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0" r:id="rId2"/>
    <p:sldId id="261" r:id="rId3"/>
    <p:sldId id="262" r:id="rId4"/>
    <p:sldId id="263" r:id="rId5"/>
  </p:sldIdLst>
  <p:sldSz cx="12192000" cy="6858000"/>
  <p:notesSz cx="6858000" cy="9144000"/>
  <p:custDataLst>
    <p:tags r:id="rId7"/>
  </p:custDataLst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96" d="100"/>
          <a:sy n="96" d="100"/>
        </p:scale>
        <p:origin x="-178" y="-17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62213C-ACD2-4CD8-8792-7EDC2E9E90E1}" type="datetimeFigureOut">
              <a:rPr lang="de-AT" smtClean="0"/>
              <a:t>15.12.2017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E60416-7B57-4B44-AA23-4ACA99A3066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589170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17D70-7067-499C-B884-9BB2FD779AE0}" type="datetimeFigureOut">
              <a:rPr lang="de-AT" smtClean="0"/>
              <a:t>15.12.2017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74844-855B-4A34-902F-EDBDFCC7225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716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17D70-7067-499C-B884-9BB2FD779AE0}" type="datetimeFigureOut">
              <a:rPr lang="de-AT" smtClean="0"/>
              <a:t>15.12.2017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74844-855B-4A34-902F-EDBDFCC7225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55816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17D70-7067-499C-B884-9BB2FD779AE0}" type="datetimeFigureOut">
              <a:rPr lang="de-AT" smtClean="0"/>
              <a:t>15.12.2017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74844-855B-4A34-902F-EDBDFCC7225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63562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17D70-7067-499C-B884-9BB2FD779AE0}" type="datetimeFigureOut">
              <a:rPr lang="de-AT" smtClean="0"/>
              <a:t>15.12.2017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74844-855B-4A34-902F-EDBDFCC7225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31992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17D70-7067-499C-B884-9BB2FD779AE0}" type="datetimeFigureOut">
              <a:rPr lang="de-AT" smtClean="0"/>
              <a:t>15.12.2017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74844-855B-4A34-902F-EDBDFCC7225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2156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17D70-7067-499C-B884-9BB2FD779AE0}" type="datetimeFigureOut">
              <a:rPr lang="de-AT" smtClean="0"/>
              <a:t>15.12.2017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74844-855B-4A34-902F-EDBDFCC7225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69961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17D70-7067-499C-B884-9BB2FD779AE0}" type="datetimeFigureOut">
              <a:rPr lang="de-AT" smtClean="0"/>
              <a:t>15.12.2017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74844-855B-4A34-902F-EDBDFCC7225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15360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17D70-7067-499C-B884-9BB2FD779AE0}" type="datetimeFigureOut">
              <a:rPr lang="de-AT" smtClean="0"/>
              <a:t>15.12.2017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74844-855B-4A34-902F-EDBDFCC7225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35369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17D70-7067-499C-B884-9BB2FD779AE0}" type="datetimeFigureOut">
              <a:rPr lang="de-AT" smtClean="0"/>
              <a:t>15.12.2017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74844-855B-4A34-902F-EDBDFCC7225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42635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17D70-7067-499C-B884-9BB2FD779AE0}" type="datetimeFigureOut">
              <a:rPr lang="de-AT" smtClean="0"/>
              <a:t>15.12.2017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74844-855B-4A34-902F-EDBDFCC7225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9690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17D70-7067-499C-B884-9BB2FD779AE0}" type="datetimeFigureOut">
              <a:rPr lang="de-AT" smtClean="0"/>
              <a:t>15.12.2017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74844-855B-4A34-902F-EDBDFCC7225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06062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517D70-7067-499C-B884-9BB2FD779AE0}" type="datetimeFigureOut">
              <a:rPr lang="de-AT" smtClean="0"/>
              <a:t>15.12.2017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974844-855B-4A34-902F-EDBDFCC7225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21715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93483" y="155496"/>
            <a:ext cx="10910455" cy="936104"/>
          </a:xfrm>
        </p:spPr>
        <p:txBody>
          <a:bodyPr>
            <a:noAutofit/>
          </a:bodyPr>
          <a:lstStyle/>
          <a:p>
            <a:r>
              <a:rPr lang="en-GB" sz="3600" dirty="0" smtClean="0"/>
              <a:t>SWOT-Analyse: </a:t>
            </a:r>
            <a:r>
              <a:rPr lang="en-GB" sz="3600" dirty="0" err="1" smtClean="0"/>
              <a:t>Zusammenarbeit</a:t>
            </a:r>
            <a:r>
              <a:rPr lang="en-GB" sz="3600" dirty="0" smtClean="0"/>
              <a:t> der </a:t>
            </a:r>
            <a:r>
              <a:rPr lang="en-GB" sz="3600" dirty="0" err="1" smtClean="0"/>
              <a:t>Schulen</a:t>
            </a:r>
            <a:r>
              <a:rPr lang="en-GB" sz="3600" dirty="0" smtClean="0"/>
              <a:t> </a:t>
            </a:r>
            <a:r>
              <a:rPr lang="en-GB" sz="3600" dirty="0" err="1" smtClean="0"/>
              <a:t>mit</a:t>
            </a:r>
            <a:r>
              <a:rPr lang="en-GB" sz="3600" dirty="0" smtClean="0"/>
              <a:t> der </a:t>
            </a:r>
            <a:r>
              <a:rPr lang="en-GB" sz="3600" dirty="0" err="1" smtClean="0"/>
              <a:t>Industrie</a:t>
            </a:r>
            <a:r>
              <a:rPr lang="en-GB" sz="3600" dirty="0" smtClean="0"/>
              <a:t> </a:t>
            </a:r>
            <a:endParaRPr lang="en-GB" sz="3600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7387963"/>
              </p:ext>
            </p:extLst>
          </p:nvPr>
        </p:nvGraphicFramePr>
        <p:xfrm>
          <a:off x="1631504" y="1074752"/>
          <a:ext cx="8686800" cy="55880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343400"/>
                <a:gridCol w="4343400"/>
              </a:tblGrid>
              <a:tr h="0">
                <a:tc>
                  <a:txBody>
                    <a:bodyPr/>
                    <a:lstStyle/>
                    <a:p>
                      <a:r>
                        <a:rPr lang="en-GB" noProof="0" dirty="0" err="1" smtClean="0"/>
                        <a:t>Stärken</a:t>
                      </a:r>
                      <a:endParaRPr lang="en-GB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0" dirty="0" err="1" smtClean="0"/>
                        <a:t>Schwächen</a:t>
                      </a:r>
                      <a:endParaRPr lang="en-GB" noProof="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446088" indent="-285750">
                        <a:buFont typeface="Arial" pitchFamily="34" charset="0"/>
                        <a:buChar char="•"/>
                      </a:pPr>
                      <a:r>
                        <a:rPr lang="en-GB" noProof="0" dirty="0" smtClean="0"/>
                        <a:t>Marketing-</a:t>
                      </a:r>
                      <a:r>
                        <a:rPr lang="en-GB" noProof="0" dirty="0" err="1" smtClean="0"/>
                        <a:t>Effekt</a:t>
                      </a:r>
                      <a:endParaRPr lang="en-GB" noProof="0" dirty="0" smtClean="0"/>
                    </a:p>
                    <a:p>
                      <a:pPr marL="446088" indent="-285750">
                        <a:buFont typeface="Arial" pitchFamily="34" charset="0"/>
                        <a:buChar char="•"/>
                      </a:pPr>
                      <a:r>
                        <a:rPr lang="en-GB" noProof="0" dirty="0" err="1" smtClean="0"/>
                        <a:t>Größeres</a:t>
                      </a:r>
                      <a:r>
                        <a:rPr lang="en-GB" baseline="0" noProof="0" dirty="0" smtClean="0"/>
                        <a:t> </a:t>
                      </a:r>
                      <a:r>
                        <a:rPr lang="en-GB" noProof="0" dirty="0" smtClean="0"/>
                        <a:t>Marketing-Budget</a:t>
                      </a:r>
                      <a:endParaRPr lang="en-GB" baseline="0" noProof="0" dirty="0" smtClean="0"/>
                    </a:p>
                    <a:p>
                      <a:pPr marL="446088" indent="-285750">
                        <a:buFont typeface="Arial" pitchFamily="34" charset="0"/>
                        <a:buChar char="•"/>
                      </a:pPr>
                      <a:r>
                        <a:rPr lang="en-GB" baseline="0" noProof="0" dirty="0" err="1" smtClean="0"/>
                        <a:t>Unterbringung</a:t>
                      </a:r>
                      <a:r>
                        <a:rPr lang="en-GB" baseline="0" noProof="0" dirty="0" smtClean="0"/>
                        <a:t> der </a:t>
                      </a:r>
                      <a:r>
                        <a:rPr lang="en-GB" baseline="0" noProof="0" dirty="0" err="1" smtClean="0"/>
                        <a:t>Schüler</a:t>
                      </a:r>
                      <a:r>
                        <a:rPr lang="en-GB" baseline="0" noProof="0" dirty="0" smtClean="0"/>
                        <a:t> und </a:t>
                      </a:r>
                      <a:r>
                        <a:rPr lang="en-GB" baseline="0" noProof="0" dirty="0" err="1" smtClean="0"/>
                        <a:t>Schülerinnen</a:t>
                      </a:r>
                      <a:r>
                        <a:rPr lang="en-GB" baseline="0" noProof="0" dirty="0" smtClean="0"/>
                        <a:t> in der </a:t>
                      </a:r>
                      <a:r>
                        <a:rPr lang="en-GB" baseline="0" noProof="0" dirty="0" err="1" smtClean="0"/>
                        <a:t>Industrie</a:t>
                      </a:r>
                      <a:endParaRPr lang="en-GB" baseline="0" noProof="0" dirty="0" smtClean="0"/>
                    </a:p>
                    <a:p>
                      <a:pPr marL="446088" indent="-285750">
                        <a:buFont typeface="Arial" pitchFamily="34" charset="0"/>
                        <a:buChar char="•"/>
                      </a:pPr>
                      <a:r>
                        <a:rPr lang="en-GB" baseline="0" noProof="0" dirty="0" err="1" smtClean="0"/>
                        <a:t>Kooperation</a:t>
                      </a:r>
                      <a:r>
                        <a:rPr lang="en-GB" baseline="0" noProof="0" dirty="0" smtClean="0"/>
                        <a:t> in </a:t>
                      </a:r>
                      <a:r>
                        <a:rPr lang="en-GB" baseline="0" noProof="0" dirty="0" err="1" smtClean="0"/>
                        <a:t>Projekten</a:t>
                      </a:r>
                      <a:endParaRPr lang="en-GB" baseline="0" noProof="0" dirty="0" smtClean="0"/>
                    </a:p>
                    <a:p>
                      <a:pPr marL="446088" indent="-285750">
                        <a:buFont typeface="Arial" pitchFamily="34" charset="0"/>
                        <a:buChar char="•"/>
                      </a:pPr>
                      <a:r>
                        <a:rPr lang="en-GB" baseline="0" noProof="0" dirty="0" err="1" smtClean="0"/>
                        <a:t>Firmenbesuche</a:t>
                      </a:r>
                      <a:r>
                        <a:rPr lang="en-GB" baseline="0" noProof="0" dirty="0" smtClean="0"/>
                        <a:t> </a:t>
                      </a:r>
                      <a:r>
                        <a:rPr lang="en-GB" baseline="0" noProof="0" dirty="0" err="1" smtClean="0"/>
                        <a:t>mit</a:t>
                      </a:r>
                      <a:r>
                        <a:rPr lang="en-GB" baseline="0" noProof="0" dirty="0" smtClean="0"/>
                        <a:t> </a:t>
                      </a:r>
                      <a:r>
                        <a:rPr lang="en-GB" baseline="0" noProof="0" dirty="0" err="1" smtClean="0"/>
                        <a:t>Schülern</a:t>
                      </a:r>
                      <a:r>
                        <a:rPr lang="en-GB" baseline="0" noProof="0" dirty="0" smtClean="0"/>
                        <a:t> und </a:t>
                      </a:r>
                      <a:r>
                        <a:rPr lang="en-GB" baseline="0" noProof="0" dirty="0" err="1" smtClean="0"/>
                        <a:t>Schülerinnen</a:t>
                      </a:r>
                      <a:endParaRPr lang="en-GB" baseline="0" noProof="0" dirty="0" smtClean="0"/>
                    </a:p>
                    <a:p>
                      <a:pPr marL="446088" indent="-285750">
                        <a:buFont typeface="Arial" pitchFamily="34" charset="0"/>
                        <a:buChar char="•"/>
                      </a:pPr>
                      <a:r>
                        <a:rPr lang="en-GB" baseline="0" noProof="0" dirty="0" err="1" smtClean="0"/>
                        <a:t>Einladung</a:t>
                      </a:r>
                      <a:r>
                        <a:rPr lang="en-GB" baseline="0" noProof="0" dirty="0" smtClean="0"/>
                        <a:t> von </a:t>
                      </a:r>
                      <a:r>
                        <a:rPr lang="en-GB" baseline="0" noProof="0" dirty="0" err="1" smtClean="0"/>
                        <a:t>Vortragenden</a:t>
                      </a:r>
                      <a:r>
                        <a:rPr lang="en-GB" baseline="0" noProof="0" dirty="0" smtClean="0"/>
                        <a:t> </a:t>
                      </a:r>
                      <a:r>
                        <a:rPr lang="en-GB" baseline="0" noProof="0" dirty="0" err="1" smtClean="0"/>
                        <a:t>aus</a:t>
                      </a:r>
                      <a:r>
                        <a:rPr lang="en-GB" baseline="0" noProof="0" dirty="0" smtClean="0"/>
                        <a:t> der </a:t>
                      </a:r>
                      <a:r>
                        <a:rPr lang="en-GB" baseline="0" noProof="0" dirty="0" err="1" smtClean="0"/>
                        <a:t>Industrie</a:t>
                      </a:r>
                      <a:endParaRPr lang="en-GB" baseline="0" noProof="0" dirty="0" smtClean="0"/>
                    </a:p>
                    <a:p>
                      <a:pPr marL="446088" indent="-285750">
                        <a:buFont typeface="Arial" pitchFamily="34" charset="0"/>
                        <a:buChar char="•"/>
                      </a:pPr>
                      <a:r>
                        <a:rPr lang="en-GB" baseline="0" noProof="0" dirty="0" err="1" smtClean="0"/>
                        <a:t>Verbindung</a:t>
                      </a:r>
                      <a:r>
                        <a:rPr lang="en-GB" baseline="0" noProof="0" dirty="0" smtClean="0"/>
                        <a:t> von </a:t>
                      </a:r>
                      <a:r>
                        <a:rPr lang="en-GB" baseline="0" noProof="0" dirty="0" err="1" smtClean="0"/>
                        <a:t>Theorie</a:t>
                      </a:r>
                      <a:r>
                        <a:rPr lang="en-GB" baseline="0" noProof="0" dirty="0" smtClean="0"/>
                        <a:t> und Praxis</a:t>
                      </a:r>
                    </a:p>
                    <a:p>
                      <a:pPr marL="446088" indent="-285750">
                        <a:buFont typeface="Arial" pitchFamily="34" charset="0"/>
                        <a:buChar char="•"/>
                      </a:pPr>
                      <a:r>
                        <a:rPr lang="en-GB" baseline="0" noProof="0" dirty="0" err="1" smtClean="0"/>
                        <a:t>Auftreiben</a:t>
                      </a:r>
                      <a:r>
                        <a:rPr lang="en-GB" baseline="0" noProof="0" dirty="0" smtClean="0"/>
                        <a:t> von </a:t>
                      </a:r>
                      <a:r>
                        <a:rPr lang="en-GB" baseline="0" noProof="0" dirty="0" err="1" smtClean="0"/>
                        <a:t>Sponsorengeldern</a:t>
                      </a:r>
                      <a:r>
                        <a:rPr lang="en-GB" baseline="0" noProof="0" dirty="0" smtClean="0"/>
                        <a:t> und </a:t>
                      </a:r>
                      <a:r>
                        <a:rPr lang="en-GB" baseline="0" noProof="0" dirty="0" err="1" smtClean="0"/>
                        <a:t>freien</a:t>
                      </a:r>
                      <a:r>
                        <a:rPr lang="en-GB" baseline="0" noProof="0" dirty="0" smtClean="0"/>
                        <a:t> </a:t>
                      </a:r>
                      <a:r>
                        <a:rPr lang="en-GB" baseline="0" noProof="0" dirty="0" err="1" smtClean="0"/>
                        <a:t>Lizenzen</a:t>
                      </a:r>
                      <a:r>
                        <a:rPr lang="en-GB" baseline="0" noProof="0" dirty="0" smtClean="0"/>
                        <a:t> (MS-</a:t>
                      </a:r>
                      <a:r>
                        <a:rPr lang="en-GB" baseline="0" noProof="0" dirty="0" err="1" smtClean="0"/>
                        <a:t>Projekt</a:t>
                      </a:r>
                      <a:r>
                        <a:rPr lang="en-GB" baseline="0" noProof="0" dirty="0" smtClean="0"/>
                        <a:t> von MS)</a:t>
                      </a:r>
                      <a:endParaRPr lang="en-GB" noProof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46088" indent="-285750">
                        <a:buFont typeface="Arial" pitchFamily="34" charset="0"/>
                        <a:buChar char="•"/>
                      </a:pPr>
                      <a:r>
                        <a:rPr lang="en-GB" noProof="0" dirty="0" err="1" smtClean="0"/>
                        <a:t>Riesenaufwand</a:t>
                      </a:r>
                      <a:r>
                        <a:rPr lang="en-GB" noProof="0" dirty="0" smtClean="0"/>
                        <a:t>,</a:t>
                      </a:r>
                      <a:r>
                        <a:rPr lang="en-GB" baseline="0" noProof="0" dirty="0" smtClean="0"/>
                        <a:t> der </a:t>
                      </a:r>
                      <a:r>
                        <a:rPr lang="en-GB" baseline="0" noProof="0" dirty="0" err="1" smtClean="0"/>
                        <a:t>betrieben</a:t>
                      </a:r>
                      <a:r>
                        <a:rPr lang="en-GB" baseline="0" noProof="0" dirty="0" smtClean="0"/>
                        <a:t> </a:t>
                      </a:r>
                      <a:r>
                        <a:rPr lang="en-GB" baseline="0" noProof="0" dirty="0" err="1" smtClean="0"/>
                        <a:t>werden</a:t>
                      </a:r>
                      <a:r>
                        <a:rPr lang="en-GB" baseline="0" noProof="0" dirty="0" smtClean="0"/>
                        <a:t> muss, um Partner </a:t>
                      </a:r>
                      <a:r>
                        <a:rPr lang="en-GB" baseline="0" noProof="0" dirty="0" err="1" smtClean="0"/>
                        <a:t>aus</a:t>
                      </a:r>
                      <a:r>
                        <a:rPr lang="en-GB" baseline="0" noProof="0" dirty="0" smtClean="0"/>
                        <a:t> der </a:t>
                      </a:r>
                      <a:r>
                        <a:rPr lang="en-GB" baseline="0" noProof="0" dirty="0" err="1" smtClean="0"/>
                        <a:t>Industrie</a:t>
                      </a:r>
                      <a:r>
                        <a:rPr lang="en-GB" baseline="0" noProof="0" dirty="0" smtClean="0"/>
                        <a:t> </a:t>
                      </a:r>
                      <a:r>
                        <a:rPr lang="en-GB" baseline="0" noProof="0" dirty="0" err="1" smtClean="0"/>
                        <a:t>aufzutreiben</a:t>
                      </a:r>
                      <a:r>
                        <a:rPr lang="en-GB" baseline="0" noProof="0" dirty="0" smtClean="0"/>
                        <a:t>…..wen </a:t>
                      </a:r>
                      <a:r>
                        <a:rPr lang="en-GB" baseline="0" noProof="0" dirty="0" err="1" smtClean="0"/>
                        <a:t>sucht</a:t>
                      </a:r>
                      <a:r>
                        <a:rPr lang="en-GB" baseline="0" noProof="0" dirty="0" smtClean="0"/>
                        <a:t> man </a:t>
                      </a:r>
                      <a:r>
                        <a:rPr lang="en-GB" baseline="0" noProof="0" dirty="0" err="1" smtClean="0"/>
                        <a:t>aus</a:t>
                      </a:r>
                      <a:r>
                        <a:rPr lang="en-GB" baseline="0" noProof="0" dirty="0" smtClean="0"/>
                        <a:t>, </a:t>
                      </a:r>
                      <a:r>
                        <a:rPr lang="en-GB" baseline="0" noProof="0" dirty="0" err="1" smtClean="0"/>
                        <a:t>viel</a:t>
                      </a:r>
                      <a:r>
                        <a:rPr lang="en-GB" baseline="0" noProof="0" dirty="0" smtClean="0"/>
                        <a:t> </a:t>
                      </a:r>
                      <a:r>
                        <a:rPr lang="en-GB" baseline="0" noProof="0" dirty="0" err="1" smtClean="0"/>
                        <a:t>Arbeit</a:t>
                      </a:r>
                      <a:r>
                        <a:rPr lang="en-GB" baseline="0" noProof="0" dirty="0" smtClean="0"/>
                        <a:t>….</a:t>
                      </a:r>
                    </a:p>
                    <a:p>
                      <a:pPr marL="446088" indent="-285750">
                        <a:buFont typeface="Arial" pitchFamily="34" charset="0"/>
                        <a:buChar char="•"/>
                      </a:pPr>
                      <a:r>
                        <a:rPr lang="en-GB" noProof="0" dirty="0" err="1" smtClean="0"/>
                        <a:t>Mögliche</a:t>
                      </a:r>
                      <a:r>
                        <a:rPr lang="en-GB" noProof="0" dirty="0" smtClean="0"/>
                        <a:t> </a:t>
                      </a:r>
                      <a:r>
                        <a:rPr lang="en-GB" noProof="0" dirty="0" err="1" smtClean="0"/>
                        <a:t>Konflikte</a:t>
                      </a:r>
                      <a:r>
                        <a:rPr lang="en-GB" noProof="0" dirty="0" smtClean="0"/>
                        <a:t> </a:t>
                      </a:r>
                      <a:r>
                        <a:rPr lang="en-GB" noProof="0" dirty="0" err="1" smtClean="0"/>
                        <a:t>mit</a:t>
                      </a:r>
                      <a:r>
                        <a:rPr lang="en-GB" noProof="0" dirty="0" smtClean="0"/>
                        <a:t> </a:t>
                      </a:r>
                      <a:r>
                        <a:rPr lang="en-GB" noProof="0" dirty="0" err="1" smtClean="0"/>
                        <a:t>Firmen</a:t>
                      </a:r>
                      <a:endParaRPr lang="en-GB" noProof="0" dirty="0" smtClean="0"/>
                    </a:p>
                    <a:p>
                      <a:pPr marL="446088" indent="-285750">
                        <a:buFont typeface="Arial" pitchFamily="34" charset="0"/>
                        <a:buChar char="•"/>
                      </a:pPr>
                      <a:r>
                        <a:rPr lang="en-GB" baseline="0" noProof="0" dirty="0" err="1" smtClean="0"/>
                        <a:t>Möglicherweise</a:t>
                      </a:r>
                      <a:r>
                        <a:rPr lang="en-GB" baseline="0" noProof="0" dirty="0" smtClean="0"/>
                        <a:t> </a:t>
                      </a:r>
                      <a:r>
                        <a:rPr lang="en-GB" baseline="0" noProof="0" dirty="0" err="1" smtClean="0"/>
                        <a:t>Manipulationen</a:t>
                      </a:r>
                      <a:r>
                        <a:rPr lang="en-GB" baseline="0" noProof="0" dirty="0" smtClean="0"/>
                        <a:t> </a:t>
                      </a:r>
                      <a:r>
                        <a:rPr lang="en-GB" baseline="0" noProof="0" dirty="0" err="1" smtClean="0"/>
                        <a:t>zu</a:t>
                      </a:r>
                      <a:r>
                        <a:rPr lang="en-GB" baseline="0" noProof="0" dirty="0" smtClean="0"/>
                        <a:t> </a:t>
                      </a:r>
                      <a:r>
                        <a:rPr lang="en-GB" baseline="0" noProof="0" dirty="0" err="1" smtClean="0"/>
                        <a:t>Marketingzwecken</a:t>
                      </a:r>
                      <a:endParaRPr lang="en-GB" baseline="0" noProof="0" dirty="0" smtClean="0"/>
                    </a:p>
                    <a:p>
                      <a:pPr marL="446088" indent="-285750">
                        <a:buFont typeface="Arial" pitchFamily="34" charset="0"/>
                        <a:buChar char="•"/>
                      </a:pPr>
                      <a:r>
                        <a:rPr lang="en-GB" baseline="0" noProof="0" dirty="0" err="1" smtClean="0"/>
                        <a:t>Studierende</a:t>
                      </a:r>
                      <a:r>
                        <a:rPr lang="en-GB" baseline="0" noProof="0" dirty="0" smtClean="0"/>
                        <a:t>/Lehrer/</a:t>
                      </a:r>
                      <a:r>
                        <a:rPr lang="en-GB" baseline="0" noProof="0" dirty="0" err="1" smtClean="0"/>
                        <a:t>Eltern</a:t>
                      </a:r>
                      <a:r>
                        <a:rPr lang="en-GB" baseline="0" noProof="0" dirty="0" smtClean="0"/>
                        <a:t> </a:t>
                      </a:r>
                      <a:r>
                        <a:rPr lang="en-GB" baseline="0" noProof="0" dirty="0" err="1" smtClean="0"/>
                        <a:t>könnten</a:t>
                      </a:r>
                      <a:r>
                        <a:rPr lang="en-GB" baseline="0" noProof="0" dirty="0" smtClean="0"/>
                        <a:t> von </a:t>
                      </a:r>
                      <a:r>
                        <a:rPr lang="en-GB" baseline="0" noProof="0" dirty="0" err="1" smtClean="0"/>
                        <a:t>Firmen</a:t>
                      </a:r>
                      <a:r>
                        <a:rPr lang="en-GB" baseline="0" noProof="0" dirty="0" smtClean="0"/>
                        <a:t> </a:t>
                      </a:r>
                      <a:r>
                        <a:rPr lang="en-GB" baseline="0" noProof="0" dirty="0" err="1" smtClean="0"/>
                        <a:t>für</a:t>
                      </a:r>
                      <a:r>
                        <a:rPr lang="en-GB" baseline="0" noProof="0" dirty="0" smtClean="0"/>
                        <a:t> </a:t>
                      </a:r>
                      <a:r>
                        <a:rPr lang="en-GB" baseline="0" noProof="0" dirty="0" err="1" smtClean="0"/>
                        <a:t>Marketingzwecke</a:t>
                      </a:r>
                      <a:r>
                        <a:rPr lang="en-GB" baseline="0" noProof="0" dirty="0" smtClean="0"/>
                        <a:t> </a:t>
                      </a:r>
                      <a:r>
                        <a:rPr lang="en-GB" baseline="0" noProof="0" dirty="0" err="1" smtClean="0"/>
                        <a:t>mißbraucht</a:t>
                      </a:r>
                      <a:r>
                        <a:rPr lang="en-GB" baseline="0" noProof="0" dirty="0" smtClean="0"/>
                        <a:t> </a:t>
                      </a:r>
                      <a:r>
                        <a:rPr lang="en-GB" baseline="0" noProof="0" dirty="0" err="1" smtClean="0"/>
                        <a:t>werden</a:t>
                      </a:r>
                      <a:endParaRPr lang="en-GB" baseline="0" noProof="0" dirty="0" smtClean="0"/>
                    </a:p>
                    <a:p>
                      <a:pPr marL="446088" indent="-285750">
                        <a:buFont typeface="Arial" pitchFamily="34" charset="0"/>
                        <a:buChar char="•"/>
                      </a:pPr>
                      <a:r>
                        <a:rPr lang="en-GB" baseline="0" noProof="0" dirty="0" smtClean="0"/>
                        <a:t>Die </a:t>
                      </a:r>
                      <a:r>
                        <a:rPr lang="en-GB" baseline="0" noProof="0" dirty="0" err="1" smtClean="0"/>
                        <a:t>Schule</a:t>
                      </a:r>
                      <a:r>
                        <a:rPr lang="en-GB" baseline="0" noProof="0" dirty="0" smtClean="0"/>
                        <a:t> </a:t>
                      </a:r>
                      <a:r>
                        <a:rPr lang="en-GB" baseline="0" noProof="0" dirty="0" err="1" smtClean="0"/>
                        <a:t>wird</a:t>
                      </a:r>
                      <a:r>
                        <a:rPr lang="en-GB" baseline="0" noProof="0" dirty="0" smtClean="0"/>
                        <a:t> </a:t>
                      </a:r>
                      <a:r>
                        <a:rPr lang="en-GB" baseline="0" noProof="0" dirty="0" err="1" smtClean="0"/>
                        <a:t>als</a:t>
                      </a:r>
                      <a:r>
                        <a:rPr lang="en-GB" baseline="0" noProof="0" dirty="0" smtClean="0"/>
                        <a:t> </a:t>
                      </a:r>
                      <a:r>
                        <a:rPr lang="en-GB" baseline="0" noProof="0" dirty="0" err="1" smtClean="0"/>
                        <a:t>Marketingplattform</a:t>
                      </a:r>
                      <a:r>
                        <a:rPr lang="en-GB" baseline="0" noProof="0" dirty="0" smtClean="0"/>
                        <a:t> </a:t>
                      </a:r>
                      <a:r>
                        <a:rPr lang="en-GB" baseline="0" noProof="0" dirty="0" err="1" smtClean="0"/>
                        <a:t>mißbraucht</a:t>
                      </a:r>
                      <a:endParaRPr lang="en-GB" baseline="0" noProof="0" dirty="0" smtClean="0"/>
                    </a:p>
                    <a:p>
                      <a:pPr marL="446088" indent="-285750">
                        <a:buFont typeface="Arial" pitchFamily="34" charset="0"/>
                        <a:buChar char="•"/>
                      </a:pPr>
                      <a:r>
                        <a:rPr lang="en-GB" baseline="0" noProof="0" dirty="0" err="1" smtClean="0"/>
                        <a:t>Geringe</a:t>
                      </a:r>
                      <a:r>
                        <a:rPr lang="en-GB" baseline="0" noProof="0" dirty="0" smtClean="0"/>
                        <a:t> </a:t>
                      </a:r>
                      <a:r>
                        <a:rPr lang="en-GB" baseline="0" noProof="0" dirty="0" err="1" smtClean="0"/>
                        <a:t>Transparenz</a:t>
                      </a:r>
                      <a:r>
                        <a:rPr lang="en-GB" baseline="0" noProof="0" dirty="0" smtClean="0"/>
                        <a:t> </a:t>
                      </a:r>
                      <a:r>
                        <a:rPr lang="en-GB" baseline="0" noProof="0" dirty="0" err="1" smtClean="0"/>
                        <a:t>bei</a:t>
                      </a:r>
                      <a:r>
                        <a:rPr lang="en-GB" baseline="0" noProof="0" dirty="0" smtClean="0"/>
                        <a:t> </a:t>
                      </a:r>
                      <a:r>
                        <a:rPr lang="en-GB" baseline="0" noProof="0" dirty="0" err="1" smtClean="0"/>
                        <a:t>Sponsorenschaft</a:t>
                      </a:r>
                      <a:r>
                        <a:rPr lang="en-GB" baseline="0" noProof="0" dirty="0" smtClean="0"/>
                        <a:t> </a:t>
                      </a:r>
                      <a:r>
                        <a:rPr lang="en-GB" baseline="0" noProof="0" dirty="0" err="1" smtClean="0"/>
                        <a:t>durch</a:t>
                      </a:r>
                      <a:r>
                        <a:rPr lang="en-GB" baseline="0" noProof="0" dirty="0" smtClean="0"/>
                        <a:t> die </a:t>
                      </a:r>
                      <a:r>
                        <a:rPr lang="en-GB" baseline="0" noProof="0" dirty="0" err="1" smtClean="0"/>
                        <a:t>Industrie</a:t>
                      </a:r>
                      <a:endParaRPr lang="en-GB" noProof="0" dirty="0" smtClean="0"/>
                    </a:p>
                    <a:p>
                      <a:endParaRPr lang="en-GB" noProof="0" dirty="0" smtClean="0"/>
                    </a:p>
                    <a:p>
                      <a:endParaRPr lang="en-GB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 sz="1800" b="1" kern="1200" noProof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 b="1" kern="1200" noProof="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 noProof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46088" indent="-285750">
                        <a:buFont typeface="Arial" pitchFamily="34" charset="0"/>
                        <a:buChar char="•"/>
                      </a:pPr>
                      <a:endParaRPr lang="en-GB" noProof="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367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01435" y="47708"/>
            <a:ext cx="10910455" cy="936104"/>
          </a:xfrm>
        </p:spPr>
        <p:txBody>
          <a:bodyPr>
            <a:noAutofit/>
          </a:bodyPr>
          <a:lstStyle/>
          <a:p>
            <a:r>
              <a:rPr lang="en-GB" sz="3600" dirty="0" smtClean="0"/>
              <a:t>SWOT-Analyse: &lt;</a:t>
            </a:r>
            <a:r>
              <a:rPr lang="en-GB" sz="3600" dirty="0" err="1" smtClean="0"/>
              <a:t>Entscheidung</a:t>
            </a:r>
            <a:r>
              <a:rPr lang="en-GB" sz="3600" dirty="0" smtClean="0"/>
              <a:t>, die </a:t>
            </a:r>
            <a:r>
              <a:rPr lang="en-GB" sz="3600" dirty="0" err="1" smtClean="0"/>
              <a:t>analysiert</a:t>
            </a:r>
            <a:r>
              <a:rPr lang="en-GB" sz="3600" dirty="0" smtClean="0"/>
              <a:t> </a:t>
            </a:r>
            <a:r>
              <a:rPr lang="en-GB" sz="3600" dirty="0" err="1" smtClean="0"/>
              <a:t>werden</a:t>
            </a:r>
            <a:r>
              <a:rPr lang="en-GB" sz="3600" dirty="0" smtClean="0"/>
              <a:t> </a:t>
            </a:r>
            <a:r>
              <a:rPr lang="en-GB" sz="3600" dirty="0" err="1" smtClean="0"/>
              <a:t>sollen</a:t>
            </a:r>
            <a:r>
              <a:rPr lang="en-GB" sz="3600" dirty="0" smtClean="0"/>
              <a:t>&gt;</a:t>
            </a:r>
            <a:endParaRPr lang="en-GB" sz="3600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9112078"/>
              </p:ext>
            </p:extLst>
          </p:nvPr>
        </p:nvGraphicFramePr>
        <p:xfrm>
          <a:off x="1631504" y="1340297"/>
          <a:ext cx="8686800" cy="257048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343400"/>
                <a:gridCol w="4343400"/>
              </a:tblGrid>
              <a:tr h="370840">
                <a:tc>
                  <a:txBody>
                    <a:bodyPr/>
                    <a:lstStyle/>
                    <a:p>
                      <a:r>
                        <a:rPr lang="en-GB" noProof="0" dirty="0" err="1" smtClean="0"/>
                        <a:t>Stärken</a:t>
                      </a:r>
                      <a:endParaRPr lang="en-GB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0" dirty="0" err="1" smtClean="0"/>
                        <a:t>Schwächen</a:t>
                      </a:r>
                      <a:endParaRPr lang="en-GB" noProof="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446088" indent="-285750">
                        <a:buFont typeface="Arial" pitchFamily="34" charset="0"/>
                        <a:buChar char="•"/>
                      </a:pPr>
                      <a:r>
                        <a:rPr lang="en-GB" noProof="0" dirty="0" smtClean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46088" indent="-285750">
                        <a:buFont typeface="Arial" pitchFamily="34" charset="0"/>
                        <a:buChar char="•"/>
                      </a:pPr>
                      <a:r>
                        <a:rPr lang="en-GB" noProof="0" dirty="0" smtClean="0"/>
                        <a:t>…</a:t>
                      </a:r>
                      <a:endParaRPr lang="en-GB" baseline="0" noProof="0" dirty="0" smtClean="0"/>
                    </a:p>
                    <a:p>
                      <a:endParaRPr lang="en-GB" noProof="0" dirty="0" smtClean="0"/>
                    </a:p>
                    <a:p>
                      <a:endParaRPr lang="en-GB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b="1" kern="1200" noProof="0" dirty="0" err="1" smtClean="0"/>
                        <a:t>Chancen</a:t>
                      </a:r>
                      <a:endParaRPr lang="en-GB" sz="1800" b="1" kern="1200" noProof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1" kern="1200" noProof="0" dirty="0" err="1" smtClean="0"/>
                        <a:t>Risiken</a:t>
                      </a:r>
                      <a:endParaRPr lang="en-GB" sz="1800" b="1" kern="1200" noProof="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446088" indent="-285750">
                        <a:buFont typeface="Arial" pitchFamily="34" charset="0"/>
                        <a:buChar char="•"/>
                      </a:pPr>
                      <a:r>
                        <a:rPr lang="en-GB" sz="1800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  <a:p>
                      <a:endParaRPr lang="en-GB" noProof="0" dirty="0" smtClean="0"/>
                    </a:p>
                    <a:p>
                      <a:endParaRPr lang="en-GB" noProof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46088" indent="-285750">
                        <a:buFont typeface="Arial" pitchFamily="34" charset="0"/>
                        <a:buChar char="•"/>
                      </a:pPr>
                      <a:r>
                        <a:rPr lang="en-GB" noProof="0" dirty="0" smtClean="0"/>
                        <a:t>…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7630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33241" y="163447"/>
            <a:ext cx="10910455" cy="936104"/>
          </a:xfrm>
        </p:spPr>
        <p:txBody>
          <a:bodyPr>
            <a:noAutofit/>
          </a:bodyPr>
          <a:lstStyle/>
          <a:p>
            <a:r>
              <a:rPr lang="en-GB" sz="3600" dirty="0" smtClean="0"/>
              <a:t>+/- Analyse: </a:t>
            </a:r>
            <a:r>
              <a:rPr lang="en-GB" sz="3600" dirty="0" err="1" smtClean="0"/>
              <a:t>Zusammenarbeit</a:t>
            </a:r>
            <a:r>
              <a:rPr lang="en-GB" sz="3600" dirty="0" smtClean="0"/>
              <a:t> </a:t>
            </a:r>
            <a:r>
              <a:rPr lang="en-GB" sz="3600" dirty="0" err="1" smtClean="0"/>
              <a:t>zwischen</a:t>
            </a:r>
            <a:r>
              <a:rPr lang="en-GB" sz="3600" dirty="0" smtClean="0"/>
              <a:t> </a:t>
            </a:r>
            <a:r>
              <a:rPr lang="en-GB" sz="3600" dirty="0" err="1" smtClean="0"/>
              <a:t>Schule</a:t>
            </a:r>
            <a:r>
              <a:rPr lang="en-GB" sz="3600" dirty="0" smtClean="0"/>
              <a:t> und </a:t>
            </a:r>
            <a:r>
              <a:rPr lang="en-GB" sz="3600" dirty="0" err="1" smtClean="0"/>
              <a:t>Industrie</a:t>
            </a:r>
            <a:endParaRPr lang="en-GB" sz="3600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0963355"/>
              </p:ext>
            </p:extLst>
          </p:nvPr>
        </p:nvGraphicFramePr>
        <p:xfrm>
          <a:off x="1599699" y="1250122"/>
          <a:ext cx="8686800" cy="512572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343400"/>
                <a:gridCol w="4343400"/>
              </a:tblGrid>
              <a:tr h="370840">
                <a:tc>
                  <a:txBody>
                    <a:bodyPr/>
                    <a:lstStyle/>
                    <a:p>
                      <a:r>
                        <a:rPr lang="en-GB" noProof="0" dirty="0" err="1" smtClean="0"/>
                        <a:t>Stärken</a:t>
                      </a:r>
                      <a:r>
                        <a:rPr lang="en-GB" noProof="0" dirty="0" smtClean="0"/>
                        <a:t>  (+)</a:t>
                      </a:r>
                      <a:endParaRPr lang="en-GB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0" dirty="0" err="1" smtClean="0"/>
                        <a:t>Schwächen</a:t>
                      </a:r>
                      <a:r>
                        <a:rPr lang="en-GB" noProof="0" dirty="0" smtClean="0"/>
                        <a:t> (-)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446088" indent="-285750">
                        <a:buFont typeface="Arial" pitchFamily="34" charset="0"/>
                        <a:buChar char="•"/>
                      </a:pPr>
                      <a:r>
                        <a:rPr lang="en-GB" noProof="0" dirty="0" smtClean="0"/>
                        <a:t>Marketing-</a:t>
                      </a:r>
                      <a:r>
                        <a:rPr lang="en-GB" noProof="0" dirty="0" err="1" smtClean="0"/>
                        <a:t>Effekt</a:t>
                      </a:r>
                      <a:endParaRPr lang="en-GB" noProof="0" dirty="0" smtClean="0"/>
                    </a:p>
                    <a:p>
                      <a:pPr marL="446088" indent="-285750">
                        <a:buFont typeface="Arial" pitchFamily="34" charset="0"/>
                        <a:buChar char="•"/>
                      </a:pPr>
                      <a:r>
                        <a:rPr lang="en-GB" noProof="0" dirty="0" err="1" smtClean="0"/>
                        <a:t>Größeres</a:t>
                      </a:r>
                      <a:r>
                        <a:rPr lang="en-GB" baseline="0" noProof="0" dirty="0" smtClean="0"/>
                        <a:t> </a:t>
                      </a:r>
                      <a:r>
                        <a:rPr lang="en-GB" noProof="0" dirty="0" smtClean="0"/>
                        <a:t>Marketing-Budget</a:t>
                      </a:r>
                      <a:endParaRPr lang="en-GB" baseline="0" noProof="0" dirty="0" smtClean="0"/>
                    </a:p>
                    <a:p>
                      <a:pPr marL="446088" indent="-285750">
                        <a:buFont typeface="Arial" pitchFamily="34" charset="0"/>
                        <a:buChar char="•"/>
                      </a:pPr>
                      <a:r>
                        <a:rPr lang="en-GB" baseline="0" noProof="0" dirty="0" err="1" smtClean="0"/>
                        <a:t>Unterbringung</a:t>
                      </a:r>
                      <a:r>
                        <a:rPr lang="en-GB" baseline="0" noProof="0" dirty="0" smtClean="0"/>
                        <a:t> der </a:t>
                      </a:r>
                      <a:r>
                        <a:rPr lang="en-GB" baseline="0" noProof="0" dirty="0" err="1" smtClean="0"/>
                        <a:t>Studierenden</a:t>
                      </a:r>
                      <a:r>
                        <a:rPr lang="en-GB" baseline="0" noProof="0" dirty="0" smtClean="0"/>
                        <a:t> in der </a:t>
                      </a:r>
                      <a:r>
                        <a:rPr lang="en-GB" baseline="0" noProof="0" dirty="0" err="1" smtClean="0"/>
                        <a:t>Industrie</a:t>
                      </a:r>
                      <a:endParaRPr lang="en-GB" baseline="0" noProof="0" dirty="0" smtClean="0"/>
                    </a:p>
                    <a:p>
                      <a:pPr marL="446088" indent="-285750">
                        <a:buFont typeface="Arial" pitchFamily="34" charset="0"/>
                        <a:buChar char="•"/>
                      </a:pPr>
                      <a:r>
                        <a:rPr lang="en-GB" baseline="0" noProof="0" dirty="0" err="1" smtClean="0"/>
                        <a:t>Kooperation</a:t>
                      </a:r>
                      <a:r>
                        <a:rPr lang="en-GB" baseline="0" noProof="0" dirty="0" smtClean="0"/>
                        <a:t> in </a:t>
                      </a:r>
                      <a:r>
                        <a:rPr lang="en-GB" baseline="0" noProof="0" dirty="0" err="1" smtClean="0"/>
                        <a:t>Projekten</a:t>
                      </a:r>
                      <a:endParaRPr lang="en-GB" baseline="0" noProof="0" dirty="0" smtClean="0"/>
                    </a:p>
                    <a:p>
                      <a:pPr marL="446088" indent="-285750">
                        <a:buFont typeface="Arial" pitchFamily="34" charset="0"/>
                        <a:buChar char="•"/>
                      </a:pPr>
                      <a:r>
                        <a:rPr lang="en-GB" baseline="0" noProof="0" dirty="0" err="1" smtClean="0"/>
                        <a:t>Firmenbesuche</a:t>
                      </a:r>
                      <a:r>
                        <a:rPr lang="en-GB" baseline="0" noProof="0" dirty="0" smtClean="0"/>
                        <a:t> </a:t>
                      </a:r>
                      <a:r>
                        <a:rPr lang="en-GB" baseline="0" noProof="0" dirty="0" err="1" smtClean="0"/>
                        <a:t>mit</a:t>
                      </a:r>
                      <a:r>
                        <a:rPr lang="en-GB" baseline="0" noProof="0" dirty="0" smtClean="0"/>
                        <a:t> </a:t>
                      </a:r>
                      <a:r>
                        <a:rPr lang="en-GB" baseline="0" noProof="0" dirty="0" err="1" smtClean="0"/>
                        <a:t>Studierenden</a:t>
                      </a:r>
                      <a:endParaRPr lang="en-GB" baseline="0" noProof="0" dirty="0" smtClean="0"/>
                    </a:p>
                    <a:p>
                      <a:pPr marL="446088" indent="-285750">
                        <a:buFont typeface="Arial" pitchFamily="34" charset="0"/>
                        <a:buChar char="•"/>
                      </a:pPr>
                      <a:r>
                        <a:rPr lang="en-GB" baseline="0" noProof="0" dirty="0" err="1" smtClean="0"/>
                        <a:t>Einladung</a:t>
                      </a:r>
                      <a:r>
                        <a:rPr lang="en-GB" baseline="0" noProof="0" dirty="0" smtClean="0"/>
                        <a:t> von </a:t>
                      </a:r>
                      <a:r>
                        <a:rPr lang="en-GB" baseline="0" noProof="0" dirty="0" err="1" smtClean="0"/>
                        <a:t>Vortragenden</a:t>
                      </a:r>
                      <a:r>
                        <a:rPr lang="en-GB" baseline="0" noProof="0" dirty="0" smtClean="0"/>
                        <a:t> </a:t>
                      </a:r>
                      <a:r>
                        <a:rPr lang="en-GB" baseline="0" noProof="0" dirty="0" err="1" smtClean="0"/>
                        <a:t>aus</a:t>
                      </a:r>
                      <a:r>
                        <a:rPr lang="en-GB" baseline="0" noProof="0" dirty="0" smtClean="0"/>
                        <a:t> der </a:t>
                      </a:r>
                      <a:r>
                        <a:rPr lang="en-GB" baseline="0" noProof="0" dirty="0" err="1" smtClean="0"/>
                        <a:t>Industrie</a:t>
                      </a:r>
                      <a:endParaRPr lang="en-GB" baseline="0" noProof="0" dirty="0" smtClean="0"/>
                    </a:p>
                    <a:p>
                      <a:pPr marL="446088" indent="-285750">
                        <a:buFont typeface="Arial" pitchFamily="34" charset="0"/>
                        <a:buChar char="•"/>
                      </a:pPr>
                      <a:r>
                        <a:rPr lang="en-GB" baseline="0" noProof="0" dirty="0" err="1" smtClean="0"/>
                        <a:t>Verbindung</a:t>
                      </a:r>
                      <a:r>
                        <a:rPr lang="en-GB" baseline="0" noProof="0" dirty="0" smtClean="0"/>
                        <a:t> von </a:t>
                      </a:r>
                      <a:r>
                        <a:rPr lang="en-GB" baseline="0" noProof="0" dirty="0" err="1" smtClean="0"/>
                        <a:t>Theorie</a:t>
                      </a:r>
                      <a:r>
                        <a:rPr lang="en-GB" baseline="0" noProof="0" dirty="0" smtClean="0"/>
                        <a:t> und Praxis</a:t>
                      </a:r>
                    </a:p>
                    <a:p>
                      <a:pPr marL="446088" indent="-285750">
                        <a:buFont typeface="Arial" pitchFamily="34" charset="0"/>
                        <a:buChar char="•"/>
                      </a:pPr>
                      <a:r>
                        <a:rPr lang="en-GB" baseline="0" noProof="0" dirty="0" err="1" smtClean="0"/>
                        <a:t>Auftreiben</a:t>
                      </a:r>
                      <a:r>
                        <a:rPr lang="en-GB" baseline="0" noProof="0" dirty="0" smtClean="0"/>
                        <a:t> von </a:t>
                      </a:r>
                      <a:r>
                        <a:rPr lang="en-GB" baseline="0" noProof="0" dirty="0" err="1" smtClean="0"/>
                        <a:t>Sponsorengeldern</a:t>
                      </a:r>
                      <a:r>
                        <a:rPr lang="en-GB" baseline="0" noProof="0" dirty="0" smtClean="0"/>
                        <a:t> und </a:t>
                      </a:r>
                      <a:r>
                        <a:rPr lang="en-GB" baseline="0" noProof="0" dirty="0" err="1" smtClean="0"/>
                        <a:t>freien</a:t>
                      </a:r>
                      <a:r>
                        <a:rPr lang="en-GB" baseline="0" noProof="0" dirty="0" smtClean="0"/>
                        <a:t> </a:t>
                      </a:r>
                      <a:r>
                        <a:rPr lang="en-GB" baseline="0" noProof="0" dirty="0" err="1" smtClean="0"/>
                        <a:t>Lizenzen</a:t>
                      </a:r>
                      <a:r>
                        <a:rPr lang="en-GB" baseline="0" noProof="0" dirty="0" smtClean="0"/>
                        <a:t> (MS-</a:t>
                      </a:r>
                      <a:r>
                        <a:rPr lang="en-GB" baseline="0" noProof="0" dirty="0" err="1" smtClean="0"/>
                        <a:t>Projekt</a:t>
                      </a:r>
                      <a:r>
                        <a:rPr lang="en-GB" baseline="0" noProof="0" dirty="0" smtClean="0"/>
                        <a:t> von MS)</a:t>
                      </a:r>
                      <a:endParaRPr lang="en-GB" noProof="0" dirty="0" smtClean="0"/>
                    </a:p>
                    <a:p>
                      <a:pPr marL="446088" indent="-285750">
                        <a:buFont typeface="Arial" pitchFamily="34" charset="0"/>
                        <a:buChar char="•"/>
                      </a:pPr>
                      <a:r>
                        <a:rPr lang="en-GB" sz="1800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Die</a:t>
                      </a:r>
                      <a:r>
                        <a:rPr lang="en-GB" sz="180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kern="1200" baseline="0" noProof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Schule</a:t>
                      </a:r>
                      <a:r>
                        <a:rPr lang="en-GB" sz="180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kern="1200" baseline="0" noProof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gewinnt</a:t>
                      </a:r>
                      <a:r>
                        <a:rPr lang="en-GB" sz="180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an </a:t>
                      </a:r>
                      <a:r>
                        <a:rPr lang="en-GB" sz="1800" kern="1200" baseline="0" noProof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Bekanntheit</a:t>
                      </a:r>
                      <a:r>
                        <a:rPr lang="en-GB" sz="180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und </a:t>
                      </a:r>
                      <a:r>
                        <a:rPr lang="en-GB" sz="1800" kern="1200" baseline="0" noProof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wird</a:t>
                      </a:r>
                      <a:r>
                        <a:rPr lang="en-GB" sz="180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kern="1200" baseline="0" noProof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sichtbar</a:t>
                      </a:r>
                      <a:endParaRPr lang="en-GB" sz="1800" kern="1200" baseline="0" noProof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446088" indent="-285750">
                        <a:buFont typeface="Arial" pitchFamily="34" charset="0"/>
                        <a:buChar char="•"/>
                      </a:pPr>
                      <a:r>
                        <a:rPr lang="en-GB" sz="1800" kern="1200" baseline="0" noProof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Gutes</a:t>
                      </a:r>
                      <a:r>
                        <a:rPr lang="en-GB" sz="180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Image </a:t>
                      </a:r>
                      <a:r>
                        <a:rPr lang="en-GB" sz="1800" kern="1200" baseline="0" noProof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für</a:t>
                      </a:r>
                      <a:r>
                        <a:rPr lang="en-GB" sz="180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die </a:t>
                      </a:r>
                      <a:r>
                        <a:rPr lang="en-GB" sz="1800" kern="1200" baseline="0" noProof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Eltern</a:t>
                      </a:r>
                      <a:r>
                        <a:rPr lang="en-GB" sz="180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und </a:t>
                      </a:r>
                      <a:r>
                        <a:rPr lang="en-GB" sz="1800" kern="1200" baseline="0" noProof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Studierenden</a:t>
                      </a:r>
                      <a:endParaRPr lang="en-GB" noProof="0" dirty="0" smtClean="0"/>
                    </a:p>
                    <a:p>
                      <a:endParaRPr lang="en-GB" noProof="0" dirty="0" smtClean="0"/>
                    </a:p>
                    <a:p>
                      <a:pPr marL="446088" indent="-285750">
                        <a:buFont typeface="Arial" pitchFamily="34" charset="0"/>
                        <a:buChar char="•"/>
                      </a:pPr>
                      <a:endParaRPr lang="en-GB" noProof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46088" indent="-285750">
                        <a:buFont typeface="Arial" pitchFamily="34" charset="0"/>
                        <a:buChar char="•"/>
                      </a:pPr>
                      <a:r>
                        <a:rPr lang="en-GB" noProof="0" dirty="0" err="1" smtClean="0"/>
                        <a:t>Riesenaufwand</a:t>
                      </a:r>
                      <a:r>
                        <a:rPr lang="en-GB" noProof="0" dirty="0" smtClean="0"/>
                        <a:t>,</a:t>
                      </a:r>
                      <a:r>
                        <a:rPr lang="en-GB" baseline="0" noProof="0" dirty="0" smtClean="0"/>
                        <a:t> der </a:t>
                      </a:r>
                      <a:r>
                        <a:rPr lang="en-GB" baseline="0" noProof="0" dirty="0" err="1" smtClean="0"/>
                        <a:t>betrieben</a:t>
                      </a:r>
                      <a:r>
                        <a:rPr lang="en-GB" baseline="0" noProof="0" dirty="0" smtClean="0"/>
                        <a:t> </a:t>
                      </a:r>
                      <a:r>
                        <a:rPr lang="en-GB" baseline="0" noProof="0" dirty="0" err="1" smtClean="0"/>
                        <a:t>werden</a:t>
                      </a:r>
                      <a:r>
                        <a:rPr lang="en-GB" baseline="0" noProof="0" dirty="0" smtClean="0"/>
                        <a:t> muss, um Partner </a:t>
                      </a:r>
                      <a:r>
                        <a:rPr lang="en-GB" baseline="0" noProof="0" dirty="0" err="1" smtClean="0"/>
                        <a:t>aus</a:t>
                      </a:r>
                      <a:r>
                        <a:rPr lang="en-GB" baseline="0" noProof="0" dirty="0" smtClean="0"/>
                        <a:t> der </a:t>
                      </a:r>
                      <a:r>
                        <a:rPr lang="en-GB" baseline="0" noProof="0" dirty="0" err="1" smtClean="0"/>
                        <a:t>Industrie</a:t>
                      </a:r>
                      <a:r>
                        <a:rPr lang="en-GB" baseline="0" noProof="0" dirty="0" smtClean="0"/>
                        <a:t> </a:t>
                      </a:r>
                      <a:r>
                        <a:rPr lang="en-GB" baseline="0" noProof="0" dirty="0" err="1" smtClean="0"/>
                        <a:t>aufzutreiben</a:t>
                      </a:r>
                      <a:r>
                        <a:rPr lang="en-GB" baseline="0" noProof="0" dirty="0" smtClean="0"/>
                        <a:t>…..wen </a:t>
                      </a:r>
                      <a:r>
                        <a:rPr lang="en-GB" baseline="0" noProof="0" dirty="0" err="1" smtClean="0"/>
                        <a:t>sucht</a:t>
                      </a:r>
                      <a:r>
                        <a:rPr lang="en-GB" baseline="0" noProof="0" dirty="0" smtClean="0"/>
                        <a:t> man </a:t>
                      </a:r>
                      <a:r>
                        <a:rPr lang="en-GB" baseline="0" noProof="0" dirty="0" err="1" smtClean="0"/>
                        <a:t>aus</a:t>
                      </a:r>
                      <a:r>
                        <a:rPr lang="en-GB" baseline="0" noProof="0" dirty="0" smtClean="0"/>
                        <a:t>, </a:t>
                      </a:r>
                      <a:r>
                        <a:rPr lang="en-GB" baseline="0" noProof="0" dirty="0" err="1" smtClean="0"/>
                        <a:t>viel</a:t>
                      </a:r>
                      <a:r>
                        <a:rPr lang="en-GB" baseline="0" noProof="0" dirty="0" smtClean="0"/>
                        <a:t> </a:t>
                      </a:r>
                      <a:r>
                        <a:rPr lang="en-GB" baseline="0" noProof="0" dirty="0" err="1" smtClean="0"/>
                        <a:t>Arbeit</a:t>
                      </a:r>
                      <a:r>
                        <a:rPr lang="en-GB" baseline="0" noProof="0" dirty="0" smtClean="0"/>
                        <a:t>….</a:t>
                      </a:r>
                    </a:p>
                    <a:p>
                      <a:pPr marL="446088" indent="-285750">
                        <a:buFont typeface="Arial" pitchFamily="34" charset="0"/>
                        <a:buChar char="•"/>
                      </a:pPr>
                      <a:r>
                        <a:rPr lang="en-GB" baseline="0" noProof="0" dirty="0" smtClean="0"/>
                        <a:t>Students/teachers/parents can be misused by companies for marketing purposes</a:t>
                      </a:r>
                    </a:p>
                    <a:p>
                      <a:pPr marL="442913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GB" sz="180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School is misused as a marketing platform</a:t>
                      </a:r>
                      <a:endParaRPr lang="en-GB" baseline="0" noProof="0" dirty="0" smtClean="0"/>
                    </a:p>
                    <a:p>
                      <a:pPr marL="442913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GB" baseline="0" noProof="0" dirty="0" smtClean="0"/>
                        <a:t>No transparency of industry sponsorships</a:t>
                      </a:r>
                    </a:p>
                    <a:p>
                      <a:endParaRPr lang="en-GB" noProof="0" dirty="0" smtClean="0"/>
                    </a:p>
                    <a:p>
                      <a:endParaRPr lang="en-GB" noProof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9885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57094" y="219107"/>
            <a:ext cx="10910455" cy="936104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+/-Analyse</a:t>
            </a:r>
            <a:r>
              <a:rPr lang="en-GB" dirty="0"/>
              <a:t>: &lt; </a:t>
            </a:r>
            <a:r>
              <a:rPr lang="en-GB" dirty="0" err="1"/>
              <a:t>Entscheidung</a:t>
            </a:r>
            <a:r>
              <a:rPr lang="en-GB" dirty="0"/>
              <a:t>, die </a:t>
            </a:r>
            <a:r>
              <a:rPr lang="en-GB" dirty="0" err="1"/>
              <a:t>analysiert</a:t>
            </a:r>
            <a:r>
              <a:rPr lang="en-GB" dirty="0"/>
              <a:t> </a:t>
            </a:r>
            <a:r>
              <a:rPr lang="en-GB" dirty="0" err="1"/>
              <a:t>werden</a:t>
            </a:r>
            <a:r>
              <a:rPr lang="en-GB" dirty="0"/>
              <a:t> </a:t>
            </a:r>
            <a:r>
              <a:rPr lang="en-GB" dirty="0" err="1"/>
              <a:t>sollen</a:t>
            </a:r>
            <a:r>
              <a:rPr lang="en-GB" dirty="0"/>
              <a:t> &gt;</a:t>
            </a:r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7173025"/>
              </p:ext>
            </p:extLst>
          </p:nvPr>
        </p:nvGraphicFramePr>
        <p:xfrm>
          <a:off x="1631504" y="1542553"/>
          <a:ext cx="8686800" cy="128016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343400"/>
                <a:gridCol w="4343400"/>
              </a:tblGrid>
              <a:tr h="168584">
                <a:tc>
                  <a:txBody>
                    <a:bodyPr/>
                    <a:lstStyle/>
                    <a:p>
                      <a:r>
                        <a:rPr lang="en-GB" noProof="0" dirty="0" err="1" smtClean="0"/>
                        <a:t>Stärken</a:t>
                      </a:r>
                      <a:r>
                        <a:rPr lang="en-GB" noProof="0" dirty="0" smtClean="0"/>
                        <a:t> (+)</a:t>
                      </a:r>
                      <a:endParaRPr lang="en-GB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0" smtClean="0"/>
                        <a:t>Schwächen </a:t>
                      </a:r>
                      <a:r>
                        <a:rPr lang="en-GB" noProof="0" dirty="0" smtClean="0"/>
                        <a:t>(-)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446088" indent="-285750">
                        <a:buFont typeface="Arial" pitchFamily="34" charset="0"/>
                        <a:buChar char="•"/>
                      </a:pPr>
                      <a:r>
                        <a:rPr lang="en-GB" noProof="0" dirty="0" smtClean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46088" indent="-285750">
                        <a:buFont typeface="Arial" pitchFamily="34" charset="0"/>
                        <a:buChar char="•"/>
                      </a:pPr>
                      <a:r>
                        <a:rPr lang="en-GB" noProof="0" dirty="0" smtClean="0"/>
                        <a:t>…</a:t>
                      </a:r>
                      <a:endParaRPr lang="en-GB" baseline="0" noProof="0" dirty="0" smtClean="0"/>
                    </a:p>
                    <a:p>
                      <a:endParaRPr lang="en-GB" noProof="0" dirty="0" smtClean="0"/>
                    </a:p>
                    <a:p>
                      <a:endParaRPr lang="en-GB" noProof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8707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244</Words>
  <Application>Microsoft Office PowerPoint</Application>
  <PresentationFormat>Benutzerdefiniert</PresentationFormat>
  <Paragraphs>48</Paragraphs>
  <Slides>4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5" baseType="lpstr">
      <vt:lpstr>Office Theme</vt:lpstr>
      <vt:lpstr>SWOT-Analyse: Zusammenarbeit der Schulen mit der Industrie </vt:lpstr>
      <vt:lpstr>SWOT-Analyse: &lt;Entscheidung, die analysiert werden sollen&gt;</vt:lpstr>
      <vt:lpstr>+/- Analyse: Zusammenarbeit zwischen Schule und Industrie</vt:lpstr>
      <vt:lpstr>+/-Analyse: &lt; Entscheidung, die analysiert werden sollen &gt;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Dominique Heissenberger</dc:creator>
  <cp:lastModifiedBy>iscn</cp:lastModifiedBy>
  <cp:revision>76</cp:revision>
  <dcterms:created xsi:type="dcterms:W3CDTF">2015-07-03T11:35:10Z</dcterms:created>
  <dcterms:modified xsi:type="dcterms:W3CDTF">2017-12-15T10:02:40Z</dcterms:modified>
</cp:coreProperties>
</file>