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68" r:id="rId29"/>
    <p:sldId id="345" r:id="rId30"/>
    <p:sldId id="346" r:id="rId31"/>
    <p:sldId id="347" r:id="rId32"/>
    <p:sldId id="349" r:id="rId33"/>
    <p:sldId id="350" r:id="rId34"/>
    <p:sldId id="369" r:id="rId35"/>
    <p:sldId id="351" r:id="rId36"/>
    <p:sldId id="371" r:id="rId37"/>
    <p:sldId id="352" r:id="rId38"/>
    <p:sldId id="372" r:id="rId39"/>
    <p:sldId id="373" r:id="rId40"/>
    <p:sldId id="357" r:id="rId41"/>
    <p:sldId id="358" r:id="rId42"/>
    <p:sldId id="362" r:id="rId43"/>
    <p:sldId id="359" r:id="rId44"/>
    <p:sldId id="360" r:id="rId45"/>
    <p:sldId id="361" r:id="rId46"/>
    <p:sldId id="363" r:id="rId47"/>
    <p:sldId id="364" r:id="rId48"/>
    <p:sldId id="365" r:id="rId49"/>
    <p:sldId id="366" r:id="rId50"/>
    <p:sldId id="367" r:id="rId51"/>
    <p:sldId id="318" r:id="rId52"/>
    <p:sldId id="313" r:id="rId53"/>
    <p:sldId id="314" r:id="rId54"/>
  </p:sldIdLst>
  <p:sldSz cx="12192000" cy="6858000"/>
  <p:notesSz cx="6858000" cy="9144000"/>
  <p:custDataLst>
    <p:tags r:id="rId56"/>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69E"/>
    <a:srgbClr val="F0CF1C"/>
    <a:srgbClr val="EE1B22"/>
    <a:srgbClr val="D7DBF8"/>
    <a:srgbClr val="A60B36"/>
    <a:srgbClr val="DCE4F7"/>
    <a:srgbClr val="CBF3F2"/>
    <a:srgbClr val="030368"/>
    <a:srgbClr val="38507A"/>
    <a:srgbClr val="919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a:tcStyle>
        <a:tcBdr/>
        <a:fill>
          <a:solidFill>
            <a:srgbClr val="E7F5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7"/>
    <p:restoredTop sz="78401" autoAdjust="0"/>
  </p:normalViewPr>
  <p:slideViewPr>
    <p:cSldViewPr>
      <p:cViewPr varScale="1">
        <p:scale>
          <a:sx n="98" d="100"/>
          <a:sy n="98" d="100"/>
        </p:scale>
        <p:origin x="1212" y="90"/>
      </p:cViewPr>
      <p:guideLst>
        <p:guide orient="horz" pos="2160"/>
        <p:guide pos="3840"/>
      </p:guideLst>
    </p:cSldViewPr>
  </p:slideViewPr>
  <p:outlineViewPr>
    <p:cViewPr>
      <p:scale>
        <a:sx n="33" d="100"/>
        <a:sy n="33" d="100"/>
      </p:scale>
      <p:origin x="0" y="-4880"/>
    </p:cViewPr>
  </p:outlineViewPr>
  <p:notesTextViewPr>
    <p:cViewPr>
      <p:scale>
        <a:sx n="1" d="1"/>
        <a:sy n="1" d="1"/>
      </p:scale>
      <p:origin x="0" y="0"/>
    </p:cViewPr>
  </p:notesTextViewPr>
  <p:notesViewPr>
    <p:cSldViewPr>
      <p:cViewPr>
        <p:scale>
          <a:sx n="100" d="100"/>
          <a:sy n="100" d="100"/>
        </p:scale>
        <p:origin x="-2112" y="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1143000" y="685800"/>
            <a:ext cx="4572000" cy="3429000"/>
          </a:xfrm>
          <a:prstGeom prst="rect">
            <a:avLst/>
          </a:prstGeom>
        </p:spPr>
        <p:txBody>
          <a:bodyPr/>
          <a:lstStyle/>
          <a:p>
            <a:endParaRPr/>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37819293"/>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learningapps.org/watch?v=p68s5b4st17"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learningapps.org/display?v=p3ogjvvgk17"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lang="hu-HU" sz="1200" dirty="0">
                <a:effectLst/>
                <a:latin typeface="+mj-lt"/>
                <a:ea typeface="+mj-ea"/>
                <a:cs typeface="+mj-cs"/>
                <a:sym typeface="Calibri"/>
              </a:rPr>
              <a:t>Az információs és kommunikációs technológiák (IKT) és a World Wide Web (WWW) jelentős szerepet játszanak abban,</a:t>
            </a:r>
            <a:r>
              <a:rPr lang="hu-HU" sz="1200" baseline="0" dirty="0">
                <a:effectLst/>
                <a:latin typeface="+mj-lt"/>
                <a:ea typeface="+mj-ea"/>
                <a:cs typeface="+mj-cs"/>
                <a:sym typeface="Calibri"/>
              </a:rPr>
              <a:t> hogy a</a:t>
            </a:r>
            <a:r>
              <a:rPr lang="hu-HU" sz="1200" dirty="0">
                <a:effectLst/>
                <a:latin typeface="+mj-lt"/>
                <a:ea typeface="+mj-ea"/>
                <a:cs typeface="+mj-cs"/>
                <a:sym typeface="Calibri"/>
              </a:rPr>
              <a:t> hagyományos tanítási módszereket át tudjuk alakítani</a:t>
            </a:r>
            <a:r>
              <a:rPr lang="hu-HU" sz="1200" baseline="0" dirty="0">
                <a:effectLst/>
                <a:latin typeface="+mj-lt"/>
                <a:ea typeface="+mj-ea"/>
                <a:cs typeface="+mj-cs"/>
                <a:sym typeface="Calibri"/>
              </a:rPr>
              <a:t> </a:t>
            </a:r>
            <a:r>
              <a:rPr lang="hu-HU" sz="1200" dirty="0">
                <a:effectLst/>
                <a:latin typeface="+mj-lt"/>
                <a:ea typeface="+mj-ea"/>
                <a:cs typeface="+mj-cs"/>
                <a:sym typeface="Calibri"/>
              </a:rPr>
              <a:t>innovatív, sikeres pedagógiai stratégiává.</a:t>
            </a:r>
          </a:p>
          <a:p>
            <a:r>
              <a:rPr lang="hu-HU" sz="1200" dirty="0">
                <a:effectLst/>
                <a:latin typeface="+mj-lt"/>
                <a:ea typeface="+mj-ea"/>
                <a:cs typeface="+mj-cs"/>
                <a:sym typeface="Calibri"/>
              </a:rPr>
              <a:t>A tananyagelem célja, hogy bemutassa, hogyan lehet IKT alapú kreatív és innovatív oktatási/tanulási környezetet létrehozni a 21. századi tantermekben, valamint hogyan lehet az IKT</a:t>
            </a:r>
            <a:r>
              <a:rPr lang="hu-HU" sz="1200" baseline="0" dirty="0">
                <a:effectLst/>
                <a:latin typeface="+mj-lt"/>
                <a:ea typeface="+mj-ea"/>
                <a:cs typeface="+mj-cs"/>
                <a:sym typeface="Calibri"/>
              </a:rPr>
              <a:t> eszközöket</a:t>
            </a:r>
            <a:r>
              <a:rPr lang="hu-HU" sz="1200" dirty="0">
                <a:effectLst/>
                <a:latin typeface="+mj-lt"/>
                <a:ea typeface="+mj-ea"/>
                <a:cs typeface="+mj-cs"/>
                <a:sym typeface="Calibri"/>
              </a:rPr>
              <a:t> használni az érdekeltek visszajelzéseinek összegyűjtésére</a:t>
            </a:r>
            <a:r>
              <a:rPr lang="hu-HU" sz="1200" baseline="0" dirty="0">
                <a:effectLst/>
                <a:latin typeface="+mj-lt"/>
                <a:ea typeface="+mj-ea"/>
                <a:cs typeface="+mj-cs"/>
                <a:sym typeface="Calibri"/>
              </a:rPr>
              <a:t> és</a:t>
            </a:r>
            <a:r>
              <a:rPr lang="hu-HU" sz="1200" dirty="0">
                <a:effectLst/>
                <a:latin typeface="+mj-lt"/>
                <a:ea typeface="+mj-ea"/>
                <a:cs typeface="+mj-cs"/>
                <a:sym typeface="Calibri"/>
              </a:rPr>
              <a:t> az eredmények elemzése annak érdekében, a tanítási folyamat javításának érdekében.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Az „Internet of </a:t>
            </a:r>
            <a:r>
              <a:rPr lang="hu-HU" sz="1200" b="0" i="0" dirty="0" err="1">
                <a:effectLst/>
                <a:latin typeface="+mj-lt"/>
                <a:ea typeface="+mj-ea"/>
                <a:cs typeface="+mj-cs"/>
                <a:sym typeface="Calibri"/>
              </a:rPr>
              <a:t>Things</a:t>
            </a:r>
            <a:r>
              <a:rPr lang="hu-HU" sz="1200" b="0" i="0" dirty="0">
                <a:effectLst/>
                <a:latin typeface="+mj-lt"/>
                <a:ea typeface="+mj-ea"/>
                <a:cs typeface="+mj-cs"/>
                <a:sym typeface="Calibri"/>
              </a:rPr>
              <a:t>’” vagy rövidítve „</a:t>
            </a:r>
            <a:r>
              <a:rPr lang="hu-HU" sz="1200" b="0" i="0" dirty="0" err="1">
                <a:effectLst/>
                <a:latin typeface="+mj-lt"/>
                <a:ea typeface="+mj-ea"/>
                <a:cs typeface="+mj-cs"/>
                <a:sym typeface="Calibri"/>
              </a:rPr>
              <a:t>IoT</a:t>
            </a:r>
            <a:r>
              <a:rPr lang="hu-HU" sz="1200" b="0" i="0" dirty="0">
                <a:effectLst/>
                <a:latin typeface="+mj-lt"/>
                <a:ea typeface="+mj-ea"/>
                <a:cs typeface="+mj-cs"/>
                <a:sym typeface="Calibri"/>
              </a:rPr>
              <a:t>” magyarul a „dolgok (tárgyak) internete”, mellyel a mindennapjainkban használt eszközök (például háztartási gépek, autók, mérőórák, pénztárgépek, stb.), az interneten keresztül is elérhetőek, és képesek egymással akár önállóan is kommunikálni.</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a:p>
          <a:p>
            <a:pPr marL="0" marR="0" indent="0" defTabSz="914400" eaLnBrk="1" fontAlgn="auto" latinLnBrk="0" hangingPunct="1">
              <a:lnSpc>
                <a:spcPct val="100000"/>
              </a:lnSpc>
              <a:spcBef>
                <a:spcPts val="0"/>
              </a:spcBef>
              <a:spcAft>
                <a:spcPts val="0"/>
              </a:spcAft>
              <a:buClrTx/>
              <a:buSzTx/>
              <a:buFontTx/>
              <a:buNone/>
              <a:tabLst/>
              <a:defRPr/>
            </a:pPr>
            <a:r>
              <a:rPr lang="hu-HU" sz="1200" dirty="0"/>
              <a:t>Ennek egy példája az internet használók által jól</a:t>
            </a:r>
            <a:r>
              <a:rPr lang="hu-HU" sz="1200" baseline="0" dirty="0"/>
              <a:t> ismert</a:t>
            </a:r>
            <a:r>
              <a:rPr lang="hu-HU" sz="1200" dirty="0"/>
              <a:t> időjárás-előrejelzés,</a:t>
            </a:r>
            <a:r>
              <a:rPr lang="hu-HU" sz="1200" baseline="0" dirty="0"/>
              <a:t> amely </a:t>
            </a:r>
            <a:r>
              <a:rPr lang="hu-HU" sz="1200" dirty="0"/>
              <a:t>a világ minden tájáról érkező időjárás érzékelők milliói által gyűjtött adatokon alapul.</a:t>
            </a:r>
          </a:p>
          <a:p>
            <a:pPr marL="0" marR="0" indent="0" defTabSz="914400" eaLnBrk="1" fontAlgn="auto" latinLnBrk="0" hangingPunct="1">
              <a:lnSpc>
                <a:spcPct val="100000"/>
              </a:lnSpc>
              <a:spcBef>
                <a:spcPts val="0"/>
              </a:spcBef>
              <a:spcAft>
                <a:spcPts val="0"/>
              </a:spcAft>
              <a:buClrTx/>
              <a:buSzTx/>
              <a:buFontTx/>
              <a:buNone/>
              <a:tabLst/>
              <a:defRPr/>
            </a:pPr>
            <a:r>
              <a:rPr lang="hu-HU" sz="1200" dirty="0"/>
              <a:t>Míg a hagyományos adatbázisok meta adatokon alapulnak, a Web 3.0 kapcsolt adatokkal működik, amelyek lehetővé teszik a gépek számára a „jelentések" létrehozását és a rendelkezésre álló információk feldolgozásával a következtetések levonását. A Web 3.0 a természetes nyelv feldolgozásáról, az orvosi informatika, az érzékelő-alapú ellenőrző rendszerekről szól.</a:t>
            </a:r>
            <a:endParaRPr lang="en-US" sz="1200" b="0" i="0" baseline="0" dirty="0">
              <a:effectLst/>
              <a:latin typeface="+mj-lt"/>
              <a:ea typeface="+mj-ea"/>
              <a:cs typeface="+mj-cs"/>
              <a:sym typeface="Calibri"/>
            </a:endParaRPr>
          </a:p>
          <a:p>
            <a:endParaRPr lang="en-US" sz="1200" b="0" i="0" baseline="0" dirty="0">
              <a:effectLst/>
              <a:latin typeface="+mj-lt"/>
              <a:ea typeface="+mj-ea"/>
              <a:cs typeface="+mj-cs"/>
              <a:sym typeface="Calibri"/>
            </a:endParaRPr>
          </a:p>
          <a:p>
            <a:r>
              <a:rPr lang="hu-HU" dirty="0"/>
              <a:t>Léteznek k</a:t>
            </a:r>
            <a:r>
              <a:rPr lang="en-US" dirty="0" err="1"/>
              <a:t>ülönleges</a:t>
            </a:r>
            <a:r>
              <a:rPr lang="hu-HU" dirty="0"/>
              <a:t>,</a:t>
            </a:r>
            <a:r>
              <a:rPr lang="en-US" dirty="0"/>
              <a:t> </a:t>
            </a:r>
            <a:r>
              <a:rPr lang="en-US" dirty="0" err="1"/>
              <a:t>oktató</a:t>
            </a:r>
            <a:r>
              <a:rPr lang="en-US" dirty="0"/>
              <a:t> web 3.0 </a:t>
            </a:r>
            <a:r>
              <a:rPr lang="en-US" dirty="0" err="1"/>
              <a:t>eszközök</a:t>
            </a:r>
            <a:r>
              <a:rPr lang="en-US" dirty="0"/>
              <a:t> is</a:t>
            </a:r>
            <a:r>
              <a:rPr lang="hu-HU" dirty="0"/>
              <a:t>,</a:t>
            </a:r>
            <a:r>
              <a:rPr lang="hu-HU" baseline="0" dirty="0"/>
              <a:t> melyek </a:t>
            </a:r>
            <a:r>
              <a:rPr lang="en-US" dirty="0" err="1"/>
              <a:t>mesterséges</a:t>
            </a:r>
            <a:r>
              <a:rPr lang="en-US" dirty="0"/>
              <a:t> </a:t>
            </a:r>
            <a:r>
              <a:rPr lang="en-US" dirty="0" err="1"/>
              <a:t>intelligencia</a:t>
            </a:r>
            <a:r>
              <a:rPr lang="en-US" dirty="0"/>
              <a:t> </a:t>
            </a:r>
            <a:r>
              <a:rPr lang="hu-HU" dirty="0"/>
              <a:t>megoldásokon</a:t>
            </a:r>
            <a:r>
              <a:rPr lang="hu-HU" baseline="0" dirty="0"/>
              <a:t> alapulnak</a:t>
            </a:r>
            <a:r>
              <a:rPr lang="en-US" dirty="0"/>
              <a:t>. </a:t>
            </a:r>
            <a:r>
              <a:rPr lang="en-US" dirty="0" err="1"/>
              <a:t>Az</a:t>
            </a:r>
            <a:r>
              <a:rPr lang="en-US" dirty="0"/>
              <a:t> </a:t>
            </a:r>
            <a:r>
              <a:rPr lang="en-US" dirty="0" err="1"/>
              <a:t>ilyen</a:t>
            </a:r>
            <a:r>
              <a:rPr lang="en-US" dirty="0"/>
              <a:t> </a:t>
            </a:r>
            <a:r>
              <a:rPr lang="en-US" dirty="0" err="1"/>
              <a:t>alkalmazásokban</a:t>
            </a:r>
            <a:r>
              <a:rPr lang="en-US" dirty="0"/>
              <a:t> </a:t>
            </a:r>
            <a:r>
              <a:rPr lang="en-US" dirty="0" err="1"/>
              <a:t>összetett</a:t>
            </a:r>
            <a:r>
              <a:rPr lang="en-US" dirty="0"/>
              <a:t> </a:t>
            </a:r>
            <a:r>
              <a:rPr lang="en-US" dirty="0" err="1"/>
              <a:t>mondatok</a:t>
            </a:r>
            <a:r>
              <a:rPr lang="en-US" dirty="0"/>
              <a:t> </a:t>
            </a:r>
            <a:r>
              <a:rPr lang="en-US" dirty="0" err="1"/>
              <a:t>formájában</a:t>
            </a:r>
            <a:r>
              <a:rPr lang="hu-HU" dirty="0"/>
              <a:t> lehet kérdéseket feltenni</a:t>
            </a:r>
            <a:r>
              <a:rPr lang="en-US" dirty="0"/>
              <a:t>, </a:t>
            </a:r>
            <a:r>
              <a:rPr lang="hu-HU" dirty="0"/>
              <a:t>kulcsszavas információ keresés helyett.</a:t>
            </a:r>
          </a:p>
          <a:p>
            <a:r>
              <a:rPr lang="en-US" dirty="0" err="1"/>
              <a:t>Példa</a:t>
            </a:r>
            <a:r>
              <a:rPr lang="en-US" dirty="0"/>
              <a:t>: http://www.wolframalpha.com/web-apps/</a:t>
            </a:r>
            <a:endParaRPr lang="hu-HU" dirty="0"/>
          </a:p>
        </p:txBody>
      </p:sp>
    </p:spTree>
    <p:extLst>
      <p:ext uri="{BB962C8B-B14F-4D97-AF65-F5344CB8AC3E}">
        <p14:creationId xmlns:p14="http://schemas.microsoft.com/office/powerpoint/2010/main" val="182322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4053508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dirty="0"/>
              <a:t>Merlot </a:t>
            </a:r>
            <a:r>
              <a:rPr lang="hu-HU" dirty="0"/>
              <a:t>díjas </a:t>
            </a:r>
            <a:r>
              <a:rPr dirty="0"/>
              <a:t>Online </a:t>
            </a:r>
            <a:r>
              <a:rPr lang="hu-HU" dirty="0"/>
              <a:t>tanulási források:</a:t>
            </a:r>
            <a:r>
              <a:rPr lang="hu-HU" baseline="0" dirty="0"/>
              <a:t> e</a:t>
            </a:r>
            <a:r>
              <a:rPr lang="hu-HU" dirty="0"/>
              <a:t>gy kapu</a:t>
            </a:r>
            <a:r>
              <a:rPr lang="hu-HU" baseline="0" dirty="0"/>
              <a:t> </a:t>
            </a:r>
            <a:r>
              <a:rPr lang="hu-HU" dirty="0"/>
              <a:t>mindenféle tanulási eszközhöz, anyaghoz, Web 2.0 eszközökhöz (alkalmazásokhoz). Linkeket biztosít a tanári erőforrásokhoz, a nyelvtanulástól a kvízekig, játékokig stb.</a:t>
            </a:r>
            <a:endParaRPr dirty="0"/>
          </a:p>
        </p:txBody>
      </p:sp>
    </p:spTree>
    <p:extLst>
      <p:ext uri="{BB962C8B-B14F-4D97-AF65-F5344CB8AC3E}">
        <p14:creationId xmlns:p14="http://schemas.microsoft.com/office/powerpoint/2010/main" val="2994479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354267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a:xfrm>
            <a:off x="914400" y="4211960"/>
            <a:ext cx="5029200" cy="4114800"/>
          </a:xfrm>
        </p:spPr>
        <p:txBody>
          <a:bodyPr/>
          <a:lstStyle/>
          <a:p>
            <a:r>
              <a:rPr lang="hu-HU" sz="1200" b="0" i="0" dirty="0">
                <a:effectLst/>
                <a:latin typeface="+mj-lt"/>
                <a:ea typeface="+mj-ea"/>
                <a:cs typeface="+mj-cs"/>
                <a:sym typeface="Calibri"/>
              </a:rPr>
              <a:t>Egy példa 2004-ből:</a:t>
            </a:r>
          </a:p>
          <a:p>
            <a:endParaRPr lang="hu-HU" sz="1200" b="0" i="0" dirty="0">
              <a:effectLst/>
              <a:latin typeface="+mj-lt"/>
              <a:ea typeface="+mj-ea"/>
              <a:cs typeface="+mj-cs"/>
              <a:sym typeface="Calibri"/>
            </a:endParaRPr>
          </a:p>
          <a:p>
            <a:r>
              <a:rPr lang="hu-HU" sz="1200" b="0" i="0" dirty="0">
                <a:effectLst/>
                <a:latin typeface="+mj-lt"/>
                <a:ea typeface="+mj-ea"/>
                <a:cs typeface="+mj-cs"/>
                <a:sym typeface="Calibri"/>
              </a:rPr>
              <a:t>Példa egy multimédiás</a:t>
            </a:r>
            <a:r>
              <a:rPr lang="hu-HU" sz="1200" b="0" i="0" baseline="0" dirty="0">
                <a:effectLst/>
                <a:latin typeface="+mj-lt"/>
                <a:ea typeface="+mj-ea"/>
                <a:cs typeface="+mj-cs"/>
                <a:sym typeface="Calibri"/>
              </a:rPr>
              <a:t> oktatóanyagra,</a:t>
            </a:r>
            <a:r>
              <a:rPr lang="hu-HU" sz="1200" b="0" i="0" dirty="0">
                <a:effectLst/>
                <a:latin typeface="+mj-lt"/>
                <a:ea typeface="+mj-ea"/>
                <a:cs typeface="+mj-cs"/>
                <a:sym typeface="Calibri"/>
              </a:rPr>
              <a:t> amelyet Fekete Benedek Hajnalka tervezett sajátos nevelési igényű diákjainak.</a:t>
            </a:r>
          </a:p>
          <a:p>
            <a:r>
              <a:rPr lang="hu-HU" sz="1200" b="0" i="0" dirty="0">
                <a:effectLst/>
                <a:latin typeface="+mj-lt"/>
                <a:ea typeface="+mj-ea"/>
                <a:cs typeface="+mj-cs"/>
                <a:sym typeface="Calibri"/>
              </a:rPr>
              <a:t>A</a:t>
            </a:r>
            <a:r>
              <a:rPr lang="hu-HU" sz="1200" b="0" i="0" baseline="0" dirty="0">
                <a:effectLst/>
                <a:latin typeface="+mj-lt"/>
                <a:ea typeface="+mj-ea"/>
                <a:cs typeface="+mj-cs"/>
                <a:sym typeface="Calibri"/>
              </a:rPr>
              <a:t> multimédiás tananyag célja az volt, </a:t>
            </a:r>
            <a:r>
              <a:rPr lang="hu-HU" sz="1200" b="0" i="0" dirty="0">
                <a:effectLst/>
                <a:latin typeface="+mj-lt"/>
                <a:ea typeface="+mj-ea"/>
                <a:cs typeface="+mj-cs"/>
                <a:sym typeface="Calibri"/>
              </a:rPr>
              <a:t> hogy a kezdetektől</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támogassa az olvasás elsajátítását azáltal, hogy segít a diákoknak a hangok megkülönböztetésében és az általuk aktívan használt szavak számának növelésében. Ez egy 2 éves projekt volt, amely a tanárok, a tanulók és a programozók együttműködésén alapult.</a:t>
            </a:r>
          </a:p>
          <a:p>
            <a:r>
              <a:rPr lang="hu-HU" sz="1200" b="0" i="0" dirty="0">
                <a:effectLst/>
                <a:latin typeface="+mj-lt"/>
                <a:ea typeface="+mj-ea"/>
                <a:cs typeface="+mj-cs"/>
                <a:sym typeface="Calibri"/>
              </a:rPr>
              <a:t>Az eredmény: 15 zárt végű</a:t>
            </a:r>
            <a:r>
              <a:rPr lang="hu-HU" sz="1200" b="0" i="0" baseline="0" dirty="0">
                <a:effectLst/>
                <a:latin typeface="+mj-lt"/>
                <a:ea typeface="+mj-ea"/>
                <a:cs typeface="+mj-cs"/>
                <a:sym typeface="Calibri"/>
              </a:rPr>
              <a:t> feladat, amelyeknél nincs lehetőség a további fejlesztésre, kivéve a hátterek módosítását. </a:t>
            </a:r>
          </a:p>
          <a:p>
            <a:r>
              <a:rPr lang="hu-HU" sz="1200" b="0" i="0" baseline="0" dirty="0">
                <a:effectLst/>
                <a:latin typeface="+mj-lt"/>
                <a:ea typeface="+mj-ea"/>
                <a:cs typeface="+mj-cs"/>
                <a:sym typeface="Calibri"/>
              </a:rPr>
              <a:t>A 2000 után született gyerekek számára unalmas lehet – mivel ők nem tolerálják az ismétlést.</a:t>
            </a:r>
            <a:endParaRPr lang="hu-HU" sz="1200" b="0" i="0" dirty="0">
              <a:effectLst/>
              <a:latin typeface="+mj-lt"/>
              <a:ea typeface="+mj-ea"/>
              <a:cs typeface="+mj-cs"/>
              <a:sym typeface="Calibri"/>
            </a:endParaRPr>
          </a:p>
          <a:p>
            <a:endParaRPr lang="hu-HU" sz="1200" b="0" i="0" dirty="0">
              <a:effectLst/>
              <a:latin typeface="+mj-lt"/>
              <a:ea typeface="+mj-ea"/>
              <a:cs typeface="+mj-cs"/>
              <a:sym typeface="Calibri"/>
            </a:endParaRPr>
          </a:p>
          <a:p>
            <a:r>
              <a:rPr lang="en-US" sz="1200" b="0" i="0" dirty="0">
                <a:effectLst/>
                <a:latin typeface="+mj-lt"/>
                <a:ea typeface="+mj-ea"/>
                <a:cs typeface="+mj-cs"/>
                <a:sym typeface="Calibri"/>
              </a:rPr>
              <a:t>Ma - </a:t>
            </a:r>
            <a:r>
              <a:rPr lang="en-US" sz="1200" b="0" i="0" dirty="0" err="1">
                <a:effectLst/>
                <a:latin typeface="+mj-lt"/>
                <a:ea typeface="+mj-ea"/>
                <a:cs typeface="+mj-cs"/>
                <a:sym typeface="Calibri"/>
              </a:rPr>
              <a:t>LearningApps</a:t>
            </a:r>
            <a:r>
              <a:rPr lang="en-US" sz="1200" b="0" i="0" dirty="0">
                <a:effectLst/>
                <a:latin typeface="+mj-lt"/>
                <a:ea typeface="+mj-ea"/>
                <a:cs typeface="+mj-cs"/>
                <a:sym typeface="Calibri"/>
              </a:rPr>
              <a:t> - </a:t>
            </a:r>
            <a:r>
              <a:rPr lang="en-US" sz="1200" b="0" i="0" dirty="0" err="1">
                <a:effectLst/>
                <a:latin typeface="+mj-lt"/>
                <a:ea typeface="+mj-ea"/>
                <a:cs typeface="+mj-cs"/>
                <a:sym typeface="Calibri"/>
              </a:rPr>
              <a:t>vagy</a:t>
            </a:r>
            <a:r>
              <a:rPr lang="en-US" sz="1200" b="0" i="0" dirty="0">
                <a:effectLst/>
                <a:latin typeface="+mj-lt"/>
                <a:ea typeface="+mj-ea"/>
                <a:cs typeface="+mj-cs"/>
                <a:sym typeface="Calibri"/>
              </a:rPr>
              <a:t> </a:t>
            </a:r>
            <a:r>
              <a:rPr lang="en-US" sz="1200" b="0" i="0" dirty="0" err="1">
                <a:effectLst/>
                <a:latin typeface="+mj-lt"/>
                <a:ea typeface="+mj-ea"/>
                <a:cs typeface="+mj-cs"/>
                <a:sym typeface="Calibri"/>
              </a:rPr>
              <a:t>más</a:t>
            </a:r>
            <a:r>
              <a:rPr lang="hu-HU" sz="1200" b="0" i="0" dirty="0">
                <a:effectLst/>
                <a:latin typeface="+mj-lt"/>
                <a:ea typeface="+mj-ea"/>
                <a:cs typeface="+mj-cs"/>
                <a:sym typeface="Calibri"/>
              </a:rPr>
              <a:t>.</a:t>
            </a:r>
          </a:p>
          <a:p>
            <a:r>
              <a:rPr lang="en-US" sz="1200" b="0" i="0" dirty="0" err="1">
                <a:effectLst/>
                <a:latin typeface="+mj-lt"/>
                <a:ea typeface="+mj-ea"/>
                <a:cs typeface="+mj-cs"/>
                <a:sym typeface="Calibri"/>
              </a:rPr>
              <a:t>Eszközkészlet</a:t>
            </a:r>
            <a:r>
              <a:rPr lang="en-US" sz="1200" b="0" i="0" dirty="0">
                <a:effectLst/>
                <a:latin typeface="+mj-lt"/>
                <a:ea typeface="+mj-ea"/>
                <a:cs typeface="+mj-cs"/>
                <a:sym typeface="Calibri"/>
              </a:rPr>
              <a:t> - </a:t>
            </a:r>
            <a:r>
              <a:rPr lang="en-US" sz="1200" b="0" i="0" dirty="0" err="1">
                <a:effectLst/>
                <a:latin typeface="+mj-lt"/>
                <a:ea typeface="+mj-ea"/>
                <a:cs typeface="+mj-cs"/>
                <a:sym typeface="Calibri"/>
              </a:rPr>
              <a:t>gyors</a:t>
            </a:r>
            <a:r>
              <a:rPr lang="en-US" sz="1200" b="0" i="0" dirty="0">
                <a:effectLst/>
                <a:latin typeface="+mj-lt"/>
                <a:ea typeface="+mj-ea"/>
                <a:cs typeface="+mj-cs"/>
                <a:sym typeface="Calibri"/>
              </a:rPr>
              <a:t>, </a:t>
            </a:r>
            <a:r>
              <a:rPr lang="en-US" sz="1200" b="0" i="0" dirty="0" err="1">
                <a:effectLst/>
                <a:latin typeface="+mj-lt"/>
                <a:ea typeface="+mj-ea"/>
                <a:cs typeface="+mj-cs"/>
                <a:sym typeface="Calibri"/>
              </a:rPr>
              <a:t>egyszerű</a:t>
            </a:r>
            <a:r>
              <a:rPr lang="en-US" sz="1200" b="0" i="0" dirty="0">
                <a:effectLst/>
                <a:latin typeface="+mj-lt"/>
                <a:ea typeface="+mj-ea"/>
                <a:cs typeface="+mj-cs"/>
                <a:sym typeface="Calibri"/>
              </a:rPr>
              <a:t>, </a:t>
            </a:r>
            <a:r>
              <a:rPr lang="en-US" sz="1200" b="0" i="0" dirty="0" err="1">
                <a:effectLst/>
                <a:latin typeface="+mj-lt"/>
                <a:ea typeface="+mj-ea"/>
                <a:cs typeface="+mj-cs"/>
                <a:sym typeface="Calibri"/>
              </a:rPr>
              <a:t>programozási</a:t>
            </a:r>
            <a:r>
              <a:rPr lang="en-US" sz="1200" b="0" i="0" dirty="0">
                <a:effectLst/>
                <a:latin typeface="+mj-lt"/>
                <a:ea typeface="+mj-ea"/>
                <a:cs typeface="+mj-cs"/>
                <a:sym typeface="Calibri"/>
              </a:rPr>
              <a:t> </a:t>
            </a:r>
            <a:r>
              <a:rPr lang="en-US" sz="1200" b="0" i="0" dirty="0" err="1">
                <a:effectLst/>
                <a:latin typeface="+mj-lt"/>
                <a:ea typeface="+mj-ea"/>
                <a:cs typeface="+mj-cs"/>
                <a:sym typeface="Calibri"/>
              </a:rPr>
              <a:t>ismeretek</a:t>
            </a:r>
            <a:r>
              <a:rPr lang="en-US" sz="1200" b="0" i="0" dirty="0">
                <a:effectLst/>
                <a:latin typeface="+mj-lt"/>
                <a:ea typeface="+mj-ea"/>
                <a:cs typeface="+mj-cs"/>
                <a:sym typeface="Calibri"/>
              </a:rPr>
              <a:t> </a:t>
            </a:r>
            <a:r>
              <a:rPr lang="en-US" sz="1200" b="0" i="0" dirty="0" err="1">
                <a:effectLst/>
                <a:latin typeface="+mj-lt"/>
                <a:ea typeface="+mj-ea"/>
                <a:cs typeface="+mj-cs"/>
                <a:sym typeface="Calibri"/>
              </a:rPr>
              <a:t>nélkül</a:t>
            </a:r>
            <a:r>
              <a:rPr lang="en-US" sz="1200" b="0" i="0" dirty="0">
                <a:effectLst/>
                <a:latin typeface="+mj-lt"/>
                <a:ea typeface="+mj-ea"/>
                <a:cs typeface="+mj-cs"/>
                <a:sym typeface="Calibri"/>
              </a:rPr>
              <a:t>, </a:t>
            </a:r>
            <a:r>
              <a:rPr lang="en-US" sz="1200" b="0" i="0" dirty="0" err="1">
                <a:effectLst/>
                <a:latin typeface="+mj-lt"/>
                <a:ea typeface="+mj-ea"/>
                <a:cs typeface="+mj-cs"/>
                <a:sym typeface="Calibri"/>
              </a:rPr>
              <a:t>multimédiás</a:t>
            </a:r>
            <a:r>
              <a:rPr lang="en-US" sz="1200" b="0" i="0" dirty="0">
                <a:effectLst/>
                <a:latin typeface="+mj-lt"/>
                <a:ea typeface="+mj-ea"/>
                <a:cs typeface="+mj-cs"/>
                <a:sym typeface="Calibri"/>
              </a:rPr>
              <a:t> </a:t>
            </a:r>
            <a:r>
              <a:rPr lang="en-US" sz="1200" b="0" i="0" dirty="0" err="1">
                <a:effectLst/>
                <a:latin typeface="+mj-lt"/>
                <a:ea typeface="+mj-ea"/>
                <a:cs typeface="+mj-cs"/>
                <a:sym typeface="Calibri"/>
              </a:rPr>
              <a:t>elemek</a:t>
            </a:r>
            <a:r>
              <a:rPr lang="en-US" sz="1200" b="0" i="0" dirty="0">
                <a:effectLst/>
                <a:latin typeface="+mj-lt"/>
                <a:ea typeface="+mj-ea"/>
                <a:cs typeface="+mj-cs"/>
                <a:sym typeface="Calibri"/>
              </a:rPr>
              <a:t> </a:t>
            </a:r>
            <a:r>
              <a:rPr lang="en-US" sz="1200" b="0" i="0" dirty="0" err="1">
                <a:effectLst/>
                <a:latin typeface="+mj-lt"/>
                <a:ea typeface="+mj-ea"/>
                <a:cs typeface="+mj-cs"/>
                <a:sym typeface="Calibri"/>
              </a:rPr>
              <a:t>kezelése</a:t>
            </a:r>
            <a:r>
              <a:rPr lang="en-US" sz="1200" b="0" i="0" dirty="0">
                <a:effectLst/>
                <a:latin typeface="+mj-lt"/>
                <a:ea typeface="+mj-ea"/>
                <a:cs typeface="+mj-cs"/>
                <a:sym typeface="Calibri"/>
              </a:rPr>
              <a:t> - </a:t>
            </a:r>
            <a:r>
              <a:rPr lang="en-US" sz="1200" b="0" i="0" dirty="0" err="1">
                <a:effectLst/>
                <a:latin typeface="+mj-lt"/>
                <a:ea typeface="+mj-ea"/>
                <a:cs typeface="+mj-cs"/>
                <a:sym typeface="Calibri"/>
              </a:rPr>
              <a:t>kiviszi</a:t>
            </a:r>
            <a:r>
              <a:rPr lang="en-US" sz="1200" b="0" i="0" dirty="0">
                <a:effectLst/>
                <a:latin typeface="+mj-lt"/>
                <a:ea typeface="+mj-ea"/>
                <a:cs typeface="+mj-cs"/>
                <a:sym typeface="Calibri"/>
              </a:rPr>
              <a:t> a </a:t>
            </a:r>
            <a:r>
              <a:rPr lang="en-US" sz="1200" b="0" i="0" dirty="0" err="1">
                <a:effectLst/>
                <a:latin typeface="+mj-lt"/>
                <a:ea typeface="+mj-ea"/>
                <a:cs typeface="+mj-cs"/>
                <a:sym typeface="Calibri"/>
              </a:rPr>
              <a:t>tanulást</a:t>
            </a:r>
            <a:r>
              <a:rPr lang="en-US" sz="1200" b="0" i="0" dirty="0">
                <a:effectLst/>
                <a:latin typeface="+mj-lt"/>
                <a:ea typeface="+mj-ea"/>
                <a:cs typeface="+mj-cs"/>
                <a:sym typeface="Calibri"/>
              </a:rPr>
              <a:t> </a:t>
            </a:r>
            <a:r>
              <a:rPr lang="en-US" sz="1200" b="0" i="0" dirty="0" err="1">
                <a:effectLst/>
                <a:latin typeface="+mj-lt"/>
                <a:ea typeface="+mj-ea"/>
                <a:cs typeface="+mj-cs"/>
                <a:sym typeface="Calibri"/>
              </a:rPr>
              <a:t>az</a:t>
            </a:r>
            <a:r>
              <a:rPr lang="en-US" sz="1200" b="0" i="0" dirty="0">
                <a:effectLst/>
                <a:latin typeface="+mj-lt"/>
                <a:ea typeface="+mj-ea"/>
                <a:cs typeface="+mj-cs"/>
                <a:sym typeface="Calibri"/>
              </a:rPr>
              <a:t> </a:t>
            </a:r>
            <a:r>
              <a:rPr lang="en-US" sz="1200" b="0" i="0" dirty="0" err="1">
                <a:effectLst/>
                <a:latin typeface="+mj-lt"/>
                <a:ea typeface="+mj-ea"/>
                <a:cs typeface="+mj-cs"/>
                <a:sym typeface="Calibri"/>
              </a:rPr>
              <a:t>osztályteremből</a:t>
            </a:r>
            <a:r>
              <a:rPr lang="en-US" sz="1200" b="0" i="0" dirty="0">
                <a:effectLst/>
                <a:latin typeface="+mj-lt"/>
                <a:ea typeface="+mj-ea"/>
                <a:cs typeface="+mj-cs"/>
                <a:sym typeface="Calibri"/>
              </a:rPr>
              <a:t>.</a:t>
            </a:r>
          </a:p>
          <a:p>
            <a:r>
              <a:rPr lang="en-US" sz="1200" b="0" i="0" dirty="0">
                <a:effectLst/>
                <a:latin typeface="+mj-lt"/>
                <a:ea typeface="+mj-ea"/>
                <a:cs typeface="+mj-cs"/>
                <a:sym typeface="Calibri"/>
              </a:rPr>
              <a:t> </a:t>
            </a:r>
            <a:endParaRPr lang="hu-HU" sz="1200" b="0" i="0" dirty="0">
              <a:effectLst/>
              <a:latin typeface="+mj-lt"/>
              <a:ea typeface="+mj-ea"/>
              <a:cs typeface="+mj-cs"/>
              <a:sym typeface="Calibri"/>
            </a:endParaRPr>
          </a:p>
          <a:p>
            <a:r>
              <a:rPr lang="en-US" sz="1200" b="0" i="0" dirty="0">
                <a:effectLst/>
                <a:latin typeface="+mj-lt"/>
                <a:ea typeface="+mj-ea"/>
                <a:cs typeface="+mj-cs"/>
                <a:sym typeface="Calibri"/>
              </a:rPr>
              <a:t>DE </a:t>
            </a:r>
            <a:r>
              <a:rPr lang="hu-HU" sz="1200" b="0" i="0" dirty="0">
                <a:effectLst/>
                <a:latin typeface="+mj-lt"/>
                <a:ea typeface="+mj-ea"/>
                <a:cs typeface="+mj-cs"/>
                <a:sym typeface="Calibri"/>
              </a:rPr>
              <a:t>v</a:t>
            </a:r>
            <a:r>
              <a:rPr lang="en-US" sz="1200" b="0" i="0" dirty="0" err="1">
                <a:effectLst/>
                <a:latin typeface="+mj-lt"/>
                <a:ea typeface="+mj-ea"/>
                <a:cs typeface="+mj-cs"/>
                <a:sym typeface="Calibri"/>
              </a:rPr>
              <a:t>eszélyes</a:t>
            </a:r>
            <a:r>
              <a:rPr lang="en-US" sz="1200" b="0" i="0" dirty="0">
                <a:effectLst/>
                <a:latin typeface="+mj-lt"/>
                <a:ea typeface="+mj-ea"/>
                <a:cs typeface="+mj-cs"/>
                <a:sym typeface="Calibri"/>
              </a:rPr>
              <a:t>…</a:t>
            </a:r>
          </a:p>
          <a:p>
            <a:r>
              <a:rPr lang="en-US" sz="1200" b="0" i="0" dirty="0">
                <a:effectLst/>
                <a:latin typeface="+mj-lt"/>
                <a:ea typeface="+mj-ea"/>
                <a:cs typeface="+mj-cs"/>
                <a:sym typeface="Calibri"/>
              </a:rPr>
              <a:t>Ha a </a:t>
            </a:r>
            <a:r>
              <a:rPr lang="en-US" sz="1200" b="0" i="0" dirty="0" err="1">
                <a:effectLst/>
                <a:latin typeface="+mj-lt"/>
                <a:ea typeface="+mj-ea"/>
                <a:cs typeface="+mj-cs"/>
                <a:sym typeface="Calibri"/>
              </a:rPr>
              <a:t>tanár</a:t>
            </a:r>
            <a:r>
              <a:rPr lang="en-US" sz="1200" b="0" i="0" dirty="0">
                <a:effectLst/>
                <a:latin typeface="+mj-lt"/>
                <a:ea typeface="+mj-ea"/>
                <a:cs typeface="+mj-cs"/>
                <a:sym typeface="Calibri"/>
              </a:rPr>
              <a:t> </a:t>
            </a:r>
            <a:r>
              <a:rPr lang="en-US" sz="1200" b="0" i="0" dirty="0" err="1">
                <a:effectLst/>
                <a:latin typeface="+mj-lt"/>
                <a:ea typeface="+mj-ea"/>
                <a:cs typeface="+mj-cs"/>
                <a:sym typeface="Calibri"/>
              </a:rPr>
              <a:t>az</a:t>
            </a:r>
            <a:r>
              <a:rPr lang="en-US" sz="1200" b="0" i="0" dirty="0">
                <a:effectLst/>
                <a:latin typeface="+mj-lt"/>
                <a:ea typeface="+mj-ea"/>
                <a:cs typeface="+mj-cs"/>
                <a:sym typeface="Calibri"/>
              </a:rPr>
              <a:t> </a:t>
            </a:r>
            <a:r>
              <a:rPr lang="en-US" sz="1200" b="0" i="0" dirty="0" err="1">
                <a:effectLst/>
                <a:latin typeface="+mj-lt"/>
                <a:ea typeface="+mj-ea"/>
                <a:cs typeface="+mj-cs"/>
                <a:sym typeface="Calibri"/>
              </a:rPr>
              <a:t>új</a:t>
            </a:r>
            <a:r>
              <a:rPr lang="en-US" sz="1200" b="0" i="0" dirty="0">
                <a:effectLst/>
                <a:latin typeface="+mj-lt"/>
                <a:ea typeface="+mj-ea"/>
                <a:cs typeface="+mj-cs"/>
                <a:sym typeface="Calibri"/>
              </a:rPr>
              <a:t> </a:t>
            </a:r>
            <a:r>
              <a:rPr lang="en-US" sz="1200" b="0" i="0" dirty="0" err="1">
                <a:effectLst/>
                <a:latin typeface="+mj-lt"/>
                <a:ea typeface="+mj-ea"/>
                <a:cs typeface="+mj-cs"/>
                <a:sym typeface="Calibri"/>
              </a:rPr>
              <a:t>eszközkészlettel</a:t>
            </a:r>
            <a:r>
              <a:rPr lang="en-US" sz="1200" b="0" i="0" dirty="0">
                <a:effectLst/>
                <a:latin typeface="+mj-lt"/>
                <a:ea typeface="+mj-ea"/>
                <a:cs typeface="+mj-cs"/>
                <a:sym typeface="Calibri"/>
              </a:rPr>
              <a:t> a </a:t>
            </a:r>
            <a:r>
              <a:rPr lang="en-US" sz="1200" b="0" i="0" dirty="0" err="1">
                <a:effectLst/>
                <a:latin typeface="+mj-lt"/>
                <a:ea typeface="+mj-ea"/>
                <a:cs typeface="+mj-cs"/>
                <a:sym typeface="Calibri"/>
              </a:rPr>
              <a:t>régi</a:t>
            </a:r>
            <a:r>
              <a:rPr lang="en-US" sz="1200" b="0" i="0" dirty="0">
                <a:effectLst/>
                <a:latin typeface="+mj-lt"/>
                <a:ea typeface="+mj-ea"/>
                <a:cs typeface="+mj-cs"/>
                <a:sym typeface="Calibri"/>
              </a:rPr>
              <a:t> </a:t>
            </a:r>
            <a:r>
              <a:rPr lang="en-US" sz="1200" b="0" i="0" dirty="0" err="1">
                <a:effectLst/>
                <a:latin typeface="+mj-lt"/>
                <a:ea typeface="+mj-ea"/>
                <a:cs typeface="+mj-cs"/>
                <a:sym typeface="Calibri"/>
              </a:rPr>
              <a:t>módon</a:t>
            </a:r>
            <a:r>
              <a:rPr lang="en-US" sz="1200" b="0" i="0" dirty="0">
                <a:effectLst/>
                <a:latin typeface="+mj-lt"/>
                <a:ea typeface="+mj-ea"/>
                <a:cs typeface="+mj-cs"/>
                <a:sym typeface="Calibri"/>
              </a:rPr>
              <a:t> </a:t>
            </a:r>
            <a:r>
              <a:rPr lang="en-US" sz="1200" b="0" i="0" dirty="0" err="1">
                <a:effectLst/>
                <a:latin typeface="+mj-lt"/>
                <a:ea typeface="+mj-ea"/>
                <a:cs typeface="+mj-cs"/>
                <a:sym typeface="Calibri"/>
              </a:rPr>
              <a:t>tanít</a:t>
            </a:r>
            <a:r>
              <a:rPr lang="en-US" sz="1200" b="0" i="0" dirty="0">
                <a:effectLst/>
                <a:latin typeface="+mj-lt"/>
                <a:ea typeface="+mj-ea"/>
                <a:cs typeface="+mj-cs"/>
                <a:sym typeface="Calibri"/>
              </a:rPr>
              <a:t> - </a:t>
            </a:r>
            <a:r>
              <a:rPr lang="en-US" sz="1200" b="0" i="0" dirty="0" err="1">
                <a:effectLst/>
                <a:latin typeface="+mj-lt"/>
                <a:ea typeface="+mj-ea"/>
                <a:cs typeface="+mj-cs"/>
                <a:sym typeface="Calibri"/>
              </a:rPr>
              <a:t>tudásátadás</a:t>
            </a:r>
            <a:r>
              <a:rPr lang="en-US" sz="1200" b="0" i="0" dirty="0">
                <a:effectLst/>
                <a:latin typeface="+mj-lt"/>
                <a:ea typeface="+mj-ea"/>
                <a:cs typeface="+mj-cs"/>
                <a:sym typeface="Calibri"/>
              </a:rPr>
              <a:t>, </a:t>
            </a:r>
            <a:r>
              <a:rPr lang="en-US" sz="1200" b="0" i="0" dirty="0" err="1">
                <a:effectLst/>
                <a:latin typeface="+mj-lt"/>
                <a:ea typeface="+mj-ea"/>
                <a:cs typeface="+mj-cs"/>
                <a:sym typeface="Calibri"/>
              </a:rPr>
              <a:t>zárt</a:t>
            </a:r>
            <a:r>
              <a:rPr lang="en-US" sz="1200" b="0" i="0" dirty="0">
                <a:effectLst/>
                <a:latin typeface="+mj-lt"/>
                <a:ea typeface="+mj-ea"/>
                <a:cs typeface="+mj-cs"/>
                <a:sym typeface="Calibri"/>
              </a:rPr>
              <a:t> </a:t>
            </a:r>
            <a:r>
              <a:rPr lang="en-US" sz="1200" b="0" i="0" dirty="0" err="1">
                <a:effectLst/>
                <a:latin typeface="+mj-lt"/>
                <a:ea typeface="+mj-ea"/>
                <a:cs typeface="+mj-cs"/>
                <a:sym typeface="Calibri"/>
              </a:rPr>
              <a:t>végű</a:t>
            </a:r>
            <a:r>
              <a:rPr lang="en-US" sz="1200" b="0" i="0" dirty="0">
                <a:effectLst/>
                <a:latin typeface="+mj-lt"/>
                <a:ea typeface="+mj-ea"/>
                <a:cs typeface="+mj-cs"/>
                <a:sym typeface="Calibri"/>
              </a:rPr>
              <a:t> </a:t>
            </a:r>
            <a:r>
              <a:rPr lang="en-US" sz="1200" b="0" i="0" dirty="0" err="1">
                <a:effectLst/>
                <a:latin typeface="+mj-lt"/>
                <a:ea typeface="+mj-ea"/>
                <a:cs typeface="+mj-cs"/>
                <a:sym typeface="Calibri"/>
              </a:rPr>
              <a:t>kérdések</a:t>
            </a:r>
            <a:r>
              <a:rPr lang="en-US" sz="1200" b="0" i="0" dirty="0">
                <a:effectLst/>
                <a:latin typeface="+mj-lt"/>
                <a:ea typeface="+mj-ea"/>
                <a:cs typeface="+mj-cs"/>
                <a:sym typeface="Calibri"/>
              </a:rPr>
              <a:t>, </a:t>
            </a:r>
            <a:r>
              <a:rPr lang="en-US" sz="1200" b="0" i="0" dirty="0" err="1">
                <a:effectLst/>
                <a:latin typeface="+mj-lt"/>
                <a:ea typeface="+mj-ea"/>
                <a:cs typeface="+mj-cs"/>
                <a:sym typeface="Calibri"/>
              </a:rPr>
              <a:t>akkor</a:t>
            </a:r>
            <a:r>
              <a:rPr lang="en-US" sz="1200" b="0" i="0" dirty="0">
                <a:effectLst/>
                <a:latin typeface="+mj-lt"/>
                <a:ea typeface="+mj-ea"/>
                <a:cs typeface="+mj-cs"/>
                <a:sym typeface="Calibri"/>
              </a:rPr>
              <a:t> </a:t>
            </a:r>
            <a:r>
              <a:rPr lang="en-US" sz="1200" b="0" i="0" dirty="0" err="1">
                <a:effectLst/>
                <a:latin typeface="+mj-lt"/>
                <a:ea typeface="+mj-ea"/>
                <a:cs typeface="+mj-cs"/>
                <a:sym typeface="Calibri"/>
              </a:rPr>
              <a:t>csak</a:t>
            </a:r>
            <a:r>
              <a:rPr lang="en-US" sz="1200" b="0" i="0" dirty="0">
                <a:effectLst/>
                <a:latin typeface="+mj-lt"/>
                <a:ea typeface="+mj-ea"/>
                <a:cs typeface="+mj-cs"/>
                <a:sym typeface="Calibri"/>
              </a:rPr>
              <a:t> </a:t>
            </a:r>
            <a:r>
              <a:rPr lang="en-US" sz="1200" b="0" i="0" dirty="0" err="1">
                <a:effectLst/>
                <a:latin typeface="+mj-lt"/>
                <a:ea typeface="+mj-ea"/>
                <a:cs typeface="+mj-cs"/>
                <a:sym typeface="Calibri"/>
              </a:rPr>
              <a:t>lecseréltük</a:t>
            </a:r>
            <a:r>
              <a:rPr lang="en-US" sz="1200" b="0" i="0" dirty="0">
                <a:effectLst/>
                <a:latin typeface="+mj-lt"/>
                <a:ea typeface="+mj-ea"/>
                <a:cs typeface="+mj-cs"/>
                <a:sym typeface="Calibri"/>
              </a:rPr>
              <a:t> a </a:t>
            </a:r>
            <a:r>
              <a:rPr lang="en-US" sz="1200" b="0" i="0" dirty="0" err="1">
                <a:effectLst/>
                <a:latin typeface="+mj-lt"/>
                <a:ea typeface="+mj-ea"/>
                <a:cs typeface="+mj-cs"/>
                <a:sym typeface="Calibri"/>
              </a:rPr>
              <a:t>tolltartót</a:t>
            </a:r>
            <a:r>
              <a:rPr lang="en-US" sz="1200" b="0" i="0" dirty="0">
                <a:effectLst/>
                <a:latin typeface="+mj-lt"/>
                <a:ea typeface="+mj-ea"/>
                <a:cs typeface="+mj-cs"/>
                <a:sym typeface="Calibri"/>
              </a:rPr>
              <a:t>. (</a:t>
            </a:r>
            <a:r>
              <a:rPr lang="en-US" sz="1200" b="0" i="0" dirty="0" err="1">
                <a:effectLst/>
                <a:latin typeface="+mj-lt"/>
                <a:ea typeface="+mj-ea"/>
                <a:cs typeface="+mj-cs"/>
                <a:sym typeface="Calibri"/>
              </a:rPr>
              <a:t>kép</a:t>
            </a:r>
            <a:r>
              <a:rPr lang="en-US" sz="1200" b="0" i="0" dirty="0">
                <a:effectLst/>
                <a:latin typeface="+mj-lt"/>
                <a:ea typeface="+mj-ea"/>
                <a:cs typeface="+mj-cs"/>
                <a:sym typeface="Calibri"/>
              </a:rPr>
              <a:t>: </a:t>
            </a:r>
            <a:r>
              <a:rPr lang="en-US" sz="1200" b="0" i="0" dirty="0" err="1">
                <a:effectLst/>
                <a:latin typeface="+mj-lt"/>
                <a:ea typeface="+mj-ea"/>
                <a:cs typeface="+mj-cs"/>
                <a:sym typeface="Calibri"/>
              </a:rPr>
              <a:t>digitális</a:t>
            </a:r>
            <a:r>
              <a:rPr lang="en-US" sz="1200" b="0" i="0" dirty="0">
                <a:effectLst/>
                <a:latin typeface="+mj-lt"/>
                <a:ea typeface="+mj-ea"/>
                <a:cs typeface="+mj-cs"/>
                <a:sym typeface="Calibri"/>
              </a:rPr>
              <a:t> </a:t>
            </a:r>
            <a:r>
              <a:rPr lang="en-US" sz="1200" b="0" i="0" dirty="0" err="1">
                <a:effectLst/>
                <a:latin typeface="+mj-lt"/>
                <a:ea typeface="+mj-ea"/>
                <a:cs typeface="+mj-cs"/>
                <a:sym typeface="Calibri"/>
              </a:rPr>
              <a:t>tolltartó</a:t>
            </a:r>
            <a:r>
              <a:rPr lang="en-US" sz="1200" b="0" i="0" dirty="0">
                <a:effectLst/>
                <a:latin typeface="+mj-lt"/>
                <a:ea typeface="+mj-ea"/>
                <a:cs typeface="+mj-cs"/>
                <a:sym typeface="Calibri"/>
              </a:rPr>
              <a:t>)</a:t>
            </a:r>
          </a:p>
          <a:p>
            <a:r>
              <a:rPr lang="en-US" sz="1200" b="0" i="0" dirty="0" err="1">
                <a:effectLst/>
                <a:latin typeface="+mj-lt"/>
                <a:ea typeface="+mj-ea"/>
                <a:cs typeface="+mj-cs"/>
                <a:sym typeface="Calibri"/>
              </a:rPr>
              <a:t>Tanár</a:t>
            </a:r>
            <a:endParaRPr lang="en-US" sz="1200" b="0" i="0" dirty="0">
              <a:effectLst/>
              <a:latin typeface="+mj-lt"/>
              <a:ea typeface="+mj-ea"/>
              <a:cs typeface="+mj-cs"/>
              <a:sym typeface="Calibri"/>
            </a:endParaRPr>
          </a:p>
          <a:p>
            <a:r>
              <a:rPr lang="en-US" sz="1200" b="0" i="0" dirty="0">
                <a:effectLst/>
                <a:latin typeface="+mj-lt"/>
                <a:ea typeface="+mj-ea"/>
                <a:cs typeface="+mj-cs"/>
                <a:sym typeface="Calibri"/>
              </a:rPr>
              <a:t>1.0 </a:t>
            </a:r>
            <a:r>
              <a:rPr lang="en-US" sz="1200" b="0" i="0" dirty="0" err="1">
                <a:effectLst/>
                <a:latin typeface="+mj-lt"/>
                <a:ea typeface="+mj-ea"/>
                <a:cs typeface="+mj-cs"/>
                <a:sym typeface="Calibri"/>
              </a:rPr>
              <a:t>Nem</a:t>
            </a:r>
            <a:r>
              <a:rPr lang="en-US" sz="1200" b="0" i="0" dirty="0">
                <a:effectLst/>
                <a:latin typeface="+mj-lt"/>
                <a:ea typeface="+mj-ea"/>
                <a:cs typeface="+mj-cs"/>
                <a:sym typeface="Calibri"/>
              </a:rPr>
              <a:t> </a:t>
            </a:r>
            <a:r>
              <a:rPr lang="en-US" sz="1200" b="0" i="0" dirty="0" err="1">
                <a:effectLst/>
                <a:latin typeface="+mj-lt"/>
                <a:ea typeface="+mj-ea"/>
                <a:cs typeface="+mj-cs"/>
                <a:sym typeface="Calibri"/>
              </a:rPr>
              <a:t>használ</a:t>
            </a:r>
            <a:r>
              <a:rPr lang="en-US" sz="1200" b="0" i="0" dirty="0">
                <a:effectLst/>
                <a:latin typeface="+mj-lt"/>
                <a:ea typeface="+mj-ea"/>
                <a:cs typeface="+mj-cs"/>
                <a:sym typeface="Calibri"/>
              </a:rPr>
              <a:t> </a:t>
            </a:r>
            <a:r>
              <a:rPr lang="en-US" sz="1200" b="0" i="0" dirty="0" err="1">
                <a:effectLst/>
                <a:latin typeface="+mj-lt"/>
                <a:ea typeface="+mj-ea"/>
                <a:cs typeface="+mj-cs"/>
                <a:sym typeface="Calibri"/>
              </a:rPr>
              <a:t>digitális</a:t>
            </a:r>
            <a:r>
              <a:rPr lang="en-US" sz="1200" b="0" i="0" dirty="0">
                <a:effectLst/>
                <a:latin typeface="+mj-lt"/>
                <a:ea typeface="+mj-ea"/>
                <a:cs typeface="+mj-cs"/>
                <a:sym typeface="Calibri"/>
              </a:rPr>
              <a:t> </a:t>
            </a:r>
            <a:r>
              <a:rPr lang="en-US" sz="1200" b="0" i="0" dirty="0" err="1">
                <a:effectLst/>
                <a:latin typeface="+mj-lt"/>
                <a:ea typeface="+mj-ea"/>
                <a:cs typeface="+mj-cs"/>
                <a:sym typeface="Calibri"/>
              </a:rPr>
              <a:t>eszközöket</a:t>
            </a:r>
            <a:endParaRPr lang="en-US" sz="1200" b="0" i="0" dirty="0">
              <a:effectLst/>
              <a:latin typeface="+mj-lt"/>
              <a:ea typeface="+mj-ea"/>
              <a:cs typeface="+mj-cs"/>
              <a:sym typeface="Calibri"/>
            </a:endParaRPr>
          </a:p>
          <a:p>
            <a:r>
              <a:rPr lang="en-US" sz="1200" b="0" i="0" dirty="0">
                <a:effectLst/>
                <a:latin typeface="+mj-lt"/>
                <a:ea typeface="+mj-ea"/>
                <a:cs typeface="+mj-cs"/>
                <a:sym typeface="Calibri"/>
              </a:rPr>
              <a:t>2.0 </a:t>
            </a:r>
            <a:r>
              <a:rPr lang="en-US" sz="1200" b="0" i="0" dirty="0" err="1">
                <a:effectLst/>
                <a:latin typeface="+mj-lt"/>
                <a:ea typeface="+mj-ea"/>
                <a:cs typeface="+mj-cs"/>
                <a:sym typeface="Calibri"/>
              </a:rPr>
              <a:t>Használ</a:t>
            </a:r>
            <a:r>
              <a:rPr lang="en-US" sz="1200" b="0" i="0" dirty="0">
                <a:effectLst/>
                <a:latin typeface="+mj-lt"/>
                <a:ea typeface="+mj-ea"/>
                <a:cs typeface="+mj-cs"/>
                <a:sym typeface="Calibri"/>
              </a:rPr>
              <a:t>, de </a:t>
            </a:r>
            <a:r>
              <a:rPr lang="en-US" sz="1200" b="0" i="0" dirty="0" err="1">
                <a:effectLst/>
                <a:latin typeface="+mj-lt"/>
                <a:ea typeface="+mj-ea"/>
                <a:cs typeface="+mj-cs"/>
                <a:sym typeface="Calibri"/>
              </a:rPr>
              <a:t>csak</a:t>
            </a:r>
            <a:r>
              <a:rPr lang="en-US" sz="1200" b="0" i="0" dirty="0">
                <a:effectLst/>
                <a:latin typeface="+mj-lt"/>
                <a:ea typeface="+mj-ea"/>
                <a:cs typeface="+mj-cs"/>
                <a:sym typeface="Calibri"/>
              </a:rPr>
              <a:t> </a:t>
            </a:r>
            <a:r>
              <a:rPr lang="en-US" sz="1200" b="0" i="0" dirty="0" err="1">
                <a:effectLst/>
                <a:latin typeface="+mj-lt"/>
                <a:ea typeface="+mj-ea"/>
                <a:cs typeface="+mj-cs"/>
                <a:sym typeface="Calibri"/>
              </a:rPr>
              <a:t>prezentál</a:t>
            </a:r>
            <a:endParaRPr lang="en-US" sz="1200" b="0" i="0" dirty="0">
              <a:effectLst/>
              <a:latin typeface="+mj-lt"/>
              <a:ea typeface="+mj-ea"/>
              <a:cs typeface="+mj-cs"/>
              <a:sym typeface="Calibri"/>
            </a:endParaRPr>
          </a:p>
          <a:p>
            <a:r>
              <a:rPr lang="en-US" sz="1200" b="0" i="0" dirty="0">
                <a:effectLst/>
                <a:latin typeface="+mj-lt"/>
                <a:ea typeface="+mj-ea"/>
                <a:cs typeface="+mj-cs"/>
                <a:sym typeface="Calibri"/>
              </a:rPr>
              <a:t>2.5 </a:t>
            </a:r>
            <a:r>
              <a:rPr lang="en-US" sz="1200" b="0" i="0" dirty="0" err="1">
                <a:effectLst/>
                <a:latin typeface="+mj-lt"/>
                <a:ea typeface="+mj-ea"/>
                <a:cs typeface="+mj-cs"/>
                <a:sym typeface="Calibri"/>
              </a:rPr>
              <a:t>Differenciál</a:t>
            </a:r>
            <a:r>
              <a:rPr lang="en-US" sz="1200" b="0" i="0" dirty="0">
                <a:effectLst/>
                <a:latin typeface="+mj-lt"/>
                <a:ea typeface="+mj-ea"/>
                <a:cs typeface="+mj-cs"/>
                <a:sym typeface="Calibri"/>
              </a:rPr>
              <a:t>, </a:t>
            </a:r>
            <a:r>
              <a:rPr lang="en-US" sz="1200" b="0" i="0" dirty="0" err="1">
                <a:effectLst/>
                <a:latin typeface="+mj-lt"/>
                <a:ea typeface="+mj-ea"/>
                <a:cs typeface="+mj-cs"/>
                <a:sym typeface="Calibri"/>
              </a:rPr>
              <a:t>egyéni</a:t>
            </a:r>
            <a:r>
              <a:rPr lang="en-US" sz="1200" b="0" i="0" dirty="0">
                <a:effectLst/>
                <a:latin typeface="+mj-lt"/>
                <a:ea typeface="+mj-ea"/>
                <a:cs typeface="+mj-cs"/>
                <a:sym typeface="Calibri"/>
              </a:rPr>
              <a:t> </a:t>
            </a:r>
            <a:r>
              <a:rPr lang="en-US" sz="1200" b="0" i="0" dirty="0" err="1">
                <a:effectLst/>
                <a:latin typeface="+mj-lt"/>
                <a:ea typeface="+mj-ea"/>
                <a:cs typeface="+mj-cs"/>
                <a:sym typeface="Calibri"/>
              </a:rPr>
              <a:t>tanulási</a:t>
            </a:r>
            <a:r>
              <a:rPr lang="en-US" sz="1200" b="0" i="0" dirty="0">
                <a:effectLst/>
                <a:latin typeface="+mj-lt"/>
                <a:ea typeface="+mj-ea"/>
                <a:cs typeface="+mj-cs"/>
                <a:sym typeface="Calibri"/>
              </a:rPr>
              <a:t> </a:t>
            </a:r>
            <a:r>
              <a:rPr lang="en-US" sz="1200" b="0" i="0" dirty="0" err="1">
                <a:effectLst/>
                <a:latin typeface="+mj-lt"/>
                <a:ea typeface="+mj-ea"/>
                <a:cs typeface="+mj-cs"/>
                <a:sym typeface="Calibri"/>
              </a:rPr>
              <a:t>utakat</a:t>
            </a:r>
            <a:r>
              <a:rPr lang="en-US" sz="1200" b="0" i="0" dirty="0">
                <a:effectLst/>
                <a:latin typeface="+mj-lt"/>
                <a:ea typeface="+mj-ea"/>
                <a:cs typeface="+mj-cs"/>
                <a:sym typeface="Calibri"/>
              </a:rPr>
              <a:t> </a:t>
            </a:r>
            <a:r>
              <a:rPr lang="en-US" sz="1200" b="0" i="0" dirty="0" err="1">
                <a:effectLst/>
                <a:latin typeface="+mj-lt"/>
                <a:ea typeface="+mj-ea"/>
                <a:cs typeface="+mj-cs"/>
                <a:sym typeface="Calibri"/>
              </a:rPr>
              <a:t>tervez</a:t>
            </a:r>
            <a:r>
              <a:rPr lang="en-US" sz="1200" b="0" i="0" dirty="0">
                <a:effectLst/>
                <a:latin typeface="+mj-lt"/>
                <a:ea typeface="+mj-ea"/>
                <a:cs typeface="+mj-cs"/>
                <a:sym typeface="Calibri"/>
              </a:rPr>
              <a:t> </a:t>
            </a:r>
            <a:r>
              <a:rPr lang="en-US" sz="1200" b="0" i="0" dirty="0" err="1">
                <a:effectLst/>
                <a:latin typeface="+mj-lt"/>
                <a:ea typeface="+mj-ea"/>
                <a:cs typeface="+mj-cs"/>
                <a:sym typeface="Calibri"/>
              </a:rPr>
              <a:t>tanítványainak</a:t>
            </a:r>
            <a:r>
              <a:rPr lang="en-US" sz="1200" b="0" i="0" dirty="0">
                <a:effectLst/>
                <a:latin typeface="+mj-lt"/>
                <a:ea typeface="+mj-ea"/>
                <a:cs typeface="+mj-cs"/>
                <a:sym typeface="Calibri"/>
              </a:rPr>
              <a:t>. </a:t>
            </a:r>
            <a:r>
              <a:rPr lang="en-US" sz="1200" b="0" i="0" dirty="0">
                <a:effectLst/>
                <a:latin typeface="+mj-lt"/>
                <a:ea typeface="+mj-ea"/>
                <a:cs typeface="+mj-cs"/>
                <a:sym typeface="Calibri"/>
                <a:hlinkClick r:id="rId3"/>
              </a:rPr>
              <a:t>Osztályozóvizsgára készülő magántanulónak </a:t>
            </a:r>
            <a:r>
              <a:rPr lang="en-US" sz="1200" b="0" i="0" dirty="0">
                <a:effectLst/>
                <a:latin typeface="+mj-lt"/>
                <a:ea typeface="+mj-ea"/>
                <a:cs typeface="+mj-cs"/>
                <a:sym typeface="Calibri"/>
              </a:rPr>
              <a:t>(</a:t>
            </a:r>
            <a:r>
              <a:rPr lang="en-US" sz="1200" b="0" i="0" dirty="0" err="1">
                <a:effectLst/>
                <a:latin typeface="+mj-lt"/>
                <a:ea typeface="+mj-ea"/>
                <a:cs typeface="+mj-cs"/>
                <a:sym typeface="Calibri"/>
              </a:rPr>
              <a:t>kép</a:t>
            </a:r>
            <a:r>
              <a:rPr lang="en-US" sz="1200" b="0" i="0" dirty="0">
                <a:effectLst/>
                <a:latin typeface="+mj-lt"/>
                <a:ea typeface="+mj-ea"/>
                <a:cs typeface="+mj-cs"/>
                <a:sym typeface="Calibri"/>
              </a:rPr>
              <a:t>: </a:t>
            </a:r>
            <a:r>
              <a:rPr lang="en-US" sz="1200" b="0" i="0" dirty="0" err="1">
                <a:effectLst/>
                <a:latin typeface="+mj-lt"/>
                <a:ea typeface="+mj-ea"/>
                <a:cs typeface="+mj-cs"/>
                <a:sym typeface="Calibri"/>
              </a:rPr>
              <a:t>learningapps</a:t>
            </a:r>
            <a:r>
              <a:rPr lang="en-US" sz="1200" b="0" i="0" dirty="0">
                <a:effectLst/>
                <a:latin typeface="+mj-lt"/>
                <a:ea typeface="+mj-ea"/>
                <a:cs typeface="+mj-cs"/>
                <a:sym typeface="Calibri"/>
              </a:rPr>
              <a:t>)</a:t>
            </a:r>
          </a:p>
          <a:p>
            <a:r>
              <a:rPr lang="en-US" sz="1200" b="0" i="0" dirty="0">
                <a:effectLst/>
                <a:latin typeface="+mj-lt"/>
                <a:ea typeface="+mj-ea"/>
                <a:cs typeface="+mj-cs"/>
                <a:sym typeface="Calibri"/>
              </a:rPr>
              <a:t>3.0 A </a:t>
            </a:r>
            <a:r>
              <a:rPr lang="en-US" sz="1200" b="0" i="0" dirty="0" err="1">
                <a:effectLst/>
                <a:latin typeface="+mj-lt"/>
                <a:ea typeface="+mj-ea"/>
                <a:cs typeface="+mj-cs"/>
                <a:sym typeface="Calibri"/>
              </a:rPr>
              <a:t>diákjai</a:t>
            </a:r>
            <a:r>
              <a:rPr lang="en-US" sz="1200" b="0" i="0" dirty="0">
                <a:effectLst/>
                <a:latin typeface="+mj-lt"/>
                <a:ea typeface="+mj-ea"/>
                <a:cs typeface="+mj-cs"/>
                <a:sym typeface="Calibri"/>
              </a:rPr>
              <a:t> </a:t>
            </a:r>
            <a:r>
              <a:rPr lang="en-US" sz="1200" b="0" i="0" dirty="0" err="1">
                <a:effectLst/>
                <a:latin typeface="+mj-lt"/>
                <a:ea typeface="+mj-ea"/>
                <a:cs typeface="+mj-cs"/>
                <a:sym typeface="Calibri"/>
              </a:rPr>
              <a:t>kezébe</a:t>
            </a:r>
            <a:r>
              <a:rPr lang="en-US" sz="1200" b="0" i="0" dirty="0">
                <a:effectLst/>
                <a:latin typeface="+mj-lt"/>
                <a:ea typeface="+mj-ea"/>
                <a:cs typeface="+mj-cs"/>
                <a:sym typeface="Calibri"/>
              </a:rPr>
              <a:t> </a:t>
            </a:r>
            <a:r>
              <a:rPr lang="en-US" sz="1200" b="0" i="0" dirty="0" err="1">
                <a:effectLst/>
                <a:latin typeface="+mj-lt"/>
                <a:ea typeface="+mj-ea"/>
                <a:cs typeface="+mj-cs"/>
                <a:sym typeface="Calibri"/>
              </a:rPr>
              <a:t>adja</a:t>
            </a:r>
            <a:r>
              <a:rPr lang="en-US" sz="1200" b="0" i="0" dirty="0">
                <a:effectLst/>
                <a:latin typeface="+mj-lt"/>
                <a:ea typeface="+mj-ea"/>
                <a:cs typeface="+mj-cs"/>
                <a:sym typeface="Calibri"/>
              </a:rPr>
              <a:t> </a:t>
            </a:r>
            <a:r>
              <a:rPr lang="en-US" sz="1200" b="0" i="0" dirty="0" err="1">
                <a:effectLst/>
                <a:latin typeface="+mj-lt"/>
                <a:ea typeface="+mj-ea"/>
                <a:cs typeface="+mj-cs"/>
                <a:sym typeface="Calibri"/>
              </a:rPr>
              <a:t>az</a:t>
            </a:r>
            <a:r>
              <a:rPr lang="en-US" sz="1200" b="0" i="0" dirty="0">
                <a:effectLst/>
                <a:latin typeface="+mj-lt"/>
                <a:ea typeface="+mj-ea"/>
                <a:cs typeface="+mj-cs"/>
                <a:sym typeface="Calibri"/>
              </a:rPr>
              <a:t> </a:t>
            </a:r>
            <a:r>
              <a:rPr lang="en-US" sz="1200" b="0" i="0" dirty="0" err="1">
                <a:effectLst/>
                <a:latin typeface="+mj-lt"/>
                <a:ea typeface="+mj-ea"/>
                <a:cs typeface="+mj-cs"/>
                <a:sym typeface="Calibri"/>
              </a:rPr>
              <a:t>alkotás</a:t>
            </a:r>
            <a:r>
              <a:rPr lang="en-US" sz="1200" b="0" i="0" dirty="0">
                <a:effectLst/>
                <a:latin typeface="+mj-lt"/>
                <a:ea typeface="+mj-ea"/>
                <a:cs typeface="+mj-cs"/>
                <a:sym typeface="Calibri"/>
              </a:rPr>
              <a:t> </a:t>
            </a:r>
            <a:r>
              <a:rPr lang="en-US" sz="1200" b="0" i="0" dirty="0" err="1">
                <a:effectLst/>
                <a:latin typeface="+mj-lt"/>
                <a:ea typeface="+mj-ea"/>
                <a:cs typeface="+mj-cs"/>
                <a:sym typeface="Calibri"/>
              </a:rPr>
              <a:t>eszközeit</a:t>
            </a:r>
            <a:endParaRPr lang="en-US" sz="1200" b="0" i="0" dirty="0">
              <a:effectLst/>
              <a:latin typeface="+mj-lt"/>
              <a:ea typeface="+mj-ea"/>
              <a:cs typeface="+mj-cs"/>
              <a:sym typeface="Calibri"/>
            </a:endParaRPr>
          </a:p>
          <a:p>
            <a:r>
              <a:rPr lang="en-US" sz="1200" b="0" i="0" dirty="0">
                <a:effectLst/>
                <a:latin typeface="+mj-lt"/>
                <a:ea typeface="+mj-ea"/>
                <a:cs typeface="+mj-cs"/>
                <a:sym typeface="Calibri"/>
              </a:rPr>
              <a:t> </a:t>
            </a:r>
          </a:p>
          <a:p>
            <a:r>
              <a:rPr lang="en-US" sz="1200" b="0" i="0" dirty="0" err="1">
                <a:effectLst/>
                <a:latin typeface="+mj-lt"/>
                <a:ea typeface="+mj-ea"/>
                <a:cs typeface="+mj-cs"/>
                <a:sym typeface="Calibri"/>
              </a:rPr>
              <a:t>Órai</a:t>
            </a:r>
            <a:r>
              <a:rPr lang="en-US" sz="1200" b="0" i="0" dirty="0">
                <a:effectLst/>
                <a:latin typeface="+mj-lt"/>
                <a:ea typeface="+mj-ea"/>
                <a:cs typeface="+mj-cs"/>
                <a:sym typeface="Calibri"/>
              </a:rPr>
              <a:t> </a:t>
            </a:r>
            <a:r>
              <a:rPr lang="en-US" sz="1200" b="0" i="0" dirty="0" err="1">
                <a:effectLst/>
                <a:latin typeface="+mj-lt"/>
                <a:ea typeface="+mj-ea"/>
                <a:cs typeface="+mj-cs"/>
                <a:sym typeface="Calibri"/>
              </a:rPr>
              <a:t>önálló</a:t>
            </a:r>
            <a:r>
              <a:rPr lang="en-US" sz="1200" b="0" i="0" dirty="0">
                <a:effectLst/>
                <a:latin typeface="+mj-lt"/>
                <a:ea typeface="+mj-ea"/>
                <a:cs typeface="+mj-cs"/>
                <a:sym typeface="Calibri"/>
              </a:rPr>
              <a:t> </a:t>
            </a:r>
            <a:r>
              <a:rPr lang="en-US" sz="1200" b="0" i="0" dirty="0" err="1">
                <a:effectLst/>
                <a:latin typeface="+mj-lt"/>
                <a:ea typeface="+mj-ea"/>
                <a:cs typeface="+mj-cs"/>
                <a:sym typeface="Calibri"/>
              </a:rPr>
              <a:t>diákmunka</a:t>
            </a:r>
            <a:r>
              <a:rPr lang="en-US" sz="1200" b="0" i="0" dirty="0">
                <a:effectLst/>
                <a:latin typeface="+mj-lt"/>
                <a:ea typeface="+mj-ea"/>
                <a:cs typeface="+mj-cs"/>
                <a:sym typeface="Calibri"/>
              </a:rPr>
              <a:t>: </a:t>
            </a:r>
            <a:r>
              <a:rPr lang="en-US" sz="1200" b="0" i="0" dirty="0">
                <a:effectLst/>
                <a:latin typeface="+mj-lt"/>
                <a:ea typeface="+mj-ea"/>
                <a:cs typeface="+mj-cs"/>
                <a:sym typeface="Calibri"/>
                <a:hlinkClick r:id="rId4"/>
              </a:rPr>
              <a:t>Beteg tanulónak osztálytársa készítette munka</a:t>
            </a:r>
            <a:r>
              <a:rPr lang="en-US" sz="1200" b="0" i="0" dirty="0">
                <a:effectLst/>
                <a:latin typeface="+mj-lt"/>
                <a:ea typeface="+mj-ea"/>
                <a:cs typeface="+mj-cs"/>
                <a:sym typeface="Calibri"/>
              </a:rPr>
              <a:t> - </a:t>
            </a:r>
            <a:r>
              <a:rPr lang="en-US" sz="1200" b="0" i="0" dirty="0" err="1">
                <a:effectLst/>
                <a:latin typeface="+mj-lt"/>
                <a:ea typeface="+mj-ea"/>
                <a:cs typeface="+mj-cs"/>
                <a:sym typeface="Calibri"/>
              </a:rPr>
              <a:t>Állatnevek</a:t>
            </a:r>
            <a:r>
              <a:rPr lang="en-US" sz="1200" b="0" i="0" dirty="0">
                <a:effectLst/>
                <a:latin typeface="+mj-lt"/>
                <a:ea typeface="+mj-ea"/>
                <a:cs typeface="+mj-cs"/>
                <a:sym typeface="Calibri"/>
              </a:rPr>
              <a:t> </a:t>
            </a:r>
            <a:r>
              <a:rPr lang="en-US" sz="1200" b="0" i="0" dirty="0" err="1">
                <a:effectLst/>
                <a:latin typeface="+mj-lt"/>
                <a:ea typeface="+mj-ea"/>
                <a:cs typeface="+mj-cs"/>
                <a:sym typeface="Calibri"/>
              </a:rPr>
              <a:t>gyakorlása</a:t>
            </a:r>
            <a:r>
              <a:rPr lang="en-US" sz="1200" b="0" i="0" dirty="0">
                <a:effectLst/>
                <a:latin typeface="+mj-lt"/>
                <a:ea typeface="+mj-ea"/>
                <a:cs typeface="+mj-cs"/>
                <a:sym typeface="Calibri"/>
              </a:rPr>
              <a:t> </a:t>
            </a:r>
            <a:r>
              <a:rPr lang="en-US" sz="1200" b="0" i="0" dirty="0" err="1">
                <a:effectLst/>
                <a:latin typeface="+mj-lt"/>
                <a:ea typeface="+mj-ea"/>
                <a:cs typeface="+mj-cs"/>
                <a:sym typeface="Calibri"/>
              </a:rPr>
              <a:t>angolul</a:t>
            </a:r>
            <a:r>
              <a:rPr lang="en-US" sz="1200" b="0" i="0" dirty="0">
                <a:effectLst/>
                <a:latin typeface="+mj-lt"/>
                <a:ea typeface="+mj-ea"/>
                <a:cs typeface="+mj-cs"/>
                <a:sym typeface="Calibri"/>
              </a:rPr>
              <a:t> - </a:t>
            </a:r>
            <a:r>
              <a:rPr lang="en-US" sz="1200" b="0" i="0" dirty="0" err="1">
                <a:effectLst/>
                <a:latin typeface="+mj-lt"/>
                <a:ea typeface="+mj-ea"/>
                <a:cs typeface="+mj-cs"/>
                <a:sym typeface="Calibri"/>
              </a:rPr>
              <a:t>amit</a:t>
            </a:r>
            <a:r>
              <a:rPr lang="en-US" sz="1200" b="0" i="0" dirty="0">
                <a:effectLst/>
                <a:latin typeface="+mj-lt"/>
                <a:ea typeface="+mj-ea"/>
                <a:cs typeface="+mj-cs"/>
                <a:sym typeface="Calibri"/>
              </a:rPr>
              <a:t> </a:t>
            </a:r>
            <a:r>
              <a:rPr lang="en-US" sz="1200" b="0" i="0" dirty="0" err="1">
                <a:effectLst/>
                <a:latin typeface="+mj-lt"/>
                <a:ea typeface="+mj-ea"/>
                <a:cs typeface="+mj-cs"/>
                <a:sym typeface="Calibri"/>
              </a:rPr>
              <a:t>azonnal</a:t>
            </a:r>
            <a:r>
              <a:rPr lang="en-US" sz="1200" b="0" i="0" dirty="0">
                <a:effectLst/>
                <a:latin typeface="+mj-lt"/>
                <a:ea typeface="+mj-ea"/>
                <a:cs typeface="+mj-cs"/>
                <a:sym typeface="Calibri"/>
              </a:rPr>
              <a:t> </a:t>
            </a:r>
            <a:r>
              <a:rPr lang="en-US" sz="1200" b="0" i="0" dirty="0" err="1">
                <a:effectLst/>
                <a:latin typeface="+mj-lt"/>
                <a:ea typeface="+mj-ea"/>
                <a:cs typeface="+mj-cs"/>
                <a:sym typeface="Calibri"/>
              </a:rPr>
              <a:t>átküldött</a:t>
            </a:r>
            <a:r>
              <a:rPr lang="en-US" sz="1200" b="0" i="0" dirty="0">
                <a:effectLst/>
                <a:latin typeface="+mj-lt"/>
                <a:ea typeface="+mj-ea"/>
                <a:cs typeface="+mj-cs"/>
                <a:sym typeface="Calibri"/>
              </a:rPr>
              <a:t> </a:t>
            </a:r>
            <a:r>
              <a:rPr lang="en-US" sz="1200" b="0" i="0" dirty="0" err="1">
                <a:effectLst/>
                <a:latin typeface="+mj-lt"/>
                <a:ea typeface="+mj-ea"/>
                <a:cs typeface="+mj-cs"/>
                <a:sym typeface="Calibri"/>
              </a:rPr>
              <a:t>társának</a:t>
            </a:r>
            <a:r>
              <a:rPr lang="en-US" sz="1200" b="0" i="0" dirty="0">
                <a:effectLst/>
                <a:latin typeface="+mj-lt"/>
                <a:ea typeface="+mj-ea"/>
                <a:cs typeface="+mj-cs"/>
                <a:sym typeface="Calibri"/>
              </a:rPr>
              <a:t> a </a:t>
            </a:r>
            <a:r>
              <a:rPr lang="en-US" sz="1200" b="0" i="0" dirty="0" err="1">
                <a:effectLst/>
                <a:latin typeface="+mj-lt"/>
                <a:ea typeface="+mj-ea"/>
                <a:cs typeface="+mj-cs"/>
                <a:sym typeface="Calibri"/>
              </a:rPr>
              <a:t>Facebookon</a:t>
            </a:r>
            <a:r>
              <a:rPr lang="en-US" sz="1200" b="0" i="0" dirty="0">
                <a:effectLst/>
                <a:latin typeface="+mj-lt"/>
                <a:ea typeface="+mj-ea"/>
                <a:cs typeface="+mj-cs"/>
                <a:sym typeface="Calibri"/>
              </a:rPr>
              <a:t>.</a:t>
            </a:r>
          </a:p>
          <a:p>
            <a:r>
              <a:rPr lang="en-US" sz="1200" b="0" i="0" dirty="0">
                <a:effectLst/>
                <a:latin typeface="+mj-lt"/>
                <a:ea typeface="+mj-ea"/>
                <a:cs typeface="+mj-cs"/>
                <a:sym typeface="Calibri"/>
              </a:rPr>
              <a:t> (</a:t>
            </a:r>
            <a:r>
              <a:rPr lang="en-US" sz="1200" b="0" i="0" dirty="0" err="1">
                <a:effectLst/>
                <a:latin typeface="+mj-lt"/>
                <a:ea typeface="+mj-ea"/>
                <a:cs typeface="+mj-cs"/>
                <a:sym typeface="Calibri"/>
              </a:rPr>
              <a:t>kép</a:t>
            </a:r>
            <a:r>
              <a:rPr lang="en-US" sz="1200" b="0" i="0" dirty="0">
                <a:effectLst/>
                <a:latin typeface="+mj-lt"/>
                <a:ea typeface="+mj-ea"/>
                <a:cs typeface="+mj-cs"/>
                <a:sym typeface="Calibri"/>
              </a:rPr>
              <a:t> - </a:t>
            </a:r>
            <a:r>
              <a:rPr lang="en-US" sz="1200" b="0" i="0" dirty="0" err="1">
                <a:effectLst/>
                <a:latin typeface="+mj-lt"/>
                <a:ea typeface="+mj-ea"/>
                <a:cs typeface="+mj-cs"/>
                <a:sym typeface="Calibri"/>
              </a:rPr>
              <a:t>tanulói</a:t>
            </a:r>
            <a:r>
              <a:rPr lang="en-US" sz="1200" b="0" i="0" dirty="0">
                <a:effectLst/>
                <a:latin typeface="+mj-lt"/>
                <a:ea typeface="+mj-ea"/>
                <a:cs typeface="+mj-cs"/>
                <a:sym typeface="Calibri"/>
              </a:rPr>
              <a:t> </a:t>
            </a:r>
            <a:r>
              <a:rPr lang="en-US" sz="1200" b="0" i="0" dirty="0" err="1">
                <a:effectLst/>
                <a:latin typeface="+mj-lt"/>
                <a:ea typeface="+mj-ea"/>
                <a:cs typeface="+mj-cs"/>
                <a:sym typeface="Calibri"/>
              </a:rPr>
              <a:t>munka</a:t>
            </a:r>
            <a:r>
              <a:rPr lang="en-US" sz="1200" b="0" i="0" dirty="0">
                <a:effectLst/>
                <a:latin typeface="+mj-lt"/>
                <a:ea typeface="+mj-ea"/>
                <a:cs typeface="+mj-cs"/>
                <a:sym typeface="Calibri"/>
              </a:rPr>
              <a:t>)</a:t>
            </a:r>
          </a:p>
          <a:p>
            <a:br>
              <a:rPr lang="en-US" dirty="0"/>
            </a:br>
            <a:endParaRPr lang="hu-HU" dirty="0"/>
          </a:p>
        </p:txBody>
      </p:sp>
    </p:spTree>
    <p:extLst>
      <p:ext uri="{BB962C8B-B14F-4D97-AF65-F5344CB8AC3E}">
        <p14:creationId xmlns:p14="http://schemas.microsoft.com/office/powerpoint/2010/main" val="4030268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kumimoji="0" lang="hu-HU" sz="1200" b="0" i="0" u="none" strike="noStrike" cap="none" spc="0" normalizeH="0" baseline="0" dirty="0">
                <a:ln>
                  <a:noFill/>
                </a:ln>
                <a:solidFill>
                  <a:srgbClr val="000000"/>
                </a:solidFill>
                <a:effectLst/>
                <a:uFillTx/>
                <a:sym typeface="Calibri"/>
              </a:rPr>
              <a:t>Az Apple iBook </a:t>
            </a:r>
            <a:r>
              <a:rPr kumimoji="0" lang="hu-HU" sz="1200" b="0" i="0" u="none" strike="noStrike" cap="none" spc="0" normalizeH="0" baseline="0" dirty="0" err="1">
                <a:ln>
                  <a:noFill/>
                </a:ln>
                <a:solidFill>
                  <a:srgbClr val="000000"/>
                </a:solidFill>
                <a:effectLst/>
                <a:uFillTx/>
                <a:sym typeface="Calibri"/>
              </a:rPr>
              <a:t>Author</a:t>
            </a:r>
            <a:r>
              <a:rPr kumimoji="0" lang="hu-HU" sz="1200" b="0" i="0" u="none" strike="noStrike" cap="none" spc="0" normalizeH="0" baseline="0" dirty="0">
                <a:ln>
                  <a:noFill/>
                </a:ln>
                <a:solidFill>
                  <a:srgbClr val="000000"/>
                </a:solidFill>
                <a:effectLst/>
                <a:uFillTx/>
                <a:sym typeface="Calibri"/>
              </a:rPr>
              <a:t> alkalmazása által létrehozott XXI. századi interaktív multimédiás tankönyv galériákkal, videókkal, interaktív diagramokkal, animációkkal, 3D objektumokkal, kvízekkel. Az interaktív tankönyv szerkesztéséhez nincs szükség fejlett IKT-kompetenciákra, de az interaktív elemek, például a 3D-animációk tervezése és megvalósítása nagyon sokba kerül. Érdemes belenézni, mert ez a jövő!</a:t>
            </a:r>
          </a:p>
          <a:p>
            <a:pPr marL="0" marR="0" indent="0" defTabSz="914400" eaLnBrk="1" fontAlgn="auto" latinLnBrk="0" hangingPunct="1">
              <a:lnSpc>
                <a:spcPct val="100000"/>
              </a:lnSpc>
              <a:spcBef>
                <a:spcPts val="0"/>
              </a:spcBef>
              <a:spcAft>
                <a:spcPts val="0"/>
              </a:spcAft>
              <a:buClrTx/>
              <a:buSzTx/>
              <a:buFontTx/>
              <a:buNone/>
              <a:tabLst/>
              <a:defRPr/>
            </a:pPr>
            <a:r>
              <a:rPr kumimoji="0" lang="hu-HU" sz="1200" b="0" i="0" u="none" strike="noStrike" cap="none" spc="0" normalizeH="0" baseline="0" dirty="0">
                <a:ln>
                  <a:noFill/>
                </a:ln>
                <a:solidFill>
                  <a:srgbClr val="000000"/>
                </a:solidFill>
                <a:effectLst/>
                <a:uFillTx/>
                <a:sym typeface="Calibri"/>
              </a:rPr>
              <a:t>Az </a:t>
            </a:r>
            <a:r>
              <a:rPr kumimoji="0" lang="hu-HU" sz="1200" b="0" i="0" u="none" strike="noStrike" cap="none" spc="0" normalizeH="0" baseline="0" dirty="0" err="1">
                <a:ln>
                  <a:noFill/>
                </a:ln>
                <a:solidFill>
                  <a:srgbClr val="000000"/>
                </a:solidFill>
                <a:effectLst/>
                <a:uFillTx/>
                <a:sym typeface="Calibri"/>
              </a:rPr>
              <a:t>iBook</a:t>
            </a:r>
            <a:r>
              <a:rPr kumimoji="0" lang="hu-HU" sz="1200" b="0" i="0" u="none" strike="noStrike" cap="none" spc="0" normalizeH="0" baseline="0" dirty="0">
                <a:ln>
                  <a:noFill/>
                </a:ln>
                <a:solidFill>
                  <a:srgbClr val="000000"/>
                </a:solidFill>
                <a:effectLst/>
                <a:uFillTx/>
                <a:sym typeface="Calibri"/>
              </a:rPr>
              <a:t> szerzőjének weboldala: https://www.apple.com/lae/ibooks-author/.</a:t>
            </a:r>
          </a:p>
        </p:txBody>
      </p:sp>
    </p:spTree>
    <p:extLst>
      <p:ext uri="{BB962C8B-B14F-4D97-AF65-F5344CB8AC3E}">
        <p14:creationId xmlns:p14="http://schemas.microsoft.com/office/powerpoint/2010/main" val="398143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88047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t>1.0 </a:t>
            </a:r>
            <a:r>
              <a:rPr lang="en-US" sz="1200" b="1" dirty="0" err="1"/>
              <a:t>tanár</a:t>
            </a:r>
            <a:r>
              <a:rPr lang="en-US" sz="1200" b="0" dirty="0"/>
              <a:t>: </a:t>
            </a:r>
            <a:r>
              <a:rPr lang="en-US" sz="1200" b="0" dirty="0" err="1"/>
              <a:t>Nem</a:t>
            </a:r>
            <a:r>
              <a:rPr lang="en-US" sz="1200" b="0" dirty="0"/>
              <a:t> </a:t>
            </a:r>
            <a:r>
              <a:rPr lang="en-US" sz="1200" b="0" dirty="0" err="1"/>
              <a:t>használ</a:t>
            </a:r>
            <a:r>
              <a:rPr lang="en-US" sz="1200" b="0" dirty="0"/>
              <a:t> </a:t>
            </a:r>
            <a:r>
              <a:rPr lang="en-US" sz="1200" b="0" dirty="0" err="1"/>
              <a:t>semmilyen</a:t>
            </a:r>
            <a:r>
              <a:rPr lang="en-US" sz="1200" b="0" dirty="0"/>
              <a:t> </a:t>
            </a:r>
            <a:r>
              <a:rPr lang="en-US" sz="1200" b="0" dirty="0" err="1"/>
              <a:t>digitális</a:t>
            </a:r>
            <a:r>
              <a:rPr lang="en-US" sz="1200" b="0" dirty="0"/>
              <a:t> </a:t>
            </a:r>
            <a:r>
              <a:rPr lang="en-US" sz="1200" b="0" dirty="0" err="1"/>
              <a:t>eszközt</a:t>
            </a:r>
            <a:r>
              <a:rPr lang="hu-HU" sz="1200" b="0" dirty="0"/>
              <a:t>.</a:t>
            </a:r>
            <a:endParaRPr lang="en-US" sz="1200" b="0" dirty="0"/>
          </a:p>
          <a:p>
            <a:r>
              <a:rPr lang="en-US" sz="1200" b="1" dirty="0"/>
              <a:t>2.0 </a:t>
            </a:r>
            <a:r>
              <a:rPr lang="en-US" sz="1200" b="1" dirty="0" err="1"/>
              <a:t>tanár</a:t>
            </a:r>
            <a:r>
              <a:rPr lang="en-US" sz="1200" b="0" dirty="0"/>
              <a:t>: </a:t>
            </a:r>
            <a:r>
              <a:rPr lang="en-US" sz="1200" b="0" dirty="0" err="1"/>
              <a:t>Használ</a:t>
            </a:r>
            <a:r>
              <a:rPr lang="en-US" sz="1200" b="0" dirty="0"/>
              <a:t> </a:t>
            </a:r>
            <a:r>
              <a:rPr lang="en-US" sz="1200" b="0" dirty="0" err="1"/>
              <a:t>digitális</a:t>
            </a:r>
            <a:r>
              <a:rPr lang="en-US" sz="1200" b="0" dirty="0"/>
              <a:t> </a:t>
            </a:r>
            <a:r>
              <a:rPr lang="en-US" sz="1200" b="0" dirty="0" err="1"/>
              <a:t>eszközöket</a:t>
            </a:r>
            <a:r>
              <a:rPr lang="en-US" sz="1200" b="0" dirty="0"/>
              <a:t>, de </a:t>
            </a:r>
            <a:r>
              <a:rPr lang="en-US" sz="1200" b="0" dirty="0" err="1"/>
              <a:t>csak</a:t>
            </a:r>
            <a:r>
              <a:rPr lang="en-US" sz="1200" b="0" dirty="0"/>
              <a:t> </a:t>
            </a:r>
            <a:r>
              <a:rPr lang="en-US" sz="1200" b="0" dirty="0" err="1"/>
              <a:t>prezentációkhoz</a:t>
            </a:r>
            <a:r>
              <a:rPr lang="hu-HU" sz="1200" b="0" dirty="0"/>
              <a:t>.</a:t>
            </a:r>
            <a:endParaRPr lang="en-US" sz="1200" b="0" dirty="0"/>
          </a:p>
          <a:p>
            <a:r>
              <a:rPr lang="en-US" sz="1200" b="1" dirty="0"/>
              <a:t>2.5 </a:t>
            </a:r>
            <a:r>
              <a:rPr lang="en-US" sz="1200" b="1" dirty="0" err="1"/>
              <a:t>tanár</a:t>
            </a:r>
            <a:r>
              <a:rPr lang="en-US" sz="1200" b="0" dirty="0"/>
              <a:t>: </a:t>
            </a:r>
            <a:r>
              <a:rPr lang="en-US" sz="1200" b="0" dirty="0" err="1"/>
              <a:t>Az</a:t>
            </a:r>
            <a:r>
              <a:rPr lang="en-US" sz="1200" b="0" dirty="0"/>
              <a:t> IKT </a:t>
            </a:r>
            <a:r>
              <a:rPr lang="en-US" sz="1200" b="0" dirty="0" err="1"/>
              <a:t>használatával</a:t>
            </a:r>
            <a:r>
              <a:rPr lang="en-US" sz="1200" b="0" dirty="0"/>
              <a:t> </a:t>
            </a:r>
            <a:r>
              <a:rPr lang="en-US" sz="1200" b="0" dirty="0" err="1"/>
              <a:t>differenciálja</a:t>
            </a:r>
            <a:r>
              <a:rPr lang="en-US" sz="1200" b="0" dirty="0"/>
              <a:t> </a:t>
            </a:r>
            <a:r>
              <a:rPr lang="hu-HU" sz="1200" b="0" dirty="0"/>
              <a:t>diákjait és nekik megfelelő, </a:t>
            </a:r>
            <a:r>
              <a:rPr lang="en-US" sz="1200" b="0" dirty="0" err="1"/>
              <a:t>egyéni</a:t>
            </a:r>
            <a:r>
              <a:rPr lang="en-US" sz="1200" b="0" dirty="0"/>
              <a:t> </a:t>
            </a:r>
            <a:r>
              <a:rPr lang="en-US" sz="1200" b="0" dirty="0" err="1"/>
              <a:t>tanulási</a:t>
            </a:r>
            <a:r>
              <a:rPr lang="en-US" sz="1200" b="0" dirty="0"/>
              <a:t> </a:t>
            </a:r>
            <a:r>
              <a:rPr lang="hu-HU" sz="1200" b="0" dirty="0"/>
              <a:t>utakat tervez.</a:t>
            </a:r>
            <a:endParaRPr lang="en-US" sz="1200" b="0" dirty="0"/>
          </a:p>
          <a:p>
            <a:r>
              <a:rPr lang="en-US" sz="1200" b="1" dirty="0"/>
              <a:t>3.0</a:t>
            </a:r>
            <a:r>
              <a:rPr lang="hu-HU" sz="1200" b="1" dirty="0"/>
              <a:t> t</a:t>
            </a:r>
            <a:r>
              <a:rPr lang="en-US" sz="1200" b="1" dirty="0" err="1"/>
              <a:t>anár</a:t>
            </a:r>
            <a:r>
              <a:rPr lang="hu-HU" sz="1200" b="0" dirty="0"/>
              <a:t>:</a:t>
            </a:r>
            <a:r>
              <a:rPr lang="en-US" sz="1200" b="0" dirty="0"/>
              <a:t> </a:t>
            </a:r>
            <a:r>
              <a:rPr lang="hu-HU" sz="1200" b="0" dirty="0"/>
              <a:t>K</a:t>
            </a:r>
            <a:r>
              <a:rPr lang="en-US" sz="1200" b="0" dirty="0" err="1"/>
              <a:t>reatív</a:t>
            </a:r>
            <a:r>
              <a:rPr lang="en-US" sz="1200" b="0" dirty="0"/>
              <a:t> </a:t>
            </a:r>
            <a:r>
              <a:rPr lang="en-US" sz="1200" b="0" dirty="0" err="1"/>
              <a:t>eszközöket</a:t>
            </a:r>
            <a:r>
              <a:rPr lang="en-US" sz="1200" b="0" dirty="0"/>
              <a:t> </a:t>
            </a:r>
            <a:r>
              <a:rPr lang="hu-HU" sz="1200" b="0" dirty="0"/>
              <a:t>ad </a:t>
            </a:r>
            <a:r>
              <a:rPr lang="en-US" sz="1200" b="0" dirty="0"/>
              <a:t>a </a:t>
            </a:r>
            <a:r>
              <a:rPr lang="en-US" sz="1200" b="0" dirty="0" err="1"/>
              <a:t>tanítványai</a:t>
            </a:r>
            <a:r>
              <a:rPr lang="en-US" sz="1200" b="0" dirty="0"/>
              <a:t> </a:t>
            </a:r>
            <a:r>
              <a:rPr lang="en-US" sz="1200" b="0" dirty="0" err="1"/>
              <a:t>kezébe</a:t>
            </a:r>
            <a:r>
              <a:rPr lang="hu-HU" sz="1200" b="0" dirty="0"/>
              <a:t>.</a:t>
            </a:r>
          </a:p>
          <a:p>
            <a:endParaRPr lang="en-GB" dirty="0"/>
          </a:p>
        </p:txBody>
      </p:sp>
    </p:spTree>
    <p:extLst>
      <p:ext uri="{BB962C8B-B14F-4D97-AF65-F5344CB8AC3E}">
        <p14:creationId xmlns:p14="http://schemas.microsoft.com/office/powerpoint/2010/main" val="76198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A</a:t>
            </a:r>
            <a:r>
              <a:rPr lang="hu-HU" sz="1200" b="0" i="0" baseline="0" dirty="0">
                <a:effectLst/>
                <a:latin typeface="+mj-lt"/>
                <a:ea typeface="+mj-ea"/>
                <a:cs typeface="+mj-cs"/>
                <a:sym typeface="Calibri"/>
              </a:rPr>
              <a:t> </a:t>
            </a:r>
            <a:r>
              <a:rPr lang="hu-HU" sz="1200" b="0" i="0" dirty="0" err="1">
                <a:effectLst/>
                <a:latin typeface="+mj-lt"/>
                <a:ea typeface="+mj-ea"/>
                <a:cs typeface="+mj-cs"/>
                <a:sym typeface="Calibri"/>
              </a:rPr>
              <a:t>LearningApps</a:t>
            </a:r>
            <a:r>
              <a:rPr lang="hu-HU" sz="1200" b="0" i="0" dirty="0">
                <a:effectLst/>
                <a:latin typeface="+mj-lt"/>
                <a:ea typeface="+mj-ea"/>
                <a:cs typeface="+mj-cs"/>
                <a:sym typeface="Calibri"/>
              </a:rPr>
              <a:t> - könnyen használható eszközök gyűjteménye, a tanároknak nincs szükségük programozásra vagy fejlett IKT-készségekre ahhoz, hogy saját kis oktatási elemeket hozzanak létre, amelyek a tanulást az osztályterem kívül</a:t>
            </a:r>
            <a:r>
              <a:rPr lang="hu-HU" sz="1200" b="0" i="0" baseline="0" dirty="0">
                <a:effectLst/>
                <a:latin typeface="+mj-lt"/>
                <a:ea typeface="+mj-ea"/>
                <a:cs typeface="+mj-cs"/>
                <a:sym typeface="Calibri"/>
              </a:rPr>
              <a:t> helyezik</a:t>
            </a:r>
            <a:r>
              <a:rPr lang="hu-HU" sz="1200" b="0" i="0" dirty="0">
                <a:effectLst/>
                <a:latin typeface="+mj-lt"/>
                <a:ea typeface="+mj-ea"/>
                <a:cs typeface="+mj-cs"/>
                <a:sym typeface="Calibri"/>
              </a:rPr>
              <a:t>. Web 2.0 alkalmazás, amely kis interaktív modulokkal támogatja a tanulást és tanítást. Ezek a modulok közvetlenül felhasználhatók a tananyagokban, de önálló tanuláshoz is alkalmasak. A cél az újrahasznosítható építőelemek összegyűjtése és elérhetővé tétele mindenki számára. Az úgynevezett tankockák nem tartalmaznak konkrét keretet vagy konkrét tanulási forgatókönyvet. A</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tankocka nem egy teljes tananyag</a:t>
            </a:r>
            <a:r>
              <a:rPr lang="hu-HU" sz="1200" b="0" i="0" baseline="0" dirty="0">
                <a:effectLst/>
                <a:latin typeface="+mj-lt"/>
                <a:ea typeface="+mj-ea"/>
                <a:cs typeface="+mj-cs"/>
                <a:sym typeface="Calibri"/>
              </a:rPr>
              <a:t>,</a:t>
            </a:r>
            <a:r>
              <a:rPr lang="hu-HU" sz="1200" b="0" i="0" dirty="0">
                <a:effectLst/>
                <a:latin typeface="+mj-lt"/>
                <a:ea typeface="+mj-ea"/>
                <a:cs typeface="+mj-cs"/>
                <a:sym typeface="Calibri"/>
              </a:rPr>
              <a:t> hanem a tanár által megtervezett</a:t>
            </a:r>
            <a:r>
              <a:rPr lang="hu-HU" sz="1200" b="0" i="0" baseline="0" dirty="0">
                <a:effectLst/>
                <a:latin typeface="+mj-lt"/>
                <a:ea typeface="+mj-ea"/>
                <a:cs typeface="+mj-cs"/>
                <a:sym typeface="Calibri"/>
              </a:rPr>
              <a:t> tanítási</a:t>
            </a:r>
            <a:r>
              <a:rPr lang="hu-HU" sz="1200" b="0" i="0" dirty="0">
                <a:effectLst/>
                <a:latin typeface="+mj-lt"/>
                <a:ea typeface="+mj-ea"/>
                <a:cs typeface="+mj-cs"/>
                <a:sym typeface="Calibri"/>
              </a:rPr>
              <a:t> forgatókönyvbe beágyazható</a:t>
            </a:r>
            <a:r>
              <a:rPr lang="hu-HU" sz="1200" b="0" i="0" baseline="0" dirty="0">
                <a:effectLst/>
                <a:latin typeface="+mj-lt"/>
                <a:ea typeface="+mj-ea"/>
                <a:cs typeface="+mj-cs"/>
                <a:sym typeface="Calibri"/>
              </a:rPr>
              <a:t> elemek</a:t>
            </a:r>
            <a:r>
              <a:rPr lang="hu-HU" sz="1200" b="0" i="0" dirty="0">
                <a:effectLst/>
                <a:latin typeface="+mj-lt"/>
                <a:ea typeface="+mj-ea"/>
                <a:cs typeface="+mj-cs"/>
                <a:sym typeface="Calibri"/>
              </a:rPr>
              <a:t>. </a:t>
            </a:r>
          </a:p>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Link a weboldalra: https://learningapps.org/about.php</a:t>
            </a:r>
          </a:p>
        </p:txBody>
      </p:sp>
    </p:spTree>
    <p:extLst>
      <p:ext uri="{BB962C8B-B14F-4D97-AF65-F5344CB8AC3E}">
        <p14:creationId xmlns:p14="http://schemas.microsoft.com/office/powerpoint/2010/main" val="799526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b="0" i="0" baseline="0" dirty="0">
                <a:effectLst/>
                <a:latin typeface="+mj-lt"/>
                <a:ea typeface="+mj-ea"/>
                <a:cs typeface="+mj-cs"/>
                <a:sym typeface="Calibri"/>
              </a:rPr>
              <a:t>Példa a </a:t>
            </a:r>
            <a:r>
              <a:rPr lang="hu-HU" sz="1200" b="0" i="0" baseline="0" dirty="0" err="1">
                <a:effectLst/>
                <a:latin typeface="+mj-lt"/>
                <a:ea typeface="+mj-ea"/>
                <a:cs typeface="+mj-cs"/>
                <a:sym typeface="Calibri"/>
              </a:rPr>
              <a:t>LearningApps</a:t>
            </a:r>
            <a:r>
              <a:rPr lang="hu-HU" sz="1200" b="0" i="0" baseline="0" dirty="0">
                <a:effectLst/>
                <a:latin typeface="+mj-lt"/>
                <a:ea typeface="+mj-ea"/>
                <a:cs typeface="+mj-cs"/>
                <a:sym typeface="Calibri"/>
              </a:rPr>
              <a:t> alkalmazására: gyakorló anyag egy magántanulónak a vizsgára felkészüléshez</a:t>
            </a:r>
          </a:p>
          <a:p>
            <a:r>
              <a:rPr lang="hu-HU" sz="1200" b="0" i="0" baseline="0" dirty="0">
                <a:effectLst/>
                <a:latin typeface="+mj-lt"/>
                <a:ea typeface="+mj-ea"/>
                <a:cs typeface="+mj-cs"/>
                <a:sym typeface="Calibri"/>
              </a:rPr>
              <a:t>Kattints a képre az alkalmazás kipróbálásához!</a:t>
            </a:r>
            <a:endParaRPr lang="en-US" sz="1200" b="0" i="0" dirty="0">
              <a:effectLst/>
              <a:latin typeface="+mj-lt"/>
              <a:ea typeface="+mj-ea"/>
              <a:cs typeface="+mj-cs"/>
              <a:sym typeface="Calibri"/>
            </a:endParaRPr>
          </a:p>
          <a:p>
            <a:r>
              <a:rPr lang="en-US" sz="1200" b="0" i="0" dirty="0">
                <a:effectLst/>
                <a:latin typeface="+mj-lt"/>
                <a:ea typeface="+mj-ea"/>
                <a:cs typeface="+mj-cs"/>
                <a:sym typeface="Calibri"/>
              </a:rPr>
              <a:t> </a:t>
            </a:r>
            <a:br>
              <a:rPr lang="en-US" dirty="0"/>
            </a:br>
            <a:endParaRPr lang="hu-HU" dirty="0"/>
          </a:p>
          <a:p>
            <a:endParaRPr lang="hu-HU" dirty="0"/>
          </a:p>
        </p:txBody>
      </p:sp>
    </p:spTree>
    <p:extLst>
      <p:ext uri="{BB962C8B-B14F-4D97-AF65-F5344CB8AC3E}">
        <p14:creationId xmlns:p14="http://schemas.microsoft.com/office/powerpoint/2010/main" val="399702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064743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en-GB" noProof="0" dirty="0" err="1"/>
              <a:t>Gyakorlat</a:t>
            </a:r>
            <a:r>
              <a:rPr lang="en-GB" noProof="0" dirty="0"/>
              <a:t> </a:t>
            </a:r>
            <a:r>
              <a:rPr lang="en-GB" noProof="0" dirty="0" err="1"/>
              <a:t>az</a:t>
            </a:r>
            <a:r>
              <a:rPr lang="en-GB" noProof="0" dirty="0"/>
              <a:t> </a:t>
            </a:r>
            <a:r>
              <a:rPr lang="en-GB" noProof="0" dirty="0" err="1"/>
              <a:t>állatok</a:t>
            </a:r>
            <a:r>
              <a:rPr lang="en-GB" noProof="0" dirty="0"/>
              <a:t> </a:t>
            </a:r>
            <a:r>
              <a:rPr lang="en-GB" noProof="0" dirty="0" err="1"/>
              <a:t>angol</a:t>
            </a:r>
            <a:r>
              <a:rPr lang="en-GB" noProof="0" dirty="0"/>
              <a:t> </a:t>
            </a:r>
            <a:r>
              <a:rPr lang="hu-HU" noProof="0" dirty="0"/>
              <a:t>nevének</a:t>
            </a:r>
            <a:r>
              <a:rPr lang="hu-HU" baseline="0" noProof="0" dirty="0"/>
              <a:t> elsajátításához.</a:t>
            </a:r>
            <a:r>
              <a:rPr lang="en-GB" noProof="0" dirty="0"/>
              <a:t> </a:t>
            </a:r>
            <a:r>
              <a:rPr lang="en-GB" noProof="0" dirty="0" err="1"/>
              <a:t>Egy</a:t>
            </a:r>
            <a:r>
              <a:rPr lang="en-GB" noProof="0" dirty="0"/>
              <a:t> </a:t>
            </a:r>
            <a:r>
              <a:rPr lang="hu-HU" noProof="0" dirty="0"/>
              <a:t>diák </a:t>
            </a:r>
            <a:r>
              <a:rPr lang="en-GB" noProof="0" dirty="0" err="1"/>
              <a:t>saját</a:t>
            </a:r>
            <a:r>
              <a:rPr lang="en-GB" noProof="0" dirty="0"/>
              <a:t> </a:t>
            </a:r>
            <a:r>
              <a:rPr lang="en-GB" noProof="0" dirty="0" err="1"/>
              <a:t>alkotása</a:t>
            </a:r>
            <a:r>
              <a:rPr lang="en-GB" noProof="0" dirty="0"/>
              <a:t>, </a:t>
            </a:r>
            <a:r>
              <a:rPr lang="en-GB" noProof="0" dirty="0" err="1"/>
              <a:t>aki</a:t>
            </a:r>
            <a:r>
              <a:rPr lang="en-GB" noProof="0" dirty="0"/>
              <a:t> </a:t>
            </a:r>
            <a:r>
              <a:rPr lang="hu-HU" noProof="0" dirty="0"/>
              <a:t>sokáig betegeskedő osztálytársának szeretett volna vele segíteni.</a:t>
            </a:r>
          </a:p>
          <a:p>
            <a:r>
              <a:rPr lang="en-GB" noProof="0" dirty="0" err="1"/>
              <a:t>Kattints</a:t>
            </a:r>
            <a:r>
              <a:rPr lang="en-GB" noProof="0" dirty="0"/>
              <a:t> a </a:t>
            </a:r>
            <a:r>
              <a:rPr lang="en-GB" noProof="0" dirty="0" err="1"/>
              <a:t>képre</a:t>
            </a:r>
            <a:r>
              <a:rPr lang="en-GB" noProof="0" dirty="0"/>
              <a:t>, </a:t>
            </a:r>
            <a:r>
              <a:rPr lang="en-GB" noProof="0" dirty="0" err="1"/>
              <a:t>hogy</a:t>
            </a:r>
            <a:r>
              <a:rPr lang="en-GB" noProof="0" dirty="0"/>
              <a:t> </a:t>
            </a:r>
            <a:r>
              <a:rPr lang="en-GB" noProof="0" dirty="0" err="1"/>
              <a:t>kipróbáld</a:t>
            </a:r>
            <a:r>
              <a:rPr lang="en-GB" noProof="0" dirty="0"/>
              <a:t> </a:t>
            </a:r>
            <a:r>
              <a:rPr lang="en-GB" noProof="0" dirty="0" err="1"/>
              <a:t>az</a:t>
            </a:r>
            <a:r>
              <a:rPr lang="en-GB" noProof="0" dirty="0"/>
              <a:t> </a:t>
            </a:r>
            <a:r>
              <a:rPr lang="en-GB" noProof="0" dirty="0" err="1"/>
              <a:t>alkalmazást</a:t>
            </a:r>
            <a:r>
              <a:rPr lang="en-GB" noProof="0" dirty="0"/>
              <a:t>!</a:t>
            </a:r>
          </a:p>
        </p:txBody>
      </p:sp>
    </p:spTree>
    <p:extLst>
      <p:ext uri="{BB962C8B-B14F-4D97-AF65-F5344CB8AC3E}">
        <p14:creationId xmlns:p14="http://schemas.microsoft.com/office/powerpoint/2010/main" val="159706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dirty="0"/>
              <a:t>Web 2.0-ás,</a:t>
            </a:r>
            <a:r>
              <a:rPr lang="hu-HU" baseline="0" dirty="0"/>
              <a:t> k</a:t>
            </a:r>
            <a:r>
              <a:rPr lang="en-US" dirty="0" err="1"/>
              <a:t>reatív</a:t>
            </a:r>
            <a:r>
              <a:rPr lang="en-US" dirty="0"/>
              <a:t> </a:t>
            </a:r>
            <a:r>
              <a:rPr lang="en-US" dirty="0" err="1"/>
              <a:t>munka</a:t>
            </a:r>
            <a:r>
              <a:rPr lang="en-US" dirty="0"/>
              <a:t> a </a:t>
            </a:r>
            <a:r>
              <a:rPr lang="hu-HU" dirty="0"/>
              <a:t>V</a:t>
            </a:r>
            <a:r>
              <a:rPr lang="en-US" dirty="0" err="1"/>
              <a:t>íz</a:t>
            </a:r>
            <a:r>
              <a:rPr lang="hu-HU" dirty="0"/>
              <a:t> </a:t>
            </a:r>
            <a:r>
              <a:rPr lang="hu-HU" dirty="0" err="1"/>
              <a:t>Világn</a:t>
            </a:r>
            <a:r>
              <a:rPr lang="en-US" dirty="0" err="1"/>
              <a:t>apjá</a:t>
            </a:r>
            <a:r>
              <a:rPr lang="hu-HU" dirty="0"/>
              <a:t>r</a:t>
            </a:r>
            <a:r>
              <a:rPr lang="en-US" dirty="0" err="1"/>
              <a:t>ól</a:t>
            </a:r>
            <a:r>
              <a:rPr lang="en-US" dirty="0"/>
              <a:t> </a:t>
            </a:r>
            <a:r>
              <a:rPr lang="en-US" dirty="0" err="1"/>
              <a:t>tanuló</a:t>
            </a:r>
            <a:r>
              <a:rPr lang="en-US" dirty="0"/>
              <a:t> </a:t>
            </a:r>
            <a:r>
              <a:rPr lang="en-US" dirty="0" err="1"/>
              <a:t>diákok</a:t>
            </a:r>
            <a:r>
              <a:rPr lang="hu-HU" dirty="0" err="1"/>
              <a:t>tól</a:t>
            </a:r>
            <a:r>
              <a:rPr lang="hu-HU" dirty="0"/>
              <a:t>.</a:t>
            </a:r>
          </a:p>
          <a:p>
            <a:pPr marL="0" marR="0" indent="0" defTabSz="914400" eaLnBrk="1" fontAlgn="auto" latinLnBrk="0" hangingPunct="1">
              <a:lnSpc>
                <a:spcPct val="100000"/>
              </a:lnSpc>
              <a:spcBef>
                <a:spcPts val="0"/>
              </a:spcBef>
              <a:spcAft>
                <a:spcPts val="0"/>
              </a:spcAft>
              <a:buClrTx/>
              <a:buSzTx/>
              <a:buFontTx/>
              <a:buNone/>
              <a:tabLst/>
              <a:defRPr/>
            </a:pPr>
            <a:r>
              <a:rPr lang="hu-HU" dirty="0" err="1"/>
              <a:t>Li</a:t>
            </a:r>
            <a:r>
              <a:rPr lang="en-US" dirty="0" err="1"/>
              <a:t>nk</a:t>
            </a:r>
            <a:r>
              <a:rPr lang="en-US" dirty="0"/>
              <a:t> a </a:t>
            </a:r>
            <a:r>
              <a:rPr lang="en-US" dirty="0" err="1"/>
              <a:t>rajzfilmhez</a:t>
            </a:r>
            <a:r>
              <a:rPr lang="en-US" dirty="0"/>
              <a:t>: http://www.makebeliefscomix.com/Comix/?comix_id=20725349C933741.</a:t>
            </a:r>
            <a:endParaRPr lang="hu-HU" dirty="0"/>
          </a:p>
        </p:txBody>
      </p:sp>
    </p:spTree>
    <p:extLst>
      <p:ext uri="{BB962C8B-B14F-4D97-AF65-F5344CB8AC3E}">
        <p14:creationId xmlns:p14="http://schemas.microsoft.com/office/powerpoint/2010/main" val="3484270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endParaRPr dirty="0"/>
          </a:p>
          <a:p>
            <a:endParaRPr dirty="0"/>
          </a:p>
          <a:p>
            <a:endParaRPr dirty="0"/>
          </a:p>
          <a:p>
            <a:endParaRPr dirty="0"/>
          </a:p>
        </p:txBody>
      </p:sp>
    </p:spTree>
    <p:extLst>
      <p:ext uri="{BB962C8B-B14F-4D97-AF65-F5344CB8AC3E}">
        <p14:creationId xmlns:p14="http://schemas.microsoft.com/office/powerpoint/2010/main" val="2928058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a:t>A </a:t>
            </a:r>
            <a:r>
              <a:rPr lang="hu-HU" dirty="0" err="1"/>
              <a:t>Moodle</a:t>
            </a:r>
            <a:r>
              <a:rPr lang="hu-HU" dirty="0"/>
              <a:t> ingyenes, távoktatási</a:t>
            </a:r>
            <a:r>
              <a:rPr lang="hu-HU" baseline="0" dirty="0"/>
              <a:t> keret</a:t>
            </a:r>
            <a:r>
              <a:rPr lang="hu-HU" dirty="0"/>
              <a:t>rendszer az interneten keresztüli tanuláshoz. </a:t>
            </a:r>
            <a:r>
              <a:rPr lang="hu-HU" sz="1200" dirty="0"/>
              <a:t>A </a:t>
            </a:r>
            <a:r>
              <a:rPr lang="hu-HU" sz="1200" dirty="0" err="1"/>
              <a:t>Moodle</a:t>
            </a:r>
            <a:r>
              <a:rPr lang="hu-HU" sz="1200" dirty="0"/>
              <a:t> első verziója 2002. augusztus 20-án jelent meg és 2017-ben több mint 80 000 regisztrált </a:t>
            </a:r>
            <a:r>
              <a:rPr lang="hu-HU" sz="1200" dirty="0" err="1"/>
              <a:t>Moodle</a:t>
            </a:r>
            <a:r>
              <a:rPr lang="hu-HU" sz="1200" dirty="0"/>
              <a:t>-webhely és százmillió </a:t>
            </a:r>
            <a:r>
              <a:rPr lang="hu-HU" sz="1200" dirty="0" err="1"/>
              <a:t>Moodle</a:t>
            </a:r>
            <a:r>
              <a:rPr lang="hu-HU" sz="1200" dirty="0"/>
              <a:t> felhasználó van a világon. Fejlesztője</a:t>
            </a:r>
            <a:r>
              <a:rPr lang="hu-HU" sz="1200" baseline="0" dirty="0"/>
              <a:t> </a:t>
            </a:r>
            <a:r>
              <a:rPr lang="hu-HU" sz="1200" dirty="0"/>
              <a:t>Martin </a:t>
            </a:r>
            <a:r>
              <a:rPr lang="hu-HU" sz="1200" dirty="0" err="1"/>
              <a:t>Dougiamas</a:t>
            </a:r>
            <a:r>
              <a:rPr lang="hu-HU" sz="1200" dirty="0"/>
              <a:t>, egy ausztrál tanár és informatikai</a:t>
            </a:r>
            <a:r>
              <a:rPr lang="hu-HU" sz="1200" baseline="0" dirty="0"/>
              <a:t> szakember</a:t>
            </a:r>
            <a:r>
              <a:rPr lang="hu-HU" sz="1200" dirty="0"/>
              <a:t>. </a:t>
            </a:r>
            <a:r>
              <a:rPr lang="hu-HU" sz="1200" dirty="0" err="1"/>
              <a:t>Dougiamas</a:t>
            </a:r>
            <a:r>
              <a:rPr lang="hu-HU" sz="1200" dirty="0"/>
              <a:t> az internetes közösségben</a:t>
            </a:r>
            <a:r>
              <a:rPr lang="hu-HU" sz="1200" baseline="0" dirty="0"/>
              <a:t> való</a:t>
            </a:r>
            <a:r>
              <a:rPr lang="hu-HU" sz="1200" dirty="0"/>
              <a:t> tanítás és tanulás</a:t>
            </a:r>
            <a:r>
              <a:rPr lang="hu-HU" sz="1200" baseline="0" dirty="0"/>
              <a:t> virtuális változatának megalkotása és</a:t>
            </a:r>
            <a:endParaRPr lang="hu-HU" sz="1200" dirty="0"/>
          </a:p>
          <a:p>
            <a:pPr marL="0" marR="0" indent="0" algn="l" defTabSz="914400" rtl="0" eaLnBrk="1" fontAlgn="auto" latinLnBrk="0" hangingPunct="1">
              <a:lnSpc>
                <a:spcPct val="100000"/>
              </a:lnSpc>
              <a:spcBef>
                <a:spcPts val="0"/>
              </a:spcBef>
              <a:spcAft>
                <a:spcPts val="0"/>
              </a:spcAft>
              <a:buClrTx/>
              <a:buSzTx/>
              <a:buFontTx/>
              <a:buNone/>
              <a:tabLst/>
              <a:defRPr/>
            </a:pPr>
            <a:r>
              <a:rPr lang="hu-HU" sz="1200" dirty="0"/>
              <a:t>ingyenes, nyílt forráskódú szoftverként valóterjesztése. 2002 óta a világ minden tájáról csatlakoztak</a:t>
            </a:r>
            <a:r>
              <a:rPr lang="hu-HU" sz="1200" baseline="0" dirty="0"/>
              <a:t> tanárok és informatikusok a fejlesztéshez.</a:t>
            </a:r>
            <a:endParaRPr lang="hu-HU" sz="1200" dirty="0"/>
          </a:p>
          <a:p>
            <a:pPr marL="0" marR="0" indent="0" algn="l" defTabSz="914400" rtl="0" eaLnBrk="1" fontAlgn="auto" latinLnBrk="0" hangingPunct="1">
              <a:lnSpc>
                <a:spcPct val="100000"/>
              </a:lnSpc>
              <a:spcBef>
                <a:spcPts val="0"/>
              </a:spcBef>
              <a:spcAft>
                <a:spcPts val="0"/>
              </a:spcAft>
              <a:buClrTx/>
              <a:buSzTx/>
              <a:buFontTx/>
              <a:buNone/>
              <a:tabLst/>
              <a:defRPr/>
            </a:pPr>
            <a:r>
              <a:rPr lang="hu-HU" sz="1200" dirty="0"/>
              <a:t>Link a </a:t>
            </a:r>
            <a:r>
              <a:rPr lang="hu-HU" sz="1200" dirty="0" err="1"/>
              <a:t>Moodle</a:t>
            </a:r>
            <a:r>
              <a:rPr lang="hu-HU" sz="1200" dirty="0"/>
              <a:t> közösséghez: https://moodle.org</a:t>
            </a:r>
            <a:endParaRPr lang="en-US" sz="1200" dirty="0"/>
          </a:p>
        </p:txBody>
      </p:sp>
    </p:spTree>
    <p:extLst>
      <p:ext uri="{BB962C8B-B14F-4D97-AF65-F5344CB8AC3E}">
        <p14:creationId xmlns:p14="http://schemas.microsoft.com/office/powerpoint/2010/main" val="685286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381000" y="685800"/>
            <a:ext cx="6096000" cy="3429000"/>
          </a:xfrm>
          <a:prstGeom prst="rect">
            <a:avLst/>
          </a:prstGeom>
        </p:spPr>
        <p:txBody>
          <a:bodyPr/>
          <a:lstStyle/>
          <a:p>
            <a:endParaRPr/>
          </a:p>
        </p:txBody>
      </p:sp>
      <p:sp>
        <p:nvSpPr>
          <p:cNvPr id="300" name="Shape 300"/>
          <p:cNvSpPr>
            <a:spLocks noGrp="1"/>
          </p:cNvSpPr>
          <p:nvPr>
            <p:ph type="body" sz="quarter" idx="1"/>
          </p:nvPr>
        </p:nvSpPr>
        <p:spPr>
          <a:xfrm>
            <a:off x="764704" y="4343400"/>
            <a:ext cx="5472608" cy="4405064"/>
          </a:xfrm>
          <a:prstGeom prst="rect">
            <a:avLst/>
          </a:prstGeom>
        </p:spPr>
        <p:txBody>
          <a:bodyPr/>
          <a:lstStyle/>
          <a:p>
            <a:pPr>
              <a:defRPr sz="2000"/>
            </a:pPr>
            <a:r>
              <a:rPr sz="1100" u="none" dirty="0"/>
              <a:t>Learning Management System</a:t>
            </a:r>
            <a:r>
              <a:rPr lang="hu-HU" sz="1100" u="none" dirty="0"/>
              <a:t> (LMS)</a:t>
            </a:r>
            <a:r>
              <a:rPr lang="hu-HU" sz="1100" u="none" baseline="0" dirty="0"/>
              <a:t>: </a:t>
            </a:r>
            <a:r>
              <a:rPr lang="en-GB" sz="1100" noProof="0" dirty="0" err="1"/>
              <a:t>egy</a:t>
            </a:r>
            <a:r>
              <a:rPr lang="en-GB" sz="1100" noProof="0" dirty="0"/>
              <a:t> </a:t>
            </a:r>
            <a:r>
              <a:rPr lang="en-GB" sz="1100" noProof="0" dirty="0" err="1"/>
              <a:t>sor</a:t>
            </a:r>
            <a:r>
              <a:rPr lang="en-GB" sz="1100" noProof="0" dirty="0"/>
              <a:t> </a:t>
            </a:r>
            <a:r>
              <a:rPr lang="en-GB" sz="1100" noProof="0" dirty="0" err="1"/>
              <a:t>szoftveralkalmazás</a:t>
            </a:r>
            <a:r>
              <a:rPr lang="en-GB" sz="1100" noProof="0" dirty="0"/>
              <a:t> </a:t>
            </a:r>
            <a:r>
              <a:rPr lang="en-GB" sz="1100" noProof="0" dirty="0" err="1"/>
              <a:t>az</a:t>
            </a:r>
            <a:r>
              <a:rPr lang="en-GB" sz="1100" noProof="0" dirty="0"/>
              <a:t> online </a:t>
            </a:r>
            <a:r>
              <a:rPr lang="en-GB" sz="1100" noProof="0" dirty="0" err="1"/>
              <a:t>tanfolyamok</a:t>
            </a:r>
            <a:r>
              <a:rPr lang="en-GB" sz="1100" noProof="0" dirty="0"/>
              <a:t> </a:t>
            </a:r>
            <a:r>
              <a:rPr lang="en-GB" sz="1100" noProof="0" dirty="0" err="1"/>
              <a:t>vagy</a:t>
            </a:r>
            <a:r>
              <a:rPr lang="en-GB" sz="1100" noProof="0" dirty="0"/>
              <a:t> </a:t>
            </a:r>
            <a:r>
              <a:rPr lang="en-GB" sz="1100" noProof="0" dirty="0" err="1"/>
              <a:t>képzési</a:t>
            </a:r>
            <a:r>
              <a:rPr lang="en-GB" sz="1100" noProof="0" dirty="0"/>
              <a:t> </a:t>
            </a:r>
            <a:r>
              <a:rPr lang="en-GB" sz="1100" noProof="0" dirty="0" err="1"/>
              <a:t>programok</a:t>
            </a:r>
            <a:r>
              <a:rPr lang="en-GB" sz="1100" noProof="0" dirty="0"/>
              <a:t> </a:t>
            </a:r>
            <a:r>
              <a:rPr lang="en-GB" sz="1100" noProof="0" dirty="0" err="1"/>
              <a:t>adminisztrációjára</a:t>
            </a:r>
            <a:r>
              <a:rPr lang="en-GB" sz="1100" noProof="0" dirty="0"/>
              <a:t>, </a:t>
            </a:r>
            <a:r>
              <a:rPr lang="en-GB" sz="1100" noProof="0" dirty="0" err="1"/>
              <a:t>dokumentálására</a:t>
            </a:r>
            <a:r>
              <a:rPr lang="en-GB" sz="1100" noProof="0" dirty="0"/>
              <a:t>, </a:t>
            </a:r>
            <a:r>
              <a:rPr lang="en-GB" sz="1100" noProof="0" dirty="0" err="1"/>
              <a:t>követésére</a:t>
            </a:r>
            <a:r>
              <a:rPr lang="en-GB" sz="1100" noProof="0" dirty="0"/>
              <a:t> </a:t>
            </a:r>
            <a:r>
              <a:rPr lang="en-GB" sz="1100" noProof="0" dirty="0" err="1"/>
              <a:t>és</a:t>
            </a:r>
            <a:r>
              <a:rPr lang="en-GB" sz="1100" noProof="0" dirty="0"/>
              <a:t> </a:t>
            </a:r>
            <a:r>
              <a:rPr lang="en-GB" sz="1100" noProof="0" dirty="0" err="1"/>
              <a:t>jelentésére</a:t>
            </a:r>
            <a:r>
              <a:rPr lang="en-GB" sz="1100" noProof="0" dirty="0"/>
              <a:t>.</a:t>
            </a:r>
            <a:endParaRPr sz="1100" dirty="0"/>
          </a:p>
          <a:p>
            <a:pPr>
              <a:defRPr sz="2000"/>
            </a:pPr>
            <a:endParaRPr lang="en-GB" sz="1100" u="none" noProof="0" dirty="0"/>
          </a:p>
          <a:p>
            <a:pPr>
              <a:defRPr sz="2000"/>
            </a:pPr>
            <a:r>
              <a:rPr lang="en-GB" sz="1100" u="none" noProof="0" dirty="0"/>
              <a:t>Content Management System (CMS)</a:t>
            </a:r>
            <a:r>
              <a:rPr lang="hu-HU" sz="1100" u="none" noProof="0" dirty="0"/>
              <a:t>: Egy olyan szoftveralkalmazás vagy kapcsolódó programok készlete, amelyek digitális tananyagokat hoznak létre, kezelnek és megjelenítenek, beleértve gyakorlatokat, feladatokat és akár vizsgaeredményeket a gyakorlatok és a vizsgák elvégzéséhez.</a:t>
            </a:r>
          </a:p>
          <a:p>
            <a:pPr>
              <a:defRPr sz="2000"/>
            </a:pPr>
            <a:endParaRPr lang="hu-HU" sz="1100" u="none" noProof="0" dirty="0"/>
          </a:p>
          <a:p>
            <a:pPr>
              <a:defRPr sz="2000"/>
            </a:pPr>
            <a:r>
              <a:rPr lang="en-GB" sz="1100" u="none" noProof="0" dirty="0"/>
              <a:t>Learning Content Management System (LCMS)</a:t>
            </a:r>
            <a:r>
              <a:rPr lang="en-GB" sz="1100" u="none" baseline="0" noProof="0" dirty="0"/>
              <a:t> </a:t>
            </a:r>
            <a:r>
              <a:rPr lang="hu-HU" sz="1100" noProof="0" dirty="0"/>
              <a:t>A fenti két szoftver kombinációja. A </a:t>
            </a:r>
            <a:r>
              <a:rPr lang="hu-HU" sz="1100" noProof="0" dirty="0" err="1"/>
              <a:t>CMS-vel</a:t>
            </a:r>
            <a:r>
              <a:rPr lang="hu-HU" sz="1100" noProof="0" dirty="0"/>
              <a:t> ellentétben az LCMS tartalmát csak a tananyag tartalmának fejlesztésére fejlesztették ki, és míg az LMS a diákok tanulási folyamatának támogatását szolgálja, az LCMS támogatja a tartalomkészítőként eljáró tanár munkáját.</a:t>
            </a:r>
            <a:endParaRPr lang="en-GB" sz="1100" noProof="0" dirty="0"/>
          </a:p>
        </p:txBody>
      </p:sp>
    </p:spTree>
    <p:extLst>
      <p:ext uri="{BB962C8B-B14F-4D97-AF65-F5344CB8AC3E}">
        <p14:creationId xmlns:p14="http://schemas.microsoft.com/office/powerpoint/2010/main" val="1156684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381000" y="685800"/>
            <a:ext cx="6096000" cy="342900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rPr lang="hu-HU" sz="1200" b="0" i="0" dirty="0">
                <a:effectLst/>
                <a:latin typeface="+mj-lt"/>
                <a:ea typeface="+mj-ea"/>
                <a:cs typeface="+mj-cs"/>
                <a:sym typeface="Calibri"/>
              </a:rPr>
              <a:t>A </a:t>
            </a:r>
            <a:r>
              <a:rPr lang="hu-HU" sz="1200" b="0" i="0" dirty="0" err="1">
                <a:effectLst/>
                <a:latin typeface="+mj-lt"/>
                <a:ea typeface="+mj-ea"/>
                <a:cs typeface="+mj-cs"/>
                <a:sym typeface="Calibri"/>
              </a:rPr>
              <a:t>Moodle</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fejlesztése a 90-es években kezdődött. Az első megoldást gyakran kritizálták</a:t>
            </a:r>
            <a:r>
              <a:rPr lang="hu-HU" sz="1200" b="0" i="0" baseline="0" dirty="0">
                <a:effectLst/>
                <a:latin typeface="+mj-lt"/>
                <a:ea typeface="+mj-ea"/>
                <a:cs typeface="+mj-cs"/>
                <a:sym typeface="Calibri"/>
              </a:rPr>
              <a:t> azzal, hogy</a:t>
            </a:r>
            <a:r>
              <a:rPr lang="hu-HU" sz="1200" b="0" i="0" dirty="0">
                <a:effectLst/>
                <a:latin typeface="+mj-lt"/>
                <a:ea typeface="+mj-ea"/>
                <a:cs typeface="+mj-cs"/>
                <a:sym typeface="Calibri"/>
              </a:rPr>
              <a:t> semmi mást nem tesz, mint azt, hogy átülteti  a hagyományos tanítás rossz gyakorlatát modern, technológia</a:t>
            </a:r>
            <a:r>
              <a:rPr lang="hu-HU" sz="1200" b="0" i="0" baseline="0" dirty="0">
                <a:effectLst/>
                <a:latin typeface="+mj-lt"/>
                <a:ea typeface="+mj-ea"/>
                <a:cs typeface="+mj-cs"/>
                <a:sym typeface="Calibri"/>
              </a:rPr>
              <a:t> által támogatott</a:t>
            </a:r>
            <a:r>
              <a:rPr lang="hu-HU" sz="1200" b="0" i="0" dirty="0">
                <a:effectLst/>
                <a:latin typeface="+mj-lt"/>
                <a:ea typeface="+mj-ea"/>
                <a:cs typeface="+mj-cs"/>
                <a:sym typeface="Calibri"/>
              </a:rPr>
              <a:t> környezetbe. </a:t>
            </a:r>
          </a:p>
          <a:p>
            <a:endParaRPr lang="hu-HU" sz="1200" b="0" i="0" dirty="0">
              <a:effectLst/>
              <a:latin typeface="+mj-lt"/>
              <a:ea typeface="+mj-ea"/>
              <a:cs typeface="+mj-cs"/>
              <a:sym typeface="Calibri"/>
            </a:endParaRPr>
          </a:p>
          <a:p>
            <a:r>
              <a:rPr lang="hu-HU" sz="1200" b="0" i="0" dirty="0">
                <a:effectLst/>
                <a:latin typeface="+mj-lt"/>
                <a:ea typeface="+mj-ea"/>
                <a:cs typeface="+mj-cs"/>
                <a:sym typeface="Calibri"/>
              </a:rPr>
              <a:t>A közösségi fejlesztésnek köszönhetően azonban mára a </a:t>
            </a:r>
            <a:r>
              <a:rPr lang="hu-HU" sz="1200" b="0" i="0" dirty="0" err="1">
                <a:effectLst/>
                <a:latin typeface="+mj-lt"/>
                <a:ea typeface="+mj-ea"/>
                <a:cs typeface="+mj-cs"/>
                <a:sym typeface="Calibri"/>
              </a:rPr>
              <a:t>Moodle</a:t>
            </a:r>
            <a:r>
              <a:rPr lang="hu-HU" sz="1200" b="0" i="0" dirty="0">
                <a:effectLst/>
                <a:latin typeface="+mj-lt"/>
                <a:ea typeface="+mj-ea"/>
                <a:cs typeface="+mj-cs"/>
                <a:sym typeface="Calibri"/>
              </a:rPr>
              <a:t> szolgáltatásai</a:t>
            </a:r>
            <a:r>
              <a:rPr lang="hu-HU" sz="1200" b="0" i="0" baseline="0" dirty="0">
                <a:effectLst/>
                <a:latin typeface="+mj-lt"/>
                <a:ea typeface="+mj-ea"/>
                <a:cs typeface="+mj-cs"/>
                <a:sym typeface="Calibri"/>
              </a:rPr>
              <a:t> kibővültek az együttműködésen alapuló tanulás és tanítás eszközeivel, a tanulási környezetbe beépültek a web 2.0-ás lehetőségek, és mára a </a:t>
            </a:r>
            <a:r>
              <a:rPr lang="hu-HU" sz="1200" b="0" i="0" baseline="0" dirty="0" err="1">
                <a:effectLst/>
                <a:latin typeface="+mj-lt"/>
                <a:ea typeface="+mj-ea"/>
                <a:cs typeface="+mj-cs"/>
                <a:sym typeface="Calibri"/>
              </a:rPr>
              <a:t>Moodle</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a konstruktív pedagógia</a:t>
            </a:r>
            <a:r>
              <a:rPr lang="hu-HU" sz="1200" b="0" i="0" baseline="0" dirty="0">
                <a:effectLst/>
                <a:latin typeface="+mj-lt"/>
                <a:ea typeface="+mj-ea"/>
                <a:cs typeface="+mj-cs"/>
                <a:sym typeface="Calibri"/>
              </a:rPr>
              <a:t>i módszerek alkalmazásának </a:t>
            </a:r>
            <a:r>
              <a:rPr lang="hu-HU" sz="1200" b="0" i="0" baseline="0" dirty="0" err="1">
                <a:effectLst/>
                <a:latin typeface="+mj-lt"/>
                <a:ea typeface="+mj-ea"/>
                <a:cs typeface="+mj-cs"/>
                <a:sym typeface="Calibri"/>
              </a:rPr>
              <a:t>pltaformjává</a:t>
            </a:r>
            <a:r>
              <a:rPr lang="hu-HU" sz="1200" b="0" i="0" baseline="0" dirty="0">
                <a:effectLst/>
                <a:latin typeface="+mj-lt"/>
                <a:ea typeface="+mj-ea"/>
                <a:cs typeface="+mj-cs"/>
                <a:sym typeface="Calibri"/>
              </a:rPr>
              <a:t> vált.</a:t>
            </a:r>
            <a:endParaRPr lang="hu-HU" sz="1200" b="0" i="0" dirty="0">
              <a:effectLst/>
              <a:latin typeface="+mj-lt"/>
              <a:ea typeface="+mj-ea"/>
              <a:cs typeface="+mj-cs"/>
              <a:sym typeface="Calibri"/>
            </a:endParaRPr>
          </a:p>
        </p:txBody>
      </p:sp>
    </p:spTree>
    <p:extLst>
      <p:ext uri="{BB962C8B-B14F-4D97-AF65-F5344CB8AC3E}">
        <p14:creationId xmlns:p14="http://schemas.microsoft.com/office/powerpoint/2010/main" val="4210158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endParaRPr lang="hu-HU" dirty="0"/>
          </a:p>
          <a:p>
            <a:pPr marL="0" marR="0" indent="0" defTabSz="914400" eaLnBrk="1" fontAlgn="auto" latinLnBrk="0" hangingPunct="1">
              <a:lnSpc>
                <a:spcPct val="100000"/>
              </a:lnSpc>
              <a:spcBef>
                <a:spcPts val="0"/>
              </a:spcBef>
              <a:spcAft>
                <a:spcPts val="0"/>
              </a:spcAft>
              <a:buClrTx/>
              <a:buSzTx/>
              <a:buFontTx/>
              <a:buNone/>
              <a:tabLst/>
              <a:defRPr/>
            </a:pPr>
            <a:r>
              <a:rPr lang="hu-HU" dirty="0"/>
              <a:t>A </a:t>
            </a:r>
            <a:r>
              <a:rPr lang="hu-HU" dirty="0" err="1"/>
              <a:t>Moodle</a:t>
            </a:r>
            <a:r>
              <a:rPr lang="hu-HU" dirty="0"/>
              <a:t> egyik komoly előnye a rugalmas méretezhetőség,</a:t>
            </a:r>
            <a:r>
              <a:rPr lang="hu-HU" baseline="0" dirty="0"/>
              <a:t> a </a:t>
            </a:r>
            <a:r>
              <a:rPr lang="hu-HU" dirty="0"/>
              <a:t>néhány tanulóból</a:t>
            </a:r>
            <a:r>
              <a:rPr lang="hu-HU" baseline="0" dirty="0"/>
              <a:t> álló csoport fogadására éppúgy alkalmas, mint a</a:t>
            </a:r>
            <a:r>
              <a:rPr lang="hu-HU" dirty="0"/>
              <a:t> több millió felhasználó egyidejű kiszolgálására.</a:t>
            </a:r>
            <a:r>
              <a:rPr lang="hu-HU" baseline="0" dirty="0"/>
              <a:t> </a:t>
            </a:r>
            <a:r>
              <a:rPr lang="hu-HU" dirty="0"/>
              <a:t>Rugalmasságának és méretezhetőségének köszönhető,</a:t>
            </a:r>
            <a:r>
              <a:rPr lang="hu-HU" baseline="0" dirty="0"/>
              <a:t> hogy</a:t>
            </a:r>
            <a:r>
              <a:rPr lang="hu-HU" dirty="0"/>
              <a:t> iskolákban,, egyetemeken, üzleti, non-profit, kormányzati és közösségi környezetben egyaránt alkalmazzák. Óriási előnye, hogy elérhető a világ bármely pontjáról. </a:t>
            </a:r>
          </a:p>
          <a:p>
            <a:pPr marL="0" marR="0" indent="0" defTabSz="914400" eaLnBrk="1" fontAlgn="auto" latinLnBrk="0" hangingPunct="1">
              <a:lnSpc>
                <a:spcPct val="100000"/>
              </a:lnSpc>
              <a:spcBef>
                <a:spcPts val="0"/>
              </a:spcBef>
              <a:spcAft>
                <a:spcPts val="0"/>
              </a:spcAft>
              <a:buClrTx/>
              <a:buSzTx/>
              <a:buFontTx/>
              <a:buNone/>
              <a:tabLst/>
              <a:defRPr/>
            </a:pPr>
            <a:endParaRPr lang="hu-HU" dirty="0"/>
          </a:p>
        </p:txBody>
      </p:sp>
    </p:spTree>
    <p:extLst>
      <p:ext uri="{BB962C8B-B14F-4D97-AF65-F5344CB8AC3E}">
        <p14:creationId xmlns:p14="http://schemas.microsoft.com/office/powerpoint/2010/main" val="1629408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dirty="0"/>
              <a:t>A </a:t>
            </a:r>
            <a:r>
              <a:rPr lang="hu-HU" dirty="0" err="1"/>
              <a:t>Moodle</a:t>
            </a:r>
            <a:r>
              <a:rPr lang="hu-HU" dirty="0"/>
              <a:t> keretrendszer</a:t>
            </a:r>
            <a:r>
              <a:rPr lang="hu-HU" baseline="0" dirty="0"/>
              <a:t>  </a:t>
            </a:r>
            <a:r>
              <a:rPr lang="hu-HU" dirty="0"/>
              <a:t>többnyelvű, nincsenek az online tanulásnak nyelvi korlátozásai, mivel a </a:t>
            </a:r>
            <a:r>
              <a:rPr lang="hu-HU" dirty="0" err="1"/>
              <a:t>Moodle</a:t>
            </a:r>
            <a:r>
              <a:rPr lang="hu-HU" dirty="0"/>
              <a:t> közösség eddig már több mint 120 nyelvre lefordította.</a:t>
            </a:r>
            <a:r>
              <a:rPr lang="hu-HU" baseline="0" dirty="0"/>
              <a:t> A fejlesztők saját igényeik szerint bővíthetik, módosíthatják (mivel a szoftvert </a:t>
            </a:r>
            <a:r>
              <a:rPr lang="hu-HU" dirty="0"/>
              <a:t>GNU General Public </a:t>
            </a:r>
            <a:r>
              <a:rPr lang="hu-HU" dirty="0" err="1"/>
              <a:t>License</a:t>
            </a:r>
            <a:r>
              <a:rPr lang="hu-HU" baseline="0" dirty="0"/>
              <a:t>  alkalmazásával tették közzé), sőt az üzleti célú felhasználást sem korlátozza semmi.</a:t>
            </a:r>
          </a:p>
          <a:p>
            <a:pPr marL="0" marR="0" indent="0" defTabSz="914400" eaLnBrk="1" fontAlgn="auto" latinLnBrk="0" hangingPunct="1">
              <a:lnSpc>
                <a:spcPct val="100000"/>
              </a:lnSpc>
              <a:spcBef>
                <a:spcPts val="0"/>
              </a:spcBef>
              <a:spcAft>
                <a:spcPts val="0"/>
              </a:spcAft>
              <a:buClrTx/>
              <a:buSzTx/>
              <a:buFontTx/>
              <a:buNone/>
              <a:tabLst/>
              <a:defRPr/>
            </a:pPr>
            <a:endParaRPr lang="hu-HU" baseline="0" dirty="0"/>
          </a:p>
          <a:p>
            <a:pPr marL="0" marR="0" indent="0" defTabSz="914400" eaLnBrk="1" fontAlgn="auto" latinLnBrk="0" hangingPunct="1">
              <a:lnSpc>
                <a:spcPct val="100000"/>
              </a:lnSpc>
              <a:spcBef>
                <a:spcPts val="0"/>
              </a:spcBef>
              <a:spcAft>
                <a:spcPts val="0"/>
              </a:spcAft>
              <a:buClrTx/>
              <a:buSzTx/>
              <a:buFontTx/>
              <a:buNone/>
              <a:tabLst/>
              <a:defRPr/>
            </a:pPr>
            <a:r>
              <a:rPr lang="hu-HU" baseline="0" dirty="0"/>
              <a:t>Az iskolák mindenféle korlátozás nélkül telepíthetik saját szerverükre, sőt a pedagógusok is készíthetnek saját </a:t>
            </a:r>
            <a:r>
              <a:rPr lang="hu-HU" baseline="0" dirty="0" err="1"/>
              <a:t>Moodle</a:t>
            </a:r>
            <a:r>
              <a:rPr lang="hu-HU" baseline="0" dirty="0"/>
              <a:t> portált, ha magántanítványokat szeretnének az interneten keresztül tanítani.</a:t>
            </a:r>
            <a:endParaRPr dirty="0"/>
          </a:p>
        </p:txBody>
      </p:sp>
    </p:spTree>
    <p:extLst>
      <p:ext uri="{BB962C8B-B14F-4D97-AF65-F5344CB8AC3E}">
        <p14:creationId xmlns:p14="http://schemas.microsoft.com/office/powerpoint/2010/main" val="1574616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u-HU" dirty="0"/>
              <a:t>Egy remek példa</a:t>
            </a:r>
            <a:r>
              <a:rPr lang="hu-HU" baseline="0" dirty="0"/>
              <a:t> erre: </a:t>
            </a:r>
            <a:r>
              <a:rPr lang="en-US" baseline="0" dirty="0"/>
              <a:t>http://</a:t>
            </a:r>
            <a:r>
              <a:rPr lang="en-US" baseline="0" dirty="0" err="1"/>
              <a:t>webkurzus.hu</a:t>
            </a:r>
            <a:r>
              <a:rPr lang="en-US" baseline="0" dirty="0"/>
              <a:t>/</a:t>
            </a:r>
            <a:r>
              <a:rPr lang="en-US" baseline="0" dirty="0" err="1"/>
              <a:t>wkmoodle</a:t>
            </a:r>
            <a:r>
              <a:rPr lang="en-US" baseline="0" dirty="0"/>
              <a:t>/</a:t>
            </a:r>
            <a:endParaRPr lang="hu-HU" dirty="0"/>
          </a:p>
        </p:txBody>
      </p:sp>
    </p:spTree>
    <p:extLst>
      <p:ext uri="{BB962C8B-B14F-4D97-AF65-F5344CB8AC3E}">
        <p14:creationId xmlns:p14="http://schemas.microsoft.com/office/powerpoint/2010/main" val="1084984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381000" y="685800"/>
            <a:ext cx="6096000" cy="342900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defRPr sz="2400"/>
            </a:pPr>
            <a:r>
              <a:rPr lang="hu-HU" sz="1100" dirty="0"/>
              <a:t>A </a:t>
            </a:r>
            <a:r>
              <a:rPr lang="hu-HU" sz="1100" dirty="0" err="1"/>
              <a:t>Moodle</a:t>
            </a:r>
            <a:r>
              <a:rPr lang="hu-HU" sz="1100" dirty="0"/>
              <a:t> komplex engedélyezési rendszerrel rendelkezik, amelyben a szerepeket a jogok szintje írja le. A legmagasabb szintű jogok a menedzserhez tartoznak, aki a tanulókörnyezet rendszergazdája és engedélyezi a platform többi szereplője</a:t>
            </a:r>
            <a:r>
              <a:rPr lang="hu-HU" sz="1100" baseline="0" dirty="0"/>
              <a:t> </a:t>
            </a:r>
            <a:r>
              <a:rPr lang="hu-HU" sz="1100" dirty="0"/>
              <a:t>jogainak meghatározását is</a:t>
            </a:r>
            <a:r>
              <a:rPr lang="en-US" sz="1100" baseline="0" dirty="0"/>
              <a:t>.</a:t>
            </a:r>
          </a:p>
          <a:p>
            <a:pPr>
              <a:defRPr sz="2400"/>
            </a:pPr>
            <a:endParaRPr lang="en-US" sz="1100" dirty="0"/>
          </a:p>
          <a:p>
            <a:pPr>
              <a:defRPr sz="2400"/>
            </a:pPr>
            <a:r>
              <a:rPr lang="hu-HU" sz="1100" dirty="0"/>
              <a:t>A diákok regisztrálhatnak, beléphetnek a kurzusba, kezelhetik profiljukat, hozzáférhetnek a tananyagokhoz, beadhatnak feladatokat, tartalmakat hozhatnak létre, együttműködhetnek és kommunikálhatnak különböző eszközökkel, például </a:t>
            </a:r>
            <a:r>
              <a:rPr lang="hu-HU" sz="1100" dirty="0" err="1"/>
              <a:t>blogok</a:t>
            </a:r>
            <a:r>
              <a:rPr lang="hu-HU" sz="1100" dirty="0"/>
              <a:t>, </a:t>
            </a:r>
            <a:r>
              <a:rPr lang="hu-HU" sz="1100" dirty="0" err="1"/>
              <a:t>wikik</a:t>
            </a:r>
            <a:r>
              <a:rPr lang="hu-HU" sz="1100" dirty="0"/>
              <a:t>, fórumok, e-mailek és üzenetek.</a:t>
            </a:r>
          </a:p>
          <a:p>
            <a:pPr>
              <a:defRPr sz="2400"/>
            </a:pPr>
            <a:endParaRPr lang="en-US" sz="1100" baseline="0" dirty="0"/>
          </a:p>
          <a:p>
            <a:pPr>
              <a:defRPr sz="2400"/>
            </a:pPr>
            <a:r>
              <a:rPr lang="hu-HU" sz="1100" baseline="0" dirty="0"/>
              <a:t>A tanárok követhetik a hallgatók tanulási folyamatát, értékelhetik teljesítményüket, oktatási anyagokat hozhatnak létre, például multimédiás tartalmak (videók, képek, animációk), szószedetek, játékok, vetélkedők, kérdőívek önértékeléshez, próbavizsga, támogathatják a résztvevők online együttműködését fórumokon, </a:t>
            </a:r>
            <a:r>
              <a:rPr lang="hu-HU" sz="1100" baseline="0" dirty="0" err="1"/>
              <a:t>wikik</a:t>
            </a:r>
            <a:r>
              <a:rPr lang="hu-HU" sz="1100" baseline="0" dirty="0"/>
              <a:t> és csoportos feladatokon keresztül.</a:t>
            </a:r>
            <a:endParaRPr lang="hu-HU" sz="1100" dirty="0"/>
          </a:p>
          <a:p>
            <a:endParaRPr sz="1100" dirty="0"/>
          </a:p>
        </p:txBody>
      </p:sp>
    </p:spTree>
    <p:extLst>
      <p:ext uri="{BB962C8B-B14F-4D97-AF65-F5344CB8AC3E}">
        <p14:creationId xmlns:p14="http://schemas.microsoft.com/office/powerpoint/2010/main" val="186894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040291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21146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3165705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32</a:t>
            </a:fld>
            <a:endParaRPr lang="hu-HU"/>
          </a:p>
        </p:txBody>
      </p:sp>
    </p:spTree>
    <p:extLst>
      <p:ext uri="{BB962C8B-B14F-4D97-AF65-F5344CB8AC3E}">
        <p14:creationId xmlns:p14="http://schemas.microsoft.com/office/powerpoint/2010/main" val="4290123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33</a:t>
            </a:fld>
            <a:endParaRPr lang="hu-HU"/>
          </a:p>
        </p:txBody>
      </p:sp>
    </p:spTree>
    <p:extLst>
      <p:ext uri="{BB962C8B-B14F-4D97-AF65-F5344CB8AC3E}">
        <p14:creationId xmlns:p14="http://schemas.microsoft.com/office/powerpoint/2010/main" val="3066149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sz="1200" b="0" i="0" noProof="0" dirty="0">
                <a:effectLst/>
                <a:latin typeface="+mj-lt"/>
                <a:ea typeface="+mj-ea"/>
                <a:cs typeface="+mj-cs"/>
                <a:sym typeface="Calibri"/>
              </a:rPr>
              <a:t>Az ipari termelésre szabott minőségügyi rendszerek – ahol a minőségellenőrzéshez a </a:t>
            </a:r>
            <a:r>
              <a:rPr lang="hu-HU" sz="1200" b="1" i="1" noProof="0" dirty="0">
                <a:effectLst/>
                <a:latin typeface="+mj-lt"/>
                <a:ea typeface="+mj-ea"/>
                <a:cs typeface="+mj-cs"/>
                <a:sym typeface="Calibri"/>
              </a:rPr>
              <a:t>selejt </a:t>
            </a:r>
            <a:r>
              <a:rPr lang="hu-HU" sz="1200" b="0" i="0" noProof="0" dirty="0">
                <a:effectLst/>
                <a:latin typeface="+mj-lt"/>
                <a:ea typeface="+mj-ea"/>
                <a:cs typeface="+mj-cs"/>
                <a:sym typeface="Calibri"/>
              </a:rPr>
              <a:t>fogalma kapcsolódik – az oktatás számára kezdettől fogva idegenek voltak. </a:t>
            </a:r>
          </a:p>
          <a:p>
            <a:pPr marL="0" marR="0" indent="0" defTabSz="914400" eaLnBrk="1" fontAlgn="auto" latinLnBrk="0" hangingPunct="1">
              <a:lnSpc>
                <a:spcPct val="100000"/>
              </a:lnSpc>
              <a:spcBef>
                <a:spcPts val="0"/>
              </a:spcBef>
              <a:spcAft>
                <a:spcPts val="0"/>
              </a:spcAft>
              <a:buClrTx/>
              <a:buSzTx/>
              <a:buFontTx/>
              <a:buNone/>
              <a:tabLst/>
              <a:defRPr/>
            </a:pPr>
            <a:endParaRPr lang="hu-HU" sz="1200" b="0" i="0" noProof="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hu-HU" sz="1200" b="0" i="0" noProof="0" dirty="0">
                <a:effectLst/>
                <a:latin typeface="+mj-lt"/>
                <a:ea typeface="+mj-ea"/>
                <a:cs typeface="+mj-cs"/>
                <a:sym typeface="Calibri"/>
              </a:rPr>
              <a:t>A</a:t>
            </a:r>
            <a:r>
              <a:rPr lang="hu-HU" sz="1200" b="0" i="0" baseline="0" noProof="0" dirty="0">
                <a:effectLst/>
                <a:latin typeface="+mj-lt"/>
                <a:ea typeface="+mj-ea"/>
                <a:cs typeface="+mj-cs"/>
                <a:sym typeface="Calibri"/>
              </a:rPr>
              <a:t> tanítás nem állít elő „terméket”, az</a:t>
            </a:r>
            <a:r>
              <a:rPr lang="hu-HU" noProof="0" dirty="0"/>
              <a:t> oktatás </a:t>
            </a:r>
            <a:r>
              <a:rPr lang="hu-HU" b="1" noProof="0" dirty="0"/>
              <a:t>szolgáltatás</a:t>
            </a:r>
            <a:r>
              <a:rPr lang="hu-HU" noProof="0" dirty="0"/>
              <a:t>, amelynek  elsődleges „fogyasztói” a tanulók. A minőségfejlesztési terminológiában gyakran használják az "érdekeltek" elnevezést. Az érdekeltek (angolul: </a:t>
            </a:r>
            <a:r>
              <a:rPr lang="hu-HU" noProof="0" dirty="0" err="1"/>
              <a:t>stakeholder</a:t>
            </a:r>
            <a:r>
              <a:rPr lang="hu-HU" noProof="0" dirty="0"/>
              <a:t>) körébe tartozik mindenki, aki közvetlenül vagy közvetve érintett a szolgáltatás minőségében. </a:t>
            </a:r>
          </a:p>
          <a:p>
            <a:pPr marL="0" marR="0" indent="0" defTabSz="914400" eaLnBrk="1" fontAlgn="auto" latinLnBrk="0" hangingPunct="1">
              <a:lnSpc>
                <a:spcPct val="100000"/>
              </a:lnSpc>
              <a:spcBef>
                <a:spcPts val="0"/>
              </a:spcBef>
              <a:spcAft>
                <a:spcPts val="0"/>
              </a:spcAft>
              <a:buClrTx/>
              <a:buSzTx/>
              <a:buFontTx/>
              <a:buNone/>
              <a:tabLst/>
              <a:defRPr/>
            </a:pPr>
            <a:endParaRPr lang="hu-HU" noProof="0" dirty="0"/>
          </a:p>
          <a:p>
            <a:pPr marL="0" marR="0" indent="0" defTabSz="914400" eaLnBrk="1" fontAlgn="auto" latinLnBrk="0" hangingPunct="1">
              <a:lnSpc>
                <a:spcPct val="100000"/>
              </a:lnSpc>
              <a:spcBef>
                <a:spcPts val="0"/>
              </a:spcBef>
              <a:spcAft>
                <a:spcPts val="0"/>
              </a:spcAft>
              <a:buClrTx/>
              <a:buSzTx/>
              <a:buFontTx/>
              <a:buNone/>
              <a:tabLst/>
              <a:defRPr/>
            </a:pPr>
            <a:r>
              <a:rPr lang="hu-HU" sz="1200" b="0" i="0" noProof="0" dirty="0">
                <a:effectLst/>
                <a:latin typeface="+mj-lt"/>
                <a:ea typeface="+mj-ea"/>
                <a:cs typeface="+mj-cs"/>
                <a:sym typeface="Calibri"/>
              </a:rPr>
              <a:t>Az oktatás ma éppúgy szembesül a piaci megmérettetés követelményével, mint bármely üzleti vállalkozás, a minőségfejlesztés az oktatási szektorban is stratégiai kérdéssé vált. </a:t>
            </a:r>
            <a:endParaRPr lang="hu-HU" noProof="0" dirty="0"/>
          </a:p>
        </p:txBody>
      </p:sp>
    </p:spTree>
    <p:extLst>
      <p:ext uri="{BB962C8B-B14F-4D97-AF65-F5344CB8AC3E}">
        <p14:creationId xmlns:p14="http://schemas.microsoft.com/office/powerpoint/2010/main" val="1711505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b="0" i="0" noProof="0" dirty="0">
                <a:effectLst/>
                <a:latin typeface="+mj-lt"/>
                <a:ea typeface="+mj-ea"/>
                <a:cs typeface="+mj-cs"/>
                <a:sym typeface="Calibri"/>
              </a:rPr>
              <a:t>A minőségtudatosság kérdései az oktatásban is központi kérdéssé váltak: „A technológiák gyors változása, a munkaerőpiacok nemzetközivé válása és átjárhatósága miatt megnőtt az egymással összehasonlítható, folytonosan megújulni képes képzési rendszerek iránti igény. A tanulás expanziója nem zárult le. Különösen igaz ez napjainkra, hiszen az élethosszig tartó tanulás (</a:t>
            </a:r>
            <a:r>
              <a:rPr lang="hu-HU" sz="1200" b="0" i="0" noProof="0" dirty="0" err="1">
                <a:effectLst/>
                <a:latin typeface="+mj-lt"/>
                <a:ea typeface="+mj-ea"/>
                <a:cs typeface="+mj-cs"/>
                <a:sym typeface="Calibri"/>
              </a:rPr>
              <a:t>lifelong</a:t>
            </a:r>
            <a:r>
              <a:rPr lang="hu-HU" sz="1200" b="0" i="0" noProof="0" dirty="0">
                <a:effectLst/>
                <a:latin typeface="+mj-lt"/>
                <a:ea typeface="+mj-ea"/>
                <a:cs typeface="+mj-cs"/>
                <a:sym typeface="Calibri"/>
              </a:rPr>
              <a:t> </a:t>
            </a:r>
            <a:r>
              <a:rPr lang="hu-HU" sz="1200" b="0" i="0" noProof="0" dirty="0" err="1">
                <a:effectLst/>
                <a:latin typeface="+mj-lt"/>
                <a:ea typeface="+mj-ea"/>
                <a:cs typeface="+mj-cs"/>
                <a:sym typeface="Calibri"/>
              </a:rPr>
              <a:t>learning</a:t>
            </a:r>
            <a:r>
              <a:rPr lang="hu-HU" sz="1200" b="0" i="0" noProof="0" dirty="0">
                <a:effectLst/>
                <a:latin typeface="+mj-lt"/>
                <a:ea typeface="+mj-ea"/>
                <a:cs typeface="+mj-cs"/>
                <a:sym typeface="Calibri"/>
              </a:rPr>
              <a:t>) és az élet minden területére kiterjedő tanulás (life-</a:t>
            </a:r>
            <a:r>
              <a:rPr lang="hu-HU" sz="1200" b="0" i="0" noProof="0" dirty="0" err="1">
                <a:effectLst/>
                <a:latin typeface="+mj-lt"/>
                <a:ea typeface="+mj-ea"/>
                <a:cs typeface="+mj-cs"/>
                <a:sym typeface="Calibri"/>
              </a:rPr>
              <a:t>wide</a:t>
            </a:r>
            <a:r>
              <a:rPr lang="hu-HU" sz="1200" b="0" i="0" noProof="0" dirty="0">
                <a:effectLst/>
                <a:latin typeface="+mj-lt"/>
                <a:ea typeface="+mj-ea"/>
                <a:cs typeface="+mj-cs"/>
                <a:sym typeface="Calibri"/>
              </a:rPr>
              <a:t> </a:t>
            </a:r>
            <a:r>
              <a:rPr lang="hu-HU" sz="1200" b="0" i="0" noProof="0" dirty="0" err="1">
                <a:effectLst/>
                <a:latin typeface="+mj-lt"/>
                <a:ea typeface="+mj-ea"/>
                <a:cs typeface="+mj-cs"/>
                <a:sym typeface="Calibri"/>
              </a:rPr>
              <a:t>learning</a:t>
            </a:r>
            <a:r>
              <a:rPr lang="hu-HU" sz="1200" b="0" i="0" noProof="0" dirty="0">
                <a:effectLst/>
                <a:latin typeface="+mj-lt"/>
                <a:ea typeface="+mj-ea"/>
                <a:cs typeface="+mj-cs"/>
                <a:sym typeface="Calibri"/>
              </a:rPr>
              <a:t>) eszméje az egész felnőttkori életpályát átfogja.” </a:t>
            </a:r>
            <a:r>
              <a:rPr lang="hu-HU" sz="1200" b="0" i="1" noProof="0" dirty="0">
                <a:effectLst/>
                <a:latin typeface="+mj-lt"/>
                <a:ea typeface="+mj-ea"/>
                <a:cs typeface="+mj-cs"/>
                <a:sym typeface="Calibri"/>
              </a:rPr>
              <a:t>(Csapó, 2008)</a:t>
            </a:r>
            <a:r>
              <a:rPr lang="hu-HU" sz="1200" b="0" i="0" noProof="0" dirty="0">
                <a:effectLst/>
                <a:latin typeface="+mj-lt"/>
                <a:ea typeface="+mj-ea"/>
                <a:cs typeface="+mj-cs"/>
                <a:sym typeface="Calibri"/>
              </a:rPr>
              <a:t> „Kimondható, hogy képzési oldalról kínálati piac alakult ki, a hallgató szerepe felértékelődött, azaz a finanszírozás egyik forrásává, vevővé vált.” </a:t>
            </a:r>
            <a:r>
              <a:rPr lang="hu-HU" sz="1200" b="0" i="1" noProof="0" dirty="0">
                <a:effectLst/>
                <a:latin typeface="+mj-lt"/>
                <a:ea typeface="+mj-ea"/>
                <a:cs typeface="+mj-cs"/>
                <a:sym typeface="Calibri"/>
              </a:rPr>
              <a:t>(</a:t>
            </a:r>
            <a:r>
              <a:rPr lang="hu-HU" sz="1200" b="0" i="1" noProof="0" dirty="0" err="1">
                <a:effectLst/>
                <a:latin typeface="+mj-lt"/>
                <a:ea typeface="+mj-ea"/>
                <a:cs typeface="+mj-cs"/>
                <a:sym typeface="Calibri"/>
              </a:rPr>
              <a:t>Bodorkós</a:t>
            </a:r>
            <a:r>
              <a:rPr lang="hu-HU" sz="1200" b="0" i="1" noProof="0" dirty="0">
                <a:effectLst/>
                <a:latin typeface="+mj-lt"/>
                <a:ea typeface="+mj-ea"/>
                <a:cs typeface="+mj-cs"/>
                <a:sym typeface="Calibri"/>
              </a:rPr>
              <a:t>, L., Csapó, B., 2015)</a:t>
            </a:r>
            <a:endParaRPr lang="hu-HU" noProof="0" dirty="0"/>
          </a:p>
        </p:txBody>
      </p:sp>
      <p:sp>
        <p:nvSpPr>
          <p:cNvPr id="4" name="Dia számának helye 3"/>
          <p:cNvSpPr>
            <a:spLocks noGrp="1"/>
          </p:cNvSpPr>
          <p:nvPr>
            <p:ph type="sldNum" sz="quarter" idx="10"/>
          </p:nvPr>
        </p:nvSpPr>
        <p:spPr/>
        <p:txBody>
          <a:bodyPr/>
          <a:lstStyle/>
          <a:p>
            <a:fld id="{79A472E4-E8CF-4752-8D89-CC6C7CAD9C51}" type="slidenum">
              <a:rPr lang="hu-HU" smtClean="0"/>
              <a:t>35</a:t>
            </a:fld>
            <a:endParaRPr lang="hu-HU"/>
          </a:p>
        </p:txBody>
      </p:sp>
    </p:spTree>
    <p:extLst>
      <p:ext uri="{BB962C8B-B14F-4D97-AF65-F5344CB8AC3E}">
        <p14:creationId xmlns:p14="http://schemas.microsoft.com/office/powerpoint/2010/main" val="2821108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noProof="0" dirty="0"/>
              <a:t>A PDCA-ciklust </a:t>
            </a:r>
            <a:r>
              <a:rPr lang="hu-HU" baseline="0" noProof="0" dirty="0"/>
              <a:t>gyakran </a:t>
            </a:r>
            <a:r>
              <a:rPr lang="hu-HU" baseline="0" noProof="0" dirty="0" err="1"/>
              <a:t>Shewart</a:t>
            </a:r>
            <a:r>
              <a:rPr lang="hu-HU" baseline="0" noProof="0" dirty="0"/>
              <a:t>- vagy </a:t>
            </a:r>
            <a:r>
              <a:rPr lang="hu-HU" baseline="0" noProof="0" dirty="0" err="1"/>
              <a:t>Deming</a:t>
            </a:r>
            <a:r>
              <a:rPr lang="hu-HU" baseline="0" noProof="0" dirty="0"/>
              <a:t>-ciklusnak is nevezik, mivel </a:t>
            </a:r>
            <a:r>
              <a:rPr lang="hu-HU" sz="1200" noProof="0" dirty="0">
                <a:effectLst/>
                <a:latin typeface="+mj-lt"/>
                <a:ea typeface="+mj-ea"/>
                <a:cs typeface="+mj-cs"/>
                <a:sym typeface="Calibri"/>
              </a:rPr>
              <a:t> először Walter A. </a:t>
            </a:r>
            <a:r>
              <a:rPr lang="hu-HU" sz="1200" noProof="0" dirty="0" err="1">
                <a:effectLst/>
                <a:latin typeface="+mj-lt"/>
                <a:ea typeface="+mj-ea"/>
                <a:cs typeface="+mj-cs"/>
                <a:sym typeface="Calibri"/>
              </a:rPr>
              <a:t>Shewhart</a:t>
            </a:r>
            <a:r>
              <a:rPr lang="hu-HU" sz="1200" noProof="0" dirty="0">
                <a:effectLst/>
                <a:latin typeface="+mj-lt"/>
                <a:ea typeface="+mj-ea"/>
                <a:cs typeface="+mj-cs"/>
                <a:sym typeface="Calibri"/>
              </a:rPr>
              <a:t> és</a:t>
            </a:r>
            <a:r>
              <a:rPr lang="hu-HU" sz="1200" baseline="0" noProof="0" dirty="0">
                <a:effectLst/>
                <a:latin typeface="+mj-lt"/>
                <a:ea typeface="+mj-ea"/>
                <a:cs typeface="+mj-cs"/>
                <a:sym typeface="Calibri"/>
              </a:rPr>
              <a:t> </a:t>
            </a:r>
            <a:r>
              <a:rPr lang="hu-HU" sz="1200" noProof="0" dirty="0">
                <a:effectLst/>
                <a:latin typeface="+mj-lt"/>
                <a:ea typeface="+mj-ea"/>
                <a:cs typeface="+mj-cs"/>
                <a:sym typeface="Calibri"/>
              </a:rPr>
              <a:t>W. Edwards </a:t>
            </a:r>
            <a:r>
              <a:rPr lang="hu-HU" sz="1200" noProof="0" dirty="0" err="1">
                <a:effectLst/>
                <a:latin typeface="+mj-lt"/>
                <a:ea typeface="+mj-ea"/>
                <a:cs typeface="+mj-cs"/>
                <a:sym typeface="Calibri"/>
              </a:rPr>
              <a:t>Deming</a:t>
            </a:r>
            <a:r>
              <a:rPr lang="hu-HU" sz="1200" noProof="0" dirty="0">
                <a:effectLst/>
                <a:latin typeface="+mj-lt"/>
                <a:ea typeface="+mj-ea"/>
                <a:cs typeface="+mj-cs"/>
                <a:sym typeface="Calibri"/>
              </a:rPr>
              <a:t> amerikai minőségmenedzsment szakemberek</a:t>
            </a:r>
            <a:r>
              <a:rPr lang="hu-HU" sz="1200" baseline="0" noProof="0" dirty="0">
                <a:effectLst/>
                <a:latin typeface="+mj-lt"/>
                <a:ea typeface="+mj-ea"/>
                <a:cs typeface="+mj-cs"/>
                <a:sym typeface="Calibri"/>
              </a:rPr>
              <a:t> írták le a módszert a  kilencvenes évek elején.</a:t>
            </a:r>
            <a:endParaRPr lang="hu-HU" sz="1200" noProof="0" dirty="0">
              <a:effectLst/>
              <a:latin typeface="+mj-lt"/>
              <a:ea typeface="+mj-ea"/>
              <a:cs typeface="+mj-cs"/>
              <a:sym typeface="Calibri"/>
            </a:endParaRPr>
          </a:p>
          <a:p>
            <a:endParaRPr lang="hu-HU" dirty="0"/>
          </a:p>
        </p:txBody>
      </p:sp>
    </p:spTree>
    <p:extLst>
      <p:ext uri="{BB962C8B-B14F-4D97-AF65-F5344CB8AC3E}">
        <p14:creationId xmlns:p14="http://schemas.microsoft.com/office/powerpoint/2010/main" val="1972377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A ciklus lépései alkalmazhatóak intézményi szinten,</a:t>
            </a:r>
            <a:r>
              <a:rPr lang="hu-HU" baseline="0" dirty="0"/>
              <a:t> de a pedagógus saját munkájában, a tanítási módszerek, a tanítás eredményeinek folyamatos javítása érdekében is. A fenti ábra a ciklus intézményi szintű alkalmazására mutat példát. Mi azonban most közvetlenül a tanítási folyamatra, a pedagógus munkájára koncentrálunk. </a:t>
            </a:r>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37</a:t>
            </a:fld>
            <a:endParaRPr lang="hu-HU"/>
          </a:p>
        </p:txBody>
      </p:sp>
    </p:spTree>
    <p:extLst>
      <p:ext uri="{BB962C8B-B14F-4D97-AF65-F5344CB8AC3E}">
        <p14:creationId xmlns:p14="http://schemas.microsoft.com/office/powerpoint/2010/main" val="2864694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79151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108301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xfrm>
            <a:off x="914400" y="4343400"/>
            <a:ext cx="5029200" cy="3684984"/>
          </a:xfrm>
          <a:prstGeom prst="rect">
            <a:avLst/>
          </a:prstGeom>
        </p:spPr>
        <p:txBody>
          <a:bodyPr/>
          <a:lstStyle/>
          <a:p>
            <a:endParaRPr lang="en-GB" noProof="0" dirty="0"/>
          </a:p>
        </p:txBody>
      </p:sp>
    </p:spTree>
    <p:extLst>
      <p:ext uri="{BB962C8B-B14F-4D97-AF65-F5344CB8AC3E}">
        <p14:creationId xmlns:p14="http://schemas.microsoft.com/office/powerpoint/2010/main" val="2323633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A kérdőív számos tudományterület adatgyűjtésre alkalmazott eszköze. A kérdőív szolgál az adatközlők válaszainak rögzítésére, általában strukturált, előre rögzített kérdéssorok mentén. </a:t>
            </a:r>
            <a:endParaRPr lang="en-GB" dirty="0"/>
          </a:p>
        </p:txBody>
      </p:sp>
      <p:sp>
        <p:nvSpPr>
          <p:cNvPr id="4" name="Dia számának helye 3"/>
          <p:cNvSpPr>
            <a:spLocks noGrp="1"/>
          </p:cNvSpPr>
          <p:nvPr>
            <p:ph type="sldNum" sz="quarter" idx="10"/>
          </p:nvPr>
        </p:nvSpPr>
        <p:spPr/>
        <p:txBody>
          <a:bodyPr/>
          <a:lstStyle/>
          <a:p>
            <a:fld id="{79A472E4-E8CF-4752-8D89-CC6C7CAD9C51}" type="slidenum">
              <a:rPr lang="hu-HU" smtClean="0"/>
              <a:t>40</a:t>
            </a:fld>
            <a:endParaRPr lang="hu-HU"/>
          </a:p>
        </p:txBody>
      </p:sp>
    </p:spTree>
    <p:extLst>
      <p:ext uri="{BB962C8B-B14F-4D97-AF65-F5344CB8AC3E}">
        <p14:creationId xmlns:p14="http://schemas.microsoft.com/office/powerpoint/2010/main" val="3639816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kérdőíveknek sokféle változata létezik, többnyire modern adatgyűjtési eszközök támogatásával, így van postai, telefonos illetve online kérdőívek, valamint személyes megkérdezést támogató kérdőívek is. Utóbbiak többféle felületen jelenhetnek meg, így papíron vagy online felületen. Ezek használatára mutatunk be most néhány könnyen kezelhető, ingyenes online eszközt.</a:t>
            </a:r>
            <a:endParaRPr lang="en-GB" sz="12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79A472E4-E8CF-4752-8D89-CC6C7CAD9C51}" type="slidenum">
              <a:rPr lang="hu-HU" smtClean="0"/>
              <a:t>41</a:t>
            </a:fld>
            <a:endParaRPr lang="hu-HU"/>
          </a:p>
        </p:txBody>
      </p:sp>
    </p:spTree>
    <p:extLst>
      <p:ext uri="{BB962C8B-B14F-4D97-AF65-F5344CB8AC3E}">
        <p14:creationId xmlns:p14="http://schemas.microsoft.com/office/powerpoint/2010/main" val="2798448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Az egyik legelterjedtebb és leggyakrabban használt online irodai csomag a </a:t>
            </a:r>
            <a:r>
              <a:rPr lang="hu-HU" dirty="0" err="1"/>
              <a:t>Google</a:t>
            </a:r>
            <a:r>
              <a:rPr lang="hu-HU" dirty="0"/>
              <a:t> Eszközök, amely tartalmazza a </a:t>
            </a:r>
            <a:r>
              <a:rPr lang="hu-HU" dirty="0" err="1"/>
              <a:t>Google</a:t>
            </a:r>
            <a:r>
              <a:rPr lang="hu-HU" dirty="0"/>
              <a:t> Űrlapokat.</a:t>
            </a:r>
          </a:p>
        </p:txBody>
      </p:sp>
      <p:sp>
        <p:nvSpPr>
          <p:cNvPr id="4" name="Dia számának helye 3"/>
          <p:cNvSpPr>
            <a:spLocks noGrp="1"/>
          </p:cNvSpPr>
          <p:nvPr>
            <p:ph type="sldNum" sz="quarter" idx="10"/>
          </p:nvPr>
        </p:nvSpPr>
        <p:spPr/>
        <p:txBody>
          <a:bodyPr/>
          <a:lstStyle/>
          <a:p>
            <a:fld id="{79A472E4-E8CF-4752-8D89-CC6C7CAD9C51}" type="slidenum">
              <a:rPr lang="hu-HU" smtClean="0"/>
              <a:t>42</a:t>
            </a:fld>
            <a:endParaRPr lang="hu-HU"/>
          </a:p>
        </p:txBody>
      </p:sp>
    </p:spTree>
    <p:extLst>
      <p:ext uri="{BB962C8B-B14F-4D97-AF65-F5344CB8AC3E}">
        <p14:creationId xmlns:p14="http://schemas.microsoft.com/office/powerpoint/2010/main" val="93167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en-US" noProof="0" dirty="0"/>
              <a:t>A </a:t>
            </a:r>
            <a:r>
              <a:rPr lang="en-US" noProof="0" dirty="0" err="1"/>
              <a:t>Zoho</a:t>
            </a:r>
            <a:r>
              <a:rPr lang="en-US" noProof="0" dirty="0"/>
              <a:t> Survey a </a:t>
            </a:r>
            <a:r>
              <a:rPr lang="en-US" noProof="0" dirty="0" err="1"/>
              <a:t>Zoho</a:t>
            </a:r>
            <a:r>
              <a:rPr lang="en-US" noProof="0" dirty="0"/>
              <a:t> Office Suite </a:t>
            </a:r>
            <a:r>
              <a:rPr lang="en-US" noProof="0" dirty="0" err="1"/>
              <a:t>része</a:t>
            </a:r>
            <a:r>
              <a:rPr lang="en-US" noProof="0" dirty="0"/>
              <a:t>, </a:t>
            </a:r>
            <a:r>
              <a:rPr lang="en-US" noProof="0" dirty="0" err="1"/>
              <a:t>hasonló</a:t>
            </a:r>
            <a:r>
              <a:rPr lang="en-US" noProof="0" dirty="0"/>
              <a:t> a Google Office </a:t>
            </a:r>
            <a:r>
              <a:rPr lang="en-US" noProof="0" dirty="0" err="1"/>
              <a:t>vagy</a:t>
            </a:r>
            <a:r>
              <a:rPr lang="en-US" noProof="0" dirty="0"/>
              <a:t> a Microsoft Online Office </a:t>
            </a:r>
            <a:r>
              <a:rPr lang="en-US" noProof="0" dirty="0" err="1"/>
              <a:t>alkalmazásokhoz</a:t>
            </a:r>
            <a:r>
              <a:rPr lang="en-US" noProof="0" dirty="0"/>
              <a:t>, de </a:t>
            </a:r>
            <a:r>
              <a:rPr lang="en-US" noProof="0" dirty="0" err="1"/>
              <a:t>kifinomultabb</a:t>
            </a:r>
            <a:r>
              <a:rPr lang="en-US" noProof="0" dirty="0"/>
              <a:t> </a:t>
            </a:r>
            <a:r>
              <a:rPr lang="en-US" noProof="0" dirty="0" err="1"/>
              <a:t>üzleti</a:t>
            </a:r>
            <a:r>
              <a:rPr lang="en-US" noProof="0" dirty="0"/>
              <a:t> </a:t>
            </a:r>
            <a:r>
              <a:rPr lang="en-US" noProof="0" dirty="0" err="1"/>
              <a:t>funkciókkal</a:t>
            </a:r>
            <a:r>
              <a:rPr lang="en-US" noProof="0" dirty="0"/>
              <a:t>. A </a:t>
            </a:r>
            <a:r>
              <a:rPr lang="en-US" noProof="0" dirty="0" err="1"/>
              <a:t>Zoho</a:t>
            </a:r>
            <a:r>
              <a:rPr lang="en-US" noProof="0" dirty="0"/>
              <a:t> Office Suite </a:t>
            </a:r>
            <a:r>
              <a:rPr lang="en-US" noProof="0" dirty="0" err="1"/>
              <a:t>tartalmaz</a:t>
            </a:r>
            <a:r>
              <a:rPr lang="en-US" noProof="0" dirty="0"/>
              <a:t> </a:t>
            </a:r>
            <a:r>
              <a:rPr lang="en-US" noProof="0" dirty="0" err="1"/>
              <a:t>egy</a:t>
            </a:r>
            <a:r>
              <a:rPr lang="en-US" noProof="0" dirty="0"/>
              <a:t> </a:t>
            </a:r>
            <a:r>
              <a:rPr lang="en-US" noProof="0" dirty="0" err="1"/>
              <a:t>webalapú</a:t>
            </a:r>
            <a:r>
              <a:rPr lang="en-US" noProof="0" dirty="0"/>
              <a:t> </a:t>
            </a:r>
            <a:r>
              <a:rPr lang="en-US" noProof="0" dirty="0" err="1"/>
              <a:t>szövegszerkesztőt</a:t>
            </a:r>
            <a:r>
              <a:rPr lang="en-US" noProof="0" dirty="0"/>
              <a:t>, </a:t>
            </a:r>
            <a:r>
              <a:rPr lang="en-US" noProof="0" dirty="0" err="1"/>
              <a:t>egy</a:t>
            </a:r>
            <a:r>
              <a:rPr lang="en-US" noProof="0" dirty="0"/>
              <a:t> </a:t>
            </a:r>
            <a:r>
              <a:rPr lang="en-US" noProof="0" dirty="0" err="1"/>
              <a:t>táblázatkezelő</a:t>
            </a:r>
            <a:r>
              <a:rPr lang="en-US" noProof="0" dirty="0"/>
              <a:t> </a:t>
            </a:r>
            <a:r>
              <a:rPr lang="en-US" noProof="0" dirty="0" err="1"/>
              <a:t>programot</a:t>
            </a:r>
            <a:r>
              <a:rPr lang="en-US" noProof="0" dirty="0"/>
              <a:t>, </a:t>
            </a:r>
            <a:r>
              <a:rPr lang="en-US" noProof="0" dirty="0" err="1"/>
              <a:t>egy</a:t>
            </a:r>
            <a:r>
              <a:rPr lang="en-US" noProof="0" dirty="0"/>
              <a:t> </a:t>
            </a:r>
            <a:r>
              <a:rPr lang="en-US" noProof="0" dirty="0" err="1"/>
              <a:t>levélprogramot</a:t>
            </a:r>
            <a:r>
              <a:rPr lang="en-US" noProof="0" dirty="0"/>
              <a:t>, </a:t>
            </a:r>
            <a:r>
              <a:rPr lang="en-US" noProof="0" dirty="0" err="1"/>
              <a:t>egy</a:t>
            </a:r>
            <a:r>
              <a:rPr lang="en-US" noProof="0" dirty="0"/>
              <a:t> </a:t>
            </a:r>
            <a:r>
              <a:rPr lang="en-US" noProof="0" dirty="0" err="1"/>
              <a:t>naptárat</a:t>
            </a:r>
            <a:r>
              <a:rPr lang="en-US" noProof="0" dirty="0"/>
              <a:t>, </a:t>
            </a:r>
            <a:r>
              <a:rPr lang="en-US" noProof="0" dirty="0" err="1"/>
              <a:t>névjegyzéket</a:t>
            </a:r>
            <a:r>
              <a:rPr lang="en-US" noProof="0" dirty="0"/>
              <a:t>, </a:t>
            </a:r>
            <a:r>
              <a:rPr lang="en-US" noProof="0" dirty="0" err="1"/>
              <a:t>felmérő</a:t>
            </a:r>
            <a:r>
              <a:rPr lang="en-US" noProof="0" dirty="0"/>
              <a:t> </a:t>
            </a:r>
            <a:r>
              <a:rPr lang="en-US" noProof="0" dirty="0" err="1"/>
              <a:t>készítőt</a:t>
            </a:r>
            <a:r>
              <a:rPr lang="en-US" noProof="0" dirty="0"/>
              <a:t> </a:t>
            </a:r>
            <a:r>
              <a:rPr lang="en-US" noProof="0" dirty="0" err="1"/>
              <a:t>és</a:t>
            </a:r>
            <a:r>
              <a:rPr lang="en-US" noProof="0" dirty="0"/>
              <a:t> </a:t>
            </a:r>
            <a:r>
              <a:rPr lang="en-US" noProof="0" dirty="0" err="1"/>
              <a:t>más</a:t>
            </a:r>
            <a:r>
              <a:rPr lang="en-US" noProof="0" dirty="0"/>
              <a:t> </a:t>
            </a:r>
            <a:r>
              <a:rPr lang="en-US" noProof="0" dirty="0" err="1"/>
              <a:t>üzleti</a:t>
            </a:r>
            <a:r>
              <a:rPr lang="en-US" noProof="0" dirty="0"/>
              <a:t> </a:t>
            </a:r>
            <a:r>
              <a:rPr lang="en-US" noProof="0" dirty="0" err="1"/>
              <a:t>célú</a:t>
            </a:r>
            <a:r>
              <a:rPr lang="en-US" noProof="0" dirty="0"/>
              <a:t> </a:t>
            </a:r>
            <a:r>
              <a:rPr lang="en-US" noProof="0" dirty="0" err="1"/>
              <a:t>programokat</a:t>
            </a:r>
            <a:r>
              <a:rPr lang="en-US" noProof="0" dirty="0"/>
              <a:t>. A </a:t>
            </a:r>
            <a:r>
              <a:rPr lang="en-US" noProof="0" dirty="0" err="1"/>
              <a:t>Zoho</a:t>
            </a:r>
            <a:r>
              <a:rPr lang="en-US" noProof="0" dirty="0"/>
              <a:t> Suite </a:t>
            </a:r>
            <a:r>
              <a:rPr lang="en-US" noProof="0" dirty="0" err="1"/>
              <a:t>termékek</a:t>
            </a:r>
            <a:r>
              <a:rPr lang="en-US" noProof="0" dirty="0"/>
              <a:t> </a:t>
            </a:r>
            <a:r>
              <a:rPr lang="en-US" noProof="0" dirty="0" err="1"/>
              <a:t>ingyenes</a:t>
            </a:r>
            <a:r>
              <a:rPr lang="en-US" noProof="0" dirty="0"/>
              <a:t> </a:t>
            </a:r>
            <a:r>
              <a:rPr lang="en-US" noProof="0" dirty="0" err="1"/>
              <a:t>kiadású</a:t>
            </a:r>
            <a:r>
              <a:rPr lang="en-US" noProof="0" dirty="0"/>
              <a:t> </a:t>
            </a:r>
            <a:r>
              <a:rPr lang="en-US" noProof="0" dirty="0" err="1"/>
              <a:t>és</a:t>
            </a:r>
            <a:r>
              <a:rPr lang="en-US" noProof="0" dirty="0"/>
              <a:t> </a:t>
            </a:r>
            <a:r>
              <a:rPr lang="en-US" noProof="0" dirty="0" err="1"/>
              <a:t>fizetős</a:t>
            </a:r>
            <a:r>
              <a:rPr lang="en-US" noProof="0" dirty="0"/>
              <a:t> </a:t>
            </a:r>
            <a:r>
              <a:rPr lang="en-US" noProof="0" dirty="0" err="1"/>
              <a:t>kiadásokat</a:t>
            </a:r>
            <a:r>
              <a:rPr lang="en-US" noProof="0" dirty="0"/>
              <a:t> is </a:t>
            </a:r>
            <a:r>
              <a:rPr lang="en-US" noProof="0" dirty="0" err="1"/>
              <a:t>tartalmaznak</a:t>
            </a:r>
            <a:r>
              <a:rPr lang="en-US" noProof="0" dirty="0"/>
              <a:t>.</a:t>
            </a:r>
          </a:p>
        </p:txBody>
      </p:sp>
      <p:sp>
        <p:nvSpPr>
          <p:cNvPr id="4" name="Dia számának helye 3"/>
          <p:cNvSpPr>
            <a:spLocks noGrp="1"/>
          </p:cNvSpPr>
          <p:nvPr>
            <p:ph type="sldNum" sz="quarter" idx="10"/>
          </p:nvPr>
        </p:nvSpPr>
        <p:spPr/>
        <p:txBody>
          <a:bodyPr/>
          <a:lstStyle/>
          <a:p>
            <a:fld id="{79A472E4-E8CF-4752-8D89-CC6C7CAD9C51}" type="slidenum">
              <a:rPr lang="hu-HU" smtClean="0"/>
              <a:t>43</a:t>
            </a:fld>
            <a:endParaRPr lang="hu-HU"/>
          </a:p>
        </p:txBody>
      </p:sp>
    </p:spTree>
    <p:extLst>
      <p:ext uri="{BB962C8B-B14F-4D97-AF65-F5344CB8AC3E}">
        <p14:creationId xmlns:p14="http://schemas.microsoft.com/office/powerpoint/2010/main" val="4021679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en-US" noProof="0" dirty="0"/>
              <a:t>A </a:t>
            </a:r>
            <a:r>
              <a:rPr lang="en-US" noProof="0" dirty="0" err="1"/>
              <a:t>SurveyMonkey</a:t>
            </a:r>
            <a:r>
              <a:rPr lang="en-US" noProof="0" dirty="0"/>
              <a:t> 25 </a:t>
            </a:r>
            <a:r>
              <a:rPr lang="en-US" noProof="0" dirty="0" err="1"/>
              <a:t>millió</a:t>
            </a:r>
            <a:r>
              <a:rPr lang="en-US" noProof="0" dirty="0"/>
              <a:t> </a:t>
            </a:r>
            <a:r>
              <a:rPr lang="en-US" noProof="0" dirty="0" err="1"/>
              <a:t>felhasználóval</a:t>
            </a:r>
            <a:r>
              <a:rPr lang="en-US" noProof="0" dirty="0"/>
              <a:t> </a:t>
            </a:r>
            <a:r>
              <a:rPr lang="en-US" noProof="0" dirty="0" err="1"/>
              <a:t>rendelkezik</a:t>
            </a:r>
            <a:r>
              <a:rPr lang="en-US" noProof="0" dirty="0"/>
              <a:t>, </a:t>
            </a:r>
            <a:r>
              <a:rPr lang="en-US" noProof="0" dirty="0" err="1"/>
              <a:t>és</a:t>
            </a:r>
            <a:r>
              <a:rPr lang="en-US" noProof="0" dirty="0"/>
              <a:t> </a:t>
            </a:r>
            <a:r>
              <a:rPr lang="en-US" noProof="0" dirty="0" err="1"/>
              <a:t>havonta</a:t>
            </a:r>
            <a:r>
              <a:rPr lang="en-US" noProof="0" dirty="0"/>
              <a:t> 90 </a:t>
            </a:r>
            <a:r>
              <a:rPr lang="en-US" noProof="0" dirty="0" err="1"/>
              <a:t>millió</a:t>
            </a:r>
            <a:r>
              <a:rPr lang="en-US" noProof="0" dirty="0"/>
              <a:t> </a:t>
            </a:r>
            <a:r>
              <a:rPr lang="en-US" noProof="0" dirty="0" err="1"/>
              <a:t>felmérési</a:t>
            </a:r>
            <a:r>
              <a:rPr lang="en-US" noProof="0" dirty="0"/>
              <a:t> </a:t>
            </a:r>
            <a:r>
              <a:rPr lang="en-US" noProof="0" dirty="0" err="1"/>
              <a:t>választ</a:t>
            </a:r>
            <a:r>
              <a:rPr lang="en-US" noProof="0" dirty="0"/>
              <a:t> </a:t>
            </a:r>
            <a:r>
              <a:rPr lang="en-US" noProof="0" dirty="0" err="1"/>
              <a:t>kap</a:t>
            </a:r>
            <a:r>
              <a:rPr lang="en-US" noProof="0" dirty="0"/>
              <a:t>.</a:t>
            </a:r>
          </a:p>
        </p:txBody>
      </p:sp>
      <p:sp>
        <p:nvSpPr>
          <p:cNvPr id="4" name="Dia számának helye 3"/>
          <p:cNvSpPr>
            <a:spLocks noGrp="1"/>
          </p:cNvSpPr>
          <p:nvPr>
            <p:ph type="sldNum" sz="quarter" idx="10"/>
          </p:nvPr>
        </p:nvSpPr>
        <p:spPr/>
        <p:txBody>
          <a:bodyPr/>
          <a:lstStyle/>
          <a:p>
            <a:fld id="{79A472E4-E8CF-4752-8D89-CC6C7CAD9C51}" type="slidenum">
              <a:rPr lang="hu-HU" smtClean="0"/>
              <a:t>44</a:t>
            </a:fld>
            <a:endParaRPr lang="hu-HU"/>
          </a:p>
        </p:txBody>
      </p:sp>
    </p:spTree>
    <p:extLst>
      <p:ext uri="{BB962C8B-B14F-4D97-AF65-F5344CB8AC3E}">
        <p14:creationId xmlns:p14="http://schemas.microsoft.com/office/powerpoint/2010/main" val="14859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45</a:t>
            </a:fld>
            <a:endParaRPr lang="hu-HU"/>
          </a:p>
        </p:txBody>
      </p:sp>
    </p:spTree>
    <p:extLst>
      <p:ext uri="{BB962C8B-B14F-4D97-AF65-F5344CB8AC3E}">
        <p14:creationId xmlns:p14="http://schemas.microsoft.com/office/powerpoint/2010/main" val="667735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46</a:t>
            </a:fld>
            <a:endParaRPr lang="hu-HU"/>
          </a:p>
        </p:txBody>
      </p:sp>
    </p:spTree>
    <p:extLst>
      <p:ext uri="{BB962C8B-B14F-4D97-AF65-F5344CB8AC3E}">
        <p14:creationId xmlns:p14="http://schemas.microsoft.com/office/powerpoint/2010/main" val="34885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en-GB" dirty="0"/>
              <a:t>http://</a:t>
            </a:r>
            <a:r>
              <a:rPr lang="en-GB" dirty="0" err="1"/>
              <a:t>telu.me</a:t>
            </a:r>
            <a:r>
              <a:rPr lang="en-GB" dirty="0"/>
              <a:t>/course/supporting-in-class-feedback-using-audience-response-systems/</a:t>
            </a:r>
          </a:p>
        </p:txBody>
      </p:sp>
      <p:sp>
        <p:nvSpPr>
          <p:cNvPr id="4" name="Dia számának helye 3"/>
          <p:cNvSpPr>
            <a:spLocks noGrp="1"/>
          </p:cNvSpPr>
          <p:nvPr>
            <p:ph type="sldNum" sz="quarter" idx="10"/>
          </p:nvPr>
        </p:nvSpPr>
        <p:spPr/>
        <p:txBody>
          <a:bodyPr/>
          <a:lstStyle/>
          <a:p>
            <a:fld id="{79A472E4-E8CF-4752-8D89-CC6C7CAD9C51}" type="slidenum">
              <a:rPr lang="hu-HU" smtClean="0"/>
              <a:t>47</a:t>
            </a:fld>
            <a:endParaRPr lang="hu-HU"/>
          </a:p>
        </p:txBody>
      </p:sp>
    </p:spTree>
    <p:extLst>
      <p:ext uri="{BB962C8B-B14F-4D97-AF65-F5344CB8AC3E}">
        <p14:creationId xmlns:p14="http://schemas.microsoft.com/office/powerpoint/2010/main" val="1245762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48</a:t>
            </a:fld>
            <a:endParaRPr lang="hu-HU"/>
          </a:p>
        </p:txBody>
      </p:sp>
    </p:spTree>
    <p:extLst>
      <p:ext uri="{BB962C8B-B14F-4D97-AF65-F5344CB8AC3E}">
        <p14:creationId xmlns:p14="http://schemas.microsoft.com/office/powerpoint/2010/main" val="2448799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49</a:t>
            </a:fld>
            <a:endParaRPr lang="hu-HU"/>
          </a:p>
        </p:txBody>
      </p:sp>
    </p:spTree>
    <p:extLst>
      <p:ext uri="{BB962C8B-B14F-4D97-AF65-F5344CB8AC3E}">
        <p14:creationId xmlns:p14="http://schemas.microsoft.com/office/powerpoint/2010/main" val="253666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xfrm>
            <a:off x="914400" y="4343400"/>
            <a:ext cx="5029200" cy="3684984"/>
          </a:xfrm>
          <a:prstGeom prst="rect">
            <a:avLst/>
          </a:prstGeom>
        </p:spPr>
        <p:txBody>
          <a:bodyPr/>
          <a:lstStyle/>
          <a:p>
            <a:r>
              <a:rPr lang="hu-HU" sz="1200" b="1" i="0" u="none" strike="noStrike" baseline="0" dirty="0">
                <a:latin typeface="+mj-lt"/>
                <a:ea typeface="+mj-ea"/>
                <a:cs typeface="+mj-cs"/>
                <a:sym typeface="Calibri"/>
              </a:rPr>
              <a:t>Tim Berners-Lee </a:t>
            </a:r>
            <a:r>
              <a:rPr lang="hu-HU" sz="1200" b="0" i="0" u="none" strike="noStrike" baseline="0" dirty="0">
                <a:latin typeface="+mj-lt"/>
                <a:ea typeface="+mj-ea"/>
                <a:cs typeface="+mj-cs"/>
                <a:sym typeface="Calibri"/>
              </a:rPr>
              <a:t>angol informatikus (ma a World Wide Web Consortium vezetője) kidolgozta a World Wide Web tervezetét, és 1989-ben bemutatta Genfben, az Európai Részecskefizikai Laboratóriumban (CERN). </a:t>
            </a:r>
          </a:p>
          <a:p>
            <a:r>
              <a:rPr lang="hu-HU" sz="1200" b="0" i="0" u="none" strike="noStrike" baseline="0" dirty="0">
                <a:latin typeface="+mj-lt"/>
                <a:ea typeface="+mj-ea"/>
                <a:cs typeface="+mj-cs"/>
                <a:sym typeface="Calibri"/>
              </a:rPr>
              <a:t>A terveket elfogadták, a fejlesztés eredményeként 1992-ben megjelent a World Wide Web (WWW), 1993-ban a CERN és a MIT létrehozta a W3C</a:t>
            </a:r>
          </a:p>
          <a:p>
            <a:r>
              <a:rPr lang="hu-HU" sz="1200" b="0" i="0" u="none" strike="noStrike" baseline="0" dirty="0">
                <a:latin typeface="+mj-lt"/>
                <a:ea typeface="+mj-ea"/>
                <a:cs typeface="+mj-cs"/>
                <a:sym typeface="Calibri"/>
              </a:rPr>
              <a:t>konzorciumot (elnöke Tim Berners-Lee lett), és rövidesen pedig bemutatták az első grafikus böngésző programot, a Mosaic-ot.</a:t>
            </a:r>
          </a:p>
          <a:p>
            <a:r>
              <a:rPr lang="hu-HU" sz="1200" b="0" i="0" u="none" strike="noStrike" baseline="0" dirty="0">
                <a:latin typeface="+mj-lt"/>
                <a:ea typeface="+mj-ea"/>
                <a:cs typeface="+mj-cs"/>
                <a:sym typeface="Calibri"/>
              </a:rPr>
              <a:t>A WWW egyáltalán nem nyerte el Ted Nelson tetszését. Kritikájában kifejtette, hogy az URL-en alapuló azonosítás sokkal gyengébb megoldás, mint amit a Xanadu-ban terveztek. A Xanadu a hálózaton, a rendszerben tárolt minden dokumentum minden elemét, minden betűt, képtöredéket, hangfoszlányt képes lett volna azonosítani, függetlenül attól, hogy fizikailag hol van. (Lehet, hogy pontosan ez a maximalizmus volt a kudarc oka?)</a:t>
            </a:r>
            <a:endParaRPr lang="en-GB" noProof="0" dirty="0"/>
          </a:p>
        </p:txBody>
      </p:sp>
    </p:spTree>
    <p:extLst>
      <p:ext uri="{BB962C8B-B14F-4D97-AF65-F5344CB8AC3E}">
        <p14:creationId xmlns:p14="http://schemas.microsoft.com/office/powerpoint/2010/main" val="1282059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50</a:t>
            </a:fld>
            <a:endParaRPr lang="hu-HU"/>
          </a:p>
        </p:txBody>
      </p:sp>
    </p:spTree>
    <p:extLst>
      <p:ext uri="{BB962C8B-B14F-4D97-AF65-F5344CB8AC3E}">
        <p14:creationId xmlns:p14="http://schemas.microsoft.com/office/powerpoint/2010/main" val="307558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a:xfrm>
            <a:off x="3884613" y="8685213"/>
            <a:ext cx="2971800" cy="457200"/>
          </a:xfrm>
          <a:prstGeom prst="rect">
            <a:avLst/>
          </a:prstGeom>
        </p:spPr>
        <p:txBody>
          <a:bodyPr/>
          <a:lstStyle/>
          <a:p>
            <a:fld id="{79A472E4-E8CF-4752-8D89-CC6C7CAD9C51}" type="slidenum">
              <a:rPr lang="hu-HU" smtClean="0"/>
              <a:t>51</a:t>
            </a:fld>
            <a:endParaRPr lang="hu-HU"/>
          </a:p>
        </p:txBody>
      </p:sp>
    </p:spTree>
    <p:extLst>
      <p:ext uri="{BB962C8B-B14F-4D97-AF65-F5344CB8AC3E}">
        <p14:creationId xmlns:p14="http://schemas.microsoft.com/office/powerpoint/2010/main" val="3286879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1229915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86" name="Shape 186"/>
          <p:cNvSpPr>
            <a:spLocks noGrp="1"/>
          </p:cNvSpPr>
          <p:nvPr>
            <p:ph type="body" sz="quarter" idx="1"/>
          </p:nvPr>
        </p:nvSpPr>
        <p:spPr>
          <a:xfrm>
            <a:off x="914400" y="4343400"/>
            <a:ext cx="5029200" cy="3684984"/>
          </a:xfrm>
          <a:prstGeom prst="rect">
            <a:avLst/>
          </a:prstGeom>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„Az internet elterjedése lehetővé tette a szövegek, képek, multimédiás feldolgozások digitális tárolását és lehívását. A Web 1.0, bár az információk gazdag tárházának elérését tette elérhetővé, </a:t>
            </a:r>
            <a:r>
              <a:rPr lang="hu-HU" sz="1200" b="0" i="1" dirty="0">
                <a:effectLst/>
                <a:latin typeface="+mj-lt"/>
                <a:ea typeface="+mj-ea"/>
                <a:cs typeface="+mj-cs"/>
                <a:sym typeface="Calibri"/>
              </a:rPr>
              <a:t>még nem volt igazán interaktív</a:t>
            </a:r>
            <a:r>
              <a:rPr lang="hu-HU" sz="1200" b="0" i="0" dirty="0">
                <a:effectLst/>
                <a:latin typeface="+mj-lt"/>
                <a:ea typeface="+mj-ea"/>
                <a:cs typeface="+mj-cs"/>
                <a:sym typeface="Calibri"/>
              </a:rPr>
              <a:t>.</a:t>
            </a:r>
          </a:p>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Tartalmakat lehet elhelyezni a honlapokon és adatbázisokon, de nem volt könnyű saját tartalmat létrehozni és megosztani másokkal. Egy tipikus internetes felhasználó böngészte a weboldalakat és letöltött tartalmakat, de nem vett részt aktívan a tartalom létrehozásának folyamatában.” (Bessenyei, 2007)</a:t>
            </a:r>
          </a:p>
          <a:p>
            <a:pPr marL="0" marR="0" indent="0" defTabSz="914400" eaLnBrk="1" fontAlgn="auto" latinLnBrk="0" hangingPunct="1">
              <a:lnSpc>
                <a:spcPct val="100000"/>
              </a:lnSpc>
              <a:spcBef>
                <a:spcPts val="0"/>
              </a:spcBef>
              <a:spcAft>
                <a:spcPts val="0"/>
              </a:spcAft>
              <a:buClrTx/>
              <a:buSzTx/>
              <a:buFontTx/>
              <a:buNone/>
              <a:tabLst/>
              <a:defRPr/>
            </a:pPr>
            <a:endParaRPr lang="hu-HU" sz="1200" b="0" i="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hu-HU" sz="1200" dirty="0"/>
              <a:t>Az információkhoz való könnyű és gyors hozzáférés új lehetőségeket nyitott meg a tanuláshoz és a tanításhoz, de az egyirányú információ megosztás a hagyományos frontális tanítási módszerek virtuális verzióját valósította meg, amely továbbra is a „legyünk megtanítva” oktatást támogatja, az  "aktív,</a:t>
            </a:r>
            <a:r>
              <a:rPr lang="hu-HU" sz="1200" baseline="0" dirty="0"/>
              <a:t> részvételen alapuló </a:t>
            </a:r>
            <a:r>
              <a:rPr lang="hu-HU" sz="1200" dirty="0"/>
              <a:t>tanulás" helyett.</a:t>
            </a:r>
            <a:endParaRPr lang="en-GB" noProof="0" dirty="0"/>
          </a:p>
        </p:txBody>
      </p:sp>
    </p:spTree>
    <p:extLst>
      <p:ext uri="{BB962C8B-B14F-4D97-AF65-F5344CB8AC3E}">
        <p14:creationId xmlns:p14="http://schemas.microsoft.com/office/powerpoint/2010/main" val="2596050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xfrm>
            <a:off x="914400" y="4343400"/>
            <a:ext cx="5029200" cy="3684984"/>
          </a:xfrm>
          <a:prstGeom prst="rect">
            <a:avLst/>
          </a:prstGeom>
        </p:spPr>
        <p:txBody>
          <a:bodyPr/>
          <a:lstStyle/>
          <a:p>
            <a:r>
              <a:rPr lang="hu-HU" sz="1200" b="0" i="0" dirty="0">
                <a:effectLst/>
                <a:latin typeface="+mj-lt"/>
                <a:ea typeface="+mj-ea"/>
                <a:cs typeface="+mj-cs"/>
                <a:sym typeface="Calibri"/>
              </a:rPr>
              <a:t>A Web 2.0 társadalmi jellege a legfontosabb innováció a statikus Web 1.0. –hoz képest.</a:t>
            </a:r>
            <a:r>
              <a:rPr lang="hu-HU" sz="1200" b="0" i="0" baseline="0" dirty="0">
                <a:effectLst/>
                <a:latin typeface="+mj-lt"/>
                <a:ea typeface="+mj-ea"/>
                <a:cs typeface="+mj-cs"/>
                <a:sym typeface="Calibri"/>
              </a:rPr>
              <a:t> </a:t>
            </a:r>
          </a:p>
          <a:p>
            <a:r>
              <a:rPr lang="hu-HU" sz="1200" b="0" i="0" dirty="0">
                <a:effectLst/>
                <a:latin typeface="+mj-lt"/>
                <a:ea typeface="+mj-ea"/>
                <a:cs typeface="+mj-cs"/>
                <a:sym typeface="Calibri"/>
              </a:rPr>
              <a:t>A web 2.0 weboldalak és alkalmazások lehetővé teszik a közösség-alapú tevékenységeket, interakciókat, tartalommegosztást és együttműködést akkor is, ha a közösség tagjai fizikailag messze vannak egymástól.</a:t>
            </a:r>
          </a:p>
          <a:p>
            <a:endParaRPr lang="hu-HU" sz="1200" b="0" i="0" baseline="0" noProof="0" dirty="0">
              <a:effectLst/>
              <a:latin typeface="+mj-lt"/>
              <a:ea typeface="+mj-ea"/>
              <a:cs typeface="+mj-cs"/>
              <a:sym typeface="Calibri"/>
            </a:endParaRPr>
          </a:p>
          <a:p>
            <a:r>
              <a:rPr lang="hu-HU" sz="1200" b="0" i="0" baseline="0" noProof="0" dirty="0">
                <a:effectLst/>
                <a:latin typeface="+mj-lt"/>
                <a:ea typeface="+mj-ea"/>
                <a:cs typeface="+mj-cs"/>
                <a:sym typeface="Calibri"/>
              </a:rPr>
              <a:t>A háttérben gyors fejlődésen mentek keresztül a hardver eszközök, melyek alkalmasak a digitális hang és videó létrehozására, mentésére és továbbítására. Elkészültek a 3D animáció lejátszására és tárolására képes processzorok. </a:t>
            </a:r>
          </a:p>
          <a:p>
            <a:r>
              <a:rPr lang="hu-HU" sz="1200" b="0" i="0" baseline="0" noProof="0" dirty="0">
                <a:effectLst/>
                <a:latin typeface="+mj-lt"/>
                <a:ea typeface="+mj-ea"/>
                <a:cs typeface="+mj-cs"/>
                <a:sym typeface="Calibri"/>
              </a:rPr>
              <a:t>Ennek ellenére a web 2.0 jelentősége nem a technológiai eredményekben rejlik , hanem annak változásában, ahogyan az emberek megközelítik a dolgokat. Az információ és a tudás valós idejű megosztása valósággá vált, és nem korlátozódott csak a társadalom keskeny, felső osztályára. Felvethetünk kérdéseket, válaszolhatunk, közösen gondolkodhatunk a neten szervezett közösségekben könnyen használható eszközökkel- ez a web 2.0.</a:t>
            </a:r>
            <a:endParaRPr lang="en-US" sz="1200" b="0" i="0" baseline="0" noProof="0" dirty="0">
              <a:effectLst/>
              <a:latin typeface="+mj-lt"/>
              <a:ea typeface="+mj-ea"/>
              <a:cs typeface="+mj-cs"/>
              <a:sym typeface="Calibri"/>
            </a:endParaRPr>
          </a:p>
          <a:p>
            <a:endParaRPr lang="en-US" sz="1200" b="0" i="0" noProof="0" dirty="0">
              <a:effectLst/>
              <a:latin typeface="+mj-lt"/>
              <a:ea typeface="+mj-ea"/>
              <a:cs typeface="+mj-cs"/>
              <a:sym typeface="Calibri"/>
            </a:endParaRPr>
          </a:p>
          <a:p>
            <a:endParaRPr lang="en-GB" noProof="0" dirty="0"/>
          </a:p>
        </p:txBody>
      </p:sp>
    </p:spTree>
    <p:extLst>
      <p:ext uri="{BB962C8B-B14F-4D97-AF65-F5344CB8AC3E}">
        <p14:creationId xmlns:p14="http://schemas.microsoft.com/office/powerpoint/2010/main" val="111519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xfrm>
            <a:off x="914400" y="4343400"/>
            <a:ext cx="5029200" cy="4405064"/>
          </a:xfrm>
          <a:prstGeom prst="rect">
            <a:avLst/>
          </a:prstGeom>
        </p:spPr>
        <p:txBody>
          <a:bodyPr/>
          <a:lstStyle/>
          <a:p>
            <a:r>
              <a:rPr lang="hu-HU" sz="1200" b="0" i="0" dirty="0">
                <a:effectLst/>
                <a:latin typeface="+mj-lt"/>
                <a:ea typeface="+mj-ea"/>
                <a:cs typeface="+mj-cs"/>
                <a:sym typeface="Calibri"/>
              </a:rPr>
              <a:t>A Web 2.0 nemcsak a webes információk keresését</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tette lehetővé, hanem</a:t>
            </a:r>
            <a:r>
              <a:rPr lang="hu-HU" sz="1200" b="0" i="0" baseline="0" dirty="0">
                <a:effectLst/>
                <a:latin typeface="+mj-lt"/>
                <a:ea typeface="+mj-ea"/>
                <a:cs typeface="+mj-cs"/>
                <a:sym typeface="Calibri"/>
              </a:rPr>
              <a:t> az emberek önmaguk is tartalomszolgáltatókká váltak</a:t>
            </a:r>
            <a:r>
              <a:rPr lang="hu-HU" sz="1200" b="0" i="0" dirty="0">
                <a:effectLst/>
                <a:latin typeface="+mj-lt"/>
                <a:ea typeface="+mj-ea"/>
                <a:cs typeface="+mj-cs"/>
                <a:sym typeface="Calibri"/>
              </a:rPr>
              <a:t>. </a:t>
            </a:r>
          </a:p>
          <a:p>
            <a:r>
              <a:rPr lang="hu-HU" sz="1200" b="0" i="0" dirty="0">
                <a:effectLst/>
                <a:latin typeface="+mj-lt"/>
                <a:ea typeface="+mj-ea"/>
                <a:cs typeface="+mj-cs"/>
                <a:sym typeface="Calibri"/>
              </a:rPr>
              <a:t>Az interaktivitás területei és eszközei gyakorlatilag korlátlanok. A személyes és intézményi információk szabadon elérhetők a World Wide Web-en, a technológia lehetővé teszi hogy az emberek személyes céljaikra használják a kollektív tudást és a szórakoztató portálokat. A diákok együttműködésen alapulva hozhatnak létre és cserélhetnek tartalmat kortársaikkal a hálózaton belül</a:t>
            </a:r>
            <a:r>
              <a:rPr lang="en-US" sz="1200" b="0" i="0" dirty="0">
                <a:effectLst/>
                <a:latin typeface="+mj-lt"/>
                <a:ea typeface="+mj-ea"/>
                <a:cs typeface="+mj-cs"/>
                <a:sym typeface="Calibri"/>
              </a:rPr>
              <a:t>.</a:t>
            </a:r>
          </a:p>
        </p:txBody>
      </p:sp>
    </p:spTree>
    <p:extLst>
      <p:ext uri="{BB962C8B-B14F-4D97-AF65-F5344CB8AC3E}">
        <p14:creationId xmlns:p14="http://schemas.microsoft.com/office/powerpoint/2010/main" val="2512507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a:xfrm>
            <a:off x="908720" y="4211960"/>
            <a:ext cx="5029200" cy="4114800"/>
          </a:xfrm>
        </p:spPr>
        <p:txBody>
          <a:bodyPr/>
          <a:lstStyle/>
          <a:p>
            <a:r>
              <a:rPr lang="hu-HU" dirty="0"/>
              <a:t>A naplók (</a:t>
            </a:r>
            <a:r>
              <a:rPr lang="hu-HU" dirty="0" err="1"/>
              <a:t>blogok</a:t>
            </a:r>
            <a:r>
              <a:rPr lang="hu-HU" dirty="0"/>
              <a:t>), fórumok, csevegési terek, </a:t>
            </a:r>
            <a:r>
              <a:rPr lang="hu-HU" dirty="0" err="1"/>
              <a:t>wiki-k</a:t>
            </a:r>
            <a:r>
              <a:rPr lang="hu-HU" dirty="0"/>
              <a:t>, hírcsoportok, ismerős-hálózatok kereteiben hatalmas közösségi információ-termelés és csere alakulhatott ki. A korábban kriminalizált fájlcserélők azt a hitet erősítik, hogy az információk nem eltitkolásra, hanem továbbadásra valók. Az információk szerkesztését, válogatását is egyre fejlettebb eszközök segítik, a kifinomult keresőgépektől kezdve a </a:t>
            </a:r>
            <a:r>
              <a:rPr lang="hu-HU" dirty="0" err="1"/>
              <a:t>Wikipédián</a:t>
            </a:r>
            <a:r>
              <a:rPr lang="hu-HU" dirty="0"/>
              <a:t> keresztül a jól szerkesztett vita- és tudásportálokig. A világhálón reprezentált információkból lehetségessé vált egyéni igényekhez igazodó, egyénileg reflektált tudást konstruálni. Ezek a tulajdonságok alkotják az </a:t>
            </a:r>
            <a:r>
              <a:rPr lang="hu-HU" dirty="0" err="1"/>
              <a:t>eLearning</a:t>
            </a:r>
            <a:r>
              <a:rPr lang="hu-HU" dirty="0"/>
              <a:t> 2.0 didaktikai alapjait. </a:t>
            </a:r>
            <a:r>
              <a:rPr lang="en-US" sz="1200" b="0" i="1" dirty="0">
                <a:effectLst/>
                <a:latin typeface="+mj-lt"/>
                <a:ea typeface="+mj-ea"/>
                <a:cs typeface="+mj-cs"/>
                <a:sym typeface="Calibri"/>
              </a:rPr>
              <a:t> (</a:t>
            </a:r>
            <a:r>
              <a:rPr lang="en-US" sz="1200" b="0" i="0" dirty="0" err="1">
                <a:effectLst/>
                <a:latin typeface="+mj-lt"/>
                <a:ea typeface="+mj-ea"/>
                <a:cs typeface="+mj-cs"/>
                <a:sym typeface="Calibri"/>
              </a:rPr>
              <a:t>Bessenyei</a:t>
            </a:r>
            <a:r>
              <a:rPr lang="en-US" sz="1200" b="0" i="1" dirty="0">
                <a:effectLst/>
                <a:latin typeface="+mj-lt"/>
                <a:ea typeface="+mj-ea"/>
                <a:cs typeface="+mj-cs"/>
                <a:sym typeface="Calibri"/>
              </a:rPr>
              <a:t>,</a:t>
            </a:r>
            <a:r>
              <a:rPr lang="en-US" sz="1200" b="0" i="1" baseline="0" dirty="0">
                <a:effectLst/>
                <a:latin typeface="+mj-lt"/>
                <a:ea typeface="+mj-ea"/>
                <a:cs typeface="+mj-cs"/>
                <a:sym typeface="Calibri"/>
              </a:rPr>
              <a:t> 2007)</a:t>
            </a:r>
          </a:p>
          <a:p>
            <a:endParaRPr lang="en-US" sz="1200" b="0" i="1" baseline="0" dirty="0">
              <a:effectLst/>
              <a:latin typeface="+mj-lt"/>
              <a:ea typeface="+mj-ea"/>
              <a:cs typeface="+mj-cs"/>
              <a:sym typeface="Calibri"/>
            </a:endParaRPr>
          </a:p>
          <a:p>
            <a:r>
              <a:rPr lang="hu-HU" sz="1200" b="0" i="0" u="none" strike="noStrike" baseline="0" dirty="0" err="1">
                <a:latin typeface="+mj-lt"/>
                <a:ea typeface="+mj-ea"/>
                <a:cs typeface="+mj-cs"/>
                <a:sym typeface="Calibri"/>
              </a:rPr>
              <a:t>Perelman</a:t>
            </a:r>
            <a:r>
              <a:rPr lang="hu-HU" sz="1200" b="0" i="0" u="none" strike="noStrike" baseline="0" dirty="0">
                <a:latin typeface="+mj-lt"/>
                <a:ea typeface="+mj-ea"/>
                <a:cs typeface="+mj-cs"/>
                <a:sym typeface="Calibri"/>
              </a:rPr>
              <a:t> – aki maga is radikális iskolakritikát hirdetett meg a 90-es években </a:t>
            </a:r>
            <a:r>
              <a:rPr lang="hu-HU" sz="1200" dirty="0">
                <a:effectLst/>
                <a:latin typeface="+mj-lt"/>
                <a:ea typeface="+mj-ea"/>
                <a:cs typeface="+mj-cs"/>
                <a:sym typeface="Calibri"/>
              </a:rPr>
              <a:t>– az ilyen típusú hálózati tanulásra </a:t>
            </a:r>
            <a:r>
              <a:rPr lang="pt-BR" sz="1200" dirty="0">
                <a:effectLst/>
                <a:latin typeface="+mj-lt"/>
                <a:ea typeface="+mj-ea"/>
                <a:cs typeface="+mj-cs"/>
                <a:sym typeface="Calibri"/>
              </a:rPr>
              <a:t>alkotta meg a hipertanulas fogalmat:</a:t>
            </a:r>
            <a:endParaRPr lang="hu-HU" sz="1200" dirty="0">
              <a:effectLst/>
              <a:latin typeface="+mj-lt"/>
              <a:ea typeface="+mj-ea"/>
              <a:cs typeface="+mj-cs"/>
              <a:sym typeface="Calibri"/>
            </a:endParaRPr>
          </a:p>
          <a:p>
            <a:r>
              <a:rPr lang="hu-HU" sz="1200" dirty="0">
                <a:effectLst/>
                <a:latin typeface="+mj-lt"/>
                <a:ea typeface="+mj-ea"/>
                <a:cs typeface="+mj-cs"/>
                <a:sym typeface="Calibri"/>
              </a:rPr>
              <a:t>„A hipertanulás nem egyetlen eszköz vagy folyamat, hanem az olyan új technológiák egész univerzuma, amelyek egyrészt maguk is „intelligensek”, másrészt fejlesztik az intelligenciát. A „</a:t>
            </a:r>
            <a:r>
              <a:rPr lang="hu-HU" sz="1200" dirty="0" err="1">
                <a:effectLst/>
                <a:latin typeface="+mj-lt"/>
                <a:ea typeface="+mj-ea"/>
                <a:cs typeface="+mj-cs"/>
                <a:sym typeface="Calibri"/>
              </a:rPr>
              <a:t>hiper</a:t>
            </a:r>
            <a:r>
              <a:rPr lang="hu-HU" sz="1200" dirty="0">
                <a:effectLst/>
                <a:latin typeface="+mj-lt"/>
                <a:ea typeface="+mj-ea"/>
                <a:cs typeface="+mj-cs"/>
                <a:sym typeface="Calibri"/>
              </a:rPr>
              <a:t>”előtag a hipertanulás kifejezésben</a:t>
            </a:r>
            <a:r>
              <a:rPr lang="hu-HU" dirty="0"/>
              <a:t> </a:t>
            </a:r>
            <a:r>
              <a:rPr lang="hu-HU" sz="1200" dirty="0">
                <a:effectLst/>
                <a:latin typeface="+mj-lt"/>
                <a:ea typeface="+mj-ea"/>
                <a:cs typeface="+mj-cs"/>
                <a:sym typeface="Calibri"/>
              </a:rPr>
              <a:t>nem csupán az új információs technológia rendkívüli sebességére és hatókörére utal, hanem egyszersmind a tudás, a tapasztalat, a média és az emberi, illetve nem emberi intelligencia megjelenéseivel való példátlan mértékű összekapcsolódásra is. A ’</a:t>
            </a:r>
            <a:r>
              <a:rPr lang="hu-HU" sz="1200" dirty="0" err="1">
                <a:effectLst/>
                <a:latin typeface="+mj-lt"/>
                <a:ea typeface="+mj-ea"/>
                <a:cs typeface="+mj-cs"/>
                <a:sym typeface="Calibri"/>
              </a:rPr>
              <a:t>tanulás</a:t>
            </a:r>
            <a:r>
              <a:rPr lang="hu-HU" sz="1200" dirty="0">
                <a:effectLst/>
                <a:latin typeface="+mj-lt"/>
                <a:ea typeface="+mj-ea"/>
                <a:cs typeface="+mj-cs"/>
                <a:sym typeface="Calibri"/>
              </a:rPr>
              <a:t>’ </a:t>
            </a:r>
            <a:r>
              <a:rPr lang="hu-HU" sz="1200" dirty="0" err="1">
                <a:effectLst/>
                <a:latin typeface="+mj-lt"/>
                <a:ea typeface="+mj-ea"/>
                <a:cs typeface="+mj-cs"/>
                <a:sym typeface="Calibri"/>
              </a:rPr>
              <a:t>a</a:t>
            </a:r>
            <a:r>
              <a:rPr lang="hu-HU" sz="1200" dirty="0">
                <a:effectLst/>
                <a:latin typeface="+mj-lt"/>
                <a:ea typeface="+mj-ea"/>
                <a:cs typeface="+mj-cs"/>
                <a:sym typeface="Calibri"/>
              </a:rPr>
              <a:t> hipertanulás kifejezésben szó szerint a tudás és a viselkedéstapasztalás</a:t>
            </a:r>
          </a:p>
          <a:p>
            <a:r>
              <a:rPr lang="hu-HU" sz="1200" dirty="0">
                <a:effectLst/>
                <a:latin typeface="+mj-lt"/>
                <a:ea typeface="+mj-ea"/>
                <a:cs typeface="+mj-cs"/>
                <a:sym typeface="Calibri"/>
              </a:rPr>
              <a:t>ú</a:t>
            </a:r>
            <a:r>
              <a:rPr lang="fi-FI" sz="1200" dirty="0">
                <a:effectLst/>
                <a:latin typeface="+mj-lt"/>
                <a:ea typeface="+mj-ea"/>
                <a:cs typeface="+mj-cs"/>
                <a:sym typeface="Calibri"/>
              </a:rPr>
              <a:t>tj</a:t>
            </a:r>
            <a:r>
              <a:rPr lang="hu-HU" sz="1200" dirty="0">
                <a:effectLst/>
                <a:latin typeface="+mj-lt"/>
                <a:ea typeface="+mj-ea"/>
                <a:cs typeface="+mj-cs"/>
                <a:sym typeface="Calibri"/>
              </a:rPr>
              <a:t>á</a:t>
            </a:r>
            <a:r>
              <a:rPr lang="fi-FI" sz="1200" dirty="0">
                <a:effectLst/>
                <a:latin typeface="+mj-lt"/>
                <a:ea typeface="+mj-ea"/>
                <a:cs typeface="+mj-cs"/>
                <a:sym typeface="Calibri"/>
              </a:rPr>
              <a:t>n t</a:t>
            </a:r>
            <a:r>
              <a:rPr lang="hu-HU" sz="1200" dirty="0">
                <a:effectLst/>
                <a:latin typeface="+mj-lt"/>
                <a:ea typeface="+mj-ea"/>
                <a:cs typeface="+mj-cs"/>
                <a:sym typeface="Calibri"/>
              </a:rPr>
              <a:t>ö</a:t>
            </a:r>
            <a:r>
              <a:rPr lang="fi-FI" sz="1200" dirty="0">
                <a:effectLst/>
                <a:latin typeface="+mj-lt"/>
                <a:ea typeface="+mj-ea"/>
                <a:cs typeface="+mj-cs"/>
                <a:sym typeface="Calibri"/>
              </a:rPr>
              <a:t>rt</a:t>
            </a:r>
            <a:r>
              <a:rPr lang="hu-HU" sz="1200" dirty="0">
                <a:effectLst/>
                <a:latin typeface="+mj-lt"/>
                <a:ea typeface="+mj-ea"/>
                <a:cs typeface="+mj-cs"/>
                <a:sym typeface="Calibri"/>
              </a:rPr>
              <a:t>é</a:t>
            </a:r>
            <a:r>
              <a:rPr lang="fi-FI" sz="1200" dirty="0">
                <a:effectLst/>
                <a:latin typeface="+mj-lt"/>
                <a:ea typeface="+mj-ea"/>
                <a:cs typeface="+mj-cs"/>
                <a:sym typeface="Calibri"/>
              </a:rPr>
              <a:t>n</a:t>
            </a:r>
            <a:r>
              <a:rPr lang="hu-HU" sz="1200" dirty="0">
                <a:effectLst/>
                <a:latin typeface="+mj-lt"/>
                <a:ea typeface="+mj-ea"/>
                <a:cs typeface="+mj-cs"/>
                <a:sym typeface="Calibri"/>
              </a:rPr>
              <a:t>ő</a:t>
            </a:r>
            <a:r>
              <a:rPr lang="fi-FI" sz="1200" dirty="0">
                <a:effectLst/>
                <a:latin typeface="+mj-lt"/>
                <a:ea typeface="+mj-ea"/>
                <a:cs typeface="+mj-cs"/>
                <a:sym typeface="Calibri"/>
              </a:rPr>
              <a:t> </a:t>
            </a:r>
            <a:r>
              <a:rPr lang="hu-HU" sz="1200" dirty="0">
                <a:effectLst/>
                <a:latin typeface="+mj-lt"/>
                <a:ea typeface="+mj-ea"/>
                <a:cs typeface="+mj-cs"/>
                <a:sym typeface="Calibri"/>
              </a:rPr>
              <a:t>á</a:t>
            </a:r>
            <a:r>
              <a:rPr lang="fi-FI" sz="1200" dirty="0">
                <a:effectLst/>
                <a:latin typeface="+mj-lt"/>
                <a:ea typeface="+mj-ea"/>
                <a:cs typeface="+mj-cs"/>
                <a:sym typeface="Calibri"/>
              </a:rPr>
              <a:t>talakul</a:t>
            </a:r>
            <a:r>
              <a:rPr lang="hu-HU" sz="1200" dirty="0">
                <a:effectLst/>
                <a:latin typeface="+mj-lt"/>
                <a:ea typeface="+mj-ea"/>
                <a:cs typeface="+mj-cs"/>
                <a:sym typeface="Calibri"/>
              </a:rPr>
              <a:t>á</a:t>
            </a:r>
            <a:r>
              <a:rPr lang="fi-FI" sz="1200" dirty="0">
                <a:effectLst/>
                <a:latin typeface="+mj-lt"/>
                <a:ea typeface="+mj-ea"/>
                <a:cs typeface="+mj-cs"/>
                <a:sym typeface="Calibri"/>
              </a:rPr>
              <a:t>s</a:t>
            </a:r>
            <a:r>
              <a:rPr lang="hu-HU" sz="1200" dirty="0">
                <a:effectLst/>
                <a:latin typeface="+mj-lt"/>
                <a:ea typeface="+mj-ea"/>
                <a:cs typeface="+mj-cs"/>
                <a:sym typeface="Calibri"/>
              </a:rPr>
              <a:t>á</a:t>
            </a:r>
            <a:r>
              <a:rPr lang="fi-FI" sz="1200" dirty="0">
                <a:effectLst/>
                <a:latin typeface="+mj-lt"/>
                <a:ea typeface="+mj-ea"/>
                <a:cs typeface="+mj-cs"/>
                <a:sym typeface="Calibri"/>
              </a:rPr>
              <a:t>t jelenti.” (Perelman, 1993: 2)</a:t>
            </a:r>
            <a:endParaRPr lang="hu-HU" sz="1200" dirty="0">
              <a:effectLst/>
              <a:latin typeface="+mj-lt"/>
              <a:ea typeface="+mj-ea"/>
              <a:cs typeface="+mj-cs"/>
              <a:sym typeface="Calibri"/>
            </a:endParaRPr>
          </a:p>
          <a:p>
            <a:r>
              <a:rPr lang="hu-HU" sz="1200" dirty="0">
                <a:effectLst/>
                <a:latin typeface="+mj-lt"/>
                <a:ea typeface="+mj-ea"/>
                <a:cs typeface="+mj-cs"/>
                <a:sym typeface="Calibri"/>
              </a:rPr>
              <a:t>A mindenütt jelen levő  okos technológiai eszközök – mondja </a:t>
            </a:r>
            <a:r>
              <a:rPr lang="hu-HU" sz="1200" dirty="0" err="1">
                <a:effectLst/>
                <a:latin typeface="+mj-lt"/>
                <a:ea typeface="+mj-ea"/>
                <a:cs typeface="+mj-cs"/>
                <a:sym typeface="Calibri"/>
              </a:rPr>
              <a:t>Perelman</a:t>
            </a:r>
            <a:r>
              <a:rPr lang="hu-HU" sz="1200" dirty="0">
                <a:effectLst/>
                <a:latin typeface="+mj-lt"/>
                <a:ea typeface="+mj-ea"/>
                <a:cs typeface="+mj-cs"/>
                <a:sym typeface="Calibri"/>
              </a:rPr>
              <a:t> – a tanulásban való aktív részvételre motiválnak. A szélessávú információ-átvitel a tudást mindenki számára, mindenhol, minden időben lehívhatóvá teszi. A fejlett keresőrendszerek nemcsak az információk tengerén való hatékony navigálást teszik lehetővé, de a megértést, az összefüggésbe helyezést is eredményesen segítik. Annál is inkább így van ez, mert a biotechnológiára alapozott külső tudásszervező eszközök ehhez mind eredményesebb segítséget adnak. Nem a hivatalos diploma, hanem az informális úton megszerzett és a saját elektronikus portfolióban megjelenített</a:t>
            </a:r>
          </a:p>
          <a:p>
            <a:r>
              <a:rPr lang="hu-HU" sz="1200" dirty="0">
                <a:effectLst/>
                <a:latin typeface="+mj-lt"/>
                <a:ea typeface="+mj-ea"/>
                <a:cs typeface="+mj-cs"/>
                <a:sym typeface="Calibri"/>
              </a:rPr>
              <a:t>kompetencia lesz az egyéni tudások mércéje és a munkaerő-piaci siker garanciája.</a:t>
            </a:r>
          </a:p>
          <a:p>
            <a:r>
              <a:rPr lang="hu-HU" sz="1200" dirty="0">
                <a:effectLst/>
                <a:latin typeface="+mj-lt"/>
                <a:ea typeface="+mj-ea"/>
                <a:cs typeface="+mj-cs"/>
                <a:sym typeface="Calibri"/>
              </a:rPr>
              <a:t> </a:t>
            </a:r>
          </a:p>
        </p:txBody>
      </p:sp>
    </p:spTree>
    <p:extLst>
      <p:ext uri="{BB962C8B-B14F-4D97-AF65-F5344CB8AC3E}">
        <p14:creationId xmlns:p14="http://schemas.microsoft.com/office/powerpoint/2010/main" val="329829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Rectangle 6"/>
          <p:cNvSpPr/>
          <p:nvPr/>
        </p:nvSpPr>
        <p:spPr>
          <a:xfrm>
            <a:off x="0" y="6400800"/>
            <a:ext cx="12192003"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4" name="Rectangle 7"/>
          <p:cNvSpPr/>
          <p:nvPr/>
        </p:nvSpPr>
        <p:spPr>
          <a:xfrm>
            <a:off x="0" y="6334316"/>
            <a:ext cx="12192003" cy="66486"/>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5"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16" name="Body Level One…"/>
          <p:cNvSpPr txBox="1">
            <a:spLocks noGrp="1"/>
          </p:cNvSpPr>
          <p:nvPr>
            <p:ph type="body" sz="quarter" idx="1"/>
          </p:nvPr>
        </p:nvSpPr>
        <p:spPr>
          <a:xfrm>
            <a:off x="1100050" y="4455621"/>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7"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1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30"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31"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32" name="Title Text"/>
          <p:cNvSpPr txBox="1">
            <a:spLocks noGrp="1"/>
          </p:cNvSpPr>
          <p:nvPr>
            <p:ph type="title"/>
          </p:nvPr>
        </p:nvSpPr>
        <p:spPr>
          <a:xfrm>
            <a:off x="8724900" y="412302"/>
            <a:ext cx="2628900" cy="5759899"/>
          </a:xfrm>
          <a:prstGeom prst="rect">
            <a:avLst/>
          </a:prstGeom>
        </p:spPr>
        <p:txBody>
          <a:bodyPr lIns="45718" tIns="45718" rIns="45718" bIns="45718"/>
          <a:lstStyle/>
          <a:p>
            <a:r>
              <a:t>Title Text</a:t>
            </a:r>
          </a:p>
        </p:txBody>
      </p:sp>
      <p:sp>
        <p:nvSpPr>
          <p:cNvPr id="133" name="Body Level One…"/>
          <p:cNvSpPr txBox="1">
            <a:spLocks noGrp="1"/>
          </p:cNvSpPr>
          <p:nvPr>
            <p:ph type="body" idx="1"/>
          </p:nvPr>
        </p:nvSpPr>
        <p:spPr>
          <a:xfrm>
            <a:off x="838200" y="412302"/>
            <a:ext cx="7734300" cy="5759899"/>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57" name="Straight Connector 9"/>
          <p:cNvSpPr/>
          <p:nvPr/>
        </p:nvSpPr>
        <p:spPr>
          <a:xfrm>
            <a:off x="1193532" y="1737845"/>
            <a:ext cx="9966960" cy="1"/>
          </a:xfrm>
          <a:prstGeom prst="line">
            <a:avLst/>
          </a:prstGeom>
          <a:ln w="6350">
            <a:solidFill>
              <a:srgbClr val="808080"/>
            </a:solidFill>
          </a:ln>
        </p:spPr>
        <p:txBody>
          <a:bodyPr lIns="45719" rIns="45719"/>
          <a:lstStyle/>
          <a:p>
            <a:pPr>
              <a:defRPr>
                <a:latin typeface="+mj-lt"/>
                <a:ea typeface="+mj-ea"/>
                <a:cs typeface="+mj-cs"/>
                <a:sym typeface="Calibri"/>
              </a:defRPr>
            </a:pPr>
            <a:endParaRPr/>
          </a:p>
        </p:txBody>
      </p:sp>
      <p:sp>
        <p:nvSpPr>
          <p:cNvPr id="158" name="Title Text"/>
          <p:cNvSpPr txBox="1">
            <a:spLocks noGrp="1"/>
          </p:cNvSpPr>
          <p:nvPr>
            <p:ph type="title"/>
          </p:nvPr>
        </p:nvSpPr>
        <p:spPr>
          <a:xfrm>
            <a:off x="1097280" y="286603"/>
            <a:ext cx="10058401" cy="1450757"/>
          </a:xfrm>
          <a:prstGeom prst="rect">
            <a:avLst/>
          </a:prstGeom>
        </p:spPr>
        <p:txBody>
          <a:bodyPr/>
          <a:lstStyle/>
          <a:p>
            <a:r>
              <a:t>Title Text</a:t>
            </a:r>
          </a:p>
        </p:txBody>
      </p:sp>
      <p:sp>
        <p:nvSpPr>
          <p:cNvPr id="159" name="Body Level One…"/>
          <p:cNvSpPr txBox="1">
            <a:spLocks noGrp="1"/>
          </p:cNvSpPr>
          <p:nvPr>
            <p:ph type="body" sz="quarter" idx="1"/>
          </p:nvPr>
        </p:nvSpPr>
        <p:spPr>
          <a:xfrm>
            <a:off x="1097280" y="1846052"/>
            <a:ext cx="4937760" cy="736283"/>
          </a:xfrm>
          <a:prstGeom prst="rect">
            <a:avLst/>
          </a:prstGeom>
        </p:spPr>
        <p:txBody>
          <a:bodyPr lIns="45719" tIns="45719" rIns="45719" bIns="45719" anchor="ctr"/>
          <a:lstStyle>
            <a:lvl1pPr marL="0" indent="0">
              <a:buClrTx/>
              <a:buSzTx/>
              <a:buFontTx/>
              <a:buNone/>
              <a:defRPr cap="all">
                <a:solidFill>
                  <a:srgbClr val="344068"/>
                </a:solidFill>
              </a:defRPr>
            </a:lvl1pPr>
            <a:lvl2pPr marL="0" indent="457200">
              <a:buClrTx/>
              <a:buSzTx/>
              <a:buFontTx/>
              <a:buNone/>
              <a:defRPr cap="all">
                <a:solidFill>
                  <a:srgbClr val="344068"/>
                </a:solidFill>
              </a:defRPr>
            </a:lvl2pPr>
            <a:lvl3pPr marL="0" indent="914400">
              <a:buClrTx/>
              <a:buSzTx/>
              <a:buFontTx/>
              <a:buNone/>
              <a:defRPr cap="all">
                <a:solidFill>
                  <a:srgbClr val="344068"/>
                </a:solidFill>
              </a:defRPr>
            </a:lvl3pPr>
            <a:lvl4pPr marL="0" indent="1371600">
              <a:buClrTx/>
              <a:buSzTx/>
              <a:buFontTx/>
              <a:buNone/>
              <a:defRPr cap="all">
                <a:solidFill>
                  <a:srgbClr val="344068"/>
                </a:solidFill>
              </a:defRPr>
            </a:lvl4pPr>
            <a:lvl5pPr marL="0" indent="182880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60" name="Text Placeholder 4"/>
          <p:cNvSpPr>
            <a:spLocks noGrp="1"/>
          </p:cNvSpPr>
          <p:nvPr>
            <p:ph type="body" sz="quarter" idx="13"/>
          </p:nvPr>
        </p:nvSpPr>
        <p:spPr>
          <a:xfrm>
            <a:off x="6217920" y="1846052"/>
            <a:ext cx="4937761" cy="736283"/>
          </a:xfrm>
          <a:prstGeom prst="rect">
            <a:avLst/>
          </a:prstGeom>
        </p:spPr>
        <p:txBody>
          <a:bodyPr lIns="45719" tIns="45719" rIns="45719" bIns="45719" anchor="ctr"/>
          <a:lstStyle/>
          <a:p>
            <a:pPr marL="0" indent="0">
              <a:buClrTx/>
              <a:buSzTx/>
              <a:buFontTx/>
              <a:buNone/>
              <a:defRPr cap="all">
                <a:solidFill>
                  <a:srgbClr val="344068"/>
                </a:solidFill>
              </a:defRPr>
            </a:pPr>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GB"/>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a:xfrm>
            <a:off x="838200" y="6356350"/>
            <a:ext cx="2743200" cy="365125"/>
          </a:xfrm>
          <a:prstGeom prst="rect">
            <a:avLst/>
          </a:prstGeom>
        </p:spPr>
        <p:txBody>
          <a:bodyPr/>
          <a:lstStyle/>
          <a:p>
            <a:fld id="{1210A405-A071-46C1-A22F-10AC8F996B2D}" type="datetimeFigureOut">
              <a:rPr lang="en-GB" smtClean="0"/>
              <a:t>05/12/2017</a:t>
            </a:fld>
            <a:endParaRPr lang="en-GB"/>
          </a:p>
        </p:txBody>
      </p:sp>
      <p:sp>
        <p:nvSpPr>
          <p:cNvPr id="6" name="Élőláb helye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Dia számának helye 6"/>
          <p:cNvSpPr>
            <a:spLocks noGrp="1"/>
          </p:cNvSpPr>
          <p:nvPr>
            <p:ph type="sldNum" sz="quarter" idx="12"/>
          </p:nvPr>
        </p:nvSpPr>
        <p:spPr/>
        <p:txBody>
          <a:bodyPr/>
          <a:lstStyle/>
          <a:p>
            <a:fld id="{381802EA-EF5D-4977-BE74-B5FECD74056C}" type="slidenum">
              <a:rPr lang="en-GB" smtClean="0"/>
              <a:t>‹#›</a:t>
            </a:fld>
            <a:endParaRPr lang="en-GB"/>
          </a:p>
        </p:txBody>
      </p:sp>
    </p:spTree>
    <p:extLst>
      <p:ext uri="{BB962C8B-B14F-4D97-AF65-F5344CB8AC3E}">
        <p14:creationId xmlns:p14="http://schemas.microsoft.com/office/powerpoint/2010/main" val="3080624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3175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5"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26"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27"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28"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29"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7"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38"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39"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40" name="Body Level One…"/>
          <p:cNvSpPr txBox="1">
            <a:spLocks noGrp="1"/>
          </p:cNvSpPr>
          <p:nvPr>
            <p:ph type="body" sz="quarter" idx="1"/>
          </p:nvPr>
        </p:nvSpPr>
        <p:spPr>
          <a:xfrm>
            <a:off x="1097280" y="4453128"/>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41"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42"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1"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62"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63"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64"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65" name="Body Level One…"/>
          <p:cNvSpPr txBox="1">
            <a:spLocks noGrp="1"/>
          </p:cNvSpPr>
          <p:nvPr>
            <p:ph type="body" sz="quarter" idx="1"/>
          </p:nvPr>
        </p:nvSpPr>
        <p:spPr>
          <a:xfrm>
            <a:off x="1097280" y="1846052"/>
            <a:ext cx="4937760" cy="736284"/>
          </a:xfrm>
          <a:prstGeom prst="rect">
            <a:avLst/>
          </a:prstGeom>
        </p:spPr>
        <p:txBody>
          <a:bodyPr lIns="45718" tIns="45718" rIns="45718" bIns="45718" anchor="ctr"/>
          <a:lstStyle>
            <a:lvl1pPr marL="0" indent="0">
              <a:buClrTx/>
              <a:buSzTx/>
              <a:buFontTx/>
              <a:buNone/>
              <a:defRPr cap="all">
                <a:solidFill>
                  <a:srgbClr val="344068"/>
                </a:solidFill>
              </a:defRPr>
            </a:lvl1pPr>
            <a:lvl2pPr marL="0" indent="0">
              <a:buClrTx/>
              <a:buSzTx/>
              <a:buFontTx/>
              <a:buNone/>
              <a:defRPr cap="all">
                <a:solidFill>
                  <a:srgbClr val="344068"/>
                </a:solidFill>
              </a:defRPr>
            </a:lvl2pPr>
            <a:lvl3pPr marL="0" indent="0">
              <a:buClrTx/>
              <a:buSzTx/>
              <a:buFontTx/>
              <a:buNone/>
              <a:defRPr cap="all">
                <a:solidFill>
                  <a:srgbClr val="344068"/>
                </a:solidFill>
              </a:defRPr>
            </a:lvl3pPr>
            <a:lvl4pPr marL="0" indent="0">
              <a:buClrTx/>
              <a:buSzTx/>
              <a:buFontTx/>
              <a:buNone/>
              <a:defRPr cap="all">
                <a:solidFill>
                  <a:srgbClr val="344068"/>
                </a:solidFill>
              </a:defRPr>
            </a:lvl4pPr>
            <a:lvl5pPr marL="0" indent="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66" name="Text Placeholder 4"/>
          <p:cNvSpPr>
            <a:spLocks noGrp="1"/>
          </p:cNvSpPr>
          <p:nvPr>
            <p:ph type="body" sz="quarter" idx="13"/>
          </p:nvPr>
        </p:nvSpPr>
        <p:spPr>
          <a:xfrm>
            <a:off x="6217920" y="1846052"/>
            <a:ext cx="4937762" cy="736284"/>
          </a:xfrm>
          <a:prstGeom prst="rect">
            <a:avLst/>
          </a:prstGeom>
        </p:spPr>
        <p:txBody>
          <a:bodyPr lIns="45718" tIns="45718" rIns="45718" bIns="45718" anchor="ctr"/>
          <a:lstStyle/>
          <a:p>
            <a:pPr marL="91438" indent="-91438"/>
            <a:endParaRPr/>
          </a:p>
        </p:txBody>
      </p:sp>
      <p:sp>
        <p:nvSpPr>
          <p:cNvPr id="6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4"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75"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76"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77"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7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5"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86" name="Rectangle 5"/>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8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4" name="Rectangle 7"/>
          <p:cNvSpPr/>
          <p:nvPr/>
        </p:nvSpPr>
        <p:spPr>
          <a:xfrm>
            <a:off x="14" y="0"/>
            <a:ext cx="4050795" cy="6858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95" name="Rectangle 8"/>
          <p:cNvSpPr/>
          <p:nvPr/>
        </p:nvSpPr>
        <p:spPr>
          <a:xfrm>
            <a:off x="4040070" y="0"/>
            <a:ext cx="64010" cy="685800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96" name="Title Text"/>
          <p:cNvSpPr txBox="1">
            <a:spLocks noGrp="1"/>
          </p:cNvSpPr>
          <p:nvPr>
            <p:ph type="title"/>
          </p:nvPr>
        </p:nvSpPr>
        <p:spPr>
          <a:xfrm>
            <a:off x="457200" y="594359"/>
            <a:ext cx="3200400" cy="2286001"/>
          </a:xfrm>
          <a:prstGeom prst="rect">
            <a:avLst/>
          </a:prstGeom>
        </p:spPr>
        <p:txBody>
          <a:bodyPr lIns="45718" tIns="45718" rIns="45718" bIns="45718"/>
          <a:lstStyle>
            <a:lvl1pPr>
              <a:defRPr sz="3600">
                <a:solidFill>
                  <a:srgbClr val="FFFFFF"/>
                </a:solidFill>
              </a:defRPr>
            </a:lvl1pPr>
          </a:lstStyle>
          <a:p>
            <a:r>
              <a:t>Title Text</a:t>
            </a:r>
          </a:p>
        </p:txBody>
      </p:sp>
      <p:sp>
        <p:nvSpPr>
          <p:cNvPr id="97" name="Body Level One…"/>
          <p:cNvSpPr txBox="1">
            <a:spLocks noGrp="1"/>
          </p:cNvSpPr>
          <p:nvPr>
            <p:ph type="body" idx="1"/>
          </p:nvPr>
        </p:nvSpPr>
        <p:spPr>
          <a:xfrm>
            <a:off x="4800600" y="731519"/>
            <a:ext cx="6492241" cy="5257802"/>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98" name="Text Placeholder 3"/>
          <p:cNvSpPr>
            <a:spLocks noGrp="1"/>
          </p:cNvSpPr>
          <p:nvPr>
            <p:ph type="body" sz="quarter" idx="13"/>
          </p:nvPr>
        </p:nvSpPr>
        <p:spPr>
          <a:xfrm>
            <a:off x="457200" y="2926079"/>
            <a:ext cx="3200400" cy="3379125"/>
          </a:xfrm>
          <a:prstGeom prst="rect">
            <a:avLst/>
          </a:prstGeom>
        </p:spPr>
        <p:txBody>
          <a:bodyPr lIns="45718" tIns="45718" rIns="45718" bIns="45718"/>
          <a:lstStyle/>
          <a:p>
            <a:pPr marL="91438" indent="-91438"/>
            <a:endParaRPr/>
          </a:p>
        </p:txBody>
      </p:sp>
      <p:sp>
        <p:nvSpPr>
          <p:cNvPr id="99"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lvl1pPr>
              <a:defRPr>
                <a:solidFill>
                  <a:srgbClr val="344068"/>
                </a:solidFill>
              </a:defRPr>
            </a:lvl1p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6" name="Rectangle 7"/>
          <p:cNvSpPr/>
          <p:nvPr/>
        </p:nvSpPr>
        <p:spPr>
          <a:xfrm>
            <a:off x="0" y="4953000"/>
            <a:ext cx="12188825" cy="1905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07" name="Rectangle 8"/>
          <p:cNvSpPr/>
          <p:nvPr/>
        </p:nvSpPr>
        <p:spPr>
          <a:xfrm>
            <a:off x="13" y="4915075"/>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08" name="Title Text"/>
          <p:cNvSpPr txBox="1">
            <a:spLocks noGrp="1"/>
          </p:cNvSpPr>
          <p:nvPr>
            <p:ph type="title"/>
          </p:nvPr>
        </p:nvSpPr>
        <p:spPr>
          <a:xfrm>
            <a:off x="1097280" y="5074920"/>
            <a:ext cx="10113645" cy="822962"/>
          </a:xfrm>
          <a:prstGeom prst="rect">
            <a:avLst/>
          </a:prstGeom>
        </p:spPr>
        <p:txBody>
          <a:bodyPr lIns="0" tIns="0" rIns="0" bIns="0"/>
          <a:lstStyle>
            <a:lvl1pPr>
              <a:defRPr sz="3600">
                <a:solidFill>
                  <a:srgbClr val="FFFFFF"/>
                </a:solidFill>
              </a:defRPr>
            </a:lvl1pPr>
          </a:lstStyle>
          <a:p>
            <a:r>
              <a:t>Title Text</a:t>
            </a:r>
          </a:p>
        </p:txBody>
      </p:sp>
      <p:sp>
        <p:nvSpPr>
          <p:cNvPr id="109" name="Picture Placeholder 2"/>
          <p:cNvSpPr>
            <a:spLocks noGrp="1"/>
          </p:cNvSpPr>
          <p:nvPr>
            <p:ph type="pic" idx="13"/>
          </p:nvPr>
        </p:nvSpPr>
        <p:spPr>
          <a:xfrm>
            <a:off x="13" y="0"/>
            <a:ext cx="12191988" cy="4915076"/>
          </a:xfrm>
          <a:prstGeom prst="rect">
            <a:avLst/>
          </a:prstGeom>
        </p:spPr>
        <p:txBody>
          <a:bodyPr lIns="91439" tIns="45719" rIns="91439" bIns="45719">
            <a:noAutofit/>
          </a:bodyPr>
          <a:lstStyle/>
          <a:p>
            <a:endParaRPr/>
          </a:p>
        </p:txBody>
      </p:sp>
      <p:sp>
        <p:nvSpPr>
          <p:cNvPr id="110" name="Body Level One…"/>
          <p:cNvSpPr txBox="1">
            <a:spLocks noGrp="1"/>
          </p:cNvSpPr>
          <p:nvPr>
            <p:ph type="body" sz="quarter" idx="1"/>
          </p:nvPr>
        </p:nvSpPr>
        <p:spPr>
          <a:xfrm>
            <a:off x="1097280" y="5907023"/>
            <a:ext cx="10113265" cy="594362"/>
          </a:xfrm>
          <a:prstGeom prst="rect">
            <a:avLst/>
          </a:prstGeom>
        </p:spPr>
        <p:txBody>
          <a:bodyPr/>
          <a:lstStyle>
            <a:lvl1pPr marL="0" indent="0">
              <a:spcBef>
                <a:spcPts val="600"/>
              </a:spcBef>
              <a:buClrTx/>
              <a:buSzTx/>
              <a:buFontTx/>
              <a:buNone/>
              <a:defRPr sz="1500">
                <a:solidFill>
                  <a:srgbClr val="FFFFFF"/>
                </a:solidFill>
              </a:defRPr>
            </a:lvl1pPr>
            <a:lvl2pPr marL="0" indent="0">
              <a:spcBef>
                <a:spcPts val="600"/>
              </a:spcBef>
              <a:buClrTx/>
              <a:buSzTx/>
              <a:buFontTx/>
              <a:buNone/>
              <a:defRPr sz="1500">
                <a:solidFill>
                  <a:srgbClr val="FFFFFF"/>
                </a:solidFill>
              </a:defRPr>
            </a:lvl2pPr>
            <a:lvl3pPr marL="0" indent="0">
              <a:spcBef>
                <a:spcPts val="600"/>
              </a:spcBef>
              <a:buClrTx/>
              <a:buSzTx/>
              <a:buFontTx/>
              <a:buNone/>
              <a:defRPr sz="1500">
                <a:solidFill>
                  <a:srgbClr val="FFFFFF"/>
                </a:solidFill>
              </a:defRPr>
            </a:lvl3pPr>
            <a:lvl4pPr marL="0" indent="0">
              <a:spcBef>
                <a:spcPts val="600"/>
              </a:spcBef>
              <a:buClrTx/>
              <a:buSzTx/>
              <a:buFontTx/>
              <a:buNone/>
              <a:defRPr sz="1500">
                <a:solidFill>
                  <a:srgbClr val="FFFFFF"/>
                </a:solidFill>
              </a:defRPr>
            </a:lvl4pPr>
            <a:lvl5pPr marL="0" indent="0">
              <a:spcBef>
                <a:spcPts val="600"/>
              </a:spcBef>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18"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19"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20"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121"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122"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2"/>
          </a:solidFill>
          <a:ln w="12700">
            <a:miter lim="400000"/>
          </a:ln>
        </p:spPr>
        <p:txBody>
          <a:bodyPr lIns="45719" rIns="45719"/>
          <a:lstStyle/>
          <a:p>
            <a:pPr>
              <a:defRPr>
                <a:latin typeface="+mj-lt"/>
                <a:ea typeface="+mj-ea"/>
                <a:cs typeface="+mj-cs"/>
                <a:sym typeface="Calibri"/>
              </a:defRPr>
            </a:pPr>
            <a:endParaRPr/>
          </a:p>
        </p:txBody>
      </p:sp>
      <p:sp>
        <p:nvSpPr>
          <p:cNvPr id="3" name="Rectangle 5"/>
          <p:cNvSpPr/>
          <p:nvPr/>
        </p:nvSpPr>
        <p:spPr>
          <a:xfrm>
            <a:off x="14" y="6334316"/>
            <a:ext cx="12188826" cy="64009"/>
          </a:xfrm>
          <a:prstGeom prst="rect">
            <a:avLst/>
          </a:prstGeom>
          <a:solidFill>
            <a:schemeClr val="accent1"/>
          </a:solidFill>
          <a:ln w="12700">
            <a:miter lim="400000"/>
          </a:ln>
        </p:spPr>
        <p:txBody>
          <a:bodyPr lIns="45719" rIns="45719"/>
          <a:lstStyle/>
          <a:p>
            <a:pPr>
              <a:defRPr>
                <a:latin typeface="+mj-lt"/>
                <a:ea typeface="+mj-ea"/>
                <a:cs typeface="+mj-cs"/>
                <a:sym typeface="Calibri"/>
              </a:defRPr>
            </a:pPr>
            <a:endParaRPr/>
          </a:p>
        </p:txBody>
      </p:sp>
      <p:sp>
        <p:nvSpPr>
          <p:cNvPr id="4"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0979606" y="6514078"/>
            <a:ext cx="232878" cy="256541"/>
          </a:xfrm>
          <a:prstGeom prst="rect">
            <a:avLst/>
          </a:prstGeom>
          <a:ln w="12700">
            <a:miter lim="400000"/>
          </a:ln>
        </p:spPr>
        <p:txBody>
          <a:bodyPr wrap="none" lIns="45719" rIns="45719" anchor="ctr">
            <a:spAutoFit/>
          </a:bodyPr>
          <a:lstStyle>
            <a:lvl1pPr algn="r">
              <a:defRPr sz="1000">
                <a:solidFill>
                  <a:srgbClr val="FFFFFF"/>
                </a:solidFill>
                <a:latin typeface="+mj-lt"/>
                <a:ea typeface="+mj-ea"/>
                <a:cs typeface="+mj-cs"/>
                <a:sym typeface="Calibri"/>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2" r:id="rId11"/>
    <p:sldLayoutId id="2147483663" r:id="rId12"/>
    <p:sldLayoutId id="2147483664" r:id="rId13"/>
    <p:sldLayoutId id="2147483665" r:id="rId14"/>
  </p:sldLayoutIdLst>
  <p:transition spd="med"/>
  <p:txStyles>
    <p:titleStyle>
      <a:lvl1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1pPr>
      <a:lvl2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2pPr>
      <a:lvl3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3pPr>
      <a:lvl4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4pPr>
      <a:lvl5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5pPr>
      <a:lvl6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6pPr>
      <a:lvl7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7pPr>
      <a:lvl8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8pPr>
      <a:lvl9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9pPr>
    </p:titleStyle>
    <p:bodyStyle>
      <a:lvl1pPr marL="91439" marR="0" indent="-91439" algn="l" defTabSz="914400" latinLnBrk="0">
        <a:lnSpc>
          <a:spcPct val="90000"/>
        </a:lnSpc>
        <a:spcBef>
          <a:spcPts val="1200"/>
        </a:spcBef>
        <a:spcAft>
          <a:spcPts val="0"/>
        </a:spcAft>
        <a:buClr>
          <a:schemeClr val="accent1"/>
        </a:buClr>
        <a:buSzPct val="100000"/>
        <a:buFont typeface="Calibri"/>
        <a:buChar char=" "/>
        <a:tabLst/>
        <a:defRPr sz="2000" b="0" i="0" u="none" strike="noStrike" cap="none" spc="0" baseline="0">
          <a:ln>
            <a:noFill/>
          </a:ln>
          <a:solidFill>
            <a:srgbClr val="404040"/>
          </a:solidFill>
          <a:uFillTx/>
          <a:latin typeface="+mj-lt"/>
          <a:ea typeface="+mj-ea"/>
          <a:cs typeface="+mj-cs"/>
          <a:sym typeface="Calibri"/>
        </a:defRPr>
      </a:lvl1pPr>
      <a:lvl2pPr marL="404368" marR="0" indent="-203200"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2pPr>
      <a:lvl3pPr marL="64530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3pPr>
      <a:lvl4pPr marL="82818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4pPr>
      <a:lvl5pPr marL="101106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5pPr>
      <a:lvl6pPr marL="11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6pPr>
      <a:lvl7pPr marL="13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7pPr>
      <a:lvl8pPr marL="15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8pPr>
      <a:lvl9pPr marL="17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9pPr>
    </p:bodyStyle>
    <p:otherStyle>
      <a:lvl1pPr marL="0" marR="0" indent="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457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914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1371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18288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22860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2743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3200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3657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cooltoolsforschools.wikispaces.com/Home"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educatio.itstudy.hu/mod/page/view.php?id=46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learningapps.org/watch?v=p68s5b4st17"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ingapps.org/display?v=p3ogjvvgk17"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hyperlink" Target="http://ikttanulokor.blogspot.hu/p/viz-vilagnapi-munkak.html"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hyperlink" Target="http://educatio.itstudy.hu/" TargetMode="External"/><Relationship Id="rId3" Type="http://schemas.openxmlformats.org/officeDocument/2006/relationships/hyperlink" Target="https://accounts.google.com/SignUp?hl=en" TargetMode="External"/><Relationship Id="rId7" Type="http://schemas.openxmlformats.org/officeDocument/2006/relationships/hyperlink" Target="http://www.kahoot.com/"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hyperlink" Target="http://telu.me/course/supporting-in-class-feedback-using-audience-response-systems/" TargetMode="External"/><Relationship Id="rId5" Type="http://schemas.openxmlformats.org/officeDocument/2006/relationships/hyperlink" Target="https://www.youtube.com/watch?v=Z66DwPXzVvM" TargetMode="External"/><Relationship Id="rId4" Type="http://schemas.openxmlformats.org/officeDocument/2006/relationships/hyperlink" Target="https://www.youtube.com/watch?v=Tn-eTGx21yg" TargetMode="External"/><Relationship Id="rId9"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hyperlink" Target="http://openqass.itstudy.hu/en/bookcov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kahoot.com/" TargetMode="External"/><Relationship Id="rId3" Type="http://schemas.openxmlformats.org/officeDocument/2006/relationships/image" Target="../media/image2.jpeg"/><Relationship Id="rId7" Type="http://schemas.openxmlformats.org/officeDocument/2006/relationships/hyperlink" Target="https://ec.europa.eu/eusurvey/home/welcome"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hyperlink" Target="https://www.surveymonkey.com/home/" TargetMode="External"/><Relationship Id="rId11" Type="http://schemas.openxmlformats.org/officeDocument/2006/relationships/hyperlink" Target="http://educatio.itstudy.hu/" TargetMode="External"/><Relationship Id="rId5" Type="http://schemas.openxmlformats.org/officeDocument/2006/relationships/hyperlink" Target="https://www.zoho.eu/survey/" TargetMode="External"/><Relationship Id="rId10" Type="http://schemas.openxmlformats.org/officeDocument/2006/relationships/hyperlink" Target="https://docs.google.com/forms/u/0/" TargetMode="External"/><Relationship Id="rId4" Type="http://schemas.openxmlformats.org/officeDocument/2006/relationships/hyperlink" Target="http://asq.org/learn-about-quality/project-planning-tools/overview/pdca-cycle.html" TargetMode="External"/><Relationship Id="rId9" Type="http://schemas.openxmlformats.org/officeDocument/2006/relationships/hyperlink" Target="https://kahoot.i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researchhubs.com/post/computing/web-application/web-1-2-and-3.html" TargetMode="External"/><Relationship Id="rId4" Type="http://schemas.openxmlformats.org/officeDocument/2006/relationships/hyperlink" Target="http://course.tenegen.e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4" descr="Picture 4"/>
          <p:cNvPicPr>
            <a:picLocks noChangeAspect="1"/>
          </p:cNvPicPr>
          <p:nvPr/>
        </p:nvPicPr>
        <p:blipFill>
          <a:blip r:embed="rId3">
            <a:extLst/>
          </a:blip>
          <a:stretch>
            <a:fillRect/>
          </a:stretch>
        </p:blipFill>
        <p:spPr>
          <a:xfrm>
            <a:off x="903942" y="527240"/>
            <a:ext cx="3826001" cy="2315328"/>
          </a:xfrm>
          <a:prstGeom prst="rect">
            <a:avLst/>
          </a:prstGeom>
          <a:ln w="12700">
            <a:miter lim="400000"/>
          </a:ln>
        </p:spPr>
      </p:pic>
      <p:pic>
        <p:nvPicPr>
          <p:cNvPr id="178" name="Kép 1" descr="Kép 1"/>
          <p:cNvPicPr>
            <a:picLocks noChangeAspect="1"/>
          </p:cNvPicPr>
          <p:nvPr/>
        </p:nvPicPr>
        <p:blipFill>
          <a:blip r:embed="rId4">
            <a:extLst/>
          </a:blip>
          <a:srcRect r="85412"/>
          <a:stretch>
            <a:fillRect/>
          </a:stretch>
        </p:blipFill>
        <p:spPr>
          <a:xfrm>
            <a:off x="-1" y="3723937"/>
            <a:ext cx="609602" cy="3134063"/>
          </a:xfrm>
          <a:prstGeom prst="rect">
            <a:avLst/>
          </a:prstGeom>
          <a:ln w="12700">
            <a:miter lim="400000"/>
          </a:ln>
        </p:spPr>
      </p:pic>
      <p:sp>
        <p:nvSpPr>
          <p:cNvPr id="179"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defRPr>
                <a:latin typeface="+mj-lt"/>
                <a:ea typeface="+mj-ea"/>
                <a:cs typeface="+mj-cs"/>
                <a:sym typeface="Calibri"/>
              </a:defRPr>
            </a:pPr>
            <a:endParaRPr dirty="0"/>
          </a:p>
        </p:txBody>
      </p:sp>
      <p:pic>
        <p:nvPicPr>
          <p:cNvPr id="180" name="Kép 6" descr="Kép 6"/>
          <p:cNvPicPr>
            <a:picLocks noChangeAspect="1"/>
          </p:cNvPicPr>
          <p:nvPr/>
        </p:nvPicPr>
        <p:blipFill>
          <a:blip r:embed="rId5">
            <a:extLst/>
          </a:blip>
          <a:stretch>
            <a:fillRect/>
          </a:stretch>
        </p:blipFill>
        <p:spPr>
          <a:xfrm>
            <a:off x="-3" y="5874129"/>
            <a:ext cx="9044250" cy="983871"/>
          </a:xfrm>
          <a:prstGeom prst="rect">
            <a:avLst/>
          </a:prstGeom>
          <a:ln w="12700">
            <a:miter lim="400000"/>
          </a:ln>
        </p:spPr>
      </p:pic>
      <p:sp>
        <p:nvSpPr>
          <p:cNvPr id="181" name="Téglalap 8"/>
          <p:cNvSpPr txBox="1"/>
          <p:nvPr/>
        </p:nvSpPr>
        <p:spPr>
          <a:xfrm>
            <a:off x="5087153" y="1084739"/>
            <a:ext cx="6709896" cy="1196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808080"/>
                </a:solidFill>
              </a:defRPr>
            </a:pPr>
            <a:r>
              <a:rPr lang="hu-HU" dirty="0"/>
              <a:t>LÉGY INNOVATÍV! </a:t>
            </a:r>
          </a:p>
          <a:p>
            <a:pPr>
              <a:defRPr sz="2400">
                <a:solidFill>
                  <a:srgbClr val="808080"/>
                </a:solidFill>
              </a:defRPr>
            </a:pPr>
            <a:r>
              <a:rPr lang="hu-HU" dirty="0"/>
              <a:t>Kreativitás, innováció és vállalkozói készségek fejlesztése általános iskolai pedagógusoknak</a:t>
            </a:r>
          </a:p>
        </p:txBody>
      </p:sp>
      <p:sp>
        <p:nvSpPr>
          <p:cNvPr id="182"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914400">
              <a:lnSpc>
                <a:spcPct val="68000"/>
              </a:lnSpc>
              <a:defRPr sz="6200" spc="-100">
                <a:solidFill>
                  <a:srgbClr val="262626"/>
                </a:solidFill>
                <a:latin typeface="+mj-lt"/>
                <a:ea typeface="+mj-ea"/>
                <a:cs typeface="+mj-cs"/>
                <a:sym typeface="Calibri"/>
              </a:defRPr>
            </a:lvl1pPr>
          </a:lstStyle>
          <a:p>
            <a:pPr>
              <a:defRPr sz="6200" spc="-100">
                <a:solidFill>
                  <a:srgbClr val="262626"/>
                </a:solidFill>
              </a:defRPr>
            </a:pPr>
            <a:r>
              <a:rPr lang="hu-HU" sz="5400" dirty="0"/>
              <a:t>Tanegység „U2”: Innovatív tanítás</a:t>
            </a:r>
          </a:p>
        </p:txBody>
      </p:sp>
      <p:sp>
        <p:nvSpPr>
          <p:cNvPr id="183" name="Text Placeholder 2"/>
          <p:cNvSpPr txBox="1"/>
          <p:nvPr/>
        </p:nvSpPr>
        <p:spPr>
          <a:xfrm>
            <a:off x="1198288" y="4486021"/>
            <a:ext cx="10058401" cy="11430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914400">
              <a:lnSpc>
                <a:spcPct val="90000"/>
              </a:lnSpc>
              <a:spcBef>
                <a:spcPts val="1200"/>
              </a:spcBef>
              <a:defRPr sz="2400" cap="all" spc="200">
                <a:solidFill>
                  <a:srgbClr val="344068"/>
                </a:solidFill>
                <a:latin typeface="+mj-lt"/>
                <a:ea typeface="+mj-ea"/>
                <a:cs typeface="+mj-cs"/>
                <a:sym typeface="Calibri"/>
              </a:defRPr>
            </a:pPr>
            <a:r>
              <a:rPr lang="hu-HU" sz="2200" dirty="0"/>
              <a:t>TANAGYAGELEM </a:t>
            </a:r>
            <a:r>
              <a:rPr sz="2200" dirty="0"/>
              <a:t>„E2”: </a:t>
            </a:r>
            <a:r>
              <a:rPr lang="hu-HU" sz="2200" dirty="0"/>
              <a:t>AZ IKT </a:t>
            </a:r>
            <a:r>
              <a:rPr lang="hu-HU" sz="2200" dirty="0" err="1"/>
              <a:t>INNOVATíV</a:t>
            </a:r>
            <a:r>
              <a:rPr lang="hu-HU" sz="2200" dirty="0"/>
              <a:t> HASZNÁLATA A </a:t>
            </a:r>
            <a:r>
              <a:rPr lang="hu-HU" sz="2200" dirty="0" err="1"/>
              <a:t>TANíTÁSBAN</a:t>
            </a:r>
            <a:endParaRPr sz="2200" dirty="0"/>
          </a:p>
          <a:p>
            <a:pPr algn="r" defTabSz="914400">
              <a:lnSpc>
                <a:spcPct val="90000"/>
              </a:lnSpc>
              <a:spcBef>
                <a:spcPts val="1200"/>
              </a:spcBef>
              <a:defRPr sz="2000" cap="all" spc="200">
                <a:solidFill>
                  <a:srgbClr val="344068"/>
                </a:solidFill>
                <a:latin typeface="+mj-lt"/>
                <a:ea typeface="+mj-ea"/>
                <a:cs typeface="+mj-cs"/>
                <a:sym typeface="Calibri"/>
              </a:defRPr>
            </a:pPr>
            <a:r>
              <a:rPr lang="hu-HU" sz="2000" cap="all" spc="200" dirty="0">
                <a:solidFill>
                  <a:srgbClr val="344068"/>
                </a:solidFill>
                <a:sym typeface="Calibri"/>
              </a:rPr>
              <a:t>Összeállította: </a:t>
            </a:r>
            <a:r>
              <a:rPr lang="hu-HU" sz="2000" cap="all" spc="200" dirty="0" err="1">
                <a:solidFill>
                  <a:srgbClr val="344068"/>
                </a:solidFill>
                <a:sym typeface="Calibri"/>
              </a:rPr>
              <a:t>Hartyányi</a:t>
            </a:r>
            <a:r>
              <a:rPr lang="hu-HU" sz="2000" cap="all" spc="200" dirty="0">
                <a:solidFill>
                  <a:srgbClr val="344068"/>
                </a:solidFill>
                <a:sym typeface="Calibri"/>
              </a:rPr>
              <a:t> Mária (ITSTUDY)</a:t>
            </a:r>
          </a:p>
          <a:p>
            <a:pPr algn="r" defTabSz="914400">
              <a:lnSpc>
                <a:spcPct val="90000"/>
              </a:lnSpc>
              <a:spcBef>
                <a:spcPts val="1200"/>
              </a:spcBef>
              <a:defRPr sz="2000" cap="all" spc="200">
                <a:solidFill>
                  <a:srgbClr val="344068"/>
                </a:solidFill>
                <a:latin typeface="+mj-lt"/>
                <a:ea typeface="+mj-ea"/>
                <a:cs typeface="+mj-cs"/>
                <a:sym typeface="Calibri"/>
              </a:defRPr>
            </a:pPr>
            <a:endParaRPr dirty="0"/>
          </a:p>
        </p:txBody>
      </p:sp>
      <p:sp>
        <p:nvSpPr>
          <p:cNvPr id="9" name="Szövegdoboz 8"/>
          <p:cNvSpPr txBox="1"/>
          <p:nvPr/>
        </p:nvSpPr>
        <p:spPr>
          <a:xfrm>
            <a:off x="3400045" y="6123355"/>
            <a:ext cx="6044591" cy="64632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vi-VN" sz="1200" dirty="0">
                <a:solidFill>
                  <a:schemeClr val="tx2">
                    <a:lumMod val="50000"/>
                  </a:schemeClr>
                </a:solidFill>
              </a:rPr>
              <a:t>Az Európai Bizottság támogatást nyújtott ennek a projektnek a költségeihez. </a:t>
            </a:r>
            <a:endParaRPr lang="hu-HU" sz="1200" dirty="0">
              <a:solidFill>
                <a:schemeClr val="tx2">
                  <a:lumMod val="50000"/>
                </a:schemeClr>
              </a:solidFill>
            </a:endParaRPr>
          </a:p>
          <a:p>
            <a:r>
              <a:rPr lang="vi-VN" sz="1200" dirty="0">
                <a:solidFill>
                  <a:schemeClr val="tx2">
                    <a:lumMod val="50000"/>
                  </a:schemeClr>
                </a:solidFill>
              </a:rPr>
              <a:t>Ez a kiadvány a szerző nézeteit tükrözi, és az Európai Bizottság nem tehető felelőssé</a:t>
            </a:r>
            <a:r>
              <a:rPr lang="hu-HU" sz="1200" dirty="0">
                <a:solidFill>
                  <a:schemeClr val="tx2">
                    <a:lumMod val="50000"/>
                  </a:schemeClr>
                </a:solidFill>
              </a:rPr>
              <a:t> </a:t>
            </a:r>
          </a:p>
          <a:p>
            <a:r>
              <a:rPr lang="vi-VN" sz="1200" dirty="0">
                <a:solidFill>
                  <a:schemeClr val="tx2">
                    <a:lumMod val="50000"/>
                  </a:schemeClr>
                </a:solidFill>
              </a:rPr>
              <a:t>az abban foglaltak bárminemű felhasználásáért.</a:t>
            </a:r>
            <a:endParaRPr kumimoji="0" lang="hu-HU" sz="1200" b="0" i="0" u="none" strike="noStrike" cap="none" spc="0" normalizeH="0" baseline="0" dirty="0">
              <a:ln>
                <a:noFill/>
              </a:ln>
              <a:solidFill>
                <a:schemeClr val="tx2">
                  <a:lumMod val="50000"/>
                </a:schemeClr>
              </a:solidFill>
              <a:effectLst/>
              <a:uFillTx/>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Web 3.0 - NOW!"/>
          <p:cNvSpPr txBox="1">
            <a:spLocks noGrp="1"/>
          </p:cNvSpPr>
          <p:nvPr>
            <p:ph type="title"/>
          </p:nvPr>
        </p:nvSpPr>
        <p:spPr>
          <a:xfrm>
            <a:off x="1029582" y="287087"/>
            <a:ext cx="8234770" cy="1450760"/>
          </a:xfrm>
          <a:prstGeom prst="rect">
            <a:avLst/>
          </a:prstGeom>
        </p:spPr>
        <p:txBody>
          <a:bodyPr/>
          <a:lstStyle>
            <a:lvl1pPr>
              <a:defRPr spc="-100"/>
            </a:lvl1pPr>
          </a:lstStyle>
          <a:p>
            <a:r>
              <a:rPr dirty="0"/>
              <a:t>Web 3.0 </a:t>
            </a:r>
            <a:r>
              <a:rPr lang="mr-IN" dirty="0"/>
              <a:t>–</a:t>
            </a:r>
            <a:r>
              <a:rPr dirty="0"/>
              <a:t> </a:t>
            </a:r>
            <a:r>
              <a:rPr lang="hu-HU" dirty="0"/>
              <a:t>Az adatok </a:t>
            </a:r>
            <a:r>
              <a:rPr lang="hu-HU" dirty="0" err="1"/>
              <a:t>Web-je</a:t>
            </a:r>
            <a:endParaRPr dirty="0"/>
          </a:p>
        </p:txBody>
      </p:sp>
      <p:sp>
        <p:nvSpPr>
          <p:cNvPr id="200" name="Robotics…"/>
          <p:cNvSpPr txBox="1"/>
          <p:nvPr/>
        </p:nvSpPr>
        <p:spPr>
          <a:xfrm>
            <a:off x="1159814" y="2852936"/>
            <a:ext cx="6592369"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360947" indent="-360947">
              <a:buSzPct val="80000"/>
              <a:buChar char="•"/>
              <a:defRPr sz="3600"/>
            </a:pPr>
            <a:endParaRPr sz="3200" dirty="0"/>
          </a:p>
        </p:txBody>
      </p:sp>
      <p:pic>
        <p:nvPicPr>
          <p:cNvPr id="202" name="icons-842846__480.png" descr="icons-842846__480.png"/>
          <p:cNvPicPr>
            <a:picLocks noChangeAspect="1"/>
          </p:cNvPicPr>
          <p:nvPr/>
        </p:nvPicPr>
        <p:blipFill>
          <a:blip r:embed="rId3">
            <a:extLst/>
          </a:blip>
          <a:stretch>
            <a:fillRect/>
          </a:stretch>
        </p:blipFill>
        <p:spPr>
          <a:xfrm>
            <a:off x="10344472" y="908720"/>
            <a:ext cx="650241" cy="650242"/>
          </a:xfrm>
          <a:prstGeom prst="rect">
            <a:avLst/>
          </a:prstGeom>
          <a:ln w="12700">
            <a:miter lim="400000"/>
          </a:ln>
        </p:spPr>
      </p:pic>
      <p:sp>
        <p:nvSpPr>
          <p:cNvPr id="2" name="TextBox 1"/>
          <p:cNvSpPr txBox="1"/>
          <p:nvPr/>
        </p:nvSpPr>
        <p:spPr>
          <a:xfrm>
            <a:off x="995901" y="1902084"/>
            <a:ext cx="10585176" cy="1692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hu-HU" sz="2600" dirty="0"/>
              <a:t>A Web 3.0 az internetalapú szolgáltatások harmadik generációja, az úgynevezett „intelligens web”, amely lehetővé teszi a gépek számára, hogy elvégezzék az eddig csak az emberek által elvárt gondolkodás egy részét. </a:t>
            </a:r>
          </a:p>
          <a:p>
            <a:r>
              <a:rPr lang="hu-HU" sz="2600" dirty="0"/>
              <a:t>A fejlesztések új területei a következő témák köré csoportosíthatók:</a:t>
            </a:r>
            <a:endParaRPr lang="en-US" sz="2600" dirty="0"/>
          </a:p>
        </p:txBody>
      </p:sp>
      <p:sp>
        <p:nvSpPr>
          <p:cNvPr id="4" name="Rectangle 3"/>
          <p:cNvSpPr/>
          <p:nvPr/>
        </p:nvSpPr>
        <p:spPr>
          <a:xfrm>
            <a:off x="1415480" y="4077072"/>
            <a:ext cx="8104538" cy="1938992"/>
          </a:xfrm>
          <a:prstGeom prst="rect">
            <a:avLst/>
          </a:prstGeom>
        </p:spPr>
        <p:txBody>
          <a:bodyPr wrap="square">
            <a:spAutoFit/>
          </a:bodyPr>
          <a:lstStyle/>
          <a:p>
            <a:pPr marL="360947" indent="-360947">
              <a:buSzPct val="80000"/>
              <a:buChar char="•"/>
              <a:defRPr sz="3600"/>
            </a:pPr>
            <a:r>
              <a:rPr lang="en-US" sz="2400" dirty="0" err="1"/>
              <a:t>roboti</a:t>
            </a:r>
            <a:r>
              <a:rPr lang="hu-HU" sz="2400" dirty="0" err="1"/>
              <a:t>ka</a:t>
            </a:r>
            <a:r>
              <a:rPr lang="en-US" sz="2400" dirty="0"/>
              <a:t>;</a:t>
            </a:r>
          </a:p>
          <a:p>
            <a:pPr marL="360947" indent="-360947">
              <a:buSzPct val="80000"/>
              <a:buChar char="•"/>
              <a:defRPr sz="3600"/>
            </a:pPr>
            <a:r>
              <a:rPr lang="en-US" sz="2400" dirty="0" err="1"/>
              <a:t>mesterséges</a:t>
            </a:r>
            <a:r>
              <a:rPr lang="en-US" sz="2400" dirty="0"/>
              <a:t> </a:t>
            </a:r>
            <a:r>
              <a:rPr lang="en-US" sz="2400" dirty="0" err="1"/>
              <a:t>intelligencia</a:t>
            </a:r>
            <a:r>
              <a:rPr lang="en-US" sz="2400" dirty="0"/>
              <a:t> ;</a:t>
            </a:r>
          </a:p>
          <a:p>
            <a:pPr marL="360947" indent="-360947">
              <a:buSzPct val="80000"/>
              <a:buChar char="•"/>
              <a:defRPr sz="3600"/>
            </a:pPr>
            <a:r>
              <a:rPr lang="hu-HU" sz="2400" dirty="0"/>
              <a:t>dolgok (tárgyak)</a:t>
            </a:r>
            <a:r>
              <a:rPr lang="en-US" sz="2400" dirty="0"/>
              <a:t> </a:t>
            </a:r>
            <a:r>
              <a:rPr lang="hu-HU" sz="2400" dirty="0"/>
              <a:t>internete </a:t>
            </a:r>
            <a:r>
              <a:rPr lang="en-US" sz="2400" dirty="0"/>
              <a:t>(</a:t>
            </a:r>
            <a:r>
              <a:rPr lang="en-US" sz="2400" dirty="0" err="1"/>
              <a:t>IoT</a:t>
            </a:r>
            <a:r>
              <a:rPr lang="en-US" sz="2400" dirty="0"/>
              <a:t>);</a:t>
            </a:r>
          </a:p>
          <a:p>
            <a:pPr marL="360947" indent="-360947">
              <a:buSzPct val="80000"/>
              <a:buChar char="•"/>
              <a:defRPr sz="3600"/>
            </a:pPr>
            <a:r>
              <a:rPr lang="en-US" sz="2400" dirty="0"/>
              <a:t>E-Health, Agriculture 4.0, Industry 4.0;</a:t>
            </a:r>
          </a:p>
          <a:p>
            <a:pPr marL="360947" indent="-360947">
              <a:buSzPct val="80000"/>
              <a:buChar char="•"/>
              <a:defRPr sz="3600"/>
            </a:pPr>
            <a:r>
              <a:rPr lang="en-US" sz="2400" dirty="0"/>
              <a:t>Big Data, Cloud </a:t>
            </a:r>
            <a:r>
              <a:rPr lang="en-US" sz="2400" dirty="0" err="1"/>
              <a:t>alapú</a:t>
            </a:r>
            <a:r>
              <a:rPr lang="en-US" sz="2400" dirty="0"/>
              <a:t> </a:t>
            </a:r>
            <a:r>
              <a:rPr lang="en-US" sz="2400" dirty="0" err="1"/>
              <a:t>alkalmazások</a:t>
            </a:r>
            <a:r>
              <a:rPr lang="en-US" sz="2400" dirty="0"/>
              <a:t>.</a:t>
            </a:r>
          </a:p>
        </p:txBody>
      </p:sp>
    </p:spTree>
    <p:extLst>
      <p:ext uri="{BB962C8B-B14F-4D97-AF65-F5344CB8AC3E}">
        <p14:creationId xmlns:p14="http://schemas.microsoft.com/office/powerpoint/2010/main" val="425414595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00">
                                            <p:bg/>
                                          </p:spTgt>
                                        </p:tgtEl>
                                        <p:attrNameLst>
                                          <p:attrName>style.visibility</p:attrName>
                                        </p:attrNameLst>
                                      </p:cBhvr>
                                      <p:to>
                                        <p:strVal val="visible"/>
                                      </p:to>
                                    </p:set>
                                    <p:anim calcmode="lin" valueType="num">
                                      <p:cBhvr>
                                        <p:cTn id="7" dur="1000" fill="hold"/>
                                        <p:tgtEl>
                                          <p:spTgt spid="200">
                                            <p:bg/>
                                          </p:spTgt>
                                        </p:tgtEl>
                                        <p:attrNameLst>
                                          <p:attrName>ppt_x</p:attrName>
                                        </p:attrNameLst>
                                      </p:cBhvr>
                                      <p:tavLst>
                                        <p:tav tm="0">
                                          <p:val>
                                            <p:strVal val="0-#ppt_w/2"/>
                                          </p:val>
                                        </p:tav>
                                        <p:tav tm="100000">
                                          <p:val>
                                            <p:strVal val="#ppt_x"/>
                                          </p:val>
                                        </p:tav>
                                      </p:tavLst>
                                    </p:anim>
                                    <p:anim calcmode="lin" valueType="num">
                                      <p:cBhvr>
                                        <p:cTn id="8" dur="1000" fill="hold"/>
                                        <p:tgtEl>
                                          <p:spTgt spid="20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iterate>
                                    <p:tmAbs val="0"/>
                                  </p:iterate>
                                  <p:childTnLst>
                                    <p:set>
                                      <p:cBhvr>
                                        <p:cTn id="10" fill="hold"/>
                                        <p:tgtEl>
                                          <p:spTgt spid="200">
                                            <p:txEl>
                                              <p:pRg st="0" end="0"/>
                                            </p:txEl>
                                          </p:spTgt>
                                        </p:tgtEl>
                                        <p:attrNameLst>
                                          <p:attrName>style.visibility</p:attrName>
                                        </p:attrNameLst>
                                      </p:cBhvr>
                                      <p:to>
                                        <p:strVal val="visible"/>
                                      </p:to>
                                    </p:set>
                                    <p:anim calcmode="lin" valueType="num">
                                      <p:cBhvr>
                                        <p:cTn id="11" dur="1000" fill="hold"/>
                                        <p:tgtEl>
                                          <p:spTgt spid="200">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0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Web 2.0 in/for education"/>
          <p:cNvSpPr txBox="1">
            <a:spLocks noGrp="1"/>
          </p:cNvSpPr>
          <p:nvPr>
            <p:ph type="title"/>
          </p:nvPr>
        </p:nvSpPr>
        <p:spPr>
          <a:xfrm>
            <a:off x="1158238" y="4589999"/>
            <a:ext cx="9931895" cy="1544170"/>
          </a:xfrm>
          <a:prstGeom prst="rect">
            <a:avLst/>
          </a:prstGeom>
        </p:spPr>
        <p:txBody>
          <a:bodyPr>
            <a:normAutofit fontScale="90000"/>
          </a:bodyPr>
          <a:lstStyle>
            <a:lvl1pPr>
              <a:defRPr spc="-100"/>
            </a:lvl1pPr>
          </a:lstStyle>
          <a:p>
            <a:r>
              <a:rPr lang="hu-HU" dirty="0"/>
              <a:t>Oktatási </a:t>
            </a:r>
            <a:r>
              <a:rPr dirty="0"/>
              <a:t>Web 2.0 </a:t>
            </a:r>
            <a:r>
              <a:rPr lang="hu-HU" dirty="0"/>
              <a:t>eszközök</a:t>
            </a:r>
            <a:endParaRPr dirty="0"/>
          </a:p>
        </p:txBody>
      </p:sp>
      <p:sp>
        <p:nvSpPr>
          <p:cNvPr id="212" name="http://jdorman.wikispaces.com/web20tools">
            <a:hlinkClick r:id="rId3"/>
          </p:cNvPr>
          <p:cNvSpPr txBox="1"/>
          <p:nvPr/>
        </p:nvSpPr>
        <p:spPr>
          <a:xfrm>
            <a:off x="4002716" y="6443979"/>
            <a:ext cx="4186569"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dirty="0"/>
              <a:t>http://jdorman.wikispaces.com/web20tools</a:t>
            </a:r>
          </a:p>
        </p:txBody>
      </p:sp>
      <p:pic>
        <p:nvPicPr>
          <p:cNvPr id="10" name="Picture 9">
            <a:extLst>
              <a:ext uri="{FF2B5EF4-FFF2-40B4-BE49-F238E27FC236}">
                <a16:creationId xmlns:a16="http://schemas.microsoft.com/office/drawing/2014/main" id="{480CBCA4-B6F1-4CC2-B201-94F0F59197FA}"/>
              </a:ext>
            </a:extLst>
          </p:cNvPr>
          <p:cNvPicPr>
            <a:picLocks noChangeAspect="1"/>
          </p:cNvPicPr>
          <p:nvPr/>
        </p:nvPicPr>
        <p:blipFill>
          <a:blip r:embed="rId4"/>
          <a:stretch>
            <a:fillRect/>
          </a:stretch>
        </p:blipFill>
        <p:spPr>
          <a:xfrm>
            <a:off x="823779" y="701946"/>
            <a:ext cx="10266354" cy="3853360"/>
          </a:xfrm>
          <a:prstGeom prst="rect">
            <a:avLst/>
          </a:prstGeom>
        </p:spPr>
      </p:pic>
    </p:spTree>
    <p:extLst>
      <p:ext uri="{BB962C8B-B14F-4D97-AF65-F5344CB8AC3E}">
        <p14:creationId xmlns:p14="http://schemas.microsoft.com/office/powerpoint/2010/main" val="314812604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
          <p:cNvSpPr txBox="1"/>
          <p:nvPr/>
        </p:nvSpPr>
        <p:spPr>
          <a:xfrm>
            <a:off x="1656714" y="5440295"/>
            <a:ext cx="207499" cy="6502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t> </a:t>
            </a:r>
          </a:p>
        </p:txBody>
      </p:sp>
      <p:pic>
        <p:nvPicPr>
          <p:cNvPr id="216" name="Screenshot 2017-06-27 23.27.58.png" descr="Screenshot 2017-06-27 23.27.58.png">
            <a:hlinkClick r:id="rId3"/>
          </p:cNvPr>
          <p:cNvPicPr>
            <a:picLocks noChangeAspect="1"/>
          </p:cNvPicPr>
          <p:nvPr/>
        </p:nvPicPr>
        <p:blipFill>
          <a:blip r:embed="rId4">
            <a:extLst/>
          </a:blip>
          <a:stretch>
            <a:fillRect/>
          </a:stretch>
        </p:blipFill>
        <p:spPr>
          <a:xfrm>
            <a:off x="2387056" y="736068"/>
            <a:ext cx="7171869" cy="4838466"/>
          </a:xfrm>
          <a:prstGeom prst="rect">
            <a:avLst/>
          </a:prstGeom>
          <a:ln w="12700">
            <a:miter lim="400000"/>
          </a:ln>
        </p:spPr>
      </p:pic>
      <p:sp>
        <p:nvSpPr>
          <p:cNvPr id="217" name="Web 2.0 for education"/>
          <p:cNvSpPr txBox="1"/>
          <p:nvPr/>
        </p:nvSpPr>
        <p:spPr>
          <a:xfrm>
            <a:off x="4544707" y="5757795"/>
            <a:ext cx="2831861"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a:lvl1pPr>
          </a:lstStyle>
          <a:p>
            <a:r>
              <a:rPr dirty="0"/>
              <a:t>Web 2.0 </a:t>
            </a:r>
            <a:r>
              <a:rPr lang="hu-HU" dirty="0"/>
              <a:t>az oktatásért</a:t>
            </a:r>
            <a:endParaRPr dirty="0"/>
          </a:p>
        </p:txBody>
      </p:sp>
    </p:spTree>
    <p:extLst>
      <p:ext uri="{BB962C8B-B14F-4D97-AF65-F5344CB8AC3E}">
        <p14:creationId xmlns:p14="http://schemas.microsoft.com/office/powerpoint/2010/main" val="5344372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reating and sharing digital learning materials"/>
          <p:cNvSpPr txBox="1"/>
          <p:nvPr/>
        </p:nvSpPr>
        <p:spPr>
          <a:xfrm>
            <a:off x="1058395" y="2048437"/>
            <a:ext cx="10075211" cy="216217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822958">
              <a:lnSpc>
                <a:spcPct val="85000"/>
              </a:lnSpc>
              <a:defRPr sz="7200" spc="-100">
                <a:solidFill>
                  <a:srgbClr val="262626"/>
                </a:solidFill>
              </a:defRPr>
            </a:lvl1pPr>
          </a:lstStyle>
          <a:p>
            <a:pPr algn="ctr"/>
            <a:r>
              <a:rPr lang="hu-HU" dirty="0"/>
              <a:t>Digitális tananyagok készítése és megosztása</a:t>
            </a:r>
            <a:endParaRPr dirty="0"/>
          </a:p>
        </p:txBody>
      </p:sp>
    </p:spTree>
    <p:extLst>
      <p:ext uri="{BB962C8B-B14F-4D97-AF65-F5344CB8AC3E}">
        <p14:creationId xmlns:p14="http://schemas.microsoft.com/office/powerpoint/2010/main" val="33464119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From the past far away .. 2003 - Cathedral!"/>
          <p:cNvSpPr txBox="1">
            <a:spLocks noGrp="1"/>
          </p:cNvSpPr>
          <p:nvPr>
            <p:ph type="title"/>
          </p:nvPr>
        </p:nvSpPr>
        <p:spPr>
          <a:xfrm>
            <a:off x="1745196" y="462910"/>
            <a:ext cx="8701608" cy="936408"/>
          </a:xfrm>
          <a:prstGeom prst="rect">
            <a:avLst/>
          </a:prstGeom>
        </p:spPr>
        <p:txBody>
          <a:bodyPr>
            <a:normAutofit/>
          </a:bodyPr>
          <a:lstStyle>
            <a:lvl1pPr defTabSz="886967">
              <a:defRPr sz="4100" spc="-99"/>
            </a:lvl1pPr>
          </a:lstStyle>
          <a:p>
            <a:pPr algn="ctr"/>
            <a:r>
              <a:rPr lang="hu-HU" dirty="0" err="1"/>
              <a:t>Multimedia</a:t>
            </a:r>
            <a:r>
              <a:rPr lang="hu-HU" dirty="0"/>
              <a:t> 2003-ból</a:t>
            </a:r>
            <a:endParaRPr dirty="0"/>
          </a:p>
        </p:txBody>
      </p:sp>
      <p:sp>
        <p:nvSpPr>
          <p:cNvPr id="230" name="http://educatio.itstudy.hu/mod/page/view.php?id=469"/>
          <p:cNvSpPr txBox="1"/>
          <p:nvPr/>
        </p:nvSpPr>
        <p:spPr>
          <a:xfrm>
            <a:off x="1988628" y="5873110"/>
            <a:ext cx="8214745" cy="52321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u="sng">
                <a:solidFill>
                  <a:srgbClr val="0000FF"/>
                </a:solidFill>
                <a:uFill>
                  <a:solidFill>
                    <a:srgbClr val="0000FF"/>
                  </a:solidFill>
                </a:uFill>
                <a:hlinkClick r:id="" action="ppaction://noaction"/>
              </a:defRPr>
            </a:lvl1pPr>
          </a:lstStyle>
          <a:p>
            <a:pPr>
              <a:defRPr>
                <a:solidFill>
                  <a:srgbClr val="6EAC1C"/>
                </a:solidFill>
                <a:uFill>
                  <a:solidFill>
                    <a:srgbClr val="6EAC1C"/>
                  </a:solidFill>
                </a:uFill>
              </a:defRPr>
            </a:pPr>
            <a:r>
              <a:rPr sz="2800" dirty="0">
                <a:solidFill>
                  <a:srgbClr val="0000FF"/>
                </a:solidFill>
                <a:uFill>
                  <a:solidFill>
                    <a:srgbClr val="0000FF"/>
                  </a:solidFill>
                </a:uFill>
                <a:hlinkClick r:id="rId3"/>
              </a:rPr>
              <a:t>http://educatio.itstudy.hu/mod/page/view.php?id=469</a:t>
            </a:r>
          </a:p>
        </p:txBody>
      </p:sp>
      <p:pic>
        <p:nvPicPr>
          <p:cNvPr id="231" name="Screenshot 2017-07-06 07.04.16.png" descr="Screenshot 2017-07-06 07.04.16.png">
            <a:hlinkClick r:id="rId3"/>
          </p:cNvPr>
          <p:cNvPicPr>
            <a:picLocks noChangeAspect="1"/>
          </p:cNvPicPr>
          <p:nvPr/>
        </p:nvPicPr>
        <p:blipFill>
          <a:blip r:embed="rId4">
            <a:extLst/>
          </a:blip>
          <a:stretch>
            <a:fillRect/>
          </a:stretch>
        </p:blipFill>
        <p:spPr>
          <a:xfrm>
            <a:off x="3138676" y="1773135"/>
            <a:ext cx="5914649" cy="4187363"/>
          </a:xfrm>
          <a:prstGeom prst="rect">
            <a:avLst/>
          </a:prstGeom>
          <a:ln w="12700">
            <a:miter lim="400000"/>
          </a:ln>
        </p:spPr>
      </p:pic>
    </p:spTree>
    <p:extLst>
      <p:ext uri="{BB962C8B-B14F-4D97-AF65-F5344CB8AC3E}">
        <p14:creationId xmlns:p14="http://schemas.microsoft.com/office/powerpoint/2010/main" val="15304632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Screenshot 2017-07-05 15.21.07.png" descr="Screenshot 2017-07-05 15.21.07.png"/>
          <p:cNvPicPr>
            <a:picLocks noChangeAspect="1"/>
          </p:cNvPicPr>
          <p:nvPr/>
        </p:nvPicPr>
        <p:blipFill>
          <a:blip r:embed="rId3">
            <a:extLst/>
          </a:blip>
          <a:stretch>
            <a:fillRect/>
          </a:stretch>
        </p:blipFill>
        <p:spPr>
          <a:xfrm>
            <a:off x="1559496" y="-11618"/>
            <a:ext cx="8712968" cy="6218422"/>
          </a:xfrm>
          <a:prstGeom prst="rect">
            <a:avLst/>
          </a:prstGeom>
          <a:ln w="12700">
            <a:miter lim="400000"/>
          </a:ln>
        </p:spPr>
      </p:pic>
      <p:sp>
        <p:nvSpPr>
          <p:cNvPr id="234" name="What will never be simple!"/>
          <p:cNvSpPr txBox="1"/>
          <p:nvPr/>
        </p:nvSpPr>
        <p:spPr>
          <a:xfrm>
            <a:off x="443265" y="2140335"/>
            <a:ext cx="3830861"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800"/>
            </a:lvl1pPr>
          </a:lstStyle>
          <a:p>
            <a:endParaRPr dirty="0"/>
          </a:p>
        </p:txBody>
      </p:sp>
    </p:spTree>
    <p:extLst>
      <p:ext uri="{BB962C8B-B14F-4D97-AF65-F5344CB8AC3E}">
        <p14:creationId xmlns:p14="http://schemas.microsoft.com/office/powerpoint/2010/main" val="37028343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Let’ see the Bazar!"/>
          <p:cNvSpPr txBox="1"/>
          <p:nvPr/>
        </p:nvSpPr>
        <p:spPr>
          <a:xfrm>
            <a:off x="1343472" y="2215258"/>
            <a:ext cx="10009112" cy="197592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lnSpc>
                <a:spcPct val="85000"/>
              </a:lnSpc>
              <a:defRPr sz="7200" spc="-75">
                <a:solidFill>
                  <a:srgbClr val="404040"/>
                </a:solidFill>
              </a:defRPr>
            </a:lvl1pPr>
          </a:lstStyle>
          <a:p>
            <a:pPr algn="ctr"/>
            <a:r>
              <a:rPr lang="hu-HU" sz="4800" dirty="0"/>
              <a:t>Példák</a:t>
            </a:r>
            <a:endParaRPr lang="en-GB" sz="4800" dirty="0"/>
          </a:p>
          <a:p>
            <a:pPr algn="ctr"/>
            <a:r>
              <a:rPr lang="hu-HU" sz="4800" dirty="0"/>
              <a:t>egyszerűen használható</a:t>
            </a:r>
            <a:r>
              <a:rPr lang="en-GB" sz="4800" dirty="0"/>
              <a:t> </a:t>
            </a:r>
            <a:endParaRPr lang="hu-HU" sz="4800" dirty="0"/>
          </a:p>
          <a:p>
            <a:pPr algn="ctr"/>
            <a:r>
              <a:rPr lang="en-GB" sz="4800" dirty="0"/>
              <a:t>web 2.0 </a:t>
            </a:r>
            <a:r>
              <a:rPr lang="hu-HU" sz="4800" dirty="0"/>
              <a:t>eszközökre</a:t>
            </a:r>
            <a:endParaRPr lang="en-GB" sz="4800" dirty="0"/>
          </a:p>
        </p:txBody>
      </p:sp>
    </p:spTree>
    <p:extLst>
      <p:ext uri="{BB962C8B-B14F-4D97-AF65-F5344CB8AC3E}">
        <p14:creationId xmlns:p14="http://schemas.microsoft.com/office/powerpoint/2010/main" val="2396423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Hogyan készítsünk digitális tananyagot </a:t>
            </a:r>
            <a:r>
              <a:rPr lang="en-GB" dirty="0"/>
              <a:t>web 2.0 </a:t>
            </a:r>
            <a:r>
              <a:rPr lang="hu-HU" dirty="0"/>
              <a:t>eszközökkel?</a:t>
            </a:r>
            <a:endParaRPr lang="en-GB" dirty="0"/>
          </a:p>
        </p:txBody>
      </p:sp>
      <p:sp>
        <p:nvSpPr>
          <p:cNvPr id="3" name="Rectangle 2"/>
          <p:cNvSpPr/>
          <p:nvPr/>
        </p:nvSpPr>
        <p:spPr>
          <a:xfrm>
            <a:off x="1097280" y="2348880"/>
            <a:ext cx="9073008" cy="2862322"/>
          </a:xfrm>
          <a:prstGeom prst="rect">
            <a:avLst/>
          </a:prstGeom>
        </p:spPr>
        <p:txBody>
          <a:bodyPr wrap="square">
            <a:spAutoFit/>
          </a:bodyPr>
          <a:lstStyle/>
          <a:p>
            <a:r>
              <a:rPr lang="en-US" sz="3600" dirty="0" err="1"/>
              <a:t>Rengeteg</a:t>
            </a:r>
            <a:r>
              <a:rPr lang="en-US" sz="3600" dirty="0"/>
              <a:t> web</a:t>
            </a:r>
            <a:r>
              <a:rPr lang="hu-HU" sz="3600" dirty="0"/>
              <a:t> </a:t>
            </a:r>
            <a:r>
              <a:rPr lang="en-US" sz="3600" dirty="0" err="1"/>
              <a:t>alapú</a:t>
            </a:r>
            <a:r>
              <a:rPr lang="en-US" sz="3600" dirty="0"/>
              <a:t> </a:t>
            </a:r>
            <a:r>
              <a:rPr lang="en-US" sz="3600" dirty="0" err="1"/>
              <a:t>alkalmazás</a:t>
            </a:r>
            <a:r>
              <a:rPr lang="en-US" sz="3600" dirty="0"/>
              <a:t> </a:t>
            </a:r>
            <a:r>
              <a:rPr lang="en-US" sz="3600" dirty="0" err="1"/>
              <a:t>létezik</a:t>
            </a:r>
            <a:r>
              <a:rPr lang="en-US" sz="3600" dirty="0"/>
              <a:t>, de </a:t>
            </a:r>
            <a:r>
              <a:rPr lang="en-US" sz="3600" dirty="0" err="1"/>
              <a:t>mindegyik</a:t>
            </a:r>
            <a:r>
              <a:rPr lang="en-US" sz="3600" dirty="0"/>
              <a:t> </a:t>
            </a:r>
            <a:r>
              <a:rPr lang="en-US" sz="3600" dirty="0" err="1"/>
              <a:t>értelmetle</a:t>
            </a:r>
            <a:r>
              <a:rPr lang="hu-HU" sz="3600" dirty="0" err="1"/>
              <a:t>nné</a:t>
            </a:r>
            <a:r>
              <a:rPr lang="hu-HU" sz="3600" dirty="0"/>
              <a:t> és kockázatossá válhat,</a:t>
            </a:r>
            <a:r>
              <a:rPr lang="en-US" sz="3600" dirty="0"/>
              <a:t> ha a </a:t>
            </a:r>
            <a:r>
              <a:rPr lang="en-US" sz="3600" dirty="0" err="1"/>
              <a:t>tanár</a:t>
            </a:r>
            <a:r>
              <a:rPr lang="en-US" sz="3600" dirty="0"/>
              <a:t> </a:t>
            </a:r>
            <a:r>
              <a:rPr lang="en-US" sz="3600" dirty="0" err="1"/>
              <a:t>az</a:t>
            </a:r>
            <a:r>
              <a:rPr lang="en-US" sz="3600" dirty="0"/>
              <a:t> </a:t>
            </a:r>
            <a:r>
              <a:rPr lang="en-US" sz="3600" dirty="0" err="1"/>
              <a:t>új</a:t>
            </a:r>
            <a:r>
              <a:rPr lang="en-US" sz="3600" dirty="0"/>
              <a:t> </a:t>
            </a:r>
            <a:r>
              <a:rPr lang="en-US" sz="3600" dirty="0" err="1"/>
              <a:t>technológi</a:t>
            </a:r>
            <a:r>
              <a:rPr lang="hu-HU" sz="3600" dirty="0"/>
              <a:t>a használata mellett,</a:t>
            </a:r>
            <a:r>
              <a:rPr lang="en-US" sz="3600" dirty="0"/>
              <a:t> </a:t>
            </a:r>
            <a:r>
              <a:rPr lang="en-US" sz="3600" dirty="0" err="1"/>
              <a:t>hagyományos</a:t>
            </a:r>
            <a:r>
              <a:rPr lang="en-US" sz="3600" dirty="0"/>
              <a:t> </a:t>
            </a:r>
            <a:r>
              <a:rPr lang="en-US" sz="3600" dirty="0" err="1"/>
              <a:t>tanítási</a:t>
            </a:r>
            <a:r>
              <a:rPr lang="en-US" sz="3600" dirty="0"/>
              <a:t> </a:t>
            </a:r>
            <a:r>
              <a:rPr lang="en-US" sz="3600" dirty="0" err="1"/>
              <a:t>módszerekkel</a:t>
            </a:r>
            <a:r>
              <a:rPr lang="hu-HU" sz="3600" dirty="0"/>
              <a:t> szeretne dolgozni.</a:t>
            </a:r>
            <a:endParaRPr lang="en-US" sz="3600" dirty="0"/>
          </a:p>
        </p:txBody>
      </p:sp>
    </p:spTree>
    <p:extLst>
      <p:ext uri="{BB962C8B-B14F-4D97-AF65-F5344CB8AC3E}">
        <p14:creationId xmlns:p14="http://schemas.microsoft.com/office/powerpoint/2010/main" val="123707403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41F1F761-4155-4774-9032-907FBF396E92}"/>
              </a:ext>
            </a:extLst>
          </p:cNvPr>
          <p:cNvPicPr>
            <a:picLocks noChangeAspect="1"/>
          </p:cNvPicPr>
          <p:nvPr/>
        </p:nvPicPr>
        <p:blipFill>
          <a:blip r:embed="rId3"/>
          <a:stretch>
            <a:fillRect/>
          </a:stretch>
        </p:blipFill>
        <p:spPr>
          <a:xfrm>
            <a:off x="1991544" y="332656"/>
            <a:ext cx="7766101" cy="5733256"/>
          </a:xfrm>
          <a:prstGeom prst="rect">
            <a:avLst/>
          </a:prstGeom>
        </p:spPr>
      </p:pic>
    </p:spTree>
    <p:extLst>
      <p:ext uri="{BB962C8B-B14F-4D97-AF65-F5344CB8AC3E}">
        <p14:creationId xmlns:p14="http://schemas.microsoft.com/office/powerpoint/2010/main" val="10518611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Screenshot 2017-07-06 09.08.32.png" descr="Screenshot 2017-07-06 09.08.32.png">
            <a:hlinkClick r:id="rId3"/>
          </p:cNvPr>
          <p:cNvPicPr>
            <a:picLocks noChangeAspect="1"/>
          </p:cNvPicPr>
          <p:nvPr/>
        </p:nvPicPr>
        <p:blipFill>
          <a:blip r:embed="rId4">
            <a:extLst/>
          </a:blip>
          <a:stretch>
            <a:fillRect/>
          </a:stretch>
        </p:blipFill>
        <p:spPr>
          <a:xfrm>
            <a:off x="1235508" y="411460"/>
            <a:ext cx="9290152" cy="5523640"/>
          </a:xfrm>
          <a:prstGeom prst="rect">
            <a:avLst/>
          </a:prstGeom>
          <a:ln w="12700">
            <a:miter lim="400000"/>
          </a:ln>
        </p:spPr>
      </p:pic>
      <p:sp>
        <p:nvSpPr>
          <p:cNvPr id="240" name="This app helps she to prepare for the exam. (H. Benedek)"/>
          <p:cNvSpPr txBox="1"/>
          <p:nvPr/>
        </p:nvSpPr>
        <p:spPr>
          <a:xfrm>
            <a:off x="2320264" y="5886875"/>
            <a:ext cx="92394"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a:solidFill>
                  <a:srgbClr val="2D2D2D"/>
                </a:solidFill>
              </a:defRPr>
            </a:lvl1pPr>
          </a:lstStyle>
          <a:p>
            <a:endParaRPr dirty="0"/>
          </a:p>
        </p:txBody>
      </p:sp>
      <p:sp>
        <p:nvSpPr>
          <p:cNvPr id="2" name="TextBox 1"/>
          <p:cNvSpPr txBox="1"/>
          <p:nvPr/>
        </p:nvSpPr>
        <p:spPr>
          <a:xfrm>
            <a:off x="335360" y="6468489"/>
            <a:ext cx="218905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err="1">
                <a:ln>
                  <a:noFill/>
                </a:ln>
                <a:solidFill>
                  <a:schemeClr val="bg1"/>
                </a:solidFill>
                <a:effectLst/>
                <a:uFillTx/>
                <a:latin typeface="+mj-lt"/>
                <a:ea typeface="+mj-ea"/>
                <a:cs typeface="+mj-cs"/>
                <a:sym typeface="Calibri"/>
              </a:rPr>
              <a:t>LearningApps</a:t>
            </a:r>
            <a:r>
              <a:rPr kumimoji="0" lang="en-GB" sz="1800" b="0" i="0" u="none" strike="noStrike" cap="none" spc="0" normalizeH="0" baseline="0" dirty="0">
                <a:ln>
                  <a:noFill/>
                </a:ln>
                <a:solidFill>
                  <a:schemeClr val="bg1"/>
                </a:solidFill>
                <a:effectLst/>
                <a:uFillTx/>
                <a:latin typeface="+mj-lt"/>
                <a:ea typeface="+mj-ea"/>
                <a:cs typeface="+mj-cs"/>
                <a:sym typeface="Calibri"/>
              </a:rPr>
              <a:t>-</a:t>
            </a:r>
            <a:r>
              <a:rPr kumimoji="0" lang="en-GB" sz="1800" b="0" i="0" u="none" strike="noStrike" cap="none" spc="0" normalizeH="0" dirty="0">
                <a:ln>
                  <a:noFill/>
                </a:ln>
                <a:solidFill>
                  <a:schemeClr val="bg1"/>
                </a:solidFill>
                <a:effectLst/>
                <a:uFillTx/>
                <a:latin typeface="+mj-lt"/>
                <a:ea typeface="+mj-ea"/>
                <a:cs typeface="+mj-cs"/>
                <a:sym typeface="Calibri"/>
              </a:rPr>
              <a:t> 1.példa</a:t>
            </a:r>
            <a:endParaRPr kumimoji="0" lang="en-GB" sz="1800" b="0" i="0" u="none" strike="noStrike" cap="none" spc="0" normalizeH="0" baseline="0" dirty="0">
              <a:ln>
                <a:noFill/>
              </a:ln>
              <a:solidFill>
                <a:schemeClr val="bg1"/>
              </a:solidFill>
              <a:effectLst/>
              <a:uFillTx/>
              <a:latin typeface="+mj-lt"/>
              <a:ea typeface="+mj-ea"/>
              <a:cs typeface="+mj-cs"/>
              <a:sym typeface="Calibri"/>
            </a:endParaRPr>
          </a:p>
        </p:txBody>
      </p:sp>
      <p:sp>
        <p:nvSpPr>
          <p:cNvPr id="3" name="Rectangle 2"/>
          <p:cNvSpPr/>
          <p:nvPr/>
        </p:nvSpPr>
        <p:spPr>
          <a:xfrm>
            <a:off x="9336360" y="6454239"/>
            <a:ext cx="2634054" cy="369332"/>
          </a:xfrm>
          <a:prstGeom prst="rect">
            <a:avLst/>
          </a:prstGeom>
        </p:spPr>
        <p:txBody>
          <a:bodyPr wrap="none">
            <a:spAutoFit/>
          </a:bodyPr>
          <a:lstStyle/>
          <a:p>
            <a:r>
              <a:rPr lang="hu-HU" dirty="0">
                <a:solidFill>
                  <a:schemeClr val="bg1"/>
                </a:solidFill>
              </a:rPr>
              <a:t>Tanító</a:t>
            </a:r>
            <a:r>
              <a:rPr lang="en-US" dirty="0">
                <a:solidFill>
                  <a:schemeClr val="bg1"/>
                </a:solidFill>
              </a:rPr>
              <a:t>: </a:t>
            </a:r>
            <a:r>
              <a:rPr lang="en-US" dirty="0" err="1">
                <a:solidFill>
                  <a:schemeClr val="bg1"/>
                </a:solidFill>
              </a:rPr>
              <a:t>Hajnalka</a:t>
            </a:r>
            <a:r>
              <a:rPr lang="en-US" dirty="0">
                <a:solidFill>
                  <a:schemeClr val="bg1"/>
                </a:solidFill>
              </a:rPr>
              <a:t> </a:t>
            </a:r>
            <a:r>
              <a:rPr lang="en-US" dirty="0" err="1">
                <a:solidFill>
                  <a:schemeClr val="bg1"/>
                </a:solidFill>
              </a:rPr>
              <a:t>Fekete</a:t>
            </a:r>
            <a:endParaRPr lang="en-GB" dirty="0">
              <a:solidFill>
                <a:schemeClr val="bg1"/>
              </a:solidFill>
            </a:endParaRPr>
          </a:p>
        </p:txBody>
      </p:sp>
    </p:spTree>
    <p:extLst>
      <p:ext uri="{BB962C8B-B14F-4D97-AF65-F5344CB8AC3E}">
        <p14:creationId xmlns:p14="http://schemas.microsoft.com/office/powerpoint/2010/main" val="10239110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1"/>
          <p:cNvSpPr txBox="1">
            <a:spLocks noGrp="1"/>
          </p:cNvSpPr>
          <p:nvPr>
            <p:ph type="title"/>
          </p:nvPr>
        </p:nvSpPr>
        <p:spPr>
          <a:prstGeom prst="rect">
            <a:avLst/>
          </a:prstGeom>
        </p:spPr>
        <p:txBody>
          <a:bodyPr/>
          <a:lstStyle>
            <a:lvl1pPr>
              <a:defRPr spc="-100"/>
            </a:lvl1pPr>
          </a:lstStyle>
          <a:p>
            <a:r>
              <a:rPr lang="hu-HU" dirty="0"/>
              <a:t>Tanulási célok</a:t>
            </a:r>
            <a:endParaRPr dirty="0"/>
          </a:p>
        </p:txBody>
      </p:sp>
      <p:sp>
        <p:nvSpPr>
          <p:cNvPr id="170" name="Szövegdoboz 2"/>
          <p:cNvSpPr txBox="1"/>
          <p:nvPr/>
        </p:nvSpPr>
        <p:spPr>
          <a:xfrm>
            <a:off x="1229936" y="1737360"/>
            <a:ext cx="9793088" cy="440120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spcBef>
                <a:spcPts val="2400"/>
              </a:spcBef>
              <a:buSzPct val="100000"/>
              <a:buFont typeface="Arial"/>
              <a:buChar char="•"/>
              <a:defRPr sz="2800"/>
            </a:pPr>
            <a:r>
              <a:rPr sz="2400" dirty="0"/>
              <a:t>PC3</a:t>
            </a:r>
            <a:r>
              <a:rPr lang="hu-HU" sz="2400" dirty="0"/>
              <a:t>: A pedagógus képes egyszerű digitális tananyagok létrehozására és azok megosztására a diákokkal az interneten keresztül.</a:t>
            </a:r>
            <a:endParaRPr sz="2400" dirty="0"/>
          </a:p>
          <a:p>
            <a:pPr marL="285750" indent="-285750">
              <a:spcBef>
                <a:spcPts val="2400"/>
              </a:spcBef>
              <a:buSzPct val="100000"/>
              <a:buFont typeface="Arial"/>
              <a:buChar char="•"/>
              <a:defRPr sz="2800"/>
            </a:pPr>
            <a:r>
              <a:rPr sz="2400" dirty="0"/>
              <a:t>PC4</a:t>
            </a:r>
            <a:r>
              <a:rPr lang="hu-HU" sz="2400" dirty="0"/>
              <a:t>: </a:t>
            </a:r>
            <a:r>
              <a:rPr sz="2400" dirty="0"/>
              <a:t> </a:t>
            </a:r>
            <a:r>
              <a:rPr lang="hu-HU" sz="2400" dirty="0"/>
              <a:t>A pedagógus képes a saját pedagógiai munkájához web 2.0-ás eszközt kiválasztani, és online tanulási keretrendszerben dolgozni, együttműködni.</a:t>
            </a:r>
          </a:p>
          <a:p>
            <a:pPr marL="285750" indent="-285750">
              <a:spcBef>
                <a:spcPts val="2400"/>
              </a:spcBef>
              <a:buSzPct val="100000"/>
              <a:buFont typeface="Arial"/>
              <a:buChar char="•"/>
              <a:defRPr sz="2800"/>
            </a:pPr>
            <a:r>
              <a:rPr lang="hu-HU" sz="2400" dirty="0"/>
              <a:t>PC5 : A pedagógus képes IKT-eszközök használatára az érdekeltek visszajelzéseinek összegyűjtésével és elemzésével a tanítás minőségének folyamatos javítása érdekében, a PDCA ciklus részeként.</a:t>
            </a:r>
          </a:p>
        </p:txBody>
      </p:sp>
      <p:pic>
        <p:nvPicPr>
          <p:cNvPr id="171" name="Kép 3" descr="Kép 3"/>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Tree>
    <p:extLst>
      <p:ext uri="{BB962C8B-B14F-4D97-AF65-F5344CB8AC3E}">
        <p14:creationId xmlns:p14="http://schemas.microsoft.com/office/powerpoint/2010/main" val="395409694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creenshot 2017-07-06 09.10.26.png" descr="Screenshot 2017-07-06 09.10.26.png">
            <a:hlinkClick r:id="rId3"/>
          </p:cNvPr>
          <p:cNvPicPr>
            <a:picLocks noChangeAspect="1"/>
          </p:cNvPicPr>
          <p:nvPr/>
        </p:nvPicPr>
        <p:blipFill>
          <a:blip r:embed="rId4">
            <a:extLst/>
          </a:blip>
          <a:stretch>
            <a:fillRect/>
          </a:stretch>
        </p:blipFill>
        <p:spPr>
          <a:xfrm>
            <a:off x="1107353" y="463565"/>
            <a:ext cx="9330232" cy="5088334"/>
          </a:xfrm>
          <a:prstGeom prst="rect">
            <a:avLst/>
          </a:prstGeom>
          <a:ln w="12700">
            <a:miter lim="400000"/>
          </a:ln>
        </p:spPr>
      </p:pic>
      <p:sp>
        <p:nvSpPr>
          <p:cNvPr id="2" name="TextBox 1"/>
          <p:cNvSpPr txBox="1"/>
          <p:nvPr/>
        </p:nvSpPr>
        <p:spPr>
          <a:xfrm>
            <a:off x="6119446" y="5824025"/>
            <a:ext cx="21762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err="1">
                <a:ln>
                  <a:noFill/>
                </a:ln>
                <a:solidFill>
                  <a:srgbClr val="000000"/>
                </a:solidFill>
                <a:effectLst/>
                <a:uFillTx/>
                <a:latin typeface="+mj-lt"/>
                <a:ea typeface="+mj-ea"/>
                <a:cs typeface="+mj-cs"/>
                <a:sym typeface="Calibri"/>
              </a:rPr>
              <a:t>learningApps</a:t>
            </a:r>
            <a:r>
              <a:rPr kumimoji="0" lang="en-GB" sz="1800" b="0" i="0" u="none" strike="noStrike" cap="none" spc="0" normalizeH="0" baseline="0" dirty="0">
                <a:ln>
                  <a:noFill/>
                </a:ln>
                <a:solidFill>
                  <a:srgbClr val="000000"/>
                </a:solidFill>
                <a:effectLst/>
                <a:uFillTx/>
                <a:latin typeface="+mj-lt"/>
                <a:ea typeface="+mj-ea"/>
                <a:cs typeface="+mj-cs"/>
                <a:sym typeface="Calibri"/>
              </a:rPr>
              <a:t> example</a:t>
            </a:r>
          </a:p>
        </p:txBody>
      </p:sp>
      <p:sp>
        <p:nvSpPr>
          <p:cNvPr id="5" name="TextBox 4"/>
          <p:cNvSpPr txBox="1"/>
          <p:nvPr/>
        </p:nvSpPr>
        <p:spPr>
          <a:xfrm>
            <a:off x="335360" y="6468489"/>
            <a:ext cx="218905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err="1">
                <a:ln>
                  <a:noFill/>
                </a:ln>
                <a:solidFill>
                  <a:schemeClr val="bg1"/>
                </a:solidFill>
                <a:effectLst/>
                <a:uFillTx/>
                <a:latin typeface="+mj-lt"/>
                <a:ea typeface="+mj-ea"/>
                <a:cs typeface="+mj-cs"/>
                <a:sym typeface="Calibri"/>
              </a:rPr>
              <a:t>LearningApps</a:t>
            </a:r>
            <a:r>
              <a:rPr kumimoji="0" lang="en-GB" sz="1800" b="0" i="0" u="none" strike="noStrike" cap="none" spc="0" normalizeH="0" baseline="0" dirty="0">
                <a:ln>
                  <a:noFill/>
                </a:ln>
                <a:solidFill>
                  <a:schemeClr val="bg1"/>
                </a:solidFill>
                <a:effectLst/>
                <a:uFillTx/>
                <a:latin typeface="+mj-lt"/>
                <a:ea typeface="+mj-ea"/>
                <a:cs typeface="+mj-cs"/>
                <a:sym typeface="Calibri"/>
              </a:rPr>
              <a:t>-</a:t>
            </a:r>
            <a:r>
              <a:rPr kumimoji="0" lang="en-GB" sz="1800" b="0" i="0" u="none" strike="noStrike" cap="none" spc="0" normalizeH="0" dirty="0">
                <a:ln>
                  <a:noFill/>
                </a:ln>
                <a:solidFill>
                  <a:schemeClr val="bg1"/>
                </a:solidFill>
                <a:effectLst/>
                <a:uFillTx/>
                <a:latin typeface="+mj-lt"/>
                <a:ea typeface="+mj-ea"/>
                <a:cs typeface="+mj-cs"/>
                <a:sym typeface="Calibri"/>
              </a:rPr>
              <a:t> 2.példa</a:t>
            </a:r>
            <a:endParaRPr kumimoji="0" lang="en-GB" sz="1800" b="0" i="0" u="none" strike="noStrike" cap="none" spc="0" normalizeH="0" baseline="0" dirty="0">
              <a:ln>
                <a:noFill/>
              </a:ln>
              <a:solidFill>
                <a:schemeClr val="bg1"/>
              </a:solidFill>
              <a:effectLst/>
              <a:uFillTx/>
              <a:latin typeface="+mj-lt"/>
              <a:ea typeface="+mj-ea"/>
              <a:cs typeface="+mj-cs"/>
              <a:sym typeface="Calibri"/>
            </a:endParaRPr>
          </a:p>
        </p:txBody>
      </p:sp>
      <p:sp>
        <p:nvSpPr>
          <p:cNvPr id="6" name="Rectangle 5"/>
          <p:cNvSpPr/>
          <p:nvPr/>
        </p:nvSpPr>
        <p:spPr>
          <a:xfrm>
            <a:off x="9336360" y="6454239"/>
            <a:ext cx="2634054" cy="369332"/>
          </a:xfrm>
          <a:prstGeom prst="rect">
            <a:avLst/>
          </a:prstGeom>
        </p:spPr>
        <p:txBody>
          <a:bodyPr wrap="none">
            <a:spAutoFit/>
          </a:bodyPr>
          <a:lstStyle/>
          <a:p>
            <a:r>
              <a:rPr lang="hu-HU" dirty="0">
                <a:solidFill>
                  <a:schemeClr val="bg1"/>
                </a:solidFill>
              </a:rPr>
              <a:t>Tanító</a:t>
            </a:r>
            <a:r>
              <a:rPr lang="en-US" dirty="0">
                <a:solidFill>
                  <a:schemeClr val="bg1"/>
                </a:solidFill>
              </a:rPr>
              <a:t>: </a:t>
            </a:r>
            <a:r>
              <a:rPr lang="en-US" dirty="0" err="1">
                <a:solidFill>
                  <a:schemeClr val="bg1"/>
                </a:solidFill>
              </a:rPr>
              <a:t>Hajnalka</a:t>
            </a:r>
            <a:r>
              <a:rPr lang="en-US" dirty="0">
                <a:solidFill>
                  <a:schemeClr val="bg1"/>
                </a:solidFill>
              </a:rPr>
              <a:t> </a:t>
            </a:r>
            <a:r>
              <a:rPr lang="en-US" dirty="0" err="1">
                <a:solidFill>
                  <a:schemeClr val="bg1"/>
                </a:solidFill>
              </a:rPr>
              <a:t>Fekete</a:t>
            </a:r>
            <a:endParaRPr lang="en-GB" dirty="0">
              <a:solidFill>
                <a:schemeClr val="bg1"/>
              </a:solidFill>
            </a:endParaRPr>
          </a:p>
        </p:txBody>
      </p:sp>
    </p:spTree>
    <p:extLst>
      <p:ext uri="{BB962C8B-B14F-4D97-AF65-F5344CB8AC3E}">
        <p14:creationId xmlns:p14="http://schemas.microsoft.com/office/powerpoint/2010/main" val="2726165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Screenshot 2017-07-06 09.12.22.png" descr="Screenshot 2017-07-06 09.12.22.png">
            <a:hlinkClick r:id="rId3"/>
          </p:cNvPr>
          <p:cNvPicPr>
            <a:picLocks noChangeAspect="1"/>
          </p:cNvPicPr>
          <p:nvPr/>
        </p:nvPicPr>
        <p:blipFill rotWithShape="1">
          <a:blip r:embed="rId4">
            <a:extLst/>
          </a:blip>
          <a:srcRect t="16211" b="22797"/>
          <a:stretch/>
        </p:blipFill>
        <p:spPr>
          <a:xfrm>
            <a:off x="1260812" y="1556792"/>
            <a:ext cx="9670377" cy="3168352"/>
          </a:xfrm>
          <a:prstGeom prst="rect">
            <a:avLst/>
          </a:prstGeom>
          <a:ln w="12700">
            <a:miter lim="400000"/>
          </a:ln>
        </p:spPr>
      </p:pic>
      <p:sp>
        <p:nvSpPr>
          <p:cNvPr id="246" name="Digital material created by the students"/>
          <p:cNvSpPr txBox="1"/>
          <p:nvPr/>
        </p:nvSpPr>
        <p:spPr>
          <a:xfrm>
            <a:off x="2279576" y="5896915"/>
            <a:ext cx="7852467"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b="1">
                <a:solidFill>
                  <a:srgbClr val="BD2D2D"/>
                </a:solidFill>
              </a:defRPr>
            </a:lvl1pPr>
          </a:lstStyle>
          <a:p>
            <a:r>
              <a:rPr lang="hu-HU" dirty="0"/>
              <a:t>Egy diák kreatív munkája a Víz Világnapja alkalmából</a:t>
            </a:r>
            <a:endParaRPr dirty="0"/>
          </a:p>
        </p:txBody>
      </p:sp>
      <p:sp>
        <p:nvSpPr>
          <p:cNvPr id="4" name="TextBox 3"/>
          <p:cNvSpPr txBox="1"/>
          <p:nvPr/>
        </p:nvSpPr>
        <p:spPr>
          <a:xfrm>
            <a:off x="335360" y="6468489"/>
            <a:ext cx="229966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err="1">
                <a:ln>
                  <a:noFill/>
                </a:ln>
                <a:solidFill>
                  <a:schemeClr val="bg1"/>
                </a:solidFill>
                <a:effectLst/>
                <a:uFillTx/>
                <a:latin typeface="+mj-lt"/>
                <a:ea typeface="+mj-ea"/>
                <a:cs typeface="+mj-cs"/>
                <a:sym typeface="Calibri"/>
              </a:rPr>
              <a:t>LearningApps</a:t>
            </a:r>
            <a:r>
              <a:rPr kumimoji="0" lang="en-GB" sz="1800" b="0" i="0" u="none" strike="noStrike" cap="none" spc="0" normalizeH="0" baseline="0" dirty="0">
                <a:ln>
                  <a:noFill/>
                </a:ln>
                <a:solidFill>
                  <a:schemeClr val="bg1"/>
                </a:solidFill>
                <a:effectLst/>
                <a:uFillTx/>
                <a:latin typeface="+mj-lt"/>
                <a:ea typeface="+mj-ea"/>
                <a:cs typeface="+mj-cs"/>
                <a:sym typeface="Calibri"/>
              </a:rPr>
              <a:t>-</a:t>
            </a:r>
            <a:r>
              <a:rPr kumimoji="0" lang="en-GB" sz="1800" b="0" i="0" u="none" strike="noStrike" cap="none" spc="0" normalizeH="0" dirty="0">
                <a:ln>
                  <a:noFill/>
                </a:ln>
                <a:solidFill>
                  <a:schemeClr val="bg1"/>
                </a:solidFill>
                <a:effectLst/>
                <a:uFillTx/>
                <a:latin typeface="+mj-lt"/>
                <a:ea typeface="+mj-ea"/>
                <a:cs typeface="+mj-cs"/>
                <a:sym typeface="Calibri"/>
              </a:rPr>
              <a:t> 3. </a:t>
            </a:r>
            <a:r>
              <a:rPr kumimoji="0" lang="en-GB" sz="1800" b="0" i="0" u="none" strike="noStrike" cap="none" spc="0" normalizeH="0" dirty="0" err="1">
                <a:ln>
                  <a:noFill/>
                </a:ln>
                <a:solidFill>
                  <a:schemeClr val="bg1"/>
                </a:solidFill>
                <a:effectLst/>
                <a:uFillTx/>
                <a:latin typeface="+mj-lt"/>
                <a:ea typeface="+mj-ea"/>
                <a:cs typeface="+mj-cs"/>
                <a:sym typeface="Calibri"/>
              </a:rPr>
              <a:t>példa</a:t>
            </a:r>
            <a:endParaRPr kumimoji="0" lang="en-GB" sz="1800" b="0" i="0" u="none" strike="noStrike" cap="none" spc="0" normalizeH="0" baseline="0" dirty="0">
              <a:ln>
                <a:noFill/>
              </a:ln>
              <a:solidFill>
                <a:schemeClr val="bg1"/>
              </a:solidFill>
              <a:effectLst/>
              <a:uFillTx/>
              <a:latin typeface="+mj-lt"/>
              <a:ea typeface="+mj-ea"/>
              <a:cs typeface="+mj-cs"/>
              <a:sym typeface="Calibri"/>
            </a:endParaRPr>
          </a:p>
        </p:txBody>
      </p:sp>
      <p:sp>
        <p:nvSpPr>
          <p:cNvPr id="5" name="Rectangle 4"/>
          <p:cNvSpPr/>
          <p:nvPr/>
        </p:nvSpPr>
        <p:spPr>
          <a:xfrm>
            <a:off x="9336360" y="6454239"/>
            <a:ext cx="2634054" cy="369332"/>
          </a:xfrm>
          <a:prstGeom prst="rect">
            <a:avLst/>
          </a:prstGeom>
        </p:spPr>
        <p:txBody>
          <a:bodyPr wrap="none">
            <a:spAutoFit/>
          </a:bodyPr>
          <a:lstStyle/>
          <a:p>
            <a:r>
              <a:rPr lang="en-US" dirty="0">
                <a:solidFill>
                  <a:schemeClr val="bg1"/>
                </a:solidFill>
              </a:rPr>
              <a:t>T</a:t>
            </a:r>
            <a:r>
              <a:rPr lang="hu-HU" dirty="0" err="1">
                <a:solidFill>
                  <a:schemeClr val="bg1"/>
                </a:solidFill>
              </a:rPr>
              <a:t>anító</a:t>
            </a:r>
            <a:r>
              <a:rPr lang="en-US" dirty="0">
                <a:solidFill>
                  <a:schemeClr val="bg1"/>
                </a:solidFill>
              </a:rPr>
              <a:t>: </a:t>
            </a:r>
            <a:r>
              <a:rPr lang="en-US" dirty="0" err="1">
                <a:solidFill>
                  <a:schemeClr val="bg1"/>
                </a:solidFill>
              </a:rPr>
              <a:t>Hajnalka</a:t>
            </a:r>
            <a:r>
              <a:rPr lang="en-US" dirty="0">
                <a:solidFill>
                  <a:schemeClr val="bg1"/>
                </a:solidFill>
              </a:rPr>
              <a:t> </a:t>
            </a:r>
            <a:r>
              <a:rPr lang="en-US" dirty="0" err="1">
                <a:solidFill>
                  <a:schemeClr val="bg1"/>
                </a:solidFill>
              </a:rPr>
              <a:t>Fekete</a:t>
            </a:r>
            <a:endParaRPr lang="en-GB" dirty="0">
              <a:solidFill>
                <a:schemeClr val="bg1"/>
              </a:solidFill>
            </a:endParaRPr>
          </a:p>
        </p:txBody>
      </p:sp>
    </p:spTree>
    <p:extLst>
      <p:ext uri="{BB962C8B-B14F-4D97-AF65-F5344CB8AC3E}">
        <p14:creationId xmlns:p14="http://schemas.microsoft.com/office/powerpoint/2010/main" val="189602188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267" name="Picture 2" descr="Picture 2"/>
          <p:cNvPicPr>
            <a:picLocks noChangeAspect="1"/>
          </p:cNvPicPr>
          <p:nvPr/>
        </p:nvPicPr>
        <p:blipFill>
          <a:blip r:embed="rId4">
            <a:extLst/>
          </a:blip>
          <a:stretch>
            <a:fillRect/>
          </a:stretch>
        </p:blipFill>
        <p:spPr>
          <a:xfrm>
            <a:off x="8679046" y="274764"/>
            <a:ext cx="2495870" cy="746314"/>
          </a:xfrm>
          <a:prstGeom prst="rect">
            <a:avLst/>
          </a:prstGeom>
          <a:ln w="12700">
            <a:miter lim="400000"/>
          </a:ln>
        </p:spPr>
      </p:pic>
      <p:pic>
        <p:nvPicPr>
          <p:cNvPr id="269" name="Picture 4" descr="Picture 4"/>
          <p:cNvPicPr>
            <a:picLocks noChangeAspect="1"/>
          </p:cNvPicPr>
          <p:nvPr/>
        </p:nvPicPr>
        <p:blipFill>
          <a:blip r:embed="rId5">
            <a:extLst/>
          </a:blip>
          <a:stretch>
            <a:fillRect/>
          </a:stretch>
        </p:blipFill>
        <p:spPr>
          <a:xfrm>
            <a:off x="467440" y="6468709"/>
            <a:ext cx="914401" cy="238127"/>
          </a:xfrm>
          <a:prstGeom prst="rect">
            <a:avLst/>
          </a:prstGeom>
          <a:ln w="12700">
            <a:miter lim="400000"/>
          </a:ln>
        </p:spPr>
      </p:pic>
      <p:pic>
        <p:nvPicPr>
          <p:cNvPr id="270" name="Picture 4" descr="Picture 4"/>
          <p:cNvPicPr>
            <a:picLocks noChangeAspect="1"/>
          </p:cNvPicPr>
          <p:nvPr/>
        </p:nvPicPr>
        <p:blipFill>
          <a:blip r:embed="rId6">
            <a:extLst/>
          </a:blip>
          <a:stretch>
            <a:fillRect/>
          </a:stretch>
        </p:blipFill>
        <p:spPr>
          <a:xfrm>
            <a:off x="7851007" y="1988422"/>
            <a:ext cx="1076934" cy="653341"/>
          </a:xfrm>
          <a:prstGeom prst="rect">
            <a:avLst/>
          </a:prstGeom>
          <a:ln w="12700">
            <a:miter lim="400000"/>
          </a:ln>
        </p:spPr>
      </p:pic>
      <p:pic>
        <p:nvPicPr>
          <p:cNvPr id="271" name="Picture 6" descr="Picture 6"/>
          <p:cNvPicPr>
            <a:picLocks noChangeAspect="1"/>
          </p:cNvPicPr>
          <p:nvPr/>
        </p:nvPicPr>
        <p:blipFill>
          <a:blip r:embed="rId7">
            <a:extLst/>
          </a:blip>
          <a:stretch>
            <a:fillRect/>
          </a:stretch>
        </p:blipFill>
        <p:spPr>
          <a:xfrm>
            <a:off x="7751591" y="2554742"/>
            <a:ext cx="3619502" cy="619128"/>
          </a:xfrm>
          <a:prstGeom prst="rect">
            <a:avLst/>
          </a:prstGeom>
          <a:ln w="12700">
            <a:miter lim="400000"/>
          </a:ln>
        </p:spPr>
      </p:pic>
      <p:pic>
        <p:nvPicPr>
          <p:cNvPr id="272" name="Picture 8" descr="Picture 8"/>
          <p:cNvPicPr>
            <a:picLocks noChangeAspect="1"/>
          </p:cNvPicPr>
          <p:nvPr/>
        </p:nvPicPr>
        <p:blipFill>
          <a:blip r:embed="rId8">
            <a:extLst/>
          </a:blip>
          <a:stretch>
            <a:fillRect/>
          </a:stretch>
        </p:blipFill>
        <p:spPr>
          <a:xfrm>
            <a:off x="8513591" y="3287534"/>
            <a:ext cx="2095502" cy="762002"/>
          </a:xfrm>
          <a:prstGeom prst="rect">
            <a:avLst/>
          </a:prstGeom>
          <a:ln w="12700">
            <a:miter lim="400000"/>
          </a:ln>
        </p:spPr>
      </p:pic>
      <p:pic>
        <p:nvPicPr>
          <p:cNvPr id="274" name="Picture 10" descr="Picture 10"/>
          <p:cNvPicPr>
            <a:picLocks noChangeAspect="1"/>
          </p:cNvPicPr>
          <p:nvPr/>
        </p:nvPicPr>
        <p:blipFill>
          <a:blip r:embed="rId9">
            <a:extLst/>
          </a:blip>
          <a:stretch>
            <a:fillRect/>
          </a:stretch>
        </p:blipFill>
        <p:spPr>
          <a:xfrm>
            <a:off x="8679046" y="4049536"/>
            <a:ext cx="1428874" cy="496810"/>
          </a:xfrm>
          <a:prstGeom prst="rect">
            <a:avLst/>
          </a:prstGeom>
          <a:ln w="12700">
            <a:miter lim="400000"/>
          </a:ln>
        </p:spPr>
      </p:pic>
      <p:pic>
        <p:nvPicPr>
          <p:cNvPr id="275" name="Kép 7" descr="Kép 7"/>
          <p:cNvPicPr>
            <a:picLocks noChangeAspect="1"/>
          </p:cNvPicPr>
          <p:nvPr/>
        </p:nvPicPr>
        <p:blipFill>
          <a:blip r:embed="rId10">
            <a:extLst/>
          </a:blip>
          <a:stretch>
            <a:fillRect/>
          </a:stretch>
        </p:blipFill>
        <p:spPr>
          <a:xfrm>
            <a:off x="9187439" y="4758363"/>
            <a:ext cx="1679501" cy="312692"/>
          </a:xfrm>
          <a:prstGeom prst="rect">
            <a:avLst/>
          </a:prstGeom>
          <a:ln w="12700">
            <a:miter lim="400000"/>
          </a:ln>
        </p:spPr>
      </p:pic>
      <p:pic>
        <p:nvPicPr>
          <p:cNvPr id="276" name="Picture 18" descr="Picture 18"/>
          <p:cNvPicPr>
            <a:picLocks noChangeAspect="1"/>
          </p:cNvPicPr>
          <p:nvPr/>
        </p:nvPicPr>
        <p:blipFill>
          <a:blip r:embed="rId11">
            <a:extLst/>
          </a:blip>
          <a:stretch>
            <a:fillRect/>
          </a:stretch>
        </p:blipFill>
        <p:spPr>
          <a:xfrm>
            <a:off x="9731878" y="5288131"/>
            <a:ext cx="1649781" cy="610610"/>
          </a:xfrm>
          <a:prstGeom prst="rect">
            <a:avLst/>
          </a:prstGeom>
          <a:ln w="12700">
            <a:miter lim="400000"/>
          </a:ln>
        </p:spPr>
      </p:pic>
      <p:pic>
        <p:nvPicPr>
          <p:cNvPr id="277" name="Picture 20" descr="Picture 20"/>
          <p:cNvPicPr>
            <a:picLocks noChangeAspect="1"/>
          </p:cNvPicPr>
          <p:nvPr/>
        </p:nvPicPr>
        <p:blipFill>
          <a:blip r:embed="rId12">
            <a:extLst/>
          </a:blip>
          <a:stretch>
            <a:fillRect/>
          </a:stretch>
        </p:blipFill>
        <p:spPr>
          <a:xfrm>
            <a:off x="7254948" y="1129616"/>
            <a:ext cx="2657476" cy="714377"/>
          </a:xfrm>
          <a:prstGeom prst="rect">
            <a:avLst/>
          </a:prstGeom>
          <a:ln w="12700">
            <a:miter lim="400000"/>
          </a:ln>
        </p:spPr>
      </p:pic>
      <p:sp>
        <p:nvSpPr>
          <p:cNvPr id="2" name="Rectangle 1"/>
          <p:cNvSpPr/>
          <p:nvPr/>
        </p:nvSpPr>
        <p:spPr>
          <a:xfrm>
            <a:off x="278848" y="356413"/>
            <a:ext cx="5187639" cy="646331"/>
          </a:xfrm>
          <a:prstGeom prst="rect">
            <a:avLst/>
          </a:prstGeom>
        </p:spPr>
        <p:txBody>
          <a:bodyPr wrap="none">
            <a:spAutoFit/>
          </a:bodyPr>
          <a:lstStyle/>
          <a:p>
            <a:r>
              <a:rPr lang="hu-HU" sz="3600" dirty="0"/>
              <a:t>O</a:t>
            </a:r>
            <a:r>
              <a:rPr lang="en-GB" sz="3600" dirty="0" err="1"/>
              <a:t>nline</a:t>
            </a:r>
            <a:r>
              <a:rPr lang="en-GB" sz="3600" dirty="0"/>
              <a:t> </a:t>
            </a:r>
            <a:r>
              <a:rPr lang="hu-HU" sz="3600" dirty="0"/>
              <a:t>tanulási platformok</a:t>
            </a:r>
            <a:endParaRPr lang="en-GB" sz="3600" dirty="0"/>
          </a:p>
        </p:txBody>
      </p:sp>
      <p:sp>
        <p:nvSpPr>
          <p:cNvPr id="5" name="TextBox 4"/>
          <p:cNvSpPr txBox="1"/>
          <p:nvPr/>
        </p:nvSpPr>
        <p:spPr>
          <a:xfrm>
            <a:off x="501565" y="1153069"/>
            <a:ext cx="6584643" cy="4832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800" dirty="0"/>
              <a:t>A </a:t>
            </a:r>
            <a:r>
              <a:rPr lang="en-GB" sz="2800" dirty="0" err="1"/>
              <a:t>virtuális</a:t>
            </a:r>
            <a:r>
              <a:rPr lang="en-GB" sz="2800" dirty="0"/>
              <a:t> </a:t>
            </a:r>
            <a:r>
              <a:rPr lang="en-GB" sz="2800" dirty="0" err="1"/>
              <a:t>tanulási</a:t>
            </a:r>
            <a:r>
              <a:rPr lang="en-GB" sz="2800" dirty="0"/>
              <a:t> </a:t>
            </a:r>
            <a:r>
              <a:rPr lang="en-GB" sz="2800" dirty="0" err="1"/>
              <a:t>környezet</a:t>
            </a:r>
            <a:r>
              <a:rPr lang="en-GB" sz="2800" dirty="0"/>
              <a:t> a </a:t>
            </a:r>
            <a:r>
              <a:rPr lang="en-GB" sz="2800" dirty="0" err="1"/>
              <a:t>hagyományos</a:t>
            </a:r>
            <a:r>
              <a:rPr lang="en-GB" sz="2800" dirty="0"/>
              <a:t> </a:t>
            </a:r>
            <a:r>
              <a:rPr lang="en-GB" sz="2800" dirty="0" err="1"/>
              <a:t>tantermek</a:t>
            </a:r>
            <a:r>
              <a:rPr lang="en-GB" sz="2800" dirty="0"/>
              <a:t> </a:t>
            </a:r>
            <a:r>
              <a:rPr lang="en-GB" sz="2800" dirty="0" err="1"/>
              <a:t>eszközeinek</a:t>
            </a:r>
            <a:r>
              <a:rPr lang="en-GB" sz="2800" dirty="0"/>
              <a:t> </a:t>
            </a:r>
            <a:r>
              <a:rPr lang="en-GB" sz="2800" dirty="0" err="1"/>
              <a:t>és</a:t>
            </a:r>
            <a:r>
              <a:rPr lang="en-GB" sz="2800" dirty="0"/>
              <a:t> </a:t>
            </a:r>
            <a:r>
              <a:rPr lang="en-GB" sz="2800" dirty="0" err="1"/>
              <a:t>tevékenységeinek</a:t>
            </a:r>
            <a:r>
              <a:rPr lang="en-GB" sz="2800" dirty="0"/>
              <a:t> online </a:t>
            </a:r>
            <a:r>
              <a:rPr lang="en-GB" sz="2800" dirty="0" err="1"/>
              <a:t>megjelenítése</a:t>
            </a:r>
            <a:r>
              <a:rPr lang="en-GB" sz="2800" dirty="0"/>
              <a:t>, </a:t>
            </a:r>
            <a:r>
              <a:rPr lang="en-GB" sz="2800" dirty="0" err="1"/>
              <a:t>amelyet</a:t>
            </a:r>
            <a:r>
              <a:rPr lang="en-GB" sz="2800" dirty="0"/>
              <a:t> online </a:t>
            </a:r>
            <a:r>
              <a:rPr lang="en-GB" sz="2800" dirty="0" err="1"/>
              <a:t>kurzusok</a:t>
            </a:r>
            <a:r>
              <a:rPr lang="en-GB" sz="2800" dirty="0"/>
              <a:t> </a:t>
            </a:r>
            <a:r>
              <a:rPr lang="en-GB" sz="2800" dirty="0" err="1"/>
              <a:t>létrehozására</a:t>
            </a:r>
            <a:r>
              <a:rPr lang="en-GB" sz="2800" dirty="0"/>
              <a:t> </a:t>
            </a:r>
            <a:r>
              <a:rPr lang="en-GB" sz="2800" dirty="0" err="1"/>
              <a:t>és</a:t>
            </a:r>
            <a:r>
              <a:rPr lang="en-GB" sz="2800" dirty="0"/>
              <a:t> online </a:t>
            </a:r>
            <a:r>
              <a:rPr lang="en-GB" sz="2800" dirty="0" err="1"/>
              <a:t>internetes</a:t>
            </a:r>
            <a:r>
              <a:rPr lang="en-GB" sz="2800" dirty="0"/>
              <a:t> </a:t>
            </a:r>
            <a:r>
              <a:rPr lang="en-GB" sz="2800" dirty="0" err="1"/>
              <a:t>kurzusokra</a:t>
            </a:r>
            <a:r>
              <a:rPr lang="en-GB" sz="2800" dirty="0"/>
              <a:t> </a:t>
            </a:r>
            <a:r>
              <a:rPr lang="en-GB" sz="2800" dirty="0" err="1"/>
              <a:t>fejlesztettek</a:t>
            </a:r>
            <a:r>
              <a:rPr lang="en-GB" sz="2800" dirty="0"/>
              <a:t> </a:t>
            </a:r>
            <a:r>
              <a:rPr lang="en-GB" sz="2800" dirty="0" err="1"/>
              <a:t>ki</a:t>
            </a:r>
            <a:r>
              <a:rPr lang="en-GB" sz="2800" dirty="0"/>
              <a:t>.</a:t>
            </a:r>
            <a:endParaRPr lang="hu-HU" sz="2800" dirty="0"/>
          </a:p>
          <a:p>
            <a:endParaRPr lang="en-GB" sz="2800" dirty="0"/>
          </a:p>
          <a:p>
            <a:r>
              <a:rPr lang="hu-HU" sz="2800" dirty="0"/>
              <a:t>A képen tanulási platformok logói láthatók, amelyeket széles körben használnak az oktatás különböző szintjein. A </a:t>
            </a:r>
            <a:r>
              <a:rPr lang="hu-HU" sz="2800" dirty="0" err="1"/>
              <a:t>Moodle-t</a:t>
            </a:r>
            <a:r>
              <a:rPr lang="hu-HU" sz="2800" dirty="0"/>
              <a:t> tartják közülük a legnépszerűbbnek a világ minden táján.</a:t>
            </a:r>
            <a:endParaRPr lang="en-GB" sz="2800" dirty="0"/>
          </a:p>
        </p:txBody>
      </p:sp>
    </p:spTree>
    <p:extLst>
      <p:ext uri="{BB962C8B-B14F-4D97-AF65-F5344CB8AC3E}">
        <p14:creationId xmlns:p14="http://schemas.microsoft.com/office/powerpoint/2010/main" val="15467662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MOODLE…"/>
          <p:cNvSpPr txBox="1">
            <a:spLocks noGrp="1"/>
          </p:cNvSpPr>
          <p:nvPr>
            <p:ph type="title"/>
          </p:nvPr>
        </p:nvSpPr>
        <p:spPr>
          <a:prstGeom prst="rect">
            <a:avLst/>
          </a:prstGeom>
        </p:spPr>
        <p:txBody>
          <a:bodyPr/>
          <a:lstStyle/>
          <a:p>
            <a:pPr algn="ctr" defTabSz="425194">
              <a:lnSpc>
                <a:spcPct val="100000"/>
              </a:lnSpc>
              <a:defRPr sz="3300" b="1" spc="0">
                <a:solidFill>
                  <a:srgbClr val="000000"/>
                </a:solidFill>
              </a:defRPr>
            </a:pPr>
            <a:r>
              <a:rPr dirty="0"/>
              <a:t>M</a:t>
            </a:r>
            <a:r>
              <a:rPr b="0" dirty="0"/>
              <a:t>odular </a:t>
            </a:r>
            <a:r>
              <a:rPr dirty="0"/>
              <a:t>O</a:t>
            </a:r>
            <a:r>
              <a:rPr b="0" dirty="0"/>
              <a:t>bject-</a:t>
            </a:r>
            <a:r>
              <a:rPr dirty="0"/>
              <a:t>O</a:t>
            </a:r>
            <a:r>
              <a:rPr b="0" dirty="0"/>
              <a:t>riented </a:t>
            </a:r>
            <a:r>
              <a:rPr dirty="0"/>
              <a:t>D</a:t>
            </a:r>
            <a:r>
              <a:rPr b="0" dirty="0"/>
              <a:t>ynamic </a:t>
            </a:r>
            <a:r>
              <a:rPr dirty="0"/>
              <a:t>L</a:t>
            </a:r>
            <a:r>
              <a:rPr b="0" dirty="0"/>
              <a:t>earning </a:t>
            </a:r>
            <a:r>
              <a:rPr dirty="0"/>
              <a:t>E</a:t>
            </a:r>
            <a:r>
              <a:rPr b="0" dirty="0"/>
              <a:t>nvironment</a:t>
            </a:r>
          </a:p>
        </p:txBody>
      </p:sp>
      <p:pic>
        <p:nvPicPr>
          <p:cNvPr id="264" name="Kép 4" descr="Kép 4"/>
          <p:cNvPicPr>
            <a:picLocks noChangeAspect="1"/>
          </p:cNvPicPr>
          <p:nvPr/>
        </p:nvPicPr>
        <p:blipFill>
          <a:blip r:embed="rId3">
            <a:extLst/>
          </a:blip>
          <a:stretch>
            <a:fillRect/>
          </a:stretch>
        </p:blipFill>
        <p:spPr>
          <a:xfrm>
            <a:off x="1097280" y="2160877"/>
            <a:ext cx="4763281" cy="3895893"/>
          </a:xfrm>
          <a:prstGeom prst="rect">
            <a:avLst/>
          </a:prstGeom>
          <a:ln w="12700">
            <a:miter lim="400000"/>
          </a:ln>
        </p:spPr>
      </p:pic>
      <p:pic>
        <p:nvPicPr>
          <p:cNvPr id="4"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pic>
        <p:nvPicPr>
          <p:cNvPr id="5" name="Picture 2" descr="Picture 2"/>
          <p:cNvPicPr>
            <a:picLocks noChangeAspect="1"/>
          </p:cNvPicPr>
          <p:nvPr/>
        </p:nvPicPr>
        <p:blipFill>
          <a:blip r:embed="rId5">
            <a:extLst/>
          </a:blip>
          <a:stretch>
            <a:fillRect/>
          </a:stretch>
        </p:blipFill>
        <p:spPr>
          <a:xfrm>
            <a:off x="4686320" y="355168"/>
            <a:ext cx="2880320" cy="861272"/>
          </a:xfrm>
          <a:prstGeom prst="rect">
            <a:avLst/>
          </a:prstGeom>
          <a:ln w="12700">
            <a:miter lim="400000"/>
          </a:ln>
        </p:spPr>
      </p:pic>
      <p:pic>
        <p:nvPicPr>
          <p:cNvPr id="6" name="Kép 4" descr="Kép 4"/>
          <p:cNvPicPr>
            <a:picLocks noChangeAspect="1"/>
          </p:cNvPicPr>
          <p:nvPr/>
        </p:nvPicPr>
        <p:blipFill>
          <a:blip r:embed="rId6">
            <a:extLst/>
          </a:blip>
          <a:stretch>
            <a:fillRect/>
          </a:stretch>
        </p:blipFill>
        <p:spPr>
          <a:xfrm>
            <a:off x="6240016" y="2708920"/>
            <a:ext cx="5089582" cy="2510403"/>
          </a:xfrm>
          <a:prstGeom prst="rect">
            <a:avLst/>
          </a:prstGeom>
          <a:ln w="12700">
            <a:miter lim="400000"/>
          </a:ln>
        </p:spPr>
      </p:pic>
    </p:spTree>
    <p:extLst>
      <p:ext uri="{BB962C8B-B14F-4D97-AF65-F5344CB8AC3E}">
        <p14:creationId xmlns:p14="http://schemas.microsoft.com/office/powerpoint/2010/main" val="286179834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297"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298" name="Szövegdoboz 6"/>
          <p:cNvSpPr txBox="1"/>
          <p:nvPr/>
        </p:nvSpPr>
        <p:spPr>
          <a:xfrm>
            <a:off x="1127448" y="260648"/>
            <a:ext cx="9701089" cy="569386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buSzPct val="100000"/>
              <a:defRPr sz="3600"/>
            </a:pPr>
            <a:r>
              <a:rPr lang="hu-HU" sz="2800" dirty="0"/>
              <a:t>A </a:t>
            </a:r>
            <a:r>
              <a:rPr lang="hu-HU" sz="2800" dirty="0" err="1"/>
              <a:t>Moodle</a:t>
            </a:r>
            <a:r>
              <a:rPr lang="hu-HU" sz="2800" dirty="0"/>
              <a:t> szolgáltatásai a következő alrendszerekbe csoportosíthatók:</a:t>
            </a:r>
            <a:endParaRPr lang="en-GB" sz="2800" dirty="0"/>
          </a:p>
          <a:p>
            <a:pPr>
              <a:buSzPct val="100000"/>
              <a:defRPr sz="3600"/>
            </a:pPr>
            <a:endParaRPr lang="en-GB" sz="2800" dirty="0"/>
          </a:p>
          <a:p>
            <a:pPr marL="571500" lvl="1" indent="-571500">
              <a:buFont typeface="Arial" charset="0"/>
              <a:buChar char="•"/>
              <a:defRPr sz="3600"/>
            </a:pPr>
            <a:r>
              <a:rPr lang="en-GB" sz="2800" dirty="0"/>
              <a:t>Learning Management System (LMS)</a:t>
            </a:r>
          </a:p>
          <a:p>
            <a:pPr marL="571500" lvl="1" indent="-571500">
              <a:buFont typeface="Arial" charset="0"/>
              <a:buChar char="•"/>
              <a:defRPr sz="3600"/>
            </a:pPr>
            <a:r>
              <a:rPr lang="en-GB" sz="2800" dirty="0"/>
              <a:t>Content Management System (CMS)</a:t>
            </a:r>
          </a:p>
          <a:p>
            <a:pPr marL="571500" lvl="1" indent="-571500">
              <a:buFont typeface="Arial" charset="0"/>
              <a:buChar char="•"/>
              <a:defRPr sz="3600"/>
            </a:pPr>
            <a:r>
              <a:rPr lang="en-GB" sz="2800" dirty="0"/>
              <a:t>Learning Content Management System (LCMS)</a:t>
            </a:r>
          </a:p>
          <a:p>
            <a:pPr lvl="1">
              <a:defRPr sz="3600"/>
            </a:pPr>
            <a:endParaRPr lang="en-GB" sz="2800" dirty="0"/>
          </a:p>
          <a:p>
            <a:pPr lvl="1">
              <a:defRPr sz="3600"/>
            </a:pPr>
            <a:r>
              <a:rPr lang="hu-HU" sz="2800" dirty="0"/>
              <a:t>Az osztálytermi tanításhoz hasonlóan általában a tanárok itt sem felelősek a tankönyvek elkészítéséért. A </a:t>
            </a:r>
            <a:r>
              <a:rPr lang="hu-HU" sz="2800" dirty="0" err="1"/>
              <a:t>Moodle-ban</a:t>
            </a:r>
            <a:r>
              <a:rPr lang="hu-HU" sz="2800" dirty="0"/>
              <a:t> </a:t>
            </a:r>
            <a:r>
              <a:rPr lang="hu-HU" sz="2800" dirty="0" err="1"/>
              <a:t>a</a:t>
            </a:r>
            <a:r>
              <a:rPr lang="hu-HU" sz="2800" dirty="0"/>
              <a:t> tanárok különböző szerepet töltenek be különböző jogosultságokkal: tanár, tanfolyamkészítő, nem tartalomszerkesztő tanár. Azt a tanárt, akinek a feladata az online környezetben a tanulási folyamatot megkönnyítése, gyakran „</a:t>
            </a:r>
            <a:r>
              <a:rPr lang="hu-HU" sz="2800" dirty="0" err="1"/>
              <a:t>tutor-nak</a:t>
            </a:r>
            <a:r>
              <a:rPr lang="hu-HU" sz="2800" dirty="0"/>
              <a:t>" nevezik.</a:t>
            </a:r>
            <a:endParaRPr lang="hu-HU" dirty="0"/>
          </a:p>
        </p:txBody>
      </p:sp>
    </p:spTree>
    <p:extLst>
      <p:ext uri="{BB962C8B-B14F-4D97-AF65-F5344CB8AC3E}">
        <p14:creationId xmlns:p14="http://schemas.microsoft.com/office/powerpoint/2010/main" val="21398294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318"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319"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rPr dirty="0"/>
              <a:t>-  </a:t>
            </a:r>
            <a:r>
              <a:rPr lang="hu-HU" dirty="0"/>
              <a:t>Általános jellemzők</a:t>
            </a:r>
            <a:endParaRPr dirty="0"/>
          </a:p>
        </p:txBody>
      </p:sp>
      <p:sp>
        <p:nvSpPr>
          <p:cNvPr id="320" name="Cím 2"/>
          <p:cNvSpPr txBox="1">
            <a:spLocks noGrp="1"/>
          </p:cNvSpPr>
          <p:nvPr>
            <p:ph type="title" idx="4294967295"/>
          </p:nvPr>
        </p:nvSpPr>
        <p:spPr>
          <a:xfrm>
            <a:off x="3143672" y="1628800"/>
            <a:ext cx="6173787" cy="1836737"/>
          </a:xfrm>
          <a:prstGeom prst="rect">
            <a:avLst/>
          </a:prstGeom>
        </p:spPr>
        <p:txBody>
          <a:bodyPr/>
          <a:lstStyle>
            <a:lvl1pPr>
              <a:defRPr sz="6400" spc="-200">
                <a:solidFill>
                  <a:srgbClr val="404040"/>
                </a:solidFill>
              </a:defRPr>
            </a:lvl1pPr>
          </a:lstStyle>
          <a:p>
            <a:r>
              <a:rPr lang="hu-HU" dirty="0"/>
              <a:t>Általános jellemzők</a:t>
            </a:r>
            <a:endParaRPr dirty="0"/>
          </a:p>
        </p:txBody>
      </p:sp>
      <p:pic>
        <p:nvPicPr>
          <p:cNvPr id="6" name="Picture 2" descr="Picture 2"/>
          <p:cNvPicPr>
            <a:picLocks noChangeAspect="1"/>
          </p:cNvPicPr>
          <p:nvPr/>
        </p:nvPicPr>
        <p:blipFill>
          <a:blip r:embed="rId5">
            <a:extLst/>
          </a:blip>
          <a:stretch>
            <a:fillRect/>
          </a:stretch>
        </p:blipFill>
        <p:spPr>
          <a:xfrm>
            <a:off x="4295800" y="3704930"/>
            <a:ext cx="3168352" cy="1129616"/>
          </a:xfrm>
          <a:prstGeom prst="rect">
            <a:avLst/>
          </a:prstGeom>
          <a:ln w="12700">
            <a:miter lim="400000"/>
          </a:ln>
        </p:spPr>
      </p:pic>
    </p:spTree>
    <p:extLst>
      <p:ext uri="{BB962C8B-B14F-4D97-AF65-F5344CB8AC3E}">
        <p14:creationId xmlns:p14="http://schemas.microsoft.com/office/powerpoint/2010/main" val="21170361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cture 2" descr="Picture 2"/>
          <p:cNvPicPr>
            <a:picLocks noChangeAspect="1"/>
          </p:cNvPicPr>
          <p:nvPr/>
        </p:nvPicPr>
        <p:blipFill>
          <a:blip r:embed="rId3">
            <a:extLst/>
          </a:blip>
          <a:stretch>
            <a:fillRect/>
          </a:stretch>
        </p:blipFill>
        <p:spPr>
          <a:xfrm>
            <a:off x="6096000" y="2242966"/>
            <a:ext cx="5657247" cy="2715482"/>
          </a:xfrm>
          <a:prstGeom prst="rect">
            <a:avLst/>
          </a:prstGeom>
          <a:ln w="12700">
            <a:miter lim="400000"/>
          </a:ln>
        </p:spPr>
      </p:pic>
      <p:pic>
        <p:nvPicPr>
          <p:cNvPr id="325" name="Kép 1" descr="Kép 1"/>
          <p:cNvPicPr>
            <a:picLocks noChangeAspect="1"/>
          </p:cNvPicPr>
          <p:nvPr/>
        </p:nvPicPr>
        <p:blipFill>
          <a:blip r:embed="rId4">
            <a:extLst/>
          </a:blip>
          <a:srcRect r="85412"/>
          <a:stretch>
            <a:fillRect/>
          </a:stretch>
        </p:blipFill>
        <p:spPr>
          <a:xfrm>
            <a:off x="11582399" y="3723937"/>
            <a:ext cx="609603" cy="3134063"/>
          </a:xfrm>
          <a:prstGeom prst="rect">
            <a:avLst/>
          </a:prstGeom>
          <a:ln w="12700">
            <a:miter lim="400000"/>
          </a:ln>
        </p:spPr>
      </p:pic>
      <p:sp>
        <p:nvSpPr>
          <p:cNvPr id="326" name="Szövegdoboz 8"/>
          <p:cNvSpPr txBox="1"/>
          <p:nvPr/>
        </p:nvSpPr>
        <p:spPr>
          <a:xfrm>
            <a:off x="467441" y="5758062"/>
            <a:ext cx="3506679" cy="447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200" i="1"/>
            </a:pPr>
            <a:r>
              <a:t>Source: https://moodle.org</a:t>
            </a:r>
            <a:br/>
            <a:r>
              <a:t>Image source: http://www.bframe.com</a:t>
            </a:r>
          </a:p>
        </p:txBody>
      </p:sp>
      <p:pic>
        <p:nvPicPr>
          <p:cNvPr id="327" name="Picture 4" descr="Picture 4"/>
          <p:cNvPicPr>
            <a:picLocks noChangeAspect="1"/>
          </p:cNvPicPr>
          <p:nvPr/>
        </p:nvPicPr>
        <p:blipFill>
          <a:blip r:embed="rId5">
            <a:extLst/>
          </a:blip>
          <a:stretch>
            <a:fillRect/>
          </a:stretch>
        </p:blipFill>
        <p:spPr>
          <a:xfrm>
            <a:off x="467440" y="6468709"/>
            <a:ext cx="914401" cy="238127"/>
          </a:xfrm>
          <a:prstGeom prst="rect">
            <a:avLst/>
          </a:prstGeom>
          <a:ln w="12700">
            <a:miter lim="400000"/>
          </a:ln>
        </p:spPr>
      </p:pic>
      <p:sp>
        <p:nvSpPr>
          <p:cNvPr id="328"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rPr dirty="0"/>
              <a:t>-  </a:t>
            </a:r>
            <a:r>
              <a:rPr lang="hu-HU" dirty="0"/>
              <a:t>Általános jellemzők</a:t>
            </a:r>
            <a:endParaRPr dirty="0"/>
          </a:p>
        </p:txBody>
      </p:sp>
      <p:sp>
        <p:nvSpPr>
          <p:cNvPr id="329" name="Szövegdoboz 7"/>
          <p:cNvSpPr txBox="1"/>
          <p:nvPr/>
        </p:nvSpPr>
        <p:spPr>
          <a:xfrm>
            <a:off x="787398" y="800098"/>
            <a:ext cx="10853218"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2400"/>
            </a:pPr>
            <a:r>
              <a:rPr lang="hu-HU" dirty="0"/>
              <a:t>Bármilyen méretre alakítható, bárhol, bármikor, bármilyen eszközön használható</a:t>
            </a:r>
            <a:endParaRPr lang="en-US" dirty="0"/>
          </a:p>
        </p:txBody>
      </p:sp>
      <p:pic>
        <p:nvPicPr>
          <p:cNvPr id="8" name="Kép 4" descr="Kép 4"/>
          <p:cNvPicPr>
            <a:picLocks noChangeAspect="1"/>
          </p:cNvPicPr>
          <p:nvPr/>
        </p:nvPicPr>
        <p:blipFill>
          <a:blip r:embed="rId6">
            <a:extLst/>
          </a:blip>
          <a:stretch>
            <a:fillRect/>
          </a:stretch>
        </p:blipFill>
        <p:spPr>
          <a:xfrm>
            <a:off x="780183" y="2281473"/>
            <a:ext cx="5746899" cy="2884928"/>
          </a:xfrm>
          <a:prstGeom prst="rect">
            <a:avLst/>
          </a:prstGeom>
          <a:ln w="12700">
            <a:miter lim="400000"/>
          </a:ln>
        </p:spPr>
      </p:pic>
    </p:spTree>
    <p:extLst>
      <p:ext uri="{BB962C8B-B14F-4D97-AF65-F5344CB8AC3E}">
        <p14:creationId xmlns:p14="http://schemas.microsoft.com/office/powerpoint/2010/main" val="15673822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Picture 3" descr="Picture 3"/>
          <p:cNvPicPr>
            <a:picLocks noChangeAspect="1"/>
          </p:cNvPicPr>
          <p:nvPr/>
        </p:nvPicPr>
        <p:blipFill>
          <a:blip r:embed="rId3">
            <a:extLst/>
          </a:blip>
          <a:stretch>
            <a:fillRect/>
          </a:stretch>
        </p:blipFill>
        <p:spPr>
          <a:xfrm>
            <a:off x="1380563" y="1024515"/>
            <a:ext cx="9648826" cy="2895603"/>
          </a:xfrm>
          <a:prstGeom prst="rect">
            <a:avLst/>
          </a:prstGeom>
          <a:ln w="12700">
            <a:miter lim="400000"/>
          </a:ln>
        </p:spPr>
      </p:pic>
      <p:pic>
        <p:nvPicPr>
          <p:cNvPr id="343" name="Kép 1" descr="Kép 1"/>
          <p:cNvPicPr>
            <a:picLocks noChangeAspect="1"/>
          </p:cNvPicPr>
          <p:nvPr/>
        </p:nvPicPr>
        <p:blipFill>
          <a:blip r:embed="rId4">
            <a:extLst/>
          </a:blip>
          <a:srcRect r="85412"/>
          <a:stretch>
            <a:fillRect/>
          </a:stretch>
        </p:blipFill>
        <p:spPr>
          <a:xfrm>
            <a:off x="11582399" y="3723937"/>
            <a:ext cx="609603" cy="3134063"/>
          </a:xfrm>
          <a:prstGeom prst="rect">
            <a:avLst/>
          </a:prstGeom>
          <a:ln w="12700">
            <a:miter lim="400000"/>
          </a:ln>
        </p:spPr>
      </p:pic>
      <p:sp>
        <p:nvSpPr>
          <p:cNvPr id="344" name="Szövegdoboz 8"/>
          <p:cNvSpPr txBox="1"/>
          <p:nvPr/>
        </p:nvSpPr>
        <p:spPr>
          <a:xfrm>
            <a:off x="467441" y="5758062"/>
            <a:ext cx="3506679" cy="447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200" i="1"/>
            </a:pPr>
            <a:r>
              <a:t>Source: https://moodle.org</a:t>
            </a:r>
          </a:p>
          <a:p>
            <a:pPr>
              <a:defRPr sz="1200" i="1"/>
            </a:pPr>
            <a:r>
              <a:t>Image source: https://languages.oberlin.edu</a:t>
            </a:r>
          </a:p>
        </p:txBody>
      </p:sp>
      <p:pic>
        <p:nvPicPr>
          <p:cNvPr id="345" name="Picture 4" descr="Picture 4"/>
          <p:cNvPicPr>
            <a:picLocks noChangeAspect="1"/>
          </p:cNvPicPr>
          <p:nvPr/>
        </p:nvPicPr>
        <p:blipFill>
          <a:blip r:embed="rId5">
            <a:extLst/>
          </a:blip>
          <a:stretch>
            <a:fillRect/>
          </a:stretch>
        </p:blipFill>
        <p:spPr>
          <a:xfrm>
            <a:off x="467440" y="6468709"/>
            <a:ext cx="914401" cy="238127"/>
          </a:xfrm>
          <a:prstGeom prst="rect">
            <a:avLst/>
          </a:prstGeom>
          <a:ln w="12700">
            <a:miter lim="400000"/>
          </a:ln>
        </p:spPr>
      </p:pic>
      <p:sp>
        <p:nvSpPr>
          <p:cNvPr id="346"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t>-  genereal features</a:t>
            </a:r>
          </a:p>
        </p:txBody>
      </p:sp>
      <p:sp>
        <p:nvSpPr>
          <p:cNvPr id="347" name="Szövegdoboz 7"/>
          <p:cNvSpPr txBox="1"/>
          <p:nvPr/>
        </p:nvSpPr>
        <p:spPr>
          <a:xfrm>
            <a:off x="787398" y="800099"/>
            <a:ext cx="10009558" cy="7694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r>
              <a:rPr lang="hu-HU" dirty="0"/>
              <a:t>Többnyelvűség</a:t>
            </a:r>
            <a:endParaRPr dirty="0"/>
          </a:p>
          <a:p>
            <a:pPr marL="342900" indent="-342900">
              <a:buSzPct val="100000"/>
              <a:buFont typeface="Calibri"/>
              <a:buChar char="–"/>
              <a:defRPr sz="2000"/>
            </a:pPr>
            <a:endParaRPr dirty="0"/>
          </a:p>
        </p:txBody>
      </p:sp>
      <p:pic>
        <p:nvPicPr>
          <p:cNvPr id="8" name="Picture 2" descr="Picture 2"/>
          <p:cNvPicPr>
            <a:picLocks noChangeAspect="1"/>
          </p:cNvPicPr>
          <p:nvPr/>
        </p:nvPicPr>
        <p:blipFill>
          <a:blip r:embed="rId6">
            <a:extLst/>
          </a:blip>
          <a:stretch>
            <a:fillRect/>
          </a:stretch>
        </p:blipFill>
        <p:spPr>
          <a:xfrm>
            <a:off x="7641493" y="4411737"/>
            <a:ext cx="3155463" cy="1569844"/>
          </a:xfrm>
          <a:prstGeom prst="rect">
            <a:avLst/>
          </a:prstGeom>
          <a:ln w="12700">
            <a:miter lim="400000"/>
          </a:ln>
        </p:spPr>
      </p:pic>
      <p:pic>
        <p:nvPicPr>
          <p:cNvPr id="9" name="Picture 8" descr="Picture 8"/>
          <p:cNvPicPr>
            <a:picLocks noChangeAspect="1"/>
          </p:cNvPicPr>
          <p:nvPr/>
        </p:nvPicPr>
        <p:blipFill>
          <a:blip r:embed="rId7">
            <a:extLst/>
          </a:blip>
          <a:stretch>
            <a:fillRect/>
          </a:stretch>
        </p:blipFill>
        <p:spPr>
          <a:xfrm>
            <a:off x="3791744" y="3820068"/>
            <a:ext cx="2565396" cy="2215569"/>
          </a:xfrm>
          <a:prstGeom prst="rect">
            <a:avLst/>
          </a:prstGeom>
          <a:ln w="12700">
            <a:miter lim="400000"/>
          </a:ln>
        </p:spPr>
      </p:pic>
    </p:spTree>
    <p:extLst>
      <p:ext uri="{BB962C8B-B14F-4D97-AF65-F5344CB8AC3E}">
        <p14:creationId xmlns:p14="http://schemas.microsoft.com/office/powerpoint/2010/main" val="13948822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440" y="620688"/>
            <a:ext cx="10058400" cy="4861967"/>
          </a:xfrm>
          <a:prstGeom prst="rect">
            <a:avLst/>
          </a:prstGeom>
        </p:spPr>
      </p:pic>
    </p:spTree>
    <p:extLst>
      <p:ext uri="{BB962C8B-B14F-4D97-AF65-F5344CB8AC3E}">
        <p14:creationId xmlns:p14="http://schemas.microsoft.com/office/powerpoint/2010/main" val="156260263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362"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363"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t>-  genereal features</a:t>
            </a:r>
          </a:p>
        </p:txBody>
      </p:sp>
      <p:sp>
        <p:nvSpPr>
          <p:cNvPr id="364" name="Manager, Course creator, Teacher, Non-editing teacher, … Guest"/>
          <p:cNvSpPr txBox="1"/>
          <p:nvPr/>
        </p:nvSpPr>
        <p:spPr>
          <a:xfrm>
            <a:off x="1232807" y="1988840"/>
            <a:ext cx="8467060" cy="250221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914400">
              <a:lnSpc>
                <a:spcPct val="90000"/>
              </a:lnSpc>
              <a:spcBef>
                <a:spcPts val="1200"/>
              </a:spcBef>
              <a:buClr>
                <a:schemeClr val="accent1"/>
              </a:buClr>
              <a:buSzPct val="100000"/>
              <a:defRPr sz="3600">
                <a:solidFill>
                  <a:srgbClr val="404040"/>
                </a:solidFill>
              </a:defRPr>
            </a:pPr>
            <a:r>
              <a:rPr lang="hu-HU" sz="7200" dirty="0"/>
              <a:t>Menedzser</a:t>
            </a:r>
            <a:r>
              <a:rPr sz="6400" dirty="0"/>
              <a:t>,</a:t>
            </a:r>
            <a:r>
              <a:rPr dirty="0"/>
              <a:t> </a:t>
            </a:r>
            <a:r>
              <a:rPr lang="hu-HU" sz="6400" dirty="0"/>
              <a:t>Kurzus készítő</a:t>
            </a:r>
            <a:r>
              <a:rPr dirty="0"/>
              <a:t>, </a:t>
            </a:r>
            <a:r>
              <a:rPr lang="hu-HU" sz="5200" dirty="0"/>
              <a:t>Tanár</a:t>
            </a:r>
            <a:r>
              <a:rPr dirty="0"/>
              <a:t>,</a:t>
            </a:r>
            <a:r>
              <a:rPr lang="hu-HU" dirty="0"/>
              <a:t> </a:t>
            </a:r>
            <a:r>
              <a:rPr lang="hu-HU" sz="3800" dirty="0"/>
              <a:t>nem szerkesztő tanár</a:t>
            </a:r>
            <a:r>
              <a:rPr dirty="0"/>
              <a:t>, </a:t>
            </a:r>
            <a:r>
              <a:rPr lang="hu-HU" sz="3200" dirty="0"/>
              <a:t>diák</a:t>
            </a:r>
            <a:r>
              <a:rPr lang="hu-HU" dirty="0"/>
              <a:t>, </a:t>
            </a:r>
            <a:r>
              <a:rPr lang="hu-HU" sz="2800" dirty="0"/>
              <a:t>regisztrált felhasználó</a:t>
            </a:r>
            <a:r>
              <a:rPr lang="hu-HU" dirty="0"/>
              <a:t>, </a:t>
            </a:r>
            <a:r>
              <a:rPr lang="hu-HU" sz="2000" dirty="0"/>
              <a:t>vendég</a:t>
            </a:r>
            <a:endParaRPr lang="hu-HU" sz="2400" dirty="0"/>
          </a:p>
        </p:txBody>
      </p:sp>
      <p:sp>
        <p:nvSpPr>
          <p:cNvPr id="365" name="Roles, user’s permissions"/>
          <p:cNvSpPr txBox="1"/>
          <p:nvPr/>
        </p:nvSpPr>
        <p:spPr>
          <a:xfrm>
            <a:off x="695400" y="476672"/>
            <a:ext cx="9639814"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rPr lang="hu-HU" dirty="0"/>
              <a:t>Szerepek, felhasználói jogosultságok a </a:t>
            </a:r>
            <a:r>
              <a:rPr lang="hu-HU" dirty="0" err="1"/>
              <a:t>Moodle-ban</a:t>
            </a:r>
            <a:endParaRPr dirty="0"/>
          </a:p>
        </p:txBody>
      </p:sp>
    </p:spTree>
    <p:extLst>
      <p:ext uri="{BB962C8B-B14F-4D97-AF65-F5344CB8AC3E}">
        <p14:creationId xmlns:p14="http://schemas.microsoft.com/office/powerpoint/2010/main" val="20144168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ontent"/>
          <p:cNvSpPr txBox="1">
            <a:spLocks noGrp="1"/>
          </p:cNvSpPr>
          <p:nvPr>
            <p:ph type="title"/>
          </p:nvPr>
        </p:nvSpPr>
        <p:spPr>
          <a:prstGeom prst="rect">
            <a:avLst/>
          </a:prstGeom>
        </p:spPr>
        <p:txBody>
          <a:bodyPr/>
          <a:lstStyle>
            <a:lvl1pPr>
              <a:defRPr spc="-100"/>
            </a:lvl1pPr>
          </a:lstStyle>
          <a:p>
            <a:r>
              <a:rPr lang="hu-HU" dirty="0"/>
              <a:t>Tartalom</a:t>
            </a:r>
            <a:endParaRPr dirty="0"/>
          </a:p>
        </p:txBody>
      </p:sp>
      <p:sp>
        <p:nvSpPr>
          <p:cNvPr id="174" name="Concept of Web 2.0…"/>
          <p:cNvSpPr txBox="1">
            <a:spLocks noGrp="1"/>
          </p:cNvSpPr>
          <p:nvPr>
            <p:ph type="body" idx="1"/>
          </p:nvPr>
        </p:nvSpPr>
        <p:spPr>
          <a:xfrm>
            <a:off x="1415480" y="1845734"/>
            <a:ext cx="9740201" cy="4023360"/>
          </a:xfrm>
          <a:prstGeom prst="rect">
            <a:avLst/>
          </a:prstGeom>
        </p:spPr>
        <p:txBody>
          <a:bodyPr/>
          <a:lstStyle/>
          <a:p>
            <a:pPr marL="647700" indent="-571500">
              <a:buClr>
                <a:srgbClr val="000000"/>
              </a:buClr>
              <a:buFont typeface="Arial" panose="020B0604020202020204" pitchFamily="34" charset="0"/>
              <a:buChar char="•"/>
              <a:defRPr sz="3600"/>
            </a:pPr>
            <a:r>
              <a:rPr dirty="0"/>
              <a:t>Web 2.0</a:t>
            </a:r>
            <a:r>
              <a:rPr lang="hu-HU" dirty="0"/>
              <a:t> koncepciója és kontextusa</a:t>
            </a:r>
            <a:endParaRPr dirty="0"/>
          </a:p>
          <a:p>
            <a:pPr marL="647700" indent="-571500">
              <a:buClr>
                <a:srgbClr val="000000"/>
              </a:buClr>
              <a:buFont typeface="Arial" panose="020B0604020202020204" pitchFamily="34" charset="0"/>
              <a:buChar char="•"/>
              <a:defRPr sz="3600"/>
            </a:pPr>
            <a:r>
              <a:rPr lang="hu-HU" dirty="0"/>
              <a:t>Digitális tananyagok készítése és megosztása</a:t>
            </a:r>
            <a:endParaRPr dirty="0"/>
          </a:p>
          <a:p>
            <a:pPr marL="647700" indent="-571500">
              <a:buClr>
                <a:srgbClr val="000000"/>
              </a:buClr>
              <a:buFont typeface="Arial" panose="020B0604020202020204" pitchFamily="34" charset="0"/>
              <a:buChar char="•"/>
              <a:defRPr sz="3600"/>
            </a:pPr>
            <a:r>
              <a:rPr lang="hu-HU" dirty="0"/>
              <a:t>Tanulásirányítási rendszerek (LMS) </a:t>
            </a:r>
            <a:r>
              <a:rPr dirty="0"/>
              <a:t>- Moodle</a:t>
            </a:r>
          </a:p>
        </p:txBody>
      </p:sp>
    </p:spTree>
    <p:extLst>
      <p:ext uri="{BB962C8B-B14F-4D97-AF65-F5344CB8AC3E}">
        <p14:creationId xmlns:p14="http://schemas.microsoft.com/office/powerpoint/2010/main" val="21045665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74">
                                            <p:bg/>
                                          </p:spTgt>
                                        </p:tgtEl>
                                        <p:attrNameLst>
                                          <p:attrName>style.visibility</p:attrName>
                                        </p:attrNameLst>
                                      </p:cBhvr>
                                      <p:to>
                                        <p:strVal val="visible"/>
                                      </p:to>
                                    </p:set>
                                    <p:anim calcmode="lin" valueType="num">
                                      <p:cBhvr>
                                        <p:cTn id="7" dur="1000" fill="hold"/>
                                        <p:tgtEl>
                                          <p:spTgt spid="174">
                                            <p:bg/>
                                          </p:spTgt>
                                        </p:tgtEl>
                                        <p:attrNameLst>
                                          <p:attrName>ppt_x</p:attrName>
                                        </p:attrNameLst>
                                      </p:cBhvr>
                                      <p:tavLst>
                                        <p:tav tm="0">
                                          <p:val>
                                            <p:strVal val="0-#ppt_w/2"/>
                                          </p:val>
                                        </p:tav>
                                        <p:tav tm="100000">
                                          <p:val>
                                            <p:strVal val="#ppt_x"/>
                                          </p:val>
                                        </p:tav>
                                      </p:tavLst>
                                    </p:anim>
                                    <p:anim calcmode="lin" valueType="num">
                                      <p:cBhvr>
                                        <p:cTn id="8" dur="1000" fill="hold"/>
                                        <p:tgtEl>
                                          <p:spTgt spid="17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74">
                                            <p:txEl>
                                              <p:pRg st="0" end="0"/>
                                            </p:txEl>
                                          </p:spTgt>
                                        </p:tgtEl>
                                        <p:attrNameLst>
                                          <p:attrName>style.visibility</p:attrName>
                                        </p:attrNameLst>
                                      </p:cBhvr>
                                      <p:to>
                                        <p:strVal val="visible"/>
                                      </p:to>
                                    </p:set>
                                    <p:anim calcmode="lin" valueType="num">
                                      <p:cBhvr>
                                        <p:cTn id="11" dur="1000" fill="hold"/>
                                        <p:tgtEl>
                                          <p:spTgt spid="17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7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iterate>
                                    <p:tmAbs val="0"/>
                                  </p:iterate>
                                  <p:childTnLst>
                                    <p:set>
                                      <p:cBhvr>
                                        <p:cTn id="15" fill="hold"/>
                                        <p:tgtEl>
                                          <p:spTgt spid="174">
                                            <p:txEl>
                                              <p:pRg st="1" end="1"/>
                                            </p:txEl>
                                          </p:spTgt>
                                        </p:tgtEl>
                                        <p:attrNameLst>
                                          <p:attrName>style.visibility</p:attrName>
                                        </p:attrNameLst>
                                      </p:cBhvr>
                                      <p:to>
                                        <p:strVal val="visible"/>
                                      </p:to>
                                    </p:set>
                                    <p:anim calcmode="lin" valueType="num">
                                      <p:cBhvr>
                                        <p:cTn id="16" dur="1000" fill="hold"/>
                                        <p:tgtEl>
                                          <p:spTgt spid="174">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1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iterate>
                                    <p:tmAbs val="0"/>
                                  </p:iterate>
                                  <p:childTnLst>
                                    <p:set>
                                      <p:cBhvr>
                                        <p:cTn id="21" fill="hold"/>
                                        <p:tgtEl>
                                          <p:spTgt spid="174">
                                            <p:txEl>
                                              <p:pRg st="2" end="2"/>
                                            </p:txEl>
                                          </p:spTgt>
                                        </p:tgtEl>
                                        <p:attrNameLst>
                                          <p:attrName>style.visibility</p:attrName>
                                        </p:attrNameLst>
                                      </p:cBhvr>
                                      <p:to>
                                        <p:strVal val="visible"/>
                                      </p:to>
                                    </p:set>
                                    <p:anim calcmode="lin" valueType="num">
                                      <p:cBhvr>
                                        <p:cTn id="22" dur="1000" fill="hold"/>
                                        <p:tgtEl>
                                          <p:spTgt spid="174">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17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1424" y="620688"/>
            <a:ext cx="10441160" cy="5755422"/>
          </a:xfrm>
          <a:prstGeom prst="rect">
            <a:avLst/>
          </a:prstGeom>
        </p:spPr>
        <p:txBody>
          <a:bodyPr wrap="square">
            <a:spAutoFit/>
          </a:bodyPr>
          <a:lstStyle/>
          <a:p>
            <a:pPr algn="just"/>
            <a:r>
              <a:rPr lang="hu-HU" sz="2800" dirty="0">
                <a:solidFill>
                  <a:srgbClr val="333333"/>
                </a:solidFill>
                <a:latin typeface="Helvetica Neue" charset="0"/>
              </a:rPr>
              <a:t>A </a:t>
            </a:r>
            <a:r>
              <a:rPr lang="hu-HU" sz="2800" dirty="0" err="1">
                <a:solidFill>
                  <a:srgbClr val="333333"/>
                </a:solidFill>
                <a:latin typeface="Helvetica Neue" charset="0"/>
              </a:rPr>
              <a:t>Moodle</a:t>
            </a:r>
            <a:r>
              <a:rPr lang="hu-HU" sz="2800" dirty="0">
                <a:solidFill>
                  <a:srgbClr val="333333"/>
                </a:solidFill>
                <a:latin typeface="Helvetica Neue" charset="0"/>
              </a:rPr>
              <a:t> szolgáltatásai részletesen:</a:t>
            </a:r>
          </a:p>
          <a:p>
            <a:pPr algn="just"/>
            <a:endParaRPr lang="hu-HU" sz="2800" dirty="0">
              <a:solidFill>
                <a:srgbClr val="333333"/>
              </a:solidFill>
              <a:latin typeface="Helvetica Neue" charset="0"/>
            </a:endParaRPr>
          </a:p>
          <a:p>
            <a:pPr marL="457200" indent="-457200">
              <a:buFont typeface="Arial" panose="020B0604020202020204" pitchFamily="34" charset="0"/>
              <a:buChar char="•"/>
            </a:pPr>
            <a:r>
              <a:rPr lang="hu-HU" sz="2400" dirty="0">
                <a:solidFill>
                  <a:srgbClr val="333333"/>
                </a:solidFill>
                <a:latin typeface="Helvetica Neue" charset="0"/>
              </a:rPr>
              <a:t>Fiókok kezelése, a hozzáférés felügyelete, a felhasználók nyilvántartása;</a:t>
            </a:r>
          </a:p>
          <a:p>
            <a:pPr marL="457200" indent="-457200">
              <a:buFont typeface="Arial" panose="020B0604020202020204" pitchFamily="34" charset="0"/>
              <a:buChar char="•"/>
            </a:pPr>
            <a:r>
              <a:rPr lang="hu-HU" sz="2400" dirty="0">
                <a:solidFill>
                  <a:srgbClr val="333333"/>
                </a:solidFill>
                <a:latin typeface="Helvetica Neue" charset="0"/>
              </a:rPr>
              <a:t>Tanórák bemutatása és egyéb tanulási tartalmak;</a:t>
            </a:r>
          </a:p>
          <a:p>
            <a:pPr marL="457200" indent="-457200">
              <a:buFont typeface="Arial" panose="020B0604020202020204" pitchFamily="34" charset="0"/>
              <a:buChar char="•"/>
            </a:pPr>
            <a:r>
              <a:rPr lang="hu-HU" sz="2400" dirty="0">
                <a:solidFill>
                  <a:srgbClr val="333333"/>
                </a:solidFill>
                <a:latin typeface="Helvetica Neue" charset="0"/>
              </a:rPr>
              <a:t>Értékelések irányítása;</a:t>
            </a:r>
          </a:p>
          <a:p>
            <a:pPr marL="457200" indent="-457200">
              <a:buFont typeface="Arial" panose="020B0604020202020204" pitchFamily="34" charset="0"/>
              <a:buChar char="•"/>
            </a:pPr>
            <a:r>
              <a:rPr lang="hu-HU" sz="2400" dirty="0">
                <a:solidFill>
                  <a:srgbClr val="333333"/>
                </a:solidFill>
                <a:latin typeface="Helvetica Neue" charset="0"/>
              </a:rPr>
              <a:t>Diákok feladatainak ütemezése;</a:t>
            </a:r>
          </a:p>
          <a:p>
            <a:pPr marL="457200" indent="-457200">
              <a:buFont typeface="Arial" panose="020B0604020202020204" pitchFamily="34" charset="0"/>
              <a:buChar char="•"/>
            </a:pPr>
            <a:r>
              <a:rPr lang="hu-HU" sz="2400" dirty="0">
                <a:solidFill>
                  <a:srgbClr val="333333"/>
                </a:solidFill>
                <a:latin typeface="Helvetica Neue" charset="0"/>
              </a:rPr>
              <a:t>Gyakorlati lehetőségek biztosítása,</a:t>
            </a:r>
          </a:p>
          <a:p>
            <a:pPr marL="457200" indent="-457200">
              <a:buFont typeface="Arial" panose="020B0604020202020204" pitchFamily="34" charset="0"/>
              <a:buChar char="•"/>
            </a:pPr>
            <a:r>
              <a:rPr lang="hu-HU" sz="2400" dirty="0">
                <a:solidFill>
                  <a:srgbClr val="333333"/>
                </a:solidFill>
                <a:latin typeface="Helvetica Neue" charset="0"/>
              </a:rPr>
              <a:t>Az oktató tevékenységeinek támogatása (tanfolyamok szervezése, beiratkozások kezelése, a hallgatók tevékenységének és teljesítményének nyilvántartása, a diákok teljesítményének értékelése, nyilvántartások és statisztikák készítése);</a:t>
            </a:r>
          </a:p>
          <a:p>
            <a:pPr marL="457200" indent="-457200">
              <a:buFont typeface="Arial" panose="020B0604020202020204" pitchFamily="34" charset="0"/>
              <a:buChar char="•"/>
            </a:pPr>
            <a:r>
              <a:rPr lang="hu-HU" sz="2400" dirty="0">
                <a:solidFill>
                  <a:srgbClr val="333333"/>
                </a:solidFill>
                <a:latin typeface="Helvetica Neue" charset="0"/>
              </a:rPr>
              <a:t>A tanárok és a diákok közötti kommunikáció támogatása;</a:t>
            </a:r>
          </a:p>
          <a:p>
            <a:pPr marL="457200" indent="-457200">
              <a:buFont typeface="Arial" panose="020B0604020202020204" pitchFamily="34" charset="0"/>
              <a:buChar char="•"/>
            </a:pPr>
            <a:r>
              <a:rPr lang="hu-HU" sz="2400" dirty="0">
                <a:solidFill>
                  <a:srgbClr val="333333"/>
                </a:solidFill>
                <a:latin typeface="Helvetica Neue" charset="0"/>
              </a:rPr>
              <a:t>A minőségirányítás támogatása, például a kurzus értékelése a hallgatók visszajelzései révén;</a:t>
            </a:r>
            <a:endParaRPr lang="en-US" sz="2400" dirty="0">
              <a:solidFill>
                <a:srgbClr val="333333"/>
              </a:solidFill>
              <a:latin typeface="Helvetica Neue" charset="0"/>
            </a:endParaRPr>
          </a:p>
        </p:txBody>
      </p:sp>
    </p:spTree>
    <p:extLst>
      <p:ext uri="{BB962C8B-B14F-4D97-AF65-F5344CB8AC3E}">
        <p14:creationId xmlns:p14="http://schemas.microsoft.com/office/powerpoint/2010/main" val="214563890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748" y="1124744"/>
            <a:ext cx="6060504" cy="4157506"/>
          </a:xfrm>
          <a:prstGeom prst="rect">
            <a:avLst/>
          </a:prstGeom>
        </p:spPr>
      </p:pic>
    </p:spTree>
    <p:extLst>
      <p:ext uri="{BB962C8B-B14F-4D97-AF65-F5344CB8AC3E}">
        <p14:creationId xmlns:p14="http://schemas.microsoft.com/office/powerpoint/2010/main" val="5255590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Tennivalók a tréning előtt:</a:t>
            </a:r>
            <a:endParaRPr lang="en-US" dirty="0"/>
          </a:p>
        </p:txBody>
      </p:sp>
      <p:sp>
        <p:nvSpPr>
          <p:cNvPr id="3" name="Szövegdoboz 2"/>
          <p:cNvSpPr txBox="1"/>
          <p:nvPr/>
        </p:nvSpPr>
        <p:spPr>
          <a:xfrm>
            <a:off x="1236372" y="1970468"/>
            <a:ext cx="9787943" cy="2031325"/>
          </a:xfrm>
          <a:prstGeom prst="rect">
            <a:avLst/>
          </a:prstGeom>
          <a:noFill/>
        </p:spPr>
        <p:txBody>
          <a:bodyPr wrap="square" rtlCol="0">
            <a:spAutoFit/>
          </a:bodyPr>
          <a:lstStyle/>
          <a:p>
            <a:pPr marL="285750" indent="-285750">
              <a:buFontTx/>
              <a:buChar char="-"/>
            </a:pPr>
            <a:r>
              <a:rPr lang="hu-HU" dirty="0"/>
              <a:t>Készíts </a:t>
            </a:r>
            <a:r>
              <a:rPr lang="hu-HU" dirty="0" err="1"/>
              <a:t>Google</a:t>
            </a:r>
            <a:r>
              <a:rPr lang="hu-HU" dirty="0"/>
              <a:t> accountot: </a:t>
            </a:r>
            <a:r>
              <a:rPr lang="hu-HU" dirty="0" err="1">
                <a:hlinkClick r:id="rId3"/>
              </a:rPr>
              <a:t>https</a:t>
            </a:r>
            <a:r>
              <a:rPr lang="hu-HU" dirty="0">
                <a:hlinkClick r:id="rId3"/>
              </a:rPr>
              <a:t>://</a:t>
            </a:r>
            <a:r>
              <a:rPr lang="hu-HU" dirty="0" err="1">
                <a:hlinkClick r:id="rId3"/>
              </a:rPr>
              <a:t>accounts.google.com</a:t>
            </a:r>
            <a:r>
              <a:rPr lang="hu-HU" dirty="0">
                <a:hlinkClick r:id="rId3"/>
              </a:rPr>
              <a:t>/</a:t>
            </a:r>
            <a:r>
              <a:rPr lang="hu-HU" dirty="0" err="1">
                <a:hlinkClick r:id="rId3"/>
              </a:rPr>
              <a:t>SignUp</a:t>
            </a:r>
            <a:endParaRPr lang="hu-HU" dirty="0"/>
          </a:p>
          <a:p>
            <a:pPr marL="285750" indent="-285750">
              <a:buFontTx/>
              <a:buChar char="-"/>
            </a:pPr>
            <a:r>
              <a:rPr lang="hu-HU" dirty="0"/>
              <a:t>A </a:t>
            </a:r>
            <a:r>
              <a:rPr lang="hu-HU" dirty="0" err="1"/>
              <a:t>Google</a:t>
            </a:r>
            <a:r>
              <a:rPr lang="hu-HU" dirty="0"/>
              <a:t> </a:t>
            </a:r>
            <a:r>
              <a:rPr lang="hu-HU" dirty="0" err="1"/>
              <a:t>Forms</a:t>
            </a:r>
            <a:r>
              <a:rPr lang="hu-HU" dirty="0"/>
              <a:t> rövid bemutatója: </a:t>
            </a:r>
            <a:r>
              <a:rPr lang="hu-HU" dirty="0" err="1">
                <a:hlinkClick r:id="rId4"/>
              </a:rPr>
              <a:t>https</a:t>
            </a:r>
            <a:r>
              <a:rPr lang="hu-HU" dirty="0">
                <a:hlinkClick r:id="rId4"/>
              </a:rPr>
              <a:t>://</a:t>
            </a:r>
            <a:r>
              <a:rPr lang="hu-HU" dirty="0" err="1">
                <a:hlinkClick r:id="rId4"/>
              </a:rPr>
              <a:t>www.youtube.com</a:t>
            </a:r>
            <a:r>
              <a:rPr lang="hu-HU" dirty="0">
                <a:hlinkClick r:id="rId4"/>
              </a:rPr>
              <a:t>/</a:t>
            </a:r>
            <a:r>
              <a:rPr lang="hu-HU" dirty="0" err="1">
                <a:hlinkClick r:id="rId4"/>
              </a:rPr>
              <a:t>watch</a:t>
            </a:r>
            <a:r>
              <a:rPr lang="hu-HU" dirty="0">
                <a:hlinkClick r:id="rId4"/>
              </a:rPr>
              <a:t>?v=Tn-eTGx21yg</a:t>
            </a:r>
            <a:r>
              <a:rPr lang="hu-HU" dirty="0"/>
              <a:t> </a:t>
            </a:r>
          </a:p>
          <a:p>
            <a:pPr marL="285750" indent="-285750">
              <a:buFontTx/>
              <a:buChar char="-"/>
            </a:pPr>
            <a:r>
              <a:rPr lang="hu-HU" dirty="0"/>
              <a:t>(Ugyanazon témához egy bővebb útmutató: </a:t>
            </a:r>
            <a:r>
              <a:rPr lang="en-GB" dirty="0">
                <a:hlinkClick r:id="rId5"/>
              </a:rPr>
              <a:t>https://</a:t>
            </a:r>
            <a:r>
              <a:rPr lang="en-GB" dirty="0" err="1">
                <a:hlinkClick r:id="rId5"/>
              </a:rPr>
              <a:t>www.youtube.com</a:t>
            </a:r>
            <a:r>
              <a:rPr lang="en-GB" dirty="0">
                <a:hlinkClick r:id="rId5"/>
              </a:rPr>
              <a:t>/</a:t>
            </a:r>
            <a:r>
              <a:rPr lang="en-GB" dirty="0" err="1">
                <a:hlinkClick r:id="rId5"/>
              </a:rPr>
              <a:t>watch?v</a:t>
            </a:r>
            <a:r>
              <a:rPr lang="en-GB" dirty="0">
                <a:hlinkClick r:id="rId5"/>
              </a:rPr>
              <a:t>=Z66DwPXzVvM</a:t>
            </a:r>
            <a:r>
              <a:rPr lang="hu-HU" dirty="0"/>
              <a:t> )</a:t>
            </a:r>
            <a:endParaRPr lang="en-GB" dirty="0"/>
          </a:p>
          <a:p>
            <a:pPr marL="285750" indent="-285750">
              <a:buFontTx/>
              <a:buChar char="-"/>
            </a:pPr>
            <a:r>
              <a:rPr lang="hu-HU" dirty="0" err="1"/>
              <a:t>Kahoot</a:t>
            </a:r>
            <a:r>
              <a:rPr lang="hu-HU" dirty="0"/>
              <a:t> rövid tréning: </a:t>
            </a:r>
            <a:r>
              <a:rPr lang="en-GB" dirty="0">
                <a:hlinkClick r:id="rId6"/>
              </a:rPr>
              <a:t>http://</a:t>
            </a:r>
            <a:r>
              <a:rPr lang="en-GB" dirty="0" err="1">
                <a:hlinkClick r:id="rId6"/>
              </a:rPr>
              <a:t>telu.me</a:t>
            </a:r>
            <a:r>
              <a:rPr lang="en-GB" dirty="0">
                <a:hlinkClick r:id="rId6"/>
              </a:rPr>
              <a:t>/course/supporting-in-class-feedback-using-audience-response-systems/</a:t>
            </a:r>
            <a:r>
              <a:rPr lang="hu-HU" dirty="0"/>
              <a:t> </a:t>
            </a:r>
          </a:p>
          <a:p>
            <a:pPr marL="285750" indent="-285750">
              <a:buFontTx/>
              <a:buChar char="-"/>
            </a:pPr>
            <a:r>
              <a:rPr lang="hu-HU" dirty="0"/>
              <a:t>Regisztrálj a </a:t>
            </a:r>
            <a:r>
              <a:rPr lang="hu-HU" dirty="0" err="1">
                <a:hlinkClick r:id="rId7"/>
              </a:rPr>
              <a:t>www.kahoot.com</a:t>
            </a:r>
            <a:r>
              <a:rPr lang="hu-HU" dirty="0"/>
              <a:t> címen.</a:t>
            </a:r>
          </a:p>
          <a:p>
            <a:pPr marL="285750" indent="-285750">
              <a:buFontTx/>
              <a:buChar char="-"/>
            </a:pPr>
            <a:r>
              <a:rPr lang="hu-HU" dirty="0"/>
              <a:t>További információk a képzés portálján: </a:t>
            </a:r>
            <a:r>
              <a:rPr lang="hu-HU" dirty="0">
                <a:hlinkClick r:id="rId8"/>
              </a:rPr>
              <a:t>http://</a:t>
            </a:r>
            <a:r>
              <a:rPr lang="hu-HU" dirty="0" err="1">
                <a:hlinkClick r:id="rId8"/>
              </a:rPr>
              <a:t>educatio.itstudy.hu</a:t>
            </a:r>
            <a:r>
              <a:rPr lang="hu-HU" dirty="0"/>
              <a:t> </a:t>
            </a:r>
          </a:p>
        </p:txBody>
      </p:sp>
      <p:pic>
        <p:nvPicPr>
          <p:cNvPr id="4" name="Kép 3"/>
          <p:cNvPicPr>
            <a:picLocks noChangeAspect="1"/>
          </p:cNvPicPr>
          <p:nvPr/>
        </p:nvPicPr>
        <p:blipFill rotWithShape="1">
          <a:blip r:embed="rId9"/>
          <a:srcRect r="85412"/>
          <a:stretch/>
        </p:blipFill>
        <p:spPr>
          <a:xfrm>
            <a:off x="11582399" y="3723937"/>
            <a:ext cx="609601" cy="3134063"/>
          </a:xfrm>
          <a:prstGeom prst="rect">
            <a:avLst/>
          </a:prstGeom>
        </p:spPr>
      </p:pic>
    </p:spTree>
    <p:extLst>
      <p:ext uri="{BB962C8B-B14F-4D97-AF65-F5344CB8AC3E}">
        <p14:creationId xmlns:p14="http://schemas.microsoft.com/office/powerpoint/2010/main" val="70182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767" y="188641"/>
            <a:ext cx="10058400" cy="720080"/>
          </a:xfrm>
        </p:spPr>
        <p:txBody>
          <a:bodyPr/>
          <a:lstStyle/>
          <a:p>
            <a:pPr algn="ctr"/>
            <a:r>
              <a:rPr lang="hu-HU" dirty="0"/>
              <a:t>Minőségfejlesztés az oktatásban</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pic>
        <p:nvPicPr>
          <p:cNvPr id="4" name="Kép 3"/>
          <p:cNvPicPr>
            <a:picLocks noChangeAspect="1"/>
          </p:cNvPicPr>
          <p:nvPr/>
        </p:nvPicPr>
        <p:blipFill>
          <a:blip r:embed="rId4"/>
          <a:stretch>
            <a:fillRect/>
          </a:stretch>
        </p:blipFill>
        <p:spPr>
          <a:xfrm>
            <a:off x="1055440" y="2955373"/>
            <a:ext cx="3200124" cy="2496648"/>
          </a:xfrm>
          <a:prstGeom prst="rect">
            <a:avLst/>
          </a:prstGeom>
        </p:spPr>
      </p:pic>
      <p:sp>
        <p:nvSpPr>
          <p:cNvPr id="3" name="TextBox 2"/>
          <p:cNvSpPr txBox="1"/>
          <p:nvPr/>
        </p:nvSpPr>
        <p:spPr>
          <a:xfrm>
            <a:off x="1212885" y="1074295"/>
            <a:ext cx="10324826"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just"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dirty="0">
                <a:ln>
                  <a:noFill/>
                </a:ln>
                <a:solidFill>
                  <a:srgbClr val="000000"/>
                </a:solidFill>
                <a:effectLst/>
                <a:uFillTx/>
                <a:latin typeface="+mn-lt"/>
                <a:ea typeface="+mn-ea"/>
                <a:cs typeface="+mn-cs"/>
                <a:sym typeface="Helvetica"/>
              </a:rPr>
              <a:t>A Pisa-felmérések</a:t>
            </a:r>
            <a:r>
              <a:rPr kumimoji="0" lang="hu-HU" sz="1800" b="0" i="0" u="none" strike="noStrike" cap="none" spc="0" normalizeH="0" dirty="0">
                <a:ln>
                  <a:noFill/>
                </a:ln>
                <a:solidFill>
                  <a:srgbClr val="000000"/>
                </a:solidFill>
                <a:effectLst/>
                <a:uFillTx/>
                <a:latin typeface="+mn-lt"/>
                <a:ea typeface="+mn-ea"/>
                <a:cs typeface="+mn-cs"/>
                <a:sym typeface="Helvetica"/>
              </a:rPr>
              <a:t> eredményeinek elemzése során a kutatók többségének egybehangzó következtetése az, hogy az iskolában folyó munka minőségét, a tanítás eredményességét  meghatározó legfontosabb tényező a pedagógus munkájának minősége.</a:t>
            </a:r>
          </a:p>
        </p:txBody>
      </p:sp>
      <p:sp>
        <p:nvSpPr>
          <p:cNvPr id="9" name="TextBox 8"/>
          <p:cNvSpPr txBox="1"/>
          <p:nvPr/>
        </p:nvSpPr>
        <p:spPr>
          <a:xfrm>
            <a:off x="4607594" y="2495539"/>
            <a:ext cx="6912768"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hu-HU" dirty="0"/>
              <a:t>A minőség fogalmára mind a mai napig nem született egységesen elfogadott definíció annak ellenére, hogy a szakterület igen gazdag terminológiával rendelkezik, a minőségbiztosítás, minőségmenedzsment, minőségellenőrzés kifejezések pedig a hétköznapi élet részévé váltak.</a:t>
            </a:r>
          </a:p>
          <a:p>
            <a:endParaRPr lang="hu-HU" dirty="0"/>
          </a:p>
          <a:p>
            <a:r>
              <a:rPr lang="hu-HU" dirty="0"/>
              <a:t>A román származású amerikai gazdaságkutató, Joseph M. </a:t>
            </a:r>
            <a:r>
              <a:rPr lang="hu-HU" dirty="0" err="1"/>
              <a:t>Juran</a:t>
            </a:r>
            <a:r>
              <a:rPr lang="hu-HU" dirty="0"/>
              <a:t> (1904-2008) nevéhez fűződik egy általánosan elterjedt és igen egyszerű megfogalmazás, amely szerint a minőség a </a:t>
            </a:r>
          </a:p>
          <a:p>
            <a:endParaRPr lang="hu-HU" b="1" dirty="0"/>
          </a:p>
          <a:p>
            <a:pPr algn="ctr"/>
            <a:r>
              <a:rPr lang="hu-HU" b="1" dirty="0"/>
              <a:t>„használatra való alkalmasság”, </a:t>
            </a:r>
          </a:p>
          <a:p>
            <a:pPr algn="ctr"/>
            <a:r>
              <a:rPr lang="hu-HU" dirty="0"/>
              <a:t>annak mértéke, hogy egy termék vagy szolgáltatás mennyiben felel meg a kitűzött célnak.</a:t>
            </a:r>
          </a:p>
        </p:txBody>
      </p:sp>
      <p:sp>
        <p:nvSpPr>
          <p:cNvPr id="5" name="TextBox 4"/>
          <p:cNvSpPr txBox="1"/>
          <p:nvPr/>
        </p:nvSpPr>
        <p:spPr>
          <a:xfrm>
            <a:off x="6375298" y="2146264"/>
            <a:ext cx="317009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a:ln>
                  <a:noFill/>
                </a:ln>
                <a:solidFill>
                  <a:srgbClr val="000000"/>
                </a:solidFill>
                <a:effectLst/>
                <a:uFillTx/>
                <a:latin typeface="+mn-lt"/>
                <a:ea typeface="+mn-ea"/>
                <a:cs typeface="+mn-cs"/>
                <a:sym typeface="Helvetica"/>
              </a:rPr>
              <a:t>MIT JELENT A MINŐSÉG???</a:t>
            </a:r>
          </a:p>
        </p:txBody>
      </p:sp>
    </p:spTree>
    <p:extLst>
      <p:ext uri="{BB962C8B-B14F-4D97-AF65-F5344CB8AC3E}">
        <p14:creationId xmlns:p14="http://schemas.microsoft.com/office/powerpoint/2010/main" val="66944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68" y="404664"/>
            <a:ext cx="44644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2400" b="0" i="0" u="none" strike="noStrike" cap="none" spc="0" normalizeH="0" baseline="0">
                <a:ln>
                  <a:noFill/>
                </a:ln>
                <a:solidFill>
                  <a:srgbClr val="000000"/>
                </a:solidFill>
                <a:effectLst/>
                <a:uFillTx/>
                <a:latin typeface="+mn-lt"/>
                <a:ea typeface="+mn-ea"/>
                <a:cs typeface="+mn-cs"/>
                <a:sym typeface="Helvetica"/>
              </a:rPr>
              <a:t>Minőségfejlesztési ciklus</a:t>
            </a:r>
            <a:endParaRPr kumimoji="0" lang="hu-HU" sz="2400" b="0" i="0" u="none" strike="noStrike" cap="none" spc="0" normalizeH="0" baseline="0" dirty="0">
              <a:ln>
                <a:noFill/>
              </a:ln>
              <a:solidFill>
                <a:srgbClr val="000000"/>
              </a:solidFill>
              <a:effectLst/>
              <a:uFillTx/>
              <a:latin typeface="+mn-lt"/>
              <a:ea typeface="+mn-ea"/>
              <a:cs typeface="+mn-cs"/>
              <a:sym typeface="Helvetica"/>
            </a:endParaRPr>
          </a:p>
        </p:txBody>
      </p:sp>
      <p:sp>
        <p:nvSpPr>
          <p:cNvPr id="4" name="TextBox 3"/>
          <p:cNvSpPr txBox="1"/>
          <p:nvPr/>
        </p:nvSpPr>
        <p:spPr>
          <a:xfrm>
            <a:off x="419490" y="1196752"/>
            <a:ext cx="4452374"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dirty="0">
                <a:ln>
                  <a:noFill/>
                </a:ln>
                <a:solidFill>
                  <a:srgbClr val="000000"/>
                </a:solidFill>
                <a:effectLst/>
                <a:uFillTx/>
                <a:latin typeface="+mn-lt"/>
                <a:ea typeface="+mn-ea"/>
                <a:cs typeface="+mn-cs"/>
                <a:sym typeface="Helvetica"/>
              </a:rPr>
              <a:t>A minőségfejlesztési ciklus</a:t>
            </a:r>
            <a:r>
              <a:rPr kumimoji="0" lang="hu-HU" sz="1800" b="0" i="0" u="none" strike="noStrike" cap="none" spc="0" normalizeH="0" dirty="0">
                <a:ln>
                  <a:noFill/>
                </a:ln>
                <a:solidFill>
                  <a:srgbClr val="000000"/>
                </a:solidFill>
                <a:effectLst/>
                <a:uFillTx/>
                <a:latin typeface="+mn-lt"/>
                <a:ea typeface="+mn-ea"/>
                <a:cs typeface="+mn-cs"/>
                <a:sym typeface="Helvetica"/>
              </a:rPr>
              <a:t> fogalmát az iparban alkalmazták először: </a:t>
            </a:r>
            <a:r>
              <a:rPr lang="hu-HU" dirty="0"/>
              <a:t>a</a:t>
            </a:r>
            <a:r>
              <a:rPr kumimoji="0" lang="hu-HU" sz="1800" b="0" i="0" u="none" strike="noStrike" cap="none" spc="0" normalizeH="0" dirty="0">
                <a:ln>
                  <a:noFill/>
                </a:ln>
                <a:solidFill>
                  <a:srgbClr val="000000"/>
                </a:solidFill>
                <a:effectLst/>
                <a:uFillTx/>
                <a:latin typeface="+mn-lt"/>
                <a:ea typeface="+mn-ea"/>
                <a:cs typeface="+mn-cs"/>
                <a:sym typeface="Helvetica"/>
              </a:rPr>
              <a:t>hhoz, egy termék megfeleljen a fogyasztók elvárásainak, folyamatos ellenőrzésre, és hiba esetén „</a:t>
            </a:r>
            <a:r>
              <a:rPr kumimoji="0" lang="hu-HU" sz="1800" b="0" i="0" u="none" strike="noStrike" cap="none" spc="0" normalizeH="0" dirty="0" err="1">
                <a:ln>
                  <a:noFill/>
                </a:ln>
                <a:solidFill>
                  <a:srgbClr val="000000"/>
                </a:solidFill>
                <a:effectLst/>
                <a:uFillTx/>
                <a:latin typeface="+mn-lt"/>
                <a:ea typeface="+mn-ea"/>
                <a:cs typeface="+mn-cs"/>
                <a:sym typeface="Helvetica"/>
              </a:rPr>
              <a:t>újratervezésre</a:t>
            </a:r>
            <a:r>
              <a:rPr kumimoji="0" lang="hu-HU" sz="1800" b="0" i="0" u="none" strike="noStrike" cap="none" spc="0" normalizeH="0" dirty="0">
                <a:ln>
                  <a:noFill/>
                </a:ln>
                <a:solidFill>
                  <a:srgbClr val="000000"/>
                </a:solidFill>
                <a:effectLst/>
                <a:uFillTx/>
                <a:latin typeface="+mn-lt"/>
                <a:ea typeface="+mn-ea"/>
                <a:cs typeface="+mn-cs"/>
                <a:sym typeface="Helvetica"/>
              </a:rPr>
              <a:t>” van szükség. </a:t>
            </a:r>
          </a:p>
          <a:p>
            <a:pPr marL="0" marR="0" indent="0" algn="l" defTabSz="457200" rtl="0" fontAlgn="auto" latinLnBrk="0" hangingPunct="0">
              <a:lnSpc>
                <a:spcPct val="100000"/>
              </a:lnSpc>
              <a:spcBef>
                <a:spcPts val="0"/>
              </a:spcBef>
              <a:spcAft>
                <a:spcPts val="0"/>
              </a:spcAft>
              <a:buClrTx/>
              <a:buSzTx/>
              <a:buFontTx/>
              <a:buNone/>
              <a:tabLst/>
            </a:pPr>
            <a:endParaRPr lang="hu-HU" dirty="0"/>
          </a:p>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dirty="0">
                <a:ln>
                  <a:noFill/>
                </a:ln>
                <a:solidFill>
                  <a:srgbClr val="000000"/>
                </a:solidFill>
                <a:effectLst/>
                <a:uFillTx/>
                <a:latin typeface="+mn-lt"/>
                <a:ea typeface="+mn-ea"/>
                <a:cs typeface="+mn-cs"/>
                <a:sym typeface="Helvetica"/>
              </a:rPr>
              <a:t>Ez azt jelenti, hogy a minőség folyamatos javítása érdekében a </a:t>
            </a:r>
          </a:p>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dirty="0">
                <a:ln>
                  <a:noFill/>
                </a:ln>
                <a:solidFill>
                  <a:srgbClr val="000000"/>
                </a:solidFill>
                <a:effectLst/>
                <a:uFillTx/>
                <a:latin typeface="+mn-lt"/>
                <a:ea typeface="+mn-ea"/>
                <a:cs typeface="+mn-cs"/>
                <a:sym typeface="Helvetica"/>
              </a:rPr>
              <a:t>   - tervezés,</a:t>
            </a:r>
          </a:p>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dirty="0">
                <a:ln>
                  <a:noFill/>
                </a:ln>
                <a:solidFill>
                  <a:srgbClr val="000000"/>
                </a:solidFill>
                <a:effectLst/>
                <a:uFillTx/>
                <a:latin typeface="+mn-lt"/>
                <a:ea typeface="+mn-ea"/>
                <a:cs typeface="+mn-cs"/>
                <a:sym typeface="Helvetica"/>
              </a:rPr>
              <a:t>   - kivitelezés, </a:t>
            </a:r>
          </a:p>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dirty="0">
                <a:ln>
                  <a:noFill/>
                </a:ln>
                <a:solidFill>
                  <a:srgbClr val="000000"/>
                </a:solidFill>
                <a:effectLst/>
                <a:uFillTx/>
                <a:latin typeface="+mn-lt"/>
                <a:ea typeface="+mn-ea"/>
                <a:cs typeface="+mn-cs"/>
                <a:sym typeface="Helvetica"/>
              </a:rPr>
              <a:t>   - ellenőrzés,</a:t>
            </a:r>
          </a:p>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dirty="0">
                <a:ln>
                  <a:noFill/>
                </a:ln>
                <a:solidFill>
                  <a:srgbClr val="000000"/>
                </a:solidFill>
                <a:effectLst/>
                <a:uFillTx/>
                <a:latin typeface="+mn-lt"/>
                <a:ea typeface="+mn-ea"/>
                <a:cs typeface="+mn-cs"/>
                <a:sym typeface="Helvetica"/>
              </a:rPr>
              <a:t>   - intézkedés</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0" marR="0" indent="0" algn="l" defTabSz="457200" rtl="0" fontAlgn="auto" latinLnBrk="0" hangingPunct="0">
              <a:lnSpc>
                <a:spcPct val="100000"/>
              </a:lnSpc>
              <a:spcBef>
                <a:spcPts val="0"/>
              </a:spcBef>
              <a:spcAft>
                <a:spcPts val="0"/>
              </a:spcAft>
              <a:buClrTx/>
              <a:buSzTx/>
              <a:buFontTx/>
              <a:buNone/>
              <a:tabLst/>
            </a:pPr>
            <a:r>
              <a:rPr lang="en-US" dirty="0"/>
              <a:t>l</a:t>
            </a:r>
            <a:r>
              <a:rPr kumimoji="0" lang="hu-HU" sz="1800" b="0" i="0" u="none" strike="noStrike" cap="none" spc="0" normalizeH="0" dirty="0" err="1">
                <a:ln>
                  <a:noFill/>
                </a:ln>
                <a:solidFill>
                  <a:srgbClr val="000000"/>
                </a:solidFill>
                <a:effectLst/>
                <a:uFillTx/>
                <a:latin typeface="+mn-lt"/>
                <a:ea typeface="+mn-ea"/>
                <a:cs typeface="+mn-cs"/>
                <a:sym typeface="Helvetica"/>
              </a:rPr>
              <a:t>épéseket</a:t>
            </a:r>
            <a:r>
              <a:rPr kumimoji="0" lang="hu-HU" sz="1800" b="0" i="0" u="none" strike="noStrike" cap="none" spc="0" normalizeH="0" dirty="0">
                <a:ln>
                  <a:noFill/>
                </a:ln>
                <a:solidFill>
                  <a:srgbClr val="000000"/>
                </a:solidFill>
                <a:effectLst/>
                <a:uFillTx/>
                <a:latin typeface="+mn-lt"/>
                <a:ea typeface="+mn-ea"/>
                <a:cs typeface="+mn-cs"/>
                <a:sym typeface="Helvetica"/>
              </a:rPr>
              <a:t> folyamatosan ismételni kell úgy, hogy az ellenőrzés során a fogyasztók véleményét is megkérdezzük.</a:t>
            </a:r>
          </a:p>
          <a:p>
            <a:pPr marL="0" marR="0" indent="0" algn="l" defTabSz="457200" rtl="0" fontAlgn="auto" latinLnBrk="0" hangingPunct="0">
              <a:lnSpc>
                <a:spcPct val="100000"/>
              </a:lnSpc>
              <a:spcBef>
                <a:spcPts val="0"/>
              </a:spcBef>
              <a:spcAft>
                <a:spcPts val="0"/>
              </a:spcAft>
              <a:buClrTx/>
              <a:buSzTx/>
              <a:buFontTx/>
              <a:buNone/>
              <a:tabLst/>
            </a:pPr>
            <a:endParaRPr lang="hu-HU" baseline="0" dirty="0"/>
          </a:p>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42880"/>
            <a:ext cx="5207000" cy="5232400"/>
          </a:xfrm>
          <a:prstGeom prst="rect">
            <a:avLst/>
          </a:prstGeom>
        </p:spPr>
      </p:pic>
    </p:spTree>
    <p:extLst>
      <p:ext uri="{BB962C8B-B14F-4D97-AF65-F5344CB8AC3E}">
        <p14:creationId xmlns:p14="http://schemas.microsoft.com/office/powerpoint/2010/main" val="4788899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4" name="Rectangle 3"/>
          <p:cNvSpPr/>
          <p:nvPr/>
        </p:nvSpPr>
        <p:spPr>
          <a:xfrm>
            <a:off x="191344" y="1556792"/>
            <a:ext cx="5472608" cy="3970318"/>
          </a:xfrm>
          <a:prstGeom prst="rect">
            <a:avLst/>
          </a:prstGeom>
        </p:spPr>
        <p:txBody>
          <a:bodyPr wrap="square">
            <a:spAutoFit/>
          </a:bodyPr>
          <a:lstStyle/>
          <a:p>
            <a:endParaRPr lang="hu-HU" sz="2800" dirty="0"/>
          </a:p>
          <a:p>
            <a:r>
              <a:rPr lang="hu-HU" sz="2800" dirty="0"/>
              <a:t>Az oktatás minőségét az határozza meg, hogy mennyire sikerül a tanulók szükségleteihez igazodó, egyéni tanulási utakat kialakítani, a társadalmi beilleszkedésüket, a társadalmi életben való aktív részvételüket elősegíteni.</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900" y="2248715"/>
            <a:ext cx="4958615" cy="3305743"/>
          </a:xfrm>
          <a:prstGeom prst="rect">
            <a:avLst/>
          </a:prstGeom>
        </p:spPr>
      </p:pic>
      <p:sp>
        <p:nvSpPr>
          <p:cNvPr id="10" name="Rectangle 9"/>
          <p:cNvSpPr/>
          <p:nvPr/>
        </p:nvSpPr>
        <p:spPr>
          <a:xfrm>
            <a:off x="225461" y="764704"/>
            <a:ext cx="11356938" cy="954107"/>
          </a:xfrm>
          <a:prstGeom prst="rect">
            <a:avLst/>
          </a:prstGeom>
        </p:spPr>
        <p:txBody>
          <a:bodyPr wrap="square">
            <a:spAutoFit/>
          </a:bodyPr>
          <a:lstStyle/>
          <a:p>
            <a:pPr algn="ctr"/>
            <a:r>
              <a:rPr lang="hu-HU" sz="2800" b="1" dirty="0"/>
              <a:t>Oktatási környezetben a minőségfogalom középpontjában a tanítási és tanulási folyamat áll</a:t>
            </a:r>
            <a:r>
              <a:rPr lang="hu-HU" sz="2800" dirty="0"/>
              <a:t>. </a:t>
            </a:r>
          </a:p>
        </p:txBody>
      </p:sp>
    </p:spTree>
    <p:extLst>
      <p:ext uri="{BB962C8B-B14F-4D97-AF65-F5344CB8AC3E}">
        <p14:creationId xmlns:p14="http://schemas.microsoft.com/office/powerpoint/2010/main" val="39426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92144" y="1162831"/>
            <a:ext cx="4300739" cy="4154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2400" b="0" i="0" u="none" strike="noStrike" cap="none" spc="0" normalizeH="0" baseline="0" dirty="0">
                <a:ln>
                  <a:noFill/>
                </a:ln>
                <a:solidFill>
                  <a:srgbClr val="000000"/>
                </a:solidFill>
                <a:effectLst/>
                <a:uFillTx/>
                <a:sym typeface="Helvetica"/>
              </a:rPr>
              <a:t>A minőségciklus rövid</a:t>
            </a:r>
            <a:r>
              <a:rPr kumimoji="0" lang="hu-HU" sz="2400" b="0" i="0" u="none" strike="noStrike" cap="none" spc="0" normalizeH="0" dirty="0">
                <a:ln>
                  <a:noFill/>
                </a:ln>
                <a:solidFill>
                  <a:srgbClr val="000000"/>
                </a:solidFill>
                <a:effectLst/>
                <a:uFillTx/>
                <a:sym typeface="Helvetica"/>
              </a:rPr>
              <a:t> neve az eredeti angol elnevezések alapján</a:t>
            </a:r>
            <a:r>
              <a:rPr lang="hu-HU" sz="2400" dirty="0"/>
              <a:t> „PDCA” az angol szavak kezdőbetűből alakult:</a:t>
            </a:r>
          </a:p>
          <a:p>
            <a:pPr marL="0" marR="0" indent="0" algn="l" defTabSz="457200" rtl="0" fontAlgn="auto" latinLnBrk="0" hangingPunct="0">
              <a:lnSpc>
                <a:spcPct val="100000"/>
              </a:lnSpc>
              <a:spcBef>
                <a:spcPts val="0"/>
              </a:spcBef>
              <a:spcAft>
                <a:spcPts val="0"/>
              </a:spcAft>
              <a:buClrTx/>
              <a:buSzTx/>
              <a:buFontTx/>
              <a:buNone/>
              <a:tabLst/>
            </a:pPr>
            <a:endParaRPr lang="hu-HU" sz="2400" dirty="0"/>
          </a:p>
          <a:p>
            <a:pPr marL="0" marR="0" indent="0" algn="l" defTabSz="457200" rtl="0" fontAlgn="auto" latinLnBrk="0" hangingPunct="0">
              <a:lnSpc>
                <a:spcPct val="100000"/>
              </a:lnSpc>
              <a:spcBef>
                <a:spcPts val="0"/>
              </a:spcBef>
              <a:spcAft>
                <a:spcPts val="0"/>
              </a:spcAft>
              <a:buClrTx/>
              <a:buSzTx/>
              <a:buFontTx/>
              <a:buNone/>
              <a:tabLst/>
            </a:pPr>
            <a:endParaRPr lang="hu-HU" sz="2400" dirty="0"/>
          </a:p>
          <a:p>
            <a:pPr marL="0" marR="0" indent="0" algn="l" defTabSz="457200" rtl="0" fontAlgn="auto" latinLnBrk="0" hangingPunct="0">
              <a:lnSpc>
                <a:spcPct val="100000"/>
              </a:lnSpc>
              <a:spcBef>
                <a:spcPts val="0"/>
              </a:spcBef>
              <a:spcAft>
                <a:spcPts val="0"/>
              </a:spcAft>
              <a:buClrTx/>
              <a:buSzTx/>
              <a:buFontTx/>
              <a:buNone/>
              <a:tabLst/>
            </a:pPr>
            <a:r>
              <a:rPr lang="hu-HU" sz="2400" b="1" dirty="0">
                <a:solidFill>
                  <a:srgbClr val="FF0000"/>
                </a:solidFill>
              </a:rPr>
              <a:t>P</a:t>
            </a:r>
            <a:r>
              <a:rPr lang="hu-HU" sz="2400" dirty="0"/>
              <a:t> </a:t>
            </a:r>
            <a:r>
              <a:rPr lang="mr-IN" sz="2400" dirty="0"/>
              <a:t>–</a:t>
            </a:r>
            <a:r>
              <a:rPr lang="hu-HU" sz="2400" dirty="0"/>
              <a:t> PLAN (tervezés)</a:t>
            </a:r>
          </a:p>
          <a:p>
            <a:pPr marL="0" marR="0" indent="0" algn="l" defTabSz="457200" rtl="0" fontAlgn="auto" latinLnBrk="0" hangingPunct="0">
              <a:lnSpc>
                <a:spcPct val="100000"/>
              </a:lnSpc>
              <a:spcBef>
                <a:spcPts val="0"/>
              </a:spcBef>
              <a:spcAft>
                <a:spcPts val="0"/>
              </a:spcAft>
              <a:buClrTx/>
              <a:buSzTx/>
              <a:buFontTx/>
              <a:buNone/>
              <a:tabLst/>
            </a:pPr>
            <a:r>
              <a:rPr lang="hu-HU" sz="2400" b="1" dirty="0">
                <a:solidFill>
                  <a:schemeClr val="accent5"/>
                </a:solidFill>
              </a:rPr>
              <a:t>D</a:t>
            </a:r>
            <a:r>
              <a:rPr lang="hu-HU" sz="2400" dirty="0"/>
              <a:t> </a:t>
            </a:r>
            <a:r>
              <a:rPr lang="mr-IN" sz="2400" dirty="0"/>
              <a:t>–</a:t>
            </a:r>
            <a:r>
              <a:rPr lang="hu-HU" sz="2400" dirty="0"/>
              <a:t> D</a:t>
            </a:r>
            <a:r>
              <a:rPr lang="en-US" sz="2400" dirty="0"/>
              <a:t>O (</a:t>
            </a:r>
            <a:r>
              <a:rPr lang="en-US" sz="2400" dirty="0" err="1"/>
              <a:t>kivitelezés</a:t>
            </a:r>
            <a:r>
              <a:rPr lang="en-US" sz="2400" dirty="0"/>
              <a:t>, </a:t>
            </a:r>
            <a:r>
              <a:rPr lang="en-US" sz="2400" dirty="0" err="1"/>
              <a:t>megvaósítás</a:t>
            </a:r>
            <a:endParaRPr lang="en-US" sz="2400" dirty="0"/>
          </a:p>
          <a:p>
            <a:pPr marL="0" marR="0" indent="0" algn="l" defTabSz="457200" rtl="0" fontAlgn="auto" latinLnBrk="0" hangingPunct="0">
              <a:lnSpc>
                <a:spcPct val="100000"/>
              </a:lnSpc>
              <a:spcBef>
                <a:spcPts val="0"/>
              </a:spcBef>
              <a:spcAft>
                <a:spcPts val="0"/>
              </a:spcAft>
              <a:buClrTx/>
              <a:buSzTx/>
              <a:buFontTx/>
              <a:buNone/>
              <a:tabLst/>
            </a:pPr>
            <a:r>
              <a:rPr lang="en-US" sz="2400" b="1" dirty="0">
                <a:solidFill>
                  <a:srgbClr val="FFC000"/>
                </a:solidFill>
              </a:rPr>
              <a:t>C</a:t>
            </a:r>
            <a:r>
              <a:rPr lang="en-US" sz="2400" dirty="0"/>
              <a:t> </a:t>
            </a:r>
            <a:r>
              <a:rPr lang="mr-IN" sz="2400" dirty="0"/>
              <a:t>–</a:t>
            </a:r>
            <a:r>
              <a:rPr lang="en-US" sz="2400" dirty="0"/>
              <a:t> CHECK (</a:t>
            </a:r>
            <a:r>
              <a:rPr lang="en-US" sz="2400" dirty="0" err="1"/>
              <a:t>ellenőrzés</a:t>
            </a:r>
            <a:r>
              <a:rPr lang="en-US" sz="2400" dirty="0"/>
              <a:t>)</a:t>
            </a:r>
          </a:p>
          <a:p>
            <a:pPr marL="0" marR="0" indent="0" algn="l" defTabSz="457200" rtl="0" fontAlgn="auto" latinLnBrk="0" hangingPunct="0">
              <a:lnSpc>
                <a:spcPct val="100000"/>
              </a:lnSpc>
              <a:spcBef>
                <a:spcPts val="0"/>
              </a:spcBef>
              <a:spcAft>
                <a:spcPts val="0"/>
              </a:spcAft>
              <a:buClrTx/>
              <a:buSzTx/>
              <a:buFontTx/>
              <a:buNone/>
              <a:tabLst/>
            </a:pPr>
            <a:r>
              <a:rPr lang="en-US" sz="2400" b="1" dirty="0">
                <a:solidFill>
                  <a:schemeClr val="accent2">
                    <a:lumMod val="75000"/>
                  </a:schemeClr>
                </a:solidFill>
              </a:rPr>
              <a:t>A</a:t>
            </a:r>
            <a:r>
              <a:rPr lang="en-US" sz="2400" dirty="0"/>
              <a:t> </a:t>
            </a:r>
            <a:r>
              <a:rPr lang="mr-IN" sz="2400" dirty="0"/>
              <a:t>–</a:t>
            </a:r>
            <a:r>
              <a:rPr lang="en-US" sz="2400" dirty="0"/>
              <a:t> ACT (</a:t>
            </a:r>
            <a:r>
              <a:rPr lang="en-US" sz="2400" dirty="0" err="1"/>
              <a:t>beavatkozás</a:t>
            </a:r>
            <a:r>
              <a:rPr lang="en-US" sz="2400" dirty="0"/>
              <a:t>)</a:t>
            </a:r>
          </a:p>
        </p:txBody>
      </p:sp>
      <p:sp>
        <p:nvSpPr>
          <p:cNvPr id="5" name="TextBox 4"/>
          <p:cNvSpPr txBox="1"/>
          <p:nvPr/>
        </p:nvSpPr>
        <p:spPr>
          <a:xfrm>
            <a:off x="2135560" y="404664"/>
            <a:ext cx="2395845"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3200" b="0" i="0" u="none" strike="noStrike" cap="none" spc="0" normalizeH="0" baseline="0" dirty="0">
                <a:ln>
                  <a:noFill/>
                </a:ln>
                <a:solidFill>
                  <a:srgbClr val="000000"/>
                </a:solidFill>
                <a:effectLst/>
                <a:uFillTx/>
                <a:latin typeface="+mn-lt"/>
                <a:ea typeface="+mn-ea"/>
                <a:cs typeface="+mn-cs"/>
                <a:sym typeface="Helvetica"/>
              </a:rPr>
              <a:t>PDCA-ciklus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1133451"/>
            <a:ext cx="4540677" cy="5007476"/>
          </a:xfrm>
          <a:prstGeom prst="rect">
            <a:avLst/>
          </a:prstGeom>
        </p:spPr>
      </p:pic>
    </p:spTree>
    <p:extLst>
      <p:ext uri="{BB962C8B-B14F-4D97-AF65-F5344CB8AC3E}">
        <p14:creationId xmlns:p14="http://schemas.microsoft.com/office/powerpoint/2010/main" val="19488184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Téglalap 7"/>
          <p:cNvSpPr/>
          <p:nvPr/>
        </p:nvSpPr>
        <p:spPr>
          <a:xfrm>
            <a:off x="183896" y="6393934"/>
            <a:ext cx="7690103" cy="369332"/>
          </a:xfrm>
          <a:prstGeom prst="rect">
            <a:avLst/>
          </a:prstGeom>
        </p:spPr>
        <p:txBody>
          <a:bodyPr wrap="square">
            <a:spAutoFit/>
          </a:bodyPr>
          <a:lstStyle/>
          <a:p>
            <a:r>
              <a:rPr lang="hu-HU" dirty="0">
                <a:solidFill>
                  <a:schemeClr val="tx1">
                    <a:lumMod val="95000"/>
                    <a:lumOff val="5000"/>
                  </a:schemeClr>
                </a:solidFill>
              </a:rPr>
              <a:t>PDCA az </a:t>
            </a:r>
            <a:r>
              <a:rPr lang="hu-HU" dirty="0">
                <a:solidFill>
                  <a:schemeClr val="bg1"/>
                </a:solidFill>
              </a:rPr>
              <a:t>oktatásban</a:t>
            </a:r>
          </a:p>
        </p:txBody>
      </p:sp>
      <p:pic>
        <p:nvPicPr>
          <p:cNvPr id="2" name="Kép 1"/>
          <p:cNvPicPr>
            <a:picLocks noChangeAspect="1"/>
          </p:cNvPicPr>
          <p:nvPr/>
        </p:nvPicPr>
        <p:blipFill>
          <a:blip r:embed="rId4"/>
          <a:stretch>
            <a:fillRect/>
          </a:stretch>
        </p:blipFill>
        <p:spPr>
          <a:xfrm>
            <a:off x="442005" y="428985"/>
            <a:ext cx="10876190" cy="5771429"/>
          </a:xfrm>
          <a:prstGeom prst="rect">
            <a:avLst/>
          </a:prstGeom>
        </p:spPr>
      </p:pic>
    </p:spTree>
    <p:extLst>
      <p:ext uri="{BB962C8B-B14F-4D97-AF65-F5344CB8AC3E}">
        <p14:creationId xmlns:p14="http://schemas.microsoft.com/office/powerpoint/2010/main" val="2721620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260648"/>
            <a:ext cx="6337300" cy="5842000"/>
          </a:xfrm>
          <a:prstGeom prst="rect">
            <a:avLst/>
          </a:prstGeom>
        </p:spPr>
      </p:pic>
      <p:sp>
        <p:nvSpPr>
          <p:cNvPr id="3" name="TextBox 2"/>
          <p:cNvSpPr txBox="1"/>
          <p:nvPr/>
        </p:nvSpPr>
        <p:spPr>
          <a:xfrm>
            <a:off x="753035" y="548680"/>
            <a:ext cx="3686781" cy="5632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dirty="0">
                <a:ln>
                  <a:noFill/>
                </a:ln>
                <a:solidFill>
                  <a:srgbClr val="000000"/>
                </a:solidFill>
                <a:effectLst/>
                <a:uFillTx/>
                <a:latin typeface="+mn-lt"/>
                <a:ea typeface="+mn-ea"/>
                <a:cs typeface="+mn-cs"/>
                <a:sym typeface="Helvetica"/>
              </a:rPr>
              <a:t>A közvetlen tanítási feladat</a:t>
            </a:r>
            <a:r>
              <a:rPr kumimoji="0" lang="hu-HU" sz="1800" b="0" i="0" u="none" strike="noStrike" cap="none" spc="0" normalizeH="0" dirty="0">
                <a:ln>
                  <a:noFill/>
                </a:ln>
                <a:solidFill>
                  <a:srgbClr val="000000"/>
                </a:solidFill>
                <a:effectLst/>
                <a:uFillTx/>
                <a:latin typeface="+mn-lt"/>
                <a:ea typeface="+mn-ea"/>
                <a:cs typeface="+mn-cs"/>
                <a:sym typeface="Helvetica"/>
              </a:rPr>
              <a:t> az óratervezéssel kezdődik. (</a:t>
            </a:r>
            <a:r>
              <a:rPr kumimoji="0" lang="hu-HU" sz="1800" b="1" i="0" u="none" strike="noStrike" cap="none" spc="0" normalizeH="0" dirty="0">
                <a:ln>
                  <a:noFill/>
                </a:ln>
                <a:solidFill>
                  <a:srgbClr val="FF0000"/>
                </a:solidFill>
                <a:effectLst/>
                <a:uFillTx/>
                <a:latin typeface="+mn-lt"/>
                <a:ea typeface="+mn-ea"/>
                <a:cs typeface="+mn-cs"/>
                <a:sym typeface="Helvetica"/>
              </a:rPr>
              <a:t>PLAN</a:t>
            </a:r>
            <a:r>
              <a:rPr kumimoji="0" lang="hu-HU" sz="1800" b="0" i="0" u="none" strike="noStrike" cap="none" spc="0" normalizeH="0" dirty="0">
                <a:ln>
                  <a:noFill/>
                </a:ln>
                <a:solidFill>
                  <a:srgbClr val="000000"/>
                </a:solidFill>
                <a:effectLst/>
                <a:uFillTx/>
                <a:latin typeface="+mn-lt"/>
                <a:ea typeface="+mn-ea"/>
                <a:cs typeface="+mn-cs"/>
                <a:sym typeface="Helvetica"/>
              </a:rPr>
              <a:t>)</a:t>
            </a:r>
          </a:p>
          <a:p>
            <a:pPr marL="0" marR="0" indent="0" algn="l" defTabSz="457200" rtl="0" fontAlgn="auto" latinLnBrk="0" hangingPunct="0">
              <a:lnSpc>
                <a:spcPct val="100000"/>
              </a:lnSpc>
              <a:spcBef>
                <a:spcPts val="0"/>
              </a:spcBef>
              <a:spcAft>
                <a:spcPts val="0"/>
              </a:spcAft>
              <a:buClrTx/>
              <a:buSzTx/>
              <a:buFontTx/>
              <a:buNone/>
              <a:tabLst/>
            </a:pPr>
            <a:endParaRPr lang="hu-HU" dirty="0"/>
          </a:p>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dirty="0">
                <a:ln>
                  <a:noFill/>
                </a:ln>
                <a:solidFill>
                  <a:srgbClr val="000000"/>
                </a:solidFill>
                <a:effectLst/>
                <a:uFillTx/>
                <a:latin typeface="+mn-lt"/>
                <a:ea typeface="+mn-ea"/>
                <a:cs typeface="+mn-cs"/>
                <a:sym typeface="Helvetica"/>
              </a:rPr>
              <a:t>Ezután a pedagógus bemegy az osztályba, és megtartja az órát (</a:t>
            </a:r>
            <a:r>
              <a:rPr kumimoji="0" lang="hu-HU" sz="1800" b="1" i="0" u="none" strike="noStrike" cap="none" spc="0" normalizeH="0" dirty="0">
                <a:ln>
                  <a:noFill/>
                </a:ln>
                <a:solidFill>
                  <a:schemeClr val="accent5">
                    <a:lumMod val="75000"/>
                  </a:schemeClr>
                </a:solidFill>
                <a:effectLst/>
                <a:uFillTx/>
                <a:latin typeface="+mn-lt"/>
                <a:ea typeface="+mn-ea"/>
                <a:cs typeface="+mn-cs"/>
                <a:sym typeface="Helvetica"/>
              </a:rPr>
              <a:t>DO</a:t>
            </a:r>
            <a:r>
              <a:rPr kumimoji="0" lang="hu-HU" sz="1800" b="0" i="0" u="none" strike="noStrike" cap="none" spc="0" normalizeH="0" dirty="0">
                <a:ln>
                  <a:noFill/>
                </a:ln>
                <a:solidFill>
                  <a:srgbClr val="000000"/>
                </a:solidFill>
                <a:effectLst/>
                <a:uFillTx/>
                <a:latin typeface="+mn-lt"/>
                <a:ea typeface="+mn-ea"/>
                <a:cs typeface="+mn-cs"/>
                <a:sym typeface="Helvetica"/>
              </a:rPr>
              <a:t>)</a:t>
            </a:r>
          </a:p>
          <a:p>
            <a:pPr marL="0" marR="0" indent="0" algn="l" defTabSz="457200" rtl="0" fontAlgn="auto" latinLnBrk="0" hangingPunct="0">
              <a:lnSpc>
                <a:spcPct val="100000"/>
              </a:lnSpc>
              <a:spcBef>
                <a:spcPts val="0"/>
              </a:spcBef>
              <a:spcAft>
                <a:spcPts val="0"/>
              </a:spcAft>
              <a:buClrTx/>
              <a:buSzTx/>
              <a:buFontTx/>
              <a:buNone/>
              <a:tabLst/>
            </a:pPr>
            <a:endParaRPr lang="hu-HU" dirty="0"/>
          </a:p>
          <a:p>
            <a:pPr marL="0" marR="0" indent="0" algn="just"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dirty="0">
                <a:ln>
                  <a:noFill/>
                </a:ln>
                <a:solidFill>
                  <a:srgbClr val="000000"/>
                </a:solidFill>
                <a:effectLst/>
                <a:uFillTx/>
                <a:latin typeface="+mn-lt"/>
                <a:ea typeface="+mn-ea"/>
                <a:cs typeface="+mn-cs"/>
                <a:sym typeface="Helvetica"/>
              </a:rPr>
              <a:t>Nagyon sok minden múlik azonban azon, hogy a pedagógus nyitott-e arra, hogy óra után átgondolja, mi volt jó és mi volt rossz?</a:t>
            </a:r>
          </a:p>
          <a:p>
            <a:pPr marL="0" marR="0" indent="0" algn="just" defTabSz="457200" rtl="0" fontAlgn="auto" latinLnBrk="0" hangingPunct="0">
              <a:lnSpc>
                <a:spcPct val="100000"/>
              </a:lnSpc>
              <a:spcBef>
                <a:spcPts val="0"/>
              </a:spcBef>
              <a:spcAft>
                <a:spcPts val="0"/>
              </a:spcAft>
              <a:buClrTx/>
              <a:buSzTx/>
              <a:buFontTx/>
              <a:buNone/>
              <a:tabLst/>
            </a:pPr>
            <a:endParaRPr lang="hu-HU" dirty="0"/>
          </a:p>
          <a:p>
            <a:pPr marL="0" marR="0" indent="0" defTabSz="457200" rtl="0" fontAlgn="auto" latinLnBrk="0" hangingPunct="0">
              <a:lnSpc>
                <a:spcPct val="100000"/>
              </a:lnSpc>
              <a:spcBef>
                <a:spcPts val="0"/>
              </a:spcBef>
              <a:spcAft>
                <a:spcPts val="0"/>
              </a:spcAft>
              <a:buClrTx/>
              <a:buSzTx/>
              <a:buFontTx/>
              <a:buNone/>
              <a:tabLst/>
            </a:pPr>
            <a:r>
              <a:rPr lang="hu-HU" dirty="0"/>
              <a:t>Bevonja-e a legfontosabb érdekelteket, a tanulókat is az értékelésbe? (</a:t>
            </a:r>
            <a:r>
              <a:rPr lang="hu-HU" b="1" dirty="0">
                <a:solidFill>
                  <a:srgbClr val="FFC000"/>
                </a:solidFill>
              </a:rPr>
              <a:t>CHECK</a:t>
            </a:r>
            <a:r>
              <a:rPr lang="hu-HU" dirty="0"/>
              <a:t>)</a:t>
            </a:r>
          </a:p>
          <a:p>
            <a:pPr marL="0" marR="0" indent="0"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dirty="0">
              <a:ln>
                <a:noFill/>
              </a:ln>
              <a:solidFill>
                <a:srgbClr val="000000"/>
              </a:solidFill>
              <a:effectLst/>
              <a:uFillTx/>
              <a:latin typeface="+mn-lt"/>
              <a:ea typeface="+mn-ea"/>
              <a:cs typeface="+mn-cs"/>
              <a:sym typeface="Helvetica"/>
            </a:endParaRPr>
          </a:p>
          <a:p>
            <a:pPr marL="0" marR="0" indent="0" defTabSz="457200" rtl="0" fontAlgn="auto" latinLnBrk="0" hangingPunct="0">
              <a:lnSpc>
                <a:spcPct val="100000"/>
              </a:lnSpc>
              <a:spcBef>
                <a:spcPts val="0"/>
              </a:spcBef>
              <a:spcAft>
                <a:spcPts val="0"/>
              </a:spcAft>
              <a:buClrTx/>
              <a:buSzTx/>
              <a:buFontTx/>
              <a:buNone/>
              <a:tabLst/>
            </a:pPr>
            <a:r>
              <a:rPr lang="hu-HU" dirty="0"/>
              <a:t>Végül, használja-e az értékelés eredményeit arra, hogy javítsa a saját módszereit? (</a:t>
            </a:r>
            <a:r>
              <a:rPr lang="hu-HU" b="1" dirty="0">
                <a:solidFill>
                  <a:srgbClr val="19369E"/>
                </a:solidFill>
              </a:rPr>
              <a:t>ACT</a:t>
            </a:r>
            <a:r>
              <a:rPr lang="hu-HU" dirty="0"/>
              <a:t>)</a:t>
            </a:r>
            <a:endParaRPr kumimoji="0" lang="hu-HU" sz="1800" b="0" i="0" u="none" strike="noStrike" cap="none" spc="0" normalizeH="0" dirty="0">
              <a:ln>
                <a:noFill/>
              </a:ln>
              <a:solidFill>
                <a:srgbClr val="000000"/>
              </a:solidFill>
              <a:effectLst/>
              <a:uFillTx/>
              <a:latin typeface="+mn-lt"/>
              <a:ea typeface="+mn-ea"/>
              <a:cs typeface="+mn-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86327649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éptalálat a következőre: „pdca ciklus”">
            <a:extLst>
              <a:ext uri="{FF2B5EF4-FFF2-40B4-BE49-F238E27FC236}">
                <a16:creationId xmlns:a16="http://schemas.microsoft.com/office/drawing/2014/main" id="{D030637B-72F6-4F54-8844-1D9E7075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1628800"/>
            <a:ext cx="6776590" cy="3523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0800000" flipV="1">
            <a:off x="1775520" y="5152627"/>
            <a:ext cx="9624392"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dirty="0">
                <a:ln>
                  <a:noFill/>
                </a:ln>
                <a:solidFill>
                  <a:srgbClr val="000000"/>
                </a:solidFill>
                <a:effectLst/>
                <a:uFillTx/>
                <a:latin typeface="+mn-lt"/>
                <a:ea typeface="+mn-ea"/>
                <a:cs typeface="+mn-cs"/>
                <a:sym typeface="Helvetica"/>
              </a:rPr>
              <a:t>A következőkben a PDCA-ciklus harmadik</a:t>
            </a:r>
            <a:r>
              <a:rPr kumimoji="0" lang="hu-HU" sz="1800" b="0" i="0" u="none" strike="noStrike" cap="none" spc="0" normalizeH="0" dirty="0">
                <a:ln>
                  <a:noFill/>
                </a:ln>
                <a:solidFill>
                  <a:srgbClr val="000000"/>
                </a:solidFill>
                <a:effectLst/>
                <a:uFillTx/>
                <a:latin typeface="+mn-lt"/>
                <a:ea typeface="+mn-ea"/>
                <a:cs typeface="+mn-cs"/>
                <a:sym typeface="Helvetica"/>
              </a:rPr>
              <a:t> lépéséhez, az ellenőrzésre alkalmas, egyszerű, kézre eső IKT eszközöket mutatunk be, amelyek  a felmérés eredményeinek elemzését </a:t>
            </a:r>
            <a:r>
              <a:rPr kumimoji="0" lang="hu-HU" sz="1800" b="0" i="0" u="none" strike="noStrike" cap="none" spc="0" normalizeH="0">
                <a:ln>
                  <a:noFill/>
                </a:ln>
                <a:solidFill>
                  <a:srgbClr val="000000"/>
                </a:solidFill>
                <a:effectLst/>
                <a:uFillTx/>
                <a:latin typeface="+mn-lt"/>
                <a:ea typeface="+mn-ea"/>
                <a:cs typeface="+mn-cs"/>
                <a:sym typeface="Helvetica"/>
              </a:rPr>
              <a:t>is automatikusan elvégzik.</a:t>
            </a:r>
            <a:endParaRPr kumimoji="0" lang="hu-HU" sz="1800" b="0" i="0" u="none" strike="noStrike" cap="none" spc="0" normalizeH="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6352681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eb 1.0 - 90s"/>
          <p:cNvSpPr txBox="1">
            <a:spLocks noGrp="1"/>
          </p:cNvSpPr>
          <p:nvPr>
            <p:ph type="title"/>
          </p:nvPr>
        </p:nvSpPr>
        <p:spPr>
          <a:xfrm>
            <a:off x="1147812" y="201148"/>
            <a:ext cx="10058401" cy="1450760"/>
          </a:xfrm>
          <a:prstGeom prst="rect">
            <a:avLst/>
          </a:prstGeom>
        </p:spPr>
        <p:txBody>
          <a:bodyPr/>
          <a:lstStyle>
            <a:lvl1pPr>
              <a:defRPr spc="-100"/>
            </a:lvl1pPr>
          </a:lstStyle>
          <a:p>
            <a:r>
              <a:rPr dirty="0"/>
              <a:t>Web 1.0 </a:t>
            </a:r>
            <a:r>
              <a:rPr lang="mr-IN" dirty="0"/>
              <a:t>–</a:t>
            </a:r>
            <a:r>
              <a:rPr lang="hu-HU" dirty="0"/>
              <a:t> Web 2.0 </a:t>
            </a:r>
            <a:r>
              <a:rPr lang="mr-IN" dirty="0"/>
              <a:t>–</a:t>
            </a:r>
            <a:r>
              <a:rPr lang="hu-HU" dirty="0"/>
              <a:t> Web 3.0</a:t>
            </a:r>
            <a:endParaRPr dirty="0"/>
          </a:p>
        </p:txBody>
      </p:sp>
      <p:sp>
        <p:nvSpPr>
          <p:cNvPr id="179" name="http://researchhubs.com/post/computing/web-application/web-1-2-and-3.html">
            <a:hlinkClick r:id="rId3"/>
          </p:cNvPr>
          <p:cNvSpPr txBox="1"/>
          <p:nvPr/>
        </p:nvSpPr>
        <p:spPr>
          <a:xfrm>
            <a:off x="1297371" y="6505603"/>
            <a:ext cx="5957717"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sz="1400" dirty="0"/>
              <a:t>http://researchhubs.com/post/computing/web-application/web-1-2-and-3.html</a:t>
            </a:r>
          </a:p>
        </p:txBody>
      </p:sp>
      <p:sp>
        <p:nvSpPr>
          <p:cNvPr id="180" name="Quick access to the digital information, the first visual browsers, hypertext, later hypermedia."/>
          <p:cNvSpPr txBox="1"/>
          <p:nvPr/>
        </p:nvSpPr>
        <p:spPr>
          <a:xfrm>
            <a:off x="1112487" y="2523245"/>
            <a:ext cx="8531381"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600"/>
            </a:pPr>
            <a:endParaRPr dirty="0"/>
          </a:p>
        </p:txBody>
      </p:sp>
      <p:sp>
        <p:nvSpPr>
          <p:cNvPr id="181" name="static, difficult updating the content , no interaction…"/>
          <p:cNvSpPr txBox="1"/>
          <p:nvPr/>
        </p:nvSpPr>
        <p:spPr>
          <a:xfrm>
            <a:off x="1112487" y="4610987"/>
            <a:ext cx="7508969"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80472" indent="-180472">
              <a:buSzPct val="80000"/>
              <a:buChar char="•"/>
              <a:defRPr sz="2400"/>
            </a:pPr>
            <a:endParaRPr dirty="0"/>
          </a:p>
        </p:txBody>
      </p:sp>
      <p:pic>
        <p:nvPicPr>
          <p:cNvPr id="183" name="icons-842846__480.png" descr="icons-842846__480.png"/>
          <p:cNvPicPr>
            <a:picLocks noChangeAspect="1"/>
          </p:cNvPicPr>
          <p:nvPr/>
        </p:nvPicPr>
        <p:blipFill>
          <a:blip r:embed="rId4">
            <a:extLst/>
          </a:blip>
          <a:stretch>
            <a:fillRect/>
          </a:stretch>
        </p:blipFill>
        <p:spPr>
          <a:xfrm>
            <a:off x="10431520" y="926528"/>
            <a:ext cx="650243" cy="650242"/>
          </a:xfrm>
          <a:prstGeom prst="rect">
            <a:avLst/>
          </a:prstGeom>
          <a:ln w="12700">
            <a:miter lim="400000"/>
          </a:ln>
        </p:spPr>
      </p:pic>
      <p:sp>
        <p:nvSpPr>
          <p:cNvPr id="2" name="Rectangle 1"/>
          <p:cNvSpPr/>
          <p:nvPr/>
        </p:nvSpPr>
        <p:spPr>
          <a:xfrm>
            <a:off x="1147812" y="1988840"/>
            <a:ext cx="9836324" cy="3693319"/>
          </a:xfrm>
          <a:prstGeom prst="rect">
            <a:avLst/>
          </a:prstGeom>
        </p:spPr>
        <p:txBody>
          <a:bodyPr wrap="square">
            <a:spAutoFit/>
          </a:bodyPr>
          <a:lstStyle/>
          <a:p>
            <a:r>
              <a:rPr lang="hu-HU" sz="2400" dirty="0"/>
              <a:t>A World Wide Web-et 1989 végén Tim </a:t>
            </a:r>
            <a:r>
              <a:rPr lang="hu-HU" sz="2400" dirty="0" err="1"/>
              <a:t>Burners-Lee</a:t>
            </a:r>
            <a:r>
              <a:rPr lang="hu-HU" sz="2400" dirty="0"/>
              <a:t> vezette be, és a bejelentése egy új információkezelő rendszerről számos innovációt indított el az internet történetében:</a:t>
            </a:r>
          </a:p>
          <a:p>
            <a:endParaRPr lang="en-US" sz="2400" dirty="0"/>
          </a:p>
          <a:p>
            <a:pPr lvl="3"/>
            <a:r>
              <a:rPr lang="en-US" sz="2400" b="1" dirty="0"/>
              <a:t>Web 1.0</a:t>
            </a:r>
            <a:r>
              <a:rPr lang="en-US" sz="2400" dirty="0"/>
              <a:t>: </a:t>
            </a:r>
            <a:r>
              <a:rPr lang="hu-HU" sz="2400" dirty="0"/>
              <a:t>a dokumentumok Webje</a:t>
            </a:r>
            <a:endParaRPr lang="en-US" sz="2400" dirty="0"/>
          </a:p>
          <a:p>
            <a:pPr lvl="3"/>
            <a:r>
              <a:rPr lang="en-US" sz="2400" b="1" dirty="0"/>
              <a:t>Web 2.0</a:t>
            </a:r>
            <a:r>
              <a:rPr lang="en-US" sz="2400" dirty="0"/>
              <a:t>: </a:t>
            </a:r>
            <a:r>
              <a:rPr lang="hu-HU" sz="2400" dirty="0"/>
              <a:t>az emberek Webje</a:t>
            </a:r>
            <a:endParaRPr lang="en-US" sz="2400" dirty="0"/>
          </a:p>
          <a:p>
            <a:pPr lvl="3"/>
            <a:r>
              <a:rPr lang="en-US" sz="2400" b="1" dirty="0"/>
              <a:t>Web 3.0</a:t>
            </a:r>
            <a:r>
              <a:rPr lang="en-US" sz="2400" dirty="0"/>
              <a:t>: </a:t>
            </a:r>
            <a:r>
              <a:rPr lang="hu-HU" sz="2400" dirty="0"/>
              <a:t>az adatok Webje</a:t>
            </a:r>
            <a:endParaRPr lang="en-US" sz="2400" dirty="0"/>
          </a:p>
          <a:p>
            <a:pPr lvl="3"/>
            <a:r>
              <a:rPr lang="en-US" sz="2400" b="1" dirty="0"/>
              <a:t>-------------------------------------------</a:t>
            </a:r>
          </a:p>
          <a:p>
            <a:pPr lvl="3"/>
            <a:r>
              <a:rPr lang="en-US" sz="2400" b="1" dirty="0"/>
              <a:t>Web 4.0</a:t>
            </a:r>
            <a:r>
              <a:rPr lang="en-US" sz="2400" dirty="0"/>
              <a:t>: </a:t>
            </a:r>
            <a:r>
              <a:rPr lang="hu-HU" sz="2400" dirty="0"/>
              <a:t>nincs meghatározva</a:t>
            </a:r>
            <a:endParaRPr lang="en-US" sz="2400" dirty="0"/>
          </a:p>
          <a:p>
            <a:endParaRPr lang="en-GB" dirty="0"/>
          </a:p>
        </p:txBody>
      </p:sp>
    </p:spTree>
    <p:extLst>
      <p:ext uri="{BB962C8B-B14F-4D97-AF65-F5344CB8AC3E}">
        <p14:creationId xmlns:p14="http://schemas.microsoft.com/office/powerpoint/2010/main" val="358333141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hu-HU" dirty="0"/>
              <a:t>Mire jó a kérdőív?</a:t>
            </a:r>
            <a:endParaRPr lang="en-US" b="1" dirty="0"/>
          </a:p>
        </p:txBody>
      </p:sp>
      <p:sp>
        <p:nvSpPr>
          <p:cNvPr id="3" name="Szöveg helye 2"/>
          <p:cNvSpPr>
            <a:spLocks noGrp="1"/>
          </p:cNvSpPr>
          <p:nvPr>
            <p:ph type="body" idx="1"/>
          </p:nvPr>
        </p:nvSpPr>
        <p:spPr>
          <a:xfrm>
            <a:off x="433136" y="1876926"/>
            <a:ext cx="11405937" cy="4066674"/>
          </a:xfrm>
        </p:spPr>
        <p:txBody>
          <a:bodyPr>
            <a:normAutofit/>
          </a:bodyPr>
          <a:lstStyle/>
          <a:p>
            <a:pPr marL="342900" indent="-342900">
              <a:spcBef>
                <a:spcPts val="0"/>
              </a:spcBef>
              <a:buFont typeface="Arial" panose="020B0604020202020204" pitchFamily="34" charset="0"/>
              <a:buChar char="•"/>
            </a:pPr>
            <a:r>
              <a:rPr lang="hu-HU" sz="2800" cap="none" dirty="0">
                <a:solidFill>
                  <a:schemeClr val="tx1"/>
                </a:solidFill>
              </a:rPr>
              <a:t>Előzetes tudásszint-felmérés egy tárgy tanítása előtt</a:t>
            </a:r>
          </a:p>
          <a:p>
            <a:pPr marL="342900" indent="-342900">
              <a:spcBef>
                <a:spcPts val="0"/>
              </a:spcBef>
              <a:buFont typeface="Arial" panose="020B0604020202020204" pitchFamily="34" charset="0"/>
              <a:buChar char="•"/>
            </a:pPr>
            <a:r>
              <a:rPr lang="hu-HU" sz="2800" cap="none" dirty="0">
                <a:solidFill>
                  <a:schemeClr val="tx1"/>
                </a:solidFill>
              </a:rPr>
              <a:t>Aktuális képzettségi szintek és hiányosságok megismerése</a:t>
            </a:r>
          </a:p>
          <a:p>
            <a:pPr marL="342900" indent="-342900">
              <a:spcBef>
                <a:spcPts val="0"/>
              </a:spcBef>
              <a:buFont typeface="Arial" panose="020B0604020202020204" pitchFamily="34" charset="0"/>
              <a:buChar char="•"/>
            </a:pPr>
            <a:r>
              <a:rPr lang="hu-HU" sz="2800" cap="none" dirty="0">
                <a:solidFill>
                  <a:schemeClr val="tx1"/>
                </a:solidFill>
              </a:rPr>
              <a:t>Visszajelzés a tanításról, a diákok tanulásáról</a:t>
            </a:r>
          </a:p>
          <a:p>
            <a:pPr marL="342900" indent="-342900">
              <a:spcBef>
                <a:spcPts val="0"/>
              </a:spcBef>
              <a:buFont typeface="Arial" panose="020B0604020202020204" pitchFamily="34" charset="0"/>
              <a:buChar char="•"/>
            </a:pPr>
            <a:r>
              <a:rPr lang="hu-HU" sz="2800" cap="none" dirty="0">
                <a:solidFill>
                  <a:schemeClr val="tx1"/>
                </a:solidFill>
              </a:rPr>
              <a:t>Új tanítási területekre, módszerekre igények összegyűjtése</a:t>
            </a:r>
          </a:p>
          <a:p>
            <a:pPr marL="342900" indent="-342900">
              <a:spcBef>
                <a:spcPts val="0"/>
              </a:spcBef>
              <a:buFont typeface="Arial" panose="020B0604020202020204" pitchFamily="34" charset="0"/>
              <a:buChar char="•"/>
            </a:pPr>
            <a:r>
              <a:rPr lang="hu-HU" sz="2800" cap="none" dirty="0">
                <a:solidFill>
                  <a:schemeClr val="tx1"/>
                </a:solidFill>
              </a:rPr>
              <a:t>Szakmai továbbképzésekre igények felmérése</a:t>
            </a:r>
          </a:p>
          <a:p>
            <a:pPr marL="342900" indent="-342900">
              <a:spcBef>
                <a:spcPts val="0"/>
              </a:spcBef>
              <a:buFont typeface="Arial" panose="020B0604020202020204" pitchFamily="34" charset="0"/>
              <a:buChar char="•"/>
            </a:pPr>
            <a:r>
              <a:rPr lang="hu-HU" sz="2800" cap="none" dirty="0">
                <a:solidFill>
                  <a:schemeClr val="tx1"/>
                </a:solidFill>
              </a:rPr>
              <a:t>Diákok terveinek felmérése, hogy támogatást és visszajelzést adjak nekik, mielőtt elkezdenék feladataikat</a:t>
            </a:r>
          </a:p>
          <a:p>
            <a:pPr marL="342900" indent="-342900">
              <a:spcBef>
                <a:spcPts val="0"/>
              </a:spcBef>
              <a:buFont typeface="Arial" panose="020B0604020202020204" pitchFamily="34" charset="0"/>
              <a:buChar char="•"/>
            </a:pPr>
            <a:r>
              <a:rPr lang="hu-HU" sz="2800" cap="none" dirty="0">
                <a:solidFill>
                  <a:schemeClr val="tx1"/>
                </a:solidFill>
              </a:rPr>
              <a:t>Az iskolai tanárok által használt </a:t>
            </a:r>
            <a:r>
              <a:rPr lang="hu-HU" sz="2800" cap="none" dirty="0" err="1">
                <a:solidFill>
                  <a:schemeClr val="tx1"/>
                </a:solidFill>
              </a:rPr>
              <a:t>e-learning</a:t>
            </a:r>
            <a:r>
              <a:rPr lang="hu-HU" sz="2800" cap="none" dirty="0">
                <a:solidFill>
                  <a:schemeClr val="tx1"/>
                </a:solidFill>
              </a:rPr>
              <a:t> eszközök használatával kapcsolatos adatok összegyűjtése</a:t>
            </a:r>
          </a:p>
        </p:txBody>
      </p:sp>
    </p:spTree>
    <p:extLst>
      <p:ext uri="{BB962C8B-B14F-4D97-AF65-F5344CB8AC3E}">
        <p14:creationId xmlns:p14="http://schemas.microsoft.com/office/powerpoint/2010/main" val="3666839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Online kérdőívkészítők</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3046988"/>
          </a:xfrm>
          <a:prstGeom prst="rect">
            <a:avLst/>
          </a:prstGeom>
          <a:noFill/>
        </p:spPr>
        <p:txBody>
          <a:bodyPr wrap="square" rtlCol="0">
            <a:spAutoFit/>
          </a:bodyPr>
          <a:lstStyle/>
          <a:p>
            <a:pPr marL="342900" indent="-342900">
              <a:buFontTx/>
              <a:buChar char="-"/>
            </a:pPr>
            <a:r>
              <a:rPr lang="hu-HU" sz="2400" dirty="0"/>
              <a:t>Google Űrlapok</a:t>
            </a:r>
          </a:p>
          <a:p>
            <a:pPr marL="342900" indent="-342900">
              <a:buFontTx/>
              <a:buChar char="-"/>
            </a:pPr>
            <a:r>
              <a:rPr lang="hu-HU" sz="2400" dirty="0" err="1"/>
              <a:t>Zoho</a:t>
            </a:r>
            <a:r>
              <a:rPr lang="hu-HU" sz="2400" dirty="0"/>
              <a:t> </a:t>
            </a:r>
            <a:r>
              <a:rPr lang="hu-HU" sz="2400" dirty="0" err="1"/>
              <a:t>Survey</a:t>
            </a:r>
            <a:endParaRPr lang="hu-HU" sz="2400" dirty="0"/>
          </a:p>
          <a:p>
            <a:pPr marL="342900" indent="-342900">
              <a:buFontTx/>
              <a:buChar char="-"/>
            </a:pPr>
            <a:r>
              <a:rPr lang="hu-HU" sz="2400" dirty="0" err="1"/>
              <a:t>SurveyMonkey</a:t>
            </a:r>
            <a:endParaRPr lang="hu-HU" sz="2400" dirty="0"/>
          </a:p>
          <a:p>
            <a:pPr marL="342900" indent="-342900">
              <a:buFontTx/>
              <a:buChar char="-"/>
            </a:pPr>
            <a:r>
              <a:rPr lang="hu-HU" sz="2400" dirty="0" err="1"/>
              <a:t>Moodle</a:t>
            </a:r>
            <a:endParaRPr lang="hu-HU" sz="2400" dirty="0"/>
          </a:p>
          <a:p>
            <a:pPr marL="342900" indent="-342900">
              <a:buFontTx/>
              <a:buChar char="-"/>
            </a:pPr>
            <a:r>
              <a:rPr lang="hu-HU" sz="2400" dirty="0" err="1"/>
              <a:t>EUsurvey</a:t>
            </a:r>
            <a:endParaRPr lang="hu-HU" sz="2400" dirty="0"/>
          </a:p>
          <a:p>
            <a:pPr marL="342900" indent="-342900">
              <a:buFontTx/>
              <a:buChar char="-"/>
            </a:pPr>
            <a:r>
              <a:rPr lang="hu-HU" sz="2400" dirty="0" err="1"/>
              <a:t>Kahoot</a:t>
            </a:r>
            <a:r>
              <a:rPr lang="hu-HU" sz="2400" dirty="0"/>
              <a:t>!</a:t>
            </a:r>
          </a:p>
          <a:p>
            <a:r>
              <a:rPr lang="hu-HU" sz="2400" dirty="0"/>
              <a:t>stb.</a:t>
            </a:r>
          </a:p>
          <a:p>
            <a:endParaRPr lang="hu-HU" sz="2400" dirty="0"/>
          </a:p>
        </p:txBody>
      </p:sp>
      <p:sp>
        <p:nvSpPr>
          <p:cNvPr id="5" name="Téglalap 4"/>
          <p:cNvSpPr/>
          <p:nvPr/>
        </p:nvSpPr>
        <p:spPr>
          <a:xfrm>
            <a:off x="183896" y="6393934"/>
            <a:ext cx="7690103" cy="369332"/>
          </a:xfrm>
          <a:prstGeom prst="rect">
            <a:avLst/>
          </a:prstGeom>
        </p:spPr>
        <p:txBody>
          <a:bodyPr wrap="square">
            <a:spAutoFit/>
          </a:bodyPr>
          <a:lstStyle/>
          <a:p>
            <a:r>
              <a:rPr lang="hu-HU" dirty="0">
                <a:solidFill>
                  <a:schemeClr val="tx1">
                    <a:lumMod val="95000"/>
                    <a:lumOff val="5000"/>
                  </a:schemeClr>
                </a:solidFill>
              </a:rPr>
              <a:t>Néhány példa</a:t>
            </a:r>
          </a:p>
        </p:txBody>
      </p:sp>
    </p:spTree>
    <p:extLst>
      <p:ext uri="{BB962C8B-B14F-4D97-AF65-F5344CB8AC3E}">
        <p14:creationId xmlns:p14="http://schemas.microsoft.com/office/powerpoint/2010/main" val="700825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48BE65EC-FB19-4ACC-8541-AE980F46547C}"/>
              </a:ext>
            </a:extLst>
          </p:cNvPr>
          <p:cNvPicPr>
            <a:picLocks noChangeAspect="1"/>
          </p:cNvPicPr>
          <p:nvPr/>
        </p:nvPicPr>
        <p:blipFill>
          <a:blip r:embed="rId3"/>
          <a:stretch>
            <a:fillRect/>
          </a:stretch>
        </p:blipFill>
        <p:spPr>
          <a:xfrm>
            <a:off x="165100" y="210319"/>
            <a:ext cx="10171428" cy="3552381"/>
          </a:xfrm>
          <a:prstGeom prst="rect">
            <a:avLst/>
          </a:prstGeom>
        </p:spPr>
      </p:pic>
      <p:pic>
        <p:nvPicPr>
          <p:cNvPr id="2" name="Kép 1"/>
          <p:cNvPicPr>
            <a:picLocks noChangeAspect="1"/>
          </p:cNvPicPr>
          <p:nvPr/>
        </p:nvPicPr>
        <p:blipFill rotWithShape="1">
          <a:blip r:embed="rId4"/>
          <a:srcRect r="85412"/>
          <a:stretch/>
        </p:blipFill>
        <p:spPr>
          <a:xfrm>
            <a:off x="11582399" y="3723937"/>
            <a:ext cx="609601" cy="3134063"/>
          </a:xfrm>
          <a:prstGeom prst="rect">
            <a:avLst/>
          </a:prstGeom>
        </p:spPr>
      </p:pic>
      <p:sp>
        <p:nvSpPr>
          <p:cNvPr id="4" name="Szövegdoboz 3"/>
          <p:cNvSpPr txBox="1"/>
          <p:nvPr/>
        </p:nvSpPr>
        <p:spPr>
          <a:xfrm>
            <a:off x="165100" y="6362701"/>
            <a:ext cx="4673600" cy="769441"/>
          </a:xfrm>
          <a:prstGeom prst="rect">
            <a:avLst/>
          </a:prstGeom>
          <a:noFill/>
        </p:spPr>
        <p:txBody>
          <a:bodyPr wrap="square" rtlCol="0">
            <a:spAutoFit/>
          </a:bodyPr>
          <a:lstStyle/>
          <a:p>
            <a:r>
              <a:rPr lang="hu-HU" sz="2400" dirty="0"/>
              <a:t>Google Űrlapok</a:t>
            </a:r>
          </a:p>
          <a:p>
            <a:endParaRPr lang="hu-HU" sz="2000" dirty="0"/>
          </a:p>
        </p:txBody>
      </p:sp>
      <p:pic>
        <p:nvPicPr>
          <p:cNvPr id="5" name="Kép 4">
            <a:extLst>
              <a:ext uri="{FF2B5EF4-FFF2-40B4-BE49-F238E27FC236}">
                <a16:creationId xmlns:a16="http://schemas.microsoft.com/office/drawing/2014/main" id="{F6D2A3AB-6612-4FAB-9D71-F62AF0CE0EC8}"/>
              </a:ext>
            </a:extLst>
          </p:cNvPr>
          <p:cNvPicPr>
            <a:picLocks noChangeAspect="1"/>
          </p:cNvPicPr>
          <p:nvPr/>
        </p:nvPicPr>
        <p:blipFill>
          <a:blip r:embed="rId5"/>
          <a:stretch>
            <a:fillRect/>
          </a:stretch>
        </p:blipFill>
        <p:spPr>
          <a:xfrm>
            <a:off x="4583832" y="595040"/>
            <a:ext cx="6876190" cy="6152381"/>
          </a:xfrm>
          <a:prstGeom prst="rect">
            <a:avLst/>
          </a:prstGeom>
          <a:ln>
            <a:solidFill>
              <a:srgbClr val="FF0000"/>
            </a:solidFill>
          </a:ln>
        </p:spPr>
      </p:pic>
    </p:spTree>
    <p:extLst>
      <p:ext uri="{BB962C8B-B14F-4D97-AF65-F5344CB8AC3E}">
        <p14:creationId xmlns:p14="http://schemas.microsoft.com/office/powerpoint/2010/main" val="82069351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srcRect r="85412"/>
          <a:stretch/>
        </p:blipFill>
        <p:spPr>
          <a:xfrm>
            <a:off x="11582399" y="3723937"/>
            <a:ext cx="609601" cy="3134063"/>
          </a:xfrm>
          <a:prstGeom prst="rect">
            <a:avLst/>
          </a:prstGeom>
        </p:spPr>
      </p:pic>
      <p:sp>
        <p:nvSpPr>
          <p:cNvPr id="4" name="Szövegdoboz 3"/>
          <p:cNvSpPr txBox="1"/>
          <p:nvPr/>
        </p:nvSpPr>
        <p:spPr>
          <a:xfrm>
            <a:off x="787400" y="800100"/>
            <a:ext cx="4394200" cy="769441"/>
          </a:xfrm>
          <a:prstGeom prst="rect">
            <a:avLst/>
          </a:prstGeom>
          <a:noFill/>
        </p:spPr>
        <p:txBody>
          <a:bodyPr wrap="square" rtlCol="0">
            <a:spAutoFit/>
          </a:bodyPr>
          <a:lstStyle/>
          <a:p>
            <a:r>
              <a:rPr lang="hu-HU" sz="2400" dirty="0" err="1"/>
              <a:t>Zoho</a:t>
            </a:r>
            <a:endParaRPr lang="hu-HU" sz="2400" dirty="0"/>
          </a:p>
          <a:p>
            <a:endParaRPr lang="hu-HU" sz="2000" dirty="0"/>
          </a:p>
        </p:txBody>
      </p:sp>
      <p:sp>
        <p:nvSpPr>
          <p:cNvPr id="7" name="Téglalap 6"/>
          <p:cNvSpPr/>
          <p:nvPr/>
        </p:nvSpPr>
        <p:spPr>
          <a:xfrm>
            <a:off x="183896" y="6393934"/>
            <a:ext cx="7690103" cy="369332"/>
          </a:xfrm>
          <a:prstGeom prst="rect">
            <a:avLst/>
          </a:prstGeom>
        </p:spPr>
        <p:txBody>
          <a:bodyPr wrap="square">
            <a:spAutoFit/>
          </a:bodyPr>
          <a:lstStyle/>
          <a:p>
            <a:r>
              <a:rPr lang="hu-HU" dirty="0" err="1">
                <a:solidFill>
                  <a:schemeClr val="tx1">
                    <a:lumMod val="95000"/>
                    <a:lumOff val="5000"/>
                  </a:schemeClr>
                </a:solidFill>
              </a:rPr>
              <a:t>Zoho</a:t>
            </a:r>
            <a:r>
              <a:rPr lang="hu-HU" dirty="0">
                <a:solidFill>
                  <a:schemeClr val="tx1">
                    <a:lumMod val="95000"/>
                    <a:lumOff val="5000"/>
                  </a:schemeClr>
                </a:solidFill>
              </a:rPr>
              <a:t> </a:t>
            </a:r>
            <a:r>
              <a:rPr lang="hu-HU" dirty="0" err="1">
                <a:solidFill>
                  <a:schemeClr val="tx1">
                    <a:lumMod val="95000"/>
                    <a:lumOff val="5000"/>
                  </a:schemeClr>
                </a:solidFill>
              </a:rPr>
              <a:t>Survey</a:t>
            </a:r>
            <a:endParaRPr lang="hu-HU" dirty="0">
              <a:solidFill>
                <a:schemeClr val="tx1">
                  <a:lumMod val="95000"/>
                  <a:lumOff val="5000"/>
                </a:schemeClr>
              </a:solidFill>
            </a:endParaRPr>
          </a:p>
        </p:txBody>
      </p:sp>
      <p:sp>
        <p:nvSpPr>
          <p:cNvPr id="6" name="Téglalap 5"/>
          <p:cNvSpPr/>
          <p:nvPr/>
        </p:nvSpPr>
        <p:spPr>
          <a:xfrm>
            <a:off x="183896" y="76368"/>
            <a:ext cx="5791201" cy="6075568"/>
          </a:xfrm>
          <a:prstGeom prst="rect">
            <a:avLst/>
          </a:prstGeom>
          <a:blipFill rotWithShape="1">
            <a:blip r:embed="rId4"/>
            <a:srcRect/>
            <a:stretch>
              <a:fillRect l="-20397" r="-21568"/>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 name="Kép 2"/>
          <p:cNvPicPr>
            <a:picLocks noChangeAspect="1"/>
          </p:cNvPicPr>
          <p:nvPr/>
        </p:nvPicPr>
        <p:blipFill>
          <a:blip r:embed="rId5"/>
          <a:stretch>
            <a:fillRect/>
          </a:stretch>
        </p:blipFill>
        <p:spPr>
          <a:xfrm>
            <a:off x="3726380" y="1498176"/>
            <a:ext cx="8295238" cy="2104762"/>
          </a:xfrm>
          <a:prstGeom prst="rect">
            <a:avLst/>
          </a:prstGeom>
          <a:ln w="19050">
            <a:solidFill>
              <a:srgbClr val="FF0000"/>
            </a:solidFill>
          </a:ln>
        </p:spPr>
      </p:pic>
      <p:cxnSp>
        <p:nvCxnSpPr>
          <p:cNvPr id="9" name="Egyenes összekötő nyíllal 8"/>
          <p:cNvCxnSpPr/>
          <p:nvPr/>
        </p:nvCxnSpPr>
        <p:spPr>
          <a:xfrm flipV="1">
            <a:off x="5181600" y="3602938"/>
            <a:ext cx="1765300" cy="1578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63274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srcRect r="85412"/>
          <a:stretch/>
        </p:blipFill>
        <p:spPr>
          <a:xfrm>
            <a:off x="11582399" y="3723937"/>
            <a:ext cx="609601" cy="3134063"/>
          </a:xfrm>
          <a:prstGeom prst="rect">
            <a:avLst/>
          </a:prstGeom>
        </p:spPr>
      </p:pic>
      <p:sp>
        <p:nvSpPr>
          <p:cNvPr id="7" name="Téglalap 6"/>
          <p:cNvSpPr/>
          <p:nvPr/>
        </p:nvSpPr>
        <p:spPr>
          <a:xfrm>
            <a:off x="183896" y="6393934"/>
            <a:ext cx="7690103" cy="369332"/>
          </a:xfrm>
          <a:prstGeom prst="rect">
            <a:avLst/>
          </a:prstGeom>
        </p:spPr>
        <p:txBody>
          <a:bodyPr wrap="square">
            <a:spAutoFit/>
          </a:bodyPr>
          <a:lstStyle/>
          <a:p>
            <a:r>
              <a:rPr lang="hu-HU" dirty="0" err="1">
                <a:solidFill>
                  <a:schemeClr val="tx1">
                    <a:lumMod val="95000"/>
                    <a:lumOff val="5000"/>
                  </a:schemeClr>
                </a:solidFill>
              </a:rPr>
              <a:t>SurveyMonkey</a:t>
            </a:r>
            <a:endParaRPr lang="hu-HU" dirty="0">
              <a:solidFill>
                <a:schemeClr val="tx1">
                  <a:lumMod val="95000"/>
                  <a:lumOff val="5000"/>
                </a:schemeClr>
              </a:solidFill>
            </a:endParaRPr>
          </a:p>
        </p:txBody>
      </p:sp>
      <p:pic>
        <p:nvPicPr>
          <p:cNvPr id="3" name="Kép 2"/>
          <p:cNvPicPr>
            <a:picLocks noChangeAspect="1"/>
          </p:cNvPicPr>
          <p:nvPr/>
        </p:nvPicPr>
        <p:blipFill>
          <a:blip r:embed="rId4"/>
          <a:stretch>
            <a:fillRect/>
          </a:stretch>
        </p:blipFill>
        <p:spPr>
          <a:xfrm>
            <a:off x="4026569" y="284748"/>
            <a:ext cx="7218947" cy="5775157"/>
          </a:xfrm>
          <a:prstGeom prst="rect">
            <a:avLst/>
          </a:prstGeom>
        </p:spPr>
      </p:pic>
      <p:sp>
        <p:nvSpPr>
          <p:cNvPr id="6" name="Téglalap 5"/>
          <p:cNvSpPr/>
          <p:nvPr/>
        </p:nvSpPr>
        <p:spPr>
          <a:xfrm>
            <a:off x="304799" y="350059"/>
            <a:ext cx="3513221" cy="4708981"/>
          </a:xfrm>
          <a:prstGeom prst="rect">
            <a:avLst/>
          </a:prstGeom>
        </p:spPr>
        <p:txBody>
          <a:bodyPr wrap="square">
            <a:spAutoFit/>
          </a:bodyPr>
          <a:lstStyle/>
          <a:p>
            <a:r>
              <a:rPr lang="hu-HU" sz="2000" dirty="0"/>
              <a:t>A </a:t>
            </a:r>
            <a:r>
              <a:rPr lang="hu-HU" sz="2000" dirty="0" err="1"/>
              <a:t>SurveyMonkey</a:t>
            </a:r>
            <a:r>
              <a:rPr lang="hu-HU" sz="2000" dirty="0"/>
              <a:t> egy felhőalapú online szoftver felmérések, kérdőívek készítésére, amit szolgáltató cég 1999-ben alapított. A </a:t>
            </a:r>
            <a:r>
              <a:rPr lang="hu-HU" sz="2000" dirty="0" err="1"/>
              <a:t>SurveyMonkey</a:t>
            </a:r>
            <a:r>
              <a:rPr lang="hu-HU" sz="2000" dirty="0"/>
              <a:t> ingyenes és fizetős részekből áll, amelyekkel </a:t>
            </a:r>
            <a:r>
              <a:rPr lang="hu-HU" sz="2000" dirty="0" err="1"/>
              <a:t>testreszabható</a:t>
            </a:r>
            <a:r>
              <a:rPr lang="hu-HU" sz="2000" dirty="0"/>
              <a:t> felméréseket készíthetnek a felhasználók. Ezek magukban foglalják az adatok elemzését, minták kiválasztása, és az adatokat bemutató  reprezentációs eszközöket.</a:t>
            </a:r>
          </a:p>
        </p:txBody>
      </p:sp>
    </p:spTree>
    <p:extLst>
      <p:ext uri="{BB962C8B-B14F-4D97-AF65-F5344CB8AC3E}">
        <p14:creationId xmlns:p14="http://schemas.microsoft.com/office/powerpoint/2010/main" val="257700320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srcRect r="85412"/>
          <a:stretch/>
        </p:blipFill>
        <p:spPr>
          <a:xfrm>
            <a:off x="11582399" y="3723937"/>
            <a:ext cx="609601" cy="3134063"/>
          </a:xfrm>
          <a:prstGeom prst="rect">
            <a:avLst/>
          </a:prstGeom>
        </p:spPr>
      </p:pic>
      <p:sp>
        <p:nvSpPr>
          <p:cNvPr id="7" name="Téglalap 6"/>
          <p:cNvSpPr/>
          <p:nvPr/>
        </p:nvSpPr>
        <p:spPr>
          <a:xfrm>
            <a:off x="183896" y="6393934"/>
            <a:ext cx="7690103" cy="369332"/>
          </a:xfrm>
          <a:prstGeom prst="rect">
            <a:avLst/>
          </a:prstGeom>
        </p:spPr>
        <p:txBody>
          <a:bodyPr wrap="square">
            <a:spAutoFit/>
          </a:bodyPr>
          <a:lstStyle/>
          <a:p>
            <a:r>
              <a:rPr lang="hu-HU" dirty="0" err="1">
                <a:solidFill>
                  <a:schemeClr val="tx1">
                    <a:lumMod val="95000"/>
                    <a:lumOff val="5000"/>
                  </a:schemeClr>
                </a:solidFill>
              </a:rPr>
              <a:t>Survey</a:t>
            </a:r>
            <a:r>
              <a:rPr lang="hu-HU" dirty="0">
                <a:solidFill>
                  <a:schemeClr val="tx1">
                    <a:lumMod val="95000"/>
                    <a:lumOff val="5000"/>
                  </a:schemeClr>
                </a:solidFill>
              </a:rPr>
              <a:t> </a:t>
            </a:r>
            <a:r>
              <a:rPr lang="hu-HU" dirty="0" err="1">
                <a:solidFill>
                  <a:schemeClr val="tx1">
                    <a:lumMod val="95000"/>
                    <a:lumOff val="5000"/>
                  </a:schemeClr>
                </a:solidFill>
              </a:rPr>
              <a:t>module</a:t>
            </a:r>
            <a:r>
              <a:rPr lang="hu-HU" dirty="0">
                <a:solidFill>
                  <a:schemeClr val="tx1">
                    <a:lumMod val="95000"/>
                    <a:lumOff val="5000"/>
                  </a:schemeClr>
                </a:solidFill>
              </a:rPr>
              <a:t> of </a:t>
            </a:r>
            <a:r>
              <a:rPr lang="hu-HU" dirty="0" err="1">
                <a:solidFill>
                  <a:schemeClr val="tx1">
                    <a:lumMod val="95000"/>
                    <a:lumOff val="5000"/>
                  </a:schemeClr>
                </a:solidFill>
              </a:rPr>
              <a:t>Moodle</a:t>
            </a:r>
            <a:r>
              <a:rPr lang="hu-HU" dirty="0">
                <a:solidFill>
                  <a:schemeClr val="tx1">
                    <a:lumMod val="95000"/>
                    <a:lumOff val="5000"/>
                  </a:schemeClr>
                </a:solidFill>
              </a:rPr>
              <a:t> </a:t>
            </a:r>
          </a:p>
        </p:txBody>
      </p:sp>
      <p:pic>
        <p:nvPicPr>
          <p:cNvPr id="5" name="Kép 4">
            <a:extLst>
              <a:ext uri="{FF2B5EF4-FFF2-40B4-BE49-F238E27FC236}">
                <a16:creationId xmlns:a16="http://schemas.microsoft.com/office/drawing/2014/main" id="{EE5E3235-17E6-4C4B-AD43-590902717D17}"/>
              </a:ext>
            </a:extLst>
          </p:cNvPr>
          <p:cNvPicPr>
            <a:picLocks noChangeAspect="1"/>
          </p:cNvPicPr>
          <p:nvPr/>
        </p:nvPicPr>
        <p:blipFill>
          <a:blip r:embed="rId4"/>
          <a:stretch>
            <a:fillRect/>
          </a:stretch>
        </p:blipFill>
        <p:spPr>
          <a:xfrm>
            <a:off x="335360" y="477760"/>
            <a:ext cx="6068797" cy="4003277"/>
          </a:xfrm>
          <a:prstGeom prst="rect">
            <a:avLst/>
          </a:prstGeom>
          <a:ln>
            <a:solidFill>
              <a:srgbClr val="FF0000"/>
            </a:solidFill>
          </a:ln>
        </p:spPr>
      </p:pic>
      <p:pic>
        <p:nvPicPr>
          <p:cNvPr id="6" name="Kép 5">
            <a:extLst>
              <a:ext uri="{FF2B5EF4-FFF2-40B4-BE49-F238E27FC236}">
                <a16:creationId xmlns:a16="http://schemas.microsoft.com/office/drawing/2014/main" id="{07893DE0-C911-47D6-B9A4-8BAEA9E24E40}"/>
              </a:ext>
            </a:extLst>
          </p:cNvPr>
          <p:cNvPicPr>
            <a:picLocks noChangeAspect="1"/>
          </p:cNvPicPr>
          <p:nvPr/>
        </p:nvPicPr>
        <p:blipFill>
          <a:blip r:embed="rId5"/>
          <a:stretch>
            <a:fillRect/>
          </a:stretch>
        </p:blipFill>
        <p:spPr>
          <a:xfrm>
            <a:off x="6672064" y="734223"/>
            <a:ext cx="5184576" cy="984413"/>
          </a:xfrm>
          <a:prstGeom prst="rect">
            <a:avLst/>
          </a:prstGeom>
          <a:ln>
            <a:solidFill>
              <a:srgbClr val="FF0000"/>
            </a:solidFill>
          </a:ln>
        </p:spPr>
      </p:pic>
      <p:pic>
        <p:nvPicPr>
          <p:cNvPr id="8" name="Kép 7">
            <a:extLst>
              <a:ext uri="{FF2B5EF4-FFF2-40B4-BE49-F238E27FC236}">
                <a16:creationId xmlns:a16="http://schemas.microsoft.com/office/drawing/2014/main" id="{4A114D8E-6CD4-450A-992C-D16857EE3081}"/>
              </a:ext>
            </a:extLst>
          </p:cNvPr>
          <p:cNvPicPr>
            <a:picLocks noChangeAspect="1"/>
          </p:cNvPicPr>
          <p:nvPr/>
        </p:nvPicPr>
        <p:blipFill>
          <a:blip r:embed="rId6"/>
          <a:stretch>
            <a:fillRect/>
          </a:stretch>
        </p:blipFill>
        <p:spPr>
          <a:xfrm>
            <a:off x="6672064" y="2496238"/>
            <a:ext cx="4740711" cy="2968097"/>
          </a:xfrm>
          <a:prstGeom prst="rect">
            <a:avLst/>
          </a:prstGeom>
          <a:ln>
            <a:solidFill>
              <a:srgbClr val="FF0000"/>
            </a:solidFill>
          </a:ln>
        </p:spPr>
      </p:pic>
    </p:spTree>
    <p:extLst>
      <p:ext uri="{BB962C8B-B14F-4D97-AF65-F5344CB8AC3E}">
        <p14:creationId xmlns:p14="http://schemas.microsoft.com/office/powerpoint/2010/main" val="26124790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srcRect r="85412"/>
          <a:stretch/>
        </p:blipFill>
        <p:spPr>
          <a:xfrm>
            <a:off x="11582399" y="3723937"/>
            <a:ext cx="609601" cy="3134063"/>
          </a:xfrm>
          <a:prstGeom prst="rect">
            <a:avLst/>
          </a:prstGeom>
        </p:spPr>
      </p:pic>
      <p:sp>
        <p:nvSpPr>
          <p:cNvPr id="4" name="Szövegdoboz 3"/>
          <p:cNvSpPr txBox="1"/>
          <p:nvPr/>
        </p:nvSpPr>
        <p:spPr>
          <a:xfrm>
            <a:off x="165100" y="6362701"/>
            <a:ext cx="4673600" cy="769441"/>
          </a:xfrm>
          <a:prstGeom prst="rect">
            <a:avLst/>
          </a:prstGeom>
          <a:noFill/>
        </p:spPr>
        <p:txBody>
          <a:bodyPr wrap="square" rtlCol="0">
            <a:spAutoFit/>
          </a:bodyPr>
          <a:lstStyle/>
          <a:p>
            <a:r>
              <a:rPr lang="hu-HU" sz="2400" dirty="0"/>
              <a:t>EU </a:t>
            </a:r>
            <a:r>
              <a:rPr lang="hu-HU" sz="2400" dirty="0" err="1"/>
              <a:t>survey</a:t>
            </a:r>
            <a:endParaRPr lang="hu-HU" sz="2400" dirty="0"/>
          </a:p>
          <a:p>
            <a:endParaRPr lang="hu-HU" sz="2000" dirty="0"/>
          </a:p>
        </p:txBody>
      </p:sp>
      <p:pic>
        <p:nvPicPr>
          <p:cNvPr id="8" name="Kép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63" y="316914"/>
            <a:ext cx="11172336" cy="4851986"/>
          </a:xfrm>
          <a:prstGeom prst="rect">
            <a:avLst/>
          </a:prstGeom>
        </p:spPr>
      </p:pic>
    </p:spTree>
    <p:extLst>
      <p:ext uri="{BB962C8B-B14F-4D97-AF65-F5344CB8AC3E}">
        <p14:creationId xmlns:p14="http://schemas.microsoft.com/office/powerpoint/2010/main" val="11733209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266700" y="195581"/>
            <a:ext cx="7708900" cy="6167120"/>
          </a:xfrm>
          <a:prstGeom prst="rect">
            <a:avLst/>
          </a:prstGeom>
        </p:spPr>
      </p:pic>
      <p:sp>
        <p:nvSpPr>
          <p:cNvPr id="3" name="Szövegdoboz 2"/>
          <p:cNvSpPr txBox="1"/>
          <p:nvPr/>
        </p:nvSpPr>
        <p:spPr>
          <a:xfrm>
            <a:off x="165100" y="6362701"/>
            <a:ext cx="4673600" cy="461665"/>
          </a:xfrm>
          <a:prstGeom prst="rect">
            <a:avLst/>
          </a:prstGeom>
          <a:noFill/>
        </p:spPr>
        <p:txBody>
          <a:bodyPr wrap="square" rtlCol="0">
            <a:spAutoFit/>
          </a:bodyPr>
          <a:lstStyle/>
          <a:p>
            <a:r>
              <a:rPr lang="hu-HU" sz="2400" dirty="0" err="1"/>
              <a:t>Kahoot</a:t>
            </a:r>
            <a:r>
              <a:rPr lang="hu-HU" sz="2400" dirty="0"/>
              <a:t>!</a:t>
            </a:r>
            <a:endParaRPr lang="hu-HU" sz="2000" dirty="0"/>
          </a:p>
        </p:txBody>
      </p:sp>
      <p:pic>
        <p:nvPicPr>
          <p:cNvPr id="4" name="Kép 3"/>
          <p:cNvPicPr>
            <a:picLocks noChangeAspect="1"/>
          </p:cNvPicPr>
          <p:nvPr/>
        </p:nvPicPr>
        <p:blipFill>
          <a:blip r:embed="rId4"/>
          <a:stretch>
            <a:fillRect/>
          </a:stretch>
        </p:blipFill>
        <p:spPr>
          <a:xfrm>
            <a:off x="7259526" y="2552700"/>
            <a:ext cx="4786423" cy="3487737"/>
          </a:xfrm>
          <a:prstGeom prst="rect">
            <a:avLst/>
          </a:prstGeom>
          <a:ln w="38100">
            <a:solidFill>
              <a:srgbClr val="FF0000"/>
            </a:solidFill>
          </a:ln>
        </p:spPr>
      </p:pic>
    </p:spTree>
    <p:extLst>
      <p:ext uri="{BB962C8B-B14F-4D97-AF65-F5344CB8AC3E}">
        <p14:creationId xmlns:p14="http://schemas.microsoft.com/office/powerpoint/2010/main" val="182361947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Feladatok, csoportmunka</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2616101"/>
          </a:xfrm>
          <a:prstGeom prst="rect">
            <a:avLst/>
          </a:prstGeom>
          <a:noFill/>
        </p:spPr>
        <p:txBody>
          <a:bodyPr wrap="square" rtlCol="0">
            <a:spAutoFit/>
          </a:bodyPr>
          <a:lstStyle/>
          <a:p>
            <a:pPr marL="342900" indent="-342900">
              <a:buFontTx/>
              <a:buChar char="-"/>
            </a:pPr>
            <a:r>
              <a:rPr lang="hu-HU" sz="2400" noProof="1"/>
              <a:t>Alakítsatok csoportokat</a:t>
            </a:r>
          </a:p>
          <a:p>
            <a:pPr marL="342900" indent="-342900">
              <a:buFontTx/>
              <a:buChar char="-"/>
            </a:pPr>
            <a:r>
              <a:rPr lang="hu-HU" sz="2400" noProof="1"/>
              <a:t>Készítsetek kérdőívet 3-5 kérdéssel</a:t>
            </a:r>
          </a:p>
          <a:p>
            <a:pPr marL="342900" indent="-342900">
              <a:buFontTx/>
              <a:buChar char="-"/>
            </a:pPr>
            <a:r>
              <a:rPr lang="hu-HU" sz="2400" noProof="1"/>
              <a:t>Publikáljátok ezt a többi csoport felé kitöltésre</a:t>
            </a:r>
            <a:endParaRPr lang="en-US" sz="2400" noProof="1"/>
          </a:p>
          <a:p>
            <a:pPr marL="342900" indent="-342900">
              <a:buFontTx/>
              <a:buChar char="-"/>
            </a:pPr>
            <a:r>
              <a:rPr lang="hu-HU" sz="2400" noProof="1"/>
              <a:t>Tekintsétek át, elemezzétek és mutassátok be az eredményeket</a:t>
            </a:r>
          </a:p>
          <a:p>
            <a:pPr marL="342900" indent="-342900">
              <a:buFontTx/>
              <a:buChar char="-"/>
            </a:pPr>
            <a:endParaRPr lang="en-US" sz="2400" noProof="1"/>
          </a:p>
          <a:p>
            <a:endParaRPr lang="en-US" sz="2000" noProof="1"/>
          </a:p>
          <a:p>
            <a:endParaRPr lang="en-US" sz="2400" noProof="1"/>
          </a:p>
        </p:txBody>
      </p:sp>
    </p:spTree>
    <p:extLst>
      <p:ext uri="{BB962C8B-B14F-4D97-AF65-F5344CB8AC3E}">
        <p14:creationId xmlns:p14="http://schemas.microsoft.com/office/powerpoint/2010/main" val="1007132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Bibliográfia</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1938992"/>
          </a:xfrm>
          <a:prstGeom prst="rect">
            <a:avLst/>
          </a:prstGeom>
          <a:noFill/>
        </p:spPr>
        <p:txBody>
          <a:bodyPr wrap="square" rtlCol="0">
            <a:spAutoFit/>
          </a:bodyPr>
          <a:lstStyle/>
          <a:p>
            <a:pPr marL="457200" indent="-457200">
              <a:buFont typeface="+mj-lt"/>
              <a:buAutoNum type="arabicPeriod"/>
            </a:pPr>
            <a:r>
              <a:rPr lang="hu-HU" sz="2400" dirty="0"/>
              <a:t>Minőségmenedzsment kézikönyv, Minőségmenedzsment és minőségkultúra támogatása, </a:t>
            </a:r>
            <a:r>
              <a:rPr lang="en-US" sz="2400" dirty="0" err="1"/>
              <a:t>Cedefop</a:t>
            </a:r>
            <a:r>
              <a:rPr lang="en-US" sz="2400" dirty="0"/>
              <a:t> Reference series 99, Luxembourg: Publications Office of the European Union, 2015, </a:t>
            </a:r>
            <a:r>
              <a:rPr lang="en-US" sz="2400" dirty="0">
                <a:hlinkClick r:id="rId4"/>
              </a:rPr>
              <a:t>http://openqass.itstudy.hu/en/bookcover</a:t>
            </a:r>
            <a:r>
              <a:rPr lang="en-US" sz="2400" dirty="0"/>
              <a:t>  (</a:t>
            </a:r>
            <a:r>
              <a:rPr lang="en-US" sz="2400" dirty="0">
                <a:sym typeface="Calibri"/>
              </a:rPr>
              <a:t>Accessed: 10.06.2017.) </a:t>
            </a:r>
          </a:p>
          <a:p>
            <a:endParaRPr lang="hu-HU" sz="2400" dirty="0"/>
          </a:p>
        </p:txBody>
      </p:sp>
    </p:spTree>
    <p:extLst>
      <p:ext uri="{BB962C8B-B14F-4D97-AF65-F5344CB8AC3E}">
        <p14:creationId xmlns:p14="http://schemas.microsoft.com/office/powerpoint/2010/main" val="44872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eb 1.0 - 90s"/>
          <p:cNvSpPr txBox="1">
            <a:spLocks noGrp="1"/>
          </p:cNvSpPr>
          <p:nvPr>
            <p:ph type="title"/>
          </p:nvPr>
        </p:nvSpPr>
        <p:spPr>
          <a:xfrm>
            <a:off x="1147812" y="201148"/>
            <a:ext cx="10058401" cy="1450760"/>
          </a:xfrm>
          <a:prstGeom prst="rect">
            <a:avLst/>
          </a:prstGeom>
        </p:spPr>
        <p:txBody>
          <a:bodyPr/>
          <a:lstStyle>
            <a:lvl1pPr>
              <a:defRPr spc="-100"/>
            </a:lvl1pPr>
          </a:lstStyle>
          <a:p>
            <a:r>
              <a:rPr dirty="0"/>
              <a:t>Web 1.0</a:t>
            </a:r>
            <a:r>
              <a:rPr lang="sk-SK" dirty="0"/>
              <a:t> </a:t>
            </a:r>
            <a:r>
              <a:rPr lang="mr-IN" dirty="0"/>
              <a:t>–</a:t>
            </a:r>
            <a:r>
              <a:rPr lang="sk-SK" dirty="0"/>
              <a:t> A dokumentumok Web-je</a:t>
            </a:r>
            <a:endParaRPr dirty="0"/>
          </a:p>
        </p:txBody>
      </p:sp>
      <p:sp>
        <p:nvSpPr>
          <p:cNvPr id="181" name="static, difficult updating the content , no interaction…"/>
          <p:cNvSpPr txBox="1"/>
          <p:nvPr/>
        </p:nvSpPr>
        <p:spPr>
          <a:xfrm>
            <a:off x="1112487" y="4610987"/>
            <a:ext cx="7508969"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80472" indent="-180472">
              <a:buSzPct val="80000"/>
              <a:buChar char="•"/>
              <a:defRPr sz="2400"/>
            </a:pPr>
            <a:endParaRPr dirty="0"/>
          </a:p>
        </p:txBody>
      </p:sp>
      <p:pic>
        <p:nvPicPr>
          <p:cNvPr id="183" name="icons-842846__480.png" descr="icons-842846__480.png"/>
          <p:cNvPicPr>
            <a:picLocks noChangeAspect="1"/>
          </p:cNvPicPr>
          <p:nvPr/>
        </p:nvPicPr>
        <p:blipFill>
          <a:blip r:embed="rId3">
            <a:extLst/>
          </a:blip>
          <a:stretch>
            <a:fillRect/>
          </a:stretch>
        </p:blipFill>
        <p:spPr>
          <a:xfrm>
            <a:off x="10344472" y="926528"/>
            <a:ext cx="650243" cy="650242"/>
          </a:xfrm>
          <a:prstGeom prst="rect">
            <a:avLst/>
          </a:prstGeom>
          <a:ln w="12700">
            <a:miter lim="400000"/>
          </a:ln>
        </p:spPr>
      </p:pic>
      <p:sp>
        <p:nvSpPr>
          <p:cNvPr id="2" name="Rectangle 1"/>
          <p:cNvSpPr/>
          <p:nvPr/>
        </p:nvSpPr>
        <p:spPr>
          <a:xfrm>
            <a:off x="983432" y="1844824"/>
            <a:ext cx="10222781" cy="4278094"/>
          </a:xfrm>
          <a:prstGeom prst="rect">
            <a:avLst/>
          </a:prstGeom>
        </p:spPr>
        <p:txBody>
          <a:bodyPr wrap="square">
            <a:spAutoFit/>
          </a:bodyPr>
          <a:lstStyle/>
          <a:p>
            <a:r>
              <a:rPr lang="hu-HU" sz="2800" dirty="0"/>
              <a:t>A Web 1.0 volt a World Wide Web első verziója, amelyet hipertextekként szerkesztett weboldalakból építettek fel. </a:t>
            </a:r>
          </a:p>
          <a:p>
            <a:r>
              <a:rPr lang="hu-HU" sz="2800" dirty="0"/>
              <a:t>A hipertextek elektronikusan tárolt dokumentumok, amelyek a linkeken keresztül összeköttetésben vannak egymással.</a:t>
            </a:r>
          </a:p>
          <a:p>
            <a:endParaRPr lang="en-GB" sz="2800" dirty="0"/>
          </a:p>
          <a:p>
            <a:r>
              <a:rPr lang="hu-HU" sz="2800" dirty="0"/>
              <a:t>Egy egérkattintással az emberek hozzáférhettek a kívánt szöveghez a különböző elektronikus források millióiból, az első vizuális böngészők lehetővé tették a gyors és nem-lineáris hozzáférést az információkhoz, eddig soha nem tapasztalt módon.</a:t>
            </a:r>
            <a:r>
              <a:rPr lang="en-GB" sz="2800" dirty="0"/>
              <a:t> </a:t>
            </a:r>
          </a:p>
          <a:p>
            <a:endParaRPr lang="en-US" sz="2000" dirty="0"/>
          </a:p>
        </p:txBody>
      </p:sp>
    </p:spTree>
    <p:extLst>
      <p:ext uri="{BB962C8B-B14F-4D97-AF65-F5344CB8AC3E}">
        <p14:creationId xmlns:p14="http://schemas.microsoft.com/office/powerpoint/2010/main" val="116452812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Hasznos linkek</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3" name="Téglalap 2"/>
          <p:cNvSpPr/>
          <p:nvPr/>
        </p:nvSpPr>
        <p:spPr>
          <a:xfrm>
            <a:off x="1346200" y="1950135"/>
            <a:ext cx="9499600" cy="2308324"/>
          </a:xfrm>
          <a:prstGeom prst="rect">
            <a:avLst/>
          </a:prstGeom>
        </p:spPr>
        <p:txBody>
          <a:bodyPr wrap="square">
            <a:spAutoFit/>
          </a:bodyPr>
          <a:lstStyle/>
          <a:p>
            <a:pPr marL="285750" indent="-285750">
              <a:buFontTx/>
              <a:buChar char="-"/>
            </a:pPr>
            <a:r>
              <a:rPr lang="hu-HU" dirty="0" err="1"/>
              <a:t>Example</a:t>
            </a:r>
            <a:r>
              <a:rPr lang="hu-HU" dirty="0"/>
              <a:t> </a:t>
            </a:r>
            <a:r>
              <a:rPr lang="hu-HU" dirty="0" err="1"/>
              <a:t>taken</a:t>
            </a:r>
            <a:r>
              <a:rPr lang="hu-HU" dirty="0"/>
              <a:t> </a:t>
            </a:r>
            <a:r>
              <a:rPr lang="hu-HU" dirty="0" err="1"/>
              <a:t>from</a:t>
            </a:r>
            <a:r>
              <a:rPr lang="hu-HU" dirty="0"/>
              <a:t>: </a:t>
            </a:r>
            <a:r>
              <a:rPr lang="en-GB" dirty="0">
                <a:hlinkClick r:id="rId4"/>
              </a:rPr>
              <a:t>http://</a:t>
            </a:r>
            <a:r>
              <a:rPr lang="en-GB" dirty="0" err="1">
                <a:hlinkClick r:id="rId4"/>
              </a:rPr>
              <a:t>asq.org</a:t>
            </a:r>
            <a:r>
              <a:rPr lang="en-GB" dirty="0">
                <a:hlinkClick r:id="rId4"/>
              </a:rPr>
              <a:t>/learn-about-quality/project-planning-tools/overview/</a:t>
            </a:r>
            <a:r>
              <a:rPr lang="en-GB" dirty="0" err="1">
                <a:hlinkClick r:id="rId4"/>
              </a:rPr>
              <a:t>pdca-cycle.html</a:t>
            </a:r>
            <a:endParaRPr lang="hu-HU" dirty="0"/>
          </a:p>
          <a:p>
            <a:pPr marL="285750" indent="-285750">
              <a:buFontTx/>
              <a:buChar char="-"/>
            </a:pPr>
            <a:r>
              <a:rPr lang="hu-HU" dirty="0" err="1"/>
              <a:t>Zoho</a:t>
            </a:r>
            <a:r>
              <a:rPr lang="hu-HU" dirty="0"/>
              <a:t> </a:t>
            </a:r>
            <a:r>
              <a:rPr lang="hu-HU" dirty="0" err="1"/>
              <a:t>Survey</a:t>
            </a:r>
            <a:r>
              <a:rPr lang="hu-HU" dirty="0"/>
              <a:t>: </a:t>
            </a:r>
            <a:r>
              <a:rPr lang="hu-HU" dirty="0" err="1">
                <a:hlinkClick r:id="rId5"/>
              </a:rPr>
              <a:t>https</a:t>
            </a:r>
            <a:r>
              <a:rPr lang="hu-HU" dirty="0">
                <a:hlinkClick r:id="rId5"/>
              </a:rPr>
              <a:t>://</a:t>
            </a:r>
            <a:r>
              <a:rPr lang="hu-HU" dirty="0" err="1">
                <a:hlinkClick r:id="rId5"/>
              </a:rPr>
              <a:t>www.zoho.eu</a:t>
            </a:r>
            <a:r>
              <a:rPr lang="hu-HU" dirty="0">
                <a:hlinkClick r:id="rId5"/>
              </a:rPr>
              <a:t>/</a:t>
            </a:r>
            <a:r>
              <a:rPr lang="hu-HU" dirty="0" err="1">
                <a:hlinkClick r:id="rId5"/>
              </a:rPr>
              <a:t>survey</a:t>
            </a:r>
            <a:r>
              <a:rPr lang="hu-HU" dirty="0">
                <a:hlinkClick r:id="rId5"/>
              </a:rPr>
              <a:t>/</a:t>
            </a:r>
            <a:r>
              <a:rPr lang="hu-HU" dirty="0"/>
              <a:t> </a:t>
            </a:r>
          </a:p>
          <a:p>
            <a:pPr marL="285750" indent="-285750">
              <a:buFontTx/>
              <a:buChar char="-"/>
            </a:pPr>
            <a:r>
              <a:rPr lang="hu-HU" dirty="0" err="1"/>
              <a:t>Survey</a:t>
            </a:r>
            <a:r>
              <a:rPr lang="hu-HU" dirty="0"/>
              <a:t> </a:t>
            </a:r>
            <a:r>
              <a:rPr lang="hu-HU" dirty="0" err="1"/>
              <a:t>Monkey</a:t>
            </a:r>
            <a:r>
              <a:rPr lang="hu-HU" dirty="0"/>
              <a:t>: </a:t>
            </a:r>
            <a:r>
              <a:rPr lang="hu-HU" dirty="0" err="1">
                <a:hlinkClick r:id="rId6"/>
              </a:rPr>
              <a:t>https</a:t>
            </a:r>
            <a:r>
              <a:rPr lang="hu-HU" dirty="0">
                <a:hlinkClick r:id="rId6"/>
              </a:rPr>
              <a:t>://</a:t>
            </a:r>
            <a:r>
              <a:rPr lang="hu-HU" dirty="0" err="1">
                <a:hlinkClick r:id="rId6"/>
              </a:rPr>
              <a:t>www.surveymonkey.com</a:t>
            </a:r>
            <a:r>
              <a:rPr lang="hu-HU" dirty="0">
                <a:hlinkClick r:id="rId6"/>
              </a:rPr>
              <a:t>/</a:t>
            </a:r>
            <a:r>
              <a:rPr lang="hu-HU" dirty="0" err="1">
                <a:hlinkClick r:id="rId6"/>
              </a:rPr>
              <a:t>home</a:t>
            </a:r>
            <a:r>
              <a:rPr lang="hu-HU" dirty="0">
                <a:hlinkClick r:id="rId6"/>
              </a:rPr>
              <a:t>/</a:t>
            </a:r>
            <a:r>
              <a:rPr lang="hu-HU" dirty="0"/>
              <a:t> </a:t>
            </a:r>
          </a:p>
          <a:p>
            <a:pPr marL="285750" indent="-285750">
              <a:buFontTx/>
              <a:buChar char="-"/>
            </a:pPr>
            <a:r>
              <a:rPr lang="hu-HU" dirty="0" err="1"/>
              <a:t>EUsurvey</a:t>
            </a:r>
            <a:r>
              <a:rPr lang="hu-HU" dirty="0"/>
              <a:t>: </a:t>
            </a:r>
            <a:r>
              <a:rPr lang="hu-HU" dirty="0" err="1">
                <a:hlinkClick r:id="rId7"/>
              </a:rPr>
              <a:t>https</a:t>
            </a:r>
            <a:r>
              <a:rPr lang="hu-HU" dirty="0">
                <a:hlinkClick r:id="rId7"/>
              </a:rPr>
              <a:t>://</a:t>
            </a:r>
            <a:r>
              <a:rPr lang="hu-HU" dirty="0" err="1">
                <a:hlinkClick r:id="rId7"/>
              </a:rPr>
              <a:t>ec.europa.eu</a:t>
            </a:r>
            <a:r>
              <a:rPr lang="hu-HU" dirty="0">
                <a:hlinkClick r:id="rId7"/>
              </a:rPr>
              <a:t>/</a:t>
            </a:r>
            <a:r>
              <a:rPr lang="hu-HU" dirty="0" err="1">
                <a:hlinkClick r:id="rId7"/>
              </a:rPr>
              <a:t>eusurvey</a:t>
            </a:r>
            <a:r>
              <a:rPr lang="hu-HU" dirty="0">
                <a:hlinkClick r:id="rId7"/>
              </a:rPr>
              <a:t>/</a:t>
            </a:r>
            <a:r>
              <a:rPr lang="hu-HU" dirty="0" err="1">
                <a:hlinkClick r:id="rId7"/>
              </a:rPr>
              <a:t>home</a:t>
            </a:r>
            <a:r>
              <a:rPr lang="hu-HU" dirty="0">
                <a:hlinkClick r:id="rId7"/>
              </a:rPr>
              <a:t>/</a:t>
            </a:r>
            <a:r>
              <a:rPr lang="hu-HU" dirty="0" err="1">
                <a:hlinkClick r:id="rId7"/>
              </a:rPr>
              <a:t>welcome</a:t>
            </a:r>
            <a:r>
              <a:rPr lang="hu-HU" dirty="0"/>
              <a:t> </a:t>
            </a:r>
          </a:p>
          <a:p>
            <a:pPr marL="285750" indent="-285750">
              <a:buFontTx/>
              <a:buChar char="-"/>
            </a:pPr>
            <a:r>
              <a:rPr lang="hu-HU" dirty="0" err="1">
                <a:hlinkClick r:id="rId8"/>
              </a:rPr>
              <a:t>www.kahoot.com</a:t>
            </a:r>
            <a:r>
              <a:rPr lang="hu-HU" dirty="0"/>
              <a:t> </a:t>
            </a:r>
            <a:r>
              <a:rPr lang="hu-HU" dirty="0" err="1"/>
              <a:t>Use</a:t>
            </a:r>
            <a:r>
              <a:rPr lang="hu-HU" dirty="0"/>
              <a:t> </a:t>
            </a:r>
            <a:r>
              <a:rPr lang="hu-HU" dirty="0" err="1"/>
              <a:t>created</a:t>
            </a:r>
            <a:r>
              <a:rPr lang="hu-HU" dirty="0"/>
              <a:t> </a:t>
            </a:r>
            <a:r>
              <a:rPr lang="hu-HU" dirty="0" err="1"/>
              <a:t>games</a:t>
            </a:r>
            <a:r>
              <a:rPr lang="hu-HU" dirty="0"/>
              <a:t> </a:t>
            </a:r>
            <a:r>
              <a:rPr lang="hu-HU" dirty="0" err="1"/>
              <a:t>on</a:t>
            </a:r>
            <a:r>
              <a:rPr lang="hu-HU" dirty="0"/>
              <a:t> </a:t>
            </a:r>
            <a:r>
              <a:rPr lang="hu-HU" dirty="0" err="1">
                <a:hlinkClick r:id="rId9"/>
              </a:rPr>
              <a:t>https</a:t>
            </a:r>
            <a:r>
              <a:rPr lang="hu-HU" dirty="0">
                <a:hlinkClick r:id="rId9"/>
              </a:rPr>
              <a:t>://</a:t>
            </a:r>
            <a:r>
              <a:rPr lang="hu-HU" dirty="0" err="1">
                <a:hlinkClick r:id="rId9"/>
              </a:rPr>
              <a:t>kahoot.it</a:t>
            </a:r>
            <a:r>
              <a:rPr lang="hu-HU" dirty="0">
                <a:hlinkClick r:id="rId9"/>
              </a:rPr>
              <a:t>/#/</a:t>
            </a:r>
            <a:r>
              <a:rPr lang="hu-HU" dirty="0"/>
              <a:t> </a:t>
            </a:r>
          </a:p>
          <a:p>
            <a:pPr marL="285750" indent="-285750">
              <a:buFontTx/>
              <a:buChar char="-"/>
            </a:pPr>
            <a:r>
              <a:rPr lang="hu-HU" dirty="0" err="1"/>
              <a:t>Google</a:t>
            </a:r>
            <a:r>
              <a:rPr lang="hu-HU" dirty="0"/>
              <a:t> </a:t>
            </a:r>
            <a:r>
              <a:rPr lang="hu-HU" dirty="0" err="1"/>
              <a:t>Forms</a:t>
            </a:r>
            <a:r>
              <a:rPr lang="hu-HU" dirty="0"/>
              <a:t>: </a:t>
            </a:r>
            <a:r>
              <a:rPr lang="hu-HU" dirty="0" err="1">
                <a:hlinkClick r:id="rId10"/>
              </a:rPr>
              <a:t>https</a:t>
            </a:r>
            <a:r>
              <a:rPr lang="hu-HU" dirty="0">
                <a:hlinkClick r:id="rId10"/>
              </a:rPr>
              <a:t>://</a:t>
            </a:r>
            <a:r>
              <a:rPr lang="hu-HU" dirty="0" err="1">
                <a:hlinkClick r:id="rId10"/>
              </a:rPr>
              <a:t>docs.google.com</a:t>
            </a:r>
            <a:r>
              <a:rPr lang="hu-HU" dirty="0">
                <a:hlinkClick r:id="rId10"/>
              </a:rPr>
              <a:t>/</a:t>
            </a:r>
            <a:r>
              <a:rPr lang="hu-HU" dirty="0" err="1">
                <a:hlinkClick r:id="rId10"/>
              </a:rPr>
              <a:t>forms</a:t>
            </a:r>
            <a:r>
              <a:rPr lang="hu-HU" dirty="0">
                <a:hlinkClick r:id="rId10"/>
              </a:rPr>
              <a:t>/u/0/</a:t>
            </a:r>
            <a:r>
              <a:rPr lang="hu-HU" dirty="0"/>
              <a:t> </a:t>
            </a:r>
          </a:p>
          <a:p>
            <a:pPr marL="285750" indent="-285750">
              <a:buFontTx/>
              <a:buChar char="-"/>
            </a:pPr>
            <a:r>
              <a:rPr lang="hu-HU" dirty="0" err="1"/>
              <a:t>Moodle</a:t>
            </a:r>
            <a:r>
              <a:rPr lang="hu-HU" dirty="0"/>
              <a:t>: </a:t>
            </a:r>
            <a:r>
              <a:rPr lang="hu-HU" dirty="0">
                <a:hlinkClick r:id="rId11"/>
              </a:rPr>
              <a:t>http://</a:t>
            </a:r>
            <a:r>
              <a:rPr lang="hu-HU" dirty="0" err="1">
                <a:hlinkClick r:id="rId11"/>
              </a:rPr>
              <a:t>educatio.itstudy.hu</a:t>
            </a:r>
            <a:r>
              <a:rPr lang="hu-HU" dirty="0"/>
              <a:t> </a:t>
            </a:r>
          </a:p>
        </p:txBody>
      </p:sp>
    </p:spTree>
    <p:extLst>
      <p:ext uri="{BB962C8B-B14F-4D97-AF65-F5344CB8AC3E}">
        <p14:creationId xmlns:p14="http://schemas.microsoft.com/office/powerpoint/2010/main" val="386366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1904" y="404664"/>
            <a:ext cx="6492240" cy="1384196"/>
          </a:xfrm>
        </p:spPr>
        <p:txBody>
          <a:bodyPr>
            <a:normAutofit fontScale="62500" lnSpcReduction="20000"/>
          </a:bodyPr>
          <a:lstStyle/>
          <a:p>
            <a:pPr>
              <a:lnSpc>
                <a:spcPct val="120000"/>
              </a:lnSpc>
            </a:pPr>
            <a:r>
              <a:rPr lang="hu-HU" dirty="0"/>
              <a:t>Ez a tananyag az </a:t>
            </a:r>
            <a:r>
              <a:rPr lang="hu-HU" dirty="0" err="1"/>
              <a:t>InnoTeach</a:t>
            </a:r>
            <a:r>
              <a:rPr lang="hu-HU" dirty="0"/>
              <a:t> Project C1 tréningen hangzott el 2017. július 12-én, Budapesten. </a:t>
            </a:r>
          </a:p>
          <a:p>
            <a:pPr>
              <a:lnSpc>
                <a:spcPct val="120000"/>
              </a:lnSpc>
            </a:pPr>
            <a:r>
              <a:rPr lang="hu-HU" dirty="0"/>
              <a:t>A tréninganyag minden tartalma a </a:t>
            </a:r>
            <a:r>
              <a:rPr lang="hu-HU" dirty="0" err="1"/>
              <a:t>Creative</a:t>
            </a:r>
            <a:r>
              <a:rPr lang="hu-HU" dirty="0"/>
              <a:t> </a:t>
            </a:r>
            <a:r>
              <a:rPr lang="hu-HU" dirty="0" err="1"/>
              <a:t>Commons</a:t>
            </a:r>
            <a:r>
              <a:rPr lang="hu-HU" dirty="0"/>
              <a:t> „Nevezd meg!</a:t>
            </a:r>
            <a:r>
              <a:rPr lang="hu-HU" dirty="0" err="1"/>
              <a:t>-Így</a:t>
            </a:r>
            <a:r>
              <a:rPr lang="hu-HU" dirty="0"/>
              <a:t> add tovább!” szerint használható.</a:t>
            </a:r>
          </a:p>
          <a:p>
            <a:endParaRPr lang="hu-HU" dirty="0"/>
          </a:p>
        </p:txBody>
      </p:sp>
      <p:sp>
        <p:nvSpPr>
          <p:cNvPr id="4" name="Text Placeholder 3"/>
          <p:cNvSpPr>
            <a:spLocks noGrp="1"/>
          </p:cNvSpPr>
          <p:nvPr>
            <p:ph type="body" sz="half" idx="2"/>
          </p:nvPr>
        </p:nvSpPr>
        <p:spPr>
          <a:xfrm>
            <a:off x="407368" y="578715"/>
            <a:ext cx="4320480" cy="3786389"/>
          </a:xfrm>
        </p:spPr>
        <p:txBody>
          <a:bodyPr>
            <a:noAutofit/>
          </a:bodyPr>
          <a:lstStyle/>
          <a:p>
            <a:r>
              <a:rPr lang="hu-HU" sz="2400" b="1" baseline="30000" dirty="0"/>
              <a:t>Projekt neve</a:t>
            </a:r>
            <a:r>
              <a:rPr lang="en-US" sz="2400" baseline="30000" dirty="0"/>
              <a:t>: LÉGY INNOVATÍV!</a:t>
            </a:r>
            <a:r>
              <a:rPr lang="hu-HU" sz="2400" baseline="30000" dirty="0"/>
              <a:t> </a:t>
            </a:r>
          </a:p>
          <a:p>
            <a:r>
              <a:rPr lang="en-US" sz="2400" baseline="30000" dirty="0" err="1"/>
              <a:t>Kreativitás</a:t>
            </a:r>
            <a:r>
              <a:rPr lang="en-US" sz="2400" baseline="30000" dirty="0"/>
              <a:t>, </a:t>
            </a:r>
            <a:r>
              <a:rPr lang="en-US" sz="2400" baseline="30000" dirty="0" err="1"/>
              <a:t>innováció</a:t>
            </a:r>
            <a:r>
              <a:rPr lang="en-US" sz="2400" baseline="30000" dirty="0"/>
              <a:t> </a:t>
            </a:r>
            <a:r>
              <a:rPr lang="en-US" sz="2400" baseline="30000" dirty="0" err="1"/>
              <a:t>és</a:t>
            </a:r>
            <a:r>
              <a:rPr lang="en-US" sz="2400" baseline="30000" dirty="0"/>
              <a:t> </a:t>
            </a:r>
            <a:r>
              <a:rPr lang="en-US" sz="2400" baseline="30000" dirty="0" err="1"/>
              <a:t>vállalkozói</a:t>
            </a:r>
            <a:r>
              <a:rPr lang="en-US" sz="2400" baseline="30000" dirty="0"/>
              <a:t> </a:t>
            </a:r>
            <a:r>
              <a:rPr lang="en-US" sz="2400" baseline="30000" dirty="0" err="1"/>
              <a:t>készségek</a:t>
            </a:r>
            <a:r>
              <a:rPr lang="en-US" sz="2400" baseline="30000" dirty="0"/>
              <a:t> </a:t>
            </a:r>
            <a:r>
              <a:rPr lang="en-US" sz="2400" baseline="30000" dirty="0" err="1"/>
              <a:t>fejlesztése</a:t>
            </a:r>
            <a:r>
              <a:rPr lang="en-US" sz="2400" baseline="30000" dirty="0"/>
              <a:t> </a:t>
            </a:r>
            <a:r>
              <a:rPr lang="en-US" sz="2400" baseline="30000" dirty="0" err="1"/>
              <a:t>általános</a:t>
            </a:r>
            <a:r>
              <a:rPr lang="en-US" sz="2400" baseline="30000" dirty="0"/>
              <a:t> </a:t>
            </a:r>
            <a:r>
              <a:rPr lang="en-US" sz="2400" baseline="30000" dirty="0" err="1"/>
              <a:t>iskolai</a:t>
            </a:r>
            <a:r>
              <a:rPr lang="en-US" sz="2400" baseline="30000" dirty="0"/>
              <a:t> </a:t>
            </a:r>
            <a:r>
              <a:rPr lang="en-US" sz="2400" baseline="30000" dirty="0" err="1"/>
              <a:t>pedagógusoknak</a:t>
            </a:r>
            <a:r>
              <a:rPr lang="en-US" sz="2400" baseline="30000" dirty="0"/>
              <a:t> </a:t>
            </a:r>
          </a:p>
          <a:p>
            <a:r>
              <a:rPr lang="hu-HU" sz="2400" b="1" baseline="30000" dirty="0"/>
              <a:t>Rövidítés</a:t>
            </a:r>
            <a:r>
              <a:rPr lang="en-GB" sz="2400" baseline="30000" dirty="0"/>
              <a:t>: </a:t>
            </a:r>
            <a:r>
              <a:rPr lang="en-GB" sz="2400" baseline="30000" dirty="0" err="1"/>
              <a:t>InnoTeach</a:t>
            </a:r>
            <a:endParaRPr lang="en-GB" sz="2400" baseline="30000" dirty="0"/>
          </a:p>
          <a:p>
            <a:r>
              <a:rPr lang="en-GB" sz="2400" b="1" baseline="30000" dirty="0" err="1"/>
              <a:t>Proje</a:t>
            </a:r>
            <a:r>
              <a:rPr lang="hu-HU" sz="2400" b="1" baseline="30000" dirty="0"/>
              <a:t>k</a:t>
            </a:r>
            <a:r>
              <a:rPr lang="en-GB" sz="2400" b="1" baseline="30000" dirty="0"/>
              <a:t>t </a:t>
            </a:r>
            <a:r>
              <a:rPr lang="hu-HU" sz="2400" b="1" baseline="30000" dirty="0"/>
              <a:t>száma</a:t>
            </a:r>
            <a:r>
              <a:rPr lang="en-GB" sz="2400" b="1" baseline="30000" dirty="0"/>
              <a:t>: </a:t>
            </a:r>
            <a:r>
              <a:rPr lang="en-GB" sz="2400" baseline="30000" dirty="0"/>
              <a:t>2016-1-SI01-KA201-021641</a:t>
            </a:r>
          </a:p>
          <a:p>
            <a:r>
              <a:rPr lang="en-GB" sz="2400" b="1" baseline="30000" dirty="0"/>
              <a:t>Program</a:t>
            </a:r>
            <a:r>
              <a:rPr lang="hu-HU" sz="2400" b="1" baseline="30000" dirty="0"/>
              <a:t> neve</a:t>
            </a:r>
            <a:r>
              <a:rPr lang="en-GB" sz="2400" b="1" baseline="30000" dirty="0"/>
              <a:t>:</a:t>
            </a:r>
            <a:r>
              <a:rPr lang="en-GB" sz="2400" baseline="30000" dirty="0"/>
              <a:t> Erasmus+ </a:t>
            </a:r>
            <a:r>
              <a:rPr lang="hu-HU" sz="2400" baseline="30000" dirty="0"/>
              <a:t>Stratégiai Partnerség</a:t>
            </a:r>
            <a:endParaRPr lang="en-GB" sz="2400" baseline="30000" dirty="0"/>
          </a:p>
          <a:p>
            <a:r>
              <a:rPr lang="hu-HU" sz="2400" b="1" baseline="30000" dirty="0"/>
              <a:t>Projektkoordinátor szervezet</a:t>
            </a:r>
            <a:r>
              <a:rPr lang="en-GB" sz="2400" b="1" baseline="30000" dirty="0"/>
              <a:t>:</a:t>
            </a:r>
            <a:r>
              <a:rPr lang="en-GB" sz="2400" baseline="30000" dirty="0"/>
              <a:t> </a:t>
            </a:r>
            <a:r>
              <a:rPr lang="en-GB" sz="2400" baseline="30000" dirty="0" err="1"/>
              <a:t>Korona</a:t>
            </a:r>
            <a:r>
              <a:rPr lang="en-GB" sz="2400" baseline="30000" dirty="0"/>
              <a:t> plus </a:t>
            </a:r>
            <a:r>
              <a:rPr lang="en-GB" sz="2400" baseline="30000" dirty="0" err="1"/>
              <a:t>d.o.o</a:t>
            </a:r>
            <a:r>
              <a:rPr lang="en-GB" sz="2400" baseline="30000" dirty="0"/>
              <a:t>., </a:t>
            </a:r>
            <a:r>
              <a:rPr lang="en-GB" sz="2400" baseline="30000" dirty="0" err="1"/>
              <a:t>Innovációs</a:t>
            </a:r>
            <a:r>
              <a:rPr lang="en-GB" sz="2400" baseline="30000" dirty="0"/>
              <a:t> </a:t>
            </a:r>
            <a:r>
              <a:rPr lang="en-GB" sz="2400" baseline="30000" dirty="0" err="1"/>
              <a:t>és</a:t>
            </a:r>
            <a:r>
              <a:rPr lang="en-GB" sz="2400" baseline="30000" dirty="0"/>
              <a:t> </a:t>
            </a:r>
            <a:r>
              <a:rPr lang="en-GB" sz="2400" baseline="30000" dirty="0" err="1"/>
              <a:t>Technológiai</a:t>
            </a:r>
            <a:r>
              <a:rPr lang="hu-HU" sz="2400" baseline="30000" dirty="0"/>
              <a:t> </a:t>
            </a:r>
            <a:r>
              <a:rPr lang="en-GB" sz="2400" baseline="30000" dirty="0" err="1"/>
              <a:t>Intézet</a:t>
            </a:r>
            <a:r>
              <a:rPr lang="en-GB" sz="2400" baseline="30000" dirty="0"/>
              <a:t>, S</a:t>
            </a:r>
            <a:r>
              <a:rPr lang="hu-HU" sz="2400" baseline="30000" dirty="0"/>
              <a:t>z</a:t>
            </a:r>
            <a:r>
              <a:rPr lang="en-GB" sz="2400" baseline="30000" dirty="0" err="1"/>
              <a:t>lov</a:t>
            </a:r>
            <a:r>
              <a:rPr lang="hu-HU" sz="2400" baseline="30000" dirty="0"/>
              <a:t>é</a:t>
            </a:r>
            <a:r>
              <a:rPr lang="en-GB" sz="2400" baseline="30000" dirty="0" err="1"/>
              <a:t>nia</a:t>
            </a:r>
            <a:endParaRPr lang="en-GB" sz="2400" baseline="30000" dirty="0"/>
          </a:p>
          <a:p>
            <a:r>
              <a:rPr lang="hu-HU" sz="2400" b="1" baseline="30000" dirty="0"/>
              <a:t>Kontaktszemély</a:t>
            </a:r>
            <a:r>
              <a:rPr lang="en-GB" sz="2400" b="1" baseline="30000" dirty="0"/>
              <a:t>:</a:t>
            </a:r>
            <a:r>
              <a:rPr lang="en-GB" sz="2400" baseline="30000" dirty="0"/>
              <a:t> </a:t>
            </a:r>
            <a:r>
              <a:rPr lang="en-GB" sz="2400" baseline="30000" dirty="0" err="1"/>
              <a:t>Urška</a:t>
            </a:r>
            <a:r>
              <a:rPr lang="en-GB" sz="2400" baseline="30000" dirty="0"/>
              <a:t> </a:t>
            </a:r>
            <a:r>
              <a:rPr lang="en-GB" sz="2400" baseline="30000" dirty="0" err="1"/>
              <a:t>Mrgole</a:t>
            </a:r>
            <a:r>
              <a:rPr lang="en-GB" sz="2400" baseline="30000" dirty="0"/>
              <a:t> – </a:t>
            </a:r>
            <a:r>
              <a:rPr lang="en-GB" sz="2400" baseline="30000" dirty="0" err="1"/>
              <a:t>info@innovation.si</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5411" y="2055741"/>
            <a:ext cx="2745227" cy="1661291"/>
          </a:xfrm>
          <a:prstGeom prst="rect">
            <a:avLst/>
          </a:prstGeom>
        </p:spPr>
      </p:pic>
      <p:pic>
        <p:nvPicPr>
          <p:cNvPr id="8" name="Kép 7"/>
          <p:cNvPicPr>
            <a:picLocks noChangeAspect="1"/>
          </p:cNvPicPr>
          <p:nvPr/>
        </p:nvPicPr>
        <p:blipFill rotWithShape="1">
          <a:blip r:embed="rId4"/>
          <a:srcRect r="85412"/>
          <a:stretch/>
        </p:blipFill>
        <p:spPr>
          <a:xfrm>
            <a:off x="-1" y="4414183"/>
            <a:ext cx="609601" cy="2443817"/>
          </a:xfrm>
          <a:prstGeom prst="rect">
            <a:avLst/>
          </a:prstGeom>
        </p:spPr>
      </p:pic>
      <p:sp>
        <p:nvSpPr>
          <p:cNvPr id="10" name="Téglalap 9"/>
          <p:cNvSpPr/>
          <p:nvPr/>
        </p:nvSpPr>
        <p:spPr>
          <a:xfrm>
            <a:off x="6798462" y="3995772"/>
            <a:ext cx="3359125" cy="369332"/>
          </a:xfrm>
          <a:prstGeom prst="rect">
            <a:avLst/>
          </a:prstGeom>
        </p:spPr>
        <p:txBody>
          <a:bodyPr wrap="none">
            <a:spAutoFit/>
          </a:bodyPr>
          <a:lstStyle/>
          <a:p>
            <a:r>
              <a:rPr lang="hu-HU" dirty="0" err="1"/>
              <a:t>InnoTeach</a:t>
            </a:r>
            <a:r>
              <a:rPr lang="hu-HU" dirty="0"/>
              <a:t> Konzorcium 2016-2017</a:t>
            </a:r>
            <a:endParaRPr lang="en-US" dirty="0"/>
          </a:p>
        </p:txBody>
      </p:sp>
      <p:pic>
        <p:nvPicPr>
          <p:cNvPr id="2" name="Kép 1"/>
          <p:cNvPicPr>
            <a:picLocks noChangeAspect="1"/>
          </p:cNvPicPr>
          <p:nvPr/>
        </p:nvPicPr>
        <p:blipFill>
          <a:blip r:embed="rId5"/>
          <a:stretch>
            <a:fillRect/>
          </a:stretch>
        </p:blipFill>
        <p:spPr>
          <a:xfrm>
            <a:off x="4800600" y="4321790"/>
            <a:ext cx="7032566" cy="1779681"/>
          </a:xfrm>
          <a:prstGeom prst="rect">
            <a:avLst/>
          </a:prstGeom>
        </p:spPr>
      </p:pic>
    </p:spTree>
    <p:extLst>
      <p:ext uri="{BB962C8B-B14F-4D97-AF65-F5344CB8AC3E}">
        <p14:creationId xmlns:p14="http://schemas.microsoft.com/office/powerpoint/2010/main" val="3134595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Kép 8" descr="Kép 8"/>
          <p:cNvPicPr>
            <a:picLocks noChangeAspect="1"/>
          </p:cNvPicPr>
          <p:nvPr/>
        </p:nvPicPr>
        <p:blipFill>
          <a:blip r:embed="rId3">
            <a:extLst/>
          </a:blip>
          <a:stretch>
            <a:fillRect/>
          </a:stretch>
        </p:blipFill>
        <p:spPr>
          <a:xfrm>
            <a:off x="4305300" y="5989320"/>
            <a:ext cx="7698277" cy="837453"/>
          </a:xfrm>
          <a:prstGeom prst="rect">
            <a:avLst/>
          </a:prstGeom>
          <a:ln w="12700">
            <a:miter lim="400000"/>
          </a:ln>
        </p:spPr>
      </p:pic>
      <p:pic>
        <p:nvPicPr>
          <p:cNvPr id="491" name="Picture 11" descr="Picture 11"/>
          <p:cNvPicPr>
            <a:picLocks noChangeAspect="1"/>
          </p:cNvPicPr>
          <p:nvPr/>
        </p:nvPicPr>
        <p:blipFill>
          <a:blip r:embed="rId4">
            <a:extLst/>
          </a:blip>
          <a:srcRect r="3743"/>
          <a:stretch>
            <a:fillRect/>
          </a:stretch>
        </p:blipFill>
        <p:spPr>
          <a:xfrm>
            <a:off x="4158071" y="0"/>
            <a:ext cx="8033929" cy="6858000"/>
          </a:xfrm>
          <a:prstGeom prst="rect">
            <a:avLst/>
          </a:prstGeom>
          <a:ln w="12700">
            <a:miter lim="400000"/>
          </a:ln>
        </p:spPr>
      </p:pic>
      <p:pic>
        <p:nvPicPr>
          <p:cNvPr id="492" name="Picture 12" descr="Picture 12"/>
          <p:cNvPicPr>
            <a:picLocks noChangeAspect="1"/>
          </p:cNvPicPr>
          <p:nvPr/>
        </p:nvPicPr>
        <p:blipFill>
          <a:blip r:embed="rId5">
            <a:extLst/>
          </a:blip>
          <a:stretch>
            <a:fillRect/>
          </a:stretch>
        </p:blipFill>
        <p:spPr>
          <a:xfrm>
            <a:off x="0" y="1267781"/>
            <a:ext cx="4090738" cy="4032183"/>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Kép 1" descr="Kép 1"/>
          <p:cNvPicPr>
            <a:picLocks noChangeAspect="1"/>
          </p:cNvPicPr>
          <p:nvPr/>
        </p:nvPicPr>
        <p:blipFill>
          <a:blip r:embed="rId3">
            <a:extLst/>
          </a:blip>
          <a:srcRect r="85412"/>
          <a:stretch>
            <a:fillRect/>
          </a:stretch>
        </p:blipFill>
        <p:spPr>
          <a:xfrm>
            <a:off x="-1" y="3723937"/>
            <a:ext cx="609602" cy="3134063"/>
          </a:xfrm>
          <a:prstGeom prst="rect">
            <a:avLst/>
          </a:prstGeom>
          <a:ln w="12700">
            <a:miter lim="400000"/>
          </a:ln>
        </p:spPr>
      </p:pic>
      <p:sp>
        <p:nvSpPr>
          <p:cNvPr id="495"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defRPr>
                <a:latin typeface="+mj-lt"/>
                <a:ea typeface="+mj-ea"/>
                <a:cs typeface="+mj-cs"/>
                <a:sym typeface="Calibri"/>
              </a:defRPr>
            </a:pPr>
            <a:endParaRPr/>
          </a:p>
        </p:txBody>
      </p:sp>
      <p:pic>
        <p:nvPicPr>
          <p:cNvPr id="496" name="Kép 6" descr="Kép 6"/>
          <p:cNvPicPr>
            <a:picLocks noChangeAspect="1"/>
          </p:cNvPicPr>
          <p:nvPr/>
        </p:nvPicPr>
        <p:blipFill>
          <a:blip r:embed="rId4">
            <a:extLst/>
          </a:blip>
          <a:stretch>
            <a:fillRect/>
          </a:stretch>
        </p:blipFill>
        <p:spPr>
          <a:xfrm>
            <a:off x="-3" y="5874129"/>
            <a:ext cx="9044250" cy="983871"/>
          </a:xfrm>
          <a:prstGeom prst="rect">
            <a:avLst/>
          </a:prstGeom>
          <a:ln w="12700">
            <a:miter lim="400000"/>
          </a:ln>
        </p:spPr>
      </p:pic>
      <p:sp>
        <p:nvSpPr>
          <p:cNvPr id="497"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914400">
              <a:lnSpc>
                <a:spcPct val="85000"/>
              </a:lnSpc>
              <a:defRPr sz="4800" spc="-100">
                <a:solidFill>
                  <a:srgbClr val="262626"/>
                </a:solidFill>
                <a:latin typeface="+mj-lt"/>
                <a:ea typeface="+mj-ea"/>
                <a:cs typeface="+mj-cs"/>
                <a:sym typeface="Calibri"/>
              </a:defRPr>
            </a:lvl1pPr>
          </a:lstStyle>
          <a:p>
            <a:r>
              <a:rPr lang="hu-HU" dirty="0"/>
              <a:t>A sablont készítette:</a:t>
            </a:r>
            <a:endParaRPr dirty="0"/>
          </a:p>
        </p:txBody>
      </p:sp>
      <p:sp>
        <p:nvSpPr>
          <p:cNvPr id="498" name="Text Placeholder 2"/>
          <p:cNvSpPr txBox="1"/>
          <p:nvPr/>
        </p:nvSpPr>
        <p:spPr>
          <a:xfrm>
            <a:off x="6675600" y="4466335"/>
            <a:ext cx="4737292" cy="58328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defTabSz="914400">
              <a:lnSpc>
                <a:spcPct val="90000"/>
              </a:lnSpc>
              <a:spcBef>
                <a:spcPts val="1200"/>
              </a:spcBef>
              <a:defRPr sz="2400" cap="all" spc="200">
                <a:solidFill>
                  <a:srgbClr val="344068"/>
                </a:solidFill>
                <a:latin typeface="+mj-lt"/>
                <a:ea typeface="+mj-ea"/>
                <a:cs typeface="+mj-cs"/>
                <a:sym typeface="Calibri"/>
              </a:defRPr>
            </a:lvl1pPr>
          </a:lstStyle>
          <a:p>
            <a:r>
              <a:t>Zsolt Lengyel, jános szabó</a:t>
            </a:r>
          </a:p>
        </p:txBody>
      </p:sp>
      <p:pic>
        <p:nvPicPr>
          <p:cNvPr id="499" name="Picture 2" descr="Picture 2"/>
          <p:cNvPicPr>
            <a:picLocks noChangeAspect="1"/>
          </p:cNvPicPr>
          <p:nvPr/>
        </p:nvPicPr>
        <p:blipFill>
          <a:blip r:embed="rId5">
            <a:extLst/>
          </a:blip>
          <a:stretch>
            <a:fillRect/>
          </a:stretch>
        </p:blipFill>
        <p:spPr>
          <a:xfrm>
            <a:off x="6213244" y="1388660"/>
            <a:ext cx="5199647" cy="266184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eb 1.0 - 90s"/>
          <p:cNvSpPr txBox="1">
            <a:spLocks noGrp="1"/>
          </p:cNvSpPr>
          <p:nvPr>
            <p:ph type="title"/>
          </p:nvPr>
        </p:nvSpPr>
        <p:spPr>
          <a:xfrm>
            <a:off x="983432" y="201148"/>
            <a:ext cx="10222781" cy="1450760"/>
          </a:xfrm>
          <a:prstGeom prst="rect">
            <a:avLst/>
          </a:prstGeom>
        </p:spPr>
        <p:txBody>
          <a:bodyPr/>
          <a:lstStyle>
            <a:lvl1pPr>
              <a:defRPr spc="-100"/>
            </a:lvl1pPr>
          </a:lstStyle>
          <a:p>
            <a:r>
              <a:rPr lang="sk-SK" dirty="0"/>
              <a:t>Web 1.0 </a:t>
            </a:r>
            <a:r>
              <a:rPr lang="mr-IN" dirty="0"/>
              <a:t>–</a:t>
            </a:r>
            <a:r>
              <a:rPr lang="sk-SK" dirty="0"/>
              <a:t> A dokumentumok Web-je</a:t>
            </a:r>
            <a:endParaRPr dirty="0"/>
          </a:p>
        </p:txBody>
      </p:sp>
      <p:sp>
        <p:nvSpPr>
          <p:cNvPr id="179" name="http://researchhubs.com/post/computing/web-application/web-1-2-and-3.html">
            <a:hlinkClick r:id="rId3"/>
          </p:cNvPr>
          <p:cNvSpPr txBox="1"/>
          <p:nvPr/>
        </p:nvSpPr>
        <p:spPr>
          <a:xfrm>
            <a:off x="1297371" y="6505603"/>
            <a:ext cx="5957717"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sz="1400" dirty="0"/>
              <a:t>http://researchhubs.com/post/computing/web-application/web-1-2-and-3.html</a:t>
            </a:r>
          </a:p>
        </p:txBody>
      </p:sp>
      <p:sp>
        <p:nvSpPr>
          <p:cNvPr id="10" name="Rectangle 9"/>
          <p:cNvSpPr/>
          <p:nvPr/>
        </p:nvSpPr>
        <p:spPr>
          <a:xfrm>
            <a:off x="465843" y="2155152"/>
            <a:ext cx="8376592" cy="3847207"/>
          </a:xfrm>
          <a:prstGeom prst="rect">
            <a:avLst/>
          </a:prstGeom>
        </p:spPr>
        <p:txBody>
          <a:bodyPr wrap="square">
            <a:spAutoFit/>
          </a:bodyPr>
          <a:lstStyle/>
          <a:p>
            <a:pPr>
              <a:buSzPct val="80000"/>
              <a:defRPr sz="2400"/>
            </a:pPr>
            <a:r>
              <a:rPr lang="en-US" sz="2000" dirty="0"/>
              <a:t>Web 1.0 </a:t>
            </a:r>
            <a:r>
              <a:rPr lang="hu-HU" sz="2000" dirty="0"/>
              <a:t>egy nagyszerű innováció volt</a:t>
            </a:r>
            <a:r>
              <a:rPr lang="en-US" sz="2000" dirty="0"/>
              <a:t>, </a:t>
            </a:r>
            <a:r>
              <a:rPr lang="hu-HU" sz="2000" dirty="0"/>
              <a:t>bár voltak korlátai</a:t>
            </a:r>
            <a:r>
              <a:rPr lang="mr-IN" sz="2000" dirty="0"/>
              <a:t>…</a:t>
            </a:r>
            <a:endParaRPr lang="en-US" sz="2000" b="1" dirty="0"/>
          </a:p>
          <a:p>
            <a:pPr marL="342900" indent="-342900">
              <a:buSzPct val="80000"/>
              <a:buFont typeface="Arial" charset="0"/>
              <a:buChar char="•"/>
              <a:defRPr sz="2400"/>
            </a:pPr>
            <a:r>
              <a:rPr lang="hu-HU" sz="2000" b="1" dirty="0"/>
              <a:t>Csak olvasható</a:t>
            </a:r>
            <a:r>
              <a:rPr lang="en-US" sz="2000" b="1" dirty="0"/>
              <a:t>, </a:t>
            </a:r>
            <a:r>
              <a:rPr lang="hu-HU" sz="2000" b="1" dirty="0"/>
              <a:t>statikus </a:t>
            </a:r>
            <a:r>
              <a:rPr lang="en-US" sz="2000" b="1" dirty="0"/>
              <a:t>web</a:t>
            </a:r>
          </a:p>
          <a:p>
            <a:pPr>
              <a:buSzPct val="80000"/>
              <a:defRPr sz="2400"/>
            </a:pPr>
            <a:r>
              <a:rPr lang="en-US" sz="2000" dirty="0"/>
              <a:t>A </a:t>
            </a:r>
            <a:r>
              <a:rPr lang="en-US" sz="2000" dirty="0" err="1"/>
              <a:t>felhasználók</a:t>
            </a:r>
            <a:r>
              <a:rPr lang="en-US" sz="2000" dirty="0"/>
              <a:t> </a:t>
            </a:r>
            <a:r>
              <a:rPr lang="en-US" sz="2000" dirty="0" err="1"/>
              <a:t>csak</a:t>
            </a:r>
            <a:r>
              <a:rPr lang="en-US" sz="2000" dirty="0"/>
              <a:t> "</a:t>
            </a:r>
            <a:r>
              <a:rPr lang="en-US" sz="2000" dirty="0" err="1"/>
              <a:t>fogyasztóként</a:t>
            </a:r>
            <a:r>
              <a:rPr lang="en-US" sz="2000" dirty="0"/>
              <a:t>" </a:t>
            </a:r>
            <a:r>
              <a:rPr lang="en-US" sz="2000" dirty="0" err="1"/>
              <a:t>tudtak</a:t>
            </a:r>
            <a:r>
              <a:rPr lang="en-US" sz="2000" dirty="0"/>
              <a:t> </a:t>
            </a:r>
            <a:r>
              <a:rPr lang="hu-HU" sz="2000" dirty="0"/>
              <a:t>részt venni</a:t>
            </a:r>
            <a:r>
              <a:rPr lang="en-US" sz="2000" dirty="0"/>
              <a:t>, </a:t>
            </a:r>
            <a:r>
              <a:rPr lang="en-US" sz="2000" dirty="0" err="1"/>
              <a:t>nehéz</a:t>
            </a:r>
            <a:r>
              <a:rPr lang="en-US" sz="2000" dirty="0"/>
              <a:t> volt </a:t>
            </a:r>
            <a:r>
              <a:rPr lang="en-US" sz="2000" dirty="0" err="1"/>
              <a:t>létrehozni</a:t>
            </a:r>
            <a:r>
              <a:rPr lang="en-US" sz="2000" dirty="0"/>
              <a:t> </a:t>
            </a:r>
            <a:r>
              <a:rPr lang="en-US" sz="2000" dirty="0" err="1"/>
              <a:t>vagy</a:t>
            </a:r>
            <a:r>
              <a:rPr lang="en-US" sz="2000" dirty="0"/>
              <a:t> </a:t>
            </a:r>
            <a:r>
              <a:rPr lang="en-US" sz="2000" dirty="0" err="1"/>
              <a:t>frissíteni</a:t>
            </a:r>
            <a:r>
              <a:rPr lang="en-US" sz="2000" dirty="0"/>
              <a:t> a </a:t>
            </a:r>
            <a:r>
              <a:rPr lang="en-US" sz="2000" dirty="0" err="1"/>
              <a:t>webhelyek</a:t>
            </a:r>
            <a:r>
              <a:rPr lang="en-US" sz="2000" dirty="0"/>
              <a:t> </a:t>
            </a:r>
            <a:r>
              <a:rPr lang="en-US" sz="2000" dirty="0" err="1"/>
              <a:t>tartalmát</a:t>
            </a:r>
            <a:r>
              <a:rPr lang="en-US" sz="2000" dirty="0"/>
              <a:t>.</a:t>
            </a:r>
          </a:p>
          <a:p>
            <a:pPr>
              <a:buSzPct val="80000"/>
              <a:defRPr sz="2400"/>
            </a:pPr>
            <a:r>
              <a:rPr lang="en-US" sz="2000" dirty="0"/>
              <a:t>Az adatbázisokat és a digitális lexikonokat (például a Britannica Online) emberek szerkesztették. Csak a webmesterek (speciális ismeretekkel és készségekkel) kezelhet</a:t>
            </a:r>
            <a:r>
              <a:rPr lang="hu-HU" sz="2000" dirty="0"/>
              <a:t>ték a</a:t>
            </a:r>
            <a:r>
              <a:rPr lang="en-US" sz="2000" dirty="0"/>
              <a:t> weboldalak és </a:t>
            </a:r>
            <a:r>
              <a:rPr lang="hu-HU" sz="2000" dirty="0"/>
              <a:t>az </a:t>
            </a:r>
            <a:r>
              <a:rPr lang="en-US" sz="2000" dirty="0"/>
              <a:t>adatbázisok </a:t>
            </a:r>
            <a:r>
              <a:rPr lang="hu-HU" sz="2000" dirty="0"/>
              <a:t>tartalmát.</a:t>
            </a:r>
            <a:endParaRPr lang="en-US" sz="2000" dirty="0"/>
          </a:p>
          <a:p>
            <a:pPr marL="342900" lvl="6" indent="-342900">
              <a:buSzPct val="80000"/>
              <a:buFont typeface="Arial" charset="0"/>
              <a:buChar char="•"/>
              <a:defRPr sz="2400"/>
            </a:pPr>
            <a:r>
              <a:rPr lang="hu-HU" sz="2000" b="1" dirty="0"/>
              <a:t> Nincs vagy nagyon csekély az interakció</a:t>
            </a:r>
          </a:p>
          <a:p>
            <a:pPr lvl="6">
              <a:buSzPct val="80000"/>
              <a:defRPr sz="2400"/>
            </a:pPr>
            <a:r>
              <a:rPr lang="hu-HU" sz="2000" dirty="0"/>
              <a:t>A Web 1.0 a tartalomszolgáltatásra összpontosított, a web szerepe nagyon passzív jellegű volt. A webhely nem volt alkalmas az interakcióra, a felhasználók csak passzívan kaptak információt.</a:t>
            </a:r>
            <a:endParaRPr lang="en-US" sz="2000" dirty="0"/>
          </a:p>
          <a:p>
            <a:pPr lvl="6">
              <a:buSzPct val="80000"/>
              <a:defRPr sz="2400"/>
            </a:pPr>
            <a:endParaRPr lang="en-US" sz="2000" dirty="0"/>
          </a:p>
        </p:txBody>
      </p:sp>
      <p:pic>
        <p:nvPicPr>
          <p:cNvPr id="2" name="Picture 1">
            <a:extLst>
              <a:ext uri="{FF2B5EF4-FFF2-40B4-BE49-F238E27FC236}">
                <a16:creationId xmlns:a16="http://schemas.microsoft.com/office/drawing/2014/main" id="{A5E52FFA-9126-42C3-AC37-3B5EC1AC4C6F}"/>
              </a:ext>
            </a:extLst>
          </p:cNvPr>
          <p:cNvPicPr>
            <a:picLocks noChangeAspect="1"/>
          </p:cNvPicPr>
          <p:nvPr/>
        </p:nvPicPr>
        <p:blipFill>
          <a:blip r:embed="rId4"/>
          <a:stretch>
            <a:fillRect/>
          </a:stretch>
        </p:blipFill>
        <p:spPr>
          <a:xfrm>
            <a:off x="8984559" y="1803264"/>
            <a:ext cx="3207441" cy="3704719"/>
          </a:xfrm>
          <a:prstGeom prst="rect">
            <a:avLst/>
          </a:prstGeom>
        </p:spPr>
      </p:pic>
      <p:sp>
        <p:nvSpPr>
          <p:cNvPr id="3" name="TextBox 2">
            <a:extLst>
              <a:ext uri="{FF2B5EF4-FFF2-40B4-BE49-F238E27FC236}">
                <a16:creationId xmlns:a16="http://schemas.microsoft.com/office/drawing/2014/main" id="{20B7E501-866D-4F78-826A-119FC33BCF52}"/>
              </a:ext>
            </a:extLst>
          </p:cNvPr>
          <p:cNvSpPr txBox="1"/>
          <p:nvPr/>
        </p:nvSpPr>
        <p:spPr>
          <a:xfrm>
            <a:off x="9268808" y="2492896"/>
            <a:ext cx="2638942" cy="461661"/>
          </a:xfrm>
          <a:prstGeom prst="rect">
            <a:avLst/>
          </a:prstGeom>
          <a:solidFill>
            <a:srgbClr val="CBF3F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hu-HU" sz="2400" b="1" i="0" u="none" strike="noStrike" cap="none" spc="0" normalizeH="0" baseline="0" dirty="0">
                <a:ln>
                  <a:noFill/>
                </a:ln>
                <a:solidFill>
                  <a:srgbClr val="030368"/>
                </a:solidFill>
                <a:effectLst/>
                <a:uFillTx/>
                <a:latin typeface="+mn-lt"/>
                <a:ea typeface="+mn-ea"/>
                <a:cs typeface="+mn-cs"/>
                <a:sym typeface="Helvetica"/>
              </a:rPr>
              <a:t>100000 webhely</a:t>
            </a:r>
            <a:endParaRPr kumimoji="0" lang="en-US" sz="2400" b="1" i="0" u="none" strike="noStrike" cap="none" spc="0" normalizeH="0" baseline="0" dirty="0">
              <a:ln>
                <a:noFill/>
              </a:ln>
              <a:solidFill>
                <a:srgbClr val="030368"/>
              </a:solidFill>
              <a:effectLst/>
              <a:uFillTx/>
              <a:latin typeface="+mn-lt"/>
              <a:ea typeface="+mn-ea"/>
              <a:cs typeface="+mn-cs"/>
              <a:sym typeface="Helvetica"/>
            </a:endParaRPr>
          </a:p>
        </p:txBody>
      </p:sp>
      <p:sp>
        <p:nvSpPr>
          <p:cNvPr id="4" name="TextBox 3">
            <a:extLst>
              <a:ext uri="{FF2B5EF4-FFF2-40B4-BE49-F238E27FC236}">
                <a16:creationId xmlns:a16="http://schemas.microsoft.com/office/drawing/2014/main" id="{B1A7DC91-656D-4498-8F2F-AF675B3F3988}"/>
              </a:ext>
            </a:extLst>
          </p:cNvPr>
          <p:cNvSpPr txBox="1"/>
          <p:nvPr/>
        </p:nvSpPr>
        <p:spPr>
          <a:xfrm>
            <a:off x="9047314" y="5445343"/>
            <a:ext cx="308193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2400" b="1" i="0" u="none" strike="noStrike" cap="none" spc="0" normalizeH="0" baseline="0" dirty="0">
                <a:ln>
                  <a:noFill/>
                </a:ln>
                <a:solidFill>
                  <a:srgbClr val="19369E"/>
                </a:solidFill>
                <a:effectLst/>
                <a:uFillTx/>
                <a:latin typeface="+mn-lt"/>
                <a:ea typeface="+mn-ea"/>
                <a:cs typeface="+mn-cs"/>
                <a:sym typeface="Helvetica"/>
              </a:rPr>
              <a:t>50 millió felhasználó</a:t>
            </a:r>
            <a:endParaRPr kumimoji="0" lang="en-US" sz="2400" b="1" i="0" u="none" strike="noStrike" cap="none" spc="0" normalizeH="0" baseline="0" dirty="0">
              <a:ln>
                <a:noFill/>
              </a:ln>
              <a:solidFill>
                <a:srgbClr val="19369E"/>
              </a:solidFill>
              <a:effectLst/>
              <a:uFillTx/>
              <a:latin typeface="+mn-lt"/>
              <a:ea typeface="+mn-ea"/>
              <a:cs typeface="+mn-cs"/>
              <a:sym typeface="Helvetica"/>
            </a:endParaRPr>
          </a:p>
        </p:txBody>
      </p:sp>
    </p:spTree>
    <p:extLst>
      <p:ext uri="{BB962C8B-B14F-4D97-AF65-F5344CB8AC3E}">
        <p14:creationId xmlns:p14="http://schemas.microsoft.com/office/powerpoint/2010/main" val="17589007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eb 1.0 - 90s"/>
          <p:cNvSpPr txBox="1">
            <a:spLocks noGrp="1"/>
          </p:cNvSpPr>
          <p:nvPr>
            <p:ph type="title"/>
          </p:nvPr>
        </p:nvSpPr>
        <p:spPr>
          <a:xfrm>
            <a:off x="1147812" y="201148"/>
            <a:ext cx="10058401" cy="1450760"/>
          </a:xfrm>
          <a:prstGeom prst="rect">
            <a:avLst/>
          </a:prstGeom>
        </p:spPr>
        <p:txBody>
          <a:bodyPr/>
          <a:lstStyle>
            <a:lvl1pPr>
              <a:defRPr spc="-100"/>
            </a:lvl1pPr>
          </a:lstStyle>
          <a:p>
            <a:r>
              <a:rPr dirty="0"/>
              <a:t>Web </a:t>
            </a:r>
            <a:r>
              <a:rPr lang="hu-HU" dirty="0"/>
              <a:t>2</a:t>
            </a:r>
            <a:r>
              <a:rPr dirty="0"/>
              <a:t>.0</a:t>
            </a:r>
            <a:r>
              <a:rPr lang="hu-HU" dirty="0"/>
              <a:t> </a:t>
            </a:r>
            <a:r>
              <a:rPr lang="mr-IN" dirty="0"/>
              <a:t>–</a:t>
            </a:r>
            <a:r>
              <a:rPr lang="hu-HU" dirty="0"/>
              <a:t> Az emberek Web-je</a:t>
            </a:r>
            <a:endParaRPr dirty="0"/>
          </a:p>
        </p:txBody>
      </p:sp>
      <p:sp>
        <p:nvSpPr>
          <p:cNvPr id="181" name="static, difficult updating the content , no interaction…"/>
          <p:cNvSpPr txBox="1"/>
          <p:nvPr/>
        </p:nvSpPr>
        <p:spPr>
          <a:xfrm>
            <a:off x="1112487" y="4610987"/>
            <a:ext cx="7508969"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80472" indent="-180472">
              <a:buSzPct val="80000"/>
              <a:buChar char="•"/>
              <a:defRPr sz="2400"/>
            </a:pPr>
            <a:endParaRPr dirty="0"/>
          </a:p>
        </p:txBody>
      </p:sp>
      <p:pic>
        <p:nvPicPr>
          <p:cNvPr id="183" name="icons-842846__480.png" descr="icons-842846__480.png"/>
          <p:cNvPicPr>
            <a:picLocks noChangeAspect="1"/>
          </p:cNvPicPr>
          <p:nvPr/>
        </p:nvPicPr>
        <p:blipFill>
          <a:blip r:embed="rId3">
            <a:extLst/>
          </a:blip>
          <a:stretch>
            <a:fillRect/>
          </a:stretch>
        </p:blipFill>
        <p:spPr>
          <a:xfrm>
            <a:off x="10272464" y="836712"/>
            <a:ext cx="650243" cy="650242"/>
          </a:xfrm>
          <a:prstGeom prst="rect">
            <a:avLst/>
          </a:prstGeom>
          <a:ln w="12700">
            <a:miter lim="400000"/>
          </a:ln>
        </p:spPr>
      </p:pic>
      <p:sp>
        <p:nvSpPr>
          <p:cNvPr id="4" name="TextBox 3"/>
          <p:cNvSpPr txBox="1"/>
          <p:nvPr/>
        </p:nvSpPr>
        <p:spPr>
          <a:xfrm>
            <a:off x="1084221" y="1931122"/>
            <a:ext cx="7537235" cy="3785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 typeface="Arial" charset="0"/>
              <a:buChar char="•"/>
            </a:pPr>
            <a:r>
              <a:rPr lang="en-GB" sz="2400" dirty="0"/>
              <a:t>A </a:t>
            </a:r>
            <a:r>
              <a:rPr lang="hu-HU" sz="2400" dirty="0"/>
              <a:t>publikációs </a:t>
            </a:r>
            <a:r>
              <a:rPr lang="en-GB" sz="2400" dirty="0"/>
              <a:t>technológiák már nem </a:t>
            </a:r>
            <a:r>
              <a:rPr lang="hu-HU" sz="2400" dirty="0"/>
              <a:t>csak </a:t>
            </a:r>
            <a:r>
              <a:rPr lang="en-GB" sz="2400" dirty="0"/>
              <a:t>a webes </a:t>
            </a:r>
            <a:r>
              <a:rPr lang="hu-HU" sz="2400" dirty="0"/>
              <a:t> publikációs sz</a:t>
            </a:r>
            <a:r>
              <a:rPr lang="en-GB" sz="2400" dirty="0"/>
              <a:t>akemberek kiváltságai, mindenki írhat egy blogot (webnapló)</a:t>
            </a:r>
            <a:r>
              <a:rPr lang="hu-HU" sz="2400" dirty="0"/>
              <a:t> vagy</a:t>
            </a:r>
            <a:r>
              <a:rPr lang="en-GB" sz="2400" dirty="0"/>
              <a:t> </a:t>
            </a:r>
            <a:r>
              <a:rPr lang="hu-HU" sz="2400" dirty="0"/>
              <a:t>meg</a:t>
            </a:r>
            <a:r>
              <a:rPr lang="en-GB" sz="2400" dirty="0"/>
              <a:t>oszthat</a:t>
            </a:r>
            <a:r>
              <a:rPr lang="hu-HU" sz="2400" dirty="0"/>
              <a:t>ja</a:t>
            </a:r>
            <a:r>
              <a:rPr lang="en-GB" sz="2400" dirty="0"/>
              <a:t> </a:t>
            </a:r>
            <a:r>
              <a:rPr lang="en-GB" sz="2400" dirty="0" err="1"/>
              <a:t>ötleteit</a:t>
            </a:r>
            <a:r>
              <a:rPr lang="en-GB" sz="2400" dirty="0"/>
              <a:t> a </a:t>
            </a:r>
            <a:r>
              <a:rPr lang="en-GB" sz="2400" dirty="0" err="1"/>
              <a:t>hálózaton</a:t>
            </a:r>
            <a:r>
              <a:rPr lang="en-GB" sz="2400" dirty="0"/>
              <a:t> </a:t>
            </a:r>
            <a:r>
              <a:rPr lang="en-GB" sz="2400" dirty="0" err="1"/>
              <a:t>keresztül</a:t>
            </a:r>
            <a:r>
              <a:rPr lang="en-GB" sz="2400" dirty="0"/>
              <a:t>.</a:t>
            </a:r>
            <a:endParaRPr lang="hu-HU" sz="2400" dirty="0"/>
          </a:p>
          <a:p>
            <a:pPr marL="285750" indent="-285750">
              <a:buFont typeface="Arial" charset="0"/>
              <a:buChar char="•"/>
            </a:pPr>
            <a:r>
              <a:rPr lang="hu-HU" sz="2400" dirty="0"/>
              <a:t>Rugalmas webes tervezés, kreatív újrafelhasználás, frissítések, együttműködésen alapuló tartalom létrehozása és módosítása, kollektív intelligencia megvalósítása.</a:t>
            </a:r>
          </a:p>
          <a:p>
            <a:pPr marL="285750" indent="-285750">
              <a:buFont typeface="Arial" charset="0"/>
              <a:buChar char="•"/>
            </a:pPr>
            <a:r>
              <a:rPr lang="hu-HU" sz="2400" dirty="0"/>
              <a:t>A web társadalmi jellegének növelése magas szintű interaktivitással és együttműködési lehetőséggel.</a:t>
            </a:r>
            <a:endParaRPr kumimoji="0" lang="en-GB" sz="2400" b="0" i="0" u="none" strike="noStrike" cap="none" spc="0" normalizeH="0" dirty="0">
              <a:ln>
                <a:noFill/>
              </a:ln>
              <a:solidFill>
                <a:srgbClr val="000000"/>
              </a:solidFill>
              <a:effectLst/>
              <a:uFillTx/>
              <a:sym typeface="Calibri"/>
            </a:endParaRPr>
          </a:p>
        </p:txBody>
      </p:sp>
      <p:pic>
        <p:nvPicPr>
          <p:cNvPr id="2" name="Picture 1">
            <a:extLst>
              <a:ext uri="{FF2B5EF4-FFF2-40B4-BE49-F238E27FC236}">
                <a16:creationId xmlns:a16="http://schemas.microsoft.com/office/drawing/2014/main" id="{20F48972-1545-479F-B4B4-178C4AAC6E0D}"/>
              </a:ext>
            </a:extLst>
          </p:cNvPr>
          <p:cNvPicPr>
            <a:picLocks noChangeAspect="1"/>
          </p:cNvPicPr>
          <p:nvPr/>
        </p:nvPicPr>
        <p:blipFill>
          <a:blip r:embed="rId4"/>
          <a:stretch>
            <a:fillRect/>
          </a:stretch>
        </p:blipFill>
        <p:spPr>
          <a:xfrm>
            <a:off x="8580602" y="1790218"/>
            <a:ext cx="3590091" cy="4206797"/>
          </a:xfrm>
          <a:prstGeom prst="rect">
            <a:avLst/>
          </a:prstGeom>
        </p:spPr>
      </p:pic>
      <p:sp>
        <p:nvSpPr>
          <p:cNvPr id="3" name="Rectangle 2">
            <a:extLst>
              <a:ext uri="{FF2B5EF4-FFF2-40B4-BE49-F238E27FC236}">
                <a16:creationId xmlns:a16="http://schemas.microsoft.com/office/drawing/2014/main" id="{E925E515-079B-40E0-B57B-0757A938DCAF}"/>
              </a:ext>
            </a:extLst>
          </p:cNvPr>
          <p:cNvSpPr/>
          <p:nvPr/>
        </p:nvSpPr>
        <p:spPr>
          <a:xfrm>
            <a:off x="8855443" y="2765540"/>
            <a:ext cx="2967516" cy="400105"/>
          </a:xfrm>
          <a:prstGeom prst="rect">
            <a:avLst/>
          </a:prstGeom>
          <a:solidFill>
            <a:srgbClr val="D7DBF8"/>
          </a:solidFill>
          <a:ln w="25400" cap="flat">
            <a:solidFill>
              <a:srgbClr val="D7DBF8"/>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hu-HU" sz="2000" b="1" i="0" u="none" strike="noStrike" cap="none" spc="0" normalizeH="0" baseline="0" dirty="0">
                <a:ln>
                  <a:noFill/>
                </a:ln>
                <a:solidFill>
                  <a:srgbClr val="A60B36"/>
                </a:solidFill>
                <a:effectLst/>
                <a:uFillTx/>
                <a:latin typeface="+mn-lt"/>
                <a:ea typeface="+mn-ea"/>
                <a:cs typeface="+mn-cs"/>
                <a:sym typeface="Helvetica"/>
              </a:rPr>
              <a:t>100,000,000 webhely</a:t>
            </a:r>
            <a:endParaRPr kumimoji="0" lang="en-US" sz="2000" b="1" i="0" u="none" strike="noStrike" cap="none" spc="0" normalizeH="0" baseline="0" dirty="0">
              <a:ln>
                <a:noFill/>
              </a:ln>
              <a:solidFill>
                <a:srgbClr val="A60B36"/>
              </a:solidFill>
              <a:effectLst/>
              <a:uFillTx/>
              <a:latin typeface="+mn-lt"/>
              <a:ea typeface="+mn-ea"/>
              <a:cs typeface="+mn-cs"/>
              <a:sym typeface="Helvetica"/>
            </a:endParaRPr>
          </a:p>
        </p:txBody>
      </p:sp>
      <p:sp>
        <p:nvSpPr>
          <p:cNvPr id="5" name="Rectangle 4">
            <a:extLst>
              <a:ext uri="{FF2B5EF4-FFF2-40B4-BE49-F238E27FC236}">
                <a16:creationId xmlns:a16="http://schemas.microsoft.com/office/drawing/2014/main" id="{75EBF5BC-8D46-4239-AA02-6295DD39EAC9}"/>
              </a:ext>
            </a:extLst>
          </p:cNvPr>
          <p:cNvSpPr/>
          <p:nvPr/>
        </p:nvSpPr>
        <p:spPr>
          <a:xfrm>
            <a:off x="9033140" y="5829632"/>
            <a:ext cx="2880320" cy="400105"/>
          </a:xfrm>
          <a:prstGeom prst="rect">
            <a:avLst/>
          </a:prstGeom>
          <a:solidFill>
            <a:schemeClr val="bg1"/>
          </a:solidFill>
          <a:ln w="25400" cap="flat">
            <a:solidFill>
              <a:schemeClr val="bg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hu-HU" sz="2000" b="1" i="0" u="none" strike="noStrike" cap="none" spc="0" normalizeH="0" baseline="0" dirty="0">
                <a:ln>
                  <a:noFill/>
                </a:ln>
                <a:solidFill>
                  <a:srgbClr val="A60B36"/>
                </a:solidFill>
                <a:effectLst/>
                <a:uFillTx/>
                <a:latin typeface="+mn-lt"/>
                <a:ea typeface="+mn-ea"/>
                <a:cs typeface="+mn-cs"/>
                <a:sym typeface="Helvetica"/>
              </a:rPr>
              <a:t>1 milliárd felhasználó</a:t>
            </a:r>
            <a:endParaRPr kumimoji="0" lang="en-US" sz="2000" b="1" i="0" u="none" strike="noStrike" cap="none" spc="0" normalizeH="0" baseline="0" dirty="0">
              <a:ln>
                <a:noFill/>
              </a:ln>
              <a:solidFill>
                <a:srgbClr val="A60B36"/>
              </a:solidFill>
              <a:effectLst/>
              <a:uFillTx/>
              <a:latin typeface="+mn-lt"/>
              <a:ea typeface="+mn-ea"/>
              <a:cs typeface="+mn-cs"/>
              <a:sym typeface="Helvetica"/>
            </a:endParaRPr>
          </a:p>
        </p:txBody>
      </p:sp>
    </p:spTree>
    <p:extLst>
      <p:ext uri="{BB962C8B-B14F-4D97-AF65-F5344CB8AC3E}">
        <p14:creationId xmlns:p14="http://schemas.microsoft.com/office/powerpoint/2010/main" val="2638535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using the web as a platform, and harnessing the wisdom of the crowd.” (Tim O’Reilly)"/>
          <p:cNvSpPr txBox="1"/>
          <p:nvPr/>
        </p:nvSpPr>
        <p:spPr>
          <a:xfrm>
            <a:off x="589320" y="1063383"/>
            <a:ext cx="10619248" cy="954103"/>
          </a:xfrm>
          <a:prstGeom prst="rect">
            <a:avLst/>
          </a:prstGeom>
          <a:solidFill>
            <a:schemeClr val="accent3">
              <a:alpha val="84000"/>
            </a:schemeClr>
          </a:solidFill>
          <a:ln>
            <a:noFill/>
          </a:ln>
          <a:extLst>
            <a:ext uri="{C572A759-6A51-4108-AA02-DFA0A04FC94B}">
              <ma14:wrappingTextBoxFlag xmlns="" xmlns:ma14="http://schemas.microsoft.com/office/mac/drawingml/2011/main" val="1"/>
            </a:ext>
          </a:extLst>
        </p:spPr>
        <p:style>
          <a:lnRef idx="3">
            <a:schemeClr val="lt1"/>
          </a:lnRef>
          <a:fillRef idx="1">
            <a:schemeClr val="accent3"/>
          </a:fillRef>
          <a:effectRef idx="1">
            <a:schemeClr val="accent3"/>
          </a:effectRef>
          <a:fontRef idx="minor">
            <a:schemeClr val="lt1"/>
          </a:fontRef>
        </p:style>
        <p:txBody>
          <a:bodyPr wrap="square" lIns="216000" tIns="45718" rIns="216000" bIns="45718">
            <a:spAutoFit/>
          </a:bodyPr>
          <a:lstStyle>
            <a:lvl1pPr>
              <a:lnSpc>
                <a:spcPts val="4700"/>
              </a:lnSpc>
              <a:defRPr sz="2800">
                <a:latin typeface="Times"/>
                <a:ea typeface="Times"/>
                <a:cs typeface="Times"/>
                <a:sym typeface="Times"/>
              </a:defRPr>
            </a:lvl1pPr>
          </a:lstStyle>
          <a:p>
            <a:pPr>
              <a:lnSpc>
                <a:spcPct val="100000"/>
              </a:lnSpc>
            </a:pPr>
            <a:r>
              <a:rPr dirty="0"/>
              <a:t>“…</a:t>
            </a:r>
            <a:r>
              <a:rPr lang="hu-HU" dirty="0"/>
              <a:t>Az internetet platformként használva és a tömeg bölcsességét kihasználva... "(Tim O'</a:t>
            </a:r>
            <a:r>
              <a:rPr lang="hu-HU" dirty="0" err="1"/>
              <a:t>Reilly</a:t>
            </a:r>
            <a:r>
              <a:rPr lang="hu-HU" dirty="0"/>
              <a:t>)</a:t>
            </a:r>
          </a:p>
        </p:txBody>
      </p:sp>
      <p:sp>
        <p:nvSpPr>
          <p:cNvPr id="189" name="http://bit.ly/2tQ2XdW">
            <a:hlinkClick r:id="rId3"/>
          </p:cNvPr>
          <p:cNvSpPr txBox="1"/>
          <p:nvPr/>
        </p:nvSpPr>
        <p:spPr>
          <a:xfrm>
            <a:off x="1199456" y="6443979"/>
            <a:ext cx="2540115"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lang="hu-HU" dirty="0">
                <a:hlinkClick r:id="rId4"/>
              </a:rPr>
              <a:t>http://course.tenegen.eu</a:t>
            </a:r>
            <a:r>
              <a:rPr lang="hu-HU" dirty="0"/>
              <a:t> </a:t>
            </a:r>
            <a:endParaRPr dirty="0"/>
          </a:p>
        </p:txBody>
      </p:sp>
      <p:sp>
        <p:nvSpPr>
          <p:cNvPr id="191" name="Web 2.0 - 2004"/>
          <p:cNvSpPr txBox="1">
            <a:spLocks noGrp="1"/>
          </p:cNvSpPr>
          <p:nvPr>
            <p:ph type="title" idx="4294967295"/>
          </p:nvPr>
        </p:nvSpPr>
        <p:spPr>
          <a:xfrm>
            <a:off x="669757" y="307427"/>
            <a:ext cx="6208713" cy="666750"/>
          </a:xfrm>
          <a:prstGeom prst="rect">
            <a:avLst/>
          </a:prstGeom>
        </p:spPr>
        <p:txBody>
          <a:bodyPr>
            <a:normAutofit/>
          </a:bodyPr>
          <a:lstStyle>
            <a:lvl1pPr defTabSz="822958">
              <a:defRPr sz="3800" spc="-100">
                <a:solidFill>
                  <a:srgbClr val="404040"/>
                </a:solidFill>
              </a:defRPr>
            </a:lvl1pPr>
          </a:lstStyle>
          <a:p>
            <a:r>
              <a:rPr dirty="0"/>
              <a:t>Web 2.0</a:t>
            </a:r>
            <a:r>
              <a:rPr lang="hu-HU" dirty="0"/>
              <a:t> innováció</a:t>
            </a:r>
            <a:r>
              <a:rPr dirty="0"/>
              <a:t> - 2004</a:t>
            </a:r>
          </a:p>
        </p:txBody>
      </p:sp>
      <p:sp>
        <p:nvSpPr>
          <p:cNvPr id="194" name="Interactivity…"/>
          <p:cNvSpPr txBox="1"/>
          <p:nvPr/>
        </p:nvSpPr>
        <p:spPr>
          <a:xfrm>
            <a:off x="534483" y="2926938"/>
            <a:ext cx="7913501"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buSzPct val="80000"/>
              <a:defRPr sz="3600"/>
            </a:pPr>
            <a:endParaRPr sz="3200" dirty="0"/>
          </a:p>
        </p:txBody>
      </p:sp>
      <p:sp>
        <p:nvSpPr>
          <p:cNvPr id="2" name="Téglalap 1"/>
          <p:cNvSpPr/>
          <p:nvPr/>
        </p:nvSpPr>
        <p:spPr>
          <a:xfrm>
            <a:off x="6543737" y="2557606"/>
            <a:ext cx="255198" cy="369332"/>
          </a:xfrm>
          <a:prstGeom prst="rect">
            <a:avLst/>
          </a:prstGeom>
        </p:spPr>
        <p:txBody>
          <a:bodyPr wrap="none">
            <a:spAutoFit/>
          </a:bodyPr>
          <a:lstStyle/>
          <a:p>
            <a:r>
              <a:rPr lang="hu-HU" dirty="0"/>
              <a:t>)</a:t>
            </a:r>
          </a:p>
        </p:txBody>
      </p:sp>
      <p:sp>
        <p:nvSpPr>
          <p:cNvPr id="3" name="TextBox 2"/>
          <p:cNvSpPr txBox="1"/>
          <p:nvPr/>
        </p:nvSpPr>
        <p:spPr>
          <a:xfrm>
            <a:off x="634762" y="2535747"/>
            <a:ext cx="10573805" cy="3785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hu-HU" sz="2400" dirty="0"/>
              <a:t>A Web 2.0 jelenség új korszakot hozott az Internet történetében. Ezt a kifejezést először 2004-ben egy web technológia konferencián alkalmazták, mint egy kollektív főnevet az olyan szoftverekhez, amelyek segítenek a tartalmak összeszerkesztésében és a világhálóhoz való kapcsolódásban. Abban az időben csak web 2.0 eszközöknek hívták.</a:t>
            </a:r>
          </a:p>
          <a:p>
            <a:endParaRPr lang="en-US" sz="2400" dirty="0"/>
          </a:p>
          <a:p>
            <a:r>
              <a:rPr lang="hu-HU" sz="2400" dirty="0"/>
              <a:t>Rövidesen világossá vált azonban, hogy a szélessávú internet gyors terjedése és az áttérés az olvasható webről az átírható webre olyan mély a mindennapi kommunikációban és a társadalmi élet minden szegmensében, amely alapvető hatással van a tanulás és a tanítás módjára is.</a:t>
            </a:r>
            <a:endParaRPr lang="en-US" sz="2400" dirty="0"/>
          </a:p>
        </p:txBody>
      </p:sp>
      <p:sp>
        <p:nvSpPr>
          <p:cNvPr id="11" name="http://researchhubs.com/post/computing/web-application/web-1-2-and-3.html">
            <a:hlinkClick r:id="rId3"/>
          </p:cNvPr>
          <p:cNvSpPr txBox="1"/>
          <p:nvPr/>
        </p:nvSpPr>
        <p:spPr>
          <a:xfrm>
            <a:off x="3820076" y="6474948"/>
            <a:ext cx="6775249" cy="33855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sz="1600" dirty="0">
                <a:hlinkClick r:id="rId5"/>
              </a:rPr>
              <a:t>http://researchhubs.com/post/computing/web-application/web-1-2-and-3.html</a:t>
            </a:r>
            <a:r>
              <a:rPr lang="hu-HU" sz="1600" dirty="0"/>
              <a:t> </a:t>
            </a:r>
            <a:endParaRPr sz="1600" dirty="0"/>
          </a:p>
        </p:txBody>
      </p:sp>
    </p:spTree>
    <p:extLst>
      <p:ext uri="{BB962C8B-B14F-4D97-AF65-F5344CB8AC3E}">
        <p14:creationId xmlns:p14="http://schemas.microsoft.com/office/powerpoint/2010/main" val="426759613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94">
                                            <p:bg/>
                                          </p:spTgt>
                                        </p:tgtEl>
                                        <p:attrNameLst>
                                          <p:attrName>style.visibility</p:attrName>
                                        </p:attrNameLst>
                                      </p:cBhvr>
                                      <p:to>
                                        <p:strVal val="visible"/>
                                      </p:to>
                                    </p:set>
                                    <p:anim calcmode="lin" valueType="num">
                                      <p:cBhvr>
                                        <p:cTn id="7" dur="1000" fill="hold"/>
                                        <p:tgtEl>
                                          <p:spTgt spid="194">
                                            <p:bg/>
                                          </p:spTgt>
                                        </p:tgtEl>
                                        <p:attrNameLst>
                                          <p:attrName>ppt_x</p:attrName>
                                        </p:attrNameLst>
                                      </p:cBhvr>
                                      <p:tavLst>
                                        <p:tav tm="0">
                                          <p:val>
                                            <p:strVal val="0-#ppt_w/2"/>
                                          </p:val>
                                        </p:tav>
                                        <p:tav tm="100000">
                                          <p:val>
                                            <p:strVal val="#ppt_x"/>
                                          </p:val>
                                        </p:tav>
                                      </p:tavLst>
                                    </p:anim>
                                    <p:anim calcmode="lin" valueType="num">
                                      <p:cBhvr>
                                        <p:cTn id="8" dur="1000" fill="hold"/>
                                        <p:tgtEl>
                                          <p:spTgt spid="194">
                                            <p:bg/>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nodePh="1">
                                  <p:stCondLst>
                                    <p:cond delay="0"/>
                                  </p:stCondLst>
                                  <p:endCondLst>
                                    <p:cond evt="begin" delay="0">
                                      <p:tn val="10"/>
                                    </p:cond>
                                  </p:endCondLst>
                                  <p:iterate>
                                    <p:tmAbs val="0"/>
                                  </p:iterate>
                                  <p:childTnLst>
                                    <p:set>
                                      <p:cBhvr>
                                        <p:cTn id="11" fill="hold"/>
                                        <p:tgtEl>
                                          <p:spTgt spid="194">
                                            <p:txEl>
                                              <p:pRg st="0" end="0"/>
                                            </p:txEl>
                                          </p:spTgt>
                                        </p:tgtEl>
                                        <p:attrNameLst>
                                          <p:attrName>style.visibility</p:attrName>
                                        </p:attrNameLst>
                                      </p:cBhvr>
                                      <p:to>
                                        <p:strVal val="visible"/>
                                      </p:to>
                                    </p:set>
                                    <p:anim calcmode="lin" valueType="num">
                                      <p:cBhvr>
                                        <p:cTn id="12" dur="1000" fill="hold"/>
                                        <p:tgtEl>
                                          <p:spTgt spid="194">
                                            <p:txEl>
                                              <p:pRg st="0" end="0"/>
                                            </p:txEl>
                                          </p:spTgt>
                                        </p:tgtEl>
                                        <p:attrNameLst>
                                          <p:attrName>ppt_x</p:attrName>
                                        </p:attrNameLst>
                                      </p:cBhvr>
                                      <p:tavLst>
                                        <p:tav tm="0">
                                          <p:val>
                                            <p:strVal val="0-#ppt_w/2"/>
                                          </p:val>
                                        </p:tav>
                                        <p:tav tm="100000">
                                          <p:val>
                                            <p:strVal val="#ppt_x"/>
                                          </p:val>
                                        </p:tav>
                                      </p:tavLst>
                                    </p:anim>
                                    <p:anim calcmode="lin" valueType="num">
                                      <p:cBhvr>
                                        <p:cTn id="13" dur="1000" fill="hold"/>
                                        <p:tgtEl>
                                          <p:spTgt spid="19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Web 2.0 solutions"/>
          <p:cNvSpPr txBox="1">
            <a:spLocks noGrp="1"/>
          </p:cNvSpPr>
          <p:nvPr>
            <p:ph type="title"/>
          </p:nvPr>
        </p:nvSpPr>
        <p:spPr>
          <a:prstGeom prst="rect">
            <a:avLst/>
          </a:prstGeom>
        </p:spPr>
        <p:txBody>
          <a:bodyPr/>
          <a:lstStyle>
            <a:lvl1pPr>
              <a:defRPr spc="-100"/>
            </a:lvl1pPr>
          </a:lstStyle>
          <a:p>
            <a:r>
              <a:rPr dirty="0"/>
              <a:t>Web 2.0 </a:t>
            </a:r>
            <a:r>
              <a:rPr lang="hu-HU" dirty="0"/>
              <a:t>megoldások</a:t>
            </a:r>
            <a:endParaRPr dirty="0"/>
          </a:p>
        </p:txBody>
      </p:sp>
      <p:sp>
        <p:nvSpPr>
          <p:cNvPr id="209" name="Social networks (types…)…"/>
          <p:cNvSpPr txBox="1">
            <a:spLocks noGrp="1"/>
          </p:cNvSpPr>
          <p:nvPr>
            <p:ph type="body" idx="1"/>
          </p:nvPr>
        </p:nvSpPr>
        <p:spPr>
          <a:prstGeom prst="rect">
            <a:avLst/>
          </a:prstGeom>
        </p:spPr>
        <p:txBody>
          <a:bodyPr>
            <a:normAutofit fontScale="70000" lnSpcReduction="20000"/>
          </a:bodyPr>
          <a:lstStyle/>
          <a:p>
            <a:pPr marL="360947" indent="-360947">
              <a:lnSpc>
                <a:spcPct val="120000"/>
              </a:lnSpc>
              <a:buClrTx/>
              <a:buSzPct val="80000"/>
              <a:buFontTx/>
              <a:buChar char="•"/>
              <a:defRPr sz="3600"/>
            </a:pPr>
            <a:r>
              <a:rPr lang="hu-HU" dirty="0"/>
              <a:t>Tartalomszerkesztés</a:t>
            </a:r>
            <a:r>
              <a:rPr lang="en-GB" dirty="0"/>
              <a:t>, </a:t>
            </a:r>
            <a:r>
              <a:rPr lang="hu-HU" dirty="0"/>
              <a:t>online publikálás,</a:t>
            </a:r>
            <a:r>
              <a:rPr lang="en-GB" dirty="0"/>
              <a:t> mi</a:t>
            </a:r>
            <a:r>
              <a:rPr lang="hu-HU" dirty="0"/>
              <a:t>k</a:t>
            </a:r>
            <a:r>
              <a:rPr lang="en-GB" dirty="0" err="1"/>
              <a:t>roblog</a:t>
            </a:r>
            <a:r>
              <a:rPr lang="en-GB" dirty="0"/>
              <a:t> (Blogger, </a:t>
            </a:r>
            <a:r>
              <a:rPr lang="en-GB" dirty="0" err="1"/>
              <a:t>Wordpress</a:t>
            </a:r>
            <a:r>
              <a:rPr lang="en-GB" dirty="0"/>
              <a:t>, Twitter);</a:t>
            </a:r>
          </a:p>
          <a:p>
            <a:pPr marL="360947" indent="-360947">
              <a:lnSpc>
                <a:spcPct val="120000"/>
              </a:lnSpc>
              <a:buClrTx/>
              <a:buSzPct val="80000"/>
              <a:buFontTx/>
              <a:buChar char="•"/>
              <a:defRPr sz="3600"/>
            </a:pPr>
            <a:r>
              <a:rPr lang="hu-HU" dirty="0"/>
              <a:t>Közösségi hálózatok</a:t>
            </a:r>
            <a:r>
              <a:rPr lang="en-GB" dirty="0"/>
              <a:t>(Facebook, LinkedIn, Google+, WhatsApps);</a:t>
            </a:r>
          </a:p>
          <a:p>
            <a:pPr marL="360947" indent="-360947">
              <a:lnSpc>
                <a:spcPct val="120000"/>
              </a:lnSpc>
              <a:buClrTx/>
              <a:buSzPct val="80000"/>
              <a:buFontTx/>
              <a:buChar char="•"/>
              <a:defRPr sz="3600"/>
            </a:pPr>
            <a:r>
              <a:rPr lang="en-GB" dirty="0" err="1"/>
              <a:t>Közösségi</a:t>
            </a:r>
            <a:r>
              <a:rPr lang="en-GB" dirty="0"/>
              <a:t> </a:t>
            </a:r>
            <a:r>
              <a:rPr lang="en-GB" dirty="0" err="1"/>
              <a:t>média</a:t>
            </a:r>
            <a:r>
              <a:rPr lang="en-GB" dirty="0"/>
              <a:t> </a:t>
            </a:r>
            <a:r>
              <a:rPr lang="en-GB" dirty="0" err="1"/>
              <a:t>mindenféle</a:t>
            </a:r>
            <a:r>
              <a:rPr lang="en-GB" dirty="0"/>
              <a:t> </a:t>
            </a:r>
            <a:r>
              <a:rPr lang="en-GB" dirty="0" err="1"/>
              <a:t>digitális</a:t>
            </a:r>
            <a:r>
              <a:rPr lang="en-GB" dirty="0"/>
              <a:t> </a:t>
            </a:r>
            <a:r>
              <a:rPr lang="en-GB" dirty="0" err="1"/>
              <a:t>tartalom</a:t>
            </a:r>
            <a:r>
              <a:rPr lang="en-GB" dirty="0"/>
              <a:t> </a:t>
            </a:r>
            <a:r>
              <a:rPr lang="en-GB" dirty="0" err="1"/>
              <a:t>megosztására</a:t>
            </a:r>
            <a:r>
              <a:rPr lang="en-GB" dirty="0"/>
              <a:t>, OER </a:t>
            </a:r>
            <a:r>
              <a:rPr lang="en-GB" dirty="0" err="1"/>
              <a:t>platformok</a:t>
            </a:r>
            <a:r>
              <a:rPr lang="en-GB" dirty="0"/>
              <a:t> (Slideshare, Youtube, Wimeo, Flickr); </a:t>
            </a:r>
          </a:p>
          <a:p>
            <a:pPr marL="360947" indent="-360947">
              <a:lnSpc>
                <a:spcPct val="120000"/>
              </a:lnSpc>
              <a:buClrTx/>
              <a:buSzPct val="80000"/>
              <a:buFontTx/>
              <a:buChar char="•"/>
              <a:defRPr sz="3600"/>
            </a:pPr>
            <a:r>
              <a:rPr lang="hu-HU" dirty="0"/>
              <a:t>Kollektív dokumentumszerkesztő eszközök </a:t>
            </a:r>
            <a:r>
              <a:rPr lang="en-GB" dirty="0"/>
              <a:t>(Google Drive), social bookmarking, social tagging (</a:t>
            </a:r>
            <a:r>
              <a:rPr lang="en-GB" dirty="0" err="1"/>
              <a:t>Diigo</a:t>
            </a:r>
            <a:r>
              <a:rPr lang="en-GB" dirty="0"/>
              <a:t>);</a:t>
            </a:r>
          </a:p>
          <a:p>
            <a:pPr marL="360947" indent="-360947">
              <a:lnSpc>
                <a:spcPct val="120000"/>
              </a:lnSpc>
              <a:buClrTx/>
              <a:buSzPct val="80000"/>
              <a:buFontTx/>
              <a:buChar char="•"/>
              <a:defRPr sz="3600"/>
            </a:pPr>
            <a:r>
              <a:rPr lang="hu-HU" dirty="0"/>
              <a:t>Közösségi alapú </a:t>
            </a:r>
            <a:r>
              <a:rPr lang="en-GB" dirty="0" err="1"/>
              <a:t>tartalomfejlesztési</a:t>
            </a:r>
            <a:r>
              <a:rPr lang="en-GB" dirty="0"/>
              <a:t> </a:t>
            </a:r>
            <a:r>
              <a:rPr lang="en-GB" dirty="0" err="1"/>
              <a:t>platformok</a:t>
            </a:r>
            <a:r>
              <a:rPr lang="en-GB" dirty="0"/>
              <a:t> (Wikipedia, Wikimedia).</a:t>
            </a:r>
          </a:p>
        </p:txBody>
      </p:sp>
    </p:spTree>
    <p:extLst>
      <p:ext uri="{BB962C8B-B14F-4D97-AF65-F5344CB8AC3E}">
        <p14:creationId xmlns:p14="http://schemas.microsoft.com/office/powerpoint/2010/main" val="152035243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d219023ad1766a697ba4bb5eafb8d2de9e6b3"/>
  <p:tag name="ISPRING_ULTRA_SCORM_COURSE_ID" val="BE06B98D-DA19-4972-86B8-1A8F7E47FDFC"/>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LAYERS_CUSTOMIZATION" val="UEsDBBQAAgAIAIN4j0X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CM+JksvybjEXDAAAKxiAAAXAAAAdW5pdmVyc2FsL3VuaXZlcnNhbC5wbmftfQtc0vfefzudY2eby+3snKOkwmluXZeOKK8IZ8ctq225VkpNhDVKWiWkhILc2nqW20LJbti8sE4XS6ZUlogi5FyggrJqRgZCikSJiECAyO0PWpt12uv1PK/nef6v5//86/Wq/N2+7/fn8v1cfpevX3+4Lv2lF+a9MGvWrJfWrH7no1mz/tA4a9Zs+R9DAntI2tcTA/89R/go/R+zGnqj7gc2fo99+4O3Z826wHrRs+UPge3nd6/eTJg1a25H8O9zUvzZrbNmffr2mnfe3khCmQbwrHosWYtHbUD9HfX312suffRNHeyc5/u6qvR6/e9XLnvji9V5Ve80XE8snfX88fjFaz94/bU/8zf+8/mNl1fvfPfUpfizL/xxbfuKyy5MeLJYW3SLLaC5q2zfbib0aJwoAvVUGsUxmbAz1yw4KEahhIZPb7AYHt0BvqbYONSToBU+2AfyzJr6A/zmwgfY2l5Um8kETkFkFQWFm7U3fX6r/V6B3HeNRd+oeXn6xNOjSjbG4Xcz/Dzhc1O7ot4uHHWSKK9MbZS9meKg0Cc6QMcQvwtuX3llq5SeQfzD9Jlfg917NVRbzwG46zB8MU/ncdnmBIGKILmgg2Ab3WYIC55nbtoqpzv6sdpBCMfFBI/9FSipcNUyJmvN1no8jSs0JTV3KZ3X34vL0fiWol1ryd4cSgTD50ryDi+Eb0axZbwW3AJW66T7mOFiKrppHa0mDahb702aHRh7N+Q9ySjHdZwjmDiNnjzNn3MGPfElupk09PXC2Ex+rfMtiZzhUPj69eI9ndsr0XDL1xlIlMMqi2PzGX+GOS6wlkXOs13OMVwQOS7zcjQOtXTUI5fQ7yjMBNc5eKvAPGIQRTcyxgz0MaugVKstlIsOGF4MamJgU3yuec4J5qdwvw3OSDqCi8OObSntd1+ITysMGTZtY10nzrlnbB7D6OMBDq4ReKxkZa7BQICHGJyYtzQoek5R6lzW/NaWsT9LdgWVJpVWl/aXX9gVmgG4zHBgGQ5rU3n7LnWsUu/UtZiuOAJWe2CSxfBmgQJ7VIoUVP1xFqSYFrCNSPgBDB8bmTbQvEvt/NlQiAD2VVRrDVYqFHXBmyK2pbDZevS64YtU6PBkvhaZgKtE214w5OeIsCp3KYJhgAEUUu4PfGWeGVKDdSa6Dd/K+E2swyz/eJh/3CTtMvi1AQcRG42yPALH0mx5S+ILyoLdCf+Yxak06V3H5zH8NsJyusQaRWj1VLGkMp5OYFAs5YMY6wQmUlUE/L0+3bB1LS4B5s/y7Tw4ckHXgu10gK3IOnF60EOgyUXW+JjyLYvSbka8DPkjXqow/VRtlEys0Nz92+wNY5UsqalgoPDfgHyZFAwrgvXeW4mrDPDqNUsJnYbIk/bFijy1Ixb6PTjF/FK1uefg50XUesytnpePG62XsT/33Ks02nY2BPSm83xr9BkZXh5brJAK/I6jvQIctHciSvCmUu8abslXWSZcE8ksSI2xueem44I1X3QTqlXDZxNhRQ2yvKa07YF/pcpqo9UlsRcNBqztilJxrnm+FZsFUDhc8CbIYNiijtPq1EVINgtCZxlSgAnaWjUe6pjwkqostgr4vpH8ho9K+8mjJkUhEAMthDGAlML9w2AJ+WX326CpWYq/X1H93KK09cN9BzHqqNmbVp3coo5XYt/p3r0i5Mz82Rtx/LY3xYoPa1hSTJmxwA3+WG+RmF5zquBZY5QRQut7YTvlGtkmKGp9dXthypvY0R47YE5J6F7MvR4vZEEZ3DZfabCavNZmnX8rmAXGpQCxHhjI4FCSq0yE+l2gne58qqORQ6N816vXJel1pr1AzDtaVNPtjqhGGyEF9Xw12lYEZ5tL1ODk9LFKmUTqAszjy8y2Cper35fTqfg0FsR6RVd1FmhYQka5wSns0vmUzt01UtEYYHmIRU33F0UE5cQ0H+YDurZfpv3lbgR3ebJJP8ncj5kVidkUctqUmDrs1NHditY2Gq6xzexzdpxT5PkTl6Z+D6ak3BszldwFRxgu1oe2C2AxpBADdCziOIGMO4xIMJvZgwX+pNecWjq0BoMrOiztV8Fu+nYqvDEgg9WyScUqQTbRygK2K+sHfC5V7KD3OCFsltjvaq0ZLPIwh7GLQIYWSyMECLG6ob0O8fav1EWeAyfq1WeKq7jDMDdHh2zy00tVL6mMVjeSw7KRpTQb0qombK4x0v8WjH53rrU0OuW9i1agXjn++Zv8/rIrLpIa60mOjeTdYjKlOli5NIptgpsLm2+zUIBhB+8nuR3w/ToyTtdUNPgVxkHa5nDEu2q2/ti7tE6K0V/0kA0WW37IGJgUJshoaO2qoN14KJR4h7xXZ9bGpPDkGvSUfaRSV1Ln3srA3Ac7cOirUS66waEr1Om2QHHD2G1UDpcj9qR22ft0yG1+QjR51Mth9HKQhQOQ1xUYqBLKUy9QMCjwqcRQnxLZCAnVWy0jktBtqvWfpeC2rbg9N0eXWa0DSz48Wr6YH81ZygLvr88fyMQUAmOUhkKdEyNM0Qej5JcxAfWCA8HCK9tbjfgEqw5OQQkFzVLdjRfQcGzVcIvnWy0aKwfyxmH6fEcT2uzQNe+Ql4UqdebdNekh3nxVq/V8IBbTFFqbJe6zAldEI2HAgQ1YUeQSGQpdJGS4WxrNOmy+7zDEie86XXQEi3B0h1wDd0zQajBAOCvV977UEK3Ih2qpJp2LKY0wBPPFLOn5rfLeKyv2n6oPfQdwyZrfAPI/z9g1ZwjJHtyO5Ecrlr+eu3WesnT9DjUeyXYbbKVG24RKtWrVeUuiwEvqrYXxW62BpELFS95CdinbGG88IInvMdsx24GB8JKfwzTnbfVEs7FRQA5/MkoFbwR/xCr3LGA18r3FTjRlDF6Dj9XCsuic5yhUTb9h8+AWjwvPyLVBjmlZ8xPYLM7nVKjPZ8Dmed43uPQt4KwwlbSnokrLYgB+8npMIMOSPgURab91rXq+ylApBfK7THxWMHFfOcnfKs+tLwHnFiB9nuCeOwPM/jlb5UKtxxWU/EoroDGss4Is/o0knSufqhLujDP7p7N7DThyqmzogOROaW43aSpRBeoeRcVLU8XAIKBxqmZIFDo9Lo7f9bAsOP7vvxCKiZ86UoL9j6JfqSbpjyJiURTT5QMJGpLuH4cK/jr8fmf/h9UAyPSZx9zX2aI9lruVeFjF+dfv1+p3dQLWV0dHT0PKvH1ob9++/rWHNDm9X42M3ouYorRp3aHcTGy6dBqj4NAKbnJK8sPxDp/a3Nd/DTzF53zV6z11vWVlUyz36l//LItYuGea+5sL1zTWNZ7ETEn0SdKabzN/BV1z/ftnUP83oG7orhl5YrrlhxfjkFDvgxtsjVPkzBE628ypR6C1Fo8VaasiAmdcnUwHfMmhWrsK/g67CMXuc5A3/gp6fyLVJofoN3kSOwlKHfpXorW6oh/5fxY0QJ0bii1Xw0HUUzGPXZYZY9ENn9nWCdPTW1pniBQt9iZ6mgVrMJ2i+949/MdoqLaQjF+Go5pJLj0bpB65Zh/h8lAw9kiShKia258g4IyJZmhAik8Zx0XXB4/eDutXtnGA62aouExLH44uy7JHYbJWbkUb6MWkx6D6fopM5xaXXSP2HYxOfuw69MoHkmt1NRhkZsLWkrINMyVGvNSWf6nOEJHZOD9lT9VjQu24V3oyM1V6q6j6Nw8VDvzWoYiBrZ1zo2tnysabV6zbnqkAX/+gZPSn/BnessdTdyIhKJfuyG8Np3r6Bfg06bkZXmLh7tckftxHEL70VGRL/H9ocN1xbM3iOM61px6MqV6+3Zj4NP2DW+5/V6973HHS8FFBozZVht5+umVGW8d+46JVfcSQvKcrsmFH/G9wuNb30m8AyVt2/HTz6eImZ+5retw5+CBySTiKNNi+DEiLE0186ooK9C5znmATcFlYGe564ZPDNnWM6+6dKX07+3ETUaxdC7UrX4bHWtUZi58EdHpsCnaaRfc3RQ6L8ZjnT03/H1/NOIKxlOuTDAKjhTczPKxfNRhGH9+n3059h9ywf9R27v+v4HvT3oOn24b0bDSd7f4pqCvX5bvKunxay5jpMZ+vN7oMHDHJTNG6YzOglh+vcnmiyTtZ0iUK8ruAE9qpqDr+w4thsWSsC5oB9z7QS101yJWbDFYkDzOD5mc5GLnmWHlCDG6/JqapIJF+9zg2tiYQcOeIKVjAAzTVclXGakXkRjayNs8wMDFQXE56DHAGmYyqrua/1nW2UlbgtrygD9SPYYKBRR34MUiDKqw9UI533zPZdRckdpfwpAem2KleQFTEcBaiO5px6AaZLs982FqhAjP8zSpplJa7XnSM+oFuEvwVqwmdzTTX3syaSRWwgQtOmb0rVvHTPPLRguG/qAB46R89aoIiByZppjOvky/b5sAn2mVGCVcoJQKKbe5grahTFx6RlkJRuMNG6XepNXh6zyIoBehSu2j0AXpZHrlBYG4SfprCSuo2RJwk1MiaFRNVAvoRBaRBoRtusWQtIKN0SXcnLXaD8afbM02wdN9IRAl/+fkyvrbzq0rVLvTxqnwSEj5vdl63SfpdVQEZuJCtv8BPywcm8EEYCwl2Uh3PwR8xpjcayo2QRUXbmhW0VboknFhjsqnKjIvT7KR1OsrlNhiL4x7Od6Lf6yYMoM+oEI+p4COIKPf9gW49hgmcbWrK56hxnWerZB/Re/ZWIhZj5QPwrFUDJhpB5fm2wBtRtiHQ9FU2KfTJgUZiLLPUUixMTlYUuV3XSeswJG1CrMzQLVUZDvOIanExrM+J4M+cjC2SiduZpfUuGsoijM6LSRvfzvxBkIdyVUkBrMti9HDLEaNUuliZJ9WbCMdTWUZm/2fuptcECodxtS6p1CDGI48pVqIAIvZ8dYV3fMYcutQQym2cf3leNuTW2Byt8PKqrZcGwpoA+bYlJkv3XVM26ZQwU0ratqdBPFYxkMraMwBO4VCEySnisUjFYt6QBu63rDwNZZuyj51SL1TMF+e+pRWb1hBBAzNTsDGZKO/1NuF7ytH8ffiGSN6edWQjC7wE+0mvmdB6BBywiRjEgnR7HZhCiRn8J7Qdep0oHV2hqdnqFqarpPKIaJen3K2fPKI1uHbNMTIndC4DuMBL+j50UGUuvfnYJAIcCpg5M2RoJB7wCWRoVcht09JTBI7wNgkpjt4Jmci9E63UF2KY61xIldaQz59N2D+kzhVOtlCAAq3DmUMWQsd8mbrP3FUOBcOfKjdJrkQLYp0AvW2YfLeFauojNcx0g2fl6jOo/wQURVeaAJRnHnowVrBq46/n8ITW7qss+oOTcxqPvu69VPVSUswvSHfWUV0ytGjC5xT7PxEdOnVABpmPTSPmyiP+0x3jf6Dt3JtiO8qj6odatd6xq5F4Yf4a82g9X1Psphw23/BPgPyBDKP5MVw0/uUBrd+rFZMc/dg4uklJNw2dq61JznZN7qf2uG5zzc8b2h92q52J3ErnPpDnztBRBGqxuBYCcnWmd19zikh+t5bhSj0rSoD6HqreeZlHM7Wv4G5I3vZT79IL3M+dsG7uJa75FVbCQwtsY/aZurMPUu+/h14iFlPEXpU4p6zF2V8L9963Uq7qZA9V/fEGTd3pSR+ubWLogL6CotUvS68zh7PifoknaJ+VLTNbdo/5F7L4wW7piBYCzPglMFt9uj5nYkDOuCMxsfByPvqcCA+t+SU5t1kkkXpnIsxazgoet1+No1/waCwTv1QZhX3ZpdQ7s0GL5iDp3dmlVWEPgatvJ4hdPQcC1YfrI5jGMWnkoVG+QKMDax5eaIpT8HTgJQLvBNStuJCnpl/ye+/VqTJbFEq7Cc9w52h1G/wsEMOrZHitpgS6i81wfcyWlsA9gzLja/zWkZa1DQpMlvIllULAEHrobhduiXmxyK+xkJZP81J/IONitY8aQlqJoYYy1r6MvvxPhou1HPpk+xvwzxhk+gBMgsL5A/Ulml6F5u1Q01fQOa+QVZl87h4Ozxh0B6UzMQ2/UtPLvOY/zUYtidPCcDC66bIyNk57TAEPuQf36eD03Z/lBPL7nlLF8cFJI9o/ue89xm2zV2Nu81atK3f+VcvwkzwPp9LYgm2dvT9VglMw5rckJjAQXSTvNUkxgarrVbYy2ILi0ccQ6QYlsgbNW6KUbg+UOUt5Y8AcYqvF1WRFZpgCrkWWOie8ZgYjSd27C90vim5wYgpRn6dOqg2woqS10ohKaUSNimWUYIaV+ZsbWEe2UJGilSha6n5bPhmWPhmYdwwuYruh7Spfm/KLI7TiAMek270uBcPXfhq+WKzQA07dCOSwPF3mbfcrSR0FsQoe4qgRs4IOUiGYaGJrX552x+v+3303L4+HScnFVmjQMMko+GNsJ5D/NbMbwL5B/6R3VrXV6LCCcw2EXXHa23M1KpnNfpfu5icIvhbyJyYCbvTIXMRIXjdwn11k6R5hHk8HNEoJ88wMWp/JmuTE3XDUr6qhOfoLLrWVgT9mId5m8cdvlfWrENsQvK+AvArfz7Uwe5kMiykMsVKFK1eNCPO6IrqkS5sJ3jxUedtRxCjeX2Z95LEBqJMFK9+pNUVE9+XxWqADVytSUWAYTBuwurpJ2NcZLp64WvB9W0NAlh97SVGBdIwpZNZJm3dcqintz3QJdYWAJvNQamOM4sRka7eu4+E8VJryoxpvTNWMLOn5nAEc1FCvOsafJ+jJZv5YeKl3KXeDZu3wFmb/wNJGJ1/BFfM7CmNV2rEz1rjf1Yl5UODDKVc0IIkQ+uGZ77u8JLiJWgVOBIG2yIFme6qmYLhOVT8mhfssV3ne27yjaSZiXrrRQw+V6PLSC8ioc6l1q4YtESD3Lakm37VLrhG9QInjd3kdrOMnUkv9HV2qTvEfz/pEVtJbj2bJvH3jEAXUducQJ1CaWE2rU/cPgc+cyW/dUSEK1Mel0ooBHNF9wXnGgXFEfJuus1pEtwCtEBzLbVgGv06iHMonq3PlvcqVt2FjJDvJh8rDM77xHNjr1WYCQY88aw0gUbr0fPDOi+y5ZPFdp4CagmTlJ1stDmefiiSXjK4dOywxp7u1tRYoV5UpwWjPqET/IMNzpSQ7YR4b+6FGtCPFqfJt3mjGpEY2BuapyE3lR1tK4qiDL+q1m8se3i4sSFiGj7kYfUY63sowll8C/ROyCJFWWDwmMMSCsCnfnAkPdCBW6y9gVA0XhwCwaJXWb+7tONXWYPHdUjnrenenSnReyiZ8ydiRE4JijrHzSrX0VtiAwEvydDfTaqSkdycWzXbWzU+ZCokMbBLsUXeOy04a0ySAJq7M6RY3RnEeNb38+gl4mlBh7faMmJdJcx9m2wGa2297tyHOPJjjbdPfehRvW81oL5eROfeyvM3vNcf5NQW7HkXqAbZf9+OOs/pimPd+BptRlBT7CHjwwYkw2tmoHcdtWTEs0K97BQpaQ9QOQU0c3XJAr0WXdT3UU3Fim+P2Tv1qmT3Y1z12hOS1MXwK2YljAiyH1uRxy8CAhzVAGI+NKj4XGA6IX2mdeOtRcWEKVgCx2nmGYM5TlAJ+qR8y21x3K8PRk9fZ3TNqjJFJrniSa/1vq2IEDVPPyqey+k5eW6EF7jf4f9/7Pr3JBqnh2Bt+LWoagg8J/URLIDuYg8/Wqbu/PkVYAle5AApFMeLX4ZVHEbi1yf5cuPFXNkg2OLsFNK2ZRGEspmkPfDqQ7SblSHbdp2+dLnTGW5j9172d08INEgGNp93l0xJ0GJfnvic1BxPaVVmcmGopYUyU4N1yLIxg0ccxXO3L7j4avSET41CKfXZ+arfVBfGsMVz3uwJCDZ0Eee9dJShSEZNK/yQa3ryN82jolp6K6msTGf4HGXFzLjPzAH3Wnai3Jxd132MbDqFPExbBMS5Bt9YYMOf9aP8/FzAUtpFRpLNfQXe0n0ZgH1HHQXKxl3ormpbty5ZcTre8YOLR7Vw2pmVPbCmnlisZMd1KdR+HPJKaD2i0idrI2xwipIgWp2XuAug/9QPFZOL95timfcgGmUnqDbTR48tPmUFxYoXB5+CLc2A1D5rtwezre/Fb09KLTr15goiqzvuFgbt7lLndZa+7sAxTFCIAxxocgMp0cuZnwce464EJs3MkQubPAD5ErQ/EFCgKVV5dUAm9OUF10VazdrrctGpxh1JQPVMtTebjbaDLkOWGFhNlk8Ghq19jrRvxqo5sDeSRM72fVGsDge2CjSwhVVsjdH2DAhy1SrI067R05bRbO9cGOtRAW+eI6SCgAKkochvt6IOD7XkpLdt2a1Cc9Thmv8DvyHvHmh/L7b5T7cah7dXS1hHHdd2HPt9dM9EZH6NDz8vzv7vu6CNWwc7yQyHtqn278A+ru6/Ea+Zu3enuNjKJgjf3qUmqQ0csOPiQ3oF4qVDA2G/LA/RgZ3P2DFsbwfSyOqsNHGI2iTvP/eJ8tWX9AMVymFl2Pn4/35v9xVaSLJH9inAehzBA6isMMasZ2Q2yvFXkKmQ8sAg+oU/CwcUPEuMlI5Yi2hFLMjxNEFvQarK7p30/CqU8hyncr2P2BLrdUAUYtTkgcrWzAzg7e1fJmDreCeIt6OEJzBFcfodjEe8icPZExEWpzlQyZiGp8uMUl4vlJm+BW53rWIK4v+Wo+LBr87yTxNrIS6Uzhg9pBG/Hl1zyLr3Aj1EXrlgn8DfHniwIGbPsMKsL3fT+z0J7dDDyKFit14H/WQtlgfewrBVumZWkMlQFArPm+ivd2huegShrURI8RsVpb97xU/wMdRwqW+9b+oXpuzZvHLBpxox9MJEQYuLuH/33TVVnzLQDlCi3yY+NpU9HqLk8WcWyAdYjXT0WExqUKIppiKJ1a/Zp1yRLrf8SfALFZcvETb6I6Kr74A5Uj4XCjTn/r/aHuJuBVs57gOHG+01XxRPh/qEhjucwo8ASKDVBJLkemwS/4ervVUx8P1MDKq3PcXVDRirRMnw443fYJXCda7N5BpUWmM/CYuvCd6OsjZoZ0ERyZrw67Ilz6669mJgxQ4FIxErSc4ZzM4Q21oXwJnYyTLz8u3Xwot7smSE+8yVU+QVbitY1FzuygTO50WXoJRsfG759KbPf0FNBgxNnKDWn785fJKO2XLmI0zIzBe0YfwHjIENytU8y+hLsFgIazbUzPYE7T/hDBU3D7HdueILSFjkMLxl1PynEW7mcBIzD+/NMlWTuQ0Q0KirBbvrIM9rPaP8vpK3Kk4wG34Vk1xkdPlUg1JitwYrFZHTwOa4erafHauUOE7wjPN+IXoqgiSqpqR2B4GJ36HBmf5h/EC68JPYseoooKUS5b3ghnOxy3r3B8e0he1Hds9pWrrpTOfdGeZ2Md+g5CrWGC0OLjhnpqR0OmOo5itu1jqxuvfkUjosxDoYrzq8fivNb4+IYbWOrVd5oVVk7+Q82s6fXjJzbrstUYEKDN43VCzI5KfwuuyCWBYnVsmQ6K7UXKfJCdS3IY0YJAcAOE+CBRVDHTb7YazoQ7HTY/H74mKNQJaVUPE2MbXIg76yGdan6UnQ+JvTHxeK7F5lXyj9PTBt3ipxtMkU5//kuqeBNDlzvUCleARyUdta009xZC3SOwKk21rWk6xPF1m4bVaRmBGqolhI1Q12U8rFBp4axylVMGYED5VN78zfDGvZbnyp7ngZCSbnee8qy5O4WZsdice6udRh1T0SVpQi6auVe87a9QFbKfjMVWdpPHlM5L/YuShXVMOVu46ce+i16WBMID9c2QxUL9cp8v9dA3vQUESkVmEIimWlc7sv9PZDNQsCw3/XqVdeK1Ng4/LJDiHdZCCRrsHleI5991WE8dxvGH4GpWHxWaqzCzJXQgGee4pll0Fy8voX5M+YnoFOwdtWo8GLKyUI6urQf0Mo3c9u8xZK83CZnP53aV0HrUzrPP2WGNBXIe/cKvd4sZ9EuJB9EgcRjrwDFiuyyrd/1Sj9jXu0gRbLAHxqWrbLWjQWl1+W9L+HyIVSWAa4pogjr1wRaSr+pXp0r/B0UFCg/bZnm49UGSA264T3V294t9/91qpriMYWoN9poRhZTimizNlPetTbHOrVzJQAK5DVWQSs4FrtL46N32gDbEoGKOFYrzT+a70bCcJXriwPWrFSA6/aPdr5cLZXtbvPStwp79QI6hVzTMfFtk8K8xfhUwHgW71k8ekb7Ge3/ybRfw8QbjHhPqXi9T0DQPDZUbU1xXVTbXtuhJ9oQHchPSqI+Z3jjsfYDqQxknTxe734Im2PxfF80g2ujzxpIbkMJDFuC7JVQklCPTYHr/js7knX3g6+mK44fbppxce2RGeX6z/vgn91fOPPo1qChdpm4M0bpmjLp7RlPPqsPTWnx8ozH1ClvTOl754z3v4rWTlnm5ozHwWNHpmxYT/uVsnoxIGjtbPcMnW9YHvSLJsczYv8riPE3SEbxdFtleJxoYuiqTQFn3O9DoGm7e/poPhtHPHFnDpxkeXAjAx284QxE2u5120RdtlsamBhlJxqMlKonRVgHaOSQhr6Wgd16NloU1ciDaGCu4cPs2bvHXnUl6hwn31ToFnTYHA7ARTTDa5exnG3BR1nj13Sbn5Cp8AY4Zd/Y1H38Ivhn8Zq7R9WCD+gDTdGHIKGsExT/Nwa1uc4o0aukvVdgYxAYMA+egVyZa7AxETWsa8UUN9Olkkaz2CqcGKQyiNq85U9yxblr+gFEnm3krnB5Cl+mKh2VzapCUAyTTKkKkccyLv/O0BIkhw+77iIha1TB+8psZ1dFlYItsyUKcEcU5e5hwrCvj6C4VxUob7ukmCNAvoLnonWbJAaZYR6mMMRChdZgxiA1un9Fh+Riv+8htTIu78kMuQeezL3T45VEVL1NTUnEJvbmWXeOHTamAzpsruUv4+NAusJums21CoPszSsQX8tMo4YYTNnfDdMxf+dJRkcEtdQGr0GlcZx90stqy/oxFW29B3OOIqDYBz1/q2pPBplLLSSmRFUXKH9NvJMWN7UmolSqZQ8mxzwg6R0RPXw+iCMuZlpcBWSYJqX4CS8K9AOFkgHLzUjlYj7PpwBKswmj6XfzMCuAeh0UFasVbVsTcs+0tJFfqjX8RQm4lt73clscv8smN6g1dCiPGlbgbbK4HApv/rknHLv1fkWqZlVMx+79t7cgEaXXMduBvN3rAP+U/k3EaD1kIuqWwa353X+vUlwQQ3mngGn2TIxjAqqDCRgBs19omk3EJYg03opqK1J6voaXn1KD52BqtPQJ2KdPivCBdDT0EqDA+ZFkyGIRhbYACiAPVq3SmLKPMJ9LUZq0otd11mat42ifSmYj6WgXnYotbjezh+yxbFJJI/X5TYqVTsU28jqdw0WESj3JQAL8IJakhfde+xcr2xizztm+/6+awqo86Wjw4XN7unm0Tkb0PGU6Tz0JTkcwPME3h9vTi9V1/zpFefPq+OzIRpD2yesry/oVqU61/sNU1Jepq4zc2Iy4gNfr9Zb2MPpP2QejhE9QNDXx5DU0T/BVXzo0ZNTjo5kpWr00OfdJ3jmsfgXc77n6agY032U8H80nCp/ELgHnGkzvNmEKqbZKrVCIknKf9A8j2H01HC0kBV/Bg6/jiX0tYPedp3h8n/8ahkiWGBdyqFarfwIcU9igLVMlo57iyb6MKFuNElDHN9Noffr7wReYoxpta/OiW5+U9Ag425DzLFM9I/Y/j9g2+V2qt9b/gAP0rHkPfu7Zm2DPoJ5BPYN6BvUM6hnUM6hnUM+gnkE9g3oG9QzqGdQzqGdQz6CeQT2Degb1vxwq+Jlj2N0la4qLZnyp+okAgSLrh9Lhk9eCqwjRP+7dX/XKL0i7F4o8+jg0Nfhx51voNdev6o8fbDyRDMn9b/ha9WmDmFPhE+1hsVMbdzr/S0E1azCOIrF74AB88iS8ZaJeO1l/IIx2Ly08I9X+8+AwWe/Sk++6stDBVaZmjW/P40t2GCjIYZcU5GkHqbez5HkETr5/5AIonOwrEkg1JLlPkiDKt8jEHpn+cGodVAs1jxinWABLg9+VlNAujOZtZcmVWbSebEGPrukyKt33Ps9m1/5cKh3NoA69qn8V2hK8SFCfQbceDr4FSr/Ppt8fWop2dbfG+g/DXYcPYDk0x/WgtYpyFANkl56t9WkYdyEcspSogrPVOMpAlk8uMYns9fg2XUu+i+hH8iZTLg4R5DjnYBij2ZuM3+nGb0Z4WD+f89u/NAQJSg+GcxomsEMnJzvTYR/RB7IFHxC1hINwVV/cWyJLhbfZV/nFFK9S5hdwGwROSHo5S2lOtfz4qrnlzTRSrGL3PLiTAC9yGX2F6lKqGfKpgeJ7UTz+Ij7sNoAp5bzr8Sj8nqP+115zyngCPC6hQaY9EPqjAEcVtuFPT7Hbw5cpv5UqtHqkuE27pMiL3jN8gUdILAYGzRtKnn8TooBu8BFMSedEjvoRmOF1hmQpek+RDtxa/BHrwIgxKVMiZn7jWqn7hFhZH3qi76cKxBBuzo/Qm0QgSyVz0lJCDZldgPM2C328R9zcycmE9Yr3RjByMaEgvkxbYlnrZXaoEOv9owrfrqSvwhDe6CQ7YXhnBKgoQAzqg2n7Krxv+Q6UGT3K8JqgS0Sl+WRDIxys4gP7ZXymMynB1dggcmyIaMxYoSkbbNERJD+Z/kb+C09OJ1mxF/2NsnuVaKf/0HwQC/EBdjcQU7BqML8yggFa/mczelu1tojR9BBT50mtHsAxb6tkWa0yxPwwV1SfQWOFTi3JJ6MsRvjfpJTV8RjcFoWga9WFEW9jaT9/xf6rIy31QivR3X1rbcjPlhH0GMqOTZCMes9Xspz7djNVYTowV6WQDHF9ZWoHAeksbDQURfYpdDlnYc4sIqf1Q9pYQK1FJybVQW9fpF+2sNdFu+isM7cHjhKO8CPPiXyVy3O11yP+yjU2OTBDWSFyJL6T3lwHb01PykWwQJJRI3fmWAg7Reyk6E28kw/HrLb5B7ecngTuCmgLwRifw/iQHob7oYL2HmbT9w2R1puvIAYWpBVquM3FvK1jWZolW91xLzeZj1fLpNlf/+hIbeQXuC3x0WCNIpldKp3X4pSPPZKFVSz33ZLCCi0Ghs8QzhNNjnTNxtkF/Dq3+ssRQsA651p6Dkb3GUKC61LqbRw/1aXgGb6fhAWpYIOrlGbRQQ3G8tJ+dwNlIG8jWpGXg5X3fpiqwVDiZt+fgGsiHTExRTFaA7NFp1jA+CvmfO+mKjjbI9tviYuSNFejpfda2zKA2JQ/Yf+u0WDhi/A9vrIqa5LVaV2g0K8v7Rf7jGK6xc5jeNsz3BmTOrhPZ22CBAxbNwYh9BHW9OnXTynNvc4b0A8nGN6AX+KpusgwvT9tZHud+WrQDMfEs10B7cY1dAS0BgiRriYd9WZDQ3Wmdx25LGmyC2XIg37KVOpaQjt1LcJ5xUiRF743Ks3ZPOBQ4EIVAqi4MC3fp+bKdD8ryqVRs13EmvcSzmqz7LaIpCvBJejmwO+Hs0EInjz4uTGRnBNr9pXwJtXZfbSGQ4rDhkN1Rl4LtE7RljmA1QY/h5GdELeYiI/4CrEFdkWDsjycatKLx4FK7I1bKHb0IJ/h5mvtij6Vatc2fARrvRdxnfw9ko12Kns2ag8EhIaQY13z+OxSQwUvRqxQlmsRBTQRw0Vy05hQXKwi9mKbQrNYe2Aw3szJk4eMIQN0MW+uS/ojV/WOhr5V9V5c28a5bQFd3tb6liQdhCxgNSlLtSz00mn1divjuwn3JO7jI4RAsrjSccy5tsEnsLc07AhtcRkmuN1n3qJUjb4qoO96zs34K8j/riviG/w/J+kB3zgOyJujH12ikjVVykRITs4befySUNVnVHhLS7QheR3NvwsTv9tQx5F6In9YH6Ieie/INIX1BjwuD9+qvCwecCjXTnnhKQuewddWesLunttXaBcEQu6dLZMHxBMHrJzN+NdKP1+5/FN8XCTGUbiwcxzq2zkO/ketSTdaGl6Rh7ZXuc94bC5HkzKTltFU55YzrfZSWcO8Rqn9aD6HOtAPlFSIQSapk+/WVL/GSKgzrwmUD2rBiCFfeDt5Dj7hZhljaWJ3+7cdTZP8E1NKonN3ItHej89NTVYvQ3KEkfYtb+U6Wmv5Qw09KGdRT3mwNytXu+cThR8ngxCYQuoYgdMqpIYKz0VulXKP8jvsEb1Ov5qe0+fcGghF8ibLSs7yXOkErExlFpfkB67w4TZqDwdKlGZCIMws8nd8lAPfpS2MIfoXXJryqP0N+TT7ztNTPy9xga5tKBk9C0sIrqL7fh+cp9nYDTy4fqVkdXX4Xv2k6da34HgHH8DacDl6t5QrkMJZrAvOBh/3fsB7FqN31mSLRMI75jowRUs/CJxNvy26TjE2SEbPihZGYwp1Yr/TT7cE1z3yfXmre5ugoSVsHBdgdXYygZ4toHs4f2LWqd6dMlVojm5y5KHZkIje70asax8arM5Htp9p2OHhhJddIIZeWxyD93HHTfB0lgzSjctDE1NXjXu+dZ/pV50srDN3BVR7/IghVTRGrUaU9qt4EEfcErWobXWDFpUQ0ehnPAw0GW+kEX0Xg6/EhYsnueJiS6TYEmkeXyq2Lg1nGMyeapkq4vKWhklylCnsGpfpB6/ps09HijRls2jy8kdTPyvL/Ra5/8ooup7Wx+VzFcEaKOxGCezBiSkHy0MfTw1RbWHW6/5AwNwawM/9LL6zDLHEwBFLs5nMa54/T9vw/Xlo6UTcbZt7hShB51S5M5vwsyubzOEwptk8Ak556Ftttmoz1TBk9raJi5I2GeJGMunOIobTGi/IG9uQ+tfxVwN6TdzIm8zY5JAwbh5Gc40nH5rba2oSZ00Hj1xPWPrtubddK8VaLazuIV8s3N0/xZeYNkKXl12I2fp9NPu0MfSiCkFCF/Gb19pT+wPz+bBEeYG2jdjSVVGNOFWrLkwZMqNXFP3qcJSFPKHvKtpzteBKw3CTIMO+6UrGRjhLd+V9lf/CuWFs3kZv5A8npt1Op71TNjNYEKJV5s0+6RtikH9f5oBoOnGd997Ee7Ncinrl0Zb5lwMzL/vfToHHz3gIe4A78eo4ydKLN4j+A1buRi0rGMw+c1fxW7vocg29NE0yQmVY276iVrmZPIr/Hz+0RjTaigKxRR7RmICiu/Qyflh/WZ/Swvfd1LZMJPjvapEeg9/DIcs9PrPfp1d17b4ctbtPIfsgIMEFb0I14qXbLkDkvjy6yRcWPqVLw5Kks1JDfYN4xDqdyo0BxarqVFnTQbnJTHe2LvSDFq1a9TNuY29huWqYc5zPxlb16DGETimiXxOnG2umhrbV1olAAZXkWoUOLUs4sDoWxKvrtet23pLlWVO7pO7wl8qkXUBIbKRWq5rrTvPFDpvfsXsrwLn4Yf8tsLm8LbouhtHsH4R7St5zkRheuE/qnxgCeU8yNpadjkKvvGNd91CO8o7doZLF/rtxcEwHSXtmPV1TJwVMyVJ7uGNlCZGYUxfLmkrbgq+peEcmnzsdFl5gWMIZ632NRgFXFB6g2jvA8fZzjmoPGElbMY6TH9JSsxlOs29AhsDgSkY8qq+9E8dlTfwu2VBAr55Kc0s0q2SHUF9dx2FXnqUDSzyRvRZYFuJoO8WDXV49DfjitBvkuBnPvVWHy6bhgsvpb/TdY/nOegxKQhYNFIjBVY1TxbpzsIXZHxlcTC5l1chZieKWdoznt4tRmjIdV5KtOTdJFnwdCMNLeXt7xa/fFplWd5ttnPNIJ/z+uZl1kjK/72B1nQoxba/T2BryGQ/2FiGTFhaE4gZbkoXits5P5Jq3crUZfSRZSiY8LmG9F6r58jHO4dPziHU9QWQpzW5jOHRnHtZaaO8IQmZu/yDgdHV8QBflxphUgWxqK+UDyMJM3TLzRq9Q/WPHBOgctSwwIjlYco/f06ce5jKOpab3KcUBJ4sKvv8bJw6WgHiPBO9Z5WLMcgV0LaZQJuRSt9EW2AwmNHPEajJ148Mx39GEnZs8jryfbBYMk4NdGRjKZMTDvhjZqQ3wxWXh/pwAbARJlr5g/oGIOj3xZRx1sKBZxeqDTH1keyD4ldm2pCMFu/yWgDMVvcQX3phawN0T0GurL+Mr660ZpXGiFTenD66sOSBM32Mn4vXxfTTFuz4ml+feGARRMnYWDDBmj4f52uHNE0fRrqMFl36JDnpa+dgQ45S1IoGseEMR7CjLBhvQo/azOVgW1IA4q716wISD5sLLGF04a6n7tlJU6NL0T62BYSmeGNB6B2Sq6bGmes8+6xffE6Iu8VrTa4zfcXj3Y1G7An1KytjIX74sGjyCWJxb1evGGkx/sRrpnb7ga1ookfcfDZCtU6sb3wfW1luScS3pGifPv2DdvEbzAQXd0RgO8o2XxNWQhr4u6pzKX1M9rPG3u1yNrQPkOy/83fSvP/hbioOiKTbWW9dObSd+MXrL7LKwGEjU81M70g9Gu1PD/QxU9XT7/Mo28To2pnAymDiPJfz+11+7YAKneO+lw1tItp4EWcoU+JWOg9XJFHtGa/OEf1bT0Q9+XPz29bjggTXvrnun4R+ffPF/AFBLAwQUAAIACAAjPiZLoN87e00AAABrAAAAGwAAAHVuaXZlcnNhbC91bml2ZXJzYWwucG5nLnhtbLOxr8jNUShLLSrOzM+zVTLUM1Cyt+PlsikoSi3LTC1XqACKGekZQICSQqWtkgkStzwzpSQDqMLQ1BwhmJGamZ5RYqtkYWYBF9QHmgkAUEsBAgAAFAACAAgAg3iPRc6CCTfsAgAAiAgAABQAAAAAAAAAAQAAAAAAAAAAAHVuaXZlcnNhbC9wbGF5ZXIueG1sUEsBAgAAFAACAAgAIz4mSy/JuMRcMAAArGIAABcAAAAAAAAAAAAAAAAAHgMAAHVuaXZlcnNhbC91bml2ZXJzYWwucG5nUEsBAgAAFAACAAgAIz4mS6DfO3tNAAAAawAAABsAAAAAAAAAAQAAAAAArzMAAHVuaXZlcnNhbC91bml2ZXJzYWwucG5nLnhtbFBLBQYAAAAAAwADANAAAAA1NAAAAAA="/>
  <p:tag name="ISPRING_OUTPUT_FOLDER" val="C:\Users\gabor\Desktop"/>
  <p:tag name="ISPRING_PRESENTATION_TITLE" val="U2E2_HUN_PC3_PC4_PC5"/>
</p:tagLst>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2110</TotalTime>
  <Words>4247</Words>
  <Application>Microsoft Office PowerPoint</Application>
  <PresentationFormat>Szélesvásznú</PresentationFormat>
  <Paragraphs>346</Paragraphs>
  <Slides>53</Slides>
  <Notes>53</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53</vt:i4>
      </vt:variant>
    </vt:vector>
  </HeadingPairs>
  <TitlesOfParts>
    <vt:vector size="59" baseType="lpstr">
      <vt:lpstr>Arial</vt:lpstr>
      <vt:lpstr>Calibri</vt:lpstr>
      <vt:lpstr>Helvetica</vt:lpstr>
      <vt:lpstr>Helvetica Neue</vt:lpstr>
      <vt:lpstr>Times</vt:lpstr>
      <vt:lpstr>Retrospect</vt:lpstr>
      <vt:lpstr>PowerPoint-bemutató</vt:lpstr>
      <vt:lpstr>Tanulási célok</vt:lpstr>
      <vt:lpstr>Tartalom</vt:lpstr>
      <vt:lpstr>Web 1.0 – Web 2.0 – Web 3.0</vt:lpstr>
      <vt:lpstr>Web 1.0 – A dokumentumok Web-je</vt:lpstr>
      <vt:lpstr>Web 1.0 – A dokumentumok Web-je</vt:lpstr>
      <vt:lpstr>Web 2.0 – Az emberek Web-je</vt:lpstr>
      <vt:lpstr>Web 2.0 innováció - 2004</vt:lpstr>
      <vt:lpstr>Web 2.0 megoldások</vt:lpstr>
      <vt:lpstr>Web 3.0 – Az adatok Web-je</vt:lpstr>
      <vt:lpstr>Oktatási Web 2.0 eszközök</vt:lpstr>
      <vt:lpstr>PowerPoint-bemutató</vt:lpstr>
      <vt:lpstr>PowerPoint-bemutató</vt:lpstr>
      <vt:lpstr>Multimedia 2003-ból</vt:lpstr>
      <vt:lpstr>PowerPoint-bemutató</vt:lpstr>
      <vt:lpstr>PowerPoint-bemutató</vt:lpstr>
      <vt:lpstr>Hogyan készítsünk digitális tananyagot web 2.0 eszközökkel?</vt:lpstr>
      <vt:lpstr>PowerPoint-bemutató</vt:lpstr>
      <vt:lpstr>PowerPoint-bemutató</vt:lpstr>
      <vt:lpstr>PowerPoint-bemutató</vt:lpstr>
      <vt:lpstr>PowerPoint-bemutató</vt:lpstr>
      <vt:lpstr>PowerPoint-bemutató</vt:lpstr>
      <vt:lpstr>Modular Object-Oriented Dynamic Learning Environment</vt:lpstr>
      <vt:lpstr>PowerPoint-bemutató</vt:lpstr>
      <vt:lpstr>Általános jellemzők</vt:lpstr>
      <vt:lpstr>PowerPoint-bemutató</vt:lpstr>
      <vt:lpstr>PowerPoint-bemutató</vt:lpstr>
      <vt:lpstr>PowerPoint-bemutató</vt:lpstr>
      <vt:lpstr>PowerPoint-bemutató</vt:lpstr>
      <vt:lpstr>PowerPoint-bemutató</vt:lpstr>
      <vt:lpstr>PowerPoint-bemutató</vt:lpstr>
      <vt:lpstr>Tennivalók a tréning előtt:</vt:lpstr>
      <vt:lpstr>Minőségfejlesztés az oktatásban</vt:lpstr>
      <vt:lpstr>PowerPoint-bemutató</vt:lpstr>
      <vt:lpstr>PowerPoint-bemutató</vt:lpstr>
      <vt:lpstr>PowerPoint-bemutató</vt:lpstr>
      <vt:lpstr>PowerPoint-bemutató</vt:lpstr>
      <vt:lpstr>PowerPoint-bemutató</vt:lpstr>
      <vt:lpstr>PowerPoint-bemutató</vt:lpstr>
      <vt:lpstr>Mire jó a kérdőív?</vt:lpstr>
      <vt:lpstr>Online kérdőívkészítők</vt:lpstr>
      <vt:lpstr>PowerPoint-bemutató</vt:lpstr>
      <vt:lpstr>PowerPoint-bemutató</vt:lpstr>
      <vt:lpstr>PowerPoint-bemutató</vt:lpstr>
      <vt:lpstr>PowerPoint-bemutató</vt:lpstr>
      <vt:lpstr>PowerPoint-bemutató</vt:lpstr>
      <vt:lpstr>PowerPoint-bemutató</vt:lpstr>
      <vt:lpstr>Feladatok, csoportmunka</vt:lpstr>
      <vt:lpstr>Bibliográfia</vt:lpstr>
      <vt:lpstr>Hasznos linkek</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U2E2_HUN_PC3_PC4_PC5</dc:title>
  <dc:creator>Rendszergazda</dc:creator>
  <cp:lastModifiedBy>Lajtos Gábor</cp:lastModifiedBy>
  <cp:revision>259</cp:revision>
  <dcterms:modified xsi:type="dcterms:W3CDTF">2017-12-05T13:43:10Z</dcterms:modified>
</cp:coreProperties>
</file>