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4" r:id="rId5"/>
    <p:sldId id="259" r:id="rId6"/>
    <p:sldId id="281" r:id="rId7"/>
    <p:sldId id="275" r:id="rId8"/>
    <p:sldId id="270" r:id="rId9"/>
    <p:sldId id="277" r:id="rId10"/>
    <p:sldId id="283" r:id="rId11"/>
    <p:sldId id="285" r:id="rId12"/>
    <p:sldId id="278" r:id="rId13"/>
    <p:sldId id="290" r:id="rId14"/>
    <p:sldId id="284" r:id="rId15"/>
    <p:sldId id="286" r:id="rId16"/>
    <p:sldId id="279" r:id="rId17"/>
    <p:sldId id="282" r:id="rId18"/>
    <p:sldId id="292" r:id="rId19"/>
    <p:sldId id="263" r:id="rId20"/>
    <p:sldId id="287" r:id="rId21"/>
    <p:sldId id="267" r:id="rId22"/>
    <p:sldId id="268" r:id="rId23"/>
    <p:sldId id="26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45"/>
    <p:restoredTop sz="64827"/>
  </p:normalViewPr>
  <p:slideViewPr>
    <p:cSldViewPr snapToGrid="0" snapToObjects="1">
      <p:cViewPr varScale="1">
        <p:scale>
          <a:sx n="64" d="100"/>
          <a:sy n="64" d="100"/>
        </p:scale>
        <p:origin x="-105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4845215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AT" dirty="0" smtClean="0"/>
              <a:t>Es gibt mehrere kostenlose Anwendungen, um einfach zu bedienende Websites zu erstellen, die Informationen über das Leben der Schule sammeln, organisieren und veröffentlichen. Solche Anwendungen sind: Protopage, </a:t>
            </a:r>
            <a:r>
              <a:rPr lang="de-AT" dirty="0" err="1" smtClean="0"/>
              <a:t>Netvibes</a:t>
            </a:r>
            <a:r>
              <a:rPr lang="de-AT" dirty="0" smtClean="0"/>
              <a:t>, </a:t>
            </a:r>
            <a:r>
              <a:rPr lang="de-AT" dirty="0" err="1" smtClean="0"/>
              <a:t>Widgami</a:t>
            </a:r>
            <a:r>
              <a:rPr lang="de-AT" dirty="0" smtClean="0"/>
              <a:t> und Google+. </a:t>
            </a:r>
          </a:p>
          <a:p>
            <a:endParaRPr lang="de-AT" dirty="0" smtClean="0"/>
          </a:p>
          <a:p>
            <a:r>
              <a:rPr lang="de-AT" dirty="0" smtClean="0"/>
              <a:t>Als Beispiel sei hier die Protopage-Seite der Hevesy György Public School </a:t>
            </a:r>
            <a:r>
              <a:rPr lang="de-AT" dirty="0" err="1" smtClean="0"/>
              <a:t>of</a:t>
            </a:r>
            <a:r>
              <a:rPr lang="de-AT" dirty="0" smtClean="0"/>
              <a:t> </a:t>
            </a:r>
            <a:r>
              <a:rPr lang="de-AT" dirty="0" err="1" smtClean="0"/>
              <a:t>Tura</a:t>
            </a:r>
            <a:r>
              <a:rPr lang="de-AT" dirty="0" smtClean="0"/>
              <a:t> (Ungarn) genannt. Die Lehrer und Schüler der Schule bearbeiten diese Seite in einer Gemeinschaftsarbeit, und wie Sie auf dem Bild sehen, können die Informationen auf so genannten Registerkarten veröffentlicht werden, indem Sie verschiedene Registerkarten für die Schuljahre verwenden. </a:t>
            </a:r>
          </a:p>
          <a:p>
            <a:endParaRPr lang="de-AT" dirty="0" smtClean="0"/>
          </a:p>
          <a:p>
            <a:endParaRPr lang="de-AT" dirty="0" smtClean="0"/>
          </a:p>
          <a:p>
            <a:r>
              <a:rPr lang="de-AT" dirty="0" smtClean="0"/>
              <a:t>Auf </a:t>
            </a:r>
            <a:r>
              <a:rPr lang="de-AT" dirty="0" err="1" smtClean="0"/>
              <a:t>Youtube</a:t>
            </a:r>
            <a:r>
              <a:rPr lang="de-AT" dirty="0" smtClean="0"/>
              <a:t> finden Sie Video-Tutorials über das Erstellen und Verwalten solcher Seiten.</a:t>
            </a:r>
          </a:p>
        </p:txBody>
      </p:sp>
    </p:spTree>
    <p:extLst>
      <p:ext uri="{BB962C8B-B14F-4D97-AF65-F5344CB8AC3E}">
        <p14:creationId xmlns:p14="http://schemas.microsoft.com/office/powerpoint/2010/main" val="204066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AT" dirty="0" smtClean="0"/>
              <a:t>Hervorragende Möglichkeit, die Schüler in die Entwicklung des digitalen Newsletters einzubinden. Ein wichtiges Ziel der Projektarbeit ist es, die Präsentationsfähigkeiten der Studierenden zu entwickeln: Sie sollen in der Lage sein, wirkungsvolle Präsentationen über die laufende Arbeit, Ergebnisse ihrer Projektarbeit zu erstellen. Es bedarf Teamarbeit, denn jemand muss die</a:t>
            </a:r>
            <a:r>
              <a:rPr lang="de-AT" baseline="0" dirty="0" smtClean="0"/>
              <a:t> Präsentation</a:t>
            </a:r>
            <a:r>
              <a:rPr lang="de-AT" dirty="0" smtClean="0"/>
              <a:t> entwerfen, Bilder sammeln, das Dokument bearbeiten und schließlich über verschiedene Kanäle verteilen. Neben dem Versenden per E-Mail an die Stakeholder sollte es auch in sozialen Netzwerken (z. B. Facebook, Twitter) gemeinsam genutzt und in Dokumentenaustauschanwendungen wie </a:t>
            </a:r>
            <a:r>
              <a:rPr lang="de-AT" dirty="0" err="1" smtClean="0"/>
              <a:t>Slideshare</a:t>
            </a:r>
            <a:r>
              <a:rPr lang="de-AT" dirty="0" smtClean="0"/>
              <a:t> hochgeladen werden. Die Eltern werden froh und stolz sein, wenn Sie den Namen ihres Kindes in der Redaktion des Newsletters lesen können. </a:t>
            </a:r>
          </a:p>
        </p:txBody>
      </p:sp>
    </p:spTree>
    <p:extLst>
      <p:ext uri="{BB962C8B-B14F-4D97-AF65-F5344CB8AC3E}">
        <p14:creationId xmlns:p14="http://schemas.microsoft.com/office/powerpoint/2010/main" val="175072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00000"/>
              </a:lnSpc>
              <a:spcBef>
                <a:spcPts val="0"/>
              </a:spcBef>
              <a:buClrTx/>
              <a:buSzTx/>
              <a:buNone/>
              <a:defRPr/>
            </a:pPr>
            <a:r>
              <a:rPr lang="de-AT" sz="1200" b="0" dirty="0" err="1" smtClean="0"/>
              <a:t>SlideShare</a:t>
            </a:r>
            <a:r>
              <a:rPr lang="de-AT" sz="1200" b="0" dirty="0" smtClean="0"/>
              <a:t> ist ein Web 2.0 basierter Dia-Hosting-Dienst. Benutzer können Dateien privat oder öffentlich in den folgenden Dateiformaten hochladen: PowerPoint, PDF, </a:t>
            </a:r>
            <a:r>
              <a:rPr lang="de-AT" sz="1200" b="0" dirty="0" err="1" smtClean="0"/>
              <a:t>Keynote</a:t>
            </a:r>
            <a:r>
              <a:rPr lang="de-AT" sz="1200" b="0" dirty="0" smtClean="0"/>
              <a:t> oder </a:t>
            </a:r>
            <a:r>
              <a:rPr lang="de-AT" sz="1200" b="0" dirty="0" err="1" smtClean="0"/>
              <a:t>OpenDocument</a:t>
            </a:r>
            <a:r>
              <a:rPr lang="de-AT" sz="1200" b="0" dirty="0" smtClean="0"/>
              <a:t> Präsentationen. Dia-Sammlungen können dann auf der Webseite selbst, auf Handheld-Geräten oder eingebettet in andere Websites (wie </a:t>
            </a:r>
            <a:r>
              <a:rPr lang="de-AT" sz="1200" b="0" dirty="0" err="1" smtClean="0"/>
              <a:t>Moodle</a:t>
            </a:r>
            <a:r>
              <a:rPr lang="de-AT" sz="1200" b="0" dirty="0" smtClean="0"/>
              <a:t>) betrachtet werden.</a:t>
            </a:r>
          </a:p>
          <a:p>
            <a:pPr marL="0" indent="0">
              <a:lnSpc>
                <a:spcPct val="100000"/>
              </a:lnSpc>
              <a:spcBef>
                <a:spcPts val="0"/>
              </a:spcBef>
              <a:buClrTx/>
              <a:buSzTx/>
              <a:buNone/>
              <a:defRPr/>
            </a:pPr>
            <a:endParaRPr lang="de-AT" sz="1200" b="0" dirty="0" smtClean="0"/>
          </a:p>
          <a:p>
            <a:pPr marL="0" indent="0">
              <a:lnSpc>
                <a:spcPct val="100000"/>
              </a:lnSpc>
              <a:spcBef>
                <a:spcPts val="0"/>
              </a:spcBef>
              <a:buClrTx/>
              <a:buSzTx/>
              <a:buNone/>
              <a:defRPr/>
            </a:pPr>
            <a:r>
              <a:rPr lang="de-AT" sz="1200" b="0" dirty="0" smtClean="0"/>
              <a:t>Link: https://www.slideshare.net/ </a:t>
            </a:r>
          </a:p>
          <a:p>
            <a:pPr marL="0" indent="0">
              <a:lnSpc>
                <a:spcPct val="100000"/>
              </a:lnSpc>
              <a:spcBef>
                <a:spcPts val="0"/>
              </a:spcBef>
              <a:buClrTx/>
              <a:buSzTx/>
              <a:buNone/>
              <a:defRPr/>
            </a:pPr>
            <a:endParaRPr lang="de-AT" sz="1200" b="0" dirty="0" err="1" smtClean="0"/>
          </a:p>
        </p:txBody>
      </p:sp>
    </p:spTree>
    <p:extLst>
      <p:ext uri="{BB962C8B-B14F-4D97-AF65-F5344CB8AC3E}">
        <p14:creationId xmlns:p14="http://schemas.microsoft.com/office/powerpoint/2010/main" val="160292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de-AT" dirty="0" smtClean="0"/>
              <a:t>Die Blogs sind einfach zu editieren und zu verwalten Web-basierte Plattformen für die Lehrer und Schüler mit ähnlichen Funktionen wie die persönlichen Webseiten.  Beide bieten Optionen zur Aggregation von Inhalten aus anderen Ressourcen.</a:t>
            </a:r>
          </a:p>
          <a:p>
            <a:pPr marL="0" marR="0" indent="0" defTabSz="914400" eaLnBrk="1" fontAlgn="auto" latinLnBrk="0" hangingPunct="1">
              <a:lnSpc>
                <a:spcPct val="100000"/>
              </a:lnSpc>
              <a:spcBef>
                <a:spcPts val="0"/>
              </a:spcBef>
              <a:spcAft>
                <a:spcPts val="0"/>
              </a:spcAft>
              <a:buClrTx/>
              <a:buSzTx/>
              <a:buFontTx/>
              <a:buNone/>
              <a:tabLst/>
              <a:defRPr/>
            </a:pPr>
            <a:endParaRPr lang="de-AT" dirty="0" smtClean="0"/>
          </a:p>
          <a:p>
            <a:pPr marL="0" marR="0" indent="0" defTabSz="914400" eaLnBrk="1" fontAlgn="auto" latinLnBrk="0" hangingPunct="1">
              <a:lnSpc>
                <a:spcPct val="100000"/>
              </a:lnSpc>
              <a:spcBef>
                <a:spcPts val="0"/>
              </a:spcBef>
              <a:spcAft>
                <a:spcPts val="0"/>
              </a:spcAft>
              <a:buClrTx/>
              <a:buSzTx/>
              <a:buFontTx/>
              <a:buNone/>
              <a:tabLst/>
              <a:defRPr/>
            </a:pPr>
            <a:r>
              <a:rPr lang="de-AT" dirty="0" smtClean="0"/>
              <a:t>Auf den Blogs sind die Inhalte nach Terminen wie in einem Tagebuch geordnet, und es gibt Möglichkeiten, Tag-Clouds zu verwenden, um die Suche in den früheren Inhalten zu erleichtern.</a:t>
            </a:r>
          </a:p>
          <a:p>
            <a:endParaRPr lang="en-GB" baseline="0" dirty="0" smtClean="0"/>
          </a:p>
        </p:txBody>
      </p:sp>
    </p:spTree>
    <p:extLst>
      <p:ext uri="{BB962C8B-B14F-4D97-AF65-F5344CB8AC3E}">
        <p14:creationId xmlns:p14="http://schemas.microsoft.com/office/powerpoint/2010/main" val="209922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baseline="0" dirty="0" smtClean="0"/>
              <a:t>However, while the personal websites are only passive, read-only tools for the visitors with news organized as mosaics, the owner of the blogs might allow them to comment and evaluate of the published content. </a:t>
            </a:r>
          </a:p>
          <a:p>
            <a:endParaRPr lang="en-GB" dirty="0"/>
          </a:p>
        </p:txBody>
      </p:sp>
    </p:spTree>
    <p:extLst>
      <p:ext uri="{BB962C8B-B14F-4D97-AF65-F5344CB8AC3E}">
        <p14:creationId xmlns:p14="http://schemas.microsoft.com/office/powerpoint/2010/main" val="185425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de-AT" sz="1200" dirty="0" smtClean="0">
                <a:sym typeface="Calibri"/>
              </a:rPr>
              <a:t>Die </a:t>
            </a:r>
            <a:r>
              <a:rPr lang="de-AT" sz="1200" dirty="0" err="1" smtClean="0">
                <a:sym typeface="Calibri"/>
              </a:rPr>
              <a:t>LehrerInnen</a:t>
            </a:r>
            <a:r>
              <a:rPr lang="de-AT" sz="1200" dirty="0" smtClean="0">
                <a:sym typeface="Calibri"/>
              </a:rPr>
              <a:t> laden die Betroffenen - mit Hilfe der Eltern - zu ausgewählten Treffen oder thematischen Workshops ein, um aktuelle Probleme zu diskutieren oder zukünftige Trends und Anforderungen zu erarbeiten.  Alle diese zusätzlichen Aktivitäten sollen Rückmeldungen und Stellungnahmen von internen und externen Stakeholdern über den aktuellen Stand der Schule und deren Erwartungen an die weitere Entwicklung einholen.</a:t>
            </a:r>
          </a:p>
          <a:p>
            <a:pPr marL="0" marR="0" indent="0" defTabSz="914400" eaLnBrk="1" fontAlgn="auto" latinLnBrk="0" hangingPunct="1">
              <a:lnSpc>
                <a:spcPct val="100000"/>
              </a:lnSpc>
              <a:spcBef>
                <a:spcPts val="0"/>
              </a:spcBef>
              <a:spcAft>
                <a:spcPts val="0"/>
              </a:spcAft>
              <a:buClrTx/>
              <a:buSzTx/>
              <a:buFontTx/>
              <a:buNone/>
              <a:tabLst/>
              <a:defRPr/>
            </a:pPr>
            <a:endParaRPr lang="de-AT" sz="1200" dirty="0" smtClean="0">
              <a:sym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de-AT" sz="1200" dirty="0" smtClean="0">
                <a:sym typeface="Calibri"/>
              </a:rPr>
              <a:t>Je nach Thema kann es sich dabei um ein einmaliges Treffen oder eine Reihe von Rundtischgesprächen handeln, zu denen ein breites Spektrum externer Stakeholder eingeladen werden kann.</a:t>
            </a:r>
          </a:p>
        </p:txBody>
      </p:sp>
    </p:spTree>
    <p:extLst>
      <p:ext uri="{BB962C8B-B14F-4D97-AF65-F5344CB8AC3E}">
        <p14:creationId xmlns:p14="http://schemas.microsoft.com/office/powerpoint/2010/main" val="372407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a:p>
            <a:r>
              <a:rPr lang="de-AT" sz="1200" dirty="0" smtClean="0">
                <a:effectLst/>
                <a:latin typeface="+mj-lt"/>
                <a:ea typeface="+mj-ea"/>
                <a:cs typeface="+mj-cs"/>
                <a:sym typeface="Calibri"/>
              </a:rPr>
              <a:t>Fokusgruppen sind interaktive Umgebungen, in denen die Teilnehmer frei miteinander sprechen und sich mit anderen Gruppenmitgliedern austauschen können. Sie sollten sich durch eine nachdenkliche und offene Atmosphäre auszeichnen. Übermäßige Formalität und Strenge sollte vermieden werden, da dies die Dynamik der Interaktion zwischen den Teilnehmern unterdrücken könnte, aber zu viel Ungezwungenheit und Entspannung könnte auch Probleme verursachen, da die Diskussion nicht ernst genommen werden könnte.</a:t>
            </a:r>
          </a:p>
          <a:p>
            <a:endParaRPr lang="de-AT" sz="1200" dirty="0" smtClean="0">
              <a:effectLst/>
              <a:latin typeface="+mj-lt"/>
              <a:ea typeface="+mj-ea"/>
              <a:cs typeface="+mj-cs"/>
              <a:sym typeface="Calibri"/>
            </a:endParaRPr>
          </a:p>
          <a:p>
            <a:r>
              <a:rPr lang="de-AT" sz="1200" dirty="0" smtClean="0">
                <a:effectLst/>
                <a:latin typeface="+mj-lt"/>
                <a:ea typeface="+mj-ea"/>
                <a:cs typeface="+mj-cs"/>
                <a:sym typeface="Calibri"/>
              </a:rPr>
              <a:t>Unabhängig vom Format ist es wichtig, dass die einladende Schule eine klare Vorstellung davon hat, was das Thema auf der Tagesordnung ist, um den Stakeholdern eine klare Orientierung zu geben und ihnen verständlich zu machen, was von ihnen erwartet wird.</a:t>
            </a:r>
          </a:p>
          <a:p>
            <a:endParaRPr lang="de-AT" sz="1200" dirty="0" smtClean="0">
              <a:effectLst/>
              <a:latin typeface="+mj-lt"/>
              <a:ea typeface="+mj-ea"/>
              <a:cs typeface="+mj-cs"/>
              <a:sym typeface="Calibri"/>
            </a:endParaRPr>
          </a:p>
        </p:txBody>
      </p:sp>
    </p:spTree>
    <p:extLst>
      <p:ext uri="{BB962C8B-B14F-4D97-AF65-F5344CB8AC3E}">
        <p14:creationId xmlns:p14="http://schemas.microsoft.com/office/powerpoint/2010/main" val="177817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Bitte verwenden Sie diesen</a:t>
            </a:r>
            <a:r>
              <a:rPr lang="de-AT" baseline="0" dirty="0" smtClean="0"/>
              <a:t> Platz, um ihre Notizen, Links und Sonstiges zu vermerken, bzw. </a:t>
            </a:r>
            <a:r>
              <a:rPr lang="de-AT" baseline="0" smtClean="0"/>
              <a:t>alles, was nicht auf den Folien aufscheinen soll, sondern während des Unterrichts laut gesagt werden soll. </a:t>
            </a:r>
            <a:endParaRPr lang="hu-H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smtClean="0">
              <a:effectLst/>
              <a:latin typeface="+mj-lt"/>
              <a:ea typeface="+mj-ea"/>
              <a:cs typeface="+mj-cs"/>
              <a:sym typeface="Calibri"/>
            </a:endParaRPr>
          </a:p>
        </p:txBody>
      </p:sp>
    </p:spTree>
    <p:extLst>
      <p:ext uri="{BB962C8B-B14F-4D97-AF65-F5344CB8AC3E}">
        <p14:creationId xmlns:p14="http://schemas.microsoft.com/office/powerpoint/2010/main" val="169111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de-AT" sz="1200" dirty="0" smtClean="0"/>
              <a:t>Stakeholder-Beteiligungsstrategien werden auch von vielen Einzelpersonen und Organisationen, die mit öffentlichen Schulen zusammenarbeiten, als zentral für eine erfolgreiche Schulverbesserung angesehen. </a:t>
            </a:r>
          </a:p>
          <a:p>
            <a:pPr marL="0" marR="0" indent="0" defTabSz="914400" eaLnBrk="1" fontAlgn="auto" latinLnBrk="0" hangingPunct="1">
              <a:lnSpc>
                <a:spcPct val="100000"/>
              </a:lnSpc>
              <a:spcBef>
                <a:spcPts val="0"/>
              </a:spcBef>
              <a:spcAft>
                <a:spcPts val="0"/>
              </a:spcAft>
              <a:buClrTx/>
              <a:buSzTx/>
              <a:buFontTx/>
              <a:buNone/>
              <a:tabLst/>
              <a:defRPr/>
            </a:pPr>
            <a:endParaRPr lang="de-AT" sz="1200" dirty="0" smtClean="0"/>
          </a:p>
          <a:p>
            <a:pPr marL="0" marR="0" indent="0" defTabSz="914400" eaLnBrk="1" fontAlgn="auto" latinLnBrk="0" hangingPunct="1">
              <a:lnSpc>
                <a:spcPct val="100000"/>
              </a:lnSpc>
              <a:spcBef>
                <a:spcPts val="0"/>
              </a:spcBef>
              <a:spcAft>
                <a:spcPts val="0"/>
              </a:spcAft>
              <a:buClrTx/>
              <a:buSzTx/>
              <a:buFontTx/>
              <a:buNone/>
              <a:tabLst/>
              <a:defRPr/>
            </a:pPr>
            <a:r>
              <a:rPr lang="de-AT" sz="1200" dirty="0" smtClean="0"/>
              <a:t>Da einige Gemeinden über ihre örtlichen Schulen relativ wenig informiert oder von ihnen getrennt sind, plädieren immer mehr Reformer und Reformbewegungen für eine integrativere, gemeindeweite Beteiligung an einem Schulverbesserungsprozess. (http://edglossary.org/stakeholder/)</a:t>
            </a:r>
          </a:p>
          <a:p>
            <a:pPr marL="0" marR="0" indent="0" defTabSz="914400" eaLnBrk="1" fontAlgn="auto" latinLnBrk="0" hangingPunct="1">
              <a:lnSpc>
                <a:spcPct val="100000"/>
              </a:lnSpc>
              <a:spcBef>
                <a:spcPts val="0"/>
              </a:spcBef>
              <a:spcAft>
                <a:spcPts val="0"/>
              </a:spcAft>
              <a:buClrTx/>
              <a:buSzTx/>
              <a:buFontTx/>
              <a:buNone/>
              <a:tabLst/>
              <a:defRPr/>
            </a:pPr>
            <a:endParaRPr lang="de-AT" sz="1200" dirty="0" smtClean="0"/>
          </a:p>
        </p:txBody>
      </p:sp>
    </p:spTree>
    <p:extLst>
      <p:ext uri="{BB962C8B-B14F-4D97-AF65-F5344CB8AC3E}">
        <p14:creationId xmlns:p14="http://schemas.microsoft.com/office/powerpoint/2010/main" val="1115100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rPr lang="de-AT" sz="1200" dirty="0" smtClean="0">
                <a:effectLst/>
                <a:latin typeface="+mj-lt"/>
                <a:ea typeface="+mj-ea"/>
                <a:cs typeface="+mj-cs"/>
                <a:sym typeface="Calibri"/>
              </a:rPr>
              <a:t>Es liegt auf der Hand, dass die Lehrer die wichtigsten Akteure im Lehren und Lernen sind, aber auch die Führungskräfte und Studenten/Lernenden sollten eine Stimme und eine wichtige Rolle haben, da sie direkt von den geplanten Zielen betroffen sind. </a:t>
            </a:r>
          </a:p>
          <a:p>
            <a:endParaRPr lang="de-AT" sz="1200" dirty="0" smtClean="0">
              <a:effectLst/>
              <a:latin typeface="+mj-lt"/>
              <a:ea typeface="+mj-ea"/>
              <a:cs typeface="+mj-cs"/>
              <a:sym typeface="Calibri"/>
            </a:endParaRPr>
          </a:p>
          <a:p>
            <a:r>
              <a:rPr lang="de-AT" sz="1200" dirty="0" smtClean="0">
                <a:effectLst/>
                <a:latin typeface="+mj-lt"/>
                <a:ea typeface="+mj-ea"/>
                <a:cs typeface="+mj-cs"/>
                <a:sym typeface="Calibri"/>
              </a:rPr>
              <a:t>Die Identifikation und Einbindung externer Stakeholder ist eine immer wichtigere Frage der Bildung. Die externe Hauptaufgabe der externen Stakeholder könnte eine unterstützende und beratende Rolle in der Arbeit der Schule spielen, und die Aufgabe des Personals ist es, effektive Kommunikationsmethoden auszuarbeiten, um eine effektive Zusammenarbeit mit ihnen aufzubauen.</a:t>
            </a:r>
          </a:p>
          <a:p>
            <a:endParaRPr lang="en-US" sz="1200" dirty="0" smtClean="0">
              <a:effectLst/>
              <a:latin typeface="+mj-lt"/>
              <a:ea typeface="+mj-ea"/>
              <a:cs typeface="+mj-cs"/>
              <a:sym typeface="Calibri"/>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smtClean="0">
              <a:latin typeface="+mj-lt"/>
            </a:endParaRPr>
          </a:p>
          <a:p>
            <a:endParaRPr lang="en-US" sz="1200" dirty="0" smtClean="0">
              <a:effectLst/>
              <a:latin typeface="+mj-lt"/>
              <a:ea typeface="+mj-ea"/>
              <a:cs typeface="+mj-cs"/>
              <a:sym typeface="Calibri"/>
            </a:endParaRPr>
          </a:p>
          <a:p>
            <a:endParaRPr lang="en-US" sz="1200" dirty="0" smtClean="0">
              <a:effectLst/>
              <a:latin typeface="+mj-lt"/>
              <a:ea typeface="+mj-ea"/>
              <a:cs typeface="+mj-cs"/>
              <a:sym typeface="Calibri"/>
            </a:endParaRPr>
          </a:p>
          <a:p>
            <a:endParaRPr lang="en-US" sz="1200" dirty="0" smtClean="0"/>
          </a:p>
          <a:p>
            <a:endParaRPr lang="en-GB" dirty="0"/>
          </a:p>
        </p:txBody>
      </p:sp>
    </p:spTree>
    <p:extLst>
      <p:ext uri="{BB962C8B-B14F-4D97-AF65-F5344CB8AC3E}">
        <p14:creationId xmlns:p14="http://schemas.microsoft.com/office/powerpoint/2010/main" val="157994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AT" sz="1200" dirty="0" smtClean="0">
                <a:effectLst/>
                <a:latin typeface="+mj-lt"/>
                <a:ea typeface="+mj-ea"/>
                <a:cs typeface="+mj-cs"/>
                <a:sym typeface="Calibri"/>
              </a:rPr>
              <a:t>Nach der Entscheidung über die Einbeziehung von Stakeholdern (wer, wie, in welcher Phase und Rolle, wer in welchem Grad</a:t>
            </a:r>
            <a:r>
              <a:rPr lang="de-AT" sz="1200" baseline="0" dirty="0" smtClean="0">
                <a:effectLst/>
                <a:latin typeface="+mj-lt"/>
                <a:ea typeface="+mj-ea"/>
                <a:cs typeface="+mj-cs"/>
                <a:sym typeface="Calibri"/>
              </a:rPr>
              <a:t> im Detail</a:t>
            </a:r>
            <a:r>
              <a:rPr lang="de-AT" sz="1200" dirty="0" smtClean="0">
                <a:effectLst/>
                <a:latin typeface="+mj-lt"/>
                <a:ea typeface="+mj-ea"/>
                <a:cs typeface="+mj-cs"/>
                <a:sym typeface="Calibri"/>
              </a:rPr>
              <a:t> und in welcher Phase des Prozesses informiert werden soll) ist es sehr wichtig, einen Kommunikationsplan zu entwickeln: die Inhalte und Kanäle für die Kommunikation zu definieren und die Bedürfnisse der einzelnen Stakeholder zu berücksichtigen.</a:t>
            </a:r>
          </a:p>
          <a:p>
            <a:endParaRPr lang="de-AT" sz="1200" dirty="0" smtClean="0">
              <a:effectLst/>
              <a:latin typeface="+mj-lt"/>
              <a:ea typeface="+mj-ea"/>
              <a:cs typeface="+mj-cs"/>
              <a:sym typeface="Calibri"/>
            </a:endParaRPr>
          </a:p>
        </p:txBody>
      </p:sp>
    </p:spTree>
    <p:extLst>
      <p:ext uri="{BB962C8B-B14F-4D97-AF65-F5344CB8AC3E}">
        <p14:creationId xmlns:p14="http://schemas.microsoft.com/office/powerpoint/2010/main" val="7046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baseline="0" dirty="0" smtClean="0">
              <a:effectLst/>
              <a:latin typeface="+mj-lt"/>
              <a:ea typeface="+mj-ea"/>
              <a:cs typeface="+mj-cs"/>
              <a:sym typeface="Calibri"/>
            </a:endParaRPr>
          </a:p>
          <a:p>
            <a:r>
              <a:rPr lang="de-AT" dirty="0" smtClean="0"/>
              <a:t>Eine traditionelle, papierbasierte Befragung zu etablieren, ist in der Regel eine sehr mühsame Aufgabe. Das ist der Grund, warum die Online-Befragungen immer beliebter werden. Im Internet gibt es viele kostenlose Anwendungen für Online-Befragungen wie Google Form, </a:t>
            </a:r>
            <a:r>
              <a:rPr lang="de-AT" dirty="0" err="1" smtClean="0"/>
              <a:t>SurveyMonkey</a:t>
            </a:r>
            <a:r>
              <a:rPr lang="de-AT" dirty="0" smtClean="0"/>
              <a:t>, </a:t>
            </a:r>
            <a:r>
              <a:rPr lang="de-AT" dirty="0" err="1" smtClean="0"/>
              <a:t>Zoho</a:t>
            </a:r>
            <a:r>
              <a:rPr lang="de-AT" dirty="0" smtClean="0"/>
              <a:t>.</a:t>
            </a:r>
          </a:p>
          <a:p>
            <a:r>
              <a:rPr lang="de-AT" dirty="0" smtClean="0"/>
              <a:t>Die Erstellung und Bearbeitung von Fragebögen ist in der Regel sehr einfach und die Ergebnisse (Zusammenfassungen und Tabellen) der Befragung können von den Eigentümern sofort eingesehen werden.</a:t>
            </a:r>
          </a:p>
          <a:p>
            <a:endParaRPr lang="de-AT" dirty="0" smtClean="0"/>
          </a:p>
        </p:txBody>
      </p:sp>
    </p:spTree>
    <p:extLst>
      <p:ext uri="{BB962C8B-B14F-4D97-AF65-F5344CB8AC3E}">
        <p14:creationId xmlns:p14="http://schemas.microsoft.com/office/powerpoint/2010/main" val="50082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effectLst/>
                <a:latin typeface="+mj-lt"/>
                <a:ea typeface="+mj-ea"/>
                <a:cs typeface="+mj-cs"/>
                <a:sym typeface="Calibri"/>
              </a:rPr>
              <a:t>The schools can use a broad range of media for meaningful</a:t>
            </a:r>
            <a:r>
              <a:rPr lang="en-US" sz="1200" baseline="0" dirty="0" smtClean="0">
                <a:effectLst/>
                <a:latin typeface="+mj-lt"/>
                <a:ea typeface="+mj-ea"/>
                <a:cs typeface="+mj-cs"/>
                <a:sym typeface="Calibri"/>
              </a:rPr>
              <a:t> </a:t>
            </a:r>
            <a:r>
              <a:rPr lang="en-US" sz="1200" dirty="0" smtClean="0">
                <a:effectLst/>
                <a:latin typeface="+mj-lt"/>
                <a:ea typeface="+mj-ea"/>
                <a:cs typeface="+mj-cs"/>
                <a:sym typeface="Calibri"/>
              </a:rPr>
              <a:t>management of information and communication, and it is an important task</a:t>
            </a:r>
            <a:r>
              <a:rPr lang="en-US" sz="1200" baseline="0" dirty="0" smtClean="0">
                <a:effectLst/>
                <a:latin typeface="+mj-lt"/>
                <a:ea typeface="+mj-ea"/>
                <a:cs typeface="+mj-cs"/>
                <a:sym typeface="Calibri"/>
              </a:rPr>
              <a:t> </a:t>
            </a:r>
            <a:r>
              <a:rPr lang="en-US" sz="1200" dirty="0" smtClean="0">
                <a:effectLst/>
                <a:latin typeface="+mj-lt"/>
                <a:ea typeface="+mj-ea"/>
                <a:cs typeface="+mj-cs"/>
                <a:sym typeface="Calibri"/>
              </a:rPr>
              <a:t>to choose the right medium depending on the case,</a:t>
            </a:r>
            <a:r>
              <a:rPr lang="en-US" sz="1200" baseline="0" dirty="0" smtClean="0">
                <a:effectLst/>
                <a:latin typeface="+mj-lt"/>
                <a:ea typeface="+mj-ea"/>
                <a:cs typeface="+mj-cs"/>
                <a:sym typeface="Calibri"/>
              </a:rPr>
              <a:t> </a:t>
            </a:r>
            <a:r>
              <a:rPr lang="en-US" sz="1200" dirty="0" smtClean="0">
                <a:effectLst/>
                <a:latin typeface="+mj-lt"/>
                <a:ea typeface="+mj-ea"/>
                <a:cs typeface="+mj-cs"/>
                <a:sym typeface="Calibri"/>
              </a:rPr>
              <a:t>purpose and confidentiality of communication.</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1575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de-AT" dirty="0" smtClean="0"/>
              <a:t>Es gibt mehrere Gründe für den Einsatz von Web 2.0-Online-Tools für Publikationen, Kommunikation und Zusammenarbeit, die nützlich sind, um den Kontakt zu internen und externen Stakeholdern zu halten.</a:t>
            </a:r>
          </a:p>
          <a:p>
            <a:r>
              <a:rPr lang="de-AT" dirty="0" smtClean="0"/>
              <a:t>Diese Tools machen in der Regel den Transfer der Informationen an die Stakeholder flexibler und die Zusammenarbeit mit ihnen effektiver. Nach der ersten Einführung ist die Arbeit mit diesen Werkzeugen in der Regel nicht schwierig, aber die Entscheidung, welche für unsere speziellen Ziele am besten geeignet ist, ist manchmal nicht ganz einfach.</a:t>
            </a:r>
          </a:p>
          <a:p>
            <a:endParaRPr lang="de-AT" dirty="0" smtClean="0"/>
          </a:p>
          <a:p>
            <a:r>
              <a:rPr lang="de-AT" dirty="0" smtClean="0"/>
              <a:t>Leider nimmt die Zahl der Tools, die nicht kostenlos sind, allmählich zu, und auch wir finden eine kostenlose Anwendung für unsere Ziele. Die fortgeschrittenen Dienste sind nur in einer höheren Version erhältlich, die nicht mehr kostenlos. Allerdings werden die Lehrversionen in der Regel zu einem günstigeren Preis angeboten, der auch für die Schulen erschwinglich ist.</a:t>
            </a:r>
          </a:p>
          <a:p>
            <a:endParaRPr lang="en-GB" baseline="0" dirty="0" smtClean="0"/>
          </a:p>
          <a:p>
            <a:r>
              <a:rPr lang="en-GB" baseline="0" dirty="0" smtClean="0"/>
              <a:t/>
            </a:r>
            <a:br>
              <a:rPr lang="en-GB" baseline="0" dirty="0" smtClean="0"/>
            </a:br>
            <a:endParaRPr lang="en-GB" dirty="0"/>
          </a:p>
        </p:txBody>
      </p:sp>
    </p:spTree>
    <p:extLst>
      <p:ext uri="{BB962C8B-B14F-4D97-AF65-F5344CB8AC3E}">
        <p14:creationId xmlns:p14="http://schemas.microsoft.com/office/powerpoint/2010/main" val="7703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6"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117" name="Rectangle 7"/>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118" name="Title Text"/>
          <p:cNvSpPr txBox="1">
            <a:spLocks noGrp="1"/>
          </p:cNvSpPr>
          <p:nvPr>
            <p:ph type="title"/>
          </p:nvPr>
        </p:nvSpPr>
        <p:spPr>
          <a:xfrm>
            <a:off x="8724900" y="412302"/>
            <a:ext cx="2628900" cy="5759899"/>
          </a:xfrm>
          <a:prstGeom prst="rect">
            <a:avLst/>
          </a:prstGeom>
        </p:spPr>
        <p:txBody>
          <a:bodyPr/>
          <a:lstStyle>
            <a:lvl1pPr>
              <a:defRPr sz="4800">
                <a:solidFill>
                  <a:srgbClr val="404040"/>
                </a:solidFill>
              </a:defRPr>
            </a:lvl1pPr>
          </a:lstStyle>
          <a:p>
            <a:r>
              <a:t>Title Text</a:t>
            </a:r>
          </a:p>
        </p:txBody>
      </p:sp>
      <p:sp>
        <p:nvSpPr>
          <p:cNvPr id="119" name="Body Level One…"/>
          <p:cNvSpPr txBox="1">
            <a:spLocks noGrp="1"/>
          </p:cNvSpPr>
          <p:nvPr>
            <p:ph type="body" idx="1"/>
          </p:nvPr>
        </p:nvSpPr>
        <p:spPr>
          <a:xfrm>
            <a:off x="838200" y="412302"/>
            <a:ext cx="7734300" cy="5759899"/>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24"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25"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26"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36"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37"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38"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39" name="Body Level One…"/>
          <p:cNvSpPr txBox="1">
            <a:spLocks noGrp="1"/>
          </p:cNvSpPr>
          <p:nvPr>
            <p:ph type="body" sz="half" idx="1"/>
          </p:nvPr>
        </p:nvSpPr>
        <p:spPr>
          <a:xfrm>
            <a:off x="1097280" y="1845734"/>
            <a:ext cx="4937760"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7"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48"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49"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50"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51" name="Body Level One…"/>
          <p:cNvSpPr txBox="1">
            <a:spLocks noGrp="1"/>
          </p:cNvSpPr>
          <p:nvPr>
            <p:ph type="body" sz="quarter" idx="1"/>
          </p:nvPr>
        </p:nvSpPr>
        <p:spPr>
          <a:xfrm>
            <a:off x="1097280" y="1846052"/>
            <a:ext cx="4937760" cy="736284"/>
          </a:xfrm>
          <a:prstGeom prst="rect">
            <a:avLst/>
          </a:prstGeom>
        </p:spPr>
        <p:txBody>
          <a:bodyPr anchor="ctr"/>
          <a:lstStyle>
            <a:lvl1pPr>
              <a:defRPr sz="2000" spc="0"/>
            </a:lvl1pPr>
            <a:lvl2pPr>
              <a:defRPr sz="2000" spc="0"/>
            </a:lvl2pPr>
            <a:lvl3pPr>
              <a:defRPr sz="2000" spc="0"/>
            </a:lvl3pPr>
            <a:lvl4pPr>
              <a:defRPr sz="2000" spc="0"/>
            </a:lvl4pPr>
            <a:lvl5pPr>
              <a:defRPr sz="2000" spc="0"/>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217920" y="1846052"/>
            <a:ext cx="4937762" cy="736284"/>
          </a:xfrm>
          <a:prstGeom prst="rect">
            <a:avLst/>
          </a:prstGeom>
        </p:spPr>
        <p:txBody>
          <a:bodyPr anchor="ctr"/>
          <a:lstStyle/>
          <a:p>
            <a:pPr marL="91438" indent="-91438">
              <a:buClr>
                <a:schemeClr val="accent1"/>
              </a:buClr>
              <a:buSzPct val="100000"/>
              <a:buFont typeface="Calibri"/>
              <a:buChar char=" "/>
              <a:defRPr sz="2000" cap="none" spc="0">
                <a:solidFill>
                  <a:srgbClr val="404040"/>
                </a:solidFill>
              </a:defRPr>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0"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61"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62"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63"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1" name="Rectangle 4"/>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72" name="Rectangle 5"/>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0" name="Rectangle 7"/>
          <p:cNvSpPr/>
          <p:nvPr/>
        </p:nvSpPr>
        <p:spPr>
          <a:xfrm>
            <a:off x="14" y="0"/>
            <a:ext cx="4050795" cy="6858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81" name="Rectangle 8"/>
          <p:cNvSpPr/>
          <p:nvPr/>
        </p:nvSpPr>
        <p:spPr>
          <a:xfrm>
            <a:off x="4040070" y="0"/>
            <a:ext cx="64010" cy="685800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82"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83" name="Body Level One…"/>
          <p:cNvSpPr txBox="1">
            <a:spLocks noGrp="1"/>
          </p:cNvSpPr>
          <p:nvPr>
            <p:ph type="body" idx="1"/>
          </p:nvPr>
        </p:nvSpPr>
        <p:spPr>
          <a:xfrm>
            <a:off x="4800600" y="731519"/>
            <a:ext cx="6492241" cy="5257802"/>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84" name="Text Placeholder 3"/>
          <p:cNvSpPr>
            <a:spLocks noGrp="1"/>
          </p:cNvSpPr>
          <p:nvPr>
            <p:ph type="body" sz="quarter" idx="13"/>
          </p:nvPr>
        </p:nvSpPr>
        <p:spPr>
          <a:xfrm>
            <a:off x="457200" y="2926079"/>
            <a:ext cx="3200400" cy="3379125"/>
          </a:xfrm>
          <a:prstGeom prst="rect">
            <a:avLst/>
          </a:prstGeom>
        </p:spPr>
        <p:txBody>
          <a:bodyPr/>
          <a:lstStyle/>
          <a:p>
            <a:pPr marL="91438" indent="-91438">
              <a:buClr>
                <a:schemeClr val="accent1"/>
              </a:buClr>
              <a:buSzPct val="100000"/>
              <a:buFont typeface="Calibri"/>
              <a:buChar char=" "/>
              <a:defRPr sz="2000" cap="none" spc="0">
                <a:solidFill>
                  <a:srgbClr val="404040"/>
                </a:solidFill>
              </a:defRPr>
            </a:pPr>
            <a:endParaRPr/>
          </a:p>
        </p:txBody>
      </p:sp>
      <p:sp>
        <p:nvSpPr>
          <p:cNvPr id="85" name="Slide Number"/>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2" name="Rectangle 7"/>
          <p:cNvSpPr/>
          <p:nvPr/>
        </p:nvSpPr>
        <p:spPr>
          <a:xfrm>
            <a:off x="0" y="4953000"/>
            <a:ext cx="12188825" cy="19050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93" name="Rectangle 8"/>
          <p:cNvSpPr/>
          <p:nvPr/>
        </p:nvSpPr>
        <p:spPr>
          <a:xfrm>
            <a:off x="13" y="4915075"/>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94" name="Title Text"/>
          <p:cNvSpPr txBox="1">
            <a:spLocks noGrp="1"/>
          </p:cNvSpPr>
          <p:nvPr>
            <p:ph type="title"/>
          </p:nvPr>
        </p:nvSpPr>
        <p:spPr>
          <a:xfrm>
            <a:off x="1097280" y="5074920"/>
            <a:ext cx="10113645" cy="822962"/>
          </a:xfrm>
          <a:prstGeom prst="rect">
            <a:avLst/>
          </a:prstGeom>
        </p:spPr>
        <p:txBody>
          <a:bodyPr lIns="0" tIns="0" rIns="0" bIns="0"/>
          <a:lstStyle>
            <a:lvl1pPr>
              <a:defRPr sz="3600">
                <a:solidFill>
                  <a:srgbClr val="FFFFFF"/>
                </a:solidFill>
              </a:defRPr>
            </a:lvl1pPr>
          </a:lstStyle>
          <a:p>
            <a:r>
              <a:t>Title Text</a:t>
            </a:r>
          </a:p>
        </p:txBody>
      </p:sp>
      <p:sp>
        <p:nvSpPr>
          <p:cNvPr id="95" name="Picture Placeholder 2"/>
          <p:cNvSpPr>
            <a:spLocks noGrp="1"/>
          </p:cNvSpPr>
          <p:nvPr>
            <p:ph type="pic" idx="13"/>
          </p:nvPr>
        </p:nvSpPr>
        <p:spPr>
          <a:xfrm>
            <a:off x="13" y="0"/>
            <a:ext cx="12191988" cy="4915076"/>
          </a:xfrm>
          <a:prstGeom prst="rect">
            <a:avLst/>
          </a:prstGeom>
        </p:spPr>
        <p:txBody>
          <a:bodyPr lIns="91439" tIns="45719" rIns="91439" bIns="45719">
            <a:noAutofit/>
          </a:bodyPr>
          <a:lstStyle/>
          <a:p>
            <a:endParaRPr/>
          </a:p>
        </p:txBody>
      </p:sp>
      <p:sp>
        <p:nvSpPr>
          <p:cNvPr id="96" name="Body Level One…"/>
          <p:cNvSpPr txBox="1">
            <a:spLocks noGrp="1"/>
          </p:cNvSpPr>
          <p:nvPr>
            <p:ph type="body" sz="quarter" idx="1"/>
          </p:nvPr>
        </p:nvSpPr>
        <p:spPr>
          <a:xfrm>
            <a:off x="1097280" y="5907023"/>
            <a:ext cx="10113265" cy="594362"/>
          </a:xfrm>
          <a:prstGeom prst="rect">
            <a:avLst/>
          </a:prstGeom>
        </p:spPr>
        <p:txBody>
          <a:bodyPr lIns="0" tIns="0" rIns="0" bIns="0"/>
          <a:lstStyle>
            <a:lvl1pPr>
              <a:spcBef>
                <a:spcPts val="600"/>
              </a:spcBef>
              <a:defRPr sz="1500" cap="none" spc="0">
                <a:solidFill>
                  <a:srgbClr val="FFFFFF"/>
                </a:solidFill>
              </a:defRPr>
            </a:lvl1pPr>
            <a:lvl2pPr>
              <a:spcBef>
                <a:spcPts val="600"/>
              </a:spcBef>
              <a:defRPr sz="1500" cap="none" spc="0">
                <a:solidFill>
                  <a:srgbClr val="FFFFFF"/>
                </a:solidFill>
              </a:defRPr>
            </a:lvl2pPr>
            <a:lvl3pPr>
              <a:spcBef>
                <a:spcPts val="600"/>
              </a:spcBef>
              <a:defRPr sz="1500" cap="none" spc="0">
                <a:solidFill>
                  <a:srgbClr val="FFFFFF"/>
                </a:solidFill>
              </a:defRPr>
            </a:lvl3pPr>
            <a:lvl4pPr>
              <a:spcBef>
                <a:spcPts val="600"/>
              </a:spcBef>
              <a:defRPr sz="1500" cap="none" spc="0">
                <a:solidFill>
                  <a:srgbClr val="FFFFFF"/>
                </a:solidFill>
              </a:defRPr>
            </a:lvl4pPr>
            <a:lvl5pPr>
              <a:spcBef>
                <a:spcPts val="600"/>
              </a:spcBef>
              <a:defRPr sz="1500" cap="none" spc="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04"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105"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106" name="Straight Connector 9"/>
          <p:cNvSpPr/>
          <p:nvPr/>
        </p:nvSpPr>
        <p:spPr>
          <a:xfrm>
            <a:off x="1193532" y="1737845"/>
            <a:ext cx="9966960" cy="1"/>
          </a:xfrm>
          <a:prstGeom prst="line">
            <a:avLst/>
          </a:prstGeom>
          <a:ln w="6350">
            <a:solidFill>
              <a:srgbClr val="808080"/>
            </a:solidFill>
          </a:ln>
        </p:spPr>
        <p:txBody>
          <a:bodyPr lIns="45718" tIns="45718" rIns="45718" bIns="45718"/>
          <a:lstStyle/>
          <a:p>
            <a:endParaRPr/>
          </a:p>
        </p:txBody>
      </p:sp>
      <p:sp>
        <p:nvSpPr>
          <p:cNvPr id="107"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08"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pPr>
              <a:defRPr>
                <a:latin typeface="+mj-lt"/>
                <a:ea typeface="+mj-ea"/>
                <a:cs typeface="+mj-cs"/>
                <a:sym typeface="Calibri"/>
              </a:defRPr>
            </a:pPr>
            <a:endParaRPr/>
          </a:p>
        </p:txBody>
      </p:sp>
      <p:sp>
        <p:nvSpPr>
          <p:cNvPr id="3" name="Rectangle 7"/>
          <p:cNvSpPr/>
          <p:nvPr/>
        </p:nvSpPr>
        <p:spPr>
          <a:xfrm>
            <a:off x="0" y="6334316"/>
            <a:ext cx="12192003" cy="66486"/>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endParaRPr/>
          </a:p>
        </p:txBody>
      </p:sp>
      <p:sp>
        <p:nvSpPr>
          <p:cNvPr id="4" name="Title Text"/>
          <p:cNvSpPr txBox="1">
            <a:spLocks noGrp="1"/>
          </p:cNvSpPr>
          <p:nvPr>
            <p:ph type="title"/>
          </p:nvPr>
        </p:nvSpPr>
        <p:spPr>
          <a:xfrm>
            <a:off x="1097280" y="758951"/>
            <a:ext cx="10058401" cy="356616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r>
              <a:t>Title Text</a:t>
            </a:r>
          </a:p>
        </p:txBody>
      </p:sp>
      <p:sp>
        <p:nvSpPr>
          <p:cNvPr id="5" name="Body Level One…"/>
          <p:cNvSpPr txBox="1">
            <a:spLocks noGrp="1"/>
          </p:cNvSpPr>
          <p:nvPr>
            <p:ph type="body" idx="1"/>
          </p:nvPr>
        </p:nvSpPr>
        <p:spPr>
          <a:xfrm>
            <a:off x="1100050" y="4455621"/>
            <a:ext cx="10058401" cy="11430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traight Connector 8"/>
          <p:cNvSpPr/>
          <p:nvPr/>
        </p:nvSpPr>
        <p:spPr>
          <a:xfrm>
            <a:off x="1207657" y="4343400"/>
            <a:ext cx="9875523" cy="0"/>
          </a:xfrm>
          <a:prstGeom prst="line">
            <a:avLst/>
          </a:prstGeom>
          <a:ln w="6350">
            <a:solidFill>
              <a:srgbClr val="808080"/>
            </a:solidFill>
          </a:ln>
        </p:spPr>
        <p:txBody>
          <a:bodyPr lIns="45718" tIns="45718" rIns="45718" bIns="45718"/>
          <a:lstStyle/>
          <a:p>
            <a:endParaRPr/>
          </a:p>
        </p:txBody>
      </p:sp>
      <p:sp>
        <p:nvSpPr>
          <p:cNvPr id="7" name="Slide Number"/>
          <p:cNvSpPr txBox="1">
            <a:spLocks noGrp="1"/>
          </p:cNvSpPr>
          <p:nvPr>
            <p:ph type="sldNum" sz="quarter" idx="2"/>
          </p:nvPr>
        </p:nvSpPr>
        <p:spPr>
          <a:xfrm>
            <a:off x="10979609" y="6514079"/>
            <a:ext cx="232875" cy="256539"/>
          </a:xfrm>
          <a:prstGeom prst="rect">
            <a:avLst/>
          </a:prstGeom>
          <a:ln w="12700">
            <a:miter lim="400000"/>
          </a:ln>
        </p:spPr>
        <p:txBody>
          <a:bodyPr wrap="none" lIns="45718" tIns="45718" rIns="45718" bIns="45718" anchor="ctr">
            <a:spAutoFit/>
          </a:bodyPr>
          <a:lstStyle>
            <a:lvl1pPr algn="r">
              <a:defRPr sz="1000">
                <a:solidFill>
                  <a:srgbClr val="FFFFFF"/>
                </a:solidFill>
                <a:latin typeface="+mj-lt"/>
                <a:ea typeface="+mj-ea"/>
                <a:cs typeface="+mj-cs"/>
                <a:sym typeface="Calibri"/>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9pPr>
    </p:titleStyle>
    <p:bodyStyle>
      <a:lvl1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1pPr>
      <a:lvl2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2pPr>
      <a:lvl3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3pPr>
      <a:lvl4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4pPr>
      <a:lvl5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5pPr>
      <a:lvl6pPr marL="12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6pPr>
      <a:lvl7pPr marL="14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7pPr>
      <a:lvl8pPr marL="16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8pPr>
      <a:lvl9pPr marL="18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www.protopage.com/ehevesy2011#Proba/Nyit&#243;"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qass.itstudy.hu/en/bookcover" TargetMode="External"/><Relationship Id="rId2" Type="http://schemas.openxmlformats.org/officeDocument/2006/relationships/hyperlink" Target="https://educate.intel.com/download/K12/elements/pba_html/#pbl_m00_l00_a00_s01" TargetMode="External"/><Relationship Id="rId1" Type="http://schemas.openxmlformats.org/officeDocument/2006/relationships/slideLayout" Target="../slideLayouts/slideLayout6.xml"/><Relationship Id="rId4" Type="http://schemas.openxmlformats.org/officeDocument/2006/relationships/hyperlink" Target="http://edglossary.org/stakehol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edublogs.org/" TargetMode="External"/><Relationship Id="rId13" Type="http://schemas.openxmlformats.org/officeDocument/2006/relationships/hyperlink" Target="https://www.slideshare.net/" TargetMode="External"/><Relationship Id="rId3" Type="http://schemas.openxmlformats.org/officeDocument/2006/relationships/hyperlink" Target="http://www.protopage.com/" TargetMode="External"/><Relationship Id="rId7" Type="http://schemas.openxmlformats.org/officeDocument/2006/relationships/hyperlink" Target="http://www.livejournal.com/" TargetMode="External"/><Relationship Id="rId12" Type="http://schemas.openxmlformats.org/officeDocument/2006/relationships/hyperlink" Target="http://edublogs.eanesisd.net/tkriese/"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https://www.blogger.com/" TargetMode="External"/><Relationship Id="rId11" Type="http://schemas.openxmlformats.org/officeDocument/2006/relationships/hyperlink" Target="http://kidblog.org/home/" TargetMode="External"/><Relationship Id="rId5" Type="http://schemas.openxmlformats.org/officeDocument/2006/relationships/hyperlink" Target="http://wordpress.com/" TargetMode="External"/><Relationship Id="rId10" Type="http://schemas.openxmlformats.org/officeDocument/2006/relationships/hyperlink" Target="https://www.21publish.com/services/blogportal" TargetMode="External"/><Relationship Id="rId4" Type="http://schemas.openxmlformats.org/officeDocument/2006/relationships/hyperlink" Target="https://startbloggingonline.com/get-started-classroom-blogging/" TargetMode="External"/><Relationship Id="rId9" Type="http://schemas.openxmlformats.org/officeDocument/2006/relationships/hyperlink" Target="http://www.classblogmeister.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edglossary.org/stakehold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4" descr="Picture 4"/>
          <p:cNvPicPr>
            <a:picLocks noChangeAspect="1"/>
          </p:cNvPicPr>
          <p:nvPr/>
        </p:nvPicPr>
        <p:blipFill>
          <a:blip r:embed="rId3">
            <a:extLst/>
          </a:blip>
          <a:stretch>
            <a:fillRect/>
          </a:stretch>
        </p:blipFill>
        <p:spPr>
          <a:xfrm>
            <a:off x="903942" y="527240"/>
            <a:ext cx="3826001" cy="2315328"/>
          </a:xfrm>
          <a:prstGeom prst="rect">
            <a:avLst/>
          </a:prstGeom>
          <a:ln w="12700">
            <a:miter lim="400000"/>
          </a:ln>
        </p:spPr>
      </p:pic>
      <p:pic>
        <p:nvPicPr>
          <p:cNvPr id="152" name="Kép 1" descr="Kép 1"/>
          <p:cNvPicPr>
            <a:picLocks noChangeAspect="1"/>
          </p:cNvPicPr>
          <p:nvPr/>
        </p:nvPicPr>
        <p:blipFill>
          <a:blip r:embed="rId4">
            <a:extLst/>
          </a:blip>
          <a:srcRect r="85412"/>
          <a:stretch>
            <a:fillRect/>
          </a:stretch>
        </p:blipFill>
        <p:spPr>
          <a:xfrm>
            <a:off x="-1" y="3723937"/>
            <a:ext cx="609602" cy="3134063"/>
          </a:xfrm>
          <a:prstGeom prst="rect">
            <a:avLst/>
          </a:prstGeom>
          <a:ln w="12700">
            <a:miter lim="400000"/>
          </a:ln>
        </p:spPr>
      </p:pic>
      <p:sp>
        <p:nvSpPr>
          <p:cNvPr id="153"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a:defRPr>
                <a:latin typeface="+mj-lt"/>
                <a:ea typeface="+mj-ea"/>
                <a:cs typeface="+mj-cs"/>
                <a:sym typeface="Calibri"/>
              </a:defRPr>
            </a:pPr>
            <a:endParaRPr/>
          </a:p>
        </p:txBody>
      </p:sp>
      <p:pic>
        <p:nvPicPr>
          <p:cNvPr id="154" name="Kép 6" descr="Kép 6"/>
          <p:cNvPicPr>
            <a:picLocks noChangeAspect="1"/>
          </p:cNvPicPr>
          <p:nvPr/>
        </p:nvPicPr>
        <p:blipFill>
          <a:blip r:embed="rId5">
            <a:extLst/>
          </a:blip>
          <a:stretch>
            <a:fillRect/>
          </a:stretch>
        </p:blipFill>
        <p:spPr>
          <a:xfrm>
            <a:off x="-3" y="5874129"/>
            <a:ext cx="9044250" cy="983871"/>
          </a:xfrm>
          <a:prstGeom prst="rect">
            <a:avLst/>
          </a:prstGeom>
          <a:ln w="12700">
            <a:miter lim="400000"/>
          </a:ln>
        </p:spPr>
      </p:pic>
      <p:sp>
        <p:nvSpPr>
          <p:cNvPr id="155" name="Téglalap 8"/>
          <p:cNvSpPr txBox="1"/>
          <p:nvPr/>
        </p:nvSpPr>
        <p:spPr>
          <a:xfrm>
            <a:off x="5087153" y="1084739"/>
            <a:ext cx="6709896" cy="19389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Lehrer/</a:t>
            </a:r>
            <a:r>
              <a:rPr lang="en-US" sz="2400" dirty="0" err="1">
                <a:solidFill>
                  <a:schemeClr val="tx1">
                    <a:lumMod val="50000"/>
                    <a:lumOff val="50000"/>
                  </a:schemeClr>
                </a:solidFill>
              </a:rPr>
              <a:t>innen</a:t>
            </a:r>
            <a:r>
              <a:rPr lang="en-US" sz="2400" dirty="0">
                <a:solidFill>
                  <a:schemeClr val="tx1">
                    <a:lumMod val="50000"/>
                    <a:lumOff val="50000"/>
                  </a:schemeClr>
                </a:solidFill>
              </a:rPr>
              <a:t> 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dirty="0" err="1">
                <a:solidFill>
                  <a:schemeClr val="tx1">
                    <a:lumMod val="50000"/>
                    <a:lumOff val="50000"/>
                  </a:schemeClr>
                </a:solidFill>
              </a:rPr>
              <a:t>Sekundarstufe</a:t>
            </a:r>
            <a:endParaRPr lang="hu-HU" sz="2400" dirty="0">
              <a:solidFill>
                <a:schemeClr val="tx1">
                  <a:lumMod val="50000"/>
                  <a:lumOff val="50000"/>
                </a:schemeClr>
              </a:solidFill>
            </a:endParaRPr>
          </a:p>
        </p:txBody>
      </p:sp>
      <p:sp>
        <p:nvSpPr>
          <p:cNvPr id="156" name="Title 1"/>
          <p:cNvSpPr txBox="1"/>
          <p:nvPr/>
        </p:nvSpPr>
        <p:spPr>
          <a:xfrm>
            <a:off x="1097280" y="2953136"/>
            <a:ext cx="10058401" cy="13719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pPr defTabSz="914400">
              <a:lnSpc>
                <a:spcPct val="68000"/>
              </a:lnSpc>
              <a:defRPr sz="6200" spc="-100">
                <a:solidFill>
                  <a:srgbClr val="262626"/>
                </a:solidFill>
                <a:latin typeface="+mj-lt"/>
                <a:ea typeface="+mj-ea"/>
                <a:cs typeface="+mj-cs"/>
                <a:sym typeface="Calibri"/>
              </a:defRPr>
            </a:pPr>
            <a:r>
              <a:rPr lang="de-AT" dirty="0" smtClean="0"/>
              <a:t>Einheit</a:t>
            </a:r>
            <a:r>
              <a:rPr dirty="0" smtClean="0"/>
              <a:t> </a:t>
            </a:r>
            <a:r>
              <a:rPr dirty="0"/>
              <a:t>„U3”: </a:t>
            </a:r>
            <a:r>
              <a:rPr dirty="0" err="1" smtClean="0"/>
              <a:t>Innovati</a:t>
            </a:r>
            <a:r>
              <a:rPr lang="de-AT" dirty="0" err="1" smtClean="0"/>
              <a:t>onsarbeit</a:t>
            </a:r>
            <a:endParaRPr dirty="0"/>
          </a:p>
        </p:txBody>
      </p:sp>
      <p:sp>
        <p:nvSpPr>
          <p:cNvPr id="157" name="Text Placeholder 2"/>
          <p:cNvSpPr txBox="1"/>
          <p:nvPr/>
        </p:nvSpPr>
        <p:spPr>
          <a:xfrm>
            <a:off x="1198288" y="4486021"/>
            <a:ext cx="10058401" cy="114300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defTabSz="914400">
              <a:lnSpc>
                <a:spcPct val="90000"/>
              </a:lnSpc>
              <a:spcBef>
                <a:spcPts val="1200"/>
              </a:spcBef>
              <a:defRPr sz="2400" cap="all" spc="200">
                <a:solidFill>
                  <a:srgbClr val="344068"/>
                </a:solidFill>
                <a:latin typeface="+mj-lt"/>
                <a:ea typeface="+mj-ea"/>
                <a:cs typeface="+mj-cs"/>
                <a:sym typeface="Calibri"/>
              </a:defRPr>
            </a:pPr>
            <a:r>
              <a:rPr lang="de-AT" dirty="0" smtClean="0"/>
              <a:t>Lernelement</a:t>
            </a:r>
            <a:r>
              <a:rPr dirty="0" smtClean="0"/>
              <a:t>„E2</a:t>
            </a:r>
            <a:r>
              <a:rPr dirty="0"/>
              <a:t>”: </a:t>
            </a:r>
            <a:r>
              <a:rPr lang="de-AT" dirty="0" smtClean="0"/>
              <a:t>Unterstützende Mittel</a:t>
            </a:r>
            <a:endParaRPr dirty="0"/>
          </a:p>
          <a:p>
            <a:pPr algn="r" defTabSz="914400">
              <a:lnSpc>
                <a:spcPct val="90000"/>
              </a:lnSpc>
              <a:spcBef>
                <a:spcPts val="1200"/>
              </a:spcBef>
              <a:defRPr sz="2000" cap="all" spc="200">
                <a:solidFill>
                  <a:srgbClr val="344068"/>
                </a:solidFill>
                <a:latin typeface="+mj-lt"/>
                <a:ea typeface="+mj-ea"/>
                <a:cs typeface="+mj-cs"/>
                <a:sym typeface="Calibri"/>
              </a:defRPr>
            </a:pPr>
            <a:r>
              <a:rPr lang="de-AT" dirty="0" smtClean="0"/>
              <a:t>Verfasserin: </a:t>
            </a:r>
            <a:r>
              <a:rPr dirty="0" err="1" smtClean="0"/>
              <a:t>Mária</a:t>
            </a:r>
            <a:r>
              <a:rPr dirty="0" smtClean="0"/>
              <a:t> </a:t>
            </a:r>
            <a:r>
              <a:rPr dirty="0" err="1"/>
              <a:t>Hartyányi</a:t>
            </a:r>
            <a:r>
              <a:rPr dirty="0"/>
              <a:t> (ITSTUDY)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1" cy="1084997"/>
          </a:xfrm>
        </p:spPr>
        <p:txBody>
          <a:bodyPr>
            <a:normAutofit fontScale="90000"/>
          </a:bodyPr>
          <a:lstStyle/>
          <a:p>
            <a:r>
              <a:rPr lang="en-GB" sz="4000" dirty="0" err="1" smtClean="0"/>
              <a:t>Publikationen</a:t>
            </a:r>
            <a:r>
              <a:rPr lang="en-GB" sz="4000" dirty="0" smtClean="0"/>
              <a:t>, </a:t>
            </a:r>
            <a:r>
              <a:rPr lang="en-GB" sz="4000" dirty="0" err="1" smtClean="0"/>
              <a:t>Zusammenarbeit</a:t>
            </a:r>
            <a:r>
              <a:rPr lang="en-GB" sz="4000" dirty="0" smtClean="0"/>
              <a:t> </a:t>
            </a:r>
            <a:r>
              <a:rPr lang="en-GB" sz="4000" dirty="0" err="1" smtClean="0"/>
              <a:t>mittels</a:t>
            </a:r>
            <a:r>
              <a:rPr lang="en-GB" sz="4000" dirty="0" smtClean="0"/>
              <a:t> </a:t>
            </a:r>
            <a:r>
              <a:rPr lang="en-GB" sz="4000" dirty="0" err="1" smtClean="0"/>
              <a:t>Werkzeugen</a:t>
            </a:r>
            <a:r>
              <a:rPr lang="en-GB" sz="4000" dirty="0" smtClean="0"/>
              <a:t> des Web 2.0 </a:t>
            </a:r>
            <a:endParaRPr lang="en-GB" sz="4000" dirty="0"/>
          </a:p>
        </p:txBody>
      </p:sp>
      <p:sp>
        <p:nvSpPr>
          <p:cNvPr id="3" name="Text Placeholder 2"/>
          <p:cNvSpPr>
            <a:spLocks noGrp="1"/>
          </p:cNvSpPr>
          <p:nvPr>
            <p:ph type="body" idx="1"/>
          </p:nvPr>
        </p:nvSpPr>
        <p:spPr>
          <a:xfrm>
            <a:off x="1097280" y="1845734"/>
            <a:ext cx="10718668" cy="3928533"/>
          </a:xfrm>
        </p:spPr>
        <p:txBody>
          <a:bodyPr>
            <a:normAutofit fontScale="92500"/>
          </a:bodyPr>
          <a:lstStyle/>
          <a:p>
            <a:pPr>
              <a:buFontTx/>
              <a:buChar char="-"/>
            </a:pPr>
            <a:r>
              <a:rPr lang="en-GB" sz="4000" dirty="0" smtClean="0"/>
              <a:t> </a:t>
            </a:r>
            <a:r>
              <a:rPr lang="en-GB" sz="4000" dirty="0" err="1" smtClean="0"/>
              <a:t>Persönliche</a:t>
            </a:r>
            <a:r>
              <a:rPr lang="en-GB" sz="4000" dirty="0" smtClean="0"/>
              <a:t> </a:t>
            </a:r>
            <a:r>
              <a:rPr lang="en-GB" sz="4000" dirty="0" err="1" smtClean="0"/>
              <a:t>Internetseiten</a:t>
            </a:r>
            <a:endParaRPr lang="en-GB" sz="4000" dirty="0" smtClean="0"/>
          </a:p>
          <a:p>
            <a:pPr>
              <a:buFontTx/>
              <a:buChar char="-"/>
            </a:pPr>
            <a:r>
              <a:rPr lang="en-GB" sz="4000" dirty="0" smtClean="0"/>
              <a:t> </a:t>
            </a:r>
            <a:r>
              <a:rPr lang="en-GB" sz="4000" dirty="0" smtClean="0"/>
              <a:t>Blogs</a:t>
            </a:r>
          </a:p>
          <a:p>
            <a:pPr marL="0" indent="0">
              <a:buNone/>
            </a:pPr>
            <a:r>
              <a:rPr lang="en-GB" sz="4000" dirty="0" smtClean="0"/>
              <a:t>- Videos </a:t>
            </a:r>
          </a:p>
          <a:p>
            <a:pPr>
              <a:buFontTx/>
              <a:buChar char="-"/>
            </a:pPr>
            <a:r>
              <a:rPr lang="en-GB" sz="4000" dirty="0"/>
              <a:t> </a:t>
            </a:r>
            <a:r>
              <a:rPr lang="en-GB" sz="4000" dirty="0" err="1" smtClean="0"/>
              <a:t>Werkzeuge</a:t>
            </a:r>
            <a:r>
              <a:rPr lang="en-GB" sz="4000" dirty="0" smtClean="0"/>
              <a:t> </a:t>
            </a:r>
            <a:r>
              <a:rPr lang="en-GB" sz="4000" dirty="0" err="1" smtClean="0"/>
              <a:t>zur</a:t>
            </a:r>
            <a:r>
              <a:rPr lang="en-GB" sz="4000" dirty="0" smtClean="0"/>
              <a:t> </a:t>
            </a:r>
            <a:r>
              <a:rPr lang="en-GB" sz="4000" dirty="0" err="1" smtClean="0"/>
              <a:t>Zusammenarbeit</a:t>
            </a:r>
            <a:endParaRPr lang="en-GB" sz="4000" dirty="0" smtClean="0"/>
          </a:p>
          <a:p>
            <a:pPr>
              <a:buFontTx/>
              <a:buChar char="-"/>
            </a:pPr>
            <a:r>
              <a:rPr lang="en-GB" sz="4000" dirty="0"/>
              <a:t> </a:t>
            </a:r>
            <a:r>
              <a:rPr lang="en-GB" sz="4000" dirty="0" err="1" smtClean="0"/>
              <a:t>Soziale</a:t>
            </a:r>
            <a:r>
              <a:rPr lang="en-GB" sz="4000" dirty="0" smtClean="0"/>
              <a:t> </a:t>
            </a:r>
            <a:r>
              <a:rPr lang="en-GB" sz="4000" dirty="0" err="1" smtClean="0"/>
              <a:t>Netzwerke</a:t>
            </a:r>
            <a:endParaRPr lang="en-GB" sz="4000" dirty="0" smtClean="0"/>
          </a:p>
          <a:p>
            <a:pPr>
              <a:buFontTx/>
              <a:buChar char="-"/>
            </a:pPr>
            <a:r>
              <a:rPr lang="en-GB" sz="4000" dirty="0" smtClean="0"/>
              <a:t> </a:t>
            </a:r>
            <a:r>
              <a:rPr lang="en-GB" sz="4000" dirty="0" err="1" smtClean="0"/>
              <a:t>Applikationen</a:t>
            </a:r>
            <a:r>
              <a:rPr lang="en-GB" sz="4000" dirty="0" smtClean="0"/>
              <a:t> </a:t>
            </a:r>
            <a:r>
              <a:rPr lang="en-GB" sz="4000" dirty="0" err="1" smtClean="0"/>
              <a:t>für</a:t>
            </a:r>
            <a:r>
              <a:rPr lang="en-GB" sz="4000" dirty="0" smtClean="0"/>
              <a:t> das </a:t>
            </a:r>
            <a:r>
              <a:rPr lang="en-GB" sz="4000" dirty="0" err="1" smtClean="0"/>
              <a:t>Teilen</a:t>
            </a:r>
            <a:r>
              <a:rPr lang="en-GB" sz="4000" dirty="0" smtClean="0"/>
              <a:t> von Photos und Videos</a:t>
            </a:r>
            <a:endParaRPr lang="en-GB" sz="4000" dirty="0"/>
          </a:p>
        </p:txBody>
      </p:sp>
    </p:spTree>
    <p:extLst>
      <p:ext uri="{BB962C8B-B14F-4D97-AF65-F5344CB8AC3E}">
        <p14:creationId xmlns:p14="http://schemas.microsoft.com/office/powerpoint/2010/main" val="16567469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23" y="233948"/>
            <a:ext cx="10058400" cy="5105339"/>
          </a:xfrm>
          <a:prstGeom prst="rect">
            <a:avLst/>
          </a:prstGeom>
        </p:spPr>
      </p:pic>
      <p:sp>
        <p:nvSpPr>
          <p:cNvPr id="2" name="Rectangle 1"/>
          <p:cNvSpPr/>
          <p:nvPr/>
        </p:nvSpPr>
        <p:spPr>
          <a:xfrm>
            <a:off x="159223" y="6468352"/>
            <a:ext cx="2852063" cy="369332"/>
          </a:xfrm>
          <a:prstGeom prst="rect">
            <a:avLst/>
          </a:prstGeom>
        </p:spPr>
        <p:txBody>
          <a:bodyPr wrap="none">
            <a:spAutoFit/>
          </a:bodyPr>
          <a:lstStyle/>
          <a:p>
            <a:r>
              <a:rPr lang="en-GB" dirty="0" err="1" smtClean="0">
                <a:solidFill>
                  <a:schemeClr val="bg1"/>
                </a:solidFill>
              </a:rPr>
              <a:t>Persönliche</a:t>
            </a:r>
            <a:r>
              <a:rPr lang="en-GB" dirty="0" smtClean="0">
                <a:solidFill>
                  <a:schemeClr val="bg1"/>
                </a:solidFill>
              </a:rPr>
              <a:t> </a:t>
            </a:r>
            <a:r>
              <a:rPr lang="en-GB" dirty="0" err="1" smtClean="0">
                <a:solidFill>
                  <a:schemeClr val="bg1"/>
                </a:solidFill>
              </a:rPr>
              <a:t>Internetseiten</a:t>
            </a:r>
            <a:endParaRPr lang="en-GB"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929" y="2040412"/>
            <a:ext cx="8048071" cy="4612606"/>
          </a:xfrm>
          <a:prstGeom prst="rect">
            <a:avLst/>
          </a:prstGeom>
        </p:spPr>
      </p:pic>
      <p:sp>
        <p:nvSpPr>
          <p:cNvPr id="6" name="Rectangle 5"/>
          <p:cNvSpPr/>
          <p:nvPr/>
        </p:nvSpPr>
        <p:spPr>
          <a:xfrm>
            <a:off x="0" y="5719153"/>
            <a:ext cx="5634876" cy="369332"/>
          </a:xfrm>
          <a:prstGeom prst="rect">
            <a:avLst/>
          </a:prstGeom>
        </p:spPr>
        <p:txBody>
          <a:bodyPr wrap="none">
            <a:spAutoFit/>
          </a:bodyPr>
          <a:lstStyle/>
          <a:p>
            <a:r>
              <a:rPr lang="en-GB" dirty="0">
                <a:hlinkClick r:id="rId5"/>
              </a:rPr>
              <a:t>http://</a:t>
            </a:r>
            <a:r>
              <a:rPr lang="en-GB" dirty="0" err="1">
                <a:hlinkClick r:id="rId5"/>
              </a:rPr>
              <a:t>www.protopage.com</a:t>
            </a:r>
            <a:r>
              <a:rPr lang="en-GB" dirty="0">
                <a:hlinkClick r:id="rId5"/>
              </a:rPr>
              <a:t>/ehevesy2011#Proba/</a:t>
            </a:r>
            <a:r>
              <a:rPr lang="en-GB" dirty="0" err="1">
                <a:hlinkClick r:id="rId5"/>
              </a:rPr>
              <a:t>Nyitó</a:t>
            </a:r>
            <a:endParaRPr lang="en-GB" dirty="0"/>
          </a:p>
        </p:txBody>
      </p:sp>
    </p:spTree>
    <p:extLst>
      <p:ext uri="{BB962C8B-B14F-4D97-AF65-F5344CB8AC3E}">
        <p14:creationId xmlns:p14="http://schemas.microsoft.com/office/powerpoint/2010/main" val="10846600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Präsentation</a:t>
            </a:r>
            <a:r>
              <a:rPr lang="en-GB" dirty="0" smtClean="0"/>
              <a:t> </a:t>
            </a:r>
            <a:r>
              <a:rPr lang="en-GB" dirty="0" err="1" smtClean="0"/>
              <a:t>eines</a:t>
            </a:r>
            <a:r>
              <a:rPr lang="en-GB" dirty="0" smtClean="0"/>
              <a:t> </a:t>
            </a:r>
            <a:r>
              <a:rPr lang="en-GB" dirty="0" err="1" smtClean="0"/>
              <a:t>Projekts</a:t>
            </a:r>
            <a:r>
              <a:rPr lang="en-GB" dirty="0" smtClean="0"/>
              <a:t> </a:t>
            </a:r>
            <a:r>
              <a:rPr lang="en-GB" dirty="0" err="1" smtClean="0"/>
              <a:t>im</a:t>
            </a:r>
            <a:r>
              <a:rPr lang="en-GB" dirty="0" smtClean="0"/>
              <a:t> </a:t>
            </a:r>
            <a:r>
              <a:rPr lang="en-GB" dirty="0" err="1" smtClean="0"/>
              <a:t>elektronischen</a:t>
            </a:r>
            <a:r>
              <a:rPr lang="en-GB" dirty="0" smtClean="0"/>
              <a:t> Newsletter</a:t>
            </a:r>
            <a:endParaRPr lang="en-GB" dirty="0"/>
          </a:p>
        </p:txBody>
      </p:sp>
      <p:sp>
        <p:nvSpPr>
          <p:cNvPr id="3" name="Text Placeholder 2"/>
          <p:cNvSpPr>
            <a:spLocks noGrp="1"/>
          </p:cNvSpPr>
          <p:nvPr>
            <p:ph type="body" idx="1"/>
          </p:nvPr>
        </p:nvSpPr>
        <p:spPr>
          <a:xfrm>
            <a:off x="824551" y="2237521"/>
            <a:ext cx="4829386" cy="3776133"/>
          </a:xfrm>
        </p:spPr>
        <p:txBody>
          <a:bodyPr>
            <a:normAutofit/>
          </a:bodyPr>
          <a:lstStyle/>
          <a:p>
            <a:r>
              <a:rPr lang="de-AT" sz="3600" dirty="0"/>
              <a:t>Mit Hilfe von Newslettern informieren wir Stakeholder, Eltern und Eltern über aktuelle Neuigkeiten und Erfolge </a:t>
            </a:r>
            <a:r>
              <a:rPr lang="de-AT" sz="3600" dirty="0" smtClean="0"/>
              <a:t>der laufenden Schülerprojekte.</a:t>
            </a:r>
            <a:endParaRPr lang="de-AT"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34904">
            <a:off x="5798135" y="2073439"/>
            <a:ext cx="5976938" cy="3567950"/>
          </a:xfrm>
          <a:prstGeom prst="rect">
            <a:avLst/>
          </a:prstGeom>
        </p:spPr>
      </p:pic>
      <p:sp>
        <p:nvSpPr>
          <p:cNvPr id="6" name="Rectangle 5"/>
          <p:cNvSpPr/>
          <p:nvPr/>
        </p:nvSpPr>
        <p:spPr>
          <a:xfrm>
            <a:off x="185737"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p14="http://schemas.microsoft.com/office/powerpoint/2010/main" val="628247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Teilen</a:t>
            </a:r>
            <a:r>
              <a:rPr lang="en-GB" dirty="0" smtClean="0"/>
              <a:t> von </a:t>
            </a:r>
            <a:r>
              <a:rPr lang="en-GB" dirty="0" err="1" smtClean="0"/>
              <a:t>Dokumenten</a:t>
            </a:r>
            <a:r>
              <a:rPr lang="en-GB" dirty="0" smtClean="0"/>
              <a:t> auf </a:t>
            </a:r>
            <a:r>
              <a:rPr lang="en-GB" dirty="0" err="1" smtClean="0"/>
              <a:t>Slideshare</a:t>
            </a:r>
            <a:endParaRPr lang="en-GB" dirty="0"/>
          </a:p>
        </p:txBody>
      </p:sp>
      <p:sp>
        <p:nvSpPr>
          <p:cNvPr id="3" name="Text Placeholder 2"/>
          <p:cNvSpPr>
            <a:spLocks noGrp="1"/>
          </p:cNvSpPr>
          <p:nvPr>
            <p:ph type="body" idx="1"/>
          </p:nvPr>
        </p:nvSpPr>
        <p:spPr>
          <a:xfrm>
            <a:off x="865830" y="1966504"/>
            <a:ext cx="4292867" cy="4023360"/>
          </a:xfrm>
        </p:spPr>
        <p:txBody>
          <a:bodyPr>
            <a:normAutofit/>
          </a:bodyPr>
          <a:lstStyle/>
          <a:p>
            <a:endParaRPr lang="en-GB" dirty="0"/>
          </a:p>
          <a:p>
            <a:endParaRPr lang="en-GB" dirty="0"/>
          </a:p>
        </p:txBody>
      </p:sp>
      <p:sp>
        <p:nvSpPr>
          <p:cNvPr id="5" name="TextBox 4"/>
          <p:cNvSpPr txBox="1"/>
          <p:nvPr/>
        </p:nvSpPr>
        <p:spPr>
          <a:xfrm>
            <a:off x="6906127" y="5272508"/>
            <a:ext cx="265713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err="1" smtClean="0">
                <a:ln>
                  <a:noFill/>
                </a:ln>
                <a:solidFill>
                  <a:srgbClr val="000000"/>
                </a:solidFill>
                <a:effectLst/>
                <a:uFillTx/>
                <a:latin typeface="+mn-lt"/>
                <a:ea typeface="+mn-ea"/>
                <a:cs typeface="+mn-cs"/>
                <a:sym typeface="Helvetica"/>
              </a:rPr>
              <a:t>InnoTeach</a:t>
            </a:r>
            <a:r>
              <a:rPr kumimoji="0" lang="en-GB" sz="1800" b="0" i="0" u="none" strike="noStrike" cap="none" spc="0" normalizeH="0" baseline="0" dirty="0" smtClean="0">
                <a:ln>
                  <a:noFill/>
                </a:ln>
                <a:solidFill>
                  <a:srgbClr val="000000"/>
                </a:solidFill>
                <a:effectLst/>
                <a:uFillTx/>
                <a:latin typeface="+mn-lt"/>
                <a:ea typeface="+mn-ea"/>
                <a:cs typeface="+mn-cs"/>
                <a:sym typeface="Helvetica"/>
              </a:rPr>
              <a:t> on Slideshare</a:t>
            </a:r>
            <a:endParaRPr kumimoji="0" lang="en-GB"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861" y="1966504"/>
            <a:ext cx="8026400" cy="3797300"/>
          </a:xfrm>
          <a:prstGeom prst="rect">
            <a:avLst/>
          </a:prstGeom>
        </p:spPr>
      </p:pic>
    </p:spTree>
    <p:extLst>
      <p:ext uri="{BB962C8B-B14F-4D97-AF65-F5344CB8AC3E}">
        <p14:creationId xmlns:p14="http://schemas.microsoft.com/office/powerpoint/2010/main" val="18958658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8" y="399270"/>
            <a:ext cx="10371401" cy="975360"/>
          </a:xfrm>
        </p:spPr>
        <p:txBody>
          <a:bodyPr>
            <a:normAutofit/>
          </a:bodyPr>
          <a:lstStyle/>
          <a:p>
            <a:r>
              <a:rPr lang="en-GB" dirty="0" err="1" smtClean="0"/>
              <a:t>Publikation</a:t>
            </a:r>
            <a:r>
              <a:rPr lang="en-GB" dirty="0" smtClean="0"/>
              <a:t> </a:t>
            </a:r>
            <a:r>
              <a:rPr lang="en-GB" dirty="0"/>
              <a:t>u</a:t>
            </a:r>
            <a:r>
              <a:rPr lang="en-GB" dirty="0" smtClean="0"/>
              <a:t>nd </a:t>
            </a:r>
            <a:r>
              <a:rPr lang="en-GB" dirty="0" err="1" smtClean="0"/>
              <a:t>Zusammenarbeit</a:t>
            </a:r>
            <a:r>
              <a:rPr lang="en-GB" dirty="0" smtClean="0"/>
              <a:t> in Blogs</a:t>
            </a:r>
            <a:endParaRPr lang="en-GB" dirty="0"/>
          </a:p>
        </p:txBody>
      </p:sp>
      <p:sp>
        <p:nvSpPr>
          <p:cNvPr id="6" name="TextBox 5"/>
          <p:cNvSpPr txBox="1"/>
          <p:nvPr/>
        </p:nvSpPr>
        <p:spPr>
          <a:xfrm>
            <a:off x="1130968" y="2021306"/>
            <a:ext cx="9721516" cy="4031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e-AT" sz="3200" dirty="0"/>
              <a:t>Die Blogs sind großartige Werkzeuge für die Veröffentlichung der laufenden Arbeit und der Ergebnisse ihres Projekts. Die Eltern und andere Stakeholder wie z. B. Vertreter von Unternehmen können die Ergebnisse </a:t>
            </a:r>
            <a:r>
              <a:rPr lang="de-AT" sz="3200" dirty="0" smtClean="0"/>
              <a:t>nicht nur </a:t>
            </a:r>
            <a:r>
              <a:rPr lang="de-AT" sz="3200" dirty="0"/>
              <a:t>lesen, sondern auch kommentieren und auf den webbasierten Plattformen der Blogs auswerten.</a:t>
            </a:r>
          </a:p>
          <a:p>
            <a:endParaRPr lang="de-AT" sz="3200" dirty="0"/>
          </a:p>
        </p:txBody>
      </p:sp>
    </p:spTree>
    <p:extLst>
      <p:ext uri="{BB962C8B-B14F-4D97-AF65-F5344CB8AC3E}">
        <p14:creationId xmlns:p14="http://schemas.microsoft.com/office/powerpoint/2010/main" val="8474156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81829">
            <a:off x="5742993" y="1313789"/>
            <a:ext cx="5936509" cy="38294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7609">
            <a:off x="495664" y="675823"/>
            <a:ext cx="6105705" cy="4800209"/>
          </a:xfrm>
          <a:prstGeom prst="rect">
            <a:avLst/>
          </a:prstGeom>
        </p:spPr>
      </p:pic>
      <p:sp>
        <p:nvSpPr>
          <p:cNvPr id="6" name="TextBox 5"/>
          <p:cNvSpPr txBox="1"/>
          <p:nvPr/>
        </p:nvSpPr>
        <p:spPr>
          <a:xfrm>
            <a:off x="3946358" y="5366085"/>
            <a:ext cx="3921903"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rgbClr val="000000"/>
                </a:solidFill>
                <a:effectLst/>
                <a:uFillTx/>
                <a:latin typeface="+mj-lt"/>
                <a:ea typeface="+mn-ea"/>
                <a:cs typeface="+mn-cs"/>
                <a:sym typeface="Helvetica"/>
              </a:rPr>
              <a:t>BLOG vs PERSONAL WEB PAGE</a:t>
            </a:r>
            <a:endParaRPr kumimoji="0" lang="en-GB" sz="2400" b="0" i="0" u="none" strike="noStrike" cap="none" spc="0" normalizeH="0" baseline="0" dirty="0">
              <a:ln>
                <a:noFill/>
              </a:ln>
              <a:solidFill>
                <a:srgbClr val="000000"/>
              </a:solidFill>
              <a:effectLst/>
              <a:uFillTx/>
              <a:latin typeface="+mj-lt"/>
              <a:ea typeface="+mn-ea"/>
              <a:cs typeface="+mn-cs"/>
              <a:sym typeface="Helvetica"/>
            </a:endParaRPr>
          </a:p>
        </p:txBody>
      </p:sp>
    </p:spTree>
    <p:extLst>
      <p:ext uri="{BB962C8B-B14F-4D97-AF65-F5344CB8AC3E}">
        <p14:creationId xmlns:p14="http://schemas.microsoft.com/office/powerpoint/2010/main" val="16263595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sz="4000" dirty="0" smtClean="0"/>
              <a:t>Netzwerke aufbauen</a:t>
            </a:r>
            <a:endParaRPr lang="en-GB" sz="4000" dirty="0"/>
          </a:p>
        </p:txBody>
      </p:sp>
      <p:sp>
        <p:nvSpPr>
          <p:cNvPr id="3" name="Text Placeholder 2"/>
          <p:cNvSpPr>
            <a:spLocks noGrp="1"/>
          </p:cNvSpPr>
          <p:nvPr>
            <p:ph type="body" idx="1"/>
          </p:nvPr>
        </p:nvSpPr>
        <p:spPr>
          <a:xfrm>
            <a:off x="749508" y="1845733"/>
            <a:ext cx="10406173" cy="4255263"/>
          </a:xfrm>
        </p:spPr>
        <p:txBody>
          <a:bodyPr>
            <a:noAutofit/>
          </a:bodyPr>
          <a:lstStyle/>
          <a:p>
            <a:pPr algn="just"/>
            <a:r>
              <a:rPr lang="de-AT" sz="2800" dirty="0"/>
              <a:t>Das </a:t>
            </a:r>
            <a:r>
              <a:rPr lang="de-AT" sz="2800" dirty="0" smtClean="0"/>
              <a:t>Kontakteknüpfen dient dazu, dass eine Kooperationsbereitschaft hergestellt wird und Unternehmen gewonnen werden, die geeignete </a:t>
            </a:r>
            <a:r>
              <a:rPr lang="de-AT" sz="2800" dirty="0"/>
              <a:t>arbeitsplatzbezogene </a:t>
            </a:r>
            <a:r>
              <a:rPr lang="de-AT" sz="2800" dirty="0" smtClean="0"/>
              <a:t>Lernmöglichkeiten schaffen können.</a:t>
            </a:r>
            <a:endParaRPr lang="de-AT" sz="2800" dirty="0"/>
          </a:p>
          <a:p>
            <a:pPr algn="just"/>
            <a:r>
              <a:rPr lang="de-AT" sz="2800" dirty="0"/>
              <a:t>Dies ist in der Regel ein langfristiges Unterfangen, das Kontinuität, Vernetzung und den Aufbau verlässlicher Partnerschaften erfordert. </a:t>
            </a:r>
          </a:p>
          <a:p>
            <a:pPr algn="just"/>
            <a:r>
              <a:rPr lang="de-AT" sz="2800" dirty="0"/>
              <a:t> Ein vielversprechender Start könnte die Präsentation der Arbeit der Schüler vor der Öffentlichkeit und den Eltern sein, um sie dann zu bitten, bei der Organisation von Betriebsbesichtigungen und gemeinsamen Projekten </a:t>
            </a:r>
            <a:r>
              <a:rPr lang="de-AT" sz="2800" dirty="0" smtClean="0"/>
              <a:t>bei </a:t>
            </a:r>
            <a:r>
              <a:rPr lang="de-AT" sz="2800" dirty="0"/>
              <a:t>Unternehmen zu helfen. </a:t>
            </a:r>
            <a:endParaRPr lang="en-US" sz="2800" dirty="0"/>
          </a:p>
        </p:txBody>
      </p:sp>
    </p:spTree>
    <p:extLst>
      <p:ext uri="{BB962C8B-B14F-4D97-AF65-F5344CB8AC3E}">
        <p14:creationId xmlns:p14="http://schemas.microsoft.com/office/powerpoint/2010/main" val="10636798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Einladung</a:t>
            </a:r>
            <a:r>
              <a:rPr lang="en-GB" dirty="0" smtClean="0"/>
              <a:t> </a:t>
            </a:r>
            <a:r>
              <a:rPr lang="en-GB" dirty="0" err="1" smtClean="0"/>
              <a:t>zu</a:t>
            </a:r>
            <a:r>
              <a:rPr lang="en-GB" dirty="0" smtClean="0"/>
              <a:t> </a:t>
            </a:r>
            <a:r>
              <a:rPr lang="en-GB" dirty="0" err="1" smtClean="0"/>
              <a:t>einem</a:t>
            </a:r>
            <a:r>
              <a:rPr lang="en-GB" dirty="0" smtClean="0"/>
              <a:t> Event</a:t>
            </a:r>
            <a:r>
              <a:rPr lang="mr-IN" dirty="0" smtClean="0"/>
              <a:t>–</a:t>
            </a:r>
            <a:r>
              <a:rPr lang="en-GB" dirty="0" smtClean="0"/>
              <a:t> </a:t>
            </a:r>
            <a:r>
              <a:rPr lang="en-GB" dirty="0" err="1" smtClean="0"/>
              <a:t>Fokusgruppe</a:t>
            </a:r>
            <a:endParaRPr lang="en-GB" dirty="0"/>
          </a:p>
        </p:txBody>
      </p:sp>
      <p:sp>
        <p:nvSpPr>
          <p:cNvPr id="3" name="Text Placeholder 2"/>
          <p:cNvSpPr>
            <a:spLocks noGrp="1"/>
          </p:cNvSpPr>
          <p:nvPr>
            <p:ph type="body" idx="1"/>
          </p:nvPr>
        </p:nvSpPr>
        <p:spPr>
          <a:xfrm>
            <a:off x="1097280" y="1845734"/>
            <a:ext cx="5198589" cy="4023360"/>
          </a:xfrm>
        </p:spPr>
        <p:txBody>
          <a:bodyPr>
            <a:normAutofit fontScale="92500"/>
          </a:bodyPr>
          <a:lstStyle/>
          <a:p>
            <a:r>
              <a:rPr lang="de-AT" sz="2800" dirty="0"/>
              <a:t>Ein Instrument, mit dem Schulen zunehmend - und erfolgreich - externe Stakeholder bewerten, sind Fokusgruppen. Eine Fokusgruppe ist ein Werkzeug, durch das eine Gruppe von Menschen zusammengebracht und aufgefordert wird, ihre Meinung zu äußern - zur Qualität eines Produkts oder einer Dienstleistung, zu Konzepten oder Ideen oder zu neuen Trends und Entwicklungen.</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869" y="2126050"/>
            <a:ext cx="5191557" cy="3462727"/>
          </a:xfrm>
          <a:prstGeom prst="rect">
            <a:avLst/>
          </a:prstGeom>
        </p:spPr>
      </p:pic>
    </p:spTree>
    <p:extLst>
      <p:ext uri="{BB962C8B-B14F-4D97-AF65-F5344CB8AC3E}">
        <p14:creationId xmlns:p14="http://schemas.microsoft.com/office/powerpoint/2010/main" val="16077331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Zusammenfassung</a:t>
            </a:r>
            <a:endParaRPr lang="en-GB" dirty="0"/>
          </a:p>
        </p:txBody>
      </p:sp>
      <p:sp>
        <p:nvSpPr>
          <p:cNvPr id="3" name="Text Placeholder 2"/>
          <p:cNvSpPr>
            <a:spLocks noGrp="1"/>
          </p:cNvSpPr>
          <p:nvPr>
            <p:ph type="body" idx="1"/>
          </p:nvPr>
        </p:nvSpPr>
        <p:spPr/>
        <p:txBody>
          <a:bodyPr>
            <a:normAutofit fontScale="92500" lnSpcReduction="10000"/>
          </a:bodyPr>
          <a:lstStyle/>
          <a:p>
            <a:r>
              <a:rPr lang="de-AT" sz="3600" dirty="0" smtClean="0"/>
              <a:t>Die </a:t>
            </a:r>
            <a:r>
              <a:rPr lang="de-AT" sz="3600" dirty="0"/>
              <a:t>Zusammenarbeit mit </a:t>
            </a:r>
            <a:r>
              <a:rPr lang="de-AT" sz="3600" dirty="0" smtClean="0"/>
              <a:t> den Beteiligtengruppen vor Ort ist </a:t>
            </a:r>
            <a:r>
              <a:rPr lang="de-AT" sz="3600" dirty="0"/>
              <a:t>ein grundlegender Bestandteil des Lebens einer innovativen Schule, und die IKT-Werkzeuge zur Unterstützung dieser Aktivitäten gehören zu den pädagogischen Werkzeugen der innovativen Lehrer.</a:t>
            </a:r>
          </a:p>
          <a:p>
            <a:r>
              <a:rPr lang="de-AT" sz="3600" dirty="0"/>
              <a:t>Die Vielfalt der Möglichkeiten, die das Internet bietet, </a:t>
            </a:r>
            <a:r>
              <a:rPr lang="de-AT" sz="3600" dirty="0" smtClean="0"/>
              <a:t>sind </a:t>
            </a:r>
            <a:r>
              <a:rPr lang="de-AT" sz="3600" dirty="0"/>
              <a:t>sehr </a:t>
            </a:r>
            <a:r>
              <a:rPr lang="de-AT" sz="3600" dirty="0" smtClean="0"/>
              <a:t>reichhaltig. Um </a:t>
            </a:r>
            <a:r>
              <a:rPr lang="de-AT" sz="3600" dirty="0"/>
              <a:t>von </a:t>
            </a:r>
            <a:r>
              <a:rPr lang="de-AT" sz="3600" dirty="0" smtClean="0"/>
              <a:t>diesen profitieren zu können, bedarf es zusätzlicher Arbeit durch die Lehrer, die auf Systemebene unterstützt werden muss.</a:t>
            </a:r>
            <a:endParaRPr lang="en-GB" sz="3600" dirty="0"/>
          </a:p>
          <a:p>
            <a:endParaRPr lang="en-GB" sz="3600" dirty="0"/>
          </a:p>
        </p:txBody>
      </p:sp>
    </p:spTree>
    <p:extLst>
      <p:ext uri="{BB962C8B-B14F-4D97-AF65-F5344CB8AC3E}">
        <p14:creationId xmlns:p14="http://schemas.microsoft.com/office/powerpoint/2010/main" val="7118487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zövegdoboz 7"/>
          <p:cNvSpPr txBox="1"/>
          <p:nvPr/>
        </p:nvSpPr>
        <p:spPr>
          <a:xfrm>
            <a:off x="1320800" y="1540150"/>
            <a:ext cx="9550400" cy="52014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457200" indent="-457200">
              <a:buSzPct val="100000"/>
              <a:buAutoNum type="arabicPeriod"/>
              <a:defRPr sz="2400">
                <a:latin typeface="+mj-lt"/>
                <a:ea typeface="+mj-ea"/>
                <a:cs typeface="+mj-cs"/>
                <a:sym typeface="Calibri"/>
              </a:defRPr>
            </a:pPr>
            <a:r>
              <a:rPr lang="hu-HU" sz="2800" dirty="0" smtClean="0"/>
              <a:t>Online </a:t>
            </a:r>
            <a:r>
              <a:rPr lang="de-AT" sz="2800" dirty="0" smtClean="0"/>
              <a:t>Kurse mit Projekt-basiertem Ansatz für Lehrer, entwickelt von der </a:t>
            </a:r>
            <a:r>
              <a:rPr lang="hu-HU" sz="2800" dirty="0" smtClean="0"/>
              <a:t>Intel Corporation, </a:t>
            </a:r>
            <a:r>
              <a:rPr lang="en-US" sz="2800" dirty="0">
                <a:hlinkClick r:id="rId2"/>
              </a:rPr>
              <a:t>https://educate.intel.com/download/K12/elements/pba_html/#</a:t>
            </a:r>
            <a:r>
              <a:rPr lang="en-US" sz="2800" dirty="0" smtClean="0">
                <a:hlinkClick r:id="rId2"/>
              </a:rPr>
              <a:t>pbl_m00_l00_a00_s01</a:t>
            </a:r>
            <a:r>
              <a:rPr lang="en-US" sz="2800" dirty="0" smtClean="0"/>
              <a:t> </a:t>
            </a:r>
            <a:r>
              <a:rPr lang="de-AT" sz="2800" dirty="0" smtClean="0"/>
              <a:t>Zur Unterstützung des internen </a:t>
            </a:r>
            <a:r>
              <a:rPr lang="de-AT" sz="2800" dirty="0" err="1" smtClean="0"/>
              <a:t>Qualitätsmänagements</a:t>
            </a:r>
            <a:r>
              <a:rPr lang="de-AT" sz="2800" dirty="0" smtClean="0"/>
              <a:t> und der Qualitätskultur</a:t>
            </a:r>
            <a:r>
              <a:rPr lang="hu-HU" sz="2800" dirty="0" smtClean="0"/>
              <a:t>, </a:t>
            </a:r>
            <a:r>
              <a:rPr lang="en-US" sz="2800" dirty="0" err="1"/>
              <a:t>Cedefop</a:t>
            </a:r>
            <a:r>
              <a:rPr lang="en-US" sz="2800" dirty="0"/>
              <a:t> Reference series </a:t>
            </a:r>
            <a:r>
              <a:rPr lang="en-US" sz="2800" dirty="0" smtClean="0"/>
              <a:t>99, Luxembourg</a:t>
            </a:r>
            <a:r>
              <a:rPr lang="en-US" sz="2800" dirty="0"/>
              <a:t>: </a:t>
            </a:r>
            <a:r>
              <a:rPr lang="en-US" sz="2800" dirty="0" err="1" smtClean="0"/>
              <a:t>Publikationsbüro</a:t>
            </a:r>
            <a:r>
              <a:rPr lang="en-US" sz="2800" dirty="0" smtClean="0"/>
              <a:t> der </a:t>
            </a:r>
            <a:r>
              <a:rPr lang="en-US" sz="2800" dirty="0" err="1" smtClean="0"/>
              <a:t>Europäischen</a:t>
            </a:r>
            <a:r>
              <a:rPr lang="en-US" sz="2800" dirty="0" smtClean="0"/>
              <a:t> Union2015</a:t>
            </a:r>
            <a:r>
              <a:rPr lang="en-US" sz="2800" dirty="0"/>
              <a:t>, </a:t>
            </a:r>
            <a:r>
              <a:rPr lang="en-US" sz="2800" dirty="0">
                <a:hlinkClick r:id="rId3"/>
              </a:rPr>
              <a:t>http://</a:t>
            </a:r>
            <a:r>
              <a:rPr lang="en-US" sz="2800" dirty="0" smtClean="0">
                <a:hlinkClick r:id="rId3"/>
              </a:rPr>
              <a:t>openqass.itstudy.hu/en/bookcover</a:t>
            </a:r>
            <a:r>
              <a:rPr lang="en-US" sz="2800" dirty="0" smtClean="0"/>
              <a:t>  (</a:t>
            </a:r>
            <a:r>
              <a:rPr lang="en-US" sz="2800" dirty="0" smtClean="0">
                <a:sym typeface="Calibri"/>
              </a:rPr>
              <a:t>Accessed</a:t>
            </a:r>
            <a:r>
              <a:rPr lang="en-US" sz="2800" dirty="0">
                <a:sym typeface="Calibri"/>
              </a:rPr>
              <a:t>: 10.06.2017</a:t>
            </a:r>
            <a:r>
              <a:rPr lang="en-US" sz="2800" dirty="0" smtClean="0">
                <a:sym typeface="Calibri"/>
              </a:rPr>
              <a:t>.)</a:t>
            </a:r>
            <a:r>
              <a:rPr lang="en-US" sz="2800" dirty="0">
                <a:sym typeface="Calibri"/>
              </a:rPr>
              <a:t> </a:t>
            </a:r>
            <a:endParaRPr lang="en-US" sz="2800" dirty="0" smtClean="0">
              <a:sym typeface="Calibri"/>
            </a:endParaRPr>
          </a:p>
          <a:p>
            <a:pPr marL="457200" indent="-457200">
              <a:buSzPct val="100000"/>
              <a:buFontTx/>
              <a:buAutoNum type="arabicPeriod"/>
              <a:defRPr sz="2400">
                <a:latin typeface="+mj-lt"/>
                <a:ea typeface="+mj-ea"/>
                <a:cs typeface="+mj-cs"/>
                <a:sym typeface="Calibri"/>
              </a:defRPr>
            </a:pPr>
            <a:r>
              <a:rPr lang="en-US" sz="2800" dirty="0" err="1" smtClean="0">
                <a:sym typeface="Calibri"/>
              </a:rPr>
              <a:t>Bildungslexikon</a:t>
            </a:r>
            <a:r>
              <a:rPr lang="en-US" sz="2800" dirty="0" smtClean="0">
                <a:sym typeface="Calibri"/>
              </a:rPr>
              <a:t>: </a:t>
            </a:r>
            <a:r>
              <a:rPr lang="en-GB" sz="2800" u="sng" dirty="0">
                <a:sym typeface="Calibri"/>
                <a:hlinkClick r:id="rId4"/>
              </a:rPr>
              <a:t>http://edglossary.org/stakeholder/</a:t>
            </a:r>
            <a:endParaRPr lang="en-GB" sz="2800" dirty="0">
              <a:sym typeface="Calibri"/>
            </a:endParaRPr>
          </a:p>
          <a:p>
            <a:pPr>
              <a:buSzPct val="100000"/>
              <a:defRPr sz="2400">
                <a:latin typeface="+mj-lt"/>
                <a:ea typeface="+mj-ea"/>
                <a:cs typeface="+mj-cs"/>
                <a:sym typeface="Calibri"/>
              </a:defRPr>
            </a:pPr>
            <a:r>
              <a:rPr lang="de-AT" sz="2800" dirty="0" smtClean="0"/>
              <a:t>Diese Internetseiten wurden am </a:t>
            </a:r>
            <a:r>
              <a:rPr lang="hu-HU" sz="2800" dirty="0" smtClean="0"/>
              <a:t> </a:t>
            </a:r>
            <a:r>
              <a:rPr lang="it-IT" sz="2800" dirty="0" smtClean="0">
                <a:sym typeface="Calibri"/>
              </a:rPr>
              <a:t>10.06.2017 </a:t>
            </a:r>
            <a:r>
              <a:rPr lang="it-IT" sz="2800" dirty="0" err="1" smtClean="0">
                <a:sym typeface="Calibri"/>
              </a:rPr>
              <a:t>aufgerufen</a:t>
            </a:r>
            <a:r>
              <a:rPr lang="it-IT" sz="2800" dirty="0" smtClean="0">
                <a:sym typeface="Calibri"/>
              </a:rPr>
              <a:t>.</a:t>
            </a:r>
            <a:endParaRPr lang="it-IT" sz="2800" dirty="0">
              <a:sym typeface="Calibri"/>
            </a:endParaRPr>
          </a:p>
          <a:p>
            <a:pPr>
              <a:buSzPct val="100000"/>
              <a:defRPr sz="2400">
                <a:latin typeface="+mj-lt"/>
                <a:ea typeface="+mj-ea"/>
                <a:cs typeface="+mj-cs"/>
                <a:sym typeface="Calibri"/>
              </a:defRPr>
            </a:pPr>
            <a:endParaRPr dirty="0"/>
          </a:p>
        </p:txBody>
      </p:sp>
      <p:sp>
        <p:nvSpPr>
          <p:cNvPr id="185" name="Bibliography"/>
          <p:cNvSpPr txBox="1">
            <a:spLocks noGrp="1"/>
          </p:cNvSpPr>
          <p:nvPr>
            <p:ph type="title" idx="4294967295"/>
          </p:nvPr>
        </p:nvSpPr>
        <p:spPr>
          <a:xfrm>
            <a:off x="1147812" y="530996"/>
            <a:ext cx="10058401" cy="659548"/>
          </a:xfrm>
          <a:prstGeom prst="rect">
            <a:avLst/>
          </a:prstGeom>
        </p:spPr>
        <p:txBody>
          <a:bodyPr/>
          <a:lstStyle>
            <a:lvl1pPr>
              <a:defRPr sz="3600" spc="-100">
                <a:solidFill>
                  <a:srgbClr val="404040"/>
                </a:solidFill>
              </a:defRPr>
            </a:lvl1pPr>
          </a:lstStyle>
          <a:p>
            <a:r>
              <a:rPr dirty="0" err="1" smtClean="0"/>
              <a:t>Bibliograph</a:t>
            </a:r>
            <a:r>
              <a:rPr lang="de-AT" dirty="0" err="1" smtClean="0"/>
              <a:t>ie</a:t>
            </a:r>
            <a:endParaRPr dirty="0"/>
          </a:p>
        </p:txBody>
      </p:sp>
      <p:sp>
        <p:nvSpPr>
          <p:cNvPr id="186" name="Téglalap 6"/>
          <p:cNvSpPr txBox="1"/>
          <p:nvPr/>
        </p:nvSpPr>
        <p:spPr>
          <a:xfrm>
            <a:off x="183896" y="6393934"/>
            <a:ext cx="769010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mj-lt"/>
                <a:ea typeface="+mj-ea"/>
                <a:cs typeface="+mj-cs"/>
                <a:sym typeface="Calibri"/>
              </a:defRPr>
            </a:pPr>
            <a:r>
              <a:t>U3E2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727358" y="531544"/>
            <a:ext cx="10485119" cy="845848"/>
          </a:xfrm>
          <a:prstGeom prst="rect">
            <a:avLst/>
          </a:prstGeom>
        </p:spPr>
        <p:txBody>
          <a:bodyPr/>
          <a:lstStyle>
            <a:lvl1pPr>
              <a:defRPr spc="-100"/>
            </a:lvl1pPr>
          </a:lstStyle>
          <a:p>
            <a:r>
              <a:rPr lang="de-AT" dirty="0" smtClean="0"/>
              <a:t>Lernziele </a:t>
            </a:r>
            <a:r>
              <a:rPr dirty="0" smtClean="0"/>
              <a:t>– </a:t>
            </a:r>
            <a:r>
              <a:rPr lang="de-AT" dirty="0" smtClean="0"/>
              <a:t>Leistungskriterien</a:t>
            </a:r>
            <a:endParaRPr dirty="0"/>
          </a:p>
        </p:txBody>
      </p:sp>
      <p:sp>
        <p:nvSpPr>
          <p:cNvPr id="162" name="Szövegdoboz 2"/>
          <p:cNvSpPr txBox="1"/>
          <p:nvPr/>
        </p:nvSpPr>
        <p:spPr>
          <a:xfrm>
            <a:off x="956759" y="1946525"/>
            <a:ext cx="10026319" cy="44627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400">
                <a:latin typeface="+mj-lt"/>
                <a:ea typeface="+mj-ea"/>
                <a:cs typeface="+mj-cs"/>
                <a:sym typeface="Calibri"/>
              </a:defRPr>
            </a:pPr>
            <a:r>
              <a:rPr sz="2800" dirty="0"/>
              <a:t>PC1 </a:t>
            </a:r>
            <a:r>
              <a:rPr lang="de-AT" sz="2800" dirty="0" smtClean="0"/>
              <a:t>Der Mentor/die Mentorin ist in der Lage die Lehrer/innen darin anzuleiten und zu coachen, dass sie die Arbeit der Schule über verschiedene Kanäle (Netzwerke, Portale, Veranstaltungen) den Beteiligtengruppen präsentieren können. </a:t>
            </a:r>
          </a:p>
          <a:p>
            <a:pPr>
              <a:defRPr sz="2400">
                <a:latin typeface="+mj-lt"/>
                <a:ea typeface="+mj-ea"/>
                <a:cs typeface="+mj-cs"/>
                <a:sym typeface="Calibri"/>
              </a:defRPr>
            </a:pPr>
            <a:r>
              <a:rPr sz="2800" dirty="0" smtClean="0"/>
              <a:t> </a:t>
            </a:r>
            <a:endParaRPr sz="2800" dirty="0"/>
          </a:p>
          <a:p>
            <a:pPr>
              <a:defRPr sz="2400">
                <a:latin typeface="+mj-lt"/>
                <a:ea typeface="+mj-ea"/>
                <a:cs typeface="+mj-cs"/>
                <a:sym typeface="Calibri"/>
              </a:defRPr>
            </a:pPr>
            <a:r>
              <a:rPr sz="2800" dirty="0"/>
              <a:t>PC2 </a:t>
            </a:r>
            <a:r>
              <a:rPr lang="de-AT" sz="2800" dirty="0">
                <a:sym typeface="Calibri"/>
              </a:rPr>
              <a:t>Der Mentor/die Mentorin ist in der Lage die Lehrer/innen darin anzuleiten und zu </a:t>
            </a:r>
            <a:r>
              <a:rPr lang="de-AT" sz="2800" dirty="0" smtClean="0">
                <a:sym typeface="Calibri"/>
              </a:rPr>
              <a:t>coachen, wie sie Interessenten vor Ort in innovative, Projekt-orientierte Lernprozesse einbinden  können und wie sie dabei effizient die Werkzeuge der Informations- und Kommunikationstechnologie nutzen können. </a:t>
            </a:r>
            <a:endParaRPr sz="3200" dirty="0"/>
          </a:p>
        </p:txBody>
      </p:sp>
      <p:pic>
        <p:nvPicPr>
          <p:cNvPr id="163" name="Kép 3" descr="Kép 3"/>
          <p:cNvPicPr>
            <a:picLocks noChangeAspect="1"/>
          </p:cNvPicPr>
          <p:nvPr/>
        </p:nvPicPr>
        <p:blipFill>
          <a:blip r:embed="rId2">
            <a:extLst/>
          </a:blip>
          <a:srcRect r="85412"/>
          <a:stretch>
            <a:fillRect/>
          </a:stretch>
        </p:blipFill>
        <p:spPr>
          <a:xfrm>
            <a:off x="11582399" y="3723937"/>
            <a:ext cx="609603" cy="3134063"/>
          </a:xfrm>
          <a:prstGeom prst="rect">
            <a:avLst/>
          </a:prstGeom>
          <a:ln w="12700">
            <a:miter lim="400000"/>
          </a:ln>
        </p:spPr>
      </p:pic>
      <p:sp>
        <p:nvSpPr>
          <p:cNvPr id="164" name="Téglalap 6"/>
          <p:cNvSpPr txBox="1"/>
          <p:nvPr/>
        </p:nvSpPr>
        <p:spPr>
          <a:xfrm>
            <a:off x="183896" y="6393934"/>
            <a:ext cx="7690102"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mj-lt"/>
                <a:ea typeface="+mj-ea"/>
                <a:cs typeface="+mj-cs"/>
                <a:sym typeface="Calibri"/>
              </a:defRPr>
            </a:pPr>
            <a:r>
              <a:rPr dirty="0"/>
              <a:t>U3E2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title"/>
          </p:nvPr>
        </p:nvSpPr>
        <p:spPr>
          <a:xfrm>
            <a:off x="1229626" y="568069"/>
            <a:ext cx="10058401" cy="847023"/>
          </a:xfrm>
          <a:prstGeom prst="rect">
            <a:avLst/>
          </a:prstGeom>
        </p:spPr>
        <p:txBody>
          <a:bodyPr/>
          <a:lstStyle>
            <a:lvl1pPr>
              <a:defRPr spc="-100"/>
            </a:lvl1pPr>
          </a:lstStyle>
          <a:p>
            <a:r>
              <a:rPr lang="de-AT" dirty="0" smtClean="0"/>
              <a:t>Nützliche Internetseiten</a:t>
            </a:r>
            <a:endParaRPr dirty="0"/>
          </a:p>
        </p:txBody>
      </p:sp>
      <p:pic>
        <p:nvPicPr>
          <p:cNvPr id="192" name="Kép 6" descr="Kép 6"/>
          <p:cNvPicPr>
            <a:picLocks noChangeAspect="1"/>
          </p:cNvPicPr>
          <p:nvPr/>
        </p:nvPicPr>
        <p:blipFill>
          <a:blip r:embed="rId2">
            <a:extLst/>
          </a:blip>
          <a:srcRect r="85412"/>
          <a:stretch>
            <a:fillRect/>
          </a:stretch>
        </p:blipFill>
        <p:spPr>
          <a:xfrm>
            <a:off x="11582399" y="3723937"/>
            <a:ext cx="609603" cy="3134063"/>
          </a:xfrm>
          <a:prstGeom prst="rect">
            <a:avLst/>
          </a:prstGeom>
          <a:ln w="12700">
            <a:miter lim="400000"/>
          </a:ln>
        </p:spPr>
      </p:pic>
      <p:sp>
        <p:nvSpPr>
          <p:cNvPr id="193" name="Rectangle 1"/>
          <p:cNvSpPr txBox="1"/>
          <p:nvPr/>
        </p:nvSpPr>
        <p:spPr>
          <a:xfrm>
            <a:off x="1275470" y="1908149"/>
            <a:ext cx="8698525"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mj-lt"/>
                <a:ea typeface="+mj-ea"/>
                <a:cs typeface="+mj-cs"/>
                <a:sym typeface="Calibri"/>
              </a:defRPr>
            </a:pPr>
            <a:endParaRPr dirty="0"/>
          </a:p>
          <a:p>
            <a:pPr>
              <a:defRPr sz="2400" u="sng">
                <a:solidFill>
                  <a:srgbClr val="0563C1"/>
                </a:solidFill>
                <a:latin typeface="+mj-lt"/>
                <a:ea typeface="+mj-ea"/>
                <a:cs typeface="+mj-cs"/>
                <a:sym typeface="Calibri"/>
              </a:defRPr>
            </a:pPr>
            <a:endParaRPr u="none" dirty="0">
              <a:solidFill>
                <a:srgbClr val="000000"/>
              </a:solidFill>
            </a:endParaRPr>
          </a:p>
        </p:txBody>
      </p:sp>
      <p:sp>
        <p:nvSpPr>
          <p:cNvPr id="2" name="TextBox 1"/>
          <p:cNvSpPr txBox="1"/>
          <p:nvPr/>
        </p:nvSpPr>
        <p:spPr>
          <a:xfrm>
            <a:off x="1097280" y="1769057"/>
            <a:ext cx="10323094" cy="5447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3200" dirty="0" err="1" smtClean="0">
                <a:cs typeface="+mj-cs"/>
              </a:rPr>
              <a:t>Protopage</a:t>
            </a:r>
            <a:r>
              <a:rPr lang="en-US" sz="3200" dirty="0" smtClean="0">
                <a:cs typeface="+mj-cs"/>
              </a:rPr>
              <a:t>: </a:t>
            </a:r>
            <a:r>
              <a:rPr lang="en-US" sz="3200" dirty="0" smtClean="0">
                <a:cs typeface="+mj-cs"/>
                <a:hlinkClick r:id="rId3"/>
              </a:rPr>
              <a:t>http://</a:t>
            </a:r>
            <a:r>
              <a:rPr lang="en-US" sz="3200" dirty="0" err="1" smtClean="0">
                <a:cs typeface="+mj-cs"/>
                <a:hlinkClick r:id="rId3"/>
              </a:rPr>
              <a:t>www.protopage.com</a:t>
            </a:r>
            <a:r>
              <a:rPr lang="en-US" sz="3200" dirty="0" smtClean="0">
                <a:cs typeface="+mj-cs"/>
                <a:hlinkClick r:id="rId3"/>
              </a:rPr>
              <a:t> </a:t>
            </a:r>
            <a:endParaRPr lang="en-US" sz="3200" dirty="0" smtClean="0">
              <a:cs typeface="+mj-cs"/>
            </a:endParaRPr>
          </a:p>
          <a:p>
            <a:r>
              <a:rPr lang="en-US" sz="3200" dirty="0" smtClean="0">
                <a:cs typeface="+mj-cs"/>
              </a:rPr>
              <a:t>Tutorial </a:t>
            </a:r>
            <a:r>
              <a:rPr lang="en-US" sz="3200" dirty="0" err="1" smtClean="0">
                <a:cs typeface="+mj-cs"/>
              </a:rPr>
              <a:t>zum</a:t>
            </a:r>
            <a:r>
              <a:rPr lang="en-US" sz="3200" dirty="0" smtClean="0">
                <a:cs typeface="+mj-cs"/>
              </a:rPr>
              <a:t> </a:t>
            </a:r>
            <a:r>
              <a:rPr lang="en-US" sz="3200" dirty="0" err="1" smtClean="0">
                <a:cs typeface="+mj-cs"/>
              </a:rPr>
              <a:t>Bloggen</a:t>
            </a:r>
            <a:r>
              <a:rPr lang="en-US" sz="3200" dirty="0" smtClean="0">
                <a:cs typeface="+mj-cs"/>
              </a:rPr>
              <a:t>: </a:t>
            </a:r>
            <a:r>
              <a:rPr lang="en-US" sz="3200" dirty="0" smtClean="0">
                <a:cs typeface="+mj-cs"/>
                <a:hlinkClick r:id="rId4"/>
              </a:rPr>
              <a:t>https</a:t>
            </a:r>
            <a:r>
              <a:rPr lang="en-US" sz="3200" dirty="0">
                <a:cs typeface="+mj-cs"/>
                <a:hlinkClick r:id="rId4"/>
              </a:rPr>
              <a:t>://startbloggingonline.com/get-started-classroom-blogging</a:t>
            </a:r>
            <a:r>
              <a:rPr lang="en-US" sz="3200" dirty="0" smtClean="0">
                <a:cs typeface="+mj-cs"/>
                <a:hlinkClick r:id="rId4"/>
              </a:rPr>
              <a:t>/</a:t>
            </a:r>
            <a:r>
              <a:rPr lang="en-US" sz="3200" dirty="0" smtClean="0">
                <a:cs typeface="+mj-cs"/>
              </a:rPr>
              <a:t> </a:t>
            </a:r>
            <a:endParaRPr lang="en-US" sz="3200" dirty="0" smtClean="0">
              <a:cs typeface="+mj-cs"/>
              <a:hlinkClick r:id="rId5"/>
            </a:endParaRPr>
          </a:p>
          <a:p>
            <a:r>
              <a:rPr lang="en-US" sz="3200" dirty="0" err="1" smtClean="0">
                <a:cs typeface="+mj-cs"/>
              </a:rPr>
              <a:t>Blogmotors</a:t>
            </a:r>
            <a:r>
              <a:rPr lang="en-US" sz="3200" dirty="0">
                <a:cs typeface="+mj-cs"/>
              </a:rPr>
              <a:t>:</a:t>
            </a:r>
            <a:r>
              <a:rPr lang="en-US" sz="3200" dirty="0" smtClean="0">
                <a:cs typeface="+mj-cs"/>
              </a:rPr>
              <a:t> </a:t>
            </a:r>
            <a:r>
              <a:rPr lang="en-US" sz="3200" dirty="0" smtClean="0">
                <a:cs typeface="+mj-cs"/>
                <a:hlinkClick r:id="rId5"/>
              </a:rPr>
              <a:t>WordPress</a:t>
            </a:r>
            <a:r>
              <a:rPr lang="en-US" sz="3200" dirty="0" smtClean="0">
                <a:cs typeface="+mj-cs"/>
              </a:rPr>
              <a:t>, </a:t>
            </a:r>
            <a:r>
              <a:rPr lang="en-US" sz="3200" dirty="0" smtClean="0">
                <a:cs typeface="+mj-cs"/>
                <a:hlinkClick r:id="rId6"/>
              </a:rPr>
              <a:t>Blogger</a:t>
            </a:r>
            <a:r>
              <a:rPr lang="en-US" sz="3200" dirty="0" smtClean="0">
                <a:cs typeface="+mj-cs"/>
              </a:rPr>
              <a:t>, </a:t>
            </a:r>
            <a:r>
              <a:rPr lang="en-US" sz="3200" dirty="0" smtClean="0">
                <a:cs typeface="+mj-cs"/>
                <a:hlinkClick r:id="rId7"/>
              </a:rPr>
              <a:t>LiveJournal</a:t>
            </a:r>
            <a:r>
              <a:rPr lang="en-US" sz="3200" dirty="0" smtClean="0">
                <a:cs typeface="+mj-cs"/>
              </a:rPr>
              <a:t>, </a:t>
            </a:r>
            <a:r>
              <a:rPr lang="en-US" sz="3200" dirty="0" smtClean="0">
                <a:hlinkClick r:id="rId8"/>
              </a:rPr>
              <a:t>Edublogs</a:t>
            </a:r>
            <a:r>
              <a:rPr lang="en-US" sz="3200" dirty="0" smtClean="0"/>
              <a:t>, </a:t>
            </a:r>
            <a:r>
              <a:rPr lang="en-US" sz="3200" dirty="0" smtClean="0">
                <a:hlinkClick r:id="rId9"/>
              </a:rPr>
              <a:t>Class </a:t>
            </a:r>
            <a:r>
              <a:rPr lang="en-US" sz="3200" dirty="0">
                <a:hlinkClick r:id="rId9"/>
              </a:rPr>
              <a:t>Blog </a:t>
            </a:r>
            <a:r>
              <a:rPr lang="en-US" sz="3200" dirty="0" smtClean="0">
                <a:hlinkClick r:id="rId9"/>
              </a:rPr>
              <a:t>Meister</a:t>
            </a:r>
            <a:r>
              <a:rPr lang="en-US" sz="3200" dirty="0" smtClean="0"/>
              <a:t>, </a:t>
            </a:r>
            <a:r>
              <a:rPr lang="en-US" sz="3200" dirty="0" smtClean="0">
                <a:hlinkClick r:id="rId10"/>
              </a:rPr>
              <a:t>21Publish</a:t>
            </a:r>
            <a:r>
              <a:rPr lang="en-US" sz="3200" dirty="0" smtClean="0"/>
              <a:t>, </a:t>
            </a:r>
            <a:r>
              <a:rPr lang="en-US" sz="3200" dirty="0" smtClean="0">
                <a:hlinkClick r:id="rId11"/>
              </a:rPr>
              <a:t>Kidblog</a:t>
            </a:r>
            <a:endParaRPr lang="en-US" sz="3200" dirty="0" smtClean="0">
              <a:cs typeface="+mj-cs"/>
            </a:endParaRPr>
          </a:p>
          <a:p>
            <a:r>
              <a:rPr lang="en-US" sz="3200" dirty="0" err="1">
                <a:cs typeface="+mj-cs"/>
              </a:rPr>
              <a:t>Classblogs</a:t>
            </a:r>
            <a:r>
              <a:rPr lang="en-US" sz="3200" dirty="0">
                <a:cs typeface="+mj-cs"/>
              </a:rPr>
              <a:t>: </a:t>
            </a:r>
            <a:r>
              <a:rPr lang="en-US" sz="3200" dirty="0">
                <a:cs typeface="+mj-cs"/>
                <a:hlinkClick r:id="rId12"/>
              </a:rPr>
              <a:t>http://edublogs.eanesisd.net/tkriese</a:t>
            </a:r>
            <a:r>
              <a:rPr lang="en-US" sz="3200" dirty="0" smtClean="0">
                <a:cs typeface="+mj-cs"/>
                <a:hlinkClick r:id="rId12"/>
              </a:rPr>
              <a:t>/</a:t>
            </a:r>
            <a:r>
              <a:rPr lang="en-US" sz="3200" dirty="0" smtClean="0">
                <a:cs typeface="+mj-cs"/>
              </a:rPr>
              <a:t> </a:t>
            </a:r>
          </a:p>
          <a:p>
            <a:r>
              <a:rPr lang="en-US" sz="3200" dirty="0" err="1" smtClean="0">
                <a:cs typeface="+mj-cs"/>
              </a:rPr>
              <a:t>Slideshare</a:t>
            </a:r>
            <a:r>
              <a:rPr lang="en-US" sz="3200" dirty="0">
                <a:cs typeface="+mj-cs"/>
              </a:rPr>
              <a:t>: </a:t>
            </a:r>
            <a:r>
              <a:rPr lang="en-US" sz="3200" dirty="0">
                <a:cs typeface="+mj-cs"/>
                <a:hlinkClick r:id="rId13"/>
              </a:rPr>
              <a:t>https://www.slideshare.net</a:t>
            </a:r>
            <a:r>
              <a:rPr lang="en-US" sz="3200" dirty="0" smtClean="0">
                <a:cs typeface="+mj-cs"/>
                <a:hlinkClick r:id="rId13"/>
              </a:rPr>
              <a:t>/</a:t>
            </a:r>
            <a:r>
              <a:rPr lang="en-US" sz="3200" dirty="0" smtClean="0">
                <a:cs typeface="+mj-cs"/>
              </a:rPr>
              <a:t> </a:t>
            </a:r>
          </a:p>
          <a:p>
            <a:pPr>
              <a:buSzPct val="100000"/>
              <a:defRPr sz="2400">
                <a:latin typeface="+mj-lt"/>
                <a:ea typeface="+mj-ea"/>
                <a:cs typeface="+mj-cs"/>
                <a:sym typeface="Calibri"/>
              </a:defRPr>
            </a:pPr>
            <a:r>
              <a:rPr lang="de-AT" sz="3200" dirty="0" smtClean="0">
                <a:sym typeface="Calibri"/>
              </a:rPr>
              <a:t>Diese </a:t>
            </a:r>
            <a:r>
              <a:rPr lang="de-AT" sz="3200" dirty="0">
                <a:sym typeface="Calibri"/>
              </a:rPr>
              <a:t>Internetseiten wurden am  10.06.2017 aufgerufen.</a:t>
            </a:r>
          </a:p>
          <a:p>
            <a:pPr>
              <a:buSzPct val="100000"/>
              <a:defRPr sz="2400">
                <a:latin typeface="+mj-lt"/>
                <a:ea typeface="+mj-ea"/>
                <a:cs typeface="+mj-cs"/>
                <a:sym typeface="Calibri"/>
              </a:defRPr>
            </a:pPr>
            <a:endParaRPr lang="de-AT" sz="2800" dirty="0">
              <a:sym typeface="Calibri"/>
            </a:endParaRPr>
          </a:p>
          <a:p>
            <a:endParaRPr kumimoji="0" lang="en-US" sz="3200" b="0" i="0" u="none" strike="noStrike" cap="none" spc="0" normalizeH="0" baseline="0" dirty="0" smtClean="0">
              <a:ln>
                <a:noFill/>
              </a:ln>
              <a:solidFill>
                <a:srgbClr val="000000"/>
              </a:solidFill>
              <a:effectLst/>
              <a:uFillTx/>
              <a:latin typeface="+mn-lt"/>
              <a:ea typeface="+mn-ea"/>
              <a:cs typeface="+mj-cs"/>
              <a:sym typeface="Helvetica"/>
            </a:endParaRPr>
          </a:p>
        </p:txBody>
      </p:sp>
    </p:spTree>
    <p:extLst>
      <p:ext uri="{BB962C8B-B14F-4D97-AF65-F5344CB8AC3E}">
        <p14:creationId xmlns:p14="http://schemas.microsoft.com/office/powerpoint/2010/main" val="11259282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ntent Placeholder 2"/>
          <p:cNvSpPr txBox="1">
            <a:spLocks noGrp="1"/>
          </p:cNvSpPr>
          <p:nvPr>
            <p:ph type="body" sz="quarter" idx="1"/>
          </p:nvPr>
        </p:nvSpPr>
        <p:spPr>
          <a:xfrm>
            <a:off x="4800600" y="731518"/>
            <a:ext cx="6492241" cy="1384200"/>
          </a:xfrm>
          <a:prstGeom prst="rect">
            <a:avLst/>
          </a:prstGeom>
        </p:spPr>
        <p:txBody>
          <a:bodyPr/>
          <a:lstStyle/>
          <a:p>
            <a:r>
              <a:rPr lang="de-AT" dirty="0"/>
              <a:t>Diese Materialien wurden beim </a:t>
            </a:r>
            <a:r>
              <a:rPr lang="hu-HU" dirty="0"/>
              <a:t>InnoTeach Proje</a:t>
            </a:r>
            <a:r>
              <a:rPr lang="de-AT" dirty="0"/>
              <a:t>k</a:t>
            </a:r>
            <a:r>
              <a:rPr lang="hu-HU" dirty="0"/>
              <a:t>t</a:t>
            </a:r>
            <a:r>
              <a:rPr lang="de-AT" dirty="0" err="1"/>
              <a:t>training</a:t>
            </a:r>
            <a:r>
              <a:rPr lang="hu-HU" dirty="0"/>
              <a:t> C1 </a:t>
            </a:r>
            <a:r>
              <a:rPr lang="de-AT" dirty="0"/>
              <a:t>am </a:t>
            </a:r>
            <a:r>
              <a:rPr lang="hu-HU" dirty="0"/>
              <a:t>12 Jul</a:t>
            </a:r>
            <a:r>
              <a:rPr lang="de-AT" dirty="0"/>
              <a:t>i</a:t>
            </a:r>
            <a:r>
              <a:rPr lang="hu-HU" dirty="0"/>
              <a:t> 2017 </a:t>
            </a:r>
            <a:r>
              <a:rPr lang="de-AT" dirty="0"/>
              <a:t>in </a:t>
            </a:r>
            <a:r>
              <a:rPr lang="hu-HU" dirty="0"/>
              <a:t>Budapest</a:t>
            </a:r>
            <a:r>
              <a:rPr lang="de-AT" dirty="0"/>
              <a:t> vorgestellt.</a:t>
            </a:r>
            <a:endParaRPr lang="hu-HU" dirty="0"/>
          </a:p>
          <a:p>
            <a:r>
              <a:rPr lang="de-AT" dirty="0"/>
              <a:t>Der gesamte Inhalt der Trainingsunterlagen ist</a:t>
            </a:r>
            <a:r>
              <a:rPr lang="hu-HU" dirty="0"/>
              <a:t> Copyrighted / Creative Commons / free / etc.</a:t>
            </a:r>
          </a:p>
        </p:txBody>
      </p:sp>
      <p:sp>
        <p:nvSpPr>
          <p:cNvPr id="198" name="Text Placeholder 3"/>
          <p:cNvSpPr>
            <a:spLocks noGrp="1"/>
          </p:cNvSpPr>
          <p:nvPr>
            <p:ph type="body" idx="13"/>
          </p:nvPr>
        </p:nvSpPr>
        <p:spPr>
          <a:xfrm>
            <a:off x="309092" y="425002"/>
            <a:ext cx="3496618" cy="3786391"/>
          </a:xfrm>
          <a:prstGeom prst="rect">
            <a:avLst/>
          </a:prstGeom>
          <a:extLst>
            <a:ext uri="{C572A759-6A51-4108-AA02-DFA0A04FC94B}">
              <ma14:wrappingTextBoxFlag xmlns="" xmlns:ma14="http://schemas.microsoft.com/office/mac/drawingml/2011/main" val="1"/>
            </a:ext>
          </a:extLst>
        </p:spPr>
        <p:txBody>
          <a:bodyPr/>
          <a:lstStyle/>
          <a:p>
            <a:pPr defTabSz="813816">
              <a:lnSpc>
                <a:spcPct val="81000"/>
              </a:lnSpc>
              <a:spcBef>
                <a:spcPts val="1000"/>
              </a:spcBef>
              <a:buClr>
                <a:schemeClr val="accent1"/>
              </a:buClr>
              <a:buFont typeface="Calibri"/>
              <a:defRPr sz="2100" b="1" cap="none" spc="0" baseline="29752">
                <a:solidFill>
                  <a:srgbClr val="FFFFFF"/>
                </a:solidFill>
              </a:defRPr>
            </a:pPr>
            <a:r>
              <a:t>English title</a:t>
            </a:r>
            <a:r>
              <a:rPr b="0"/>
              <a:t>: LET’S BE INNOVATIVE! Development of Creativity, Innovation and Entrepreneurship for Primary School Teachers</a:t>
            </a:r>
          </a:p>
          <a:p>
            <a:pPr defTabSz="813816">
              <a:lnSpc>
                <a:spcPct val="81000"/>
              </a:lnSpc>
              <a:spcBef>
                <a:spcPts val="1000"/>
              </a:spcBef>
              <a:buClr>
                <a:schemeClr val="accent1"/>
              </a:buClr>
              <a:buFont typeface="Calibri"/>
              <a:defRPr sz="2100" b="1" cap="none" spc="0" baseline="29752">
                <a:solidFill>
                  <a:srgbClr val="FFFFFF"/>
                </a:solidFill>
              </a:defRPr>
            </a:pPr>
            <a:r>
              <a:t>Acronym</a:t>
            </a:r>
            <a:r>
              <a:rPr b="0"/>
              <a:t>: InnoTeach</a:t>
            </a:r>
          </a:p>
          <a:p>
            <a:pPr defTabSz="813816">
              <a:lnSpc>
                <a:spcPct val="81000"/>
              </a:lnSpc>
              <a:spcBef>
                <a:spcPts val="1000"/>
              </a:spcBef>
              <a:buClr>
                <a:schemeClr val="accent1"/>
              </a:buClr>
              <a:buFont typeface="Calibri"/>
              <a:defRPr sz="2100" b="1" cap="none" spc="0" baseline="29752">
                <a:solidFill>
                  <a:srgbClr val="FFFFFF"/>
                </a:solidFill>
              </a:defRPr>
            </a:pPr>
            <a:r>
              <a:t>Project n°: </a:t>
            </a:r>
            <a:r>
              <a:rPr b="0"/>
              <a:t>2016-1-SI01-KA201-021641</a:t>
            </a:r>
          </a:p>
          <a:p>
            <a:pPr defTabSz="813816">
              <a:lnSpc>
                <a:spcPct val="81000"/>
              </a:lnSpc>
              <a:spcBef>
                <a:spcPts val="1000"/>
              </a:spcBef>
              <a:buClr>
                <a:schemeClr val="accent1"/>
              </a:buClr>
              <a:buFont typeface="Calibri"/>
              <a:defRPr sz="2100" b="1" cap="none" spc="0" baseline="29752">
                <a:solidFill>
                  <a:srgbClr val="FFFFFF"/>
                </a:solidFill>
              </a:defRPr>
            </a:pPr>
            <a:r>
              <a:t>Project leader and coordinator:</a:t>
            </a:r>
            <a:r>
              <a:rPr b="0"/>
              <a:t> Korona plus d.o.o., Institut za inovativnost in tehnologijo, Slovenia</a:t>
            </a:r>
          </a:p>
          <a:p>
            <a:pPr defTabSz="813816">
              <a:lnSpc>
                <a:spcPct val="81000"/>
              </a:lnSpc>
              <a:spcBef>
                <a:spcPts val="1000"/>
              </a:spcBef>
              <a:buClr>
                <a:schemeClr val="accent1"/>
              </a:buClr>
              <a:buFont typeface="Calibri"/>
              <a:defRPr sz="2100" b="1" cap="none" spc="0" baseline="29752">
                <a:solidFill>
                  <a:srgbClr val="FFFFFF"/>
                </a:solidFill>
              </a:defRPr>
            </a:pPr>
            <a:r>
              <a:t>Programme:</a:t>
            </a:r>
            <a:r>
              <a:rPr b="0"/>
              <a:t> Erasmus+ Strategic Partnership</a:t>
            </a:r>
          </a:p>
          <a:p>
            <a:pPr defTabSz="813816">
              <a:lnSpc>
                <a:spcPct val="81000"/>
              </a:lnSpc>
              <a:spcBef>
                <a:spcPts val="1000"/>
              </a:spcBef>
              <a:buClr>
                <a:schemeClr val="accent1"/>
              </a:buClr>
              <a:buFont typeface="Calibri"/>
              <a:defRPr sz="2100" b="1" cap="none" spc="0" baseline="29752">
                <a:solidFill>
                  <a:srgbClr val="FFFFFF"/>
                </a:solidFill>
              </a:defRPr>
            </a:pPr>
            <a:r>
              <a:t>Contact:</a:t>
            </a:r>
            <a:r>
              <a:rPr b="0"/>
              <a:t> Ms. Urška Mrgole – info@innovation.si</a:t>
            </a:r>
          </a:p>
        </p:txBody>
      </p:sp>
      <p:pic>
        <p:nvPicPr>
          <p:cNvPr id="199" name="Picture 4" descr="Picture 4"/>
          <p:cNvPicPr>
            <a:picLocks noChangeAspect="1"/>
          </p:cNvPicPr>
          <p:nvPr/>
        </p:nvPicPr>
        <p:blipFill>
          <a:blip r:embed="rId2">
            <a:extLst/>
          </a:blip>
          <a:stretch>
            <a:fillRect/>
          </a:stretch>
        </p:blipFill>
        <p:spPr>
          <a:xfrm>
            <a:off x="6446899" y="1909355"/>
            <a:ext cx="2745229" cy="1661293"/>
          </a:xfrm>
          <a:prstGeom prst="rect">
            <a:avLst/>
          </a:prstGeom>
          <a:ln w="12700">
            <a:miter lim="400000"/>
          </a:ln>
        </p:spPr>
      </p:pic>
      <p:pic>
        <p:nvPicPr>
          <p:cNvPr id="200" name="Kép 7" descr="Kép 7"/>
          <p:cNvPicPr>
            <a:picLocks noChangeAspect="1"/>
          </p:cNvPicPr>
          <p:nvPr/>
        </p:nvPicPr>
        <p:blipFill>
          <a:blip r:embed="rId3">
            <a:extLst/>
          </a:blip>
          <a:srcRect r="85412"/>
          <a:stretch>
            <a:fillRect/>
          </a:stretch>
        </p:blipFill>
        <p:spPr>
          <a:xfrm>
            <a:off x="-1" y="4414182"/>
            <a:ext cx="609602" cy="2443819"/>
          </a:xfrm>
          <a:prstGeom prst="rect">
            <a:avLst/>
          </a:prstGeom>
          <a:ln w="12700">
            <a:miter lim="400000"/>
          </a:ln>
        </p:spPr>
      </p:pic>
      <p:pic>
        <p:nvPicPr>
          <p:cNvPr id="201" name="Kép 8" descr="Kép 8"/>
          <p:cNvPicPr>
            <a:picLocks noChangeAspect="1"/>
          </p:cNvPicPr>
          <p:nvPr/>
        </p:nvPicPr>
        <p:blipFill>
          <a:blip r:embed="rId4">
            <a:extLst/>
          </a:blip>
          <a:stretch>
            <a:fillRect/>
          </a:stretch>
        </p:blipFill>
        <p:spPr>
          <a:xfrm>
            <a:off x="4305300" y="5989320"/>
            <a:ext cx="7698277" cy="837453"/>
          </a:xfrm>
          <a:prstGeom prst="rect">
            <a:avLst/>
          </a:prstGeom>
          <a:ln w="12700">
            <a:miter lim="400000"/>
          </a:ln>
        </p:spPr>
      </p:pic>
      <p:sp>
        <p:nvSpPr>
          <p:cNvPr id="202" name="Téglalap 9"/>
          <p:cNvSpPr txBox="1"/>
          <p:nvPr/>
        </p:nvSpPr>
        <p:spPr>
          <a:xfrm>
            <a:off x="6446899" y="3761552"/>
            <a:ext cx="3237789" cy="3708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mj-lt"/>
                <a:ea typeface="+mj-ea"/>
                <a:cs typeface="+mj-cs"/>
                <a:sym typeface="Calibri"/>
              </a:defRPr>
            </a:lvl1pPr>
          </a:lstStyle>
          <a:p>
            <a:r>
              <a:t>InnoTeach Consortium 2016-2017</a:t>
            </a:r>
          </a:p>
        </p:txBody>
      </p:sp>
      <p:pic>
        <p:nvPicPr>
          <p:cNvPr id="203" name="Picture 5" descr="Picture 5"/>
          <p:cNvPicPr>
            <a:picLocks noChangeAspect="1"/>
          </p:cNvPicPr>
          <p:nvPr/>
        </p:nvPicPr>
        <p:blipFill>
          <a:blip r:embed="rId5">
            <a:extLst/>
          </a:blip>
          <a:stretch>
            <a:fillRect/>
          </a:stretch>
        </p:blipFill>
        <p:spPr>
          <a:xfrm>
            <a:off x="4602777" y="4158817"/>
            <a:ext cx="7103324" cy="183050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Kép 8" descr="Kép 8"/>
          <p:cNvPicPr>
            <a:picLocks noChangeAspect="1"/>
          </p:cNvPicPr>
          <p:nvPr/>
        </p:nvPicPr>
        <p:blipFill>
          <a:blip r:embed="rId2">
            <a:extLst/>
          </a:blip>
          <a:stretch>
            <a:fillRect/>
          </a:stretch>
        </p:blipFill>
        <p:spPr>
          <a:xfrm>
            <a:off x="4305300" y="5989320"/>
            <a:ext cx="7698277" cy="837453"/>
          </a:xfrm>
          <a:prstGeom prst="rect">
            <a:avLst/>
          </a:prstGeom>
          <a:ln w="12700">
            <a:miter lim="400000"/>
          </a:ln>
        </p:spPr>
      </p:pic>
      <p:pic>
        <p:nvPicPr>
          <p:cNvPr id="206" name="Picture 11" descr="Picture 11"/>
          <p:cNvPicPr>
            <a:picLocks noChangeAspect="1"/>
          </p:cNvPicPr>
          <p:nvPr/>
        </p:nvPicPr>
        <p:blipFill>
          <a:blip r:embed="rId3">
            <a:extLst/>
          </a:blip>
          <a:srcRect r="3743"/>
          <a:stretch>
            <a:fillRect/>
          </a:stretch>
        </p:blipFill>
        <p:spPr>
          <a:xfrm>
            <a:off x="4158071" y="0"/>
            <a:ext cx="8033929" cy="6858000"/>
          </a:xfrm>
          <a:prstGeom prst="rect">
            <a:avLst/>
          </a:prstGeom>
          <a:ln w="12700">
            <a:miter lim="400000"/>
          </a:ln>
        </p:spPr>
      </p:pic>
      <p:pic>
        <p:nvPicPr>
          <p:cNvPr id="207" name="Picture 12" descr="Picture 12"/>
          <p:cNvPicPr>
            <a:picLocks noChangeAspect="1"/>
          </p:cNvPicPr>
          <p:nvPr/>
        </p:nvPicPr>
        <p:blipFill>
          <a:blip r:embed="rId4">
            <a:extLst/>
          </a:blip>
          <a:stretch>
            <a:fillRect/>
          </a:stretch>
        </p:blipFill>
        <p:spPr>
          <a:xfrm>
            <a:off x="0" y="1267781"/>
            <a:ext cx="4090738" cy="403218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Kép 1" descr="Kép 1"/>
          <p:cNvPicPr>
            <a:picLocks noChangeAspect="1"/>
          </p:cNvPicPr>
          <p:nvPr/>
        </p:nvPicPr>
        <p:blipFill>
          <a:blip r:embed="rId3">
            <a:extLst/>
          </a:blip>
          <a:srcRect r="85412"/>
          <a:stretch>
            <a:fillRect/>
          </a:stretch>
        </p:blipFill>
        <p:spPr>
          <a:xfrm>
            <a:off x="-1" y="3723937"/>
            <a:ext cx="609602" cy="3134063"/>
          </a:xfrm>
          <a:prstGeom prst="rect">
            <a:avLst/>
          </a:prstGeom>
          <a:ln w="12700">
            <a:miter lim="400000"/>
          </a:ln>
        </p:spPr>
      </p:pic>
      <p:sp>
        <p:nvSpPr>
          <p:cNvPr id="210"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a:defRPr>
                <a:latin typeface="+mj-lt"/>
                <a:ea typeface="+mj-ea"/>
                <a:cs typeface="+mj-cs"/>
                <a:sym typeface="Calibri"/>
              </a:defRPr>
            </a:pPr>
            <a:endParaRPr/>
          </a:p>
        </p:txBody>
      </p:sp>
      <p:pic>
        <p:nvPicPr>
          <p:cNvPr id="211" name="Kép 6" descr="Kép 6"/>
          <p:cNvPicPr>
            <a:picLocks noChangeAspect="1"/>
          </p:cNvPicPr>
          <p:nvPr/>
        </p:nvPicPr>
        <p:blipFill>
          <a:blip r:embed="rId4">
            <a:extLst/>
          </a:blip>
          <a:stretch>
            <a:fillRect/>
          </a:stretch>
        </p:blipFill>
        <p:spPr>
          <a:xfrm>
            <a:off x="-3" y="5874129"/>
            <a:ext cx="9044250" cy="983871"/>
          </a:xfrm>
          <a:prstGeom prst="rect">
            <a:avLst/>
          </a:prstGeom>
          <a:ln w="12700">
            <a:miter lim="400000"/>
          </a:ln>
        </p:spPr>
      </p:pic>
      <p:sp>
        <p:nvSpPr>
          <p:cNvPr id="212" name="Title 1"/>
          <p:cNvSpPr txBox="1"/>
          <p:nvPr/>
        </p:nvSpPr>
        <p:spPr>
          <a:xfrm>
            <a:off x="1097280" y="2953136"/>
            <a:ext cx="10058401" cy="137197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defTabSz="914400">
              <a:lnSpc>
                <a:spcPct val="85000"/>
              </a:lnSpc>
              <a:defRPr sz="4800" spc="-100">
                <a:solidFill>
                  <a:srgbClr val="262626"/>
                </a:solidFill>
                <a:latin typeface="+mj-lt"/>
                <a:ea typeface="+mj-ea"/>
                <a:cs typeface="+mj-cs"/>
                <a:sym typeface="Calibri"/>
              </a:defRPr>
            </a:lvl1pPr>
          </a:lstStyle>
          <a:p>
            <a:r>
              <a:rPr lang="de-AT" dirty="0"/>
              <a:t>Die Graphikvorlagen wurden </a:t>
            </a:r>
          </a:p>
          <a:p>
            <a:r>
              <a:rPr lang="de-AT" dirty="0"/>
              <a:t>erstellt von: </a:t>
            </a:r>
            <a:endParaRPr lang="en-US" dirty="0"/>
          </a:p>
        </p:txBody>
      </p:sp>
      <p:sp>
        <p:nvSpPr>
          <p:cNvPr id="213" name="Text Placeholder 2"/>
          <p:cNvSpPr txBox="1"/>
          <p:nvPr/>
        </p:nvSpPr>
        <p:spPr>
          <a:xfrm>
            <a:off x="6675600" y="4466335"/>
            <a:ext cx="4737292" cy="58328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defTabSz="914400">
              <a:lnSpc>
                <a:spcPct val="90000"/>
              </a:lnSpc>
              <a:spcBef>
                <a:spcPts val="1200"/>
              </a:spcBef>
              <a:defRPr sz="2400" cap="all" spc="200">
                <a:solidFill>
                  <a:srgbClr val="344068"/>
                </a:solidFill>
                <a:latin typeface="+mj-lt"/>
                <a:ea typeface="+mj-ea"/>
                <a:cs typeface="+mj-cs"/>
                <a:sym typeface="Calibri"/>
              </a:defRPr>
            </a:lvl1pPr>
          </a:lstStyle>
          <a:p>
            <a:r>
              <a:t>Zsolt Lengyel, jános szabó</a:t>
            </a:r>
          </a:p>
        </p:txBody>
      </p:sp>
      <p:pic>
        <p:nvPicPr>
          <p:cNvPr id="214" name="Picture 2" descr="Picture 2"/>
          <p:cNvPicPr>
            <a:picLocks noChangeAspect="1"/>
          </p:cNvPicPr>
          <p:nvPr/>
        </p:nvPicPr>
        <p:blipFill>
          <a:blip r:embed="rId5">
            <a:extLst/>
          </a:blip>
          <a:stretch>
            <a:fillRect/>
          </a:stretch>
        </p:blipFill>
        <p:spPr>
          <a:xfrm>
            <a:off x="6213244" y="1388660"/>
            <a:ext cx="5199647" cy="266184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Innovate by EU support"/>
          <p:cNvSpPr txBox="1">
            <a:spLocks noGrp="1"/>
          </p:cNvSpPr>
          <p:nvPr>
            <p:ph type="title"/>
          </p:nvPr>
        </p:nvSpPr>
        <p:spPr>
          <a:xfrm>
            <a:off x="1097279" y="361554"/>
            <a:ext cx="10058401" cy="1450757"/>
          </a:xfrm>
          <a:prstGeom prst="rect">
            <a:avLst/>
          </a:prstGeom>
        </p:spPr>
        <p:txBody>
          <a:bodyPr/>
          <a:lstStyle/>
          <a:p>
            <a:r>
              <a:rPr lang="de-AT" dirty="0" smtClean="0"/>
              <a:t>Interessensgruppen im Bereich Bildung</a:t>
            </a:r>
            <a:endParaRPr dirty="0"/>
          </a:p>
        </p:txBody>
      </p:sp>
      <p:sp>
        <p:nvSpPr>
          <p:cNvPr id="167" name="Develop an idea - for a well defined target group - based on…"/>
          <p:cNvSpPr txBox="1"/>
          <p:nvPr/>
        </p:nvSpPr>
        <p:spPr>
          <a:xfrm>
            <a:off x="1097279" y="1812311"/>
            <a:ext cx="9758597" cy="378564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buSzPct val="100000"/>
              <a:defRPr sz="2400"/>
            </a:pPr>
            <a:r>
              <a:rPr lang="de-AT" sz="2400" dirty="0"/>
              <a:t>Beteiligtengruppen haben "eine Beteiligung/ ein Interesse" an der Schule und ihren Schülern, d. h. sie haben persönliche, berufliche, bürgerliche oder finanzielle Interessen oder Anliegen. </a:t>
            </a:r>
          </a:p>
          <a:p>
            <a:pPr>
              <a:buSzPct val="100000"/>
              <a:defRPr sz="2400"/>
            </a:pPr>
            <a:endParaRPr lang="de-AT" sz="2400" dirty="0"/>
          </a:p>
          <a:p>
            <a:pPr>
              <a:buSzPct val="100000"/>
              <a:defRPr sz="2400"/>
            </a:pPr>
            <a:r>
              <a:rPr lang="de-AT" sz="2400" dirty="0"/>
              <a:t>Im Bildungsbereich bezieht sich der Begriff "Stakeholder" in der Regel auf alle Personen, die in das Wohlergehen und den Erfolg einer Schule und ihrer Schüler investieren, einschließlich Administratoren, Lehrer, Mitarbeiter, Schüler, Studenten, Eltern, Familien, Gemeindemitglieder, lokale Führungskräfte aus der Wirtschaft und gewählte Funktionäre wie Schulräte, Stadträte und Staatsvertreter. </a:t>
            </a:r>
            <a:endParaRPr lang="en-GB" dirty="0"/>
          </a:p>
        </p:txBody>
      </p:sp>
      <p:sp>
        <p:nvSpPr>
          <p:cNvPr id="3" name="Rectangle 2"/>
          <p:cNvSpPr/>
          <p:nvPr/>
        </p:nvSpPr>
        <p:spPr>
          <a:xfrm>
            <a:off x="0" y="6343134"/>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dirty="0">
                <a:solidFill>
                  <a:srgbClr val="FFFFFF"/>
                </a:solidFill>
                <a:sym typeface="Calibri"/>
              </a:rPr>
              <a:t>U3E2</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Warum</a:t>
            </a:r>
            <a:r>
              <a:rPr lang="en-GB" dirty="0" smtClean="0"/>
              <a:t> </a:t>
            </a:r>
            <a:r>
              <a:rPr lang="en-GB" dirty="0" err="1" smtClean="0"/>
              <a:t>wichtig</a:t>
            </a:r>
            <a:r>
              <a:rPr lang="en-GB" dirty="0" smtClean="0"/>
              <a:t>?</a:t>
            </a:r>
            <a:endParaRPr lang="en-GB" dirty="0"/>
          </a:p>
        </p:txBody>
      </p:sp>
      <p:sp>
        <p:nvSpPr>
          <p:cNvPr id="4" name="Text Placeholder 2"/>
          <p:cNvSpPr>
            <a:spLocks noGrp="1"/>
          </p:cNvSpPr>
          <p:nvPr>
            <p:ph type="body" idx="1"/>
          </p:nvPr>
        </p:nvSpPr>
        <p:spPr/>
        <p:txBody>
          <a:bodyPr>
            <a:normAutofit fontScale="85000" lnSpcReduction="10000"/>
          </a:bodyPr>
          <a:lstStyle/>
          <a:p>
            <a:pPr algn="just"/>
            <a:r>
              <a:rPr lang="de-AT" sz="3200" dirty="0"/>
              <a:t>Nach der  allgemeinen Theorie können durch die Einbeziehung von mehreren Mitgliedern einer Schulgemeinschaft in den Prozess die Schulleiter ein stärkeres Gefühl von Eigenverantwortung unter den Teilnehmern und innerhalb der breiteren Gemeinschaft fördern. </a:t>
            </a:r>
          </a:p>
          <a:p>
            <a:pPr algn="just"/>
            <a:r>
              <a:rPr lang="de-AT" sz="3200" dirty="0"/>
              <a:t>Mit anderen Worten, wenn die Mitglieder einer Organisation oder Gemeinschaft das Gefühl haben, dass ihre Ideen und Meinungen Gehör finden und wenn sie die Möglichkeit erhalten, sich authentisch an einem Planungs- oder Verbesserungsprozess zu beteiligen, werden sie sich mehr in die Arbeit und das Erreichen ihrer Ziele eingebunden fühlen, was die Erfolgswahrscheinlichkeit erhöht.</a:t>
            </a:r>
          </a:p>
          <a:p>
            <a:pPr algn="just"/>
            <a:r>
              <a:rPr lang="en-GB" sz="3200" dirty="0" smtClean="0"/>
              <a:t> </a:t>
            </a:r>
            <a:r>
              <a:rPr lang="en-GB" sz="3200" dirty="0"/>
              <a:t>(</a:t>
            </a:r>
            <a:r>
              <a:rPr lang="en-GB" sz="3200" u="sng" dirty="0">
                <a:hlinkClick r:id="rId3"/>
              </a:rPr>
              <a:t>http://edglossary.org/stakeholder/</a:t>
            </a:r>
            <a:r>
              <a:rPr lang="en-GB" sz="3200" dirty="0"/>
              <a:t> ) </a:t>
            </a:r>
          </a:p>
          <a:p>
            <a:pPr algn="just"/>
            <a:endParaRPr lang="en-GB" sz="3200" dirty="0"/>
          </a:p>
        </p:txBody>
      </p:sp>
      <p:sp>
        <p:nvSpPr>
          <p:cNvPr id="5" name="Rectangle 4"/>
          <p:cNvSpPr/>
          <p:nvPr/>
        </p:nvSpPr>
        <p:spPr>
          <a:xfrm>
            <a:off x="134938"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p14="http://schemas.microsoft.com/office/powerpoint/2010/main" val="20968622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ducational priorities - 2020"/>
          <p:cNvSpPr txBox="1"/>
          <p:nvPr/>
        </p:nvSpPr>
        <p:spPr>
          <a:xfrm>
            <a:off x="9229364" y="6346974"/>
            <a:ext cx="2450347" cy="461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400">
                <a:latin typeface="+mj-lt"/>
                <a:ea typeface="+mj-ea"/>
                <a:cs typeface="+mj-cs"/>
                <a:sym typeface="Calibri"/>
              </a:defRPr>
            </a:lvl1pPr>
          </a:lstStyle>
          <a:p>
            <a:r>
              <a:rPr lang="hu-HU" dirty="0" err="1" smtClean="0">
                <a:solidFill>
                  <a:schemeClr val="bg1"/>
                </a:solidFill>
              </a:rPr>
              <a:t>Resource</a:t>
            </a:r>
            <a:r>
              <a:rPr lang="hu-HU" dirty="0" smtClean="0">
                <a:solidFill>
                  <a:schemeClr val="bg1"/>
                </a:solidFill>
              </a:rPr>
              <a:t>: </a:t>
            </a:r>
            <a:r>
              <a:rPr lang="hu-HU" dirty="0" err="1" smtClean="0">
                <a:solidFill>
                  <a:schemeClr val="bg1"/>
                </a:solidFill>
              </a:rPr>
              <a:t>Cedefop</a:t>
            </a:r>
            <a:endParaRPr lang="hu-HU" dirty="0" smtClean="0">
              <a:solidFill>
                <a:schemeClr val="bg1"/>
              </a:solidFill>
            </a:endParaRPr>
          </a:p>
        </p:txBody>
      </p:sp>
      <p:sp>
        <p:nvSpPr>
          <p:cNvPr id="171" name="Téglalap 6"/>
          <p:cNvSpPr txBox="1"/>
          <p:nvPr/>
        </p:nvSpPr>
        <p:spPr>
          <a:xfrm>
            <a:off x="183895" y="6390838"/>
            <a:ext cx="11889571"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a:solidFill>
                  <a:srgbClr val="FFFFFF"/>
                </a:solidFill>
                <a:latin typeface="+mj-lt"/>
                <a:ea typeface="+mj-ea"/>
                <a:cs typeface="+mj-cs"/>
                <a:sym typeface="Calibri"/>
              </a:defRPr>
            </a:pPr>
            <a:r>
              <a:rPr sz="2000" dirty="0" smtClean="0"/>
              <a:t>U</a:t>
            </a:r>
            <a:r>
              <a:rPr lang="hu-HU" sz="2000" dirty="0" smtClean="0"/>
              <a:t>3</a:t>
            </a:r>
            <a:r>
              <a:rPr sz="2000" dirty="0" smtClean="0"/>
              <a:t>E</a:t>
            </a:r>
            <a:r>
              <a:rPr lang="hu-HU" sz="2000" dirty="0" smtClean="0"/>
              <a:t>2</a:t>
            </a:r>
            <a:endParaRPr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769" y="1868648"/>
            <a:ext cx="9378462" cy="4064000"/>
          </a:xfrm>
          <a:prstGeom prst="rect">
            <a:avLst/>
          </a:prstGeom>
        </p:spPr>
      </p:pic>
      <p:sp>
        <p:nvSpPr>
          <p:cNvPr id="3" name="Title 2"/>
          <p:cNvSpPr>
            <a:spLocks noGrp="1"/>
          </p:cNvSpPr>
          <p:nvPr>
            <p:ph type="title"/>
          </p:nvPr>
        </p:nvSpPr>
        <p:spPr>
          <a:xfrm>
            <a:off x="1236133" y="758698"/>
            <a:ext cx="10075333" cy="695624"/>
          </a:xfrm>
        </p:spPr>
        <p:txBody>
          <a:bodyPr>
            <a:normAutofit fontScale="90000"/>
          </a:bodyPr>
          <a:lstStyle/>
          <a:p>
            <a:r>
              <a:rPr lang="en-GB" dirty="0" err="1" smtClean="0"/>
              <a:t>Beteiligung</a:t>
            </a:r>
            <a:r>
              <a:rPr lang="en-GB" dirty="0" smtClean="0"/>
              <a:t> der </a:t>
            </a:r>
            <a:r>
              <a:rPr lang="en-GB" dirty="0" err="1" smtClean="0"/>
              <a:t>Interessenten</a:t>
            </a:r>
            <a:endParaRPr lang="en-GB"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Möglichkeiten</a:t>
            </a:r>
            <a:endParaRPr lang="en-GB" dirty="0"/>
          </a:p>
        </p:txBody>
      </p:sp>
      <p:sp>
        <p:nvSpPr>
          <p:cNvPr id="4" name="Text Placeholder 3"/>
          <p:cNvSpPr>
            <a:spLocks noGrp="1"/>
          </p:cNvSpPr>
          <p:nvPr>
            <p:ph type="body" idx="1"/>
          </p:nvPr>
        </p:nvSpPr>
        <p:spPr>
          <a:xfrm>
            <a:off x="629588" y="2235479"/>
            <a:ext cx="11065740" cy="2215991"/>
          </a:xfrm>
          <a:prstGeom prst="rect">
            <a:avLst/>
          </a:prstGeom>
        </p:spPr>
        <p:txBody>
          <a:bodyPr wrap="square">
            <a:spAutoFit/>
          </a:bodyPr>
          <a:lstStyle/>
          <a:p>
            <a:r>
              <a:rPr lang="de-AT" sz="3200" dirty="0"/>
              <a:t>Es ist sehr wünschenswert, dass neben den Mitarbeitern der Schule selbst auch andere interne und externe Stakeholder in die Bewertung der Arbeit der Schule </a:t>
            </a:r>
            <a:r>
              <a:rPr lang="de-AT" sz="3200" dirty="0" smtClean="0"/>
              <a:t>mit einbezogen </a:t>
            </a:r>
            <a:r>
              <a:rPr lang="de-AT" sz="3200" dirty="0"/>
              <a:t>werden. In den meisten Fällen ist der Handlungsspielraum jedoch </a:t>
            </a:r>
            <a:r>
              <a:rPr lang="de-AT" sz="3200" dirty="0" smtClean="0"/>
              <a:t>realistischer Weise </a:t>
            </a:r>
            <a:r>
              <a:rPr lang="de-AT" sz="3200" dirty="0"/>
              <a:t>eher begrenzt. </a:t>
            </a:r>
          </a:p>
        </p:txBody>
      </p:sp>
      <p:sp>
        <p:nvSpPr>
          <p:cNvPr id="5" name="Rectangle 4"/>
          <p:cNvSpPr/>
          <p:nvPr/>
        </p:nvSpPr>
        <p:spPr>
          <a:xfrm>
            <a:off x="739514" y="4506391"/>
            <a:ext cx="10203305" cy="1446550"/>
          </a:xfrm>
          <a:prstGeom prst="rect">
            <a:avLst/>
          </a:prstGeom>
          <a:solidFill>
            <a:srgbClr val="FFDE74"/>
          </a:solidFill>
        </p:spPr>
        <p:txBody>
          <a:bodyPr wrap="square">
            <a:spAutoFit/>
          </a:bodyPr>
          <a:lstStyle/>
          <a:p>
            <a:r>
              <a:rPr lang="de-AT" sz="2800" dirty="0"/>
              <a:t>Es liegt auf der Hand und alle Lehrer sind sich dessen bewusst: Der einfachste Weg, den Kreis der Stakeholder zu erweitern, ist die Einbeziehung der Schüler und Eltern</a:t>
            </a:r>
            <a:r>
              <a:rPr lang="de-AT" sz="3200" dirty="0"/>
              <a:t>!</a:t>
            </a:r>
          </a:p>
        </p:txBody>
      </p:sp>
    </p:spTree>
    <p:extLst>
      <p:ext uri="{BB962C8B-B14F-4D97-AF65-F5344CB8AC3E}">
        <p14:creationId xmlns:p14="http://schemas.microsoft.com/office/powerpoint/2010/main" val="5768169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6533"/>
            <a:ext cx="10058401" cy="653627"/>
          </a:xfrm>
        </p:spPr>
        <p:txBody>
          <a:bodyPr>
            <a:normAutofit fontScale="90000"/>
          </a:bodyPr>
          <a:lstStyle/>
          <a:p>
            <a:r>
              <a:rPr lang="en-GB" sz="4000" dirty="0" err="1" smtClean="0"/>
              <a:t>Werkzeuge</a:t>
            </a:r>
            <a:r>
              <a:rPr lang="en-GB" sz="4000" dirty="0" smtClean="0"/>
              <a:t> und </a:t>
            </a:r>
            <a:r>
              <a:rPr lang="en-GB" sz="4000" dirty="0" err="1" smtClean="0"/>
              <a:t>Methoden</a:t>
            </a:r>
            <a:r>
              <a:rPr lang="en-GB" sz="4000" dirty="0" smtClean="0"/>
              <a:t> </a:t>
            </a:r>
            <a:r>
              <a:rPr lang="en-GB" sz="4000" dirty="0" err="1" smtClean="0"/>
              <a:t>zur</a:t>
            </a:r>
            <a:r>
              <a:rPr lang="en-GB" sz="4000" dirty="0" smtClean="0"/>
              <a:t> </a:t>
            </a:r>
            <a:r>
              <a:rPr lang="en-GB" sz="4000" dirty="0" err="1" smtClean="0"/>
              <a:t>Beteiligung</a:t>
            </a:r>
            <a:r>
              <a:rPr lang="en-GB" sz="4000" dirty="0" smtClean="0"/>
              <a:t> der </a:t>
            </a:r>
            <a:r>
              <a:rPr lang="en-GB" sz="4000" dirty="0" err="1" smtClean="0"/>
              <a:t>Interessentengruppen</a:t>
            </a:r>
            <a:endParaRPr lang="en-GB" sz="4000" dirty="0"/>
          </a:p>
        </p:txBody>
      </p:sp>
      <p:sp>
        <p:nvSpPr>
          <p:cNvPr id="3" name="Text Placeholder 2"/>
          <p:cNvSpPr>
            <a:spLocks noGrp="1"/>
          </p:cNvSpPr>
          <p:nvPr>
            <p:ph type="body" idx="1"/>
          </p:nvPr>
        </p:nvSpPr>
        <p:spPr>
          <a:xfrm>
            <a:off x="1097280" y="1872827"/>
            <a:ext cx="10058401" cy="4341706"/>
          </a:xfrm>
        </p:spPr>
        <p:txBody>
          <a:bodyPr>
            <a:normAutofit lnSpcReduction="10000"/>
          </a:bodyPr>
          <a:lstStyle/>
          <a:p>
            <a:pPr lvl="1">
              <a:buClr>
                <a:schemeClr val="tx1"/>
              </a:buClr>
              <a:buSzPct val="96000"/>
              <a:buFont typeface="Wingdings" charset="2"/>
              <a:buChar char="§"/>
            </a:pPr>
            <a:r>
              <a:rPr lang="en-GB" sz="3200" dirty="0" smtClean="0"/>
              <a:t> </a:t>
            </a:r>
            <a:r>
              <a:rPr lang="de-AT" sz="3200" dirty="0"/>
              <a:t>Aktive Kommunikations- und Publikationsstrategie, die </a:t>
            </a:r>
            <a:r>
              <a:rPr lang="de-AT" sz="3200" dirty="0" smtClean="0"/>
              <a:t>die Eltern </a:t>
            </a:r>
            <a:r>
              <a:rPr lang="de-AT" sz="3200" dirty="0"/>
              <a:t>intensiv in das Schulleben einbindet.</a:t>
            </a:r>
          </a:p>
          <a:p>
            <a:pPr lvl="1">
              <a:buClr>
                <a:schemeClr val="tx1"/>
              </a:buClr>
              <a:buSzPct val="96000"/>
              <a:buFont typeface="Wingdings" charset="2"/>
              <a:buChar char="§"/>
            </a:pPr>
            <a:r>
              <a:rPr lang="de-AT" sz="3200" dirty="0"/>
              <a:t>Regelmäßige Rückmeldungen durch fragenbasierte Umfragen. </a:t>
            </a:r>
          </a:p>
          <a:p>
            <a:pPr lvl="1">
              <a:buClr>
                <a:schemeClr val="tx1"/>
              </a:buClr>
              <a:buSzPct val="96000"/>
              <a:buFont typeface="Wingdings" charset="2"/>
              <a:buChar char="§"/>
            </a:pPr>
            <a:r>
              <a:rPr lang="de-AT" sz="3200" dirty="0"/>
              <a:t>Breite Veröffentlichung der Ergebnisse, Projekte, Entwicklungen der Schule. </a:t>
            </a:r>
          </a:p>
          <a:p>
            <a:pPr lvl="1">
              <a:buClr>
                <a:schemeClr val="tx1"/>
              </a:buClr>
              <a:buSzPct val="96000"/>
              <a:buFont typeface="Wingdings" charset="2"/>
              <a:buChar char="§"/>
            </a:pPr>
            <a:r>
              <a:rPr lang="de-AT" sz="3200" dirty="0"/>
              <a:t>Einladung zu Veranstaltungen und Workshops.</a:t>
            </a:r>
          </a:p>
          <a:p>
            <a:pPr lvl="1">
              <a:buClr>
                <a:schemeClr val="tx1"/>
              </a:buClr>
              <a:buSzPct val="96000"/>
              <a:buFont typeface="Wingdings" charset="2"/>
              <a:buChar char="§"/>
            </a:pPr>
            <a:r>
              <a:rPr lang="de-AT" sz="3200" dirty="0" smtClean="0"/>
              <a:t> Aufbau </a:t>
            </a:r>
            <a:r>
              <a:rPr lang="de-AT" sz="3200" dirty="0"/>
              <a:t>eines Netzwerks, </a:t>
            </a:r>
            <a:r>
              <a:rPr lang="de-AT" sz="3200" dirty="0" smtClean="0"/>
              <a:t>Start </a:t>
            </a:r>
            <a:r>
              <a:rPr lang="de-AT" sz="3200" dirty="0"/>
              <a:t>von Kooperationsprojekten mit lokalen Unternehmen.</a:t>
            </a:r>
            <a:endParaRPr lang="en-GB" sz="3200" dirty="0" smtClean="0"/>
          </a:p>
          <a:p>
            <a:pPr>
              <a:buClr>
                <a:schemeClr val="tx1"/>
              </a:buClr>
              <a:buSzPct val="96000"/>
              <a:buFont typeface="Wingdings" charset="2"/>
              <a:buChar char="§"/>
            </a:pPr>
            <a:endParaRPr lang="en-GB" sz="3200" dirty="0"/>
          </a:p>
        </p:txBody>
      </p:sp>
      <p:sp>
        <p:nvSpPr>
          <p:cNvPr id="4" name="Rectangle 3"/>
          <p:cNvSpPr/>
          <p:nvPr/>
        </p:nvSpPr>
        <p:spPr>
          <a:xfrm>
            <a:off x="0" y="6343134"/>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p14="http://schemas.microsoft.com/office/powerpoint/2010/main" val="7735698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48" y="564310"/>
            <a:ext cx="9452185" cy="891957"/>
          </a:xfrm>
        </p:spPr>
        <p:txBody>
          <a:bodyPr/>
          <a:lstStyle/>
          <a:p>
            <a:r>
              <a:rPr lang="en-GB" dirty="0" smtClean="0"/>
              <a:t>Feedback </a:t>
            </a:r>
            <a:r>
              <a:rPr lang="en-GB" dirty="0" err="1" smtClean="0"/>
              <a:t>einholen</a:t>
            </a:r>
            <a:endParaRPr lang="en-GB" dirty="0"/>
          </a:p>
        </p:txBody>
      </p:sp>
      <p:sp>
        <p:nvSpPr>
          <p:cNvPr id="3" name="Text Placeholder 2"/>
          <p:cNvSpPr>
            <a:spLocks noGrp="1"/>
          </p:cNvSpPr>
          <p:nvPr>
            <p:ph type="body" idx="1"/>
          </p:nvPr>
        </p:nvSpPr>
        <p:spPr>
          <a:xfrm>
            <a:off x="606215" y="1862667"/>
            <a:ext cx="5625252" cy="4097866"/>
          </a:xfrm>
        </p:spPr>
        <p:txBody>
          <a:bodyPr>
            <a:noAutofit/>
          </a:bodyPr>
          <a:lstStyle/>
          <a:p>
            <a:r>
              <a:rPr lang="de-AT" sz="2400" dirty="0"/>
              <a:t>Im Rahmen der regelmäßigen institutionellen </a:t>
            </a:r>
            <a:r>
              <a:rPr lang="de-AT" sz="2400" dirty="0" smtClean="0"/>
              <a:t>Selbstbewertung </a:t>
            </a:r>
            <a:r>
              <a:rPr lang="de-AT" sz="2400" dirty="0"/>
              <a:t>sammeln die Schulen in der Regel Rückmeldungen von Schülern und Lehrkräften über die Ergebnisse mittels einer </a:t>
            </a:r>
            <a:r>
              <a:rPr lang="de-AT" sz="2400" dirty="0" smtClean="0"/>
              <a:t>fragenbasierten </a:t>
            </a:r>
            <a:r>
              <a:rPr lang="de-AT" sz="2400" dirty="0"/>
              <a:t>Befragung.</a:t>
            </a:r>
          </a:p>
          <a:p>
            <a:r>
              <a:rPr lang="de-AT" sz="2400" dirty="0"/>
              <a:t>Eine gut durchdachte Umfrage, bei der externe Stakeholder um Feedback gebeten werden, könnte ebenfalls ein wirksames Instrument zum Aufbau einer Beziehung zu ihnen sein.</a:t>
            </a:r>
          </a:p>
          <a:p>
            <a:endParaRPr lang="en-US" sz="3200" dirty="0"/>
          </a:p>
          <a:p>
            <a:pPr indent="0">
              <a:lnSpc>
                <a:spcPct val="100000"/>
              </a:lnSpc>
              <a:spcBef>
                <a:spcPts val="600"/>
              </a:spcBef>
              <a:spcAft>
                <a:spcPts val="600"/>
              </a:spcAft>
            </a:pP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467" y="2022294"/>
            <a:ext cx="5545667" cy="3778611"/>
          </a:xfrm>
          <a:prstGeom prst="rect">
            <a:avLst/>
          </a:prstGeom>
        </p:spPr>
      </p:pic>
      <p:sp>
        <p:nvSpPr>
          <p:cNvPr id="6" name="Rectangle 5"/>
          <p:cNvSpPr/>
          <p:nvPr/>
        </p:nvSpPr>
        <p:spPr>
          <a:xfrm>
            <a:off x="267019" y="648866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a:solidFill>
                  <a:srgbClr val="FFFFFF"/>
                </a:solidFill>
                <a:sym typeface="Calibri"/>
              </a:rPr>
              <a:t>U3E2</a:t>
            </a:r>
            <a:endParaRPr lang="is-IS" dirty="0">
              <a:solidFill>
                <a:srgbClr val="FFFFFF"/>
              </a:solidFill>
              <a:sym typeface="Calibri"/>
            </a:endParaRPr>
          </a:p>
        </p:txBody>
      </p:sp>
    </p:spTree>
    <p:extLst>
      <p:ext uri="{BB962C8B-B14F-4D97-AF65-F5344CB8AC3E}">
        <p14:creationId xmlns:p14="http://schemas.microsoft.com/office/powerpoint/2010/main" val="19254925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1" y="269670"/>
            <a:ext cx="10058401" cy="1450757"/>
          </a:xfrm>
        </p:spPr>
        <p:txBody>
          <a:bodyPr/>
          <a:lstStyle/>
          <a:p>
            <a:r>
              <a:rPr lang="en-GB" dirty="0" err="1" smtClean="0"/>
              <a:t>Publikationen</a:t>
            </a:r>
            <a:r>
              <a:rPr lang="en-GB" dirty="0" smtClean="0"/>
              <a:t> </a:t>
            </a:r>
            <a:r>
              <a:rPr lang="en-GB" dirty="0" err="1" smtClean="0"/>
              <a:t>für</a:t>
            </a:r>
            <a:r>
              <a:rPr lang="en-GB" dirty="0" smtClean="0"/>
              <a:t> </a:t>
            </a:r>
            <a:r>
              <a:rPr lang="en-GB" dirty="0" err="1" smtClean="0"/>
              <a:t>Interessensgruppen</a:t>
            </a:r>
            <a:endParaRPr lang="en-GB" dirty="0"/>
          </a:p>
        </p:txBody>
      </p:sp>
      <p:sp>
        <p:nvSpPr>
          <p:cNvPr id="3" name="Text Placeholder 2"/>
          <p:cNvSpPr>
            <a:spLocks noGrp="1"/>
          </p:cNvSpPr>
          <p:nvPr>
            <p:ph type="body" idx="1"/>
          </p:nvPr>
        </p:nvSpPr>
        <p:spPr>
          <a:xfrm>
            <a:off x="792481" y="1876215"/>
            <a:ext cx="4541520" cy="4023360"/>
          </a:xfrm>
        </p:spPr>
        <p:txBody>
          <a:bodyPr>
            <a:normAutofit fontScale="92500"/>
          </a:bodyPr>
          <a:lstStyle/>
          <a:p>
            <a:r>
              <a:rPr lang="de-AT" sz="3600" dirty="0"/>
              <a:t>Die Schulwebsite ist das beste Medium für eine positive Vermarktung der Schule, um ihre Ziele und Leistungen zu kommunizieren und alle aktuellen Informationen schnell zu verbreiten.</a:t>
            </a:r>
            <a:r>
              <a:rPr lang="en-GB" dirty="0" smtClean="0"/>
              <a:t>.</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681" y="1876215"/>
            <a:ext cx="5692987" cy="3558117"/>
          </a:xfrm>
          <a:prstGeom prst="rect">
            <a:avLst/>
          </a:prstGeom>
        </p:spPr>
      </p:pic>
      <p:sp>
        <p:nvSpPr>
          <p:cNvPr id="6" name="Rectangle 5"/>
          <p:cNvSpPr/>
          <p:nvPr/>
        </p:nvSpPr>
        <p:spPr>
          <a:xfrm>
            <a:off x="0" y="6317008"/>
            <a:ext cx="678391" cy="369332"/>
          </a:xfrm>
          <a:prstGeom prst="rect">
            <a:avLst/>
          </a:prstGeom>
        </p:spPr>
        <p:txBody>
          <a:bodyPr wrap="none">
            <a:spAutoFit/>
          </a:bodyPr>
          <a:lstStyle/>
          <a:p>
            <a:pPr>
              <a:defRPr>
                <a:solidFill>
                  <a:srgbClr val="FFFFFF"/>
                </a:solidFill>
                <a:latin typeface="+mj-lt"/>
                <a:ea typeface="+mj-ea"/>
                <a:cs typeface="+mj-cs"/>
                <a:sym typeface="Calibri"/>
              </a:defRPr>
            </a:pPr>
            <a:r>
              <a:rPr lang="is-IS" dirty="0">
                <a:solidFill>
                  <a:srgbClr val="FFFFFF"/>
                </a:solidFill>
                <a:sym typeface="Calibri"/>
              </a:rPr>
              <a:t>U3E2</a:t>
            </a:r>
          </a:p>
        </p:txBody>
      </p:sp>
    </p:spTree>
    <p:extLst>
      <p:ext uri="{BB962C8B-B14F-4D97-AF65-F5344CB8AC3E}">
        <p14:creationId xmlns:p14="http://schemas.microsoft.com/office/powerpoint/2010/main" val="803499273"/>
      </p:ext>
    </p:extLst>
  </p:cSld>
  <p:clrMapOvr>
    <a:masterClrMapping/>
  </p:clrMapOvr>
  <p:transition spd="med"/>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2249</Words>
  <Application>Microsoft Office PowerPoint</Application>
  <PresentationFormat>Benutzerdefiniert</PresentationFormat>
  <Paragraphs>132</Paragraphs>
  <Slides>23</Slides>
  <Notes>17</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Retrospect</vt:lpstr>
      <vt:lpstr>PowerPoint-Präsentation</vt:lpstr>
      <vt:lpstr>Lernziele – Leistungskriterien</vt:lpstr>
      <vt:lpstr>Interessensgruppen im Bereich Bildung</vt:lpstr>
      <vt:lpstr>Warum wichtig?</vt:lpstr>
      <vt:lpstr>Beteiligung der Interessenten</vt:lpstr>
      <vt:lpstr>Möglichkeiten</vt:lpstr>
      <vt:lpstr>Werkzeuge und Methoden zur Beteiligung der Interessentengruppen</vt:lpstr>
      <vt:lpstr>Feedback einholen</vt:lpstr>
      <vt:lpstr>Publikationen für Interessensgruppen</vt:lpstr>
      <vt:lpstr>Publikationen, Zusammenarbeit mittels Werkzeugen des Web 2.0 </vt:lpstr>
      <vt:lpstr>PowerPoint-Präsentation</vt:lpstr>
      <vt:lpstr>Präsentation eines Projekts im elektronischen Newsletter</vt:lpstr>
      <vt:lpstr>Teilen von Dokumenten auf Slideshare</vt:lpstr>
      <vt:lpstr>Publikation und Zusammenarbeit in Blogs</vt:lpstr>
      <vt:lpstr>PowerPoint-Präsentation</vt:lpstr>
      <vt:lpstr>Netzwerke aufbauen</vt:lpstr>
      <vt:lpstr>Einladung zu einem Event– Fokusgruppe</vt:lpstr>
      <vt:lpstr>Zusammenfassung</vt:lpstr>
      <vt:lpstr>Bibliographie</vt:lpstr>
      <vt:lpstr>Nützliche Internetseiten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iscn</cp:lastModifiedBy>
  <cp:revision>101</cp:revision>
  <dcterms:modified xsi:type="dcterms:W3CDTF">2017-10-06T09:44:39Z</dcterms:modified>
</cp:coreProperties>
</file>