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32"/>
  </p:notesMasterIdLst>
  <p:sldIdLst>
    <p:sldId id="256" r:id="rId2"/>
    <p:sldId id="261" r:id="rId3"/>
    <p:sldId id="259" r:id="rId4"/>
    <p:sldId id="264" r:id="rId5"/>
    <p:sldId id="262"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68" r:id="rId25"/>
    <p:sldId id="267" r:id="rId26"/>
    <p:sldId id="266" r:id="rId27"/>
    <p:sldId id="269" r:id="rId28"/>
    <p:sldId id="257" r:id="rId29"/>
    <p:sldId id="274" r:id="rId30"/>
    <p:sldId id="275"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p:restoredTop sz="89840" autoAdjust="0"/>
  </p:normalViewPr>
  <p:slideViewPr>
    <p:cSldViewPr snapToGrid="0" snapToObjects="1">
      <p:cViewPr varScale="1">
        <p:scale>
          <a:sx n="83" d="100"/>
          <a:sy n="83" d="100"/>
        </p:scale>
        <p:origin x="588" y="7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5" d="100"/>
          <a:sy n="65" d="100"/>
        </p:scale>
        <p:origin x="33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6AC242-29AA-4844-BF2D-23DE426A8B69}" type="datetimeFigureOut">
              <a:rPr lang="hu-HU" smtClean="0"/>
              <a:t>2017. 10. 05.</a:t>
            </a:fld>
            <a:endParaRPr lang="hu-HU"/>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A472E4-E8CF-4752-8D89-CC6C7CAD9C51}" type="slidenum">
              <a:rPr lang="hu-HU" smtClean="0"/>
              <a:t>‹Nr.›</a:t>
            </a:fld>
            <a:endParaRPr lang="hu-HU"/>
          </a:p>
        </p:txBody>
      </p:sp>
    </p:spTree>
    <p:extLst>
      <p:ext uri="{BB962C8B-B14F-4D97-AF65-F5344CB8AC3E}">
        <p14:creationId xmlns:p14="http://schemas.microsoft.com/office/powerpoint/2010/main"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kern="1200" dirty="0" smtClean="0">
                <a:solidFill>
                  <a:schemeClr val="tx1"/>
                </a:solidFill>
                <a:effectLst/>
                <a:latin typeface="+mn-lt"/>
                <a:ea typeface="+mn-ea"/>
                <a:cs typeface="+mn-cs"/>
              </a:rPr>
              <a:t>U1.E1</a:t>
            </a:r>
            <a:r>
              <a:rPr lang="de-AT" sz="1200" kern="1200" baseline="0" dirty="0" smtClean="0">
                <a:solidFill>
                  <a:schemeClr val="tx1"/>
                </a:solidFill>
                <a:effectLst/>
                <a:latin typeface="+mn-lt"/>
                <a:ea typeface="+mn-ea"/>
                <a:cs typeface="+mn-cs"/>
              </a:rPr>
              <a:t> Beschreibung</a:t>
            </a:r>
          </a:p>
          <a:p>
            <a:endParaRPr lang="de-AT"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Innovation </a:t>
            </a:r>
            <a:r>
              <a:rPr lang="en-GB" sz="1200" kern="1200" dirty="0" err="1" smtClean="0">
                <a:solidFill>
                  <a:schemeClr val="tx1"/>
                </a:solidFill>
                <a:effectLst/>
                <a:latin typeface="+mn-lt"/>
                <a:ea typeface="+mn-ea"/>
                <a:cs typeface="+mn-cs"/>
              </a:rPr>
              <a:t>beginnt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beim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Ausfindigmachen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einer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Änderung</a:t>
            </a:r>
            <a:r>
              <a:rPr lang="en-GB" sz="1200" kern="1200" baseline="0" dirty="0" smtClean="0">
                <a:solidFill>
                  <a:schemeClr val="tx1"/>
                </a:solidFill>
                <a:effectLst/>
                <a:latin typeface="+mn-lt"/>
                <a:ea typeface="+mn-ea"/>
                <a:cs typeface="+mn-cs"/>
              </a:rPr>
              <a:t> an </a:t>
            </a:r>
            <a:r>
              <a:rPr lang="en-GB" sz="1200" kern="1200" baseline="0" dirty="0" err="1" smtClean="0">
                <a:solidFill>
                  <a:schemeClr val="tx1"/>
                </a:solidFill>
                <a:effectLst/>
                <a:latin typeface="+mn-lt"/>
                <a:ea typeface="+mn-ea"/>
                <a:cs typeface="+mn-cs"/>
              </a:rPr>
              <a:t>einem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vorhandenen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Prozess</a:t>
            </a:r>
            <a:r>
              <a:rPr lang="en-GB" sz="1200" kern="1200" baseline="0" dirty="0" smtClean="0">
                <a:solidFill>
                  <a:schemeClr val="tx1"/>
                </a:solidFill>
                <a:effectLst/>
                <a:latin typeface="+mn-lt"/>
                <a:ea typeface="+mn-ea"/>
                <a:cs typeface="+mn-cs"/>
              </a:rPr>
              <a:t>, an </a:t>
            </a:r>
            <a:r>
              <a:rPr lang="en-GB" sz="1200" kern="1200" baseline="0" dirty="0" err="1" smtClean="0">
                <a:solidFill>
                  <a:schemeClr val="tx1"/>
                </a:solidFill>
                <a:effectLst/>
                <a:latin typeface="+mn-lt"/>
                <a:ea typeface="+mn-ea"/>
                <a:cs typeface="+mn-cs"/>
              </a:rPr>
              <a:t>einem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Produkt</a:t>
            </a:r>
            <a:r>
              <a:rPr lang="en-GB" sz="1200" kern="1200" baseline="0" dirty="0" smtClean="0">
                <a:solidFill>
                  <a:schemeClr val="tx1"/>
                </a:solidFill>
                <a:effectLst/>
                <a:latin typeface="+mn-lt"/>
                <a:ea typeface="+mn-ea"/>
                <a:cs typeface="+mn-cs"/>
              </a:rPr>
              <a:t>, an </a:t>
            </a:r>
            <a:r>
              <a:rPr lang="en-GB" sz="1200" kern="1200" baseline="0" dirty="0" err="1" smtClean="0">
                <a:solidFill>
                  <a:schemeClr val="tx1"/>
                </a:solidFill>
                <a:effectLst/>
                <a:latin typeface="+mn-lt"/>
                <a:ea typeface="+mn-ea"/>
                <a:cs typeface="+mn-cs"/>
              </a:rPr>
              <a:t>einem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Dienst</a:t>
            </a:r>
            <a:r>
              <a:rPr lang="en-GB" sz="1200" kern="1200" baseline="0" dirty="0" smtClean="0">
                <a:solidFill>
                  <a:schemeClr val="tx1"/>
                </a:solidFill>
                <a:effectLst/>
                <a:latin typeface="+mn-lt"/>
                <a:ea typeface="+mn-ea"/>
                <a:cs typeface="+mn-cs"/>
              </a:rPr>
              <a:t>. In den </a:t>
            </a:r>
            <a:r>
              <a:rPr lang="en-GB" sz="1200" kern="1200" baseline="0" dirty="0" err="1" smtClean="0">
                <a:solidFill>
                  <a:schemeClr val="tx1"/>
                </a:solidFill>
                <a:effectLst/>
                <a:latin typeface="+mn-lt"/>
                <a:ea typeface="+mn-ea"/>
                <a:cs typeface="+mn-cs"/>
              </a:rPr>
              <a:t>meisten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Fällen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beginnt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wenn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ein</a:t>
            </a:r>
            <a:r>
              <a:rPr lang="en-GB" sz="1200" kern="1200" baseline="0" dirty="0" smtClean="0">
                <a:solidFill>
                  <a:schemeClr val="tx1"/>
                </a:solidFill>
                <a:effectLst/>
                <a:latin typeface="+mn-lt"/>
                <a:ea typeface="+mn-ea"/>
                <a:cs typeface="+mn-cs"/>
              </a:rPr>
              <a:t> Problem </a:t>
            </a:r>
            <a:r>
              <a:rPr lang="en-GB" sz="1200" kern="1200" baseline="0" dirty="0" err="1" smtClean="0">
                <a:solidFill>
                  <a:schemeClr val="tx1"/>
                </a:solidFill>
                <a:effectLst/>
                <a:latin typeface="+mn-lt"/>
                <a:ea typeface="+mn-ea"/>
                <a:cs typeface="+mn-cs"/>
              </a:rPr>
              <a:t>auftritt</a:t>
            </a:r>
            <a:r>
              <a:rPr lang="en-GB" sz="1200" kern="1200" baseline="0" dirty="0" smtClean="0">
                <a:solidFill>
                  <a:schemeClr val="tx1"/>
                </a:solidFill>
                <a:effectLst/>
                <a:latin typeface="+mn-lt"/>
                <a:ea typeface="+mn-ea"/>
                <a:cs typeface="+mn-cs"/>
              </a:rPr>
              <a:t> und dieses </a:t>
            </a:r>
            <a:r>
              <a:rPr lang="en-GB" sz="1200" kern="1200" baseline="0" dirty="0" err="1" smtClean="0">
                <a:solidFill>
                  <a:schemeClr val="tx1"/>
                </a:solidFill>
                <a:effectLst/>
                <a:latin typeface="+mn-lt"/>
                <a:ea typeface="+mn-ea"/>
                <a:cs typeface="+mn-cs"/>
              </a:rPr>
              <a:t>gelöst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werden</a:t>
            </a:r>
            <a:r>
              <a:rPr lang="en-GB" sz="1200" kern="1200" baseline="0" dirty="0" smtClean="0">
                <a:solidFill>
                  <a:schemeClr val="tx1"/>
                </a:solidFill>
                <a:effectLst/>
                <a:latin typeface="+mn-lt"/>
                <a:ea typeface="+mn-ea"/>
                <a:cs typeface="+mn-cs"/>
              </a:rPr>
              <a:t> muss. </a:t>
            </a:r>
            <a:r>
              <a:rPr lang="en-GB" sz="1200" kern="1200" baseline="0" dirty="0" err="1" smtClean="0">
                <a:solidFill>
                  <a:schemeClr val="tx1"/>
                </a:solidFill>
                <a:effectLst/>
                <a:latin typeface="+mn-lt"/>
                <a:ea typeface="+mn-ea"/>
                <a:cs typeface="+mn-cs"/>
              </a:rPr>
              <a:t>Bei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bekannten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Problemen</a:t>
            </a:r>
            <a:r>
              <a:rPr lang="en-GB" sz="1200" kern="1200" baseline="0" dirty="0" smtClean="0">
                <a:solidFill>
                  <a:schemeClr val="tx1"/>
                </a:solidFill>
                <a:effectLst/>
                <a:latin typeface="+mn-lt"/>
                <a:ea typeface="+mn-ea"/>
                <a:cs typeface="+mn-cs"/>
              </a:rPr>
              <a:t> und </a:t>
            </a:r>
            <a:r>
              <a:rPr lang="en-GB" sz="1200" kern="1200" baseline="0" dirty="0" err="1" smtClean="0">
                <a:solidFill>
                  <a:schemeClr val="tx1"/>
                </a:solidFill>
                <a:effectLst/>
                <a:latin typeface="+mn-lt"/>
                <a:ea typeface="+mn-ea"/>
                <a:cs typeface="+mn-cs"/>
              </a:rPr>
              <a:t>Möglichkeiten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müssen</a:t>
            </a:r>
            <a:r>
              <a:rPr lang="en-GB" sz="1200" kern="1200" baseline="0" dirty="0" smtClean="0">
                <a:solidFill>
                  <a:schemeClr val="tx1"/>
                </a:solidFill>
                <a:effectLst/>
                <a:latin typeface="+mn-lt"/>
                <a:ea typeface="+mn-ea"/>
                <a:cs typeface="+mn-cs"/>
              </a:rPr>
              <a:t> die </a:t>
            </a:r>
            <a:r>
              <a:rPr lang="en-GB" sz="1200" kern="1200" baseline="0" dirty="0" err="1" smtClean="0">
                <a:solidFill>
                  <a:schemeClr val="tx1"/>
                </a:solidFill>
                <a:effectLst/>
                <a:latin typeface="+mn-lt"/>
                <a:ea typeface="+mn-ea"/>
                <a:cs typeface="+mn-cs"/>
              </a:rPr>
              <a:t>tatsächlichen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wurzelgründigen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Ursachen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für</a:t>
            </a:r>
            <a:r>
              <a:rPr lang="en-GB" sz="1200" kern="1200" baseline="0" dirty="0" smtClean="0">
                <a:solidFill>
                  <a:schemeClr val="tx1"/>
                </a:solidFill>
                <a:effectLst/>
                <a:latin typeface="+mn-lt"/>
                <a:ea typeface="+mn-ea"/>
                <a:cs typeface="+mn-cs"/>
              </a:rPr>
              <a:t> das Problem </a:t>
            </a:r>
            <a:r>
              <a:rPr lang="en-GB" sz="1200" kern="1200" baseline="0" dirty="0" err="1" smtClean="0">
                <a:solidFill>
                  <a:schemeClr val="tx1"/>
                </a:solidFill>
                <a:effectLst/>
                <a:latin typeface="+mn-lt"/>
                <a:ea typeface="+mn-ea"/>
                <a:cs typeface="+mn-cs"/>
              </a:rPr>
              <a:t>identifiziert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werden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Dazu</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gibt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folgende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Methoden</a:t>
            </a:r>
            <a:r>
              <a:rPr lang="en-GB" sz="1200" kern="1200" baseline="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Quellen</a:t>
            </a:r>
            <a:r>
              <a:rPr lang="en-GB" sz="1200" kern="1200" dirty="0" smtClean="0">
                <a:solidFill>
                  <a:schemeClr val="tx1"/>
                </a:solidFill>
                <a:effectLst/>
                <a:latin typeface="+mn-lt"/>
                <a:ea typeface="+mn-ea"/>
                <a:cs typeface="+mn-cs"/>
              </a:rPr>
              <a:t> der Innovation</a:t>
            </a:r>
            <a:endParaRPr lang="de-AT"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Innovationswürfel</a:t>
            </a:r>
            <a:endParaRPr lang="de-AT"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Ishikava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Diagramm</a:t>
            </a:r>
            <a:endParaRPr lang="de-AT"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Quadim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Methode</a:t>
            </a:r>
            <a:endParaRPr lang="de-AT"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Eventuelle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weitere</a:t>
            </a:r>
            <a:r>
              <a:rPr lang="en-GB" sz="1200" kern="1200" dirty="0" smtClean="0">
                <a:solidFill>
                  <a:schemeClr val="tx1"/>
                </a:solidFill>
                <a:effectLst/>
                <a:latin typeface="+mn-lt"/>
                <a:ea typeface="+mn-ea"/>
                <a:cs typeface="+mn-cs"/>
              </a:rPr>
              <a:t>&gt;</a:t>
            </a:r>
            <a:endParaRPr lang="de-A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a:t>
            </a:fld>
            <a:endParaRPr lang="hu-HU"/>
          </a:p>
        </p:txBody>
      </p:sp>
    </p:spTree>
    <p:extLst>
      <p:ext uri="{BB962C8B-B14F-4D97-AF65-F5344CB8AC3E}">
        <p14:creationId xmlns:p14="http://schemas.microsoft.com/office/powerpoint/2010/main"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Beschreibung</a:t>
            </a:r>
            <a:r>
              <a:rPr lang="en-US" sz="1200" b="0" i="0" u="none" strike="noStrike" kern="1200" baseline="0" dirty="0" smtClean="0">
                <a:solidFill>
                  <a:schemeClr val="tx1"/>
                </a:solidFill>
                <a:latin typeface="+mn-lt"/>
                <a:ea typeface="+mn-ea"/>
                <a:cs typeface="+mn-cs"/>
              </a:rPr>
              <a:t>: Die “</a:t>
            </a:r>
            <a:r>
              <a:rPr lang="en-US" sz="1200" b="0" i="0" u="none" strike="noStrike" kern="1200" baseline="0" dirty="0" err="1" smtClean="0">
                <a:solidFill>
                  <a:schemeClr val="tx1"/>
                </a:solidFill>
                <a:latin typeface="+mn-lt"/>
                <a:ea typeface="+mn-ea"/>
                <a:cs typeface="+mn-cs"/>
              </a:rPr>
              <a:t>schnell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aber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schlampig</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Methode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engl.</a:t>
            </a:r>
            <a:r>
              <a:rPr lang="en-US" sz="1200" b="0" i="0" u="none" strike="noStrike" kern="1200" baseline="0" dirty="0" smtClean="0">
                <a:solidFill>
                  <a:schemeClr val="tx1"/>
                </a:solidFill>
                <a:latin typeface="+mn-lt"/>
                <a:ea typeface="+mn-ea"/>
                <a:cs typeface="+mn-cs"/>
              </a:rPr>
              <a:t> “Quick and Dirty”, </a:t>
            </a:r>
            <a:r>
              <a:rPr lang="en-US" sz="1200" b="0" i="0" u="none" strike="noStrike" kern="1200" baseline="0" dirty="0" err="1" smtClean="0">
                <a:solidFill>
                  <a:schemeClr val="tx1"/>
                </a:solidFill>
                <a:latin typeface="+mn-lt"/>
                <a:ea typeface="+mn-ea"/>
                <a:cs typeface="+mn-cs"/>
              </a:rPr>
              <a:t>befolgt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Vorgehensweise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bei</a:t>
            </a:r>
            <a:r>
              <a:rPr lang="en-US" sz="1200" b="0" i="0" u="none" strike="noStrike" kern="1200" baseline="0" dirty="0" smtClean="0">
                <a:solidFill>
                  <a:schemeClr val="tx1"/>
                </a:solidFill>
                <a:latin typeface="+mn-lt"/>
                <a:ea typeface="+mn-ea"/>
                <a:cs typeface="+mn-cs"/>
              </a:rPr>
              <a:t> der die </a:t>
            </a:r>
            <a:r>
              <a:rPr lang="en-US" sz="1200" b="0" i="0" u="none" strike="noStrike" kern="1200" baseline="0" dirty="0" err="1" smtClean="0">
                <a:solidFill>
                  <a:schemeClr val="tx1"/>
                </a:solidFill>
                <a:latin typeface="+mn-lt"/>
                <a:ea typeface="+mn-ea"/>
                <a:cs typeface="+mn-cs"/>
              </a:rPr>
              <a:t>fraglichen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Serviceeigenschaften</a:t>
            </a:r>
            <a:r>
              <a:rPr lang="en-US" sz="1200" b="0" i="0" u="none" strike="noStrike" kern="1200" baseline="0" dirty="0" smtClean="0">
                <a:solidFill>
                  <a:schemeClr val="tx1"/>
                </a:solidFill>
                <a:latin typeface="+mn-lt"/>
                <a:ea typeface="+mn-ea"/>
                <a:cs typeface="+mn-cs"/>
              </a:rPr>
              <a:t> stets </a:t>
            </a:r>
            <a:r>
              <a:rPr lang="en-US" sz="1200" b="0" i="0" u="none" strike="noStrike" kern="1200" baseline="0" dirty="0" err="1" smtClean="0">
                <a:solidFill>
                  <a:schemeClr val="tx1"/>
                </a:solidFill>
                <a:latin typeface="+mn-lt"/>
                <a:ea typeface="+mn-ea"/>
                <a:cs typeface="+mn-cs"/>
              </a:rPr>
              <a:t>ausgetauscht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werden</a:t>
            </a:r>
            <a:r>
              <a:rPr lang="en-US" sz="1200" b="0" i="0" u="none" strike="noStrike" kern="1200" baseline="0" dirty="0" smtClean="0">
                <a:solidFill>
                  <a:schemeClr val="tx1"/>
                </a:solidFill>
                <a:latin typeface="+mn-lt"/>
                <a:ea typeface="+mn-ea"/>
                <a:cs typeface="+mn-cs"/>
              </a:rPr>
              <a:t> auf der Basis von </a:t>
            </a:r>
            <a:r>
              <a:rPr lang="en-US" sz="1200" b="0" i="0" u="none" strike="noStrike" kern="1200" baseline="0" dirty="0" err="1" smtClean="0">
                <a:solidFill>
                  <a:schemeClr val="tx1"/>
                </a:solidFill>
                <a:latin typeface="+mn-lt"/>
                <a:ea typeface="+mn-ea"/>
                <a:cs typeface="+mn-cs"/>
              </a:rPr>
              <a:t>drei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mehr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Paaren</a:t>
            </a:r>
            <a:r>
              <a:rPr lang="en-US" sz="1200" b="0" i="0" u="none" strike="noStrike" kern="1200" baseline="0" dirty="0" smtClean="0">
                <a:solidFill>
                  <a:schemeClr val="tx1"/>
                </a:solidFill>
                <a:latin typeface="+mn-lt"/>
                <a:ea typeface="+mn-ea"/>
                <a:cs typeface="+mn-cs"/>
              </a:rPr>
              <a:t> an </a:t>
            </a:r>
            <a:r>
              <a:rPr lang="en-US" sz="1200" b="0" i="0" u="none" strike="noStrike" kern="1200" baseline="0" dirty="0" err="1" smtClean="0">
                <a:solidFill>
                  <a:schemeClr val="tx1"/>
                </a:solidFill>
                <a:latin typeface="+mn-lt"/>
                <a:ea typeface="+mn-ea"/>
                <a:cs typeface="+mn-cs"/>
              </a:rPr>
              <a:t>Faktoren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Manchmal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wahrscheinlich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nicht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möglich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Faktor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für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Service </a:t>
            </a:r>
            <a:r>
              <a:rPr lang="en-US" sz="1200" b="0" i="0" u="none" strike="noStrike" kern="1200" baseline="0" dirty="0" err="1" smtClean="0">
                <a:solidFill>
                  <a:schemeClr val="tx1"/>
                </a:solidFill>
                <a:latin typeface="+mn-lt"/>
                <a:ea typeface="+mn-ea"/>
                <a:cs typeface="+mn-cs"/>
              </a:rPr>
              <a:t>einzusetzen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aber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immerhin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grundsätzlich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möglich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zumindest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deutlich</a:t>
            </a:r>
            <a:r>
              <a:rPr lang="en-US" sz="1200" b="0" i="0" u="none" strike="noStrike" kern="1200" baseline="0" dirty="0" smtClean="0">
                <a:solidFill>
                  <a:schemeClr val="tx1"/>
                </a:solidFill>
                <a:latin typeface="+mn-lt"/>
                <a:ea typeface="+mn-ea"/>
                <a:cs typeface="+mn-cs"/>
              </a:rPr>
              <a:t> Innovation in der </a:t>
            </a:r>
            <a:r>
              <a:rPr lang="en-US" sz="1200" b="0" i="0" u="none" strike="noStrike" kern="1200" baseline="0" dirty="0" err="1" smtClean="0">
                <a:solidFill>
                  <a:schemeClr val="tx1"/>
                </a:solidFill>
                <a:latin typeface="+mn-lt"/>
                <a:ea typeface="+mn-ea"/>
                <a:cs typeface="+mn-cs"/>
              </a:rPr>
              <a:t>Tabelle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festzusetzen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Die </a:t>
            </a:r>
            <a:r>
              <a:rPr lang="en-US" sz="1200" b="0" i="0" u="none" strike="noStrike" kern="1200" baseline="0" dirty="0" err="1" smtClean="0">
                <a:solidFill>
                  <a:schemeClr val="tx1"/>
                </a:solidFill>
                <a:latin typeface="+mn-lt"/>
                <a:ea typeface="+mn-ea"/>
                <a:cs typeface="+mn-cs"/>
              </a:rPr>
              <a:t>QaDIM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Methode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dient</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erster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Linie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zur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Identifizierung</a:t>
            </a:r>
            <a:r>
              <a:rPr lang="en-US" sz="1200" b="0" i="0" u="none" strike="noStrike" kern="1200" baseline="0" dirty="0" smtClean="0">
                <a:solidFill>
                  <a:schemeClr val="tx1"/>
                </a:solidFill>
                <a:latin typeface="+mn-lt"/>
                <a:ea typeface="+mn-ea"/>
                <a:cs typeface="+mn-cs"/>
              </a:rPr>
              <a:t> von </a:t>
            </a:r>
            <a:r>
              <a:rPr lang="en-US" sz="1200" b="0" i="0" u="none" strike="noStrike" kern="1200" baseline="0" dirty="0" err="1" smtClean="0">
                <a:solidFill>
                  <a:schemeClr val="tx1"/>
                </a:solidFill>
                <a:latin typeface="+mn-lt"/>
                <a:ea typeface="+mn-ea"/>
                <a:cs typeface="+mn-cs"/>
              </a:rPr>
              <a:t>Möglichkeiten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für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zunehmende</a:t>
            </a:r>
            <a:r>
              <a:rPr lang="en-US" sz="1200" b="0" i="0" u="none" strike="noStrike" kern="1200" baseline="0" dirty="0" smtClean="0">
                <a:solidFill>
                  <a:schemeClr val="tx1"/>
                </a:solidFill>
                <a:latin typeface="+mn-lt"/>
                <a:ea typeface="+mn-ea"/>
                <a:cs typeface="+mn-cs"/>
              </a:rPr>
              <a:t> Innovation </a:t>
            </a:r>
            <a:r>
              <a:rPr lang="en-US" sz="1200" b="0" i="0" u="none" strike="noStrike" kern="1200" baseline="0" dirty="0" err="1" smtClean="0">
                <a:solidFill>
                  <a:schemeClr val="tx1"/>
                </a:solidFill>
                <a:latin typeface="+mn-lt"/>
                <a:ea typeface="+mn-ea"/>
                <a:cs typeface="+mn-cs"/>
              </a:rPr>
              <a:t>bei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bereits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vorhandenen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aber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während</a:t>
            </a:r>
            <a:r>
              <a:rPr lang="en-US" sz="1200" b="0" i="0" u="none" strike="noStrike" kern="1200" baseline="0" dirty="0" smtClean="0">
                <a:solidFill>
                  <a:schemeClr val="tx1"/>
                </a:solidFill>
                <a:latin typeface="+mn-lt"/>
                <a:ea typeface="+mn-ea"/>
                <a:cs typeface="+mn-cs"/>
              </a:rPr>
              <a:t> des </a:t>
            </a:r>
            <a:r>
              <a:rPr lang="en-US" sz="1200" b="0" i="0" u="none" strike="noStrike" kern="1200" baseline="0" dirty="0" err="1" smtClean="0">
                <a:solidFill>
                  <a:schemeClr val="tx1"/>
                </a:solidFill>
                <a:latin typeface="+mn-lt"/>
                <a:ea typeface="+mn-ea"/>
                <a:cs typeface="+mn-cs"/>
              </a:rPr>
              <a:t>Prozesses</a:t>
            </a:r>
            <a:r>
              <a:rPr lang="en-US" sz="1200" b="0" i="0" u="none" strike="noStrike" kern="1200" baseline="0" dirty="0" smtClean="0">
                <a:solidFill>
                  <a:schemeClr val="tx1"/>
                </a:solidFill>
                <a:latin typeface="+mn-lt"/>
                <a:ea typeface="+mn-ea"/>
                <a:cs typeface="+mn-cs"/>
              </a:rPr>
              <a:t> der </a:t>
            </a:r>
            <a:r>
              <a:rPr lang="en-US" sz="1200" b="0" i="0" u="none" strike="noStrike" kern="1200" baseline="0" dirty="0" err="1" smtClean="0">
                <a:solidFill>
                  <a:schemeClr val="tx1"/>
                </a:solidFill>
                <a:latin typeface="+mn-lt"/>
                <a:ea typeface="+mn-ea"/>
                <a:cs typeface="+mn-cs"/>
              </a:rPr>
              <a:t>Aufdeckung</a:t>
            </a:r>
            <a:r>
              <a:rPr lang="en-US" sz="1200" b="0" i="0" u="none" strike="noStrike" kern="1200" baseline="0" dirty="0" smtClean="0">
                <a:solidFill>
                  <a:schemeClr val="tx1"/>
                </a:solidFill>
                <a:latin typeface="+mn-lt"/>
                <a:ea typeface="+mn-ea"/>
                <a:cs typeface="+mn-cs"/>
              </a:rPr>
              <a:t> von </a:t>
            </a:r>
            <a:r>
              <a:rPr lang="en-US" sz="1200" b="0" i="0" u="none" strike="noStrike" kern="1200" baseline="0" dirty="0" err="1" smtClean="0">
                <a:solidFill>
                  <a:schemeClr val="tx1"/>
                </a:solidFill>
                <a:latin typeface="+mn-lt"/>
                <a:ea typeface="+mn-ea"/>
                <a:cs typeface="+mn-cs"/>
              </a:rPr>
              <a:t>Problemen</a:t>
            </a:r>
            <a:r>
              <a:rPr lang="en-US" sz="1200" b="0" i="0" u="none" strike="noStrike" kern="1200" baseline="0" dirty="0" smtClean="0">
                <a:solidFill>
                  <a:schemeClr val="tx1"/>
                </a:solidFill>
                <a:latin typeface="+mn-lt"/>
                <a:ea typeface="+mn-ea"/>
                <a:cs typeface="+mn-cs"/>
              </a:rPr>
              <a:t> und </a:t>
            </a:r>
            <a:r>
              <a:rPr lang="en-US" sz="1200" b="0" i="0" u="none" strike="noStrike" kern="1200" baseline="0" dirty="0" err="1" smtClean="0">
                <a:solidFill>
                  <a:schemeClr val="tx1"/>
                </a:solidFill>
                <a:latin typeface="+mn-lt"/>
                <a:ea typeface="+mn-ea"/>
                <a:cs typeface="+mn-cs"/>
              </a:rPr>
              <a:t>Möglichkeiten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kann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durchschlagende</a:t>
            </a:r>
            <a:r>
              <a:rPr lang="en-US" sz="1200" b="0" i="0" u="none" strike="noStrike" kern="1200" baseline="0" dirty="0" smtClean="0">
                <a:solidFill>
                  <a:schemeClr val="tx1"/>
                </a:solidFill>
                <a:latin typeface="+mn-lt"/>
                <a:ea typeface="+mn-ea"/>
                <a:cs typeface="+mn-cs"/>
              </a:rPr>
              <a:t> Innovation </a:t>
            </a:r>
            <a:r>
              <a:rPr lang="en-US" sz="1200" b="0" i="0" u="none" strike="noStrike" kern="1200" baseline="0" dirty="0" err="1" smtClean="0">
                <a:solidFill>
                  <a:schemeClr val="tx1"/>
                </a:solidFill>
                <a:latin typeface="+mn-lt"/>
                <a:ea typeface="+mn-ea"/>
                <a:cs typeface="+mn-cs"/>
              </a:rPr>
              <a:t>herauskommmen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Umsetzungsprozess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Teilnehmer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Gruppe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wählen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Service </a:t>
            </a:r>
            <a:r>
              <a:rPr lang="en-US" sz="1200" b="0" i="0" u="none" strike="noStrike" kern="1200" baseline="0" dirty="0" err="1" smtClean="0">
                <a:solidFill>
                  <a:schemeClr val="tx1"/>
                </a:solidFill>
                <a:latin typeface="+mn-lt"/>
                <a:ea typeface="+mn-ea"/>
                <a:cs typeface="+mn-cs"/>
              </a:rPr>
              <a:t>aus</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problembehaftet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verbessert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geplant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gehört</a:t>
            </a:r>
            <a:r>
              <a:rPr lang="en-US" sz="1200" b="0" i="0" u="none" strike="noStrike" kern="1200" baseline="0" dirty="0" smtClean="0">
                <a:solidFill>
                  <a:schemeClr val="tx1"/>
                </a:solidFill>
                <a:latin typeface="+mn-lt"/>
                <a:ea typeface="+mn-ea"/>
                <a:cs typeface="+mn-cs"/>
              </a:rPr>
              <a:t>. Die </a:t>
            </a:r>
            <a:r>
              <a:rPr lang="en-US" sz="1200" b="0" i="0" u="none" strike="noStrike" kern="1200" baseline="0" dirty="0" err="1" smtClean="0">
                <a:solidFill>
                  <a:schemeClr val="tx1"/>
                </a:solidFill>
                <a:latin typeface="+mn-lt"/>
                <a:ea typeface="+mn-ea"/>
                <a:cs typeface="+mn-cs"/>
              </a:rPr>
              <a:t>Neuausrichtung</a:t>
            </a:r>
            <a:r>
              <a:rPr lang="en-US" sz="1200" b="0" i="0" u="none" strike="noStrike" kern="1200" baseline="0" dirty="0" smtClean="0">
                <a:solidFill>
                  <a:schemeClr val="tx1"/>
                </a:solidFill>
                <a:latin typeface="+mn-lt"/>
                <a:ea typeface="+mn-ea"/>
                <a:cs typeface="+mn-cs"/>
              </a:rPr>
              <a:t> des </a:t>
            </a:r>
            <a:r>
              <a:rPr lang="en-US" sz="1200" b="0" i="0" u="none" strike="noStrike" kern="1200" baseline="0" dirty="0" err="1" smtClean="0">
                <a:solidFill>
                  <a:schemeClr val="tx1"/>
                </a:solidFill>
                <a:latin typeface="+mn-lt"/>
                <a:ea typeface="+mn-ea"/>
                <a:cs typeface="+mn-cs"/>
              </a:rPr>
              <a:t>Produkts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wird</a:t>
            </a:r>
            <a:r>
              <a:rPr lang="en-US" sz="1200" b="0" i="0" u="none" strike="noStrike" kern="1200" baseline="0" dirty="0" smtClean="0">
                <a:solidFill>
                  <a:schemeClr val="tx1"/>
                </a:solidFill>
                <a:latin typeface="+mn-lt"/>
                <a:ea typeface="+mn-ea"/>
                <a:cs typeface="+mn-cs"/>
              </a:rPr>
              <a:t> in 8 </a:t>
            </a:r>
            <a:r>
              <a:rPr lang="en-US" sz="1200" b="0" i="0" u="none" strike="noStrike" kern="1200" baseline="0" dirty="0" err="1" smtClean="0">
                <a:solidFill>
                  <a:schemeClr val="tx1"/>
                </a:solidFill>
                <a:latin typeface="+mn-lt"/>
                <a:ea typeface="+mn-ea"/>
                <a:cs typeface="+mn-cs"/>
              </a:rPr>
              <a:t>Stufen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durchgeführt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bzw</a:t>
            </a:r>
            <a:r>
              <a:rPr lang="en-US" sz="1200" b="0" i="0" u="none" strike="noStrike" kern="1200" baseline="0" dirty="0" smtClean="0">
                <a:solidFill>
                  <a:schemeClr val="tx1"/>
                </a:solidFill>
                <a:latin typeface="+mn-lt"/>
                <a:ea typeface="+mn-ea"/>
                <a:cs typeface="+mn-cs"/>
              </a:rPr>
              <a:t>. In 4 </a:t>
            </a:r>
            <a:r>
              <a:rPr lang="en-US" sz="1200" b="0" i="0" u="none" strike="noStrike" kern="1200" baseline="0" dirty="0" err="1" smtClean="0">
                <a:solidFill>
                  <a:schemeClr val="tx1"/>
                </a:solidFill>
                <a:latin typeface="+mn-lt"/>
                <a:ea typeface="+mn-ea"/>
                <a:cs typeface="+mn-cs"/>
              </a:rPr>
              <a:t>parallelen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Aktionen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wobei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generell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jede</a:t>
            </a:r>
            <a:r>
              <a:rPr lang="en-US" sz="1200" b="0" i="0" u="none" strike="noStrike" kern="1200" baseline="0" dirty="0" smtClean="0">
                <a:solidFill>
                  <a:schemeClr val="tx1"/>
                </a:solidFill>
                <a:latin typeface="+mn-lt"/>
                <a:ea typeface="+mn-ea"/>
                <a:cs typeface="+mn-cs"/>
              </a:rPr>
              <a:t> der </a:t>
            </a:r>
            <a:r>
              <a:rPr lang="en-US" sz="1200" b="0" i="0" u="none" strike="noStrike" kern="1200" baseline="0" dirty="0" err="1" smtClean="0">
                <a:solidFill>
                  <a:schemeClr val="tx1"/>
                </a:solidFill>
                <a:latin typeface="+mn-lt"/>
                <a:ea typeface="+mn-ea"/>
                <a:cs typeface="+mn-cs"/>
              </a:rPr>
              <a:t>Aktionen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entgegengesetzter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Aktionen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bestehen</a:t>
            </a:r>
            <a:r>
              <a:rPr lang="en-US" sz="1200" b="0" i="0" u="none" strike="noStrike" kern="1200" baseline="0" dirty="0" smtClean="0">
                <a:solidFill>
                  <a:schemeClr val="tx1"/>
                </a:solidFill>
                <a:latin typeface="+mn-lt"/>
                <a:ea typeface="+mn-ea"/>
                <a:cs typeface="+mn-cs"/>
              </a:rPr>
              <a:t> muss (z. B.: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Merkmal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hinzufügen</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Merkmal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entfernen</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10</a:t>
            </a:fld>
            <a:endParaRPr lang="hu-HU"/>
          </a:p>
        </p:txBody>
      </p:sp>
    </p:spTree>
    <p:extLst>
      <p:ext uri="{BB962C8B-B14F-4D97-AF65-F5344CB8AC3E}">
        <p14:creationId xmlns:p14="http://schemas.microsoft.com/office/powerpoint/2010/main" val="102371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Beschreibung</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sog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systematisch-erfinderische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Denken</a:t>
            </a:r>
            <a:r>
              <a:rPr lang="en-US" sz="1200" b="0" i="0" u="none" strike="noStrike" kern="1200" baseline="0" dirty="0" smtClean="0">
                <a:solidFill>
                  <a:schemeClr val="tx1"/>
                </a:solidFill>
                <a:latin typeface="+mn-lt"/>
                <a:ea typeface="+mn-ea"/>
                <a:cs typeface="+mn-cs"/>
              </a:rPr>
              <a:t>. </a:t>
            </a:r>
            <a:r>
              <a:rPr lang="de-AT" sz="1200" b="0" i="0" u="none" strike="noStrike" kern="1200" baseline="0" dirty="0" smtClean="0">
                <a:solidFill>
                  <a:schemeClr val="tx1"/>
                </a:solidFill>
                <a:latin typeface="+mn-lt"/>
                <a:ea typeface="+mn-ea"/>
                <a:cs typeface="+mn-cs"/>
              </a:rPr>
              <a:t>Bei der Innovation aufgrund von Vorhandenem geht es um bestehende Produkte im Gegensatz zu Kunden und ihren Bedürfnissen.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Zweck und Anwendbarkeit. Diese Methode ist nützlich, um den Lebenszyklus eines Produkts zu verlängern, wenn ein Upgrade oder eine Erneuerung erforderlich ist, um die Lebensdauer, die Marktattraktivität oder die Wettbewerbsfähigkeit aufrecht zu erhalten.</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Umsetzungsprozess. Suche nach neuen Möglichkeiten für das Re-Design und Upgrade etc. von Produkten, deren Lebenszyklus zu Ende geht; diese sind</a:t>
            </a:r>
          </a:p>
          <a:p>
            <a:r>
              <a:rPr lang="de-AT" sz="1200" b="0" i="0" u="none" strike="noStrike" kern="1200" baseline="0" dirty="0" smtClean="0">
                <a:solidFill>
                  <a:schemeClr val="tx1"/>
                </a:solidFill>
                <a:latin typeface="+mn-lt"/>
                <a:ea typeface="+mn-ea"/>
                <a:cs typeface="+mn-cs"/>
              </a:rPr>
              <a:t>relativ einfach zu bewerkstelligen und zu vermarkten, da sie aus bestehenden Quellen stammen. Die Methode besteht aus den auf der Folie dargestellten Phasen.</a:t>
            </a:r>
          </a:p>
          <a:p>
            <a:endParaRPr lang="de-AT"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Riel, A.: Innovation Managers 2.0: Which Competencies? Invited Keynote Paper. In: Messnarz, R. Et al. (eds.): Systems, Software and Service Process Improvement: 18th European Conference, </a:t>
            </a:r>
            <a:r>
              <a:rPr lang="en-US" sz="1200" b="0" i="0" u="none" strike="noStrike" kern="1200" baseline="0" dirty="0" err="1" smtClean="0">
                <a:solidFill>
                  <a:schemeClr val="tx1"/>
                </a:solidFill>
                <a:latin typeface="+mn-lt"/>
                <a:ea typeface="+mn-ea"/>
                <a:cs typeface="+mn-cs"/>
              </a:rPr>
              <a:t>EuroSPI</a:t>
            </a:r>
            <a:r>
              <a:rPr lang="en-US" sz="1200" b="0" i="0" u="none" strike="noStrike" kern="1200" baseline="0" dirty="0" smtClean="0">
                <a:solidFill>
                  <a:schemeClr val="tx1"/>
                </a:solidFill>
                <a:latin typeface="+mn-lt"/>
                <a:ea typeface="+mn-ea"/>
                <a:cs typeface="+mn-cs"/>
              </a:rPr>
              <a:t> 2011, Copenhagen, Denmark, June 2011, Proceed-</a:t>
            </a:r>
            <a:r>
              <a:rPr lang="en-US" sz="1200" b="0" i="0" u="none" strike="noStrike" kern="1200" baseline="0" dirty="0" err="1" smtClean="0">
                <a:solidFill>
                  <a:schemeClr val="tx1"/>
                </a:solidFill>
                <a:latin typeface="+mn-lt"/>
                <a:ea typeface="+mn-ea"/>
                <a:cs typeface="+mn-cs"/>
              </a:rPr>
              <a:t>ings</a:t>
            </a:r>
            <a:r>
              <a:rPr lang="en-US" sz="1200" b="0" i="0" u="none" strike="noStrike" kern="1200" baseline="0" dirty="0" smtClean="0">
                <a:solidFill>
                  <a:schemeClr val="tx1"/>
                </a:solidFill>
                <a:latin typeface="+mn-lt"/>
                <a:ea typeface="+mn-ea"/>
                <a:cs typeface="+mn-cs"/>
              </a:rPr>
              <a:t>, Springer Communications in Computer and Information Science, pp. 278–289.</a:t>
            </a: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11</a:t>
            </a:fld>
            <a:endParaRPr lang="hu-HU"/>
          </a:p>
        </p:txBody>
      </p:sp>
    </p:spTree>
    <p:extLst>
      <p:ext uri="{BB962C8B-B14F-4D97-AF65-F5344CB8AC3E}">
        <p14:creationId xmlns:p14="http://schemas.microsoft.com/office/powerpoint/2010/main" val="315671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Beispiel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Hersteller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für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Kinderspielzeug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bemerkt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Einbruch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bei</a:t>
            </a:r>
            <a:r>
              <a:rPr lang="en-US" sz="1200" b="0" i="0" u="none" strike="noStrike" kern="1200" baseline="0" dirty="0" smtClean="0">
                <a:solidFill>
                  <a:schemeClr val="tx1"/>
                </a:solidFill>
                <a:latin typeface="+mn-lt"/>
                <a:ea typeface="+mn-ea"/>
                <a:cs typeface="+mn-cs"/>
              </a:rPr>
              <a:t> den </a:t>
            </a:r>
            <a:r>
              <a:rPr lang="en-US" sz="1200" b="0" i="0" u="none" strike="noStrike" kern="1200" baseline="0" dirty="0" err="1" smtClean="0">
                <a:solidFill>
                  <a:schemeClr val="tx1"/>
                </a:solidFill>
                <a:latin typeface="+mn-lt"/>
                <a:ea typeface="+mn-ea"/>
                <a:cs typeface="+mn-cs"/>
              </a:rPr>
              <a:t>Verkäufen</a:t>
            </a:r>
            <a:r>
              <a:rPr lang="en-US" sz="1200" b="0" i="0" u="none" strike="noStrike" kern="1200" baseline="0" dirty="0" smtClean="0">
                <a:solidFill>
                  <a:schemeClr val="tx1"/>
                </a:solidFill>
                <a:latin typeface="+mn-lt"/>
                <a:ea typeface="+mn-ea"/>
                <a:cs typeface="+mn-cs"/>
              </a:rPr>
              <a:t> an </a:t>
            </a:r>
            <a:r>
              <a:rPr lang="en-US" sz="1200" b="0" i="0" u="none" strike="noStrike" kern="1200" baseline="0" dirty="0" err="1" smtClean="0">
                <a:solidFill>
                  <a:schemeClr val="tx1"/>
                </a:solidFill>
                <a:latin typeface="+mn-lt"/>
                <a:ea typeface="+mn-ea"/>
                <a:cs typeface="+mn-cs"/>
              </a:rPr>
              <a:t>Kinderscootern</a:t>
            </a:r>
            <a:r>
              <a:rPr lang="en-US" sz="1200" b="0" i="0" u="none" strike="noStrike" kern="1200" baseline="0" dirty="0" smtClean="0">
                <a:solidFill>
                  <a:schemeClr val="tx1"/>
                </a:solidFill>
                <a:latin typeface="+mn-lt"/>
                <a:ea typeface="+mn-ea"/>
                <a:cs typeface="+mn-cs"/>
              </a:rPr>
              <a:t>. </a:t>
            </a:r>
            <a:r>
              <a:rPr lang="de-AT" sz="1200" b="0" i="0" u="none" strike="noStrike" kern="1200" baseline="0" dirty="0" smtClean="0">
                <a:solidFill>
                  <a:schemeClr val="tx1"/>
                </a:solidFill>
                <a:latin typeface="+mn-lt"/>
                <a:ea typeface="+mn-ea"/>
                <a:cs typeface="+mn-cs"/>
              </a:rPr>
              <a:t>Dies ist vor allem auf die billigeren, aber qualitativ minderwertigen Importe aus Ost- und Südosteuropa zurückzuführen.</a:t>
            </a:r>
          </a:p>
          <a:p>
            <a:r>
              <a:rPr lang="de-AT" sz="1200" b="0" i="0" u="none" strike="noStrike" kern="1200" baseline="0" dirty="0" smtClean="0">
                <a:solidFill>
                  <a:schemeClr val="tx1"/>
                </a:solidFill>
                <a:latin typeface="+mn-lt"/>
                <a:ea typeface="+mn-ea"/>
                <a:cs typeface="+mn-cs"/>
              </a:rPr>
              <a:t>Märkte: Aufgrund der gleichbleibend hohen Produktionsqualität und den entsprechend hohen Materialkosten konnte der Preis des Produkts nicht signifikant gesenkt werden, so dass man sich entschloss, die Marktposition durch Verbesserung der bestehenden Fertigung zu halten. Die Zielkunden waren junge, aktive Eltern, und das Unternehmen dachte vor allem in Richtung Verbesserung der spezifischen Bedürfnisse und Verbesserung des Lebensstils. Sie versammelten eine Hauptgruppe, bestehend aus den Push-</a:t>
            </a:r>
            <a:r>
              <a:rPr lang="de-AT" sz="1200" b="0" i="0" u="none" strike="noStrike" kern="1200" baseline="0" dirty="0" err="1" smtClean="0">
                <a:solidFill>
                  <a:schemeClr val="tx1"/>
                </a:solidFill>
                <a:latin typeface="+mn-lt"/>
                <a:ea typeface="+mn-ea"/>
                <a:cs typeface="+mn-cs"/>
              </a:rPr>
              <a:t>Scooter</a:t>
            </a:r>
            <a:r>
              <a:rPr lang="de-AT" sz="1200" b="0" i="0" u="none" strike="noStrike" kern="1200" baseline="0" dirty="0" smtClean="0">
                <a:solidFill>
                  <a:schemeClr val="tx1"/>
                </a:solidFill>
                <a:latin typeface="+mn-lt"/>
                <a:ea typeface="+mn-ea"/>
                <a:cs typeface="+mn-cs"/>
              </a:rPr>
              <a:t>-Designern, jungen Eltern und </a:t>
            </a:r>
            <a:r>
              <a:rPr lang="de-AT" sz="1200" b="0" i="0" u="none" strike="noStrike" kern="1200" baseline="0" dirty="0" err="1" smtClean="0">
                <a:solidFill>
                  <a:schemeClr val="tx1"/>
                </a:solidFill>
                <a:latin typeface="+mn-lt"/>
                <a:ea typeface="+mn-ea"/>
                <a:cs typeface="+mn-cs"/>
              </a:rPr>
              <a:t>Vermarktern</a:t>
            </a:r>
            <a:r>
              <a:rPr lang="de-AT" sz="1200" b="0" i="0" u="none" strike="noStrike" kern="1200" baseline="0" dirty="0" smtClean="0">
                <a:solidFill>
                  <a:schemeClr val="tx1"/>
                </a:solidFill>
                <a:latin typeface="+mn-lt"/>
                <a:ea typeface="+mn-ea"/>
                <a:cs typeface="+mn-cs"/>
              </a:rPr>
              <a:t> und Händlern.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Dauer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Für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diese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Methode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braucht</a:t>
            </a:r>
            <a:r>
              <a:rPr lang="en-US" sz="1200" b="0" i="0" u="none" strike="noStrike" kern="1200" baseline="0" dirty="0" smtClean="0">
                <a:solidFill>
                  <a:schemeClr val="tx1"/>
                </a:solidFill>
                <a:latin typeface="+mn-lt"/>
                <a:ea typeface="+mn-ea"/>
                <a:cs typeface="+mn-cs"/>
              </a:rPr>
              <a:t> man </a:t>
            </a:r>
            <a:r>
              <a:rPr lang="en-US" sz="1200" b="0" i="0" u="none" strike="noStrike" kern="1200" baseline="0" dirty="0" err="1" smtClean="0">
                <a:solidFill>
                  <a:schemeClr val="tx1"/>
                </a:solidFill>
                <a:latin typeface="+mn-lt"/>
                <a:ea typeface="+mn-ea"/>
                <a:cs typeface="+mn-cs"/>
              </a:rPr>
              <a:t>etwas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länger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Zeit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mindestens</a:t>
            </a:r>
            <a:r>
              <a:rPr lang="en-US" sz="1200" b="0" i="0" u="none" strike="noStrike" kern="1200" baseline="0" dirty="0" smtClean="0">
                <a:solidFill>
                  <a:schemeClr val="tx1"/>
                </a:solidFill>
                <a:latin typeface="+mn-lt"/>
                <a:ea typeface="+mn-ea"/>
                <a:cs typeface="+mn-cs"/>
              </a:rPr>
              <a:t> 2-3 </a:t>
            </a:r>
            <a:r>
              <a:rPr lang="en-US" sz="1200" b="0" i="0" u="none" strike="noStrike" kern="1200" baseline="0" dirty="0" err="1" smtClean="0">
                <a:solidFill>
                  <a:schemeClr val="tx1"/>
                </a:solidFill>
                <a:latin typeface="+mn-lt"/>
                <a:ea typeface="+mn-ea"/>
                <a:cs typeface="+mn-cs"/>
              </a:rPr>
              <a:t>Tage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weil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sorgfältige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Prüfung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mehrerer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Aspekte</a:t>
            </a:r>
            <a:r>
              <a:rPr lang="en-US" sz="1200" b="0" i="0" u="none" strike="noStrike" kern="1200" baseline="0" dirty="0" smtClean="0">
                <a:solidFill>
                  <a:schemeClr val="tx1"/>
                </a:solidFill>
                <a:latin typeface="+mn-lt"/>
                <a:ea typeface="+mn-ea"/>
                <a:cs typeface="+mn-cs"/>
              </a:rPr>
              <a:t> des </a:t>
            </a:r>
            <a:r>
              <a:rPr lang="en-US" sz="1200" b="0" i="0" u="none" strike="noStrike" kern="1200" baseline="0" dirty="0" err="1" smtClean="0">
                <a:solidFill>
                  <a:schemeClr val="tx1"/>
                </a:solidFill>
                <a:latin typeface="+mn-lt"/>
                <a:ea typeface="+mn-ea"/>
                <a:cs typeface="+mn-cs"/>
              </a:rPr>
              <a:t>vorhandenen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notwendig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und </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mehrere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Möglichkeiten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gibt</a:t>
            </a:r>
            <a:r>
              <a:rPr lang="en-US" sz="1200" b="0" i="0" u="none" strike="noStrike" kern="1200" baseline="0" dirty="0" smtClean="0">
                <a:solidFill>
                  <a:schemeClr val="tx1"/>
                </a:solidFill>
                <a:latin typeface="+mn-lt"/>
                <a:ea typeface="+mn-ea"/>
                <a:cs typeface="+mn-cs"/>
              </a:rPr>
              <a:t>, auf </a:t>
            </a:r>
            <a:r>
              <a:rPr lang="en-US" sz="1200" b="0" i="0" u="none" strike="noStrike" kern="1200" baseline="0" dirty="0" err="1" smtClean="0">
                <a:solidFill>
                  <a:schemeClr val="tx1"/>
                </a:solidFill>
                <a:latin typeface="+mn-lt"/>
                <a:ea typeface="+mn-ea"/>
                <a:cs typeface="+mn-cs"/>
              </a:rPr>
              <a:t>alle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Möglichkeiten</a:t>
            </a:r>
            <a:r>
              <a:rPr lang="en-US" sz="1200" b="0" i="0" u="none" strike="noStrike" kern="1200" baseline="0" dirty="0" smtClean="0">
                <a:solidFill>
                  <a:schemeClr val="tx1"/>
                </a:solidFill>
                <a:latin typeface="+mn-lt"/>
                <a:ea typeface="+mn-ea"/>
                <a:cs typeface="+mn-cs"/>
              </a:rPr>
              <a:t> und </a:t>
            </a:r>
            <a:r>
              <a:rPr lang="en-US" sz="1200" b="0" i="0" u="none" strike="noStrike" kern="1200" baseline="0" dirty="0" err="1" smtClean="0">
                <a:solidFill>
                  <a:schemeClr val="tx1"/>
                </a:solidFill>
                <a:latin typeface="+mn-lt"/>
                <a:ea typeface="+mn-ea"/>
                <a:cs typeface="+mn-cs"/>
              </a:rPr>
              <a:t>Lösungen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draufzukommen</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Riel, A.: Innovation Managers 2.0: Which Competencies? Invited Keynote Paper. In: Messnarz, R. Et al. (eds.): Systems, Software and Service Process Improvement: 18th European Conference, </a:t>
            </a:r>
            <a:r>
              <a:rPr lang="en-US" sz="1200" b="0" i="0" u="none" strike="noStrike" kern="1200" baseline="0" dirty="0" err="1" smtClean="0">
                <a:solidFill>
                  <a:schemeClr val="tx1"/>
                </a:solidFill>
                <a:latin typeface="+mn-lt"/>
                <a:ea typeface="+mn-ea"/>
                <a:cs typeface="+mn-cs"/>
              </a:rPr>
              <a:t>EuroSPI</a:t>
            </a:r>
            <a:r>
              <a:rPr lang="en-US" sz="1200" b="0" i="0" u="none" strike="noStrike" kern="1200" baseline="0" dirty="0" smtClean="0">
                <a:solidFill>
                  <a:schemeClr val="tx1"/>
                </a:solidFill>
                <a:latin typeface="+mn-lt"/>
                <a:ea typeface="+mn-ea"/>
                <a:cs typeface="+mn-cs"/>
              </a:rPr>
              <a:t> 2011, Copenhagen, Denmark, June 2011, Proceed-</a:t>
            </a:r>
            <a:r>
              <a:rPr lang="en-US" sz="1200" b="0" i="0" u="none" strike="noStrike" kern="1200" baseline="0" dirty="0" err="1" smtClean="0">
                <a:solidFill>
                  <a:schemeClr val="tx1"/>
                </a:solidFill>
                <a:latin typeface="+mn-lt"/>
                <a:ea typeface="+mn-ea"/>
                <a:cs typeface="+mn-cs"/>
              </a:rPr>
              <a:t>ings</a:t>
            </a:r>
            <a:r>
              <a:rPr lang="en-US" sz="1200" b="0" i="0" u="none" strike="noStrike" kern="1200" baseline="0" dirty="0" smtClean="0">
                <a:solidFill>
                  <a:schemeClr val="tx1"/>
                </a:solidFill>
                <a:latin typeface="+mn-lt"/>
                <a:ea typeface="+mn-ea"/>
                <a:cs typeface="+mn-cs"/>
              </a:rPr>
              <a:t>, Springer Communications in Computer and Information Science, pp. 278–289.</a:t>
            </a: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12</a:t>
            </a:fld>
            <a:endParaRPr lang="hu-HU"/>
          </a:p>
        </p:txBody>
      </p:sp>
    </p:spTree>
    <p:extLst>
      <p:ext uri="{BB962C8B-B14F-4D97-AF65-F5344CB8AC3E}">
        <p14:creationId xmlns:p14="http://schemas.microsoft.com/office/powerpoint/2010/main" val="266342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In der Regel führen Service- und Produktinnovationen gleichzeitig zu einer Innovation der Entwicklungs- und Serviceprozesse (dritte Dimension).  Durch die Aktualisierung der unterstützenden Prozesse können Sie Zeit und Kosten sparen und die Qualität steigern.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2011, Copenhagen, Denmark, June 2011, Proceedings, Springer Communications in Computer and Information Science, pp. 278–289.</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13</a:t>
            </a:fld>
            <a:endParaRPr lang="hu-HU"/>
          </a:p>
        </p:txBody>
      </p:sp>
    </p:spTree>
    <p:extLst>
      <p:ext uri="{BB962C8B-B14F-4D97-AF65-F5344CB8AC3E}">
        <p14:creationId xmlns:p14="http://schemas.microsoft.com/office/powerpoint/2010/main" val="213740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Das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sog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systematisch-erfinderische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Denken</a:t>
            </a:r>
            <a:r>
              <a:rPr lang="en-US" sz="1200" b="0" i="0" u="none" strike="noStrike" kern="1200" baseline="0" dirty="0" smtClean="0">
                <a:solidFill>
                  <a:schemeClr val="tx1"/>
                </a:solidFill>
                <a:latin typeface="+mn-lt"/>
                <a:ea typeface="+mn-ea"/>
                <a:cs typeface="+mn-cs"/>
              </a:rPr>
              <a:t>. </a:t>
            </a:r>
            <a:r>
              <a:rPr lang="de-AT" sz="1200" b="0" i="0" u="none" strike="noStrike" kern="1200" baseline="0" dirty="0" smtClean="0">
                <a:solidFill>
                  <a:schemeClr val="tx1"/>
                </a:solidFill>
                <a:latin typeface="+mn-lt"/>
                <a:ea typeface="+mn-ea"/>
                <a:cs typeface="+mn-cs"/>
              </a:rPr>
              <a:t>Bei der Innovation aufgrund von Vorhandenem geht es um bestehende Produkte im Gegensatz zu Kunden und ihren Bedürfnissen.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Zweck und Anwendbarkeit. Diese Methode ist nützlich, um den Lebenszyklus eines Produkts zu verlängern, wenn ein Upgrade oder eine Erneuerung erforderlich ist, um die Lebensdauer, die Marktattraktivität oder die Wettbewerbsfähigkeit aufrecht zu erhalten.</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Umsetzungsprozess. Suche nach neuen Möglichkeiten für das Re-Design und Upgrade etc. von Produkten, deren Lebenszyklus zu Ende geht; diese sind</a:t>
            </a:r>
          </a:p>
          <a:p>
            <a:r>
              <a:rPr lang="de-AT" sz="1200" b="0" i="0" u="none" strike="noStrike" kern="1200" baseline="0" dirty="0" smtClean="0">
                <a:solidFill>
                  <a:schemeClr val="tx1"/>
                </a:solidFill>
                <a:latin typeface="+mn-lt"/>
                <a:ea typeface="+mn-ea"/>
                <a:cs typeface="+mn-cs"/>
              </a:rPr>
              <a:t>relativ einfach zu bewerkstelligen und zu vermarkten, da sie aus bestehenden Quellen stammen. Die Methode besteht aus den auf der Folie dargestellten Phasen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t>14</a:t>
            </a:fld>
            <a:endParaRPr lang="hu-HU"/>
          </a:p>
        </p:txBody>
      </p:sp>
    </p:spTree>
    <p:extLst>
      <p:ext uri="{BB962C8B-B14F-4D97-AF65-F5344CB8AC3E}">
        <p14:creationId xmlns:p14="http://schemas.microsoft.com/office/powerpoint/2010/main" val="33288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Beschreibung. Der Innovationswürfel lenkt die Teilnehmer systematisch auf eine breitere Betrachtungsweise und auf die Ansprache von Problemen und Bedürfnissen, Chancen und Möglichkeiten, Ideen für Neuheiten sowie zur Erschließung neuer Märkte. Diese Methodologie leitet unser Denken in Richtung schrittweiser Ideenfindung mit Durchschlagskraft,  ihre Anwendung führt auch zur Berücksichtigung zukünftiger Trends und Bedürfnisse.</a:t>
            </a:r>
          </a:p>
          <a:p>
            <a:r>
              <a:rPr lang="de-AT" sz="1200" b="0" i="0" u="none" strike="noStrike" kern="1200" baseline="0" dirty="0" smtClean="0">
                <a:solidFill>
                  <a:schemeClr val="tx1"/>
                </a:solidFill>
                <a:latin typeface="+mn-lt"/>
                <a:ea typeface="+mn-ea"/>
                <a:cs typeface="+mn-cs"/>
              </a:rPr>
              <a:t>Zweck und Anwendbarkeit. Diese Methode, die in erster Linie für die Innovation von Produkten und Dienstleistungen eingesetzt wird, richtet sich sowohl an die Gegenwart als auch an die Zukunft durch die Antizipation völlig neuer Märkte und Produkte sowie an kleinere Innovationen bestehender Märkte und Produkte.</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Der Prozess wird systematisch in folgenden Schritten durchgeführt:</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1. Analyse der Dimensionen (Bedürfnisse, Benutzer, Probleme); wir versuchen so viele Informationen wie möglich für jede der drei Dimensionen der Herausforderungen zusammenzutragen.</a:t>
            </a:r>
          </a:p>
          <a:p>
            <a:r>
              <a:rPr lang="de-AT" sz="1200" b="0" i="0" u="none" strike="noStrike" kern="1200" baseline="0" dirty="0" smtClean="0">
                <a:solidFill>
                  <a:schemeClr val="tx1"/>
                </a:solidFill>
                <a:latin typeface="+mn-lt"/>
                <a:ea typeface="+mn-ea"/>
                <a:cs typeface="+mn-cs"/>
              </a:rPr>
              <a:t>2. "Füllung der Würfel" bzw.  Zusammenführung von Dimensionen verschiedener Felder, die so durchgeführt wird, dass wir kompatible Informationen über konvergente Dimensionen finden (z. B. die zukünftigen Bedürfnisse bestehender Nutzer in Bezug auf ihre latenten Probleme) und dann den gesamten Würfel mit diesen Informationen ergänzen.</a:t>
            </a:r>
          </a:p>
          <a:p>
            <a:r>
              <a:rPr lang="de-AT" sz="1200" b="0" i="0" u="none" strike="noStrike" kern="1200" baseline="0" dirty="0" smtClean="0">
                <a:solidFill>
                  <a:schemeClr val="tx1"/>
                </a:solidFill>
                <a:latin typeface="+mn-lt"/>
                <a:ea typeface="+mn-ea"/>
                <a:cs typeface="+mn-cs"/>
              </a:rPr>
              <a:t>3. Identifikation von Problemen und Chancen pro Würfel (im Hinblick auf die gemeinsamen Informationen, mit denen die Würfel gefüllt wurden).</a:t>
            </a:r>
          </a:p>
          <a:p>
            <a:r>
              <a:rPr lang="de-AT" sz="1200" b="0" i="0" u="none" strike="noStrike" kern="1200" baseline="0" dirty="0" smtClean="0">
                <a:solidFill>
                  <a:schemeClr val="tx1"/>
                </a:solidFill>
                <a:latin typeface="+mn-lt"/>
                <a:ea typeface="+mn-ea"/>
                <a:cs typeface="+mn-cs"/>
              </a:rPr>
              <a:t>4. Suche nach Lösungen, die Innovationschancen für bestehenden Produkte oder die Entwicklung neuer Produkte darstellen. Hierfür verwenden wir eine der Techniken der Ideenfindung.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Riel, A.: Innovation Managers 2.0: Which Competencies? Invited Keynote Paper. In: Messnarz, R. Et al. (eds.): Systems, Software and Service Process Improvement: 18th European Conference, </a:t>
            </a:r>
            <a:r>
              <a:rPr lang="en-US" sz="1200" b="0" i="0" u="none" strike="noStrike" kern="1200" baseline="0" dirty="0" err="1" smtClean="0">
                <a:solidFill>
                  <a:schemeClr val="tx1"/>
                </a:solidFill>
                <a:latin typeface="+mn-lt"/>
                <a:ea typeface="+mn-ea"/>
                <a:cs typeface="+mn-cs"/>
              </a:rPr>
              <a:t>EuroSPI</a:t>
            </a:r>
            <a:r>
              <a:rPr lang="en-US" sz="1200" b="0" i="0" u="none" strike="noStrike" kern="1200" baseline="0" dirty="0" smtClean="0">
                <a:solidFill>
                  <a:schemeClr val="tx1"/>
                </a:solidFill>
                <a:latin typeface="+mn-lt"/>
                <a:ea typeface="+mn-ea"/>
                <a:cs typeface="+mn-cs"/>
              </a:rPr>
              <a:t> 2011, Copenhagen, Denmark, June 2011, Proceed-</a:t>
            </a:r>
            <a:r>
              <a:rPr lang="en-US" sz="1200" b="0" i="0" u="none" strike="noStrike" kern="1200" baseline="0" dirty="0" err="1" smtClean="0">
                <a:solidFill>
                  <a:schemeClr val="tx1"/>
                </a:solidFill>
                <a:latin typeface="+mn-lt"/>
                <a:ea typeface="+mn-ea"/>
                <a:cs typeface="+mn-cs"/>
              </a:rPr>
              <a:t>ings</a:t>
            </a:r>
            <a:r>
              <a:rPr lang="en-US" sz="1200" b="0" i="0" u="none" strike="noStrike" kern="1200" baseline="0" dirty="0" smtClean="0">
                <a:solidFill>
                  <a:schemeClr val="tx1"/>
                </a:solidFill>
                <a:latin typeface="+mn-lt"/>
                <a:ea typeface="+mn-ea"/>
                <a:cs typeface="+mn-cs"/>
              </a:rPr>
              <a:t>, Springer Communications in Computer and Information Science, pp. 278–289.</a:t>
            </a: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15</a:t>
            </a:fld>
            <a:endParaRPr lang="hu-HU"/>
          </a:p>
        </p:txBody>
      </p:sp>
    </p:spTree>
    <p:extLst>
      <p:ext uri="{BB962C8B-B14F-4D97-AF65-F5344CB8AC3E}">
        <p14:creationId xmlns:p14="http://schemas.microsoft.com/office/powerpoint/2010/main" val="73733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Beispiel: Freizeit und Urlaub mit einem Wohnmobil zu verbringen ist ein besonderes Erlebnis, und der Besitz bzw. die Benutzung eines Wohnmobils hat schon fast Kultstatus erreicht. Deshalb sind Innovationen für ihre Konstrukteure und Hersteller besonders wichtig. Ein Hersteller widmete sich der Entwicklung</a:t>
            </a:r>
          </a:p>
          <a:p>
            <a:r>
              <a:rPr lang="de-AT" sz="1200" b="0" i="0" u="none" strike="noStrike" kern="1200" baseline="0" dirty="0" smtClean="0">
                <a:solidFill>
                  <a:schemeClr val="tx1"/>
                </a:solidFill>
                <a:latin typeface="+mn-lt"/>
                <a:ea typeface="+mn-ea"/>
                <a:cs typeface="+mn-cs"/>
              </a:rPr>
              <a:t>seiner Reisemobilmodelle mit dem Innovationswürfel, der in den folgenden Bereichen umgesetzt wurde.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Energiautonomie</a:t>
            </a:r>
            <a:r>
              <a:rPr lang="en-US" sz="1200" b="1" i="0" u="none" strike="noStrike" kern="1200" baseline="0" dirty="0" smtClean="0">
                <a:solidFill>
                  <a:schemeClr val="tx1"/>
                </a:solidFill>
                <a:latin typeface="+mn-lt"/>
                <a:ea typeface="+mn-ea"/>
                <a:cs typeface="+mn-cs"/>
              </a:rPr>
              <a:t>: </a:t>
            </a:r>
            <a:r>
              <a:rPr lang="de-AT" sz="1200" b="0" i="0" u="none" strike="noStrike" kern="1200" baseline="0" dirty="0" smtClean="0">
                <a:solidFill>
                  <a:schemeClr val="tx1"/>
                </a:solidFill>
                <a:latin typeface="+mn-lt"/>
                <a:ea typeface="+mn-ea"/>
                <a:cs typeface="+mn-cs"/>
              </a:rPr>
              <a:t>Eines der wichtigsten Bedürfnisse von Reisemobilbenutzern ist eine siebentägige Autonomie ohne Einschalten des Motors. Diese ist besonders schwierig im Winter zu erreichen. Das Grundprobleme ist die Energie und die ausschließliche Bereitstellung von Energie aus der Reservebatterie ist problematisch. Es gibt verschiedene am Markt verfügbare Systemlösungen, z. B. auf Basis der Verwendung von Gas, Solarstrom, Brennstoffzellen.</a:t>
            </a:r>
          </a:p>
          <a:p>
            <a:r>
              <a:rPr lang="de-AT" sz="1200" b="0" i="0" u="none" strike="noStrike" kern="1200" baseline="0" dirty="0" smtClean="0">
                <a:solidFill>
                  <a:schemeClr val="tx1"/>
                </a:solidFill>
                <a:latin typeface="+mn-lt"/>
                <a:ea typeface="+mn-ea"/>
                <a:cs typeface="+mn-cs"/>
              </a:rPr>
              <a:t>Ausdruck für die aktuellen Bedürfnisse und Probleme der bestehenden Benutzer (Teil des Würfels unten links).</a:t>
            </a:r>
          </a:p>
          <a:p>
            <a:endParaRPr lang="en-US" sz="1200" b="0" i="0" u="none" strike="noStrike" kern="1200" baseline="0" dirty="0" smtClean="0">
              <a:solidFill>
                <a:schemeClr val="tx1"/>
              </a:solidFill>
              <a:latin typeface="+mn-lt"/>
              <a:ea typeface="+mn-ea"/>
              <a:cs typeface="+mn-cs"/>
            </a:endParaRPr>
          </a:p>
          <a:p>
            <a:r>
              <a:rPr lang="de-AT" sz="1200" b="1" i="0" u="none" strike="noStrike" kern="1200" baseline="0" dirty="0" smtClean="0">
                <a:solidFill>
                  <a:schemeClr val="tx1"/>
                </a:solidFill>
                <a:latin typeface="+mn-lt"/>
                <a:ea typeface="+mn-ea"/>
                <a:cs typeface="+mn-cs"/>
              </a:rPr>
              <a:t>Motor-Schiff-Wohnmobil. </a:t>
            </a:r>
            <a:r>
              <a:rPr lang="de-AT" sz="1200" b="0" i="0" u="none" strike="noStrike" kern="1200" baseline="0" dirty="0" smtClean="0">
                <a:solidFill>
                  <a:schemeClr val="tx1"/>
                </a:solidFill>
                <a:latin typeface="+mn-lt"/>
                <a:ea typeface="+mn-ea"/>
                <a:cs typeface="+mn-cs"/>
              </a:rPr>
              <a:t>Es gibt ein Segment von potenziellen Kunden, die die Freiheit eines Wohnmobils und die Freiheit eines Wasserfahrzeugs haben möchten.  Dem einen ist das Fahrzeug wichtiger, dem anderen das Boot. In beiden Fällen ist der Wohnbereich sehr wichtig. Dies eröffnet die Möglichkeit ein Reisemobil-Boot nach dem Prinzip „zwei in einem" herzustellen.</a:t>
            </a:r>
          </a:p>
          <a:p>
            <a:r>
              <a:rPr lang="de-AT" sz="1200" b="0" i="0" u="none" strike="noStrike" kern="1200" baseline="0" dirty="0" smtClean="0">
                <a:solidFill>
                  <a:schemeClr val="tx1"/>
                </a:solidFill>
                <a:latin typeface="+mn-lt"/>
                <a:ea typeface="+mn-ea"/>
                <a:cs typeface="+mn-cs"/>
              </a:rPr>
              <a:t>Das Boot ist eine eigenständige Einheit, sein Wohnbereich kann auch in Fällen genutzt werden, in denen es fest mit einem Landfahrzeug verbunden ist. Die aktuellen Bedürfnisse, die auf der Grundlage eines offenen Problems ausgedrückt werden, das neue potentielle Nutzer oder Kunden anziehen kann, werden vorgestellt.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16</a:t>
            </a:fld>
            <a:endParaRPr lang="hu-HU"/>
          </a:p>
        </p:txBody>
      </p:sp>
    </p:spTree>
    <p:extLst>
      <p:ext uri="{BB962C8B-B14F-4D97-AF65-F5344CB8AC3E}">
        <p14:creationId xmlns:p14="http://schemas.microsoft.com/office/powerpoint/2010/main" val="56077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1" i="0" u="none" strike="noStrike" kern="1200" baseline="0" dirty="0" smtClean="0">
                <a:solidFill>
                  <a:schemeClr val="tx1"/>
                </a:solidFill>
                <a:latin typeface="+mn-lt"/>
                <a:ea typeface="+mn-ea"/>
                <a:cs typeface="+mn-cs"/>
              </a:rPr>
              <a:t>Blick in die Zukunft</a:t>
            </a:r>
            <a:r>
              <a:rPr lang="de-AT" sz="1200" b="0" i="0" u="none" strike="noStrike" kern="1200" baseline="0" dirty="0" smtClean="0">
                <a:solidFill>
                  <a:schemeClr val="tx1"/>
                </a:solidFill>
                <a:latin typeface="+mn-lt"/>
                <a:ea typeface="+mn-ea"/>
                <a:cs typeface="+mn-cs"/>
              </a:rPr>
              <a:t>. Heute gibt es kaum noch einen Reisemobilbenutzer, der sich ohne ein Smartphone hinauswagen würde. Dieses Gerät ermöglicht die Fernbedienung der Beleuchtung, der Klimaanlage, der Alarmanlage und dergleichen. Es kann auch die Anwendung von "gesundem Menschenverstand" leisten und einen wichtigen Schritt in Richtung Vorhersage darstellen, d.h. beispielsweise können Wettervorhersagen für die kommende Woche über das Web abgerufen werden, um der Energieverbrauch in der 7-Tage-Autonomie  kann besser abgesichert  oder optimiert werden.</a:t>
            </a:r>
          </a:p>
          <a:p>
            <a:r>
              <a:rPr lang="de-AT" sz="1200" b="0" i="0" u="none" strike="noStrike" kern="1200" baseline="0" dirty="0" smtClean="0">
                <a:solidFill>
                  <a:schemeClr val="tx1"/>
                </a:solidFill>
                <a:latin typeface="+mn-lt"/>
                <a:ea typeface="+mn-ea"/>
                <a:cs typeface="+mn-cs"/>
              </a:rPr>
              <a:t>Dies entspricht den zukünftigen Bedürfnissen der bestehenden Nutzer - die bereits teilweise offen ausgesprochen werden; für die Mehrheit der Nutzer bleibt dieses Bedürfnis oder dieser Wunsch jedoch weiterhin ein bloßer Wunsch.</a:t>
            </a:r>
          </a:p>
          <a:p>
            <a:endParaRPr lang="en-US" sz="1200" b="0" i="0" u="none" strike="noStrike" kern="1200" baseline="0" dirty="0" smtClean="0">
              <a:solidFill>
                <a:schemeClr val="tx1"/>
              </a:solidFill>
              <a:latin typeface="+mn-lt"/>
              <a:ea typeface="+mn-ea"/>
              <a:cs typeface="+mn-cs"/>
            </a:endParaRPr>
          </a:p>
          <a:p>
            <a:r>
              <a:rPr lang="de-AT" sz="1200" b="1" i="0" u="none" strike="noStrike" kern="1200" baseline="0" dirty="0" smtClean="0">
                <a:solidFill>
                  <a:schemeClr val="tx1"/>
                </a:solidFill>
                <a:latin typeface="+mn-lt"/>
                <a:ea typeface="+mn-ea"/>
                <a:cs typeface="+mn-cs"/>
              </a:rPr>
              <a:t>Wohnmobil. </a:t>
            </a:r>
            <a:r>
              <a:rPr lang="de-AT" sz="1200" b="0" i="0" u="none" strike="noStrike" kern="1200" baseline="0" dirty="0" smtClean="0">
                <a:solidFill>
                  <a:schemeClr val="tx1"/>
                </a:solidFill>
                <a:latin typeface="+mn-lt"/>
                <a:ea typeface="+mn-ea"/>
                <a:cs typeface="+mn-cs"/>
              </a:rPr>
              <a:t>Viele Reisemobilbenutzer stehen vor dem Problem der mangelnden Mobilität (keine Erlaubnis, mit Wohnmobilen in die Innenstädte zu fahren, keine Genehmigung für einen vorübergehenden Aufenthalt, statische Nachteile des Fahrzeugs infolge seiner Größe). Dafür gäbe es Abhilfe: ein kleines abnehmbares Fahrzeug, das Bestandteil des Campers ist und auch ein Triebwerk oder einen Motor enthält. So präsentiert sich eine interessante,</a:t>
            </a:r>
          </a:p>
          <a:p>
            <a:r>
              <a:rPr lang="de-AT" sz="1200" b="0" i="0" u="none" strike="noStrike" kern="1200" baseline="0" dirty="0" smtClean="0">
                <a:solidFill>
                  <a:schemeClr val="tx1"/>
                </a:solidFill>
                <a:latin typeface="+mn-lt"/>
                <a:ea typeface="+mn-ea"/>
                <a:cs typeface="+mn-cs"/>
              </a:rPr>
              <a:t>klar formulierte Herausforderung, neue potenzielle Kunden zu gewinnen, die mit dem Auto anreisen und entweder campen oder in Hotels übernachten.</a:t>
            </a:r>
          </a:p>
          <a:p>
            <a:r>
              <a:rPr lang="de-AT" sz="1200" b="0" i="0" u="none" strike="noStrike" kern="1200" baseline="0" dirty="0" smtClean="0">
                <a:solidFill>
                  <a:schemeClr val="tx1"/>
                </a:solidFill>
                <a:latin typeface="+mn-lt"/>
                <a:ea typeface="+mn-ea"/>
                <a:cs typeface="+mn-cs"/>
              </a:rPr>
              <a:t>Dieses Beispiel zeigt sowohl ein von den vorhandenen Benutzern ausgedrücktes Bedürfnis, als auch gleichzeitig die offenkundigen Probleme potenzieller Benutzer.</a:t>
            </a:r>
          </a:p>
          <a:p>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17</a:t>
            </a:fld>
            <a:endParaRPr lang="hu-HU"/>
          </a:p>
        </p:txBody>
      </p:sp>
    </p:spTree>
    <p:extLst>
      <p:ext uri="{BB962C8B-B14F-4D97-AF65-F5344CB8AC3E}">
        <p14:creationId xmlns:p14="http://schemas.microsoft.com/office/powerpoint/2010/main" val="254659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1" i="0" u="none" strike="noStrike" kern="1200" baseline="0" dirty="0" smtClean="0">
                <a:solidFill>
                  <a:schemeClr val="tx1"/>
                </a:solidFill>
                <a:latin typeface="+mn-lt"/>
                <a:ea typeface="+mn-ea"/>
                <a:cs typeface="+mn-cs"/>
              </a:rPr>
              <a:t>Gasflaschenfüllstände. </a:t>
            </a:r>
            <a:r>
              <a:rPr lang="de-AT" sz="1200" b="0" i="0" u="none" strike="noStrike" kern="1200" baseline="0" dirty="0" smtClean="0">
                <a:solidFill>
                  <a:schemeClr val="tx1"/>
                </a:solidFill>
                <a:latin typeface="+mn-lt"/>
                <a:ea typeface="+mn-ea"/>
                <a:cs typeface="+mn-cs"/>
              </a:rPr>
              <a:t>Für den Betrieb eines Reisewohnmobils ist die Versorgung mit (Butan/Propan-)Gas obligatorisch. Trotz seines extrem weit verbreiteten Einsatzes, auch in Haushalten bietet der Markt noch immer kein einfaches und zuverlässiges Messgerät an, das die Restmenge des Gases in der Flasche anzeigt. Man müsste die Gasflasche nur dann austauschen, wenn das Gas völlig ausgeht. Diese Herausforderung betrifft in der Regel einen anderen Sektor/Industriezweig</a:t>
            </a:r>
          </a:p>
          <a:p>
            <a:r>
              <a:rPr lang="de-AT" sz="1200" b="0" i="0" u="none" strike="noStrike" kern="1200" baseline="0" dirty="0" smtClean="0">
                <a:solidFill>
                  <a:schemeClr val="tx1"/>
                </a:solidFill>
                <a:latin typeface="+mn-lt"/>
                <a:ea typeface="+mn-ea"/>
                <a:cs typeface="+mn-cs"/>
              </a:rPr>
              <a:t>(Herstellung von Messgeräten), aber auch die Designer und Hersteller von Reisemobilen könnten dazu ermutigt werden. Das Beispiel zeigt ein latentes Problem für bestehende Nutzer und spiegelt die auch in Zukunft aktuellen Bedürfnisse wider.</a:t>
            </a:r>
          </a:p>
          <a:p>
            <a:endParaRPr lang="de-AT" sz="1200" b="0" i="0" u="none" strike="noStrike" kern="1200" baseline="0" dirty="0" smtClean="0">
              <a:solidFill>
                <a:schemeClr val="tx1"/>
              </a:solidFill>
              <a:latin typeface="+mn-lt"/>
              <a:ea typeface="+mn-ea"/>
              <a:cs typeface="+mn-cs"/>
            </a:endParaRPr>
          </a:p>
          <a:p>
            <a:r>
              <a:rPr lang="de-AT" sz="1200" b="1" i="0" u="none" strike="noStrike" kern="1200" baseline="0" dirty="0" smtClean="0">
                <a:solidFill>
                  <a:schemeClr val="tx1"/>
                </a:solidFill>
                <a:latin typeface="+mn-lt"/>
                <a:ea typeface="+mn-ea"/>
                <a:cs typeface="+mn-cs"/>
              </a:rPr>
              <a:t>Energieverlust</a:t>
            </a:r>
            <a:r>
              <a:rPr lang="de-AT" sz="1200" b="0" i="0" u="none" strike="noStrike" kern="1200" baseline="0" dirty="0" smtClean="0">
                <a:solidFill>
                  <a:schemeClr val="tx1"/>
                </a:solidFill>
                <a:latin typeface="+mn-lt"/>
                <a:ea typeface="+mn-ea"/>
                <a:cs typeface="+mn-cs"/>
              </a:rPr>
              <a:t>. Wohnmobile haben in der Regel eine Heizung für den Einsatz bei kaltem Wetter installiert. Diese Heizung befindet sich oft in einem besonders schlecht isolierten Raum, so dass ein großer ein Teil der erzeugten Wärmeenergie geht extern verloren. Dies stellt eine Herausforderung für die Hersteller dar, eine besser isolierte Heizung herzustellen. Man müsste eine Balance zwischen ausreichender Belüftung und Vermeidung von Überhitzung schaffen. Der Fehler liegt bei einer überdimensionierte Heizung in einem schlecht isolierten Fahrzeugteil. Betrachtet wird hier ein verdecktes Problem der bestehenden Nutzer, das jedoch weitgehend auch zukünftige Bedürfnisse widerspiegelt.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18</a:t>
            </a:fld>
            <a:endParaRPr lang="hu-HU"/>
          </a:p>
        </p:txBody>
      </p:sp>
    </p:spTree>
    <p:extLst>
      <p:ext uri="{BB962C8B-B14F-4D97-AF65-F5344CB8AC3E}">
        <p14:creationId xmlns:p14="http://schemas.microsoft.com/office/powerpoint/2010/main" val="388249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In der Regel führen Service- und Produktinnovationen gleichzeitig zu einer Innovation der Entwicklungs- und Serviceprozesse (dritte Dimension).  Durch die Aktualisierung der unterstützenden Prozesse können Sie sowohl Zeit und Kosten sparen als auch die Qualität steigern.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2011, Copenhagen, Denmark, June 2011, Proceedings, Springer Communications in Computer and Information Science, pp. 278–289.</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19</a:t>
            </a:fld>
            <a:endParaRPr lang="hu-HU"/>
          </a:p>
        </p:txBody>
      </p:sp>
    </p:spTree>
    <p:extLst>
      <p:ext uri="{BB962C8B-B14F-4D97-AF65-F5344CB8AC3E}">
        <p14:creationId xmlns:p14="http://schemas.microsoft.com/office/powerpoint/2010/main" val="56161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dirty="0" smtClean="0"/>
          </a:p>
          <a:p>
            <a:r>
              <a:rPr lang="de-AT" dirty="0" smtClean="0"/>
              <a:t>Lehrer/innen:</a:t>
            </a:r>
          </a:p>
          <a:p>
            <a:endParaRPr lang="de-AT" dirty="0" smtClean="0"/>
          </a:p>
          <a:p>
            <a:pPr marL="0" indent="0">
              <a:buFont typeface="Arial" panose="020B0604020202020204" pitchFamily="34" charset="0"/>
              <a:buNone/>
            </a:pPr>
            <a:r>
              <a:rPr lang="hu-HU" sz="1200" dirty="0" smtClean="0"/>
              <a:t>PC 1</a:t>
            </a:r>
            <a:r>
              <a:rPr lang="de-AT" sz="1200" dirty="0" smtClean="0"/>
              <a:t> Der Lehrer/die Lehrerin ist in der Lage, Methoden und Werkzeuge zur Identifizierung von Problemen und Chancen zu erkennen.</a:t>
            </a:r>
          </a:p>
          <a:p>
            <a:pPr marL="0" indent="0">
              <a:buFont typeface="Arial" panose="020B0604020202020204" pitchFamily="34" charset="0"/>
              <a:buNone/>
            </a:pPr>
            <a:r>
              <a:rPr lang="hu-HU" sz="1200" dirty="0" smtClean="0"/>
              <a:t>PC 2</a:t>
            </a:r>
            <a:r>
              <a:rPr lang="de-AT" sz="1200" dirty="0" smtClean="0"/>
              <a:t> Der Lehrer/die Lehrerin kennt die Prinzipien, ein Problem in Einzelteile aufzugliedern und die wirklichen Gründe eines Problems zu erkennen.</a:t>
            </a:r>
            <a:endParaRPr lang="hu-HU" sz="1200" dirty="0" smtClean="0"/>
          </a:p>
          <a:p>
            <a:endParaRPr lang="de-AT" dirty="0" smtClean="0"/>
          </a:p>
          <a:p>
            <a:r>
              <a:rPr lang="de-AT" dirty="0" smtClean="0"/>
              <a:t>Mentoren/innen:</a:t>
            </a:r>
          </a:p>
          <a:p>
            <a:endParaRPr lang="de-AT" dirty="0" smtClean="0"/>
          </a:p>
          <a:p>
            <a:pPr marL="0" indent="0">
              <a:buFont typeface="Arial" panose="020B0604020202020204" pitchFamily="34" charset="0"/>
              <a:buNone/>
            </a:pPr>
            <a:r>
              <a:rPr lang="hu-HU" sz="1200" dirty="0" smtClean="0"/>
              <a:t>PC 1</a:t>
            </a:r>
            <a:r>
              <a:rPr lang="de-AT" sz="1200" dirty="0" smtClean="0"/>
              <a:t> Der Mentor/die Mentorin ist in der Lage, Methoden und Werkzeuge zur Identifizierung von Problemen und Chancen zu erkennen.</a:t>
            </a:r>
          </a:p>
          <a:p>
            <a:pPr marL="0" indent="0">
              <a:buFont typeface="Arial" panose="020B0604020202020204" pitchFamily="34" charset="0"/>
              <a:buNone/>
            </a:pPr>
            <a:r>
              <a:rPr lang="hu-HU" sz="1200" dirty="0" smtClean="0"/>
              <a:t>PC </a:t>
            </a:r>
            <a:r>
              <a:rPr lang="de-AT" sz="1200" dirty="0" smtClean="0"/>
              <a:t>2 Der Mentor/die Mentorin kennt die Prinzipien, ein Problem in Einzelteile aufzugliedern und die wirklichen Gründe eines Problems zu erkennen.</a:t>
            </a:r>
            <a:endParaRPr lang="hu-HU" sz="1200" dirty="0" smtClean="0"/>
          </a:p>
          <a:p>
            <a:endParaRPr lang="de-AT" dirty="0" smtClean="0"/>
          </a:p>
        </p:txBody>
      </p:sp>
      <p:sp>
        <p:nvSpPr>
          <p:cNvPr id="4" name="Dia számának helye 3"/>
          <p:cNvSpPr>
            <a:spLocks noGrp="1"/>
          </p:cNvSpPr>
          <p:nvPr>
            <p:ph type="sldNum" sz="quarter" idx="10"/>
          </p:nvPr>
        </p:nvSpPr>
        <p:spPr/>
        <p:txBody>
          <a:bodyPr/>
          <a:lstStyle/>
          <a:p>
            <a:fld id="{79A472E4-E8CF-4752-8D89-CC6C7CAD9C51}" type="slidenum">
              <a:rPr lang="hu-HU" smtClean="0"/>
              <a:t>2</a:t>
            </a:fld>
            <a:endParaRPr lang="hu-HU"/>
          </a:p>
        </p:txBody>
      </p:sp>
    </p:spTree>
    <p:extLst>
      <p:ext uri="{BB962C8B-B14F-4D97-AF65-F5344CB8AC3E}">
        <p14:creationId xmlns:p14="http://schemas.microsoft.com/office/powerpoint/2010/main"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Beschreibung</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sog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systematisch-erfinderische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Denken</a:t>
            </a:r>
            <a:r>
              <a:rPr lang="en-US" sz="1200" b="0" i="0" u="none" strike="noStrike" kern="1200" baseline="0" dirty="0" smtClean="0">
                <a:solidFill>
                  <a:schemeClr val="tx1"/>
                </a:solidFill>
                <a:latin typeface="+mn-lt"/>
                <a:ea typeface="+mn-ea"/>
                <a:cs typeface="+mn-cs"/>
              </a:rPr>
              <a:t>. </a:t>
            </a:r>
            <a:r>
              <a:rPr lang="de-AT" sz="1200" b="0" i="0" u="none" strike="noStrike" kern="1200" baseline="0" dirty="0" smtClean="0">
                <a:solidFill>
                  <a:schemeClr val="tx1"/>
                </a:solidFill>
                <a:latin typeface="+mn-lt"/>
                <a:ea typeface="+mn-ea"/>
                <a:cs typeface="+mn-cs"/>
              </a:rPr>
              <a:t>Bei der Innovation aufgrund von </a:t>
            </a:r>
            <a:r>
              <a:rPr lang="de-AT" sz="1200" b="0" i="0" u="none" strike="noStrike" kern="1200" baseline="0" dirty="0" err="1" smtClean="0">
                <a:solidFill>
                  <a:schemeClr val="tx1"/>
                </a:solidFill>
                <a:latin typeface="+mn-lt"/>
                <a:ea typeface="+mn-ea"/>
                <a:cs typeface="+mn-cs"/>
              </a:rPr>
              <a:t>Vorhandem</a:t>
            </a:r>
            <a:r>
              <a:rPr lang="de-AT" sz="1200" b="0" i="0" u="none" strike="noStrike" kern="1200" baseline="0" dirty="0" smtClean="0">
                <a:solidFill>
                  <a:schemeClr val="tx1"/>
                </a:solidFill>
                <a:latin typeface="+mn-lt"/>
                <a:ea typeface="+mn-ea"/>
                <a:cs typeface="+mn-cs"/>
              </a:rPr>
              <a:t> geht es um bestehende Produkte im Gegensatz zu Kunden und ihren Bedürfnissen.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Zweck und Anwendbarkeit. Diese Methode ist nützlich, um den Lebenszyklus eines Produkts zu verlängern, wenn ein Upgrade oder eine Erneuerung erforderlich ist, um die Lebensdauer, die Marktattraktivität oder die Wettbewerbsfähigkeit aufrecht zu erhalten.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t>20</a:t>
            </a:fld>
            <a:endParaRPr lang="hu-HU"/>
          </a:p>
        </p:txBody>
      </p:sp>
    </p:spTree>
    <p:extLst>
      <p:ext uri="{BB962C8B-B14F-4D97-AF65-F5344CB8AC3E}">
        <p14:creationId xmlns:p14="http://schemas.microsoft.com/office/powerpoint/2010/main" val="241331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Beschreibung: Die </a:t>
            </a:r>
            <a:r>
              <a:rPr lang="de-AT" sz="1200" b="0" i="0" u="none" strike="noStrike" kern="1200" baseline="0" dirty="0" err="1" smtClean="0">
                <a:solidFill>
                  <a:schemeClr val="tx1"/>
                </a:solidFill>
                <a:latin typeface="+mn-lt"/>
                <a:ea typeface="+mn-ea"/>
                <a:cs typeface="+mn-cs"/>
              </a:rPr>
              <a:t>Fischgrätdiagrammmethode</a:t>
            </a:r>
            <a:r>
              <a:rPr lang="de-AT" sz="1200" b="0" i="0" u="none" strike="noStrike" kern="1200" baseline="0" dirty="0" smtClean="0">
                <a:solidFill>
                  <a:schemeClr val="tx1"/>
                </a:solidFill>
                <a:latin typeface="+mn-lt"/>
                <a:ea typeface="+mn-ea"/>
                <a:cs typeface="+mn-cs"/>
              </a:rPr>
              <a:t> zur Berücksichtigung der möglichen Ursachen eines Problems  wird in der Regel im Kontext einer Gruppe umgesetzt. Die Bewertung wird in Form eines Diagramms aufgezeichnet, das als zusammenhängende Äste oder "Fischgräten" in verschiedenen Detaillierungsgraden dargestellt wird. Das Problem wird in der Regel in Bezug auf vier oder mehr Unternehmensfunktionen oder Elemente einer Organisation angesprochen, die dann die Hauptursachen darstellen, und diese werden weiter auf mehrere Ebenen der Subursachen heruntergebrochen. So werden allmählich die Ursachen des Grundproblems extrahiert und identifiziert.</a:t>
            </a:r>
          </a:p>
          <a:p>
            <a:endParaRPr lang="en-US"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Zweck und Anwendbarkeit. Das </a:t>
            </a:r>
            <a:r>
              <a:rPr lang="de-AT" sz="1200" b="0" i="0" u="none" strike="noStrike" kern="1200" baseline="0" dirty="0" err="1" smtClean="0">
                <a:solidFill>
                  <a:schemeClr val="tx1"/>
                </a:solidFill>
                <a:latin typeface="+mn-lt"/>
                <a:ea typeface="+mn-ea"/>
                <a:cs typeface="+mn-cs"/>
              </a:rPr>
              <a:t>Ishikawa</a:t>
            </a:r>
            <a:r>
              <a:rPr lang="de-AT" sz="1200" b="0" i="0" u="none" strike="noStrike" kern="1200" baseline="0" dirty="0" smtClean="0">
                <a:solidFill>
                  <a:schemeClr val="tx1"/>
                </a:solidFill>
                <a:latin typeface="+mn-lt"/>
                <a:ea typeface="+mn-ea"/>
                <a:cs typeface="+mn-cs"/>
              </a:rPr>
              <a:t> - oder Fischgräten-Diagramm liefert eine oberflächliche Visualisierung von Ursache und Wirkung, mit deren Hilfe man die Hauptursachen von Problemen aufdeckt. Das Diagramm fördert auch eine vertiefte und objektive Problemdarstellung und stellt sicher, dass alle Beteiligten</a:t>
            </a:r>
          </a:p>
          <a:p>
            <a:r>
              <a:rPr lang="de-AT" sz="1200" b="0" i="0" u="none" strike="noStrike" kern="1200" baseline="0" dirty="0" smtClean="0">
                <a:solidFill>
                  <a:schemeClr val="tx1"/>
                </a:solidFill>
                <a:latin typeface="+mn-lt"/>
                <a:ea typeface="+mn-ea"/>
                <a:cs typeface="+mn-cs"/>
              </a:rPr>
              <a:t>alle Vorschläge kennen und auf dem richtigen Weg sind. Es rät von partiellen oder vorzeitigen Lösungen ab und zeigt die relative Bedeutung von Verbindungen und</a:t>
            </a:r>
          </a:p>
          <a:p>
            <a:r>
              <a:rPr lang="de-AT" sz="1200" b="0" i="0" u="none" strike="noStrike" kern="1200" baseline="0" dirty="0" smtClean="0">
                <a:solidFill>
                  <a:schemeClr val="tx1"/>
                </a:solidFill>
                <a:latin typeface="+mn-lt"/>
                <a:ea typeface="+mn-ea"/>
                <a:cs typeface="+mn-cs"/>
              </a:rPr>
              <a:t>Interaktionen zwischen verschiedenen Teilen des Problems.</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Umsetzungsprozess. Die Problemanalysen werden mit Hilfe des Diagramms durchgeführt, das die Form einer Fischgräte hat. Zeichnen Sie auf einem Papier im Querformat eine lange horizontale Linie in der Mitte, die nach rechts zeigt zur verbalen Beschreibung des Grundproblems, das angesprochen und untersucht werden soll.</a:t>
            </a:r>
          </a:p>
          <a:p>
            <a:r>
              <a:rPr lang="de-AT" sz="1200" b="0" i="0" u="none" strike="noStrike" kern="1200" baseline="0" dirty="0" smtClean="0">
                <a:solidFill>
                  <a:schemeClr val="tx1"/>
                </a:solidFill>
                <a:latin typeface="+mn-lt"/>
                <a:ea typeface="+mn-ea"/>
                <a:cs typeface="+mn-cs"/>
              </a:rPr>
              <a:t>Diese Linie stellt die Wirbelsäule des Fisches dar, mit dem Problem am Kopf. In die Wirbelsäule ziehen wir in einem Winkel von 45 Grad eine Linie (Pfeilspitze) für jede wahrscheinliche Ursache, so dass eine Gruppe entsteht, und kennzeichnen diese mit der Beschreibung der wahrscheinlichen Ursache. Dann fügen wir Sub-Pfeilköpfe hinzu, die die Teilursachen repräsentieren.</a:t>
            </a:r>
          </a:p>
          <a:p>
            <a:r>
              <a:rPr lang="de-AT" sz="1200" b="0" i="0" u="none" strike="noStrike" kern="1200" baseline="0" dirty="0" smtClean="0">
                <a:solidFill>
                  <a:schemeClr val="tx1"/>
                </a:solidFill>
                <a:latin typeface="+mn-lt"/>
                <a:ea typeface="+mn-ea"/>
                <a:cs typeface="+mn-cs"/>
              </a:rPr>
              <a:t>Was die nach außen gerichteten Elemente bedeuten: die äußeren Äste oder Gräten sind ursächlich für die inneren, mit denen sie verbunden sind. D.h. die äußersten Äste/Gräte bilden in der Regel die Hauptursachen des Problems. </a:t>
            </a:r>
          </a:p>
          <a:p>
            <a:endParaRPr lang="de-AT"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Homolová</a:t>
            </a:r>
            <a:r>
              <a:rPr lang="en-GB" sz="1200" kern="1200" dirty="0" smtClean="0">
                <a:solidFill>
                  <a:schemeClr val="tx1"/>
                </a:solidFill>
                <a:effectLst/>
                <a:latin typeface="+mn-lt"/>
                <a:ea typeface="+mn-ea"/>
                <a:cs typeface="+mn-cs"/>
              </a:rPr>
              <a:t> E., Riel A., </a:t>
            </a:r>
            <a:r>
              <a:rPr lang="en-GB" sz="1200" kern="1200" dirty="0" err="1" smtClean="0">
                <a:solidFill>
                  <a:schemeClr val="tx1"/>
                </a:solidFill>
                <a:effectLst/>
                <a:latin typeface="+mn-lt"/>
                <a:ea typeface="+mn-ea"/>
                <a:cs typeface="+mn-cs"/>
              </a:rPr>
              <a:t>Gavenda</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Azevedo</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Pais</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Balcar</a:t>
            </a:r>
            <a:r>
              <a:rPr lang="en-GB" sz="1200" kern="1200" dirty="0" smtClean="0">
                <a:solidFill>
                  <a:schemeClr val="tx1"/>
                </a:solidFill>
                <a:effectLst/>
                <a:latin typeface="+mn-lt"/>
                <a:ea typeface="+mn-ea"/>
                <a:cs typeface="+mn-cs"/>
              </a:rPr>
              <a:t> J., </a:t>
            </a:r>
            <a:r>
              <a:rPr lang="en-GB" sz="1200" kern="1200" dirty="0" err="1" smtClean="0">
                <a:solidFill>
                  <a:schemeClr val="tx1"/>
                </a:solidFill>
                <a:effectLst/>
                <a:latin typeface="+mn-lt"/>
                <a:ea typeface="+mn-ea"/>
                <a:cs typeface="+mn-cs"/>
              </a:rPr>
              <a:t>Antinori</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Metitiero</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Giorgakis</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Photiades</a:t>
            </a:r>
            <a:r>
              <a:rPr lang="en-GB" sz="1200" kern="1200" dirty="0" smtClean="0">
                <a:solidFill>
                  <a:schemeClr val="tx1"/>
                </a:solidFill>
                <a:effectLst/>
                <a:latin typeface="+mn-lt"/>
                <a:ea typeface="+mn-ea"/>
                <a:cs typeface="+mn-cs"/>
              </a:rPr>
              <a:t> P., </a:t>
            </a:r>
            <a:r>
              <a:rPr lang="en-GB" sz="1200" kern="1200" dirty="0" err="1" smtClean="0">
                <a:solidFill>
                  <a:schemeClr val="tx1"/>
                </a:solidFill>
                <a:effectLst/>
                <a:latin typeface="+mn-lt"/>
                <a:ea typeface="+mn-ea"/>
                <a:cs typeface="+mn-cs"/>
              </a:rPr>
              <a:t>Ekert</a:t>
            </a:r>
            <a:r>
              <a:rPr lang="en-GB" sz="1200" kern="1200" dirty="0" smtClean="0">
                <a:solidFill>
                  <a:schemeClr val="tx1"/>
                </a:solidFill>
                <a:effectLst/>
                <a:latin typeface="+mn-lt"/>
                <a:ea typeface="+mn-ea"/>
                <a:cs typeface="+mn-cs"/>
              </a:rPr>
              <a:t> D., Messnarz R., </a:t>
            </a:r>
            <a:r>
              <a:rPr lang="en-GB" sz="1200" kern="1200" dirty="0" err="1" smtClean="0">
                <a:solidFill>
                  <a:schemeClr val="tx1"/>
                </a:solidFill>
                <a:effectLst/>
                <a:latin typeface="+mn-lt"/>
                <a:ea typeface="+mn-ea"/>
                <a:cs typeface="+mn-cs"/>
              </a:rPr>
              <a:t>Tichkiewitch</a:t>
            </a:r>
            <a:r>
              <a:rPr lang="en-GB"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GB" sz="1200" kern="1200" dirty="0" err="1" smtClean="0">
                <a:solidFill>
                  <a:schemeClr val="tx1"/>
                </a:solidFill>
                <a:effectLst/>
                <a:latin typeface="+mn-lt"/>
                <a:ea typeface="+mn-ea"/>
                <a:cs typeface="+mn-cs"/>
              </a:rPr>
              <a:t>EuroSPI</a:t>
            </a:r>
            <a:r>
              <a:rPr lang="en-GB" sz="1200" kern="1200" dirty="0" smtClean="0">
                <a:solidFill>
                  <a:schemeClr val="tx1"/>
                </a:solidFill>
                <a:effectLst/>
                <a:latin typeface="+mn-lt"/>
                <a:ea typeface="+mn-ea"/>
                <a:cs typeface="+mn-cs"/>
              </a:rPr>
              <a:t> 2014, Luxembourg, SPRINGER CCIS Series, Communications in Computer and Information Science, CCIS 425, June 2014.</a:t>
            </a:r>
            <a:endParaRPr lang="de-AT" sz="1200" kern="1200" dirty="0" smtClean="0">
              <a:solidFill>
                <a:schemeClr val="tx1"/>
              </a:solidFill>
              <a:effectLst/>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21</a:t>
            </a:fld>
            <a:endParaRPr lang="hu-HU"/>
          </a:p>
        </p:txBody>
      </p:sp>
    </p:spTree>
    <p:extLst>
      <p:ext uri="{BB962C8B-B14F-4D97-AF65-F5344CB8AC3E}">
        <p14:creationId xmlns:p14="http://schemas.microsoft.com/office/powerpoint/2010/main" val="315108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Beschreibung: Die </a:t>
            </a:r>
            <a:r>
              <a:rPr lang="de-AT" sz="1200" b="0" i="0" u="none" strike="noStrike" kern="1200" baseline="0" dirty="0" err="1" smtClean="0">
                <a:solidFill>
                  <a:schemeClr val="tx1"/>
                </a:solidFill>
                <a:latin typeface="+mn-lt"/>
                <a:ea typeface="+mn-ea"/>
                <a:cs typeface="+mn-cs"/>
              </a:rPr>
              <a:t>Fischgrätdiagrammmethode</a:t>
            </a:r>
            <a:r>
              <a:rPr lang="de-AT" sz="1200" b="0" i="0" u="none" strike="noStrike" kern="1200" baseline="0" dirty="0" smtClean="0">
                <a:solidFill>
                  <a:schemeClr val="tx1"/>
                </a:solidFill>
                <a:latin typeface="+mn-lt"/>
                <a:ea typeface="+mn-ea"/>
                <a:cs typeface="+mn-cs"/>
              </a:rPr>
              <a:t> wird in der Regel im Kontext einer Gruppe umgesetzt, die die möglichen Ursachen eines Problems berücksichtigt, und</a:t>
            </a:r>
          </a:p>
          <a:p>
            <a:r>
              <a:rPr lang="de-AT" sz="1200" b="0" i="0" u="none" strike="noStrike" kern="1200" baseline="0" dirty="0" smtClean="0">
                <a:solidFill>
                  <a:schemeClr val="tx1"/>
                </a:solidFill>
                <a:latin typeface="+mn-lt"/>
                <a:ea typeface="+mn-ea"/>
                <a:cs typeface="+mn-cs"/>
              </a:rPr>
              <a:t>die Bewertung wird in Form eines Diagramms aufgezeichnet, das als zusammenhängende Äste oder "Fischgräten" in verschiedenen Detaillierungsgraden dargestellt wird. Das Problem wird in der Regel in Bezug auf vier oder mehr Unternehmensfunktionen oder Elemente einer Organisation angesprochen, die dann die Hauptursachen darstellen, und diese werden weiter auf mehrere Ebenen der Subursachen heruntergebrochen. So werden allmählich die Ursachen des Grundproblems extrahiert und identifiziert.</a:t>
            </a:r>
          </a:p>
          <a:p>
            <a:endParaRPr lang="en-US"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Zweck und Anwendbarkeit. Das </a:t>
            </a:r>
            <a:r>
              <a:rPr lang="de-AT" sz="1200" b="0" i="0" u="none" strike="noStrike" kern="1200" baseline="0" dirty="0" err="1" smtClean="0">
                <a:solidFill>
                  <a:schemeClr val="tx1"/>
                </a:solidFill>
                <a:latin typeface="+mn-lt"/>
                <a:ea typeface="+mn-ea"/>
                <a:cs typeface="+mn-cs"/>
              </a:rPr>
              <a:t>Ishikawa</a:t>
            </a:r>
            <a:r>
              <a:rPr lang="de-AT" sz="1200" b="0" i="0" u="none" strike="noStrike" kern="1200" baseline="0" dirty="0" smtClean="0">
                <a:solidFill>
                  <a:schemeClr val="tx1"/>
                </a:solidFill>
                <a:latin typeface="+mn-lt"/>
                <a:ea typeface="+mn-ea"/>
                <a:cs typeface="+mn-cs"/>
              </a:rPr>
              <a:t> - oder Fischgräten-Diagramm liefert eine oberflächliche Visualisierung von Ursache und Wirkung dar, mit deren Hilfe man die Hauptursachen von Problemen aufdeckt. Das Diagramm fördert auch eine vertiefte und objektive Problemdarstellung und stellt sicher, dass alle Beteiligten</a:t>
            </a:r>
          </a:p>
          <a:p>
            <a:r>
              <a:rPr lang="de-AT" sz="1200" b="0" i="0" u="none" strike="noStrike" kern="1200" baseline="0" dirty="0" smtClean="0">
                <a:solidFill>
                  <a:schemeClr val="tx1"/>
                </a:solidFill>
                <a:latin typeface="+mn-lt"/>
                <a:ea typeface="+mn-ea"/>
                <a:cs typeface="+mn-cs"/>
              </a:rPr>
              <a:t>alle Vorschläge kennen und auf dem richtigen Weg sind. Es rät von partiellen oder vorzeitigen Lösungen ab und zeigt die relative Bedeutung von Verbindungen und</a:t>
            </a:r>
          </a:p>
          <a:p>
            <a:r>
              <a:rPr lang="de-AT" sz="1200" b="0" i="0" u="none" strike="noStrike" kern="1200" baseline="0" dirty="0" smtClean="0">
                <a:solidFill>
                  <a:schemeClr val="tx1"/>
                </a:solidFill>
                <a:latin typeface="+mn-lt"/>
                <a:ea typeface="+mn-ea"/>
                <a:cs typeface="+mn-cs"/>
              </a:rPr>
              <a:t>Interaktionen zwischen verschiedenen Teilen des Problems.</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Umsetzungsprozess. Die Problemanalysen werden mit Hilfe des Diagramms durchgeführt, das die Form einer Fischgräte hat. Zeichnen Sie auf einem Papier im Querformat eine lange horizontale Linie in der Mitte, die nach rechts zeigt zur  verbalen Beschreibung des Grundproblems, das angesprochen und untersucht werden soll.</a:t>
            </a:r>
          </a:p>
          <a:p>
            <a:r>
              <a:rPr lang="de-AT" sz="1200" b="0" i="0" u="none" strike="noStrike" kern="1200" baseline="0" dirty="0" smtClean="0">
                <a:solidFill>
                  <a:schemeClr val="tx1"/>
                </a:solidFill>
                <a:latin typeface="+mn-lt"/>
                <a:ea typeface="+mn-ea"/>
                <a:cs typeface="+mn-cs"/>
              </a:rPr>
              <a:t>Diese Linie stellt die Wirbelsäule des Fisches dar, mit dem Problem am Kopf. In die Wirbelsäule ziehen wir in einem Winkel von 45 Grad eine Linie (Pfeilspitze) für jede wahrscheinliche Ursache, so dass eine Gruppe entsteht, und kennzeichnen diese mit der Beschreibung der wahrscheinlichen Ursache. Dann fügen wir Sub-Pfeilköpfe hinzu, die die Teilursachen repräsentieren.</a:t>
            </a:r>
          </a:p>
          <a:p>
            <a:r>
              <a:rPr lang="de-AT" sz="1200" b="0" i="0" u="none" strike="noStrike" kern="1200" baseline="0" dirty="0" smtClean="0">
                <a:solidFill>
                  <a:schemeClr val="tx1"/>
                </a:solidFill>
                <a:latin typeface="+mn-lt"/>
                <a:ea typeface="+mn-ea"/>
                <a:cs typeface="+mn-cs"/>
              </a:rPr>
              <a:t>Was die nach außen gerichteten Elemente bedeuten: die äußeren Äste oder Gräten sind ursächlich für die inneren, mit denen sie verbunden sind. D.h. die </a:t>
            </a:r>
            <a:r>
              <a:rPr lang="de-AT" sz="1200" b="0" i="0" u="none" strike="noStrike" kern="1200" baseline="0" dirty="0" err="1" smtClean="0">
                <a:solidFill>
                  <a:schemeClr val="tx1"/>
                </a:solidFill>
                <a:latin typeface="+mn-lt"/>
                <a:ea typeface="+mn-ea"/>
                <a:cs typeface="+mn-cs"/>
              </a:rPr>
              <a:t>äussersten</a:t>
            </a:r>
            <a:r>
              <a:rPr lang="de-AT" sz="1200" b="0" i="0" u="none" strike="noStrike" kern="1200" baseline="0" dirty="0" smtClean="0">
                <a:solidFill>
                  <a:schemeClr val="tx1"/>
                </a:solidFill>
                <a:latin typeface="+mn-lt"/>
                <a:ea typeface="+mn-ea"/>
                <a:cs typeface="+mn-cs"/>
              </a:rPr>
              <a:t> Äste/Gräte bilden in der Regel die Hauptursachen des Problems. </a:t>
            </a:r>
          </a:p>
          <a:p>
            <a:endParaRPr lang="de-AT"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Homolová</a:t>
            </a:r>
            <a:r>
              <a:rPr lang="en-GB" sz="1200" kern="1200" dirty="0" smtClean="0">
                <a:solidFill>
                  <a:schemeClr val="tx1"/>
                </a:solidFill>
                <a:effectLst/>
                <a:latin typeface="+mn-lt"/>
                <a:ea typeface="+mn-ea"/>
                <a:cs typeface="+mn-cs"/>
              </a:rPr>
              <a:t> E., Riel A., </a:t>
            </a:r>
            <a:r>
              <a:rPr lang="en-GB" sz="1200" kern="1200" dirty="0" err="1" smtClean="0">
                <a:solidFill>
                  <a:schemeClr val="tx1"/>
                </a:solidFill>
                <a:effectLst/>
                <a:latin typeface="+mn-lt"/>
                <a:ea typeface="+mn-ea"/>
                <a:cs typeface="+mn-cs"/>
              </a:rPr>
              <a:t>Gavenda</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Azevedo</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Pais</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Balcar</a:t>
            </a:r>
            <a:r>
              <a:rPr lang="en-GB" sz="1200" kern="1200" dirty="0" smtClean="0">
                <a:solidFill>
                  <a:schemeClr val="tx1"/>
                </a:solidFill>
                <a:effectLst/>
                <a:latin typeface="+mn-lt"/>
                <a:ea typeface="+mn-ea"/>
                <a:cs typeface="+mn-cs"/>
              </a:rPr>
              <a:t> J., </a:t>
            </a:r>
            <a:r>
              <a:rPr lang="en-GB" sz="1200" kern="1200" dirty="0" err="1" smtClean="0">
                <a:solidFill>
                  <a:schemeClr val="tx1"/>
                </a:solidFill>
                <a:effectLst/>
                <a:latin typeface="+mn-lt"/>
                <a:ea typeface="+mn-ea"/>
                <a:cs typeface="+mn-cs"/>
              </a:rPr>
              <a:t>Antinori</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Metitiero</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Giorgakis</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Photiades</a:t>
            </a:r>
            <a:r>
              <a:rPr lang="en-GB" sz="1200" kern="1200" dirty="0" smtClean="0">
                <a:solidFill>
                  <a:schemeClr val="tx1"/>
                </a:solidFill>
                <a:effectLst/>
                <a:latin typeface="+mn-lt"/>
                <a:ea typeface="+mn-ea"/>
                <a:cs typeface="+mn-cs"/>
              </a:rPr>
              <a:t> P., </a:t>
            </a:r>
            <a:r>
              <a:rPr lang="en-GB" sz="1200" kern="1200" dirty="0" err="1" smtClean="0">
                <a:solidFill>
                  <a:schemeClr val="tx1"/>
                </a:solidFill>
                <a:effectLst/>
                <a:latin typeface="+mn-lt"/>
                <a:ea typeface="+mn-ea"/>
                <a:cs typeface="+mn-cs"/>
              </a:rPr>
              <a:t>Ekert</a:t>
            </a:r>
            <a:r>
              <a:rPr lang="en-GB" sz="1200" kern="1200" dirty="0" smtClean="0">
                <a:solidFill>
                  <a:schemeClr val="tx1"/>
                </a:solidFill>
                <a:effectLst/>
                <a:latin typeface="+mn-lt"/>
                <a:ea typeface="+mn-ea"/>
                <a:cs typeface="+mn-cs"/>
              </a:rPr>
              <a:t> D., Messnarz R., </a:t>
            </a:r>
            <a:r>
              <a:rPr lang="en-GB" sz="1200" kern="1200" dirty="0" err="1" smtClean="0">
                <a:solidFill>
                  <a:schemeClr val="tx1"/>
                </a:solidFill>
                <a:effectLst/>
                <a:latin typeface="+mn-lt"/>
                <a:ea typeface="+mn-ea"/>
                <a:cs typeface="+mn-cs"/>
              </a:rPr>
              <a:t>Tichkiewitch</a:t>
            </a:r>
            <a:r>
              <a:rPr lang="en-GB"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GB" sz="1200" kern="1200" dirty="0" err="1" smtClean="0">
                <a:solidFill>
                  <a:schemeClr val="tx1"/>
                </a:solidFill>
                <a:effectLst/>
                <a:latin typeface="+mn-lt"/>
                <a:ea typeface="+mn-ea"/>
                <a:cs typeface="+mn-cs"/>
              </a:rPr>
              <a:t>EuroSPI</a:t>
            </a:r>
            <a:r>
              <a:rPr lang="en-GB" sz="1200" kern="1200" dirty="0" smtClean="0">
                <a:solidFill>
                  <a:schemeClr val="tx1"/>
                </a:solidFill>
                <a:effectLst/>
                <a:latin typeface="+mn-lt"/>
                <a:ea typeface="+mn-ea"/>
                <a:cs typeface="+mn-cs"/>
              </a:rPr>
              <a:t> 2014, Luxembourg, SPRINGER CCIS Series, Communications in Computer and Information Science, CCIS 425, June 2014.</a:t>
            </a:r>
            <a:endParaRPr lang="de-AT" sz="1200" kern="1200" dirty="0" smtClean="0">
              <a:solidFill>
                <a:schemeClr val="tx1"/>
              </a:solidFill>
              <a:effectLst/>
              <a:latin typeface="+mn-lt"/>
              <a:ea typeface="+mn-ea"/>
              <a:cs typeface="+mn-cs"/>
            </a:endParaRPr>
          </a:p>
          <a:p>
            <a:pPr algn="r"/>
            <a:r>
              <a:rPr lang="en-US" sz="1200" b="0" i="0" u="none" strike="noStrike" kern="1200" baseline="0" dirty="0" smtClean="0">
                <a:solidFill>
                  <a:schemeClr val="tx1"/>
                </a:solidFill>
                <a:latin typeface="+mn-lt"/>
                <a:ea typeface="+mn-ea"/>
                <a:cs typeface="+mn-cs"/>
              </a:rPr>
              <a:t>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22</a:t>
            </a:fld>
            <a:endParaRPr lang="hu-HU"/>
          </a:p>
        </p:txBody>
      </p:sp>
    </p:spTree>
    <p:extLst>
      <p:ext uri="{BB962C8B-B14F-4D97-AF65-F5344CB8AC3E}">
        <p14:creationId xmlns:p14="http://schemas.microsoft.com/office/powerpoint/2010/main" val="71822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Beschreibung</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sog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systematisch-erfinderische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Denken</a:t>
            </a:r>
            <a:r>
              <a:rPr lang="en-US" sz="1200" b="0" i="0" u="none" strike="noStrike" kern="1200" baseline="0" dirty="0" smtClean="0">
                <a:solidFill>
                  <a:schemeClr val="tx1"/>
                </a:solidFill>
                <a:latin typeface="+mn-lt"/>
                <a:ea typeface="+mn-ea"/>
                <a:cs typeface="+mn-cs"/>
              </a:rPr>
              <a:t>. </a:t>
            </a:r>
            <a:r>
              <a:rPr lang="de-AT" sz="1200" b="0" i="0" u="none" strike="noStrike" kern="1200" baseline="0" dirty="0" smtClean="0">
                <a:solidFill>
                  <a:schemeClr val="tx1"/>
                </a:solidFill>
                <a:latin typeface="+mn-lt"/>
                <a:ea typeface="+mn-ea"/>
                <a:cs typeface="+mn-cs"/>
              </a:rPr>
              <a:t>Bei der Innovation aufgrund von Vorhandenem geht es um bestehende Produkte im Gegensatz zu Kunden und ihren Bedürfnissen. </a:t>
            </a:r>
          </a:p>
          <a:p>
            <a:endParaRPr lang="de-AT" sz="1200" b="0" i="0" u="none" strike="noStrike" kern="1200" baseline="0" dirty="0" smtClean="0">
              <a:solidFill>
                <a:schemeClr val="tx1"/>
              </a:solidFill>
              <a:latin typeface="+mn-lt"/>
              <a:ea typeface="+mn-ea"/>
              <a:cs typeface="+mn-cs"/>
            </a:endParaRPr>
          </a:p>
          <a:p>
            <a:r>
              <a:rPr lang="de-AT" sz="1200" b="0" i="0" u="none" strike="noStrike" kern="1200" baseline="0" dirty="0" smtClean="0">
                <a:solidFill>
                  <a:schemeClr val="tx1"/>
                </a:solidFill>
                <a:latin typeface="+mn-lt"/>
                <a:ea typeface="+mn-ea"/>
                <a:cs typeface="+mn-cs"/>
              </a:rPr>
              <a:t>Zweck und Anwendbarkeit. Diese Methode ist nützlich, um den Lebenszyklus eines Produkts zu verlängern, wenn ein Upgrade oder eine Erneuerung erforderlich ist, um die Lebensdauer, die Marktattraktivität oder die Wettbewerbsfähigkeit aufrecht zu erhalten.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p>
        </p:txBody>
      </p:sp>
      <p:sp>
        <p:nvSpPr>
          <p:cNvPr id="4" name="Dia számának helye 3"/>
          <p:cNvSpPr>
            <a:spLocks noGrp="1"/>
          </p:cNvSpPr>
          <p:nvPr>
            <p:ph type="sldNum" sz="quarter" idx="10"/>
          </p:nvPr>
        </p:nvSpPr>
        <p:spPr/>
        <p:txBody>
          <a:bodyPr/>
          <a:lstStyle/>
          <a:p>
            <a:fld id="{79A472E4-E8CF-4752-8D89-CC6C7CAD9C51}" type="slidenum">
              <a:rPr lang="hu-HU" smtClean="0"/>
              <a:t>23</a:t>
            </a:fld>
            <a:endParaRPr lang="hu-HU"/>
          </a:p>
        </p:txBody>
      </p:sp>
    </p:spTree>
    <p:extLst>
      <p:ext uri="{BB962C8B-B14F-4D97-AF65-F5344CB8AC3E}">
        <p14:creationId xmlns:p14="http://schemas.microsoft.com/office/powerpoint/2010/main" val="285645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24</a:t>
            </a:fld>
            <a:endParaRPr lang="hu-HU"/>
          </a:p>
        </p:txBody>
      </p:sp>
    </p:spTree>
    <p:extLst>
      <p:ext uri="{BB962C8B-B14F-4D97-AF65-F5344CB8AC3E}">
        <p14:creationId xmlns:p14="http://schemas.microsoft.com/office/powerpoint/2010/main" val="91185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25</a:t>
            </a:fld>
            <a:endParaRPr lang="hu-HU"/>
          </a:p>
        </p:txBody>
      </p:sp>
    </p:spTree>
    <p:extLst>
      <p:ext uri="{BB962C8B-B14F-4D97-AF65-F5344CB8AC3E}">
        <p14:creationId xmlns:p14="http://schemas.microsoft.com/office/powerpoint/2010/main" val="410779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26</a:t>
            </a:fld>
            <a:endParaRPr lang="hu-HU"/>
          </a:p>
        </p:txBody>
      </p:sp>
    </p:spTree>
    <p:extLst>
      <p:ext uri="{BB962C8B-B14F-4D97-AF65-F5344CB8AC3E}">
        <p14:creationId xmlns:p14="http://schemas.microsoft.com/office/powerpoint/2010/main" val="1868040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27</a:t>
            </a:fld>
            <a:endParaRPr lang="hu-HU"/>
          </a:p>
        </p:txBody>
      </p:sp>
    </p:spTree>
    <p:extLst>
      <p:ext uri="{BB962C8B-B14F-4D97-AF65-F5344CB8AC3E}">
        <p14:creationId xmlns:p14="http://schemas.microsoft.com/office/powerpoint/2010/main" val="182444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28</a:t>
            </a:fld>
            <a:endParaRPr lang="hu-HU"/>
          </a:p>
        </p:txBody>
      </p:sp>
    </p:spTree>
    <p:extLst>
      <p:ext uri="{BB962C8B-B14F-4D97-AF65-F5344CB8AC3E}">
        <p14:creationId xmlns:p14="http://schemas.microsoft.com/office/powerpoint/2010/main" val="1117164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29</a:t>
            </a:fld>
            <a:endParaRPr lang="hu-HU"/>
          </a:p>
        </p:txBody>
      </p:sp>
    </p:spTree>
    <p:extLst>
      <p:ext uri="{BB962C8B-B14F-4D97-AF65-F5344CB8AC3E}">
        <p14:creationId xmlns:p14="http://schemas.microsoft.com/office/powerpoint/2010/main" val="77860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3</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Bitte verwenden Sie diesen</a:t>
            </a:r>
            <a:r>
              <a:rPr lang="de-AT" baseline="0" dirty="0" smtClean="0"/>
              <a:t> Platz, um ihre Notizen, Links und Sonstiges zu vermerken, bzw. alles, was nicht auf den Folien aufscheinen soll, sondern während des Unterrichts laut gesagt werden soll. </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30</a:t>
            </a:fld>
            <a:endParaRPr lang="hu-HU"/>
          </a:p>
        </p:txBody>
      </p:sp>
    </p:spTree>
    <p:extLst>
      <p:ext uri="{BB962C8B-B14F-4D97-AF65-F5344CB8AC3E}">
        <p14:creationId xmlns:p14="http://schemas.microsoft.com/office/powerpoint/2010/main" val="193975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4</a:t>
            </a:fld>
            <a:endParaRPr lang="hu-HU"/>
          </a:p>
        </p:txBody>
      </p:sp>
    </p:spTree>
    <p:extLst>
      <p:ext uri="{BB962C8B-B14F-4D97-AF65-F5344CB8AC3E}">
        <p14:creationId xmlns:p14="http://schemas.microsoft.com/office/powerpoint/2010/main" val="25358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Beschreibung</a:t>
            </a:r>
            <a:r>
              <a:rPr lang="en-US" sz="1200" b="0" i="0" u="none" strike="noStrike" kern="1200" baseline="0" dirty="0" smtClean="0">
                <a:solidFill>
                  <a:schemeClr val="tx1"/>
                </a:solidFill>
                <a:latin typeface="+mn-lt"/>
                <a:ea typeface="+mn-ea"/>
                <a:cs typeface="+mn-cs"/>
              </a:rPr>
              <a:t>: Die </a:t>
            </a:r>
            <a:r>
              <a:rPr lang="en-US" sz="1200" b="0" i="0" u="none" strike="noStrike" kern="1200" baseline="0" dirty="0" err="1" smtClean="0">
                <a:solidFill>
                  <a:schemeClr val="tx1"/>
                </a:solidFill>
                <a:latin typeface="+mn-lt"/>
                <a:ea typeface="+mn-ea"/>
                <a:cs typeface="+mn-cs"/>
              </a:rPr>
              <a:t>Methode</a:t>
            </a:r>
            <a:r>
              <a:rPr lang="en-US" sz="1200" b="0" i="0" u="none" strike="noStrike" kern="1200" baseline="0" dirty="0" smtClean="0">
                <a:solidFill>
                  <a:schemeClr val="tx1"/>
                </a:solidFill>
                <a:latin typeface="+mn-lt"/>
                <a:ea typeface="+mn-ea"/>
                <a:cs typeface="+mn-cs"/>
              </a:rPr>
              <a:t> “Schnell </a:t>
            </a:r>
            <a:r>
              <a:rPr lang="en-US" sz="1200" b="0" i="0" u="none" strike="noStrike" kern="1200" baseline="0" dirty="0" err="1" smtClean="0">
                <a:solidFill>
                  <a:schemeClr val="tx1"/>
                </a:solidFill>
                <a:latin typeface="+mn-lt"/>
                <a:ea typeface="+mn-ea"/>
                <a:cs typeface="+mn-cs"/>
              </a:rPr>
              <a:t>aber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schlampig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folgt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einem</a:t>
            </a:r>
            <a:r>
              <a:rPr lang="en-US" sz="1200" b="0" i="0" u="none" strike="noStrike" kern="1200" baseline="0" dirty="0" smtClean="0">
                <a:solidFill>
                  <a:schemeClr val="tx1"/>
                </a:solidFill>
                <a:latin typeface="+mn-lt"/>
                <a:ea typeface="+mn-ea"/>
                <a:cs typeface="+mn-cs"/>
              </a:rPr>
              <a:t> Schema, </a:t>
            </a:r>
            <a:r>
              <a:rPr lang="en-US" sz="1200" b="0" i="0" u="none" strike="noStrike" kern="1200" baseline="0" dirty="0" err="1" smtClean="0">
                <a:solidFill>
                  <a:schemeClr val="tx1"/>
                </a:solidFill>
                <a:latin typeface="+mn-lt"/>
                <a:ea typeface="+mn-ea"/>
                <a:cs typeface="+mn-cs"/>
              </a:rPr>
              <a:t>bei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dem</a:t>
            </a:r>
            <a:r>
              <a:rPr lang="en-US" sz="1200" b="0" i="0" u="none" strike="noStrike" kern="1200" baseline="0" dirty="0" smtClean="0">
                <a:solidFill>
                  <a:schemeClr val="tx1"/>
                </a:solidFill>
                <a:latin typeface="+mn-lt"/>
                <a:ea typeface="+mn-ea"/>
                <a:cs typeface="+mn-cs"/>
              </a:rPr>
              <a:t> die </a:t>
            </a:r>
            <a:r>
              <a:rPr lang="en-US" sz="1200" b="0" i="0" u="none" strike="noStrike" kern="1200" baseline="0" dirty="0" err="1" smtClean="0">
                <a:solidFill>
                  <a:schemeClr val="tx1"/>
                </a:solidFill>
                <a:latin typeface="+mn-lt"/>
                <a:ea typeface="+mn-ea"/>
                <a:cs typeface="+mn-cs"/>
              </a:rPr>
              <a:t>fraglichen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Eigenschaften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Dienstes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systematisch</a:t>
            </a:r>
            <a:r>
              <a:rPr lang="en-US" sz="1200" b="0" i="0" u="none" strike="noStrike" kern="1200" baseline="0" dirty="0" smtClean="0">
                <a:solidFill>
                  <a:schemeClr val="tx1"/>
                </a:solidFill>
                <a:latin typeface="+mn-lt"/>
                <a:ea typeface="+mn-ea"/>
                <a:cs typeface="+mn-cs"/>
              </a:rPr>
              <a:t> in der </a:t>
            </a:r>
            <a:r>
              <a:rPr lang="en-US" sz="1200" b="0" i="0" u="none" strike="noStrike" kern="1200" baseline="0" dirty="0" err="1" smtClean="0">
                <a:solidFill>
                  <a:schemeClr val="tx1"/>
                </a:solidFill>
                <a:latin typeface="+mn-lt"/>
                <a:ea typeface="+mn-ea"/>
                <a:cs typeface="+mn-cs"/>
              </a:rPr>
              <a:t>Theorie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ausgetauscht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werden</a:t>
            </a:r>
            <a:r>
              <a:rPr lang="en-US" sz="1200" b="0" i="0" u="none" strike="noStrike" kern="1200" baseline="0" dirty="0" smtClean="0">
                <a:solidFill>
                  <a:schemeClr val="tx1"/>
                </a:solidFill>
                <a:latin typeface="+mn-lt"/>
                <a:ea typeface="+mn-ea"/>
                <a:cs typeface="+mn-cs"/>
              </a:rPr>
              <a:t>, auf der Basis von </a:t>
            </a:r>
            <a:r>
              <a:rPr lang="en-US" sz="1200" b="0" i="0" u="none" strike="noStrike" kern="1200" baseline="0" dirty="0" err="1" smtClean="0">
                <a:solidFill>
                  <a:schemeClr val="tx1"/>
                </a:solidFill>
                <a:latin typeface="+mn-lt"/>
                <a:ea typeface="+mn-ea"/>
                <a:cs typeface="+mn-cs"/>
              </a:rPr>
              <a:t>drei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mehr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Paaren</a:t>
            </a:r>
            <a:r>
              <a:rPr lang="en-US" sz="1200" b="0" i="0" u="none" strike="noStrike" kern="1200" baseline="0" dirty="0" smtClean="0">
                <a:solidFill>
                  <a:schemeClr val="tx1"/>
                </a:solidFill>
                <a:latin typeface="+mn-lt"/>
                <a:ea typeface="+mn-ea"/>
                <a:cs typeface="+mn-cs"/>
              </a:rPr>
              <a:t> von </a:t>
            </a:r>
            <a:r>
              <a:rPr lang="en-US" sz="1200" b="0" i="0" u="none" strike="noStrike" kern="1200" baseline="0" dirty="0" err="1" smtClean="0">
                <a:solidFill>
                  <a:schemeClr val="tx1"/>
                </a:solidFill>
                <a:latin typeface="+mn-lt"/>
                <a:ea typeface="+mn-ea"/>
                <a:cs typeface="+mn-cs"/>
              </a:rPr>
              <a:t>Anwendungen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Manchmal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wird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nicht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möglich</a:t>
            </a:r>
            <a:r>
              <a:rPr lang="en-US" sz="1200" b="0" i="0" u="none" strike="noStrike" kern="1200" baseline="0" dirty="0" smtClean="0">
                <a:solidFill>
                  <a:schemeClr val="tx1"/>
                </a:solidFill>
                <a:latin typeface="+mn-lt"/>
                <a:ea typeface="+mn-ea"/>
                <a:cs typeface="+mn-cs"/>
              </a:rPr>
              <a:t> sein, </a:t>
            </a:r>
            <a:r>
              <a:rPr lang="en-US" sz="1200" b="0" i="0" u="none" strike="noStrike" kern="1200" baseline="0" dirty="0" err="1" smtClean="0">
                <a:solidFill>
                  <a:schemeClr val="tx1"/>
                </a:solidFill>
                <a:latin typeface="+mn-lt"/>
                <a:ea typeface="+mn-ea"/>
                <a:cs typeface="+mn-cs"/>
              </a:rPr>
              <a:t>jede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Anwendung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für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Service </a:t>
            </a:r>
            <a:r>
              <a:rPr lang="en-US" sz="1200" b="0" i="0" u="none" strike="noStrike" kern="1200" baseline="0" dirty="0" err="1" smtClean="0">
                <a:solidFill>
                  <a:schemeClr val="tx1"/>
                </a:solidFill>
                <a:latin typeface="+mn-lt"/>
                <a:ea typeface="+mn-ea"/>
                <a:cs typeface="+mn-cs"/>
              </a:rPr>
              <a:t>zu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nehmen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aber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immerhin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möglich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zumindest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Innovation </a:t>
            </a:r>
            <a:r>
              <a:rPr lang="en-US" sz="1200" b="0" i="0" u="none" strike="noStrike" kern="1200" baseline="0" dirty="0" err="1" smtClean="0">
                <a:solidFill>
                  <a:schemeClr val="tx1"/>
                </a:solidFill>
                <a:latin typeface="+mn-lt"/>
                <a:ea typeface="+mn-ea"/>
                <a:cs typeface="+mn-cs"/>
              </a:rPr>
              <a:t>im</a:t>
            </a:r>
            <a:r>
              <a:rPr lang="en-US" sz="1200" b="0" i="0" u="none" strike="noStrike" kern="1200" baseline="0" dirty="0" smtClean="0">
                <a:solidFill>
                  <a:schemeClr val="tx1"/>
                </a:solidFill>
                <a:latin typeface="+mn-lt"/>
                <a:ea typeface="+mn-ea"/>
                <a:cs typeface="+mn-cs"/>
              </a:rPr>
              <a:t> Schema </a:t>
            </a:r>
            <a:r>
              <a:rPr lang="en-US" sz="1200" b="0" i="0" u="none" strike="noStrike" kern="1200" baseline="0" dirty="0" err="1" smtClean="0">
                <a:solidFill>
                  <a:schemeClr val="tx1"/>
                </a:solidFill>
                <a:latin typeface="+mn-lt"/>
                <a:ea typeface="+mn-ea"/>
                <a:cs typeface="+mn-cs"/>
              </a:rPr>
              <a:t>zu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erreichen</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Zweck</a:t>
            </a:r>
            <a:r>
              <a:rPr lang="en-US" sz="1200" b="0" i="0" u="none" strike="noStrike" kern="1200" baseline="0" dirty="0" smtClean="0">
                <a:solidFill>
                  <a:schemeClr val="tx1"/>
                </a:solidFill>
                <a:latin typeface="+mn-lt"/>
                <a:ea typeface="+mn-ea"/>
                <a:cs typeface="+mn-cs"/>
              </a:rPr>
              <a:t> und </a:t>
            </a:r>
            <a:r>
              <a:rPr lang="en-US" sz="1200" b="0" i="0" u="none" strike="noStrike" kern="1200" baseline="0" dirty="0" err="1" smtClean="0">
                <a:solidFill>
                  <a:schemeClr val="tx1"/>
                </a:solidFill>
                <a:latin typeface="+mn-lt"/>
                <a:ea typeface="+mn-ea"/>
                <a:cs typeface="+mn-cs"/>
              </a:rPr>
              <a:t>Anwendungsmöglichkeit</a:t>
            </a:r>
            <a:r>
              <a:rPr lang="en-US" sz="1200" b="0" i="0" u="none" strike="noStrike" kern="1200" baseline="0" dirty="0" smtClean="0">
                <a:solidFill>
                  <a:schemeClr val="tx1"/>
                </a:solidFill>
                <a:latin typeface="+mn-lt"/>
                <a:ea typeface="+mn-ea"/>
                <a:cs typeface="+mn-cs"/>
              </a:rPr>
              <a:t>: Die </a:t>
            </a:r>
            <a:r>
              <a:rPr lang="en-US" sz="1200" b="0" i="0" u="none" strike="noStrike" kern="1200" baseline="0" dirty="0" err="1" smtClean="0">
                <a:solidFill>
                  <a:schemeClr val="tx1"/>
                </a:solidFill>
                <a:latin typeface="+mn-lt"/>
                <a:ea typeface="+mn-ea"/>
                <a:cs typeface="+mn-cs"/>
              </a:rPr>
              <a:t>QaDIM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Methode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wird</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erster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Linie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zur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Identifikation</a:t>
            </a:r>
            <a:r>
              <a:rPr lang="en-US" sz="1200" b="0" i="0" u="none" strike="noStrike" kern="1200" baseline="0" dirty="0" smtClean="0">
                <a:solidFill>
                  <a:schemeClr val="tx1"/>
                </a:solidFill>
                <a:latin typeface="+mn-lt"/>
                <a:ea typeface="+mn-ea"/>
                <a:cs typeface="+mn-cs"/>
              </a:rPr>
              <a:t> von </a:t>
            </a:r>
            <a:r>
              <a:rPr lang="en-US" sz="1200" b="0" i="0" u="none" strike="noStrike" kern="1200" baseline="0" dirty="0" err="1" smtClean="0">
                <a:solidFill>
                  <a:schemeClr val="tx1"/>
                </a:solidFill>
                <a:latin typeface="+mn-lt"/>
                <a:ea typeface="+mn-ea"/>
                <a:cs typeface="+mn-cs"/>
              </a:rPr>
              <a:t>Möglichkeiten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für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schrittweise</a:t>
            </a:r>
            <a:r>
              <a:rPr lang="en-US" sz="1200" b="0" i="0" u="none" strike="noStrike" kern="1200" baseline="0" dirty="0" smtClean="0">
                <a:solidFill>
                  <a:schemeClr val="tx1"/>
                </a:solidFill>
                <a:latin typeface="+mn-lt"/>
                <a:ea typeface="+mn-ea"/>
                <a:cs typeface="+mn-cs"/>
              </a:rPr>
              <a:t> Innovation </a:t>
            </a:r>
            <a:r>
              <a:rPr lang="en-US" sz="1200" b="0" i="0" u="none" strike="noStrike" kern="1200" baseline="0" dirty="0" err="1" smtClean="0">
                <a:solidFill>
                  <a:schemeClr val="tx1"/>
                </a:solidFill>
                <a:latin typeface="+mn-lt"/>
                <a:ea typeface="+mn-ea"/>
                <a:cs typeface="+mn-cs"/>
              </a:rPr>
              <a:t>bei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bereits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bestehenden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verwendet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aber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Prozess</a:t>
            </a:r>
            <a:r>
              <a:rPr lang="en-US" sz="1200" b="0" i="0" u="none" strike="noStrike" kern="1200" baseline="0" dirty="0" smtClean="0">
                <a:solidFill>
                  <a:schemeClr val="tx1"/>
                </a:solidFill>
                <a:latin typeface="+mn-lt"/>
                <a:ea typeface="+mn-ea"/>
                <a:cs typeface="+mn-cs"/>
              </a:rPr>
              <a:t> der </a:t>
            </a:r>
            <a:r>
              <a:rPr lang="en-US" sz="1200" b="0" i="0" u="none" strike="noStrike" kern="1200" baseline="0" dirty="0" err="1" smtClean="0">
                <a:solidFill>
                  <a:schemeClr val="tx1"/>
                </a:solidFill>
                <a:latin typeface="+mn-lt"/>
                <a:ea typeface="+mn-ea"/>
                <a:cs typeface="+mn-cs"/>
              </a:rPr>
              <a:t>Problemsondierung</a:t>
            </a:r>
            <a:r>
              <a:rPr lang="en-US" sz="1200" b="0" i="0" u="none" strike="noStrike" kern="1200" baseline="0" dirty="0" smtClean="0">
                <a:solidFill>
                  <a:schemeClr val="tx1"/>
                </a:solidFill>
                <a:latin typeface="+mn-lt"/>
                <a:ea typeface="+mn-ea"/>
                <a:cs typeface="+mn-cs"/>
              </a:rPr>
              <a:t> und </a:t>
            </a:r>
            <a:r>
              <a:rPr lang="en-US" sz="1200" b="0" i="0" u="none" strike="noStrike" kern="1200" baseline="0" dirty="0" err="1" smtClean="0">
                <a:solidFill>
                  <a:schemeClr val="tx1"/>
                </a:solidFill>
                <a:latin typeface="+mn-lt"/>
                <a:ea typeface="+mn-ea"/>
                <a:cs typeface="+mn-cs"/>
              </a:rPr>
              <a:t>Möglichkeitsprüfung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kann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durchaus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bahnbrechende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Erneuerung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herauskommen</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Umsetzungsprozess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Einzelperson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Gruppe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wählt</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wählen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Produkt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Service), das </a:t>
            </a:r>
            <a:r>
              <a:rPr lang="en-US" sz="1200" b="0" i="0" u="none" strike="noStrike" kern="1200" baseline="0" dirty="0" err="1" smtClean="0">
                <a:solidFill>
                  <a:schemeClr val="tx1"/>
                </a:solidFill>
                <a:latin typeface="+mn-lt"/>
                <a:ea typeface="+mn-ea"/>
                <a:cs typeface="+mn-cs"/>
              </a:rPr>
              <a:t>problematisch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ist</a:t>
            </a:r>
            <a:r>
              <a:rPr lang="en-US" sz="1200" b="0" i="0" u="none" strike="noStrike" kern="1200" baseline="0" dirty="0" smtClean="0">
                <a:solidFill>
                  <a:schemeClr val="tx1"/>
                </a:solidFill>
                <a:latin typeface="+mn-lt"/>
                <a:ea typeface="+mn-ea"/>
                <a:cs typeface="+mn-cs"/>
              </a:rPr>
              <a:t> und das </a:t>
            </a:r>
            <a:r>
              <a:rPr lang="en-US" sz="1200" b="0" i="0" u="none" strike="noStrike" kern="1200" baseline="0" dirty="0" err="1" smtClean="0">
                <a:solidFill>
                  <a:schemeClr val="tx1"/>
                </a:solidFill>
                <a:latin typeface="+mn-lt"/>
                <a:ea typeface="+mn-ea"/>
                <a:cs typeface="+mn-cs"/>
              </a:rPr>
              <a:t>verbessert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geplant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werden</a:t>
            </a:r>
            <a:r>
              <a:rPr lang="en-US" sz="1200" b="0" i="0" u="none" strike="noStrike" kern="1200" baseline="0" dirty="0" smtClean="0">
                <a:solidFill>
                  <a:schemeClr val="tx1"/>
                </a:solidFill>
                <a:latin typeface="+mn-lt"/>
                <a:ea typeface="+mn-ea"/>
                <a:cs typeface="+mn-cs"/>
              </a:rPr>
              <a:t> muss. Die </a:t>
            </a:r>
            <a:r>
              <a:rPr lang="en-US" sz="1200" b="0" i="0" u="none" strike="noStrike" kern="1200" baseline="0" dirty="0" err="1" smtClean="0">
                <a:solidFill>
                  <a:schemeClr val="tx1"/>
                </a:solidFill>
                <a:latin typeface="+mn-lt"/>
                <a:ea typeface="+mn-ea"/>
                <a:cs typeface="+mn-cs"/>
              </a:rPr>
              <a:t>Neudefinition</a:t>
            </a:r>
            <a:r>
              <a:rPr lang="en-US" sz="1200" b="0" i="0" u="none" strike="noStrike" kern="1200" baseline="0" dirty="0" smtClean="0">
                <a:solidFill>
                  <a:schemeClr val="tx1"/>
                </a:solidFill>
                <a:latin typeface="+mn-lt"/>
                <a:ea typeface="+mn-ea"/>
                <a:cs typeface="+mn-cs"/>
              </a:rPr>
              <a:t> des </a:t>
            </a:r>
            <a:r>
              <a:rPr lang="en-US" sz="1200" b="0" i="0" u="none" strike="noStrike" kern="1200" baseline="0" dirty="0" err="1" smtClean="0">
                <a:solidFill>
                  <a:schemeClr val="tx1"/>
                </a:solidFill>
                <a:latin typeface="+mn-lt"/>
                <a:ea typeface="+mn-ea"/>
                <a:cs typeface="+mn-cs"/>
              </a:rPr>
              <a:t>Produkts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wird</a:t>
            </a:r>
            <a:r>
              <a:rPr lang="en-US" sz="1200" b="0" i="0" u="none" strike="noStrike" kern="1200" baseline="0" dirty="0" smtClean="0">
                <a:solidFill>
                  <a:schemeClr val="tx1"/>
                </a:solidFill>
                <a:latin typeface="+mn-lt"/>
                <a:ea typeface="+mn-ea"/>
                <a:cs typeface="+mn-cs"/>
              </a:rPr>
              <a:t> in 8 </a:t>
            </a:r>
            <a:r>
              <a:rPr lang="en-US" sz="1200" b="0" i="0" u="none" strike="noStrike" kern="1200" baseline="0" dirty="0" err="1" smtClean="0">
                <a:solidFill>
                  <a:schemeClr val="tx1"/>
                </a:solidFill>
                <a:latin typeface="+mn-lt"/>
                <a:ea typeface="+mn-ea"/>
                <a:cs typeface="+mn-cs"/>
              </a:rPr>
              <a:t>Schritten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gemacht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bzw</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zwei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Paaren</a:t>
            </a:r>
            <a:r>
              <a:rPr lang="en-US" sz="1200" b="0" i="0" u="none" strike="noStrike" kern="1200" baseline="0" dirty="0" smtClean="0">
                <a:solidFill>
                  <a:schemeClr val="tx1"/>
                </a:solidFill>
                <a:latin typeface="+mn-lt"/>
                <a:ea typeface="+mn-ea"/>
                <a:cs typeface="+mn-cs"/>
              </a:rPr>
              <a:t> von </a:t>
            </a:r>
            <a:r>
              <a:rPr lang="en-US" sz="1200" b="0" i="0" u="none" strike="noStrike" kern="1200" baseline="0" dirty="0" err="1" smtClean="0">
                <a:solidFill>
                  <a:schemeClr val="tx1"/>
                </a:solidFill>
                <a:latin typeface="+mn-lt"/>
                <a:ea typeface="+mn-ea"/>
                <a:cs typeface="+mn-cs"/>
              </a:rPr>
              <a:t>Aktivitäten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wobei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Grundregel</a:t>
            </a:r>
            <a:r>
              <a:rPr lang="en-US" sz="1200" b="0" i="0" u="none" strike="noStrike" kern="1200" baseline="0" dirty="0" smtClean="0">
                <a:solidFill>
                  <a:schemeClr val="tx1"/>
                </a:solidFill>
                <a:latin typeface="+mn-lt"/>
                <a:ea typeface="+mn-ea"/>
                <a:cs typeface="+mn-cs"/>
              </a:rPr>
              <a:t> gilt, </a:t>
            </a:r>
            <a:r>
              <a:rPr lang="en-US" sz="1200" b="0" i="0" u="none" strike="noStrike" kern="1200" baseline="0" dirty="0" err="1" smtClean="0">
                <a:solidFill>
                  <a:schemeClr val="tx1"/>
                </a:solidFill>
                <a:latin typeface="+mn-lt"/>
                <a:ea typeface="+mn-ea"/>
                <a:cs typeface="+mn-cs"/>
              </a:rPr>
              <a:t>dass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zwei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entgegengesetzten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Aktionen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bestehen</a:t>
            </a:r>
            <a:r>
              <a:rPr lang="en-US" sz="1200" b="0" i="0" u="none" strike="noStrike" kern="1200" baseline="0" dirty="0" smtClean="0">
                <a:solidFill>
                  <a:schemeClr val="tx1"/>
                </a:solidFill>
                <a:latin typeface="+mn-lt"/>
                <a:ea typeface="+mn-ea"/>
                <a:cs typeface="+mn-cs"/>
              </a:rPr>
              <a:t> (z. B.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Merkmal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hinzufügen</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Merkmal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entfernen</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5</a:t>
            </a:fld>
            <a:endParaRPr lang="hu-HU"/>
          </a:p>
        </p:txBody>
      </p:sp>
    </p:spTree>
    <p:extLst>
      <p:ext uri="{BB962C8B-B14F-4D97-AF65-F5344CB8AC3E}">
        <p14:creationId xmlns:p14="http://schemas.microsoft.com/office/powerpoint/2010/main" val="44340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Bsp</a:t>
            </a:r>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Produktinnovation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Unternehmen</a:t>
            </a:r>
            <a:r>
              <a:rPr lang="en-US" sz="1200" b="0" i="0" u="none" strike="noStrike" kern="1200" baseline="0" dirty="0" smtClean="0">
                <a:solidFill>
                  <a:schemeClr val="tx1"/>
                </a:solidFill>
                <a:latin typeface="+mn-lt"/>
                <a:ea typeface="+mn-ea"/>
                <a:cs typeface="+mn-cs"/>
              </a:rPr>
              <a:t>, das </a:t>
            </a:r>
            <a:r>
              <a:rPr lang="en-US" sz="1200" b="0" i="0" u="none" strike="noStrike" kern="1200" baseline="0" dirty="0" err="1" smtClean="0">
                <a:solidFill>
                  <a:schemeClr val="tx1"/>
                </a:solidFill>
                <a:latin typeface="+mn-lt"/>
                <a:ea typeface="+mn-ea"/>
                <a:cs typeface="+mn-cs"/>
              </a:rPr>
              <a:t>Mobiltelefone</a:t>
            </a:r>
            <a:r>
              <a:rPr lang="en-US" sz="1200" b="0" i="0" u="none" strike="noStrike" kern="1200" baseline="0" dirty="0" smtClean="0">
                <a:solidFill>
                  <a:schemeClr val="tx1"/>
                </a:solidFill>
                <a:latin typeface="+mn-lt"/>
                <a:ea typeface="+mn-ea"/>
                <a:cs typeface="+mn-cs"/>
              </a:rPr>
              <a:t> </a:t>
            </a:r>
            <a:r>
              <a:rPr lang="de-AT" sz="1200" b="0" i="0" u="none" strike="noStrike" kern="1200" baseline="0" dirty="0" smtClean="0">
                <a:solidFill>
                  <a:schemeClr val="tx1"/>
                </a:solidFill>
                <a:latin typeface="+mn-lt"/>
                <a:ea typeface="+mn-ea"/>
                <a:cs typeface="+mn-cs"/>
              </a:rPr>
              <a:t>herstellte, machte sich Gedanken über die Zukunftsherausforderungen der Branche, wenn mobile</a:t>
            </a:r>
          </a:p>
          <a:p>
            <a:r>
              <a:rPr lang="de-AT" sz="1200" b="0" i="0" u="none" strike="noStrike" kern="1200" baseline="0" dirty="0" smtClean="0">
                <a:solidFill>
                  <a:schemeClr val="tx1"/>
                </a:solidFill>
                <a:latin typeface="+mn-lt"/>
                <a:ea typeface="+mn-ea"/>
                <a:cs typeface="+mn-cs"/>
              </a:rPr>
              <a:t>Telefone nicht mehr länger nur Mittel der direkten zwischenmenschlichen Kommunikation sein werden, sondern dem Nutzer viel mehr bieten werden müssen. In einer der Phasen des Innovationsprozesses entschieden sie sich, die </a:t>
            </a:r>
            <a:r>
              <a:rPr lang="de-AT" sz="1200" b="0" i="0" u="none" strike="noStrike" kern="1200" baseline="0" dirty="0" err="1" smtClean="0">
                <a:solidFill>
                  <a:schemeClr val="tx1"/>
                </a:solidFill>
                <a:latin typeface="+mn-lt"/>
                <a:ea typeface="+mn-ea"/>
                <a:cs typeface="+mn-cs"/>
              </a:rPr>
              <a:t>QaDIM</a:t>
            </a:r>
            <a:r>
              <a:rPr lang="de-AT" sz="1200" b="0" i="0" u="none" strike="noStrike" kern="1200" baseline="0" dirty="0" smtClean="0">
                <a:solidFill>
                  <a:schemeClr val="tx1"/>
                </a:solidFill>
                <a:latin typeface="+mn-lt"/>
                <a:ea typeface="+mn-ea"/>
                <a:cs typeface="+mn-cs"/>
              </a:rPr>
              <a:t>-Matrix zu anzuwenden. Sie benutzten acht Operatoren.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6</a:t>
            </a:fld>
            <a:endParaRPr lang="hu-HU"/>
          </a:p>
        </p:txBody>
      </p:sp>
    </p:spTree>
    <p:extLst>
      <p:ext uri="{BB962C8B-B14F-4D97-AF65-F5344CB8AC3E}">
        <p14:creationId xmlns:p14="http://schemas.microsoft.com/office/powerpoint/2010/main" val="96876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Beispiel</a:t>
            </a:r>
            <a:r>
              <a:rPr lang="en-US" sz="1200" b="0" i="0" u="none" strike="noStrike" kern="1200" baseline="0" dirty="0" smtClean="0">
                <a:solidFill>
                  <a:schemeClr val="tx1"/>
                </a:solidFill>
                <a:latin typeface="+mn-lt"/>
                <a:ea typeface="+mn-ea"/>
                <a:cs typeface="+mn-cs"/>
              </a:rPr>
              <a:t> 2: Service-Innovation: </a:t>
            </a:r>
            <a:r>
              <a:rPr lang="de-AT" sz="1200" b="0" i="0" u="none" strike="noStrike" kern="1200" baseline="0" dirty="0" smtClean="0">
                <a:solidFill>
                  <a:schemeClr val="tx1"/>
                </a:solidFill>
                <a:latin typeface="+mn-lt"/>
                <a:ea typeface="+mn-ea"/>
                <a:cs typeface="+mn-cs"/>
              </a:rPr>
              <a:t>Das folgende Beispiel veranschaulicht die Verbesserung der Dienste eines Luftfahrtunternehmens. Das Entwicklungsteam dachte dabei vor allem an die Tatsache, dass ihr Service nicht nur den Transport mit dem Flugzeug von einem Ort zum anderen, sondern den gesamten Prozess der Reise umfassen sollte. Mit Hilfe der „Schnell aber schlampig“-Methode fanden sie ein paar Möglichkeiten zur Verbesserung ihrer Dienstleistungen.</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7</a:t>
            </a:fld>
            <a:endParaRPr lang="hu-HU"/>
          </a:p>
        </p:txBody>
      </p:sp>
    </p:spTree>
    <p:extLst>
      <p:ext uri="{BB962C8B-B14F-4D97-AF65-F5344CB8AC3E}">
        <p14:creationId xmlns:p14="http://schemas.microsoft.com/office/powerpoint/2010/main" val="273619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In der Regel führen Service- und Produktinnovationen gleichzeitig zu einer Innovation der Entwicklungs- und Serviceprozesse (dritte Dimension).  Durch die Aktualisierung der unterstützenden Prozesse können Sie sowohl Zeit und Kosten sparen als auch die Qualität steigern.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2011, Copenhagen, Denmark, June 2011, Proceedings, Springer Communications in Computer and Information Science, pp. 278–289.</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8</a:t>
            </a:fld>
            <a:endParaRPr lang="hu-HU"/>
          </a:p>
        </p:txBody>
      </p:sp>
    </p:spTree>
    <p:extLst>
      <p:ext uri="{BB962C8B-B14F-4D97-AF65-F5344CB8AC3E}">
        <p14:creationId xmlns:p14="http://schemas.microsoft.com/office/powerpoint/2010/main" val="345383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0" i="0" u="none" strike="noStrike" kern="1200" baseline="0" dirty="0" smtClean="0">
                <a:solidFill>
                  <a:schemeClr val="tx1"/>
                </a:solidFill>
                <a:latin typeface="+mn-lt"/>
                <a:ea typeface="+mn-ea"/>
                <a:cs typeface="+mn-cs"/>
              </a:rPr>
              <a:t>In der Regel führen Service- und Produktinnovationen gleichzeitig zu einer Innovation der Entwicklungs- und Serviceprozesse (dritte Dimension).  Durch die Aktualisierung der unterstützenden Prozesse können Sie Zeit und Kosten sparen und die Qualität steigern.</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Riel, A.: Innovation Managers 2.0: Which Competencies? Invited Keynote Paper. In: Messnarz, R. Et al. (eds.): Systems, Software and Service Process Improvement: 18th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2011, Copenhagen, Denmark, June 2011, Proceedings, Springer Communications in Computer and Information Science, pp. 278–289.</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9</a:t>
            </a:fld>
            <a:endParaRPr lang="hu-HU"/>
          </a:p>
        </p:txBody>
      </p:sp>
    </p:spTree>
    <p:extLst>
      <p:ext uri="{BB962C8B-B14F-4D97-AF65-F5344CB8AC3E}">
        <p14:creationId xmlns:p14="http://schemas.microsoft.com/office/powerpoint/2010/main" val="259295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‹Nr.›</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
        <p:nvSpPr>
          <p:cNvPr id="11"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
        <p:nvSpPr>
          <p:cNvPr id="6"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U1-E1-</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10/5/2017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europass.cedefop.europa.eu/"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etwinning.net/hu/pub/index.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3.jp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200329"/>
          </a:xfrm>
          <a:prstGeom prst="rect">
            <a:avLst/>
          </a:prstGeom>
        </p:spPr>
        <p:txBody>
          <a:bodyPr wrap="square">
            <a:spAutoFit/>
          </a:bodyPr>
          <a:lstStyle/>
          <a:p>
            <a:r>
              <a:rPr lang="en-US" sz="2400" dirty="0">
                <a:solidFill>
                  <a:schemeClr val="tx1">
                    <a:lumMod val="50000"/>
                    <a:lumOff val="50000"/>
                  </a:schemeClr>
                </a:solidFill>
                <a:latin typeface="+mj-lt"/>
              </a:rPr>
              <a:t>LET’S BE INNOVATIVE! </a:t>
            </a:r>
            <a:r>
              <a:rPr lang="en-US" sz="2400" dirty="0" smtClean="0">
                <a:solidFill>
                  <a:schemeClr val="tx1">
                    <a:lumMod val="50000"/>
                    <a:lumOff val="50000"/>
                  </a:schemeClr>
                </a:solidFill>
                <a:latin typeface="+mj-lt"/>
              </a:rPr>
              <a:t> </a:t>
            </a:r>
            <a:r>
              <a:rPr lang="en-US" sz="2400" dirty="0" err="1" smtClean="0">
                <a:solidFill>
                  <a:schemeClr val="tx1">
                    <a:lumMod val="50000"/>
                    <a:lumOff val="50000"/>
                  </a:schemeClr>
                </a:solidFill>
                <a:latin typeface="+mj-lt"/>
              </a:rPr>
              <a:t>Wir</a:t>
            </a:r>
            <a:r>
              <a:rPr lang="en-US" sz="2400" dirty="0" smtClean="0">
                <a:solidFill>
                  <a:schemeClr val="tx1">
                    <a:lumMod val="50000"/>
                    <a:lumOff val="50000"/>
                  </a:schemeClr>
                </a:solidFill>
                <a:latin typeface="+mj-lt"/>
              </a:rPr>
              <a:t> </a:t>
            </a:r>
            <a:r>
              <a:rPr lang="en-US" sz="2400" dirty="0" err="1" smtClean="0">
                <a:solidFill>
                  <a:schemeClr val="tx1">
                    <a:lumMod val="50000"/>
                    <a:lumOff val="50000"/>
                  </a:schemeClr>
                </a:solidFill>
                <a:latin typeface="+mj-lt"/>
              </a:rPr>
              <a:t>wollen</a:t>
            </a:r>
            <a:r>
              <a:rPr lang="en-US" sz="2400" dirty="0" smtClean="0">
                <a:solidFill>
                  <a:schemeClr val="tx1">
                    <a:lumMod val="50000"/>
                    <a:lumOff val="50000"/>
                  </a:schemeClr>
                </a:solidFill>
                <a:latin typeface="+mj-lt"/>
              </a:rPr>
              <a:t> </a:t>
            </a:r>
            <a:r>
              <a:rPr lang="en-US" sz="2400" dirty="0" err="1" smtClean="0">
                <a:solidFill>
                  <a:schemeClr val="tx1">
                    <a:lumMod val="50000"/>
                    <a:lumOff val="50000"/>
                  </a:schemeClr>
                </a:solidFill>
                <a:latin typeface="+mj-lt"/>
              </a:rPr>
              <a:t>innovativ</a:t>
            </a:r>
            <a:r>
              <a:rPr lang="en-US" sz="2400" dirty="0" smtClean="0">
                <a:solidFill>
                  <a:schemeClr val="tx1">
                    <a:lumMod val="50000"/>
                    <a:lumOff val="50000"/>
                  </a:schemeClr>
                </a:solidFill>
                <a:latin typeface="+mj-lt"/>
              </a:rPr>
              <a:t> sein!</a:t>
            </a:r>
            <a:endParaRPr lang="hu-HU" sz="2400" dirty="0">
              <a:solidFill>
                <a:schemeClr val="tx1">
                  <a:lumMod val="50000"/>
                  <a:lumOff val="50000"/>
                </a:schemeClr>
              </a:solidFill>
              <a:latin typeface="+mj-lt"/>
            </a:endParaRPr>
          </a:p>
          <a:p>
            <a:r>
              <a:rPr lang="en-US" sz="2400" dirty="0" err="1" smtClean="0">
                <a:solidFill>
                  <a:schemeClr val="tx1">
                    <a:lumMod val="50000"/>
                    <a:lumOff val="50000"/>
                  </a:schemeClr>
                </a:solidFill>
                <a:latin typeface="+mj-lt"/>
              </a:rPr>
              <a:t>Förderung</a:t>
            </a:r>
            <a:r>
              <a:rPr lang="en-US" sz="2400" dirty="0" smtClean="0">
                <a:solidFill>
                  <a:schemeClr val="tx1">
                    <a:lumMod val="50000"/>
                    <a:lumOff val="50000"/>
                  </a:schemeClr>
                </a:solidFill>
                <a:latin typeface="+mj-lt"/>
              </a:rPr>
              <a:t> von </a:t>
            </a:r>
            <a:r>
              <a:rPr lang="en-US" sz="2400" dirty="0" err="1" smtClean="0">
                <a:solidFill>
                  <a:schemeClr val="tx1">
                    <a:lumMod val="50000"/>
                    <a:lumOff val="50000"/>
                  </a:schemeClr>
                </a:solidFill>
                <a:latin typeface="+mj-lt"/>
              </a:rPr>
              <a:t>Kreativität</a:t>
            </a:r>
            <a:r>
              <a:rPr lang="en-US" sz="2400" dirty="0" smtClean="0">
                <a:solidFill>
                  <a:schemeClr val="tx1">
                    <a:lumMod val="50000"/>
                    <a:lumOff val="50000"/>
                  </a:schemeClr>
                </a:solidFill>
                <a:latin typeface="+mj-lt"/>
              </a:rPr>
              <a:t> und </a:t>
            </a:r>
            <a:r>
              <a:rPr lang="en-US" sz="2400" dirty="0" err="1" smtClean="0">
                <a:solidFill>
                  <a:schemeClr val="tx1">
                    <a:lumMod val="50000"/>
                    <a:lumOff val="50000"/>
                  </a:schemeClr>
                </a:solidFill>
                <a:latin typeface="+mj-lt"/>
              </a:rPr>
              <a:t>Unternehmergeist</a:t>
            </a:r>
            <a:r>
              <a:rPr lang="en-US" sz="2400" dirty="0" smtClean="0">
                <a:solidFill>
                  <a:schemeClr val="tx1">
                    <a:lumMod val="50000"/>
                    <a:lumOff val="50000"/>
                  </a:schemeClr>
                </a:solidFill>
                <a:latin typeface="+mj-lt"/>
              </a:rPr>
              <a:t> </a:t>
            </a:r>
            <a:r>
              <a:rPr lang="en-US" sz="2400" dirty="0" err="1" smtClean="0">
                <a:solidFill>
                  <a:schemeClr val="tx1">
                    <a:lumMod val="50000"/>
                    <a:lumOff val="50000"/>
                  </a:schemeClr>
                </a:solidFill>
                <a:latin typeface="+mj-lt"/>
              </a:rPr>
              <a:t>für</a:t>
            </a:r>
            <a:r>
              <a:rPr lang="en-US" sz="2400" dirty="0" smtClean="0">
                <a:solidFill>
                  <a:schemeClr val="tx1">
                    <a:lumMod val="50000"/>
                    <a:lumOff val="50000"/>
                  </a:schemeClr>
                </a:solidFill>
                <a:latin typeface="+mj-lt"/>
              </a:rPr>
              <a:t> Lehrer/</a:t>
            </a:r>
            <a:r>
              <a:rPr lang="en-US" sz="2400" dirty="0" err="1" smtClean="0">
                <a:solidFill>
                  <a:schemeClr val="tx1">
                    <a:lumMod val="50000"/>
                    <a:lumOff val="50000"/>
                  </a:schemeClr>
                </a:solidFill>
                <a:latin typeface="+mj-lt"/>
              </a:rPr>
              <a:t>innen</a:t>
            </a:r>
            <a:r>
              <a:rPr lang="en-US" sz="2400" dirty="0" smtClean="0">
                <a:solidFill>
                  <a:schemeClr val="tx1">
                    <a:lumMod val="50000"/>
                    <a:lumOff val="50000"/>
                  </a:schemeClr>
                </a:solidFill>
                <a:latin typeface="+mj-lt"/>
              </a:rPr>
              <a:t> und </a:t>
            </a:r>
            <a:r>
              <a:rPr lang="en-US" sz="2400" dirty="0" err="1" smtClean="0">
                <a:solidFill>
                  <a:schemeClr val="tx1">
                    <a:lumMod val="50000"/>
                    <a:lumOff val="50000"/>
                  </a:schemeClr>
                </a:solidFill>
                <a:latin typeface="+mj-lt"/>
              </a:rPr>
              <a:t>Schüler</a:t>
            </a:r>
            <a:r>
              <a:rPr lang="en-US" sz="2400" dirty="0" smtClean="0">
                <a:solidFill>
                  <a:schemeClr val="tx1">
                    <a:lumMod val="50000"/>
                    <a:lumOff val="50000"/>
                  </a:schemeClr>
                </a:solidFill>
                <a:latin typeface="+mj-lt"/>
              </a:rPr>
              <a:t>/</a:t>
            </a:r>
            <a:r>
              <a:rPr lang="en-US" sz="2400" dirty="0" err="1" smtClean="0">
                <a:solidFill>
                  <a:schemeClr val="tx1">
                    <a:lumMod val="50000"/>
                    <a:lumOff val="50000"/>
                  </a:schemeClr>
                </a:solidFill>
                <a:latin typeface="+mj-lt"/>
              </a:rPr>
              <a:t>innen</a:t>
            </a:r>
            <a:r>
              <a:rPr lang="en-US" sz="2400" dirty="0" smtClean="0">
                <a:solidFill>
                  <a:schemeClr val="tx1">
                    <a:lumMod val="50000"/>
                    <a:lumOff val="50000"/>
                  </a:schemeClr>
                </a:solidFill>
                <a:latin typeface="+mj-lt"/>
              </a:rPr>
              <a:t> der </a:t>
            </a:r>
            <a:r>
              <a:rPr lang="en-US" sz="2400" dirty="0" err="1" smtClean="0">
                <a:solidFill>
                  <a:schemeClr val="tx1">
                    <a:lumMod val="50000"/>
                    <a:lumOff val="50000"/>
                  </a:schemeClr>
                </a:solidFill>
                <a:latin typeface="+mj-lt"/>
              </a:rPr>
              <a:t>Sekundarstufe</a:t>
            </a:r>
            <a:endParaRPr lang="hu-HU" sz="2400" dirty="0">
              <a:solidFill>
                <a:schemeClr val="tx1">
                  <a:lumMod val="50000"/>
                  <a:lumOff val="50000"/>
                </a:schemeClr>
              </a:solidFill>
              <a:latin typeface="+mj-lt"/>
            </a:endParaRP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dirty="0" smtClean="0"/>
              <a:t>Einheit </a:t>
            </a:r>
            <a:r>
              <a:rPr lang="hu-HU" dirty="0"/>
              <a:t>„</a:t>
            </a:r>
            <a:r>
              <a:rPr lang="hu-HU" dirty="0" smtClean="0"/>
              <a:t>U</a:t>
            </a:r>
            <a:r>
              <a:rPr lang="de-AT" dirty="0" smtClean="0"/>
              <a:t>1</a:t>
            </a:r>
            <a:r>
              <a:rPr lang="hu-HU" dirty="0" smtClean="0"/>
              <a:t>”</a:t>
            </a:r>
            <a:r>
              <a:rPr lang="en-US" dirty="0"/>
              <a:t>: </a:t>
            </a:r>
            <a:r>
              <a:rPr lang="en-US" dirty="0" err="1" smtClean="0"/>
              <a:t>Innovationsentwicklung</a:t>
            </a:r>
            <a:endParaRPr lang="en-US" dirty="0"/>
          </a:p>
        </p:txBody>
      </p:sp>
      <p:sp>
        <p:nvSpPr>
          <p:cNvPr id="11" name="Text Placeholder 2"/>
          <p:cNvSpPr txBox="1">
            <a:spLocks/>
          </p:cNvSpPr>
          <p:nvPr/>
        </p:nvSpPr>
        <p:spPr>
          <a:xfrm>
            <a:off x="1198288" y="4486022"/>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err="1" smtClean="0"/>
              <a:t>LernElement</a:t>
            </a:r>
            <a:r>
              <a:rPr lang="en-US" dirty="0" smtClean="0"/>
              <a:t> </a:t>
            </a:r>
            <a:r>
              <a:rPr lang="hu-HU" dirty="0"/>
              <a:t>„</a:t>
            </a:r>
            <a:r>
              <a:rPr lang="hu-HU" dirty="0" smtClean="0"/>
              <a:t>E</a:t>
            </a:r>
            <a:r>
              <a:rPr lang="de-AT" dirty="0" smtClean="0"/>
              <a:t>1</a:t>
            </a:r>
            <a:r>
              <a:rPr lang="hu-HU" dirty="0" smtClean="0"/>
              <a:t>”</a:t>
            </a:r>
            <a:r>
              <a:rPr lang="en-US" dirty="0"/>
              <a:t>:</a:t>
            </a:r>
            <a:r>
              <a:rPr lang="hu-HU" dirty="0"/>
              <a:t> </a:t>
            </a:r>
            <a:r>
              <a:rPr lang="de-AT" dirty="0" smtClean="0"/>
              <a:t>Identifizierung von Chancen und Problemen </a:t>
            </a:r>
            <a:r>
              <a:rPr lang="de-AT" dirty="0"/>
              <a:t> </a:t>
            </a:r>
            <a:r>
              <a:rPr lang="de-AT" sz="2000" dirty="0" smtClean="0"/>
              <a:t>Verfasser: R. Messnarz </a:t>
            </a:r>
            <a:r>
              <a:rPr lang="hu-HU" sz="2000" dirty="0" smtClean="0"/>
              <a:t>(</a:t>
            </a:r>
            <a:r>
              <a:rPr lang="de-AT" sz="2000" dirty="0" smtClean="0"/>
              <a:t>ISCN</a:t>
            </a:r>
            <a:r>
              <a:rPr lang="hu-HU" sz="2000" dirty="0" smtClean="0"/>
              <a:t>)</a:t>
            </a:r>
            <a:endParaRPr lang="en-US" sz="2000" dirty="0"/>
          </a:p>
        </p:txBody>
      </p:sp>
    </p:spTree>
    <p:extLst>
      <p:ext uri="{BB962C8B-B14F-4D97-AF65-F5344CB8AC3E}">
        <p14:creationId xmlns:p14="http://schemas.microsoft.com/office/powerpoint/2010/main"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399" y="800060"/>
            <a:ext cx="9666785" cy="4770537"/>
          </a:xfrm>
          <a:prstGeom prst="rect">
            <a:avLst/>
          </a:prstGeom>
          <a:noFill/>
        </p:spPr>
        <p:txBody>
          <a:bodyPr wrap="square" rtlCol="0">
            <a:spAutoFit/>
          </a:bodyPr>
          <a:lstStyle/>
          <a:p>
            <a:r>
              <a:rPr lang="de-AT" sz="2400" dirty="0" smtClean="0"/>
              <a:t>Übung zu </a:t>
            </a:r>
            <a:r>
              <a:rPr lang="de-AT" sz="2400" dirty="0" err="1" smtClean="0"/>
              <a:t>QaDIM</a:t>
            </a:r>
            <a:r>
              <a:rPr lang="de-AT" sz="2400" dirty="0" smtClean="0"/>
              <a:t> </a:t>
            </a:r>
            <a:endParaRPr lang="hu-HU" sz="2400" dirty="0"/>
          </a:p>
          <a:p>
            <a:endParaRPr lang="hu-HU" sz="2000" dirty="0"/>
          </a:p>
          <a:p>
            <a:pPr marL="342900" indent="-342900">
              <a:buFont typeface="Calibri" panose="020F0502020204030204" pitchFamily="34" charset="0"/>
              <a:buChar char="–"/>
            </a:pPr>
            <a:r>
              <a:rPr lang="en-US" sz="2000" dirty="0" err="1" smtClean="0"/>
              <a:t>Bilden</a:t>
            </a:r>
            <a:r>
              <a:rPr lang="en-US" sz="2000" dirty="0" smtClean="0"/>
              <a:t> </a:t>
            </a:r>
            <a:r>
              <a:rPr lang="en-US" sz="2000" dirty="0" err="1" smtClean="0"/>
              <a:t>Sie</a:t>
            </a:r>
            <a:r>
              <a:rPr lang="en-US" sz="2000" dirty="0" smtClean="0"/>
              <a:t> </a:t>
            </a:r>
            <a:r>
              <a:rPr lang="en-US" sz="2000" dirty="0" err="1" smtClean="0"/>
              <a:t>ein</a:t>
            </a:r>
            <a:r>
              <a:rPr lang="en-US" sz="2000" dirty="0" smtClean="0"/>
              <a:t> Team </a:t>
            </a:r>
          </a:p>
          <a:p>
            <a:pPr marL="342900" indent="-342900">
              <a:buFont typeface="Calibri" panose="020F0502020204030204" pitchFamily="34" charset="0"/>
              <a:buChar char="–"/>
            </a:pPr>
            <a:r>
              <a:rPr lang="en-US" sz="2000" dirty="0" smtClean="0"/>
              <a:t> </a:t>
            </a:r>
            <a:r>
              <a:rPr lang="en-US" sz="2000" dirty="0" err="1" smtClean="0"/>
              <a:t>Wählen</a:t>
            </a:r>
            <a:r>
              <a:rPr lang="en-US" sz="2000" dirty="0" smtClean="0"/>
              <a:t> </a:t>
            </a:r>
            <a:r>
              <a:rPr lang="en-US" sz="2000" dirty="0" err="1" smtClean="0"/>
              <a:t>Sie</a:t>
            </a:r>
            <a:r>
              <a:rPr lang="en-US" sz="2000" dirty="0" smtClean="0"/>
              <a:t> </a:t>
            </a:r>
            <a:r>
              <a:rPr lang="en-US" sz="2000" dirty="0" err="1" smtClean="0"/>
              <a:t>ein</a:t>
            </a:r>
            <a:r>
              <a:rPr lang="en-US" sz="2000" dirty="0" smtClean="0"/>
              <a:t> </a:t>
            </a:r>
            <a:r>
              <a:rPr lang="en-US" sz="2000" dirty="0" err="1" smtClean="0"/>
              <a:t>Produkt</a:t>
            </a:r>
            <a:r>
              <a:rPr lang="en-US" sz="2000" dirty="0" smtClean="0"/>
              <a:t>, </a:t>
            </a:r>
            <a:r>
              <a:rPr lang="en-US" sz="2000" dirty="0" err="1" smtClean="0"/>
              <a:t>einen</a:t>
            </a:r>
            <a:r>
              <a:rPr lang="en-US" sz="2000" dirty="0" smtClean="0"/>
              <a:t> </a:t>
            </a:r>
            <a:r>
              <a:rPr lang="en-US" sz="2000" dirty="0" err="1" smtClean="0"/>
              <a:t>Dienst</a:t>
            </a:r>
            <a:r>
              <a:rPr lang="en-US" sz="2000" dirty="0" smtClean="0"/>
              <a:t> </a:t>
            </a:r>
            <a:r>
              <a:rPr lang="en-US" sz="2000" dirty="0" err="1" smtClean="0"/>
              <a:t>oder</a:t>
            </a:r>
            <a:r>
              <a:rPr lang="en-US" sz="2000" dirty="0" smtClean="0"/>
              <a:t> </a:t>
            </a:r>
            <a:r>
              <a:rPr lang="en-US" sz="2000" dirty="0" err="1" smtClean="0"/>
              <a:t>einen</a:t>
            </a:r>
            <a:r>
              <a:rPr lang="en-US" sz="2000" dirty="0" smtClean="0"/>
              <a:t> </a:t>
            </a:r>
            <a:r>
              <a:rPr lang="en-US" sz="2000" dirty="0" err="1" smtClean="0"/>
              <a:t>Prozess</a:t>
            </a:r>
            <a:r>
              <a:rPr lang="en-US" sz="2000" dirty="0" smtClean="0"/>
              <a:t> </a:t>
            </a:r>
            <a:r>
              <a:rPr lang="en-US" sz="2000" dirty="0" err="1" smtClean="0"/>
              <a:t>zur</a:t>
            </a:r>
            <a:r>
              <a:rPr lang="en-US" sz="2000" dirty="0" smtClean="0"/>
              <a:t> Innovation/</a:t>
            </a:r>
            <a:r>
              <a:rPr lang="en-US" sz="2000" dirty="0" err="1" smtClean="0"/>
              <a:t>Verbesserung</a:t>
            </a:r>
            <a:r>
              <a:rPr lang="en-US" sz="2000" dirty="0" smtClean="0"/>
              <a:t> </a:t>
            </a:r>
            <a:r>
              <a:rPr lang="en-US" sz="2000" dirty="0" err="1" smtClean="0"/>
              <a:t>aus</a:t>
            </a:r>
            <a:endParaRPr lang="en-US" sz="2000" dirty="0" smtClean="0"/>
          </a:p>
          <a:p>
            <a:pPr marL="342900" indent="-342900">
              <a:buFont typeface="Calibri" panose="020F0502020204030204" pitchFamily="34" charset="0"/>
              <a:buChar char="–"/>
            </a:pPr>
            <a:r>
              <a:rPr lang="en-US" sz="2000" dirty="0" err="1" smtClean="0"/>
              <a:t>Verwenden</a:t>
            </a:r>
            <a:r>
              <a:rPr lang="en-US" sz="2000" dirty="0" smtClean="0"/>
              <a:t> </a:t>
            </a:r>
            <a:r>
              <a:rPr lang="en-US" sz="2000" dirty="0" err="1" smtClean="0"/>
              <a:t>Sie</a:t>
            </a:r>
            <a:r>
              <a:rPr lang="en-US" sz="2000" dirty="0" smtClean="0"/>
              <a:t> die Excel-</a:t>
            </a:r>
            <a:r>
              <a:rPr lang="en-US" sz="2000" dirty="0" err="1" smtClean="0"/>
              <a:t>Vorlage</a:t>
            </a:r>
            <a:r>
              <a:rPr lang="en-US" sz="2000" dirty="0" smtClean="0"/>
              <a:t> </a:t>
            </a:r>
            <a:r>
              <a:rPr lang="en-US" sz="2000" dirty="0" err="1" smtClean="0"/>
              <a:t>im</a:t>
            </a:r>
            <a:r>
              <a:rPr lang="en-US" sz="2000" dirty="0" smtClean="0"/>
              <a:t> </a:t>
            </a:r>
            <a:r>
              <a:rPr lang="en-US" sz="2000" dirty="0" err="1" smtClean="0"/>
              <a:t>Ordner</a:t>
            </a:r>
            <a:r>
              <a:rPr lang="en-US" sz="2000" dirty="0" smtClean="0"/>
              <a:t> INNOTEACH-U1.E1-Exercise-Templates-Release1.EN.v1.xls</a:t>
            </a:r>
          </a:p>
          <a:p>
            <a:pPr marL="342900" indent="-342900">
              <a:buFont typeface="Calibri" panose="020F0502020204030204" pitchFamily="34" charset="0"/>
              <a:buChar char="–"/>
            </a:pPr>
            <a:r>
              <a:rPr lang="en-US" sz="2000" dirty="0" err="1" smtClean="0"/>
              <a:t>Jedes</a:t>
            </a:r>
            <a:r>
              <a:rPr lang="en-US" sz="2000" dirty="0" smtClean="0"/>
              <a:t> Team </a:t>
            </a:r>
            <a:r>
              <a:rPr lang="en-US" sz="2000" dirty="0" err="1" smtClean="0"/>
              <a:t>arbeitet</a:t>
            </a:r>
            <a:r>
              <a:rPr lang="en-US" sz="2000" dirty="0" smtClean="0"/>
              <a:t> </a:t>
            </a:r>
            <a:r>
              <a:rPr lang="en-US" sz="2000" dirty="0" err="1" smtClean="0"/>
              <a:t>ein</a:t>
            </a:r>
            <a:r>
              <a:rPr lang="en-US" sz="2000" dirty="0" smtClean="0"/>
              <a:t> </a:t>
            </a:r>
            <a:r>
              <a:rPr lang="en-US" sz="2000" dirty="0" err="1" smtClean="0"/>
              <a:t>Beispiel</a:t>
            </a:r>
            <a:r>
              <a:rPr lang="en-US" sz="2000" dirty="0" smtClean="0"/>
              <a:t> </a:t>
            </a:r>
            <a:r>
              <a:rPr lang="en-US" sz="2000" dirty="0" err="1" smtClean="0"/>
              <a:t>aus</a:t>
            </a:r>
            <a:r>
              <a:rPr lang="en-US" sz="2000" dirty="0" smtClean="0"/>
              <a:t> (60 </a:t>
            </a:r>
            <a:r>
              <a:rPr lang="en-US" sz="2000" dirty="0" err="1" smtClean="0"/>
              <a:t>Minuten</a:t>
            </a:r>
            <a:r>
              <a:rPr lang="en-US" sz="2000" dirty="0" smtClean="0"/>
              <a:t>)</a:t>
            </a:r>
          </a:p>
          <a:p>
            <a:pPr marL="342900" indent="-342900">
              <a:buFont typeface="Calibri" panose="020F0502020204030204" pitchFamily="34" charset="0"/>
              <a:buChar char="–"/>
            </a:pPr>
            <a:r>
              <a:rPr lang="en-US" sz="2000" dirty="0" err="1" smtClean="0"/>
              <a:t>Jedes</a:t>
            </a:r>
            <a:r>
              <a:rPr lang="en-US" sz="2000" dirty="0" smtClean="0"/>
              <a:t> Team </a:t>
            </a:r>
            <a:r>
              <a:rPr lang="en-US" sz="2000" dirty="0" err="1" smtClean="0"/>
              <a:t>präsentiert</a:t>
            </a:r>
            <a:r>
              <a:rPr lang="en-US" sz="2000" dirty="0" smtClean="0"/>
              <a:t> sein </a:t>
            </a:r>
            <a:r>
              <a:rPr lang="en-US" sz="2000" dirty="0" err="1" smtClean="0"/>
              <a:t>Beispiel</a:t>
            </a:r>
            <a:r>
              <a:rPr lang="en-US" sz="2000" dirty="0" smtClean="0"/>
              <a:t> und die </a:t>
            </a:r>
            <a:r>
              <a:rPr lang="en-US" sz="2000" dirty="0" err="1" smtClean="0"/>
              <a:t>anderen</a:t>
            </a:r>
            <a:r>
              <a:rPr lang="en-US" sz="2000" dirty="0" smtClean="0"/>
              <a:t> Teams </a:t>
            </a:r>
            <a:r>
              <a:rPr lang="en-US" sz="2000" dirty="0" err="1" smtClean="0"/>
              <a:t>sagen</a:t>
            </a:r>
            <a:r>
              <a:rPr lang="en-US" sz="2000" dirty="0" smtClean="0"/>
              <a:t> </a:t>
            </a:r>
            <a:r>
              <a:rPr lang="en-US" sz="2000" dirty="0" err="1" smtClean="0"/>
              <a:t>ihre</a:t>
            </a:r>
            <a:r>
              <a:rPr lang="en-US" sz="2000" dirty="0" smtClean="0"/>
              <a:t> </a:t>
            </a:r>
            <a:r>
              <a:rPr lang="en-US" sz="2000" dirty="0" err="1" smtClean="0"/>
              <a:t>Meinung</a:t>
            </a:r>
            <a:r>
              <a:rPr lang="en-US" sz="2000" dirty="0" smtClean="0"/>
              <a:t> </a:t>
            </a:r>
            <a:r>
              <a:rPr lang="en-US" sz="2000" dirty="0" err="1" smtClean="0"/>
              <a:t>dazu</a:t>
            </a:r>
            <a:r>
              <a:rPr lang="en-US" sz="2000" dirty="0" smtClean="0"/>
              <a:t>  (60 </a:t>
            </a:r>
            <a:r>
              <a:rPr lang="en-US" sz="2000" dirty="0" err="1" smtClean="0"/>
              <a:t>Minuten</a:t>
            </a:r>
            <a:r>
              <a:rPr lang="en-US" sz="2000" dirty="0" smtClean="0"/>
              <a:t>)</a:t>
            </a:r>
          </a:p>
          <a:p>
            <a:pPr marL="342900" indent="-342900">
              <a:buFont typeface="Calibri" panose="020F0502020204030204" pitchFamily="34" charset="0"/>
              <a:buChar char="–"/>
            </a:pPr>
            <a:r>
              <a:rPr lang="en-US" sz="2000" dirty="0" err="1" smtClean="0"/>
              <a:t>Jedes</a:t>
            </a:r>
            <a:r>
              <a:rPr lang="en-US" sz="2000" dirty="0" smtClean="0"/>
              <a:t> Team </a:t>
            </a:r>
            <a:r>
              <a:rPr lang="en-US" sz="2000" dirty="0" err="1" smtClean="0"/>
              <a:t>verbessert</a:t>
            </a:r>
            <a:r>
              <a:rPr lang="en-US" sz="2000" dirty="0" smtClean="0"/>
              <a:t> </a:t>
            </a:r>
            <a:r>
              <a:rPr lang="en-US" sz="2000" dirty="0" err="1" smtClean="0"/>
              <a:t>nach</a:t>
            </a:r>
            <a:r>
              <a:rPr lang="en-US" sz="2000" dirty="0" smtClean="0"/>
              <a:t> </a:t>
            </a:r>
          </a:p>
          <a:p>
            <a:r>
              <a:rPr lang="en-US" sz="2000" dirty="0" err="1" smtClean="0"/>
              <a:t>dem</a:t>
            </a:r>
            <a:r>
              <a:rPr lang="en-US" sz="2000" dirty="0" smtClean="0"/>
              <a:t> Feedback sein </a:t>
            </a:r>
            <a:r>
              <a:rPr lang="en-US" sz="2000" dirty="0" err="1" smtClean="0"/>
              <a:t>Produkt</a:t>
            </a:r>
            <a:r>
              <a:rPr lang="en-US" sz="2000" dirty="0" smtClean="0"/>
              <a:t>/</a:t>
            </a:r>
          </a:p>
          <a:p>
            <a:r>
              <a:rPr lang="en-US" sz="2000" dirty="0" err="1" smtClean="0"/>
              <a:t>seinenDienst</a:t>
            </a:r>
            <a:r>
              <a:rPr lang="en-US" sz="2000" dirty="0" smtClean="0"/>
              <a:t>/</a:t>
            </a:r>
            <a:r>
              <a:rPr lang="en-US" sz="2000" dirty="0" err="1" smtClean="0"/>
              <a:t>seinen</a:t>
            </a:r>
            <a:endParaRPr lang="en-US" sz="2000" dirty="0" smtClean="0"/>
          </a:p>
          <a:p>
            <a:r>
              <a:rPr lang="en-US" sz="2000" dirty="0" err="1" smtClean="0"/>
              <a:t>Prozess</a:t>
            </a:r>
            <a:r>
              <a:rPr lang="en-US" sz="2000" dirty="0" smtClean="0"/>
              <a:t>.</a:t>
            </a:r>
          </a:p>
          <a:p>
            <a:endParaRPr lang="en-US" sz="2000" dirty="0"/>
          </a:p>
        </p:txBody>
      </p:sp>
      <p:sp>
        <p:nvSpPr>
          <p:cNvPr id="5" name="Rechteck 4"/>
          <p:cNvSpPr/>
          <p:nvPr/>
        </p:nvSpPr>
        <p:spPr>
          <a:xfrm>
            <a:off x="9435152" y="3060510"/>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Matrix with 8 operators</a:t>
            </a:r>
            <a:endParaRPr lang="en-GB" dirty="0"/>
          </a:p>
        </p:txBody>
      </p:sp>
      <p:pic>
        <p:nvPicPr>
          <p:cNvPr id="6" name="Grafik 5"/>
          <p:cNvPicPr>
            <a:picLocks noChangeAspect="1"/>
          </p:cNvPicPr>
          <p:nvPr/>
        </p:nvPicPr>
        <p:blipFill>
          <a:blip r:embed="rId4"/>
          <a:stretch>
            <a:fillRect/>
          </a:stretch>
        </p:blipFill>
        <p:spPr>
          <a:xfrm>
            <a:off x="4268113" y="3931564"/>
            <a:ext cx="7314286" cy="2247619"/>
          </a:xfrm>
          <a:prstGeom prst="rect">
            <a:avLst/>
          </a:prstGeom>
        </p:spPr>
      </p:pic>
    </p:spTree>
    <p:extLst>
      <p:ext uri="{BB962C8B-B14F-4D97-AF65-F5344CB8AC3E}">
        <p14:creationId xmlns:p14="http://schemas.microsoft.com/office/powerpoint/2010/main" val="145204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366632" y="198155"/>
            <a:ext cx="10663380" cy="3231654"/>
          </a:xfrm>
          <a:prstGeom prst="rect">
            <a:avLst/>
          </a:prstGeom>
          <a:noFill/>
        </p:spPr>
        <p:txBody>
          <a:bodyPr wrap="square" rtlCol="0">
            <a:spAutoFit/>
          </a:bodyPr>
          <a:lstStyle/>
          <a:p>
            <a:r>
              <a:rPr lang="en-GB" sz="2400" dirty="0" smtClean="0"/>
              <a:t>Innovation </a:t>
            </a:r>
            <a:r>
              <a:rPr lang="en-GB" sz="2400" dirty="0" err="1" smtClean="0"/>
              <a:t>aufgrund</a:t>
            </a:r>
            <a:r>
              <a:rPr lang="en-GB" sz="2400" dirty="0" smtClean="0"/>
              <a:t> von </a:t>
            </a:r>
            <a:r>
              <a:rPr lang="en-GB" sz="2400" dirty="0" err="1" smtClean="0"/>
              <a:t>bereits</a:t>
            </a:r>
            <a:r>
              <a:rPr lang="en-GB" sz="2400" dirty="0" smtClean="0"/>
              <a:t> </a:t>
            </a:r>
            <a:r>
              <a:rPr lang="en-GB" sz="2400" dirty="0" err="1" smtClean="0"/>
              <a:t>Vorhandenem</a:t>
            </a:r>
            <a:endParaRPr lang="en-GB" sz="2400" dirty="0" smtClean="0"/>
          </a:p>
          <a:p>
            <a:endParaRPr lang="hu-HU" sz="2000" dirty="0"/>
          </a:p>
          <a:p>
            <a:pPr marL="342900" indent="-342900">
              <a:buFont typeface="Calibri" panose="020F0502020204030204" pitchFamily="34" charset="0"/>
              <a:buChar char="–"/>
            </a:pPr>
            <a:r>
              <a:rPr lang="en-US" sz="2000" b="1" dirty="0"/>
              <a:t>Transformation</a:t>
            </a:r>
            <a:r>
              <a:rPr lang="en-US" sz="2000" dirty="0"/>
              <a:t> </a:t>
            </a:r>
            <a:r>
              <a:rPr lang="en-US" sz="2000" dirty="0" smtClean="0"/>
              <a:t>(</a:t>
            </a:r>
            <a:r>
              <a:rPr lang="en-US" sz="2000" dirty="0" err="1" smtClean="0"/>
              <a:t>Neudesign</a:t>
            </a:r>
            <a:r>
              <a:rPr lang="en-US" sz="2000" dirty="0" smtClean="0"/>
              <a:t> </a:t>
            </a:r>
            <a:r>
              <a:rPr lang="en-US" sz="2000" dirty="0" err="1" smtClean="0"/>
              <a:t>durch</a:t>
            </a:r>
            <a:r>
              <a:rPr lang="en-US" sz="2000" dirty="0" smtClean="0"/>
              <a:t> </a:t>
            </a:r>
            <a:r>
              <a:rPr lang="en-US" sz="2000" dirty="0" err="1" smtClean="0"/>
              <a:t>Weglassen</a:t>
            </a:r>
            <a:r>
              <a:rPr lang="en-US" sz="2000" dirty="0" smtClean="0"/>
              <a:t> </a:t>
            </a:r>
            <a:r>
              <a:rPr lang="en-US" sz="2000" dirty="0" err="1" smtClean="0"/>
              <a:t>oder</a:t>
            </a:r>
            <a:r>
              <a:rPr lang="en-US" sz="2000" dirty="0" smtClean="0"/>
              <a:t> </a:t>
            </a:r>
            <a:r>
              <a:rPr lang="en-US" sz="2000" dirty="0" err="1" smtClean="0"/>
              <a:t>Ersetzen</a:t>
            </a:r>
            <a:r>
              <a:rPr lang="en-US" sz="2000" dirty="0" smtClean="0"/>
              <a:t> von </a:t>
            </a:r>
            <a:r>
              <a:rPr lang="en-US" sz="2000" dirty="0" err="1" smtClean="0"/>
              <a:t>einer</a:t>
            </a:r>
            <a:r>
              <a:rPr lang="en-US" sz="2000" dirty="0" smtClean="0"/>
              <a:t> </a:t>
            </a:r>
            <a:r>
              <a:rPr lang="en-US" sz="2000" dirty="0" err="1" smtClean="0"/>
              <a:t>Eigenschaft</a:t>
            </a:r>
            <a:r>
              <a:rPr lang="en-US" sz="2000" dirty="0" smtClean="0"/>
              <a:t> </a:t>
            </a:r>
            <a:r>
              <a:rPr lang="en-US" sz="2000" dirty="0" err="1" smtClean="0"/>
              <a:t>oder</a:t>
            </a:r>
            <a:r>
              <a:rPr lang="en-US" sz="2000" dirty="0" smtClean="0"/>
              <a:t> fundamental </a:t>
            </a:r>
            <a:r>
              <a:rPr lang="en-US" sz="2000" dirty="0" err="1" smtClean="0"/>
              <a:t>wichtigen</a:t>
            </a:r>
            <a:r>
              <a:rPr lang="en-US" sz="2000" dirty="0" smtClean="0"/>
              <a:t> </a:t>
            </a:r>
            <a:r>
              <a:rPr lang="en-US" sz="2000" dirty="0" err="1" smtClean="0"/>
              <a:t>Funktion</a:t>
            </a:r>
            <a:r>
              <a:rPr lang="en-US" sz="2000" dirty="0" smtClean="0"/>
              <a:t>, </a:t>
            </a:r>
            <a:r>
              <a:rPr lang="en-US" sz="2000" dirty="0" err="1" smtClean="0"/>
              <a:t>oder</a:t>
            </a:r>
            <a:r>
              <a:rPr lang="en-US" sz="2000" dirty="0" smtClean="0"/>
              <a:t> </a:t>
            </a:r>
            <a:r>
              <a:rPr lang="en-US" sz="2000" dirty="0" err="1" smtClean="0"/>
              <a:t>Aktualisierung</a:t>
            </a:r>
            <a:r>
              <a:rPr lang="en-US" sz="2000" dirty="0" smtClean="0"/>
              <a:t>/</a:t>
            </a:r>
            <a:r>
              <a:rPr lang="en-US" sz="2000" dirty="0" err="1" smtClean="0"/>
              <a:t>Modernisierung</a:t>
            </a:r>
            <a:r>
              <a:rPr lang="en-US" sz="2000" dirty="0" smtClean="0"/>
              <a:t> </a:t>
            </a:r>
            <a:r>
              <a:rPr lang="en-US" sz="2000" dirty="0" err="1" smtClean="0"/>
              <a:t>einer</a:t>
            </a:r>
            <a:r>
              <a:rPr lang="en-US" sz="2000" dirty="0" smtClean="0"/>
              <a:t> </a:t>
            </a:r>
            <a:r>
              <a:rPr lang="en-US" sz="2000" dirty="0" err="1" smtClean="0"/>
              <a:t>existierenden</a:t>
            </a:r>
            <a:r>
              <a:rPr lang="en-US" sz="2000" dirty="0" smtClean="0"/>
              <a:t> </a:t>
            </a:r>
            <a:r>
              <a:rPr lang="en-US" sz="2000" dirty="0" err="1" smtClean="0"/>
              <a:t>Funktion</a:t>
            </a:r>
            <a:r>
              <a:rPr lang="en-US" sz="2000" dirty="0" smtClean="0"/>
              <a:t>)</a:t>
            </a:r>
            <a:endParaRPr lang="en-US" sz="2000" dirty="0"/>
          </a:p>
          <a:p>
            <a:pPr marL="342900" indent="-342900">
              <a:buFont typeface="Calibri" panose="020F0502020204030204" pitchFamily="34" charset="0"/>
              <a:buChar char="–"/>
            </a:pPr>
            <a:r>
              <a:rPr lang="en-US" sz="2000" b="1" dirty="0" err="1" smtClean="0"/>
              <a:t>Multiplikation</a:t>
            </a:r>
            <a:r>
              <a:rPr lang="en-US" sz="2000" dirty="0" smtClean="0"/>
              <a:t> </a:t>
            </a:r>
            <a:r>
              <a:rPr lang="en-US" sz="2000" dirty="0" err="1" smtClean="0"/>
              <a:t>Zu</a:t>
            </a:r>
            <a:r>
              <a:rPr lang="en-US" sz="2000" dirty="0" smtClean="0"/>
              <a:t> </a:t>
            </a:r>
            <a:r>
              <a:rPr lang="en-US" sz="2000" dirty="0" err="1" smtClean="0"/>
              <a:t>einer</a:t>
            </a:r>
            <a:r>
              <a:rPr lang="en-US" sz="2000" dirty="0" smtClean="0"/>
              <a:t> </a:t>
            </a:r>
            <a:r>
              <a:rPr lang="en-US" sz="2000" dirty="0" err="1" smtClean="0"/>
              <a:t>bereits</a:t>
            </a:r>
            <a:r>
              <a:rPr lang="en-US" sz="2000" dirty="0" smtClean="0"/>
              <a:t> </a:t>
            </a:r>
            <a:r>
              <a:rPr lang="en-US" sz="2000" dirty="0" err="1" smtClean="0"/>
              <a:t>guten</a:t>
            </a:r>
            <a:r>
              <a:rPr lang="en-US" sz="2000" dirty="0" smtClean="0"/>
              <a:t> </a:t>
            </a:r>
            <a:r>
              <a:rPr lang="en-US" sz="2000" dirty="0" err="1" smtClean="0"/>
              <a:t>Produktqualität</a:t>
            </a:r>
            <a:r>
              <a:rPr lang="en-US" sz="2000" dirty="0" smtClean="0"/>
              <a:t> </a:t>
            </a:r>
            <a:r>
              <a:rPr lang="en-US" sz="2000" dirty="0" err="1" smtClean="0"/>
              <a:t>eine</a:t>
            </a:r>
            <a:r>
              <a:rPr lang="en-US" sz="2000" dirty="0" smtClean="0"/>
              <a:t> </a:t>
            </a:r>
            <a:r>
              <a:rPr lang="en-US" sz="2000" dirty="0" err="1" smtClean="0"/>
              <a:t>gute</a:t>
            </a:r>
            <a:r>
              <a:rPr lang="en-US" sz="2000" dirty="0" smtClean="0"/>
              <a:t> </a:t>
            </a:r>
            <a:r>
              <a:rPr lang="en-US" sz="2000" dirty="0" err="1" smtClean="0"/>
              <a:t>Dienstleistung</a:t>
            </a:r>
            <a:r>
              <a:rPr lang="en-US" sz="2000" dirty="0" smtClean="0"/>
              <a:t> </a:t>
            </a:r>
            <a:r>
              <a:rPr lang="en-US" sz="2000" dirty="0" err="1" smtClean="0"/>
              <a:t>hinzufügen</a:t>
            </a:r>
            <a:r>
              <a:rPr lang="en-US" sz="2000" dirty="0" smtClean="0"/>
              <a:t>.</a:t>
            </a:r>
            <a:endParaRPr lang="en-US" sz="2000" dirty="0"/>
          </a:p>
          <a:p>
            <a:pPr marL="342900" indent="-342900">
              <a:buFont typeface="Calibri" panose="020F0502020204030204" pitchFamily="34" charset="0"/>
              <a:buChar char="–"/>
            </a:pPr>
            <a:r>
              <a:rPr lang="en-US" sz="2000" b="1" dirty="0" smtClean="0"/>
              <a:t>Separation</a:t>
            </a:r>
            <a:r>
              <a:rPr lang="en-US" sz="2000" dirty="0" smtClean="0"/>
              <a:t> (</a:t>
            </a:r>
            <a:r>
              <a:rPr lang="en-US" sz="2000" dirty="0" err="1" smtClean="0"/>
              <a:t>wenn</a:t>
            </a:r>
            <a:r>
              <a:rPr lang="en-US" sz="2000" dirty="0" smtClean="0"/>
              <a:t> </a:t>
            </a:r>
            <a:r>
              <a:rPr lang="en-US" sz="2000" dirty="0" err="1" smtClean="0"/>
              <a:t>einige</a:t>
            </a:r>
            <a:r>
              <a:rPr lang="en-US" sz="2000" dirty="0" smtClean="0"/>
              <a:t> </a:t>
            </a:r>
            <a:r>
              <a:rPr lang="en-US" sz="2000" dirty="0" err="1" smtClean="0"/>
              <a:t>wichtige</a:t>
            </a:r>
            <a:r>
              <a:rPr lang="en-US" sz="2000" dirty="0" smtClean="0"/>
              <a:t> </a:t>
            </a:r>
            <a:r>
              <a:rPr lang="en-US" sz="2000" dirty="0" err="1" smtClean="0"/>
              <a:t>Teile</a:t>
            </a:r>
            <a:r>
              <a:rPr lang="en-US" sz="2000" dirty="0" smtClean="0"/>
              <a:t> </a:t>
            </a:r>
            <a:r>
              <a:rPr lang="en-US" sz="2000" dirty="0" err="1" smtClean="0"/>
              <a:t>aufgteilt</a:t>
            </a:r>
            <a:r>
              <a:rPr lang="en-US" sz="2000" dirty="0"/>
              <a:t> </a:t>
            </a:r>
            <a:r>
              <a:rPr lang="en-US" sz="2000" dirty="0" err="1" smtClean="0"/>
              <a:t>oder</a:t>
            </a:r>
            <a:r>
              <a:rPr lang="en-US" sz="2000" dirty="0" smtClean="0"/>
              <a:t> </a:t>
            </a:r>
            <a:r>
              <a:rPr lang="en-US" sz="2000" dirty="0" err="1" smtClean="0"/>
              <a:t>unterteilt</a:t>
            </a:r>
            <a:r>
              <a:rPr lang="en-US" sz="2000" dirty="0" smtClean="0"/>
              <a:t> </a:t>
            </a:r>
            <a:r>
              <a:rPr lang="en-US" sz="2000" dirty="0" err="1" smtClean="0"/>
              <a:t>werden</a:t>
            </a:r>
            <a:r>
              <a:rPr lang="en-US" sz="2000" dirty="0"/>
              <a:t> </a:t>
            </a:r>
            <a:r>
              <a:rPr lang="en-US" sz="2000" dirty="0" err="1" smtClean="0"/>
              <a:t>zugunsten</a:t>
            </a:r>
            <a:r>
              <a:rPr lang="en-US" sz="2000" dirty="0" smtClean="0"/>
              <a:t> </a:t>
            </a:r>
            <a:r>
              <a:rPr lang="en-US" sz="2000" dirty="0" err="1" smtClean="0"/>
              <a:t>einer</a:t>
            </a:r>
            <a:r>
              <a:rPr lang="en-US" sz="2000" dirty="0" smtClean="0"/>
              <a:t> </a:t>
            </a:r>
            <a:r>
              <a:rPr lang="en-US" sz="2000" dirty="0" err="1" smtClean="0"/>
              <a:t>neuen</a:t>
            </a:r>
            <a:r>
              <a:rPr lang="en-US" sz="2000" dirty="0" smtClean="0"/>
              <a:t> </a:t>
            </a:r>
            <a:r>
              <a:rPr lang="en-US" sz="2000" dirty="0" err="1" smtClean="0"/>
              <a:t>Zusammensetzung</a:t>
            </a:r>
            <a:r>
              <a:rPr lang="en-US" sz="2000" dirty="0" smtClean="0"/>
              <a:t> des </a:t>
            </a:r>
            <a:r>
              <a:rPr lang="en-US" sz="2000" dirty="0" err="1" smtClean="0"/>
              <a:t>Produkts</a:t>
            </a:r>
            <a:r>
              <a:rPr lang="en-US" sz="2000" dirty="0" smtClean="0"/>
              <a:t>)</a:t>
            </a:r>
            <a:endParaRPr lang="en-US" sz="2000" dirty="0"/>
          </a:p>
          <a:p>
            <a:pPr marL="342900" indent="-342900">
              <a:buFont typeface="Calibri" panose="020F0502020204030204" pitchFamily="34" charset="0"/>
              <a:buChar char="–"/>
            </a:pPr>
            <a:r>
              <a:rPr lang="en-US" sz="2000" b="1" dirty="0" smtClean="0"/>
              <a:t>Integration</a:t>
            </a:r>
            <a:r>
              <a:rPr lang="en-US" sz="2000" dirty="0" smtClean="0"/>
              <a:t> (</a:t>
            </a:r>
            <a:r>
              <a:rPr lang="en-US" sz="2000" dirty="0" err="1" smtClean="0"/>
              <a:t>funktionalen</a:t>
            </a:r>
            <a:r>
              <a:rPr lang="en-US" sz="2000" dirty="0" smtClean="0"/>
              <a:t> </a:t>
            </a:r>
            <a:r>
              <a:rPr lang="en-US" sz="2000" dirty="0" err="1" smtClean="0"/>
              <a:t>Teilen</a:t>
            </a:r>
            <a:r>
              <a:rPr lang="en-US" sz="2000" dirty="0" smtClean="0"/>
              <a:t> </a:t>
            </a:r>
            <a:r>
              <a:rPr lang="en-US" sz="2000" dirty="0" err="1" smtClean="0"/>
              <a:t>eines</a:t>
            </a:r>
            <a:r>
              <a:rPr lang="en-US" sz="2000" dirty="0" smtClean="0"/>
              <a:t> </a:t>
            </a:r>
            <a:r>
              <a:rPr lang="en-US" sz="2000" dirty="0" err="1" smtClean="0"/>
              <a:t>Produkts</a:t>
            </a:r>
            <a:r>
              <a:rPr lang="en-US" sz="2000" dirty="0" smtClean="0"/>
              <a:t> </a:t>
            </a:r>
            <a:r>
              <a:rPr lang="en-US" sz="2000" dirty="0" err="1" smtClean="0"/>
              <a:t>werden</a:t>
            </a:r>
            <a:r>
              <a:rPr lang="en-US" sz="2000" dirty="0" smtClean="0"/>
              <a:t> </a:t>
            </a:r>
            <a:r>
              <a:rPr lang="en-US" sz="2000" dirty="0" err="1" smtClean="0"/>
              <a:t>neue</a:t>
            </a:r>
            <a:r>
              <a:rPr lang="en-US" sz="2000" dirty="0" smtClean="0"/>
              <a:t> </a:t>
            </a:r>
            <a:r>
              <a:rPr lang="en-US" sz="2000" dirty="0" err="1" smtClean="0"/>
              <a:t>Aufgaben</a:t>
            </a:r>
            <a:r>
              <a:rPr lang="en-US" sz="2000" dirty="0" smtClean="0"/>
              <a:t> </a:t>
            </a:r>
            <a:r>
              <a:rPr lang="en-US" sz="2000" dirty="0" err="1" smtClean="0"/>
              <a:t>zugewiesen</a:t>
            </a:r>
            <a:r>
              <a:rPr lang="en-US" sz="2000" dirty="0" smtClean="0"/>
              <a:t>, z. B. </a:t>
            </a:r>
            <a:r>
              <a:rPr lang="en-US" sz="2000" dirty="0" err="1" smtClean="0"/>
              <a:t>sie</a:t>
            </a:r>
            <a:r>
              <a:rPr lang="en-US" sz="2000" dirty="0" smtClean="0"/>
              <a:t> </a:t>
            </a:r>
            <a:r>
              <a:rPr lang="en-US" sz="2000" dirty="0" err="1" smtClean="0"/>
              <a:t>werden</a:t>
            </a:r>
            <a:r>
              <a:rPr lang="en-US" sz="2000" dirty="0" smtClean="0"/>
              <a:t> </a:t>
            </a:r>
            <a:r>
              <a:rPr lang="en-US" sz="2000" dirty="0" err="1" smtClean="0"/>
              <a:t>zusammengeführt</a:t>
            </a:r>
            <a:r>
              <a:rPr lang="en-US" sz="2000" dirty="0" smtClean="0"/>
              <a:t> </a:t>
            </a:r>
            <a:r>
              <a:rPr lang="en-US" sz="2000" dirty="0" err="1" smtClean="0"/>
              <a:t>oder</a:t>
            </a:r>
            <a:r>
              <a:rPr lang="en-US" sz="2000" dirty="0" smtClean="0"/>
              <a:t> an </a:t>
            </a:r>
            <a:r>
              <a:rPr lang="en-US" sz="2000" dirty="0" err="1" smtClean="0"/>
              <a:t>anderer</a:t>
            </a:r>
            <a:r>
              <a:rPr lang="en-US" sz="2000" dirty="0" smtClean="0"/>
              <a:t> </a:t>
            </a:r>
            <a:r>
              <a:rPr lang="en-US" sz="2000" dirty="0" err="1" smtClean="0"/>
              <a:t>Stelle</a:t>
            </a:r>
            <a:r>
              <a:rPr lang="en-US" sz="2000" dirty="0" smtClean="0"/>
              <a:t> </a:t>
            </a:r>
            <a:r>
              <a:rPr lang="en-US" sz="2000" dirty="0" err="1" smtClean="0"/>
              <a:t>eingebaut</a:t>
            </a:r>
            <a:r>
              <a:rPr lang="en-US" sz="2000" dirty="0"/>
              <a:t>)</a:t>
            </a:r>
          </a:p>
        </p:txBody>
      </p:sp>
      <p:sp>
        <p:nvSpPr>
          <p:cNvPr id="9" name="Szövegdoboz 3"/>
          <p:cNvSpPr txBox="1"/>
          <p:nvPr/>
        </p:nvSpPr>
        <p:spPr>
          <a:xfrm>
            <a:off x="446206" y="3722623"/>
            <a:ext cx="4767239" cy="1631216"/>
          </a:xfrm>
          <a:prstGeom prst="rect">
            <a:avLst/>
          </a:prstGeom>
          <a:noFill/>
        </p:spPr>
        <p:txBody>
          <a:bodyPr wrap="square" rtlCol="0">
            <a:spAutoFit/>
          </a:bodyPr>
          <a:lstStyle/>
          <a:p>
            <a:pPr marL="342900" indent="-342900">
              <a:buFont typeface="Calibri" panose="020F0502020204030204" pitchFamily="34" charset="0"/>
              <a:buChar char="–"/>
            </a:pPr>
            <a:r>
              <a:rPr lang="en-US" sz="2000" b="1" dirty="0" err="1" smtClean="0"/>
              <a:t>Verbindungen</a:t>
            </a:r>
            <a:r>
              <a:rPr lang="en-US" sz="2000" dirty="0" smtClean="0"/>
              <a:t> (</a:t>
            </a:r>
            <a:r>
              <a:rPr lang="en-US" sz="2000" dirty="0" err="1" smtClean="0"/>
              <a:t>neue</a:t>
            </a:r>
            <a:r>
              <a:rPr lang="en-US" sz="2000" dirty="0" smtClean="0"/>
              <a:t> </a:t>
            </a:r>
            <a:r>
              <a:rPr lang="en-US" sz="2000" dirty="0" err="1" smtClean="0"/>
              <a:t>Verbindungen</a:t>
            </a:r>
            <a:r>
              <a:rPr lang="en-US" sz="2000" dirty="0" smtClean="0"/>
              <a:t> </a:t>
            </a:r>
            <a:r>
              <a:rPr lang="en-US" sz="2000" dirty="0" err="1" smtClean="0"/>
              <a:t>zwischen</a:t>
            </a:r>
            <a:r>
              <a:rPr lang="en-US" sz="2000" dirty="0" smtClean="0"/>
              <a:t> </a:t>
            </a:r>
            <a:r>
              <a:rPr lang="en-US" sz="2000" dirty="0" err="1" smtClean="0"/>
              <a:t>Teilen</a:t>
            </a:r>
            <a:r>
              <a:rPr lang="en-US" sz="2000" dirty="0" smtClean="0"/>
              <a:t> </a:t>
            </a:r>
            <a:r>
              <a:rPr lang="en-US" sz="2000" dirty="0" err="1" smtClean="0"/>
              <a:t>herstellen</a:t>
            </a:r>
            <a:r>
              <a:rPr lang="en-US" sz="2000" dirty="0" smtClean="0"/>
              <a:t>, die </a:t>
            </a:r>
            <a:r>
              <a:rPr lang="en-US" sz="2000" dirty="0" err="1" smtClean="0"/>
              <a:t>davor</a:t>
            </a:r>
            <a:r>
              <a:rPr lang="en-US" sz="2000" dirty="0" smtClean="0"/>
              <a:t> </a:t>
            </a:r>
            <a:r>
              <a:rPr lang="en-US" sz="2000" dirty="0" err="1" smtClean="0"/>
              <a:t>nicht</a:t>
            </a:r>
            <a:r>
              <a:rPr lang="en-US" sz="2000" dirty="0" smtClean="0"/>
              <a:t> </a:t>
            </a:r>
            <a:r>
              <a:rPr lang="en-US" sz="2000" dirty="0" err="1" smtClean="0"/>
              <a:t>verbunden</a:t>
            </a:r>
            <a:r>
              <a:rPr lang="en-US" sz="2000" dirty="0" smtClean="0"/>
              <a:t> </a:t>
            </a:r>
            <a:r>
              <a:rPr lang="en-US" sz="2000" dirty="0" err="1" smtClean="0"/>
              <a:t>waren</a:t>
            </a:r>
            <a:r>
              <a:rPr lang="en-US" sz="2000" dirty="0" smtClean="0"/>
              <a:t>; </a:t>
            </a:r>
            <a:r>
              <a:rPr lang="en-US" sz="2000" dirty="0" err="1" smtClean="0"/>
              <a:t>oder</a:t>
            </a:r>
            <a:r>
              <a:rPr lang="en-US" sz="2000" dirty="0" smtClean="0"/>
              <a:t> </a:t>
            </a:r>
            <a:r>
              <a:rPr lang="en-US" sz="2000" dirty="0" err="1" smtClean="0"/>
              <a:t>Neuausrichtung</a:t>
            </a:r>
            <a:r>
              <a:rPr lang="en-US" sz="2000" dirty="0" smtClean="0"/>
              <a:t> </a:t>
            </a:r>
            <a:r>
              <a:rPr lang="en-US" sz="2000" dirty="0" err="1" smtClean="0"/>
              <a:t>bestehender</a:t>
            </a:r>
            <a:r>
              <a:rPr lang="en-US" sz="2000" dirty="0" smtClean="0"/>
              <a:t> </a:t>
            </a:r>
            <a:r>
              <a:rPr lang="en-US" sz="2000" dirty="0" err="1" smtClean="0"/>
              <a:t>Verbindungen</a:t>
            </a:r>
            <a:r>
              <a:rPr lang="en-US" sz="2000" dirty="0" smtClean="0"/>
              <a:t>).</a:t>
            </a:r>
            <a:endParaRPr lang="en-US" sz="2000" dirty="0"/>
          </a:p>
        </p:txBody>
      </p:sp>
      <p:pic>
        <p:nvPicPr>
          <p:cNvPr id="6" name="Grafik 5"/>
          <p:cNvPicPr>
            <a:picLocks noChangeAspect="1"/>
          </p:cNvPicPr>
          <p:nvPr/>
        </p:nvPicPr>
        <p:blipFill>
          <a:blip r:embed="rId4"/>
          <a:stretch>
            <a:fillRect/>
          </a:stretch>
        </p:blipFill>
        <p:spPr>
          <a:xfrm>
            <a:off x="7829550" y="3043301"/>
            <a:ext cx="3703579" cy="3194341"/>
          </a:xfrm>
          <a:prstGeom prst="rect">
            <a:avLst/>
          </a:prstGeom>
        </p:spPr>
      </p:pic>
    </p:spTree>
    <p:extLst>
      <p:ext uri="{BB962C8B-B14F-4D97-AF65-F5344CB8AC3E}">
        <p14:creationId xmlns:p14="http://schemas.microsoft.com/office/powerpoint/2010/main" val="3364404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5" y="512054"/>
            <a:ext cx="10212695" cy="3908762"/>
          </a:xfrm>
          <a:prstGeom prst="rect">
            <a:avLst/>
          </a:prstGeom>
          <a:noFill/>
        </p:spPr>
        <p:txBody>
          <a:bodyPr wrap="square" rtlCol="0">
            <a:spAutoFit/>
          </a:bodyPr>
          <a:lstStyle/>
          <a:p>
            <a:r>
              <a:rPr lang="en-GB" sz="2400" dirty="0" smtClean="0"/>
              <a:t>Innovation auf der </a:t>
            </a:r>
            <a:r>
              <a:rPr lang="en-GB" sz="2400" dirty="0" err="1" smtClean="0"/>
              <a:t>Grundlage</a:t>
            </a:r>
            <a:r>
              <a:rPr lang="en-GB" sz="2400" dirty="0" smtClean="0"/>
              <a:t> </a:t>
            </a:r>
            <a:r>
              <a:rPr lang="en-GB" sz="2400" dirty="0" err="1" smtClean="0"/>
              <a:t>bestehender</a:t>
            </a:r>
            <a:r>
              <a:rPr lang="en-GB" sz="2400" dirty="0" smtClean="0"/>
              <a:t> Dinge – </a:t>
            </a:r>
            <a:r>
              <a:rPr lang="en-GB" sz="2400" dirty="0" err="1" smtClean="0"/>
              <a:t>Beispiel</a:t>
            </a:r>
            <a:r>
              <a:rPr lang="en-GB" sz="2400" dirty="0" smtClean="0"/>
              <a:t> </a:t>
            </a:r>
            <a:r>
              <a:rPr lang="en-GB" sz="2400" dirty="0" err="1" smtClean="0"/>
              <a:t>Produktinnovation</a:t>
            </a:r>
            <a:r>
              <a:rPr lang="en-GB" sz="2400" dirty="0" smtClean="0"/>
              <a:t> </a:t>
            </a:r>
            <a:r>
              <a:rPr lang="en-GB" sz="2400" dirty="0" err="1" smtClean="0"/>
              <a:t>anhand</a:t>
            </a:r>
            <a:r>
              <a:rPr lang="en-GB" sz="2400" dirty="0" smtClean="0"/>
              <a:t> </a:t>
            </a:r>
            <a:r>
              <a:rPr lang="en-GB" sz="2400" dirty="0" err="1" smtClean="0"/>
              <a:t>eines</a:t>
            </a:r>
            <a:r>
              <a:rPr lang="en-GB" sz="2400" dirty="0" smtClean="0"/>
              <a:t> </a:t>
            </a:r>
            <a:r>
              <a:rPr lang="en-GB" sz="2400" b="1" dirty="0" smtClean="0"/>
              <a:t>Kinder Scooters</a:t>
            </a:r>
          </a:p>
          <a:p>
            <a:endParaRPr lang="hu-HU" sz="2000" dirty="0"/>
          </a:p>
          <a:p>
            <a:pPr marL="342900" indent="-342900">
              <a:buFont typeface="Calibri" panose="020F0502020204030204" pitchFamily="34" charset="0"/>
              <a:buChar char="–"/>
            </a:pPr>
            <a:r>
              <a:rPr lang="en-US" sz="2000" b="1" dirty="0" smtClean="0"/>
              <a:t>Transformation</a:t>
            </a:r>
            <a:endParaRPr lang="en-US" sz="2000" dirty="0"/>
          </a:p>
          <a:p>
            <a:pPr marL="342900" indent="-342900">
              <a:buFont typeface="Calibri" panose="020F0502020204030204" pitchFamily="34" charset="0"/>
              <a:buChar char="–"/>
            </a:pPr>
            <a:r>
              <a:rPr lang="en-US" sz="2000" b="1" dirty="0" err="1" smtClean="0"/>
              <a:t>Multiplikation</a:t>
            </a:r>
            <a:r>
              <a:rPr lang="en-US" sz="2000" dirty="0" smtClean="0"/>
              <a:t> </a:t>
            </a:r>
          </a:p>
          <a:p>
            <a:pPr marL="342900" indent="-342900">
              <a:buFont typeface="Calibri" panose="020F0502020204030204" pitchFamily="34" charset="0"/>
              <a:buChar char="–"/>
            </a:pPr>
            <a:r>
              <a:rPr lang="en-US" sz="2000" b="1" dirty="0" smtClean="0"/>
              <a:t>Separation </a:t>
            </a:r>
          </a:p>
          <a:p>
            <a:pPr marL="342900" indent="-342900">
              <a:buFont typeface="Calibri" panose="020F0502020204030204" pitchFamily="34" charset="0"/>
              <a:buChar char="–"/>
            </a:pPr>
            <a:r>
              <a:rPr lang="en-US" sz="2000" b="1" dirty="0" smtClean="0"/>
              <a:t>Integration</a:t>
            </a:r>
          </a:p>
          <a:p>
            <a:pPr marL="342900" indent="-342900">
              <a:buFont typeface="Calibri" panose="020F0502020204030204" pitchFamily="34" charset="0"/>
              <a:buChar char="–"/>
            </a:pPr>
            <a:r>
              <a:rPr lang="en-US" sz="2000" b="1" dirty="0" err="1" smtClean="0"/>
              <a:t>Verbindung</a:t>
            </a:r>
            <a:endParaRPr lang="en-US" sz="2000" b="1" dirty="0" smtClean="0"/>
          </a:p>
          <a:p>
            <a:pPr marL="342900" indent="-342900">
              <a:buFont typeface="Calibri" panose="020F0502020204030204" pitchFamily="34" charset="0"/>
              <a:buChar char="–"/>
            </a:pPr>
            <a:endParaRPr lang="en-US" sz="2000" b="1" dirty="0"/>
          </a:p>
          <a:p>
            <a:pPr marL="342900" indent="-342900">
              <a:buFont typeface="Calibri" panose="020F0502020204030204" pitchFamily="34" charset="0"/>
              <a:buChar char="–"/>
            </a:pPr>
            <a:endParaRPr lang="en-US" sz="2000" b="1" dirty="0" smtClean="0"/>
          </a:p>
          <a:p>
            <a:r>
              <a:rPr lang="en-US" sz="2000" b="1" dirty="0" err="1" smtClean="0"/>
              <a:t>Produkt</a:t>
            </a:r>
            <a:r>
              <a:rPr lang="en-US" sz="2000" b="1" dirty="0" smtClean="0"/>
              <a:t> </a:t>
            </a:r>
            <a:r>
              <a:rPr lang="en-US" sz="2000" b="1" dirty="0" err="1" smtClean="0"/>
              <a:t>verbessern</a:t>
            </a:r>
            <a:r>
              <a:rPr lang="en-US" sz="2000" b="1" dirty="0" smtClean="0"/>
              <a:t>, </a:t>
            </a:r>
            <a:r>
              <a:rPr lang="en-US" sz="2000" b="1" dirty="0" err="1" smtClean="0"/>
              <a:t>aber</a:t>
            </a:r>
            <a:r>
              <a:rPr lang="en-US" sz="2000" b="1" dirty="0" smtClean="0"/>
              <a:t> </a:t>
            </a:r>
            <a:r>
              <a:rPr lang="en-US" sz="2000" b="1" dirty="0" err="1" smtClean="0"/>
              <a:t>ohne</a:t>
            </a:r>
            <a:r>
              <a:rPr lang="en-US" sz="2000" b="1" dirty="0" smtClean="0"/>
              <a:t> </a:t>
            </a:r>
          </a:p>
          <a:p>
            <a:r>
              <a:rPr lang="en-US" sz="2000" b="1" dirty="0" err="1" smtClean="0"/>
              <a:t>Preiserhöhung</a:t>
            </a:r>
            <a:endParaRPr lang="en-US" sz="2000" dirty="0"/>
          </a:p>
        </p:txBody>
      </p:sp>
      <p:pic>
        <p:nvPicPr>
          <p:cNvPr id="3" name="Grafik 2"/>
          <p:cNvPicPr>
            <a:picLocks noChangeAspect="1"/>
          </p:cNvPicPr>
          <p:nvPr/>
        </p:nvPicPr>
        <p:blipFill>
          <a:blip r:embed="rId4"/>
          <a:stretch>
            <a:fillRect/>
          </a:stretch>
        </p:blipFill>
        <p:spPr>
          <a:xfrm>
            <a:off x="4831307" y="982904"/>
            <a:ext cx="6278279" cy="5128919"/>
          </a:xfrm>
          <a:prstGeom prst="rect">
            <a:avLst/>
          </a:prstGeom>
        </p:spPr>
      </p:pic>
    </p:spTree>
    <p:extLst>
      <p:ext uri="{BB962C8B-B14F-4D97-AF65-F5344CB8AC3E}">
        <p14:creationId xmlns:p14="http://schemas.microsoft.com/office/powerpoint/2010/main" val="1867409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512054"/>
            <a:ext cx="9612194" cy="1446550"/>
          </a:xfrm>
          <a:prstGeom prst="rect">
            <a:avLst/>
          </a:prstGeom>
          <a:noFill/>
        </p:spPr>
        <p:txBody>
          <a:bodyPr wrap="square" rtlCol="0">
            <a:spAutoFit/>
          </a:bodyPr>
          <a:lstStyle/>
          <a:p>
            <a:r>
              <a:rPr lang="en-GB" sz="2400" dirty="0"/>
              <a:t>Innovation auf der </a:t>
            </a:r>
            <a:r>
              <a:rPr lang="en-GB" sz="2400" dirty="0" err="1"/>
              <a:t>Grundlage</a:t>
            </a:r>
            <a:r>
              <a:rPr lang="en-GB" sz="2400" dirty="0"/>
              <a:t> </a:t>
            </a:r>
            <a:r>
              <a:rPr lang="en-GB" sz="2400" dirty="0" err="1"/>
              <a:t>bestehender</a:t>
            </a:r>
            <a:r>
              <a:rPr lang="en-GB" sz="2400" dirty="0"/>
              <a:t> Dinge </a:t>
            </a:r>
            <a:r>
              <a:rPr lang="en-GB" sz="2400" dirty="0" smtClean="0"/>
              <a:t>– </a:t>
            </a:r>
            <a:r>
              <a:rPr lang="en-GB" sz="2400" dirty="0" err="1" smtClean="0"/>
              <a:t>Prozessinnovation</a:t>
            </a:r>
            <a:r>
              <a:rPr lang="en-GB" sz="2400" dirty="0" smtClean="0"/>
              <a:t> </a:t>
            </a:r>
            <a:r>
              <a:rPr lang="en-GB" sz="2400" dirty="0" err="1" smtClean="0"/>
              <a:t>bei</a:t>
            </a:r>
            <a:r>
              <a:rPr lang="en-GB" sz="2400" dirty="0" smtClean="0"/>
              <a:t> </a:t>
            </a:r>
            <a:r>
              <a:rPr lang="en-GB" sz="2400" dirty="0" err="1" smtClean="0"/>
              <a:t>einem</a:t>
            </a:r>
            <a:r>
              <a:rPr lang="en-GB" sz="2400" dirty="0" smtClean="0"/>
              <a:t> </a:t>
            </a:r>
            <a:r>
              <a:rPr lang="en-GB" sz="2400" b="1" dirty="0" smtClean="0"/>
              <a:t>Kinder </a:t>
            </a:r>
            <a:r>
              <a:rPr lang="en-GB" sz="2400" b="1" dirty="0"/>
              <a:t>Scooter</a:t>
            </a:r>
            <a:endParaRPr lang="en-GB" sz="2400" dirty="0" smtClean="0"/>
          </a:p>
          <a:p>
            <a:endParaRPr lang="hu-HU" sz="2000" dirty="0"/>
          </a:p>
          <a:p>
            <a:pPr marL="342900" indent="-342900">
              <a:buFont typeface="Calibri" panose="020F0502020204030204" pitchFamily="34" charset="0"/>
              <a:buChar char="–"/>
            </a:pPr>
            <a:r>
              <a:rPr lang="en-US" sz="2000" b="1" dirty="0" err="1" smtClean="0"/>
              <a:t>Ausweitung</a:t>
            </a:r>
            <a:r>
              <a:rPr lang="en-US" sz="2000" b="1" dirty="0" smtClean="0"/>
              <a:t> </a:t>
            </a:r>
            <a:r>
              <a:rPr lang="en-US" sz="2000" b="1" dirty="0" err="1" smtClean="0"/>
              <a:t>vom</a:t>
            </a:r>
            <a:r>
              <a:rPr lang="en-US" sz="2000" b="1" dirty="0" smtClean="0"/>
              <a:t> </a:t>
            </a:r>
            <a:r>
              <a:rPr lang="en-US" sz="2000" b="1" dirty="0" err="1" smtClean="0"/>
              <a:t>Konzept</a:t>
            </a:r>
            <a:r>
              <a:rPr lang="en-US" sz="2000" b="1" dirty="0" smtClean="0"/>
              <a:t> </a:t>
            </a:r>
            <a:r>
              <a:rPr lang="en-US" sz="2000" b="1" dirty="0" err="1" smtClean="0"/>
              <a:t>zum</a:t>
            </a:r>
            <a:r>
              <a:rPr lang="en-US" sz="2000" b="1" dirty="0" smtClean="0"/>
              <a:t> </a:t>
            </a:r>
            <a:r>
              <a:rPr lang="en-US" sz="2000" b="1" dirty="0" err="1" smtClean="0"/>
              <a:t>Dienst</a:t>
            </a:r>
            <a:r>
              <a:rPr lang="en-US" sz="2000" b="1" dirty="0" smtClean="0"/>
              <a:t> /</a:t>
            </a:r>
            <a:r>
              <a:rPr lang="en-US" sz="2000" b="1" dirty="0" err="1" smtClean="0"/>
              <a:t>Prozess</a:t>
            </a:r>
            <a:endParaRPr lang="en-US" sz="2000" b="1" dirty="0" smtClean="0"/>
          </a:p>
        </p:txBody>
      </p:sp>
      <p:sp>
        <p:nvSpPr>
          <p:cNvPr id="6" name="Szövegdoboz 3"/>
          <p:cNvSpPr txBox="1"/>
          <p:nvPr/>
        </p:nvSpPr>
        <p:spPr>
          <a:xfrm>
            <a:off x="396935" y="2337778"/>
            <a:ext cx="6631661" cy="3785652"/>
          </a:xfrm>
          <a:prstGeom prst="rect">
            <a:avLst/>
          </a:prstGeom>
          <a:noFill/>
        </p:spPr>
        <p:txBody>
          <a:bodyPr wrap="square" rtlCol="0">
            <a:spAutoFit/>
          </a:bodyPr>
          <a:lstStyle/>
          <a:p>
            <a:pPr marL="342900" indent="-342900">
              <a:buFont typeface="Calibri" panose="020F0502020204030204" pitchFamily="34" charset="0"/>
              <a:buChar char="–"/>
            </a:pPr>
            <a:r>
              <a:rPr lang="en-US" sz="2000" b="1" dirty="0" smtClean="0"/>
              <a:t>Transformation: </a:t>
            </a:r>
            <a:r>
              <a:rPr lang="de-AT" sz="2000" dirty="0" smtClean="0"/>
              <a:t>Der </a:t>
            </a:r>
            <a:r>
              <a:rPr lang="de-AT" sz="2000" dirty="0" err="1" smtClean="0"/>
              <a:t>Scooter</a:t>
            </a:r>
            <a:r>
              <a:rPr lang="de-AT" sz="2000" dirty="0" smtClean="0"/>
              <a:t> wird </a:t>
            </a:r>
            <a:r>
              <a:rPr lang="de-AT" sz="2000" dirty="0"/>
              <a:t>von einem Produkt zum  Service: inkludiert ist, dass die Eltern ein Reparatur-Service bekommen; Partnerzentren wie Kindergärten übernehmen das </a:t>
            </a:r>
            <a:r>
              <a:rPr lang="de-AT" sz="2000" dirty="0" smtClean="0"/>
              <a:t>Training</a:t>
            </a:r>
            <a:r>
              <a:rPr lang="en-US" sz="2000" dirty="0" smtClean="0"/>
              <a:t>.</a:t>
            </a:r>
            <a:endParaRPr lang="en-US" sz="2000" dirty="0"/>
          </a:p>
          <a:p>
            <a:pPr marL="342900" indent="-342900">
              <a:buFont typeface="Calibri" panose="020F0502020204030204" pitchFamily="34" charset="0"/>
              <a:buChar char="–"/>
            </a:pPr>
            <a:r>
              <a:rPr lang="en-US" sz="2000" b="1" dirty="0" err="1" smtClean="0"/>
              <a:t>Multiplikation</a:t>
            </a:r>
            <a:r>
              <a:rPr lang="en-US" sz="2000" dirty="0" smtClean="0"/>
              <a:t> </a:t>
            </a:r>
            <a:r>
              <a:rPr lang="de-AT" sz="2000" dirty="0" smtClean="0"/>
              <a:t>Der </a:t>
            </a:r>
            <a:r>
              <a:rPr lang="de-AT" sz="2000" dirty="0" err="1" smtClean="0"/>
              <a:t>Scooter</a:t>
            </a:r>
            <a:r>
              <a:rPr lang="de-AT" sz="2000" dirty="0" smtClean="0"/>
              <a:t> </a:t>
            </a:r>
            <a:r>
              <a:rPr lang="de-AT" sz="2000" dirty="0"/>
              <a:t>wird von einem Produkt zum  Service: </a:t>
            </a:r>
            <a:r>
              <a:rPr lang="de-AT" sz="2000" dirty="0" smtClean="0"/>
              <a:t>die hohe Qualität des Fahrrads äußert sich durch die hinzugefügte gute Qualität des Services.</a:t>
            </a:r>
            <a:endParaRPr lang="en-US" sz="2000" dirty="0" smtClean="0"/>
          </a:p>
          <a:p>
            <a:pPr marL="342900" indent="-342900">
              <a:buFont typeface="Calibri" panose="020F0502020204030204" pitchFamily="34" charset="0"/>
              <a:buChar char="–"/>
            </a:pPr>
            <a:r>
              <a:rPr lang="en-US" sz="2000" b="1" dirty="0" smtClean="0"/>
              <a:t>Separation </a:t>
            </a:r>
            <a:r>
              <a:rPr lang="en-US" sz="2000" dirty="0" err="1" smtClean="0"/>
              <a:t>Verkaufen</a:t>
            </a:r>
            <a:r>
              <a:rPr lang="en-US" sz="2000" dirty="0" smtClean="0"/>
              <a:t> </a:t>
            </a:r>
            <a:r>
              <a:rPr lang="en-US" sz="2000" dirty="0" err="1" smtClean="0"/>
              <a:t>Sie</a:t>
            </a:r>
            <a:r>
              <a:rPr lang="en-US" sz="2000" dirty="0" smtClean="0"/>
              <a:t> den Scooter und das Service.</a:t>
            </a:r>
          </a:p>
          <a:p>
            <a:pPr marL="342900" indent="-342900">
              <a:buFont typeface="Calibri" panose="020F0502020204030204" pitchFamily="34" charset="0"/>
              <a:buChar char="–"/>
            </a:pPr>
            <a:r>
              <a:rPr lang="en-US" sz="2000" b="1" dirty="0" smtClean="0"/>
              <a:t>Integration </a:t>
            </a:r>
            <a:r>
              <a:rPr lang="en-US" sz="2000" dirty="0" smtClean="0"/>
              <a:t> </a:t>
            </a:r>
            <a:r>
              <a:rPr lang="en-US" sz="2000" dirty="0" err="1" smtClean="0"/>
              <a:t>Verschmelzen</a:t>
            </a:r>
            <a:r>
              <a:rPr lang="en-US" sz="2000" dirty="0" smtClean="0"/>
              <a:t> </a:t>
            </a:r>
            <a:r>
              <a:rPr lang="en-US" sz="2000" dirty="0" err="1" smtClean="0"/>
              <a:t>Sie</a:t>
            </a:r>
            <a:r>
              <a:rPr lang="en-US" sz="2000" dirty="0" smtClean="0"/>
              <a:t> </a:t>
            </a:r>
            <a:r>
              <a:rPr lang="en-US" sz="2000" dirty="0" err="1" smtClean="0"/>
              <a:t>Kundenservice</a:t>
            </a:r>
            <a:r>
              <a:rPr lang="en-US" sz="2000" dirty="0" smtClean="0"/>
              <a:t> </a:t>
            </a:r>
            <a:r>
              <a:rPr lang="en-US" sz="2000" dirty="0" err="1" smtClean="0"/>
              <a:t>mit</a:t>
            </a:r>
            <a:r>
              <a:rPr lang="en-US" sz="2000" dirty="0" smtClean="0"/>
              <a:t> </a:t>
            </a:r>
            <a:r>
              <a:rPr lang="en-US" sz="2000" dirty="0" err="1" smtClean="0"/>
              <a:t>Produktverkauf</a:t>
            </a:r>
            <a:endParaRPr lang="en-US" sz="2000" dirty="0" smtClean="0"/>
          </a:p>
          <a:p>
            <a:pPr marL="342900" indent="-342900">
              <a:buFont typeface="Calibri" panose="020F0502020204030204" pitchFamily="34" charset="0"/>
              <a:buChar char="–"/>
            </a:pPr>
            <a:r>
              <a:rPr lang="en-US" sz="2000" b="1" dirty="0" err="1" smtClean="0"/>
              <a:t>Verbinden</a:t>
            </a:r>
            <a:r>
              <a:rPr lang="en-US" sz="2000" b="1" dirty="0" smtClean="0"/>
              <a:t> </a:t>
            </a:r>
            <a:r>
              <a:rPr lang="en-US" sz="2000" dirty="0" err="1" smtClean="0"/>
              <a:t>Sie</a:t>
            </a:r>
            <a:r>
              <a:rPr lang="en-US" sz="2000" dirty="0" smtClean="0"/>
              <a:t> </a:t>
            </a:r>
            <a:r>
              <a:rPr lang="en-US" sz="2000" dirty="0" err="1" smtClean="0"/>
              <a:t>Verkaufen</a:t>
            </a:r>
            <a:r>
              <a:rPr lang="en-US" sz="2000" dirty="0" smtClean="0"/>
              <a:t> </a:t>
            </a:r>
            <a:r>
              <a:rPr lang="en-US" sz="2000" dirty="0" err="1" smtClean="0"/>
              <a:t>mit</a:t>
            </a:r>
            <a:r>
              <a:rPr lang="en-US" sz="2000" dirty="0" smtClean="0"/>
              <a:t> </a:t>
            </a:r>
            <a:r>
              <a:rPr lang="en-US" sz="2000" dirty="0" err="1" smtClean="0"/>
              <a:t>Produkt</a:t>
            </a:r>
            <a:r>
              <a:rPr lang="en-US" sz="2000" dirty="0" smtClean="0"/>
              <a:t> und Service. </a:t>
            </a:r>
            <a:r>
              <a:rPr lang="en-US" sz="2000" dirty="0" err="1" smtClean="0"/>
              <a:t>Eröffnen</a:t>
            </a:r>
            <a:r>
              <a:rPr lang="en-US" sz="2000" dirty="0" smtClean="0"/>
              <a:t> </a:t>
            </a:r>
            <a:r>
              <a:rPr lang="en-US" sz="2000" dirty="0" err="1" smtClean="0"/>
              <a:t>Sie</a:t>
            </a:r>
            <a:r>
              <a:rPr lang="en-US" sz="2000" dirty="0" smtClean="0"/>
              <a:t> online </a:t>
            </a:r>
            <a:r>
              <a:rPr lang="en-US" sz="2000" dirty="0" err="1" smtClean="0"/>
              <a:t>Dienste</a:t>
            </a:r>
            <a:r>
              <a:rPr lang="en-US" sz="2000" dirty="0" smtClean="0"/>
              <a:t> </a:t>
            </a:r>
            <a:r>
              <a:rPr lang="en-US" sz="2000" dirty="0" err="1" smtClean="0"/>
              <a:t>mit</a:t>
            </a:r>
            <a:r>
              <a:rPr lang="en-US" sz="2000" dirty="0" smtClean="0"/>
              <a:t> </a:t>
            </a:r>
            <a:r>
              <a:rPr lang="en-US" sz="2000" dirty="0" err="1" smtClean="0"/>
              <a:t>direktem</a:t>
            </a:r>
            <a:r>
              <a:rPr lang="en-US" sz="2000" dirty="0" smtClean="0"/>
              <a:t> </a:t>
            </a:r>
            <a:r>
              <a:rPr lang="en-US" sz="2000" dirty="0" err="1" smtClean="0"/>
              <a:t>Draht</a:t>
            </a:r>
            <a:r>
              <a:rPr lang="en-US" sz="2000" dirty="0" smtClean="0"/>
              <a:t> </a:t>
            </a:r>
            <a:r>
              <a:rPr lang="en-US" sz="2000" dirty="0" err="1" smtClean="0"/>
              <a:t>zum</a:t>
            </a:r>
            <a:r>
              <a:rPr lang="en-US" sz="2000" dirty="0" smtClean="0"/>
              <a:t> </a:t>
            </a:r>
            <a:r>
              <a:rPr lang="en-US" sz="2000" dirty="0" err="1" smtClean="0"/>
              <a:t>Kunden</a:t>
            </a:r>
            <a:r>
              <a:rPr lang="en-US" sz="2000" dirty="0" smtClean="0"/>
              <a:t>.</a:t>
            </a:r>
            <a:endParaRPr lang="en-US" sz="2000" dirty="0"/>
          </a:p>
        </p:txBody>
      </p:sp>
      <p:pic>
        <p:nvPicPr>
          <p:cNvPr id="7" name="Grafik 6"/>
          <p:cNvPicPr>
            <a:picLocks noChangeAspect="1"/>
          </p:cNvPicPr>
          <p:nvPr/>
        </p:nvPicPr>
        <p:blipFill>
          <a:blip r:embed="rId4"/>
          <a:stretch>
            <a:fillRect/>
          </a:stretch>
        </p:blipFill>
        <p:spPr>
          <a:xfrm>
            <a:off x="7446469" y="2688609"/>
            <a:ext cx="4135930" cy="3506692"/>
          </a:xfrm>
          <a:prstGeom prst="rect">
            <a:avLst/>
          </a:prstGeom>
        </p:spPr>
      </p:pic>
    </p:spTree>
    <p:extLst>
      <p:ext uri="{BB962C8B-B14F-4D97-AF65-F5344CB8AC3E}">
        <p14:creationId xmlns:p14="http://schemas.microsoft.com/office/powerpoint/2010/main" val="677077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10299700" cy="2923877"/>
          </a:xfrm>
          <a:prstGeom prst="rect">
            <a:avLst/>
          </a:prstGeom>
          <a:noFill/>
        </p:spPr>
        <p:txBody>
          <a:bodyPr wrap="square" rtlCol="0">
            <a:spAutoFit/>
          </a:bodyPr>
          <a:lstStyle/>
          <a:p>
            <a:r>
              <a:rPr lang="en-GB" sz="2400" dirty="0"/>
              <a:t>Innovation auf der </a:t>
            </a:r>
            <a:r>
              <a:rPr lang="en-GB" sz="2400" dirty="0" err="1"/>
              <a:t>Grundlage</a:t>
            </a:r>
            <a:r>
              <a:rPr lang="en-GB" sz="2400" dirty="0"/>
              <a:t> </a:t>
            </a:r>
            <a:r>
              <a:rPr lang="en-GB" sz="2400" dirty="0" err="1"/>
              <a:t>bestehender</a:t>
            </a:r>
            <a:r>
              <a:rPr lang="en-GB" sz="2400" dirty="0"/>
              <a:t> Dinge </a:t>
            </a:r>
            <a:r>
              <a:rPr lang="en-GB" sz="2400" dirty="0" smtClean="0"/>
              <a:t> - </a:t>
            </a:r>
            <a:r>
              <a:rPr lang="en-GB" sz="2400" dirty="0" err="1" smtClean="0"/>
              <a:t>Übung</a:t>
            </a:r>
            <a:endParaRPr lang="en-GB" sz="2400" dirty="0" smtClean="0"/>
          </a:p>
          <a:p>
            <a:endParaRPr lang="hu-HU" sz="2000" dirty="0"/>
          </a:p>
          <a:p>
            <a:pPr marL="342900" indent="-342900">
              <a:buFont typeface="Calibri" panose="020F0502020204030204" pitchFamily="34" charset="0"/>
              <a:buChar char="–"/>
            </a:pPr>
            <a:r>
              <a:rPr lang="en-US" sz="2000" dirty="0"/>
              <a:t>Teams </a:t>
            </a:r>
            <a:r>
              <a:rPr lang="en-US" sz="2000" dirty="0" err="1"/>
              <a:t>bilden</a:t>
            </a:r>
            <a:r>
              <a:rPr lang="en-US" sz="2000" dirty="0"/>
              <a:t> </a:t>
            </a:r>
            <a:endParaRPr lang="en-US" sz="2000" dirty="0" smtClean="0"/>
          </a:p>
          <a:p>
            <a:pPr marL="342900" indent="-342900">
              <a:buFont typeface="Calibri" panose="020F0502020204030204" pitchFamily="34" charset="0"/>
              <a:buChar char="–"/>
            </a:pPr>
            <a:r>
              <a:rPr lang="de-AT" sz="2000" dirty="0"/>
              <a:t>Wählen Sie ein Produkt, Service oder Verfahren zur Innovationsfähigkeit / zur Verbesserung </a:t>
            </a:r>
            <a:endParaRPr lang="de-AT" sz="2000" dirty="0" smtClean="0"/>
          </a:p>
          <a:p>
            <a:pPr marL="342900" indent="-342900">
              <a:buFont typeface="Calibri" panose="020F0502020204030204" pitchFamily="34" charset="0"/>
              <a:buChar char="–"/>
            </a:pPr>
            <a:r>
              <a:rPr lang="de-AT" sz="2000" dirty="0"/>
              <a:t>Verwenden Sie die PPT-Vorlage in </a:t>
            </a:r>
            <a:r>
              <a:rPr lang="en-US" sz="2000" dirty="0" smtClean="0"/>
              <a:t>INNOTEACH-U1.E1-Exercise-Templates-Release1.EN.v1.pptx</a:t>
            </a:r>
          </a:p>
          <a:p>
            <a:pPr marL="342900" indent="-342900">
              <a:buFont typeface="Calibri" panose="020F0502020204030204" pitchFamily="34" charset="0"/>
              <a:buChar char="–"/>
            </a:pPr>
            <a:r>
              <a:rPr lang="de-AT" sz="2000" dirty="0"/>
              <a:t>Jedes Team erarbeitet ein Beispiel (60 Minuten) </a:t>
            </a:r>
            <a:endParaRPr lang="de-AT" sz="2000" dirty="0" smtClean="0"/>
          </a:p>
          <a:p>
            <a:pPr marL="342900" indent="-342900">
              <a:buFont typeface="Calibri" panose="020F0502020204030204" pitchFamily="34" charset="0"/>
              <a:buChar char="–"/>
            </a:pPr>
            <a:r>
              <a:rPr lang="de-AT" sz="2000" dirty="0"/>
              <a:t>Jedes Team stellt </a:t>
            </a:r>
            <a:r>
              <a:rPr lang="de-AT" sz="2000" dirty="0" smtClean="0"/>
              <a:t>sein Projekt vor und </a:t>
            </a:r>
            <a:r>
              <a:rPr lang="de-AT" sz="2000" dirty="0"/>
              <a:t>alle Teams </a:t>
            </a:r>
            <a:r>
              <a:rPr lang="de-AT" sz="2000" dirty="0" smtClean="0"/>
              <a:t>geben Kommentare ab </a:t>
            </a:r>
            <a:r>
              <a:rPr lang="de-AT" sz="2000" dirty="0"/>
              <a:t>(60 Minuten)</a:t>
            </a:r>
            <a:endParaRPr lang="en-US" sz="2000" dirty="0" smtClean="0"/>
          </a:p>
          <a:p>
            <a:pPr marL="342900" indent="-342900">
              <a:buFont typeface="Calibri" panose="020F0502020204030204" pitchFamily="34" charset="0"/>
              <a:buChar char="–"/>
            </a:pPr>
            <a:r>
              <a:rPr lang="en-US" sz="2000" dirty="0" smtClean="0"/>
              <a:t>Auf der </a:t>
            </a:r>
            <a:r>
              <a:rPr lang="en-US" sz="2000" dirty="0" err="1" smtClean="0"/>
              <a:t>Grundlage</a:t>
            </a:r>
            <a:r>
              <a:rPr lang="en-US" sz="2000" dirty="0" smtClean="0"/>
              <a:t> des </a:t>
            </a:r>
            <a:r>
              <a:rPr lang="en-US" sz="2000" dirty="0" err="1" smtClean="0"/>
              <a:t>erhaltenen</a:t>
            </a:r>
            <a:r>
              <a:rPr lang="en-US" sz="2000" dirty="0" smtClean="0"/>
              <a:t> Feedback </a:t>
            </a:r>
            <a:r>
              <a:rPr lang="en-US" sz="2000" dirty="0" err="1" smtClean="0"/>
              <a:t>werden</a:t>
            </a:r>
            <a:r>
              <a:rPr lang="en-US" sz="2000" dirty="0" smtClean="0"/>
              <a:t> die </a:t>
            </a:r>
          </a:p>
          <a:p>
            <a:r>
              <a:rPr lang="en-US" sz="2000" dirty="0" smtClean="0"/>
              <a:t>	</a:t>
            </a:r>
            <a:r>
              <a:rPr lang="en-US" sz="2000" dirty="0" err="1" smtClean="0"/>
              <a:t>Projekte</a:t>
            </a:r>
            <a:r>
              <a:rPr lang="en-US" sz="2000" dirty="0" smtClean="0"/>
              <a:t> </a:t>
            </a:r>
            <a:r>
              <a:rPr lang="en-US" sz="2000" dirty="0" err="1" smtClean="0"/>
              <a:t>erneut</a:t>
            </a:r>
            <a:r>
              <a:rPr lang="en-US" sz="2000" dirty="0" smtClean="0"/>
              <a:t> </a:t>
            </a:r>
            <a:r>
              <a:rPr lang="en-US" sz="2000" dirty="0" err="1" smtClean="0"/>
              <a:t>verbessert</a:t>
            </a:r>
            <a:r>
              <a:rPr lang="en-US" sz="2000" dirty="0" smtClean="0"/>
              <a:t>.</a:t>
            </a:r>
            <a:endParaRPr lang="en-US" sz="2000" dirty="0"/>
          </a:p>
        </p:txBody>
      </p:sp>
      <p:pic>
        <p:nvPicPr>
          <p:cNvPr id="3" name="Grafik 2"/>
          <p:cNvPicPr>
            <a:picLocks noChangeAspect="1"/>
          </p:cNvPicPr>
          <p:nvPr/>
        </p:nvPicPr>
        <p:blipFill>
          <a:blip r:embed="rId4"/>
          <a:stretch>
            <a:fillRect/>
          </a:stretch>
        </p:blipFill>
        <p:spPr>
          <a:xfrm>
            <a:off x="7446469" y="2688609"/>
            <a:ext cx="4135930" cy="3506692"/>
          </a:xfrm>
          <a:prstGeom prst="rect">
            <a:avLst/>
          </a:prstGeom>
        </p:spPr>
      </p:pic>
    </p:spTree>
    <p:extLst>
      <p:ext uri="{BB962C8B-B14F-4D97-AF65-F5344CB8AC3E}">
        <p14:creationId xmlns:p14="http://schemas.microsoft.com/office/powerpoint/2010/main" val="3506021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08324"/>
          </a:xfrm>
          <a:prstGeom prst="rect">
            <a:avLst/>
          </a:prstGeom>
          <a:noFill/>
        </p:spPr>
        <p:txBody>
          <a:bodyPr wrap="square" rtlCol="0">
            <a:spAutoFit/>
          </a:bodyPr>
          <a:lstStyle/>
          <a:p>
            <a:r>
              <a:rPr lang="en-GB" sz="2400" dirty="0" err="1" smtClean="0"/>
              <a:t>Innovationswürfel</a:t>
            </a:r>
            <a:endParaRPr lang="en-GB" sz="2400" dirty="0" smtClean="0"/>
          </a:p>
          <a:p>
            <a:endParaRPr lang="hu-HU" sz="2000" dirty="0"/>
          </a:p>
          <a:p>
            <a:r>
              <a:rPr lang="en-US" sz="2000" b="1" dirty="0" err="1" smtClean="0"/>
              <a:t>Maße</a:t>
            </a:r>
            <a:r>
              <a:rPr lang="en-US" sz="2000" b="1" dirty="0" smtClean="0"/>
              <a:t>:</a:t>
            </a:r>
          </a:p>
          <a:p>
            <a:endParaRPr lang="en-US" sz="2000" b="1" dirty="0" smtClean="0"/>
          </a:p>
          <a:p>
            <a:pPr marL="457200" indent="-457200">
              <a:buAutoNum type="arabicPeriod"/>
            </a:pPr>
            <a:r>
              <a:rPr lang="de-AT" sz="2000" dirty="0" smtClean="0"/>
              <a:t>Bestehende </a:t>
            </a:r>
            <a:r>
              <a:rPr lang="de-AT" sz="2000" dirty="0"/>
              <a:t>und zukünftige Bedürfnisse und Anforderungen der Käufer/Benutzer </a:t>
            </a:r>
            <a:endParaRPr lang="de-AT" sz="2000" dirty="0" smtClean="0"/>
          </a:p>
          <a:p>
            <a:pPr marL="457200" indent="-457200">
              <a:buAutoNum type="arabicPeriod"/>
            </a:pPr>
            <a:r>
              <a:rPr lang="en-US" sz="2000" dirty="0" err="1" smtClean="0"/>
              <a:t>Bestehende</a:t>
            </a:r>
            <a:r>
              <a:rPr lang="en-US" sz="2000" dirty="0" smtClean="0"/>
              <a:t> </a:t>
            </a:r>
            <a:r>
              <a:rPr lang="en-US" sz="2000" dirty="0"/>
              <a:t>und </a:t>
            </a:r>
            <a:r>
              <a:rPr lang="en-US" sz="2000" dirty="0" err="1" smtClean="0"/>
              <a:t>potenzielle</a:t>
            </a:r>
            <a:r>
              <a:rPr lang="en-US" sz="2000" dirty="0" smtClean="0"/>
              <a:t> </a:t>
            </a:r>
            <a:r>
              <a:rPr lang="en-US" sz="2000" dirty="0" err="1" smtClean="0"/>
              <a:t>Nutzer</a:t>
            </a:r>
            <a:r>
              <a:rPr lang="en-US" sz="2000" dirty="0" smtClean="0"/>
              <a:t>,</a:t>
            </a:r>
            <a:endParaRPr lang="en-US" sz="2000" dirty="0"/>
          </a:p>
          <a:p>
            <a:r>
              <a:rPr lang="en-US" sz="2000" dirty="0"/>
              <a:t>3. </a:t>
            </a:r>
            <a:r>
              <a:rPr lang="en-US" sz="2000" dirty="0" smtClean="0"/>
              <a:t>	</a:t>
            </a:r>
            <a:r>
              <a:rPr lang="de-AT" sz="2000" dirty="0" smtClean="0"/>
              <a:t>Offene </a:t>
            </a:r>
            <a:r>
              <a:rPr lang="de-AT" sz="2000" dirty="0"/>
              <a:t>und verdeckte - </a:t>
            </a:r>
            <a:r>
              <a:rPr lang="de-AT" sz="2000" dirty="0" smtClean="0"/>
              <a:t>offensichtliche </a:t>
            </a:r>
            <a:r>
              <a:rPr lang="de-AT" sz="2000" dirty="0"/>
              <a:t>und </a:t>
            </a:r>
            <a:r>
              <a:rPr lang="de-AT" sz="2000" dirty="0" smtClean="0"/>
              <a:t>latente -Probleme</a:t>
            </a:r>
            <a:r>
              <a:rPr lang="de-AT" sz="2000" dirty="0"/>
              <a:t>.</a:t>
            </a:r>
            <a:r>
              <a:rPr lang="en-US" sz="2000" dirty="0" smtClean="0"/>
              <a:t>.</a:t>
            </a:r>
            <a:endParaRPr lang="en-US" sz="2000" dirty="0"/>
          </a:p>
        </p:txBody>
      </p:sp>
      <p:sp>
        <p:nvSpPr>
          <p:cNvPr id="9" name="Szövegdoboz 3"/>
          <p:cNvSpPr txBox="1"/>
          <p:nvPr/>
        </p:nvSpPr>
        <p:spPr>
          <a:xfrm>
            <a:off x="446206" y="2548835"/>
            <a:ext cx="6077424" cy="3477875"/>
          </a:xfrm>
          <a:prstGeom prst="rect">
            <a:avLst/>
          </a:prstGeom>
          <a:noFill/>
        </p:spPr>
        <p:txBody>
          <a:bodyPr wrap="square" rtlCol="0">
            <a:spAutoFit/>
          </a:bodyPr>
          <a:lstStyle/>
          <a:p>
            <a:r>
              <a:rPr lang="de-AT" sz="2000" b="1" dirty="0"/>
              <a:t>Der Prozess wird systematisch anhand der folgenden Schritte durchgeführt</a:t>
            </a:r>
            <a:r>
              <a:rPr lang="de-AT" sz="2000" dirty="0"/>
              <a:t>: </a:t>
            </a:r>
            <a:r>
              <a:rPr lang="en-US" sz="2000" dirty="0" smtClean="0"/>
              <a:t>:</a:t>
            </a:r>
          </a:p>
          <a:p>
            <a:endParaRPr lang="en-US" sz="2000" dirty="0"/>
          </a:p>
          <a:p>
            <a:pPr marL="457200" indent="-457200">
              <a:buAutoNum type="arabicPeriod"/>
            </a:pPr>
            <a:r>
              <a:rPr lang="de-AT" sz="2000" dirty="0" smtClean="0"/>
              <a:t>Analyse </a:t>
            </a:r>
            <a:r>
              <a:rPr lang="de-AT" sz="2000" dirty="0"/>
              <a:t>der Dimensionen (Anforderungen, Benutzer, Probleme</a:t>
            </a:r>
            <a:r>
              <a:rPr lang="de-AT" sz="2000" dirty="0" smtClean="0"/>
              <a:t>)</a:t>
            </a:r>
            <a:endParaRPr lang="en-US" sz="2000" dirty="0"/>
          </a:p>
          <a:p>
            <a:pPr marL="457200" indent="-457200">
              <a:buAutoNum type="arabicPeriod"/>
            </a:pPr>
            <a:r>
              <a:rPr lang="de-AT" sz="2000" dirty="0" smtClean="0"/>
              <a:t>Füllen </a:t>
            </a:r>
            <a:r>
              <a:rPr lang="de-AT" sz="2000" dirty="0"/>
              <a:t>der Würfel" bzw. Zusammenfassung von Dimensionen der verschiedenen Felder </a:t>
            </a:r>
            <a:endParaRPr lang="de-AT" sz="2000" dirty="0" smtClean="0"/>
          </a:p>
          <a:p>
            <a:pPr marL="457200" indent="-457200">
              <a:buAutoNum type="arabicPeriod"/>
            </a:pPr>
            <a:r>
              <a:rPr lang="de-AT" sz="2000" dirty="0"/>
              <a:t>Identifizierung der Probleme und Chancen pro </a:t>
            </a:r>
            <a:r>
              <a:rPr lang="de-AT" sz="2000" dirty="0" smtClean="0"/>
              <a:t>Würfel </a:t>
            </a:r>
          </a:p>
          <a:p>
            <a:pPr marL="457200" indent="-457200">
              <a:buAutoNum type="arabicPeriod"/>
            </a:pPr>
            <a:r>
              <a:rPr lang="de-AT" sz="2000" dirty="0"/>
              <a:t>Auf der Suche nach Lösungen, die Chancen für Innovation </a:t>
            </a:r>
            <a:r>
              <a:rPr lang="de-AT" sz="2000" dirty="0" smtClean="0"/>
              <a:t> sind</a:t>
            </a:r>
            <a:endParaRPr lang="en-US" sz="2000" dirty="0"/>
          </a:p>
        </p:txBody>
      </p:sp>
      <p:pic>
        <p:nvPicPr>
          <p:cNvPr id="3" name="Grafik 2"/>
          <p:cNvPicPr>
            <a:picLocks noChangeAspect="1"/>
          </p:cNvPicPr>
          <p:nvPr/>
        </p:nvPicPr>
        <p:blipFill>
          <a:blip r:embed="rId4"/>
          <a:stretch>
            <a:fillRect/>
          </a:stretch>
        </p:blipFill>
        <p:spPr>
          <a:xfrm>
            <a:off x="6924854" y="2258391"/>
            <a:ext cx="4525617" cy="4058337"/>
          </a:xfrm>
          <a:prstGeom prst="rect">
            <a:avLst/>
          </a:prstGeom>
        </p:spPr>
      </p:pic>
    </p:spTree>
    <p:extLst>
      <p:ext uri="{BB962C8B-B14F-4D97-AF65-F5344CB8AC3E}">
        <p14:creationId xmlns:p14="http://schemas.microsoft.com/office/powerpoint/2010/main" val="3335307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308324"/>
          </a:xfrm>
          <a:prstGeom prst="rect">
            <a:avLst/>
          </a:prstGeom>
          <a:noFill/>
        </p:spPr>
        <p:txBody>
          <a:bodyPr wrap="square" rtlCol="0">
            <a:spAutoFit/>
          </a:bodyPr>
          <a:lstStyle/>
          <a:p>
            <a:r>
              <a:rPr lang="en-GB" sz="2400" dirty="0" smtClean="0"/>
              <a:t>INNOVATIONSWÜRFEL</a:t>
            </a:r>
          </a:p>
          <a:p>
            <a:endParaRPr lang="hu-HU" sz="2000" dirty="0"/>
          </a:p>
          <a:p>
            <a:r>
              <a:rPr lang="en-US" sz="2000" b="1" dirty="0" err="1" smtClean="0"/>
              <a:t>Beispiel</a:t>
            </a:r>
            <a:r>
              <a:rPr lang="en-US" sz="2000" b="1" dirty="0" smtClean="0"/>
              <a:t> </a:t>
            </a:r>
            <a:r>
              <a:rPr lang="en-US" sz="2000" b="1" dirty="0" err="1" smtClean="0"/>
              <a:t>Wohnmobil</a:t>
            </a:r>
            <a:r>
              <a:rPr lang="en-US" sz="2000" b="1" dirty="0" smtClean="0"/>
              <a:t>:</a:t>
            </a:r>
          </a:p>
          <a:p>
            <a:endParaRPr lang="en-US" sz="2000" b="1" dirty="0" smtClean="0"/>
          </a:p>
          <a:p>
            <a:r>
              <a:rPr lang="en-US" sz="2000" dirty="0" smtClean="0"/>
              <a:t>1</a:t>
            </a:r>
            <a:r>
              <a:rPr lang="en-US" sz="2000" dirty="0"/>
              <a:t>. </a:t>
            </a:r>
            <a:r>
              <a:rPr lang="de-AT" sz="2000" dirty="0"/>
              <a:t>Bestehende und zukünftige Bedürfnisse und Anforderungen der Käufer/Benutzer</a:t>
            </a:r>
            <a:endParaRPr lang="en-US" sz="2000" dirty="0"/>
          </a:p>
          <a:p>
            <a:r>
              <a:rPr lang="en-US" sz="2000" dirty="0"/>
              <a:t>2. </a:t>
            </a:r>
            <a:r>
              <a:rPr lang="en-US" sz="2000" dirty="0" err="1" smtClean="0"/>
              <a:t>Bestehende</a:t>
            </a:r>
            <a:r>
              <a:rPr lang="en-US" sz="2000" dirty="0" smtClean="0"/>
              <a:t> und </a:t>
            </a:r>
            <a:r>
              <a:rPr lang="en-US" sz="2000" dirty="0" err="1" smtClean="0"/>
              <a:t>mögliche</a:t>
            </a:r>
            <a:r>
              <a:rPr lang="en-US" sz="2000" dirty="0" smtClean="0"/>
              <a:t> </a:t>
            </a:r>
            <a:r>
              <a:rPr lang="en-US" sz="2000" dirty="0" err="1" smtClean="0"/>
              <a:t>Nutzer</a:t>
            </a:r>
            <a:endParaRPr lang="en-US" sz="2000" dirty="0"/>
          </a:p>
          <a:p>
            <a:r>
              <a:rPr lang="en-US" sz="2000" dirty="0" smtClean="0"/>
              <a:t>3</a:t>
            </a:r>
            <a:r>
              <a:rPr lang="de-AT" sz="2000" dirty="0"/>
              <a:t> Offene und verdeckte - offensichtliche und latente -Probleme</a:t>
            </a:r>
            <a:endParaRPr lang="en-US" sz="2000" dirty="0"/>
          </a:p>
        </p:txBody>
      </p:sp>
      <p:sp>
        <p:nvSpPr>
          <p:cNvPr id="9" name="Szövegdoboz 3"/>
          <p:cNvSpPr txBox="1"/>
          <p:nvPr/>
        </p:nvSpPr>
        <p:spPr>
          <a:xfrm>
            <a:off x="446206" y="2548835"/>
            <a:ext cx="6077424" cy="4708981"/>
          </a:xfrm>
          <a:prstGeom prst="rect">
            <a:avLst/>
          </a:prstGeom>
          <a:noFill/>
        </p:spPr>
        <p:txBody>
          <a:bodyPr wrap="square" rtlCol="0">
            <a:spAutoFit/>
          </a:bodyPr>
          <a:lstStyle/>
          <a:p>
            <a:r>
              <a:rPr lang="de-AT" sz="2000" b="1" dirty="0"/>
              <a:t>Der Prozess wird systematisch anhand der folgenden Schritte durchgeführt</a:t>
            </a:r>
            <a:r>
              <a:rPr lang="de-AT" sz="2000" dirty="0"/>
              <a:t>: </a:t>
            </a:r>
            <a:r>
              <a:rPr lang="en-US" sz="2000" dirty="0"/>
              <a:t>:</a:t>
            </a:r>
          </a:p>
          <a:p>
            <a:endParaRPr lang="en-US" sz="2000" dirty="0" smtClean="0"/>
          </a:p>
          <a:p>
            <a:endParaRPr lang="en-US" sz="2000" dirty="0"/>
          </a:p>
          <a:p>
            <a:r>
              <a:rPr lang="en-US" sz="2000" b="1" dirty="0" err="1" smtClean="0"/>
              <a:t>Autonomie</a:t>
            </a:r>
            <a:r>
              <a:rPr lang="en-US" sz="2000" b="1" dirty="0" smtClean="0"/>
              <a:t> in der </a:t>
            </a:r>
            <a:r>
              <a:rPr lang="en-US" sz="2000" b="1" dirty="0" err="1" smtClean="0"/>
              <a:t>Energieversorgung</a:t>
            </a:r>
            <a:r>
              <a:rPr lang="en-US" sz="2000" b="1" dirty="0" smtClean="0"/>
              <a:t>: </a:t>
            </a:r>
            <a:r>
              <a:rPr lang="en-US" sz="2000" dirty="0" err="1" smtClean="0"/>
              <a:t>Ein</a:t>
            </a:r>
            <a:r>
              <a:rPr lang="en-US" sz="2000" dirty="0" smtClean="0"/>
              <a:t> </a:t>
            </a:r>
            <a:r>
              <a:rPr lang="en-US" sz="2000" dirty="0" err="1" smtClean="0"/>
              <a:t>wesentliches</a:t>
            </a:r>
            <a:r>
              <a:rPr lang="en-US" sz="2000" dirty="0" smtClean="0"/>
              <a:t> </a:t>
            </a:r>
            <a:r>
              <a:rPr lang="en-US" sz="2000" dirty="0" err="1" smtClean="0"/>
              <a:t>Grundanliegen</a:t>
            </a:r>
            <a:r>
              <a:rPr lang="en-US" sz="2000" dirty="0" smtClean="0"/>
              <a:t> </a:t>
            </a:r>
            <a:r>
              <a:rPr lang="en-US" sz="2000" dirty="0" err="1" smtClean="0"/>
              <a:t>eines</a:t>
            </a:r>
            <a:r>
              <a:rPr lang="en-US" sz="2000" dirty="0" smtClean="0"/>
              <a:t> </a:t>
            </a:r>
            <a:r>
              <a:rPr lang="en-US" sz="2000" dirty="0" err="1" smtClean="0"/>
              <a:t>Wohnmobilnutzers</a:t>
            </a:r>
            <a:r>
              <a:rPr lang="en-US" sz="2000" dirty="0" smtClean="0"/>
              <a:t> </a:t>
            </a:r>
            <a:r>
              <a:rPr lang="en-US" sz="2000" dirty="0" err="1" smtClean="0"/>
              <a:t>ist</a:t>
            </a:r>
            <a:r>
              <a:rPr lang="en-US" sz="2000" dirty="0" smtClean="0"/>
              <a:t> die 7-Tage in der </a:t>
            </a:r>
            <a:r>
              <a:rPr lang="en-US" sz="2000" dirty="0" err="1" smtClean="0"/>
              <a:t>Woche</a:t>
            </a:r>
            <a:r>
              <a:rPr lang="en-US" sz="2000" dirty="0" smtClean="0"/>
              <a:t> </a:t>
            </a:r>
            <a:r>
              <a:rPr lang="en-US" sz="2000" dirty="0" err="1" smtClean="0"/>
              <a:t>währende</a:t>
            </a:r>
            <a:r>
              <a:rPr lang="en-US" sz="2000" dirty="0" smtClean="0"/>
              <a:t> </a:t>
            </a:r>
            <a:r>
              <a:rPr lang="en-US" sz="2000" dirty="0" err="1" smtClean="0"/>
              <a:t>Autonomie</a:t>
            </a:r>
            <a:r>
              <a:rPr lang="en-US" sz="2000" dirty="0" smtClean="0"/>
              <a:t> in der </a:t>
            </a:r>
            <a:r>
              <a:rPr lang="en-US" sz="2000" dirty="0" err="1" smtClean="0"/>
              <a:t>Energieversorgung</a:t>
            </a:r>
            <a:r>
              <a:rPr lang="en-US" sz="2000" dirty="0"/>
              <a:t>,</a:t>
            </a:r>
            <a:r>
              <a:rPr lang="en-US" sz="2000" dirty="0" smtClean="0"/>
              <a:t> </a:t>
            </a:r>
            <a:r>
              <a:rPr lang="en-US" sz="2000" dirty="0" err="1" smtClean="0"/>
              <a:t>ohne</a:t>
            </a:r>
            <a:r>
              <a:rPr lang="en-US" sz="2000" dirty="0" smtClean="0"/>
              <a:t> von </a:t>
            </a:r>
            <a:r>
              <a:rPr lang="en-US" sz="2000" dirty="0" err="1" smtClean="0"/>
              <a:t>einem</a:t>
            </a:r>
            <a:r>
              <a:rPr lang="en-US" sz="2000" dirty="0" smtClean="0"/>
              <a:t> </a:t>
            </a:r>
            <a:r>
              <a:rPr lang="en-US" sz="2000" dirty="0" err="1" smtClean="0"/>
              <a:t>Stromversorger</a:t>
            </a:r>
            <a:r>
              <a:rPr lang="en-US" sz="2000" dirty="0" smtClean="0"/>
              <a:t> </a:t>
            </a:r>
            <a:r>
              <a:rPr lang="en-US" sz="2000" dirty="0" err="1" smtClean="0"/>
              <a:t>abhängig</a:t>
            </a:r>
            <a:r>
              <a:rPr lang="en-US" sz="2000" dirty="0" smtClean="0"/>
              <a:t> </a:t>
            </a:r>
            <a:r>
              <a:rPr lang="en-US" sz="2000" dirty="0" err="1" smtClean="0"/>
              <a:t>zu</a:t>
            </a:r>
            <a:r>
              <a:rPr lang="en-US" sz="2000" dirty="0" smtClean="0"/>
              <a:t> sein. </a:t>
            </a:r>
          </a:p>
          <a:p>
            <a:endParaRPr lang="en-US" sz="2000" dirty="0"/>
          </a:p>
          <a:p>
            <a:r>
              <a:rPr lang="en-US" sz="2000" b="1" dirty="0" err="1" smtClean="0"/>
              <a:t>Hausboot</a:t>
            </a:r>
            <a:r>
              <a:rPr lang="en-US" sz="2000" b="1" dirty="0" smtClean="0"/>
              <a:t>. </a:t>
            </a:r>
            <a:r>
              <a:rPr lang="en-US" sz="2000" dirty="0" err="1" smtClean="0"/>
              <a:t>Es</a:t>
            </a:r>
            <a:r>
              <a:rPr lang="en-US" sz="2000" dirty="0" smtClean="0"/>
              <a:t> </a:t>
            </a:r>
            <a:r>
              <a:rPr lang="en-US" sz="2000" dirty="0" err="1" smtClean="0"/>
              <a:t>gibt</a:t>
            </a:r>
            <a:r>
              <a:rPr lang="en-US" sz="2000" dirty="0" smtClean="0"/>
              <a:t> </a:t>
            </a:r>
            <a:r>
              <a:rPr lang="en-US" sz="2000" dirty="0" err="1" smtClean="0"/>
              <a:t>einen</a:t>
            </a:r>
            <a:r>
              <a:rPr lang="en-US" sz="2000" dirty="0" smtClean="0"/>
              <a:t> </a:t>
            </a:r>
            <a:r>
              <a:rPr lang="en-US" sz="2000" dirty="0" err="1" smtClean="0"/>
              <a:t>Markt</a:t>
            </a:r>
            <a:r>
              <a:rPr lang="en-US" sz="2000" dirty="0" smtClean="0"/>
              <a:t> von </a:t>
            </a:r>
            <a:r>
              <a:rPr lang="en-US" sz="2000" dirty="0" err="1" smtClean="0"/>
              <a:t>potenziellen</a:t>
            </a:r>
            <a:r>
              <a:rPr lang="en-US" sz="2000" dirty="0" smtClean="0"/>
              <a:t> </a:t>
            </a:r>
            <a:r>
              <a:rPr lang="en-US" sz="2000" dirty="0" err="1" smtClean="0"/>
              <a:t>Kunden</a:t>
            </a:r>
            <a:r>
              <a:rPr lang="en-US" sz="2000" dirty="0" smtClean="0"/>
              <a:t>, die </a:t>
            </a:r>
            <a:r>
              <a:rPr lang="en-US" sz="2000" dirty="0" err="1" smtClean="0"/>
              <a:t>die</a:t>
            </a:r>
            <a:r>
              <a:rPr lang="en-US" sz="2000" dirty="0" smtClean="0"/>
              <a:t> </a:t>
            </a:r>
            <a:r>
              <a:rPr lang="en-US" sz="2000" dirty="0" err="1" smtClean="0"/>
              <a:t>Freiheit</a:t>
            </a:r>
            <a:r>
              <a:rPr lang="en-US" sz="2000" dirty="0" smtClean="0"/>
              <a:t> </a:t>
            </a:r>
            <a:r>
              <a:rPr lang="en-US" sz="2000" dirty="0" err="1" smtClean="0"/>
              <a:t>eines</a:t>
            </a:r>
            <a:r>
              <a:rPr lang="en-US" sz="2000" dirty="0" smtClean="0"/>
              <a:t> </a:t>
            </a:r>
            <a:r>
              <a:rPr lang="en-US" sz="2000" dirty="0" err="1" smtClean="0"/>
              <a:t>Hausboots</a:t>
            </a:r>
            <a:r>
              <a:rPr lang="en-US" sz="2000" dirty="0" smtClean="0"/>
              <a:t> und die </a:t>
            </a:r>
            <a:r>
              <a:rPr lang="en-US" sz="2000" dirty="0" err="1" smtClean="0"/>
              <a:t>Freiheit</a:t>
            </a:r>
            <a:r>
              <a:rPr lang="en-US" sz="2000" dirty="0" smtClean="0"/>
              <a:t> am Wasser </a:t>
            </a:r>
            <a:r>
              <a:rPr lang="en-US" sz="2000" dirty="0" err="1" smtClean="0"/>
              <a:t>navigieren</a:t>
            </a:r>
            <a:r>
              <a:rPr lang="en-US" sz="2000" dirty="0" smtClean="0"/>
              <a:t> </a:t>
            </a:r>
            <a:r>
              <a:rPr lang="en-US" sz="2000" dirty="0" err="1" smtClean="0"/>
              <a:t>zu</a:t>
            </a:r>
            <a:r>
              <a:rPr lang="en-US" sz="2000" dirty="0" smtClean="0"/>
              <a:t> </a:t>
            </a:r>
            <a:r>
              <a:rPr lang="en-US" sz="2000" dirty="0" err="1" smtClean="0"/>
              <a:t>können</a:t>
            </a:r>
            <a:r>
              <a:rPr lang="en-US" sz="2000" dirty="0" smtClean="0"/>
              <a:t>, </a:t>
            </a:r>
            <a:r>
              <a:rPr lang="en-US" sz="2000" dirty="0" err="1" smtClean="0"/>
              <a:t>haben</a:t>
            </a:r>
            <a:r>
              <a:rPr lang="en-US" sz="2000" dirty="0" smtClean="0"/>
              <a:t> </a:t>
            </a:r>
            <a:r>
              <a:rPr lang="en-US" sz="2000" dirty="0" err="1" smtClean="0"/>
              <a:t>wollen</a:t>
            </a:r>
            <a:r>
              <a:rPr lang="en-US" sz="2000" dirty="0" smtClean="0"/>
              <a:t>. </a:t>
            </a:r>
          </a:p>
          <a:p>
            <a:endParaRPr lang="en-US" sz="2000" dirty="0"/>
          </a:p>
          <a:p>
            <a:endParaRPr lang="en-US" sz="2000" dirty="0"/>
          </a:p>
        </p:txBody>
      </p:sp>
      <p:pic>
        <p:nvPicPr>
          <p:cNvPr id="5" name="Grafik 4"/>
          <p:cNvPicPr>
            <a:picLocks noChangeAspect="1"/>
          </p:cNvPicPr>
          <p:nvPr/>
        </p:nvPicPr>
        <p:blipFill>
          <a:blip r:embed="rId4"/>
          <a:stretch>
            <a:fillRect/>
          </a:stretch>
        </p:blipFill>
        <p:spPr>
          <a:xfrm>
            <a:off x="6753812" y="2238233"/>
            <a:ext cx="4716500" cy="4037738"/>
          </a:xfrm>
          <a:prstGeom prst="rect">
            <a:avLst/>
          </a:prstGeom>
        </p:spPr>
      </p:pic>
    </p:spTree>
    <p:extLst>
      <p:ext uri="{BB962C8B-B14F-4D97-AF65-F5344CB8AC3E}">
        <p14:creationId xmlns:p14="http://schemas.microsoft.com/office/powerpoint/2010/main" val="738219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2000548"/>
          </a:xfrm>
          <a:prstGeom prst="rect">
            <a:avLst/>
          </a:prstGeom>
          <a:noFill/>
        </p:spPr>
        <p:txBody>
          <a:bodyPr wrap="square" rtlCol="0">
            <a:spAutoFit/>
          </a:bodyPr>
          <a:lstStyle/>
          <a:p>
            <a:r>
              <a:rPr lang="en-GB" sz="2400" dirty="0" err="1"/>
              <a:t>Innovationswürfel</a:t>
            </a:r>
            <a:endParaRPr lang="en-GB" sz="2400" dirty="0"/>
          </a:p>
          <a:p>
            <a:endParaRPr lang="hu-HU" sz="2000" dirty="0"/>
          </a:p>
          <a:p>
            <a:r>
              <a:rPr lang="en-US" sz="2000" b="1" dirty="0" err="1"/>
              <a:t>Beispiel</a:t>
            </a:r>
            <a:r>
              <a:rPr lang="en-US" sz="2000" b="1" dirty="0"/>
              <a:t> </a:t>
            </a:r>
            <a:r>
              <a:rPr lang="en-US" sz="2000" b="1" dirty="0" err="1"/>
              <a:t>Wohnmobil</a:t>
            </a:r>
            <a:r>
              <a:rPr lang="en-US" sz="2000" b="1" dirty="0"/>
              <a:t>:</a:t>
            </a:r>
          </a:p>
          <a:p>
            <a:r>
              <a:rPr lang="en-US" sz="2000" dirty="0" smtClean="0"/>
              <a:t>1</a:t>
            </a:r>
            <a:r>
              <a:rPr lang="en-US" sz="2000" dirty="0"/>
              <a:t>. </a:t>
            </a:r>
            <a:r>
              <a:rPr lang="de-AT" sz="2000" dirty="0"/>
              <a:t>Bestehende und zukünftige Bedürfnisse und Anforderungen der Käufer/Benutzer</a:t>
            </a:r>
            <a:endParaRPr lang="en-US" sz="2000" dirty="0"/>
          </a:p>
          <a:p>
            <a:r>
              <a:rPr lang="en-US" sz="2000" dirty="0"/>
              <a:t>2. </a:t>
            </a:r>
            <a:r>
              <a:rPr lang="en-US" sz="2000" dirty="0" err="1"/>
              <a:t>Bestehende</a:t>
            </a:r>
            <a:r>
              <a:rPr lang="en-US" sz="2000" dirty="0"/>
              <a:t> und </a:t>
            </a:r>
            <a:r>
              <a:rPr lang="en-US" sz="2000" dirty="0" err="1"/>
              <a:t>mögliche</a:t>
            </a:r>
            <a:r>
              <a:rPr lang="en-US" sz="2000" dirty="0"/>
              <a:t> </a:t>
            </a:r>
            <a:r>
              <a:rPr lang="en-US" sz="2000" dirty="0" err="1"/>
              <a:t>Nutzer</a:t>
            </a:r>
            <a:endParaRPr lang="en-US" sz="2000" dirty="0"/>
          </a:p>
          <a:p>
            <a:r>
              <a:rPr lang="en-US" sz="2000" dirty="0"/>
              <a:t>3</a:t>
            </a:r>
            <a:r>
              <a:rPr lang="de-AT" sz="2000" dirty="0"/>
              <a:t> Offene und verdeckte - offensichtliche und latente -Probleme</a:t>
            </a:r>
            <a:endParaRPr lang="en-US" sz="2000" dirty="0"/>
          </a:p>
        </p:txBody>
      </p:sp>
      <p:sp>
        <p:nvSpPr>
          <p:cNvPr id="9" name="Szövegdoboz 3"/>
          <p:cNvSpPr txBox="1"/>
          <p:nvPr/>
        </p:nvSpPr>
        <p:spPr>
          <a:xfrm>
            <a:off x="446206" y="2548835"/>
            <a:ext cx="6077424" cy="3785652"/>
          </a:xfrm>
          <a:prstGeom prst="rect">
            <a:avLst/>
          </a:prstGeom>
          <a:noFill/>
        </p:spPr>
        <p:txBody>
          <a:bodyPr wrap="square" rtlCol="0">
            <a:spAutoFit/>
          </a:bodyPr>
          <a:lstStyle/>
          <a:p>
            <a:r>
              <a:rPr lang="de-AT" sz="2000" b="1" dirty="0"/>
              <a:t>Der Prozess wird systematisch anhand der folgenden Schritte durchgeführt</a:t>
            </a:r>
            <a:r>
              <a:rPr lang="de-AT" sz="2000" dirty="0"/>
              <a:t>: </a:t>
            </a:r>
            <a:r>
              <a:rPr lang="en-US" sz="2000" dirty="0"/>
              <a:t>:</a:t>
            </a:r>
          </a:p>
          <a:p>
            <a:endParaRPr lang="en-US" sz="2000" dirty="0"/>
          </a:p>
          <a:p>
            <a:r>
              <a:rPr lang="en-US" sz="2000" b="1" dirty="0" err="1" smtClean="0"/>
              <a:t>Ausblick</a:t>
            </a:r>
            <a:r>
              <a:rPr lang="en-US" sz="2000" b="1" dirty="0" smtClean="0"/>
              <a:t> in die </a:t>
            </a:r>
            <a:r>
              <a:rPr lang="en-US" sz="2000" b="1" dirty="0" err="1" smtClean="0"/>
              <a:t>Zukunft</a:t>
            </a:r>
            <a:r>
              <a:rPr lang="en-US" sz="2000" b="1" dirty="0" smtClean="0"/>
              <a:t>:  </a:t>
            </a:r>
            <a:r>
              <a:rPr lang="en-US" sz="2000" dirty="0" err="1" smtClean="0"/>
              <a:t>Heutzutage</a:t>
            </a:r>
            <a:r>
              <a:rPr lang="en-US" sz="2000" dirty="0" smtClean="0"/>
              <a:t> </a:t>
            </a:r>
            <a:r>
              <a:rPr lang="en-US" sz="2000" dirty="0" err="1" smtClean="0"/>
              <a:t>gibt</a:t>
            </a:r>
            <a:r>
              <a:rPr lang="en-US" sz="2000" dirty="0" smtClean="0"/>
              <a:t> </a:t>
            </a:r>
            <a:r>
              <a:rPr lang="en-US" sz="2000" dirty="0" err="1" smtClean="0"/>
              <a:t>es</a:t>
            </a:r>
            <a:r>
              <a:rPr lang="en-US" sz="2000" dirty="0" smtClean="0"/>
              <a:t> fast </a:t>
            </a:r>
            <a:r>
              <a:rPr lang="en-US" sz="2000" dirty="0" err="1" smtClean="0"/>
              <a:t>keinen</a:t>
            </a:r>
            <a:r>
              <a:rPr lang="en-US" sz="2000" dirty="0" smtClean="0"/>
              <a:t> </a:t>
            </a:r>
            <a:r>
              <a:rPr lang="en-US" sz="2000" dirty="0" err="1" smtClean="0"/>
              <a:t>Hausbootbenutzer</a:t>
            </a:r>
            <a:r>
              <a:rPr lang="en-US" sz="2000" dirty="0" smtClean="0"/>
              <a:t>, der </a:t>
            </a:r>
            <a:r>
              <a:rPr lang="en-US" sz="2000" dirty="0" err="1" smtClean="0"/>
              <a:t>ohne</a:t>
            </a:r>
            <a:r>
              <a:rPr lang="en-US" sz="2000" dirty="0" smtClean="0"/>
              <a:t> Smartphone </a:t>
            </a:r>
            <a:r>
              <a:rPr lang="en-US" sz="2000" dirty="0" err="1" smtClean="0"/>
              <a:t>auskommt</a:t>
            </a:r>
            <a:r>
              <a:rPr lang="en-US" sz="2000" dirty="0" smtClean="0"/>
              <a:t>. </a:t>
            </a:r>
            <a:r>
              <a:rPr lang="en-US" sz="2000" dirty="0" err="1" smtClean="0"/>
              <a:t>Genau</a:t>
            </a:r>
            <a:r>
              <a:rPr lang="en-US" sz="2000" dirty="0" smtClean="0"/>
              <a:t> das </a:t>
            </a:r>
            <a:r>
              <a:rPr lang="en-US" sz="2000" dirty="0" err="1" smtClean="0"/>
              <a:t>kann</a:t>
            </a:r>
            <a:r>
              <a:rPr lang="en-US" sz="2000" dirty="0" smtClean="0"/>
              <a:t> </a:t>
            </a:r>
            <a:r>
              <a:rPr lang="en-US" sz="2000" dirty="0" err="1" smtClean="0"/>
              <a:t>aber</a:t>
            </a:r>
            <a:r>
              <a:rPr lang="en-US" sz="2000" dirty="0" smtClean="0"/>
              <a:t> </a:t>
            </a:r>
            <a:r>
              <a:rPr lang="en-US" sz="2000" dirty="0" err="1" smtClean="0"/>
              <a:t>auch</a:t>
            </a:r>
            <a:r>
              <a:rPr lang="en-US" sz="2000" dirty="0" smtClean="0"/>
              <a:t> </a:t>
            </a:r>
            <a:r>
              <a:rPr lang="en-US" sz="2000" dirty="0" err="1" smtClean="0"/>
              <a:t>eingesetzt</a:t>
            </a:r>
            <a:r>
              <a:rPr lang="en-US" sz="2000" dirty="0" smtClean="0"/>
              <a:t> </a:t>
            </a:r>
            <a:r>
              <a:rPr lang="en-US" sz="2000" dirty="0" err="1" smtClean="0"/>
              <a:t>werden</a:t>
            </a:r>
            <a:r>
              <a:rPr lang="en-US" sz="2000" dirty="0" smtClean="0"/>
              <a:t>, um </a:t>
            </a:r>
            <a:r>
              <a:rPr lang="en-US" sz="2000" dirty="0" err="1" smtClean="0"/>
              <a:t>Lichter</a:t>
            </a:r>
            <a:r>
              <a:rPr lang="en-US" sz="2000" dirty="0" smtClean="0"/>
              <a:t>, </a:t>
            </a:r>
            <a:r>
              <a:rPr lang="en-US" sz="2000" dirty="0" err="1" smtClean="0"/>
              <a:t>Lüftungsanlage</a:t>
            </a:r>
            <a:r>
              <a:rPr lang="en-US" sz="2000" dirty="0" smtClean="0"/>
              <a:t>, Alarm </a:t>
            </a:r>
            <a:r>
              <a:rPr lang="en-US" sz="2000" dirty="0" err="1" smtClean="0"/>
              <a:t>oder</a:t>
            </a:r>
            <a:r>
              <a:rPr lang="en-US" sz="2000" dirty="0" smtClean="0"/>
              <a:t> </a:t>
            </a:r>
            <a:r>
              <a:rPr lang="en-US" sz="2000" dirty="0" err="1" smtClean="0"/>
              <a:t>ähnliches</a:t>
            </a:r>
            <a:r>
              <a:rPr lang="en-US" sz="2000" dirty="0" smtClean="0"/>
              <a:t> </a:t>
            </a:r>
            <a:r>
              <a:rPr lang="en-US" sz="2000" dirty="0" err="1" smtClean="0"/>
              <a:t>zu</a:t>
            </a:r>
            <a:r>
              <a:rPr lang="en-US" sz="2000" dirty="0" smtClean="0"/>
              <a:t> </a:t>
            </a:r>
            <a:r>
              <a:rPr lang="en-US" sz="2000" dirty="0" err="1" smtClean="0"/>
              <a:t>steuern</a:t>
            </a:r>
            <a:r>
              <a:rPr lang="en-US" sz="2000" dirty="0" smtClean="0"/>
              <a:t>. </a:t>
            </a:r>
          </a:p>
          <a:p>
            <a:r>
              <a:rPr lang="en-US" sz="2000" b="1" dirty="0" err="1" smtClean="0"/>
              <a:t>Wohnwagen</a:t>
            </a:r>
            <a:r>
              <a:rPr lang="en-US" sz="2000" b="1" dirty="0" smtClean="0"/>
              <a:t>. </a:t>
            </a:r>
            <a:r>
              <a:rPr lang="en-US" sz="2000" dirty="0" err="1" smtClean="0"/>
              <a:t>Viele</a:t>
            </a:r>
            <a:r>
              <a:rPr lang="en-US" sz="2000" dirty="0" smtClean="0"/>
              <a:t> </a:t>
            </a:r>
            <a:r>
              <a:rPr lang="en-US" sz="2000" dirty="0" err="1" smtClean="0"/>
              <a:t>Wohnwagenbesitzer</a:t>
            </a:r>
            <a:r>
              <a:rPr lang="en-US" sz="2000" dirty="0" smtClean="0"/>
              <a:t> </a:t>
            </a:r>
            <a:r>
              <a:rPr lang="en-US" sz="2000" dirty="0" err="1" smtClean="0"/>
              <a:t>haben</a:t>
            </a:r>
            <a:r>
              <a:rPr lang="en-US" sz="2000" dirty="0" smtClean="0"/>
              <a:t> das Problem </a:t>
            </a:r>
            <a:r>
              <a:rPr lang="en-US" sz="2000" dirty="0" err="1" smtClean="0"/>
              <a:t>eingeschränkter</a:t>
            </a:r>
            <a:r>
              <a:rPr lang="en-US" sz="2000" dirty="0" smtClean="0"/>
              <a:t> </a:t>
            </a:r>
            <a:r>
              <a:rPr lang="en-US" sz="2000" dirty="0" err="1" smtClean="0"/>
              <a:t>Mobilität</a:t>
            </a:r>
            <a:r>
              <a:rPr lang="en-US" sz="2000" dirty="0" smtClean="0"/>
              <a:t> (</a:t>
            </a:r>
            <a:r>
              <a:rPr lang="en-US" sz="2000" dirty="0" err="1" smtClean="0"/>
              <a:t>Innenstadtfahrverbote</a:t>
            </a:r>
            <a:r>
              <a:rPr lang="en-US" sz="2000" dirty="0" smtClean="0"/>
              <a:t>, </a:t>
            </a:r>
            <a:r>
              <a:rPr lang="en-US" sz="2000" dirty="0" err="1" smtClean="0"/>
              <a:t>Verbot</a:t>
            </a:r>
            <a:r>
              <a:rPr lang="en-US" sz="2000" dirty="0" smtClean="0"/>
              <a:t> </a:t>
            </a:r>
            <a:r>
              <a:rPr lang="en-US" sz="2000" dirty="0" err="1" smtClean="0"/>
              <a:t>längeren</a:t>
            </a:r>
            <a:r>
              <a:rPr lang="en-US" sz="2000" dirty="0" smtClean="0"/>
              <a:t> </a:t>
            </a:r>
            <a:r>
              <a:rPr lang="en-US" sz="2000" dirty="0" err="1" smtClean="0"/>
              <a:t>Parkens</a:t>
            </a:r>
            <a:r>
              <a:rPr lang="en-US" sz="2000" dirty="0" smtClean="0"/>
              <a:t>, </a:t>
            </a:r>
            <a:r>
              <a:rPr lang="en-US" sz="2000" dirty="0" err="1" smtClean="0"/>
              <a:t>Instabilität</a:t>
            </a:r>
            <a:r>
              <a:rPr lang="en-US" sz="2000" dirty="0" smtClean="0"/>
              <a:t> des </a:t>
            </a:r>
            <a:r>
              <a:rPr lang="en-US" sz="2000" dirty="0" err="1" smtClean="0"/>
              <a:t>Fahrzeugs</a:t>
            </a:r>
            <a:r>
              <a:rPr lang="en-US" sz="2000" dirty="0" smtClean="0"/>
              <a:t> </a:t>
            </a:r>
            <a:r>
              <a:rPr lang="en-US" sz="2000" dirty="0" err="1" smtClean="0"/>
              <a:t>wegen</a:t>
            </a:r>
            <a:r>
              <a:rPr lang="en-US" sz="2000" dirty="0" smtClean="0"/>
              <a:t> seiner </a:t>
            </a:r>
            <a:r>
              <a:rPr lang="en-US" sz="2000" dirty="0" err="1" smtClean="0"/>
              <a:t>Größe</a:t>
            </a:r>
            <a:r>
              <a:rPr lang="en-US" sz="2000" dirty="0" smtClean="0"/>
              <a:t>).</a:t>
            </a:r>
            <a:endParaRPr lang="en-US" sz="2000" dirty="0"/>
          </a:p>
          <a:p>
            <a:endParaRPr lang="en-US" sz="2000" dirty="0"/>
          </a:p>
        </p:txBody>
      </p:sp>
      <p:pic>
        <p:nvPicPr>
          <p:cNvPr id="5" name="Grafik 4"/>
          <p:cNvPicPr>
            <a:picLocks noChangeAspect="1"/>
          </p:cNvPicPr>
          <p:nvPr/>
        </p:nvPicPr>
        <p:blipFill>
          <a:blip r:embed="rId4"/>
          <a:stretch>
            <a:fillRect/>
          </a:stretch>
        </p:blipFill>
        <p:spPr>
          <a:xfrm>
            <a:off x="6753812" y="2238233"/>
            <a:ext cx="4716500" cy="4037738"/>
          </a:xfrm>
          <a:prstGeom prst="rect">
            <a:avLst/>
          </a:prstGeom>
        </p:spPr>
      </p:pic>
    </p:spTree>
    <p:extLst>
      <p:ext uri="{BB962C8B-B14F-4D97-AF65-F5344CB8AC3E}">
        <p14:creationId xmlns:p14="http://schemas.microsoft.com/office/powerpoint/2010/main" val="2191159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64816"/>
            <a:ext cx="10663380" cy="2000548"/>
          </a:xfrm>
          <a:prstGeom prst="rect">
            <a:avLst/>
          </a:prstGeom>
          <a:noFill/>
        </p:spPr>
        <p:txBody>
          <a:bodyPr wrap="square" rtlCol="0">
            <a:spAutoFit/>
          </a:bodyPr>
          <a:lstStyle/>
          <a:p>
            <a:r>
              <a:rPr lang="en-GB" sz="2400" dirty="0"/>
              <a:t>INNOVATIONSWÜRFEL</a:t>
            </a:r>
          </a:p>
          <a:p>
            <a:endParaRPr lang="hu-HU" sz="2000" dirty="0"/>
          </a:p>
          <a:p>
            <a:r>
              <a:rPr lang="en-US" sz="2000" b="1" dirty="0" err="1"/>
              <a:t>Beispiel</a:t>
            </a:r>
            <a:r>
              <a:rPr lang="en-US" sz="2000" b="1" dirty="0"/>
              <a:t> </a:t>
            </a:r>
            <a:r>
              <a:rPr lang="en-US" sz="2000" b="1" dirty="0" err="1"/>
              <a:t>Wohnmobil</a:t>
            </a:r>
            <a:r>
              <a:rPr lang="en-US" sz="2000" b="1" dirty="0"/>
              <a:t>:</a:t>
            </a:r>
          </a:p>
          <a:p>
            <a:r>
              <a:rPr lang="en-US" sz="2000" dirty="0"/>
              <a:t>1. </a:t>
            </a:r>
            <a:r>
              <a:rPr lang="de-AT" sz="2000" dirty="0"/>
              <a:t>Bestehende und zukünftige Bedürfnisse und Anforderungen der Käufer/Benutzer</a:t>
            </a:r>
            <a:endParaRPr lang="en-US" sz="2000" dirty="0"/>
          </a:p>
          <a:p>
            <a:r>
              <a:rPr lang="en-US" sz="2000" dirty="0"/>
              <a:t>2. </a:t>
            </a:r>
            <a:r>
              <a:rPr lang="en-US" sz="2000" dirty="0" err="1"/>
              <a:t>Bestehende</a:t>
            </a:r>
            <a:r>
              <a:rPr lang="en-US" sz="2000" dirty="0"/>
              <a:t> und </a:t>
            </a:r>
            <a:r>
              <a:rPr lang="en-US" sz="2000" dirty="0" err="1"/>
              <a:t>mögliche</a:t>
            </a:r>
            <a:r>
              <a:rPr lang="en-US" sz="2000" dirty="0"/>
              <a:t> </a:t>
            </a:r>
            <a:r>
              <a:rPr lang="en-US" sz="2000" dirty="0" err="1"/>
              <a:t>Nutzer</a:t>
            </a:r>
            <a:endParaRPr lang="en-US" sz="2000" dirty="0"/>
          </a:p>
          <a:p>
            <a:r>
              <a:rPr lang="en-US" sz="2000" dirty="0"/>
              <a:t>3</a:t>
            </a:r>
            <a:r>
              <a:rPr lang="de-AT" sz="2000" dirty="0"/>
              <a:t> Offene und verdeckte - offensichtliche und latente -Probleme</a:t>
            </a:r>
            <a:endParaRPr lang="en-US" sz="2000" dirty="0"/>
          </a:p>
        </p:txBody>
      </p:sp>
      <p:sp>
        <p:nvSpPr>
          <p:cNvPr id="9" name="Szövegdoboz 3"/>
          <p:cNvSpPr txBox="1"/>
          <p:nvPr/>
        </p:nvSpPr>
        <p:spPr>
          <a:xfrm>
            <a:off x="446205" y="2198703"/>
            <a:ext cx="7435051" cy="4093428"/>
          </a:xfrm>
          <a:prstGeom prst="rect">
            <a:avLst/>
          </a:prstGeom>
          <a:noFill/>
        </p:spPr>
        <p:txBody>
          <a:bodyPr wrap="square" rtlCol="0">
            <a:spAutoFit/>
          </a:bodyPr>
          <a:lstStyle/>
          <a:p>
            <a:r>
              <a:rPr lang="en-US" sz="2000" dirty="0" smtClean="0"/>
              <a:t>Der </a:t>
            </a:r>
            <a:r>
              <a:rPr lang="en-US" sz="2000" dirty="0" err="1" smtClean="0"/>
              <a:t>Prozess</a:t>
            </a:r>
            <a:r>
              <a:rPr lang="en-US" sz="2000" dirty="0" smtClean="0"/>
              <a:t> </a:t>
            </a:r>
            <a:r>
              <a:rPr lang="en-US" sz="2000" dirty="0" err="1" smtClean="0"/>
              <a:t>wird</a:t>
            </a:r>
            <a:r>
              <a:rPr lang="en-US" sz="2000" dirty="0" smtClean="0"/>
              <a:t> </a:t>
            </a:r>
            <a:r>
              <a:rPr lang="en-US" sz="2000" dirty="0" err="1" smtClean="0"/>
              <a:t>unter</a:t>
            </a:r>
            <a:r>
              <a:rPr lang="en-US" sz="2000" dirty="0" smtClean="0"/>
              <a:t> </a:t>
            </a:r>
            <a:r>
              <a:rPr lang="en-US" sz="2000" dirty="0" err="1" smtClean="0"/>
              <a:t>Beachtung</a:t>
            </a:r>
            <a:r>
              <a:rPr lang="en-US" sz="2000" dirty="0" smtClean="0"/>
              <a:t> </a:t>
            </a:r>
            <a:r>
              <a:rPr lang="en-US" sz="2000" dirty="0" err="1" smtClean="0"/>
              <a:t>folgender</a:t>
            </a:r>
            <a:r>
              <a:rPr lang="en-US" sz="2000" dirty="0" smtClean="0"/>
              <a:t> </a:t>
            </a:r>
            <a:r>
              <a:rPr lang="en-US" sz="2000" dirty="0" err="1" smtClean="0"/>
              <a:t>Schritte</a:t>
            </a:r>
            <a:r>
              <a:rPr lang="en-US" sz="2000" dirty="0" smtClean="0"/>
              <a:t> </a:t>
            </a:r>
            <a:r>
              <a:rPr lang="en-US" sz="2000" dirty="0" err="1" smtClean="0"/>
              <a:t>systematisch</a:t>
            </a:r>
            <a:r>
              <a:rPr lang="en-US" sz="2000" dirty="0" smtClean="0"/>
              <a:t> </a:t>
            </a:r>
            <a:r>
              <a:rPr lang="en-US" sz="2000" dirty="0" err="1" smtClean="0"/>
              <a:t>ausgeführt</a:t>
            </a:r>
            <a:r>
              <a:rPr lang="en-US" sz="2000" dirty="0" smtClean="0"/>
              <a:t>: </a:t>
            </a:r>
          </a:p>
          <a:p>
            <a:r>
              <a:rPr lang="de-AT" sz="2000" b="1" dirty="0" smtClean="0"/>
              <a:t>Problem </a:t>
            </a:r>
            <a:r>
              <a:rPr lang="de-AT" sz="2000" b="1" dirty="0"/>
              <a:t>Gasflasche. </a:t>
            </a:r>
            <a:r>
              <a:rPr lang="de-AT" sz="2000" dirty="0"/>
              <a:t>Problem Gasflasche. Zwingend für den Betrieb eines Wohnmobils ist die Versorgung mit (Butan/Propan) Gas. Trotz seiner weiten Verbreitung auch in Haushalten kennt der Markt noch immer kein einfaches und zuverlässiges Messgerät, dass den </a:t>
            </a:r>
            <a:r>
              <a:rPr lang="de-AT" sz="2000" dirty="0" err="1"/>
              <a:t>Gasstand</a:t>
            </a:r>
            <a:r>
              <a:rPr lang="de-AT" sz="2000" dirty="0"/>
              <a:t> im Zylinder anzeigt.</a:t>
            </a:r>
          </a:p>
          <a:p>
            <a:r>
              <a:rPr lang="en-US" sz="2000" b="1" dirty="0" err="1" smtClean="0"/>
              <a:t>Energieverluste</a:t>
            </a:r>
            <a:r>
              <a:rPr lang="en-US" sz="2000" b="1" dirty="0" smtClean="0"/>
              <a:t>. </a:t>
            </a:r>
            <a:r>
              <a:rPr lang="de-AT" sz="2000" dirty="0"/>
              <a:t>Wohnmobile haben in der Regel ein Heizgerät für den Einsatz bei kaltem Wetter installiert. Diese Heizung ist oft besonders schlecht gedämmt und ein Großteil der Wärmeenergie, die er erzeugt, geht nach außen verloren. Dies schafft eine Herausforderung, eine besser isoliertes Heizelement produzieren, eine verdeckte Herausforderung für die </a:t>
            </a:r>
            <a:r>
              <a:rPr lang="de-AT" sz="2000" dirty="0" smtClean="0"/>
              <a:t>Hersteller</a:t>
            </a:r>
            <a:r>
              <a:rPr lang="en-US" sz="2000" dirty="0" smtClean="0"/>
              <a:t>.</a:t>
            </a:r>
            <a:endParaRPr lang="en-US" sz="2000" dirty="0"/>
          </a:p>
        </p:txBody>
      </p:sp>
      <p:pic>
        <p:nvPicPr>
          <p:cNvPr id="5" name="Grafik 4"/>
          <p:cNvPicPr>
            <a:picLocks noChangeAspect="1"/>
          </p:cNvPicPr>
          <p:nvPr/>
        </p:nvPicPr>
        <p:blipFill>
          <a:blip r:embed="rId4"/>
          <a:stretch>
            <a:fillRect/>
          </a:stretch>
        </p:blipFill>
        <p:spPr>
          <a:xfrm>
            <a:off x="8055741" y="3352799"/>
            <a:ext cx="3414570" cy="2923171"/>
          </a:xfrm>
          <a:prstGeom prst="rect">
            <a:avLst/>
          </a:prstGeom>
        </p:spPr>
      </p:pic>
    </p:spTree>
    <p:extLst>
      <p:ext uri="{BB962C8B-B14F-4D97-AF65-F5344CB8AC3E}">
        <p14:creationId xmlns:p14="http://schemas.microsoft.com/office/powerpoint/2010/main" val="1553449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126166" y="49565"/>
            <a:ext cx="10663380" cy="2308324"/>
          </a:xfrm>
          <a:prstGeom prst="rect">
            <a:avLst/>
          </a:prstGeom>
          <a:noFill/>
        </p:spPr>
        <p:txBody>
          <a:bodyPr wrap="square" rtlCol="0">
            <a:spAutoFit/>
          </a:bodyPr>
          <a:lstStyle/>
          <a:p>
            <a:r>
              <a:rPr lang="en-GB" sz="2400" dirty="0"/>
              <a:t>INNOVATIONSWÜRFEL</a:t>
            </a:r>
          </a:p>
          <a:p>
            <a:endParaRPr lang="hu-HU" sz="2000" dirty="0"/>
          </a:p>
          <a:p>
            <a:r>
              <a:rPr lang="en-US" sz="2000" b="1" dirty="0" err="1"/>
              <a:t>Beispiel</a:t>
            </a:r>
            <a:r>
              <a:rPr lang="en-US" sz="2000" b="1" dirty="0"/>
              <a:t> </a:t>
            </a:r>
            <a:r>
              <a:rPr lang="en-US" sz="2000" b="1" dirty="0" err="1" smtClean="0"/>
              <a:t>Wohnmobil</a:t>
            </a:r>
            <a:r>
              <a:rPr lang="en-US" sz="2000" b="1" dirty="0" smtClean="0"/>
              <a:t>: Innovation in Process </a:t>
            </a:r>
            <a:r>
              <a:rPr lang="en-US" sz="2000" b="1" dirty="0"/>
              <a:t>u</a:t>
            </a:r>
            <a:r>
              <a:rPr lang="en-US" sz="2000" b="1" dirty="0" smtClean="0"/>
              <a:t>nd Service </a:t>
            </a:r>
          </a:p>
          <a:p>
            <a:r>
              <a:rPr lang="de-AT" sz="2000" dirty="0" smtClean="0"/>
              <a:t>1</a:t>
            </a:r>
            <a:r>
              <a:rPr lang="de-AT" sz="2000" dirty="0"/>
              <a:t>. Bestehende und zukünftige Bedürfnisse und Anforderungen der Käufer/Benutzer - </a:t>
            </a:r>
            <a:r>
              <a:rPr lang="de-AT" sz="2000" b="1" dirty="0"/>
              <a:t>Erstellen Sie eine Service-Infrastruktur, die innovativen Funktionen bei Wohnmobilen unterstützt</a:t>
            </a:r>
          </a:p>
          <a:p>
            <a:r>
              <a:rPr lang="de-AT" sz="2000" dirty="0"/>
              <a:t>2. Bestehenden und potenziellen Benutzer - junge Generation und neue Benutzergruppen</a:t>
            </a:r>
          </a:p>
          <a:p>
            <a:r>
              <a:rPr lang="de-AT" sz="2000" dirty="0"/>
              <a:t>3. Offene und verdeckte - scheinbare und latenten - Probleme - wie vorhin</a:t>
            </a:r>
          </a:p>
        </p:txBody>
      </p:sp>
      <p:sp>
        <p:nvSpPr>
          <p:cNvPr id="9" name="Szövegdoboz 3"/>
          <p:cNvSpPr txBox="1"/>
          <p:nvPr/>
        </p:nvSpPr>
        <p:spPr>
          <a:xfrm>
            <a:off x="373779" y="2357889"/>
            <a:ext cx="7435051" cy="4093428"/>
          </a:xfrm>
          <a:prstGeom prst="rect">
            <a:avLst/>
          </a:prstGeom>
          <a:noFill/>
        </p:spPr>
        <p:txBody>
          <a:bodyPr wrap="square" rtlCol="0">
            <a:spAutoFit/>
          </a:bodyPr>
          <a:lstStyle/>
          <a:p>
            <a:r>
              <a:rPr lang="de-AT" sz="2000" b="1" dirty="0"/>
              <a:t>Heizung: </a:t>
            </a:r>
            <a:r>
              <a:rPr lang="de-AT" sz="2000" dirty="0"/>
              <a:t>Verwenden Sie eine Elektro-Heizung und das neue Konzept der Li-Batterien, um das Fahrzeug heizen, bieten Sie Service-Schnittstellen entlang von Autobahnen und Parks an um die Batterie zu laden. Verwenden Sie die Ressourcen, die für neue E-Autos entwickelt </a:t>
            </a:r>
            <a:r>
              <a:rPr lang="de-AT" sz="2000" dirty="0" smtClean="0"/>
              <a:t>werden.</a:t>
            </a:r>
            <a:endParaRPr lang="de-AT" sz="2000" b="1" dirty="0"/>
          </a:p>
          <a:p>
            <a:r>
              <a:rPr lang="de-AT" sz="2000" b="1" dirty="0"/>
              <a:t>Blick in die Zukunft. </a:t>
            </a:r>
            <a:r>
              <a:rPr lang="de-AT" sz="2000" dirty="0"/>
              <a:t>Bauen Sie Router in das Fahrzeug ein, die sich mit einer Service-Infrastruktur verbinden lassen (wie sie für das autonome Fahren von Autos errichtet wird), um das Fahrzeug über das Internet und anderen Diensten zu verbinden. Alle Benutzer des Wohnmobils erhalten Konten, etc.</a:t>
            </a:r>
          </a:p>
          <a:p>
            <a:r>
              <a:rPr lang="de-AT" sz="2000" b="1" dirty="0" err="1"/>
              <a:t>Camperwagen</a:t>
            </a:r>
            <a:r>
              <a:rPr lang="de-AT" sz="2000" b="1" dirty="0"/>
              <a:t>. </a:t>
            </a:r>
            <a:r>
              <a:rPr lang="de-AT" sz="2000" dirty="0"/>
              <a:t>Verbinden Sie ihn z. B. mit Eisenbahn e-Mobilitätsdiensten und </a:t>
            </a:r>
            <a:r>
              <a:rPr lang="de-AT" sz="2000" dirty="0" smtClean="0"/>
              <a:t>Park-and-Ride </a:t>
            </a:r>
            <a:r>
              <a:rPr lang="de-AT" sz="2000" dirty="0"/>
              <a:t>Parks, wo man ein kleines Auto oder ein Stadtfahrrad zu niedrigen </a:t>
            </a:r>
            <a:r>
              <a:rPr lang="de-AT" sz="2000" b="1" dirty="0"/>
              <a:t>Preisen mieten kann. </a:t>
            </a:r>
            <a:endParaRPr lang="en-US" sz="2000" b="1" dirty="0"/>
          </a:p>
        </p:txBody>
      </p:sp>
      <p:pic>
        <p:nvPicPr>
          <p:cNvPr id="7" name="Grafik 6"/>
          <p:cNvPicPr>
            <a:picLocks noChangeAspect="1"/>
          </p:cNvPicPr>
          <p:nvPr/>
        </p:nvPicPr>
        <p:blipFill>
          <a:blip r:embed="rId4"/>
          <a:stretch>
            <a:fillRect/>
          </a:stretch>
        </p:blipFill>
        <p:spPr>
          <a:xfrm>
            <a:off x="8055741" y="3352799"/>
            <a:ext cx="3414570" cy="2923171"/>
          </a:xfrm>
          <a:prstGeom prst="rect">
            <a:avLst/>
          </a:prstGeom>
        </p:spPr>
      </p:pic>
    </p:spTree>
    <p:extLst>
      <p:ext uri="{BB962C8B-B14F-4D97-AF65-F5344CB8AC3E}">
        <p14:creationId xmlns:p14="http://schemas.microsoft.com/office/powerpoint/2010/main" val="505321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Lernziele</a:t>
            </a:r>
            <a:endParaRPr lang="en-US" dirty="0"/>
          </a:p>
        </p:txBody>
      </p:sp>
      <p:sp>
        <p:nvSpPr>
          <p:cNvPr id="3" name="Szövegdoboz 2"/>
          <p:cNvSpPr txBox="1"/>
          <p:nvPr/>
        </p:nvSpPr>
        <p:spPr>
          <a:xfrm>
            <a:off x="1236372" y="1970468"/>
            <a:ext cx="9787943" cy="3693319"/>
          </a:xfrm>
          <a:prstGeom prst="rect">
            <a:avLst/>
          </a:prstGeom>
          <a:noFill/>
        </p:spPr>
        <p:txBody>
          <a:bodyPr wrap="square" rtlCol="0">
            <a:spAutoFit/>
          </a:bodyPr>
          <a:lstStyle/>
          <a:p>
            <a:pPr marL="285750" indent="-285750">
              <a:buFont typeface="Arial" panose="020B0604020202020204" pitchFamily="34" charset="0"/>
              <a:buChar char="•"/>
            </a:pPr>
            <a:r>
              <a:rPr lang="hu-HU" sz="3600" dirty="0"/>
              <a:t>PC </a:t>
            </a:r>
            <a:r>
              <a:rPr lang="hu-HU" sz="3600" dirty="0" smtClean="0"/>
              <a:t>1</a:t>
            </a:r>
            <a:r>
              <a:rPr lang="de-AT" sz="3600" dirty="0" smtClean="0"/>
              <a:t> Der Lehrer/die Lehrerin ist in der Lage, Methoden und Werkzeuge zur Identifizierung von Problemen und Chancen zu erkennen.</a:t>
            </a:r>
            <a:endParaRPr lang="hu-HU" sz="3600" dirty="0"/>
          </a:p>
          <a:p>
            <a:pPr marL="285750" indent="-285750">
              <a:buFont typeface="Arial" panose="020B0604020202020204" pitchFamily="34" charset="0"/>
              <a:buChar char="•"/>
            </a:pPr>
            <a:r>
              <a:rPr lang="hu-HU" sz="3600" dirty="0"/>
              <a:t>PC </a:t>
            </a:r>
            <a:r>
              <a:rPr lang="hu-HU" sz="3600" dirty="0" smtClean="0"/>
              <a:t>2</a:t>
            </a:r>
            <a:r>
              <a:rPr lang="de-AT" sz="3600" dirty="0" smtClean="0"/>
              <a:t> Der Lehrer/die Lehrerin kennt die Prinzipien, ein Problem in Einzelteile aufzugliedern und die wirklichen Gründe eines Problems zu erkennen.</a:t>
            </a:r>
            <a:endParaRPr lang="hu-HU" sz="3600" dirty="0"/>
          </a:p>
          <a:p>
            <a:endParaRPr lang="hu-HU"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73303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7674212" cy="3539430"/>
          </a:xfrm>
          <a:prstGeom prst="rect">
            <a:avLst/>
          </a:prstGeom>
          <a:noFill/>
        </p:spPr>
        <p:txBody>
          <a:bodyPr wrap="square" rtlCol="0">
            <a:spAutoFit/>
          </a:bodyPr>
          <a:lstStyle/>
          <a:p>
            <a:r>
              <a:rPr lang="en-GB" sz="2400" dirty="0" smtClean="0"/>
              <a:t>INNOVATIONSWÜRFEL - </a:t>
            </a:r>
            <a:r>
              <a:rPr lang="en-GB" sz="2400" dirty="0" err="1" smtClean="0"/>
              <a:t>Übung</a:t>
            </a:r>
            <a:endParaRPr lang="en-GB" sz="2400" dirty="0" smtClean="0"/>
          </a:p>
          <a:p>
            <a:endParaRPr lang="hu-HU" sz="2000" dirty="0"/>
          </a:p>
          <a:p>
            <a:pPr marL="342900" indent="-342900">
              <a:buFont typeface="Calibri" panose="020F0502020204030204" pitchFamily="34" charset="0"/>
              <a:buChar char="–"/>
            </a:pPr>
            <a:r>
              <a:rPr lang="de-AT" sz="2000" dirty="0"/>
              <a:t>Teams bilden </a:t>
            </a:r>
          </a:p>
          <a:p>
            <a:pPr marL="342900" indent="-342900">
              <a:buFont typeface="Calibri" panose="020F0502020204030204" pitchFamily="34" charset="0"/>
              <a:buChar char="–"/>
            </a:pPr>
            <a:r>
              <a:rPr lang="de-AT" sz="2000" dirty="0"/>
              <a:t>Wählen Sie ein Produkt, Service oder Verfahren </a:t>
            </a:r>
            <a:r>
              <a:rPr lang="de-AT" sz="2000" dirty="0" smtClean="0"/>
              <a:t>zur Verbesserung der Innovationsfähigkeit </a:t>
            </a:r>
            <a:endParaRPr lang="de-AT" sz="2000" dirty="0"/>
          </a:p>
          <a:p>
            <a:pPr marL="342900" indent="-342900">
              <a:buFont typeface="Calibri" panose="020F0502020204030204" pitchFamily="34" charset="0"/>
              <a:buChar char="–"/>
            </a:pPr>
            <a:r>
              <a:rPr lang="de-AT" sz="2000" dirty="0"/>
              <a:t>Verwenden Sie die PPT-Vorlage in INNOTEACH - U 1. E1-Exercise-Templates-Release 1. DE. v1.pptx</a:t>
            </a:r>
          </a:p>
          <a:p>
            <a:pPr marL="342900" indent="-342900">
              <a:buFont typeface="Calibri" panose="020F0502020204030204" pitchFamily="34" charset="0"/>
              <a:buChar char="–"/>
            </a:pPr>
            <a:r>
              <a:rPr lang="de-AT" sz="2000" dirty="0"/>
              <a:t>Jedes Team erarbeitet ein Beispiel (60 Minuten)</a:t>
            </a:r>
          </a:p>
          <a:p>
            <a:pPr marL="342900" indent="-342900">
              <a:buFont typeface="Calibri" panose="020F0502020204030204" pitchFamily="34" charset="0"/>
              <a:buChar char="–"/>
            </a:pPr>
            <a:r>
              <a:rPr lang="de-AT" sz="2000" dirty="0"/>
              <a:t>Jedes Team stellt sein Projekt vor und alle Teams geben einen Kommentar ab (60 Minuten)</a:t>
            </a:r>
          </a:p>
          <a:p>
            <a:pPr marL="342900" indent="-342900">
              <a:buFont typeface="Calibri" panose="020F0502020204030204" pitchFamily="34" charset="0"/>
              <a:buChar char="–"/>
            </a:pPr>
            <a:r>
              <a:rPr lang="de-AT" sz="2000" dirty="0"/>
              <a:t>Der Würfel wird auf der Grundlage der Feedbacksitzung verfeinert.</a:t>
            </a:r>
            <a:endParaRPr lang="en-US" sz="2000" dirty="0"/>
          </a:p>
        </p:txBody>
      </p:sp>
      <p:pic>
        <p:nvPicPr>
          <p:cNvPr id="5" name="Grafik 4"/>
          <p:cNvPicPr>
            <a:picLocks noChangeAspect="1"/>
          </p:cNvPicPr>
          <p:nvPr/>
        </p:nvPicPr>
        <p:blipFill>
          <a:blip r:embed="rId4"/>
          <a:stretch>
            <a:fillRect/>
          </a:stretch>
        </p:blipFill>
        <p:spPr>
          <a:xfrm>
            <a:off x="8221589" y="3723937"/>
            <a:ext cx="3020478" cy="2538396"/>
          </a:xfrm>
          <a:prstGeom prst="rect">
            <a:avLst/>
          </a:prstGeom>
        </p:spPr>
      </p:pic>
    </p:spTree>
    <p:extLst>
      <p:ext uri="{BB962C8B-B14F-4D97-AF65-F5344CB8AC3E}">
        <p14:creationId xmlns:p14="http://schemas.microsoft.com/office/powerpoint/2010/main" val="2665305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10663380" cy="1692771"/>
          </a:xfrm>
          <a:prstGeom prst="rect">
            <a:avLst/>
          </a:prstGeom>
          <a:noFill/>
        </p:spPr>
        <p:txBody>
          <a:bodyPr wrap="square" rtlCol="0">
            <a:spAutoFit/>
          </a:bodyPr>
          <a:lstStyle/>
          <a:p>
            <a:r>
              <a:rPr lang="en-GB" sz="2400" dirty="0" smtClean="0"/>
              <a:t>Ishikawa / </a:t>
            </a:r>
            <a:r>
              <a:rPr lang="en-GB" sz="2400" dirty="0" err="1" smtClean="0"/>
              <a:t>Fischgrätdiagramm</a:t>
            </a:r>
            <a:endParaRPr lang="en-GB" sz="2400" dirty="0" smtClean="0"/>
          </a:p>
          <a:p>
            <a:endParaRPr lang="hu-HU" sz="2000" dirty="0"/>
          </a:p>
          <a:p>
            <a:pPr marL="342900" indent="-342900">
              <a:buFont typeface="Calibri" panose="020F0502020204030204" pitchFamily="34" charset="0"/>
              <a:buChar char="–"/>
            </a:pPr>
            <a:r>
              <a:rPr lang="de-AT" sz="2000" b="1" dirty="0"/>
              <a:t>Ausgangspunkt ist ein grundlegendes Problem, das gelöst werden muss</a:t>
            </a:r>
          </a:p>
          <a:p>
            <a:pPr marL="342900" indent="-342900">
              <a:buFont typeface="Calibri" panose="020F0502020204030204" pitchFamily="34" charset="0"/>
              <a:buChar char="–"/>
            </a:pPr>
            <a:r>
              <a:rPr lang="de-AT" sz="2000" b="1" dirty="0"/>
              <a:t>Die Hauptursachen müssen identifiziert werden</a:t>
            </a:r>
          </a:p>
          <a:p>
            <a:pPr marL="342900" indent="-342900">
              <a:buFont typeface="Calibri" panose="020F0502020204030204" pitchFamily="34" charset="0"/>
              <a:buChar char="–"/>
            </a:pPr>
            <a:r>
              <a:rPr lang="de-AT" sz="2000" b="1" dirty="0"/>
              <a:t>Die nachrangigen Ursachen müssen pro Hauptursache identifiziert werden </a:t>
            </a:r>
            <a:endParaRPr lang="en-US" sz="2000" dirty="0"/>
          </a:p>
        </p:txBody>
      </p:sp>
      <p:sp>
        <p:nvSpPr>
          <p:cNvPr id="9" name="Szövegdoboz 3"/>
          <p:cNvSpPr txBox="1"/>
          <p:nvPr/>
        </p:nvSpPr>
        <p:spPr>
          <a:xfrm>
            <a:off x="446206" y="2814256"/>
            <a:ext cx="4767239" cy="1323439"/>
          </a:xfrm>
          <a:prstGeom prst="rect">
            <a:avLst/>
          </a:prstGeom>
          <a:noFill/>
        </p:spPr>
        <p:txBody>
          <a:bodyPr wrap="square" rtlCol="0">
            <a:spAutoFit/>
          </a:bodyPr>
          <a:lstStyle/>
          <a:p>
            <a:pPr marL="342900" indent="-342900">
              <a:buFont typeface="Calibri" panose="020F0502020204030204" pitchFamily="34" charset="0"/>
              <a:buChar char="–"/>
            </a:pPr>
            <a:r>
              <a:rPr lang="de-AT" sz="2000" b="1" dirty="0"/>
              <a:t>Der Ansatz ist</a:t>
            </a:r>
            <a:r>
              <a:rPr lang="de-AT" sz="2000" dirty="0"/>
              <a:t>, die Hauptursachen eines Problems zu identifizieren und nach Veränderungen an den Hauptursachen kann das Problem behoben werden</a:t>
            </a:r>
            <a:r>
              <a:rPr lang="de-AT" sz="2000" b="1" dirty="0"/>
              <a:t>.</a:t>
            </a:r>
          </a:p>
        </p:txBody>
      </p:sp>
      <p:pic>
        <p:nvPicPr>
          <p:cNvPr id="3" name="Grafik 2"/>
          <p:cNvPicPr>
            <a:picLocks noChangeAspect="1"/>
          </p:cNvPicPr>
          <p:nvPr/>
        </p:nvPicPr>
        <p:blipFill>
          <a:blip r:embed="rId4"/>
          <a:stretch>
            <a:fillRect/>
          </a:stretch>
        </p:blipFill>
        <p:spPr>
          <a:xfrm>
            <a:off x="5986246" y="3723937"/>
            <a:ext cx="5466421" cy="2382200"/>
          </a:xfrm>
          <a:prstGeom prst="rect">
            <a:avLst/>
          </a:prstGeom>
        </p:spPr>
      </p:pic>
    </p:spTree>
    <p:extLst>
      <p:ext uri="{BB962C8B-B14F-4D97-AF65-F5344CB8AC3E}">
        <p14:creationId xmlns:p14="http://schemas.microsoft.com/office/powerpoint/2010/main" val="118497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446206" y="198155"/>
            <a:ext cx="3338394" cy="4278094"/>
          </a:xfrm>
          <a:prstGeom prst="rect">
            <a:avLst/>
          </a:prstGeom>
          <a:noFill/>
        </p:spPr>
        <p:txBody>
          <a:bodyPr wrap="square" rtlCol="0">
            <a:spAutoFit/>
          </a:bodyPr>
          <a:lstStyle/>
          <a:p>
            <a:r>
              <a:rPr lang="en-GB" sz="2400" dirty="0" smtClean="0"/>
              <a:t>Ishikawa </a:t>
            </a:r>
            <a:r>
              <a:rPr lang="en-GB" sz="2400" dirty="0" err="1" smtClean="0"/>
              <a:t>Fischgrätdiagramm</a:t>
            </a:r>
            <a:endParaRPr lang="en-GB" sz="2400" dirty="0"/>
          </a:p>
          <a:p>
            <a:r>
              <a:rPr lang="en-GB" sz="2400" dirty="0" smtClean="0"/>
              <a:t>- </a:t>
            </a:r>
            <a:r>
              <a:rPr lang="en-GB" sz="2400" dirty="0" err="1" smtClean="0"/>
              <a:t>Beispiel</a:t>
            </a:r>
            <a:endParaRPr lang="en-GB" sz="2400" dirty="0" smtClean="0"/>
          </a:p>
          <a:p>
            <a:endParaRPr lang="hu-HU" sz="2000" dirty="0"/>
          </a:p>
          <a:p>
            <a:pPr marL="342900" indent="-342900">
              <a:buFont typeface="Calibri" panose="020F0502020204030204" pitchFamily="34" charset="0"/>
              <a:buChar char="–"/>
            </a:pPr>
            <a:r>
              <a:rPr lang="de-AT" sz="2000" b="1" dirty="0"/>
              <a:t>Ausgangspunkt ist ein grundlegendes Problem, das gelöst werden muss</a:t>
            </a:r>
          </a:p>
          <a:p>
            <a:pPr marL="342900" indent="-342900">
              <a:buFont typeface="Calibri" panose="020F0502020204030204" pitchFamily="34" charset="0"/>
              <a:buChar char="–"/>
            </a:pPr>
            <a:r>
              <a:rPr lang="de-AT" sz="2000" b="1" dirty="0"/>
              <a:t>Identifizierung der Hauptursachen</a:t>
            </a:r>
          </a:p>
          <a:p>
            <a:pPr marL="342900" indent="-342900">
              <a:buFont typeface="Calibri" panose="020F0502020204030204" pitchFamily="34" charset="0"/>
              <a:buChar char="–"/>
            </a:pPr>
            <a:r>
              <a:rPr lang="de-AT" sz="2000" b="1" dirty="0"/>
              <a:t>Identifizierung der nachrangigen Ursachen pro Hauptursache </a:t>
            </a:r>
          </a:p>
          <a:p>
            <a:pPr marL="342900" indent="-342900">
              <a:buFont typeface="Calibri" panose="020F0502020204030204" pitchFamily="34" charset="0"/>
              <a:buChar char="–"/>
            </a:pPr>
            <a:endParaRPr lang="de-AT" sz="2000" b="1" dirty="0"/>
          </a:p>
        </p:txBody>
      </p:sp>
      <p:pic>
        <p:nvPicPr>
          <p:cNvPr id="5" name="Grafik 4"/>
          <p:cNvPicPr>
            <a:picLocks noChangeAspect="1"/>
          </p:cNvPicPr>
          <p:nvPr/>
        </p:nvPicPr>
        <p:blipFill>
          <a:blip r:embed="rId4"/>
          <a:stretch>
            <a:fillRect/>
          </a:stretch>
        </p:blipFill>
        <p:spPr>
          <a:xfrm>
            <a:off x="4205406" y="803699"/>
            <a:ext cx="7249994" cy="5489019"/>
          </a:xfrm>
          <a:prstGeom prst="rect">
            <a:avLst/>
          </a:prstGeom>
        </p:spPr>
      </p:pic>
    </p:spTree>
    <p:extLst>
      <p:ext uri="{BB962C8B-B14F-4D97-AF65-F5344CB8AC3E}">
        <p14:creationId xmlns:p14="http://schemas.microsoft.com/office/powerpoint/2010/main" val="2971911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37360"/>
            <a:ext cx="7674212" cy="3970318"/>
          </a:xfrm>
          <a:prstGeom prst="rect">
            <a:avLst/>
          </a:prstGeom>
          <a:noFill/>
        </p:spPr>
        <p:txBody>
          <a:bodyPr wrap="square" rtlCol="0">
            <a:spAutoFit/>
          </a:bodyPr>
          <a:lstStyle/>
          <a:p>
            <a:r>
              <a:rPr lang="en-GB" sz="2400" dirty="0"/>
              <a:t>Ishikawa </a:t>
            </a:r>
            <a:r>
              <a:rPr lang="en-GB" sz="2400" dirty="0" err="1"/>
              <a:t>Fischgrätdiagramm</a:t>
            </a:r>
            <a:endParaRPr lang="en-GB" sz="2400" dirty="0"/>
          </a:p>
          <a:p>
            <a:r>
              <a:rPr lang="en-GB" sz="2400" dirty="0" err="1" smtClean="0"/>
              <a:t>Übung</a:t>
            </a:r>
            <a:endParaRPr lang="en-GB" sz="2400" dirty="0"/>
          </a:p>
          <a:p>
            <a:endParaRPr lang="en-GB" sz="2400" dirty="0" smtClean="0"/>
          </a:p>
          <a:p>
            <a:endParaRPr lang="hu-HU" sz="2000" dirty="0"/>
          </a:p>
          <a:p>
            <a:pPr marL="342900" indent="-342900">
              <a:buFont typeface="Calibri" panose="020F0502020204030204" pitchFamily="34" charset="0"/>
              <a:buChar char="–"/>
            </a:pPr>
            <a:r>
              <a:rPr lang="de-AT" sz="2000" dirty="0"/>
              <a:t>zur Innovationsfähigkeit / zur Verbesserung</a:t>
            </a:r>
          </a:p>
          <a:p>
            <a:pPr marL="342900" indent="-342900">
              <a:buFont typeface="Calibri" panose="020F0502020204030204" pitchFamily="34" charset="0"/>
              <a:buChar char="–"/>
            </a:pPr>
            <a:r>
              <a:rPr lang="de-AT" sz="2000" dirty="0"/>
              <a:t>Verwenden Sie die PPT-Vorlage in INNOTEACH - U 1. E1-Exercise-Templates-Release 1. DE. v1.pptx</a:t>
            </a:r>
          </a:p>
          <a:p>
            <a:pPr marL="342900" indent="-342900">
              <a:buFont typeface="Calibri" panose="020F0502020204030204" pitchFamily="34" charset="0"/>
              <a:buChar char="–"/>
            </a:pPr>
            <a:r>
              <a:rPr lang="de-AT" sz="2000" dirty="0"/>
              <a:t>Jedes Team erarbeitet ein Beispiel (60 Minuten)</a:t>
            </a:r>
          </a:p>
          <a:p>
            <a:pPr marL="342900" indent="-342900">
              <a:buFont typeface="Calibri" panose="020F0502020204030204" pitchFamily="34" charset="0"/>
              <a:buChar char="–"/>
            </a:pPr>
            <a:r>
              <a:rPr lang="de-AT" sz="2000" dirty="0"/>
              <a:t>Jedes Team stellt sein Projekt vor und alle Teams geben ihren Kommentar ab (60 Minuten)</a:t>
            </a:r>
          </a:p>
          <a:p>
            <a:pPr marL="342900" indent="-342900">
              <a:buFont typeface="Calibri" panose="020F0502020204030204" pitchFamily="34" charset="0"/>
              <a:buChar char="–"/>
            </a:pPr>
            <a:r>
              <a:rPr lang="de-AT" sz="2000" dirty="0"/>
              <a:t>Das </a:t>
            </a:r>
            <a:r>
              <a:rPr lang="de-AT" sz="2000" dirty="0" err="1"/>
              <a:t>Fischgrätdiagramm</a:t>
            </a:r>
            <a:r>
              <a:rPr lang="de-AT" sz="2000" dirty="0"/>
              <a:t> wird nach dem </a:t>
            </a:r>
            <a:endParaRPr lang="de-AT" sz="2000" dirty="0" smtClean="0"/>
          </a:p>
          <a:p>
            <a:r>
              <a:rPr lang="de-AT" sz="2000" dirty="0" smtClean="0"/>
              <a:t>	Feedback </a:t>
            </a:r>
            <a:r>
              <a:rPr lang="de-AT" sz="2000" dirty="0"/>
              <a:t>noch verfeinert.</a:t>
            </a:r>
          </a:p>
        </p:txBody>
      </p:sp>
      <p:pic>
        <p:nvPicPr>
          <p:cNvPr id="3" name="Grafik 2"/>
          <p:cNvPicPr>
            <a:picLocks noChangeAspect="1"/>
          </p:cNvPicPr>
          <p:nvPr/>
        </p:nvPicPr>
        <p:blipFill>
          <a:blip r:embed="rId4"/>
          <a:stretch>
            <a:fillRect/>
          </a:stretch>
        </p:blipFill>
        <p:spPr>
          <a:xfrm>
            <a:off x="6736977" y="3723937"/>
            <a:ext cx="4660806" cy="2377807"/>
          </a:xfrm>
          <a:prstGeom prst="rect">
            <a:avLst/>
          </a:prstGeom>
        </p:spPr>
      </p:pic>
    </p:spTree>
    <p:extLst>
      <p:ext uri="{BB962C8B-B14F-4D97-AF65-F5344CB8AC3E}">
        <p14:creationId xmlns:p14="http://schemas.microsoft.com/office/powerpoint/2010/main" val="171172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Zusammenfassung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554480" y="2133600"/>
            <a:ext cx="9550400" cy="1692771"/>
          </a:xfrm>
          <a:prstGeom prst="rect">
            <a:avLst/>
          </a:prstGeom>
          <a:noFill/>
        </p:spPr>
        <p:txBody>
          <a:bodyPr wrap="square" rtlCol="0">
            <a:spAutoFit/>
          </a:bodyPr>
          <a:lstStyle/>
          <a:p>
            <a:r>
              <a:rPr lang="de-AT" sz="2400" dirty="0"/>
              <a:t>Wenn es keine Idee gibt es keine Innovation.</a:t>
            </a:r>
          </a:p>
          <a:p>
            <a:endParaRPr lang="hu-HU" sz="2000" dirty="0"/>
          </a:p>
          <a:p>
            <a:r>
              <a:rPr lang="de-AT" sz="2000" dirty="0"/>
              <a:t>Die vorgestellten Methoden veranschaulichen, wie Sie in einem strukturierten Ansatz zu innovativen Ideen kommen. Es gibt viele weitere solche Methoden. Es ist wichtig, mit solchen Methoden Offenheit und Bereitschaft zu innovativem Denken auszulösen.</a:t>
            </a:r>
            <a:endParaRPr lang="hu-HU" sz="2400" dirty="0"/>
          </a:p>
        </p:txBody>
      </p:sp>
    </p:spTree>
    <p:extLst>
      <p:ext uri="{BB962C8B-B14F-4D97-AF65-F5344CB8AC3E}">
        <p14:creationId xmlns:p14="http://schemas.microsoft.com/office/powerpoint/2010/main" val="195163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Aufgaben</a:t>
            </a:r>
            <a:r>
              <a:rPr lang="en-GB" dirty="0" smtClean="0"/>
              <a:t>, </a:t>
            </a:r>
            <a:r>
              <a:rPr lang="en-GB" dirty="0" err="1" smtClean="0"/>
              <a:t>Gemeinschaftsarbeit</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985433"/>
          </a:xfrm>
          <a:prstGeom prst="rect">
            <a:avLst/>
          </a:prstGeom>
          <a:noFill/>
        </p:spPr>
        <p:txBody>
          <a:bodyPr wrap="square" rtlCol="0">
            <a:spAutoFit/>
          </a:bodyPr>
          <a:lstStyle/>
          <a:p>
            <a:r>
              <a:rPr lang="en-GB" sz="2400" dirty="0" err="1" smtClean="0"/>
              <a:t>Übungen</a:t>
            </a:r>
            <a:r>
              <a:rPr lang="en-GB" sz="2400" dirty="0" smtClean="0"/>
              <a:t> </a:t>
            </a:r>
          </a:p>
          <a:p>
            <a:endParaRPr lang="en-GB" sz="2000" dirty="0" smtClean="0"/>
          </a:p>
          <a:p>
            <a:r>
              <a:rPr lang="en-GB" sz="2000" dirty="0" err="1" smtClean="0"/>
              <a:t>Für</a:t>
            </a:r>
            <a:r>
              <a:rPr lang="en-GB" sz="2000" dirty="0" smtClean="0"/>
              <a:t> </a:t>
            </a:r>
            <a:r>
              <a:rPr lang="en-GB" sz="2000" dirty="0" err="1" smtClean="0"/>
              <a:t>jede</a:t>
            </a:r>
            <a:r>
              <a:rPr lang="en-GB" sz="2000" dirty="0" smtClean="0"/>
              <a:t> </a:t>
            </a:r>
            <a:r>
              <a:rPr lang="en-GB" sz="2000" dirty="0" err="1" smtClean="0"/>
              <a:t>Methode</a:t>
            </a:r>
            <a:r>
              <a:rPr lang="en-GB" sz="2000" dirty="0" smtClean="0"/>
              <a:t> </a:t>
            </a:r>
            <a:r>
              <a:rPr lang="en-GB" sz="2000" dirty="0" err="1" smtClean="0"/>
              <a:t>wurde</a:t>
            </a:r>
            <a:r>
              <a:rPr lang="en-GB" sz="2000" dirty="0" smtClean="0"/>
              <a:t> </a:t>
            </a:r>
            <a:r>
              <a:rPr lang="en-GB" sz="2000" dirty="0" err="1" smtClean="0"/>
              <a:t>eine</a:t>
            </a:r>
            <a:r>
              <a:rPr lang="en-GB" sz="2000" dirty="0" smtClean="0"/>
              <a:t> </a:t>
            </a:r>
            <a:r>
              <a:rPr lang="en-GB" sz="2000" dirty="0" err="1" smtClean="0"/>
              <a:t>Übung</a:t>
            </a:r>
            <a:r>
              <a:rPr lang="en-GB" sz="2000" dirty="0" smtClean="0"/>
              <a:t> </a:t>
            </a:r>
            <a:r>
              <a:rPr lang="en-GB" sz="2000" dirty="0" err="1" smtClean="0"/>
              <a:t>festgelegt</a:t>
            </a:r>
            <a:r>
              <a:rPr lang="en-GB" sz="2000" dirty="0" smtClean="0"/>
              <a:t>.</a:t>
            </a:r>
          </a:p>
          <a:p>
            <a:endParaRPr lang="en-GB" sz="2000" dirty="0" smtClean="0"/>
          </a:p>
          <a:p>
            <a:r>
              <a:rPr lang="en-GB" sz="2000" dirty="0" err="1" smtClean="0"/>
              <a:t>Für</a:t>
            </a:r>
            <a:r>
              <a:rPr lang="en-GB" sz="2000" dirty="0" smtClean="0"/>
              <a:t> die </a:t>
            </a:r>
            <a:r>
              <a:rPr lang="en-GB" sz="2000" dirty="0" err="1" smtClean="0"/>
              <a:t>Übungen</a:t>
            </a:r>
            <a:r>
              <a:rPr lang="en-GB" sz="2000" dirty="0" smtClean="0"/>
              <a:t> </a:t>
            </a:r>
            <a:r>
              <a:rPr lang="en-GB" sz="2000" dirty="0" err="1" smtClean="0"/>
              <a:t>stehen</a:t>
            </a:r>
            <a:r>
              <a:rPr lang="en-GB" sz="2000" dirty="0" smtClean="0"/>
              <a:t> </a:t>
            </a:r>
            <a:r>
              <a:rPr lang="en-GB" sz="2000" dirty="0" err="1" smtClean="0"/>
              <a:t>Vorlagen</a:t>
            </a:r>
            <a:r>
              <a:rPr lang="en-GB" sz="2000" dirty="0" smtClean="0"/>
              <a:t> in den </a:t>
            </a:r>
            <a:r>
              <a:rPr lang="en-GB" sz="2000" dirty="0" err="1" smtClean="0"/>
              <a:t>angehängten</a:t>
            </a:r>
            <a:r>
              <a:rPr lang="en-GB" sz="2000" dirty="0" smtClean="0"/>
              <a:t> </a:t>
            </a:r>
            <a:r>
              <a:rPr lang="en-GB" sz="2000" dirty="0" err="1" smtClean="0"/>
              <a:t>Dateien</a:t>
            </a:r>
            <a:r>
              <a:rPr lang="en-GB" sz="2000" dirty="0" smtClean="0"/>
              <a:t> </a:t>
            </a:r>
            <a:r>
              <a:rPr lang="en-GB" sz="2000" dirty="0" err="1" smtClean="0"/>
              <a:t>bereit</a:t>
            </a:r>
            <a:r>
              <a:rPr lang="en-GB" sz="2000" dirty="0" smtClean="0"/>
              <a:t>: </a:t>
            </a:r>
          </a:p>
          <a:p>
            <a:endParaRPr lang="en-GB" sz="2000" dirty="0" smtClean="0"/>
          </a:p>
          <a:p>
            <a:pPr marL="342900" indent="-342900">
              <a:buFont typeface="Arial" panose="020B0604020202020204" pitchFamily="34" charset="0"/>
              <a:buChar char="•"/>
            </a:pPr>
            <a:r>
              <a:rPr lang="en-GB" sz="2000" dirty="0" smtClean="0"/>
              <a:t>INNOTEACH-U1.E1-Exercise-Templates-Release1.EN.v1.xls</a:t>
            </a:r>
          </a:p>
          <a:p>
            <a:pPr marL="342900" indent="-342900">
              <a:buFont typeface="Arial" panose="020B0604020202020204" pitchFamily="34" charset="0"/>
              <a:buChar char="•"/>
            </a:pPr>
            <a:r>
              <a:rPr lang="en-GB" sz="2000" dirty="0" smtClean="0"/>
              <a:t>INNOTEACH-U1.E1-Exercise-Templates-Release1.EN.v1.pptx</a:t>
            </a:r>
          </a:p>
          <a:p>
            <a:endParaRPr lang="hu-HU" sz="2400" dirty="0"/>
          </a:p>
        </p:txBody>
      </p:sp>
    </p:spTree>
    <p:extLst>
      <p:ext uri="{BB962C8B-B14F-4D97-AF65-F5344CB8AC3E}">
        <p14:creationId xmlns:p14="http://schemas.microsoft.com/office/powerpoint/2010/main" val="1007132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Bibliographie</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4339650"/>
          </a:xfrm>
          <a:prstGeom prst="rect">
            <a:avLst/>
          </a:prstGeom>
          <a:noFill/>
        </p:spPr>
        <p:txBody>
          <a:bodyPr wrap="square" rtlCol="0">
            <a:spAutoFit/>
          </a:bodyPr>
          <a:lstStyle/>
          <a:p>
            <a:pPr marL="457200" indent="-457200">
              <a:buFont typeface="+mj-lt"/>
              <a:buAutoNum type="arabicPeriod"/>
            </a:pPr>
            <a:r>
              <a:rPr lang="hu-HU" dirty="0" smtClean="0"/>
              <a:t>Likar </a:t>
            </a:r>
            <a:r>
              <a:rPr lang="hu-HU" dirty="0"/>
              <a:t>B., The Art of Managing Innovation Problems and Opportunities, in: Faculty of Management at the University of Primorska, ISBN: 978-961-266-180-9</a:t>
            </a:r>
          </a:p>
          <a:p>
            <a:pPr marL="457200" indent="-457200">
              <a:buFont typeface="+mj-lt"/>
              <a:buAutoNum type="arabicPeriod"/>
            </a:pPr>
            <a:endParaRPr lang="hu-HU" dirty="0"/>
          </a:p>
          <a:p>
            <a:pPr marL="457200" indent="-457200">
              <a:buFont typeface="+mj-lt"/>
              <a:buAutoNum type="arabicPeriod"/>
            </a:pPr>
            <a:r>
              <a:rPr lang="hu-HU" dirty="0" smtClean="0"/>
              <a:t>Homolová </a:t>
            </a:r>
            <a:r>
              <a:rPr lang="hu-HU" dirty="0"/>
              <a:t>E., Riel A., Gavenda M., Azevedo A., Pais M., Balcar J., Antinori A., Metitiero G., Giorgakis G., Photiades P., Ekert D., Messnarz R., Tichkiewitch S.: Empowering Entrepreneurship in Europe: Going from the Idea to Enterprise in 4 EU Countries, in: Messnarz, R. et al. (eds.): Systems, Software and Service Process Im-provement: 21st European Conference, EuroSPI 2014, Luxembourg, SPRINGER CCIS Series, Communications in Computer and Information Science, CCIS 425, June 2014.</a:t>
            </a:r>
          </a:p>
          <a:p>
            <a:pPr marL="457200" indent="-457200">
              <a:buFont typeface="+mj-lt"/>
              <a:buAutoNum type="arabicPeriod"/>
            </a:pPr>
            <a:endParaRPr lang="hu-HU" dirty="0"/>
          </a:p>
          <a:p>
            <a:pPr marL="457200" indent="-457200">
              <a:buFont typeface="+mj-lt"/>
              <a:buAutoNum type="arabicPeriod"/>
            </a:pPr>
            <a:r>
              <a:rPr lang="hu-HU" dirty="0" smtClean="0"/>
              <a:t>Riel</a:t>
            </a:r>
            <a:r>
              <a:rPr lang="hu-HU" dirty="0"/>
              <a:t>, A.: Innovation Managers 2.0: Which Competencies? Invited Keynote Paper. In: Messnarz, R. Et al. (eds.): Systems, Software and Service Process Im-provement: 18th European Conference, EuroSPI 2011, Copenhagen, Denmark, June 2011, Proceedings, Springer Communications in Computer and Information Science, pp. 278–289.</a:t>
            </a:r>
          </a:p>
          <a:p>
            <a:endParaRPr lang="hu-HU" sz="2400" dirty="0"/>
          </a:p>
        </p:txBody>
      </p:sp>
    </p:spTree>
    <p:extLst>
      <p:ext uri="{BB962C8B-B14F-4D97-AF65-F5344CB8AC3E}">
        <p14:creationId xmlns:p14="http://schemas.microsoft.com/office/powerpoint/2010/main" val="44872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Nützliche Internetseiten</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3508943" y="2114000"/>
            <a:ext cx="6090653" cy="461665"/>
          </a:xfrm>
          <a:prstGeom prst="rect">
            <a:avLst/>
          </a:prstGeom>
          <a:noFill/>
        </p:spPr>
        <p:txBody>
          <a:bodyPr wrap="square" rtlCol="0">
            <a:spAutoFit/>
          </a:bodyPr>
          <a:lstStyle/>
          <a:p>
            <a:r>
              <a:rPr lang="en-US" sz="2400" dirty="0">
                <a:hlinkClick r:id="rId4"/>
              </a:rPr>
              <a:t>https://www.etwinning.net/hu/pub/index.htm</a:t>
            </a:r>
            <a:r>
              <a:rPr lang="en-US" sz="2400" dirty="0"/>
              <a:t> </a:t>
            </a:r>
            <a:endParaRPr lang="hu-HU"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701" y="1924838"/>
            <a:ext cx="1829898" cy="1244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497" y="3356916"/>
            <a:ext cx="2300446" cy="983462"/>
          </a:xfrm>
          <a:prstGeom prst="rect">
            <a:avLst/>
          </a:prstGeom>
        </p:spPr>
      </p:pic>
      <p:sp>
        <p:nvSpPr>
          <p:cNvPr id="9" name="Szövegdoboz 7"/>
          <p:cNvSpPr txBox="1"/>
          <p:nvPr/>
        </p:nvSpPr>
        <p:spPr>
          <a:xfrm>
            <a:off x="3685405" y="3617814"/>
            <a:ext cx="6090653" cy="461665"/>
          </a:xfrm>
          <a:prstGeom prst="rect">
            <a:avLst/>
          </a:prstGeom>
          <a:noFill/>
        </p:spPr>
        <p:txBody>
          <a:bodyPr wrap="square" rtlCol="0">
            <a:spAutoFit/>
          </a:bodyPr>
          <a:lstStyle/>
          <a:p>
            <a:r>
              <a:rPr lang="en-US" sz="2400" dirty="0">
                <a:hlinkClick r:id="rId7"/>
              </a:rPr>
              <a:t>http://europass.cedefop.europa.eu/</a:t>
            </a:r>
            <a:r>
              <a:rPr lang="en-US" sz="2400" dirty="0"/>
              <a:t> </a:t>
            </a:r>
            <a:endParaRPr lang="hu-HU" sz="2400" dirty="0"/>
          </a:p>
        </p:txBody>
      </p:sp>
    </p:spTree>
    <p:extLst>
      <p:ext uri="{BB962C8B-B14F-4D97-AF65-F5344CB8AC3E}">
        <p14:creationId xmlns:p14="http://schemas.microsoft.com/office/powerpoint/2010/main" val="386366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de-AT" dirty="0" smtClean="0"/>
              <a:t>Diese Materialien wurden beim </a:t>
            </a:r>
            <a:r>
              <a:rPr lang="hu-HU" dirty="0" smtClean="0"/>
              <a:t>InnoTeach Proje</a:t>
            </a:r>
            <a:r>
              <a:rPr lang="de-AT" dirty="0" smtClean="0"/>
              <a:t>k</a:t>
            </a:r>
            <a:r>
              <a:rPr lang="hu-HU" dirty="0" smtClean="0"/>
              <a:t>t</a:t>
            </a:r>
            <a:r>
              <a:rPr lang="de-AT" dirty="0" err="1" smtClean="0"/>
              <a:t>training</a:t>
            </a:r>
            <a:r>
              <a:rPr lang="hu-HU" dirty="0" smtClean="0"/>
              <a:t> </a:t>
            </a:r>
            <a:r>
              <a:rPr lang="hu-HU" dirty="0"/>
              <a:t>C1 </a:t>
            </a:r>
            <a:r>
              <a:rPr lang="de-AT" dirty="0" smtClean="0"/>
              <a:t>am </a:t>
            </a:r>
            <a:r>
              <a:rPr lang="hu-HU" dirty="0" smtClean="0"/>
              <a:t>12 Jul</a:t>
            </a:r>
            <a:r>
              <a:rPr lang="de-AT" dirty="0"/>
              <a:t>i</a:t>
            </a:r>
            <a:r>
              <a:rPr lang="hu-HU" dirty="0" smtClean="0"/>
              <a:t> </a:t>
            </a:r>
            <a:r>
              <a:rPr lang="hu-HU" dirty="0"/>
              <a:t>2017 </a:t>
            </a:r>
            <a:r>
              <a:rPr lang="de-AT" dirty="0" smtClean="0"/>
              <a:t>in </a:t>
            </a:r>
            <a:r>
              <a:rPr lang="hu-HU" dirty="0" smtClean="0"/>
              <a:t>Budapest</a:t>
            </a:r>
            <a:r>
              <a:rPr lang="de-AT" dirty="0" smtClean="0"/>
              <a:t> vorgestellt.</a:t>
            </a:r>
            <a:endParaRPr lang="hu-HU" dirty="0"/>
          </a:p>
          <a:p>
            <a:r>
              <a:rPr lang="de-AT" dirty="0" smtClean="0"/>
              <a:t>Der gesamte Inhalt der </a:t>
            </a:r>
            <a:r>
              <a:rPr lang="de-AT" smtClean="0"/>
              <a:t>Trainingsunterlagen ist</a:t>
            </a:r>
            <a:r>
              <a:rPr lang="hu-HU" smtClean="0"/>
              <a:t> </a:t>
            </a:r>
            <a:r>
              <a:rPr lang="hu-HU" dirty="0"/>
              <a:t>Copyrighted / Creative Commons / free / etc.</a:t>
            </a:r>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r>
              <a:rPr lang="hu-HU" dirty="0" err="1"/>
              <a:t>InnoTeach</a:t>
            </a:r>
            <a:r>
              <a:rPr lang="hu-HU" dirty="0"/>
              <a:t> </a:t>
            </a:r>
            <a:r>
              <a:rPr lang="hu-HU" dirty="0" err="1"/>
              <a:t>Consortium</a:t>
            </a:r>
            <a:r>
              <a:rPr lang="hu-HU" dirty="0"/>
              <a:t> 2016-2017</a:t>
            </a:r>
            <a:endParaRPr lang="en-US" dirty="0"/>
          </a:p>
        </p:txBody>
      </p:sp>
      <p:pic>
        <p:nvPicPr>
          <p:cNvPr id="2" name="Kép 1"/>
          <p:cNvPicPr>
            <a:picLocks noChangeAspect="1"/>
          </p:cNvPicPr>
          <p:nvPr/>
        </p:nvPicPr>
        <p:blipFill>
          <a:blip r:embed="rId6"/>
          <a:stretch>
            <a:fillRect/>
          </a:stretch>
        </p:blipFill>
        <p:spPr>
          <a:xfrm>
            <a:off x="4800600" y="4321790"/>
            <a:ext cx="7032566" cy="1779681"/>
          </a:xfrm>
          <a:prstGeom prst="rect">
            <a:avLst/>
          </a:prstGeom>
        </p:spPr>
      </p:pic>
    </p:spTree>
    <p:extLst>
      <p:ext uri="{BB962C8B-B14F-4D97-AF65-F5344CB8AC3E}">
        <p14:creationId xmlns:p14="http://schemas.microsoft.com/office/powerpoint/2010/main" val="133455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4305300" y="5989320"/>
            <a:ext cx="7698277" cy="837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78" r="3743"/>
          <a:stretch/>
        </p:blipFill>
        <p:spPr>
          <a:xfrm>
            <a:off x="3792669" y="0"/>
            <a:ext cx="8399331"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7781"/>
            <a:ext cx="4090737" cy="4032183"/>
          </a:xfrm>
          <a:prstGeom prst="rect">
            <a:avLst/>
          </a:prstGeom>
        </p:spPr>
      </p:pic>
    </p:spTree>
    <p:extLst>
      <p:ext uri="{BB962C8B-B14F-4D97-AF65-F5344CB8AC3E}">
        <p14:creationId xmlns:p14="http://schemas.microsoft.com/office/powerpoint/2010/main" val="70944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Einführung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4185761"/>
          </a:xfrm>
          <a:prstGeom prst="rect">
            <a:avLst/>
          </a:prstGeom>
          <a:noFill/>
        </p:spPr>
        <p:txBody>
          <a:bodyPr wrap="square" rtlCol="0">
            <a:spAutoFit/>
          </a:bodyPr>
          <a:lstStyle/>
          <a:p>
            <a:r>
              <a:rPr lang="de-AT" sz="2400" dirty="0"/>
              <a:t>U1.E1 </a:t>
            </a:r>
            <a:r>
              <a:rPr lang="de-AT" sz="2400" dirty="0" smtClean="0"/>
              <a:t>Identifizierung </a:t>
            </a:r>
            <a:r>
              <a:rPr lang="de-AT" sz="2400" dirty="0"/>
              <a:t>von Chancen und </a:t>
            </a:r>
            <a:r>
              <a:rPr lang="de-AT" sz="2400" dirty="0" smtClean="0"/>
              <a:t>Problemen</a:t>
            </a:r>
            <a:endParaRPr lang="de-AT" sz="2400" dirty="0"/>
          </a:p>
          <a:p>
            <a:endParaRPr lang="hu-HU" sz="2000" dirty="0"/>
          </a:p>
          <a:p>
            <a:r>
              <a:rPr lang="de-AT" sz="2000" dirty="0"/>
              <a:t>Innovation beginnt mit der Identifizierung einer Gelegenheit, einen vorhandenen Prozess-, ein Produkt- oder ein Service-zu verändern und in den meisten Fällen steht am Beginn ein zu lösendes Problem.  Meistens müssen Probleme und Möglichkeiten analysiert werden, um ihre tatsächlichen Wurzeln ausfindig machen zu können. Dafür gibt es Methoden, wie z. B.:</a:t>
            </a:r>
          </a:p>
          <a:p>
            <a:pPr marL="342900" indent="-342900">
              <a:buFont typeface="Arial" panose="020B0604020202020204" pitchFamily="34" charset="0"/>
              <a:buChar char="•"/>
            </a:pPr>
            <a:r>
              <a:rPr lang="de-AT" sz="2000" dirty="0" err="1"/>
              <a:t>Qadim</a:t>
            </a:r>
            <a:r>
              <a:rPr lang="de-AT" sz="2000" dirty="0"/>
              <a:t> Methode</a:t>
            </a:r>
          </a:p>
          <a:p>
            <a:pPr marL="342900" indent="-342900">
              <a:buFont typeface="Arial" panose="020B0604020202020204" pitchFamily="34" charset="0"/>
              <a:buChar char="•"/>
            </a:pPr>
            <a:r>
              <a:rPr lang="de-AT" sz="2000" dirty="0"/>
              <a:t>Quellen der Innovation</a:t>
            </a:r>
          </a:p>
          <a:p>
            <a:pPr marL="342900" indent="-342900">
              <a:buFont typeface="Arial" panose="020B0604020202020204" pitchFamily="34" charset="0"/>
              <a:buChar char="•"/>
            </a:pPr>
            <a:r>
              <a:rPr lang="de-AT" sz="2000" dirty="0"/>
              <a:t>Innovationsquader</a:t>
            </a:r>
          </a:p>
          <a:p>
            <a:pPr marL="342900" indent="-342900">
              <a:buFont typeface="Arial" panose="020B0604020202020204" pitchFamily="34" charset="0"/>
              <a:buChar char="•"/>
            </a:pPr>
            <a:r>
              <a:rPr lang="de-AT" sz="2000" dirty="0" err="1"/>
              <a:t>Ishikawa</a:t>
            </a:r>
            <a:r>
              <a:rPr lang="de-AT" sz="2000" dirty="0"/>
              <a:t>/</a:t>
            </a:r>
            <a:r>
              <a:rPr lang="de-AT" sz="2000" dirty="0" err="1"/>
              <a:t>Fischgrätdiagramm</a:t>
            </a:r>
            <a:endParaRPr lang="de-AT" sz="2000" dirty="0"/>
          </a:p>
          <a:p>
            <a:pPr marL="342900" indent="-342900">
              <a:buFont typeface="Arial" panose="020B0604020202020204" pitchFamily="34" charset="0"/>
              <a:buChar char="•"/>
            </a:pPr>
            <a:r>
              <a:rPr lang="de-AT" sz="2000" dirty="0"/>
              <a:t>Etc.</a:t>
            </a:r>
          </a:p>
          <a:p>
            <a:endParaRPr lang="hu-HU" sz="2400" dirty="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de-AT" sz="3600" dirty="0" smtClean="0"/>
              <a:t>Die Graphikvorlagen wurden </a:t>
            </a:r>
          </a:p>
          <a:p>
            <a:r>
              <a:rPr lang="de-AT" sz="3600" dirty="0" smtClean="0"/>
              <a:t>erstellt von: </a:t>
            </a:r>
            <a:endParaRPr lang="en-US" sz="36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Zsolt Lengyel, </a:t>
            </a:r>
            <a:r>
              <a:rPr lang="hu-HU" dirty="0" err="1"/>
              <a:t>jános</a:t>
            </a:r>
            <a:r>
              <a:rPr lang="hu-HU" dirty="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val="108324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Methodenüberblick</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046988"/>
          </a:xfrm>
          <a:prstGeom prst="rect">
            <a:avLst/>
          </a:prstGeom>
          <a:noFill/>
        </p:spPr>
        <p:txBody>
          <a:bodyPr wrap="square" rtlCol="0">
            <a:spAutoFit/>
          </a:bodyPr>
          <a:lstStyle/>
          <a:p>
            <a:r>
              <a:rPr lang="en-GB" sz="2400" dirty="0" err="1" smtClean="0"/>
              <a:t>Methoden</a:t>
            </a:r>
            <a:r>
              <a:rPr lang="en-GB" sz="2400" dirty="0"/>
              <a:t> </a:t>
            </a:r>
            <a:r>
              <a:rPr lang="en-GB" sz="2400" dirty="0" err="1" smtClean="0"/>
              <a:t>zur</a:t>
            </a:r>
            <a:r>
              <a:rPr lang="en-GB" sz="2400" dirty="0" smtClean="0"/>
              <a:t> </a:t>
            </a:r>
            <a:r>
              <a:rPr lang="en-GB" sz="2400" dirty="0" err="1" smtClean="0"/>
              <a:t>Initialisierung</a:t>
            </a:r>
            <a:r>
              <a:rPr lang="en-GB" sz="2400" dirty="0" smtClean="0"/>
              <a:t> von Innovation / </a:t>
            </a:r>
            <a:r>
              <a:rPr lang="en-GB" sz="2400" dirty="0" err="1" smtClean="0"/>
              <a:t>zur</a:t>
            </a:r>
            <a:r>
              <a:rPr lang="en-GB" sz="2400" dirty="0" smtClean="0"/>
              <a:t> </a:t>
            </a:r>
            <a:r>
              <a:rPr lang="en-GB" sz="2400" dirty="0" err="1" smtClean="0"/>
              <a:t>Identifizierung</a:t>
            </a:r>
            <a:r>
              <a:rPr lang="en-GB" sz="2400" dirty="0" smtClean="0"/>
              <a:t> der </a:t>
            </a:r>
            <a:r>
              <a:rPr lang="en-GB" sz="2400" dirty="0" err="1" smtClean="0"/>
              <a:t>zu</a:t>
            </a:r>
            <a:r>
              <a:rPr lang="en-GB" sz="2400" dirty="0" smtClean="0"/>
              <a:t> </a:t>
            </a:r>
            <a:r>
              <a:rPr lang="en-GB" sz="2400" dirty="0" err="1" smtClean="0"/>
              <a:t>lösenden</a:t>
            </a:r>
            <a:r>
              <a:rPr lang="en-GB" sz="2400" dirty="0" smtClean="0"/>
              <a:t> </a:t>
            </a:r>
            <a:r>
              <a:rPr lang="en-GB" sz="2400" dirty="0" err="1" smtClean="0"/>
              <a:t>Probleme</a:t>
            </a:r>
            <a:endParaRPr lang="en-GB" sz="2400" dirty="0" smtClean="0"/>
          </a:p>
          <a:p>
            <a:endParaRPr lang="en-GB" sz="2000" dirty="0" smtClean="0"/>
          </a:p>
          <a:p>
            <a:pPr marL="342900" indent="-342900">
              <a:buFont typeface="Arial" panose="020B0604020202020204" pitchFamily="34" charset="0"/>
              <a:buChar char="•"/>
            </a:pPr>
            <a:r>
              <a:rPr lang="en-GB" sz="2000" dirty="0" err="1" smtClean="0"/>
              <a:t>QaDIM</a:t>
            </a:r>
            <a:r>
              <a:rPr lang="en-GB" sz="2000" dirty="0" smtClean="0"/>
              <a:t> (Quick and Dirty Method, </a:t>
            </a:r>
            <a:r>
              <a:rPr lang="en-GB" sz="2000" dirty="0" err="1" smtClean="0"/>
              <a:t>Methode</a:t>
            </a:r>
            <a:r>
              <a:rPr lang="en-GB" sz="2000" dirty="0" smtClean="0"/>
              <a:t> des “</a:t>
            </a:r>
            <a:r>
              <a:rPr lang="en-GB" sz="2000" dirty="0" err="1" smtClean="0"/>
              <a:t>schnell</a:t>
            </a:r>
            <a:r>
              <a:rPr lang="en-GB" sz="2000" dirty="0" smtClean="0"/>
              <a:t> und </a:t>
            </a:r>
            <a:r>
              <a:rPr lang="en-GB" sz="2000" dirty="0" err="1" smtClean="0"/>
              <a:t>schlampig</a:t>
            </a:r>
            <a:r>
              <a:rPr lang="en-GB" sz="2000" dirty="0" smtClean="0"/>
              <a:t>”)</a:t>
            </a:r>
          </a:p>
          <a:p>
            <a:pPr marL="342900" indent="-342900">
              <a:buFont typeface="Arial" panose="020B0604020202020204" pitchFamily="34" charset="0"/>
              <a:buChar char="•"/>
            </a:pPr>
            <a:r>
              <a:rPr lang="en-GB" sz="2000" dirty="0" smtClean="0"/>
              <a:t>Innovation </a:t>
            </a:r>
            <a:r>
              <a:rPr lang="en-GB" sz="2000" dirty="0" err="1" smtClean="0"/>
              <a:t>aus</a:t>
            </a:r>
            <a:r>
              <a:rPr lang="en-GB" sz="2000" dirty="0" smtClean="0"/>
              <a:t> </a:t>
            </a:r>
            <a:r>
              <a:rPr lang="en-GB" sz="2000" dirty="0" err="1" smtClean="0"/>
              <a:t>vorhandenen</a:t>
            </a:r>
            <a:r>
              <a:rPr lang="en-GB" sz="2000" dirty="0" smtClean="0"/>
              <a:t> </a:t>
            </a:r>
            <a:r>
              <a:rPr lang="en-GB" sz="2000" dirty="0" err="1" smtClean="0"/>
              <a:t>Quellen</a:t>
            </a:r>
            <a:endParaRPr lang="en-GB" sz="2000" dirty="0" smtClean="0"/>
          </a:p>
          <a:p>
            <a:pPr marL="342900" indent="-342900">
              <a:buFont typeface="Arial" panose="020B0604020202020204" pitchFamily="34" charset="0"/>
              <a:buChar char="•"/>
            </a:pPr>
            <a:r>
              <a:rPr lang="en-GB" sz="2000" dirty="0" err="1" smtClean="0"/>
              <a:t>Innovationsquader</a:t>
            </a:r>
            <a:endParaRPr lang="en-GB" sz="2000" dirty="0" smtClean="0"/>
          </a:p>
          <a:p>
            <a:pPr marL="342900" indent="-342900">
              <a:buFont typeface="Arial" panose="020B0604020202020204" pitchFamily="34" charset="0"/>
              <a:buChar char="•"/>
            </a:pPr>
            <a:r>
              <a:rPr lang="en-US" sz="2000" dirty="0"/>
              <a:t>Ishikawa / </a:t>
            </a:r>
            <a:r>
              <a:rPr lang="en-US" sz="2000" dirty="0" err="1" smtClean="0"/>
              <a:t>Fischgrätdiagramm</a:t>
            </a: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hu-HU" sz="2400" dirty="0"/>
          </a:p>
        </p:txBody>
      </p:sp>
    </p:spTree>
    <p:extLst>
      <p:ext uri="{BB962C8B-B14F-4D97-AF65-F5344CB8AC3E}">
        <p14:creationId xmlns:p14="http://schemas.microsoft.com/office/powerpoint/2010/main" val="116594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321256"/>
            <a:ext cx="10663380" cy="3539430"/>
          </a:xfrm>
          <a:prstGeom prst="rect">
            <a:avLst/>
          </a:prstGeom>
          <a:noFill/>
        </p:spPr>
        <p:txBody>
          <a:bodyPr wrap="square" rtlCol="0">
            <a:spAutoFit/>
          </a:bodyPr>
          <a:lstStyle/>
          <a:p>
            <a:r>
              <a:rPr lang="de-AT" sz="2400" dirty="0" err="1" smtClean="0"/>
              <a:t>QaDIM</a:t>
            </a:r>
            <a:endParaRPr lang="hu-HU" sz="2400" dirty="0"/>
          </a:p>
          <a:p>
            <a:endParaRPr lang="hu-HU" sz="2000" dirty="0"/>
          </a:p>
          <a:p>
            <a:r>
              <a:rPr lang="de-AT" sz="2000" dirty="0"/>
              <a:t>1. Fügen Sie einem bestehenden Produkt eine neue Funktion hinzu, z. B. einen </a:t>
            </a:r>
            <a:r>
              <a:rPr lang="de-AT" sz="2000" dirty="0" smtClean="0"/>
              <a:t>E-Mail-Viewer  </a:t>
            </a:r>
            <a:r>
              <a:rPr lang="de-AT" sz="2000" dirty="0"/>
              <a:t>einem Smartphone hinzufügen, </a:t>
            </a:r>
            <a:r>
              <a:rPr lang="de-AT" sz="2000" dirty="0" smtClean="0"/>
              <a:t>wodurch der Wettbewerb  differenziert wird und sich dadurch entweder der  </a:t>
            </a:r>
            <a:r>
              <a:rPr lang="de-AT" sz="2000" dirty="0"/>
              <a:t>Preis oder </a:t>
            </a:r>
            <a:r>
              <a:rPr lang="de-AT" sz="2000" dirty="0" smtClean="0"/>
              <a:t>Marktanteil erhöht); </a:t>
            </a:r>
            <a:r>
              <a:rPr lang="de-AT" sz="2000" dirty="0"/>
              <a:t>Beispiel: WhatsApp</a:t>
            </a:r>
          </a:p>
          <a:p>
            <a:r>
              <a:rPr lang="de-AT" sz="2000" dirty="0"/>
              <a:t>2. Entfernen Sie eine unnötige oder selten verwendete Funktion </a:t>
            </a:r>
            <a:r>
              <a:rPr lang="de-AT" sz="2000" dirty="0" smtClean="0"/>
              <a:t>oder eine Zusatzfunktion (Vereinfachung zu </a:t>
            </a:r>
            <a:r>
              <a:rPr lang="de-AT" sz="2000" dirty="0"/>
              <a:t>einem komplexen Produkt </a:t>
            </a:r>
            <a:r>
              <a:rPr lang="de-AT" sz="2000" dirty="0" smtClean="0"/>
              <a:t>und </a:t>
            </a:r>
            <a:r>
              <a:rPr lang="de-AT" sz="2000" dirty="0"/>
              <a:t>somit Erhöhung der Attraktivität);</a:t>
            </a:r>
          </a:p>
          <a:p>
            <a:r>
              <a:rPr lang="de-AT" sz="2000" dirty="0"/>
              <a:t>3.  Betten Sie ein vorhandenes Produkt in ein anderes Produkt oder Service ein;</a:t>
            </a:r>
          </a:p>
          <a:p>
            <a:r>
              <a:rPr lang="de-AT" sz="2000" dirty="0"/>
              <a:t>4. Trennen Sie ein Produkt oder eine Dienstleistung in zwei unabhängige Einheiten;</a:t>
            </a:r>
          </a:p>
          <a:p>
            <a:r>
              <a:rPr lang="de-AT" sz="2000" dirty="0"/>
              <a:t>5.  Stellen Sie eine Kombination mit einem anderen Produkt oder Service her;</a:t>
            </a:r>
          </a:p>
          <a:p>
            <a:r>
              <a:rPr lang="de-AT" sz="2000" dirty="0"/>
              <a:t>6. Verringern Sie die Größe oder Menge der Dienstleistung;</a:t>
            </a:r>
          </a:p>
        </p:txBody>
      </p:sp>
      <p:pic>
        <p:nvPicPr>
          <p:cNvPr id="3" name="Grafik 2"/>
          <p:cNvPicPr>
            <a:picLocks noChangeAspect="1"/>
          </p:cNvPicPr>
          <p:nvPr/>
        </p:nvPicPr>
        <p:blipFill>
          <a:blip r:embed="rId4"/>
          <a:stretch>
            <a:fillRect/>
          </a:stretch>
        </p:blipFill>
        <p:spPr>
          <a:xfrm>
            <a:off x="5852468" y="3951774"/>
            <a:ext cx="5741461" cy="2184400"/>
          </a:xfrm>
          <a:prstGeom prst="rect">
            <a:avLst/>
          </a:prstGeom>
        </p:spPr>
      </p:pic>
      <p:sp>
        <p:nvSpPr>
          <p:cNvPr id="9" name="Szövegdoboz 3"/>
          <p:cNvSpPr txBox="1"/>
          <p:nvPr/>
        </p:nvSpPr>
        <p:spPr>
          <a:xfrm>
            <a:off x="787400" y="4629248"/>
            <a:ext cx="5065068" cy="1631216"/>
          </a:xfrm>
          <a:prstGeom prst="rect">
            <a:avLst/>
          </a:prstGeom>
          <a:noFill/>
        </p:spPr>
        <p:txBody>
          <a:bodyPr wrap="square" rtlCol="0">
            <a:spAutoFit/>
          </a:bodyPr>
          <a:lstStyle/>
          <a:p>
            <a:r>
              <a:rPr lang="de-AT" sz="2000" dirty="0"/>
              <a:t>7. Ersetzen Sie bestimmte </a:t>
            </a:r>
            <a:r>
              <a:rPr lang="de-AT" sz="2000" dirty="0" smtClean="0"/>
              <a:t>Komponenten durch leichtere, billigere </a:t>
            </a:r>
            <a:r>
              <a:rPr lang="de-AT" sz="2000" dirty="0"/>
              <a:t>oder </a:t>
            </a:r>
            <a:r>
              <a:rPr lang="de-AT" sz="2000" dirty="0" smtClean="0"/>
              <a:t>nachhaltigere Teile.</a:t>
            </a:r>
            <a:endParaRPr lang="de-AT" sz="2000" dirty="0"/>
          </a:p>
          <a:p>
            <a:r>
              <a:rPr lang="de-AT" sz="2000" dirty="0"/>
              <a:t>8.  Entwickeln Sie ein zusätzliches Produkt oder einen zusätzlichen Service als Ergänzung zum bestehenden;</a:t>
            </a:r>
          </a:p>
        </p:txBody>
      </p:sp>
      <p:sp>
        <p:nvSpPr>
          <p:cNvPr id="5" name="Rechteck 4"/>
          <p:cNvSpPr/>
          <p:nvPr/>
        </p:nvSpPr>
        <p:spPr>
          <a:xfrm>
            <a:off x="8825551" y="3194585"/>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Matrix with 8 operators</a:t>
            </a:r>
            <a:endParaRPr lang="en-GB" dirty="0"/>
          </a:p>
        </p:txBody>
      </p:sp>
    </p:spTree>
    <p:extLst>
      <p:ext uri="{BB962C8B-B14F-4D97-AF65-F5344CB8AC3E}">
        <p14:creationId xmlns:p14="http://schemas.microsoft.com/office/powerpoint/2010/main" val="82069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923877"/>
          </a:xfrm>
          <a:prstGeom prst="rect">
            <a:avLst/>
          </a:prstGeom>
          <a:noFill/>
        </p:spPr>
        <p:txBody>
          <a:bodyPr wrap="square" rtlCol="0">
            <a:spAutoFit/>
          </a:bodyPr>
          <a:lstStyle/>
          <a:p>
            <a:r>
              <a:rPr lang="de-AT" sz="2400" dirty="0" err="1" smtClean="0"/>
              <a:t>QaDIM</a:t>
            </a:r>
            <a:r>
              <a:rPr lang="de-AT" sz="2400" dirty="0" smtClean="0"/>
              <a:t> Beispiel anhand des Smartphones</a:t>
            </a:r>
            <a:endParaRPr lang="hu-HU" sz="2400" dirty="0"/>
          </a:p>
          <a:p>
            <a:endParaRPr lang="hu-HU" sz="2000" dirty="0"/>
          </a:p>
          <a:p>
            <a:pPr marL="342900" indent="-342900">
              <a:buFont typeface="Calibri" panose="020F0502020204030204" pitchFamily="34" charset="0"/>
              <a:buChar char="–"/>
            </a:pPr>
            <a:r>
              <a:rPr lang="en-US" sz="2000" dirty="0"/>
              <a:t>1. </a:t>
            </a:r>
            <a:r>
              <a:rPr lang="en-US" sz="2000" dirty="0" smtClean="0"/>
              <a:t>HINZUFÜGEN </a:t>
            </a:r>
            <a:r>
              <a:rPr lang="en-US" sz="2000" dirty="0" err="1" smtClean="0"/>
              <a:t>einer</a:t>
            </a:r>
            <a:r>
              <a:rPr lang="en-US" sz="2000" dirty="0" smtClean="0"/>
              <a:t> Option </a:t>
            </a:r>
            <a:r>
              <a:rPr lang="en-US" sz="2000" dirty="0" err="1" smtClean="0"/>
              <a:t>zur</a:t>
            </a:r>
            <a:r>
              <a:rPr lang="en-US" sz="2000" dirty="0" smtClean="0"/>
              <a:t> GIS Navigation</a:t>
            </a:r>
            <a:endParaRPr lang="en-US" sz="2000" dirty="0"/>
          </a:p>
          <a:p>
            <a:pPr marL="342900" indent="-342900">
              <a:buFont typeface="Calibri" panose="020F0502020204030204" pitchFamily="34" charset="0"/>
              <a:buChar char="–"/>
            </a:pPr>
            <a:r>
              <a:rPr lang="en-US" sz="2000" dirty="0" smtClean="0"/>
              <a:t> 2</a:t>
            </a:r>
            <a:r>
              <a:rPr lang="en-US" sz="2000" dirty="0"/>
              <a:t>. </a:t>
            </a:r>
            <a:r>
              <a:rPr lang="en-US" sz="2000" dirty="0" smtClean="0"/>
              <a:t>ENTFERNEN </a:t>
            </a:r>
            <a:r>
              <a:rPr lang="en-US" sz="2000" dirty="0" err="1" smtClean="0"/>
              <a:t>eines</a:t>
            </a:r>
            <a:r>
              <a:rPr lang="en-US" sz="2000" dirty="0" smtClean="0"/>
              <a:t> </a:t>
            </a:r>
            <a:r>
              <a:rPr lang="en-US" sz="2000" dirty="0" err="1" smtClean="0"/>
              <a:t>umständlichen</a:t>
            </a:r>
            <a:r>
              <a:rPr lang="en-US" sz="2000" dirty="0" smtClean="0"/>
              <a:t> SIM </a:t>
            </a:r>
            <a:r>
              <a:rPr lang="en-US" sz="2000" dirty="0" err="1" smtClean="0"/>
              <a:t>Fachs</a:t>
            </a:r>
            <a:r>
              <a:rPr lang="en-US" sz="2000" dirty="0" smtClean="0"/>
              <a:t>, </a:t>
            </a:r>
            <a:r>
              <a:rPr lang="en-US" sz="2000" dirty="0" err="1" smtClean="0"/>
              <a:t>platzieren</a:t>
            </a:r>
            <a:r>
              <a:rPr lang="en-US" sz="2000" dirty="0" smtClean="0"/>
              <a:t> </a:t>
            </a:r>
            <a:r>
              <a:rPr lang="en-US" sz="2000" dirty="0" err="1" smtClean="0"/>
              <a:t>Sie</a:t>
            </a:r>
            <a:r>
              <a:rPr lang="en-US" sz="2000" dirty="0" smtClean="0"/>
              <a:t> </a:t>
            </a:r>
            <a:r>
              <a:rPr lang="en-US" sz="2000" dirty="0" err="1" smtClean="0"/>
              <a:t>es</a:t>
            </a:r>
            <a:r>
              <a:rPr lang="en-US" sz="2000" dirty="0" smtClean="0"/>
              <a:t> an </a:t>
            </a:r>
            <a:r>
              <a:rPr lang="en-US" sz="2000" dirty="0" err="1" smtClean="0"/>
              <a:t>einer</a:t>
            </a:r>
            <a:r>
              <a:rPr lang="en-US" sz="2000" dirty="0" smtClean="0"/>
              <a:t> </a:t>
            </a:r>
            <a:r>
              <a:rPr lang="en-US" sz="2000" dirty="0" err="1" smtClean="0"/>
              <a:t>anderen</a:t>
            </a:r>
            <a:r>
              <a:rPr lang="en-US" sz="2000" dirty="0" smtClean="0"/>
              <a:t> </a:t>
            </a:r>
            <a:r>
              <a:rPr lang="en-US" sz="2000" dirty="0" err="1" smtClean="0"/>
              <a:t>Stelle</a:t>
            </a:r>
            <a:r>
              <a:rPr lang="en-US" sz="2000" dirty="0" smtClean="0"/>
              <a:t>.</a:t>
            </a:r>
            <a:endParaRPr lang="en-US" sz="2000" dirty="0"/>
          </a:p>
          <a:p>
            <a:pPr marL="342900" indent="-342900">
              <a:buFont typeface="Calibri" panose="020F0502020204030204" pitchFamily="34" charset="0"/>
              <a:buChar char="–"/>
            </a:pPr>
            <a:r>
              <a:rPr lang="en-US" sz="2000" dirty="0"/>
              <a:t>3. </a:t>
            </a:r>
            <a:r>
              <a:rPr lang="en-US" sz="2000" dirty="0" smtClean="0"/>
              <a:t>INTEGRIEREN </a:t>
            </a:r>
            <a:r>
              <a:rPr lang="en-US" sz="2000" dirty="0" err="1" smtClean="0"/>
              <a:t>Sie</a:t>
            </a:r>
            <a:r>
              <a:rPr lang="en-US" sz="2000" dirty="0" smtClean="0"/>
              <a:t> </a:t>
            </a:r>
            <a:r>
              <a:rPr lang="en-US" sz="2000" dirty="0" err="1" smtClean="0"/>
              <a:t>eine</a:t>
            </a:r>
            <a:r>
              <a:rPr lang="en-US" sz="2000" dirty="0" smtClean="0"/>
              <a:t> </a:t>
            </a:r>
            <a:r>
              <a:rPr lang="en-US" sz="2000" dirty="0" err="1" smtClean="0"/>
              <a:t>Taschenlampe</a:t>
            </a:r>
            <a:r>
              <a:rPr lang="en-US" sz="2000" dirty="0" smtClean="0"/>
              <a:t> </a:t>
            </a:r>
            <a:r>
              <a:rPr lang="en-US" sz="2000" dirty="0" err="1" smtClean="0"/>
              <a:t>im</a:t>
            </a:r>
            <a:r>
              <a:rPr lang="en-US" sz="2000" dirty="0" smtClean="0"/>
              <a:t> Smartphone</a:t>
            </a:r>
            <a:endParaRPr lang="en-US" sz="2000" dirty="0"/>
          </a:p>
          <a:p>
            <a:pPr marL="342900" indent="-342900">
              <a:buFont typeface="Calibri" panose="020F0502020204030204" pitchFamily="34" charset="0"/>
              <a:buChar char="–"/>
            </a:pPr>
            <a:r>
              <a:rPr lang="en-US" sz="2000" dirty="0"/>
              <a:t>4. </a:t>
            </a:r>
            <a:r>
              <a:rPr lang="en-US" sz="2000" dirty="0" smtClean="0"/>
              <a:t>REDUZIEREN </a:t>
            </a:r>
            <a:r>
              <a:rPr lang="en-US" sz="2000" dirty="0" err="1" smtClean="0"/>
              <a:t>Sie</a:t>
            </a:r>
            <a:r>
              <a:rPr lang="en-US" sz="2000" dirty="0" smtClean="0"/>
              <a:t> die </a:t>
            </a:r>
            <a:r>
              <a:rPr lang="en-US" sz="2000" dirty="0" err="1" smtClean="0"/>
              <a:t>Länge</a:t>
            </a:r>
            <a:r>
              <a:rPr lang="en-US" sz="2000" dirty="0" smtClean="0"/>
              <a:t> des Smartphones </a:t>
            </a:r>
            <a:r>
              <a:rPr lang="en-US" sz="2000" dirty="0" err="1" smtClean="0"/>
              <a:t>durch</a:t>
            </a:r>
            <a:r>
              <a:rPr lang="en-US" sz="2000" dirty="0" smtClean="0"/>
              <a:t> die Wahl des </a:t>
            </a:r>
            <a:r>
              <a:rPr lang="en-US" sz="2000" dirty="0" err="1" smtClean="0"/>
              <a:t>Muschelschalendesigns</a:t>
            </a:r>
            <a:r>
              <a:rPr lang="en-US" sz="2000" dirty="0" smtClean="0"/>
              <a:t> (</a:t>
            </a:r>
            <a:r>
              <a:rPr lang="en-US" sz="2000" dirty="0" err="1" smtClean="0"/>
              <a:t>Klapphandy</a:t>
            </a:r>
            <a:r>
              <a:rPr lang="en-US" sz="2000" dirty="0" smtClean="0"/>
              <a:t>)</a:t>
            </a:r>
            <a:endParaRPr lang="en-US" sz="2000" dirty="0"/>
          </a:p>
          <a:p>
            <a:pPr marL="342900" indent="-342900">
              <a:buFont typeface="Calibri" panose="020F0502020204030204" pitchFamily="34" charset="0"/>
              <a:buChar char="–"/>
            </a:pPr>
            <a:r>
              <a:rPr lang="en-US" sz="2000" dirty="0"/>
              <a:t>5. </a:t>
            </a:r>
            <a:r>
              <a:rPr lang="en-US" sz="2000" dirty="0" smtClean="0"/>
              <a:t>ERSETZEN </a:t>
            </a:r>
            <a:r>
              <a:rPr lang="en-US" sz="2000" dirty="0" err="1" smtClean="0"/>
              <a:t>Sie</a:t>
            </a:r>
            <a:r>
              <a:rPr lang="en-US" sz="2000" dirty="0" smtClean="0"/>
              <a:t> das </a:t>
            </a:r>
            <a:r>
              <a:rPr lang="en-US" sz="2000" dirty="0" err="1" smtClean="0"/>
              <a:t>Metallgehäuse</a:t>
            </a:r>
            <a:r>
              <a:rPr lang="en-US" sz="2000" dirty="0" smtClean="0"/>
              <a:t> </a:t>
            </a:r>
            <a:r>
              <a:rPr lang="en-US" sz="2000" dirty="0" err="1" smtClean="0"/>
              <a:t>durch</a:t>
            </a:r>
            <a:r>
              <a:rPr lang="en-US" sz="2000" dirty="0" smtClean="0"/>
              <a:t> </a:t>
            </a:r>
            <a:r>
              <a:rPr lang="en-US" sz="2000" dirty="0" err="1" smtClean="0"/>
              <a:t>ein</a:t>
            </a:r>
            <a:r>
              <a:rPr lang="en-US" sz="2000" dirty="0" smtClean="0"/>
              <a:t> </a:t>
            </a:r>
            <a:r>
              <a:rPr lang="en-US" sz="2000" dirty="0" err="1" smtClean="0"/>
              <a:t>leichteres</a:t>
            </a:r>
            <a:r>
              <a:rPr lang="en-US" sz="2000" dirty="0" smtClean="0"/>
              <a:t> </a:t>
            </a:r>
            <a:r>
              <a:rPr lang="en-US" sz="2000" dirty="0" err="1" smtClean="0"/>
              <a:t>aus</a:t>
            </a:r>
            <a:r>
              <a:rPr lang="en-US" sz="2000" dirty="0" smtClean="0"/>
              <a:t> </a:t>
            </a:r>
            <a:r>
              <a:rPr lang="en-US" sz="2000" dirty="0" err="1" smtClean="0"/>
              <a:t>Plastik</a:t>
            </a:r>
            <a:r>
              <a:rPr lang="en-US" sz="2000" dirty="0" smtClean="0"/>
              <a:t>.</a:t>
            </a:r>
            <a:endParaRPr lang="en-US" sz="2000" dirty="0"/>
          </a:p>
          <a:p>
            <a:pPr marL="342900" indent="-342900">
              <a:buFont typeface="Calibri" panose="020F0502020204030204" pitchFamily="34" charset="0"/>
              <a:buChar char="–"/>
            </a:pPr>
            <a:r>
              <a:rPr lang="en-US" sz="2000" dirty="0"/>
              <a:t>6. </a:t>
            </a:r>
            <a:r>
              <a:rPr lang="en-US" sz="2000" dirty="0" smtClean="0"/>
              <a:t>VERBINDEN </a:t>
            </a:r>
            <a:r>
              <a:rPr lang="en-US" sz="2000" dirty="0" err="1" smtClean="0"/>
              <a:t>Sie</a:t>
            </a:r>
            <a:r>
              <a:rPr lang="en-US" sz="2000" dirty="0" smtClean="0"/>
              <a:t> das Smartphone </a:t>
            </a:r>
            <a:r>
              <a:rPr lang="en-US" sz="2000" dirty="0" err="1" smtClean="0"/>
              <a:t>mit</a:t>
            </a:r>
            <a:r>
              <a:rPr lang="en-US" sz="2000" dirty="0" smtClean="0"/>
              <a:t> </a:t>
            </a:r>
            <a:r>
              <a:rPr lang="en-US" sz="2000" dirty="0" err="1" smtClean="0"/>
              <a:t>dem</a:t>
            </a:r>
            <a:r>
              <a:rPr lang="en-US" sz="2000" dirty="0" smtClean="0"/>
              <a:t> MP3 </a:t>
            </a:r>
            <a:r>
              <a:rPr lang="en-US" sz="2000" dirty="0"/>
              <a:t>player.</a:t>
            </a:r>
          </a:p>
        </p:txBody>
      </p:sp>
      <p:sp>
        <p:nvSpPr>
          <p:cNvPr id="9" name="Szövegdoboz 3"/>
          <p:cNvSpPr txBox="1"/>
          <p:nvPr/>
        </p:nvSpPr>
        <p:spPr>
          <a:xfrm>
            <a:off x="787400" y="3906461"/>
            <a:ext cx="4767239" cy="1938992"/>
          </a:xfrm>
          <a:prstGeom prst="rect">
            <a:avLst/>
          </a:prstGeom>
          <a:noFill/>
        </p:spPr>
        <p:txBody>
          <a:bodyPr wrap="square" rtlCol="0">
            <a:spAutoFit/>
          </a:bodyPr>
          <a:lstStyle/>
          <a:p>
            <a:pPr marL="342900" indent="-342900">
              <a:buFont typeface="Calibri" panose="020F0502020204030204" pitchFamily="34" charset="0"/>
              <a:buChar char="–"/>
            </a:pPr>
            <a:r>
              <a:rPr lang="en-US" sz="2000" dirty="0"/>
              <a:t>7. </a:t>
            </a:r>
            <a:r>
              <a:rPr lang="en-US" sz="2000" dirty="0" smtClean="0"/>
              <a:t>TRENNEN </a:t>
            </a:r>
            <a:r>
              <a:rPr lang="en-US" sz="2000" dirty="0" err="1" smtClean="0"/>
              <a:t>Sie</a:t>
            </a:r>
            <a:r>
              <a:rPr lang="en-US" sz="2000" dirty="0" smtClean="0"/>
              <a:t> den </a:t>
            </a:r>
            <a:r>
              <a:rPr lang="en-US" sz="2000" dirty="0" err="1" smtClean="0"/>
              <a:t>Speicherplatz</a:t>
            </a:r>
            <a:r>
              <a:rPr lang="en-US" sz="2000" dirty="0" smtClean="0"/>
              <a:t> </a:t>
            </a:r>
            <a:r>
              <a:rPr lang="en-US" sz="2000" dirty="0" err="1" smtClean="0"/>
              <a:t>vom</a:t>
            </a:r>
            <a:r>
              <a:rPr lang="en-US" sz="2000" dirty="0" smtClean="0"/>
              <a:t> Smartphone, </a:t>
            </a:r>
            <a:r>
              <a:rPr lang="en-US" sz="2000" dirty="0" err="1" smtClean="0"/>
              <a:t>verschieben</a:t>
            </a:r>
            <a:r>
              <a:rPr lang="en-US" sz="2000" dirty="0" smtClean="0"/>
              <a:t> </a:t>
            </a:r>
            <a:r>
              <a:rPr lang="en-US" sz="2000" dirty="0" err="1" smtClean="0"/>
              <a:t>Sie</a:t>
            </a:r>
            <a:r>
              <a:rPr lang="en-US" sz="2000" dirty="0"/>
              <a:t> </a:t>
            </a:r>
            <a:r>
              <a:rPr lang="en-US" sz="2000" dirty="0" err="1" smtClean="0"/>
              <a:t>ihn</a:t>
            </a:r>
            <a:r>
              <a:rPr lang="en-US" sz="2000" dirty="0" smtClean="0"/>
              <a:t> auf </a:t>
            </a:r>
            <a:r>
              <a:rPr lang="en-US" sz="2000" dirty="0" err="1" smtClean="0"/>
              <a:t>eine</a:t>
            </a:r>
            <a:r>
              <a:rPr lang="en-US" sz="2000" dirty="0" smtClean="0"/>
              <a:t> </a:t>
            </a:r>
            <a:r>
              <a:rPr lang="en-US" sz="2000" dirty="0" err="1" smtClean="0"/>
              <a:t>Speicherkarte</a:t>
            </a:r>
            <a:r>
              <a:rPr lang="en-US" sz="2000" dirty="0" smtClean="0"/>
              <a:t>.</a:t>
            </a:r>
            <a:endParaRPr lang="en-US" sz="2000" dirty="0"/>
          </a:p>
          <a:p>
            <a:pPr marL="342900" indent="-342900">
              <a:buFont typeface="Calibri" panose="020F0502020204030204" pitchFamily="34" charset="0"/>
              <a:buChar char="–"/>
            </a:pPr>
            <a:r>
              <a:rPr lang="en-US" sz="2000" dirty="0"/>
              <a:t>8. </a:t>
            </a:r>
            <a:r>
              <a:rPr lang="en-US" sz="2000" dirty="0" smtClean="0"/>
              <a:t>KOMPLEMENTÄRES PRODUKT:  </a:t>
            </a:r>
            <a:r>
              <a:rPr lang="en-US" sz="2000" dirty="0" err="1" smtClean="0"/>
              <a:t>Kopfhörer</a:t>
            </a:r>
            <a:r>
              <a:rPr lang="en-US" sz="2000" dirty="0" smtClean="0"/>
              <a:t> </a:t>
            </a:r>
            <a:r>
              <a:rPr lang="en-US" sz="2000" dirty="0" err="1" smtClean="0"/>
              <a:t>fürs</a:t>
            </a:r>
            <a:r>
              <a:rPr lang="en-US" sz="2000" dirty="0" smtClean="0"/>
              <a:t> </a:t>
            </a:r>
            <a:r>
              <a:rPr lang="en-US" sz="2000" dirty="0" err="1" smtClean="0"/>
              <a:t>Telefonieren</a:t>
            </a:r>
            <a:r>
              <a:rPr lang="en-US" sz="2000" dirty="0" smtClean="0"/>
              <a:t> </a:t>
            </a:r>
            <a:r>
              <a:rPr lang="en-US" sz="2000" dirty="0" err="1" smtClean="0"/>
              <a:t>ohne</a:t>
            </a:r>
            <a:r>
              <a:rPr lang="en-US" sz="2000" dirty="0" smtClean="0"/>
              <a:t> das Smartphone </a:t>
            </a:r>
            <a:r>
              <a:rPr lang="en-US" sz="2000" dirty="0" err="1" smtClean="0"/>
              <a:t>halten</a:t>
            </a:r>
            <a:r>
              <a:rPr lang="en-US" sz="2000" dirty="0" smtClean="0"/>
              <a:t> </a:t>
            </a:r>
            <a:r>
              <a:rPr lang="en-US" sz="2000" dirty="0" err="1" smtClean="0"/>
              <a:t>zu</a:t>
            </a:r>
            <a:r>
              <a:rPr lang="en-US" sz="2000" dirty="0" smtClean="0"/>
              <a:t> </a:t>
            </a:r>
            <a:r>
              <a:rPr lang="en-US" sz="2000" dirty="0" err="1" smtClean="0"/>
              <a:t>müssen</a:t>
            </a:r>
            <a:r>
              <a:rPr lang="en-US" sz="2000" dirty="0" smtClean="0"/>
              <a:t>. </a:t>
            </a:r>
            <a:endParaRPr lang="en-US" sz="2000" dirty="0"/>
          </a:p>
        </p:txBody>
      </p:sp>
      <p:sp>
        <p:nvSpPr>
          <p:cNvPr id="5" name="Rechteck 4"/>
          <p:cNvSpPr/>
          <p:nvPr/>
        </p:nvSpPr>
        <p:spPr>
          <a:xfrm>
            <a:off x="8825551" y="3194585"/>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Matrix with 8 operators</a:t>
            </a:r>
            <a:endParaRPr lang="en-GB" dirty="0"/>
          </a:p>
        </p:txBody>
      </p:sp>
      <p:pic>
        <p:nvPicPr>
          <p:cNvPr id="6" name="Grafik 5"/>
          <p:cNvPicPr>
            <a:picLocks noChangeAspect="1"/>
          </p:cNvPicPr>
          <p:nvPr/>
        </p:nvPicPr>
        <p:blipFill>
          <a:blip r:embed="rId4"/>
          <a:stretch>
            <a:fillRect/>
          </a:stretch>
        </p:blipFill>
        <p:spPr>
          <a:xfrm>
            <a:off x="5840938" y="4072870"/>
            <a:ext cx="5741461" cy="2124200"/>
          </a:xfrm>
          <a:prstGeom prst="rect">
            <a:avLst/>
          </a:prstGeom>
        </p:spPr>
      </p:pic>
    </p:spTree>
    <p:extLst>
      <p:ext uri="{BB962C8B-B14F-4D97-AF65-F5344CB8AC3E}">
        <p14:creationId xmlns:p14="http://schemas.microsoft.com/office/powerpoint/2010/main" val="2104074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923877"/>
          </a:xfrm>
          <a:prstGeom prst="rect">
            <a:avLst/>
          </a:prstGeom>
          <a:noFill/>
        </p:spPr>
        <p:txBody>
          <a:bodyPr wrap="square" rtlCol="0">
            <a:spAutoFit/>
          </a:bodyPr>
          <a:lstStyle/>
          <a:p>
            <a:r>
              <a:rPr lang="de-AT" sz="2400" dirty="0" err="1" smtClean="0"/>
              <a:t>QaDIM</a:t>
            </a:r>
            <a:r>
              <a:rPr lang="de-AT" sz="2400" dirty="0" smtClean="0"/>
              <a:t> Beispiel Flugzeuglinien</a:t>
            </a:r>
            <a:endParaRPr lang="hu-HU" sz="2400" dirty="0"/>
          </a:p>
          <a:p>
            <a:endParaRPr lang="hu-HU" sz="2000" dirty="0"/>
          </a:p>
          <a:p>
            <a:pPr marL="342900" indent="-342900">
              <a:buFont typeface="Calibri" panose="020F0502020204030204" pitchFamily="34" charset="0"/>
              <a:buChar char="–"/>
            </a:pPr>
            <a:r>
              <a:rPr lang="en-US" sz="2000" dirty="0"/>
              <a:t>1. </a:t>
            </a:r>
            <a:r>
              <a:rPr lang="en-US" sz="2000" dirty="0" smtClean="0"/>
              <a:t>HINZUFÜGEN von </a:t>
            </a:r>
            <a:r>
              <a:rPr lang="en-US" sz="2000" dirty="0" err="1" smtClean="0"/>
              <a:t>großen</a:t>
            </a:r>
            <a:r>
              <a:rPr lang="en-US" sz="2000" dirty="0" smtClean="0"/>
              <a:t> </a:t>
            </a:r>
            <a:r>
              <a:rPr lang="en-US" sz="2000" dirty="0" err="1" smtClean="0"/>
              <a:t>Bildschirmen</a:t>
            </a:r>
            <a:r>
              <a:rPr lang="en-US" sz="2000" dirty="0"/>
              <a:t> </a:t>
            </a:r>
            <a:r>
              <a:rPr lang="en-US" sz="2000" dirty="0" err="1" smtClean="0"/>
              <a:t>zur</a:t>
            </a:r>
            <a:r>
              <a:rPr lang="en-US" sz="2000" dirty="0" smtClean="0"/>
              <a:t> </a:t>
            </a:r>
            <a:r>
              <a:rPr lang="en-US" sz="2000" dirty="0" err="1" smtClean="0"/>
              <a:t>Unterhaltung</a:t>
            </a:r>
            <a:r>
              <a:rPr lang="en-US" sz="2000" dirty="0" smtClean="0"/>
              <a:t> </a:t>
            </a:r>
            <a:r>
              <a:rPr lang="en-US" sz="2000" dirty="0" err="1" smtClean="0"/>
              <a:t>während</a:t>
            </a:r>
            <a:r>
              <a:rPr lang="en-US" sz="2000" dirty="0" smtClean="0"/>
              <a:t> des </a:t>
            </a:r>
            <a:r>
              <a:rPr lang="en-US" sz="2000" dirty="0" err="1" smtClean="0"/>
              <a:t>Flugs</a:t>
            </a:r>
            <a:r>
              <a:rPr lang="en-US" sz="2000" dirty="0" smtClean="0"/>
              <a:t>. </a:t>
            </a:r>
            <a:endParaRPr lang="en-US" sz="2000" dirty="0"/>
          </a:p>
          <a:p>
            <a:pPr marL="342900" indent="-342900">
              <a:buFont typeface="Calibri" panose="020F0502020204030204" pitchFamily="34" charset="0"/>
              <a:buChar char="–"/>
            </a:pPr>
            <a:r>
              <a:rPr lang="en-US" sz="2000" dirty="0"/>
              <a:t>2. </a:t>
            </a:r>
            <a:r>
              <a:rPr lang="en-US" sz="2000" dirty="0" smtClean="0"/>
              <a:t>ENTFERNEN von </a:t>
            </a:r>
            <a:r>
              <a:rPr lang="en-US" sz="2000" dirty="0" err="1" smtClean="0"/>
              <a:t>Raucherzonen</a:t>
            </a:r>
            <a:r>
              <a:rPr lang="en-US" sz="2000" dirty="0" smtClean="0"/>
              <a:t> </a:t>
            </a:r>
            <a:r>
              <a:rPr lang="en-US" sz="2000" dirty="0" err="1" smtClean="0"/>
              <a:t>aus</a:t>
            </a:r>
            <a:r>
              <a:rPr lang="en-US" sz="2000" dirty="0" smtClean="0"/>
              <a:t> den </a:t>
            </a:r>
            <a:r>
              <a:rPr lang="en-US" sz="2000" dirty="0" err="1" smtClean="0"/>
              <a:t>Flugzeugen</a:t>
            </a:r>
            <a:r>
              <a:rPr lang="en-US" sz="2000" dirty="0" smtClean="0"/>
              <a:t>.</a:t>
            </a:r>
            <a:endParaRPr lang="en-US" sz="2000" dirty="0"/>
          </a:p>
          <a:p>
            <a:pPr marL="342900" indent="-342900">
              <a:buFont typeface="Calibri" panose="020F0502020204030204" pitchFamily="34" charset="0"/>
              <a:buChar char="–"/>
            </a:pPr>
            <a:r>
              <a:rPr lang="en-US" sz="2000" dirty="0"/>
              <a:t>3. </a:t>
            </a:r>
            <a:r>
              <a:rPr lang="en-US" sz="2000" dirty="0" smtClean="0"/>
              <a:t>INTEGRIEREN des </a:t>
            </a:r>
            <a:r>
              <a:rPr lang="en-US" sz="2000" dirty="0" err="1" smtClean="0"/>
              <a:t>Flugpreises</a:t>
            </a:r>
            <a:r>
              <a:rPr lang="en-US" sz="2000" dirty="0" smtClean="0"/>
              <a:t> in </a:t>
            </a:r>
            <a:r>
              <a:rPr lang="en-US" sz="2000" dirty="0" err="1" smtClean="0"/>
              <a:t>ein</a:t>
            </a:r>
            <a:r>
              <a:rPr lang="en-US" sz="2000" dirty="0" smtClean="0"/>
              <a:t> </a:t>
            </a:r>
            <a:r>
              <a:rPr lang="en-US" sz="2000" dirty="0" err="1" smtClean="0"/>
              <a:t>Tourangebot</a:t>
            </a:r>
            <a:r>
              <a:rPr lang="en-US" sz="2000" dirty="0" smtClean="0"/>
              <a:t> (in </a:t>
            </a:r>
            <a:r>
              <a:rPr lang="en-US" sz="2000" dirty="0" err="1" smtClean="0"/>
              <a:t>Kooperation</a:t>
            </a:r>
            <a:r>
              <a:rPr lang="en-US" sz="2000" dirty="0" smtClean="0"/>
              <a:t> </a:t>
            </a:r>
            <a:r>
              <a:rPr lang="en-US" sz="2000" dirty="0" err="1" smtClean="0"/>
              <a:t>mit</a:t>
            </a:r>
            <a:r>
              <a:rPr lang="en-US" sz="2000" dirty="0" smtClean="0"/>
              <a:t> </a:t>
            </a:r>
            <a:r>
              <a:rPr lang="en-US" sz="2000" dirty="0" err="1" smtClean="0"/>
              <a:t>Reiseveranstaltern</a:t>
            </a:r>
            <a:r>
              <a:rPr lang="en-US" sz="2000" dirty="0" smtClean="0"/>
              <a:t>)</a:t>
            </a:r>
            <a:endParaRPr lang="en-US" sz="2000" dirty="0"/>
          </a:p>
          <a:p>
            <a:pPr marL="342900" indent="-342900">
              <a:buFont typeface="Calibri" panose="020F0502020204030204" pitchFamily="34" charset="0"/>
              <a:buChar char="–"/>
            </a:pPr>
            <a:r>
              <a:rPr lang="en-US" sz="2000" dirty="0"/>
              <a:t>4. </a:t>
            </a:r>
            <a:r>
              <a:rPr lang="en-US" sz="2000" dirty="0" smtClean="0"/>
              <a:t>REDUZIEREN der </a:t>
            </a:r>
            <a:r>
              <a:rPr lang="en-US" sz="2000" dirty="0" err="1" smtClean="0"/>
              <a:t>Kosten</a:t>
            </a:r>
            <a:r>
              <a:rPr lang="en-US" sz="2000" dirty="0" smtClean="0"/>
              <a:t> </a:t>
            </a:r>
            <a:r>
              <a:rPr lang="en-US" sz="2000" dirty="0" err="1" smtClean="0"/>
              <a:t>durch</a:t>
            </a:r>
            <a:r>
              <a:rPr lang="en-US" sz="2000" dirty="0" smtClean="0"/>
              <a:t> </a:t>
            </a:r>
            <a:r>
              <a:rPr lang="en-US" sz="2000" dirty="0" err="1" smtClean="0"/>
              <a:t>Einführung</a:t>
            </a:r>
            <a:r>
              <a:rPr lang="en-US" sz="2000" dirty="0" smtClean="0"/>
              <a:t> von </a:t>
            </a:r>
            <a:r>
              <a:rPr lang="en-US" sz="2000" dirty="0" err="1" smtClean="0"/>
              <a:t>Billigflügen</a:t>
            </a:r>
            <a:r>
              <a:rPr lang="en-US" sz="2000" dirty="0" smtClean="0"/>
              <a:t>.</a:t>
            </a:r>
            <a:endParaRPr lang="en-US" sz="2000" dirty="0"/>
          </a:p>
          <a:p>
            <a:pPr marL="342900" indent="-342900">
              <a:buFont typeface="Calibri" panose="020F0502020204030204" pitchFamily="34" charset="0"/>
              <a:buChar char="–"/>
            </a:pPr>
            <a:r>
              <a:rPr lang="en-US" sz="2000" dirty="0"/>
              <a:t>5. </a:t>
            </a:r>
            <a:r>
              <a:rPr lang="en-US" sz="2000" dirty="0" smtClean="0"/>
              <a:t>ERSETZEN von </a:t>
            </a:r>
            <a:r>
              <a:rPr lang="en-US" sz="2000" dirty="0" err="1" smtClean="0"/>
              <a:t>Metallbesteck</a:t>
            </a:r>
            <a:r>
              <a:rPr lang="en-US" sz="2000" dirty="0" smtClean="0"/>
              <a:t> </a:t>
            </a:r>
            <a:r>
              <a:rPr lang="en-US" sz="2000" dirty="0" err="1" smtClean="0"/>
              <a:t>durch</a:t>
            </a:r>
            <a:r>
              <a:rPr lang="en-US" sz="2000" dirty="0" smtClean="0"/>
              <a:t> </a:t>
            </a:r>
            <a:r>
              <a:rPr lang="en-US" sz="2000" dirty="0" err="1" smtClean="0"/>
              <a:t>Plastikbesteck</a:t>
            </a:r>
            <a:r>
              <a:rPr lang="en-US" sz="2000" dirty="0" smtClean="0"/>
              <a:t> </a:t>
            </a:r>
            <a:r>
              <a:rPr lang="en-US" sz="2000" dirty="0" err="1" smtClean="0"/>
              <a:t>als</a:t>
            </a:r>
            <a:r>
              <a:rPr lang="en-US" sz="2000" dirty="0" smtClean="0"/>
              <a:t> </a:t>
            </a:r>
            <a:r>
              <a:rPr lang="en-US" sz="2000" dirty="0" err="1" smtClean="0"/>
              <a:t>Sicherheits</a:t>
            </a:r>
            <a:r>
              <a:rPr lang="en-US" sz="2000" dirty="0" smtClean="0"/>
              <a:t>-</a:t>
            </a:r>
          </a:p>
          <a:p>
            <a:r>
              <a:rPr lang="en-US" sz="2000" dirty="0"/>
              <a:t>	</a:t>
            </a:r>
            <a:r>
              <a:rPr lang="en-US" sz="2000" dirty="0" err="1" smtClean="0"/>
              <a:t>maßnahme</a:t>
            </a:r>
            <a:r>
              <a:rPr lang="en-US" sz="2000" dirty="0" smtClean="0"/>
              <a:t> </a:t>
            </a:r>
            <a:r>
              <a:rPr lang="en-US" sz="2000" dirty="0" err="1" smtClean="0"/>
              <a:t>gegen</a:t>
            </a:r>
            <a:r>
              <a:rPr lang="en-US" sz="2000" dirty="0" smtClean="0"/>
              <a:t> </a:t>
            </a:r>
            <a:r>
              <a:rPr lang="en-US" sz="2000" dirty="0" err="1" smtClean="0"/>
              <a:t>Terroranschläge</a:t>
            </a:r>
            <a:r>
              <a:rPr lang="en-US" sz="2000" dirty="0" smtClean="0"/>
              <a:t>.</a:t>
            </a:r>
            <a:endParaRPr lang="en-US" sz="2000" dirty="0"/>
          </a:p>
          <a:p>
            <a:pPr marL="342900" indent="-342900">
              <a:buFont typeface="Calibri" panose="020F0502020204030204" pitchFamily="34" charset="0"/>
              <a:buChar char="–"/>
            </a:pPr>
            <a:r>
              <a:rPr lang="en-US" sz="2000" dirty="0"/>
              <a:t>6. </a:t>
            </a:r>
            <a:r>
              <a:rPr lang="en-US" sz="2000" dirty="0" smtClean="0"/>
              <a:t>KOMBINIEREN des </a:t>
            </a:r>
            <a:r>
              <a:rPr lang="en-US" sz="2000" dirty="0" err="1" smtClean="0"/>
              <a:t>Kauf</a:t>
            </a:r>
            <a:r>
              <a:rPr lang="en-US" sz="2000" dirty="0" err="1"/>
              <a:t>s</a:t>
            </a:r>
            <a:r>
              <a:rPr lang="en-US" sz="2000" dirty="0" smtClean="0"/>
              <a:t> </a:t>
            </a:r>
            <a:r>
              <a:rPr lang="en-US" sz="2000" dirty="0" err="1" smtClean="0"/>
              <a:t>eines</a:t>
            </a:r>
            <a:r>
              <a:rPr lang="en-US" sz="2000" dirty="0" smtClean="0"/>
              <a:t> </a:t>
            </a:r>
            <a:r>
              <a:rPr lang="en-US" sz="2000" dirty="0" err="1" smtClean="0"/>
              <a:t>Flugtickets</a:t>
            </a:r>
            <a:r>
              <a:rPr lang="en-US" sz="2000" dirty="0" smtClean="0"/>
              <a:t> </a:t>
            </a:r>
            <a:r>
              <a:rPr lang="en-US" sz="2000" dirty="0" err="1" smtClean="0"/>
              <a:t>mit</a:t>
            </a:r>
            <a:r>
              <a:rPr lang="en-US" sz="2000" dirty="0" smtClean="0"/>
              <a:t> </a:t>
            </a:r>
            <a:r>
              <a:rPr lang="en-US" sz="2000" dirty="0" err="1" smtClean="0"/>
              <a:t>einem</a:t>
            </a:r>
            <a:r>
              <a:rPr lang="en-US" sz="2000" dirty="0" smtClean="0"/>
              <a:t> </a:t>
            </a:r>
            <a:r>
              <a:rPr lang="en-US" sz="2000" dirty="0" err="1" smtClean="0"/>
              <a:t>Mietwagenservice</a:t>
            </a:r>
            <a:endParaRPr lang="en-US" sz="2000" dirty="0"/>
          </a:p>
        </p:txBody>
      </p:sp>
      <p:sp>
        <p:nvSpPr>
          <p:cNvPr id="9" name="Szövegdoboz 3"/>
          <p:cNvSpPr txBox="1"/>
          <p:nvPr/>
        </p:nvSpPr>
        <p:spPr>
          <a:xfrm>
            <a:off x="787400" y="3959868"/>
            <a:ext cx="4767239" cy="2246769"/>
          </a:xfrm>
          <a:prstGeom prst="rect">
            <a:avLst/>
          </a:prstGeom>
          <a:noFill/>
        </p:spPr>
        <p:txBody>
          <a:bodyPr wrap="square" rtlCol="0">
            <a:spAutoFit/>
          </a:bodyPr>
          <a:lstStyle/>
          <a:p>
            <a:pPr marL="342900" indent="-342900">
              <a:buFont typeface="Calibri" panose="020F0502020204030204" pitchFamily="34" charset="0"/>
              <a:buChar char="–"/>
            </a:pPr>
            <a:r>
              <a:rPr lang="en-US" sz="2000" dirty="0"/>
              <a:t>7. </a:t>
            </a:r>
            <a:r>
              <a:rPr lang="en-US" sz="2000" dirty="0" smtClean="0"/>
              <a:t>TRENNEN </a:t>
            </a:r>
            <a:r>
              <a:rPr lang="en-US" sz="2000" dirty="0" err="1" smtClean="0"/>
              <a:t>Sie</a:t>
            </a:r>
            <a:r>
              <a:rPr lang="en-US" sz="2000" dirty="0" smtClean="0"/>
              <a:t> den </a:t>
            </a:r>
            <a:r>
              <a:rPr lang="en-US" sz="2000" dirty="0" err="1" smtClean="0"/>
              <a:t>Kaufpreis</a:t>
            </a:r>
            <a:r>
              <a:rPr lang="en-US" sz="2000" dirty="0" smtClean="0"/>
              <a:t> des </a:t>
            </a:r>
            <a:r>
              <a:rPr lang="en-US" sz="2000" dirty="0" err="1" smtClean="0"/>
              <a:t>Flugtickets</a:t>
            </a:r>
            <a:r>
              <a:rPr lang="en-US" sz="2000" dirty="0" smtClean="0"/>
              <a:t> </a:t>
            </a:r>
            <a:r>
              <a:rPr lang="en-US" sz="2000" dirty="0" err="1" smtClean="0"/>
              <a:t>vom</a:t>
            </a:r>
            <a:r>
              <a:rPr lang="en-US" sz="2000" dirty="0" smtClean="0"/>
              <a:t> </a:t>
            </a:r>
            <a:r>
              <a:rPr lang="en-US" sz="2000" dirty="0" err="1" smtClean="0"/>
              <a:t>Preis</a:t>
            </a:r>
            <a:r>
              <a:rPr lang="en-US" sz="2000" dirty="0" smtClean="0"/>
              <a:t> des </a:t>
            </a:r>
            <a:r>
              <a:rPr lang="en-US" sz="2000" dirty="0" err="1" smtClean="0"/>
              <a:t>Essens</a:t>
            </a:r>
            <a:r>
              <a:rPr lang="en-US" sz="2000" dirty="0" smtClean="0"/>
              <a:t> und der </a:t>
            </a:r>
            <a:r>
              <a:rPr lang="en-US" sz="2000" dirty="0" err="1" smtClean="0"/>
              <a:t>Getränke</a:t>
            </a:r>
            <a:r>
              <a:rPr lang="en-US" sz="2000" dirty="0" smtClean="0"/>
              <a:t> </a:t>
            </a:r>
            <a:r>
              <a:rPr lang="en-US" sz="2000" dirty="0" err="1" smtClean="0"/>
              <a:t>während</a:t>
            </a:r>
            <a:r>
              <a:rPr lang="en-US" sz="2000" dirty="0" smtClean="0"/>
              <a:t> des </a:t>
            </a:r>
            <a:r>
              <a:rPr lang="en-US" sz="2000" dirty="0" err="1" smtClean="0"/>
              <a:t>Flugs</a:t>
            </a:r>
            <a:r>
              <a:rPr lang="en-US" sz="2000" dirty="0" smtClean="0"/>
              <a:t>.</a:t>
            </a:r>
            <a:endParaRPr lang="en-US" sz="2000" dirty="0"/>
          </a:p>
          <a:p>
            <a:pPr marL="342900" indent="-342900">
              <a:buFont typeface="Calibri" panose="020F0502020204030204" pitchFamily="34" charset="0"/>
              <a:buChar char="–"/>
            </a:pPr>
            <a:r>
              <a:rPr lang="en-US" sz="2000" dirty="0"/>
              <a:t>8. </a:t>
            </a:r>
            <a:r>
              <a:rPr lang="en-US" sz="2000" dirty="0" smtClean="0"/>
              <a:t>ERGÄNZUNGSANGEBOT- </a:t>
            </a:r>
            <a:r>
              <a:rPr lang="en-US" sz="2000" dirty="0" err="1" smtClean="0"/>
              <a:t>Übernachtung</a:t>
            </a:r>
            <a:r>
              <a:rPr lang="en-US" sz="2000" dirty="0" smtClean="0"/>
              <a:t> </a:t>
            </a:r>
            <a:r>
              <a:rPr lang="en-US" sz="2000" dirty="0" err="1" smtClean="0"/>
              <a:t>zu</a:t>
            </a:r>
            <a:r>
              <a:rPr lang="en-US" sz="2000" dirty="0" smtClean="0"/>
              <a:t> </a:t>
            </a:r>
            <a:r>
              <a:rPr lang="en-US" sz="2000" dirty="0" err="1" smtClean="0"/>
              <a:t>ermäßigtem</a:t>
            </a:r>
            <a:r>
              <a:rPr lang="en-US" sz="2000" dirty="0" smtClean="0"/>
              <a:t> </a:t>
            </a:r>
            <a:r>
              <a:rPr lang="en-US" sz="2000" dirty="0" err="1" smtClean="0"/>
              <a:t>Preis</a:t>
            </a:r>
            <a:r>
              <a:rPr lang="en-US" sz="2000" dirty="0" smtClean="0"/>
              <a:t> (in </a:t>
            </a:r>
            <a:r>
              <a:rPr lang="en-US" sz="2000" dirty="0" err="1" smtClean="0"/>
              <a:t>Kooperation</a:t>
            </a:r>
            <a:r>
              <a:rPr lang="en-US" sz="2000" dirty="0" smtClean="0"/>
              <a:t> </a:t>
            </a:r>
            <a:r>
              <a:rPr lang="en-US" sz="2000" dirty="0" err="1" smtClean="0"/>
              <a:t>mit</a:t>
            </a:r>
            <a:r>
              <a:rPr lang="en-US" sz="2000" dirty="0" smtClean="0"/>
              <a:t> Hoteliers &amp; </a:t>
            </a:r>
            <a:r>
              <a:rPr lang="en-US" sz="2000" dirty="0" err="1" smtClean="0"/>
              <a:t>Zimmeranbietern</a:t>
            </a:r>
            <a:r>
              <a:rPr lang="en-US" sz="2000" dirty="0" smtClean="0"/>
              <a:t>)</a:t>
            </a:r>
            <a:endParaRPr lang="en-US" sz="2000" dirty="0"/>
          </a:p>
        </p:txBody>
      </p:sp>
      <p:sp>
        <p:nvSpPr>
          <p:cNvPr id="5" name="Rechteck 4"/>
          <p:cNvSpPr/>
          <p:nvPr/>
        </p:nvSpPr>
        <p:spPr>
          <a:xfrm>
            <a:off x="8825551" y="3104923"/>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Matrix with 8 operators</a:t>
            </a:r>
            <a:endParaRPr lang="en-GB" dirty="0"/>
          </a:p>
        </p:txBody>
      </p:sp>
      <p:pic>
        <p:nvPicPr>
          <p:cNvPr id="3" name="Grafik 2"/>
          <p:cNvPicPr>
            <a:picLocks noChangeAspect="1"/>
          </p:cNvPicPr>
          <p:nvPr/>
        </p:nvPicPr>
        <p:blipFill>
          <a:blip r:embed="rId4"/>
          <a:stretch>
            <a:fillRect/>
          </a:stretch>
        </p:blipFill>
        <p:spPr>
          <a:xfrm>
            <a:off x="5944078" y="3959868"/>
            <a:ext cx="5638321" cy="2313400"/>
          </a:xfrm>
          <a:prstGeom prst="rect">
            <a:avLst/>
          </a:prstGeom>
        </p:spPr>
      </p:pic>
    </p:spTree>
    <p:extLst>
      <p:ext uri="{BB962C8B-B14F-4D97-AF65-F5344CB8AC3E}">
        <p14:creationId xmlns:p14="http://schemas.microsoft.com/office/powerpoint/2010/main" val="396939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000548"/>
          </a:xfrm>
          <a:prstGeom prst="rect">
            <a:avLst/>
          </a:prstGeom>
          <a:noFill/>
        </p:spPr>
        <p:txBody>
          <a:bodyPr wrap="square" rtlCol="0">
            <a:spAutoFit/>
          </a:bodyPr>
          <a:lstStyle/>
          <a:p>
            <a:r>
              <a:rPr lang="de-AT" sz="2400" dirty="0" smtClean="0"/>
              <a:t>Ausgeweitetes </a:t>
            </a:r>
            <a:r>
              <a:rPr lang="de-AT" sz="2400" dirty="0" err="1" smtClean="0"/>
              <a:t>QaDIM</a:t>
            </a:r>
            <a:r>
              <a:rPr lang="de-AT" sz="2400" dirty="0" smtClean="0"/>
              <a:t>-Modell basierend auf den 3 Dimensionen der Innovation</a:t>
            </a:r>
            <a:endParaRPr lang="hu-HU" sz="2400" dirty="0"/>
          </a:p>
          <a:p>
            <a:endParaRPr lang="hu-HU" sz="2000" dirty="0"/>
          </a:p>
          <a:p>
            <a:pPr marL="342900" indent="-342900">
              <a:buFont typeface="Calibri" panose="020F0502020204030204" pitchFamily="34" charset="0"/>
              <a:buChar char="–"/>
            </a:pPr>
            <a:r>
              <a:rPr lang="en-US" sz="2000" dirty="0" smtClean="0"/>
              <a:t>Innovation </a:t>
            </a:r>
            <a:r>
              <a:rPr lang="en-US" sz="2000" dirty="0" err="1" smtClean="0"/>
              <a:t>basiert</a:t>
            </a:r>
            <a:r>
              <a:rPr lang="en-US" sz="2000" dirty="0" smtClean="0"/>
              <a:t> auf 3 </a:t>
            </a:r>
            <a:r>
              <a:rPr lang="en-US" sz="2000" dirty="0" err="1" smtClean="0"/>
              <a:t>Dimensionen</a:t>
            </a:r>
            <a:endParaRPr lang="en-US" sz="2000" dirty="0" smtClean="0"/>
          </a:p>
          <a:p>
            <a:pPr marL="342900" indent="-342900">
              <a:buFont typeface="Calibri" panose="020F0502020204030204" pitchFamily="34" charset="0"/>
              <a:buChar char="–"/>
            </a:pPr>
            <a:r>
              <a:rPr lang="en-US" sz="2000" dirty="0" err="1" smtClean="0"/>
              <a:t>Produkte</a:t>
            </a:r>
            <a:r>
              <a:rPr lang="en-US" sz="2000" dirty="0" smtClean="0"/>
              <a:t> (Smartphone-</a:t>
            </a:r>
            <a:r>
              <a:rPr lang="en-US" sz="2000" dirty="0" err="1" smtClean="0"/>
              <a:t>Beispiel</a:t>
            </a:r>
            <a:r>
              <a:rPr lang="en-US" sz="2000" dirty="0" smtClean="0"/>
              <a:t>)</a:t>
            </a:r>
          </a:p>
          <a:p>
            <a:pPr marL="800100" lvl="1" indent="-342900">
              <a:buFont typeface="Calibri" panose="020F0502020204030204" pitchFamily="34" charset="0"/>
              <a:buChar char="–"/>
            </a:pPr>
            <a:r>
              <a:rPr lang="en-US" sz="2000" dirty="0" err="1" smtClean="0"/>
              <a:t>Dienste</a:t>
            </a:r>
            <a:r>
              <a:rPr lang="en-US" sz="2000" dirty="0" smtClean="0"/>
              <a:t> (am </a:t>
            </a:r>
            <a:r>
              <a:rPr lang="en-US" sz="2000" dirty="0" err="1" smtClean="0"/>
              <a:t>Beispiel</a:t>
            </a:r>
            <a:r>
              <a:rPr lang="en-US" sz="2000" dirty="0" smtClean="0"/>
              <a:t> </a:t>
            </a:r>
            <a:r>
              <a:rPr lang="en-US" sz="2000" dirty="0" err="1" smtClean="0"/>
              <a:t>Flugzeuglinie</a:t>
            </a:r>
            <a:r>
              <a:rPr lang="en-US" sz="2000" dirty="0" smtClean="0"/>
              <a:t>)</a:t>
            </a:r>
          </a:p>
          <a:p>
            <a:pPr marL="800100" lvl="1" indent="-342900">
              <a:buFont typeface="Calibri" panose="020F0502020204030204" pitchFamily="34" charset="0"/>
              <a:buChar char="–"/>
            </a:pPr>
            <a:r>
              <a:rPr lang="en-US" sz="2000" b="1" dirty="0" err="1" smtClean="0"/>
              <a:t>Prozesse</a:t>
            </a:r>
            <a:endParaRPr lang="en-US" sz="2000" b="1" dirty="0"/>
          </a:p>
        </p:txBody>
      </p:sp>
      <p:sp>
        <p:nvSpPr>
          <p:cNvPr id="5" name="Rechteck 4"/>
          <p:cNvSpPr/>
          <p:nvPr/>
        </p:nvSpPr>
        <p:spPr>
          <a:xfrm>
            <a:off x="8825551" y="2736433"/>
            <a:ext cx="2756848"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Matrix with 8 operators for processes</a:t>
            </a:r>
            <a:endParaRPr lang="en-GB" dirty="0"/>
          </a:p>
        </p:txBody>
      </p:sp>
      <p:pic>
        <p:nvPicPr>
          <p:cNvPr id="8" name="Grafik 7"/>
          <p:cNvPicPr>
            <a:picLocks noChangeAspect="1"/>
          </p:cNvPicPr>
          <p:nvPr/>
        </p:nvPicPr>
        <p:blipFill>
          <a:blip r:embed="rId4"/>
          <a:stretch>
            <a:fillRect/>
          </a:stretch>
        </p:blipFill>
        <p:spPr>
          <a:xfrm>
            <a:off x="5020494" y="3577235"/>
            <a:ext cx="6561905" cy="2733333"/>
          </a:xfrm>
          <a:prstGeom prst="rect">
            <a:avLst/>
          </a:prstGeom>
        </p:spPr>
      </p:pic>
    </p:spTree>
    <p:extLst>
      <p:ext uri="{BB962C8B-B14F-4D97-AF65-F5344CB8AC3E}">
        <p14:creationId xmlns:p14="http://schemas.microsoft.com/office/powerpoint/2010/main" val="3989345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5" name="Rechteck 4"/>
          <p:cNvSpPr/>
          <p:nvPr/>
        </p:nvSpPr>
        <p:spPr>
          <a:xfrm>
            <a:off x="9758149" y="3106788"/>
            <a:ext cx="2433850" cy="73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QaDIM</a:t>
            </a:r>
            <a:r>
              <a:rPr lang="en-GB" dirty="0" smtClean="0"/>
              <a:t> Matrix with 8 operators for processes</a:t>
            </a:r>
            <a:endParaRPr lang="en-GB" dirty="0"/>
          </a:p>
        </p:txBody>
      </p:sp>
      <p:sp>
        <p:nvSpPr>
          <p:cNvPr id="6" name="Szövegdoboz 3"/>
          <p:cNvSpPr txBox="1"/>
          <p:nvPr/>
        </p:nvSpPr>
        <p:spPr>
          <a:xfrm>
            <a:off x="102737" y="293670"/>
            <a:ext cx="10567537" cy="3847207"/>
          </a:xfrm>
          <a:prstGeom prst="rect">
            <a:avLst/>
          </a:prstGeom>
          <a:noFill/>
        </p:spPr>
        <p:txBody>
          <a:bodyPr wrap="square" rtlCol="0">
            <a:spAutoFit/>
          </a:bodyPr>
          <a:lstStyle/>
          <a:p>
            <a:r>
              <a:rPr lang="de-AT" sz="2400" dirty="0" err="1" smtClean="0"/>
              <a:t>QaDIM</a:t>
            </a:r>
            <a:r>
              <a:rPr lang="de-AT" sz="2400" dirty="0" smtClean="0"/>
              <a:t> Beispiel, erweitert (Verbesserung des Eincheckens und  der Einreise)</a:t>
            </a:r>
          </a:p>
          <a:p>
            <a:endParaRPr lang="hu-HU" sz="2000" dirty="0"/>
          </a:p>
          <a:p>
            <a:pPr marL="342900" indent="-342900">
              <a:buFont typeface="Calibri" panose="020F0502020204030204" pitchFamily="34" charset="0"/>
              <a:buChar char="–"/>
            </a:pPr>
            <a:r>
              <a:rPr lang="en-US" sz="2000" dirty="0" smtClean="0"/>
              <a:t>(1,2) HINZUFÜGEN von </a:t>
            </a:r>
            <a:r>
              <a:rPr lang="en-US" sz="2000" dirty="0" err="1" smtClean="0"/>
              <a:t>Smartphonefunktionen</a:t>
            </a:r>
            <a:r>
              <a:rPr lang="en-US" sz="2000" dirty="0" smtClean="0"/>
              <a:t>, um </a:t>
            </a:r>
            <a:r>
              <a:rPr lang="en-US" sz="2000" dirty="0" err="1" smtClean="0"/>
              <a:t>biometrische</a:t>
            </a:r>
            <a:r>
              <a:rPr lang="en-US" sz="2000" dirty="0" smtClean="0"/>
              <a:t> </a:t>
            </a:r>
            <a:r>
              <a:rPr lang="en-US" sz="2000" dirty="0" err="1" smtClean="0"/>
              <a:t>Daten</a:t>
            </a:r>
            <a:r>
              <a:rPr lang="en-US" sz="2000" dirty="0" smtClean="0"/>
              <a:t> und </a:t>
            </a:r>
            <a:r>
              <a:rPr lang="en-US" sz="2000" dirty="0" err="1" smtClean="0"/>
              <a:t>solche</a:t>
            </a:r>
            <a:r>
              <a:rPr lang="en-US" sz="2000" dirty="0" smtClean="0"/>
              <a:t> des Boarding Tickets </a:t>
            </a:r>
            <a:r>
              <a:rPr lang="en-US" sz="2000" dirty="0" err="1" smtClean="0"/>
              <a:t>zu</a:t>
            </a:r>
            <a:r>
              <a:rPr lang="en-US" sz="2000" dirty="0" smtClean="0"/>
              <a:t> </a:t>
            </a:r>
            <a:r>
              <a:rPr lang="en-US" sz="2000" dirty="0" err="1" smtClean="0"/>
              <a:t>speichern</a:t>
            </a:r>
            <a:r>
              <a:rPr lang="en-US" sz="2000" dirty="0" smtClean="0"/>
              <a:t> (</a:t>
            </a:r>
            <a:r>
              <a:rPr lang="en-US" sz="2000" dirty="0" err="1" smtClean="0"/>
              <a:t>mit</a:t>
            </a:r>
            <a:r>
              <a:rPr lang="en-US" sz="2000" dirty="0" smtClean="0"/>
              <a:t> </a:t>
            </a:r>
            <a:r>
              <a:rPr lang="en-US" sz="2000" dirty="0" err="1" smtClean="0"/>
              <a:t>guter</a:t>
            </a:r>
            <a:r>
              <a:rPr lang="en-US" sz="2000" dirty="0" smtClean="0"/>
              <a:t> </a:t>
            </a:r>
            <a:r>
              <a:rPr lang="en-US" sz="2000" dirty="0" err="1" smtClean="0"/>
              <a:t>Verschlüsselung</a:t>
            </a:r>
            <a:r>
              <a:rPr lang="en-US" sz="2000" dirty="0" smtClean="0"/>
              <a:t>).</a:t>
            </a:r>
            <a:endParaRPr lang="en-US" sz="2000" dirty="0"/>
          </a:p>
          <a:p>
            <a:pPr marL="342900" indent="-342900">
              <a:buFont typeface="Calibri" panose="020F0502020204030204" pitchFamily="34" charset="0"/>
              <a:buChar char="–"/>
            </a:pPr>
            <a:r>
              <a:rPr lang="en-US" sz="2000" dirty="0" smtClean="0"/>
              <a:t>(3,2) WEGLASSEN der  </a:t>
            </a:r>
            <a:r>
              <a:rPr lang="en-US" sz="2000" dirty="0" err="1" smtClean="0"/>
              <a:t>Boardingtickets</a:t>
            </a:r>
            <a:r>
              <a:rPr lang="en-US" sz="2000" dirty="0" smtClean="0"/>
              <a:t> </a:t>
            </a:r>
            <a:r>
              <a:rPr lang="en-US" sz="2000" dirty="0" err="1" smtClean="0"/>
              <a:t>aus</a:t>
            </a:r>
            <a:r>
              <a:rPr lang="en-US" sz="2000" dirty="0" smtClean="0"/>
              <a:t> Papier und der </a:t>
            </a:r>
            <a:r>
              <a:rPr lang="en-US" sz="2000" dirty="0" err="1" smtClean="0"/>
              <a:t>Grenzkontrolle</a:t>
            </a:r>
            <a:r>
              <a:rPr lang="en-US" sz="2000" dirty="0" smtClean="0"/>
              <a:t> </a:t>
            </a:r>
            <a:r>
              <a:rPr lang="en-US" sz="2000" dirty="0" err="1" smtClean="0"/>
              <a:t>durch</a:t>
            </a:r>
            <a:r>
              <a:rPr lang="en-US" sz="2000" dirty="0" smtClean="0"/>
              <a:t> </a:t>
            </a:r>
            <a:r>
              <a:rPr lang="en-US" sz="2000" dirty="0" err="1" smtClean="0"/>
              <a:t>Personen</a:t>
            </a:r>
            <a:r>
              <a:rPr lang="en-US" sz="2000" dirty="0" smtClean="0"/>
              <a:t>.</a:t>
            </a:r>
            <a:endParaRPr lang="en-US" sz="2000" dirty="0"/>
          </a:p>
          <a:p>
            <a:pPr marL="342900" indent="-342900">
              <a:buFont typeface="Calibri" panose="020F0502020204030204" pitchFamily="34" charset="0"/>
              <a:buChar char="–"/>
            </a:pPr>
            <a:r>
              <a:rPr lang="en-US" sz="2000" dirty="0" smtClean="0"/>
              <a:t>(1,3) EINBETTEN </a:t>
            </a:r>
            <a:r>
              <a:rPr lang="en-US" sz="2000" dirty="0" err="1" smtClean="0"/>
              <a:t>einer</a:t>
            </a:r>
            <a:r>
              <a:rPr lang="en-US" sz="2000" dirty="0" smtClean="0"/>
              <a:t> App </a:t>
            </a:r>
            <a:r>
              <a:rPr lang="en-US" sz="2000" dirty="0" err="1" smtClean="0"/>
              <a:t>zur</a:t>
            </a:r>
            <a:r>
              <a:rPr lang="en-US" sz="2000" dirty="0" smtClean="0"/>
              <a:t> </a:t>
            </a:r>
            <a:r>
              <a:rPr lang="en-US" sz="2000" dirty="0" err="1" smtClean="0"/>
              <a:t>Kommunikation</a:t>
            </a:r>
            <a:r>
              <a:rPr lang="en-US" sz="2000" dirty="0" smtClean="0"/>
              <a:t> </a:t>
            </a:r>
            <a:r>
              <a:rPr lang="en-US" sz="2000" dirty="0" err="1" smtClean="0"/>
              <a:t>zwischen</a:t>
            </a:r>
            <a:r>
              <a:rPr lang="en-US" sz="2000" dirty="0" smtClean="0"/>
              <a:t> </a:t>
            </a:r>
            <a:r>
              <a:rPr lang="en-US" sz="2000" dirty="0" err="1" smtClean="0"/>
              <a:t>Mobiltelefonen</a:t>
            </a:r>
            <a:r>
              <a:rPr lang="en-US" sz="2000" dirty="0" smtClean="0"/>
              <a:t> und Boarding Severn und </a:t>
            </a:r>
            <a:r>
              <a:rPr lang="en-US" sz="2000" dirty="0" err="1" smtClean="0"/>
              <a:t>Maschinen</a:t>
            </a:r>
            <a:r>
              <a:rPr lang="en-US" sz="2000" dirty="0" smtClean="0"/>
              <a:t> </a:t>
            </a:r>
            <a:r>
              <a:rPr lang="en-US" sz="2000" dirty="0" err="1" smtClean="0"/>
              <a:t>zur</a:t>
            </a:r>
            <a:r>
              <a:rPr lang="en-US" sz="2000" dirty="0" smtClean="0"/>
              <a:t> </a:t>
            </a:r>
            <a:r>
              <a:rPr lang="en-US" sz="2000" dirty="0" err="1" smtClean="0"/>
              <a:t>Grenzkontrolle</a:t>
            </a:r>
            <a:r>
              <a:rPr lang="en-US" sz="2000" dirty="0" smtClean="0"/>
              <a:t>.</a:t>
            </a:r>
            <a:endParaRPr lang="en-US" sz="2000" dirty="0"/>
          </a:p>
          <a:p>
            <a:pPr marL="342900" indent="-342900">
              <a:buFont typeface="Calibri" panose="020F0502020204030204" pitchFamily="34" charset="0"/>
              <a:buChar char="–"/>
            </a:pPr>
            <a:r>
              <a:rPr lang="en-US" sz="2000" dirty="0" smtClean="0"/>
              <a:t>(3,3) REDUZIEREN der </a:t>
            </a:r>
            <a:r>
              <a:rPr lang="en-US" sz="2000" dirty="0" err="1" smtClean="0"/>
              <a:t>benötigten</a:t>
            </a:r>
            <a:r>
              <a:rPr lang="en-US" sz="2000" dirty="0" smtClean="0"/>
              <a:t> </a:t>
            </a:r>
            <a:r>
              <a:rPr lang="en-US" sz="2000" dirty="0" err="1" smtClean="0"/>
              <a:t>Zeiten</a:t>
            </a:r>
            <a:r>
              <a:rPr lang="en-US" sz="2000" dirty="0" smtClean="0"/>
              <a:t> </a:t>
            </a:r>
            <a:r>
              <a:rPr lang="en-US" sz="2000" dirty="0" err="1" smtClean="0"/>
              <a:t>für</a:t>
            </a:r>
            <a:r>
              <a:rPr lang="en-US" sz="2000" dirty="0" smtClean="0"/>
              <a:t> die </a:t>
            </a:r>
            <a:r>
              <a:rPr lang="en-US" sz="2000" dirty="0" err="1" smtClean="0"/>
              <a:t>Identifizierung</a:t>
            </a:r>
            <a:r>
              <a:rPr lang="en-US" sz="2000" dirty="0" smtClean="0"/>
              <a:t> </a:t>
            </a:r>
            <a:r>
              <a:rPr lang="en-US" sz="2000" dirty="0" err="1" smtClean="0"/>
              <a:t>einer</a:t>
            </a:r>
            <a:r>
              <a:rPr lang="en-US" sz="2000" dirty="0" smtClean="0"/>
              <a:t> Person, des </a:t>
            </a:r>
            <a:r>
              <a:rPr lang="en-US" sz="2000" dirty="0" err="1" smtClean="0"/>
              <a:t>Ein</a:t>
            </a:r>
            <a:r>
              <a:rPr lang="en-US" sz="2000" dirty="0" smtClean="0"/>
              <a:t>- und </a:t>
            </a:r>
            <a:r>
              <a:rPr lang="en-US" sz="2000" dirty="0" err="1" smtClean="0"/>
              <a:t>Aussteigens</a:t>
            </a:r>
            <a:r>
              <a:rPr lang="en-US" sz="2000" dirty="0" smtClean="0"/>
              <a:t> ins/</a:t>
            </a:r>
            <a:r>
              <a:rPr lang="en-US" sz="2000" dirty="0" err="1" smtClean="0"/>
              <a:t>aus</a:t>
            </a:r>
            <a:r>
              <a:rPr lang="en-US" sz="2000" dirty="0" smtClean="0"/>
              <a:t> </a:t>
            </a:r>
            <a:r>
              <a:rPr lang="en-US" sz="2000" dirty="0" err="1" smtClean="0"/>
              <a:t>dem</a:t>
            </a:r>
            <a:r>
              <a:rPr lang="en-US" sz="2000" dirty="0" smtClean="0"/>
              <a:t> </a:t>
            </a:r>
            <a:r>
              <a:rPr lang="en-US" sz="2000" dirty="0" err="1" smtClean="0"/>
              <a:t>Flugzeug</a:t>
            </a:r>
            <a:r>
              <a:rPr lang="en-US" sz="2000" dirty="0" smtClean="0"/>
              <a:t>.</a:t>
            </a:r>
            <a:endParaRPr lang="en-US" sz="2000" dirty="0"/>
          </a:p>
          <a:p>
            <a:pPr marL="342900" indent="-342900">
              <a:buFont typeface="Calibri" panose="020F0502020204030204" pitchFamily="34" charset="0"/>
              <a:buChar char="–"/>
            </a:pPr>
            <a:r>
              <a:rPr lang="en-US" sz="2000" dirty="0" smtClean="0"/>
              <a:t>(2,1) KOMBINIEREN von </a:t>
            </a:r>
            <a:r>
              <a:rPr lang="en-US" sz="2000" dirty="0" err="1" smtClean="0"/>
              <a:t>Boardkontrolle</a:t>
            </a:r>
            <a:r>
              <a:rPr lang="en-US" sz="2000" dirty="0" smtClean="0"/>
              <a:t>, </a:t>
            </a:r>
            <a:r>
              <a:rPr lang="en-US" sz="2000" dirty="0" err="1" smtClean="0"/>
              <a:t>Einreisedienst</a:t>
            </a:r>
            <a:r>
              <a:rPr lang="en-US" sz="2000" dirty="0" smtClean="0"/>
              <a:t> und </a:t>
            </a:r>
            <a:r>
              <a:rPr lang="en-US" sz="2000" dirty="0" err="1" smtClean="0"/>
              <a:t>Ticketüberprüfung</a:t>
            </a:r>
            <a:r>
              <a:rPr lang="en-US" sz="2000" dirty="0" smtClean="0"/>
              <a:t> in </a:t>
            </a:r>
            <a:r>
              <a:rPr lang="en-US" sz="2000" dirty="0" err="1" smtClean="0"/>
              <a:t>eine</a:t>
            </a:r>
            <a:r>
              <a:rPr lang="en-US" sz="2000" dirty="0" smtClean="0"/>
              <a:t> </a:t>
            </a:r>
          </a:p>
          <a:p>
            <a:pPr marL="342900" indent="-342900">
              <a:buFont typeface="Calibri" panose="020F0502020204030204" pitchFamily="34" charset="0"/>
              <a:buChar char="–"/>
            </a:pPr>
            <a:r>
              <a:rPr lang="en-US" sz="2000" dirty="0" err="1" smtClean="0"/>
              <a:t>einzige</a:t>
            </a:r>
            <a:r>
              <a:rPr lang="en-US" sz="2000" dirty="0" smtClean="0"/>
              <a:t> </a:t>
            </a:r>
            <a:r>
              <a:rPr lang="en-US" sz="2000" dirty="0" err="1" smtClean="0"/>
              <a:t>Dienstleistung</a:t>
            </a:r>
            <a:r>
              <a:rPr lang="en-US" sz="2000" dirty="0" smtClean="0"/>
              <a:t>.</a:t>
            </a:r>
          </a:p>
          <a:p>
            <a:pPr marL="342900" indent="-342900">
              <a:buFont typeface="Calibri" panose="020F0502020204030204" pitchFamily="34" charset="0"/>
              <a:buChar char="–"/>
            </a:pPr>
            <a:r>
              <a:rPr lang="en-US" sz="2000" b="1" dirty="0" smtClean="0"/>
              <a:t>(2,2) </a:t>
            </a:r>
            <a:r>
              <a:rPr lang="en-US" sz="2000" b="1" dirty="0" err="1" smtClean="0"/>
              <a:t>Verbesserung</a:t>
            </a:r>
            <a:r>
              <a:rPr lang="en-US" sz="2000" b="1" dirty="0" smtClean="0"/>
              <a:t> des </a:t>
            </a:r>
            <a:r>
              <a:rPr lang="en-US" sz="2000" b="1" dirty="0" err="1" smtClean="0"/>
              <a:t>Zeitfaktors</a:t>
            </a:r>
            <a:r>
              <a:rPr lang="en-US" sz="2000" b="1" dirty="0" smtClean="0"/>
              <a:t> und der </a:t>
            </a:r>
            <a:r>
              <a:rPr lang="en-US" sz="2000" b="1" dirty="0" err="1" smtClean="0"/>
              <a:t>Kontrollen</a:t>
            </a:r>
            <a:r>
              <a:rPr lang="en-US" sz="2000" b="1" dirty="0" smtClean="0"/>
              <a:t> </a:t>
            </a:r>
            <a:r>
              <a:rPr lang="en-US" sz="2000" b="1" dirty="0" err="1" smtClean="0"/>
              <a:t>während</a:t>
            </a:r>
            <a:r>
              <a:rPr lang="en-US" sz="2000" b="1" dirty="0" smtClean="0"/>
              <a:t> der </a:t>
            </a:r>
            <a:r>
              <a:rPr lang="en-US" sz="2000" b="1" dirty="0" err="1" smtClean="0"/>
              <a:t>Einreise</a:t>
            </a:r>
            <a:r>
              <a:rPr lang="en-US" sz="2000" b="1" dirty="0" smtClean="0"/>
              <a:t>.</a:t>
            </a:r>
            <a:endParaRPr lang="en-US" sz="2000" b="1" dirty="0"/>
          </a:p>
        </p:txBody>
      </p:sp>
      <p:sp>
        <p:nvSpPr>
          <p:cNvPr id="9" name="Szövegdoboz 3"/>
          <p:cNvSpPr txBox="1"/>
          <p:nvPr/>
        </p:nvSpPr>
        <p:spPr>
          <a:xfrm>
            <a:off x="102737" y="4178427"/>
            <a:ext cx="5390487" cy="1631216"/>
          </a:xfrm>
          <a:prstGeom prst="rect">
            <a:avLst/>
          </a:prstGeom>
          <a:noFill/>
        </p:spPr>
        <p:txBody>
          <a:bodyPr wrap="square" rtlCol="0">
            <a:spAutoFit/>
          </a:bodyPr>
          <a:lstStyle/>
          <a:p>
            <a:pPr marL="342900" indent="-342900">
              <a:buFont typeface="Calibri" panose="020F0502020204030204" pitchFamily="34" charset="0"/>
              <a:buChar char="–"/>
            </a:pPr>
            <a:r>
              <a:rPr lang="en-US" sz="2000" dirty="0" smtClean="0"/>
              <a:t>(1,1) VERSTÄRKEN </a:t>
            </a:r>
            <a:r>
              <a:rPr lang="en-US" sz="2000" dirty="0" err="1" smtClean="0"/>
              <a:t>Sie</a:t>
            </a:r>
            <a:r>
              <a:rPr lang="en-US" sz="2000" dirty="0" smtClean="0"/>
              <a:t> </a:t>
            </a:r>
            <a:r>
              <a:rPr lang="en-US" sz="2000" dirty="0" err="1" smtClean="0"/>
              <a:t>computergestützte</a:t>
            </a:r>
            <a:r>
              <a:rPr lang="en-US" sz="2000" dirty="0" smtClean="0"/>
              <a:t> </a:t>
            </a:r>
            <a:r>
              <a:rPr lang="en-US" sz="2000" dirty="0" err="1" smtClean="0"/>
              <a:t>Dienste</a:t>
            </a:r>
            <a:r>
              <a:rPr lang="en-US" sz="2000" dirty="0" smtClean="0"/>
              <a:t>. </a:t>
            </a:r>
            <a:r>
              <a:rPr lang="en-US" sz="2000" dirty="0" err="1" smtClean="0"/>
              <a:t>Erstellen</a:t>
            </a:r>
            <a:r>
              <a:rPr lang="en-US" sz="2000" dirty="0" smtClean="0"/>
              <a:t> </a:t>
            </a:r>
            <a:r>
              <a:rPr lang="en-US" sz="2000" dirty="0" err="1" smtClean="0"/>
              <a:t>Sie</a:t>
            </a:r>
            <a:r>
              <a:rPr lang="en-US" sz="2000" dirty="0"/>
              <a:t> </a:t>
            </a:r>
            <a:r>
              <a:rPr lang="en-US" sz="2000" dirty="0" err="1" smtClean="0"/>
              <a:t>ein</a:t>
            </a:r>
            <a:r>
              <a:rPr lang="en-US" sz="2000" dirty="0" smtClean="0"/>
              <a:t> </a:t>
            </a:r>
            <a:r>
              <a:rPr lang="en-US" sz="2000" dirty="0" err="1" smtClean="0"/>
              <a:t>Bewegungsprofil</a:t>
            </a:r>
            <a:r>
              <a:rPr lang="en-US" sz="2000" dirty="0" smtClean="0"/>
              <a:t> der Person, die an Board </a:t>
            </a:r>
            <a:r>
              <a:rPr lang="en-US" sz="2000" dirty="0" err="1" smtClean="0"/>
              <a:t>geht</a:t>
            </a:r>
            <a:r>
              <a:rPr lang="en-US" sz="2000" dirty="0" smtClean="0"/>
              <a:t> und </a:t>
            </a:r>
            <a:r>
              <a:rPr lang="en-US" sz="2000" dirty="0" err="1" smtClean="0"/>
              <a:t>einreist</a:t>
            </a:r>
            <a:r>
              <a:rPr lang="en-US" sz="2000" dirty="0" smtClean="0"/>
              <a:t> </a:t>
            </a:r>
            <a:r>
              <a:rPr lang="en-US" sz="2000" dirty="0" err="1" smtClean="0"/>
              <a:t>durch</a:t>
            </a:r>
            <a:r>
              <a:rPr lang="en-US" sz="2000" dirty="0" smtClean="0"/>
              <a:t> </a:t>
            </a:r>
            <a:r>
              <a:rPr lang="en-US" sz="2000" dirty="0" err="1" smtClean="0"/>
              <a:t>Nachverfolgung</a:t>
            </a:r>
            <a:r>
              <a:rPr lang="en-US" sz="2000" dirty="0" smtClean="0"/>
              <a:t> </a:t>
            </a:r>
            <a:r>
              <a:rPr lang="en-US" sz="2000" dirty="0" err="1" smtClean="0"/>
              <a:t>über</a:t>
            </a:r>
            <a:r>
              <a:rPr lang="en-US" sz="2000" dirty="0" smtClean="0"/>
              <a:t> das Smartphone </a:t>
            </a:r>
            <a:endParaRPr lang="en-US" sz="2000" dirty="0"/>
          </a:p>
          <a:p>
            <a:pPr marL="342900" indent="-342900">
              <a:buFont typeface="Calibri" panose="020F0502020204030204" pitchFamily="34" charset="0"/>
              <a:buChar char="–"/>
            </a:pPr>
            <a:r>
              <a:rPr lang="en-US" sz="2000" dirty="0" smtClean="0"/>
              <a:t>Etc.</a:t>
            </a:r>
            <a:endParaRPr lang="en-US" sz="2000" dirty="0"/>
          </a:p>
        </p:txBody>
      </p:sp>
      <p:pic>
        <p:nvPicPr>
          <p:cNvPr id="10" name="Grafik 9"/>
          <p:cNvPicPr>
            <a:picLocks noChangeAspect="1"/>
          </p:cNvPicPr>
          <p:nvPr/>
        </p:nvPicPr>
        <p:blipFill>
          <a:blip r:embed="rId4"/>
          <a:stretch>
            <a:fillRect/>
          </a:stretch>
        </p:blipFill>
        <p:spPr>
          <a:xfrm>
            <a:off x="6261878" y="4094328"/>
            <a:ext cx="5320521" cy="2216240"/>
          </a:xfrm>
          <a:prstGeom prst="rect">
            <a:avLst/>
          </a:prstGeom>
        </p:spPr>
      </p:pic>
    </p:spTree>
    <p:extLst>
      <p:ext uri="{BB962C8B-B14F-4D97-AF65-F5344CB8AC3E}">
        <p14:creationId xmlns:p14="http://schemas.microsoft.com/office/powerpoint/2010/main" val="3913748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6309</Words>
  <Application>Microsoft Office PowerPoint</Application>
  <PresentationFormat>Breitbild</PresentationFormat>
  <Paragraphs>451</Paragraphs>
  <Slides>30</Slides>
  <Notes>30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Calibri Light</vt:lpstr>
      <vt:lpstr>Retrospect</vt:lpstr>
      <vt:lpstr>PowerPoint-Präsentation</vt:lpstr>
      <vt:lpstr>Lernziele</vt:lpstr>
      <vt:lpstr>Einführung</vt:lpstr>
      <vt:lpstr>Methodenüberblick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Zusammenfassung</vt:lpstr>
      <vt:lpstr>Aufgaben, Gemeinschaftsarbeit</vt:lpstr>
      <vt:lpstr>Bibliographie</vt:lpstr>
      <vt:lpstr>Nützliche Internetseiten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Zsolt Lengyel</dc:creator>
  <cp:keywords/>
  <dc:description/>
  <cp:lastModifiedBy>Richard Messnarz</cp:lastModifiedBy>
  <cp:revision>177</cp:revision>
  <cp:lastPrinted>2017-06-11T15:03:59Z</cp:lastPrinted>
  <dcterms:created xsi:type="dcterms:W3CDTF">2017-02-15T07:18:39Z</dcterms:created>
  <dcterms:modified xsi:type="dcterms:W3CDTF">2017-10-05T14:22:09Z</dcterms:modified>
  <cp:category/>
</cp:coreProperties>
</file>