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32"/>
  </p:notesMasterIdLst>
  <p:sldIdLst>
    <p:sldId id="256" r:id="rId2"/>
    <p:sldId id="261" r:id="rId3"/>
    <p:sldId id="259" r:id="rId4"/>
    <p:sldId id="264" r:id="rId5"/>
    <p:sldId id="262"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68" r:id="rId25"/>
    <p:sldId id="267" r:id="rId26"/>
    <p:sldId id="266" r:id="rId27"/>
    <p:sldId id="269" r:id="rId28"/>
    <p:sldId id="257" r:id="rId29"/>
    <p:sldId id="274" r:id="rId30"/>
    <p:sldId id="275"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629"/>
    <p:restoredTop sz="77008" autoAdjust="0"/>
  </p:normalViewPr>
  <p:slideViewPr>
    <p:cSldViewPr snapToGrid="0" snapToObjects="1">
      <p:cViewPr varScale="1">
        <p:scale>
          <a:sx n="93" d="100"/>
          <a:sy n="93" d="100"/>
        </p:scale>
        <p:origin x="-1026" y="-9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5" d="100"/>
          <a:sy n="65" d="100"/>
        </p:scale>
        <p:origin x="336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6AC242-29AA-4844-BF2D-23DE426A8B69}" type="datetimeFigureOut">
              <a:rPr lang="hu-HU" smtClean="0"/>
              <a:pPr/>
              <a:t>2017.08.27.</a:t>
            </a:fld>
            <a:endParaRPr lang="hu-HU"/>
          </a:p>
        </p:txBody>
      </p:sp>
      <p:sp>
        <p:nvSpPr>
          <p:cNvPr id="4" name="Diakép hely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A472E4-E8CF-4752-8D89-CC6C7CAD9C51}" type="slidenum">
              <a:rPr lang="hu-HU" smtClean="0"/>
              <a:pPr/>
              <a:t>‹#›</a:t>
            </a:fld>
            <a:endParaRPr lang="hu-HU"/>
          </a:p>
        </p:txBody>
      </p:sp>
    </p:spTree>
    <p:extLst>
      <p:ext uri="{BB962C8B-B14F-4D97-AF65-F5344CB8AC3E}">
        <p14:creationId xmlns:p14="http://schemas.microsoft.com/office/powerpoint/2010/main" xmlns=""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kern="1200" dirty="0" smtClean="0">
                <a:solidFill>
                  <a:schemeClr val="tx1"/>
                </a:solidFill>
                <a:effectLst/>
                <a:latin typeface="+mn-lt"/>
                <a:ea typeface="+mn-ea"/>
                <a:cs typeface="+mn-cs"/>
              </a:rPr>
              <a:t>U</a:t>
            </a:r>
            <a:r>
              <a:rPr lang="sl-SI" sz="1200" kern="1200" noProof="0" dirty="0" err="1" smtClean="0">
                <a:solidFill>
                  <a:schemeClr val="tx1"/>
                </a:solidFill>
                <a:effectLst/>
                <a:latin typeface="+mn-lt"/>
                <a:ea typeface="+mn-ea"/>
                <a:cs typeface="+mn-cs"/>
              </a:rPr>
              <a:t>1.E1</a:t>
            </a:r>
            <a:r>
              <a:rPr lang="sl-SI" sz="1200" kern="1200" noProof="0" dirty="0" smtClean="0">
                <a:solidFill>
                  <a:schemeClr val="tx1"/>
                </a:solidFill>
                <a:effectLst/>
                <a:latin typeface="+mn-lt"/>
                <a:ea typeface="+mn-ea"/>
                <a:cs typeface="+mn-cs"/>
              </a:rPr>
              <a:t> Opis</a:t>
            </a:r>
          </a:p>
          <a:p>
            <a:endParaRPr lang="sl-SI" sz="1200" kern="1200" noProof="0" dirty="0" smtClean="0">
              <a:solidFill>
                <a:schemeClr val="tx1"/>
              </a:solidFill>
              <a:effectLst/>
              <a:latin typeface="+mn-lt"/>
              <a:ea typeface="+mn-ea"/>
              <a:cs typeface="+mn-cs"/>
            </a:endParaRPr>
          </a:p>
          <a:p>
            <a:r>
              <a:rPr lang="sl-SI" sz="1200" kern="1200" noProof="0" dirty="0" smtClean="0">
                <a:solidFill>
                  <a:schemeClr val="tx1"/>
                </a:solidFill>
                <a:effectLst/>
                <a:latin typeface="+mn-lt"/>
                <a:ea typeface="+mn-ea"/>
                <a:cs typeface="+mn-cs"/>
              </a:rPr>
              <a:t>Inovacija se začne s prepoznavanjem priložnosti za spremembo obstoječega procesa, izdelka in storitve. V večini primerov pa se začne s prepoznavanjem problema, ki ga je treba rešiti. Pogosto je treba analizirati ugotovljene probleme in priložnosti, da ugotovimo glavne vzroke za probleme. To se nanaša na metode, kot so:</a:t>
            </a:r>
          </a:p>
          <a:p>
            <a:r>
              <a:rPr lang="sl-SI" sz="1200" kern="1200" noProof="0" dirty="0" smtClean="0">
                <a:solidFill>
                  <a:schemeClr val="tx1"/>
                </a:solidFill>
                <a:effectLst/>
                <a:latin typeface="+mn-lt"/>
                <a:ea typeface="+mn-ea"/>
                <a:cs typeface="+mn-cs"/>
              </a:rPr>
              <a:t>Viri inovacij</a:t>
            </a:r>
          </a:p>
          <a:p>
            <a:r>
              <a:rPr lang="sl-SI" sz="1200" kern="1200" noProof="0" dirty="0" smtClean="0">
                <a:solidFill>
                  <a:schemeClr val="tx1"/>
                </a:solidFill>
                <a:effectLst/>
                <a:latin typeface="+mn-lt"/>
                <a:ea typeface="+mn-ea"/>
                <a:cs typeface="+mn-cs"/>
              </a:rPr>
              <a:t>Inovacijska kocka</a:t>
            </a:r>
          </a:p>
          <a:p>
            <a:r>
              <a:rPr lang="sl-SI" sz="1200" kern="1200" noProof="0" dirty="0" smtClean="0">
                <a:solidFill>
                  <a:schemeClr val="tx1"/>
                </a:solidFill>
                <a:effectLst/>
                <a:latin typeface="+mn-lt"/>
                <a:ea typeface="+mn-ea"/>
                <a:cs typeface="+mn-cs"/>
              </a:rPr>
              <a:t>Diagram </a:t>
            </a:r>
            <a:r>
              <a:rPr lang="sl-SI" sz="1200" kern="1200" noProof="0" dirty="0" err="1" smtClean="0">
                <a:solidFill>
                  <a:schemeClr val="tx1"/>
                </a:solidFill>
                <a:effectLst/>
                <a:latin typeface="+mn-lt"/>
                <a:ea typeface="+mn-ea"/>
                <a:cs typeface="+mn-cs"/>
              </a:rPr>
              <a:t>Ishikava</a:t>
            </a:r>
            <a:endParaRPr lang="sl-SI" sz="1200" kern="1200" noProof="0" dirty="0" smtClean="0">
              <a:solidFill>
                <a:schemeClr val="tx1"/>
              </a:solidFill>
              <a:effectLst/>
              <a:latin typeface="+mn-lt"/>
              <a:ea typeface="+mn-ea"/>
              <a:cs typeface="+mn-cs"/>
            </a:endParaRPr>
          </a:p>
          <a:p>
            <a:r>
              <a:rPr lang="sl-SI" sz="1200" kern="1200" noProof="0" dirty="0" err="1" smtClean="0">
                <a:solidFill>
                  <a:schemeClr val="tx1"/>
                </a:solidFill>
                <a:effectLst/>
                <a:latin typeface="+mn-lt"/>
                <a:ea typeface="+mn-ea"/>
                <a:cs typeface="+mn-cs"/>
              </a:rPr>
              <a:t>Quadim</a:t>
            </a:r>
            <a:r>
              <a:rPr lang="sl-SI" sz="1200" kern="1200" noProof="0" dirty="0" smtClean="0">
                <a:solidFill>
                  <a:schemeClr val="tx1"/>
                </a:solidFill>
                <a:effectLst/>
                <a:latin typeface="+mn-lt"/>
                <a:ea typeface="+mn-ea"/>
                <a:cs typeface="+mn-cs"/>
              </a:rPr>
              <a:t> metoda</a:t>
            </a:r>
          </a:p>
          <a:p>
            <a:r>
              <a:rPr lang="sl-SI" sz="1200" kern="1200" noProof="0" dirty="0" smtClean="0">
                <a:solidFill>
                  <a:schemeClr val="tx1"/>
                </a:solidFill>
                <a:effectLst/>
                <a:latin typeface="+mn-lt"/>
                <a:ea typeface="+mn-ea"/>
                <a:cs typeface="+mn-cs"/>
              </a:rPr>
              <a:t>&lt;več bo našteto&gt;</a:t>
            </a:r>
            <a:endParaRPr lang="sl-SI" sz="1200" kern="1200" baseline="0" noProof="0" dirty="0" smtClean="0">
              <a:solidFill>
                <a:schemeClr val="tx1"/>
              </a:solidFill>
              <a:effectLst/>
              <a:latin typeface="+mn-lt"/>
              <a:ea typeface="+mn-ea"/>
              <a:cs typeface="+mn-cs"/>
            </a:endParaRPr>
          </a:p>
          <a:p>
            <a:endParaRPr lang="de-A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a:t>
            </a:fld>
            <a:endParaRPr lang="hu-HU"/>
          </a:p>
        </p:txBody>
      </p:sp>
    </p:spTree>
    <p:extLst>
      <p:ext uri="{BB962C8B-B14F-4D97-AF65-F5344CB8AC3E}">
        <p14:creationId xmlns:p14="http://schemas.microsoft.com/office/powerpoint/2010/main" xmlns=""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Opis.</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Quick</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and</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Dirty</a:t>
            </a:r>
            <a:r>
              <a:rPr lang="sl-SI" sz="1200" kern="1200" dirty="0" smtClean="0">
                <a:solidFill>
                  <a:schemeClr val="tx1"/>
                </a:solidFill>
                <a:effectLst/>
                <a:latin typeface="+mn-lt"/>
                <a:ea typeface="+mn-ea"/>
                <a:cs typeface="+mn-cs"/>
              </a:rPr>
              <a:t>" ali »Hitra in umazana« metoda poteka v obliki sledenja matriki, pri čemer nekemu izdelku ali storitvi, ki je v obravnavi, sistematično hipotetično spreminjamo lastnosti na podlagi treh ali več parov operatorjev. Včasih za vsak izdelek ali storitev ni mogoče uporabiti vsakega operatorja, vendar je praviloma možno v matriki ugotoviti vsaj eno </a:t>
            </a:r>
            <a:r>
              <a:rPr lang="sl-SI" sz="1200" kern="1200" dirty="0" err="1" smtClean="0">
                <a:solidFill>
                  <a:schemeClr val="tx1"/>
                </a:solidFill>
                <a:effectLst/>
                <a:latin typeface="+mn-lt"/>
                <a:ea typeface="+mn-ea"/>
                <a:cs typeface="+mn-cs"/>
              </a:rPr>
              <a:t>inkrementalno</a:t>
            </a:r>
            <a:r>
              <a:rPr lang="sl-SI" sz="1200" kern="1200" dirty="0" smtClean="0">
                <a:solidFill>
                  <a:schemeClr val="tx1"/>
                </a:solidFill>
                <a:effectLst/>
                <a:latin typeface="+mn-lt"/>
                <a:ea typeface="+mn-ea"/>
                <a:cs typeface="+mn-cs"/>
              </a:rPr>
              <a:t> inovacijo.</a:t>
            </a:r>
          </a:p>
          <a:p>
            <a:r>
              <a:rPr lang="sl-SI" sz="1200" i="1" kern="1200" dirty="0" smtClean="0">
                <a:solidFill>
                  <a:schemeClr val="tx1"/>
                </a:solidFill>
                <a:effectLst/>
                <a:latin typeface="+mn-lt"/>
                <a:ea typeface="+mn-ea"/>
                <a:cs typeface="+mn-cs"/>
              </a:rPr>
              <a:t>Namen in uporabnost.</a:t>
            </a:r>
            <a:r>
              <a:rPr lang="sl-SI" sz="1200" kern="1200" dirty="0" smtClean="0">
                <a:solidFill>
                  <a:schemeClr val="tx1"/>
                </a:solidFill>
                <a:effectLst/>
                <a:latin typeface="+mn-lt"/>
                <a:ea typeface="+mn-ea"/>
                <a:cs typeface="+mn-cs"/>
              </a:rPr>
              <a:t> Metoda </a:t>
            </a:r>
            <a:r>
              <a:rPr lang="sl-SI" sz="1200" kern="1200" dirty="0" err="1" smtClean="0">
                <a:solidFill>
                  <a:schemeClr val="tx1"/>
                </a:solidFill>
                <a:effectLst/>
                <a:latin typeface="+mn-lt"/>
                <a:ea typeface="+mn-ea"/>
                <a:cs typeface="+mn-cs"/>
              </a:rPr>
              <a:t>QaDIM</a:t>
            </a:r>
            <a:r>
              <a:rPr lang="sl-SI" sz="1200" kern="1200" dirty="0" smtClean="0">
                <a:solidFill>
                  <a:schemeClr val="tx1"/>
                </a:solidFill>
                <a:effectLst/>
                <a:latin typeface="+mn-lt"/>
                <a:ea typeface="+mn-ea"/>
                <a:cs typeface="+mn-cs"/>
              </a:rPr>
              <a:t> je namenjena predvsem identifikaciji priložnosti za </a:t>
            </a:r>
            <a:r>
              <a:rPr lang="sl-SI" sz="1200" kern="1200" dirty="0" err="1" smtClean="0">
                <a:solidFill>
                  <a:schemeClr val="tx1"/>
                </a:solidFill>
                <a:effectLst/>
                <a:latin typeface="+mn-lt"/>
                <a:ea typeface="+mn-ea"/>
                <a:cs typeface="+mn-cs"/>
              </a:rPr>
              <a:t>inkrementalne</a:t>
            </a:r>
            <a:r>
              <a:rPr lang="sl-SI" sz="1200" kern="1200" dirty="0" smtClean="0">
                <a:solidFill>
                  <a:schemeClr val="tx1"/>
                </a:solidFill>
                <a:effectLst/>
                <a:latin typeface="+mn-lt"/>
                <a:ea typeface="+mn-ea"/>
                <a:cs typeface="+mn-cs"/>
              </a:rPr>
              <a:t> inovacije na že obstoječem produktu, lahko pa se pri postopku odkrivanja problemov in priložnosti pojavi tudi ideja za prebojno inovacijo.</a:t>
            </a:r>
          </a:p>
          <a:p>
            <a:r>
              <a:rPr lang="sl-SI" sz="1200" i="1" kern="1200" dirty="0" smtClean="0">
                <a:solidFill>
                  <a:schemeClr val="tx1"/>
                </a:solidFill>
                <a:effectLst/>
                <a:latin typeface="+mn-lt"/>
                <a:ea typeface="+mn-ea"/>
                <a:cs typeface="+mn-cs"/>
              </a:rPr>
              <a:t>Postopek izvedbe.</a:t>
            </a:r>
            <a:r>
              <a:rPr lang="sl-SI" sz="1200" kern="1200" dirty="0" smtClean="0">
                <a:solidFill>
                  <a:schemeClr val="tx1"/>
                </a:solidFill>
                <a:effectLst/>
                <a:latin typeface="+mn-lt"/>
                <a:ea typeface="+mn-ea"/>
                <a:cs typeface="+mn-cs"/>
              </a:rPr>
              <a:t> Posameznik ali skupina izberejo produkt (izdelek ali storitev), ki je problematičen ali ga je treba izboljšati ali preoblikovati. </a:t>
            </a:r>
            <a:r>
              <a:rPr lang="sl-SI" sz="1200" kern="1200" dirty="0" err="1" smtClean="0">
                <a:solidFill>
                  <a:schemeClr val="tx1"/>
                </a:solidFill>
                <a:effectLst/>
                <a:latin typeface="+mn-lt"/>
                <a:ea typeface="+mn-ea"/>
                <a:cs typeface="+mn-cs"/>
              </a:rPr>
              <a:t>Redefiniranje</a:t>
            </a:r>
            <a:r>
              <a:rPr lang="sl-SI" sz="1200" kern="1200" dirty="0" smtClean="0">
                <a:solidFill>
                  <a:schemeClr val="tx1"/>
                </a:solidFill>
                <a:effectLst/>
                <a:latin typeface="+mn-lt"/>
                <a:ea typeface="+mn-ea"/>
                <a:cs typeface="+mn-cs"/>
              </a:rPr>
              <a:t> produkta poteka v osmih korakih oziroma s štirimi pari aktivnosti, pri čemer vsak par praviloma sestavljata dve nasprotni dejanji (npr. dodaj funkcijo – odvzemi funkcijo)</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noProof="0" dirty="0" smtClean="0">
                <a:solidFill>
                  <a:schemeClr val="tx1"/>
                </a:solidFill>
                <a:latin typeface="+mn-lt"/>
                <a:ea typeface="+mn-ea"/>
                <a:cs typeface="+mn-cs"/>
              </a:rPr>
              <a:t>Vir: Likar B., Veščina obvladovanja inovacijskih problemov in priložnosti, v: Univerza na Primorskem, Fakulteta za </a:t>
            </a:r>
            <a:r>
              <a:rPr lang="sl-SI" sz="1200" b="0" i="0" u="none" strike="noStrike" kern="1200" baseline="0" noProof="0" dirty="0" err="1" smtClean="0">
                <a:solidFill>
                  <a:schemeClr val="tx1"/>
                </a:solidFill>
                <a:latin typeface="+mn-lt"/>
                <a:ea typeface="+mn-ea"/>
                <a:cs typeface="+mn-cs"/>
              </a:rPr>
              <a:t>management</a:t>
            </a:r>
            <a:r>
              <a:rPr lang="sl-SI" sz="1200" b="0" i="0" u="none" strike="noStrike" kern="1200" baseline="0" noProof="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10</a:t>
            </a:fld>
            <a:endParaRPr lang="hu-HU"/>
          </a:p>
        </p:txBody>
      </p:sp>
    </p:spTree>
    <p:extLst>
      <p:ext uri="{BB962C8B-B14F-4D97-AF65-F5344CB8AC3E}">
        <p14:creationId xmlns:p14="http://schemas.microsoft.com/office/powerpoint/2010/main" xmlns="" val="102371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Opis.</a:t>
            </a:r>
            <a:r>
              <a:rPr lang="sl-SI" sz="1200" kern="1200" dirty="0" smtClean="0">
                <a:solidFill>
                  <a:schemeClr val="tx1"/>
                </a:solidFill>
                <a:effectLst/>
                <a:latin typeface="+mn-lt"/>
                <a:ea typeface="+mn-ea"/>
                <a:cs typeface="+mn-cs"/>
              </a:rPr>
              <a:t> Gre za t. i. sistematično inovacijsko razmišljanje. Pri </a:t>
            </a:r>
            <a:r>
              <a:rPr lang="sl-SI" sz="1200" kern="1200" dirty="0" err="1" smtClean="0">
                <a:solidFill>
                  <a:schemeClr val="tx1"/>
                </a:solidFill>
                <a:effectLst/>
                <a:latin typeface="+mn-lt"/>
                <a:ea typeface="+mn-ea"/>
                <a:cs typeface="+mn-cs"/>
              </a:rPr>
              <a:t>inoviranju</a:t>
            </a:r>
            <a:r>
              <a:rPr lang="sl-SI" sz="1200" kern="1200" dirty="0" smtClean="0">
                <a:solidFill>
                  <a:schemeClr val="tx1"/>
                </a:solidFill>
                <a:effectLst/>
                <a:latin typeface="+mn-lt"/>
                <a:ea typeface="+mn-ea"/>
                <a:cs typeface="+mn-cs"/>
              </a:rPr>
              <a:t> iz virov se ukvarjamo z obstoječimi izdelki namesto s kupci in njihovimi potrebami.</a:t>
            </a:r>
          </a:p>
          <a:p>
            <a:r>
              <a:rPr lang="sl-SI" sz="1200" i="1" kern="1200" dirty="0" smtClean="0">
                <a:solidFill>
                  <a:schemeClr val="tx1"/>
                </a:solidFill>
                <a:effectLst/>
                <a:latin typeface="+mn-lt"/>
                <a:ea typeface="+mn-ea"/>
                <a:cs typeface="+mn-cs"/>
              </a:rPr>
              <a:t>Namen in uporabnost.</a:t>
            </a:r>
            <a:r>
              <a:rPr lang="sl-SI" sz="1200" kern="1200" dirty="0" smtClean="0">
                <a:solidFill>
                  <a:schemeClr val="tx1"/>
                </a:solidFill>
                <a:effectLst/>
                <a:latin typeface="+mn-lt"/>
                <a:ea typeface="+mn-ea"/>
                <a:cs typeface="+mn-cs"/>
              </a:rPr>
              <a:t> Metoda je uporabna pri podaljševanju življenjskega cikla izdelka, ko ga je treba posodobiti ali prenoviti za ohranjanje stika s trgom ali zaradi sledenja konkurenci.</a:t>
            </a:r>
          </a:p>
          <a:p>
            <a:r>
              <a:rPr lang="sl-SI" sz="1200" i="1" kern="1200" dirty="0" smtClean="0">
                <a:solidFill>
                  <a:schemeClr val="tx1"/>
                </a:solidFill>
                <a:effectLst/>
                <a:latin typeface="+mn-lt"/>
                <a:ea typeface="+mn-ea"/>
                <a:cs typeface="+mn-cs"/>
              </a:rPr>
              <a:t>Postopek izvedbe.</a:t>
            </a:r>
            <a:r>
              <a:rPr lang="sl-SI" sz="1200" kern="1200" dirty="0" smtClean="0">
                <a:solidFill>
                  <a:schemeClr val="tx1"/>
                </a:solidFill>
                <a:effectLst/>
                <a:latin typeface="+mn-lt"/>
                <a:ea typeface="+mn-ea"/>
                <a:cs typeface="+mn-cs"/>
              </a:rPr>
              <a:t> Izdelek, katerega življenjski cikel se izteka, se razčleni in išče nove možnosti za preoblikovanje, nadgradnjo itd., ki so enostavne za izvedbo in trženje, saj izhajajo iz obstoječih virov. Metoda sestoji iz več faz, ki so predstavljene na diapozitivu</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Riel, A.: Innovation Managers 2.0: Which Competencies? Invited Keynote Paper. In: Messnarz, R. Et al. (eds.): Systems, Software and Service Process Improvement: 18th European Conference, </a:t>
            </a:r>
            <a:r>
              <a:rPr lang="en-US" sz="1200" b="0" i="0" u="none" strike="noStrike" kern="1200" baseline="0" dirty="0" err="1" smtClean="0">
                <a:solidFill>
                  <a:schemeClr val="tx1"/>
                </a:solidFill>
                <a:latin typeface="+mn-lt"/>
                <a:ea typeface="+mn-ea"/>
                <a:cs typeface="+mn-cs"/>
              </a:rPr>
              <a:t>EuroSPI</a:t>
            </a:r>
            <a:r>
              <a:rPr lang="en-US" sz="1200" b="0" i="0" u="none" strike="noStrike" kern="1200" baseline="0" dirty="0" smtClean="0">
                <a:solidFill>
                  <a:schemeClr val="tx1"/>
                </a:solidFill>
                <a:latin typeface="+mn-lt"/>
                <a:ea typeface="+mn-ea"/>
                <a:cs typeface="+mn-cs"/>
              </a:rPr>
              <a:t> 2011, Copenhagen, Denmark, June 2011, Proceed-</a:t>
            </a:r>
            <a:r>
              <a:rPr lang="en-US" sz="1200" b="0" i="0" u="none" strike="noStrike" kern="1200" baseline="0" dirty="0" err="1" smtClean="0">
                <a:solidFill>
                  <a:schemeClr val="tx1"/>
                </a:solidFill>
                <a:latin typeface="+mn-lt"/>
                <a:ea typeface="+mn-ea"/>
                <a:cs typeface="+mn-cs"/>
              </a:rPr>
              <a:t>ings</a:t>
            </a:r>
            <a:r>
              <a:rPr lang="en-US" sz="1200" b="0" i="0" u="none" strike="noStrike" kern="1200" baseline="0" dirty="0" smtClean="0">
                <a:solidFill>
                  <a:schemeClr val="tx1"/>
                </a:solidFill>
                <a:latin typeface="+mn-lt"/>
                <a:ea typeface="+mn-ea"/>
                <a:cs typeface="+mn-cs"/>
              </a:rPr>
              <a:t>, Springer Communications in Computer and Information Science, </a:t>
            </a:r>
            <a:r>
              <a:rPr lang="sl-SI" sz="1200" kern="1200" noProof="0" dirty="0" smtClean="0">
                <a:solidFill>
                  <a:schemeClr val="tx1"/>
                </a:solidFill>
                <a:effectLst/>
                <a:latin typeface="+mn-lt"/>
                <a:ea typeface="+mn-ea"/>
                <a:cs typeface="+mn-cs"/>
              </a:rPr>
              <a:t>str</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278–289.</a:t>
            </a: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11</a:t>
            </a:fld>
            <a:endParaRPr lang="hu-HU"/>
          </a:p>
        </p:txBody>
      </p:sp>
    </p:spTree>
    <p:extLst>
      <p:ext uri="{BB962C8B-B14F-4D97-AF65-F5344CB8AC3E}">
        <p14:creationId xmlns:p14="http://schemas.microsoft.com/office/powerpoint/2010/main" xmlns="" val="315671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Primer: </a:t>
            </a:r>
            <a:r>
              <a:rPr lang="sl-SI" sz="1200" kern="1200" dirty="0" smtClean="0">
                <a:solidFill>
                  <a:schemeClr val="tx1"/>
                </a:solidFill>
                <a:effectLst/>
                <a:latin typeface="+mn-lt"/>
                <a:ea typeface="+mn-ea"/>
                <a:cs typeface="+mn-cs"/>
              </a:rPr>
              <a:t>Proizvajalec otroške opreme se je soočil z manjšo prodajo svojega skiroja, predvsem na račun cenejših, a manj kakovostnih izdelkov z vzhodnih trgov. Zaradi visoke kakovosti proizvodnje in izbranih materialov izdelku ni bilo mogoče bistveno znižati cene, zato so se odločili poiskati priložnosti za ohranjanje trga z izboljšavami z obstoječimi viri. Njihov ciljni kupec so bili mladi, aktivni starši, zato so razmišljali predvsem v smeri nagovarjanja njihovih specifičnih potreb in življenjskega sloga. Zbrali so skupino, v kateri so bili načrtovalci skiroja, mladi starši in tržniki oziroma prodajalci.</a:t>
            </a:r>
          </a:p>
          <a:p>
            <a:endParaRPr lang="sl-SI" sz="1200" i="1" kern="1200" dirty="0" smtClean="0">
              <a:solidFill>
                <a:schemeClr val="tx1"/>
              </a:solidFill>
              <a:effectLst/>
              <a:latin typeface="+mn-lt"/>
              <a:ea typeface="+mn-ea"/>
              <a:cs typeface="+mn-cs"/>
            </a:endParaRPr>
          </a:p>
          <a:p>
            <a:r>
              <a:rPr lang="sl-SI" sz="1200" i="1" kern="1200" dirty="0" smtClean="0">
                <a:solidFill>
                  <a:schemeClr val="tx1"/>
                </a:solidFill>
                <a:effectLst/>
                <a:latin typeface="+mn-lt"/>
                <a:ea typeface="+mn-ea"/>
                <a:cs typeface="+mn-cs"/>
              </a:rPr>
              <a:t>Trajanje.</a:t>
            </a:r>
            <a:r>
              <a:rPr lang="sl-SI" sz="1200" kern="1200" dirty="0" smtClean="0">
                <a:solidFill>
                  <a:schemeClr val="tx1"/>
                </a:solidFill>
                <a:effectLst/>
                <a:latin typeface="+mn-lt"/>
                <a:ea typeface="+mn-ea"/>
                <a:cs typeface="+mn-cs"/>
              </a:rPr>
              <a:t> Za to metodo si je treba vzeti nekaj časa, vsaj 2 do 3 dni, saj je treba natančno preučiti različne vidike obstoječega produkta in možnosti za uresničitev zaznanih priložnosti.</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 </a:t>
            </a:r>
            <a:r>
              <a:rPr lang="en-US" sz="1200" b="0" i="0" u="none" strike="noStrike" kern="1200" baseline="0" dirty="0" smtClean="0">
                <a:solidFill>
                  <a:schemeClr val="tx1"/>
                </a:solidFill>
                <a:latin typeface="+mn-lt"/>
                <a:ea typeface="+mn-ea"/>
                <a:cs typeface="+mn-cs"/>
              </a:rPr>
              <a:t>ISBN</a:t>
            </a:r>
            <a:r>
              <a:rPr lang="en-US" sz="1200" b="0" i="0" u="none" strike="noStrike" kern="1200" baseline="0" dirty="0" smtClean="0">
                <a:solidFill>
                  <a:schemeClr val="tx1"/>
                </a:solidFill>
                <a:latin typeface="+mn-lt"/>
                <a:ea typeface="+mn-ea"/>
                <a:cs typeface="+mn-cs"/>
              </a:rPr>
              <a:t>: 978-961-266-180-9</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Riel, A.: Innovation Managers 2.0: Which Competencies? Invited Keynote Paper. In: Messnarz, R. Et al. (eds.): Systems, Software and Service Process Improvement: 18th European Conference, </a:t>
            </a:r>
            <a:r>
              <a:rPr lang="en-US" sz="1200" b="0" i="0" u="none" strike="noStrike" kern="1200" baseline="0" dirty="0" err="1" smtClean="0">
                <a:solidFill>
                  <a:schemeClr val="tx1"/>
                </a:solidFill>
                <a:latin typeface="+mn-lt"/>
                <a:ea typeface="+mn-ea"/>
                <a:cs typeface="+mn-cs"/>
              </a:rPr>
              <a:t>EuroSPI</a:t>
            </a:r>
            <a:r>
              <a:rPr lang="en-US" sz="1200" b="0" i="0" u="none" strike="noStrike" kern="1200" baseline="0" dirty="0" smtClean="0">
                <a:solidFill>
                  <a:schemeClr val="tx1"/>
                </a:solidFill>
                <a:latin typeface="+mn-lt"/>
                <a:ea typeface="+mn-ea"/>
                <a:cs typeface="+mn-cs"/>
              </a:rPr>
              <a:t> 2011, Copenhagen, Denmark, June 2011, Proceed-</a:t>
            </a:r>
            <a:r>
              <a:rPr lang="en-US" sz="1200" b="0" i="0" u="none" strike="noStrike" kern="1200" baseline="0" dirty="0" err="1" smtClean="0">
                <a:solidFill>
                  <a:schemeClr val="tx1"/>
                </a:solidFill>
                <a:latin typeface="+mn-lt"/>
                <a:ea typeface="+mn-ea"/>
                <a:cs typeface="+mn-cs"/>
              </a:rPr>
              <a:t>ings</a:t>
            </a:r>
            <a:r>
              <a:rPr lang="en-US" sz="1200" b="0" i="0" u="none" strike="noStrike" kern="1200" baseline="0" dirty="0" smtClean="0">
                <a:solidFill>
                  <a:schemeClr val="tx1"/>
                </a:solidFill>
                <a:latin typeface="+mn-lt"/>
                <a:ea typeface="+mn-ea"/>
                <a:cs typeface="+mn-cs"/>
              </a:rPr>
              <a:t>, Springer Communications in Computer and Information Science, </a:t>
            </a:r>
            <a:r>
              <a:rPr lang="sl-SI" sz="1200" kern="1200" noProof="0" dirty="0" smtClean="0">
                <a:solidFill>
                  <a:schemeClr val="tx1"/>
                </a:solidFill>
                <a:effectLst/>
                <a:latin typeface="+mn-lt"/>
                <a:ea typeface="+mn-ea"/>
                <a:cs typeface="+mn-cs"/>
              </a:rPr>
              <a:t>str</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278–289.</a:t>
            </a: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12</a:t>
            </a:fld>
            <a:endParaRPr lang="hu-HU"/>
          </a:p>
        </p:txBody>
      </p:sp>
    </p:spTree>
    <p:extLst>
      <p:ext uri="{BB962C8B-B14F-4D97-AF65-F5344CB8AC3E}">
        <p14:creationId xmlns:p14="http://schemas.microsoft.com/office/powerpoint/2010/main" xmlns="" val="266342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0" i="0" u="none" strike="noStrike" kern="1200" baseline="0" noProof="0" dirty="0" err="1" smtClean="0">
                <a:solidFill>
                  <a:schemeClr val="tx1"/>
                </a:solidFill>
                <a:latin typeface="+mn-lt"/>
                <a:ea typeface="+mn-ea"/>
                <a:cs typeface="+mn-cs"/>
              </a:rPr>
              <a:t>Ponavadi</a:t>
            </a:r>
            <a:r>
              <a:rPr lang="sl-SI" sz="1200" b="0" i="0" u="none" strike="noStrike" kern="1200" baseline="0" noProof="0" dirty="0" smtClean="0">
                <a:solidFill>
                  <a:schemeClr val="tx1"/>
                </a:solidFill>
                <a:latin typeface="+mn-lt"/>
                <a:ea typeface="+mn-ea"/>
                <a:cs typeface="+mn-cs"/>
              </a:rPr>
              <a:t> inovacije storitev in izdelkov vodijo k inovacijam razvojnih in storitvenih procesov hkrati (tretja dimenzija). S posodobitvijo podpornih procesov lahko zmanjšate čas, stroške in povečate kakovost.</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Riel, A.: Innovation Managers 2.0: Which Competencies? Invited Keynote Paper. In: Messnarz, R. Et al. (eds.): Systems, Software and Service Process Improvement: 18th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2011, Copenhagen, Denmark, June 2011, Proceedings, Springer Communications in Computer and Information Science, </a:t>
            </a:r>
            <a:r>
              <a:rPr lang="sl-SI" sz="1200" kern="1200" noProof="0" dirty="0" smtClean="0">
                <a:solidFill>
                  <a:schemeClr val="tx1"/>
                </a:solidFill>
                <a:effectLst/>
                <a:latin typeface="+mn-lt"/>
                <a:ea typeface="+mn-ea"/>
                <a:cs typeface="+mn-cs"/>
              </a:rPr>
              <a:t>str</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278–289.</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noProof="0" dirty="0" smtClean="0">
                <a:solidFill>
                  <a:schemeClr val="tx1"/>
                </a:solidFill>
                <a:latin typeface="+mn-lt"/>
                <a:ea typeface="+mn-ea"/>
                <a:cs typeface="+mn-cs"/>
              </a:rPr>
              <a:t>Vir: Likar B., Veščina obvladovanja inovacijskih problemov in priložnosti, v: Univerza na Primorskem, Fakulteta za </a:t>
            </a:r>
            <a:r>
              <a:rPr lang="sl-SI" sz="1200" b="0" i="0" u="none" strike="noStrike" kern="1200" baseline="0" noProof="0" dirty="0" err="1" smtClean="0">
                <a:solidFill>
                  <a:schemeClr val="tx1"/>
                </a:solidFill>
                <a:latin typeface="+mn-lt"/>
                <a:ea typeface="+mn-ea"/>
                <a:cs typeface="+mn-cs"/>
              </a:rPr>
              <a:t>management</a:t>
            </a:r>
            <a:r>
              <a:rPr lang="sl-SI" sz="1200" b="0" i="0" u="none" strike="noStrike" kern="1200" baseline="0" noProof="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13</a:t>
            </a:fld>
            <a:endParaRPr lang="hu-HU"/>
          </a:p>
        </p:txBody>
      </p:sp>
    </p:spTree>
    <p:extLst>
      <p:ext uri="{BB962C8B-B14F-4D97-AF65-F5344CB8AC3E}">
        <p14:creationId xmlns:p14="http://schemas.microsoft.com/office/powerpoint/2010/main" xmlns="" val="213740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Opis.</a:t>
            </a:r>
            <a:r>
              <a:rPr lang="sl-SI" sz="1200" kern="1200" dirty="0" smtClean="0">
                <a:solidFill>
                  <a:schemeClr val="tx1"/>
                </a:solidFill>
                <a:effectLst/>
                <a:latin typeface="+mn-lt"/>
                <a:ea typeface="+mn-ea"/>
                <a:cs typeface="+mn-cs"/>
              </a:rPr>
              <a:t> Gre za t. i. sistematično inovacijsko razmišljanje. Pri </a:t>
            </a:r>
            <a:r>
              <a:rPr lang="sl-SI" sz="1200" kern="1200" dirty="0" err="1" smtClean="0">
                <a:solidFill>
                  <a:schemeClr val="tx1"/>
                </a:solidFill>
                <a:effectLst/>
                <a:latin typeface="+mn-lt"/>
                <a:ea typeface="+mn-ea"/>
                <a:cs typeface="+mn-cs"/>
              </a:rPr>
              <a:t>inoviranju</a:t>
            </a:r>
            <a:r>
              <a:rPr lang="sl-SI" sz="1200" kern="1200" dirty="0" smtClean="0">
                <a:solidFill>
                  <a:schemeClr val="tx1"/>
                </a:solidFill>
                <a:effectLst/>
                <a:latin typeface="+mn-lt"/>
                <a:ea typeface="+mn-ea"/>
                <a:cs typeface="+mn-cs"/>
              </a:rPr>
              <a:t> iz virov se ukvarjamo z obstoječimi izdelki namesto s kupci in njihovimi potrebami.</a:t>
            </a:r>
          </a:p>
          <a:p>
            <a:r>
              <a:rPr lang="sl-SI" sz="1200" i="1" kern="1200" dirty="0" smtClean="0">
                <a:solidFill>
                  <a:schemeClr val="tx1"/>
                </a:solidFill>
                <a:effectLst/>
                <a:latin typeface="+mn-lt"/>
                <a:ea typeface="+mn-ea"/>
                <a:cs typeface="+mn-cs"/>
              </a:rPr>
              <a:t>Namen in uporabnost.</a:t>
            </a:r>
            <a:r>
              <a:rPr lang="sl-SI" sz="1200" kern="1200" dirty="0" smtClean="0">
                <a:solidFill>
                  <a:schemeClr val="tx1"/>
                </a:solidFill>
                <a:effectLst/>
                <a:latin typeface="+mn-lt"/>
                <a:ea typeface="+mn-ea"/>
                <a:cs typeface="+mn-cs"/>
              </a:rPr>
              <a:t> Metoda je uporabna pri podaljševanju življenjskega cikla izdelka, ko ga je treba posodobiti ali prenoviti za ohranjanje stika s trgom ali zaradi sledenja konkurenci.</a:t>
            </a:r>
          </a:p>
          <a:p>
            <a:r>
              <a:rPr lang="sl-SI" sz="1200" i="1" kern="1200" dirty="0" smtClean="0">
                <a:solidFill>
                  <a:schemeClr val="tx1"/>
                </a:solidFill>
                <a:effectLst/>
                <a:latin typeface="+mn-lt"/>
                <a:ea typeface="+mn-ea"/>
                <a:cs typeface="+mn-cs"/>
              </a:rPr>
              <a:t>Postopek izvedbe.</a:t>
            </a:r>
            <a:r>
              <a:rPr lang="sl-SI" sz="1200" kern="1200" dirty="0" smtClean="0">
                <a:solidFill>
                  <a:schemeClr val="tx1"/>
                </a:solidFill>
                <a:effectLst/>
                <a:latin typeface="+mn-lt"/>
                <a:ea typeface="+mn-ea"/>
                <a:cs typeface="+mn-cs"/>
              </a:rPr>
              <a:t> Izdelek, katerega življenjski cikel se izteka, se razčleni in išče nove možnosti za preoblikovanje, nadgradnjo itd., ki so enostavne za izvedbo in trženje, saj izhajajo iz obstoječih virov. Metoda sestoji iz več faz, ki so predstavljene na diapozitivu</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p:txBody>
      </p:sp>
      <p:sp>
        <p:nvSpPr>
          <p:cNvPr id="4" name="Dia számának helye 3"/>
          <p:cNvSpPr>
            <a:spLocks noGrp="1"/>
          </p:cNvSpPr>
          <p:nvPr>
            <p:ph type="sldNum" sz="quarter" idx="10"/>
          </p:nvPr>
        </p:nvSpPr>
        <p:spPr/>
        <p:txBody>
          <a:bodyPr/>
          <a:lstStyle/>
          <a:p>
            <a:fld id="{79A472E4-E8CF-4752-8D89-CC6C7CAD9C51}" type="slidenum">
              <a:rPr lang="hu-HU" smtClean="0"/>
              <a:pPr/>
              <a:t>14</a:t>
            </a:fld>
            <a:endParaRPr lang="hu-HU"/>
          </a:p>
        </p:txBody>
      </p:sp>
    </p:spTree>
    <p:extLst>
      <p:ext uri="{BB962C8B-B14F-4D97-AF65-F5344CB8AC3E}">
        <p14:creationId xmlns:p14="http://schemas.microsoft.com/office/powerpoint/2010/main" xmlns="" val="33288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Opis.</a:t>
            </a:r>
            <a:r>
              <a:rPr lang="sl-SI" sz="1200" kern="1200" dirty="0" smtClean="0">
                <a:solidFill>
                  <a:schemeClr val="tx1"/>
                </a:solidFill>
                <a:effectLst/>
                <a:latin typeface="+mn-lt"/>
                <a:ea typeface="+mn-ea"/>
                <a:cs typeface="+mn-cs"/>
              </a:rPr>
              <a:t> "Inovacijska kocka" udeležence sistematično usmerja k širokemu razmišljanju in iskanju problemov, potreb, priložnosti in idej za novosti, pa tudi k iskanju novih trgov. To je metoda, ki usmerja naše razmišljanje tako v </a:t>
            </a:r>
            <a:r>
              <a:rPr lang="sl-SI" sz="1200" kern="1200" dirty="0" err="1" smtClean="0">
                <a:solidFill>
                  <a:schemeClr val="tx1"/>
                </a:solidFill>
                <a:effectLst/>
                <a:latin typeface="+mn-lt"/>
                <a:ea typeface="+mn-ea"/>
                <a:cs typeface="+mn-cs"/>
              </a:rPr>
              <a:t>inkrementalne</a:t>
            </a:r>
            <a:r>
              <a:rPr lang="sl-SI" sz="1200" kern="1200" dirty="0" smtClean="0">
                <a:solidFill>
                  <a:schemeClr val="tx1"/>
                </a:solidFill>
                <a:effectLst/>
                <a:latin typeface="+mn-lt"/>
                <a:ea typeface="+mn-ea"/>
                <a:cs typeface="+mn-cs"/>
              </a:rPr>
              <a:t> kot tudi v prebojne ideje. Z njeno pomočjo lahko razmišljamo o prihajajočih trendih in potrebah, ki jih bo prinesla prihodnost. </a:t>
            </a:r>
          </a:p>
          <a:p>
            <a:r>
              <a:rPr lang="sl-SI" sz="1200" i="1" kern="1200" dirty="0" smtClean="0">
                <a:solidFill>
                  <a:schemeClr val="tx1"/>
                </a:solidFill>
                <a:effectLst/>
                <a:latin typeface="+mn-lt"/>
                <a:ea typeface="+mn-ea"/>
                <a:cs typeface="+mn-cs"/>
              </a:rPr>
              <a:t>Namen in uporabnost.</a:t>
            </a:r>
            <a:r>
              <a:rPr lang="sl-SI" sz="1200" kern="1200" dirty="0" smtClean="0">
                <a:solidFill>
                  <a:schemeClr val="tx1"/>
                </a:solidFill>
                <a:effectLst/>
                <a:latin typeface="+mn-lt"/>
                <a:ea typeface="+mn-ea"/>
                <a:cs typeface="+mn-cs"/>
              </a:rPr>
              <a:t> Metoda je usmerjena tako v sedanjost kot tudi v prihodnost. Pričakujemo lahko izhodišča za popolnoma nove tržne proizvode in trge, pa tudi za drobne inovacije. Uporabna je prvenstveno za </a:t>
            </a:r>
            <a:r>
              <a:rPr lang="sl-SI" sz="1200" kern="1200" dirty="0" err="1" smtClean="0">
                <a:solidFill>
                  <a:schemeClr val="tx1"/>
                </a:solidFill>
                <a:effectLst/>
                <a:latin typeface="+mn-lt"/>
                <a:ea typeface="+mn-ea"/>
                <a:cs typeface="+mn-cs"/>
              </a:rPr>
              <a:t>inoviranje</a:t>
            </a:r>
            <a:r>
              <a:rPr lang="sl-SI" sz="1200" kern="1200" dirty="0" smtClean="0">
                <a:solidFill>
                  <a:schemeClr val="tx1"/>
                </a:solidFill>
                <a:effectLst/>
                <a:latin typeface="+mn-lt"/>
                <a:ea typeface="+mn-ea"/>
                <a:cs typeface="+mn-cs"/>
              </a:rPr>
              <a:t> izdelkov in storitev.</a:t>
            </a:r>
          </a:p>
          <a:p>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Delo sistematično poteka v naslednjih korakih.</a:t>
            </a:r>
          </a:p>
          <a:p>
            <a:pPr lvl="0"/>
            <a:r>
              <a:rPr lang="sl-SI" sz="1200" kern="1200" dirty="0" smtClean="0">
                <a:solidFill>
                  <a:schemeClr val="tx1"/>
                </a:solidFill>
                <a:effectLst/>
                <a:latin typeface="+mn-lt"/>
                <a:ea typeface="+mn-ea"/>
                <a:cs typeface="+mn-cs"/>
              </a:rPr>
              <a:t>Analiza dimenzij (potrebe, uporabniki, problemi) - za vsako od navedenih treh dimenzij izzivov poiščemo čim več informacij.</a:t>
            </a:r>
          </a:p>
          <a:p>
            <a:pPr lvl="0"/>
            <a:r>
              <a:rPr lang="sl-SI" sz="1200" kern="1200" dirty="0" smtClean="0">
                <a:solidFill>
                  <a:schemeClr val="tx1"/>
                </a:solidFill>
                <a:effectLst/>
                <a:latin typeface="+mn-lt"/>
                <a:ea typeface="+mn-ea"/>
                <a:cs typeface="+mn-cs"/>
              </a:rPr>
              <a:t>"Polnjenje kockic" oz. spajanje dimenzij različnih področij, kar opravimo tako, da poiščemo združljive informacije stičnih dimenzij (npr. bodoče potrebe obstoječih uporabnikov glede na skrite probleme), da z informacijami napolnimo celo kocko.</a:t>
            </a:r>
          </a:p>
          <a:p>
            <a:pPr lvl="0"/>
            <a:r>
              <a:rPr lang="sl-SI" sz="1200" kern="1200" dirty="0" smtClean="0">
                <a:solidFill>
                  <a:schemeClr val="tx1"/>
                </a:solidFill>
                <a:effectLst/>
                <a:latin typeface="+mn-lt"/>
                <a:ea typeface="+mn-ea"/>
                <a:cs typeface="+mn-cs"/>
              </a:rPr>
              <a:t>Identifikacija problemov in priložnosti v kockicah (glede na skupne informacije, s katerimi smo napolnili kockice).</a:t>
            </a:r>
          </a:p>
          <a:p>
            <a:pPr lvl="0"/>
            <a:r>
              <a:rPr lang="sl-SI" sz="1200" kern="1200" dirty="0" smtClean="0">
                <a:solidFill>
                  <a:schemeClr val="tx1"/>
                </a:solidFill>
                <a:effectLst/>
                <a:latin typeface="+mn-lt"/>
                <a:ea typeface="+mn-ea"/>
                <a:cs typeface="+mn-cs"/>
              </a:rPr>
              <a:t>Iskanje rešitev, ki predstavljajo možnosti za inovacije obstoječih proizvodov ali razvoj novih. Za ta namen uporabimo eno od tehnik kreiranja idej.</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Riel, A.: Innovation Managers 2.0: Which Competencies? Invited Keynote Paper. In: Messnarz, R. Et al. (eds.): Systems, Software and Service Process Improvement: 18th European Conference, </a:t>
            </a:r>
            <a:r>
              <a:rPr lang="en-US" sz="1200" b="0" i="0" u="none" strike="noStrike" kern="1200" baseline="0" dirty="0" err="1" smtClean="0">
                <a:solidFill>
                  <a:schemeClr val="tx1"/>
                </a:solidFill>
                <a:latin typeface="+mn-lt"/>
                <a:ea typeface="+mn-ea"/>
                <a:cs typeface="+mn-cs"/>
              </a:rPr>
              <a:t>EuroSPI</a:t>
            </a:r>
            <a:r>
              <a:rPr lang="en-US" sz="1200" b="0" i="0" u="none" strike="noStrike" kern="1200" baseline="0" dirty="0" smtClean="0">
                <a:solidFill>
                  <a:schemeClr val="tx1"/>
                </a:solidFill>
                <a:latin typeface="+mn-lt"/>
                <a:ea typeface="+mn-ea"/>
                <a:cs typeface="+mn-cs"/>
              </a:rPr>
              <a:t> 2011, Copenhagen, Denmark, June 2011, Proceed-</a:t>
            </a:r>
            <a:r>
              <a:rPr lang="en-US" sz="1200" b="0" i="0" u="none" strike="noStrike" kern="1200" baseline="0" dirty="0" err="1" smtClean="0">
                <a:solidFill>
                  <a:schemeClr val="tx1"/>
                </a:solidFill>
                <a:latin typeface="+mn-lt"/>
                <a:ea typeface="+mn-ea"/>
                <a:cs typeface="+mn-cs"/>
              </a:rPr>
              <a:t>ings</a:t>
            </a:r>
            <a:r>
              <a:rPr lang="en-US" sz="1200" b="0" i="0" u="none" strike="noStrike" kern="1200" baseline="0" dirty="0" smtClean="0">
                <a:solidFill>
                  <a:schemeClr val="tx1"/>
                </a:solidFill>
                <a:latin typeface="+mn-lt"/>
                <a:ea typeface="+mn-ea"/>
                <a:cs typeface="+mn-cs"/>
              </a:rPr>
              <a:t>, Springer Communications in Computer and Information Science, </a:t>
            </a:r>
            <a:r>
              <a:rPr lang="sl-SI" sz="1200" kern="1200" noProof="0" dirty="0" smtClean="0">
                <a:solidFill>
                  <a:schemeClr val="tx1"/>
                </a:solidFill>
                <a:effectLst/>
                <a:latin typeface="+mn-lt"/>
                <a:ea typeface="+mn-ea"/>
                <a:cs typeface="+mn-cs"/>
              </a:rPr>
              <a:t>str</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278–289.</a:t>
            </a: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15</a:t>
            </a:fld>
            <a:endParaRPr lang="hu-HU"/>
          </a:p>
        </p:txBody>
      </p:sp>
    </p:spTree>
    <p:extLst>
      <p:ext uri="{BB962C8B-B14F-4D97-AF65-F5344CB8AC3E}">
        <p14:creationId xmlns:p14="http://schemas.microsoft.com/office/powerpoint/2010/main" xmlns="" val="73733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Primer.</a:t>
            </a:r>
            <a:r>
              <a:rPr lang="sl-SI" sz="1200" kern="1200" dirty="0" smtClean="0">
                <a:solidFill>
                  <a:schemeClr val="tx1"/>
                </a:solidFill>
                <a:effectLst/>
                <a:latin typeface="+mn-lt"/>
                <a:ea typeface="+mn-ea"/>
                <a:cs typeface="+mn-cs"/>
              </a:rPr>
              <a:t> Preživljanje prostega časa in dopustovanje z avtodomom je posebno doživetje. Lastniki in uporabniki avtodomov so skoraj subkultura. Zato je za oblikovalce in proizvajalce avtodomov inovativnost še posebno pomembna. Neko podjetje se je </a:t>
            </a:r>
            <a:r>
              <a:rPr lang="sl-SI" sz="1200" kern="1200" dirty="0" err="1" smtClean="0">
                <a:solidFill>
                  <a:schemeClr val="tx1"/>
                </a:solidFill>
                <a:effectLst/>
                <a:latin typeface="+mn-lt"/>
                <a:ea typeface="+mn-ea"/>
                <a:cs typeface="+mn-cs"/>
              </a:rPr>
              <a:t>inoviranja</a:t>
            </a:r>
            <a:r>
              <a:rPr lang="sl-SI" sz="1200" kern="1200" dirty="0" smtClean="0">
                <a:solidFill>
                  <a:schemeClr val="tx1"/>
                </a:solidFill>
                <a:effectLst/>
                <a:latin typeface="+mn-lt"/>
                <a:ea typeface="+mn-ea"/>
                <a:cs typeface="+mn-cs"/>
              </a:rPr>
              <a:t> avtodoma lotilo s pomočjo inovacijske kocke</a:t>
            </a:r>
            <a:r>
              <a:rPr lang="sl-SI" sz="1200" i="1" kern="1200" dirty="0" smtClean="0">
                <a:solidFill>
                  <a:schemeClr val="tx1"/>
                </a:solidFill>
                <a:effectLst/>
                <a:latin typeface="+mn-lt"/>
                <a:ea typeface="+mn-ea"/>
                <a:cs typeface="+mn-cs"/>
              </a:rPr>
              <a:t>.</a:t>
            </a:r>
            <a:r>
              <a:rPr lang="sl-SI" sz="1200" kern="1200" dirty="0" smtClean="0">
                <a:solidFill>
                  <a:schemeClr val="tx1"/>
                </a:solidFill>
                <a:effectLst/>
                <a:latin typeface="+mn-lt"/>
                <a:ea typeface="+mn-ea"/>
                <a:cs typeface="+mn-cs"/>
              </a:rPr>
              <a:t> Izvedbo inovacijske kocke predstavljamo po posameznih področjih.</a:t>
            </a:r>
          </a:p>
          <a:p>
            <a:r>
              <a:rPr lang="sl-SI" sz="1200" kern="1200" dirty="0" smtClean="0">
                <a:solidFill>
                  <a:schemeClr val="tx1"/>
                </a:solidFill>
                <a:effectLst/>
                <a:latin typeface="+mn-lt"/>
                <a:ea typeface="+mn-ea"/>
                <a:cs typeface="+mn-cs"/>
              </a:rPr>
              <a:t> </a:t>
            </a:r>
          </a:p>
          <a:p>
            <a:r>
              <a:rPr lang="sl-SI" sz="1200" b="1" kern="1200" dirty="0" smtClean="0">
                <a:solidFill>
                  <a:schemeClr val="tx1"/>
                </a:solidFill>
                <a:effectLst/>
                <a:latin typeface="+mn-lt"/>
                <a:ea typeface="+mn-ea"/>
                <a:cs typeface="+mn-cs"/>
              </a:rPr>
              <a:t>Energija kot temelj</a:t>
            </a:r>
            <a:r>
              <a:rPr lang="sl-SI" sz="1200" kern="1200" dirty="0" smtClean="0">
                <a:solidFill>
                  <a:schemeClr val="tx1"/>
                </a:solidFill>
                <a:effectLst/>
                <a:latin typeface="+mn-lt"/>
                <a:ea typeface="+mn-ea"/>
                <a:cs typeface="+mn-cs"/>
              </a:rPr>
              <a:t>. Ena ključnih potreb uporabnikov avtodomov je sedemdnevna avtonomija brez prižiganja motorja. To je še posebno težko doseči v zimskih razmerah. Osnovni problem je povezan z energijo. Akumulatorji to težko zagotavljajo. Na trgu so že na voljo različni sistemi, npr. taki, ki temeljijo na uporabi plina, sončne energije, gorivnih celic.</a:t>
            </a:r>
          </a:p>
          <a:p>
            <a:r>
              <a:rPr lang="sl-SI" sz="1200" i="1" kern="1200" dirty="0" smtClean="0">
                <a:solidFill>
                  <a:schemeClr val="tx1"/>
                </a:solidFill>
                <a:effectLst/>
                <a:latin typeface="+mn-lt"/>
                <a:ea typeface="+mn-ea"/>
                <a:cs typeface="+mn-cs"/>
              </a:rPr>
              <a:t>Izražene so sedanje potrebe oz. problemi obstoječih uporabnikov (levi spodnji sprednji del kocke).</a:t>
            </a:r>
            <a:endParaRPr lang="sl-SI" sz="1200" kern="1200" dirty="0" smtClean="0">
              <a:solidFill>
                <a:schemeClr val="tx1"/>
              </a:solidFill>
              <a:effectLst/>
              <a:latin typeface="+mn-lt"/>
              <a:ea typeface="+mn-ea"/>
              <a:cs typeface="+mn-cs"/>
            </a:endParaRPr>
          </a:p>
          <a:p>
            <a:r>
              <a:rPr lang="sl-SI" sz="1200" b="1" kern="1200" dirty="0" smtClean="0">
                <a:solidFill>
                  <a:schemeClr val="tx1"/>
                </a:solidFill>
                <a:effectLst/>
                <a:latin typeface="+mn-lt"/>
                <a:ea typeface="+mn-ea"/>
                <a:cs typeface="+mn-cs"/>
              </a:rPr>
              <a:t>Plovilo-avtodom</a:t>
            </a:r>
            <a:r>
              <a:rPr lang="sl-SI" sz="1200" kern="1200" dirty="0" smtClean="0">
                <a:solidFill>
                  <a:schemeClr val="tx1"/>
                </a:solidFill>
                <a:effectLst/>
                <a:latin typeface="+mn-lt"/>
                <a:ea typeface="+mn-ea"/>
                <a:cs typeface="+mn-cs"/>
              </a:rPr>
              <a:t>. Obstaja segment potencialnih kupcev, ki si želijo svobode, kakršno omogoča avtodom na kopnem, in tiste, ki jo nudi plovba po vodi. Eni dajejo prednost avtodomu, drugi plovilu. Znaten del "vsebine" enega in drugega je isti, zlasti bivalni del. Tako se odpre priložnost, da izdelamo avtodom-plovilo po principu "dva v enem". Plovilo je samostojna enota, njegov bivalni del pa lahko uporabljamo tudi v primeru, ko z njim, fiksno pritrjenim na vozilo, potujemo po kopnem. </a:t>
            </a:r>
          </a:p>
          <a:p>
            <a:r>
              <a:rPr lang="sl-SI" sz="1200" i="1" kern="1200" dirty="0" smtClean="0">
                <a:solidFill>
                  <a:schemeClr val="tx1"/>
                </a:solidFill>
                <a:effectLst/>
                <a:latin typeface="+mn-lt"/>
                <a:ea typeface="+mn-ea"/>
                <a:cs typeface="+mn-cs"/>
              </a:rPr>
              <a:t>Prikazane so sedanje potrebo na podlagi izraženega probleme, ki lahko privabi nove potencialne uporabnike/kupce.</a:t>
            </a:r>
            <a:endParaRPr lang="sl-SI"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a:p>
            <a:endParaRPr lang="en-US" sz="1200" b="0" i="0" u="none" strike="noStrike" kern="1200" baseline="0" dirty="0" smtClean="0">
              <a:solidFill>
                <a:schemeClr val="tx1"/>
              </a:solidFill>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16</a:t>
            </a:fld>
            <a:endParaRPr lang="hu-HU"/>
          </a:p>
        </p:txBody>
      </p:sp>
    </p:spTree>
    <p:extLst>
      <p:ext uri="{BB962C8B-B14F-4D97-AF65-F5344CB8AC3E}">
        <p14:creationId xmlns:p14="http://schemas.microsoft.com/office/powerpoint/2010/main" xmlns="" val="56077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1" kern="1200" dirty="0" smtClean="0">
                <a:solidFill>
                  <a:schemeClr val="tx1"/>
                </a:solidFill>
                <a:effectLst/>
                <a:latin typeface="+mn-lt"/>
                <a:ea typeface="+mn-ea"/>
                <a:cs typeface="+mn-cs"/>
              </a:rPr>
              <a:t>Pogled v prihodnost</a:t>
            </a:r>
            <a:r>
              <a:rPr lang="sl-SI" sz="1200" kern="1200" dirty="0" smtClean="0">
                <a:solidFill>
                  <a:schemeClr val="tx1"/>
                </a:solidFill>
                <a:effectLst/>
                <a:latin typeface="+mn-lt"/>
                <a:ea typeface="+mn-ea"/>
                <a:cs typeface="+mn-cs"/>
              </a:rPr>
              <a:t>. Danes skoraj ni več popotnika, ki bi potoval z avtodomom brez pametnega telefona. S tem se lahko daljinsko nadzoruje avtodom (osvetljava, klima, alarm ipd.), lahko pa prinese tudi nekaj "pameti" pri uporabi, saj lahko storimo pomemben korak v smeri predvidevanja. Tako lahko npr. pridobimo vremenske napovedi za nadaljnji teden s spleta. Na podlagi teh lahko načrtujemo in optimiziramo porabo energije in laže zagotovimo 7-dnevno avtonomijo. </a:t>
            </a:r>
          </a:p>
          <a:p>
            <a:r>
              <a:rPr lang="sl-SI" sz="1200" i="1" kern="1200" dirty="0" smtClean="0">
                <a:solidFill>
                  <a:schemeClr val="tx1"/>
                </a:solidFill>
                <a:effectLst/>
                <a:latin typeface="+mn-lt"/>
                <a:ea typeface="+mn-ea"/>
                <a:cs typeface="+mn-cs"/>
              </a:rPr>
              <a:t>Gre za bodoče potrebe obstoječih uporabnikov - ki so že delno izražene, pri večini uporabnikov pa skrite.</a:t>
            </a:r>
          </a:p>
          <a:p>
            <a:endParaRPr lang="sl-SI" sz="1200" kern="1200" dirty="0" smtClean="0">
              <a:solidFill>
                <a:schemeClr val="tx1"/>
              </a:solidFill>
              <a:effectLst/>
              <a:latin typeface="+mn-lt"/>
              <a:ea typeface="+mn-ea"/>
              <a:cs typeface="+mn-cs"/>
            </a:endParaRPr>
          </a:p>
          <a:p>
            <a:r>
              <a:rPr lang="sl-SI" sz="1200" b="1" kern="1200" dirty="0" smtClean="0">
                <a:solidFill>
                  <a:schemeClr val="tx1"/>
                </a:solidFill>
                <a:effectLst/>
                <a:latin typeface="+mn-lt"/>
                <a:ea typeface="+mn-ea"/>
                <a:cs typeface="+mn-cs"/>
              </a:rPr>
              <a:t>Avto-avtodom</a:t>
            </a:r>
            <a:r>
              <a:rPr lang="sl-SI" sz="1200" kern="1200" dirty="0" smtClean="0">
                <a:solidFill>
                  <a:schemeClr val="tx1"/>
                </a:solidFill>
                <a:effectLst/>
                <a:latin typeface="+mn-lt"/>
                <a:ea typeface="+mn-ea"/>
                <a:cs typeface="+mn-cs"/>
              </a:rPr>
              <a:t>. Mnogo uporabnikov avtodomov se srečuje s problemom slabše mobilnosti (ni dovoljen vstop v mesta, fiksiranje avtodoma za bivanje, neokretnost zaradi velikosti...). Rešitev se ponuja v avtodomu, od katerega se loči majhen avtomobilček, ki je sicer sestavni del avtodoma in vsebuje tudi skupni pogonski agregat oz. motor.  Predstavljen je bil zanimiv, jasno izražen izziv, ki bi privabil nove potencialne uporabnike, ki raje potujejo z avtomobilom in živijo v šotorih ali hotelih. Istočasno pa gre za skrit problem obstoječih</a:t>
            </a:r>
            <a:r>
              <a:rPr lang="sl-SI" sz="1200" i="1" kern="120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uporabnikov, ki omenjeno nefleksibilnost današnjih avtodomov sprejemajo kot samoumevno. Istočasno primer kaže na morebitne bodoče potrebe in pričakovanja obstoječih uporabnikov.</a:t>
            </a:r>
          </a:p>
          <a:p>
            <a:r>
              <a:rPr lang="sl-SI" sz="1200" i="1" kern="1200" dirty="0" smtClean="0">
                <a:solidFill>
                  <a:schemeClr val="tx1"/>
                </a:solidFill>
                <a:effectLst/>
                <a:latin typeface="+mn-lt"/>
                <a:ea typeface="+mn-ea"/>
                <a:cs typeface="+mn-cs"/>
              </a:rPr>
              <a:t>Gre torej za sedanje potrebe obstoječih uporabnikov, hkrati pa tudi za izražene probleme potencialnih uporabnikov.</a:t>
            </a:r>
            <a:endParaRPr lang="sl-SI"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a:p>
            <a:endParaRPr lang="en-US" sz="1200" b="0" i="0" u="none" strike="noStrike" kern="1200" baseline="0" dirty="0" smtClean="0">
              <a:solidFill>
                <a:schemeClr val="tx1"/>
              </a:solidFill>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17</a:t>
            </a:fld>
            <a:endParaRPr lang="hu-HU"/>
          </a:p>
        </p:txBody>
      </p:sp>
    </p:spTree>
    <p:extLst>
      <p:ext uri="{BB962C8B-B14F-4D97-AF65-F5344CB8AC3E}">
        <p14:creationId xmlns:p14="http://schemas.microsoft.com/office/powerpoint/2010/main" xmlns="" val="254659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1" kern="1200" dirty="0" smtClean="0">
                <a:solidFill>
                  <a:schemeClr val="tx1"/>
                </a:solidFill>
                <a:effectLst/>
                <a:latin typeface="+mn-lt"/>
                <a:ea typeface="+mn-ea"/>
                <a:cs typeface="+mn-cs"/>
              </a:rPr>
              <a:t>Polnost plinske jeklenke</a:t>
            </a:r>
            <a:r>
              <a:rPr lang="sl-SI" sz="1200" kern="1200" dirty="0" smtClean="0">
                <a:solidFill>
                  <a:schemeClr val="tx1"/>
                </a:solidFill>
                <a:effectLst/>
                <a:latin typeface="+mn-lt"/>
                <a:ea typeface="+mn-ea"/>
                <a:cs typeface="+mn-cs"/>
              </a:rPr>
              <a:t>. Obvezen sestavni del avtodoma je plinska jeklenka. Kljub izjemno razširjeni uporabi, tudi v gospodinjstvih, na trgu še vedno ni enostavnega in zanesljivega merilca, ki bi kazal preostalo količino plina v jeklenki. Posledično se s potrebo po menjavi plina soočimo šele takrat, ko ga dejansko zmanjka. Prikazan izziv je praviloma povezan z drugo panogo (proizvodnja merilnih naprav), lahko pa bi jo spodbudili tudi načrtovalci avtodomov.</a:t>
            </a:r>
          </a:p>
          <a:p>
            <a:r>
              <a:rPr lang="sl-SI" sz="1200" i="1" kern="1200" dirty="0" smtClean="0">
                <a:solidFill>
                  <a:schemeClr val="tx1"/>
                </a:solidFill>
                <a:effectLst/>
                <a:latin typeface="+mn-lt"/>
                <a:ea typeface="+mn-ea"/>
                <a:cs typeface="+mn-cs"/>
              </a:rPr>
              <a:t>Primer kaže na skrit problem obstoječih uporabnikov in odraža sedanje potrebe.</a:t>
            </a:r>
          </a:p>
          <a:p>
            <a:endParaRPr lang="sl-SI" sz="1200" kern="1200" dirty="0" smtClean="0">
              <a:solidFill>
                <a:schemeClr val="tx1"/>
              </a:solidFill>
              <a:effectLst/>
              <a:latin typeface="+mn-lt"/>
              <a:ea typeface="+mn-ea"/>
              <a:cs typeface="+mn-cs"/>
            </a:endParaRPr>
          </a:p>
          <a:p>
            <a:r>
              <a:rPr lang="sl-SI" sz="1200" b="1" kern="1200" dirty="0" smtClean="0">
                <a:solidFill>
                  <a:schemeClr val="tx1"/>
                </a:solidFill>
                <a:effectLst/>
                <a:latin typeface="+mn-lt"/>
                <a:ea typeface="+mn-ea"/>
                <a:cs typeface="+mn-cs"/>
              </a:rPr>
              <a:t>Izgubljena energija.</a:t>
            </a:r>
            <a:r>
              <a:rPr lang="sl-SI" sz="1200" kern="1200" dirty="0" smtClean="0">
                <a:solidFill>
                  <a:schemeClr val="tx1"/>
                </a:solidFill>
                <a:effectLst/>
                <a:latin typeface="+mn-lt"/>
                <a:ea typeface="+mn-ea"/>
                <a:cs typeface="+mn-cs"/>
              </a:rPr>
              <a:t> Avtodomi imajo za hladnejše dni lahko vgrajen grelnik. Ta je pogosto v posebnem prostoru, ki je slabo izoliran. To pomeni, da velik del energije v obliki toplote preide v okolico. Tako se pojavi prvi, tudi proizvajalcem pogosto prikrit izziv, da grelnik izolirajo. Če to dobro storijo, se celo dogaja, da je toplote za ogrevanje preveč. Grelnik je namreč predimenzioniran zaradi delovanja v praviloma neizoliranem delu vozila. Tako se pojavi dodatna priložnost za zmanjšanje moči grelnika, kar je povezano z manjšimi stroški nabave in porabe goriva, pa tudi hrupa je posledično manj. Pri tem je koncept </a:t>
            </a:r>
            <a:r>
              <a:rPr lang="sl-SI" sz="1200" kern="1200" dirty="0" err="1" smtClean="0">
                <a:solidFill>
                  <a:schemeClr val="tx1"/>
                </a:solidFill>
                <a:effectLst/>
                <a:latin typeface="+mn-lt"/>
                <a:ea typeface="+mn-ea"/>
                <a:cs typeface="+mn-cs"/>
              </a:rPr>
              <a:t>inoviranja</a:t>
            </a:r>
            <a:r>
              <a:rPr lang="sl-SI" sz="1200" kern="1200" dirty="0" smtClean="0">
                <a:solidFill>
                  <a:schemeClr val="tx1"/>
                </a:solidFill>
                <a:effectLst/>
                <a:latin typeface="+mn-lt"/>
                <a:ea typeface="+mn-ea"/>
                <a:cs typeface="+mn-cs"/>
              </a:rPr>
              <a:t> nujno prenesti še na naše dobavitelje! Da ne omenjamo dodatnih možnosti prenosa izkušenj iz segmenta gradnje varčnih in pasivnih hiš in s tem povezane </a:t>
            </a:r>
            <a:r>
              <a:rPr lang="sl-SI" sz="1200" kern="1200" dirty="0" err="1" smtClean="0">
                <a:solidFill>
                  <a:schemeClr val="tx1"/>
                </a:solidFill>
                <a:effectLst/>
                <a:latin typeface="+mn-lt"/>
                <a:ea typeface="+mn-ea"/>
                <a:cs typeface="+mn-cs"/>
              </a:rPr>
              <a:t>rekuperacije</a:t>
            </a:r>
            <a:r>
              <a:rPr lang="sl-SI" sz="1200" kern="1200" dirty="0" smtClean="0">
                <a:solidFill>
                  <a:schemeClr val="tx1"/>
                </a:solidFill>
                <a:effectLst/>
                <a:latin typeface="+mn-lt"/>
                <a:ea typeface="+mn-ea"/>
                <a:cs typeface="+mn-cs"/>
              </a:rPr>
              <a:t> energije, uporabe ustreznih oken, materialov, tesnil ipd., ki prinašajo dodatne možnosti </a:t>
            </a:r>
            <a:r>
              <a:rPr lang="sl-SI" sz="1200" kern="1200" dirty="0" err="1" smtClean="0">
                <a:solidFill>
                  <a:schemeClr val="tx1"/>
                </a:solidFill>
                <a:effectLst/>
                <a:latin typeface="+mn-lt"/>
                <a:ea typeface="+mn-ea"/>
                <a:cs typeface="+mn-cs"/>
              </a:rPr>
              <a:t>inoviranja</a:t>
            </a:r>
            <a:r>
              <a:rPr lang="sl-SI" sz="1200" kern="1200" dirty="0" smtClean="0">
                <a:solidFill>
                  <a:schemeClr val="tx1"/>
                </a:solidFill>
                <a:effectLst/>
                <a:latin typeface="+mn-lt"/>
                <a:ea typeface="+mn-ea"/>
                <a:cs typeface="+mn-cs"/>
              </a:rPr>
              <a:t>.</a:t>
            </a:r>
          </a:p>
          <a:p>
            <a:r>
              <a:rPr lang="sl-SI" sz="1200" i="1" kern="1200" dirty="0" smtClean="0">
                <a:solidFill>
                  <a:schemeClr val="tx1"/>
                </a:solidFill>
                <a:effectLst/>
                <a:latin typeface="+mn-lt"/>
                <a:ea typeface="+mn-ea"/>
                <a:cs typeface="+mn-cs"/>
              </a:rPr>
              <a:t>Obravnavan je bil skrit problem obstoječih uporabnikov, ki pa v veliki meri odraža bodoče potrebe.</a:t>
            </a:r>
            <a:endParaRPr lang="sl-SI"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a:p>
            <a:endParaRPr lang="en-US" sz="1200" b="0" i="0" u="none" strike="noStrike" kern="1200" baseline="0" dirty="0" smtClean="0">
              <a:solidFill>
                <a:schemeClr val="tx1"/>
              </a:solidFill>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18</a:t>
            </a:fld>
            <a:endParaRPr lang="hu-HU"/>
          </a:p>
        </p:txBody>
      </p:sp>
    </p:spTree>
    <p:extLst>
      <p:ext uri="{BB962C8B-B14F-4D97-AF65-F5344CB8AC3E}">
        <p14:creationId xmlns:p14="http://schemas.microsoft.com/office/powerpoint/2010/main" xmlns="" val="3882496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0" i="0" u="none" strike="noStrike" kern="1200" baseline="0" noProof="0" dirty="0" err="1" smtClean="0">
                <a:solidFill>
                  <a:schemeClr val="tx1"/>
                </a:solidFill>
                <a:latin typeface="+mn-lt"/>
                <a:ea typeface="+mn-ea"/>
                <a:cs typeface="+mn-cs"/>
              </a:rPr>
              <a:t>Ponavadi</a:t>
            </a:r>
            <a:r>
              <a:rPr lang="sl-SI" sz="1200" b="0" i="0" u="none" strike="noStrike" kern="1200" baseline="0" noProof="0" dirty="0" smtClean="0">
                <a:solidFill>
                  <a:schemeClr val="tx1"/>
                </a:solidFill>
                <a:latin typeface="+mn-lt"/>
                <a:ea typeface="+mn-ea"/>
                <a:cs typeface="+mn-cs"/>
              </a:rPr>
              <a:t> inovacije storitev in izdelkov vodijo k inovacijam razvojnih in storitvenih procesov hkrati (tretja dimenzija). S posodobitvijo podpornih procesov lahko zmanjšate čas, stroške in povečate kakovost.</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Riel, A.: Innovation Managers 2.0: Which Competencies? Invited Keynote Paper. In: Messnarz, R. Et al. (eds.): Systems, Software and Service Process Improvement: 18th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2011, Copenhagen, Denmark, June 2011, Proceedings, Springer Communications in Computer and Information Science, </a:t>
            </a:r>
            <a:r>
              <a:rPr lang="sl-SI" sz="1200" kern="1200" dirty="0" smtClean="0">
                <a:solidFill>
                  <a:schemeClr val="tx1"/>
                </a:solidFill>
                <a:effectLst/>
                <a:latin typeface="+mn-lt"/>
                <a:ea typeface="+mn-ea"/>
                <a:cs typeface="+mn-cs"/>
              </a:rPr>
              <a:t>str</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278–289.</a:t>
            </a:r>
            <a:r>
              <a:rPr lang="en-US" sz="1200" b="0" i="0" u="none" strike="noStrike" kern="1200" baseline="0" dirty="0" smtClean="0">
                <a:solidFill>
                  <a:schemeClr val="tx1"/>
                </a:solidFill>
                <a:latin typeface="+mn-lt"/>
                <a:ea typeface="+mn-ea"/>
                <a:cs typeface="+mn-cs"/>
              </a:rPr>
              <a:t> </a:t>
            </a:r>
          </a:p>
          <a:p>
            <a:endParaRPr lang="en-US" sz="1200" b="1"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a:p>
            <a:endParaRPr lang="en-US" sz="1200" b="0" i="0" u="none" strike="noStrike" kern="1200" baseline="0" dirty="0" smtClean="0">
              <a:solidFill>
                <a:schemeClr val="tx1"/>
              </a:solidFill>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19</a:t>
            </a:fld>
            <a:endParaRPr lang="hu-HU"/>
          </a:p>
        </p:txBody>
      </p:sp>
    </p:spTree>
    <p:extLst>
      <p:ext uri="{BB962C8B-B14F-4D97-AF65-F5344CB8AC3E}">
        <p14:creationId xmlns:p14="http://schemas.microsoft.com/office/powerpoint/2010/main" xmlns="" val="56161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dirty="0" smtClean="0"/>
          </a:p>
          <a:p>
            <a:r>
              <a:rPr lang="sl-SI" noProof="0" dirty="0" smtClean="0"/>
              <a:t>Učitelji:</a:t>
            </a:r>
          </a:p>
          <a:p>
            <a:endParaRPr lang="sl-SI" noProof="0" dirty="0" smtClean="0"/>
          </a:p>
          <a:p>
            <a:r>
              <a:rPr lang="sl-SI" noProof="0" dirty="0" smtClean="0"/>
              <a:t>PC 1 Učitelji znajo uporabljati metode in orodja za prepoznavanje problemov in priložnosti.</a:t>
            </a:r>
          </a:p>
          <a:p>
            <a:r>
              <a:rPr lang="sl-SI" noProof="0" dirty="0" smtClean="0"/>
              <a:t>PC 2 Učitelj pozna načela razgradnje problema in identificira resnične vzroke problema.</a:t>
            </a:r>
          </a:p>
          <a:p>
            <a:endParaRPr lang="sl-SI" noProof="0" dirty="0" smtClean="0"/>
          </a:p>
          <a:p>
            <a:r>
              <a:rPr lang="sl-SI" noProof="0" dirty="0" smtClean="0"/>
              <a:t>Mentorji</a:t>
            </a:r>
          </a:p>
          <a:p>
            <a:endParaRPr lang="sl-SI" noProof="0" dirty="0" smtClean="0"/>
          </a:p>
          <a:p>
            <a:r>
              <a:rPr lang="sl-SI" noProof="0" dirty="0" smtClean="0"/>
              <a:t>PC 1 Mentor je sposoben usmerjati učitelje pri uporabi metod in orodij za prepoznavanje problemov in priložnosti.</a:t>
            </a:r>
          </a:p>
          <a:p>
            <a:r>
              <a:rPr lang="sl-SI" noProof="0" dirty="0" smtClean="0"/>
              <a:t>PC 2 Mentor je sposoben usmerjati učitelje, da prepoznajo načela razgradnje problema in ugotovijo resnične vzroke problema.</a:t>
            </a:r>
            <a:endParaRPr lang="sl-SI" sz="1200" kern="1200" noProof="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a:t>
            </a:fld>
            <a:endParaRPr lang="hu-HU"/>
          </a:p>
        </p:txBody>
      </p:sp>
    </p:spTree>
    <p:extLst>
      <p:ext uri="{BB962C8B-B14F-4D97-AF65-F5344CB8AC3E}">
        <p14:creationId xmlns:p14="http://schemas.microsoft.com/office/powerpoint/2010/main" xmlns="" val="12984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Opis.</a:t>
            </a:r>
            <a:r>
              <a:rPr lang="sl-SI" sz="1200" kern="1200" dirty="0" smtClean="0">
                <a:solidFill>
                  <a:schemeClr val="tx1"/>
                </a:solidFill>
                <a:effectLst/>
                <a:latin typeface="+mn-lt"/>
                <a:ea typeface="+mn-ea"/>
                <a:cs typeface="+mn-cs"/>
              </a:rPr>
              <a:t> Gre za t. i. sistematično inovacijsko razmišljanje. Pri </a:t>
            </a:r>
            <a:r>
              <a:rPr lang="sl-SI" sz="1200" kern="1200" dirty="0" err="1" smtClean="0">
                <a:solidFill>
                  <a:schemeClr val="tx1"/>
                </a:solidFill>
                <a:effectLst/>
                <a:latin typeface="+mn-lt"/>
                <a:ea typeface="+mn-ea"/>
                <a:cs typeface="+mn-cs"/>
              </a:rPr>
              <a:t>inoviranju</a:t>
            </a:r>
            <a:r>
              <a:rPr lang="sl-SI" sz="1200" kern="1200" dirty="0" smtClean="0">
                <a:solidFill>
                  <a:schemeClr val="tx1"/>
                </a:solidFill>
                <a:effectLst/>
                <a:latin typeface="+mn-lt"/>
                <a:ea typeface="+mn-ea"/>
                <a:cs typeface="+mn-cs"/>
              </a:rPr>
              <a:t> iz virov se ukvarjamo z obstoječimi izdelki namesto s kupci in njihovimi potrebami.</a:t>
            </a:r>
          </a:p>
          <a:p>
            <a:r>
              <a:rPr lang="sl-SI" sz="1200" i="1" kern="1200" dirty="0" smtClean="0">
                <a:solidFill>
                  <a:schemeClr val="tx1"/>
                </a:solidFill>
                <a:effectLst/>
                <a:latin typeface="+mn-lt"/>
                <a:ea typeface="+mn-ea"/>
                <a:cs typeface="+mn-cs"/>
              </a:rPr>
              <a:t>Namen in uporabnost.</a:t>
            </a:r>
            <a:r>
              <a:rPr lang="sl-SI" sz="1200" kern="1200" dirty="0" smtClean="0">
                <a:solidFill>
                  <a:schemeClr val="tx1"/>
                </a:solidFill>
                <a:effectLst/>
                <a:latin typeface="+mn-lt"/>
                <a:ea typeface="+mn-ea"/>
                <a:cs typeface="+mn-cs"/>
              </a:rPr>
              <a:t> Metoda je uporabna pri podaljševanju življenjskega cikla izdelka, ko ga je treba posodobiti ali prenoviti za ohranjanje stika s trgom ali zaradi sledenja konkurenci.</a:t>
            </a:r>
          </a:p>
          <a:p>
            <a:r>
              <a:rPr lang="sl-SI" sz="1200" i="1" kern="1200" dirty="0" smtClean="0">
                <a:solidFill>
                  <a:schemeClr val="tx1"/>
                </a:solidFill>
                <a:effectLst/>
                <a:latin typeface="+mn-lt"/>
                <a:ea typeface="+mn-ea"/>
                <a:cs typeface="+mn-cs"/>
              </a:rPr>
              <a:t>Postopek izvedbe.</a:t>
            </a:r>
            <a:r>
              <a:rPr lang="sl-SI" sz="1200" kern="1200" dirty="0" smtClean="0">
                <a:solidFill>
                  <a:schemeClr val="tx1"/>
                </a:solidFill>
                <a:effectLst/>
                <a:latin typeface="+mn-lt"/>
                <a:ea typeface="+mn-ea"/>
                <a:cs typeface="+mn-cs"/>
              </a:rPr>
              <a:t> Izdelek, katerega življenjski cikel se izteka, se razčleni in išče nove možnosti za preoblikovanje, nadgradnjo itd., ki so enostavne za izvedbo in trženje, saj izhajajo iz obstoječih virov. Metoda sestoji iz več faz, ki so predstavljene na diapozitivu: </a:t>
            </a:r>
            <a:endParaRPr lang="sl-SI" sz="1200" b="0" i="0" u="none" strike="noStrike" kern="1200" baseline="0" dirty="0" smtClean="0">
              <a:solidFill>
                <a:schemeClr val="tx1"/>
              </a:solidFill>
              <a:latin typeface="+mn-lt"/>
              <a:ea typeface="+mn-ea"/>
              <a:cs typeface="+mn-cs"/>
            </a:endParaRP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 </a:t>
            </a:r>
            <a:r>
              <a:rPr lang="en-US" sz="1200" b="0" i="0" u="none" strike="noStrike" kern="1200" baseline="0" dirty="0" smtClean="0">
                <a:solidFill>
                  <a:schemeClr val="tx1"/>
                </a:solidFill>
                <a:latin typeface="+mn-lt"/>
                <a:ea typeface="+mn-ea"/>
                <a:cs typeface="+mn-cs"/>
              </a:rPr>
              <a:t>ISBN</a:t>
            </a:r>
            <a:r>
              <a:rPr lang="en-US" sz="1200" b="0" i="0" u="none" strike="noStrike" kern="1200" baseline="0" dirty="0" smtClean="0">
                <a:solidFill>
                  <a:schemeClr val="tx1"/>
                </a:solidFill>
                <a:latin typeface="+mn-lt"/>
                <a:ea typeface="+mn-ea"/>
                <a:cs typeface="+mn-cs"/>
              </a:rPr>
              <a:t>: 978-961-266-180-9</a:t>
            </a:r>
          </a:p>
        </p:txBody>
      </p:sp>
      <p:sp>
        <p:nvSpPr>
          <p:cNvPr id="4" name="Dia számának helye 3"/>
          <p:cNvSpPr>
            <a:spLocks noGrp="1"/>
          </p:cNvSpPr>
          <p:nvPr>
            <p:ph type="sldNum" sz="quarter" idx="10"/>
          </p:nvPr>
        </p:nvSpPr>
        <p:spPr/>
        <p:txBody>
          <a:bodyPr/>
          <a:lstStyle/>
          <a:p>
            <a:fld id="{79A472E4-E8CF-4752-8D89-CC6C7CAD9C51}" type="slidenum">
              <a:rPr lang="hu-HU" smtClean="0"/>
              <a:pPr/>
              <a:t>20</a:t>
            </a:fld>
            <a:endParaRPr lang="hu-HU"/>
          </a:p>
        </p:txBody>
      </p:sp>
    </p:spTree>
    <p:extLst>
      <p:ext uri="{BB962C8B-B14F-4D97-AF65-F5344CB8AC3E}">
        <p14:creationId xmlns:p14="http://schemas.microsoft.com/office/powerpoint/2010/main" xmlns="" val="2413318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Opis.</a:t>
            </a:r>
            <a:r>
              <a:rPr lang="sl-SI" sz="1200" kern="1200" dirty="0" smtClean="0">
                <a:solidFill>
                  <a:schemeClr val="tx1"/>
                </a:solidFill>
                <a:effectLst/>
                <a:latin typeface="+mn-lt"/>
                <a:ea typeface="+mn-ea"/>
                <a:cs typeface="+mn-cs"/>
              </a:rPr>
              <a:t> Metoda diagrama ribje kosti se običajno izvaja v skupini, ki razmišlja o možnih vzrokih problema in jih beleži v obliki diagrama, tako da so ti v obliki povezanih vej oziroma "kosti" predstavljeni v različnih stopnjah podrobnosti. Problem obravnavamo navadno z vidika štirih ali več podjetniških funkcij oziroma elementov organizacije, ki predstavljajo krovne vzroke, te pa potem razčlenjujemo v več ravni </a:t>
            </a:r>
            <a:r>
              <a:rPr lang="sl-SI" sz="1200" kern="1200" dirty="0" err="1" smtClean="0">
                <a:solidFill>
                  <a:schemeClr val="tx1"/>
                </a:solidFill>
                <a:effectLst/>
                <a:latin typeface="+mn-lt"/>
                <a:ea typeface="+mn-ea"/>
                <a:cs typeface="+mn-cs"/>
              </a:rPr>
              <a:t>podvzrokov</a:t>
            </a:r>
            <a:r>
              <a:rPr lang="sl-SI" sz="1200" kern="1200" dirty="0" smtClean="0">
                <a:solidFill>
                  <a:schemeClr val="tx1"/>
                </a:solidFill>
                <a:effectLst/>
                <a:latin typeface="+mn-lt"/>
                <a:ea typeface="+mn-ea"/>
                <a:cs typeface="+mn-cs"/>
              </a:rPr>
              <a:t>. Tako postopoma izluščimo izvorne vzroke krovnega problema.</a:t>
            </a:r>
          </a:p>
          <a:p>
            <a:r>
              <a:rPr lang="sl-SI" sz="1200" i="1" kern="1200" dirty="0" smtClean="0">
                <a:solidFill>
                  <a:schemeClr val="tx1"/>
                </a:solidFill>
                <a:effectLst/>
                <a:latin typeface="+mn-lt"/>
                <a:ea typeface="+mn-ea"/>
                <a:cs typeface="+mn-cs"/>
              </a:rPr>
              <a:t>Namen in uporabnost.</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Išikavin</a:t>
            </a:r>
            <a:r>
              <a:rPr lang="sl-SI" sz="1200" kern="1200" dirty="0" smtClean="0">
                <a:solidFill>
                  <a:schemeClr val="tx1"/>
                </a:solidFill>
                <a:effectLst/>
                <a:latin typeface="+mn-lt"/>
                <a:ea typeface="+mn-ea"/>
                <a:cs typeface="+mn-cs"/>
              </a:rPr>
              <a:t> diagram ali diagram ribje kosti je vzročno-posledični diagram, ki je namenjen prepoznavanju ključnih vzrokov težav. Diagram spodbuja bolj poglobljeno in bolj objektivno predstavitev problema in zagotavlja, da so vsi udeleženci seznanjeni z vsemi predlogi in na pravi poti. Odvrača delne ali prezgodnje rešitve in kaže relativno pomembnost in povezanost med različnimi deli problema.</a:t>
            </a:r>
          </a:p>
          <a:p>
            <a:r>
              <a:rPr lang="sl-SI" sz="1200" i="1" kern="1200" dirty="0" smtClean="0">
                <a:solidFill>
                  <a:schemeClr val="tx1"/>
                </a:solidFill>
                <a:effectLst/>
                <a:latin typeface="+mn-lt"/>
                <a:ea typeface="+mn-ea"/>
                <a:cs typeface="+mn-cs"/>
              </a:rPr>
              <a:t>Postopek izvedbe.</a:t>
            </a:r>
            <a:r>
              <a:rPr lang="sl-SI" sz="1200" kern="1200" dirty="0" smtClean="0">
                <a:solidFill>
                  <a:schemeClr val="tx1"/>
                </a:solidFill>
                <a:effectLst/>
                <a:latin typeface="+mn-lt"/>
                <a:ea typeface="+mn-ea"/>
                <a:cs typeface="+mn-cs"/>
              </a:rPr>
              <a:t> Analize problema se lotimo s pomočjo diagrama, ki ima obliko ribje kosti. Na širok list papirja po sredini narišemo dolgo horizontalno puščico, ki kaže v desno. Na puščico napišemo problem, ki ga je treba razložiti. Puščica predstavlja »ribjo hrbtenico«. Iz »hrbtenice« za vsak verjeten vzrok, ki se ga skupina domisli, potegnemo po eno črto (ost) pod kotom 45 stopinj in jo na koncu označimo. Nato dodamo </a:t>
            </a:r>
            <a:r>
              <a:rPr lang="sl-SI" sz="1200" kern="1200" dirty="0" err="1" smtClean="0">
                <a:solidFill>
                  <a:schemeClr val="tx1"/>
                </a:solidFill>
                <a:effectLst/>
                <a:latin typeface="+mn-lt"/>
                <a:ea typeface="+mn-ea"/>
                <a:cs typeface="+mn-cs"/>
              </a:rPr>
              <a:t>podosti</a:t>
            </a:r>
            <a:r>
              <a:rPr lang="sl-SI" sz="1200" kern="1200" dirty="0" smtClean="0">
                <a:solidFill>
                  <a:schemeClr val="tx1"/>
                </a:solidFill>
                <a:effectLst/>
                <a:latin typeface="+mn-lt"/>
                <a:ea typeface="+mn-ea"/>
                <a:cs typeface="+mn-cs"/>
              </a:rPr>
              <a:t>, ki predstavljajo pod-vzroke. Stopnja podrobnosti narašča navzven: zunanja veja je vzrok notranje veje, s katero je povezana. Tako najbolj zunanje veje običajno predstavljajo temeljne vzroke problema.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Homolová</a:t>
            </a:r>
            <a:r>
              <a:rPr lang="en-GB" sz="1200" kern="1200" dirty="0" smtClean="0">
                <a:solidFill>
                  <a:schemeClr val="tx1"/>
                </a:solidFill>
                <a:effectLst/>
                <a:latin typeface="+mn-lt"/>
                <a:ea typeface="+mn-ea"/>
                <a:cs typeface="+mn-cs"/>
              </a:rPr>
              <a:t> E., Riel A., </a:t>
            </a:r>
            <a:r>
              <a:rPr lang="en-GB" sz="1200" kern="1200" dirty="0" err="1" smtClean="0">
                <a:solidFill>
                  <a:schemeClr val="tx1"/>
                </a:solidFill>
                <a:effectLst/>
                <a:latin typeface="+mn-lt"/>
                <a:ea typeface="+mn-ea"/>
                <a:cs typeface="+mn-cs"/>
              </a:rPr>
              <a:t>Gavenda</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Azevedo</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Pais</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Balcar</a:t>
            </a:r>
            <a:r>
              <a:rPr lang="en-GB" sz="1200" kern="1200" dirty="0" smtClean="0">
                <a:solidFill>
                  <a:schemeClr val="tx1"/>
                </a:solidFill>
                <a:effectLst/>
                <a:latin typeface="+mn-lt"/>
                <a:ea typeface="+mn-ea"/>
                <a:cs typeface="+mn-cs"/>
              </a:rPr>
              <a:t> J., </a:t>
            </a:r>
            <a:r>
              <a:rPr lang="en-GB" sz="1200" kern="1200" dirty="0" err="1" smtClean="0">
                <a:solidFill>
                  <a:schemeClr val="tx1"/>
                </a:solidFill>
                <a:effectLst/>
                <a:latin typeface="+mn-lt"/>
                <a:ea typeface="+mn-ea"/>
                <a:cs typeface="+mn-cs"/>
              </a:rPr>
              <a:t>Antinori</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Metitiero</a:t>
            </a:r>
            <a:r>
              <a:rPr lang="en-GB" sz="1200" kern="1200" dirty="0" smtClean="0">
                <a:solidFill>
                  <a:schemeClr val="tx1"/>
                </a:solidFill>
                <a:effectLst/>
                <a:latin typeface="+mn-lt"/>
                <a:ea typeface="+mn-ea"/>
                <a:cs typeface="+mn-cs"/>
              </a:rPr>
              <a:t> G., </a:t>
            </a:r>
            <a:r>
              <a:rPr lang="en-GB" sz="1200" kern="1200" dirty="0" err="1" smtClean="0">
                <a:solidFill>
                  <a:schemeClr val="tx1"/>
                </a:solidFill>
                <a:effectLst/>
                <a:latin typeface="+mn-lt"/>
                <a:ea typeface="+mn-ea"/>
                <a:cs typeface="+mn-cs"/>
              </a:rPr>
              <a:t>Giorgakis</a:t>
            </a:r>
            <a:r>
              <a:rPr lang="en-GB" sz="1200" kern="1200" dirty="0" smtClean="0">
                <a:solidFill>
                  <a:schemeClr val="tx1"/>
                </a:solidFill>
                <a:effectLst/>
                <a:latin typeface="+mn-lt"/>
                <a:ea typeface="+mn-ea"/>
                <a:cs typeface="+mn-cs"/>
              </a:rPr>
              <a:t> G., </a:t>
            </a:r>
            <a:r>
              <a:rPr lang="en-GB" sz="1200" kern="1200" dirty="0" err="1" smtClean="0">
                <a:solidFill>
                  <a:schemeClr val="tx1"/>
                </a:solidFill>
                <a:effectLst/>
                <a:latin typeface="+mn-lt"/>
                <a:ea typeface="+mn-ea"/>
                <a:cs typeface="+mn-cs"/>
              </a:rPr>
              <a:t>Photiades</a:t>
            </a:r>
            <a:r>
              <a:rPr lang="en-GB" sz="1200" kern="1200" dirty="0" smtClean="0">
                <a:solidFill>
                  <a:schemeClr val="tx1"/>
                </a:solidFill>
                <a:effectLst/>
                <a:latin typeface="+mn-lt"/>
                <a:ea typeface="+mn-ea"/>
                <a:cs typeface="+mn-cs"/>
              </a:rPr>
              <a:t> P., </a:t>
            </a:r>
            <a:r>
              <a:rPr lang="en-GB" sz="1200" kern="1200" dirty="0" err="1" smtClean="0">
                <a:solidFill>
                  <a:schemeClr val="tx1"/>
                </a:solidFill>
                <a:effectLst/>
                <a:latin typeface="+mn-lt"/>
                <a:ea typeface="+mn-ea"/>
                <a:cs typeface="+mn-cs"/>
              </a:rPr>
              <a:t>Ekert</a:t>
            </a:r>
            <a:r>
              <a:rPr lang="en-GB" sz="1200" kern="1200" dirty="0" smtClean="0">
                <a:solidFill>
                  <a:schemeClr val="tx1"/>
                </a:solidFill>
                <a:effectLst/>
                <a:latin typeface="+mn-lt"/>
                <a:ea typeface="+mn-ea"/>
                <a:cs typeface="+mn-cs"/>
              </a:rPr>
              <a:t> D., Messnarz R., </a:t>
            </a:r>
            <a:r>
              <a:rPr lang="en-GB" sz="1200" kern="1200" dirty="0" err="1" smtClean="0">
                <a:solidFill>
                  <a:schemeClr val="tx1"/>
                </a:solidFill>
                <a:effectLst/>
                <a:latin typeface="+mn-lt"/>
                <a:ea typeface="+mn-ea"/>
                <a:cs typeface="+mn-cs"/>
              </a:rPr>
              <a:t>Tichkiewitch</a:t>
            </a:r>
            <a:r>
              <a:rPr lang="en-GB"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GB" sz="1200" kern="1200" dirty="0" err="1" smtClean="0">
                <a:solidFill>
                  <a:schemeClr val="tx1"/>
                </a:solidFill>
                <a:effectLst/>
                <a:latin typeface="+mn-lt"/>
                <a:ea typeface="+mn-ea"/>
                <a:cs typeface="+mn-cs"/>
              </a:rPr>
              <a:t>EuroSPI</a:t>
            </a:r>
            <a:r>
              <a:rPr lang="en-GB" sz="1200" kern="1200" dirty="0" smtClean="0">
                <a:solidFill>
                  <a:schemeClr val="tx1"/>
                </a:solidFill>
                <a:effectLst/>
                <a:latin typeface="+mn-lt"/>
                <a:ea typeface="+mn-ea"/>
                <a:cs typeface="+mn-cs"/>
              </a:rPr>
              <a:t> 2014, Luxembourg, SPRINGER CCIS Series, Communications in Computer and Information Science, CCIS 425, June 2014.</a:t>
            </a:r>
            <a:endParaRPr lang="de-AT" sz="1200" kern="1200" dirty="0" smtClean="0">
              <a:solidFill>
                <a:schemeClr val="tx1"/>
              </a:solidFill>
              <a:effectLst/>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21</a:t>
            </a:fld>
            <a:endParaRPr lang="hu-HU"/>
          </a:p>
        </p:txBody>
      </p:sp>
    </p:spTree>
    <p:extLst>
      <p:ext uri="{BB962C8B-B14F-4D97-AF65-F5344CB8AC3E}">
        <p14:creationId xmlns:p14="http://schemas.microsoft.com/office/powerpoint/2010/main" xmlns="" val="315108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Opis.</a:t>
            </a:r>
            <a:r>
              <a:rPr lang="sl-SI" sz="1200" kern="1200" dirty="0" smtClean="0">
                <a:solidFill>
                  <a:schemeClr val="tx1"/>
                </a:solidFill>
                <a:effectLst/>
                <a:latin typeface="+mn-lt"/>
                <a:ea typeface="+mn-ea"/>
                <a:cs typeface="+mn-cs"/>
              </a:rPr>
              <a:t> Metoda diagrama ribje kosti se običajno izvaja v skupini, ki razmišlja o možnih vzrokih problema in jih beleži v obliki diagrama, tako da so ti v obliki povezanih vej oziroma "kosti" predstavljeni v različnih stopnjah podrobnosti. Problem obravnavamo navadno z vidika štirih ali več podjetniških funkcij oziroma elementov organizacije, ki predstavljajo krovne vzroke, te pa potem razčlenjujemo v več ravni </a:t>
            </a:r>
            <a:r>
              <a:rPr lang="sl-SI" sz="1200" kern="1200" dirty="0" err="1" smtClean="0">
                <a:solidFill>
                  <a:schemeClr val="tx1"/>
                </a:solidFill>
                <a:effectLst/>
                <a:latin typeface="+mn-lt"/>
                <a:ea typeface="+mn-ea"/>
                <a:cs typeface="+mn-cs"/>
              </a:rPr>
              <a:t>podvzrokov</a:t>
            </a:r>
            <a:r>
              <a:rPr lang="sl-SI" sz="1200" kern="1200" dirty="0" smtClean="0">
                <a:solidFill>
                  <a:schemeClr val="tx1"/>
                </a:solidFill>
                <a:effectLst/>
                <a:latin typeface="+mn-lt"/>
                <a:ea typeface="+mn-ea"/>
                <a:cs typeface="+mn-cs"/>
              </a:rPr>
              <a:t>. Tako postopoma izluščimo izvorne vzroke krovnega problema.</a:t>
            </a:r>
          </a:p>
          <a:p>
            <a:r>
              <a:rPr lang="sl-SI" sz="1200" i="1" kern="1200" dirty="0" smtClean="0">
                <a:solidFill>
                  <a:schemeClr val="tx1"/>
                </a:solidFill>
                <a:effectLst/>
                <a:latin typeface="+mn-lt"/>
                <a:ea typeface="+mn-ea"/>
                <a:cs typeface="+mn-cs"/>
              </a:rPr>
              <a:t>Namen in uporabnost.</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Išikavin</a:t>
            </a:r>
            <a:r>
              <a:rPr lang="sl-SI" sz="1200" kern="1200" dirty="0" smtClean="0">
                <a:solidFill>
                  <a:schemeClr val="tx1"/>
                </a:solidFill>
                <a:effectLst/>
                <a:latin typeface="+mn-lt"/>
                <a:ea typeface="+mn-ea"/>
                <a:cs typeface="+mn-cs"/>
              </a:rPr>
              <a:t> diagram ali diagram ribje kosti je vzročno-posledični diagram, ki je namenjen prepoznavanju ključnih vzrokov težav. Diagram spodbuja bolj poglobljeno in bolj objektivno predstavitev problema in zagotavlja, da so vsi udeleženci seznanjeni z vsemi predlogi in na pravi poti. Odvrača delne ali prezgodnje rešitve in kaže relativno pomembnost in povezanost med različnimi deli problema.</a:t>
            </a:r>
          </a:p>
          <a:p>
            <a:r>
              <a:rPr lang="sl-SI" sz="1200" i="1" kern="1200" dirty="0" smtClean="0">
                <a:solidFill>
                  <a:schemeClr val="tx1"/>
                </a:solidFill>
                <a:effectLst/>
                <a:latin typeface="+mn-lt"/>
                <a:ea typeface="+mn-ea"/>
                <a:cs typeface="+mn-cs"/>
              </a:rPr>
              <a:t>Postopek izvedbe.</a:t>
            </a:r>
            <a:r>
              <a:rPr lang="sl-SI" sz="1200" kern="1200" dirty="0" smtClean="0">
                <a:solidFill>
                  <a:schemeClr val="tx1"/>
                </a:solidFill>
                <a:effectLst/>
                <a:latin typeface="+mn-lt"/>
                <a:ea typeface="+mn-ea"/>
                <a:cs typeface="+mn-cs"/>
              </a:rPr>
              <a:t> Analize problema se lotimo s pomočjo diagrama, ki ima obliko ribje kosti. Na širok list papirja po sredini narišemo dolgo horizontalno puščico, ki kaže v desno. Na puščico napišemo problem, ki ga je treba razložiti. Puščica predstavlja »ribjo hrbtenico«. Iz »hrbtenice« za vsak verjeten vzrok, ki se ga skupina domisli, potegnemo po eno črto (ost) pod kotom 45 stopinj in jo na koncu označimo. Nato dodamo </a:t>
            </a:r>
            <a:r>
              <a:rPr lang="sl-SI" sz="1200" kern="1200" dirty="0" err="1" smtClean="0">
                <a:solidFill>
                  <a:schemeClr val="tx1"/>
                </a:solidFill>
                <a:effectLst/>
                <a:latin typeface="+mn-lt"/>
                <a:ea typeface="+mn-ea"/>
                <a:cs typeface="+mn-cs"/>
              </a:rPr>
              <a:t>podosti</a:t>
            </a:r>
            <a:r>
              <a:rPr lang="sl-SI" sz="1200" kern="1200" dirty="0" smtClean="0">
                <a:solidFill>
                  <a:schemeClr val="tx1"/>
                </a:solidFill>
                <a:effectLst/>
                <a:latin typeface="+mn-lt"/>
                <a:ea typeface="+mn-ea"/>
                <a:cs typeface="+mn-cs"/>
              </a:rPr>
              <a:t>, ki predstavljajo </a:t>
            </a:r>
            <a:r>
              <a:rPr lang="sl-SI" sz="1200" kern="1200" dirty="0" err="1" smtClean="0">
                <a:solidFill>
                  <a:schemeClr val="tx1"/>
                </a:solidFill>
                <a:effectLst/>
                <a:latin typeface="+mn-lt"/>
                <a:ea typeface="+mn-ea"/>
                <a:cs typeface="+mn-cs"/>
              </a:rPr>
              <a:t>podvzroke</a:t>
            </a:r>
            <a:r>
              <a:rPr lang="sl-SI" sz="1200" kern="1200" dirty="0" smtClean="0">
                <a:solidFill>
                  <a:schemeClr val="tx1"/>
                </a:solidFill>
                <a:effectLst/>
                <a:latin typeface="+mn-lt"/>
                <a:ea typeface="+mn-ea"/>
                <a:cs typeface="+mn-cs"/>
              </a:rPr>
              <a:t>. Stopnja podrobnosti narašča navzven: zunanja veja je vzrok notranje veje, s katero je povezana. Tako najbolj zunanje veje običajno predstavljajo temeljne vzroke problema.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Reference: </a:t>
            </a:r>
            <a:r>
              <a:rPr lang="en-GB" sz="1200" b="0" i="0" u="none" strike="noStrike" kern="1200" baseline="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Homolová</a:t>
            </a:r>
            <a:r>
              <a:rPr lang="en-GB" sz="1200" kern="1200" dirty="0" smtClean="0">
                <a:solidFill>
                  <a:schemeClr val="tx1"/>
                </a:solidFill>
                <a:effectLst/>
                <a:latin typeface="+mn-lt"/>
                <a:ea typeface="+mn-ea"/>
                <a:cs typeface="+mn-cs"/>
              </a:rPr>
              <a:t> E., Riel A., </a:t>
            </a:r>
            <a:r>
              <a:rPr lang="en-GB" sz="1200" kern="1200" dirty="0" err="1" smtClean="0">
                <a:solidFill>
                  <a:schemeClr val="tx1"/>
                </a:solidFill>
                <a:effectLst/>
                <a:latin typeface="+mn-lt"/>
                <a:ea typeface="+mn-ea"/>
                <a:cs typeface="+mn-cs"/>
              </a:rPr>
              <a:t>Gavenda</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Azevedo</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Pais</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Balcar</a:t>
            </a:r>
            <a:r>
              <a:rPr lang="en-GB" sz="1200" kern="1200" dirty="0" smtClean="0">
                <a:solidFill>
                  <a:schemeClr val="tx1"/>
                </a:solidFill>
                <a:effectLst/>
                <a:latin typeface="+mn-lt"/>
                <a:ea typeface="+mn-ea"/>
                <a:cs typeface="+mn-cs"/>
              </a:rPr>
              <a:t> J., </a:t>
            </a:r>
            <a:r>
              <a:rPr lang="en-GB" sz="1200" kern="1200" dirty="0" err="1" smtClean="0">
                <a:solidFill>
                  <a:schemeClr val="tx1"/>
                </a:solidFill>
                <a:effectLst/>
                <a:latin typeface="+mn-lt"/>
                <a:ea typeface="+mn-ea"/>
                <a:cs typeface="+mn-cs"/>
              </a:rPr>
              <a:t>Antinori</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Metitiero</a:t>
            </a:r>
            <a:r>
              <a:rPr lang="en-GB" sz="1200" kern="1200" dirty="0" smtClean="0">
                <a:solidFill>
                  <a:schemeClr val="tx1"/>
                </a:solidFill>
                <a:effectLst/>
                <a:latin typeface="+mn-lt"/>
                <a:ea typeface="+mn-ea"/>
                <a:cs typeface="+mn-cs"/>
              </a:rPr>
              <a:t> G., </a:t>
            </a:r>
            <a:r>
              <a:rPr lang="en-GB" sz="1200" kern="1200" dirty="0" err="1" smtClean="0">
                <a:solidFill>
                  <a:schemeClr val="tx1"/>
                </a:solidFill>
                <a:effectLst/>
                <a:latin typeface="+mn-lt"/>
                <a:ea typeface="+mn-ea"/>
                <a:cs typeface="+mn-cs"/>
              </a:rPr>
              <a:t>Giorgakis</a:t>
            </a:r>
            <a:r>
              <a:rPr lang="en-GB" sz="1200" kern="1200" dirty="0" smtClean="0">
                <a:solidFill>
                  <a:schemeClr val="tx1"/>
                </a:solidFill>
                <a:effectLst/>
                <a:latin typeface="+mn-lt"/>
                <a:ea typeface="+mn-ea"/>
                <a:cs typeface="+mn-cs"/>
              </a:rPr>
              <a:t> G., </a:t>
            </a:r>
            <a:r>
              <a:rPr lang="en-GB" sz="1200" kern="1200" dirty="0" err="1" smtClean="0">
                <a:solidFill>
                  <a:schemeClr val="tx1"/>
                </a:solidFill>
                <a:effectLst/>
                <a:latin typeface="+mn-lt"/>
                <a:ea typeface="+mn-ea"/>
                <a:cs typeface="+mn-cs"/>
              </a:rPr>
              <a:t>Photiades</a:t>
            </a:r>
            <a:r>
              <a:rPr lang="en-GB" sz="1200" kern="1200" dirty="0" smtClean="0">
                <a:solidFill>
                  <a:schemeClr val="tx1"/>
                </a:solidFill>
                <a:effectLst/>
                <a:latin typeface="+mn-lt"/>
                <a:ea typeface="+mn-ea"/>
                <a:cs typeface="+mn-cs"/>
              </a:rPr>
              <a:t> P., </a:t>
            </a:r>
            <a:r>
              <a:rPr lang="en-GB" sz="1200" kern="1200" dirty="0" err="1" smtClean="0">
                <a:solidFill>
                  <a:schemeClr val="tx1"/>
                </a:solidFill>
                <a:effectLst/>
                <a:latin typeface="+mn-lt"/>
                <a:ea typeface="+mn-ea"/>
                <a:cs typeface="+mn-cs"/>
              </a:rPr>
              <a:t>Ekert</a:t>
            </a:r>
            <a:r>
              <a:rPr lang="en-GB" sz="1200" kern="1200" dirty="0" smtClean="0">
                <a:solidFill>
                  <a:schemeClr val="tx1"/>
                </a:solidFill>
                <a:effectLst/>
                <a:latin typeface="+mn-lt"/>
                <a:ea typeface="+mn-ea"/>
                <a:cs typeface="+mn-cs"/>
              </a:rPr>
              <a:t> D., Messnarz R., </a:t>
            </a:r>
            <a:r>
              <a:rPr lang="en-GB" sz="1200" kern="1200" dirty="0" err="1" smtClean="0">
                <a:solidFill>
                  <a:schemeClr val="tx1"/>
                </a:solidFill>
                <a:effectLst/>
                <a:latin typeface="+mn-lt"/>
                <a:ea typeface="+mn-ea"/>
                <a:cs typeface="+mn-cs"/>
              </a:rPr>
              <a:t>Tichkiewitch</a:t>
            </a:r>
            <a:r>
              <a:rPr lang="en-GB"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GB" sz="1200" kern="1200" dirty="0" err="1" smtClean="0">
                <a:solidFill>
                  <a:schemeClr val="tx1"/>
                </a:solidFill>
                <a:effectLst/>
                <a:latin typeface="+mn-lt"/>
                <a:ea typeface="+mn-ea"/>
                <a:cs typeface="+mn-cs"/>
              </a:rPr>
              <a:t>EuroSPI</a:t>
            </a:r>
            <a:r>
              <a:rPr lang="en-GB" sz="1200" kern="1200" dirty="0" smtClean="0">
                <a:solidFill>
                  <a:schemeClr val="tx1"/>
                </a:solidFill>
                <a:effectLst/>
                <a:latin typeface="+mn-lt"/>
                <a:ea typeface="+mn-ea"/>
                <a:cs typeface="+mn-cs"/>
              </a:rPr>
              <a:t> 2014, Luxembourg, SPRINGER CCIS Series, Communications in Computer and Information Science, CCIS 425, June 2014.</a:t>
            </a:r>
            <a:endParaRPr lang="de-AT" sz="1200" kern="1200" dirty="0" smtClean="0">
              <a:solidFill>
                <a:schemeClr val="tx1"/>
              </a:solidFill>
              <a:effectLst/>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22</a:t>
            </a:fld>
            <a:endParaRPr lang="hu-HU"/>
          </a:p>
        </p:txBody>
      </p:sp>
    </p:spTree>
    <p:extLst>
      <p:ext uri="{BB962C8B-B14F-4D97-AF65-F5344CB8AC3E}">
        <p14:creationId xmlns:p14="http://schemas.microsoft.com/office/powerpoint/2010/main" xmlns="" val="71822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Opis.</a:t>
            </a:r>
            <a:r>
              <a:rPr lang="sl-SI" sz="1200" kern="1200" dirty="0" smtClean="0">
                <a:solidFill>
                  <a:schemeClr val="tx1"/>
                </a:solidFill>
                <a:effectLst/>
                <a:latin typeface="+mn-lt"/>
                <a:ea typeface="+mn-ea"/>
                <a:cs typeface="+mn-cs"/>
              </a:rPr>
              <a:t> Gre za t. i. sistematično inovacijsko razmišljanje. Pri </a:t>
            </a:r>
            <a:r>
              <a:rPr lang="sl-SI" sz="1200" kern="1200" dirty="0" err="1" smtClean="0">
                <a:solidFill>
                  <a:schemeClr val="tx1"/>
                </a:solidFill>
                <a:effectLst/>
                <a:latin typeface="+mn-lt"/>
                <a:ea typeface="+mn-ea"/>
                <a:cs typeface="+mn-cs"/>
              </a:rPr>
              <a:t>inoviranju</a:t>
            </a:r>
            <a:r>
              <a:rPr lang="sl-SI" sz="1200" kern="1200" dirty="0" smtClean="0">
                <a:solidFill>
                  <a:schemeClr val="tx1"/>
                </a:solidFill>
                <a:effectLst/>
                <a:latin typeface="+mn-lt"/>
                <a:ea typeface="+mn-ea"/>
                <a:cs typeface="+mn-cs"/>
              </a:rPr>
              <a:t> iz virov se ukvarjamo z obstoječimi izdelki namesto s kupci in njihovimi potrebami.</a:t>
            </a:r>
          </a:p>
          <a:p>
            <a:r>
              <a:rPr lang="sl-SI" sz="1200" i="1" kern="1200" dirty="0" smtClean="0">
                <a:solidFill>
                  <a:schemeClr val="tx1"/>
                </a:solidFill>
                <a:effectLst/>
                <a:latin typeface="+mn-lt"/>
                <a:ea typeface="+mn-ea"/>
                <a:cs typeface="+mn-cs"/>
              </a:rPr>
              <a:t>Namen in uporabnost.</a:t>
            </a:r>
            <a:r>
              <a:rPr lang="sl-SI" sz="1200" kern="1200" dirty="0" smtClean="0">
                <a:solidFill>
                  <a:schemeClr val="tx1"/>
                </a:solidFill>
                <a:effectLst/>
                <a:latin typeface="+mn-lt"/>
                <a:ea typeface="+mn-ea"/>
                <a:cs typeface="+mn-cs"/>
              </a:rPr>
              <a:t> Metoda je uporabna pri podaljševanju življenjskega cikla izdelka, ko ga je treba posodobiti ali prenoviti za ohranjanje stika s trgom ali zaradi sledenja konkurenci.</a:t>
            </a:r>
          </a:p>
          <a:p>
            <a:r>
              <a:rPr lang="sl-SI" sz="1200" i="1" kern="1200" dirty="0" smtClean="0">
                <a:solidFill>
                  <a:schemeClr val="tx1"/>
                </a:solidFill>
                <a:effectLst/>
                <a:latin typeface="+mn-lt"/>
                <a:ea typeface="+mn-ea"/>
                <a:cs typeface="+mn-cs"/>
              </a:rPr>
              <a:t>Postopek izvedbe.</a:t>
            </a:r>
            <a:r>
              <a:rPr lang="sl-SI" sz="1200" kern="1200" dirty="0" smtClean="0">
                <a:solidFill>
                  <a:schemeClr val="tx1"/>
                </a:solidFill>
                <a:effectLst/>
                <a:latin typeface="+mn-lt"/>
                <a:ea typeface="+mn-ea"/>
                <a:cs typeface="+mn-cs"/>
              </a:rPr>
              <a:t> Izdelek, katerega življenjski cikel se izteka, se razčleni in išče nove možnosti za preoblikovanje, nadgradnjo itd., ki so enostavne za izvedbo in trženje, saj izhajajo iz obstoječih virov. Metoda sestoji iz več faz, ki so predstavljene na diapozitivu</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p>
        </p:txBody>
      </p:sp>
      <p:sp>
        <p:nvSpPr>
          <p:cNvPr id="4" name="Dia számának helye 3"/>
          <p:cNvSpPr>
            <a:spLocks noGrp="1"/>
          </p:cNvSpPr>
          <p:nvPr>
            <p:ph type="sldNum" sz="quarter" idx="10"/>
          </p:nvPr>
        </p:nvSpPr>
        <p:spPr/>
        <p:txBody>
          <a:bodyPr/>
          <a:lstStyle/>
          <a:p>
            <a:fld id="{79A472E4-E8CF-4752-8D89-CC6C7CAD9C51}" type="slidenum">
              <a:rPr lang="hu-HU" smtClean="0"/>
              <a:pPr/>
              <a:t>23</a:t>
            </a:fld>
            <a:endParaRPr lang="hu-HU"/>
          </a:p>
        </p:txBody>
      </p:sp>
    </p:spTree>
    <p:extLst>
      <p:ext uri="{BB962C8B-B14F-4D97-AF65-F5344CB8AC3E}">
        <p14:creationId xmlns:p14="http://schemas.microsoft.com/office/powerpoint/2010/main" xmlns="" val="285645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24</a:t>
            </a:fld>
            <a:endParaRPr lang="hu-HU"/>
          </a:p>
        </p:txBody>
      </p:sp>
    </p:spTree>
    <p:extLst>
      <p:ext uri="{BB962C8B-B14F-4D97-AF65-F5344CB8AC3E}">
        <p14:creationId xmlns:p14="http://schemas.microsoft.com/office/powerpoint/2010/main" xmlns="" val="91185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25</a:t>
            </a:fld>
            <a:endParaRPr lang="hu-HU"/>
          </a:p>
        </p:txBody>
      </p:sp>
    </p:spTree>
    <p:extLst>
      <p:ext uri="{BB962C8B-B14F-4D97-AF65-F5344CB8AC3E}">
        <p14:creationId xmlns:p14="http://schemas.microsoft.com/office/powerpoint/2010/main" xmlns="" val="410779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26</a:t>
            </a:fld>
            <a:endParaRPr lang="hu-HU"/>
          </a:p>
        </p:txBody>
      </p:sp>
    </p:spTree>
    <p:extLst>
      <p:ext uri="{BB962C8B-B14F-4D97-AF65-F5344CB8AC3E}">
        <p14:creationId xmlns:p14="http://schemas.microsoft.com/office/powerpoint/2010/main" xmlns="" val="1868040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27</a:t>
            </a:fld>
            <a:endParaRPr lang="hu-HU"/>
          </a:p>
        </p:txBody>
      </p:sp>
    </p:spTree>
    <p:extLst>
      <p:ext uri="{BB962C8B-B14F-4D97-AF65-F5344CB8AC3E}">
        <p14:creationId xmlns:p14="http://schemas.microsoft.com/office/powerpoint/2010/main" xmlns="" val="182444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28</a:t>
            </a:fld>
            <a:endParaRPr lang="hu-HU"/>
          </a:p>
        </p:txBody>
      </p:sp>
    </p:spTree>
    <p:extLst>
      <p:ext uri="{BB962C8B-B14F-4D97-AF65-F5344CB8AC3E}">
        <p14:creationId xmlns:p14="http://schemas.microsoft.com/office/powerpoint/2010/main" xmlns="" val="1117164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29</a:t>
            </a:fld>
            <a:endParaRPr lang="hu-HU"/>
          </a:p>
        </p:txBody>
      </p:sp>
    </p:spTree>
    <p:extLst>
      <p:ext uri="{BB962C8B-B14F-4D97-AF65-F5344CB8AC3E}">
        <p14:creationId xmlns:p14="http://schemas.microsoft.com/office/powerpoint/2010/main" xmlns="" val="77860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3</a:t>
            </a:fld>
            <a:endParaRPr lang="hu-HU"/>
          </a:p>
        </p:txBody>
      </p:sp>
    </p:spTree>
    <p:extLst>
      <p:ext uri="{BB962C8B-B14F-4D97-AF65-F5344CB8AC3E}">
        <p14:creationId xmlns:p14="http://schemas.microsoft.com/office/powerpoint/2010/main" xmlns="" val="3840006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Prosimo, uporabite ta del, da napišete svoje beležke, povezave, priloge in vse tisto, česar ne berete na določenem diapozitivu, a se izpostavijo</a:t>
            </a:r>
            <a:r>
              <a:rPr lang="hu-HU" baseline="0" dirty="0" smtClean="0"/>
              <a:t> med predavanjem</a:t>
            </a:r>
            <a:r>
              <a:rPr lang="hu-HU" dirty="0" smtClean="0"/>
              <a:t>.</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30</a:t>
            </a:fld>
            <a:endParaRPr lang="hu-HU"/>
          </a:p>
        </p:txBody>
      </p:sp>
    </p:spTree>
    <p:extLst>
      <p:ext uri="{BB962C8B-B14F-4D97-AF65-F5344CB8AC3E}">
        <p14:creationId xmlns:p14="http://schemas.microsoft.com/office/powerpoint/2010/main" xmlns="" val="193975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4</a:t>
            </a:fld>
            <a:endParaRPr lang="hu-HU"/>
          </a:p>
        </p:txBody>
      </p:sp>
    </p:spTree>
    <p:extLst>
      <p:ext uri="{BB962C8B-B14F-4D97-AF65-F5344CB8AC3E}">
        <p14:creationId xmlns:p14="http://schemas.microsoft.com/office/powerpoint/2010/main" xmlns="" val="25358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0" i="0" u="none" strike="noStrike" kern="1200" baseline="0" dirty="0" smtClean="0">
                <a:solidFill>
                  <a:schemeClr val="tx1"/>
                </a:solidFill>
                <a:latin typeface="+mn-lt"/>
                <a:ea typeface="+mn-ea"/>
                <a:cs typeface="+mn-cs"/>
              </a:rPr>
              <a:t>Opis. Metoda "</a:t>
            </a:r>
            <a:r>
              <a:rPr lang="sl-SI" sz="1200" b="0" i="0" u="none" strike="noStrike" kern="1200" baseline="0" dirty="0" err="1" smtClean="0">
                <a:solidFill>
                  <a:schemeClr val="tx1"/>
                </a:solidFill>
                <a:latin typeface="+mn-lt"/>
                <a:ea typeface="+mn-ea"/>
                <a:cs typeface="+mn-cs"/>
              </a:rPr>
              <a:t>Quick</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and</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Dirty</a:t>
            </a:r>
            <a:r>
              <a:rPr lang="sl-SI" sz="1200" b="0" i="0" u="none" strike="noStrike" kern="1200" baseline="0" dirty="0" smtClean="0">
                <a:solidFill>
                  <a:schemeClr val="tx1"/>
                </a:solidFill>
                <a:latin typeface="+mn-lt"/>
                <a:ea typeface="+mn-ea"/>
                <a:cs typeface="+mn-cs"/>
              </a:rPr>
              <a:t>" sledi matrici, kjer so lastnosti zadevnega izdelka ali storitve sistemsko hipotetično spremenjene na podlagi treh ali več parov operaterjev. Včasih morda </a:t>
            </a:r>
            <a:r>
              <a:rPr lang="sl-SI" sz="1200" i="1" kern="1200" dirty="0" smtClean="0">
                <a:solidFill>
                  <a:schemeClr val="tx1"/>
                </a:solidFill>
                <a:effectLst/>
                <a:latin typeface="+mn-lt"/>
                <a:ea typeface="+mn-ea"/>
                <a:cs typeface="+mn-cs"/>
              </a:rPr>
              <a:t>Opis.</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Quick</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and</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Dirty</a:t>
            </a:r>
            <a:r>
              <a:rPr lang="sl-SI" sz="1200" kern="1200" dirty="0" smtClean="0">
                <a:solidFill>
                  <a:schemeClr val="tx1"/>
                </a:solidFill>
                <a:effectLst/>
                <a:latin typeface="+mn-lt"/>
                <a:ea typeface="+mn-ea"/>
                <a:cs typeface="+mn-cs"/>
              </a:rPr>
              <a:t>" ali »Hitra in umazana« metoda poteka v obliki sledenja matriki, pri čemer nekemu izdelku ali storitvi, ki je v obravnavi, sistematično hipotetično spreminjamo lastnosti na podlagi treh ali več parov operatorjev. Včasih za vsak izdelek ali storitev ni mogoče uporabiti vsakega operatorja, vendar je praviloma možno v matriki ugotoviti vsaj eno </a:t>
            </a:r>
            <a:r>
              <a:rPr lang="sl-SI" sz="1200" kern="1200" dirty="0" err="1" smtClean="0">
                <a:solidFill>
                  <a:schemeClr val="tx1"/>
                </a:solidFill>
                <a:effectLst/>
                <a:latin typeface="+mn-lt"/>
                <a:ea typeface="+mn-ea"/>
                <a:cs typeface="+mn-cs"/>
              </a:rPr>
              <a:t>inkrementalno</a:t>
            </a:r>
            <a:r>
              <a:rPr lang="sl-SI" sz="1200" kern="1200" dirty="0" smtClean="0">
                <a:solidFill>
                  <a:schemeClr val="tx1"/>
                </a:solidFill>
                <a:effectLst/>
                <a:latin typeface="+mn-lt"/>
                <a:ea typeface="+mn-ea"/>
                <a:cs typeface="+mn-cs"/>
              </a:rPr>
              <a:t> inovacijo.</a:t>
            </a:r>
          </a:p>
          <a:p>
            <a:r>
              <a:rPr lang="sl-SI" sz="1200" i="1" kern="1200" dirty="0" smtClean="0">
                <a:solidFill>
                  <a:schemeClr val="tx1"/>
                </a:solidFill>
                <a:effectLst/>
                <a:latin typeface="+mn-lt"/>
                <a:ea typeface="+mn-ea"/>
                <a:cs typeface="+mn-cs"/>
              </a:rPr>
              <a:t>Namen in uporabnost.</a:t>
            </a:r>
            <a:r>
              <a:rPr lang="sl-SI" sz="1200" kern="1200" dirty="0" smtClean="0">
                <a:solidFill>
                  <a:schemeClr val="tx1"/>
                </a:solidFill>
                <a:effectLst/>
                <a:latin typeface="+mn-lt"/>
                <a:ea typeface="+mn-ea"/>
                <a:cs typeface="+mn-cs"/>
              </a:rPr>
              <a:t> Metoda </a:t>
            </a:r>
            <a:r>
              <a:rPr lang="sl-SI" sz="1200" kern="1200" dirty="0" err="1" smtClean="0">
                <a:solidFill>
                  <a:schemeClr val="tx1"/>
                </a:solidFill>
                <a:effectLst/>
                <a:latin typeface="+mn-lt"/>
                <a:ea typeface="+mn-ea"/>
                <a:cs typeface="+mn-cs"/>
              </a:rPr>
              <a:t>QaDIM</a:t>
            </a:r>
            <a:r>
              <a:rPr lang="sl-SI" sz="1200" kern="1200" dirty="0" smtClean="0">
                <a:solidFill>
                  <a:schemeClr val="tx1"/>
                </a:solidFill>
                <a:effectLst/>
                <a:latin typeface="+mn-lt"/>
                <a:ea typeface="+mn-ea"/>
                <a:cs typeface="+mn-cs"/>
              </a:rPr>
              <a:t> je namenjena predvsem identifikaciji priložnosti za </a:t>
            </a:r>
            <a:r>
              <a:rPr lang="sl-SI" sz="1200" kern="1200" dirty="0" err="1" smtClean="0">
                <a:solidFill>
                  <a:schemeClr val="tx1"/>
                </a:solidFill>
                <a:effectLst/>
                <a:latin typeface="+mn-lt"/>
                <a:ea typeface="+mn-ea"/>
                <a:cs typeface="+mn-cs"/>
              </a:rPr>
              <a:t>inkrementalne</a:t>
            </a:r>
            <a:r>
              <a:rPr lang="sl-SI" sz="1200" kern="1200" dirty="0" smtClean="0">
                <a:solidFill>
                  <a:schemeClr val="tx1"/>
                </a:solidFill>
                <a:effectLst/>
                <a:latin typeface="+mn-lt"/>
                <a:ea typeface="+mn-ea"/>
                <a:cs typeface="+mn-cs"/>
              </a:rPr>
              <a:t> inovacije na že obstoječem produktu, lahko pa se pri postopku odkrivanja problemov in priložnosti pojavi tudi ideja za prebojno inovacijo.</a:t>
            </a:r>
          </a:p>
          <a:p>
            <a:r>
              <a:rPr lang="sl-SI" sz="1200" i="1" kern="1200" dirty="0" smtClean="0">
                <a:solidFill>
                  <a:schemeClr val="tx1"/>
                </a:solidFill>
                <a:effectLst/>
                <a:latin typeface="+mn-lt"/>
                <a:ea typeface="+mn-ea"/>
                <a:cs typeface="+mn-cs"/>
              </a:rPr>
              <a:t>Postopek izvedbe.</a:t>
            </a:r>
            <a:r>
              <a:rPr lang="sl-SI" sz="1200" kern="1200" dirty="0" smtClean="0">
                <a:solidFill>
                  <a:schemeClr val="tx1"/>
                </a:solidFill>
                <a:effectLst/>
                <a:latin typeface="+mn-lt"/>
                <a:ea typeface="+mn-ea"/>
                <a:cs typeface="+mn-cs"/>
              </a:rPr>
              <a:t> Posameznik ali skupina izberejo produkt (izdelek ali storitev), ki je problematičen ali ga je treba izboljšati ali preoblikovati. </a:t>
            </a:r>
            <a:r>
              <a:rPr lang="sl-SI" sz="1200" kern="1200" dirty="0" err="1" smtClean="0">
                <a:solidFill>
                  <a:schemeClr val="tx1"/>
                </a:solidFill>
                <a:effectLst/>
                <a:latin typeface="+mn-lt"/>
                <a:ea typeface="+mn-ea"/>
                <a:cs typeface="+mn-cs"/>
              </a:rPr>
              <a:t>Redefiniranje</a:t>
            </a:r>
            <a:r>
              <a:rPr lang="sl-SI" sz="1200" kern="1200" dirty="0" smtClean="0">
                <a:solidFill>
                  <a:schemeClr val="tx1"/>
                </a:solidFill>
                <a:effectLst/>
                <a:latin typeface="+mn-lt"/>
                <a:ea typeface="+mn-ea"/>
                <a:cs typeface="+mn-cs"/>
              </a:rPr>
              <a:t> produkta poteka v osmih korakih oziroma s štirimi pari aktivnosti, pri čemer vsak par praviloma sestavljata dve nasprotni dejanji (npr. dodaj funkcijo – odvzemi funkcijo): </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5</a:t>
            </a:fld>
            <a:endParaRPr lang="hu-HU"/>
          </a:p>
        </p:txBody>
      </p:sp>
    </p:spTree>
    <p:extLst>
      <p:ext uri="{BB962C8B-B14F-4D97-AF65-F5344CB8AC3E}">
        <p14:creationId xmlns:p14="http://schemas.microsoft.com/office/powerpoint/2010/main" xmlns="" val="44340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i="1" kern="1200" dirty="0" smtClean="0">
                <a:solidFill>
                  <a:schemeClr val="tx1"/>
                </a:solidFill>
                <a:effectLst/>
                <a:latin typeface="+mn-lt"/>
                <a:ea typeface="+mn-ea"/>
                <a:cs typeface="+mn-cs"/>
              </a:rPr>
              <a:t>Primer 1. </a:t>
            </a:r>
            <a:r>
              <a:rPr lang="sl-SI" sz="1200" i="1" kern="1200" dirty="0" err="1" smtClean="0">
                <a:solidFill>
                  <a:schemeClr val="tx1"/>
                </a:solidFill>
                <a:effectLst/>
                <a:latin typeface="+mn-lt"/>
                <a:ea typeface="+mn-ea"/>
                <a:cs typeface="+mn-cs"/>
              </a:rPr>
              <a:t>Inoviranje</a:t>
            </a:r>
            <a:r>
              <a:rPr lang="sl-SI" sz="1200" i="1" kern="1200" dirty="0" smtClean="0">
                <a:solidFill>
                  <a:schemeClr val="tx1"/>
                </a:solidFill>
                <a:effectLst/>
                <a:latin typeface="+mn-lt"/>
                <a:ea typeface="+mn-ea"/>
                <a:cs typeface="+mn-cs"/>
              </a:rPr>
              <a:t> izdelka. </a:t>
            </a:r>
            <a:r>
              <a:rPr lang="sl-SI" sz="1200" kern="1200" dirty="0" smtClean="0">
                <a:solidFill>
                  <a:schemeClr val="tx1"/>
                </a:solidFill>
                <a:effectLst/>
                <a:latin typeface="+mn-lt"/>
                <a:ea typeface="+mn-ea"/>
                <a:cs typeface="+mn-cs"/>
              </a:rPr>
              <a:t>V podjetju, ki je proizvajalo mobilne telefone, so razmišljali o izzivih panoge v prihodnosti, ko mobilni telefon ne bo le sredstvo za neposredno medosebno komunikacijo, ampak bo moral uporabniku nuditi več. V eni od faz procesa </a:t>
            </a:r>
            <a:r>
              <a:rPr lang="sl-SI" sz="1200" kern="1200" dirty="0" err="1" smtClean="0">
                <a:solidFill>
                  <a:schemeClr val="tx1"/>
                </a:solidFill>
                <a:effectLst/>
                <a:latin typeface="+mn-lt"/>
                <a:ea typeface="+mn-ea"/>
                <a:cs typeface="+mn-cs"/>
              </a:rPr>
              <a:t>inoviranja</a:t>
            </a:r>
            <a:r>
              <a:rPr lang="sl-SI" sz="1200" kern="1200" dirty="0" smtClean="0">
                <a:solidFill>
                  <a:schemeClr val="tx1"/>
                </a:solidFill>
                <a:effectLst/>
                <a:latin typeface="+mn-lt"/>
                <a:ea typeface="+mn-ea"/>
                <a:cs typeface="+mn-cs"/>
              </a:rPr>
              <a:t> so se odločili izpolniti </a:t>
            </a:r>
            <a:r>
              <a:rPr lang="sl-SI" sz="1200" kern="1200" dirty="0" err="1" smtClean="0">
                <a:solidFill>
                  <a:schemeClr val="tx1"/>
                </a:solidFill>
                <a:effectLst/>
                <a:latin typeface="+mn-lt"/>
                <a:ea typeface="+mn-ea"/>
                <a:cs typeface="+mn-cs"/>
              </a:rPr>
              <a:t>QaDIM</a:t>
            </a:r>
            <a:r>
              <a:rPr lang="sl-SI" sz="1200" kern="1200" dirty="0" smtClean="0">
                <a:solidFill>
                  <a:schemeClr val="tx1"/>
                </a:solidFill>
                <a:effectLst/>
                <a:latin typeface="+mn-lt"/>
                <a:ea typeface="+mn-ea"/>
                <a:cs typeface="+mn-cs"/>
              </a:rPr>
              <a:t> matriko. Uporabili so osem operatorjev</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6</a:t>
            </a:fld>
            <a:endParaRPr lang="hu-HU"/>
          </a:p>
        </p:txBody>
      </p:sp>
    </p:spTree>
    <p:extLst>
      <p:ext uri="{BB962C8B-B14F-4D97-AF65-F5344CB8AC3E}">
        <p14:creationId xmlns:p14="http://schemas.microsoft.com/office/powerpoint/2010/main" xmlns="" val="96876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0" i="1" u="none" strike="noStrike" kern="1200" baseline="0" noProof="0" dirty="0" smtClean="0">
                <a:solidFill>
                  <a:schemeClr val="tx1"/>
                </a:solidFill>
                <a:latin typeface="+mn-lt"/>
                <a:ea typeface="+mn-ea"/>
                <a:cs typeface="+mn-cs"/>
              </a:rPr>
              <a:t>Primer 2: Inovacija storitve. </a:t>
            </a:r>
            <a:r>
              <a:rPr lang="sl-SI" sz="1200" b="0" i="0" u="none" strike="noStrike" kern="1200" baseline="0" noProof="0" dirty="0" smtClean="0">
                <a:solidFill>
                  <a:schemeClr val="tx1"/>
                </a:solidFill>
                <a:latin typeface="+mn-lt"/>
                <a:ea typeface="+mn-ea"/>
                <a:cs typeface="+mn-cs"/>
              </a:rPr>
              <a:t>Naslednji primer ponazarja nadgradnjo storitev letalskega prevoznika. Razvojna ekipa je razmišljala predvsem o dejstvu, da njihova storitev ne bi smela vključevati samo prevoza po zraku z enega kraja na drugega, temveč celotno potovanja. S pomočjo </a:t>
            </a:r>
            <a:r>
              <a:rPr lang="sl-SI" sz="1200" b="0" i="0" u="none" strike="noStrike" kern="1200" baseline="0" noProof="0" dirty="0" err="1" smtClean="0">
                <a:solidFill>
                  <a:schemeClr val="tx1"/>
                </a:solidFill>
                <a:latin typeface="+mn-lt"/>
                <a:ea typeface="+mn-ea"/>
                <a:cs typeface="+mn-cs"/>
              </a:rPr>
              <a:t>QaDIM</a:t>
            </a:r>
            <a:r>
              <a:rPr lang="sl-SI" sz="1200" b="0" i="0" u="none" strike="noStrike" kern="1200" baseline="0" noProof="0" dirty="0" smtClean="0">
                <a:solidFill>
                  <a:schemeClr val="tx1"/>
                </a:solidFill>
                <a:latin typeface="+mn-lt"/>
                <a:ea typeface="+mn-ea"/>
                <a:cs typeface="+mn-cs"/>
              </a:rPr>
              <a:t> metode je našla nekaj možnosti za izboljšanje svojih storitev.</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a:t>
            </a:r>
            <a:r>
              <a:rPr lang="en-US" sz="1200" b="0" i="0" u="none" strike="noStrike" kern="1200" baseline="0" dirty="0" err="1" smtClean="0">
                <a:solidFill>
                  <a:schemeClr val="tx1"/>
                </a:solidFill>
                <a:latin typeface="+mn-lt"/>
                <a:ea typeface="+mn-ea"/>
                <a:cs typeface="+mn-cs"/>
              </a:rPr>
              <a:t>Veščina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obvladovanja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inovacijskih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problemov</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priložnosti</a:t>
            </a:r>
            <a:r>
              <a:rPr lang="en-US" sz="1200" b="0" i="0" u="none" strike="noStrike" kern="1200" baseline="0" dirty="0" smtClean="0">
                <a:solidFill>
                  <a:schemeClr val="tx1"/>
                </a:solidFill>
                <a:latin typeface="+mn-lt"/>
                <a:ea typeface="+mn-ea"/>
                <a:cs typeface="+mn-cs"/>
              </a:rPr>
              <a:t>, </a:t>
            </a:r>
            <a:r>
              <a:rPr lang="sl-SI" sz="1200" b="0" i="0"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Univerza na Primorskem, Fakulteta za management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7</a:t>
            </a:fld>
            <a:endParaRPr lang="hu-HU"/>
          </a:p>
        </p:txBody>
      </p:sp>
    </p:spTree>
    <p:extLst>
      <p:ext uri="{BB962C8B-B14F-4D97-AF65-F5344CB8AC3E}">
        <p14:creationId xmlns:p14="http://schemas.microsoft.com/office/powerpoint/2010/main" xmlns="" val="273619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0" i="0" u="none" strike="noStrike" kern="1200" baseline="0" noProof="0" dirty="0" err="1" smtClean="0">
                <a:solidFill>
                  <a:schemeClr val="tx1"/>
                </a:solidFill>
                <a:latin typeface="+mn-lt"/>
                <a:ea typeface="+mn-ea"/>
                <a:cs typeface="+mn-cs"/>
              </a:rPr>
              <a:t>Ponavadi</a:t>
            </a:r>
            <a:r>
              <a:rPr lang="sl-SI" sz="1200" b="0" i="0" u="none" strike="noStrike" kern="1200" baseline="0" noProof="0" dirty="0" smtClean="0">
                <a:solidFill>
                  <a:schemeClr val="tx1"/>
                </a:solidFill>
                <a:latin typeface="+mn-lt"/>
                <a:ea typeface="+mn-ea"/>
                <a:cs typeface="+mn-cs"/>
              </a:rPr>
              <a:t> inovacije storitev in izdelkov vodijo k inovacijam razvojnih in storitvenih procesov hkrati (tretja dimenzija). S posodobitvijo podpornih procesov lahko zmanjšate čas, stroške in povečate kakovost.</a:t>
            </a:r>
          </a:p>
          <a:p>
            <a:endParaRPr lang="sl-SI" sz="1200" b="0" i="0" u="none" strike="noStrike" kern="1200" baseline="0" noProof="0" dirty="0" smtClean="0">
              <a:solidFill>
                <a:schemeClr val="tx1"/>
              </a:solidFill>
              <a:latin typeface="+mn-lt"/>
              <a:ea typeface="+mn-ea"/>
              <a:cs typeface="+mn-cs"/>
            </a:endParaRPr>
          </a:p>
          <a:p>
            <a:r>
              <a:rPr lang="sl-SI" sz="1200" b="0" i="0" u="none" strike="noStrike" kern="1200" baseline="0" noProof="0" dirty="0" smtClean="0">
                <a:solidFill>
                  <a:schemeClr val="tx1"/>
                </a:solidFill>
                <a:latin typeface="+mn-lt"/>
                <a:ea typeface="+mn-ea"/>
                <a:cs typeface="+mn-cs"/>
              </a:rPr>
              <a:t>Vir: </a:t>
            </a:r>
            <a:r>
              <a:rPr lang="sl-SI" sz="1200" kern="1200" noProof="0" dirty="0" err="1" smtClean="0">
                <a:solidFill>
                  <a:schemeClr val="tx1"/>
                </a:solidFill>
                <a:effectLst/>
                <a:latin typeface="+mn-lt"/>
                <a:ea typeface="+mn-ea"/>
                <a:cs typeface="+mn-cs"/>
              </a:rPr>
              <a:t>Riel</a:t>
            </a:r>
            <a:r>
              <a:rPr lang="sl-SI" sz="1200" kern="1200" noProof="0" dirty="0" smtClean="0">
                <a:solidFill>
                  <a:schemeClr val="tx1"/>
                </a:solidFill>
                <a:effectLst/>
                <a:latin typeface="+mn-lt"/>
                <a:ea typeface="+mn-ea"/>
                <a:cs typeface="+mn-cs"/>
              </a:rPr>
              <a:t>, A.: </a:t>
            </a:r>
            <a:r>
              <a:rPr lang="sl-SI" sz="1200" kern="1200" noProof="0" dirty="0" err="1" smtClean="0">
                <a:solidFill>
                  <a:schemeClr val="tx1"/>
                </a:solidFill>
                <a:effectLst/>
                <a:latin typeface="+mn-lt"/>
                <a:ea typeface="+mn-ea"/>
                <a:cs typeface="+mn-cs"/>
              </a:rPr>
              <a:t>Innovation</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Managers</a:t>
            </a:r>
            <a:r>
              <a:rPr lang="sl-SI" sz="1200" kern="1200" noProof="0" dirty="0" smtClean="0">
                <a:solidFill>
                  <a:schemeClr val="tx1"/>
                </a:solidFill>
                <a:effectLst/>
                <a:latin typeface="+mn-lt"/>
                <a:ea typeface="+mn-ea"/>
                <a:cs typeface="+mn-cs"/>
              </a:rPr>
              <a:t> 2.0: </a:t>
            </a:r>
            <a:r>
              <a:rPr lang="sl-SI" sz="1200" kern="1200" noProof="0" dirty="0" err="1" smtClean="0">
                <a:solidFill>
                  <a:schemeClr val="tx1"/>
                </a:solidFill>
                <a:effectLst/>
                <a:latin typeface="+mn-lt"/>
                <a:ea typeface="+mn-ea"/>
                <a:cs typeface="+mn-cs"/>
              </a:rPr>
              <a:t>Which</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Competencies</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Invited</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Keynote</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Paper</a:t>
            </a:r>
            <a:r>
              <a:rPr lang="sl-SI" sz="1200" kern="1200" noProof="0" dirty="0" smtClean="0">
                <a:solidFill>
                  <a:schemeClr val="tx1"/>
                </a:solidFill>
                <a:effectLst/>
                <a:latin typeface="+mn-lt"/>
                <a:ea typeface="+mn-ea"/>
                <a:cs typeface="+mn-cs"/>
              </a:rPr>
              <a:t>. In: </a:t>
            </a:r>
            <a:r>
              <a:rPr lang="sl-SI" sz="1200" kern="1200" noProof="0" dirty="0" err="1" smtClean="0">
                <a:solidFill>
                  <a:schemeClr val="tx1"/>
                </a:solidFill>
                <a:effectLst/>
                <a:latin typeface="+mn-lt"/>
                <a:ea typeface="+mn-ea"/>
                <a:cs typeface="+mn-cs"/>
              </a:rPr>
              <a:t>Messnarz</a:t>
            </a:r>
            <a:r>
              <a:rPr lang="sl-SI" sz="1200" kern="1200" noProof="0" dirty="0" smtClean="0">
                <a:solidFill>
                  <a:schemeClr val="tx1"/>
                </a:solidFill>
                <a:effectLst/>
                <a:latin typeface="+mn-lt"/>
                <a:ea typeface="+mn-ea"/>
                <a:cs typeface="+mn-cs"/>
              </a:rPr>
              <a:t>, R. </a:t>
            </a:r>
            <a:r>
              <a:rPr lang="sl-SI" sz="1200" kern="1200" noProof="0" dirty="0" err="1" smtClean="0">
                <a:solidFill>
                  <a:schemeClr val="tx1"/>
                </a:solidFill>
                <a:effectLst/>
                <a:latin typeface="+mn-lt"/>
                <a:ea typeface="+mn-ea"/>
                <a:cs typeface="+mn-cs"/>
              </a:rPr>
              <a:t>Et</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al</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eds</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Systems</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Software</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and</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Service</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Process</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Improvement</a:t>
            </a:r>
            <a:r>
              <a:rPr lang="sl-SI" sz="1200" kern="1200" noProof="0" dirty="0" smtClean="0">
                <a:solidFill>
                  <a:schemeClr val="tx1"/>
                </a:solidFill>
                <a:effectLst/>
                <a:latin typeface="+mn-lt"/>
                <a:ea typeface="+mn-ea"/>
                <a:cs typeface="+mn-cs"/>
              </a:rPr>
              <a:t>: 18th </a:t>
            </a:r>
            <a:r>
              <a:rPr lang="sl-SI" sz="1200" kern="1200" noProof="0" dirty="0" err="1" smtClean="0">
                <a:solidFill>
                  <a:schemeClr val="tx1"/>
                </a:solidFill>
                <a:effectLst/>
                <a:latin typeface="+mn-lt"/>
                <a:ea typeface="+mn-ea"/>
                <a:cs typeface="+mn-cs"/>
              </a:rPr>
              <a:t>European</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Conference</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EuroSPI</a:t>
            </a:r>
            <a:r>
              <a:rPr lang="sl-SI" sz="1200" kern="1200" noProof="0" dirty="0" smtClean="0">
                <a:solidFill>
                  <a:schemeClr val="tx1"/>
                </a:solidFill>
                <a:effectLst/>
                <a:latin typeface="+mn-lt"/>
                <a:ea typeface="+mn-ea"/>
                <a:cs typeface="+mn-cs"/>
              </a:rPr>
              <a:t> 2011, </a:t>
            </a:r>
            <a:r>
              <a:rPr lang="sl-SI" sz="1200" kern="1200" noProof="0" dirty="0" err="1" smtClean="0">
                <a:solidFill>
                  <a:schemeClr val="tx1"/>
                </a:solidFill>
                <a:effectLst/>
                <a:latin typeface="+mn-lt"/>
                <a:ea typeface="+mn-ea"/>
                <a:cs typeface="+mn-cs"/>
              </a:rPr>
              <a:t>Copenhagen</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Denmark</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June</a:t>
            </a:r>
            <a:r>
              <a:rPr lang="sl-SI" sz="1200" kern="1200" noProof="0" dirty="0" smtClean="0">
                <a:solidFill>
                  <a:schemeClr val="tx1"/>
                </a:solidFill>
                <a:effectLst/>
                <a:latin typeface="+mn-lt"/>
                <a:ea typeface="+mn-ea"/>
                <a:cs typeface="+mn-cs"/>
              </a:rPr>
              <a:t> 2011, </a:t>
            </a:r>
            <a:r>
              <a:rPr lang="sl-SI" sz="1200" kern="1200" noProof="0" dirty="0" err="1" smtClean="0">
                <a:solidFill>
                  <a:schemeClr val="tx1"/>
                </a:solidFill>
                <a:effectLst/>
                <a:latin typeface="+mn-lt"/>
                <a:ea typeface="+mn-ea"/>
                <a:cs typeface="+mn-cs"/>
              </a:rPr>
              <a:t>Proceedings</a:t>
            </a:r>
            <a:r>
              <a:rPr lang="sl-SI" sz="1200" kern="1200" noProof="0" dirty="0" smtClean="0">
                <a:solidFill>
                  <a:schemeClr val="tx1"/>
                </a:solidFill>
                <a:effectLst/>
                <a:latin typeface="+mn-lt"/>
                <a:ea typeface="+mn-ea"/>
                <a:cs typeface="+mn-cs"/>
              </a:rPr>
              <a:t>, Springer </a:t>
            </a:r>
            <a:r>
              <a:rPr lang="sl-SI" sz="1200" kern="1200" noProof="0" dirty="0" err="1" smtClean="0">
                <a:solidFill>
                  <a:schemeClr val="tx1"/>
                </a:solidFill>
                <a:effectLst/>
                <a:latin typeface="+mn-lt"/>
                <a:ea typeface="+mn-ea"/>
                <a:cs typeface="+mn-cs"/>
              </a:rPr>
              <a:t>Communications</a:t>
            </a:r>
            <a:r>
              <a:rPr lang="sl-SI" sz="1200" kern="1200" noProof="0" dirty="0" smtClean="0">
                <a:solidFill>
                  <a:schemeClr val="tx1"/>
                </a:solidFill>
                <a:effectLst/>
                <a:latin typeface="+mn-lt"/>
                <a:ea typeface="+mn-ea"/>
                <a:cs typeface="+mn-cs"/>
              </a:rPr>
              <a:t> in </a:t>
            </a:r>
            <a:r>
              <a:rPr lang="sl-SI" sz="1200" kern="1200" noProof="0" dirty="0" err="1" smtClean="0">
                <a:solidFill>
                  <a:schemeClr val="tx1"/>
                </a:solidFill>
                <a:effectLst/>
                <a:latin typeface="+mn-lt"/>
                <a:ea typeface="+mn-ea"/>
                <a:cs typeface="+mn-cs"/>
              </a:rPr>
              <a:t>Computer</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and</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Information</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Science</a:t>
            </a:r>
            <a:r>
              <a:rPr lang="sl-SI" sz="1200" kern="1200" noProof="0" dirty="0" smtClean="0">
                <a:solidFill>
                  <a:schemeClr val="tx1"/>
                </a:solidFill>
                <a:effectLst/>
                <a:latin typeface="+mn-lt"/>
                <a:ea typeface="+mn-ea"/>
                <a:cs typeface="+mn-cs"/>
              </a:rPr>
              <a:t>, str. 278–289.</a:t>
            </a:r>
            <a:r>
              <a:rPr lang="sl-SI" sz="1200" b="0" i="0" u="none" strike="noStrike" kern="1200" baseline="0" noProof="0" dirty="0" smtClean="0">
                <a:solidFill>
                  <a:schemeClr val="tx1"/>
                </a:solidFill>
                <a:latin typeface="+mn-lt"/>
                <a:ea typeface="+mn-ea"/>
                <a:cs typeface="+mn-cs"/>
              </a:rPr>
              <a:t> </a:t>
            </a:r>
          </a:p>
          <a:p>
            <a:endParaRPr lang="sl-SI" sz="1200" b="0" i="0" u="none" strike="noStrike" kern="1200" baseline="0" noProof="0" dirty="0" smtClean="0">
              <a:solidFill>
                <a:schemeClr val="tx1"/>
              </a:solidFill>
              <a:latin typeface="+mn-lt"/>
              <a:ea typeface="+mn-ea"/>
              <a:cs typeface="+mn-cs"/>
            </a:endParaRPr>
          </a:p>
          <a:p>
            <a:r>
              <a:rPr lang="sl-SI" sz="1200" b="0" i="0" u="none" strike="noStrike" kern="1200" baseline="0" noProof="0" dirty="0" smtClean="0">
                <a:solidFill>
                  <a:schemeClr val="tx1"/>
                </a:solidFill>
                <a:latin typeface="+mn-lt"/>
                <a:ea typeface="+mn-ea"/>
                <a:cs typeface="+mn-cs"/>
              </a:rPr>
              <a:t>Vir: Likar B., Veščina obvladovanja inovacijskih problemov in priložnosti, v: Univerza na Primorskem, Fakulteta za </a:t>
            </a:r>
            <a:r>
              <a:rPr lang="sl-SI" sz="1200" b="0" i="0" u="none" strike="noStrike" kern="1200" baseline="0" noProof="0" dirty="0" err="1" smtClean="0">
                <a:solidFill>
                  <a:schemeClr val="tx1"/>
                </a:solidFill>
                <a:latin typeface="+mn-lt"/>
                <a:ea typeface="+mn-ea"/>
                <a:cs typeface="+mn-cs"/>
              </a:rPr>
              <a:t>management</a:t>
            </a:r>
            <a:r>
              <a:rPr lang="sl-SI" sz="1200" b="0" i="0" u="none" strike="noStrike" kern="1200" baseline="0" noProof="0" dirty="0" smtClean="0">
                <a:solidFill>
                  <a:schemeClr val="tx1"/>
                </a:solidFill>
                <a:latin typeface="+mn-lt"/>
                <a:ea typeface="+mn-ea"/>
                <a:cs typeface="+mn-cs"/>
              </a:rPr>
              <a:t>, ISBN: 978-961-266-180-9</a:t>
            </a:r>
            <a:endParaRPr lang="sl-SI"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pPr/>
              <a:t>8</a:t>
            </a:fld>
            <a:endParaRPr lang="hu-HU"/>
          </a:p>
        </p:txBody>
      </p:sp>
    </p:spTree>
    <p:extLst>
      <p:ext uri="{BB962C8B-B14F-4D97-AF65-F5344CB8AC3E}">
        <p14:creationId xmlns:p14="http://schemas.microsoft.com/office/powerpoint/2010/main" xmlns="" val="345383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0" i="0" u="none" strike="noStrike" kern="1200" baseline="0" noProof="0" dirty="0" err="1" smtClean="0">
                <a:solidFill>
                  <a:schemeClr val="tx1"/>
                </a:solidFill>
                <a:latin typeface="+mn-lt"/>
                <a:ea typeface="+mn-ea"/>
                <a:cs typeface="+mn-cs"/>
              </a:rPr>
              <a:t>Ponavadi</a:t>
            </a:r>
            <a:r>
              <a:rPr lang="sl-SI" sz="1200" b="0" i="0" u="none" strike="noStrike" kern="1200" baseline="0" noProof="0" dirty="0" smtClean="0">
                <a:solidFill>
                  <a:schemeClr val="tx1"/>
                </a:solidFill>
                <a:latin typeface="+mn-lt"/>
                <a:ea typeface="+mn-ea"/>
                <a:cs typeface="+mn-cs"/>
              </a:rPr>
              <a:t> inovacije storitev in izdelkov vodijo k inovacijam razvojnih in storitvenih procesov hkrati (tretja dimenzija). S posodobitvijo podpornih procesov lahko zmanjšate čas, stroške in povečate kakovost.</a:t>
            </a:r>
          </a:p>
          <a:p>
            <a:endParaRPr lang="sl-SI" sz="1200" b="0" i="0" u="none" strike="noStrike" kern="1200" baseline="0" noProof="0" dirty="0" smtClean="0">
              <a:solidFill>
                <a:schemeClr val="tx1"/>
              </a:solidFill>
              <a:latin typeface="+mn-lt"/>
              <a:ea typeface="+mn-ea"/>
              <a:cs typeface="+mn-cs"/>
            </a:endParaRPr>
          </a:p>
          <a:p>
            <a:r>
              <a:rPr lang="sl-SI" sz="1200" b="0" i="0" u="none" strike="noStrike" kern="1200" baseline="0" noProof="0" dirty="0" smtClean="0">
                <a:solidFill>
                  <a:schemeClr val="tx1"/>
                </a:solidFill>
                <a:latin typeface="+mn-lt"/>
                <a:ea typeface="+mn-ea"/>
                <a:cs typeface="+mn-cs"/>
              </a:rPr>
              <a:t>Vir: </a:t>
            </a:r>
            <a:r>
              <a:rPr lang="sl-SI" sz="1200" kern="1200" noProof="0" dirty="0" err="1" smtClean="0">
                <a:solidFill>
                  <a:schemeClr val="tx1"/>
                </a:solidFill>
                <a:effectLst/>
                <a:latin typeface="+mn-lt"/>
                <a:ea typeface="+mn-ea"/>
                <a:cs typeface="+mn-cs"/>
              </a:rPr>
              <a:t>Riel</a:t>
            </a:r>
            <a:r>
              <a:rPr lang="sl-SI" sz="1200" kern="1200" noProof="0" dirty="0" smtClean="0">
                <a:solidFill>
                  <a:schemeClr val="tx1"/>
                </a:solidFill>
                <a:effectLst/>
                <a:latin typeface="+mn-lt"/>
                <a:ea typeface="+mn-ea"/>
                <a:cs typeface="+mn-cs"/>
              </a:rPr>
              <a:t>, A.: </a:t>
            </a:r>
            <a:r>
              <a:rPr lang="sl-SI" sz="1200" kern="1200" noProof="0" dirty="0" err="1" smtClean="0">
                <a:solidFill>
                  <a:schemeClr val="tx1"/>
                </a:solidFill>
                <a:effectLst/>
                <a:latin typeface="+mn-lt"/>
                <a:ea typeface="+mn-ea"/>
                <a:cs typeface="+mn-cs"/>
              </a:rPr>
              <a:t>Innovation</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Managers</a:t>
            </a:r>
            <a:r>
              <a:rPr lang="sl-SI" sz="1200" kern="1200" noProof="0" dirty="0" smtClean="0">
                <a:solidFill>
                  <a:schemeClr val="tx1"/>
                </a:solidFill>
                <a:effectLst/>
                <a:latin typeface="+mn-lt"/>
                <a:ea typeface="+mn-ea"/>
                <a:cs typeface="+mn-cs"/>
              </a:rPr>
              <a:t> 2.0: </a:t>
            </a:r>
            <a:r>
              <a:rPr lang="sl-SI" sz="1200" kern="1200" noProof="0" dirty="0" err="1" smtClean="0">
                <a:solidFill>
                  <a:schemeClr val="tx1"/>
                </a:solidFill>
                <a:effectLst/>
                <a:latin typeface="+mn-lt"/>
                <a:ea typeface="+mn-ea"/>
                <a:cs typeface="+mn-cs"/>
              </a:rPr>
              <a:t>Which</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Competencies</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Invited</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Keynote</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Paper</a:t>
            </a:r>
            <a:r>
              <a:rPr lang="sl-SI" sz="1200" kern="1200" noProof="0" dirty="0" smtClean="0">
                <a:solidFill>
                  <a:schemeClr val="tx1"/>
                </a:solidFill>
                <a:effectLst/>
                <a:latin typeface="+mn-lt"/>
                <a:ea typeface="+mn-ea"/>
                <a:cs typeface="+mn-cs"/>
              </a:rPr>
              <a:t>. In: </a:t>
            </a:r>
            <a:r>
              <a:rPr lang="sl-SI" sz="1200" kern="1200" noProof="0" dirty="0" err="1" smtClean="0">
                <a:solidFill>
                  <a:schemeClr val="tx1"/>
                </a:solidFill>
                <a:effectLst/>
                <a:latin typeface="+mn-lt"/>
                <a:ea typeface="+mn-ea"/>
                <a:cs typeface="+mn-cs"/>
              </a:rPr>
              <a:t>Messnarz</a:t>
            </a:r>
            <a:r>
              <a:rPr lang="sl-SI" sz="1200" kern="1200" noProof="0" dirty="0" smtClean="0">
                <a:solidFill>
                  <a:schemeClr val="tx1"/>
                </a:solidFill>
                <a:effectLst/>
                <a:latin typeface="+mn-lt"/>
                <a:ea typeface="+mn-ea"/>
                <a:cs typeface="+mn-cs"/>
              </a:rPr>
              <a:t>, R. </a:t>
            </a:r>
            <a:r>
              <a:rPr lang="sl-SI" sz="1200" kern="1200" noProof="0" dirty="0" err="1" smtClean="0">
                <a:solidFill>
                  <a:schemeClr val="tx1"/>
                </a:solidFill>
                <a:effectLst/>
                <a:latin typeface="+mn-lt"/>
                <a:ea typeface="+mn-ea"/>
                <a:cs typeface="+mn-cs"/>
              </a:rPr>
              <a:t>Et</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al</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eds</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Systems</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Software</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and</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Service</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Process</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Improvement</a:t>
            </a:r>
            <a:r>
              <a:rPr lang="sl-SI" sz="1200" kern="1200" noProof="0" dirty="0" smtClean="0">
                <a:solidFill>
                  <a:schemeClr val="tx1"/>
                </a:solidFill>
                <a:effectLst/>
                <a:latin typeface="+mn-lt"/>
                <a:ea typeface="+mn-ea"/>
                <a:cs typeface="+mn-cs"/>
              </a:rPr>
              <a:t>: 18th </a:t>
            </a:r>
            <a:r>
              <a:rPr lang="sl-SI" sz="1200" kern="1200" noProof="0" dirty="0" err="1" smtClean="0">
                <a:solidFill>
                  <a:schemeClr val="tx1"/>
                </a:solidFill>
                <a:effectLst/>
                <a:latin typeface="+mn-lt"/>
                <a:ea typeface="+mn-ea"/>
                <a:cs typeface="+mn-cs"/>
              </a:rPr>
              <a:t>European</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Conference</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EuroSPI</a:t>
            </a:r>
            <a:r>
              <a:rPr lang="sl-SI" sz="1200" kern="1200" noProof="0" dirty="0" smtClean="0">
                <a:solidFill>
                  <a:schemeClr val="tx1"/>
                </a:solidFill>
                <a:effectLst/>
                <a:latin typeface="+mn-lt"/>
                <a:ea typeface="+mn-ea"/>
                <a:cs typeface="+mn-cs"/>
              </a:rPr>
              <a:t> 2011, </a:t>
            </a:r>
            <a:r>
              <a:rPr lang="sl-SI" sz="1200" kern="1200" noProof="0" dirty="0" err="1" smtClean="0">
                <a:solidFill>
                  <a:schemeClr val="tx1"/>
                </a:solidFill>
                <a:effectLst/>
                <a:latin typeface="+mn-lt"/>
                <a:ea typeface="+mn-ea"/>
                <a:cs typeface="+mn-cs"/>
              </a:rPr>
              <a:t>Copenhagen</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Denmark</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June</a:t>
            </a:r>
            <a:r>
              <a:rPr lang="sl-SI" sz="1200" kern="1200" noProof="0" dirty="0" smtClean="0">
                <a:solidFill>
                  <a:schemeClr val="tx1"/>
                </a:solidFill>
                <a:effectLst/>
                <a:latin typeface="+mn-lt"/>
                <a:ea typeface="+mn-ea"/>
                <a:cs typeface="+mn-cs"/>
              </a:rPr>
              <a:t> 2011, </a:t>
            </a:r>
            <a:r>
              <a:rPr lang="sl-SI" sz="1200" kern="1200" noProof="0" dirty="0" err="1" smtClean="0">
                <a:solidFill>
                  <a:schemeClr val="tx1"/>
                </a:solidFill>
                <a:effectLst/>
                <a:latin typeface="+mn-lt"/>
                <a:ea typeface="+mn-ea"/>
                <a:cs typeface="+mn-cs"/>
              </a:rPr>
              <a:t>Proceedings</a:t>
            </a:r>
            <a:r>
              <a:rPr lang="sl-SI" sz="1200" kern="1200" noProof="0" dirty="0" smtClean="0">
                <a:solidFill>
                  <a:schemeClr val="tx1"/>
                </a:solidFill>
                <a:effectLst/>
                <a:latin typeface="+mn-lt"/>
                <a:ea typeface="+mn-ea"/>
                <a:cs typeface="+mn-cs"/>
              </a:rPr>
              <a:t>, Springer </a:t>
            </a:r>
            <a:r>
              <a:rPr lang="sl-SI" sz="1200" kern="1200" noProof="0" dirty="0" err="1" smtClean="0">
                <a:solidFill>
                  <a:schemeClr val="tx1"/>
                </a:solidFill>
                <a:effectLst/>
                <a:latin typeface="+mn-lt"/>
                <a:ea typeface="+mn-ea"/>
                <a:cs typeface="+mn-cs"/>
              </a:rPr>
              <a:t>Communications</a:t>
            </a:r>
            <a:r>
              <a:rPr lang="sl-SI" sz="1200" kern="1200" noProof="0" dirty="0" smtClean="0">
                <a:solidFill>
                  <a:schemeClr val="tx1"/>
                </a:solidFill>
                <a:effectLst/>
                <a:latin typeface="+mn-lt"/>
                <a:ea typeface="+mn-ea"/>
                <a:cs typeface="+mn-cs"/>
              </a:rPr>
              <a:t> in </a:t>
            </a:r>
            <a:r>
              <a:rPr lang="sl-SI" sz="1200" kern="1200" noProof="0" dirty="0" err="1" smtClean="0">
                <a:solidFill>
                  <a:schemeClr val="tx1"/>
                </a:solidFill>
                <a:effectLst/>
                <a:latin typeface="+mn-lt"/>
                <a:ea typeface="+mn-ea"/>
                <a:cs typeface="+mn-cs"/>
              </a:rPr>
              <a:t>Computer</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and</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Information</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Science</a:t>
            </a:r>
            <a:r>
              <a:rPr lang="sl-SI" sz="1200" kern="1200" noProof="0" dirty="0" smtClean="0">
                <a:solidFill>
                  <a:schemeClr val="tx1"/>
                </a:solidFill>
                <a:effectLst/>
                <a:latin typeface="+mn-lt"/>
                <a:ea typeface="+mn-ea"/>
                <a:cs typeface="+mn-cs"/>
              </a:rPr>
              <a:t>, str. 278–289.</a:t>
            </a:r>
            <a:r>
              <a:rPr lang="sl-SI" sz="1200" b="0" i="0" u="none" strike="noStrike" kern="1200" baseline="0" noProof="0" dirty="0" smtClean="0">
                <a:solidFill>
                  <a:schemeClr val="tx1"/>
                </a:solidFill>
                <a:latin typeface="+mn-lt"/>
                <a:ea typeface="+mn-ea"/>
                <a:cs typeface="+mn-cs"/>
              </a:rPr>
              <a:t> </a:t>
            </a:r>
          </a:p>
          <a:p>
            <a:endParaRPr lang="sl-SI" sz="1200" b="0" i="0" u="none" strike="noStrike" kern="1200" baseline="0" noProof="0" dirty="0" smtClean="0">
              <a:solidFill>
                <a:schemeClr val="tx1"/>
              </a:solidFill>
              <a:latin typeface="+mn-lt"/>
              <a:ea typeface="+mn-ea"/>
              <a:cs typeface="+mn-cs"/>
            </a:endParaRPr>
          </a:p>
          <a:p>
            <a:r>
              <a:rPr lang="sl-SI" sz="1200" b="0" i="0" u="none" strike="noStrike" kern="1200" baseline="0" noProof="0" dirty="0" smtClean="0">
                <a:solidFill>
                  <a:schemeClr val="tx1"/>
                </a:solidFill>
                <a:latin typeface="+mn-lt"/>
                <a:ea typeface="+mn-ea"/>
                <a:cs typeface="+mn-cs"/>
              </a:rPr>
              <a:t>Vir: Likar B., Veščina obvladovanja inovacijskih problemov in priložnosti, v: Univerza na Primorskem, Fakulteta za </a:t>
            </a:r>
            <a:r>
              <a:rPr lang="sl-SI" sz="1200" b="0" i="0" u="none" strike="noStrike" kern="1200" baseline="0" noProof="0" dirty="0" err="1" smtClean="0">
                <a:solidFill>
                  <a:schemeClr val="tx1"/>
                </a:solidFill>
                <a:latin typeface="+mn-lt"/>
                <a:ea typeface="+mn-ea"/>
                <a:cs typeface="+mn-cs"/>
              </a:rPr>
              <a:t>management</a:t>
            </a:r>
            <a:r>
              <a:rPr lang="sl-SI" sz="1200" b="0" i="0" u="none" strike="noStrike" kern="1200" baseline="0" noProof="0" dirty="0" smtClean="0">
                <a:solidFill>
                  <a:schemeClr val="tx1"/>
                </a:solidFill>
                <a:latin typeface="+mn-lt"/>
                <a:ea typeface="+mn-ea"/>
                <a:cs typeface="+mn-cs"/>
              </a:rPr>
              <a:t>, ISBN: 978-961-266-180-9</a:t>
            </a:r>
            <a:endParaRPr lang="sl-SI"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pPr/>
              <a:t>9</a:t>
            </a:fld>
            <a:endParaRPr lang="hu-HU"/>
          </a:p>
        </p:txBody>
      </p:sp>
    </p:spTree>
    <p:extLst>
      <p:ext uri="{BB962C8B-B14F-4D97-AF65-F5344CB8AC3E}">
        <p14:creationId xmlns:p14="http://schemas.microsoft.com/office/powerpoint/2010/main" xmlns="" val="259295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8/27/2017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8/27/2017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8/27/2017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8/27/2017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pPr/>
              <a:t>8/27/2017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8/27/2017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8/27/2017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europass.cedefop.europa.eu/"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etwinning.net/hu/pub/index.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3.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569660"/>
          </a:xfrm>
          <a:prstGeom prst="rect">
            <a:avLst/>
          </a:prstGeom>
        </p:spPr>
        <p:txBody>
          <a:bodyPr wrap="square">
            <a:spAutoFit/>
          </a:bodyPr>
          <a:lstStyle/>
          <a:p>
            <a:r>
              <a:rPr lang="en-US" sz="2400" dirty="0" smtClean="0">
                <a:solidFill>
                  <a:schemeClr val="tx1">
                    <a:lumMod val="50000"/>
                    <a:lumOff val="50000"/>
                  </a:schemeClr>
                </a:solidFill>
              </a:rPr>
              <a:t>BODIMO INOVATIVNI! </a:t>
            </a:r>
            <a:r>
              <a:rPr lang="en-US" sz="2400" dirty="0" err="1" smtClean="0">
                <a:solidFill>
                  <a:schemeClr val="tx1">
                    <a:lumMod val="50000"/>
                    <a:lumOff val="50000"/>
                  </a:schemeClr>
                </a:solidFill>
              </a:rPr>
              <a:t>Razvoj</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ustvarjalnosti</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inovativnost</a:t>
            </a:r>
            <a:r>
              <a:rPr lang="en-US" sz="2400" dirty="0" smtClean="0">
                <a:solidFill>
                  <a:schemeClr val="tx1">
                    <a:lumMod val="50000"/>
                    <a:lumOff val="50000"/>
                  </a:schemeClr>
                </a:solidFill>
              </a:rPr>
              <a:t> in </a:t>
            </a:r>
            <a:r>
              <a:rPr lang="en-US" sz="2400" dirty="0" err="1" smtClean="0">
                <a:solidFill>
                  <a:schemeClr val="tx1">
                    <a:lumMod val="50000"/>
                    <a:lumOff val="50000"/>
                  </a:schemeClr>
                </a:solidFill>
              </a:rPr>
              <a:t>podjetnosti</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za</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učitelje</a:t>
            </a:r>
            <a:r>
              <a:rPr lang="en-US" sz="2400" dirty="0" smtClean="0">
                <a:solidFill>
                  <a:schemeClr val="tx1">
                    <a:lumMod val="50000"/>
                    <a:lumOff val="50000"/>
                  </a:schemeClr>
                </a:solidFill>
              </a:rPr>
              <a:t> v </a:t>
            </a:r>
            <a:r>
              <a:rPr lang="en-US" sz="2400" dirty="0" err="1" smtClean="0">
                <a:solidFill>
                  <a:schemeClr val="tx1">
                    <a:lumMod val="50000"/>
                    <a:lumOff val="50000"/>
                  </a:schemeClr>
                </a:solidFill>
              </a:rPr>
              <a:t>osnovnih</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šolah</a:t>
            </a:r>
            <a:endParaRPr lang="hu-HU" sz="2400" dirty="0" smtClean="0">
              <a:solidFill>
                <a:schemeClr val="tx1">
                  <a:lumMod val="50000"/>
                  <a:lumOff val="50000"/>
                </a:schemeClr>
              </a:solidFill>
            </a:endParaRPr>
          </a:p>
          <a:p>
            <a:r>
              <a:rPr lang="hu-HU" sz="2400" dirty="0" smtClean="0">
                <a:solidFill>
                  <a:schemeClr val="tx1">
                    <a:lumMod val="50000"/>
                    <a:lumOff val="50000"/>
                  </a:schemeClr>
                </a:solidFill>
              </a:rPr>
              <a:t>Št. projekta: 2016-1-SI01-KA201-021641</a:t>
            </a:r>
            <a:endParaRPr lang="hu-HU" sz="2400" dirty="0">
              <a:solidFill>
                <a:schemeClr val="tx1">
                  <a:lumMod val="50000"/>
                  <a:lumOff val="50000"/>
                </a:schemeClr>
              </a:solidFill>
            </a:endParaRPr>
          </a:p>
        </p:txBody>
      </p:sp>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hu-HU" dirty="0" smtClean="0"/>
              <a:t>U</a:t>
            </a:r>
            <a:r>
              <a:rPr lang="de-AT" dirty="0" smtClean="0"/>
              <a:t>1</a:t>
            </a:r>
            <a:r>
              <a:rPr lang="sl-SI" dirty="0" smtClean="0"/>
              <a:t>:</a:t>
            </a:r>
            <a:r>
              <a:rPr lang="en-US" dirty="0" smtClean="0"/>
              <a:t> </a:t>
            </a:r>
            <a:r>
              <a:rPr lang="en-US" dirty="0" err="1" smtClean="0"/>
              <a:t>Razvoj</a:t>
            </a:r>
            <a:r>
              <a:rPr lang="en-US" dirty="0" smtClean="0"/>
              <a:t> </a:t>
            </a:r>
            <a:r>
              <a:rPr lang="en-US" dirty="0" err="1" smtClean="0"/>
              <a:t>inovacij</a:t>
            </a:r>
            <a:endParaRPr lang="en-US" dirty="0"/>
          </a:p>
        </p:txBody>
      </p:sp>
      <p:sp>
        <p:nvSpPr>
          <p:cNvPr id="11" name="Text Placeholder 2"/>
          <p:cNvSpPr txBox="1">
            <a:spLocks/>
          </p:cNvSpPr>
          <p:nvPr/>
        </p:nvSpPr>
        <p:spPr>
          <a:xfrm>
            <a:off x="1198288" y="4486022"/>
            <a:ext cx="10058400" cy="1143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smtClean="0"/>
              <a:t>INNOTEACH.</a:t>
            </a:r>
            <a:r>
              <a:rPr lang="hu-HU" dirty="0" smtClean="0"/>
              <a:t>E</a:t>
            </a:r>
            <a:r>
              <a:rPr lang="de-AT" dirty="0" smtClean="0"/>
              <a:t>1</a:t>
            </a:r>
            <a:r>
              <a:rPr lang="en-US" dirty="0" smtClean="0"/>
              <a:t>:</a:t>
            </a:r>
            <a:r>
              <a:rPr lang="hu-HU" dirty="0" smtClean="0"/>
              <a:t> </a:t>
            </a:r>
            <a:r>
              <a:rPr lang="en-US" dirty="0" err="1" smtClean="0"/>
              <a:t>Identifikacija</a:t>
            </a:r>
            <a:r>
              <a:rPr lang="en-US" dirty="0" smtClean="0"/>
              <a:t> </a:t>
            </a:r>
            <a:r>
              <a:rPr lang="en-US" dirty="0" err="1" smtClean="0"/>
              <a:t>priložnosti</a:t>
            </a:r>
            <a:r>
              <a:rPr lang="en-US" dirty="0" smtClean="0"/>
              <a:t> in </a:t>
            </a:r>
            <a:r>
              <a:rPr lang="en-US" dirty="0" err="1" smtClean="0"/>
              <a:t>problemov</a:t>
            </a:r>
            <a:endParaRPr lang="hu-HU" dirty="0"/>
          </a:p>
          <a:p>
            <a:pPr algn="r"/>
            <a:r>
              <a:rPr lang="hu-HU" sz="2000" dirty="0" smtClean="0"/>
              <a:t>Vsebino je pripravil </a:t>
            </a:r>
            <a:r>
              <a:rPr lang="de-AT" sz="2000" dirty="0" smtClean="0"/>
              <a:t>R. Messnarz </a:t>
            </a:r>
            <a:r>
              <a:rPr lang="hu-HU" sz="2000" dirty="0" smtClean="0"/>
              <a:t>(</a:t>
            </a:r>
            <a:r>
              <a:rPr lang="de-AT" sz="2000" dirty="0" smtClean="0"/>
              <a:t>ISCN</a:t>
            </a:r>
            <a:r>
              <a:rPr lang="hu-HU" sz="2000" dirty="0" smtClean="0"/>
              <a:t>)</a:t>
            </a:r>
            <a:endParaRPr lang="en-US" sz="2000" dirty="0"/>
          </a:p>
        </p:txBody>
      </p:sp>
    </p:spTree>
    <p:extLst>
      <p:ext uri="{BB962C8B-B14F-4D97-AF65-F5344CB8AC3E}">
        <p14:creationId xmlns:p14="http://schemas.microsoft.com/office/powerpoint/2010/main" xmlns="" val="28462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399" y="800060"/>
            <a:ext cx="9666785" cy="2616101"/>
          </a:xfrm>
          <a:prstGeom prst="rect">
            <a:avLst/>
          </a:prstGeom>
          <a:noFill/>
        </p:spPr>
        <p:txBody>
          <a:bodyPr wrap="square" rtlCol="0">
            <a:spAutoFit/>
          </a:bodyPr>
          <a:lstStyle/>
          <a:p>
            <a:r>
              <a:rPr lang="de-AT" sz="2400" dirty="0" err="1" smtClean="0"/>
              <a:t>QaDIM</a:t>
            </a:r>
            <a:r>
              <a:rPr lang="de-AT" sz="2400" dirty="0" smtClean="0"/>
              <a:t> </a:t>
            </a:r>
            <a:r>
              <a:rPr lang="sl-SI" sz="2400" dirty="0" smtClean="0"/>
              <a:t>vaja</a:t>
            </a:r>
            <a:endParaRPr lang="hu-HU" sz="2400" dirty="0"/>
          </a:p>
          <a:p>
            <a:endParaRPr lang="hu-HU" sz="2000" dirty="0"/>
          </a:p>
          <a:p>
            <a:pPr marL="342900" indent="-342900">
              <a:buFont typeface="Calibri" panose="020F0502020204030204" pitchFamily="34" charset="0"/>
              <a:buChar char="–"/>
            </a:pPr>
            <a:r>
              <a:rPr lang="sl-SI" sz="2000" dirty="0" smtClean="0"/>
              <a:t>Oblikujte ekipe</a:t>
            </a:r>
          </a:p>
          <a:p>
            <a:pPr marL="342900" indent="-342900">
              <a:buFont typeface="Calibri" panose="020F0502020204030204" pitchFamily="34" charset="0"/>
              <a:buChar char="–"/>
            </a:pPr>
            <a:r>
              <a:rPr lang="sl-SI" sz="2000" dirty="0" smtClean="0"/>
              <a:t>Izberite izdelek, storitev ali postopek za inovacije / izboljšave</a:t>
            </a:r>
          </a:p>
          <a:p>
            <a:pPr marL="342900" indent="-342900">
              <a:buFont typeface="Calibri" panose="020F0502020204030204" pitchFamily="34" charset="0"/>
              <a:buChar char="–"/>
            </a:pPr>
            <a:r>
              <a:rPr lang="sl-SI" sz="2000" dirty="0" smtClean="0"/>
              <a:t>Uporabite predlogo v Excelu v INNOTEACH-</a:t>
            </a:r>
            <a:r>
              <a:rPr lang="sl-SI" sz="2000" dirty="0" err="1" smtClean="0"/>
              <a:t>U1.E1</a:t>
            </a:r>
            <a:r>
              <a:rPr lang="sl-SI" sz="2000" dirty="0" smtClean="0"/>
              <a:t>-</a:t>
            </a:r>
            <a:r>
              <a:rPr lang="sl-SI" sz="2000" dirty="0" err="1" smtClean="0"/>
              <a:t>Exercise</a:t>
            </a:r>
            <a:r>
              <a:rPr lang="sl-SI" sz="2000" dirty="0" smtClean="0"/>
              <a:t>-</a:t>
            </a:r>
            <a:r>
              <a:rPr lang="sl-SI" sz="2000" dirty="0" err="1" smtClean="0"/>
              <a:t>Templates</a:t>
            </a:r>
            <a:r>
              <a:rPr lang="sl-SI" sz="2000" dirty="0" smtClean="0"/>
              <a:t>-</a:t>
            </a:r>
            <a:r>
              <a:rPr lang="sl-SI" sz="2000" dirty="0" err="1" smtClean="0"/>
              <a:t>Release1.EN.v1.xls</a:t>
            </a:r>
            <a:endParaRPr lang="sl-SI" sz="2000" dirty="0" smtClean="0"/>
          </a:p>
          <a:p>
            <a:pPr marL="342900" indent="-342900">
              <a:buFont typeface="Calibri" panose="020F0502020204030204" pitchFamily="34" charset="0"/>
              <a:buChar char="–"/>
            </a:pPr>
            <a:r>
              <a:rPr lang="sl-SI" sz="2000" dirty="0" smtClean="0"/>
              <a:t>Vsaka ekipa pripravi primer (60 minut)</a:t>
            </a:r>
          </a:p>
          <a:p>
            <a:pPr marL="342900" indent="-342900">
              <a:buFont typeface="Calibri" panose="020F0502020204030204" pitchFamily="34" charset="0"/>
              <a:buChar char="–"/>
            </a:pPr>
            <a:r>
              <a:rPr lang="sl-SI" sz="2000" dirty="0" smtClean="0"/>
              <a:t>Vsaka ekipa predstavi in vse ekipe komentirajo (60 minut)</a:t>
            </a:r>
          </a:p>
          <a:p>
            <a:pPr marL="342900" indent="-342900">
              <a:buFont typeface="Calibri" panose="020F0502020204030204" pitchFamily="34" charset="0"/>
              <a:buChar char="–"/>
            </a:pPr>
            <a:r>
              <a:rPr lang="sl-SI" sz="2000" dirty="0" smtClean="0"/>
              <a:t>Matrika se izpopolni na podlagi ure za povratne informacije</a:t>
            </a:r>
            <a:endParaRPr lang="sl-SI" sz="2000" dirty="0"/>
          </a:p>
        </p:txBody>
      </p:sp>
      <p:sp>
        <p:nvSpPr>
          <p:cNvPr id="5" name="Rechteck 4"/>
          <p:cNvSpPr/>
          <p:nvPr/>
        </p:nvSpPr>
        <p:spPr>
          <a:xfrm>
            <a:off x="8825551" y="3090771"/>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a:t>
            </a:r>
            <a:r>
              <a:rPr lang="sl-SI" dirty="0" smtClean="0"/>
              <a:t>matrica </a:t>
            </a:r>
            <a:r>
              <a:rPr lang="sl-SI" dirty="0" smtClean="0"/>
              <a:t>z</a:t>
            </a:r>
            <a:r>
              <a:rPr lang="en-GB" dirty="0" smtClean="0"/>
              <a:t> 8 </a:t>
            </a:r>
            <a:r>
              <a:rPr lang="en-GB" dirty="0" err="1" smtClean="0"/>
              <a:t>operat</a:t>
            </a:r>
            <a:r>
              <a:rPr lang="sl-SI" dirty="0" err="1" smtClean="0"/>
              <a:t>erji</a:t>
            </a:r>
            <a:endParaRPr lang="en-GB" dirty="0" smtClean="0"/>
          </a:p>
          <a:p>
            <a:pPr algn="ctr"/>
            <a:endParaRPr lang="en-GB" dirty="0"/>
          </a:p>
        </p:txBody>
      </p:sp>
      <p:pic>
        <p:nvPicPr>
          <p:cNvPr id="6" name="Grafik 5"/>
          <p:cNvPicPr>
            <a:picLocks noChangeAspect="1"/>
          </p:cNvPicPr>
          <p:nvPr/>
        </p:nvPicPr>
        <p:blipFill>
          <a:blip r:embed="rId4"/>
          <a:stretch>
            <a:fillRect/>
          </a:stretch>
        </p:blipFill>
        <p:spPr>
          <a:xfrm>
            <a:off x="4268113" y="3931564"/>
            <a:ext cx="7314286" cy="2247619"/>
          </a:xfrm>
          <a:prstGeom prst="rect">
            <a:avLst/>
          </a:prstGeom>
        </p:spPr>
      </p:pic>
    </p:spTree>
    <p:extLst>
      <p:ext uri="{BB962C8B-B14F-4D97-AF65-F5344CB8AC3E}">
        <p14:creationId xmlns:p14="http://schemas.microsoft.com/office/powerpoint/2010/main" xmlns="" val="145204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616101"/>
          </a:xfrm>
          <a:prstGeom prst="rect">
            <a:avLst/>
          </a:prstGeom>
          <a:noFill/>
        </p:spPr>
        <p:txBody>
          <a:bodyPr wrap="square" rtlCol="0">
            <a:spAutoFit/>
          </a:bodyPr>
          <a:lstStyle/>
          <a:p>
            <a:r>
              <a:rPr lang="sl-SI" sz="2400" dirty="0" err="1" smtClean="0"/>
              <a:t>Inoviranje</a:t>
            </a:r>
            <a:r>
              <a:rPr lang="sl-SI" sz="2400" dirty="0" smtClean="0"/>
              <a:t> na podlagi obstoječih virov</a:t>
            </a:r>
            <a:endParaRPr lang="sl-SI" sz="2400" dirty="0" smtClean="0"/>
          </a:p>
          <a:p>
            <a:endParaRPr lang="sl-SI" sz="2000" dirty="0" smtClean="0"/>
          </a:p>
          <a:p>
            <a:pPr marL="342900" indent="-342900">
              <a:buFont typeface="Calibri" panose="020F0502020204030204" pitchFamily="34" charset="0"/>
              <a:buChar char="–"/>
            </a:pPr>
            <a:r>
              <a:rPr lang="sl-SI" sz="2000" b="1" dirty="0" smtClean="0"/>
              <a:t>Preoblikovanje </a:t>
            </a:r>
            <a:r>
              <a:rPr lang="sl-SI" sz="2000" dirty="0" smtClean="0"/>
              <a:t>(preoblikovanje z odstranitvijo in zamenjavo zahtevane ali bistvene funkcije ali nadgradnja / posodobitev obstoječe funkcije)</a:t>
            </a:r>
          </a:p>
          <a:p>
            <a:pPr marL="342900" indent="-342900">
              <a:buFont typeface="Calibri" panose="020F0502020204030204" pitchFamily="34" charset="0"/>
              <a:buChar char="–"/>
            </a:pPr>
            <a:r>
              <a:rPr lang="sl-SI" sz="2000" b="1" dirty="0" err="1" smtClean="0"/>
              <a:t>Multipliciranje</a:t>
            </a:r>
            <a:r>
              <a:rPr lang="sl-SI" sz="2000" b="1" dirty="0" smtClean="0"/>
              <a:t> </a:t>
            </a:r>
            <a:r>
              <a:rPr lang="sl-SI" sz="2000" dirty="0" smtClean="0"/>
              <a:t>(poleg kakovostnega izdelka dodajte kakovostno storitev.</a:t>
            </a:r>
          </a:p>
          <a:p>
            <a:pPr marL="342900" indent="-342900">
              <a:buFont typeface="Calibri" panose="020F0502020204030204" pitchFamily="34" charset="0"/>
              <a:buChar char="–"/>
            </a:pPr>
            <a:r>
              <a:rPr lang="sl-SI" sz="2000" b="1" dirty="0" smtClean="0"/>
              <a:t>Ločitev </a:t>
            </a:r>
            <a:r>
              <a:rPr lang="sl-SI" sz="2000" dirty="0" smtClean="0"/>
              <a:t>(nekateri bistveni deli so razdeljeni ali razdeljeni, da ustvarijo novo sestavo izdelka)</a:t>
            </a:r>
          </a:p>
          <a:p>
            <a:pPr marL="342900" indent="-342900">
              <a:buFont typeface="Calibri" panose="020F0502020204030204" pitchFamily="34" charset="0"/>
              <a:buChar char="–"/>
            </a:pPr>
            <a:r>
              <a:rPr lang="sl-SI" sz="2000" b="1" dirty="0" smtClean="0"/>
              <a:t>Združevanje</a:t>
            </a:r>
            <a:r>
              <a:rPr lang="sl-SI" sz="2000" dirty="0" smtClean="0"/>
              <a:t>(nove naloge do dodane funkcijskim elementom izdelka, v nasprotnem primeru se združijo ali integrirajo)</a:t>
            </a:r>
            <a:endParaRPr lang="sl-SI" sz="2000" dirty="0"/>
          </a:p>
        </p:txBody>
      </p:sp>
      <p:sp>
        <p:nvSpPr>
          <p:cNvPr id="9" name="Szövegdoboz 3"/>
          <p:cNvSpPr txBox="1"/>
          <p:nvPr/>
        </p:nvSpPr>
        <p:spPr>
          <a:xfrm>
            <a:off x="446206" y="2814256"/>
            <a:ext cx="4767239" cy="1015663"/>
          </a:xfrm>
          <a:prstGeom prst="rect">
            <a:avLst/>
          </a:prstGeom>
          <a:noFill/>
        </p:spPr>
        <p:txBody>
          <a:bodyPr wrap="square" rtlCol="0">
            <a:spAutoFit/>
          </a:bodyPr>
          <a:lstStyle/>
          <a:p>
            <a:pPr marL="342900" indent="-342900">
              <a:buFont typeface="Calibri" panose="020F0502020204030204" pitchFamily="34" charset="0"/>
              <a:buChar char="–"/>
            </a:pPr>
            <a:r>
              <a:rPr lang="sl-SI" sz="2000" b="1" dirty="0" smtClean="0"/>
              <a:t>Povezovanje</a:t>
            </a:r>
            <a:r>
              <a:rPr lang="sl-SI" sz="2000" dirty="0" smtClean="0"/>
              <a:t>(ustvarjanje novih povezav med elementi, ki prej niso bili povezani, ali preoblikovanje obstoječih povezav).</a:t>
            </a:r>
            <a:endParaRPr lang="sl-SI" sz="2000" dirty="0"/>
          </a:p>
        </p:txBody>
      </p:sp>
      <p:pic>
        <p:nvPicPr>
          <p:cNvPr id="6" name="Grafik 5"/>
          <p:cNvPicPr>
            <a:picLocks noChangeAspect="1"/>
          </p:cNvPicPr>
          <p:nvPr/>
        </p:nvPicPr>
        <p:blipFill>
          <a:blip r:embed="rId4"/>
          <a:stretch>
            <a:fillRect/>
          </a:stretch>
        </p:blipFill>
        <p:spPr>
          <a:xfrm>
            <a:off x="7235628" y="2531043"/>
            <a:ext cx="4297501" cy="3706600"/>
          </a:xfrm>
          <a:prstGeom prst="rect">
            <a:avLst/>
          </a:prstGeom>
        </p:spPr>
      </p:pic>
    </p:spTree>
    <p:extLst>
      <p:ext uri="{BB962C8B-B14F-4D97-AF65-F5344CB8AC3E}">
        <p14:creationId xmlns:p14="http://schemas.microsoft.com/office/powerpoint/2010/main" xmlns="" val="3364404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5" y="512054"/>
            <a:ext cx="10212695" cy="2923877"/>
          </a:xfrm>
          <a:prstGeom prst="rect">
            <a:avLst/>
          </a:prstGeom>
          <a:noFill/>
        </p:spPr>
        <p:txBody>
          <a:bodyPr wrap="square" rtlCol="0">
            <a:spAutoFit/>
          </a:bodyPr>
          <a:lstStyle/>
          <a:p>
            <a:r>
              <a:rPr lang="sl-SI" sz="2400" dirty="0" err="1" smtClean="0"/>
              <a:t>Inoviranje</a:t>
            </a:r>
            <a:r>
              <a:rPr lang="sl-SI" sz="2400" dirty="0" smtClean="0"/>
              <a:t> na podlagi obstoječih </a:t>
            </a:r>
            <a:r>
              <a:rPr lang="sl-SI" sz="2400" dirty="0" smtClean="0"/>
              <a:t>virov</a:t>
            </a:r>
            <a:r>
              <a:rPr lang="en-GB" sz="2400" dirty="0" smtClean="0"/>
              <a:t> </a:t>
            </a:r>
            <a:r>
              <a:rPr lang="en-GB" sz="2400" dirty="0" smtClean="0"/>
              <a:t>– </a:t>
            </a:r>
            <a:r>
              <a:rPr lang="sv-SE" sz="2400" dirty="0" smtClean="0"/>
              <a:t>Primer </a:t>
            </a:r>
            <a:r>
              <a:rPr lang="sl-SI" sz="2400" dirty="0" smtClean="0"/>
              <a:t>inovacije </a:t>
            </a:r>
            <a:r>
              <a:rPr lang="sv-SE" sz="2400" b="1" dirty="0" smtClean="0"/>
              <a:t>otrošk</a:t>
            </a:r>
            <a:r>
              <a:rPr lang="sl-SI" sz="2400" b="1" dirty="0" smtClean="0"/>
              <a:t>ega</a:t>
            </a:r>
            <a:r>
              <a:rPr lang="sv-SE" sz="2400" b="1" dirty="0" smtClean="0"/>
              <a:t> skuter</a:t>
            </a:r>
            <a:r>
              <a:rPr lang="sl-SI" sz="2400" b="1" dirty="0" smtClean="0"/>
              <a:t>ja</a:t>
            </a:r>
          </a:p>
          <a:p>
            <a:endParaRPr lang="hu-HU" sz="2000" dirty="0"/>
          </a:p>
          <a:p>
            <a:pPr marL="342900" indent="-342900">
              <a:buFont typeface="Calibri" panose="020F0502020204030204" pitchFamily="34" charset="0"/>
              <a:buChar char="–"/>
            </a:pPr>
            <a:r>
              <a:rPr lang="sl-SI" sz="2000" b="1" dirty="0" smtClean="0"/>
              <a:t>Preoblikovanje</a:t>
            </a:r>
            <a:endParaRPr lang="en-US" sz="2000" b="1" dirty="0" smtClean="0"/>
          </a:p>
          <a:p>
            <a:pPr marL="342900" indent="-342900">
              <a:buFont typeface="Calibri" panose="020F0502020204030204" pitchFamily="34" charset="0"/>
              <a:buChar char="–"/>
            </a:pPr>
            <a:r>
              <a:rPr lang="sl-SI" sz="2000" b="1" dirty="0" err="1" smtClean="0"/>
              <a:t>Multipliciranje</a:t>
            </a:r>
            <a:endParaRPr lang="en-US" sz="2000" b="1" dirty="0" smtClean="0"/>
          </a:p>
          <a:p>
            <a:pPr marL="342900" indent="-342900">
              <a:buFont typeface="Calibri" panose="020F0502020204030204" pitchFamily="34" charset="0"/>
              <a:buChar char="–"/>
            </a:pPr>
            <a:r>
              <a:rPr lang="en-US" sz="2000" b="1" dirty="0" err="1" smtClean="0"/>
              <a:t>Ločitev</a:t>
            </a:r>
            <a:endParaRPr lang="en-US" sz="2000" b="1" dirty="0" smtClean="0"/>
          </a:p>
          <a:p>
            <a:pPr marL="342900" indent="-342900">
              <a:buFont typeface="Calibri" panose="020F0502020204030204" pitchFamily="34" charset="0"/>
              <a:buChar char="–"/>
            </a:pPr>
            <a:r>
              <a:rPr lang="sl-SI" sz="2000" b="1" dirty="0" smtClean="0"/>
              <a:t>Združevanje</a:t>
            </a:r>
            <a:endParaRPr lang="en-US" sz="2000" b="1" dirty="0" smtClean="0"/>
          </a:p>
          <a:p>
            <a:pPr marL="342900" indent="-342900">
              <a:buFont typeface="Calibri" panose="020F0502020204030204" pitchFamily="34" charset="0"/>
              <a:buChar char="–"/>
            </a:pPr>
            <a:r>
              <a:rPr lang="en-US" sz="2000" b="1" dirty="0" err="1" smtClean="0"/>
              <a:t>Povezovanje</a:t>
            </a:r>
            <a:endParaRPr lang="en-US" sz="2000" b="1" dirty="0"/>
          </a:p>
          <a:p>
            <a:pPr marL="342900" indent="-342900">
              <a:buFont typeface="Calibri" panose="020F0502020204030204" pitchFamily="34" charset="0"/>
              <a:buChar char="–"/>
            </a:pPr>
            <a:endParaRPr lang="en-US" sz="2000" b="1" dirty="0" smtClean="0"/>
          </a:p>
          <a:p>
            <a:r>
              <a:rPr lang="en-US" sz="2000" b="1" dirty="0" err="1" smtClean="0"/>
              <a:t>Izboljšanje</a:t>
            </a:r>
            <a:r>
              <a:rPr lang="en-US" sz="2000" b="1" dirty="0" smtClean="0"/>
              <a:t> </a:t>
            </a:r>
            <a:r>
              <a:rPr lang="en-US" sz="2000" b="1" dirty="0" err="1" smtClean="0"/>
              <a:t>izdelka</a:t>
            </a:r>
            <a:r>
              <a:rPr lang="sl-SI" sz="2000" b="1" dirty="0" smtClean="0"/>
              <a:t> brez</a:t>
            </a:r>
            <a:r>
              <a:rPr lang="en-US" sz="2000" b="1" dirty="0" smtClean="0"/>
              <a:t> </a:t>
            </a:r>
            <a:r>
              <a:rPr lang="en-US" sz="2000" b="1" dirty="0" err="1" smtClean="0"/>
              <a:t>zniž</a:t>
            </a:r>
            <a:r>
              <a:rPr lang="sl-SI" sz="2000" b="1" dirty="0" err="1" smtClean="0"/>
              <a:t>evanja</a:t>
            </a:r>
            <a:r>
              <a:rPr lang="en-US" sz="2000" b="1" dirty="0" smtClean="0"/>
              <a:t> </a:t>
            </a:r>
            <a:r>
              <a:rPr lang="en-US" sz="2000" b="1" dirty="0" err="1" smtClean="0"/>
              <a:t>cene</a:t>
            </a:r>
            <a:r>
              <a:rPr lang="en-US" sz="2000" b="1" dirty="0" smtClean="0"/>
              <a:t>.</a:t>
            </a:r>
            <a:endParaRPr lang="en-US" sz="2000" dirty="0"/>
          </a:p>
        </p:txBody>
      </p:sp>
      <p:pic>
        <p:nvPicPr>
          <p:cNvPr id="3" name="Grafik 2"/>
          <p:cNvPicPr>
            <a:picLocks noChangeAspect="1"/>
          </p:cNvPicPr>
          <p:nvPr/>
        </p:nvPicPr>
        <p:blipFill>
          <a:blip r:embed="rId4"/>
          <a:stretch>
            <a:fillRect/>
          </a:stretch>
        </p:blipFill>
        <p:spPr>
          <a:xfrm>
            <a:off x="4831307" y="982904"/>
            <a:ext cx="6278279" cy="5128919"/>
          </a:xfrm>
          <a:prstGeom prst="rect">
            <a:avLst/>
          </a:prstGeom>
        </p:spPr>
      </p:pic>
    </p:spTree>
    <p:extLst>
      <p:ext uri="{BB962C8B-B14F-4D97-AF65-F5344CB8AC3E}">
        <p14:creationId xmlns:p14="http://schemas.microsoft.com/office/powerpoint/2010/main" xmlns="" val="1867409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512054"/>
            <a:ext cx="9612194" cy="1446550"/>
          </a:xfrm>
          <a:prstGeom prst="rect">
            <a:avLst/>
          </a:prstGeom>
          <a:noFill/>
        </p:spPr>
        <p:txBody>
          <a:bodyPr wrap="square" rtlCol="0">
            <a:spAutoFit/>
          </a:bodyPr>
          <a:lstStyle/>
          <a:p>
            <a:r>
              <a:rPr lang="sl-SI" sz="2400" dirty="0" err="1" smtClean="0"/>
              <a:t>Inoviranje</a:t>
            </a:r>
            <a:r>
              <a:rPr lang="sl-SI" sz="2400" dirty="0" smtClean="0"/>
              <a:t> na podlagi obstoječih virov</a:t>
            </a:r>
            <a:r>
              <a:rPr lang="en-GB" sz="2400" dirty="0" smtClean="0"/>
              <a:t> – </a:t>
            </a:r>
            <a:r>
              <a:rPr lang="sv-SE" sz="2400" dirty="0" smtClean="0"/>
              <a:t>Primer </a:t>
            </a:r>
            <a:r>
              <a:rPr lang="sl-SI" sz="2400" dirty="0" smtClean="0"/>
              <a:t>inovacije </a:t>
            </a:r>
            <a:r>
              <a:rPr lang="sl-SI" sz="2400" dirty="0" smtClean="0"/>
              <a:t>procesa za izdelavo </a:t>
            </a:r>
            <a:r>
              <a:rPr lang="sv-SE" sz="2400" b="1" dirty="0" smtClean="0"/>
              <a:t>otrošk</a:t>
            </a:r>
            <a:r>
              <a:rPr lang="sl-SI" sz="2400" b="1" dirty="0" smtClean="0"/>
              <a:t>ega</a:t>
            </a:r>
            <a:r>
              <a:rPr lang="sv-SE" sz="2400" b="1" dirty="0" smtClean="0"/>
              <a:t> skuter</a:t>
            </a:r>
            <a:r>
              <a:rPr lang="sl-SI" sz="2400" b="1" dirty="0" smtClean="0"/>
              <a:t>ja</a:t>
            </a:r>
          </a:p>
          <a:p>
            <a:endParaRPr lang="hu-HU" sz="2000" dirty="0"/>
          </a:p>
          <a:p>
            <a:pPr marL="342900" indent="-342900">
              <a:buFont typeface="Calibri" panose="020F0502020204030204" pitchFamily="34" charset="0"/>
              <a:buChar char="–"/>
            </a:pPr>
            <a:r>
              <a:rPr lang="en-US" sz="2000" b="1" dirty="0" err="1" smtClean="0"/>
              <a:t>Razširitev</a:t>
            </a:r>
            <a:r>
              <a:rPr lang="en-US" sz="2000" b="1" dirty="0" smtClean="0"/>
              <a:t> </a:t>
            </a:r>
            <a:r>
              <a:rPr lang="sl-SI" sz="2000" b="1" dirty="0" smtClean="0"/>
              <a:t>koncepta </a:t>
            </a:r>
            <a:r>
              <a:rPr lang="en-US" sz="2000" b="1" dirty="0" err="1" smtClean="0"/>
              <a:t>na</a:t>
            </a:r>
            <a:r>
              <a:rPr lang="en-US" sz="2000" b="1" dirty="0" smtClean="0"/>
              <a:t> </a:t>
            </a:r>
            <a:r>
              <a:rPr lang="en-US" sz="2000" b="1" dirty="0" err="1" smtClean="0"/>
              <a:t>storitve</a:t>
            </a:r>
            <a:r>
              <a:rPr lang="en-US" sz="2000" b="1" dirty="0" smtClean="0"/>
              <a:t> / </a:t>
            </a:r>
            <a:r>
              <a:rPr lang="en-US" sz="2000" b="1" dirty="0" err="1" smtClean="0"/>
              <a:t>procese</a:t>
            </a:r>
            <a:endParaRPr lang="en-US" sz="2000" b="1" dirty="0" smtClean="0"/>
          </a:p>
        </p:txBody>
      </p:sp>
      <p:sp>
        <p:nvSpPr>
          <p:cNvPr id="6" name="Szövegdoboz 3"/>
          <p:cNvSpPr txBox="1"/>
          <p:nvPr/>
        </p:nvSpPr>
        <p:spPr>
          <a:xfrm>
            <a:off x="396936" y="2820378"/>
            <a:ext cx="6631661" cy="3477875"/>
          </a:xfrm>
          <a:prstGeom prst="rect">
            <a:avLst/>
          </a:prstGeom>
          <a:noFill/>
        </p:spPr>
        <p:txBody>
          <a:bodyPr wrap="square" rtlCol="0">
            <a:spAutoFit/>
          </a:bodyPr>
          <a:lstStyle/>
          <a:p>
            <a:pPr marL="342900" indent="-342900">
              <a:buFont typeface="Calibri" panose="020F0502020204030204" pitchFamily="34" charset="0"/>
              <a:buChar char="–"/>
            </a:pPr>
            <a:r>
              <a:rPr lang="sl-SI" sz="2000" b="1" dirty="0" smtClean="0"/>
              <a:t>Preoblikovanje: </a:t>
            </a:r>
            <a:r>
              <a:rPr lang="sl-SI" sz="2000" dirty="0" smtClean="0"/>
              <a:t>Kolo postane storitev namesto izdelka, starši imajo servisno službo, vključeno v izobraževalne storitve, ki jih izvajajo partnerski centri, kot so vrtci.</a:t>
            </a:r>
          </a:p>
          <a:p>
            <a:pPr marL="342900" indent="-342900">
              <a:buFont typeface="Calibri" panose="020F0502020204030204" pitchFamily="34" charset="0"/>
              <a:buChar char="–"/>
            </a:pPr>
            <a:r>
              <a:rPr lang="sl-SI" sz="2000" b="1" dirty="0" err="1" smtClean="0"/>
              <a:t>Multipliciranje</a:t>
            </a:r>
            <a:r>
              <a:rPr lang="sl-SI" sz="2000" b="1" dirty="0" smtClean="0"/>
              <a:t>: </a:t>
            </a:r>
            <a:r>
              <a:rPr lang="sl-SI" sz="2000" dirty="0" smtClean="0"/>
              <a:t>Kolo postane storitev namesto zgolj izdelka, visoko kakovost izdelka pa dodaja visoko kakovost storitev.</a:t>
            </a:r>
          </a:p>
          <a:p>
            <a:pPr marL="342900" indent="-342900">
              <a:buFont typeface="Calibri" panose="020F0502020204030204" pitchFamily="34" charset="0"/>
              <a:buChar char="–"/>
            </a:pPr>
            <a:r>
              <a:rPr lang="sl-SI" sz="2000" b="1" dirty="0" smtClean="0"/>
              <a:t>Ločitev: </a:t>
            </a:r>
            <a:r>
              <a:rPr lang="sl-SI" sz="2000" dirty="0" smtClean="0"/>
              <a:t>Prodaja skuterja in storitve.</a:t>
            </a:r>
          </a:p>
          <a:p>
            <a:pPr marL="342900" indent="-342900">
              <a:buFont typeface="Calibri" panose="020F0502020204030204" pitchFamily="34" charset="0"/>
              <a:buChar char="–"/>
            </a:pPr>
            <a:r>
              <a:rPr lang="sl-SI" sz="2000" b="1" dirty="0" smtClean="0"/>
              <a:t>Združevanje: </a:t>
            </a:r>
            <a:r>
              <a:rPr lang="sl-SI" sz="2000" dirty="0" smtClean="0"/>
              <a:t>Vključitev storitve za stranke s prodajo izdelkov.</a:t>
            </a:r>
          </a:p>
          <a:p>
            <a:pPr marL="342900" indent="-342900">
              <a:buFont typeface="Calibri" panose="020F0502020204030204" pitchFamily="34" charset="0"/>
              <a:buChar char="–"/>
            </a:pPr>
            <a:r>
              <a:rPr lang="sl-SI" sz="2000" b="1" dirty="0" smtClean="0"/>
              <a:t>Povezovanje: </a:t>
            </a:r>
            <a:r>
              <a:rPr lang="sl-SI" sz="2000" dirty="0" smtClean="0"/>
              <a:t>Prodaja izdelka in storitev. Spletne storitve z neposredno povezavo s strankami.</a:t>
            </a:r>
            <a:endParaRPr lang="sl-SI" sz="2000" dirty="0"/>
          </a:p>
        </p:txBody>
      </p:sp>
      <p:pic>
        <p:nvPicPr>
          <p:cNvPr id="7" name="Grafik 6"/>
          <p:cNvPicPr>
            <a:picLocks noChangeAspect="1"/>
          </p:cNvPicPr>
          <p:nvPr/>
        </p:nvPicPr>
        <p:blipFill>
          <a:blip r:embed="rId4"/>
          <a:stretch>
            <a:fillRect/>
          </a:stretch>
        </p:blipFill>
        <p:spPr>
          <a:xfrm>
            <a:off x="7446469" y="2688609"/>
            <a:ext cx="4135930" cy="3506692"/>
          </a:xfrm>
          <a:prstGeom prst="rect">
            <a:avLst/>
          </a:prstGeom>
        </p:spPr>
      </p:pic>
    </p:spTree>
    <p:extLst>
      <p:ext uri="{BB962C8B-B14F-4D97-AF65-F5344CB8AC3E}">
        <p14:creationId xmlns:p14="http://schemas.microsoft.com/office/powerpoint/2010/main" xmlns="" val="677077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37360"/>
            <a:ext cx="7674212" cy="2923877"/>
          </a:xfrm>
          <a:prstGeom prst="rect">
            <a:avLst/>
          </a:prstGeom>
          <a:noFill/>
        </p:spPr>
        <p:txBody>
          <a:bodyPr wrap="square" rtlCol="0">
            <a:spAutoFit/>
          </a:bodyPr>
          <a:lstStyle/>
          <a:p>
            <a:r>
              <a:rPr lang="sl-SI" sz="2400" dirty="0" err="1" smtClean="0"/>
              <a:t>Inoviranje</a:t>
            </a:r>
            <a:r>
              <a:rPr lang="sl-SI" sz="2400" dirty="0" smtClean="0"/>
              <a:t> na podlagi obstoječih virov</a:t>
            </a:r>
            <a:r>
              <a:rPr lang="en-GB" sz="2400" dirty="0" smtClean="0"/>
              <a:t> </a:t>
            </a:r>
            <a:r>
              <a:rPr lang="sl-SI" sz="2400" dirty="0" smtClean="0"/>
              <a:t>- vaja</a:t>
            </a:r>
            <a:endParaRPr lang="en-GB" sz="2400" dirty="0" smtClean="0"/>
          </a:p>
          <a:p>
            <a:endParaRPr lang="hu-HU" sz="2000" dirty="0"/>
          </a:p>
          <a:p>
            <a:pPr marL="342900" indent="-342900">
              <a:buFont typeface="Calibri" panose="020F0502020204030204" pitchFamily="34" charset="0"/>
              <a:buChar char="–"/>
            </a:pPr>
            <a:r>
              <a:rPr lang="sl-SI" sz="2000" dirty="0" smtClean="0"/>
              <a:t>Oblikujte ekipe</a:t>
            </a:r>
          </a:p>
          <a:p>
            <a:pPr marL="342900" indent="-342900">
              <a:buFont typeface="Calibri" panose="020F0502020204030204" pitchFamily="34" charset="0"/>
              <a:buChar char="–"/>
            </a:pPr>
            <a:r>
              <a:rPr lang="sl-SI" sz="2000" dirty="0" smtClean="0"/>
              <a:t>Izberite izdelek, storitev ali postopek za inovacije / izboljšave</a:t>
            </a:r>
          </a:p>
          <a:p>
            <a:pPr marL="342900" indent="-342900">
              <a:buFont typeface="Calibri" panose="020F0502020204030204" pitchFamily="34" charset="0"/>
              <a:buChar char="–"/>
            </a:pPr>
            <a:r>
              <a:rPr lang="sl-SI" sz="2000" dirty="0" smtClean="0"/>
              <a:t>Uporabite predlogo v Excelu v INNOTEACH-</a:t>
            </a:r>
            <a:r>
              <a:rPr lang="sl-SI" sz="2000" dirty="0" err="1" smtClean="0"/>
              <a:t>U1.E1</a:t>
            </a:r>
            <a:r>
              <a:rPr lang="sl-SI" sz="2000" dirty="0" smtClean="0"/>
              <a:t>-</a:t>
            </a:r>
            <a:r>
              <a:rPr lang="sl-SI" sz="2000" dirty="0" err="1" smtClean="0"/>
              <a:t>Exercise</a:t>
            </a:r>
            <a:r>
              <a:rPr lang="sl-SI" sz="2000" dirty="0" smtClean="0"/>
              <a:t>-</a:t>
            </a:r>
            <a:r>
              <a:rPr lang="sl-SI" sz="2000" dirty="0" err="1" smtClean="0"/>
              <a:t>Templates</a:t>
            </a:r>
            <a:r>
              <a:rPr lang="sl-SI" sz="2000" dirty="0" smtClean="0"/>
              <a:t>-</a:t>
            </a:r>
            <a:r>
              <a:rPr lang="sl-SI" sz="2000" dirty="0" err="1" smtClean="0"/>
              <a:t>Release1.EN.v1.xls</a:t>
            </a:r>
            <a:endParaRPr lang="sl-SI" sz="2000" dirty="0" smtClean="0"/>
          </a:p>
          <a:p>
            <a:pPr marL="342900" indent="-342900">
              <a:buFont typeface="Calibri" panose="020F0502020204030204" pitchFamily="34" charset="0"/>
              <a:buChar char="–"/>
            </a:pPr>
            <a:r>
              <a:rPr lang="sl-SI" sz="2000" dirty="0" smtClean="0"/>
              <a:t>Vsaka ekipa pripravi primer (60 minut)</a:t>
            </a:r>
          </a:p>
          <a:p>
            <a:pPr marL="342900" indent="-342900">
              <a:buFont typeface="Calibri" panose="020F0502020204030204" pitchFamily="34" charset="0"/>
              <a:buChar char="–"/>
            </a:pPr>
            <a:r>
              <a:rPr lang="sl-SI" sz="2000" dirty="0" smtClean="0"/>
              <a:t>Vsaka ekipa predstavi in vse ekipe komentirajo (60 minut)</a:t>
            </a:r>
          </a:p>
          <a:p>
            <a:pPr marL="342900" indent="-342900">
              <a:buFont typeface="Calibri" panose="020F0502020204030204" pitchFamily="34" charset="0"/>
              <a:buChar char="–"/>
            </a:pPr>
            <a:r>
              <a:rPr lang="pl-PL" sz="2000" dirty="0" smtClean="0"/>
              <a:t>5 vidikov je izboljšanih na podlagi </a:t>
            </a:r>
            <a:r>
              <a:rPr lang="sl-SI" sz="2000" dirty="0" smtClean="0"/>
              <a:t>ure </a:t>
            </a:r>
            <a:r>
              <a:rPr lang="sl-SI" sz="2000" dirty="0" smtClean="0"/>
              <a:t>za povratne </a:t>
            </a:r>
            <a:r>
              <a:rPr lang="sl-SI" sz="2000" dirty="0" smtClean="0"/>
              <a:t>informacije</a:t>
            </a:r>
            <a:endParaRPr lang="sl-SI" sz="2000" dirty="0" smtClean="0"/>
          </a:p>
        </p:txBody>
      </p:sp>
      <p:pic>
        <p:nvPicPr>
          <p:cNvPr id="3" name="Grafik 2"/>
          <p:cNvPicPr>
            <a:picLocks noChangeAspect="1"/>
          </p:cNvPicPr>
          <p:nvPr/>
        </p:nvPicPr>
        <p:blipFill>
          <a:blip r:embed="rId4"/>
          <a:stretch>
            <a:fillRect/>
          </a:stretch>
        </p:blipFill>
        <p:spPr>
          <a:xfrm>
            <a:off x="7726165" y="2925753"/>
            <a:ext cx="3856233" cy="3269548"/>
          </a:xfrm>
          <a:prstGeom prst="rect">
            <a:avLst/>
          </a:prstGeom>
        </p:spPr>
      </p:pic>
    </p:spTree>
    <p:extLst>
      <p:ext uri="{BB962C8B-B14F-4D97-AF65-F5344CB8AC3E}">
        <p14:creationId xmlns:p14="http://schemas.microsoft.com/office/powerpoint/2010/main" xmlns="" val="3506021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308324"/>
          </a:xfrm>
          <a:prstGeom prst="rect">
            <a:avLst/>
          </a:prstGeom>
          <a:noFill/>
        </p:spPr>
        <p:txBody>
          <a:bodyPr wrap="square" rtlCol="0">
            <a:spAutoFit/>
          </a:bodyPr>
          <a:lstStyle/>
          <a:p>
            <a:r>
              <a:rPr lang="sl-SI" sz="2400" dirty="0" smtClean="0"/>
              <a:t>Inovacijska kocka</a:t>
            </a:r>
            <a:endParaRPr lang="en-GB" sz="2400" dirty="0" smtClean="0"/>
          </a:p>
          <a:p>
            <a:endParaRPr lang="hu-HU" sz="2000" dirty="0"/>
          </a:p>
          <a:p>
            <a:r>
              <a:rPr lang="sl-SI" sz="2000" b="1" dirty="0" smtClean="0"/>
              <a:t>Dimenzije:</a:t>
            </a:r>
            <a:endParaRPr lang="sl-SI" sz="2000" b="1" dirty="0" smtClean="0"/>
          </a:p>
          <a:p>
            <a:endParaRPr lang="sl-SI" sz="2000" b="1" dirty="0" smtClean="0"/>
          </a:p>
          <a:p>
            <a:r>
              <a:rPr lang="sl-SI" sz="2000" dirty="0" smtClean="0"/>
              <a:t>1. obstoječe in prihodnje potrebe in zahteve kupcev / uporabnikov</a:t>
            </a:r>
          </a:p>
          <a:p>
            <a:r>
              <a:rPr lang="sl-SI" sz="2000" dirty="0" smtClean="0"/>
              <a:t>2. obstoječi in potencialni uporabniki,</a:t>
            </a:r>
          </a:p>
          <a:p>
            <a:r>
              <a:rPr lang="sl-SI" sz="2000" dirty="0" smtClean="0"/>
              <a:t>3. očitne in prikrite - navidezne in latentne – težave / problemi.</a:t>
            </a:r>
            <a:endParaRPr lang="sl-SI" sz="2000" dirty="0"/>
          </a:p>
        </p:txBody>
      </p:sp>
      <p:sp>
        <p:nvSpPr>
          <p:cNvPr id="9" name="Szövegdoboz 3"/>
          <p:cNvSpPr txBox="1"/>
          <p:nvPr/>
        </p:nvSpPr>
        <p:spPr>
          <a:xfrm>
            <a:off x="446206" y="2548835"/>
            <a:ext cx="6077424" cy="1938992"/>
          </a:xfrm>
          <a:prstGeom prst="rect">
            <a:avLst/>
          </a:prstGeom>
          <a:noFill/>
        </p:spPr>
        <p:txBody>
          <a:bodyPr wrap="square" rtlCol="0">
            <a:spAutoFit/>
          </a:bodyPr>
          <a:lstStyle/>
          <a:p>
            <a:r>
              <a:rPr lang="sl-SI" sz="2000" dirty="0" smtClean="0"/>
              <a:t>Postopek se sistematično izvaja z naslednjimi koraki:</a:t>
            </a:r>
          </a:p>
          <a:p>
            <a:endParaRPr lang="en-US" sz="2000" dirty="0"/>
          </a:p>
          <a:p>
            <a:r>
              <a:rPr lang="sl-SI" sz="2000" dirty="0" smtClean="0"/>
              <a:t>1. Analiza dimenzij (potrebe, uporabniki, problemi); </a:t>
            </a:r>
          </a:p>
          <a:p>
            <a:r>
              <a:rPr lang="sl-SI" sz="2000" dirty="0" smtClean="0"/>
              <a:t>2. "Polnjenje kock" ali združevanje dimenzij različnih polj</a:t>
            </a:r>
          </a:p>
          <a:p>
            <a:r>
              <a:rPr lang="sl-SI" sz="2000" dirty="0" smtClean="0"/>
              <a:t>3. Identifikacija problemov in priložnosti po kockah</a:t>
            </a:r>
          </a:p>
          <a:p>
            <a:r>
              <a:rPr lang="sl-SI" sz="2000" dirty="0" smtClean="0"/>
              <a:t>4. Iskanje rešitev, ki predstavljajo priložnosti za inovacije</a:t>
            </a:r>
            <a:endParaRPr lang="sl-SI" sz="2000" dirty="0"/>
          </a:p>
        </p:txBody>
      </p:sp>
      <p:pic>
        <p:nvPicPr>
          <p:cNvPr id="3" name="Grafik 2"/>
          <p:cNvPicPr>
            <a:picLocks noChangeAspect="1"/>
          </p:cNvPicPr>
          <p:nvPr/>
        </p:nvPicPr>
        <p:blipFill>
          <a:blip r:embed="rId4"/>
          <a:stretch>
            <a:fillRect/>
          </a:stretch>
        </p:blipFill>
        <p:spPr>
          <a:xfrm>
            <a:off x="6924854" y="2258391"/>
            <a:ext cx="4525617" cy="4058337"/>
          </a:xfrm>
          <a:prstGeom prst="rect">
            <a:avLst/>
          </a:prstGeom>
        </p:spPr>
      </p:pic>
    </p:spTree>
    <p:extLst>
      <p:ext uri="{BB962C8B-B14F-4D97-AF65-F5344CB8AC3E}">
        <p14:creationId xmlns:p14="http://schemas.microsoft.com/office/powerpoint/2010/main" xmlns="" val="3335307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308324"/>
          </a:xfrm>
          <a:prstGeom prst="rect">
            <a:avLst/>
          </a:prstGeom>
          <a:noFill/>
        </p:spPr>
        <p:txBody>
          <a:bodyPr wrap="square" rtlCol="0">
            <a:spAutoFit/>
          </a:bodyPr>
          <a:lstStyle/>
          <a:p>
            <a:r>
              <a:rPr lang="sl-SI" sz="2400" dirty="0" smtClean="0"/>
              <a:t>Inovacijska kocka</a:t>
            </a:r>
            <a:endParaRPr lang="en-GB" sz="2400" dirty="0" smtClean="0"/>
          </a:p>
          <a:p>
            <a:endParaRPr lang="hu-HU" sz="2000" dirty="0"/>
          </a:p>
          <a:p>
            <a:r>
              <a:rPr lang="sl-SI" sz="2000" b="1" dirty="0" smtClean="0"/>
              <a:t>Primer avtodoma</a:t>
            </a:r>
            <a:r>
              <a:rPr lang="en-US" sz="2000" b="1" dirty="0" smtClean="0"/>
              <a:t>:</a:t>
            </a:r>
            <a:endParaRPr lang="en-US" sz="2000" b="1" dirty="0" smtClean="0"/>
          </a:p>
          <a:p>
            <a:endParaRPr lang="en-US" sz="2000" b="1" dirty="0" smtClean="0"/>
          </a:p>
          <a:p>
            <a:r>
              <a:rPr lang="sl-SI" sz="2000" dirty="0" smtClean="0"/>
              <a:t>1. obstoječe in prihodnje potrebe in zahteve kupcev / uporabnikov</a:t>
            </a:r>
          </a:p>
          <a:p>
            <a:r>
              <a:rPr lang="sl-SI" sz="2000" dirty="0" smtClean="0"/>
              <a:t>2. obstoječi in potencialni uporabniki,</a:t>
            </a:r>
          </a:p>
          <a:p>
            <a:r>
              <a:rPr lang="sl-SI" sz="2000" dirty="0" smtClean="0"/>
              <a:t>3. očitne in prikrite - navidezne in latentne </a:t>
            </a:r>
            <a:r>
              <a:rPr lang="sl-SI" sz="2000" dirty="0" smtClean="0"/>
              <a:t>– težave / problemi.</a:t>
            </a:r>
            <a:endParaRPr lang="en-US" sz="2000" dirty="0"/>
          </a:p>
        </p:txBody>
      </p:sp>
      <p:sp>
        <p:nvSpPr>
          <p:cNvPr id="9" name="Szövegdoboz 3"/>
          <p:cNvSpPr txBox="1"/>
          <p:nvPr/>
        </p:nvSpPr>
        <p:spPr>
          <a:xfrm>
            <a:off x="446206" y="2548835"/>
            <a:ext cx="6077424" cy="3170099"/>
          </a:xfrm>
          <a:prstGeom prst="rect">
            <a:avLst/>
          </a:prstGeom>
          <a:noFill/>
        </p:spPr>
        <p:txBody>
          <a:bodyPr wrap="square" rtlCol="0">
            <a:spAutoFit/>
          </a:bodyPr>
          <a:lstStyle/>
          <a:p>
            <a:r>
              <a:rPr lang="sl-SI" sz="2000" dirty="0" smtClean="0"/>
              <a:t>Postopek se sistematično izvaja z naslednjimi koraki</a:t>
            </a:r>
            <a:r>
              <a:rPr lang="sl-SI" sz="2000" dirty="0" smtClean="0"/>
              <a:t>:</a:t>
            </a:r>
            <a:endParaRPr lang="en-US" sz="2000" dirty="0" smtClean="0"/>
          </a:p>
          <a:p>
            <a:endParaRPr lang="en-US" sz="2000" dirty="0"/>
          </a:p>
          <a:p>
            <a:r>
              <a:rPr lang="sl-SI" sz="2000" b="1" dirty="0" smtClean="0"/>
              <a:t>Energija kot temelj</a:t>
            </a:r>
            <a:r>
              <a:rPr lang="sl-SI" sz="2000" dirty="0" smtClean="0"/>
              <a:t>. Ena ključnih potreb uporabnikov avtodomov je sedemdnevna avtonomija brez prižiganja motorja. </a:t>
            </a:r>
            <a:r>
              <a:rPr lang="en-US" sz="2000" dirty="0" smtClean="0"/>
              <a:t> </a:t>
            </a:r>
            <a:endParaRPr lang="en-US" sz="2000" dirty="0" smtClean="0"/>
          </a:p>
          <a:p>
            <a:endParaRPr lang="en-US" sz="2000" dirty="0"/>
          </a:p>
          <a:p>
            <a:r>
              <a:rPr lang="sl-SI" sz="2000" b="1" dirty="0" smtClean="0"/>
              <a:t>Plovilo-avtodom</a:t>
            </a:r>
            <a:r>
              <a:rPr lang="sl-SI" sz="2000" dirty="0" smtClean="0"/>
              <a:t>. Obstaja segment potencialnih kupcev, ki si želijo svobode, kakršno omogoča avtodom na kopnem, in tiste, ki jo nudi plovba po vodi. </a:t>
            </a:r>
            <a:endParaRPr lang="en-US" sz="2000" dirty="0"/>
          </a:p>
          <a:p>
            <a:endParaRPr lang="en-US" sz="2000" dirty="0"/>
          </a:p>
        </p:txBody>
      </p:sp>
      <p:pic>
        <p:nvPicPr>
          <p:cNvPr id="5" name="Grafik 4"/>
          <p:cNvPicPr>
            <a:picLocks noChangeAspect="1"/>
          </p:cNvPicPr>
          <p:nvPr/>
        </p:nvPicPr>
        <p:blipFill>
          <a:blip r:embed="rId4"/>
          <a:stretch>
            <a:fillRect/>
          </a:stretch>
        </p:blipFill>
        <p:spPr>
          <a:xfrm>
            <a:off x="6753812" y="2238233"/>
            <a:ext cx="4716500" cy="4037738"/>
          </a:xfrm>
          <a:prstGeom prst="rect">
            <a:avLst/>
          </a:prstGeom>
        </p:spPr>
      </p:pic>
    </p:spTree>
    <p:extLst>
      <p:ext uri="{BB962C8B-B14F-4D97-AF65-F5344CB8AC3E}">
        <p14:creationId xmlns:p14="http://schemas.microsoft.com/office/powerpoint/2010/main" xmlns="" val="738219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369880"/>
          </a:xfrm>
          <a:prstGeom prst="rect">
            <a:avLst/>
          </a:prstGeom>
          <a:noFill/>
        </p:spPr>
        <p:txBody>
          <a:bodyPr wrap="square" rtlCol="0">
            <a:spAutoFit/>
          </a:bodyPr>
          <a:lstStyle/>
          <a:p>
            <a:r>
              <a:rPr lang="sl-SI" sz="2400" dirty="0" smtClean="0"/>
              <a:t>Inovacijska kocka</a:t>
            </a:r>
            <a:endParaRPr lang="en-GB" sz="2400" dirty="0" smtClean="0"/>
          </a:p>
          <a:p>
            <a:endParaRPr lang="hu-HU" sz="2000" dirty="0" smtClean="0"/>
          </a:p>
          <a:p>
            <a:r>
              <a:rPr lang="sl-SI" sz="2000" b="1" dirty="0" smtClean="0"/>
              <a:t>Primer avtodoma</a:t>
            </a:r>
            <a:r>
              <a:rPr lang="en-US" sz="2000" b="1" dirty="0" smtClean="0"/>
              <a:t>:</a:t>
            </a:r>
          </a:p>
          <a:p>
            <a:endParaRPr lang="en-US" sz="2000" b="1" dirty="0" smtClean="0"/>
          </a:p>
          <a:p>
            <a:r>
              <a:rPr lang="sl-SI" sz="2000" dirty="0" smtClean="0"/>
              <a:t>1. obstoječe in prihodnje potrebe in zahteve kupcev / uporabnikov</a:t>
            </a:r>
          </a:p>
          <a:p>
            <a:r>
              <a:rPr lang="sl-SI" sz="2000" dirty="0" smtClean="0"/>
              <a:t>2. obstoječi in potencialni uporabniki,</a:t>
            </a:r>
          </a:p>
          <a:p>
            <a:r>
              <a:rPr lang="sl-SI" sz="2000" dirty="0" smtClean="0"/>
              <a:t>3. očitne in prikrite - navidezne in latentne – </a:t>
            </a:r>
            <a:r>
              <a:rPr lang="sl-SI" sz="2000" dirty="0" smtClean="0"/>
              <a:t>težave / problemi</a:t>
            </a:r>
            <a:r>
              <a:rPr lang="sl-SI" sz="2400" dirty="0" smtClean="0"/>
              <a:t>.</a:t>
            </a:r>
            <a:endParaRPr lang="en-US" sz="2400" dirty="0"/>
          </a:p>
        </p:txBody>
      </p:sp>
      <p:sp>
        <p:nvSpPr>
          <p:cNvPr id="9" name="Szövegdoboz 3"/>
          <p:cNvSpPr txBox="1"/>
          <p:nvPr/>
        </p:nvSpPr>
        <p:spPr>
          <a:xfrm>
            <a:off x="446206" y="2548835"/>
            <a:ext cx="6077424" cy="3170099"/>
          </a:xfrm>
          <a:prstGeom prst="rect">
            <a:avLst/>
          </a:prstGeom>
          <a:noFill/>
        </p:spPr>
        <p:txBody>
          <a:bodyPr wrap="square" rtlCol="0">
            <a:spAutoFit/>
          </a:bodyPr>
          <a:lstStyle/>
          <a:p>
            <a:r>
              <a:rPr lang="sl-SI" sz="2000" dirty="0" smtClean="0"/>
              <a:t>Postopek se sistematično izvaja z naslednjimi koraki:</a:t>
            </a:r>
            <a:endParaRPr lang="en-US" sz="2000" dirty="0" smtClean="0"/>
          </a:p>
          <a:p>
            <a:endParaRPr lang="en-US" sz="2000" dirty="0"/>
          </a:p>
          <a:p>
            <a:r>
              <a:rPr lang="sl-SI" sz="2000" b="1" dirty="0" smtClean="0"/>
              <a:t>Pogled v prihodnost</a:t>
            </a:r>
            <a:r>
              <a:rPr lang="sl-SI" sz="2000" dirty="0" smtClean="0"/>
              <a:t>. Danes skoraj ni več popotnika, ki bi potoval z avtodomom brez pametnega telefona. S tem se lahko daljinsko nadzoruje avtodom (osvetljava, klima, alarm ipd.</a:t>
            </a:r>
            <a:r>
              <a:rPr lang="en-US" sz="2000" dirty="0" smtClean="0"/>
              <a:t>. </a:t>
            </a:r>
            <a:endParaRPr lang="en-US" sz="2000" dirty="0" smtClean="0"/>
          </a:p>
          <a:p>
            <a:r>
              <a:rPr lang="sl-SI" sz="2000" b="1" dirty="0" smtClean="0"/>
              <a:t>Avto-avtodom</a:t>
            </a:r>
            <a:r>
              <a:rPr lang="sl-SI" sz="2000" dirty="0" smtClean="0"/>
              <a:t>. Mnogo uporabnikov avtodomov se srečuje s problemom slabše mobilnosti (ni dovoljen vstop v mesta, fiksiranje avtodoma za bivanje, neokretnost zaradi velikosti...). </a:t>
            </a:r>
            <a:endParaRPr lang="en-US" sz="2000" dirty="0"/>
          </a:p>
        </p:txBody>
      </p:sp>
      <p:pic>
        <p:nvPicPr>
          <p:cNvPr id="5" name="Grafik 4"/>
          <p:cNvPicPr>
            <a:picLocks noChangeAspect="1"/>
          </p:cNvPicPr>
          <p:nvPr/>
        </p:nvPicPr>
        <p:blipFill>
          <a:blip r:embed="rId4"/>
          <a:stretch>
            <a:fillRect/>
          </a:stretch>
        </p:blipFill>
        <p:spPr>
          <a:xfrm>
            <a:off x="6753812" y="2238233"/>
            <a:ext cx="4716500" cy="4037738"/>
          </a:xfrm>
          <a:prstGeom prst="rect">
            <a:avLst/>
          </a:prstGeom>
        </p:spPr>
      </p:pic>
    </p:spTree>
    <p:extLst>
      <p:ext uri="{BB962C8B-B14F-4D97-AF65-F5344CB8AC3E}">
        <p14:creationId xmlns:p14="http://schemas.microsoft.com/office/powerpoint/2010/main" xmlns="" val="2191159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616101"/>
          </a:xfrm>
          <a:prstGeom prst="rect">
            <a:avLst/>
          </a:prstGeom>
          <a:noFill/>
        </p:spPr>
        <p:txBody>
          <a:bodyPr wrap="square" rtlCol="0">
            <a:spAutoFit/>
          </a:bodyPr>
          <a:lstStyle/>
          <a:p>
            <a:r>
              <a:rPr lang="sl-SI" sz="2400" dirty="0" smtClean="0"/>
              <a:t>Inovacijska kocka</a:t>
            </a:r>
            <a:endParaRPr lang="en-GB" sz="2400" dirty="0" smtClean="0"/>
          </a:p>
          <a:p>
            <a:endParaRPr lang="hu-HU" sz="2000" dirty="0" smtClean="0"/>
          </a:p>
          <a:p>
            <a:r>
              <a:rPr lang="sl-SI" sz="2000" b="1" dirty="0" smtClean="0"/>
              <a:t>Primer avtodoma</a:t>
            </a:r>
            <a:r>
              <a:rPr lang="en-US" sz="2000" b="1" dirty="0" smtClean="0"/>
              <a:t>:</a:t>
            </a:r>
          </a:p>
          <a:p>
            <a:endParaRPr lang="en-US" sz="2000" b="1" dirty="0" smtClean="0"/>
          </a:p>
          <a:p>
            <a:r>
              <a:rPr lang="sl-SI" sz="2000" dirty="0" smtClean="0"/>
              <a:t>1. obstoječe in prihodnje potrebe in zahteve kupcev / uporabnikov</a:t>
            </a:r>
          </a:p>
          <a:p>
            <a:r>
              <a:rPr lang="sl-SI" sz="2000" dirty="0" smtClean="0"/>
              <a:t>2. obstoječi in potencialni uporabniki,</a:t>
            </a:r>
          </a:p>
          <a:p>
            <a:r>
              <a:rPr lang="sl-SI" sz="2000" dirty="0" smtClean="0"/>
              <a:t>3. očitne in prikrite - navidezne in latentne – </a:t>
            </a:r>
            <a:r>
              <a:rPr lang="sl-SI" sz="2000" dirty="0" smtClean="0"/>
              <a:t>težave / problemi.</a:t>
            </a:r>
            <a:endParaRPr lang="en-US" sz="2000" dirty="0" smtClean="0"/>
          </a:p>
          <a:p>
            <a:endParaRPr lang="en-US" sz="2000" dirty="0"/>
          </a:p>
        </p:txBody>
      </p:sp>
      <p:sp>
        <p:nvSpPr>
          <p:cNvPr id="9" name="Szövegdoboz 3"/>
          <p:cNvSpPr txBox="1"/>
          <p:nvPr/>
        </p:nvSpPr>
        <p:spPr>
          <a:xfrm>
            <a:off x="446205" y="2548835"/>
            <a:ext cx="7435051" cy="3170099"/>
          </a:xfrm>
          <a:prstGeom prst="rect">
            <a:avLst/>
          </a:prstGeom>
          <a:noFill/>
        </p:spPr>
        <p:txBody>
          <a:bodyPr wrap="square" rtlCol="0">
            <a:spAutoFit/>
          </a:bodyPr>
          <a:lstStyle/>
          <a:p>
            <a:r>
              <a:rPr lang="sl-SI" sz="2000" dirty="0" smtClean="0"/>
              <a:t>Postopek se sistematično izvaja z naslednjimi koraki</a:t>
            </a:r>
            <a:r>
              <a:rPr lang="sl-SI" sz="2000" dirty="0" smtClean="0"/>
              <a:t>:</a:t>
            </a:r>
            <a:endParaRPr lang="en-US" sz="2000" dirty="0" smtClean="0"/>
          </a:p>
          <a:p>
            <a:endParaRPr lang="en-US" sz="2000" dirty="0"/>
          </a:p>
          <a:p>
            <a:r>
              <a:rPr lang="sl-SI" sz="2000" b="1" dirty="0" smtClean="0"/>
              <a:t>Polnost plinske jeklenke</a:t>
            </a:r>
            <a:r>
              <a:rPr lang="sl-SI" sz="2000" dirty="0" smtClean="0"/>
              <a:t>. Obvezen sestavni del avtodoma je plinska jeklenka. Kljub izjemno razširjeni uporabi, tudi v gospodinjstvih, na trgu še vedno ni enostavnega in zanesljivega merilca, ki bi kazal preostalo količino plina v jeklenki. </a:t>
            </a:r>
            <a:endParaRPr lang="en-US" sz="2000" dirty="0" smtClean="0"/>
          </a:p>
          <a:p>
            <a:r>
              <a:rPr lang="sl-SI" sz="2000" b="1" dirty="0" smtClean="0"/>
              <a:t>Izgubljena energija.</a:t>
            </a:r>
            <a:r>
              <a:rPr lang="sl-SI" sz="2000" dirty="0" smtClean="0"/>
              <a:t> Avtodomi imajo za hladnejše dni lahko vgrajen grelnik. Ta je pogosto v posebnem prostoru, ki je slabo izoliran. To pomeni, da velik del energije v obliki toplote preide v okolico. Tako se pojavi prvi, tudi proizvajalcem pogosto prikrit izziv, da grelnik izolirajo. </a:t>
            </a:r>
            <a:endParaRPr lang="en-US" sz="2000" dirty="0"/>
          </a:p>
        </p:txBody>
      </p:sp>
      <p:pic>
        <p:nvPicPr>
          <p:cNvPr id="5" name="Grafik 4"/>
          <p:cNvPicPr>
            <a:picLocks noChangeAspect="1"/>
          </p:cNvPicPr>
          <p:nvPr/>
        </p:nvPicPr>
        <p:blipFill>
          <a:blip r:embed="rId4"/>
          <a:stretch>
            <a:fillRect/>
          </a:stretch>
        </p:blipFill>
        <p:spPr>
          <a:xfrm>
            <a:off x="8055741" y="3352799"/>
            <a:ext cx="3414570" cy="2923171"/>
          </a:xfrm>
          <a:prstGeom prst="rect">
            <a:avLst/>
          </a:prstGeom>
        </p:spPr>
      </p:pic>
    </p:spTree>
    <p:extLst>
      <p:ext uri="{BB962C8B-B14F-4D97-AF65-F5344CB8AC3E}">
        <p14:creationId xmlns:p14="http://schemas.microsoft.com/office/powerpoint/2010/main" xmlns="" val="1553449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677656"/>
          </a:xfrm>
          <a:prstGeom prst="rect">
            <a:avLst/>
          </a:prstGeom>
          <a:noFill/>
        </p:spPr>
        <p:txBody>
          <a:bodyPr wrap="square" rtlCol="0">
            <a:spAutoFit/>
          </a:bodyPr>
          <a:lstStyle/>
          <a:p>
            <a:r>
              <a:rPr lang="sl-SI" sz="2400" dirty="0" smtClean="0"/>
              <a:t>Inovacijska kocka</a:t>
            </a:r>
            <a:endParaRPr lang="en-GB" sz="2400" dirty="0" smtClean="0"/>
          </a:p>
          <a:p>
            <a:endParaRPr lang="en-GB" sz="2400" dirty="0" smtClean="0"/>
          </a:p>
          <a:p>
            <a:r>
              <a:rPr lang="en-US" sz="2000" b="1" dirty="0" smtClean="0"/>
              <a:t>Example </a:t>
            </a:r>
            <a:r>
              <a:rPr lang="en-US" sz="2000" b="1" dirty="0" smtClean="0"/>
              <a:t>Motor Home – Process and Service Innovation</a:t>
            </a:r>
          </a:p>
          <a:p>
            <a:endParaRPr lang="en-US" sz="2000" b="1" dirty="0" smtClean="0"/>
          </a:p>
          <a:p>
            <a:r>
              <a:rPr lang="sl-SI" sz="2000" dirty="0" smtClean="0"/>
              <a:t>1. obstoječe in prihodnje potrebe in zahteve kupcev / </a:t>
            </a:r>
            <a:r>
              <a:rPr lang="sl-SI" sz="2000" dirty="0" smtClean="0"/>
              <a:t>uporabnikov – </a:t>
            </a:r>
            <a:r>
              <a:rPr lang="sl-SI" sz="2000" b="1" dirty="0" smtClean="0"/>
              <a:t>ustvariti infrastrukturo storitev, ki bo omogočala inovativne funkcije v avtodomih,</a:t>
            </a:r>
            <a:endParaRPr lang="sl-SI" sz="2000" dirty="0" smtClean="0"/>
          </a:p>
          <a:p>
            <a:r>
              <a:rPr lang="sl-SI" sz="2000" dirty="0" smtClean="0"/>
              <a:t>2. obstoječi in potencialni </a:t>
            </a:r>
            <a:r>
              <a:rPr lang="sl-SI" sz="2000" dirty="0" smtClean="0"/>
              <a:t>uporabniki – mladi in novi uporabniki,</a:t>
            </a:r>
            <a:endParaRPr lang="sl-SI" sz="2000" dirty="0" smtClean="0"/>
          </a:p>
          <a:p>
            <a:r>
              <a:rPr lang="sl-SI" sz="2000" dirty="0" smtClean="0"/>
              <a:t>3. očitne in prikrite - navidezne in latentne – težave / </a:t>
            </a:r>
            <a:r>
              <a:rPr lang="sl-SI" sz="2000" dirty="0" smtClean="0"/>
              <a:t>problemi – od prej</a:t>
            </a:r>
            <a:r>
              <a:rPr lang="en-US" sz="2000" dirty="0" smtClean="0"/>
              <a:t>.</a:t>
            </a:r>
            <a:endParaRPr lang="en-US" sz="2000" dirty="0"/>
          </a:p>
        </p:txBody>
      </p:sp>
      <p:sp>
        <p:nvSpPr>
          <p:cNvPr id="9" name="Szövegdoboz 3"/>
          <p:cNvSpPr txBox="1"/>
          <p:nvPr/>
        </p:nvSpPr>
        <p:spPr>
          <a:xfrm>
            <a:off x="446206" y="2814256"/>
            <a:ext cx="7435051" cy="3785652"/>
          </a:xfrm>
          <a:prstGeom prst="rect">
            <a:avLst/>
          </a:prstGeom>
          <a:noFill/>
        </p:spPr>
        <p:txBody>
          <a:bodyPr wrap="square" rtlCol="0">
            <a:spAutoFit/>
          </a:bodyPr>
          <a:lstStyle/>
          <a:p>
            <a:r>
              <a:rPr lang="sl-SI" sz="2000" b="1" dirty="0" smtClean="0"/>
              <a:t>Ogrevanje. </a:t>
            </a:r>
            <a:r>
              <a:rPr lang="sl-SI" sz="2000" dirty="0" smtClean="0"/>
              <a:t>Uporaba električnega ogrevanja in nov koncept </a:t>
            </a:r>
            <a:r>
              <a:rPr lang="sl-SI" sz="2000" dirty="0" err="1" smtClean="0"/>
              <a:t>Li</a:t>
            </a:r>
            <a:r>
              <a:rPr lang="sl-SI" sz="2000" dirty="0" smtClean="0"/>
              <a:t>-baterij za ogrevanje vozila, zagotovitev polnilnikov vzdolž glavnih avtocest in parkov za ponovno polnjenje baterije. Uporabite vire, ki bodo zgrajene na podlagi nove strategije E-Car.</a:t>
            </a:r>
            <a:r>
              <a:rPr lang="sl-SI" sz="2000" dirty="0" smtClean="0"/>
              <a:t> </a:t>
            </a:r>
          </a:p>
          <a:p>
            <a:r>
              <a:rPr lang="sl-SI" sz="2000" b="1" dirty="0" smtClean="0"/>
              <a:t>Pogled v prihodnost. </a:t>
            </a:r>
            <a:r>
              <a:rPr lang="sl-SI" sz="2000" dirty="0" smtClean="0"/>
              <a:t>V vozilo integrirajte usmerjevalnike, </a:t>
            </a:r>
            <a:r>
              <a:rPr lang="sl-SI" sz="2000" dirty="0" smtClean="0"/>
              <a:t>ki se povezuje s storitveno infrastrukturo (ki se gradi za avtonomne avtomobile), da povežete vozilo z internetom in vsemi storitvami. Vsi uporabniki avtodoma dobijo račune itd</a:t>
            </a:r>
            <a:r>
              <a:rPr lang="sl-SI" sz="2000" dirty="0" smtClean="0"/>
              <a:t>.</a:t>
            </a:r>
          </a:p>
          <a:p>
            <a:r>
              <a:rPr lang="sl-SI" sz="2000" b="1" dirty="0" smtClean="0"/>
              <a:t>Avto-avtodom</a:t>
            </a:r>
            <a:r>
              <a:rPr lang="sl-SI" sz="2000" b="1" dirty="0" smtClean="0"/>
              <a:t>. </a:t>
            </a:r>
            <a:r>
              <a:rPr lang="sl-SI" sz="2000" dirty="0" smtClean="0"/>
              <a:t>Povezava </a:t>
            </a:r>
            <a:r>
              <a:rPr lang="sl-SI" sz="2000" dirty="0" smtClean="0"/>
              <a:t>z npr. </a:t>
            </a:r>
            <a:r>
              <a:rPr lang="sl-SI" sz="2000" dirty="0" smtClean="0"/>
              <a:t>z železniškimi storitvami e-mobilnost </a:t>
            </a:r>
            <a:r>
              <a:rPr lang="sl-SI" sz="2000" dirty="0" smtClean="0"/>
              <a:t>in </a:t>
            </a:r>
            <a:r>
              <a:rPr lang="sl-SI" sz="2000" dirty="0" smtClean="0"/>
              <a:t>parkiraj v parku “parkiraj in se odpelji”, kjer lahko uporabniki najamejo </a:t>
            </a:r>
            <a:r>
              <a:rPr lang="sl-SI" sz="2000" dirty="0" smtClean="0"/>
              <a:t>mali avtomobil ali kolo </a:t>
            </a:r>
            <a:r>
              <a:rPr lang="sl-SI" sz="2000" dirty="0" smtClean="0"/>
              <a:t>po </a:t>
            </a:r>
            <a:r>
              <a:rPr lang="sl-SI" sz="2000" dirty="0" smtClean="0"/>
              <a:t>nizki ceni.</a:t>
            </a:r>
            <a:endParaRPr lang="sl-SI" sz="2000" dirty="0" smtClean="0"/>
          </a:p>
          <a:p>
            <a:endParaRPr lang="sl-SI" sz="2000" dirty="0"/>
          </a:p>
        </p:txBody>
      </p:sp>
      <p:pic>
        <p:nvPicPr>
          <p:cNvPr id="7" name="Grafik 6"/>
          <p:cNvPicPr>
            <a:picLocks noChangeAspect="1"/>
          </p:cNvPicPr>
          <p:nvPr/>
        </p:nvPicPr>
        <p:blipFill>
          <a:blip r:embed="rId4"/>
          <a:stretch>
            <a:fillRect/>
          </a:stretch>
        </p:blipFill>
        <p:spPr>
          <a:xfrm>
            <a:off x="8055741" y="3352799"/>
            <a:ext cx="3414570" cy="2923171"/>
          </a:xfrm>
          <a:prstGeom prst="rect">
            <a:avLst/>
          </a:prstGeom>
        </p:spPr>
      </p:pic>
    </p:spTree>
    <p:extLst>
      <p:ext uri="{BB962C8B-B14F-4D97-AF65-F5344CB8AC3E}">
        <p14:creationId xmlns:p14="http://schemas.microsoft.com/office/powerpoint/2010/main" xmlns="" val="505321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Učni cilji</a:t>
            </a:r>
            <a:endParaRPr lang="en-US" dirty="0"/>
          </a:p>
        </p:txBody>
      </p:sp>
      <p:sp>
        <p:nvSpPr>
          <p:cNvPr id="3" name="Szövegdoboz 2"/>
          <p:cNvSpPr txBox="1"/>
          <p:nvPr/>
        </p:nvSpPr>
        <p:spPr>
          <a:xfrm>
            <a:off x="1236372" y="1970468"/>
            <a:ext cx="9787943" cy="2585323"/>
          </a:xfrm>
          <a:prstGeom prst="rect">
            <a:avLst/>
          </a:prstGeom>
          <a:noFill/>
        </p:spPr>
        <p:txBody>
          <a:bodyPr wrap="square" rtlCol="0">
            <a:spAutoFit/>
          </a:bodyPr>
          <a:lstStyle/>
          <a:p>
            <a:pPr marL="285750" indent="-285750">
              <a:buFont typeface="Arial" panose="020B0604020202020204" pitchFamily="34" charset="0"/>
              <a:buChar char="•"/>
            </a:pPr>
            <a:r>
              <a:rPr lang="hu-HU" sz="3600" dirty="0" smtClean="0"/>
              <a:t>PC 1 </a:t>
            </a:r>
            <a:r>
              <a:rPr lang="sl-SI" sz="3600" dirty="0" smtClean="0"/>
              <a:t>Učitelji znajo uporabljati metode in orodja za prepoznavanje problemov in priložnosti.</a:t>
            </a:r>
          </a:p>
          <a:p>
            <a:pPr marL="285750" indent="-285750">
              <a:buFont typeface="Arial" panose="020B0604020202020204" pitchFamily="34" charset="0"/>
              <a:buChar char="•"/>
            </a:pPr>
            <a:r>
              <a:rPr lang="sl-SI" sz="3600" dirty="0" smtClean="0"/>
              <a:t>PC 2 Učitelj pozna načela razgradnje problema in identificira resnične vzroke problema.</a:t>
            </a:r>
          </a:p>
          <a:p>
            <a:endParaRPr lang="hu-HU" dirty="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xmlns="" val="173303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37360"/>
            <a:ext cx="7674212" cy="3231654"/>
          </a:xfrm>
          <a:prstGeom prst="rect">
            <a:avLst/>
          </a:prstGeom>
          <a:noFill/>
        </p:spPr>
        <p:txBody>
          <a:bodyPr wrap="square" rtlCol="0">
            <a:spAutoFit/>
          </a:bodyPr>
          <a:lstStyle/>
          <a:p>
            <a:r>
              <a:rPr lang="sl-SI" sz="2400" dirty="0" smtClean="0"/>
              <a:t>Inovacijska </a:t>
            </a:r>
            <a:r>
              <a:rPr lang="sl-SI" sz="2400" dirty="0" smtClean="0"/>
              <a:t>kocka – </a:t>
            </a:r>
            <a:r>
              <a:rPr lang="sl-SI" sz="2400" dirty="0" smtClean="0"/>
              <a:t>vaja </a:t>
            </a:r>
            <a:endParaRPr lang="en-GB" sz="2400" dirty="0" smtClean="0"/>
          </a:p>
          <a:p>
            <a:endParaRPr lang="hu-HU" sz="2000" dirty="0"/>
          </a:p>
          <a:p>
            <a:pPr marL="342900" indent="-342900">
              <a:buFont typeface="Calibri" panose="020F0502020204030204" pitchFamily="34" charset="0"/>
              <a:buChar char="–"/>
            </a:pPr>
            <a:r>
              <a:rPr lang="sl-SI" sz="2000" dirty="0" smtClean="0"/>
              <a:t>Oblikujte ekipe</a:t>
            </a:r>
          </a:p>
          <a:p>
            <a:pPr marL="342900" indent="-342900">
              <a:buFont typeface="Calibri" panose="020F0502020204030204" pitchFamily="34" charset="0"/>
              <a:buChar char="–"/>
            </a:pPr>
            <a:r>
              <a:rPr lang="sl-SI" sz="2000" dirty="0" smtClean="0"/>
              <a:t>Izberite </a:t>
            </a:r>
            <a:r>
              <a:rPr lang="sl-SI" sz="2000" dirty="0" smtClean="0"/>
              <a:t>izdelek, storitev ali postopek za inovacije / izboljšave</a:t>
            </a:r>
          </a:p>
          <a:p>
            <a:pPr marL="342900" indent="-342900">
              <a:buFont typeface="Calibri" panose="020F0502020204030204" pitchFamily="34" charset="0"/>
              <a:buChar char="–"/>
            </a:pPr>
            <a:r>
              <a:rPr lang="sl-SI" sz="2000" dirty="0" smtClean="0"/>
              <a:t>Uporabite predlogo v Excelu v INNOTEACH-</a:t>
            </a:r>
            <a:r>
              <a:rPr lang="sl-SI" sz="2000" dirty="0" err="1" smtClean="0"/>
              <a:t>U1.E1</a:t>
            </a:r>
            <a:r>
              <a:rPr lang="sl-SI" sz="2000" dirty="0" smtClean="0"/>
              <a:t>-</a:t>
            </a:r>
            <a:r>
              <a:rPr lang="sl-SI" sz="2000" dirty="0" err="1" smtClean="0"/>
              <a:t>Exercise</a:t>
            </a:r>
            <a:r>
              <a:rPr lang="sl-SI" sz="2000" dirty="0" smtClean="0"/>
              <a:t>-</a:t>
            </a:r>
            <a:r>
              <a:rPr lang="sl-SI" sz="2000" dirty="0" err="1" smtClean="0"/>
              <a:t>Templates</a:t>
            </a:r>
            <a:r>
              <a:rPr lang="sl-SI" sz="2000" dirty="0" smtClean="0"/>
              <a:t>-</a:t>
            </a:r>
            <a:r>
              <a:rPr lang="sl-SI" sz="2000" dirty="0" err="1" smtClean="0"/>
              <a:t>Release1.EN.v1.xls</a:t>
            </a:r>
            <a:endParaRPr lang="sl-SI" sz="2000" dirty="0" smtClean="0"/>
          </a:p>
          <a:p>
            <a:pPr marL="342900" indent="-342900">
              <a:buFont typeface="Calibri" panose="020F0502020204030204" pitchFamily="34" charset="0"/>
              <a:buChar char="–"/>
            </a:pPr>
            <a:r>
              <a:rPr lang="sl-SI" sz="2000" dirty="0" smtClean="0"/>
              <a:t>Vsaka ekipa pripravi primer (60 minut)</a:t>
            </a:r>
          </a:p>
          <a:p>
            <a:pPr marL="342900" indent="-342900">
              <a:buFont typeface="Calibri" panose="020F0502020204030204" pitchFamily="34" charset="0"/>
              <a:buChar char="–"/>
            </a:pPr>
            <a:r>
              <a:rPr lang="sl-SI" sz="2000" dirty="0" smtClean="0"/>
              <a:t>Vsaka ekipa predstavi in vse ekipe komentirajo (60 minut)</a:t>
            </a:r>
          </a:p>
          <a:p>
            <a:pPr marL="342900" indent="-342900">
              <a:buFont typeface="Calibri" panose="020F0502020204030204" pitchFamily="34" charset="0"/>
              <a:buChar char="–"/>
            </a:pPr>
            <a:r>
              <a:rPr lang="pl-PL" sz="2000" dirty="0" smtClean="0"/>
              <a:t>5 vidikov je izboljšanih na podlagi </a:t>
            </a:r>
            <a:r>
              <a:rPr lang="sl-SI" sz="2000" dirty="0" smtClean="0"/>
              <a:t>ure za povratne informacije</a:t>
            </a:r>
          </a:p>
          <a:p>
            <a:pPr marL="342900" indent="-342900">
              <a:buFont typeface="Calibri" panose="020F0502020204030204" pitchFamily="34" charset="0"/>
              <a:buChar char="–"/>
            </a:pPr>
            <a:endParaRPr lang="en-US" sz="2000" dirty="0"/>
          </a:p>
        </p:txBody>
      </p:sp>
      <p:pic>
        <p:nvPicPr>
          <p:cNvPr id="5" name="Grafik 4"/>
          <p:cNvPicPr>
            <a:picLocks noChangeAspect="1"/>
          </p:cNvPicPr>
          <p:nvPr/>
        </p:nvPicPr>
        <p:blipFill>
          <a:blip r:embed="rId4"/>
          <a:stretch>
            <a:fillRect/>
          </a:stretch>
        </p:blipFill>
        <p:spPr>
          <a:xfrm>
            <a:off x="8221589" y="3723937"/>
            <a:ext cx="3020478" cy="2538396"/>
          </a:xfrm>
          <a:prstGeom prst="rect">
            <a:avLst/>
          </a:prstGeom>
        </p:spPr>
      </p:pic>
    </p:spTree>
    <p:extLst>
      <p:ext uri="{BB962C8B-B14F-4D97-AF65-F5344CB8AC3E}">
        <p14:creationId xmlns:p14="http://schemas.microsoft.com/office/powerpoint/2010/main" xmlns="" val="2665305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1692771"/>
          </a:xfrm>
          <a:prstGeom prst="rect">
            <a:avLst/>
          </a:prstGeom>
          <a:noFill/>
        </p:spPr>
        <p:txBody>
          <a:bodyPr wrap="square" rtlCol="0">
            <a:spAutoFit/>
          </a:bodyPr>
          <a:lstStyle/>
          <a:p>
            <a:r>
              <a:rPr lang="sl-SI" sz="2400" dirty="0" smtClean="0"/>
              <a:t>Diagram </a:t>
            </a:r>
            <a:r>
              <a:rPr lang="en-GB" sz="2400" dirty="0" smtClean="0"/>
              <a:t>Ishikawa / Diagram</a:t>
            </a:r>
            <a:r>
              <a:rPr lang="sl-SI" sz="2400" dirty="0" smtClean="0"/>
              <a:t> ribja kost</a:t>
            </a:r>
            <a:endParaRPr lang="en-GB" sz="2400" dirty="0" smtClean="0"/>
          </a:p>
          <a:p>
            <a:endParaRPr lang="hu-HU" sz="2000" dirty="0"/>
          </a:p>
          <a:p>
            <a:pPr marL="342900" indent="-342900">
              <a:buFont typeface="Calibri" panose="020F0502020204030204" pitchFamily="34" charset="0"/>
              <a:buChar char="–"/>
            </a:pPr>
            <a:r>
              <a:rPr lang="sl-SI" sz="2000" b="1" dirty="0" smtClean="0"/>
              <a:t>Osnovni problem, ki ga je treba rešiti, je izhodišče</a:t>
            </a:r>
          </a:p>
          <a:p>
            <a:pPr marL="342900" indent="-342900">
              <a:buFont typeface="Calibri" panose="020F0502020204030204" pitchFamily="34" charset="0"/>
              <a:buChar char="–"/>
            </a:pPr>
            <a:r>
              <a:rPr lang="sl-SI" sz="2000" b="1" dirty="0" smtClean="0"/>
              <a:t>Identificira se glavni vzrok</a:t>
            </a:r>
          </a:p>
          <a:p>
            <a:pPr marL="342900" indent="-342900">
              <a:buFont typeface="Calibri" panose="020F0502020204030204" pitchFamily="34" charset="0"/>
              <a:buChar char="–"/>
            </a:pPr>
            <a:r>
              <a:rPr lang="sl-SI" sz="2000" b="1" dirty="0" smtClean="0"/>
              <a:t>Identificirajo se pod-vzroki za glavni vzrok</a:t>
            </a:r>
            <a:endParaRPr lang="sl-SI" sz="2000" dirty="0"/>
          </a:p>
        </p:txBody>
      </p:sp>
      <p:sp>
        <p:nvSpPr>
          <p:cNvPr id="9" name="Szövegdoboz 3"/>
          <p:cNvSpPr txBox="1"/>
          <p:nvPr/>
        </p:nvSpPr>
        <p:spPr>
          <a:xfrm>
            <a:off x="446206" y="2814256"/>
            <a:ext cx="4767239" cy="1015663"/>
          </a:xfrm>
          <a:prstGeom prst="rect">
            <a:avLst/>
          </a:prstGeom>
          <a:noFill/>
        </p:spPr>
        <p:txBody>
          <a:bodyPr wrap="square" rtlCol="0">
            <a:spAutoFit/>
          </a:bodyPr>
          <a:lstStyle/>
          <a:p>
            <a:pPr marL="342900" indent="-342900">
              <a:buFont typeface="Calibri" panose="020F0502020204030204" pitchFamily="34" charset="0"/>
              <a:buChar char="–"/>
            </a:pPr>
            <a:r>
              <a:rPr lang="sl-SI" sz="2000" b="1" dirty="0" smtClean="0"/>
              <a:t>Pristop: </a:t>
            </a:r>
            <a:r>
              <a:rPr lang="sl-SI" sz="2000" dirty="0" smtClean="0"/>
              <a:t>določitev osnovnih vzrokov problema in pri spreminjanju osnovnih vzrokov reševanje problema.</a:t>
            </a:r>
            <a:endParaRPr lang="sl-SI" sz="2000" dirty="0"/>
          </a:p>
        </p:txBody>
      </p:sp>
      <p:pic>
        <p:nvPicPr>
          <p:cNvPr id="3" name="Grafik 2"/>
          <p:cNvPicPr>
            <a:picLocks noChangeAspect="1"/>
          </p:cNvPicPr>
          <p:nvPr/>
        </p:nvPicPr>
        <p:blipFill>
          <a:blip r:embed="rId4"/>
          <a:stretch>
            <a:fillRect/>
          </a:stretch>
        </p:blipFill>
        <p:spPr>
          <a:xfrm>
            <a:off x="5986246" y="3723937"/>
            <a:ext cx="5466421" cy="2382200"/>
          </a:xfrm>
          <a:prstGeom prst="rect">
            <a:avLst/>
          </a:prstGeom>
        </p:spPr>
      </p:pic>
    </p:spTree>
    <p:extLst>
      <p:ext uri="{BB962C8B-B14F-4D97-AF65-F5344CB8AC3E}">
        <p14:creationId xmlns:p14="http://schemas.microsoft.com/office/powerpoint/2010/main" xmlns="" val="118497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3338394" cy="3046988"/>
          </a:xfrm>
          <a:prstGeom prst="rect">
            <a:avLst/>
          </a:prstGeom>
          <a:noFill/>
        </p:spPr>
        <p:txBody>
          <a:bodyPr wrap="square" rtlCol="0">
            <a:spAutoFit/>
          </a:bodyPr>
          <a:lstStyle/>
          <a:p>
            <a:r>
              <a:rPr lang="sl-SI" sz="2400" dirty="0" smtClean="0"/>
              <a:t>Diagram </a:t>
            </a:r>
            <a:r>
              <a:rPr lang="en-GB" sz="2400" dirty="0" smtClean="0"/>
              <a:t>Ishikawa / Diagram</a:t>
            </a:r>
            <a:r>
              <a:rPr lang="sl-SI" sz="2400" dirty="0" smtClean="0"/>
              <a:t> ribja </a:t>
            </a:r>
            <a:r>
              <a:rPr lang="sl-SI" sz="2400" dirty="0" smtClean="0"/>
              <a:t>kost</a:t>
            </a:r>
            <a:r>
              <a:rPr lang="en-GB" sz="2400" dirty="0" smtClean="0"/>
              <a:t> </a:t>
            </a:r>
            <a:r>
              <a:rPr lang="en-GB" sz="2400" dirty="0" smtClean="0"/>
              <a:t>- </a:t>
            </a:r>
            <a:r>
              <a:rPr lang="sl-SI" sz="2400" dirty="0" smtClean="0"/>
              <a:t>primer</a:t>
            </a:r>
            <a:endParaRPr lang="en-GB" sz="2400" dirty="0" smtClean="0"/>
          </a:p>
          <a:p>
            <a:endParaRPr lang="hu-HU" sz="2000" dirty="0"/>
          </a:p>
          <a:p>
            <a:pPr marL="342900" indent="-342900">
              <a:buFont typeface="Calibri" panose="020F0502020204030204" pitchFamily="34" charset="0"/>
              <a:buChar char="–"/>
            </a:pPr>
            <a:r>
              <a:rPr lang="sl-SI" sz="2000" b="1" dirty="0" smtClean="0"/>
              <a:t>Osnovni problem, ki ga je treba rešiti, je izhodišče</a:t>
            </a:r>
          </a:p>
          <a:p>
            <a:pPr marL="342900" indent="-342900">
              <a:buFont typeface="Calibri" panose="020F0502020204030204" pitchFamily="34" charset="0"/>
              <a:buChar char="–"/>
            </a:pPr>
            <a:r>
              <a:rPr lang="sl-SI" sz="2000" b="1" dirty="0" smtClean="0"/>
              <a:t>Identificira se glavni vzrok</a:t>
            </a:r>
          </a:p>
          <a:p>
            <a:pPr marL="342900" indent="-342900">
              <a:buFont typeface="Calibri" panose="020F0502020204030204" pitchFamily="34" charset="0"/>
              <a:buChar char="–"/>
            </a:pPr>
            <a:r>
              <a:rPr lang="sl-SI" sz="2000" b="1" dirty="0" smtClean="0"/>
              <a:t>Identificirajo se pod-vzroki za glavni vzrok</a:t>
            </a:r>
            <a:endParaRPr lang="sl-SI" sz="2000" dirty="0"/>
          </a:p>
        </p:txBody>
      </p:sp>
      <p:pic>
        <p:nvPicPr>
          <p:cNvPr id="5" name="Grafik 4"/>
          <p:cNvPicPr>
            <a:picLocks noChangeAspect="1"/>
          </p:cNvPicPr>
          <p:nvPr/>
        </p:nvPicPr>
        <p:blipFill>
          <a:blip r:embed="rId4"/>
          <a:stretch>
            <a:fillRect/>
          </a:stretch>
        </p:blipFill>
        <p:spPr>
          <a:xfrm>
            <a:off x="4205406" y="803699"/>
            <a:ext cx="7249994" cy="5489019"/>
          </a:xfrm>
          <a:prstGeom prst="rect">
            <a:avLst/>
          </a:prstGeom>
        </p:spPr>
      </p:pic>
    </p:spTree>
    <p:extLst>
      <p:ext uri="{BB962C8B-B14F-4D97-AF65-F5344CB8AC3E}">
        <p14:creationId xmlns:p14="http://schemas.microsoft.com/office/powerpoint/2010/main" xmlns="" val="2971911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37360"/>
            <a:ext cx="7674212" cy="3293209"/>
          </a:xfrm>
          <a:prstGeom prst="rect">
            <a:avLst/>
          </a:prstGeom>
          <a:noFill/>
        </p:spPr>
        <p:txBody>
          <a:bodyPr wrap="square" rtlCol="0">
            <a:spAutoFit/>
          </a:bodyPr>
          <a:lstStyle/>
          <a:p>
            <a:r>
              <a:rPr lang="sl-SI" sz="2400" dirty="0" smtClean="0"/>
              <a:t>Diagram </a:t>
            </a:r>
            <a:r>
              <a:rPr lang="en-GB" sz="2400" dirty="0" smtClean="0"/>
              <a:t>Ishikawa / Diagram</a:t>
            </a:r>
            <a:r>
              <a:rPr lang="sl-SI" sz="2400" dirty="0" smtClean="0"/>
              <a:t> ribja kost</a:t>
            </a:r>
            <a:r>
              <a:rPr lang="en-GB" sz="2400" dirty="0" smtClean="0"/>
              <a:t> - </a:t>
            </a:r>
            <a:r>
              <a:rPr lang="sl-SI" sz="2400" dirty="0" smtClean="0"/>
              <a:t>vaja</a:t>
            </a:r>
            <a:endParaRPr lang="en-GB" sz="2400" dirty="0"/>
          </a:p>
          <a:p>
            <a:endParaRPr lang="en-GB" sz="2400" dirty="0" smtClean="0"/>
          </a:p>
          <a:p>
            <a:endParaRPr lang="hu-HU" sz="2000" dirty="0"/>
          </a:p>
          <a:p>
            <a:pPr marL="342900" indent="-342900">
              <a:buFont typeface="Calibri" panose="020F0502020204030204" pitchFamily="34" charset="0"/>
              <a:buChar char="–"/>
            </a:pPr>
            <a:r>
              <a:rPr lang="sl-SI" sz="2000" dirty="0" smtClean="0"/>
              <a:t>Oblikujte ekipe</a:t>
            </a:r>
          </a:p>
          <a:p>
            <a:pPr marL="342900" indent="-342900">
              <a:buFont typeface="Calibri" panose="020F0502020204030204" pitchFamily="34" charset="0"/>
              <a:buChar char="–"/>
            </a:pPr>
            <a:r>
              <a:rPr lang="sl-SI" sz="2000" dirty="0" smtClean="0"/>
              <a:t>Izberite izdelek, storitev ali postopek za inovacije / izboljšave</a:t>
            </a:r>
          </a:p>
          <a:p>
            <a:pPr marL="342900" indent="-342900">
              <a:buFont typeface="Calibri" panose="020F0502020204030204" pitchFamily="34" charset="0"/>
              <a:buChar char="–"/>
            </a:pPr>
            <a:r>
              <a:rPr lang="sl-SI" sz="2000" dirty="0" smtClean="0"/>
              <a:t>Uporabite predlogo v Excelu v INNOTEACH-</a:t>
            </a:r>
            <a:r>
              <a:rPr lang="sl-SI" sz="2000" dirty="0" err="1" smtClean="0"/>
              <a:t>U1.E1</a:t>
            </a:r>
            <a:r>
              <a:rPr lang="sl-SI" sz="2000" dirty="0" smtClean="0"/>
              <a:t>-</a:t>
            </a:r>
            <a:r>
              <a:rPr lang="sl-SI" sz="2000" dirty="0" err="1" smtClean="0"/>
              <a:t>Exercise</a:t>
            </a:r>
            <a:r>
              <a:rPr lang="sl-SI" sz="2000" dirty="0" smtClean="0"/>
              <a:t>-</a:t>
            </a:r>
            <a:r>
              <a:rPr lang="sl-SI" sz="2000" dirty="0" err="1" smtClean="0"/>
              <a:t>Templates</a:t>
            </a:r>
            <a:r>
              <a:rPr lang="sl-SI" sz="2000" dirty="0" smtClean="0"/>
              <a:t>-</a:t>
            </a:r>
            <a:r>
              <a:rPr lang="sl-SI" sz="2000" dirty="0" err="1" smtClean="0"/>
              <a:t>Release1.EN.v1.xls</a:t>
            </a:r>
            <a:endParaRPr lang="sl-SI" sz="2000" dirty="0" smtClean="0"/>
          </a:p>
          <a:p>
            <a:pPr marL="342900" indent="-342900">
              <a:buFont typeface="Calibri" panose="020F0502020204030204" pitchFamily="34" charset="0"/>
              <a:buChar char="–"/>
            </a:pPr>
            <a:r>
              <a:rPr lang="sl-SI" sz="2000" dirty="0" smtClean="0"/>
              <a:t>Vsaka ekipa pripravi primer (60 minut)</a:t>
            </a:r>
          </a:p>
          <a:p>
            <a:pPr marL="342900" indent="-342900">
              <a:buFont typeface="Calibri" panose="020F0502020204030204" pitchFamily="34" charset="0"/>
              <a:buChar char="–"/>
            </a:pPr>
            <a:r>
              <a:rPr lang="sl-SI" sz="2000" dirty="0" smtClean="0"/>
              <a:t>Vsaka ekipa predstavi in vse ekipe komentirajo (60 minut)</a:t>
            </a:r>
          </a:p>
          <a:p>
            <a:pPr marL="342900" indent="-342900">
              <a:buFont typeface="Calibri" panose="020F0502020204030204" pitchFamily="34" charset="0"/>
              <a:buChar char="–"/>
            </a:pPr>
            <a:r>
              <a:rPr lang="pl-PL" sz="2000" dirty="0" smtClean="0"/>
              <a:t>Diagram ribja kost </a:t>
            </a:r>
            <a:r>
              <a:rPr lang="pl-PL" sz="2000" dirty="0" smtClean="0"/>
              <a:t>je </a:t>
            </a:r>
            <a:r>
              <a:rPr lang="pl-PL" sz="2000" dirty="0" smtClean="0"/>
              <a:t>izboljšan </a:t>
            </a:r>
            <a:r>
              <a:rPr lang="pl-PL" sz="2000" dirty="0" smtClean="0"/>
              <a:t>na podlagi </a:t>
            </a:r>
            <a:r>
              <a:rPr lang="sl-SI" sz="2000" dirty="0" smtClean="0"/>
              <a:t>ure za povratne </a:t>
            </a:r>
            <a:r>
              <a:rPr lang="sl-SI" sz="2000" dirty="0" smtClean="0"/>
              <a:t>informacije</a:t>
            </a:r>
            <a:endParaRPr lang="sl-SI" sz="2000" dirty="0" smtClean="0"/>
          </a:p>
        </p:txBody>
      </p:sp>
      <p:pic>
        <p:nvPicPr>
          <p:cNvPr id="3" name="Grafik 2"/>
          <p:cNvPicPr>
            <a:picLocks noChangeAspect="1"/>
          </p:cNvPicPr>
          <p:nvPr/>
        </p:nvPicPr>
        <p:blipFill>
          <a:blip r:embed="rId4"/>
          <a:stretch>
            <a:fillRect/>
          </a:stretch>
        </p:blipFill>
        <p:spPr>
          <a:xfrm>
            <a:off x="6736977" y="3723937"/>
            <a:ext cx="4660806" cy="2377807"/>
          </a:xfrm>
          <a:prstGeom prst="rect">
            <a:avLst/>
          </a:prstGeom>
        </p:spPr>
      </p:pic>
    </p:spTree>
    <p:extLst>
      <p:ext uri="{BB962C8B-B14F-4D97-AF65-F5344CB8AC3E}">
        <p14:creationId xmlns:p14="http://schemas.microsoft.com/office/powerpoint/2010/main" xmlns="" val="171172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Sklepi</a:t>
            </a:r>
            <a:r>
              <a:rPr lang="en-GB" dirty="0" smtClean="0"/>
              <a:t>, </a:t>
            </a:r>
            <a:r>
              <a:rPr lang="en-GB" dirty="0" err="1" smtClean="0"/>
              <a:t>povzetek</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308324"/>
          </a:xfrm>
          <a:prstGeom prst="rect">
            <a:avLst/>
          </a:prstGeom>
          <a:noFill/>
        </p:spPr>
        <p:txBody>
          <a:bodyPr wrap="square" rtlCol="0">
            <a:spAutoFit/>
          </a:bodyPr>
          <a:lstStyle/>
          <a:p>
            <a:r>
              <a:rPr lang="sl-SI" sz="2400" dirty="0" smtClean="0"/>
              <a:t>Če ni ideje, ni inovativnosti.</a:t>
            </a:r>
          </a:p>
          <a:p>
            <a:endParaRPr lang="sl-SI" sz="2400" dirty="0" smtClean="0"/>
          </a:p>
          <a:p>
            <a:r>
              <a:rPr lang="sl-SI" sz="2400" dirty="0" smtClean="0"/>
              <a:t>Predstavljene metode prikazujejo, kako na podlagi strukturiranega pristopa oblikovati zamisli o inovacijah in izboljšavah. Obstaja še veliko takih metod. Pomembno je, da začnete s takšnimi metodami, da odprete svoj um za inovacije.</a:t>
            </a:r>
            <a:endParaRPr lang="sl-SI" sz="2400" dirty="0"/>
          </a:p>
        </p:txBody>
      </p:sp>
    </p:spTree>
    <p:extLst>
      <p:ext uri="{BB962C8B-B14F-4D97-AF65-F5344CB8AC3E}">
        <p14:creationId xmlns:p14="http://schemas.microsoft.com/office/powerpoint/2010/main" xmlns="" val="195163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Naloge</a:t>
            </a:r>
            <a:r>
              <a:rPr lang="en-GB" dirty="0" smtClean="0"/>
              <a:t>, </a:t>
            </a:r>
            <a:r>
              <a:rPr lang="en-GB" dirty="0" err="1" smtClean="0"/>
              <a:t>sodelovalno</a:t>
            </a:r>
            <a:r>
              <a:rPr lang="en-GB" dirty="0" smtClean="0"/>
              <a:t> </a:t>
            </a:r>
            <a:r>
              <a:rPr lang="en-GB" dirty="0" err="1" smtClean="0"/>
              <a:t>delo</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231654"/>
          </a:xfrm>
          <a:prstGeom prst="rect">
            <a:avLst/>
          </a:prstGeom>
          <a:noFill/>
        </p:spPr>
        <p:txBody>
          <a:bodyPr wrap="square" rtlCol="0">
            <a:spAutoFit/>
          </a:bodyPr>
          <a:lstStyle/>
          <a:p>
            <a:r>
              <a:rPr lang="sl-SI" sz="2400" dirty="0" smtClean="0"/>
              <a:t>Vaje</a:t>
            </a:r>
          </a:p>
          <a:p>
            <a:endParaRPr lang="sl-SI" sz="2400" dirty="0" smtClean="0"/>
          </a:p>
          <a:p>
            <a:r>
              <a:rPr lang="sl-SI" sz="2400" dirty="0" smtClean="0"/>
              <a:t>Za vsako metodo je bila definirana vaja.</a:t>
            </a:r>
          </a:p>
          <a:p>
            <a:endParaRPr lang="sl-SI" sz="2400" dirty="0" smtClean="0"/>
          </a:p>
          <a:p>
            <a:r>
              <a:rPr lang="sl-SI" sz="2400" dirty="0" smtClean="0"/>
              <a:t>V </a:t>
            </a:r>
            <a:r>
              <a:rPr lang="sl-SI" sz="2400" dirty="0" smtClean="0"/>
              <a:t>priloženih </a:t>
            </a:r>
            <a:r>
              <a:rPr lang="sl-SI" sz="2400" dirty="0" smtClean="0"/>
              <a:t>datotekah so priložene </a:t>
            </a:r>
            <a:r>
              <a:rPr lang="sl-SI" sz="2400" dirty="0" smtClean="0"/>
              <a:t>predloge </a:t>
            </a:r>
            <a:r>
              <a:rPr lang="sl-SI" sz="2400" dirty="0" smtClean="0"/>
              <a:t>za vaje:</a:t>
            </a:r>
          </a:p>
          <a:p>
            <a:endParaRPr lang="en-GB" sz="2000" dirty="0" smtClean="0"/>
          </a:p>
          <a:p>
            <a:pPr marL="342900" indent="-342900">
              <a:buFont typeface="Arial" panose="020B0604020202020204" pitchFamily="34" charset="0"/>
              <a:buChar char="•"/>
            </a:pPr>
            <a:r>
              <a:rPr lang="en-GB" sz="2000" dirty="0" smtClean="0"/>
              <a:t>INNOTEACH-U1.E1-Exercise-Templates-Release1.EN.v1.xls</a:t>
            </a:r>
          </a:p>
          <a:p>
            <a:pPr marL="342900" indent="-342900">
              <a:buFont typeface="Arial" panose="020B0604020202020204" pitchFamily="34" charset="0"/>
              <a:buChar char="•"/>
            </a:pPr>
            <a:r>
              <a:rPr lang="en-GB" sz="2000" dirty="0" smtClean="0"/>
              <a:t>INNOTEACH-U1.E1-Exercise-Templates-Release1.EN.v1.pptx</a:t>
            </a:r>
          </a:p>
          <a:p>
            <a:endParaRPr lang="hu-HU" sz="2400" dirty="0"/>
          </a:p>
        </p:txBody>
      </p:sp>
    </p:spTree>
    <p:extLst>
      <p:ext uri="{BB962C8B-B14F-4D97-AF65-F5344CB8AC3E}">
        <p14:creationId xmlns:p14="http://schemas.microsoft.com/office/powerpoint/2010/main" xmlns="" val="1007132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Literatura in viri</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4339650"/>
          </a:xfrm>
          <a:prstGeom prst="rect">
            <a:avLst/>
          </a:prstGeom>
          <a:noFill/>
        </p:spPr>
        <p:txBody>
          <a:bodyPr wrap="square" rtlCol="0">
            <a:spAutoFit/>
          </a:bodyPr>
          <a:lstStyle/>
          <a:p>
            <a:pPr marL="457200" indent="-457200">
              <a:buFont typeface="+mj-lt"/>
              <a:buAutoNum type="arabicPeriod"/>
            </a:pPr>
            <a:r>
              <a:rPr lang="hu-HU" dirty="0" smtClean="0"/>
              <a:t>Likar </a:t>
            </a:r>
            <a:r>
              <a:rPr lang="hu-HU" dirty="0"/>
              <a:t>B., The Art of Managing Innovation Problems and Opportunities, in: Faculty of Management at the University of Primorska, ISBN: 978-961-266-180-9</a:t>
            </a:r>
          </a:p>
          <a:p>
            <a:pPr marL="457200" indent="-457200">
              <a:buFont typeface="+mj-lt"/>
              <a:buAutoNum type="arabicPeriod"/>
            </a:pPr>
            <a:endParaRPr lang="hu-HU" dirty="0"/>
          </a:p>
          <a:p>
            <a:pPr marL="457200" indent="-457200">
              <a:buFont typeface="+mj-lt"/>
              <a:buAutoNum type="arabicPeriod"/>
            </a:pPr>
            <a:r>
              <a:rPr lang="hu-HU" dirty="0" smtClean="0"/>
              <a:t>Homolová </a:t>
            </a:r>
            <a:r>
              <a:rPr lang="hu-HU" dirty="0"/>
              <a:t>E., Riel A., Gavenda M., Azevedo A., Pais M., Balcar J., Antinori A., Metitiero G., Giorgakis G., Photiades P., Ekert D., Messnarz R., Tichkiewitch S.: Empowering Entrepreneurship in Europe: Going from the Idea to Enterprise in 4 EU Countries, in: Messnarz, R. et al. (eds.): Systems, Software and Service Process Im-provement: 21st European Conference, EuroSPI 2014, Luxembourg, SPRINGER CCIS Series, Communications in Computer and Information Science, CCIS 425, June 2014.</a:t>
            </a:r>
          </a:p>
          <a:p>
            <a:pPr marL="457200" indent="-457200">
              <a:buFont typeface="+mj-lt"/>
              <a:buAutoNum type="arabicPeriod"/>
            </a:pPr>
            <a:endParaRPr lang="hu-HU" dirty="0"/>
          </a:p>
          <a:p>
            <a:pPr marL="457200" indent="-457200">
              <a:buFont typeface="+mj-lt"/>
              <a:buAutoNum type="arabicPeriod"/>
            </a:pPr>
            <a:r>
              <a:rPr lang="hu-HU" dirty="0" smtClean="0"/>
              <a:t>Riel</a:t>
            </a:r>
            <a:r>
              <a:rPr lang="hu-HU" dirty="0"/>
              <a:t>, A.: Innovation Managers 2.0: Which Competencies? Invited Keynote Paper. In: Messnarz, R. Et al. (eds.): Systems, Software and Service Process Im-provement: 18th European Conference, EuroSPI 2011, Copenhagen, Denmark, June 2011, Proceedings, Springer Communications in Computer and Information Science, pp. 278–289.</a:t>
            </a:r>
          </a:p>
          <a:p>
            <a:endParaRPr lang="hu-HU" sz="2400" dirty="0"/>
          </a:p>
        </p:txBody>
      </p:sp>
    </p:spTree>
    <p:extLst>
      <p:ext uri="{BB962C8B-B14F-4D97-AF65-F5344CB8AC3E}">
        <p14:creationId xmlns:p14="http://schemas.microsoft.com/office/powerpoint/2010/main" xmlns="" val="44872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Koristne povezave</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3508943" y="2114000"/>
            <a:ext cx="6090653" cy="461665"/>
          </a:xfrm>
          <a:prstGeom prst="rect">
            <a:avLst/>
          </a:prstGeom>
          <a:noFill/>
        </p:spPr>
        <p:txBody>
          <a:bodyPr wrap="square" rtlCol="0">
            <a:spAutoFit/>
          </a:bodyPr>
          <a:lstStyle/>
          <a:p>
            <a:r>
              <a:rPr lang="en-US" sz="2400" dirty="0">
                <a:hlinkClick r:id="rId4"/>
              </a:rPr>
              <a:t>https://www.etwinning.net/hu/pub/index.htm</a:t>
            </a:r>
            <a:r>
              <a:rPr lang="en-US" sz="2400" dirty="0"/>
              <a:t> </a:t>
            </a:r>
            <a:endParaRPr lang="hu-HU" sz="2400" dirty="0"/>
          </a:p>
        </p:txBody>
      </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257701" y="1924838"/>
            <a:ext cx="1829898" cy="1244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08497" y="3356916"/>
            <a:ext cx="2300446" cy="983462"/>
          </a:xfrm>
          <a:prstGeom prst="rect">
            <a:avLst/>
          </a:prstGeom>
        </p:spPr>
      </p:pic>
      <p:sp>
        <p:nvSpPr>
          <p:cNvPr id="9" name="Szövegdoboz 7"/>
          <p:cNvSpPr txBox="1"/>
          <p:nvPr/>
        </p:nvSpPr>
        <p:spPr>
          <a:xfrm>
            <a:off x="3685405" y="3617814"/>
            <a:ext cx="6090653" cy="461665"/>
          </a:xfrm>
          <a:prstGeom prst="rect">
            <a:avLst/>
          </a:prstGeom>
          <a:noFill/>
        </p:spPr>
        <p:txBody>
          <a:bodyPr wrap="square" rtlCol="0">
            <a:spAutoFit/>
          </a:bodyPr>
          <a:lstStyle/>
          <a:p>
            <a:r>
              <a:rPr lang="en-US" sz="2400" dirty="0">
                <a:hlinkClick r:id="rId7"/>
              </a:rPr>
              <a:t>http://europass.cedefop.europa.eu/</a:t>
            </a:r>
            <a:r>
              <a:rPr lang="en-US" sz="2400" dirty="0"/>
              <a:t> </a:t>
            </a:r>
            <a:endParaRPr lang="hu-HU" sz="2400" dirty="0"/>
          </a:p>
        </p:txBody>
      </p:sp>
    </p:spTree>
    <p:extLst>
      <p:ext uri="{BB962C8B-B14F-4D97-AF65-F5344CB8AC3E}">
        <p14:creationId xmlns:p14="http://schemas.microsoft.com/office/powerpoint/2010/main" xmlns="" val="386366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r>
              <a:rPr lang="hu-HU" dirty="0" err="1"/>
              <a:t>This</a:t>
            </a:r>
            <a:r>
              <a:rPr lang="hu-HU" dirty="0"/>
              <a:t> material </a:t>
            </a:r>
            <a:r>
              <a:rPr lang="hu-HU" dirty="0" err="1"/>
              <a:t>was</a:t>
            </a:r>
            <a:r>
              <a:rPr lang="hu-HU" dirty="0"/>
              <a:t> </a:t>
            </a:r>
            <a:r>
              <a:rPr lang="hu-HU" dirty="0" err="1"/>
              <a:t>presented</a:t>
            </a:r>
            <a:r>
              <a:rPr lang="hu-HU" dirty="0"/>
              <a:t> </a:t>
            </a:r>
            <a:r>
              <a:rPr lang="hu-HU" dirty="0" err="1"/>
              <a:t>on</a:t>
            </a:r>
            <a:r>
              <a:rPr lang="hu-HU" dirty="0"/>
              <a:t> </a:t>
            </a:r>
            <a:r>
              <a:rPr lang="hu-HU" dirty="0" err="1"/>
              <a:t>the</a:t>
            </a:r>
            <a:r>
              <a:rPr lang="hu-HU" dirty="0"/>
              <a:t> </a:t>
            </a:r>
            <a:r>
              <a:rPr lang="hu-HU" dirty="0" err="1"/>
              <a:t>InnoTeach</a:t>
            </a:r>
            <a:r>
              <a:rPr lang="hu-HU" dirty="0"/>
              <a:t> Project C1 </a:t>
            </a:r>
            <a:r>
              <a:rPr lang="hu-HU" dirty="0" err="1"/>
              <a:t>training</a:t>
            </a:r>
            <a:r>
              <a:rPr lang="hu-HU" dirty="0"/>
              <a:t> </a:t>
            </a:r>
            <a:r>
              <a:rPr lang="hu-HU" dirty="0" err="1"/>
              <a:t>on</a:t>
            </a:r>
            <a:r>
              <a:rPr lang="hu-HU" dirty="0"/>
              <a:t> 12 </a:t>
            </a:r>
            <a:r>
              <a:rPr lang="hu-HU" dirty="0" err="1"/>
              <a:t>July</a:t>
            </a:r>
            <a:r>
              <a:rPr lang="hu-HU" dirty="0"/>
              <a:t> 2017 </a:t>
            </a:r>
            <a:r>
              <a:rPr lang="hu-HU" dirty="0" err="1"/>
              <a:t>on</a:t>
            </a:r>
            <a:r>
              <a:rPr lang="hu-HU" dirty="0"/>
              <a:t> Budapest. </a:t>
            </a:r>
          </a:p>
          <a:p>
            <a:r>
              <a:rPr lang="hu-HU" dirty="0" err="1"/>
              <a:t>All</a:t>
            </a:r>
            <a:r>
              <a:rPr lang="hu-HU" dirty="0"/>
              <a:t> </a:t>
            </a:r>
            <a:r>
              <a:rPr lang="hu-HU" dirty="0" err="1"/>
              <a:t>content</a:t>
            </a:r>
            <a:r>
              <a:rPr lang="hu-HU" dirty="0"/>
              <a:t> of </a:t>
            </a:r>
            <a:r>
              <a:rPr lang="hu-HU" dirty="0" err="1"/>
              <a:t>the</a:t>
            </a:r>
            <a:r>
              <a:rPr lang="hu-HU" dirty="0"/>
              <a:t> </a:t>
            </a:r>
            <a:r>
              <a:rPr lang="hu-HU" dirty="0" err="1"/>
              <a:t>training</a:t>
            </a:r>
            <a:r>
              <a:rPr lang="hu-HU" dirty="0"/>
              <a:t> is </a:t>
            </a:r>
            <a:r>
              <a:rPr lang="hu-HU" dirty="0" err="1"/>
              <a:t>Copyrighted</a:t>
            </a:r>
            <a:r>
              <a:rPr lang="hu-HU" dirty="0"/>
              <a:t> / </a:t>
            </a:r>
            <a:r>
              <a:rPr lang="hu-HU" dirty="0" err="1"/>
              <a:t>Creative</a:t>
            </a:r>
            <a:r>
              <a:rPr lang="hu-HU" dirty="0"/>
              <a:t> </a:t>
            </a:r>
            <a:r>
              <a:rPr lang="hu-HU" dirty="0" err="1"/>
              <a:t>Commons</a:t>
            </a:r>
            <a:r>
              <a:rPr lang="hu-HU" dirty="0"/>
              <a:t> / free / etc.</a:t>
            </a:r>
          </a:p>
          <a:p>
            <a:endParaRPr lang="hu-HU" dirty="0"/>
          </a:p>
        </p:txBody>
      </p:sp>
      <p:sp>
        <p:nvSpPr>
          <p:cNvPr id="4" name="Text Placeholder 3"/>
          <p:cNvSpPr>
            <a:spLocks noGrp="1"/>
          </p:cNvSpPr>
          <p:nvPr>
            <p:ph type="body" sz="half" idx="2"/>
          </p:nvPr>
        </p:nvSpPr>
        <p:spPr>
          <a:xfrm>
            <a:off x="309094" y="425003"/>
            <a:ext cx="3496614" cy="3786389"/>
          </a:xfrm>
        </p:spPr>
        <p:txBody>
          <a:bodyPr>
            <a:normAutofit lnSpcReduction="10000"/>
          </a:bodyPr>
          <a:lstStyle/>
          <a:p>
            <a:r>
              <a:rPr lang="en-US" sz="2400" b="1" baseline="30000" dirty="0"/>
              <a:t>English title</a:t>
            </a:r>
            <a:r>
              <a:rPr lang="en-US" sz="2400" baseline="30000" dirty="0"/>
              <a:t>: LET’S BE INNOVATIVE! Development of Creativity, Innovation and Entrepreneurship for Primary School Teachers</a:t>
            </a:r>
          </a:p>
          <a:p>
            <a:r>
              <a:rPr lang="en-GB" sz="2400" b="1" baseline="30000" dirty="0"/>
              <a:t>Acronym</a:t>
            </a:r>
            <a:r>
              <a:rPr lang="en-GB" sz="2400" baseline="30000" dirty="0"/>
              <a:t>: </a:t>
            </a:r>
            <a:r>
              <a:rPr lang="en-GB" sz="2400" baseline="30000" dirty="0" err="1"/>
              <a:t>InnoTeach</a:t>
            </a:r>
            <a:endParaRPr lang="en-GB" sz="2400" baseline="30000" dirty="0"/>
          </a:p>
          <a:p>
            <a:r>
              <a:rPr lang="en-GB" sz="2400" b="1" baseline="30000" dirty="0"/>
              <a:t>Project n°: </a:t>
            </a:r>
            <a:r>
              <a:rPr lang="en-GB" sz="2400" baseline="30000" dirty="0"/>
              <a:t>2016-1-SI01-KA201-021641</a:t>
            </a:r>
          </a:p>
          <a:p>
            <a:r>
              <a:rPr lang="en-GB" sz="2400" b="1" baseline="30000" dirty="0"/>
              <a:t>Project leader and coordinator:</a:t>
            </a:r>
            <a:r>
              <a:rPr lang="en-GB" sz="2400" baseline="30000" dirty="0"/>
              <a:t> </a:t>
            </a:r>
            <a:r>
              <a:rPr lang="en-GB" sz="2400" baseline="30000" dirty="0" err="1"/>
              <a:t>Korona</a:t>
            </a:r>
            <a:r>
              <a:rPr lang="en-GB" sz="2400" baseline="30000" dirty="0"/>
              <a:t> plus </a:t>
            </a:r>
            <a:r>
              <a:rPr lang="en-GB" sz="2400" baseline="30000" dirty="0" err="1"/>
              <a:t>d.o.o</a:t>
            </a:r>
            <a:r>
              <a:rPr lang="en-GB" sz="2400" baseline="30000" dirty="0"/>
              <a:t>., </a:t>
            </a:r>
            <a:r>
              <a:rPr lang="en-GB" sz="2400" baseline="30000" dirty="0" err="1"/>
              <a:t>Institut</a:t>
            </a:r>
            <a:r>
              <a:rPr lang="en-GB" sz="2400" baseline="30000" dirty="0"/>
              <a:t> </a:t>
            </a:r>
            <a:r>
              <a:rPr lang="en-GB" sz="2400" baseline="30000" dirty="0" err="1"/>
              <a:t>za</a:t>
            </a:r>
            <a:r>
              <a:rPr lang="en-GB" sz="2400" baseline="30000" dirty="0"/>
              <a:t> </a:t>
            </a:r>
            <a:r>
              <a:rPr lang="en-GB" sz="2400" baseline="30000" dirty="0" err="1"/>
              <a:t>inovativnost</a:t>
            </a:r>
            <a:r>
              <a:rPr lang="en-GB" sz="2400" baseline="30000" dirty="0"/>
              <a:t> in </a:t>
            </a:r>
            <a:r>
              <a:rPr lang="en-GB" sz="2400" baseline="30000" dirty="0" err="1"/>
              <a:t>tehnologijo</a:t>
            </a:r>
            <a:r>
              <a:rPr lang="en-GB" sz="2400" baseline="30000" dirty="0"/>
              <a:t>, Slovenia</a:t>
            </a:r>
          </a:p>
          <a:p>
            <a:r>
              <a:rPr lang="en-GB" sz="2400" b="1" baseline="30000" dirty="0"/>
              <a:t>Programme:</a:t>
            </a:r>
            <a:r>
              <a:rPr lang="en-GB" sz="2400" baseline="30000" dirty="0"/>
              <a:t> Erasmus+ Strategic Partnership</a:t>
            </a:r>
          </a:p>
          <a:p>
            <a:r>
              <a:rPr lang="en-GB" sz="2400" b="1" baseline="30000" dirty="0"/>
              <a:t>Contact:</a:t>
            </a:r>
            <a:r>
              <a:rPr lang="en-GB" sz="2400" baseline="30000" dirty="0"/>
              <a:t> Ms. </a:t>
            </a:r>
            <a:r>
              <a:rPr lang="en-GB" sz="2400" baseline="30000" dirty="0" err="1"/>
              <a:t>Urška</a:t>
            </a:r>
            <a:r>
              <a:rPr lang="en-GB" sz="2400" baseline="30000" dirty="0"/>
              <a:t> </a:t>
            </a:r>
            <a:r>
              <a:rPr lang="en-GB" sz="2400" baseline="30000" dirty="0" err="1"/>
              <a:t>Mrgole</a:t>
            </a:r>
            <a:r>
              <a:rPr lang="en-GB" sz="2400" baseline="30000" dirty="0"/>
              <a:t> – </a:t>
            </a:r>
            <a:r>
              <a:rPr lang="en-GB" sz="2400" baseline="30000" dirty="0" err="1"/>
              <a:t>info@innovation.si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107454" cy="369332"/>
          </a:xfrm>
          <a:prstGeom prst="rect">
            <a:avLst/>
          </a:prstGeom>
        </p:spPr>
        <p:txBody>
          <a:bodyPr wrap="none">
            <a:spAutoFit/>
          </a:bodyPr>
          <a:lstStyle/>
          <a:p>
            <a:r>
              <a:rPr lang="hu-HU" dirty="0" smtClean="0"/>
              <a:t>Konzorcij InnoTeach 2016-2017</a:t>
            </a:r>
            <a:endParaRPr lang="en-US" dirty="0"/>
          </a:p>
        </p:txBody>
      </p:sp>
      <p:pic>
        <p:nvPicPr>
          <p:cNvPr id="2" name="Kép 1"/>
          <p:cNvPicPr>
            <a:picLocks noChangeAspect="1"/>
          </p:cNvPicPr>
          <p:nvPr/>
        </p:nvPicPr>
        <p:blipFill>
          <a:blip r:embed="rId6"/>
          <a:stretch>
            <a:fillRect/>
          </a:stretch>
        </p:blipFill>
        <p:spPr>
          <a:xfrm>
            <a:off x="4800600" y="4321790"/>
            <a:ext cx="7032566" cy="1779681"/>
          </a:xfrm>
          <a:prstGeom prst="rect">
            <a:avLst/>
          </a:prstGeom>
        </p:spPr>
      </p:pic>
    </p:spTree>
    <p:extLst>
      <p:ext uri="{BB962C8B-B14F-4D97-AF65-F5344CB8AC3E}">
        <p14:creationId xmlns:p14="http://schemas.microsoft.com/office/powerpoint/2010/main" xmlns="" val="1334550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a:stretch>
            <a:fillRect/>
          </a:stretch>
        </p:blipFill>
        <p:spPr>
          <a:xfrm>
            <a:off x="4305300" y="5989320"/>
            <a:ext cx="7698277" cy="8374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xmlns="" val="0"/>
              </a:ext>
            </a:extLst>
          </a:blip>
          <a:srcRect l="-4378" r="3743"/>
          <a:stretch/>
        </p:blipFill>
        <p:spPr>
          <a:xfrm>
            <a:off x="3792669" y="0"/>
            <a:ext cx="8399331"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1267781"/>
            <a:ext cx="4090737" cy="4032183"/>
          </a:xfrm>
          <a:prstGeom prst="rect">
            <a:avLst/>
          </a:prstGeom>
        </p:spPr>
      </p:pic>
    </p:spTree>
    <p:extLst>
      <p:ext uri="{BB962C8B-B14F-4D97-AF65-F5344CB8AC3E}">
        <p14:creationId xmlns:p14="http://schemas.microsoft.com/office/powerpoint/2010/main" xmlns="" val="70944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Uvod</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908762"/>
          </a:xfrm>
          <a:prstGeom prst="rect">
            <a:avLst/>
          </a:prstGeom>
          <a:noFill/>
        </p:spPr>
        <p:txBody>
          <a:bodyPr wrap="square" rtlCol="0">
            <a:spAutoFit/>
          </a:bodyPr>
          <a:lstStyle/>
          <a:p>
            <a:r>
              <a:rPr lang="sl-SI" sz="2400" dirty="0" err="1" smtClean="0"/>
              <a:t>U1.E1</a:t>
            </a:r>
            <a:r>
              <a:rPr lang="sl-SI" sz="2400" dirty="0" smtClean="0"/>
              <a:t> Identifikacija priložnosti in problemov</a:t>
            </a:r>
          </a:p>
          <a:p>
            <a:endParaRPr lang="sl-SI" sz="2000" dirty="0" smtClean="0"/>
          </a:p>
          <a:p>
            <a:r>
              <a:rPr lang="sl-SI" sz="2000" dirty="0" smtClean="0"/>
              <a:t>Inovacija se začne s prepoznavanjem priložnosti za spremembo obstoječega procesa, izdelka, storitve. V večini primerov pa se začne s prepoznavanjem problema, ki ga je treba rešiti. Pogosto je treba analizirati ugotovljene probleme in priložnosti, da ugotovimo glavne vzroke za probleme. To se nanaša na metode, kot so:</a:t>
            </a:r>
          </a:p>
          <a:p>
            <a:pPr marL="342900" indent="-342900">
              <a:buFont typeface="Arial" panose="020B0604020202020204" pitchFamily="34" charset="0"/>
              <a:buChar char="•"/>
            </a:pPr>
            <a:r>
              <a:rPr lang="sl-SI" sz="2000" dirty="0" err="1" smtClean="0"/>
              <a:t>Quadim</a:t>
            </a:r>
            <a:r>
              <a:rPr lang="sl-SI" sz="2000" dirty="0" smtClean="0"/>
              <a:t> metoda</a:t>
            </a:r>
          </a:p>
          <a:p>
            <a:pPr marL="342900" indent="-342900">
              <a:buFont typeface="Arial" panose="020B0604020202020204" pitchFamily="34" charset="0"/>
              <a:buChar char="•"/>
            </a:pPr>
            <a:r>
              <a:rPr lang="sl-SI" sz="2000" dirty="0" smtClean="0"/>
              <a:t>Viri inovacij</a:t>
            </a:r>
          </a:p>
          <a:p>
            <a:pPr marL="342900" indent="-342900">
              <a:buFont typeface="Arial" panose="020B0604020202020204" pitchFamily="34" charset="0"/>
              <a:buChar char="•"/>
            </a:pPr>
            <a:r>
              <a:rPr lang="sl-SI" sz="2000" dirty="0" smtClean="0"/>
              <a:t>Inovacijska kocka</a:t>
            </a:r>
          </a:p>
          <a:p>
            <a:pPr marL="342900" indent="-342900">
              <a:buFont typeface="Arial" panose="020B0604020202020204" pitchFamily="34" charset="0"/>
              <a:buChar char="•"/>
            </a:pPr>
            <a:r>
              <a:rPr lang="sl-SI" sz="2000" dirty="0" smtClean="0"/>
              <a:t>Diagram </a:t>
            </a:r>
            <a:r>
              <a:rPr lang="sl-SI" sz="2000" dirty="0" err="1" smtClean="0"/>
              <a:t>Ishikawa</a:t>
            </a:r>
            <a:r>
              <a:rPr lang="sl-SI" sz="2000" dirty="0" smtClean="0"/>
              <a:t> / ribja kost</a:t>
            </a:r>
          </a:p>
          <a:p>
            <a:pPr marL="342900" indent="-342900">
              <a:buFont typeface="Arial" panose="020B0604020202020204" pitchFamily="34" charset="0"/>
              <a:buChar char="•"/>
            </a:pPr>
            <a:r>
              <a:rPr lang="sl-SI" sz="2000" dirty="0" smtClean="0"/>
              <a:t>itd.</a:t>
            </a:r>
          </a:p>
          <a:p>
            <a:endParaRPr lang="hu-HU" sz="2400" dirty="0"/>
          </a:p>
        </p:txBody>
      </p:sp>
    </p:spTree>
    <p:extLst>
      <p:ext uri="{BB962C8B-B14F-4D97-AF65-F5344CB8AC3E}">
        <p14:creationId xmlns:p14="http://schemas.microsoft.com/office/powerpoint/2010/main" xmlns="" val="1872093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pl-PL" sz="4800" dirty="0" smtClean="0"/>
              <a:t>Predlogo je oblikoval</a:t>
            </a:r>
            <a:endParaRPr lang="en-US" sz="48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a:t>Zsolt Lengyel, </a:t>
            </a:r>
            <a:r>
              <a:rPr lang="hu-HU" dirty="0" err="1"/>
              <a:t>jános</a:t>
            </a:r>
            <a:r>
              <a:rPr lang="hu-HU" dirty="0"/>
              <a:t> szabó</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xmlns="" val="108324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Pregled</a:t>
            </a:r>
            <a:r>
              <a:rPr lang="en-GB" dirty="0" smtClean="0"/>
              <a:t> </a:t>
            </a:r>
            <a:r>
              <a:rPr lang="en-GB" dirty="0" err="1" smtClean="0"/>
              <a:t>predstavljenih</a:t>
            </a:r>
            <a:r>
              <a:rPr lang="en-GB" dirty="0" smtClean="0"/>
              <a:t> </a:t>
            </a:r>
            <a:r>
              <a:rPr lang="en-GB" dirty="0" err="1" smtClean="0"/>
              <a:t>metod</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677656"/>
          </a:xfrm>
          <a:prstGeom prst="rect">
            <a:avLst/>
          </a:prstGeom>
          <a:noFill/>
        </p:spPr>
        <p:txBody>
          <a:bodyPr wrap="square" rtlCol="0">
            <a:spAutoFit/>
          </a:bodyPr>
          <a:lstStyle/>
          <a:p>
            <a:r>
              <a:rPr lang="sl-SI" sz="2400" dirty="0" smtClean="0"/>
              <a:t>Metode za začetek inovacije / prepoznavanje težav, ki jih je treba rešiti</a:t>
            </a:r>
          </a:p>
          <a:p>
            <a:endParaRPr lang="sl-SI" sz="2000" dirty="0" smtClean="0"/>
          </a:p>
          <a:p>
            <a:pPr marL="342900" indent="-342900">
              <a:buFont typeface="Arial" panose="020B0604020202020204" pitchFamily="34" charset="0"/>
              <a:buChar char="•"/>
            </a:pPr>
            <a:r>
              <a:rPr lang="sl-SI" sz="2000" dirty="0" err="1" smtClean="0"/>
              <a:t>QaDIM</a:t>
            </a:r>
            <a:r>
              <a:rPr lang="sl-SI" sz="2000" dirty="0" smtClean="0"/>
              <a:t> (hitra in umazana metoda)</a:t>
            </a:r>
          </a:p>
          <a:p>
            <a:pPr marL="342900" indent="-342900">
              <a:buFont typeface="Arial" panose="020B0604020202020204" pitchFamily="34" charset="0"/>
              <a:buChar char="•"/>
            </a:pPr>
            <a:r>
              <a:rPr lang="sl-SI" sz="2000" dirty="0" err="1" smtClean="0"/>
              <a:t>Inoviranje</a:t>
            </a:r>
            <a:r>
              <a:rPr lang="sl-SI" sz="2000" dirty="0" smtClean="0"/>
              <a:t> iz obstoječih virov</a:t>
            </a:r>
          </a:p>
          <a:p>
            <a:pPr marL="342900" indent="-342900">
              <a:buFont typeface="Arial" panose="020B0604020202020204" pitchFamily="34" charset="0"/>
              <a:buChar char="•"/>
            </a:pPr>
            <a:r>
              <a:rPr lang="sl-SI" sz="2000" dirty="0" smtClean="0"/>
              <a:t>Inovacijska kocka</a:t>
            </a:r>
          </a:p>
          <a:p>
            <a:pPr marL="342900" indent="-342900">
              <a:buFont typeface="Arial" panose="020B0604020202020204" pitchFamily="34" charset="0"/>
              <a:buChar char="•"/>
            </a:pPr>
            <a:r>
              <a:rPr lang="sl-SI" sz="2000" dirty="0" smtClean="0"/>
              <a:t>Diagram </a:t>
            </a:r>
            <a:r>
              <a:rPr lang="sl-SI" sz="2000" dirty="0" err="1" smtClean="0"/>
              <a:t>Ishikawa</a:t>
            </a:r>
            <a:r>
              <a:rPr lang="sl-SI" sz="2000" dirty="0" smtClean="0"/>
              <a:t> / ribja kost</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hu-HU" sz="2400" dirty="0"/>
          </a:p>
        </p:txBody>
      </p:sp>
    </p:spTree>
    <p:extLst>
      <p:ext uri="{BB962C8B-B14F-4D97-AF65-F5344CB8AC3E}">
        <p14:creationId xmlns:p14="http://schemas.microsoft.com/office/powerpoint/2010/main" xmlns="" val="116594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3539430"/>
          </a:xfrm>
          <a:prstGeom prst="rect">
            <a:avLst/>
          </a:prstGeom>
          <a:noFill/>
        </p:spPr>
        <p:txBody>
          <a:bodyPr wrap="square" rtlCol="0">
            <a:spAutoFit/>
          </a:bodyPr>
          <a:lstStyle/>
          <a:p>
            <a:r>
              <a:rPr lang="de-AT" sz="2400" dirty="0" err="1" smtClean="0"/>
              <a:t>QaDIM</a:t>
            </a:r>
            <a:endParaRPr lang="hu-HU" sz="2400" dirty="0"/>
          </a:p>
          <a:p>
            <a:endParaRPr lang="hu-HU" sz="2000" dirty="0"/>
          </a:p>
          <a:p>
            <a:pPr marL="342900" indent="-342900">
              <a:buFont typeface="Calibri" panose="020F0502020204030204" pitchFamily="34" charset="0"/>
              <a:buChar char="–"/>
            </a:pPr>
            <a:r>
              <a:rPr lang="sl-SI" sz="2000" dirty="0" smtClean="0"/>
              <a:t>1. dodajte funkcijo (obstoječemu izdelku dodamo novo funkcijo, npr. na mobilni telefon dodamo funkcijo pregledovalnika e-pošte, ki omogoča razlikovanje od konkurence in s tem poveča ceno ali tržni delež); Primer </a:t>
            </a:r>
            <a:r>
              <a:rPr lang="sl-SI" sz="2000" dirty="0" err="1" smtClean="0"/>
              <a:t>WhatsApp</a:t>
            </a:r>
            <a:endParaRPr lang="sl-SI" sz="2000" dirty="0" smtClean="0"/>
          </a:p>
          <a:p>
            <a:pPr marL="342900" indent="-342900">
              <a:buFont typeface="Calibri" panose="020F0502020204030204" pitchFamily="34" charset="0"/>
              <a:buChar char="–"/>
            </a:pPr>
            <a:r>
              <a:rPr lang="sl-SI" sz="2000" dirty="0" smtClean="0"/>
              <a:t>2. odstranite nepotrebno ali redko uporabljeno funkcijo ali dodatek (za poenostavitev kompleksnega izdelka in s tem povečamo njegovo privlačnost);</a:t>
            </a:r>
          </a:p>
          <a:p>
            <a:pPr marL="342900" indent="-342900">
              <a:buFont typeface="Calibri" panose="020F0502020204030204" pitchFamily="34" charset="0"/>
              <a:buChar char="–"/>
            </a:pPr>
            <a:r>
              <a:rPr lang="sl-SI" sz="2000" dirty="0" smtClean="0"/>
              <a:t>3. vgradite obstoječi izdelek v drug izdelek ali storitev;</a:t>
            </a:r>
          </a:p>
          <a:p>
            <a:pPr marL="342900" indent="-342900">
              <a:buFont typeface="Calibri" panose="020F0502020204030204" pitchFamily="34" charset="0"/>
              <a:buChar char="–"/>
            </a:pPr>
            <a:r>
              <a:rPr lang="sl-SI" sz="2000" dirty="0" smtClean="0"/>
              <a:t>4. izdelek ali storitev ločite v dve neodvisni enoti;</a:t>
            </a:r>
          </a:p>
          <a:p>
            <a:pPr marL="342900" indent="-342900">
              <a:buFont typeface="Calibri" panose="020F0502020204030204" pitchFamily="34" charset="0"/>
              <a:buChar char="–"/>
            </a:pPr>
            <a:r>
              <a:rPr lang="sl-SI" sz="2000" dirty="0" smtClean="0"/>
              <a:t>5. združite z drugim izdelkom ali storitvijo;</a:t>
            </a:r>
          </a:p>
          <a:p>
            <a:pPr marL="342900" indent="-342900">
              <a:buFont typeface="Calibri" panose="020F0502020204030204" pitchFamily="34" charset="0"/>
              <a:buChar char="–"/>
            </a:pPr>
            <a:r>
              <a:rPr lang="sl-SI" sz="2000" dirty="0" smtClean="0"/>
              <a:t>6. zmanjšajte velikost ali obseg storitve;</a:t>
            </a:r>
            <a:endParaRPr lang="sl-SI" sz="2000" dirty="0"/>
          </a:p>
        </p:txBody>
      </p:sp>
      <p:pic>
        <p:nvPicPr>
          <p:cNvPr id="3" name="Grafik 2"/>
          <p:cNvPicPr>
            <a:picLocks noChangeAspect="1"/>
          </p:cNvPicPr>
          <p:nvPr/>
        </p:nvPicPr>
        <p:blipFill>
          <a:blip r:embed="rId4"/>
          <a:stretch>
            <a:fillRect/>
          </a:stretch>
        </p:blipFill>
        <p:spPr>
          <a:xfrm>
            <a:off x="5852468" y="3951774"/>
            <a:ext cx="5741461" cy="2184400"/>
          </a:xfrm>
          <a:prstGeom prst="rect">
            <a:avLst/>
          </a:prstGeom>
        </p:spPr>
      </p:pic>
      <p:sp>
        <p:nvSpPr>
          <p:cNvPr id="9" name="Szövegdoboz 3"/>
          <p:cNvSpPr txBox="1"/>
          <p:nvPr/>
        </p:nvSpPr>
        <p:spPr>
          <a:xfrm>
            <a:off x="787400" y="4629248"/>
            <a:ext cx="4767239" cy="1323439"/>
          </a:xfrm>
          <a:prstGeom prst="rect">
            <a:avLst/>
          </a:prstGeom>
          <a:noFill/>
        </p:spPr>
        <p:txBody>
          <a:bodyPr wrap="square" rtlCol="0">
            <a:spAutoFit/>
          </a:bodyPr>
          <a:lstStyle/>
          <a:p>
            <a:pPr marL="342900" indent="-342900">
              <a:buFont typeface="Calibri" panose="020F0502020204030204" pitchFamily="34" charset="0"/>
              <a:buChar char="–"/>
            </a:pPr>
            <a:r>
              <a:rPr lang="sl-SI" sz="2000" dirty="0" smtClean="0"/>
              <a:t>7. nadomestite določene komponente z lažjimi, cenejšimi in bolj trajnostnimi;</a:t>
            </a:r>
          </a:p>
          <a:p>
            <a:pPr marL="342900" indent="-342900">
              <a:buFont typeface="Calibri" panose="020F0502020204030204" pitchFamily="34" charset="0"/>
              <a:buChar char="–"/>
            </a:pPr>
            <a:r>
              <a:rPr lang="sl-SI" sz="2000" dirty="0" smtClean="0"/>
              <a:t>8. razvite dopolnilni proizvod ali storitev kot dopolnilo</a:t>
            </a:r>
            <a:r>
              <a:rPr lang="en-US" sz="2000" dirty="0" smtClean="0"/>
              <a:t>;</a:t>
            </a:r>
            <a:endParaRPr lang="en-US" sz="2000" dirty="0"/>
          </a:p>
        </p:txBody>
      </p:sp>
      <p:sp>
        <p:nvSpPr>
          <p:cNvPr id="5" name="Rechteck 4"/>
          <p:cNvSpPr/>
          <p:nvPr/>
        </p:nvSpPr>
        <p:spPr>
          <a:xfrm>
            <a:off x="8825551" y="3194585"/>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a:t>
            </a:r>
            <a:r>
              <a:rPr lang="sl-SI" dirty="0" smtClean="0"/>
              <a:t>matrica z</a:t>
            </a:r>
            <a:r>
              <a:rPr lang="en-GB" dirty="0" smtClean="0"/>
              <a:t> 8 </a:t>
            </a:r>
            <a:r>
              <a:rPr lang="en-GB" dirty="0" err="1" smtClean="0"/>
              <a:t>operat</a:t>
            </a:r>
            <a:r>
              <a:rPr lang="sl-SI" dirty="0" err="1" smtClean="0"/>
              <a:t>erji</a:t>
            </a:r>
            <a:endParaRPr lang="en-GB" dirty="0"/>
          </a:p>
        </p:txBody>
      </p:sp>
    </p:spTree>
    <p:extLst>
      <p:ext uri="{BB962C8B-B14F-4D97-AF65-F5344CB8AC3E}">
        <p14:creationId xmlns:p14="http://schemas.microsoft.com/office/powerpoint/2010/main" xmlns="" val="82069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923877"/>
          </a:xfrm>
          <a:prstGeom prst="rect">
            <a:avLst/>
          </a:prstGeom>
          <a:noFill/>
        </p:spPr>
        <p:txBody>
          <a:bodyPr wrap="square" rtlCol="0">
            <a:spAutoFit/>
          </a:bodyPr>
          <a:lstStyle/>
          <a:p>
            <a:r>
              <a:rPr lang="sl-SI" sz="2400" dirty="0" err="1" smtClean="0"/>
              <a:t>QaDIM</a:t>
            </a:r>
            <a:r>
              <a:rPr lang="sl-SI" sz="2400" dirty="0" smtClean="0"/>
              <a:t> primer mobilnega telefona</a:t>
            </a:r>
          </a:p>
          <a:p>
            <a:endParaRPr lang="sl-SI" sz="2000" dirty="0" smtClean="0"/>
          </a:p>
          <a:p>
            <a:pPr marL="342900" indent="-342900">
              <a:buFont typeface="Calibri" panose="020F0502020204030204" pitchFamily="34" charset="0"/>
              <a:buChar char="–"/>
            </a:pPr>
            <a:r>
              <a:rPr lang="sl-SI" sz="2000" dirty="0" smtClean="0"/>
              <a:t>1. DODAJTE opcijo GIS navigacije (zemljevid).</a:t>
            </a:r>
          </a:p>
          <a:p>
            <a:pPr marL="342900" indent="-342900">
              <a:buFont typeface="Calibri" panose="020F0502020204030204" pitchFamily="34" charset="0"/>
              <a:buChar char="–"/>
            </a:pPr>
            <a:r>
              <a:rPr lang="sl-SI" sz="2000" dirty="0" smtClean="0"/>
              <a:t>2. ODSTRANITE nespreten okvirček kartice SIM. Premaknite ga drugam.</a:t>
            </a:r>
          </a:p>
          <a:p>
            <a:pPr marL="342900" indent="-342900">
              <a:buFont typeface="Calibri" panose="020F0502020204030204" pitchFamily="34" charset="0"/>
              <a:buChar char="–"/>
            </a:pPr>
            <a:r>
              <a:rPr lang="sl-SI" sz="2000" dirty="0" smtClean="0"/>
              <a:t>3. VSTAVITE svetilko v telefon.</a:t>
            </a:r>
          </a:p>
          <a:p>
            <a:pPr marL="342900" indent="-342900">
              <a:buFont typeface="Calibri" panose="020F0502020204030204" pitchFamily="34" charset="0"/>
              <a:buChar char="–"/>
            </a:pPr>
            <a:r>
              <a:rPr lang="sl-SI" sz="2000" dirty="0" smtClean="0"/>
              <a:t>4. ZMANJŠAJTE dolžino telefona tako, da se odločite za zasnovo ohišja kot školjke (</a:t>
            </a:r>
            <a:r>
              <a:rPr lang="sl-SI" sz="2000" dirty="0" err="1" smtClean="0"/>
              <a:t>flip</a:t>
            </a:r>
            <a:r>
              <a:rPr lang="sl-SI" sz="2000" dirty="0" smtClean="0"/>
              <a:t> telefon)</a:t>
            </a:r>
          </a:p>
          <a:p>
            <a:pPr marL="342900" indent="-342900">
              <a:buFont typeface="Calibri" panose="020F0502020204030204" pitchFamily="34" charset="0"/>
              <a:buChar char="–"/>
            </a:pPr>
            <a:r>
              <a:rPr lang="sl-SI" sz="2000" dirty="0" smtClean="0"/>
              <a:t>5. ZAMENJAJTE kovinsko ohišje z lažjim trdnim plastičnim ohišjem.</a:t>
            </a:r>
          </a:p>
          <a:p>
            <a:pPr marL="342900" indent="-342900">
              <a:buFont typeface="Calibri" panose="020F0502020204030204" pitchFamily="34" charset="0"/>
              <a:buChar char="–"/>
            </a:pPr>
            <a:r>
              <a:rPr lang="sl-SI" sz="2000" dirty="0" smtClean="0"/>
              <a:t>6. KOMBINIRAJTE telefon s predvajalnikom MP3. </a:t>
            </a:r>
            <a:endParaRPr lang="en-US" sz="2000" dirty="0"/>
          </a:p>
          <a:p>
            <a:pPr marL="342900" indent="-342900">
              <a:buFont typeface="Calibri" panose="020F0502020204030204" pitchFamily="34" charset="0"/>
              <a:buChar char="–"/>
            </a:pPr>
            <a:endParaRPr lang="en-US" sz="2000" dirty="0"/>
          </a:p>
        </p:txBody>
      </p:sp>
      <p:sp>
        <p:nvSpPr>
          <p:cNvPr id="9" name="Szövegdoboz 3"/>
          <p:cNvSpPr txBox="1"/>
          <p:nvPr/>
        </p:nvSpPr>
        <p:spPr>
          <a:xfrm>
            <a:off x="787400" y="3723937"/>
            <a:ext cx="4767239" cy="1631216"/>
          </a:xfrm>
          <a:prstGeom prst="rect">
            <a:avLst/>
          </a:prstGeom>
          <a:noFill/>
        </p:spPr>
        <p:txBody>
          <a:bodyPr wrap="square" rtlCol="0">
            <a:spAutoFit/>
          </a:bodyPr>
          <a:lstStyle/>
          <a:p>
            <a:pPr marL="342900" indent="-342900">
              <a:buFont typeface="Calibri" panose="020F0502020204030204" pitchFamily="34" charset="0"/>
              <a:buChar char="–"/>
            </a:pPr>
            <a:r>
              <a:rPr lang="sl-SI" sz="2000" dirty="0" smtClean="0"/>
              <a:t>7. LOČITE telefonski pomnilnik iz telefona; prenesite ga na pomnilniško kartico.</a:t>
            </a:r>
          </a:p>
          <a:p>
            <a:pPr marL="342900" indent="-342900">
              <a:buFont typeface="Calibri" panose="020F0502020204030204" pitchFamily="34" charset="0"/>
              <a:buChar char="–"/>
            </a:pPr>
            <a:r>
              <a:rPr lang="sl-SI" sz="2000" dirty="0" smtClean="0"/>
              <a:t>8. DODATNI IZDELEK - slušalke za prostoročno telefoniranje.</a:t>
            </a:r>
            <a:endParaRPr lang="sl-SI" sz="2000" dirty="0"/>
          </a:p>
        </p:txBody>
      </p:sp>
      <p:sp>
        <p:nvSpPr>
          <p:cNvPr id="5" name="Rechteck 4"/>
          <p:cNvSpPr/>
          <p:nvPr/>
        </p:nvSpPr>
        <p:spPr>
          <a:xfrm>
            <a:off x="8825551" y="3194585"/>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a:t>
            </a:r>
            <a:r>
              <a:rPr lang="sl-SI" dirty="0" smtClean="0"/>
              <a:t>matrica z</a:t>
            </a:r>
            <a:r>
              <a:rPr lang="en-GB" dirty="0" smtClean="0"/>
              <a:t> 8 </a:t>
            </a:r>
            <a:r>
              <a:rPr lang="en-GB" dirty="0" err="1" smtClean="0"/>
              <a:t>operat</a:t>
            </a:r>
            <a:r>
              <a:rPr lang="sl-SI" dirty="0" err="1" smtClean="0"/>
              <a:t>erji</a:t>
            </a:r>
            <a:endParaRPr lang="en-GB" dirty="0"/>
          </a:p>
        </p:txBody>
      </p:sp>
      <p:pic>
        <p:nvPicPr>
          <p:cNvPr id="6" name="Grafik 5"/>
          <p:cNvPicPr>
            <a:picLocks noChangeAspect="1"/>
          </p:cNvPicPr>
          <p:nvPr/>
        </p:nvPicPr>
        <p:blipFill>
          <a:blip r:embed="rId4"/>
          <a:stretch>
            <a:fillRect/>
          </a:stretch>
        </p:blipFill>
        <p:spPr>
          <a:xfrm>
            <a:off x="5840938" y="4072870"/>
            <a:ext cx="5741461" cy="2124200"/>
          </a:xfrm>
          <a:prstGeom prst="rect">
            <a:avLst/>
          </a:prstGeom>
        </p:spPr>
      </p:pic>
    </p:spTree>
    <p:extLst>
      <p:ext uri="{BB962C8B-B14F-4D97-AF65-F5344CB8AC3E}">
        <p14:creationId xmlns:p14="http://schemas.microsoft.com/office/powerpoint/2010/main" xmlns="" val="2104074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923877"/>
          </a:xfrm>
          <a:prstGeom prst="rect">
            <a:avLst/>
          </a:prstGeom>
          <a:noFill/>
        </p:spPr>
        <p:txBody>
          <a:bodyPr wrap="square" rtlCol="0">
            <a:spAutoFit/>
          </a:bodyPr>
          <a:lstStyle/>
          <a:p>
            <a:r>
              <a:rPr lang="sl-SI" sz="2400" dirty="0" err="1" smtClean="0"/>
              <a:t>QaDIM</a:t>
            </a:r>
            <a:r>
              <a:rPr lang="sl-SI" sz="2400" dirty="0" smtClean="0"/>
              <a:t> primer letalske družbe</a:t>
            </a:r>
          </a:p>
          <a:p>
            <a:endParaRPr lang="sl-SI" sz="2000" dirty="0" smtClean="0"/>
          </a:p>
          <a:p>
            <a:pPr marL="342900" indent="-342900">
              <a:buFont typeface="Calibri" panose="020F0502020204030204" pitchFamily="34" charset="0"/>
              <a:buChar char="–"/>
            </a:pPr>
            <a:r>
              <a:rPr lang="sl-SI" sz="2000" dirty="0" smtClean="0"/>
              <a:t>1. DODAJTE velike zaslone za zabavo med letom.</a:t>
            </a:r>
          </a:p>
          <a:p>
            <a:pPr marL="342900" indent="-342900">
              <a:buFont typeface="Calibri" panose="020F0502020204030204" pitchFamily="34" charset="0"/>
              <a:buChar char="–"/>
            </a:pPr>
            <a:r>
              <a:rPr lang="sl-SI" sz="2000" dirty="0" smtClean="0"/>
              <a:t>2. ODSTRANITE območja za kajenje na letalih.</a:t>
            </a:r>
          </a:p>
          <a:p>
            <a:pPr marL="342900" indent="-342900">
              <a:buFont typeface="Calibri" panose="020F0502020204030204" pitchFamily="34" charset="0"/>
              <a:buChar char="–"/>
            </a:pPr>
            <a:r>
              <a:rPr lang="sl-SI" sz="2000" dirty="0" smtClean="0"/>
              <a:t>3. VSTAVITE ceno letalske vozovnice v turistični paket (sodelovanje s potovalnimi agencijami).</a:t>
            </a:r>
          </a:p>
          <a:p>
            <a:pPr marL="342900" indent="-342900">
              <a:buFont typeface="Calibri" panose="020F0502020204030204" pitchFamily="34" charset="0"/>
              <a:buChar char="–"/>
            </a:pPr>
            <a:r>
              <a:rPr lang="sl-SI" sz="2000" dirty="0" smtClean="0"/>
              <a:t>4. ZMANJŠAJTE stroškov z uvedbo </a:t>
            </a:r>
            <a:r>
              <a:rPr lang="sl-SI" sz="2000" dirty="0" err="1" smtClean="0"/>
              <a:t>nizkocenovnih</a:t>
            </a:r>
            <a:r>
              <a:rPr lang="sl-SI" sz="2000" dirty="0" smtClean="0"/>
              <a:t> letov.</a:t>
            </a:r>
          </a:p>
          <a:p>
            <a:pPr marL="342900" indent="-342900">
              <a:buFont typeface="Calibri" panose="020F0502020204030204" pitchFamily="34" charset="0"/>
              <a:buChar char="–"/>
            </a:pPr>
            <a:r>
              <a:rPr lang="sl-SI" sz="2000" dirty="0" smtClean="0"/>
              <a:t>5. ZAMENJAJTE kovinski jedilni pribor s plastičnim jedilnim priborom </a:t>
            </a:r>
          </a:p>
          <a:p>
            <a:pPr marL="342900" indent="-342900"/>
            <a:r>
              <a:rPr lang="sl-SI" sz="2000" dirty="0" smtClean="0"/>
              <a:t>kot varnostni ukrep proti terorizmu.</a:t>
            </a:r>
          </a:p>
          <a:p>
            <a:pPr marL="342900" indent="-342900">
              <a:buFont typeface="Calibri" panose="020F0502020204030204" pitchFamily="34" charset="0"/>
              <a:buChar char="–"/>
            </a:pPr>
            <a:r>
              <a:rPr lang="sl-SI" sz="2000" dirty="0" smtClean="0"/>
              <a:t>6. ZDRUŽITE nakup letalske vozovnice z najemnim avtomobilom.</a:t>
            </a:r>
            <a:endParaRPr lang="sl-SI" sz="2000" dirty="0"/>
          </a:p>
        </p:txBody>
      </p:sp>
      <p:sp>
        <p:nvSpPr>
          <p:cNvPr id="9" name="Szövegdoboz 3"/>
          <p:cNvSpPr txBox="1"/>
          <p:nvPr/>
        </p:nvSpPr>
        <p:spPr>
          <a:xfrm>
            <a:off x="787400" y="3959868"/>
            <a:ext cx="4767239" cy="1938992"/>
          </a:xfrm>
          <a:prstGeom prst="rect">
            <a:avLst/>
          </a:prstGeom>
          <a:noFill/>
        </p:spPr>
        <p:txBody>
          <a:bodyPr wrap="square" rtlCol="0">
            <a:spAutoFit/>
          </a:bodyPr>
          <a:lstStyle/>
          <a:p>
            <a:pPr marL="342900" indent="-342900">
              <a:buFont typeface="Calibri" panose="020F0502020204030204" pitchFamily="34" charset="0"/>
              <a:buChar char="–"/>
            </a:pPr>
            <a:r>
              <a:rPr lang="sl-SI" sz="2000" dirty="0" smtClean="0"/>
              <a:t>7. LOČITE nakupno ceno letalske vozovnice od cene hrane in pijač na letalu.</a:t>
            </a:r>
          </a:p>
          <a:p>
            <a:pPr marL="342900" indent="-342900">
              <a:buFont typeface="Calibri" panose="020F0502020204030204" pitchFamily="34" charset="0"/>
              <a:buChar char="–"/>
            </a:pPr>
            <a:r>
              <a:rPr lang="sl-SI" sz="2000" dirty="0" smtClean="0"/>
              <a:t>8. DOPOLNILNE STORITVE - nastanitev po znižanih cenah (sodelovanje z ponudniki nastanitve)</a:t>
            </a:r>
            <a:endParaRPr lang="sl-SI" sz="2000" dirty="0"/>
          </a:p>
        </p:txBody>
      </p:sp>
      <p:sp>
        <p:nvSpPr>
          <p:cNvPr id="5" name="Rechteck 4"/>
          <p:cNvSpPr/>
          <p:nvPr/>
        </p:nvSpPr>
        <p:spPr>
          <a:xfrm>
            <a:off x="8825551" y="3104923"/>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a:t>
            </a:r>
            <a:r>
              <a:rPr lang="sl-SI" dirty="0" smtClean="0"/>
              <a:t>matrica z</a:t>
            </a:r>
            <a:r>
              <a:rPr lang="en-GB" dirty="0" smtClean="0"/>
              <a:t> 8 </a:t>
            </a:r>
            <a:r>
              <a:rPr lang="en-GB" dirty="0" err="1" smtClean="0"/>
              <a:t>operat</a:t>
            </a:r>
            <a:r>
              <a:rPr lang="sl-SI" dirty="0" err="1" smtClean="0"/>
              <a:t>erji</a:t>
            </a:r>
            <a:endParaRPr lang="en-GB" dirty="0"/>
          </a:p>
        </p:txBody>
      </p:sp>
      <p:pic>
        <p:nvPicPr>
          <p:cNvPr id="3" name="Grafik 2"/>
          <p:cNvPicPr>
            <a:picLocks noChangeAspect="1"/>
          </p:cNvPicPr>
          <p:nvPr/>
        </p:nvPicPr>
        <p:blipFill>
          <a:blip r:embed="rId4"/>
          <a:stretch>
            <a:fillRect/>
          </a:stretch>
        </p:blipFill>
        <p:spPr>
          <a:xfrm>
            <a:off x="5944078" y="3959868"/>
            <a:ext cx="5638321" cy="2313400"/>
          </a:xfrm>
          <a:prstGeom prst="rect">
            <a:avLst/>
          </a:prstGeom>
        </p:spPr>
      </p:pic>
    </p:spTree>
    <p:extLst>
      <p:ext uri="{BB962C8B-B14F-4D97-AF65-F5344CB8AC3E}">
        <p14:creationId xmlns:p14="http://schemas.microsoft.com/office/powerpoint/2010/main" xmlns="" val="396939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000548"/>
          </a:xfrm>
          <a:prstGeom prst="rect">
            <a:avLst/>
          </a:prstGeom>
          <a:noFill/>
        </p:spPr>
        <p:txBody>
          <a:bodyPr wrap="square" rtlCol="0">
            <a:spAutoFit/>
          </a:bodyPr>
          <a:lstStyle/>
          <a:p>
            <a:r>
              <a:rPr lang="sl-SI" sz="2400" dirty="0" smtClean="0"/>
              <a:t>Razširitev </a:t>
            </a:r>
            <a:r>
              <a:rPr lang="sl-SI" sz="2400" dirty="0" err="1" smtClean="0"/>
              <a:t>QaDIM</a:t>
            </a:r>
            <a:r>
              <a:rPr lang="sl-SI" sz="2400" dirty="0" smtClean="0"/>
              <a:t> </a:t>
            </a:r>
            <a:r>
              <a:rPr lang="sl-SI" sz="2400" dirty="0" smtClean="0"/>
              <a:t>metode na podlagi treh inovacijskih dimenzij</a:t>
            </a:r>
            <a:endParaRPr lang="sl-SI" sz="2400" dirty="0" smtClean="0"/>
          </a:p>
          <a:p>
            <a:endParaRPr lang="sl-SI" sz="2000" dirty="0" smtClean="0"/>
          </a:p>
          <a:p>
            <a:pPr marL="342900" indent="-342900">
              <a:buFont typeface="Calibri" panose="020F0502020204030204" pitchFamily="34" charset="0"/>
              <a:buChar char="–"/>
            </a:pPr>
            <a:r>
              <a:rPr lang="sl-SI" sz="2000" dirty="0" smtClean="0"/>
              <a:t>Inovacija temelji na 3 dimenzijah</a:t>
            </a:r>
          </a:p>
          <a:p>
            <a:pPr marL="800100" lvl="1" indent="-342900">
              <a:buFont typeface="Calibri" panose="020F0502020204030204" pitchFamily="34" charset="0"/>
              <a:buChar char="–"/>
            </a:pPr>
            <a:r>
              <a:rPr lang="sl-SI" sz="2000" dirty="0" smtClean="0"/>
              <a:t>Izdelki (primer za mobilne naprave)</a:t>
            </a:r>
          </a:p>
          <a:p>
            <a:pPr marL="800100" lvl="1" indent="-342900">
              <a:buFont typeface="Calibri" panose="020F0502020204030204" pitchFamily="34" charset="0"/>
              <a:buChar char="–"/>
            </a:pPr>
            <a:r>
              <a:rPr lang="sl-SI" sz="2000" dirty="0" smtClean="0"/>
              <a:t>Storitve (primer letalske družbe)</a:t>
            </a:r>
          </a:p>
          <a:p>
            <a:pPr marL="800100" lvl="1" indent="-342900">
              <a:buFont typeface="Calibri" panose="020F0502020204030204" pitchFamily="34" charset="0"/>
              <a:buChar char="–"/>
            </a:pPr>
            <a:r>
              <a:rPr lang="sl-SI" sz="2000" b="1" dirty="0" smtClean="0"/>
              <a:t>Procesi</a:t>
            </a:r>
            <a:endParaRPr lang="sl-SI" sz="2000" b="1" dirty="0"/>
          </a:p>
        </p:txBody>
      </p:sp>
      <p:sp>
        <p:nvSpPr>
          <p:cNvPr id="5" name="Rechteck 4"/>
          <p:cNvSpPr/>
          <p:nvPr/>
        </p:nvSpPr>
        <p:spPr>
          <a:xfrm>
            <a:off x="8825551" y="2736433"/>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a:t>
            </a:r>
            <a:r>
              <a:rPr lang="sl-SI" dirty="0" smtClean="0"/>
              <a:t>matrica z</a:t>
            </a:r>
            <a:r>
              <a:rPr lang="en-GB" dirty="0" smtClean="0"/>
              <a:t> 8 </a:t>
            </a:r>
            <a:r>
              <a:rPr lang="en-GB" dirty="0" err="1" smtClean="0"/>
              <a:t>operat</a:t>
            </a:r>
            <a:r>
              <a:rPr lang="sl-SI" dirty="0" err="1" smtClean="0"/>
              <a:t>erji</a:t>
            </a:r>
            <a:endParaRPr lang="en-GB" dirty="0"/>
          </a:p>
        </p:txBody>
      </p:sp>
      <p:pic>
        <p:nvPicPr>
          <p:cNvPr id="8" name="Grafik 7"/>
          <p:cNvPicPr>
            <a:picLocks noChangeAspect="1"/>
          </p:cNvPicPr>
          <p:nvPr/>
        </p:nvPicPr>
        <p:blipFill>
          <a:blip r:embed="rId4"/>
          <a:stretch>
            <a:fillRect/>
          </a:stretch>
        </p:blipFill>
        <p:spPr>
          <a:xfrm>
            <a:off x="5020494" y="3577235"/>
            <a:ext cx="6561905" cy="2733333"/>
          </a:xfrm>
          <a:prstGeom prst="rect">
            <a:avLst/>
          </a:prstGeom>
        </p:spPr>
      </p:pic>
    </p:spTree>
    <p:extLst>
      <p:ext uri="{BB962C8B-B14F-4D97-AF65-F5344CB8AC3E}">
        <p14:creationId xmlns:p14="http://schemas.microsoft.com/office/powerpoint/2010/main" xmlns="" val="3989345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5" name="Rechteck 4"/>
          <p:cNvSpPr/>
          <p:nvPr/>
        </p:nvSpPr>
        <p:spPr>
          <a:xfrm>
            <a:off x="9758149" y="3106788"/>
            <a:ext cx="2433850"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a:t>
            </a:r>
            <a:r>
              <a:rPr lang="sl-SI" dirty="0" smtClean="0"/>
              <a:t>matrica z</a:t>
            </a:r>
            <a:r>
              <a:rPr lang="en-GB" dirty="0" smtClean="0"/>
              <a:t> 8 </a:t>
            </a:r>
            <a:r>
              <a:rPr lang="en-GB" dirty="0" err="1" smtClean="0"/>
              <a:t>operat</a:t>
            </a:r>
            <a:r>
              <a:rPr lang="sl-SI" dirty="0" err="1" smtClean="0"/>
              <a:t>erji</a:t>
            </a:r>
            <a:r>
              <a:rPr lang="sl-SI" dirty="0" smtClean="0"/>
              <a:t> za procese</a:t>
            </a:r>
            <a:endParaRPr lang="en-GB" dirty="0"/>
          </a:p>
        </p:txBody>
      </p:sp>
      <p:sp>
        <p:nvSpPr>
          <p:cNvPr id="6" name="Szövegdoboz 3"/>
          <p:cNvSpPr txBox="1"/>
          <p:nvPr/>
        </p:nvSpPr>
        <p:spPr>
          <a:xfrm>
            <a:off x="102737" y="293670"/>
            <a:ext cx="10567537" cy="3908762"/>
          </a:xfrm>
          <a:prstGeom prst="rect">
            <a:avLst/>
          </a:prstGeom>
          <a:noFill/>
        </p:spPr>
        <p:txBody>
          <a:bodyPr wrap="square" rtlCol="0">
            <a:spAutoFit/>
          </a:bodyPr>
          <a:lstStyle/>
          <a:p>
            <a:r>
              <a:rPr lang="sl-SI" sz="2400" dirty="0" smtClean="0"/>
              <a:t>Razširitev </a:t>
            </a:r>
            <a:r>
              <a:rPr lang="sl-SI" sz="2400" dirty="0" err="1" smtClean="0"/>
              <a:t>QaDIM</a:t>
            </a:r>
            <a:r>
              <a:rPr lang="sl-SI" sz="2400" dirty="0" smtClean="0"/>
              <a:t> metode na primeru letalske družbe</a:t>
            </a:r>
            <a:r>
              <a:rPr lang="sl-SI" sz="2400" dirty="0" smtClean="0"/>
              <a:t>  (izboljšanje procesa prijave na let in storitev službe za priseljevanja)</a:t>
            </a:r>
            <a:endParaRPr lang="sl-SI" sz="2400" dirty="0" smtClean="0"/>
          </a:p>
          <a:p>
            <a:endParaRPr lang="sl-SI" sz="2000" dirty="0" smtClean="0"/>
          </a:p>
          <a:p>
            <a:pPr marL="342900" indent="-342900">
              <a:buFont typeface="Calibri" panose="020F0502020204030204" pitchFamily="34" charset="0"/>
              <a:buChar char="–"/>
            </a:pPr>
            <a:r>
              <a:rPr lang="sl-SI" sz="2000" dirty="0" smtClean="0"/>
              <a:t>(1,2) V mobilnih funkcijah DODAJTE shranjevanje biometričnih podatkov in podatkov o vkrcanju na letalo (z visokimi šifrirnimi moduli).</a:t>
            </a:r>
          </a:p>
          <a:p>
            <a:pPr marL="342900" indent="-342900">
              <a:buFont typeface="Calibri" panose="020F0502020204030204" pitchFamily="34" charset="0"/>
              <a:buChar char="–"/>
            </a:pPr>
            <a:r>
              <a:rPr lang="sl-SI" sz="2000" dirty="0" smtClean="0"/>
              <a:t>(3,2) ODSTRANITE papirnate vstopnice za vkrcanje na letalo in ročno mejno kontrolo.</a:t>
            </a:r>
          </a:p>
          <a:p>
            <a:pPr marL="342900" indent="-342900">
              <a:buFont typeface="Calibri" panose="020F0502020204030204" pitchFamily="34" charset="0"/>
              <a:buChar char="–"/>
            </a:pPr>
            <a:r>
              <a:rPr lang="sl-SI" sz="2000" dirty="0" smtClean="0"/>
              <a:t>(1,3) VSTAVITE komunikacijsko aplikacijo med mobilnimi telefoni in strežniki za vkrcanje ter stroji za mejno kontrolo.</a:t>
            </a:r>
          </a:p>
          <a:p>
            <a:pPr marL="342900" indent="-342900">
              <a:buFont typeface="Calibri" panose="020F0502020204030204" pitchFamily="34" charset="0"/>
              <a:buChar char="–"/>
            </a:pPr>
            <a:r>
              <a:rPr lang="sl-SI" sz="2000" dirty="0" smtClean="0"/>
              <a:t>(3,3) ZMANJŠAJTE čas za identifikacijo osebe ter za vkrcanje na in izkrcanje iz letala.</a:t>
            </a:r>
          </a:p>
          <a:p>
            <a:pPr marL="342900" indent="-342900">
              <a:buFont typeface="Calibri" panose="020F0502020204030204" pitchFamily="34" charset="0"/>
              <a:buChar char="–"/>
            </a:pPr>
            <a:r>
              <a:rPr lang="sl-SI" sz="2000" dirty="0" smtClean="0"/>
              <a:t>(2,1) ZDRUŽITE  nadzor vkrcanja, postopek storitev službe za priseljevanja in upravljanje vozovnic v eno storitev.</a:t>
            </a:r>
          </a:p>
          <a:p>
            <a:pPr marL="342900" indent="-342900">
              <a:buFont typeface="Calibri" panose="020F0502020204030204" pitchFamily="34" charset="0"/>
              <a:buChar char="–"/>
            </a:pPr>
            <a:r>
              <a:rPr lang="sl-SI" sz="2000" dirty="0" smtClean="0"/>
              <a:t>(2,2) IZBOLJŠJTE čas storitev nadzora in storitev službe za priseljevanja.</a:t>
            </a:r>
            <a:endParaRPr lang="sl-SI" sz="2000" b="1" dirty="0"/>
          </a:p>
        </p:txBody>
      </p:sp>
      <p:sp>
        <p:nvSpPr>
          <p:cNvPr id="9" name="Szövegdoboz 3"/>
          <p:cNvSpPr txBox="1"/>
          <p:nvPr/>
        </p:nvSpPr>
        <p:spPr>
          <a:xfrm>
            <a:off x="102737" y="4178427"/>
            <a:ext cx="5390487" cy="1631216"/>
          </a:xfrm>
          <a:prstGeom prst="rect">
            <a:avLst/>
          </a:prstGeom>
          <a:noFill/>
        </p:spPr>
        <p:txBody>
          <a:bodyPr wrap="square" rtlCol="0">
            <a:spAutoFit/>
          </a:bodyPr>
          <a:lstStyle/>
          <a:p>
            <a:pPr marL="342900" indent="-342900">
              <a:buFont typeface="Calibri" panose="020F0502020204030204" pitchFamily="34" charset="0"/>
              <a:buChar char="–"/>
            </a:pPr>
            <a:r>
              <a:rPr lang="en-US" sz="2000" dirty="0" smtClean="0"/>
              <a:t>(</a:t>
            </a:r>
            <a:r>
              <a:rPr lang="sl-SI" sz="2000" dirty="0" smtClean="0"/>
              <a:t>1,1) </a:t>
            </a:r>
            <a:r>
              <a:rPr lang="sl-SI" sz="2000" dirty="0" smtClean="0"/>
              <a:t>POVEČAJTE računalniške storitve. Na </a:t>
            </a:r>
            <a:r>
              <a:rPr lang="sl-SI" sz="2000" dirty="0" smtClean="0"/>
              <a:t>podlagi mobilnega </a:t>
            </a:r>
            <a:r>
              <a:rPr lang="sl-SI" sz="2000" dirty="0" smtClean="0"/>
              <a:t>sledenja ugotovite in spremljate gibanje osebe pri vkrcanju na letalo in tekom dela službe za priseljevanja.</a:t>
            </a:r>
            <a:endParaRPr lang="sl-SI" sz="2000" dirty="0" smtClean="0"/>
          </a:p>
          <a:p>
            <a:pPr marL="342900" indent="-342900">
              <a:buFont typeface="Calibri" panose="020F0502020204030204" pitchFamily="34" charset="0"/>
              <a:buChar char="–"/>
            </a:pPr>
            <a:r>
              <a:rPr lang="sl-SI" sz="2000" dirty="0" smtClean="0"/>
              <a:t>Itd.</a:t>
            </a:r>
            <a:endParaRPr lang="sl-SI" sz="2000" dirty="0"/>
          </a:p>
        </p:txBody>
      </p:sp>
      <p:pic>
        <p:nvPicPr>
          <p:cNvPr id="10" name="Grafik 9"/>
          <p:cNvPicPr>
            <a:picLocks noChangeAspect="1"/>
          </p:cNvPicPr>
          <p:nvPr/>
        </p:nvPicPr>
        <p:blipFill>
          <a:blip r:embed="rId4"/>
          <a:stretch>
            <a:fillRect/>
          </a:stretch>
        </p:blipFill>
        <p:spPr>
          <a:xfrm>
            <a:off x="6261878" y="4094328"/>
            <a:ext cx="5320521" cy="2216240"/>
          </a:xfrm>
          <a:prstGeom prst="rect">
            <a:avLst/>
          </a:prstGeom>
        </p:spPr>
      </p:pic>
    </p:spTree>
    <p:extLst>
      <p:ext uri="{BB962C8B-B14F-4D97-AF65-F5344CB8AC3E}">
        <p14:creationId xmlns:p14="http://schemas.microsoft.com/office/powerpoint/2010/main" xmlns="" val="3913748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1729</TotalTime>
  <Words>5907</Words>
  <Application>Microsoft Office PowerPoint</Application>
  <PresentationFormat>Po meri</PresentationFormat>
  <Paragraphs>412</Paragraphs>
  <Slides>30</Slides>
  <Notes>30</Notes>
  <HiddenSlides>0</HiddenSlides>
  <MMClips>0</MMClips>
  <ScaleCrop>false</ScaleCrop>
  <HeadingPairs>
    <vt:vector size="4" baseType="variant">
      <vt:variant>
        <vt:lpstr>Tema</vt:lpstr>
      </vt:variant>
      <vt:variant>
        <vt:i4>1</vt:i4>
      </vt:variant>
      <vt:variant>
        <vt:lpstr>Naslovi diapozitivov</vt:lpstr>
      </vt:variant>
      <vt:variant>
        <vt:i4>30</vt:i4>
      </vt:variant>
    </vt:vector>
  </HeadingPairs>
  <TitlesOfParts>
    <vt:vector size="31" baseType="lpstr">
      <vt:lpstr>Retrospect</vt:lpstr>
      <vt:lpstr>Diapozitiv 1</vt:lpstr>
      <vt:lpstr>Učni cilji</vt:lpstr>
      <vt:lpstr>Uvod</vt:lpstr>
      <vt:lpstr>Pregled predstavljenih metod</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lpstr>Diapozitiv 23</vt:lpstr>
      <vt:lpstr>Sklepi, povzetek</vt:lpstr>
      <vt:lpstr>Naloge, sodelovalno delo</vt:lpstr>
      <vt:lpstr>Literatura in viri</vt:lpstr>
      <vt:lpstr>Koristne povezave</vt:lpstr>
      <vt:lpstr>Diapozitiv 28</vt:lpstr>
      <vt:lpstr>Diapozitiv 29</vt:lpstr>
      <vt:lpstr>Diapozitiv 30</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Zsolt Lengyel</dc:creator>
  <cp:lastModifiedBy>Uporabnik</cp:lastModifiedBy>
  <cp:revision>172</cp:revision>
  <cp:lastPrinted>2017-06-11T15:03:59Z</cp:lastPrinted>
  <dcterms:created xsi:type="dcterms:W3CDTF">2017-02-15T07:18:39Z</dcterms:created>
  <dcterms:modified xsi:type="dcterms:W3CDTF">2017-08-28T09:40:19Z</dcterms:modified>
</cp:coreProperties>
</file>