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7" r:id="rId1"/>
  </p:sldMasterIdLst>
  <p:notesMasterIdLst>
    <p:notesMasterId r:id="rId26"/>
  </p:notesMasterIdLst>
  <p:sldIdLst>
    <p:sldId id="256" r:id="rId2"/>
    <p:sldId id="261" r:id="rId3"/>
    <p:sldId id="259" r:id="rId4"/>
    <p:sldId id="264" r:id="rId5"/>
    <p:sldId id="316" r:id="rId6"/>
    <p:sldId id="315" r:id="rId7"/>
    <p:sldId id="262" r:id="rId8"/>
    <p:sldId id="307" r:id="rId9"/>
    <p:sldId id="310" r:id="rId10"/>
    <p:sldId id="311" r:id="rId11"/>
    <p:sldId id="312" r:id="rId12"/>
    <p:sldId id="313" r:id="rId13"/>
    <p:sldId id="314" r:id="rId14"/>
    <p:sldId id="317" r:id="rId15"/>
    <p:sldId id="318" r:id="rId16"/>
    <p:sldId id="319" r:id="rId17"/>
    <p:sldId id="268" r:id="rId18"/>
    <p:sldId id="267" r:id="rId19"/>
    <p:sldId id="266" r:id="rId20"/>
    <p:sldId id="306" r:id="rId21"/>
    <p:sldId id="269" r:id="rId22"/>
    <p:sldId id="257" r:id="rId23"/>
    <p:sldId id="274" r:id="rId24"/>
    <p:sldId id="275" r:id="rId25"/>
  </p:sldIdLst>
  <p:sldSz cx="12192000" cy="6858000"/>
  <p:notesSz cx="6797675" cy="9926638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9"/>
    <p:restoredTop sz="70752" autoAdjust="0"/>
  </p:normalViewPr>
  <p:slideViewPr>
    <p:cSldViewPr snapToGrid="0" snapToObjects="1">
      <p:cViewPr varScale="1">
        <p:scale>
          <a:sx n="28" d="100"/>
          <a:sy n="28" d="100"/>
        </p:scale>
        <p:origin x="1248" y="60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33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AC242-29AA-4844-BF2D-23DE426A8B69}" type="datetimeFigureOut">
              <a:rPr lang="hu-HU" smtClean="0"/>
              <a:t>2018. 01. 02.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472E4-E8CF-4752-8D89-CC6C7CAD9C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068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U3.E1</a:t>
            </a:r>
            <a:r>
              <a:rPr lang="de-AT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leírás</a:t>
            </a:r>
            <a:endParaRPr lang="de-AT" sz="1200" b="1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sikeres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vállalkozói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tevékenység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innovációs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projektjeinek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vezetése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innovációs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megtervezése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nyomon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követése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érdekelt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felek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hálózatának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létrehozása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fontos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szerepet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játsz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sikerben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innováció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azt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megköveteli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hogy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szociális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készségek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párosuljanak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technikai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képességekkel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képesek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legyenek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vezető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szerepet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betölteni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7486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pt-PT" dirty="0">
                <a:latin typeface="Tw Cen MT" pitchFamily="34" charset="0"/>
                <a:cs typeface="Arial" panose="020B0604020202020204" pitchFamily="34" charset="0"/>
              </a:rPr>
              <a:t>Állandó költség</a:t>
            </a:r>
            <a:r>
              <a:rPr lang="pt-PT" altLang="pt-PT" dirty="0">
                <a:latin typeface="Tw Cen MT" pitchFamily="34" charset="0"/>
                <a:cs typeface="Arial" panose="020B0604020202020204" pitchFamily="34" charset="0"/>
              </a:rPr>
              <a:t>: </a:t>
            </a:r>
            <a:r>
              <a:rPr lang="hu-HU" altLang="pt-PT" dirty="0">
                <a:latin typeface="Tw Cen MT" pitchFamily="34" charset="0"/>
                <a:cs typeface="Arial" panose="020B0604020202020204" pitchFamily="34" charset="0"/>
              </a:rPr>
              <a:t>Olyan költség, amely független</a:t>
            </a:r>
            <a:r>
              <a:rPr lang="hu-HU" altLang="pt-PT" baseline="0" dirty="0">
                <a:latin typeface="Tw Cen MT" pitchFamily="34" charset="0"/>
                <a:cs typeface="Arial" panose="020B0604020202020204" pitchFamily="34" charset="0"/>
              </a:rPr>
              <a:t> az eladások számától, pl. egy oktatási portál üzemeltetése</a:t>
            </a:r>
            <a:r>
              <a:rPr lang="pt-PT" altLang="pt-PT" baseline="0" dirty="0">
                <a:latin typeface="Tw Cen MT" pitchFamily="34" charset="0"/>
                <a:cs typeface="Arial" panose="020B0604020202020204" pitchFamily="34" charset="0"/>
              </a:rPr>
              <a:t>.</a:t>
            </a:r>
            <a:endParaRPr lang="pt-PT" altLang="pt-PT" dirty="0">
              <a:latin typeface="Tw Cen MT" pitchFamily="34" charset="0"/>
              <a:cs typeface="Arial" panose="020B0604020202020204" pitchFamily="34" charset="0"/>
            </a:endParaRPr>
          </a:p>
          <a:p>
            <a:r>
              <a:rPr lang="hu-HU" altLang="pt-PT" dirty="0">
                <a:latin typeface="Tw Cen MT" pitchFamily="34" charset="0"/>
                <a:cs typeface="Arial" panose="020B0604020202020204" pitchFamily="34" charset="0"/>
              </a:rPr>
              <a:t>Változó költség: Az érdekeltek / ügyfelek számától függő költség, pl. a kiadott tájékoztató füzetek száma.</a:t>
            </a:r>
            <a:endParaRPr lang="pt-PT" altLang="pt-PT" dirty="0">
              <a:latin typeface="Tw Cen MT" pitchFamily="34" charset="0"/>
              <a:cs typeface="Arial" panose="020B0604020202020204" pitchFamily="34" charset="0"/>
            </a:endParaRPr>
          </a:p>
          <a:p>
            <a:r>
              <a:rPr lang="hu-HU" altLang="pt-PT" dirty="0">
                <a:latin typeface="Tw Cen MT" pitchFamily="34" charset="0"/>
                <a:cs typeface="Arial" panose="020B0604020202020204" pitchFamily="34" charset="0"/>
              </a:rPr>
              <a:t>Bevétel: Az eladásokból,</a:t>
            </a:r>
            <a:r>
              <a:rPr lang="hu-HU" altLang="pt-PT" baseline="0" dirty="0">
                <a:latin typeface="Tw Cen MT" pitchFamily="34" charset="0"/>
                <a:cs typeface="Arial" panose="020B0604020202020204" pitchFamily="34" charset="0"/>
              </a:rPr>
              <a:t> szolgáltatásokból, szponzoroktól származó bevételek.</a:t>
            </a:r>
            <a:endParaRPr lang="pt-PT" altLang="pt-PT" dirty="0">
              <a:latin typeface="Tw Cen MT" pitchFamily="34" charset="0"/>
              <a:cs typeface="Arial" panose="020B0604020202020204" pitchFamily="34" charset="0"/>
            </a:endParaRPr>
          </a:p>
          <a:p>
            <a:r>
              <a:rPr lang="hu-HU" altLang="pt-PT" baseline="0" dirty="0">
                <a:latin typeface="Tw Cen MT" pitchFamily="34" charset="0"/>
                <a:cs typeface="Arial" panose="020B0604020202020204" pitchFamily="34" charset="0"/>
              </a:rPr>
              <a:t>Profit/veszteség = </a:t>
            </a:r>
            <a:r>
              <a:rPr lang="hu-HU" sz="1200" dirty="0"/>
              <a:t>Bevétel </a:t>
            </a:r>
            <a:r>
              <a:rPr lang="en-GB" sz="1200" dirty="0"/>
              <a:t>– (</a:t>
            </a:r>
            <a:r>
              <a:rPr lang="hu-HU" sz="1200" dirty="0"/>
              <a:t>állandó költség</a:t>
            </a:r>
            <a:r>
              <a:rPr lang="en-GB" sz="1200" dirty="0"/>
              <a:t> + </a:t>
            </a:r>
            <a:r>
              <a:rPr lang="hu-HU" sz="1200" dirty="0"/>
              <a:t>változó költség</a:t>
            </a:r>
            <a:r>
              <a:rPr lang="en-GB" sz="1200" dirty="0"/>
              <a:t>)</a:t>
            </a:r>
            <a:endParaRPr lang="pt-PT" altLang="pt-PT" baseline="0" dirty="0">
              <a:latin typeface="Tw Cen MT" pitchFamily="34" charset="0"/>
              <a:cs typeface="Arial" panose="020B0604020202020204" pitchFamily="34" charset="0"/>
            </a:endParaRPr>
          </a:p>
          <a:p>
            <a:r>
              <a:rPr lang="hu-HU" altLang="pt-PT" baseline="0" dirty="0">
                <a:latin typeface="Tw Cen MT" pitchFamily="34" charset="0"/>
                <a:cs typeface="Arial" panose="020B0604020202020204" pitchFamily="34" charset="0"/>
              </a:rPr>
              <a:t>Minden érdekeltet és/vagy vevőt elemezni kell, és azonosítani azokat, akik felől profit várható.</a:t>
            </a:r>
            <a:endParaRPr lang="pt-PT" altLang="pt-PT" baseline="0" dirty="0">
              <a:latin typeface="Tw Cen MT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026340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85" indent="-228585">
              <a:spcBef>
                <a:spcPts val="0"/>
              </a:spcBef>
              <a:buFontTx/>
              <a:buAutoNum type="arabicPeriod"/>
              <a:defRPr/>
            </a:pPr>
            <a:r>
              <a:rPr lang="hu-HU" noProof="0" dirty="0">
                <a:latin typeface="Tw Cen MT" pitchFamily="34" charset="0"/>
              </a:rPr>
              <a:t>Hozz létre egy küldetést</a:t>
            </a:r>
          </a:p>
          <a:p>
            <a:pPr marL="228585" indent="-228585">
              <a:spcBef>
                <a:spcPts val="0"/>
              </a:spcBef>
              <a:buFontTx/>
              <a:buAutoNum type="arabicPeriod"/>
              <a:defRPr/>
            </a:pPr>
            <a:r>
              <a:rPr lang="hu-HU" noProof="0" dirty="0">
                <a:latin typeface="Tw Cen MT" pitchFamily="34" charset="0"/>
              </a:rPr>
              <a:t>Az érdekképviseleti megállapodások létrehozása.</a:t>
            </a:r>
          </a:p>
          <a:p>
            <a:pPr marL="228585" indent="-228585">
              <a:spcBef>
                <a:spcPts val="0"/>
              </a:spcBef>
              <a:buFontTx/>
              <a:buAutoNum type="arabicPeriod"/>
              <a:defRPr/>
            </a:pPr>
            <a:r>
              <a:rPr lang="hu-HU" noProof="0" dirty="0">
                <a:latin typeface="Tw Cen MT" pitchFamily="34" charset="0"/>
              </a:rPr>
              <a:t>Innovációs stratégia egyeztetése a fejlesztési partnereivel.</a:t>
            </a:r>
          </a:p>
          <a:p>
            <a:pPr marL="228585" indent="-228585">
              <a:spcBef>
                <a:spcPts val="0"/>
              </a:spcBef>
              <a:buFontTx/>
              <a:buAutoNum type="arabicPeriod"/>
              <a:defRPr/>
            </a:pPr>
            <a:r>
              <a:rPr lang="hu-HU" noProof="0" dirty="0">
                <a:latin typeface="Tw Cen MT" pitchFamily="34" charset="0"/>
              </a:rPr>
              <a:t>Felhasználási stratégia</a:t>
            </a:r>
            <a:r>
              <a:rPr lang="hu-HU" baseline="0" noProof="0" dirty="0">
                <a:latin typeface="Tw Cen MT" pitchFamily="34" charset="0"/>
              </a:rPr>
              <a:t> létrehozása</a:t>
            </a:r>
            <a:endParaRPr lang="hu-HU" noProof="0" dirty="0">
              <a:latin typeface="Tw Cen MT" pitchFamily="34" charset="0"/>
            </a:endParaRPr>
          </a:p>
          <a:p>
            <a:pPr marL="228585" indent="-228585">
              <a:spcBef>
                <a:spcPts val="0"/>
              </a:spcBef>
              <a:buFontTx/>
              <a:buAutoNum type="arabicPeriod"/>
              <a:defRPr/>
            </a:pPr>
            <a:r>
              <a:rPr lang="hu-HU" noProof="0" dirty="0">
                <a:latin typeface="Tw Cen MT" pitchFamily="34" charset="0"/>
              </a:rPr>
              <a:t>Az együttműködési modellek és felhasználási megállapodások különböző formáinak értékelése.</a:t>
            </a:r>
            <a:endParaRPr lang="en-GB" noProof="0" dirty="0">
              <a:latin typeface="Tw Cen MT" pitchFamily="34" charset="0"/>
            </a:endParaRPr>
          </a:p>
          <a:p>
            <a:pPr marL="228459" indent="-228459">
              <a:defRPr/>
            </a:pPr>
            <a:endParaRPr lang="en-GB" b="1" noProof="0" dirty="0"/>
          </a:p>
          <a:p>
            <a:pPr marL="228459" indent="-228459">
              <a:defRPr/>
            </a:pPr>
            <a:r>
              <a:rPr lang="hu-HU" b="0" noProof="0" dirty="0"/>
              <a:t>A </a:t>
            </a:r>
            <a:r>
              <a:rPr lang="hu-HU" b="1" noProof="0" dirty="0"/>
              <a:t>titoktartási rendelkezések </a:t>
            </a:r>
            <a:r>
              <a:rPr lang="hu-HU" b="0" noProof="0" dirty="0"/>
              <a:t>fontosak az előzetes szakaszoktól kezdve minden más szakaszon át. Lehetséges megoldások: titoktartási rendelkezések, mint például a „közzé-nem-tételi megállapodások” (NDA) vagy a „titoktartási megállapodások” vagy „szándéknyilatkozat (LOI)”</a:t>
            </a:r>
          </a:p>
          <a:p>
            <a:pPr marL="228459" indent="-228459">
              <a:defRPr/>
            </a:pPr>
            <a:r>
              <a:rPr lang="hu-HU" b="1" noProof="0" dirty="0"/>
              <a:t>Előzetes szakasz: </a:t>
            </a:r>
            <a:r>
              <a:rPr lang="hu-HU" b="0" noProof="0" dirty="0"/>
              <a:t>A háttér ismerete azt jelenti, hogy az ismeretek, szabadalmak, licencek, felhasználói jogok, a szellemi tulajdonjogok általában a projektpartnerek birtokában vannak az együttműködés megkezdése előtt. Az EU által finanszírozott projektekben a partnerek általában a konzorciumi megállapodásban meghatározzák a projekt megvalósításához szükséges háttérjogokat.</a:t>
            </a:r>
          </a:p>
          <a:p>
            <a:pPr marL="228459" indent="-228459">
              <a:defRPr/>
            </a:pPr>
            <a:r>
              <a:rPr lang="hu-HU" noProof="0" dirty="0"/>
              <a:t>A </a:t>
            </a:r>
            <a:r>
              <a:rPr lang="hu-HU" b="1" noProof="0" dirty="0"/>
              <a:t>megvalósítás során </a:t>
            </a:r>
            <a:r>
              <a:rPr lang="hu-HU" noProof="0" dirty="0"/>
              <a:t>meg kell határozni az együttműködés során keletkezett új ismeretekre vonatkozó szabályokat (tulajdonlás, átvitel, védelem, felhasználás, terjesztés). Ezeket az eredményeket gyakran előtérbeli ismereteknek is nevezik.</a:t>
            </a:r>
          </a:p>
          <a:p>
            <a:pPr marL="228459" indent="-228459">
              <a:defRPr/>
            </a:pPr>
            <a:r>
              <a:rPr lang="en-GB" noProof="0" dirty="0"/>
              <a:t>A </a:t>
            </a:r>
            <a:r>
              <a:rPr lang="hu-HU" b="1" noProof="0" dirty="0"/>
              <a:t>felhasználási </a:t>
            </a:r>
            <a:r>
              <a:rPr lang="en-GB" b="1" noProof="0" dirty="0" err="1"/>
              <a:t>megállapodások</a:t>
            </a:r>
            <a:r>
              <a:rPr lang="en-GB" b="1" noProof="0" dirty="0"/>
              <a:t> </a:t>
            </a:r>
            <a:r>
              <a:rPr lang="en-GB" noProof="0" dirty="0" err="1"/>
              <a:t>meghatározzák</a:t>
            </a:r>
            <a:r>
              <a:rPr lang="en-GB" noProof="0" dirty="0"/>
              <a:t> a </a:t>
            </a:r>
            <a:r>
              <a:rPr lang="en-GB" noProof="0" dirty="0" err="1"/>
              <a:t>partnerek</a:t>
            </a:r>
            <a:r>
              <a:rPr lang="en-GB" noProof="0" dirty="0"/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szellemitulajdon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-jog</a:t>
            </a:r>
            <a:r>
              <a:rPr lang="hu-HU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ait</a:t>
            </a:r>
            <a:r>
              <a:rPr lang="en-GB" noProof="0" dirty="0"/>
              <a:t>. </a:t>
            </a:r>
            <a:r>
              <a:rPr lang="en-GB" noProof="0" dirty="0" err="1"/>
              <a:t>Az</a:t>
            </a:r>
            <a:r>
              <a:rPr lang="en-GB" noProof="0" dirty="0"/>
              <a:t> EU </a:t>
            </a:r>
            <a:r>
              <a:rPr lang="en-GB" noProof="0" dirty="0" err="1"/>
              <a:t>által</a:t>
            </a:r>
            <a:r>
              <a:rPr lang="en-GB" noProof="0" dirty="0"/>
              <a:t> </a:t>
            </a:r>
            <a:r>
              <a:rPr lang="en-GB" noProof="0" dirty="0" err="1"/>
              <a:t>finanszírozott</a:t>
            </a:r>
            <a:r>
              <a:rPr lang="en-GB" noProof="0" dirty="0"/>
              <a:t> </a:t>
            </a:r>
            <a:r>
              <a:rPr lang="en-GB" noProof="0" dirty="0" err="1"/>
              <a:t>kutatási</a:t>
            </a:r>
            <a:r>
              <a:rPr lang="en-GB" noProof="0" dirty="0"/>
              <a:t> </a:t>
            </a:r>
            <a:r>
              <a:rPr lang="en-GB" noProof="0" dirty="0" err="1"/>
              <a:t>és</a:t>
            </a:r>
            <a:r>
              <a:rPr lang="en-GB" noProof="0" dirty="0"/>
              <a:t> </a:t>
            </a:r>
            <a:r>
              <a:rPr lang="en-GB" noProof="0" dirty="0" err="1"/>
              <a:t>fejlesztési</a:t>
            </a:r>
            <a:r>
              <a:rPr lang="en-GB" noProof="0" dirty="0"/>
              <a:t> </a:t>
            </a:r>
            <a:r>
              <a:rPr lang="en-GB" noProof="0" dirty="0" err="1"/>
              <a:t>projektekben</a:t>
            </a:r>
            <a:r>
              <a:rPr lang="en-GB" noProof="0" dirty="0"/>
              <a:t> a </a:t>
            </a:r>
            <a:r>
              <a:rPr lang="en-GB" noProof="0" dirty="0" err="1"/>
              <a:t>partnerségnek</a:t>
            </a:r>
            <a:r>
              <a:rPr lang="en-GB" noProof="0" dirty="0"/>
              <a:t> a </a:t>
            </a:r>
            <a:r>
              <a:rPr lang="en-GB" noProof="0" dirty="0" err="1"/>
              <a:t>projekt</a:t>
            </a:r>
            <a:r>
              <a:rPr lang="en-GB" noProof="0" dirty="0"/>
              <a:t> </a:t>
            </a:r>
            <a:r>
              <a:rPr lang="en-GB" noProof="0" dirty="0" err="1"/>
              <a:t>befejezése</a:t>
            </a:r>
            <a:r>
              <a:rPr lang="en-GB" noProof="0" dirty="0"/>
              <a:t> </a:t>
            </a:r>
            <a:r>
              <a:rPr lang="en-GB" noProof="0" dirty="0" err="1"/>
              <a:t>előtt</a:t>
            </a:r>
            <a:r>
              <a:rPr lang="en-GB" noProof="0" dirty="0"/>
              <a:t> </a:t>
            </a:r>
            <a:r>
              <a:rPr lang="hu-HU" noProof="0" dirty="0"/>
              <a:t>le kell fektetnie a felhasználási </a:t>
            </a:r>
            <a:r>
              <a:rPr lang="en-GB" noProof="0" dirty="0" err="1"/>
              <a:t>megállapodásokat</a:t>
            </a:r>
            <a:r>
              <a:rPr lang="en-GB" noProof="0" dirty="0"/>
              <a:t>.</a:t>
            </a:r>
          </a:p>
          <a:p>
            <a:endParaRPr lang="en-GB" altLang="pt-PT" noProof="0" dirty="0">
              <a:latin typeface="Tw Cen MT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950681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585" indent="-228585">
              <a:spcBef>
                <a:spcPts val="0"/>
              </a:spcBef>
              <a:buFontTx/>
              <a:buAutoNum type="arabicPeriod"/>
              <a:defRPr/>
            </a:pPr>
            <a:r>
              <a:rPr lang="hu-HU" noProof="0" dirty="0">
                <a:latin typeface="Tw Cen MT" pitchFamily="34" charset="0"/>
              </a:rPr>
              <a:t>Hozz létre egy küldetést</a:t>
            </a:r>
          </a:p>
          <a:p>
            <a:pPr marL="228585" indent="-228585">
              <a:spcBef>
                <a:spcPts val="0"/>
              </a:spcBef>
              <a:buFontTx/>
              <a:buAutoNum type="arabicPeriod"/>
              <a:defRPr/>
            </a:pPr>
            <a:r>
              <a:rPr lang="hu-HU" noProof="0" dirty="0">
                <a:latin typeface="Tw Cen MT" pitchFamily="34" charset="0"/>
              </a:rPr>
              <a:t>Az érdekképviseleti megállapodások létrehozása.</a:t>
            </a:r>
          </a:p>
          <a:p>
            <a:pPr marL="228585" indent="-228585">
              <a:spcBef>
                <a:spcPts val="0"/>
              </a:spcBef>
              <a:buFontTx/>
              <a:buAutoNum type="arabicPeriod"/>
              <a:defRPr/>
            </a:pPr>
            <a:r>
              <a:rPr lang="hu-HU" noProof="0" dirty="0">
                <a:latin typeface="Tw Cen MT" pitchFamily="34" charset="0"/>
              </a:rPr>
              <a:t>Innovációs stratégia egyeztetése a fejlesztési partnereivel.</a:t>
            </a:r>
          </a:p>
          <a:p>
            <a:pPr marL="228585" indent="-228585">
              <a:spcBef>
                <a:spcPts val="0"/>
              </a:spcBef>
              <a:buFontTx/>
              <a:buAutoNum type="arabicPeriod"/>
              <a:defRPr/>
            </a:pPr>
            <a:r>
              <a:rPr lang="hu-HU" noProof="0" dirty="0">
                <a:latin typeface="Tw Cen MT" pitchFamily="34" charset="0"/>
              </a:rPr>
              <a:t>Felhasználási stratégia</a:t>
            </a:r>
            <a:r>
              <a:rPr lang="hu-HU" baseline="0" noProof="0" dirty="0">
                <a:latin typeface="Tw Cen MT" pitchFamily="34" charset="0"/>
              </a:rPr>
              <a:t> létrehozása</a:t>
            </a:r>
            <a:endParaRPr lang="hu-HU" noProof="0" dirty="0">
              <a:latin typeface="Tw Cen MT" pitchFamily="34" charset="0"/>
            </a:endParaRPr>
          </a:p>
          <a:p>
            <a:pPr marL="228585" indent="-228585">
              <a:spcBef>
                <a:spcPts val="0"/>
              </a:spcBef>
              <a:buFontTx/>
              <a:buAutoNum type="arabicPeriod"/>
              <a:defRPr/>
            </a:pPr>
            <a:r>
              <a:rPr lang="hu-HU" noProof="0" dirty="0">
                <a:latin typeface="Tw Cen MT" pitchFamily="34" charset="0"/>
              </a:rPr>
              <a:t>Az együttműködési modellek és felhasználási megállapodások különböző formáinak értékelése.</a:t>
            </a:r>
            <a:endParaRPr lang="en-GB" noProof="0" dirty="0">
              <a:latin typeface="Tw Cen MT" pitchFamily="34" charset="0"/>
            </a:endParaRPr>
          </a:p>
          <a:p>
            <a:pPr marL="228459" indent="-228459">
              <a:defRPr/>
            </a:pPr>
            <a:endParaRPr lang="en-GB" b="1" noProof="0" dirty="0"/>
          </a:p>
          <a:p>
            <a:pPr>
              <a:buFontTx/>
              <a:buNone/>
              <a:defRPr/>
            </a:pPr>
            <a:r>
              <a:rPr lang="en-GB" altLang="it-IT" sz="1200" b="1" i="0" dirty="0" err="1">
                <a:latin typeface="Tw Cen MT" pitchFamily="34" charset="0"/>
              </a:rPr>
              <a:t>Jogi</a:t>
            </a:r>
            <a:r>
              <a:rPr lang="en-GB" altLang="it-IT" sz="1200" b="1" i="0" dirty="0">
                <a:latin typeface="Tw Cen MT" pitchFamily="34" charset="0"/>
              </a:rPr>
              <a:t> </a:t>
            </a:r>
            <a:r>
              <a:rPr lang="en-GB" altLang="it-IT" sz="1200" b="1" i="0" dirty="0" err="1">
                <a:latin typeface="Tw Cen MT" pitchFamily="34" charset="0"/>
              </a:rPr>
              <a:t>és</a:t>
            </a:r>
            <a:r>
              <a:rPr lang="en-GB" altLang="it-IT" sz="1200" b="1" i="0" dirty="0">
                <a:latin typeface="Tw Cen MT" pitchFamily="34" charset="0"/>
              </a:rPr>
              <a:t> </a:t>
            </a:r>
            <a:r>
              <a:rPr lang="en-GB" altLang="it-IT" sz="1200" b="1" i="0" dirty="0" err="1">
                <a:latin typeface="Tw Cen MT" pitchFamily="34" charset="0"/>
              </a:rPr>
              <a:t>formai</a:t>
            </a:r>
            <a:r>
              <a:rPr lang="en-GB" altLang="it-IT" sz="1200" b="1" i="0" dirty="0">
                <a:latin typeface="Tw Cen MT" pitchFamily="34" charset="0"/>
              </a:rPr>
              <a:t> </a:t>
            </a:r>
            <a:r>
              <a:rPr lang="en-GB" altLang="it-IT" sz="1200" b="1" i="0" dirty="0" err="1">
                <a:latin typeface="Tw Cen MT" pitchFamily="34" charset="0"/>
              </a:rPr>
              <a:t>szempontok</a:t>
            </a:r>
            <a:r>
              <a:rPr lang="en-GB" altLang="it-IT" sz="1200" b="1" i="0" dirty="0">
                <a:latin typeface="Tw Cen MT" pitchFamily="34" charset="0"/>
              </a:rPr>
              <a:t>: </a:t>
            </a:r>
            <a:r>
              <a:rPr lang="en-GB" altLang="it-IT" sz="1200" b="0" i="0" dirty="0">
                <a:latin typeface="Tw Cen MT" pitchFamily="34" charset="0"/>
              </a:rPr>
              <a:t>a </a:t>
            </a:r>
            <a:r>
              <a:rPr lang="en-GB" altLang="it-IT" sz="1200" b="0" i="0" dirty="0" err="1">
                <a:latin typeface="Tw Cen MT" pitchFamily="34" charset="0"/>
              </a:rPr>
              <a:t>szellemi</a:t>
            </a:r>
            <a:r>
              <a:rPr lang="en-GB" altLang="it-IT" sz="1200" b="0" i="0" dirty="0">
                <a:latin typeface="Tw Cen MT" pitchFamily="34" charset="0"/>
              </a:rPr>
              <a:t> </a:t>
            </a:r>
            <a:r>
              <a:rPr lang="en-GB" altLang="it-IT" sz="1200" b="0" i="0" dirty="0" err="1">
                <a:latin typeface="Tw Cen MT" pitchFamily="34" charset="0"/>
              </a:rPr>
              <a:t>tulajdonjogokkal</a:t>
            </a:r>
            <a:r>
              <a:rPr lang="en-GB" altLang="it-IT" sz="1200" b="0" i="0" dirty="0">
                <a:latin typeface="Tw Cen MT" pitchFamily="34" charset="0"/>
              </a:rPr>
              <a:t> </a:t>
            </a:r>
            <a:r>
              <a:rPr lang="en-GB" altLang="it-IT" sz="1200" b="0" i="0" dirty="0" err="1">
                <a:latin typeface="Tw Cen MT" pitchFamily="34" charset="0"/>
              </a:rPr>
              <a:t>foglalkozó</a:t>
            </a:r>
            <a:r>
              <a:rPr lang="en-GB" altLang="it-IT" sz="1200" b="0" i="0" dirty="0">
                <a:latin typeface="Tw Cen MT" pitchFamily="34" charset="0"/>
              </a:rPr>
              <a:t> </a:t>
            </a:r>
            <a:r>
              <a:rPr lang="en-GB" altLang="it-IT" sz="1200" b="0" i="0" dirty="0" err="1">
                <a:latin typeface="Tw Cen MT" pitchFamily="34" charset="0"/>
              </a:rPr>
              <a:t>szakértők</a:t>
            </a:r>
            <a:r>
              <a:rPr lang="en-GB" altLang="it-IT" sz="1200" b="0" i="0" dirty="0">
                <a:latin typeface="Tw Cen MT" pitchFamily="34" charset="0"/>
              </a:rPr>
              <a:t> </a:t>
            </a:r>
            <a:r>
              <a:rPr lang="en-GB" altLang="it-IT" sz="1200" b="0" i="0" dirty="0" err="1">
                <a:latin typeface="Tw Cen MT" pitchFamily="34" charset="0"/>
              </a:rPr>
              <a:t>vagy</a:t>
            </a:r>
            <a:r>
              <a:rPr lang="en-GB" altLang="it-IT" sz="1200" b="0" i="0" dirty="0">
                <a:latin typeface="Tw Cen MT" pitchFamily="34" charset="0"/>
              </a:rPr>
              <a:t> </a:t>
            </a:r>
            <a:r>
              <a:rPr lang="en-GB" altLang="it-IT" sz="1200" b="0" i="0" dirty="0" err="1">
                <a:latin typeface="Tw Cen MT" pitchFamily="34" charset="0"/>
              </a:rPr>
              <a:t>az</a:t>
            </a:r>
            <a:r>
              <a:rPr lang="en-GB" altLang="it-IT" sz="1200" b="0" i="0" dirty="0">
                <a:latin typeface="Tw Cen MT" pitchFamily="34" charset="0"/>
              </a:rPr>
              <a:t> </a:t>
            </a:r>
            <a:r>
              <a:rPr lang="en-GB" altLang="it-IT" sz="1200" b="0" i="0" dirty="0" err="1">
                <a:latin typeface="Tw Cen MT" pitchFamily="34" charset="0"/>
              </a:rPr>
              <a:t>ügyvédek</a:t>
            </a:r>
            <a:r>
              <a:rPr lang="en-GB" altLang="it-IT" sz="1200" b="0" i="0" dirty="0">
                <a:latin typeface="Tw Cen MT" pitchFamily="34" charset="0"/>
              </a:rPr>
              <a:t> </a:t>
            </a:r>
            <a:r>
              <a:rPr lang="en-GB" altLang="it-IT" sz="1200" b="0" i="0" dirty="0" err="1">
                <a:latin typeface="Tw Cen MT" pitchFamily="34" charset="0"/>
              </a:rPr>
              <a:t>támogatása</a:t>
            </a:r>
            <a:r>
              <a:rPr lang="en-GB" altLang="it-IT" sz="1200" b="0" i="0" dirty="0">
                <a:latin typeface="Tw Cen MT" pitchFamily="34" charset="0"/>
              </a:rPr>
              <a:t>!</a:t>
            </a:r>
          </a:p>
          <a:p>
            <a:pPr>
              <a:buFontTx/>
              <a:buChar char="-"/>
              <a:defRPr/>
            </a:pPr>
            <a:endParaRPr lang="en-GB" altLang="it-IT" sz="1200" i="0" dirty="0">
              <a:latin typeface="Tw Cen MT" pitchFamily="34" charset="0"/>
            </a:endParaRPr>
          </a:p>
          <a:p>
            <a:pPr>
              <a:buFontTx/>
              <a:buNone/>
              <a:defRPr/>
            </a:pPr>
            <a:r>
              <a:rPr lang="en-GB" altLang="it-IT" sz="1200" b="1" i="0" dirty="0" err="1">
                <a:latin typeface="Tw Cen MT" pitchFamily="34" charset="0"/>
              </a:rPr>
              <a:t>Általánosságban</a:t>
            </a:r>
            <a:r>
              <a:rPr lang="en-GB" altLang="it-IT" sz="1200" b="1" i="0" dirty="0">
                <a:latin typeface="Tw Cen MT" pitchFamily="34" charset="0"/>
              </a:rPr>
              <a:t> </a:t>
            </a:r>
            <a:r>
              <a:rPr lang="en-GB" altLang="it-IT" sz="1200" i="0" dirty="0" err="1">
                <a:latin typeface="Tw Cen MT" pitchFamily="34" charset="0"/>
              </a:rPr>
              <a:t>részletesen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en-GB" altLang="it-IT" sz="1200" i="0" dirty="0" err="1">
                <a:latin typeface="Tw Cen MT" pitchFamily="34" charset="0"/>
              </a:rPr>
              <a:t>fel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en-GB" altLang="it-IT" sz="1200" i="0" dirty="0" err="1">
                <a:latin typeface="Tw Cen MT" pitchFamily="34" charset="0"/>
              </a:rPr>
              <a:t>kell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en-GB" altLang="it-IT" sz="1200" i="0" dirty="0" err="1">
                <a:latin typeface="Tw Cen MT" pitchFamily="34" charset="0"/>
              </a:rPr>
              <a:t>tüntetni</a:t>
            </a:r>
            <a:r>
              <a:rPr lang="en-GB" altLang="it-IT" sz="1200" i="0" dirty="0">
                <a:latin typeface="Tw Cen MT" pitchFamily="34" charset="0"/>
              </a:rPr>
              <a:t> a </a:t>
            </a:r>
            <a:r>
              <a:rPr lang="en-GB" altLang="it-IT" sz="1200" i="0" dirty="0" err="1">
                <a:latin typeface="Tw Cen MT" pitchFamily="34" charset="0"/>
              </a:rPr>
              <a:t>partnerek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en-GB" altLang="it-IT" sz="1200" i="0" dirty="0" err="1">
                <a:latin typeface="Tw Cen MT" pitchFamily="34" charset="0"/>
              </a:rPr>
              <a:t>érdeklődését</a:t>
            </a:r>
            <a:r>
              <a:rPr lang="en-GB" altLang="it-IT" sz="1200" i="0" dirty="0">
                <a:latin typeface="Tw Cen MT" pitchFamily="34" charset="0"/>
              </a:rPr>
              <a:t>, </a:t>
            </a:r>
            <a:r>
              <a:rPr lang="en-GB" altLang="it-IT" sz="1200" i="0" dirty="0" err="1">
                <a:latin typeface="Tw Cen MT" pitchFamily="34" charset="0"/>
              </a:rPr>
              <a:t>valamint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en-GB" altLang="it-IT" sz="1200" i="0" dirty="0" err="1">
                <a:latin typeface="Tw Cen MT" pitchFamily="34" charset="0"/>
              </a:rPr>
              <a:t>az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hu-HU" altLang="it-IT" sz="1200" i="0" dirty="0">
                <a:latin typeface="Tw Cen MT" pitchFamily="34" charset="0"/>
              </a:rPr>
              <a:t>szerzői jogok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en-GB" altLang="it-IT" sz="1200" i="0" dirty="0" err="1">
                <a:latin typeface="Tw Cen MT" pitchFamily="34" charset="0"/>
              </a:rPr>
              <a:t>kezelésére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en-GB" altLang="it-IT" sz="1200" i="0" dirty="0" err="1">
                <a:latin typeface="Tw Cen MT" pitchFamily="34" charset="0"/>
              </a:rPr>
              <a:t>vonatkozó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en-GB" altLang="it-IT" sz="1200" i="0" dirty="0" err="1">
                <a:latin typeface="Tw Cen MT" pitchFamily="34" charset="0"/>
              </a:rPr>
              <a:t>iránymutatásokat</a:t>
            </a:r>
            <a:r>
              <a:rPr lang="en-GB" altLang="it-IT" sz="1200" i="0" dirty="0">
                <a:latin typeface="Tw Cen MT" pitchFamily="34" charset="0"/>
              </a:rPr>
              <a:t>. </a:t>
            </a:r>
            <a:r>
              <a:rPr lang="en-GB" altLang="it-IT" sz="1200" i="0" dirty="0" err="1">
                <a:latin typeface="Tw Cen MT" pitchFamily="34" charset="0"/>
              </a:rPr>
              <a:t>Fontos</a:t>
            </a:r>
            <a:r>
              <a:rPr lang="en-GB" altLang="it-IT" sz="1200" i="0" dirty="0">
                <a:latin typeface="Tw Cen MT" pitchFamily="34" charset="0"/>
              </a:rPr>
              <a:t> a </a:t>
            </a:r>
            <a:r>
              <a:rPr lang="en-GB" altLang="it-IT" sz="1200" i="0" dirty="0" err="1">
                <a:latin typeface="Tw Cen MT" pitchFamily="34" charset="0"/>
              </a:rPr>
              <a:t>kockázatkezelés</a:t>
            </a:r>
            <a:r>
              <a:rPr lang="en-GB" altLang="it-IT" sz="1200" i="0" dirty="0">
                <a:latin typeface="Tw Cen MT" pitchFamily="34" charset="0"/>
              </a:rPr>
              <a:t>, </a:t>
            </a:r>
            <a:r>
              <a:rPr lang="en-GB" altLang="it-IT" sz="1200" i="0" dirty="0" err="1">
                <a:latin typeface="Tw Cen MT" pitchFamily="34" charset="0"/>
              </a:rPr>
              <a:t>mivel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en-GB" altLang="it-IT" sz="1200" i="0" dirty="0" err="1">
                <a:latin typeface="Tw Cen MT" pitchFamily="34" charset="0"/>
              </a:rPr>
              <a:t>az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en-GB" altLang="it-IT" sz="1200" i="0" dirty="0" err="1">
                <a:latin typeface="Tw Cen MT" pitchFamily="34" charset="0"/>
              </a:rPr>
              <a:t>innovatív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en-GB" altLang="it-IT" sz="1200" i="0" dirty="0" err="1">
                <a:latin typeface="Tw Cen MT" pitchFamily="34" charset="0"/>
              </a:rPr>
              <a:t>projektek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en-GB" altLang="it-IT" sz="1200" i="0" dirty="0" err="1">
                <a:latin typeface="Tw Cen MT" pitchFamily="34" charset="0"/>
              </a:rPr>
              <a:t>magasabb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en-GB" altLang="it-IT" sz="1200" i="0" dirty="0" err="1">
                <a:latin typeface="Tw Cen MT" pitchFamily="34" charset="0"/>
              </a:rPr>
              <a:t>kockázati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hu-HU" altLang="it-IT" sz="1200" i="0" dirty="0">
                <a:latin typeface="Tw Cen MT" pitchFamily="34" charset="0"/>
              </a:rPr>
              <a:t>tényezőjűek</a:t>
            </a:r>
            <a:r>
              <a:rPr lang="en-GB" altLang="it-IT" sz="1200" i="0" dirty="0">
                <a:latin typeface="Tw Cen MT" pitchFamily="34" charset="0"/>
              </a:rPr>
              <a:t>.</a:t>
            </a:r>
          </a:p>
          <a:p>
            <a:pPr>
              <a:buFontTx/>
              <a:buNone/>
              <a:defRPr/>
            </a:pPr>
            <a:endParaRPr lang="hu-HU" altLang="it-IT" sz="1200" b="1" i="0" dirty="0">
              <a:latin typeface="Tw Cen MT" pitchFamily="34" charset="0"/>
            </a:endParaRPr>
          </a:p>
          <a:p>
            <a:pPr>
              <a:buFontTx/>
              <a:buNone/>
              <a:defRPr/>
            </a:pPr>
            <a:r>
              <a:rPr lang="en-GB" altLang="it-IT" sz="1200" b="1" i="0" dirty="0" err="1">
                <a:latin typeface="Tw Cen MT" pitchFamily="34" charset="0"/>
              </a:rPr>
              <a:t>Egyéni</a:t>
            </a:r>
            <a:r>
              <a:rPr lang="en-GB" altLang="it-IT" sz="1200" b="1" i="0" dirty="0">
                <a:latin typeface="Tw Cen MT" pitchFamily="34" charset="0"/>
              </a:rPr>
              <a:t> partner </a:t>
            </a:r>
            <a:r>
              <a:rPr lang="en-GB" altLang="it-IT" sz="1200" b="1" i="0" dirty="0" err="1">
                <a:latin typeface="Tw Cen MT" pitchFamily="34" charset="0"/>
              </a:rPr>
              <a:t>szinteken</a:t>
            </a:r>
            <a:r>
              <a:rPr lang="en-GB" altLang="it-IT" sz="1200" b="1" i="0" dirty="0">
                <a:latin typeface="Tw Cen MT" pitchFamily="34" charset="0"/>
              </a:rPr>
              <a:t>: </a:t>
            </a:r>
            <a:r>
              <a:rPr lang="en-GB" altLang="it-IT" sz="1200" b="0" i="0" dirty="0">
                <a:latin typeface="Tw Cen MT" pitchFamily="34" charset="0"/>
              </a:rPr>
              <a:t>A </a:t>
            </a:r>
            <a:r>
              <a:rPr lang="en-GB" altLang="it-IT" sz="1200" b="0" i="0" dirty="0" err="1">
                <a:latin typeface="Tw Cen MT" pitchFamily="34" charset="0"/>
              </a:rPr>
              <a:t>szerződés</a:t>
            </a:r>
            <a:r>
              <a:rPr lang="en-GB" altLang="it-IT" sz="1200" b="0" i="0" dirty="0">
                <a:latin typeface="Tw Cen MT" pitchFamily="34" charset="0"/>
              </a:rPr>
              <a:t> </a:t>
            </a:r>
            <a:r>
              <a:rPr lang="en-GB" altLang="it-IT" sz="1200" b="0" i="0" dirty="0" err="1">
                <a:latin typeface="Tw Cen MT" pitchFamily="34" charset="0"/>
              </a:rPr>
              <a:t>tartalmát</a:t>
            </a:r>
            <a:r>
              <a:rPr lang="en-GB" altLang="it-IT" sz="1200" b="0" i="0" dirty="0">
                <a:latin typeface="Tw Cen MT" pitchFamily="34" charset="0"/>
              </a:rPr>
              <a:t> </a:t>
            </a:r>
            <a:r>
              <a:rPr lang="en-GB" altLang="it-IT" sz="1200" b="0" i="0" dirty="0" err="1">
                <a:latin typeface="Tw Cen MT" pitchFamily="34" charset="0"/>
              </a:rPr>
              <a:t>össze</a:t>
            </a:r>
            <a:r>
              <a:rPr lang="en-GB" altLang="it-IT" sz="1200" b="0" i="0" dirty="0">
                <a:latin typeface="Tw Cen MT" pitchFamily="34" charset="0"/>
              </a:rPr>
              <a:t> </a:t>
            </a:r>
            <a:r>
              <a:rPr lang="en-GB" altLang="it-IT" sz="1200" b="0" i="0" dirty="0" err="1">
                <a:latin typeface="Tw Cen MT" pitchFamily="34" charset="0"/>
              </a:rPr>
              <a:t>kell</a:t>
            </a:r>
            <a:r>
              <a:rPr lang="en-GB" altLang="it-IT" sz="1200" b="0" i="0" dirty="0">
                <a:latin typeface="Tw Cen MT" pitchFamily="34" charset="0"/>
              </a:rPr>
              <a:t> </a:t>
            </a:r>
            <a:r>
              <a:rPr lang="en-GB" altLang="it-IT" sz="1200" b="0" i="0" dirty="0" err="1">
                <a:latin typeface="Tw Cen MT" pitchFamily="34" charset="0"/>
              </a:rPr>
              <a:t>hangolni</a:t>
            </a:r>
            <a:r>
              <a:rPr lang="en-GB" altLang="it-IT" sz="1200" b="0" i="0" dirty="0">
                <a:latin typeface="Tw Cen MT" pitchFamily="34" charset="0"/>
              </a:rPr>
              <a:t> </a:t>
            </a:r>
            <a:r>
              <a:rPr lang="en-GB" altLang="it-IT" sz="1200" b="0" i="0" dirty="0" err="1">
                <a:latin typeface="Tw Cen MT" pitchFamily="34" charset="0"/>
              </a:rPr>
              <a:t>az</a:t>
            </a:r>
            <a:r>
              <a:rPr lang="en-GB" altLang="it-IT" sz="1200" b="0" i="0" dirty="0">
                <a:latin typeface="Tw Cen MT" pitchFamily="34" charset="0"/>
              </a:rPr>
              <a:t> </a:t>
            </a:r>
            <a:r>
              <a:rPr lang="en-GB" altLang="it-IT" sz="1200" b="0" i="0" dirty="0" err="1">
                <a:latin typeface="Tw Cen MT" pitchFamily="34" charset="0"/>
              </a:rPr>
              <a:t>üzleti</a:t>
            </a:r>
            <a:r>
              <a:rPr lang="en-GB" altLang="it-IT" sz="1200" b="0" i="0" dirty="0">
                <a:latin typeface="Tw Cen MT" pitchFamily="34" charset="0"/>
              </a:rPr>
              <a:t> </a:t>
            </a:r>
            <a:r>
              <a:rPr lang="en-GB" altLang="it-IT" sz="1200" b="0" i="0" dirty="0" err="1">
                <a:latin typeface="Tw Cen MT" pitchFamily="34" charset="0"/>
              </a:rPr>
              <a:t>célokkal</a:t>
            </a:r>
            <a:r>
              <a:rPr lang="en-GB" altLang="it-IT" sz="1200" b="0" i="0" dirty="0">
                <a:latin typeface="Tw Cen MT" pitchFamily="34" charset="0"/>
              </a:rPr>
              <a:t>, </a:t>
            </a:r>
            <a:r>
              <a:rPr lang="en-GB" altLang="it-IT" sz="1200" b="0" i="0" dirty="0" err="1">
                <a:latin typeface="Tw Cen MT" pitchFamily="34" charset="0"/>
              </a:rPr>
              <a:t>ezért</a:t>
            </a:r>
            <a:r>
              <a:rPr lang="en-GB" altLang="it-IT" sz="1200" b="0" i="0" dirty="0">
                <a:latin typeface="Tw Cen MT" pitchFamily="34" charset="0"/>
              </a:rPr>
              <a:t> a </a:t>
            </a:r>
            <a:r>
              <a:rPr lang="en-GB" altLang="it-IT" sz="1200" b="0" i="0" dirty="0" err="1">
                <a:latin typeface="Tw Cen MT" pitchFamily="34" charset="0"/>
              </a:rPr>
              <a:t>felsővezetés</a:t>
            </a:r>
            <a:r>
              <a:rPr lang="en-GB" altLang="it-IT" sz="1200" b="0" i="0" dirty="0">
                <a:latin typeface="Tw Cen MT" pitchFamily="34" charset="0"/>
              </a:rPr>
              <a:t> </a:t>
            </a:r>
            <a:r>
              <a:rPr lang="en-GB" altLang="it-IT" sz="1200" b="0" i="0" dirty="0" err="1">
                <a:latin typeface="Tw Cen MT" pitchFamily="34" charset="0"/>
              </a:rPr>
              <a:t>elkötelezettsége</a:t>
            </a:r>
            <a:r>
              <a:rPr lang="en-GB" altLang="it-IT" sz="1200" b="0" i="0" dirty="0">
                <a:latin typeface="Tw Cen MT" pitchFamily="34" charset="0"/>
              </a:rPr>
              <a:t> </a:t>
            </a:r>
            <a:r>
              <a:rPr lang="en-GB" altLang="it-IT" sz="1200" b="0" i="0" dirty="0" err="1">
                <a:latin typeface="Tw Cen MT" pitchFamily="34" charset="0"/>
              </a:rPr>
              <a:t>különösen</a:t>
            </a:r>
            <a:r>
              <a:rPr lang="en-GB" altLang="it-IT" sz="1200" b="0" i="0" dirty="0">
                <a:latin typeface="Tw Cen MT" pitchFamily="34" charset="0"/>
              </a:rPr>
              <a:t> </a:t>
            </a:r>
            <a:r>
              <a:rPr lang="en-GB" altLang="it-IT" sz="1200" b="0" i="0" dirty="0" err="1">
                <a:latin typeface="Tw Cen MT" pitchFamily="34" charset="0"/>
              </a:rPr>
              <a:t>fontos</a:t>
            </a:r>
            <a:r>
              <a:rPr lang="en-GB" altLang="it-IT" sz="1200" b="0" i="0" dirty="0">
                <a:latin typeface="Tw Cen MT" pitchFamily="34" charset="0"/>
              </a:rPr>
              <a:t> a </a:t>
            </a:r>
            <a:r>
              <a:rPr lang="en-GB" altLang="it-IT" sz="1200" b="0" i="0" dirty="0" err="1">
                <a:latin typeface="Tw Cen MT" pitchFamily="34" charset="0"/>
              </a:rPr>
              <a:t>hosszú</a:t>
            </a:r>
            <a:r>
              <a:rPr lang="en-GB" altLang="it-IT" sz="1200" b="0" i="0" dirty="0">
                <a:latin typeface="Tw Cen MT" pitchFamily="34" charset="0"/>
              </a:rPr>
              <a:t> </a:t>
            </a:r>
            <a:r>
              <a:rPr lang="en-GB" altLang="it-IT" sz="1200" b="0" i="0" dirty="0" err="1">
                <a:latin typeface="Tw Cen MT" pitchFamily="34" charset="0"/>
              </a:rPr>
              <a:t>távú</a:t>
            </a:r>
            <a:r>
              <a:rPr lang="en-GB" altLang="it-IT" sz="1200" b="0" i="0" dirty="0">
                <a:latin typeface="Tw Cen MT" pitchFamily="34" charset="0"/>
              </a:rPr>
              <a:t> </a:t>
            </a:r>
            <a:r>
              <a:rPr lang="en-GB" altLang="it-IT" sz="1200" b="0" i="0" dirty="0" err="1">
                <a:latin typeface="Tw Cen MT" pitchFamily="34" charset="0"/>
              </a:rPr>
              <a:t>keretmegállapodások</a:t>
            </a:r>
            <a:r>
              <a:rPr lang="en-GB" altLang="it-IT" sz="1200" b="0" i="0" dirty="0">
                <a:latin typeface="Tw Cen MT" pitchFamily="34" charset="0"/>
              </a:rPr>
              <a:t> </a:t>
            </a:r>
            <a:r>
              <a:rPr lang="en-GB" altLang="it-IT" sz="1200" b="0" i="0" dirty="0" err="1">
                <a:latin typeface="Tw Cen MT" pitchFamily="34" charset="0"/>
              </a:rPr>
              <a:t>szempontjából</a:t>
            </a:r>
            <a:r>
              <a:rPr lang="en-GB" altLang="it-IT" sz="1200" b="0" i="0" dirty="0">
                <a:latin typeface="Tw Cen MT" pitchFamily="34" charset="0"/>
              </a:rPr>
              <a:t>.</a:t>
            </a:r>
          </a:p>
          <a:p>
            <a:pPr>
              <a:buFontTx/>
              <a:buNone/>
              <a:defRPr/>
            </a:pPr>
            <a:endParaRPr lang="hu-HU" altLang="it-IT" sz="1200" b="1" i="0" dirty="0">
              <a:latin typeface="Tw Cen MT" pitchFamily="34" charset="0"/>
            </a:endParaRPr>
          </a:p>
          <a:p>
            <a:pPr>
              <a:buFontTx/>
              <a:buNone/>
              <a:defRPr/>
            </a:pPr>
            <a:r>
              <a:rPr lang="hu-HU" altLang="it-IT" sz="1200" b="1" i="0" dirty="0">
                <a:latin typeface="Tw Cen MT" pitchFamily="34" charset="0"/>
              </a:rPr>
              <a:t>Projektszinten</a:t>
            </a:r>
            <a:r>
              <a:rPr lang="en-GB" altLang="it-IT" sz="1200" b="1" i="0" dirty="0">
                <a:latin typeface="Tw Cen MT" pitchFamily="34" charset="0"/>
              </a:rPr>
              <a:t>: </a:t>
            </a:r>
            <a:r>
              <a:rPr lang="en-GB" altLang="it-IT" sz="1200" b="0" i="0" dirty="0" err="1">
                <a:latin typeface="Tw Cen MT" pitchFamily="34" charset="0"/>
              </a:rPr>
              <a:t>projektterv</a:t>
            </a:r>
            <a:r>
              <a:rPr lang="en-GB" altLang="it-IT" sz="1200" b="0" i="0" dirty="0">
                <a:latin typeface="Tw Cen MT" pitchFamily="34" charset="0"/>
              </a:rPr>
              <a:t>, </a:t>
            </a:r>
            <a:r>
              <a:rPr lang="en-GB" altLang="it-IT" sz="1200" b="0" i="0" dirty="0" err="1">
                <a:latin typeface="Tw Cen MT" pitchFamily="34" charset="0"/>
              </a:rPr>
              <a:t>mérföldkövek</a:t>
            </a:r>
            <a:r>
              <a:rPr lang="en-GB" altLang="it-IT" sz="1200" b="0" i="0" dirty="0">
                <a:latin typeface="Tw Cen MT" pitchFamily="34" charset="0"/>
              </a:rPr>
              <a:t>, </a:t>
            </a:r>
            <a:r>
              <a:rPr lang="en-GB" altLang="it-IT" sz="1200" b="0" i="0" dirty="0" err="1">
                <a:latin typeface="Tw Cen MT" pitchFamily="34" charset="0"/>
              </a:rPr>
              <a:t>jelentési</a:t>
            </a:r>
            <a:r>
              <a:rPr lang="en-GB" altLang="it-IT" sz="1200" b="0" i="0" dirty="0">
                <a:latin typeface="Tw Cen MT" pitchFamily="34" charset="0"/>
              </a:rPr>
              <a:t> </a:t>
            </a:r>
            <a:r>
              <a:rPr lang="en-GB" altLang="it-IT" sz="1200" b="0" i="0" dirty="0" err="1">
                <a:latin typeface="Tw Cen MT" pitchFamily="34" charset="0"/>
              </a:rPr>
              <a:t>szabályok</a:t>
            </a:r>
            <a:endParaRPr lang="hu-HU" altLang="it-IT" sz="1200" b="0" i="0" dirty="0">
              <a:latin typeface="Tw Cen MT" pitchFamily="34" charset="0"/>
            </a:endParaRPr>
          </a:p>
          <a:p>
            <a:pPr>
              <a:buFontTx/>
              <a:buNone/>
              <a:defRPr/>
            </a:pPr>
            <a:endParaRPr lang="en-GB" altLang="it-IT" sz="1200" i="0" dirty="0">
              <a:latin typeface="Tw Cen MT" pitchFamily="34" charset="0"/>
            </a:endParaRPr>
          </a:p>
          <a:p>
            <a:pPr>
              <a:buFontTx/>
              <a:buNone/>
              <a:defRPr/>
            </a:pPr>
            <a:r>
              <a:rPr lang="hu-HU" altLang="it-IT" sz="1200" i="0" dirty="0">
                <a:latin typeface="Tw Cen MT" pitchFamily="34" charset="0"/>
              </a:rPr>
              <a:t>Menedzsment-struktúra: projektvezetés (ha szükséges), vitarendezési elvek, szavazati jogok stb. Az irányítási struktúrának több szerepe lehet a projektkoordinációban: </a:t>
            </a:r>
            <a:r>
              <a:rPr lang="en-GB" altLang="it-IT" sz="1200" i="0" dirty="0">
                <a:latin typeface="Tw Cen MT" pitchFamily="34" charset="0"/>
              </a:rPr>
              <a:t>A) </a:t>
            </a:r>
            <a:r>
              <a:rPr lang="en-GB" altLang="it-IT" sz="1200" i="0" dirty="0" err="1">
                <a:latin typeface="Tw Cen MT" pitchFamily="34" charset="0"/>
              </a:rPr>
              <a:t>adminisztratív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en-GB" altLang="it-IT" sz="1200" i="0" dirty="0" err="1">
                <a:latin typeface="Tw Cen MT" pitchFamily="34" charset="0"/>
              </a:rPr>
              <a:t>projektkoordinátor</a:t>
            </a:r>
            <a:r>
              <a:rPr lang="en-GB" altLang="it-IT" sz="1200" i="0" dirty="0">
                <a:latin typeface="Tw Cen MT" pitchFamily="34" charset="0"/>
              </a:rPr>
              <a:t>; B) </a:t>
            </a:r>
            <a:r>
              <a:rPr lang="en-GB" altLang="it-IT" sz="1200" i="0" dirty="0" err="1">
                <a:latin typeface="Tw Cen MT" pitchFamily="34" charset="0"/>
              </a:rPr>
              <a:t>technikai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en-GB" altLang="it-IT" sz="1200" i="0" dirty="0" err="1">
                <a:latin typeface="Tw Cen MT" pitchFamily="34" charset="0"/>
              </a:rPr>
              <a:t>vezető</a:t>
            </a:r>
            <a:r>
              <a:rPr lang="en-GB" altLang="it-IT" sz="1200" i="0" dirty="0">
                <a:latin typeface="Tw Cen MT" pitchFamily="34" charset="0"/>
              </a:rPr>
              <a:t>, </a:t>
            </a:r>
            <a:r>
              <a:rPr lang="en-GB" altLang="it-IT" sz="1200" i="0" dirty="0" err="1">
                <a:latin typeface="Tw Cen MT" pitchFamily="34" charset="0"/>
              </a:rPr>
              <a:t>stb</a:t>
            </a:r>
            <a:r>
              <a:rPr lang="en-GB" altLang="it-IT" sz="1200" i="0" dirty="0">
                <a:latin typeface="Tw Cen MT" pitchFamily="34" charset="0"/>
              </a:rPr>
              <a:t>. </a:t>
            </a:r>
            <a:r>
              <a:rPr lang="en-GB" altLang="it-IT" sz="1200" i="0" dirty="0" err="1">
                <a:latin typeface="Tw Cen MT" pitchFamily="34" charset="0"/>
              </a:rPr>
              <a:t>Gondoljunk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en-GB" altLang="it-IT" sz="1200" i="0" dirty="0" err="1">
                <a:latin typeface="Tw Cen MT" pitchFamily="34" charset="0"/>
              </a:rPr>
              <a:t>arra</a:t>
            </a:r>
            <a:r>
              <a:rPr lang="en-GB" altLang="it-IT" sz="1200" i="0" dirty="0">
                <a:latin typeface="Tw Cen MT" pitchFamily="34" charset="0"/>
              </a:rPr>
              <a:t> is, </a:t>
            </a:r>
            <a:r>
              <a:rPr lang="en-GB" altLang="it-IT" sz="1200" i="0" dirty="0" err="1">
                <a:latin typeface="Tw Cen MT" pitchFamily="34" charset="0"/>
              </a:rPr>
              <a:t>hogy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en-GB" altLang="it-IT" sz="1200" i="0" dirty="0" err="1">
                <a:latin typeface="Tw Cen MT" pitchFamily="34" charset="0"/>
              </a:rPr>
              <a:t>fórumokat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en-GB" altLang="it-IT" sz="1200" i="0" dirty="0" err="1">
                <a:latin typeface="Tw Cen MT" pitchFamily="34" charset="0"/>
              </a:rPr>
              <a:t>hozhatunk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en-GB" altLang="it-IT" sz="1200" i="0" dirty="0" err="1">
                <a:latin typeface="Tw Cen MT" pitchFamily="34" charset="0"/>
              </a:rPr>
              <a:t>létre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en-GB" altLang="it-IT" sz="1200" i="0" dirty="0" err="1">
                <a:latin typeface="Tw Cen MT" pitchFamily="34" charset="0"/>
              </a:rPr>
              <a:t>saját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en-GB" altLang="it-IT" sz="1200" i="0" dirty="0" err="1">
                <a:latin typeface="Tw Cen MT" pitchFamily="34" charset="0"/>
              </a:rPr>
              <a:t>szervezet</a:t>
            </a:r>
            <a:r>
              <a:rPr lang="hu-HU" altLang="it-IT" sz="1200" i="0" dirty="0" err="1">
                <a:latin typeface="Tw Cen MT" pitchFamily="34" charset="0"/>
              </a:rPr>
              <a:t>ek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en-GB" altLang="it-IT" sz="1200" i="0" dirty="0" err="1">
                <a:latin typeface="Tw Cen MT" pitchFamily="34" charset="0"/>
              </a:rPr>
              <a:t>és</a:t>
            </a:r>
            <a:r>
              <a:rPr lang="en-GB" altLang="it-IT" sz="1200" i="0" dirty="0">
                <a:latin typeface="Tw Cen MT" pitchFamily="34" charset="0"/>
              </a:rPr>
              <a:t> / </a:t>
            </a:r>
            <a:r>
              <a:rPr lang="en-GB" altLang="it-IT" sz="1200" i="0" dirty="0" err="1">
                <a:latin typeface="Tw Cen MT" pitchFamily="34" charset="0"/>
              </a:rPr>
              <a:t>vagy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en-GB" altLang="it-IT" sz="1200" i="0" dirty="0" err="1">
                <a:latin typeface="Tw Cen MT" pitchFamily="34" charset="0"/>
              </a:rPr>
              <a:t>különböző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en-GB" altLang="it-IT" sz="1200" i="0" dirty="0" err="1">
                <a:latin typeface="Tw Cen MT" pitchFamily="34" charset="0"/>
              </a:rPr>
              <a:t>partnerszervezetek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en-GB" altLang="it-IT" sz="1200" i="0" dirty="0" err="1">
                <a:latin typeface="Tw Cen MT" pitchFamily="34" charset="0"/>
              </a:rPr>
              <a:t>képviselőiből</a:t>
            </a:r>
            <a:r>
              <a:rPr lang="en-GB" altLang="it-IT" sz="1200" i="0" dirty="0">
                <a:latin typeface="Tw Cen MT" pitchFamily="34" charset="0"/>
              </a:rPr>
              <a:t>. </a:t>
            </a:r>
            <a:r>
              <a:rPr lang="en-GB" altLang="it-IT" sz="1200" i="0" dirty="0" err="1">
                <a:latin typeface="Tw Cen MT" pitchFamily="34" charset="0"/>
              </a:rPr>
              <a:t>Szükség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en-GB" altLang="it-IT" sz="1200" i="0" dirty="0" err="1">
                <a:latin typeface="Tw Cen MT" pitchFamily="34" charset="0"/>
              </a:rPr>
              <a:t>esetén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hu-HU" altLang="it-IT" sz="1200" i="0" dirty="0">
                <a:latin typeface="Tw Cen MT" pitchFamily="34" charset="0"/>
              </a:rPr>
              <a:t>ez a fórum </a:t>
            </a:r>
            <a:r>
              <a:rPr lang="en-GB" altLang="it-IT" sz="1200" i="0" dirty="0" err="1">
                <a:latin typeface="Tw Cen MT" pitchFamily="34" charset="0"/>
              </a:rPr>
              <a:t>tartalmazzon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en-GB" altLang="it-IT" sz="1200" i="0" dirty="0" err="1">
                <a:latin typeface="Tw Cen MT" pitchFamily="34" charset="0"/>
              </a:rPr>
              <a:t>finanszírozási</a:t>
            </a:r>
            <a:r>
              <a:rPr lang="en-GB" altLang="it-IT" sz="1200" i="0" dirty="0">
                <a:latin typeface="Tw Cen MT" pitchFamily="34" charset="0"/>
              </a:rPr>
              <a:t> </a:t>
            </a:r>
            <a:r>
              <a:rPr lang="en-GB" altLang="it-IT" sz="1200" i="0" dirty="0" err="1">
                <a:latin typeface="Tw Cen MT" pitchFamily="34" charset="0"/>
              </a:rPr>
              <a:t>partnereket</a:t>
            </a:r>
            <a:r>
              <a:rPr lang="en-GB" altLang="it-IT" sz="1200" i="0" dirty="0">
                <a:latin typeface="Tw Cen MT" pitchFamily="34" charset="0"/>
              </a:rPr>
              <a:t> is.</a:t>
            </a:r>
          </a:p>
          <a:p>
            <a:pPr>
              <a:buFontTx/>
              <a:buChar char="-"/>
              <a:defRPr/>
            </a:pPr>
            <a:endParaRPr lang="de-AT" altLang="it-IT" sz="1200" i="0" dirty="0">
              <a:latin typeface="Tw Cen MT" pitchFamily="34" charset="0"/>
            </a:endParaRPr>
          </a:p>
          <a:p>
            <a:endParaRPr lang="en-GB" altLang="pt-PT" i="0" noProof="0" dirty="0">
              <a:latin typeface="Tw Cen MT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7723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pt-PT" dirty="0">
                <a:latin typeface="Tw Cen MT" pitchFamily="34" charset="0"/>
                <a:cs typeface="Arial" panose="020B0604020202020204" pitchFamily="34" charset="0"/>
              </a:rPr>
              <a:t>Állandó költség</a:t>
            </a:r>
            <a:r>
              <a:rPr lang="pt-PT" altLang="pt-PT" dirty="0">
                <a:latin typeface="Tw Cen MT" pitchFamily="34" charset="0"/>
                <a:cs typeface="Arial" panose="020B0604020202020204" pitchFamily="34" charset="0"/>
              </a:rPr>
              <a:t>: </a:t>
            </a:r>
            <a:r>
              <a:rPr lang="hu-HU" altLang="pt-PT" dirty="0">
                <a:latin typeface="Tw Cen MT" pitchFamily="34" charset="0"/>
                <a:cs typeface="Arial" panose="020B0604020202020204" pitchFamily="34" charset="0"/>
              </a:rPr>
              <a:t>Olyan költség, amely független</a:t>
            </a:r>
            <a:r>
              <a:rPr lang="hu-HU" altLang="pt-PT" baseline="0" dirty="0">
                <a:latin typeface="Tw Cen MT" pitchFamily="34" charset="0"/>
                <a:cs typeface="Arial" panose="020B0604020202020204" pitchFamily="34" charset="0"/>
              </a:rPr>
              <a:t> az eladások számától, pl. egy oktatási portál üzemeltetése</a:t>
            </a:r>
            <a:r>
              <a:rPr lang="pt-PT" altLang="pt-PT" baseline="0" dirty="0">
                <a:latin typeface="Tw Cen MT" pitchFamily="34" charset="0"/>
                <a:cs typeface="Arial" panose="020B0604020202020204" pitchFamily="34" charset="0"/>
              </a:rPr>
              <a:t>.</a:t>
            </a:r>
            <a:endParaRPr lang="hu-HU" altLang="pt-PT" baseline="0" dirty="0">
              <a:latin typeface="Tw Cen MT" pitchFamily="34" charset="0"/>
              <a:cs typeface="Arial" panose="020B0604020202020204" pitchFamily="34" charset="0"/>
            </a:endParaRPr>
          </a:p>
          <a:p>
            <a:endParaRPr lang="pt-PT" altLang="pt-PT" dirty="0">
              <a:latin typeface="Tw Cen MT" pitchFamily="34" charset="0"/>
              <a:cs typeface="Arial" panose="020B0604020202020204" pitchFamily="34" charset="0"/>
            </a:endParaRPr>
          </a:p>
          <a:p>
            <a:r>
              <a:rPr lang="hu-HU" altLang="pt-PT" dirty="0">
                <a:latin typeface="Tw Cen MT" pitchFamily="34" charset="0"/>
                <a:cs typeface="Arial" panose="020B0604020202020204" pitchFamily="34" charset="0"/>
              </a:rPr>
              <a:t>Változó költség: Az érdekeltek / ügyfelek számától függő költség, pl. a kiadott tájékoztató füzetek száma.</a:t>
            </a:r>
          </a:p>
          <a:p>
            <a:endParaRPr lang="pt-PT" altLang="pt-PT" dirty="0">
              <a:latin typeface="Tw Cen MT" pitchFamily="34" charset="0"/>
              <a:cs typeface="Arial" panose="020B0604020202020204" pitchFamily="34" charset="0"/>
            </a:endParaRPr>
          </a:p>
          <a:p>
            <a:r>
              <a:rPr lang="hu-HU" altLang="pt-PT" dirty="0">
                <a:latin typeface="Tw Cen MT" pitchFamily="34" charset="0"/>
                <a:cs typeface="Arial" panose="020B0604020202020204" pitchFamily="34" charset="0"/>
              </a:rPr>
              <a:t>Bevétel: Az eladásokból,</a:t>
            </a:r>
            <a:r>
              <a:rPr lang="hu-HU" altLang="pt-PT" baseline="0" dirty="0">
                <a:latin typeface="Tw Cen MT" pitchFamily="34" charset="0"/>
                <a:cs typeface="Arial" panose="020B0604020202020204" pitchFamily="34" charset="0"/>
              </a:rPr>
              <a:t> szolgáltatásokból, szponzoroktól származó bevételek.</a:t>
            </a:r>
          </a:p>
          <a:p>
            <a:endParaRPr lang="pt-PT" altLang="pt-PT" dirty="0">
              <a:latin typeface="Tw Cen MT" pitchFamily="34" charset="0"/>
              <a:cs typeface="Arial" panose="020B0604020202020204" pitchFamily="34" charset="0"/>
            </a:endParaRPr>
          </a:p>
          <a:p>
            <a:r>
              <a:rPr lang="hu-HU" altLang="pt-PT" baseline="0" dirty="0">
                <a:latin typeface="Tw Cen MT" pitchFamily="34" charset="0"/>
                <a:cs typeface="Arial" panose="020B0604020202020204" pitchFamily="34" charset="0"/>
              </a:rPr>
              <a:t>Profit/veszteség = </a:t>
            </a:r>
            <a:r>
              <a:rPr lang="hu-HU" sz="1200" dirty="0"/>
              <a:t>Bevétel </a:t>
            </a:r>
            <a:r>
              <a:rPr lang="en-GB" sz="1200" dirty="0"/>
              <a:t>– (</a:t>
            </a:r>
            <a:r>
              <a:rPr lang="hu-HU" sz="1200" dirty="0"/>
              <a:t>állandó költség</a:t>
            </a:r>
            <a:r>
              <a:rPr lang="en-GB" sz="1200" dirty="0"/>
              <a:t> + </a:t>
            </a:r>
            <a:r>
              <a:rPr lang="hu-HU" sz="1200" dirty="0"/>
              <a:t>változó költség</a:t>
            </a:r>
            <a:r>
              <a:rPr lang="en-GB" sz="1200" dirty="0"/>
              <a:t>)</a:t>
            </a:r>
            <a:endParaRPr lang="hu-HU" sz="1200" dirty="0"/>
          </a:p>
          <a:p>
            <a:endParaRPr lang="pt-PT" altLang="pt-PT" baseline="0" dirty="0">
              <a:latin typeface="Tw Cen MT" pitchFamily="34" charset="0"/>
              <a:cs typeface="Arial" panose="020B0604020202020204" pitchFamily="34" charset="0"/>
            </a:endParaRPr>
          </a:p>
          <a:p>
            <a:r>
              <a:rPr lang="hu-HU" altLang="pt-PT" baseline="0" dirty="0">
                <a:latin typeface="Tw Cen MT" pitchFamily="34" charset="0"/>
                <a:cs typeface="Arial" panose="020B0604020202020204" pitchFamily="34" charset="0"/>
              </a:rPr>
              <a:t>Minden érdekeltet és/vagy vevőt elemezni kell, és azonosítani azokat, akik felől profit várható.</a:t>
            </a:r>
            <a:endParaRPr lang="pt-PT" altLang="pt-PT" baseline="0" dirty="0">
              <a:latin typeface="Tw Cen MT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54644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pt-PT" dirty="0">
                <a:latin typeface="Tw Cen MT" pitchFamily="34" charset="0"/>
                <a:cs typeface="Arial" panose="020B0604020202020204" pitchFamily="34" charset="0"/>
              </a:rPr>
              <a:t>Munkacsomagok típusai</a:t>
            </a:r>
            <a:r>
              <a:rPr lang="pt-PT" altLang="pt-PT" baseline="0" dirty="0">
                <a:latin typeface="Tw Cen MT" pitchFamily="34" charset="0"/>
                <a:cs typeface="Arial" panose="020B0604020202020204" pitchFamily="34" charset="0"/>
              </a:rPr>
              <a:t>: </a:t>
            </a:r>
            <a:r>
              <a:rPr lang="hu-HU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Előkészület</a:t>
            </a:r>
            <a:r>
              <a:rPr lang="de-AT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hu-HU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Menedzsment</a:t>
            </a:r>
            <a:r>
              <a:rPr lang="de-AT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hu-HU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Végrehajtás</a:t>
            </a:r>
            <a:r>
              <a:rPr lang="de-AT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hu-HU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Minőségbiztosítás</a:t>
            </a:r>
            <a:r>
              <a:rPr lang="de-AT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hu-HU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Értékelés</a:t>
            </a:r>
            <a:r>
              <a:rPr lang="de-AT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, 		</a:t>
            </a:r>
          </a:p>
          <a:p>
            <a:r>
              <a:rPr lang="hu-HU" sz="1200" b="1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Disszemináció</a:t>
            </a:r>
            <a:r>
              <a:rPr lang="de-AT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és</a:t>
            </a:r>
            <a:r>
              <a:rPr lang="de-AT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hu-HU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hasznosítás</a:t>
            </a:r>
            <a:endParaRPr lang="de-AT" sz="1200" b="1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de-AT" sz="12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						</a:t>
            </a:r>
          </a:p>
          <a:p>
            <a:r>
              <a:rPr lang="hu-HU" altLang="pt-PT" dirty="0">
                <a:latin typeface="Tw Cen MT" pitchFamily="34" charset="0"/>
                <a:cs typeface="Arial" panose="020B0604020202020204" pitchFamily="34" charset="0"/>
              </a:rPr>
              <a:t>Menedzsment</a:t>
            </a:r>
            <a:r>
              <a:rPr lang="pt-PT" altLang="pt-PT" dirty="0">
                <a:latin typeface="Tw Cen MT" pitchFamily="34" charset="0"/>
                <a:cs typeface="Arial" panose="020B0604020202020204" pitchFamily="34" charset="0"/>
              </a:rPr>
              <a:t>: </a:t>
            </a:r>
            <a:r>
              <a:rPr lang="hu-HU" altLang="pt-PT" dirty="0">
                <a:latin typeface="Tw Cen MT" pitchFamily="34" charset="0"/>
                <a:cs typeface="Arial" panose="020B0604020202020204" pitchFamily="34" charset="0"/>
              </a:rPr>
              <a:t>A projekt és erőforrásainak tervezése</a:t>
            </a:r>
            <a:endParaRPr lang="pt-PT" altLang="pt-PT" dirty="0">
              <a:latin typeface="Tw Cen MT" pitchFamily="34" charset="0"/>
              <a:cs typeface="Arial" panose="020B0604020202020204" pitchFamily="34" charset="0"/>
            </a:endParaRPr>
          </a:p>
          <a:p>
            <a:endParaRPr lang="pt-PT" altLang="pt-PT" dirty="0">
              <a:latin typeface="Tw Cen MT" pitchFamily="34" charset="0"/>
              <a:cs typeface="Arial" panose="020B0604020202020204" pitchFamily="34" charset="0"/>
            </a:endParaRPr>
          </a:p>
          <a:p>
            <a:r>
              <a:rPr lang="hu-HU" altLang="pt-PT" dirty="0">
                <a:latin typeface="Tw Cen MT" pitchFamily="34" charset="0"/>
                <a:cs typeface="Arial" panose="020B0604020202020204" pitchFamily="34" charset="0"/>
              </a:rPr>
              <a:t>Megvalósítás</a:t>
            </a:r>
            <a:r>
              <a:rPr lang="pt-PT" altLang="pt-PT" dirty="0">
                <a:latin typeface="Tw Cen MT" pitchFamily="34" charset="0"/>
                <a:cs typeface="Arial" panose="020B0604020202020204" pitchFamily="34" charset="0"/>
              </a:rPr>
              <a:t>:</a:t>
            </a:r>
            <a:r>
              <a:rPr lang="pt-PT" altLang="pt-PT" baseline="0" dirty="0">
                <a:latin typeface="Tw Cen MT" pitchFamily="34" charset="0"/>
                <a:cs typeface="Arial" panose="020B0604020202020204" pitchFamily="34" charset="0"/>
              </a:rPr>
              <a:t> Új innovatív termékek, szolgáltatások, koncepció fejlesztése.</a:t>
            </a:r>
          </a:p>
          <a:p>
            <a:endParaRPr lang="pt-PT" altLang="pt-PT" baseline="0" dirty="0">
              <a:latin typeface="Tw Cen MT" pitchFamily="34" charset="0"/>
              <a:cs typeface="Arial" panose="020B0604020202020204" pitchFamily="34" charset="0"/>
            </a:endParaRPr>
          </a:p>
          <a:p>
            <a:r>
              <a:rPr lang="hu-HU" altLang="pt-PT" baseline="0" dirty="0">
                <a:latin typeface="Tw Cen MT" pitchFamily="34" charset="0"/>
                <a:cs typeface="Arial" panose="020B0604020202020204" pitchFamily="34" charset="0"/>
              </a:rPr>
              <a:t>Értékelés</a:t>
            </a:r>
            <a:r>
              <a:rPr lang="pt-PT" altLang="pt-PT" baseline="0" dirty="0">
                <a:latin typeface="Tw Cen MT" pitchFamily="34" charset="0"/>
                <a:cs typeface="Arial" panose="020B0604020202020204" pitchFamily="34" charset="0"/>
              </a:rPr>
              <a:t>: </a:t>
            </a:r>
            <a:r>
              <a:rPr lang="hu-HU" altLang="pt-PT" baseline="0" dirty="0">
                <a:latin typeface="Tw Cen MT" pitchFamily="34" charset="0"/>
                <a:cs typeface="Arial" panose="020B0604020202020204" pitchFamily="34" charset="0"/>
              </a:rPr>
              <a:t>Együttműködés az innovációs segítőkkel/edzőkkel, kísérleti ügyfelekkel, forgalmazókkal, visszajelzések a további fejlesztésekhez.</a:t>
            </a:r>
            <a:r>
              <a:rPr lang="pt-PT" altLang="pt-PT" baseline="0" dirty="0">
                <a:latin typeface="Tw Cen MT" pitchFamily="34" charset="0"/>
                <a:cs typeface="Arial" panose="020B0604020202020204" pitchFamily="34" charset="0"/>
              </a:rPr>
              <a:t>.</a:t>
            </a:r>
          </a:p>
          <a:p>
            <a:endParaRPr lang="pt-PT" altLang="pt-PT" baseline="0" dirty="0">
              <a:latin typeface="Tw Cen MT" pitchFamily="34" charset="0"/>
              <a:cs typeface="Arial" panose="020B0604020202020204" pitchFamily="34" charset="0"/>
            </a:endParaRPr>
          </a:p>
          <a:p>
            <a:r>
              <a:rPr lang="hu-HU" altLang="pt-PT" baseline="0" dirty="0" err="1">
                <a:latin typeface="Tw Cen MT" pitchFamily="34" charset="0"/>
                <a:cs typeface="Arial" panose="020B0604020202020204" pitchFamily="34" charset="0"/>
              </a:rPr>
              <a:t>Disszemináció</a:t>
            </a:r>
            <a:r>
              <a:rPr lang="pt-PT" altLang="pt-PT" baseline="0" dirty="0">
                <a:latin typeface="Tw Cen MT" pitchFamily="34" charset="0"/>
                <a:cs typeface="Arial" panose="020B0604020202020204" pitchFamily="34" charset="0"/>
              </a:rPr>
              <a:t>: Marketing, </a:t>
            </a:r>
            <a:r>
              <a:rPr lang="hu-HU" altLang="pt-PT" baseline="0" dirty="0">
                <a:latin typeface="Tw Cen MT" pitchFamily="34" charset="0"/>
                <a:cs typeface="Arial" panose="020B0604020202020204" pitchFamily="34" charset="0"/>
              </a:rPr>
              <a:t>információelosztás</a:t>
            </a:r>
            <a:r>
              <a:rPr lang="pt-PT" altLang="pt-PT" baseline="0" dirty="0">
                <a:latin typeface="Tw Cen MT" pitchFamily="34" charset="0"/>
                <a:cs typeface="Arial" panose="020B0604020202020204" pitchFamily="34" charset="0"/>
              </a:rPr>
              <a:t>, pre</a:t>
            </a:r>
            <a:r>
              <a:rPr lang="hu-HU" altLang="pt-PT" baseline="0" dirty="0">
                <a:latin typeface="Tw Cen MT" pitchFamily="34" charset="0"/>
                <a:cs typeface="Arial" panose="020B0604020202020204" pitchFamily="34" charset="0"/>
              </a:rPr>
              <a:t>z</a:t>
            </a:r>
            <a:r>
              <a:rPr lang="pt-PT" altLang="pt-PT" baseline="0" dirty="0">
                <a:latin typeface="Tw Cen MT" pitchFamily="34" charset="0"/>
                <a:cs typeface="Arial" panose="020B0604020202020204" pitchFamily="34" charset="0"/>
              </a:rPr>
              <a:t>ent</a:t>
            </a:r>
            <a:r>
              <a:rPr lang="hu-HU" altLang="pt-PT" baseline="0" dirty="0" err="1">
                <a:latin typeface="Tw Cen MT" pitchFamily="34" charset="0"/>
                <a:cs typeface="Arial" panose="020B0604020202020204" pitchFamily="34" charset="0"/>
              </a:rPr>
              <a:t>ációk</a:t>
            </a:r>
            <a:r>
              <a:rPr lang="pt-PT" altLang="pt-PT" baseline="0" dirty="0">
                <a:latin typeface="Tw Cen MT" pitchFamily="34" charset="0"/>
                <a:cs typeface="Arial" panose="020B0604020202020204" pitchFamily="34" charset="0"/>
              </a:rPr>
              <a:t>, etc.</a:t>
            </a:r>
          </a:p>
          <a:p>
            <a:endParaRPr lang="pt-PT" altLang="pt-PT" baseline="0" dirty="0">
              <a:latin typeface="Tw Cen MT" pitchFamily="34" charset="0"/>
              <a:cs typeface="Arial" panose="020B0604020202020204" pitchFamily="34" charset="0"/>
            </a:endParaRPr>
          </a:p>
          <a:p>
            <a:r>
              <a:rPr lang="hu-HU" altLang="pt-PT" baseline="0" dirty="0">
                <a:latin typeface="Tw Cen MT" pitchFamily="34" charset="0"/>
                <a:cs typeface="Arial" panose="020B0604020202020204" pitchFamily="34" charset="0"/>
              </a:rPr>
              <a:t>Minőségbiztosítás</a:t>
            </a:r>
            <a:r>
              <a:rPr lang="pt-PT" altLang="pt-PT" baseline="0" dirty="0">
                <a:latin typeface="Tw Cen MT" pitchFamily="34" charset="0"/>
                <a:cs typeface="Arial" panose="020B0604020202020204" pitchFamily="34" charset="0"/>
              </a:rPr>
              <a:t>: </a:t>
            </a:r>
            <a:r>
              <a:rPr lang="hu-HU" altLang="pt-PT" baseline="0" dirty="0">
                <a:latin typeface="Tw Cen MT" pitchFamily="34" charset="0"/>
                <a:cs typeface="Arial" panose="020B0604020202020204" pitchFamily="34" charset="0"/>
              </a:rPr>
              <a:t>A projekt eredményeinek ellenőrzése a kitűzött célokkal összehasonlítva.</a:t>
            </a:r>
            <a:endParaRPr lang="pt-PT" altLang="pt-PT" dirty="0">
              <a:latin typeface="Tw Cen MT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73692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altLang="pt-PT" dirty="0">
                <a:latin typeface="Tw Cen MT" pitchFamily="34" charset="0"/>
                <a:cs typeface="Arial" panose="020B0604020202020204" pitchFamily="34" charset="0"/>
              </a:rPr>
              <a:t>A személyzeti kategóriák típusai: menedzser, tréner, szakértő, minőség</a:t>
            </a:r>
            <a:r>
              <a:rPr lang="hu-HU" altLang="pt-PT" dirty="0">
                <a:latin typeface="Tw Cen MT" pitchFamily="34" charset="0"/>
                <a:cs typeface="Arial" panose="020B0604020202020204" pitchFamily="34" charset="0"/>
              </a:rPr>
              <a:t>biztosítási szakember</a:t>
            </a:r>
            <a:r>
              <a:rPr lang="pt-PT" altLang="pt-PT" dirty="0">
                <a:latin typeface="Tw Cen MT" pitchFamily="34" charset="0"/>
                <a:cs typeface="Arial" panose="020B0604020202020204" pitchFamily="34" charset="0"/>
              </a:rPr>
              <a:t>, adminisztrátor</a:t>
            </a:r>
            <a:r>
              <a:rPr lang="hu-HU" altLang="pt-PT" dirty="0">
                <a:latin typeface="Tw Cen MT" pitchFamily="34" charset="0"/>
                <a:cs typeface="Arial" panose="020B0604020202020204" pitchFamily="34" charset="0"/>
              </a:rPr>
              <a:t>,</a:t>
            </a:r>
            <a:r>
              <a:rPr lang="pt-PT" altLang="pt-PT" dirty="0">
                <a:latin typeface="Tw Cen MT" pitchFamily="34" charset="0"/>
                <a:cs typeface="Arial" panose="020B0604020202020204" pitchFamily="34" charset="0"/>
              </a:rPr>
              <a:t> stb.</a:t>
            </a:r>
          </a:p>
          <a:p>
            <a:endParaRPr lang="hu-HU" altLang="pt-PT" dirty="0">
              <a:latin typeface="Tw Cen MT" pitchFamily="34" charset="0"/>
              <a:cs typeface="Arial" panose="020B0604020202020204" pitchFamily="34" charset="0"/>
            </a:endParaRPr>
          </a:p>
          <a:p>
            <a:r>
              <a:rPr lang="pt-PT" altLang="pt-PT" dirty="0">
                <a:latin typeface="Tw Cen MT" pitchFamily="34" charset="0"/>
                <a:cs typeface="Arial" panose="020B0604020202020204" pitchFamily="34" charset="0"/>
              </a:rPr>
              <a:t>Határozza meg a munkacsomagokat és az eredményeket munkacsomagonként, pl .:</a:t>
            </a:r>
          </a:p>
          <a:p>
            <a:endParaRPr lang="hu-HU" altLang="pt-PT" dirty="0">
              <a:latin typeface="Tw Cen MT" pitchFamily="34" charset="0"/>
              <a:cs typeface="Arial" panose="020B0604020202020204" pitchFamily="34" charset="0"/>
            </a:endParaRPr>
          </a:p>
          <a:p>
            <a:r>
              <a:rPr lang="pt-PT" altLang="pt-PT" dirty="0">
                <a:latin typeface="Tw Cen MT" pitchFamily="34" charset="0"/>
                <a:cs typeface="Arial" panose="020B0604020202020204" pitchFamily="34" charset="0"/>
              </a:rPr>
              <a:t>Innovatív </a:t>
            </a:r>
            <a:r>
              <a:rPr lang="hu-HU" altLang="pt-PT" dirty="0">
                <a:latin typeface="Tw Cen MT" pitchFamily="34" charset="0"/>
                <a:cs typeface="Arial" panose="020B0604020202020204" pitchFamily="34" charset="0"/>
              </a:rPr>
              <a:t>fejlesztés</a:t>
            </a:r>
            <a:r>
              <a:rPr lang="pt-PT" altLang="pt-PT" dirty="0">
                <a:latin typeface="Tw Cen MT" pitchFamily="34" charset="0"/>
                <a:cs typeface="Arial" panose="020B0604020202020204" pitchFamily="34" charset="0"/>
              </a:rPr>
              <a:t> megvalósítása</a:t>
            </a:r>
          </a:p>
          <a:p>
            <a:r>
              <a:rPr lang="pt-PT" altLang="pt-PT" dirty="0">
                <a:latin typeface="Tw Cen MT" pitchFamily="34" charset="0"/>
                <a:cs typeface="Arial" panose="020B0604020202020204" pitchFamily="34" charset="0"/>
              </a:rPr>
              <a:t>2-001 - </a:t>
            </a:r>
            <a:r>
              <a:rPr lang="hu-HU" altLang="pt-PT" dirty="0">
                <a:latin typeface="Tw Cen MT" pitchFamily="34" charset="0"/>
                <a:cs typeface="Arial" panose="020B0604020202020204" pitchFamily="34" charset="0"/>
              </a:rPr>
              <a:t>Végrehajtás</a:t>
            </a:r>
            <a:endParaRPr lang="pt-PT" altLang="pt-PT" dirty="0">
              <a:latin typeface="Tw Cen MT" pitchFamily="34" charset="0"/>
              <a:cs typeface="Arial" panose="020B0604020202020204" pitchFamily="34" charset="0"/>
            </a:endParaRPr>
          </a:p>
          <a:p>
            <a:r>
              <a:rPr lang="pt-PT" altLang="pt-PT" dirty="0">
                <a:latin typeface="Tw Cen MT" pitchFamily="34" charset="0"/>
                <a:cs typeface="Arial" panose="020B0604020202020204" pitchFamily="34" charset="0"/>
              </a:rPr>
              <a:t>2-002 - Pilot teszt</a:t>
            </a:r>
          </a:p>
          <a:p>
            <a:r>
              <a:rPr lang="pt-PT" altLang="pt-PT" dirty="0">
                <a:latin typeface="Tw Cen MT" pitchFamily="34" charset="0"/>
                <a:cs typeface="Arial" panose="020B0604020202020204" pitchFamily="34" charset="0"/>
              </a:rPr>
              <a:t>3-003 - </a:t>
            </a:r>
            <a:r>
              <a:rPr lang="hu-HU" altLang="pt-PT" dirty="0">
                <a:latin typeface="Tw Cen MT" pitchFamily="34" charset="0"/>
                <a:cs typeface="Arial" panose="020B0604020202020204" pitchFamily="34" charset="0"/>
              </a:rPr>
              <a:t>T</a:t>
            </a:r>
            <a:r>
              <a:rPr lang="pt-PT" altLang="pt-PT" dirty="0">
                <a:latin typeface="Tw Cen MT" pitchFamily="34" charset="0"/>
                <a:cs typeface="Arial" panose="020B0604020202020204" pitchFamily="34" charset="0"/>
              </a:rPr>
              <a:t>ermék / Szolgáltatás / Tanácsadás / Képzés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84407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altLang="pt-PT" dirty="0">
                <a:latin typeface="Tw Cen MT" pitchFamily="34" charset="0"/>
                <a:cs typeface="Arial" panose="020B0604020202020204" pitchFamily="34" charset="0"/>
              </a:rPr>
              <a:t>Az egyik üzleti ügyet az érdekelt felek </a:t>
            </a:r>
            <a:r>
              <a:rPr lang="hu-HU" altLang="pt-PT" dirty="0">
                <a:latin typeface="Tw Cen MT" pitchFamily="34" charset="0"/>
                <a:cs typeface="Arial" panose="020B0604020202020204" pitchFamily="34" charset="0"/>
              </a:rPr>
              <a:t>elé kell tárnia</a:t>
            </a:r>
            <a:r>
              <a:rPr lang="pt-PT" altLang="pt-PT" dirty="0">
                <a:latin typeface="Tw Cen MT" pitchFamily="34" charset="0"/>
                <a:cs typeface="Arial" panose="020B0604020202020204" pitchFamily="34" charset="0"/>
              </a:rPr>
              <a:t>. </a:t>
            </a:r>
            <a:r>
              <a:rPr lang="hu-HU" altLang="pt-PT" dirty="0">
                <a:latin typeface="Tw Cen MT" pitchFamily="34" charset="0"/>
                <a:cs typeface="Arial" panose="020B0604020202020204" pitchFamily="34" charset="0"/>
              </a:rPr>
              <a:t>Készítsen</a:t>
            </a:r>
            <a:r>
              <a:rPr lang="pt-PT" altLang="pt-PT" dirty="0">
                <a:latin typeface="Tw Cen MT" pitchFamily="34" charset="0"/>
                <a:cs typeface="Arial" panose="020B0604020202020204" pitchFamily="34" charset="0"/>
              </a:rPr>
              <a:t> ütemtervet, munkacsomagokat, partnerlistákat és munkaerőköltséget tartalmazó tervet, szimulálja a költségvetést.</a:t>
            </a:r>
          </a:p>
          <a:p>
            <a:endParaRPr lang="pt-PT" altLang="pt-PT" dirty="0">
              <a:latin typeface="Tw Cen MT" pitchFamily="34" charset="0"/>
              <a:cs typeface="Arial" panose="020B0604020202020204" pitchFamily="34" charset="0"/>
            </a:endParaRPr>
          </a:p>
          <a:p>
            <a:endParaRPr lang="pt-PT" altLang="pt-PT" dirty="0">
              <a:latin typeface="Tw Cen MT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2704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11852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7798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804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8405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38572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4448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171648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86037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err="1"/>
              <a:t>Please</a:t>
            </a:r>
            <a:r>
              <a:rPr lang="hu-HU" dirty="0"/>
              <a:t> </a:t>
            </a:r>
            <a:r>
              <a:rPr lang="hu-HU" dirty="0" err="1"/>
              <a:t>use</a:t>
            </a:r>
            <a:r>
              <a:rPr lang="hu-HU" dirty="0"/>
              <a:t> </a:t>
            </a:r>
            <a:r>
              <a:rPr lang="hu-HU" dirty="0" err="1"/>
              <a:t>this</a:t>
            </a:r>
            <a:r>
              <a:rPr lang="hu-HU" dirty="0"/>
              <a:t> </a:t>
            </a:r>
            <a:r>
              <a:rPr lang="hu-HU" dirty="0" err="1"/>
              <a:t>area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write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memos</a:t>
            </a:r>
            <a:r>
              <a:rPr lang="hu-HU" dirty="0"/>
              <a:t>, </a:t>
            </a:r>
            <a:r>
              <a:rPr lang="hu-HU" dirty="0" err="1"/>
              <a:t>links</a:t>
            </a:r>
            <a:r>
              <a:rPr lang="hu-HU" dirty="0"/>
              <a:t>, </a:t>
            </a:r>
            <a:r>
              <a:rPr lang="hu-HU" dirty="0" err="1"/>
              <a:t>annexes</a:t>
            </a:r>
            <a:r>
              <a:rPr lang="hu-HU" dirty="0"/>
              <a:t> and </a:t>
            </a:r>
            <a:r>
              <a:rPr lang="hu-HU" dirty="0" err="1"/>
              <a:t>everything</a:t>
            </a:r>
            <a:r>
              <a:rPr lang="hu-HU" dirty="0"/>
              <a:t> </a:t>
            </a:r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should</a:t>
            </a:r>
            <a:r>
              <a:rPr lang="hu-HU" dirty="0"/>
              <a:t> be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err="1"/>
              <a:t>read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particular</a:t>
            </a:r>
            <a:r>
              <a:rPr lang="hu-HU" dirty="0"/>
              <a:t> </a:t>
            </a:r>
            <a:r>
              <a:rPr lang="hu-HU" dirty="0" err="1"/>
              <a:t>slide</a:t>
            </a:r>
            <a:r>
              <a:rPr lang="hu-HU" dirty="0"/>
              <a:t>, </a:t>
            </a:r>
            <a:r>
              <a:rPr lang="hu-HU" dirty="0" err="1"/>
              <a:t>but</a:t>
            </a:r>
            <a:r>
              <a:rPr lang="hu-HU" dirty="0"/>
              <a:t> must </a:t>
            </a:r>
            <a:r>
              <a:rPr lang="hu-HU" dirty="0" err="1"/>
              <a:t>speak</a:t>
            </a:r>
            <a:r>
              <a:rPr lang="hu-HU" dirty="0"/>
              <a:t> out </a:t>
            </a:r>
            <a:r>
              <a:rPr lang="hu-HU" dirty="0" err="1"/>
              <a:t>lodly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</a:t>
            </a:r>
            <a:r>
              <a:rPr lang="hu-HU" dirty="0" err="1"/>
              <a:t>lesson</a:t>
            </a:r>
            <a:r>
              <a:rPr lang="hu-HU" dirty="0"/>
              <a:t>.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9756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de-AT" dirty="0" err="1"/>
              <a:t>Az</a:t>
            </a:r>
            <a:r>
              <a:rPr lang="de-AT" dirty="0"/>
              <a:t> </a:t>
            </a:r>
            <a:r>
              <a:rPr lang="de-AT" dirty="0" err="1"/>
              <a:t>innovációs</a:t>
            </a:r>
            <a:r>
              <a:rPr lang="de-AT" dirty="0"/>
              <a:t> </a:t>
            </a:r>
            <a:r>
              <a:rPr lang="de-AT" dirty="0" err="1"/>
              <a:t>projekt</a:t>
            </a:r>
            <a:r>
              <a:rPr lang="de-AT" dirty="0"/>
              <a:t> </a:t>
            </a:r>
            <a:r>
              <a:rPr lang="de-AT" dirty="0" err="1"/>
              <a:t>sikere</a:t>
            </a:r>
            <a:r>
              <a:rPr lang="de-AT" dirty="0"/>
              <a:t> </a:t>
            </a:r>
            <a:r>
              <a:rPr lang="de-AT" dirty="0" err="1"/>
              <a:t>szempontjából</a:t>
            </a:r>
            <a:r>
              <a:rPr lang="de-AT" dirty="0"/>
              <a:t> </a:t>
            </a:r>
            <a:r>
              <a:rPr lang="de-AT" dirty="0" err="1"/>
              <a:t>fontos</a:t>
            </a:r>
            <a:r>
              <a:rPr lang="de-AT" dirty="0"/>
              <a:t> </a:t>
            </a:r>
            <a:r>
              <a:rPr lang="de-AT" dirty="0" err="1"/>
              <a:t>tényezők</a:t>
            </a:r>
            <a:r>
              <a:rPr lang="de-AT" dirty="0"/>
              <a:t>:</a:t>
            </a:r>
          </a:p>
          <a:p>
            <a:pPr lvl="0"/>
            <a:r>
              <a:rPr lang="de-AT" dirty="0" err="1"/>
              <a:t>Küldetésnyilatkozat</a:t>
            </a:r>
            <a:r>
              <a:rPr lang="de-AT" dirty="0"/>
              <a:t> - </a:t>
            </a:r>
            <a:r>
              <a:rPr lang="de-AT" dirty="0" err="1"/>
              <a:t>Világosan</a:t>
            </a:r>
            <a:r>
              <a:rPr lang="de-AT" dirty="0"/>
              <a:t> </a:t>
            </a:r>
            <a:r>
              <a:rPr lang="de-AT" dirty="0" err="1"/>
              <a:t>határozza</a:t>
            </a:r>
            <a:r>
              <a:rPr lang="de-AT" dirty="0"/>
              <a:t> </a:t>
            </a:r>
            <a:r>
              <a:rPr lang="de-AT" dirty="0" err="1"/>
              <a:t>meg</a:t>
            </a:r>
            <a:r>
              <a:rPr lang="de-AT" dirty="0"/>
              <a:t> </a:t>
            </a:r>
            <a:r>
              <a:rPr lang="de-AT" dirty="0" err="1"/>
              <a:t>az</a:t>
            </a:r>
            <a:r>
              <a:rPr lang="de-AT" dirty="0"/>
              <a:t> </a:t>
            </a:r>
            <a:r>
              <a:rPr lang="de-AT" dirty="0" err="1"/>
              <a:t>innovációs</a:t>
            </a:r>
            <a:r>
              <a:rPr lang="de-AT" dirty="0"/>
              <a:t> </a:t>
            </a:r>
            <a:r>
              <a:rPr lang="de-AT" dirty="0" err="1"/>
              <a:t>ötletet</a:t>
            </a:r>
            <a:r>
              <a:rPr lang="de-AT" dirty="0"/>
              <a:t> </a:t>
            </a:r>
            <a:r>
              <a:rPr lang="de-AT" dirty="0" err="1"/>
              <a:t>és</a:t>
            </a:r>
            <a:r>
              <a:rPr lang="de-AT" dirty="0"/>
              <a:t> </a:t>
            </a:r>
            <a:r>
              <a:rPr lang="de-AT" dirty="0" err="1"/>
              <a:t>üzleti</a:t>
            </a:r>
            <a:r>
              <a:rPr lang="de-AT" dirty="0"/>
              <a:t> </a:t>
            </a:r>
            <a:r>
              <a:rPr lang="de-AT" dirty="0" err="1"/>
              <a:t>lehetőségét</a:t>
            </a:r>
            <a:r>
              <a:rPr lang="de-AT" dirty="0"/>
              <a:t> (</a:t>
            </a:r>
            <a:r>
              <a:rPr lang="de-AT" dirty="0" err="1"/>
              <a:t>milyen</a:t>
            </a:r>
            <a:r>
              <a:rPr lang="de-AT" dirty="0"/>
              <a:t> </a:t>
            </a:r>
            <a:r>
              <a:rPr lang="de-AT" dirty="0" err="1"/>
              <a:t>problémát</a:t>
            </a:r>
            <a:r>
              <a:rPr lang="de-AT" dirty="0"/>
              <a:t> </a:t>
            </a:r>
            <a:r>
              <a:rPr lang="de-AT" dirty="0" err="1"/>
              <a:t>fog</a:t>
            </a:r>
            <a:r>
              <a:rPr lang="de-AT" dirty="0"/>
              <a:t> </a:t>
            </a:r>
            <a:r>
              <a:rPr lang="de-AT" dirty="0" err="1"/>
              <a:t>megoldani</a:t>
            </a:r>
            <a:r>
              <a:rPr lang="de-AT" dirty="0"/>
              <a:t>?)</a:t>
            </a:r>
          </a:p>
          <a:p>
            <a:pPr lvl="0"/>
            <a:r>
              <a:rPr lang="de-AT" dirty="0" err="1"/>
              <a:t>Azonosítsa</a:t>
            </a:r>
            <a:r>
              <a:rPr lang="de-AT" dirty="0"/>
              <a:t>, mi </a:t>
            </a:r>
            <a:r>
              <a:rPr lang="de-AT" dirty="0" err="1"/>
              <a:t>teszi</a:t>
            </a:r>
            <a:r>
              <a:rPr lang="de-AT" dirty="0"/>
              <a:t> </a:t>
            </a:r>
            <a:r>
              <a:rPr lang="de-AT" dirty="0" err="1"/>
              <a:t>innovációjától</a:t>
            </a:r>
            <a:r>
              <a:rPr lang="de-AT" dirty="0"/>
              <a:t> </a:t>
            </a:r>
            <a:r>
              <a:rPr lang="de-AT" dirty="0" err="1"/>
              <a:t>másoktól</a:t>
            </a:r>
            <a:r>
              <a:rPr lang="de-AT" dirty="0"/>
              <a:t> </a:t>
            </a:r>
            <a:r>
              <a:rPr lang="hu-HU" dirty="0"/>
              <a:t>különbözővé </a:t>
            </a:r>
            <a:r>
              <a:rPr lang="de-AT" dirty="0"/>
              <a:t>- a </a:t>
            </a:r>
            <a:r>
              <a:rPr lang="hu-HU" dirty="0"/>
              <a:t>meglévő </a:t>
            </a:r>
            <a:r>
              <a:rPr lang="de-AT" dirty="0" err="1"/>
              <a:t>és</a:t>
            </a:r>
            <a:r>
              <a:rPr lang="de-AT" dirty="0"/>
              <a:t> a </a:t>
            </a:r>
            <a:r>
              <a:rPr lang="de-AT" dirty="0" err="1"/>
              <a:t>különbség</a:t>
            </a:r>
            <a:r>
              <a:rPr lang="hu-HU" dirty="0" err="1"/>
              <a:t>ek</a:t>
            </a:r>
            <a:r>
              <a:rPr lang="de-AT" dirty="0"/>
              <a:t> </a:t>
            </a:r>
            <a:r>
              <a:rPr lang="de-AT" dirty="0" err="1"/>
              <a:t>magyarázata</a:t>
            </a:r>
            <a:endParaRPr lang="de-AT" dirty="0"/>
          </a:p>
          <a:p>
            <a:pPr lvl="0"/>
            <a:r>
              <a:rPr lang="de-AT" dirty="0" err="1"/>
              <a:t>Üzleti</a:t>
            </a:r>
            <a:r>
              <a:rPr lang="de-AT" dirty="0"/>
              <a:t> </a:t>
            </a:r>
            <a:r>
              <a:rPr lang="de-AT" dirty="0" err="1"/>
              <a:t>terv</a:t>
            </a:r>
            <a:r>
              <a:rPr lang="de-AT" dirty="0"/>
              <a:t> (</a:t>
            </a:r>
            <a:r>
              <a:rPr lang="de-AT" dirty="0" err="1"/>
              <a:t>beleértve</a:t>
            </a:r>
            <a:r>
              <a:rPr lang="de-AT" dirty="0"/>
              <a:t> a </a:t>
            </a:r>
            <a:r>
              <a:rPr lang="de-AT" dirty="0" err="1"/>
              <a:t>marketing</a:t>
            </a:r>
            <a:r>
              <a:rPr lang="de-AT" dirty="0"/>
              <a:t> </a:t>
            </a:r>
            <a:r>
              <a:rPr lang="de-AT" dirty="0" err="1"/>
              <a:t>tervet</a:t>
            </a:r>
            <a:r>
              <a:rPr lang="de-AT" dirty="0"/>
              <a:t>) </a:t>
            </a:r>
            <a:r>
              <a:rPr lang="de-AT" dirty="0" err="1"/>
              <a:t>és</a:t>
            </a:r>
            <a:r>
              <a:rPr lang="de-AT" dirty="0"/>
              <a:t> </a:t>
            </a:r>
            <a:r>
              <a:rPr lang="hu-HU" dirty="0"/>
              <a:t>üzleti </a:t>
            </a:r>
            <a:r>
              <a:rPr lang="hu-HU" dirty="0" err="1"/>
              <a:t>háózat</a:t>
            </a:r>
            <a:r>
              <a:rPr lang="hu-HU" dirty="0"/>
              <a:t> </a:t>
            </a:r>
            <a:r>
              <a:rPr lang="de-AT" dirty="0" err="1"/>
              <a:t>fejlesztése</a:t>
            </a:r>
            <a:endParaRPr lang="de-AT" dirty="0"/>
          </a:p>
          <a:p>
            <a:pPr lvl="0"/>
            <a:endParaRPr lang="hu-HU" dirty="0"/>
          </a:p>
          <a:p>
            <a:pPr lvl="0"/>
            <a:r>
              <a:rPr lang="hu-HU" dirty="0"/>
              <a:t>A potenciális ügyfelek számára a „</a:t>
            </a:r>
            <a:r>
              <a:rPr lang="hu-HU" dirty="0" err="1"/>
              <a:t>miért-jó-ez-nekem</a:t>
            </a:r>
            <a:r>
              <a:rPr lang="hu-HU" dirty="0"/>
              <a:t>” megértése.</a:t>
            </a:r>
          </a:p>
          <a:p>
            <a:pPr lvl="0"/>
            <a:r>
              <a:rPr lang="hu-HU" dirty="0"/>
              <a:t>Projekt létrehozása az üzleti ötlet megvalósításához (a vállalat nyilvántartásba vétele) és a projekt teljesítményének nyomon követése</a:t>
            </a:r>
          </a:p>
          <a:p>
            <a:pPr lvl="0"/>
            <a:endParaRPr lang="hu-HU" dirty="0"/>
          </a:p>
          <a:p>
            <a:pPr lvl="0"/>
            <a:r>
              <a:rPr lang="hu-HU" dirty="0"/>
              <a:t>A sikeres innovációs vezetők általában karizmatikusak:</a:t>
            </a:r>
          </a:p>
          <a:p>
            <a:pPr lvl="0"/>
            <a:r>
              <a:rPr lang="hu-HU" dirty="0"/>
              <a:t>A fennálló helyzettel</a:t>
            </a:r>
            <a:r>
              <a:rPr lang="hu-HU" baseline="0" dirty="0"/>
              <a:t> szembenéznek</a:t>
            </a:r>
            <a:endParaRPr lang="hu-HU" dirty="0"/>
          </a:p>
          <a:p>
            <a:pPr lvl="0"/>
            <a:r>
              <a:rPr lang="hu-HU" dirty="0"/>
              <a:t>Határozott jövőképet hoznak létre</a:t>
            </a:r>
          </a:p>
          <a:p>
            <a:pPr lvl="0"/>
            <a:r>
              <a:rPr lang="hu-HU" dirty="0"/>
              <a:t>Megosztott értékek hoznak létre</a:t>
            </a:r>
          </a:p>
          <a:p>
            <a:pPr lvl="0"/>
            <a:r>
              <a:rPr lang="hu-HU" dirty="0"/>
              <a:t>Engednek másokat is közreműködni</a:t>
            </a:r>
          </a:p>
          <a:p>
            <a:pPr lvl="0"/>
            <a:r>
              <a:rPr lang="hu-HU" dirty="0"/>
              <a:t>Mutatják a mások által követhető</a:t>
            </a:r>
            <a:r>
              <a:rPr lang="hu-HU" baseline="0" dirty="0"/>
              <a:t> utat</a:t>
            </a:r>
            <a:endParaRPr lang="de-AT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006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dirty="0"/>
              <a:t>Bátorítás a kockázatok és problémák megoldásának útján</a:t>
            </a:r>
          </a:p>
          <a:p>
            <a:pPr lvl="0"/>
            <a:r>
              <a:rPr lang="hu-HU" dirty="0"/>
              <a:t>Az innováció sikere az érdekeltek hálózatának létrehozásától függ. </a:t>
            </a:r>
          </a:p>
          <a:p>
            <a:pPr lvl="0"/>
            <a:r>
              <a:rPr lang="hu-HU" dirty="0"/>
              <a:t>Ebbe beletartozik:</a:t>
            </a:r>
          </a:p>
          <a:p>
            <a:pPr lvl="0"/>
            <a:r>
              <a:rPr lang="hu-HU" dirty="0"/>
              <a:t>Olyan támogatói hálózat, akik közösen fejlesztik az ötletet</a:t>
            </a:r>
          </a:p>
          <a:p>
            <a:pPr lvl="0"/>
            <a:r>
              <a:rPr lang="hu-HU" dirty="0"/>
              <a:t>Az ügyfelek és felhasználók érdekelt hálózata</a:t>
            </a:r>
          </a:p>
          <a:p>
            <a:pPr lvl="0"/>
            <a:r>
              <a:rPr lang="hu-HU" dirty="0"/>
              <a:t>Olyan szponzorok hálózata, akik segítik az innovációs projekt finanszírozását</a:t>
            </a:r>
          </a:p>
          <a:p>
            <a:pPr lvl="0"/>
            <a:r>
              <a:rPr lang="hu-HU" dirty="0"/>
              <a:t>Olyan hálózati felhasználók nagy tömege, akik visszajelzést adnak</a:t>
            </a:r>
          </a:p>
          <a:p>
            <a:pPr lvl="0"/>
            <a:r>
              <a:rPr lang="hu-HU" dirty="0"/>
              <a:t>Stb.</a:t>
            </a:r>
          </a:p>
          <a:p>
            <a:pPr lvl="0"/>
            <a:endParaRPr lang="hu-HU" dirty="0"/>
          </a:p>
          <a:p>
            <a:r>
              <a:rPr lang="hu-HU" dirty="0"/>
              <a:t>Egy ilyen hálózat különböző eszközökkel hozható létre</a:t>
            </a:r>
          </a:p>
          <a:p>
            <a:r>
              <a:rPr lang="hu-HU" dirty="0"/>
              <a:t>Közösségi média (</a:t>
            </a:r>
            <a:r>
              <a:rPr lang="hu-HU" dirty="0" err="1"/>
              <a:t>LinkedIn</a:t>
            </a:r>
            <a:r>
              <a:rPr lang="hu-HU" dirty="0"/>
              <a:t>, XING stb.)</a:t>
            </a:r>
          </a:p>
          <a:p>
            <a:r>
              <a:rPr lang="hu-HU" dirty="0"/>
              <a:t>Műhelyek</a:t>
            </a:r>
          </a:p>
          <a:p>
            <a:r>
              <a:rPr lang="hu-HU" dirty="0"/>
              <a:t>Konferenciák</a:t>
            </a:r>
          </a:p>
          <a:p>
            <a:r>
              <a:rPr lang="hu-HU" dirty="0"/>
              <a:t>Marketing és kapcsolat adatbázisok</a:t>
            </a:r>
          </a:p>
          <a:p>
            <a:r>
              <a:rPr lang="hu-HU" dirty="0"/>
              <a:t>Együttműködő platformok az interneten</a:t>
            </a:r>
          </a:p>
          <a:p>
            <a:r>
              <a:rPr lang="hu-HU" dirty="0"/>
              <a:t>Felhasználók és érdekcsoportok</a:t>
            </a:r>
          </a:p>
          <a:p>
            <a:r>
              <a:rPr lang="hu-HU" dirty="0"/>
              <a:t>Olyan közvetítő ügynökségek, amelyek regionális és uniós szinten támogatják az innovációt</a:t>
            </a:r>
          </a:p>
          <a:p>
            <a:r>
              <a:rPr lang="hu-HU" dirty="0"/>
              <a:t>Stb.</a:t>
            </a:r>
          </a:p>
          <a:p>
            <a:r>
              <a:rPr lang="en-GB" dirty="0"/>
              <a:t> </a:t>
            </a:r>
            <a:endParaRPr lang="de-AT" dirty="0"/>
          </a:p>
          <a:p>
            <a:r>
              <a:rPr lang="hu-HU" dirty="0"/>
              <a:t>A tanárok ebben az tanegységben azt is megtanulják, hogyan lehet átalakítani az ötleteket projektmunkával, beleértve:</a:t>
            </a:r>
          </a:p>
          <a:p>
            <a:r>
              <a:rPr lang="hu-HU" dirty="0"/>
              <a:t>- Innovatív csapat létrehozása</a:t>
            </a:r>
          </a:p>
          <a:p>
            <a:r>
              <a:rPr lang="hu-HU" dirty="0"/>
              <a:t>- Innovációs projekt tervezése és nyomon követése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588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hu-H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sikeres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vállalkozó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jellemzői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Magas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energiaszint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Innovatív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Független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Képesség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szükségletek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előrejelzésére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Hatékony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kommunikátor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Érzékeny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kritikára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Képes</a:t>
            </a:r>
            <a:r>
              <a:rPr lang="de-A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vezet</a:t>
            </a:r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ésre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Tanul</a:t>
            </a:r>
            <a:r>
              <a:rPr lang="hu-HU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hibákból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hu-H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Ömagát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de-AT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irányít</a:t>
            </a:r>
            <a:r>
              <a:rPr lang="hu-H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</a:t>
            </a:r>
            <a:endParaRPr lang="de-AT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t-PT" altLang="pt-PT" dirty="0">
              <a:latin typeface="Tw Cen MT" pitchFamily="34" charset="0"/>
              <a:cs typeface="Arial" panose="020B0604020202020204" pitchFamily="34" charset="0"/>
            </a:endParaRPr>
          </a:p>
          <a:p>
            <a:endParaRPr lang="pt-PT" altLang="pt-PT" dirty="0">
              <a:latin typeface="Tw Cen MT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8222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hu-HU" dirty="0"/>
              <a:t>Bátorítás a kockázatok és problémák megoldásának útján</a:t>
            </a:r>
          </a:p>
          <a:p>
            <a:pPr lvl="0"/>
            <a:r>
              <a:rPr lang="hu-HU" dirty="0"/>
              <a:t>Az innováció sikere az érdekeltek hálózatának létrehozásától függ. </a:t>
            </a:r>
          </a:p>
          <a:p>
            <a:pPr lvl="0"/>
            <a:r>
              <a:rPr lang="hu-HU" dirty="0"/>
              <a:t>Ebbe beletartozik:</a:t>
            </a:r>
          </a:p>
          <a:p>
            <a:pPr lvl="0"/>
            <a:r>
              <a:rPr lang="hu-HU" dirty="0"/>
              <a:t>Olyan támogatói hálózat, akik közösen fejlesztik az ötletet</a:t>
            </a:r>
          </a:p>
          <a:p>
            <a:pPr lvl="0"/>
            <a:r>
              <a:rPr lang="hu-HU" dirty="0"/>
              <a:t>Az ügyfelek és felhasználók érdekelt hálózata</a:t>
            </a:r>
          </a:p>
          <a:p>
            <a:pPr lvl="0"/>
            <a:r>
              <a:rPr lang="hu-HU" dirty="0"/>
              <a:t>Olyan szponzorok hálózata, akik segítik az innovációs projekt finanszírozását</a:t>
            </a:r>
          </a:p>
          <a:p>
            <a:pPr lvl="0"/>
            <a:r>
              <a:rPr lang="hu-HU" dirty="0"/>
              <a:t>Olyan hálózati felhasználók nagy tömege, akik visszajelzést adnak</a:t>
            </a:r>
          </a:p>
          <a:p>
            <a:pPr lvl="0"/>
            <a:r>
              <a:rPr lang="hu-HU" dirty="0"/>
              <a:t>Stb.</a:t>
            </a:r>
          </a:p>
          <a:p>
            <a:pPr lvl="0"/>
            <a:endParaRPr lang="hu-HU" dirty="0"/>
          </a:p>
          <a:p>
            <a:r>
              <a:rPr lang="hu-HU" dirty="0"/>
              <a:t>Egy ilyen hálózat különböző eszközökkel hozható létre</a:t>
            </a:r>
          </a:p>
          <a:p>
            <a:r>
              <a:rPr lang="hu-HU" dirty="0"/>
              <a:t>Közösségi média (</a:t>
            </a:r>
            <a:r>
              <a:rPr lang="hu-HU" dirty="0" err="1"/>
              <a:t>LinkedIn</a:t>
            </a:r>
            <a:r>
              <a:rPr lang="hu-HU" dirty="0"/>
              <a:t>, XING stb.)</a:t>
            </a:r>
          </a:p>
          <a:p>
            <a:r>
              <a:rPr lang="hu-HU" dirty="0"/>
              <a:t>Műhelyek</a:t>
            </a:r>
          </a:p>
          <a:p>
            <a:r>
              <a:rPr lang="hu-HU" dirty="0"/>
              <a:t>Konferenciák</a:t>
            </a:r>
          </a:p>
          <a:p>
            <a:r>
              <a:rPr lang="hu-HU" dirty="0"/>
              <a:t>Marketing és kapcsolat adatbázisok</a:t>
            </a:r>
          </a:p>
          <a:p>
            <a:r>
              <a:rPr lang="hu-HU" dirty="0"/>
              <a:t>Együttműködő platformok az interneten</a:t>
            </a:r>
          </a:p>
          <a:p>
            <a:r>
              <a:rPr lang="hu-HU" dirty="0"/>
              <a:t>Felhasználók és érdekcsoportok</a:t>
            </a:r>
          </a:p>
          <a:p>
            <a:r>
              <a:rPr lang="hu-HU" dirty="0"/>
              <a:t>Olyan közvetítő ügynökségek, amelyek regionális és uniós szinten támogatják az innovációt</a:t>
            </a:r>
          </a:p>
          <a:p>
            <a:r>
              <a:rPr lang="hu-HU" dirty="0"/>
              <a:t>Stb.</a:t>
            </a:r>
          </a:p>
          <a:p>
            <a:r>
              <a:rPr lang="en-GB" dirty="0"/>
              <a:t> </a:t>
            </a:r>
            <a:endParaRPr lang="pt-PT" altLang="pt-PT" dirty="0">
              <a:latin typeface="Tw Cen MT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2294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pt-PT" dirty="0">
                <a:latin typeface="Tw Cen MT" pitchFamily="34" charset="0"/>
                <a:cs typeface="Arial" panose="020B0604020202020204" pitchFamily="34" charset="0"/>
              </a:rPr>
              <a:t>Több dimenziót is definiálhatunk és különböző fontosságot adhatunk az üzlet érdekei illetve céljaink szerint.</a:t>
            </a:r>
          </a:p>
          <a:p>
            <a:endParaRPr lang="pt-PT" altLang="pt-PT" dirty="0">
              <a:latin typeface="Tw Cen MT" pitchFamily="34" charset="0"/>
              <a:cs typeface="Arial" panose="020B0604020202020204" pitchFamily="34" charset="0"/>
            </a:endParaRPr>
          </a:p>
          <a:p>
            <a:r>
              <a:rPr lang="hu-HU" altLang="pt-PT" dirty="0">
                <a:latin typeface="Tw Cen MT" pitchFamily="34" charset="0"/>
                <a:cs typeface="Arial" panose="020B0604020202020204" pitchFamily="34" charset="0"/>
              </a:rPr>
              <a:t>Példa</a:t>
            </a:r>
            <a:r>
              <a:rPr lang="pt-PT" altLang="pt-PT" dirty="0">
                <a:latin typeface="Tw Cen MT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pt-PT" altLang="pt-PT" baseline="0" dirty="0">
                <a:latin typeface="Tw Cen MT" pitchFamily="34" charset="0"/>
                <a:cs typeface="Arial" panose="020B0604020202020204" pitchFamily="34" charset="0"/>
              </a:rPr>
              <a:t>A </a:t>
            </a:r>
            <a:r>
              <a:rPr lang="hu-HU" altLang="pt-PT" baseline="0" dirty="0">
                <a:latin typeface="Tw Cen MT" pitchFamily="34" charset="0"/>
                <a:cs typeface="Arial" panose="020B0604020202020204" pitchFamily="34" charset="0"/>
              </a:rPr>
              <a:t>küldetés </a:t>
            </a:r>
            <a:r>
              <a:rPr lang="pt-PT" altLang="pt-PT" baseline="0" dirty="0">
                <a:latin typeface="Tw Cen MT" pitchFamily="34" charset="0"/>
                <a:cs typeface="Arial" panose="020B0604020202020204" pitchFamily="34" charset="0"/>
              </a:rPr>
              <a:t>az, hogy a diákok, tanárok és szülők számára innovatív tanulási szolgáltatásokat nyújtson </a:t>
            </a:r>
            <a:r>
              <a:rPr lang="hu-HU" altLang="pt-PT" baseline="0" dirty="0">
                <a:latin typeface="Tw Cen MT" pitchFamily="34" charset="0"/>
                <a:cs typeface="Arial" panose="020B0604020202020204" pitchFamily="34" charset="0"/>
              </a:rPr>
              <a:t>az </a:t>
            </a:r>
            <a:r>
              <a:rPr lang="pt-PT" altLang="pt-PT" baseline="0" dirty="0">
                <a:latin typeface="Tw Cen MT" pitchFamily="34" charset="0"/>
                <a:cs typeface="Arial" panose="020B0604020202020204" pitchFamily="34" charset="0"/>
              </a:rPr>
              <a:t>érettségi előkészítéséhez azáltal, hogy egy </a:t>
            </a:r>
            <a:r>
              <a:rPr lang="hu-HU" altLang="pt-PT" baseline="0" dirty="0">
                <a:latin typeface="Tw Cen MT" pitchFamily="34" charset="0"/>
                <a:cs typeface="Arial" panose="020B0604020202020204" pitchFamily="34" charset="0"/>
              </a:rPr>
              <a:t>tananyagon</a:t>
            </a:r>
            <a:r>
              <a:rPr lang="pt-PT" altLang="pt-PT" baseline="0" dirty="0">
                <a:latin typeface="Tw Cen MT" pitchFamily="34" charset="0"/>
                <a:cs typeface="Arial" panose="020B0604020202020204" pitchFamily="34" charset="0"/>
              </a:rPr>
              <a:t> (matematika, angol, német, francia) egy példányt hoz létre egy olyan tanulási rendszerben, ahol a diákok kapcsolatot létesíthetnek a tanárokkal</a:t>
            </a:r>
            <a:r>
              <a:rPr lang="hu-HU" altLang="pt-PT" baseline="0" dirty="0">
                <a:latin typeface="Tw Cen MT" pitchFamily="34" charset="0"/>
                <a:cs typeface="Arial" panose="020B0604020202020204" pitchFamily="34" charset="0"/>
              </a:rPr>
              <a:t>;  k</a:t>
            </a:r>
            <a:r>
              <a:rPr lang="pt-PT" altLang="pt-PT" baseline="0" dirty="0">
                <a:latin typeface="Tw Cen MT" pitchFamily="34" charset="0"/>
                <a:cs typeface="Arial" panose="020B0604020202020204" pitchFamily="34" charset="0"/>
              </a:rPr>
              <a:t>érdéseket tegyenek fel, töltsék fel eredményüket és hasonlítsák össze a megoldásokat</a:t>
            </a:r>
            <a:r>
              <a:rPr lang="hu-HU" altLang="pt-PT" baseline="0" dirty="0">
                <a:latin typeface="Tw Cen MT" pitchFamily="34" charset="0"/>
                <a:cs typeface="Arial" panose="020B0604020202020204" pitchFamily="34" charset="0"/>
              </a:rPr>
              <a:t> – így </a:t>
            </a:r>
            <a:r>
              <a:rPr lang="pt-PT" altLang="pt-PT" baseline="0" dirty="0">
                <a:latin typeface="Tw Cen MT" pitchFamily="34" charset="0"/>
                <a:cs typeface="Arial" panose="020B0604020202020204" pitchFamily="34" charset="0"/>
              </a:rPr>
              <a:t>a hallgatók tökéletesen felkészüljenek az érettségi vizsg</a:t>
            </a:r>
            <a:r>
              <a:rPr lang="hu-HU" altLang="pt-PT" baseline="0" dirty="0">
                <a:latin typeface="Tw Cen MT" pitchFamily="34" charset="0"/>
                <a:cs typeface="Arial" panose="020B0604020202020204" pitchFamily="34" charset="0"/>
              </a:rPr>
              <a:t>ára</a:t>
            </a:r>
            <a:r>
              <a:rPr lang="pt-PT" altLang="pt-PT" baseline="0" dirty="0">
                <a:latin typeface="Tw Cen MT" pitchFamily="34" charset="0"/>
                <a:cs typeface="Arial" panose="020B0604020202020204" pitchFamily="34" charset="0"/>
              </a:rPr>
              <a:t>.</a:t>
            </a:r>
          </a:p>
          <a:p>
            <a:endParaRPr lang="pt-PT" altLang="pt-PT" baseline="0" dirty="0">
              <a:latin typeface="Tw Cen MT" pitchFamily="34" charset="0"/>
              <a:cs typeface="Arial" panose="020B0604020202020204" pitchFamily="34" charset="0"/>
            </a:endParaRPr>
          </a:p>
          <a:p>
            <a:r>
              <a:rPr lang="hu-HU" altLang="pt-PT" baseline="0" dirty="0">
                <a:latin typeface="Tw Cen MT" pitchFamily="34" charset="0"/>
                <a:cs typeface="Arial" panose="020B0604020202020204" pitchFamily="34" charset="0"/>
              </a:rPr>
              <a:t>Minta</a:t>
            </a:r>
            <a:r>
              <a:rPr lang="pt-PT" altLang="pt-PT" baseline="0" dirty="0">
                <a:latin typeface="Tw Cen MT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hu-HU" b="1" dirty="0"/>
              <a:t>Az </a:t>
            </a:r>
            <a:r>
              <a:rPr lang="en-US" dirty="0"/>
              <a:t>[</a:t>
            </a:r>
            <a:r>
              <a:rPr lang="hu-HU" dirty="0"/>
              <a:t>i</a:t>
            </a:r>
            <a:r>
              <a:rPr lang="en-US" dirty="0" err="1"/>
              <a:t>nnov</a:t>
            </a:r>
            <a:r>
              <a:rPr lang="hu-HU" dirty="0" err="1"/>
              <a:t>áció</a:t>
            </a:r>
            <a:r>
              <a:rPr lang="en-US" dirty="0"/>
              <a:t>] </a:t>
            </a:r>
            <a:r>
              <a:rPr lang="hu-HU" b="1" dirty="0"/>
              <a:t>a küldetés </a:t>
            </a:r>
            <a:r>
              <a:rPr lang="hu-HU" dirty="0"/>
              <a:t>a </a:t>
            </a:r>
            <a:r>
              <a:rPr lang="en-US" dirty="0"/>
              <a:t>[</a:t>
            </a:r>
            <a:r>
              <a:rPr lang="hu-HU" dirty="0"/>
              <a:t>célcsoport</a:t>
            </a:r>
            <a:r>
              <a:rPr lang="en-US" dirty="0"/>
              <a:t>] </a:t>
            </a:r>
            <a:r>
              <a:rPr lang="hu-HU" b="1" dirty="0"/>
              <a:t>számára a</a:t>
            </a:r>
            <a:r>
              <a:rPr lang="hu-HU" dirty="0"/>
              <a:t> </a:t>
            </a:r>
            <a:r>
              <a:rPr lang="en-US" dirty="0"/>
              <a:t>[</a:t>
            </a:r>
            <a:r>
              <a:rPr lang="hu-HU" dirty="0"/>
              <a:t>megvalósítandó leírása</a:t>
            </a:r>
            <a:r>
              <a:rPr lang="en-US" dirty="0"/>
              <a:t>]</a:t>
            </a:r>
            <a:r>
              <a:rPr lang="hu-HU" dirty="0"/>
              <a:t> </a:t>
            </a:r>
            <a:r>
              <a:rPr lang="hu-HU" b="1" dirty="0"/>
              <a:t>megvalósításával</a:t>
            </a:r>
            <a:r>
              <a:rPr lang="en-US" dirty="0"/>
              <a:t>, </a:t>
            </a:r>
            <a:r>
              <a:rPr lang="hu-HU" b="1" dirty="0"/>
              <a:t>így elérhető a </a:t>
            </a:r>
            <a:r>
              <a:rPr lang="en-US" dirty="0"/>
              <a:t>[</a:t>
            </a:r>
            <a:r>
              <a:rPr lang="hu-HU" dirty="0"/>
              <a:t>hosszú távú hatás</a:t>
            </a:r>
            <a:r>
              <a:rPr lang="en-US" dirty="0"/>
              <a:t>]. </a:t>
            </a:r>
            <a:endParaRPr lang="de-AT" dirty="0"/>
          </a:p>
          <a:p>
            <a:endParaRPr lang="pt-PT" altLang="pt-PT" baseline="0" dirty="0">
              <a:latin typeface="Tw Cen MT" pitchFamily="34" charset="0"/>
              <a:cs typeface="Arial" panose="020B0604020202020204" pitchFamily="34" charset="0"/>
            </a:endParaRPr>
          </a:p>
          <a:p>
            <a:endParaRPr lang="pt-PT" altLang="pt-PT" dirty="0">
              <a:latin typeface="Tw Cen MT" pitchFamily="34" charset="0"/>
              <a:cs typeface="Arial" panose="020B0604020202020204" pitchFamily="34" charset="0"/>
            </a:endParaRPr>
          </a:p>
          <a:p>
            <a:endParaRPr lang="pt-PT" altLang="pt-PT" dirty="0">
              <a:latin typeface="Tw Cen MT" pitchFamily="34" charset="0"/>
              <a:cs typeface="Arial" panose="020B0604020202020204" pitchFamily="34" charset="0"/>
            </a:endParaRPr>
          </a:p>
          <a:p>
            <a:endParaRPr lang="pt-PT" altLang="pt-PT" dirty="0">
              <a:latin typeface="Tw Cen MT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3403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pt-PT" dirty="0">
                <a:latin typeface="Tw Cen MT" pitchFamily="34" charset="0"/>
                <a:cs typeface="Arial" panose="020B0604020202020204" pitchFamily="34" charset="0"/>
              </a:rPr>
              <a:t>Meghatározhatunk több dimenziót és számukra különböző fontosságot tulajdoníthat az üzleti vagy más céljai szerint.</a:t>
            </a:r>
          </a:p>
          <a:p>
            <a:endParaRPr lang="hu-HU" altLang="pt-PT" dirty="0">
              <a:latin typeface="Tw Cen MT" pitchFamily="34" charset="0"/>
              <a:cs typeface="Arial" panose="020B0604020202020204" pitchFamily="34" charset="0"/>
            </a:endParaRPr>
          </a:p>
          <a:p>
            <a:r>
              <a:rPr lang="hu-HU" altLang="pt-PT" dirty="0">
                <a:latin typeface="Tw Cen MT" pitchFamily="34" charset="0"/>
                <a:cs typeface="Arial" panose="020B0604020202020204" pitchFamily="34" charset="0"/>
              </a:rPr>
              <a:t>Ez a "kerék" modell segíthet abban, hogy átgondoljuk az első "érdekeltségi hálózat" létrehozásához szükséges információkhoz. Az "első" kifejezés azt jelenti, hogy a legegyszerűbb létrehozni az élet történetét</a:t>
            </a:r>
            <a:r>
              <a:rPr lang="hu-HU" altLang="pt-PT" baseline="0" dirty="0">
                <a:latin typeface="Tw Cen MT" pitchFamily="34" charset="0"/>
                <a:cs typeface="Arial" panose="020B0604020202020204" pitchFamily="34" charset="0"/>
              </a:rPr>
              <a:t> azokkal az intézményekkel vagy más létező kapcsolatokkal.</a:t>
            </a:r>
            <a:endParaRPr lang="pt-PT" altLang="pt-PT" dirty="0">
              <a:latin typeface="Tw Cen MT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1495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altLang="pt-PT" dirty="0">
                <a:latin typeface="Tw Cen MT" pitchFamily="34" charset="0"/>
                <a:cs typeface="Arial" panose="020B0604020202020204" pitchFamily="34" charset="0"/>
              </a:rPr>
              <a:t>Meghatározhatunk több dimenziót és számukra különböző fontosságot tulajdoníthat az üzleti vagy más céljai szerint.</a:t>
            </a:r>
          </a:p>
          <a:p>
            <a:endParaRPr lang="hu-HU" altLang="pt-PT" dirty="0">
              <a:latin typeface="Tw Cen MT" pitchFamily="34" charset="0"/>
              <a:cs typeface="Arial" panose="020B0604020202020204" pitchFamily="34" charset="0"/>
            </a:endParaRPr>
          </a:p>
          <a:p>
            <a:r>
              <a:rPr lang="hu-HU" altLang="pt-PT" dirty="0">
                <a:latin typeface="Tw Cen MT" pitchFamily="34" charset="0"/>
                <a:cs typeface="Arial" panose="020B0604020202020204" pitchFamily="34" charset="0"/>
              </a:rPr>
              <a:t>Ez a "kerék" modell segíthet abban, hogy átgondoljuk az első "érdekeltségi hálózat" létrehozásához szükséges információkhoz. Az "első" kifejezés azt jelenti, hogy a legegyszerűbb létrehozni az élet történetét</a:t>
            </a:r>
            <a:r>
              <a:rPr lang="hu-HU" altLang="pt-PT" baseline="0" dirty="0">
                <a:latin typeface="Tw Cen MT" pitchFamily="34" charset="0"/>
                <a:cs typeface="Arial" panose="020B0604020202020204" pitchFamily="34" charset="0"/>
              </a:rPr>
              <a:t> azokkal az intézményekkel vagy más létező kapcsolatokkal.</a:t>
            </a:r>
            <a:endParaRPr lang="pt-PT" altLang="pt-PT" dirty="0">
              <a:latin typeface="Tw Cen MT" pitchFamily="34" charset="0"/>
              <a:cs typeface="Arial" panose="020B0604020202020204" pitchFamily="34" charset="0"/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72E4-E8CF-4752-8D89-CC6C7CAD9C51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3047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9678958" y="6487558"/>
            <a:ext cx="153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600" b="1" u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U3-E1-</a:t>
            </a:r>
            <a:fld id="{A2B06B41-C100-44F4-AC41-83042AE4BCAC}" type="slidenum">
              <a:rPr lang="en-GB" sz="1600" b="1" u="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GB" sz="1600" b="1" u="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678958" y="6487558"/>
            <a:ext cx="153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600" b="1" u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U3-E1-</a:t>
            </a:r>
            <a:fld id="{A2B06B41-C100-44F4-AC41-83042AE4BCAC}" type="slidenum">
              <a:rPr lang="en-GB" sz="1600" b="1" u="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GB" sz="1600" b="1" u="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9678958" y="6487558"/>
            <a:ext cx="153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600" b="1" u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U3-E1-</a:t>
            </a:r>
            <a:fld id="{A2B06B41-C100-44F4-AC41-83042AE4BCAC}" type="slidenum">
              <a:rPr lang="en-GB" sz="1600" b="1" u="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GB" sz="1600" b="1" u="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9678958" y="6487558"/>
            <a:ext cx="153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600" b="1" u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U3-E1-</a:t>
            </a:r>
            <a:fld id="{A2B06B41-C100-44F4-AC41-83042AE4BCAC}" type="slidenum">
              <a:rPr lang="en-GB" sz="1600" b="1" u="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GB" sz="1600" b="1" u="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Box 10"/>
          <p:cNvSpPr txBox="1">
            <a:spLocks noChangeArrowheads="1"/>
          </p:cNvSpPr>
          <p:nvPr userDrawn="1"/>
        </p:nvSpPr>
        <p:spPr bwMode="auto">
          <a:xfrm>
            <a:off x="9678958" y="6487558"/>
            <a:ext cx="153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600" b="1" u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U3-E1-</a:t>
            </a:r>
            <a:fld id="{A2B06B41-C100-44F4-AC41-83042AE4BCAC}" type="slidenum">
              <a:rPr lang="en-GB" sz="1600" b="1" u="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GB" sz="1600" b="1" u="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9678958" y="6487558"/>
            <a:ext cx="153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600" b="1" u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U3-E1-</a:t>
            </a:r>
            <a:fld id="{A2B06B41-C100-44F4-AC41-83042AE4BCAC}" type="slidenum">
              <a:rPr lang="en-GB" sz="1600" b="1" u="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GB" sz="1600" b="1" u="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Box 10"/>
          <p:cNvSpPr txBox="1">
            <a:spLocks noChangeArrowheads="1"/>
          </p:cNvSpPr>
          <p:nvPr userDrawn="1"/>
        </p:nvSpPr>
        <p:spPr bwMode="auto">
          <a:xfrm>
            <a:off x="9678958" y="6487558"/>
            <a:ext cx="153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600" b="1" u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U3-E1-</a:t>
            </a:r>
            <a:fld id="{A2B06B41-C100-44F4-AC41-83042AE4BCAC}" type="slidenum">
              <a:rPr lang="en-GB" sz="1600" b="1" u="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GB" sz="1600" b="1" u="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9678958" y="6487558"/>
            <a:ext cx="1533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600" b="1" u="non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U3-E1-</a:t>
            </a:r>
            <a:fld id="{A2B06B41-C100-44F4-AC41-83042AE4BCAC}" type="slidenum">
              <a:rPr lang="en-GB" sz="1600" b="1" u="none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algn="r">
                <a:defRPr/>
              </a:pPr>
              <a:t>‹#›</a:t>
            </a:fld>
            <a:endParaRPr lang="en-GB" sz="1600" b="1" u="none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42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hyperlink" Target="http://europass.cedefop.europa.eu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etwinning.net/hu/pub/index.ht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44" y="527241"/>
            <a:ext cx="3825997" cy="2315326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-1" y="3723937"/>
            <a:ext cx="609601" cy="3134063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-1" y="6035040"/>
            <a:ext cx="9459885" cy="8229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5874129"/>
            <a:ext cx="9044247" cy="983871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5087155" y="1084739"/>
            <a:ext cx="67098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LÉGY INNOVATÍV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! </a:t>
            </a:r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Kreativitás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innováció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és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vállalkozói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készségek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fejlesztése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általános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iskolai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pedagógusoknak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hu-HU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97280" y="2953136"/>
            <a:ext cx="10058400" cy="137197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6000" dirty="0"/>
              <a:t>„U</a:t>
            </a:r>
            <a:r>
              <a:rPr lang="de-AT" sz="6000" dirty="0"/>
              <a:t>3</a:t>
            </a:r>
            <a:r>
              <a:rPr lang="hu-HU" sz="6000" dirty="0"/>
              <a:t>” tanegység</a:t>
            </a:r>
            <a:r>
              <a:rPr lang="en-US" sz="6000" dirty="0"/>
              <a:t>:</a:t>
            </a:r>
            <a:r>
              <a:rPr lang="hu-HU" sz="6000" dirty="0"/>
              <a:t> Innovatív munka</a:t>
            </a:r>
            <a:endParaRPr lang="en-US" sz="60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1198288" y="4486022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„E</a:t>
            </a:r>
            <a:r>
              <a:rPr lang="de-AT" dirty="0"/>
              <a:t>1</a:t>
            </a:r>
            <a:r>
              <a:rPr lang="hu-HU" dirty="0"/>
              <a:t>”</a:t>
            </a:r>
            <a:r>
              <a:rPr lang="en-US" dirty="0"/>
              <a:t>:</a:t>
            </a:r>
            <a:r>
              <a:rPr lang="hu-HU" dirty="0"/>
              <a:t> segédlet innovatív projekt vezetéséhez</a:t>
            </a:r>
          </a:p>
          <a:p>
            <a:pPr algn="r"/>
            <a:r>
              <a:rPr lang="hu-HU" sz="2000" dirty="0"/>
              <a:t>Készítette </a:t>
            </a:r>
            <a:r>
              <a:rPr lang="de-AT" sz="2000" dirty="0"/>
              <a:t>R</a:t>
            </a:r>
            <a:r>
              <a:rPr lang="hu-HU" sz="2000" dirty="0" err="1"/>
              <a:t>ichard</a:t>
            </a:r>
            <a:r>
              <a:rPr lang="de-AT" sz="2000" dirty="0"/>
              <a:t> Messnarz </a:t>
            </a:r>
            <a:r>
              <a:rPr lang="hu-HU" sz="2000" dirty="0"/>
              <a:t>(</a:t>
            </a:r>
            <a:r>
              <a:rPr lang="de-AT" sz="2000" dirty="0"/>
              <a:t>ISCN</a:t>
            </a:r>
            <a:r>
              <a:rPr lang="hu-HU" sz="2000" dirty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62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>
            <a:extLst>
              <a:ext uri="{FF2B5EF4-FFF2-40B4-BE49-F238E27FC236}">
                <a16:creationId xmlns:a16="http://schemas.microsoft.com/office/drawing/2014/main" id="{79CD65A5-96A9-44F0-BB1B-D601F49BDD90}"/>
              </a:ext>
            </a:extLst>
          </p:cNvPr>
          <p:cNvGrpSpPr>
            <a:grpSpLocks/>
          </p:cNvGrpSpPr>
          <p:nvPr/>
        </p:nvGrpSpPr>
        <p:grpSpPr bwMode="auto">
          <a:xfrm>
            <a:off x="6414776" y="2715987"/>
            <a:ext cx="5777224" cy="3429345"/>
            <a:chOff x="687388" y="1040592"/>
            <a:chExt cx="8121120" cy="4756958"/>
          </a:xfrm>
        </p:grpSpPr>
        <p:grpSp>
          <p:nvGrpSpPr>
            <p:cNvPr id="10" name="Group 1">
              <a:extLst>
                <a:ext uri="{FF2B5EF4-FFF2-40B4-BE49-F238E27FC236}">
                  <a16:creationId xmlns:a16="http://schemas.microsoft.com/office/drawing/2014/main" id="{1F9B3F34-4279-4015-A97E-0055C093D9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7388" y="1060450"/>
              <a:ext cx="7767637" cy="4737100"/>
              <a:chOff x="687388" y="1060450"/>
              <a:chExt cx="7767637" cy="4737100"/>
            </a:xfrm>
          </p:grpSpPr>
          <p:pic>
            <p:nvPicPr>
              <p:cNvPr id="18" name="Picture 4">
                <a:extLst>
                  <a:ext uri="{FF2B5EF4-FFF2-40B4-BE49-F238E27FC236}">
                    <a16:creationId xmlns:a16="http://schemas.microsoft.com/office/drawing/2014/main" id="{764F9A8E-4116-4DDD-AABC-E59482CE36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388" y="1060450"/>
                <a:ext cx="7767637" cy="4737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Box 10">
                <a:extLst>
                  <a:ext uri="{FF2B5EF4-FFF2-40B4-BE49-F238E27FC236}">
                    <a16:creationId xmlns:a16="http://schemas.microsoft.com/office/drawing/2014/main" id="{06870926-FB83-43F1-BC1A-DA8C4DC25D7D}"/>
                  </a:ext>
                </a:extLst>
              </p:cNvPr>
              <p:cNvSpPr txBox="1"/>
              <p:nvPr/>
            </p:nvSpPr>
            <p:spPr>
              <a:xfrm>
                <a:off x="4370148" y="1300163"/>
                <a:ext cx="401611" cy="24003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10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9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8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7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6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5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4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3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2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1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0</a:t>
                </a:r>
              </a:p>
            </p:txBody>
          </p:sp>
          <p:sp>
            <p:nvSpPr>
              <p:cNvPr id="20" name="Oval 4">
                <a:extLst>
                  <a:ext uri="{FF2B5EF4-FFF2-40B4-BE49-F238E27FC236}">
                    <a16:creationId xmlns:a16="http://schemas.microsoft.com/office/drawing/2014/main" id="{3AAF77CE-4EB1-4448-A86E-4AF3A02250DB}"/>
                  </a:ext>
                </a:extLst>
              </p:cNvPr>
              <p:cNvSpPr/>
              <p:nvPr/>
            </p:nvSpPr>
            <p:spPr>
              <a:xfrm>
                <a:off x="4490008" y="2060848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5">
                <a:extLst>
                  <a:ext uri="{FF2B5EF4-FFF2-40B4-BE49-F238E27FC236}">
                    <a16:creationId xmlns:a16="http://schemas.microsoft.com/office/drawing/2014/main" id="{633B8CFE-7063-47C5-A862-58FA281852AD}"/>
                  </a:ext>
                </a:extLst>
              </p:cNvPr>
              <p:cNvSpPr/>
              <p:nvPr/>
            </p:nvSpPr>
            <p:spPr>
              <a:xfrm>
                <a:off x="3563888" y="2708920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al 6">
                <a:extLst>
                  <a:ext uri="{FF2B5EF4-FFF2-40B4-BE49-F238E27FC236}">
                    <a16:creationId xmlns:a16="http://schemas.microsoft.com/office/drawing/2014/main" id="{9EF359C4-A51A-41F1-A43E-893205BB19E0}"/>
                  </a:ext>
                </a:extLst>
              </p:cNvPr>
              <p:cNvSpPr/>
              <p:nvPr/>
            </p:nvSpPr>
            <p:spPr>
              <a:xfrm>
                <a:off x="3059832" y="3700078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al 9">
                <a:extLst>
                  <a:ext uri="{FF2B5EF4-FFF2-40B4-BE49-F238E27FC236}">
                    <a16:creationId xmlns:a16="http://schemas.microsoft.com/office/drawing/2014/main" id="{76256D1F-3B71-4003-B537-70D35D9E22FE}"/>
                  </a:ext>
                </a:extLst>
              </p:cNvPr>
              <p:cNvSpPr/>
              <p:nvPr/>
            </p:nvSpPr>
            <p:spPr>
              <a:xfrm>
                <a:off x="4207301" y="4149080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3">
                <a:extLst>
                  <a:ext uri="{FF2B5EF4-FFF2-40B4-BE49-F238E27FC236}">
                    <a16:creationId xmlns:a16="http://schemas.microsoft.com/office/drawing/2014/main" id="{5EDA488E-1678-49A9-88EA-2296046D4A50}"/>
                  </a:ext>
                </a:extLst>
              </p:cNvPr>
              <p:cNvSpPr/>
              <p:nvPr/>
            </p:nvSpPr>
            <p:spPr>
              <a:xfrm>
                <a:off x="5023443" y="4437112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Oval 7">
                <a:extLst>
                  <a:ext uri="{FF2B5EF4-FFF2-40B4-BE49-F238E27FC236}">
                    <a16:creationId xmlns:a16="http://schemas.microsoft.com/office/drawing/2014/main" id="{143BE8EC-DEED-4936-8507-573293EE5952}"/>
                  </a:ext>
                </a:extLst>
              </p:cNvPr>
              <p:cNvSpPr/>
              <p:nvPr/>
            </p:nvSpPr>
            <p:spPr>
              <a:xfrm>
                <a:off x="5215187" y="3570391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Oval 8">
                <a:extLst>
                  <a:ext uri="{FF2B5EF4-FFF2-40B4-BE49-F238E27FC236}">
                    <a16:creationId xmlns:a16="http://schemas.microsoft.com/office/drawing/2014/main" id="{DB4B2699-0E31-49C1-BAEB-7C81CE83C100}"/>
                  </a:ext>
                </a:extLst>
              </p:cNvPr>
              <p:cNvSpPr/>
              <p:nvPr/>
            </p:nvSpPr>
            <p:spPr>
              <a:xfrm>
                <a:off x="5940152" y="2351692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9D5AF8A7-99C3-4ABC-A942-7E15D3EEBA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80293" y="1040592"/>
              <a:ext cx="1944217" cy="26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Jelenlegi foglalkozás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1241CAB3-8BEB-4B7E-8BEA-FCE4897A35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0809" y="1934150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„</a:t>
              </a:r>
              <a:r>
                <a:rPr lang="pt-PT" altLang="pt-PT" sz="1100" u="none" dirty="0">
                  <a:latin typeface="Times New Roman" panose="02020603050405020304" pitchFamily="18" charset="0"/>
                </a:rPr>
                <a:t>A</a:t>
              </a:r>
              <a:r>
                <a:rPr lang="hu-HU" altLang="pt-PT" sz="1100" u="none" dirty="0">
                  <a:latin typeface="Times New Roman" panose="02020603050405020304" pitchFamily="18" charset="0"/>
                </a:rPr>
                <a:t>” munka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8C87EE27-9546-42F6-A2BA-8479E0E637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4292" y="3887470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„</a:t>
              </a:r>
              <a:r>
                <a:rPr lang="pt-PT" altLang="pt-PT" sz="1100" u="none" dirty="0">
                  <a:latin typeface="Times New Roman" panose="02020603050405020304" pitchFamily="18" charset="0"/>
                </a:rPr>
                <a:t>B</a:t>
              </a:r>
              <a:r>
                <a:rPr lang="hu-HU" altLang="pt-PT" sz="1100" u="none" dirty="0">
                  <a:latin typeface="Times New Roman" panose="02020603050405020304" pitchFamily="18" charset="0"/>
                </a:rPr>
                <a:t>” munka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F0111072-B4F0-4166-89FC-EFD4C66402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8701" y="5517232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PT" altLang="pt-PT" sz="1100" u="none" dirty="0">
                  <a:latin typeface="Times New Roman" panose="02020603050405020304" pitchFamily="18" charset="0"/>
                </a:rPr>
                <a:t>Sport</a:t>
              </a:r>
              <a:r>
                <a:rPr lang="hu-HU" altLang="pt-PT" sz="1100" u="none" dirty="0" err="1">
                  <a:latin typeface="Times New Roman" panose="02020603050405020304" pitchFamily="18" charset="0"/>
                </a:rPr>
                <a:t>olás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7552282E-7CEA-41C0-A30F-3441FA59C2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7744" y="5517232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Barátok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926BBA94-A750-4F04-B5AF-C394C389CF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600" y="3887470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„</a:t>
              </a:r>
              <a:r>
                <a:rPr lang="pt-PT" altLang="pt-PT" sz="1100" u="none" dirty="0">
                  <a:latin typeface="Times New Roman" panose="02020603050405020304" pitchFamily="18" charset="0"/>
                </a:rPr>
                <a:t>B</a:t>
              </a:r>
              <a:r>
                <a:rPr lang="hu-HU" altLang="pt-PT" sz="1100" u="none" dirty="0">
                  <a:latin typeface="Times New Roman" panose="02020603050405020304" pitchFamily="18" charset="0"/>
                </a:rPr>
                <a:t>”iskola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id="{B4240DF6-045C-4BA4-9DAB-9BD914C37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632" y="1929065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„</a:t>
              </a:r>
              <a:r>
                <a:rPr lang="pt-PT" altLang="pt-PT" sz="1100" u="none" dirty="0">
                  <a:latin typeface="Times New Roman" panose="02020603050405020304" pitchFamily="18" charset="0"/>
                </a:rPr>
                <a:t>A</a:t>
              </a:r>
              <a:r>
                <a:rPr lang="hu-HU" altLang="pt-PT" sz="1100" u="none" dirty="0">
                  <a:latin typeface="Times New Roman" panose="02020603050405020304" pitchFamily="18" charset="0"/>
                </a:rPr>
                <a:t>”iskola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27742" y="386570"/>
            <a:ext cx="106633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Üzleti terv</a:t>
            </a:r>
            <a:endParaRPr lang="en-GB" sz="2400" dirty="0"/>
          </a:p>
          <a:p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 err="1"/>
              <a:t>Melyek</a:t>
            </a:r>
            <a:r>
              <a:rPr lang="en-GB" sz="2000" dirty="0"/>
              <a:t> </a:t>
            </a: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üzleti</a:t>
            </a:r>
            <a:r>
              <a:rPr lang="en-GB" sz="2000" dirty="0"/>
              <a:t> </a:t>
            </a:r>
            <a:r>
              <a:rPr lang="en-GB" sz="2000" dirty="0" err="1"/>
              <a:t>ügyek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Fedezeti pont elemzés üzleti </a:t>
            </a:r>
            <a:r>
              <a:rPr lang="hu-HU" sz="2000" dirty="0" err="1"/>
              <a:t>ügyenként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Mit fogunk megvalósítani 3 év alatt?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/>
              <a:t>A </a:t>
            </a:r>
            <a:r>
              <a:rPr lang="en-GB" sz="2000" dirty="0" err="1"/>
              <a:t>költség</a:t>
            </a:r>
            <a:r>
              <a:rPr lang="en-GB" sz="2000" dirty="0"/>
              <a:t> / </a:t>
            </a:r>
            <a:r>
              <a:rPr lang="en-GB" sz="2000" dirty="0" err="1"/>
              <a:t>kockázat</a:t>
            </a:r>
            <a:r>
              <a:rPr lang="en-GB" sz="2000" dirty="0"/>
              <a:t> / </a:t>
            </a:r>
            <a:r>
              <a:rPr lang="en-GB" sz="2000" dirty="0" err="1"/>
              <a:t>jogok</a:t>
            </a:r>
            <a:r>
              <a:rPr lang="en-GB" sz="2000" dirty="0"/>
              <a:t> / </a:t>
            </a:r>
            <a:r>
              <a:rPr lang="en-GB" sz="2000" dirty="0" err="1"/>
              <a:t>jövedelem</a:t>
            </a:r>
            <a:r>
              <a:rPr lang="en-GB" sz="2000" dirty="0"/>
              <a:t> </a:t>
            </a:r>
            <a:r>
              <a:rPr lang="en-GB" sz="2000" dirty="0" err="1"/>
              <a:t>megosztása</a:t>
            </a:r>
            <a:r>
              <a:rPr lang="hu-HU" sz="2000" dirty="0"/>
              <a:t>?</a:t>
            </a:r>
            <a:endParaRPr lang="en-GB" sz="2000" dirty="0"/>
          </a:p>
        </p:txBody>
      </p:sp>
      <p:sp>
        <p:nvSpPr>
          <p:cNvPr id="9" name="Szövegdoboz 3"/>
          <p:cNvSpPr txBox="1"/>
          <p:nvPr/>
        </p:nvSpPr>
        <p:spPr>
          <a:xfrm>
            <a:off x="627742" y="2806076"/>
            <a:ext cx="622281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Üzleti</a:t>
            </a:r>
            <a:r>
              <a:rPr lang="en-GB" sz="2400" dirty="0"/>
              <a:t> </a:t>
            </a:r>
            <a:r>
              <a:rPr lang="en-GB" sz="2400" dirty="0" err="1"/>
              <a:t>hálózati</a:t>
            </a:r>
            <a:r>
              <a:rPr lang="en-GB" sz="2400" dirty="0"/>
              <a:t> </a:t>
            </a:r>
            <a:r>
              <a:rPr lang="en-GB" sz="2400" dirty="0" err="1"/>
              <a:t>stratégia</a:t>
            </a:r>
            <a:r>
              <a:rPr lang="en-GB" sz="2400" dirty="0"/>
              <a:t> </a:t>
            </a:r>
            <a:r>
              <a:rPr lang="en-GB" sz="2400" dirty="0" err="1"/>
              <a:t>használata</a:t>
            </a:r>
            <a:endParaRPr lang="hu-HU" sz="2400" dirty="0"/>
          </a:p>
          <a:p>
            <a:r>
              <a:rPr lang="en-GB" sz="2000" dirty="0"/>
              <a:t>A</a:t>
            </a:r>
            <a:r>
              <a:rPr lang="hu-HU" sz="2000" dirty="0"/>
              <a:t>z érdekeltek </a:t>
            </a:r>
            <a:r>
              <a:rPr lang="en-GB" sz="2000" dirty="0" err="1"/>
              <a:t>mindegyik</a:t>
            </a:r>
            <a:r>
              <a:rPr lang="hu-HU" sz="2000" dirty="0"/>
              <a:t>ének</a:t>
            </a:r>
            <a:r>
              <a:rPr lang="en-GB" sz="2000" dirty="0"/>
              <a:t> </a:t>
            </a:r>
            <a:r>
              <a:rPr lang="en-GB" sz="2000" dirty="0" err="1"/>
              <a:t>elemzése</a:t>
            </a:r>
            <a:r>
              <a:rPr lang="en-GB" sz="2000" dirty="0"/>
              <a:t> </a:t>
            </a:r>
            <a:r>
              <a:rPr lang="hu-HU" sz="2000" dirty="0"/>
              <a:t>szükséges</a:t>
            </a:r>
            <a:r>
              <a:rPr lang="en-GB" sz="2000" dirty="0"/>
              <a:t>: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Érdekeltek száma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A lehetséges eladások száma</a:t>
            </a:r>
            <a:r>
              <a:rPr lang="en-GB" sz="2000" dirty="0"/>
              <a:t> 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Állandó költségek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Változó költségek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Bevételek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/>
              <a:t>Profit = </a:t>
            </a:r>
            <a:r>
              <a:rPr lang="hu-HU" sz="2000" dirty="0"/>
              <a:t>Bevétel </a:t>
            </a:r>
            <a:r>
              <a:rPr lang="en-GB" sz="2000" dirty="0"/>
              <a:t>– (</a:t>
            </a:r>
            <a:r>
              <a:rPr lang="hu-HU" sz="2000" dirty="0"/>
              <a:t>állandó költség</a:t>
            </a:r>
            <a:r>
              <a:rPr lang="en-GB" sz="2000" dirty="0"/>
              <a:t> + </a:t>
            </a:r>
            <a:r>
              <a:rPr lang="hu-HU" sz="2000" dirty="0"/>
              <a:t>változó költség</a:t>
            </a:r>
            <a:r>
              <a:rPr lang="en-GB" sz="2000" dirty="0"/>
              <a:t>)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/>
              <a:t>S</a:t>
            </a:r>
            <a:r>
              <a:rPr lang="hu-HU" sz="2000" dirty="0" err="1"/>
              <a:t>zponzorok</a:t>
            </a:r>
            <a:r>
              <a:rPr lang="en-GB" sz="2000" dirty="0"/>
              <a:t> / </a:t>
            </a:r>
            <a:r>
              <a:rPr lang="hu-HU" sz="2000" dirty="0"/>
              <a:t>Befektetők</a:t>
            </a:r>
            <a:endParaRPr lang="en-GB" sz="2000" dirty="0"/>
          </a:p>
        </p:txBody>
      </p:sp>
      <p:sp>
        <p:nvSpPr>
          <p:cNvPr id="5" name="Ellipse 4"/>
          <p:cNvSpPr/>
          <p:nvPr/>
        </p:nvSpPr>
        <p:spPr>
          <a:xfrm rot="19342971">
            <a:off x="8839245" y="3675974"/>
            <a:ext cx="2250831" cy="3341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10345216" y="2366887"/>
            <a:ext cx="116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Üzleti Terv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06768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>
            <a:extLst>
              <a:ext uri="{FF2B5EF4-FFF2-40B4-BE49-F238E27FC236}">
                <a16:creationId xmlns:a16="http://schemas.microsoft.com/office/drawing/2014/main" id="{BA61A325-33B0-4A33-A9E6-4D7FBDB25D3A}"/>
              </a:ext>
            </a:extLst>
          </p:cNvPr>
          <p:cNvGrpSpPr>
            <a:grpSpLocks/>
          </p:cNvGrpSpPr>
          <p:nvPr/>
        </p:nvGrpSpPr>
        <p:grpSpPr bwMode="auto">
          <a:xfrm>
            <a:off x="6656214" y="2725270"/>
            <a:ext cx="5256948" cy="3301890"/>
            <a:chOff x="687388" y="957495"/>
            <a:chExt cx="8121120" cy="4840055"/>
          </a:xfrm>
        </p:grpSpPr>
        <p:grpSp>
          <p:nvGrpSpPr>
            <p:cNvPr id="10" name="Group 1">
              <a:extLst>
                <a:ext uri="{FF2B5EF4-FFF2-40B4-BE49-F238E27FC236}">
                  <a16:creationId xmlns:a16="http://schemas.microsoft.com/office/drawing/2014/main" id="{8A68E0D5-F316-4532-B4AC-94450281F4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7388" y="1060450"/>
              <a:ext cx="7767637" cy="4737100"/>
              <a:chOff x="687388" y="1060450"/>
              <a:chExt cx="7767637" cy="4737100"/>
            </a:xfrm>
          </p:grpSpPr>
          <p:pic>
            <p:nvPicPr>
              <p:cNvPr id="18" name="Picture 4">
                <a:extLst>
                  <a:ext uri="{FF2B5EF4-FFF2-40B4-BE49-F238E27FC236}">
                    <a16:creationId xmlns:a16="http://schemas.microsoft.com/office/drawing/2014/main" id="{71597D9E-6482-4D40-A315-736A846A858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388" y="1060450"/>
                <a:ext cx="7767637" cy="4737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Box 10">
                <a:extLst>
                  <a:ext uri="{FF2B5EF4-FFF2-40B4-BE49-F238E27FC236}">
                    <a16:creationId xmlns:a16="http://schemas.microsoft.com/office/drawing/2014/main" id="{ADDB5C40-0EAB-482D-B9DB-1EDF2E53B5BA}"/>
                  </a:ext>
                </a:extLst>
              </p:cNvPr>
              <p:cNvSpPr txBox="1"/>
              <p:nvPr/>
            </p:nvSpPr>
            <p:spPr>
              <a:xfrm>
                <a:off x="4370148" y="1300163"/>
                <a:ext cx="401611" cy="24003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10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9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8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7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6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5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4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3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2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1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0</a:t>
                </a:r>
              </a:p>
            </p:txBody>
          </p:sp>
          <p:sp>
            <p:nvSpPr>
              <p:cNvPr id="20" name="Oval 4">
                <a:extLst>
                  <a:ext uri="{FF2B5EF4-FFF2-40B4-BE49-F238E27FC236}">
                    <a16:creationId xmlns:a16="http://schemas.microsoft.com/office/drawing/2014/main" id="{26E655B4-C265-433A-9003-E0A7FDA86E23}"/>
                  </a:ext>
                </a:extLst>
              </p:cNvPr>
              <p:cNvSpPr/>
              <p:nvPr/>
            </p:nvSpPr>
            <p:spPr>
              <a:xfrm>
                <a:off x="4490008" y="2060848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5">
                <a:extLst>
                  <a:ext uri="{FF2B5EF4-FFF2-40B4-BE49-F238E27FC236}">
                    <a16:creationId xmlns:a16="http://schemas.microsoft.com/office/drawing/2014/main" id="{36D1C62B-BE7D-403D-ABF1-E0E86E9E8166}"/>
                  </a:ext>
                </a:extLst>
              </p:cNvPr>
              <p:cNvSpPr/>
              <p:nvPr/>
            </p:nvSpPr>
            <p:spPr>
              <a:xfrm>
                <a:off x="3563888" y="2708920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al 6">
                <a:extLst>
                  <a:ext uri="{FF2B5EF4-FFF2-40B4-BE49-F238E27FC236}">
                    <a16:creationId xmlns:a16="http://schemas.microsoft.com/office/drawing/2014/main" id="{1AE71914-7EE2-44B6-9AA4-AD14C2DF8C6C}"/>
                  </a:ext>
                </a:extLst>
              </p:cNvPr>
              <p:cNvSpPr/>
              <p:nvPr/>
            </p:nvSpPr>
            <p:spPr>
              <a:xfrm>
                <a:off x="3059832" y="3700078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al 9">
                <a:extLst>
                  <a:ext uri="{FF2B5EF4-FFF2-40B4-BE49-F238E27FC236}">
                    <a16:creationId xmlns:a16="http://schemas.microsoft.com/office/drawing/2014/main" id="{B3F9D476-A816-4D25-916B-D61260E97BED}"/>
                  </a:ext>
                </a:extLst>
              </p:cNvPr>
              <p:cNvSpPr/>
              <p:nvPr/>
            </p:nvSpPr>
            <p:spPr>
              <a:xfrm>
                <a:off x="4207301" y="4149080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3">
                <a:extLst>
                  <a:ext uri="{FF2B5EF4-FFF2-40B4-BE49-F238E27FC236}">
                    <a16:creationId xmlns:a16="http://schemas.microsoft.com/office/drawing/2014/main" id="{242BE911-5075-4895-A3C3-B5C1003266BA}"/>
                  </a:ext>
                </a:extLst>
              </p:cNvPr>
              <p:cNvSpPr/>
              <p:nvPr/>
            </p:nvSpPr>
            <p:spPr>
              <a:xfrm>
                <a:off x="5023443" y="4437112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Oval 7">
                <a:extLst>
                  <a:ext uri="{FF2B5EF4-FFF2-40B4-BE49-F238E27FC236}">
                    <a16:creationId xmlns:a16="http://schemas.microsoft.com/office/drawing/2014/main" id="{2CBAF9D2-5651-4053-B209-044C3C023343}"/>
                  </a:ext>
                </a:extLst>
              </p:cNvPr>
              <p:cNvSpPr/>
              <p:nvPr/>
            </p:nvSpPr>
            <p:spPr>
              <a:xfrm>
                <a:off x="5215187" y="3570391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Oval 8">
                <a:extLst>
                  <a:ext uri="{FF2B5EF4-FFF2-40B4-BE49-F238E27FC236}">
                    <a16:creationId xmlns:a16="http://schemas.microsoft.com/office/drawing/2014/main" id="{C4778DC1-E55F-4236-A932-68C0AD0F6FD7}"/>
                  </a:ext>
                </a:extLst>
              </p:cNvPr>
              <p:cNvSpPr/>
              <p:nvPr/>
            </p:nvSpPr>
            <p:spPr>
              <a:xfrm>
                <a:off x="5940152" y="2351692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EED5706F-B8AA-40F5-B866-F0619A509E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6327" y="957495"/>
              <a:ext cx="1944216" cy="2616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Jelenlegi foglalkozás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569F7F2E-ABBE-45E6-8125-DF6669A5C9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0809" y="1934150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„</a:t>
              </a:r>
              <a:r>
                <a:rPr lang="pt-PT" altLang="pt-PT" sz="1100" u="none" dirty="0">
                  <a:latin typeface="Times New Roman" panose="02020603050405020304" pitchFamily="18" charset="0"/>
                </a:rPr>
                <a:t>A</a:t>
              </a:r>
              <a:r>
                <a:rPr lang="hu-HU" altLang="pt-PT" sz="1100" u="none" dirty="0">
                  <a:latin typeface="Times New Roman" panose="02020603050405020304" pitchFamily="18" charset="0"/>
                </a:rPr>
                <a:t>” munka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E18F9927-BE8E-4F13-A72C-EF34475A34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4292" y="3887470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„</a:t>
              </a:r>
              <a:r>
                <a:rPr lang="pt-PT" altLang="pt-PT" sz="1100" u="none" dirty="0">
                  <a:latin typeface="Times New Roman" panose="02020603050405020304" pitchFamily="18" charset="0"/>
                </a:rPr>
                <a:t>B</a:t>
              </a:r>
              <a:r>
                <a:rPr lang="hu-HU" altLang="pt-PT" sz="1100" u="none" dirty="0">
                  <a:latin typeface="Times New Roman" panose="02020603050405020304" pitchFamily="18" charset="0"/>
                </a:rPr>
                <a:t>” munka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15EB99CE-4041-4C32-8629-5F01710BC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8701" y="5517232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PT" altLang="pt-PT" sz="1100" u="none" dirty="0">
                  <a:latin typeface="Times New Roman" panose="02020603050405020304" pitchFamily="18" charset="0"/>
                </a:rPr>
                <a:t>Sport</a:t>
              </a:r>
              <a:r>
                <a:rPr lang="hu-HU" altLang="pt-PT" sz="1100" u="none" dirty="0" err="1">
                  <a:latin typeface="Times New Roman" panose="02020603050405020304" pitchFamily="18" charset="0"/>
                </a:rPr>
                <a:t>olás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5D39D554-CFD0-4231-B2B0-86C41C2AD1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7744" y="5517232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Barátok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F7AACEE9-FFF0-4DF7-9081-78EB2E648C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600" y="3887470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„</a:t>
              </a:r>
              <a:r>
                <a:rPr lang="pt-PT" altLang="pt-PT" sz="1100" u="none" dirty="0">
                  <a:latin typeface="Times New Roman" panose="02020603050405020304" pitchFamily="18" charset="0"/>
                </a:rPr>
                <a:t>B</a:t>
              </a:r>
              <a:r>
                <a:rPr lang="hu-HU" altLang="pt-PT" sz="1100" u="none" dirty="0">
                  <a:latin typeface="Times New Roman" panose="02020603050405020304" pitchFamily="18" charset="0"/>
                </a:rPr>
                <a:t>”iskola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id="{C495E402-EACC-4789-9818-9DABF5EF865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632" y="1929065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„</a:t>
              </a:r>
              <a:r>
                <a:rPr lang="pt-PT" altLang="pt-PT" sz="1100" u="none" dirty="0">
                  <a:latin typeface="Times New Roman" panose="02020603050405020304" pitchFamily="18" charset="0"/>
                </a:rPr>
                <a:t>A</a:t>
              </a:r>
              <a:r>
                <a:rPr lang="hu-HU" altLang="pt-PT" sz="1100" u="none" dirty="0">
                  <a:latin typeface="Times New Roman" panose="02020603050405020304" pitchFamily="18" charset="0"/>
                </a:rPr>
                <a:t>”iskola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27742" y="386570"/>
            <a:ext cx="106633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Üzleti terv</a:t>
            </a:r>
            <a:endParaRPr lang="en-GB" sz="2400" dirty="0"/>
          </a:p>
          <a:p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Küldetésnyilatkozat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 err="1"/>
              <a:t>Érdekelt</a:t>
            </a:r>
            <a:r>
              <a:rPr lang="hu-HU" sz="2000" dirty="0" err="1"/>
              <a:t>ek</a:t>
            </a:r>
            <a:r>
              <a:rPr lang="en-GB" sz="2000" dirty="0"/>
              <a:t> </a:t>
            </a:r>
            <a:r>
              <a:rPr lang="en-GB" sz="2000" dirty="0" err="1"/>
              <a:t>elemzés</a:t>
            </a:r>
            <a:r>
              <a:rPr lang="hu-HU" sz="2000" dirty="0"/>
              <a:t>e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Üzleti esetek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Fedezeti pont elemzése</a:t>
            </a:r>
            <a:endParaRPr lang="en-GB" sz="2000" dirty="0"/>
          </a:p>
        </p:txBody>
      </p:sp>
      <p:sp>
        <p:nvSpPr>
          <p:cNvPr id="9" name="Szövegdoboz 3"/>
          <p:cNvSpPr txBox="1"/>
          <p:nvPr/>
        </p:nvSpPr>
        <p:spPr>
          <a:xfrm>
            <a:off x="627742" y="2439424"/>
            <a:ext cx="64780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Kiegészítő szempontok az üzleti tervhez</a:t>
            </a:r>
            <a:r>
              <a:rPr lang="en-GB" sz="2400" dirty="0"/>
              <a:t> (1)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Tulajdoni viszonyok – ki mit birtokol? Egyetlen tulajdonos vagy társtulajdon?</a:t>
            </a:r>
            <a:endParaRPr lang="en-US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000" dirty="0" err="1"/>
              <a:t>Egyéni</a:t>
            </a:r>
            <a:r>
              <a:rPr lang="en-US" sz="2000" dirty="0"/>
              <a:t> </a:t>
            </a:r>
            <a:r>
              <a:rPr lang="en-US" sz="2000" dirty="0" err="1"/>
              <a:t>vagy</a:t>
            </a:r>
            <a:r>
              <a:rPr lang="en-US" sz="2000" dirty="0"/>
              <a:t> </a:t>
            </a:r>
            <a:r>
              <a:rPr lang="en-US" sz="2000" dirty="0" err="1"/>
              <a:t>intézményi</a:t>
            </a:r>
            <a:r>
              <a:rPr lang="en-US" sz="2000" dirty="0"/>
              <a:t> </a:t>
            </a:r>
            <a:r>
              <a:rPr lang="hu-HU" sz="2000" dirty="0"/>
              <a:t>befektetés</a:t>
            </a:r>
            <a:r>
              <a:rPr lang="en-US" sz="2000" dirty="0"/>
              <a:t>?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Közös fejlesztés</a:t>
            </a:r>
            <a:r>
              <a:rPr lang="en-US" sz="2000" dirty="0"/>
              <a:t>?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000" dirty="0"/>
              <a:t>Partner</a:t>
            </a:r>
            <a:r>
              <a:rPr lang="hu-HU" sz="2000" dirty="0"/>
              <a:t>i szerepek</a:t>
            </a:r>
            <a:r>
              <a:rPr lang="en-US" sz="2000" dirty="0"/>
              <a:t>: </a:t>
            </a:r>
            <a:r>
              <a:rPr lang="hu-HU" sz="2000" dirty="0"/>
              <a:t>vállalkozó</a:t>
            </a:r>
            <a:r>
              <a:rPr lang="en-US" sz="2000" dirty="0"/>
              <a:t> / </a:t>
            </a:r>
            <a:r>
              <a:rPr lang="hu-HU" sz="2000" dirty="0"/>
              <a:t>alvállalkozó</a:t>
            </a:r>
            <a:r>
              <a:rPr lang="en-US" sz="2000" dirty="0"/>
              <a:t> / partner?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000" dirty="0" err="1"/>
              <a:t>Háttér</a:t>
            </a:r>
            <a:r>
              <a:rPr lang="hu-HU" sz="2000" dirty="0" err="1"/>
              <a:t>beli</a:t>
            </a:r>
            <a:r>
              <a:rPr lang="en-US" sz="2000" dirty="0"/>
              <a:t> / </a:t>
            </a:r>
            <a:r>
              <a:rPr lang="hu-HU" sz="2000" dirty="0"/>
              <a:t>előtérbeli</a:t>
            </a:r>
            <a:r>
              <a:rPr lang="en-US" sz="2000" dirty="0"/>
              <a:t> </a:t>
            </a:r>
            <a:r>
              <a:rPr lang="en-US" sz="2000" dirty="0" err="1"/>
              <a:t>ismeretek</a:t>
            </a:r>
            <a:r>
              <a:rPr lang="en-US" sz="2000" dirty="0"/>
              <a:t>?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 err="1"/>
              <a:t>Hozzáfárási</a:t>
            </a:r>
            <a:r>
              <a:rPr lang="hu-HU" sz="2000" dirty="0"/>
              <a:t> jogok</a:t>
            </a:r>
            <a:r>
              <a:rPr lang="en-US" sz="2000" dirty="0"/>
              <a:t>/ </a:t>
            </a:r>
            <a:r>
              <a:rPr lang="hu-HU" sz="2000" dirty="0"/>
              <a:t>felhasználói jogok </a:t>
            </a:r>
            <a:r>
              <a:rPr lang="en-US" sz="2000" dirty="0"/>
              <a:t>/ </a:t>
            </a:r>
            <a:r>
              <a:rPr lang="hu-HU" sz="2000" dirty="0"/>
              <a:t>kereskedelmi forgalom</a:t>
            </a:r>
            <a:r>
              <a:rPr lang="en-US" sz="2000" dirty="0"/>
              <a:t>?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000" dirty="0" err="1"/>
              <a:t>Pénzügyi</a:t>
            </a:r>
            <a:r>
              <a:rPr lang="en-US" sz="2000" dirty="0"/>
              <a:t> </a:t>
            </a:r>
            <a:r>
              <a:rPr lang="en-US" sz="2000" dirty="0" err="1"/>
              <a:t>feltételek</a:t>
            </a:r>
            <a:r>
              <a:rPr lang="hu-HU" sz="2000" dirty="0"/>
              <a:t> </a:t>
            </a:r>
            <a:r>
              <a:rPr lang="en-US" sz="2000" dirty="0"/>
              <a:t>(</a:t>
            </a:r>
            <a:r>
              <a:rPr lang="hu-HU" sz="2000" dirty="0"/>
              <a:t>szellemi tulajdonjog</a:t>
            </a:r>
            <a:r>
              <a:rPr lang="en-US" sz="2000" dirty="0"/>
              <a:t> </a:t>
            </a:r>
            <a:r>
              <a:rPr lang="en-US" sz="2000" dirty="0" err="1"/>
              <a:t>költség</a:t>
            </a:r>
            <a:r>
              <a:rPr lang="hu-HU" sz="2000" dirty="0" err="1"/>
              <a:t>ei</a:t>
            </a:r>
            <a:r>
              <a:rPr lang="en-US" sz="2000" dirty="0"/>
              <a:t>, </a:t>
            </a:r>
            <a:r>
              <a:rPr lang="en-US" sz="2000" dirty="0" err="1"/>
              <a:t>jogdíjstruktúra</a:t>
            </a:r>
            <a:r>
              <a:rPr lang="en-US" sz="2000" dirty="0"/>
              <a:t>)?</a:t>
            </a:r>
          </a:p>
        </p:txBody>
      </p:sp>
      <p:sp>
        <p:nvSpPr>
          <p:cNvPr id="5" name="Ellipse 4"/>
          <p:cNvSpPr/>
          <p:nvPr/>
        </p:nvSpPr>
        <p:spPr>
          <a:xfrm rot="19342971">
            <a:off x="8839245" y="3675974"/>
            <a:ext cx="2250831" cy="3341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9964660" y="2795506"/>
            <a:ext cx="116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Üzleti Terv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468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>
            <a:extLst>
              <a:ext uri="{FF2B5EF4-FFF2-40B4-BE49-F238E27FC236}">
                <a16:creationId xmlns:a16="http://schemas.microsoft.com/office/drawing/2014/main" id="{3003B3E2-29A8-4018-A806-516B9D6AAA73}"/>
              </a:ext>
            </a:extLst>
          </p:cNvPr>
          <p:cNvGrpSpPr>
            <a:grpSpLocks/>
          </p:cNvGrpSpPr>
          <p:nvPr/>
        </p:nvGrpSpPr>
        <p:grpSpPr bwMode="auto">
          <a:xfrm>
            <a:off x="6605354" y="2696952"/>
            <a:ext cx="5586646" cy="3232618"/>
            <a:chOff x="687388" y="911487"/>
            <a:chExt cx="8121120" cy="4886063"/>
          </a:xfrm>
        </p:grpSpPr>
        <p:grpSp>
          <p:nvGrpSpPr>
            <p:cNvPr id="10" name="Group 1">
              <a:extLst>
                <a:ext uri="{FF2B5EF4-FFF2-40B4-BE49-F238E27FC236}">
                  <a16:creationId xmlns:a16="http://schemas.microsoft.com/office/drawing/2014/main" id="{71F8F7B9-1ABC-45BF-AB66-185250B2C3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7388" y="1060450"/>
              <a:ext cx="7767637" cy="4737100"/>
              <a:chOff x="687388" y="1060450"/>
              <a:chExt cx="7767637" cy="4737100"/>
            </a:xfrm>
          </p:grpSpPr>
          <p:pic>
            <p:nvPicPr>
              <p:cNvPr id="18" name="Picture 4">
                <a:extLst>
                  <a:ext uri="{FF2B5EF4-FFF2-40B4-BE49-F238E27FC236}">
                    <a16:creationId xmlns:a16="http://schemas.microsoft.com/office/drawing/2014/main" id="{0CFB7A71-C759-4F37-A532-87D8870707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388" y="1060450"/>
                <a:ext cx="7767637" cy="4737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Box 10">
                <a:extLst>
                  <a:ext uri="{FF2B5EF4-FFF2-40B4-BE49-F238E27FC236}">
                    <a16:creationId xmlns:a16="http://schemas.microsoft.com/office/drawing/2014/main" id="{4D16AE94-55D5-4524-9755-460AFAB7A1A0}"/>
                  </a:ext>
                </a:extLst>
              </p:cNvPr>
              <p:cNvSpPr txBox="1"/>
              <p:nvPr/>
            </p:nvSpPr>
            <p:spPr>
              <a:xfrm>
                <a:off x="4370148" y="1300163"/>
                <a:ext cx="401611" cy="24003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10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9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8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7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6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5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4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3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2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1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0</a:t>
                </a:r>
              </a:p>
            </p:txBody>
          </p:sp>
          <p:sp>
            <p:nvSpPr>
              <p:cNvPr id="20" name="Oval 4">
                <a:extLst>
                  <a:ext uri="{FF2B5EF4-FFF2-40B4-BE49-F238E27FC236}">
                    <a16:creationId xmlns:a16="http://schemas.microsoft.com/office/drawing/2014/main" id="{02BF8DB2-4CD0-4673-8B0E-0CD7BD03CFEE}"/>
                  </a:ext>
                </a:extLst>
              </p:cNvPr>
              <p:cNvSpPr/>
              <p:nvPr/>
            </p:nvSpPr>
            <p:spPr>
              <a:xfrm>
                <a:off x="4490008" y="2060848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5">
                <a:extLst>
                  <a:ext uri="{FF2B5EF4-FFF2-40B4-BE49-F238E27FC236}">
                    <a16:creationId xmlns:a16="http://schemas.microsoft.com/office/drawing/2014/main" id="{830856DA-90FE-4BA9-A08A-041F02036566}"/>
                  </a:ext>
                </a:extLst>
              </p:cNvPr>
              <p:cNvSpPr/>
              <p:nvPr/>
            </p:nvSpPr>
            <p:spPr>
              <a:xfrm>
                <a:off x="3563888" y="2708920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al 6">
                <a:extLst>
                  <a:ext uri="{FF2B5EF4-FFF2-40B4-BE49-F238E27FC236}">
                    <a16:creationId xmlns:a16="http://schemas.microsoft.com/office/drawing/2014/main" id="{330A3E04-925F-4551-8597-4315CFF486B4}"/>
                  </a:ext>
                </a:extLst>
              </p:cNvPr>
              <p:cNvSpPr/>
              <p:nvPr/>
            </p:nvSpPr>
            <p:spPr>
              <a:xfrm>
                <a:off x="3059832" y="3700078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al 9">
                <a:extLst>
                  <a:ext uri="{FF2B5EF4-FFF2-40B4-BE49-F238E27FC236}">
                    <a16:creationId xmlns:a16="http://schemas.microsoft.com/office/drawing/2014/main" id="{862872F0-5FCA-4125-9E72-18B57A23173A}"/>
                  </a:ext>
                </a:extLst>
              </p:cNvPr>
              <p:cNvSpPr/>
              <p:nvPr/>
            </p:nvSpPr>
            <p:spPr>
              <a:xfrm>
                <a:off x="4207301" y="4149080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3">
                <a:extLst>
                  <a:ext uri="{FF2B5EF4-FFF2-40B4-BE49-F238E27FC236}">
                    <a16:creationId xmlns:a16="http://schemas.microsoft.com/office/drawing/2014/main" id="{785F5BC8-1104-4E61-921F-6EBC31FCB9EF}"/>
                  </a:ext>
                </a:extLst>
              </p:cNvPr>
              <p:cNvSpPr/>
              <p:nvPr/>
            </p:nvSpPr>
            <p:spPr>
              <a:xfrm>
                <a:off x="5023443" y="4437112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Oval 7">
                <a:extLst>
                  <a:ext uri="{FF2B5EF4-FFF2-40B4-BE49-F238E27FC236}">
                    <a16:creationId xmlns:a16="http://schemas.microsoft.com/office/drawing/2014/main" id="{86800DCA-CFD0-4BC6-89E8-F5AE3DBDB565}"/>
                  </a:ext>
                </a:extLst>
              </p:cNvPr>
              <p:cNvSpPr/>
              <p:nvPr/>
            </p:nvSpPr>
            <p:spPr>
              <a:xfrm>
                <a:off x="5215187" y="3570391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Oval 8">
                <a:extLst>
                  <a:ext uri="{FF2B5EF4-FFF2-40B4-BE49-F238E27FC236}">
                    <a16:creationId xmlns:a16="http://schemas.microsoft.com/office/drawing/2014/main" id="{238FF08F-A90C-4732-9607-131E95BA04D7}"/>
                  </a:ext>
                </a:extLst>
              </p:cNvPr>
              <p:cNvSpPr/>
              <p:nvPr/>
            </p:nvSpPr>
            <p:spPr>
              <a:xfrm>
                <a:off x="5940152" y="2351692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40346DB1-A2FE-4D9F-A06A-003629D6FD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1334" y="911487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Jelenlegi foglalkozás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D3EC9B1E-CFAD-42E4-AC73-8DB589AD64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0809" y="1934150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„</a:t>
              </a:r>
              <a:r>
                <a:rPr lang="pt-PT" altLang="pt-PT" sz="1100" u="none" dirty="0">
                  <a:latin typeface="Times New Roman" panose="02020603050405020304" pitchFamily="18" charset="0"/>
                </a:rPr>
                <a:t>A</a:t>
              </a:r>
              <a:r>
                <a:rPr lang="hu-HU" altLang="pt-PT" sz="1100" u="none" dirty="0">
                  <a:latin typeface="Times New Roman" panose="02020603050405020304" pitchFamily="18" charset="0"/>
                </a:rPr>
                <a:t>” munka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D62719B3-BE16-4408-B3E8-1C436B01DA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4292" y="3887470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„</a:t>
              </a:r>
              <a:r>
                <a:rPr lang="pt-PT" altLang="pt-PT" sz="1100" u="none" dirty="0">
                  <a:latin typeface="Times New Roman" panose="02020603050405020304" pitchFamily="18" charset="0"/>
                </a:rPr>
                <a:t>B</a:t>
              </a:r>
              <a:r>
                <a:rPr lang="hu-HU" altLang="pt-PT" sz="1100" u="none" dirty="0">
                  <a:latin typeface="Times New Roman" panose="02020603050405020304" pitchFamily="18" charset="0"/>
                </a:rPr>
                <a:t>” munka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966C6D80-20F4-4599-9A93-B07EDAE565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8701" y="5517232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PT" altLang="pt-PT" sz="1100" u="none" dirty="0">
                  <a:latin typeface="Times New Roman" panose="02020603050405020304" pitchFamily="18" charset="0"/>
                </a:rPr>
                <a:t>Sport</a:t>
              </a:r>
              <a:r>
                <a:rPr lang="hu-HU" altLang="pt-PT" sz="1100" u="none" dirty="0" err="1">
                  <a:latin typeface="Times New Roman" panose="02020603050405020304" pitchFamily="18" charset="0"/>
                </a:rPr>
                <a:t>olás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FB3C3F05-9992-42D9-A8FF-9DAD70A654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7744" y="5517232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Barátok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C6D85D1E-0CE0-40C3-BDEB-81D64C362D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600" y="3887470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„</a:t>
              </a:r>
              <a:r>
                <a:rPr lang="pt-PT" altLang="pt-PT" sz="1100" u="none" dirty="0">
                  <a:latin typeface="Times New Roman" panose="02020603050405020304" pitchFamily="18" charset="0"/>
                </a:rPr>
                <a:t>B</a:t>
              </a:r>
              <a:r>
                <a:rPr lang="hu-HU" altLang="pt-PT" sz="1100" u="none" dirty="0">
                  <a:latin typeface="Times New Roman" panose="02020603050405020304" pitchFamily="18" charset="0"/>
                </a:rPr>
                <a:t>”iskola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id="{066C8E42-CECE-4517-9C25-33A2191698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9632" y="1929065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„</a:t>
              </a:r>
              <a:r>
                <a:rPr lang="pt-PT" altLang="pt-PT" sz="1100" u="none" dirty="0">
                  <a:latin typeface="Times New Roman" panose="02020603050405020304" pitchFamily="18" charset="0"/>
                </a:rPr>
                <a:t>A</a:t>
              </a:r>
              <a:r>
                <a:rPr lang="hu-HU" altLang="pt-PT" sz="1100" u="none" dirty="0">
                  <a:latin typeface="Times New Roman" panose="02020603050405020304" pitchFamily="18" charset="0"/>
                </a:rPr>
                <a:t>”iskola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27742" y="386570"/>
            <a:ext cx="1066338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Üzleti terv</a:t>
            </a:r>
            <a:endParaRPr lang="en-GB" sz="2800" dirty="0"/>
          </a:p>
          <a:p>
            <a:endParaRPr lang="en-GB" sz="24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1600" dirty="0"/>
              <a:t>Küldetésnyilatkozat</a:t>
            </a:r>
            <a:endParaRPr lang="en-GB" sz="16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1600" dirty="0" err="1"/>
              <a:t>Érdekelt</a:t>
            </a:r>
            <a:r>
              <a:rPr lang="hu-HU" sz="1600" dirty="0" err="1"/>
              <a:t>ek</a:t>
            </a:r>
            <a:r>
              <a:rPr lang="en-GB" sz="1600" dirty="0"/>
              <a:t> </a:t>
            </a:r>
            <a:r>
              <a:rPr lang="en-GB" sz="1600" dirty="0" err="1"/>
              <a:t>elemzés</a:t>
            </a:r>
            <a:r>
              <a:rPr lang="hu-HU" sz="1600" dirty="0"/>
              <a:t>e</a:t>
            </a:r>
            <a:endParaRPr lang="en-GB" sz="16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1600" dirty="0"/>
              <a:t>Üzleti esetek</a:t>
            </a:r>
            <a:endParaRPr lang="en-GB" sz="16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1600" dirty="0"/>
              <a:t>Fedezeti pont elemzése</a:t>
            </a:r>
            <a:endParaRPr lang="en-GB" sz="1600" dirty="0"/>
          </a:p>
        </p:txBody>
      </p:sp>
      <p:sp>
        <p:nvSpPr>
          <p:cNvPr id="9" name="Szövegdoboz 3"/>
          <p:cNvSpPr txBox="1"/>
          <p:nvPr/>
        </p:nvSpPr>
        <p:spPr>
          <a:xfrm>
            <a:off x="627742" y="2439424"/>
            <a:ext cx="647800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Kiegészítő szempontok az üzleti tervhez</a:t>
            </a:r>
            <a:r>
              <a:rPr lang="en-GB" sz="2400" dirty="0"/>
              <a:t> (</a:t>
            </a:r>
            <a:r>
              <a:rPr lang="hu-HU" sz="2400" dirty="0"/>
              <a:t>2</a:t>
            </a:r>
            <a:r>
              <a:rPr lang="en-GB" sz="2400" dirty="0"/>
              <a:t>)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000" dirty="0" err="1"/>
              <a:t>Jogi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hivatalos</a:t>
            </a:r>
            <a:r>
              <a:rPr lang="en-US" sz="2000" dirty="0"/>
              <a:t> </a:t>
            </a:r>
            <a:r>
              <a:rPr lang="en-US" sz="2000" dirty="0" err="1"/>
              <a:t>szempontok</a:t>
            </a:r>
            <a:endParaRPr lang="en-US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000" dirty="0" err="1"/>
              <a:t>Általános</a:t>
            </a:r>
            <a:r>
              <a:rPr lang="en-US" sz="2000" dirty="0"/>
              <a:t> </a:t>
            </a:r>
            <a:r>
              <a:rPr lang="en-US" sz="2000" dirty="0" err="1"/>
              <a:t>szempontok</a:t>
            </a:r>
            <a:endParaRPr lang="en-US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000" dirty="0" err="1"/>
              <a:t>Egyéni</a:t>
            </a:r>
            <a:r>
              <a:rPr lang="en-US" sz="2000" dirty="0"/>
              <a:t> partner</a:t>
            </a:r>
            <a:r>
              <a:rPr lang="hu-HU" sz="2000" dirty="0" err="1"/>
              <a:t>ek</a:t>
            </a:r>
            <a:r>
              <a:rPr lang="hu-HU" sz="2000" dirty="0"/>
              <a:t> szintje</a:t>
            </a:r>
            <a:endParaRPr lang="en-US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000" dirty="0" err="1"/>
              <a:t>Kérdések</a:t>
            </a:r>
            <a:r>
              <a:rPr lang="en-US" sz="2000" dirty="0"/>
              <a:t> a </a:t>
            </a:r>
            <a:r>
              <a:rPr lang="en-US" sz="2000" dirty="0" err="1"/>
              <a:t>projekt</a:t>
            </a:r>
            <a:r>
              <a:rPr lang="en-US" sz="2000" dirty="0"/>
              <a:t> </a:t>
            </a:r>
            <a:r>
              <a:rPr lang="en-US" sz="2000" dirty="0" err="1"/>
              <a:t>szintjén</a:t>
            </a:r>
            <a:endParaRPr lang="en-US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000" dirty="0" err="1"/>
              <a:t>Irányítási</a:t>
            </a:r>
            <a:r>
              <a:rPr lang="en-US" sz="2000" dirty="0"/>
              <a:t> </a:t>
            </a:r>
            <a:r>
              <a:rPr lang="en-US" sz="2000" dirty="0" err="1"/>
              <a:t>struktúra</a:t>
            </a:r>
            <a:endParaRPr lang="en-US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000" dirty="0" err="1"/>
              <a:t>Szerepek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érintett</a:t>
            </a:r>
            <a:r>
              <a:rPr lang="en-US" sz="2000" dirty="0"/>
              <a:t> </a:t>
            </a:r>
            <a:r>
              <a:rPr lang="en-US" sz="2000" dirty="0" err="1"/>
              <a:t>személyzet</a:t>
            </a:r>
            <a:r>
              <a:rPr lang="en-US" sz="2000" dirty="0"/>
              <a:t>:</a:t>
            </a:r>
            <a:r>
              <a:rPr lang="hu-HU" sz="2000" dirty="0"/>
              <a:t> </a:t>
            </a:r>
            <a:r>
              <a:rPr lang="en-US" sz="2000" dirty="0" err="1"/>
              <a:t>Projektmenedzser</a:t>
            </a:r>
            <a:r>
              <a:rPr lang="en-US" sz="2000" dirty="0"/>
              <a:t>, </a:t>
            </a:r>
            <a:r>
              <a:rPr lang="en-US" sz="2000" dirty="0" err="1"/>
              <a:t>menedzsment</a:t>
            </a:r>
            <a:r>
              <a:rPr lang="en-US" sz="2000" dirty="0"/>
              <a:t>, </a:t>
            </a:r>
            <a:r>
              <a:rPr lang="hu-HU" sz="2000" dirty="0"/>
              <a:t>szerzői jogi</a:t>
            </a:r>
            <a:r>
              <a:rPr lang="en-US" sz="2000" dirty="0"/>
              <a:t> </a:t>
            </a:r>
            <a:r>
              <a:rPr lang="en-US" sz="2000" dirty="0" err="1"/>
              <a:t>szakértők</a:t>
            </a:r>
            <a:r>
              <a:rPr lang="en-US" sz="2000" dirty="0"/>
              <a:t>, </a:t>
            </a:r>
            <a:r>
              <a:rPr lang="en-US" sz="2000" dirty="0" err="1"/>
              <a:t>ügyvédek</a:t>
            </a:r>
            <a:r>
              <a:rPr lang="en-US" sz="2000" dirty="0"/>
              <a:t>, </a:t>
            </a:r>
            <a:r>
              <a:rPr lang="en-US" sz="2000" dirty="0" err="1"/>
              <a:t>kutatók</a:t>
            </a:r>
            <a:r>
              <a:rPr lang="en-US" sz="2000" dirty="0"/>
              <a:t> ...</a:t>
            </a:r>
          </a:p>
        </p:txBody>
      </p:sp>
      <p:sp>
        <p:nvSpPr>
          <p:cNvPr id="5" name="Ellipse 4"/>
          <p:cNvSpPr/>
          <p:nvPr/>
        </p:nvSpPr>
        <p:spPr>
          <a:xfrm rot="19342971">
            <a:off x="8839245" y="3675974"/>
            <a:ext cx="2250831" cy="3341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9964660" y="2795506"/>
            <a:ext cx="116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Üzleti Terv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293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11">
            <a:extLst>
              <a:ext uri="{FF2B5EF4-FFF2-40B4-BE49-F238E27FC236}">
                <a16:creationId xmlns:a16="http://schemas.microsoft.com/office/drawing/2014/main" id="{45A4D463-D92B-4F36-82BC-3A5ADE830CAA}"/>
              </a:ext>
            </a:extLst>
          </p:cNvPr>
          <p:cNvGrpSpPr>
            <a:grpSpLocks/>
          </p:cNvGrpSpPr>
          <p:nvPr/>
        </p:nvGrpSpPr>
        <p:grpSpPr bwMode="auto">
          <a:xfrm>
            <a:off x="7300133" y="3302441"/>
            <a:ext cx="4643604" cy="3047799"/>
            <a:chOff x="768584" y="814540"/>
            <a:chExt cx="8039924" cy="5026320"/>
          </a:xfrm>
        </p:grpSpPr>
        <p:grpSp>
          <p:nvGrpSpPr>
            <p:cNvPr id="10" name="Group 1">
              <a:extLst>
                <a:ext uri="{FF2B5EF4-FFF2-40B4-BE49-F238E27FC236}">
                  <a16:creationId xmlns:a16="http://schemas.microsoft.com/office/drawing/2014/main" id="{E6157E6B-021C-4594-8024-04D4C7D40F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584" y="1103760"/>
              <a:ext cx="7767637" cy="4737100"/>
              <a:chOff x="768584" y="1103760"/>
              <a:chExt cx="7767637" cy="4737100"/>
            </a:xfrm>
          </p:grpSpPr>
          <p:pic>
            <p:nvPicPr>
              <p:cNvPr id="18" name="Picture 4">
                <a:extLst>
                  <a:ext uri="{FF2B5EF4-FFF2-40B4-BE49-F238E27FC236}">
                    <a16:creationId xmlns:a16="http://schemas.microsoft.com/office/drawing/2014/main" id="{513059FA-1621-4F3C-B324-BA3F644293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584" y="1103760"/>
                <a:ext cx="7767637" cy="4737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Box 10">
                <a:extLst>
                  <a:ext uri="{FF2B5EF4-FFF2-40B4-BE49-F238E27FC236}">
                    <a16:creationId xmlns:a16="http://schemas.microsoft.com/office/drawing/2014/main" id="{BAC454EE-328F-4254-853B-2AD902554F55}"/>
                  </a:ext>
                </a:extLst>
              </p:cNvPr>
              <p:cNvSpPr txBox="1"/>
              <p:nvPr/>
            </p:nvSpPr>
            <p:spPr>
              <a:xfrm>
                <a:off x="4370148" y="1300163"/>
                <a:ext cx="401611" cy="24003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10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9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8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7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6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5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4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3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2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1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0</a:t>
                </a:r>
              </a:p>
            </p:txBody>
          </p:sp>
          <p:sp>
            <p:nvSpPr>
              <p:cNvPr id="20" name="Oval 4">
                <a:extLst>
                  <a:ext uri="{FF2B5EF4-FFF2-40B4-BE49-F238E27FC236}">
                    <a16:creationId xmlns:a16="http://schemas.microsoft.com/office/drawing/2014/main" id="{B58C350E-FACC-4D29-8192-322CFA933538}"/>
                  </a:ext>
                </a:extLst>
              </p:cNvPr>
              <p:cNvSpPr/>
              <p:nvPr/>
            </p:nvSpPr>
            <p:spPr>
              <a:xfrm>
                <a:off x="4490008" y="2060848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5">
                <a:extLst>
                  <a:ext uri="{FF2B5EF4-FFF2-40B4-BE49-F238E27FC236}">
                    <a16:creationId xmlns:a16="http://schemas.microsoft.com/office/drawing/2014/main" id="{21337869-2E52-4B41-A2FA-647CB930AB66}"/>
                  </a:ext>
                </a:extLst>
              </p:cNvPr>
              <p:cNvSpPr/>
              <p:nvPr/>
            </p:nvSpPr>
            <p:spPr>
              <a:xfrm>
                <a:off x="3563888" y="2708920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al 6">
                <a:extLst>
                  <a:ext uri="{FF2B5EF4-FFF2-40B4-BE49-F238E27FC236}">
                    <a16:creationId xmlns:a16="http://schemas.microsoft.com/office/drawing/2014/main" id="{F106F6AF-DA96-47F6-A629-DAE8B9D456DF}"/>
                  </a:ext>
                </a:extLst>
              </p:cNvPr>
              <p:cNvSpPr/>
              <p:nvPr/>
            </p:nvSpPr>
            <p:spPr>
              <a:xfrm>
                <a:off x="3059832" y="3700078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al 9">
                <a:extLst>
                  <a:ext uri="{FF2B5EF4-FFF2-40B4-BE49-F238E27FC236}">
                    <a16:creationId xmlns:a16="http://schemas.microsoft.com/office/drawing/2014/main" id="{788BAF32-916A-4CC1-9437-AB9907F75ECD}"/>
                  </a:ext>
                </a:extLst>
              </p:cNvPr>
              <p:cNvSpPr/>
              <p:nvPr/>
            </p:nvSpPr>
            <p:spPr>
              <a:xfrm>
                <a:off x="4207301" y="4149080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3">
                <a:extLst>
                  <a:ext uri="{FF2B5EF4-FFF2-40B4-BE49-F238E27FC236}">
                    <a16:creationId xmlns:a16="http://schemas.microsoft.com/office/drawing/2014/main" id="{EF5B6E41-C5E3-4715-8BCC-3C6A2C42E140}"/>
                  </a:ext>
                </a:extLst>
              </p:cNvPr>
              <p:cNvSpPr/>
              <p:nvPr/>
            </p:nvSpPr>
            <p:spPr>
              <a:xfrm>
                <a:off x="5023443" y="4437112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Oval 7">
                <a:extLst>
                  <a:ext uri="{FF2B5EF4-FFF2-40B4-BE49-F238E27FC236}">
                    <a16:creationId xmlns:a16="http://schemas.microsoft.com/office/drawing/2014/main" id="{1F0F7164-109B-4149-A074-C115AC721494}"/>
                  </a:ext>
                </a:extLst>
              </p:cNvPr>
              <p:cNvSpPr/>
              <p:nvPr/>
            </p:nvSpPr>
            <p:spPr>
              <a:xfrm>
                <a:off x="5215187" y="3570391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Oval 8">
                <a:extLst>
                  <a:ext uri="{FF2B5EF4-FFF2-40B4-BE49-F238E27FC236}">
                    <a16:creationId xmlns:a16="http://schemas.microsoft.com/office/drawing/2014/main" id="{EB7C17C0-CEDB-49E0-9DEF-E3B65609E482}"/>
                  </a:ext>
                </a:extLst>
              </p:cNvPr>
              <p:cNvSpPr/>
              <p:nvPr/>
            </p:nvSpPr>
            <p:spPr>
              <a:xfrm>
                <a:off x="5940152" y="2351692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E00E83B9-E40E-4C0E-B696-D028767F8A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4241" y="814540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Jelenlegi foglalkozás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B968183D-420E-494C-B211-6AAAB6A63E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16871" y="1866693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„</a:t>
              </a:r>
              <a:r>
                <a:rPr lang="pt-PT" altLang="pt-PT" sz="1100" u="none" dirty="0">
                  <a:latin typeface="Times New Roman" panose="02020603050405020304" pitchFamily="18" charset="0"/>
                </a:rPr>
                <a:t>A</a:t>
              </a:r>
              <a:r>
                <a:rPr lang="hu-HU" altLang="pt-PT" sz="1100" u="none" dirty="0">
                  <a:latin typeface="Times New Roman" panose="02020603050405020304" pitchFamily="18" charset="0"/>
                </a:rPr>
                <a:t>” munka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9B9A7759-DEDF-44C8-9610-438A0B4FF8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4292" y="3887470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„</a:t>
              </a:r>
              <a:r>
                <a:rPr lang="pt-PT" altLang="pt-PT" sz="1100" u="none" dirty="0">
                  <a:latin typeface="Times New Roman" panose="02020603050405020304" pitchFamily="18" charset="0"/>
                </a:rPr>
                <a:t>B</a:t>
              </a:r>
              <a:r>
                <a:rPr lang="hu-HU" altLang="pt-PT" sz="1100" u="none" dirty="0">
                  <a:latin typeface="Times New Roman" panose="02020603050405020304" pitchFamily="18" charset="0"/>
                </a:rPr>
                <a:t>” munka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B1132AFB-6DF8-4C7A-AAA0-E27AA313C0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38702" y="5459616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PT" altLang="pt-PT" sz="1100" u="none" dirty="0">
                  <a:latin typeface="Times New Roman" panose="02020603050405020304" pitchFamily="18" charset="0"/>
                </a:rPr>
                <a:t>Sport</a:t>
              </a:r>
              <a:r>
                <a:rPr lang="hu-HU" altLang="pt-PT" sz="1100" u="none" dirty="0" err="1">
                  <a:latin typeface="Times New Roman" panose="02020603050405020304" pitchFamily="18" charset="0"/>
                </a:rPr>
                <a:t>olás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78637DA1-75AD-417B-BB80-A2C4EFA249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4611" y="5400980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Barátok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0B380AEF-DA17-4C18-9718-7D9BED2581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600" y="3887470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„</a:t>
              </a:r>
              <a:r>
                <a:rPr lang="pt-PT" altLang="pt-PT" sz="1100" u="none" dirty="0">
                  <a:latin typeface="Times New Roman" panose="02020603050405020304" pitchFamily="18" charset="0"/>
                </a:rPr>
                <a:t>B</a:t>
              </a:r>
              <a:r>
                <a:rPr lang="hu-HU" altLang="pt-PT" sz="1100" u="none" dirty="0">
                  <a:latin typeface="Times New Roman" panose="02020603050405020304" pitchFamily="18" charset="0"/>
                </a:rPr>
                <a:t>”iskola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id="{88AAF8E7-6C0C-41E5-8C9D-AD86BE618C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7181" y="1866525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„</a:t>
              </a:r>
              <a:r>
                <a:rPr lang="pt-PT" altLang="pt-PT" sz="1100" u="none" dirty="0">
                  <a:latin typeface="Times New Roman" panose="02020603050405020304" pitchFamily="18" charset="0"/>
                </a:rPr>
                <a:t>A</a:t>
              </a:r>
              <a:r>
                <a:rPr lang="hu-HU" altLang="pt-PT" sz="1100" u="none" dirty="0">
                  <a:latin typeface="Times New Roman" panose="02020603050405020304" pitchFamily="18" charset="0"/>
                </a:rPr>
                <a:t>”iskola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 rot="19342971">
            <a:off x="9160929" y="4015962"/>
            <a:ext cx="2595660" cy="399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10880364" y="2970055"/>
            <a:ext cx="1166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Üzleti Terv</a:t>
            </a:r>
            <a:endParaRPr lang="en-GB" dirty="0"/>
          </a:p>
        </p:txBody>
      </p:sp>
      <p:sp>
        <p:nvSpPr>
          <p:cNvPr id="8" name="Szövegdoboz 3"/>
          <p:cNvSpPr txBox="1"/>
          <p:nvPr/>
        </p:nvSpPr>
        <p:spPr>
          <a:xfrm>
            <a:off x="272943" y="403863"/>
            <a:ext cx="39928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Gyakorlat</a:t>
            </a:r>
            <a:endParaRPr lang="en-GB" sz="2400" dirty="0"/>
          </a:p>
          <a:p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Alakítsunk csapatokat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Minden csapat építsen az 1. és 2. blokk eredményére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A legmagasabb elosztási potenciállal rendelkező érdekeltek számára fedezetipont- elemzést végez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Használd a</a:t>
            </a:r>
            <a:r>
              <a:rPr lang="en-GB" sz="2000" dirty="0"/>
              <a:t> INNOTEACH-U3.E1-Exercise-Templates-BREAKEVEN-Release1.EN.v1.xls</a:t>
            </a:r>
            <a:r>
              <a:rPr lang="hu-HU" sz="2000" dirty="0"/>
              <a:t> sablont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20B36D-2647-4532-BB2A-10BE0A08BE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5611" y="16885"/>
            <a:ext cx="4883170" cy="374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42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51A4289-BBBE-4505-B3A3-62E0A5B7F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1462" y="2897533"/>
            <a:ext cx="9630937" cy="3446117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27742" y="386570"/>
            <a:ext cx="10663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Projektterv</a:t>
            </a:r>
            <a:endParaRPr lang="en-GB" sz="2400" dirty="0"/>
          </a:p>
          <a:p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 err="1"/>
              <a:t>Milyen</a:t>
            </a:r>
            <a:r>
              <a:rPr lang="en-GB" sz="2000" dirty="0"/>
              <a:t> </a:t>
            </a:r>
            <a:r>
              <a:rPr lang="en-GB" sz="2000" dirty="0" err="1"/>
              <a:t>munkacsomagokat</a:t>
            </a:r>
            <a:r>
              <a:rPr lang="en-GB" sz="2000" dirty="0"/>
              <a:t> </a:t>
            </a:r>
            <a:r>
              <a:rPr lang="en-GB" sz="2000" dirty="0" err="1"/>
              <a:t>kell</a:t>
            </a:r>
            <a:r>
              <a:rPr lang="en-GB" sz="2000" dirty="0"/>
              <a:t> </a:t>
            </a:r>
            <a:r>
              <a:rPr lang="en-GB" sz="2000" dirty="0" err="1"/>
              <a:t>végrehajtani</a:t>
            </a:r>
            <a:r>
              <a:rPr lang="en-GB" sz="2000" dirty="0"/>
              <a:t>?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 err="1"/>
              <a:t>Mi</a:t>
            </a:r>
            <a:r>
              <a:rPr lang="en-GB" sz="2000" dirty="0"/>
              <a:t> </a:t>
            </a: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ütemterv</a:t>
            </a:r>
            <a:r>
              <a:rPr lang="en-GB" sz="2000" dirty="0"/>
              <a:t>?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 err="1"/>
              <a:t>Mely</a:t>
            </a:r>
            <a:r>
              <a:rPr lang="en-GB" sz="2000" dirty="0"/>
              <a:t> </a:t>
            </a:r>
            <a:r>
              <a:rPr lang="en-GB" sz="2000" dirty="0" err="1"/>
              <a:t>partnerek</a:t>
            </a:r>
            <a:r>
              <a:rPr lang="hu-HU" sz="2000" dirty="0"/>
              <a:t>et kell</a:t>
            </a:r>
            <a:r>
              <a:rPr lang="en-GB" sz="2000" dirty="0"/>
              <a:t> </a:t>
            </a:r>
            <a:r>
              <a:rPr lang="en-GB" sz="2000" dirty="0" err="1"/>
              <a:t>bevonni</a:t>
            </a:r>
            <a:r>
              <a:rPr lang="en-GB" sz="2000" dirty="0"/>
              <a:t> a </a:t>
            </a:r>
            <a:r>
              <a:rPr lang="en-GB" sz="2000" dirty="0" err="1"/>
              <a:t>munkacsomagba</a:t>
            </a:r>
            <a:r>
              <a:rPr lang="en-GB" sz="2000" dirty="0"/>
              <a:t>?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 err="1"/>
              <a:t>Mi</a:t>
            </a:r>
            <a:r>
              <a:rPr lang="en-GB" sz="2000" dirty="0"/>
              <a:t> a </a:t>
            </a:r>
            <a:r>
              <a:rPr lang="hu-HU" sz="2000" dirty="0"/>
              <a:t>költsége az egyes </a:t>
            </a:r>
            <a:r>
              <a:rPr lang="en-GB" sz="2000" dirty="0" err="1"/>
              <a:t>munkacsomag</a:t>
            </a:r>
            <a:r>
              <a:rPr lang="hu-HU" sz="2000" dirty="0"/>
              <a:t>oknak</a:t>
            </a:r>
            <a:r>
              <a:rPr lang="en-GB" sz="2000" dirty="0"/>
              <a:t>?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 err="1"/>
              <a:t>Mi</a:t>
            </a:r>
            <a:r>
              <a:rPr lang="en-GB" sz="2000" dirty="0"/>
              <a:t> </a:t>
            </a:r>
            <a:r>
              <a:rPr lang="en-GB" sz="2000" dirty="0" err="1"/>
              <a:t>lesz</a:t>
            </a:r>
            <a:r>
              <a:rPr lang="en-GB" sz="2000" dirty="0"/>
              <a:t> a </a:t>
            </a:r>
            <a:r>
              <a:rPr lang="en-GB" sz="2000" dirty="0" err="1"/>
              <a:t>várható</a:t>
            </a:r>
            <a:r>
              <a:rPr lang="en-GB" sz="2000" dirty="0"/>
              <a:t> </a:t>
            </a:r>
            <a:r>
              <a:rPr lang="en-GB" sz="2000" dirty="0" err="1"/>
              <a:t>hosszú</a:t>
            </a:r>
            <a:r>
              <a:rPr lang="en-GB" sz="2000" dirty="0"/>
              <a:t> </a:t>
            </a:r>
            <a:r>
              <a:rPr lang="en-GB" sz="2000" dirty="0" err="1"/>
              <a:t>táv</a:t>
            </a:r>
            <a:r>
              <a:rPr lang="hu-HU" sz="2000" dirty="0"/>
              <a:t>ú hatás</a:t>
            </a:r>
            <a:r>
              <a:rPr lang="en-GB" sz="2000" dirty="0"/>
              <a:t>?</a:t>
            </a:r>
          </a:p>
        </p:txBody>
      </p:sp>
      <p:sp>
        <p:nvSpPr>
          <p:cNvPr id="9" name="Szövegdoboz 3"/>
          <p:cNvSpPr txBox="1"/>
          <p:nvPr/>
        </p:nvSpPr>
        <p:spPr>
          <a:xfrm>
            <a:off x="627742" y="2828835"/>
            <a:ext cx="814698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000" dirty="0"/>
              <a:t>A </a:t>
            </a:r>
            <a:r>
              <a:rPr lang="en-GB" sz="2000" dirty="0" err="1"/>
              <a:t>munkacsomagok</a:t>
            </a:r>
            <a:r>
              <a:rPr lang="en-GB" sz="2000" dirty="0"/>
              <a:t> </a:t>
            </a:r>
            <a:r>
              <a:rPr lang="en-GB" sz="2000" dirty="0" err="1"/>
              <a:t>szakaszokba</a:t>
            </a:r>
            <a:r>
              <a:rPr lang="en-GB" sz="2000" dirty="0"/>
              <a:t> </a:t>
            </a:r>
            <a:r>
              <a:rPr lang="en-GB" sz="2000" dirty="0" err="1"/>
              <a:t>vannak</a:t>
            </a:r>
            <a:r>
              <a:rPr lang="en-GB" sz="2000" dirty="0"/>
              <a:t> </a:t>
            </a:r>
            <a:r>
              <a:rPr lang="en-GB" sz="2000" dirty="0" err="1"/>
              <a:t>rendezve</a:t>
            </a:r>
            <a:r>
              <a:rPr lang="en-GB" sz="2000" dirty="0"/>
              <a:t> </a:t>
            </a:r>
            <a:r>
              <a:rPr lang="en-GB" sz="2000" dirty="0" err="1"/>
              <a:t>és</a:t>
            </a:r>
            <a:r>
              <a:rPr lang="en-GB" sz="2000" dirty="0"/>
              <a:t> </a:t>
            </a:r>
            <a:r>
              <a:rPr lang="en-GB" sz="2000" dirty="0" err="1"/>
              <a:t>egy</a:t>
            </a:r>
            <a:r>
              <a:rPr lang="en-GB" sz="2000" dirty="0"/>
              <a:t> </a:t>
            </a:r>
            <a:r>
              <a:rPr lang="en-GB" sz="2000" dirty="0" err="1"/>
              <a:t>adott</a:t>
            </a:r>
            <a:r>
              <a:rPr lang="en-GB" sz="2000" dirty="0"/>
              <a:t> </a:t>
            </a:r>
            <a:r>
              <a:rPr lang="hu-HU" sz="2000" dirty="0"/>
              <a:t>üzleti célhoz rendelve</a:t>
            </a:r>
            <a:r>
              <a:rPr lang="en-GB" sz="2000" dirty="0"/>
              <a:t>. A </a:t>
            </a:r>
            <a:r>
              <a:rPr lang="hu-HU" sz="2000" dirty="0"/>
              <a:t>tevékenységek és mérföldkövek </a:t>
            </a:r>
            <a:r>
              <a:rPr lang="en-GB" sz="2000" dirty="0" err="1"/>
              <a:t>nyomon</a:t>
            </a:r>
            <a:r>
              <a:rPr lang="en-GB" sz="2000" dirty="0"/>
              <a:t> </a:t>
            </a:r>
            <a:r>
              <a:rPr lang="en-GB" sz="2000" dirty="0" err="1"/>
              <a:t>követésére</a:t>
            </a:r>
            <a:r>
              <a:rPr lang="en-GB" sz="2000" dirty="0"/>
              <a:t> </a:t>
            </a:r>
            <a:r>
              <a:rPr lang="en-GB" sz="2000" dirty="0" err="1"/>
              <a:t>ütemterv</a:t>
            </a:r>
            <a:r>
              <a:rPr lang="hu-HU" sz="2000" dirty="0"/>
              <a:t> készül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4766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27742" y="386570"/>
            <a:ext cx="106633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Proje</a:t>
            </a:r>
            <a:r>
              <a:rPr lang="hu-HU" sz="2400" dirty="0" err="1"/>
              <a:t>ktterv</a:t>
            </a:r>
            <a:endParaRPr lang="en-GB" sz="2400" dirty="0"/>
          </a:p>
          <a:p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 err="1"/>
              <a:t>Milyen</a:t>
            </a:r>
            <a:r>
              <a:rPr lang="en-GB" sz="2000" dirty="0"/>
              <a:t> </a:t>
            </a:r>
            <a:r>
              <a:rPr lang="en-GB" sz="2000" dirty="0" err="1"/>
              <a:t>munkacsomagokat</a:t>
            </a:r>
            <a:r>
              <a:rPr lang="en-GB" sz="2000" dirty="0"/>
              <a:t> </a:t>
            </a:r>
            <a:r>
              <a:rPr lang="en-GB" sz="2000" dirty="0" err="1"/>
              <a:t>kell</a:t>
            </a:r>
            <a:r>
              <a:rPr lang="en-GB" sz="2000" dirty="0"/>
              <a:t> </a:t>
            </a:r>
            <a:r>
              <a:rPr lang="en-GB" sz="2000" dirty="0" err="1"/>
              <a:t>végrehajtani</a:t>
            </a:r>
            <a:r>
              <a:rPr lang="en-GB" sz="2000" dirty="0"/>
              <a:t>?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 err="1"/>
              <a:t>Mi</a:t>
            </a:r>
            <a:r>
              <a:rPr lang="en-GB" sz="2000" dirty="0"/>
              <a:t> </a:t>
            </a: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ütemterv</a:t>
            </a:r>
            <a:r>
              <a:rPr lang="en-GB" sz="2000" dirty="0"/>
              <a:t>?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 err="1"/>
              <a:t>Mely</a:t>
            </a:r>
            <a:r>
              <a:rPr lang="en-GB" sz="2000" dirty="0"/>
              <a:t> </a:t>
            </a:r>
            <a:r>
              <a:rPr lang="en-GB" sz="2000" dirty="0" err="1"/>
              <a:t>partnerek</a:t>
            </a:r>
            <a:r>
              <a:rPr lang="hu-HU" sz="2000" dirty="0"/>
              <a:t>et akarunk</a:t>
            </a:r>
            <a:r>
              <a:rPr lang="en-GB" sz="2000" dirty="0"/>
              <a:t> </a:t>
            </a:r>
            <a:r>
              <a:rPr lang="en-GB" sz="2000" dirty="0" err="1"/>
              <a:t>bevonni</a:t>
            </a:r>
            <a:r>
              <a:rPr lang="en-GB" sz="2000" dirty="0"/>
              <a:t> a </a:t>
            </a:r>
            <a:r>
              <a:rPr lang="en-GB" sz="2000" dirty="0" err="1"/>
              <a:t>munkacsomagba</a:t>
            </a:r>
            <a:r>
              <a:rPr lang="en-GB" sz="2000" dirty="0"/>
              <a:t>?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/>
              <a:t>M</a:t>
            </a:r>
            <a:r>
              <a:rPr lang="hu-HU" sz="2000" dirty="0"/>
              <a:t>ennyi</a:t>
            </a:r>
            <a:r>
              <a:rPr lang="en-GB" sz="2000" dirty="0"/>
              <a:t> a </a:t>
            </a:r>
            <a:r>
              <a:rPr lang="en-GB" sz="2000" dirty="0" err="1"/>
              <a:t>munkacsomago</a:t>
            </a:r>
            <a:r>
              <a:rPr lang="hu-HU" sz="2000" dirty="0"/>
              <a:t>k</a:t>
            </a:r>
            <a:r>
              <a:rPr lang="en-GB" sz="2000" dirty="0"/>
              <a:t> </a:t>
            </a:r>
            <a:r>
              <a:rPr lang="en-GB" sz="2000" dirty="0" err="1"/>
              <a:t>költség</a:t>
            </a:r>
            <a:r>
              <a:rPr lang="hu-HU" sz="2000" dirty="0"/>
              <a:t>e</a:t>
            </a:r>
            <a:r>
              <a:rPr lang="en-GB" sz="2000" dirty="0"/>
              <a:t>?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 err="1"/>
              <a:t>Mi</a:t>
            </a:r>
            <a:r>
              <a:rPr lang="en-GB" sz="2000" dirty="0"/>
              <a:t> </a:t>
            </a:r>
            <a:r>
              <a:rPr lang="en-GB" sz="2000" dirty="0" err="1"/>
              <a:t>lesz</a:t>
            </a:r>
            <a:r>
              <a:rPr lang="en-GB" sz="2000" dirty="0"/>
              <a:t> a </a:t>
            </a:r>
            <a:r>
              <a:rPr lang="en-GB" sz="2000" dirty="0" err="1"/>
              <a:t>várható</a:t>
            </a:r>
            <a:r>
              <a:rPr lang="en-GB" sz="2000" dirty="0"/>
              <a:t> </a:t>
            </a:r>
            <a:r>
              <a:rPr lang="en-GB" sz="2000" dirty="0" err="1"/>
              <a:t>hosszútáv</a:t>
            </a:r>
            <a:r>
              <a:rPr lang="hu-HU" sz="2000" dirty="0"/>
              <a:t>ú hatás</a:t>
            </a:r>
            <a:r>
              <a:rPr lang="en-GB" sz="2000" dirty="0"/>
              <a:t>?</a:t>
            </a:r>
          </a:p>
        </p:txBody>
      </p:sp>
      <p:sp>
        <p:nvSpPr>
          <p:cNvPr id="9" name="Szövegdoboz 3"/>
          <p:cNvSpPr txBox="1"/>
          <p:nvPr/>
        </p:nvSpPr>
        <p:spPr>
          <a:xfrm>
            <a:off x="909096" y="2892940"/>
            <a:ext cx="814698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400" dirty="0"/>
              <a:t>Minden munkacsomag pénzügyi hátterét külön kell tervezni a különböző feladatú munkatársaknak.</a:t>
            </a:r>
            <a:endParaRPr lang="en-GB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C233B7-FE69-4F7D-9573-6D7A8EF39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37999"/>
            <a:ext cx="9370480" cy="166009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FF68C1-91A0-465C-9E3A-7F55A39AFD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70480" y="4737999"/>
            <a:ext cx="2712833" cy="166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50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35467" y="285330"/>
            <a:ext cx="292745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Feladat</a:t>
            </a:r>
            <a:endParaRPr lang="en-GB" dirty="0"/>
          </a:p>
          <a:p>
            <a:endParaRPr lang="en-GB" sz="16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1600" dirty="0"/>
              <a:t>Alakítsunk csapatokat</a:t>
            </a:r>
            <a:endParaRPr lang="en-GB" sz="16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1600" dirty="0"/>
              <a:t>Minden csapat építsen az 1. és 2. blokk eredményére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1600" dirty="0"/>
              <a:t>Készítsünk egy diagramot és az  első költségvetését egy üzleti ügynek </a:t>
            </a:r>
            <a:endParaRPr lang="en-GB" sz="16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1600" dirty="0"/>
              <a:t>Használjuk az </a:t>
            </a:r>
            <a:r>
              <a:rPr lang="en-GB" sz="1600" dirty="0"/>
              <a:t>U3E1</a:t>
            </a:r>
            <a:r>
              <a:rPr lang="hu-HU" sz="1600" dirty="0"/>
              <a:t>_HUN_</a:t>
            </a:r>
            <a:r>
              <a:rPr lang="en-GB" sz="1600" dirty="0"/>
              <a:t>Exercise-Templates-PLANNING-Release1.v1</a:t>
            </a:r>
            <a:r>
              <a:rPr lang="hu-HU" sz="1600" dirty="0"/>
              <a:t> sablont</a:t>
            </a:r>
            <a:endParaRPr lang="en-GB" sz="16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6C418-F6B7-4BFA-8F53-FB3F6EF14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9208" y="164017"/>
            <a:ext cx="9077325" cy="3248025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DB22CCBC-8067-4F13-BB3F-9FD79F6BBB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57" y="3723937"/>
            <a:ext cx="9780952" cy="109523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A8173A8D-E8F0-4C74-939C-03E5D07D5F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1924" y="4984819"/>
            <a:ext cx="9980952" cy="11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69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Következtetések</a:t>
            </a:r>
            <a:r>
              <a:rPr lang="en-GB" dirty="0"/>
              <a:t>, </a:t>
            </a:r>
            <a:r>
              <a:rPr lang="en-GB" dirty="0" err="1"/>
              <a:t>összegzés</a:t>
            </a:r>
            <a:endParaRPr lang="en-GB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320800" y="2133600"/>
            <a:ext cx="95504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Hiába egy jó ötlet, ha a végrehajtás nem a megfelelő érdekeltekkel történik, vagy nem jól tervezik meg, vagy valósítják meg, az innováció továbbra is sikertelen lesz.</a:t>
            </a:r>
            <a:endParaRPr lang="en-GB" sz="2400" dirty="0"/>
          </a:p>
          <a:p>
            <a:endParaRPr lang="hu-HU" sz="2000" dirty="0"/>
          </a:p>
          <a:p>
            <a:r>
              <a:rPr lang="hu-HU" sz="2400" dirty="0"/>
              <a:t>A bemutatott módszerek azt szemléltették, hogyan lehet elemezni az érdekelt felek hálózatát az üzleti esetek létrehozása érdekében, a fedezeti pont elemzésének módját a siker becsléséhez, valamint hogyan lehet tervezni és nyomon követni egy projektet projektmenedzsment technikák segítségével.</a:t>
            </a:r>
          </a:p>
        </p:txBody>
      </p:sp>
    </p:spTree>
    <p:extLst>
      <p:ext uri="{BB962C8B-B14F-4D97-AF65-F5344CB8AC3E}">
        <p14:creationId xmlns:p14="http://schemas.microsoft.com/office/powerpoint/2010/main" val="195163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Feladat, közös munka</a:t>
            </a:r>
            <a:endParaRPr lang="en-GB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320800" y="2133600"/>
            <a:ext cx="95504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Gyakorlatok</a:t>
            </a:r>
            <a:endParaRPr lang="en-GB" sz="2400" dirty="0"/>
          </a:p>
          <a:p>
            <a:endParaRPr lang="en-GB" sz="2000" dirty="0"/>
          </a:p>
          <a:p>
            <a:r>
              <a:rPr lang="en-GB" sz="2000" dirty="0" err="1"/>
              <a:t>Mindegyik</a:t>
            </a:r>
            <a:r>
              <a:rPr lang="en-GB" sz="2000" dirty="0"/>
              <a:t> </a:t>
            </a:r>
            <a:r>
              <a:rPr lang="en-GB" sz="2000" dirty="0" err="1"/>
              <a:t>módszerre</a:t>
            </a:r>
            <a:r>
              <a:rPr lang="en-GB" sz="2000" dirty="0"/>
              <a:t> </a:t>
            </a:r>
            <a:r>
              <a:rPr lang="en-GB" sz="2000" dirty="0" err="1"/>
              <a:t>egy</a:t>
            </a:r>
            <a:r>
              <a:rPr lang="en-GB" sz="2000" dirty="0"/>
              <a:t> </a:t>
            </a:r>
            <a:r>
              <a:rPr lang="hu-HU" sz="2000" dirty="0"/>
              <a:t>gyakorlati feladat</a:t>
            </a:r>
            <a:r>
              <a:rPr lang="en-GB" sz="2000" dirty="0"/>
              <a:t> </a:t>
            </a:r>
            <a:r>
              <a:rPr lang="en-GB" sz="2000" dirty="0" err="1"/>
              <a:t>került</a:t>
            </a:r>
            <a:r>
              <a:rPr lang="en-GB" sz="2000" dirty="0"/>
              <a:t> </a:t>
            </a:r>
            <a:r>
              <a:rPr lang="en-GB" sz="2000" dirty="0" err="1"/>
              <a:t>meghatározásra</a:t>
            </a:r>
            <a:r>
              <a:rPr lang="en-GB" sz="2000" dirty="0"/>
              <a:t>.</a:t>
            </a:r>
          </a:p>
          <a:p>
            <a:r>
              <a:rPr lang="en-GB" sz="2000" dirty="0"/>
              <a:t>A </a:t>
            </a:r>
            <a:r>
              <a:rPr lang="hu-HU" sz="2000" dirty="0"/>
              <a:t>feladatok</a:t>
            </a:r>
            <a:r>
              <a:rPr lang="en-GB" sz="2000" dirty="0"/>
              <a:t> </a:t>
            </a:r>
            <a:r>
              <a:rPr lang="en-GB" sz="2000" dirty="0" err="1"/>
              <a:t>sablonjait</a:t>
            </a:r>
            <a:r>
              <a:rPr lang="en-GB" sz="2000" dirty="0"/>
              <a:t> a </a:t>
            </a:r>
            <a:r>
              <a:rPr lang="en-GB" sz="2000" dirty="0" err="1"/>
              <a:t>mellékelt</a:t>
            </a:r>
            <a:r>
              <a:rPr lang="en-GB" sz="2000" dirty="0"/>
              <a:t> </a:t>
            </a:r>
            <a:r>
              <a:rPr lang="en-GB" sz="2000" dirty="0" err="1"/>
              <a:t>fájlok</a:t>
            </a:r>
            <a:r>
              <a:rPr lang="en-GB" sz="2000" dirty="0"/>
              <a:t> </a:t>
            </a:r>
            <a:r>
              <a:rPr lang="en-GB" sz="2000" dirty="0" err="1"/>
              <a:t>tartalmazzák</a:t>
            </a:r>
            <a:r>
              <a:rPr lang="en-GB" sz="2000" dirty="0"/>
              <a:t>:</a:t>
            </a:r>
            <a:endParaRPr lang="hu-HU" sz="2000" dirty="0"/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U3E1</a:t>
            </a:r>
            <a:r>
              <a:rPr lang="hu-HU" sz="2000" dirty="0"/>
              <a:t>_HUN</a:t>
            </a:r>
            <a:r>
              <a:rPr lang="en-GB" sz="2000" dirty="0"/>
              <a:t>-Exercise-Templates-BUSINESSCASE-Release1.v1.ppt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U3E1</a:t>
            </a:r>
            <a:r>
              <a:rPr lang="hu-HU" sz="2000" dirty="0"/>
              <a:t>_HUN</a:t>
            </a:r>
            <a:r>
              <a:rPr lang="en-GB" sz="2000" dirty="0"/>
              <a:t>-Exercise-Templates-BREAKEVEN-Release1.v1.xls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U3E1</a:t>
            </a:r>
            <a:r>
              <a:rPr lang="hu-HU" sz="2000" dirty="0"/>
              <a:t>_HUN</a:t>
            </a:r>
            <a:r>
              <a:rPr lang="en-GB" sz="2000" dirty="0"/>
              <a:t>-Exercise-Templates-PLANNING-Release1.v1.xls</a:t>
            </a:r>
          </a:p>
          <a:p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007132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Irodalomjegyzék</a:t>
            </a:r>
            <a:endParaRPr lang="en-GB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320800" y="2133600"/>
            <a:ext cx="955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dirty="0"/>
              <a:t>Likar B., The Art of Managing Innovation Problems and Opportunities, in: Faculty of Management at the University of Primorska, ISBN: 978-961-266-180-9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Homolová E., Riel A., Gavenda M., Azevedo A., Pais M., Balcar J., Antinori A., Metitiero G., Giorgakis G., Photiades P., Ekert D., Messnarz R., Tichkiewitch S.: Empowering Entrepreneurship in Europe: Going from the Idea to Enterprise in 4 EU Countries, in: Messnarz, R. et al. (eds.): Systems, Software and Service Process Im-provement: 21st European Conference, EuroSPI 2014, Luxembourg, SPRINGER CCIS Series, Communications in Computer and Information Science, CCIS 425, June 2014.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Bullen, C. V. &amp; </a:t>
            </a:r>
            <a:r>
              <a:rPr lang="en-US" dirty="0" err="1"/>
              <a:t>Rockart</a:t>
            </a:r>
            <a:r>
              <a:rPr lang="en-US" dirty="0"/>
              <a:t>, J. F. (1981). A primer on critical success factors. Cambridge, MA: Center for Information Systems Research, MIT</a:t>
            </a:r>
          </a:p>
          <a:p>
            <a:pPr marL="457200" indent="-457200">
              <a:buFont typeface="+mj-lt"/>
              <a:buAutoNum type="arabicPeriod"/>
            </a:pPr>
            <a:r>
              <a:rPr lang="de-AT" dirty="0"/>
              <a:t>Reference: A Learning Organisation Approach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Process</a:t>
            </a:r>
            <a:r>
              <a:rPr lang="de-AT" dirty="0"/>
              <a:t> </a:t>
            </a:r>
            <a:r>
              <a:rPr lang="de-AT" dirty="0" err="1"/>
              <a:t>Improvement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Service </a:t>
            </a:r>
            <a:r>
              <a:rPr lang="de-AT" dirty="0" err="1"/>
              <a:t>Sector</a:t>
            </a:r>
            <a:r>
              <a:rPr lang="de-AT" dirty="0"/>
              <a:t> , R. Messnarz. C. </a:t>
            </a:r>
            <a:r>
              <a:rPr lang="de-AT" dirty="0" err="1"/>
              <a:t>Stöckler</a:t>
            </a:r>
            <a:r>
              <a:rPr lang="de-AT" dirty="0"/>
              <a:t>, G. Velasco, G. </a:t>
            </a:r>
            <a:r>
              <a:rPr lang="de-AT" dirty="0" err="1"/>
              <a:t>O'Suilleabhain</a:t>
            </a:r>
            <a:r>
              <a:rPr lang="de-AT" dirty="0"/>
              <a:t>, A Learning Organisation Approach </a:t>
            </a:r>
            <a:r>
              <a:rPr lang="de-AT" dirty="0" err="1"/>
              <a:t>for</a:t>
            </a:r>
            <a:r>
              <a:rPr lang="de-AT" dirty="0"/>
              <a:t> </a:t>
            </a:r>
            <a:r>
              <a:rPr lang="de-AT" dirty="0" err="1"/>
              <a:t>Process</a:t>
            </a:r>
            <a:r>
              <a:rPr lang="de-AT" dirty="0"/>
              <a:t> </a:t>
            </a:r>
            <a:r>
              <a:rPr lang="de-AT" dirty="0" err="1"/>
              <a:t>Improvement</a:t>
            </a:r>
            <a:r>
              <a:rPr lang="de-AT" dirty="0"/>
              <a:t> in </a:t>
            </a:r>
            <a:r>
              <a:rPr lang="de-AT" dirty="0" err="1"/>
              <a:t>the</a:t>
            </a:r>
            <a:r>
              <a:rPr lang="de-AT" dirty="0"/>
              <a:t> Service </a:t>
            </a:r>
            <a:r>
              <a:rPr lang="de-AT" dirty="0" err="1"/>
              <a:t>Sector</a:t>
            </a:r>
            <a:r>
              <a:rPr lang="de-AT" dirty="0"/>
              <a:t>, in: </a:t>
            </a:r>
            <a:r>
              <a:rPr lang="de-AT" dirty="0" err="1"/>
              <a:t>Proceedings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EuroSPI</a:t>
            </a:r>
            <a:r>
              <a:rPr lang="de-AT" dirty="0"/>
              <a:t> 1999 Conference, 25-27 </a:t>
            </a:r>
            <a:r>
              <a:rPr lang="de-AT" dirty="0" err="1"/>
              <a:t>October</a:t>
            </a:r>
            <a:r>
              <a:rPr lang="de-AT" dirty="0"/>
              <a:t> 1999, </a:t>
            </a:r>
            <a:r>
              <a:rPr lang="de-AT" dirty="0" err="1"/>
              <a:t>Pori</a:t>
            </a:r>
            <a:r>
              <a:rPr lang="de-AT" dirty="0"/>
              <a:t>, </a:t>
            </a:r>
            <a:r>
              <a:rPr lang="de-AT" dirty="0" err="1"/>
              <a:t>Finland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48722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Tanulási célok</a:t>
            </a:r>
            <a:endParaRPr lang="en-US" dirty="0"/>
          </a:p>
        </p:txBody>
      </p:sp>
      <p:sp>
        <p:nvSpPr>
          <p:cNvPr id="3" name="Szövegdoboz 2"/>
          <p:cNvSpPr txBox="1"/>
          <p:nvPr/>
        </p:nvSpPr>
        <p:spPr>
          <a:xfrm>
            <a:off x="1236372" y="1970468"/>
            <a:ext cx="978794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/>
              <a:t>PC 1 -</a:t>
            </a:r>
            <a:r>
              <a:rPr lang="de-AT" sz="3600" dirty="0"/>
              <a:t> </a:t>
            </a:r>
            <a:r>
              <a:rPr lang="hu-HU" sz="3600" dirty="0"/>
              <a:t>a tanár ismeri a vállalkozói gondolkodás kulcstényezőit</a:t>
            </a:r>
            <a:r>
              <a:rPr lang="en-US" sz="3600" dirty="0"/>
              <a:t>.</a:t>
            </a:r>
            <a:endParaRPr lang="hu-HU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/>
              <a:t>PC 2</a:t>
            </a:r>
            <a:r>
              <a:rPr lang="de-AT" sz="3600" dirty="0"/>
              <a:t> </a:t>
            </a:r>
            <a:r>
              <a:rPr lang="hu-HU" sz="3600" dirty="0"/>
              <a:t>- a tanár ismeri az üzleti hálózat létrehozásának alapelveit (minden érdekelt fél, beleértve az ügyfeleket is).</a:t>
            </a:r>
            <a:endParaRPr lang="en-US" sz="3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PC 3 </a:t>
            </a:r>
            <a:r>
              <a:rPr lang="hu-HU" sz="3600" dirty="0"/>
              <a:t>- a</a:t>
            </a:r>
            <a:r>
              <a:rPr lang="en-US" sz="3600" dirty="0"/>
              <a:t> </a:t>
            </a:r>
            <a:r>
              <a:rPr lang="en-US" sz="3600" dirty="0" err="1"/>
              <a:t>tanár</a:t>
            </a:r>
            <a:r>
              <a:rPr lang="en-US" sz="3600" dirty="0"/>
              <a:t> </a:t>
            </a:r>
            <a:r>
              <a:rPr lang="hu-HU" sz="3600" dirty="0"/>
              <a:t>ismeri </a:t>
            </a:r>
            <a:r>
              <a:rPr lang="en-US" sz="3600" dirty="0"/>
              <a:t>a </a:t>
            </a:r>
            <a:r>
              <a:rPr lang="en-US" sz="3600" dirty="0" err="1"/>
              <a:t>projekttervezéshez</a:t>
            </a:r>
            <a:r>
              <a:rPr lang="hu-HU" sz="3600" dirty="0"/>
              <a:t> szükséges </a:t>
            </a:r>
            <a:r>
              <a:rPr lang="en-US" sz="3600" dirty="0" err="1"/>
              <a:t>módszerek</a:t>
            </a:r>
            <a:r>
              <a:rPr lang="en-US" sz="3600" dirty="0"/>
              <a:t> </a:t>
            </a:r>
            <a:r>
              <a:rPr lang="en-US" sz="3600" dirty="0" err="1"/>
              <a:t>és</a:t>
            </a:r>
            <a:r>
              <a:rPr lang="en-US" sz="3600" dirty="0"/>
              <a:t> </a:t>
            </a:r>
            <a:r>
              <a:rPr lang="en-US" sz="3600" dirty="0" err="1"/>
              <a:t>eszközök</a:t>
            </a:r>
            <a:r>
              <a:rPr lang="en-US" sz="3600" dirty="0"/>
              <a:t> </a:t>
            </a:r>
            <a:r>
              <a:rPr lang="en-US" sz="3600" dirty="0" err="1"/>
              <a:t>haszná</a:t>
            </a:r>
            <a:r>
              <a:rPr lang="hu-HU" sz="3600" dirty="0" err="1"/>
              <a:t>latát</a:t>
            </a:r>
            <a:r>
              <a:rPr lang="hu-HU" sz="3600" dirty="0"/>
              <a:t>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032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Irodalomjegyzék</a:t>
            </a:r>
            <a:endParaRPr lang="en-GB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320800" y="2133600"/>
            <a:ext cx="9550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de-AT" dirty="0"/>
              <a:t>Reference: 	G. </a:t>
            </a:r>
            <a:r>
              <a:rPr lang="de-AT" dirty="0" err="1"/>
              <a:t>Spork</a:t>
            </a:r>
            <a:r>
              <a:rPr lang="de-AT" dirty="0"/>
              <a:t>, et. al, Establishment </a:t>
            </a:r>
            <a:r>
              <a:rPr lang="de-AT" dirty="0" err="1"/>
              <a:t>of</a:t>
            </a:r>
            <a:r>
              <a:rPr lang="de-AT" dirty="0"/>
              <a:t> a Performance </a:t>
            </a:r>
            <a:r>
              <a:rPr lang="de-AT" dirty="0" err="1"/>
              <a:t>Driven</a:t>
            </a:r>
            <a:r>
              <a:rPr lang="de-AT" dirty="0"/>
              <a:t> </a:t>
            </a:r>
            <a:r>
              <a:rPr lang="de-AT" dirty="0" err="1"/>
              <a:t>Improvement</a:t>
            </a:r>
            <a:r>
              <a:rPr lang="de-AT" dirty="0"/>
              <a:t> </a:t>
            </a:r>
            <a:r>
              <a:rPr lang="de-AT" dirty="0" err="1"/>
              <a:t>Program</a:t>
            </a:r>
            <a:r>
              <a:rPr lang="de-AT" dirty="0"/>
              <a:t>,  in : </a:t>
            </a:r>
            <a:r>
              <a:rPr lang="de-AT" dirty="0" err="1"/>
              <a:t>Proceedings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EuroSPI</a:t>
            </a:r>
            <a:r>
              <a:rPr lang="de-AT" dirty="0"/>
              <a:t> 2007 Conference, Potsdam, Germany, Sept. 2007, also </a:t>
            </a:r>
            <a:r>
              <a:rPr lang="de-AT" dirty="0" err="1"/>
              <a:t>published</a:t>
            </a:r>
            <a:r>
              <a:rPr lang="de-AT" dirty="0"/>
              <a:t> in </a:t>
            </a:r>
            <a:r>
              <a:rPr lang="de-AT" dirty="0" err="1"/>
              <a:t>Wiley</a:t>
            </a:r>
            <a:r>
              <a:rPr lang="de-AT" dirty="0"/>
              <a:t> </a:t>
            </a:r>
            <a:r>
              <a:rPr lang="de-AT" dirty="0" err="1"/>
              <a:t>Interscience</a:t>
            </a:r>
            <a:r>
              <a:rPr lang="de-AT" dirty="0"/>
              <a:t> Journal, SPIP </a:t>
            </a:r>
            <a:r>
              <a:rPr lang="de-AT" dirty="0" err="1"/>
              <a:t>Proceeding</a:t>
            </a:r>
            <a:r>
              <a:rPr lang="de-AT" dirty="0"/>
              <a:t> in June 2008</a:t>
            </a:r>
          </a:p>
          <a:p>
            <a:pPr marL="457200" indent="-457200">
              <a:buFont typeface="+mj-lt"/>
              <a:buAutoNum type="arabicPeriod" startAt="5"/>
            </a:pPr>
            <a:endParaRPr lang="de-AT" dirty="0"/>
          </a:p>
          <a:p>
            <a:pPr marL="457200" indent="-457200">
              <a:buFont typeface="+mj-lt"/>
              <a:buAutoNum type="arabicPeriod" startAt="5"/>
            </a:pPr>
            <a:r>
              <a:rPr lang="de-AT" dirty="0"/>
              <a:t>Reference: Messnarz R., et. al., ORGANIC - </a:t>
            </a:r>
            <a:r>
              <a:rPr lang="de-AT" dirty="0" err="1"/>
              <a:t>Continuous</a:t>
            </a:r>
            <a:r>
              <a:rPr lang="de-AT" dirty="0"/>
              <a:t> Organisational Learning in Innovation </a:t>
            </a:r>
            <a:r>
              <a:rPr lang="de-AT" dirty="0" err="1"/>
              <a:t>and</a:t>
            </a:r>
            <a:r>
              <a:rPr lang="de-AT" dirty="0"/>
              <a:t> Companies, in: </a:t>
            </a:r>
            <a:r>
              <a:rPr lang="de-AT" dirty="0" err="1"/>
              <a:t>Proceedings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E2005 Conference, E-Work </a:t>
            </a:r>
            <a:r>
              <a:rPr lang="de-AT" dirty="0" err="1"/>
              <a:t>and</a:t>
            </a:r>
            <a:r>
              <a:rPr lang="de-AT" dirty="0"/>
              <a:t> E-</a:t>
            </a:r>
            <a:r>
              <a:rPr lang="de-AT" dirty="0" err="1"/>
              <a:t>commerce</a:t>
            </a:r>
            <a:r>
              <a:rPr lang="de-AT" dirty="0"/>
              <a:t>, </a:t>
            </a:r>
            <a:r>
              <a:rPr lang="de-AT" dirty="0" err="1"/>
              <a:t>Novel</a:t>
            </a:r>
            <a:r>
              <a:rPr lang="de-AT" dirty="0"/>
              <a:t> </a:t>
            </a:r>
            <a:r>
              <a:rPr lang="de-AT" dirty="0" err="1"/>
              <a:t>solutions</a:t>
            </a:r>
            <a:r>
              <a:rPr lang="de-AT" dirty="0"/>
              <a:t> </a:t>
            </a:r>
            <a:r>
              <a:rPr lang="de-AT" dirty="0" err="1"/>
              <a:t>for</a:t>
            </a:r>
            <a:r>
              <a:rPr lang="de-AT" dirty="0"/>
              <a:t> a global </a:t>
            </a:r>
            <a:r>
              <a:rPr lang="de-AT" dirty="0" err="1"/>
              <a:t>networked</a:t>
            </a:r>
            <a:r>
              <a:rPr lang="de-AT" dirty="0"/>
              <a:t> </a:t>
            </a:r>
            <a:r>
              <a:rPr lang="de-AT" dirty="0" err="1"/>
              <a:t>economy</a:t>
            </a:r>
            <a:r>
              <a:rPr lang="de-AT" dirty="0"/>
              <a:t>, </a:t>
            </a:r>
            <a:r>
              <a:rPr lang="de-AT" dirty="0" err="1"/>
              <a:t>eds</a:t>
            </a:r>
            <a:r>
              <a:rPr lang="de-AT" dirty="0"/>
              <a:t>. Brian Stanford Smith, Enrica </a:t>
            </a:r>
            <a:r>
              <a:rPr lang="de-AT" dirty="0" err="1"/>
              <a:t>Chiozza</a:t>
            </a:r>
            <a:r>
              <a:rPr lang="de-AT" dirty="0"/>
              <a:t>, IOS Press, Amsterdam, Berlin, Oxford, Tokyo, Washington, 2004 </a:t>
            </a:r>
          </a:p>
          <a:p>
            <a:pPr marL="457200" indent="-457200">
              <a:buFont typeface="+mj-lt"/>
              <a:buAutoNum type="arabicPeriod" startAt="5"/>
            </a:pPr>
            <a:endParaRPr lang="de-AT" dirty="0"/>
          </a:p>
          <a:p>
            <a:pPr marL="457200" indent="-457200">
              <a:buFont typeface="+mj-lt"/>
              <a:buAutoNum type="arabicPeriod" startAt="5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149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Hasznos linkek</a:t>
            </a:r>
            <a:endParaRPr lang="en-US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508943" y="2114000"/>
            <a:ext cx="6090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4"/>
              </a:rPr>
              <a:t>https://www.etwinning.net/hu/pub/index.htm</a:t>
            </a:r>
            <a:r>
              <a:rPr lang="en-US" sz="2400" dirty="0"/>
              <a:t> </a:t>
            </a:r>
            <a:endParaRPr lang="hu-H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701" y="1924838"/>
            <a:ext cx="1829898" cy="124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497" y="3356916"/>
            <a:ext cx="2300446" cy="983462"/>
          </a:xfrm>
          <a:prstGeom prst="rect">
            <a:avLst/>
          </a:prstGeom>
        </p:spPr>
      </p:pic>
      <p:sp>
        <p:nvSpPr>
          <p:cNvPr id="9" name="Szövegdoboz 7"/>
          <p:cNvSpPr txBox="1"/>
          <p:nvPr/>
        </p:nvSpPr>
        <p:spPr>
          <a:xfrm>
            <a:off x="3685405" y="3617814"/>
            <a:ext cx="6090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hlinkClick r:id="rId7"/>
              </a:rPr>
              <a:t>http://europass.cedefop.europa.eu/</a:t>
            </a:r>
            <a:r>
              <a:rPr lang="en-US" sz="2400" dirty="0"/>
              <a:t>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86366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1384196"/>
          </a:xfrm>
        </p:spPr>
        <p:txBody>
          <a:bodyPr>
            <a:normAutofit lnSpcReduction="10000"/>
          </a:bodyPr>
          <a:lstStyle/>
          <a:p>
            <a:r>
              <a:rPr lang="hu-HU" dirty="0"/>
              <a:t>Ez a tananyag az </a:t>
            </a:r>
            <a:r>
              <a:rPr lang="hu-HU" dirty="0" err="1"/>
              <a:t>InnoTeach</a:t>
            </a:r>
            <a:r>
              <a:rPr lang="hu-HU" dirty="0"/>
              <a:t> Project C1 tréningen hangzott el, 2017 július 12-én, Budapesten. </a:t>
            </a:r>
          </a:p>
          <a:p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content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training</a:t>
            </a:r>
            <a:r>
              <a:rPr lang="hu-HU" dirty="0"/>
              <a:t> is </a:t>
            </a:r>
            <a:r>
              <a:rPr lang="hu-HU" dirty="0" err="1"/>
              <a:t>Copyrighted</a:t>
            </a:r>
            <a:r>
              <a:rPr lang="hu-HU" dirty="0"/>
              <a:t> / </a:t>
            </a:r>
            <a:r>
              <a:rPr lang="hu-HU" dirty="0" err="1"/>
              <a:t>Creative</a:t>
            </a:r>
            <a:r>
              <a:rPr lang="hu-HU" dirty="0"/>
              <a:t> </a:t>
            </a:r>
            <a:r>
              <a:rPr lang="hu-HU" dirty="0" err="1"/>
              <a:t>Commons</a:t>
            </a:r>
            <a:r>
              <a:rPr lang="hu-HU" dirty="0"/>
              <a:t> / free / etc.</a:t>
            </a:r>
          </a:p>
          <a:p>
            <a:endParaRPr lang="hu-H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9094" y="425003"/>
            <a:ext cx="3496614" cy="3786389"/>
          </a:xfrm>
        </p:spPr>
        <p:txBody>
          <a:bodyPr>
            <a:normAutofit lnSpcReduction="10000"/>
          </a:bodyPr>
          <a:lstStyle/>
          <a:p>
            <a:r>
              <a:rPr lang="en-US" sz="2400" b="1" baseline="30000" dirty="0"/>
              <a:t>English title</a:t>
            </a:r>
            <a:r>
              <a:rPr lang="en-US" sz="2400" baseline="30000" dirty="0"/>
              <a:t>: LET’S BE INNOVATIVE! Development of Creativity, Innovation and Entrepreneurship for Primary School Teachers</a:t>
            </a:r>
          </a:p>
          <a:p>
            <a:r>
              <a:rPr lang="en-GB" sz="2400" b="1" baseline="30000" dirty="0"/>
              <a:t>Acronym</a:t>
            </a:r>
            <a:r>
              <a:rPr lang="en-GB" sz="2400" baseline="30000" dirty="0"/>
              <a:t>: </a:t>
            </a:r>
            <a:r>
              <a:rPr lang="en-GB" sz="2400" baseline="30000" dirty="0" err="1"/>
              <a:t>InnoTeach</a:t>
            </a:r>
            <a:endParaRPr lang="en-GB" sz="2400" baseline="30000" dirty="0"/>
          </a:p>
          <a:p>
            <a:r>
              <a:rPr lang="en-GB" sz="2400" b="1" baseline="30000" dirty="0"/>
              <a:t>Project n°: </a:t>
            </a:r>
            <a:r>
              <a:rPr lang="en-GB" sz="2400" baseline="30000" dirty="0"/>
              <a:t>2016-1-SI01-KA201-021641</a:t>
            </a:r>
          </a:p>
          <a:p>
            <a:r>
              <a:rPr lang="en-GB" sz="2400" b="1" baseline="30000" dirty="0"/>
              <a:t>Project leader and coordinator: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Korona</a:t>
            </a:r>
            <a:r>
              <a:rPr lang="en-GB" sz="2400" baseline="30000" dirty="0"/>
              <a:t> plus </a:t>
            </a:r>
            <a:r>
              <a:rPr lang="en-GB" sz="2400" baseline="30000" dirty="0" err="1"/>
              <a:t>d.o.o</a:t>
            </a:r>
            <a:r>
              <a:rPr lang="en-GB" sz="2400" baseline="30000" dirty="0"/>
              <a:t>., </a:t>
            </a:r>
            <a:r>
              <a:rPr lang="en-GB" sz="2400" baseline="30000" dirty="0" err="1"/>
              <a:t>Institut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za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inovativnost</a:t>
            </a:r>
            <a:r>
              <a:rPr lang="en-GB" sz="2400" baseline="30000" dirty="0"/>
              <a:t> in </a:t>
            </a:r>
            <a:r>
              <a:rPr lang="en-GB" sz="2400" baseline="30000" dirty="0" err="1"/>
              <a:t>tehnologijo</a:t>
            </a:r>
            <a:r>
              <a:rPr lang="en-GB" sz="2400" baseline="30000" dirty="0"/>
              <a:t>, Slovenia</a:t>
            </a:r>
          </a:p>
          <a:p>
            <a:r>
              <a:rPr lang="en-GB" sz="2400" b="1" baseline="30000" dirty="0"/>
              <a:t>Programme:</a:t>
            </a:r>
            <a:r>
              <a:rPr lang="en-GB" sz="2400" baseline="30000" dirty="0"/>
              <a:t> Erasmus+ Strategic Partnership</a:t>
            </a:r>
          </a:p>
          <a:p>
            <a:r>
              <a:rPr lang="en-GB" sz="2400" b="1" baseline="30000" dirty="0"/>
              <a:t>Contact:</a:t>
            </a:r>
            <a:r>
              <a:rPr lang="en-GB" sz="2400" baseline="30000" dirty="0"/>
              <a:t> Ms. </a:t>
            </a:r>
            <a:r>
              <a:rPr lang="en-GB" sz="2400" baseline="30000" dirty="0" err="1"/>
              <a:t>Urška</a:t>
            </a:r>
            <a:r>
              <a:rPr lang="en-GB" sz="2400" baseline="30000" dirty="0"/>
              <a:t> </a:t>
            </a:r>
            <a:r>
              <a:rPr lang="en-GB" sz="2400" baseline="30000" dirty="0" err="1"/>
              <a:t>Mrgole</a:t>
            </a:r>
            <a:r>
              <a:rPr lang="en-GB" sz="2400" baseline="30000" dirty="0"/>
              <a:t> – </a:t>
            </a:r>
            <a:r>
              <a:rPr lang="en-GB" sz="2400" baseline="30000" dirty="0" err="1"/>
              <a:t>info@innovation.si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900" y="1909357"/>
            <a:ext cx="2745227" cy="166129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-1" y="4414183"/>
            <a:ext cx="609601" cy="244381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5300" y="5989320"/>
            <a:ext cx="7698277" cy="837451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6446900" y="3761553"/>
            <a:ext cx="3352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/>
              <a:t>InnoTeach</a:t>
            </a:r>
            <a:r>
              <a:rPr lang="hu-HU" dirty="0"/>
              <a:t> </a:t>
            </a:r>
            <a:r>
              <a:rPr lang="hu-HU" dirty="0" err="1"/>
              <a:t>Consortium</a:t>
            </a:r>
            <a:r>
              <a:rPr lang="hu-HU" dirty="0"/>
              <a:t> 2016-2017</a:t>
            </a:r>
            <a:endParaRPr lang="en-US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4321790"/>
            <a:ext cx="7032566" cy="177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50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5300" y="5989320"/>
            <a:ext cx="7698277" cy="8374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78" r="3743"/>
          <a:stretch/>
        </p:blipFill>
        <p:spPr>
          <a:xfrm>
            <a:off x="3792669" y="0"/>
            <a:ext cx="8399331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7781"/>
            <a:ext cx="4090737" cy="40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4429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-1" y="3723937"/>
            <a:ext cx="609601" cy="3134063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-1" y="6035040"/>
            <a:ext cx="9459885" cy="8229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5874129"/>
            <a:ext cx="9044247" cy="9838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097280" y="2953136"/>
            <a:ext cx="10058400" cy="1371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4800" dirty="0"/>
              <a:t>A prezentáció </a:t>
            </a:r>
          </a:p>
          <a:p>
            <a:r>
              <a:rPr lang="hu-HU" sz="4800" dirty="0"/>
              <a:t>sablonját készítette:</a:t>
            </a:r>
            <a:endParaRPr lang="en-US" sz="4800" dirty="0"/>
          </a:p>
        </p:txBody>
      </p:sp>
      <p:sp>
        <p:nvSpPr>
          <p:cNvPr id="11" name="Text Placeholder 2"/>
          <p:cNvSpPr txBox="1">
            <a:spLocks/>
          </p:cNvSpPr>
          <p:nvPr/>
        </p:nvSpPr>
        <p:spPr>
          <a:xfrm>
            <a:off x="6675600" y="4466335"/>
            <a:ext cx="4737291" cy="583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Zsolt Lengyel, </a:t>
            </a:r>
            <a:r>
              <a:rPr lang="hu-HU" dirty="0" err="1"/>
              <a:t>jános</a:t>
            </a:r>
            <a:r>
              <a:rPr lang="hu-HU" dirty="0"/>
              <a:t> szabó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44" y="1388661"/>
            <a:ext cx="5199647" cy="26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48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</a:t>
            </a:r>
            <a:endParaRPr lang="en-GB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320800" y="2133600"/>
            <a:ext cx="9550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dirty="0"/>
              <a:t>U3.E1 </a:t>
            </a:r>
            <a:r>
              <a:rPr lang="hu-HU" sz="2400" dirty="0"/>
              <a:t>Segédlet innovatív projekt vezetéséhez</a:t>
            </a:r>
            <a:endParaRPr lang="en-US" sz="2400" dirty="0"/>
          </a:p>
          <a:p>
            <a:endParaRPr lang="hu-HU" sz="2000" dirty="0"/>
          </a:p>
          <a:p>
            <a:r>
              <a:rPr lang="en-US" sz="2000" dirty="0"/>
              <a:t>A </a:t>
            </a:r>
            <a:r>
              <a:rPr lang="en-US" sz="2000" dirty="0" err="1"/>
              <a:t>sikeres</a:t>
            </a:r>
            <a:r>
              <a:rPr lang="en-US" sz="2000" dirty="0"/>
              <a:t> </a:t>
            </a:r>
            <a:r>
              <a:rPr lang="en-US" sz="2000" dirty="0" err="1"/>
              <a:t>vállalkozói</a:t>
            </a:r>
            <a:r>
              <a:rPr lang="en-US" sz="2000" dirty="0"/>
              <a:t> </a:t>
            </a:r>
            <a:r>
              <a:rPr lang="en-US" sz="2000" dirty="0" err="1"/>
              <a:t>tevékenység</a:t>
            </a:r>
            <a:r>
              <a:rPr lang="en-US" sz="2000" dirty="0"/>
              <a:t> </a:t>
            </a:r>
            <a:r>
              <a:rPr lang="en-US" sz="2000" dirty="0" err="1"/>
              <a:t>innovációs</a:t>
            </a:r>
            <a:r>
              <a:rPr lang="en-US" sz="2000" dirty="0"/>
              <a:t> </a:t>
            </a:r>
            <a:r>
              <a:rPr lang="en-US" sz="2000" dirty="0" err="1"/>
              <a:t>projektjei</a:t>
            </a:r>
            <a:r>
              <a:rPr lang="hu-HU" sz="2000" dirty="0" err="1"/>
              <a:t>hez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innovációs</a:t>
            </a:r>
            <a:r>
              <a:rPr lang="en-US" sz="2000" dirty="0"/>
              <a:t> </a:t>
            </a:r>
            <a:r>
              <a:rPr lang="en-US" sz="2000" dirty="0" err="1"/>
              <a:t>projekt</a:t>
            </a:r>
            <a:r>
              <a:rPr lang="en-US" sz="2000" dirty="0"/>
              <a:t> </a:t>
            </a:r>
            <a:r>
              <a:rPr lang="en-US" sz="2000" dirty="0" err="1"/>
              <a:t>megtervezése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nyomon</a:t>
            </a:r>
            <a:r>
              <a:rPr lang="en-US" sz="2000" dirty="0"/>
              <a:t> </a:t>
            </a:r>
            <a:r>
              <a:rPr lang="en-US" sz="2000" dirty="0" err="1"/>
              <a:t>követése</a:t>
            </a:r>
            <a:r>
              <a:rPr lang="en-US" sz="2000" dirty="0"/>
              <a:t>,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érdekelt</a:t>
            </a:r>
            <a:r>
              <a:rPr lang="en-US" sz="2000" dirty="0"/>
              <a:t> </a:t>
            </a:r>
            <a:r>
              <a:rPr lang="en-US" sz="2000" dirty="0" err="1"/>
              <a:t>felek</a:t>
            </a:r>
            <a:r>
              <a:rPr lang="en-US" sz="2000" dirty="0"/>
              <a:t> </a:t>
            </a:r>
            <a:r>
              <a:rPr lang="en-US" sz="2000" dirty="0" err="1"/>
              <a:t>hálózatának</a:t>
            </a:r>
            <a:r>
              <a:rPr lang="en-US" sz="2000" dirty="0"/>
              <a:t> </a:t>
            </a:r>
            <a:r>
              <a:rPr lang="en-US" sz="2000" dirty="0" err="1"/>
              <a:t>létrehozása</a:t>
            </a:r>
            <a:r>
              <a:rPr lang="en-US" sz="2000" dirty="0"/>
              <a:t> </a:t>
            </a:r>
            <a:r>
              <a:rPr lang="hu-HU" sz="2000" dirty="0"/>
              <a:t>mind </a:t>
            </a:r>
            <a:r>
              <a:rPr lang="en-US" sz="2000" dirty="0" err="1"/>
              <a:t>fontos</a:t>
            </a:r>
            <a:r>
              <a:rPr lang="en-US" sz="2000" dirty="0"/>
              <a:t> </a:t>
            </a:r>
            <a:r>
              <a:rPr lang="en-US" sz="2000" dirty="0" err="1"/>
              <a:t>szerepet</a:t>
            </a:r>
            <a:r>
              <a:rPr lang="en-US" sz="2000" dirty="0"/>
              <a:t> </a:t>
            </a:r>
            <a:r>
              <a:rPr lang="en-US" sz="2000" dirty="0" err="1"/>
              <a:t>játszanak</a:t>
            </a:r>
            <a:r>
              <a:rPr lang="en-US" sz="2000" dirty="0"/>
              <a:t>.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innováció</a:t>
            </a:r>
            <a:r>
              <a:rPr lang="en-US" sz="2000" dirty="0"/>
              <a:t> </a:t>
            </a:r>
            <a:r>
              <a:rPr lang="en-US" sz="2000" dirty="0" err="1"/>
              <a:t>azt</a:t>
            </a:r>
            <a:r>
              <a:rPr lang="en-US" sz="2000" dirty="0"/>
              <a:t> is </a:t>
            </a:r>
            <a:r>
              <a:rPr lang="en-US" sz="2000" dirty="0" err="1"/>
              <a:t>megköveteli</a:t>
            </a:r>
            <a:r>
              <a:rPr lang="en-US" sz="2000" dirty="0"/>
              <a:t>, </a:t>
            </a:r>
            <a:r>
              <a:rPr lang="en-US" sz="2000" dirty="0" err="1"/>
              <a:t>hogy</a:t>
            </a:r>
            <a:r>
              <a:rPr lang="en-US" sz="2000" dirty="0"/>
              <a:t> </a:t>
            </a:r>
            <a:r>
              <a:rPr lang="en-US" sz="2000" dirty="0" err="1"/>
              <a:t>szociális</a:t>
            </a:r>
            <a:r>
              <a:rPr lang="en-US" sz="2000" dirty="0"/>
              <a:t> </a:t>
            </a:r>
            <a:r>
              <a:rPr lang="en-US" sz="2000" dirty="0" err="1"/>
              <a:t>készségek</a:t>
            </a:r>
            <a:r>
              <a:rPr lang="en-US" sz="2000" dirty="0"/>
              <a:t> </a:t>
            </a:r>
            <a:r>
              <a:rPr lang="en-US" sz="2000" dirty="0" err="1"/>
              <a:t>párosuljanak</a:t>
            </a:r>
            <a:r>
              <a:rPr lang="en-US" sz="2000" dirty="0"/>
              <a:t> a </a:t>
            </a:r>
            <a:r>
              <a:rPr lang="en-US" sz="2000" dirty="0" err="1"/>
              <a:t>technikai</a:t>
            </a:r>
            <a:r>
              <a:rPr lang="en-US" sz="2000" dirty="0"/>
              <a:t> </a:t>
            </a:r>
            <a:r>
              <a:rPr lang="en-US" sz="2000" dirty="0" err="1"/>
              <a:t>képességekkel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képesek</a:t>
            </a:r>
            <a:r>
              <a:rPr lang="en-US" sz="2000" dirty="0"/>
              <a:t> </a:t>
            </a:r>
            <a:r>
              <a:rPr lang="en-US" sz="2000" dirty="0" err="1"/>
              <a:t>legyenek</a:t>
            </a:r>
            <a:r>
              <a:rPr lang="en-US" sz="2000" dirty="0"/>
              <a:t> </a:t>
            </a:r>
            <a:r>
              <a:rPr lang="en-US" sz="2000" dirty="0" err="1"/>
              <a:t>vezető</a:t>
            </a:r>
            <a:r>
              <a:rPr lang="en-US" sz="2000" dirty="0"/>
              <a:t> </a:t>
            </a:r>
            <a:r>
              <a:rPr lang="en-US" sz="2000" dirty="0" err="1"/>
              <a:t>szerepet</a:t>
            </a:r>
            <a:r>
              <a:rPr lang="en-US" sz="2000" dirty="0"/>
              <a:t> </a:t>
            </a:r>
            <a:r>
              <a:rPr lang="en-US" sz="2000" dirty="0" err="1"/>
              <a:t>betölteni</a:t>
            </a:r>
            <a:r>
              <a:rPr lang="en-US" sz="2000" dirty="0"/>
              <a:t>. </a:t>
            </a:r>
            <a:r>
              <a:rPr lang="en-US" sz="2000" dirty="0" err="1"/>
              <a:t>Ez</a:t>
            </a:r>
            <a:r>
              <a:rPr lang="en-US" sz="2000" dirty="0"/>
              <a:t> </a:t>
            </a:r>
            <a:r>
              <a:rPr lang="en-US" sz="2000" dirty="0" err="1"/>
              <a:t>olyan</a:t>
            </a:r>
            <a:r>
              <a:rPr lang="en-US" sz="2000" dirty="0"/>
              <a:t> </a:t>
            </a:r>
            <a:r>
              <a:rPr lang="en-US" sz="2000" dirty="0" err="1"/>
              <a:t>módszerekre</a:t>
            </a:r>
            <a:r>
              <a:rPr lang="en-US" sz="2000" dirty="0"/>
              <a:t> </a:t>
            </a:r>
            <a:r>
              <a:rPr lang="en-US" sz="2000" dirty="0" err="1"/>
              <a:t>vonatkozik</a:t>
            </a:r>
            <a:r>
              <a:rPr lang="en-US" sz="2000" dirty="0"/>
              <a:t>, mint:</a:t>
            </a:r>
          </a:p>
          <a:p>
            <a:r>
              <a:rPr lang="en-US" sz="2000" dirty="0"/>
              <a:t>• </a:t>
            </a:r>
            <a:r>
              <a:rPr lang="en-US" sz="2000" dirty="0" err="1"/>
              <a:t>Üzleti</a:t>
            </a:r>
            <a:r>
              <a:rPr lang="en-US" sz="2000" dirty="0"/>
              <a:t> </a:t>
            </a:r>
            <a:r>
              <a:rPr lang="en-US" sz="2000" dirty="0" err="1"/>
              <a:t>érdekképviseleti</a:t>
            </a:r>
            <a:r>
              <a:rPr lang="en-US" sz="2000" dirty="0"/>
              <a:t> </a:t>
            </a:r>
            <a:r>
              <a:rPr lang="en-US" sz="2000" dirty="0" err="1"/>
              <a:t>elemzés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hálózat</a:t>
            </a:r>
            <a:r>
              <a:rPr lang="en-US" sz="2000" dirty="0"/>
              <a:t> </a:t>
            </a:r>
            <a:r>
              <a:rPr lang="en-US" sz="2000" dirty="0" err="1"/>
              <a:t>létrehozása</a:t>
            </a:r>
            <a:endParaRPr lang="en-US" sz="2000" dirty="0"/>
          </a:p>
          <a:p>
            <a:r>
              <a:rPr lang="en-US" sz="2000" dirty="0"/>
              <a:t>• </a:t>
            </a:r>
            <a:r>
              <a:rPr lang="en-US" sz="2000" dirty="0" err="1"/>
              <a:t>Küldetésnyilatkozat</a:t>
            </a:r>
            <a:r>
              <a:rPr lang="en-US" sz="2000" dirty="0"/>
              <a:t>, </a:t>
            </a:r>
            <a:r>
              <a:rPr lang="hu-HU" sz="2000" dirty="0"/>
              <a:t>esettanulmány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üzleti</a:t>
            </a:r>
            <a:r>
              <a:rPr lang="en-US" sz="2000" dirty="0"/>
              <a:t> </a:t>
            </a:r>
            <a:r>
              <a:rPr lang="en-US" sz="2000" dirty="0" err="1"/>
              <a:t>terv</a:t>
            </a:r>
            <a:r>
              <a:rPr lang="en-US" sz="2000" dirty="0"/>
              <a:t> </a:t>
            </a:r>
            <a:r>
              <a:rPr lang="en-US" sz="2000" dirty="0" err="1"/>
              <a:t>létrehozása</a:t>
            </a:r>
            <a:endParaRPr lang="en-US" sz="2000" dirty="0"/>
          </a:p>
          <a:p>
            <a:r>
              <a:rPr lang="en-US" sz="2000" dirty="0"/>
              <a:t>• </a:t>
            </a:r>
            <a:r>
              <a:rPr lang="en-US" sz="2000" dirty="0" err="1"/>
              <a:t>Projektmenedzsment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megvalósítás</a:t>
            </a:r>
            <a:r>
              <a:rPr lang="en-US" sz="2000" dirty="0"/>
              <a:t> </a:t>
            </a:r>
            <a:r>
              <a:rPr lang="en-US" sz="2000" dirty="0" err="1"/>
              <a:t>tervezése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72093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</a:t>
            </a:r>
            <a:r>
              <a:rPr lang="en-GB" dirty="0" err="1"/>
              <a:t>bemutatott</a:t>
            </a:r>
            <a:r>
              <a:rPr lang="en-GB" dirty="0"/>
              <a:t> </a:t>
            </a:r>
            <a:r>
              <a:rPr lang="en-GB" dirty="0" err="1"/>
              <a:t>módszerek</a:t>
            </a:r>
            <a:r>
              <a:rPr lang="en-GB" dirty="0"/>
              <a:t> </a:t>
            </a:r>
            <a:r>
              <a:rPr lang="en-GB" dirty="0" err="1"/>
              <a:t>áttekintése</a:t>
            </a:r>
            <a:endParaRPr lang="en-GB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1320800" y="2133600"/>
            <a:ext cx="955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Módszerek</a:t>
            </a:r>
            <a:r>
              <a:rPr lang="en-US" sz="2000" b="1" dirty="0"/>
              <a:t> </a:t>
            </a:r>
            <a:r>
              <a:rPr lang="en-US" sz="2000" b="1" dirty="0" err="1"/>
              <a:t>az</a:t>
            </a:r>
            <a:r>
              <a:rPr lang="en-US" sz="2000" b="1" dirty="0"/>
              <a:t> </a:t>
            </a:r>
            <a:r>
              <a:rPr lang="en-US" sz="2000" b="1" dirty="0" err="1"/>
              <a:t>innováció</a:t>
            </a:r>
            <a:r>
              <a:rPr lang="en-US" sz="2000" b="1" dirty="0"/>
              <a:t> </a:t>
            </a:r>
            <a:r>
              <a:rPr lang="en-US" sz="2000" b="1" dirty="0" err="1"/>
              <a:t>elindítására</a:t>
            </a:r>
            <a:r>
              <a:rPr lang="en-US" sz="2000" b="1" dirty="0"/>
              <a:t> / </a:t>
            </a:r>
            <a:r>
              <a:rPr lang="en-US" sz="2000" b="1" dirty="0" err="1"/>
              <a:t>megoldandó</a:t>
            </a:r>
            <a:r>
              <a:rPr lang="en-US" sz="2000" b="1" dirty="0"/>
              <a:t> </a:t>
            </a:r>
            <a:r>
              <a:rPr lang="en-US" sz="2000" b="1" dirty="0" err="1"/>
              <a:t>problémák</a:t>
            </a:r>
            <a:r>
              <a:rPr lang="en-US" sz="2000" b="1" dirty="0"/>
              <a:t> </a:t>
            </a:r>
            <a:r>
              <a:rPr lang="en-US" sz="2000" b="1" dirty="0" err="1"/>
              <a:t>azonosítására</a:t>
            </a:r>
            <a:endParaRPr lang="en-US" sz="2000" b="1" dirty="0"/>
          </a:p>
          <a:p>
            <a:endParaRPr lang="en-US" sz="2000" dirty="0"/>
          </a:p>
          <a:p>
            <a:r>
              <a:rPr lang="en-US" sz="2000" dirty="0"/>
              <a:t>• </a:t>
            </a:r>
            <a:r>
              <a:rPr lang="en-US" sz="2000" dirty="0" err="1"/>
              <a:t>Küldetésnyilatkozat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üzleti</a:t>
            </a:r>
            <a:r>
              <a:rPr lang="en-US" sz="2000" dirty="0"/>
              <a:t> </a:t>
            </a:r>
            <a:r>
              <a:rPr lang="en-US" sz="2000" dirty="0" err="1"/>
              <a:t>tervezés</a:t>
            </a:r>
            <a:endParaRPr lang="en-US" sz="2000" dirty="0"/>
          </a:p>
          <a:p>
            <a:r>
              <a:rPr lang="en-US" sz="2000" dirty="0"/>
              <a:t>• </a:t>
            </a:r>
            <a:r>
              <a:rPr lang="en-US" sz="2000" dirty="0" err="1"/>
              <a:t>Üzleti</a:t>
            </a:r>
            <a:r>
              <a:rPr lang="en-US" sz="2000" dirty="0"/>
              <a:t>, </a:t>
            </a:r>
            <a:r>
              <a:rPr lang="en-US" sz="2000" dirty="0" err="1"/>
              <a:t>szakértői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szociális</a:t>
            </a:r>
            <a:r>
              <a:rPr lang="en-US" sz="2000" dirty="0"/>
              <a:t> </a:t>
            </a:r>
            <a:r>
              <a:rPr lang="en-US" sz="2000" dirty="0" err="1"/>
              <a:t>hálózatok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marketing</a:t>
            </a:r>
          </a:p>
          <a:p>
            <a:r>
              <a:rPr lang="en-US" sz="2000" dirty="0"/>
              <a:t>• </a:t>
            </a:r>
            <a:r>
              <a:rPr lang="en-US" sz="2000" dirty="0" err="1"/>
              <a:t>Projektmenedzsment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tervezés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6594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27742" y="386570"/>
            <a:ext cx="1066338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AT" sz="3200" dirty="0"/>
              <a:t>A </a:t>
            </a:r>
            <a:r>
              <a:rPr lang="de-AT" sz="3200" dirty="0" err="1"/>
              <a:t>sikeres</a:t>
            </a:r>
            <a:r>
              <a:rPr lang="de-AT" sz="3200" dirty="0"/>
              <a:t> </a:t>
            </a:r>
            <a:r>
              <a:rPr lang="de-AT" sz="3200" dirty="0" err="1"/>
              <a:t>vállalkozó</a:t>
            </a:r>
            <a:r>
              <a:rPr lang="de-AT" sz="3200" dirty="0"/>
              <a:t> </a:t>
            </a:r>
            <a:r>
              <a:rPr lang="de-AT" sz="3200" dirty="0" err="1"/>
              <a:t>jellemzői</a:t>
            </a:r>
            <a:endParaRPr lang="hu-HU" sz="3200" dirty="0"/>
          </a:p>
          <a:p>
            <a:pPr lvl="0"/>
            <a:endParaRPr lang="de-AT" sz="32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AT" sz="2800" dirty="0" err="1"/>
              <a:t>Magas</a:t>
            </a:r>
            <a:r>
              <a:rPr lang="de-AT" sz="2800" dirty="0"/>
              <a:t> </a:t>
            </a:r>
            <a:r>
              <a:rPr lang="hu-HU" sz="2800" dirty="0"/>
              <a:t>energiaszint</a:t>
            </a:r>
            <a:endParaRPr lang="de-AT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AT" sz="2800" dirty="0" err="1"/>
              <a:t>Innovatív</a:t>
            </a:r>
            <a:endParaRPr lang="de-AT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AT" sz="2800" dirty="0" err="1"/>
              <a:t>Független</a:t>
            </a:r>
            <a:endParaRPr lang="de-AT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AT" sz="2800" dirty="0" err="1"/>
              <a:t>Képesség</a:t>
            </a:r>
            <a:r>
              <a:rPr lang="de-AT" sz="2800" dirty="0"/>
              <a:t> a </a:t>
            </a:r>
            <a:r>
              <a:rPr lang="de-AT" sz="2800" dirty="0" err="1"/>
              <a:t>szükségletek</a:t>
            </a:r>
            <a:r>
              <a:rPr lang="de-AT" sz="2800" dirty="0"/>
              <a:t> </a:t>
            </a:r>
            <a:r>
              <a:rPr lang="de-AT" sz="2800" dirty="0" err="1"/>
              <a:t>előrejelzésére</a:t>
            </a:r>
            <a:endParaRPr lang="de-AT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AT" sz="2800" dirty="0" err="1"/>
              <a:t>Hatékony</a:t>
            </a:r>
            <a:r>
              <a:rPr lang="de-AT" sz="2800" dirty="0"/>
              <a:t> </a:t>
            </a:r>
            <a:r>
              <a:rPr lang="de-AT" sz="2800" dirty="0" err="1"/>
              <a:t>kommunikátor</a:t>
            </a:r>
            <a:endParaRPr lang="de-AT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AT" sz="2800" dirty="0" err="1"/>
              <a:t>Érzékeny</a:t>
            </a:r>
            <a:r>
              <a:rPr lang="de-AT" sz="2800" dirty="0"/>
              <a:t> a </a:t>
            </a:r>
            <a:r>
              <a:rPr lang="de-AT" sz="2800" dirty="0" err="1"/>
              <a:t>kritikára</a:t>
            </a:r>
            <a:endParaRPr lang="de-AT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AT" sz="2800" dirty="0" err="1"/>
              <a:t>Képes</a:t>
            </a:r>
            <a:r>
              <a:rPr lang="de-AT" sz="2800" dirty="0"/>
              <a:t> </a:t>
            </a:r>
            <a:r>
              <a:rPr lang="de-AT" sz="2800" dirty="0" err="1"/>
              <a:t>vezet</a:t>
            </a:r>
            <a:r>
              <a:rPr lang="hu-HU" sz="2800" dirty="0" err="1"/>
              <a:t>ésre</a:t>
            </a:r>
            <a:endParaRPr lang="de-AT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800" dirty="0"/>
              <a:t>Tanul a hibákból</a:t>
            </a:r>
            <a:endParaRPr lang="de-AT" sz="28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800" dirty="0" err="1"/>
              <a:t>Ömagát</a:t>
            </a:r>
            <a:r>
              <a:rPr lang="hu-HU" sz="2800" dirty="0"/>
              <a:t> </a:t>
            </a:r>
            <a:r>
              <a:rPr lang="de-AT" sz="2800" dirty="0" err="1"/>
              <a:t>irányít</a:t>
            </a:r>
            <a:r>
              <a:rPr lang="hu-HU" sz="2800" dirty="0"/>
              <a:t>ja</a:t>
            </a:r>
            <a:endParaRPr lang="de-AT" sz="2800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578" y="3723937"/>
            <a:ext cx="1373188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2191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27742" y="386570"/>
            <a:ext cx="106633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Sikeres</a:t>
            </a:r>
            <a:r>
              <a:rPr lang="en-GB" sz="2400" dirty="0"/>
              <a:t> </a:t>
            </a:r>
            <a:r>
              <a:rPr lang="en-GB" sz="2400" dirty="0" err="1"/>
              <a:t>vállalkozók</a:t>
            </a:r>
            <a:r>
              <a:rPr lang="en-GB" sz="2400" dirty="0"/>
              <a:t> </a:t>
            </a:r>
            <a:r>
              <a:rPr lang="en-GB" sz="2400" dirty="0" err="1"/>
              <a:t>jellemzői</a:t>
            </a:r>
            <a:endParaRPr lang="en-GB" sz="2400" dirty="0"/>
          </a:p>
          <a:p>
            <a:endParaRPr lang="en-GB" sz="2400" dirty="0"/>
          </a:p>
          <a:p>
            <a:r>
              <a:rPr lang="hu-HU" sz="2400" dirty="0"/>
              <a:t>- Együttműködő (</a:t>
            </a:r>
            <a:r>
              <a:rPr lang="hu-HU" sz="2400" dirty="0" err="1"/>
              <a:t>networker</a:t>
            </a:r>
            <a:r>
              <a:rPr lang="hu-HU" sz="2400" dirty="0"/>
              <a:t>)</a:t>
            </a:r>
            <a:endParaRPr lang="en-GB" sz="2400" dirty="0"/>
          </a:p>
          <a:p>
            <a:r>
              <a:rPr lang="hu-HU" sz="2400" dirty="0"/>
              <a:t>- </a:t>
            </a:r>
            <a:r>
              <a:rPr lang="en-GB" sz="2400" dirty="0" err="1"/>
              <a:t>Nyitottság</a:t>
            </a:r>
            <a:endParaRPr lang="en-US" sz="2000" dirty="0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0578" y="3723937"/>
            <a:ext cx="1373188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zövegdoboz 3"/>
          <p:cNvSpPr txBox="1"/>
          <p:nvPr/>
        </p:nvSpPr>
        <p:spPr>
          <a:xfrm>
            <a:off x="627742" y="2410823"/>
            <a:ext cx="76441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Hálózatok:</a:t>
            </a:r>
          </a:p>
          <a:p>
            <a:r>
              <a:rPr lang="hu-HU" sz="2400" dirty="0"/>
              <a:t>Ápolni kell a személyes és üzleti szintű hálózatokat. Az innováció sikere az érdekeltek hálózatának létrehozásától függ. Ebbe beletartozik: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000" dirty="0" err="1"/>
              <a:t>Olyan</a:t>
            </a:r>
            <a:r>
              <a:rPr lang="en-US" sz="2000" dirty="0"/>
              <a:t> </a:t>
            </a:r>
            <a:r>
              <a:rPr lang="en-US" sz="2000" dirty="0" err="1"/>
              <a:t>támogatói</a:t>
            </a:r>
            <a:r>
              <a:rPr lang="en-US" sz="2000" dirty="0"/>
              <a:t> </a:t>
            </a:r>
            <a:r>
              <a:rPr lang="en-US" sz="2000" dirty="0" err="1"/>
              <a:t>hálózat</a:t>
            </a:r>
            <a:r>
              <a:rPr lang="en-US" sz="2000" dirty="0"/>
              <a:t>, </a:t>
            </a:r>
            <a:r>
              <a:rPr lang="en-US" sz="2000" dirty="0" err="1"/>
              <a:t>akik</a:t>
            </a:r>
            <a:r>
              <a:rPr lang="en-US" sz="2000" dirty="0"/>
              <a:t> </a:t>
            </a:r>
            <a:r>
              <a:rPr lang="en-US" sz="2000" dirty="0" err="1"/>
              <a:t>közösen</a:t>
            </a:r>
            <a:r>
              <a:rPr lang="en-US" sz="2000" dirty="0"/>
              <a:t> </a:t>
            </a:r>
            <a:r>
              <a:rPr lang="en-US" sz="2000" dirty="0" err="1"/>
              <a:t>fejlesztik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ötletet</a:t>
            </a:r>
            <a:endParaRPr lang="en-US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hu-HU" sz="2000" dirty="0" err="1"/>
              <a:t>érdekelet</a:t>
            </a:r>
            <a:r>
              <a:rPr lang="hu-HU" sz="2000" dirty="0"/>
              <a:t> </a:t>
            </a:r>
            <a:r>
              <a:rPr lang="en-US" sz="2000" dirty="0" err="1"/>
              <a:t>ügyfelek</a:t>
            </a:r>
            <a:r>
              <a:rPr lang="en-US" sz="2000" dirty="0"/>
              <a:t> </a:t>
            </a:r>
            <a:r>
              <a:rPr lang="en-US" sz="2000" dirty="0" err="1"/>
              <a:t>és</a:t>
            </a:r>
            <a:r>
              <a:rPr lang="en-US" sz="2000" dirty="0"/>
              <a:t> </a:t>
            </a:r>
            <a:r>
              <a:rPr lang="en-US" sz="2000" dirty="0" err="1"/>
              <a:t>felhasználók</a:t>
            </a:r>
            <a:r>
              <a:rPr lang="en-US" sz="2000" dirty="0"/>
              <a:t> </a:t>
            </a:r>
            <a:r>
              <a:rPr lang="en-US" sz="2000" dirty="0" err="1"/>
              <a:t>hálózata</a:t>
            </a:r>
            <a:endParaRPr lang="en-US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000" dirty="0" err="1"/>
              <a:t>Olyan</a:t>
            </a:r>
            <a:r>
              <a:rPr lang="en-US" sz="2000" dirty="0"/>
              <a:t> </a:t>
            </a:r>
            <a:r>
              <a:rPr lang="en-US" sz="2000" dirty="0" err="1"/>
              <a:t>szponzorok</a:t>
            </a:r>
            <a:r>
              <a:rPr lang="en-US" sz="2000" dirty="0"/>
              <a:t> </a:t>
            </a:r>
            <a:r>
              <a:rPr lang="en-US" sz="2000" dirty="0" err="1"/>
              <a:t>hálózata</a:t>
            </a:r>
            <a:r>
              <a:rPr lang="en-US" sz="2000" dirty="0"/>
              <a:t>, </a:t>
            </a:r>
            <a:r>
              <a:rPr lang="en-US" sz="2000" dirty="0" err="1"/>
              <a:t>akik</a:t>
            </a:r>
            <a:r>
              <a:rPr lang="en-US" sz="2000" dirty="0"/>
              <a:t> </a:t>
            </a:r>
            <a:r>
              <a:rPr lang="en-US" sz="2000" dirty="0" err="1"/>
              <a:t>segítik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innovációs</a:t>
            </a:r>
            <a:r>
              <a:rPr lang="en-US" sz="2000" dirty="0"/>
              <a:t> </a:t>
            </a:r>
            <a:r>
              <a:rPr lang="en-US" sz="2000" dirty="0" err="1"/>
              <a:t>projekt</a:t>
            </a:r>
            <a:r>
              <a:rPr lang="en-US" sz="2000" dirty="0"/>
              <a:t> </a:t>
            </a:r>
            <a:r>
              <a:rPr lang="en-US" sz="2000" dirty="0" err="1"/>
              <a:t>finanszírozását</a:t>
            </a:r>
            <a:endParaRPr lang="en-US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000" dirty="0" err="1"/>
              <a:t>Olyan</a:t>
            </a:r>
            <a:r>
              <a:rPr lang="en-US" sz="2000" dirty="0"/>
              <a:t> </a:t>
            </a:r>
            <a:r>
              <a:rPr lang="en-US" sz="2000" dirty="0" err="1"/>
              <a:t>hálózati</a:t>
            </a:r>
            <a:r>
              <a:rPr lang="en-US" sz="2000" dirty="0"/>
              <a:t> </a:t>
            </a:r>
            <a:r>
              <a:rPr lang="en-US" sz="2000" dirty="0" err="1"/>
              <a:t>felhasználók</a:t>
            </a:r>
            <a:r>
              <a:rPr lang="hu-HU" sz="2000" dirty="0"/>
              <a:t> tömege</a:t>
            </a:r>
            <a:r>
              <a:rPr lang="en-US" sz="2000" dirty="0"/>
              <a:t>, </a:t>
            </a:r>
            <a:r>
              <a:rPr lang="en-US" sz="2000" dirty="0" err="1"/>
              <a:t>akik</a:t>
            </a:r>
            <a:r>
              <a:rPr lang="en-US" sz="2000" dirty="0"/>
              <a:t> </a:t>
            </a:r>
            <a:r>
              <a:rPr lang="en-US" sz="2000" dirty="0" err="1"/>
              <a:t>visszajelzést</a:t>
            </a:r>
            <a:r>
              <a:rPr lang="en-US" sz="2000" dirty="0"/>
              <a:t> </a:t>
            </a:r>
            <a:r>
              <a:rPr lang="en-US" sz="2000" dirty="0" err="1"/>
              <a:t>adnak</a:t>
            </a:r>
            <a:r>
              <a:rPr lang="en-US" sz="2000" dirty="0"/>
              <a:t> </a:t>
            </a:r>
            <a:endParaRPr lang="hu-HU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US" sz="2000" dirty="0" err="1"/>
              <a:t>Stb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0984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>
            <a:extLst>
              <a:ext uri="{FF2B5EF4-FFF2-40B4-BE49-F238E27FC236}">
                <a16:creationId xmlns:a16="http://schemas.microsoft.com/office/drawing/2014/main" id="{CFA9BD7C-7C88-4192-8A52-9703B723D28E}"/>
              </a:ext>
            </a:extLst>
          </p:cNvPr>
          <p:cNvGrpSpPr>
            <a:grpSpLocks/>
          </p:cNvGrpSpPr>
          <p:nvPr/>
        </p:nvGrpSpPr>
        <p:grpSpPr bwMode="auto">
          <a:xfrm>
            <a:off x="6096001" y="2253957"/>
            <a:ext cx="5486397" cy="3598640"/>
            <a:chOff x="687388" y="1052103"/>
            <a:chExt cx="8149371" cy="4745447"/>
          </a:xfrm>
        </p:grpSpPr>
        <p:grpSp>
          <p:nvGrpSpPr>
            <p:cNvPr id="10" name="Group 1">
              <a:extLst>
                <a:ext uri="{FF2B5EF4-FFF2-40B4-BE49-F238E27FC236}">
                  <a16:creationId xmlns:a16="http://schemas.microsoft.com/office/drawing/2014/main" id="{D01E4234-77FB-41A3-BF1F-9AD521034D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7388" y="1060450"/>
              <a:ext cx="7767637" cy="4737100"/>
              <a:chOff x="687388" y="1060450"/>
              <a:chExt cx="7767637" cy="4737100"/>
            </a:xfrm>
          </p:grpSpPr>
          <p:pic>
            <p:nvPicPr>
              <p:cNvPr id="18" name="Picture 4">
                <a:extLst>
                  <a:ext uri="{FF2B5EF4-FFF2-40B4-BE49-F238E27FC236}">
                    <a16:creationId xmlns:a16="http://schemas.microsoft.com/office/drawing/2014/main" id="{6F8E61BB-06E1-41F3-B4DD-0508DF4CE7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388" y="1060450"/>
                <a:ext cx="7767637" cy="4737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9" name="TextBox 10">
                <a:extLst>
                  <a:ext uri="{FF2B5EF4-FFF2-40B4-BE49-F238E27FC236}">
                    <a16:creationId xmlns:a16="http://schemas.microsoft.com/office/drawing/2014/main" id="{FC109E46-FBE9-4D7E-8AB3-17D704FD580B}"/>
                  </a:ext>
                </a:extLst>
              </p:cNvPr>
              <p:cNvSpPr txBox="1"/>
              <p:nvPr/>
            </p:nvSpPr>
            <p:spPr>
              <a:xfrm>
                <a:off x="4370148" y="1300163"/>
                <a:ext cx="401611" cy="24003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10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9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8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7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6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5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4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3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2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1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0</a:t>
                </a:r>
              </a:p>
            </p:txBody>
          </p:sp>
          <p:sp>
            <p:nvSpPr>
              <p:cNvPr id="20" name="Oval 4">
                <a:extLst>
                  <a:ext uri="{FF2B5EF4-FFF2-40B4-BE49-F238E27FC236}">
                    <a16:creationId xmlns:a16="http://schemas.microsoft.com/office/drawing/2014/main" id="{D5800591-36EF-43A1-90DC-C3AAFAC0692D}"/>
                  </a:ext>
                </a:extLst>
              </p:cNvPr>
              <p:cNvSpPr/>
              <p:nvPr/>
            </p:nvSpPr>
            <p:spPr>
              <a:xfrm>
                <a:off x="4490008" y="2060848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5">
                <a:extLst>
                  <a:ext uri="{FF2B5EF4-FFF2-40B4-BE49-F238E27FC236}">
                    <a16:creationId xmlns:a16="http://schemas.microsoft.com/office/drawing/2014/main" id="{17627637-241C-4A80-869B-419C07D7FDBD}"/>
                  </a:ext>
                </a:extLst>
              </p:cNvPr>
              <p:cNvSpPr/>
              <p:nvPr/>
            </p:nvSpPr>
            <p:spPr>
              <a:xfrm>
                <a:off x="3563888" y="2708920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al 6">
                <a:extLst>
                  <a:ext uri="{FF2B5EF4-FFF2-40B4-BE49-F238E27FC236}">
                    <a16:creationId xmlns:a16="http://schemas.microsoft.com/office/drawing/2014/main" id="{A84CEC16-C331-4F2E-823E-E62A838DA0BE}"/>
                  </a:ext>
                </a:extLst>
              </p:cNvPr>
              <p:cNvSpPr/>
              <p:nvPr/>
            </p:nvSpPr>
            <p:spPr>
              <a:xfrm>
                <a:off x="3059832" y="3700078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al 9">
                <a:extLst>
                  <a:ext uri="{FF2B5EF4-FFF2-40B4-BE49-F238E27FC236}">
                    <a16:creationId xmlns:a16="http://schemas.microsoft.com/office/drawing/2014/main" id="{F834B97E-ACCC-4D91-B4A2-2B67A1413664}"/>
                  </a:ext>
                </a:extLst>
              </p:cNvPr>
              <p:cNvSpPr/>
              <p:nvPr/>
            </p:nvSpPr>
            <p:spPr>
              <a:xfrm>
                <a:off x="4207301" y="4149080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3">
                <a:extLst>
                  <a:ext uri="{FF2B5EF4-FFF2-40B4-BE49-F238E27FC236}">
                    <a16:creationId xmlns:a16="http://schemas.microsoft.com/office/drawing/2014/main" id="{95E46899-2079-429B-9677-54D2F8B5A396}"/>
                  </a:ext>
                </a:extLst>
              </p:cNvPr>
              <p:cNvSpPr/>
              <p:nvPr/>
            </p:nvSpPr>
            <p:spPr>
              <a:xfrm>
                <a:off x="5023443" y="4437112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5" name="Oval 7">
                <a:extLst>
                  <a:ext uri="{FF2B5EF4-FFF2-40B4-BE49-F238E27FC236}">
                    <a16:creationId xmlns:a16="http://schemas.microsoft.com/office/drawing/2014/main" id="{93666C03-1DCF-4C4F-889B-48D9267AA9E1}"/>
                  </a:ext>
                </a:extLst>
              </p:cNvPr>
              <p:cNvSpPr/>
              <p:nvPr/>
            </p:nvSpPr>
            <p:spPr>
              <a:xfrm>
                <a:off x="5215187" y="3570391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" name="Oval 8">
                <a:extLst>
                  <a:ext uri="{FF2B5EF4-FFF2-40B4-BE49-F238E27FC236}">
                    <a16:creationId xmlns:a16="http://schemas.microsoft.com/office/drawing/2014/main" id="{E905AF02-7CAB-4A75-A3AC-4DD5EFF0C6D3}"/>
                  </a:ext>
                </a:extLst>
              </p:cNvPr>
              <p:cNvSpPr/>
              <p:nvPr/>
            </p:nvSpPr>
            <p:spPr>
              <a:xfrm>
                <a:off x="5940152" y="2351692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1" name="TextBox 2">
              <a:extLst>
                <a:ext uri="{FF2B5EF4-FFF2-40B4-BE49-F238E27FC236}">
                  <a16:creationId xmlns:a16="http://schemas.microsoft.com/office/drawing/2014/main" id="{7FA8088F-9208-4068-A6D7-3B31B76EE2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12260" y="1052103"/>
              <a:ext cx="2691898" cy="342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Jelenlegi foglalkozás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2CF49B3B-A54C-4586-A8D0-5CA174A340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59888" y="1899632"/>
              <a:ext cx="194421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„</a:t>
              </a:r>
              <a:r>
                <a:rPr lang="pt-PT" altLang="pt-PT" sz="1100" u="none" dirty="0">
                  <a:latin typeface="Times New Roman" panose="02020603050405020304" pitchFamily="18" charset="0"/>
                </a:rPr>
                <a:t>A</a:t>
              </a:r>
              <a:r>
                <a:rPr lang="hu-HU" altLang="pt-PT" sz="1100" u="none" dirty="0">
                  <a:latin typeface="Times New Roman" panose="02020603050405020304" pitchFamily="18" charset="0"/>
                </a:rPr>
                <a:t>” munka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TextBox 15">
              <a:extLst>
                <a:ext uri="{FF2B5EF4-FFF2-40B4-BE49-F238E27FC236}">
                  <a16:creationId xmlns:a16="http://schemas.microsoft.com/office/drawing/2014/main" id="{96A3D114-7427-45DB-8483-9B196A717A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2543" y="3865849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„</a:t>
              </a:r>
              <a:r>
                <a:rPr lang="pt-PT" altLang="pt-PT" sz="1100" u="none" dirty="0">
                  <a:latin typeface="Times New Roman" panose="02020603050405020304" pitchFamily="18" charset="0"/>
                </a:rPr>
                <a:t>B</a:t>
              </a:r>
              <a:r>
                <a:rPr lang="hu-HU" altLang="pt-PT" sz="1100" u="none" dirty="0">
                  <a:latin typeface="Times New Roman" panose="02020603050405020304" pitchFamily="18" charset="0"/>
                </a:rPr>
                <a:t>” munka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4" name="TextBox 16">
              <a:extLst>
                <a:ext uri="{FF2B5EF4-FFF2-40B4-BE49-F238E27FC236}">
                  <a16:creationId xmlns:a16="http://schemas.microsoft.com/office/drawing/2014/main" id="{1645173B-6D58-4879-B845-8777BB603C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96792" y="5444553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PT" altLang="pt-PT" sz="1100" u="none" dirty="0">
                  <a:latin typeface="Times New Roman" panose="02020603050405020304" pitchFamily="18" charset="0"/>
                </a:rPr>
                <a:t>Sport</a:t>
              </a:r>
              <a:r>
                <a:rPr lang="hu-HU" altLang="pt-PT" sz="1100" u="none" dirty="0" err="1">
                  <a:latin typeface="Times New Roman" panose="02020603050405020304" pitchFamily="18" charset="0"/>
                </a:rPr>
                <a:t>olás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5" name="TextBox 17">
              <a:extLst>
                <a:ext uri="{FF2B5EF4-FFF2-40B4-BE49-F238E27FC236}">
                  <a16:creationId xmlns:a16="http://schemas.microsoft.com/office/drawing/2014/main" id="{3FD6B765-1CE7-475C-8800-2C13219360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5791" y="5467216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Barátok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7BF77274-0DF1-4C94-8911-6E7E8C883C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0398" y="3819926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„</a:t>
              </a:r>
              <a:r>
                <a:rPr lang="pt-PT" altLang="pt-PT" sz="1100" u="none" dirty="0">
                  <a:latin typeface="Times New Roman" panose="02020603050405020304" pitchFamily="18" charset="0"/>
                </a:rPr>
                <a:t>B</a:t>
              </a:r>
              <a:r>
                <a:rPr lang="hu-HU" altLang="pt-PT" sz="1100" u="none" dirty="0">
                  <a:latin typeface="Times New Roman" panose="02020603050405020304" pitchFamily="18" charset="0"/>
                </a:rPr>
                <a:t>”iskola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7" name="TextBox 19">
              <a:extLst>
                <a:ext uri="{FF2B5EF4-FFF2-40B4-BE49-F238E27FC236}">
                  <a16:creationId xmlns:a16="http://schemas.microsoft.com/office/drawing/2014/main" id="{5CC5BB1B-2F79-4358-95B0-9549D06F79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07313" y="1887032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„</a:t>
              </a:r>
              <a:r>
                <a:rPr lang="pt-PT" altLang="pt-PT" sz="1100" u="none" dirty="0">
                  <a:latin typeface="Times New Roman" panose="02020603050405020304" pitchFamily="18" charset="0"/>
                </a:rPr>
                <a:t>A</a:t>
              </a:r>
              <a:r>
                <a:rPr lang="hu-HU" altLang="pt-PT" sz="1100" u="none" dirty="0">
                  <a:latin typeface="Times New Roman" panose="02020603050405020304" pitchFamily="18" charset="0"/>
                </a:rPr>
                <a:t>”iskola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</p:grp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4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627742" y="386570"/>
            <a:ext cx="10663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Küldetésnyilatkozat</a:t>
            </a:r>
            <a:endParaRPr lang="en-GB" sz="2000" b="1" dirty="0"/>
          </a:p>
          <a:p>
            <a:pPr marL="342900" indent="-342900">
              <a:buFont typeface="Calibri" panose="020F0502020204030204" pitchFamily="34" charset="0"/>
              <a:buChar char="–"/>
            </a:pP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 err="1"/>
              <a:t>Mi</a:t>
            </a:r>
            <a:r>
              <a:rPr lang="en-GB" sz="2000" dirty="0"/>
              <a:t> </a:t>
            </a:r>
            <a:r>
              <a:rPr lang="en-GB" sz="2000" dirty="0" err="1"/>
              <a:t>problém</a:t>
            </a:r>
            <a:r>
              <a:rPr lang="hu-HU" sz="2000" dirty="0" err="1"/>
              <a:t>ákat</a:t>
            </a:r>
            <a:r>
              <a:rPr lang="en-GB" sz="2000" dirty="0"/>
              <a:t> </a:t>
            </a:r>
            <a:r>
              <a:rPr lang="en-GB" sz="2000" dirty="0" err="1"/>
              <a:t>megoldani</a:t>
            </a:r>
            <a:r>
              <a:rPr lang="en-GB" sz="2000" dirty="0"/>
              <a:t>?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 err="1"/>
              <a:t>Melyik</a:t>
            </a:r>
            <a:r>
              <a:rPr lang="en-GB" sz="2000" dirty="0"/>
              <a:t> </a:t>
            </a:r>
            <a:r>
              <a:rPr lang="en-GB" sz="2000" dirty="0" err="1"/>
              <a:t>célcsoportnak</a:t>
            </a:r>
            <a:r>
              <a:rPr lang="en-GB" sz="2000" dirty="0"/>
              <a:t> </a:t>
            </a:r>
            <a:r>
              <a:rPr lang="en-GB" sz="2000" dirty="0" err="1"/>
              <a:t>kell</a:t>
            </a:r>
            <a:r>
              <a:rPr lang="en-GB" sz="2000" dirty="0"/>
              <a:t> </a:t>
            </a:r>
            <a:r>
              <a:rPr lang="en-GB" sz="2000" dirty="0" err="1"/>
              <a:t>megoldania</a:t>
            </a:r>
            <a:r>
              <a:rPr lang="en-GB" sz="2000" dirty="0"/>
              <a:t> a </a:t>
            </a:r>
            <a:r>
              <a:rPr lang="en-GB" sz="2000" dirty="0" err="1"/>
              <a:t>problémát</a:t>
            </a:r>
            <a:r>
              <a:rPr lang="en-GB" sz="2000" dirty="0"/>
              <a:t>?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 err="1"/>
              <a:t>Mi</a:t>
            </a:r>
            <a:r>
              <a:rPr lang="en-GB" sz="2000" dirty="0"/>
              <a:t> </a:t>
            </a:r>
            <a:r>
              <a:rPr lang="en-GB" sz="2000" dirty="0" err="1"/>
              <a:t>lesz</a:t>
            </a:r>
            <a:r>
              <a:rPr lang="en-GB" sz="2000" dirty="0"/>
              <a:t> a </a:t>
            </a:r>
            <a:r>
              <a:rPr lang="en-GB" sz="2000" dirty="0" err="1"/>
              <a:t>probléma</a:t>
            </a:r>
            <a:r>
              <a:rPr lang="en-GB" sz="2000" dirty="0"/>
              <a:t> </a:t>
            </a:r>
            <a:r>
              <a:rPr lang="en-GB" sz="2000" dirty="0" err="1"/>
              <a:t>megoldásakor</a:t>
            </a:r>
            <a:r>
              <a:rPr lang="en-GB" sz="2000" dirty="0"/>
              <a:t>?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 err="1"/>
              <a:t>Mi</a:t>
            </a:r>
            <a:r>
              <a:rPr lang="en-GB" sz="2000" dirty="0"/>
              <a:t> </a:t>
            </a:r>
            <a:r>
              <a:rPr lang="en-GB" sz="2000" dirty="0" err="1"/>
              <a:t>lesz</a:t>
            </a:r>
            <a:r>
              <a:rPr lang="en-GB" sz="2000" dirty="0"/>
              <a:t> a </a:t>
            </a:r>
            <a:r>
              <a:rPr lang="en-GB" sz="2000" dirty="0" err="1"/>
              <a:t>várható</a:t>
            </a:r>
            <a:r>
              <a:rPr lang="en-GB" sz="2000" dirty="0"/>
              <a:t> </a:t>
            </a:r>
            <a:r>
              <a:rPr lang="en-GB" sz="2000" dirty="0" err="1"/>
              <a:t>hatás</a:t>
            </a:r>
            <a:r>
              <a:rPr lang="en-GB" sz="2000" dirty="0"/>
              <a:t> </a:t>
            </a:r>
            <a:r>
              <a:rPr lang="en-GB" sz="2000" dirty="0" err="1"/>
              <a:t>hosszú</a:t>
            </a:r>
            <a:r>
              <a:rPr lang="en-GB" sz="2000" dirty="0"/>
              <a:t> </a:t>
            </a:r>
            <a:r>
              <a:rPr lang="en-GB" sz="2000" dirty="0" err="1"/>
              <a:t>távon</a:t>
            </a:r>
            <a:r>
              <a:rPr lang="en-GB" sz="2000" dirty="0"/>
              <a:t>?</a:t>
            </a:r>
          </a:p>
        </p:txBody>
      </p:sp>
      <p:sp>
        <p:nvSpPr>
          <p:cNvPr id="9" name="Szövegdoboz 3"/>
          <p:cNvSpPr txBox="1"/>
          <p:nvPr/>
        </p:nvSpPr>
        <p:spPr>
          <a:xfrm>
            <a:off x="627742" y="2633339"/>
            <a:ext cx="571615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/>
              <a:t>Üzleti</a:t>
            </a:r>
            <a:r>
              <a:rPr lang="en-GB" sz="2000" b="1" dirty="0"/>
              <a:t> </a:t>
            </a:r>
            <a:r>
              <a:rPr lang="en-GB" sz="2000" b="1" dirty="0" err="1"/>
              <a:t>hálózati</a:t>
            </a:r>
            <a:r>
              <a:rPr lang="en-GB" sz="2000" b="1" dirty="0"/>
              <a:t> </a:t>
            </a:r>
            <a:r>
              <a:rPr lang="en-GB" sz="2000" b="1" dirty="0" err="1"/>
              <a:t>stratégia</a:t>
            </a:r>
            <a:r>
              <a:rPr lang="en-GB" sz="2000" b="1" dirty="0"/>
              <a:t> </a:t>
            </a:r>
            <a:r>
              <a:rPr lang="en-GB" sz="2000" b="1" dirty="0" err="1"/>
              <a:t>használata</a:t>
            </a:r>
            <a:endParaRPr lang="en-GB" sz="2000" b="1" dirty="0"/>
          </a:p>
          <a:p>
            <a:r>
              <a:rPr lang="en-GB" sz="2000" dirty="0" err="1"/>
              <a:t>Innovatív</a:t>
            </a:r>
            <a:r>
              <a:rPr lang="en-GB" sz="2000" dirty="0"/>
              <a:t> </a:t>
            </a:r>
            <a:r>
              <a:rPr lang="en-GB" sz="2000" dirty="0" err="1"/>
              <a:t>termék</a:t>
            </a:r>
            <a:r>
              <a:rPr lang="en-GB" sz="2000" dirty="0"/>
              <a:t> / </a:t>
            </a:r>
            <a:r>
              <a:rPr lang="en-GB" sz="2000" dirty="0" err="1"/>
              <a:t>szolgáltatás</a:t>
            </a:r>
            <a:r>
              <a:rPr lang="en-GB" sz="2000" dirty="0"/>
              <a:t> / </a:t>
            </a:r>
            <a:r>
              <a:rPr lang="en-GB" sz="2000" dirty="0" err="1"/>
              <a:t>folyamat</a:t>
            </a:r>
            <a:r>
              <a:rPr lang="en-GB" sz="2000" dirty="0"/>
              <a:t>, </a:t>
            </a:r>
            <a:r>
              <a:rPr lang="en-GB" sz="2000" dirty="0" err="1"/>
              <a:t>amely</a:t>
            </a:r>
            <a:r>
              <a:rPr lang="en-GB" sz="2000" dirty="0"/>
              <a:t>:</a:t>
            </a:r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 err="1"/>
              <a:t>Több</a:t>
            </a:r>
            <a:r>
              <a:rPr lang="en-GB" sz="2000" dirty="0"/>
              <a:t> </a:t>
            </a:r>
            <a:r>
              <a:rPr lang="en-GB" sz="2000" dirty="0" err="1"/>
              <a:t>termékre</a:t>
            </a:r>
            <a:r>
              <a:rPr lang="en-GB" sz="2000" dirty="0"/>
              <a:t> </a:t>
            </a:r>
            <a:r>
              <a:rPr lang="en-GB" sz="2000" dirty="0" err="1"/>
              <a:t>és</a:t>
            </a:r>
            <a:r>
              <a:rPr lang="en-GB" sz="2000" dirty="0"/>
              <a:t> </a:t>
            </a:r>
            <a:r>
              <a:rPr lang="en-GB" sz="2000" dirty="0" err="1"/>
              <a:t>szolgáltatásra</a:t>
            </a:r>
            <a:r>
              <a:rPr lang="en-GB" sz="2000" dirty="0"/>
              <a:t> is</a:t>
            </a:r>
            <a:r>
              <a:rPr lang="hu-HU" sz="2000" dirty="0"/>
              <a:t> elosztható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/>
              <a:t>A </a:t>
            </a:r>
            <a:r>
              <a:rPr lang="hu-HU" sz="2000" dirty="0"/>
              <a:t>piacon már létező </a:t>
            </a:r>
            <a:r>
              <a:rPr lang="en-GB" sz="2000" dirty="0" err="1"/>
              <a:t>megoldások</a:t>
            </a:r>
            <a:r>
              <a:rPr lang="hu-HU" sz="2000" dirty="0" err="1"/>
              <a:t>tól</a:t>
            </a:r>
            <a:r>
              <a:rPr lang="en-GB" sz="2000" dirty="0"/>
              <a:t> </a:t>
            </a:r>
            <a:r>
              <a:rPr lang="en-GB" sz="2000" dirty="0" err="1"/>
              <a:t>eltér</a:t>
            </a:r>
            <a:r>
              <a:rPr lang="hu-HU" sz="2000" dirty="0"/>
              <a:t> </a:t>
            </a:r>
            <a:r>
              <a:rPr lang="en-GB" sz="2000" dirty="0"/>
              <a:t>= </a:t>
            </a:r>
            <a:r>
              <a:rPr lang="en-GB" sz="2000" dirty="0" err="1"/>
              <a:t>innovációs</a:t>
            </a:r>
            <a:r>
              <a:rPr lang="en-GB" sz="2000" dirty="0"/>
              <a:t> </a:t>
            </a:r>
            <a:r>
              <a:rPr lang="en-GB" sz="2000" dirty="0" err="1"/>
              <a:t>tényező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T</a:t>
            </a:r>
            <a:r>
              <a:rPr lang="en-GB" sz="2000" dirty="0" err="1"/>
              <a:t>ovábbi</a:t>
            </a:r>
            <a:r>
              <a:rPr lang="en-GB" sz="2000" dirty="0"/>
              <a:t> </a:t>
            </a:r>
            <a:r>
              <a:rPr lang="en-GB" sz="2000" dirty="0" err="1"/>
              <a:t>tudást</a:t>
            </a:r>
            <a:r>
              <a:rPr lang="en-GB" sz="2000" dirty="0"/>
              <a:t> </a:t>
            </a:r>
            <a:r>
              <a:rPr lang="en-GB" sz="2000" dirty="0" err="1"/>
              <a:t>és</a:t>
            </a:r>
            <a:r>
              <a:rPr lang="en-GB" sz="2000" dirty="0"/>
              <a:t> </a:t>
            </a:r>
            <a:r>
              <a:rPr lang="en-GB" sz="2000" dirty="0" err="1"/>
              <a:t>ötleteket</a:t>
            </a:r>
            <a:r>
              <a:rPr lang="en-GB" sz="2000" dirty="0"/>
              <a:t> </a:t>
            </a:r>
            <a:r>
              <a:rPr lang="en-GB" sz="2000" dirty="0" err="1"/>
              <a:t>generál</a:t>
            </a:r>
            <a:r>
              <a:rPr lang="en-GB" sz="2000" dirty="0"/>
              <a:t> </a:t>
            </a:r>
            <a:r>
              <a:rPr lang="hu-HU" sz="2000" dirty="0"/>
              <a:t>dinamikusan</a:t>
            </a:r>
            <a:r>
              <a:rPr lang="en-GB" sz="2000" dirty="0"/>
              <a:t>= </a:t>
            </a: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innovációs</a:t>
            </a:r>
            <a:r>
              <a:rPr lang="en-GB" sz="2000" dirty="0"/>
              <a:t> </a:t>
            </a:r>
            <a:r>
              <a:rPr lang="en-GB" sz="2000" dirty="0" err="1"/>
              <a:t>tényező</a:t>
            </a:r>
            <a:r>
              <a:rPr lang="en-GB" sz="2000" dirty="0"/>
              <a:t> </a:t>
            </a:r>
            <a:r>
              <a:rPr lang="en-GB" sz="2000" dirty="0" err="1"/>
              <a:t>növekedhet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dirty="0" err="1"/>
              <a:t>Támogassa</a:t>
            </a:r>
            <a:r>
              <a:rPr lang="en-GB" sz="2000" dirty="0"/>
              <a:t> </a:t>
            </a:r>
            <a:r>
              <a:rPr lang="en-GB" sz="2000" dirty="0" err="1"/>
              <a:t>az</a:t>
            </a:r>
            <a:r>
              <a:rPr lang="en-GB" sz="2000" dirty="0"/>
              <a:t> </a:t>
            </a:r>
            <a:r>
              <a:rPr lang="en-GB" sz="2000" dirty="0" err="1"/>
              <a:t>érintettek</a:t>
            </a:r>
            <a:r>
              <a:rPr lang="en-GB" sz="2000" dirty="0"/>
              <a:t> </a:t>
            </a:r>
            <a:r>
              <a:rPr lang="en-GB" sz="2000" dirty="0" err="1"/>
              <a:t>hálózatainak</a:t>
            </a:r>
            <a:r>
              <a:rPr lang="en-GB" sz="2000" dirty="0"/>
              <a:t> </a:t>
            </a:r>
            <a:r>
              <a:rPr lang="en-GB" sz="2000" dirty="0" err="1"/>
              <a:t>létrehozását</a:t>
            </a:r>
            <a:endParaRPr lang="en-GB" sz="2000" dirty="0"/>
          </a:p>
        </p:txBody>
      </p:sp>
      <p:sp>
        <p:nvSpPr>
          <p:cNvPr id="5" name="Ellipse 4"/>
          <p:cNvSpPr/>
          <p:nvPr/>
        </p:nvSpPr>
        <p:spPr>
          <a:xfrm rot="19342971">
            <a:off x="8288552" y="3352854"/>
            <a:ext cx="2250831" cy="3341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Textfeld 5"/>
          <p:cNvSpPr txBox="1"/>
          <p:nvPr/>
        </p:nvSpPr>
        <p:spPr>
          <a:xfrm>
            <a:off x="9748024" y="2116667"/>
            <a:ext cx="191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Dinamikus Tanulás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0693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54834" y="277964"/>
            <a:ext cx="494886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/>
              <a:t>Üzleti</a:t>
            </a:r>
            <a:r>
              <a:rPr lang="en-GB" sz="2400" b="1" dirty="0"/>
              <a:t> </a:t>
            </a:r>
            <a:r>
              <a:rPr lang="hu-HU" sz="2400" b="1" dirty="0"/>
              <a:t>h</a:t>
            </a:r>
            <a:r>
              <a:rPr lang="en-GB" sz="2400" b="1" dirty="0" err="1"/>
              <a:t>álózat</a:t>
            </a:r>
            <a:r>
              <a:rPr lang="en-GB" sz="2400" b="1" dirty="0"/>
              <a:t> </a:t>
            </a:r>
            <a:r>
              <a:rPr lang="hu-HU" sz="2400" b="1" dirty="0"/>
              <a:t>sokszorozó</a:t>
            </a:r>
            <a:r>
              <a:rPr lang="en-GB" sz="2400" b="1" dirty="0"/>
              <a:t> </a:t>
            </a:r>
            <a:r>
              <a:rPr lang="en-GB" sz="2400" b="1" dirty="0" err="1"/>
              <a:t>koncepció</a:t>
            </a:r>
            <a:endParaRPr lang="en-GB" sz="2400" b="1" dirty="0"/>
          </a:p>
          <a:p>
            <a:pPr marL="342900" indent="-342900">
              <a:buFont typeface="Calibri" panose="020F0502020204030204" pitchFamily="34" charset="0"/>
              <a:buChar char="–"/>
            </a:pPr>
            <a:endParaRPr lang="en-GB" sz="2000" b="1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b="1" dirty="0" err="1"/>
              <a:t>Helyezze</a:t>
            </a:r>
            <a:r>
              <a:rPr lang="en-GB" sz="2000" b="1" dirty="0"/>
              <a:t> </a:t>
            </a:r>
            <a:r>
              <a:rPr lang="en-GB" sz="2000" b="1" dirty="0" err="1"/>
              <a:t>az</a:t>
            </a:r>
            <a:r>
              <a:rPr lang="en-GB" sz="2000" b="1" dirty="0"/>
              <a:t> </a:t>
            </a:r>
            <a:r>
              <a:rPr lang="en-GB" sz="2000" b="1" dirty="0" err="1"/>
              <a:t>innovatív</a:t>
            </a:r>
            <a:r>
              <a:rPr lang="en-GB" sz="2000" b="1" dirty="0"/>
              <a:t> </a:t>
            </a:r>
            <a:r>
              <a:rPr lang="en-GB" sz="2000" b="1" dirty="0" err="1"/>
              <a:t>magot</a:t>
            </a:r>
            <a:r>
              <a:rPr lang="en-GB" sz="2000" b="1" dirty="0"/>
              <a:t> </a:t>
            </a:r>
            <a:r>
              <a:rPr lang="en-GB" sz="2000" b="1" dirty="0" err="1"/>
              <a:t>középre</a:t>
            </a:r>
            <a:endParaRPr lang="en-GB" sz="2000" b="1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b="1" dirty="0" err="1"/>
              <a:t>Határozza</a:t>
            </a:r>
            <a:r>
              <a:rPr lang="en-GB" sz="2000" b="1" dirty="0"/>
              <a:t> meg a</a:t>
            </a:r>
            <a:r>
              <a:rPr lang="hu-HU" sz="2000" b="1" dirty="0"/>
              <a:t>z</a:t>
            </a:r>
            <a:r>
              <a:rPr lang="en-GB" sz="2000" b="1" dirty="0"/>
              <a:t> </a:t>
            </a:r>
            <a:r>
              <a:rPr lang="en-GB" sz="2000" b="1" dirty="0" err="1"/>
              <a:t>érdekelt</a:t>
            </a:r>
            <a:r>
              <a:rPr lang="en-GB" sz="2000" b="1" dirty="0"/>
              <a:t> </a:t>
            </a:r>
            <a:r>
              <a:rPr lang="en-GB" sz="2000" b="1" dirty="0" err="1"/>
              <a:t>feleket</a:t>
            </a:r>
            <a:r>
              <a:rPr lang="hu-HU" sz="2000" b="1" dirty="0"/>
              <a:t> </a:t>
            </a:r>
            <a:r>
              <a:rPr lang="en-GB" sz="2000" b="1" dirty="0" err="1"/>
              <a:t>kör</a:t>
            </a:r>
            <a:r>
              <a:rPr lang="hu-HU" sz="2000" b="1" dirty="0" err="1"/>
              <a:t>ben</a:t>
            </a:r>
            <a:endParaRPr lang="en-GB" sz="2000" b="1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en-GB" sz="2000" b="1" dirty="0" err="1"/>
              <a:t>Határozza</a:t>
            </a:r>
            <a:r>
              <a:rPr lang="en-GB" sz="2000" b="1" dirty="0"/>
              <a:t> meg </a:t>
            </a:r>
            <a:r>
              <a:rPr lang="en-GB" sz="2000" b="1" dirty="0" err="1"/>
              <a:t>az</a:t>
            </a:r>
            <a:r>
              <a:rPr lang="en-GB" sz="2000" b="1" dirty="0"/>
              <a:t> </a:t>
            </a:r>
            <a:r>
              <a:rPr lang="en-GB" sz="2000" b="1" dirty="0" err="1"/>
              <a:t>érdekeltek</a:t>
            </a:r>
            <a:r>
              <a:rPr lang="en-GB" sz="2000" b="1" dirty="0"/>
              <a:t> </a:t>
            </a:r>
            <a:r>
              <a:rPr lang="en-GB" sz="2000" b="1" dirty="0" err="1"/>
              <a:t>fontosságát</a:t>
            </a:r>
            <a:r>
              <a:rPr lang="en-GB" sz="2000" b="1" dirty="0"/>
              <a:t> </a:t>
            </a:r>
            <a:r>
              <a:rPr lang="en-GB" sz="2000" b="1" dirty="0" err="1"/>
              <a:t>egy</a:t>
            </a:r>
            <a:r>
              <a:rPr lang="en-GB" sz="2000" b="1" dirty="0"/>
              <a:t> </a:t>
            </a:r>
            <a:r>
              <a:rPr lang="en-GB" sz="2000" b="1" dirty="0" err="1"/>
              <a:t>szinttel</a:t>
            </a:r>
            <a:endParaRPr lang="en-GB" sz="2000" b="1" dirty="0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3996152" y="1300163"/>
            <a:ext cx="8121650" cy="4737100"/>
            <a:chOff x="687388" y="1060450"/>
            <a:chExt cx="8121120" cy="4737100"/>
          </a:xfrm>
        </p:grpSpPr>
        <p:grpSp>
          <p:nvGrpSpPr>
            <p:cNvPr id="7" name="Group 1"/>
            <p:cNvGrpSpPr>
              <a:grpSpLocks/>
            </p:cNvGrpSpPr>
            <p:nvPr/>
          </p:nvGrpSpPr>
          <p:grpSpPr bwMode="auto">
            <a:xfrm>
              <a:off x="687388" y="1060450"/>
              <a:ext cx="7767637" cy="4737100"/>
              <a:chOff x="687388" y="1060450"/>
              <a:chExt cx="7767637" cy="4737100"/>
            </a:xfrm>
          </p:grpSpPr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388" y="1060450"/>
                <a:ext cx="7767637" cy="4737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TextBox 10"/>
              <p:cNvSpPr txBox="1"/>
              <p:nvPr/>
            </p:nvSpPr>
            <p:spPr>
              <a:xfrm>
                <a:off x="4370148" y="1300163"/>
                <a:ext cx="401611" cy="24003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10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9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8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7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6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5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4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3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2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1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0</a:t>
                </a:r>
              </a:p>
            </p:txBody>
          </p:sp>
          <p:sp>
            <p:nvSpPr>
              <p:cNvPr id="18" name="Oval 4"/>
              <p:cNvSpPr/>
              <p:nvPr/>
            </p:nvSpPr>
            <p:spPr>
              <a:xfrm>
                <a:off x="4490008" y="2060848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Oval 5"/>
              <p:cNvSpPr/>
              <p:nvPr/>
            </p:nvSpPr>
            <p:spPr>
              <a:xfrm>
                <a:off x="3563888" y="2708920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Oval 6"/>
              <p:cNvSpPr/>
              <p:nvPr/>
            </p:nvSpPr>
            <p:spPr>
              <a:xfrm>
                <a:off x="3059832" y="3700078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9"/>
              <p:cNvSpPr/>
              <p:nvPr/>
            </p:nvSpPr>
            <p:spPr>
              <a:xfrm>
                <a:off x="4207301" y="4149080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al 3"/>
              <p:cNvSpPr/>
              <p:nvPr/>
            </p:nvSpPr>
            <p:spPr>
              <a:xfrm>
                <a:off x="5023443" y="4437112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al 7"/>
              <p:cNvSpPr/>
              <p:nvPr/>
            </p:nvSpPr>
            <p:spPr>
              <a:xfrm>
                <a:off x="5215187" y="3570391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8"/>
              <p:cNvSpPr/>
              <p:nvPr/>
            </p:nvSpPr>
            <p:spPr>
              <a:xfrm>
                <a:off x="5940152" y="2351692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3995936" y="1062809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Jelenlegi foglalkozás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0" name="TextBox 14"/>
            <p:cNvSpPr txBox="1">
              <a:spLocks noChangeArrowheads="1"/>
            </p:cNvSpPr>
            <p:nvPr/>
          </p:nvSpPr>
          <p:spPr bwMode="auto">
            <a:xfrm>
              <a:off x="6510809" y="1934150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„</a:t>
              </a:r>
              <a:r>
                <a:rPr lang="pt-PT" altLang="pt-PT" sz="1100" u="none" dirty="0">
                  <a:latin typeface="Times New Roman" panose="02020603050405020304" pitchFamily="18" charset="0"/>
                </a:rPr>
                <a:t>A</a:t>
              </a:r>
              <a:r>
                <a:rPr lang="hu-HU" altLang="pt-PT" sz="1100" u="none" dirty="0">
                  <a:latin typeface="Times New Roman" panose="02020603050405020304" pitchFamily="18" charset="0"/>
                </a:rPr>
                <a:t>” munka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6864292" y="3887470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„</a:t>
              </a:r>
              <a:r>
                <a:rPr lang="pt-PT" altLang="pt-PT" sz="1100" u="none" dirty="0">
                  <a:latin typeface="Times New Roman" panose="02020603050405020304" pitchFamily="18" charset="0"/>
                </a:rPr>
                <a:t>B</a:t>
              </a:r>
              <a:r>
                <a:rPr lang="hu-HU" altLang="pt-PT" sz="1100" u="none" dirty="0">
                  <a:latin typeface="Times New Roman" panose="02020603050405020304" pitchFamily="18" charset="0"/>
                </a:rPr>
                <a:t>” munka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2" name="TextBox 16"/>
            <p:cNvSpPr txBox="1">
              <a:spLocks noChangeArrowheads="1"/>
            </p:cNvSpPr>
            <p:nvPr/>
          </p:nvSpPr>
          <p:spPr bwMode="auto">
            <a:xfrm>
              <a:off x="5538701" y="5517232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PT" altLang="pt-PT" sz="1100" u="none" dirty="0">
                  <a:latin typeface="Times New Roman" panose="02020603050405020304" pitchFamily="18" charset="0"/>
                </a:rPr>
                <a:t>Sport</a:t>
              </a:r>
              <a:r>
                <a:rPr lang="hu-HU" altLang="pt-PT" sz="1100" u="none" dirty="0" err="1">
                  <a:latin typeface="Times New Roman" panose="02020603050405020304" pitchFamily="18" charset="0"/>
                </a:rPr>
                <a:t>olás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TextBox 17"/>
            <p:cNvSpPr txBox="1">
              <a:spLocks noChangeArrowheads="1"/>
            </p:cNvSpPr>
            <p:nvPr/>
          </p:nvSpPr>
          <p:spPr bwMode="auto">
            <a:xfrm>
              <a:off x="2267744" y="5517232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Barátok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4" name="TextBox 18"/>
            <p:cNvSpPr txBox="1">
              <a:spLocks noChangeArrowheads="1"/>
            </p:cNvSpPr>
            <p:nvPr/>
          </p:nvSpPr>
          <p:spPr bwMode="auto">
            <a:xfrm>
              <a:off x="971600" y="3887470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„</a:t>
              </a:r>
              <a:r>
                <a:rPr lang="pt-PT" altLang="pt-PT" sz="1100" u="none" dirty="0">
                  <a:latin typeface="Times New Roman" panose="02020603050405020304" pitchFamily="18" charset="0"/>
                </a:rPr>
                <a:t>B</a:t>
              </a:r>
              <a:r>
                <a:rPr lang="hu-HU" altLang="pt-PT" sz="1100" u="none" dirty="0">
                  <a:latin typeface="Times New Roman" panose="02020603050405020304" pitchFamily="18" charset="0"/>
                </a:rPr>
                <a:t>”iskola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5" name="TextBox 19"/>
            <p:cNvSpPr txBox="1">
              <a:spLocks noChangeArrowheads="1"/>
            </p:cNvSpPr>
            <p:nvPr/>
          </p:nvSpPr>
          <p:spPr bwMode="auto">
            <a:xfrm>
              <a:off x="1259632" y="1929065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„</a:t>
              </a:r>
              <a:r>
                <a:rPr lang="pt-PT" altLang="pt-PT" sz="1100" u="none" dirty="0">
                  <a:latin typeface="Times New Roman" panose="02020603050405020304" pitchFamily="18" charset="0"/>
                </a:rPr>
                <a:t>A</a:t>
              </a:r>
              <a:r>
                <a:rPr lang="hu-HU" altLang="pt-PT" sz="1100" u="none" dirty="0">
                  <a:latin typeface="Times New Roman" panose="02020603050405020304" pitchFamily="18" charset="0"/>
                </a:rPr>
                <a:t>”iskola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9611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/>
          <a:srcRect r="85412"/>
          <a:stretch/>
        </p:blipFill>
        <p:spPr>
          <a:xfrm>
            <a:off x="11582399" y="3723937"/>
            <a:ext cx="609601" cy="31340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37692" y="420765"/>
            <a:ext cx="46303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Gyakorlat</a:t>
            </a:r>
            <a:endParaRPr lang="en-GB" sz="2400" dirty="0"/>
          </a:p>
          <a:p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Alakítsunk csoportokat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Minden csoport az 1 és 2 tanegységben használt eredményekkel dolgozzon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Készítsenek egy küldetésnyilatkozatot, ami középre kerül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Az érdekeltek azonosítása és azok fontosságának osztályozása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Néhány tipikus érdekelt</a:t>
            </a:r>
            <a:r>
              <a:rPr lang="en-GB" sz="2000" dirty="0"/>
              <a:t>:</a:t>
            </a: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GB" sz="2000" dirty="0" err="1"/>
              <a:t>Kiegészítő</a:t>
            </a:r>
            <a:r>
              <a:rPr lang="en-GB" sz="2000" dirty="0"/>
              <a:t> </a:t>
            </a:r>
            <a:r>
              <a:rPr lang="en-GB" sz="2000" dirty="0" err="1"/>
              <a:t>készségek</a:t>
            </a:r>
            <a:r>
              <a:rPr lang="en-GB" sz="2000" dirty="0"/>
              <a:t> </a:t>
            </a:r>
            <a:r>
              <a:rPr lang="en-GB" sz="2000" dirty="0" err="1"/>
              <a:t>biztosítása</a:t>
            </a:r>
            <a:endParaRPr lang="en-GB" sz="2000" dirty="0"/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hu-HU" sz="2000" dirty="0"/>
              <a:t>Fő vásárló/ügyfél</a:t>
            </a:r>
            <a:endParaRPr lang="en-GB" sz="2000" dirty="0"/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hu-HU" sz="2000" dirty="0"/>
              <a:t>Fő támogatók</a:t>
            </a:r>
            <a:endParaRPr lang="en-GB" sz="2000" dirty="0"/>
          </a:p>
          <a:p>
            <a:pPr marL="342900" indent="-342900">
              <a:buFont typeface="Calibri" panose="020F0502020204030204" pitchFamily="34" charset="0"/>
              <a:buChar char="–"/>
            </a:pPr>
            <a:r>
              <a:rPr lang="hu-HU" sz="2000" dirty="0"/>
              <a:t>Használjuk az</a:t>
            </a:r>
            <a:r>
              <a:rPr lang="en-GB" sz="2000" dirty="0"/>
              <a:t> U3E1</a:t>
            </a:r>
            <a:r>
              <a:rPr lang="hu-HU" sz="2000" dirty="0"/>
              <a:t>_HUN</a:t>
            </a:r>
            <a:r>
              <a:rPr lang="en-GB" sz="2000" dirty="0"/>
              <a:t>-Exercise-Templates-BUSINESSCASE-Release1.v1.ppt</a:t>
            </a:r>
            <a:r>
              <a:rPr lang="hu-HU" sz="2000" dirty="0"/>
              <a:t> sablont</a:t>
            </a:r>
            <a:endParaRPr lang="en-GB" sz="2000" dirty="0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3996152" y="1311452"/>
            <a:ext cx="8121650" cy="4737100"/>
            <a:chOff x="687388" y="1060450"/>
            <a:chExt cx="8121120" cy="4737100"/>
          </a:xfrm>
        </p:grpSpPr>
        <p:grpSp>
          <p:nvGrpSpPr>
            <p:cNvPr id="7" name="Group 1"/>
            <p:cNvGrpSpPr>
              <a:grpSpLocks/>
            </p:cNvGrpSpPr>
            <p:nvPr/>
          </p:nvGrpSpPr>
          <p:grpSpPr bwMode="auto">
            <a:xfrm>
              <a:off x="687388" y="1060450"/>
              <a:ext cx="7767637" cy="4737100"/>
              <a:chOff x="687388" y="1060450"/>
              <a:chExt cx="7767637" cy="4737100"/>
            </a:xfrm>
          </p:grpSpPr>
          <p:pic>
            <p:nvPicPr>
              <p:cNvPr id="16" name="Picture 4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7388" y="1060450"/>
                <a:ext cx="7767637" cy="47371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TextBox 10"/>
              <p:cNvSpPr txBox="1"/>
              <p:nvPr/>
            </p:nvSpPr>
            <p:spPr>
              <a:xfrm>
                <a:off x="4370148" y="1300163"/>
                <a:ext cx="401611" cy="240030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10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9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8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7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6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5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4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3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2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1</a:t>
                </a:r>
              </a:p>
              <a:p>
                <a:pPr>
                  <a:defRPr/>
                </a:pPr>
                <a:endParaRPr lang="pt-PT" sz="400" u="none" spc="100" dirty="0">
                  <a:solidFill>
                    <a:srgbClr val="C00000"/>
                  </a:solidFill>
                </a:endParaRPr>
              </a:p>
              <a:p>
                <a:pPr>
                  <a:defRPr/>
                </a:pPr>
                <a:r>
                  <a:rPr lang="pt-PT" sz="1000" u="none" spc="100" dirty="0">
                    <a:solidFill>
                      <a:srgbClr val="C00000"/>
                    </a:solidFill>
                  </a:rPr>
                  <a:t>0</a:t>
                </a:r>
              </a:p>
            </p:txBody>
          </p:sp>
          <p:sp>
            <p:nvSpPr>
              <p:cNvPr id="18" name="Oval 4"/>
              <p:cNvSpPr/>
              <p:nvPr/>
            </p:nvSpPr>
            <p:spPr>
              <a:xfrm>
                <a:off x="4490008" y="2060848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" name="Oval 5"/>
              <p:cNvSpPr/>
              <p:nvPr/>
            </p:nvSpPr>
            <p:spPr>
              <a:xfrm>
                <a:off x="3563888" y="2708920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" name="Oval 6"/>
              <p:cNvSpPr/>
              <p:nvPr/>
            </p:nvSpPr>
            <p:spPr>
              <a:xfrm>
                <a:off x="3059832" y="3700078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" name="Oval 9"/>
              <p:cNvSpPr/>
              <p:nvPr/>
            </p:nvSpPr>
            <p:spPr>
              <a:xfrm>
                <a:off x="4207301" y="4149080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" name="Oval 3"/>
              <p:cNvSpPr/>
              <p:nvPr/>
            </p:nvSpPr>
            <p:spPr>
              <a:xfrm>
                <a:off x="5023443" y="4437112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" name="Oval 7"/>
              <p:cNvSpPr/>
              <p:nvPr/>
            </p:nvSpPr>
            <p:spPr>
              <a:xfrm>
                <a:off x="5215187" y="3570391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" name="Oval 8"/>
              <p:cNvSpPr/>
              <p:nvPr/>
            </p:nvSpPr>
            <p:spPr>
              <a:xfrm>
                <a:off x="5940152" y="2351692"/>
                <a:ext cx="162394" cy="134912"/>
              </a:xfrm>
              <a:prstGeom prst="ellipse">
                <a:avLst/>
              </a:prstGeom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8" name="TextBox 2"/>
            <p:cNvSpPr txBox="1">
              <a:spLocks noChangeArrowheads="1"/>
            </p:cNvSpPr>
            <p:nvPr/>
          </p:nvSpPr>
          <p:spPr bwMode="auto">
            <a:xfrm>
              <a:off x="3995936" y="1062809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Jelenlegi foglalkozás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0" name="TextBox 14"/>
            <p:cNvSpPr txBox="1">
              <a:spLocks noChangeArrowheads="1"/>
            </p:cNvSpPr>
            <p:nvPr/>
          </p:nvSpPr>
          <p:spPr bwMode="auto">
            <a:xfrm>
              <a:off x="6510809" y="1934150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„</a:t>
              </a:r>
              <a:r>
                <a:rPr lang="pt-PT" altLang="pt-PT" sz="1100" u="none" dirty="0">
                  <a:latin typeface="Times New Roman" panose="02020603050405020304" pitchFamily="18" charset="0"/>
                </a:rPr>
                <a:t>A</a:t>
              </a:r>
              <a:r>
                <a:rPr lang="hu-HU" altLang="pt-PT" sz="1100" u="none" dirty="0">
                  <a:latin typeface="Times New Roman" panose="02020603050405020304" pitchFamily="18" charset="0"/>
                </a:rPr>
                <a:t>” munka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1" name="TextBox 15"/>
            <p:cNvSpPr txBox="1">
              <a:spLocks noChangeArrowheads="1"/>
            </p:cNvSpPr>
            <p:nvPr/>
          </p:nvSpPr>
          <p:spPr bwMode="auto">
            <a:xfrm>
              <a:off x="6864292" y="3887470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„</a:t>
              </a:r>
              <a:r>
                <a:rPr lang="pt-PT" altLang="pt-PT" sz="1100" u="none" dirty="0">
                  <a:latin typeface="Times New Roman" panose="02020603050405020304" pitchFamily="18" charset="0"/>
                </a:rPr>
                <a:t>B</a:t>
              </a:r>
              <a:r>
                <a:rPr lang="hu-HU" altLang="pt-PT" sz="1100" u="none" dirty="0">
                  <a:latin typeface="Times New Roman" panose="02020603050405020304" pitchFamily="18" charset="0"/>
                </a:rPr>
                <a:t>” munka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2" name="TextBox 16"/>
            <p:cNvSpPr txBox="1">
              <a:spLocks noChangeArrowheads="1"/>
            </p:cNvSpPr>
            <p:nvPr/>
          </p:nvSpPr>
          <p:spPr bwMode="auto">
            <a:xfrm>
              <a:off x="5538701" y="5517232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pt-PT" altLang="pt-PT" sz="1100" u="none" dirty="0">
                  <a:latin typeface="Times New Roman" panose="02020603050405020304" pitchFamily="18" charset="0"/>
                </a:rPr>
                <a:t>Sport</a:t>
              </a:r>
              <a:r>
                <a:rPr lang="hu-HU" altLang="pt-PT" sz="1100" u="none" dirty="0" err="1">
                  <a:latin typeface="Times New Roman" panose="02020603050405020304" pitchFamily="18" charset="0"/>
                </a:rPr>
                <a:t>olás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3" name="TextBox 17"/>
            <p:cNvSpPr txBox="1">
              <a:spLocks noChangeArrowheads="1"/>
            </p:cNvSpPr>
            <p:nvPr/>
          </p:nvSpPr>
          <p:spPr bwMode="auto">
            <a:xfrm>
              <a:off x="2267744" y="5517232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Barátok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4" name="TextBox 18"/>
            <p:cNvSpPr txBox="1">
              <a:spLocks noChangeArrowheads="1"/>
            </p:cNvSpPr>
            <p:nvPr/>
          </p:nvSpPr>
          <p:spPr bwMode="auto">
            <a:xfrm>
              <a:off x="971600" y="3887470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„</a:t>
              </a:r>
              <a:r>
                <a:rPr lang="hu-HU" altLang="pt-PT" sz="1100" dirty="0">
                  <a:latin typeface="Times New Roman" panose="02020603050405020304" pitchFamily="18" charset="0"/>
                </a:rPr>
                <a:t>B” iskola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  <p:sp>
          <p:nvSpPr>
            <p:cNvPr id="15" name="TextBox 19"/>
            <p:cNvSpPr txBox="1">
              <a:spLocks noChangeArrowheads="1"/>
            </p:cNvSpPr>
            <p:nvPr/>
          </p:nvSpPr>
          <p:spPr bwMode="auto">
            <a:xfrm>
              <a:off x="1259632" y="1929065"/>
              <a:ext cx="194421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Tw Cen MT" pitchFamily="34" charset="0"/>
                <a:buChar char="–"/>
                <a:defRPr sz="2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Wingdings" panose="05000000000000000000" pitchFamily="2" charset="2"/>
                <a:buChar char="§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•"/>
                <a:defRPr sz="2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hu-HU" altLang="pt-PT" sz="1100" u="none" dirty="0">
                  <a:latin typeface="Times New Roman" panose="02020603050405020304" pitchFamily="18" charset="0"/>
                </a:rPr>
                <a:t>„</a:t>
              </a:r>
              <a:r>
                <a:rPr lang="pt-PT" altLang="pt-PT" sz="1100" u="none" dirty="0">
                  <a:latin typeface="Times New Roman" panose="02020603050405020304" pitchFamily="18" charset="0"/>
                </a:rPr>
                <a:t>A</a:t>
              </a:r>
              <a:r>
                <a:rPr lang="hu-HU" altLang="pt-PT" sz="1100" u="none" dirty="0">
                  <a:latin typeface="Times New Roman" panose="02020603050405020304" pitchFamily="18" charset="0"/>
                </a:rPr>
                <a:t>” iskola</a:t>
              </a:r>
              <a:endParaRPr lang="pt-PT" altLang="pt-PT" sz="1100" u="none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43771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07ace951193e36e25bf75d26abfbebb98c82daf"/>
  <p:tag name="ISPRING_ULTRA_SCORM_COURSE_ID" val="6DCE5651-3E24-4D22-B140-E6B87CA4E4E8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IN4j0X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CM+JksvybjEXDAAAKxiAAAXAAAAdW5pdmVyc2FsL3VuaXZlcnNhbC5wbmftfQtc0vfefzudY2eby+3snKOkwmluXZeOKK8IZ8ctq225VkpNhDVKWiWkhILc2nqW20LJbti8sE4XS6ZUlogi5FyggrJqRgZCikSJiECAyO0PWpt12uv1PK/nef6v5//86/Wq/N2+7/fn8v1cfpevX3+4Lv2lF+a9MGvWrJfWrH7no1mz/tA4a9Zs+R9DAntI2tcTA/89R/go/R+zGnqj7gc2fo99+4O3Z826wHrRs+UPge3nd6/eTJg1a25H8O9zUvzZrbNmffr2mnfe3khCmQbwrHosWYtHbUD9HfX312suffRNHeyc5/u6qvR6/e9XLnvji9V5Ve80XE8snfX88fjFaz94/bU/8zf+8/mNl1fvfPfUpfizL/xxbfuKyy5MeLJYW3SLLaC5q2zfbib0aJwoAvVUGsUxmbAz1yw4KEahhIZPb7AYHt0BvqbYONSToBU+2AfyzJr6A/zmwgfY2l5Um8kETkFkFQWFm7U3fX6r/V6B3HeNRd+oeXn6xNOjSjbG4Xcz/Dzhc1O7ot4uHHWSKK9MbZS9meKg0Cc6QMcQvwtuX3llq5SeQfzD9Jlfg917NVRbzwG46zB8MU/ncdnmBIGKILmgg2Ab3WYIC55nbtoqpzv6sdpBCMfFBI/9FSipcNUyJmvN1no8jSs0JTV3KZ3X34vL0fiWol1ryd4cSgTD50ryDi+Eb0axZbwW3AJW66T7mOFiKrppHa0mDahb702aHRh7N+Q9ySjHdZwjmDiNnjzNn3MGPfElupk09PXC2Ex+rfMtiZzhUPj69eI9ndsr0XDL1xlIlMMqi2PzGX+GOS6wlkXOs13OMVwQOS7zcjQOtXTUI5fQ7yjMBNc5eKvAPGIQRTcyxgz0MaugVKstlIsOGF4MamJgU3yuec4J5qdwvw3OSDqCi8OObSntd1+ITysMGTZtY10nzrlnbB7D6OMBDq4ReKxkZa7BQICHGJyYtzQoek5R6lzW/NaWsT9LdgWVJpVWl/aXX9gVmgG4zHBgGQ5rU3n7LnWsUu/UtZiuOAJWe2CSxfBmgQJ7VIoUVP1xFqSYFrCNSPgBDB8bmTbQvEvt/NlQiAD2VVRrDVYqFHXBmyK2pbDZevS64YtU6PBkvhaZgKtE214w5OeIsCp3KYJhgAEUUu4PfGWeGVKDdSa6Dd/K+E2swyz/eJh/3CTtMvi1AQcRG42yPALH0mx5S+ILyoLdCf+Yxak06V3H5zH8NsJyusQaRWj1VLGkMp5OYFAs5YMY6wQmUlUE/L0+3bB1LS4B5s/y7Tw4ckHXgu10gK3IOnF60EOgyUXW+JjyLYvSbka8DPkjXqow/VRtlEys0Nz92+wNY5UsqalgoPDfgHyZFAwrgvXeW4mrDPDqNUsJnYbIk/bFijy1Ixb6PTjF/FK1uefg50XUesytnpePG62XsT/33Ks02nY2BPSm83xr9BkZXh5brJAK/I6jvQIctHciSvCmUu8abslXWSZcE8ksSI2xueem44I1X3QTqlXDZxNhRQ2yvKa07YF/pcpqo9UlsRcNBqztilJxrnm+FZsFUDhc8CbIYNiijtPq1EVINgtCZxlSgAnaWjUe6pjwkqostgr4vpH8ho9K+8mjJkUhEAMthDGAlML9w2AJ+WX326CpWYq/X1H93KK09cN9BzHqqNmbVp3coo5XYt/p3r0i5Mz82Rtx/LY3xYoPa1hSTJmxwA3+WG+RmF5zquBZY5QRQut7YTvlGtkmKGp9dXthypvY0R47YE5J6F7MvR4vZEEZ3DZfabCavNZmnX8rmAXGpQCxHhjI4FCSq0yE+l2gne58qqORQ6N816vXJel1pr1AzDtaVNPtjqhGGyEF9Xw12lYEZ5tL1ODk9LFKmUTqAszjy8y2Cper35fTqfg0FsR6RVd1FmhYQka5wSns0vmUzt01UtEYYHmIRU33F0UE5cQ0H+YDurZfpv3lbgR3ebJJP8ncj5kVidkUctqUmDrs1NHditY2Gq6xzexzdpxT5PkTl6Z+D6ak3BszldwFRxgu1oe2C2AxpBADdCziOIGMO4xIMJvZgwX+pNecWjq0BoMrOiztV8Fu+nYqvDEgg9WyScUqQTbRygK2K+sHfC5V7KD3OCFsltjvaq0ZLPIwh7GLQIYWSyMECLG6ob0O8fav1EWeAyfq1WeKq7jDMDdHh2zy00tVL6mMVjeSw7KRpTQb0qombK4x0v8WjH53rrU0OuW9i1agXjn++Zv8/rIrLpIa60mOjeTdYjKlOli5NIptgpsLm2+zUIBhB+8nuR3w/ToyTtdUNPgVxkHa5nDEu2q2/ti7tE6K0V/0kA0WW37IGJgUJshoaO2qoN14KJR4h7xXZ9bGpPDkGvSUfaRSV1Ln3srA3Ac7cOirUS66waEr1Om2QHHD2G1UDpcj9qR22ft0yG1+QjR51Mth9HKQhQOQ1xUYqBLKUy9QMCjwqcRQnxLZCAnVWy0jktBtqvWfpeC2rbg9N0eXWa0DSz48Wr6YH81ZygLvr88fyMQUAmOUhkKdEyNM0Qej5JcxAfWCA8HCK9tbjfgEqw5OQQkFzVLdjRfQcGzVcIvnWy0aKwfyxmH6fEcT2uzQNe+Ql4UqdebdNekh3nxVq/V8IBbTFFqbJe6zAldEI2HAgQ1YUeQSGQpdJGS4WxrNOmy+7zDEie86XXQEi3B0h1wDd0zQajBAOCvV977UEK3Ih2qpJp2LKY0wBPPFLOn5rfLeKyv2n6oPfQdwyZrfAPI/z9g1ZwjJHtyO5Ecrlr+eu3WesnT9DjUeyXYbbKVG24RKtWrVeUuiwEvqrYXxW62BpELFS95CdinbGG88IInvMdsx24GB8JKfwzTnbfVEs7FRQA5/MkoFbwR/xCr3LGA18r3FTjRlDF6Dj9XCsuic5yhUTb9h8+AWjwvPyLVBjmlZ8xPYLM7nVKjPZ8Dmed43uPQt4KwwlbSnokrLYgB+8npMIMOSPgURab91rXq+ylApBfK7THxWMHFfOcnfKs+tLwHnFiB9nuCeOwPM/jlb5UKtxxWU/EoroDGss4Is/o0knSufqhLujDP7p7N7DThyqmzogOROaW43aSpRBeoeRcVLU8XAIKBxqmZIFDo9Lo7f9bAsOP7vvxCKiZ86UoL9j6JfqSbpjyJiURTT5QMJGpLuH4cK/jr8fmf/h9UAyPSZx9zX2aI9lruVeFjF+dfv1+p3dQLWV0dHT0PKvH1ob9++/rWHNDm9X42M3ouYorRp3aHcTGy6dBqj4NAKbnJK8sPxDp/a3Nd/DTzF53zV6z11vWVlUyz36l//LItYuGea+5sL1zTWNZ7ETEn0SdKabzN/BV1z/ftnUP83oG7orhl5YrrlhxfjkFDvgxtsjVPkzBE628ypR6C1Fo8VaasiAmdcnUwHfMmhWrsK/g67CMXuc5A3/gp6fyLVJofoN3kSOwlKHfpXorW6oh/5fxY0QJ0bii1Xw0HUUzGPXZYZY9ENn9nWCdPTW1pniBQt9iZ6mgVrMJ2i+949/MdoqLaQjF+Go5pJLj0bpB65Zh/h8lAw9kiShKia258g4IyJZmhAik8Zx0XXB4/eDutXtnGA62aouExLH44uy7JHYbJWbkUb6MWkx6D6fopM5xaXXSP2HYxOfuw69MoHkmt1NRhkZsLWkrINMyVGvNSWf6nOEJHZOD9lT9VjQu24V3oyM1V6q6j6Nw8VDvzWoYiBrZ1zo2tnysabV6zbnqkAX/+gZPSn/BnessdTdyIhKJfuyG8Np3r6Bfg06bkZXmLh7tckftxHEL70VGRL/H9ocN1xbM3iOM61px6MqV6+3Zj4NP2DW+5/V6973HHS8FFBozZVht5+umVGW8d+46JVfcSQvKcrsmFH/G9wuNb30m8AyVt2/HTz6eImZ+5retw5+CBySTiKNNi+DEiLE0186ooK9C5znmATcFlYGe564ZPDNnWM6+6dKX07+3ETUaxdC7UrX4bHWtUZi58EdHpsCnaaRfc3RQ6L8ZjnT03/H1/NOIKxlOuTDAKjhTczPKxfNRhGH9+n3059h9ywf9R27v+v4HvT3oOn24b0bDSd7f4pqCvX5bvKunxay5jpMZ+vN7oMHDHJTNG6YzOglh+vcnmiyTtZ0iUK8ruAE9qpqDr+w4thsWSsC5oB9z7QS101yJWbDFYkDzOD5mc5GLnmWHlCDG6/JqapIJF+9zg2tiYQcOeIKVjAAzTVclXGakXkRjayNs8wMDFQXE56DHAGmYyqrua/1nW2UlbgtrygD9SPYYKBRR34MUiDKqw9UI533zPZdRckdpfwpAem2KleQFTEcBaiO5px6AaZLs982FqhAjP8zSpplJa7XnSM+oFuEvwVqwmdzTTX3syaSRWwgQtOmb0rVvHTPPLRguG/qAB46R89aoIiByZppjOvky/b5sAn2mVGCVcoJQKKbe5grahTFx6RlkJRuMNG6XepNXh6zyIoBehSu2j0AXpZHrlBYG4SfprCSuo2RJwk1MiaFRNVAvoRBaRBoRtusWQtIKN0SXcnLXaD8afbM02wdN9IRAl/+fkyvrbzq0rVLvTxqnwSEj5vdl63SfpdVQEZuJCtv8BPywcm8EEYCwl2Uh3PwR8xpjcayo2QRUXbmhW0VboknFhjsqnKjIvT7KR1OsrlNhiL4x7Od6Lf6yYMoM+oEI+p4COIKPf9gW49hgmcbWrK56hxnWerZB/Re/ZWIhZj5QPwrFUDJhpB5fm2wBtRtiHQ9FU2KfTJgUZiLLPUUixMTlYUuV3XSeswJG1CrMzQLVUZDvOIanExrM+J4M+cjC2SiduZpfUuGsoijM6LSRvfzvxBkIdyVUkBrMti9HDLEaNUuliZJ9WbCMdTWUZm/2fuptcECodxtS6p1CDGI48pVqIAIvZ8dYV3fMYcutQQym2cf3leNuTW2Byt8PKqrZcGwpoA+bYlJkv3XVM26ZQwU0ratqdBPFYxkMraMwBO4VCEySnisUjFYt6QBu63rDwNZZuyj51SL1TMF+e+pRWb1hBBAzNTsDGZKO/1NuF7ytH8ffiGSN6edWQjC7wE+0mvmdB6BBywiRjEgnR7HZhCiRn8J7Qdep0oHV2hqdnqFqarpPKIaJen3K2fPKI1uHbNMTIndC4DuMBL+j50UGUuvfnYJAIcCpg5M2RoJB7wCWRoVcht09JTBI7wNgkpjt4Jmci9E63UF2KY61xIldaQz59N2D+kzhVOtlCAAq3DmUMWQsd8mbrP3FUOBcOfKjdJrkQLYp0AvW2YfLeFauojNcx0g2fl6jOo/wQURVeaAJRnHnowVrBq46/n8ITW7qss+oOTcxqPvu69VPVSUswvSHfWUV0ytGjC5xT7PxEdOnVABpmPTSPmyiP+0x3jf6Dt3JtiO8qj6odatd6xq5F4Yf4a82g9X1Psphw23/BPgPyBDKP5MVw0/uUBrd+rFZMc/dg4uklJNw2dq61JznZN7qf2uG5zzc8b2h92q52J3ErnPpDnztBRBGqxuBYCcnWmd19zikh+t5bhSj0rSoD6HqreeZlHM7Wv4G5I3vZT79IL3M+dsG7uJa75FVbCQwtsY/aZurMPUu+/h14iFlPEXpU4p6zF2V8L9963Uq7qZA9V/fEGTd3pSR+ubWLogL6CotUvS68zh7PifoknaJ+VLTNbdo/5F7L4wW7piBYCzPglMFt9uj5nYkDOuCMxsfByPvqcCA+t+SU5t1kkkXpnIsxazgoet1+No1/waCwTv1QZhX3ZpdQ7s0GL5iDp3dmlVWEPgatvJ4hdPQcC1YfrI5jGMWnkoVG+QKMDax5eaIpT8HTgJQLvBNStuJCnpl/ye+/VqTJbFEq7Cc9w52h1G/wsEMOrZHitpgS6i81wfcyWlsA9gzLja/zWkZa1DQpMlvIllULAEHrobhduiXmxyK+xkJZP81J/IONitY8aQlqJoYYy1r6MvvxPhou1HPpk+xvwzxhk+gBMgsL5A/Ulml6F5u1Q01fQOa+QVZl87h4Ozxh0B6UzMQ2/UtPLvOY/zUYtidPCcDC66bIyNk57TAEPuQf36eD03Z/lBPL7nlLF8cFJI9o/ue89xm2zV2Nu81atK3f+VcvwkzwPp9LYgm2dvT9VglMw5rckJjAQXSTvNUkxgarrVbYy2ILi0ccQ6QYlsgbNW6KUbg+UOUt5Y8AcYqvF1WRFZpgCrkWWOie8ZgYjSd27C90vim5wYgpRn6dOqg2woqS10ohKaUSNimWUYIaV+ZsbWEe2UJGilSha6n5bPhmWPhmYdwwuYruh7Spfm/KLI7TiAMek270uBcPXfhq+WKzQA07dCOSwPF3mbfcrSR0FsQoe4qgRs4IOUiGYaGJrX552x+v+3303L4+HScnFVmjQMMko+GNsJ5D/NbMbwL5B/6R3VrXV6LCCcw2EXXHa23M1KpnNfpfu5icIvhbyJyYCbvTIXMRIXjdwn11k6R5hHk8HNEoJ88wMWp/JmuTE3XDUr6qhOfoLLrWVgT9mId5m8cdvlfWrENsQvK+AvArfz7Uwe5kMiykMsVKFK1eNCPO6IrqkS5sJ3jxUedtRxCjeX2Z95LEBqJMFK9+pNUVE9+XxWqADVytSUWAYTBuwurpJ2NcZLp64WvB9W0NAlh97SVGBdIwpZNZJm3dcqintz3QJdYWAJvNQamOM4sRka7eu4+E8VJryoxpvTNWMLOn5nAEc1FCvOsafJ+jJZv5YeKl3KXeDZu3wFmb/wNJGJ1/BFfM7CmNV2rEz1rjf1Yl5UODDKVc0IIkQ+uGZ77u8JLiJWgVOBIG2yIFme6qmYLhOVT8mhfssV3ne27yjaSZiXrrRQw+V6PLSC8ioc6l1q4YtESD3Lakm37VLrhG9QInjd3kdrOMnUkv9HV2qTvEfz/pEVtJbj2bJvH3jEAXUducQJ1CaWE2rU/cPgc+cyW/dUSEK1Mel0ooBHNF9wXnGgXFEfJuus1pEtwCtEBzLbVgGv06iHMonq3PlvcqVt2FjJDvJh8rDM77xHNjr1WYCQY88aw0gUbr0fPDOi+y5ZPFdp4CagmTlJ1stDmefiiSXjK4dOywxp7u1tRYoV5UpwWjPqET/IMNzpSQ7YR4b+6FGtCPFqfJt3mjGpEY2BuapyE3lR1tK4qiDL+q1m8se3i4sSFiGj7kYfUY63sowll8C/ROyCJFWWDwmMMSCsCnfnAkPdCBW6y9gVA0XhwCwaJXWb+7tONXWYPHdUjnrenenSnReyiZ8ydiRE4JijrHzSrX0VtiAwEvydDfTaqSkdycWzXbWzU+ZCokMbBLsUXeOy04a0ySAJq7M6RY3RnEeNb38+gl4mlBh7faMmJdJcx9m2wGa2297tyHOPJjjbdPfehRvW81oL5eROfeyvM3vNcf5NQW7HkXqAbZf9+OOs/pimPd+BptRlBT7CHjwwYkw2tmoHcdtWTEs0K97BQpaQ9QOQU0c3XJAr0WXdT3UU3Fim+P2Tv1qmT3Y1z12hOS1MXwK2YljAiyH1uRxy8CAhzVAGI+NKj4XGA6IX2mdeOtRcWEKVgCx2nmGYM5TlAJ+qR8y21x3K8PRk9fZ3TNqjJFJrniSa/1vq2IEDVPPyqey+k5eW6EF7jf4f9/7Pr3JBqnh2Bt+LWoagg8J/URLIDuYg8/Wqbu/PkVYAle5AApFMeLX4ZVHEbi1yf5cuPFXNkg2OLsFNK2ZRGEspmkPfDqQ7SblSHbdp2+dLnTGW5j9172d08INEgGNp93l0xJ0GJfnvic1BxPaVVmcmGopYUyU4N1yLIxg0ccxXO3L7j4avSET41CKfXZ+arfVBfGsMVz3uwJCDZ0Eee9dJShSEZNK/yQa3ryN82jolp6K6msTGf4HGXFzLjPzAH3Wnai3Jxd132MbDqFPExbBMS5Bt9YYMOf9aP8/FzAUtpFRpLNfQXe0n0ZgH1HHQXKxl3ormpbty5ZcTre8YOLR7Vw2pmVPbCmnlisZMd1KdR+HPJKaD2i0idrI2xwipIgWp2XuAug/9QPFZOL95timfcgGmUnqDbTR48tPmUFxYoXB5+CLc2A1D5rtwezre/Fb09KLTr15goiqzvuFgbt7lLndZa+7sAxTFCIAxxocgMp0cuZnwce464EJs3MkQubPAD5ErQ/EFCgKVV5dUAm9OUF10VazdrrctGpxh1JQPVMtTebjbaDLkOWGFhNlk8Ghq19jrRvxqo5sDeSRM72fVGsDge2CjSwhVVsjdH2DAhy1SrI067R05bRbO9cGOtRAW+eI6SCgAKkochvt6IOD7XkpLdt2a1Cc9Thmv8DvyHvHmh/L7b5T7cah7dXS1hHHdd2HPt9dM9EZH6NDz8vzv7vu6CNWwc7yQyHtqn278A+ru6/Ea+Zu3enuNjKJgjf3qUmqQ0csOPiQ3oF4qVDA2G/LA/RgZ3P2DFsbwfSyOqsNHGI2iTvP/eJ8tWX9AMVymFl2Pn4/35v9xVaSLJH9inAehzBA6isMMasZ2Q2yvFXkKmQ8sAg+oU/CwcUPEuMlI5Yi2hFLMjxNEFvQarK7p30/CqU8hyncr2P2BLrdUAUYtTkgcrWzAzg7e1fJmDreCeIt6OEJzBFcfodjEe8icPZExEWpzlQyZiGp8uMUl4vlJm+BW53rWIK4v+Wo+LBr87yTxNrIS6Uzhg9pBG/Hl1zyLr3Aj1EXrlgn8DfHniwIGbPsMKsL3fT+z0J7dDDyKFit14H/WQtlgfewrBVumZWkMlQFArPm+ivd2huegShrURI8RsVpb97xU/wMdRwqW+9b+oXpuzZvHLBpxox9MJEQYuLuH/33TVVnzLQDlCi3yY+NpU9HqLk8WcWyAdYjXT0WExqUKIppiKJ1a/Zp1yRLrf8SfALFZcvETb6I6Kr74A5Uj4XCjTn/r/aHuJuBVs57gOHG+01XxRPh/qEhjucwo8ASKDVBJLkemwS/4ervVUx8P1MDKq3PcXVDRirRMnw443fYJXCda7N5BpUWmM/CYuvCd6OsjZoZ0ERyZrw67Ilz6669mJgxQ4FIxErSc4ZzM4Q21oXwJnYyTLz8u3Xwot7smSE+8yVU+QVbitY1FzuygTO50WXoJRsfG759KbPf0FNBgxNnKDWn785fJKO2XLmI0zIzBe0YfwHjIENytU8y+hLsFgIazbUzPYE7T/hDBU3D7HdueILSFjkMLxl1PynEW7mcBIzD+/NMlWTuQ0Q0KirBbvrIM9rPaP8vpK3Kk4wG34Vk1xkdPlUg1JitwYrFZHTwOa4erafHauUOE7wjPN+IXoqgiSqpqR2B4GJ36HBmf5h/EC68JPYseoooKUS5b3ghnOxy3r3B8e0he1Hds9pWrrpTOfdGeZ2Md+g5CrWGC0OLjhnpqR0OmOo5itu1jqxuvfkUjosxDoYrzq8fivNb4+IYbWOrVd5oVVk7+Q82s6fXjJzbrstUYEKDN43VCzI5KfwuuyCWBYnVsmQ6K7UXKfJCdS3IY0YJAcAOE+CBRVDHTb7YazoQ7HTY/H74mKNQJaVUPE2MbXIg76yGdan6UnQ+JvTHxeK7F5lXyj9PTBt3ipxtMkU5//kuqeBNDlzvUCleARyUdta009xZC3SOwKk21rWk6xPF1m4bVaRmBGqolhI1Q12U8rFBp4axylVMGYED5VN78zfDGvZbnyp7ngZCSbnee8qy5O4WZsdice6udRh1T0SVpQi6auVe87a9QFbKfjMVWdpPHlM5L/YuShXVMOVu46ce+i16WBMID9c2QxUL9cp8v9dA3vQUESkVmEIimWlc7sv9PZDNQsCw3/XqVdeK1Ng4/LJDiHdZCCRrsHleI5991WE8dxvGH4GpWHxWaqzCzJXQgGee4pll0Fy8voX5M+YnoFOwdtWo8GLKyUI6urQf0Mo3c9u8xZK83CZnP53aV0HrUzrPP2WGNBXIe/cKvd4sZ9EuJB9EgcRjrwDFiuyyrd/1Sj9jXu0gRbLAHxqWrbLWjQWl1+W9L+HyIVSWAa4pogjr1wRaSr+pXp0r/B0UFCg/bZnm49UGSA264T3V294t9/91qpriMYWoN9poRhZTimizNlPetTbHOrVzJQAK5DVWQSs4FrtL46N32gDbEoGKOFYrzT+a70bCcJXriwPWrFSA6/aPdr5cLZXtbvPStwp79QI6hVzTMfFtk8K8xfhUwHgW71k8ekb7Ge3/ybRfw8QbjHhPqXi9T0DQPDZUbU1xXVTbXtuhJ9oQHchPSqI+Z3jjsfYDqQxknTxe734Im2PxfF80g2ujzxpIbkMJDFuC7JVQklCPTYHr/js7knX3g6+mK44fbppxce2RGeX6z/vgn91fOPPo1qChdpm4M0bpmjLp7RlPPqsPTWnx8ozH1ClvTOl754z3v4rWTlnm5ozHwWNHpmxYT/uVsnoxIGjtbPcMnW9YHvSLJsczYv8riPE3SEbxdFtleJxoYuiqTQFn3O9DoGm7e/poPhtHPHFnDpxkeXAjAx284QxE2u5120RdtlsamBhlJxqMlKonRVgHaOSQhr6Wgd16NloU1ciDaGCu4cPs2bvHXnUl6hwn31ToFnTYHA7ARTTDa5exnG3BR1nj13Sbn5Cp8AY4Zd/Y1H38Ivhn8Zq7R9WCD+gDTdGHIKGsExT/Nwa1uc4o0aukvVdgYxAYMA+egVyZa7AxETWsa8UUN9Olkkaz2CqcGKQyiNq85U9yxblr+gFEnm3krnB5Cl+mKh2VzapCUAyTTKkKkccyLv/O0BIkhw+77iIha1TB+8psZ1dFlYItsyUKcEcU5e5hwrCvj6C4VxUob7ukmCNAvoLnonWbJAaZYR6mMMRChdZgxiA1un9Fh+Riv+8htTIu78kMuQeezL3T45VEVL1NTUnEJvbmWXeOHTamAzpsruUv4+NAusJums21CoPszSsQX8tMo4YYTNnfDdMxf+dJRkcEtdQGr0GlcZx90stqy/oxFW29B3OOIqDYBz1/q2pPBplLLSSmRFUXKH9NvJMWN7UmolSqZQ8mxzwg6R0RPXw+iCMuZlpcBWSYJqX4CS8K9AOFkgHLzUjlYj7PpwBKswmj6XfzMCuAeh0UFasVbVsTcs+0tJFfqjX8RQm4lt73clscv8smN6g1dCiPGlbgbbK4HApv/rknHLv1fkWqZlVMx+79t7cgEaXXMduBvN3rAP+U/k3EaD1kIuqWwa353X+vUlwQQ3mngGn2TIxjAqqDCRgBs19omk3EJYg03opqK1J6voaXn1KD52BqtPQJ2KdPivCBdDT0EqDA+ZFkyGIRhbYACiAPVq3SmLKPMJ9LUZq0otd11mat42ifSmYj6WgXnYotbjezh+yxbFJJI/X5TYqVTsU28jqdw0WESj3JQAL8IJakhfde+xcr2xizztm+/6+awqo86Wjw4XN7unm0Tkb0PGU6Tz0JTkcwPME3h9vTi9V1/zpFefPq+OzIRpD2yesry/oVqU61/sNU1Jepq4zc2Iy4gNfr9Zb2MPpP2QejhE9QNDXx5DU0T/BVXzo0ZNTjo5kpWr00OfdJ3jmsfgXc77n6agY032U8H80nCp/ELgHnGkzvNmEKqbZKrVCIknKf9A8j2H01HC0kBV/Bg6/jiX0tYPedp3h8n/8ahkiWGBdyqFarfwIcU9igLVMlo57iyb6MKFuNElDHN9Noffr7wReYoxpta/OiW5+U9Ag425DzLFM9I/Y/j9g2+V2qt9b/gAP0rHkPfu7Zm2DPoJ5BPYN6BvUM6hnUM6hnUM+gnkE9g3oG9QzqGdQzqGdQz6CeQT2Degb1vxwq+Jlj2N0la4qLZnyp+okAgSLrh9Lhk9eCqwjRP+7dX/XKL0i7F4o8+jg0Nfhx51voNdev6o8fbDyRDMn9b/ha9WmDmFPhE+1hsVMbdzr/S0E1azCOIrF74AB88iS8ZaJeO1l/IIx2Ly08I9X+8+AwWe/Sk++6stDBVaZmjW/P40t2GCjIYZcU5GkHqbez5HkETr5/5AIonOwrEkg1JLlPkiDKt8jEHpn+cGodVAs1jxinWABLg9+VlNAujOZtZcmVWbSebEGPrukyKt33Ps9m1/5cKh3NoA69qn8V2hK8SFCfQbceDr4FSr/Ppt8fWop2dbfG+g/DXYcPYDk0x/WgtYpyFANkl56t9WkYdyEcspSogrPVOMpAlk8uMYns9fg2XUu+i+hH8iZTLg4R5DjnYBij2ZuM3+nGb0Z4WD+f89u/NAQJSg+GcxomsEMnJzvTYR/RB7IFHxC1hINwVV/cWyJLhbfZV/nFFK9S5hdwGwROSHo5S2lOtfz4qrnlzTRSrGL3PLiTAC9yGX2F6lKqGfKpgeJ7UTz+Ij7sNoAp5bzr8Sj8nqP+115zyngCPC6hQaY9EPqjAEcVtuFPT7Hbw5cpv5UqtHqkuE27pMiL3jN8gUdILAYGzRtKnn8TooBu8BFMSedEjvoRmOF1hmQpek+RDtxa/BHrwIgxKVMiZn7jWqn7hFhZH3qi76cKxBBuzo/Qm0QgSyVz0lJCDZldgPM2C328R9zcycmE9Yr3RjByMaEgvkxbYlnrZXaoEOv9owrfrqSvwhDe6CQ7YXhnBKgoQAzqg2n7Krxv+Q6UGT3K8JqgS0Sl+WRDIxys4gP7ZXymMynB1dggcmyIaMxYoSkbbNERJD+Z/kb+C09OJ1mxF/2NsnuVaKf/0HwQC/EBdjcQU7BqML8yggFa/mczelu1tojR9BBT50mtHsAxb6tkWa0yxPwwV1SfQWOFTi3JJ6MsRvjfpJTV8RjcFoWga9WFEW9jaT9/xf6rIy31QivR3X1rbcjPlhH0GMqOTZCMes9Xspz7djNVYTowV6WQDHF9ZWoHAeksbDQURfYpdDlnYc4sIqf1Q9pYQK1FJybVQW9fpF+2sNdFu+isM7cHjhKO8CPPiXyVy3O11yP+yjU2OTBDWSFyJL6T3lwHb01PykWwQJJRI3fmWAg7Reyk6E28kw/HrLb5B7ecngTuCmgLwRifw/iQHob7oYL2HmbT9w2R1puvIAYWpBVquM3FvK1jWZolW91xLzeZj1fLpNlf/+hIbeQXuC3x0WCNIpldKp3X4pSPPZKFVSz33ZLCCi0Ghs8QzhNNjnTNxtkF/Dq3+ssRQsA651p6Dkb3GUKC61LqbRw/1aXgGb6fhAWpYIOrlGbRQQ3G8tJ+dwNlIG8jWpGXg5X3fpiqwVDiZt+fgGsiHTExRTFaA7NFp1jA+CvmfO+mKjjbI9tviYuSNFejpfda2zKA2JQ/Yf+u0WDhi/A9vrIqa5LVaV2g0K8v7Rf7jGK6xc5jeNsz3BmTOrhPZ22CBAxbNwYh9BHW9OnXTynNvc4b0A8nGN6AX+KpusgwvT9tZHud+WrQDMfEs10B7cY1dAS0BgiRriYd9WZDQ3Wmdx25LGmyC2XIg37KVOpaQjt1LcJ5xUiRF743Ks3ZPOBQ4EIVAqi4MC3fp+bKdD8ryqVRs13EmvcSzmqz7LaIpCvBJejmwO+Hs0EInjz4uTGRnBNr9pXwJtXZfbSGQ4rDhkN1Rl4LtE7RljmA1QY/h5GdELeYiI/4CrEFdkWDsjycatKLx4FK7I1bKHb0IJ/h5mvtij6Vatc2fARrvRdxnfw9ko12Kns2ag8EhIaQY13z+OxSQwUvRqxQlmsRBTQRw0Vy05hQXKwi9mKbQrNYe2Aw3szJk4eMIQN0MW+uS/ojV/WOhr5V9V5c28a5bQFd3tb6liQdhCxgNSlLtSz00mn1divjuwn3JO7jI4RAsrjSccy5tsEnsLc07AhtcRkmuN1n3qJUjb4qoO96zs34K8j/riviG/w/J+kB3zgOyJujH12ikjVVykRITs4befySUNVnVHhLS7QheR3NvwsTv9tQx5F6In9YH6Ieie/INIX1BjwuD9+qvCwecCjXTnnhKQuewddWesLunttXaBcEQu6dLZMHxBMHrJzN+NdKP1+5/FN8XCTGUbiwcxzq2zkO/ketSTdaGl6Rh7ZXuc94bC5HkzKTltFU55YzrfZSWcO8Rqn9aD6HOtAPlFSIQSapk+/WVL/GSKgzrwmUD2rBiCFfeDt5Dj7hZhljaWJ3+7cdTZP8E1NKonN3ItHej89NTVYvQ3KEkfYtb+U6Wmv5Qw09KGdRT3mwNytXu+cThR8ngxCYQuoYgdMqpIYKz0VulXKP8jvsEb1Ov5qe0+fcGghF8ibLSs7yXOkErExlFpfkB67w4TZqDwdKlGZCIMws8nd8lAPfpS2MIfoXXJryqP0N+TT7ztNTPy9xga5tKBk9C0sIrqL7fh+cp9nYDTy4fqVkdXX4Xv2k6da34HgHH8DacDl6t5QrkMJZrAvOBh/3fsB7FqN31mSLRMI75jowRUs/CJxNvy26TjE2SEbPihZGYwp1Yr/TT7cE1z3yfXmre5ugoSVsHBdgdXYygZ4toHs4f2LWqd6dMlVojm5y5KHZkIje70asax8arM5Htp9p2OHhhJddIIZeWxyD93HHTfB0lgzSjctDE1NXjXu+dZ/pV50srDN3BVR7/IghVTRGrUaU9qt4EEfcErWobXWDFpUQ0ehnPAw0GW+kEX0Xg6/EhYsnueJiS6TYEmkeXyq2Lg1nGMyeapkq4vKWhklylCnsGpfpB6/ps09HijRls2jy8kdTPyvL/Ra5/8ooup7Wx+VzFcEaKOxGCezBiSkHy0MfTw1RbWHW6/5AwNwawM/9LL6zDLHEwBFLs5nMa54/T9vw/Xlo6UTcbZt7hShB51S5M5vwsyubzOEwptk8Ak556Ftttmoz1TBk9raJi5I2GeJGMunOIobTGi/IG9uQ+tfxVwN6TdzIm8zY5JAwbh5Gc40nH5rba2oSZ00Hj1xPWPrtubddK8VaLazuIV8s3N0/xZeYNkKXl12I2fp9NPu0MfSiCkFCF/Gb19pT+wPz+bBEeYG2jdjSVVGNOFWrLkwZMqNXFP3qcJSFPKHvKtpzteBKw3CTIMO+6UrGRjhLd+V9lf/CuWFs3kZv5A8npt1Op71TNjNYEKJV5s0+6RtikH9f5oBoOnGd997Ee7Ncinrl0Zb5lwMzL/vfToHHz3gIe4A78eo4ydKLN4j+A1buRi0rGMw+c1fxW7vocg29NE0yQmVY276iVrmZPIr/Hz+0RjTaigKxRR7RmICiu/Qyflh/WZ/Swvfd1LZMJPjvapEeg9/DIcs9PrPfp1d17b4ctbtPIfsgIMEFb0I14qXbLkDkvjy6yRcWPqVLw5Kks1JDfYN4xDqdyo0BxarqVFnTQbnJTHe2LvSDFq1a9TNuY29huWqYc5zPxlb16DGETimiXxOnG2umhrbV1olAAZXkWoUOLUs4sDoWxKvrtet23pLlWVO7pO7wl8qkXUBIbKRWq5rrTvPFDpvfsXsrwLn4Yf8tsLm8LbouhtHsH4R7St5zkRheuE/qnxgCeU8yNpadjkKvvGNd91CO8o7doZLF/rtxcEwHSXtmPV1TJwVMyVJ7uGNlCZGYUxfLmkrbgq+peEcmnzsdFl5gWMIZ632NRgFXFB6g2jvA8fZzjmoPGElbMY6TH9JSsxlOs29AhsDgSkY8qq+9E8dlTfwu2VBAr55Kc0s0q2SHUF9dx2FXnqUDSzyRvRZYFuJoO8WDXV49DfjitBvkuBnPvVWHy6bhgsvpb/TdY/nOegxKQhYNFIjBVY1TxbpzsIXZHxlcTC5l1chZieKWdoznt4tRmjIdV5KtOTdJFnwdCMNLeXt7xa/fFplWd5ttnPNIJ/z+uZl1kjK/72B1nQoxba/T2BryGQ/2FiGTFhaE4gZbkoXits5P5Jq3crUZfSRZSiY8LmG9F6r58jHO4dPziHU9QWQpzW5jOHRnHtZaaO8IQmZu/yDgdHV8QBflxphUgWxqK+UDyMJM3TLzRq9Q/WPHBOgctSwwIjlYco/f06ce5jKOpab3KcUBJ4sKvv8bJw6WgHiPBO9Z5WLMcgV0LaZQJuRSt9EW2AwmNHPEajJ148Mx39GEnZs8jryfbBYMk4NdGRjKZMTDvhjZqQ3wxWXh/pwAbARJlr5g/oGIOj3xZRx1sKBZxeqDTH1keyD4ldm2pCMFu/yWgDMVvcQX3phawN0T0GurL+Mr660ZpXGiFTenD66sOSBM32Mn4vXxfTTFuz4ml+feGARRMnYWDDBmj4f52uHNE0fRrqMFl36JDnpa+dgQ45S1IoGseEMR7CjLBhvQo/azOVgW1IA4q716wISD5sLLGF04a6n7tlJU6NL0T62BYSmeGNB6B2Sq6bGmes8+6xffE6Iu8VrTa4zfcXj3Y1G7An1KytjIX74sGjyCWJxb1evGGkx/sRrpnb7ga1ookfcfDZCtU6sb3wfW1luScS3pGifPv2DdvEbzAQXd0RgO8o2XxNWQhr4u6pzKX1M9rPG3u1yNrQPkOy/83fSvP/hbioOiKTbWW9dObSd+MXrL7LKwGEjU81M70g9Gu1PD/QxU9XT7/Mo28To2pnAymDiPJfz+11+7YAKneO+lw1tItp4EWcoU+JWOg9XJFHtGa/OEf1bT0Q9+XPz29bjggTXvrnun4R+ffPF/AFBLAwQUAAIACAAjPiZLoN87e00AAABrAAAAGwAAAHVuaXZlcnNhbC91bml2ZXJzYWwucG5nLnhtbLOxr8jNUShLLSrOzM+zVTLUM1Cyt+PlsikoSi3LTC1XqACKGekZQICSQqWtkgkStzwzpSQDqMLQ1BwhmJGamZ5RYqtkYWYBF9QHmgkAUEsBAgAAFAACAAgAg3iPRc6CCTfsAgAAiAgAABQAAAAAAAAAAQAAAAAAAAAAAHVuaXZlcnNhbC9wbGF5ZXIueG1sUEsBAgAAFAACAAgAIz4mSy/JuMRcMAAArGIAABcAAAAAAAAAAAAAAAAAHgMAAHVuaXZlcnNhbC91bml2ZXJzYWwucG5nUEsBAgAAFAACAAgAIz4mS6DfO3tNAAAAawAAABsAAAAAAAAAAQAAAAAArzMAAHVuaXZlcnNhbC91bml2ZXJzYWwucG5nLnhtbFBLBQYAAAAAAwADANAAAAA1NAAAAAA="/>
  <p:tag name="ISPRING_OUTPUT_FOLDER" val="C:\Users\gabor\Desktop"/>
  <p:tag name="ISPRING_PRESENTATION_TITLE" val="U3E1_HUN_Slides"/>
</p:tagLst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1280</TotalTime>
  <Words>2800</Words>
  <Application>Microsoft Office PowerPoint</Application>
  <PresentationFormat>Szélesvásznú</PresentationFormat>
  <Paragraphs>549</Paragraphs>
  <Slides>24</Slides>
  <Notes>24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Tw Cen MT</vt:lpstr>
      <vt:lpstr>Retrospect</vt:lpstr>
      <vt:lpstr>PowerPoint-bemutató</vt:lpstr>
      <vt:lpstr>Tanulási célok</vt:lpstr>
      <vt:lpstr>Bevezetés</vt:lpstr>
      <vt:lpstr>A bemutatott módszerek áttekintése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Következtetések, összegzés</vt:lpstr>
      <vt:lpstr>Feladat, közös munka</vt:lpstr>
      <vt:lpstr>Irodalomjegyzék</vt:lpstr>
      <vt:lpstr>Irodalomjegyzék</vt:lpstr>
      <vt:lpstr>Hasznos linkek</vt:lpstr>
      <vt:lpstr>PowerPoint-bemutató</vt:lpstr>
      <vt:lpstr>PowerPoint-bemutató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U3E1_HUN_Slides</dc:title>
  <dc:subject/>
  <dc:creator>Zsolt Lengyel</dc:creator>
  <cp:keywords/>
  <dc:description/>
  <cp:lastModifiedBy>Lajtos Gábor</cp:lastModifiedBy>
  <cp:revision>323</cp:revision>
  <cp:lastPrinted>2017-06-11T15:03:59Z</cp:lastPrinted>
  <dcterms:created xsi:type="dcterms:W3CDTF">2017-02-15T07:18:39Z</dcterms:created>
  <dcterms:modified xsi:type="dcterms:W3CDTF">2018-01-02T12:10:29Z</dcterms:modified>
  <cp:category/>
</cp:coreProperties>
</file>