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21"/>
  </p:notesMasterIdLst>
  <p:handoutMasterIdLst>
    <p:handoutMasterId r:id="rId22"/>
  </p:handoutMasterIdLst>
  <p:sldIdLst>
    <p:sldId id="385" r:id="rId2"/>
    <p:sldId id="420" r:id="rId3"/>
    <p:sldId id="394" r:id="rId4"/>
    <p:sldId id="388" r:id="rId5"/>
    <p:sldId id="417" r:id="rId6"/>
    <p:sldId id="407" r:id="rId7"/>
    <p:sldId id="406" r:id="rId8"/>
    <p:sldId id="389" r:id="rId9"/>
    <p:sldId id="426" r:id="rId10"/>
    <p:sldId id="393" r:id="rId11"/>
    <p:sldId id="390" r:id="rId12"/>
    <p:sldId id="427" r:id="rId13"/>
    <p:sldId id="418" r:id="rId14"/>
    <p:sldId id="378" r:id="rId15"/>
    <p:sldId id="379" r:id="rId16"/>
    <p:sldId id="380" r:id="rId17"/>
    <p:sldId id="383" r:id="rId18"/>
    <p:sldId id="38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ška" initials="Urska" lastIdx="4" clrIdx="0">
    <p:extLst>
      <p:ext uri="{19B8F6BF-5375-455C-9EA6-DF929625EA0E}">
        <p15:presenceInfo xmlns:p15="http://schemas.microsoft.com/office/powerpoint/2012/main" userId="Ur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6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0764" autoAdjust="0"/>
  </p:normalViewPr>
  <p:slideViewPr>
    <p:cSldViewPr snapToGrid="0" snapToObjects="1">
      <p:cViewPr varScale="1">
        <p:scale>
          <a:sx n="45" d="100"/>
          <a:sy n="45" d="100"/>
        </p:scale>
        <p:origin x="48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Označba mesta številke diapozitiva 4"/>
          <p:cNvSpPr txBox="1">
            <a:spLocks/>
          </p:cNvSpPr>
          <p:nvPr/>
        </p:nvSpPr>
        <p:spPr>
          <a:xfrm>
            <a:off x="3781637" y="8629464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E6B02-271F-42D2-A2B5-A638B497C068}" type="slidenum">
              <a:rPr kumimoji="0" lang="sl-SI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B. Likar</a:t>
            </a:r>
            <a:endParaRPr kumimoji="0" lang="sl-SI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C242-29AA-4844-BF2D-23DE426A8B69}" type="datetimeFigureOut">
              <a:rPr lang="hu-HU" smtClean="0"/>
              <a:pPr/>
              <a:t>2017. 07. 14.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72E4-E8CF-4752-8D89-CC6C7CAD9C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6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200" b="0" u="none" dirty="0" smtClean="0"/>
              <a:t>Za opravljanje</a:t>
            </a:r>
            <a:r>
              <a:rPr lang="sl-SI" sz="1200" b="0" u="none" baseline="0" dirty="0" smtClean="0"/>
              <a:t> vaj in pripravo poročila </a:t>
            </a:r>
            <a:r>
              <a:rPr lang="sl-SI" sz="1200" b="0" u="sng" baseline="0" dirty="0" smtClean="0"/>
              <a:t>uporabite predlogo</a:t>
            </a:r>
            <a:r>
              <a:rPr lang="sl-SI" sz="1200" b="0" u="none" baseline="0" dirty="0" smtClean="0"/>
              <a:t>.</a:t>
            </a:r>
            <a:endParaRPr lang="sl-SI" sz="1200" b="0" u="none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u="none" dirty="0" smtClean="0"/>
              <a:t>Za opravljanje</a:t>
            </a:r>
            <a:r>
              <a:rPr lang="sl-SI" sz="1200" b="0" u="none" baseline="0" dirty="0" smtClean="0"/>
              <a:t> vaj in pripravo poročila </a:t>
            </a:r>
            <a:r>
              <a:rPr lang="sl-SI" sz="1200" b="0" u="sng" baseline="0" dirty="0" smtClean="0"/>
              <a:t>uporabite predlogo</a:t>
            </a:r>
            <a:r>
              <a:rPr lang="sl-SI" sz="1200" b="0" u="none" baseline="0" dirty="0" smtClean="0"/>
              <a:t>.</a:t>
            </a:r>
            <a:endParaRPr lang="sl-SI" sz="1200" b="0" u="none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Tukaj najdete navodila za predstavitev.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Poglejte film</a:t>
            </a:r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85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4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44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164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03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memos</a:t>
            </a:r>
            <a:r>
              <a:rPr lang="hu-HU" dirty="0"/>
              <a:t>, </a:t>
            </a:r>
            <a:r>
              <a:rPr lang="hu-HU" dirty="0" err="1"/>
              <a:t>links</a:t>
            </a:r>
            <a:r>
              <a:rPr lang="hu-HU" dirty="0"/>
              <a:t>, </a:t>
            </a:r>
            <a:r>
              <a:rPr lang="hu-HU" dirty="0" err="1"/>
              <a:t>annexes</a:t>
            </a:r>
            <a:r>
              <a:rPr lang="hu-HU" dirty="0"/>
              <a:t> and </a:t>
            </a:r>
            <a:r>
              <a:rPr lang="hu-HU" dirty="0" err="1"/>
              <a:t>everything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particular</a:t>
            </a:r>
            <a:r>
              <a:rPr lang="hu-HU" dirty="0"/>
              <a:t> </a:t>
            </a:r>
            <a:r>
              <a:rPr lang="hu-HU" dirty="0" err="1"/>
              <a:t>slide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must </a:t>
            </a:r>
            <a:r>
              <a:rPr lang="hu-HU" dirty="0" err="1"/>
              <a:t>speak</a:t>
            </a:r>
            <a:r>
              <a:rPr lang="hu-HU" dirty="0"/>
              <a:t> out </a:t>
            </a:r>
            <a:r>
              <a:rPr lang="hu-HU" dirty="0" err="1"/>
              <a:t>lodly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lesson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 tem Elementu (U2.E4) bomo obravnali zgoraj omenjene učne cilje oz. merila uspešnosti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Dva grafika predstavljata trende "</a:t>
            </a:r>
            <a:r>
              <a:rPr lang="sl-SI" dirty="0" err="1" smtClean="0"/>
              <a:t>multidisciplinarnosti</a:t>
            </a:r>
            <a:r>
              <a:rPr lang="sl-SI" dirty="0" smtClean="0"/>
              <a:t>" in "interdisciplinarnosti" od Googla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dr. Borut Likar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Nekatere definicije, ki so povezane s pedagoškim delom.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Kratka in enostavna predstavitev osnov </a:t>
            </a:r>
            <a:r>
              <a:rPr lang="sl-SI" dirty="0" smtClean="0"/>
              <a:t>interdisciplinarnosti.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Lastnosti in razlogi za interdisciplinarno poučevanje in raziskovanje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dirty="0" smtClean="0"/>
              <a:t>Povezovalni elementi (</a:t>
            </a:r>
            <a:r>
              <a:rPr lang="sl-SI" sz="1200" i="1" dirty="0" smtClean="0"/>
              <a:t>ti. </a:t>
            </a:r>
            <a:r>
              <a:rPr lang="sl-SI" sz="1200" i="1" dirty="0" err="1" smtClean="0"/>
              <a:t>organizing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elements</a:t>
            </a:r>
            <a:r>
              <a:rPr lang="sl-SI" sz="1200" dirty="0" smtClean="0"/>
              <a:t>) so koristni </a:t>
            </a:r>
            <a:r>
              <a:rPr lang="sl-SI" sz="1200" dirty="0" err="1" smtClean="0"/>
              <a:t>kurikularni</a:t>
            </a:r>
            <a:r>
              <a:rPr lang="sl-SI" sz="1200" dirty="0" smtClean="0"/>
              <a:t> mehanizmi, s pomočjo katerih se organizira povezava (Pavlič Š.K. </a:t>
            </a:r>
            <a:r>
              <a:rPr lang="sl-SI" sz="1200" i="1" dirty="0" smtClean="0"/>
              <a:t>2009)</a:t>
            </a:r>
            <a:r>
              <a:rPr lang="sl-SI" sz="1200" dirty="0" smtClean="0"/>
              <a:t> </a:t>
            </a:r>
          </a:p>
          <a:p>
            <a:r>
              <a:rPr lang="sl-SI" sz="1200" dirty="0" smtClean="0"/>
              <a:t>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 tem članku boste našli nekaj koristnih namigov za svoje delo na Inter / multidisciplinarno delo in za praktično delo - vaje na naslednjih diapozitivih.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4cXRrNXK4z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ciencedirect.com/science/article/pii/S18770428120134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sustan.csustan.edu/~tom/SFI-CSSS/Lecture-Notes/Interdisciplinary/Interdisciplinary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ri-paris.org/wp-content/uploads/Ana-Baptista.pptx" TargetMode="External"/><Relationship Id="rId5" Type="http://schemas.openxmlformats.org/officeDocument/2006/relationships/hyperlink" Target="https://www.researchgate.net/post/What_is_difference_between_terms_of_multidisciplinary_transdisciplinary_and_cross_disciplinary_approaches" TargetMode="External"/><Relationship Id="rId4" Type="http://schemas.openxmlformats.org/officeDocument/2006/relationships/hyperlink" Target="http://www.zrss.si/projektiess/skladisce/podpora.../mali%20pojmovnik%20kp_09-05-04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https://www.slideshare.net/BSBEtalk/what-makes-interdisciplinarity-wor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" y="527241"/>
            <a:ext cx="3825997" cy="231532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87155" y="1084739"/>
            <a:ext cx="6709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BODIMO INOVATIVNI!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Razvoj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ustvarjalnosti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inovativnost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podjetnosti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učitelje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osnovnih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šolah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Št. projekta: 2016-1-SI01-KA201-021641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/>
              <a:t>U</a:t>
            </a:r>
            <a:r>
              <a:rPr lang="sl-SI" sz="5600" dirty="0" smtClean="0"/>
              <a:t>2: </a:t>
            </a:r>
            <a:r>
              <a:rPr lang="sl-SI" sz="5600" dirty="0"/>
              <a:t>Inovativno poučevanje</a:t>
            </a:r>
            <a:r>
              <a:rPr lang="en-US" sz="5600" dirty="0" smtClean="0"/>
              <a:t>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98288" y="4486021"/>
            <a:ext cx="10058400" cy="13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INNOTEACH.U2.E</a:t>
            </a:r>
            <a:r>
              <a:rPr lang="sl-SI" dirty="0" smtClean="0"/>
              <a:t>4</a:t>
            </a:r>
            <a:r>
              <a:rPr lang="en-US" dirty="0" smtClean="0"/>
              <a:t>: </a:t>
            </a:r>
            <a:r>
              <a:rPr lang="sl-SI" dirty="0"/>
              <a:t>Multidisciplinarni in interdisciplinarni pristop</a:t>
            </a:r>
            <a:r>
              <a:rPr lang="en-US" dirty="0" smtClean="0"/>
              <a:t> </a:t>
            </a:r>
            <a:endParaRPr lang="hu-HU" dirty="0" smtClean="0"/>
          </a:p>
          <a:p>
            <a:pPr algn="r"/>
            <a:r>
              <a:rPr lang="hu-HU" sz="2000" dirty="0"/>
              <a:t>Vsebino je pripravil Prof. dr. Borut </a:t>
            </a:r>
            <a:r>
              <a:rPr lang="hu-HU" sz="2000" dirty="0" smtClean="0"/>
              <a:t>Likar, MBA (KORONA PLUS)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BD2E-5607-47F0-8D00-F5DC00484562}" type="slidenum">
              <a:rPr lang="sl-SI" altLang="en-US" smtClean="0"/>
              <a:pPr>
                <a:defRPr/>
              </a:pPr>
              <a:t>10</a:t>
            </a:fld>
            <a:endParaRPr lang="sl-SI" altLang="en-US" smtClean="0"/>
          </a:p>
          <a:p>
            <a:pPr>
              <a:defRPr/>
            </a:pPr>
            <a:endParaRPr lang="sl-SI" altLang="en-US" smtClean="0"/>
          </a:p>
          <a:p>
            <a:pPr>
              <a:defRPr/>
            </a:pPr>
            <a:r>
              <a:rPr lang="sl-SI" altLang="en-US" smtClean="0"/>
              <a:t>Likar B. </a:t>
            </a:r>
            <a:r>
              <a:rPr lang="en-US" altLang="en-US" smtClean="0"/>
              <a:t>©</a:t>
            </a:r>
            <a:r>
              <a:rPr lang="sl-SI" altLang="en-US" smtClean="0"/>
              <a:t> </a:t>
            </a:r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4589" y="1266488"/>
            <a:ext cx="10314590" cy="4989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algn="l">
              <a:buFont typeface="Arial" pitchFamily="34" charset="0"/>
              <a:buChar char="•"/>
            </a:pPr>
            <a:r>
              <a:rPr lang="sl-SI" b="0" dirty="0" smtClean="0"/>
              <a:t>Izberite en svoj inovativen ali raziskovalni projekt (oz., ki ga poznate)</a:t>
            </a:r>
          </a:p>
          <a:p>
            <a:pPr marL="180975" indent="-180975" algn="l"/>
            <a:r>
              <a:rPr lang="sl-SI" b="0" u="sng" dirty="0" smtClean="0"/>
              <a:t>Analizirajte</a:t>
            </a:r>
            <a:r>
              <a:rPr lang="sl-SI" b="0" dirty="0" smtClean="0"/>
              <a:t> ga z vidika </a:t>
            </a:r>
            <a:r>
              <a:rPr lang="sl-SI" b="0" dirty="0" err="1" smtClean="0"/>
              <a:t>inter</a:t>
            </a:r>
            <a:r>
              <a:rPr lang="sl-SI" b="0" dirty="0" smtClean="0"/>
              <a:t>/</a:t>
            </a:r>
            <a:r>
              <a:rPr lang="sl-SI" b="0" dirty="0" err="1" smtClean="0"/>
              <a:t>multidisciplinarih</a:t>
            </a:r>
            <a:r>
              <a:rPr lang="sl-SI" b="0" dirty="0" smtClean="0"/>
              <a:t> vidikov</a:t>
            </a: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sl-SI" dirty="0" smtClean="0">
                <a:ea typeface="Times New Roman"/>
                <a:cs typeface="Times New Roman"/>
              </a:rPr>
              <a:t>Katere predmetni učitelji / strokovnjaki so sodelovali in kako?</a:t>
            </a: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sl-SI" dirty="0" smtClean="0">
                <a:ea typeface="Times New Roman"/>
                <a:cs typeface="Times New Roman"/>
              </a:rPr>
              <a:t>Katere vidike I / MD lahko najdemo v končni inovaciji?</a:t>
            </a: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sl-SI" dirty="0" smtClean="0">
                <a:ea typeface="Times New Roman"/>
                <a:cs typeface="Times New Roman"/>
              </a:rPr>
              <a:t>Zakaj so pomembni za končnega uporabnika?</a:t>
            </a: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sl-SI" dirty="0" smtClean="0">
                <a:ea typeface="Times New Roman"/>
                <a:cs typeface="Times New Roman"/>
              </a:rPr>
              <a:t>Druga pomembna vprašanja</a:t>
            </a: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endParaRPr lang="sl-SI" sz="1000" b="0" dirty="0" smtClean="0"/>
          </a:p>
          <a:p>
            <a:pPr marL="180975" indent="-180975" algn="l"/>
            <a:r>
              <a:rPr lang="sl-SI" b="0" u="sng" dirty="0" smtClean="0"/>
              <a:t>Miselna igra</a:t>
            </a:r>
          </a:p>
          <a:p>
            <a:pPr marL="171450" indent="-171450"/>
            <a:r>
              <a:rPr lang="sl-SI" dirty="0" smtClean="0"/>
              <a:t>Predstavljajte si, da bi spet začeli razvijati to inovacijo</a:t>
            </a:r>
            <a:endParaRPr lang="sl-SI" b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sl-SI" dirty="0" smtClean="0"/>
              <a:t>Katere vidike I / MD bi izboljšali pri inovaciji in kako?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sl-SI" dirty="0" smtClean="0"/>
              <a:t>Kako bi potem to vključili v projekt?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sl-SI" dirty="0" smtClean="0"/>
              <a:t>Kaj bi bila pričakovana korist za celoten projekt?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sl-SI" dirty="0" smtClean="0"/>
              <a:t>Katere zainteresirane deležnike bi vključili v projekt in kako?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sl-SI" dirty="0" smtClean="0"/>
              <a:t>Kakšna bi bila pričakovana korist vključenih deležnikov v celoten projekt?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sl-SI" sz="1000" dirty="0" smtClean="0"/>
          </a:p>
          <a:p>
            <a:pPr marL="285750" indent="-285750">
              <a:lnSpc>
                <a:spcPct val="110000"/>
              </a:lnSpc>
              <a:tabLst>
                <a:tab pos="685800" algn="l"/>
                <a:tab pos="914400" algn="l"/>
              </a:tabLst>
            </a:pPr>
            <a:r>
              <a:rPr lang="sl-SI" b="1" dirty="0" smtClean="0"/>
              <a:t>Predstavitev </a:t>
            </a:r>
            <a:r>
              <a:rPr lang="sl-SI" dirty="0" smtClean="0"/>
              <a:t>(sledite predlogi)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sl-SI" dirty="0" smtClean="0"/>
              <a:t>Analiza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sl-SI" b="0" dirty="0" smtClean="0"/>
              <a:t>Miselna igra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66688" y="1739709"/>
            <a:ext cx="3467540" cy="132497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Praktično delo		</a:t>
            </a:r>
            <a:r>
              <a:rPr lang="sl-SI" sz="2800" b="1" dirty="0" smtClean="0"/>
              <a:t> T </a:t>
            </a:r>
            <a:r>
              <a:rPr lang="sl-SI" sz="1600" dirty="0" smtClean="0"/>
              <a:t>(vaja</a:t>
            </a:r>
            <a:r>
              <a:rPr lang="en-GB" sz="1600" dirty="0" smtClean="0"/>
              <a:t> 1</a:t>
            </a:r>
            <a:r>
              <a:rPr lang="sl-SI" sz="1600" dirty="0" smtClean="0"/>
              <a:t>)</a:t>
            </a:r>
            <a:endParaRPr lang="sl-SI" b="1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7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priprava - 30 min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predstavitev - 4-5 min. /skupino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4588" y="128956"/>
            <a:ext cx="10303783" cy="1031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i="1" dirty="0" err="1" smtClean="0"/>
              <a:t>Inter</a:t>
            </a:r>
            <a:r>
              <a:rPr lang="sl-SI" i="1" dirty="0" smtClean="0"/>
              <a:t>/multidisciplinarni vidiki v projektih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Pripravite interdisciplinarno predavanje!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9" y="1822505"/>
            <a:ext cx="104851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sl-SI" sz="2000" dirty="0" smtClean="0">
                <a:ea typeface="Times New Roman"/>
                <a:cs typeface="Times New Roman"/>
              </a:rPr>
              <a:t>Obravnavati interdisciplinarne vidike. Lahko je (ali ni) povezan z vašim predmetom. Bodite inovativni. Navodila :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sl-SI" sz="2000" dirty="0" smtClean="0">
                <a:ea typeface="Times New Roman"/>
                <a:cs typeface="Times New Roman"/>
              </a:rPr>
              <a:t>Uporabite različne elemente, npr. </a:t>
            </a:r>
          </a:p>
          <a:p>
            <a:pPr marL="622300" lvl="1" indent="-285750">
              <a:lnSpc>
                <a:spcPct val="110000"/>
              </a:lnSpc>
              <a:spcAft>
                <a:spcPts val="0"/>
              </a:spcAft>
              <a:buFont typeface="Arial"/>
              <a:buChar char="•"/>
              <a:tabLst>
                <a:tab pos="536575" algn="l"/>
                <a:tab pos="914400" algn="l"/>
              </a:tabLst>
            </a:pPr>
            <a:r>
              <a:rPr lang="sl-SI" sz="2000" dirty="0" smtClean="0">
                <a:ea typeface="Times New Roman"/>
                <a:cs typeface="Times New Roman"/>
              </a:rPr>
              <a:t>Povezovalni elementi (Diapozitiv v tej predstavitvi: U2.E4: Multidisciplinarni in interdisciplinarni pristop)</a:t>
            </a:r>
          </a:p>
          <a:p>
            <a:pPr marL="622300" lvl="1" indent="-285750">
              <a:lnSpc>
                <a:spcPct val="110000"/>
              </a:lnSpc>
              <a:buFont typeface="Arial"/>
              <a:buChar char="•"/>
              <a:tabLst>
                <a:tab pos="536575" algn="l"/>
                <a:tab pos="914400" algn="l"/>
              </a:tabLst>
            </a:pPr>
            <a:r>
              <a:rPr lang="sl-SI" sz="2000" dirty="0" smtClean="0">
                <a:ea typeface="Times New Roman"/>
                <a:cs typeface="Times New Roman"/>
              </a:rPr>
              <a:t>Elementi inovativnega poučevanja - ustvarjalna učilnica: </a:t>
            </a:r>
            <a:r>
              <a:rPr lang="sl-SI" sz="2000" dirty="0" err="1" smtClean="0">
                <a:ea typeface="Times New Roman"/>
                <a:cs typeface="Times New Roman"/>
              </a:rPr>
              <a:t>Večplodni</a:t>
            </a:r>
            <a:r>
              <a:rPr lang="sl-SI" sz="2000" dirty="0" smtClean="0">
                <a:ea typeface="Times New Roman"/>
                <a:cs typeface="Times New Roman"/>
              </a:rPr>
              <a:t> koncept (Diapozitiv v iz predstavitve: U2.E1: Inovativni učitelj in inovativne metode poučevanja) </a:t>
            </a:r>
          </a:p>
          <a:p>
            <a:pPr marL="622300" lvl="1" indent="-285750">
              <a:lnSpc>
                <a:spcPct val="110000"/>
              </a:lnSpc>
              <a:buFont typeface="Arial"/>
              <a:buChar char="•"/>
              <a:tabLst>
                <a:tab pos="536575" algn="l"/>
                <a:tab pos="914400" algn="l"/>
              </a:tabLst>
            </a:pPr>
            <a:r>
              <a:rPr lang="sl-SI" sz="2000" dirty="0" smtClean="0">
                <a:ea typeface="Times New Roman"/>
                <a:cs typeface="Times New Roman"/>
              </a:rPr>
              <a:t>Članek (</a:t>
            </a:r>
            <a:r>
              <a:rPr lang="sl-SI" sz="2000" dirty="0" smtClean="0"/>
              <a:t>On </a:t>
            </a:r>
            <a:r>
              <a:rPr lang="sl-SI" sz="2000" dirty="0" err="1" smtClean="0"/>
              <a:t>applying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interdisciplinary</a:t>
            </a:r>
            <a:r>
              <a:rPr lang="sl-SI" sz="2000" dirty="0" smtClean="0"/>
              <a:t> </a:t>
            </a:r>
            <a:r>
              <a:rPr lang="sl-SI" sz="2000" dirty="0" err="1" smtClean="0"/>
              <a:t>approach</a:t>
            </a:r>
            <a:r>
              <a:rPr lang="sl-SI" sz="2000" dirty="0" smtClean="0"/>
              <a:t> in </a:t>
            </a:r>
            <a:r>
              <a:rPr lang="sl-SI" sz="2000" dirty="0" err="1" smtClean="0"/>
              <a:t>primary</a:t>
            </a:r>
            <a:r>
              <a:rPr lang="sl-SI" sz="2000" dirty="0" smtClean="0"/>
              <a:t> schools.pdf)</a:t>
            </a:r>
            <a:endParaRPr lang="sl-SI" sz="2000" dirty="0" smtClean="0">
              <a:ea typeface="Times New Roman"/>
              <a:cs typeface="Times New Roman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endParaRPr lang="sl-SI" sz="2000" u="sng" dirty="0" smtClean="0">
              <a:ea typeface="Times New Roman"/>
              <a:cs typeface="Times New Roman"/>
            </a:endParaRPr>
          </a:p>
          <a:p>
            <a:pPr marL="285750" indent="-285750">
              <a:lnSpc>
                <a:spcPct val="110000"/>
              </a:lnSpc>
              <a:tabLst>
                <a:tab pos="685800" algn="l"/>
                <a:tab pos="914400" algn="l"/>
              </a:tabLst>
            </a:pPr>
            <a:r>
              <a:rPr lang="sl-SI" sz="2000" b="1" dirty="0" smtClean="0"/>
              <a:t>Predstavitev </a:t>
            </a:r>
            <a:r>
              <a:rPr lang="sl-SI" sz="2000" dirty="0" smtClean="0"/>
              <a:t>(sledite predlogi)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r>
              <a:rPr lang="sl-SI" sz="2000" dirty="0" smtClean="0"/>
              <a:t>Predstavite koncept in glavne elemente predavanja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r>
              <a:rPr lang="sl-SI" sz="2000" dirty="0" smtClean="0"/>
              <a:t>Pojasnite in razložite interdisciplinarne vidike. Navedite tudi elemente "</a:t>
            </a:r>
            <a:r>
              <a:rPr lang="sl-SI" sz="2000" dirty="0" smtClean="0">
                <a:ea typeface="Times New Roman"/>
                <a:cs typeface="Times New Roman"/>
              </a:rPr>
              <a:t> Povezovalni elementi </a:t>
            </a:r>
            <a:r>
              <a:rPr lang="sl-SI" sz="2000" dirty="0" smtClean="0"/>
              <a:t>" in "Elementi inovativnega poučevanja", če je to </a:t>
            </a:r>
            <a:r>
              <a:rPr lang="sl-SI" sz="2000" dirty="0" err="1" smtClean="0"/>
              <a:t>relevatno</a:t>
            </a:r>
            <a:r>
              <a:rPr lang="sl-SI" sz="2000" dirty="0" smtClean="0"/>
              <a:t>.</a:t>
            </a:r>
            <a:endParaRPr lang="sl-SI" u="sng" dirty="0" smtClean="0">
              <a:ea typeface="Times New Roman"/>
              <a:cs typeface="Times New Roman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2897" y="0"/>
            <a:ext cx="2909103" cy="12280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1600" dirty="0" smtClean="0"/>
              <a:t>Praktično delo	</a:t>
            </a:r>
            <a:r>
              <a:rPr lang="sl-SI" sz="2800" b="1" dirty="0" smtClean="0"/>
              <a:t>T </a:t>
            </a:r>
            <a:r>
              <a:rPr lang="sl-SI" sz="1600" dirty="0" smtClean="0"/>
              <a:t>(vaja</a:t>
            </a:r>
            <a:r>
              <a:rPr lang="en-GB" sz="1600" dirty="0" smtClean="0"/>
              <a:t> </a:t>
            </a:r>
            <a:r>
              <a:rPr lang="sl-SI" sz="1600" dirty="0" smtClean="0"/>
              <a:t>2)</a:t>
            </a:r>
            <a:endParaRPr lang="sl-SI" sz="1600" b="1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6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1600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sz="1600" dirty="0" smtClean="0"/>
              <a:t>priprava - 30 min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sz="1600" dirty="0" smtClean="0"/>
              <a:t>predstavitev - 4-5 min. /</a:t>
            </a:r>
            <a:r>
              <a:rPr lang="sl-SI" sz="1600" dirty="0" err="1" smtClean="0"/>
              <a:t>group</a:t>
            </a:r>
            <a:endParaRPr lang="sl-SI" sz="1600" dirty="0" smtClean="0"/>
          </a:p>
        </p:txBody>
      </p:sp>
      <p:pic>
        <p:nvPicPr>
          <p:cNvPr id="6" name="Picture 4" descr="http://is.jrc.ec.europa.eu/pages/EAP/images/pieALL_OK.jpg"/>
          <p:cNvPicPr>
            <a:picLocks noChangeAspect="1" noChangeArrowheads="1"/>
          </p:cNvPicPr>
          <p:nvPr/>
        </p:nvPicPr>
        <p:blipFill>
          <a:blip r:embed="rId4"/>
          <a:srcRect r="5739"/>
          <a:stretch>
            <a:fillRect/>
          </a:stretch>
        </p:blipFill>
        <p:spPr bwMode="auto">
          <a:xfrm>
            <a:off x="85185" y="3723937"/>
            <a:ext cx="1382510" cy="77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Predstavitev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09040" y="1886673"/>
            <a:ext cx="9834880" cy="402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Vsaka skupina predstavi zgolj 1 nalogo. </a:t>
            </a:r>
          </a:p>
          <a:p>
            <a:r>
              <a:rPr lang="sl-SI" sz="2400" b="1" dirty="0" smtClean="0"/>
              <a:t>Uskladite se med skupinami, da bo VSAK naslov: 3, 4, 1 ali 2 predstavljen</a:t>
            </a:r>
          </a:p>
          <a:p>
            <a:endParaRPr lang="sl-SI" sz="2000" b="1" dirty="0" smtClean="0"/>
          </a:p>
          <a:p>
            <a:r>
              <a:rPr lang="sl-SI" sz="2400" dirty="0" smtClean="0">
                <a:solidFill>
                  <a:srgbClr val="FF0000"/>
                </a:solidFill>
              </a:rPr>
              <a:t>U2E1_</a:t>
            </a:r>
            <a:r>
              <a:rPr lang="sl-SI" sz="2400" dirty="0" err="1" smtClean="0">
                <a:solidFill>
                  <a:srgbClr val="FF0000"/>
                </a:solidFill>
              </a:rPr>
              <a:t>Exercise</a:t>
            </a:r>
            <a:r>
              <a:rPr lang="sl-SI" sz="2400" dirty="0" smtClean="0">
                <a:solidFill>
                  <a:srgbClr val="FF0000"/>
                </a:solidFill>
              </a:rPr>
              <a:t>_</a:t>
            </a:r>
            <a:r>
              <a:rPr lang="sl-SI" sz="2400" dirty="0" err="1" smtClean="0">
                <a:solidFill>
                  <a:srgbClr val="FF0000"/>
                </a:solidFill>
              </a:rPr>
              <a:t>InnoTeacher</a:t>
            </a:r>
            <a:r>
              <a:rPr lang="sl-SI" sz="2400" dirty="0" smtClean="0">
                <a:solidFill>
                  <a:srgbClr val="FF0000"/>
                </a:solidFill>
              </a:rPr>
              <a:t>_BL3</a:t>
            </a:r>
            <a:endParaRPr lang="sl-SI" sz="2000" dirty="0" smtClean="0">
              <a:solidFill>
                <a:srgbClr val="FF0000"/>
              </a:solidFill>
            </a:endParaRPr>
          </a:p>
          <a:p>
            <a:r>
              <a:rPr lang="sl-SI" sz="2400" dirty="0" smtClean="0"/>
              <a:t>3	Ustvarjalno poimenovanje vašega kraja - vaja 3</a:t>
            </a:r>
            <a:endParaRPr lang="sl-SI" sz="2000" dirty="0" smtClean="0"/>
          </a:p>
          <a:p>
            <a:r>
              <a:rPr lang="sl-SI" sz="2400" dirty="0" smtClean="0"/>
              <a:t>4	Priprava inovativne naloge /ure za določen predmet – vaja 4</a:t>
            </a:r>
            <a:endParaRPr lang="sl-SI" sz="2000" dirty="0" smtClean="0"/>
          </a:p>
          <a:p>
            <a:r>
              <a:rPr lang="sl-SI" sz="2400" dirty="0" smtClean="0"/>
              <a:t> </a:t>
            </a:r>
            <a:endParaRPr lang="sl-SI" sz="2000" dirty="0" smtClean="0"/>
          </a:p>
          <a:p>
            <a:r>
              <a:rPr lang="sl-SI" sz="2400" dirty="0" smtClean="0">
                <a:solidFill>
                  <a:srgbClr val="FF0000"/>
                </a:solidFill>
              </a:rPr>
              <a:t>U2.E4: </a:t>
            </a:r>
            <a:r>
              <a:rPr lang="sl-SI" sz="2400" dirty="0" err="1" smtClean="0">
                <a:solidFill>
                  <a:srgbClr val="FF0000"/>
                </a:solidFill>
              </a:rPr>
              <a:t>Multidisciplinary</a:t>
            </a:r>
            <a:r>
              <a:rPr lang="sl-SI" sz="2400" dirty="0" smtClean="0">
                <a:solidFill>
                  <a:srgbClr val="FF0000"/>
                </a:solidFill>
              </a:rPr>
              <a:t> </a:t>
            </a:r>
            <a:r>
              <a:rPr lang="sl-SI" sz="2400" dirty="0" err="1" smtClean="0">
                <a:solidFill>
                  <a:srgbClr val="FF0000"/>
                </a:solidFill>
              </a:rPr>
              <a:t>and</a:t>
            </a:r>
            <a:r>
              <a:rPr lang="sl-SI" sz="2400" dirty="0" smtClean="0">
                <a:solidFill>
                  <a:srgbClr val="FF0000"/>
                </a:solidFill>
              </a:rPr>
              <a:t> </a:t>
            </a:r>
            <a:r>
              <a:rPr lang="sl-SI" sz="2400" dirty="0" err="1" smtClean="0">
                <a:solidFill>
                  <a:srgbClr val="FF0000"/>
                </a:solidFill>
              </a:rPr>
              <a:t>Interdisciplinary</a:t>
            </a:r>
            <a:r>
              <a:rPr lang="sl-SI" sz="2400" dirty="0" smtClean="0">
                <a:solidFill>
                  <a:srgbClr val="FF0000"/>
                </a:solidFill>
              </a:rPr>
              <a:t> </a:t>
            </a:r>
            <a:r>
              <a:rPr lang="sl-SI" sz="2400" dirty="0" err="1" smtClean="0">
                <a:solidFill>
                  <a:srgbClr val="FF0000"/>
                </a:solidFill>
              </a:rPr>
              <a:t>Approach</a:t>
            </a:r>
            <a:endParaRPr lang="sl-SI" sz="2000" dirty="0" smtClean="0">
              <a:solidFill>
                <a:srgbClr val="FF0000"/>
              </a:solidFill>
            </a:endParaRPr>
          </a:p>
          <a:p>
            <a:r>
              <a:rPr lang="sl-SI" sz="2400" dirty="0"/>
              <a:t>1.	</a:t>
            </a:r>
            <a:r>
              <a:rPr lang="sl-SI" sz="2400" dirty="0" err="1"/>
              <a:t>Inter</a:t>
            </a:r>
            <a:r>
              <a:rPr lang="sl-SI" sz="2400" dirty="0"/>
              <a:t>/multidisciplinarni vidiki v </a:t>
            </a:r>
            <a:r>
              <a:rPr lang="sl-SI" sz="2400" dirty="0" smtClean="0"/>
              <a:t>projektih - vaja 1</a:t>
            </a:r>
            <a:endParaRPr lang="sl-SI" sz="2000" dirty="0" smtClean="0"/>
          </a:p>
          <a:p>
            <a:r>
              <a:rPr lang="sl-SI" sz="2400" dirty="0" smtClean="0"/>
              <a:t>2.	</a:t>
            </a:r>
            <a:r>
              <a:rPr lang="sl-SI" sz="2400" dirty="0"/>
              <a:t>Pripravite interdisciplinarno predavanje! </a:t>
            </a:r>
            <a:r>
              <a:rPr lang="sl-SI" sz="2400" dirty="0" smtClean="0"/>
              <a:t>- vaja 2</a:t>
            </a:r>
            <a:endParaRPr lang="sl-SI" sz="2000" dirty="0" smtClean="0"/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endParaRPr lang="en-GB" u="sng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9" y="286603"/>
            <a:ext cx="11903242" cy="1450757"/>
          </a:xfrm>
        </p:spPr>
        <p:txBody>
          <a:bodyPr>
            <a:noAutofit/>
          </a:bodyPr>
          <a:lstStyle/>
          <a:p>
            <a:r>
              <a:rPr lang="en-US" dirty="0" smtClean="0"/>
              <a:t>Radical </a:t>
            </a:r>
            <a:r>
              <a:rPr lang="en-US" dirty="0" err="1" smtClean="0"/>
              <a:t>Interdisciplinarity</a:t>
            </a:r>
            <a:r>
              <a:rPr lang="en-US" dirty="0" smtClean="0"/>
              <a:t> and Other Ingredients for Innovation: Andrew Nelson at </a:t>
            </a:r>
            <a:r>
              <a:rPr lang="en-US" dirty="0" err="1" smtClean="0"/>
              <a:t>TEDxUOregon</a:t>
            </a:r>
            <a:r>
              <a:rPr lang="en-US" dirty="0" smtClean="0"/>
              <a:t> </a:t>
            </a:r>
            <a:r>
              <a:rPr lang="sl-SI" dirty="0" smtClean="0"/>
              <a:t>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78560" y="4887844"/>
            <a:ext cx="9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https://www.youtube.com/watch?v=4cXRrNXK4zE</a:t>
            </a:r>
            <a:r>
              <a:rPr lang="sl-SI" sz="2000" dirty="0" smtClean="0"/>
              <a:t> (17 min.)</a:t>
            </a:r>
            <a:endParaRPr lang="sl-SI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4105" y="2087794"/>
            <a:ext cx="4823792" cy="26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Zaključki, povzetek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77679" y="2063396"/>
            <a:ext cx="6013173" cy="40292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l-SI" dirty="0" smtClean="0"/>
              <a:t>Interdisciplinarnost obstaja, ko se </a:t>
            </a:r>
            <a:r>
              <a:rPr lang="sl-SI" u="sng" dirty="0" smtClean="0"/>
              <a:t>discipline kombinirajo </a:t>
            </a:r>
            <a:r>
              <a:rPr lang="sl-SI" dirty="0" smtClean="0"/>
              <a:t>in se srečujejo in ko se </a:t>
            </a:r>
            <a:r>
              <a:rPr lang="sl-SI" u="sng" dirty="0" smtClean="0"/>
              <a:t>različni vidiki, metode in akademska področja</a:t>
            </a:r>
            <a:r>
              <a:rPr lang="sl-SI" dirty="0" smtClean="0"/>
              <a:t> medsebojno prepletajo. </a:t>
            </a:r>
          </a:p>
          <a:p>
            <a:r>
              <a:rPr lang="sl-SI" dirty="0" smtClean="0"/>
              <a:t>Raziskovalno sodelovanje (tudi v šolah) vključuje </a:t>
            </a:r>
            <a:r>
              <a:rPr lang="sl-SI" u="sng" dirty="0" smtClean="0"/>
              <a:t>skupno raziskovalno temo in določeno stopnjo sinteze, integracije ali fuzije metod</a:t>
            </a:r>
            <a:r>
              <a:rPr lang="sl-SI" dirty="0" smtClean="0"/>
              <a:t>, teorij in konceptov različnih disciplin.</a:t>
            </a:r>
          </a:p>
          <a:p>
            <a:r>
              <a:rPr lang="sl-SI" dirty="0" smtClean="0"/>
              <a:t>Interdisciplinarni pristop, ki bi se uporabljal za </a:t>
            </a:r>
            <a:r>
              <a:rPr lang="sl-SI" u="sng" dirty="0" smtClean="0"/>
              <a:t>izobraževalni sistem</a:t>
            </a:r>
            <a:r>
              <a:rPr lang="sl-SI" dirty="0" smtClean="0"/>
              <a:t>, bi pomenil </a:t>
            </a:r>
            <a:r>
              <a:rPr lang="sl-SI" u="sng" dirty="0" smtClean="0"/>
              <a:t>vzpostavitev povsem novih izobraževalnih programov</a:t>
            </a:r>
            <a:r>
              <a:rPr lang="sl-SI" dirty="0" smtClean="0"/>
              <a:t> na podlagi sinteze, integracije itd. na različnih akademskih področjih. (Ana Baptista, 2017)</a:t>
            </a:r>
            <a:endParaRPr lang="sl-SI" i="1" dirty="0" smtClean="0"/>
          </a:p>
        </p:txBody>
      </p:sp>
      <p:pic>
        <p:nvPicPr>
          <p:cNvPr id="10" name="Picture 2" descr="Rezultat iskanja slik za Interdisciplinar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561" y="2063396"/>
            <a:ext cx="4848225" cy="344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Literatura in viri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Deneme</a:t>
            </a:r>
            <a:r>
              <a:rPr lang="en-US" sz="2400" dirty="0" smtClean="0"/>
              <a:t>, S., &amp; </a:t>
            </a:r>
            <a:r>
              <a:rPr lang="en-US" sz="2400" dirty="0" err="1" smtClean="0"/>
              <a:t>Ada</a:t>
            </a:r>
            <a:r>
              <a:rPr lang="en-US" sz="2400" dirty="0" smtClean="0"/>
              <a:t>, S. (2012). On applying the interdisciplinary approach in primary schools. </a:t>
            </a:r>
            <a:r>
              <a:rPr lang="en-US" sz="2400" i="1" dirty="0" err="1" smtClean="0"/>
              <a:t>Procedia</a:t>
            </a:r>
            <a:r>
              <a:rPr lang="en-US" sz="2400" i="1" dirty="0" smtClean="0"/>
              <a:t>-Social and Behavioral Sciences</a:t>
            </a:r>
            <a:r>
              <a:rPr lang="en-US" sz="2400" dirty="0" smtClean="0"/>
              <a:t>, </a:t>
            </a:r>
            <a:r>
              <a:rPr lang="en-US" sz="2400" i="1" dirty="0" smtClean="0"/>
              <a:t>46</a:t>
            </a:r>
            <a:r>
              <a:rPr lang="en-US" sz="2400" dirty="0" smtClean="0"/>
              <a:t>, 885-889.</a:t>
            </a:r>
            <a:r>
              <a:rPr lang="sl-SI" sz="2400" dirty="0" smtClean="0"/>
              <a:t> </a:t>
            </a:r>
            <a:r>
              <a:rPr lang="sl-SI" sz="2400" dirty="0" smtClean="0">
                <a:hlinkClick r:id="rId4"/>
              </a:rPr>
              <a:t>http://www.sciencedirect.com/science/article/pii/S1877042812013468</a:t>
            </a:r>
            <a:r>
              <a:rPr lang="sl-SI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72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Uporabne povezave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Szövegdoboz 7"/>
          <p:cNvSpPr txBox="1"/>
          <p:nvPr/>
        </p:nvSpPr>
        <p:spPr>
          <a:xfrm>
            <a:off x="1320799" y="2133600"/>
            <a:ext cx="10004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Pavlič Š.K. M</a:t>
            </a:r>
            <a:r>
              <a:rPr lang="sl-SI" sz="2000" i="1" dirty="0" smtClean="0"/>
              <a:t>ali pojmovnik (2009) ZRSŠ, </a:t>
            </a:r>
            <a:r>
              <a:rPr lang="sl-SI" sz="2000" i="1" dirty="0" smtClean="0">
                <a:hlinkClick r:id="rId4"/>
              </a:rPr>
              <a:t>www.zrss.si/</a:t>
            </a:r>
            <a:r>
              <a:rPr lang="sl-SI" sz="2000" i="1" dirty="0" err="1" smtClean="0">
                <a:hlinkClick r:id="rId4"/>
              </a:rPr>
              <a:t>projektiess</a:t>
            </a:r>
            <a:r>
              <a:rPr lang="sl-SI" sz="2000" i="1" dirty="0" smtClean="0">
                <a:hlinkClick r:id="rId4"/>
              </a:rPr>
              <a:t>/</a:t>
            </a:r>
            <a:r>
              <a:rPr lang="sl-SI" sz="2000" i="1" dirty="0" err="1" smtClean="0">
                <a:hlinkClick r:id="rId4"/>
              </a:rPr>
              <a:t>skladisce</a:t>
            </a:r>
            <a:r>
              <a:rPr lang="sl-SI" sz="2000" i="1" dirty="0" smtClean="0">
                <a:hlinkClick r:id="rId4"/>
              </a:rPr>
              <a:t>/podpora.../mali%20pojmovnik%20kp_09-05-04.doc</a:t>
            </a:r>
            <a:endParaRPr lang="sl-SI" sz="2000" i="1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RG 2017, h</a:t>
            </a:r>
            <a:r>
              <a:rPr lang="sl-SI" sz="2000" dirty="0" smtClean="0">
                <a:hlinkClick r:id="rId5"/>
              </a:rPr>
              <a:t>ttps://www.researchgate.net/post/What_is_difference_between_terms_of_multidisciplinary_transdisciplinary_and_cross_disciplinary_approaches</a:t>
            </a:r>
            <a:endParaRPr lang="sl-SI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000" dirty="0" smtClean="0"/>
              <a:t>Ana Baptista, </a:t>
            </a:r>
            <a:r>
              <a:rPr lang="sl-SI" sz="2000" dirty="0" err="1" smtClean="0"/>
              <a:t>Queen</a:t>
            </a:r>
            <a:r>
              <a:rPr lang="sl-SI" sz="2000" dirty="0" smtClean="0"/>
              <a:t> Mary </a:t>
            </a:r>
            <a:r>
              <a:rPr lang="sl-SI" sz="2000" dirty="0" err="1" smtClean="0"/>
              <a:t>University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London (</a:t>
            </a:r>
            <a:r>
              <a:rPr lang="sl-SI" sz="2000" dirty="0" err="1" smtClean="0"/>
              <a:t>dostopano</a:t>
            </a:r>
            <a:r>
              <a:rPr lang="sl-SI" sz="2000" dirty="0" smtClean="0"/>
              <a:t> junija 2017).  </a:t>
            </a:r>
            <a:r>
              <a:rPr lang="sl-SI" sz="2000" dirty="0" smtClean="0">
                <a:hlinkClick r:id="rId6"/>
              </a:rPr>
              <a:t>www.cri-paris.org/wp-content/uploads/Ana-Baptista.pptx</a:t>
            </a:r>
            <a:r>
              <a:rPr lang="sl-SI" sz="2000" dirty="0" smtClean="0"/>
              <a:t>  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 err="1" smtClean="0"/>
              <a:t>Malcolm</a:t>
            </a:r>
            <a:r>
              <a:rPr lang="sl-SI" sz="2000" dirty="0" smtClean="0"/>
              <a:t> </a:t>
            </a:r>
            <a:r>
              <a:rPr lang="sl-SI" sz="2000" dirty="0" err="1" smtClean="0"/>
              <a:t>Potts</a:t>
            </a:r>
            <a:r>
              <a:rPr lang="sl-SI" sz="2000" dirty="0" smtClean="0"/>
              <a:t> (2008), </a:t>
            </a:r>
            <a:r>
              <a:rPr lang="sl-SI" sz="2000" dirty="0" err="1" smtClean="0"/>
              <a:t>Interdisciplinary</a:t>
            </a:r>
            <a:r>
              <a:rPr lang="sl-SI" sz="2000" dirty="0" smtClean="0"/>
              <a:t> </a:t>
            </a:r>
            <a:r>
              <a:rPr lang="sl-SI" sz="2000" dirty="0" err="1" smtClean="0"/>
              <a:t>Teaching</a:t>
            </a:r>
            <a:r>
              <a:rPr lang="sl-SI" sz="2000" dirty="0" smtClean="0"/>
              <a:t>, </a:t>
            </a:r>
            <a:r>
              <a:rPr lang="sl-SI" sz="2000" dirty="0" err="1" smtClean="0"/>
              <a:t>Qatar</a:t>
            </a:r>
            <a:r>
              <a:rPr lang="sl-SI" sz="2000" dirty="0" smtClean="0"/>
              <a:t> </a:t>
            </a:r>
            <a:r>
              <a:rPr lang="sl-SI" sz="2000" dirty="0" err="1" smtClean="0"/>
              <a:t>University</a:t>
            </a:r>
            <a:endParaRPr lang="sl-SI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Carter T (2017), </a:t>
            </a:r>
            <a:r>
              <a:rPr lang="sl-SI" sz="2000" u="sng" dirty="0" smtClean="0">
                <a:hlinkClick r:id="rId7"/>
              </a:rPr>
              <a:t>https://csustan.csustan.edu/~tom/SFI-CSSS/Lecture-Notes/Interdisciplinary/Interdisciplinary.ppt</a:t>
            </a:r>
            <a:r>
              <a:rPr lang="sl-SI" sz="2000" u="sng" dirty="0" smtClean="0"/>
              <a:t> </a:t>
            </a:r>
            <a:r>
              <a:rPr lang="sl-SI" sz="2000" dirty="0" smtClean="0"/>
              <a:t>Santa Fe Institute (</a:t>
            </a:r>
            <a:r>
              <a:rPr lang="sl-SI" sz="2000" dirty="0" err="1" smtClean="0"/>
              <a:t>dostopano</a:t>
            </a:r>
            <a:r>
              <a:rPr lang="sl-SI" sz="2000" dirty="0" smtClean="0"/>
              <a:t> junija 2017)</a:t>
            </a:r>
          </a:p>
        </p:txBody>
      </p:sp>
    </p:spTree>
    <p:extLst>
      <p:ext uri="{BB962C8B-B14F-4D97-AF65-F5344CB8AC3E}">
        <p14:creationId xmlns:p14="http://schemas.microsoft.com/office/powerpoint/2010/main" val="3863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13841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This material was presented on the InnoTeach Project C1 training i</a:t>
            </a:r>
            <a:r>
              <a:rPr lang="hu-HU" dirty="0" smtClean="0"/>
              <a:t>n </a:t>
            </a:r>
            <a:r>
              <a:rPr lang="hu-HU" dirty="0"/>
              <a:t>July 2017 </a:t>
            </a:r>
            <a:r>
              <a:rPr lang="hu-HU" dirty="0" smtClean="0"/>
              <a:t>Hungary. </a:t>
            </a:r>
            <a:endParaRPr lang="hu-HU" dirty="0"/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is </a:t>
            </a:r>
            <a:r>
              <a:rPr lang="hu-HU" dirty="0" err="1"/>
              <a:t>Copyrighted</a:t>
            </a:r>
            <a:r>
              <a:rPr lang="hu-HU" dirty="0"/>
              <a:t> /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/ free / etc.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094" y="425003"/>
            <a:ext cx="3496614" cy="3786389"/>
          </a:xfrm>
        </p:spPr>
        <p:txBody>
          <a:bodyPr>
            <a:normAutofit lnSpcReduction="10000"/>
          </a:bodyPr>
          <a:lstStyle/>
          <a:p>
            <a:r>
              <a:rPr lang="en-US" sz="2400" b="1" baseline="30000" dirty="0"/>
              <a:t>English title</a:t>
            </a:r>
            <a:r>
              <a:rPr lang="en-US" sz="2400" baseline="30000" dirty="0"/>
              <a:t>: LET’S BE INNOVATIVE! Development of Creativity, Innovation and Entrepreneurship for Primary School Teachers</a:t>
            </a:r>
          </a:p>
          <a:p>
            <a:r>
              <a:rPr lang="en-GB" sz="2400" b="1" baseline="30000" dirty="0"/>
              <a:t>Acronym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/>
              <a:t>Project n°: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Project leader and coordinator: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Institut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za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inovativnost</a:t>
            </a:r>
            <a:r>
              <a:rPr lang="en-GB" sz="2400" baseline="30000" dirty="0"/>
              <a:t> in </a:t>
            </a:r>
            <a:r>
              <a:rPr lang="en-GB" sz="2400" baseline="30000" dirty="0" err="1"/>
              <a:t>tehnologijo</a:t>
            </a:r>
            <a:r>
              <a:rPr lang="en-GB" sz="2400" baseline="30000" dirty="0"/>
              <a:t>, Slovenia</a:t>
            </a:r>
          </a:p>
          <a:p>
            <a:r>
              <a:rPr lang="en-GB" sz="2400" b="1" baseline="30000" dirty="0"/>
              <a:t>Programme:</a:t>
            </a:r>
            <a:r>
              <a:rPr lang="en-GB" sz="2400" baseline="30000" dirty="0"/>
              <a:t> Erasmus+ Strategic Partnership</a:t>
            </a:r>
          </a:p>
          <a:p>
            <a:r>
              <a:rPr lang="en-GB" sz="2400" b="1" baseline="30000" dirty="0"/>
              <a:t>Contact:</a:t>
            </a:r>
            <a:r>
              <a:rPr lang="en-GB" sz="2400" baseline="30000" dirty="0"/>
              <a:t> Ms.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446900" y="3761553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InnoTeach Consortium </a:t>
            </a:r>
            <a:r>
              <a:rPr lang="hu-HU" dirty="0" smtClean="0"/>
              <a:t>2016-2018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" r="3743"/>
          <a:stretch/>
        </p:blipFill>
        <p:spPr>
          <a:xfrm>
            <a:off x="3792669" y="0"/>
            <a:ext cx="839933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81"/>
            <a:ext cx="4090737" cy="4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err="1"/>
              <a:t>Template</a:t>
            </a:r>
            <a:r>
              <a:rPr lang="hu-HU" sz="4800" dirty="0"/>
              <a:t> </a:t>
            </a:r>
            <a:r>
              <a:rPr lang="hu-HU" sz="4800" dirty="0" err="1"/>
              <a:t>created</a:t>
            </a:r>
            <a:r>
              <a:rPr lang="hu-HU" sz="4800" dirty="0"/>
              <a:t> </a:t>
            </a:r>
            <a:r>
              <a:rPr lang="hu-HU" sz="4800" dirty="0" err="1"/>
              <a:t>by</a:t>
            </a:r>
            <a:endParaRPr lang="en-US" sz="4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75600" y="4466335"/>
            <a:ext cx="4737291" cy="5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Zsolt Lengyel, </a:t>
            </a:r>
            <a:r>
              <a:rPr lang="hu-HU" dirty="0" err="1"/>
              <a:t>jános</a:t>
            </a:r>
            <a:r>
              <a:rPr lang="hu-HU" dirty="0"/>
              <a:t> szabó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4" y="1388661"/>
            <a:ext cx="5199647" cy="2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23" y="286603"/>
            <a:ext cx="10219765" cy="1450757"/>
          </a:xfrm>
        </p:spPr>
        <p:txBody>
          <a:bodyPr>
            <a:normAutofit/>
          </a:bodyPr>
          <a:lstStyle/>
          <a:p>
            <a:r>
              <a:rPr lang="en-US" dirty="0" err="1"/>
              <a:t>Učni</a:t>
            </a:r>
            <a:r>
              <a:rPr lang="en-US" dirty="0"/>
              <a:t> </a:t>
            </a:r>
            <a:r>
              <a:rPr lang="en-US" dirty="0" err="1"/>
              <a:t>cilji</a:t>
            </a:r>
            <a:r>
              <a:rPr lang="sl-SI" dirty="0"/>
              <a:t> - </a:t>
            </a:r>
            <a:r>
              <a:rPr lang="sl-SI" dirty="0" err="1"/>
              <a:t>PC‘s</a:t>
            </a:r>
            <a:r>
              <a:rPr lang="sl-SI" dirty="0"/>
              <a:t> (Merila </a:t>
            </a:r>
            <a:r>
              <a:rPr lang="sl-SI" dirty="0" smtClean="0"/>
              <a:t>uspešnosti)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97280" y="1877210"/>
            <a:ext cx="1005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/>
              <a:t>PC1:</a:t>
            </a:r>
            <a:r>
              <a:rPr lang="sl-SI" sz="2400" dirty="0" smtClean="0"/>
              <a:t> Mentor razume in je sposoben usposobiti učitelje razumeti raznolikost in potrebe, povezane s konkretnimi izzivi.</a:t>
            </a:r>
          </a:p>
          <a:p>
            <a:r>
              <a:rPr lang="sl-SI" sz="2400" dirty="0" smtClean="0"/>
              <a:t>PC2: Mentor razume in je sposoben usposobiti učitelje opredeliti/ uporabiti različne komplementarne vloge, potrebne v učilnici / skupini, da bi spodbudili inovativnost znotraj projektov. </a:t>
            </a:r>
          </a:p>
          <a:p>
            <a:r>
              <a:rPr lang="sl-SI" sz="2400" dirty="0" smtClean="0"/>
              <a:t>PC3: Mentor razume in je sposoben usposobiti učitelje pri uporabi načel in metod raznolikosti in kako jih uporabiti v učnem procesu.</a:t>
            </a:r>
          </a:p>
          <a:p>
            <a:r>
              <a:rPr lang="sl-SI" sz="2400" dirty="0" smtClean="0"/>
              <a:t>PC4: Mentor razume in je sposoben usposobiti učitelje, da razumejo pomen vključevanja zainteresiranih deležnikov v inovativno poučevanje in inovativni proces.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BD2E-5607-47F0-8D00-F5DC00484562}" type="slidenum">
              <a:rPr lang="sl-SI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l-SI" altLang="en-US" smtClean="0">
              <a:solidFill>
                <a:srgbClr val="000000"/>
              </a:solidFill>
            </a:endParaRPr>
          </a:p>
          <a:p>
            <a:pPr>
              <a:defRPr/>
            </a:pPr>
            <a:endParaRPr lang="sl-SI" altLang="en-US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altLang="en-US" smtClean="0">
                <a:solidFill>
                  <a:srgbClr val="000000"/>
                </a:solidFill>
              </a:rPr>
              <a:t>Likar B. </a:t>
            </a:r>
            <a:r>
              <a:rPr lang="en-US" altLang="en-US" smtClean="0">
                <a:solidFill>
                  <a:srgbClr val="000000"/>
                </a:solidFill>
              </a:rPr>
              <a:t>©</a:t>
            </a:r>
            <a:r>
              <a:rPr lang="sl-SI" altLang="en-US" smtClean="0">
                <a:solidFill>
                  <a:srgbClr val="000000"/>
                </a:solidFill>
              </a:rPr>
              <a:t> 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77072"/>
            <a:ext cx="5024480" cy="20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14" y="4077072"/>
            <a:ext cx="5254172" cy="215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3227715" y="3465243"/>
            <a:ext cx="573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/>
              <a:t>Vir: </a:t>
            </a:r>
            <a:r>
              <a:rPr lang="en-GB" sz="1600" dirty="0" smtClean="0"/>
              <a:t>https://www.slideshare.net/zaana/introducing-design-thinking</a:t>
            </a:r>
            <a:endParaRPr lang="en-GB" sz="16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2400300" y="360424"/>
            <a:ext cx="7391400" cy="3170099"/>
          </a:xfrm>
          <a:prstGeom prst="rect">
            <a:avLst/>
          </a:prstGeom>
          <a:solidFill>
            <a:srgbClr val="91619D"/>
          </a:solidFill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bg1"/>
                </a:solidFill>
              </a:rPr>
              <a:t>Sodelovanje je ključnega pomena</a:t>
            </a:r>
            <a:r>
              <a:rPr lang="sl-SI" sz="2800" dirty="0" smtClean="0">
                <a:solidFill>
                  <a:schemeClr val="bg1"/>
                </a:solidFill>
              </a:rPr>
              <a:t>: </a:t>
            </a:r>
            <a:r>
              <a:rPr lang="sl-SI" sz="3200" dirty="0" smtClean="0">
                <a:solidFill>
                  <a:schemeClr val="bg1"/>
                </a:solidFill>
              </a:rPr>
              <a:t>večina problemov je preveč kompleksnih za enega človeka.</a:t>
            </a:r>
          </a:p>
          <a:p>
            <a:endParaRPr lang="sl-SI" sz="3200" dirty="0" smtClean="0">
              <a:solidFill>
                <a:schemeClr val="bg1"/>
              </a:solidFill>
            </a:endParaRPr>
          </a:p>
          <a:p>
            <a:r>
              <a:rPr lang="sl-SI" sz="3200" dirty="0" smtClean="0">
                <a:solidFill>
                  <a:schemeClr val="bg1"/>
                </a:solidFill>
              </a:rPr>
              <a:t>Ključne so številne perspektive, veščine, discipline, izkušnje in znanje.</a:t>
            </a:r>
            <a:endParaRPr lang="sl-SI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1094721" cy="1450757"/>
          </a:xfrm>
        </p:spPr>
        <p:txBody>
          <a:bodyPr>
            <a:normAutofit/>
          </a:bodyPr>
          <a:lstStyle/>
          <a:p>
            <a:r>
              <a:rPr lang="sl-SI" sz="4400" dirty="0" err="1" smtClean="0"/>
              <a:t>Multi</a:t>
            </a:r>
            <a:r>
              <a:rPr lang="sl-SI" sz="4400" dirty="0" smtClean="0"/>
              <a:t> (MD) v primerjavi z Interdisciplinarnostjo (ID) pri pedagoškem delu</a:t>
            </a:r>
            <a:endParaRPr lang="en-US" sz="4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43472" y="1844824"/>
            <a:ext cx="9834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u="sng" dirty="0"/>
              <a:t>Multidisciplinarna povezava </a:t>
            </a:r>
            <a:r>
              <a:rPr lang="sl-SI" sz="2000" dirty="0"/>
              <a:t>pomeni, da</a:t>
            </a:r>
            <a:r>
              <a:rPr lang="sl-SI" sz="2000" b="1" dirty="0"/>
              <a:t> </a:t>
            </a:r>
            <a:r>
              <a:rPr lang="sl-SI" sz="2000" u="sng" dirty="0"/>
              <a:t>sodelujoči predmeti nimajo integriranega cilja</a:t>
            </a:r>
            <a:r>
              <a:rPr lang="sl-SI" sz="2000" dirty="0"/>
              <a:t>, ampak dosegajo nek skupni cilj po disciplinarno ločenih poteh (epistemološko in izvedbeno, tj. organizacijsko in didaktično).</a:t>
            </a:r>
          </a:p>
          <a:p>
            <a:endParaRPr lang="sl-SI" sz="2000" dirty="0"/>
          </a:p>
          <a:p>
            <a:r>
              <a:rPr lang="sl-SI" sz="2000" dirty="0"/>
              <a:t>Interdisciplinarna je tista </a:t>
            </a:r>
            <a:r>
              <a:rPr lang="sl-SI" sz="2000" u="sng" dirty="0" err="1"/>
              <a:t>večpredmetna</a:t>
            </a:r>
            <a:r>
              <a:rPr lang="sl-SI" sz="2000" dirty="0"/>
              <a:t> </a:t>
            </a:r>
            <a:r>
              <a:rPr lang="sl-SI" sz="2000" dirty="0" err="1"/>
              <a:t>kurikularna</a:t>
            </a:r>
            <a:r>
              <a:rPr lang="sl-SI" sz="2000" dirty="0"/>
              <a:t> povezava, ki z dogovorjenim povezovalnim poveže sicer ločene in samostojne predmete, ključna razlika v primerjavi z multidisciplinarno povezavo pa je v skupnem, že </a:t>
            </a:r>
            <a:r>
              <a:rPr lang="sl-SI" sz="2000" u="sng" dirty="0"/>
              <a:t>integriranem učnem cilju</a:t>
            </a:r>
            <a:r>
              <a:rPr lang="sl-SI" sz="2000" dirty="0"/>
              <a:t>. (Pavlič Š.K. </a:t>
            </a:r>
            <a:r>
              <a:rPr lang="sl-SI" sz="2000" i="1" dirty="0"/>
              <a:t>2009)</a:t>
            </a:r>
            <a:r>
              <a:rPr lang="sl-SI" sz="2000" dirty="0"/>
              <a:t> 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24027"/>
            <a:ext cx="3010156" cy="253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335" y="4324027"/>
            <a:ext cx="4365031" cy="25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0081" y="4324027"/>
            <a:ext cx="3148271" cy="25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jeZBesedilom 27"/>
          <p:cNvSpPr txBox="1"/>
          <p:nvPr/>
        </p:nvSpPr>
        <p:spPr>
          <a:xfrm>
            <a:off x="10560" y="432402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Multi</a:t>
            </a:r>
            <a:endParaRPr lang="en-GB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3354335" y="429565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Multi</a:t>
            </a:r>
            <a:endParaRPr lang="en-GB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8030081" y="4324027"/>
            <a:ext cx="6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Inter</a:t>
            </a:r>
            <a:endParaRPr lang="en-GB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6664077" y="6553200"/>
            <a:ext cx="105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Carter T, 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Zakaj interdisciplinarno delo deluje?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78560" y="5241787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https://www.slideshare.net/BSBEtalk/what-makes-interdisciplinarity-work</a:t>
            </a:r>
            <a:r>
              <a:rPr lang="sl-SI" sz="2000" dirty="0" smtClean="0"/>
              <a:t> (p. 7-30)</a:t>
            </a:r>
          </a:p>
          <a:p>
            <a:endParaRPr lang="sl-SI" sz="2000" dirty="0"/>
          </a:p>
        </p:txBody>
      </p:sp>
      <p:pic>
        <p:nvPicPr>
          <p:cNvPr id="2050" name="Picture 2" descr="relu &#10;Rural Economy and &#10;Land Use Programme &#10;Think%of%this%story%as%a% &#10;metaphor%for%the% &#10;challenges%and%rewards%of% &#10;wor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6219" y="2091303"/>
            <a:ext cx="3979103" cy="2987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85119" cy="1450757"/>
          </a:xfrm>
        </p:spPr>
        <p:txBody>
          <a:bodyPr/>
          <a:lstStyle/>
          <a:p>
            <a:r>
              <a:rPr lang="sl-SI" dirty="0" smtClean="0"/>
              <a:t>Primer interdisciplinarnega poučevanja in raziskovanja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834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Kompleksnost družbenih in kulturnih pojavov</a:t>
            </a:r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Primerjalno kulturno delo in pravi medkulturni stiki</a:t>
            </a:r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Pomembna odkritja se pogosto pojavljajo na križišču</a:t>
            </a:r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Odprtost do mednarodnih in interdisciplinarnih perspektiv</a:t>
            </a:r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Združevanje in prekrivanje različnih področij in disciplin</a:t>
            </a:r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Številne družbene, </a:t>
            </a:r>
            <a:r>
              <a:rPr lang="sl-SI" sz="2400" dirty="0" err="1" smtClean="0"/>
              <a:t>okoljske</a:t>
            </a:r>
            <a:r>
              <a:rPr lang="sl-SI" sz="2400" dirty="0" smtClean="0"/>
              <a:t>, industrijske, znanstvene in tehnične težave ne morejo ustrezno obravnavati le posamezne discipline</a:t>
            </a:r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sl-SI" sz="2400" dirty="0" smtClean="0"/>
              <a:t>Intenzivirana specializacija disciplin in sočasna eksplozija novih hibridnih področij raziskav (</a:t>
            </a:r>
            <a:r>
              <a:rPr lang="sl-SI" sz="2400" dirty="0" err="1" smtClean="0"/>
              <a:t>Malcolm</a:t>
            </a:r>
            <a:r>
              <a:rPr lang="sl-SI" sz="2400" dirty="0" smtClean="0"/>
              <a:t> </a:t>
            </a:r>
            <a:r>
              <a:rPr lang="sl-SI" sz="2400" dirty="0" err="1" smtClean="0"/>
              <a:t>Potts</a:t>
            </a:r>
            <a:r>
              <a:rPr lang="sl-SI" sz="2400" dirty="0" smtClean="0"/>
              <a:t>, 2008)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/>
              <a:t>Povezovalni elementi 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80" y="1857315"/>
            <a:ext cx="10485119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sl-SI" sz="2400" dirty="0" smtClean="0"/>
              <a:t>To so lahko (</a:t>
            </a:r>
            <a:r>
              <a:rPr lang="sl-SI" sz="2400" dirty="0"/>
              <a:t>Pavlič Š.K. 2009</a:t>
            </a:r>
            <a:r>
              <a:rPr lang="sl-SI" sz="2400" dirty="0" smtClean="0"/>
              <a:t>):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vsebine (tj. vsebinska in procesna znanj),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dejavnosti,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didaktične metode in postopki (npr. aktivno učenje, projektni pristop),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učna orodja (npr. IKT),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miselni postopki, veščine in navade  (npr. razvijanje kritičnega mišljenja, ustvarjalnega mišljenja, zmožnosti reševanja problemov in odločanja – ti. veščine za 21. stoletje),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posamezne kompetence  (npr. bralna zmožnost, medkulturna zmožnost, medijska pismenost, digitalna zmožnost, učenje učenja, socialne zmožnosti ipd.),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2400" dirty="0" smtClean="0"/>
              <a:t>(makro)koncepti (npr. človekove pravice, medkulturnost ipd.).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Preberite članek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834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sl-SI" sz="2400" dirty="0" smtClean="0"/>
              <a:t>Preglejte oz. preletite članek: </a:t>
            </a:r>
            <a:r>
              <a:rPr lang="en-US" sz="2400" dirty="0" err="1" smtClean="0"/>
              <a:t>Deneme</a:t>
            </a:r>
            <a:r>
              <a:rPr lang="en-US" sz="2400" dirty="0" smtClean="0"/>
              <a:t>, S., &amp; </a:t>
            </a:r>
            <a:r>
              <a:rPr lang="en-US" sz="2400" dirty="0" err="1" smtClean="0"/>
              <a:t>Ada</a:t>
            </a:r>
            <a:r>
              <a:rPr lang="en-US" sz="2400" dirty="0" smtClean="0"/>
              <a:t>, S. (2012). On applying the interdisciplinary approach in primary schools</a:t>
            </a:r>
            <a:endParaRPr lang="sl-SI" sz="2400" dirty="0" smtClean="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sl-SI" sz="2400" dirty="0" smtClean="0"/>
              <a:t>Osredotočite se na poglavja: 2.4 - 4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sl-SI" sz="2400" dirty="0" smtClean="0"/>
              <a:t>Predebatirajte – kaj je bilo dobro, možnosti za izboljšave, povezave z vašim delom in izkušnjami</a:t>
            </a:r>
            <a:endParaRPr lang="en-US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988968" y="4505325"/>
            <a:ext cx="3166712" cy="1089529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Praktično delo - opcijsko</a:t>
            </a:r>
            <a:endParaRPr lang="sl-SI" sz="700" dirty="0" smtClean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 smtClean="0"/>
              <a:t>Timsko delo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priprava - 10 min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 smtClean="0"/>
              <a:t>predstavitev - 2-3 min. /skupino</a:t>
            </a: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/>
              <a:t>Naloga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1" y="1987436"/>
            <a:ext cx="95062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sl-SI" sz="2400" dirty="0" smtClean="0"/>
              <a:t>Izberite eno izmed možnih vaj:</a:t>
            </a:r>
          </a:p>
          <a:p>
            <a:pPr marL="182563" indent="-182563">
              <a:spcBef>
                <a:spcPts val="300"/>
              </a:spcBef>
              <a:buFont typeface="Arial" pitchFamily="34" charset="0"/>
              <a:buChar char="•"/>
            </a:pPr>
            <a:r>
              <a:rPr lang="sl-SI" sz="2400" dirty="0" err="1" smtClean="0"/>
              <a:t>Inter</a:t>
            </a:r>
            <a:r>
              <a:rPr lang="sl-SI" sz="2400" dirty="0" smtClean="0"/>
              <a:t>/multidisciplinarni vidiki v projektih</a:t>
            </a:r>
          </a:p>
          <a:p>
            <a:pPr marL="182563" indent="-182563">
              <a:spcBef>
                <a:spcPts val="300"/>
              </a:spcBef>
              <a:buFont typeface="Arial" pitchFamily="34" charset="0"/>
              <a:buChar char="•"/>
            </a:pPr>
            <a:r>
              <a:rPr lang="sl-SI" sz="2400" dirty="0" smtClean="0"/>
              <a:t>Uporaba interdisciplinarnega pristopa v osnovnih šolah</a:t>
            </a:r>
          </a:p>
          <a:p>
            <a:pPr marL="182563" indent="-182563">
              <a:spcBef>
                <a:spcPts val="300"/>
              </a:spcBef>
              <a:buFont typeface="Arial" pitchFamily="34" charset="0"/>
              <a:buChar char="•"/>
            </a:pPr>
            <a:endParaRPr lang="sl-SI" sz="2400" dirty="0" smtClean="0"/>
          </a:p>
          <a:p>
            <a:pPr>
              <a:spcBef>
                <a:spcPts val="300"/>
              </a:spcBef>
            </a:pPr>
            <a:r>
              <a:rPr lang="sl-SI" sz="2400" dirty="0" smtClean="0"/>
              <a:t>V primeru več skupin, več skupin NAJ NE izbere iste teme. Prosimo, uskladite.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9617</TotalTime>
  <Words>1339</Words>
  <Application>Microsoft Office PowerPoint</Application>
  <PresentationFormat>Širokozaslonsko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Retrospect</vt:lpstr>
      <vt:lpstr>PowerPointova predstavitev</vt:lpstr>
      <vt:lpstr>Učni cilji - PC‘s (Merila uspešnosti)</vt:lpstr>
      <vt:lpstr>PowerPointova predstavitev</vt:lpstr>
      <vt:lpstr>Multi (MD) v primerjavi z Interdisciplinarnostjo (ID) pri pedagoškem delu</vt:lpstr>
      <vt:lpstr>Zakaj interdisciplinarno delo deluje? </vt:lpstr>
      <vt:lpstr>Primer interdisciplinarnega poučevanja in raziskovanja</vt:lpstr>
      <vt:lpstr>Povezovalni elementi </vt:lpstr>
      <vt:lpstr>Preberite članek</vt:lpstr>
      <vt:lpstr>Naloga</vt:lpstr>
      <vt:lpstr>PowerPointova predstavitev</vt:lpstr>
      <vt:lpstr>Pripravite interdisciplinarno predavanje!</vt:lpstr>
      <vt:lpstr>Predstavitev</vt:lpstr>
      <vt:lpstr>Radical Interdisciplinarity and Other Ingredients for Innovation: Andrew Nelson at TEDxUOregon  </vt:lpstr>
      <vt:lpstr>Zaključki, povzetek</vt:lpstr>
      <vt:lpstr>Literatura in viri</vt:lpstr>
      <vt:lpstr>Uporabne povezave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Zsolt Lengyel</dc:creator>
  <cp:lastModifiedBy>Urška</cp:lastModifiedBy>
  <cp:revision>134</cp:revision>
  <dcterms:created xsi:type="dcterms:W3CDTF">2017-02-15T07:18:39Z</dcterms:created>
  <dcterms:modified xsi:type="dcterms:W3CDTF">2017-07-14T20:27:21Z</dcterms:modified>
</cp:coreProperties>
</file>