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57" r:id="rId3"/>
    <p:sldId id="298" r:id="rId4"/>
    <p:sldId id="275" r:id="rId5"/>
    <p:sldId id="279" r:id="rId6"/>
    <p:sldId id="280" r:id="rId7"/>
    <p:sldId id="282" r:id="rId8"/>
    <p:sldId id="284" r:id="rId9"/>
    <p:sldId id="305" r:id="rId10"/>
    <p:sldId id="285" r:id="rId11"/>
    <p:sldId id="286" r:id="rId12"/>
    <p:sldId id="271" r:id="rId13"/>
    <p:sldId id="292" r:id="rId14"/>
    <p:sldId id="270" r:id="rId15"/>
    <p:sldId id="307" r:id="rId16"/>
    <p:sldId id="273" r:id="rId17"/>
    <p:sldId id="293" r:id="rId18"/>
    <p:sldId id="308" r:id="rId19"/>
    <p:sldId id="323" r:id="rId20"/>
    <p:sldId id="329" r:id="rId21"/>
    <p:sldId id="312" r:id="rId22"/>
    <p:sldId id="314" r:id="rId23"/>
    <p:sldId id="316" r:id="rId24"/>
    <p:sldId id="317" r:id="rId25"/>
    <p:sldId id="330" r:id="rId26"/>
    <p:sldId id="328" r:id="rId27"/>
    <p:sldId id="324" r:id="rId28"/>
    <p:sldId id="325" r:id="rId29"/>
    <p:sldId id="326" r:id="rId30"/>
    <p:sldId id="327" r:id="rId31"/>
    <p:sldId id="263" r:id="rId32"/>
    <p:sldId id="265" r:id="rId33"/>
    <p:sldId id="267" r:id="rId34"/>
    <p:sldId id="268" r:id="rId35"/>
    <p:sldId id="269" r:id="rId36"/>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1pPr>
    <a:lvl2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2pPr>
    <a:lvl3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3pPr>
    <a:lvl4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4pPr>
    <a:lvl5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5pPr>
    <a:lvl6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6pPr>
    <a:lvl7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7pPr>
    <a:lvl8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8pPr>
    <a:lvl9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E2F5"/>
          </a:solidFill>
        </a:fill>
      </a:tcStyle>
    </a:wholeTbl>
    <a:band2H>
      <a:tcTxStyle/>
      <a:tcStyle>
        <a:tcBdr/>
        <a:fill>
          <a:solidFill>
            <a:srgbClr val="E7F1FA"/>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EAEC"/>
          </a:solidFill>
        </a:fill>
      </a:tcStyle>
    </a:wholeTbl>
    <a:band2H>
      <a:tcTxStyle/>
      <a:tcStyle>
        <a:tcBdr/>
        <a:fill>
          <a:solidFill>
            <a:srgbClr val="E7F5F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E0DF"/>
          </a:solidFill>
        </a:fill>
      </a:tcStyle>
    </a:wholeTbl>
    <a:band2H>
      <a:tcTxStyle/>
      <a:tcStyle>
        <a:tcBdr/>
        <a:fill>
          <a:solidFill>
            <a:srgbClr val="EAF0E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98"/>
    <p:restoredTop sz="73057"/>
  </p:normalViewPr>
  <p:slideViewPr>
    <p:cSldViewPr snapToGrid="0" snapToObjects="1">
      <p:cViewPr varScale="1">
        <p:scale>
          <a:sx n="67" d="100"/>
          <a:sy n="67" d="100"/>
        </p:scale>
        <p:origin x="1488"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8" name="Shape 148"/>
          <p:cNvSpPr>
            <a:spLocks noGrp="1" noRot="1" noChangeAspect="1"/>
          </p:cNvSpPr>
          <p:nvPr>
            <p:ph type="sldImg"/>
          </p:nvPr>
        </p:nvSpPr>
        <p:spPr>
          <a:xfrm>
            <a:off x="1143000" y="685800"/>
            <a:ext cx="4572000" cy="3429000"/>
          </a:xfrm>
          <a:prstGeom prst="rect">
            <a:avLst/>
          </a:prstGeom>
        </p:spPr>
        <p:txBody>
          <a:bodyPr/>
          <a:lstStyle/>
          <a:p>
            <a:endParaRPr/>
          </a:p>
        </p:txBody>
      </p:sp>
      <p:sp>
        <p:nvSpPr>
          <p:cNvPr id="149" name="Shape 149"/>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2855969679"/>
      </p:ext>
    </p:extLst>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Shape 158"/>
          <p:cNvSpPr>
            <a:spLocks noGrp="1" noRot="1" noChangeAspect="1"/>
          </p:cNvSpPr>
          <p:nvPr>
            <p:ph type="sldImg"/>
          </p:nvPr>
        </p:nvSpPr>
        <p:spPr>
          <a:xfrm>
            <a:off x="381000" y="685800"/>
            <a:ext cx="6096000" cy="3429000"/>
          </a:xfrm>
          <a:prstGeom prst="rect">
            <a:avLst/>
          </a:prstGeom>
        </p:spPr>
        <p:txBody>
          <a:bodyPr/>
          <a:lstStyle/>
          <a:p>
            <a:endParaRPr/>
          </a:p>
        </p:txBody>
      </p:sp>
      <p:sp>
        <p:nvSpPr>
          <p:cNvPr id="159" name="Shape 159"/>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10246384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b="0" i="0" dirty="0" smtClean="0">
                <a:effectLst/>
                <a:latin typeface="+mj-lt"/>
                <a:ea typeface="+mj-ea"/>
                <a:cs typeface="+mj-cs"/>
                <a:sym typeface="Calibri"/>
              </a:rPr>
              <a:t>ET 2020 </a:t>
            </a:r>
            <a:r>
              <a:rPr lang="en-US" sz="1200" b="0" i="0" dirty="0" err="1" smtClean="0">
                <a:effectLst/>
                <a:latin typeface="+mj-lt"/>
                <a:ea typeface="+mj-ea"/>
                <a:cs typeface="+mj-cs"/>
                <a:sym typeface="Calibri"/>
              </a:rPr>
              <a:t>ist</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ein</a:t>
            </a:r>
            <a:r>
              <a:rPr lang="en-US" sz="1200" b="0" i="0" dirty="0" smtClean="0">
                <a:effectLst/>
                <a:latin typeface="+mj-lt"/>
                <a:ea typeface="+mj-ea"/>
                <a:cs typeface="+mj-cs"/>
                <a:sym typeface="Calibri"/>
              </a:rPr>
              <a:t> Forum </a:t>
            </a:r>
            <a:r>
              <a:rPr lang="en-US" sz="1200" b="0" i="0" dirty="0" err="1" smtClean="0">
                <a:effectLst/>
                <a:latin typeface="+mj-lt"/>
                <a:ea typeface="+mj-ea"/>
                <a:cs typeface="+mj-cs"/>
                <a:sym typeface="Calibri"/>
              </a:rPr>
              <a:t>für</a:t>
            </a:r>
            <a:r>
              <a:rPr lang="en-US" sz="1200" b="0" i="0" dirty="0" smtClean="0">
                <a:effectLst/>
                <a:latin typeface="+mj-lt"/>
                <a:ea typeface="+mj-ea"/>
                <a:cs typeface="+mj-cs"/>
                <a:sym typeface="Calibri"/>
              </a:rPr>
              <a:t> den </a:t>
            </a:r>
            <a:r>
              <a:rPr lang="en-US" sz="1200" b="0" i="0" dirty="0" err="1" smtClean="0">
                <a:effectLst/>
                <a:latin typeface="+mj-lt"/>
                <a:ea typeface="+mj-ea"/>
                <a:cs typeface="+mj-cs"/>
                <a:sym typeface="Calibri"/>
              </a:rPr>
              <a:t>Austausch</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bewährter</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Verfahren</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für</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gegenseitiges</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Lernen</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sowie</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für</a:t>
            </a:r>
            <a:r>
              <a:rPr lang="en-US" sz="1200" b="0" i="0" dirty="0" smtClean="0">
                <a:effectLst/>
                <a:latin typeface="+mj-lt"/>
                <a:ea typeface="+mj-ea"/>
                <a:cs typeface="+mj-cs"/>
                <a:sym typeface="Calibri"/>
              </a:rPr>
              <a:t> die </a:t>
            </a:r>
            <a:r>
              <a:rPr lang="en-US" sz="1200" b="0" i="0" dirty="0" err="1" smtClean="0">
                <a:effectLst/>
                <a:latin typeface="+mj-lt"/>
                <a:ea typeface="+mj-ea"/>
                <a:cs typeface="+mj-cs"/>
                <a:sym typeface="Calibri"/>
              </a:rPr>
              <a:t>Sammlung</a:t>
            </a:r>
            <a:r>
              <a:rPr lang="en-US" sz="1200" b="0" i="0" dirty="0" smtClean="0">
                <a:effectLst/>
                <a:latin typeface="+mj-lt"/>
                <a:ea typeface="+mj-ea"/>
                <a:cs typeface="+mj-cs"/>
                <a:sym typeface="Calibri"/>
              </a:rPr>
              <a:t> und </a:t>
            </a:r>
            <a:r>
              <a:rPr lang="en-US" sz="1200" b="0" i="0" dirty="0" err="1" smtClean="0">
                <a:effectLst/>
                <a:latin typeface="+mj-lt"/>
                <a:ea typeface="+mj-ea"/>
                <a:cs typeface="+mj-cs"/>
                <a:sym typeface="Calibri"/>
              </a:rPr>
              <a:t>Verbreitung</a:t>
            </a:r>
            <a:r>
              <a:rPr lang="en-US" sz="1200" b="0" i="0" dirty="0" smtClean="0">
                <a:effectLst/>
                <a:latin typeface="+mj-lt"/>
                <a:ea typeface="+mj-ea"/>
                <a:cs typeface="+mj-cs"/>
                <a:sym typeface="Calibri"/>
              </a:rPr>
              <a:t> von </a:t>
            </a:r>
            <a:r>
              <a:rPr lang="en-US" sz="1200" b="0" i="0" dirty="0" err="1" smtClean="0">
                <a:effectLst/>
                <a:latin typeface="+mj-lt"/>
                <a:ea typeface="+mj-ea"/>
                <a:cs typeface="+mj-cs"/>
                <a:sym typeface="Calibri"/>
              </a:rPr>
              <a:t>Informationen</a:t>
            </a:r>
            <a:r>
              <a:rPr lang="en-US" sz="1200" b="0" i="0" dirty="0" smtClean="0">
                <a:effectLst/>
                <a:latin typeface="+mj-lt"/>
                <a:ea typeface="+mj-ea"/>
                <a:cs typeface="+mj-cs"/>
                <a:sym typeface="Calibri"/>
              </a:rPr>
              <a:t> und </a:t>
            </a:r>
            <a:r>
              <a:rPr lang="en-US" sz="1200" b="0" i="0" dirty="0" err="1" smtClean="0">
                <a:effectLst/>
                <a:latin typeface="+mj-lt"/>
                <a:ea typeface="+mj-ea"/>
                <a:cs typeface="+mj-cs"/>
                <a:sym typeface="Calibri"/>
              </a:rPr>
              <a:t>Daten</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über</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erfolgreiche</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Maßnahmen</a:t>
            </a:r>
            <a:r>
              <a:rPr lang="en-US" sz="1200" b="0" i="0" dirty="0" smtClean="0">
                <a:effectLst/>
                <a:latin typeface="+mj-lt"/>
                <a:ea typeface="+mj-ea"/>
                <a:cs typeface="+mj-cs"/>
                <a:sym typeface="Calibri"/>
              </a:rPr>
              <a:t>. Die </a:t>
            </a:r>
            <a:r>
              <a:rPr lang="en-US" sz="1200" b="0" i="0" dirty="0" err="1" smtClean="0">
                <a:effectLst/>
                <a:latin typeface="+mj-lt"/>
                <a:ea typeface="+mj-ea"/>
                <a:cs typeface="+mj-cs"/>
                <a:sym typeface="Calibri"/>
              </a:rPr>
              <a:t>Länder</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erhalten</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hier</a:t>
            </a:r>
            <a:r>
              <a:rPr lang="en-US" sz="1200" b="0" i="0" dirty="0" smtClean="0">
                <a:effectLst/>
                <a:latin typeface="+mj-lt"/>
                <a:ea typeface="+mj-ea"/>
                <a:cs typeface="+mj-cs"/>
                <a:sym typeface="Calibri"/>
              </a:rPr>
              <a:t> Rat und </a:t>
            </a:r>
            <a:r>
              <a:rPr lang="en-US" sz="1200" b="0" i="0" dirty="0" err="1" smtClean="0">
                <a:effectLst/>
                <a:latin typeface="+mj-lt"/>
                <a:ea typeface="+mj-ea"/>
                <a:cs typeface="+mj-cs"/>
                <a:sym typeface="Calibri"/>
              </a:rPr>
              <a:t>Unterstützung</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für</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politische</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Reformen</a:t>
            </a:r>
            <a:r>
              <a:rPr lang="en-US" sz="1200" b="0" i="0" dirty="0" smtClean="0">
                <a:effectLst/>
                <a:latin typeface="+mj-lt"/>
                <a:ea typeface="+mj-ea"/>
                <a:cs typeface="+mj-cs"/>
                <a:sym typeface="Calibri"/>
              </a:rPr>
              <a:t>.</a:t>
            </a:r>
          </a:p>
          <a:p>
            <a:endParaRPr lang="en-US" sz="1200" b="0" i="0" dirty="0" smtClean="0">
              <a:effectLst/>
              <a:latin typeface="+mj-lt"/>
              <a:ea typeface="+mj-ea"/>
              <a:cs typeface="+mj-cs"/>
              <a:sym typeface="Calibri"/>
            </a:endParaRPr>
          </a:p>
          <a:p>
            <a:r>
              <a:rPr lang="en-US" sz="1200" b="0" i="0" dirty="0" smtClean="0">
                <a:effectLst/>
                <a:latin typeface="+mj-lt"/>
                <a:ea typeface="+mj-ea"/>
                <a:cs typeface="+mj-cs"/>
                <a:sym typeface="Calibri"/>
              </a:rPr>
              <a:t>(</a:t>
            </a:r>
            <a:r>
              <a:rPr lang="en-US" sz="1200" b="0" i="0" smtClean="0">
                <a:effectLst/>
                <a:latin typeface="+mj-lt"/>
                <a:ea typeface="+mj-ea"/>
                <a:cs typeface="+mj-cs"/>
                <a:sym typeface="Calibri"/>
              </a:rPr>
              <a:t>Referenz: </a:t>
            </a:r>
            <a:r>
              <a:rPr lang="en-US" sz="1200" b="0" i="0" dirty="0" smtClean="0">
                <a:effectLst/>
                <a:latin typeface="+mj-lt"/>
                <a:ea typeface="+mj-ea"/>
                <a:cs typeface="+mj-cs"/>
                <a:sym typeface="Calibri"/>
              </a:rPr>
              <a:t>http://</a:t>
            </a:r>
            <a:r>
              <a:rPr lang="en-US" sz="1200" b="0" i="0" dirty="0" err="1" smtClean="0">
                <a:effectLst/>
                <a:latin typeface="+mj-lt"/>
                <a:ea typeface="+mj-ea"/>
                <a:cs typeface="+mj-cs"/>
                <a:sym typeface="Calibri"/>
              </a:rPr>
              <a:t>ec.europa.eu</a:t>
            </a:r>
            <a:r>
              <a:rPr lang="en-US" sz="1200" b="0" i="0" dirty="0" smtClean="0">
                <a:effectLst/>
                <a:latin typeface="+mj-lt"/>
                <a:ea typeface="+mj-ea"/>
                <a:cs typeface="+mj-cs"/>
                <a:sym typeface="Calibri"/>
              </a:rPr>
              <a:t>/education/policy/strategic-</a:t>
            </a:r>
            <a:r>
              <a:rPr lang="en-US" sz="1200" b="0" i="0" dirty="0" err="1" smtClean="0">
                <a:effectLst/>
                <a:latin typeface="+mj-lt"/>
                <a:ea typeface="+mj-ea"/>
                <a:cs typeface="+mj-cs"/>
                <a:sym typeface="Calibri"/>
              </a:rPr>
              <a:t>framework_de</a:t>
            </a:r>
            <a:r>
              <a:rPr lang="en-US" sz="1200" b="0" i="0" dirty="0" smtClean="0">
                <a:effectLst/>
                <a:latin typeface="+mj-lt"/>
                <a:ea typeface="+mj-ea"/>
                <a:cs typeface="+mj-cs"/>
                <a:sym typeface="Calibri"/>
              </a:rPr>
              <a:t>)</a:t>
            </a:r>
            <a:r>
              <a:rPr lang="en-US" dirty="0" smtClean="0"/>
              <a:t/>
            </a:r>
            <a:br>
              <a:rPr lang="en-US" dirty="0" smtClean="0"/>
            </a:br>
            <a:endParaRPr lang="en-US" sz="1200" b="0" i="0" dirty="0" smtClean="0">
              <a:effectLst/>
              <a:latin typeface="+mj-lt"/>
              <a:ea typeface="+mj-ea"/>
              <a:cs typeface="+mj-cs"/>
              <a:sym typeface="Calibri"/>
            </a:endParaRPr>
          </a:p>
          <a:p>
            <a:r>
              <a:rPr lang="en-US" dirty="0" smtClean="0"/>
              <a:t/>
            </a:r>
            <a:br>
              <a:rPr lang="en-US" dirty="0" smtClean="0"/>
            </a:br>
            <a:endParaRPr lang="en-US" sz="1200" b="0" i="0" dirty="0" smtClean="0">
              <a:effectLst/>
              <a:latin typeface="+mj-lt"/>
              <a:ea typeface="+mj-ea"/>
              <a:cs typeface="+mj-cs"/>
              <a:sym typeface="Calibri"/>
            </a:endParaRPr>
          </a:p>
        </p:txBody>
      </p:sp>
    </p:spTree>
    <p:extLst>
      <p:ext uri="{BB962C8B-B14F-4D97-AF65-F5344CB8AC3E}">
        <p14:creationId xmlns:p14="http://schemas.microsoft.com/office/powerpoint/2010/main" val="8685250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en-US" sz="1200" b="0" i="0" dirty="0" smtClean="0">
                <a:effectLst/>
                <a:latin typeface="+mj-lt"/>
                <a:ea typeface="+mj-ea"/>
                <a:cs typeface="+mj-cs"/>
                <a:sym typeface="Calibri"/>
              </a:rPr>
              <a:t>Bevor </a:t>
            </a:r>
            <a:r>
              <a:rPr lang="en-US" sz="1200" b="0" i="0" dirty="0" err="1" smtClean="0">
                <a:effectLst/>
                <a:latin typeface="+mj-lt"/>
                <a:ea typeface="+mj-ea"/>
                <a:cs typeface="+mj-cs"/>
                <a:sym typeface="Calibri"/>
              </a:rPr>
              <a:t>Sie</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eine</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internationale</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Zusammenarbeit</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beginnen</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müssen</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Sie</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Informationen</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über</a:t>
            </a:r>
            <a:r>
              <a:rPr lang="en-US" sz="1200" b="0" i="0" dirty="0" smtClean="0">
                <a:effectLst/>
                <a:latin typeface="+mj-lt"/>
                <a:ea typeface="+mj-ea"/>
                <a:cs typeface="+mj-cs"/>
                <a:sym typeface="Calibri"/>
              </a:rPr>
              <a:t> die </a:t>
            </a:r>
            <a:r>
              <a:rPr lang="en-US" sz="1200" b="0" i="0" dirty="0" err="1" smtClean="0">
                <a:effectLst/>
                <a:latin typeface="+mj-lt"/>
                <a:ea typeface="+mj-ea"/>
                <a:cs typeface="+mj-cs"/>
                <a:sym typeface="Calibri"/>
              </a:rPr>
              <a:t>allgemeinen</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Ziele</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für</a:t>
            </a:r>
            <a:r>
              <a:rPr lang="en-US" sz="1200" b="0" i="0" dirty="0" smtClean="0">
                <a:effectLst/>
                <a:latin typeface="+mj-lt"/>
                <a:ea typeface="+mj-ea"/>
                <a:cs typeface="+mj-cs"/>
                <a:sym typeface="Calibri"/>
              </a:rPr>
              <a:t> die </a:t>
            </a:r>
            <a:r>
              <a:rPr lang="en-US" sz="1200" b="0" i="0" dirty="0" err="1" smtClean="0">
                <a:effectLst/>
                <a:latin typeface="+mj-lt"/>
                <a:ea typeface="+mj-ea"/>
                <a:cs typeface="+mj-cs"/>
                <a:sym typeface="Calibri"/>
              </a:rPr>
              <a:t>Ausbildung</a:t>
            </a:r>
            <a:r>
              <a:rPr lang="en-US" sz="1200" b="0" i="0" dirty="0" smtClean="0">
                <a:effectLst/>
                <a:latin typeface="+mj-lt"/>
                <a:ea typeface="+mj-ea"/>
                <a:cs typeface="+mj-cs"/>
                <a:sym typeface="Calibri"/>
              </a:rPr>
              <a:t> in den </a:t>
            </a:r>
            <a:r>
              <a:rPr lang="en-US" sz="1200" b="0" i="0" dirty="0" err="1" smtClean="0">
                <a:effectLst/>
                <a:latin typeface="+mj-lt"/>
                <a:ea typeface="+mj-ea"/>
                <a:cs typeface="+mj-cs"/>
                <a:sym typeface="Calibri"/>
              </a:rPr>
              <a:t>strategischen</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Dokumenten</a:t>
            </a:r>
            <a:r>
              <a:rPr lang="en-US" sz="1200" b="0" i="0" dirty="0" smtClean="0">
                <a:effectLst/>
                <a:latin typeface="+mj-lt"/>
                <a:ea typeface="+mj-ea"/>
                <a:cs typeface="+mj-cs"/>
                <a:sym typeface="Calibri"/>
              </a:rPr>
              <a:t> der </a:t>
            </a:r>
            <a:r>
              <a:rPr lang="en-US" sz="1200" b="0" i="0" dirty="0" err="1" smtClean="0">
                <a:effectLst/>
                <a:latin typeface="+mj-lt"/>
                <a:ea typeface="+mj-ea"/>
                <a:cs typeface="+mj-cs"/>
                <a:sym typeface="Calibri"/>
              </a:rPr>
              <a:t>Europäischen</a:t>
            </a:r>
            <a:r>
              <a:rPr lang="en-US" sz="1200" b="0" i="0" dirty="0" smtClean="0">
                <a:effectLst/>
                <a:latin typeface="+mj-lt"/>
                <a:ea typeface="+mj-ea"/>
                <a:cs typeface="+mj-cs"/>
                <a:sym typeface="Calibri"/>
              </a:rPr>
              <a:t> Union </a:t>
            </a:r>
            <a:r>
              <a:rPr lang="en-US" sz="1200" b="0" i="0" dirty="0" err="1" smtClean="0">
                <a:effectLst/>
                <a:latin typeface="+mj-lt"/>
                <a:ea typeface="+mj-ea"/>
                <a:cs typeface="+mj-cs"/>
                <a:sym typeface="Calibri"/>
              </a:rPr>
              <a:t>sammeln</a:t>
            </a:r>
            <a:r>
              <a:rPr lang="en-US" sz="1200" b="0" i="0" dirty="0" smtClean="0">
                <a:effectLst/>
                <a:latin typeface="+mj-lt"/>
                <a:ea typeface="+mj-ea"/>
                <a:cs typeface="+mj-cs"/>
                <a:sym typeface="Calibri"/>
              </a:rPr>
              <a:t>.</a:t>
            </a:r>
          </a:p>
          <a:p>
            <a:pPr marL="0" marR="0" indent="0" defTabSz="914400" eaLnBrk="1" fontAlgn="auto" latinLnBrk="0" hangingPunct="1">
              <a:lnSpc>
                <a:spcPct val="100000"/>
              </a:lnSpc>
              <a:spcBef>
                <a:spcPts val="0"/>
              </a:spcBef>
              <a:spcAft>
                <a:spcPts val="0"/>
              </a:spcAft>
              <a:buClrTx/>
              <a:buSzTx/>
              <a:buFontTx/>
              <a:buNone/>
              <a:tabLst/>
              <a:defRPr/>
            </a:pPr>
            <a:endParaRPr lang="en-US" sz="1200" b="0" i="0" baseline="0" dirty="0" smtClean="0">
              <a:effectLst/>
              <a:latin typeface="+mj-lt"/>
              <a:ea typeface="+mj-ea"/>
              <a:cs typeface="+mj-cs"/>
              <a:sym typeface="Calibri"/>
            </a:endParaRPr>
          </a:p>
          <a:p>
            <a:pPr marL="0" marR="0" indent="0" defTabSz="914400" eaLnBrk="1" fontAlgn="auto" latinLnBrk="0" hangingPunct="1">
              <a:lnSpc>
                <a:spcPct val="100000"/>
              </a:lnSpc>
              <a:spcBef>
                <a:spcPts val="0"/>
              </a:spcBef>
              <a:spcAft>
                <a:spcPts val="0"/>
              </a:spcAft>
              <a:buClrTx/>
              <a:buSzTx/>
              <a:buFontTx/>
              <a:buNone/>
              <a:tabLst/>
              <a:defRPr/>
            </a:pPr>
            <a:r>
              <a:rPr lang="en-US" sz="1200" b="0" i="0" baseline="0" dirty="0" smtClean="0">
                <a:effectLst/>
                <a:latin typeface="+mj-lt"/>
                <a:ea typeface="+mj-ea"/>
                <a:cs typeface="+mj-cs"/>
                <a:sym typeface="Calibri"/>
              </a:rPr>
              <a:t>Die </a:t>
            </a:r>
            <a:r>
              <a:rPr lang="en-US" sz="1200" b="0" i="0" baseline="0" dirty="0" err="1" smtClean="0">
                <a:effectLst/>
                <a:latin typeface="+mj-lt"/>
                <a:ea typeface="+mj-ea"/>
                <a:cs typeface="+mj-cs"/>
                <a:sym typeface="Calibri"/>
              </a:rPr>
              <a:t>Möglichkeiten</a:t>
            </a:r>
            <a:r>
              <a:rPr lang="en-US" sz="1200" b="0" i="0" baseline="0" dirty="0" smtClean="0">
                <a:effectLst/>
                <a:latin typeface="+mj-lt"/>
                <a:ea typeface="+mj-ea"/>
                <a:cs typeface="+mj-cs"/>
                <a:sym typeface="Calibri"/>
              </a:rPr>
              <a:t> der </a:t>
            </a:r>
            <a:r>
              <a:rPr lang="en-US" sz="1200" b="0" i="0" baseline="0" dirty="0" err="1" smtClean="0">
                <a:effectLst/>
                <a:latin typeface="+mj-lt"/>
                <a:ea typeface="+mj-ea"/>
                <a:cs typeface="+mj-cs"/>
                <a:sym typeface="Calibri"/>
              </a:rPr>
              <a:t>Förderung</a:t>
            </a:r>
            <a:r>
              <a:rPr lang="en-US" sz="1200" b="0" i="0" baseline="0" dirty="0" smtClean="0">
                <a:effectLst/>
                <a:latin typeface="+mj-lt"/>
                <a:ea typeface="+mj-ea"/>
                <a:cs typeface="+mj-cs"/>
                <a:sym typeface="Calibri"/>
              </a:rPr>
              <a:t> </a:t>
            </a:r>
            <a:r>
              <a:rPr lang="en-US" sz="1200" b="0" i="0" baseline="0" dirty="0" err="1" smtClean="0">
                <a:effectLst/>
                <a:latin typeface="+mj-lt"/>
                <a:ea typeface="+mj-ea"/>
                <a:cs typeface="+mj-cs"/>
                <a:sym typeface="Calibri"/>
              </a:rPr>
              <a:t>innovativer</a:t>
            </a:r>
            <a:r>
              <a:rPr lang="en-US" sz="1200" b="0" i="0" baseline="0" dirty="0" smtClean="0">
                <a:effectLst/>
                <a:latin typeface="+mj-lt"/>
                <a:ea typeface="+mj-ea"/>
                <a:cs typeface="+mj-cs"/>
                <a:sym typeface="Calibri"/>
              </a:rPr>
              <a:t> </a:t>
            </a:r>
            <a:r>
              <a:rPr lang="en-US" sz="1200" b="0" i="0" baseline="0" dirty="0" err="1" smtClean="0">
                <a:effectLst/>
                <a:latin typeface="+mj-lt"/>
                <a:ea typeface="+mj-ea"/>
                <a:cs typeface="+mj-cs"/>
                <a:sym typeface="Calibri"/>
              </a:rPr>
              <a:t>Projekten</a:t>
            </a:r>
            <a:r>
              <a:rPr lang="en-US" sz="1200" b="0" i="0" baseline="0" dirty="0" smtClean="0">
                <a:effectLst/>
                <a:latin typeface="+mj-lt"/>
                <a:ea typeface="+mj-ea"/>
                <a:cs typeface="+mj-cs"/>
                <a:sym typeface="Calibri"/>
              </a:rPr>
              <a:t> </a:t>
            </a:r>
            <a:r>
              <a:rPr lang="en-US" sz="1200" b="0" i="0" baseline="0" dirty="0" err="1" smtClean="0">
                <a:effectLst/>
                <a:latin typeface="+mj-lt"/>
                <a:ea typeface="+mj-ea"/>
                <a:cs typeface="+mj-cs"/>
                <a:sym typeface="Calibri"/>
              </a:rPr>
              <a:t>stehen</a:t>
            </a:r>
            <a:r>
              <a:rPr lang="en-US" sz="1200" b="0" i="0" baseline="0" dirty="0" smtClean="0">
                <a:effectLst/>
                <a:latin typeface="+mj-lt"/>
                <a:ea typeface="+mj-ea"/>
                <a:cs typeface="+mj-cs"/>
                <a:sym typeface="Calibri"/>
              </a:rPr>
              <a:t> in Erasmus+ </a:t>
            </a:r>
            <a:r>
              <a:rPr lang="en-US" sz="1200" b="0" i="0" baseline="0" dirty="0" err="1" smtClean="0">
                <a:effectLst/>
                <a:latin typeface="+mj-lt"/>
                <a:ea typeface="+mj-ea"/>
                <a:cs typeface="+mj-cs"/>
                <a:sym typeface="Calibri"/>
              </a:rPr>
              <a:t>Programme</a:t>
            </a:r>
            <a:r>
              <a:rPr lang="en-US" sz="1200" b="0" i="0" baseline="0" dirty="0" smtClean="0">
                <a:effectLst/>
                <a:latin typeface="+mj-lt"/>
                <a:ea typeface="+mj-ea"/>
                <a:cs typeface="+mj-cs"/>
                <a:sym typeface="Calibri"/>
              </a:rPr>
              <a:t> </a:t>
            </a:r>
            <a:r>
              <a:rPr lang="en-US" sz="1200" b="0" i="0" baseline="0" dirty="0" err="1" smtClean="0">
                <a:effectLst/>
                <a:latin typeface="+mj-lt"/>
                <a:ea typeface="+mj-ea"/>
                <a:cs typeface="+mj-cs"/>
                <a:sym typeface="Calibri"/>
              </a:rPr>
              <a:t>zur</a:t>
            </a:r>
            <a:r>
              <a:rPr lang="en-US" sz="1200" b="0" i="0" baseline="0" dirty="0" smtClean="0">
                <a:effectLst/>
                <a:latin typeface="+mj-lt"/>
                <a:ea typeface="+mj-ea"/>
                <a:cs typeface="+mj-cs"/>
                <a:sym typeface="Calibri"/>
              </a:rPr>
              <a:t> </a:t>
            </a:r>
            <a:r>
              <a:rPr lang="en-US" sz="1200" b="0" i="0" baseline="0" dirty="0" err="1" smtClean="0">
                <a:effectLst/>
                <a:latin typeface="+mj-lt"/>
                <a:ea typeface="+mj-ea"/>
                <a:cs typeface="+mj-cs"/>
                <a:sym typeface="Calibri"/>
              </a:rPr>
              <a:t>Verfügung</a:t>
            </a:r>
            <a:r>
              <a:rPr lang="en-US" sz="1200" b="0" i="0" baseline="0" dirty="0" smtClean="0">
                <a:effectLst/>
                <a:latin typeface="+mj-lt"/>
                <a:ea typeface="+mj-ea"/>
                <a:cs typeface="+mj-cs"/>
                <a:sym typeface="Calibri"/>
              </a:rPr>
              <a:t>, welches das </a:t>
            </a:r>
            <a:r>
              <a:rPr lang="en-US" sz="1200" b="0" i="0" baseline="0" dirty="0" err="1" smtClean="0">
                <a:effectLst/>
                <a:latin typeface="+mj-lt"/>
                <a:ea typeface="+mj-ea"/>
                <a:cs typeface="+mj-cs"/>
                <a:sym typeface="Calibri"/>
              </a:rPr>
              <a:t>Lernen</a:t>
            </a:r>
            <a:r>
              <a:rPr lang="en-US" sz="1200" b="0" i="0" baseline="0" dirty="0" smtClean="0">
                <a:effectLst/>
                <a:latin typeface="+mj-lt"/>
                <a:ea typeface="+mj-ea"/>
                <a:cs typeface="+mj-cs"/>
                <a:sym typeface="Calibri"/>
              </a:rPr>
              <a:t> und die </a:t>
            </a:r>
            <a:r>
              <a:rPr lang="en-US" sz="1200" b="0" i="0" baseline="0" dirty="0" err="1" smtClean="0">
                <a:effectLst/>
                <a:latin typeface="+mj-lt"/>
                <a:ea typeface="+mj-ea"/>
                <a:cs typeface="+mj-cs"/>
                <a:sym typeface="Calibri"/>
              </a:rPr>
              <a:t>Bildung</a:t>
            </a:r>
            <a:r>
              <a:rPr lang="en-US" sz="1200" b="0" i="0" baseline="0" dirty="0" smtClean="0">
                <a:effectLst/>
                <a:latin typeface="+mj-lt"/>
                <a:ea typeface="+mj-ea"/>
                <a:cs typeface="+mj-cs"/>
                <a:sym typeface="Calibri"/>
              </a:rPr>
              <a:t> auf </a:t>
            </a:r>
            <a:r>
              <a:rPr lang="en-US" sz="1200" b="0" i="0" baseline="0" dirty="0" err="1" smtClean="0">
                <a:effectLst/>
                <a:latin typeface="+mj-lt"/>
                <a:ea typeface="+mj-ea"/>
                <a:cs typeface="+mj-cs"/>
                <a:sym typeface="Calibri"/>
              </a:rPr>
              <a:t>allen</a:t>
            </a:r>
            <a:r>
              <a:rPr lang="en-US" sz="1200" b="0" i="0" baseline="0" dirty="0" smtClean="0">
                <a:effectLst/>
                <a:latin typeface="+mj-lt"/>
                <a:ea typeface="+mj-ea"/>
                <a:cs typeface="+mj-cs"/>
                <a:sym typeface="Calibri"/>
              </a:rPr>
              <a:t> </a:t>
            </a:r>
            <a:r>
              <a:rPr lang="en-US" sz="1200" b="0" i="0" baseline="0" dirty="0" err="1" smtClean="0">
                <a:effectLst/>
                <a:latin typeface="+mj-lt"/>
                <a:ea typeface="+mj-ea"/>
                <a:cs typeface="+mj-cs"/>
                <a:sym typeface="Calibri"/>
              </a:rPr>
              <a:t>Ebenen</a:t>
            </a:r>
            <a:r>
              <a:rPr lang="en-US" sz="1200" b="0" i="0" baseline="0" dirty="0" smtClean="0">
                <a:effectLst/>
                <a:latin typeface="+mj-lt"/>
                <a:ea typeface="+mj-ea"/>
                <a:cs typeface="+mj-cs"/>
                <a:sym typeface="Calibri"/>
              </a:rPr>
              <a:t> und </a:t>
            </a:r>
            <a:r>
              <a:rPr lang="en-US" sz="1200" b="0" i="0" baseline="0" dirty="0" err="1" smtClean="0">
                <a:effectLst/>
                <a:latin typeface="+mj-lt"/>
                <a:ea typeface="+mj-ea"/>
                <a:cs typeface="+mj-cs"/>
                <a:sym typeface="Calibri"/>
              </a:rPr>
              <a:t>für</a:t>
            </a:r>
            <a:r>
              <a:rPr lang="en-US" sz="1200" b="0" i="0" baseline="0" dirty="0" smtClean="0">
                <a:effectLst/>
                <a:latin typeface="+mj-lt"/>
                <a:ea typeface="+mj-ea"/>
                <a:cs typeface="+mj-cs"/>
                <a:sym typeface="Calibri"/>
              </a:rPr>
              <a:t> </a:t>
            </a:r>
            <a:r>
              <a:rPr lang="en-US" sz="1200" b="0" i="0" baseline="0" dirty="0" err="1" smtClean="0">
                <a:effectLst/>
                <a:latin typeface="+mj-lt"/>
                <a:ea typeface="+mj-ea"/>
                <a:cs typeface="+mj-cs"/>
                <a:sym typeface="Calibri"/>
              </a:rPr>
              <a:t>alle</a:t>
            </a:r>
            <a:r>
              <a:rPr lang="en-US" sz="1200" b="0" i="0" baseline="0" dirty="0" smtClean="0">
                <a:effectLst/>
                <a:latin typeface="+mj-lt"/>
                <a:ea typeface="+mj-ea"/>
                <a:cs typeface="+mj-cs"/>
                <a:sym typeface="Calibri"/>
              </a:rPr>
              <a:t> </a:t>
            </a:r>
            <a:r>
              <a:rPr lang="en-US" sz="1200" b="0" i="0" baseline="0" dirty="0" err="1" smtClean="0">
                <a:effectLst/>
                <a:latin typeface="+mj-lt"/>
                <a:ea typeface="+mj-ea"/>
                <a:cs typeface="+mj-cs"/>
                <a:sym typeface="Calibri"/>
              </a:rPr>
              <a:t>Sektpren</a:t>
            </a:r>
            <a:r>
              <a:rPr lang="en-US" sz="1200" b="0" i="0" baseline="0" dirty="0" smtClean="0">
                <a:effectLst/>
                <a:latin typeface="+mj-lt"/>
                <a:ea typeface="+mj-ea"/>
                <a:cs typeface="+mj-cs"/>
                <a:sym typeface="Calibri"/>
              </a:rPr>
              <a:t> </a:t>
            </a:r>
            <a:r>
              <a:rPr lang="en-US" sz="1200" b="0" i="0" baseline="0" dirty="0" err="1" smtClean="0">
                <a:effectLst/>
                <a:latin typeface="+mj-lt"/>
                <a:ea typeface="+mj-ea"/>
                <a:cs typeface="+mj-cs"/>
                <a:sym typeface="Calibri"/>
              </a:rPr>
              <a:t>fördert</a:t>
            </a:r>
            <a:r>
              <a:rPr lang="en-US" sz="1200" b="0" i="0" baseline="0" dirty="0" smtClean="0">
                <a:effectLst/>
                <a:latin typeface="+mj-lt"/>
                <a:ea typeface="+mj-ea"/>
                <a:cs typeface="+mj-cs"/>
                <a:sym typeface="Calibri"/>
              </a:rPr>
              <a:t>. </a:t>
            </a:r>
            <a:r>
              <a:rPr lang="en-US" sz="1200" b="0" i="0" baseline="0" dirty="0" err="1" smtClean="0">
                <a:effectLst/>
                <a:latin typeface="+mj-lt"/>
                <a:ea typeface="+mj-ea"/>
                <a:cs typeface="+mj-cs"/>
                <a:sym typeface="Calibri"/>
              </a:rPr>
              <a:t>Besuchen</a:t>
            </a:r>
            <a:r>
              <a:rPr lang="en-US" sz="1200" b="0" i="0" baseline="0" dirty="0" smtClean="0">
                <a:effectLst/>
                <a:latin typeface="+mj-lt"/>
                <a:ea typeface="+mj-ea"/>
                <a:cs typeface="+mj-cs"/>
                <a:sym typeface="Calibri"/>
              </a:rPr>
              <a:t> </a:t>
            </a:r>
            <a:r>
              <a:rPr lang="en-US" sz="1200" b="0" i="0" baseline="0" dirty="0" err="1" smtClean="0">
                <a:effectLst/>
                <a:latin typeface="+mj-lt"/>
                <a:ea typeface="+mj-ea"/>
                <a:cs typeface="+mj-cs"/>
                <a:sym typeface="Calibri"/>
              </a:rPr>
              <a:t>Sie</a:t>
            </a:r>
            <a:r>
              <a:rPr lang="en-US" sz="1200" b="0" i="0" baseline="0" dirty="0" smtClean="0">
                <a:effectLst/>
                <a:latin typeface="+mj-lt"/>
                <a:ea typeface="+mj-ea"/>
                <a:cs typeface="+mj-cs"/>
                <a:sym typeface="Calibri"/>
              </a:rPr>
              <a:t> die ERASMUS + Website, um die </a:t>
            </a:r>
            <a:r>
              <a:rPr lang="en-US" sz="1200" b="0" i="0" baseline="0" dirty="0" err="1" smtClean="0">
                <a:effectLst/>
                <a:latin typeface="+mj-lt"/>
                <a:ea typeface="+mj-ea"/>
                <a:cs typeface="+mj-cs"/>
                <a:sym typeface="Calibri"/>
              </a:rPr>
              <a:t>Möglichkeiten</a:t>
            </a:r>
            <a:r>
              <a:rPr lang="en-US" sz="1200" b="0" i="0" baseline="0" dirty="0" smtClean="0">
                <a:effectLst/>
                <a:latin typeface="+mj-lt"/>
                <a:ea typeface="+mj-ea"/>
                <a:cs typeface="+mj-cs"/>
                <a:sym typeface="Calibri"/>
              </a:rPr>
              <a:t> </a:t>
            </a:r>
            <a:r>
              <a:rPr lang="en-US" sz="1200" b="0" i="0" baseline="0" dirty="0" err="1" smtClean="0">
                <a:effectLst/>
                <a:latin typeface="+mj-lt"/>
                <a:ea typeface="+mj-ea"/>
                <a:cs typeface="+mj-cs"/>
                <a:sym typeface="Calibri"/>
              </a:rPr>
              <a:t>zu</a:t>
            </a:r>
            <a:r>
              <a:rPr lang="en-US" sz="1200" b="0" i="0" baseline="0" dirty="0" smtClean="0">
                <a:effectLst/>
                <a:latin typeface="+mj-lt"/>
                <a:ea typeface="+mj-ea"/>
                <a:cs typeface="+mj-cs"/>
                <a:sym typeface="Calibri"/>
              </a:rPr>
              <a:t> </a:t>
            </a:r>
            <a:r>
              <a:rPr lang="en-US" sz="1200" b="0" i="0" baseline="0" dirty="0" err="1" smtClean="0">
                <a:effectLst/>
                <a:latin typeface="+mj-lt"/>
                <a:ea typeface="+mj-ea"/>
                <a:cs typeface="+mj-cs"/>
                <a:sym typeface="Calibri"/>
              </a:rPr>
              <a:t>sehen</a:t>
            </a:r>
            <a:r>
              <a:rPr lang="en-US" sz="1200" dirty="0" smtClean="0"/>
              <a:t>:</a:t>
            </a:r>
            <a:r>
              <a:rPr lang="hu-HU" baseline="0" dirty="0" smtClean="0"/>
              <a:t> </a:t>
            </a:r>
            <a:r>
              <a:rPr lang="en-US" dirty="0" smtClean="0"/>
              <a:t>http://</a:t>
            </a:r>
            <a:r>
              <a:rPr lang="en-US" dirty="0" err="1" smtClean="0"/>
              <a:t>ec.europa.eu</a:t>
            </a:r>
            <a:r>
              <a:rPr lang="en-US" dirty="0" smtClean="0"/>
              <a:t>/</a:t>
            </a:r>
            <a:r>
              <a:rPr lang="en-US" dirty="0" err="1" smtClean="0"/>
              <a:t>programmes</a:t>
            </a:r>
            <a:r>
              <a:rPr lang="en-US" dirty="0" smtClean="0"/>
              <a:t>/</a:t>
            </a:r>
            <a:r>
              <a:rPr lang="en-US" dirty="0" err="1" smtClean="0"/>
              <a:t>erasmus</a:t>
            </a:r>
            <a:r>
              <a:rPr lang="en-US" dirty="0" smtClean="0"/>
              <a:t>-plus/</a:t>
            </a:r>
            <a:r>
              <a:rPr lang="en-US" dirty="0" err="1" smtClean="0"/>
              <a:t>node_de</a:t>
            </a:r>
            <a:r>
              <a:rPr lang="en-US" dirty="0" smtClean="0"/>
              <a:t> !</a:t>
            </a:r>
            <a:endParaRPr lang="hu-HU" dirty="0" smtClean="0"/>
          </a:p>
          <a:p>
            <a:pPr marL="0" marR="0" indent="0" defTabSz="914400" eaLnBrk="1" fontAlgn="auto" latinLnBrk="0" hangingPunct="1">
              <a:lnSpc>
                <a:spcPct val="100000"/>
              </a:lnSpc>
              <a:spcBef>
                <a:spcPts val="0"/>
              </a:spcBef>
              <a:spcAft>
                <a:spcPts val="0"/>
              </a:spcAft>
              <a:buClrTx/>
              <a:buSzTx/>
              <a:buFontTx/>
              <a:buNone/>
              <a:tabLst/>
              <a:defRPr/>
            </a:pPr>
            <a:endParaRPr lang="hu-HU" dirty="0"/>
          </a:p>
        </p:txBody>
      </p:sp>
    </p:spTree>
    <p:extLst>
      <p:ext uri="{BB962C8B-B14F-4D97-AF65-F5344CB8AC3E}">
        <p14:creationId xmlns:p14="http://schemas.microsoft.com/office/powerpoint/2010/main" val="49408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de-AT" sz="1200" dirty="0" smtClean="0"/>
              <a:t>Die internationale Zusammenarbeit bietet Lehrenden und Studierenden Möglichkeiten zum gegenseitigen Lernen und zur Entwicklung interkultureller Kompetenzen. </a:t>
            </a:r>
          </a:p>
        </p:txBody>
      </p:sp>
    </p:spTree>
    <p:extLst>
      <p:ext uri="{BB962C8B-B14F-4D97-AF65-F5344CB8AC3E}">
        <p14:creationId xmlns:p14="http://schemas.microsoft.com/office/powerpoint/2010/main" val="14625886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z="1200" dirty="0" smtClean="0"/>
          </a:p>
        </p:txBody>
      </p:sp>
    </p:spTree>
    <p:extLst>
      <p:ext uri="{BB962C8B-B14F-4D97-AF65-F5344CB8AC3E}">
        <p14:creationId xmlns:p14="http://schemas.microsoft.com/office/powerpoint/2010/main" val="18514790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defTabSz="914400" eaLnBrk="1" fontAlgn="base" latinLnBrk="0" hangingPunct="1">
              <a:lnSpc>
                <a:spcPct val="100000"/>
              </a:lnSpc>
              <a:spcBef>
                <a:spcPts val="0"/>
              </a:spcBef>
              <a:spcAft>
                <a:spcPts val="0"/>
              </a:spcAft>
              <a:buClrTx/>
              <a:buSzTx/>
              <a:buFontTx/>
              <a:buNone/>
              <a:tabLst/>
              <a:defRPr/>
            </a:pPr>
            <a:endParaRPr lang="hu-HU" dirty="0"/>
          </a:p>
        </p:txBody>
      </p:sp>
    </p:spTree>
    <p:extLst>
      <p:ext uri="{BB962C8B-B14F-4D97-AF65-F5344CB8AC3E}">
        <p14:creationId xmlns:p14="http://schemas.microsoft.com/office/powerpoint/2010/main" val="5673479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de-AT" dirty="0" smtClean="0"/>
              <a:t>Nach der Entscheidung, einen Antrag im Erasmus+ Programm einzureichen, besteht der erste Schritt darin, den Programmführer herunterzuladen und ihn sehr aufmerksam zu lesen. Auch wenn Sie sich der neuen Prioritäten von ET 2020 bewusst sind, finden Sie weitere Details zu den speziellen Zielen und Zielsetzungen der konkreten Ausschreibung für die unterschiedlichen Bildungsbereiche (Schulbildung, Berufsbildung usw.).</a:t>
            </a:r>
          </a:p>
        </p:txBody>
      </p:sp>
    </p:spTree>
    <p:extLst>
      <p:ext uri="{BB962C8B-B14F-4D97-AF65-F5344CB8AC3E}">
        <p14:creationId xmlns:p14="http://schemas.microsoft.com/office/powerpoint/2010/main" val="6088031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b="0" i="0" dirty="0" smtClean="0">
                <a:effectLst/>
                <a:latin typeface="+mj-lt"/>
                <a:ea typeface="+mj-ea"/>
                <a:cs typeface="+mj-cs"/>
                <a:sym typeface="Calibri"/>
              </a:rPr>
              <a:t>Der </a:t>
            </a:r>
            <a:r>
              <a:rPr lang="en-US" sz="1200" b="0" i="0" dirty="0" err="1" smtClean="0">
                <a:effectLst/>
                <a:latin typeface="+mj-lt"/>
                <a:ea typeface="+mj-ea"/>
                <a:cs typeface="+mj-cs"/>
                <a:sym typeface="Calibri"/>
              </a:rPr>
              <a:t>Logframe</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oder</a:t>
            </a:r>
            <a:r>
              <a:rPr lang="en-US" sz="1200" b="0" i="0" dirty="0" smtClean="0">
                <a:effectLst/>
                <a:latin typeface="+mj-lt"/>
                <a:ea typeface="+mj-ea"/>
                <a:cs typeface="+mj-cs"/>
                <a:sym typeface="Calibri"/>
              </a:rPr>
              <a:t> die </a:t>
            </a:r>
            <a:r>
              <a:rPr lang="en-US" sz="1200" b="0" i="0" dirty="0" err="1" smtClean="0">
                <a:effectLst/>
                <a:latin typeface="+mj-lt"/>
                <a:ea typeface="+mj-ea"/>
                <a:cs typeface="+mj-cs"/>
                <a:sym typeface="Calibri"/>
              </a:rPr>
              <a:t>Projektplanungsübersicht</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versucht</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jedoch</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nur</a:t>
            </a:r>
            <a:r>
              <a:rPr lang="en-US" sz="1200" b="0" i="0" dirty="0" smtClean="0">
                <a:effectLst/>
                <a:latin typeface="+mj-lt"/>
                <a:ea typeface="+mj-ea"/>
                <a:cs typeface="+mj-cs"/>
                <a:sym typeface="Calibri"/>
              </a:rPr>
              <a:t> auf </a:t>
            </a:r>
            <a:r>
              <a:rPr lang="en-US" sz="1200" b="0" i="0" dirty="0" err="1" smtClean="0">
                <a:effectLst/>
                <a:latin typeface="+mj-lt"/>
                <a:ea typeface="+mj-ea"/>
                <a:cs typeface="+mj-cs"/>
                <a:sym typeface="Calibri"/>
              </a:rPr>
              <a:t>etwa</a:t>
            </a:r>
            <a:r>
              <a:rPr lang="en-US" sz="1200" b="0" i="0" dirty="0" smtClean="0">
                <a:effectLst/>
                <a:latin typeface="+mj-lt"/>
                <a:ea typeface="+mj-ea"/>
                <a:cs typeface="+mj-cs"/>
                <a:sym typeface="Calibri"/>
              </a:rPr>
              <a:t> 1 </a:t>
            </a:r>
            <a:r>
              <a:rPr lang="en-US" sz="1200" b="0" i="0" dirty="0" err="1" smtClean="0">
                <a:effectLst/>
                <a:latin typeface="+mj-lt"/>
                <a:ea typeface="+mj-ea"/>
                <a:cs typeface="+mj-cs"/>
                <a:sym typeface="Calibri"/>
              </a:rPr>
              <a:t>bis</a:t>
            </a:r>
            <a:r>
              <a:rPr lang="en-US" sz="1200" b="0" i="0" dirty="0" smtClean="0">
                <a:effectLst/>
                <a:latin typeface="+mj-lt"/>
                <a:ea typeface="+mj-ea"/>
                <a:cs typeface="+mj-cs"/>
                <a:sym typeface="Calibri"/>
              </a:rPr>
              <a:t> 2 Seiten all das </a:t>
            </a:r>
            <a:r>
              <a:rPr lang="en-US" sz="1200" b="0" i="0" dirty="0" err="1" smtClean="0">
                <a:effectLst/>
                <a:latin typeface="+mj-lt"/>
                <a:ea typeface="+mj-ea"/>
                <a:cs typeface="+mj-cs"/>
                <a:sym typeface="Calibri"/>
              </a:rPr>
              <a:t>zusammen</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zufassen</a:t>
            </a:r>
            <a:r>
              <a:rPr lang="en-US" sz="1200" b="0" i="0" dirty="0" smtClean="0">
                <a:effectLst/>
                <a:latin typeface="+mj-lt"/>
                <a:ea typeface="+mj-ea"/>
                <a:cs typeface="+mj-cs"/>
                <a:sym typeface="Calibri"/>
              </a:rPr>
              <a:t>, was man </a:t>
            </a:r>
            <a:r>
              <a:rPr lang="en-US" sz="1200" b="0" i="0" dirty="0" err="1" smtClean="0">
                <a:effectLst/>
                <a:latin typeface="+mj-lt"/>
                <a:ea typeface="+mj-ea"/>
                <a:cs typeface="+mj-cs"/>
                <a:sym typeface="Calibri"/>
              </a:rPr>
              <a:t>zur</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schnellen</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Bewertung</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eines</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Vorhabens</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braucht</a:t>
            </a:r>
            <a:r>
              <a:rPr lang="en-US" sz="1200" b="0" i="0" dirty="0" smtClean="0">
                <a:effectLst/>
                <a:latin typeface="+mj-lt"/>
                <a:ea typeface="+mj-ea"/>
                <a:cs typeface="+mj-cs"/>
                <a:sym typeface="Calibri"/>
              </a:rPr>
              <a:t>.</a:t>
            </a:r>
            <a:r>
              <a:rPr lang="en-US" sz="1200" b="0" i="0" baseline="0" dirty="0" smtClean="0">
                <a:effectLst/>
                <a:latin typeface="+mj-lt"/>
                <a:ea typeface="+mj-ea"/>
                <a:cs typeface="+mj-cs"/>
                <a:sym typeface="Calibri"/>
              </a:rPr>
              <a:t> </a:t>
            </a:r>
            <a:endParaRPr lang="hu-HU" dirty="0"/>
          </a:p>
        </p:txBody>
      </p:sp>
    </p:spTree>
    <p:extLst>
      <p:ext uri="{BB962C8B-B14F-4D97-AF65-F5344CB8AC3E}">
        <p14:creationId xmlns:p14="http://schemas.microsoft.com/office/powerpoint/2010/main" val="19187188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de-AT" sz="1200" b="0" i="0" dirty="0" smtClean="0">
                <a:effectLst/>
                <a:latin typeface="+mj-lt"/>
                <a:ea typeface="+mj-ea"/>
                <a:cs typeface="+mj-cs"/>
                <a:sym typeface="Calibri"/>
              </a:rPr>
              <a:t>Das Ergebnis des Logical Framework Approach (LFA) ist eine Logical Framework Matrix (LFM), die den Zusammenhang der vier Hierarchieebenen - Gesamtziel, Ziel, erwartetes Ergebnis und Aktivitäten - logisch darstellt. Klicken Sie auf den Link, um einen kurzen Überblick über die Methode zu erhalten!</a:t>
            </a:r>
          </a:p>
        </p:txBody>
      </p:sp>
    </p:spTree>
    <p:extLst>
      <p:ext uri="{BB962C8B-B14F-4D97-AF65-F5344CB8AC3E}">
        <p14:creationId xmlns:p14="http://schemas.microsoft.com/office/powerpoint/2010/main" val="17836430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hu-HU" dirty="0"/>
          </a:p>
        </p:txBody>
      </p:sp>
    </p:spTree>
    <p:extLst>
      <p:ext uri="{BB962C8B-B14F-4D97-AF65-F5344CB8AC3E}">
        <p14:creationId xmlns:p14="http://schemas.microsoft.com/office/powerpoint/2010/main" val="10953224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b="0" i="0" dirty="0" smtClean="0">
                <a:effectLst/>
                <a:latin typeface="+mj-lt"/>
                <a:ea typeface="+mj-ea"/>
                <a:cs typeface="+mj-cs"/>
                <a:sym typeface="Calibri"/>
              </a:rPr>
              <a:t>Die LFA </a:t>
            </a:r>
            <a:r>
              <a:rPr lang="en-US" sz="1200" b="0" i="0" dirty="0" err="1" smtClean="0">
                <a:effectLst/>
                <a:latin typeface="+mj-lt"/>
                <a:ea typeface="+mj-ea"/>
                <a:cs typeface="+mj-cs"/>
                <a:sym typeface="Calibri"/>
              </a:rPr>
              <a:t>Methodik</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zeichnet</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sich</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duch</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einen</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besonders</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hohen</a:t>
            </a:r>
            <a:r>
              <a:rPr lang="en-US" sz="1200" b="0" i="0" dirty="0" smtClean="0">
                <a:effectLst/>
                <a:latin typeface="+mj-lt"/>
                <a:ea typeface="+mj-ea"/>
                <a:cs typeface="+mj-cs"/>
                <a:sym typeface="Calibri"/>
              </a:rPr>
              <a:t> Grad an </a:t>
            </a:r>
            <a:r>
              <a:rPr lang="en-US" sz="1200" b="0" i="0" dirty="0" err="1" smtClean="0">
                <a:effectLst/>
                <a:latin typeface="+mj-lt"/>
                <a:ea typeface="+mj-ea"/>
                <a:cs typeface="+mj-cs"/>
                <a:sym typeface="Calibri"/>
              </a:rPr>
              <a:t>Systematik</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aus.</a:t>
            </a:r>
            <a:r>
              <a:rPr lang="en-US" sz="1200" b="0" i="0" dirty="0" smtClean="0">
                <a:effectLst/>
                <a:latin typeface="+mj-lt"/>
                <a:ea typeface="+mj-ea"/>
                <a:cs typeface="+mj-cs"/>
                <a:sym typeface="Calibri"/>
              </a:rPr>
              <a:t> Das </a:t>
            </a:r>
            <a:r>
              <a:rPr lang="en-US" sz="1200" b="0" i="0" dirty="0" err="1" smtClean="0">
                <a:effectLst/>
                <a:latin typeface="+mj-lt"/>
                <a:ea typeface="+mj-ea"/>
                <a:cs typeface="+mj-cs"/>
                <a:sym typeface="Calibri"/>
              </a:rPr>
              <a:t>zentrale</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Werkzeug</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ist</a:t>
            </a:r>
            <a:r>
              <a:rPr lang="en-US" sz="1200" b="0" i="0" dirty="0" smtClean="0">
                <a:effectLst/>
                <a:latin typeface="+mj-lt"/>
                <a:ea typeface="+mj-ea"/>
                <a:cs typeface="+mj-cs"/>
                <a:sym typeface="Calibri"/>
              </a:rPr>
              <a:t> die </a:t>
            </a:r>
            <a:r>
              <a:rPr lang="en-US" sz="1200" b="0" i="0" dirty="0" err="1" smtClean="0">
                <a:effectLst/>
                <a:latin typeface="+mj-lt"/>
                <a:ea typeface="+mj-ea"/>
                <a:cs typeface="+mj-cs"/>
                <a:sym typeface="Calibri"/>
              </a:rPr>
              <a:t>sogenannte</a:t>
            </a:r>
            <a:r>
              <a:rPr lang="en-US" sz="1200" b="0" i="0" dirty="0" smtClean="0">
                <a:effectLst/>
                <a:latin typeface="+mj-lt"/>
                <a:ea typeface="+mj-ea"/>
                <a:cs typeface="+mj-cs"/>
                <a:sym typeface="Calibri"/>
              </a:rPr>
              <a:t> </a:t>
            </a:r>
            <a:r>
              <a:rPr lang="en-US" sz="1200" b="1" i="0" dirty="0" smtClean="0">
                <a:effectLst/>
                <a:latin typeface="+mj-lt"/>
                <a:ea typeface="+mj-ea"/>
                <a:cs typeface="+mj-cs"/>
                <a:sym typeface="Calibri"/>
              </a:rPr>
              <a:t>Logical Framework </a:t>
            </a:r>
            <a:r>
              <a:rPr lang="en-US" sz="1200" b="1" i="0" dirty="0" err="1" smtClean="0">
                <a:effectLst/>
                <a:latin typeface="+mj-lt"/>
                <a:ea typeface="+mj-ea"/>
                <a:cs typeface="+mj-cs"/>
                <a:sym typeface="Calibri"/>
              </a:rPr>
              <a:t>Approcah</a:t>
            </a:r>
            <a:r>
              <a:rPr lang="en-US" sz="1200" b="1" i="0" dirty="0" smtClean="0">
                <a:effectLst/>
                <a:latin typeface="+mj-lt"/>
                <a:ea typeface="+mj-ea"/>
                <a:cs typeface="+mj-cs"/>
                <a:sym typeface="Calibri"/>
              </a:rPr>
              <a:t> </a:t>
            </a:r>
            <a:r>
              <a:rPr lang="en-US" sz="1200" b="0" i="0" dirty="0" smtClean="0">
                <a:effectLst/>
                <a:latin typeface="+mj-lt"/>
                <a:ea typeface="+mj-ea"/>
                <a:cs typeface="+mj-cs"/>
                <a:sym typeface="Calibri"/>
              </a:rPr>
              <a:t>(</a:t>
            </a:r>
            <a:r>
              <a:rPr lang="en-US" sz="1200" b="0" i="0" dirty="0" err="1" smtClean="0">
                <a:effectLst/>
                <a:latin typeface="+mj-lt"/>
                <a:ea typeface="+mj-ea"/>
                <a:cs typeface="+mj-cs"/>
                <a:sym typeface="Calibri"/>
              </a:rPr>
              <a:t>auch</a:t>
            </a:r>
            <a:r>
              <a:rPr lang="en-US" sz="1200" b="0" i="0" dirty="0" smtClean="0">
                <a:effectLst/>
                <a:latin typeface="+mj-lt"/>
                <a:ea typeface="+mj-ea"/>
                <a:cs typeface="+mj-cs"/>
                <a:sym typeface="Calibri"/>
              </a:rPr>
              <a:t> </a:t>
            </a:r>
            <a:r>
              <a:rPr lang="en-US" sz="1200" b="1" i="0" dirty="0" err="1" smtClean="0">
                <a:effectLst/>
                <a:latin typeface="+mj-lt"/>
                <a:ea typeface="+mj-ea"/>
                <a:cs typeface="+mj-cs"/>
                <a:sym typeface="Calibri"/>
              </a:rPr>
              <a:t>Logframe</a:t>
            </a:r>
            <a:r>
              <a:rPr lang="en-US" sz="1200" b="1" i="0" dirty="0" smtClean="0">
                <a:effectLst/>
                <a:latin typeface="+mj-lt"/>
                <a:ea typeface="+mj-ea"/>
                <a:cs typeface="+mj-cs"/>
                <a:sym typeface="Calibri"/>
              </a:rPr>
              <a:t> Matrix</a:t>
            </a:r>
            <a:r>
              <a:rPr lang="en-US" sz="1200" b="0" i="0" dirty="0" smtClean="0">
                <a:effectLst/>
                <a:latin typeface="+mj-lt"/>
                <a:ea typeface="+mj-ea"/>
                <a:cs typeface="+mj-cs"/>
                <a:sym typeface="Calibri"/>
              </a:rPr>
              <a:t>). In </a:t>
            </a:r>
            <a:r>
              <a:rPr lang="en-US" sz="1200" b="0" i="0" dirty="0" err="1" smtClean="0">
                <a:effectLst/>
                <a:latin typeface="+mj-lt"/>
                <a:ea typeface="+mj-ea"/>
                <a:cs typeface="+mj-cs"/>
                <a:sym typeface="Calibri"/>
              </a:rPr>
              <a:t>ihrer</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Grundversion</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besteht</a:t>
            </a:r>
            <a:r>
              <a:rPr lang="en-US" sz="1200" b="0" i="0" dirty="0" smtClean="0">
                <a:effectLst/>
                <a:latin typeface="+mj-lt"/>
                <a:ea typeface="+mj-ea"/>
                <a:cs typeface="+mj-cs"/>
                <a:sym typeface="Calibri"/>
              </a:rPr>
              <a:t> die </a:t>
            </a:r>
            <a:r>
              <a:rPr lang="en-US" sz="1200" b="0" i="0" dirty="0" err="1" smtClean="0">
                <a:effectLst/>
                <a:latin typeface="+mj-lt"/>
                <a:ea typeface="+mj-ea"/>
                <a:cs typeface="+mj-cs"/>
                <a:sym typeface="Calibri"/>
              </a:rPr>
              <a:t>Logframe</a:t>
            </a:r>
            <a:r>
              <a:rPr lang="en-US" sz="1200" b="0" i="0" dirty="0" smtClean="0">
                <a:effectLst/>
                <a:latin typeface="+mj-lt"/>
                <a:ea typeface="+mj-ea"/>
                <a:cs typeface="+mj-cs"/>
                <a:sym typeface="Calibri"/>
              </a:rPr>
              <a:t> Matrix </a:t>
            </a:r>
            <a:r>
              <a:rPr lang="en-US" sz="1200" b="0" i="0" dirty="0" err="1" smtClean="0">
                <a:effectLst/>
                <a:latin typeface="+mj-lt"/>
                <a:ea typeface="+mj-ea"/>
                <a:cs typeface="+mj-cs"/>
                <a:sym typeface="Calibri"/>
              </a:rPr>
              <a:t>aus</a:t>
            </a:r>
            <a:r>
              <a:rPr lang="en-US" sz="1200" b="0" i="0" dirty="0" smtClean="0">
                <a:effectLst/>
                <a:latin typeface="+mj-lt"/>
                <a:ea typeface="+mj-ea"/>
                <a:cs typeface="+mj-cs"/>
                <a:sym typeface="Calibri"/>
              </a:rPr>
              <a:t> 4 </a:t>
            </a:r>
            <a:r>
              <a:rPr lang="en-US" sz="1200" b="0" i="0" dirty="0" err="1" smtClean="0">
                <a:effectLst/>
                <a:latin typeface="+mj-lt"/>
                <a:ea typeface="+mj-ea"/>
                <a:cs typeface="+mj-cs"/>
                <a:sym typeface="Calibri"/>
              </a:rPr>
              <a:t>Zeilen</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vertikale</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Logik</a:t>
            </a:r>
            <a:r>
              <a:rPr lang="en-US" sz="1200" b="0" i="0" dirty="0" smtClean="0">
                <a:effectLst/>
                <a:latin typeface="+mj-lt"/>
                <a:ea typeface="+mj-ea"/>
                <a:cs typeface="+mj-cs"/>
                <a:sym typeface="Calibri"/>
              </a:rPr>
              <a:t>) und 4 </a:t>
            </a:r>
            <a:r>
              <a:rPr lang="en-US" sz="1200" b="0" i="0" dirty="0" err="1" smtClean="0">
                <a:effectLst/>
                <a:latin typeface="+mj-lt"/>
                <a:ea typeface="+mj-ea"/>
                <a:cs typeface="+mj-cs"/>
                <a:sym typeface="Calibri"/>
              </a:rPr>
              <a:t>Spalten</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horizontale</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Logik</a:t>
            </a:r>
            <a:r>
              <a:rPr lang="en-US" sz="1200" b="0" i="0" dirty="0" smtClean="0">
                <a:effectLst/>
                <a:latin typeface="+mj-lt"/>
                <a:ea typeface="+mj-ea"/>
                <a:cs typeface="+mj-cs"/>
                <a:sym typeface="Calibri"/>
              </a:rPr>
              <a:t>),</a:t>
            </a:r>
            <a:r>
              <a:rPr lang="en-US" sz="1200" b="0" i="0" baseline="0" dirty="0" smtClean="0">
                <a:effectLst/>
                <a:latin typeface="+mj-lt"/>
                <a:ea typeface="+mj-ea"/>
                <a:cs typeface="+mj-cs"/>
                <a:sym typeface="Calibri"/>
              </a:rPr>
              <a:t> und+1 </a:t>
            </a:r>
            <a:r>
              <a:rPr lang="en-US" sz="1200" b="0" i="0" baseline="0" dirty="0" err="1" smtClean="0">
                <a:effectLst/>
                <a:latin typeface="+mj-lt"/>
                <a:ea typeface="+mj-ea"/>
                <a:cs typeface="+mj-cs"/>
                <a:sym typeface="Calibri"/>
              </a:rPr>
              <a:t>Zelle</a:t>
            </a:r>
            <a:r>
              <a:rPr lang="en-US" sz="1200" b="0" i="0" baseline="0" dirty="0" smtClean="0">
                <a:effectLst/>
                <a:latin typeface="+mj-lt"/>
                <a:ea typeface="+mj-ea"/>
                <a:cs typeface="+mj-cs"/>
                <a:sym typeface="Calibri"/>
              </a:rPr>
              <a:t>, </a:t>
            </a:r>
            <a:r>
              <a:rPr lang="en-US" sz="1200" b="0" i="0" baseline="0" dirty="0" err="1" smtClean="0">
                <a:effectLst/>
                <a:latin typeface="+mj-lt"/>
                <a:ea typeface="+mj-ea"/>
                <a:cs typeface="+mj-cs"/>
                <a:sym typeface="Calibri"/>
              </a:rPr>
              <a:t>insgesamt</a:t>
            </a:r>
            <a:r>
              <a:rPr lang="en-US" sz="1200" b="0" i="0" baseline="0" dirty="0" smtClean="0">
                <a:effectLst/>
                <a:latin typeface="+mj-lt"/>
                <a:ea typeface="+mj-ea"/>
                <a:cs typeface="+mj-cs"/>
                <a:sym typeface="Calibri"/>
              </a:rPr>
              <a:t> 16+1 </a:t>
            </a:r>
            <a:r>
              <a:rPr lang="en-US" sz="1200" b="0" i="0" baseline="0" dirty="0" err="1" smtClean="0">
                <a:effectLst/>
                <a:latin typeface="+mj-lt"/>
                <a:ea typeface="+mj-ea"/>
                <a:cs typeface="+mj-cs"/>
                <a:sym typeface="Calibri"/>
              </a:rPr>
              <a:t>Zellen</a:t>
            </a:r>
            <a:r>
              <a:rPr lang="en-US" sz="1200" b="0" i="0" baseline="0" dirty="0" smtClean="0">
                <a:effectLst/>
                <a:latin typeface="+mj-lt"/>
                <a:ea typeface="+mj-ea"/>
                <a:cs typeface="+mj-cs"/>
                <a:sym typeface="Calibri"/>
              </a:rPr>
              <a:t>. </a:t>
            </a:r>
          </a:p>
          <a:p>
            <a:endParaRPr lang="en-US" sz="1200" dirty="0" smtClean="0">
              <a:effectLst/>
              <a:latin typeface="+mj-lt"/>
              <a:ea typeface="+mj-ea"/>
              <a:cs typeface="+mj-cs"/>
              <a:sym typeface="Calibri"/>
            </a:endParaRPr>
          </a:p>
          <a:p>
            <a:r>
              <a:rPr lang="en-US" sz="1200" dirty="0" smtClean="0">
                <a:effectLst/>
                <a:latin typeface="+mj-lt"/>
                <a:ea typeface="+mj-ea"/>
                <a:cs typeface="+mj-cs"/>
                <a:sym typeface="Calibri"/>
              </a:rPr>
              <a:t>Die Matrix </a:t>
            </a:r>
            <a:r>
              <a:rPr lang="en-US" sz="1200" dirty="0" err="1" smtClean="0">
                <a:effectLst/>
                <a:latin typeface="+mj-lt"/>
                <a:ea typeface="+mj-ea"/>
                <a:cs typeface="+mj-cs"/>
                <a:sym typeface="Calibri"/>
              </a:rPr>
              <a:t>dient</a:t>
            </a:r>
            <a:r>
              <a:rPr lang="en-US" sz="1200" dirty="0" smtClean="0">
                <a:effectLst/>
                <a:latin typeface="+mj-lt"/>
                <a:ea typeface="+mj-ea"/>
                <a:cs typeface="+mj-cs"/>
                <a:sym typeface="Calibri"/>
              </a:rPr>
              <a:t> </a:t>
            </a:r>
            <a:r>
              <a:rPr lang="en-US" sz="1200" dirty="0" err="1" smtClean="0">
                <a:effectLst/>
                <a:latin typeface="+mj-lt"/>
                <a:ea typeface="+mj-ea"/>
                <a:cs typeface="+mj-cs"/>
                <a:sym typeface="Calibri"/>
              </a:rPr>
              <a:t>als</a:t>
            </a:r>
            <a:r>
              <a:rPr lang="en-US" sz="1200" dirty="0" smtClean="0">
                <a:effectLst/>
                <a:latin typeface="+mj-lt"/>
                <a:ea typeface="+mj-ea"/>
                <a:cs typeface="+mj-cs"/>
                <a:sym typeface="Calibri"/>
              </a:rPr>
              <a:t> </a:t>
            </a:r>
            <a:r>
              <a:rPr lang="en-US" sz="1200" dirty="0" err="1" smtClean="0">
                <a:effectLst/>
                <a:latin typeface="+mj-lt"/>
                <a:ea typeface="+mj-ea"/>
                <a:cs typeface="+mj-cs"/>
                <a:sym typeface="Calibri"/>
              </a:rPr>
              <a:t>Zusammenfassung</a:t>
            </a:r>
            <a:r>
              <a:rPr lang="en-US" sz="1200" dirty="0" smtClean="0">
                <a:effectLst/>
                <a:latin typeface="+mj-lt"/>
                <a:ea typeface="+mj-ea"/>
                <a:cs typeface="+mj-cs"/>
                <a:sym typeface="Calibri"/>
              </a:rPr>
              <a:t> der </a:t>
            </a:r>
            <a:r>
              <a:rPr lang="en-US" sz="1200" dirty="0" err="1" smtClean="0">
                <a:effectLst/>
                <a:latin typeface="+mj-lt"/>
                <a:ea typeface="+mj-ea"/>
                <a:cs typeface="+mj-cs"/>
                <a:sym typeface="Calibri"/>
              </a:rPr>
              <a:t>wichtigsten</a:t>
            </a:r>
            <a:r>
              <a:rPr lang="en-US" sz="1200" dirty="0" smtClean="0">
                <a:effectLst/>
                <a:latin typeface="+mj-lt"/>
                <a:ea typeface="+mj-ea"/>
                <a:cs typeface="+mj-cs"/>
                <a:sym typeface="Calibri"/>
              </a:rPr>
              <a:t> </a:t>
            </a:r>
            <a:r>
              <a:rPr lang="en-US" sz="1200" dirty="0" err="1" smtClean="0">
                <a:effectLst/>
                <a:latin typeface="+mj-lt"/>
                <a:ea typeface="+mj-ea"/>
                <a:cs typeface="+mj-cs"/>
                <a:sym typeface="Calibri"/>
              </a:rPr>
              <a:t>Informationen</a:t>
            </a:r>
            <a:r>
              <a:rPr lang="en-US" sz="1200" dirty="0" smtClean="0">
                <a:effectLst/>
                <a:latin typeface="+mj-lt"/>
                <a:ea typeface="+mj-ea"/>
                <a:cs typeface="+mj-cs"/>
                <a:sym typeface="Calibri"/>
              </a:rPr>
              <a:t> </a:t>
            </a:r>
            <a:r>
              <a:rPr lang="en-US" sz="1200" dirty="0" err="1" smtClean="0">
                <a:effectLst/>
                <a:latin typeface="+mj-lt"/>
                <a:ea typeface="+mj-ea"/>
                <a:cs typeface="+mj-cs"/>
                <a:sym typeface="Calibri"/>
              </a:rPr>
              <a:t>über</a:t>
            </a:r>
            <a:r>
              <a:rPr lang="en-US" sz="1200" dirty="0" smtClean="0">
                <a:effectLst/>
                <a:latin typeface="+mj-lt"/>
                <a:ea typeface="+mj-ea"/>
                <a:cs typeface="+mj-cs"/>
                <a:sym typeface="Calibri"/>
              </a:rPr>
              <a:t> das </a:t>
            </a:r>
            <a:r>
              <a:rPr lang="en-US" sz="1200" dirty="0" err="1" smtClean="0">
                <a:effectLst/>
                <a:latin typeface="+mj-lt"/>
                <a:ea typeface="+mj-ea"/>
                <a:cs typeface="+mj-cs"/>
                <a:sym typeface="Calibri"/>
              </a:rPr>
              <a:t>Projekt</a:t>
            </a:r>
            <a:r>
              <a:rPr lang="en-US" sz="1200" dirty="0" smtClean="0">
                <a:effectLst/>
                <a:latin typeface="+mj-lt"/>
                <a:ea typeface="+mj-ea"/>
                <a:cs typeface="+mj-cs"/>
                <a:sym typeface="Calibri"/>
              </a:rPr>
              <a:t>. </a:t>
            </a:r>
            <a:r>
              <a:rPr lang="en-US" sz="1200" dirty="0" err="1" smtClean="0">
                <a:effectLst/>
                <a:latin typeface="+mj-lt"/>
                <a:ea typeface="+mj-ea"/>
                <a:cs typeface="+mj-cs"/>
                <a:sym typeface="Calibri"/>
              </a:rPr>
              <a:t>Es</a:t>
            </a:r>
            <a:r>
              <a:rPr lang="en-US" sz="1200" dirty="0" smtClean="0">
                <a:effectLst/>
                <a:latin typeface="+mj-lt"/>
                <a:ea typeface="+mj-ea"/>
                <a:cs typeface="+mj-cs"/>
                <a:sym typeface="Calibri"/>
              </a:rPr>
              <a:t> </a:t>
            </a:r>
            <a:r>
              <a:rPr lang="en-US" sz="1200" dirty="0" err="1" smtClean="0">
                <a:effectLst/>
                <a:latin typeface="+mj-lt"/>
                <a:ea typeface="+mj-ea"/>
                <a:cs typeface="+mj-cs"/>
                <a:sym typeface="Calibri"/>
              </a:rPr>
              <a:t>bietet</a:t>
            </a:r>
            <a:r>
              <a:rPr lang="en-US" sz="1200" dirty="0" smtClean="0">
                <a:effectLst/>
                <a:latin typeface="+mj-lt"/>
                <a:ea typeface="+mj-ea"/>
                <a:cs typeface="+mj-cs"/>
                <a:sym typeface="Calibri"/>
              </a:rPr>
              <a:t> </a:t>
            </a:r>
            <a:r>
              <a:rPr lang="en-US" sz="1200" dirty="0" err="1" smtClean="0">
                <a:effectLst/>
                <a:latin typeface="+mj-lt"/>
                <a:ea typeface="+mj-ea"/>
                <a:cs typeface="+mj-cs"/>
                <a:sym typeface="Calibri"/>
              </a:rPr>
              <a:t>einen</a:t>
            </a:r>
            <a:r>
              <a:rPr lang="en-US" sz="1200" dirty="0" smtClean="0">
                <a:effectLst/>
                <a:latin typeface="+mj-lt"/>
                <a:ea typeface="+mj-ea"/>
                <a:cs typeface="+mj-cs"/>
                <a:sym typeface="Calibri"/>
              </a:rPr>
              <a:t> </a:t>
            </a:r>
            <a:r>
              <a:rPr lang="en-US" sz="1200" dirty="0" err="1" smtClean="0">
                <a:effectLst/>
                <a:latin typeface="+mj-lt"/>
                <a:ea typeface="+mj-ea"/>
                <a:cs typeface="+mj-cs"/>
                <a:sym typeface="Calibri"/>
              </a:rPr>
              <a:t>einfachen</a:t>
            </a:r>
            <a:r>
              <a:rPr lang="en-US" sz="1200" dirty="0" smtClean="0">
                <a:effectLst/>
                <a:latin typeface="+mj-lt"/>
                <a:ea typeface="+mj-ea"/>
                <a:cs typeface="+mj-cs"/>
                <a:sym typeface="Calibri"/>
              </a:rPr>
              <a:t> </a:t>
            </a:r>
            <a:r>
              <a:rPr lang="en-US" sz="1200" dirty="0" err="1" smtClean="0">
                <a:effectLst/>
                <a:latin typeface="+mj-lt"/>
                <a:ea typeface="+mj-ea"/>
                <a:cs typeface="+mj-cs"/>
                <a:sym typeface="Calibri"/>
              </a:rPr>
              <a:t>Überblick</a:t>
            </a:r>
            <a:r>
              <a:rPr lang="en-US" sz="1200" dirty="0" smtClean="0">
                <a:effectLst/>
                <a:latin typeface="+mj-lt"/>
                <a:ea typeface="+mj-ea"/>
                <a:cs typeface="+mj-cs"/>
                <a:sym typeface="Calibri"/>
              </a:rPr>
              <a:t>, der </a:t>
            </a:r>
            <a:r>
              <a:rPr lang="en-US" sz="1200" dirty="0" err="1" smtClean="0">
                <a:effectLst/>
                <a:latin typeface="+mj-lt"/>
                <a:ea typeface="+mj-ea"/>
                <a:cs typeface="+mj-cs"/>
                <a:sym typeface="Calibri"/>
              </a:rPr>
              <a:t>eine</a:t>
            </a:r>
            <a:r>
              <a:rPr lang="en-US" sz="1200" dirty="0" smtClean="0">
                <a:effectLst/>
                <a:latin typeface="+mj-lt"/>
                <a:ea typeface="+mj-ea"/>
                <a:cs typeface="+mj-cs"/>
                <a:sym typeface="Calibri"/>
              </a:rPr>
              <a:t> </a:t>
            </a:r>
            <a:r>
              <a:rPr lang="en-US" sz="1200" dirty="0" err="1" smtClean="0">
                <a:effectLst/>
                <a:latin typeface="+mj-lt"/>
                <a:ea typeface="+mj-ea"/>
                <a:cs typeface="+mj-cs"/>
                <a:sym typeface="Calibri"/>
              </a:rPr>
              <a:t>schnelle</a:t>
            </a:r>
            <a:r>
              <a:rPr lang="en-US" sz="1200" dirty="0" smtClean="0">
                <a:effectLst/>
                <a:latin typeface="+mj-lt"/>
                <a:ea typeface="+mj-ea"/>
                <a:cs typeface="+mj-cs"/>
                <a:sym typeface="Calibri"/>
              </a:rPr>
              <a:t> </a:t>
            </a:r>
            <a:r>
              <a:rPr lang="en-US" sz="1200" dirty="0" err="1" smtClean="0">
                <a:effectLst/>
                <a:latin typeface="+mj-lt"/>
                <a:ea typeface="+mj-ea"/>
                <a:cs typeface="+mj-cs"/>
                <a:sym typeface="Calibri"/>
              </a:rPr>
              <a:t>Bewertung</a:t>
            </a:r>
            <a:r>
              <a:rPr lang="en-US" sz="1200" dirty="0" smtClean="0">
                <a:effectLst/>
                <a:latin typeface="+mj-lt"/>
                <a:ea typeface="+mj-ea"/>
                <a:cs typeface="+mj-cs"/>
                <a:sym typeface="Calibri"/>
              </a:rPr>
              <a:t> </a:t>
            </a:r>
            <a:r>
              <a:rPr lang="en-US" sz="1200" dirty="0" err="1" smtClean="0">
                <a:effectLst/>
                <a:latin typeface="+mj-lt"/>
                <a:ea typeface="+mj-ea"/>
                <a:cs typeface="+mj-cs"/>
                <a:sym typeface="Calibri"/>
              </a:rPr>
              <a:t>derKonsistenz</a:t>
            </a:r>
            <a:r>
              <a:rPr lang="en-US" sz="1200" dirty="0" smtClean="0">
                <a:effectLst/>
                <a:latin typeface="+mj-lt"/>
                <a:ea typeface="+mj-ea"/>
                <a:cs typeface="+mj-cs"/>
                <a:sym typeface="Calibri"/>
              </a:rPr>
              <a:t> und </a:t>
            </a:r>
            <a:r>
              <a:rPr lang="en-US" sz="1200" dirty="0" err="1" smtClean="0">
                <a:effectLst/>
                <a:latin typeface="+mj-lt"/>
                <a:ea typeface="+mj-ea"/>
                <a:cs typeface="+mj-cs"/>
                <a:sym typeface="Calibri"/>
              </a:rPr>
              <a:t>Kohärenz</a:t>
            </a:r>
            <a:r>
              <a:rPr lang="en-US" sz="1200" dirty="0" smtClean="0">
                <a:effectLst/>
                <a:latin typeface="+mj-lt"/>
                <a:ea typeface="+mj-ea"/>
                <a:cs typeface="+mj-cs"/>
                <a:sym typeface="Calibri"/>
              </a:rPr>
              <a:t> der </a:t>
            </a:r>
            <a:r>
              <a:rPr lang="en-US" sz="1200" dirty="0" err="1" smtClean="0">
                <a:effectLst/>
                <a:latin typeface="+mj-lt"/>
                <a:ea typeface="+mj-ea"/>
                <a:cs typeface="+mj-cs"/>
                <a:sym typeface="Calibri"/>
              </a:rPr>
              <a:t>Projektlogik</a:t>
            </a:r>
            <a:r>
              <a:rPr lang="en-US" sz="1200" dirty="0" smtClean="0">
                <a:effectLst/>
                <a:latin typeface="+mj-lt"/>
                <a:ea typeface="+mj-ea"/>
                <a:cs typeface="+mj-cs"/>
                <a:sym typeface="Calibri"/>
              </a:rPr>
              <a:t>.</a:t>
            </a:r>
            <a:endParaRPr lang="hu-HU" dirty="0"/>
          </a:p>
        </p:txBody>
      </p:sp>
    </p:spTree>
    <p:extLst>
      <p:ext uri="{BB962C8B-B14F-4D97-AF65-F5344CB8AC3E}">
        <p14:creationId xmlns:p14="http://schemas.microsoft.com/office/powerpoint/2010/main" val="13074962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Die </a:t>
            </a:r>
            <a:r>
              <a:rPr lang="en-US" dirty="0" err="1" smtClean="0"/>
              <a:t>Europäische</a:t>
            </a:r>
            <a:r>
              <a:rPr lang="en-US" dirty="0" smtClean="0"/>
              <a:t> Union </a:t>
            </a:r>
            <a:r>
              <a:rPr lang="en-US" dirty="0" err="1" smtClean="0"/>
              <a:t>veröffentlicht</a:t>
            </a:r>
            <a:r>
              <a:rPr lang="en-US" dirty="0" smtClean="0"/>
              <a:t> </a:t>
            </a:r>
            <a:r>
              <a:rPr lang="en-US" dirty="0" err="1" smtClean="0"/>
              <a:t>ihre</a:t>
            </a:r>
            <a:r>
              <a:rPr lang="en-US" dirty="0" smtClean="0"/>
              <a:t> </a:t>
            </a:r>
            <a:r>
              <a:rPr lang="en-US" dirty="0" err="1" smtClean="0"/>
              <a:t>Politik</a:t>
            </a:r>
            <a:r>
              <a:rPr lang="en-US" dirty="0" smtClean="0"/>
              <a:t>, </a:t>
            </a:r>
            <a:r>
              <a:rPr lang="en-US" dirty="0" err="1" smtClean="0"/>
              <a:t>Strategiepapiere</a:t>
            </a:r>
            <a:r>
              <a:rPr lang="en-US" dirty="0" smtClean="0"/>
              <a:t>, </a:t>
            </a:r>
            <a:r>
              <a:rPr lang="en-US" dirty="0" err="1" smtClean="0"/>
              <a:t>Bildungsgesetze</a:t>
            </a:r>
            <a:r>
              <a:rPr lang="en-US" dirty="0" smtClean="0"/>
              <a:t>, </a:t>
            </a:r>
            <a:r>
              <a:rPr lang="en-US" dirty="0" err="1" smtClean="0"/>
              <a:t>Initiativen</a:t>
            </a:r>
            <a:r>
              <a:rPr lang="en-US" dirty="0" smtClean="0"/>
              <a:t> und die </a:t>
            </a:r>
            <a:r>
              <a:rPr lang="en-US" dirty="0" err="1" smtClean="0"/>
              <a:t>Möglichkeiten</a:t>
            </a:r>
            <a:r>
              <a:rPr lang="en-US" dirty="0" smtClean="0"/>
              <a:t>, die den </a:t>
            </a:r>
            <a:r>
              <a:rPr lang="en-US" dirty="0" err="1" smtClean="0"/>
              <a:t>Bildungseinrichtungen</a:t>
            </a:r>
            <a:r>
              <a:rPr lang="en-US" dirty="0" smtClean="0"/>
              <a:t> in den </a:t>
            </a:r>
            <a:r>
              <a:rPr lang="en-US" dirty="0" err="1" smtClean="0"/>
              <a:t>Mitgliedstaaten</a:t>
            </a:r>
            <a:r>
              <a:rPr lang="en-US" dirty="0" smtClean="0"/>
              <a:t> </a:t>
            </a:r>
            <a:r>
              <a:rPr lang="en-US" dirty="0" err="1" smtClean="0"/>
              <a:t>über</a:t>
            </a:r>
            <a:r>
              <a:rPr lang="en-US" dirty="0" smtClean="0"/>
              <a:t> das Portal "</a:t>
            </a:r>
            <a:r>
              <a:rPr lang="en-US" dirty="0" err="1" smtClean="0"/>
              <a:t>Bildung</a:t>
            </a:r>
            <a:r>
              <a:rPr lang="en-US" dirty="0" smtClean="0"/>
              <a:t> und </a:t>
            </a:r>
            <a:r>
              <a:rPr lang="en-US" dirty="0" err="1" smtClean="0"/>
              <a:t>Ausbildung</a:t>
            </a:r>
            <a:r>
              <a:rPr lang="en-US" dirty="0" smtClean="0"/>
              <a:t>" </a:t>
            </a:r>
            <a:r>
              <a:rPr lang="en-US" sz="1200" b="0" i="0" baseline="0" dirty="0" smtClean="0">
                <a:effectLst/>
                <a:latin typeface="+mj-lt"/>
                <a:ea typeface="+mj-ea"/>
                <a:cs typeface="+mj-cs"/>
                <a:sym typeface="Calibri"/>
              </a:rPr>
              <a:t> </a:t>
            </a:r>
            <a:r>
              <a:rPr lang="en-US" sz="1200" b="0" i="0" dirty="0" smtClean="0">
                <a:effectLst/>
                <a:latin typeface="+mj-lt"/>
                <a:ea typeface="+mj-ea"/>
                <a:cs typeface="+mj-cs"/>
                <a:sym typeface="Calibri"/>
              </a:rPr>
              <a:t>(Auf das </a:t>
            </a:r>
            <a:r>
              <a:rPr lang="en-US" sz="1200" b="0" i="0" dirty="0" err="1" smtClean="0">
                <a:effectLst/>
                <a:latin typeface="+mj-lt"/>
                <a:ea typeface="+mj-ea"/>
                <a:cs typeface="+mj-cs"/>
                <a:sym typeface="Calibri"/>
              </a:rPr>
              <a:t>Bild</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klicken</a:t>
            </a:r>
            <a:r>
              <a:rPr lang="en-US" sz="1200" b="0" i="0" dirty="0" smtClean="0">
                <a:effectLst/>
                <a:latin typeface="+mj-lt"/>
                <a:ea typeface="+mj-ea"/>
                <a:cs typeface="+mj-cs"/>
                <a:sym typeface="Calibri"/>
              </a:rPr>
              <a:t>, um </a:t>
            </a:r>
            <a:r>
              <a:rPr lang="en-US" sz="1200" b="0" i="0" dirty="0" err="1" smtClean="0">
                <a:effectLst/>
                <a:latin typeface="+mj-lt"/>
                <a:ea typeface="+mj-ea"/>
                <a:cs typeface="+mj-cs"/>
                <a:sym typeface="Calibri"/>
              </a:rPr>
              <a:t>es</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zu</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öffnen</a:t>
            </a:r>
            <a:r>
              <a:rPr lang="en-US" sz="1200" b="0" i="0" dirty="0" smtClean="0">
                <a:effectLst/>
                <a:latin typeface="+mj-lt"/>
                <a:ea typeface="+mj-ea"/>
                <a:cs typeface="+mj-cs"/>
                <a:sym typeface="Calibri"/>
              </a:rPr>
              <a:t>!)</a:t>
            </a:r>
            <a:r>
              <a:rPr lang="en-US" dirty="0" smtClean="0"/>
              <a:t> in </a:t>
            </a:r>
            <a:r>
              <a:rPr lang="en-US" dirty="0" err="1" smtClean="0"/>
              <a:t>allen</a:t>
            </a:r>
            <a:r>
              <a:rPr lang="en-US" dirty="0" smtClean="0"/>
              <a:t> </a:t>
            </a:r>
            <a:r>
              <a:rPr lang="en-US" dirty="0" err="1" smtClean="0"/>
              <a:t>europäischen</a:t>
            </a:r>
            <a:r>
              <a:rPr lang="en-US" dirty="0" smtClean="0"/>
              <a:t> </a:t>
            </a:r>
            <a:r>
              <a:rPr lang="en-US" dirty="0" err="1" smtClean="0"/>
              <a:t>Sprachen</a:t>
            </a:r>
            <a:r>
              <a:rPr lang="en-US" dirty="0" smtClean="0"/>
              <a:t> </a:t>
            </a:r>
            <a:r>
              <a:rPr lang="en-US" dirty="0" err="1" smtClean="0"/>
              <a:t>zur</a:t>
            </a:r>
            <a:r>
              <a:rPr lang="en-US" dirty="0" smtClean="0"/>
              <a:t> </a:t>
            </a:r>
            <a:r>
              <a:rPr lang="en-US" dirty="0" err="1" smtClean="0"/>
              <a:t>Verfügung</a:t>
            </a:r>
            <a:r>
              <a:rPr lang="en-US" dirty="0" smtClean="0"/>
              <a:t> </a:t>
            </a:r>
            <a:r>
              <a:rPr lang="en-US" dirty="0" err="1" smtClean="0"/>
              <a:t>stehen</a:t>
            </a:r>
            <a:r>
              <a:rPr lang="en-US" dirty="0" smtClean="0"/>
              <a:t>.</a:t>
            </a:r>
            <a:endParaRPr lang="hu-HU" dirty="0"/>
          </a:p>
        </p:txBody>
      </p:sp>
    </p:spTree>
    <p:extLst>
      <p:ext uri="{BB962C8B-B14F-4D97-AF65-F5344CB8AC3E}">
        <p14:creationId xmlns:p14="http://schemas.microsoft.com/office/powerpoint/2010/main" val="9184648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b="0" i="0" dirty="0" smtClean="0">
                <a:effectLst/>
                <a:latin typeface="+mj-lt"/>
                <a:ea typeface="+mj-ea"/>
                <a:cs typeface="+mj-cs"/>
                <a:sym typeface="Calibri"/>
              </a:rPr>
              <a:t>Die </a:t>
            </a:r>
            <a:r>
              <a:rPr lang="en-US" sz="1200" b="0" i="0" u="sng" dirty="0" err="1" smtClean="0">
                <a:effectLst/>
                <a:latin typeface="+mj-lt"/>
                <a:ea typeface="+mj-ea"/>
                <a:cs typeface="+mj-cs"/>
                <a:sym typeface="Calibri"/>
              </a:rPr>
              <a:t>vertikale</a:t>
            </a:r>
            <a:r>
              <a:rPr lang="en-US" sz="1200" b="0" i="0" u="sng" dirty="0" smtClean="0">
                <a:effectLst/>
                <a:latin typeface="+mj-lt"/>
                <a:ea typeface="+mj-ea"/>
                <a:cs typeface="+mj-cs"/>
                <a:sym typeface="Calibri"/>
              </a:rPr>
              <a:t> </a:t>
            </a:r>
            <a:r>
              <a:rPr lang="en-US" sz="1200" b="0" i="0" u="sng" dirty="0" err="1" smtClean="0">
                <a:effectLst/>
                <a:latin typeface="+mj-lt"/>
                <a:ea typeface="+mj-ea"/>
                <a:cs typeface="+mj-cs"/>
                <a:sym typeface="Calibri"/>
              </a:rPr>
              <a:t>Logik</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enthält</a:t>
            </a:r>
            <a:r>
              <a:rPr lang="en-US" sz="1200" b="0" i="0" dirty="0" smtClean="0">
                <a:effectLst/>
                <a:latin typeface="+mj-lt"/>
                <a:ea typeface="+mj-ea"/>
                <a:cs typeface="+mj-cs"/>
                <a:sym typeface="Calibri"/>
              </a:rPr>
              <a:t> die </a:t>
            </a:r>
            <a:r>
              <a:rPr lang="en-US" sz="1200" b="0" i="0" dirty="0" err="1" smtClean="0">
                <a:effectLst/>
                <a:latin typeface="+mj-lt"/>
                <a:ea typeface="+mj-ea"/>
                <a:cs typeface="+mj-cs"/>
                <a:sym typeface="Calibri"/>
              </a:rPr>
              <a:t>Ziele-Hierarchie</a:t>
            </a:r>
            <a:r>
              <a:rPr lang="en-US" sz="1200" b="0" i="0" dirty="0" smtClean="0">
                <a:effectLst/>
                <a:latin typeface="+mj-lt"/>
                <a:ea typeface="+mj-ea"/>
                <a:cs typeface="+mj-cs"/>
                <a:sym typeface="Calibri"/>
              </a:rPr>
              <a:t>.</a:t>
            </a:r>
            <a:r>
              <a:rPr lang="en-US" sz="1200" b="0" i="0" baseline="0" dirty="0" smtClean="0">
                <a:effectLst/>
                <a:latin typeface="+mj-lt"/>
                <a:ea typeface="+mj-ea"/>
                <a:cs typeface="+mj-cs"/>
                <a:sym typeface="Calibri"/>
              </a:rPr>
              <a:t> </a:t>
            </a:r>
            <a:r>
              <a:rPr lang="en-US" sz="1200" b="0" i="0" dirty="0" err="1" smtClean="0">
                <a:effectLst/>
                <a:latin typeface="+mj-lt"/>
                <a:ea typeface="+mj-ea"/>
                <a:cs typeface="+mj-cs"/>
                <a:sym typeface="Calibri"/>
              </a:rPr>
              <a:t>Dabei</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werden</a:t>
            </a:r>
            <a:r>
              <a:rPr lang="en-US" sz="1200" b="0" i="0" dirty="0" smtClean="0">
                <a:effectLst/>
                <a:latin typeface="+mj-lt"/>
                <a:ea typeface="+mj-ea"/>
                <a:cs typeface="+mj-cs"/>
                <a:sym typeface="Calibri"/>
              </a:rPr>
              <a:t> die </a:t>
            </a:r>
            <a:r>
              <a:rPr lang="en-US" sz="1200" b="0" i="0" dirty="0" err="1" smtClean="0">
                <a:effectLst/>
                <a:latin typeface="+mj-lt"/>
                <a:ea typeface="+mj-ea"/>
                <a:cs typeface="+mj-cs"/>
                <a:sym typeface="Calibri"/>
              </a:rPr>
              <a:t>jeweiligen</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Umfeld</a:t>
            </a:r>
            <a:r>
              <a:rPr lang="en-US" sz="1200" b="0" i="0" dirty="0" smtClean="0">
                <a:effectLst/>
                <a:latin typeface="+mj-lt"/>
                <a:ea typeface="+mj-ea"/>
                <a:cs typeface="+mj-cs"/>
                <a:sym typeface="Calibri"/>
              </a:rPr>
              <a:t>- und </a:t>
            </a:r>
            <a:r>
              <a:rPr lang="en-US" sz="1200" b="0" i="0" dirty="0" err="1" smtClean="0">
                <a:effectLst/>
                <a:latin typeface="+mj-lt"/>
                <a:ea typeface="+mj-ea"/>
                <a:cs typeface="+mj-cs"/>
                <a:sym typeface="Calibri"/>
              </a:rPr>
              <a:t>Systembedingungen</a:t>
            </a:r>
            <a:r>
              <a:rPr lang="en-US" sz="1200" b="0" i="0" dirty="0" smtClean="0">
                <a:effectLst/>
                <a:latin typeface="+mj-lt"/>
                <a:ea typeface="+mj-ea"/>
                <a:cs typeface="+mj-cs"/>
                <a:sym typeface="Calibri"/>
              </a:rPr>
              <a:t> in </a:t>
            </a:r>
            <a:r>
              <a:rPr lang="en-US" sz="1200" b="0" i="0" dirty="0" err="1" smtClean="0">
                <a:effectLst/>
                <a:latin typeface="+mj-lt"/>
                <a:ea typeface="+mj-ea"/>
                <a:cs typeface="+mj-cs"/>
                <a:sym typeface="Calibri"/>
              </a:rPr>
              <a:t>Verbindung</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gebracht</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mit</a:t>
            </a:r>
            <a:r>
              <a:rPr lang="en-US" sz="1200" b="0" i="0" dirty="0" smtClean="0">
                <a:effectLst/>
                <a:latin typeface="+mj-lt"/>
                <a:ea typeface="+mj-ea"/>
                <a:cs typeface="+mj-cs"/>
                <a:sym typeface="Calibri"/>
              </a:rPr>
              <a:t> den </a:t>
            </a:r>
            <a:r>
              <a:rPr lang="en-US" sz="1200" b="0" i="0" dirty="0" err="1" smtClean="0">
                <a:effectLst/>
                <a:latin typeface="+mj-lt"/>
                <a:ea typeface="+mj-ea"/>
                <a:cs typeface="+mj-cs"/>
                <a:sym typeface="Calibri"/>
              </a:rPr>
              <a:t>zu</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erledigenden</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Aufgaben</a:t>
            </a:r>
            <a:r>
              <a:rPr lang="en-US" sz="1200" b="0" i="0" dirty="0" smtClean="0">
                <a:effectLst/>
                <a:latin typeface="+mj-lt"/>
                <a:ea typeface="+mj-ea"/>
                <a:cs typeface="+mj-cs"/>
                <a:sym typeface="Calibri"/>
              </a:rPr>
              <a:t>, den </a:t>
            </a:r>
            <a:r>
              <a:rPr lang="en-US" sz="1200" b="0" i="0" dirty="0" err="1" smtClean="0">
                <a:effectLst/>
                <a:latin typeface="+mj-lt"/>
                <a:ea typeface="+mj-ea"/>
                <a:cs typeface="+mj-cs"/>
                <a:sym typeface="Calibri"/>
              </a:rPr>
              <a:t>erwarteten</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Ergebnissen</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dem</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Beitrag</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zu</a:t>
            </a:r>
            <a:r>
              <a:rPr lang="en-US" sz="1200" b="0" i="0" dirty="0" smtClean="0">
                <a:effectLst/>
                <a:latin typeface="+mj-lt"/>
                <a:ea typeface="+mj-ea"/>
                <a:cs typeface="+mj-cs"/>
                <a:sym typeface="Calibri"/>
              </a:rPr>
              <a:t> den </a:t>
            </a:r>
            <a:r>
              <a:rPr lang="en-US" sz="1200" b="0" i="0" dirty="0" err="1" smtClean="0">
                <a:effectLst/>
                <a:latin typeface="+mj-lt"/>
                <a:ea typeface="+mj-ea"/>
                <a:cs typeface="+mj-cs"/>
                <a:sym typeface="Calibri"/>
              </a:rPr>
              <a:t>nutzenstiftenden</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Projektzielen</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sowie</a:t>
            </a:r>
            <a:r>
              <a:rPr lang="en-US" sz="1200" b="0" i="0" dirty="0" smtClean="0">
                <a:effectLst/>
                <a:latin typeface="+mj-lt"/>
                <a:ea typeface="+mj-ea"/>
                <a:cs typeface="+mj-cs"/>
                <a:sym typeface="Calibri"/>
              </a:rPr>
              <a:t> den </a:t>
            </a:r>
            <a:r>
              <a:rPr lang="en-US" sz="1200" b="0" i="0" dirty="0" err="1" smtClean="0">
                <a:effectLst/>
                <a:latin typeface="+mj-lt"/>
                <a:ea typeface="+mj-ea"/>
                <a:cs typeface="+mj-cs"/>
                <a:sym typeface="Calibri"/>
              </a:rPr>
              <a:t>übergeordneten</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strategischen</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Entwicklungs</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Zielen</a:t>
            </a:r>
            <a:r>
              <a:rPr lang="en-US" sz="1200" b="0" i="0" dirty="0" smtClean="0">
                <a:effectLst/>
                <a:latin typeface="+mj-lt"/>
                <a:ea typeface="+mj-ea"/>
                <a:cs typeface="+mj-cs"/>
                <a:sym typeface="Calibri"/>
              </a:rPr>
              <a:t>.</a:t>
            </a:r>
          </a:p>
          <a:p>
            <a:endParaRPr lang="en-US" sz="1200" b="0" i="0" dirty="0" smtClean="0">
              <a:effectLst/>
              <a:latin typeface="+mj-lt"/>
              <a:ea typeface="+mj-ea"/>
              <a:cs typeface="+mj-cs"/>
              <a:sym typeface="Calibri"/>
            </a:endParaRPr>
          </a:p>
          <a:p>
            <a:pPr fontAlgn="base"/>
            <a:r>
              <a:rPr lang="en-US" sz="1200" b="0" i="0" dirty="0" smtClean="0">
                <a:effectLst/>
                <a:latin typeface="+mj-lt"/>
                <a:ea typeface="+mj-ea"/>
                <a:cs typeface="+mj-cs"/>
                <a:sym typeface="Calibri"/>
              </a:rPr>
              <a:t>Die </a:t>
            </a:r>
            <a:r>
              <a:rPr lang="en-US" sz="1200" b="0" i="0" u="sng" dirty="0" err="1" smtClean="0">
                <a:effectLst/>
                <a:latin typeface="+mj-lt"/>
                <a:ea typeface="+mj-ea"/>
                <a:cs typeface="+mj-cs"/>
                <a:sym typeface="Calibri"/>
              </a:rPr>
              <a:t>horizontale</a:t>
            </a:r>
            <a:r>
              <a:rPr lang="en-US" sz="1200" b="0" i="0" u="sng" dirty="0" smtClean="0">
                <a:effectLst/>
                <a:latin typeface="+mj-lt"/>
                <a:ea typeface="+mj-ea"/>
                <a:cs typeface="+mj-cs"/>
                <a:sym typeface="Calibri"/>
              </a:rPr>
              <a:t> </a:t>
            </a:r>
            <a:r>
              <a:rPr lang="en-US" sz="1200" b="0" i="0" u="sng" dirty="0" err="1" smtClean="0">
                <a:effectLst/>
                <a:latin typeface="+mj-lt"/>
                <a:ea typeface="+mj-ea"/>
                <a:cs typeface="+mj-cs"/>
                <a:sym typeface="Calibri"/>
              </a:rPr>
              <a:t>Logik</a:t>
            </a:r>
            <a:r>
              <a:rPr lang="en-US" sz="1200" b="0" i="0" dirty="0" smtClean="0">
                <a:effectLst/>
                <a:latin typeface="+mj-lt"/>
                <a:ea typeface="+mj-ea"/>
                <a:cs typeface="+mj-cs"/>
                <a:sym typeface="Calibri"/>
              </a:rPr>
              <a:t> – </a:t>
            </a:r>
            <a:r>
              <a:rPr lang="en-US" sz="1200" b="0" i="0" dirty="0" err="1" smtClean="0">
                <a:effectLst/>
                <a:latin typeface="+mj-lt"/>
                <a:ea typeface="+mj-ea"/>
                <a:cs typeface="+mj-cs"/>
                <a:sym typeface="Calibri"/>
              </a:rPr>
              <a:t>sprich</a:t>
            </a:r>
            <a:r>
              <a:rPr lang="en-US" sz="1200" b="0" i="0" dirty="0" smtClean="0">
                <a:effectLst/>
                <a:latin typeface="+mj-lt"/>
                <a:ea typeface="+mj-ea"/>
                <a:cs typeface="+mj-cs"/>
                <a:sym typeface="Calibri"/>
              </a:rPr>
              <a:t> die </a:t>
            </a:r>
            <a:r>
              <a:rPr lang="en-US" sz="1200" b="0" i="0" dirty="0" err="1" smtClean="0">
                <a:effectLst/>
                <a:latin typeface="+mj-lt"/>
                <a:ea typeface="+mj-ea"/>
                <a:cs typeface="+mj-cs"/>
                <a:sym typeface="Calibri"/>
              </a:rPr>
              <a:t>Spalten</a:t>
            </a:r>
            <a:r>
              <a:rPr lang="en-US" sz="1200" b="0" i="0" dirty="0" smtClean="0">
                <a:effectLst/>
                <a:latin typeface="+mj-lt"/>
                <a:ea typeface="+mj-ea"/>
                <a:cs typeface="+mj-cs"/>
                <a:sym typeface="Calibri"/>
              </a:rPr>
              <a:t> – </a:t>
            </a:r>
            <a:r>
              <a:rPr lang="en-US" sz="1200" b="0" i="0" dirty="0" err="1" smtClean="0">
                <a:effectLst/>
                <a:latin typeface="+mj-lt"/>
                <a:ea typeface="+mj-ea"/>
                <a:cs typeface="+mj-cs"/>
                <a:sym typeface="Calibri"/>
              </a:rPr>
              <a:t>besteht</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aus</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Indikatoren</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zur</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Messung</a:t>
            </a:r>
            <a:r>
              <a:rPr lang="en-US" sz="1200" b="0" i="0" dirty="0" smtClean="0">
                <a:effectLst/>
                <a:latin typeface="+mj-lt"/>
                <a:ea typeface="+mj-ea"/>
                <a:cs typeface="+mj-cs"/>
                <a:sym typeface="Calibri"/>
              </a:rPr>
              <a:t> der </a:t>
            </a:r>
            <a:r>
              <a:rPr lang="en-US" sz="1200" b="0" i="0" dirty="0" err="1" smtClean="0">
                <a:effectLst/>
                <a:latin typeface="+mj-lt"/>
                <a:ea typeface="+mj-ea"/>
                <a:cs typeface="+mj-cs"/>
                <a:sym typeface="Calibri"/>
              </a:rPr>
              <a:t>einzelnen</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Ziele-Dimensionen</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sowie</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aus</a:t>
            </a:r>
            <a:r>
              <a:rPr lang="en-US" sz="1200" b="0" i="0" dirty="0" smtClean="0">
                <a:effectLst/>
                <a:latin typeface="+mj-lt"/>
                <a:ea typeface="+mj-ea"/>
                <a:cs typeface="+mj-cs"/>
                <a:sym typeface="Calibri"/>
              </a:rPr>
              <a:t> den </a:t>
            </a:r>
            <a:r>
              <a:rPr lang="en-US" sz="1200" b="0" i="0" dirty="0" err="1" smtClean="0">
                <a:effectLst/>
                <a:latin typeface="+mj-lt"/>
                <a:ea typeface="+mj-ea"/>
                <a:cs typeface="+mj-cs"/>
                <a:sym typeface="Calibri"/>
              </a:rPr>
              <a:t>wesentlichen</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externen</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Faktoren</a:t>
            </a:r>
            <a:r>
              <a:rPr lang="en-US" sz="1200" b="0" i="0" dirty="0" smtClean="0">
                <a:effectLst/>
                <a:latin typeface="+mj-lt"/>
                <a:ea typeface="+mj-ea"/>
                <a:cs typeface="+mj-cs"/>
                <a:sym typeface="Calibri"/>
              </a:rPr>
              <a:t>, die den </a:t>
            </a:r>
            <a:r>
              <a:rPr lang="en-US" sz="1200" b="0" i="0" dirty="0" err="1" smtClean="0">
                <a:effectLst/>
                <a:latin typeface="+mj-lt"/>
                <a:ea typeface="+mj-ea"/>
                <a:cs typeface="+mj-cs"/>
                <a:sym typeface="Calibri"/>
              </a:rPr>
              <a:t>Projekterfolg</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beeinflussen</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können</a:t>
            </a:r>
            <a:r>
              <a:rPr lang="en-US" sz="1200" b="0" i="0" dirty="0" smtClean="0">
                <a:effectLst/>
                <a:latin typeface="+mj-lt"/>
                <a:ea typeface="+mj-ea"/>
                <a:cs typeface="+mj-cs"/>
                <a:sym typeface="Calibri"/>
              </a:rPr>
              <a:t>. Die 4 </a:t>
            </a:r>
            <a:r>
              <a:rPr lang="en-US" sz="1200" b="0" i="0" dirty="0" err="1" smtClean="0">
                <a:effectLst/>
                <a:latin typeface="+mj-lt"/>
                <a:ea typeface="+mj-ea"/>
                <a:cs typeface="+mj-cs"/>
                <a:sym typeface="Calibri"/>
              </a:rPr>
              <a:t>Spalten</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sind</a:t>
            </a:r>
            <a:r>
              <a:rPr lang="en-US" sz="1200" b="0" i="0" dirty="0" smtClean="0">
                <a:effectLst/>
                <a:latin typeface="+mj-lt"/>
                <a:ea typeface="+mj-ea"/>
                <a:cs typeface="+mj-cs"/>
                <a:sym typeface="Calibri"/>
              </a:rPr>
              <a:t>:</a:t>
            </a:r>
          </a:p>
          <a:p>
            <a:pPr fontAlgn="base"/>
            <a:endParaRPr lang="en-US" sz="1200" b="0" i="0" dirty="0" smtClean="0">
              <a:effectLst/>
              <a:latin typeface="+mj-lt"/>
              <a:ea typeface="+mj-ea"/>
              <a:cs typeface="+mj-cs"/>
              <a:sym typeface="Calibri"/>
            </a:endParaRPr>
          </a:p>
          <a:p>
            <a:pPr fontAlgn="base"/>
            <a:r>
              <a:rPr lang="en-US" sz="1200" b="0" i="0" dirty="0" err="1" smtClean="0">
                <a:effectLst/>
                <a:latin typeface="+mj-lt"/>
                <a:ea typeface="+mj-ea"/>
                <a:cs typeface="+mj-cs"/>
                <a:sym typeface="Calibri"/>
              </a:rPr>
              <a:t>Ziel-Hierarchie</a:t>
            </a:r>
            <a:r>
              <a:rPr lang="en-US" sz="1200" b="0" i="0" dirty="0" smtClean="0">
                <a:effectLst/>
                <a:latin typeface="+mj-lt"/>
                <a:ea typeface="+mj-ea"/>
                <a:cs typeface="+mj-cs"/>
                <a:sym typeface="Calibri"/>
              </a:rPr>
              <a:t>,  </a:t>
            </a:r>
          </a:p>
          <a:p>
            <a:pPr fontAlgn="base"/>
            <a:r>
              <a:rPr lang="en-US" sz="1200" b="0" i="0" dirty="0" err="1" smtClean="0">
                <a:effectLst/>
                <a:latin typeface="+mj-lt"/>
                <a:ea typeface="+mj-ea"/>
                <a:cs typeface="+mj-cs"/>
                <a:sym typeface="Calibri"/>
              </a:rPr>
              <a:t>Indikatoren</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Kennzahlen</a:t>
            </a:r>
            <a:r>
              <a:rPr lang="en-US" sz="1200" b="0" i="0" dirty="0" smtClean="0">
                <a:effectLst/>
                <a:latin typeface="+mj-lt"/>
                <a:ea typeface="+mj-ea"/>
                <a:cs typeface="+mj-cs"/>
                <a:sym typeface="Calibri"/>
              </a:rPr>
              <a:t>,</a:t>
            </a:r>
            <a:r>
              <a:rPr lang="en-US" sz="1200" b="0" i="0" baseline="0" dirty="0" smtClean="0">
                <a:effectLst/>
                <a:latin typeface="+mj-lt"/>
                <a:ea typeface="+mj-ea"/>
                <a:cs typeface="+mj-cs"/>
                <a:sym typeface="Calibri"/>
              </a:rPr>
              <a:t> </a:t>
            </a:r>
          </a:p>
          <a:p>
            <a:pPr fontAlgn="base"/>
            <a:r>
              <a:rPr lang="en-US" sz="1200" b="0" i="0" dirty="0" err="1" smtClean="0">
                <a:effectLst/>
                <a:latin typeface="+mj-lt"/>
                <a:ea typeface="+mj-ea"/>
                <a:cs typeface="+mj-cs"/>
                <a:sym typeface="Calibri"/>
              </a:rPr>
              <a:t>Nachweismöglichkeit</a:t>
            </a:r>
            <a:r>
              <a:rPr lang="en-US" sz="1200" b="0" i="0" dirty="0" smtClean="0">
                <a:effectLst/>
                <a:latin typeface="+mj-lt"/>
                <a:ea typeface="+mj-ea"/>
                <a:cs typeface="+mj-cs"/>
                <a:sym typeface="Calibri"/>
              </a:rPr>
              <a:t>, </a:t>
            </a:r>
          </a:p>
          <a:p>
            <a:pPr fontAlgn="base"/>
            <a:r>
              <a:rPr lang="en-US" sz="1200" b="0" i="0" dirty="0" err="1" smtClean="0">
                <a:effectLst/>
                <a:latin typeface="+mj-lt"/>
                <a:ea typeface="+mj-ea"/>
                <a:cs typeface="+mj-cs"/>
                <a:sym typeface="Calibri"/>
              </a:rPr>
              <a:t>Annahmen</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Voraussetzungen</a:t>
            </a:r>
            <a:r>
              <a:rPr lang="en-US" sz="1200" b="0" i="0" dirty="0" smtClean="0">
                <a:effectLst/>
                <a:latin typeface="+mj-lt"/>
                <a:ea typeface="+mj-ea"/>
                <a:cs typeface="+mj-cs"/>
                <a:sym typeface="Calibri"/>
              </a:rPr>
              <a:t>.</a:t>
            </a:r>
          </a:p>
          <a:p>
            <a:endParaRPr lang="hu-HU" dirty="0"/>
          </a:p>
        </p:txBody>
      </p:sp>
    </p:spTree>
    <p:extLst>
      <p:ext uri="{BB962C8B-B14F-4D97-AF65-F5344CB8AC3E}">
        <p14:creationId xmlns:p14="http://schemas.microsoft.com/office/powerpoint/2010/main" val="11742469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de-AT" dirty="0" smtClean="0"/>
              <a:t>Die wichtigste Plattform für die Suche nach Partnern für Ihr Projekt ist das von der EU verwaltete Teilnehmerportal "Bildung, Audiovisuelles, Kultur, Bürgerschaft und Freiwilligentätigkeit“,</a:t>
            </a:r>
            <a:r>
              <a:rPr lang="de-AT" baseline="0" dirty="0" smtClean="0"/>
              <a:t> </a:t>
            </a:r>
            <a:r>
              <a:rPr lang="de-AT" dirty="0" smtClean="0"/>
              <a:t>engl.</a:t>
            </a:r>
            <a:r>
              <a:rPr lang="de-AT" baseline="0" dirty="0" smtClean="0"/>
              <a:t> </a:t>
            </a:r>
            <a:r>
              <a:rPr lang="en-US" baseline="0" dirty="0" smtClean="0"/>
              <a:t>„Education, Audio-visual, Culture, Citizenship and Volunteering Participant Portal”</a:t>
            </a:r>
            <a:r>
              <a:rPr lang="de-AT" dirty="0" smtClean="0"/>
              <a:t> Sie finden hier Partner nicht nur für das Programm Erasmus+, sondern auch für andere Ausschreibungen, die für Einzelpersonen und Organisationen im Bildungssektor veröffentlicht werden.</a:t>
            </a:r>
          </a:p>
        </p:txBody>
      </p:sp>
    </p:spTree>
    <p:extLst>
      <p:ext uri="{BB962C8B-B14F-4D97-AF65-F5344CB8AC3E}">
        <p14:creationId xmlns:p14="http://schemas.microsoft.com/office/powerpoint/2010/main" val="8677615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de-AT" sz="1200" b="0" i="0" dirty="0" smtClean="0">
                <a:effectLst/>
                <a:latin typeface="+mj-lt"/>
                <a:ea typeface="+mj-ea"/>
                <a:cs typeface="+mj-cs"/>
                <a:sym typeface="Calibri"/>
              </a:rPr>
              <a:t>Über die offiziellen Webseiten der EU-Kommission und nationale Portale hinaus gibt es in allen Mitgliedsländern verschiedene Webseiten, auf denen Sie Partner finden und Informationen über Ihre Schule veröffentlichen können. </a:t>
            </a:r>
          </a:p>
          <a:p>
            <a:endParaRPr lang="de-AT" sz="1200" b="0" i="0" dirty="0" smtClean="0">
              <a:effectLst/>
              <a:latin typeface="+mj-lt"/>
              <a:ea typeface="+mj-ea"/>
              <a:cs typeface="+mj-cs"/>
              <a:sym typeface="Calibri"/>
            </a:endParaRPr>
          </a:p>
          <a:p>
            <a:r>
              <a:rPr lang="de-AT" sz="1200" b="0" i="0" dirty="0" smtClean="0">
                <a:effectLst/>
                <a:latin typeface="+mj-lt"/>
                <a:ea typeface="+mj-ea"/>
                <a:cs typeface="+mj-cs"/>
                <a:sym typeface="Calibri"/>
              </a:rPr>
              <a:t>Auf dem Bild sehen Sie ein italienisches Beispiel "EUPARTNERSEARCH", einen kostenlosen Dienst zur Förderung des Gedankenaustauschs und der Partnerschaft mit dem Ziel der Verbesserung der Zusammenarbeit zwischen den europäischen Einrichtungen sowie der Entwicklung neuer Praktiken für Ausbildung und Erziehung Es basiert auf Erasmus + Calls, wird aber in Zukunft mehr Möglichkeiten bieten.</a:t>
            </a:r>
          </a:p>
        </p:txBody>
      </p:sp>
    </p:spTree>
    <p:extLst>
      <p:ext uri="{BB962C8B-B14F-4D97-AF65-F5344CB8AC3E}">
        <p14:creationId xmlns:p14="http://schemas.microsoft.com/office/powerpoint/2010/main" val="13620218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de-AT" dirty="0" smtClean="0"/>
              <a:t>Den europäischen</a:t>
            </a:r>
            <a:r>
              <a:rPr lang="de-AT" baseline="0" dirty="0" smtClean="0"/>
              <a:t> Mitspielern im </a:t>
            </a:r>
            <a:r>
              <a:rPr lang="de-AT" dirty="0" smtClean="0"/>
              <a:t>Bildungswesen - Schulen, Lehrer, Schülerinnen und Schülern - bieten sich große Möglichkeiten, eine internationale Zusammenarbeit zu beginnen und sich in bestehende Bildungsnetzwerke einzugliedern, auch wenn sie nicht beabsichtigen, ein Projekt zu entwickeln.</a:t>
            </a:r>
          </a:p>
          <a:p>
            <a:pPr marL="0" marR="0" indent="0" defTabSz="914400" eaLnBrk="1" fontAlgn="auto" latinLnBrk="0" hangingPunct="1">
              <a:lnSpc>
                <a:spcPct val="100000"/>
              </a:lnSpc>
              <a:spcBef>
                <a:spcPts val="0"/>
              </a:spcBef>
              <a:spcAft>
                <a:spcPts val="0"/>
              </a:spcAft>
              <a:buClrTx/>
              <a:buSzTx/>
              <a:buFontTx/>
              <a:buNone/>
              <a:tabLst/>
              <a:defRPr/>
            </a:pPr>
            <a:endParaRPr lang="de-AT" dirty="0" smtClean="0"/>
          </a:p>
          <a:p>
            <a:pPr marL="0" marR="0" indent="0" defTabSz="914400" eaLnBrk="1" fontAlgn="auto" latinLnBrk="0" hangingPunct="1">
              <a:lnSpc>
                <a:spcPct val="100000"/>
              </a:lnSpc>
              <a:spcBef>
                <a:spcPts val="0"/>
              </a:spcBef>
              <a:spcAft>
                <a:spcPts val="0"/>
              </a:spcAft>
              <a:buClrTx/>
              <a:buSzTx/>
              <a:buFontTx/>
              <a:buNone/>
              <a:tabLst/>
              <a:defRPr/>
            </a:pPr>
            <a:r>
              <a:rPr lang="de-AT" dirty="0" smtClean="0"/>
              <a:t> </a:t>
            </a:r>
          </a:p>
          <a:p>
            <a:endParaRPr lang="hu-HU" dirty="0" smtClean="0"/>
          </a:p>
          <a:p>
            <a:endParaRPr lang="en-US" sz="1200" b="0" i="0" dirty="0" smtClean="0">
              <a:effectLst/>
              <a:latin typeface="+mj-lt"/>
              <a:ea typeface="+mj-ea"/>
              <a:cs typeface="+mj-cs"/>
              <a:sym typeface="Calibri"/>
            </a:endParaRPr>
          </a:p>
        </p:txBody>
      </p:sp>
    </p:spTree>
    <p:extLst>
      <p:ext uri="{BB962C8B-B14F-4D97-AF65-F5344CB8AC3E}">
        <p14:creationId xmlns:p14="http://schemas.microsoft.com/office/powerpoint/2010/main" val="19742752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defTabSz="914400" eaLnBrk="1" fontAlgn="auto" latinLnBrk="0" hangingPunct="1">
              <a:lnSpc>
                <a:spcPct val="100000"/>
              </a:lnSpc>
              <a:spcBef>
                <a:spcPts val="0"/>
              </a:spcBef>
              <a:spcAft>
                <a:spcPts val="0"/>
              </a:spcAft>
              <a:buClrTx/>
              <a:buSzTx/>
              <a:buFontTx/>
              <a:buNone/>
              <a:tabLst/>
              <a:defRPr/>
            </a:pPr>
            <a:endParaRPr lang="hu-HU" dirty="0" smtClean="0"/>
          </a:p>
          <a:p>
            <a:endParaRPr lang="en-US" sz="1200" b="0" i="0" dirty="0" smtClean="0">
              <a:effectLst/>
              <a:latin typeface="+mj-lt"/>
              <a:ea typeface="+mj-ea"/>
              <a:cs typeface="+mj-cs"/>
              <a:sym typeface="Calibri"/>
            </a:endParaRPr>
          </a:p>
        </p:txBody>
      </p:sp>
    </p:spTree>
    <p:extLst>
      <p:ext uri="{BB962C8B-B14F-4D97-AF65-F5344CB8AC3E}">
        <p14:creationId xmlns:p14="http://schemas.microsoft.com/office/powerpoint/2010/main" val="17398162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Shape 215"/>
          <p:cNvSpPr>
            <a:spLocks noGrp="1" noRot="1" noChangeAspect="1"/>
          </p:cNvSpPr>
          <p:nvPr>
            <p:ph type="sldImg"/>
          </p:nvPr>
        </p:nvSpPr>
        <p:spPr>
          <a:xfrm>
            <a:off x="381000" y="685800"/>
            <a:ext cx="6096000" cy="3429000"/>
          </a:xfrm>
          <a:prstGeom prst="rect">
            <a:avLst/>
          </a:prstGeom>
        </p:spPr>
        <p:txBody>
          <a:bodyPr/>
          <a:lstStyle/>
          <a:p>
            <a:endParaRPr/>
          </a:p>
        </p:txBody>
      </p:sp>
      <p:sp>
        <p:nvSpPr>
          <p:cNvPr id="216" name="Shape 216"/>
          <p:cNvSpPr>
            <a:spLocks noGrp="1"/>
          </p:cNvSpPr>
          <p:nvPr>
            <p:ph type="body" sz="quarter" idx="1"/>
          </p:nvPr>
        </p:nvSpPr>
        <p:spPr>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dirty="0" smtClean="0"/>
              <a:t>Bitte verwenden Sie diesen</a:t>
            </a:r>
            <a:r>
              <a:rPr lang="de-AT" baseline="0" dirty="0" smtClean="0"/>
              <a:t> Platz, um ihre Notizen, Links und Sonstiges zu vermerken, bzw. alles, was nicht auf den Folien aufscheinen soll, sondern während des Unterrichts laut gesagt werden soll. </a:t>
            </a:r>
            <a:endParaRPr lang="hu-HU" dirty="0"/>
          </a:p>
        </p:txBody>
      </p:sp>
    </p:spTree>
    <p:extLst>
      <p:ext uri="{BB962C8B-B14F-4D97-AF65-F5344CB8AC3E}">
        <p14:creationId xmlns:p14="http://schemas.microsoft.com/office/powerpoint/2010/main" val="12297764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de-AT" sz="1200" b="0" i="0" u="none" strike="noStrike" cap="none" spc="0" normalizeH="0" baseline="0" dirty="0" smtClean="0">
                <a:ln>
                  <a:noFill/>
                </a:ln>
                <a:solidFill>
                  <a:srgbClr val="000000"/>
                </a:solidFill>
                <a:effectLst/>
                <a:uFillTx/>
                <a:latin typeface="+mj-lt"/>
                <a:ea typeface="+mj-ea"/>
                <a:cs typeface="+mj-cs"/>
                <a:sym typeface="Helvetica"/>
              </a:rPr>
              <a:t>Die Website der Europäischen </a:t>
            </a:r>
            <a:r>
              <a:rPr kumimoji="0" lang="de-AT" sz="1200" b="0" i="0" u="none" strike="noStrike" cap="none" spc="0" normalizeH="0" baseline="0" dirty="0" err="1" smtClean="0">
                <a:ln>
                  <a:noFill/>
                </a:ln>
                <a:solidFill>
                  <a:srgbClr val="000000"/>
                </a:solidFill>
                <a:effectLst/>
                <a:uFillTx/>
                <a:latin typeface="+mj-lt"/>
                <a:ea typeface="+mj-ea"/>
                <a:cs typeface="+mj-cs"/>
                <a:sym typeface="Helvetica"/>
              </a:rPr>
              <a:t>Union,"EUR</a:t>
            </a:r>
            <a:r>
              <a:rPr kumimoji="0" lang="de-AT" sz="1200" b="0" i="0" u="none" strike="noStrike" cap="none" spc="0" normalizeH="0" baseline="0" dirty="0" smtClean="0">
                <a:ln>
                  <a:noFill/>
                </a:ln>
                <a:solidFill>
                  <a:srgbClr val="000000"/>
                </a:solidFill>
                <a:effectLst/>
                <a:uFillTx/>
                <a:latin typeface="+mj-lt"/>
                <a:ea typeface="+mj-ea"/>
                <a:cs typeface="+mj-cs"/>
                <a:sym typeface="Helvetica"/>
              </a:rPr>
              <a:t>-Lex", ist in allen Sprachen der Mitgliedsstaaten verfügbar. Auf der Website befindet sich ein sehr effektiver Suchdienst, über den Sie alle EU-Rechtsvorschriften und andere im Amtsblatt der EU veröffentlichten offiziellen Dokumente herunterladen können.</a:t>
            </a:r>
          </a:p>
        </p:txBody>
      </p:sp>
    </p:spTree>
    <p:extLst>
      <p:ext uri="{BB962C8B-B14F-4D97-AF65-F5344CB8AC3E}">
        <p14:creationId xmlns:p14="http://schemas.microsoft.com/office/powerpoint/2010/main" val="12068096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en-US" sz="1200" b="0" i="0" dirty="0" err="1" smtClean="0">
                <a:effectLst/>
                <a:latin typeface="+mj-lt"/>
                <a:ea typeface="+mj-ea"/>
                <a:cs typeface="+mj-cs"/>
                <a:sym typeface="Calibri"/>
              </a:rPr>
              <a:t>Sie</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finden</a:t>
            </a:r>
            <a:r>
              <a:rPr lang="en-US" sz="1200" b="0" i="0" dirty="0" smtClean="0">
                <a:effectLst/>
                <a:latin typeface="+mj-lt"/>
                <a:ea typeface="+mj-ea"/>
                <a:cs typeface="+mj-cs"/>
                <a:sym typeface="Calibri"/>
              </a:rPr>
              <a:t> auf </a:t>
            </a:r>
            <a:r>
              <a:rPr lang="en-US" sz="1200" b="0" i="0" dirty="0" err="1" smtClean="0">
                <a:effectLst/>
                <a:latin typeface="+mj-lt"/>
                <a:ea typeface="+mj-ea"/>
                <a:cs typeface="+mj-cs"/>
                <a:sym typeface="Calibri"/>
              </a:rPr>
              <a:t>dem</a:t>
            </a:r>
            <a:r>
              <a:rPr lang="en-US" sz="1200" b="0" i="0" dirty="0" smtClean="0">
                <a:effectLst/>
                <a:latin typeface="+mj-lt"/>
                <a:ea typeface="+mj-ea"/>
                <a:cs typeface="+mj-cs"/>
                <a:sym typeface="Calibri"/>
              </a:rPr>
              <a:t> Portal </a:t>
            </a:r>
            <a:r>
              <a:rPr lang="en-US" sz="1200" b="0" i="0" dirty="0" err="1" smtClean="0">
                <a:effectLst/>
                <a:latin typeface="+mj-lt"/>
                <a:ea typeface="+mj-ea"/>
                <a:cs typeface="+mj-cs"/>
                <a:sym typeface="Calibri"/>
              </a:rPr>
              <a:t>eine</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Zusammenfassungen</a:t>
            </a:r>
            <a:r>
              <a:rPr lang="en-US" sz="1200" b="0" i="0" dirty="0" smtClean="0">
                <a:effectLst/>
                <a:latin typeface="+mj-lt"/>
                <a:ea typeface="+mj-ea"/>
                <a:cs typeface="+mj-cs"/>
                <a:sym typeface="Calibri"/>
              </a:rPr>
              <a:t> der EU-</a:t>
            </a:r>
            <a:r>
              <a:rPr lang="en-US" sz="1200" b="0" i="0" dirty="0" err="1" smtClean="0">
                <a:effectLst/>
                <a:latin typeface="+mj-lt"/>
                <a:ea typeface="+mj-ea"/>
                <a:cs typeface="+mj-cs"/>
                <a:sym typeface="Calibri"/>
              </a:rPr>
              <a:t>Gesetzgebung</a:t>
            </a:r>
            <a:r>
              <a:rPr lang="en-US" sz="1200" b="0" i="0" dirty="0" smtClean="0">
                <a:effectLst/>
                <a:latin typeface="+mj-lt"/>
                <a:ea typeface="+mj-ea"/>
                <a:cs typeface="+mj-cs"/>
                <a:sym typeface="Calibri"/>
              </a:rPr>
              <a:t>", die </a:t>
            </a:r>
            <a:r>
              <a:rPr lang="en-US" sz="1200" b="0" i="0" dirty="0" err="1" smtClean="0">
                <a:effectLst/>
                <a:latin typeface="+mj-lt"/>
                <a:ea typeface="+mj-ea"/>
                <a:cs typeface="+mj-cs"/>
                <a:sym typeface="Calibri"/>
              </a:rPr>
              <a:t>über</a:t>
            </a:r>
            <a:r>
              <a:rPr lang="en-US" sz="1200" b="0" i="0" dirty="0" smtClean="0">
                <a:effectLst/>
                <a:latin typeface="+mj-lt"/>
                <a:ea typeface="+mj-ea"/>
                <a:cs typeface="+mj-cs"/>
                <a:sym typeface="Calibri"/>
              </a:rPr>
              <a:t> die </a:t>
            </a:r>
            <a:r>
              <a:rPr lang="en-US" sz="1200" b="0" i="0" dirty="0" err="1" smtClean="0">
                <a:effectLst/>
                <a:latin typeface="+mj-lt"/>
                <a:ea typeface="+mj-ea"/>
                <a:cs typeface="+mj-cs"/>
                <a:sym typeface="Calibri"/>
              </a:rPr>
              <a:t>wichtigsten</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Aspekte</a:t>
            </a:r>
            <a:r>
              <a:rPr lang="en-US" sz="1200" b="0" i="0" dirty="0" smtClean="0">
                <a:effectLst/>
                <a:latin typeface="+mj-lt"/>
                <a:ea typeface="+mj-ea"/>
                <a:cs typeface="+mj-cs"/>
                <a:sym typeface="Calibri"/>
              </a:rPr>
              <a:t> der </a:t>
            </a:r>
            <a:r>
              <a:rPr lang="en-US" sz="1200" b="0" i="0" dirty="0" err="1" smtClean="0">
                <a:effectLst/>
                <a:latin typeface="+mj-lt"/>
                <a:ea typeface="+mj-ea"/>
                <a:cs typeface="+mj-cs"/>
                <a:sym typeface="Calibri"/>
              </a:rPr>
              <a:t>europäischen</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Gesetzgebung</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Politiken</a:t>
            </a:r>
            <a:r>
              <a:rPr lang="en-US" sz="1200" b="0" i="0" dirty="0" smtClean="0">
                <a:effectLst/>
                <a:latin typeface="+mj-lt"/>
                <a:ea typeface="+mj-ea"/>
                <a:cs typeface="+mj-cs"/>
                <a:sym typeface="Calibri"/>
              </a:rPr>
              <a:t> und </a:t>
            </a:r>
            <a:r>
              <a:rPr lang="en-US" sz="1200" b="0" i="0" dirty="0" err="1" smtClean="0">
                <a:effectLst/>
                <a:latin typeface="+mj-lt"/>
                <a:ea typeface="+mj-ea"/>
                <a:cs typeface="+mj-cs"/>
                <a:sym typeface="Calibri"/>
              </a:rPr>
              <a:t>Aktivitäten</a:t>
            </a:r>
            <a:r>
              <a:rPr lang="en-US" sz="1200" b="0" i="0" dirty="0" smtClean="0">
                <a:effectLst/>
                <a:latin typeface="+mj-lt"/>
                <a:ea typeface="+mj-ea"/>
                <a:cs typeface="+mj-cs"/>
                <a:sym typeface="Calibri"/>
              </a:rPr>
              <a:t> in </a:t>
            </a:r>
            <a:r>
              <a:rPr lang="en-US" sz="1200" b="0" i="0" dirty="0" err="1" smtClean="0">
                <a:effectLst/>
                <a:latin typeface="+mj-lt"/>
                <a:ea typeface="+mj-ea"/>
                <a:cs typeface="+mj-cs"/>
                <a:sym typeface="Calibri"/>
              </a:rPr>
              <a:t>einer</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übersichtlichen</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leicht</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lesbaren</a:t>
            </a:r>
            <a:r>
              <a:rPr lang="en-US" sz="1200" b="0" i="0" dirty="0" smtClean="0">
                <a:effectLst/>
                <a:latin typeface="+mj-lt"/>
                <a:ea typeface="+mj-ea"/>
                <a:cs typeface="+mj-cs"/>
                <a:sym typeface="Calibri"/>
              </a:rPr>
              <a:t> und </a:t>
            </a:r>
            <a:r>
              <a:rPr lang="en-US" sz="1200" b="0" i="0" dirty="0" err="1" smtClean="0">
                <a:effectLst/>
                <a:latin typeface="+mj-lt"/>
                <a:ea typeface="+mj-ea"/>
                <a:cs typeface="+mj-cs"/>
                <a:sym typeface="Calibri"/>
              </a:rPr>
              <a:t>prägnanten</a:t>
            </a:r>
            <a:r>
              <a:rPr lang="en-US" sz="1200" b="0" i="0" dirty="0" smtClean="0">
                <a:effectLst/>
                <a:latin typeface="+mj-lt"/>
                <a:ea typeface="+mj-ea"/>
                <a:cs typeface="+mj-cs"/>
                <a:sym typeface="Calibri"/>
              </a:rPr>
              <a:t> Weise </a:t>
            </a:r>
            <a:r>
              <a:rPr lang="en-US" sz="1200" b="0" i="0" dirty="0" err="1" smtClean="0">
                <a:effectLst/>
                <a:latin typeface="+mj-lt"/>
                <a:ea typeface="+mj-ea"/>
                <a:cs typeface="+mj-cs"/>
                <a:sym typeface="Calibri"/>
              </a:rPr>
              <a:t>informiert</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wird</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Diese</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Zusammenfassungen</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sind</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für</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ein</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allgemeines</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nicht</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spezialisiertes</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Publikum</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gedacht</a:t>
            </a:r>
            <a:r>
              <a:rPr lang="en-US" sz="1200" b="0" i="0" dirty="0" smtClean="0">
                <a:effectLst/>
                <a:latin typeface="+mj-lt"/>
                <a:ea typeface="+mj-ea"/>
                <a:cs typeface="+mj-cs"/>
                <a:sym typeface="Calibri"/>
              </a:rPr>
              <a:t> und </a:t>
            </a:r>
            <a:r>
              <a:rPr lang="en-US" sz="1200" b="0" i="0" dirty="0" err="1" smtClean="0">
                <a:effectLst/>
                <a:latin typeface="+mj-lt"/>
                <a:ea typeface="+mj-ea"/>
                <a:cs typeface="+mj-cs"/>
                <a:sym typeface="Calibri"/>
              </a:rPr>
              <a:t>behandeln</a:t>
            </a:r>
            <a:r>
              <a:rPr lang="en-US" sz="1200" b="0" i="0" dirty="0" smtClean="0">
                <a:effectLst/>
                <a:latin typeface="+mj-lt"/>
                <a:ea typeface="+mj-ea"/>
                <a:cs typeface="+mj-cs"/>
                <a:sym typeface="Calibri"/>
              </a:rPr>
              <a:t> 32 </a:t>
            </a:r>
            <a:r>
              <a:rPr lang="en-US" sz="1200" b="0" i="0" dirty="0" err="1" smtClean="0">
                <a:effectLst/>
                <a:latin typeface="+mj-lt"/>
                <a:ea typeface="+mj-ea"/>
                <a:cs typeface="+mj-cs"/>
                <a:sym typeface="Calibri"/>
              </a:rPr>
              <a:t>Themen</a:t>
            </a:r>
            <a:r>
              <a:rPr lang="en-US" sz="1200" b="0" i="0" dirty="0" smtClean="0">
                <a:effectLst/>
                <a:latin typeface="+mj-lt"/>
                <a:ea typeface="+mj-ea"/>
                <a:cs typeface="+mj-cs"/>
                <a:sym typeface="Calibri"/>
              </a:rPr>
              <a:t> - </a:t>
            </a:r>
            <a:r>
              <a:rPr lang="en-US" sz="1200" b="0" i="0" dirty="0" err="1" smtClean="0">
                <a:effectLst/>
                <a:latin typeface="+mj-lt"/>
                <a:ea typeface="+mj-ea"/>
                <a:cs typeface="+mj-cs"/>
                <a:sym typeface="Calibri"/>
              </a:rPr>
              <a:t>darunter</a:t>
            </a:r>
            <a:r>
              <a:rPr lang="en-US" sz="1200" b="0" i="0" dirty="0" smtClean="0">
                <a:effectLst/>
                <a:latin typeface="+mj-lt"/>
                <a:ea typeface="+mj-ea"/>
                <a:cs typeface="+mj-cs"/>
                <a:sym typeface="Calibri"/>
              </a:rPr>
              <a:t> die "</a:t>
            </a:r>
            <a:r>
              <a:rPr lang="en-US" sz="1200" b="0" i="0" dirty="0" err="1" smtClean="0">
                <a:effectLst/>
                <a:latin typeface="+mj-lt"/>
                <a:ea typeface="+mj-ea"/>
                <a:cs typeface="+mj-cs"/>
                <a:sym typeface="Calibri"/>
              </a:rPr>
              <a:t>Bildung</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Ausbildung</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Jugend</a:t>
            </a:r>
            <a:r>
              <a:rPr lang="en-US" sz="1200" b="0" i="0" dirty="0" smtClean="0">
                <a:effectLst/>
                <a:latin typeface="+mj-lt"/>
                <a:ea typeface="+mj-ea"/>
                <a:cs typeface="+mj-cs"/>
                <a:sym typeface="Calibri"/>
              </a:rPr>
              <a:t> und Sport "- </a:t>
            </a:r>
            <a:r>
              <a:rPr lang="en-US" sz="1200" b="0" i="0" dirty="0" err="1" smtClean="0">
                <a:effectLst/>
                <a:latin typeface="+mj-lt"/>
                <a:ea typeface="+mj-ea"/>
                <a:cs typeface="+mj-cs"/>
                <a:sym typeface="Calibri"/>
              </a:rPr>
              <a:t>entsprechend</a:t>
            </a:r>
            <a:r>
              <a:rPr lang="en-US" sz="1200" b="0" i="0" dirty="0" smtClean="0">
                <a:effectLst/>
                <a:latin typeface="+mj-lt"/>
                <a:ea typeface="+mj-ea"/>
                <a:cs typeface="+mj-cs"/>
                <a:sym typeface="Calibri"/>
              </a:rPr>
              <a:t> den </a:t>
            </a:r>
            <a:r>
              <a:rPr lang="en-US" sz="1200" b="0" i="0" dirty="0" err="1" smtClean="0">
                <a:effectLst/>
                <a:latin typeface="+mj-lt"/>
                <a:ea typeface="+mj-ea"/>
                <a:cs typeface="+mj-cs"/>
                <a:sym typeface="Calibri"/>
              </a:rPr>
              <a:t>Aktivitäten</a:t>
            </a:r>
            <a:r>
              <a:rPr lang="en-US" sz="1200" b="0" i="0" dirty="0" smtClean="0">
                <a:effectLst/>
                <a:latin typeface="+mj-lt"/>
                <a:ea typeface="+mj-ea"/>
                <a:cs typeface="+mj-cs"/>
                <a:sym typeface="Calibri"/>
              </a:rPr>
              <a:t> der </a:t>
            </a:r>
            <a:r>
              <a:rPr lang="en-US" sz="1200" b="0" i="0" dirty="0" err="1" smtClean="0">
                <a:effectLst/>
                <a:latin typeface="+mj-lt"/>
                <a:ea typeface="+mj-ea"/>
                <a:cs typeface="+mj-cs"/>
                <a:sym typeface="Calibri"/>
              </a:rPr>
              <a:t>Europäischen</a:t>
            </a:r>
            <a:r>
              <a:rPr lang="en-US" sz="1200" b="0" i="0" dirty="0" smtClean="0">
                <a:effectLst/>
                <a:latin typeface="+mj-lt"/>
                <a:ea typeface="+mj-ea"/>
                <a:cs typeface="+mj-cs"/>
                <a:sym typeface="Calibri"/>
              </a:rPr>
              <a:t> Union.</a:t>
            </a:r>
          </a:p>
        </p:txBody>
      </p:sp>
    </p:spTree>
    <p:extLst>
      <p:ext uri="{BB962C8B-B14F-4D97-AF65-F5344CB8AC3E}">
        <p14:creationId xmlns:p14="http://schemas.microsoft.com/office/powerpoint/2010/main" val="2191609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err="1" smtClean="0"/>
              <a:t>Nach</a:t>
            </a:r>
            <a:r>
              <a:rPr lang="en-US" sz="1200" b="0" dirty="0" smtClean="0"/>
              <a:t> </a:t>
            </a:r>
            <a:r>
              <a:rPr lang="en-US" sz="1200" b="0" dirty="0" err="1" smtClean="0"/>
              <a:t>dem</a:t>
            </a:r>
            <a:r>
              <a:rPr lang="en-US" sz="1200" b="0" dirty="0" smtClean="0"/>
              <a:t> </a:t>
            </a:r>
            <a:r>
              <a:rPr lang="en-US" sz="1200" b="0" dirty="0" err="1" smtClean="0"/>
              <a:t>Klicken</a:t>
            </a:r>
            <a:r>
              <a:rPr lang="en-US" sz="1200" b="0" dirty="0" smtClean="0"/>
              <a:t> auf das </a:t>
            </a:r>
            <a:r>
              <a:rPr lang="en-US" sz="1200" b="0" dirty="0" err="1" smtClean="0"/>
              <a:t>Bildungspanel</a:t>
            </a:r>
            <a:r>
              <a:rPr lang="en-US" sz="1200" b="0" dirty="0" smtClean="0"/>
              <a:t> </a:t>
            </a:r>
            <a:r>
              <a:rPr lang="en-US" sz="1200" b="0" dirty="0" err="1" smtClean="0"/>
              <a:t>werden</a:t>
            </a:r>
            <a:r>
              <a:rPr lang="en-US" sz="1200" b="0" dirty="0" smtClean="0"/>
              <a:t> </a:t>
            </a:r>
            <a:r>
              <a:rPr lang="en-US" sz="1200" b="0" dirty="0" err="1" smtClean="0"/>
              <a:t>Sie</a:t>
            </a:r>
            <a:r>
              <a:rPr lang="en-US" sz="1200" b="0" dirty="0" smtClean="0"/>
              <a:t> </a:t>
            </a:r>
            <a:r>
              <a:rPr lang="en-US" sz="1200" b="0" dirty="0" err="1" smtClean="0"/>
              <a:t>zu</a:t>
            </a:r>
            <a:r>
              <a:rPr lang="en-US" sz="1200" b="0" dirty="0" smtClean="0"/>
              <a:t> </a:t>
            </a:r>
            <a:r>
              <a:rPr lang="en-US" sz="1200" b="0" dirty="0" err="1" smtClean="0"/>
              <a:t>einer</a:t>
            </a:r>
            <a:r>
              <a:rPr lang="en-US" sz="1200" b="0" dirty="0" smtClean="0"/>
              <a:t> </a:t>
            </a:r>
            <a:r>
              <a:rPr lang="en-US" sz="1200" b="0" dirty="0" err="1" smtClean="0"/>
              <a:t>Liste</a:t>
            </a:r>
            <a:r>
              <a:rPr lang="en-US" sz="1200" b="0" dirty="0" smtClean="0"/>
              <a:t> von Links </a:t>
            </a:r>
            <a:r>
              <a:rPr lang="en-US" sz="1200" b="0" dirty="0" err="1" smtClean="0"/>
              <a:t>geführt</a:t>
            </a:r>
            <a:r>
              <a:rPr lang="en-US" sz="1200" b="0" dirty="0" smtClean="0"/>
              <a:t>. </a:t>
            </a:r>
            <a:r>
              <a:rPr lang="en-US" sz="1200" b="0" dirty="0" err="1" smtClean="0"/>
              <a:t>Wählen</a:t>
            </a:r>
            <a:r>
              <a:rPr lang="en-US" sz="1200" b="0" dirty="0" smtClean="0"/>
              <a:t> </a:t>
            </a:r>
            <a:r>
              <a:rPr lang="en-US" sz="1200" b="0" dirty="0" err="1" smtClean="0"/>
              <a:t>Sie</a:t>
            </a:r>
            <a:r>
              <a:rPr lang="en-US" sz="1200" b="0" dirty="0" smtClean="0"/>
              <a:t> "</a:t>
            </a:r>
            <a:r>
              <a:rPr lang="en-US" sz="1200" dirty="0" err="1" smtClean="0"/>
              <a:t>Zusammenarbeit</a:t>
            </a:r>
            <a:r>
              <a:rPr lang="en-US" sz="1200" dirty="0" smtClean="0"/>
              <a:t> in der EU auf </a:t>
            </a:r>
            <a:r>
              <a:rPr lang="en-US" sz="1200" dirty="0" err="1" smtClean="0"/>
              <a:t>dem</a:t>
            </a:r>
            <a:r>
              <a:rPr lang="en-US" sz="1200" dirty="0" smtClean="0"/>
              <a:t> </a:t>
            </a:r>
            <a:r>
              <a:rPr lang="en-US" sz="1200" dirty="0" err="1" smtClean="0"/>
              <a:t>Gebiet</a:t>
            </a:r>
            <a:r>
              <a:rPr lang="en-US" sz="1200" dirty="0" smtClean="0"/>
              <a:t> der </a:t>
            </a:r>
            <a:r>
              <a:rPr lang="en-US" sz="1200" dirty="0" err="1" smtClean="0"/>
              <a:t>allgemeinen</a:t>
            </a:r>
            <a:r>
              <a:rPr lang="en-US" sz="1200" dirty="0" smtClean="0"/>
              <a:t> und </a:t>
            </a:r>
            <a:r>
              <a:rPr lang="en-US" sz="1200" dirty="0" err="1" smtClean="0"/>
              <a:t>beruflichen</a:t>
            </a:r>
            <a:r>
              <a:rPr lang="en-US" sz="1200" dirty="0" smtClean="0"/>
              <a:t> </a:t>
            </a:r>
            <a:r>
              <a:rPr lang="en-US" sz="1200" dirty="0" err="1" smtClean="0"/>
              <a:t>Bildung</a:t>
            </a:r>
            <a:r>
              <a:rPr lang="en-US" sz="1200" dirty="0" smtClean="0"/>
              <a:t> (ET 2020)”,</a:t>
            </a:r>
            <a:r>
              <a:rPr lang="en-US" sz="1200" baseline="0" dirty="0" smtClean="0"/>
              <a:t> </a:t>
            </a:r>
            <a:r>
              <a:rPr lang="en-US" sz="1200" b="0" dirty="0" smtClean="0"/>
              <a:t>um die </a:t>
            </a:r>
            <a:r>
              <a:rPr lang="en-US" sz="1200" b="0" dirty="0" err="1" smtClean="0"/>
              <a:t>Zusammenfassung</a:t>
            </a:r>
            <a:r>
              <a:rPr lang="en-US" sz="1200" b="0" dirty="0" smtClean="0"/>
              <a:t> des </a:t>
            </a:r>
            <a:r>
              <a:rPr lang="en-US" sz="1200" b="0" dirty="0" err="1" smtClean="0"/>
              <a:t>Dokuments</a:t>
            </a:r>
            <a:r>
              <a:rPr lang="en-US" sz="1200" b="0" dirty="0" smtClean="0"/>
              <a:t> </a:t>
            </a:r>
            <a:r>
              <a:rPr lang="en-US" sz="1200" b="0" dirty="0" err="1" smtClean="0"/>
              <a:t>zu</a:t>
            </a:r>
            <a:r>
              <a:rPr lang="en-US" sz="1200" b="0" dirty="0" smtClean="0"/>
              <a:t> </a:t>
            </a:r>
            <a:r>
              <a:rPr lang="en-US" sz="1200" b="0" dirty="0" err="1" smtClean="0"/>
              <a:t>lesen</a:t>
            </a:r>
            <a:r>
              <a:rPr lang="en-US" sz="1200" b="0" dirty="0" smtClean="0"/>
              <a:t>.</a:t>
            </a:r>
            <a:endParaRPr lang="hu-HU" dirty="0"/>
          </a:p>
        </p:txBody>
      </p:sp>
    </p:spTree>
    <p:extLst>
      <p:ext uri="{BB962C8B-B14F-4D97-AF65-F5344CB8AC3E}">
        <p14:creationId xmlns:p14="http://schemas.microsoft.com/office/powerpoint/2010/main" val="11470911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Auf </a:t>
            </a:r>
            <a:r>
              <a:rPr lang="en-US" dirty="0" err="1" smtClean="0"/>
              <a:t>dieser</a:t>
            </a:r>
            <a:r>
              <a:rPr lang="en-US" dirty="0" smtClean="0"/>
              <a:t> </a:t>
            </a:r>
            <a:r>
              <a:rPr lang="en-US" dirty="0" err="1" smtClean="0"/>
              <a:t>Seite</a:t>
            </a:r>
            <a:r>
              <a:rPr lang="en-US" dirty="0" smtClean="0"/>
              <a:t> </a:t>
            </a:r>
            <a:r>
              <a:rPr lang="en-US" dirty="0" err="1" smtClean="0"/>
              <a:t>finden</a:t>
            </a:r>
            <a:r>
              <a:rPr lang="en-US" dirty="0" smtClean="0"/>
              <a:t> </a:t>
            </a:r>
            <a:r>
              <a:rPr lang="en-US" dirty="0" err="1" smtClean="0"/>
              <a:t>Sie</a:t>
            </a:r>
            <a:r>
              <a:rPr lang="en-US" dirty="0" smtClean="0"/>
              <a:t> die </a:t>
            </a:r>
            <a:r>
              <a:rPr lang="en-US" dirty="0" err="1" smtClean="0"/>
              <a:t>Zusammenfassung</a:t>
            </a:r>
            <a:r>
              <a:rPr lang="en-US" dirty="0" smtClean="0"/>
              <a:t> des </a:t>
            </a:r>
            <a:r>
              <a:rPr lang="en-US" dirty="0" err="1" smtClean="0"/>
              <a:t>ausgewählten</a:t>
            </a:r>
            <a:r>
              <a:rPr lang="en-US" dirty="0" smtClean="0"/>
              <a:t> </a:t>
            </a:r>
            <a:r>
              <a:rPr lang="en-US" dirty="0" err="1" smtClean="0"/>
              <a:t>Dokuments</a:t>
            </a:r>
            <a:r>
              <a:rPr lang="en-US" dirty="0" smtClean="0"/>
              <a:t> in der </a:t>
            </a:r>
            <a:r>
              <a:rPr lang="en-US" dirty="0" err="1" smtClean="0"/>
              <a:t>Sprache</a:t>
            </a:r>
            <a:r>
              <a:rPr lang="en-US" dirty="0" smtClean="0"/>
              <a:t> </a:t>
            </a:r>
            <a:r>
              <a:rPr lang="en-US" dirty="0" err="1" smtClean="0"/>
              <a:t>aller</a:t>
            </a:r>
            <a:r>
              <a:rPr lang="en-US" dirty="0" smtClean="0"/>
              <a:t> </a:t>
            </a:r>
            <a:r>
              <a:rPr lang="en-US" dirty="0" err="1" smtClean="0"/>
              <a:t>Mitgliedsstaaten</a:t>
            </a:r>
            <a:r>
              <a:rPr lang="en-US" dirty="0" smtClean="0"/>
              <a:t>. Um den </a:t>
            </a:r>
            <a:r>
              <a:rPr lang="en-US" dirty="0" err="1" smtClean="0"/>
              <a:t>Inhalt</a:t>
            </a:r>
            <a:r>
              <a:rPr lang="en-US" dirty="0" smtClean="0"/>
              <a:t> </a:t>
            </a:r>
            <a:r>
              <a:rPr lang="en-US" dirty="0" err="1" smtClean="0"/>
              <a:t>zu</a:t>
            </a:r>
            <a:r>
              <a:rPr lang="en-US" dirty="0" smtClean="0"/>
              <a:t> </a:t>
            </a:r>
            <a:r>
              <a:rPr lang="en-US" dirty="0" err="1" smtClean="0"/>
              <a:t>lesen</a:t>
            </a:r>
            <a:r>
              <a:rPr lang="en-US" dirty="0" smtClean="0"/>
              <a:t>, </a:t>
            </a:r>
            <a:r>
              <a:rPr lang="en-US" dirty="0" err="1" smtClean="0"/>
              <a:t>werden</a:t>
            </a:r>
            <a:r>
              <a:rPr lang="en-US" dirty="0" smtClean="0"/>
              <a:t> </a:t>
            </a:r>
            <a:r>
              <a:rPr lang="en-US" dirty="0" err="1" smtClean="0"/>
              <a:t>Ihnen</a:t>
            </a:r>
            <a:r>
              <a:rPr lang="en-US" dirty="0" smtClean="0"/>
              <a:t> in der Regel </a:t>
            </a:r>
            <a:r>
              <a:rPr lang="en-US" dirty="0" err="1" smtClean="0"/>
              <a:t>zwei</a:t>
            </a:r>
            <a:r>
              <a:rPr lang="en-US" dirty="0" smtClean="0"/>
              <a:t> </a:t>
            </a:r>
            <a:r>
              <a:rPr lang="en-US" dirty="0" err="1" smtClean="0"/>
              <a:t>Optionen</a:t>
            </a:r>
            <a:r>
              <a:rPr lang="en-US" dirty="0" smtClean="0"/>
              <a:t> </a:t>
            </a:r>
            <a:r>
              <a:rPr lang="en-US" dirty="0" err="1" smtClean="0"/>
              <a:t>angeboten</a:t>
            </a:r>
            <a:r>
              <a:rPr lang="en-US" dirty="0" smtClean="0"/>
              <a:t>: </a:t>
            </a:r>
            <a:r>
              <a:rPr lang="en-US" dirty="0" err="1" smtClean="0"/>
              <a:t>entweder</a:t>
            </a:r>
            <a:r>
              <a:rPr lang="en-US" baseline="0" dirty="0" smtClean="0"/>
              <a:t> Online </a:t>
            </a:r>
            <a:r>
              <a:rPr lang="en-US" dirty="0" smtClean="0"/>
              <a:t>(</a:t>
            </a:r>
            <a:r>
              <a:rPr lang="en-US" dirty="0" err="1" smtClean="0"/>
              <a:t>im</a:t>
            </a:r>
            <a:r>
              <a:rPr lang="en-US" dirty="0" smtClean="0"/>
              <a:t> HTML-Format), </a:t>
            </a:r>
            <a:r>
              <a:rPr lang="en-US" dirty="0" err="1" smtClean="0"/>
              <a:t>oder</a:t>
            </a:r>
            <a:r>
              <a:rPr lang="en-US" dirty="0" smtClean="0"/>
              <a:t> </a:t>
            </a:r>
            <a:r>
              <a:rPr lang="en-US" dirty="0" err="1" smtClean="0"/>
              <a:t>als</a:t>
            </a:r>
            <a:r>
              <a:rPr lang="en-US" dirty="0" smtClean="0"/>
              <a:t> PDF/Word-</a:t>
            </a:r>
            <a:r>
              <a:rPr lang="en-US" dirty="0" err="1" smtClean="0"/>
              <a:t>Datei</a:t>
            </a:r>
            <a:r>
              <a:rPr lang="en-US" baseline="0" dirty="0" smtClean="0"/>
              <a:t>, </a:t>
            </a:r>
            <a:r>
              <a:rPr lang="en-US" baseline="0" dirty="0" err="1" smtClean="0"/>
              <a:t>auch</a:t>
            </a:r>
            <a:r>
              <a:rPr lang="en-US" baseline="0" dirty="0" smtClean="0"/>
              <a:t> </a:t>
            </a:r>
            <a:r>
              <a:rPr lang="en-US" baseline="0" dirty="0" err="1" smtClean="0"/>
              <a:t>zum</a:t>
            </a:r>
            <a:r>
              <a:rPr lang="en-US" baseline="0" dirty="0" smtClean="0"/>
              <a:t> </a:t>
            </a:r>
            <a:r>
              <a:rPr lang="en-US" baseline="0" dirty="0" err="1" smtClean="0"/>
              <a:t>Downloaden</a:t>
            </a:r>
            <a:r>
              <a:rPr lang="en-US" dirty="0" smtClean="0"/>
              <a:t>. In </a:t>
            </a:r>
            <a:r>
              <a:rPr lang="en-US" dirty="0" err="1" smtClean="0"/>
              <a:t>diesem</a:t>
            </a:r>
            <a:r>
              <a:rPr lang="en-US" dirty="0" smtClean="0"/>
              <a:t> Fall </a:t>
            </a:r>
            <a:r>
              <a:rPr lang="en-US" dirty="0" err="1" smtClean="0"/>
              <a:t>wird</a:t>
            </a:r>
            <a:r>
              <a:rPr lang="en-US" dirty="0" smtClean="0"/>
              <a:t> </a:t>
            </a:r>
            <a:r>
              <a:rPr lang="en-US" dirty="0" err="1" smtClean="0"/>
              <a:t>nur</a:t>
            </a:r>
            <a:r>
              <a:rPr lang="en-US" dirty="0" smtClean="0"/>
              <a:t> die HTML-Version </a:t>
            </a:r>
            <a:r>
              <a:rPr lang="en-US" dirty="0" err="1" smtClean="0"/>
              <a:t>angeboten</a:t>
            </a:r>
            <a:r>
              <a:rPr lang="en-US" dirty="0" smtClean="0"/>
              <a:t>.</a:t>
            </a:r>
            <a:endParaRPr lang="hu-HU" dirty="0"/>
          </a:p>
        </p:txBody>
      </p:sp>
    </p:spTree>
    <p:extLst>
      <p:ext uri="{BB962C8B-B14F-4D97-AF65-F5344CB8AC3E}">
        <p14:creationId xmlns:p14="http://schemas.microsoft.com/office/powerpoint/2010/main" val="8918824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err="1" smtClean="0"/>
              <a:t>Unter</a:t>
            </a:r>
            <a:r>
              <a:rPr lang="en-US" dirty="0" smtClean="0"/>
              <a:t> der </a:t>
            </a:r>
            <a:r>
              <a:rPr lang="en-US" dirty="0" err="1" smtClean="0"/>
              <a:t>Leiste</a:t>
            </a:r>
            <a:r>
              <a:rPr lang="en-US" dirty="0" smtClean="0"/>
              <a:t> </a:t>
            </a:r>
            <a:r>
              <a:rPr lang="en-US" dirty="0" err="1" smtClean="0"/>
              <a:t>kann</a:t>
            </a:r>
            <a:r>
              <a:rPr lang="en-US" dirty="0" smtClean="0"/>
              <a:t> </a:t>
            </a:r>
            <a:r>
              <a:rPr lang="en-US" dirty="0" err="1" smtClean="0"/>
              <a:t>im</a:t>
            </a:r>
            <a:r>
              <a:rPr lang="en-US" dirty="0" smtClean="0"/>
              <a:t> Text </a:t>
            </a:r>
            <a:r>
              <a:rPr lang="en-US" dirty="0" err="1" smtClean="0"/>
              <a:t>geblättert</a:t>
            </a:r>
            <a:r>
              <a:rPr lang="en-US" dirty="0" smtClean="0"/>
              <a:t> und in der </a:t>
            </a:r>
            <a:r>
              <a:rPr lang="en-US" dirty="0" err="1" smtClean="0"/>
              <a:t>gewählten</a:t>
            </a:r>
            <a:r>
              <a:rPr lang="en-US" dirty="0" smtClean="0"/>
              <a:t> </a:t>
            </a:r>
            <a:r>
              <a:rPr lang="en-US" dirty="0" err="1" smtClean="0"/>
              <a:t>Sprache</a:t>
            </a:r>
            <a:r>
              <a:rPr lang="en-US" dirty="0" smtClean="0"/>
              <a:t> </a:t>
            </a:r>
            <a:r>
              <a:rPr lang="en-US" dirty="0" err="1" smtClean="0"/>
              <a:t>gelesen</a:t>
            </a:r>
            <a:r>
              <a:rPr lang="en-US" baseline="0" dirty="0" smtClean="0"/>
              <a:t> </a:t>
            </a:r>
            <a:r>
              <a:rPr lang="en-US" baseline="0" dirty="0" err="1" smtClean="0"/>
              <a:t>werden</a:t>
            </a:r>
            <a:r>
              <a:rPr lang="en-US" baseline="0" dirty="0" smtClean="0"/>
              <a:t>.</a:t>
            </a:r>
            <a:endParaRPr lang="hu-HU" dirty="0"/>
          </a:p>
        </p:txBody>
      </p:sp>
    </p:spTree>
    <p:extLst>
      <p:ext uri="{BB962C8B-B14F-4D97-AF65-F5344CB8AC3E}">
        <p14:creationId xmlns:p14="http://schemas.microsoft.com/office/powerpoint/2010/main" val="19603801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err="1" smtClean="0"/>
              <a:t>Allerdings</a:t>
            </a:r>
            <a:r>
              <a:rPr lang="en-US" dirty="0" smtClean="0"/>
              <a:t> </a:t>
            </a:r>
            <a:r>
              <a:rPr lang="en-US" dirty="0" err="1" smtClean="0"/>
              <a:t>finden</a:t>
            </a:r>
            <a:r>
              <a:rPr lang="en-US" dirty="0" smtClean="0"/>
              <a:t> </a:t>
            </a:r>
            <a:r>
              <a:rPr lang="en-US" dirty="0" err="1" smtClean="0"/>
              <a:t>Sie</a:t>
            </a:r>
            <a:r>
              <a:rPr lang="en-US" dirty="0" smtClean="0"/>
              <a:t> auf </a:t>
            </a:r>
            <a:r>
              <a:rPr lang="en-US" dirty="0" err="1" smtClean="0"/>
              <a:t>dieser</a:t>
            </a:r>
            <a:r>
              <a:rPr lang="en-US" dirty="0" smtClean="0"/>
              <a:t> </a:t>
            </a:r>
            <a:r>
              <a:rPr lang="en-US" dirty="0" err="1" smtClean="0"/>
              <a:t>Seite</a:t>
            </a:r>
            <a:r>
              <a:rPr lang="en-US" dirty="0" smtClean="0"/>
              <a:t> </a:t>
            </a:r>
            <a:r>
              <a:rPr lang="en-US" dirty="0" err="1" smtClean="0"/>
              <a:t>auch</a:t>
            </a:r>
            <a:r>
              <a:rPr lang="en-US" dirty="0" smtClean="0"/>
              <a:t> </a:t>
            </a:r>
            <a:r>
              <a:rPr lang="en-US" dirty="0" err="1" smtClean="0"/>
              <a:t>einen</a:t>
            </a:r>
            <a:r>
              <a:rPr lang="en-US" baseline="0" dirty="0" smtClean="0"/>
              <a:t> </a:t>
            </a:r>
            <a:r>
              <a:rPr lang="en-US" baseline="0" dirty="0" err="1" smtClean="0"/>
              <a:t>wunderbaren</a:t>
            </a:r>
            <a:r>
              <a:rPr lang="en-US" baseline="0" dirty="0" smtClean="0"/>
              <a:t> </a:t>
            </a:r>
            <a:r>
              <a:rPr lang="en-US" baseline="0" dirty="0" err="1" smtClean="0"/>
              <a:t>Dienst</a:t>
            </a:r>
            <a:r>
              <a:rPr lang="en-US" dirty="0" smtClean="0"/>
              <a:t>: </a:t>
            </a:r>
            <a:r>
              <a:rPr lang="en-US" dirty="0" err="1" smtClean="0"/>
              <a:t>Sie</a:t>
            </a:r>
            <a:r>
              <a:rPr lang="en-US" dirty="0" smtClean="0"/>
              <a:t> </a:t>
            </a:r>
            <a:r>
              <a:rPr lang="en-US" dirty="0" err="1" smtClean="0"/>
              <a:t>können</a:t>
            </a:r>
            <a:r>
              <a:rPr lang="en-US" dirty="0" smtClean="0"/>
              <a:t> den </a:t>
            </a:r>
            <a:r>
              <a:rPr lang="en-US" dirty="0" err="1" smtClean="0"/>
              <a:t>Inhalt</a:t>
            </a:r>
            <a:r>
              <a:rPr lang="en-US" dirty="0" smtClean="0"/>
              <a:t> in </a:t>
            </a:r>
            <a:r>
              <a:rPr lang="en-US" dirty="0" err="1" smtClean="0"/>
              <a:t>drei</a:t>
            </a:r>
            <a:r>
              <a:rPr lang="en-US" dirty="0" smtClean="0"/>
              <a:t> </a:t>
            </a:r>
            <a:r>
              <a:rPr lang="en-US" dirty="0" err="1" smtClean="0"/>
              <a:t>verschiedenen</a:t>
            </a:r>
            <a:r>
              <a:rPr lang="en-US" dirty="0" smtClean="0"/>
              <a:t> </a:t>
            </a:r>
            <a:r>
              <a:rPr lang="en-US" dirty="0" err="1" smtClean="0"/>
              <a:t>europäischen</a:t>
            </a:r>
            <a:r>
              <a:rPr lang="en-US" dirty="0" smtClean="0"/>
              <a:t> </a:t>
            </a:r>
            <a:r>
              <a:rPr lang="en-US" dirty="0" err="1" smtClean="0"/>
              <a:t>Sprachen</a:t>
            </a:r>
            <a:r>
              <a:rPr lang="en-US" dirty="0" smtClean="0"/>
              <a:t> auf </a:t>
            </a:r>
            <a:r>
              <a:rPr lang="en-US" dirty="0" err="1" smtClean="0"/>
              <a:t>einmal</a:t>
            </a:r>
            <a:r>
              <a:rPr lang="en-US" dirty="0" smtClean="0"/>
              <a:t> </a:t>
            </a:r>
            <a:r>
              <a:rPr lang="en-US" dirty="0" err="1" smtClean="0"/>
              <a:t>lesen</a:t>
            </a:r>
            <a:r>
              <a:rPr lang="en-US" dirty="0" smtClean="0"/>
              <a:t>. </a:t>
            </a:r>
            <a:r>
              <a:rPr lang="en-US" dirty="0" err="1" smtClean="0"/>
              <a:t>Sie</a:t>
            </a:r>
            <a:r>
              <a:rPr lang="en-US" dirty="0" smtClean="0"/>
              <a:t> </a:t>
            </a:r>
            <a:r>
              <a:rPr lang="en-US" dirty="0" err="1" smtClean="0"/>
              <a:t>sehen</a:t>
            </a:r>
            <a:r>
              <a:rPr lang="en-US" dirty="0" smtClean="0"/>
              <a:t> in der </a:t>
            </a:r>
            <a:r>
              <a:rPr lang="en-US" dirty="0" err="1" smtClean="0"/>
              <a:t>Mitte</a:t>
            </a:r>
            <a:r>
              <a:rPr lang="en-US" dirty="0" smtClean="0"/>
              <a:t> des </a:t>
            </a:r>
            <a:r>
              <a:rPr lang="en-US" dirty="0" err="1" smtClean="0"/>
              <a:t>Bildschirms</a:t>
            </a:r>
            <a:r>
              <a:rPr lang="en-US" dirty="0" smtClean="0"/>
              <a:t> </a:t>
            </a:r>
            <a:r>
              <a:rPr lang="en-US" dirty="0" err="1" smtClean="0"/>
              <a:t>drei</a:t>
            </a:r>
            <a:r>
              <a:rPr lang="en-US" dirty="0" smtClean="0"/>
              <a:t> Dropdown-Listen</a:t>
            </a:r>
            <a:r>
              <a:rPr lang="en-US" baseline="0" dirty="0" smtClean="0"/>
              <a:t> und </a:t>
            </a:r>
            <a:r>
              <a:rPr lang="en-US" baseline="0" dirty="0" err="1" smtClean="0"/>
              <a:t>können</a:t>
            </a:r>
            <a:r>
              <a:rPr lang="en-US" baseline="0" dirty="0" smtClean="0"/>
              <a:t> m</a:t>
            </a:r>
            <a:r>
              <a:rPr lang="en-US" dirty="0" smtClean="0"/>
              <a:t>aximal </a:t>
            </a:r>
            <a:r>
              <a:rPr lang="en-US" dirty="0" err="1" smtClean="0"/>
              <a:t>drei</a:t>
            </a:r>
            <a:r>
              <a:rPr lang="en-US" dirty="0" smtClean="0"/>
              <a:t> </a:t>
            </a:r>
            <a:r>
              <a:rPr lang="en-US" dirty="0" err="1" smtClean="0"/>
              <a:t>verschiedene</a:t>
            </a:r>
            <a:r>
              <a:rPr lang="en-US" dirty="0" smtClean="0"/>
              <a:t> </a:t>
            </a:r>
            <a:r>
              <a:rPr lang="en-US" dirty="0" err="1" smtClean="0"/>
              <a:t>Sprachen</a:t>
            </a:r>
            <a:r>
              <a:rPr lang="en-US" dirty="0" smtClean="0"/>
              <a:t> </a:t>
            </a:r>
            <a:r>
              <a:rPr lang="en-US" dirty="0" err="1" smtClean="0"/>
              <a:t>auswählen</a:t>
            </a:r>
            <a:r>
              <a:rPr lang="en-US" dirty="0" smtClean="0"/>
              <a:t>.</a:t>
            </a:r>
            <a:endParaRPr lang="hu-HU" dirty="0"/>
          </a:p>
        </p:txBody>
      </p:sp>
    </p:spTree>
    <p:extLst>
      <p:ext uri="{BB962C8B-B14F-4D97-AF65-F5344CB8AC3E}">
        <p14:creationId xmlns:p14="http://schemas.microsoft.com/office/powerpoint/2010/main" val="250294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en-US" dirty="0" err="1" smtClean="0"/>
              <a:t>Unter</a:t>
            </a:r>
            <a:r>
              <a:rPr lang="en-US" dirty="0" smtClean="0"/>
              <a:t> der </a:t>
            </a:r>
            <a:r>
              <a:rPr lang="en-US" dirty="0" err="1" smtClean="0"/>
              <a:t>Zusammenfassung</a:t>
            </a:r>
            <a:r>
              <a:rPr lang="en-US" dirty="0" smtClean="0"/>
              <a:t> </a:t>
            </a:r>
            <a:r>
              <a:rPr lang="en-US" dirty="0" err="1" smtClean="0"/>
              <a:t>finden</a:t>
            </a:r>
            <a:r>
              <a:rPr lang="en-US" dirty="0" smtClean="0"/>
              <a:t> </a:t>
            </a:r>
            <a:r>
              <a:rPr lang="en-US" dirty="0" err="1" smtClean="0"/>
              <a:t>Sie</a:t>
            </a:r>
            <a:r>
              <a:rPr lang="en-US" dirty="0" smtClean="0"/>
              <a:t> </a:t>
            </a:r>
            <a:r>
              <a:rPr lang="en-US" dirty="0" err="1" smtClean="0"/>
              <a:t>weitere</a:t>
            </a:r>
            <a:r>
              <a:rPr lang="en-US" dirty="0" smtClean="0"/>
              <a:t> Details </a:t>
            </a:r>
            <a:r>
              <a:rPr lang="en-US" dirty="0" err="1" smtClean="0"/>
              <a:t>zum</a:t>
            </a:r>
            <a:r>
              <a:rPr lang="en-US" dirty="0" smtClean="0"/>
              <a:t> </a:t>
            </a:r>
            <a:r>
              <a:rPr lang="en-US" dirty="0" err="1" smtClean="0"/>
              <a:t>Hintergrund</a:t>
            </a:r>
            <a:r>
              <a:rPr lang="en-US" dirty="0" smtClean="0"/>
              <a:t> des </a:t>
            </a:r>
            <a:r>
              <a:rPr lang="en-US" dirty="0" err="1" smtClean="0"/>
              <a:t>vorgestellten</a:t>
            </a:r>
            <a:r>
              <a:rPr lang="en-US" dirty="0" smtClean="0"/>
              <a:t> </a:t>
            </a:r>
            <a:r>
              <a:rPr lang="en-US" dirty="0" err="1" smtClean="0"/>
              <a:t>Dokumente</a:t>
            </a:r>
            <a:r>
              <a:rPr lang="en-US" dirty="0" smtClean="0"/>
              <a:t> </a:t>
            </a:r>
            <a:r>
              <a:rPr lang="en-US" dirty="0" err="1" smtClean="0"/>
              <a:t>mit</a:t>
            </a:r>
            <a:r>
              <a:rPr lang="en-US" dirty="0" smtClean="0"/>
              <a:t> Links </a:t>
            </a:r>
            <a:r>
              <a:rPr lang="en-US" dirty="0" err="1" smtClean="0"/>
              <a:t>zu</a:t>
            </a:r>
            <a:r>
              <a:rPr lang="en-US" dirty="0" smtClean="0"/>
              <a:t> den </a:t>
            </a:r>
            <a:r>
              <a:rPr lang="en-US" dirty="0" err="1" smtClean="0"/>
              <a:t>damit</a:t>
            </a:r>
            <a:r>
              <a:rPr lang="en-US" dirty="0" smtClean="0"/>
              <a:t> </a:t>
            </a:r>
            <a:r>
              <a:rPr lang="en-US" dirty="0" err="1" smtClean="0"/>
              <a:t>zusammenhängenden</a:t>
            </a:r>
            <a:r>
              <a:rPr lang="en-US" dirty="0" smtClean="0"/>
              <a:t> </a:t>
            </a:r>
            <a:r>
              <a:rPr lang="en-US" dirty="0" err="1" smtClean="0"/>
              <a:t>Akten</a:t>
            </a:r>
            <a:r>
              <a:rPr lang="en-US" dirty="0" smtClean="0"/>
              <a:t>, in </a:t>
            </a:r>
            <a:r>
              <a:rPr lang="en-US" dirty="0" err="1" smtClean="0"/>
              <a:t>unserem</a:t>
            </a:r>
            <a:r>
              <a:rPr lang="en-US" dirty="0" smtClean="0"/>
              <a:t> Fall </a:t>
            </a:r>
            <a:r>
              <a:rPr lang="en-US" dirty="0" err="1" smtClean="0"/>
              <a:t>zur</a:t>
            </a:r>
            <a:r>
              <a:rPr lang="en-US" dirty="0" smtClean="0"/>
              <a:t> </a:t>
            </a:r>
            <a:r>
              <a:rPr lang="en-US" dirty="0" err="1" smtClean="0"/>
              <a:t>ursprünglichen</a:t>
            </a:r>
            <a:r>
              <a:rPr lang="en-US" dirty="0" smtClean="0"/>
              <a:t> ET 2020 </a:t>
            </a:r>
            <a:r>
              <a:rPr lang="en-US" dirty="0" err="1" smtClean="0"/>
              <a:t>Publikation</a:t>
            </a:r>
            <a:r>
              <a:rPr lang="en-US" dirty="0" smtClean="0"/>
              <a:t> und </a:t>
            </a:r>
            <a:r>
              <a:rPr lang="en-US" dirty="0" err="1" smtClean="0"/>
              <a:t>zur</a:t>
            </a:r>
            <a:r>
              <a:rPr lang="en-US" dirty="0" smtClean="0"/>
              <a:t> </a:t>
            </a:r>
            <a:r>
              <a:rPr lang="en-US" dirty="0" err="1" smtClean="0"/>
              <a:t>offiziellen</a:t>
            </a:r>
            <a:r>
              <a:rPr lang="en-US" dirty="0" smtClean="0"/>
              <a:t> Website der </a:t>
            </a:r>
            <a:r>
              <a:rPr lang="en-US" dirty="0" err="1" smtClean="0"/>
              <a:t>Europäischen</a:t>
            </a:r>
            <a:r>
              <a:rPr lang="en-US" dirty="0" smtClean="0"/>
              <a:t> </a:t>
            </a:r>
            <a:r>
              <a:rPr lang="en-US" dirty="0" err="1" smtClean="0"/>
              <a:t>Kommission</a:t>
            </a:r>
            <a:r>
              <a:rPr lang="en-US" dirty="0" smtClean="0"/>
              <a:t> </a:t>
            </a:r>
            <a:r>
              <a:rPr lang="en-US" dirty="0" err="1" smtClean="0"/>
              <a:t>zum</a:t>
            </a:r>
            <a:r>
              <a:rPr lang="en-US" dirty="0" smtClean="0"/>
              <a:t> </a:t>
            </a:r>
            <a:r>
              <a:rPr lang="en-US" dirty="0" err="1" smtClean="0"/>
              <a:t>strategischen</a:t>
            </a:r>
            <a:r>
              <a:rPr lang="en-US" dirty="0" smtClean="0"/>
              <a:t> </a:t>
            </a:r>
            <a:r>
              <a:rPr lang="en-US" dirty="0" err="1" smtClean="0"/>
              <a:t>Rahmen</a:t>
            </a:r>
            <a:r>
              <a:rPr lang="en-US" dirty="0" smtClean="0"/>
              <a:t> </a:t>
            </a:r>
            <a:r>
              <a:rPr lang="en-US" dirty="0" err="1" smtClean="0"/>
              <a:t>für</a:t>
            </a:r>
            <a:r>
              <a:rPr lang="en-US" dirty="0" smtClean="0"/>
              <a:t> </a:t>
            </a:r>
            <a:r>
              <a:rPr lang="en-US" dirty="0" err="1" smtClean="0"/>
              <a:t>Bildung</a:t>
            </a:r>
            <a:r>
              <a:rPr lang="en-US" dirty="0" smtClean="0"/>
              <a:t> und </a:t>
            </a:r>
            <a:r>
              <a:rPr lang="en-US" dirty="0" err="1" smtClean="0"/>
              <a:t>Ausbildung</a:t>
            </a:r>
            <a:r>
              <a:rPr lang="en-US" dirty="0" smtClean="0"/>
              <a:t> 2020.</a:t>
            </a:r>
            <a:endParaRPr lang="hu-HU" dirty="0"/>
          </a:p>
        </p:txBody>
      </p:sp>
    </p:spTree>
    <p:extLst>
      <p:ext uri="{BB962C8B-B14F-4D97-AF65-F5344CB8AC3E}">
        <p14:creationId xmlns:p14="http://schemas.microsoft.com/office/powerpoint/2010/main" val="17105918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4" name="Title Text"/>
          <p:cNvSpPr txBox="1">
            <a:spLocks noGrp="1"/>
          </p:cNvSpPr>
          <p:nvPr>
            <p:ph type="title"/>
          </p:nvPr>
        </p:nvSpPr>
        <p:spPr>
          <a:prstGeom prst="rect">
            <a:avLst/>
          </a:prstGeom>
        </p:spPr>
        <p:txBody>
          <a:bodyPr/>
          <a:lstStyle/>
          <a:p>
            <a:r>
              <a:t>Title Text</a:t>
            </a:r>
          </a:p>
        </p:txBody>
      </p:sp>
      <p:sp>
        <p:nvSpPr>
          <p:cNvPr id="15" name="Body Level One…"/>
          <p:cNvSpPr txBox="1">
            <a:spLocks noGrp="1"/>
          </p:cNvSpPr>
          <p:nvPr>
            <p:ph type="body" sz="quarter"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6" name="Slide Number"/>
          <p:cNvSpPr txBox="1">
            <a:spLocks noGrp="1"/>
          </p:cNvSpPr>
          <p:nvPr>
            <p:ph type="sldNum" sz="quarter" idx="2"/>
          </p:nvPr>
        </p:nvSpPr>
        <p:spPr>
          <a:prstGeom prst="rect">
            <a:avLst/>
          </a:prstGeom>
        </p:spPr>
        <p:txBody>
          <a:bodyPr/>
          <a:lstStyle/>
          <a:p>
            <a:fld id="{86CB4B4D-7CA3-9044-876B-883B54F8677D}" type="slidenum">
              <a:rPr/>
              <a:t>‹Nr.›</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23"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24" name="Rectangle 8"/>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25" name="Straight Connector 9"/>
          <p:cNvSpPr/>
          <p:nvPr/>
        </p:nvSpPr>
        <p:spPr>
          <a:xfrm>
            <a:off x="1193532" y="1737845"/>
            <a:ext cx="9966960" cy="1"/>
          </a:xfrm>
          <a:prstGeom prst="line">
            <a:avLst/>
          </a:prstGeom>
          <a:ln w="6350">
            <a:solidFill>
              <a:srgbClr val="808080"/>
            </a:solidFill>
          </a:ln>
        </p:spPr>
        <p:txBody>
          <a:bodyPr lIns="45718" tIns="45718" rIns="45718" bIns="45718"/>
          <a:lstStyle/>
          <a:p>
            <a:endParaRPr/>
          </a:p>
        </p:txBody>
      </p:sp>
      <p:sp>
        <p:nvSpPr>
          <p:cNvPr id="26" name="Title Text"/>
          <p:cNvSpPr txBox="1">
            <a:spLocks noGrp="1"/>
          </p:cNvSpPr>
          <p:nvPr>
            <p:ph type="title"/>
          </p:nvPr>
        </p:nvSpPr>
        <p:spPr>
          <a:xfrm>
            <a:off x="1097280" y="286603"/>
            <a:ext cx="10058401" cy="1450757"/>
          </a:xfrm>
          <a:prstGeom prst="rect">
            <a:avLst/>
          </a:prstGeom>
        </p:spPr>
        <p:txBody>
          <a:bodyPr/>
          <a:lstStyle>
            <a:lvl1pPr>
              <a:defRPr sz="4800">
                <a:solidFill>
                  <a:srgbClr val="404040"/>
                </a:solidFill>
              </a:defRPr>
            </a:lvl1pPr>
          </a:lstStyle>
          <a:p>
            <a:r>
              <a:t>Title Text</a:t>
            </a:r>
          </a:p>
        </p:txBody>
      </p:sp>
      <p:sp>
        <p:nvSpPr>
          <p:cNvPr id="27" name="Body Level One…"/>
          <p:cNvSpPr txBox="1">
            <a:spLocks noGrp="1"/>
          </p:cNvSpPr>
          <p:nvPr>
            <p:ph type="body" idx="1"/>
          </p:nvPr>
        </p:nvSpPr>
        <p:spPr>
          <a:xfrm>
            <a:off x="1097280" y="1845734"/>
            <a:ext cx="10058401" cy="4023360"/>
          </a:xfrm>
          <a:prstGeom prst="rect">
            <a:avLst/>
          </a:prstGeom>
        </p:spPr>
        <p:txBody>
          <a:bodyPr lIns="0" tIns="0" rIns="0" bIns="0"/>
          <a:lstStyle>
            <a:lvl1pPr marL="91438" indent="-91438">
              <a:buClr>
                <a:schemeClr val="accent1"/>
              </a:buClr>
              <a:buSzPct val="100000"/>
              <a:buFont typeface="Calibri"/>
              <a:buChar char=" "/>
              <a:defRPr sz="2000" cap="none" spc="0">
                <a:solidFill>
                  <a:srgbClr val="404040"/>
                </a:solidFill>
              </a:defRPr>
            </a:lvl1pPr>
            <a:lvl2pPr marL="404368" indent="-203200">
              <a:buClr>
                <a:schemeClr val="accent1"/>
              </a:buClr>
              <a:buSzPct val="100000"/>
              <a:buFont typeface="Calibri"/>
              <a:buChar char="◦"/>
              <a:defRPr sz="2000" cap="none" spc="0">
                <a:solidFill>
                  <a:srgbClr val="404040"/>
                </a:solidFill>
              </a:defRPr>
            </a:lvl2pPr>
            <a:lvl3pPr marL="645304" indent="-261256">
              <a:buClr>
                <a:schemeClr val="accent1"/>
              </a:buClr>
              <a:buSzPct val="100000"/>
              <a:buFont typeface="Calibri"/>
              <a:buChar char="◦"/>
              <a:defRPr sz="2000" cap="none" spc="0">
                <a:solidFill>
                  <a:srgbClr val="404040"/>
                </a:solidFill>
              </a:defRPr>
            </a:lvl3pPr>
            <a:lvl4pPr marL="828185" indent="-261257">
              <a:buClr>
                <a:schemeClr val="accent1"/>
              </a:buClr>
              <a:buSzPct val="100000"/>
              <a:buFont typeface="Calibri"/>
              <a:buChar char="◦"/>
              <a:defRPr sz="2000" cap="none" spc="0">
                <a:solidFill>
                  <a:srgbClr val="404040"/>
                </a:solidFill>
              </a:defRPr>
            </a:lvl4pPr>
            <a:lvl5pPr marL="1011065" indent="-261257">
              <a:buClr>
                <a:schemeClr val="accent1"/>
              </a:buClr>
              <a:buSzPct val="100000"/>
              <a:buFont typeface="Calibri"/>
              <a:buChar char="◦"/>
              <a:defRPr sz="2000" cap="none" spc="0">
                <a:solidFill>
                  <a:srgbClr val="404040"/>
                </a:solidFill>
              </a:defRPr>
            </a:lvl5pPr>
          </a:lstStyle>
          <a:p>
            <a:r>
              <a:t>Body Level One</a:t>
            </a:r>
          </a:p>
          <a:p>
            <a:pPr lvl="1"/>
            <a:r>
              <a:t>Body Level Two</a:t>
            </a:r>
          </a:p>
          <a:p>
            <a:pPr lvl="2"/>
            <a:r>
              <a:t>Body Level Three</a:t>
            </a:r>
          </a:p>
          <a:p>
            <a:pPr lvl="3"/>
            <a:r>
              <a:t>Body Level Four</a:t>
            </a:r>
          </a:p>
          <a:p>
            <a:pPr lvl="4"/>
            <a:r>
              <a:t>Body Level Five</a:t>
            </a:r>
          </a:p>
        </p:txBody>
      </p:sp>
      <p:sp>
        <p:nvSpPr>
          <p:cNvPr id="28" name="Slide Number"/>
          <p:cNvSpPr txBox="1">
            <a:spLocks noGrp="1"/>
          </p:cNvSpPr>
          <p:nvPr>
            <p:ph type="sldNum" sz="quarter" idx="2"/>
          </p:nvPr>
        </p:nvSpPr>
        <p:spPr>
          <a:prstGeom prst="rect">
            <a:avLst/>
          </a:prstGeom>
        </p:spPr>
        <p:txBody>
          <a:bodyPr/>
          <a:lstStyle/>
          <a:p>
            <a:fld id="{86CB4B4D-7CA3-9044-876B-883B54F8677D}" type="slidenum">
              <a:rPr/>
              <a:t>‹Nr.›</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sp>
        <p:nvSpPr>
          <p:cNvPr id="35"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36" name="Rectangle 8"/>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37" name="Straight Connector 9"/>
          <p:cNvSpPr/>
          <p:nvPr/>
        </p:nvSpPr>
        <p:spPr>
          <a:xfrm>
            <a:off x="1193532" y="1737845"/>
            <a:ext cx="9966960" cy="1"/>
          </a:xfrm>
          <a:prstGeom prst="line">
            <a:avLst/>
          </a:prstGeom>
          <a:ln w="6350">
            <a:solidFill>
              <a:srgbClr val="808080"/>
            </a:solidFill>
          </a:ln>
        </p:spPr>
        <p:txBody>
          <a:bodyPr lIns="45718" tIns="45718" rIns="45718" bIns="45718"/>
          <a:lstStyle/>
          <a:p>
            <a:endParaRPr/>
          </a:p>
        </p:txBody>
      </p:sp>
      <p:sp>
        <p:nvSpPr>
          <p:cNvPr id="38" name="Title Text"/>
          <p:cNvSpPr txBox="1">
            <a:spLocks noGrp="1"/>
          </p:cNvSpPr>
          <p:nvPr>
            <p:ph type="title"/>
          </p:nvPr>
        </p:nvSpPr>
        <p:spPr>
          <a:xfrm>
            <a:off x="1097280" y="286603"/>
            <a:ext cx="10058401" cy="1450757"/>
          </a:xfrm>
          <a:prstGeom prst="rect">
            <a:avLst/>
          </a:prstGeom>
        </p:spPr>
        <p:txBody>
          <a:bodyPr/>
          <a:lstStyle>
            <a:lvl1pPr>
              <a:defRPr sz="4800">
                <a:solidFill>
                  <a:srgbClr val="404040"/>
                </a:solidFill>
              </a:defRPr>
            </a:lvl1pPr>
          </a:lstStyle>
          <a:p>
            <a:r>
              <a:t>Title Text</a:t>
            </a:r>
          </a:p>
        </p:txBody>
      </p:sp>
      <p:sp>
        <p:nvSpPr>
          <p:cNvPr id="39" name="Body Level One…"/>
          <p:cNvSpPr txBox="1">
            <a:spLocks noGrp="1"/>
          </p:cNvSpPr>
          <p:nvPr>
            <p:ph type="body" sz="half" idx="1"/>
          </p:nvPr>
        </p:nvSpPr>
        <p:spPr>
          <a:xfrm>
            <a:off x="1097280" y="1845734"/>
            <a:ext cx="4937760" cy="4023360"/>
          </a:xfrm>
          <a:prstGeom prst="rect">
            <a:avLst/>
          </a:prstGeom>
        </p:spPr>
        <p:txBody>
          <a:bodyPr lIns="0" tIns="0" rIns="0" bIns="0"/>
          <a:lstStyle>
            <a:lvl1pPr marL="91438" indent="-91438">
              <a:buClr>
                <a:schemeClr val="accent1"/>
              </a:buClr>
              <a:buSzPct val="100000"/>
              <a:buFont typeface="Calibri"/>
              <a:buChar char=" "/>
              <a:defRPr sz="2000" cap="none" spc="0">
                <a:solidFill>
                  <a:srgbClr val="404040"/>
                </a:solidFill>
              </a:defRPr>
            </a:lvl1pPr>
            <a:lvl2pPr marL="404368" indent="-203200">
              <a:buClr>
                <a:schemeClr val="accent1"/>
              </a:buClr>
              <a:buSzPct val="100000"/>
              <a:buFont typeface="Calibri"/>
              <a:buChar char="◦"/>
              <a:defRPr sz="2000" cap="none" spc="0">
                <a:solidFill>
                  <a:srgbClr val="404040"/>
                </a:solidFill>
              </a:defRPr>
            </a:lvl2pPr>
            <a:lvl3pPr marL="645304" indent="-261256">
              <a:buClr>
                <a:schemeClr val="accent1"/>
              </a:buClr>
              <a:buSzPct val="100000"/>
              <a:buFont typeface="Calibri"/>
              <a:buChar char="◦"/>
              <a:defRPr sz="2000" cap="none" spc="0">
                <a:solidFill>
                  <a:srgbClr val="404040"/>
                </a:solidFill>
              </a:defRPr>
            </a:lvl3pPr>
            <a:lvl4pPr marL="828185" indent="-261257">
              <a:buClr>
                <a:schemeClr val="accent1"/>
              </a:buClr>
              <a:buSzPct val="100000"/>
              <a:buFont typeface="Calibri"/>
              <a:buChar char="◦"/>
              <a:defRPr sz="2000" cap="none" spc="0">
                <a:solidFill>
                  <a:srgbClr val="404040"/>
                </a:solidFill>
              </a:defRPr>
            </a:lvl4pPr>
            <a:lvl5pPr marL="1011065" indent="-261257">
              <a:buClr>
                <a:schemeClr val="accent1"/>
              </a:buClr>
              <a:buSzPct val="100000"/>
              <a:buFont typeface="Calibri"/>
              <a:buChar char="◦"/>
              <a:defRPr sz="2000" cap="none" spc="0">
                <a:solidFill>
                  <a:srgbClr val="404040"/>
                </a:solidFill>
              </a:defRPr>
            </a:lvl5p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rPr/>
              <a:t>‹Nr.›</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sp>
        <p:nvSpPr>
          <p:cNvPr id="47"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48" name="Rectangle 8"/>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49" name="Straight Connector 9"/>
          <p:cNvSpPr/>
          <p:nvPr/>
        </p:nvSpPr>
        <p:spPr>
          <a:xfrm>
            <a:off x="1193532" y="1737845"/>
            <a:ext cx="9966960" cy="1"/>
          </a:xfrm>
          <a:prstGeom prst="line">
            <a:avLst/>
          </a:prstGeom>
          <a:ln w="6350">
            <a:solidFill>
              <a:srgbClr val="808080"/>
            </a:solidFill>
          </a:ln>
        </p:spPr>
        <p:txBody>
          <a:bodyPr lIns="45718" tIns="45718" rIns="45718" bIns="45718"/>
          <a:lstStyle/>
          <a:p>
            <a:endParaRPr/>
          </a:p>
        </p:txBody>
      </p:sp>
      <p:sp>
        <p:nvSpPr>
          <p:cNvPr id="50" name="Title Text"/>
          <p:cNvSpPr txBox="1">
            <a:spLocks noGrp="1"/>
          </p:cNvSpPr>
          <p:nvPr>
            <p:ph type="title"/>
          </p:nvPr>
        </p:nvSpPr>
        <p:spPr>
          <a:xfrm>
            <a:off x="1097280" y="286603"/>
            <a:ext cx="10058401" cy="1450757"/>
          </a:xfrm>
          <a:prstGeom prst="rect">
            <a:avLst/>
          </a:prstGeom>
        </p:spPr>
        <p:txBody>
          <a:bodyPr/>
          <a:lstStyle>
            <a:lvl1pPr>
              <a:defRPr sz="4800">
                <a:solidFill>
                  <a:srgbClr val="404040"/>
                </a:solidFill>
              </a:defRPr>
            </a:lvl1pPr>
          </a:lstStyle>
          <a:p>
            <a:r>
              <a:t>Title Text</a:t>
            </a:r>
          </a:p>
        </p:txBody>
      </p:sp>
      <p:sp>
        <p:nvSpPr>
          <p:cNvPr id="51" name="Body Level One…"/>
          <p:cNvSpPr txBox="1">
            <a:spLocks noGrp="1"/>
          </p:cNvSpPr>
          <p:nvPr>
            <p:ph type="body" sz="quarter" idx="1"/>
          </p:nvPr>
        </p:nvSpPr>
        <p:spPr>
          <a:xfrm>
            <a:off x="1097280" y="1846052"/>
            <a:ext cx="4937760" cy="736284"/>
          </a:xfrm>
          <a:prstGeom prst="rect">
            <a:avLst/>
          </a:prstGeom>
        </p:spPr>
        <p:txBody>
          <a:bodyPr anchor="ctr"/>
          <a:lstStyle>
            <a:lvl1pPr>
              <a:defRPr sz="2000" spc="0"/>
            </a:lvl1pPr>
            <a:lvl2pPr>
              <a:defRPr sz="2000" spc="0"/>
            </a:lvl2pPr>
            <a:lvl3pPr>
              <a:defRPr sz="2000" spc="0"/>
            </a:lvl3pPr>
            <a:lvl4pPr>
              <a:defRPr sz="2000" spc="0"/>
            </a:lvl4pPr>
            <a:lvl5pPr>
              <a:defRPr sz="2000" spc="0"/>
            </a:lvl5pPr>
          </a:lstStyle>
          <a:p>
            <a:r>
              <a:t>Body Level One</a:t>
            </a:r>
          </a:p>
          <a:p>
            <a:pPr lvl="1"/>
            <a:r>
              <a:t>Body Level Two</a:t>
            </a:r>
          </a:p>
          <a:p>
            <a:pPr lvl="2"/>
            <a:r>
              <a:t>Body Level Three</a:t>
            </a:r>
          </a:p>
          <a:p>
            <a:pPr lvl="3"/>
            <a:r>
              <a:t>Body Level Four</a:t>
            </a:r>
          </a:p>
          <a:p>
            <a:pPr lvl="4"/>
            <a:r>
              <a:t>Body Level Five</a:t>
            </a:r>
          </a:p>
        </p:txBody>
      </p:sp>
      <p:sp>
        <p:nvSpPr>
          <p:cNvPr id="52" name="Text Placeholder 4"/>
          <p:cNvSpPr>
            <a:spLocks noGrp="1"/>
          </p:cNvSpPr>
          <p:nvPr>
            <p:ph type="body" sz="quarter" idx="13"/>
          </p:nvPr>
        </p:nvSpPr>
        <p:spPr>
          <a:xfrm>
            <a:off x="6217920" y="1846052"/>
            <a:ext cx="4937762" cy="736284"/>
          </a:xfrm>
          <a:prstGeom prst="rect">
            <a:avLst/>
          </a:prstGeom>
        </p:spPr>
        <p:txBody>
          <a:bodyPr anchor="ctr"/>
          <a:lstStyle/>
          <a:p>
            <a:pPr marL="91438" indent="-91438">
              <a:buClr>
                <a:schemeClr val="accent1"/>
              </a:buClr>
              <a:buSzPct val="100000"/>
              <a:buFont typeface="Calibri"/>
              <a:buChar char=" "/>
              <a:defRPr sz="2000" cap="none" spc="0">
                <a:solidFill>
                  <a:srgbClr val="404040"/>
                </a:solidFill>
              </a:defRPr>
            </a:pPr>
            <a:endParaRPr/>
          </a:p>
        </p:txBody>
      </p:sp>
      <p:sp>
        <p:nvSpPr>
          <p:cNvPr id="53" name="Slide Number"/>
          <p:cNvSpPr txBox="1">
            <a:spLocks noGrp="1"/>
          </p:cNvSpPr>
          <p:nvPr>
            <p:ph type="sldNum" sz="quarter" idx="2"/>
          </p:nvPr>
        </p:nvSpPr>
        <p:spPr>
          <a:prstGeom prst="rect">
            <a:avLst/>
          </a:prstGeom>
        </p:spPr>
        <p:txBody>
          <a:bodyPr/>
          <a:lstStyle/>
          <a:p>
            <a:fld id="{86CB4B4D-7CA3-9044-876B-883B54F8677D}" type="slidenum">
              <a:rPr/>
              <a:t>‹Nr.›</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71" name="Rectangle 4"/>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72" name="Rectangle 5"/>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73" name="Slide Number"/>
          <p:cNvSpPr txBox="1">
            <a:spLocks noGrp="1"/>
          </p:cNvSpPr>
          <p:nvPr>
            <p:ph type="sldNum" sz="quarter" idx="2"/>
          </p:nvPr>
        </p:nvSpPr>
        <p:spPr>
          <a:prstGeom prst="rect">
            <a:avLst/>
          </a:prstGeom>
        </p:spPr>
        <p:txBody>
          <a:bodyPr/>
          <a:lstStyle/>
          <a:p>
            <a:fld id="{86CB4B4D-7CA3-9044-876B-883B54F8677D}" type="slidenum">
              <a:rPr/>
              <a:t>‹Nr.›</a:t>
            </a:fld>
            <a:endParaRPr/>
          </a:p>
        </p:txBody>
      </p:sp>
      <p:sp>
        <p:nvSpPr>
          <p:cNvPr id="5" name="TextBox 4"/>
          <p:cNvSpPr txBox="1"/>
          <p:nvPr userDrawn="1"/>
        </p:nvSpPr>
        <p:spPr>
          <a:xfrm>
            <a:off x="217714" y="6457895"/>
            <a:ext cx="1001485" cy="400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hu-HU" sz="2000" b="0" i="0" u="none" strike="noStrike" cap="none" spc="0" normalizeH="0" baseline="0" dirty="0" smtClean="0">
                <a:ln>
                  <a:noFill/>
                </a:ln>
                <a:solidFill>
                  <a:schemeClr val="bg1"/>
                </a:solidFill>
                <a:effectLst/>
                <a:uFillTx/>
                <a:latin typeface="+mn-lt"/>
                <a:ea typeface="+mn-ea"/>
                <a:cs typeface="+mn-cs"/>
                <a:sym typeface="Helvetica"/>
              </a:rPr>
              <a:t>U3E2</a:t>
            </a:r>
            <a:endParaRPr kumimoji="0" lang="hu-HU" sz="2000" b="0" i="0" u="none" strike="noStrike" cap="none" spc="0" normalizeH="0" baseline="0" dirty="0">
              <a:ln>
                <a:noFill/>
              </a:ln>
              <a:solidFill>
                <a:schemeClr val="bg1"/>
              </a:solidFill>
              <a:effectLst/>
              <a:uFillTx/>
              <a:latin typeface="+mn-lt"/>
              <a:ea typeface="+mn-ea"/>
              <a:cs typeface="+mn-cs"/>
              <a:sym typeface="Helvetica"/>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sp>
        <p:nvSpPr>
          <p:cNvPr id="80" name="Rectangle 7"/>
          <p:cNvSpPr/>
          <p:nvPr/>
        </p:nvSpPr>
        <p:spPr>
          <a:xfrm>
            <a:off x="14" y="0"/>
            <a:ext cx="4050795" cy="68580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81" name="Rectangle 8"/>
          <p:cNvSpPr/>
          <p:nvPr/>
        </p:nvSpPr>
        <p:spPr>
          <a:xfrm>
            <a:off x="4040070" y="0"/>
            <a:ext cx="64010" cy="685800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82" name="Title Text"/>
          <p:cNvSpPr txBox="1">
            <a:spLocks noGrp="1"/>
          </p:cNvSpPr>
          <p:nvPr>
            <p:ph type="title"/>
          </p:nvPr>
        </p:nvSpPr>
        <p:spPr>
          <a:xfrm>
            <a:off x="457200" y="594359"/>
            <a:ext cx="3200400" cy="2286001"/>
          </a:xfrm>
          <a:prstGeom prst="rect">
            <a:avLst/>
          </a:prstGeom>
        </p:spPr>
        <p:txBody>
          <a:bodyPr/>
          <a:lstStyle>
            <a:lvl1pPr>
              <a:defRPr sz="3600">
                <a:solidFill>
                  <a:srgbClr val="FFFFFF"/>
                </a:solidFill>
              </a:defRPr>
            </a:lvl1pPr>
          </a:lstStyle>
          <a:p>
            <a:r>
              <a:t>Title Text</a:t>
            </a:r>
          </a:p>
        </p:txBody>
      </p:sp>
      <p:sp>
        <p:nvSpPr>
          <p:cNvPr id="83" name="Body Level One…"/>
          <p:cNvSpPr txBox="1">
            <a:spLocks noGrp="1"/>
          </p:cNvSpPr>
          <p:nvPr>
            <p:ph type="body" idx="1"/>
          </p:nvPr>
        </p:nvSpPr>
        <p:spPr>
          <a:xfrm>
            <a:off x="4800600" y="731519"/>
            <a:ext cx="6492241" cy="5257802"/>
          </a:xfrm>
          <a:prstGeom prst="rect">
            <a:avLst/>
          </a:prstGeom>
        </p:spPr>
        <p:txBody>
          <a:bodyPr lIns="0" tIns="0" rIns="0" bIns="0"/>
          <a:lstStyle>
            <a:lvl1pPr marL="91438" indent="-91438">
              <a:buClr>
                <a:schemeClr val="accent1"/>
              </a:buClr>
              <a:buSzPct val="100000"/>
              <a:buFont typeface="Calibri"/>
              <a:buChar char=" "/>
              <a:defRPr sz="2000" cap="none" spc="0">
                <a:solidFill>
                  <a:srgbClr val="404040"/>
                </a:solidFill>
              </a:defRPr>
            </a:lvl1pPr>
            <a:lvl2pPr marL="404368" indent="-203200">
              <a:buClr>
                <a:schemeClr val="accent1"/>
              </a:buClr>
              <a:buSzPct val="100000"/>
              <a:buFont typeface="Calibri"/>
              <a:buChar char="◦"/>
              <a:defRPr sz="2000" cap="none" spc="0">
                <a:solidFill>
                  <a:srgbClr val="404040"/>
                </a:solidFill>
              </a:defRPr>
            </a:lvl2pPr>
            <a:lvl3pPr marL="645304" indent="-261256">
              <a:buClr>
                <a:schemeClr val="accent1"/>
              </a:buClr>
              <a:buSzPct val="100000"/>
              <a:buFont typeface="Calibri"/>
              <a:buChar char="◦"/>
              <a:defRPr sz="2000" cap="none" spc="0">
                <a:solidFill>
                  <a:srgbClr val="404040"/>
                </a:solidFill>
              </a:defRPr>
            </a:lvl3pPr>
            <a:lvl4pPr marL="828185" indent="-261257">
              <a:buClr>
                <a:schemeClr val="accent1"/>
              </a:buClr>
              <a:buSzPct val="100000"/>
              <a:buFont typeface="Calibri"/>
              <a:buChar char="◦"/>
              <a:defRPr sz="2000" cap="none" spc="0">
                <a:solidFill>
                  <a:srgbClr val="404040"/>
                </a:solidFill>
              </a:defRPr>
            </a:lvl4pPr>
            <a:lvl5pPr marL="1011065" indent="-261257">
              <a:buClr>
                <a:schemeClr val="accent1"/>
              </a:buClr>
              <a:buSzPct val="100000"/>
              <a:buFont typeface="Calibri"/>
              <a:buChar char="◦"/>
              <a:defRPr sz="2000" cap="none" spc="0">
                <a:solidFill>
                  <a:srgbClr val="404040"/>
                </a:solidFill>
              </a:defRPr>
            </a:lvl5pPr>
          </a:lstStyle>
          <a:p>
            <a:r>
              <a:t>Body Level One</a:t>
            </a:r>
          </a:p>
          <a:p>
            <a:pPr lvl="1"/>
            <a:r>
              <a:t>Body Level Two</a:t>
            </a:r>
          </a:p>
          <a:p>
            <a:pPr lvl="2"/>
            <a:r>
              <a:t>Body Level Three</a:t>
            </a:r>
          </a:p>
          <a:p>
            <a:pPr lvl="3"/>
            <a:r>
              <a:t>Body Level Four</a:t>
            </a:r>
          </a:p>
          <a:p>
            <a:pPr lvl="4"/>
            <a:r>
              <a:t>Body Level Five</a:t>
            </a:r>
          </a:p>
        </p:txBody>
      </p:sp>
      <p:sp>
        <p:nvSpPr>
          <p:cNvPr id="84" name="Text Placeholder 3"/>
          <p:cNvSpPr>
            <a:spLocks noGrp="1"/>
          </p:cNvSpPr>
          <p:nvPr>
            <p:ph type="body" sz="quarter" idx="13"/>
          </p:nvPr>
        </p:nvSpPr>
        <p:spPr>
          <a:xfrm>
            <a:off x="457200" y="2926079"/>
            <a:ext cx="3200400" cy="3379125"/>
          </a:xfrm>
          <a:prstGeom prst="rect">
            <a:avLst/>
          </a:prstGeom>
        </p:spPr>
        <p:txBody>
          <a:bodyPr/>
          <a:lstStyle/>
          <a:p>
            <a:pPr marL="91438" indent="-91438">
              <a:buClr>
                <a:schemeClr val="accent1"/>
              </a:buClr>
              <a:buSzPct val="100000"/>
              <a:buFont typeface="Calibri"/>
              <a:buChar char=" "/>
              <a:defRPr sz="2000" cap="none" spc="0">
                <a:solidFill>
                  <a:srgbClr val="404040"/>
                </a:solidFill>
              </a:defRPr>
            </a:pPr>
            <a:endParaRPr/>
          </a:p>
        </p:txBody>
      </p:sp>
      <p:sp>
        <p:nvSpPr>
          <p:cNvPr id="85" name="Slide Number"/>
          <p:cNvSpPr txBox="1">
            <a:spLocks noGrp="1"/>
          </p:cNvSpPr>
          <p:nvPr>
            <p:ph type="sldNum" sz="quarter" idx="2"/>
          </p:nvPr>
        </p:nvSpPr>
        <p:spPr>
          <a:prstGeom prst="rect">
            <a:avLst/>
          </a:prstGeom>
        </p:spPr>
        <p:txBody>
          <a:bodyPr/>
          <a:lstStyle>
            <a:lvl1pPr>
              <a:defRPr>
                <a:solidFill>
                  <a:srgbClr val="344068"/>
                </a:solidFill>
              </a:defRPr>
            </a:lvl1pPr>
          </a:lstStyle>
          <a:p>
            <a:fld id="{86CB4B4D-7CA3-9044-876B-883B54F8677D}" type="slidenum">
              <a:rPr/>
              <a:t>‹Nr.›</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sp>
        <p:nvSpPr>
          <p:cNvPr id="104"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105" name="Rectangle 8"/>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106" name="Straight Connector 9"/>
          <p:cNvSpPr/>
          <p:nvPr/>
        </p:nvSpPr>
        <p:spPr>
          <a:xfrm>
            <a:off x="1193532" y="1737845"/>
            <a:ext cx="9966960" cy="1"/>
          </a:xfrm>
          <a:prstGeom prst="line">
            <a:avLst/>
          </a:prstGeom>
          <a:ln w="6350">
            <a:solidFill>
              <a:srgbClr val="808080"/>
            </a:solidFill>
          </a:ln>
        </p:spPr>
        <p:txBody>
          <a:bodyPr lIns="45718" tIns="45718" rIns="45718" bIns="45718"/>
          <a:lstStyle/>
          <a:p>
            <a:endParaRPr/>
          </a:p>
        </p:txBody>
      </p:sp>
      <p:sp>
        <p:nvSpPr>
          <p:cNvPr id="107" name="Title Text"/>
          <p:cNvSpPr txBox="1">
            <a:spLocks noGrp="1"/>
          </p:cNvSpPr>
          <p:nvPr>
            <p:ph type="title"/>
          </p:nvPr>
        </p:nvSpPr>
        <p:spPr>
          <a:xfrm>
            <a:off x="1097280" y="286603"/>
            <a:ext cx="10058401" cy="1450757"/>
          </a:xfrm>
          <a:prstGeom prst="rect">
            <a:avLst/>
          </a:prstGeom>
        </p:spPr>
        <p:txBody>
          <a:bodyPr/>
          <a:lstStyle>
            <a:lvl1pPr>
              <a:defRPr sz="4800">
                <a:solidFill>
                  <a:srgbClr val="404040"/>
                </a:solidFill>
              </a:defRPr>
            </a:lvl1pPr>
          </a:lstStyle>
          <a:p>
            <a:r>
              <a:t>Title Text</a:t>
            </a:r>
          </a:p>
        </p:txBody>
      </p:sp>
      <p:sp>
        <p:nvSpPr>
          <p:cNvPr id="108" name="Body Level One…"/>
          <p:cNvSpPr txBox="1">
            <a:spLocks noGrp="1"/>
          </p:cNvSpPr>
          <p:nvPr>
            <p:ph type="body" idx="1"/>
          </p:nvPr>
        </p:nvSpPr>
        <p:spPr>
          <a:xfrm>
            <a:off x="1097280" y="1845734"/>
            <a:ext cx="10058401" cy="4023360"/>
          </a:xfrm>
          <a:prstGeom prst="rect">
            <a:avLst/>
          </a:prstGeom>
        </p:spPr>
        <p:txBody>
          <a:bodyPr lIns="0" tIns="0" rIns="0" bIns="0"/>
          <a:lstStyle>
            <a:lvl1pPr marL="91438" indent="-91438">
              <a:buClr>
                <a:schemeClr val="accent1"/>
              </a:buClr>
              <a:buSzPct val="100000"/>
              <a:buFont typeface="Calibri"/>
              <a:buChar char=" "/>
              <a:defRPr sz="2000" cap="none" spc="0">
                <a:solidFill>
                  <a:srgbClr val="404040"/>
                </a:solidFill>
              </a:defRPr>
            </a:lvl1pPr>
            <a:lvl2pPr marL="404368" indent="-203200">
              <a:buClr>
                <a:schemeClr val="accent1"/>
              </a:buClr>
              <a:buSzPct val="100000"/>
              <a:buFont typeface="Calibri"/>
              <a:buChar char="◦"/>
              <a:defRPr sz="2000" cap="none" spc="0">
                <a:solidFill>
                  <a:srgbClr val="404040"/>
                </a:solidFill>
              </a:defRPr>
            </a:lvl2pPr>
            <a:lvl3pPr marL="645304" indent="-261256">
              <a:buClr>
                <a:schemeClr val="accent1"/>
              </a:buClr>
              <a:buSzPct val="100000"/>
              <a:buFont typeface="Calibri"/>
              <a:buChar char="◦"/>
              <a:defRPr sz="2000" cap="none" spc="0">
                <a:solidFill>
                  <a:srgbClr val="404040"/>
                </a:solidFill>
              </a:defRPr>
            </a:lvl3pPr>
            <a:lvl4pPr marL="828185" indent="-261257">
              <a:buClr>
                <a:schemeClr val="accent1"/>
              </a:buClr>
              <a:buSzPct val="100000"/>
              <a:buFont typeface="Calibri"/>
              <a:buChar char="◦"/>
              <a:defRPr sz="2000" cap="none" spc="0">
                <a:solidFill>
                  <a:srgbClr val="404040"/>
                </a:solidFill>
              </a:defRPr>
            </a:lvl4pPr>
            <a:lvl5pPr marL="1011065" indent="-261257">
              <a:buClr>
                <a:schemeClr val="accent1"/>
              </a:buClr>
              <a:buSzPct val="100000"/>
              <a:buFont typeface="Calibri"/>
              <a:buChar char="◦"/>
              <a:defRPr sz="2000" cap="none" spc="0">
                <a:solidFill>
                  <a:srgbClr val="404040"/>
                </a:solidFill>
              </a:defRPr>
            </a:lvl5pPr>
          </a:lstStyle>
          <a:p>
            <a:r>
              <a:t>Body Level One</a:t>
            </a:r>
          </a:p>
          <a:p>
            <a:pPr lvl="1"/>
            <a:r>
              <a:t>Body Level Two</a:t>
            </a:r>
          </a:p>
          <a:p>
            <a:pPr lvl="2"/>
            <a:r>
              <a:t>Body Level Three</a:t>
            </a:r>
          </a:p>
          <a:p>
            <a:pPr lvl="3"/>
            <a:r>
              <a:t>Body Level Four</a:t>
            </a:r>
          </a:p>
          <a:p>
            <a:pPr lvl="4"/>
            <a:r>
              <a:t>Body Level Five</a:t>
            </a:r>
          </a:p>
        </p:txBody>
      </p:sp>
      <p:sp>
        <p:nvSpPr>
          <p:cNvPr id="109" name="Slide Number"/>
          <p:cNvSpPr txBox="1">
            <a:spLocks noGrp="1"/>
          </p:cNvSpPr>
          <p:nvPr>
            <p:ph type="sldNum" sz="quarter" idx="2"/>
          </p:nvPr>
        </p:nvSpPr>
        <p:spPr>
          <a:prstGeom prst="rect">
            <a:avLst/>
          </a:prstGeom>
        </p:spPr>
        <p:txBody>
          <a:bodyPr/>
          <a:lstStyle/>
          <a:p>
            <a:fld id="{86CB4B4D-7CA3-9044-876B-883B54F8677D}" type="slidenum">
              <a:rPr/>
              <a:t>‹Nr.›</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sp>
        <p:nvSpPr>
          <p:cNvPr id="116"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117" name="Rectangle 7"/>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118" name="Title Text"/>
          <p:cNvSpPr txBox="1">
            <a:spLocks noGrp="1"/>
          </p:cNvSpPr>
          <p:nvPr>
            <p:ph type="title"/>
          </p:nvPr>
        </p:nvSpPr>
        <p:spPr>
          <a:xfrm>
            <a:off x="8724900" y="412302"/>
            <a:ext cx="2628900" cy="5759899"/>
          </a:xfrm>
          <a:prstGeom prst="rect">
            <a:avLst/>
          </a:prstGeom>
        </p:spPr>
        <p:txBody>
          <a:bodyPr/>
          <a:lstStyle>
            <a:lvl1pPr>
              <a:defRPr sz="4800">
                <a:solidFill>
                  <a:srgbClr val="404040"/>
                </a:solidFill>
              </a:defRPr>
            </a:lvl1pPr>
          </a:lstStyle>
          <a:p>
            <a:r>
              <a:t>Title Text</a:t>
            </a:r>
          </a:p>
        </p:txBody>
      </p:sp>
      <p:sp>
        <p:nvSpPr>
          <p:cNvPr id="119" name="Body Level One…"/>
          <p:cNvSpPr txBox="1">
            <a:spLocks noGrp="1"/>
          </p:cNvSpPr>
          <p:nvPr>
            <p:ph type="body" idx="1"/>
          </p:nvPr>
        </p:nvSpPr>
        <p:spPr>
          <a:xfrm>
            <a:off x="838200" y="412302"/>
            <a:ext cx="7734300" cy="5759899"/>
          </a:xfrm>
          <a:prstGeom prst="rect">
            <a:avLst/>
          </a:prstGeom>
        </p:spPr>
        <p:txBody>
          <a:bodyPr lIns="0" tIns="0" rIns="0" bIns="0"/>
          <a:lstStyle>
            <a:lvl1pPr marL="91438" indent="-91438">
              <a:buClr>
                <a:schemeClr val="accent1"/>
              </a:buClr>
              <a:buSzPct val="100000"/>
              <a:buFont typeface="Calibri"/>
              <a:buChar char=" "/>
              <a:defRPr sz="2000" cap="none" spc="0">
                <a:solidFill>
                  <a:srgbClr val="404040"/>
                </a:solidFill>
              </a:defRPr>
            </a:lvl1pPr>
            <a:lvl2pPr marL="404368" indent="-203200">
              <a:buClr>
                <a:schemeClr val="accent1"/>
              </a:buClr>
              <a:buSzPct val="100000"/>
              <a:buFont typeface="Calibri"/>
              <a:buChar char="◦"/>
              <a:defRPr sz="2000" cap="none" spc="0">
                <a:solidFill>
                  <a:srgbClr val="404040"/>
                </a:solidFill>
              </a:defRPr>
            </a:lvl2pPr>
            <a:lvl3pPr marL="645304" indent="-261256">
              <a:buClr>
                <a:schemeClr val="accent1"/>
              </a:buClr>
              <a:buSzPct val="100000"/>
              <a:buFont typeface="Calibri"/>
              <a:buChar char="◦"/>
              <a:defRPr sz="2000" cap="none" spc="0">
                <a:solidFill>
                  <a:srgbClr val="404040"/>
                </a:solidFill>
              </a:defRPr>
            </a:lvl3pPr>
            <a:lvl4pPr marL="828185" indent="-261257">
              <a:buClr>
                <a:schemeClr val="accent1"/>
              </a:buClr>
              <a:buSzPct val="100000"/>
              <a:buFont typeface="Calibri"/>
              <a:buChar char="◦"/>
              <a:defRPr sz="2000" cap="none" spc="0">
                <a:solidFill>
                  <a:srgbClr val="404040"/>
                </a:solidFill>
              </a:defRPr>
            </a:lvl4pPr>
            <a:lvl5pPr marL="1011065" indent="-261257">
              <a:buClr>
                <a:schemeClr val="accent1"/>
              </a:buClr>
              <a:buSzPct val="100000"/>
              <a:buFont typeface="Calibri"/>
              <a:buChar char="◦"/>
              <a:defRPr sz="2000" cap="none" spc="0">
                <a:solidFill>
                  <a:srgbClr val="404040"/>
                </a:solidFill>
              </a:defRPr>
            </a:lvl5pPr>
          </a:lstStyle>
          <a:p>
            <a:r>
              <a:t>Body Level One</a:t>
            </a:r>
          </a:p>
          <a:p>
            <a:pPr lvl="1"/>
            <a:r>
              <a:t>Body Level Two</a:t>
            </a:r>
          </a:p>
          <a:p>
            <a:pPr lvl="2"/>
            <a:r>
              <a:t>Body Level Three</a:t>
            </a:r>
          </a:p>
          <a:p>
            <a:pPr lvl="3"/>
            <a:r>
              <a:t>Body Level Four</a:t>
            </a:r>
          </a:p>
          <a:p>
            <a:pPr lvl="4"/>
            <a:r>
              <a:t>Body Level Five</a:t>
            </a:r>
          </a:p>
        </p:txBody>
      </p:sp>
      <p:sp>
        <p:nvSpPr>
          <p:cNvPr id="120" name="Slide Number"/>
          <p:cNvSpPr txBox="1">
            <a:spLocks noGrp="1"/>
          </p:cNvSpPr>
          <p:nvPr>
            <p:ph type="sldNum" sz="quarter" idx="2"/>
          </p:nvPr>
        </p:nvSpPr>
        <p:spPr>
          <a:prstGeom prst="rect">
            <a:avLst/>
          </a:prstGeom>
        </p:spPr>
        <p:txBody>
          <a:bodyPr/>
          <a:lstStyle/>
          <a:p>
            <a:fld id="{86CB4B4D-7CA3-9044-876B-883B54F8677D}" type="slidenum">
              <a:rPr/>
              <a:t>‹Nr.›</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sp>
        <p:nvSpPr>
          <p:cNvPr id="60"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61" name="Rectangle 8"/>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62" name="Straight Connector 9"/>
          <p:cNvSpPr/>
          <p:nvPr/>
        </p:nvSpPr>
        <p:spPr>
          <a:xfrm>
            <a:off x="1193532" y="1737845"/>
            <a:ext cx="9966960" cy="1"/>
          </a:xfrm>
          <a:prstGeom prst="line">
            <a:avLst/>
          </a:prstGeom>
          <a:ln w="6350">
            <a:solidFill>
              <a:srgbClr val="808080"/>
            </a:solidFill>
          </a:ln>
        </p:spPr>
        <p:txBody>
          <a:bodyPr lIns="45718" tIns="45718" rIns="45718" bIns="45718"/>
          <a:lstStyle/>
          <a:p>
            <a:endParaRPr/>
          </a:p>
        </p:txBody>
      </p:sp>
      <p:sp>
        <p:nvSpPr>
          <p:cNvPr id="63" name="Title Text"/>
          <p:cNvSpPr txBox="1">
            <a:spLocks noGrp="1"/>
          </p:cNvSpPr>
          <p:nvPr>
            <p:ph type="title"/>
          </p:nvPr>
        </p:nvSpPr>
        <p:spPr>
          <a:xfrm>
            <a:off x="1097280" y="286603"/>
            <a:ext cx="10058401" cy="1450757"/>
          </a:xfrm>
          <a:prstGeom prst="rect">
            <a:avLst/>
          </a:prstGeom>
        </p:spPr>
        <p:txBody>
          <a:bodyPr/>
          <a:lstStyle>
            <a:lvl1pPr>
              <a:defRPr sz="4800">
                <a:solidFill>
                  <a:srgbClr val="404040"/>
                </a:solidFill>
              </a:defRPr>
            </a:lvl1pPr>
          </a:lstStyle>
          <a:p>
            <a:r>
              <a:t>Title Text</a:t>
            </a: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rPr/>
              <a:t>‹Nr.›</a:t>
            </a:fld>
            <a:endParaRPr/>
          </a:p>
        </p:txBody>
      </p:sp>
    </p:spTree>
    <p:extLst>
      <p:ext uri="{BB962C8B-B14F-4D97-AF65-F5344CB8AC3E}">
        <p14:creationId xmlns:p14="http://schemas.microsoft.com/office/powerpoint/2010/main" val="674266039"/>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6"/>
          <p:cNvSpPr/>
          <p:nvPr/>
        </p:nvSpPr>
        <p:spPr>
          <a:xfrm>
            <a:off x="0" y="6400800"/>
            <a:ext cx="12192003"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3" name="Rectangle 7"/>
          <p:cNvSpPr/>
          <p:nvPr/>
        </p:nvSpPr>
        <p:spPr>
          <a:xfrm>
            <a:off x="0" y="6334316"/>
            <a:ext cx="12192003" cy="66486"/>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4" name="Title Text"/>
          <p:cNvSpPr txBox="1">
            <a:spLocks noGrp="1"/>
          </p:cNvSpPr>
          <p:nvPr>
            <p:ph type="title"/>
          </p:nvPr>
        </p:nvSpPr>
        <p:spPr>
          <a:xfrm>
            <a:off x="1097280" y="758951"/>
            <a:ext cx="10058401" cy="3566162"/>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b">
            <a:normAutofit/>
          </a:bodyPr>
          <a:lstStyle/>
          <a:p>
            <a:r>
              <a:t>Title Text</a:t>
            </a:r>
          </a:p>
        </p:txBody>
      </p:sp>
      <p:sp>
        <p:nvSpPr>
          <p:cNvPr id="5" name="Body Level One…"/>
          <p:cNvSpPr txBox="1">
            <a:spLocks noGrp="1"/>
          </p:cNvSpPr>
          <p:nvPr>
            <p:ph type="body" idx="1"/>
          </p:nvPr>
        </p:nvSpPr>
        <p:spPr>
          <a:xfrm>
            <a:off x="1100050" y="4455621"/>
            <a:ext cx="10058401" cy="1143002"/>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a:bodyPr>
          <a:lstStyle/>
          <a:p>
            <a:r>
              <a:t>Body Level One</a:t>
            </a:r>
          </a:p>
          <a:p>
            <a:pPr lvl="1"/>
            <a:r>
              <a:t>Body Level Two</a:t>
            </a:r>
          </a:p>
          <a:p>
            <a:pPr lvl="2"/>
            <a:r>
              <a:t>Body Level Three</a:t>
            </a:r>
          </a:p>
          <a:p>
            <a:pPr lvl="3"/>
            <a:r>
              <a:t>Body Level Four</a:t>
            </a:r>
          </a:p>
          <a:p>
            <a:pPr lvl="4"/>
            <a:r>
              <a:t>Body Level Five</a:t>
            </a:r>
          </a:p>
        </p:txBody>
      </p:sp>
      <p:sp>
        <p:nvSpPr>
          <p:cNvPr id="6" name="Straight Connector 8"/>
          <p:cNvSpPr/>
          <p:nvPr/>
        </p:nvSpPr>
        <p:spPr>
          <a:xfrm>
            <a:off x="1207657" y="4343400"/>
            <a:ext cx="9875523" cy="0"/>
          </a:xfrm>
          <a:prstGeom prst="line">
            <a:avLst/>
          </a:prstGeom>
          <a:ln w="6350">
            <a:solidFill>
              <a:srgbClr val="808080"/>
            </a:solidFill>
          </a:ln>
        </p:spPr>
        <p:txBody>
          <a:bodyPr lIns="45718" tIns="45718" rIns="45718" bIns="45718"/>
          <a:lstStyle/>
          <a:p>
            <a:endParaRPr/>
          </a:p>
        </p:txBody>
      </p:sp>
      <p:sp>
        <p:nvSpPr>
          <p:cNvPr id="7" name="Slide Number"/>
          <p:cNvSpPr txBox="1">
            <a:spLocks noGrp="1"/>
          </p:cNvSpPr>
          <p:nvPr>
            <p:ph type="sldNum" sz="quarter" idx="2"/>
          </p:nvPr>
        </p:nvSpPr>
        <p:spPr>
          <a:xfrm>
            <a:off x="10979609" y="6514079"/>
            <a:ext cx="232875" cy="256539"/>
          </a:xfrm>
          <a:prstGeom prst="rect">
            <a:avLst/>
          </a:prstGeom>
          <a:ln w="12700">
            <a:miter lim="400000"/>
          </a:ln>
        </p:spPr>
        <p:txBody>
          <a:bodyPr wrap="none" lIns="45718" tIns="45718" rIns="45718" bIns="45718" anchor="ctr">
            <a:spAutoFit/>
          </a:bodyPr>
          <a:lstStyle>
            <a:lvl1pPr algn="r">
              <a:defRPr sz="1000">
                <a:solidFill>
                  <a:srgbClr val="FFFFFF"/>
                </a:solidFill>
                <a:latin typeface="+mj-lt"/>
                <a:ea typeface="+mj-ea"/>
                <a:cs typeface="+mj-cs"/>
                <a:sym typeface="Calibri"/>
              </a:defRPr>
            </a:lvl1pPr>
          </a:lstStyle>
          <a:p>
            <a:fld id="{86CB4B4D-7CA3-9044-876B-883B54F8677D}" type="slidenum">
              <a:rPr/>
              <a:t>‹Nr.›</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7" r:id="rId7"/>
    <p:sldLayoutId id="2147483658" r:id="rId8"/>
    <p:sldLayoutId id="2147483661" r:id="rId9"/>
  </p:sldLayoutIdLst>
  <p:transition spd="med"/>
  <p:txStyles>
    <p:titleStyle>
      <a:lvl1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1pPr>
      <a:lvl2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2pPr>
      <a:lvl3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3pPr>
      <a:lvl4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4pPr>
      <a:lvl5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5pPr>
      <a:lvl6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6pPr>
      <a:lvl7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7pPr>
      <a:lvl8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8pPr>
      <a:lvl9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9pPr>
    </p:titleStyle>
    <p:bodyStyle>
      <a:lvl1pPr marL="0" marR="0" indent="0" algn="l" defTabSz="914400" rtl="0" latinLnBrk="0">
        <a:lnSpc>
          <a:spcPct val="90000"/>
        </a:lnSpc>
        <a:spcBef>
          <a:spcPts val="1200"/>
        </a:spcBef>
        <a:spcAft>
          <a:spcPts val="0"/>
        </a:spcAft>
        <a:buClrTx/>
        <a:buSzTx/>
        <a:buFontTx/>
        <a:buNone/>
        <a:tabLst/>
        <a:defRPr sz="2400" b="0" i="0" u="none" strike="noStrike" cap="all" spc="200" baseline="0">
          <a:ln>
            <a:noFill/>
          </a:ln>
          <a:solidFill>
            <a:srgbClr val="344068"/>
          </a:solidFill>
          <a:uFillTx/>
          <a:latin typeface="+mj-lt"/>
          <a:ea typeface="+mj-ea"/>
          <a:cs typeface="+mj-cs"/>
          <a:sym typeface="Calibri"/>
        </a:defRPr>
      </a:lvl1pPr>
      <a:lvl2pPr marL="0" marR="0" indent="0" algn="l" defTabSz="914400" rtl="0" latinLnBrk="0">
        <a:lnSpc>
          <a:spcPct val="90000"/>
        </a:lnSpc>
        <a:spcBef>
          <a:spcPts val="1200"/>
        </a:spcBef>
        <a:spcAft>
          <a:spcPts val="0"/>
        </a:spcAft>
        <a:buClrTx/>
        <a:buSzTx/>
        <a:buFontTx/>
        <a:buNone/>
        <a:tabLst/>
        <a:defRPr sz="2400" b="0" i="0" u="none" strike="noStrike" cap="all" spc="200" baseline="0">
          <a:ln>
            <a:noFill/>
          </a:ln>
          <a:solidFill>
            <a:srgbClr val="344068"/>
          </a:solidFill>
          <a:uFillTx/>
          <a:latin typeface="+mj-lt"/>
          <a:ea typeface="+mj-ea"/>
          <a:cs typeface="+mj-cs"/>
          <a:sym typeface="Calibri"/>
        </a:defRPr>
      </a:lvl2pPr>
      <a:lvl3pPr marL="0" marR="0" indent="0" algn="l" defTabSz="914400" rtl="0" latinLnBrk="0">
        <a:lnSpc>
          <a:spcPct val="90000"/>
        </a:lnSpc>
        <a:spcBef>
          <a:spcPts val="1200"/>
        </a:spcBef>
        <a:spcAft>
          <a:spcPts val="0"/>
        </a:spcAft>
        <a:buClrTx/>
        <a:buSzTx/>
        <a:buFontTx/>
        <a:buNone/>
        <a:tabLst/>
        <a:defRPr sz="2400" b="0" i="0" u="none" strike="noStrike" cap="all" spc="200" baseline="0">
          <a:ln>
            <a:noFill/>
          </a:ln>
          <a:solidFill>
            <a:srgbClr val="344068"/>
          </a:solidFill>
          <a:uFillTx/>
          <a:latin typeface="+mj-lt"/>
          <a:ea typeface="+mj-ea"/>
          <a:cs typeface="+mj-cs"/>
          <a:sym typeface="Calibri"/>
        </a:defRPr>
      </a:lvl3pPr>
      <a:lvl4pPr marL="0" marR="0" indent="0" algn="l" defTabSz="914400" rtl="0" latinLnBrk="0">
        <a:lnSpc>
          <a:spcPct val="90000"/>
        </a:lnSpc>
        <a:spcBef>
          <a:spcPts val="1200"/>
        </a:spcBef>
        <a:spcAft>
          <a:spcPts val="0"/>
        </a:spcAft>
        <a:buClrTx/>
        <a:buSzTx/>
        <a:buFontTx/>
        <a:buNone/>
        <a:tabLst/>
        <a:defRPr sz="2400" b="0" i="0" u="none" strike="noStrike" cap="all" spc="200" baseline="0">
          <a:ln>
            <a:noFill/>
          </a:ln>
          <a:solidFill>
            <a:srgbClr val="344068"/>
          </a:solidFill>
          <a:uFillTx/>
          <a:latin typeface="+mj-lt"/>
          <a:ea typeface="+mj-ea"/>
          <a:cs typeface="+mj-cs"/>
          <a:sym typeface="Calibri"/>
        </a:defRPr>
      </a:lvl4pPr>
      <a:lvl5pPr marL="0" marR="0" indent="0" algn="l" defTabSz="914400" rtl="0" latinLnBrk="0">
        <a:lnSpc>
          <a:spcPct val="90000"/>
        </a:lnSpc>
        <a:spcBef>
          <a:spcPts val="1200"/>
        </a:spcBef>
        <a:spcAft>
          <a:spcPts val="0"/>
        </a:spcAft>
        <a:buClrTx/>
        <a:buSzTx/>
        <a:buFontTx/>
        <a:buNone/>
        <a:tabLst/>
        <a:defRPr sz="2400" b="0" i="0" u="none" strike="noStrike" cap="all" spc="200" baseline="0">
          <a:ln>
            <a:noFill/>
          </a:ln>
          <a:solidFill>
            <a:srgbClr val="344068"/>
          </a:solidFill>
          <a:uFillTx/>
          <a:latin typeface="+mj-lt"/>
          <a:ea typeface="+mj-ea"/>
          <a:cs typeface="+mj-cs"/>
          <a:sym typeface="Calibri"/>
        </a:defRPr>
      </a:lvl5pPr>
      <a:lvl6pPr marL="1263285" marR="0" indent="-391885" algn="l" defTabSz="914400" rtl="0" latinLnBrk="0">
        <a:lnSpc>
          <a:spcPct val="90000"/>
        </a:lnSpc>
        <a:spcBef>
          <a:spcPts val="1200"/>
        </a:spcBef>
        <a:spcAft>
          <a:spcPts val="0"/>
        </a:spcAft>
        <a:buClrTx/>
        <a:buSzPct val="100000"/>
        <a:buFontTx/>
        <a:buChar char="◦"/>
        <a:tabLst/>
        <a:defRPr sz="2400" b="0" i="0" u="none" strike="noStrike" cap="all" spc="200" baseline="0">
          <a:ln>
            <a:noFill/>
          </a:ln>
          <a:solidFill>
            <a:srgbClr val="344068"/>
          </a:solidFill>
          <a:uFillTx/>
          <a:latin typeface="+mj-lt"/>
          <a:ea typeface="+mj-ea"/>
          <a:cs typeface="+mj-cs"/>
          <a:sym typeface="Calibri"/>
        </a:defRPr>
      </a:lvl6pPr>
      <a:lvl7pPr marL="1463285" marR="0" indent="-391885" algn="l" defTabSz="914400" rtl="0" latinLnBrk="0">
        <a:lnSpc>
          <a:spcPct val="90000"/>
        </a:lnSpc>
        <a:spcBef>
          <a:spcPts val="1200"/>
        </a:spcBef>
        <a:spcAft>
          <a:spcPts val="0"/>
        </a:spcAft>
        <a:buClrTx/>
        <a:buSzPct val="100000"/>
        <a:buFontTx/>
        <a:buChar char="◦"/>
        <a:tabLst/>
        <a:defRPr sz="2400" b="0" i="0" u="none" strike="noStrike" cap="all" spc="200" baseline="0">
          <a:ln>
            <a:noFill/>
          </a:ln>
          <a:solidFill>
            <a:srgbClr val="344068"/>
          </a:solidFill>
          <a:uFillTx/>
          <a:latin typeface="+mj-lt"/>
          <a:ea typeface="+mj-ea"/>
          <a:cs typeface="+mj-cs"/>
          <a:sym typeface="Calibri"/>
        </a:defRPr>
      </a:lvl7pPr>
      <a:lvl8pPr marL="1663285" marR="0" indent="-391885" algn="l" defTabSz="914400" rtl="0" latinLnBrk="0">
        <a:lnSpc>
          <a:spcPct val="90000"/>
        </a:lnSpc>
        <a:spcBef>
          <a:spcPts val="1200"/>
        </a:spcBef>
        <a:spcAft>
          <a:spcPts val="0"/>
        </a:spcAft>
        <a:buClrTx/>
        <a:buSzPct val="100000"/>
        <a:buFontTx/>
        <a:buChar char="◦"/>
        <a:tabLst/>
        <a:defRPr sz="2400" b="0" i="0" u="none" strike="noStrike" cap="all" spc="200" baseline="0">
          <a:ln>
            <a:noFill/>
          </a:ln>
          <a:solidFill>
            <a:srgbClr val="344068"/>
          </a:solidFill>
          <a:uFillTx/>
          <a:latin typeface="+mj-lt"/>
          <a:ea typeface="+mj-ea"/>
          <a:cs typeface="+mj-cs"/>
          <a:sym typeface="Calibri"/>
        </a:defRPr>
      </a:lvl8pPr>
      <a:lvl9pPr marL="1863285" marR="0" indent="-391885" algn="l" defTabSz="914400" rtl="0" latinLnBrk="0">
        <a:lnSpc>
          <a:spcPct val="90000"/>
        </a:lnSpc>
        <a:spcBef>
          <a:spcPts val="1200"/>
        </a:spcBef>
        <a:spcAft>
          <a:spcPts val="0"/>
        </a:spcAft>
        <a:buClrTx/>
        <a:buSzPct val="100000"/>
        <a:buFontTx/>
        <a:buChar char="◦"/>
        <a:tabLst/>
        <a:defRPr sz="2400" b="0" i="0" u="none" strike="noStrike" cap="all" spc="200" baseline="0">
          <a:ln>
            <a:noFill/>
          </a:ln>
          <a:solidFill>
            <a:srgbClr val="344068"/>
          </a:solidFill>
          <a:uFillTx/>
          <a:latin typeface="+mj-lt"/>
          <a:ea typeface="+mj-ea"/>
          <a:cs typeface="+mj-cs"/>
          <a:sym typeface="Calibri"/>
        </a:defRPr>
      </a:lvl9pPr>
    </p:bodyStyle>
    <p:otherStyle>
      <a:lvl1pPr marL="0" marR="0" indent="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1pPr>
      <a:lvl2pPr marL="0" marR="0" indent="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2pPr>
      <a:lvl3pPr marL="0" marR="0" indent="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3pPr>
      <a:lvl4pPr marL="0" marR="0" indent="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4pPr>
      <a:lvl5pPr marL="0" marR="0" indent="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5pPr>
      <a:lvl6pPr marL="0" marR="0" indent="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6pPr>
      <a:lvl7pPr marL="0" marR="0" indent="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7pPr>
      <a:lvl8pPr marL="0" marR="0" indent="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8pPr>
      <a:lvl9pPr marL="0" marR="0" indent="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hyperlink" Target="http://eur-lex.europa.eu/legal-content/EN/TXT/?uri=legissum:ef0016"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eur-lex.europa.eu/legal-content/DE/TXT/?uri=celex:52009XG0528(01)"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ec.europa.eu/programmes/erasmus-plus/node_en"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hyperlink" Target="http://eur-lex.europa.eu/summary/glossary/nondiscrimination_principle.html" TargetMode="External"/><Relationship Id="rId2" Type="http://schemas.openxmlformats.org/officeDocument/2006/relationships/hyperlink" Target="http://eur-lex.europa.eu/summary/glossary/equal_opportunities.html" TargetMode="External"/><Relationship Id="rId1" Type="http://schemas.openxmlformats.org/officeDocument/2006/relationships/slideLayout" Target="../slideLayouts/slideLayout5.xml"/><Relationship Id="rId5" Type="http://schemas.openxmlformats.org/officeDocument/2006/relationships/hyperlink" Target="http://eur-lex.europa.eu/legal-content/DE/AUTO/?uri=uriserv:1703_4" TargetMode="External"/><Relationship Id="rId4" Type="http://schemas.openxmlformats.org/officeDocument/2006/relationships/hyperlink" Target="http://eur-lex.europa.eu/legal-content/DE/AUTO/?uri=uriserv:c11108"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hyperlink" Target="https://www.youtube.com/watch?v=wjVue0uySQo&amp;t=12s"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5.xml"/><Relationship Id="rId1" Type="http://schemas.openxmlformats.org/officeDocument/2006/relationships/vmlDrawing" Target="../drawings/vmlDrawing1.vml"/><Relationship Id="rId5" Type="http://schemas.openxmlformats.org/officeDocument/2006/relationships/image" Target="../media/image17.emf"/><Relationship Id="rId4" Type="http://schemas.openxmlformats.org/officeDocument/2006/relationships/package" Target="../embeddings/Microsoft_Excel_Worksheet1.xlsx"/></Relationships>
</file>

<file path=ppt/slides/_rels/slide25.xml.rels><?xml version="1.0" encoding="UTF-8" standalone="yes"?>
<Relationships xmlns="http://schemas.openxmlformats.org/package/2006/relationships"><Relationship Id="rId3" Type="http://schemas.openxmlformats.org/officeDocument/2006/relationships/hyperlink" Target="http://www.relaio.de/topics/artikeluebersicht/projektmanagement-%E2%80%93-mit-methodik-zu-mehr-nachhaltigkeit.html" TargetMode="External"/><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hyperlink" Target="http://ec.europa.eu/education/participants/portal/desktop/en/home.html"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http://ec.europa.eu/education/node_de"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hyperlink" Target="http://www.eun.org/"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hyperlink" Target="http://www.oecd.org/education/" TargetMode="External"/><Relationship Id="rId7" Type="http://schemas.openxmlformats.org/officeDocument/2006/relationships/hyperlink" Target="https://ec.europa.eu/programmes/erasmus-plus/library/school-leaders-guide_en" TargetMode="External"/><Relationship Id="rId2" Type="http://schemas.openxmlformats.org/officeDocument/2006/relationships/image" Target="../media/image2.jpeg"/><Relationship Id="rId1" Type="http://schemas.openxmlformats.org/officeDocument/2006/relationships/slideLayout" Target="../slideLayouts/slideLayout4.xml"/><Relationship Id="rId6" Type="http://schemas.openxmlformats.org/officeDocument/2006/relationships/hyperlink" Target="https://cordis.europa.eu/partners/web/guest" TargetMode="External"/><Relationship Id="rId5" Type="http://schemas.openxmlformats.org/officeDocument/2006/relationships/hyperlink" Target="http://eur-lex.europa.eu/oj/direct-access.html" TargetMode="External"/><Relationship Id="rId4" Type="http://schemas.openxmlformats.org/officeDocument/2006/relationships/hyperlink" Target="http://ec.europa.eu/erasmus-plus"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 Id="rId5" Type="http://schemas.openxmlformats.org/officeDocument/2006/relationships/image" Target="../media/image23.png"/><Relationship Id="rId4" Type="http://schemas.openxmlformats.org/officeDocument/2006/relationships/image" Target="../media/image3.jpeg"/></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jpeg"/><Relationship Id="rId1" Type="http://schemas.openxmlformats.org/officeDocument/2006/relationships/slideLayout" Target="../slideLayouts/slideLayout6.xml"/><Relationship Id="rId4" Type="http://schemas.openxmlformats.org/officeDocument/2006/relationships/image" Target="../media/image25.png"/></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hyperlink" Target="http://eur-lex.europa.eu/homepage.html"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eur-lex.europa.eu/browse/summaries.html?locale=de" TargetMode="External"/><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hyperlink" Target="http://eur-lex.europa.eu/summary/chapter/education_training_youth/1501.html?root=1501&amp;locale=de"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hyperlink" Target="http://eur-lex.europa.eu/legal-content/EN/TXT/?uri=legissum:ef0016"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 name="Picture 4" descr="Picture 4"/>
          <p:cNvPicPr>
            <a:picLocks noChangeAspect="1"/>
          </p:cNvPicPr>
          <p:nvPr/>
        </p:nvPicPr>
        <p:blipFill>
          <a:blip r:embed="rId3">
            <a:extLst/>
          </a:blip>
          <a:stretch>
            <a:fillRect/>
          </a:stretch>
        </p:blipFill>
        <p:spPr>
          <a:xfrm>
            <a:off x="903942" y="527240"/>
            <a:ext cx="3826001" cy="2315328"/>
          </a:xfrm>
          <a:prstGeom prst="rect">
            <a:avLst/>
          </a:prstGeom>
          <a:ln w="12700">
            <a:miter lim="400000"/>
          </a:ln>
        </p:spPr>
      </p:pic>
      <p:pic>
        <p:nvPicPr>
          <p:cNvPr id="152" name="Kép 1" descr="Kép 1"/>
          <p:cNvPicPr>
            <a:picLocks noChangeAspect="1"/>
          </p:cNvPicPr>
          <p:nvPr/>
        </p:nvPicPr>
        <p:blipFill>
          <a:blip r:embed="rId4">
            <a:extLst/>
          </a:blip>
          <a:srcRect r="85412"/>
          <a:stretch>
            <a:fillRect/>
          </a:stretch>
        </p:blipFill>
        <p:spPr>
          <a:xfrm>
            <a:off x="-1" y="3723937"/>
            <a:ext cx="609602" cy="3134063"/>
          </a:xfrm>
          <a:prstGeom prst="rect">
            <a:avLst/>
          </a:prstGeom>
          <a:ln w="12700">
            <a:miter lim="400000"/>
          </a:ln>
        </p:spPr>
      </p:pic>
      <p:sp>
        <p:nvSpPr>
          <p:cNvPr id="153" name="Téglalap 7"/>
          <p:cNvSpPr/>
          <p:nvPr/>
        </p:nvSpPr>
        <p:spPr>
          <a:xfrm>
            <a:off x="-2" y="6035040"/>
            <a:ext cx="9459887" cy="822962"/>
          </a:xfrm>
          <a:prstGeom prst="rect">
            <a:avLst/>
          </a:prstGeom>
          <a:solidFill>
            <a:srgbClr val="FFFFFF"/>
          </a:solidFill>
          <a:ln w="15875">
            <a:solidFill>
              <a:srgbClr val="FFFFFF"/>
            </a:solidFill>
          </a:ln>
        </p:spPr>
        <p:txBody>
          <a:bodyPr lIns="45718" tIns="45718" rIns="45718" bIns="45718" anchor="ctr"/>
          <a:lstStyle/>
          <a:p>
            <a:pPr algn="ctr">
              <a:defRPr>
                <a:latin typeface="+mj-lt"/>
                <a:ea typeface="+mj-ea"/>
                <a:cs typeface="+mj-cs"/>
                <a:sym typeface="Calibri"/>
              </a:defRPr>
            </a:pPr>
            <a:endParaRPr/>
          </a:p>
        </p:txBody>
      </p:sp>
      <p:pic>
        <p:nvPicPr>
          <p:cNvPr id="154" name="Kép 6" descr="Kép 6"/>
          <p:cNvPicPr>
            <a:picLocks noChangeAspect="1"/>
          </p:cNvPicPr>
          <p:nvPr/>
        </p:nvPicPr>
        <p:blipFill>
          <a:blip r:embed="rId5">
            <a:extLst/>
          </a:blip>
          <a:stretch>
            <a:fillRect/>
          </a:stretch>
        </p:blipFill>
        <p:spPr>
          <a:xfrm>
            <a:off x="-3" y="5874129"/>
            <a:ext cx="9044250" cy="983871"/>
          </a:xfrm>
          <a:prstGeom prst="rect">
            <a:avLst/>
          </a:prstGeom>
          <a:ln w="12700">
            <a:miter lim="400000"/>
          </a:ln>
        </p:spPr>
      </p:pic>
      <p:sp>
        <p:nvSpPr>
          <p:cNvPr id="155" name="Téglalap 8"/>
          <p:cNvSpPr txBox="1"/>
          <p:nvPr/>
        </p:nvSpPr>
        <p:spPr>
          <a:xfrm>
            <a:off x="5087153" y="1084739"/>
            <a:ext cx="6709896" cy="1938988"/>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r>
              <a:rPr lang="en-US" sz="2400" dirty="0">
                <a:solidFill>
                  <a:schemeClr val="tx1">
                    <a:lumMod val="50000"/>
                    <a:lumOff val="50000"/>
                  </a:schemeClr>
                </a:solidFill>
              </a:rPr>
              <a:t>LET’S BE INNOVATIVE!  </a:t>
            </a:r>
            <a:r>
              <a:rPr lang="en-US" sz="2400" dirty="0" err="1">
                <a:solidFill>
                  <a:schemeClr val="tx1">
                    <a:lumMod val="50000"/>
                    <a:lumOff val="50000"/>
                  </a:schemeClr>
                </a:solidFill>
              </a:rPr>
              <a:t>Wir</a:t>
            </a:r>
            <a:r>
              <a:rPr lang="en-US" sz="2400" dirty="0">
                <a:solidFill>
                  <a:schemeClr val="tx1">
                    <a:lumMod val="50000"/>
                    <a:lumOff val="50000"/>
                  </a:schemeClr>
                </a:solidFill>
              </a:rPr>
              <a:t> </a:t>
            </a:r>
            <a:r>
              <a:rPr lang="en-US" sz="2400" dirty="0" err="1">
                <a:solidFill>
                  <a:schemeClr val="tx1">
                    <a:lumMod val="50000"/>
                    <a:lumOff val="50000"/>
                  </a:schemeClr>
                </a:solidFill>
              </a:rPr>
              <a:t>wollen</a:t>
            </a:r>
            <a:r>
              <a:rPr lang="en-US" sz="2400" dirty="0">
                <a:solidFill>
                  <a:schemeClr val="tx1">
                    <a:lumMod val="50000"/>
                    <a:lumOff val="50000"/>
                  </a:schemeClr>
                </a:solidFill>
              </a:rPr>
              <a:t> </a:t>
            </a:r>
            <a:r>
              <a:rPr lang="en-US" sz="2400" dirty="0" err="1">
                <a:solidFill>
                  <a:schemeClr val="tx1">
                    <a:lumMod val="50000"/>
                    <a:lumOff val="50000"/>
                  </a:schemeClr>
                </a:solidFill>
              </a:rPr>
              <a:t>innovativ</a:t>
            </a:r>
            <a:r>
              <a:rPr lang="en-US" sz="2400" dirty="0">
                <a:solidFill>
                  <a:schemeClr val="tx1">
                    <a:lumMod val="50000"/>
                    <a:lumOff val="50000"/>
                  </a:schemeClr>
                </a:solidFill>
              </a:rPr>
              <a:t> sein!</a:t>
            </a:r>
            <a:endParaRPr lang="hu-HU" sz="2400" dirty="0">
              <a:solidFill>
                <a:schemeClr val="tx1">
                  <a:lumMod val="50000"/>
                  <a:lumOff val="50000"/>
                </a:schemeClr>
              </a:solidFill>
            </a:endParaRPr>
          </a:p>
          <a:p>
            <a:r>
              <a:rPr lang="en-US" sz="2400" dirty="0" err="1">
                <a:solidFill>
                  <a:schemeClr val="tx1">
                    <a:lumMod val="50000"/>
                    <a:lumOff val="50000"/>
                  </a:schemeClr>
                </a:solidFill>
              </a:rPr>
              <a:t>Förderung</a:t>
            </a:r>
            <a:r>
              <a:rPr lang="en-US" sz="2400" dirty="0">
                <a:solidFill>
                  <a:schemeClr val="tx1">
                    <a:lumMod val="50000"/>
                    <a:lumOff val="50000"/>
                  </a:schemeClr>
                </a:solidFill>
              </a:rPr>
              <a:t> von </a:t>
            </a:r>
            <a:r>
              <a:rPr lang="en-US" sz="2400" dirty="0" err="1">
                <a:solidFill>
                  <a:schemeClr val="tx1">
                    <a:lumMod val="50000"/>
                    <a:lumOff val="50000"/>
                  </a:schemeClr>
                </a:solidFill>
              </a:rPr>
              <a:t>Kreativität</a:t>
            </a:r>
            <a:r>
              <a:rPr lang="en-US" sz="2400" dirty="0">
                <a:solidFill>
                  <a:schemeClr val="tx1">
                    <a:lumMod val="50000"/>
                    <a:lumOff val="50000"/>
                  </a:schemeClr>
                </a:solidFill>
              </a:rPr>
              <a:t> und </a:t>
            </a:r>
            <a:r>
              <a:rPr lang="en-US" sz="2400" dirty="0" err="1">
                <a:solidFill>
                  <a:schemeClr val="tx1">
                    <a:lumMod val="50000"/>
                    <a:lumOff val="50000"/>
                  </a:schemeClr>
                </a:solidFill>
              </a:rPr>
              <a:t>Unternehmergeist</a:t>
            </a:r>
            <a:r>
              <a:rPr lang="en-US" sz="2400" dirty="0">
                <a:solidFill>
                  <a:schemeClr val="tx1">
                    <a:lumMod val="50000"/>
                    <a:lumOff val="50000"/>
                  </a:schemeClr>
                </a:solidFill>
              </a:rPr>
              <a:t> </a:t>
            </a:r>
            <a:r>
              <a:rPr lang="en-US" sz="2400" dirty="0" err="1">
                <a:solidFill>
                  <a:schemeClr val="tx1">
                    <a:lumMod val="50000"/>
                    <a:lumOff val="50000"/>
                  </a:schemeClr>
                </a:solidFill>
              </a:rPr>
              <a:t>für</a:t>
            </a:r>
            <a:r>
              <a:rPr lang="en-US" sz="2400" dirty="0">
                <a:solidFill>
                  <a:schemeClr val="tx1">
                    <a:lumMod val="50000"/>
                    <a:lumOff val="50000"/>
                  </a:schemeClr>
                </a:solidFill>
              </a:rPr>
              <a:t> Lehrer/</a:t>
            </a:r>
            <a:r>
              <a:rPr lang="en-US" sz="2400" dirty="0" err="1">
                <a:solidFill>
                  <a:schemeClr val="tx1">
                    <a:lumMod val="50000"/>
                    <a:lumOff val="50000"/>
                  </a:schemeClr>
                </a:solidFill>
              </a:rPr>
              <a:t>innen</a:t>
            </a:r>
            <a:r>
              <a:rPr lang="en-US" sz="2400" dirty="0">
                <a:solidFill>
                  <a:schemeClr val="tx1">
                    <a:lumMod val="50000"/>
                    <a:lumOff val="50000"/>
                  </a:schemeClr>
                </a:solidFill>
              </a:rPr>
              <a:t> und </a:t>
            </a:r>
            <a:r>
              <a:rPr lang="en-US" sz="2400" dirty="0" err="1">
                <a:solidFill>
                  <a:schemeClr val="tx1">
                    <a:lumMod val="50000"/>
                    <a:lumOff val="50000"/>
                  </a:schemeClr>
                </a:solidFill>
              </a:rPr>
              <a:t>Schüler</a:t>
            </a:r>
            <a:r>
              <a:rPr lang="en-US" sz="2400" dirty="0">
                <a:solidFill>
                  <a:schemeClr val="tx1">
                    <a:lumMod val="50000"/>
                    <a:lumOff val="50000"/>
                  </a:schemeClr>
                </a:solidFill>
              </a:rPr>
              <a:t>/</a:t>
            </a:r>
            <a:r>
              <a:rPr lang="en-US" sz="2400" dirty="0" err="1">
                <a:solidFill>
                  <a:schemeClr val="tx1">
                    <a:lumMod val="50000"/>
                    <a:lumOff val="50000"/>
                  </a:schemeClr>
                </a:solidFill>
              </a:rPr>
              <a:t>innen</a:t>
            </a:r>
            <a:r>
              <a:rPr lang="en-US" sz="2400" dirty="0">
                <a:solidFill>
                  <a:schemeClr val="tx1">
                    <a:lumMod val="50000"/>
                    <a:lumOff val="50000"/>
                  </a:schemeClr>
                </a:solidFill>
              </a:rPr>
              <a:t> der </a:t>
            </a:r>
            <a:r>
              <a:rPr lang="en-US" sz="2400" dirty="0" err="1">
                <a:solidFill>
                  <a:schemeClr val="tx1">
                    <a:lumMod val="50000"/>
                    <a:lumOff val="50000"/>
                  </a:schemeClr>
                </a:solidFill>
              </a:rPr>
              <a:t>Sekundarstufe</a:t>
            </a:r>
            <a:endParaRPr lang="hu-HU" sz="2400" dirty="0">
              <a:solidFill>
                <a:schemeClr val="tx1">
                  <a:lumMod val="50000"/>
                  <a:lumOff val="50000"/>
                </a:schemeClr>
              </a:solidFill>
            </a:endParaRPr>
          </a:p>
        </p:txBody>
      </p:sp>
      <p:sp>
        <p:nvSpPr>
          <p:cNvPr id="156" name="Title 1"/>
          <p:cNvSpPr txBox="1"/>
          <p:nvPr/>
        </p:nvSpPr>
        <p:spPr>
          <a:xfrm>
            <a:off x="1097280" y="2953136"/>
            <a:ext cx="10058401" cy="137197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b">
            <a:normAutofit/>
          </a:bodyPr>
          <a:lstStyle/>
          <a:p>
            <a:pPr defTabSz="914400">
              <a:lnSpc>
                <a:spcPct val="68000"/>
              </a:lnSpc>
              <a:defRPr sz="6200" spc="-100">
                <a:solidFill>
                  <a:srgbClr val="262626"/>
                </a:solidFill>
                <a:latin typeface="+mj-lt"/>
                <a:ea typeface="+mj-ea"/>
                <a:cs typeface="+mj-cs"/>
                <a:sym typeface="Calibri"/>
              </a:defRPr>
            </a:pPr>
            <a:r>
              <a:rPr dirty="0"/>
              <a:t>Unit „U3”: </a:t>
            </a:r>
            <a:r>
              <a:rPr lang="de-AT" dirty="0" smtClean="0"/>
              <a:t>Innovationsarbeit</a:t>
            </a:r>
            <a:endParaRPr dirty="0"/>
          </a:p>
        </p:txBody>
      </p:sp>
      <p:sp>
        <p:nvSpPr>
          <p:cNvPr id="157" name="Text Placeholder 2"/>
          <p:cNvSpPr txBox="1"/>
          <p:nvPr/>
        </p:nvSpPr>
        <p:spPr>
          <a:xfrm>
            <a:off x="1198288" y="4486021"/>
            <a:ext cx="10058401" cy="1143002"/>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a:bodyPr>
          <a:lstStyle/>
          <a:p>
            <a:pPr defTabSz="914400">
              <a:lnSpc>
                <a:spcPct val="90000"/>
              </a:lnSpc>
              <a:spcBef>
                <a:spcPts val="1200"/>
              </a:spcBef>
              <a:defRPr sz="2400" cap="all" spc="200">
                <a:solidFill>
                  <a:srgbClr val="344068"/>
                </a:solidFill>
                <a:latin typeface="+mj-lt"/>
                <a:ea typeface="+mj-ea"/>
                <a:cs typeface="+mj-cs"/>
                <a:sym typeface="Calibri"/>
              </a:defRPr>
            </a:pPr>
            <a:r>
              <a:rPr lang="de-AT" dirty="0" smtClean="0"/>
              <a:t>Lernelement </a:t>
            </a:r>
            <a:r>
              <a:rPr dirty="0" smtClean="0"/>
              <a:t>„E</a:t>
            </a:r>
            <a:r>
              <a:rPr lang="hu-HU" dirty="0"/>
              <a:t>2</a:t>
            </a:r>
            <a:r>
              <a:rPr dirty="0" smtClean="0"/>
              <a:t>”: </a:t>
            </a:r>
            <a:r>
              <a:rPr lang="de-AT" dirty="0" smtClean="0"/>
              <a:t>Unterstützende Mittel</a:t>
            </a:r>
            <a:endParaRPr dirty="0"/>
          </a:p>
          <a:p>
            <a:pPr algn="r" defTabSz="914400">
              <a:lnSpc>
                <a:spcPct val="90000"/>
              </a:lnSpc>
              <a:spcBef>
                <a:spcPts val="1200"/>
              </a:spcBef>
              <a:defRPr sz="2000" cap="all" spc="200">
                <a:solidFill>
                  <a:srgbClr val="344068"/>
                </a:solidFill>
                <a:latin typeface="+mj-lt"/>
                <a:ea typeface="+mj-ea"/>
                <a:cs typeface="+mj-cs"/>
                <a:sym typeface="Calibri"/>
              </a:defRPr>
            </a:pPr>
            <a:r>
              <a:rPr lang="de-AT" dirty="0" smtClean="0"/>
              <a:t>Verfasserin: </a:t>
            </a:r>
            <a:r>
              <a:rPr dirty="0" err="1" smtClean="0"/>
              <a:t>Mária</a:t>
            </a:r>
            <a:r>
              <a:rPr dirty="0" smtClean="0"/>
              <a:t> </a:t>
            </a:r>
            <a:r>
              <a:rPr dirty="0"/>
              <a:t>Hartyányi (ITSTUDY)</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557" y="685800"/>
            <a:ext cx="10058400" cy="5422695"/>
          </a:xfrm>
          <a:prstGeom prst="rect">
            <a:avLst/>
          </a:prstGeom>
        </p:spPr>
      </p:pic>
      <p:sp>
        <p:nvSpPr>
          <p:cNvPr id="3" name="Rectangle 2"/>
          <p:cNvSpPr/>
          <p:nvPr/>
        </p:nvSpPr>
        <p:spPr>
          <a:xfrm>
            <a:off x="1436913" y="5203372"/>
            <a:ext cx="7794172" cy="369332"/>
          </a:xfrm>
          <a:prstGeom prst="rect">
            <a:avLst/>
          </a:prstGeom>
        </p:spPr>
        <p:txBody>
          <a:bodyPr wrap="square">
            <a:spAutoFit/>
          </a:bodyPr>
          <a:lstStyle/>
          <a:p>
            <a:r>
              <a:rPr lang="hu-HU">
                <a:hlinkClick r:id="rId4"/>
              </a:rPr>
              <a:t>http://eur-lex.europa.eu/legal-content/EN/TXT/?</a:t>
            </a:r>
            <a:r>
              <a:rPr lang="hu-HU" smtClean="0">
                <a:hlinkClick r:id="rId4"/>
              </a:rPr>
              <a:t>uri=legissum%3Aef0016</a:t>
            </a:r>
            <a:r>
              <a:rPr lang="hu-HU" smtClean="0"/>
              <a:t> </a:t>
            </a:r>
            <a:endParaRPr lang="hu-HU"/>
          </a:p>
        </p:txBody>
      </p:sp>
    </p:spTree>
    <p:extLst>
      <p:ext uri="{BB962C8B-B14F-4D97-AF65-F5344CB8AC3E}">
        <p14:creationId xmlns:p14="http://schemas.microsoft.com/office/powerpoint/2010/main" val="251046744"/>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3547291" cy="1450757"/>
          </a:xfrm>
        </p:spPr>
        <p:txBody>
          <a:bodyPr/>
          <a:lstStyle/>
          <a:p>
            <a:r>
              <a:rPr lang="en-GB" b="1" dirty="0" err="1"/>
              <a:t>Übung</a:t>
            </a:r>
            <a:endParaRPr lang="en-GB" b="1" dirty="0"/>
          </a:p>
        </p:txBody>
      </p:sp>
      <p:sp>
        <p:nvSpPr>
          <p:cNvPr id="3" name="Text Placeholder 2"/>
          <p:cNvSpPr>
            <a:spLocks noGrp="1"/>
          </p:cNvSpPr>
          <p:nvPr>
            <p:ph type="body" idx="1"/>
          </p:nvPr>
        </p:nvSpPr>
        <p:spPr>
          <a:xfrm>
            <a:off x="1097280" y="2360990"/>
            <a:ext cx="10049691" cy="3299581"/>
          </a:xfrm>
        </p:spPr>
        <p:txBody>
          <a:bodyPr>
            <a:normAutofit/>
          </a:bodyPr>
          <a:lstStyle/>
          <a:p>
            <a:r>
              <a:rPr lang="en-GB" sz="4400" dirty="0" err="1"/>
              <a:t>Ausgehend</a:t>
            </a:r>
            <a:r>
              <a:rPr lang="en-GB" sz="4400" dirty="0"/>
              <a:t> von </a:t>
            </a:r>
            <a:r>
              <a:rPr lang="en-GB" sz="4400" dirty="0" err="1"/>
              <a:t>dem</a:t>
            </a:r>
            <a:r>
              <a:rPr lang="en-GB" sz="4400" dirty="0"/>
              <a:t> </a:t>
            </a:r>
            <a:r>
              <a:rPr lang="en-GB" sz="4400" dirty="0" err="1"/>
              <a:t>zusammenfassenden</a:t>
            </a:r>
            <a:r>
              <a:rPr lang="en-GB" sz="4400" dirty="0"/>
              <a:t> </a:t>
            </a:r>
            <a:r>
              <a:rPr lang="en-GB" sz="4400" dirty="0" err="1"/>
              <a:t>Dokument</a:t>
            </a:r>
            <a:r>
              <a:rPr lang="en-GB" sz="4400" dirty="0"/>
              <a:t> </a:t>
            </a:r>
            <a:r>
              <a:rPr lang="en-GB" sz="4400" dirty="0" err="1"/>
              <a:t>finden</a:t>
            </a:r>
            <a:r>
              <a:rPr lang="en-GB" sz="4400" dirty="0"/>
              <a:t> </a:t>
            </a:r>
            <a:r>
              <a:rPr lang="en-GB" sz="4400" dirty="0" err="1"/>
              <a:t>Sie</a:t>
            </a:r>
            <a:r>
              <a:rPr lang="en-GB" sz="4400" dirty="0"/>
              <a:t> den </a:t>
            </a:r>
            <a:r>
              <a:rPr lang="en-GB" sz="4400" dirty="0" err="1"/>
              <a:t>ursprünglichen</a:t>
            </a:r>
            <a:r>
              <a:rPr lang="en-GB" sz="4400" dirty="0"/>
              <a:t> Text der 2020-Strategie, die der </a:t>
            </a:r>
            <a:r>
              <a:rPr lang="en-GB" sz="4400" dirty="0" err="1"/>
              <a:t>Europäische</a:t>
            </a:r>
            <a:r>
              <a:rPr lang="en-GB" sz="4400" dirty="0"/>
              <a:t> Rat </a:t>
            </a:r>
            <a:r>
              <a:rPr lang="en-GB" sz="4400" dirty="0" err="1"/>
              <a:t>im</a:t>
            </a:r>
            <a:r>
              <a:rPr lang="en-GB" sz="4400" dirty="0"/>
              <a:t> </a:t>
            </a:r>
            <a:r>
              <a:rPr lang="en-GB" sz="4400" dirty="0" err="1"/>
              <a:t>Jahr</a:t>
            </a:r>
            <a:r>
              <a:rPr lang="en-GB" sz="4400" dirty="0"/>
              <a:t> 2009 </a:t>
            </a:r>
            <a:r>
              <a:rPr lang="en-GB" sz="4400" dirty="0" err="1"/>
              <a:t>veröffentlicht</a:t>
            </a:r>
            <a:r>
              <a:rPr lang="en-GB" sz="4400" dirty="0"/>
              <a:t> hat!</a:t>
            </a:r>
          </a:p>
        </p:txBody>
      </p:sp>
    </p:spTree>
    <p:extLst>
      <p:ext uri="{BB962C8B-B14F-4D97-AF65-F5344CB8AC3E}">
        <p14:creationId xmlns:p14="http://schemas.microsoft.com/office/powerpoint/2010/main" val="75608381"/>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4303" y="1951593"/>
            <a:ext cx="10268262" cy="1446550"/>
          </a:xfrm>
          <a:prstGeom prst="rect">
            <a:avLst/>
          </a:prstGeom>
        </p:spPr>
        <p:txBody>
          <a:bodyPr wrap="square">
            <a:spAutoFit/>
          </a:bodyPr>
          <a:lstStyle/>
          <a:p>
            <a:pPr algn="ctr"/>
            <a:r>
              <a:rPr lang="en-US" sz="4400" b="1" dirty="0">
                <a:latin typeface="+mj-ea"/>
                <a:ea typeface="+mj-ea"/>
              </a:rPr>
              <a:t>EU </a:t>
            </a:r>
            <a:r>
              <a:rPr lang="en-US" sz="4400" b="1" dirty="0" err="1" smtClean="0">
                <a:latin typeface="+mj-ea"/>
                <a:ea typeface="+mj-ea"/>
              </a:rPr>
              <a:t>Zusammenarbeit</a:t>
            </a:r>
            <a:r>
              <a:rPr lang="en-US" sz="4400" b="1" dirty="0" smtClean="0">
                <a:latin typeface="+mj-ea"/>
                <a:ea typeface="+mj-ea"/>
              </a:rPr>
              <a:t> in </a:t>
            </a:r>
            <a:r>
              <a:rPr lang="en-US" sz="4400" b="1" dirty="0" err="1" smtClean="0">
                <a:latin typeface="+mj-ea"/>
                <a:ea typeface="+mj-ea"/>
              </a:rPr>
              <a:t>Bildung</a:t>
            </a:r>
            <a:r>
              <a:rPr lang="en-US" sz="4400" b="1" dirty="0" smtClean="0">
                <a:latin typeface="+mj-ea"/>
                <a:ea typeface="+mj-ea"/>
              </a:rPr>
              <a:t> und Training </a:t>
            </a:r>
            <a:r>
              <a:rPr lang="mr-IN" sz="4400" b="1" dirty="0" smtClean="0">
                <a:latin typeface="+mj-ea"/>
                <a:ea typeface="+mj-ea"/>
              </a:rPr>
              <a:t>–</a:t>
            </a:r>
            <a:r>
              <a:rPr lang="en-US" sz="4400" b="1" dirty="0" smtClean="0">
                <a:latin typeface="+mj-ea"/>
                <a:ea typeface="+mj-ea"/>
              </a:rPr>
              <a:t> Education and Training 2020</a:t>
            </a:r>
            <a:endParaRPr lang="en-GB" sz="4400" dirty="0">
              <a:latin typeface="+mj-ea"/>
              <a:ea typeface="+mj-ea"/>
            </a:endParaRPr>
          </a:p>
        </p:txBody>
      </p:sp>
      <p:sp>
        <p:nvSpPr>
          <p:cNvPr id="3" name="Rectangle 2"/>
          <p:cNvSpPr/>
          <p:nvPr/>
        </p:nvSpPr>
        <p:spPr>
          <a:xfrm>
            <a:off x="1654629" y="4112635"/>
            <a:ext cx="8556171" cy="1200329"/>
          </a:xfrm>
          <a:prstGeom prst="rect">
            <a:avLst/>
          </a:prstGeom>
        </p:spPr>
        <p:txBody>
          <a:bodyPr wrap="square">
            <a:spAutoFit/>
          </a:bodyPr>
          <a:lstStyle/>
          <a:p>
            <a:pPr algn="ctr" fontAlgn="base"/>
            <a:r>
              <a:rPr lang="en-US" dirty="0" err="1"/>
              <a:t>Schlussfolgerungen</a:t>
            </a:r>
            <a:r>
              <a:rPr lang="en-US" dirty="0"/>
              <a:t> des Rates </a:t>
            </a:r>
            <a:r>
              <a:rPr lang="en-US" dirty="0" err="1"/>
              <a:t>vom</a:t>
            </a:r>
            <a:r>
              <a:rPr lang="en-US" dirty="0"/>
              <a:t> 12. Mai 2009 </a:t>
            </a:r>
            <a:r>
              <a:rPr lang="en-US" dirty="0" err="1"/>
              <a:t>zu</a:t>
            </a:r>
            <a:r>
              <a:rPr lang="en-US" dirty="0"/>
              <a:t> </a:t>
            </a:r>
            <a:r>
              <a:rPr lang="en-US" dirty="0" err="1"/>
              <a:t>einem</a:t>
            </a:r>
            <a:r>
              <a:rPr lang="en-US" dirty="0"/>
              <a:t> </a:t>
            </a:r>
            <a:r>
              <a:rPr lang="en-US" dirty="0" err="1"/>
              <a:t>strategischen</a:t>
            </a:r>
            <a:r>
              <a:rPr lang="en-US" dirty="0"/>
              <a:t> </a:t>
            </a:r>
            <a:r>
              <a:rPr lang="en-US" dirty="0" err="1"/>
              <a:t>Rahmen</a:t>
            </a:r>
            <a:r>
              <a:rPr lang="en-US" dirty="0"/>
              <a:t> </a:t>
            </a:r>
            <a:r>
              <a:rPr lang="en-US" dirty="0" err="1"/>
              <a:t>für</a:t>
            </a:r>
            <a:r>
              <a:rPr lang="en-US" dirty="0"/>
              <a:t> die </a:t>
            </a:r>
            <a:r>
              <a:rPr lang="en-US" dirty="0" err="1"/>
              <a:t>europäische</a:t>
            </a:r>
            <a:r>
              <a:rPr lang="en-US" dirty="0"/>
              <a:t> </a:t>
            </a:r>
            <a:r>
              <a:rPr lang="en-US" dirty="0" err="1"/>
              <a:t>Zusammenarbeit</a:t>
            </a:r>
            <a:r>
              <a:rPr lang="en-US" dirty="0"/>
              <a:t> auf </a:t>
            </a:r>
            <a:r>
              <a:rPr lang="en-US" dirty="0" err="1"/>
              <a:t>dem</a:t>
            </a:r>
            <a:r>
              <a:rPr lang="en-US" dirty="0"/>
              <a:t> </a:t>
            </a:r>
            <a:r>
              <a:rPr lang="en-US" dirty="0" err="1"/>
              <a:t>Gebiet</a:t>
            </a:r>
            <a:r>
              <a:rPr lang="en-US" dirty="0"/>
              <a:t> der </a:t>
            </a:r>
            <a:r>
              <a:rPr lang="en-US" dirty="0" err="1"/>
              <a:t>allgemeinen</a:t>
            </a:r>
            <a:r>
              <a:rPr lang="en-US" dirty="0"/>
              <a:t> und </a:t>
            </a:r>
            <a:r>
              <a:rPr lang="en-US" dirty="0" err="1"/>
              <a:t>beruflichen</a:t>
            </a:r>
            <a:r>
              <a:rPr lang="en-US" dirty="0"/>
              <a:t> </a:t>
            </a:r>
            <a:r>
              <a:rPr lang="en-US" dirty="0" err="1"/>
              <a:t>Bildung</a:t>
            </a:r>
            <a:r>
              <a:rPr lang="en-US" dirty="0"/>
              <a:t> („ET 2020</a:t>
            </a:r>
            <a:r>
              <a:rPr lang="en-US" dirty="0" smtClean="0"/>
              <a:t>“) </a:t>
            </a:r>
          </a:p>
          <a:p>
            <a:pPr algn="ctr" fontAlgn="base"/>
            <a:r>
              <a:rPr lang="en-US" dirty="0" smtClean="0"/>
              <a:t>2009/C </a:t>
            </a:r>
            <a:r>
              <a:rPr lang="en-US" dirty="0"/>
              <a:t>119/02</a:t>
            </a:r>
          </a:p>
        </p:txBody>
      </p:sp>
      <p:sp>
        <p:nvSpPr>
          <p:cNvPr id="4" name="TextBox 3"/>
          <p:cNvSpPr txBox="1"/>
          <p:nvPr/>
        </p:nvSpPr>
        <p:spPr>
          <a:xfrm>
            <a:off x="2308304" y="5658128"/>
            <a:ext cx="9024261" cy="369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r>
              <a:rPr lang="en-US" dirty="0">
                <a:hlinkClick r:id="rId3"/>
              </a:rPr>
              <a:t>http://eur-lex.europa.eu/legal-content/DE/TXT/?</a:t>
            </a:r>
            <a:r>
              <a:rPr lang="en-US" dirty="0" smtClean="0">
                <a:hlinkClick r:id="rId3"/>
              </a:rPr>
              <a:t>uri=celex%3A52009XG0528%2801%29</a:t>
            </a:r>
            <a:r>
              <a:rPr lang="en-US" dirty="0" smtClean="0"/>
              <a:t> </a:t>
            </a:r>
            <a:endParaRPr kumimoji="0" lang="hu-HU" sz="1800" b="0" i="0" u="none" strike="noStrike" cap="none" spc="0" normalizeH="0" baseline="0" dirty="0">
              <a:ln>
                <a:noFill/>
              </a:ln>
              <a:solidFill>
                <a:srgbClr val="000000"/>
              </a:solidFill>
              <a:effectLst/>
              <a:uFillTx/>
              <a:latin typeface="+mn-lt"/>
              <a:ea typeface="+mn-ea"/>
              <a:cs typeface="+mn-cs"/>
              <a:sym typeface="Helvetica"/>
            </a:endParaRPr>
          </a:p>
        </p:txBody>
      </p:sp>
    </p:spTree>
    <p:extLst>
      <p:ext uri="{BB962C8B-B14F-4D97-AF65-F5344CB8AC3E}">
        <p14:creationId xmlns:p14="http://schemas.microsoft.com/office/powerpoint/2010/main" val="1171578359"/>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729343" y="2875366"/>
            <a:ext cx="3200400" cy="3379125"/>
          </a:xfrm>
        </p:spPr>
        <p:txBody>
          <a:bodyPr>
            <a:normAutofit fontScale="92500" lnSpcReduction="10000"/>
          </a:bodyPr>
          <a:lstStyle/>
          <a:p>
            <a:r>
              <a:rPr lang="en-GB" sz="4000" dirty="0" err="1" smtClean="0">
                <a:solidFill>
                  <a:schemeClr val="bg1"/>
                </a:solidFill>
              </a:rPr>
              <a:t>Sehen</a:t>
            </a:r>
            <a:r>
              <a:rPr lang="en-GB" sz="4000" dirty="0" smtClean="0">
                <a:solidFill>
                  <a:schemeClr val="bg1"/>
                </a:solidFill>
              </a:rPr>
              <a:t> </a:t>
            </a:r>
            <a:r>
              <a:rPr lang="en-GB" sz="4000" dirty="0" err="1" smtClean="0">
                <a:solidFill>
                  <a:schemeClr val="bg1"/>
                </a:solidFill>
              </a:rPr>
              <a:t>sie</a:t>
            </a:r>
            <a:r>
              <a:rPr lang="en-GB" sz="4000" dirty="0" smtClean="0">
                <a:solidFill>
                  <a:schemeClr val="bg1"/>
                </a:solidFill>
              </a:rPr>
              <a:t> </a:t>
            </a:r>
            <a:r>
              <a:rPr lang="en-GB" sz="4000" dirty="0" err="1" smtClean="0">
                <a:solidFill>
                  <a:schemeClr val="bg1"/>
                </a:solidFill>
              </a:rPr>
              <a:t>sich</a:t>
            </a:r>
            <a:r>
              <a:rPr lang="en-GB" sz="4000" dirty="0" smtClean="0">
                <a:solidFill>
                  <a:schemeClr val="bg1"/>
                </a:solidFill>
              </a:rPr>
              <a:t> das Video an und </a:t>
            </a:r>
            <a:r>
              <a:rPr lang="en-GB" sz="4000" dirty="0" err="1" smtClean="0">
                <a:solidFill>
                  <a:schemeClr val="bg1"/>
                </a:solidFill>
              </a:rPr>
              <a:t>erfahren</a:t>
            </a:r>
            <a:r>
              <a:rPr lang="en-GB" sz="4000" dirty="0" smtClean="0">
                <a:solidFill>
                  <a:schemeClr val="bg1"/>
                </a:solidFill>
              </a:rPr>
              <a:t> </a:t>
            </a:r>
            <a:r>
              <a:rPr lang="en-GB" sz="4000" dirty="0" err="1" smtClean="0">
                <a:solidFill>
                  <a:schemeClr val="bg1"/>
                </a:solidFill>
              </a:rPr>
              <a:t>Sie</a:t>
            </a:r>
            <a:r>
              <a:rPr lang="en-GB" sz="4000" dirty="0" smtClean="0">
                <a:solidFill>
                  <a:schemeClr val="bg1"/>
                </a:solidFill>
              </a:rPr>
              <a:t> </a:t>
            </a:r>
            <a:r>
              <a:rPr lang="en-GB" sz="4000" dirty="0" err="1" smtClean="0">
                <a:solidFill>
                  <a:schemeClr val="bg1"/>
                </a:solidFill>
              </a:rPr>
              <a:t>mehr</a:t>
            </a:r>
            <a:r>
              <a:rPr lang="en-GB" sz="4000" dirty="0" smtClean="0">
                <a:solidFill>
                  <a:schemeClr val="bg1"/>
                </a:solidFill>
              </a:rPr>
              <a:t> </a:t>
            </a:r>
            <a:r>
              <a:rPr lang="en-GB" sz="4000" dirty="0" err="1" smtClean="0">
                <a:solidFill>
                  <a:schemeClr val="bg1"/>
                </a:solidFill>
              </a:rPr>
              <a:t>über</a:t>
            </a:r>
            <a:r>
              <a:rPr lang="en-GB" sz="4000" dirty="0" smtClean="0">
                <a:solidFill>
                  <a:schemeClr val="bg1"/>
                </a:solidFill>
              </a:rPr>
              <a:t> 2020</a:t>
            </a:r>
            <a:r>
              <a:rPr lang="en-GB" sz="4000" dirty="0">
                <a:solidFill>
                  <a:schemeClr val="bg1"/>
                </a:solidFill>
              </a:rPr>
              <a:t>!</a:t>
            </a:r>
          </a:p>
          <a:p>
            <a:endParaRPr lang="hu-HU" dirty="0"/>
          </a:p>
        </p:txBody>
      </p:sp>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l="17714" r="9558" b="-10190"/>
          <a:stretch/>
        </p:blipFill>
        <p:spPr>
          <a:xfrm>
            <a:off x="729343" y="731519"/>
            <a:ext cx="2579914" cy="2143847"/>
          </a:xfrm>
          <a:prstGeom prst="rect">
            <a:avLst/>
          </a:prstGeom>
        </p:spPr>
      </p:pic>
      <p:pic>
        <p:nvPicPr>
          <p:cNvPr id="6" name="et2020_en (4).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449472" y="1197429"/>
            <a:ext cx="7431313" cy="4180114"/>
          </a:xfrm>
          <a:prstGeom prst="rect">
            <a:avLst/>
          </a:prstGeom>
        </p:spPr>
      </p:pic>
    </p:spTree>
    <p:extLst>
      <p:ext uri="{BB962C8B-B14F-4D97-AF65-F5344CB8AC3E}">
        <p14:creationId xmlns:p14="http://schemas.microsoft.com/office/powerpoint/2010/main" val="87276913"/>
      </p:ext>
    </p:extLst>
  </p:cSld>
  <p:clrMapOvr>
    <a:masterClrMapping/>
  </p:clrMapOvr>
  <p:transition spd="med"/>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Es</a:t>
            </a:r>
            <a:r>
              <a:rPr lang="en-US" dirty="0"/>
              <a:t> </a:t>
            </a:r>
            <a:r>
              <a:rPr lang="en-US" dirty="0" err="1"/>
              <a:t>werden</a:t>
            </a:r>
            <a:r>
              <a:rPr lang="en-US" dirty="0"/>
              <a:t> </a:t>
            </a:r>
            <a:r>
              <a:rPr lang="en-US" dirty="0" err="1"/>
              <a:t>folgende</a:t>
            </a:r>
            <a:r>
              <a:rPr lang="en-US" dirty="0"/>
              <a:t> </a:t>
            </a:r>
            <a:r>
              <a:rPr lang="en-US" dirty="0" smtClean="0"/>
              <a:t>4 </a:t>
            </a:r>
            <a:r>
              <a:rPr lang="en-US" dirty="0" err="1" smtClean="0"/>
              <a:t>strategische</a:t>
            </a:r>
            <a:r>
              <a:rPr lang="en-US" dirty="0" smtClean="0"/>
              <a:t> </a:t>
            </a:r>
            <a:r>
              <a:rPr lang="en-US" dirty="0" err="1"/>
              <a:t>Ziele</a:t>
            </a:r>
            <a:r>
              <a:rPr lang="en-US" dirty="0"/>
              <a:t> </a:t>
            </a:r>
            <a:r>
              <a:rPr lang="en-US" dirty="0" err="1" smtClean="0"/>
              <a:t>festgesetzt</a:t>
            </a:r>
            <a:r>
              <a:rPr lang="en-US" dirty="0" smtClean="0"/>
              <a:t> </a:t>
            </a:r>
            <a:r>
              <a:rPr lang="hu-HU" dirty="0" smtClean="0"/>
              <a:t>in</a:t>
            </a:r>
            <a:r>
              <a:rPr lang="en-GB" dirty="0" smtClean="0"/>
              <a:t> ET 2020</a:t>
            </a:r>
            <a:endParaRPr lang="en-GB" dirty="0"/>
          </a:p>
        </p:txBody>
      </p:sp>
      <p:sp>
        <p:nvSpPr>
          <p:cNvPr id="3" name="Text Placeholder 2"/>
          <p:cNvSpPr>
            <a:spLocks noGrp="1"/>
          </p:cNvSpPr>
          <p:nvPr>
            <p:ph type="body" idx="1"/>
          </p:nvPr>
        </p:nvSpPr>
        <p:spPr/>
        <p:txBody>
          <a:bodyPr>
            <a:normAutofit fontScale="92500" lnSpcReduction="10000"/>
          </a:bodyPr>
          <a:lstStyle/>
          <a:p>
            <a:pPr fontAlgn="base"/>
            <a:r>
              <a:rPr lang="en-US" dirty="0" smtClean="0"/>
              <a:t>1. </a:t>
            </a:r>
            <a:r>
              <a:rPr lang="de-DE" b="1" dirty="0" smtClean="0">
                <a:solidFill>
                  <a:srgbClr val="FF0000"/>
                </a:solidFill>
              </a:rPr>
              <a:t>Lebenslanges Lernen und Mobilität </a:t>
            </a:r>
            <a:r>
              <a:rPr lang="de-DE" dirty="0" smtClean="0"/>
              <a:t>müssen verwirklicht werden, und die Systeme der allgemeinen und beruflichen Bildung müssen besser auf Veränderungen reagieren können und weltoffener sein.</a:t>
            </a:r>
          </a:p>
          <a:p>
            <a:pPr fontAlgn="base"/>
            <a:r>
              <a:rPr lang="de-DE" dirty="0" smtClean="0"/>
              <a:t>2. </a:t>
            </a:r>
            <a:r>
              <a:rPr lang="de-DE" b="1" dirty="0" smtClean="0">
                <a:solidFill>
                  <a:srgbClr val="FF0000"/>
                </a:solidFill>
              </a:rPr>
              <a:t>Die Qualität und die Effizienz der allgemeinen und beruflichen Bildung </a:t>
            </a:r>
            <a:r>
              <a:rPr lang="de-DE" dirty="0" smtClean="0"/>
              <a:t>müssen verbessert werden. Dazu ist verstärkt darauf zu achten, dass das Niveau der Grundkenntnisse, etwa beim Lesen, Schreiben und Rechnen, angehoben wird, Mathematik, Naturwissenschaften und Technologien attraktiver gestaltet und die Sprachkompetenzen gefördert werden.</a:t>
            </a:r>
          </a:p>
          <a:p>
            <a:pPr fontAlgn="base"/>
            <a:r>
              <a:rPr lang="de-DE" dirty="0" smtClean="0"/>
              <a:t>3</a:t>
            </a:r>
            <a:r>
              <a:rPr lang="de-DE" b="1" dirty="0" smtClean="0">
                <a:solidFill>
                  <a:srgbClr val="FF0000"/>
                </a:solidFill>
              </a:rPr>
              <a:t>. Gerechtigkeit, sozialer Zusammenhalt und aktiver Bürgersinn </a:t>
            </a:r>
            <a:r>
              <a:rPr lang="de-DE" dirty="0" smtClean="0"/>
              <a:t>müssen gefördert werden, um es allen Bürgern, unabhängig vom persönlichen, sozialen oder wirtschaftlichen Hintergrund, zu ermöglichen, arbeitsplatzbezogene Kenntnisse und Fertigkeiten ihr Leben lang weiterzuentwickeln.</a:t>
            </a:r>
          </a:p>
          <a:p>
            <a:pPr fontAlgn="base"/>
            <a:r>
              <a:rPr lang="de-DE" dirty="0" smtClean="0"/>
              <a:t>4</a:t>
            </a:r>
            <a:r>
              <a:rPr lang="de-DE" b="1" dirty="0" smtClean="0">
                <a:solidFill>
                  <a:srgbClr val="FF0000"/>
                </a:solidFill>
              </a:rPr>
              <a:t>. Innovation und Kreativität, einschließlich unternehmerischen Denkens</a:t>
            </a:r>
            <a:r>
              <a:rPr lang="de-DE" dirty="0" smtClean="0"/>
              <a:t>, sind Haupttriebfedern für eine nachhaltige wirtschaftliche Entwicklung und daher auf allen Ebenen der allgemeinen und beruflichen Bildung zu fördern. Insbesondere sollten Einzelpersonen Unterstützung dabei erhalten, Computerkompetenz zu erwerben und Initiativgeist, unternehmerisches Denken sowie Kulturbewusstsein zu entwickeln.</a:t>
            </a:r>
          </a:p>
          <a:p>
            <a:endParaRPr lang="en-GB" dirty="0"/>
          </a:p>
        </p:txBody>
      </p:sp>
    </p:spTree>
    <p:extLst>
      <p:ext uri="{BB962C8B-B14F-4D97-AF65-F5344CB8AC3E}">
        <p14:creationId xmlns:p14="http://schemas.microsoft.com/office/powerpoint/2010/main" val="577883810"/>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72514" y="1546161"/>
            <a:ext cx="5310571" cy="3477875"/>
          </a:xfrm>
          <a:prstGeom prst="rect">
            <a:avLst/>
          </a:prstGeom>
        </p:spPr>
        <p:txBody>
          <a:bodyPr wrap="square">
            <a:spAutoFit/>
          </a:bodyPr>
          <a:lstStyle/>
          <a:p>
            <a:pPr algn="ctr"/>
            <a:r>
              <a:rPr lang="en-GB" sz="4400" dirty="0" err="1" smtClean="0">
                <a:latin typeface="+mj-ea"/>
                <a:ea typeface="+mj-ea"/>
              </a:rPr>
              <a:t>Möglichkeiten</a:t>
            </a:r>
            <a:r>
              <a:rPr lang="en-GB" sz="4400" dirty="0" smtClean="0">
                <a:latin typeface="+mj-ea"/>
                <a:ea typeface="+mj-ea"/>
              </a:rPr>
              <a:t> </a:t>
            </a:r>
            <a:r>
              <a:rPr lang="en-GB" sz="4400" dirty="0" err="1" smtClean="0">
                <a:latin typeface="+mj-ea"/>
                <a:ea typeface="+mj-ea"/>
              </a:rPr>
              <a:t>für</a:t>
            </a:r>
            <a:r>
              <a:rPr lang="en-GB" sz="4400" dirty="0" smtClean="0">
                <a:latin typeface="+mj-ea"/>
                <a:ea typeface="+mj-ea"/>
              </a:rPr>
              <a:t> </a:t>
            </a:r>
            <a:r>
              <a:rPr lang="en-GB" sz="4400" dirty="0" err="1">
                <a:latin typeface="+mj-ea"/>
                <a:ea typeface="+mj-ea"/>
              </a:rPr>
              <a:t>Studenten</a:t>
            </a:r>
            <a:r>
              <a:rPr lang="en-GB" sz="4400" dirty="0">
                <a:latin typeface="+mj-ea"/>
                <a:ea typeface="+mj-ea"/>
              </a:rPr>
              <a:t>, Lehrer und </a:t>
            </a:r>
            <a:r>
              <a:rPr lang="en-GB" sz="4400" dirty="0" err="1">
                <a:latin typeface="+mj-ea"/>
                <a:ea typeface="+mj-ea"/>
              </a:rPr>
              <a:t>Schulen</a:t>
            </a:r>
            <a:r>
              <a:rPr lang="en-GB" sz="4400" dirty="0">
                <a:latin typeface="+mj-ea"/>
                <a:ea typeface="+mj-ea"/>
              </a:rPr>
              <a:t> </a:t>
            </a:r>
            <a:r>
              <a:rPr lang="en-GB" sz="4400" dirty="0" err="1">
                <a:latin typeface="+mj-ea"/>
                <a:ea typeface="+mj-ea"/>
              </a:rPr>
              <a:t>für</a:t>
            </a:r>
            <a:r>
              <a:rPr lang="en-GB" sz="4400" dirty="0">
                <a:latin typeface="+mj-ea"/>
                <a:ea typeface="+mj-ea"/>
              </a:rPr>
              <a:t> </a:t>
            </a:r>
            <a:r>
              <a:rPr lang="en-GB" sz="4400" dirty="0" err="1">
                <a:latin typeface="+mj-ea"/>
                <a:ea typeface="+mj-ea"/>
              </a:rPr>
              <a:t>internationale</a:t>
            </a:r>
            <a:r>
              <a:rPr lang="en-GB" sz="4400" dirty="0">
                <a:latin typeface="+mj-ea"/>
                <a:ea typeface="+mj-ea"/>
              </a:rPr>
              <a:t> </a:t>
            </a:r>
            <a:r>
              <a:rPr lang="en-GB" sz="4400" dirty="0" err="1">
                <a:latin typeface="+mj-ea"/>
                <a:ea typeface="+mj-ea"/>
              </a:rPr>
              <a:t>Kooperation</a:t>
            </a:r>
            <a:endParaRPr lang="hu-HU" sz="4400" dirty="0">
              <a:latin typeface="+mj-ea"/>
              <a:ea typeface="+mj-ea"/>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6114" y="1940931"/>
            <a:ext cx="3918857" cy="2688336"/>
          </a:xfrm>
          <a:prstGeom prst="rect">
            <a:avLst/>
          </a:prstGeom>
        </p:spPr>
      </p:pic>
    </p:spTree>
    <p:extLst>
      <p:ext uri="{BB962C8B-B14F-4D97-AF65-F5344CB8AC3E}">
        <p14:creationId xmlns:p14="http://schemas.microsoft.com/office/powerpoint/2010/main" val="361283190"/>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463349" cy="1450757"/>
          </a:xfrm>
        </p:spPr>
        <p:txBody>
          <a:bodyPr/>
          <a:lstStyle/>
          <a:p>
            <a:r>
              <a:rPr lang="en-GB" dirty="0" err="1" smtClean="0"/>
              <a:t>Formen</a:t>
            </a:r>
            <a:r>
              <a:rPr lang="en-GB" dirty="0" smtClean="0"/>
              <a:t> </a:t>
            </a:r>
            <a:r>
              <a:rPr lang="en-GB" dirty="0" err="1" smtClean="0"/>
              <a:t>internationaler</a:t>
            </a:r>
            <a:r>
              <a:rPr lang="en-GB" dirty="0" smtClean="0"/>
              <a:t> </a:t>
            </a:r>
            <a:r>
              <a:rPr lang="en-GB" dirty="0" err="1" smtClean="0"/>
              <a:t>Zussamenarbeit</a:t>
            </a:r>
            <a:endParaRPr lang="en-GB" dirty="0"/>
          </a:p>
        </p:txBody>
      </p:sp>
      <p:sp>
        <p:nvSpPr>
          <p:cNvPr id="3" name="Text Placeholder 2"/>
          <p:cNvSpPr>
            <a:spLocks noGrp="1"/>
          </p:cNvSpPr>
          <p:nvPr>
            <p:ph type="body" idx="1"/>
          </p:nvPr>
        </p:nvSpPr>
        <p:spPr>
          <a:xfrm>
            <a:off x="1097280" y="1937656"/>
            <a:ext cx="10058401" cy="3931437"/>
          </a:xfrm>
        </p:spPr>
        <p:txBody>
          <a:bodyPr>
            <a:noAutofit/>
          </a:bodyPr>
          <a:lstStyle/>
          <a:p>
            <a:pPr lvl="1">
              <a:buClr>
                <a:schemeClr val="tx1"/>
              </a:buClr>
              <a:buSzPct val="99000"/>
              <a:buFont typeface="Arial" charset="0"/>
              <a:buChar char="•"/>
            </a:pPr>
            <a:r>
              <a:rPr lang="en-US" sz="4400" dirty="0" smtClean="0"/>
              <a:t> </a:t>
            </a:r>
            <a:r>
              <a:rPr lang="en-US" sz="4800" dirty="0" err="1" smtClean="0"/>
              <a:t>Konferenzteilnahme</a:t>
            </a:r>
            <a:endParaRPr lang="en-US" sz="4800" dirty="0" smtClean="0"/>
          </a:p>
          <a:p>
            <a:pPr lvl="1">
              <a:buClr>
                <a:schemeClr val="tx1"/>
              </a:buClr>
              <a:buSzPct val="99000"/>
              <a:buFont typeface="Arial" charset="0"/>
              <a:buChar char="•"/>
            </a:pPr>
            <a:r>
              <a:rPr lang="en-US" sz="4800" dirty="0" smtClean="0"/>
              <a:t> </a:t>
            </a:r>
            <a:r>
              <a:rPr lang="en-US" sz="4800" dirty="0" err="1" smtClean="0"/>
              <a:t>Studienaufenthalte</a:t>
            </a:r>
            <a:endParaRPr lang="en-US" sz="4800" dirty="0" smtClean="0"/>
          </a:p>
          <a:p>
            <a:pPr lvl="1">
              <a:buClr>
                <a:schemeClr val="tx1"/>
              </a:buClr>
              <a:buSzPct val="99000"/>
              <a:buFont typeface="Arial" charset="0"/>
              <a:buChar char="•"/>
            </a:pPr>
            <a:r>
              <a:rPr lang="en-US" sz="4800" dirty="0" smtClean="0"/>
              <a:t> </a:t>
            </a:r>
            <a:r>
              <a:rPr lang="en-US" sz="4800" dirty="0" err="1" smtClean="0"/>
              <a:t>Gemeinsame</a:t>
            </a:r>
            <a:r>
              <a:rPr lang="en-US" sz="4800" dirty="0" smtClean="0"/>
              <a:t> </a:t>
            </a:r>
            <a:r>
              <a:rPr lang="en-US" sz="4800" dirty="0" err="1" smtClean="0"/>
              <a:t>Projekte</a:t>
            </a:r>
            <a:endParaRPr lang="en-US" sz="4800" dirty="0" smtClean="0"/>
          </a:p>
          <a:p>
            <a:pPr lvl="1">
              <a:buClr>
                <a:schemeClr val="tx1"/>
              </a:buClr>
              <a:buSzPct val="99000"/>
              <a:buFont typeface="Arial" charset="0"/>
              <a:buChar char="•"/>
            </a:pPr>
            <a:r>
              <a:rPr lang="en-US" sz="4800" dirty="0" smtClean="0"/>
              <a:t> </a:t>
            </a:r>
            <a:r>
              <a:rPr lang="en-US" sz="4800" dirty="0" err="1" smtClean="0"/>
              <a:t>Mobilität</a:t>
            </a:r>
            <a:r>
              <a:rPr lang="en-US" sz="4800" dirty="0" smtClean="0"/>
              <a:t> von Lehrer/</a:t>
            </a:r>
            <a:r>
              <a:rPr lang="en-US" sz="4800" dirty="0" err="1" smtClean="0"/>
              <a:t>innen</a:t>
            </a:r>
            <a:r>
              <a:rPr lang="en-US" sz="4800" dirty="0" smtClean="0"/>
              <a:t> und </a:t>
            </a:r>
            <a:r>
              <a:rPr lang="en-US" sz="4800" dirty="0" err="1" smtClean="0"/>
              <a:t>Schüler</a:t>
            </a:r>
            <a:r>
              <a:rPr lang="en-US" sz="4800" dirty="0" smtClean="0"/>
              <a:t>/</a:t>
            </a:r>
            <a:r>
              <a:rPr lang="en-US" sz="4800" dirty="0" err="1" smtClean="0"/>
              <a:t>innen</a:t>
            </a:r>
            <a:endParaRPr lang="en-GB" sz="4800" dirty="0"/>
          </a:p>
        </p:txBody>
      </p:sp>
      <p:sp>
        <p:nvSpPr>
          <p:cNvPr id="4" name="TextBox 3"/>
          <p:cNvSpPr txBox="1"/>
          <p:nvPr/>
        </p:nvSpPr>
        <p:spPr>
          <a:xfrm>
            <a:off x="217714" y="6457895"/>
            <a:ext cx="1001485" cy="400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hu-HU" sz="2000" b="0" i="0" u="none" strike="noStrike" cap="none" spc="0" normalizeH="0" baseline="0" dirty="0" smtClean="0">
                <a:ln>
                  <a:noFill/>
                </a:ln>
                <a:solidFill>
                  <a:schemeClr val="bg1"/>
                </a:solidFill>
                <a:effectLst/>
                <a:uFillTx/>
                <a:latin typeface="+mn-lt"/>
                <a:ea typeface="+mn-ea"/>
                <a:cs typeface="+mn-cs"/>
                <a:sym typeface="Helvetica"/>
              </a:rPr>
              <a:t>U3E2</a:t>
            </a:r>
            <a:endParaRPr kumimoji="0" lang="hu-HU" sz="2000" b="0" i="0" u="none" strike="noStrike" cap="none" spc="0" normalizeH="0" baseline="0" dirty="0">
              <a:ln>
                <a:noFill/>
              </a:ln>
              <a:solidFill>
                <a:schemeClr val="bg1"/>
              </a:solidFill>
              <a:effectLst/>
              <a:uFillTx/>
              <a:latin typeface="+mn-lt"/>
              <a:ea typeface="+mn-ea"/>
              <a:cs typeface="+mn-cs"/>
              <a:sym typeface="Helvetica"/>
            </a:endParaRPr>
          </a:p>
        </p:txBody>
      </p:sp>
    </p:spTree>
    <p:extLst>
      <p:ext uri="{BB962C8B-B14F-4D97-AF65-F5344CB8AC3E}">
        <p14:creationId xmlns:p14="http://schemas.microsoft.com/office/powerpoint/2010/main" val="1706442037"/>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3553" y="130627"/>
            <a:ext cx="9135291" cy="1450757"/>
          </a:xfrm>
        </p:spPr>
        <p:txBody>
          <a:bodyPr/>
          <a:lstStyle/>
          <a:p>
            <a:r>
              <a:rPr lang="hu-HU" dirty="0"/>
              <a:t>ERASMUS + </a:t>
            </a:r>
            <a:r>
              <a:rPr lang="hu-HU" dirty="0" smtClean="0"/>
              <a:t>PROGRAMM</a:t>
            </a:r>
            <a:r>
              <a:rPr lang="de-AT" dirty="0" smtClean="0"/>
              <a:t>E</a:t>
            </a:r>
            <a:endParaRPr lang="hu-HU" dirty="0"/>
          </a:p>
        </p:txBody>
      </p:sp>
      <p:sp>
        <p:nvSpPr>
          <p:cNvPr id="3" name="TextBox 2"/>
          <p:cNvSpPr txBox="1"/>
          <p:nvPr/>
        </p:nvSpPr>
        <p:spPr>
          <a:xfrm>
            <a:off x="1349828" y="1799974"/>
            <a:ext cx="8882743" cy="452431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r>
              <a:rPr lang="de-AT" sz="3200" dirty="0" smtClean="0"/>
              <a:t>Über </a:t>
            </a:r>
            <a:r>
              <a:rPr lang="de-AT" sz="3200" dirty="0"/>
              <a:t>Erasmus+ werden Mittel für </a:t>
            </a:r>
            <a:r>
              <a:rPr lang="de-AT" sz="3200" dirty="0" smtClean="0"/>
              <a:t>die politische </a:t>
            </a:r>
            <a:r>
              <a:rPr lang="de-AT" sz="3200" dirty="0"/>
              <a:t>Unterstützung und innovative Projekte für Maßnahmen zur Förderung von Lernen und Bildung auf allen Ebenen und für alle Altersgruppen bereitgestellt. Besuchen Sie die Website des ERASMUS+-Programms, um die Möglichkeiten kennenzulernen: </a:t>
            </a:r>
          </a:p>
          <a:p>
            <a:r>
              <a:rPr lang="en-US" sz="3200" dirty="0" smtClean="0">
                <a:hlinkClick r:id="rId3"/>
              </a:rPr>
              <a:t>http</a:t>
            </a:r>
            <a:r>
              <a:rPr lang="en-US" sz="3200" dirty="0">
                <a:hlinkClick r:id="rId3"/>
              </a:rPr>
              <a:t>://ec.europa.eu/programmes/erasmus-plus/node_en</a:t>
            </a:r>
            <a:endParaRPr kumimoji="0" lang="hu-HU" sz="3200" b="0" i="0" u="none" strike="noStrike" cap="none" spc="0" normalizeH="0" baseline="0" dirty="0">
              <a:ln>
                <a:noFill/>
              </a:ln>
              <a:solidFill>
                <a:srgbClr val="000000"/>
              </a:solidFill>
              <a:effectLst/>
              <a:uFillTx/>
              <a:sym typeface="Helvetica"/>
            </a:endParaRPr>
          </a:p>
        </p:txBody>
      </p:sp>
      <p:sp>
        <p:nvSpPr>
          <p:cNvPr id="5" name="TextBox 4"/>
          <p:cNvSpPr txBox="1"/>
          <p:nvPr/>
        </p:nvSpPr>
        <p:spPr>
          <a:xfrm>
            <a:off x="217714" y="6457895"/>
            <a:ext cx="1001485" cy="400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hu-HU" sz="2000" b="0" i="0" u="none" strike="noStrike" cap="none" spc="0" normalizeH="0" baseline="0" dirty="0" smtClean="0">
                <a:ln>
                  <a:noFill/>
                </a:ln>
                <a:solidFill>
                  <a:schemeClr val="bg1"/>
                </a:solidFill>
                <a:effectLst/>
                <a:uFillTx/>
                <a:latin typeface="+mn-lt"/>
                <a:ea typeface="+mn-ea"/>
                <a:cs typeface="+mn-cs"/>
                <a:sym typeface="Helvetica"/>
              </a:rPr>
              <a:t>U3E2</a:t>
            </a:r>
          </a:p>
        </p:txBody>
      </p:sp>
    </p:spTree>
    <p:extLst>
      <p:ext uri="{BB962C8B-B14F-4D97-AF65-F5344CB8AC3E}">
        <p14:creationId xmlns:p14="http://schemas.microsoft.com/office/powerpoint/2010/main" val="2112144976"/>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Innovate by EU support"/>
          <p:cNvSpPr txBox="1">
            <a:spLocks noGrp="1"/>
          </p:cNvSpPr>
          <p:nvPr>
            <p:ph type="title"/>
          </p:nvPr>
        </p:nvSpPr>
        <p:spPr>
          <a:xfrm>
            <a:off x="1046406" y="478972"/>
            <a:ext cx="10058401" cy="866503"/>
          </a:xfrm>
          <a:prstGeom prst="rect">
            <a:avLst/>
          </a:prstGeom>
        </p:spPr>
        <p:txBody>
          <a:bodyPr>
            <a:normAutofit fontScale="90000"/>
          </a:bodyPr>
          <a:lstStyle/>
          <a:p>
            <a:r>
              <a:rPr dirty="0" err="1" smtClean="0"/>
              <a:t>Innovat</a:t>
            </a:r>
            <a:r>
              <a:rPr lang="de-AT" dirty="0" err="1" smtClean="0"/>
              <a:t>ion</a:t>
            </a:r>
            <a:r>
              <a:rPr lang="de-AT" dirty="0" smtClean="0"/>
              <a:t> einbringen mit Unterstützung der</a:t>
            </a:r>
            <a:r>
              <a:rPr dirty="0" smtClean="0"/>
              <a:t> EU</a:t>
            </a:r>
            <a:endParaRPr dirty="0"/>
          </a:p>
        </p:txBody>
      </p:sp>
      <p:sp>
        <p:nvSpPr>
          <p:cNvPr id="167" name="Develop an idea - for a well defined target group - based on…"/>
          <p:cNvSpPr txBox="1"/>
          <p:nvPr/>
        </p:nvSpPr>
        <p:spPr>
          <a:xfrm>
            <a:off x="1092125" y="1962724"/>
            <a:ext cx="9966961" cy="4154980"/>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marL="514350" indent="-514350">
              <a:buSzPct val="100000"/>
              <a:buFont typeface="+mj-lt"/>
              <a:buAutoNum type="arabicPeriod"/>
              <a:defRPr sz="2400"/>
            </a:pPr>
            <a:r>
              <a:rPr lang="de-AT" sz="2200" dirty="0">
                <a:latin typeface="+mj-lt"/>
              </a:rPr>
              <a:t>Entwicklung einer Idee für eine klar definierte Zielgruppe auf </a:t>
            </a:r>
            <a:r>
              <a:rPr lang="de-AT" sz="2200" dirty="0" smtClean="0">
                <a:latin typeface="+mj-lt"/>
              </a:rPr>
              <a:t>der Basis </a:t>
            </a:r>
            <a:r>
              <a:rPr lang="de-AT" sz="2200" dirty="0">
                <a:latin typeface="+mj-lt"/>
              </a:rPr>
              <a:t>von</a:t>
            </a:r>
          </a:p>
          <a:p>
            <a:pPr lvl="1">
              <a:buSzPct val="100000"/>
              <a:defRPr sz="2400"/>
            </a:pPr>
            <a:r>
              <a:rPr lang="de-AT" sz="2200" dirty="0" smtClean="0">
                <a:latin typeface="+mj-lt"/>
              </a:rPr>
              <a:t>a) einem bestehenden Problem </a:t>
            </a:r>
            <a:r>
              <a:rPr lang="de-AT" sz="2200" dirty="0">
                <a:latin typeface="+mj-lt"/>
              </a:rPr>
              <a:t>und</a:t>
            </a:r>
          </a:p>
          <a:p>
            <a:pPr lvl="1">
              <a:buSzPct val="100000"/>
              <a:defRPr sz="2400"/>
            </a:pPr>
            <a:r>
              <a:rPr lang="de-AT" sz="2200" dirty="0" smtClean="0">
                <a:latin typeface="+mj-lt"/>
              </a:rPr>
              <a:t>b) der professionellen </a:t>
            </a:r>
            <a:r>
              <a:rPr lang="de-AT" sz="2200" dirty="0">
                <a:latin typeface="+mj-lt"/>
              </a:rPr>
              <a:t>Arbeit und Erfahrungen der Schule</a:t>
            </a:r>
            <a:r>
              <a:rPr lang="de-AT" sz="2200" dirty="0" smtClean="0">
                <a:latin typeface="+mj-lt"/>
              </a:rPr>
              <a:t>.</a:t>
            </a:r>
            <a:endParaRPr lang="de-AT" sz="2200" dirty="0">
              <a:latin typeface="+mj-lt"/>
            </a:endParaRPr>
          </a:p>
          <a:p>
            <a:pPr marL="514350" indent="-514350">
              <a:buSzPct val="100000"/>
              <a:buFont typeface="+mj-lt"/>
              <a:buAutoNum type="arabicPeriod"/>
              <a:defRPr sz="2400"/>
            </a:pPr>
            <a:r>
              <a:rPr lang="de-AT" sz="2200" dirty="0" smtClean="0">
                <a:latin typeface="+mj-lt"/>
              </a:rPr>
              <a:t>Nachweis des Bedarfs zur Etablierung des Projektes durch  eine Bedarfsanalyse</a:t>
            </a:r>
            <a:endParaRPr lang="de-AT" sz="2200" dirty="0">
              <a:latin typeface="+mj-lt"/>
            </a:endParaRPr>
          </a:p>
          <a:p>
            <a:pPr marL="514350" indent="-514350">
              <a:buSzPct val="100000"/>
              <a:buFont typeface="+mj-lt"/>
              <a:buAutoNum type="arabicPeriod"/>
              <a:defRPr sz="2400"/>
            </a:pPr>
            <a:r>
              <a:rPr lang="de-AT" sz="2200" dirty="0">
                <a:latin typeface="+mj-lt"/>
              </a:rPr>
              <a:t>Hier finden Sie die Möglichkeiten einer Aufforderung zur Einreichung von Vorschlägen für Bildungsmaßnahmen, die im Rahmen des Erasmus+-Programms veröffentlicht wurden</a:t>
            </a:r>
          </a:p>
          <a:p>
            <a:pPr marL="514350" indent="-514350">
              <a:buSzPct val="100000"/>
              <a:buFont typeface="+mj-lt"/>
              <a:buAutoNum type="arabicPeriod"/>
              <a:defRPr sz="2400"/>
            </a:pPr>
            <a:r>
              <a:rPr lang="de-AT" sz="2200" dirty="0">
                <a:latin typeface="+mj-lt"/>
              </a:rPr>
              <a:t>Ausrichtung Ihrer Idee an den europäischen Prioritäten (horizontal, </a:t>
            </a:r>
            <a:r>
              <a:rPr lang="de-AT" sz="2200" dirty="0" smtClean="0">
                <a:latin typeface="+mj-lt"/>
              </a:rPr>
              <a:t>nach Sektoren, Ebenen...)</a:t>
            </a:r>
            <a:endParaRPr lang="de-AT" sz="2200" dirty="0">
              <a:latin typeface="+mj-lt"/>
            </a:endParaRPr>
          </a:p>
          <a:p>
            <a:pPr marL="514350" indent="-514350">
              <a:buSzPct val="100000"/>
              <a:buFont typeface="+mj-lt"/>
              <a:buAutoNum type="arabicPeriod"/>
              <a:defRPr sz="2400"/>
            </a:pPr>
            <a:r>
              <a:rPr lang="de-AT" sz="2200" dirty="0">
                <a:latin typeface="+mj-lt"/>
              </a:rPr>
              <a:t>Suche nach Partnern - mit einem Abstract beginnen</a:t>
            </a:r>
          </a:p>
          <a:p>
            <a:pPr marL="514350" indent="-514350">
              <a:buSzPct val="100000"/>
              <a:buFont typeface="+mj-lt"/>
              <a:buAutoNum type="arabicPeriod"/>
              <a:defRPr sz="2400"/>
            </a:pPr>
            <a:r>
              <a:rPr lang="de-AT" sz="2200" dirty="0" smtClean="0">
                <a:latin typeface="+mj-lt"/>
              </a:rPr>
              <a:t>Richten Sie </a:t>
            </a:r>
            <a:r>
              <a:rPr lang="de-AT" sz="2200" dirty="0">
                <a:latin typeface="+mj-lt"/>
              </a:rPr>
              <a:t>Ihr </a:t>
            </a:r>
            <a:r>
              <a:rPr lang="de-AT" sz="2200" dirty="0" smtClean="0">
                <a:latin typeface="+mj-lt"/>
              </a:rPr>
              <a:t>Konsortium </a:t>
            </a:r>
            <a:r>
              <a:rPr lang="de-AT" sz="2200" dirty="0" smtClean="0">
                <a:latin typeface="+mj-lt"/>
              </a:rPr>
              <a:t>ein</a:t>
            </a:r>
            <a:endParaRPr lang="de-AT" sz="2200" dirty="0"/>
          </a:p>
          <a:p>
            <a:pPr marL="514350" indent="-514350">
              <a:buSzPct val="100000"/>
              <a:buFont typeface="+mj-lt"/>
              <a:buAutoNum type="arabicPeriod"/>
              <a:defRPr sz="2400"/>
            </a:pPr>
            <a:r>
              <a:rPr lang="de-AT" sz="2200" dirty="0" smtClean="0">
                <a:latin typeface="+mj-lt"/>
              </a:rPr>
              <a:t>Antrag einreichen.</a:t>
            </a:r>
            <a:endParaRPr lang="de-AT" sz="2200" dirty="0">
              <a:latin typeface="+mj-lt"/>
            </a:endParaRPr>
          </a:p>
        </p:txBody>
      </p:sp>
      <p:sp>
        <p:nvSpPr>
          <p:cNvPr id="4" name="TextBox 3"/>
          <p:cNvSpPr txBox="1"/>
          <p:nvPr/>
        </p:nvSpPr>
        <p:spPr>
          <a:xfrm>
            <a:off x="217714" y="6457895"/>
            <a:ext cx="1001485" cy="400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hu-HU" sz="2000" b="0" i="0" u="none" strike="noStrike" cap="none" spc="0" normalizeH="0" baseline="0" dirty="0" smtClean="0">
                <a:ln>
                  <a:noFill/>
                </a:ln>
                <a:solidFill>
                  <a:schemeClr val="bg1"/>
                </a:solidFill>
                <a:effectLst/>
                <a:uFillTx/>
                <a:latin typeface="+mn-lt"/>
                <a:ea typeface="+mn-ea"/>
                <a:cs typeface="+mn-cs"/>
                <a:sym typeface="Helvetica"/>
              </a:rPr>
              <a:t>U3E2</a:t>
            </a:r>
          </a:p>
        </p:txBody>
      </p:sp>
    </p:spTree>
    <p:extLst>
      <p:ext uri="{BB962C8B-B14F-4D97-AF65-F5344CB8AC3E}">
        <p14:creationId xmlns:p14="http://schemas.microsoft.com/office/powerpoint/2010/main" val="118112254"/>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26572" y="286603"/>
            <a:ext cx="11582400" cy="867283"/>
          </a:xfrm>
          <a:prstGeom prst="rect">
            <a:avLst/>
          </a:prstGeom>
        </p:spPr>
        <p:txBody>
          <a:bodyPr>
            <a:normAutofit fontScale="47500" lnSpcReduction="20000"/>
          </a:bodyPr>
          <a:lstStyle>
            <a:lvl1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1pPr>
            <a:lvl2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2pPr>
            <a:lvl3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3pPr>
            <a:lvl4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4pPr>
            <a:lvl5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5pPr>
            <a:lvl6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6pPr>
            <a:lvl7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7pPr>
            <a:lvl8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8pPr>
            <a:lvl9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9pPr>
          </a:lstStyle>
          <a:p>
            <a:pPr hangingPunct="1"/>
            <a:r>
              <a:rPr lang="en-US" b="1" dirty="0"/>
              <a:t>Die </a:t>
            </a:r>
            <a:r>
              <a:rPr lang="en-US" b="1" dirty="0" err="1"/>
              <a:t>sechs</a:t>
            </a:r>
            <a:r>
              <a:rPr lang="en-US" b="1" dirty="0"/>
              <a:t> </a:t>
            </a:r>
            <a:r>
              <a:rPr lang="en-US" b="1" dirty="0" err="1"/>
              <a:t>Prioritäten</a:t>
            </a:r>
            <a:r>
              <a:rPr lang="en-US" dirty="0"/>
              <a:t> </a:t>
            </a:r>
            <a:r>
              <a:rPr lang="en-US" dirty="0" err="1"/>
              <a:t>für</a:t>
            </a:r>
            <a:r>
              <a:rPr lang="en-US" dirty="0"/>
              <a:t> den </a:t>
            </a:r>
            <a:r>
              <a:rPr lang="en-US" dirty="0" err="1"/>
              <a:t>Zeitraum</a:t>
            </a:r>
            <a:r>
              <a:rPr lang="en-US" dirty="0"/>
              <a:t> 2016-2020 </a:t>
            </a:r>
            <a:r>
              <a:rPr lang="en-US" dirty="0" err="1"/>
              <a:t>lauten</a:t>
            </a:r>
            <a:r>
              <a:rPr lang="en-US" dirty="0"/>
              <a:t>:</a:t>
            </a:r>
            <a:endParaRPr lang="hu-HU" dirty="0"/>
          </a:p>
        </p:txBody>
      </p:sp>
      <p:sp>
        <p:nvSpPr>
          <p:cNvPr id="3" name="Rectangle 2"/>
          <p:cNvSpPr/>
          <p:nvPr/>
        </p:nvSpPr>
        <p:spPr>
          <a:xfrm>
            <a:off x="574765" y="1153886"/>
            <a:ext cx="11334207" cy="4708981"/>
          </a:xfrm>
          <a:prstGeom prst="rect">
            <a:avLst/>
          </a:prstGeom>
        </p:spPr>
        <p:txBody>
          <a:bodyPr wrap="square">
            <a:spAutoFit/>
          </a:bodyPr>
          <a:lstStyle/>
          <a:p>
            <a:pPr marL="457200" indent="-457200" fontAlgn="base">
              <a:buFont typeface="+mj-lt"/>
              <a:buAutoNum type="arabicPeriod"/>
            </a:pPr>
            <a:r>
              <a:rPr lang="en-US" sz="2000" b="1" dirty="0" err="1">
                <a:solidFill>
                  <a:srgbClr val="FF0000"/>
                </a:solidFill>
              </a:rPr>
              <a:t>relevante</a:t>
            </a:r>
            <a:r>
              <a:rPr lang="en-US" sz="2000" b="1" dirty="0">
                <a:solidFill>
                  <a:srgbClr val="FF0000"/>
                </a:solidFill>
              </a:rPr>
              <a:t> und </a:t>
            </a:r>
            <a:r>
              <a:rPr lang="en-US" sz="2000" b="1" dirty="0" err="1">
                <a:solidFill>
                  <a:srgbClr val="FF0000"/>
                </a:solidFill>
              </a:rPr>
              <a:t>hochwertige</a:t>
            </a:r>
            <a:r>
              <a:rPr lang="en-US" sz="2000" b="1" dirty="0">
                <a:solidFill>
                  <a:srgbClr val="FF0000"/>
                </a:solidFill>
              </a:rPr>
              <a:t> </a:t>
            </a:r>
            <a:r>
              <a:rPr lang="en-US" sz="2000" b="1" dirty="0" err="1">
                <a:solidFill>
                  <a:srgbClr val="FF0000"/>
                </a:solidFill>
              </a:rPr>
              <a:t>Fertigkeiten</a:t>
            </a:r>
            <a:r>
              <a:rPr lang="en-US" sz="2000" b="1" dirty="0">
                <a:solidFill>
                  <a:srgbClr val="FF0000"/>
                </a:solidFill>
              </a:rPr>
              <a:t> und </a:t>
            </a:r>
            <a:r>
              <a:rPr lang="en-US" sz="2000" b="1" dirty="0" err="1">
                <a:solidFill>
                  <a:srgbClr val="FF0000"/>
                </a:solidFill>
              </a:rPr>
              <a:t>Kompetenzen</a:t>
            </a:r>
            <a:r>
              <a:rPr lang="en-US" sz="2000" dirty="0"/>
              <a:t> </a:t>
            </a:r>
            <a:r>
              <a:rPr lang="en-US" sz="2000" dirty="0" err="1"/>
              <a:t>für</a:t>
            </a:r>
            <a:r>
              <a:rPr lang="en-US" sz="2000" dirty="0"/>
              <a:t> </a:t>
            </a:r>
            <a:r>
              <a:rPr lang="en-US" sz="2000" dirty="0" err="1"/>
              <a:t>Beschäftigungsfähigkeit</a:t>
            </a:r>
            <a:r>
              <a:rPr lang="en-US" sz="2000" dirty="0"/>
              <a:t>, Innovation, </a:t>
            </a:r>
            <a:r>
              <a:rPr lang="en-US" sz="2000" dirty="0" err="1"/>
              <a:t>bürgerschaftliches</a:t>
            </a:r>
            <a:r>
              <a:rPr lang="en-US" sz="2000" dirty="0"/>
              <a:t> Engagement und </a:t>
            </a:r>
            <a:r>
              <a:rPr lang="en-US" sz="2000" dirty="0" err="1"/>
              <a:t>Wohlbefinden</a:t>
            </a:r>
            <a:r>
              <a:rPr lang="en-US" sz="2000" dirty="0"/>
              <a:t> (z. B. </a:t>
            </a:r>
            <a:r>
              <a:rPr lang="en-US" sz="2000" dirty="0" err="1"/>
              <a:t>Kreativität</a:t>
            </a:r>
            <a:r>
              <a:rPr lang="en-US" sz="2000" dirty="0"/>
              <a:t>, </a:t>
            </a:r>
            <a:r>
              <a:rPr lang="en-US" sz="2000" dirty="0" err="1"/>
              <a:t>Eigeninitiative</a:t>
            </a:r>
            <a:r>
              <a:rPr lang="en-US" sz="2000" dirty="0"/>
              <a:t> und </a:t>
            </a:r>
            <a:r>
              <a:rPr lang="en-US" sz="2000" dirty="0" err="1"/>
              <a:t>kritisches</a:t>
            </a:r>
            <a:r>
              <a:rPr lang="en-US" sz="2000" dirty="0"/>
              <a:t> </a:t>
            </a:r>
            <a:r>
              <a:rPr lang="en-US" sz="2000" dirty="0" err="1"/>
              <a:t>Denken</a:t>
            </a:r>
            <a:r>
              <a:rPr lang="en-US" sz="2000" dirty="0"/>
              <a:t>);</a:t>
            </a:r>
          </a:p>
          <a:p>
            <a:pPr marL="457200" indent="-457200" fontAlgn="base">
              <a:buFont typeface="+mj-lt"/>
              <a:buAutoNum type="arabicPeriod"/>
            </a:pPr>
            <a:r>
              <a:rPr lang="en-US" sz="2000" b="1" dirty="0">
                <a:solidFill>
                  <a:srgbClr val="FF0000"/>
                </a:solidFill>
              </a:rPr>
              <a:t>integrative </a:t>
            </a:r>
            <a:r>
              <a:rPr lang="en-US" sz="2000" b="1" dirty="0" err="1">
                <a:solidFill>
                  <a:srgbClr val="FF0000"/>
                </a:solidFill>
              </a:rPr>
              <a:t>Bildung</a:t>
            </a:r>
            <a:r>
              <a:rPr lang="en-US" sz="2000" b="1" dirty="0">
                <a:solidFill>
                  <a:srgbClr val="FF0000"/>
                </a:solidFill>
              </a:rPr>
              <a:t> </a:t>
            </a:r>
            <a:r>
              <a:rPr lang="en-US" sz="2000" dirty="0"/>
              <a:t>(d. h. </a:t>
            </a:r>
            <a:r>
              <a:rPr lang="en-US" sz="2000" dirty="0" err="1"/>
              <a:t>Einbeziehung</a:t>
            </a:r>
            <a:r>
              <a:rPr lang="en-US" sz="2000" dirty="0"/>
              <a:t> der </a:t>
            </a:r>
            <a:r>
              <a:rPr lang="en-US" sz="2000" dirty="0" err="1"/>
              <a:t>zunehmenden</a:t>
            </a:r>
            <a:r>
              <a:rPr lang="en-US" sz="2000" dirty="0"/>
              <a:t> </a:t>
            </a:r>
            <a:r>
              <a:rPr lang="en-US" sz="2000" dirty="0" err="1"/>
              <a:t>Vielfalt</a:t>
            </a:r>
            <a:r>
              <a:rPr lang="en-US" sz="2000" dirty="0"/>
              <a:t> der </a:t>
            </a:r>
            <a:r>
              <a:rPr lang="en-US" sz="2000" dirty="0" err="1"/>
              <a:t>Lernenden</a:t>
            </a:r>
            <a:r>
              <a:rPr lang="en-US" sz="2000" dirty="0"/>
              <a:t>), </a:t>
            </a:r>
            <a:r>
              <a:rPr lang="en-US" sz="2000" dirty="0">
                <a:hlinkClick r:id="rId2"/>
              </a:rPr>
              <a:t>Chancengleichheit</a:t>
            </a:r>
            <a:r>
              <a:rPr lang="en-US" sz="2000" dirty="0"/>
              <a:t>, </a:t>
            </a:r>
            <a:r>
              <a:rPr lang="en-US" sz="2000" dirty="0">
                <a:hlinkClick r:id="rId3"/>
              </a:rPr>
              <a:t>Nichtdiskriminierung</a:t>
            </a:r>
            <a:r>
              <a:rPr lang="en-US" sz="2000" dirty="0"/>
              <a:t> und die </a:t>
            </a:r>
            <a:r>
              <a:rPr lang="en-US" sz="2000" dirty="0" err="1"/>
              <a:t>Förderung</a:t>
            </a:r>
            <a:r>
              <a:rPr lang="en-US" sz="2000" dirty="0"/>
              <a:t> von </a:t>
            </a:r>
            <a:r>
              <a:rPr lang="en-US" sz="2000" dirty="0" err="1"/>
              <a:t>Bürgerkompetenz</a:t>
            </a:r>
            <a:r>
              <a:rPr lang="en-US" sz="2000" dirty="0"/>
              <a:t> (z. B. </a:t>
            </a:r>
            <a:r>
              <a:rPr lang="en-US" sz="2000" dirty="0" err="1"/>
              <a:t>gegenseitiges</a:t>
            </a:r>
            <a:r>
              <a:rPr lang="en-US" sz="2000" dirty="0"/>
              <a:t> </a:t>
            </a:r>
            <a:r>
              <a:rPr lang="en-US" sz="2000" dirty="0" err="1"/>
              <a:t>Verständnis</a:t>
            </a:r>
            <a:r>
              <a:rPr lang="en-US" sz="2000" dirty="0"/>
              <a:t> und </a:t>
            </a:r>
            <a:r>
              <a:rPr lang="en-US" sz="2000" dirty="0" err="1"/>
              <a:t>demokratische</a:t>
            </a:r>
            <a:r>
              <a:rPr lang="en-US" sz="2000" dirty="0"/>
              <a:t> </a:t>
            </a:r>
            <a:r>
              <a:rPr lang="en-US" sz="2000" dirty="0" err="1"/>
              <a:t>Werte</a:t>
            </a:r>
            <a:r>
              <a:rPr lang="en-US" sz="2000" dirty="0"/>
              <a:t>);</a:t>
            </a:r>
          </a:p>
          <a:p>
            <a:pPr marL="457200" indent="-457200" fontAlgn="base">
              <a:buFont typeface="+mj-lt"/>
              <a:buAutoNum type="arabicPeriod"/>
            </a:pPr>
            <a:r>
              <a:rPr lang="en-US" sz="2000" b="1" dirty="0" err="1">
                <a:solidFill>
                  <a:srgbClr val="FF0000"/>
                </a:solidFill>
              </a:rPr>
              <a:t>offene</a:t>
            </a:r>
            <a:r>
              <a:rPr lang="en-US" sz="2000" b="1" dirty="0">
                <a:solidFill>
                  <a:srgbClr val="FF0000"/>
                </a:solidFill>
              </a:rPr>
              <a:t> und innovative </a:t>
            </a:r>
            <a:r>
              <a:rPr lang="en-US" sz="2000" b="1" dirty="0" err="1">
                <a:solidFill>
                  <a:srgbClr val="FF0000"/>
                </a:solidFill>
              </a:rPr>
              <a:t>allgemeine</a:t>
            </a:r>
            <a:r>
              <a:rPr lang="en-US" sz="2000" b="1" dirty="0">
                <a:solidFill>
                  <a:srgbClr val="FF0000"/>
                </a:solidFill>
              </a:rPr>
              <a:t> und </a:t>
            </a:r>
            <a:r>
              <a:rPr lang="en-US" sz="2000" b="1" dirty="0" err="1">
                <a:solidFill>
                  <a:srgbClr val="FF0000"/>
                </a:solidFill>
              </a:rPr>
              <a:t>berufliche</a:t>
            </a:r>
            <a:r>
              <a:rPr lang="en-US" sz="2000" b="1" dirty="0">
                <a:solidFill>
                  <a:srgbClr val="FF0000"/>
                </a:solidFill>
              </a:rPr>
              <a:t> </a:t>
            </a:r>
            <a:r>
              <a:rPr lang="en-US" sz="2000" b="1" dirty="0" err="1">
                <a:solidFill>
                  <a:srgbClr val="FF0000"/>
                </a:solidFill>
              </a:rPr>
              <a:t>Bildung</a:t>
            </a:r>
            <a:r>
              <a:rPr lang="en-US" sz="2000" dirty="0"/>
              <a:t>, die </a:t>
            </a:r>
            <a:r>
              <a:rPr lang="en-US" sz="2000" dirty="0" err="1"/>
              <a:t>sich</a:t>
            </a:r>
            <a:r>
              <a:rPr lang="en-US" sz="2000" dirty="0"/>
              <a:t> die </a:t>
            </a:r>
            <a:r>
              <a:rPr lang="en-US" sz="2000" dirty="0" err="1"/>
              <a:t>Errungenschaften</a:t>
            </a:r>
            <a:r>
              <a:rPr lang="en-US" sz="2000" dirty="0"/>
              <a:t> des </a:t>
            </a:r>
            <a:r>
              <a:rPr lang="en-US" sz="2000" dirty="0" err="1"/>
              <a:t>digitalen</a:t>
            </a:r>
            <a:r>
              <a:rPr lang="en-US" sz="2000" dirty="0"/>
              <a:t> </a:t>
            </a:r>
            <a:r>
              <a:rPr lang="en-US" sz="2000" dirty="0" err="1"/>
              <a:t>Zeitalters</a:t>
            </a:r>
            <a:r>
              <a:rPr lang="en-US" sz="2000" dirty="0"/>
              <a:t> in </a:t>
            </a:r>
            <a:r>
              <a:rPr lang="en-US" sz="2000" dirty="0" err="1"/>
              <a:t>vollem</a:t>
            </a:r>
            <a:r>
              <a:rPr lang="en-US" sz="2000" dirty="0"/>
              <a:t> </a:t>
            </a:r>
            <a:r>
              <a:rPr lang="en-US" sz="2000" dirty="0" err="1"/>
              <a:t>Umfang</a:t>
            </a:r>
            <a:r>
              <a:rPr lang="en-US" sz="2000" dirty="0"/>
              <a:t> </a:t>
            </a:r>
            <a:r>
              <a:rPr lang="en-US" sz="2000" dirty="0" err="1"/>
              <a:t>zu</a:t>
            </a:r>
            <a:r>
              <a:rPr lang="en-US" sz="2000" dirty="0"/>
              <a:t> </a:t>
            </a:r>
            <a:r>
              <a:rPr lang="en-US" sz="2000" dirty="0" err="1"/>
              <a:t>eigen</a:t>
            </a:r>
            <a:r>
              <a:rPr lang="en-US" sz="2000" dirty="0"/>
              <a:t> </a:t>
            </a:r>
            <a:r>
              <a:rPr lang="en-US" sz="2000" dirty="0" err="1"/>
              <a:t>macht</a:t>
            </a:r>
            <a:r>
              <a:rPr lang="en-US" sz="2000" dirty="0"/>
              <a:t>;</a:t>
            </a:r>
          </a:p>
          <a:p>
            <a:pPr marL="457200" indent="-457200" fontAlgn="base">
              <a:buFont typeface="+mj-lt"/>
              <a:buAutoNum type="arabicPeriod"/>
            </a:pPr>
            <a:r>
              <a:rPr lang="en-US" sz="2000" b="1" dirty="0" err="1">
                <a:solidFill>
                  <a:srgbClr val="FF0000"/>
                </a:solidFill>
              </a:rPr>
              <a:t>verstärkte</a:t>
            </a:r>
            <a:r>
              <a:rPr lang="en-US" sz="2000" b="1" dirty="0">
                <a:solidFill>
                  <a:srgbClr val="FF0000"/>
                </a:solidFill>
              </a:rPr>
              <a:t> </a:t>
            </a:r>
            <a:r>
              <a:rPr lang="en-US" sz="2000" b="1" dirty="0" err="1">
                <a:solidFill>
                  <a:srgbClr val="FF0000"/>
                </a:solidFill>
              </a:rPr>
              <a:t>Unterstützung</a:t>
            </a:r>
            <a:r>
              <a:rPr lang="en-US" sz="2000" b="1" dirty="0">
                <a:solidFill>
                  <a:srgbClr val="FF0000"/>
                </a:solidFill>
              </a:rPr>
              <a:t> </a:t>
            </a:r>
            <a:r>
              <a:rPr lang="en-US" sz="2000" b="1" dirty="0" err="1">
                <a:solidFill>
                  <a:srgbClr val="FF0000"/>
                </a:solidFill>
              </a:rPr>
              <a:t>für</a:t>
            </a:r>
            <a:r>
              <a:rPr lang="en-US" sz="2000" b="1" dirty="0">
                <a:solidFill>
                  <a:srgbClr val="FF0000"/>
                </a:solidFill>
              </a:rPr>
              <a:t> </a:t>
            </a:r>
            <a:r>
              <a:rPr lang="en-US" sz="2000" b="1" dirty="0" err="1">
                <a:solidFill>
                  <a:srgbClr val="FF0000"/>
                </a:solidFill>
              </a:rPr>
              <a:t>Lehrkräfte</a:t>
            </a:r>
            <a:r>
              <a:rPr lang="en-US" sz="2000" b="1" dirty="0">
                <a:solidFill>
                  <a:srgbClr val="FF0000"/>
                </a:solidFill>
              </a:rPr>
              <a:t> </a:t>
            </a:r>
            <a:r>
              <a:rPr lang="en-US" sz="2000" dirty="0"/>
              <a:t>(z. B. </a:t>
            </a:r>
            <a:r>
              <a:rPr lang="en-US" sz="2000" dirty="0" err="1"/>
              <a:t>Verbesserung</a:t>
            </a:r>
            <a:r>
              <a:rPr lang="en-US" sz="2000" dirty="0"/>
              <a:t> der </a:t>
            </a:r>
            <a:r>
              <a:rPr lang="en-US" sz="2000" dirty="0" err="1"/>
              <a:t>Verfahren</a:t>
            </a:r>
            <a:r>
              <a:rPr lang="en-US" sz="2000" dirty="0"/>
              <a:t> </a:t>
            </a:r>
            <a:r>
              <a:rPr lang="en-US" sz="2000" dirty="0" err="1"/>
              <a:t>für</a:t>
            </a:r>
            <a:r>
              <a:rPr lang="en-US" sz="2000" dirty="0"/>
              <a:t> </a:t>
            </a:r>
            <a:r>
              <a:rPr lang="en-US" sz="2000" dirty="0" err="1"/>
              <a:t>Einstellung</a:t>
            </a:r>
            <a:r>
              <a:rPr lang="en-US" sz="2000" dirty="0"/>
              <a:t>, </a:t>
            </a:r>
            <a:r>
              <a:rPr lang="en-US" sz="2000" dirty="0" err="1"/>
              <a:t>Auswahl</a:t>
            </a:r>
            <a:r>
              <a:rPr lang="en-US" sz="2000" dirty="0"/>
              <a:t> und </a:t>
            </a:r>
            <a:r>
              <a:rPr lang="en-US" sz="2000" dirty="0" err="1"/>
              <a:t>Ausbildung</a:t>
            </a:r>
            <a:r>
              <a:rPr lang="en-US" sz="2000" dirty="0"/>
              <a:t> </a:t>
            </a:r>
            <a:r>
              <a:rPr lang="en-US" sz="2000" dirty="0" err="1"/>
              <a:t>sowie</a:t>
            </a:r>
            <a:r>
              <a:rPr lang="en-US" sz="2000" dirty="0"/>
              <a:t> </a:t>
            </a:r>
            <a:r>
              <a:rPr lang="en-US" sz="2000" dirty="0" err="1"/>
              <a:t>berufsbegleitende</a:t>
            </a:r>
            <a:r>
              <a:rPr lang="en-US" sz="2000" dirty="0"/>
              <a:t> </a:t>
            </a:r>
            <a:r>
              <a:rPr lang="en-US" sz="2000" dirty="0" err="1"/>
              <a:t>Weiterbildung</a:t>
            </a:r>
            <a:r>
              <a:rPr lang="en-US" sz="2000" dirty="0"/>
              <a:t>);</a:t>
            </a:r>
          </a:p>
          <a:p>
            <a:pPr marL="457200" indent="-457200" fontAlgn="base">
              <a:buFont typeface="+mj-lt"/>
              <a:buAutoNum type="arabicPeriod"/>
            </a:pPr>
            <a:r>
              <a:rPr lang="en-US" sz="2000" b="1" dirty="0" err="1">
                <a:solidFill>
                  <a:srgbClr val="FF0000"/>
                </a:solidFill>
              </a:rPr>
              <a:t>Transparenz</a:t>
            </a:r>
            <a:r>
              <a:rPr lang="en-US" sz="2000" b="1" dirty="0">
                <a:solidFill>
                  <a:srgbClr val="FF0000"/>
                </a:solidFill>
              </a:rPr>
              <a:t> und </a:t>
            </a:r>
            <a:r>
              <a:rPr lang="en-US" sz="2000" b="1" dirty="0" err="1">
                <a:solidFill>
                  <a:srgbClr val="FF0000"/>
                </a:solidFill>
              </a:rPr>
              <a:t>Anerkennung</a:t>
            </a:r>
            <a:r>
              <a:rPr lang="en-US" sz="2000" b="1" dirty="0">
                <a:solidFill>
                  <a:srgbClr val="FF0000"/>
                </a:solidFill>
              </a:rPr>
              <a:t> von </a:t>
            </a:r>
            <a:r>
              <a:rPr lang="en-US" sz="2000" b="1" dirty="0" err="1">
                <a:solidFill>
                  <a:srgbClr val="FF0000"/>
                </a:solidFill>
              </a:rPr>
              <a:t>Kompetenzen</a:t>
            </a:r>
            <a:r>
              <a:rPr lang="en-US" sz="2000" b="1" dirty="0">
                <a:solidFill>
                  <a:srgbClr val="FF0000"/>
                </a:solidFill>
              </a:rPr>
              <a:t> </a:t>
            </a:r>
            <a:r>
              <a:rPr lang="en-US" sz="2000" dirty="0">
                <a:solidFill>
                  <a:schemeClr val="tx1"/>
                </a:solidFill>
              </a:rPr>
              <a:t>und </a:t>
            </a:r>
            <a:r>
              <a:rPr lang="en-US" sz="2000" dirty="0" err="1">
                <a:solidFill>
                  <a:schemeClr val="tx1"/>
                </a:solidFill>
              </a:rPr>
              <a:t>Qualifikationen</a:t>
            </a:r>
            <a:r>
              <a:rPr lang="en-US" sz="2000" dirty="0">
                <a:solidFill>
                  <a:schemeClr val="tx1"/>
                </a:solidFill>
              </a:rPr>
              <a:t> </a:t>
            </a:r>
            <a:r>
              <a:rPr lang="en-US" sz="2000" dirty="0" err="1">
                <a:solidFill>
                  <a:schemeClr val="tx1"/>
                </a:solidFill>
              </a:rPr>
              <a:t>zur</a:t>
            </a:r>
            <a:r>
              <a:rPr lang="en-US" sz="2000" dirty="0">
                <a:solidFill>
                  <a:schemeClr val="tx1"/>
                </a:solidFill>
              </a:rPr>
              <a:t> </a:t>
            </a:r>
            <a:r>
              <a:rPr lang="en-US" sz="2000" dirty="0" err="1">
                <a:solidFill>
                  <a:schemeClr val="tx1"/>
                </a:solidFill>
              </a:rPr>
              <a:t>Erleichterung</a:t>
            </a:r>
            <a:r>
              <a:rPr lang="en-US" sz="2000" dirty="0">
                <a:solidFill>
                  <a:schemeClr val="tx1"/>
                </a:solidFill>
              </a:rPr>
              <a:t> der </a:t>
            </a:r>
            <a:r>
              <a:rPr lang="en-US" sz="2000" dirty="0" err="1">
                <a:solidFill>
                  <a:schemeClr val="tx1"/>
                </a:solidFill>
              </a:rPr>
              <a:t>Lern</a:t>
            </a:r>
            <a:r>
              <a:rPr lang="en-US" sz="2000" dirty="0">
                <a:solidFill>
                  <a:schemeClr val="tx1"/>
                </a:solidFill>
              </a:rPr>
              <a:t>- und </a:t>
            </a:r>
            <a:r>
              <a:rPr lang="en-US" sz="2000" dirty="0" err="1">
                <a:solidFill>
                  <a:schemeClr val="tx1"/>
                </a:solidFill>
              </a:rPr>
              <a:t>Arbeitsmobilität</a:t>
            </a:r>
            <a:r>
              <a:rPr lang="en-US" sz="2000" dirty="0">
                <a:solidFill>
                  <a:schemeClr val="tx1"/>
                </a:solidFill>
              </a:rPr>
              <a:t> </a:t>
            </a:r>
            <a:r>
              <a:rPr lang="en-US" sz="2000" dirty="0"/>
              <a:t>(z. B. </a:t>
            </a:r>
            <a:r>
              <a:rPr lang="en-US" sz="2000" dirty="0" err="1"/>
              <a:t>durch</a:t>
            </a:r>
            <a:r>
              <a:rPr lang="en-US" sz="2000" dirty="0"/>
              <a:t> den </a:t>
            </a:r>
            <a:r>
              <a:rPr lang="en-US" sz="2000" dirty="0">
                <a:hlinkClick r:id="rId4"/>
              </a:rPr>
              <a:t>Europäischen Bezugsrahmen für die Qualitätssicherung</a:t>
            </a:r>
            <a:r>
              <a:rPr lang="en-US" sz="2000" dirty="0"/>
              <a:t>);</a:t>
            </a:r>
          </a:p>
          <a:p>
            <a:pPr marL="457200" indent="-457200" fontAlgn="base">
              <a:buFont typeface="+mj-lt"/>
              <a:buAutoNum type="arabicPeriod"/>
            </a:pPr>
            <a:r>
              <a:rPr lang="en-US" sz="2000" b="1" dirty="0" err="1">
                <a:solidFill>
                  <a:srgbClr val="FF0000"/>
                </a:solidFill>
              </a:rPr>
              <a:t>Nachhaltige</a:t>
            </a:r>
            <a:r>
              <a:rPr lang="en-US" sz="2000" b="1" dirty="0">
                <a:solidFill>
                  <a:srgbClr val="FF0000"/>
                </a:solidFill>
              </a:rPr>
              <a:t> </a:t>
            </a:r>
            <a:r>
              <a:rPr lang="en-US" sz="2000" b="1" dirty="0" err="1">
                <a:solidFill>
                  <a:srgbClr val="FF0000"/>
                </a:solidFill>
              </a:rPr>
              <a:t>Investitionen</a:t>
            </a:r>
            <a:r>
              <a:rPr lang="en-US" sz="2000" b="1" dirty="0">
                <a:solidFill>
                  <a:srgbClr val="FF0000"/>
                </a:solidFill>
              </a:rPr>
              <a:t> </a:t>
            </a:r>
            <a:r>
              <a:rPr lang="en-US" sz="2000" dirty="0"/>
              <a:t>(</a:t>
            </a:r>
            <a:r>
              <a:rPr lang="en-US" sz="2000" dirty="0" err="1"/>
              <a:t>einschließlich</a:t>
            </a:r>
            <a:r>
              <a:rPr lang="en-US" sz="2000" dirty="0"/>
              <a:t> </a:t>
            </a:r>
            <a:r>
              <a:rPr lang="en-US" sz="2000" dirty="0" err="1"/>
              <a:t>Sondierung</a:t>
            </a:r>
            <a:r>
              <a:rPr lang="en-US" sz="2000" dirty="0"/>
              <a:t> des </a:t>
            </a:r>
            <a:r>
              <a:rPr lang="en-US" sz="2000" dirty="0" err="1"/>
              <a:t>Potenzials</a:t>
            </a:r>
            <a:r>
              <a:rPr lang="en-US" sz="2000" dirty="0"/>
              <a:t> der </a:t>
            </a:r>
            <a:r>
              <a:rPr lang="en-US" sz="2000" dirty="0">
                <a:hlinkClick r:id="rId5"/>
              </a:rPr>
              <a:t>Investitionsoffensive für Europa</a:t>
            </a:r>
            <a:r>
              <a:rPr lang="en-US" sz="2000" dirty="0"/>
              <a:t>), </a:t>
            </a:r>
            <a:r>
              <a:rPr lang="en-US" sz="2000" dirty="0" err="1"/>
              <a:t>Leistung</a:t>
            </a:r>
            <a:r>
              <a:rPr lang="en-US" sz="2000" dirty="0"/>
              <a:t> und </a:t>
            </a:r>
            <a:r>
              <a:rPr lang="en-US" sz="2000" dirty="0" err="1"/>
              <a:t>Effizienz</a:t>
            </a:r>
            <a:r>
              <a:rPr lang="en-US" sz="2000" dirty="0"/>
              <a:t> der </a:t>
            </a:r>
            <a:r>
              <a:rPr lang="en-US" sz="2000" dirty="0" err="1"/>
              <a:t>Systeme</a:t>
            </a:r>
            <a:r>
              <a:rPr lang="en-US" sz="2000" dirty="0"/>
              <a:t> der </a:t>
            </a:r>
            <a:r>
              <a:rPr lang="en-US" sz="2000" dirty="0" err="1"/>
              <a:t>allgemeinen</a:t>
            </a:r>
            <a:r>
              <a:rPr lang="en-US" sz="2000" dirty="0"/>
              <a:t> und </a:t>
            </a:r>
            <a:r>
              <a:rPr lang="en-US" sz="2000" dirty="0" err="1"/>
              <a:t>beruflichen</a:t>
            </a:r>
            <a:r>
              <a:rPr lang="en-US" sz="2000" dirty="0"/>
              <a:t> </a:t>
            </a:r>
            <a:r>
              <a:rPr lang="en-US" sz="2000" dirty="0" err="1"/>
              <a:t>Bildung</a:t>
            </a:r>
            <a:r>
              <a:rPr lang="en-US" sz="2000" dirty="0"/>
              <a:t>.</a:t>
            </a:r>
          </a:p>
        </p:txBody>
      </p:sp>
    </p:spTree>
    <p:extLst>
      <p:ext uri="{BB962C8B-B14F-4D97-AF65-F5344CB8AC3E}">
        <p14:creationId xmlns:p14="http://schemas.microsoft.com/office/powerpoint/2010/main" val="167239480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Title 1"/>
          <p:cNvSpPr txBox="1">
            <a:spLocks noGrp="1"/>
          </p:cNvSpPr>
          <p:nvPr>
            <p:ph type="title"/>
          </p:nvPr>
        </p:nvSpPr>
        <p:spPr>
          <a:xfrm>
            <a:off x="727358" y="531544"/>
            <a:ext cx="10485119" cy="845848"/>
          </a:xfrm>
          <a:prstGeom prst="rect">
            <a:avLst/>
          </a:prstGeom>
        </p:spPr>
        <p:txBody>
          <a:bodyPr/>
          <a:lstStyle>
            <a:lvl1pPr>
              <a:defRPr spc="-100"/>
            </a:lvl1pPr>
          </a:lstStyle>
          <a:p>
            <a:r>
              <a:rPr lang="de-AT" dirty="0"/>
              <a:t>Lernziele – Leistungskriterien</a:t>
            </a:r>
            <a:endParaRPr dirty="0"/>
          </a:p>
        </p:txBody>
      </p:sp>
      <p:sp>
        <p:nvSpPr>
          <p:cNvPr id="162" name="Szövegdoboz 2"/>
          <p:cNvSpPr txBox="1"/>
          <p:nvPr/>
        </p:nvSpPr>
        <p:spPr>
          <a:xfrm>
            <a:off x="956759" y="1946525"/>
            <a:ext cx="10026319" cy="4524311"/>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lgn="just">
              <a:defRPr sz="2400">
                <a:latin typeface="+mj-lt"/>
                <a:ea typeface="+mj-ea"/>
                <a:cs typeface="+mj-cs"/>
                <a:sym typeface="Calibri"/>
              </a:defRPr>
            </a:pPr>
            <a:r>
              <a:rPr sz="3200" dirty="0" smtClean="0"/>
              <a:t>PC3</a:t>
            </a:r>
            <a:r>
              <a:rPr lang="hu-HU" sz="3200" dirty="0" smtClean="0"/>
              <a:t> - </a:t>
            </a:r>
            <a:r>
              <a:rPr lang="de-AT" sz="3200" dirty="0"/>
              <a:t>Die Lehrerinnen und Lehrer sind in der Lage, Informationen über die europäischen Bildungsinitiativen und -strategien (wie z. B. Europa und Ausbildung - ET 2020) und die damit verbundenen Möglichkeiten für Schüler, Lehrer und Schulen zu sammeln.</a:t>
            </a:r>
          </a:p>
          <a:p>
            <a:pPr algn="just">
              <a:defRPr sz="2400">
                <a:latin typeface="+mj-lt"/>
                <a:ea typeface="+mj-ea"/>
                <a:cs typeface="+mj-cs"/>
                <a:sym typeface="Calibri"/>
              </a:defRPr>
            </a:pPr>
            <a:r>
              <a:rPr sz="3200" dirty="0" smtClean="0"/>
              <a:t>P</a:t>
            </a:r>
            <a:r>
              <a:rPr lang="hu-HU" sz="3200" dirty="0" smtClean="0"/>
              <a:t>C</a:t>
            </a:r>
            <a:r>
              <a:rPr sz="3200" dirty="0" smtClean="0"/>
              <a:t>4</a:t>
            </a:r>
            <a:r>
              <a:rPr lang="hu-HU" sz="3200" dirty="0" smtClean="0"/>
              <a:t> - </a:t>
            </a:r>
            <a:r>
              <a:rPr lang="de-AT" sz="3200" dirty="0">
                <a:sym typeface="Calibri"/>
              </a:rPr>
              <a:t>Die Lehrerinnen und Lehrer sind in der </a:t>
            </a:r>
            <a:r>
              <a:rPr lang="de-AT" sz="3200" dirty="0" smtClean="0">
                <a:sym typeface="Calibri"/>
              </a:rPr>
              <a:t>Lage, nationale und internationale Gemeinschaften bzw. professionelle Bildungsgemeinschaften ausfindig zu machen und bei ihnen mitzumachen.</a:t>
            </a:r>
            <a:endParaRPr sz="3200" dirty="0"/>
          </a:p>
        </p:txBody>
      </p:sp>
      <p:pic>
        <p:nvPicPr>
          <p:cNvPr id="163" name="Kép 3" descr="Kép 3"/>
          <p:cNvPicPr>
            <a:picLocks noChangeAspect="1"/>
          </p:cNvPicPr>
          <p:nvPr/>
        </p:nvPicPr>
        <p:blipFill>
          <a:blip r:embed="rId2">
            <a:extLst/>
          </a:blip>
          <a:srcRect r="85412"/>
          <a:stretch>
            <a:fillRect/>
          </a:stretch>
        </p:blipFill>
        <p:spPr>
          <a:xfrm>
            <a:off x="11582399" y="3723937"/>
            <a:ext cx="609603" cy="3134063"/>
          </a:xfrm>
          <a:prstGeom prst="rect">
            <a:avLst/>
          </a:prstGeom>
          <a:ln w="12700">
            <a:miter lim="400000"/>
          </a:ln>
        </p:spPr>
      </p:pic>
      <p:sp>
        <p:nvSpPr>
          <p:cNvPr id="164" name="Téglalap 6"/>
          <p:cNvSpPr txBox="1"/>
          <p:nvPr/>
        </p:nvSpPr>
        <p:spPr>
          <a:xfrm>
            <a:off x="183896" y="6393934"/>
            <a:ext cx="7690102" cy="3708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defRPr>
                <a:solidFill>
                  <a:srgbClr val="FFFFFF"/>
                </a:solidFill>
                <a:latin typeface="+mj-lt"/>
                <a:ea typeface="+mj-ea"/>
                <a:cs typeface="+mj-cs"/>
                <a:sym typeface="Calibri"/>
              </a:defRPr>
            </a:pPr>
            <a:r>
              <a:rPr/>
              <a:t>U3E2</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Programmleitfaden</a:t>
            </a:r>
            <a:r>
              <a:rPr lang="en-US" dirty="0"/>
              <a:t> </a:t>
            </a:r>
            <a:r>
              <a:rPr lang="en-US" dirty="0" err="1"/>
              <a:t>für</a:t>
            </a:r>
            <a:r>
              <a:rPr lang="en-US" dirty="0"/>
              <a:t> Erasmus+ </a:t>
            </a:r>
            <a:endParaRPr lang="hu-HU" dirty="0"/>
          </a:p>
        </p:txBody>
      </p:sp>
      <p:sp>
        <p:nvSpPr>
          <p:cNvPr id="6" name="TextBox 5"/>
          <p:cNvSpPr txBox="1"/>
          <p:nvPr/>
        </p:nvSpPr>
        <p:spPr>
          <a:xfrm>
            <a:off x="217714" y="6457895"/>
            <a:ext cx="1001485" cy="400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hu-HU" sz="2000" b="0" i="0" u="none" strike="noStrike" cap="none" spc="0" normalizeH="0" baseline="0" dirty="0" smtClean="0">
                <a:ln>
                  <a:noFill/>
                </a:ln>
                <a:solidFill>
                  <a:schemeClr val="bg1"/>
                </a:solidFill>
                <a:effectLst/>
                <a:uFillTx/>
                <a:latin typeface="+mn-lt"/>
                <a:ea typeface="+mn-ea"/>
                <a:cs typeface="+mn-cs"/>
                <a:sym typeface="Helvetica"/>
              </a:rPr>
              <a:t>U3E2</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9771" y="2011025"/>
            <a:ext cx="8084457" cy="3643364"/>
          </a:xfrm>
          <a:prstGeom prst="rect">
            <a:avLst/>
          </a:prstGeom>
        </p:spPr>
      </p:pic>
      <p:sp>
        <p:nvSpPr>
          <p:cNvPr id="7" name="Rectangle 6"/>
          <p:cNvSpPr/>
          <p:nvPr/>
        </p:nvSpPr>
        <p:spPr>
          <a:xfrm>
            <a:off x="1799771" y="5743388"/>
            <a:ext cx="8991601" cy="369332"/>
          </a:xfrm>
          <a:prstGeom prst="rect">
            <a:avLst/>
          </a:prstGeom>
        </p:spPr>
        <p:txBody>
          <a:bodyPr wrap="square">
            <a:spAutoFit/>
          </a:bodyPr>
          <a:lstStyle/>
          <a:p>
            <a:r>
              <a:rPr lang="hu-HU" dirty="0"/>
              <a:t>http://</a:t>
            </a:r>
            <a:r>
              <a:rPr lang="hu-HU" dirty="0" err="1" smtClean="0"/>
              <a:t>ec.europa.eu</a:t>
            </a:r>
            <a:r>
              <a:rPr lang="hu-HU" dirty="0" smtClean="0"/>
              <a:t>/</a:t>
            </a:r>
            <a:r>
              <a:rPr lang="hu-HU" dirty="0" err="1" smtClean="0"/>
              <a:t>programmes</a:t>
            </a:r>
            <a:r>
              <a:rPr lang="hu-HU" dirty="0" smtClean="0"/>
              <a:t>/</a:t>
            </a:r>
            <a:r>
              <a:rPr lang="hu-HU" dirty="0" err="1" smtClean="0"/>
              <a:t>erasmus</a:t>
            </a:r>
            <a:r>
              <a:rPr lang="hu-HU" dirty="0" smtClean="0"/>
              <a:t>-plus/</a:t>
            </a:r>
            <a:r>
              <a:rPr lang="hu-HU" dirty="0" err="1" smtClean="0"/>
              <a:t>resources_de</a:t>
            </a:r>
            <a:r>
              <a:rPr lang="hu-HU" dirty="0" smtClean="0"/>
              <a:t> </a:t>
            </a:r>
            <a:endParaRPr lang="hu-HU" dirty="0"/>
          </a:p>
        </p:txBody>
      </p:sp>
    </p:spTree>
    <p:extLst>
      <p:ext uri="{BB962C8B-B14F-4D97-AF65-F5344CB8AC3E}">
        <p14:creationId xmlns:p14="http://schemas.microsoft.com/office/powerpoint/2010/main" val="1961098817"/>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85259" y="1807419"/>
            <a:ext cx="8599712" cy="2800767"/>
          </a:xfrm>
          <a:prstGeom prst="rect">
            <a:avLst/>
          </a:prstGeom>
        </p:spPr>
        <p:txBody>
          <a:bodyPr wrap="square">
            <a:spAutoFit/>
          </a:bodyPr>
          <a:lstStyle/>
          <a:p>
            <a:pPr algn="ctr"/>
            <a:r>
              <a:rPr lang="en-GB" sz="4400" dirty="0" err="1">
                <a:latin typeface="Calibri" charset="0"/>
                <a:ea typeface="Times New Roman" charset="0"/>
                <a:cs typeface="Times New Roman" charset="0"/>
              </a:rPr>
              <a:t>Planen</a:t>
            </a:r>
            <a:r>
              <a:rPr lang="en-GB" sz="4400" dirty="0">
                <a:latin typeface="Calibri" charset="0"/>
                <a:ea typeface="Times New Roman" charset="0"/>
                <a:cs typeface="Times New Roman" charset="0"/>
              </a:rPr>
              <a:t> </a:t>
            </a:r>
            <a:r>
              <a:rPr lang="en-GB" sz="4400" dirty="0" err="1">
                <a:latin typeface="Calibri" charset="0"/>
                <a:ea typeface="Times New Roman" charset="0"/>
                <a:cs typeface="Times New Roman" charset="0"/>
              </a:rPr>
              <a:t>Sie</a:t>
            </a:r>
            <a:r>
              <a:rPr lang="en-GB" sz="4400" dirty="0">
                <a:latin typeface="Calibri" charset="0"/>
                <a:ea typeface="Times New Roman" charset="0"/>
                <a:cs typeface="Times New Roman" charset="0"/>
              </a:rPr>
              <a:t> </a:t>
            </a:r>
            <a:r>
              <a:rPr lang="en-GB" sz="4400" dirty="0" err="1">
                <a:latin typeface="Calibri" charset="0"/>
                <a:ea typeface="Times New Roman" charset="0"/>
                <a:cs typeface="Times New Roman" charset="0"/>
              </a:rPr>
              <a:t>Ihr</a:t>
            </a:r>
            <a:r>
              <a:rPr lang="en-GB" sz="4400" dirty="0">
                <a:latin typeface="Calibri" charset="0"/>
                <a:ea typeface="Times New Roman" charset="0"/>
                <a:cs typeface="Times New Roman" charset="0"/>
              </a:rPr>
              <a:t> </a:t>
            </a:r>
            <a:r>
              <a:rPr lang="en-GB" sz="4400" dirty="0" err="1">
                <a:latin typeface="Calibri" charset="0"/>
                <a:ea typeface="Times New Roman" charset="0"/>
                <a:cs typeface="Times New Roman" charset="0"/>
              </a:rPr>
              <a:t>internationales</a:t>
            </a:r>
            <a:r>
              <a:rPr lang="en-GB" sz="4400" dirty="0">
                <a:latin typeface="Calibri" charset="0"/>
                <a:ea typeface="Times New Roman" charset="0"/>
                <a:cs typeface="Times New Roman" charset="0"/>
              </a:rPr>
              <a:t> </a:t>
            </a:r>
            <a:r>
              <a:rPr lang="en-GB" sz="4400" dirty="0" err="1">
                <a:latin typeface="Calibri" charset="0"/>
                <a:ea typeface="Times New Roman" charset="0"/>
                <a:cs typeface="Times New Roman" charset="0"/>
              </a:rPr>
              <a:t>Kooperationsprojekt</a:t>
            </a:r>
            <a:r>
              <a:rPr lang="en-GB" sz="4400" dirty="0">
                <a:latin typeface="Calibri" charset="0"/>
                <a:ea typeface="Times New Roman" charset="0"/>
                <a:cs typeface="Times New Roman" charset="0"/>
              </a:rPr>
              <a:t> </a:t>
            </a:r>
            <a:r>
              <a:rPr lang="en-GB" sz="4400" b="1" dirty="0" err="1">
                <a:latin typeface="Calibri" charset="0"/>
                <a:ea typeface="Times New Roman" charset="0"/>
                <a:cs typeface="Times New Roman" charset="0"/>
              </a:rPr>
              <a:t>mit</a:t>
            </a:r>
            <a:r>
              <a:rPr lang="en-GB" sz="4400" b="1" dirty="0">
                <a:latin typeface="Calibri" charset="0"/>
                <a:ea typeface="Times New Roman" charset="0"/>
                <a:cs typeface="Times New Roman" charset="0"/>
              </a:rPr>
              <a:t> </a:t>
            </a:r>
            <a:r>
              <a:rPr lang="en-GB" sz="4400" b="1" dirty="0" smtClean="0">
                <a:latin typeface="Calibri" charset="0"/>
                <a:ea typeface="Times New Roman" charset="0"/>
                <a:cs typeface="Times New Roman" charset="0"/>
              </a:rPr>
              <a:t>der Logical Framework Approach (LFA) </a:t>
            </a:r>
            <a:r>
              <a:rPr lang="en-GB" sz="4400" b="1" dirty="0" err="1" smtClean="0">
                <a:latin typeface="Calibri" charset="0"/>
                <a:ea typeface="Times New Roman" charset="0"/>
                <a:cs typeface="Times New Roman" charset="0"/>
              </a:rPr>
              <a:t>Methode</a:t>
            </a:r>
            <a:endParaRPr lang="hu-HU" sz="4400" b="1" dirty="0"/>
          </a:p>
        </p:txBody>
      </p:sp>
      <p:sp>
        <p:nvSpPr>
          <p:cNvPr id="3" name="TextBox 2"/>
          <p:cNvSpPr txBox="1"/>
          <p:nvPr/>
        </p:nvSpPr>
        <p:spPr>
          <a:xfrm>
            <a:off x="217714" y="6457895"/>
            <a:ext cx="1001485" cy="400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hu-HU" sz="2000" b="0" i="0" u="none" strike="noStrike" cap="none" spc="0" normalizeH="0" baseline="0" dirty="0" smtClean="0">
                <a:ln>
                  <a:noFill/>
                </a:ln>
                <a:solidFill>
                  <a:schemeClr val="bg1"/>
                </a:solidFill>
                <a:effectLst/>
                <a:uFillTx/>
                <a:latin typeface="+mn-lt"/>
                <a:ea typeface="+mn-ea"/>
                <a:cs typeface="+mn-cs"/>
                <a:sym typeface="Helvetica"/>
              </a:rPr>
              <a:t>U3E2</a:t>
            </a:r>
          </a:p>
        </p:txBody>
      </p:sp>
    </p:spTree>
    <p:extLst>
      <p:ext uri="{BB962C8B-B14F-4D97-AF65-F5344CB8AC3E}">
        <p14:creationId xmlns:p14="http://schemas.microsoft.com/office/powerpoint/2010/main" val="244027012"/>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1443" y="691056"/>
            <a:ext cx="8841014" cy="4933230"/>
          </a:xfrm>
          <a:prstGeom prst="rect">
            <a:avLst/>
          </a:prstGeom>
        </p:spPr>
      </p:pic>
      <p:sp>
        <p:nvSpPr>
          <p:cNvPr id="3" name="Rectangle 2"/>
          <p:cNvSpPr/>
          <p:nvPr/>
        </p:nvSpPr>
        <p:spPr>
          <a:xfrm>
            <a:off x="2412915" y="5624286"/>
            <a:ext cx="6058069" cy="369332"/>
          </a:xfrm>
          <a:prstGeom prst="rect">
            <a:avLst/>
          </a:prstGeom>
        </p:spPr>
        <p:txBody>
          <a:bodyPr wrap="none">
            <a:spAutoFit/>
          </a:bodyPr>
          <a:lstStyle/>
          <a:p>
            <a:r>
              <a:rPr lang="hu-HU" dirty="0">
                <a:hlinkClick r:id="rId3"/>
              </a:rPr>
              <a:t>https://</a:t>
            </a:r>
            <a:r>
              <a:rPr lang="hu-HU" dirty="0" smtClean="0">
                <a:hlinkClick r:id="rId3"/>
              </a:rPr>
              <a:t>www.youtube.com/watch?v=wjVue0uySQo&amp;t=12s</a:t>
            </a:r>
            <a:r>
              <a:rPr lang="hu-HU" dirty="0" smtClean="0"/>
              <a:t> </a:t>
            </a:r>
            <a:endParaRPr lang="hu-HU" dirty="0"/>
          </a:p>
        </p:txBody>
      </p:sp>
    </p:spTree>
    <p:extLst>
      <p:ext uri="{BB962C8B-B14F-4D97-AF65-F5344CB8AC3E}">
        <p14:creationId xmlns:p14="http://schemas.microsoft.com/office/powerpoint/2010/main" val="1356796529"/>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p:cNvSpPr txBox="1">
            <a:spLocks/>
          </p:cNvSpPr>
          <p:nvPr/>
        </p:nvSpPr>
        <p:spPr>
          <a:xfrm>
            <a:off x="683623" y="1462261"/>
            <a:ext cx="10058401" cy="4285396"/>
          </a:xfrm>
          <a:prstGeom prst="rect">
            <a:avLst/>
          </a:prstGeom>
        </p:spPr>
        <p:txBody>
          <a:bodyPr/>
          <a:lstStyle>
            <a:lvl1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1pPr>
            <a:lvl2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2pPr>
            <a:lvl3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3pPr>
            <a:lvl4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4pPr>
            <a:lvl5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5pPr>
            <a:lvl6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6pPr>
            <a:lvl7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7pPr>
            <a:lvl8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8pPr>
            <a:lvl9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9pPr>
          </a:lstStyle>
          <a:p>
            <a:pPr marL="742950" indent="-742950" hangingPunct="1">
              <a:buFont typeface="+mj-lt"/>
              <a:buAutoNum type="arabicPeriod"/>
            </a:pPr>
            <a:r>
              <a:rPr lang="de-AT" sz="4400" dirty="0"/>
              <a:t>Sie haben das Problem klar definiert und haben eine Idee, wie Sie es lösen können.</a:t>
            </a:r>
          </a:p>
          <a:p>
            <a:pPr marL="742950" indent="-742950" hangingPunct="1">
              <a:buFont typeface="+mj-lt"/>
              <a:buAutoNum type="arabicPeriod"/>
            </a:pPr>
            <a:endParaRPr lang="de-AT" sz="4400" dirty="0"/>
          </a:p>
          <a:p>
            <a:pPr marL="742950" indent="-742950" hangingPunct="1">
              <a:buFont typeface="+mj-lt"/>
              <a:buAutoNum type="arabicPeriod"/>
            </a:pPr>
            <a:r>
              <a:rPr lang="de-AT" sz="4400" dirty="0"/>
              <a:t>Sie haben die europäischen Bildungsprioritäten geprüft und sind sicher, dass Ihr Konzept mit einem von ihnen in Einklang gebracht werden kann.</a:t>
            </a:r>
          </a:p>
          <a:p>
            <a:pPr hangingPunct="1"/>
            <a:endParaRPr lang="hu-HU" sz="4400" dirty="0"/>
          </a:p>
          <a:p>
            <a:pPr hangingPunct="1"/>
            <a:endParaRPr lang="hu-HU" sz="4400" dirty="0"/>
          </a:p>
        </p:txBody>
      </p:sp>
      <p:sp>
        <p:nvSpPr>
          <p:cNvPr id="5" name="Rectangle 4"/>
          <p:cNvSpPr/>
          <p:nvPr/>
        </p:nvSpPr>
        <p:spPr>
          <a:xfrm>
            <a:off x="683623" y="522905"/>
            <a:ext cx="10374956" cy="769441"/>
          </a:xfrm>
          <a:prstGeom prst="rect">
            <a:avLst/>
          </a:prstGeom>
        </p:spPr>
        <p:txBody>
          <a:bodyPr wrap="none">
            <a:spAutoFit/>
          </a:bodyPr>
          <a:lstStyle/>
          <a:p>
            <a:r>
              <a:rPr lang="en-GB" sz="4400" dirty="0" err="1" smtClean="0">
                <a:latin typeface="+mj-ea"/>
                <a:ea typeface="+mj-ea"/>
              </a:rPr>
              <a:t>Vor</a:t>
            </a:r>
            <a:r>
              <a:rPr lang="en-GB" sz="4400" dirty="0" smtClean="0">
                <a:latin typeface="+mj-ea"/>
                <a:ea typeface="+mj-ea"/>
              </a:rPr>
              <a:t> </a:t>
            </a:r>
            <a:r>
              <a:rPr lang="en-GB" sz="4400" dirty="0" err="1" smtClean="0">
                <a:latin typeface="+mj-ea"/>
                <a:ea typeface="+mj-ea"/>
              </a:rPr>
              <a:t>dem</a:t>
            </a:r>
            <a:r>
              <a:rPr lang="en-GB" sz="4400" dirty="0" smtClean="0">
                <a:latin typeface="+mj-ea"/>
                <a:ea typeface="+mj-ea"/>
              </a:rPr>
              <a:t> Start </a:t>
            </a:r>
            <a:r>
              <a:rPr lang="en-GB" sz="4400" dirty="0" err="1" smtClean="0">
                <a:latin typeface="+mj-ea"/>
                <a:ea typeface="+mj-ea"/>
              </a:rPr>
              <a:t>zur</a:t>
            </a:r>
            <a:r>
              <a:rPr lang="en-GB" sz="4400" dirty="0" smtClean="0">
                <a:latin typeface="+mj-ea"/>
                <a:ea typeface="+mj-ea"/>
              </a:rPr>
              <a:t> </a:t>
            </a:r>
            <a:r>
              <a:rPr lang="en-GB" sz="4400" dirty="0" err="1" smtClean="0">
                <a:latin typeface="+mj-ea"/>
                <a:ea typeface="+mj-ea"/>
              </a:rPr>
              <a:t>Ausarbeitung</a:t>
            </a:r>
            <a:r>
              <a:rPr lang="en-GB" sz="4400" dirty="0" smtClean="0">
                <a:latin typeface="+mj-ea"/>
                <a:ea typeface="+mj-ea"/>
              </a:rPr>
              <a:t> </a:t>
            </a:r>
            <a:r>
              <a:rPr lang="en-GB" sz="4400" dirty="0" err="1" smtClean="0">
                <a:latin typeface="+mj-ea"/>
                <a:ea typeface="+mj-ea"/>
              </a:rPr>
              <a:t>einer</a:t>
            </a:r>
            <a:r>
              <a:rPr lang="en-GB" sz="4400" dirty="0" smtClean="0">
                <a:latin typeface="+mj-ea"/>
                <a:ea typeface="+mj-ea"/>
              </a:rPr>
              <a:t> LFM </a:t>
            </a:r>
            <a:endParaRPr lang="en-GB" sz="4400" dirty="0">
              <a:latin typeface="+mj-ea"/>
              <a:ea typeface="+mj-ea"/>
            </a:endParaRPr>
          </a:p>
        </p:txBody>
      </p:sp>
    </p:spTree>
    <p:extLst>
      <p:ext uri="{BB962C8B-B14F-4D97-AF65-F5344CB8AC3E}">
        <p14:creationId xmlns:p14="http://schemas.microsoft.com/office/powerpoint/2010/main" val="967623420"/>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899265417"/>
              </p:ext>
            </p:extLst>
          </p:nvPr>
        </p:nvGraphicFramePr>
        <p:xfrm>
          <a:off x="704850" y="407988"/>
          <a:ext cx="10964863" cy="5865812"/>
        </p:xfrm>
        <a:graphic>
          <a:graphicData uri="http://schemas.openxmlformats.org/presentationml/2006/ole">
            <mc:AlternateContent xmlns:mc="http://schemas.openxmlformats.org/markup-compatibility/2006">
              <mc:Choice xmlns:v="urn:schemas-microsoft-com:vml" Requires="v">
                <p:oleObj spid="_x0000_s1045" name="Arbeitsblatt" r:id="rId4" imgW="10782136" imgH="5090050" progId="Excel.Sheet.12">
                  <p:embed/>
                </p:oleObj>
              </mc:Choice>
              <mc:Fallback>
                <p:oleObj name="Arbeitsblatt" r:id="rId4" imgW="10782136" imgH="5090050" progId="Excel.Sheet.12">
                  <p:embed/>
                  <p:pic>
                    <p:nvPicPr>
                      <p:cNvPr id="0" name=""/>
                      <p:cNvPicPr/>
                      <p:nvPr/>
                    </p:nvPicPr>
                    <p:blipFill>
                      <a:blip r:embed="rId5"/>
                      <a:stretch>
                        <a:fillRect/>
                      </a:stretch>
                    </p:blipFill>
                    <p:spPr>
                      <a:xfrm>
                        <a:off x="704850" y="407988"/>
                        <a:ext cx="10964863" cy="5865812"/>
                      </a:xfrm>
                      <a:prstGeom prst="rect">
                        <a:avLst/>
                      </a:prstGeom>
                    </p:spPr>
                  </p:pic>
                </p:oleObj>
              </mc:Fallback>
            </mc:AlternateContent>
          </a:graphicData>
        </a:graphic>
      </p:graphicFrame>
    </p:spTree>
    <p:extLst>
      <p:ext uri="{BB962C8B-B14F-4D97-AF65-F5344CB8AC3E}">
        <p14:creationId xmlns:p14="http://schemas.microsoft.com/office/powerpoint/2010/main" val="1896359392"/>
      </p:ext>
    </p:extLst>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133599"/>
            <a:ext cx="3200400" cy="2286001"/>
          </a:xfrm>
        </p:spPr>
        <p:txBody>
          <a:bodyPr/>
          <a:lstStyle/>
          <a:p>
            <a:r>
              <a:rPr lang="de-AT" dirty="0" smtClean="0"/>
              <a:t>Die</a:t>
            </a:r>
            <a:r>
              <a:rPr lang="hu-HU" dirty="0" smtClean="0"/>
              <a:t> vertikale und horizontal</a:t>
            </a:r>
            <a:r>
              <a:rPr lang="de-AT" smtClean="0"/>
              <a:t>e</a:t>
            </a:r>
            <a:r>
              <a:rPr lang="hu-HU" smtClean="0"/>
              <a:t> </a:t>
            </a:r>
            <a:r>
              <a:rPr lang="hu-HU" dirty="0" err="1" smtClean="0"/>
              <a:t>Logik</a:t>
            </a:r>
            <a:r>
              <a:rPr lang="hu-HU" dirty="0" smtClean="0"/>
              <a:t> der LFA </a:t>
            </a:r>
            <a:r>
              <a:rPr lang="hu-HU" dirty="0" err="1" smtClean="0"/>
              <a:t>Methode</a:t>
            </a:r>
            <a:endParaRPr lang="hu-HU" dirty="0"/>
          </a:p>
        </p:txBody>
      </p:sp>
      <p:sp>
        <p:nvSpPr>
          <p:cNvPr id="8" name="Rectangle 7"/>
          <p:cNvSpPr/>
          <p:nvPr/>
        </p:nvSpPr>
        <p:spPr>
          <a:xfrm>
            <a:off x="4484914" y="5515429"/>
            <a:ext cx="7010400" cy="923330"/>
          </a:xfrm>
          <a:prstGeom prst="rect">
            <a:avLst/>
          </a:prstGeom>
        </p:spPr>
        <p:txBody>
          <a:bodyPr wrap="square">
            <a:spAutoFit/>
          </a:bodyPr>
          <a:lstStyle/>
          <a:p>
            <a:r>
              <a:rPr lang="en-US" dirty="0" err="1" smtClean="0">
                <a:solidFill>
                  <a:srgbClr val="333333"/>
                </a:solidFill>
                <a:latin typeface="Helvetica Neue" charset="0"/>
              </a:rPr>
              <a:t>Referenz</a:t>
            </a:r>
            <a:r>
              <a:rPr lang="en-US" dirty="0" smtClean="0">
                <a:solidFill>
                  <a:srgbClr val="333333"/>
                </a:solidFill>
                <a:latin typeface="Helvetica Neue" charset="0"/>
              </a:rPr>
              <a:t>: </a:t>
            </a:r>
          </a:p>
          <a:p>
            <a:r>
              <a:rPr lang="en-US" dirty="0" smtClean="0">
                <a:solidFill>
                  <a:srgbClr val="333333"/>
                </a:solidFill>
                <a:latin typeface="Helvetica Neue" charset="0"/>
                <a:hlinkClick r:id="rId3"/>
              </a:rPr>
              <a:t>http</a:t>
            </a:r>
            <a:r>
              <a:rPr lang="en-US" dirty="0">
                <a:solidFill>
                  <a:srgbClr val="333333"/>
                </a:solidFill>
                <a:latin typeface="Helvetica Neue" charset="0"/>
                <a:hlinkClick r:id="rId3"/>
              </a:rPr>
              <a:t>://www.relaio.de/topics/artikeluebersicht/projektmanagement-%</a:t>
            </a:r>
            <a:r>
              <a:rPr lang="en-US" dirty="0" smtClean="0">
                <a:solidFill>
                  <a:srgbClr val="333333"/>
                </a:solidFill>
                <a:latin typeface="Helvetica Neue" charset="0"/>
                <a:hlinkClick r:id="rId3"/>
              </a:rPr>
              <a:t>E2%80%93-mit-methodik-zu-mehr-nachhaltigkeit.html</a:t>
            </a:r>
            <a:r>
              <a:rPr lang="en-US" dirty="0" smtClean="0">
                <a:solidFill>
                  <a:srgbClr val="333333"/>
                </a:solidFill>
                <a:latin typeface="Helvetica Neue" charset="0"/>
              </a:rPr>
              <a:t> </a:t>
            </a:r>
            <a:endParaRPr lang="hu-HU"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65938" y="1847917"/>
            <a:ext cx="7602742" cy="3328239"/>
          </a:xfrm>
          <a:prstGeom prst="rect">
            <a:avLst/>
          </a:prstGeom>
        </p:spPr>
      </p:pic>
    </p:spTree>
    <p:extLst>
      <p:ext uri="{BB962C8B-B14F-4D97-AF65-F5344CB8AC3E}">
        <p14:creationId xmlns:p14="http://schemas.microsoft.com/office/powerpoint/2010/main" val="408560687"/>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e-AT" sz="3200" dirty="0"/>
              <a:t>Übung - die Entwicklung eines Projektplans mit der Projektplanungsmethode „Logical Framework Matrix“ </a:t>
            </a:r>
            <a:endParaRPr lang="en-GB" sz="3200" dirty="0"/>
          </a:p>
        </p:txBody>
      </p:sp>
      <p:sp>
        <p:nvSpPr>
          <p:cNvPr id="3" name="Text Placeholder 2"/>
          <p:cNvSpPr>
            <a:spLocks noGrp="1"/>
          </p:cNvSpPr>
          <p:nvPr>
            <p:ph type="body" idx="1"/>
          </p:nvPr>
        </p:nvSpPr>
        <p:spPr>
          <a:xfrm>
            <a:off x="1097280" y="1845734"/>
            <a:ext cx="10702834" cy="4023360"/>
          </a:xfrm>
        </p:spPr>
        <p:txBody>
          <a:bodyPr>
            <a:noAutofit/>
          </a:bodyPr>
          <a:lstStyle/>
          <a:p>
            <a:r>
              <a:rPr lang="de-AT" sz="3200" dirty="0" smtClean="0"/>
              <a:t>Sie</a:t>
            </a:r>
            <a:r>
              <a:rPr lang="de-AT" sz="3200" dirty="0"/>
              <a:t> haben eine gute Idee für ein Projekt, das darauf abzielt, die Qualität der Bildung in der Schule durch die Einführung neuer IKT-basierter Methoden in der pädagogischen Praxis der Lehrer zu verbessern. Die Schule hat kein Geld, keine Ressourcen, das einzuführen. Sie beabsichtigen, einen Vorschlag zu schreiben, um die Mittel für die Durchführung zu erhalten</a:t>
            </a:r>
            <a:r>
              <a:rPr lang="de-AT" sz="3200" dirty="0" smtClean="0"/>
              <a:t>.</a:t>
            </a:r>
          </a:p>
          <a:p>
            <a:r>
              <a:rPr lang="de-AT" sz="3200" dirty="0"/>
              <a:t>Als ersten Schritt erstellen Sie einen Entwurf eines Projektplans mit Hilfe der Projektplanungsmethode „</a:t>
            </a:r>
            <a:r>
              <a:rPr lang="de-AT" sz="3200" dirty="0" smtClean="0"/>
              <a:t>Logical </a:t>
            </a:r>
            <a:r>
              <a:rPr lang="de-AT" sz="3200" dirty="0"/>
              <a:t>Framework Matrix“ (LFM</a:t>
            </a:r>
            <a:r>
              <a:rPr lang="de-AT" sz="3200" dirty="0" smtClean="0"/>
              <a:t>)</a:t>
            </a:r>
            <a:r>
              <a:rPr lang="de-AT" sz="3200" dirty="0"/>
              <a:t> </a:t>
            </a:r>
            <a:r>
              <a:rPr lang="de-AT" sz="3200" dirty="0" smtClean="0"/>
              <a:t>in dem </a:t>
            </a:r>
            <a:r>
              <a:rPr lang="de-AT" sz="3200" dirty="0"/>
              <a:t>angehängten </a:t>
            </a:r>
            <a:r>
              <a:rPr lang="de-AT" sz="3200" dirty="0" smtClean="0"/>
              <a:t>Word-Dokument.</a:t>
            </a:r>
            <a:endParaRPr lang="en-GB" sz="3200" dirty="0"/>
          </a:p>
        </p:txBody>
      </p:sp>
      <p:sp>
        <p:nvSpPr>
          <p:cNvPr id="4" name="TextBox 3"/>
          <p:cNvSpPr txBox="1"/>
          <p:nvPr/>
        </p:nvSpPr>
        <p:spPr>
          <a:xfrm>
            <a:off x="217714" y="6457895"/>
            <a:ext cx="1001485" cy="400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hu-HU" sz="2000" b="0" i="0" u="none" strike="noStrike" cap="none" spc="0" normalizeH="0" baseline="0" dirty="0" smtClean="0">
                <a:ln>
                  <a:noFill/>
                </a:ln>
                <a:solidFill>
                  <a:schemeClr val="bg1"/>
                </a:solidFill>
                <a:effectLst/>
                <a:uFillTx/>
                <a:latin typeface="+mn-lt"/>
                <a:ea typeface="+mn-ea"/>
                <a:cs typeface="+mn-cs"/>
                <a:sym typeface="Helvetica"/>
              </a:rPr>
              <a:t>U3E2</a:t>
            </a:r>
          </a:p>
        </p:txBody>
      </p:sp>
    </p:spTree>
    <p:extLst>
      <p:ext uri="{BB962C8B-B14F-4D97-AF65-F5344CB8AC3E}">
        <p14:creationId xmlns:p14="http://schemas.microsoft.com/office/powerpoint/2010/main" val="953922409"/>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8015"/>
          <a:stretch/>
        </p:blipFill>
        <p:spPr>
          <a:xfrm>
            <a:off x="1790700" y="1154901"/>
            <a:ext cx="8550729" cy="5028185"/>
          </a:xfrm>
          <a:prstGeom prst="rect">
            <a:avLst/>
          </a:prstGeom>
        </p:spPr>
      </p:pic>
      <p:sp>
        <p:nvSpPr>
          <p:cNvPr id="3" name="Rectangle 2"/>
          <p:cNvSpPr/>
          <p:nvPr/>
        </p:nvSpPr>
        <p:spPr>
          <a:xfrm>
            <a:off x="2220685" y="6488668"/>
            <a:ext cx="8860971" cy="369332"/>
          </a:xfrm>
          <a:prstGeom prst="rect">
            <a:avLst/>
          </a:prstGeom>
        </p:spPr>
        <p:txBody>
          <a:bodyPr wrap="square">
            <a:spAutoFit/>
          </a:bodyPr>
          <a:lstStyle/>
          <a:p>
            <a:r>
              <a:rPr lang="hu-HU" dirty="0">
                <a:hlinkClick r:id="rId4"/>
              </a:rPr>
              <a:t>http://</a:t>
            </a:r>
            <a:r>
              <a:rPr lang="hu-HU" dirty="0" smtClean="0">
                <a:hlinkClick r:id="rId4"/>
              </a:rPr>
              <a:t>ec.europa.eu/education/participants/portal/desktop/en/home.html</a:t>
            </a:r>
            <a:r>
              <a:rPr lang="hu-HU" dirty="0" smtClean="0"/>
              <a:t> </a:t>
            </a:r>
            <a:endParaRPr lang="hu-HU" dirty="0"/>
          </a:p>
        </p:txBody>
      </p:sp>
      <p:sp>
        <p:nvSpPr>
          <p:cNvPr id="4" name="TextBox 3"/>
          <p:cNvSpPr txBox="1"/>
          <p:nvPr/>
        </p:nvSpPr>
        <p:spPr>
          <a:xfrm>
            <a:off x="3526971" y="355783"/>
            <a:ext cx="6706319" cy="646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de-AT" sz="3600" b="0" i="0" u="none" strike="noStrike" cap="none" spc="0" normalizeH="0" baseline="0" dirty="0" smtClean="0">
                <a:ln>
                  <a:noFill/>
                </a:ln>
                <a:solidFill>
                  <a:srgbClr val="000000"/>
                </a:solidFill>
                <a:effectLst/>
                <a:uFillTx/>
                <a:latin typeface="+mj-lt"/>
                <a:ea typeface="+mn-ea"/>
                <a:cs typeface="+mn-cs"/>
                <a:sym typeface="Helvetica"/>
              </a:rPr>
              <a:t>Finden Sie Partner</a:t>
            </a:r>
            <a:r>
              <a:rPr kumimoji="0" lang="de-AT" sz="3600" b="0" i="0" u="none" strike="noStrike" cap="none" spc="0" normalizeH="0" dirty="0" smtClean="0">
                <a:ln>
                  <a:noFill/>
                </a:ln>
                <a:solidFill>
                  <a:srgbClr val="000000"/>
                </a:solidFill>
                <a:effectLst/>
                <a:uFillTx/>
                <a:latin typeface="+mj-lt"/>
                <a:ea typeface="+mn-ea"/>
                <a:cs typeface="+mn-cs"/>
                <a:sym typeface="Helvetica"/>
              </a:rPr>
              <a:t> für Ihre Projekte</a:t>
            </a:r>
            <a:endParaRPr kumimoji="0" lang="hu-HU" sz="3600" b="0" i="0" u="none" strike="noStrike" cap="none" spc="0" normalizeH="0" baseline="0" dirty="0">
              <a:ln>
                <a:noFill/>
              </a:ln>
              <a:solidFill>
                <a:srgbClr val="000000"/>
              </a:solidFill>
              <a:effectLst/>
              <a:uFillTx/>
              <a:latin typeface="+mj-lt"/>
              <a:ea typeface="+mn-ea"/>
              <a:cs typeface="+mn-cs"/>
              <a:sym typeface="Helvetica"/>
            </a:endParaRPr>
          </a:p>
        </p:txBody>
      </p:sp>
    </p:spTree>
    <p:extLst>
      <p:ext uri="{BB962C8B-B14F-4D97-AF65-F5344CB8AC3E}">
        <p14:creationId xmlns:p14="http://schemas.microsoft.com/office/powerpoint/2010/main" val="845143369"/>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6057" y="2296928"/>
            <a:ext cx="3200400" cy="2286001"/>
          </a:xfrm>
        </p:spPr>
        <p:txBody>
          <a:bodyPr>
            <a:normAutofit/>
          </a:bodyPr>
          <a:lstStyle/>
          <a:p>
            <a:r>
              <a:rPr lang="de-AT" sz="4000" dirty="0" smtClean="0"/>
              <a:t>PARTNER für Projekte finden</a:t>
            </a:r>
            <a:endParaRPr lang="hu-HU" sz="40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57420" y="244699"/>
            <a:ext cx="8043020" cy="6613301"/>
          </a:xfrm>
          <a:prstGeom prst="rect">
            <a:avLst/>
          </a:prstGeom>
        </p:spPr>
      </p:pic>
    </p:spTree>
    <p:extLst>
      <p:ext uri="{BB962C8B-B14F-4D97-AF65-F5344CB8AC3E}">
        <p14:creationId xmlns:p14="http://schemas.microsoft.com/office/powerpoint/2010/main" val="906503898"/>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70115" y="1821140"/>
            <a:ext cx="3200400" cy="2975106"/>
          </a:xfrm>
          <a:prstGeom prst="rect">
            <a:avLst/>
          </a:prstGeom>
        </p:spPr>
        <p:txBody>
          <a:bodyPr wrap="square">
            <a:spAutoFit/>
          </a:bodyPr>
          <a:lstStyle/>
          <a:p>
            <a:pPr algn="ctr"/>
            <a:r>
              <a:rPr lang="en-US" sz="4400" dirty="0">
                <a:solidFill>
                  <a:schemeClr val="bg1"/>
                </a:solidFill>
              </a:rPr>
              <a:t>N</a:t>
            </a:r>
            <a:r>
              <a:rPr lang="en-US" sz="4400" dirty="0" smtClean="0">
                <a:solidFill>
                  <a:schemeClr val="bg1"/>
                </a:solidFill>
              </a:rPr>
              <a:t>ational </a:t>
            </a:r>
            <a:r>
              <a:rPr lang="en-US" sz="4400" dirty="0">
                <a:solidFill>
                  <a:schemeClr val="bg1"/>
                </a:solidFill>
              </a:rPr>
              <a:t>and international communities, </a:t>
            </a:r>
            <a:r>
              <a:rPr lang="en-US" sz="4400" dirty="0" smtClean="0">
                <a:solidFill>
                  <a:schemeClr val="bg1"/>
                </a:solidFill>
              </a:rPr>
              <a:t>educational </a:t>
            </a:r>
            <a:r>
              <a:rPr lang="en-US" sz="4400" dirty="0">
                <a:solidFill>
                  <a:schemeClr val="bg1"/>
                </a:solidFill>
              </a:rPr>
              <a:t>networks</a:t>
            </a:r>
            <a:endParaRPr lang="hu-HU" sz="4400" dirty="0">
              <a:solidFill>
                <a:schemeClr val="bg1"/>
              </a:solidFil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169419">
            <a:off x="7809258" y="564725"/>
            <a:ext cx="3584330" cy="2437871"/>
          </a:xfrm>
          <a:prstGeom prst="rect">
            <a:avLst/>
          </a:prstGeom>
        </p:spPr>
      </p:pic>
      <p:sp>
        <p:nvSpPr>
          <p:cNvPr id="8" name="Rectangle 7"/>
          <p:cNvSpPr/>
          <p:nvPr/>
        </p:nvSpPr>
        <p:spPr>
          <a:xfrm>
            <a:off x="4419600" y="3308693"/>
            <a:ext cx="7445829" cy="2677656"/>
          </a:xfrm>
          <a:prstGeom prst="rect">
            <a:avLst/>
          </a:prstGeom>
        </p:spPr>
        <p:txBody>
          <a:bodyPr wrap="square">
            <a:spAutoFit/>
          </a:bodyPr>
          <a:lstStyle/>
          <a:p>
            <a:r>
              <a:rPr lang="de-AT" sz="2400" dirty="0" err="1">
                <a:sym typeface="Calibri"/>
              </a:rPr>
              <a:t>eTwinning</a:t>
            </a:r>
            <a:r>
              <a:rPr lang="de-AT" sz="2400" dirty="0">
                <a:sym typeface="Calibri"/>
              </a:rPr>
              <a:t> bietet eine Plattform für Lehrkräfte (Lehrer, Schulleiter, Bibliothekare usw.), die in einer Schule in einem der beteiligten europäischen Länder arbeiten, um zu kommunizieren, zusammenzuarbeiten, Projekte zu entwickeln, gemeinsam Projekte zu entwickeln, sich auszutauschen und kurzum Teil der aufregendsten Lerngemeinschaft Europas zu sein.</a:t>
            </a:r>
          </a:p>
        </p:txBody>
      </p:sp>
    </p:spTree>
    <p:extLst>
      <p:ext uri="{BB962C8B-B14F-4D97-AF65-F5344CB8AC3E}">
        <p14:creationId xmlns:p14="http://schemas.microsoft.com/office/powerpoint/2010/main" val="147334210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01487" y="336046"/>
            <a:ext cx="10232570" cy="1446550"/>
          </a:xfrm>
          <a:prstGeom prst="rect">
            <a:avLst/>
          </a:prstGeom>
        </p:spPr>
        <p:txBody>
          <a:bodyPr wrap="square">
            <a:spAutoFit/>
          </a:bodyPr>
          <a:lstStyle/>
          <a:p>
            <a:pPr algn="ctr"/>
            <a:r>
              <a:rPr lang="en-US" sz="4400" dirty="0" err="1"/>
              <a:t>Europäische</a:t>
            </a:r>
            <a:r>
              <a:rPr lang="en-US" sz="4400" dirty="0"/>
              <a:t> </a:t>
            </a:r>
            <a:r>
              <a:rPr lang="en-US" sz="4400" dirty="0" err="1"/>
              <a:t>Bildungsinitiativen</a:t>
            </a:r>
            <a:r>
              <a:rPr lang="en-US" sz="4400" dirty="0"/>
              <a:t> und </a:t>
            </a:r>
            <a:r>
              <a:rPr lang="en-US" sz="4400" dirty="0" err="1"/>
              <a:t>Strategien</a:t>
            </a:r>
            <a:endParaRPr lang="hu-HU" sz="4400" dirty="0"/>
          </a:p>
        </p:txBody>
      </p:sp>
      <p:pic>
        <p:nvPicPr>
          <p:cNvPr id="4" name="Picture 3">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6136" y="1782596"/>
            <a:ext cx="6604492" cy="4019610"/>
          </a:xfrm>
          <a:prstGeom prst="rect">
            <a:avLst/>
          </a:prstGeom>
        </p:spPr>
      </p:pic>
      <p:sp>
        <p:nvSpPr>
          <p:cNvPr id="5" name="Rectangle 4"/>
          <p:cNvSpPr/>
          <p:nvPr/>
        </p:nvSpPr>
        <p:spPr>
          <a:xfrm>
            <a:off x="3702196" y="5802206"/>
            <a:ext cx="4198585" cy="369332"/>
          </a:xfrm>
          <a:prstGeom prst="rect">
            <a:avLst/>
          </a:prstGeom>
        </p:spPr>
        <p:txBody>
          <a:bodyPr wrap="none">
            <a:spAutoFit/>
          </a:bodyPr>
          <a:lstStyle/>
          <a:p>
            <a:r>
              <a:rPr lang="hu-HU" dirty="0">
                <a:hlinkClick r:id="rId3"/>
              </a:rPr>
              <a:t>http://</a:t>
            </a:r>
            <a:r>
              <a:rPr lang="hu-HU" dirty="0" smtClean="0">
                <a:hlinkClick r:id="rId3"/>
              </a:rPr>
              <a:t>ec.europa.eu/education/node_de</a:t>
            </a:r>
            <a:r>
              <a:rPr lang="hu-HU" dirty="0" smtClean="0"/>
              <a:t> </a:t>
            </a:r>
            <a:endParaRPr lang="hu-HU" dirty="0"/>
          </a:p>
        </p:txBody>
      </p:sp>
    </p:spTree>
    <p:extLst>
      <p:ext uri="{BB962C8B-B14F-4D97-AF65-F5344CB8AC3E}">
        <p14:creationId xmlns:p14="http://schemas.microsoft.com/office/powerpoint/2010/main" val="1607633917"/>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70115" y="2349426"/>
            <a:ext cx="3200400" cy="2446820"/>
          </a:xfrm>
          <a:prstGeom prst="rect">
            <a:avLst/>
          </a:prstGeom>
        </p:spPr>
        <p:txBody>
          <a:bodyPr wrap="square">
            <a:spAutoFit/>
          </a:bodyPr>
          <a:lstStyle/>
          <a:p>
            <a:pPr algn="ctr"/>
            <a:r>
              <a:rPr lang="en-US" dirty="0" err="1" smtClean="0">
                <a:solidFill>
                  <a:schemeClr val="bg1"/>
                </a:solidFill>
              </a:rPr>
              <a:t>Nationale</a:t>
            </a:r>
            <a:r>
              <a:rPr lang="en-US" dirty="0" smtClean="0">
                <a:solidFill>
                  <a:schemeClr val="bg1"/>
                </a:solidFill>
              </a:rPr>
              <a:t> und </a:t>
            </a:r>
            <a:r>
              <a:rPr lang="en-US" dirty="0" err="1" smtClean="0">
                <a:solidFill>
                  <a:schemeClr val="bg1"/>
                </a:solidFill>
              </a:rPr>
              <a:t>internationale</a:t>
            </a:r>
            <a:r>
              <a:rPr lang="en-US" dirty="0" smtClean="0">
                <a:solidFill>
                  <a:schemeClr val="bg1"/>
                </a:solidFill>
              </a:rPr>
              <a:t> </a:t>
            </a:r>
            <a:r>
              <a:rPr lang="en-US" dirty="0" err="1" smtClean="0">
                <a:solidFill>
                  <a:schemeClr val="bg1"/>
                </a:solidFill>
              </a:rPr>
              <a:t>Gemeinschaften</a:t>
            </a:r>
            <a:r>
              <a:rPr lang="en-US" dirty="0" smtClean="0">
                <a:solidFill>
                  <a:schemeClr val="bg1"/>
                </a:solidFill>
              </a:rPr>
              <a:t>, </a:t>
            </a:r>
            <a:r>
              <a:rPr lang="en-US" dirty="0" err="1" smtClean="0">
                <a:solidFill>
                  <a:schemeClr val="bg1"/>
                </a:solidFill>
              </a:rPr>
              <a:t>Bildungs-netzwerke</a:t>
            </a:r>
            <a:endParaRPr lang="hu-HU" dirty="0">
              <a:solidFill>
                <a:schemeClr val="bg1"/>
              </a:solidFill>
            </a:endParaRPr>
          </a:p>
        </p:txBody>
      </p:sp>
      <p:sp>
        <p:nvSpPr>
          <p:cNvPr id="8" name="Rectangle 7"/>
          <p:cNvSpPr/>
          <p:nvPr/>
        </p:nvSpPr>
        <p:spPr>
          <a:xfrm>
            <a:off x="4876797" y="2434771"/>
            <a:ext cx="6988631" cy="4401205"/>
          </a:xfrm>
          <a:prstGeom prst="rect">
            <a:avLst/>
          </a:prstGeom>
        </p:spPr>
        <p:txBody>
          <a:bodyPr wrap="square">
            <a:spAutoFit/>
          </a:bodyPr>
          <a:lstStyle/>
          <a:p>
            <a:r>
              <a:rPr lang="de-AT" sz="2800" dirty="0"/>
              <a:t>European </a:t>
            </a:r>
            <a:r>
              <a:rPr lang="de-AT" sz="2800" dirty="0" err="1"/>
              <a:t>Schoolnet</a:t>
            </a:r>
            <a:r>
              <a:rPr lang="de-AT" sz="2800" dirty="0"/>
              <a:t> ist ein Netzwerk von 31 europäischen Bildungsministerien mit Sitz in Brüssel, Belgien.</a:t>
            </a:r>
          </a:p>
          <a:p>
            <a:r>
              <a:rPr lang="de-AT" sz="2800" dirty="0"/>
              <a:t>Als gemeinnützige Organisation wollen wir unseren wichtigsten Stakeholdern Innovationen im Lehren und Lernen näher bringen:</a:t>
            </a:r>
          </a:p>
          <a:p>
            <a:r>
              <a:rPr lang="de-AT" sz="2800" dirty="0"/>
              <a:t>Bildungsministerien, Schulen, Lehrer, Forscher und Industriepartner.</a:t>
            </a:r>
          </a:p>
          <a:p>
            <a:endParaRPr lang="de-AT" sz="28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75476" y="0"/>
            <a:ext cx="6391274" cy="2434771"/>
          </a:xfrm>
          <a:prstGeom prst="rect">
            <a:avLst/>
          </a:prstGeom>
        </p:spPr>
      </p:pic>
      <p:sp>
        <p:nvSpPr>
          <p:cNvPr id="2" name="TextBox 1"/>
          <p:cNvSpPr txBox="1"/>
          <p:nvPr/>
        </p:nvSpPr>
        <p:spPr>
          <a:xfrm>
            <a:off x="4876797" y="6183086"/>
            <a:ext cx="539346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r>
              <a:rPr kumimoji="0" lang="hu-HU" sz="2400" b="0" i="0" u="none" strike="noStrike" cap="none" spc="0" normalizeH="0" baseline="0" dirty="0" smtClean="0">
                <a:ln>
                  <a:noFill/>
                </a:ln>
                <a:solidFill>
                  <a:srgbClr val="000000"/>
                </a:solidFill>
                <a:effectLst/>
                <a:uFillTx/>
                <a:sym typeface="Helvetica"/>
              </a:rPr>
              <a:t>Link </a:t>
            </a:r>
            <a:r>
              <a:rPr kumimoji="0" lang="de-AT" sz="2400" b="0" i="0" u="none" strike="noStrike" cap="none" spc="0" normalizeH="0" baseline="0" dirty="0" smtClean="0">
                <a:ln>
                  <a:noFill/>
                </a:ln>
                <a:solidFill>
                  <a:srgbClr val="000000"/>
                </a:solidFill>
                <a:effectLst/>
                <a:uFillTx/>
                <a:sym typeface="Helvetica"/>
              </a:rPr>
              <a:t>zur Platt</a:t>
            </a:r>
            <a:r>
              <a:rPr kumimoji="0" lang="hu-HU" sz="2400" b="0" i="0" u="none" strike="noStrike" cap="none" spc="0" normalizeH="0" baseline="0" dirty="0" smtClean="0">
                <a:ln>
                  <a:noFill/>
                </a:ln>
                <a:solidFill>
                  <a:srgbClr val="000000"/>
                </a:solidFill>
                <a:effectLst/>
                <a:uFillTx/>
                <a:sym typeface="Helvetica"/>
              </a:rPr>
              <a:t>form: </a:t>
            </a:r>
            <a:r>
              <a:rPr lang="en-US" sz="2400" dirty="0">
                <a:hlinkClick r:id="rId4"/>
              </a:rPr>
              <a:t>http://www.eun.org</a:t>
            </a:r>
            <a:r>
              <a:rPr lang="en-US" sz="2400" dirty="0" smtClean="0">
                <a:hlinkClick r:id="rId4"/>
              </a:rPr>
              <a:t>/</a:t>
            </a:r>
            <a:r>
              <a:rPr lang="en-US" sz="2400" dirty="0" smtClean="0"/>
              <a:t> </a:t>
            </a:r>
            <a:endParaRPr kumimoji="0" lang="hu-HU" sz="2400" b="0" i="0" u="none" strike="noStrike" cap="none" spc="0" normalizeH="0" baseline="0" dirty="0">
              <a:ln>
                <a:noFill/>
              </a:ln>
              <a:solidFill>
                <a:srgbClr val="000000"/>
              </a:solidFill>
              <a:effectLst/>
              <a:uFillTx/>
              <a:sym typeface="Helvetica"/>
            </a:endParaRPr>
          </a:p>
        </p:txBody>
      </p:sp>
    </p:spTree>
    <p:extLst>
      <p:ext uri="{BB962C8B-B14F-4D97-AF65-F5344CB8AC3E}">
        <p14:creationId xmlns:p14="http://schemas.microsoft.com/office/powerpoint/2010/main" val="1344660572"/>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Szövegdoboz 7"/>
          <p:cNvSpPr txBox="1"/>
          <p:nvPr/>
        </p:nvSpPr>
        <p:spPr>
          <a:xfrm>
            <a:off x="1320800" y="1540150"/>
            <a:ext cx="9550400" cy="3785648"/>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marL="457200" indent="-457200">
              <a:buSzPct val="100000"/>
              <a:buAutoNum type="arabicPeriod"/>
              <a:defRPr sz="2400">
                <a:latin typeface="+mj-lt"/>
                <a:ea typeface="+mj-ea"/>
                <a:cs typeface="+mj-cs"/>
                <a:sym typeface="Calibri"/>
              </a:defRPr>
            </a:pPr>
            <a:r>
              <a:rPr dirty="0"/>
              <a:t>The Horizon Report Europe: 2014 Schools Edition examines trends, challenges, and technologies for their potential impact on and use in teaching, learning, and creative inquiry, The New Media Consortium, 2014, ISBN 978-0-9914828-5-6 </a:t>
            </a:r>
            <a:endParaRPr lang="hu-HU" dirty="0" smtClean="0"/>
          </a:p>
          <a:p>
            <a:pPr marL="457200" indent="-457200">
              <a:buSzPct val="100000"/>
              <a:buAutoNum type="arabicPeriod"/>
              <a:defRPr sz="2400">
                <a:latin typeface="+mj-lt"/>
                <a:ea typeface="+mj-ea"/>
                <a:cs typeface="+mj-cs"/>
                <a:sym typeface="Calibri"/>
              </a:defRPr>
            </a:pPr>
            <a:r>
              <a:rPr lang="en-US" b="1" dirty="0" smtClean="0">
                <a:solidFill>
                  <a:srgbClr val="444444"/>
                </a:solidFill>
                <a:latin typeface="+mj-lt"/>
              </a:rPr>
              <a:t>Council </a:t>
            </a:r>
            <a:r>
              <a:rPr lang="en-US" b="1" dirty="0">
                <a:solidFill>
                  <a:srgbClr val="444444"/>
                </a:solidFill>
                <a:latin typeface="+mj-lt"/>
              </a:rPr>
              <a:t>conclusions of 12 May 2009 on a strategic framework for European cooperation in education and training (‘ET 2020</a:t>
            </a:r>
            <a:r>
              <a:rPr lang="en-US" b="1" dirty="0" smtClean="0">
                <a:solidFill>
                  <a:srgbClr val="444444"/>
                </a:solidFill>
                <a:latin typeface="+mj-lt"/>
              </a:rPr>
              <a:t>’) 2009/C 119/02</a:t>
            </a:r>
          </a:p>
          <a:p>
            <a:pPr marL="457200" indent="-457200">
              <a:buSzPct val="100000"/>
              <a:buFontTx/>
              <a:buAutoNum type="arabicPeriod"/>
              <a:defRPr sz="2400">
                <a:latin typeface="+mj-lt"/>
                <a:ea typeface="+mj-ea"/>
                <a:cs typeface="+mj-cs"/>
                <a:sym typeface="Calibri"/>
              </a:defRPr>
            </a:pPr>
            <a:r>
              <a:rPr lang="en-US" dirty="0" smtClean="0"/>
              <a:t>Erasmus+ </a:t>
            </a:r>
            <a:r>
              <a:rPr lang="en-US" dirty="0" err="1" smtClean="0"/>
              <a:t>Programme</a:t>
            </a:r>
            <a:r>
              <a:rPr lang="en-US" dirty="0" smtClean="0"/>
              <a:t> Guide, European Commission, </a:t>
            </a:r>
            <a:r>
              <a:rPr lang="de-DE" sz="2400" dirty="0">
                <a:sym typeface="Calibri"/>
              </a:rPr>
              <a:t>Version 1 (2017): </a:t>
            </a:r>
            <a:r>
              <a:rPr lang="de-DE" sz="2400" dirty="0" smtClean="0">
                <a:sym typeface="Calibri"/>
              </a:rPr>
              <a:t>20/10/2016</a:t>
            </a:r>
            <a:endParaRPr lang="en-US" dirty="0"/>
          </a:p>
          <a:p>
            <a:pPr marL="457200" indent="-457200">
              <a:buSzPct val="100000"/>
              <a:buAutoNum type="arabicPeriod"/>
              <a:defRPr sz="2400">
                <a:latin typeface="+mj-lt"/>
                <a:ea typeface="+mj-ea"/>
                <a:cs typeface="+mj-cs"/>
                <a:sym typeface="Calibri"/>
              </a:defRPr>
            </a:pPr>
            <a:endParaRPr lang="en-US" b="1" dirty="0">
              <a:solidFill>
                <a:srgbClr val="444444"/>
              </a:solidFill>
              <a:latin typeface="+mj-lt"/>
            </a:endParaRPr>
          </a:p>
        </p:txBody>
      </p:sp>
      <p:sp>
        <p:nvSpPr>
          <p:cNvPr id="185" name="Bibliography"/>
          <p:cNvSpPr txBox="1">
            <a:spLocks noGrp="1"/>
          </p:cNvSpPr>
          <p:nvPr>
            <p:ph type="title" idx="4294967295"/>
          </p:nvPr>
        </p:nvSpPr>
        <p:spPr>
          <a:xfrm>
            <a:off x="1147812" y="530996"/>
            <a:ext cx="10058401" cy="659548"/>
          </a:xfrm>
          <a:prstGeom prst="rect">
            <a:avLst/>
          </a:prstGeom>
        </p:spPr>
        <p:txBody>
          <a:bodyPr/>
          <a:lstStyle>
            <a:lvl1pPr>
              <a:defRPr sz="3600" spc="-100">
                <a:solidFill>
                  <a:srgbClr val="404040"/>
                </a:solidFill>
              </a:defRPr>
            </a:lvl1pPr>
          </a:lstStyle>
          <a:p>
            <a:r>
              <a:rPr dirty="0" err="1" smtClean="0"/>
              <a:t>Bibliograph</a:t>
            </a:r>
            <a:r>
              <a:rPr lang="de-AT" dirty="0" err="1" smtClean="0"/>
              <a:t>ie</a:t>
            </a:r>
            <a:endParaRPr dirty="0"/>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Title 1"/>
          <p:cNvSpPr txBox="1">
            <a:spLocks noGrp="1"/>
          </p:cNvSpPr>
          <p:nvPr>
            <p:ph type="title"/>
          </p:nvPr>
        </p:nvSpPr>
        <p:spPr>
          <a:xfrm>
            <a:off x="1097280" y="286603"/>
            <a:ext cx="10058401" cy="1450757"/>
          </a:xfrm>
          <a:prstGeom prst="rect">
            <a:avLst/>
          </a:prstGeom>
        </p:spPr>
        <p:txBody>
          <a:bodyPr/>
          <a:lstStyle>
            <a:lvl1pPr>
              <a:defRPr spc="-100"/>
            </a:lvl1pPr>
          </a:lstStyle>
          <a:p>
            <a:r>
              <a:rPr lang="de-AT" dirty="0" smtClean="0"/>
              <a:t>Nützliche Internetseiten</a:t>
            </a:r>
            <a:endParaRPr dirty="0"/>
          </a:p>
        </p:txBody>
      </p:sp>
      <p:pic>
        <p:nvPicPr>
          <p:cNvPr id="192" name="Kép 6" descr="Kép 6"/>
          <p:cNvPicPr>
            <a:picLocks noChangeAspect="1"/>
          </p:cNvPicPr>
          <p:nvPr/>
        </p:nvPicPr>
        <p:blipFill>
          <a:blip r:embed="rId2">
            <a:extLst/>
          </a:blip>
          <a:srcRect r="85412"/>
          <a:stretch>
            <a:fillRect/>
          </a:stretch>
        </p:blipFill>
        <p:spPr>
          <a:xfrm>
            <a:off x="11582399" y="3723937"/>
            <a:ext cx="609603" cy="3134063"/>
          </a:xfrm>
          <a:prstGeom prst="rect">
            <a:avLst/>
          </a:prstGeom>
          <a:ln w="12700">
            <a:miter lim="400000"/>
          </a:ln>
        </p:spPr>
      </p:pic>
      <p:sp>
        <p:nvSpPr>
          <p:cNvPr id="193" name="Rectangle 1"/>
          <p:cNvSpPr txBox="1"/>
          <p:nvPr/>
        </p:nvSpPr>
        <p:spPr>
          <a:xfrm>
            <a:off x="1275470" y="1908149"/>
            <a:ext cx="8698525" cy="4524315"/>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marL="228600" indent="-228600">
              <a:buSzPct val="100000"/>
              <a:buAutoNum type="arabicPeriod"/>
              <a:defRPr sz="2400">
                <a:latin typeface="+mj-lt"/>
                <a:ea typeface="+mj-ea"/>
                <a:cs typeface="+mj-cs"/>
                <a:sym typeface="Calibri"/>
              </a:defRPr>
            </a:pPr>
            <a:r>
              <a:rPr dirty="0"/>
              <a:t>OECD </a:t>
            </a:r>
            <a:r>
              <a:rPr lang="de-AT" dirty="0" smtClean="0"/>
              <a:t>Publikationen</a:t>
            </a:r>
            <a:r>
              <a:rPr dirty="0" smtClean="0"/>
              <a:t>: </a:t>
            </a:r>
            <a:r>
              <a:rPr dirty="0"/>
              <a:t>Organisation for </a:t>
            </a:r>
            <a:r>
              <a:rPr lang="de-AT" dirty="0" smtClean="0"/>
              <a:t>Wirtschaftszusammenarbeit und Entwicklung</a:t>
            </a:r>
            <a:r>
              <a:rPr dirty="0" smtClean="0"/>
              <a:t>, </a:t>
            </a:r>
            <a:r>
              <a:rPr u="sng" dirty="0">
                <a:solidFill>
                  <a:srgbClr val="0000FF"/>
                </a:solidFill>
                <a:uFill>
                  <a:solidFill>
                    <a:srgbClr val="0000FF"/>
                  </a:solidFill>
                </a:uFill>
                <a:hlinkClick r:id="rId3"/>
              </a:rPr>
              <a:t>http://www.oecd.org/education/</a:t>
            </a:r>
            <a:r>
              <a:rPr dirty="0"/>
              <a:t> </a:t>
            </a:r>
          </a:p>
          <a:p>
            <a:pPr marL="228600" indent="-228600">
              <a:buSzPct val="100000"/>
              <a:buAutoNum type="arabicPeriod"/>
              <a:defRPr sz="2400">
                <a:latin typeface="+mj-lt"/>
                <a:ea typeface="+mj-ea"/>
                <a:cs typeface="+mj-cs"/>
                <a:sym typeface="Calibri"/>
              </a:defRPr>
            </a:pPr>
            <a:r>
              <a:rPr dirty="0" err="1" smtClean="0"/>
              <a:t>Europ</a:t>
            </a:r>
            <a:r>
              <a:rPr lang="de-AT" dirty="0" err="1" smtClean="0"/>
              <a:t>äische</a:t>
            </a:r>
            <a:r>
              <a:rPr lang="de-AT" dirty="0" smtClean="0"/>
              <a:t> K</a:t>
            </a:r>
            <a:r>
              <a:rPr dirty="0" err="1" smtClean="0"/>
              <a:t>ommission</a:t>
            </a:r>
            <a:r>
              <a:rPr dirty="0" smtClean="0"/>
              <a:t> </a:t>
            </a:r>
            <a:r>
              <a:rPr lang="de-AT" dirty="0" smtClean="0"/>
              <a:t>–</a:t>
            </a:r>
            <a:r>
              <a:rPr dirty="0" smtClean="0"/>
              <a:t> Dire</a:t>
            </a:r>
            <a:r>
              <a:rPr lang="de-AT" dirty="0" err="1" smtClean="0"/>
              <a:t>ktion</a:t>
            </a:r>
            <a:r>
              <a:rPr lang="de-AT" dirty="0" smtClean="0"/>
              <a:t> für Allgemeine Bildung und Kultur</a:t>
            </a:r>
            <a:r>
              <a:rPr dirty="0" smtClean="0"/>
              <a:t> </a:t>
            </a:r>
            <a:r>
              <a:rPr dirty="0"/>
              <a:t>(DG EAC) </a:t>
            </a:r>
            <a:r>
              <a:rPr u="sng" dirty="0">
                <a:solidFill>
                  <a:srgbClr val="0000FF"/>
                </a:solidFill>
                <a:uFill>
                  <a:solidFill>
                    <a:srgbClr val="0000FF"/>
                  </a:solidFill>
                </a:uFill>
                <a:hlinkClick r:id="rId4"/>
              </a:rPr>
              <a:t>http://ec.europa.eu/erasmus-plus</a:t>
            </a:r>
            <a:r>
              <a:rPr dirty="0"/>
              <a:t> </a:t>
            </a:r>
          </a:p>
          <a:p>
            <a:pPr marL="228600" indent="-228600">
              <a:buSzPct val="100000"/>
              <a:buAutoNum type="arabicPeriod"/>
              <a:defRPr sz="2400">
                <a:latin typeface="+mj-lt"/>
                <a:ea typeface="+mj-ea"/>
                <a:cs typeface="+mj-cs"/>
                <a:sym typeface="Calibri"/>
              </a:defRPr>
            </a:pPr>
            <a:r>
              <a:rPr dirty="0"/>
              <a:t>EUR-Lex </a:t>
            </a:r>
            <a:r>
              <a:rPr lang="de-AT" dirty="0" smtClean="0"/>
              <a:t>Zugang zu Europarecht</a:t>
            </a:r>
            <a:r>
              <a:rPr dirty="0" smtClean="0"/>
              <a:t>, </a:t>
            </a:r>
            <a:r>
              <a:rPr u="sng" dirty="0">
                <a:solidFill>
                  <a:srgbClr val="0000FF"/>
                </a:solidFill>
                <a:uFill>
                  <a:solidFill>
                    <a:srgbClr val="0000FF"/>
                  </a:solidFill>
                </a:uFill>
                <a:hlinkClick r:id="rId5"/>
              </a:rPr>
              <a:t>http://eur-lex.europa.eu/oj/direct-access.html</a:t>
            </a:r>
          </a:p>
          <a:p>
            <a:pPr marL="228600" indent="-228600">
              <a:buSzPct val="100000"/>
              <a:buAutoNum type="arabicPeriod"/>
              <a:defRPr sz="2400">
                <a:latin typeface="+mj-lt"/>
                <a:ea typeface="+mj-ea"/>
                <a:cs typeface="+mj-cs"/>
                <a:sym typeface="Calibri"/>
              </a:defRPr>
            </a:pPr>
            <a:r>
              <a:rPr dirty="0"/>
              <a:t>Partner </a:t>
            </a:r>
            <a:r>
              <a:rPr lang="de-AT" dirty="0" smtClean="0"/>
              <a:t>D</a:t>
            </a:r>
            <a:r>
              <a:rPr dirty="0" smtClean="0"/>
              <a:t>at</a:t>
            </a:r>
            <a:r>
              <a:rPr lang="de-AT" dirty="0" smtClean="0"/>
              <a:t>en</a:t>
            </a:r>
            <a:r>
              <a:rPr dirty="0" smtClean="0"/>
              <a:t>bas</a:t>
            </a:r>
            <a:r>
              <a:rPr lang="de-AT" dirty="0" err="1" smtClean="0"/>
              <a:t>is</a:t>
            </a:r>
            <a:r>
              <a:rPr dirty="0" smtClean="0"/>
              <a:t>: </a:t>
            </a:r>
            <a:r>
              <a:rPr u="sng" dirty="0">
                <a:solidFill>
                  <a:srgbClr val="0000FF"/>
                </a:solidFill>
                <a:uFill>
                  <a:solidFill>
                    <a:srgbClr val="0000FF"/>
                  </a:solidFill>
                </a:uFill>
                <a:hlinkClick r:id="rId6"/>
              </a:rPr>
              <a:t>https://cordis.europa.eu/partners/web/guest</a:t>
            </a:r>
            <a:r>
              <a:rPr dirty="0"/>
              <a:t> </a:t>
            </a:r>
          </a:p>
          <a:p>
            <a:pPr marL="228600" indent="-228600">
              <a:buSzPct val="100000"/>
              <a:buAutoNum type="arabicPeriod"/>
              <a:defRPr sz="2400">
                <a:latin typeface="+mj-lt"/>
                <a:ea typeface="+mj-ea"/>
                <a:cs typeface="+mj-cs"/>
                <a:sym typeface="Calibri"/>
              </a:defRPr>
            </a:pPr>
            <a:r>
              <a:rPr lang="de-AT" dirty="0" smtClean="0"/>
              <a:t>Leitfaden für Schuldirektoren/Schuldirektorinnen</a:t>
            </a:r>
            <a:r>
              <a:rPr dirty="0" smtClean="0"/>
              <a:t>: </a:t>
            </a:r>
            <a:r>
              <a:rPr u="sng" dirty="0">
                <a:solidFill>
                  <a:srgbClr val="0000FF"/>
                </a:solidFill>
                <a:uFill>
                  <a:solidFill>
                    <a:srgbClr val="0000FF"/>
                  </a:solidFill>
                </a:uFill>
                <a:hlinkClick r:id="rId7"/>
              </a:rPr>
              <a:t>https://ec.europa.eu/programmes/erasmus-plus/library/school-leaders-guide_en</a:t>
            </a:r>
            <a:r>
              <a:rPr dirty="0"/>
              <a:t> </a:t>
            </a:r>
          </a:p>
          <a:p>
            <a:pPr>
              <a:defRPr sz="2400">
                <a:latin typeface="+mj-lt"/>
                <a:ea typeface="+mj-ea"/>
                <a:cs typeface="+mj-cs"/>
                <a:sym typeface="Calibri"/>
              </a:defRPr>
            </a:pPr>
            <a:endParaRPr dirty="0"/>
          </a:p>
          <a:p>
            <a:pPr>
              <a:defRPr sz="2400" u="sng">
                <a:solidFill>
                  <a:srgbClr val="0563C1"/>
                </a:solidFill>
                <a:latin typeface="+mj-lt"/>
                <a:ea typeface="+mj-ea"/>
                <a:cs typeface="+mj-cs"/>
                <a:sym typeface="Calibri"/>
              </a:defRPr>
            </a:pPr>
            <a:endParaRPr u="none" dirty="0">
              <a:solidFill>
                <a:srgbClr val="000000"/>
              </a:solidFill>
            </a:endParaRPr>
          </a:p>
        </p:txBody>
      </p:sp>
      <p:sp>
        <p:nvSpPr>
          <p:cNvPr id="5" name="TextBox 4"/>
          <p:cNvSpPr txBox="1"/>
          <p:nvPr/>
        </p:nvSpPr>
        <p:spPr>
          <a:xfrm>
            <a:off x="217714" y="6457895"/>
            <a:ext cx="1001485" cy="400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hu-HU" sz="2000" b="0" i="0" u="none" strike="noStrike" cap="none" spc="0" normalizeH="0" baseline="0" dirty="0" smtClean="0">
                <a:ln>
                  <a:noFill/>
                </a:ln>
                <a:solidFill>
                  <a:schemeClr val="bg1"/>
                </a:solidFill>
                <a:effectLst/>
                <a:uFillTx/>
                <a:latin typeface="+mn-lt"/>
                <a:ea typeface="+mn-ea"/>
                <a:cs typeface="+mn-cs"/>
                <a:sym typeface="Helvetica"/>
              </a:rPr>
              <a:t>U3E2</a:t>
            </a: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Content Placeholder 2"/>
          <p:cNvSpPr txBox="1">
            <a:spLocks noGrp="1"/>
          </p:cNvSpPr>
          <p:nvPr>
            <p:ph type="body" sz="quarter" idx="1"/>
          </p:nvPr>
        </p:nvSpPr>
        <p:spPr>
          <a:xfrm>
            <a:off x="4800600" y="731518"/>
            <a:ext cx="6492241" cy="1384200"/>
          </a:xfrm>
          <a:prstGeom prst="rect">
            <a:avLst/>
          </a:prstGeom>
        </p:spPr>
        <p:txBody>
          <a:bodyPr/>
          <a:lstStyle/>
          <a:p>
            <a:r>
              <a:rPr lang="de-AT" dirty="0"/>
              <a:t>Diese Materialien wurden beim </a:t>
            </a:r>
            <a:r>
              <a:rPr lang="hu-HU" dirty="0"/>
              <a:t>InnoTeach Proje</a:t>
            </a:r>
            <a:r>
              <a:rPr lang="de-AT" dirty="0"/>
              <a:t>k</a:t>
            </a:r>
            <a:r>
              <a:rPr lang="hu-HU" dirty="0"/>
              <a:t>t</a:t>
            </a:r>
            <a:r>
              <a:rPr lang="de-AT" dirty="0" err="1"/>
              <a:t>training</a:t>
            </a:r>
            <a:r>
              <a:rPr lang="hu-HU" dirty="0"/>
              <a:t> C1 </a:t>
            </a:r>
            <a:r>
              <a:rPr lang="de-AT" dirty="0"/>
              <a:t>am </a:t>
            </a:r>
            <a:r>
              <a:rPr lang="hu-HU" dirty="0"/>
              <a:t>12 Jul</a:t>
            </a:r>
            <a:r>
              <a:rPr lang="de-AT" dirty="0"/>
              <a:t>i</a:t>
            </a:r>
            <a:r>
              <a:rPr lang="hu-HU" dirty="0"/>
              <a:t> 2017 </a:t>
            </a:r>
            <a:r>
              <a:rPr lang="de-AT" dirty="0"/>
              <a:t>in </a:t>
            </a:r>
            <a:r>
              <a:rPr lang="hu-HU" dirty="0"/>
              <a:t>Budapest</a:t>
            </a:r>
            <a:r>
              <a:rPr lang="de-AT" dirty="0"/>
              <a:t> vorgestellt.</a:t>
            </a:r>
            <a:endParaRPr lang="hu-HU" dirty="0"/>
          </a:p>
          <a:p>
            <a:r>
              <a:rPr lang="de-AT" dirty="0"/>
              <a:t>Der gesamte Inhalt der Trainingsunterlagen ist</a:t>
            </a:r>
            <a:r>
              <a:rPr lang="hu-HU" dirty="0"/>
              <a:t> Copyrighted / Creative Commons / free / etc.</a:t>
            </a:r>
          </a:p>
        </p:txBody>
      </p:sp>
      <p:sp>
        <p:nvSpPr>
          <p:cNvPr id="198" name="Text Placeholder 3"/>
          <p:cNvSpPr>
            <a:spLocks noGrp="1"/>
          </p:cNvSpPr>
          <p:nvPr>
            <p:ph type="body" idx="13"/>
          </p:nvPr>
        </p:nvSpPr>
        <p:spPr>
          <a:xfrm>
            <a:off x="309092" y="425002"/>
            <a:ext cx="3496618" cy="3786391"/>
          </a:xfrm>
          <a:prstGeom prst="rect">
            <a:avLst/>
          </a:prstGeom>
          <a:extLst>
            <a:ext uri="{C572A759-6A51-4108-AA02-DFA0A04FC94B}">
              <ma14:wrappingTextBoxFlag xmlns="" xmlns:ma14="http://schemas.microsoft.com/office/mac/drawingml/2011/main" val="1"/>
            </a:ext>
          </a:extLst>
        </p:spPr>
        <p:txBody>
          <a:bodyPr/>
          <a:lstStyle/>
          <a:p>
            <a:pPr defTabSz="813816">
              <a:lnSpc>
                <a:spcPct val="81000"/>
              </a:lnSpc>
              <a:spcBef>
                <a:spcPts val="1000"/>
              </a:spcBef>
              <a:buClr>
                <a:schemeClr val="accent1"/>
              </a:buClr>
              <a:buFont typeface="Calibri"/>
              <a:defRPr sz="2100" b="1" cap="none" spc="0" baseline="29752">
                <a:solidFill>
                  <a:srgbClr val="FFFFFF"/>
                </a:solidFill>
              </a:defRPr>
            </a:pPr>
            <a:r>
              <a:rPr dirty="0"/>
              <a:t>English title</a:t>
            </a:r>
            <a:r>
              <a:rPr b="0" dirty="0"/>
              <a:t>: LET’S BE INNOVATIVE! Development of Creativity, Innovation and Entrepreneurship for Primary School Teachers</a:t>
            </a:r>
          </a:p>
          <a:p>
            <a:pPr defTabSz="813816">
              <a:lnSpc>
                <a:spcPct val="81000"/>
              </a:lnSpc>
              <a:spcBef>
                <a:spcPts val="1000"/>
              </a:spcBef>
              <a:buClr>
                <a:schemeClr val="accent1"/>
              </a:buClr>
              <a:buFont typeface="Calibri"/>
              <a:defRPr sz="2100" b="1" cap="none" spc="0" baseline="29752">
                <a:solidFill>
                  <a:srgbClr val="FFFFFF"/>
                </a:solidFill>
              </a:defRPr>
            </a:pPr>
            <a:r>
              <a:rPr dirty="0"/>
              <a:t>Acronym</a:t>
            </a:r>
            <a:r>
              <a:rPr b="0" dirty="0"/>
              <a:t>: InnoTeach</a:t>
            </a:r>
          </a:p>
          <a:p>
            <a:pPr defTabSz="813816">
              <a:lnSpc>
                <a:spcPct val="81000"/>
              </a:lnSpc>
              <a:spcBef>
                <a:spcPts val="1000"/>
              </a:spcBef>
              <a:buClr>
                <a:schemeClr val="accent1"/>
              </a:buClr>
              <a:buFont typeface="Calibri"/>
              <a:defRPr sz="2100" b="1" cap="none" spc="0" baseline="29752">
                <a:solidFill>
                  <a:srgbClr val="FFFFFF"/>
                </a:solidFill>
              </a:defRPr>
            </a:pPr>
            <a:r>
              <a:rPr dirty="0"/>
              <a:t>Project n°: </a:t>
            </a:r>
            <a:r>
              <a:rPr b="0" dirty="0"/>
              <a:t>2016-1-SI01-KA201-021641</a:t>
            </a:r>
          </a:p>
          <a:p>
            <a:pPr defTabSz="813816">
              <a:lnSpc>
                <a:spcPct val="81000"/>
              </a:lnSpc>
              <a:spcBef>
                <a:spcPts val="1000"/>
              </a:spcBef>
              <a:buClr>
                <a:schemeClr val="accent1"/>
              </a:buClr>
              <a:buFont typeface="Calibri"/>
              <a:defRPr sz="2100" b="1" cap="none" spc="0" baseline="29752">
                <a:solidFill>
                  <a:srgbClr val="FFFFFF"/>
                </a:solidFill>
              </a:defRPr>
            </a:pPr>
            <a:r>
              <a:rPr dirty="0"/>
              <a:t>Project leader and coordinator:</a:t>
            </a:r>
            <a:r>
              <a:rPr b="0" dirty="0"/>
              <a:t> Korona plus d.o.o., Institut za inovativnost in tehnologijo, Slovenia</a:t>
            </a:r>
          </a:p>
          <a:p>
            <a:pPr defTabSz="813816">
              <a:lnSpc>
                <a:spcPct val="81000"/>
              </a:lnSpc>
              <a:spcBef>
                <a:spcPts val="1000"/>
              </a:spcBef>
              <a:buClr>
                <a:schemeClr val="accent1"/>
              </a:buClr>
              <a:buFont typeface="Calibri"/>
              <a:defRPr sz="2100" b="1" cap="none" spc="0" baseline="29752">
                <a:solidFill>
                  <a:srgbClr val="FFFFFF"/>
                </a:solidFill>
              </a:defRPr>
            </a:pPr>
            <a:r>
              <a:rPr dirty="0"/>
              <a:t>Programme:</a:t>
            </a:r>
            <a:r>
              <a:rPr b="0" dirty="0"/>
              <a:t> Erasmus+ Strategic Partnership</a:t>
            </a:r>
          </a:p>
          <a:p>
            <a:pPr defTabSz="813816">
              <a:lnSpc>
                <a:spcPct val="81000"/>
              </a:lnSpc>
              <a:spcBef>
                <a:spcPts val="1000"/>
              </a:spcBef>
              <a:buClr>
                <a:schemeClr val="accent1"/>
              </a:buClr>
              <a:buFont typeface="Calibri"/>
              <a:defRPr sz="2100" b="1" cap="none" spc="0" baseline="29752">
                <a:solidFill>
                  <a:srgbClr val="FFFFFF"/>
                </a:solidFill>
              </a:defRPr>
            </a:pPr>
            <a:r>
              <a:rPr dirty="0"/>
              <a:t>Contact:</a:t>
            </a:r>
            <a:r>
              <a:rPr b="0" dirty="0"/>
              <a:t> Ms. Urška Mrgole – info@innovation.si</a:t>
            </a:r>
          </a:p>
        </p:txBody>
      </p:sp>
      <p:pic>
        <p:nvPicPr>
          <p:cNvPr id="199" name="Picture 4" descr="Picture 4"/>
          <p:cNvPicPr>
            <a:picLocks noChangeAspect="1"/>
          </p:cNvPicPr>
          <p:nvPr/>
        </p:nvPicPr>
        <p:blipFill>
          <a:blip r:embed="rId2">
            <a:extLst/>
          </a:blip>
          <a:stretch>
            <a:fillRect/>
          </a:stretch>
        </p:blipFill>
        <p:spPr>
          <a:xfrm>
            <a:off x="6446899" y="1909355"/>
            <a:ext cx="2745229" cy="1661293"/>
          </a:xfrm>
          <a:prstGeom prst="rect">
            <a:avLst/>
          </a:prstGeom>
          <a:ln w="12700">
            <a:miter lim="400000"/>
          </a:ln>
        </p:spPr>
      </p:pic>
      <p:pic>
        <p:nvPicPr>
          <p:cNvPr id="200" name="Kép 7" descr="Kép 7"/>
          <p:cNvPicPr>
            <a:picLocks noChangeAspect="1"/>
          </p:cNvPicPr>
          <p:nvPr/>
        </p:nvPicPr>
        <p:blipFill>
          <a:blip r:embed="rId3">
            <a:extLst/>
          </a:blip>
          <a:srcRect r="85412"/>
          <a:stretch>
            <a:fillRect/>
          </a:stretch>
        </p:blipFill>
        <p:spPr>
          <a:xfrm>
            <a:off x="-1" y="4414182"/>
            <a:ext cx="609602" cy="2443819"/>
          </a:xfrm>
          <a:prstGeom prst="rect">
            <a:avLst/>
          </a:prstGeom>
          <a:ln w="12700">
            <a:miter lim="400000"/>
          </a:ln>
        </p:spPr>
      </p:pic>
      <p:pic>
        <p:nvPicPr>
          <p:cNvPr id="201" name="Kép 8" descr="Kép 8"/>
          <p:cNvPicPr>
            <a:picLocks noChangeAspect="1"/>
          </p:cNvPicPr>
          <p:nvPr/>
        </p:nvPicPr>
        <p:blipFill>
          <a:blip r:embed="rId4">
            <a:extLst/>
          </a:blip>
          <a:stretch>
            <a:fillRect/>
          </a:stretch>
        </p:blipFill>
        <p:spPr>
          <a:xfrm>
            <a:off x="4305300" y="5989320"/>
            <a:ext cx="7698277" cy="837453"/>
          </a:xfrm>
          <a:prstGeom prst="rect">
            <a:avLst/>
          </a:prstGeom>
          <a:ln w="12700">
            <a:miter lim="400000"/>
          </a:ln>
        </p:spPr>
      </p:pic>
      <p:sp>
        <p:nvSpPr>
          <p:cNvPr id="202" name="Téglalap 9"/>
          <p:cNvSpPr txBox="1"/>
          <p:nvPr/>
        </p:nvSpPr>
        <p:spPr>
          <a:xfrm>
            <a:off x="6446899" y="3761552"/>
            <a:ext cx="3237789" cy="3708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a:latin typeface="+mj-lt"/>
                <a:ea typeface="+mj-ea"/>
                <a:cs typeface="+mj-cs"/>
                <a:sym typeface="Calibri"/>
              </a:defRPr>
            </a:lvl1pPr>
          </a:lstStyle>
          <a:p>
            <a:r>
              <a:rPr/>
              <a:t>InnoTeach Consortium 2016-2017</a:t>
            </a:r>
          </a:p>
        </p:txBody>
      </p:sp>
      <p:pic>
        <p:nvPicPr>
          <p:cNvPr id="203" name="Picture 5" descr="Picture 5"/>
          <p:cNvPicPr>
            <a:picLocks noChangeAspect="1"/>
          </p:cNvPicPr>
          <p:nvPr/>
        </p:nvPicPr>
        <p:blipFill>
          <a:blip r:embed="rId5">
            <a:extLst/>
          </a:blip>
          <a:stretch>
            <a:fillRect/>
          </a:stretch>
        </p:blipFill>
        <p:spPr>
          <a:xfrm>
            <a:off x="4602777" y="4158817"/>
            <a:ext cx="7103324" cy="1830505"/>
          </a:xfrm>
          <a:prstGeom prst="rect">
            <a:avLst/>
          </a:prstGeom>
          <a:ln w="12700">
            <a:miter lim="400000"/>
          </a:ln>
        </p:spPr>
      </p:pic>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 name="Kép 8" descr="Kép 8"/>
          <p:cNvPicPr>
            <a:picLocks noChangeAspect="1"/>
          </p:cNvPicPr>
          <p:nvPr/>
        </p:nvPicPr>
        <p:blipFill>
          <a:blip r:embed="rId2">
            <a:extLst/>
          </a:blip>
          <a:stretch>
            <a:fillRect/>
          </a:stretch>
        </p:blipFill>
        <p:spPr>
          <a:xfrm>
            <a:off x="4305300" y="5989320"/>
            <a:ext cx="7698277" cy="837453"/>
          </a:xfrm>
          <a:prstGeom prst="rect">
            <a:avLst/>
          </a:prstGeom>
          <a:ln w="12700">
            <a:miter lim="400000"/>
          </a:ln>
        </p:spPr>
      </p:pic>
      <p:pic>
        <p:nvPicPr>
          <p:cNvPr id="206" name="Picture 11" descr="Picture 11"/>
          <p:cNvPicPr>
            <a:picLocks noChangeAspect="1"/>
          </p:cNvPicPr>
          <p:nvPr/>
        </p:nvPicPr>
        <p:blipFill>
          <a:blip r:embed="rId3">
            <a:extLst/>
          </a:blip>
          <a:srcRect r="3743"/>
          <a:stretch>
            <a:fillRect/>
          </a:stretch>
        </p:blipFill>
        <p:spPr>
          <a:xfrm>
            <a:off x="4158071" y="0"/>
            <a:ext cx="8033929" cy="6858000"/>
          </a:xfrm>
          <a:prstGeom prst="rect">
            <a:avLst/>
          </a:prstGeom>
          <a:ln w="12700">
            <a:miter lim="400000"/>
          </a:ln>
        </p:spPr>
      </p:pic>
      <p:pic>
        <p:nvPicPr>
          <p:cNvPr id="207" name="Picture 12" descr="Picture 12"/>
          <p:cNvPicPr>
            <a:picLocks noChangeAspect="1"/>
          </p:cNvPicPr>
          <p:nvPr/>
        </p:nvPicPr>
        <p:blipFill>
          <a:blip r:embed="rId4">
            <a:extLst/>
          </a:blip>
          <a:stretch>
            <a:fillRect/>
          </a:stretch>
        </p:blipFill>
        <p:spPr>
          <a:xfrm>
            <a:off x="0" y="1267781"/>
            <a:ext cx="4090738" cy="4032183"/>
          </a:xfrm>
          <a:prstGeom prst="rect">
            <a:avLst/>
          </a:prstGeom>
          <a:ln w="12700">
            <a:miter lim="400000"/>
          </a:ln>
        </p:spPr>
      </p:pic>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 name="Kép 1" descr="Kép 1"/>
          <p:cNvPicPr>
            <a:picLocks noChangeAspect="1"/>
          </p:cNvPicPr>
          <p:nvPr/>
        </p:nvPicPr>
        <p:blipFill>
          <a:blip r:embed="rId3">
            <a:extLst/>
          </a:blip>
          <a:srcRect r="85412"/>
          <a:stretch>
            <a:fillRect/>
          </a:stretch>
        </p:blipFill>
        <p:spPr>
          <a:xfrm>
            <a:off x="-1" y="3723937"/>
            <a:ext cx="609602" cy="3134063"/>
          </a:xfrm>
          <a:prstGeom prst="rect">
            <a:avLst/>
          </a:prstGeom>
          <a:ln w="12700">
            <a:miter lim="400000"/>
          </a:ln>
        </p:spPr>
      </p:pic>
      <p:sp>
        <p:nvSpPr>
          <p:cNvPr id="210" name="Téglalap 7"/>
          <p:cNvSpPr/>
          <p:nvPr/>
        </p:nvSpPr>
        <p:spPr>
          <a:xfrm>
            <a:off x="-2" y="6035040"/>
            <a:ext cx="9459887" cy="822962"/>
          </a:xfrm>
          <a:prstGeom prst="rect">
            <a:avLst/>
          </a:prstGeom>
          <a:solidFill>
            <a:srgbClr val="FFFFFF"/>
          </a:solidFill>
          <a:ln w="15875">
            <a:solidFill>
              <a:srgbClr val="FFFFFF"/>
            </a:solidFill>
          </a:ln>
        </p:spPr>
        <p:txBody>
          <a:bodyPr lIns="45718" tIns="45718" rIns="45718" bIns="45718" anchor="ctr"/>
          <a:lstStyle/>
          <a:p>
            <a:pPr algn="ctr">
              <a:defRPr>
                <a:latin typeface="+mj-lt"/>
                <a:ea typeface="+mj-ea"/>
                <a:cs typeface="+mj-cs"/>
                <a:sym typeface="Calibri"/>
              </a:defRPr>
            </a:pPr>
            <a:endParaRPr/>
          </a:p>
        </p:txBody>
      </p:sp>
      <p:pic>
        <p:nvPicPr>
          <p:cNvPr id="211" name="Kép 6" descr="Kép 6"/>
          <p:cNvPicPr>
            <a:picLocks noChangeAspect="1"/>
          </p:cNvPicPr>
          <p:nvPr/>
        </p:nvPicPr>
        <p:blipFill>
          <a:blip r:embed="rId4">
            <a:extLst/>
          </a:blip>
          <a:stretch>
            <a:fillRect/>
          </a:stretch>
        </p:blipFill>
        <p:spPr>
          <a:xfrm>
            <a:off x="-3" y="5874129"/>
            <a:ext cx="9044250" cy="983871"/>
          </a:xfrm>
          <a:prstGeom prst="rect">
            <a:avLst/>
          </a:prstGeom>
          <a:ln w="12700">
            <a:miter lim="400000"/>
          </a:ln>
        </p:spPr>
      </p:pic>
      <p:sp>
        <p:nvSpPr>
          <p:cNvPr id="212" name="Title 1"/>
          <p:cNvSpPr txBox="1"/>
          <p:nvPr/>
        </p:nvSpPr>
        <p:spPr>
          <a:xfrm>
            <a:off x="1097280" y="2953136"/>
            <a:ext cx="10058401" cy="137197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b">
            <a:normAutofit/>
          </a:bodyPr>
          <a:lstStyle>
            <a:lvl1pPr defTabSz="914400">
              <a:lnSpc>
                <a:spcPct val="85000"/>
              </a:lnSpc>
              <a:defRPr sz="4800" spc="-100">
                <a:solidFill>
                  <a:srgbClr val="262626"/>
                </a:solidFill>
                <a:latin typeface="+mj-lt"/>
                <a:ea typeface="+mj-ea"/>
                <a:cs typeface="+mj-cs"/>
                <a:sym typeface="Calibri"/>
              </a:defRPr>
            </a:lvl1pPr>
          </a:lstStyle>
          <a:p>
            <a:r>
              <a:rPr lang="de-AT" dirty="0"/>
              <a:t>Die Graphikvorlagen wurden </a:t>
            </a:r>
          </a:p>
          <a:p>
            <a:r>
              <a:rPr lang="de-AT" dirty="0"/>
              <a:t>erstellt von: </a:t>
            </a:r>
            <a:endParaRPr lang="en-US" dirty="0"/>
          </a:p>
        </p:txBody>
      </p:sp>
      <p:sp>
        <p:nvSpPr>
          <p:cNvPr id="213" name="Text Placeholder 2"/>
          <p:cNvSpPr txBox="1"/>
          <p:nvPr/>
        </p:nvSpPr>
        <p:spPr>
          <a:xfrm>
            <a:off x="6675600" y="4466335"/>
            <a:ext cx="4737292" cy="583285"/>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a:bodyPr>
          <a:lstStyle>
            <a:lvl1pPr defTabSz="914400">
              <a:lnSpc>
                <a:spcPct val="90000"/>
              </a:lnSpc>
              <a:spcBef>
                <a:spcPts val="1200"/>
              </a:spcBef>
              <a:defRPr sz="2400" cap="all" spc="200">
                <a:solidFill>
                  <a:srgbClr val="344068"/>
                </a:solidFill>
                <a:latin typeface="+mj-lt"/>
                <a:ea typeface="+mj-ea"/>
                <a:cs typeface="+mj-cs"/>
                <a:sym typeface="Calibri"/>
              </a:defRPr>
            </a:lvl1pPr>
          </a:lstStyle>
          <a:p>
            <a:r>
              <a:rPr/>
              <a:t>Zsolt Lengyel, jános szabó</a:t>
            </a:r>
          </a:p>
        </p:txBody>
      </p:sp>
      <p:pic>
        <p:nvPicPr>
          <p:cNvPr id="214" name="Picture 2" descr="Picture 2"/>
          <p:cNvPicPr>
            <a:picLocks noChangeAspect="1"/>
          </p:cNvPicPr>
          <p:nvPr/>
        </p:nvPicPr>
        <p:blipFill>
          <a:blip r:embed="rId5">
            <a:extLst/>
          </a:blip>
          <a:stretch>
            <a:fillRect/>
          </a:stretch>
        </p:blipFill>
        <p:spPr>
          <a:xfrm>
            <a:off x="6213244" y="1388660"/>
            <a:ext cx="5199647" cy="2661840"/>
          </a:xfrm>
          <a:prstGeom prst="rect">
            <a:avLst/>
          </a:prstGeom>
          <a:ln w="12700">
            <a:miter lim="400000"/>
          </a:ln>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63599" y="672316"/>
            <a:ext cx="8665028" cy="1446550"/>
          </a:xfrm>
          <a:prstGeom prst="rect">
            <a:avLst/>
          </a:prstGeom>
        </p:spPr>
        <p:txBody>
          <a:bodyPr wrap="square">
            <a:spAutoFit/>
          </a:bodyPr>
          <a:lstStyle/>
          <a:p>
            <a:r>
              <a:rPr lang="en-GB" sz="4400" dirty="0" err="1" smtClean="0"/>
              <a:t>Wie</a:t>
            </a:r>
            <a:r>
              <a:rPr lang="en-GB" sz="4400" dirty="0" smtClean="0"/>
              <a:t> </a:t>
            </a:r>
            <a:r>
              <a:rPr lang="en-GB" sz="4400" dirty="0" err="1" smtClean="0"/>
              <a:t>finde</a:t>
            </a:r>
            <a:r>
              <a:rPr lang="en-GB" sz="4400" dirty="0" smtClean="0"/>
              <a:t> </a:t>
            </a:r>
            <a:r>
              <a:rPr lang="en-GB" sz="4400" dirty="0" err="1" smtClean="0"/>
              <a:t>ich</a:t>
            </a:r>
            <a:r>
              <a:rPr lang="en-GB" sz="4400" dirty="0" smtClean="0"/>
              <a:t> </a:t>
            </a:r>
            <a:r>
              <a:rPr lang="en-GB" sz="4400" dirty="0" err="1" smtClean="0"/>
              <a:t>Informationen</a:t>
            </a:r>
            <a:r>
              <a:rPr lang="en-GB" sz="4400" dirty="0" smtClean="0"/>
              <a:t> </a:t>
            </a:r>
            <a:r>
              <a:rPr lang="en-GB" sz="4400" dirty="0" err="1" smtClean="0"/>
              <a:t>zu</a:t>
            </a:r>
            <a:r>
              <a:rPr lang="en-GB" sz="4400" dirty="0" smtClean="0"/>
              <a:t> </a:t>
            </a:r>
            <a:r>
              <a:rPr lang="en-GB" sz="4400" dirty="0" err="1" smtClean="0"/>
              <a:t>Europäischen</a:t>
            </a:r>
            <a:r>
              <a:rPr lang="en-GB" sz="4400" dirty="0" smtClean="0"/>
              <a:t> </a:t>
            </a:r>
            <a:r>
              <a:rPr lang="en-GB" sz="4400" dirty="0" err="1" smtClean="0"/>
              <a:t>Initiativen</a:t>
            </a:r>
            <a:r>
              <a:rPr lang="en-GB" sz="4400" dirty="0" smtClean="0"/>
              <a:t>?</a:t>
            </a:r>
            <a:endParaRPr lang="en-GB" sz="44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9428" y="2353833"/>
            <a:ext cx="4477657" cy="1590425"/>
          </a:xfrm>
          <a:prstGeom prst="rect">
            <a:avLst/>
          </a:prstGeom>
        </p:spPr>
      </p:pic>
      <p:sp>
        <p:nvSpPr>
          <p:cNvPr id="5" name="Rectangle 4"/>
          <p:cNvSpPr/>
          <p:nvPr/>
        </p:nvSpPr>
        <p:spPr>
          <a:xfrm>
            <a:off x="1008742" y="5622792"/>
            <a:ext cx="8519885" cy="523220"/>
          </a:xfrm>
          <a:prstGeom prst="rect">
            <a:avLst/>
          </a:prstGeom>
        </p:spPr>
        <p:txBody>
          <a:bodyPr wrap="square">
            <a:spAutoFit/>
          </a:bodyPr>
          <a:lstStyle/>
          <a:p>
            <a:pPr fontAlgn="base"/>
            <a:r>
              <a:rPr lang="en-US" sz="2400" dirty="0" smtClean="0"/>
              <a:t>Link </a:t>
            </a:r>
            <a:r>
              <a:rPr lang="en-US" sz="2400" dirty="0" err="1" smtClean="0"/>
              <a:t>zum</a:t>
            </a:r>
            <a:r>
              <a:rPr lang="en-US" sz="2400" dirty="0" smtClean="0"/>
              <a:t> Portal: </a:t>
            </a:r>
            <a:r>
              <a:rPr lang="en-US" sz="2800" b="1" dirty="0" smtClean="0">
                <a:solidFill>
                  <a:srgbClr val="717781"/>
                </a:solidFill>
                <a:latin typeface="+mj-lt"/>
                <a:hlinkClick r:id="rId4"/>
              </a:rPr>
              <a:t>Access to European Union law</a:t>
            </a:r>
          </a:p>
        </p:txBody>
      </p:sp>
      <p:sp>
        <p:nvSpPr>
          <p:cNvPr id="6" name="TextBox 5"/>
          <p:cNvSpPr txBox="1"/>
          <p:nvPr/>
        </p:nvSpPr>
        <p:spPr>
          <a:xfrm>
            <a:off x="936171" y="2353833"/>
            <a:ext cx="6391908" cy="310853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r>
              <a:rPr lang="de-AT" sz="2800" dirty="0"/>
              <a:t>Das Amtsblatt und alle von der Europäischen Union veröffentlichten Rechtsvorschriften sind auf der EUR-Lex-Website verfügbar und können von dort in allen Sprachen der EU-Mitgliedstaaten heruntergeladen werden. </a:t>
            </a:r>
          </a:p>
        </p:txBody>
      </p:sp>
      <p:sp>
        <p:nvSpPr>
          <p:cNvPr id="7" name="Rectangle 6"/>
          <p:cNvSpPr/>
          <p:nvPr/>
        </p:nvSpPr>
        <p:spPr>
          <a:xfrm>
            <a:off x="6933779" y="4414193"/>
            <a:ext cx="3762568" cy="646331"/>
          </a:xfrm>
          <a:prstGeom prst="rect">
            <a:avLst/>
          </a:prstGeom>
        </p:spPr>
        <p:txBody>
          <a:bodyPr wrap="none">
            <a:spAutoFit/>
          </a:bodyPr>
          <a:lstStyle/>
          <a:p>
            <a:pPr fontAlgn="base"/>
            <a:r>
              <a:rPr lang="en-US" b="1" dirty="0"/>
              <a:t>EUR-Lex </a:t>
            </a:r>
            <a:r>
              <a:rPr lang="en-US" b="1" dirty="0" err="1" smtClean="0"/>
              <a:t>Zugang</a:t>
            </a:r>
            <a:r>
              <a:rPr lang="en-US" b="1" dirty="0" smtClean="0"/>
              <a:t>  </a:t>
            </a:r>
            <a:r>
              <a:rPr lang="en-US" b="1" dirty="0" err="1" smtClean="0"/>
              <a:t>zum</a:t>
            </a:r>
            <a:r>
              <a:rPr lang="en-US" b="1" dirty="0" smtClean="0"/>
              <a:t> </a:t>
            </a:r>
            <a:r>
              <a:rPr lang="en-US" b="1" dirty="0" err="1" smtClean="0"/>
              <a:t>Recht</a:t>
            </a:r>
            <a:r>
              <a:rPr lang="en-US" b="1" dirty="0" smtClean="0"/>
              <a:t> der</a:t>
            </a:r>
          </a:p>
          <a:p>
            <a:pPr fontAlgn="base"/>
            <a:r>
              <a:rPr lang="en-US" b="1" dirty="0" smtClean="0"/>
              <a:t> </a:t>
            </a:r>
            <a:r>
              <a:rPr lang="en-US" b="1" dirty="0" err="1" smtClean="0"/>
              <a:t>Europäischen</a:t>
            </a:r>
            <a:r>
              <a:rPr lang="en-US" b="1" dirty="0" smtClean="0"/>
              <a:t> Union</a:t>
            </a:r>
            <a:endParaRPr lang="en-US" dirty="0"/>
          </a:p>
        </p:txBody>
      </p:sp>
    </p:spTree>
    <p:extLst>
      <p:ext uri="{BB962C8B-B14F-4D97-AF65-F5344CB8AC3E}">
        <p14:creationId xmlns:p14="http://schemas.microsoft.com/office/powerpoint/2010/main" val="460199322"/>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8343" y="1965959"/>
            <a:ext cx="3200400" cy="2286001"/>
          </a:xfrm>
        </p:spPr>
        <p:txBody>
          <a:bodyPr>
            <a:normAutofit fontScale="90000"/>
          </a:bodyPr>
          <a:lstStyle/>
          <a:p>
            <a:pPr algn="ctr"/>
            <a:r>
              <a:rPr lang="en-US" sz="4800" dirty="0" err="1" smtClean="0"/>
              <a:t>Zusammen-fassungen</a:t>
            </a:r>
            <a:r>
              <a:rPr lang="en-US" sz="4800" dirty="0" smtClean="0"/>
              <a:t> der EU-</a:t>
            </a:r>
            <a:r>
              <a:rPr lang="en-US" sz="4800" dirty="0" err="1" smtClean="0"/>
              <a:t>Gesetzgebung</a:t>
            </a:r>
            <a:endParaRPr lang="hu-HU" sz="4800" dirty="0"/>
          </a:p>
        </p:txBody>
      </p:sp>
      <p:sp>
        <p:nvSpPr>
          <p:cNvPr id="6" name="Rectangle 5"/>
          <p:cNvSpPr/>
          <p:nvPr/>
        </p:nvSpPr>
        <p:spPr>
          <a:xfrm>
            <a:off x="4365170" y="5990745"/>
            <a:ext cx="6955972" cy="400110"/>
          </a:xfrm>
          <a:prstGeom prst="rect">
            <a:avLst/>
          </a:prstGeom>
        </p:spPr>
        <p:txBody>
          <a:bodyPr wrap="square">
            <a:spAutoFit/>
          </a:bodyPr>
          <a:lstStyle/>
          <a:p>
            <a:r>
              <a:rPr lang="en-US" sz="2000" dirty="0">
                <a:hlinkClick r:id="rId3"/>
              </a:rPr>
              <a:t>http://</a:t>
            </a:r>
            <a:r>
              <a:rPr lang="en-US" sz="2000" dirty="0" smtClean="0">
                <a:hlinkClick r:id="rId3"/>
              </a:rPr>
              <a:t>eur-lex.europa.eu/browse/summaries.html?locale=de</a:t>
            </a:r>
            <a:r>
              <a:rPr lang="en-US" sz="2000" dirty="0" smtClean="0"/>
              <a:t> </a:t>
            </a:r>
            <a:endParaRPr lang="hu-HU" sz="2000"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25571" y="453144"/>
            <a:ext cx="5838372" cy="4586215"/>
          </a:xfrm>
          <a:prstGeom prst="rect">
            <a:avLst/>
          </a:prstGeom>
        </p:spPr>
      </p:pic>
    </p:spTree>
    <p:extLst>
      <p:ext uri="{BB962C8B-B14F-4D97-AF65-F5344CB8AC3E}">
        <p14:creationId xmlns:p14="http://schemas.microsoft.com/office/powerpoint/2010/main" val="206286515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599" y="4512219"/>
            <a:ext cx="11798321" cy="13849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r>
              <a:rPr lang="en-US" sz="2800" dirty="0"/>
              <a:t>Das </a:t>
            </a:r>
            <a:r>
              <a:rPr lang="en-US" sz="2800" dirty="0" err="1"/>
              <a:t>wichtigste</a:t>
            </a:r>
            <a:r>
              <a:rPr lang="en-US" sz="2800" dirty="0"/>
              <a:t> </a:t>
            </a:r>
            <a:r>
              <a:rPr lang="en-US" sz="2800" dirty="0" err="1"/>
              <a:t>Dokument</a:t>
            </a:r>
            <a:r>
              <a:rPr lang="en-US" sz="2800" dirty="0"/>
              <a:t> </a:t>
            </a:r>
            <a:r>
              <a:rPr lang="en-US" sz="2800" dirty="0" err="1"/>
              <a:t>mit</a:t>
            </a:r>
            <a:r>
              <a:rPr lang="en-US" sz="2800" dirty="0"/>
              <a:t> den </a:t>
            </a:r>
            <a:r>
              <a:rPr lang="en-US" sz="2800" dirty="0" err="1"/>
              <a:t>Hauptprioritäten</a:t>
            </a:r>
            <a:r>
              <a:rPr lang="en-US" sz="2800" dirty="0"/>
              <a:t> der </a:t>
            </a:r>
            <a:r>
              <a:rPr lang="en-US" sz="2800" dirty="0" err="1"/>
              <a:t>Bildung</a:t>
            </a:r>
            <a:r>
              <a:rPr lang="en-US" sz="2800" dirty="0"/>
              <a:t> </a:t>
            </a:r>
            <a:r>
              <a:rPr lang="en-US" sz="2800" dirty="0" err="1"/>
              <a:t>ist</a:t>
            </a:r>
            <a:r>
              <a:rPr lang="en-US" sz="2800" dirty="0"/>
              <a:t> </a:t>
            </a:r>
            <a:r>
              <a:rPr lang="en-US" sz="2800" dirty="0" smtClean="0"/>
              <a:t>die "</a:t>
            </a:r>
            <a:r>
              <a:rPr lang="en-US" sz="2800" dirty="0" err="1" smtClean="0"/>
              <a:t>Zusammenarbeit</a:t>
            </a:r>
            <a:r>
              <a:rPr lang="en-US" sz="2800" dirty="0" smtClean="0"/>
              <a:t> </a:t>
            </a:r>
            <a:r>
              <a:rPr lang="en-US" sz="2800" dirty="0"/>
              <a:t>in der </a:t>
            </a:r>
            <a:r>
              <a:rPr lang="en-US" sz="2800" dirty="0" smtClean="0"/>
              <a:t>EU auf </a:t>
            </a:r>
            <a:r>
              <a:rPr lang="en-US" sz="2800" dirty="0" err="1" smtClean="0"/>
              <a:t>dem</a:t>
            </a:r>
            <a:r>
              <a:rPr lang="en-US" sz="2800" dirty="0" smtClean="0"/>
              <a:t> </a:t>
            </a:r>
            <a:r>
              <a:rPr lang="en-US" sz="2800" dirty="0" err="1" smtClean="0"/>
              <a:t>Gebiet</a:t>
            </a:r>
            <a:r>
              <a:rPr lang="en-US" sz="2800" dirty="0" smtClean="0"/>
              <a:t> der </a:t>
            </a:r>
            <a:r>
              <a:rPr lang="en-US" sz="2800" dirty="0" err="1" smtClean="0"/>
              <a:t>allgemeinen</a:t>
            </a:r>
            <a:r>
              <a:rPr lang="en-US" sz="2800" dirty="0" smtClean="0"/>
              <a:t> und </a:t>
            </a:r>
            <a:r>
              <a:rPr lang="en-US" sz="2800" dirty="0" err="1"/>
              <a:t>beruflichen</a:t>
            </a:r>
            <a:r>
              <a:rPr lang="en-US" sz="2800" dirty="0"/>
              <a:t> </a:t>
            </a:r>
            <a:r>
              <a:rPr lang="en-US" sz="2800" dirty="0" err="1"/>
              <a:t>Bildung</a:t>
            </a:r>
            <a:r>
              <a:rPr lang="en-US" sz="2800" dirty="0"/>
              <a:t> (ET 2020)"</a:t>
            </a:r>
            <a:endParaRPr lang="en-US" sz="2800" b="1" dirty="0">
              <a:solidFill>
                <a:srgbClr val="0070C0"/>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6421" y="333919"/>
            <a:ext cx="8314893" cy="4178300"/>
          </a:xfrm>
          <a:prstGeom prst="rect">
            <a:avLst/>
          </a:prstGeom>
        </p:spPr>
      </p:pic>
      <p:sp>
        <p:nvSpPr>
          <p:cNvPr id="5" name="Rectangle 4"/>
          <p:cNvSpPr/>
          <p:nvPr/>
        </p:nvSpPr>
        <p:spPr>
          <a:xfrm>
            <a:off x="609599" y="5999943"/>
            <a:ext cx="10929257" cy="369332"/>
          </a:xfrm>
          <a:prstGeom prst="rect">
            <a:avLst/>
          </a:prstGeom>
        </p:spPr>
        <p:txBody>
          <a:bodyPr wrap="square">
            <a:spAutoFit/>
          </a:bodyPr>
          <a:lstStyle/>
          <a:p>
            <a:r>
              <a:rPr lang="hu-HU" dirty="0">
                <a:hlinkClick r:id="rId4"/>
              </a:rPr>
              <a:t>http://</a:t>
            </a:r>
            <a:r>
              <a:rPr lang="hu-HU" dirty="0" smtClean="0">
                <a:hlinkClick r:id="rId4"/>
              </a:rPr>
              <a:t>eur-lex.europa.eu/summary/chapter/education_training_youth/1501.html?root=1501&amp;locale=de</a:t>
            </a:r>
            <a:r>
              <a:rPr lang="hu-HU" dirty="0" smtClean="0"/>
              <a:t> </a:t>
            </a:r>
            <a:endParaRPr lang="hu-HU" dirty="0"/>
          </a:p>
        </p:txBody>
      </p:sp>
    </p:spTree>
    <p:extLst>
      <p:ext uri="{BB962C8B-B14F-4D97-AF65-F5344CB8AC3E}">
        <p14:creationId xmlns:p14="http://schemas.microsoft.com/office/powerpoint/2010/main" val="106143395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257" y="241299"/>
            <a:ext cx="10058400" cy="5496127"/>
          </a:xfrm>
          <a:prstGeom prst="rect">
            <a:avLst/>
          </a:prstGeom>
        </p:spPr>
      </p:pic>
      <p:sp>
        <p:nvSpPr>
          <p:cNvPr id="3" name="Rectangle 2"/>
          <p:cNvSpPr/>
          <p:nvPr/>
        </p:nvSpPr>
        <p:spPr>
          <a:xfrm>
            <a:off x="1023257" y="5923138"/>
            <a:ext cx="9579429" cy="369332"/>
          </a:xfrm>
          <a:prstGeom prst="rect">
            <a:avLst/>
          </a:prstGeom>
        </p:spPr>
        <p:txBody>
          <a:bodyPr wrap="square">
            <a:spAutoFit/>
          </a:bodyPr>
          <a:lstStyle/>
          <a:p>
            <a:r>
              <a:rPr lang="hu-HU">
                <a:hlinkClick r:id="rId4"/>
              </a:rPr>
              <a:t>http://eur-lex.europa.eu/legal-content/EN/TXT/?</a:t>
            </a:r>
            <a:r>
              <a:rPr lang="hu-HU" smtClean="0">
                <a:hlinkClick r:id="rId4"/>
              </a:rPr>
              <a:t>uri=legissum%3Aef0016</a:t>
            </a:r>
            <a:r>
              <a:rPr lang="hu-HU" smtClean="0"/>
              <a:t> </a:t>
            </a:r>
            <a:endParaRPr lang="hu-HU"/>
          </a:p>
        </p:txBody>
      </p:sp>
    </p:spTree>
    <p:extLst>
      <p:ext uri="{BB962C8B-B14F-4D97-AF65-F5344CB8AC3E}">
        <p14:creationId xmlns:p14="http://schemas.microsoft.com/office/powerpoint/2010/main" val="853494411"/>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1886" y="2503714"/>
            <a:ext cx="3200400" cy="2307772"/>
          </a:xfrm>
        </p:spPr>
        <p:txBody>
          <a:bodyPr>
            <a:noAutofit/>
          </a:bodyPr>
          <a:lstStyle/>
          <a:p>
            <a:r>
              <a:rPr lang="en-US" sz="4400" dirty="0" smtClean="0"/>
              <a:t>EU-</a:t>
            </a:r>
            <a:r>
              <a:rPr lang="en-US" sz="4400" dirty="0" err="1" smtClean="0"/>
              <a:t>Dokumente</a:t>
            </a:r>
            <a:r>
              <a:rPr lang="en-US" sz="4400" dirty="0" smtClean="0"/>
              <a:t> </a:t>
            </a:r>
            <a:r>
              <a:rPr lang="en-US" sz="4400" dirty="0"/>
              <a:t>online </a:t>
            </a:r>
            <a:r>
              <a:rPr lang="en-US" sz="4400" dirty="0" err="1"/>
              <a:t>lesen</a:t>
            </a:r>
            <a:r>
              <a:rPr lang="en-US" sz="4400" dirty="0"/>
              <a:t/>
            </a:r>
            <a:br>
              <a:rPr lang="en-US" sz="4400" dirty="0"/>
            </a:br>
            <a:r>
              <a:rPr lang="en-US" sz="4400" dirty="0"/>
              <a:t>(HTML-Format)</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27301" y="746975"/>
            <a:ext cx="7875018" cy="5370795"/>
          </a:xfrm>
          <a:prstGeom prst="rect">
            <a:avLst/>
          </a:prstGeom>
        </p:spPr>
      </p:pic>
    </p:spTree>
    <p:extLst>
      <p:ext uri="{BB962C8B-B14F-4D97-AF65-F5344CB8AC3E}">
        <p14:creationId xmlns:p14="http://schemas.microsoft.com/office/powerpoint/2010/main" val="148741373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3771" y="707571"/>
            <a:ext cx="10058400" cy="4763488"/>
          </a:xfrm>
          <a:prstGeom prst="rect">
            <a:avLst/>
          </a:prstGeom>
        </p:spPr>
      </p:pic>
    </p:spTree>
    <p:extLst>
      <p:ext uri="{BB962C8B-B14F-4D97-AF65-F5344CB8AC3E}">
        <p14:creationId xmlns:p14="http://schemas.microsoft.com/office/powerpoint/2010/main" val="2127412435"/>
      </p:ext>
    </p:extLst>
  </p:cSld>
  <p:clrMapOvr>
    <a:masterClrMapping/>
  </p:clrMapOvr>
  <p:transition spd="med"/>
</p:sld>
</file>

<file path=ppt/theme/theme1.xml><?xml version="1.0" encoding="utf-8"?>
<a:theme xmlns:a="http://schemas.openxmlformats.org/drawingml/2006/main" name="Retrospect">
  <a:themeElements>
    <a:clrScheme name="Retrospect">
      <a:dk1>
        <a:srgbClr val="000000"/>
      </a:dk1>
      <a:lt1>
        <a:srgbClr val="FFFFFF"/>
      </a:lt1>
      <a:dk2>
        <a:srgbClr val="A7A7A7"/>
      </a:dk2>
      <a:lt2>
        <a:srgbClr val="535353"/>
      </a:lt2>
      <a:accent1>
        <a:srgbClr val="1CADE4"/>
      </a:accent1>
      <a:accent2>
        <a:srgbClr val="2683C6"/>
      </a:accent2>
      <a:accent3>
        <a:srgbClr val="28C4CC"/>
      </a:accent3>
      <a:accent4>
        <a:srgbClr val="42BA97"/>
      </a:accent4>
      <a:accent5>
        <a:srgbClr val="3E8853"/>
      </a:accent5>
      <a:accent6>
        <a:srgbClr val="62A39F"/>
      </a:accent6>
      <a:hlink>
        <a:srgbClr val="0000FF"/>
      </a:hlink>
      <a:folHlink>
        <a:srgbClr val="FF00FF"/>
      </a:folHlink>
    </a:clrScheme>
    <a:fontScheme name="Retrospect">
      <a:majorFont>
        <a:latin typeface="Calibri"/>
        <a:ea typeface="Calibri"/>
        <a:cs typeface="Calibri"/>
      </a:majorFont>
      <a:minorFont>
        <a:latin typeface="Helvetica"/>
        <a:ea typeface="Helvetica"/>
        <a:cs typeface="Helvetica"/>
      </a:minorFont>
    </a:fontScheme>
    <a:fmtScheme name="Retrospec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2700000" rotWithShape="0">
              <a:srgbClr val="000000">
                <a:alpha val="60000"/>
              </a:srgbClr>
            </a:outerShdw>
          </a:effectLst>
        </a:effectStyle>
        <a:effectStyle>
          <a:effectLst>
            <a:outerShdw blurRad="38100" dist="25400" dir="2700000" rotWithShape="0">
              <a:srgbClr val="000000">
                <a:alpha val="60000"/>
              </a:srgbClr>
            </a:outerShdw>
          </a:effectLst>
        </a:effectStyle>
        <a:effectStyle>
          <a:effectLst>
            <a:outerShdw blurRad="38100" dist="25400" dir="2700000" rotWithShape="0">
              <a:srgbClr val="000000">
                <a:alpha val="6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5400" dir="2700000" rotWithShape="0">
            <a:srgbClr val="000000">
              <a:alpha val="60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5400" dir="2700000" rotWithShape="0">
            <a:srgbClr val="000000">
              <a:alpha val="6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Retrospect">
  <a:themeElements>
    <a:clrScheme name="Retrospect">
      <a:dk1>
        <a:srgbClr val="000000"/>
      </a:dk1>
      <a:lt1>
        <a:srgbClr val="FFFFFF"/>
      </a:lt1>
      <a:dk2>
        <a:srgbClr val="A7A7A7"/>
      </a:dk2>
      <a:lt2>
        <a:srgbClr val="535353"/>
      </a:lt2>
      <a:accent1>
        <a:srgbClr val="1CADE4"/>
      </a:accent1>
      <a:accent2>
        <a:srgbClr val="2683C6"/>
      </a:accent2>
      <a:accent3>
        <a:srgbClr val="28C4CC"/>
      </a:accent3>
      <a:accent4>
        <a:srgbClr val="42BA97"/>
      </a:accent4>
      <a:accent5>
        <a:srgbClr val="3E8853"/>
      </a:accent5>
      <a:accent6>
        <a:srgbClr val="62A39F"/>
      </a:accent6>
      <a:hlink>
        <a:srgbClr val="0000FF"/>
      </a:hlink>
      <a:folHlink>
        <a:srgbClr val="FF00FF"/>
      </a:folHlink>
    </a:clrScheme>
    <a:fontScheme name="Retrospect">
      <a:majorFont>
        <a:latin typeface="Calibri"/>
        <a:ea typeface="Calibri"/>
        <a:cs typeface="Calibri"/>
      </a:majorFont>
      <a:minorFont>
        <a:latin typeface="Helvetica"/>
        <a:ea typeface="Helvetica"/>
        <a:cs typeface="Helvetica"/>
      </a:minorFont>
    </a:fontScheme>
    <a:fmtScheme name="Retrospec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2700000" rotWithShape="0">
              <a:srgbClr val="000000">
                <a:alpha val="60000"/>
              </a:srgbClr>
            </a:outerShdw>
          </a:effectLst>
        </a:effectStyle>
        <a:effectStyle>
          <a:effectLst>
            <a:outerShdw blurRad="38100" dist="25400" dir="2700000" rotWithShape="0">
              <a:srgbClr val="000000">
                <a:alpha val="60000"/>
              </a:srgbClr>
            </a:outerShdw>
          </a:effectLst>
        </a:effectStyle>
        <a:effectStyle>
          <a:effectLst>
            <a:outerShdw blurRad="38100" dist="25400" dir="2700000" rotWithShape="0">
              <a:srgbClr val="000000">
                <a:alpha val="6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5400" dir="2700000" rotWithShape="0">
            <a:srgbClr val="000000">
              <a:alpha val="60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5400" dir="2700000" rotWithShape="0">
            <a:srgbClr val="000000">
              <a:alpha val="6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2003</Words>
  <Application>Microsoft Office PowerPoint</Application>
  <PresentationFormat>Breitbild</PresentationFormat>
  <Paragraphs>152</Paragraphs>
  <Slides>35</Slides>
  <Notes>25</Notes>
  <HiddenSlides>0</HiddenSlides>
  <MMClips>1</MMClips>
  <ScaleCrop>false</ScaleCrop>
  <HeadingPairs>
    <vt:vector size="8" baseType="variant">
      <vt:variant>
        <vt:lpstr>Verwendete Schriftarten</vt:lpstr>
      </vt:variant>
      <vt:variant>
        <vt:i4>5</vt:i4>
      </vt:variant>
      <vt:variant>
        <vt:lpstr>Design</vt:lpstr>
      </vt:variant>
      <vt:variant>
        <vt:i4>1</vt:i4>
      </vt:variant>
      <vt:variant>
        <vt:lpstr>Eingebettete OLE-Server</vt:lpstr>
      </vt:variant>
      <vt:variant>
        <vt:i4>1</vt:i4>
      </vt:variant>
      <vt:variant>
        <vt:lpstr>Folientitel</vt:lpstr>
      </vt:variant>
      <vt:variant>
        <vt:i4>35</vt:i4>
      </vt:variant>
    </vt:vector>
  </HeadingPairs>
  <TitlesOfParts>
    <vt:vector size="42" baseType="lpstr">
      <vt:lpstr>Arial</vt:lpstr>
      <vt:lpstr>Calibri</vt:lpstr>
      <vt:lpstr>Helvetica</vt:lpstr>
      <vt:lpstr>Helvetica Neue</vt:lpstr>
      <vt:lpstr>Times New Roman</vt:lpstr>
      <vt:lpstr>Retrospect</vt:lpstr>
      <vt:lpstr>Arbeitsblatt</vt:lpstr>
      <vt:lpstr>PowerPoint-Präsentation</vt:lpstr>
      <vt:lpstr>Lernziele – Leistungskriterien</vt:lpstr>
      <vt:lpstr>PowerPoint-Präsentation</vt:lpstr>
      <vt:lpstr>PowerPoint-Präsentation</vt:lpstr>
      <vt:lpstr>Zusammen-fassungen der EU-Gesetzgebung</vt:lpstr>
      <vt:lpstr>PowerPoint-Präsentation</vt:lpstr>
      <vt:lpstr>PowerPoint-Präsentation</vt:lpstr>
      <vt:lpstr>EU-Dokumente online lesen (HTML-Format)</vt:lpstr>
      <vt:lpstr>PowerPoint-Präsentation</vt:lpstr>
      <vt:lpstr>PowerPoint-Präsentation</vt:lpstr>
      <vt:lpstr>Übung</vt:lpstr>
      <vt:lpstr>PowerPoint-Präsentation</vt:lpstr>
      <vt:lpstr>PowerPoint-Präsentation</vt:lpstr>
      <vt:lpstr>Es werden folgende 4 strategische Ziele festgesetzt in ET 2020</vt:lpstr>
      <vt:lpstr>PowerPoint-Präsentation</vt:lpstr>
      <vt:lpstr>Formen internationaler Zussamenarbeit</vt:lpstr>
      <vt:lpstr>ERASMUS + PROGRAMME</vt:lpstr>
      <vt:lpstr>Innovation einbringen mit Unterstützung der EU</vt:lpstr>
      <vt:lpstr>PowerPoint-Präsentation</vt:lpstr>
      <vt:lpstr>Programmleitfaden für Erasmus+ </vt:lpstr>
      <vt:lpstr>PowerPoint-Präsentation</vt:lpstr>
      <vt:lpstr>PowerPoint-Präsentation</vt:lpstr>
      <vt:lpstr>PowerPoint-Präsentation</vt:lpstr>
      <vt:lpstr>PowerPoint-Präsentation</vt:lpstr>
      <vt:lpstr>Die vertikale und horizontale Logik der LFA Methode</vt:lpstr>
      <vt:lpstr>Übung - die Entwicklung eines Projektplans mit der Projektplanungsmethode „Logical Framework Matrix“ </vt:lpstr>
      <vt:lpstr>PowerPoint-Präsentation</vt:lpstr>
      <vt:lpstr>PARTNER für Projekte finden</vt:lpstr>
      <vt:lpstr>National and international communities, educational networks</vt:lpstr>
      <vt:lpstr>Nationale und internationale Gemeinschaften, Bildungs-netzwerke</vt:lpstr>
      <vt:lpstr>Bibliographie</vt:lpstr>
      <vt:lpstr>Nützliche Internetseiten</vt:lpstr>
      <vt:lpstr>PowerPoint-Präsentation</vt:lpstr>
      <vt:lpstr>PowerPoint-Präsentation</vt:lpstr>
      <vt:lpstr>PowerPoint-Präsentation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Richard Messnarz</cp:lastModifiedBy>
  <cp:revision>100</cp:revision>
  <dcterms:modified xsi:type="dcterms:W3CDTF">2017-10-06T11:43:05Z</dcterms:modified>
</cp:coreProperties>
</file>