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8" r:id="rId31"/>
    <p:sldId id="285" r:id="rId32"/>
    <p:sldId id="286" r:id="rId33"/>
  </p:sldIdLst>
  <p:sldSz cx="12192000" cy="6858000"/>
  <p:notesSz cx="6858000" cy="9144000"/>
  <p:custDataLst>
    <p:tags r:id="rId35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8"/>
    <a:srgbClr val="238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AEC"/>
          </a:solidFill>
        </a:fill>
      </a:tcStyle>
    </a:wholeTbl>
    <a:band2H>
      <a:tcTxStyle/>
      <a:tcStyle>
        <a:tcBdr/>
        <a:fill>
          <a:solidFill>
            <a:srgbClr val="E7F5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68074" autoAdjust="0"/>
  </p:normalViewPr>
  <p:slideViewPr>
    <p:cSldViewPr>
      <p:cViewPr varScale="1">
        <p:scale>
          <a:sx n="85" d="100"/>
          <a:sy n="85" d="100"/>
        </p:scale>
        <p:origin x="14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0" d="100"/>
          <a:sy n="110" d="100"/>
        </p:scale>
        <p:origin x="1728" y="-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75912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A kreatív tanterem</a:t>
            </a:r>
            <a:r>
              <a:rPr lang="hu-HU" sz="120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koncepciója feltételezi a tanárok hagyományos szerepének változását, amely</a:t>
            </a:r>
            <a:r>
              <a:rPr lang="hu-HU" sz="1200" baseline="0" dirty="0">
                <a:effectLst/>
                <a:latin typeface="+mj-lt"/>
                <a:ea typeface="+mj-ea"/>
                <a:cs typeface="+mj-cs"/>
                <a:sym typeface="Calibri"/>
              </a:rPr>
              <a:t> szerint a tanár</a:t>
            </a:r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 a tudás kizárólagos birtokosa. </a:t>
            </a:r>
          </a:p>
          <a:p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A kreatív tanteremben</a:t>
            </a:r>
            <a:r>
              <a:rPr lang="hu-HU" sz="1200" baseline="0" dirty="0">
                <a:effectLst/>
                <a:latin typeface="+mj-lt"/>
                <a:ea typeface="+mj-ea"/>
                <a:cs typeface="+mj-cs"/>
                <a:sym typeface="Calibri"/>
              </a:rPr>
              <a:t> a tanár támogatja, elősegíti, (</a:t>
            </a:r>
            <a:r>
              <a:rPr lang="hu-HU" sz="120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facilitálja</a:t>
            </a:r>
            <a:r>
              <a:rPr lang="hu-HU" sz="1200" baseline="0" dirty="0">
                <a:effectLst/>
                <a:latin typeface="+mj-lt"/>
                <a:ea typeface="+mj-ea"/>
                <a:cs typeface="+mj-cs"/>
                <a:sym typeface="Calibri"/>
              </a:rPr>
              <a:t>) a</a:t>
            </a:r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 tanulási folyamatot annak érdekében, hogy a frontális, tanító stílusú módszert gyakorlatias, munkaalapú, együttműködő tanulássá alakítsa.</a:t>
            </a:r>
          </a:p>
          <a:p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Ilyen módszerek például: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Cselekedve tanulás (</a:t>
            </a:r>
            <a:r>
              <a:rPr lang="en-GB" sz="1200" dirty="0">
                <a:effectLst/>
                <a:latin typeface="+mj-lt"/>
                <a:ea typeface="+mj-ea"/>
                <a:cs typeface="+mj-cs"/>
                <a:sym typeface="Calibri"/>
              </a:rPr>
              <a:t>Learning-by-doing</a:t>
            </a:r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)</a:t>
            </a:r>
          </a:p>
          <a:p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Projektalapú tanulás</a:t>
            </a:r>
          </a:p>
          <a:p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Probléma alapú tanulás</a:t>
            </a:r>
          </a:p>
          <a:p>
            <a:r>
              <a:rPr lang="hu-HU" sz="1200" dirty="0">
                <a:effectLst/>
                <a:latin typeface="+mj-lt"/>
                <a:ea typeface="+mj-ea"/>
                <a:cs typeface="+mj-cs"/>
                <a:sym typeface="Calibri"/>
              </a:rPr>
              <a:t>Kooperatív tanulás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3829000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A projektalapú tanulás (</a:t>
            </a:r>
            <a:r>
              <a:rPr lang="hu-HU" dirty="0" err="1"/>
              <a:t>Project-Based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-</a:t>
            </a:r>
            <a:r>
              <a:rPr lang="hu-HU" baseline="0" dirty="0"/>
              <a:t> </a:t>
            </a:r>
            <a:r>
              <a:rPr lang="hu-HU" dirty="0"/>
              <a:t>PBL) egy olyan tanítási módszer, amelyben a diákok egy érdekes kérdés,</a:t>
            </a:r>
            <a:r>
              <a:rPr lang="hu-HU" baseline="0" dirty="0"/>
              <a:t> </a:t>
            </a:r>
            <a:r>
              <a:rPr lang="hu-HU" dirty="0"/>
              <a:t>probléma vagy kihívás feltárásával új</a:t>
            </a:r>
            <a:r>
              <a:rPr lang="hu-HU" baseline="0" dirty="0"/>
              <a:t> ismeretekre tesznek szert és bizonyos készségeik továbbfejlődnek</a:t>
            </a:r>
            <a:r>
              <a:rPr lang="hu-HU" dirty="0"/>
              <a:t>. Ahogy John Dewey, a XX. századi amerikai oktatási teoretikus rámutatott: "A tanulás nem felkészülés az életre, a tanulás maga az élet.”</a:t>
            </a:r>
          </a:p>
          <a:p>
            <a:endParaRPr dirty="0"/>
          </a:p>
          <a:p>
            <a:r>
              <a:rPr lang="hu-HU" dirty="0"/>
              <a:t>A projektalapú tanulás a tudományágakon keresztül érvényesül, és folyamatosan hangsúlyozza az aktív, diákok által irányított tanulást. A diákok tanulásához biztosítja a kapcsolódást a hiteles, valós világhoz. A projektalapú tanulás a diákok választási lehetőségére és hangjuk hallatására is ad lehetőséget (</a:t>
            </a:r>
            <a:r>
              <a:rPr lang="hu-HU" dirty="0" err="1"/>
              <a:t>lsd</a:t>
            </a:r>
            <a:r>
              <a:rPr lang="hu-HU" dirty="0"/>
              <a:t>. </a:t>
            </a:r>
            <a:r>
              <a:rPr lang="hu-HU" dirty="0" err="1"/>
              <a:t>students</a:t>
            </a:r>
            <a:r>
              <a:rPr lang="hu-HU" dirty="0"/>
              <a:t> </a:t>
            </a:r>
            <a:r>
              <a:rPr lang="hu-HU" dirty="0" err="1"/>
              <a:t>choice</a:t>
            </a:r>
            <a:r>
              <a:rPr lang="hu-HU" dirty="0"/>
              <a:t> and </a:t>
            </a:r>
            <a:r>
              <a:rPr lang="hu-HU" dirty="0" err="1"/>
              <a:t>voice</a:t>
            </a:r>
            <a:r>
              <a:rPr lang="hu-HU" dirty="0"/>
              <a:t> a következő kockán), a tanulási élmények személyre szabhatóak lesznek a projekt termékein vagy a tervezési folyamaton keresztül. A hallgatók összetett kihívásokkal szembesülnek, amikor teljesítik a feladatokat. Fontos elsajátítaniuk,</a:t>
            </a:r>
            <a:r>
              <a:rPr lang="hu-HU" baseline="0" dirty="0"/>
              <a:t> hogy hogyan kell problémákat megoldani, együttműködve dolgozni, és innovatívan gondolkozni.  Ezek olyan </a:t>
            </a:r>
            <a:r>
              <a:rPr lang="hu-HU" dirty="0"/>
              <a:t>nélkülözhetetlen készségek, melyekre nemcsak a jövőbeli pályafutásuk során lesz szükségük, hanem egy-egy nehéz kérdés megoldásában is a helyi közösségekben vagy más fórumokon.</a:t>
            </a:r>
          </a:p>
          <a:p>
            <a:endParaRPr lang="hu-HU"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5557192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lang="hu-HU" dirty="0"/>
              <a:t>1.</a:t>
            </a:r>
            <a:r>
              <a:rPr lang="hu-HU" baseline="0" dirty="0"/>
              <a:t> </a:t>
            </a:r>
            <a:r>
              <a:rPr lang="hu-HU" dirty="0"/>
              <a:t>Jelentős tartalom</a:t>
            </a:r>
            <a:endParaRPr dirty="0"/>
          </a:p>
          <a:p>
            <a:r>
              <a:rPr lang="hu-HU" dirty="0"/>
              <a:t>Jelentős tartalom azt jelenti, hogy ki</a:t>
            </a:r>
            <a:r>
              <a:rPr lang="hu-HU" baseline="0" dirty="0"/>
              <a:t> kell választani néhányat az adott tárgy  tantervi követelményei közül, melyeket a projekt során szeretnénk elérni, fejleszteni.</a:t>
            </a:r>
            <a:endParaRPr lang="hu-HU" dirty="0"/>
          </a:p>
          <a:p>
            <a:r>
              <a:rPr lang="hu-HU" dirty="0"/>
              <a:t>A tanárok erőteljesen próbálják</a:t>
            </a:r>
            <a:r>
              <a:rPr lang="hu-HU" baseline="0" dirty="0"/>
              <a:t> felkelteni a diákok érdeklődését az adott területen, ezért gyakran egy ún. </a:t>
            </a:r>
            <a:r>
              <a:rPr lang="hu-HU" b="0" dirty="0"/>
              <a:t>“</a:t>
            </a:r>
            <a:r>
              <a:rPr lang="hu-HU" b="0" dirty="0" err="1"/>
              <a:t>entry</a:t>
            </a:r>
            <a:r>
              <a:rPr lang="hu-HU" b="0" baseline="0" dirty="0"/>
              <a:t> </a:t>
            </a:r>
            <a:r>
              <a:rPr lang="hu-HU" b="0" dirty="0" err="1"/>
              <a:t>event</a:t>
            </a:r>
            <a:r>
              <a:rPr lang="hu-HU" b="0" dirty="0"/>
              <a:t>” – belépési eseménnyel indítják a projekteket, amely aktivitásra ösztönzi a diákokat.</a:t>
            </a:r>
            <a:r>
              <a:rPr lang="hu-HU" b="0" baseline="0" dirty="0"/>
              <a:t> Ez lehet egy videó, vita, vendégelőadó, tanulmányút, terepgyakorlat, vagy laboratóriumi élmény stb.</a:t>
            </a:r>
            <a:endParaRPr dirty="0"/>
          </a:p>
          <a:p>
            <a:pPr>
              <a:defRPr b="1"/>
            </a:pPr>
            <a:r>
              <a:rPr lang="hu-HU" dirty="0"/>
              <a:t>2</a:t>
            </a:r>
            <a:r>
              <a:rPr dirty="0"/>
              <a:t>. </a:t>
            </a:r>
            <a:r>
              <a:rPr lang="hu-HU" dirty="0"/>
              <a:t>Vezető kérdés: </a:t>
            </a:r>
            <a:r>
              <a:rPr lang="hu-HU" b="0" baseline="0" dirty="0"/>
              <a:t> A téma megvitatása és az ötletgyűjtés után a diákok megfogalmaznak maguknak egy vezető kérdést, hogy tudják, hogy mire összpontosítsanak a projektmunka során. </a:t>
            </a:r>
            <a:r>
              <a:rPr lang="hu-HU" b="0" dirty="0"/>
              <a:t>A kérdés lehet provokatív, nyitott-végű,</a:t>
            </a:r>
            <a:r>
              <a:rPr lang="hu-HU" b="0" baseline="0" dirty="0"/>
              <a:t> összetett és kapcsolódnia kell ahhoz az alap ismerethez, amit a tanulóknak el kell sajátítaniuk.</a:t>
            </a:r>
            <a:r>
              <a:rPr b="0" dirty="0"/>
              <a:t> </a:t>
            </a:r>
            <a:endParaRPr lang="hu-HU" b="0" dirty="0"/>
          </a:p>
          <a:p>
            <a:pPr>
              <a:defRPr b="1"/>
            </a:pPr>
            <a:r>
              <a:rPr lang="hu-HU" b="0" dirty="0"/>
              <a:t>Begin </a:t>
            </a:r>
            <a:r>
              <a:rPr lang="hu-HU" b="0" dirty="0" err="1"/>
              <a:t>with</a:t>
            </a:r>
            <a:r>
              <a:rPr lang="hu-HU" b="0" dirty="0"/>
              <a:t> </a:t>
            </a:r>
            <a:r>
              <a:rPr lang="hu-HU" b="0" dirty="0" err="1"/>
              <a:t>the</a:t>
            </a:r>
            <a:r>
              <a:rPr lang="hu-HU" b="0" dirty="0"/>
              <a:t> End in Mind gondolat: Azt jelenti, hogy úgy kell értékelnünk és megtennünk a lépéseket, hogy közben a végcél lebeg a szemünk előtt.</a:t>
            </a:r>
            <a:endParaRPr dirty="0"/>
          </a:p>
          <a:p>
            <a:pPr>
              <a:defRPr b="1"/>
            </a:pPr>
            <a:r>
              <a:rPr lang="hu-HU" dirty="0"/>
              <a:t>3</a:t>
            </a:r>
            <a:r>
              <a:rPr dirty="0"/>
              <a:t>. </a:t>
            </a:r>
            <a:r>
              <a:rPr lang="hu-HU" dirty="0"/>
              <a:t>Diákok választási</a:t>
            </a:r>
            <a:r>
              <a:rPr lang="hu-HU" baseline="0" dirty="0"/>
              <a:t> lehetősége</a:t>
            </a:r>
            <a:r>
              <a:rPr lang="hu-HU" dirty="0"/>
              <a:t> és a diákok hangja</a:t>
            </a:r>
            <a:r>
              <a:rPr dirty="0"/>
              <a:t>: </a:t>
            </a:r>
            <a:r>
              <a:rPr lang="hu-HU" b="0" dirty="0"/>
              <a:t>A diákok érdeklődését egy olyan kihívást jelentő kérdés kelti fel,</a:t>
            </a:r>
            <a:r>
              <a:rPr lang="hu-HU" b="0" baseline="0" dirty="0"/>
              <a:t> amelyet maguk választanak és fogalmaznak meg. Ez biztosítja  a diákok választási lehetőségét a projektben.</a:t>
            </a:r>
            <a:r>
              <a:rPr b="0" dirty="0"/>
              <a:t> </a:t>
            </a:r>
            <a:r>
              <a:rPr lang="hu-HU" b="0" dirty="0"/>
              <a:t>A projektek követelményei, mint például a jelentések, digitális vagy szóbeli prezentációk, vizuális</a:t>
            </a:r>
            <a:r>
              <a:rPr lang="hu-HU" b="0" baseline="0" dirty="0"/>
              <a:t> bemutatók biztosítják a diákok hangját a projektekben.</a:t>
            </a:r>
            <a:r>
              <a:rPr b="0" dirty="0"/>
              <a:t> </a:t>
            </a:r>
            <a:endParaRPr dirty="0"/>
          </a:p>
          <a:p>
            <a:pPr>
              <a:defRPr b="1"/>
            </a:pPr>
            <a:r>
              <a:rPr lang="hu-HU" dirty="0"/>
              <a:t>4</a:t>
            </a:r>
            <a:r>
              <a:rPr dirty="0"/>
              <a:t>. 21</a:t>
            </a:r>
            <a:r>
              <a:rPr lang="hu-HU" dirty="0"/>
              <a:t>.</a:t>
            </a:r>
            <a:r>
              <a:rPr lang="hu-HU" baseline="0" dirty="0"/>
              <a:t> századi készségek fejlesztése</a:t>
            </a:r>
            <a:r>
              <a:rPr dirty="0"/>
              <a:t>:</a:t>
            </a:r>
            <a:r>
              <a:rPr lang="hu-HU" dirty="0"/>
              <a:t> </a:t>
            </a:r>
            <a:r>
              <a:rPr lang="hu-HU" b="0" dirty="0"/>
              <a:t>Az együttműködés központi szerepet játszik a projekt alapú</a:t>
            </a:r>
            <a:r>
              <a:rPr lang="hu-HU" b="0" baseline="0" dirty="0"/>
              <a:t> </a:t>
            </a:r>
            <a:r>
              <a:rPr lang="hu-HU" b="0" dirty="0"/>
              <a:t>tanulásban. Egy projektnek lehetőséget kell adnia a diákoknak arra, hogy értékes 21. századi készségeket építsenek ki, mint például az együttműködés, a kommunikáció, a kritikai gondolkodás és a technológia alkalmazása, és amely jól szolgálja őket később</a:t>
            </a:r>
            <a:r>
              <a:rPr lang="hu-HU" b="0" baseline="0" dirty="0"/>
              <a:t> is a </a:t>
            </a:r>
            <a:r>
              <a:rPr lang="hu-HU" b="0" dirty="0"/>
              <a:t>munkahelyükön</a:t>
            </a:r>
            <a:r>
              <a:rPr lang="hu-HU" b="0" baseline="0" dirty="0"/>
              <a:t> </a:t>
            </a:r>
            <a:r>
              <a:rPr lang="hu-HU" b="0" dirty="0"/>
              <a:t>és az életben.</a:t>
            </a:r>
            <a:r>
              <a:rPr b="0" dirty="0"/>
              <a:t> </a:t>
            </a:r>
            <a:endParaRPr dirty="0"/>
          </a:p>
          <a:p>
            <a:pPr>
              <a:defRPr b="1"/>
            </a:pPr>
            <a:r>
              <a:rPr lang="hu-HU" dirty="0"/>
              <a:t>5</a:t>
            </a:r>
            <a:r>
              <a:rPr dirty="0"/>
              <a:t>. </a:t>
            </a:r>
            <a:r>
              <a:rPr lang="hu-HU" dirty="0"/>
              <a:t>Érdeklődés</a:t>
            </a:r>
            <a:r>
              <a:rPr lang="hu-HU" baseline="0" dirty="0"/>
              <a:t> és innováció</a:t>
            </a:r>
            <a:r>
              <a:rPr dirty="0"/>
              <a:t>: </a:t>
            </a:r>
            <a:r>
              <a:rPr lang="hu-HU" b="0" dirty="0"/>
              <a:t>Az ötletgyűjtési</a:t>
            </a:r>
            <a:r>
              <a:rPr lang="hu-HU" b="0" baseline="0" dirty="0"/>
              <a:t> tevékenységek az osztályban segítik a diákokat abban, hogy új ötleteket és kérdéseket generáljanak.</a:t>
            </a:r>
          </a:p>
          <a:p>
            <a:pPr>
              <a:defRPr b="1"/>
            </a:pPr>
            <a:r>
              <a:rPr lang="hu-HU" dirty="0"/>
              <a:t>6</a:t>
            </a:r>
            <a:r>
              <a:rPr dirty="0"/>
              <a:t>. </a:t>
            </a:r>
            <a:r>
              <a:rPr lang="hu-HU" dirty="0"/>
              <a:t>Visszajelzés és értékelés</a:t>
            </a:r>
            <a:r>
              <a:rPr dirty="0"/>
              <a:t>:</a:t>
            </a:r>
            <a:r>
              <a:rPr lang="en-US" dirty="0"/>
              <a:t>  </a:t>
            </a:r>
            <a:r>
              <a:rPr lang="en-US" b="0" dirty="0" err="1"/>
              <a:t>Miután</a:t>
            </a:r>
            <a:r>
              <a:rPr lang="en-US" b="0" dirty="0"/>
              <a:t> a </a:t>
            </a:r>
            <a:r>
              <a:rPr lang="en-US" b="0" dirty="0" err="1"/>
              <a:t>hallgatók</a:t>
            </a:r>
            <a:r>
              <a:rPr lang="en-US" b="0" dirty="0"/>
              <a:t> </a:t>
            </a:r>
            <a:r>
              <a:rPr lang="en-US" b="0" dirty="0" err="1"/>
              <a:t>kifejlesztették</a:t>
            </a:r>
            <a:r>
              <a:rPr lang="en-US" b="0" baseline="0" dirty="0"/>
              <a:t> </a:t>
            </a:r>
            <a:r>
              <a:rPr lang="en-US" b="0" baseline="0" dirty="0" err="1"/>
              <a:t>az</a:t>
            </a:r>
            <a:r>
              <a:rPr lang="en-US" b="0" dirty="0"/>
              <a:t> </a:t>
            </a:r>
            <a:r>
              <a:rPr lang="en-US" b="0" dirty="0" err="1"/>
              <a:t>ötleteiket</a:t>
            </a:r>
            <a:r>
              <a:rPr lang="en-US" b="0" dirty="0"/>
              <a:t> </a:t>
            </a:r>
            <a:r>
              <a:rPr lang="en-US" b="0" dirty="0" err="1"/>
              <a:t>és</a:t>
            </a:r>
            <a:r>
              <a:rPr lang="en-US" b="0" dirty="0"/>
              <a:t> a </a:t>
            </a:r>
            <a:r>
              <a:rPr lang="en-US" b="0" dirty="0" err="1"/>
              <a:t>termékeiket</a:t>
            </a:r>
            <a:r>
              <a:rPr lang="en-US" b="0" dirty="0"/>
              <a:t>, a </a:t>
            </a:r>
            <a:r>
              <a:rPr lang="en-US" b="0" dirty="0" err="1"/>
              <a:t>diákcsapatok</a:t>
            </a:r>
            <a:r>
              <a:rPr lang="en-US" b="0" dirty="0"/>
              <a:t> </a:t>
            </a:r>
            <a:r>
              <a:rPr lang="en-US" b="0" dirty="0" err="1"/>
              <a:t>értékelő</a:t>
            </a:r>
            <a:r>
              <a:rPr lang="en-US" b="0" dirty="0"/>
              <a:t> </a:t>
            </a:r>
            <a:r>
              <a:rPr lang="en-US" b="0" dirty="0" err="1"/>
              <a:t>táblázatokat</a:t>
            </a:r>
            <a:r>
              <a:rPr lang="en-US" b="0" dirty="0"/>
              <a:t> (rubric)</a:t>
            </a:r>
            <a:r>
              <a:rPr lang="en-US" b="0" baseline="0" dirty="0"/>
              <a:t> </a:t>
            </a:r>
            <a:r>
              <a:rPr lang="en-US" b="0" dirty="0" err="1"/>
              <a:t>és</a:t>
            </a:r>
            <a:r>
              <a:rPr lang="en-US" b="0" dirty="0"/>
              <a:t> </a:t>
            </a:r>
            <a:r>
              <a:rPr lang="en-US" b="0" dirty="0" err="1"/>
              <a:t>mintákat</a:t>
            </a:r>
            <a:r>
              <a:rPr lang="en-US" b="0" dirty="0"/>
              <a:t> </a:t>
            </a:r>
            <a:r>
              <a:rPr lang="en-US" b="0" dirty="0" err="1"/>
              <a:t>használnak</a:t>
            </a:r>
            <a:r>
              <a:rPr lang="en-US" b="0" dirty="0"/>
              <a:t> </a:t>
            </a:r>
            <a:r>
              <a:rPr lang="en-US" b="0" dirty="0" err="1"/>
              <a:t>egymás</a:t>
            </a:r>
            <a:r>
              <a:rPr lang="en-US" b="0" dirty="0"/>
              <a:t> </a:t>
            </a:r>
            <a:r>
              <a:rPr lang="en-US" b="0" dirty="0" err="1"/>
              <a:t>munkájának</a:t>
            </a:r>
            <a:r>
              <a:rPr lang="en-US" b="0" dirty="0"/>
              <a:t> </a:t>
            </a:r>
            <a:r>
              <a:rPr lang="en-US" b="0" dirty="0" err="1"/>
              <a:t>áttekintésére</a:t>
            </a:r>
            <a:r>
              <a:rPr lang="en-US" b="0" dirty="0"/>
              <a:t> </a:t>
            </a:r>
            <a:r>
              <a:rPr lang="en-US" b="0" dirty="0" err="1"/>
              <a:t>és</a:t>
            </a:r>
            <a:r>
              <a:rPr lang="en-US" b="0" dirty="0"/>
              <a:t> </a:t>
            </a:r>
            <a:r>
              <a:rPr lang="en-US" b="0" dirty="0" err="1"/>
              <a:t>kritikájára</a:t>
            </a:r>
            <a:r>
              <a:rPr lang="hu-HU" b="0" dirty="0"/>
              <a:t>. A tanár ellenőrzi a kutatási feljegyzéseket, áttekinti a vázlatokat és terveket, és találkozik a csapatokkal a fejlődésük nyomon követése érdekében. </a:t>
            </a:r>
            <a:endParaRPr dirty="0"/>
          </a:p>
          <a:p>
            <a:pPr>
              <a:defRPr b="1"/>
            </a:pPr>
            <a:r>
              <a:rPr lang="hu-HU" dirty="0"/>
              <a:t>7</a:t>
            </a:r>
            <a:r>
              <a:rPr dirty="0"/>
              <a:t>. </a:t>
            </a:r>
            <a:r>
              <a:rPr lang="hu-HU" dirty="0"/>
              <a:t>Termékek bemutatása a nyilvánosságnak</a:t>
            </a:r>
            <a:r>
              <a:rPr dirty="0"/>
              <a:t>: </a:t>
            </a:r>
            <a:r>
              <a:rPr lang="hu-HU" b="0" dirty="0"/>
              <a:t>A diák</a:t>
            </a:r>
            <a:r>
              <a:rPr lang="hu-HU" b="0" baseline="0" dirty="0"/>
              <a:t> </a:t>
            </a:r>
            <a:r>
              <a:rPr lang="hu-HU" b="0" dirty="0"/>
              <a:t>csoportok bemutatják megállapításaikat, következtetéseiket és megoldásaikat a közönségek, például társaiknak, szülőknek, közösségi, üzleti, kormányzati szervezetek és különböző iparági szakemberek képviselőinek.</a:t>
            </a:r>
            <a:r>
              <a:rPr b="0" dirty="0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Az </a:t>
            </a:r>
            <a:r>
              <a:rPr lang="hu-HU" sz="1200" b="1" i="0" dirty="0">
                <a:effectLst/>
                <a:latin typeface="+mj-lt"/>
                <a:ea typeface="+mj-ea"/>
                <a:cs typeface="+mj-cs"/>
                <a:sym typeface="Calibri"/>
              </a:rPr>
              <a:t>Intel </a:t>
            </a:r>
            <a:r>
              <a:rPr lang="hu-HU" sz="1200" b="1" i="0" dirty="0" err="1">
                <a:effectLst/>
                <a:latin typeface="+mj-lt"/>
                <a:ea typeface="+mj-ea"/>
                <a:cs typeface="+mj-cs"/>
                <a:sym typeface="Calibri"/>
              </a:rPr>
              <a:t>Teach</a:t>
            </a:r>
            <a:r>
              <a:rPr lang="hu-HU" sz="1200" b="1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hu-HU" sz="1200" b="1" i="0" dirty="0" err="1">
                <a:effectLst/>
                <a:latin typeface="+mj-lt"/>
                <a:ea typeface="+mj-ea"/>
                <a:cs typeface="+mj-cs"/>
                <a:sym typeface="Calibri"/>
              </a:rPr>
              <a:t>Elements</a:t>
            </a:r>
            <a:r>
              <a:rPr lang="hu-HU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 lang="hu-HU" sz="1200" b="1" i="0" dirty="0">
                <a:effectLst/>
                <a:latin typeface="+mj-lt"/>
                <a:ea typeface="+mj-ea"/>
                <a:cs typeface="+mj-cs"/>
                <a:sym typeface="Calibri"/>
              </a:rPr>
              <a:t>ingyenes, önállóan és tetszőleges tempóban végezhető, </a:t>
            </a:r>
            <a:r>
              <a:rPr lang="hu-HU" sz="1200" b="1" i="0" dirty="0" err="1">
                <a:effectLst/>
                <a:latin typeface="+mj-lt"/>
                <a:ea typeface="+mj-ea"/>
                <a:cs typeface="+mj-cs"/>
                <a:sym typeface="Calibri"/>
              </a:rPr>
              <a:t>e-learning</a:t>
            </a:r>
            <a:r>
              <a:rPr lang="hu-HU" sz="1200" b="1" i="0" dirty="0">
                <a:effectLst/>
                <a:latin typeface="+mj-lt"/>
                <a:ea typeface="+mj-ea"/>
                <a:cs typeface="+mj-cs"/>
                <a:sym typeface="Calibri"/>
              </a:rPr>
              <a:t> alapú képzést nyújt tanároknak 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a 21. századi oktatás kihívásairól és korszerű módszertani lehetőségeiről.</a:t>
            </a:r>
          </a:p>
          <a:p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Az</a:t>
            </a:r>
            <a:r>
              <a:rPr lang="hu-HU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5 kurzus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a kezdőtől a haladó szintig minden </a:t>
            </a:r>
            <a:r>
              <a:rPr lang="hu-HU" sz="1200" b="1" i="0" dirty="0">
                <a:effectLst/>
                <a:latin typeface="+mj-lt"/>
                <a:ea typeface="+mj-ea"/>
                <a:cs typeface="+mj-cs"/>
                <a:sym typeface="Calibri"/>
              </a:rPr>
              <a:t>pedagógusnak és iskolavezetőnek 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segítséget jelenthet, hog</a:t>
            </a:r>
            <a:r>
              <a:rPr lang="hu-HU" sz="1200" b="1" i="0" dirty="0">
                <a:effectLst/>
                <a:latin typeface="+mj-lt"/>
                <a:ea typeface="+mj-ea"/>
                <a:cs typeface="+mj-cs"/>
                <a:sym typeface="Calibri"/>
              </a:rPr>
              <a:t>y felkészüljön és naprakész legyen a 21. századi tanítási környezetben.</a:t>
            </a:r>
          </a:p>
          <a:p>
            <a:endParaRPr lang="hu-HU" sz="1200" b="0" i="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Kurzusok:</a:t>
            </a:r>
          </a:p>
          <a:p>
            <a:endParaRPr lang="hu-HU" sz="1200" b="1" i="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Project-</a:t>
            </a:r>
            <a:r>
              <a:rPr lang="hu-HU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Based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hu-HU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Approaches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- Projektalapú</a:t>
            </a:r>
            <a:r>
              <a:rPr lang="hu-HU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tanulás 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magyarul is</a:t>
            </a:r>
            <a:r>
              <a:rPr lang="hu-HU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elérhető az alábbi linken: http://itstudy.hu/PBA_HUNGARIAN/index.htm (felugró ablakokat, és a Flash tartalmak lejátszását engedélyezni kell a böngészőben)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Moving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hu-HU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into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Mobile </a:t>
            </a:r>
            <a:r>
              <a:rPr lang="hu-HU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Learning</a:t>
            </a:r>
            <a:endParaRPr lang="hu-HU" sz="1200" b="0" i="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Creativity in the Mobile Classroom </a:t>
            </a:r>
            <a:endParaRPr lang="hu-HU" sz="1200" b="0" i="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Designing </a:t>
            </a:r>
            <a:r>
              <a:rPr lang="hu-HU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Blended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hu-HU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Learning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Inquiry in the Science Classroom</a:t>
            </a:r>
            <a:endParaRPr lang="hu-HU" sz="1200" b="0" i="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hu-HU" sz="1200" b="1" i="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hu-HU" sz="1200" b="0" i="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579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1989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A generációk elméletét a 90-es évek elején amerikai szociológusok, Neil </a:t>
            </a:r>
            <a:r>
              <a:rPr lang="hu-HU" dirty="0" err="1"/>
              <a:t>Howe</a:t>
            </a:r>
            <a:r>
              <a:rPr lang="hu-HU" dirty="0"/>
              <a:t> és William Strauss dolgozták ki. Mindegyik generációnak van saját "karaktere" - a legfontosabb gazdasági, társadalmi és kulturális tevékenységeik és attitűdjeik által kialakított karakter, azonban nincsenek pontos időpontok a korcsoportok kezdetére vagy végére.</a:t>
            </a:r>
          </a:p>
          <a:p>
            <a:endParaRPr lang="hu-HU" dirty="0"/>
          </a:p>
          <a:p>
            <a:r>
              <a:rPr lang="hu-HU" dirty="0" err="1"/>
              <a:t>Matures</a:t>
            </a:r>
            <a:r>
              <a:rPr lang="hu-HU" dirty="0"/>
              <a:t> (Érettek) 70-88 éves</a:t>
            </a:r>
          </a:p>
          <a:p>
            <a:r>
              <a:rPr lang="hu-HU" dirty="0"/>
              <a:t>Baby </a:t>
            </a:r>
            <a:r>
              <a:rPr lang="hu-HU" dirty="0" err="1"/>
              <a:t>Boomers</a:t>
            </a:r>
            <a:r>
              <a:rPr lang="hu-HU" dirty="0"/>
              <a:t> 51-69 éves</a:t>
            </a:r>
          </a:p>
          <a:p>
            <a:r>
              <a:rPr lang="hu-HU" dirty="0"/>
              <a:t>X generáció 35-50 éves</a:t>
            </a:r>
          </a:p>
          <a:p>
            <a:r>
              <a:rPr lang="hu-HU" dirty="0"/>
              <a:t>Y generáció 16-34 éves</a:t>
            </a:r>
          </a:p>
          <a:p>
            <a:r>
              <a:rPr lang="hu-HU" dirty="0"/>
              <a:t>Generáció Z 15 éves vagy fiatalabb</a:t>
            </a:r>
          </a:p>
          <a:p>
            <a:endParaRPr lang="hu-HU" dirty="0"/>
          </a:p>
          <a:p>
            <a:r>
              <a:rPr lang="hu-HU" dirty="0"/>
              <a:t>Az X generációt egy ismeretlen tényezőnek nevezték el, az Y és a Z betűt aszerint választották,</a:t>
            </a:r>
            <a:r>
              <a:rPr lang="hu-HU" baseline="0" dirty="0"/>
              <a:t> hogy a X után jönnek</a:t>
            </a:r>
            <a:r>
              <a:rPr lang="hu-HU" dirty="0"/>
              <a:t>. A „Z”</a:t>
            </a:r>
            <a:r>
              <a:rPr lang="hu-HU" baseline="0" dirty="0"/>
              <a:t> Generációt </a:t>
            </a:r>
            <a:r>
              <a:rPr lang="hu-HU" dirty="0"/>
              <a:t>gyakran "digitális generációnak" nevezik, mivel úgy nőnek</a:t>
            </a:r>
            <a:r>
              <a:rPr lang="hu-HU" baseline="0" dirty="0"/>
              <a:t> fel, hogy könnyen hozzáférnek </a:t>
            </a:r>
            <a:r>
              <a:rPr lang="hu-HU" dirty="0"/>
              <a:t>a digitális információs és kommunikációs technológiákhoz. Digitálisan - végtelen lehetőségekkel rendelkező, hálózatba kapcsolt és </a:t>
            </a:r>
            <a:r>
              <a:rPr lang="hu-HU" dirty="0" err="1"/>
              <a:t>globalizált</a:t>
            </a:r>
            <a:r>
              <a:rPr lang="hu-HU" dirty="0"/>
              <a:t> világba születnek és az előző generációktól eltérő módon tanulnak és kommunikálnak.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416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121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2006-ban megjelent kulcskompetenciákra vonatkozó Európai Ajánlás keretében az Európai Unió a digitális kompetenciát elismerte, mint az egész életen át tartó tanuláshoz szükséges nyolc kulcskompetencia egyikét. A digitális kompetencia tágabb értelemben úgy írható le, mint az IKT (információs és kommunikációs technológiák) magabiztos, kritikus és kreatív használata a munka, foglalkoztatás, tanulás, pihenés, társadalmi befogadás és/vagy részvétel területén kitűzött célok eléréséhez. A digitális kompetencia transzverzális kulcskompetencia, amely mint olyan, képessé tesz minket más kulcskompetenciák (pl. nyelv, matematika, a tanulás elsajátítása, kulturális tudatosság) elsajátítására. Sok 21. századi készséghez, képességhez kapcsolódik, melyeket minden állampolgárnak el kell sajátítania a társadalomban és a gazdaságban való aktív részvételükhöz. </a:t>
            </a:r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7553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 Partnerség a 21. századi készségekért (The </a:t>
            </a:r>
            <a:r>
              <a:rPr lang="hu-HU" dirty="0" err="1"/>
              <a:t>Partnership</a:t>
            </a:r>
            <a:r>
              <a:rPr lang="hu-HU" dirty="0"/>
              <a:t> </a:t>
            </a:r>
            <a:r>
              <a:rPr lang="hu-HU" dirty="0" err="1"/>
              <a:t>for</a:t>
            </a:r>
            <a:r>
              <a:rPr lang="hu-HU" dirty="0"/>
              <a:t> 21st </a:t>
            </a:r>
            <a:r>
              <a:rPr lang="hu-HU" dirty="0" err="1"/>
              <a:t>Century</a:t>
            </a:r>
            <a:r>
              <a:rPr lang="hu-HU" dirty="0"/>
              <a:t> </a:t>
            </a:r>
            <a:r>
              <a:rPr lang="hu-HU" dirty="0" err="1"/>
              <a:t>Skills</a:t>
            </a:r>
            <a:r>
              <a:rPr lang="hu-HU" dirty="0"/>
              <a:t>) olyan jelentős informatikai vállalkozásokat tömörít, mint az Adobe, az Apple, a Cisco, a Dell, a Ford Motor </a:t>
            </a:r>
            <a:r>
              <a:rPr lang="hu-HU" dirty="0" err="1"/>
              <a:t>Company</a:t>
            </a:r>
            <a:r>
              <a:rPr lang="hu-HU" dirty="0"/>
              <a:t>, a HP, az Intel, a </a:t>
            </a:r>
            <a:r>
              <a:rPr lang="hu-HU" dirty="0" err="1"/>
              <a:t>Lenovo</a:t>
            </a:r>
            <a:r>
              <a:rPr lang="hu-HU" dirty="0"/>
              <a:t> vagy a Microsoft. A társulás célja az volt, hogy meghatározzák azokat a 21. századi készségeket, amelyekre az ő jelenlegi és jövőbeli munkavállalóinak szüksége lesz. </a:t>
            </a:r>
          </a:p>
          <a:p>
            <a:r>
              <a:rPr lang="hu-HU" dirty="0"/>
              <a:t>A munkaerő-piaci elvárásoknak megfelelően a 21. századi készségeket három fő kategória mentén definiálták: </a:t>
            </a:r>
          </a:p>
          <a:p>
            <a:pPr marL="228600" indent="-228600">
              <a:buAutoNum type="arabicParenBoth"/>
            </a:pPr>
            <a:r>
              <a:rPr lang="hu-HU" dirty="0"/>
              <a:t>tanulási és innovációs készségek, </a:t>
            </a:r>
          </a:p>
          <a:p>
            <a:pPr marL="0" indent="0">
              <a:buNone/>
            </a:pPr>
            <a:r>
              <a:rPr lang="hu-HU" dirty="0"/>
              <a:t>(2) információs, média- és technológiai készségek, </a:t>
            </a:r>
          </a:p>
          <a:p>
            <a:pPr marL="0" indent="0">
              <a:buNone/>
            </a:pPr>
            <a:r>
              <a:rPr lang="hu-HU" dirty="0"/>
              <a:t>(3) életvezetési- és karrierkészségek. </a:t>
            </a:r>
          </a:p>
          <a:p>
            <a:pPr marL="0" indent="0">
              <a:buNone/>
            </a:pPr>
            <a:r>
              <a:rPr lang="hu-HU" dirty="0"/>
              <a:t>Bár ezen készségek fejlesztésének igénye többségében nem számít újdonságnak, manapság mégis hangsúlyosabb elvárásként jelentkeznek, amelyre az iskolának is reagálnia kell. </a:t>
            </a:r>
          </a:p>
          <a:p>
            <a:pPr marL="0" indent="0">
              <a:buNone/>
            </a:pPr>
            <a:r>
              <a:rPr lang="hu-HU" dirty="0"/>
              <a:t>A tanulási és innovációs készségekbe tartozik a kreativitás és innováció, a kritikai gondolkodás és problémamegoldás, valamint a kommunikáció és együttműködés. Ezek alatt olyan további, szűkebb területre fókuszáló készségeket kell érteni, mint például a nyitottság és fogékonyság új és eltérő nézőpontok iránt, a logikus érvelés alkalmazása a megértés során, vagy a gondolatok és ötletek világos és hatékony kifejtése szóban és írásban.</a:t>
            </a:r>
          </a:p>
        </p:txBody>
      </p:sp>
    </p:spTree>
    <p:extLst>
      <p:ext uri="{BB962C8B-B14F-4D97-AF65-F5344CB8AC3E}">
        <p14:creationId xmlns:p14="http://schemas.microsoft.com/office/powerpoint/2010/main" val="3458515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Bloom az 50-es években megalkotta taxonómiáját, amely hat kognitív követelményszintet és öt affektív (befogadás, válaszadás, értékek kialakítása, értékrendszer kialakítása, az értékrendszer belső jellemképző erővé alakítása)  követelményszintet tartalmaz. A kognitív követelményeket az értelmi különböző fejlődés szintjeire – ismeret, megértés, alkalmazás, magasabb rendű műveletek (analízis, szintézis, értékelés) – leképezve alkotta meg. Ezt a 90-es években Anderson és </a:t>
            </a:r>
            <a:r>
              <a:rPr lang="hu-HU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Krathwohl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átdolgozták, melyet 2001-ben publikáltak, majd </a:t>
            </a:r>
            <a:r>
              <a:rPr lang="hu-HU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Churches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egészítette ki az </a:t>
            </a:r>
            <a:r>
              <a:rPr lang="hu-HU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IKT-eszközök</a:t>
            </a:r>
            <a:r>
              <a:rPr lang="hu-HU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és alkalmazási lehetőségeik figyelembevételével (CHURCHES 2008).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0720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Ezt a különleges virágot két kanadai kutató (B. Holmes, J. Gardner, 2006. ) rajzolta, összegyűjtve azokat a kompetenciákat, amire szerintük szükség van ahhoz, hogy a tanulásban élni tudjunk a világháló által kínált lehetőségekkel.</a:t>
            </a:r>
          </a:p>
          <a:p>
            <a:endParaRPr lang="hu-HU" dirty="0"/>
          </a:p>
          <a:p>
            <a:r>
              <a:rPr lang="hu-HU" dirty="0"/>
              <a:t>A szirmok felidézi a Bloom taxonómiáját, de míg a különböző kompetenciák </a:t>
            </a:r>
            <a:r>
              <a:rPr lang="hu-HU" dirty="0" err="1"/>
              <a:t>Bloom-ban</a:t>
            </a:r>
            <a:r>
              <a:rPr lang="hu-HU" dirty="0"/>
              <a:t> hierarchikus struktúrával rendelkeznek, a kanadai szerzők azt mondják, hogy az információs társadalomban a tanulási tevékenységek gyakran egyszerre vagy párhuzamosan zajlanak, és így a kompetenciák egymással párhuzamosan fejleszthetők. A jobb oldali koncepció térkép (Andrew </a:t>
            </a:r>
            <a:r>
              <a:rPr lang="hu-HU" dirty="0" err="1"/>
              <a:t>Churches</a:t>
            </a:r>
            <a:r>
              <a:rPr lang="hu-HU" dirty="0"/>
              <a:t> által létrehozott) Lorin Anderson munkáján alapult, de utal azokra az új tanulási kompetenciákra, amelyek ahhoz szükségesek, hogy a tanuló sikeres polgár legyen az információs társadalomban.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4179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8332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1753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837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318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2060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39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34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96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917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9A472E4-E8CF-4752-8D89-CC6C7CAD9C5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879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146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48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Számos különböző megközelítés létezik, melyek lehetővé teszik az aktív és önszerveződő tanulást. A probléma alapú tanulás, a</a:t>
            </a:r>
            <a:r>
              <a:rPr lang="hu-HU" baseline="0" dirty="0"/>
              <a:t> kutatás</a:t>
            </a:r>
            <a:r>
              <a:rPr lang="hu-HU" dirty="0"/>
              <a:t>alapú tanulás és a projektmódszer mindegyike használható csoportos vagy egyéni tanuláshoz is.</a:t>
            </a:r>
          </a:p>
          <a:p>
            <a:r>
              <a:rPr lang="hu-HU" dirty="0"/>
              <a:t>A kutatások azt mutatják, hogy az aktív tanulás hatékony eszköz. A hallgatók előnyére válik az olyan kulcsfontosságú</a:t>
            </a:r>
            <a:r>
              <a:rPr lang="hu-HU" baseline="0" dirty="0"/>
              <a:t> </a:t>
            </a:r>
            <a:r>
              <a:rPr lang="hu-HU" dirty="0"/>
              <a:t>képességek fejlesztése, mint például a kritikai gondolkodás, a csapatmunka és az információs műveltség. Ezek</a:t>
            </a:r>
            <a:r>
              <a:rPr lang="hu-HU" baseline="0" dirty="0"/>
              <a:t> a módszerek segítik </a:t>
            </a:r>
            <a:r>
              <a:rPr lang="hu-HU" dirty="0"/>
              <a:t>a tanulókat abban, fejlődjön</a:t>
            </a:r>
            <a:r>
              <a:rPr lang="hu-HU" baseline="0" dirty="0"/>
              <a:t> </a:t>
            </a:r>
            <a:r>
              <a:rPr lang="hu-HU" dirty="0"/>
              <a:t>az önirányítási képességük. Ez egy nagyon fontos képesség</a:t>
            </a:r>
            <a:r>
              <a:rPr lang="hu-HU" baseline="0" dirty="0"/>
              <a:t> </a:t>
            </a:r>
            <a:r>
              <a:rPr lang="hu-HU" dirty="0"/>
              <a:t>ahhoz, hogy sikeresek lehessenek és érvényesülni tudjanak a 21. században.</a:t>
            </a:r>
            <a:r>
              <a:rPr dirty="0"/>
              <a:t> </a:t>
            </a:r>
            <a:endParaRPr lang="hu-HU" dirty="0"/>
          </a:p>
          <a:p>
            <a:endParaRPr lang="hu-HU" dirty="0"/>
          </a:p>
          <a:p>
            <a:r>
              <a:rPr lang="hu-HU" dirty="0"/>
              <a:t>A projektmódszer, a probléma-</a:t>
            </a:r>
            <a:r>
              <a:rPr lang="hu-HU" baseline="0" dirty="0"/>
              <a:t> és a kutatásalapú </a:t>
            </a:r>
            <a:r>
              <a:rPr lang="hu-HU" dirty="0"/>
              <a:t>tanulás közül mindhárom szorosan kapcsolódik az információfeldolgozás</a:t>
            </a:r>
            <a:r>
              <a:rPr lang="hu-HU" baseline="0" dirty="0"/>
              <a:t> módszeréhez</a:t>
            </a:r>
            <a:r>
              <a:rPr lang="hu-HU" dirty="0"/>
              <a:t>. Mindegyik jól illeszkedik a technológiailag gazdag tanulási környezetekbe, ahol a hangsúly azonban nem a hardveren és a szoftveren, hanem sokkal inkább a </a:t>
            </a:r>
            <a:r>
              <a:rPr lang="hu-HU" b="1" dirty="0"/>
              <a:t>tanulási élményen </a:t>
            </a:r>
            <a:r>
              <a:rPr lang="hu-HU" dirty="0"/>
              <a:t>van.  </a:t>
            </a:r>
          </a:p>
          <a:p>
            <a:r>
              <a:rPr lang="hu-HU" dirty="0"/>
              <a:t>A technológia minden esetben a tanulás megkönnyítésére szolgál. Használhatunk például olyan eszközt, amivel az ötleteket lehet összegyűjteni,</a:t>
            </a:r>
            <a:r>
              <a:rPr lang="hu-HU" baseline="0" dirty="0"/>
              <a:t> rendszerezni </a:t>
            </a:r>
            <a:r>
              <a:rPr lang="hu-HU" dirty="0"/>
              <a:t>(például az </a:t>
            </a:r>
            <a:r>
              <a:rPr lang="hu-HU" dirty="0" err="1"/>
              <a:t>Inspiration</a:t>
            </a:r>
            <a:r>
              <a:rPr lang="hu-HU" dirty="0"/>
              <a:t>), vagy megkereshetjük az aktuális információkat (például egy online hírforrást), vagy bemutathatjuk az ötleteket (például a PowerPoint</a:t>
            </a:r>
            <a:r>
              <a:rPr lang="hu-HU" baseline="0" dirty="0"/>
              <a:t> bemutatókkal</a:t>
            </a:r>
            <a:r>
              <a:rPr lang="hu-HU" dirty="0"/>
              <a:t>). A tanulási környezet központjában azonban mindig a tanulók érdeklődése és izgatottsága kell hogy álljon, hogy megtalálják az adott probléma megoldását.</a:t>
            </a:r>
          </a:p>
          <a:p>
            <a:r>
              <a:rPr lang="hu-HU" dirty="0"/>
              <a:t>Az a  legjobb megközelítés amely az Ön osztálytermében működik.</a:t>
            </a:r>
          </a:p>
          <a:p>
            <a:r>
              <a:rPr lang="hu-HU" dirty="0"/>
              <a:t>Gyakran előfordul, hogy a tanárok összevonják ezeket a megközelítéseket</a:t>
            </a:r>
            <a:r>
              <a:rPr lang="hu-HU" baseline="0" dirty="0"/>
              <a:t> és nem külön-külön alkalmazzák őket vagy a tanulási igény függvényében változtatják az egyes módszereket</a:t>
            </a:r>
            <a:r>
              <a:rPr lang="hu-HU" dirty="0"/>
              <a:t>.</a:t>
            </a:r>
          </a:p>
          <a:p>
            <a:r>
              <a:rPr lang="hu-HU" dirty="0"/>
              <a:t>Mások a tanulási igény függvényében változtatják a megközelítést.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Tapasztalataink szerint az a gyermek, amelyik kíváncsi az nagy valószínűséggel sikeres lesz. </a:t>
            </a:r>
            <a:r>
              <a:rPr lang="hu-HU" sz="1200" dirty="0"/>
              <a:t>Egy kíváncsi gyerek motivált abban, hogy kéréseket tegyen fel, válaszokat keressen és hogy ezeket a válaszokat alkalmazza is a személyes tapasztalataiban.</a:t>
            </a:r>
          </a:p>
          <a:p>
            <a:r>
              <a:rPr lang="hu-HU" dirty="0"/>
              <a:t>A</a:t>
            </a:r>
            <a:r>
              <a:rPr lang="hu-HU" baseline="0" dirty="0"/>
              <a:t> jó hír az, hogy megfelelő feltételek mellet az osztályban lévő összes gyermeknek felkelthető a kíváncsisága, a rácsodálkozása és a felfedezés vágya.</a:t>
            </a:r>
            <a:endParaRPr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A kíváncsiság és a motiváció a kutatásalapú tanulás lételemei.</a:t>
            </a:r>
          </a:p>
          <a:p>
            <a:r>
              <a:rPr lang="hu-HU" sz="1200" dirty="0"/>
              <a:t>Ez a megközelítés a hagyományos osztálytermet, egy nagy energiájú tanulási központtá változtatja, ahol a gyermekek izgatottan vesznek részt a tanulásban és az egyes tevékenységekben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914400" y="4283968"/>
            <a:ext cx="5029200" cy="4464496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A kutatásalapú</a:t>
            </a:r>
            <a:r>
              <a:rPr lang="hu-HU" baseline="0" dirty="0"/>
              <a:t> tanulás </a:t>
            </a:r>
            <a:r>
              <a:rPr lang="hu-HU" dirty="0"/>
              <a:t>egy kérdés feltevésével, egy probléma felvetésével vagy forgatókönyv felvázolásával kezdődik</a:t>
            </a:r>
            <a:r>
              <a:rPr dirty="0"/>
              <a:t>—</a:t>
            </a:r>
            <a:r>
              <a:rPr lang="hu-HU" baseline="0" dirty="0"/>
              <a:t> nem csak egyszerűen bemutatja</a:t>
            </a:r>
            <a:r>
              <a:rPr dirty="0"/>
              <a:t> </a:t>
            </a:r>
            <a:r>
              <a:rPr lang="hu-HU" dirty="0"/>
              <a:t>a tényeket vagy felvázolja az</a:t>
            </a:r>
            <a:r>
              <a:rPr lang="hu-HU" baseline="0" dirty="0"/>
              <a:t> ismeretek </a:t>
            </a:r>
            <a:r>
              <a:rPr lang="hu-HU" dirty="0"/>
              <a:t>megszerzésének útját.</a:t>
            </a:r>
            <a:endParaRPr dirty="0"/>
          </a:p>
          <a:p>
            <a:pPr>
              <a:defRPr b="1"/>
            </a:pPr>
            <a:r>
              <a:rPr lang="hu-HU" dirty="0"/>
              <a:t>A kutatásalapú</a:t>
            </a:r>
            <a:r>
              <a:rPr lang="hu-HU" baseline="0" dirty="0"/>
              <a:t> tanulás lépései:</a:t>
            </a:r>
            <a:endParaRPr dirty="0"/>
          </a:p>
          <a:p>
            <a:r>
              <a:rPr dirty="0"/>
              <a:t>1. </a:t>
            </a:r>
            <a:r>
              <a:rPr lang="hu-HU" dirty="0"/>
              <a:t> Az </a:t>
            </a:r>
            <a:r>
              <a:rPr lang="hu-HU" baseline="0" dirty="0"/>
              <a:t>első lépés minden esetben egy, a kutatási témához kapcsolódó kérdés, vagy kérdés sor megfogalmazása. </a:t>
            </a:r>
            <a:r>
              <a:rPr lang="hu-HU" dirty="0"/>
              <a:t> Ezt a kérdést hipotézisnek vagy probléma-megállapításnak is hívják.</a:t>
            </a:r>
            <a:endParaRPr dirty="0"/>
          </a:p>
          <a:p>
            <a:r>
              <a:rPr dirty="0"/>
              <a:t>2. </a:t>
            </a:r>
            <a:r>
              <a:rPr lang="hu-HU" dirty="0"/>
              <a:t>A</a:t>
            </a:r>
            <a:r>
              <a:rPr lang="hu-HU" baseline="0" dirty="0"/>
              <a:t> kérdés feltevése után, arra ösztönzik a tanulókat, hogy a különböző forrásokból származó információk összegyűjtésével felderítsék a témát és megkezdjék a kutatómunkát.</a:t>
            </a:r>
            <a:endParaRPr dirty="0"/>
          </a:p>
          <a:p>
            <a:r>
              <a:rPr dirty="0"/>
              <a:t>3. </a:t>
            </a:r>
            <a:r>
              <a:rPr lang="hu-HU" dirty="0"/>
              <a:t>Ha a diákok elegendő információt gyűjtöttek össze, akkor kategóriákba rendezik azokat, vagy felvázolják az adatokat, kiemelve a témával kapcsolatos fontos információkat.</a:t>
            </a:r>
            <a:r>
              <a:rPr dirty="0"/>
              <a:t> </a:t>
            </a:r>
          </a:p>
          <a:p>
            <a:r>
              <a:rPr dirty="0"/>
              <a:t>4. </a:t>
            </a:r>
            <a:r>
              <a:rPr lang="hu-HU" dirty="0"/>
              <a:t>Ezután</a:t>
            </a:r>
            <a:r>
              <a:rPr lang="hu-HU" baseline="0" dirty="0"/>
              <a:t> annak érdekében, hogy jobban megértésék a témát sor kerül az</a:t>
            </a:r>
            <a:r>
              <a:rPr lang="hu-HU" dirty="0"/>
              <a:t> információk megvitatására és elemzésére. A megvitatást a tanár</a:t>
            </a:r>
            <a:r>
              <a:rPr lang="hu-HU" baseline="0" dirty="0"/>
              <a:t> is </a:t>
            </a:r>
            <a:r>
              <a:rPr lang="hu-HU" dirty="0"/>
              <a:t>irányíthatja és kiemelheti a kutatási munkából eredő következtetéseket, és bemutathatja, hogyan viszonyulnak ezek a probléma megoldásához.</a:t>
            </a:r>
            <a:endParaRPr dirty="0"/>
          </a:p>
          <a:p>
            <a:r>
              <a:rPr dirty="0"/>
              <a:t>5. </a:t>
            </a:r>
            <a:r>
              <a:rPr lang="hu-HU" dirty="0"/>
              <a:t>Elkészülnek a</a:t>
            </a:r>
            <a:r>
              <a:rPr lang="hu-HU" baseline="0" dirty="0"/>
              <a:t> k</a:t>
            </a:r>
            <a:r>
              <a:rPr lang="hu-HU" dirty="0"/>
              <a:t>övetkeztetések</a:t>
            </a:r>
            <a:r>
              <a:rPr lang="hu-HU" baseline="0" dirty="0"/>
              <a:t> </a:t>
            </a:r>
            <a:r>
              <a:rPr lang="hu-HU" dirty="0"/>
              <a:t>és visszakapcsolnak</a:t>
            </a:r>
            <a:r>
              <a:rPr lang="hu-HU" baseline="0" dirty="0"/>
              <a:t> az</a:t>
            </a:r>
            <a:r>
              <a:rPr lang="hu-HU" dirty="0"/>
              <a:t> eredeti kérdésekhez. A hallgatói reflexiók</a:t>
            </a:r>
            <a:r>
              <a:rPr lang="hu-HU" baseline="0" dirty="0"/>
              <a:t> nagyon fontosak, ezeken keresztül tudják a diákok összehasonlítani a kutatás eredményeit és következtetéseit az eredeti kérdésekkel, illetve fel tudják sorolni azokat a</a:t>
            </a:r>
            <a:r>
              <a:rPr lang="hu-HU" dirty="0"/>
              <a:t> lépéseket, amelyek a következtetéshez vezettek.</a:t>
            </a:r>
          </a:p>
          <a:p>
            <a:endParaRPr lang="hu-HU" dirty="0"/>
          </a:p>
          <a:p>
            <a:r>
              <a:rPr lang="hu-HU" dirty="0"/>
              <a:t>A kutatásalapú</a:t>
            </a:r>
            <a:r>
              <a:rPr lang="hu-HU" baseline="0" dirty="0"/>
              <a:t> tanulás előnyei:</a:t>
            </a:r>
            <a:endParaRPr dirty="0"/>
          </a:p>
          <a:p>
            <a:r>
              <a:rPr dirty="0"/>
              <a:t>1. </a:t>
            </a:r>
            <a:r>
              <a:rPr lang="hu-HU" dirty="0"/>
              <a:t>A tanulók ugyanúgy irányítják a saját tanulásukat, ahogyan a tudományos kutató</a:t>
            </a:r>
            <a:r>
              <a:rPr lang="hu-HU" baseline="0" dirty="0"/>
              <a:t> munka is folyni szokott a valóságban.</a:t>
            </a:r>
            <a:endParaRPr dirty="0"/>
          </a:p>
          <a:p>
            <a:r>
              <a:rPr dirty="0"/>
              <a:t>2. </a:t>
            </a:r>
            <a:r>
              <a:rPr lang="hu-HU" dirty="0"/>
              <a:t>A hallgatók képesek beazonosítani a saját kutatási területeiket, és részt vesznek</a:t>
            </a:r>
            <a:r>
              <a:rPr lang="hu-HU" baseline="0" dirty="0"/>
              <a:t> egy gyakorlatorientált tanulásban, ahol</a:t>
            </a:r>
            <a:r>
              <a:rPr lang="hu-HU" dirty="0"/>
              <a:t> a tudományos folyamatok készségeivel, információkat keresnek. </a:t>
            </a:r>
          </a:p>
          <a:p>
            <a:r>
              <a:rPr dirty="0"/>
              <a:t>3. </a:t>
            </a:r>
            <a:r>
              <a:rPr lang="hu-HU" dirty="0"/>
              <a:t>Ez</a:t>
            </a:r>
            <a:r>
              <a:rPr lang="hu-HU" baseline="0" dirty="0"/>
              <a:t> a  módszer </a:t>
            </a:r>
            <a:r>
              <a:rPr lang="hu-HU" dirty="0"/>
              <a:t>megnöveli a tanulás iránti elkötelezettséget és a kritikus gondolkodás képességét, miközben olyan szemléletet hoz létre, amely értékeli a tanulók elképzeléseit,</a:t>
            </a:r>
            <a:r>
              <a:rPr lang="hu-HU" baseline="0" dirty="0"/>
              <a:t> ötleteit.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lang="hu-HU" b="0" dirty="0"/>
              <a:t>A </a:t>
            </a:r>
            <a:r>
              <a:rPr lang="hu-HU" b="1" dirty="0"/>
              <a:t>probléma</a:t>
            </a:r>
            <a:r>
              <a:rPr lang="hu-HU" b="1" baseline="0" dirty="0"/>
              <a:t> </a:t>
            </a:r>
            <a:r>
              <a:rPr lang="hu-HU" b="1" dirty="0"/>
              <a:t>alapú tanulás </a:t>
            </a:r>
            <a:r>
              <a:rPr lang="hu-HU" b="0" dirty="0"/>
              <a:t>(</a:t>
            </a:r>
            <a:r>
              <a:rPr lang="hu-HU" b="0" dirty="0" err="1"/>
              <a:t>Problem-based</a:t>
            </a:r>
            <a:r>
              <a:rPr lang="hu-HU" b="0" dirty="0"/>
              <a:t> </a:t>
            </a:r>
            <a:r>
              <a:rPr lang="hu-HU" b="0" dirty="0" err="1"/>
              <a:t>learning</a:t>
            </a:r>
            <a:r>
              <a:rPr lang="hu-HU" b="0" dirty="0"/>
              <a:t> </a:t>
            </a:r>
            <a:r>
              <a:rPr lang="hu-HU" b="1" dirty="0"/>
              <a:t>- </a:t>
            </a:r>
            <a:r>
              <a:rPr lang="hu-HU" b="0" dirty="0"/>
              <a:t>PBL) egy diákközpontú megközelítés, amelyben a diákok csoportokban dolgozva tanulnak egy tantárgyról, egy nyitott probléma megoldását keresik.</a:t>
            </a:r>
          </a:p>
          <a:p>
            <a:pPr>
              <a:defRPr b="1"/>
            </a:pPr>
            <a:r>
              <a:rPr lang="hu-HU" b="0" dirty="0"/>
              <a:t>A probléma az, ami ösztönzi a motivációt és a tanulást. "Ahelyett, hogy a konkrét tananyagokat oktatnák, majd a diákok a megszerzett ismereteket a problémák megoldására alkalmaznák, a probléma vetődik fel először.</a:t>
            </a:r>
          </a:p>
          <a:p>
            <a:pPr>
              <a:defRPr b="1"/>
            </a:pPr>
            <a:r>
              <a:rPr lang="hu-HU" b="0" dirty="0"/>
              <a:t>A probléma alapú</a:t>
            </a:r>
            <a:r>
              <a:rPr lang="hu-HU" b="0" baseline="0" dirty="0"/>
              <a:t> </a:t>
            </a:r>
            <a:r>
              <a:rPr lang="hu-HU" b="0" dirty="0"/>
              <a:t>tanulás feladatai lehetnek rövidek, de egy-egy összetettebb</a:t>
            </a:r>
            <a:r>
              <a:rPr lang="hu-HU" b="0" baseline="0" dirty="0"/>
              <a:t> feladat egy egész félévet is lefedhet. Ez a módszer</a:t>
            </a:r>
            <a:r>
              <a:rPr lang="hu-HU" b="0" dirty="0"/>
              <a:t> gyakran csoportorientált, ezért előnyös, ha az osztálytermi időt figyelmen kívül hagyják, hogy felkészítsék a tanulókat a csoportos munkára és lehetővé tegyék számukra, hogy részt vegyenek egy probléma alapú</a:t>
            </a:r>
            <a:r>
              <a:rPr lang="hu-HU" b="0" baseline="0" dirty="0"/>
              <a:t> tanulás </a:t>
            </a:r>
            <a:r>
              <a:rPr lang="hu-HU" b="0" dirty="0"/>
              <a:t>projektben.</a:t>
            </a:r>
          </a:p>
          <a:p>
            <a:pPr>
              <a:defRPr b="1"/>
            </a:pPr>
            <a:endParaRPr lang="hu-HU" b="0" dirty="0"/>
          </a:p>
          <a:p>
            <a:pPr>
              <a:defRPr b="1"/>
            </a:pPr>
            <a:endParaRPr lang="hu-HU"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45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Rectangle 7"/>
          <p:cNvSpPr/>
          <p:nvPr/>
        </p:nvSpPr>
        <p:spPr>
          <a:xfrm>
            <a:off x="1" y="6334316"/>
            <a:ext cx="12192001" cy="6648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0050" y="4455621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8724900" y="412302"/>
            <a:ext cx="2628900" cy="575989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412302"/>
            <a:ext cx="7734300" cy="575989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0A405-A071-46C1-A22F-10AC8F996B2D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802EA-EF5D-4977-BE74-B5FECD74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97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34406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97280" y="1845734"/>
            <a:ext cx="4937760" cy="402336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1846052"/>
            <a:ext cx="4937760" cy="736283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17920" y="1846052"/>
            <a:ext cx="4937761" cy="73628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>
              <a:buClrTx/>
              <a:buSzTx/>
              <a:buFontTx/>
              <a:buNone/>
              <a:defRPr cap="all">
                <a:solidFill>
                  <a:srgbClr val="344068"/>
                </a:solidFill>
              </a:defRPr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" name="Rectangle 5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7"/>
          <p:cNvSpPr/>
          <p:nvPr/>
        </p:nvSpPr>
        <p:spPr>
          <a:xfrm>
            <a:off x="15" y="0"/>
            <a:ext cx="4050793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Rectangle 8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xfrm>
            <a:off x="4800600" y="731519"/>
            <a:ext cx="6492241" cy="52578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406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Rectangle 8"/>
          <p:cNvSpPr/>
          <p:nvPr/>
        </p:nvSpPr>
        <p:spPr>
          <a:xfrm>
            <a:off x="14" y="4915075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8" name="Picture Placeholder 2"/>
          <p:cNvSpPr>
            <a:spLocks noGrp="1"/>
          </p:cNvSpPr>
          <p:nvPr>
            <p:ph type="pic" idx="13"/>
          </p:nvPr>
        </p:nvSpPr>
        <p:spPr>
          <a:xfrm>
            <a:off x="14" y="0"/>
            <a:ext cx="12191987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5907023"/>
            <a:ext cx="10113265" cy="5943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Rectangle 8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79606" y="6514078"/>
            <a:ext cx="232878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 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404368" marR="0" indent="-2032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64530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82818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101106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11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13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15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17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su.edu/centers/project-based-learning/images/PBL-Essential-Elements-Revised20130802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tstudy.hu/PBA_HUNGARIAN/index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omposzt.files.wordpress.com/2016/10/digcomp2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ducatingthenetge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lead.net/philosophy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topia.org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bie.org/object/document/project_design_rubri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cit.usf.edu/matrix/matrix/" TargetMode="External"/><Relationship Id="rId5" Type="http://schemas.openxmlformats.org/officeDocument/2006/relationships/hyperlink" Target="http://wegrowteachers.com/pblworkshop/" TargetMode="External"/><Relationship Id="rId4" Type="http://schemas.openxmlformats.org/officeDocument/2006/relationships/hyperlink" Target="https://educate.intel.com/download/K12/elements/pba_html/#pbl_m00_l00_a00_s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943" y="527240"/>
            <a:ext cx="3825999" cy="2315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Kép 1" descr="Kép 1"/>
          <p:cNvPicPr>
            <a:picLocks noChangeAspect="1"/>
          </p:cNvPicPr>
          <p:nvPr/>
        </p:nvPicPr>
        <p:blipFill>
          <a:blip r:embed="rId4">
            <a:extLst/>
          </a:blip>
          <a:srcRect r="85412"/>
          <a:stretch>
            <a:fillRect/>
          </a:stretch>
        </p:blipFill>
        <p:spPr>
          <a:xfrm>
            <a:off x="-1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églalap 7"/>
          <p:cNvSpPr/>
          <p:nvPr/>
        </p:nvSpPr>
        <p:spPr>
          <a:xfrm>
            <a:off x="-2" y="6035040"/>
            <a:ext cx="9459887" cy="822961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32" name="Kép 6" descr="Kép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080" y="5874130"/>
            <a:ext cx="9044249" cy="98387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églalap 8"/>
          <p:cNvSpPr txBox="1"/>
          <p:nvPr/>
        </p:nvSpPr>
        <p:spPr>
          <a:xfrm>
            <a:off x="5087154" y="1084739"/>
            <a:ext cx="6709894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808080"/>
                </a:solidFill>
              </a:defRPr>
            </a:pPr>
            <a:r>
              <a:rPr lang="hu-HU" dirty="0"/>
              <a:t>LÉGY INNOVATÍV!</a:t>
            </a:r>
            <a:r>
              <a:rPr dirty="0"/>
              <a:t> </a:t>
            </a:r>
          </a:p>
          <a:p>
            <a:pPr>
              <a:defRPr sz="2400">
                <a:solidFill>
                  <a:srgbClr val="808080"/>
                </a:solidFill>
              </a:defRPr>
            </a:pPr>
            <a:r>
              <a:rPr lang="hu-HU" dirty="0"/>
              <a:t>Kreativitás, innováció és vállalkozói készségek fejlesztése általános iskolai pedagógusoknak</a:t>
            </a:r>
            <a:endParaRPr dirty="0"/>
          </a:p>
        </p:txBody>
      </p:sp>
      <p:sp>
        <p:nvSpPr>
          <p:cNvPr id="134" name="Title 1"/>
          <p:cNvSpPr txBox="1"/>
          <p:nvPr/>
        </p:nvSpPr>
        <p:spPr>
          <a:xfrm>
            <a:off x="1097280" y="2996952"/>
            <a:ext cx="10058401" cy="132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pPr defTabSz="914400">
              <a:lnSpc>
                <a:spcPct val="68000"/>
              </a:lnSpc>
              <a:defRPr sz="6200" spc="-100">
                <a:solidFill>
                  <a:srgbClr val="262626"/>
                </a:solidFill>
              </a:defRPr>
            </a:pPr>
            <a:r>
              <a:rPr lang="hu-HU" sz="6000" dirty="0"/>
              <a:t>Tanegység</a:t>
            </a:r>
            <a:r>
              <a:rPr sz="6000" dirty="0"/>
              <a:t>„U2”: </a:t>
            </a:r>
            <a:r>
              <a:rPr lang="hu-HU" sz="6000" dirty="0"/>
              <a:t>Innovatív tanítás</a:t>
            </a:r>
            <a:endParaRPr sz="6000" dirty="0"/>
          </a:p>
        </p:txBody>
      </p:sp>
      <p:sp>
        <p:nvSpPr>
          <p:cNvPr id="135" name="Text Placeholder 2"/>
          <p:cNvSpPr txBox="1"/>
          <p:nvPr/>
        </p:nvSpPr>
        <p:spPr>
          <a:xfrm>
            <a:off x="1198288" y="4486021"/>
            <a:ext cx="100584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defRPr sz="2400" cap="all" spc="200">
                <a:solidFill>
                  <a:srgbClr val="344068"/>
                </a:solidFill>
              </a:defRPr>
            </a:pPr>
            <a:r>
              <a:rPr lang="hu-HU" dirty="0"/>
              <a:t>TANANYAGELEM</a:t>
            </a:r>
            <a:r>
              <a:rPr dirty="0"/>
              <a:t> „E3”: </a:t>
            </a:r>
            <a:r>
              <a:rPr lang="hu-HU"/>
              <a:t>gyakorlatoriENtált</a:t>
            </a:r>
            <a:r>
              <a:rPr lang="hu-HU" dirty="0"/>
              <a:t> oktatás</a:t>
            </a:r>
            <a:endParaRPr dirty="0"/>
          </a:p>
          <a:p>
            <a:pPr algn="r" defTabSz="914400">
              <a:lnSpc>
                <a:spcPct val="90000"/>
              </a:lnSpc>
              <a:spcBef>
                <a:spcPts val="1200"/>
              </a:spcBef>
              <a:defRPr sz="2000" cap="all" spc="200">
                <a:solidFill>
                  <a:srgbClr val="344068"/>
                </a:solidFill>
              </a:defRPr>
            </a:pPr>
            <a:r>
              <a:rPr lang="hu-HU" dirty="0"/>
              <a:t>Összeállította: </a:t>
            </a:r>
            <a:r>
              <a:rPr lang="hu-HU" dirty="0" err="1"/>
              <a:t>Hartyányi</a:t>
            </a:r>
            <a:r>
              <a:rPr lang="hu-HU" dirty="0"/>
              <a:t> </a:t>
            </a:r>
            <a:r>
              <a:rPr dirty="0" err="1"/>
              <a:t>Mária</a:t>
            </a:r>
            <a:r>
              <a:rPr dirty="0"/>
              <a:t> (ITSTUDY)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400045" y="6123355"/>
            <a:ext cx="6044591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vi-VN" sz="1200" dirty="0">
                <a:solidFill>
                  <a:schemeClr val="tx2">
                    <a:lumMod val="50000"/>
                  </a:schemeClr>
                </a:solidFill>
              </a:rPr>
              <a:t>Az Európai Bizottság támogatást nyújtott ennek a projektnek a költségeihez. </a:t>
            </a:r>
            <a:endParaRPr lang="hu-HU" sz="1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vi-VN" sz="1200" dirty="0">
                <a:solidFill>
                  <a:schemeClr val="tx2">
                    <a:lumMod val="50000"/>
                  </a:schemeClr>
                </a:solidFill>
              </a:rPr>
              <a:t>Ez a kiadvány a szerző nézeteit tükrözi, és az Európai Bizottság nem tehető felelőssé</a:t>
            </a:r>
            <a:r>
              <a:rPr lang="hu-HU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vi-VN" sz="1200" dirty="0">
                <a:solidFill>
                  <a:schemeClr val="tx2">
                    <a:lumMod val="50000"/>
                  </a:schemeClr>
                </a:solidFill>
              </a:rPr>
              <a:t>az abban foglaltak bárminemű felhasználásáért.</a:t>
            </a:r>
            <a:endParaRPr kumimoji="0" lang="hu-HU" sz="12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églalap 12"/>
          <p:cNvSpPr/>
          <p:nvPr/>
        </p:nvSpPr>
        <p:spPr>
          <a:xfrm>
            <a:off x="1" y="214508"/>
            <a:ext cx="12176232" cy="713741"/>
          </a:xfrm>
          <a:prstGeom prst="rect">
            <a:avLst/>
          </a:prstGeom>
          <a:solidFill>
            <a:srgbClr val="1D6295">
              <a:alpha val="6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/>
            </a:pPr>
            <a:r>
              <a:rPr dirty="0"/>
              <a:t>     </a:t>
            </a:r>
            <a:r>
              <a:rPr lang="hu-HU" dirty="0"/>
              <a:t>Projektalapú tanulás</a:t>
            </a:r>
            <a:endParaRPr dirty="0"/>
          </a:p>
        </p:txBody>
      </p:sp>
      <p:sp>
        <p:nvSpPr>
          <p:cNvPr id="188" name="Téglalap 2"/>
          <p:cNvSpPr txBox="1"/>
          <p:nvPr/>
        </p:nvSpPr>
        <p:spPr>
          <a:xfrm>
            <a:off x="134470" y="6309320"/>
            <a:ext cx="1050018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1400" dirty="0"/>
              <a:t>https://www.edutopia.org/project-based-learning-student-motivation</a:t>
            </a:r>
          </a:p>
        </p:txBody>
      </p:sp>
      <p:sp>
        <p:nvSpPr>
          <p:cNvPr id="189" name="Téglalap 13"/>
          <p:cNvSpPr txBox="1"/>
          <p:nvPr/>
        </p:nvSpPr>
        <p:spPr>
          <a:xfrm>
            <a:off x="551444" y="1100938"/>
            <a:ext cx="6454837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rPr lang="hu-HU" sz="2400" dirty="0"/>
              <a:t>„</a:t>
            </a:r>
            <a:r>
              <a:rPr lang="pt-BR" sz="2400" dirty="0"/>
              <a:t>A tanulás </a:t>
            </a:r>
            <a:r>
              <a:rPr lang="pt-BR" sz="2400" b="1" dirty="0"/>
              <a:t>nem felkészülés</a:t>
            </a:r>
            <a:r>
              <a:rPr lang="pt-BR" sz="2400" dirty="0"/>
              <a:t> az </a:t>
            </a:r>
            <a:r>
              <a:rPr lang="pt-BR" sz="2400" b="1" dirty="0"/>
              <a:t>életre</a:t>
            </a:r>
            <a:r>
              <a:rPr lang="pt-BR" sz="2400" dirty="0"/>
              <a:t>, a tanulás maga az </a:t>
            </a:r>
            <a:r>
              <a:rPr lang="pt-BR" sz="2400" b="1" dirty="0"/>
              <a:t>élet</a:t>
            </a:r>
            <a:r>
              <a:rPr lang="pt-BR" sz="2400" dirty="0"/>
              <a:t>.</a:t>
            </a:r>
            <a:r>
              <a:rPr lang="hu-HU" sz="2400" dirty="0"/>
              <a:t>”</a:t>
            </a:r>
            <a:r>
              <a:rPr dirty="0"/>
              <a:t>(Dewey)</a:t>
            </a:r>
          </a:p>
          <a:p>
            <a:pPr>
              <a:defRPr sz="2400"/>
            </a:pPr>
            <a:r>
              <a:rPr lang="hu-HU" dirty="0"/>
              <a:t>A </a:t>
            </a:r>
            <a:r>
              <a:rPr lang="hu-HU" b="1" dirty="0"/>
              <a:t>való élethez </a:t>
            </a:r>
            <a:r>
              <a:rPr lang="hu-HU" dirty="0"/>
              <a:t>kapcsolódó kérdések </a:t>
            </a:r>
            <a:r>
              <a:rPr lang="hu-HU" b="1" dirty="0"/>
              <a:t>motiválják</a:t>
            </a:r>
            <a:r>
              <a:rPr lang="hu-HU" dirty="0"/>
              <a:t> a diákokat.</a:t>
            </a:r>
          </a:p>
          <a:p>
            <a:pPr>
              <a:defRPr sz="2400"/>
            </a:pPr>
            <a:endParaRPr dirty="0"/>
          </a:p>
          <a:p>
            <a:pPr>
              <a:defRPr sz="2400"/>
            </a:pPr>
            <a:r>
              <a:rPr lang="hu-HU" dirty="0"/>
              <a:t>A projektalapú tanulás egy dinamikus tanulásszervezési módszer, amelyben a diákok aktívan vesznek részt és fedezik fel a valós élet problémáit és kihívásait. </a:t>
            </a:r>
            <a:endParaRPr dirty="0"/>
          </a:p>
          <a:p>
            <a:pPr>
              <a:defRPr sz="2400"/>
            </a:pPr>
            <a:r>
              <a:rPr lang="hu-HU" dirty="0"/>
              <a:t>A projektek általában egy problémafelvető, </a:t>
            </a:r>
            <a:r>
              <a:rPr lang="hu-HU" b="1" dirty="0"/>
              <a:t>bevezető kérdéssel </a:t>
            </a:r>
            <a:r>
              <a:rPr lang="hu-HU" dirty="0"/>
              <a:t>kezdődnek, mely motiválja a diákokat abban, hogy vizsgálják, kutassák az adott témát, együttműködjenek majd bemutassák következtetéseiket egy hiteles közönségnek.</a:t>
            </a:r>
            <a:endParaRPr dirty="0"/>
          </a:p>
        </p:txBody>
      </p:sp>
      <p:sp>
        <p:nvSpPr>
          <p:cNvPr id="190" name="Téglalap 1"/>
          <p:cNvSpPr txBox="1"/>
          <p:nvPr/>
        </p:nvSpPr>
        <p:spPr>
          <a:xfrm>
            <a:off x="134470" y="6534833"/>
            <a:ext cx="1220993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1400" dirty="0"/>
              <a:t>https://education.nsw.gov.au/futures-learning/learning-and-teaching/project-based-learning-toolkit/introducing-project-based-learning</a:t>
            </a:r>
          </a:p>
        </p:txBody>
      </p:sp>
      <p:pic>
        <p:nvPicPr>
          <p:cNvPr id="191" name="Kép 7" descr="Kép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1444" y="1978268"/>
            <a:ext cx="4180584" cy="3137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églalap 12"/>
          <p:cNvSpPr/>
          <p:nvPr/>
        </p:nvSpPr>
        <p:spPr>
          <a:xfrm>
            <a:off x="1" y="214508"/>
            <a:ext cx="12176232" cy="713741"/>
          </a:xfrm>
          <a:prstGeom prst="rect">
            <a:avLst/>
          </a:prstGeom>
          <a:solidFill>
            <a:srgbClr val="1D6295">
              <a:alpha val="6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/>
            </a:pPr>
            <a:r>
              <a:rPr dirty="0"/>
              <a:t>     </a:t>
            </a:r>
            <a:r>
              <a:rPr lang="hu-HU" dirty="0"/>
              <a:t>A projektalapú tanulás legfontosabb elemei</a:t>
            </a:r>
            <a:endParaRPr dirty="0"/>
          </a:p>
        </p:txBody>
      </p:sp>
      <p:sp>
        <p:nvSpPr>
          <p:cNvPr id="197" name="Téglalap 9"/>
          <p:cNvSpPr txBox="1"/>
          <p:nvPr/>
        </p:nvSpPr>
        <p:spPr>
          <a:xfrm>
            <a:off x="83955" y="6444712"/>
            <a:ext cx="1172910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rPr dirty="0">
                <a:solidFill>
                  <a:schemeClr val="bg1"/>
                </a:solidFill>
                <a:hlinkClick r:id="rId3"/>
              </a:rPr>
              <a:t>http://www.shsu.edu/centers/project-based-learning/images/PBL-Essential-Elements-Revised20130802.jpg</a:t>
            </a:r>
            <a:r>
              <a:rPr lang="hu-HU" dirty="0"/>
              <a:t>; 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D68460-1D09-48CF-8511-53B73B984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013476"/>
            <a:ext cx="11032349" cy="52926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35360" y="6381328"/>
            <a:ext cx="5400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hlinkClick r:id="rId3"/>
              </a:rPr>
              <a:t>Intel </a:t>
            </a:r>
            <a:r>
              <a:rPr lang="hu-HU" b="1" dirty="0" err="1">
                <a:solidFill>
                  <a:schemeClr val="bg1"/>
                </a:solidFill>
                <a:hlinkClick r:id="rId3"/>
              </a:rPr>
              <a:t>Teach</a:t>
            </a:r>
            <a:r>
              <a:rPr lang="hu-HU" b="1" dirty="0">
                <a:solidFill>
                  <a:schemeClr val="bg1"/>
                </a:solidFill>
                <a:hlinkClick r:id="rId3"/>
              </a:rPr>
              <a:t> tananyagok a weben magyar nyelven</a:t>
            </a:r>
            <a:r>
              <a:rPr lang="hu-HU" dirty="0">
                <a:solidFill>
                  <a:schemeClr val="bg1"/>
                </a:solidFill>
                <a:hlinkClick r:id="rId3"/>
              </a:rPr>
              <a:t> </a:t>
            </a:r>
            <a:endParaRPr kumimoji="0" lang="hu-HU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2ADD801-465A-4851-8793-B8A61CB56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762" y="0"/>
            <a:ext cx="8990476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94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What are their needs??"/>
          <p:cNvSpPr txBox="1">
            <a:spLocks noGrp="1"/>
          </p:cNvSpPr>
          <p:nvPr>
            <p:ph type="title"/>
          </p:nvPr>
        </p:nvSpPr>
        <p:spPr>
          <a:xfrm>
            <a:off x="1112789" y="4482186"/>
            <a:ext cx="9966423" cy="148337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dirty="0"/>
              <a:t>Milyen igényeik vannak</a:t>
            </a:r>
            <a:r>
              <a:rPr dirty="0"/>
              <a:t>??</a:t>
            </a:r>
          </a:p>
        </p:txBody>
      </p:sp>
      <p:pic>
        <p:nvPicPr>
          <p:cNvPr id="202" name="Kép 1" descr="Kép 1"/>
          <p:cNvPicPr>
            <a:picLocks noChangeAspect="1"/>
          </p:cNvPicPr>
          <p:nvPr/>
        </p:nvPicPr>
        <p:blipFill>
          <a:blip r:embed="rId3">
            <a:extLst/>
          </a:blip>
          <a:srcRect r="17544"/>
          <a:stretch>
            <a:fillRect/>
          </a:stretch>
        </p:blipFill>
        <p:spPr>
          <a:xfrm>
            <a:off x="4088839" y="799322"/>
            <a:ext cx="4014323" cy="3247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en-z-blog.jpg" descr="gen-z-blo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3770" y="515550"/>
            <a:ext cx="8913684" cy="373879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eneration Z  - 15 years old and younger students"/>
          <p:cNvSpPr txBox="1"/>
          <p:nvPr/>
        </p:nvSpPr>
        <p:spPr>
          <a:xfrm>
            <a:off x="1838069" y="4913552"/>
            <a:ext cx="820508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defRPr sz="3600"/>
            </a:lvl1pPr>
          </a:lstStyle>
          <a:p>
            <a:r>
              <a:rPr dirty="0"/>
              <a:t>Z</a:t>
            </a:r>
            <a:r>
              <a:rPr lang="hu-HU" dirty="0"/>
              <a:t> Generáció</a:t>
            </a:r>
            <a:r>
              <a:rPr dirty="0"/>
              <a:t>  - 15 </a:t>
            </a:r>
            <a:r>
              <a:rPr lang="hu-HU" dirty="0"/>
              <a:t>éves vagy fiatalabb diákok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creenshot 2017-06-26 06.18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6" y="335804"/>
            <a:ext cx="9958468" cy="601697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Frameworks for 21st century skills"/>
          <p:cNvSpPr txBox="1"/>
          <p:nvPr/>
        </p:nvSpPr>
        <p:spPr>
          <a:xfrm>
            <a:off x="2838172" y="-387424"/>
            <a:ext cx="706699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/>
            </a:pPr>
            <a:endParaRPr dirty="0"/>
          </a:p>
          <a:p>
            <a:pPr>
              <a:defRPr sz="3600" b="1"/>
            </a:pPr>
            <a:r>
              <a:rPr lang="hu-HU" b="0" dirty="0"/>
              <a:t>21. századi készségek keretrendszere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Key competences for lifelong learning (EU)"/>
          <p:cNvSpPr txBox="1">
            <a:spLocks noGrp="1"/>
          </p:cNvSpPr>
          <p:nvPr>
            <p:ph type="title"/>
          </p:nvPr>
        </p:nvSpPr>
        <p:spPr>
          <a:xfrm>
            <a:off x="457200" y="330644"/>
            <a:ext cx="3200400" cy="2286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24611">
              <a:lnSpc>
                <a:spcPts val="5100"/>
              </a:lnSpc>
              <a:defRPr sz="3407" spc="0"/>
            </a:lvl1pPr>
          </a:lstStyle>
          <a:p>
            <a:pPr algn="ctr"/>
            <a:r>
              <a:rPr lang="hu-HU" dirty="0"/>
              <a:t>Kulcskompetenciák az egész életen át tartó tanuláshoz (</a:t>
            </a:r>
            <a:r>
              <a:rPr dirty="0"/>
              <a:t>EU) </a:t>
            </a:r>
            <a:endParaRPr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4" name="Communication in the mother tongue;…"/>
          <p:cNvSpPr txBox="1">
            <a:spLocks noGrp="1"/>
          </p:cNvSpPr>
          <p:nvPr>
            <p:ph type="body" idx="1"/>
          </p:nvPr>
        </p:nvSpPr>
        <p:spPr>
          <a:xfrm>
            <a:off x="4799856" y="908720"/>
            <a:ext cx="6696000" cy="52578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6596" indent="-196596" defTabSz="393192">
              <a:lnSpc>
                <a:spcPct val="100000"/>
              </a:lnSpc>
              <a:spcBef>
                <a:spcPts val="0"/>
              </a:spcBef>
              <a:buClrTx/>
              <a:buSzPct val="80000"/>
              <a:buFontTx/>
              <a:buChar char="•"/>
              <a:defRPr sz="3096">
                <a:solidFill>
                  <a:srgbClr val="000000"/>
                </a:solidFill>
              </a:defRPr>
            </a:pPr>
            <a:r>
              <a:rPr lang="hu-HU" sz="2800" dirty="0"/>
              <a:t>Anyanyelven folytatott kommunikáció</a:t>
            </a:r>
            <a:r>
              <a:rPr sz="2800" dirty="0"/>
              <a:t>;</a:t>
            </a:r>
          </a:p>
          <a:p>
            <a:pPr marL="196596" indent="-196596" defTabSz="393192">
              <a:lnSpc>
                <a:spcPct val="100000"/>
              </a:lnSpc>
              <a:spcBef>
                <a:spcPts val="0"/>
              </a:spcBef>
              <a:buClrTx/>
              <a:buSzPct val="80000"/>
              <a:buFontTx/>
              <a:buChar char="•"/>
              <a:defRPr sz="3096">
                <a:solidFill>
                  <a:srgbClr val="000000"/>
                </a:solidFill>
              </a:defRPr>
            </a:pPr>
            <a:r>
              <a:rPr lang="hu-HU" sz="2800" dirty="0"/>
              <a:t>Idegen nyelven folytatott kommunikáció</a:t>
            </a:r>
            <a:r>
              <a:rPr sz="2800" dirty="0"/>
              <a:t>;</a:t>
            </a:r>
          </a:p>
          <a:p>
            <a:pPr marL="196596" indent="-196596" defTabSz="393192">
              <a:lnSpc>
                <a:spcPct val="100000"/>
              </a:lnSpc>
              <a:spcBef>
                <a:spcPts val="0"/>
              </a:spcBef>
              <a:buClrTx/>
              <a:buSzPct val="80000"/>
              <a:buFontTx/>
              <a:buChar char="•"/>
              <a:defRPr sz="3096">
                <a:solidFill>
                  <a:srgbClr val="000000"/>
                </a:solidFill>
              </a:defRPr>
            </a:pPr>
            <a:r>
              <a:rPr lang="hu-HU" sz="2800" dirty="0"/>
              <a:t>Matematika, tudományos és műszaki kompetenciák</a:t>
            </a:r>
            <a:r>
              <a:rPr sz="2800" dirty="0"/>
              <a:t>;</a:t>
            </a:r>
          </a:p>
          <a:p>
            <a:pPr marL="196596" indent="-196596" defTabSz="393192">
              <a:lnSpc>
                <a:spcPct val="100000"/>
              </a:lnSpc>
              <a:spcBef>
                <a:spcPts val="0"/>
              </a:spcBef>
              <a:buClrTx/>
              <a:buSzPct val="80000"/>
              <a:buFontTx/>
              <a:buChar char="•"/>
              <a:defRPr sz="3096">
                <a:solidFill>
                  <a:srgbClr val="000000"/>
                </a:solidFill>
              </a:defRPr>
            </a:pPr>
            <a:r>
              <a:rPr lang="hu-HU" sz="2800" dirty="0"/>
              <a:t>Digitális kompetencia</a:t>
            </a:r>
            <a:r>
              <a:rPr sz="2800" dirty="0"/>
              <a:t>;</a:t>
            </a:r>
          </a:p>
          <a:p>
            <a:pPr marL="196596" indent="-196596" defTabSz="393192">
              <a:lnSpc>
                <a:spcPct val="100000"/>
              </a:lnSpc>
              <a:spcBef>
                <a:spcPts val="0"/>
              </a:spcBef>
              <a:buClrTx/>
              <a:buSzPct val="80000"/>
              <a:buFontTx/>
              <a:buChar char="•"/>
              <a:defRPr sz="3096">
                <a:solidFill>
                  <a:srgbClr val="000000"/>
                </a:solidFill>
              </a:defRPr>
            </a:pPr>
            <a:r>
              <a:rPr lang="hu-HU" sz="2800" dirty="0"/>
              <a:t>A tanulás elsajátítása</a:t>
            </a:r>
            <a:r>
              <a:rPr sz="2800" dirty="0"/>
              <a:t>;</a:t>
            </a:r>
          </a:p>
          <a:p>
            <a:pPr marL="196596" indent="-196596" defTabSz="393192">
              <a:lnSpc>
                <a:spcPct val="100000"/>
              </a:lnSpc>
              <a:spcBef>
                <a:spcPts val="0"/>
              </a:spcBef>
              <a:buClrTx/>
              <a:buSzPct val="80000"/>
              <a:buFontTx/>
              <a:buChar char="•"/>
              <a:defRPr sz="3096">
                <a:solidFill>
                  <a:srgbClr val="000000"/>
                </a:solidFill>
              </a:defRPr>
            </a:pPr>
            <a:r>
              <a:rPr lang="hu-HU" sz="2800" dirty="0"/>
              <a:t>Szociális és állampolgári kompetenciák</a:t>
            </a:r>
            <a:r>
              <a:rPr sz="2800" dirty="0"/>
              <a:t>;</a:t>
            </a:r>
          </a:p>
          <a:p>
            <a:pPr marL="196596" indent="-196596" defTabSz="393192">
              <a:lnSpc>
                <a:spcPct val="100000"/>
              </a:lnSpc>
              <a:spcBef>
                <a:spcPts val="0"/>
              </a:spcBef>
              <a:buClrTx/>
              <a:buSzPct val="80000"/>
              <a:buFontTx/>
              <a:buChar char="•"/>
              <a:defRPr sz="3096">
                <a:solidFill>
                  <a:srgbClr val="000000"/>
                </a:solidFill>
              </a:defRPr>
            </a:pPr>
            <a:r>
              <a:rPr lang="hu-HU" sz="2800" dirty="0"/>
              <a:t>Kezdeményezőkészség és vállalkozói kompetencia</a:t>
            </a:r>
            <a:r>
              <a:rPr sz="2800" dirty="0"/>
              <a:t>;</a:t>
            </a:r>
          </a:p>
          <a:p>
            <a:pPr marL="196596" indent="-196596" defTabSz="393192">
              <a:lnSpc>
                <a:spcPct val="100000"/>
              </a:lnSpc>
              <a:spcBef>
                <a:spcPts val="0"/>
              </a:spcBef>
              <a:buClrTx/>
              <a:buSzPct val="80000"/>
              <a:buFontTx/>
              <a:buChar char="•"/>
              <a:defRPr sz="3096">
                <a:solidFill>
                  <a:srgbClr val="000000"/>
                </a:solidFill>
              </a:defRPr>
            </a:pPr>
            <a:r>
              <a:rPr lang="hu-HU" sz="2800" dirty="0"/>
              <a:t>Kulturális tudatosság és kifejezőkészség</a:t>
            </a:r>
            <a:r>
              <a:rPr sz="2800" dirty="0"/>
              <a:t>.</a:t>
            </a:r>
          </a:p>
        </p:txBody>
      </p:sp>
      <p:sp>
        <p:nvSpPr>
          <p:cNvPr id="215" name="Text Placeholder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6" name="key_comp_LLL.jpg" descr="key_comp_L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588" y="2620320"/>
            <a:ext cx="3055624" cy="3990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DIGCOMP 2.0"/>
          <p:cNvSpPr txBox="1"/>
          <p:nvPr/>
        </p:nvSpPr>
        <p:spPr>
          <a:xfrm>
            <a:off x="9146339" y="5512280"/>
            <a:ext cx="264084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r>
              <a:t>DIGCOMP 2.0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" y="404664"/>
            <a:ext cx="12014136" cy="525658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91344" y="6458200"/>
            <a:ext cx="11535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  <a:hlinkClick r:id="rId4"/>
              </a:rPr>
              <a:t>https://komposzt.files.wordpress.com/2016/10/digcomp2.jpg</a:t>
            </a:r>
            <a:r>
              <a:rPr lang="hu-HU" sz="1400" dirty="0">
                <a:solidFill>
                  <a:schemeClr val="bg1"/>
                </a:solidFill>
              </a:rPr>
              <a:t>; http://emagyarorszag.hu/wp-content/uploads/2013/10/DIGCOMP_teljes_HUN_151231.pdf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0876" y="6464505"/>
            <a:ext cx="963099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http://dl-sulinet.educatio.hu/download/letoltheto-dokumentumok/ikt_muhely_2014.pdf</a:t>
            </a:r>
            <a:endParaRPr kumimoji="0" lang="hu-HU" sz="1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D0F60-5A16-40BF-8825-FFB2832F6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9" y="548680"/>
            <a:ext cx="12163062" cy="5249975"/>
          </a:xfrm>
          <a:prstGeom prst="rect">
            <a:avLst/>
          </a:prstGeom>
        </p:spPr>
      </p:pic>
      <p:pic>
        <p:nvPicPr>
          <p:cNvPr id="219" name="P21_Logo_Vertical_RGB.png" descr="P21_Logo_Vertical_RGB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4152" y="2793462"/>
            <a:ext cx="4564083" cy="289106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880C7A-9B17-40FD-AF82-511004965906}"/>
              </a:ext>
            </a:extLst>
          </p:cNvPr>
          <p:cNvSpPr/>
          <p:nvPr/>
        </p:nvSpPr>
        <p:spPr>
          <a:xfrm>
            <a:off x="7621957" y="4770957"/>
            <a:ext cx="4248472" cy="830995"/>
          </a:xfrm>
          <a:prstGeom prst="rect">
            <a:avLst/>
          </a:prstGeom>
          <a:solidFill>
            <a:srgbClr val="F0F5F8"/>
          </a:solidFill>
          <a:ln w="15875" cap="flat">
            <a:solidFill>
              <a:srgbClr val="F0F5F8"/>
            </a:solidFill>
            <a:prstDash val="solid"/>
            <a:round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hu-HU" sz="2400" b="1" dirty="0">
                <a:solidFill>
                  <a:srgbClr val="238AC3"/>
                </a:solidFill>
              </a:rPr>
              <a:t>PARTNERSÉG A 21. SZÁZADI</a:t>
            </a:r>
          </a:p>
          <a:p>
            <a:pPr algn="ctr"/>
            <a:r>
              <a:rPr lang="hu-HU" sz="2400" b="1" dirty="0">
                <a:solidFill>
                  <a:srgbClr val="238AC3"/>
                </a:solidFill>
              </a:rPr>
              <a:t> KÉSZSÉGEKÉRT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238AC3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vised version of Bloom’s Taxonomy for Project Based Learning (PBL)"/>
          <p:cNvSpPr txBox="1"/>
          <p:nvPr/>
        </p:nvSpPr>
        <p:spPr>
          <a:xfrm>
            <a:off x="870197" y="5016777"/>
            <a:ext cx="1045160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/>
            </a:lvl1pPr>
          </a:lstStyle>
          <a:p>
            <a:br>
              <a:rPr lang="en-US" dirty="0"/>
            </a:br>
            <a:r>
              <a:rPr lang="hu-HU" dirty="0"/>
              <a:t>A Bloom taxonómiájának változata a projektalapú tanuláshoz(</a:t>
            </a:r>
            <a:r>
              <a:rPr dirty="0"/>
              <a:t>PBL)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296AD69-5269-47CE-B93F-DC4EFFD9D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03" y="476672"/>
            <a:ext cx="8919394" cy="50171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xfrm>
            <a:off x="1097280" y="763306"/>
            <a:ext cx="10485119" cy="865494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rPr lang="hu-HU" dirty="0"/>
              <a:t>Tanulási célok</a:t>
            </a:r>
            <a:r>
              <a:rPr dirty="0"/>
              <a:t>– </a:t>
            </a:r>
            <a:r>
              <a:rPr lang="hu-HU" dirty="0"/>
              <a:t>Teljesítmény kritériumok</a:t>
            </a:r>
            <a:endParaRPr dirty="0"/>
          </a:p>
        </p:txBody>
      </p:sp>
      <p:sp>
        <p:nvSpPr>
          <p:cNvPr id="140" name="Szövegdoboz 2"/>
          <p:cNvSpPr txBox="1"/>
          <p:nvPr/>
        </p:nvSpPr>
        <p:spPr>
          <a:xfrm>
            <a:off x="956761" y="1769448"/>
            <a:ext cx="10026317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buSzPct val="100000"/>
              <a:buFontTx/>
              <a:buChar char="•"/>
              <a:defRPr sz="2800"/>
            </a:pPr>
            <a:r>
              <a:rPr dirty="0"/>
              <a:t>PC 1</a:t>
            </a:r>
            <a:r>
              <a:rPr lang="hu-HU" dirty="0"/>
              <a:t>:</a:t>
            </a:r>
            <a:r>
              <a:rPr dirty="0"/>
              <a:t> </a:t>
            </a:r>
            <a:r>
              <a:rPr lang="hu-HU" dirty="0"/>
              <a:t> A tanár képes olyan gyakorlat-orientált tanítási módszerek alkalmazására, mint a projektalapú, problémamegoldó módszer, a kutatás alapú tanulás.</a:t>
            </a:r>
            <a:br>
              <a:rPr lang="hu-HU" dirty="0"/>
            </a:br>
            <a:endParaRPr lang="hu-HU" dirty="0"/>
          </a:p>
          <a:p>
            <a:pPr marL="228600" indent="-228600">
              <a:buSzPct val="100000"/>
              <a:buFontTx/>
              <a:buChar char="•"/>
              <a:defRPr sz="2800"/>
            </a:pPr>
            <a:r>
              <a:rPr dirty="0"/>
              <a:t>PC2</a:t>
            </a:r>
            <a:r>
              <a:rPr lang="hu-HU" dirty="0"/>
              <a:t>:  A tanár azonosítani tudja azokat a készségeket és kompetenciákat amiket az innovatív projekt munka során fejleszteni kíván, és  ki tudja választani ezen pedagógia célok eléréséhez a megfelelő munkaformát és IKT eszközöket..</a:t>
            </a:r>
            <a:r>
              <a:rPr dirty="0"/>
              <a:t> </a:t>
            </a:r>
          </a:p>
        </p:txBody>
      </p:sp>
      <p:pic>
        <p:nvPicPr>
          <p:cNvPr id="141" name="Kép 3" descr="Kép 3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11582399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" y="951186"/>
            <a:ext cx="3858251" cy="4373793"/>
          </a:xfrm>
          <a:prstGeom prst="rect">
            <a:avLst/>
          </a:prstGeom>
        </p:spPr>
      </p:pic>
      <p:pic>
        <p:nvPicPr>
          <p:cNvPr id="231" name="Bloom's_Digital_Taxonom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351352"/>
            <a:ext cx="7942945" cy="55734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églalap 1"/>
          <p:cNvSpPr/>
          <p:nvPr/>
        </p:nvSpPr>
        <p:spPr>
          <a:xfrm>
            <a:off x="407368" y="6396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</a:rPr>
              <a:t>http://www.tankonyvtar.hu/hu/tartalom/tamop412b2/2013-0002_a_hagyomanyos_es_az_ikt-vel_tamogatott_meres_es_ertekeles_a_szakkepzesben/HI/shijs33g.scorm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Kép 1" descr="Kép 1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11582399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blooms-taxonomy-apps-picture.png" descr="blooms-taxonomy-apps-pictu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08755" y="124107"/>
            <a:ext cx="7974491" cy="6179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"/>
          <p:cNvSpPr txBox="1">
            <a:spLocks noGrp="1"/>
          </p:cNvSpPr>
          <p:nvPr>
            <p:ph type="title"/>
          </p:nvPr>
        </p:nvSpPr>
        <p:spPr>
          <a:xfrm>
            <a:off x="1066800" y="458714"/>
            <a:ext cx="10058400" cy="9230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100"/>
            </a:lvl1pPr>
          </a:lstStyle>
          <a:p>
            <a:r>
              <a:rPr lang="hu-HU" dirty="0"/>
              <a:t>IKT eszközök a projektalapú tanuláshoz</a:t>
            </a:r>
            <a:endParaRPr dirty="0"/>
          </a:p>
        </p:txBody>
      </p:sp>
      <p:pic>
        <p:nvPicPr>
          <p:cNvPr id="244" name="Kép 6" descr="Kép 6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11582399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Planning tools - concept mapping tools, Office Tools for searching information (browsers, online databases)…"/>
          <p:cNvSpPr txBox="1"/>
          <p:nvPr/>
        </p:nvSpPr>
        <p:spPr>
          <a:xfrm>
            <a:off x="1134840" y="1782148"/>
            <a:ext cx="9564591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buSzPct val="80000"/>
              <a:buChar char="•"/>
              <a:defRPr sz="2400"/>
            </a:pPr>
            <a:r>
              <a:rPr lang="hu-HU" dirty="0"/>
              <a:t>Tervező eszközök</a:t>
            </a:r>
            <a:r>
              <a:rPr dirty="0"/>
              <a:t>- </a:t>
            </a:r>
            <a:r>
              <a:rPr lang="hu-HU" dirty="0"/>
              <a:t>fogalomtérkép eszközök</a:t>
            </a:r>
            <a:r>
              <a:rPr dirty="0"/>
              <a:t>, Office </a:t>
            </a:r>
            <a:r>
              <a:rPr lang="hu-HU" dirty="0"/>
              <a:t>Eszközök információ kereséshez</a:t>
            </a:r>
            <a:r>
              <a:rPr dirty="0"/>
              <a:t> (</a:t>
            </a:r>
            <a:r>
              <a:rPr lang="hu-HU" dirty="0"/>
              <a:t>böngészők</a:t>
            </a:r>
            <a:r>
              <a:rPr dirty="0"/>
              <a:t>, </a:t>
            </a:r>
            <a:r>
              <a:rPr lang="hu-HU" dirty="0"/>
              <a:t>online adatbázisok</a:t>
            </a:r>
            <a:r>
              <a:rPr dirty="0"/>
              <a:t>)</a:t>
            </a:r>
          </a:p>
          <a:p>
            <a:pPr marL="228600" indent="-228600">
              <a:buSzPct val="80000"/>
              <a:buChar char="•"/>
              <a:defRPr sz="2400"/>
            </a:pPr>
            <a:r>
              <a:rPr lang="hu-HU" dirty="0"/>
              <a:t>Menedzsment és </a:t>
            </a:r>
            <a:r>
              <a:rPr lang="hu-HU" dirty="0" err="1"/>
              <a:t>kollaboratív</a:t>
            </a:r>
            <a:r>
              <a:rPr lang="hu-HU" dirty="0"/>
              <a:t> eszközök </a:t>
            </a:r>
            <a:r>
              <a:rPr dirty="0"/>
              <a:t>(Google </a:t>
            </a:r>
            <a:r>
              <a:rPr lang="hu-HU" dirty="0"/>
              <a:t>D</a:t>
            </a:r>
            <a:r>
              <a:rPr dirty="0" err="1"/>
              <a:t>iary</a:t>
            </a:r>
            <a:r>
              <a:rPr dirty="0"/>
              <a:t>, Excel, Evernote, etc., Google Drive, Google docs, </a:t>
            </a:r>
            <a:r>
              <a:rPr lang="hu-HU" dirty="0" err="1"/>
              <a:t>stb</a:t>
            </a:r>
            <a:r>
              <a:rPr dirty="0"/>
              <a:t>.)</a:t>
            </a:r>
          </a:p>
          <a:p>
            <a:pPr marL="228600" indent="-228600">
              <a:buSzPct val="80000"/>
              <a:buChar char="•"/>
              <a:defRPr sz="2400"/>
            </a:pPr>
            <a:r>
              <a:rPr lang="hu-HU" dirty="0"/>
              <a:t>Grafikus tervező eszközök </a:t>
            </a:r>
            <a:r>
              <a:rPr dirty="0"/>
              <a:t>(Infographics, </a:t>
            </a:r>
            <a:r>
              <a:rPr lang="hu-HU" dirty="0"/>
              <a:t>rajzoló</a:t>
            </a:r>
            <a:r>
              <a:rPr dirty="0"/>
              <a:t>, </a:t>
            </a:r>
            <a:r>
              <a:rPr lang="hu-HU" dirty="0"/>
              <a:t>festő alkalmazások</a:t>
            </a:r>
            <a:r>
              <a:rPr dirty="0"/>
              <a:t>, </a:t>
            </a:r>
            <a:r>
              <a:rPr lang="hu-HU" dirty="0"/>
              <a:t>ingyenes képraktárak</a:t>
            </a:r>
            <a:r>
              <a:rPr dirty="0"/>
              <a:t>, </a:t>
            </a:r>
            <a:r>
              <a:rPr lang="hu-HU" dirty="0" err="1"/>
              <a:t>stb</a:t>
            </a:r>
            <a:r>
              <a:rPr dirty="0"/>
              <a:t>.)</a:t>
            </a:r>
          </a:p>
          <a:p>
            <a:pPr marL="228600" indent="-228600">
              <a:buSzPct val="80000"/>
              <a:buChar char="•"/>
              <a:defRPr sz="2400"/>
            </a:pPr>
            <a:r>
              <a:rPr lang="hu-HU" dirty="0"/>
              <a:t>Külső, belső kommunikációs eszközök </a:t>
            </a:r>
            <a:r>
              <a:rPr dirty="0"/>
              <a:t>(social media </a:t>
            </a:r>
            <a:r>
              <a:rPr lang="hu-HU" dirty="0"/>
              <a:t>pl.</a:t>
            </a:r>
            <a:r>
              <a:rPr dirty="0"/>
              <a:t>Twitter, Facebook, </a:t>
            </a:r>
            <a:r>
              <a:rPr dirty="0" err="1"/>
              <a:t>Youtube</a:t>
            </a:r>
            <a:r>
              <a:rPr dirty="0"/>
              <a:t>, </a:t>
            </a:r>
            <a:r>
              <a:rPr lang="hu-HU" dirty="0"/>
              <a:t>hírlevél</a:t>
            </a:r>
            <a:r>
              <a:rPr dirty="0"/>
              <a:t>, Skype, e-mail, …)</a:t>
            </a:r>
          </a:p>
          <a:p>
            <a:pPr marL="228600" indent="-228600">
              <a:buSzPct val="80000"/>
              <a:buChar char="•"/>
              <a:defRPr sz="2400"/>
            </a:pPr>
            <a:r>
              <a:rPr lang="hu-HU" dirty="0"/>
              <a:t>Prezentációs és jelentés készítő eszközök</a:t>
            </a:r>
            <a:r>
              <a:rPr dirty="0"/>
              <a:t> (</a:t>
            </a:r>
            <a:r>
              <a:rPr lang="hu-HU" dirty="0"/>
              <a:t>első projekt ötlet bemutatása, köztes jelentések, </a:t>
            </a:r>
            <a:r>
              <a:rPr lang="hu-HU" dirty="0" err="1"/>
              <a:t>záróbeszámoló</a:t>
            </a:r>
            <a:r>
              <a:rPr lang="hu-HU" dirty="0"/>
              <a:t>)</a:t>
            </a:r>
            <a:r>
              <a:rPr dirty="0"/>
              <a:t> - Word, PowerPoint, </a:t>
            </a:r>
            <a:r>
              <a:rPr lang="hu-HU" dirty="0" err="1"/>
              <a:t>videókészítő</a:t>
            </a:r>
            <a:r>
              <a:rPr lang="hu-HU" dirty="0"/>
              <a:t> alkalmazások</a:t>
            </a:r>
            <a:r>
              <a:rPr dirty="0"/>
              <a:t>.</a:t>
            </a:r>
          </a:p>
          <a:p>
            <a:pPr marL="228600" indent="-228600">
              <a:buSzPct val="80000"/>
              <a:buChar char="•"/>
              <a:defRPr sz="2400"/>
            </a:pPr>
            <a:r>
              <a:rPr lang="hu-HU" dirty="0"/>
              <a:t>Felmérési eszközök az érdekeltek visszajelzéseinek összegyűjtéséhez.</a:t>
            </a:r>
            <a:endParaRPr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ssessment metho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Értékelési módszerek</a:t>
            </a:r>
            <a:endParaRPr dirty="0"/>
          </a:p>
        </p:txBody>
      </p:sp>
      <p:sp>
        <p:nvSpPr>
          <p:cNvPr id="249" name="Combine individual and group assessment, define the rate (%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rPr lang="hu-HU" dirty="0"/>
              <a:t>Kombinálja az egyéni és a csoportos értékelést, meghatározza az arányt (%)</a:t>
            </a:r>
          </a:p>
          <a:p>
            <a:pPr>
              <a:defRPr sz="2400"/>
            </a:pPr>
            <a:r>
              <a:rPr lang="hu-HU" dirty="0"/>
              <a:t>Szakaszai</a:t>
            </a:r>
            <a:r>
              <a:rPr dirty="0"/>
              <a:t>:</a:t>
            </a:r>
          </a:p>
          <a:p>
            <a:pPr>
              <a:defRPr sz="2400"/>
            </a:pPr>
            <a:r>
              <a:rPr lang="hu-HU" b="1" dirty="0"/>
              <a:t>A projekt folyamatának időtartama alatt: - </a:t>
            </a:r>
            <a:r>
              <a:rPr lang="hu-HU" dirty="0"/>
              <a:t>a félidős, köztes eredmények értékelése, kommunikáció, együttműködés</a:t>
            </a:r>
          </a:p>
          <a:p>
            <a:pPr>
              <a:defRPr sz="2400"/>
            </a:pPr>
            <a:r>
              <a:rPr lang="hu-HU" b="1" dirty="0"/>
              <a:t>Végeredmény</a:t>
            </a:r>
            <a:r>
              <a:rPr dirty="0"/>
              <a:t>: </a:t>
            </a:r>
            <a:r>
              <a:rPr lang="hu-HU" dirty="0"/>
              <a:t> megszerzett ismeretek, a készségek fejlődése (a termék minősége, beszámoló és prezentációs készségek, kommunikációs készségek)</a:t>
            </a:r>
          </a:p>
          <a:p>
            <a:pPr>
              <a:defRPr sz="2400"/>
            </a:pPr>
            <a:r>
              <a:rPr lang="hu-HU" dirty="0"/>
              <a:t>Opciók: önértékelés, szakértői értékelés</a:t>
            </a:r>
            <a:endParaRPr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hu-HU" dirty="0"/>
              <a:t>Feladat</a:t>
            </a:r>
            <a:endParaRPr dirty="0"/>
          </a:p>
        </p:txBody>
      </p:sp>
      <p:pic>
        <p:nvPicPr>
          <p:cNvPr id="252" name="Kép 6" descr="Kép 6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11582399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zövegdoboz 7"/>
          <p:cNvSpPr txBox="1"/>
          <p:nvPr/>
        </p:nvSpPr>
        <p:spPr>
          <a:xfrm>
            <a:off x="1320800" y="2133600"/>
            <a:ext cx="9550400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rPr lang="hu-HU" dirty="0"/>
              <a:t>Készítsen egy tervezetet, melyben meghatározza a fejlesztés folyamat munkafázisait a diákjaival, a projektalapú módszer alkalmazása során! </a:t>
            </a:r>
          </a:p>
          <a:p>
            <a:pPr>
              <a:defRPr sz="2400"/>
            </a:pPr>
            <a:endParaRPr lang="hu-HU" dirty="0"/>
          </a:p>
          <a:p>
            <a:pPr>
              <a:defRPr sz="2400"/>
            </a:pPr>
            <a:r>
              <a:rPr lang="hu-HU" dirty="0"/>
              <a:t>Sorolja fel azokat az IKT eszközöket, amelyeket a különböző szakaszokban fog használni, és indokolja meg, hogy miért ezeket az eszközöket választotta!</a:t>
            </a: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endParaRPr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hu-HU" dirty="0"/>
              <a:t>Konklúzió</a:t>
            </a:r>
            <a:r>
              <a:rPr dirty="0"/>
              <a:t>, </a:t>
            </a:r>
            <a:r>
              <a:rPr lang="hu-HU" dirty="0"/>
              <a:t>összegzés</a:t>
            </a:r>
            <a:endParaRPr dirty="0"/>
          </a:p>
        </p:txBody>
      </p:sp>
      <p:pic>
        <p:nvPicPr>
          <p:cNvPr id="257" name="Kép 6" descr="Kép 6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11582399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zövegdoboz 7"/>
          <p:cNvSpPr txBox="1"/>
          <p:nvPr/>
        </p:nvSpPr>
        <p:spPr>
          <a:xfrm>
            <a:off x="1320800" y="2133600"/>
            <a:ext cx="9550400" cy="6370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rPr lang="hu-HU" dirty="0"/>
              <a:t>Az IKT túl sok eszközt kínál a gyakorlatorientált, projektalapú oktatás megvalósításához. Ezek az eszközök nagyszerűek lehetnek, de a tanárnak nagyon óvatosnak kell lennie, amikor kiválasztja őket a projektalapú tanuláshoz!</a:t>
            </a:r>
          </a:p>
          <a:p>
            <a:pPr>
              <a:defRPr sz="2400"/>
            </a:pPr>
            <a:endParaRPr lang="hu-HU" dirty="0"/>
          </a:p>
          <a:p>
            <a:pPr>
              <a:defRPr sz="2400"/>
            </a:pPr>
            <a:r>
              <a:rPr lang="hu-HU" dirty="0"/>
              <a:t>A tanár hatékonyan tudja a diákok projektjeit vezetni akkor is, ha nagyon egyszerű eszközöket, például az MS Office alkalmazásokat használ, melyeket ő jól ismer, ugyanakkor jó ötlet lehet a „Z” diákok bevonása ebbe a munkába, fontos azonban, hogy a pedagógusokat ne zavarja, hogy a diákjaik gyorsabban használják ezeket az eszközöket, mint ők maguk!</a:t>
            </a: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endParaRPr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zövegdoboz 7"/>
          <p:cNvSpPr txBox="1"/>
          <p:nvPr/>
        </p:nvSpPr>
        <p:spPr>
          <a:xfrm>
            <a:off x="1320800" y="1540151"/>
            <a:ext cx="9550400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AutoNum type="arabicPeriod"/>
              <a:defRPr sz="2400"/>
            </a:pPr>
            <a:r>
              <a:rPr dirty="0"/>
              <a:t>Educating the Net Generation (2005), Diana G. </a:t>
            </a:r>
            <a:r>
              <a:rPr dirty="0" err="1"/>
              <a:t>Oblinger</a:t>
            </a:r>
            <a:r>
              <a:rPr dirty="0"/>
              <a:t> and James L. </a:t>
            </a:r>
            <a:r>
              <a:rPr dirty="0" err="1"/>
              <a:t>Oblinger</a:t>
            </a:r>
            <a:r>
              <a:rPr dirty="0"/>
              <a:t>, Editors, EDUCAUSE. </a:t>
            </a:r>
            <a:r>
              <a:rPr b="1" u="sng" dirty="0"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3"/>
              </a:rPr>
              <a:t>http://www.educause.edu/educatingthenetgen/</a:t>
            </a:r>
            <a:r>
              <a:rPr dirty="0"/>
              <a:t> </a:t>
            </a:r>
          </a:p>
          <a:p>
            <a:pPr marL="457200" indent="-457200">
              <a:buSzPct val="100000"/>
              <a:buAutoNum type="arabicPeriod"/>
              <a:defRPr sz="2400"/>
            </a:pPr>
            <a:r>
              <a:rPr dirty="0"/>
              <a:t>Martin, A. (2006). Literacies for the Digital Age. In A. Martin &amp; D. Madigan (Eds.), Digital Literacies for Learning (pp. 3-25). London: Facet.</a:t>
            </a:r>
          </a:p>
          <a:p>
            <a:pPr marL="457200" indent="-457200">
              <a:buSzPct val="100000"/>
              <a:buAutoNum type="arabicPeriod"/>
              <a:defRPr sz="2400"/>
            </a:pPr>
            <a:r>
              <a:rPr dirty="0"/>
              <a:t>European Commission. (2010a). A Digital Agenda for Europe COM(2010)245 final.</a:t>
            </a:r>
          </a:p>
        </p:txBody>
      </p:sp>
      <p:sp>
        <p:nvSpPr>
          <p:cNvPr id="262" name="Bibliography"/>
          <p:cNvSpPr txBox="1">
            <a:spLocks noGrp="1"/>
          </p:cNvSpPr>
          <p:nvPr>
            <p:ph type="title" idx="4294967295"/>
          </p:nvPr>
        </p:nvSpPr>
        <p:spPr>
          <a:xfrm>
            <a:off x="1147812" y="530997"/>
            <a:ext cx="10058401" cy="659546"/>
          </a:xfrm>
          <a:prstGeom prst="rect">
            <a:avLst/>
          </a:prstGeom>
        </p:spPr>
        <p:txBody>
          <a:bodyPr/>
          <a:lstStyle>
            <a:lvl1pPr>
              <a:defRPr sz="3600" spc="-75"/>
            </a:lvl1pPr>
          </a:lstStyle>
          <a:p>
            <a:r>
              <a:rPr lang="hu-HU" dirty="0"/>
              <a:t>Bibliográfia</a:t>
            </a:r>
            <a:endParaRPr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zövegdoboz 7"/>
          <p:cNvSpPr txBox="1"/>
          <p:nvPr/>
        </p:nvSpPr>
        <p:spPr>
          <a:xfrm>
            <a:off x="1320800" y="709930"/>
            <a:ext cx="9550400" cy="377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AutoNum type="arabicPeriod" startAt="5"/>
              <a:defRPr sz="2400"/>
            </a:pPr>
            <a:r>
              <a:t>Mishra, P., &amp; Koehler, M. (2006). Technological Pedagogical Content Knowledge: A framework for Teacher Knowledge. </a:t>
            </a:r>
            <a:r>
              <a:rPr i="1"/>
              <a:t>Teachers College Record</a:t>
            </a:r>
            <a:r>
              <a:t>,</a:t>
            </a:r>
            <a:r>
              <a:rPr i="1"/>
              <a:t>108</a:t>
            </a:r>
            <a:r>
              <a:t>(6), 1017-1054. </a:t>
            </a:r>
            <a:r>
              <a:rPr u="sng"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3"/>
              </a:rPr>
              <a:t>http://edtechlead.net/philosophy/</a:t>
            </a:r>
          </a:p>
          <a:p>
            <a:pPr marL="457200" indent="-457200">
              <a:buSzPct val="100000"/>
              <a:buAutoNum type="arabicPeriod" startAt="5"/>
              <a:defRPr sz="2400"/>
            </a:pPr>
            <a:r>
              <a:t>Ala-Mutka, K. (2011): Mapping Digital Competence: Towards a Conceptual Understanding, European Commission, JRC, JRC67075, Luxemburg, 2011.</a:t>
            </a:r>
          </a:p>
          <a:p>
            <a:pPr marL="457200" indent="-457200">
              <a:buSzPct val="100000"/>
              <a:buAutoNum type="arabicPeriod" startAt="5"/>
              <a:defRPr sz="2400"/>
            </a:pPr>
            <a:r>
              <a:t>Martin, A. (2006). Literacies for the Digital Age. In A. Martin &amp; D. Madigan (Eds.), Digital Literacies for Learning (pp. 3-25). London: Facet.</a:t>
            </a:r>
          </a:p>
          <a:p>
            <a:pPr marL="457200" indent="-457200">
              <a:buSzPct val="100000"/>
              <a:buAutoNum type="arabicPeriod" startAt="5"/>
              <a:defRPr sz="2400"/>
            </a:pPr>
            <a:r>
              <a:t>European Commission. (2010a). A Digital Agenda for Europe COM(2010) 245 final.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edecker, K., Ala Mutka K., Bacigalupo, M., Ferrari A., Punie, P.: Learning 2.0: The Impact of Web 2.0 Innovations on   Education and Training in Europe, European Commission, Joint Research Centre Institute for Prospective Technological  Studies, 2009…"/>
          <p:cNvSpPr txBox="1"/>
          <p:nvPr/>
        </p:nvSpPr>
        <p:spPr>
          <a:xfrm>
            <a:off x="1389920" y="1004956"/>
            <a:ext cx="8711881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AutoNum type="arabicPeriod" startAt="10"/>
              <a:defRPr sz="2400"/>
            </a:pPr>
            <a:r>
              <a:rPr dirty="0"/>
              <a:t>Bedecker, K., Ala Mutka K., Bacigalupo, M., Ferrari A., Punie, P.: Learning 2.0: The Impact of Web 2.0 Innovations on   Education and Training in Europe, European Commission, Joint Research Centre Institute for Prospective Technological  Studies, 2009</a:t>
            </a:r>
          </a:p>
          <a:p>
            <a:pPr marL="457200" indent="-457200">
              <a:buSzPct val="100000"/>
              <a:buAutoNum type="arabicPeriod" startAt="10"/>
              <a:defRPr sz="2400"/>
            </a:pPr>
            <a:r>
              <a:rPr dirty="0"/>
              <a:t>Holmes, B. , Gardner, J.: E-learning concepts and practice, SAGE publications, 2006</a:t>
            </a:r>
          </a:p>
          <a:p>
            <a:pPr marL="457200" indent="-457200">
              <a:buSzPct val="100000"/>
              <a:buAutoNum type="arabicPeriod" startAt="10"/>
              <a:defRPr sz="2400"/>
            </a:pPr>
            <a:r>
              <a:rPr dirty="0"/>
              <a:t>Kozma, R. (2003). Technology and classroom practices: An international study.  Journal of Research on Computers in Education, 36 (1), 1-14.</a:t>
            </a:r>
            <a:endParaRPr lang="hu-HU" dirty="0"/>
          </a:p>
          <a:p>
            <a:pPr marL="457200" indent="-457200">
              <a:buSzPct val="100000"/>
              <a:buFontTx/>
              <a:buAutoNum type="arabicPeriod" startAt="10"/>
              <a:defRPr sz="2400"/>
            </a:pPr>
            <a:r>
              <a:rPr lang="en-US" sz="2400" dirty="0" err="1"/>
              <a:t>Vuorikari</a:t>
            </a:r>
            <a:r>
              <a:rPr lang="en-US" sz="2400" dirty="0"/>
              <a:t>, R., </a:t>
            </a:r>
            <a:r>
              <a:rPr lang="en-US" sz="2400" dirty="0" err="1"/>
              <a:t>Punie</a:t>
            </a:r>
            <a:r>
              <a:rPr lang="en-US" sz="2400" dirty="0"/>
              <a:t>, Y., </a:t>
            </a:r>
            <a:r>
              <a:rPr lang="en-US" sz="2400" dirty="0" err="1"/>
              <a:t>Carretero</a:t>
            </a:r>
            <a:r>
              <a:rPr lang="en-US" sz="2400" dirty="0"/>
              <a:t> Gomez S., Van den Brande, G. (2016). </a:t>
            </a:r>
            <a:r>
              <a:rPr lang="en-US" sz="2400" dirty="0" err="1"/>
              <a:t>DigComp</a:t>
            </a:r>
            <a:r>
              <a:rPr lang="en-US" sz="2400" dirty="0"/>
              <a:t> 2.0: The Digital Competence Framework for Citizens. Update Phase 1: The Conceptual Reference Model. Luxembourg Publication Office of the European Union. EUR 27948 EN. doi:10.2791/11517 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Kép 1" descr="Kép 1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11582399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zövegdoboz 3"/>
          <p:cNvSpPr txBox="1"/>
          <p:nvPr/>
        </p:nvSpPr>
        <p:spPr>
          <a:xfrm>
            <a:off x="787400" y="800099"/>
            <a:ext cx="6373441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rPr lang="hu-HU" dirty="0"/>
              <a:t>Hasznos linkek</a:t>
            </a:r>
            <a:r>
              <a:rPr dirty="0"/>
              <a:t>:</a:t>
            </a:r>
          </a:p>
          <a:p>
            <a:pPr>
              <a:defRPr sz="2400"/>
            </a:pPr>
            <a:endParaRPr dirty="0"/>
          </a:p>
          <a:p>
            <a:pPr>
              <a:defRPr sz="2400"/>
            </a:pPr>
            <a:r>
              <a:rPr u="sng" dirty="0"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4"/>
              </a:rPr>
              <a:t>Intel Teach Elements: Project Based Approaches</a:t>
            </a:r>
          </a:p>
          <a:p>
            <a:pPr>
              <a:defRPr sz="2400" b="1"/>
            </a:pPr>
            <a:r>
              <a:rPr u="sng" dirty="0"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5"/>
              </a:rPr>
              <a:t>PBL Workshop Tools and Resources</a:t>
            </a:r>
          </a:p>
          <a:p>
            <a:pPr>
              <a:defRPr sz="2400"/>
            </a:pPr>
            <a:r>
              <a:rPr u="sng" dirty="0"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6"/>
              </a:rPr>
              <a:t>The Technology Integration Matrix</a:t>
            </a:r>
          </a:p>
          <a:p>
            <a:pPr>
              <a:defRPr sz="2400"/>
            </a:pPr>
            <a:r>
              <a:rPr u="sng" dirty="0"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7"/>
              </a:rPr>
              <a:t>Project Design Rubric</a:t>
            </a:r>
          </a:p>
          <a:p>
            <a:pPr>
              <a:defRPr sz="2400"/>
            </a:pPr>
            <a:r>
              <a:rPr u="sng" dirty="0">
                <a:solidFill>
                  <a:srgbClr val="6EAC1C"/>
                </a:solidFill>
                <a:uFill>
                  <a:solidFill>
                    <a:srgbClr val="6EAC1C"/>
                  </a:solidFill>
                </a:uFill>
                <a:hlinkClick r:id="rId8"/>
              </a:rPr>
              <a:t>https://www.edutopia.org/</a:t>
            </a:r>
            <a:r>
              <a:rPr dirty="0"/>
              <a:t> </a:t>
            </a:r>
          </a:p>
          <a:p>
            <a:pPr>
              <a:defRPr sz="2400" b="1"/>
            </a:pPr>
            <a:endParaRPr dirty="0"/>
          </a:p>
          <a:p>
            <a:pPr>
              <a:defRPr sz="2400"/>
            </a:pP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zövegdoboz 2"/>
          <p:cNvSpPr txBox="1"/>
          <p:nvPr/>
        </p:nvSpPr>
        <p:spPr>
          <a:xfrm>
            <a:off x="956761" y="1769448"/>
            <a:ext cx="10026317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buSzPct val="100000"/>
              <a:buChar char="•"/>
              <a:defRPr sz="2800"/>
            </a:pPr>
            <a:r>
              <a:rPr dirty="0"/>
              <a:t>PC3</a:t>
            </a:r>
            <a:r>
              <a:rPr lang="hu-HU" dirty="0"/>
              <a:t>:</a:t>
            </a:r>
            <a:r>
              <a:rPr dirty="0"/>
              <a:t> </a:t>
            </a:r>
            <a:r>
              <a:rPr lang="hu-HU" dirty="0"/>
              <a:t> A tanár képes kiválasztani és használni az IKT-eszközöket a projektfolyamat szakaszainak támogatásához (innováció, tervezés, megvalósítás, nyomon követés és értékelés)</a:t>
            </a:r>
            <a:r>
              <a:rPr dirty="0"/>
              <a:t>.</a:t>
            </a:r>
            <a:br>
              <a:rPr lang="hu-HU" dirty="0"/>
            </a:br>
            <a:endParaRPr dirty="0"/>
          </a:p>
          <a:p>
            <a:pPr marL="228600" indent="-228600">
              <a:buSzPct val="100000"/>
              <a:buChar char="•"/>
              <a:defRPr sz="2800"/>
            </a:pPr>
            <a:r>
              <a:rPr dirty="0"/>
              <a:t>PC4</a:t>
            </a:r>
            <a:r>
              <a:rPr lang="hu-HU" dirty="0"/>
              <a:t>:</a:t>
            </a:r>
            <a:r>
              <a:rPr dirty="0"/>
              <a:t> </a:t>
            </a:r>
            <a:r>
              <a:rPr lang="hu-HU" dirty="0"/>
              <a:t> A tanár képes stratégiát kidolgozni és megfelelő eszközöket használni az egyéni és csoportos teljesítmény értékeléséhez az együttműködési projektekben. </a:t>
            </a:r>
            <a:endParaRPr dirty="0"/>
          </a:p>
          <a:p>
            <a:pPr>
              <a:buSzPct val="100000"/>
              <a:defRPr sz="2800"/>
            </a:pPr>
            <a:endParaRPr dirty="0"/>
          </a:p>
          <a:p>
            <a:pPr marL="228600" indent="-228600">
              <a:buSzPct val="100000"/>
              <a:buChar char="•"/>
              <a:defRPr sz="2800"/>
            </a:pPr>
            <a:endParaRPr dirty="0"/>
          </a:p>
        </p:txBody>
      </p:sp>
      <p:pic>
        <p:nvPicPr>
          <p:cNvPr id="146" name="Kép 3" descr="Kép 3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11582399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1097280" y="763306"/>
            <a:ext cx="10485119" cy="865494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rPr lang="hu-HU" dirty="0"/>
              <a:t>Tanulási célok– Teljesítmény kritériumok</a:t>
            </a:r>
            <a:endParaRPr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62613" y="430213"/>
            <a:ext cx="6529387" cy="1384300"/>
          </a:xfrm>
        </p:spPr>
        <p:txBody>
          <a:bodyPr>
            <a:normAutofit fontScale="92500"/>
          </a:bodyPr>
          <a:lstStyle/>
          <a:p>
            <a:r>
              <a:rPr lang="hu-HU" sz="2400" dirty="0"/>
              <a:t>Ez a tananyag az </a:t>
            </a:r>
            <a:r>
              <a:rPr lang="hu-HU" sz="2400" dirty="0" err="1"/>
              <a:t>InnoTeach</a:t>
            </a:r>
            <a:r>
              <a:rPr lang="hu-HU" sz="2400" dirty="0"/>
              <a:t> Project C1 tréningen hangzott el, 2017 július 12-én, Budapesten. </a:t>
            </a:r>
          </a:p>
          <a:p>
            <a:r>
              <a:rPr lang="hu-HU" sz="2400" dirty="0"/>
              <a:t>A tréninganyag minden tartalma a </a:t>
            </a:r>
            <a:r>
              <a:rPr lang="hu-HU" sz="2400" dirty="0" err="1"/>
              <a:t>Creative</a:t>
            </a:r>
            <a:r>
              <a:rPr lang="hu-HU" sz="2400" dirty="0"/>
              <a:t> </a:t>
            </a:r>
            <a:r>
              <a:rPr lang="hu-HU" sz="2400" dirty="0" err="1"/>
              <a:t>Commons</a:t>
            </a:r>
            <a:r>
              <a:rPr lang="hu-HU" sz="2400" dirty="0"/>
              <a:t> „Nevezd meg!</a:t>
            </a:r>
            <a:r>
              <a:rPr lang="hu-HU" sz="2400" dirty="0" err="1"/>
              <a:t>-Így</a:t>
            </a:r>
            <a:r>
              <a:rPr lang="hu-HU" sz="2400" dirty="0"/>
              <a:t> add tovább!” szerint használható</a:t>
            </a:r>
          </a:p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45582" y="535603"/>
            <a:ext cx="4442306" cy="3786187"/>
          </a:xfrm>
        </p:spPr>
        <p:txBody>
          <a:bodyPr>
            <a:noAutofit/>
          </a:bodyPr>
          <a:lstStyle/>
          <a:p>
            <a:r>
              <a:rPr lang="hu-HU" sz="2400" b="1" baseline="30000" dirty="0"/>
              <a:t>Projekt neve</a:t>
            </a:r>
            <a:r>
              <a:rPr lang="en-US" sz="2400" baseline="30000" dirty="0"/>
              <a:t>: LÉGY INNOVATÍV!</a:t>
            </a:r>
            <a:r>
              <a:rPr lang="hu-HU" sz="2400" baseline="30000" dirty="0"/>
              <a:t> </a:t>
            </a:r>
            <a:r>
              <a:rPr lang="en-US" sz="2400" baseline="30000" dirty="0" err="1"/>
              <a:t>Kreativitás</a:t>
            </a:r>
            <a:r>
              <a:rPr lang="en-US" sz="2400" baseline="30000" dirty="0"/>
              <a:t>, </a:t>
            </a:r>
            <a:r>
              <a:rPr lang="en-US" sz="2400" baseline="30000" dirty="0" err="1"/>
              <a:t>innováció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és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vállalkozói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készségek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fejlesztése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általános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iskolai</a:t>
            </a:r>
            <a:r>
              <a:rPr lang="en-US" sz="2400" baseline="30000" dirty="0"/>
              <a:t> </a:t>
            </a:r>
            <a:r>
              <a:rPr lang="en-US" sz="2400" baseline="30000" dirty="0" err="1"/>
              <a:t>pedagógusoknak</a:t>
            </a:r>
            <a:r>
              <a:rPr lang="en-US" sz="2400" baseline="30000" dirty="0"/>
              <a:t> </a:t>
            </a:r>
          </a:p>
          <a:p>
            <a:r>
              <a:rPr lang="hu-HU" sz="2400" b="1" baseline="30000" dirty="0"/>
              <a:t>Rövidítés</a:t>
            </a:r>
            <a:r>
              <a:rPr lang="en-GB" sz="2400" baseline="30000" dirty="0"/>
              <a:t>: </a:t>
            </a:r>
            <a:r>
              <a:rPr lang="en-GB" sz="2400" baseline="30000" dirty="0" err="1"/>
              <a:t>InnoTeach</a:t>
            </a:r>
            <a:endParaRPr lang="en-GB" sz="2400" baseline="30000" dirty="0"/>
          </a:p>
          <a:p>
            <a:r>
              <a:rPr lang="en-GB" sz="2400" b="1" baseline="30000" dirty="0" err="1"/>
              <a:t>Proje</a:t>
            </a:r>
            <a:r>
              <a:rPr lang="hu-HU" sz="2400" b="1" baseline="30000" dirty="0"/>
              <a:t>k</a:t>
            </a:r>
            <a:r>
              <a:rPr lang="en-GB" sz="2400" b="1" baseline="30000" dirty="0"/>
              <a:t>t </a:t>
            </a:r>
            <a:r>
              <a:rPr lang="hu-HU" sz="2400" b="1" baseline="30000" dirty="0"/>
              <a:t>száma</a:t>
            </a:r>
            <a:r>
              <a:rPr lang="en-GB" sz="2400" b="1" baseline="30000" dirty="0"/>
              <a:t>: </a:t>
            </a:r>
            <a:r>
              <a:rPr lang="en-GB" sz="2400" baseline="30000" dirty="0"/>
              <a:t>2016-1-SI01-KA201-021641</a:t>
            </a:r>
          </a:p>
          <a:p>
            <a:r>
              <a:rPr lang="en-GB" sz="2400" b="1" baseline="30000" dirty="0"/>
              <a:t>Program</a:t>
            </a:r>
            <a:r>
              <a:rPr lang="hu-HU" sz="2400" b="1" baseline="30000" dirty="0"/>
              <a:t> neve</a:t>
            </a:r>
            <a:r>
              <a:rPr lang="en-GB" sz="2400" b="1" baseline="30000" dirty="0"/>
              <a:t>:</a:t>
            </a:r>
            <a:r>
              <a:rPr lang="en-GB" sz="2400" baseline="30000" dirty="0"/>
              <a:t> Erasmus+ </a:t>
            </a:r>
            <a:r>
              <a:rPr lang="hu-HU" sz="2400" baseline="30000" dirty="0"/>
              <a:t>Stratégiai Partnerség</a:t>
            </a:r>
            <a:endParaRPr lang="en-GB" sz="2400" baseline="30000" dirty="0"/>
          </a:p>
          <a:p>
            <a:r>
              <a:rPr lang="hu-HU" sz="2400" b="1" baseline="30000" dirty="0"/>
              <a:t>Projektkoordinátor szervezet</a:t>
            </a:r>
            <a:r>
              <a:rPr lang="en-GB" sz="2400" b="1" baseline="30000" dirty="0"/>
              <a:t>: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Korona</a:t>
            </a:r>
            <a:r>
              <a:rPr lang="en-GB" sz="2400" baseline="30000" dirty="0"/>
              <a:t> plus </a:t>
            </a:r>
            <a:r>
              <a:rPr lang="en-GB" sz="2400" baseline="30000" dirty="0" err="1"/>
              <a:t>d.o.o</a:t>
            </a:r>
            <a:r>
              <a:rPr lang="en-GB" sz="2400" baseline="30000" dirty="0"/>
              <a:t>., </a:t>
            </a:r>
            <a:r>
              <a:rPr lang="en-GB" sz="2400" baseline="30000" dirty="0" err="1"/>
              <a:t>Innovációs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és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Technológiai</a:t>
            </a:r>
            <a:r>
              <a:rPr lang="hu-HU" sz="2400" baseline="30000" dirty="0"/>
              <a:t> </a:t>
            </a:r>
            <a:r>
              <a:rPr lang="en-GB" sz="2400" baseline="30000" dirty="0" err="1"/>
              <a:t>Intézet</a:t>
            </a:r>
            <a:r>
              <a:rPr lang="en-GB" sz="2400" baseline="30000" dirty="0"/>
              <a:t>, S</a:t>
            </a:r>
            <a:r>
              <a:rPr lang="hu-HU" sz="2400" baseline="30000" dirty="0"/>
              <a:t>z</a:t>
            </a:r>
            <a:r>
              <a:rPr lang="en-GB" sz="2400" baseline="30000" dirty="0" err="1"/>
              <a:t>lov</a:t>
            </a:r>
            <a:r>
              <a:rPr lang="hu-HU" sz="2400" baseline="30000" dirty="0"/>
              <a:t>é</a:t>
            </a:r>
            <a:r>
              <a:rPr lang="en-GB" sz="2400" baseline="30000" dirty="0" err="1"/>
              <a:t>nia</a:t>
            </a:r>
            <a:endParaRPr lang="en-GB" sz="2400" baseline="30000" dirty="0"/>
          </a:p>
          <a:p>
            <a:r>
              <a:rPr lang="hu-HU" sz="2400" b="1" baseline="30000" dirty="0"/>
              <a:t>Kontaktszemély</a:t>
            </a:r>
            <a:r>
              <a:rPr lang="en-GB" sz="2400" b="1" baseline="30000" dirty="0"/>
              <a:t>: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Urška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Mrgole</a:t>
            </a:r>
            <a:r>
              <a:rPr lang="en-GB" sz="2400" baseline="30000" dirty="0"/>
              <a:t> – </a:t>
            </a:r>
            <a:r>
              <a:rPr lang="en-GB" sz="2400" baseline="30000" dirty="0" err="1"/>
              <a:t>info@innovation.si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26" y="1909357"/>
            <a:ext cx="2745227" cy="16612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4414183"/>
            <a:ext cx="609601" cy="24438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888977" y="3761553"/>
            <a:ext cx="33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InnoTeach</a:t>
            </a:r>
            <a:r>
              <a:rPr lang="hu-HU" dirty="0"/>
              <a:t> Konzorcium 2016-2017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321790"/>
            <a:ext cx="7032566" cy="17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6491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Kép 8" descr="Kép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5300" y="5989320"/>
            <a:ext cx="7698277" cy="837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r="3743"/>
          <a:stretch>
            <a:fillRect/>
          </a:stretch>
        </p:blipFill>
        <p:spPr>
          <a:xfrm>
            <a:off x="4158071" y="0"/>
            <a:ext cx="803392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267781"/>
            <a:ext cx="4090738" cy="4032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Kép 1" descr="Kép 1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-1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Téglalap 7"/>
          <p:cNvSpPr/>
          <p:nvPr/>
        </p:nvSpPr>
        <p:spPr>
          <a:xfrm>
            <a:off x="-2" y="6035040"/>
            <a:ext cx="9459887" cy="822961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289" name="Kép 6" descr="Kép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" y="5874129"/>
            <a:ext cx="9044249" cy="98387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Title 1"/>
          <p:cNvSpPr txBox="1"/>
          <p:nvPr/>
        </p:nvSpPr>
        <p:spPr>
          <a:xfrm>
            <a:off x="1097280" y="2953136"/>
            <a:ext cx="10058401" cy="137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defTabSz="914400">
              <a:lnSpc>
                <a:spcPct val="85000"/>
              </a:lnSpc>
              <a:defRPr sz="4800" spc="-100">
                <a:solidFill>
                  <a:srgbClr val="262626"/>
                </a:solidFill>
              </a:defRPr>
            </a:lvl1pPr>
          </a:lstStyle>
          <a:p>
            <a:r>
              <a:rPr lang="hu-HU" dirty="0"/>
              <a:t>A sablon készítője:</a:t>
            </a:r>
            <a:endParaRPr dirty="0"/>
          </a:p>
        </p:txBody>
      </p:sp>
      <p:sp>
        <p:nvSpPr>
          <p:cNvPr id="291" name="Text Placeholder 2"/>
          <p:cNvSpPr txBox="1"/>
          <p:nvPr/>
        </p:nvSpPr>
        <p:spPr>
          <a:xfrm>
            <a:off x="6675600" y="4466335"/>
            <a:ext cx="4737292" cy="583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914400">
              <a:lnSpc>
                <a:spcPct val="90000"/>
              </a:lnSpc>
              <a:spcBef>
                <a:spcPts val="1200"/>
              </a:spcBef>
              <a:defRPr sz="2400" cap="all" spc="200">
                <a:solidFill>
                  <a:srgbClr val="344068"/>
                </a:solidFill>
              </a:defRPr>
            </a:lvl1pPr>
          </a:lstStyle>
          <a:p>
            <a:r>
              <a:rPr dirty="0" err="1"/>
              <a:t>Lengyel</a:t>
            </a:r>
            <a:r>
              <a:rPr lang="hu-HU" dirty="0"/>
              <a:t> Zsolt</a:t>
            </a:r>
            <a:r>
              <a:rPr dirty="0"/>
              <a:t>, </a:t>
            </a:r>
            <a:r>
              <a:rPr dirty="0" err="1"/>
              <a:t>szabó</a:t>
            </a:r>
            <a:r>
              <a:rPr lang="hu-HU" dirty="0"/>
              <a:t> </a:t>
            </a:r>
            <a:r>
              <a:rPr lang="hu-HU" dirty="0" err="1"/>
              <a:t>jános</a:t>
            </a:r>
            <a:r>
              <a:rPr lang="hu-HU" dirty="0"/>
              <a:t> </a:t>
            </a:r>
            <a:endParaRPr dirty="0"/>
          </a:p>
        </p:txBody>
      </p:sp>
      <p:pic>
        <p:nvPicPr>
          <p:cNvPr id="292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3244" y="1388660"/>
            <a:ext cx="5199647" cy="2661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Kép 3" descr="Kép 3"/>
          <p:cNvPicPr>
            <a:picLocks noChangeAspect="1"/>
          </p:cNvPicPr>
          <p:nvPr/>
        </p:nvPicPr>
        <p:blipFill>
          <a:blip r:embed="rId4">
            <a:extLst/>
          </a:blip>
          <a:srcRect r="85412"/>
          <a:stretch>
            <a:fillRect/>
          </a:stretch>
        </p:blipFill>
        <p:spPr>
          <a:xfrm>
            <a:off x="11582399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zövegdoboz 3"/>
          <p:cNvSpPr txBox="1"/>
          <p:nvPr/>
        </p:nvSpPr>
        <p:spPr>
          <a:xfrm>
            <a:off x="3515362" y="2170178"/>
            <a:ext cx="8076002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rPr lang="hu-HU" dirty="0"/>
              <a:t>PROBLÉMA, PROJEKT-  és KUTATÁSALAPÚ tanulás.</a:t>
            </a:r>
            <a:endParaRPr dirty="0"/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rPr lang="hu-HU" dirty="0"/>
              <a:t>Miben hasonlítanak, miben különböznek ezek a megközelítések?</a:t>
            </a:r>
            <a:endParaRPr dirty="0"/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rPr lang="hu-HU" dirty="0"/>
              <a:t>Hogyan válasszam ki a legmegfelelőbb módszert?</a:t>
            </a:r>
            <a:endParaRPr dirty="0"/>
          </a:p>
        </p:txBody>
      </p:sp>
      <p:sp>
        <p:nvSpPr>
          <p:cNvPr id="152" name="Téglalap 9"/>
          <p:cNvSpPr txBox="1"/>
          <p:nvPr/>
        </p:nvSpPr>
        <p:spPr>
          <a:xfrm>
            <a:off x="7911600" y="6411578"/>
            <a:ext cx="38512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https://eduscapes.com/tap/topic43.htm</a:t>
            </a:r>
          </a:p>
        </p:txBody>
      </p:sp>
      <p:pic>
        <p:nvPicPr>
          <p:cNvPr id="153" name="Kép 10" descr="Kép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423" y="283746"/>
            <a:ext cx="2421704" cy="1362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Kép 11" descr="Kép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643" y="1645954"/>
            <a:ext cx="2301250" cy="1872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Kép 13" descr="Kép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0687" y="3518832"/>
            <a:ext cx="2321206" cy="279437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églalap 14"/>
          <p:cNvSpPr txBox="1"/>
          <p:nvPr/>
        </p:nvSpPr>
        <p:spPr>
          <a:xfrm>
            <a:off x="622504" y="6411578"/>
            <a:ext cx="447109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https://www.celt.mmu.ac.uk/teaching/pbl.php</a:t>
            </a:r>
          </a:p>
        </p:txBody>
      </p:sp>
      <p:sp>
        <p:nvSpPr>
          <p:cNvPr id="157" name="Téglalap 16"/>
          <p:cNvSpPr txBox="1"/>
          <p:nvPr/>
        </p:nvSpPr>
        <p:spPr>
          <a:xfrm>
            <a:off x="3515362" y="595518"/>
            <a:ext cx="277575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r>
              <a:rPr lang="hu-HU" dirty="0"/>
              <a:t>Aktív tanulás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zövegdoboz 3"/>
          <p:cNvSpPr txBox="1"/>
          <p:nvPr/>
        </p:nvSpPr>
        <p:spPr>
          <a:xfrm>
            <a:off x="551446" y="2242814"/>
            <a:ext cx="7263656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rPr lang="hu-HU" sz="2600" dirty="0"/>
              <a:t>Egy kíváncsi gyerek motivált abban, hogy kéréseket tegyen fel, válaszokat keressen és hogy ezeket a válaszokat alkalmazza is a személyes tapasztalataiban.</a:t>
            </a:r>
            <a:endParaRPr sz="2600" dirty="0"/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rPr lang="hu-HU" sz="2600" dirty="0"/>
              <a:t>A kíváncsiság és a motiváció a kutatásalapú tanulás lételemei.</a:t>
            </a:r>
            <a:endParaRPr sz="2600" dirty="0"/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rPr lang="hu-HU" sz="2600" dirty="0"/>
              <a:t>Ez a megközelítés a hagyományos osztálytermet, egy nagy energiájú tanulási központtá változtatja, ahol a gyermekek izgatottan vesznek részt a tanulásban és az egyes tevékenységekben.</a:t>
            </a:r>
            <a:endParaRPr sz="2600" dirty="0"/>
          </a:p>
        </p:txBody>
      </p:sp>
      <p:sp>
        <p:nvSpPr>
          <p:cNvPr id="162" name="Téglalap 16"/>
          <p:cNvSpPr txBox="1"/>
          <p:nvPr/>
        </p:nvSpPr>
        <p:spPr>
          <a:xfrm>
            <a:off x="551445" y="1168615"/>
            <a:ext cx="7206458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rPr lang="hu-HU" dirty="0"/>
              <a:t>Mely tulajdonságát kedveli Ön egy kis diáknak</a:t>
            </a:r>
            <a:r>
              <a:rPr dirty="0"/>
              <a:t>? </a:t>
            </a:r>
          </a:p>
          <a:p>
            <a:pPr>
              <a:defRPr sz="2800"/>
            </a:pPr>
            <a:r>
              <a:rPr lang="hu-HU" dirty="0"/>
              <a:t>A mi válaszunk</a:t>
            </a:r>
            <a:r>
              <a:rPr dirty="0"/>
              <a:t>: </a:t>
            </a:r>
            <a:r>
              <a:rPr lang="hu-HU" dirty="0"/>
              <a:t>a </a:t>
            </a:r>
            <a:r>
              <a:rPr lang="hu-HU" b="1" i="1" dirty="0"/>
              <a:t>kíváncsiságát</a:t>
            </a:r>
            <a:endParaRPr b="1" i="1" dirty="0"/>
          </a:p>
        </p:txBody>
      </p:sp>
      <p:sp>
        <p:nvSpPr>
          <p:cNvPr id="163" name="Téglalap 1"/>
          <p:cNvSpPr txBox="1"/>
          <p:nvPr/>
        </p:nvSpPr>
        <p:spPr>
          <a:xfrm>
            <a:off x="147917" y="6420996"/>
            <a:ext cx="954741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https://www.britishcouncil.org/voices-magazine/how-use-inquiry-based-learning-young-learners</a:t>
            </a:r>
          </a:p>
        </p:txBody>
      </p:sp>
      <p:sp>
        <p:nvSpPr>
          <p:cNvPr id="164" name="Téglalap 12"/>
          <p:cNvSpPr/>
          <p:nvPr/>
        </p:nvSpPr>
        <p:spPr>
          <a:xfrm>
            <a:off x="1" y="214508"/>
            <a:ext cx="12176232" cy="713741"/>
          </a:xfrm>
          <a:prstGeom prst="rect">
            <a:avLst/>
          </a:prstGeom>
          <a:solidFill>
            <a:srgbClr val="1D6295">
              <a:alpha val="6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/>
            </a:pPr>
            <a:r>
              <a:rPr dirty="0"/>
              <a:t>     </a:t>
            </a:r>
            <a:r>
              <a:rPr lang="hu-HU" dirty="0"/>
              <a:t>Kutatásalapú tanulás</a:t>
            </a:r>
            <a:endParaRPr dirty="0"/>
          </a:p>
        </p:txBody>
      </p:sp>
      <p:pic>
        <p:nvPicPr>
          <p:cNvPr id="165" name="Kép 4" descr="Kép 4"/>
          <p:cNvPicPr>
            <a:picLocks noChangeAspect="1"/>
          </p:cNvPicPr>
          <p:nvPr/>
        </p:nvPicPr>
        <p:blipFill>
          <a:blip r:embed="rId3">
            <a:extLst/>
          </a:blip>
          <a:srcRect l="20329" r="24312"/>
          <a:stretch>
            <a:fillRect/>
          </a:stretch>
        </p:blipFill>
        <p:spPr>
          <a:xfrm>
            <a:off x="8136646" y="1450426"/>
            <a:ext cx="4039588" cy="4866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églalap 2"/>
          <p:cNvSpPr txBox="1"/>
          <p:nvPr/>
        </p:nvSpPr>
        <p:spPr>
          <a:xfrm>
            <a:off x="241738" y="6363091"/>
            <a:ext cx="95644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https://www.linkedin.com/pulse/based-learning-9-ibl-inquiry-based-john-dsouza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8" y="188640"/>
            <a:ext cx="10771685" cy="61727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églalap 16"/>
          <p:cNvSpPr txBox="1"/>
          <p:nvPr/>
        </p:nvSpPr>
        <p:spPr>
          <a:xfrm>
            <a:off x="396121" y="2673994"/>
            <a:ext cx="7328414" cy="364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Font typeface="Arial"/>
              <a:buChar char="•"/>
              <a:defRPr sz="2200"/>
            </a:pPr>
            <a:r>
              <a:rPr lang="hu-HU" sz="2100" dirty="0"/>
              <a:t>Megvizsgálják és meghatározzák a problémát</a:t>
            </a:r>
            <a:r>
              <a:rPr sz="2100" dirty="0"/>
              <a:t>.</a:t>
            </a:r>
          </a:p>
          <a:p>
            <a:pPr marL="457200" indent="-457200">
              <a:buSzPct val="100000"/>
              <a:buFont typeface="Arial"/>
              <a:buChar char="•"/>
              <a:defRPr sz="2200"/>
            </a:pPr>
            <a:r>
              <a:rPr lang="hu-HU" sz="2100" dirty="0"/>
              <a:t>Áttekintik, hogy milyen ismeretekkel rendelkeznek a problémához kapcsolódó kérdésekben.</a:t>
            </a:r>
            <a:endParaRPr sz="2100" dirty="0"/>
          </a:p>
          <a:p>
            <a:pPr marL="457200" indent="-457200">
              <a:buSzPct val="100000"/>
              <a:buFont typeface="Arial"/>
              <a:buChar char="•"/>
              <a:defRPr sz="2200"/>
            </a:pPr>
            <a:r>
              <a:rPr lang="hu-HU" sz="2100" dirty="0"/>
              <a:t>Meghatározzák, hogy milyen új ismereteket kell elsajátítaniuk, hol találják meg a szükséges információkat és eszközöket a probléma megoldásához.</a:t>
            </a:r>
            <a:endParaRPr sz="2100" dirty="0"/>
          </a:p>
          <a:p>
            <a:pPr marL="457200" indent="-457200">
              <a:buSzPct val="100000"/>
              <a:buFont typeface="Arial"/>
              <a:buChar char="•"/>
              <a:defRPr sz="2200"/>
            </a:pPr>
            <a:r>
              <a:rPr lang="hu-HU" sz="2100" dirty="0"/>
              <a:t>Értékelik a lehetséges megoldásokat.</a:t>
            </a:r>
            <a:endParaRPr sz="2100" dirty="0"/>
          </a:p>
          <a:p>
            <a:pPr marL="457200" indent="-457200">
              <a:buSzPct val="100000"/>
              <a:buFont typeface="Arial"/>
              <a:buChar char="•"/>
              <a:defRPr sz="2200"/>
            </a:pPr>
            <a:r>
              <a:rPr lang="hu-HU" sz="2100" dirty="0"/>
              <a:t>Megoldják a problémát és tesztelik a legjobb megoldást.</a:t>
            </a:r>
            <a:endParaRPr sz="2100" dirty="0"/>
          </a:p>
          <a:p>
            <a:pPr marL="457200" indent="-457200">
              <a:buSzPct val="100000"/>
              <a:buFont typeface="Arial"/>
              <a:buChar char="•"/>
              <a:defRPr sz="2200"/>
            </a:pPr>
            <a:r>
              <a:rPr lang="hu-HU" sz="2100" dirty="0"/>
              <a:t>Értékelik az eredményeket</a:t>
            </a:r>
            <a:endParaRPr sz="2100" dirty="0"/>
          </a:p>
          <a:p>
            <a:pPr marL="457200" indent="-457200">
              <a:buSzPct val="100000"/>
              <a:buFont typeface="Arial"/>
              <a:buChar char="•"/>
              <a:defRPr sz="2200"/>
            </a:pPr>
            <a:r>
              <a:rPr lang="hu-HU" sz="2100" dirty="0"/>
              <a:t>Beszámolót készítenek az eredményeikről és megosztják azokat.</a:t>
            </a:r>
            <a:endParaRPr sz="2100" dirty="0"/>
          </a:p>
        </p:txBody>
      </p:sp>
      <p:sp>
        <p:nvSpPr>
          <p:cNvPr id="175" name="Téglalap 12"/>
          <p:cNvSpPr/>
          <p:nvPr/>
        </p:nvSpPr>
        <p:spPr>
          <a:xfrm>
            <a:off x="1" y="214508"/>
            <a:ext cx="12176232" cy="713741"/>
          </a:xfrm>
          <a:prstGeom prst="rect">
            <a:avLst/>
          </a:prstGeom>
          <a:solidFill>
            <a:srgbClr val="1D6295">
              <a:alpha val="6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/>
            </a:pPr>
            <a:r>
              <a:rPr dirty="0"/>
              <a:t>     </a:t>
            </a:r>
            <a:r>
              <a:rPr lang="hu-HU" dirty="0"/>
              <a:t>Probléma alapú tanulás</a:t>
            </a:r>
            <a:endParaRPr dirty="0"/>
          </a:p>
        </p:txBody>
      </p:sp>
      <p:sp>
        <p:nvSpPr>
          <p:cNvPr id="176" name="Téglalap 2"/>
          <p:cNvSpPr txBox="1"/>
          <p:nvPr/>
        </p:nvSpPr>
        <p:spPr>
          <a:xfrm>
            <a:off x="551445" y="6333223"/>
            <a:ext cx="1050018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https://www.cte.cornell.edu/teaching-ideas/engaging-students/problem-based-learning.html</a:t>
            </a:r>
          </a:p>
        </p:txBody>
      </p:sp>
      <p:sp>
        <p:nvSpPr>
          <p:cNvPr id="177" name="Téglalap 13"/>
          <p:cNvSpPr txBox="1"/>
          <p:nvPr/>
        </p:nvSpPr>
        <p:spPr>
          <a:xfrm>
            <a:off x="551446" y="928839"/>
            <a:ext cx="7017764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rPr lang="hu-HU" dirty="0"/>
              <a:t>A probléma az, ami ösztönzi a motivációt és a tanulást. Először a probléma kerül bemutatásra, a diákoknak pedig általában az alábbi feladataik vannak:</a:t>
            </a:r>
            <a:endParaRPr dirty="0"/>
          </a:p>
        </p:txBody>
      </p:sp>
      <p:pic>
        <p:nvPicPr>
          <p:cNvPr id="178" name="Kép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9" y="1603482"/>
            <a:ext cx="4196010" cy="4348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églalap 16"/>
          <p:cNvSpPr txBox="1"/>
          <p:nvPr/>
        </p:nvSpPr>
        <p:spPr>
          <a:xfrm>
            <a:off x="551446" y="2350588"/>
            <a:ext cx="7328414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Csapatmunka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Projektirányítás és a vezetői szerepek megtartása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Szóbeli és írásbeli kommunikáció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Öntudatosság és a csoport munkafolyamatainak értékelése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Önálló munkavégzés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Kritikus gondolkodás és elemzőképesség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Fogalmak magyarázata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Önirányított tanulás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A kurzus tartalmának alkalmazása valós világi példákban</a:t>
            </a:r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Kutatás és információs műveltség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rPr lang="hu-HU" dirty="0"/>
              <a:t>Problémamegoldás különböző tudományágakban</a:t>
            </a:r>
            <a:endParaRPr dirty="0"/>
          </a:p>
          <a:p>
            <a:pPr>
              <a:defRPr sz="2200"/>
            </a:pPr>
            <a:endParaRPr dirty="0"/>
          </a:p>
        </p:txBody>
      </p:sp>
      <p:sp>
        <p:nvSpPr>
          <p:cNvPr id="183" name="Téglalap 12"/>
          <p:cNvSpPr/>
          <p:nvPr/>
        </p:nvSpPr>
        <p:spPr>
          <a:xfrm>
            <a:off x="1" y="214508"/>
            <a:ext cx="12176232" cy="713741"/>
          </a:xfrm>
          <a:prstGeom prst="rect">
            <a:avLst/>
          </a:prstGeom>
          <a:solidFill>
            <a:srgbClr val="1D6295">
              <a:alpha val="6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/>
            </a:pPr>
            <a:r>
              <a:rPr dirty="0"/>
              <a:t>     </a:t>
            </a:r>
            <a:r>
              <a:rPr lang="hu-HU" dirty="0"/>
              <a:t>Miért érdemes a probléma alapú tanulást alkalmazni</a:t>
            </a:r>
            <a:r>
              <a:rPr dirty="0"/>
              <a:t>?</a:t>
            </a:r>
          </a:p>
        </p:txBody>
      </p:sp>
      <p:sp>
        <p:nvSpPr>
          <p:cNvPr id="184" name="Téglalap 2"/>
          <p:cNvSpPr txBox="1"/>
          <p:nvPr/>
        </p:nvSpPr>
        <p:spPr>
          <a:xfrm>
            <a:off x="551445" y="6333223"/>
            <a:ext cx="1050018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https://www.cte.cornell.edu/teaching-ideas/engaging-students/problem-based-learning.html</a:t>
            </a:r>
          </a:p>
        </p:txBody>
      </p:sp>
      <p:sp>
        <p:nvSpPr>
          <p:cNvPr id="185" name="Téglalap 13"/>
          <p:cNvSpPr txBox="1"/>
          <p:nvPr/>
        </p:nvSpPr>
        <p:spPr>
          <a:xfrm>
            <a:off x="551446" y="1088652"/>
            <a:ext cx="701776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rPr dirty="0" err="1"/>
              <a:t>Nilson</a:t>
            </a:r>
            <a:r>
              <a:rPr dirty="0"/>
              <a:t> (2010, p. 190) </a:t>
            </a:r>
            <a:r>
              <a:rPr lang="hu-HU" dirty="0"/>
              <a:t>felsorolta a probléma alapú tanítás előnyeit. Egy jól megtervezett probléma alapú projekt az alábbi készségeit fejleszti a diákoknak:</a:t>
            </a:r>
            <a:endParaRPr dirty="0"/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7F1E200-4771-4B9A-8C9F-7056428E2D64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N4j0X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CM+JksvybjEXDAAAKxiAAAXAAAAdW5pdmVyc2FsL3VuaXZlcnNhbC5wbmftfQtc0vfefzudY2eby+3snKOkwmluXZeOKK8IZ8ctq225VkpNhDVKWiWkhILc2nqW20LJbti8sE4XS6ZUlogi5FyggrJqRgZCikSJiECAyO0PWpt12uv1PK/nef6v5//86/Wq/N2+7/fn8v1cfpevX3+4Lv2lF+a9MGvWrJfWrH7no1mz/tA4a9Zs+R9DAntI2tcTA/89R/go/R+zGnqj7gc2fo99+4O3Z826wHrRs+UPge3nd6/eTJg1a25H8O9zUvzZrbNmffr2mnfe3khCmQbwrHosWYtHbUD9HfX312suffRNHeyc5/u6qvR6/e9XLnvji9V5Ve80XE8snfX88fjFaz94/bU/8zf+8/mNl1fvfPfUpfizL/xxbfuKyy5MeLJYW3SLLaC5q2zfbib0aJwoAvVUGsUxmbAz1yw4KEahhIZPb7AYHt0BvqbYONSToBU+2AfyzJr6A/zmwgfY2l5Um8kETkFkFQWFm7U3fX6r/V6B3HeNRd+oeXn6xNOjSjbG4Xcz/Dzhc1O7ot4uHHWSKK9MbZS9meKg0Cc6QMcQvwtuX3llq5SeQfzD9Jlfg917NVRbzwG46zB8MU/ncdnmBIGKILmgg2Ab3WYIC55nbtoqpzv6sdpBCMfFBI/9FSipcNUyJmvN1no8jSs0JTV3KZ3X34vL0fiWol1ryd4cSgTD50ryDi+Eb0axZbwW3AJW66T7mOFiKrppHa0mDahb702aHRh7N+Q9ySjHdZwjmDiNnjzNn3MGPfElupk09PXC2Ex+rfMtiZzhUPj69eI9ndsr0XDL1xlIlMMqi2PzGX+GOS6wlkXOs13OMVwQOS7zcjQOtXTUI5fQ7yjMBNc5eKvAPGIQRTcyxgz0MaugVKstlIsOGF4MamJgU3yuec4J5qdwvw3OSDqCi8OObSntd1+ITysMGTZtY10nzrlnbB7D6OMBDq4ReKxkZa7BQICHGJyYtzQoek5R6lzW/NaWsT9LdgWVJpVWl/aXX9gVmgG4zHBgGQ5rU3n7LnWsUu/UtZiuOAJWe2CSxfBmgQJ7VIoUVP1xFqSYFrCNSPgBDB8bmTbQvEvt/NlQiAD2VVRrDVYqFHXBmyK2pbDZevS64YtU6PBkvhaZgKtE214w5OeIsCp3KYJhgAEUUu4PfGWeGVKDdSa6Dd/K+E2swyz/eJh/3CTtMvi1AQcRG42yPALH0mx5S+ILyoLdCf+Yxak06V3H5zH8NsJyusQaRWj1VLGkMp5OYFAs5YMY6wQmUlUE/L0+3bB1LS4B5s/y7Tw4ckHXgu10gK3IOnF60EOgyUXW+JjyLYvSbka8DPkjXqow/VRtlEys0Nz92+wNY5UsqalgoPDfgHyZFAwrgvXeW4mrDPDqNUsJnYbIk/bFijy1Ixb6PTjF/FK1uefg50XUesytnpePG62XsT/33Ks02nY2BPSm83xr9BkZXh5brJAK/I6jvQIctHciSvCmUu8abslXWSZcE8ksSI2xueem44I1X3QTqlXDZxNhRQ2yvKa07YF/pcpqo9UlsRcNBqztilJxrnm+FZsFUDhc8CbIYNiijtPq1EVINgtCZxlSgAnaWjUe6pjwkqostgr4vpH8ho9K+8mjJkUhEAMthDGAlML9w2AJ+WX326CpWYq/X1H93KK09cN9BzHqqNmbVp3coo5XYt/p3r0i5Mz82Rtx/LY3xYoPa1hSTJmxwA3+WG+RmF5zquBZY5QRQut7YTvlGtkmKGp9dXthypvY0R47YE5J6F7MvR4vZEEZ3DZfabCavNZmnX8rmAXGpQCxHhjI4FCSq0yE+l2gne58qqORQ6N816vXJel1pr1AzDtaVNPtjqhGGyEF9Xw12lYEZ5tL1ODk9LFKmUTqAszjy8y2Cper35fTqfg0FsR6RVd1FmhYQka5wSns0vmUzt01UtEYYHmIRU33F0UE5cQ0H+YDurZfpv3lbgR3ebJJP8ncj5kVidkUctqUmDrs1NHditY2Gq6xzexzdpxT5PkTl6Z+D6ak3BszldwFRxgu1oe2C2AxpBADdCziOIGMO4xIMJvZgwX+pNecWjq0BoMrOiztV8Fu+nYqvDEgg9WyScUqQTbRygK2K+sHfC5V7KD3OCFsltjvaq0ZLPIwh7GLQIYWSyMECLG6ob0O8fav1EWeAyfq1WeKq7jDMDdHh2zy00tVL6mMVjeSw7KRpTQb0qombK4x0v8WjH53rrU0OuW9i1agXjn++Zv8/rIrLpIa60mOjeTdYjKlOli5NIptgpsLm2+zUIBhB+8nuR3w/ToyTtdUNPgVxkHa5nDEu2q2/ti7tE6K0V/0kA0WW37IGJgUJshoaO2qoN14KJR4h7xXZ9bGpPDkGvSUfaRSV1Ln3srA3Ac7cOirUS66waEr1Om2QHHD2G1UDpcj9qR22ft0yG1+QjR51Mth9HKQhQOQ1xUYqBLKUy9QMCjwqcRQnxLZCAnVWy0jktBtqvWfpeC2rbg9N0eXWa0DSz48Wr6YH81ZygLvr88fyMQUAmOUhkKdEyNM0Qej5JcxAfWCA8HCK9tbjfgEqw5OQQkFzVLdjRfQcGzVcIvnWy0aKwfyxmH6fEcT2uzQNe+Ql4UqdebdNekh3nxVq/V8IBbTFFqbJe6zAldEI2HAgQ1YUeQSGQpdJGS4WxrNOmy+7zDEie86XXQEi3B0h1wDd0zQajBAOCvV977UEK3Ih2qpJp2LKY0wBPPFLOn5rfLeKyv2n6oPfQdwyZrfAPI/z9g1ZwjJHtyO5Ecrlr+eu3WesnT9DjUeyXYbbKVG24RKtWrVeUuiwEvqrYXxW62BpELFS95CdinbGG88IInvMdsx24GB8JKfwzTnbfVEs7FRQA5/MkoFbwR/xCr3LGA18r3FTjRlDF6Dj9XCsuic5yhUTb9h8+AWjwvPyLVBjmlZ8xPYLM7nVKjPZ8Dmed43uPQt4KwwlbSnokrLYgB+8npMIMOSPgURab91rXq+ylApBfK7THxWMHFfOcnfKs+tLwHnFiB9nuCeOwPM/jlb5UKtxxWU/EoroDGss4Is/o0knSufqhLujDP7p7N7DThyqmzogOROaW43aSpRBeoeRcVLU8XAIKBxqmZIFDo9Lo7f9bAsOP7vvxCKiZ86UoL9j6JfqSbpjyJiURTT5QMJGpLuH4cK/jr8fmf/h9UAyPSZx9zX2aI9lruVeFjF+dfv1+p3dQLWV0dHT0PKvH1ob9++/rWHNDm9X42M3ouYorRp3aHcTGy6dBqj4NAKbnJK8sPxDp/a3Nd/DTzF53zV6z11vWVlUyz36l//LItYuGea+5sL1zTWNZ7ETEn0SdKabzN/BV1z/ftnUP83oG7orhl5YrrlhxfjkFDvgxtsjVPkzBE628ypR6C1Fo8VaasiAmdcnUwHfMmhWrsK/g67CMXuc5A3/gp6fyLVJofoN3kSOwlKHfpXorW6oh/5fxY0QJ0bii1Xw0HUUzGPXZYZY9ENn9nWCdPTW1pniBQt9iZ6mgVrMJ2i+949/MdoqLaQjF+Go5pJLj0bpB65Zh/h8lAw9kiShKia258g4IyJZmhAik8Zx0XXB4/eDutXtnGA62aouExLH44uy7JHYbJWbkUb6MWkx6D6fopM5xaXXSP2HYxOfuw69MoHkmt1NRhkZsLWkrINMyVGvNSWf6nOEJHZOD9lT9VjQu24V3oyM1V6q6j6Nw8VDvzWoYiBrZ1zo2tnysabV6zbnqkAX/+gZPSn/BnessdTdyIhKJfuyG8Np3r6Bfg06bkZXmLh7tckftxHEL70VGRL/H9ocN1xbM3iOM61px6MqV6+3Zj4NP2DW+5/V6973HHS8FFBozZVht5+umVGW8d+46JVfcSQvKcrsmFH/G9wuNb30m8AyVt2/HTz6eImZ+5retw5+CBySTiKNNi+DEiLE0186ooK9C5znmATcFlYGe564ZPDNnWM6+6dKX07+3ETUaxdC7UrX4bHWtUZi58EdHpsCnaaRfc3RQ6L8ZjnT03/H1/NOIKxlOuTDAKjhTczPKxfNRhGH9+n3059h9ywf9R27v+v4HvT3oOn24b0bDSd7f4pqCvX5bvKunxay5jpMZ+vN7oMHDHJTNG6YzOglh+vcnmiyTtZ0iUK8ruAE9qpqDr+w4thsWSsC5oB9z7QS101yJWbDFYkDzOD5mc5GLnmWHlCDG6/JqapIJF+9zg2tiYQcOeIKVjAAzTVclXGakXkRjayNs8wMDFQXE56DHAGmYyqrua/1nW2UlbgtrygD9SPYYKBRR34MUiDKqw9UI533zPZdRckdpfwpAem2KleQFTEcBaiO5px6AaZLs982FqhAjP8zSpplJa7XnSM+oFuEvwVqwmdzTTX3syaSRWwgQtOmb0rVvHTPPLRguG/qAB46R89aoIiByZppjOvky/b5sAn2mVGCVcoJQKKbe5grahTFx6RlkJRuMNG6XepNXh6zyIoBehSu2j0AXpZHrlBYG4SfprCSuo2RJwk1MiaFRNVAvoRBaRBoRtusWQtIKN0SXcnLXaD8afbM02wdN9IRAl/+fkyvrbzq0rVLvTxqnwSEj5vdl63SfpdVQEZuJCtv8BPywcm8EEYCwl2Uh3PwR8xpjcayo2QRUXbmhW0VboknFhjsqnKjIvT7KR1OsrlNhiL4x7Od6Lf6yYMoM+oEI+p4COIKPf9gW49hgmcbWrK56hxnWerZB/Re/ZWIhZj5QPwrFUDJhpB5fm2wBtRtiHQ9FU2KfTJgUZiLLPUUixMTlYUuV3XSeswJG1CrMzQLVUZDvOIanExrM+J4M+cjC2SiduZpfUuGsoijM6LSRvfzvxBkIdyVUkBrMti9HDLEaNUuliZJ9WbCMdTWUZm/2fuptcECodxtS6p1CDGI48pVqIAIvZ8dYV3fMYcutQQym2cf3leNuTW2Byt8PKqrZcGwpoA+bYlJkv3XVM26ZQwU0ratqdBPFYxkMraMwBO4VCEySnisUjFYt6QBu63rDwNZZuyj51SL1TMF+e+pRWb1hBBAzNTsDGZKO/1NuF7ytH8ffiGSN6edWQjC7wE+0mvmdB6BBywiRjEgnR7HZhCiRn8J7Qdep0oHV2hqdnqFqarpPKIaJen3K2fPKI1uHbNMTIndC4DuMBL+j50UGUuvfnYJAIcCpg5M2RoJB7wCWRoVcht09JTBI7wNgkpjt4Jmci9E63UF2KY61xIldaQz59N2D+kzhVOtlCAAq3DmUMWQsd8mbrP3FUOBcOfKjdJrkQLYp0AvW2YfLeFauojNcx0g2fl6jOo/wQURVeaAJRnHnowVrBq46/n8ITW7qss+oOTcxqPvu69VPVSUswvSHfWUV0ytGjC5xT7PxEdOnVABpmPTSPmyiP+0x3jf6Dt3JtiO8qj6odatd6xq5F4Yf4a82g9X1Psphw23/BPgPyBDKP5MVw0/uUBrd+rFZMc/dg4uklJNw2dq61JznZN7qf2uG5zzc8b2h92q52J3ErnPpDnztBRBGqxuBYCcnWmd19zikh+t5bhSj0rSoD6HqreeZlHM7Wv4G5I3vZT79IL3M+dsG7uJa75FVbCQwtsY/aZurMPUu+/h14iFlPEXpU4p6zF2V8L9963Uq7qZA9V/fEGTd3pSR+ubWLogL6CotUvS68zh7PifoknaJ+VLTNbdo/5F7L4wW7piBYCzPglMFt9uj5nYkDOuCMxsfByPvqcCA+t+SU5t1kkkXpnIsxazgoet1+No1/waCwTv1QZhX3ZpdQ7s0GL5iDp3dmlVWEPgatvJ4hdPQcC1YfrI5jGMWnkoVG+QKMDax5eaIpT8HTgJQLvBNStuJCnpl/ye+/VqTJbFEq7Cc9w52h1G/wsEMOrZHitpgS6i81wfcyWlsA9gzLja/zWkZa1DQpMlvIllULAEHrobhduiXmxyK+xkJZP81J/IONitY8aQlqJoYYy1r6MvvxPhou1HPpk+xvwzxhk+gBMgsL5A/Ulml6F5u1Q01fQOa+QVZl87h4Ozxh0B6UzMQ2/UtPLvOY/zUYtidPCcDC66bIyNk57TAEPuQf36eD03Z/lBPL7nlLF8cFJI9o/ue89xm2zV2Nu81atK3f+VcvwkzwPp9LYgm2dvT9VglMw5rckJjAQXSTvNUkxgarrVbYy2ILi0ccQ6QYlsgbNW6KUbg+UOUt5Y8AcYqvF1WRFZpgCrkWWOie8ZgYjSd27C90vim5wYgpRn6dOqg2woqS10ohKaUSNimWUYIaV+ZsbWEe2UJGilSha6n5bPhmWPhmYdwwuYruh7Spfm/KLI7TiAMek270uBcPXfhq+WKzQA07dCOSwPF3mbfcrSR0FsQoe4qgRs4IOUiGYaGJrX552x+v+3303L4+HScnFVmjQMMko+GNsJ5D/NbMbwL5B/6R3VrXV6LCCcw2EXXHa23M1KpnNfpfu5icIvhbyJyYCbvTIXMRIXjdwn11k6R5hHk8HNEoJ88wMWp/JmuTE3XDUr6qhOfoLLrWVgT9mId5m8cdvlfWrENsQvK+AvArfz7Uwe5kMiykMsVKFK1eNCPO6IrqkS5sJ3jxUedtRxCjeX2Z95LEBqJMFK9+pNUVE9+XxWqADVytSUWAYTBuwurpJ2NcZLp64WvB9W0NAlh97SVGBdIwpZNZJm3dcqintz3QJdYWAJvNQamOM4sRka7eu4+E8VJryoxpvTNWMLOn5nAEc1FCvOsafJ+jJZv5YeKl3KXeDZu3wFmb/wNJGJ1/BFfM7CmNV2rEz1rjf1Yl5UODDKVc0IIkQ+uGZ77u8JLiJWgVOBIG2yIFme6qmYLhOVT8mhfssV3ne27yjaSZiXrrRQw+V6PLSC8ioc6l1q4YtESD3Lakm37VLrhG9QInjd3kdrOMnUkv9HV2qTvEfz/pEVtJbj2bJvH3jEAXUducQJ1CaWE2rU/cPgc+cyW/dUSEK1Mel0ooBHNF9wXnGgXFEfJuus1pEtwCtEBzLbVgGv06iHMonq3PlvcqVt2FjJDvJh8rDM77xHNjr1WYCQY88aw0gUbr0fPDOi+y5ZPFdp4CagmTlJ1stDmefiiSXjK4dOywxp7u1tRYoV5UpwWjPqET/IMNzpSQ7YR4b+6FGtCPFqfJt3mjGpEY2BuapyE3lR1tK4qiDL+q1m8se3i4sSFiGj7kYfUY63sowll8C/ROyCJFWWDwmMMSCsCnfnAkPdCBW6y9gVA0XhwCwaJXWb+7tONXWYPHdUjnrenenSnReyiZ8ydiRE4JijrHzSrX0VtiAwEvydDfTaqSkdycWzXbWzU+ZCokMbBLsUXeOy04a0ySAJq7M6RY3RnEeNb38+gl4mlBh7faMmJdJcx9m2wGa2297tyHOPJjjbdPfehRvW81oL5eROfeyvM3vNcf5NQW7HkXqAbZf9+OOs/pimPd+BptRlBT7CHjwwYkw2tmoHcdtWTEs0K97BQpaQ9QOQU0c3XJAr0WXdT3UU3Fim+P2Tv1qmT3Y1z12hOS1MXwK2YljAiyH1uRxy8CAhzVAGI+NKj4XGA6IX2mdeOtRcWEKVgCx2nmGYM5TlAJ+qR8y21x3K8PRk9fZ3TNqjJFJrniSa/1vq2IEDVPPyqey+k5eW6EF7jf4f9/7Pr3JBqnh2Bt+LWoagg8J/URLIDuYg8/Wqbu/PkVYAle5AApFMeLX4ZVHEbi1yf5cuPFXNkg2OLsFNK2ZRGEspmkPfDqQ7SblSHbdp2+dLnTGW5j9172d08INEgGNp93l0xJ0GJfnvic1BxPaVVmcmGopYUyU4N1yLIxg0ccxXO3L7j4avSET41CKfXZ+arfVBfGsMVz3uwJCDZ0Eee9dJShSEZNK/yQa3ryN82jolp6K6msTGf4HGXFzLjPzAH3Wnai3Jxd132MbDqFPExbBMS5Bt9YYMOf9aP8/FzAUtpFRpLNfQXe0n0ZgH1HHQXKxl3ormpbty5ZcTre8YOLR7Vw2pmVPbCmnlisZMd1KdR+HPJKaD2i0idrI2xwipIgWp2XuAug/9QPFZOL95timfcgGmUnqDbTR48tPmUFxYoXB5+CLc2A1D5rtwezre/Fb09KLTr15goiqzvuFgbt7lLndZa+7sAxTFCIAxxocgMp0cuZnwce464EJs3MkQubPAD5ErQ/EFCgKVV5dUAm9OUF10VazdrrctGpxh1JQPVMtTebjbaDLkOWGFhNlk8Ghq19jrRvxqo5sDeSRM72fVGsDge2CjSwhVVsjdH2DAhy1SrI067R05bRbO9cGOtRAW+eI6SCgAKkochvt6IOD7XkpLdt2a1Cc9Thmv8DvyHvHmh/L7b5T7cah7dXS1hHHdd2HPt9dM9EZH6NDz8vzv7vu6CNWwc7yQyHtqn278A+ru6/Ea+Zu3enuNjKJgjf3qUmqQ0csOPiQ3oF4qVDA2G/LA/RgZ3P2DFsbwfSyOqsNHGI2iTvP/eJ8tWX9AMVymFl2Pn4/35v9xVaSLJH9inAehzBA6isMMasZ2Q2yvFXkKmQ8sAg+oU/CwcUPEuMlI5Yi2hFLMjxNEFvQarK7p30/CqU8hyncr2P2BLrdUAUYtTkgcrWzAzg7e1fJmDreCeIt6OEJzBFcfodjEe8icPZExEWpzlQyZiGp8uMUl4vlJm+BW53rWIK4v+Wo+LBr87yTxNrIS6Uzhg9pBG/Hl1zyLr3Aj1EXrlgn8DfHniwIGbPsMKsL3fT+z0J7dDDyKFit14H/WQtlgfewrBVumZWkMlQFArPm+ivd2huegShrURI8RsVpb97xU/wMdRwqW+9b+oXpuzZvHLBpxox9MJEQYuLuH/33TVVnzLQDlCi3yY+NpU9HqLk8WcWyAdYjXT0WExqUKIppiKJ1a/Zp1yRLrf8SfALFZcvETb6I6Kr74A5Uj4XCjTn/r/aHuJuBVs57gOHG+01XxRPh/qEhjucwo8ASKDVBJLkemwS/4ervVUx8P1MDKq3PcXVDRirRMnw443fYJXCda7N5BpUWmM/CYuvCd6OsjZoZ0ERyZrw67Ilz6669mJgxQ4FIxErSc4ZzM4Q21oXwJnYyTLz8u3Xwot7smSE+8yVU+QVbitY1FzuygTO50WXoJRsfG759KbPf0FNBgxNnKDWn785fJKO2XLmI0zIzBe0YfwHjIENytU8y+hLsFgIazbUzPYE7T/hDBU3D7HdueILSFjkMLxl1PynEW7mcBIzD+/NMlWTuQ0Q0KirBbvrIM9rPaP8vpK3Kk4wG34Vk1xkdPlUg1JitwYrFZHTwOa4erafHauUOE7wjPN+IXoqgiSqpqR2B4GJ36HBmf5h/EC68JPYseoooKUS5b3ghnOxy3r3B8e0he1Hds9pWrrpTOfdGeZ2Md+g5CrWGC0OLjhnpqR0OmOo5itu1jqxuvfkUjosxDoYrzq8fivNb4+IYbWOrVd5oVVk7+Q82s6fXjJzbrstUYEKDN43VCzI5KfwuuyCWBYnVsmQ6K7UXKfJCdS3IY0YJAcAOE+CBRVDHTb7YazoQ7HTY/H74mKNQJaVUPE2MbXIg76yGdan6UnQ+JvTHxeK7F5lXyj9PTBt3ipxtMkU5//kuqeBNDlzvUCleARyUdta009xZC3SOwKk21rWk6xPF1m4bVaRmBGqolhI1Q12U8rFBp4axylVMGYED5VN78zfDGvZbnyp7ngZCSbnee8qy5O4WZsdice6udRh1T0SVpQi6auVe87a9QFbKfjMVWdpPHlM5L/YuShXVMOVu46ce+i16WBMID9c2QxUL9cp8v9dA3vQUESkVmEIimWlc7sv9PZDNQsCw3/XqVdeK1Ng4/LJDiHdZCCRrsHleI5991WE8dxvGH4GpWHxWaqzCzJXQgGee4pll0Fy8voX5M+YnoFOwdtWo8GLKyUI6urQf0Mo3c9u8xZK83CZnP53aV0HrUzrPP2WGNBXIe/cKvd4sZ9EuJB9EgcRjrwDFiuyyrd/1Sj9jXu0gRbLAHxqWrbLWjQWl1+W9L+HyIVSWAa4pogjr1wRaSr+pXp0r/B0UFCg/bZnm49UGSA264T3V294t9/91qpriMYWoN9poRhZTimizNlPetTbHOrVzJQAK5DVWQSs4FrtL46N32gDbEoGKOFYrzT+a70bCcJXriwPWrFSA6/aPdr5cLZXtbvPStwp79QI6hVzTMfFtk8K8xfhUwHgW71k8ekb7Ge3/ybRfw8QbjHhPqXi9T0DQPDZUbU1xXVTbXtuhJ9oQHchPSqI+Z3jjsfYDqQxknTxe734Im2PxfF80g2ujzxpIbkMJDFuC7JVQklCPTYHr/js7knX3g6+mK44fbppxce2RGeX6z/vgn91fOPPo1qChdpm4M0bpmjLp7RlPPqsPTWnx8ozH1ClvTOl754z3v4rWTlnm5ozHwWNHpmxYT/uVsnoxIGjtbPcMnW9YHvSLJsczYv8riPE3SEbxdFtleJxoYuiqTQFn3O9DoGm7e/poPhtHPHFnDpxkeXAjAx284QxE2u5120RdtlsamBhlJxqMlKonRVgHaOSQhr6Wgd16NloU1ciDaGCu4cPs2bvHXnUl6hwn31ToFnTYHA7ARTTDa5exnG3BR1nj13Sbn5Cp8AY4Zd/Y1H38Ivhn8Zq7R9WCD+gDTdGHIKGsExT/Nwa1uc4o0aukvVdgYxAYMA+egVyZa7AxETWsa8UUN9Olkkaz2CqcGKQyiNq85U9yxblr+gFEnm3krnB5Cl+mKh2VzapCUAyTTKkKkccyLv/O0BIkhw+77iIha1TB+8psZ1dFlYItsyUKcEcU5e5hwrCvj6C4VxUob7ukmCNAvoLnonWbJAaZYR6mMMRChdZgxiA1un9Fh+Riv+8htTIu78kMuQeezL3T45VEVL1NTUnEJvbmWXeOHTamAzpsruUv4+NAusJums21CoPszSsQX8tMo4YYTNnfDdMxf+dJRkcEtdQGr0GlcZx90stqy/oxFW29B3OOIqDYBz1/q2pPBplLLSSmRFUXKH9NvJMWN7UmolSqZQ8mxzwg6R0RPXw+iCMuZlpcBWSYJqX4CS8K9AOFkgHLzUjlYj7PpwBKswmj6XfzMCuAeh0UFasVbVsTcs+0tJFfqjX8RQm4lt73clscv8smN6g1dCiPGlbgbbK4HApv/rknHLv1fkWqZlVMx+79t7cgEaXXMduBvN3rAP+U/k3EaD1kIuqWwa353X+vUlwQQ3mngGn2TIxjAqqDCRgBs19omk3EJYg03opqK1J6voaXn1KD52BqtPQJ2KdPivCBdDT0EqDA+ZFkyGIRhbYACiAPVq3SmLKPMJ9LUZq0otd11mat42ifSmYj6WgXnYotbjezh+yxbFJJI/X5TYqVTsU28jqdw0WESj3JQAL8IJakhfde+xcr2xizztm+/6+awqo86Wjw4XN7unm0Tkb0PGU6Tz0JTkcwPME3h9vTi9V1/zpFefPq+OzIRpD2yesry/oVqU61/sNU1Jepq4zc2Iy4gNfr9Zb2MPpP2QejhE9QNDXx5DU0T/BVXzo0ZNTjo5kpWr00OfdJ3jmsfgXc77n6agY032U8H80nCp/ELgHnGkzvNmEKqbZKrVCIknKf9A8j2H01HC0kBV/Bg6/jiX0tYPedp3h8n/8ahkiWGBdyqFarfwIcU9igLVMlo57iyb6MKFuNElDHN9Noffr7wReYoxpta/OiW5+U9Ag425DzLFM9I/Y/j9g2+V2qt9b/gAP0rHkPfu7Zm2DPoJ5BPYN6BvUM6hnUM6hnUM+gnkE9g3oG9QzqGdQzqGdQz6CeQT2Degb1vxwq+Jlj2N0la4qLZnyp+okAgSLrh9Lhk9eCqwjRP+7dX/XKL0i7F4o8+jg0Nfhx51voNdev6o8fbDyRDMn9b/ha9WmDmFPhE+1hsVMbdzr/S0E1azCOIrF74AB88iS8ZaJeO1l/IIx2Ly08I9X+8+AwWe/Sk++6stDBVaZmjW/P40t2GCjIYZcU5GkHqbez5HkETr5/5AIonOwrEkg1JLlPkiDKt8jEHpn+cGodVAs1jxinWABLg9+VlNAujOZtZcmVWbSebEGPrukyKt33Ps9m1/5cKh3NoA69qn8V2hK8SFCfQbceDr4FSr/Ppt8fWop2dbfG+g/DXYcPYDk0x/WgtYpyFANkl56t9WkYdyEcspSogrPVOMpAlk8uMYns9fg2XUu+i+hH8iZTLg4R5DjnYBij2ZuM3+nGb0Z4WD+f89u/NAQJSg+GcxomsEMnJzvTYR/RB7IFHxC1hINwVV/cWyJLhbfZV/nFFK9S5hdwGwROSHo5S2lOtfz4qrnlzTRSrGL3PLiTAC9yGX2F6lKqGfKpgeJ7UTz+Ij7sNoAp5bzr8Sj8nqP+115zyngCPC6hQaY9EPqjAEcVtuFPT7Hbw5cpv5UqtHqkuE27pMiL3jN8gUdILAYGzRtKnn8TooBu8BFMSedEjvoRmOF1hmQpek+RDtxa/BHrwIgxKVMiZn7jWqn7hFhZH3qi76cKxBBuzo/Qm0QgSyVz0lJCDZldgPM2C328R9zcycmE9Yr3RjByMaEgvkxbYlnrZXaoEOv9owrfrqSvwhDe6CQ7YXhnBKgoQAzqg2n7Krxv+Q6UGT3K8JqgS0Sl+WRDIxys4gP7ZXymMynB1dggcmyIaMxYoSkbbNERJD+Z/kb+C09OJ1mxF/2NsnuVaKf/0HwQC/EBdjcQU7BqML8yggFa/mczelu1tojR9BBT50mtHsAxb6tkWa0yxPwwV1SfQWOFTi3JJ6MsRvjfpJTV8RjcFoWga9WFEW9jaT9/xf6rIy31QivR3X1rbcjPlhH0GMqOTZCMes9Xspz7djNVYTowV6WQDHF9ZWoHAeksbDQURfYpdDlnYc4sIqf1Q9pYQK1FJybVQW9fpF+2sNdFu+isM7cHjhKO8CPPiXyVy3O11yP+yjU2OTBDWSFyJL6T3lwHb01PykWwQJJRI3fmWAg7Reyk6E28kw/HrLb5B7ecngTuCmgLwRifw/iQHob7oYL2HmbT9w2R1puvIAYWpBVquM3FvK1jWZolW91xLzeZj1fLpNlf/+hIbeQXuC3x0WCNIpldKp3X4pSPPZKFVSz33ZLCCi0Ghs8QzhNNjnTNxtkF/Dq3+ssRQsA651p6Dkb3GUKC61LqbRw/1aXgGb6fhAWpYIOrlGbRQQ3G8tJ+dwNlIG8jWpGXg5X3fpiqwVDiZt+fgGsiHTExRTFaA7NFp1jA+CvmfO+mKjjbI9tviYuSNFejpfda2zKA2JQ/Yf+u0WDhi/A9vrIqa5LVaV2g0K8v7Rf7jGK6xc5jeNsz3BmTOrhPZ22CBAxbNwYh9BHW9OnXTynNvc4b0A8nGN6AX+KpusgwvT9tZHud+WrQDMfEs10B7cY1dAS0BgiRriYd9WZDQ3Wmdx25LGmyC2XIg37KVOpaQjt1LcJ5xUiRF743Ks3ZPOBQ4EIVAqi4MC3fp+bKdD8ryqVRs13EmvcSzmqz7LaIpCvBJejmwO+Hs0EInjz4uTGRnBNr9pXwJtXZfbSGQ4rDhkN1Rl4LtE7RljmA1QY/h5GdELeYiI/4CrEFdkWDsjycatKLx4FK7I1bKHb0IJ/h5mvtij6Vatc2fARrvRdxnfw9ko12Kns2ag8EhIaQY13z+OxSQwUvRqxQlmsRBTQRw0Vy05hQXKwi9mKbQrNYe2Aw3szJk4eMIQN0MW+uS/ojV/WOhr5V9V5c28a5bQFd3tb6liQdhCxgNSlLtSz00mn1divjuwn3JO7jI4RAsrjSccy5tsEnsLc07AhtcRkmuN1n3qJUjb4qoO96zs34K8j/riviG/w/J+kB3zgOyJujH12ikjVVykRITs4befySUNVnVHhLS7QheR3NvwsTv9tQx5F6In9YH6Ieie/INIX1BjwuD9+qvCwecCjXTnnhKQuewddWesLunttXaBcEQu6dLZMHxBMHrJzN+NdKP1+5/FN8XCTGUbiwcxzq2zkO/ketSTdaGl6Rh7ZXuc94bC5HkzKTltFU55YzrfZSWcO8Rqn9aD6HOtAPlFSIQSapk+/WVL/GSKgzrwmUD2rBiCFfeDt5Dj7hZhljaWJ3+7cdTZP8E1NKonN3ItHej89NTVYvQ3KEkfYtb+U6Wmv5Qw09KGdRT3mwNytXu+cThR8ngxCYQuoYgdMqpIYKz0VulXKP8jvsEb1Ov5qe0+fcGghF8ibLSs7yXOkErExlFpfkB67w4TZqDwdKlGZCIMws8nd8lAPfpS2MIfoXXJryqP0N+TT7ztNTPy9xga5tKBk9C0sIrqL7fh+cp9nYDTy4fqVkdXX4Xv2k6da34HgHH8DacDl6t5QrkMJZrAvOBh/3fsB7FqN31mSLRMI75jowRUs/CJxNvy26TjE2SEbPihZGYwp1Yr/TT7cE1z3yfXmre5ugoSVsHBdgdXYygZ4toHs4f2LWqd6dMlVojm5y5KHZkIje70asax8arM5Htp9p2OHhhJddIIZeWxyD93HHTfB0lgzSjctDE1NXjXu+dZ/pV50srDN3BVR7/IghVTRGrUaU9qt4EEfcErWobXWDFpUQ0ehnPAw0GW+kEX0Xg6/EhYsnueJiS6TYEmkeXyq2Lg1nGMyeapkq4vKWhklylCnsGpfpB6/ps09HijRls2jy8kdTPyvL/Ra5/8ooup7Wx+VzFcEaKOxGCezBiSkHy0MfTw1RbWHW6/5AwNwawM/9LL6zDLHEwBFLs5nMa54/T9vw/Xlo6UTcbZt7hShB51S5M5vwsyubzOEwptk8Ak556Ftttmoz1TBk9raJi5I2GeJGMunOIobTGi/IG9uQ+tfxVwN6TdzIm8zY5JAwbh5Gc40nH5rba2oSZ00Hj1xPWPrtubddK8VaLazuIV8s3N0/xZeYNkKXl12I2fp9NPu0MfSiCkFCF/Gb19pT+wPz+bBEeYG2jdjSVVGNOFWrLkwZMqNXFP3qcJSFPKHvKtpzteBKw3CTIMO+6UrGRjhLd+V9lf/CuWFs3kZv5A8npt1Op71TNjNYEKJV5s0+6RtikH9f5oBoOnGd997Ee7Ncinrl0Zb5lwMzL/vfToHHz3gIe4A78eo4ydKLN4j+A1buRi0rGMw+c1fxW7vocg29NE0yQmVY276iVrmZPIr/Hz+0RjTaigKxRR7RmICiu/Qyflh/WZ/Swvfd1LZMJPjvapEeg9/DIcs9PrPfp1d17b4ctbtPIfsgIMEFb0I14qXbLkDkvjy6yRcWPqVLw5Kks1JDfYN4xDqdyo0BxarqVFnTQbnJTHe2LvSDFq1a9TNuY29huWqYc5zPxlb16DGETimiXxOnG2umhrbV1olAAZXkWoUOLUs4sDoWxKvrtet23pLlWVO7pO7wl8qkXUBIbKRWq5rrTvPFDpvfsXsrwLn4Yf8tsLm8LbouhtHsH4R7St5zkRheuE/qnxgCeU8yNpadjkKvvGNd91CO8o7doZLF/rtxcEwHSXtmPV1TJwVMyVJ7uGNlCZGYUxfLmkrbgq+peEcmnzsdFl5gWMIZ632NRgFXFB6g2jvA8fZzjmoPGElbMY6TH9JSsxlOs29AhsDgSkY8qq+9E8dlTfwu2VBAr55Kc0s0q2SHUF9dx2FXnqUDSzyRvRZYFuJoO8WDXV49DfjitBvkuBnPvVWHy6bhgsvpb/TdY/nOegxKQhYNFIjBVY1TxbpzsIXZHxlcTC5l1chZieKWdoznt4tRmjIdV5KtOTdJFnwdCMNLeXt7xa/fFplWd5ttnPNIJ/z+uZl1kjK/72B1nQoxba/T2BryGQ/2FiGTFhaE4gZbkoXits5P5Jq3crUZfSRZSiY8LmG9F6r58jHO4dPziHU9QWQpzW5jOHRnHtZaaO8IQmZu/yDgdHV8QBflxphUgWxqK+UDyMJM3TLzRq9Q/WPHBOgctSwwIjlYco/f06ce5jKOpab3KcUBJ4sKvv8bJw6WgHiPBO9Z5WLMcgV0LaZQJuRSt9EW2AwmNHPEajJ148Mx39GEnZs8jryfbBYMk4NdGRjKZMTDvhjZqQ3wxWXh/pwAbARJlr5g/oGIOj3xZRx1sKBZxeqDTH1keyD4ldm2pCMFu/yWgDMVvcQX3phawN0T0GurL+Mr660ZpXGiFTenD66sOSBM32Mn4vXxfTTFuz4ml+feGARRMnYWDDBmj4f52uHNE0fRrqMFl36JDnpa+dgQ45S1IoGseEMR7CjLBhvQo/azOVgW1IA4q716wISD5sLLGF04a6n7tlJU6NL0T62BYSmeGNB6B2Sq6bGmes8+6xffE6Iu8VrTa4zfcXj3Y1G7An1KytjIX74sGjyCWJxb1evGGkx/sRrpnb7ga1ookfcfDZCtU6sb3wfW1luScS3pGifPv2DdvEbzAQXd0RgO8o2XxNWQhr4u6pzKX1M9rPG3u1yNrQPkOy/83fSvP/hbioOiKTbWW9dObSd+MXrL7LKwGEjU81M70g9Gu1PD/QxU9XT7/Mo28To2pnAymDiPJfz+11+7YAKneO+lw1tItp4EWcoU+JWOg9XJFHtGa/OEf1bT0Q9+XPz29bjggTXvrnun4R+ffPF/AFBLAwQUAAIACAAjPiZLoN87e00AAABrAAAAGwAAAHVuaXZlcnNhbC91bml2ZXJzYWwucG5nLnhtbLOxr8jNUShLLSrOzM+zVTLUM1Cyt+PlsikoSi3LTC1XqACKGekZQICSQqWtkgkStzwzpSQDqMLQ1BwhmJGamZ5RYqtkYWYBF9QHmgkAUEsBAgAAFAACAAgAg3iPRc6CCTfsAgAAiAgAABQAAAAAAAAAAQAAAAAAAAAAAHVuaXZlcnNhbC9wbGF5ZXIueG1sUEsBAgAAFAACAAgAIz4mSy/JuMRcMAAArGIAABcAAAAAAAAAAAAAAAAAHgMAAHVuaXZlcnNhbC91bml2ZXJzYWwucG5nUEsBAgAAFAACAAgAIz4mS6DfO3tNAAAAawAAABsAAAAAAAAAAQAAAAAArzMAAHVuaXZlcnNhbC91bml2ZXJzYWwucG5nLnhtbFBLBQYAAAAAAwADANAAAAA1NAAAAAA="/>
  <p:tag name="ISPRING_OUTPUT_FOLDER" val="C:\Users\gabor\Desktop"/>
  <p:tag name="ISPRING_PRESENTATION_TITLE" val="U2E3_HUN_Practice_oriented_PC1_PC2_PC3_PC4_final_reviewed"/>
  <p:tag name="ISPRING_RESOURCE_PATHS_HASH_PRESENTER" val="fb37605cf0d384d441ce524b7a299e146c3569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Retrospec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Retrospec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3283</Words>
  <Application>Microsoft Office PowerPoint</Application>
  <PresentationFormat>Szélesvásznú</PresentationFormat>
  <Paragraphs>223</Paragraphs>
  <Slides>32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</vt:lpstr>
      <vt:lpstr>Retrospect</vt:lpstr>
      <vt:lpstr>PowerPoint-bemutató</vt:lpstr>
      <vt:lpstr>Tanulási célok– Teljesítmény kritériumok</vt:lpstr>
      <vt:lpstr>Tanulási célok– Teljesítmény kritériumok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Milyen igényeik vannak??</vt:lpstr>
      <vt:lpstr>PowerPoint-bemutató</vt:lpstr>
      <vt:lpstr>PowerPoint-bemutató</vt:lpstr>
      <vt:lpstr>Kulcskompetenciák az egész életen át tartó tanuláshoz (EU) </vt:lpstr>
      <vt:lpstr>PowerPoint-bemutató</vt:lpstr>
      <vt:lpstr>PowerPoint-bemutató</vt:lpstr>
      <vt:lpstr>PowerPoint-bemutató</vt:lpstr>
      <vt:lpstr>PowerPoint-bemutató</vt:lpstr>
      <vt:lpstr>PowerPoint-bemutató</vt:lpstr>
      <vt:lpstr>IKT eszközök a projektalapú tanuláshoz</vt:lpstr>
      <vt:lpstr>Értékelési módszerek</vt:lpstr>
      <vt:lpstr>Feladat</vt:lpstr>
      <vt:lpstr>Konklúzió, összegzés</vt:lpstr>
      <vt:lpstr>Bibliográfia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U2E3_HUN_Practice_oriented_PC1_PC2_PC3_PC4_final_reviewed</dc:title>
  <dc:creator>Rendszergazda</dc:creator>
  <cp:lastModifiedBy>Lajtos Gábor</cp:lastModifiedBy>
  <cp:revision>102</cp:revision>
  <dcterms:modified xsi:type="dcterms:W3CDTF">2018-01-26T12:51:20Z</dcterms:modified>
</cp:coreProperties>
</file>