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87"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77233"/>
  </p:normalViewPr>
  <p:slideViewPr>
    <p:cSldViewPr>
      <p:cViewPr varScale="1">
        <p:scale>
          <a:sx n="57" d="100"/>
          <a:sy n="57" d="100"/>
        </p:scale>
        <p:origin x="1236" y="78"/>
      </p:cViewPr>
      <p:guideLst>
        <p:guide orient="horz" pos="2160"/>
        <p:guide pos="3840"/>
      </p:guideLst>
    </p:cSldViewPr>
  </p:slideViewPr>
  <p:notesTextViewPr>
    <p:cViewPr>
      <p:scale>
        <a:sx n="1" d="1"/>
        <a:sy n="1" d="1"/>
      </p:scale>
      <p:origin x="0" y="0"/>
    </p:cViewPr>
  </p:notesTextViewPr>
  <p:notesViewPr>
    <p:cSldViewPr>
      <p:cViewPr>
        <p:scale>
          <a:sx n="110" d="100"/>
          <a:sy n="110" d="100"/>
        </p:scale>
        <p:origin x="172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6675912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rtl="0"/>
            <a:r>
              <a:rPr lang="sl" sz="1200" b="0" i="0" u="none" baseline="0" dirty="0">
                <a:effectLst/>
                <a:latin typeface="+mj-lt"/>
                <a:ea typeface="+mj-ea"/>
                <a:cs typeface="+mj-cs"/>
                <a:sym typeface="Calibri"/>
              </a:rPr>
              <a:t>Koncept ustvarjalne učilnice prevzema spremembo tradicionalne vloge učitelja kot edinega lastnika znanja. V učnem procesu mora biti učitelj tisti, ki bo omogočil preoblikovanje frontalne, poučevalne učne metode v praktično usmerjeno in sodelovalno učenje skozi delo.</a:t>
            </a:r>
            <a:endParaRPr lang="sl" sz="1200" dirty="0" smtClean="0">
              <a:effectLst/>
              <a:latin typeface="+mj-lt"/>
              <a:ea typeface="+mj-ea"/>
              <a:cs typeface="+mj-cs"/>
              <a:sym typeface="Calibri"/>
            </a:endParaRPr>
          </a:p>
          <a:p>
            <a:pPr rtl="0"/>
            <a:r>
              <a:rPr lang="sl" sz="1200" b="0" i="0" u="none" baseline="0" dirty="0">
                <a:effectLst/>
                <a:latin typeface="+mj-lt"/>
                <a:ea typeface="+mj-ea"/>
                <a:cs typeface="+mj-cs"/>
                <a:sym typeface="Calibri"/>
              </a:rPr>
              <a:t>To se nanaša na naslednje metode:</a:t>
            </a:r>
            <a:endParaRPr lang="sl" sz="1200" dirty="0" smtClean="0">
              <a:effectLst/>
              <a:latin typeface="+mj-lt"/>
              <a:ea typeface="+mj-ea"/>
              <a:cs typeface="+mj-cs"/>
              <a:sym typeface="Calibri"/>
            </a:endParaRPr>
          </a:p>
          <a:p>
            <a:pPr lvl="0" rtl="0"/>
            <a:r>
              <a:rPr lang="sl" sz="1200" b="0" i="0" u="none" baseline="0" dirty="0">
                <a:effectLst/>
                <a:latin typeface="+mj-lt"/>
                <a:ea typeface="+mj-ea"/>
                <a:cs typeface="+mj-cs"/>
                <a:sym typeface="Calibri"/>
              </a:rPr>
              <a:t>Učenje z delom</a:t>
            </a:r>
            <a:endParaRPr lang="sl" sz="1200" dirty="0" smtClean="0">
              <a:effectLst/>
              <a:latin typeface="+mj-lt"/>
              <a:ea typeface="+mj-ea"/>
              <a:cs typeface="+mj-cs"/>
              <a:sym typeface="Calibri"/>
            </a:endParaRPr>
          </a:p>
          <a:p>
            <a:pPr lvl="0" rtl="0"/>
            <a:r>
              <a:rPr lang="sl" sz="1200" b="0" i="0" u="none" baseline="0" dirty="0">
                <a:effectLst/>
                <a:latin typeface="+mj-lt"/>
                <a:ea typeface="+mj-ea"/>
                <a:cs typeface="+mj-cs"/>
                <a:sym typeface="Calibri"/>
              </a:rPr>
              <a:t>Projektno učenje</a:t>
            </a:r>
            <a:endParaRPr lang="sl" sz="1200" dirty="0" smtClean="0">
              <a:effectLst/>
              <a:latin typeface="+mj-lt"/>
              <a:ea typeface="+mj-ea"/>
              <a:cs typeface="+mj-cs"/>
              <a:sym typeface="Calibri"/>
            </a:endParaRPr>
          </a:p>
          <a:p>
            <a:pPr lvl="0" rtl="0"/>
            <a:r>
              <a:rPr lang="sl" sz="1200" b="0" i="0" u="none" baseline="0" dirty="0">
                <a:effectLst/>
                <a:latin typeface="+mj-lt"/>
                <a:ea typeface="+mj-ea"/>
                <a:cs typeface="+mj-cs"/>
                <a:sym typeface="Calibri"/>
              </a:rPr>
              <a:t>Problemsko učenje</a:t>
            </a:r>
            <a:endParaRPr lang="sl" sz="1200" dirty="0" smtClean="0">
              <a:effectLst/>
              <a:latin typeface="+mj-lt"/>
              <a:ea typeface="+mj-ea"/>
              <a:cs typeface="+mj-cs"/>
              <a:sym typeface="Calibri"/>
            </a:endParaRPr>
          </a:p>
          <a:p>
            <a:pPr lvl="0" rtl="0"/>
            <a:r>
              <a:rPr lang="sl" sz="1200" b="0" i="0" u="none" baseline="0" dirty="0">
                <a:effectLst/>
                <a:latin typeface="+mj-lt"/>
                <a:ea typeface="+mj-ea"/>
                <a:cs typeface="+mj-cs"/>
                <a:sym typeface="Calibri"/>
              </a:rPr>
              <a:t>Sodelovalno učenje</a:t>
            </a:r>
            <a:endParaRPr lang="sl" sz="1200" dirty="0">
              <a:effectLst/>
              <a:latin typeface="+mj-lt"/>
              <a:ea typeface="+mj-ea"/>
              <a:cs typeface="+mj-cs"/>
              <a:sym typeface="Calibri"/>
            </a:endParaRPr>
          </a:p>
        </p:txBody>
      </p:sp>
    </p:spTree>
    <p:extLst>
      <p:ext uri="{BB962C8B-B14F-4D97-AF65-F5344CB8AC3E}">
        <p14:creationId xmlns:p14="http://schemas.microsoft.com/office/powerpoint/2010/main" val="377473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xfrm>
            <a:off x="914400" y="4343400"/>
            <a:ext cx="5029200" cy="3829000"/>
          </a:xfrm>
          <a:prstGeom prst="rect">
            <a:avLst/>
          </a:prstGeom>
        </p:spPr>
        <p:txBody>
          <a:bodyPr/>
          <a:lstStyle/>
          <a:p>
            <a:pPr rtl="0"/>
            <a:r>
              <a:rPr lang="sl" b="0" i="0" u="none" baseline="0" dirty="0"/>
              <a:t>Projektno učenje (PBL) je metoda poučevanja, s katero učenci pridobivajo znanje in veščine s preiskovanjem in odzivom na zanimivo vprašanje, problem ali izziv. Kot je dejal John Dewey, ameriški vzgojni teoretik 20. stoletja:  »Izobraževanje ni priprava na življenje; izobraževanje je življenje samo.«</a:t>
            </a:r>
          </a:p>
          <a:p>
            <a:endParaRPr dirty="0"/>
          </a:p>
          <a:p>
            <a:pPr rtl="0"/>
            <a:r>
              <a:rPr lang="sl" b="0" i="0" u="none" baseline="0" dirty="0"/>
              <a:t>PBL se uporablja med različnimi disciplinami in dosledno poudarja aktivno učenje, usmerjeno </a:t>
            </a:r>
            <a:r>
              <a:rPr lang="sl" b="0" i="0" u="none" baseline="0" dirty="0" smtClean="0"/>
              <a:t>k učencu.  </a:t>
            </a:r>
            <a:r>
              <a:rPr lang="sl" b="0" i="0" u="none" baseline="0" dirty="0"/>
              <a:t>PBL zagotavlja učencem pristen, resnični kontekst učenja in ustvarja razlog za učenje. PBL učencem zagotavlja tudi izbiro in izražanje mnenj, kar pomeni, da lahko personalizirajo učno izkušnjo s svojimi izdelki ali v procesu oblikovanja.  Učenci se po zaključku svojega formalnega izobraževanja soočajo s kompleksnimi izzivi; vedeti, kako rešiti probleme, sodelovati in razmišljati inovativno, postajajo bistvene spretnosti - ne le za njihove prihodnje kariere, ampak tudi za reševanje težavnih problemov v lokalnih skupnostih in po svetu. </a:t>
            </a:r>
          </a:p>
        </p:txBody>
      </p:sp>
    </p:spTree>
    <p:extLst>
      <p:ext uri="{BB962C8B-B14F-4D97-AF65-F5344CB8AC3E}">
        <p14:creationId xmlns:p14="http://schemas.microsoft.com/office/powerpoint/2010/main" val="346498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xfrm>
            <a:off x="914400" y="4343400"/>
            <a:ext cx="5029200" cy="5557192"/>
          </a:xfrm>
          <a:prstGeom prst="rect">
            <a:avLst/>
          </a:prstGeom>
        </p:spPr>
        <p:txBody>
          <a:bodyPr/>
          <a:lstStyle/>
          <a:p>
            <a:pPr rtl="0">
              <a:defRPr b="1"/>
            </a:pPr>
            <a:r>
              <a:rPr lang="sl" b="1" i="0" u="none" baseline="0" dirty="0"/>
              <a:t>1. Pomembna vsebina</a:t>
            </a:r>
          </a:p>
          <a:p>
            <a:pPr rtl="0"/>
            <a:r>
              <a:rPr lang="sl" b="0" i="0" u="none" baseline="0" dirty="0"/>
              <a:t>Pomembna vsebina pomeni, da morate obravnavati resnično </a:t>
            </a:r>
            <a:r>
              <a:rPr lang="sl" b="0" i="0" u="none" baseline="0" dirty="0" smtClean="0"/>
              <a:t>stimulativne </a:t>
            </a:r>
            <a:r>
              <a:rPr lang="sl" b="0" i="0" u="none" baseline="0" dirty="0"/>
              <a:t>standarde. </a:t>
            </a:r>
          </a:p>
          <a:p>
            <a:pPr rtl="0">
              <a:defRPr b="1"/>
            </a:pPr>
            <a:r>
              <a:rPr lang="sl" b="1" i="0" u="none" baseline="0" dirty="0"/>
              <a:t>2. Potreba po vedenju: </a:t>
            </a:r>
            <a:r>
              <a:rPr lang="sl" b="0" i="0" u="none" baseline="0" dirty="0"/>
              <a:t>Učitelji močno aktivirajo potrebo učencev po poznavanju vsebin z zagonom projekta z »vstopnim dogodkom«, ki pritegne zanimanje učencev in v njih sproži vprašanja. To je lahko video posnetek, razprava, gostujoči govornik, ekskurzija, laboratorijska izkušnja, itd. </a:t>
            </a:r>
            <a:endParaRPr dirty="0"/>
          </a:p>
          <a:p>
            <a:pPr rtl="0">
              <a:defRPr b="1"/>
            </a:pPr>
            <a:r>
              <a:rPr lang="sl" b="1" i="0" u="none" baseline="0" dirty="0"/>
              <a:t>3. Osrednje vprašanje: </a:t>
            </a:r>
            <a:r>
              <a:rPr lang="sl" b="0" i="0" u="none" baseline="0" dirty="0"/>
              <a:t>Po razpravi in zbiranju zamisli učenci ustvarijo osrednje vprašanje, na katerega se bodo osredotočili. Vprašanje mora biti provokativno, odprtega tipa, kompleksno in povezano z bistvom tega, kar želimo, da se učenci naučijo. </a:t>
            </a:r>
            <a:endParaRPr dirty="0"/>
          </a:p>
          <a:p>
            <a:pPr rtl="0">
              <a:defRPr b="1"/>
            </a:pPr>
            <a:r>
              <a:rPr lang="sl" b="1" i="0" u="none" baseline="0" dirty="0"/>
              <a:t>4. Izbira in izražanje mnenj učencev: </a:t>
            </a:r>
            <a:r>
              <a:rPr lang="sl" b="0" i="0" u="none" baseline="0" dirty="0"/>
              <a:t>Interes učencev pritegne vprašanje, ki zanje predstavlja izziv, in ki si ga izberejo in oblikujejo učenci sami. To učencem omogoča izbiro v projektu. Zahteve projekta, kot so projektno poročilo, digitalne in ustne predstavitve, vizualni prikazi, itd., zagotavljajo učencem izražanje mnenj o projektu. </a:t>
            </a:r>
            <a:endParaRPr dirty="0" smtClean="0"/>
          </a:p>
          <a:p>
            <a:pPr rtl="0">
              <a:defRPr b="1"/>
            </a:pPr>
            <a:r>
              <a:rPr lang="sl" b="1" i="0" u="none" baseline="0" dirty="0"/>
              <a:t>5. Veščine 21. </a:t>
            </a:r>
            <a:r>
              <a:rPr lang="sl" b="1" i="0" u="none" baseline="0" dirty="0" smtClean="0"/>
              <a:t>stoletja: </a:t>
            </a:r>
            <a:r>
              <a:rPr lang="sl" b="0" i="0" u="none" baseline="0" dirty="0"/>
              <a:t>Sodelovanje je osrednjega pomena za učno izkušnjo pri projektnem učenju. Projekt mora učencem zagotavljati priložnosti za oblikovanje dragocenih veščin 21. stoletja, kot so sodelovanje, komunikacija, kritično mišljenje in uporaba tehnologije, ki jim bodo koristile na delovnem mestu in v življenju. </a:t>
            </a:r>
            <a:endParaRPr dirty="0"/>
          </a:p>
          <a:p>
            <a:pPr rtl="0">
              <a:defRPr b="1"/>
            </a:pPr>
            <a:r>
              <a:rPr lang="sl" b="1" i="0" u="none" baseline="0" dirty="0"/>
              <a:t>6. Poizvedovanje in inovacije: </a:t>
            </a:r>
            <a:r>
              <a:rPr lang="sl" b="0" i="0" u="none" baseline="0" dirty="0"/>
              <a:t>Zbiranje zamisli na ravni razreda učencem pomaga pri ustvarjanju novih zamisli in vprašanj.</a:t>
            </a:r>
            <a:endParaRPr dirty="0"/>
          </a:p>
          <a:p>
            <a:pPr rtl="0">
              <a:defRPr b="1"/>
            </a:pPr>
            <a:r>
              <a:rPr lang="sl" b="1" i="0" u="none" baseline="0" dirty="0"/>
              <a:t>7. Povratne informacije in ponovni pregled: </a:t>
            </a:r>
            <a:r>
              <a:rPr lang="sl" b="0" i="0" u="none" baseline="0" dirty="0"/>
              <a:t>Učenci razvijajo svoje ideje in izdelke, ekipe učencev pa uporabljajo rubrike in vzorce, da pregledajo in ocenjujejo delo drug drugega. Učitelj preveri raziskovalne zapiske, pregleduje osnutke in načrte ter se sestaja z ekipami, da spremlja njihov napredek. </a:t>
            </a:r>
            <a:endParaRPr dirty="0"/>
          </a:p>
          <a:p>
            <a:pPr rtl="0">
              <a:defRPr b="1"/>
            </a:pPr>
            <a:r>
              <a:rPr lang="sl" b="1" i="0" u="none" baseline="0" dirty="0"/>
              <a:t>8. Javna predstavitev izdelka: </a:t>
            </a:r>
            <a:r>
              <a:rPr lang="sl" b="0" i="0" u="none" baseline="0" dirty="0"/>
              <a:t>Ekipe učencev predstavijo svoje ugotovitve, zaključke in rešitve občinstvu, npr. vrstnikom, staršem, predstavnikom skupnosti, podjetjem, vladnim organizacijam in strokovnjakom iz različnih panog. </a:t>
            </a:r>
          </a:p>
        </p:txBody>
      </p:sp>
    </p:spTree>
    <p:extLst>
      <p:ext uri="{BB962C8B-B14F-4D97-AF65-F5344CB8AC3E}">
        <p14:creationId xmlns:p14="http://schemas.microsoft.com/office/powerpoint/2010/main" val="63487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sl" sz="1200" b="0" i="0" u="none" baseline="0" dirty="0">
                <a:effectLst/>
                <a:latin typeface="+mj-lt"/>
                <a:ea typeface="+mj-ea"/>
                <a:cs typeface="+mj-cs"/>
                <a:sym typeface="Calibri"/>
              </a:rPr>
              <a:t>»Intel Teach – Elementi« so vrsta samostojnih modulov za samoučenje, ki so namenjeni strokovnemu razvoju. Na voljo bo 5 modulov, trenutno pa obstajajo 3:</a:t>
            </a:r>
          </a:p>
          <a:p>
            <a:pPr rtl="0"/>
            <a:r>
              <a:rPr lang="sl" sz="1200" b="0" i="0" u="none" baseline="0" dirty="0">
                <a:effectLst/>
                <a:latin typeface="+mj-lt"/>
                <a:ea typeface="+mj-ea"/>
                <a:cs typeface="+mj-cs"/>
                <a:sym typeface="Calibri"/>
              </a:rPr>
              <a:t>o   Pristopi, ki temeljijo na projektih</a:t>
            </a:r>
          </a:p>
          <a:p>
            <a:pPr rtl="0"/>
            <a:r>
              <a:rPr lang="sl" sz="1200" b="0" i="0" u="none" baseline="0" dirty="0">
                <a:effectLst/>
                <a:latin typeface="+mj-lt"/>
                <a:ea typeface="+mj-ea"/>
                <a:cs typeface="+mj-cs"/>
                <a:sym typeface="Calibri"/>
              </a:rPr>
              <a:t>o   Ocenjevanje v učilnici 21. stoletja</a:t>
            </a:r>
          </a:p>
          <a:p>
            <a:pPr rtl="0"/>
            <a:r>
              <a:rPr lang="sl" sz="1200" b="0" i="0" u="none" baseline="0" dirty="0">
                <a:effectLst/>
                <a:latin typeface="+mj-lt"/>
                <a:ea typeface="+mj-ea"/>
                <a:cs typeface="+mj-cs"/>
                <a:sym typeface="Calibri"/>
              </a:rPr>
              <a:t>o   Sodelovanje v digitalni učilnici</a:t>
            </a:r>
          </a:p>
          <a:p>
            <a:pPr rtl="0"/>
            <a:r>
              <a:rPr lang="sl" sz="1200" b="0" i="0" dirty="0">
                <a:effectLst/>
                <a:latin typeface="+mj-lt"/>
                <a:ea typeface="+mj-ea"/>
                <a:cs typeface="+mj-cs"/>
                <a:sym typeface="Calibri"/>
              </a:rPr>
              <a:t/>
            </a:r>
            <a:br>
              <a:rPr lang="sl" sz="1200" b="0" i="0" dirty="0">
                <a:effectLst/>
                <a:latin typeface="+mj-lt"/>
                <a:ea typeface="+mj-ea"/>
                <a:cs typeface="+mj-cs"/>
                <a:sym typeface="Calibri"/>
              </a:rPr>
            </a:br>
            <a:r>
              <a:rPr lang="sl" sz="1200" b="0" i="0" u="none" baseline="0" dirty="0">
                <a:effectLst/>
                <a:latin typeface="+mj-lt"/>
                <a:ea typeface="+mj-ea"/>
                <a:cs typeface="+mj-cs"/>
                <a:sym typeface="Calibri"/>
              </a:rPr>
              <a:t>Lokalizirani moduli so trenutno na voljo v Franciji, Nemčiji, na Madžarskem, v Italiji, na Portugalskem, v Romuniji, Rusiji, Turčiji, v Združenem kraljestvu in v številnih drugih državah izven Evrope. </a:t>
            </a:r>
            <a:endParaRPr lang="sl" sz="1200" b="0" i="0" dirty="0" smtClean="0">
              <a:effectLst/>
              <a:latin typeface="+mj-lt"/>
              <a:ea typeface="+mj-ea"/>
              <a:cs typeface="+mj-cs"/>
              <a:sym typeface="Calibri"/>
            </a:endParaRPr>
          </a:p>
          <a:p>
            <a:pPr rtl="0"/>
            <a:r>
              <a:rPr lang="sl" sz="1200" b="0" i="0" u="none" baseline="0" dirty="0">
                <a:effectLst/>
                <a:latin typeface="+mj-lt"/>
                <a:ea typeface="+mj-ea"/>
                <a:cs typeface="+mj-cs"/>
                <a:sym typeface="Calibri"/>
              </a:rPr>
              <a:t>Povezava do modulov v angleščini: https://educate.intel.com/download/K12/elements/pba_html/#pbl_m00_l00_a00_s01</a:t>
            </a:r>
          </a:p>
        </p:txBody>
      </p:sp>
    </p:spTree>
    <p:extLst>
      <p:ext uri="{BB962C8B-B14F-4D97-AF65-F5344CB8AC3E}">
        <p14:creationId xmlns:p14="http://schemas.microsoft.com/office/powerpoint/2010/main" val="183357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416198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rtl="0"/>
            <a:r>
              <a:rPr lang="sl" b="0" i="0" u="none" baseline="0" dirty="0"/>
              <a:t>Teorijo »generacij« sta v začetku devetdesetih let razvila ameriška sociologa Neil Howe in William Strauss. Vsaka generacija ima svoj »značaj«, ki ga oblikujejo najpomembnejše gospodarske, družbene in kulturne dejavnosti in odnosi, vendar pa ni natančnih datumov, kdaj se določena generacija začne ali konča.</a:t>
            </a:r>
          </a:p>
          <a:p>
            <a:endParaRPr dirty="0"/>
          </a:p>
          <a:p>
            <a:pPr rtl="0"/>
            <a:r>
              <a:rPr lang="sl" b="0" i="0" u="none" baseline="0" dirty="0"/>
              <a:t>Zrela generacija 	</a:t>
            </a:r>
            <a:r>
              <a:rPr lang="sl" b="0" i="0" u="none" baseline="0" dirty="0" smtClean="0"/>
              <a:t>           70 </a:t>
            </a:r>
            <a:r>
              <a:rPr lang="sl" b="0" i="0" u="none" baseline="0" dirty="0"/>
              <a:t>– 88 let</a:t>
            </a:r>
          </a:p>
          <a:p>
            <a:pPr rtl="0"/>
            <a:r>
              <a:rPr lang="sl" b="0" i="0" u="none" baseline="0" dirty="0"/>
              <a:t>Generacija »baby boomerjev« </a:t>
            </a:r>
            <a:r>
              <a:rPr lang="sl" b="0" i="0" u="none" baseline="0" dirty="0" smtClean="0"/>
              <a:t>          51</a:t>
            </a:r>
            <a:r>
              <a:rPr lang="sl" b="0" i="0" u="none" baseline="0" dirty="0"/>
              <a:t>– 69 let</a:t>
            </a:r>
          </a:p>
          <a:p>
            <a:pPr rtl="0"/>
            <a:r>
              <a:rPr lang="sl" b="0" i="0" u="none" baseline="0" dirty="0"/>
              <a:t>Generacija X 		</a:t>
            </a:r>
            <a:r>
              <a:rPr lang="sl" b="0" i="0" u="none" baseline="0" dirty="0" smtClean="0"/>
              <a:t>           35 </a:t>
            </a:r>
            <a:r>
              <a:rPr lang="sl" b="0" i="0" u="none" baseline="0" dirty="0"/>
              <a:t>– 50 let</a:t>
            </a:r>
          </a:p>
          <a:p>
            <a:pPr rtl="0"/>
            <a:r>
              <a:rPr lang="sl" b="0" i="0" u="none" baseline="0" dirty="0"/>
              <a:t>Generacija Y 		</a:t>
            </a:r>
            <a:r>
              <a:rPr lang="sl" b="0" i="0" u="none" baseline="0" dirty="0" smtClean="0"/>
              <a:t>           16 </a:t>
            </a:r>
            <a:r>
              <a:rPr lang="sl" b="0" i="0" u="none" baseline="0" dirty="0"/>
              <a:t>– 34 let</a:t>
            </a:r>
          </a:p>
          <a:p>
            <a:pPr rtl="0"/>
            <a:r>
              <a:rPr lang="sl" b="0" i="0" u="none" baseline="0" dirty="0"/>
              <a:t>Generacija Z 		</a:t>
            </a:r>
            <a:r>
              <a:rPr lang="sl" b="0" i="0" u="none" baseline="0" dirty="0" smtClean="0"/>
              <a:t>           15 </a:t>
            </a:r>
            <a:r>
              <a:rPr lang="sl" b="0" i="0" u="none" baseline="0" dirty="0"/>
              <a:t>let ali manj</a:t>
            </a:r>
          </a:p>
          <a:p>
            <a:endParaRPr dirty="0"/>
          </a:p>
          <a:p>
            <a:pPr rtl="0"/>
            <a:r>
              <a:rPr lang="sl" b="0" i="0" u="none" baseline="0" dirty="0"/>
              <a:t>Generacija X je bila poimenovana z X, ki predstavlja neznani dejavnik, Y in Z pa sta bili izbrani kot črki, ki sledita črki X. Generacija Z se pogosto imenuje »digitalna generacija«, saj je imela med odraščanjem enostaven dostop do digitalnih informacijskih in komunikacijskih tehnologij. Rojeni so digitalno, v mrežen in globaliziran svet z neskončnimi možnostmi. Njihovo učenje in komuniciranje sta drugačna od prejšnjih generacij. </a:t>
            </a:r>
          </a:p>
        </p:txBody>
      </p:sp>
    </p:spTree>
    <p:extLst>
      <p:ext uri="{BB962C8B-B14F-4D97-AF65-F5344CB8AC3E}">
        <p14:creationId xmlns:p14="http://schemas.microsoft.com/office/powerpoint/2010/main" val="271995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98241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23612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458515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rtl="0"/>
            <a:r>
              <a:rPr lang="sl" sz="1200" b="0" i="0" u="none" baseline="0" dirty="0">
                <a:effectLst/>
                <a:latin typeface="+mj-lt"/>
                <a:ea typeface="+mj-ea"/>
                <a:cs typeface="+mj-cs"/>
                <a:sym typeface="Calibri"/>
              </a:rPr>
              <a:t>Digitalna kompetenca je priznana kot ena izmed osmih ključnih kompetenc za vseživljenjsko učenje s strani Evropske unije, ki je povzeta kot »vključevanje zanesljive in kritične uporabe tehnologije informacijske družbe (IST) za delo, prosti čas in komunikacijo«. Njen pomen je poudarjen v vodilnih pobudah strategije Evropa 2020 in zlasti v digitalni agendi za Evropo 2010.</a:t>
            </a:r>
          </a:p>
          <a:p>
            <a:endParaRPr lang="sl" sz="1200" dirty="0" smtClean="0">
              <a:effectLst/>
              <a:latin typeface="+mj-lt"/>
              <a:ea typeface="+mj-ea"/>
              <a:cs typeface="+mj-cs"/>
              <a:sym typeface="Calibri"/>
            </a:endParaRPr>
          </a:p>
          <a:p>
            <a:pPr marL="0" marR="0" indent="0" defTabSz="914400" rtl="0" eaLnBrk="1" fontAlgn="auto" latinLnBrk="0" hangingPunct="1">
              <a:lnSpc>
                <a:spcPct val="100000"/>
              </a:lnSpc>
              <a:spcBef>
                <a:spcPts val="0"/>
              </a:spcBef>
              <a:spcAft>
                <a:spcPts val="0"/>
              </a:spcAft>
              <a:buClrTx/>
              <a:buSzTx/>
              <a:buFontTx/>
              <a:buNone/>
              <a:tabLst/>
              <a:defRPr/>
            </a:pPr>
            <a:r>
              <a:rPr lang="sl" sz="1200" b="0" i="1" u="none" baseline="0" dirty="0">
                <a:effectLst/>
                <a:latin typeface="+mj-lt"/>
                <a:ea typeface="+mj-ea"/>
                <a:cs typeface="+mj-cs"/>
                <a:sym typeface="Calibri"/>
              </a:rPr>
              <a:t>Digitalni kompetenčni okvir za državljane </a:t>
            </a:r>
            <a:r>
              <a:rPr lang="sl" sz="1200" b="0" i="0" u="none" baseline="0" dirty="0">
                <a:effectLst/>
                <a:latin typeface="+mj-lt"/>
                <a:ea typeface="+mj-ea"/>
                <a:cs typeface="+mj-cs"/>
                <a:sym typeface="Calibri"/>
              </a:rPr>
              <a:t>(DigComp) je Evropska komisija prvič objavila leta 2013. To je orodje za izboljšanje digitalnih kompetenc državljanov, za pomoč oblikovalcem politik pri oblikovanju politik, ki podpirajo razvoj digitalnih kompetenc, in pri načrtovanju pobud za izobraževanje in usposabljanje za izboljšanje digitalnih kompetenc določenih ciljnih skupin</a:t>
            </a:r>
            <a:r>
              <a:rPr lang="sl" sz="1200" b="0" i="0" u="none" baseline="0" dirty="0" smtClean="0">
                <a:effectLst/>
                <a:latin typeface="+mj-lt"/>
                <a:ea typeface="+mj-ea"/>
                <a:cs typeface="+mj-cs"/>
                <a:sym typeface="Calibri"/>
              </a:rPr>
              <a:t>. </a:t>
            </a:r>
            <a:r>
              <a:rPr lang="sl" sz="1200" b="0" i="0" u="none" baseline="0" dirty="0">
                <a:effectLst/>
                <a:latin typeface="+mj-lt"/>
                <a:ea typeface="+mj-ea"/>
                <a:cs typeface="+mj-cs"/>
                <a:sym typeface="Calibri"/>
              </a:rPr>
              <a:t>DigComp ponuja tudi skupen jezik za opredelitev in opis ključnih področij digitalnih kompetenc in tako ponuja skupno priporočilo na evropski ravni. Ker se zaradi hitre digitalizacije različnih vidikov družbe pojavljajo nove zahteve, je treba razviti DigComp različico 2.0, ki jo je razvil Skupni raziskovalni center Evropske komisije.</a:t>
            </a:r>
            <a:endParaRPr lang="sl" sz="1200" dirty="0" smtClean="0">
              <a:effectLst/>
              <a:latin typeface="+mj-lt"/>
              <a:ea typeface="+mj-ea"/>
              <a:cs typeface="+mj-cs"/>
              <a:sym typeface="Calibri"/>
            </a:endParaRPr>
          </a:p>
          <a:p>
            <a:pPr marL="0" marR="0" indent="0" defTabSz="914400" rtl="0" eaLnBrk="1" fontAlgn="auto" latinLnBrk="0" hangingPunct="1">
              <a:lnSpc>
                <a:spcPct val="100000"/>
              </a:lnSpc>
              <a:spcBef>
                <a:spcPts val="0"/>
              </a:spcBef>
              <a:spcAft>
                <a:spcPts val="0"/>
              </a:spcAft>
              <a:buClrTx/>
              <a:buSzTx/>
              <a:buFontTx/>
              <a:buNone/>
              <a:tabLst/>
              <a:defRPr/>
            </a:pPr>
            <a:endParaRPr lang="sl" sz="1200" dirty="0" smtClean="0">
              <a:effectLst/>
              <a:latin typeface="+mj-lt"/>
              <a:ea typeface="+mj-ea"/>
              <a:cs typeface="+mj-cs"/>
              <a:sym typeface="Calibri"/>
            </a:endParaRPr>
          </a:p>
          <a:p>
            <a:endParaRPr lang="sl" sz="1200" dirty="0" smtClean="0">
              <a:effectLst/>
              <a:latin typeface="+mj-lt"/>
              <a:ea typeface="+mj-ea"/>
              <a:cs typeface="+mj-cs"/>
              <a:sym typeface="Calibri"/>
            </a:endParaRPr>
          </a:p>
          <a:p>
            <a:endParaRPr lang="sl" sz="1200" dirty="0" smtClean="0">
              <a:effectLst/>
              <a:latin typeface="+mj-lt"/>
              <a:ea typeface="+mj-ea"/>
              <a:cs typeface="+mj-cs"/>
              <a:sym typeface="Calibri"/>
            </a:endParaRPr>
          </a:p>
          <a:p>
            <a:endParaRPr lang="sl" dirty="0"/>
          </a:p>
        </p:txBody>
      </p:sp>
    </p:spTree>
    <p:extLst>
      <p:ext uri="{BB962C8B-B14F-4D97-AF65-F5344CB8AC3E}">
        <p14:creationId xmlns:p14="http://schemas.microsoft.com/office/powerpoint/2010/main" val="361755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pPr rtl="0"/>
            <a:r>
              <a:rPr lang="sl" b="0" i="0" u="none" baseline="0" dirty="0"/>
              <a:t>Bloomova taksonomija sledi procesu razmišljanja: ne moremo razumeti koncepta, ne da bi si ga zapomnili, podobno pa ne moremo uporabiti znanja in konceptov, ne da bi jih razumeli. Gre za kontinuum od spretnosti mišljenja nižjega reda do spretnosti mišljenja višjega reda. Leta 2001 sta ga Lorin Anderson in David Krathwohl (Bloomova študenta) popravila: za vsako kategorijo sta uporabila glagole namesto samostalnikov, nato pa sta </a:t>
            </a:r>
            <a:r>
              <a:rPr lang="sl" b="0" i="0" u="none" baseline="0" dirty="0" smtClean="0"/>
              <a:t>preuredila </a:t>
            </a:r>
            <a:r>
              <a:rPr lang="sl" b="0" i="0" u="none" baseline="0" dirty="0"/>
              <a:t>zaporedje znotraj taksonomije.</a:t>
            </a:r>
          </a:p>
        </p:txBody>
      </p:sp>
    </p:spTree>
    <p:extLst>
      <p:ext uri="{BB962C8B-B14F-4D97-AF65-F5344CB8AC3E}">
        <p14:creationId xmlns:p14="http://schemas.microsoft.com/office/powerpoint/2010/main" val="71136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412072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pPr rtl="0"/>
            <a:r>
              <a:rPr lang="sl" b="0" i="0" u="none" baseline="0"/>
              <a:t>Cvet sta narisala dva kanadska raziskovalca (B. Holmes, J. Gardner, 2006.).  Cvetni listi spominjajo na Bloomovo taksonomijo, vendar pa medtem ko imajo različne kompetence hierarhično strukturo pri Bloomu, kanadska avtorja pravita, da učne dejavnosti v informacijski družbi pogosto potekajo sočasno ali vzporedno, zato se kompetence lahko razvijajo vzporedno. Konceptualni prikaz na desni strani (ki ga je ustvaril Andrew Churches) temelji na delu Lorina Andersona, vendar se nanaša na nove učne kompetence, ki jih učenec potrebuje, da je lahko uspešen državljani v informacijski družbi.</a:t>
            </a:r>
          </a:p>
        </p:txBody>
      </p:sp>
    </p:spTree>
    <p:extLst>
      <p:ext uri="{BB962C8B-B14F-4D97-AF65-F5344CB8AC3E}">
        <p14:creationId xmlns:p14="http://schemas.microsoft.com/office/powerpoint/2010/main" val="135627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2644179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97833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861753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98483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75631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2767206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5263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42134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88996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425917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321956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510146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2046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413548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rtl="0"/>
            <a:r>
              <a:rPr lang="sl" b="0" i="0" u="none" baseline="0" dirty="0"/>
              <a:t>Obstajajo številni pristopi, ki omogočajo aktivno in samoorganizirano učenje. Problemsko, poizvedovalno (IBL) in projektno učenje je mogoče uporabiti v skupinah ali pri posameznikih.</a:t>
            </a:r>
          </a:p>
          <a:p>
            <a:pPr rtl="0"/>
            <a:r>
              <a:rPr lang="sl" b="0" i="0" u="none" baseline="0" dirty="0"/>
              <a:t>Raziskave kažejo, da je aktivno učenje močno orodje. Koristi za učence </a:t>
            </a:r>
            <a:r>
              <a:rPr lang="sl" b="0" i="0" u="none" baseline="0" dirty="0" smtClean="0"/>
              <a:t>vključujejo </a:t>
            </a:r>
            <a:r>
              <a:rPr lang="sl" b="0" i="0" u="none" baseline="0" dirty="0"/>
              <a:t>razvoj sposobnosti, ki so zanje bistvenega pomena, npr. kritično mišljenje, skupinsko delo in informacijska pismenost. </a:t>
            </a:r>
            <a:r>
              <a:rPr lang="sl" b="0" i="0" u="none" baseline="0" dirty="0" smtClean="0"/>
              <a:t>Učence spodbuja, </a:t>
            </a:r>
            <a:r>
              <a:rPr lang="sl" b="0" i="0" u="none" baseline="0" dirty="0"/>
              <a:t>da so usmerjeni vase, kar je pomembna spretnost, ki jo bodo morali </a:t>
            </a:r>
            <a:r>
              <a:rPr lang="sl" b="0" i="0" u="none" baseline="0" dirty="0" smtClean="0"/>
              <a:t>učenci </a:t>
            </a:r>
            <a:r>
              <a:rPr lang="sl" b="0" i="0" u="none" baseline="0" dirty="0"/>
              <a:t>pridobiti, da bi bili uspešni v 21. stoletju. </a:t>
            </a:r>
          </a:p>
          <a:p>
            <a:endParaRPr dirty="0"/>
          </a:p>
          <a:p>
            <a:pPr rtl="0"/>
            <a:r>
              <a:rPr lang="sl" b="0" i="0" u="none" baseline="0" dirty="0"/>
              <a:t>Vse tri vrste učenja – projektno, problemsko in poizvedovalno učenje – so tesno povezane s pristopom obdelave informacij.  Vse se dobro ujemajo s tehnološko bogatim učnim okoljem, pri čemer se ne osredotočajo na strojno in programsko opremo, temveč na izkušnjo učenja. V vseh primerih se tehnologija uporablja za lažje učenje. Lahko predstavlja orodje za organiziranje idej (npr. Inspiration), iskanje trenutnih informacij (npr. spletni vir novic) ali predstavitev idej (npr. predstavitve v PowerPoint-u</a:t>
            </a:r>
            <a:r>
              <a:rPr lang="sl" b="0" i="0" u="none" baseline="0" dirty="0" smtClean="0"/>
              <a:t>). </a:t>
            </a:r>
            <a:r>
              <a:rPr lang="sl" b="0" i="0" u="none" baseline="0" dirty="0"/>
              <a:t>Središče učnega okolja je navdušenje učencev nad reševanjem problema ali obravnavo vprašanja, ki se jim zdi smiselno.</a:t>
            </a:r>
          </a:p>
          <a:p>
            <a:pPr rtl="0"/>
            <a:r>
              <a:rPr lang="sl" b="0" i="0" u="none" baseline="0" dirty="0"/>
              <a:t>Najboljši pristop je tisti, ki deluje v vaši učilnici. </a:t>
            </a:r>
            <a:endParaRPr lang="sl" dirty="0" smtClean="0"/>
          </a:p>
          <a:p>
            <a:pPr rtl="0"/>
            <a:r>
              <a:rPr lang="sl" b="0" i="0" u="none" baseline="0" dirty="0"/>
              <a:t>Veliko učiteljev se je odločilo za združitev teh pristopov, </a:t>
            </a:r>
            <a:r>
              <a:rPr lang="sl" b="0" i="0" u="none" baseline="0" dirty="0" smtClean="0"/>
              <a:t>drugi </a:t>
            </a:r>
            <a:r>
              <a:rPr lang="sl" b="0" i="0" u="none" baseline="0" dirty="0"/>
              <a:t>pa izbirajo različne pristope glede na potrebe učenja.</a:t>
            </a:r>
          </a:p>
        </p:txBody>
      </p:sp>
    </p:spTree>
    <p:extLst>
      <p:ext uri="{BB962C8B-B14F-4D97-AF65-F5344CB8AC3E}">
        <p14:creationId xmlns:p14="http://schemas.microsoft.com/office/powerpoint/2010/main" val="256099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rtl="0"/>
            <a:r>
              <a:rPr lang="sl" b="0" i="0" u="none" baseline="0"/>
              <a:t>Po naših izkušnjah so radovedni otroci uspešni. </a:t>
            </a:r>
            <a:endParaRPr lang="sl" dirty="0" smtClean="0"/>
          </a:p>
          <a:p>
            <a:pPr rtl="0"/>
            <a:r>
              <a:rPr lang="sl" b="0" i="0" u="none" baseline="0"/>
              <a:t>Radoveden otrok ima motivacijo za postavljanje vprašanj, iskanje odgovorov in za uporabo  teh odgovorov v svojih osebnih izkušnjah. Dobra novica je, da lahko pod pravimi pogoji vsak otrok v naših učilnicah izkaže radovednost, začudenost in željo po odkrivanju.</a:t>
            </a:r>
          </a:p>
          <a:p>
            <a:pPr rtl="0"/>
            <a:r>
              <a:rPr lang="sl" b="0" i="0" u="none" baseline="0"/>
              <a:t>Radovednost in motivacija sta bistvo poizvedovalnega izobraževanja. Ta pristop k učenju je tradicionalne učilnice spremenil v učne centre, kjer je prisotne veliko energije, in v katerih so otroci navdušeni za učenje in sodelovanje.</a:t>
            </a:r>
          </a:p>
        </p:txBody>
      </p:sp>
    </p:spTree>
    <p:extLst>
      <p:ext uri="{BB962C8B-B14F-4D97-AF65-F5344CB8AC3E}">
        <p14:creationId xmlns:p14="http://schemas.microsoft.com/office/powerpoint/2010/main" val="137379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xfrm>
            <a:off x="914400" y="4283968"/>
            <a:ext cx="5029200" cy="4464496"/>
          </a:xfrm>
          <a:prstGeom prst="rect">
            <a:avLst/>
          </a:prstGeom>
        </p:spPr>
        <p:txBody>
          <a:bodyPr/>
          <a:lstStyle/>
          <a:p>
            <a:pPr rtl="0"/>
            <a:r>
              <a:rPr lang="sl" b="0" i="0" u="none" baseline="0" dirty="0"/>
              <a:t>Poizvedovalno učenje se začne z zastavljanjem vprašanj, problemov ali scenarijev, namesto predstvitve ugotovljenih dejstev ali enostavne poti do znanja. </a:t>
            </a:r>
          </a:p>
          <a:p>
            <a:pPr rtl="0">
              <a:defRPr b="1"/>
            </a:pPr>
            <a:r>
              <a:rPr lang="sl" b="0" i="0" u="none" baseline="0" dirty="0"/>
              <a:t>Postopki poizvedovanja:</a:t>
            </a:r>
          </a:p>
          <a:p>
            <a:pPr rtl="0"/>
            <a:r>
              <a:rPr lang="sl" b="0" i="0" u="none" baseline="0" dirty="0"/>
              <a:t>1. Prvi korak v kateri koli poizvedbi je oblikovanje vprašanja ali sklopa vprašanj, povezanih s tematiko poizvedbe. Včasih je vprašanje zastavljeno kot hipoteza ali izjava, ki prikazuje problem.</a:t>
            </a:r>
          </a:p>
          <a:p>
            <a:pPr rtl="0"/>
            <a:r>
              <a:rPr lang="sl" b="0" i="0" u="none" baseline="0" dirty="0"/>
              <a:t>2. Zastavljeno vprašanje učence spodbudi k raziskovanju tematike z zbiranjem informacij iz virov.</a:t>
            </a:r>
            <a:endParaRPr dirty="0"/>
          </a:p>
          <a:p>
            <a:pPr rtl="0"/>
            <a:r>
              <a:rPr lang="sl" b="0" i="0" u="none" baseline="0" dirty="0"/>
              <a:t>3. Ko zberejo dovolj informacij, jih razvrstijo v kategorije ali pa pripravijo pregled informacij in izpostavijo tiste, ki so pomembne za določeno tematiko. </a:t>
            </a:r>
          </a:p>
          <a:p>
            <a:pPr rtl="0"/>
            <a:r>
              <a:rPr lang="sl" b="0" i="0" u="none" baseline="0" dirty="0"/>
              <a:t>4. Informacije se analizira in o njih razpravlja, kar privede do nadaljnjega razumevanja. Učitelj lahko usmerja razpravo in izpostavlja ugotovitve, ki izhajajo iz poizvedbe, ter </a:t>
            </a:r>
            <a:r>
              <a:rPr lang="sl" b="0" i="0" u="none" baseline="0" dirty="0" smtClean="0"/>
              <a:t>njihovo povezavo </a:t>
            </a:r>
            <a:r>
              <a:rPr lang="sl" b="0" i="0" u="none" baseline="0" dirty="0"/>
              <a:t>z rešitvijo problema. </a:t>
            </a:r>
          </a:p>
          <a:p>
            <a:pPr rtl="0"/>
            <a:r>
              <a:rPr lang="sl" b="0" i="0" u="none" baseline="0" dirty="0"/>
              <a:t>5. Pripravijo se zaključki in se povežejo s prvotnim vprašanjem. Spodbuja se razmišljanje učencev, ki služi za vzpostavitev povezave s poizvedbo in za ponovno preučitev korakov, ki so privedli do zaključka. </a:t>
            </a:r>
            <a:endParaRPr lang="sl" dirty="0" smtClean="0"/>
          </a:p>
          <a:p>
            <a:pPr rtl="0"/>
            <a:r>
              <a:rPr lang="sl" b="0" i="0" u="none" baseline="0" dirty="0"/>
              <a:t>Koristi poizvedovanja:</a:t>
            </a:r>
          </a:p>
          <a:p>
            <a:pPr rtl="0"/>
            <a:r>
              <a:rPr lang="sl" b="0" i="0" u="none" baseline="0" dirty="0"/>
              <a:t>1. Učenci usmerjajo svoje učenje na način, ki je podoben znanstvenim pristopom v realnih situacijah.</a:t>
            </a:r>
          </a:p>
          <a:p>
            <a:pPr rtl="0"/>
            <a:r>
              <a:rPr lang="sl" b="0" i="0" u="none" baseline="0" dirty="0"/>
              <a:t>2. Učenci lahko prepoznajo lastna področja poizvedovanja in sodelujejo v praktičnem učenju z uporabo znanstvenih procesnih spretnosti za iskanje informacij.</a:t>
            </a:r>
          </a:p>
          <a:p>
            <a:pPr rtl="0"/>
            <a:r>
              <a:rPr lang="sl" b="0" i="0" u="none" baseline="0" dirty="0"/>
              <a:t>3. Posledica tega je večja odgovornost za učenje in izboljšano kritično mišljenje, hkrati pa ustvarja kulturo, ki vrednoti ideje učencev.</a:t>
            </a:r>
          </a:p>
        </p:txBody>
      </p:sp>
    </p:spTree>
    <p:extLst>
      <p:ext uri="{BB962C8B-B14F-4D97-AF65-F5344CB8AC3E}">
        <p14:creationId xmlns:p14="http://schemas.microsoft.com/office/powerpoint/2010/main" val="5140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rtl="0">
              <a:defRPr b="1"/>
            </a:pPr>
            <a:r>
              <a:rPr lang="sl" b="0" i="0" u="none" baseline="0" dirty="0"/>
              <a:t>Problemsko učenje (PBL) je pristop, ki se osredotoča na učence, in pri katerem se učenci naučijo o določeni temi z delom v skupinah, v katerih rešujejo problem odprtega tipa.</a:t>
            </a:r>
          </a:p>
          <a:p>
            <a:pPr rtl="0">
              <a:defRPr b="1"/>
            </a:pPr>
            <a:r>
              <a:rPr lang="sl" b="0" i="0" u="none" baseline="0" dirty="0"/>
              <a:t>Problem spodbuja motivacijo in učenje. </a:t>
            </a:r>
            <a:r>
              <a:rPr lang="sl" b="0" dirty="0"/>
              <a:t/>
            </a:r>
            <a:br>
              <a:rPr lang="sl" b="0" dirty="0"/>
            </a:br>
            <a:r>
              <a:rPr lang="sl" b="0" i="0" u="none" baseline="0" dirty="0"/>
              <a:t>Namesto poučevanja o določenem gradivu in naknadne uporabe pridobljenega znanja učencev za reševanje problemov, je najprej predstavljen problem.</a:t>
            </a:r>
          </a:p>
          <a:p>
            <a:pPr rtl="0"/>
            <a:r>
              <a:rPr lang="sl" b="1" i="0" u="none" baseline="0" dirty="0"/>
              <a:t>Naloge</a:t>
            </a:r>
            <a:r>
              <a:rPr lang="sl" b="0" i="0" u="none" baseline="0" dirty="0"/>
              <a:t> PBL so lahko kratke ali obsežnejše, ki se rešujejo cel semester.</a:t>
            </a:r>
          </a:p>
          <a:p>
            <a:pPr rtl="0"/>
            <a:r>
              <a:rPr lang="sl" b="0" i="0" u="none" baseline="0" dirty="0"/>
              <a:t>Projektno učenje pogosto zaznamuje delo v skupinah, zato je priporočljivo, da nekaj časa med poukom namenite pripravi učencev za delo v skupinah in jim omogočite, da se vključijo v svoj projekt projektnega učenja.</a:t>
            </a:r>
          </a:p>
        </p:txBody>
      </p:sp>
    </p:spTree>
    <p:extLst>
      <p:ext uri="{BB962C8B-B14F-4D97-AF65-F5344CB8AC3E}">
        <p14:creationId xmlns:p14="http://schemas.microsoft.com/office/powerpoint/2010/main" val="399615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0545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6"/>
          <p:cNvSpPr/>
          <p:nvPr/>
        </p:nvSpPr>
        <p:spPr>
          <a:xfrm>
            <a:off x="1" y="6400800"/>
            <a:ext cx="12192001" cy="457200"/>
          </a:xfrm>
          <a:prstGeom prst="rect">
            <a:avLst/>
          </a:prstGeom>
          <a:solidFill>
            <a:schemeClr val="accent2"/>
          </a:solidFill>
          <a:ln w="12700">
            <a:miter lim="400000"/>
          </a:ln>
        </p:spPr>
        <p:txBody>
          <a:bodyPr lIns="45719" rIns="45719"/>
          <a:lstStyle/>
          <a:p>
            <a:endParaRPr/>
          </a:p>
        </p:txBody>
      </p:sp>
      <p:sp>
        <p:nvSpPr>
          <p:cNvPr id="15" name="Rectangle 7"/>
          <p:cNvSpPr/>
          <p:nvPr/>
        </p:nvSpPr>
        <p:spPr>
          <a:xfrm>
            <a:off x="1" y="6334316"/>
            <a:ext cx="12192001" cy="66485"/>
          </a:xfrm>
          <a:prstGeom prst="rect">
            <a:avLst/>
          </a:prstGeom>
          <a:solidFill>
            <a:schemeClr val="accent1"/>
          </a:solidFill>
          <a:ln w="12700">
            <a:miter lim="400000"/>
          </a:ln>
        </p:spPr>
        <p:txBody>
          <a:bodyPr lIns="45719" rIns="45719"/>
          <a:lstStyle/>
          <a:p>
            <a:endParaRPr/>
          </a:p>
        </p:txBody>
      </p:sp>
      <p:sp>
        <p:nvSpPr>
          <p:cNvPr id="16" name="Title Text"/>
          <p:cNvSpPr txBox="1">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Title Text</a:t>
            </a:r>
          </a:p>
        </p:txBody>
      </p:sp>
      <p:sp>
        <p:nvSpPr>
          <p:cNvPr id="17" name="Body Level One…"/>
          <p:cNvSpPr txBox="1">
            <a:spLocks noGrp="1"/>
          </p:cNvSpPr>
          <p:nvPr>
            <p:ph type="body" sz="quarter" idx="1"/>
          </p:nvPr>
        </p:nvSpPr>
        <p:spPr>
          <a:xfrm>
            <a:off x="1100050" y="4455621"/>
            <a:ext cx="10058401" cy="1143001"/>
          </a:xfrm>
          <a:prstGeom prst="rect">
            <a:avLst/>
          </a:prstGeom>
        </p:spPr>
        <p:txBody>
          <a:bodyPr lIns="45719" tIns="45719" rIns="45719" bIns="45719"/>
          <a:lstStyle>
            <a:lvl1pPr marL="0" indent="0">
              <a:buClrTx/>
              <a:buSzTx/>
              <a:buFontTx/>
              <a:buNone/>
              <a:defRPr sz="2400" cap="all" spc="200">
                <a:solidFill>
                  <a:srgbClr val="344068"/>
                </a:solidFill>
              </a:defRPr>
            </a:lvl1pPr>
            <a:lvl2pPr marL="0" indent="457200">
              <a:buClrTx/>
              <a:buSzTx/>
              <a:buFontTx/>
              <a:buNone/>
              <a:defRPr sz="2400" cap="all" spc="200">
                <a:solidFill>
                  <a:srgbClr val="344068"/>
                </a:solidFill>
              </a:defRPr>
            </a:lvl2pPr>
            <a:lvl3pPr marL="0" indent="914400">
              <a:buClrTx/>
              <a:buSzTx/>
              <a:buFontTx/>
              <a:buNone/>
              <a:defRPr sz="2400" cap="all" spc="200">
                <a:solidFill>
                  <a:srgbClr val="344068"/>
                </a:solidFill>
              </a:defRPr>
            </a:lvl3pPr>
            <a:lvl4pPr marL="0" indent="1371600">
              <a:buClrTx/>
              <a:buSzTx/>
              <a:buFontTx/>
              <a:buNone/>
              <a:defRPr sz="2400" cap="all" spc="200">
                <a:solidFill>
                  <a:srgbClr val="344068"/>
                </a:solidFill>
              </a:defRPr>
            </a:lvl4pPr>
            <a:lvl5pPr marL="0" indent="1828800">
              <a:buClrTx/>
              <a:buSzTx/>
              <a:buFontTx/>
              <a:buNone/>
              <a:defRPr sz="2400" cap="all" spc="200">
                <a:solidFill>
                  <a:srgbClr val="344068"/>
                </a:solidFill>
              </a:defRPr>
            </a:lvl5pPr>
          </a:lstStyle>
          <a:p>
            <a:r>
              <a:t>Body Level One</a:t>
            </a:r>
          </a:p>
          <a:p>
            <a:pPr lvl="1"/>
            <a:r>
              <a:t>Body Level Two</a:t>
            </a:r>
          </a:p>
          <a:p>
            <a:pPr lvl="2"/>
            <a:r>
              <a:t>Body Level Three</a:t>
            </a:r>
          </a:p>
          <a:p>
            <a:pPr lvl="3"/>
            <a:r>
              <a:t>Body Level Four</a:t>
            </a:r>
          </a:p>
          <a:p>
            <a:pPr lvl="4"/>
            <a:r>
              <a:t>Body Level Five</a:t>
            </a:r>
          </a:p>
        </p:txBody>
      </p:sp>
      <p:sp>
        <p:nvSpPr>
          <p:cNvPr id="18" name="Straight Connector 8"/>
          <p:cNvSpPr/>
          <p:nvPr/>
        </p:nvSpPr>
        <p:spPr>
          <a:xfrm>
            <a:off x="1207657" y="4343400"/>
            <a:ext cx="9875522" cy="0"/>
          </a:xfrm>
          <a:prstGeom prst="line">
            <a:avLst/>
          </a:prstGeom>
          <a:ln w="6350">
            <a:solidFill>
              <a:srgbClr val="808080"/>
            </a:solidFill>
          </a:ln>
        </p:spPr>
        <p:txBody>
          <a:bodyPr lIns="45719" rIns="45719"/>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Body Level One…"/>
          <p:cNvSpPr txBox="1">
            <a:spLocks noGrp="1"/>
          </p:cNvSpPr>
          <p:nvPr>
            <p:ph type="body" idx="1"/>
          </p:nvPr>
        </p:nvSpPr>
        <p:spPr>
          <a:xfrm>
            <a:off x="1097280" y="1845734"/>
            <a:ext cx="1005840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6"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117" name="Rectangle 7"/>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118" name="Title Text"/>
          <p:cNvSpPr txBox="1">
            <a:spLocks noGrp="1"/>
          </p:cNvSpPr>
          <p:nvPr>
            <p:ph type="title"/>
          </p:nvPr>
        </p:nvSpPr>
        <p:spPr>
          <a:xfrm>
            <a:off x="8724900" y="412302"/>
            <a:ext cx="2628900" cy="5759899"/>
          </a:xfrm>
          <a:prstGeom prst="rect">
            <a:avLst/>
          </a:prstGeom>
        </p:spPr>
        <p:txBody>
          <a:bodyPr/>
          <a:lstStyle/>
          <a:p>
            <a:r>
              <a:t>Title Text</a:t>
            </a:r>
          </a:p>
        </p:txBody>
      </p:sp>
      <p:sp>
        <p:nvSpPr>
          <p:cNvPr id="119" name="Body Level One…"/>
          <p:cNvSpPr txBox="1">
            <a:spLocks noGrp="1"/>
          </p:cNvSpPr>
          <p:nvPr>
            <p:ph type="body" idx="1"/>
          </p:nvPr>
        </p:nvSpPr>
        <p:spPr>
          <a:xfrm>
            <a:off x="838200" y="412302"/>
            <a:ext cx="7734300" cy="57598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xfrm>
            <a:off x="1097280" y="1845734"/>
            <a:ext cx="1005840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6" name="Rectangle 7"/>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37" name="Title Text"/>
          <p:cNvSpPr txBox="1">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Title Text</a:t>
            </a:r>
          </a:p>
        </p:txBody>
      </p:sp>
      <p:sp>
        <p:nvSpPr>
          <p:cNvPr id="38" name="Body Level One…"/>
          <p:cNvSpPr txBox="1">
            <a:spLocks noGrp="1"/>
          </p:cNvSpPr>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sz="2400" cap="all" spc="200">
                <a:solidFill>
                  <a:srgbClr val="344068"/>
                </a:solidFill>
              </a:defRPr>
            </a:lvl1pPr>
            <a:lvl2pPr marL="0" indent="457200">
              <a:buClrTx/>
              <a:buSzTx/>
              <a:buFontTx/>
              <a:buNone/>
              <a:defRPr sz="2400" cap="all" spc="200">
                <a:solidFill>
                  <a:srgbClr val="344068"/>
                </a:solidFill>
              </a:defRPr>
            </a:lvl2pPr>
            <a:lvl3pPr marL="0" indent="914400">
              <a:buClrTx/>
              <a:buSzTx/>
              <a:buFontTx/>
              <a:buNone/>
              <a:defRPr sz="2400" cap="all" spc="200">
                <a:solidFill>
                  <a:srgbClr val="344068"/>
                </a:solidFill>
              </a:defRPr>
            </a:lvl3pPr>
            <a:lvl4pPr marL="0" indent="1371600">
              <a:buClrTx/>
              <a:buSzTx/>
              <a:buFontTx/>
              <a:buNone/>
              <a:defRPr sz="2400" cap="all" spc="200">
                <a:solidFill>
                  <a:srgbClr val="344068"/>
                </a:solidFill>
              </a:defRPr>
            </a:lvl4pPr>
            <a:lvl5pPr marL="0" indent="1828800">
              <a:buClrTx/>
              <a:buSzTx/>
              <a:buFontTx/>
              <a:buNone/>
              <a:defRPr sz="2400" cap="all" spc="200">
                <a:solidFill>
                  <a:srgbClr val="34406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traight Connector 8"/>
          <p:cNvSpPr/>
          <p:nvPr/>
        </p:nvSpPr>
        <p:spPr>
          <a:xfrm>
            <a:off x="1207657" y="4343400"/>
            <a:ext cx="9875522" cy="0"/>
          </a:xfrm>
          <a:prstGeom prst="line">
            <a:avLst/>
          </a:prstGeom>
          <a:ln w="6350">
            <a:solidFill>
              <a:srgbClr val="808080"/>
            </a:solidFill>
          </a:ln>
        </p:spPr>
        <p:txBody>
          <a:bodyPr lIns="45719" rIns="45719"/>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1097280" y="1845734"/>
            <a:ext cx="4937760"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344068"/>
                </a:solidFill>
              </a:defRPr>
            </a:lvl1pPr>
            <a:lvl2pPr marL="0" indent="457200">
              <a:buClrTx/>
              <a:buSzTx/>
              <a:buFontTx/>
              <a:buNone/>
              <a:defRPr cap="all">
                <a:solidFill>
                  <a:srgbClr val="344068"/>
                </a:solidFill>
              </a:defRPr>
            </a:lvl2pPr>
            <a:lvl3pPr marL="0" indent="914400">
              <a:buClrTx/>
              <a:buSzTx/>
              <a:buFontTx/>
              <a:buNone/>
              <a:defRPr cap="all">
                <a:solidFill>
                  <a:srgbClr val="344068"/>
                </a:solidFill>
              </a:defRPr>
            </a:lvl3pPr>
            <a:lvl4pPr marL="0" indent="1371600">
              <a:buClrTx/>
              <a:buSzTx/>
              <a:buFontTx/>
              <a:buNone/>
              <a:defRPr cap="all">
                <a:solidFill>
                  <a:srgbClr val="344068"/>
                </a:solidFill>
              </a:defRPr>
            </a:lvl4pPr>
            <a:lvl5pPr marL="0" indent="1828800">
              <a:buClrTx/>
              <a:buSzTx/>
              <a:buFontTx/>
              <a:buNone/>
              <a:defRPr cap="all">
                <a:solidFill>
                  <a:srgbClr val="344068"/>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4"/>
          <p:cNvSpPr>
            <a:spLocks noGrp="1"/>
          </p:cNvSpPr>
          <p:nvPr>
            <p:ph type="body" sz="quarter" idx="13"/>
          </p:nvPr>
        </p:nvSpPr>
        <p:spPr>
          <a:xfrm>
            <a:off x="6217920" y="1846052"/>
            <a:ext cx="4937761" cy="736283"/>
          </a:xfrm>
          <a:prstGeom prst="rect">
            <a:avLst/>
          </a:prstGeom>
        </p:spPr>
        <p:txBody>
          <a:bodyPr lIns="45719" tIns="45719" rIns="45719" bIns="45719" anchor="ctr"/>
          <a:lstStyle/>
          <a:p>
            <a:pPr marL="0" indent="0">
              <a:buClrTx/>
              <a:buSzTx/>
              <a:buFontTx/>
              <a:buNone/>
              <a:defRPr cap="all">
                <a:solidFill>
                  <a:srgbClr val="344068"/>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4" name="Rectangle 4"/>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75" name="Rectangle 5"/>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3" name="Rectangle 7"/>
          <p:cNvSpPr/>
          <p:nvPr/>
        </p:nvSpPr>
        <p:spPr>
          <a:xfrm>
            <a:off x="15" y="0"/>
            <a:ext cx="4050793" cy="6858000"/>
          </a:xfrm>
          <a:prstGeom prst="rect">
            <a:avLst/>
          </a:prstGeom>
          <a:solidFill>
            <a:schemeClr val="accent2"/>
          </a:solidFill>
          <a:ln w="12700">
            <a:miter lim="400000"/>
          </a:ln>
        </p:spPr>
        <p:txBody>
          <a:bodyPr lIns="45719" rIns="45719"/>
          <a:lstStyle/>
          <a:p>
            <a:endParaRPr/>
          </a:p>
        </p:txBody>
      </p:sp>
      <p:sp>
        <p:nvSpPr>
          <p:cNvPr id="84" name="Rectangle 8"/>
          <p:cNvSpPr/>
          <p:nvPr/>
        </p:nvSpPr>
        <p:spPr>
          <a:xfrm>
            <a:off x="4040070" y="0"/>
            <a:ext cx="64009" cy="6858000"/>
          </a:xfrm>
          <a:prstGeom prst="rect">
            <a:avLst/>
          </a:prstGeom>
          <a:solidFill>
            <a:schemeClr val="accent1"/>
          </a:solidFill>
          <a:ln w="12700">
            <a:miter lim="400000"/>
          </a:ln>
        </p:spPr>
        <p:txBody>
          <a:bodyPr lIns="45719" rIns="45719"/>
          <a:lstStyle/>
          <a:p>
            <a:endParaRPr/>
          </a:p>
        </p:txBody>
      </p:sp>
      <p:sp>
        <p:nvSpPr>
          <p:cNvPr id="85" name="Title Text"/>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Title Text</a:t>
            </a:r>
          </a:p>
        </p:txBody>
      </p:sp>
      <p:sp>
        <p:nvSpPr>
          <p:cNvPr id="86" name="Body Level One…"/>
          <p:cNvSpPr txBox="1">
            <a:spLocks noGrp="1"/>
          </p:cNvSpPr>
          <p:nvPr>
            <p:ph type="body" idx="1"/>
          </p:nvPr>
        </p:nvSpPr>
        <p:spPr>
          <a:xfrm>
            <a:off x="4800600" y="731519"/>
            <a:ext cx="6492241" cy="5257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Text Placeholder 3"/>
          <p:cNvSpPr>
            <a:spLocks noGrp="1"/>
          </p:cNvSpPr>
          <p:nvPr>
            <p:ph type="body" sz="quarter" idx="13"/>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endParaRPr/>
          </a:p>
        </p:txBody>
      </p:sp>
      <p:sp>
        <p:nvSpPr>
          <p:cNvPr id="88" name="Slide Number"/>
          <p:cNvSpPr txBox="1">
            <a:spLocks noGrp="1"/>
          </p:cNvSpPr>
          <p:nvPr>
            <p:ph type="sldNum" sz="quarter" idx="2"/>
          </p:nvPr>
        </p:nvSpPr>
        <p:spPr>
          <a:prstGeom prst="rect">
            <a:avLst/>
          </a:prstGeom>
        </p:spPr>
        <p:txBody>
          <a:bodyPr/>
          <a:lstStyle>
            <a:lvl1pPr>
              <a:defRPr>
                <a:solidFill>
                  <a:srgbClr val="344068"/>
                </a:solidFill>
              </a:defRPr>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5" name="Rectangle 7"/>
          <p:cNvSpPr/>
          <p:nvPr/>
        </p:nvSpPr>
        <p:spPr>
          <a:xfrm>
            <a:off x="0" y="4953000"/>
            <a:ext cx="12188825" cy="1905000"/>
          </a:xfrm>
          <a:prstGeom prst="rect">
            <a:avLst/>
          </a:prstGeom>
          <a:solidFill>
            <a:schemeClr val="accent2"/>
          </a:solidFill>
          <a:ln w="12700">
            <a:miter lim="400000"/>
          </a:ln>
        </p:spPr>
        <p:txBody>
          <a:bodyPr lIns="45719" rIns="45719"/>
          <a:lstStyle/>
          <a:p>
            <a:endParaRPr/>
          </a:p>
        </p:txBody>
      </p:sp>
      <p:sp>
        <p:nvSpPr>
          <p:cNvPr id="96" name="Rectangle 8"/>
          <p:cNvSpPr/>
          <p:nvPr/>
        </p:nvSpPr>
        <p:spPr>
          <a:xfrm>
            <a:off x="14" y="4915075"/>
            <a:ext cx="12188826" cy="64009"/>
          </a:xfrm>
          <a:prstGeom prst="rect">
            <a:avLst/>
          </a:prstGeom>
          <a:solidFill>
            <a:schemeClr val="accent1"/>
          </a:solidFill>
          <a:ln w="12700">
            <a:miter lim="400000"/>
          </a:ln>
        </p:spPr>
        <p:txBody>
          <a:bodyPr lIns="45719" rIns="45719"/>
          <a:lstStyle/>
          <a:p>
            <a:endParaRPr/>
          </a:p>
        </p:txBody>
      </p:sp>
      <p:sp>
        <p:nvSpPr>
          <p:cNvPr id="97" name="Title Text"/>
          <p:cNvSpPr txBox="1">
            <a:spLocks noGrp="1"/>
          </p:cNvSpPr>
          <p:nvPr>
            <p:ph type="title"/>
          </p:nvPr>
        </p:nvSpPr>
        <p:spPr>
          <a:xfrm>
            <a:off x="1097280" y="5074920"/>
            <a:ext cx="10113645" cy="822961"/>
          </a:xfrm>
          <a:prstGeom prst="rect">
            <a:avLst/>
          </a:prstGeom>
        </p:spPr>
        <p:txBody>
          <a:bodyPr lIns="0" tIns="0" rIns="0" bIns="0"/>
          <a:lstStyle>
            <a:lvl1pPr>
              <a:defRPr sz="3600">
                <a:solidFill>
                  <a:srgbClr val="FFFFFF"/>
                </a:solidFill>
              </a:defRPr>
            </a:lvl1pPr>
          </a:lstStyle>
          <a:p>
            <a:r>
              <a:t>Title Text</a:t>
            </a:r>
          </a:p>
        </p:txBody>
      </p:sp>
      <p:sp>
        <p:nvSpPr>
          <p:cNvPr id="98" name="Picture Placeholder 2"/>
          <p:cNvSpPr>
            <a:spLocks noGrp="1"/>
          </p:cNvSpPr>
          <p:nvPr>
            <p:ph type="pic" idx="13"/>
          </p:nvPr>
        </p:nvSpPr>
        <p:spPr>
          <a:xfrm>
            <a:off x="14" y="0"/>
            <a:ext cx="12191987" cy="4915076"/>
          </a:xfrm>
          <a:prstGeom prst="rect">
            <a:avLst/>
          </a:prstGeom>
        </p:spPr>
        <p:txBody>
          <a:bodyPr lIns="91439" tIns="45719" rIns="91439" bIns="45719">
            <a:noAutofit/>
          </a:bodyPr>
          <a:lstStyle/>
          <a:p>
            <a:endParaRPr/>
          </a:p>
        </p:txBody>
      </p:sp>
      <p:sp>
        <p:nvSpPr>
          <p:cNvPr id="99" name="Body Level One…"/>
          <p:cNvSpPr txBox="1">
            <a:spLocks noGrp="1"/>
          </p:cNvSpPr>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 name="Rectangle 8"/>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4" name="Straight Connector 9"/>
          <p:cNvSpPr/>
          <p:nvPr/>
        </p:nvSpPr>
        <p:spPr>
          <a:xfrm>
            <a:off x="1193532" y="1737845"/>
            <a:ext cx="9966960" cy="1"/>
          </a:xfrm>
          <a:prstGeom prst="line">
            <a:avLst/>
          </a:prstGeom>
          <a:ln w="6350">
            <a:solidFill>
              <a:srgbClr val="808080"/>
            </a:solidFill>
          </a:ln>
        </p:spPr>
        <p:txBody>
          <a:bodyPr lIns="45719" rIns="45719"/>
          <a:lstStyle/>
          <a:p>
            <a:endParaRPr/>
          </a:p>
        </p:txBody>
      </p:sp>
      <p:sp>
        <p:nvSpPr>
          <p:cNvPr id="5" name="Title Text"/>
          <p:cNvSpPr txBox="1">
            <a:spLocks noGrp="1"/>
          </p:cNvSpPr>
          <p:nvPr>
            <p:ph type="title"/>
          </p:nvPr>
        </p:nvSpPr>
        <p:spPr>
          <a:xfrm>
            <a:off x="1097280" y="286603"/>
            <a:ext cx="10058401" cy="14507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t>Title Text</a:t>
            </a: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0979606" y="6514078"/>
            <a:ext cx="232878" cy="256541"/>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1pPr>
      <a:lvl2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2pPr>
      <a:lvl3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3pPr>
      <a:lvl4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4pPr>
      <a:lvl5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5pPr>
      <a:lvl6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6pPr>
      <a:lvl7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7pPr>
      <a:lvl8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8pPr>
      <a:lvl9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sz="2000" b="0" i="0" u="none" strike="noStrike" cap="none" spc="0" baseline="0">
          <a:ln>
            <a:noFill/>
          </a:ln>
          <a:solidFill>
            <a:srgbClr val="404040"/>
          </a:solidFill>
          <a:uFillTx/>
          <a:latin typeface="+mj-lt"/>
          <a:ea typeface="+mj-ea"/>
          <a:cs typeface="+mj-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e.intel.com/download/K12/elements/pba_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educause.edu/educatingthenetge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dtechlead.net/philosophy/"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www.edutopia.org/" TargetMode="External"/><Relationship Id="rId3" Type="http://schemas.openxmlformats.org/officeDocument/2006/relationships/image" Target="../media/image2.jpeg"/><Relationship Id="rId7" Type="http://schemas.openxmlformats.org/officeDocument/2006/relationships/hyperlink" Target="http://www.bie.org/object/document/project_design_rubric"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fcit.usf.edu/matrix/matrix/" TargetMode="External"/><Relationship Id="rId5" Type="http://schemas.openxmlformats.org/officeDocument/2006/relationships/hyperlink" Target="http://wegrowteachers.com/pblworkshop/" TargetMode="External"/><Relationship Id="rId4" Type="http://schemas.openxmlformats.org/officeDocument/2006/relationships/hyperlink" Target="https://educate.intel.com/download/K12/elements/pba_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3" cstate="print">
            <a:extLst/>
          </a:blip>
          <a:stretch>
            <a:fillRect/>
          </a:stretch>
        </p:blipFill>
        <p:spPr>
          <a:xfrm>
            <a:off x="903943" y="527240"/>
            <a:ext cx="3825999" cy="2315327"/>
          </a:xfrm>
          <a:prstGeom prst="rect">
            <a:avLst/>
          </a:prstGeom>
          <a:ln w="12700">
            <a:miter lim="400000"/>
          </a:ln>
        </p:spPr>
      </p:pic>
      <p:pic>
        <p:nvPicPr>
          <p:cNvPr id="130" name="Kép 1" descr="Kép 1"/>
          <p:cNvPicPr>
            <a:picLocks noChangeAspect="1"/>
          </p:cNvPicPr>
          <p:nvPr/>
        </p:nvPicPr>
        <p:blipFill>
          <a:blip r:embed="rId4">
            <a:extLst/>
          </a:blip>
          <a:srcRect r="85412"/>
          <a:stretch>
            <a:fillRect/>
          </a:stretch>
        </p:blipFill>
        <p:spPr>
          <a:xfrm>
            <a:off x="-1" y="3723937"/>
            <a:ext cx="609602" cy="3134063"/>
          </a:xfrm>
          <a:prstGeom prst="rect">
            <a:avLst/>
          </a:prstGeom>
          <a:ln w="12700">
            <a:miter lim="400000"/>
          </a:ln>
        </p:spPr>
      </p:pic>
      <p:sp>
        <p:nvSpPr>
          <p:cNvPr id="131" name="Téglalap 7"/>
          <p:cNvSpPr/>
          <p:nvPr/>
        </p:nvSpPr>
        <p:spPr>
          <a:xfrm>
            <a:off x="-2" y="6035040"/>
            <a:ext cx="9459887" cy="822961"/>
          </a:xfrm>
          <a:prstGeom prst="rect">
            <a:avLst/>
          </a:prstGeom>
          <a:solidFill>
            <a:srgbClr val="FFFFFF"/>
          </a:solidFill>
          <a:ln w="15875">
            <a:solidFill>
              <a:srgbClr val="FFFFFF"/>
            </a:solidFill>
          </a:ln>
        </p:spPr>
        <p:txBody>
          <a:bodyPr lIns="45719" rIns="45719" anchor="ctr"/>
          <a:lstStyle/>
          <a:p>
            <a:pPr algn="ctr" rtl="0"/>
            <a:endParaRPr/>
          </a:p>
        </p:txBody>
      </p:sp>
      <p:pic>
        <p:nvPicPr>
          <p:cNvPr id="132" name="Kép 6" descr="Kép 6"/>
          <p:cNvPicPr>
            <a:picLocks noChangeAspect="1"/>
          </p:cNvPicPr>
          <p:nvPr/>
        </p:nvPicPr>
        <p:blipFill>
          <a:blip r:embed="rId5">
            <a:extLst/>
          </a:blip>
          <a:stretch>
            <a:fillRect/>
          </a:stretch>
        </p:blipFill>
        <p:spPr>
          <a:xfrm>
            <a:off x="-2" y="5874129"/>
            <a:ext cx="9044249" cy="983871"/>
          </a:xfrm>
          <a:prstGeom prst="rect">
            <a:avLst/>
          </a:prstGeom>
          <a:ln w="12700">
            <a:miter lim="400000"/>
          </a:ln>
        </p:spPr>
      </p:pic>
      <p:sp>
        <p:nvSpPr>
          <p:cNvPr id="133" name="Téglalap 8"/>
          <p:cNvSpPr txBox="1"/>
          <p:nvPr/>
        </p:nvSpPr>
        <p:spPr>
          <a:xfrm>
            <a:off x="5087154" y="1084739"/>
            <a:ext cx="6709894"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2400">
                <a:solidFill>
                  <a:srgbClr val="808080"/>
                </a:solidFill>
              </a:defRPr>
            </a:pPr>
            <a:r>
              <a:rPr lang="sl" b="0" i="0" u="none" baseline="0"/>
              <a:t>BODIMO INOVATIVNI! </a:t>
            </a:r>
          </a:p>
          <a:p>
            <a:pPr algn="l" rtl="0">
              <a:defRPr sz="2400">
                <a:solidFill>
                  <a:srgbClr val="808080"/>
                </a:solidFill>
              </a:defRPr>
            </a:pPr>
            <a:r>
              <a:rPr lang="sl" b="0" i="0" u="none" baseline="0"/>
              <a:t>Razvoj ustvarjalnosti, inovativnosti in podjetništva za učitelje osnovnih šol</a:t>
            </a:r>
          </a:p>
        </p:txBody>
      </p:sp>
      <p:sp>
        <p:nvSpPr>
          <p:cNvPr id="134" name="Title 1"/>
          <p:cNvSpPr txBox="1"/>
          <p:nvPr/>
        </p:nvSpPr>
        <p:spPr>
          <a:xfrm>
            <a:off x="1097280" y="2953136"/>
            <a:ext cx="10058401" cy="137197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lnSpcReduction="10000"/>
          </a:bodyPr>
          <a:lstStyle/>
          <a:p>
            <a:pPr algn="l" defTabSz="914400" rtl="0">
              <a:lnSpc>
                <a:spcPct val="68000"/>
              </a:lnSpc>
              <a:defRPr sz="6200" spc="-100">
                <a:solidFill>
                  <a:srgbClr val="262626"/>
                </a:solidFill>
              </a:defRPr>
            </a:pPr>
            <a:r>
              <a:rPr lang="sl" b="0" i="0" u="none" baseline="0"/>
              <a:t>Enota »U2«: Inovativno poučevanje</a:t>
            </a:r>
          </a:p>
        </p:txBody>
      </p:sp>
      <p:sp>
        <p:nvSpPr>
          <p:cNvPr id="135" name="Text Placeholder 2"/>
          <p:cNvSpPr txBox="1"/>
          <p:nvPr/>
        </p:nvSpPr>
        <p:spPr>
          <a:xfrm>
            <a:off x="1198288" y="4486021"/>
            <a:ext cx="10058401"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l" defTabSz="914400" rtl="0">
              <a:lnSpc>
                <a:spcPct val="90000"/>
              </a:lnSpc>
              <a:spcBef>
                <a:spcPts val="1200"/>
              </a:spcBef>
              <a:defRPr sz="2400" cap="all" spc="200">
                <a:solidFill>
                  <a:srgbClr val="344068"/>
                </a:solidFill>
              </a:defRPr>
            </a:pPr>
            <a:r>
              <a:rPr lang="sl" b="0" i="0" u="none" baseline="0" dirty="0"/>
              <a:t>Učni element »E3«: </a:t>
            </a:r>
            <a:r>
              <a:rPr lang="sl" b="0" i="0" u="none" baseline="0" dirty="0" smtClean="0"/>
              <a:t>Praktično </a:t>
            </a:r>
            <a:r>
              <a:rPr lang="sl" b="0" i="0" u="none" baseline="0" dirty="0"/>
              <a:t>poučevanje</a:t>
            </a:r>
          </a:p>
          <a:p>
            <a:pPr algn="r" defTabSz="914400" rtl="0">
              <a:lnSpc>
                <a:spcPct val="90000"/>
              </a:lnSpc>
              <a:spcBef>
                <a:spcPts val="1200"/>
              </a:spcBef>
              <a:defRPr sz="2000" cap="all" spc="200">
                <a:solidFill>
                  <a:srgbClr val="344068"/>
                </a:solidFill>
              </a:defRPr>
            </a:pPr>
            <a:r>
              <a:rPr lang="sl" b="0" i="0" u="none" baseline="0" dirty="0"/>
              <a:t>AVTOR VSEBINE: Mária Hartyányi (ITSTUDY)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4000"/>
            </a:pPr>
            <a:r>
              <a:rPr lang="sl" b="0" i="0" u="none" baseline="0"/>
              <a:t>     Projektno učenje</a:t>
            </a:r>
          </a:p>
        </p:txBody>
      </p:sp>
      <p:sp>
        <p:nvSpPr>
          <p:cNvPr id="188" name="Téglalap 2"/>
          <p:cNvSpPr txBox="1"/>
          <p:nvPr/>
        </p:nvSpPr>
        <p:spPr>
          <a:xfrm>
            <a:off x="134470" y="6309320"/>
            <a:ext cx="10500184"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r>
              <a:rPr lang="sl" b="0" i="0" u="none" baseline="0"/>
              <a:t>https://www.edutopia.org/project-based-learning-student-motivation</a:t>
            </a:r>
          </a:p>
        </p:txBody>
      </p:sp>
      <p:sp>
        <p:nvSpPr>
          <p:cNvPr id="189" name="Téglalap 13"/>
          <p:cNvSpPr txBox="1"/>
          <p:nvPr/>
        </p:nvSpPr>
        <p:spPr>
          <a:xfrm>
            <a:off x="551444" y="1100938"/>
            <a:ext cx="6454837" cy="4879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2400"/>
            </a:pPr>
            <a:r>
              <a:rPr lang="sl" b="0" i="0" u="none" baseline="0"/>
              <a:t>»Izobraževanje ni priprava na življenje; izobraževanje je življenje samo.«  (Dewey)</a:t>
            </a:r>
          </a:p>
          <a:p>
            <a:pPr algn="l" rtl="0">
              <a:defRPr sz="2400" b="1" i="1"/>
            </a:pPr>
            <a:r>
              <a:rPr lang="sl" b="0" i="0" u="none" baseline="0"/>
              <a:t>Vprašanja iz </a:t>
            </a:r>
            <a:r>
              <a:rPr lang="sl" b="1" i="0" u="none" baseline="0"/>
              <a:t>resničnega sveta</a:t>
            </a:r>
            <a:r>
              <a:rPr lang="sl" b="0" i="0" u="none" baseline="0"/>
              <a:t> motivirajo učence.</a:t>
            </a:r>
          </a:p>
          <a:p>
            <a:pPr algn="l" rtl="0">
              <a:defRPr sz="2400"/>
            </a:pPr>
            <a:endParaRPr b="0" i="0" dirty="0"/>
          </a:p>
          <a:p>
            <a:pPr algn="l" rtl="0">
              <a:defRPr sz="2400"/>
            </a:pPr>
            <a:r>
              <a:rPr lang="sl" b="0" i="0" u="none" baseline="0"/>
              <a:t>Projektno učenje je dinamičen učni pristop, v katerem učenci aktivno raziskujejo resnične probleme in izzive ter poglobijo svoje znanje.</a:t>
            </a:r>
          </a:p>
          <a:p>
            <a:pPr algn="l" rtl="0">
              <a:defRPr sz="2400"/>
            </a:pPr>
            <a:endParaRPr dirty="0"/>
          </a:p>
          <a:p>
            <a:pPr algn="l" rtl="0">
              <a:defRPr sz="2400"/>
            </a:pPr>
            <a:r>
              <a:rPr lang="sl" b="0" i="0" u="none" baseline="0"/>
              <a:t>Projekti so navadno uokvirjeni z </a:t>
            </a:r>
            <a:r>
              <a:rPr lang="sl" b="1" i="1" u="none" baseline="0"/>
              <a:t>osrednjim vprašanjem</a:t>
            </a:r>
            <a:r>
              <a:rPr lang="sl" b="0" i="0" u="none" baseline="0"/>
              <a:t>, ki je odprtega tipa, in spodbuja učence k preiskovanju, raziskovanju in sodelovanju ter k predstavitvi svojih zaključkov dejanskemu občinstvu.</a:t>
            </a:r>
          </a:p>
        </p:txBody>
      </p:sp>
      <p:sp>
        <p:nvSpPr>
          <p:cNvPr id="190" name="Téglalap 1"/>
          <p:cNvSpPr txBox="1"/>
          <p:nvPr/>
        </p:nvSpPr>
        <p:spPr>
          <a:xfrm>
            <a:off x="134470" y="6534833"/>
            <a:ext cx="12209931" cy="650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r>
              <a:rPr lang="sl" b="0" i="0" u="none" baseline="0"/>
              <a:t>https://education.nsw.gov.au/futures-learning/learning-and-teaching/project-based-learning-toolkit/introducing-project-based-learning</a:t>
            </a:r>
          </a:p>
        </p:txBody>
      </p:sp>
      <p:pic>
        <p:nvPicPr>
          <p:cNvPr id="191" name="Kép 7" descr="Kép 7"/>
          <p:cNvPicPr>
            <a:picLocks noChangeAspect="1"/>
          </p:cNvPicPr>
          <p:nvPr/>
        </p:nvPicPr>
        <p:blipFill>
          <a:blip r:embed="rId3">
            <a:extLst/>
          </a:blip>
          <a:stretch>
            <a:fillRect/>
          </a:stretch>
        </p:blipFill>
        <p:spPr>
          <a:xfrm>
            <a:off x="7711444" y="1978268"/>
            <a:ext cx="4180584" cy="313743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4000"/>
            </a:pPr>
            <a:r>
              <a:rPr lang="sl" b="0" i="0" u="none" baseline="0"/>
              <a:t>     8 bistvenih elementov projektnega učenja</a:t>
            </a:r>
          </a:p>
        </p:txBody>
      </p:sp>
      <p:pic>
        <p:nvPicPr>
          <p:cNvPr id="196" name="Kép 8" descr="Kép 8"/>
          <p:cNvPicPr>
            <a:picLocks noChangeAspect="1"/>
          </p:cNvPicPr>
          <p:nvPr/>
        </p:nvPicPr>
        <p:blipFill>
          <a:blip r:embed="rId3">
            <a:extLst/>
          </a:blip>
          <a:stretch>
            <a:fillRect/>
          </a:stretch>
        </p:blipFill>
        <p:spPr>
          <a:xfrm>
            <a:off x="59242" y="1100938"/>
            <a:ext cx="12057748" cy="5235779"/>
          </a:xfrm>
          <a:prstGeom prst="rect">
            <a:avLst/>
          </a:prstGeom>
          <a:ln w="12700">
            <a:miter lim="400000"/>
          </a:ln>
        </p:spPr>
      </p:pic>
      <p:sp>
        <p:nvSpPr>
          <p:cNvPr id="197" name="Téglalap 9"/>
          <p:cNvSpPr txBox="1"/>
          <p:nvPr/>
        </p:nvSpPr>
        <p:spPr>
          <a:xfrm>
            <a:off x="83955" y="6444712"/>
            <a:ext cx="11729105" cy="256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lvl1pPr>
          </a:lstStyle>
          <a:p>
            <a:pPr algn="l" rtl="0"/>
            <a:r>
              <a:rPr lang="sl" b="0" i="0" u="none" baseline="0"/>
              <a:t>http://www.shsu.edu/centers/project-based-learning/images/PBL-Essential-Elements-Revised20130802.jpg</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0" y="0"/>
            <a:ext cx="10058400" cy="6638139"/>
          </a:xfrm>
          <a:prstGeom prst="rect">
            <a:avLst/>
          </a:prstGeom>
        </p:spPr>
      </p:pic>
    </p:spTree>
    <p:extLst>
      <p:ext uri="{BB962C8B-B14F-4D97-AF65-F5344CB8AC3E}">
        <p14:creationId xmlns:p14="http://schemas.microsoft.com/office/powerpoint/2010/main" val="11918494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What are their needs??"/>
          <p:cNvSpPr txBox="1">
            <a:spLocks noGrp="1"/>
          </p:cNvSpPr>
          <p:nvPr>
            <p:ph type="title"/>
          </p:nvPr>
        </p:nvSpPr>
        <p:spPr>
          <a:xfrm>
            <a:off x="1127448" y="4581128"/>
            <a:ext cx="9951764" cy="1384436"/>
          </a:xfrm>
          <a:prstGeom prst="rect">
            <a:avLst/>
          </a:prstGeom>
        </p:spPr>
        <p:txBody>
          <a:bodyPr>
            <a:normAutofit fontScale="90000"/>
          </a:bodyPr>
          <a:lstStyle/>
          <a:p>
            <a:pPr algn="l" rtl="0"/>
            <a:r>
              <a:rPr lang="sl" b="0" i="0" u="none" baseline="0" dirty="0"/>
              <a:t>Kakšne so njihove potrebe?</a:t>
            </a:r>
          </a:p>
        </p:txBody>
      </p:sp>
      <p:pic>
        <p:nvPicPr>
          <p:cNvPr id="202" name="Kép 1" descr="Kép 1"/>
          <p:cNvPicPr>
            <a:picLocks noChangeAspect="1"/>
          </p:cNvPicPr>
          <p:nvPr/>
        </p:nvPicPr>
        <p:blipFill>
          <a:blip r:embed="rId3">
            <a:extLst/>
          </a:blip>
          <a:srcRect r="17544"/>
          <a:stretch>
            <a:fillRect/>
          </a:stretch>
        </p:blipFill>
        <p:spPr>
          <a:xfrm>
            <a:off x="4088839" y="799322"/>
            <a:ext cx="4014323" cy="324755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gen-z-blog.jpg" descr="gen-z-blog.jpg"/>
          <p:cNvPicPr>
            <a:picLocks noChangeAspect="1"/>
          </p:cNvPicPr>
          <p:nvPr/>
        </p:nvPicPr>
        <p:blipFill>
          <a:blip r:embed="rId3">
            <a:extLst/>
          </a:blip>
          <a:stretch>
            <a:fillRect/>
          </a:stretch>
        </p:blipFill>
        <p:spPr>
          <a:xfrm>
            <a:off x="1639158" y="515550"/>
            <a:ext cx="8913684" cy="3738796"/>
          </a:xfrm>
          <a:prstGeom prst="rect">
            <a:avLst/>
          </a:prstGeom>
          <a:ln w="12700">
            <a:miter lim="400000"/>
          </a:ln>
        </p:spPr>
      </p:pic>
      <p:sp>
        <p:nvSpPr>
          <p:cNvPr id="205" name="Generation Z  - 15 years old and younger students"/>
          <p:cNvSpPr txBox="1"/>
          <p:nvPr/>
        </p:nvSpPr>
        <p:spPr>
          <a:xfrm>
            <a:off x="1328382" y="4913552"/>
            <a:ext cx="9535236" cy="828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914400">
              <a:defRPr sz="3600"/>
            </a:lvl1pPr>
          </a:lstStyle>
          <a:p>
            <a:pPr algn="l" rtl="0"/>
            <a:r>
              <a:rPr lang="sl" b="0" i="0" u="none" baseline="0"/>
              <a:t>Generacija Z - učenci stari 15 let in manj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shot 2017-06-26 06.18.22.png" descr="Screenshot 2017-06-26 06.18.22.png"/>
          <p:cNvPicPr>
            <a:picLocks noChangeAspect="1"/>
          </p:cNvPicPr>
          <p:nvPr/>
        </p:nvPicPr>
        <p:blipFill>
          <a:blip r:embed="rId3">
            <a:extLst/>
          </a:blip>
          <a:stretch>
            <a:fillRect/>
          </a:stretch>
        </p:blipFill>
        <p:spPr>
          <a:xfrm>
            <a:off x="1116766" y="332656"/>
            <a:ext cx="9958468" cy="6023268"/>
          </a:xfrm>
          <a:prstGeom prst="rect">
            <a:avLst/>
          </a:prstGeom>
          <a:ln w="12700">
            <a:miter lim="400000"/>
          </a:ln>
        </p:spPr>
      </p:pic>
      <p:sp>
        <p:nvSpPr>
          <p:cNvPr id="211" name="Frameworks for 21st century skills"/>
          <p:cNvSpPr txBox="1"/>
          <p:nvPr/>
        </p:nvSpPr>
        <p:spPr>
          <a:xfrm>
            <a:off x="2838172" y="-387424"/>
            <a:ext cx="6515656" cy="1209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rtl="0">
              <a:defRPr sz="3600"/>
            </a:pPr>
            <a:endParaRPr dirty="0"/>
          </a:p>
          <a:p>
            <a:pPr algn="l" rtl="0">
              <a:defRPr sz="3600" b="1"/>
            </a:pPr>
            <a:r>
              <a:rPr lang="sl" b="0" i="0" u="none" baseline="0"/>
              <a:t>Okviri za veščine 21. stoletja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Key competences for lifelong learning (EU)"/>
          <p:cNvSpPr txBox="1">
            <a:spLocks noGrp="1"/>
          </p:cNvSpPr>
          <p:nvPr>
            <p:ph type="title"/>
          </p:nvPr>
        </p:nvSpPr>
        <p:spPr>
          <a:xfrm>
            <a:off x="457200" y="330644"/>
            <a:ext cx="3200400" cy="2286001"/>
          </a:xfrm>
          <a:prstGeom prst="rect">
            <a:avLst/>
          </a:prstGeom>
        </p:spPr>
        <p:txBody>
          <a:bodyPr>
            <a:normAutofit fontScale="90000"/>
          </a:bodyPr>
          <a:lstStyle>
            <a:lvl1pPr defTabSz="324611">
              <a:lnSpc>
                <a:spcPts val="5100"/>
              </a:lnSpc>
              <a:defRPr sz="3407" spc="0"/>
            </a:lvl1pPr>
          </a:lstStyle>
          <a:p>
            <a:pPr algn="ctr" rtl="0"/>
            <a:r>
              <a:rPr lang="sl" b="0" i="0" u="none" baseline="0"/>
              <a:t>Ključne kompetence za vseživljenjsko učenje (EU) </a:t>
            </a:r>
            <a:endParaRPr dirty="0">
              <a:solidFill>
                <a:srgbClr val="000000"/>
              </a:solidFill>
              <a:latin typeface="Times"/>
              <a:ea typeface="Times"/>
              <a:cs typeface="Times"/>
              <a:sym typeface="Times"/>
            </a:endParaRPr>
          </a:p>
        </p:txBody>
      </p:sp>
      <p:sp>
        <p:nvSpPr>
          <p:cNvPr id="214" name="Communication in the mother tongue;…"/>
          <p:cNvSpPr txBox="1">
            <a:spLocks noGrp="1"/>
          </p:cNvSpPr>
          <p:nvPr>
            <p:ph type="body" idx="1"/>
          </p:nvPr>
        </p:nvSpPr>
        <p:spPr>
          <a:xfrm>
            <a:off x="4799856" y="908720"/>
            <a:ext cx="6696000" cy="5257801"/>
          </a:xfrm>
          <a:prstGeom prst="rect">
            <a:avLst/>
          </a:prstGeom>
        </p:spPr>
        <p:txBody>
          <a:bodyPr/>
          <a:lstStyle/>
          <a:p>
            <a:pPr marL="196596" indent="-196596" algn="l" defTabSz="393192" rtl="0">
              <a:lnSpc>
                <a:spcPct val="100000"/>
              </a:lnSpc>
              <a:spcBef>
                <a:spcPts val="0"/>
              </a:spcBef>
              <a:buClrTx/>
              <a:buSzPct val="80000"/>
              <a:buFontTx/>
              <a:buChar char="•"/>
              <a:defRPr sz="3096">
                <a:solidFill>
                  <a:srgbClr val="000000"/>
                </a:solidFill>
              </a:defRPr>
            </a:pPr>
            <a:r>
              <a:rPr lang="sl" b="0" i="0" u="none" baseline="0"/>
              <a:t>Komunikacija v maternem jeziku;</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Komunikacija v tujih jezikih;</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Matematična kompetenca in osnovne kompetence v znanosti in tehnologiji;</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Digitalna kompetenca;</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Učenje učenja;</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Socialne in državljanske kompetence;</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Smisel za iniciativnost in podjetništvo;</a:t>
            </a:r>
          </a:p>
          <a:p>
            <a:pPr marL="196596" indent="-196596" algn="l" defTabSz="393192" rtl="0">
              <a:lnSpc>
                <a:spcPct val="100000"/>
              </a:lnSpc>
              <a:spcBef>
                <a:spcPts val="0"/>
              </a:spcBef>
              <a:buClrTx/>
              <a:buSzPct val="80000"/>
              <a:buFontTx/>
              <a:buChar char="•"/>
              <a:defRPr sz="3096">
                <a:solidFill>
                  <a:srgbClr val="000000"/>
                </a:solidFill>
              </a:defRPr>
            </a:pPr>
            <a:r>
              <a:rPr lang="sl" b="0" i="0" u="none" baseline="0"/>
              <a:t>Kulturna ozaveščenost in sposobnost izražanja.</a:t>
            </a:r>
          </a:p>
        </p:txBody>
      </p:sp>
      <p:sp>
        <p:nvSpPr>
          <p:cNvPr id="215" name="Text Placeholder 3"/>
          <p:cNvSpPr>
            <a:spLocks noGrp="1"/>
          </p:cNvSpPr>
          <p:nvPr>
            <p:ph type="body" idx="13"/>
          </p:nvPr>
        </p:nvSpPr>
        <p:spPr>
          <a:prstGeom prst="rect">
            <a:avLst/>
          </a:prstGeom>
        </p:spPr>
        <p:txBody>
          <a:bodyPr/>
          <a:lstStyle/>
          <a:p>
            <a:pPr marL="0" indent="0" algn="l" rtl="0">
              <a:buClrTx/>
              <a:buSzTx/>
              <a:buFontTx/>
              <a:buNone/>
              <a:defRPr sz="1500">
                <a:solidFill>
                  <a:srgbClr val="FFFFFF"/>
                </a:solidFill>
              </a:defRPr>
            </a:pPr>
            <a:endParaRPr/>
          </a:p>
        </p:txBody>
      </p:sp>
      <p:pic>
        <p:nvPicPr>
          <p:cNvPr id="216" name="key_comp_LLL.jpg" descr="key_comp_LLL.jpg"/>
          <p:cNvPicPr>
            <a:picLocks noChangeAspect="1"/>
          </p:cNvPicPr>
          <p:nvPr/>
        </p:nvPicPr>
        <p:blipFill>
          <a:blip r:embed="rId3">
            <a:extLst/>
          </a:blip>
          <a:stretch>
            <a:fillRect/>
          </a:stretch>
        </p:blipFill>
        <p:spPr>
          <a:xfrm>
            <a:off x="529588" y="2620320"/>
            <a:ext cx="3055624" cy="399064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Screenshot 2017-06-26 07.37.31.png" descr="Screenshot 2017-06-26 07.37.31.png"/>
          <p:cNvPicPr>
            <a:picLocks noChangeAspect="1"/>
          </p:cNvPicPr>
          <p:nvPr/>
        </p:nvPicPr>
        <p:blipFill>
          <a:blip r:embed="rId3">
            <a:extLst/>
          </a:blip>
          <a:stretch>
            <a:fillRect/>
          </a:stretch>
        </p:blipFill>
        <p:spPr>
          <a:xfrm>
            <a:off x="425450" y="-99392"/>
            <a:ext cx="11341101" cy="6451601"/>
          </a:xfrm>
          <a:prstGeom prst="rect">
            <a:avLst/>
          </a:prstGeom>
          <a:ln w="12700">
            <a:miter lim="400000"/>
          </a:ln>
        </p:spPr>
      </p:pic>
      <p:pic>
        <p:nvPicPr>
          <p:cNvPr id="219" name="P21_Logo_Vertical_RGB.png" descr="P21_Logo_Vertical_RGB.png"/>
          <p:cNvPicPr>
            <a:picLocks noChangeAspect="1"/>
          </p:cNvPicPr>
          <p:nvPr/>
        </p:nvPicPr>
        <p:blipFill>
          <a:blip r:embed="rId4">
            <a:extLst/>
          </a:blip>
          <a:stretch>
            <a:fillRect/>
          </a:stretch>
        </p:blipFill>
        <p:spPr>
          <a:xfrm>
            <a:off x="7371488" y="3228144"/>
            <a:ext cx="4564083" cy="289106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DIGCOMP 2.0"/>
          <p:cNvSpPr txBox="1"/>
          <p:nvPr/>
        </p:nvSpPr>
        <p:spPr>
          <a:xfrm>
            <a:off x="9146339" y="5512280"/>
            <a:ext cx="2640842" cy="650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600"/>
            </a:lvl1pPr>
          </a:lstStyle>
          <a:p>
            <a:pPr algn="l" rtl="0"/>
            <a:r>
              <a:rPr lang="sl" b="0" i="0" u="none" baseline="0"/>
              <a:t>DIGCOMP 2.0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908720"/>
            <a:ext cx="10058400" cy="4275248"/>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vised version of Bloom’s Taxonomy for Project Based Learning (PBL)"/>
          <p:cNvSpPr txBox="1"/>
          <p:nvPr/>
        </p:nvSpPr>
        <p:spPr>
          <a:xfrm>
            <a:off x="870198" y="5663139"/>
            <a:ext cx="10451605" cy="5359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lvl1pPr>
          </a:lstStyle>
          <a:p>
            <a:pPr algn="l" rtl="0"/>
            <a:r>
              <a:rPr lang="sl" b="0" i="0" u="none" baseline="0"/>
              <a:t>Revidirana različica Bloomove taksonomije za projektno učenje (PBL)</a:t>
            </a:r>
          </a:p>
        </p:txBody>
      </p:sp>
      <p:pic>
        <p:nvPicPr>
          <p:cNvPr id="227" name="flippedBloomtaxonomy-e1445435495371.png" descr="flippedBloomtaxonomy-e1445435495371.png"/>
          <p:cNvPicPr>
            <a:picLocks noChangeAspect="1"/>
          </p:cNvPicPr>
          <p:nvPr/>
        </p:nvPicPr>
        <p:blipFill>
          <a:blip r:embed="rId3">
            <a:extLst/>
          </a:blip>
          <a:srcRect t="24644"/>
          <a:stretch>
            <a:fillRect/>
          </a:stretch>
        </p:blipFill>
        <p:spPr>
          <a:xfrm>
            <a:off x="1524000" y="293709"/>
            <a:ext cx="9144001" cy="516786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xfrm>
            <a:off x="1097280" y="763306"/>
            <a:ext cx="10485119" cy="865494"/>
          </a:xfrm>
          <a:prstGeom prst="rect">
            <a:avLst/>
          </a:prstGeom>
        </p:spPr>
        <p:txBody>
          <a:bodyPr/>
          <a:lstStyle/>
          <a:p>
            <a:pPr algn="l" rtl="0">
              <a:defRPr spc="-100"/>
            </a:pPr>
            <a:r>
              <a:rPr lang="sl" b="0" i="0" u="none" baseline="0"/>
              <a:t>Učni cilji – Merila uspešnosti</a:t>
            </a:r>
          </a:p>
        </p:txBody>
      </p:sp>
      <p:sp>
        <p:nvSpPr>
          <p:cNvPr id="140" name="Szövegdoboz 2"/>
          <p:cNvSpPr txBox="1"/>
          <p:nvPr/>
        </p:nvSpPr>
        <p:spPr>
          <a:xfrm>
            <a:off x="956761" y="1769448"/>
            <a:ext cx="10026317" cy="3202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8600" indent="-228600" algn="l" rtl="0">
              <a:buSzPct val="100000"/>
              <a:buChar char="•"/>
              <a:defRPr sz="2800"/>
            </a:pPr>
            <a:r>
              <a:rPr lang="sl" b="0" i="0" u="none" baseline="0" dirty="0"/>
              <a:t>PC 1 Mentor je sposoben uporabiti in naučiti učitelje uporabe praktično usmerjenih metod poučevanja, kot so projektno, problemsko in poizvedovalno zasnovane metode učenja.</a:t>
            </a:r>
          </a:p>
          <a:p>
            <a:pPr marL="228600" indent="-228600" algn="l" rtl="0">
              <a:buSzPct val="100000"/>
              <a:buChar char="•"/>
              <a:defRPr sz="2800"/>
            </a:pPr>
            <a:r>
              <a:rPr lang="sl" b="0" i="0" u="none" baseline="0" dirty="0"/>
              <a:t>PC2 Mentor je sposoben uporabiti in naučiti učitelje prepoznavanja spretnosti in kompetenc, ki jih želijo razviti med inovativnim projektnim </a:t>
            </a:r>
            <a:r>
              <a:rPr lang="sl" b="0" i="0" u="none" baseline="0" dirty="0" smtClean="0"/>
              <a:t>delom, </a:t>
            </a:r>
            <a:r>
              <a:rPr lang="sl" b="0" i="0" u="none" baseline="0" dirty="0"/>
              <a:t>ter izbire ustrezne oblike dela in orodij IKT za dosego teh pedagoških ciljev. </a:t>
            </a:r>
          </a:p>
        </p:txBody>
      </p:sp>
      <p:pic>
        <p:nvPicPr>
          <p:cNvPr id="141" name="Kép 3" descr="Kép 3"/>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Bloom's_Digital_Taxonomy.jpg" descr="Bloom's_Digital_Taxonomy.jpg"/>
          <p:cNvPicPr>
            <a:picLocks noChangeAspect="1"/>
          </p:cNvPicPr>
          <p:nvPr/>
        </p:nvPicPr>
        <p:blipFill>
          <a:blip r:embed="rId3">
            <a:extLst/>
          </a:blip>
          <a:stretch>
            <a:fillRect/>
          </a:stretch>
        </p:blipFill>
        <p:spPr>
          <a:xfrm>
            <a:off x="3842546" y="221899"/>
            <a:ext cx="7567617" cy="5770307"/>
          </a:xfrm>
          <a:prstGeom prst="rect">
            <a:avLst/>
          </a:prstGeom>
          <a:ln w="12700">
            <a:miter lim="400000"/>
          </a:ln>
        </p:spPr>
      </p:pic>
      <p:pic>
        <p:nvPicPr>
          <p:cNvPr id="232" name="Ujtaxonomia.png" descr="Ujtaxonomia.png"/>
          <p:cNvPicPr>
            <a:picLocks noChangeAspect="1"/>
          </p:cNvPicPr>
          <p:nvPr/>
        </p:nvPicPr>
        <p:blipFill>
          <a:blip r:embed="rId4">
            <a:extLst/>
          </a:blip>
          <a:stretch>
            <a:fillRect/>
          </a:stretch>
        </p:blipFill>
        <p:spPr>
          <a:xfrm rot="21469927">
            <a:off x="105516" y="847844"/>
            <a:ext cx="5107829" cy="5162312"/>
          </a:xfrm>
          <a:prstGeom prst="rect">
            <a:avLst/>
          </a:prstGeom>
          <a:ln w="12700">
            <a:miter lim="400000"/>
          </a:ln>
        </p:spPr>
      </p:pic>
      <p:sp>
        <p:nvSpPr>
          <p:cNvPr id="233" name="http://edorigami.wikispaces.com/"/>
          <p:cNvSpPr txBox="1"/>
          <p:nvPr/>
        </p:nvSpPr>
        <p:spPr>
          <a:xfrm>
            <a:off x="7344100" y="6011083"/>
            <a:ext cx="3245382"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rtl="0"/>
            <a:r>
              <a:rPr lang="sl" b="0" i="0" u="none" baseline="0"/>
              <a:t>http://edorigami.wikispaces.com/</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Kép 1" descr="Kép 1"/>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pic>
        <p:nvPicPr>
          <p:cNvPr id="240" name="blooms-taxonomy-apps-picture.png" descr="blooms-taxonomy-apps-picture.png"/>
          <p:cNvPicPr>
            <a:picLocks noChangeAspect="1"/>
          </p:cNvPicPr>
          <p:nvPr/>
        </p:nvPicPr>
        <p:blipFill>
          <a:blip r:embed="rId4">
            <a:extLst/>
          </a:blip>
          <a:stretch>
            <a:fillRect/>
          </a:stretch>
        </p:blipFill>
        <p:spPr>
          <a:xfrm>
            <a:off x="2108755" y="124107"/>
            <a:ext cx="7974491" cy="617980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1"/>
          <p:cNvSpPr txBox="1">
            <a:spLocks noGrp="1"/>
          </p:cNvSpPr>
          <p:nvPr>
            <p:ph type="title"/>
          </p:nvPr>
        </p:nvSpPr>
        <p:spPr>
          <a:xfrm>
            <a:off x="1066800" y="458714"/>
            <a:ext cx="10058400" cy="923046"/>
          </a:xfrm>
          <a:prstGeom prst="rect">
            <a:avLst/>
          </a:prstGeom>
        </p:spPr>
        <p:txBody>
          <a:bodyPr/>
          <a:lstStyle>
            <a:lvl1pPr>
              <a:defRPr spc="-100"/>
            </a:lvl1pPr>
          </a:lstStyle>
          <a:p>
            <a:pPr algn="l" rtl="0"/>
            <a:r>
              <a:rPr lang="sl" b="0" i="0" u="none" baseline="0"/>
              <a:t>Orodja IKT za projektno poučevanje</a:t>
            </a:r>
          </a:p>
        </p:txBody>
      </p:sp>
      <p:pic>
        <p:nvPicPr>
          <p:cNvPr id="244" name="Kép 6" descr="Kép 6"/>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
        <p:nvSpPr>
          <p:cNvPr id="246" name="Planning tools - concept mapping tools, Office Tools for searching information (browsers, online databases)…"/>
          <p:cNvSpPr txBox="1"/>
          <p:nvPr/>
        </p:nvSpPr>
        <p:spPr>
          <a:xfrm>
            <a:off x="1134840" y="1782148"/>
            <a:ext cx="9564591" cy="48936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8600" indent="-228600" algn="l" rtl="0">
              <a:buSzPct val="80000"/>
              <a:buChar char="•"/>
              <a:defRPr sz="2400"/>
            </a:pPr>
            <a:r>
              <a:rPr lang="sl" b="0" i="0" u="none" baseline="0" dirty="0"/>
              <a:t>Orodja za načrtovanje - orodja za načrtovanje konceptov, orodja Office za iskanje informacij (brskalniki, spletne podatkovne baze)</a:t>
            </a:r>
          </a:p>
          <a:p>
            <a:pPr marL="228600" indent="-228600" algn="l" rtl="0">
              <a:buSzPct val="80000"/>
              <a:buChar char="•"/>
              <a:defRPr sz="2400"/>
            </a:pPr>
            <a:r>
              <a:rPr lang="sl" b="0" i="0" u="none" baseline="0" dirty="0"/>
              <a:t>Orodja za upravljanje in sodelovanje (Google </a:t>
            </a:r>
            <a:r>
              <a:rPr lang="sl" b="0" i="0" u="none" baseline="0" dirty="0" smtClean="0"/>
              <a:t>Dnevnik</a:t>
            </a:r>
            <a:r>
              <a:rPr lang="sl" b="0" i="0" u="none" baseline="0" dirty="0"/>
              <a:t>, Excel, Evernote itd., Google Drive, Google </a:t>
            </a:r>
            <a:r>
              <a:rPr lang="sl" b="0" i="0" u="none" baseline="0" dirty="0" smtClean="0"/>
              <a:t>Dokumenti</a:t>
            </a:r>
            <a:r>
              <a:rPr lang="sl" b="0" i="0" u="none" baseline="0" dirty="0"/>
              <a:t>, itd.)</a:t>
            </a:r>
          </a:p>
          <a:p>
            <a:pPr marL="228600" indent="-228600" algn="l" rtl="0">
              <a:buSzPct val="80000"/>
              <a:buChar char="•"/>
              <a:defRPr sz="2400"/>
            </a:pPr>
            <a:r>
              <a:rPr lang="sl" b="0" i="0" u="none" baseline="0" dirty="0"/>
              <a:t>Orodja za grafično oblikovanje (Infographics, aplikacije za risanje in barvanje, brezplačne trgovine s slikami, itd.)</a:t>
            </a:r>
          </a:p>
          <a:p>
            <a:pPr marL="228600" indent="-228600" algn="l" rtl="0">
              <a:buSzPct val="80000"/>
              <a:buChar char="•"/>
              <a:defRPr sz="2400"/>
            </a:pPr>
            <a:r>
              <a:rPr lang="sl" b="0" i="0" u="none" baseline="0" dirty="0"/>
              <a:t>Orodja za zunanjo in notranjo komunikacijo (družbeni mediji, kot so Twitter, Facebook, Youtube, glasila, Skype, e-pošta, ...)</a:t>
            </a:r>
          </a:p>
          <a:p>
            <a:pPr marL="228600" indent="-228600" algn="l" rtl="0">
              <a:buSzPct val="80000"/>
              <a:buChar char="•"/>
              <a:defRPr sz="2400"/>
            </a:pPr>
            <a:r>
              <a:rPr lang="sl" b="0" i="0" u="none" baseline="0" dirty="0"/>
              <a:t>Orodja za predstavitev in poročanje (predstavitev začetne ideje projekta, vmesna poročila, končna predstavitev) - Word, PowerPoint, aplikacije za izdelavo video posnetkov.</a:t>
            </a:r>
          </a:p>
          <a:p>
            <a:pPr marL="228600" indent="-228600" algn="l" rtl="0">
              <a:buSzPct val="80000"/>
              <a:buChar char="•"/>
              <a:defRPr sz="2400"/>
            </a:pPr>
            <a:r>
              <a:rPr lang="sl" b="0" i="0" u="none" baseline="0" dirty="0"/>
              <a:t>Orodja za zbiranje povratnih informacij od </a:t>
            </a:r>
            <a:r>
              <a:rPr lang="sl" dirty="0" smtClean="0"/>
              <a:t>udeležencev</a:t>
            </a:r>
            <a:r>
              <a:rPr lang="sl" b="0" i="0" u="none" baseline="0" dirty="0" smtClean="0"/>
              <a:t>.</a:t>
            </a:r>
            <a:endParaRPr lang="sl" b="0" i="0" u="none" baseline="0" dirty="0"/>
          </a:p>
          <a:p>
            <a:pPr algn="l" rtl="0">
              <a:defRPr sz="2400"/>
            </a:pPr>
            <a:endParaRPr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ssessment methods"/>
          <p:cNvSpPr txBox="1">
            <a:spLocks noGrp="1"/>
          </p:cNvSpPr>
          <p:nvPr>
            <p:ph type="title"/>
          </p:nvPr>
        </p:nvSpPr>
        <p:spPr>
          <a:prstGeom prst="rect">
            <a:avLst/>
          </a:prstGeom>
        </p:spPr>
        <p:txBody>
          <a:bodyPr/>
          <a:lstStyle/>
          <a:p>
            <a:pPr algn="l" rtl="0"/>
            <a:r>
              <a:rPr lang="sl" b="0" i="0" u="none" baseline="0"/>
              <a:t>Metode ocenjevanja</a:t>
            </a:r>
          </a:p>
        </p:txBody>
      </p:sp>
      <p:sp>
        <p:nvSpPr>
          <p:cNvPr id="249" name="Combine individual and group assessment, define the rate (%)…"/>
          <p:cNvSpPr txBox="1">
            <a:spLocks noGrp="1"/>
          </p:cNvSpPr>
          <p:nvPr>
            <p:ph type="body" idx="1"/>
          </p:nvPr>
        </p:nvSpPr>
        <p:spPr>
          <a:prstGeom prst="rect">
            <a:avLst/>
          </a:prstGeom>
        </p:spPr>
        <p:txBody>
          <a:bodyPr/>
          <a:lstStyle/>
          <a:p>
            <a:pPr algn="l" rtl="0">
              <a:defRPr sz="2400"/>
            </a:pPr>
            <a:r>
              <a:rPr lang="sl" b="0" i="0" u="none" baseline="0" dirty="0"/>
              <a:t>Združitev ocenjevanja posameznikov in skupin, določitev stopnje (%)</a:t>
            </a:r>
          </a:p>
          <a:p>
            <a:pPr algn="l" rtl="0">
              <a:defRPr sz="2400"/>
            </a:pPr>
            <a:r>
              <a:rPr lang="sl" b="0" i="0" u="none" baseline="0" dirty="0"/>
              <a:t>Faze:</a:t>
            </a:r>
          </a:p>
          <a:p>
            <a:pPr algn="l" rtl="0">
              <a:defRPr sz="2400"/>
            </a:pPr>
            <a:r>
              <a:rPr lang="sl" b="1" i="0" u="none" baseline="0" dirty="0"/>
              <a:t>Obdobje projektnega procesa:</a:t>
            </a:r>
            <a:r>
              <a:rPr lang="sl" b="0" i="0" u="none" baseline="0" dirty="0"/>
              <a:t> - ocena vmesnih rezultatov, </a:t>
            </a:r>
            <a:r>
              <a:rPr lang="sl" b="0" i="0" u="none" baseline="0" dirty="0" smtClean="0"/>
              <a:t>komunikacija, sodelovanje</a:t>
            </a:r>
            <a:endParaRPr lang="sl" b="0" i="0" u="none" baseline="0" dirty="0"/>
          </a:p>
          <a:p>
            <a:pPr algn="l" rtl="0">
              <a:defRPr sz="2400"/>
            </a:pPr>
            <a:r>
              <a:rPr lang="sl" b="1" i="0" u="none" baseline="0" dirty="0"/>
              <a:t>Končni rezultat:</a:t>
            </a:r>
            <a:r>
              <a:rPr lang="sl" b="0" i="0" u="none" baseline="0" dirty="0"/>
              <a:t> pridobljeno znanje, razvite spretnosti (kakovost izdelka, spretnosti poročanja in predstavitve, komunikacijske spretnosti)</a:t>
            </a:r>
          </a:p>
          <a:p>
            <a:pPr algn="l" rtl="0">
              <a:defRPr sz="2400"/>
            </a:pPr>
            <a:r>
              <a:rPr lang="sl" b="0" i="0" u="none" baseline="0" dirty="0"/>
              <a:t>Možnosti: samoocena, ocena vrstnikov</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prstGeom prst="rect">
            <a:avLst/>
          </a:prstGeom>
        </p:spPr>
        <p:txBody>
          <a:bodyPr/>
          <a:lstStyle>
            <a:lvl1pPr>
              <a:defRPr spc="-100"/>
            </a:lvl1pPr>
          </a:lstStyle>
          <a:p>
            <a:pPr algn="l" rtl="0"/>
            <a:r>
              <a:rPr lang="sl" b="0" i="0" u="none" baseline="0"/>
              <a:t>Naloga</a:t>
            </a:r>
          </a:p>
        </p:txBody>
      </p:sp>
      <p:pic>
        <p:nvPicPr>
          <p:cNvPr id="252" name="Kép 6" descr="Kép 6"/>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
        <p:nvSpPr>
          <p:cNvPr id="253" name="Szövegdoboz 7"/>
          <p:cNvSpPr txBox="1"/>
          <p:nvPr/>
        </p:nvSpPr>
        <p:spPr>
          <a:xfrm>
            <a:off x="1320800" y="2133600"/>
            <a:ext cx="9550400" cy="41549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2400"/>
            </a:pPr>
            <a:r>
              <a:rPr lang="sl" b="0" i="0" u="none" baseline="0" dirty="0"/>
              <a:t>Pripravite prvi osnutek načrta tako, da določite delovne faze za razvoj prototipa, ki se ga </a:t>
            </a:r>
            <a:r>
              <a:rPr lang="sl" b="0" i="0" u="none" baseline="0" dirty="0" smtClean="0"/>
              <a:t>boste</a:t>
            </a:r>
            <a:r>
              <a:rPr lang="sl" b="0" i="0" u="none" dirty="0" smtClean="0"/>
              <a:t> </a:t>
            </a:r>
            <a:r>
              <a:rPr lang="sl" b="0" i="0" u="none" baseline="0" dirty="0" smtClean="0"/>
              <a:t>lotili </a:t>
            </a:r>
            <a:r>
              <a:rPr lang="sl" b="0" i="0" u="none" baseline="0" dirty="0"/>
              <a:t>s svojimi učenci z uporabo projektne metode poučevanja.</a:t>
            </a:r>
          </a:p>
          <a:p>
            <a:pPr algn="l" rtl="0">
              <a:defRPr sz="2400"/>
            </a:pPr>
            <a:endParaRPr dirty="0"/>
          </a:p>
          <a:p>
            <a:pPr algn="l" rtl="0">
              <a:defRPr sz="2400"/>
            </a:pPr>
            <a:r>
              <a:rPr lang="sl" b="0" i="0" u="none" baseline="0" dirty="0"/>
              <a:t>Ustvarite seznam izbranih orodij IKT, ki jih boste uporabljali v različnih fazah, in navedite razloge za izbiro določenega orodja.</a:t>
            </a:r>
          </a:p>
          <a:p>
            <a:pPr algn="l" rtl="0">
              <a:defRPr sz="2400"/>
            </a:pPr>
            <a:endParaRPr dirty="0"/>
          </a:p>
          <a:p>
            <a:pPr algn="l" rtl="0">
              <a:defRPr sz="2400"/>
            </a:pPr>
            <a:endParaRPr dirty="0"/>
          </a:p>
          <a:p>
            <a:pPr algn="l" rtl="0">
              <a:defRPr sz="2400"/>
            </a:pPr>
            <a:endParaRPr dirty="0"/>
          </a:p>
          <a:p>
            <a:pPr algn="l" rtl="0">
              <a:defRPr sz="2400"/>
            </a:pPr>
            <a:endParaRPr dirty="0"/>
          </a:p>
          <a:p>
            <a:pPr algn="l" rtl="0">
              <a:defRPr sz="2400"/>
            </a:pPr>
            <a:endParaRPr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prstGeom prst="rect">
            <a:avLst/>
          </a:prstGeom>
        </p:spPr>
        <p:txBody>
          <a:bodyPr/>
          <a:lstStyle>
            <a:lvl1pPr>
              <a:defRPr spc="-100"/>
            </a:lvl1pPr>
          </a:lstStyle>
          <a:p>
            <a:pPr algn="l" rtl="0"/>
            <a:r>
              <a:rPr lang="sl" b="0" i="0" u="none" baseline="0"/>
              <a:t>Zaključki, povzetek</a:t>
            </a:r>
          </a:p>
        </p:txBody>
      </p:sp>
      <p:pic>
        <p:nvPicPr>
          <p:cNvPr id="257" name="Kép 6" descr="Kép 6"/>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
        <p:nvSpPr>
          <p:cNvPr id="258" name="Szövegdoboz 7"/>
          <p:cNvSpPr txBox="1"/>
          <p:nvPr/>
        </p:nvSpPr>
        <p:spPr>
          <a:xfrm>
            <a:off x="1320800" y="2133600"/>
            <a:ext cx="9550400" cy="48936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2400"/>
            </a:pPr>
            <a:r>
              <a:rPr lang="sl" b="0" i="0" u="none" baseline="0" dirty="0"/>
              <a:t>IKT ponuja </a:t>
            </a:r>
            <a:r>
              <a:rPr lang="sl" b="0" i="0" u="none" baseline="0" dirty="0" smtClean="0"/>
              <a:t>veliko </a:t>
            </a:r>
            <a:r>
              <a:rPr lang="sl" b="0" i="0" u="none" baseline="0" dirty="0"/>
              <a:t>orodij za izvajanje praktično in projektno usmerjenega poučevanja. Ta orodja so lahko odlična, vendar mora biti učitelj zelo previden pri njihovi izbiri </a:t>
            </a:r>
            <a:r>
              <a:rPr lang="sl" b="0" i="0" u="none" baseline="0" dirty="0" smtClean="0"/>
              <a:t>za projektno </a:t>
            </a:r>
            <a:r>
              <a:rPr lang="sl" b="0" i="0" u="none" baseline="0" dirty="0"/>
              <a:t>delo v razredu!</a:t>
            </a:r>
          </a:p>
          <a:p>
            <a:pPr algn="l" rtl="0">
              <a:defRPr sz="2400"/>
            </a:pPr>
            <a:endParaRPr dirty="0"/>
          </a:p>
          <a:p>
            <a:pPr algn="l" rtl="0">
              <a:defRPr sz="2400"/>
            </a:pPr>
            <a:r>
              <a:rPr lang="sl" b="0" i="0" u="none" baseline="0" dirty="0"/>
              <a:t>Učitelj lahko vodi učinkovit projekt z učenci z uporabo zelo preprostih orodij, npr. MS Office, s katerimi je seznanjen, vendar pa je dobro, da učence generacije Z vključi v to delo, in da ga ne moti, če so učenci hitrejši od njega pri uporabi orodij!</a:t>
            </a:r>
          </a:p>
          <a:p>
            <a:pPr algn="l" rtl="0">
              <a:defRPr sz="2400"/>
            </a:pPr>
            <a:endParaRPr dirty="0"/>
          </a:p>
          <a:p>
            <a:pPr algn="l" rtl="0">
              <a:defRPr sz="2400"/>
            </a:pPr>
            <a:endParaRPr dirty="0"/>
          </a:p>
          <a:p>
            <a:pPr algn="l" rtl="0">
              <a:defRPr sz="2400"/>
            </a:pPr>
            <a:endParaRPr dirty="0"/>
          </a:p>
          <a:p>
            <a:pPr algn="l" rtl="0">
              <a:defRPr sz="2400"/>
            </a:pPr>
            <a:endParaRPr dirty="0"/>
          </a:p>
          <a:p>
            <a:pPr algn="l" rtl="0">
              <a:defRPr sz="2400"/>
            </a:pPr>
            <a:endParaRPr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zövegdoboz 7"/>
          <p:cNvSpPr txBox="1"/>
          <p:nvPr/>
        </p:nvSpPr>
        <p:spPr>
          <a:xfrm>
            <a:off x="1320800" y="1540151"/>
            <a:ext cx="9550400" cy="278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gn="l" rtl="0">
              <a:buSzPct val="100000"/>
              <a:buAutoNum type="arabicPeriod"/>
              <a:defRPr sz="2400"/>
            </a:pPr>
            <a:r>
              <a:rPr lang="sl" b="0" i="0" u="none" baseline="0"/>
              <a:t>Educating the Net Generation (2005), Diana G. Oblinger and James L. Oblinger, Editors, EDUCAUSE. </a:t>
            </a:r>
            <a:r>
              <a:rPr lang="sl" b="1" i="0" u="sng" baseline="0">
                <a:solidFill>
                  <a:srgbClr val="6EAC1C"/>
                </a:solidFill>
                <a:uFill>
                  <a:solidFill>
                    <a:srgbClr val="6EAC1C"/>
                  </a:solidFill>
                </a:uFill>
                <a:hlinkClick r:id="rId3"/>
              </a:rPr>
              <a:t>http://www.educause.edu/educatingthenetgen/</a:t>
            </a:r>
            <a:r>
              <a:rPr lang="sl" b="0" i="0" u="none" baseline="0"/>
              <a:t> </a:t>
            </a:r>
          </a:p>
          <a:p>
            <a:pPr marL="457200" indent="-457200" algn="l" rtl="0">
              <a:buSzPct val="100000"/>
              <a:buAutoNum type="arabicPeriod"/>
              <a:defRPr sz="2400"/>
            </a:pPr>
            <a:r>
              <a:rPr lang="sl" b="0" i="0" u="none" baseline="0"/>
              <a:t>Martin, A. (2006). Literacies for the Digital Age. In A. Martin &amp; D. Madigan (Eds.), Digital Literacies for Learning (pp. 3-25). London: Facet.</a:t>
            </a:r>
          </a:p>
          <a:p>
            <a:pPr marL="457200" indent="-457200" algn="l" rtl="0">
              <a:buSzPct val="100000"/>
              <a:buAutoNum type="arabicPeriod"/>
              <a:defRPr sz="2400"/>
            </a:pPr>
            <a:r>
              <a:rPr lang="sl" b="0" i="0" u="none" baseline="0"/>
              <a:t>European Commission. (2010a). A Digital Agenda for Europe COM(2010)245 final.</a:t>
            </a:r>
          </a:p>
        </p:txBody>
      </p:sp>
      <p:sp>
        <p:nvSpPr>
          <p:cNvPr id="262" name="Bibliography"/>
          <p:cNvSpPr txBox="1">
            <a:spLocks noGrp="1"/>
          </p:cNvSpPr>
          <p:nvPr>
            <p:ph type="title" idx="4294967295"/>
          </p:nvPr>
        </p:nvSpPr>
        <p:spPr>
          <a:xfrm>
            <a:off x="1147812" y="530997"/>
            <a:ext cx="10058401" cy="659546"/>
          </a:xfrm>
          <a:prstGeom prst="rect">
            <a:avLst/>
          </a:prstGeom>
        </p:spPr>
        <p:txBody>
          <a:bodyPr/>
          <a:lstStyle>
            <a:lvl1pPr>
              <a:defRPr sz="3600" spc="-75"/>
            </a:lvl1pPr>
          </a:lstStyle>
          <a:p>
            <a:pPr algn="l" rtl="0"/>
            <a:r>
              <a:rPr lang="sl" b="0" i="0" u="none" baseline="0"/>
              <a:t>Bibliografija</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zövegdoboz 7"/>
          <p:cNvSpPr txBox="1"/>
          <p:nvPr/>
        </p:nvSpPr>
        <p:spPr>
          <a:xfrm>
            <a:off x="1320800" y="709930"/>
            <a:ext cx="9550400" cy="3774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gn="l" rtl="0">
              <a:buSzPct val="100000"/>
              <a:buAutoNum type="arabicPeriod" startAt="5"/>
              <a:defRPr sz="2400"/>
            </a:pPr>
            <a:r>
              <a:rPr lang="sl" b="0" i="0" u="none" baseline="0"/>
              <a:t>Mishra, P., &amp; Koehler, M. (2006). Technological Pedagogical Content Knowledge: A framework for Teacher Knowledge. </a:t>
            </a:r>
            <a:r>
              <a:rPr lang="sl" b="0" i="1" u="none" baseline="0"/>
              <a:t>Teachers College Record</a:t>
            </a:r>
            <a:r>
              <a:rPr lang="sl" b="0" i="0" u="none" baseline="0"/>
              <a:t>,</a:t>
            </a:r>
            <a:r>
              <a:rPr lang="sl" b="0" i="1" u="none" baseline="0"/>
              <a:t>108</a:t>
            </a:r>
            <a:r>
              <a:rPr lang="sl" b="0" i="0" u="none" baseline="0"/>
              <a:t>(6), 1017-1054. </a:t>
            </a:r>
            <a:r>
              <a:rPr lang="sl" b="0" i="0" u="sng" baseline="0">
                <a:solidFill>
                  <a:srgbClr val="6EAC1C"/>
                </a:solidFill>
                <a:uFill>
                  <a:solidFill>
                    <a:srgbClr val="6EAC1C"/>
                  </a:solidFill>
                </a:uFill>
                <a:hlinkClick r:id="rId3"/>
              </a:rPr>
              <a:t>http://edtechlead.net/philosophy/</a:t>
            </a:r>
          </a:p>
          <a:p>
            <a:pPr marL="457200" indent="-457200" algn="l" rtl="0">
              <a:buSzPct val="100000"/>
              <a:buAutoNum type="arabicPeriod" startAt="5"/>
              <a:defRPr sz="2400"/>
            </a:pPr>
            <a:r>
              <a:rPr lang="sl" b="0" i="0" u="none" baseline="0"/>
              <a:t>Ala-Mutka, K. (2011): Mapping Digital Competence: Towards a Conceptual Understanding, European Commission, JRC, JRC67075, Luxemburg, 2011.</a:t>
            </a:r>
          </a:p>
          <a:p>
            <a:pPr marL="457200" indent="-457200" algn="l" rtl="0">
              <a:buSzPct val="100000"/>
              <a:buAutoNum type="arabicPeriod" startAt="5"/>
              <a:defRPr sz="2400"/>
            </a:pPr>
            <a:r>
              <a:rPr lang="sl" b="0" i="0" u="none" baseline="0"/>
              <a:t>Martin, A. (2006). Literacies for the Digital Age. In A. Martin &amp; D. Madigan (Eds.), Digital Literacies for Learning (pp. 3-25). London: Facet.</a:t>
            </a:r>
          </a:p>
          <a:p>
            <a:pPr marL="457200" indent="-457200" algn="l" rtl="0">
              <a:buSzPct val="100000"/>
              <a:buAutoNum type="arabicPeriod" startAt="5"/>
              <a:defRPr sz="2400"/>
            </a:pPr>
            <a:r>
              <a:rPr lang="sl" b="0" i="0" u="none" baseline="0"/>
              <a:t>European Commission. (2010a). A Digital Agenda for Europe COM(2010) 245 final.</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Bedecker, K., Ala Mutka K., Bacigalupo, M., Ferrari A., Punie, P.: Learning 2.0: The Impact of Web 2.0 Innovations on   Education and Training in Europe, European Commission, Joint Research Centre Institute for Prospective Technological  Studies, 2009…"/>
          <p:cNvSpPr txBox="1"/>
          <p:nvPr/>
        </p:nvSpPr>
        <p:spPr>
          <a:xfrm>
            <a:off x="1389920" y="1004956"/>
            <a:ext cx="8711881" cy="526297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gn="l" rtl="0">
              <a:buSzPct val="100000"/>
              <a:buAutoNum type="arabicPeriod" startAt="10"/>
              <a:defRPr sz="2400"/>
            </a:pPr>
            <a:r>
              <a:rPr lang="sl" b="0" i="0" u="none" baseline="0"/>
              <a:t>Bedecker, K., Ala Mutka K., Bacigalupo, M., Ferrari A., Punie, P.: Learning 2.0: The Impact of Web 2.0 Innovations on   Education and Training in Europe, European Commission, Joint Research Centre Institute for Prospective Technological  Studies, 2009</a:t>
            </a:r>
          </a:p>
          <a:p>
            <a:pPr marL="457200" indent="-457200" algn="l" rtl="0">
              <a:buSzPct val="100000"/>
              <a:buAutoNum type="arabicPeriod" startAt="10"/>
              <a:defRPr sz="2400"/>
            </a:pPr>
            <a:r>
              <a:rPr lang="sl" b="0" i="0" u="none" baseline="0"/>
              <a:t>Holmes, B. , Gardner, J.: E-learning concepts and practice, SAGE publications, 2006</a:t>
            </a:r>
          </a:p>
          <a:p>
            <a:pPr marL="457200" indent="-457200" algn="l" rtl="0">
              <a:buSzPct val="100000"/>
              <a:buAutoNum type="arabicPeriod" startAt="10"/>
              <a:defRPr sz="2400"/>
            </a:pPr>
            <a:r>
              <a:rPr lang="sl" b="0" i="0" u="none" baseline="0"/>
              <a:t>Kozma, R. (2003). Technology and classroom practices: An international study.  Journal of Research on Computers in Education, 36 (1), 1-14.</a:t>
            </a:r>
            <a:endParaRPr lang="sl" dirty="0" smtClean="0"/>
          </a:p>
          <a:p>
            <a:pPr marL="457200" indent="-457200" algn="l" rtl="0">
              <a:buSzPct val="100000"/>
              <a:buFontTx/>
              <a:buAutoNum type="arabicPeriod" startAt="10"/>
              <a:defRPr sz="2400"/>
            </a:pPr>
            <a:r>
              <a:rPr lang="sl" sz="2400" b="0" i="0" u="none" baseline="0"/>
              <a:t>Vuorikari, R., Punie, Y., Carretero Gomez S., Van den Brande, G. (2016). DigComp 2.0: The Digital Competence Framework for Citizens. Update Phase 1: The Conceptual Reference Model. Luxembourg Publication Office of the European Union. EUR 27948 EN. doi:10.2791/11517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Kép 1" descr="Kép 1"/>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
        <p:nvSpPr>
          <p:cNvPr id="272" name="Szövegdoboz 3"/>
          <p:cNvSpPr txBox="1"/>
          <p:nvPr/>
        </p:nvSpPr>
        <p:spPr>
          <a:xfrm>
            <a:off x="787400" y="800099"/>
            <a:ext cx="6373441" cy="5247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2400"/>
            </a:pPr>
            <a:r>
              <a:rPr lang="sl" b="0" i="0" u="none" baseline="0"/>
              <a:t>Uporabne povezave:</a:t>
            </a:r>
          </a:p>
          <a:p>
            <a:pPr algn="l" rtl="0">
              <a:defRPr sz="2400"/>
            </a:pPr>
            <a:endParaRPr/>
          </a:p>
          <a:p>
            <a:pPr algn="l" rtl="0">
              <a:defRPr sz="2400"/>
            </a:pPr>
            <a:r>
              <a:rPr lang="sl" b="0" i="0" u="sng" baseline="0">
                <a:solidFill>
                  <a:srgbClr val="6EAC1C"/>
                </a:solidFill>
                <a:uFill>
                  <a:solidFill>
                    <a:srgbClr val="6EAC1C"/>
                  </a:solidFill>
                </a:uFill>
                <a:hlinkClick r:id="rId4"/>
              </a:rPr>
              <a:t>Intel Teach Elements: Project Based Approaches</a:t>
            </a:r>
          </a:p>
          <a:p>
            <a:pPr algn="l" rtl="0">
              <a:defRPr sz="2400"/>
            </a:pPr>
            <a:endParaRPr u="sng">
              <a:solidFill>
                <a:srgbClr val="6EAC1C"/>
              </a:solidFill>
              <a:uFill>
                <a:solidFill>
                  <a:srgbClr val="6EAC1C"/>
                </a:solidFill>
              </a:uFill>
              <a:hlinkClick r:id="rId4"/>
            </a:endParaRPr>
          </a:p>
          <a:p>
            <a:pPr algn="l" rtl="0">
              <a:defRPr sz="2400" b="1"/>
            </a:pPr>
            <a:r>
              <a:rPr lang="sl" b="0" i="0" u="sng" baseline="0">
                <a:solidFill>
                  <a:srgbClr val="6EAC1C"/>
                </a:solidFill>
                <a:uFill>
                  <a:solidFill>
                    <a:srgbClr val="6EAC1C"/>
                  </a:solidFill>
                </a:uFill>
                <a:hlinkClick r:id="rId5"/>
              </a:rPr>
              <a:t>PBL Workshop Tools and Resources</a:t>
            </a:r>
          </a:p>
          <a:p>
            <a:pPr algn="l" rtl="0">
              <a:defRPr sz="2400"/>
            </a:pPr>
            <a:endParaRPr u="sng">
              <a:solidFill>
                <a:srgbClr val="6EAC1C"/>
              </a:solidFill>
              <a:uFill>
                <a:solidFill>
                  <a:srgbClr val="6EAC1C"/>
                </a:solidFill>
              </a:uFill>
              <a:hlinkClick r:id="rId5"/>
            </a:endParaRPr>
          </a:p>
          <a:p>
            <a:pPr algn="l" rtl="0">
              <a:defRPr sz="2400"/>
            </a:pPr>
            <a:r>
              <a:rPr lang="sl" b="0" i="0" u="sng" baseline="0">
                <a:solidFill>
                  <a:srgbClr val="6EAC1C"/>
                </a:solidFill>
                <a:uFill>
                  <a:solidFill>
                    <a:srgbClr val="6EAC1C"/>
                  </a:solidFill>
                </a:uFill>
                <a:hlinkClick r:id="rId6"/>
              </a:rPr>
              <a:t>The Technology Integration Matrix</a:t>
            </a:r>
          </a:p>
          <a:p>
            <a:pPr algn="l" rtl="0">
              <a:defRPr sz="2400"/>
            </a:pPr>
            <a:endParaRPr u="sng">
              <a:solidFill>
                <a:srgbClr val="6EAC1C"/>
              </a:solidFill>
              <a:uFill>
                <a:solidFill>
                  <a:srgbClr val="6EAC1C"/>
                </a:solidFill>
              </a:uFill>
              <a:hlinkClick r:id="rId6"/>
            </a:endParaRPr>
          </a:p>
          <a:p>
            <a:pPr algn="l" rtl="0">
              <a:defRPr sz="2400"/>
            </a:pPr>
            <a:r>
              <a:rPr lang="sl" b="0" i="0" u="sng" baseline="0">
                <a:solidFill>
                  <a:srgbClr val="6EAC1C"/>
                </a:solidFill>
                <a:uFill>
                  <a:solidFill>
                    <a:srgbClr val="6EAC1C"/>
                  </a:solidFill>
                </a:uFill>
                <a:hlinkClick r:id="rId7"/>
              </a:rPr>
              <a:t>Project Design Rubric</a:t>
            </a:r>
          </a:p>
          <a:p>
            <a:pPr algn="l" rtl="0">
              <a:defRPr sz="2400"/>
            </a:pPr>
            <a:endParaRPr u="sng">
              <a:solidFill>
                <a:srgbClr val="6EAC1C"/>
              </a:solidFill>
              <a:uFill>
                <a:solidFill>
                  <a:srgbClr val="6EAC1C"/>
                </a:solidFill>
              </a:uFill>
              <a:hlinkClick r:id="rId7"/>
            </a:endParaRPr>
          </a:p>
          <a:p>
            <a:pPr algn="l" rtl="0">
              <a:defRPr sz="2400"/>
            </a:pPr>
            <a:r>
              <a:rPr lang="sl" b="0" i="0" u="sng" baseline="0">
                <a:solidFill>
                  <a:srgbClr val="6EAC1C"/>
                </a:solidFill>
                <a:uFill>
                  <a:solidFill>
                    <a:srgbClr val="6EAC1C"/>
                  </a:solidFill>
                </a:uFill>
                <a:hlinkClick r:id="rId8"/>
              </a:rPr>
              <a:t>https://www.edutopia.org/</a:t>
            </a:r>
            <a:r>
              <a:rPr lang="sl" b="0" i="0" u="none" baseline="0"/>
              <a:t> </a:t>
            </a:r>
          </a:p>
          <a:p>
            <a:pPr algn="l" rtl="0">
              <a:defRPr sz="2400" b="1"/>
            </a:pPr>
            <a:endParaRPr/>
          </a:p>
          <a:p>
            <a:pPr algn="l" rtl="0">
              <a:defRPr sz="2400"/>
            </a:pPr>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zövegdoboz 2"/>
          <p:cNvSpPr txBox="1"/>
          <p:nvPr/>
        </p:nvSpPr>
        <p:spPr>
          <a:xfrm>
            <a:off x="956761" y="1769448"/>
            <a:ext cx="10026317" cy="4536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8600" indent="-228600" algn="l" rtl="0">
              <a:buSzPct val="100000"/>
              <a:buChar char="•"/>
              <a:defRPr sz="2800"/>
            </a:pPr>
            <a:r>
              <a:rPr lang="sl" b="0" i="0" u="none" baseline="0"/>
              <a:t>PC3 Mentor je sposoben uporabiti in naučiti učitelje izbirati in uporabljati orodja IKT za podporo fazam projektnega procesa (inovacije, načrtovanje, izvajanje, spremljanje in vrednotenje).</a:t>
            </a:r>
          </a:p>
          <a:p>
            <a:pPr marL="228600" indent="-228600" algn="l" rtl="0">
              <a:buSzPct val="100000"/>
              <a:buChar char="•"/>
              <a:defRPr sz="2800"/>
            </a:pPr>
            <a:r>
              <a:rPr lang="sl" b="0" i="0" u="none" baseline="0"/>
              <a:t>PC4 Mentor je sposoben uporabiti in naučiti učitelje razvoja strategije in uporabe ustreznih orodij za ocenjevanje uspešnosti posameznikov in skupin v skupnih projektih.</a:t>
            </a:r>
          </a:p>
          <a:p>
            <a:pPr marL="228600" indent="-228600" algn="l" rtl="0">
              <a:buSzPct val="100000"/>
              <a:buChar char="•"/>
              <a:defRPr sz="2800"/>
            </a:pPr>
            <a:endParaRPr/>
          </a:p>
          <a:p>
            <a:pPr marL="228600" indent="-228600" algn="l" rtl="0">
              <a:buSzPct val="100000"/>
              <a:buChar char="•"/>
              <a:defRPr sz="2800"/>
            </a:pPr>
            <a:endParaRPr/>
          </a:p>
        </p:txBody>
      </p:sp>
      <p:pic>
        <p:nvPicPr>
          <p:cNvPr id="146" name="Kép 3" descr="Kép 3"/>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
        <p:nvSpPr>
          <p:cNvPr id="7" name="Title 1"/>
          <p:cNvSpPr txBox="1">
            <a:spLocks noGrp="1"/>
          </p:cNvSpPr>
          <p:nvPr>
            <p:ph type="title"/>
          </p:nvPr>
        </p:nvSpPr>
        <p:spPr>
          <a:xfrm>
            <a:off x="1097280" y="763306"/>
            <a:ext cx="10485119" cy="865494"/>
          </a:xfrm>
          <a:prstGeom prst="rect">
            <a:avLst/>
          </a:prstGeom>
        </p:spPr>
        <p:txBody>
          <a:bodyPr/>
          <a:lstStyle/>
          <a:p>
            <a:pPr algn="l" rtl="0">
              <a:defRPr spc="-100"/>
            </a:pPr>
            <a:r>
              <a:rPr lang="sl" b="0" i="0" u="none" baseline="0"/>
              <a:t>Učni cilji – Merila uspešnosti</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ontent Placeholder 2"/>
          <p:cNvSpPr txBox="1">
            <a:spLocks noGrp="1"/>
          </p:cNvSpPr>
          <p:nvPr>
            <p:ph type="body" sz="quarter" idx="1"/>
          </p:nvPr>
        </p:nvSpPr>
        <p:spPr>
          <a:xfrm>
            <a:off x="4800600" y="731519"/>
            <a:ext cx="6492241" cy="1384198"/>
          </a:xfrm>
          <a:prstGeom prst="rect">
            <a:avLst/>
          </a:prstGeom>
        </p:spPr>
        <p:txBody>
          <a:bodyPr/>
          <a:lstStyle/>
          <a:p>
            <a:pPr algn="l" rtl="0">
              <a:lnSpc>
                <a:spcPct val="81000"/>
              </a:lnSpc>
            </a:pPr>
            <a:r>
              <a:rPr lang="sl" b="0" i="0" u="none" baseline="0" dirty="0"/>
              <a:t>To gradivo je bilo predstavljeno na projektu usposabljanja InnoTeach C1, 12. julija 2017 v Budimpešti.    </a:t>
            </a:r>
          </a:p>
          <a:p>
            <a:pPr algn="l" rtl="0">
              <a:lnSpc>
                <a:spcPct val="81000"/>
              </a:lnSpc>
            </a:pPr>
            <a:r>
              <a:rPr lang="sl" b="0" i="0" u="none" baseline="0" dirty="0"/>
              <a:t>Vsa vsebina usposabljanja je avtorsko zaščitena / Creative Commons / brezplačna / itd.</a:t>
            </a:r>
          </a:p>
        </p:txBody>
      </p:sp>
      <p:sp>
        <p:nvSpPr>
          <p:cNvPr id="276" name="Text Placeholder 3"/>
          <p:cNvSpPr>
            <a:spLocks noGrp="1"/>
          </p:cNvSpPr>
          <p:nvPr>
            <p:ph type="body" idx="13"/>
          </p:nvPr>
        </p:nvSpPr>
        <p:spPr>
          <a:xfrm>
            <a:off x="309093" y="425002"/>
            <a:ext cx="3496616" cy="3786391"/>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p>
            <a:pPr marL="0" indent="0" algn="l" defTabSz="813816" rtl="0">
              <a:lnSpc>
                <a:spcPct val="81000"/>
              </a:lnSpc>
              <a:spcBef>
                <a:spcPts val="1000"/>
              </a:spcBef>
              <a:buClrTx/>
              <a:buSzTx/>
              <a:buFontTx/>
              <a:buNone/>
              <a:defRPr sz="2136" b="1" baseline="29752">
                <a:solidFill>
                  <a:srgbClr val="FFFFFF"/>
                </a:solidFill>
              </a:defRPr>
            </a:pPr>
            <a:r>
              <a:rPr lang="sl" b="1" i="0" u="none" baseline="0" dirty="0"/>
              <a:t>Angleški naslov: </a:t>
            </a:r>
            <a:r>
              <a:rPr lang="sl" b="0" i="0" u="none" baseline="0" dirty="0"/>
              <a:t>LET’S BE INNOVATIVE! Development of Creativity, Innovation and Entrepreneurship for Primary School Teachers</a:t>
            </a:r>
          </a:p>
          <a:p>
            <a:pPr marL="0" indent="0" algn="l" defTabSz="813816" rtl="0">
              <a:lnSpc>
                <a:spcPct val="81000"/>
              </a:lnSpc>
              <a:spcBef>
                <a:spcPts val="1000"/>
              </a:spcBef>
              <a:buClrTx/>
              <a:buSzTx/>
              <a:buFontTx/>
              <a:buNone/>
              <a:defRPr sz="2136" b="1" baseline="29752">
                <a:solidFill>
                  <a:srgbClr val="FFFFFF"/>
                </a:solidFill>
              </a:defRPr>
            </a:pPr>
            <a:r>
              <a:rPr lang="sl" b="1" i="0" u="none" baseline="0" dirty="0"/>
              <a:t>Akronim: </a:t>
            </a:r>
            <a:r>
              <a:rPr lang="sl" b="0" i="0" u="none" baseline="0" dirty="0"/>
              <a:t>InnoTeach</a:t>
            </a:r>
          </a:p>
          <a:p>
            <a:pPr marL="0" indent="0" algn="l" defTabSz="813816" rtl="0">
              <a:lnSpc>
                <a:spcPct val="81000"/>
              </a:lnSpc>
              <a:spcBef>
                <a:spcPts val="1000"/>
              </a:spcBef>
              <a:buClrTx/>
              <a:buSzTx/>
              <a:buFontTx/>
              <a:buNone/>
              <a:defRPr sz="2136" b="1" baseline="29752">
                <a:solidFill>
                  <a:srgbClr val="FFFFFF"/>
                </a:solidFill>
              </a:defRPr>
            </a:pPr>
            <a:r>
              <a:rPr lang="sl" b="1" i="0" u="none" baseline="0" dirty="0"/>
              <a:t>Št. projekta: </a:t>
            </a:r>
            <a:r>
              <a:rPr lang="sl" b="0" i="0" u="none" baseline="0" dirty="0"/>
              <a:t>2016-1-SI01-KA201-021641</a:t>
            </a:r>
          </a:p>
          <a:p>
            <a:pPr marL="0" indent="0" algn="l" defTabSz="813816" rtl="0">
              <a:lnSpc>
                <a:spcPct val="81000"/>
              </a:lnSpc>
              <a:spcBef>
                <a:spcPts val="1000"/>
              </a:spcBef>
              <a:buClrTx/>
              <a:buSzTx/>
              <a:buFontTx/>
              <a:buNone/>
              <a:defRPr sz="2136" b="1" baseline="29752">
                <a:solidFill>
                  <a:srgbClr val="FFFFFF"/>
                </a:solidFill>
              </a:defRPr>
            </a:pPr>
            <a:r>
              <a:rPr lang="sl" b="1" i="0" u="none" baseline="0" dirty="0"/>
              <a:t>Vodja in koordinator projekta: </a:t>
            </a:r>
            <a:r>
              <a:rPr lang="sl" b="0" i="0" u="none" baseline="0" dirty="0"/>
              <a:t>Korona plus d.o.o., Institut za inovativnost in tehnologijo, Slovenija</a:t>
            </a:r>
          </a:p>
          <a:p>
            <a:pPr marL="0" indent="0" algn="l" defTabSz="813816" rtl="0">
              <a:lnSpc>
                <a:spcPct val="81000"/>
              </a:lnSpc>
              <a:spcBef>
                <a:spcPts val="1000"/>
              </a:spcBef>
              <a:buClrTx/>
              <a:buSzTx/>
              <a:buFontTx/>
              <a:buNone/>
              <a:defRPr sz="2136" b="1" baseline="29752">
                <a:solidFill>
                  <a:srgbClr val="FFFFFF"/>
                </a:solidFill>
              </a:defRPr>
            </a:pPr>
            <a:r>
              <a:rPr lang="sl" b="1" i="0" u="none" baseline="0" dirty="0"/>
              <a:t>Program: </a:t>
            </a:r>
            <a:r>
              <a:rPr lang="sl" b="0" i="0" u="none" baseline="0" dirty="0"/>
              <a:t>Erasmus+ Strateško partnerstvo</a:t>
            </a:r>
          </a:p>
          <a:p>
            <a:pPr marL="0" indent="0" algn="l" defTabSz="813816" rtl="0">
              <a:lnSpc>
                <a:spcPct val="81000"/>
              </a:lnSpc>
              <a:spcBef>
                <a:spcPts val="1000"/>
              </a:spcBef>
              <a:buClrTx/>
              <a:buSzTx/>
              <a:buFontTx/>
              <a:buNone/>
              <a:defRPr sz="2136" b="1" baseline="29752">
                <a:solidFill>
                  <a:srgbClr val="FFFFFF"/>
                </a:solidFill>
              </a:defRPr>
            </a:pPr>
            <a:r>
              <a:rPr lang="sl" b="1" i="0" u="none" baseline="0" dirty="0"/>
              <a:t>Kontakt: </a:t>
            </a:r>
            <a:r>
              <a:rPr lang="sl" b="0" i="0" u="none" baseline="0" dirty="0"/>
              <a:t>Urška Mrgole – info@innovation.si</a:t>
            </a:r>
          </a:p>
        </p:txBody>
      </p:sp>
      <p:pic>
        <p:nvPicPr>
          <p:cNvPr id="277" name="Picture 4" descr="Picture 4"/>
          <p:cNvPicPr>
            <a:picLocks noChangeAspect="1"/>
          </p:cNvPicPr>
          <p:nvPr/>
        </p:nvPicPr>
        <p:blipFill>
          <a:blip r:embed="rId3" cstate="print">
            <a:extLst/>
          </a:blip>
          <a:stretch>
            <a:fillRect/>
          </a:stretch>
        </p:blipFill>
        <p:spPr>
          <a:xfrm>
            <a:off x="6446899" y="1909356"/>
            <a:ext cx="2745228" cy="1661292"/>
          </a:xfrm>
          <a:prstGeom prst="rect">
            <a:avLst/>
          </a:prstGeom>
          <a:ln w="12700">
            <a:miter lim="400000"/>
          </a:ln>
        </p:spPr>
      </p:pic>
      <p:pic>
        <p:nvPicPr>
          <p:cNvPr id="278" name="Kép 7" descr="Kép 7"/>
          <p:cNvPicPr>
            <a:picLocks noChangeAspect="1"/>
          </p:cNvPicPr>
          <p:nvPr/>
        </p:nvPicPr>
        <p:blipFill>
          <a:blip r:embed="rId4">
            <a:extLst/>
          </a:blip>
          <a:srcRect r="85412"/>
          <a:stretch>
            <a:fillRect/>
          </a:stretch>
        </p:blipFill>
        <p:spPr>
          <a:xfrm>
            <a:off x="-1" y="4414182"/>
            <a:ext cx="609602" cy="2443818"/>
          </a:xfrm>
          <a:prstGeom prst="rect">
            <a:avLst/>
          </a:prstGeom>
          <a:ln w="12700">
            <a:miter lim="400000"/>
          </a:ln>
        </p:spPr>
      </p:pic>
      <p:pic>
        <p:nvPicPr>
          <p:cNvPr id="279" name="Kép 8" descr="Kép 8"/>
          <p:cNvPicPr>
            <a:picLocks noChangeAspect="1"/>
          </p:cNvPicPr>
          <p:nvPr/>
        </p:nvPicPr>
        <p:blipFill>
          <a:blip r:embed="rId5">
            <a:extLst/>
          </a:blip>
          <a:stretch>
            <a:fillRect/>
          </a:stretch>
        </p:blipFill>
        <p:spPr>
          <a:xfrm>
            <a:off x="4305300" y="5989320"/>
            <a:ext cx="7698277" cy="837452"/>
          </a:xfrm>
          <a:prstGeom prst="rect">
            <a:avLst/>
          </a:prstGeom>
          <a:ln w="12700">
            <a:miter lim="400000"/>
          </a:ln>
        </p:spPr>
      </p:pic>
      <p:sp>
        <p:nvSpPr>
          <p:cNvPr id="280" name="Téglalap 9"/>
          <p:cNvSpPr txBox="1"/>
          <p:nvPr/>
        </p:nvSpPr>
        <p:spPr>
          <a:xfrm>
            <a:off x="6446899" y="3761552"/>
            <a:ext cx="3237792"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rtl="0"/>
            <a:r>
              <a:rPr lang="sl" b="0" i="0" u="none" baseline="0"/>
              <a:t>InnoTeach Consortium 2016-2017</a:t>
            </a:r>
          </a:p>
        </p:txBody>
      </p:sp>
      <p:pic>
        <p:nvPicPr>
          <p:cNvPr id="281" name="Picture 5" descr="Picture 5"/>
          <p:cNvPicPr>
            <a:picLocks noChangeAspect="1"/>
          </p:cNvPicPr>
          <p:nvPr/>
        </p:nvPicPr>
        <p:blipFill>
          <a:blip r:embed="rId6">
            <a:extLst/>
          </a:blip>
          <a:stretch>
            <a:fillRect/>
          </a:stretch>
        </p:blipFill>
        <p:spPr>
          <a:xfrm>
            <a:off x="4602777" y="4158817"/>
            <a:ext cx="7103323" cy="183050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Kép 8" descr="Kép 8"/>
          <p:cNvPicPr>
            <a:picLocks noChangeAspect="1"/>
          </p:cNvPicPr>
          <p:nvPr/>
        </p:nvPicPr>
        <p:blipFill>
          <a:blip r:embed="rId3">
            <a:extLst/>
          </a:blip>
          <a:stretch>
            <a:fillRect/>
          </a:stretch>
        </p:blipFill>
        <p:spPr>
          <a:xfrm>
            <a:off x="4305300" y="5989320"/>
            <a:ext cx="7698277" cy="837452"/>
          </a:xfrm>
          <a:prstGeom prst="rect">
            <a:avLst/>
          </a:prstGeom>
          <a:ln w="12700">
            <a:miter lim="400000"/>
          </a:ln>
        </p:spPr>
      </p:pic>
      <p:pic>
        <p:nvPicPr>
          <p:cNvPr id="284" name="Picture 11" descr="Picture 11"/>
          <p:cNvPicPr>
            <a:picLocks noChangeAspect="1"/>
          </p:cNvPicPr>
          <p:nvPr/>
        </p:nvPicPr>
        <p:blipFill>
          <a:blip r:embed="rId4">
            <a:extLst/>
          </a:blip>
          <a:srcRect r="3743"/>
          <a:stretch>
            <a:fillRect/>
          </a:stretch>
        </p:blipFill>
        <p:spPr>
          <a:xfrm>
            <a:off x="4158071" y="0"/>
            <a:ext cx="8033928" cy="6858000"/>
          </a:xfrm>
          <a:prstGeom prst="rect">
            <a:avLst/>
          </a:prstGeom>
          <a:ln w="12700">
            <a:miter lim="400000"/>
          </a:ln>
        </p:spPr>
      </p:pic>
      <p:pic>
        <p:nvPicPr>
          <p:cNvPr id="285" name="Picture 12" descr="Picture 12"/>
          <p:cNvPicPr>
            <a:picLocks noChangeAspect="1"/>
          </p:cNvPicPr>
          <p:nvPr/>
        </p:nvPicPr>
        <p:blipFill>
          <a:blip r:embed="rId5">
            <a:extLst/>
          </a:blip>
          <a:stretch>
            <a:fillRect/>
          </a:stretch>
        </p:blipFill>
        <p:spPr>
          <a:xfrm>
            <a:off x="0" y="1267781"/>
            <a:ext cx="4090738" cy="40321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Kép 1" descr="Kép 1"/>
          <p:cNvPicPr>
            <a:picLocks noChangeAspect="1"/>
          </p:cNvPicPr>
          <p:nvPr/>
        </p:nvPicPr>
        <p:blipFill>
          <a:blip r:embed="rId3">
            <a:extLst/>
          </a:blip>
          <a:srcRect r="85412"/>
          <a:stretch>
            <a:fillRect/>
          </a:stretch>
        </p:blipFill>
        <p:spPr>
          <a:xfrm>
            <a:off x="-1" y="3723937"/>
            <a:ext cx="609602" cy="3134063"/>
          </a:xfrm>
          <a:prstGeom prst="rect">
            <a:avLst/>
          </a:prstGeom>
          <a:ln w="12700">
            <a:miter lim="400000"/>
          </a:ln>
        </p:spPr>
      </p:pic>
      <p:sp>
        <p:nvSpPr>
          <p:cNvPr id="288" name="Téglalap 7"/>
          <p:cNvSpPr/>
          <p:nvPr/>
        </p:nvSpPr>
        <p:spPr>
          <a:xfrm>
            <a:off x="-2" y="6035040"/>
            <a:ext cx="9459887" cy="822961"/>
          </a:xfrm>
          <a:prstGeom prst="rect">
            <a:avLst/>
          </a:prstGeom>
          <a:solidFill>
            <a:srgbClr val="FFFFFF"/>
          </a:solidFill>
          <a:ln w="15875">
            <a:solidFill>
              <a:srgbClr val="FFFFFF"/>
            </a:solidFill>
          </a:ln>
        </p:spPr>
        <p:txBody>
          <a:bodyPr lIns="45719" rIns="45719" anchor="ctr"/>
          <a:lstStyle/>
          <a:p>
            <a:pPr algn="ctr" rtl="0"/>
            <a:endParaRPr/>
          </a:p>
        </p:txBody>
      </p:sp>
      <p:pic>
        <p:nvPicPr>
          <p:cNvPr id="289" name="Kép 6" descr="Kép 6"/>
          <p:cNvPicPr>
            <a:picLocks noChangeAspect="1"/>
          </p:cNvPicPr>
          <p:nvPr/>
        </p:nvPicPr>
        <p:blipFill>
          <a:blip r:embed="rId4">
            <a:extLst/>
          </a:blip>
          <a:stretch>
            <a:fillRect/>
          </a:stretch>
        </p:blipFill>
        <p:spPr>
          <a:xfrm>
            <a:off x="-2" y="5874129"/>
            <a:ext cx="9044249" cy="983871"/>
          </a:xfrm>
          <a:prstGeom prst="rect">
            <a:avLst/>
          </a:prstGeom>
          <a:ln w="12700">
            <a:miter lim="400000"/>
          </a:ln>
        </p:spPr>
      </p:pic>
      <p:sp>
        <p:nvSpPr>
          <p:cNvPr id="290" name="Title 1"/>
          <p:cNvSpPr txBox="1"/>
          <p:nvPr/>
        </p:nvSpPr>
        <p:spPr>
          <a:xfrm>
            <a:off x="1097280" y="2953136"/>
            <a:ext cx="10058401" cy="137197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defTabSz="914400">
              <a:lnSpc>
                <a:spcPct val="85000"/>
              </a:lnSpc>
              <a:defRPr sz="4800" spc="-100">
                <a:solidFill>
                  <a:srgbClr val="262626"/>
                </a:solidFill>
              </a:defRPr>
            </a:lvl1pPr>
          </a:lstStyle>
          <a:p>
            <a:pPr algn="l" rtl="0"/>
            <a:r>
              <a:rPr lang="sl" b="0" i="0" u="none" baseline="0" dirty="0"/>
              <a:t>Predlogo je ustvaril</a:t>
            </a:r>
          </a:p>
        </p:txBody>
      </p:sp>
      <p:sp>
        <p:nvSpPr>
          <p:cNvPr id="291" name="Text Placeholder 2"/>
          <p:cNvSpPr txBox="1"/>
          <p:nvPr/>
        </p:nvSpPr>
        <p:spPr>
          <a:xfrm>
            <a:off x="6675600" y="4466335"/>
            <a:ext cx="4737292" cy="58328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defTabSz="914400">
              <a:lnSpc>
                <a:spcPct val="90000"/>
              </a:lnSpc>
              <a:spcBef>
                <a:spcPts val="1200"/>
              </a:spcBef>
              <a:defRPr sz="2400" cap="all" spc="200">
                <a:solidFill>
                  <a:srgbClr val="344068"/>
                </a:solidFill>
              </a:defRPr>
            </a:lvl1pPr>
          </a:lstStyle>
          <a:p>
            <a:pPr algn="l" rtl="0"/>
            <a:r>
              <a:rPr lang="sl" b="0" i="0" u="none" baseline="0"/>
              <a:t>Zsolt Lengyel, jános szabó</a:t>
            </a:r>
          </a:p>
        </p:txBody>
      </p:sp>
      <p:pic>
        <p:nvPicPr>
          <p:cNvPr id="292" name="Picture 2" descr="Picture 2"/>
          <p:cNvPicPr>
            <a:picLocks noChangeAspect="1"/>
          </p:cNvPicPr>
          <p:nvPr/>
        </p:nvPicPr>
        <p:blipFill>
          <a:blip r:embed="rId5">
            <a:extLst/>
          </a:blip>
          <a:stretch>
            <a:fillRect/>
          </a:stretch>
        </p:blipFill>
        <p:spPr>
          <a:xfrm>
            <a:off x="6213244" y="1388660"/>
            <a:ext cx="5199647" cy="266183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149" name="Kép 3" descr="Kép 3"/>
          <p:cNvPicPr>
            <a:picLocks noChangeAspect="1"/>
          </p:cNvPicPr>
          <p:nvPr/>
        </p:nvPicPr>
        <p:blipFill>
          <a:blip r:embed="rId4">
            <a:extLst/>
          </a:blip>
          <a:srcRect r="85412"/>
          <a:stretch>
            <a:fillRect/>
          </a:stretch>
        </p:blipFill>
        <p:spPr>
          <a:xfrm>
            <a:off x="11582399" y="3723937"/>
            <a:ext cx="609602" cy="31340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zövegdoboz 3"/>
          <p:cNvSpPr txBox="1"/>
          <p:nvPr/>
        </p:nvSpPr>
        <p:spPr>
          <a:xfrm>
            <a:off x="3515362" y="2170178"/>
            <a:ext cx="8076002" cy="26776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gn="l" rtl="0">
              <a:buSzPct val="100000"/>
              <a:buFont typeface="Arial"/>
              <a:buChar char="•"/>
              <a:defRPr sz="2800"/>
            </a:pPr>
            <a:r>
              <a:rPr lang="sl" b="0" i="0" u="none" baseline="0" dirty="0"/>
              <a:t>Kaj </a:t>
            </a:r>
            <a:r>
              <a:rPr lang="sl" dirty="0" smtClean="0"/>
              <a:t>je</a:t>
            </a:r>
            <a:r>
              <a:rPr lang="sl" b="0" i="0" u="none" baseline="0" dirty="0" smtClean="0"/>
              <a:t> </a:t>
            </a:r>
            <a:r>
              <a:rPr lang="sl" b="0" i="0" u="none" baseline="0" dirty="0"/>
              <a:t>PROBLEMSKO, PROJEKTNO in POIZVEDOVALNO učenje?</a:t>
            </a:r>
          </a:p>
          <a:p>
            <a:pPr marL="457200" indent="-457200" algn="l" rtl="0">
              <a:buSzPct val="100000"/>
              <a:buFont typeface="Arial"/>
              <a:buChar char="•"/>
              <a:defRPr sz="2800"/>
            </a:pPr>
            <a:r>
              <a:rPr lang="sl" b="0" i="0" u="none" baseline="0" dirty="0"/>
              <a:t>V čem so si ti pristopi podobni in v čem se razlikujejo?</a:t>
            </a:r>
          </a:p>
          <a:p>
            <a:pPr marL="457200" indent="-457200" algn="l" rtl="0">
              <a:buSzPct val="100000"/>
              <a:buFont typeface="Arial"/>
              <a:buChar char="•"/>
              <a:defRPr sz="2800"/>
            </a:pPr>
            <a:r>
              <a:rPr lang="sl" b="0" i="0" u="none" baseline="0" dirty="0"/>
              <a:t>Kako izbrati najboljši pristop </a:t>
            </a:r>
            <a:r>
              <a:rPr lang="sl" b="0" i="0" u="none" baseline="0" dirty="0" smtClean="0"/>
              <a:t>za </a:t>
            </a:r>
            <a:r>
              <a:rPr lang="sl" b="0" i="0" u="none" baseline="0" dirty="0"/>
              <a:t>učilnico, ki je bogata s tehnologijo?</a:t>
            </a:r>
          </a:p>
        </p:txBody>
      </p:sp>
      <p:sp>
        <p:nvSpPr>
          <p:cNvPr id="152" name="Téglalap 9"/>
          <p:cNvSpPr txBox="1"/>
          <p:nvPr/>
        </p:nvSpPr>
        <p:spPr>
          <a:xfrm>
            <a:off x="7911600" y="6411578"/>
            <a:ext cx="3851261"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rtl="0"/>
            <a:r>
              <a:rPr lang="sl" b="0" i="0" u="none" baseline="0"/>
              <a:t>https://eduscapes.com/tap/topic43.htm</a:t>
            </a:r>
          </a:p>
        </p:txBody>
      </p:sp>
      <p:pic>
        <p:nvPicPr>
          <p:cNvPr id="153" name="Kép 10" descr="Kép 10"/>
          <p:cNvPicPr>
            <a:picLocks noChangeAspect="1"/>
          </p:cNvPicPr>
          <p:nvPr/>
        </p:nvPicPr>
        <p:blipFill>
          <a:blip r:embed="rId3" cstate="print">
            <a:extLst/>
          </a:blip>
          <a:stretch>
            <a:fillRect/>
          </a:stretch>
        </p:blipFill>
        <p:spPr>
          <a:xfrm>
            <a:off x="757423" y="283746"/>
            <a:ext cx="2421704" cy="1362210"/>
          </a:xfrm>
          <a:prstGeom prst="rect">
            <a:avLst/>
          </a:prstGeom>
          <a:ln w="12700">
            <a:miter lim="400000"/>
          </a:ln>
        </p:spPr>
      </p:pic>
      <p:pic>
        <p:nvPicPr>
          <p:cNvPr id="154" name="Kép 11" descr="Kép 11"/>
          <p:cNvPicPr>
            <a:picLocks noChangeAspect="1"/>
          </p:cNvPicPr>
          <p:nvPr/>
        </p:nvPicPr>
        <p:blipFill>
          <a:blip r:embed="rId4">
            <a:extLst/>
          </a:blip>
          <a:stretch>
            <a:fillRect/>
          </a:stretch>
        </p:blipFill>
        <p:spPr>
          <a:xfrm>
            <a:off x="810643" y="1645954"/>
            <a:ext cx="2301250" cy="1872879"/>
          </a:xfrm>
          <a:prstGeom prst="rect">
            <a:avLst/>
          </a:prstGeom>
          <a:ln w="12700">
            <a:miter lim="400000"/>
          </a:ln>
        </p:spPr>
      </p:pic>
      <p:pic>
        <p:nvPicPr>
          <p:cNvPr id="155" name="Kép 13" descr="Kép 13"/>
          <p:cNvPicPr>
            <a:picLocks noChangeAspect="1"/>
          </p:cNvPicPr>
          <p:nvPr/>
        </p:nvPicPr>
        <p:blipFill>
          <a:blip r:embed="rId5">
            <a:extLst/>
          </a:blip>
          <a:stretch>
            <a:fillRect/>
          </a:stretch>
        </p:blipFill>
        <p:spPr>
          <a:xfrm>
            <a:off x="790687" y="3518832"/>
            <a:ext cx="2321206" cy="2794375"/>
          </a:xfrm>
          <a:prstGeom prst="rect">
            <a:avLst/>
          </a:prstGeom>
          <a:ln w="12700">
            <a:miter lim="400000"/>
          </a:ln>
        </p:spPr>
      </p:pic>
      <p:sp>
        <p:nvSpPr>
          <p:cNvPr id="156" name="Téglalap 14"/>
          <p:cNvSpPr txBox="1"/>
          <p:nvPr/>
        </p:nvSpPr>
        <p:spPr>
          <a:xfrm>
            <a:off x="622504" y="6411578"/>
            <a:ext cx="4471094"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rtl="0"/>
            <a:r>
              <a:rPr lang="sl" b="0" i="0" u="none" baseline="0"/>
              <a:t>https://www.celt.mmu.ac.uk/teaching/pbl.php</a:t>
            </a:r>
          </a:p>
        </p:txBody>
      </p:sp>
      <p:sp>
        <p:nvSpPr>
          <p:cNvPr id="157" name="Téglalap 16"/>
          <p:cNvSpPr txBox="1"/>
          <p:nvPr/>
        </p:nvSpPr>
        <p:spPr>
          <a:xfrm>
            <a:off x="3515362" y="595518"/>
            <a:ext cx="3382825" cy="713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000"/>
            </a:lvl1pPr>
          </a:lstStyle>
          <a:p>
            <a:pPr algn="l" rtl="0"/>
            <a:r>
              <a:rPr lang="sl" b="0" i="0" u="none" baseline="0"/>
              <a:t>Aktivno učenje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zövegdoboz 3"/>
          <p:cNvSpPr txBox="1"/>
          <p:nvPr/>
        </p:nvSpPr>
        <p:spPr>
          <a:xfrm>
            <a:off x="551446" y="2242814"/>
            <a:ext cx="7263656" cy="409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gn="l" rtl="0">
              <a:buSzPct val="100000"/>
              <a:buFont typeface="Arial"/>
              <a:buChar char="•"/>
              <a:defRPr sz="2800"/>
            </a:pPr>
            <a:r>
              <a:rPr lang="sl" b="0" i="0" u="none" baseline="0"/>
              <a:t>Radoveden otrok ima motivacijo za postavljanje vprašanj, iskanje odgovorov in za uporabo  teh odgovorov v svojih osebnih izkušnjah.</a:t>
            </a:r>
          </a:p>
          <a:p>
            <a:pPr marL="457200" indent="-457200" algn="l" rtl="0">
              <a:buSzPct val="100000"/>
              <a:buFont typeface="Arial"/>
              <a:buChar char="•"/>
              <a:defRPr sz="2800"/>
            </a:pPr>
            <a:r>
              <a:rPr lang="sl" b="0" i="0" u="none" baseline="0"/>
              <a:t>Radovednost in motivacija sta bistvo poizvedovalnega izobraževanja.</a:t>
            </a:r>
          </a:p>
          <a:p>
            <a:pPr marL="457200" indent="-457200" algn="l" rtl="0">
              <a:buSzPct val="100000"/>
              <a:buFont typeface="Arial"/>
              <a:buChar char="•"/>
              <a:defRPr sz="2800"/>
            </a:pPr>
            <a:r>
              <a:rPr lang="sl" b="0" i="0" u="none" baseline="0"/>
              <a:t>Ta pristop k učenju je tradicionalne učilnice spremenil v učne centre, kjer je prisotne veliko energije, in v katerih so otroci navdušeni za učenje in sodelovanje.</a:t>
            </a:r>
          </a:p>
        </p:txBody>
      </p:sp>
      <p:sp>
        <p:nvSpPr>
          <p:cNvPr id="162" name="Téglalap 16"/>
          <p:cNvSpPr txBox="1"/>
          <p:nvPr/>
        </p:nvSpPr>
        <p:spPr>
          <a:xfrm>
            <a:off x="551445" y="1168615"/>
            <a:ext cx="7198605" cy="980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rtl="0">
              <a:defRPr sz="2800"/>
            </a:pPr>
            <a:r>
              <a:rPr lang="sl" b="0" i="0" u="none" baseline="0"/>
              <a:t>Katera je vaša najljubša lastnost mladega učenca? </a:t>
            </a:r>
          </a:p>
          <a:p>
            <a:pPr algn="l" rtl="0">
              <a:defRPr sz="2800"/>
            </a:pPr>
            <a:r>
              <a:rPr lang="sl" b="0" i="0" u="none" baseline="0"/>
              <a:t>Naša je </a:t>
            </a:r>
            <a:r>
              <a:rPr lang="sl" b="1" i="0" u="none" baseline="0"/>
              <a:t>radovednost</a:t>
            </a:r>
          </a:p>
        </p:txBody>
      </p:sp>
      <p:sp>
        <p:nvSpPr>
          <p:cNvPr id="163" name="Téglalap 1"/>
          <p:cNvSpPr txBox="1"/>
          <p:nvPr/>
        </p:nvSpPr>
        <p:spPr>
          <a:xfrm>
            <a:off x="147917" y="6420996"/>
            <a:ext cx="9547412"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r>
              <a:rPr lang="sl" b="0" i="0" u="none" baseline="0"/>
              <a:t>https://www.britishcouncil.org/voices-magazine/how-use-inquiry-based-learning-young-learners</a:t>
            </a:r>
          </a:p>
        </p:txBody>
      </p:sp>
      <p:sp>
        <p:nvSpPr>
          <p:cNvPr id="164"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4000"/>
            </a:pPr>
            <a:r>
              <a:rPr lang="sl" b="0" i="0" u="none" baseline="0"/>
              <a:t>     Poizvedovalno učenje</a:t>
            </a:r>
          </a:p>
        </p:txBody>
      </p:sp>
      <p:pic>
        <p:nvPicPr>
          <p:cNvPr id="165" name="Kép 4" descr="Kép 4"/>
          <p:cNvPicPr>
            <a:picLocks noChangeAspect="1"/>
          </p:cNvPicPr>
          <p:nvPr/>
        </p:nvPicPr>
        <p:blipFill>
          <a:blip r:embed="rId3">
            <a:extLst/>
          </a:blip>
          <a:srcRect l="20329" r="24312"/>
          <a:stretch>
            <a:fillRect/>
          </a:stretch>
        </p:blipFill>
        <p:spPr>
          <a:xfrm>
            <a:off x="8136646" y="1450426"/>
            <a:ext cx="4039588" cy="486663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EE0"/>
        </a:solidFill>
        <a:effectLst/>
      </p:bgPr>
    </p:bg>
    <p:spTree>
      <p:nvGrpSpPr>
        <p:cNvPr id="1" name=""/>
        <p:cNvGrpSpPr/>
        <p:nvPr/>
      </p:nvGrpSpPr>
      <p:grpSpPr>
        <a:xfrm>
          <a:off x="0" y="0"/>
          <a:ext cx="0" cy="0"/>
          <a:chOff x="0" y="0"/>
          <a:chExt cx="0" cy="0"/>
        </a:xfrm>
      </p:grpSpPr>
      <p:pic>
        <p:nvPicPr>
          <p:cNvPr id="169" name="Kép 1" descr="Kép 1"/>
          <p:cNvPicPr>
            <a:picLocks noChangeAspect="1"/>
          </p:cNvPicPr>
          <p:nvPr/>
        </p:nvPicPr>
        <p:blipFill>
          <a:blip r:embed="rId3">
            <a:extLst/>
          </a:blip>
          <a:stretch>
            <a:fillRect/>
          </a:stretch>
        </p:blipFill>
        <p:spPr>
          <a:xfrm>
            <a:off x="716690" y="123299"/>
            <a:ext cx="10888436" cy="6239791"/>
          </a:xfrm>
          <a:prstGeom prst="rect">
            <a:avLst/>
          </a:prstGeom>
          <a:ln w="12700">
            <a:miter lim="400000"/>
          </a:ln>
        </p:spPr>
      </p:pic>
      <p:sp>
        <p:nvSpPr>
          <p:cNvPr id="170" name="Téglalap 2"/>
          <p:cNvSpPr txBox="1"/>
          <p:nvPr/>
        </p:nvSpPr>
        <p:spPr>
          <a:xfrm>
            <a:off x="241738" y="6363091"/>
            <a:ext cx="9564414"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r>
              <a:rPr lang="sl" b="0" i="0" u="none" baseline="0"/>
              <a:t>https://www.linkedin.com/pulse/based-learning-9-ibl-inquiry-based-john-dsouza</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églalap 16"/>
          <p:cNvSpPr txBox="1"/>
          <p:nvPr/>
        </p:nvSpPr>
        <p:spPr>
          <a:xfrm>
            <a:off x="396121" y="2673994"/>
            <a:ext cx="7328414" cy="3888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gn="l" rtl="0">
              <a:buSzPct val="100000"/>
              <a:buFont typeface="Arial"/>
              <a:buChar char="•"/>
              <a:defRPr sz="2200"/>
            </a:pPr>
            <a:r>
              <a:rPr lang="sl" b="0" i="0" u="none" baseline="0"/>
              <a:t>Preučiti in opredeliti problem.</a:t>
            </a:r>
          </a:p>
          <a:p>
            <a:pPr marL="457200" indent="-457200" algn="l" rtl="0">
              <a:buSzPct val="100000"/>
              <a:buFont typeface="Arial"/>
              <a:buChar char="•"/>
              <a:defRPr sz="2200"/>
            </a:pPr>
            <a:r>
              <a:rPr lang="sl" b="0" i="0" u="none" baseline="0"/>
              <a:t>Raziskati kaj že vedo o osnovnih vprašanjih, povezanih s problemom.</a:t>
            </a:r>
          </a:p>
          <a:p>
            <a:pPr marL="457200" indent="-457200" algn="l" rtl="0">
              <a:buSzPct val="100000"/>
              <a:buFont typeface="Arial"/>
              <a:buChar char="•"/>
              <a:defRPr sz="2200"/>
            </a:pPr>
            <a:r>
              <a:rPr lang="sl" b="0" i="0" u="none" baseline="0"/>
              <a:t>Ugotoviti, česa se morajo naučiti in kje lahko pridobijo informacije in orodja, ki so potrebna za rešitev problema.</a:t>
            </a:r>
          </a:p>
          <a:p>
            <a:pPr marL="457200" indent="-457200" algn="l" rtl="0">
              <a:buSzPct val="100000"/>
              <a:buFont typeface="Arial"/>
              <a:buChar char="•"/>
              <a:defRPr sz="2200"/>
            </a:pPr>
            <a:r>
              <a:rPr lang="sl" b="0" i="0" u="none" baseline="0"/>
              <a:t>Oceniti možne načine za rešitev problema.</a:t>
            </a:r>
          </a:p>
          <a:p>
            <a:pPr marL="457200" indent="-457200" algn="l" rtl="0">
              <a:buSzPct val="100000"/>
              <a:buFont typeface="Arial"/>
              <a:buChar char="•"/>
              <a:defRPr sz="2200"/>
            </a:pPr>
            <a:r>
              <a:rPr lang="sl" b="0" i="0" u="none" baseline="0"/>
              <a:t>Rešiti problem in preizkusiti najboljšo rešitev.</a:t>
            </a:r>
          </a:p>
          <a:p>
            <a:pPr marL="457200" indent="-457200" algn="l" rtl="0">
              <a:buSzPct val="100000"/>
              <a:buFont typeface="Arial"/>
              <a:buChar char="•"/>
              <a:defRPr sz="2200"/>
            </a:pPr>
            <a:r>
              <a:rPr lang="sl" b="0" i="0" u="none" baseline="0"/>
              <a:t>Ovrednotiti rezultate.</a:t>
            </a:r>
          </a:p>
          <a:p>
            <a:pPr marL="457200" indent="-457200" algn="l" rtl="0">
              <a:buSzPct val="100000"/>
              <a:buFont typeface="Arial"/>
              <a:buChar char="•"/>
              <a:defRPr sz="2200"/>
            </a:pPr>
            <a:r>
              <a:rPr lang="sl" b="0" i="0" u="none" baseline="0"/>
              <a:t>Poročati o svojih ugotovitvah </a:t>
            </a:r>
            <a:r>
              <a:rPr lang="sl" sz="2400" b="0" i="0" u="none" baseline="0"/>
              <a:t>in</a:t>
            </a:r>
            <a:r>
              <a:rPr lang="sl" b="0" i="0" u="none" baseline="0"/>
              <a:t> deliti rezultate.</a:t>
            </a:r>
          </a:p>
        </p:txBody>
      </p:sp>
      <p:sp>
        <p:nvSpPr>
          <p:cNvPr id="175"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4000"/>
            </a:pPr>
            <a:r>
              <a:rPr lang="sl" b="0" i="0" u="none" baseline="0"/>
              <a:t>     Problemsko učenje</a:t>
            </a:r>
          </a:p>
        </p:txBody>
      </p:sp>
      <p:sp>
        <p:nvSpPr>
          <p:cNvPr id="176" name="Téglalap 2"/>
          <p:cNvSpPr txBox="1"/>
          <p:nvPr/>
        </p:nvSpPr>
        <p:spPr>
          <a:xfrm>
            <a:off x="551445" y="6333223"/>
            <a:ext cx="10500184"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r>
              <a:rPr lang="sl" b="0" i="0" u="none" baseline="0"/>
              <a:t>https://www.cte.cornell.edu/teaching-ideas/engaging-students/problem-based-learning.html</a:t>
            </a:r>
          </a:p>
        </p:txBody>
      </p:sp>
      <p:sp>
        <p:nvSpPr>
          <p:cNvPr id="177" name="Téglalap 13"/>
          <p:cNvSpPr txBox="1"/>
          <p:nvPr/>
        </p:nvSpPr>
        <p:spPr>
          <a:xfrm>
            <a:off x="551446" y="1088651"/>
            <a:ext cx="7017764"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2800"/>
            </a:pPr>
            <a:r>
              <a:rPr lang="sl" b="0" i="1" u="none" baseline="0"/>
              <a:t>Problem</a:t>
            </a:r>
            <a:r>
              <a:rPr lang="sl" b="0" i="0" u="none" baseline="0"/>
              <a:t> spodbuja motivacijo in učenje. Najprej je predstavljen problem, učenci pa morajo:</a:t>
            </a:r>
          </a:p>
        </p:txBody>
      </p:sp>
      <p:pic>
        <p:nvPicPr>
          <p:cNvPr id="178" name="Kép 14" descr="Kép 14"/>
          <p:cNvPicPr>
            <a:picLocks noChangeAspect="1"/>
          </p:cNvPicPr>
          <p:nvPr/>
        </p:nvPicPr>
        <p:blipFill>
          <a:blip r:embed="rId3">
            <a:extLst/>
          </a:blip>
          <a:stretch>
            <a:fillRect/>
          </a:stretch>
        </p:blipFill>
        <p:spPr>
          <a:xfrm>
            <a:off x="7650009" y="1598162"/>
            <a:ext cx="4196010" cy="435888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églalap 16"/>
          <p:cNvSpPr txBox="1"/>
          <p:nvPr/>
        </p:nvSpPr>
        <p:spPr>
          <a:xfrm>
            <a:off x="551446" y="2350588"/>
            <a:ext cx="7328414" cy="4549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gn="l" rtl="0">
              <a:buSzPct val="100000"/>
              <a:buFont typeface="Arial"/>
              <a:buChar char="•"/>
              <a:defRPr sz="2200"/>
            </a:pPr>
            <a:r>
              <a:rPr lang="sl" b="0" i="0" u="none" baseline="0"/>
              <a:t>Delom v skupinah.</a:t>
            </a:r>
          </a:p>
          <a:p>
            <a:pPr marL="342900" indent="-342900" algn="l" rtl="0">
              <a:buSzPct val="100000"/>
              <a:buFont typeface="Arial"/>
              <a:buChar char="•"/>
              <a:defRPr sz="2200"/>
            </a:pPr>
            <a:r>
              <a:rPr lang="sl" b="0" i="0" u="none" baseline="0"/>
              <a:t>Vodenjem projektov in prevzemanje vodstvenih vlog.</a:t>
            </a:r>
          </a:p>
          <a:p>
            <a:pPr marL="342900" indent="-342900" algn="l" rtl="0">
              <a:buSzPct val="100000"/>
              <a:buFont typeface="Arial"/>
              <a:buChar char="•"/>
              <a:defRPr sz="2200"/>
            </a:pPr>
            <a:r>
              <a:rPr lang="sl" b="0" i="0" u="none" baseline="0"/>
              <a:t>Ustno in pisno komunikacijo.</a:t>
            </a:r>
          </a:p>
          <a:p>
            <a:pPr marL="342900" indent="-342900" algn="l" rtl="0">
              <a:buSzPct val="100000"/>
              <a:buFont typeface="Arial"/>
              <a:buChar char="•"/>
              <a:defRPr sz="2200"/>
            </a:pPr>
            <a:r>
              <a:rPr lang="sl" b="0" i="0" u="none" baseline="0"/>
              <a:t>Samozavedanjem in vrednotenjem skupinskih procesov.</a:t>
            </a:r>
          </a:p>
          <a:p>
            <a:pPr marL="342900" indent="-342900" algn="l" rtl="0">
              <a:buSzPct val="100000"/>
              <a:buFont typeface="Arial"/>
              <a:buChar char="•"/>
              <a:defRPr sz="2200"/>
            </a:pPr>
            <a:r>
              <a:rPr lang="sl" b="0" i="0" u="none" baseline="0"/>
              <a:t>Neodvisnim delom.</a:t>
            </a:r>
          </a:p>
          <a:p>
            <a:pPr marL="342900" indent="-342900" algn="l" rtl="0">
              <a:buSzPct val="100000"/>
              <a:buFont typeface="Arial"/>
              <a:buChar char="•"/>
              <a:defRPr sz="2200"/>
            </a:pPr>
            <a:r>
              <a:rPr lang="sl" b="0" i="0" u="none" baseline="0"/>
              <a:t>Kritičnim mišljenjem in analiziranjem.</a:t>
            </a:r>
          </a:p>
          <a:p>
            <a:pPr marL="342900" indent="-342900" algn="l" rtl="0">
              <a:buSzPct val="100000"/>
              <a:buFont typeface="Arial"/>
              <a:buChar char="•"/>
              <a:defRPr sz="2200"/>
            </a:pPr>
            <a:r>
              <a:rPr lang="sl" b="0" i="0" u="none" baseline="0"/>
              <a:t>Razlago zamisli.</a:t>
            </a:r>
          </a:p>
          <a:p>
            <a:pPr marL="342900" indent="-342900" algn="l" rtl="0">
              <a:buSzPct val="100000"/>
              <a:buFont typeface="Arial"/>
              <a:buChar char="•"/>
              <a:defRPr sz="2200"/>
            </a:pPr>
            <a:r>
              <a:rPr lang="sl" b="0" i="0" u="none" baseline="0"/>
              <a:t>Osebnim učenjem.</a:t>
            </a:r>
          </a:p>
          <a:p>
            <a:pPr marL="342900" indent="-342900" algn="l" rtl="0">
              <a:buSzPct val="100000"/>
              <a:buFont typeface="Arial"/>
              <a:buChar char="•"/>
              <a:defRPr sz="2200"/>
            </a:pPr>
            <a:r>
              <a:rPr lang="sl" b="0" i="0" u="none" baseline="0"/>
              <a:t>Uporabo vsebine pouka v dejanskih primerih v resničnem svetu.</a:t>
            </a:r>
          </a:p>
          <a:p>
            <a:pPr marL="342900" indent="-342900" algn="l" rtl="0">
              <a:buSzPct val="100000"/>
              <a:buFont typeface="Arial"/>
              <a:buChar char="•"/>
              <a:defRPr sz="2200"/>
            </a:pPr>
            <a:r>
              <a:rPr lang="sl" b="0" i="0" u="none" baseline="0"/>
              <a:t>Raziskovalno in informacijsko pismenostjo.</a:t>
            </a:r>
          </a:p>
          <a:p>
            <a:pPr marL="342900" indent="-342900" algn="l" rtl="0">
              <a:buSzPct val="100000"/>
              <a:buFont typeface="Arial"/>
              <a:buChar char="•"/>
              <a:defRPr sz="2200"/>
            </a:pPr>
            <a:r>
              <a:rPr lang="sl" b="0" i="0" u="none" baseline="0"/>
              <a:t>Reševanjem problemov s povezavo različnih strok.</a:t>
            </a:r>
          </a:p>
          <a:p>
            <a:pPr algn="l" rtl="0">
              <a:defRPr sz="2200"/>
            </a:pPr>
            <a:endParaRPr/>
          </a:p>
        </p:txBody>
      </p:sp>
      <p:sp>
        <p:nvSpPr>
          <p:cNvPr id="183"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defRPr sz="4000"/>
            </a:pPr>
            <a:r>
              <a:rPr lang="sl" b="0" i="0" u="none" baseline="0"/>
              <a:t>     Zakaj uporabiti problemsko učenje?</a:t>
            </a:r>
          </a:p>
        </p:txBody>
      </p:sp>
      <p:sp>
        <p:nvSpPr>
          <p:cNvPr id="184" name="Téglalap 2"/>
          <p:cNvSpPr txBox="1"/>
          <p:nvPr/>
        </p:nvSpPr>
        <p:spPr>
          <a:xfrm>
            <a:off x="551445" y="6333223"/>
            <a:ext cx="10500184"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rtl="0"/>
            <a:r>
              <a:rPr lang="sl" b="0" i="0" u="none" baseline="0"/>
              <a:t>https://www.cte.cornell.edu/teaching-ideas/engaging-students/problem-based-learning.html</a:t>
            </a:r>
          </a:p>
        </p:txBody>
      </p:sp>
      <p:sp>
        <p:nvSpPr>
          <p:cNvPr id="185" name="Téglalap 13"/>
          <p:cNvSpPr txBox="1"/>
          <p:nvPr/>
        </p:nvSpPr>
        <p:spPr>
          <a:xfrm>
            <a:off x="551445" y="928249"/>
            <a:ext cx="7017764" cy="19389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pPr algn="l" rtl="0"/>
            <a:r>
              <a:rPr lang="sl" b="0" i="0" u="none" baseline="0" dirty="0"/>
              <a:t>Nilson (2010, p. 190) navaja učne rezultate, povezane s projektnim učenjem. Dobro zasnovano projektno učenje učencem zagotavlja možnost razvoja veščin, povezanih z/s</a:t>
            </a:r>
            <a:r>
              <a:rPr lang="sl" b="0" i="0" u="none" baseline="0" dirty="0" smtClean="0"/>
              <a:t>:</a:t>
            </a:r>
          </a:p>
          <a:p>
            <a:pPr algn="l" rtl="0"/>
            <a:endParaRPr lang="sl" b="0" i="0" u="none" baseline="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162</TotalTime>
  <Words>2498</Words>
  <Application>Microsoft Office PowerPoint</Application>
  <PresentationFormat>Widescreen</PresentationFormat>
  <Paragraphs>201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vt:lpstr>
      <vt:lpstr>Retrospect</vt:lpstr>
      <vt:lpstr>PowerPoint Presentation</vt:lpstr>
      <vt:lpstr>Učni cilji – Merila uspešnosti</vt:lpstr>
      <vt:lpstr>Učni cilji – Merila uspešnosti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Kakšne so njihove potrebe?</vt:lpstr>
      <vt:lpstr>PowerPoint Presentation</vt:lpstr>
      <vt:lpstr>PowerPoint Presentation</vt:lpstr>
      <vt:lpstr>Ključne kompetence za vseživljenjsko učenje (EU) </vt:lpstr>
      <vt:lpstr>PowerPoint Presentation</vt:lpstr>
      <vt:lpstr>PowerPoint Presentation</vt:lpstr>
      <vt:lpstr>PowerPoint Presentation</vt:lpstr>
      <vt:lpstr>PowerPoint Presentation</vt:lpstr>
      <vt:lpstr>PowerPoint Presentation</vt:lpstr>
      <vt:lpstr>Orodja IKT za projektno poučevanje</vt:lpstr>
      <vt:lpstr>Metode ocenjevanja</vt:lpstr>
      <vt:lpstr>Naloga</vt:lpstr>
      <vt:lpstr>Zaključki, povzetek</vt:lpstr>
      <vt:lpstr>Bibliografija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Rendszergazda</dc:creator>
  <cp:lastModifiedBy>Windows User</cp:lastModifiedBy>
  <cp:revision>19</cp:revision>
  <dcterms:modified xsi:type="dcterms:W3CDTF">2017-09-25T16:47:29Z</dcterms:modified>
</cp:coreProperties>
</file>