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0" r:id="rId5"/>
    <p:sldId id="298" r:id="rId6"/>
    <p:sldId id="299" r:id="rId7"/>
    <p:sldId id="300" r:id="rId8"/>
    <p:sldId id="261" r:id="rId9"/>
    <p:sldId id="264" r:id="rId10"/>
    <p:sldId id="262" r:id="rId11"/>
    <p:sldId id="265" r:id="rId12"/>
    <p:sldId id="266" r:id="rId13"/>
    <p:sldId id="268" r:id="rId14"/>
    <p:sldId id="270" r:id="rId15"/>
    <p:sldId id="271" r:id="rId16"/>
    <p:sldId id="272" r:id="rId17"/>
    <p:sldId id="303" r:id="rId18"/>
    <p:sldId id="304" r:id="rId19"/>
    <p:sldId id="273" r:id="rId20"/>
    <p:sldId id="274" r:id="rId21"/>
    <p:sldId id="275" r:id="rId22"/>
    <p:sldId id="282" r:id="rId23"/>
    <p:sldId id="281" r:id="rId24"/>
    <p:sldId id="285" r:id="rId25"/>
    <p:sldId id="288" r:id="rId26"/>
    <p:sldId id="289" r:id="rId27"/>
    <p:sldId id="291" r:id="rId28"/>
    <p:sldId id="293" r:id="rId29"/>
    <p:sldId id="305" r:id="rId30"/>
    <p:sldId id="307" r:id="rId31"/>
    <p:sldId id="306" r:id="rId32"/>
    <p:sldId id="294" r:id="rId33"/>
    <p:sldId id="295" r:id="rId34"/>
    <p:sldId id="296" r:id="rId35"/>
    <p:sldId id="297"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2F5"/>
          </a:solidFill>
        </a:fill>
      </a:tcStyle>
    </a:wholeTbl>
    <a:band2H>
      <a:tcTxStyle/>
      <a:tcStyle>
        <a:tcBdr/>
        <a:fill>
          <a:solidFill>
            <a:srgbClr val="E7F1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AEC"/>
          </a:solidFill>
        </a:fill>
      </a:tcStyle>
    </a:wholeTbl>
    <a:band2H>
      <a:tcTxStyle/>
      <a:tcStyle>
        <a:tcBdr/>
        <a:fill>
          <a:solidFill>
            <a:srgbClr val="E7F5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0DF"/>
          </a:solidFill>
        </a:fill>
      </a:tcStyle>
    </a:wholeTbl>
    <a:band2H>
      <a:tcTxStyle/>
      <a:tcStyle>
        <a:tcBdr/>
        <a:fill>
          <a:solidFill>
            <a:srgbClr val="EAF0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5"/>
    <p:restoredTop sz="86378" autoAdjust="0"/>
  </p:normalViewPr>
  <p:slideViewPr>
    <p:cSldViewPr>
      <p:cViewPr varScale="1">
        <p:scale>
          <a:sx n="64" d="100"/>
          <a:sy n="64" d="100"/>
        </p:scale>
        <p:origin x="762" y="72"/>
      </p:cViewPr>
      <p:guideLst>
        <p:guide orient="horz" pos="2160"/>
        <p:guide pos="3840"/>
      </p:guideLst>
    </p:cSldViewPr>
  </p:slideViewPr>
  <p:outlineViewPr>
    <p:cViewPr>
      <p:scale>
        <a:sx n="33" d="100"/>
        <a:sy n="33" d="100"/>
      </p:scale>
      <p:origin x="0" y="-3736"/>
    </p:cViewPr>
  </p:outlineViewPr>
  <p:notesTextViewPr>
    <p:cViewPr>
      <p:scale>
        <a:sx n="1" d="1"/>
        <a:sy n="1" d="1"/>
      </p:scale>
      <p:origin x="0" y="0"/>
    </p:cViewPr>
  </p:notesTextViewPr>
  <p:notesViewPr>
    <p:cSldViewPr>
      <p:cViewPr>
        <p:scale>
          <a:sx n="110" d="100"/>
          <a:sy n="110" d="100"/>
        </p:scale>
        <p:origin x="2536" y="-64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57" name="Shape 1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2524956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learningapps.org/watch?v=p68s5b4st17"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learningapps.org/display?v=p3ogjvvgk1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7" name="Shape 167"/>
          <p:cNvSpPr>
            <a:spLocks noGrp="1"/>
          </p:cNvSpPr>
          <p:nvPr>
            <p:ph type="body" sz="quarter" idx="1"/>
          </p:nvPr>
        </p:nvSpPr>
        <p:spPr>
          <a:prstGeom prst="rect">
            <a:avLst/>
          </a:prstGeom>
        </p:spPr>
        <p:txBody>
          <a:bodyPr/>
          <a:lstStyle/>
          <a:p>
            <a:pPr rtl="0"/>
            <a:r>
              <a:rPr lang="sl" sz="1200" b="0" i="0" u="none" baseline="0" dirty="0">
                <a:effectLst/>
                <a:latin typeface="+mj-lt"/>
                <a:ea typeface="+mj-ea"/>
                <a:cs typeface="+mj-cs"/>
                <a:sym typeface="Calibri"/>
              </a:rPr>
              <a:t>Informacijska in komunikacijska tehnologija (IKT) in svetovni splet (WWW) igrajo pomembno vlogo pri pretvarjanju tradicionalnih metod poučevanja v inovativno in uspešno pedagoško strategijo. </a:t>
            </a:r>
            <a:endParaRPr lang="sl" sz="1200" dirty="0" smtClean="0">
              <a:effectLst/>
              <a:latin typeface="+mj-lt"/>
              <a:ea typeface="+mj-ea"/>
              <a:cs typeface="+mj-cs"/>
              <a:sym typeface="Calibri"/>
            </a:endParaRPr>
          </a:p>
          <a:p>
            <a:pPr rtl="0"/>
            <a:r>
              <a:rPr lang="sl" sz="1200" b="1" i="0" u="none" baseline="0" dirty="0">
                <a:effectLst/>
                <a:latin typeface="+mj-lt"/>
                <a:ea typeface="+mj-ea"/>
                <a:cs typeface="+mj-cs"/>
                <a:sym typeface="Calibri"/>
              </a:rPr>
              <a:t>Namen</a:t>
            </a:r>
            <a:r>
              <a:rPr lang="sl" sz="1200" b="0" i="0" u="none" baseline="0" dirty="0">
                <a:effectLst/>
                <a:latin typeface="+mj-lt"/>
                <a:ea typeface="+mj-ea"/>
                <a:cs typeface="+mj-cs"/>
                <a:sym typeface="Calibri"/>
              </a:rPr>
              <a:t> tega učnega elementa je pokazati, kako vzpostaviti ustvarjalno in inovativno učno/poučevalno okolje s pomočjo IKT v učilnicah 21. stoletja in kako uporabljati IKT za zbiranje povratnih informacij od </a:t>
            </a:r>
            <a:r>
              <a:rPr lang="sl" sz="1200" b="0" i="0" u="none" baseline="0" dirty="0" smtClean="0">
                <a:effectLst/>
                <a:latin typeface="+mj-lt"/>
                <a:ea typeface="+mj-ea"/>
                <a:cs typeface="+mj-cs"/>
                <a:sym typeface="Calibri"/>
              </a:rPr>
              <a:t>udeležencev ter </a:t>
            </a:r>
            <a:r>
              <a:rPr lang="sl" sz="1200" b="0" i="0" u="none" baseline="0" dirty="0">
                <a:effectLst/>
                <a:latin typeface="+mj-lt"/>
                <a:ea typeface="+mj-ea"/>
                <a:cs typeface="+mj-cs"/>
                <a:sym typeface="Calibri"/>
              </a:rPr>
              <a:t>analizirati rezultate, da bi izboljšali učni proces.</a:t>
            </a:r>
            <a:endParaRPr lang="sl" sz="1200" dirty="0" smtClean="0">
              <a:effectLst/>
              <a:latin typeface="+mj-lt"/>
              <a:ea typeface="+mj-ea"/>
              <a:cs typeface="+mj-cs"/>
              <a:sym typeface="Calibri"/>
            </a:endParaRPr>
          </a:p>
          <a:p>
            <a:pPr rtl="0"/>
            <a:r>
              <a:rPr lang="sl" sz="1200" b="0" i="0" u="none" baseline="0" dirty="0">
                <a:effectLst/>
                <a:latin typeface="+mj-lt"/>
                <a:ea typeface="+mj-ea"/>
                <a:cs typeface="+mj-cs"/>
                <a:sym typeface="Calibri"/>
              </a:rPr>
              <a:t>To se nanaša na </a:t>
            </a:r>
            <a:r>
              <a:rPr lang="sl" sz="1200" b="1" i="0" u="none" baseline="0" dirty="0">
                <a:effectLst/>
                <a:latin typeface="+mj-lt"/>
                <a:ea typeface="+mj-ea"/>
                <a:cs typeface="+mj-cs"/>
                <a:sym typeface="Calibri"/>
              </a:rPr>
              <a:t>metode</a:t>
            </a:r>
            <a:r>
              <a:rPr lang="sl" sz="1200" b="0" i="0" u="none" baseline="0" dirty="0">
                <a:effectLst/>
                <a:latin typeface="+mj-lt"/>
                <a:ea typeface="+mj-ea"/>
                <a:cs typeface="+mj-cs"/>
                <a:sym typeface="Calibri"/>
              </a:rPr>
              <a:t>, kot so:</a:t>
            </a:r>
            <a:endParaRPr lang="sl" sz="1200" dirty="0" smtClean="0">
              <a:effectLst/>
              <a:latin typeface="+mj-lt"/>
              <a:ea typeface="+mj-ea"/>
              <a:cs typeface="+mj-cs"/>
              <a:sym typeface="Calibri"/>
            </a:endParaRPr>
          </a:p>
          <a:p>
            <a:pPr marL="171450" lvl="0" indent="-171450" rtl="0">
              <a:buFont typeface="Arial" panose="020B0604020202020204" pitchFamily="34" charset="0"/>
              <a:buChar char="•"/>
            </a:pPr>
            <a:r>
              <a:rPr lang="sl" sz="1200" b="0" i="0" u="none" baseline="0" dirty="0">
                <a:effectLst/>
                <a:latin typeface="+mj-lt"/>
                <a:ea typeface="+mj-ea"/>
                <a:cs typeface="+mj-cs"/>
                <a:sym typeface="Calibri"/>
              </a:rPr>
              <a:t>Na učenca osredotočeno, participativno poučevanje</a:t>
            </a:r>
            <a:endParaRPr lang="sl" sz="1200" dirty="0" smtClean="0">
              <a:effectLst/>
              <a:latin typeface="+mj-lt"/>
              <a:ea typeface="+mj-ea"/>
              <a:cs typeface="+mj-cs"/>
              <a:sym typeface="Calibri"/>
            </a:endParaRPr>
          </a:p>
          <a:p>
            <a:pPr marL="171450" lvl="0" indent="-171450" rtl="0">
              <a:buFont typeface="Arial" panose="020B0604020202020204" pitchFamily="34" charset="0"/>
              <a:buChar char="•"/>
            </a:pPr>
            <a:r>
              <a:rPr lang="sl" sz="1200" b="0" i="0" u="none" baseline="0" dirty="0">
                <a:effectLst/>
                <a:latin typeface="+mj-lt"/>
                <a:ea typeface="+mj-ea"/>
                <a:cs typeface="+mj-cs"/>
                <a:sym typeface="Calibri"/>
              </a:rPr>
              <a:t>Metode </a:t>
            </a:r>
            <a:r>
              <a:rPr lang="sl" sz="1200" b="0" i="0" u="none" baseline="0" dirty="0" smtClean="0">
                <a:effectLst/>
                <a:latin typeface="+mj-lt"/>
                <a:ea typeface="+mj-ea"/>
                <a:cs typeface="+mj-cs"/>
                <a:sym typeface="Calibri"/>
              </a:rPr>
              <a:t>ustvarjalne </a:t>
            </a:r>
            <a:r>
              <a:rPr lang="sl" sz="1200" b="0" i="0" u="none" baseline="0" dirty="0">
                <a:effectLst/>
                <a:latin typeface="+mj-lt"/>
                <a:ea typeface="+mj-ea"/>
                <a:cs typeface="+mj-cs"/>
                <a:sym typeface="Calibri"/>
              </a:rPr>
              <a:t>in motivacijske predstavitve</a:t>
            </a:r>
            <a:endParaRPr lang="sl" sz="1200" dirty="0" smtClean="0">
              <a:effectLst/>
              <a:latin typeface="+mj-lt"/>
              <a:ea typeface="+mj-ea"/>
              <a:cs typeface="+mj-cs"/>
              <a:sym typeface="Calibri"/>
            </a:endParaRPr>
          </a:p>
          <a:p>
            <a:pPr marL="171450" lvl="0" indent="-171450" rtl="0">
              <a:buFont typeface="Arial" panose="020B0604020202020204" pitchFamily="34" charset="0"/>
              <a:buChar char="•"/>
            </a:pPr>
            <a:r>
              <a:rPr lang="sl" sz="1200" b="0" i="0" u="none" baseline="0" dirty="0">
                <a:effectLst/>
                <a:latin typeface="+mj-lt"/>
                <a:ea typeface="+mj-ea"/>
                <a:cs typeface="+mj-cs"/>
                <a:sym typeface="Calibri"/>
              </a:rPr>
              <a:t>Spletno sodelovanje</a:t>
            </a:r>
            <a:endParaRPr lang="sl" sz="1200" dirty="0" smtClean="0">
              <a:effectLst/>
              <a:latin typeface="+mj-lt"/>
              <a:ea typeface="+mj-ea"/>
              <a:cs typeface="+mj-cs"/>
              <a:sym typeface="Calibri"/>
            </a:endParaRPr>
          </a:p>
          <a:p>
            <a:pPr marL="171450" lvl="0" indent="-171450" rtl="0">
              <a:buFont typeface="Arial" panose="020B0604020202020204" pitchFamily="34" charset="0"/>
              <a:buChar char="•"/>
            </a:pPr>
            <a:r>
              <a:rPr lang="sl" sz="1200" b="0" i="0" u="none" baseline="0" dirty="0">
                <a:effectLst/>
                <a:latin typeface="+mj-lt"/>
                <a:ea typeface="+mj-ea"/>
                <a:cs typeface="+mj-cs"/>
                <a:sym typeface="Calibri"/>
              </a:rPr>
              <a:t>Spletni poskusi, vodeni učni izleti z učenci</a:t>
            </a:r>
            <a:endParaRPr lang="sl" sz="1200" dirty="0" smtClean="0">
              <a:effectLst/>
              <a:latin typeface="+mj-lt"/>
              <a:ea typeface="+mj-ea"/>
              <a:cs typeface="+mj-cs"/>
              <a:sym typeface="Calibri"/>
            </a:endParaRPr>
          </a:p>
          <a:p>
            <a:pPr marL="171450" lvl="0" indent="-171450" rtl="0">
              <a:buFont typeface="Arial" panose="020B0604020202020204" pitchFamily="34" charset="0"/>
              <a:buChar char="•"/>
            </a:pPr>
            <a:r>
              <a:rPr lang="sl" sz="1200" b="0" i="0" u="none" baseline="0" dirty="0">
                <a:effectLst/>
                <a:latin typeface="+mj-lt"/>
                <a:ea typeface="+mj-ea"/>
                <a:cs typeface="+mj-cs"/>
                <a:sym typeface="Calibri"/>
              </a:rPr>
              <a:t>Izbiranje in/ali oblikovanje merilnih orodij (vprašalnikov) z uporabo IKT orodij</a:t>
            </a:r>
            <a:endParaRPr lang="sl" sz="1200" dirty="0" smtClean="0">
              <a:effectLst/>
              <a:latin typeface="+mj-lt"/>
              <a:ea typeface="+mj-ea"/>
              <a:cs typeface="+mj-cs"/>
              <a:sym typeface="Calibri"/>
            </a:endParaRPr>
          </a:p>
          <a:p>
            <a:pPr marL="171450" indent="-171450" rtl="0">
              <a:buFont typeface="Arial" panose="020B0604020202020204" pitchFamily="34" charset="0"/>
              <a:buChar char="•"/>
            </a:pPr>
            <a:r>
              <a:rPr lang="sl" sz="1200" b="0" i="0" u="none" baseline="0" dirty="0">
                <a:effectLst/>
                <a:latin typeface="+mj-lt"/>
                <a:ea typeface="+mj-ea"/>
                <a:cs typeface="+mj-cs"/>
                <a:sym typeface="Calibri"/>
              </a:rPr>
              <a:t>Zbiranje in analiza podatkov z uporabo IKT orodij.</a:t>
            </a:r>
            <a:endParaRPr dirty="0"/>
          </a:p>
        </p:txBody>
      </p:sp>
    </p:spTree>
    <p:extLst>
      <p:ext uri="{BB962C8B-B14F-4D97-AF65-F5344CB8AC3E}">
        <p14:creationId xmlns:p14="http://schemas.microsoft.com/office/powerpoint/2010/main" val="318486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sz="1200" b="0" i="0" baseline="0" dirty="0" smtClean="0">
              <a:effectLst/>
              <a:latin typeface="+mj-lt"/>
              <a:ea typeface="+mj-ea"/>
              <a:cs typeface="+mj-cs"/>
              <a:sym typeface="Calibri"/>
            </a:endParaRPr>
          </a:p>
          <a:p>
            <a:pPr marL="0" marR="0" indent="0" defTabSz="914400" rtl="0" eaLnBrk="1" fontAlgn="auto" latinLnBrk="0" hangingPunct="1">
              <a:lnSpc>
                <a:spcPct val="100000"/>
              </a:lnSpc>
              <a:spcBef>
                <a:spcPts val="0"/>
              </a:spcBef>
              <a:spcAft>
                <a:spcPts val="0"/>
              </a:spcAft>
              <a:buClrTx/>
              <a:buSzTx/>
              <a:buFontTx/>
              <a:buNone/>
              <a:tabLst/>
              <a:defRPr/>
            </a:pPr>
            <a:r>
              <a:rPr lang="sl" sz="1200" b="0" i="0" u="none" baseline="0"/>
              <a:t>Nov izraz »internet stvari« (IoT) govori o »povezanih napravah« ali »pametnih napravah«, ki lahko zbirajo, sprejemajo in prenašajo podatke preko interneta.  V Spletu 3.0 niso povezani le ljudje, ampak na milijarde pametnih naprav s pomočjo vgrajenih senzorjev. </a:t>
            </a:r>
          </a:p>
          <a:p>
            <a:pPr marL="0" marR="0" indent="0" defTabSz="914400" rtl="0" eaLnBrk="1" fontAlgn="auto" latinLnBrk="0" hangingPunct="1">
              <a:lnSpc>
                <a:spcPct val="100000"/>
              </a:lnSpc>
              <a:spcBef>
                <a:spcPts val="0"/>
              </a:spcBef>
              <a:spcAft>
                <a:spcPts val="0"/>
              </a:spcAft>
              <a:buClrTx/>
              <a:buSzTx/>
              <a:buFontTx/>
              <a:buNone/>
              <a:tabLst/>
              <a:defRPr/>
            </a:pPr>
            <a:endParaRPr lang="sl" sz="1200" dirty="0" smtClean="0"/>
          </a:p>
          <a:p>
            <a:pPr marL="0" marR="0" indent="0" defTabSz="914400" rtl="0" eaLnBrk="1" fontAlgn="auto" latinLnBrk="0" hangingPunct="1">
              <a:lnSpc>
                <a:spcPct val="100000"/>
              </a:lnSpc>
              <a:spcBef>
                <a:spcPts val="0"/>
              </a:spcBef>
              <a:spcAft>
                <a:spcPts val="0"/>
              </a:spcAft>
              <a:buClrTx/>
              <a:buSzTx/>
              <a:buFontTx/>
              <a:buNone/>
              <a:tabLst/>
              <a:defRPr/>
            </a:pPr>
            <a:r>
              <a:rPr lang="sl" sz="1200" b="0" i="0" u="none" baseline="0"/>
              <a:t>Primer, ki ga uporabljajo vsi uporabniki interneta: vremenska napoved temelji na podatkih zbranih z več milijonov vremenskih senzorjev z vsega sveta. </a:t>
            </a:r>
          </a:p>
          <a:p>
            <a:pPr marL="0" marR="0" indent="0" defTabSz="914400" rtl="0" eaLnBrk="1" fontAlgn="auto" latinLnBrk="0" hangingPunct="1">
              <a:lnSpc>
                <a:spcPct val="100000"/>
              </a:lnSpc>
              <a:spcBef>
                <a:spcPts val="0"/>
              </a:spcBef>
              <a:spcAft>
                <a:spcPts val="0"/>
              </a:spcAft>
              <a:buClrTx/>
              <a:buSzTx/>
              <a:buFontTx/>
              <a:buNone/>
              <a:tabLst/>
              <a:defRPr/>
            </a:pPr>
            <a:r>
              <a:rPr lang="sl" sz="1200" b="0" i="0" u="none" baseline="0">
                <a:effectLst/>
                <a:latin typeface="+mj-lt"/>
                <a:ea typeface="+mj-ea"/>
                <a:cs typeface="+mj-cs"/>
                <a:sym typeface="Calibri"/>
              </a:rPr>
              <a:t>Medtem ko tradicionalne podatkovne baze temeljijo na metapodatkih, Splet 3.0 uporablja povezane podatke, ki strojem omogočajo ustvarjanje »pomenov« in sklepanje z obdelavo razpoložljivih informacij. Splet 3.0 temelji na obdelavi naravnega jezika, medicinski informatiki in kontrolnih sistemih s senzorji.</a:t>
            </a:r>
          </a:p>
          <a:p>
            <a:endParaRPr lang="sl" sz="1200" b="0" i="0" baseline="0" dirty="0" smtClean="0">
              <a:effectLst/>
              <a:latin typeface="+mj-lt"/>
              <a:ea typeface="+mj-ea"/>
              <a:cs typeface="+mj-cs"/>
              <a:sym typeface="Calibri"/>
            </a:endParaRPr>
          </a:p>
          <a:p>
            <a:pPr rtl="0"/>
            <a:r>
              <a:rPr lang="sl" b="0" i="0" u="none" baseline="0"/>
              <a:t>Obstajajo tudi posebna izobraževalna orodja Spleta 3.0, ki temeljijo na rešitvah umetne inteligence  V takšnih aplikacijah je mogoče postaviti vprašanja v obliki kompleksnega stavka, namesto iskanja informacij s ključnimi besedami. Primer:  http://www.wolframalpha.com/web-apps/. </a:t>
            </a:r>
            <a:endParaRPr lang="sl" dirty="0"/>
          </a:p>
        </p:txBody>
      </p:sp>
    </p:spTree>
    <p:extLst>
      <p:ext uri="{BB962C8B-B14F-4D97-AF65-F5344CB8AC3E}">
        <p14:creationId xmlns:p14="http://schemas.microsoft.com/office/powerpoint/2010/main" val="256843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13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19" name="Shape 219"/>
          <p:cNvSpPr>
            <a:spLocks noGrp="1"/>
          </p:cNvSpPr>
          <p:nvPr>
            <p:ph type="body" sz="quarter" idx="1"/>
          </p:nvPr>
        </p:nvSpPr>
        <p:spPr>
          <a:prstGeom prst="rect">
            <a:avLst/>
          </a:prstGeom>
        </p:spPr>
        <p:txBody>
          <a:bodyPr/>
          <a:lstStyle/>
          <a:p>
            <a:pPr rtl="0"/>
            <a:r>
              <a:rPr lang="sl" b="0" i="0" u="none" baseline="0"/>
              <a:t>Spletni učni viri (Merlot)</a:t>
            </a:r>
            <a:endParaRPr lang="sl" dirty="0" smtClean="0"/>
          </a:p>
          <a:p>
            <a:pPr rtl="0"/>
            <a:r>
              <a:rPr lang="sl" b="0" i="0" u="none" baseline="0"/>
              <a:t>Dostop do vseh vrst učnih orodij, gradiv, orodij Spleta 2.0 (aplikacij). Zagotavlja povezave do virov za učitelje, od učenja tujih jezikov, do kvizov, iger, itd. </a:t>
            </a:r>
            <a:endParaRPr dirty="0"/>
          </a:p>
        </p:txBody>
      </p:sp>
    </p:spTree>
    <p:extLst>
      <p:ext uri="{BB962C8B-B14F-4D97-AF65-F5344CB8AC3E}">
        <p14:creationId xmlns:p14="http://schemas.microsoft.com/office/powerpoint/2010/main" val="315403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44273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rtl="0"/>
            <a:r>
              <a:rPr lang="sl" sz="1200" b="0" i="0" u="none" baseline="0" dirty="0">
                <a:effectLst/>
                <a:latin typeface="+mj-lt"/>
                <a:ea typeface="+mj-ea"/>
                <a:cs typeface="+mj-cs"/>
                <a:sym typeface="Calibri"/>
              </a:rPr>
              <a:t>Primer izobraževalnega multimedija iz leta 2003, ki ga je oblikovala Hajnalka Benedek, Fekete učiteljica učencev s posebnimi potrebami. </a:t>
            </a:r>
          </a:p>
          <a:p>
            <a:pPr rtl="0"/>
            <a:r>
              <a:rPr lang="sl" sz="1200" b="0" i="0" u="none" baseline="0" dirty="0">
                <a:effectLst/>
                <a:latin typeface="+mj-lt"/>
                <a:ea typeface="+mj-ea"/>
                <a:cs typeface="+mj-cs"/>
                <a:sym typeface="Calibri"/>
              </a:rPr>
              <a:t>Cilj je bil podpreti poučevanje branja na samem začetku, tako da učencem pomaga pri razlikovanju zvokov in povečevanju števila besed, ki jih aktivno uporabljajo. Ta projekt je trajal dve leti, njegov razvoj pa je bil vzpostavljen v sodelovanju z učitelji, učenci in programerji.</a:t>
            </a:r>
          </a:p>
          <a:p>
            <a:pPr rtl="0"/>
            <a:r>
              <a:rPr lang="sl" sz="1200" b="0" i="0" u="none" baseline="0" dirty="0">
                <a:effectLst/>
                <a:latin typeface="+mj-lt"/>
                <a:ea typeface="+mj-ea"/>
                <a:cs typeface="+mj-cs"/>
                <a:sym typeface="Calibri"/>
              </a:rPr>
              <a:t>Rezultat: 15 vaj zaprtega tipa, brez načina za nadaljnji razvoj, razen sprememb slik ozadja. Za otroke, rojene po letu 2000, je to lahko dolgočasno, ker ne prenašajo ponavljanja.</a:t>
            </a:r>
          </a:p>
          <a:p>
            <a:pPr rtl="0"/>
            <a:r>
              <a:rPr lang="sl" sz="1200" b="0" i="0" u="none" baseline="0" dirty="0">
                <a:effectLst/>
                <a:latin typeface="+mj-lt"/>
                <a:ea typeface="+mj-ea"/>
                <a:cs typeface="+mj-cs"/>
                <a:sym typeface="Calibri"/>
              </a:rPr>
              <a:t>  </a:t>
            </a:r>
          </a:p>
          <a:p>
            <a:pPr rtl="0"/>
            <a:r>
              <a:rPr lang="sl" sz="1200" b="0" i="0" u="none" baseline="0" dirty="0">
                <a:effectLst/>
                <a:latin typeface="+mj-lt"/>
                <a:ea typeface="+mj-ea"/>
                <a:cs typeface="+mj-cs"/>
                <a:sym typeface="Calibri"/>
              </a:rPr>
              <a:t>Ma - LearningApps - vagy más… Eszközkészlet - gyors, egyszerű, programozási ismeretek nélkül, multimédiás elemek kezelése - kiviszi a tanulást az osztályteremből.</a:t>
            </a:r>
          </a:p>
          <a:p>
            <a:pPr rtl="0"/>
            <a:r>
              <a:rPr lang="sl" sz="1200" b="0" i="0" u="none" baseline="0" dirty="0">
                <a:effectLst/>
                <a:latin typeface="+mj-lt"/>
                <a:ea typeface="+mj-ea"/>
                <a:cs typeface="+mj-cs"/>
                <a:sym typeface="Calibri"/>
              </a:rPr>
              <a:t> DE Veszélyes…</a:t>
            </a:r>
          </a:p>
          <a:p>
            <a:pPr rtl="0"/>
            <a:r>
              <a:rPr lang="sl" sz="1200" b="0" i="0" u="none" baseline="0" dirty="0">
                <a:effectLst/>
                <a:latin typeface="+mj-lt"/>
                <a:ea typeface="+mj-ea"/>
                <a:cs typeface="+mj-cs"/>
                <a:sym typeface="Calibri"/>
              </a:rPr>
              <a:t>Ha a tanár az új eszközkészlettel a régi módon tanít - tudásátadás, zárt végű kérdések, akkor csak lecseréltük a tolltartót. (kép: digitális tolltartó)</a:t>
            </a:r>
          </a:p>
          <a:p>
            <a:pPr rtl="0"/>
            <a:r>
              <a:rPr lang="sl" sz="1200" b="0" i="0" u="none" baseline="0" dirty="0">
                <a:effectLst/>
                <a:latin typeface="+mj-lt"/>
                <a:ea typeface="+mj-ea"/>
                <a:cs typeface="+mj-cs"/>
                <a:sym typeface="Calibri"/>
              </a:rPr>
              <a:t>Tanár</a:t>
            </a:r>
            <a:endParaRPr lang="sl" sz="1200" b="0" i="0" dirty="0" smtClean="0">
              <a:effectLst/>
              <a:latin typeface="+mj-lt"/>
              <a:ea typeface="+mj-ea"/>
              <a:cs typeface="+mj-cs"/>
              <a:sym typeface="Calibri"/>
            </a:endParaRPr>
          </a:p>
          <a:p>
            <a:pPr rtl="0"/>
            <a:r>
              <a:rPr lang="sl" sz="1200" b="0" i="0" u="none" baseline="0" dirty="0">
                <a:effectLst/>
                <a:latin typeface="+mj-lt"/>
                <a:ea typeface="+mj-ea"/>
                <a:cs typeface="+mj-cs"/>
                <a:sym typeface="Calibri"/>
              </a:rPr>
              <a:t>1.0 Nem használ digitális eszközöket</a:t>
            </a:r>
            <a:endParaRPr lang="sl" sz="1200" b="0" i="0" dirty="0" smtClean="0">
              <a:effectLst/>
              <a:latin typeface="+mj-lt"/>
              <a:ea typeface="+mj-ea"/>
              <a:cs typeface="+mj-cs"/>
              <a:sym typeface="Calibri"/>
            </a:endParaRPr>
          </a:p>
          <a:p>
            <a:pPr rtl="0"/>
            <a:r>
              <a:rPr lang="sl" sz="1200" b="0" i="0" u="none" baseline="0" dirty="0">
                <a:effectLst/>
                <a:latin typeface="+mj-lt"/>
                <a:ea typeface="+mj-ea"/>
                <a:cs typeface="+mj-cs"/>
                <a:sym typeface="Calibri"/>
              </a:rPr>
              <a:t>2.0 Használ, de csak prezentál</a:t>
            </a:r>
            <a:endParaRPr lang="sl" sz="1200" b="0" i="0" dirty="0" smtClean="0">
              <a:effectLst/>
              <a:latin typeface="+mj-lt"/>
              <a:ea typeface="+mj-ea"/>
              <a:cs typeface="+mj-cs"/>
              <a:sym typeface="Calibri"/>
            </a:endParaRPr>
          </a:p>
          <a:p>
            <a:pPr rtl="0"/>
            <a:r>
              <a:rPr lang="sl" sz="1200" b="0" i="0" u="none" baseline="0" dirty="0">
                <a:effectLst/>
                <a:latin typeface="+mj-lt"/>
                <a:ea typeface="+mj-ea"/>
                <a:cs typeface="+mj-cs"/>
                <a:sym typeface="Calibri"/>
              </a:rPr>
              <a:t>2.5 Differenciál, egyéni tanulási utakat tervez tanítványainak. </a:t>
            </a:r>
            <a:r>
              <a:rPr lang="sl" sz="1200" b="0" i="0" u="none" baseline="0" dirty="0">
                <a:effectLst/>
                <a:latin typeface="+mj-lt"/>
                <a:ea typeface="+mj-ea"/>
                <a:cs typeface="+mj-cs"/>
                <a:sym typeface="Calibri"/>
                <a:hlinkClick r:id="rId3"/>
              </a:rPr>
              <a:t>Osztályozóvizsgára készülő magántanulónak </a:t>
            </a:r>
            <a:r>
              <a:rPr lang="sl" sz="1200" b="0" i="0" u="none" baseline="0" dirty="0">
                <a:effectLst/>
                <a:latin typeface="+mj-lt"/>
                <a:ea typeface="+mj-ea"/>
                <a:cs typeface="+mj-cs"/>
                <a:sym typeface="Calibri"/>
              </a:rPr>
              <a:t>(kép: learningapps)</a:t>
            </a:r>
          </a:p>
          <a:p>
            <a:pPr rtl="0"/>
            <a:r>
              <a:rPr lang="sl" sz="1200" b="0" i="0" u="none" baseline="0" dirty="0">
                <a:effectLst/>
                <a:latin typeface="+mj-lt"/>
                <a:ea typeface="+mj-ea"/>
                <a:cs typeface="+mj-cs"/>
                <a:sym typeface="Calibri"/>
              </a:rPr>
              <a:t>3.0 A diákjai kezébe adja az alkotás eszközeit</a:t>
            </a:r>
            <a:endParaRPr lang="sl" sz="1200" b="0" i="0" dirty="0" smtClean="0">
              <a:effectLst/>
              <a:latin typeface="+mj-lt"/>
              <a:ea typeface="+mj-ea"/>
              <a:cs typeface="+mj-cs"/>
              <a:sym typeface="Calibri"/>
            </a:endParaRPr>
          </a:p>
          <a:p>
            <a:pPr rtl="0"/>
            <a:r>
              <a:rPr lang="sl" sz="1200" b="0" i="0" u="none" baseline="0" dirty="0">
                <a:effectLst/>
                <a:latin typeface="+mj-lt"/>
                <a:ea typeface="+mj-ea"/>
                <a:cs typeface="+mj-cs"/>
                <a:sym typeface="Calibri"/>
              </a:rPr>
              <a:t> </a:t>
            </a:r>
          </a:p>
          <a:p>
            <a:pPr rtl="0"/>
            <a:r>
              <a:rPr lang="sl" sz="1200" b="0" i="0" u="none" baseline="0" dirty="0">
                <a:effectLst/>
                <a:latin typeface="+mj-lt"/>
                <a:ea typeface="+mj-ea"/>
                <a:cs typeface="+mj-cs"/>
                <a:sym typeface="Calibri"/>
              </a:rPr>
              <a:t>Órai önálló diákmunka: </a:t>
            </a:r>
            <a:r>
              <a:rPr lang="sl" sz="1200" b="0" i="0" u="none" baseline="0" dirty="0">
                <a:effectLst/>
                <a:latin typeface="+mj-lt"/>
                <a:ea typeface="+mj-ea"/>
                <a:cs typeface="+mj-cs"/>
                <a:sym typeface="Calibri"/>
                <a:hlinkClick r:id="rId4"/>
              </a:rPr>
              <a:t>Beteg tanulónak osztálytársa készítette munka</a:t>
            </a:r>
            <a:r>
              <a:rPr lang="sl" sz="1200" b="0" i="0" u="none" baseline="0" dirty="0">
                <a:effectLst/>
                <a:latin typeface="+mj-lt"/>
                <a:ea typeface="+mj-ea"/>
                <a:cs typeface="+mj-cs"/>
                <a:sym typeface="Calibri"/>
              </a:rPr>
              <a:t> - Állatnevek gyakorlása angolul - amit azonnal átküldött társának a Facebookon.</a:t>
            </a:r>
          </a:p>
          <a:p>
            <a:pPr rtl="0"/>
            <a:r>
              <a:rPr lang="sl" sz="1200" b="0" i="0" u="none" baseline="0" dirty="0">
                <a:effectLst/>
                <a:latin typeface="+mj-lt"/>
                <a:ea typeface="+mj-ea"/>
                <a:cs typeface="+mj-cs"/>
                <a:sym typeface="Calibri"/>
              </a:rPr>
              <a:t> (kép - tanulói munka)</a:t>
            </a:r>
          </a:p>
          <a:p>
            <a:pPr rtl="0"/>
            <a:r>
              <a:rPr lang="sl" dirty="0"/>
              <a:t/>
            </a:r>
            <a:br>
              <a:rPr lang="sl" dirty="0"/>
            </a:br>
            <a:endParaRPr lang="sl" dirty="0"/>
          </a:p>
        </p:txBody>
      </p:sp>
    </p:spTree>
    <p:extLst>
      <p:ext uri="{BB962C8B-B14F-4D97-AF65-F5344CB8AC3E}">
        <p14:creationId xmlns:p14="http://schemas.microsoft.com/office/powerpoint/2010/main" val="7318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marL="0" marR="0" indent="0" defTabSz="914400" rtl="0" eaLnBrk="1" fontAlgn="auto" latinLnBrk="0" hangingPunct="1">
              <a:lnSpc>
                <a:spcPct val="100000"/>
              </a:lnSpc>
              <a:spcBef>
                <a:spcPts val="0"/>
              </a:spcBef>
              <a:spcAft>
                <a:spcPts val="0"/>
              </a:spcAft>
              <a:buClrTx/>
              <a:buSzTx/>
              <a:buFontTx/>
              <a:buNone/>
              <a:tabLst/>
              <a:defRPr/>
            </a:pPr>
            <a:r>
              <a:rPr kumimoji="0" lang="sl" sz="1200" b="0" i="0" u="none" strike="noStrike" cap="none" spc="0" normalizeH="0" baseline="0" dirty="0">
                <a:ln>
                  <a:noFill/>
                </a:ln>
                <a:solidFill>
                  <a:srgbClr val="000000"/>
                </a:solidFill>
                <a:effectLst/>
                <a:uFillTx/>
                <a:sym typeface="Calibri"/>
              </a:rPr>
              <a:t>Interaktivni večpredstavnostni učbenik 21. stoletja</a:t>
            </a:r>
            <a:r>
              <a:rPr lang="sl" sz="1200" b="0" i="0" u="none" baseline="0" dirty="0"/>
              <a:t> ustvarjen z aplikacijo iBook Author, z galerijami, video posnetki, interaktivnimi diagrami, animacijami, 3D-predmeti, kvizi. Za urejanje takšnega interaktivnega učbenika niso potrebe napredne IKT kompetence, vendar pa je oblikovanje in izvajanje interaktivnih elementov, kot so 3D animacije, zelo drago.</a:t>
            </a:r>
            <a:endParaRPr lang="sl" sz="1200" dirty="0" smtClean="0">
              <a:latin typeface="+mj-ea"/>
            </a:endParaRPr>
          </a:p>
          <a:p>
            <a:pPr rtl="0"/>
            <a:r>
              <a:rPr lang="sl" b="0" i="0" u="none" baseline="0" dirty="0"/>
              <a:t>Spletna stran aplikacije iBook Author: https://www.apple.com/lae/ibooks-author/ . </a:t>
            </a:r>
            <a:endParaRPr lang="sl" dirty="0"/>
          </a:p>
        </p:txBody>
      </p:sp>
    </p:spTree>
    <p:extLst>
      <p:ext uri="{BB962C8B-B14F-4D97-AF65-F5344CB8AC3E}">
        <p14:creationId xmlns:p14="http://schemas.microsoft.com/office/powerpoint/2010/main" val="4275574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dirty="0"/>
          </a:p>
        </p:txBody>
      </p:sp>
    </p:spTree>
    <p:extLst>
      <p:ext uri="{BB962C8B-B14F-4D97-AF65-F5344CB8AC3E}">
        <p14:creationId xmlns:p14="http://schemas.microsoft.com/office/powerpoint/2010/main" val="1351746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sl" sz="1200" b="1" i="0" u="none" baseline="0" dirty="0"/>
              <a:t>Učitelj 1.0:  </a:t>
            </a:r>
            <a:r>
              <a:rPr lang="sl" sz="1200" b="0" i="0" u="none" baseline="0" dirty="0"/>
              <a:t>Ne uporablja digitalnih orodij</a:t>
            </a:r>
          </a:p>
          <a:p>
            <a:pPr rtl="0"/>
            <a:r>
              <a:rPr lang="sl" sz="1200" b="1" i="0" u="none" baseline="0" dirty="0"/>
              <a:t>Učitelj 2.0:  </a:t>
            </a:r>
            <a:r>
              <a:rPr lang="sl" sz="1200" b="0" i="0" u="none" baseline="0" dirty="0"/>
              <a:t>Uporablja digitalna orodja, vendar samo za predstavitve</a:t>
            </a:r>
          </a:p>
          <a:p>
            <a:pPr rtl="0"/>
            <a:r>
              <a:rPr lang="sl" sz="1200" b="1" i="0" u="none" baseline="0" dirty="0"/>
              <a:t>Učitelj 2.5:  </a:t>
            </a:r>
            <a:r>
              <a:rPr lang="sl" sz="1200" b="0" i="0" u="none" baseline="0" dirty="0"/>
              <a:t>Razlikuje in oblikuje posamezno učno pot za svoje učence z uporabo IKT </a:t>
            </a:r>
          </a:p>
          <a:p>
            <a:pPr rtl="0"/>
            <a:r>
              <a:rPr lang="sl" sz="1200" b="1" i="0" u="none" baseline="0" dirty="0"/>
              <a:t>Učitelj 3.0: </a:t>
            </a:r>
            <a:r>
              <a:rPr lang="sl" sz="1200" b="1" i="0" u="none" baseline="0" dirty="0" smtClean="0"/>
              <a:t> </a:t>
            </a:r>
            <a:r>
              <a:rPr lang="sl" sz="1200" b="0" i="0" u="none" baseline="0" dirty="0" smtClean="0"/>
              <a:t>Polaga </a:t>
            </a:r>
            <a:r>
              <a:rPr lang="sl" sz="1200" b="0" i="0" u="none" baseline="0" dirty="0"/>
              <a:t>ustvarjalna orodja v roke svojih učencev</a:t>
            </a:r>
          </a:p>
          <a:p>
            <a:endParaRPr lang="sl" dirty="0"/>
          </a:p>
        </p:txBody>
      </p:sp>
    </p:spTree>
    <p:extLst>
      <p:ext uri="{BB962C8B-B14F-4D97-AF65-F5344CB8AC3E}">
        <p14:creationId xmlns:p14="http://schemas.microsoft.com/office/powerpoint/2010/main" val="1848305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rtl="0" eaLnBrk="1" fontAlgn="auto" latinLnBrk="0" hangingPunct="1">
              <a:lnSpc>
                <a:spcPct val="100000"/>
              </a:lnSpc>
              <a:spcBef>
                <a:spcPts val="0"/>
              </a:spcBef>
              <a:spcAft>
                <a:spcPts val="0"/>
              </a:spcAft>
              <a:buClrTx/>
              <a:buSzTx/>
              <a:buFontTx/>
              <a:buNone/>
              <a:tabLst/>
              <a:defRPr/>
            </a:pPr>
            <a:r>
              <a:rPr lang="sl" sz="1200" b="0" i="0" u="none" baseline="0" dirty="0">
                <a:effectLst/>
                <a:latin typeface="+mj-lt"/>
                <a:ea typeface="+mj-ea"/>
                <a:cs typeface="+mj-cs"/>
                <a:sym typeface="Calibri"/>
              </a:rPr>
              <a:t>LearningApps (učne aplikacije) – zbirka orodij, ki so enostavna za uporabo. Učitelji ne potrebujejo nobenega znanja s področja programiranja ali naprednih znanj na področju IKT, da bi ustvarili svoje </a:t>
            </a:r>
            <a:r>
              <a:rPr lang="sl" sz="1200" b="0" i="0" u="none" baseline="0" dirty="0" smtClean="0">
                <a:effectLst/>
                <a:latin typeface="+mj-lt"/>
                <a:ea typeface="+mj-ea"/>
                <a:cs typeface="+mj-cs"/>
                <a:sym typeface="Calibri"/>
              </a:rPr>
              <a:t>lastne majhne </a:t>
            </a:r>
            <a:r>
              <a:rPr lang="sl" sz="1200" b="0" i="0" u="none" baseline="0" dirty="0">
                <a:effectLst/>
                <a:latin typeface="+mj-lt"/>
                <a:ea typeface="+mj-ea"/>
                <a:cs typeface="+mj-cs"/>
                <a:sym typeface="Calibri"/>
              </a:rPr>
              <a:t>učne elemente, ki prenesejo učenje izven učilnice.  Aplikacija Spleta 2.0 podpira postopke učenja in poučevanja z majhnimi interaktivnimi moduli. Ti moduli se lahko uporabljajo neposredno v učnih gradivih, pa tudi za samoučenje. Cilj je zbiranje gradnikov za ponovno uporabo in omogočanje, da do njih vsi dostopajo</a:t>
            </a:r>
            <a:r>
              <a:rPr lang="sl" sz="1200" b="0" i="0" u="none" baseline="0" dirty="0" smtClean="0">
                <a:effectLst/>
                <a:latin typeface="+mj-lt"/>
                <a:ea typeface="+mj-ea"/>
                <a:cs typeface="+mj-cs"/>
                <a:sym typeface="Calibri"/>
              </a:rPr>
              <a:t>. </a:t>
            </a:r>
            <a:r>
              <a:rPr lang="sl" sz="1200" b="0" i="0" u="none" baseline="0" dirty="0">
                <a:effectLst/>
                <a:latin typeface="+mj-lt"/>
                <a:ea typeface="+mj-ea"/>
                <a:cs typeface="+mj-cs"/>
                <a:sym typeface="Calibri"/>
              </a:rPr>
              <a:t>Gradniki (imenovani Apps) ne vsebujejo nobenega posebnega okvira ali učnega scenarija, zato niso primerni kot celotne lekcije ali naloge, ampak morajo biti vstavljeni v ustrezen učni scenarij.  Povezava do spletne strani: https://learningapps.org/about.php</a:t>
            </a:r>
            <a:endParaRPr lang="sl" sz="1200" b="0" i="0" dirty="0" smtClean="0">
              <a:effectLst/>
              <a:latin typeface="+mj-lt"/>
              <a:ea typeface="+mj-ea"/>
              <a:cs typeface="+mj-cs"/>
              <a:sym typeface="Calibri"/>
            </a:endParaRPr>
          </a:p>
        </p:txBody>
      </p:sp>
    </p:spTree>
    <p:extLst>
      <p:ext uri="{BB962C8B-B14F-4D97-AF65-F5344CB8AC3E}">
        <p14:creationId xmlns:p14="http://schemas.microsoft.com/office/powerpoint/2010/main" val="544982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rtl="0"/>
            <a:r>
              <a:rPr lang="sl" sz="1200" b="0" i="0" u="none" baseline="0">
                <a:effectLst/>
                <a:latin typeface="+mj-lt"/>
                <a:ea typeface="+mj-ea"/>
                <a:cs typeface="+mj-cs"/>
                <a:sym typeface="Calibri"/>
              </a:rPr>
              <a:t>Orodje za vajo za zasebnega učenca, kot pomoč pri pripravi na izpit. Kliknite na sliko za preizkus aplikacije!</a:t>
            </a:r>
            <a:endParaRPr lang="sl" sz="1200" b="0" i="0" dirty="0" smtClean="0">
              <a:effectLst/>
              <a:latin typeface="+mj-lt"/>
              <a:ea typeface="+mj-ea"/>
              <a:cs typeface="+mj-cs"/>
              <a:sym typeface="Calibri"/>
            </a:endParaRPr>
          </a:p>
          <a:p>
            <a:endParaRPr lang="sl" sz="1200" b="0" i="0" dirty="0" smtClean="0">
              <a:effectLst/>
              <a:latin typeface="+mj-lt"/>
              <a:ea typeface="+mj-ea"/>
              <a:cs typeface="+mj-cs"/>
              <a:sym typeface="Calibri"/>
            </a:endParaRPr>
          </a:p>
          <a:p>
            <a:pPr rtl="0"/>
            <a:r>
              <a:rPr lang="sl" sz="1200" b="0" i="0" u="none" baseline="0">
                <a:effectLst/>
                <a:latin typeface="+mj-lt"/>
                <a:ea typeface="+mj-ea"/>
                <a:cs typeface="+mj-cs"/>
                <a:sym typeface="Calibri"/>
              </a:rPr>
              <a:t> </a:t>
            </a:r>
            <a:r>
              <a:rPr lang="sl"/>
              <a:t/>
            </a:r>
            <a:br>
              <a:rPr lang="sl"/>
            </a:br>
            <a:endParaRPr lang="sl" dirty="0" smtClean="0"/>
          </a:p>
          <a:p>
            <a:endParaRPr lang="sl" dirty="0"/>
          </a:p>
        </p:txBody>
      </p:sp>
    </p:spTree>
    <p:extLst>
      <p:ext uri="{BB962C8B-B14F-4D97-AF65-F5344CB8AC3E}">
        <p14:creationId xmlns:p14="http://schemas.microsoft.com/office/powerpoint/2010/main" val="168791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3543390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rtl="0"/>
            <a:r>
              <a:rPr lang="sl" b="0" i="0" u="none" baseline="0" dirty="0"/>
              <a:t>Vaja za </a:t>
            </a:r>
            <a:r>
              <a:rPr lang="sl" b="0" i="0" u="none" baseline="0" dirty="0" smtClean="0"/>
              <a:t>učenje izrazov za </a:t>
            </a:r>
            <a:r>
              <a:rPr lang="sl" b="0" i="0" u="none" baseline="0" dirty="0"/>
              <a:t>živali v angleščini. Lasten izdelek učenca za pomoč sošolcu, ki je bil dlje časa bolan. </a:t>
            </a:r>
            <a:r>
              <a:rPr lang="sl" sz="1200" b="0" i="0" u="none" baseline="0" dirty="0">
                <a:effectLst/>
                <a:latin typeface="+mj-lt"/>
                <a:ea typeface="+mj-ea"/>
                <a:cs typeface="+mj-cs"/>
                <a:sym typeface="Calibri"/>
              </a:rPr>
              <a:t>Kliknite na sliko za preizkus aplikacije! </a:t>
            </a:r>
            <a:endParaRPr lang="sl" noProof="0" dirty="0"/>
          </a:p>
        </p:txBody>
      </p:sp>
    </p:spTree>
    <p:extLst>
      <p:ext uri="{BB962C8B-B14F-4D97-AF65-F5344CB8AC3E}">
        <p14:creationId xmlns:p14="http://schemas.microsoft.com/office/powerpoint/2010/main" val="933788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marL="0" marR="0" indent="0" defTabSz="914400" rtl="0" eaLnBrk="1" fontAlgn="auto" latinLnBrk="0" hangingPunct="1">
              <a:lnSpc>
                <a:spcPct val="100000"/>
              </a:lnSpc>
              <a:spcBef>
                <a:spcPts val="0"/>
              </a:spcBef>
              <a:spcAft>
                <a:spcPts val="0"/>
              </a:spcAft>
              <a:buClrTx/>
              <a:buSzTx/>
              <a:buFontTx/>
              <a:buNone/>
              <a:tabLst/>
              <a:defRPr/>
            </a:pPr>
            <a:r>
              <a:rPr lang="sl" b="0" i="0" u="none" baseline="0" dirty="0"/>
              <a:t>Ustvarjalno delo učenca ob Svetovnem dnevu voda, ustvarjeno z uporabo orodja Spleta 2.0 »Make beliefs comix« za risanje stripov.</a:t>
            </a:r>
            <a:endParaRPr lang="sl" dirty="0" smtClean="0"/>
          </a:p>
          <a:p>
            <a:pPr marL="0" marR="0" indent="0" defTabSz="914400" rtl="0" eaLnBrk="1" fontAlgn="auto" latinLnBrk="0" hangingPunct="1">
              <a:lnSpc>
                <a:spcPct val="100000"/>
              </a:lnSpc>
              <a:spcBef>
                <a:spcPts val="0"/>
              </a:spcBef>
              <a:spcAft>
                <a:spcPts val="0"/>
              </a:spcAft>
              <a:buClrTx/>
              <a:buSzTx/>
              <a:buFontTx/>
              <a:buNone/>
              <a:tabLst/>
              <a:defRPr/>
            </a:pPr>
            <a:r>
              <a:rPr lang="sl" b="0" i="0" u="none" baseline="0" dirty="0"/>
              <a:t>Povezava do stripa: http://www.makebeliefscomix.com/Comix/?comix_id=20725349C933741.</a:t>
            </a:r>
            <a:endParaRPr lang="sl" dirty="0"/>
          </a:p>
        </p:txBody>
      </p:sp>
    </p:spTree>
    <p:extLst>
      <p:ext uri="{BB962C8B-B14F-4D97-AF65-F5344CB8AC3E}">
        <p14:creationId xmlns:p14="http://schemas.microsoft.com/office/powerpoint/2010/main" val="233728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79" name="Shape 279"/>
          <p:cNvSpPr>
            <a:spLocks noGrp="1"/>
          </p:cNvSpPr>
          <p:nvPr>
            <p:ph type="body" sz="quarter" idx="1"/>
          </p:nvPr>
        </p:nvSpPr>
        <p:spPr>
          <a:prstGeom prst="rect">
            <a:avLst/>
          </a:prstGeom>
        </p:spPr>
        <p:txBody>
          <a:bodyPr/>
          <a:lstStyle/>
          <a:p>
            <a:endParaRPr dirty="0"/>
          </a:p>
          <a:p>
            <a:endParaRPr dirty="0"/>
          </a:p>
          <a:p>
            <a:endParaRPr dirty="0"/>
          </a:p>
          <a:p>
            <a:endParaRPr dirty="0"/>
          </a:p>
        </p:txBody>
      </p:sp>
    </p:spTree>
    <p:extLst>
      <p:ext uri="{BB962C8B-B14F-4D97-AF65-F5344CB8AC3E}">
        <p14:creationId xmlns:p14="http://schemas.microsoft.com/office/powerpoint/2010/main" val="376655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 b="0" i="0" u="none" baseline="0" dirty="0"/>
              <a:t>Moodle je brezplačni spletni sistem, ki učiteljem omogoča ustvarjanje lastne zasebne spletne strani, ki vsebuje </a:t>
            </a:r>
            <a:r>
              <a:rPr lang="sl" b="0" i="0" u="none" baseline="0" dirty="0" smtClean="0"/>
              <a:t>dinamično poučevanje in omogoča </a:t>
            </a:r>
            <a:r>
              <a:rPr lang="sl" b="0" i="0" u="none" baseline="0" dirty="0"/>
              <a:t>širitev učenja na </a:t>
            </a:r>
            <a:r>
              <a:rPr lang="sl" b="0" i="0" u="none" baseline="0" dirty="0" smtClean="0"/>
              <a:t>kateri koli </a:t>
            </a:r>
            <a:r>
              <a:rPr lang="sl" b="0" i="0" u="none" baseline="0" dirty="0"/>
              <a:t>čas in kraj.</a:t>
            </a:r>
          </a:p>
          <a:p>
            <a:pPr marL="0" marR="0" indent="0" algn="l" defTabSz="914400" rtl="0" eaLnBrk="1" fontAlgn="auto" latinLnBrk="0" hangingPunct="1">
              <a:lnSpc>
                <a:spcPct val="100000"/>
              </a:lnSpc>
              <a:spcBef>
                <a:spcPts val="0"/>
              </a:spcBef>
              <a:spcAft>
                <a:spcPts val="0"/>
              </a:spcAft>
              <a:buClrTx/>
              <a:buSzTx/>
              <a:buFontTx/>
              <a:buNone/>
              <a:tabLst/>
              <a:defRPr/>
            </a:pPr>
            <a:endParaRPr lang="sl"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 sz="1200" b="0" i="0" u="none" baseline="0" dirty="0"/>
              <a:t>Prva različica platforme Moodle je izšla 20. avgusta 2002, leta 2017 pa obstaja več kot 80 000 registriranih spletnih mest Moodle in sto milijonov uporabnikov na svetu. Inovator tega sistema je Martin Dougiamas, avstralski učitelj in računalničar. Njegov namen je bil </a:t>
            </a:r>
            <a:r>
              <a:rPr lang="sl" sz="1200" b="0" i="0" u="none" baseline="0" dirty="0">
                <a:effectLst/>
                <a:latin typeface="+mj-lt"/>
                <a:ea typeface="+mj-ea"/>
                <a:cs typeface="+mj-cs"/>
                <a:sym typeface="Calibri"/>
              </a:rPr>
              <a:t>razviti odprtokodno aplikacijo za podporo družbenemu konstrukcionističnemu modelu poučevanja in učenja v internetnih skupnostih.</a:t>
            </a:r>
            <a:r>
              <a:rPr lang="sl" sz="1200" b="0" i="0" u="none"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sl" sz="1200" b="0" i="0" dirty="0" smtClean="0">
              <a:effectLst/>
              <a:latin typeface="+mj-lt"/>
              <a:ea typeface="+mj-ea"/>
              <a:cs typeface="+mj-cs"/>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sl" b="0" i="0" u="none" baseline="0" dirty="0"/>
              <a:t>Povezava do skupnosti Moodle</a:t>
            </a:r>
            <a:r>
              <a:rPr lang="sl" sz="1200" b="0" i="0" u="none" baseline="0" dirty="0"/>
              <a:t>: https://moodle.org</a:t>
            </a:r>
            <a:endParaRPr lang="sl"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l" sz="1200" b="0" i="0" dirty="0" smtClean="0">
              <a:effectLst/>
              <a:latin typeface="+mj-lt"/>
              <a:ea typeface="+mj-ea"/>
              <a:cs typeface="+mj-cs"/>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l" dirty="0" smtClean="0"/>
          </a:p>
          <a:p>
            <a:endParaRPr lang="sl" dirty="0"/>
          </a:p>
        </p:txBody>
      </p:sp>
    </p:spTree>
    <p:extLst>
      <p:ext uri="{BB962C8B-B14F-4D97-AF65-F5344CB8AC3E}">
        <p14:creationId xmlns:p14="http://schemas.microsoft.com/office/powerpoint/2010/main" val="3584062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0" name="Shape 300"/>
          <p:cNvSpPr>
            <a:spLocks noGrp="1"/>
          </p:cNvSpPr>
          <p:nvPr>
            <p:ph type="body" sz="quarter" idx="1"/>
          </p:nvPr>
        </p:nvSpPr>
        <p:spPr>
          <a:xfrm>
            <a:off x="764704" y="4343400"/>
            <a:ext cx="5472608" cy="4405064"/>
          </a:xfrm>
          <a:prstGeom prst="rect">
            <a:avLst/>
          </a:prstGeom>
        </p:spPr>
        <p:txBody>
          <a:bodyPr/>
          <a:lstStyle/>
          <a:p>
            <a:pPr rtl="0">
              <a:defRPr sz="2000"/>
            </a:pPr>
            <a:r>
              <a:rPr lang="sl" sz="1000" b="0" i="0" u="none" baseline="0" dirty="0"/>
              <a:t>Sistem za upravljanje učenja (LMS) je niz programskih aplikacij za upravljanje, dokumentacijo, sledenje in poročanje v spletnih tečajih ali </a:t>
            </a:r>
            <a:r>
              <a:rPr lang="sl" sz="1000" b="0" i="0" u="none" baseline="0" dirty="0" smtClean="0"/>
              <a:t>v programih </a:t>
            </a:r>
            <a:r>
              <a:rPr lang="sl" sz="1000" b="0" i="0" u="none" baseline="0" dirty="0"/>
              <a:t>usposabljanja.</a:t>
            </a:r>
          </a:p>
          <a:p>
            <a:pPr rtl="0">
              <a:defRPr sz="2000"/>
            </a:pPr>
            <a:endParaRPr lang="sl" sz="1000" u="none" noProof="0" dirty="0" smtClean="0"/>
          </a:p>
          <a:p>
            <a:pPr rtl="0">
              <a:defRPr sz="2000"/>
            </a:pPr>
            <a:r>
              <a:rPr lang="sl" sz="1000" b="0" i="0" u="none" baseline="0" dirty="0"/>
              <a:t>Sistem za upravljanje vsebin (CMS) je programska aplikacija ali niz povezanih programov, ki se uporabljajo za ustvarjanje, upravljanje in prikazovanje digitalnih učnih gradiv, vključno z vajami, nalogami in celo kvizi za vajo in opravljanje izpitov.</a:t>
            </a:r>
          </a:p>
          <a:p>
            <a:pPr rtl="0">
              <a:defRPr sz="2000"/>
            </a:pPr>
            <a:endParaRPr lang="sl" sz="1000" u="sng" dirty="0" smtClean="0"/>
          </a:p>
          <a:p>
            <a:pPr rtl="0">
              <a:defRPr sz="2000"/>
            </a:pPr>
            <a:r>
              <a:rPr lang="sl" sz="1000" b="0" i="0" u="none" baseline="0" dirty="0"/>
              <a:t>Sistem za upravljanje učnih vsebin (LCMS) je kombinacija obeh zgoraj opisanih programov.  Za razliko od CMS je vsebina v LCMS namenjena le razvoju učne vsebine, in medtem ko je LMS namenjen podpori učnega procesa učencev, LCMS podpira delo učitelja, ki </a:t>
            </a:r>
            <a:r>
              <a:rPr lang="sl" sz="1000" b="0" i="0" u="none" baseline="0" dirty="0" smtClean="0"/>
              <a:t>nastopa </a:t>
            </a:r>
            <a:r>
              <a:rPr lang="sl" sz="1000" b="0" i="0" u="none" baseline="0" dirty="0"/>
              <a:t>kot ustvarjalec vsebin.</a:t>
            </a:r>
            <a:endParaRPr lang="sl" sz="1000" noProof="0" dirty="0"/>
          </a:p>
        </p:txBody>
      </p:sp>
    </p:spTree>
    <p:extLst>
      <p:ext uri="{BB962C8B-B14F-4D97-AF65-F5344CB8AC3E}">
        <p14:creationId xmlns:p14="http://schemas.microsoft.com/office/powerpoint/2010/main" val="1077961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22" name="Shape 322"/>
          <p:cNvSpPr>
            <a:spLocks noGrp="1"/>
          </p:cNvSpPr>
          <p:nvPr>
            <p:ph type="body" sz="quarter" idx="1"/>
          </p:nvPr>
        </p:nvSpPr>
        <p:spPr>
          <a:prstGeom prst="rect">
            <a:avLst/>
          </a:prstGeom>
        </p:spPr>
        <p:txBody>
          <a:bodyPr/>
          <a:lstStyle/>
          <a:p>
            <a:pPr rtl="0"/>
            <a:r>
              <a:rPr lang="sl" sz="1200" b="0" i="0" u="none" baseline="0" dirty="0">
                <a:effectLst/>
                <a:latin typeface="+mj-lt"/>
                <a:ea typeface="+mj-ea"/>
                <a:cs typeface="+mj-cs"/>
                <a:sym typeface="Calibri"/>
              </a:rPr>
              <a:t>Razvoj okvirnih sistemov se je začel v devetdesetih letih. Prva rešitev je pogosto naletela na kritiko, saj </a:t>
            </a:r>
            <a:r>
              <a:rPr lang="sl" sz="1200" b="0" i="0" u="none" baseline="0" dirty="0" smtClean="0">
                <a:effectLst/>
                <a:latin typeface="+mj-lt"/>
                <a:ea typeface="+mj-ea"/>
                <a:cs typeface="+mj-cs"/>
                <a:sym typeface="Calibri"/>
              </a:rPr>
              <a:t>je zgolj ohranjala </a:t>
            </a:r>
            <a:r>
              <a:rPr lang="sl" sz="1200" b="0" i="0" u="none" baseline="0" dirty="0">
                <a:effectLst/>
                <a:latin typeface="+mj-lt"/>
                <a:ea typeface="+mj-ea"/>
                <a:cs typeface="+mj-cs"/>
                <a:sym typeface="Calibri"/>
              </a:rPr>
              <a:t>slabe prakse tradicionalnega poučevanja v sodobnem tehnološkem okolju. Moodle za zdaj podpira sodelovanje in ustvarjanje skupnih vsebin ter vključuje orodja za vzpostavitev elementov konstruktivne pedagogike ter značilnosti Spleta 2.0.</a:t>
            </a:r>
            <a:endParaRPr lang="sl" dirty="0" smtClean="0"/>
          </a:p>
        </p:txBody>
      </p:sp>
    </p:spTree>
    <p:extLst>
      <p:ext uri="{BB962C8B-B14F-4D97-AF65-F5344CB8AC3E}">
        <p14:creationId xmlns:p14="http://schemas.microsoft.com/office/powerpoint/2010/main" val="3560992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31" name="Shape 331"/>
          <p:cNvSpPr>
            <a:spLocks noGrp="1"/>
          </p:cNvSpPr>
          <p:nvPr>
            <p:ph type="body" sz="quarter" idx="1"/>
          </p:nvPr>
        </p:nvSpPr>
        <p:spPr>
          <a:prstGeom prst="rect">
            <a:avLst/>
          </a:prstGeom>
        </p:spPr>
        <p:txBody>
          <a:bodyPr/>
          <a:lstStyle/>
          <a:p>
            <a:endParaRPr lang="sl" dirty="0" smtClean="0"/>
          </a:p>
          <a:p>
            <a:pPr marL="0" marR="0" indent="0" defTabSz="914400" rtl="0" eaLnBrk="1" fontAlgn="auto" latinLnBrk="0" hangingPunct="1">
              <a:lnSpc>
                <a:spcPct val="100000"/>
              </a:lnSpc>
              <a:spcBef>
                <a:spcPts val="0"/>
              </a:spcBef>
              <a:spcAft>
                <a:spcPts val="0"/>
              </a:spcAft>
              <a:buClrTx/>
              <a:buSzTx/>
              <a:buFontTx/>
              <a:buNone/>
              <a:tabLst/>
              <a:defRPr/>
            </a:pPr>
            <a:r>
              <a:rPr lang="sl" b="0" i="0" u="none" baseline="0" dirty="0" smtClean="0"/>
              <a:t>Moodle se lahko prilagaja potrebam majhnih razredov in velikih organizacij – od </a:t>
            </a:r>
            <a:r>
              <a:rPr lang="sl" b="0" i="0" u="none" baseline="0" dirty="0"/>
              <a:t>nekaj učencev do več milijonov </a:t>
            </a:r>
            <a:r>
              <a:rPr lang="sl" b="0" i="0" u="none" baseline="0" dirty="0" smtClean="0"/>
              <a:t>uporabnikov. </a:t>
            </a:r>
            <a:r>
              <a:rPr lang="sl" b="0" i="0" u="none" baseline="0" dirty="0"/>
              <a:t>Moodle je zaradi svoje prilagodljivosti in razširljivosti prilagojen za uporabo v izobraževalnih, poslovnih, nepridobitnih, vladnih in skupnostnih kontekstih. </a:t>
            </a:r>
          </a:p>
          <a:p>
            <a:pPr marL="0" marR="0" indent="0" defTabSz="914400" rtl="0" eaLnBrk="1" fontAlgn="auto" latinLnBrk="0" hangingPunct="1">
              <a:lnSpc>
                <a:spcPct val="100000"/>
              </a:lnSpc>
              <a:spcBef>
                <a:spcPts val="0"/>
              </a:spcBef>
              <a:spcAft>
                <a:spcPts val="0"/>
              </a:spcAft>
              <a:buClrTx/>
              <a:buSzTx/>
              <a:buFontTx/>
              <a:buNone/>
              <a:tabLst/>
              <a:defRPr/>
            </a:pPr>
            <a:endParaRPr lang="sl" dirty="0" smtClean="0"/>
          </a:p>
          <a:p>
            <a:pPr marL="0" marR="0" indent="0" defTabSz="914400" rtl="0" eaLnBrk="1" fontAlgn="auto" latinLnBrk="0" hangingPunct="1">
              <a:lnSpc>
                <a:spcPct val="100000"/>
              </a:lnSpc>
              <a:spcBef>
                <a:spcPts val="0"/>
              </a:spcBef>
              <a:spcAft>
                <a:spcPts val="0"/>
              </a:spcAft>
              <a:buClrTx/>
              <a:buSzTx/>
              <a:buFontTx/>
              <a:buNone/>
              <a:tabLst/>
              <a:defRPr/>
            </a:pPr>
            <a:r>
              <a:rPr lang="sl" b="0" i="0" u="none" baseline="0" dirty="0"/>
              <a:t>Zaradi spletne zasnove je do njega mogoče dostopati kjerkoli na svetu. S privzetim vmesnikom, združljivim z mobilnimi napravami, in z združljivostjo z več brskalniki, je vsebina na platformi Moodle lahko dostopna in skladna v različnih brskalnikih in na različnih napravah.</a:t>
            </a:r>
          </a:p>
          <a:p>
            <a:pPr marL="0" marR="0" indent="0" defTabSz="914400" rtl="0" eaLnBrk="1" fontAlgn="auto" latinLnBrk="0" hangingPunct="1">
              <a:lnSpc>
                <a:spcPct val="100000"/>
              </a:lnSpc>
              <a:spcBef>
                <a:spcPts val="0"/>
              </a:spcBef>
              <a:spcAft>
                <a:spcPts val="0"/>
              </a:spcAft>
              <a:buClrTx/>
              <a:buSzTx/>
              <a:buFontTx/>
              <a:buNone/>
              <a:tabLst/>
              <a:defRPr/>
            </a:pPr>
            <a:endParaRPr lang="sl" dirty="0" smtClean="0"/>
          </a:p>
          <a:p>
            <a:endParaRPr dirty="0"/>
          </a:p>
        </p:txBody>
      </p:sp>
    </p:spTree>
    <p:extLst>
      <p:ext uri="{BB962C8B-B14F-4D97-AF65-F5344CB8AC3E}">
        <p14:creationId xmlns:p14="http://schemas.microsoft.com/office/powerpoint/2010/main" val="943543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49" name="Shape 349"/>
          <p:cNvSpPr>
            <a:spLocks noGrp="1"/>
          </p:cNvSpPr>
          <p:nvPr>
            <p:ph type="body" sz="quarter" idx="1"/>
          </p:nvPr>
        </p:nvSpPr>
        <p:spPr>
          <a:prstGeom prst="rect">
            <a:avLst/>
          </a:prstGeom>
        </p:spPr>
        <p:txBody>
          <a:bodyPr/>
          <a:lstStyle/>
          <a:p>
            <a:pPr marL="0" marR="0" indent="0" defTabSz="914400" rtl="0" eaLnBrk="1" fontAlgn="auto" latinLnBrk="0" hangingPunct="1">
              <a:lnSpc>
                <a:spcPct val="100000"/>
              </a:lnSpc>
              <a:spcBef>
                <a:spcPts val="0"/>
              </a:spcBef>
              <a:spcAft>
                <a:spcPts val="0"/>
              </a:spcAft>
              <a:buClrTx/>
              <a:buSzTx/>
              <a:buFontTx/>
              <a:buNone/>
              <a:tabLst/>
              <a:defRPr/>
            </a:pPr>
            <a:r>
              <a:rPr lang="sl" b="0" i="0" u="none" baseline="0" dirty="0"/>
              <a:t>Večjezične zmogljivosti platforme Moodle omogočajo spletno učenje brez jezikovnih preprek. Skupnost Moodle je začela prevajati Moodle v več kot 120 jezikov, tako da lahko uporabniki preprosto lokalizirajo svojo spletno stran Moodle.  </a:t>
            </a:r>
          </a:p>
          <a:p>
            <a:pPr marL="0" marR="0" indent="0" defTabSz="914400" rtl="0" eaLnBrk="1" fontAlgn="auto" latinLnBrk="0" hangingPunct="1">
              <a:lnSpc>
                <a:spcPct val="100000"/>
              </a:lnSpc>
              <a:spcBef>
                <a:spcPts val="0"/>
              </a:spcBef>
              <a:spcAft>
                <a:spcPts val="0"/>
              </a:spcAft>
              <a:buClrTx/>
              <a:buSzTx/>
              <a:buFontTx/>
              <a:buNone/>
              <a:tabLst/>
              <a:defRPr/>
            </a:pPr>
            <a:endParaRPr lang="sl" dirty="0" smtClean="0"/>
          </a:p>
          <a:p>
            <a:pPr marL="0" marR="0" indent="0" defTabSz="914400" rtl="0" eaLnBrk="1" fontAlgn="auto" latinLnBrk="0" hangingPunct="1">
              <a:lnSpc>
                <a:spcPct val="100000"/>
              </a:lnSpc>
              <a:spcBef>
                <a:spcPts val="0"/>
              </a:spcBef>
              <a:spcAft>
                <a:spcPts val="0"/>
              </a:spcAft>
              <a:buClrTx/>
              <a:buSzTx/>
              <a:buFontTx/>
              <a:buNone/>
              <a:tabLst/>
              <a:defRPr/>
            </a:pPr>
            <a:r>
              <a:rPr lang="sl" b="0" i="0" u="none" baseline="0" dirty="0"/>
              <a:t>Platforma Moodle je prosto dostopna kot odprtokodna programska oprema, pod splošno javno licenco GNU. Moodle lahko kdorkoli prilagodi, razširi ali spremeni, tako za komercialne kot za nekomercialne projekte, brez licenčnih pristojbin, ter ima koristi od stroškovne učinkovitosti, fleksibilnosti in drugih prednosti uporabe platforme Moodle.</a:t>
            </a:r>
          </a:p>
          <a:p>
            <a:endParaRPr dirty="0"/>
          </a:p>
        </p:txBody>
      </p:sp>
    </p:spTree>
    <p:extLst>
      <p:ext uri="{BB962C8B-B14F-4D97-AF65-F5344CB8AC3E}">
        <p14:creationId xmlns:p14="http://schemas.microsoft.com/office/powerpoint/2010/main" val="2960402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67" name="Shape 367"/>
          <p:cNvSpPr>
            <a:spLocks noGrp="1"/>
          </p:cNvSpPr>
          <p:nvPr>
            <p:ph type="body" sz="quarter" idx="1"/>
          </p:nvPr>
        </p:nvSpPr>
        <p:spPr>
          <a:prstGeom prst="rect">
            <a:avLst/>
          </a:prstGeom>
        </p:spPr>
        <p:txBody>
          <a:bodyPr/>
          <a:lstStyle/>
          <a:p>
            <a:pPr rtl="0">
              <a:defRPr sz="2400"/>
            </a:pPr>
            <a:r>
              <a:rPr lang="sl" b="0" i="0" u="none" baseline="0" dirty="0"/>
              <a:t>Platforma Moodle ima kompleksni sistem dodeljevanja dovoljenj, v katerem so vloge opisane s stopnjo pravic. Pravice najvišje stopnje pripadajo upravitelju, ki je skrbnik sistema učnega okolja in ima tudi dovoljenje za določanje pravic vseh drugih akterjev na platformi.  </a:t>
            </a:r>
          </a:p>
          <a:p>
            <a:pPr rtl="0">
              <a:defRPr sz="2400"/>
            </a:pPr>
            <a:endParaRPr lang="sl" dirty="0" smtClean="0"/>
          </a:p>
          <a:p>
            <a:pPr rtl="0">
              <a:defRPr sz="2400"/>
            </a:pPr>
            <a:r>
              <a:rPr lang="sl" b="0" i="0" u="none" baseline="0" dirty="0"/>
              <a:t>Učenci se lahko prijavijo, vpišejo na tečaj, upravljajo svoj profil, dostopajo do učnih gradiv, oddajajo naloge, ustvarjajo vsebine, sodelujejo in komunicirajo z uporabo različnih orodij, kot so spletni dnevniki, wikiji, forumi, notranja e-poštna sporočila in sporočila.</a:t>
            </a:r>
          </a:p>
          <a:p>
            <a:pPr rtl="0">
              <a:defRPr sz="2400"/>
            </a:pPr>
            <a:endParaRPr lang="sl" baseline="0" dirty="0" smtClean="0"/>
          </a:p>
          <a:p>
            <a:pPr rtl="0">
              <a:defRPr sz="2400"/>
            </a:pPr>
            <a:r>
              <a:rPr lang="sl" b="0" i="0" u="none" baseline="0" dirty="0"/>
              <a:t>Učitelji lahko spremljajo učni napredek študentov, ocenjujejo njihovo uspešnost, ustvarjajo učne materiale, kot so digitalni učbeniki, ki vključujejo večpredstavnostne vsebine (video posnetke, slike, animacije), glosarje, igre, kvize, vprašalnike za samoocenjevanje in izpitne teste, ter olajšajo spletno sodelovanje udeležencev prek forumov, wikijev in skupinskih nalog.</a:t>
            </a:r>
            <a:endParaRPr lang="sl" dirty="0" smtClean="0"/>
          </a:p>
          <a:p>
            <a:endParaRPr lang="sl" dirty="0" smtClean="0"/>
          </a:p>
          <a:p>
            <a:endParaRPr dirty="0"/>
          </a:p>
        </p:txBody>
      </p:sp>
    </p:spTree>
    <p:extLst>
      <p:ext uri="{BB962C8B-B14F-4D97-AF65-F5344CB8AC3E}">
        <p14:creationId xmlns:p14="http://schemas.microsoft.com/office/powerpoint/2010/main" val="416910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l" dirty="0"/>
          </a:p>
        </p:txBody>
      </p:sp>
    </p:spTree>
    <p:extLst>
      <p:ext uri="{BB962C8B-B14F-4D97-AF65-F5344CB8AC3E}">
        <p14:creationId xmlns:p14="http://schemas.microsoft.com/office/powerpoint/2010/main" val="120760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247992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8020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1584340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2708871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sl"/>
          </a:p>
        </p:txBody>
      </p:sp>
    </p:spTree>
    <p:extLst>
      <p:ext uri="{BB962C8B-B14F-4D97-AF65-F5344CB8AC3E}">
        <p14:creationId xmlns:p14="http://schemas.microsoft.com/office/powerpoint/2010/main" val="1374789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91" name="Shape 39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9046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86" name="Shape 186"/>
          <p:cNvSpPr>
            <a:spLocks noGrp="1"/>
          </p:cNvSpPr>
          <p:nvPr>
            <p:ph type="body" sz="quarter" idx="1"/>
          </p:nvPr>
        </p:nvSpPr>
        <p:spPr>
          <a:xfrm>
            <a:off x="914400" y="4343400"/>
            <a:ext cx="5029200" cy="3684984"/>
          </a:xfrm>
          <a:prstGeom prst="rect">
            <a:avLst/>
          </a:prstGeom>
        </p:spPr>
        <p:txBody>
          <a:bodyPr/>
          <a:lstStyle/>
          <a:p>
            <a:endParaRPr lang="sl" noProof="0" dirty="0" smtClean="0"/>
          </a:p>
        </p:txBody>
      </p:sp>
    </p:spTree>
    <p:extLst>
      <p:ext uri="{BB962C8B-B14F-4D97-AF65-F5344CB8AC3E}">
        <p14:creationId xmlns:p14="http://schemas.microsoft.com/office/powerpoint/2010/main" val="150263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86" name="Shape 186"/>
          <p:cNvSpPr>
            <a:spLocks noGrp="1"/>
          </p:cNvSpPr>
          <p:nvPr>
            <p:ph type="body" sz="quarter" idx="1"/>
          </p:nvPr>
        </p:nvSpPr>
        <p:spPr>
          <a:xfrm>
            <a:off x="914400" y="4343400"/>
            <a:ext cx="5029200" cy="3684984"/>
          </a:xfrm>
          <a:prstGeom prst="rect">
            <a:avLst/>
          </a:prstGeom>
        </p:spPr>
        <p:txBody>
          <a:bodyPr/>
          <a:lstStyle/>
          <a:p>
            <a:pPr rtl="0"/>
            <a:r>
              <a:rPr lang="sl" sz="1200" b="0" i="0" u="none" baseline="0" dirty="0">
                <a:effectLst/>
                <a:latin typeface="+mj-lt"/>
                <a:ea typeface="+mj-ea"/>
                <a:cs typeface="+mj-cs"/>
                <a:sym typeface="Calibri"/>
              </a:rPr>
              <a:t>Tim Berners-Lee – raziskovalec Laboratorija za računalništvo in umetno inteligenco s Tehnološkega inštituta iz Massachusettsa (MIT)  – je znan kot izumitelj svetovnega spleta. </a:t>
            </a:r>
            <a:r>
              <a:rPr lang="sl" sz="1200" b="0" i="0" u="none" baseline="0" dirty="0" smtClean="0">
                <a:effectLst/>
                <a:latin typeface="+mj-lt"/>
                <a:ea typeface="+mj-ea"/>
                <a:cs typeface="+mj-cs"/>
                <a:sym typeface="Calibri"/>
              </a:rPr>
              <a:t>Temeljne </a:t>
            </a:r>
            <a:r>
              <a:rPr lang="sl" sz="1200" b="0" i="0" u="none" baseline="0" dirty="0">
                <a:effectLst/>
                <a:latin typeface="+mj-lt"/>
                <a:ea typeface="+mj-ea"/>
                <a:cs typeface="+mj-cs"/>
                <a:sym typeface="Calibri"/>
              </a:rPr>
              <a:t>koncepte njegove ideje – »hiperbesedilo« in »hipermedije« –  </a:t>
            </a:r>
            <a:r>
              <a:rPr lang="sl" sz="1200" b="0" i="0" u="none" baseline="0" dirty="0" smtClean="0">
                <a:effectLst/>
                <a:latin typeface="+mj-lt"/>
                <a:ea typeface="+mj-ea"/>
                <a:cs typeface="+mj-cs"/>
                <a:sym typeface="Calibri"/>
              </a:rPr>
              <a:t>je že </a:t>
            </a:r>
            <a:r>
              <a:rPr lang="sl" sz="1200" b="0" i="0" u="none" baseline="0" dirty="0">
                <a:effectLst/>
                <a:latin typeface="+mj-lt"/>
                <a:ea typeface="+mj-ea"/>
                <a:cs typeface="+mj-cs"/>
                <a:sym typeface="Calibri"/>
              </a:rPr>
              <a:t>mnogo prej izumil Theodor Holm Nelson v začetku 60-ih let. Nelson je leta 1963 pričel z velikim projektom »Xanadu«, vendar mu žal ni uspelo </a:t>
            </a:r>
            <a:r>
              <a:rPr lang="sl" sz="1200" b="0" i="0" u="none" baseline="0" dirty="0" smtClean="0">
                <a:effectLst/>
                <a:latin typeface="+mj-lt"/>
                <a:ea typeface="+mj-ea"/>
                <a:cs typeface="+mj-cs"/>
                <a:sym typeface="Calibri"/>
              </a:rPr>
              <a:t>narediti </a:t>
            </a:r>
            <a:r>
              <a:rPr lang="sl" sz="1200" b="0" i="0" u="none" baseline="0" dirty="0">
                <a:effectLst/>
                <a:latin typeface="+mj-lt"/>
                <a:ea typeface="+mj-ea"/>
                <a:cs typeface="+mj-cs"/>
                <a:sym typeface="Calibri"/>
              </a:rPr>
              <a:t>prototipa, zato je po 20-ih letih dolgega in trdega dela projekt propadel.  </a:t>
            </a:r>
            <a:endParaRPr lang="sl" noProof="0" dirty="0" smtClean="0"/>
          </a:p>
        </p:txBody>
      </p:sp>
    </p:spTree>
    <p:extLst>
      <p:ext uri="{BB962C8B-B14F-4D97-AF65-F5344CB8AC3E}">
        <p14:creationId xmlns:p14="http://schemas.microsoft.com/office/powerpoint/2010/main" val="5818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86" name="Shape 186"/>
          <p:cNvSpPr>
            <a:spLocks noGrp="1"/>
          </p:cNvSpPr>
          <p:nvPr>
            <p:ph type="body" sz="quarter" idx="1"/>
          </p:nvPr>
        </p:nvSpPr>
        <p:spPr>
          <a:xfrm>
            <a:off x="914400" y="4343400"/>
            <a:ext cx="5029200" cy="3684984"/>
          </a:xfrm>
          <a:prstGeom prst="rect">
            <a:avLst/>
          </a:prstGeom>
        </p:spPr>
        <p:txBody>
          <a:bodyPr/>
          <a:lstStyle/>
          <a:p>
            <a:pPr marL="0" marR="0" indent="0" defTabSz="914400" rtl="0" eaLnBrk="1" fontAlgn="auto" latinLnBrk="0" hangingPunct="1">
              <a:lnSpc>
                <a:spcPct val="100000"/>
              </a:lnSpc>
              <a:spcBef>
                <a:spcPts val="0"/>
              </a:spcBef>
              <a:spcAft>
                <a:spcPts val="0"/>
              </a:spcAft>
              <a:buClrTx/>
              <a:buSzTx/>
              <a:buFontTx/>
              <a:buNone/>
              <a:tabLst/>
              <a:defRPr/>
            </a:pPr>
            <a:r>
              <a:rPr lang="sl" sz="1200" b="0" i="0" u="none" baseline="0" dirty="0">
                <a:effectLst/>
                <a:latin typeface="+mj-lt"/>
                <a:ea typeface="+mj-ea"/>
                <a:cs typeface="+mj-cs"/>
                <a:sym typeface="Calibri"/>
              </a:rPr>
              <a:t>S širitvijo uporabe interneta je bilo mogoče pridobiti in shraniti digitalizirane različice različnih vrst učne vsebine (besedila, slike, avdio in video posnetki). Čeprav je bilo s pomočjo Spleta 1.0 mogoče dostopati do širokega spektra informacij, </a:t>
            </a:r>
            <a:r>
              <a:rPr lang="sl" sz="1200" b="0" i="1" u="none" baseline="0" dirty="0">
                <a:effectLst/>
                <a:latin typeface="+mj-lt"/>
                <a:ea typeface="+mj-ea"/>
                <a:cs typeface="+mj-cs"/>
                <a:sym typeface="Calibri"/>
              </a:rPr>
              <a:t>le-ta še ni bil resnično interaktiven</a:t>
            </a:r>
            <a:r>
              <a:rPr lang="sl" sz="1200" b="0" i="0" u="none" baseline="0" dirty="0">
                <a:effectLst/>
                <a:latin typeface="+mj-lt"/>
                <a:ea typeface="+mj-ea"/>
                <a:cs typeface="+mj-cs"/>
                <a:sym typeface="Calibri"/>
              </a:rPr>
              <a:t>. Vsebino je bilo mogoče dati na domače strani in v baze podatkov, vendar pa ni bilo enostavno ustvariti lastne vsebine in jo deliti z drugimi. Tipični uporabnik interneta je brskal po spletnih straneh in prenašal vsebine, vendar pa ni dejavno sodeloval pri ustvarjanju vsebin. (Bessenyei, 2007)</a:t>
            </a:r>
          </a:p>
          <a:p>
            <a:pPr marL="0" marR="0" indent="0" defTabSz="914400" rtl="0" eaLnBrk="1" fontAlgn="auto" latinLnBrk="0" hangingPunct="1">
              <a:lnSpc>
                <a:spcPct val="100000"/>
              </a:lnSpc>
              <a:spcBef>
                <a:spcPts val="0"/>
              </a:spcBef>
              <a:spcAft>
                <a:spcPts val="0"/>
              </a:spcAft>
              <a:buClrTx/>
              <a:buSzTx/>
              <a:buFontTx/>
              <a:buNone/>
              <a:tabLst/>
              <a:defRPr/>
            </a:pPr>
            <a:endParaRPr lang="sl" sz="1200" dirty="0" smtClean="0"/>
          </a:p>
          <a:p>
            <a:pPr marL="0" marR="0" indent="0" defTabSz="914400" rtl="0" eaLnBrk="1" fontAlgn="auto" latinLnBrk="0" hangingPunct="1">
              <a:lnSpc>
                <a:spcPct val="100000"/>
              </a:lnSpc>
              <a:spcBef>
                <a:spcPts val="0"/>
              </a:spcBef>
              <a:spcAft>
                <a:spcPts val="0"/>
              </a:spcAft>
              <a:buClrTx/>
              <a:buSzTx/>
              <a:buFontTx/>
              <a:buNone/>
              <a:tabLst/>
              <a:defRPr/>
            </a:pPr>
            <a:r>
              <a:rPr lang="sl" sz="1200" b="0" i="0" u="none" baseline="0" dirty="0"/>
              <a:t>Enostaven in hiter dostop do informacij je odprl nove možnosti za učenje in poučevanje, vendar pa se je z enosmernim razširjanjem informacij izvajala navidezna različica tradicionalnih frontalnih učnih metod, ki podpirajo »poučevanje« namesto aktivnega participativnega učenja.</a:t>
            </a:r>
            <a:endParaRPr lang="sl" noProof="0" dirty="0" smtClean="0"/>
          </a:p>
        </p:txBody>
      </p:sp>
    </p:spTree>
    <p:extLst>
      <p:ext uri="{BB962C8B-B14F-4D97-AF65-F5344CB8AC3E}">
        <p14:creationId xmlns:p14="http://schemas.microsoft.com/office/powerpoint/2010/main" val="173289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86" name="Shape 186"/>
          <p:cNvSpPr>
            <a:spLocks noGrp="1"/>
          </p:cNvSpPr>
          <p:nvPr>
            <p:ph type="body" sz="quarter" idx="1"/>
          </p:nvPr>
        </p:nvSpPr>
        <p:spPr>
          <a:xfrm>
            <a:off x="914400" y="4343400"/>
            <a:ext cx="5029200" cy="3684984"/>
          </a:xfrm>
          <a:prstGeom prst="rect">
            <a:avLst/>
          </a:prstGeom>
        </p:spPr>
        <p:txBody>
          <a:bodyPr/>
          <a:lstStyle/>
          <a:p>
            <a:pPr rtl="0"/>
            <a:r>
              <a:rPr lang="sl" sz="1200" b="0" i="0" u="none" baseline="0" dirty="0">
                <a:effectLst/>
                <a:latin typeface="+mj-lt"/>
                <a:ea typeface="+mj-ea"/>
                <a:cs typeface="+mj-cs"/>
                <a:sym typeface="Calibri"/>
              </a:rPr>
              <a:t>Družbena narava Spleta 2.0 je glavna novost v razvoju od statičnega Spleta 1.0. Spletne strani in aplikacije Spleta 2.0 omogočajo dejavnosti v skupnostih, interakcijo, skupno rabo vsebin in sodelovanje, četudi so člani skupnosti med seboj fizično oddaljeni.</a:t>
            </a:r>
          </a:p>
          <a:p>
            <a:endParaRPr lang="sl" sz="1200" b="0" i="0" baseline="0" noProof="0" dirty="0" smtClean="0">
              <a:effectLst/>
              <a:latin typeface="+mj-lt"/>
              <a:ea typeface="+mj-ea"/>
              <a:cs typeface="+mj-cs"/>
              <a:sym typeface="Calibri"/>
            </a:endParaRPr>
          </a:p>
          <a:p>
            <a:pPr rtl="0"/>
            <a:r>
              <a:rPr lang="sl" sz="1200" b="0" i="0" u="none" baseline="0" dirty="0">
                <a:effectLst/>
                <a:latin typeface="+mj-lt"/>
                <a:ea typeface="+mj-ea"/>
                <a:cs typeface="+mj-cs"/>
                <a:sym typeface="Calibri"/>
              </a:rPr>
              <a:t>V ozadju je bil hiter razvoj strojne opreme, primerne za shranjevanje in prenos digitalnih glasovnih in video vsebin. Izdelane so bile arhitekture s procesorji, ki so sposobni predvajati in shranjevati 3D animacijo.  Kljub temu pa pomembnost Spleta 2.0 ni v njegovih tehnoloških rezultatih, temveč v spremembi načina, kako ljudje pristopajo k stvarem. Delitev informacij in znanja v realnem času je postala resničnost in ni bila omejena le na ozek, višji razred družbe. Posamezniki so lahko postavljali vprašanja, odgovarjali in skupaj razmišljali v skupnostih, ki so bile organizirane na spletu, z uporabo vseh medijev, ki si jih je mogoče preprosto predstavljati – to je Splet 2.0.</a:t>
            </a:r>
          </a:p>
          <a:p>
            <a:endParaRPr lang="sl" sz="1200" b="0" i="0" noProof="0" dirty="0" smtClean="0">
              <a:effectLst/>
              <a:latin typeface="+mj-lt"/>
              <a:ea typeface="+mj-ea"/>
              <a:cs typeface="+mj-cs"/>
              <a:sym typeface="Calibri"/>
            </a:endParaRPr>
          </a:p>
          <a:p>
            <a:endParaRPr lang="sl" noProof="0" dirty="0" smtClean="0"/>
          </a:p>
        </p:txBody>
      </p:sp>
    </p:spTree>
    <p:extLst>
      <p:ext uri="{BB962C8B-B14F-4D97-AF65-F5344CB8AC3E}">
        <p14:creationId xmlns:p14="http://schemas.microsoft.com/office/powerpoint/2010/main" val="3338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96" name="Shape 196"/>
          <p:cNvSpPr>
            <a:spLocks noGrp="1"/>
          </p:cNvSpPr>
          <p:nvPr>
            <p:ph type="body" sz="quarter" idx="1"/>
          </p:nvPr>
        </p:nvSpPr>
        <p:spPr>
          <a:xfrm>
            <a:off x="914400" y="4343400"/>
            <a:ext cx="5029200" cy="4405064"/>
          </a:xfrm>
          <a:prstGeom prst="rect">
            <a:avLst/>
          </a:prstGeom>
        </p:spPr>
        <p:txBody>
          <a:bodyPr/>
          <a:lstStyle/>
          <a:p>
            <a:pPr rtl="0"/>
            <a:r>
              <a:rPr lang="sl" sz="1200" b="0" i="0" u="none" baseline="0" dirty="0">
                <a:effectLst/>
                <a:latin typeface="+mj-lt"/>
                <a:ea typeface="+mj-ea"/>
                <a:cs typeface="+mj-cs"/>
                <a:sym typeface="Calibri"/>
              </a:rPr>
              <a:t>Splet 2.0 uporabnikom ni omogočil le iskanja informacij na spletu, </a:t>
            </a:r>
            <a:r>
              <a:rPr lang="sl" sz="1200" b="0" i="1" u="none" baseline="0" dirty="0">
                <a:effectLst/>
                <a:latin typeface="+mj-lt"/>
                <a:ea typeface="+mj-ea"/>
                <a:cs typeface="+mj-cs"/>
                <a:sym typeface="Calibri"/>
              </a:rPr>
              <a:t>ampak so z njegovo pomočjo tudi sami postali ponudniki vsebin</a:t>
            </a:r>
            <a:r>
              <a:rPr lang="sl" sz="1200" b="0" i="0" u="none" baseline="0" dirty="0">
                <a:effectLst/>
                <a:latin typeface="+mj-lt"/>
                <a:ea typeface="+mj-ea"/>
                <a:cs typeface="+mj-cs"/>
                <a:sym typeface="Calibri"/>
              </a:rPr>
              <a:t>. Področja in orodja interaktivnosti so postala praktično neomejena. Osebne in institucionalne informacije so prosto dostopne na svetovnem spletu in obstoječa tehnologija posameznikom omogoča izkoriščanje kolektivnega znanja in zabavnih portalov v njihove lastne namene.  Učenci bi lahko ustvarjali in si izmenjavali vsebine </a:t>
            </a:r>
            <a:r>
              <a:rPr lang="sl" sz="1200" b="0" i="0" u="none" baseline="0" dirty="0" smtClean="0">
                <a:effectLst/>
                <a:latin typeface="+mj-lt"/>
                <a:ea typeface="+mj-ea"/>
                <a:cs typeface="+mj-cs"/>
                <a:sym typeface="Calibri"/>
              </a:rPr>
              <a:t>z medsebojnim sodelovanjem, </a:t>
            </a:r>
            <a:r>
              <a:rPr lang="sl" sz="1200" b="0" i="0" u="none" baseline="0" dirty="0">
                <a:effectLst/>
                <a:latin typeface="+mj-lt"/>
                <a:ea typeface="+mj-ea"/>
                <a:cs typeface="+mj-cs"/>
                <a:sym typeface="Calibri"/>
              </a:rPr>
              <a:t>v mrežah svojih vrstnikov. </a:t>
            </a:r>
          </a:p>
        </p:txBody>
      </p:sp>
    </p:spTree>
    <p:extLst>
      <p:ext uri="{BB962C8B-B14F-4D97-AF65-F5344CB8AC3E}">
        <p14:creationId xmlns:p14="http://schemas.microsoft.com/office/powerpoint/2010/main" val="187402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rtl="0"/>
            <a:r>
              <a:rPr lang="sl" sz="1200" b="0" i="0" u="none" baseline="0">
                <a:effectLst/>
                <a:latin typeface="+mj-lt"/>
                <a:ea typeface="+mj-ea"/>
                <a:cs typeface="+mj-cs"/>
                <a:sym typeface="Calibri"/>
              </a:rPr>
              <a:t>Blogi, forumi, klepeti, wikiji ter družabna omrežja prijateljev in znancev zagotavljajo ogromen okvir za skupno ustvarjanje in izmenjavo informacij. Prepričanje dosedanjih kazensko preganjanih posrednikov dokumentov, da informacije niso namenjene skrivanju, ampak posredovanju ostalim, je postalo zelo razširjeno. Na voljo so vse bolj prefinjena orodja, od dodelanih iskalnikov, preko Wikipedije, do dobro vzdrževanih portalov za razprave in znanje. </a:t>
            </a:r>
            <a:r>
              <a:rPr lang="sl" sz="1200" b="0" i="1" u="none" baseline="0">
                <a:effectLst/>
                <a:latin typeface="+mj-lt"/>
                <a:ea typeface="+mj-ea"/>
                <a:cs typeface="+mj-cs"/>
                <a:sym typeface="Calibri"/>
              </a:rPr>
              <a:t> (</a:t>
            </a:r>
            <a:r>
              <a:rPr lang="sl" sz="1200" b="0" i="0" u="none" baseline="0">
                <a:effectLst/>
                <a:latin typeface="+mj-lt"/>
                <a:ea typeface="+mj-ea"/>
                <a:cs typeface="+mj-cs"/>
                <a:sym typeface="Calibri"/>
              </a:rPr>
              <a:t>Bessenyei</a:t>
            </a:r>
            <a:r>
              <a:rPr lang="sl" sz="1200" b="0" i="1" u="none" baseline="0">
                <a:effectLst/>
                <a:latin typeface="+mj-lt"/>
                <a:ea typeface="+mj-ea"/>
                <a:cs typeface="+mj-cs"/>
                <a:sym typeface="Calibri"/>
              </a:rPr>
              <a:t>, 2007)</a:t>
            </a:r>
          </a:p>
          <a:p>
            <a:endParaRPr lang="sl" sz="1200" b="0" i="1" baseline="0" dirty="0" smtClean="0">
              <a:effectLst/>
              <a:latin typeface="+mj-lt"/>
              <a:ea typeface="+mj-ea"/>
              <a:cs typeface="+mj-cs"/>
              <a:sym typeface="Calibri"/>
            </a:endParaRPr>
          </a:p>
          <a:p>
            <a:pPr rtl="0"/>
            <a:r>
              <a:rPr lang="sl" sz="1200" b="0" i="0" u="none" baseline="0">
                <a:effectLst/>
                <a:latin typeface="+mj-lt"/>
                <a:ea typeface="+mj-ea"/>
                <a:cs typeface="+mj-cs"/>
                <a:sym typeface="Calibri"/>
              </a:rPr>
              <a:t>Potrebe po obnovi tradicionalnih metod poučevanja z uporabo tehnologije mreženja je razglasil Perelman, ki je radikalno kritiziral šolski sistem zgodnjih devetdesetih let. Ustvaril je koncept hiper učenja (HU), ki označuje tovrstno omrežno učenje:</a:t>
            </a:r>
          </a:p>
          <a:p>
            <a:pPr rtl="0"/>
            <a:r>
              <a:rPr lang="sl" sz="1200" b="0" i="0" u="none" baseline="0">
                <a:effectLst/>
                <a:latin typeface="+mj-lt"/>
                <a:ea typeface="+mj-ea"/>
                <a:cs typeface="+mj-cs"/>
                <a:sym typeface="Calibri"/>
              </a:rPr>
              <a:t>»HU ni ena naprava ali proces, temveč celo vesolje novih tehnologij, ki imajo in izboljšujejo inteligenco. Beseda »hiper« v hiper učenju se ne nanaša zgolj na izjemno hitrost in obseg nove informacijske tehnologije, ampak na neprecendenčno raven povezanosti znanja, izkušenj, medijev in možganov - tako človekove kot tudi nečloveške. Beseda »učenje« v HU se najbolj nanaša na preoblikovanje znanja in vedenja skozi izkušnje.« (Perelman, 1993)</a:t>
            </a:r>
          </a:p>
          <a:p>
            <a:endParaRPr lang="sl" dirty="0"/>
          </a:p>
        </p:txBody>
      </p:sp>
    </p:spTree>
    <p:extLst>
      <p:ext uri="{BB962C8B-B14F-4D97-AF65-F5344CB8AC3E}">
        <p14:creationId xmlns:p14="http://schemas.microsoft.com/office/powerpoint/2010/main" val="80594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6"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endParaRPr dirty="0"/>
          </a:p>
        </p:txBody>
      </p:sp>
      <p:sp>
        <p:nvSpPr>
          <p:cNvPr id="117"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endParaRPr dirty="0"/>
          </a:p>
        </p:txBody>
      </p:sp>
      <p:sp>
        <p:nvSpPr>
          <p:cNvPr id="118" name="Straight Connector 9"/>
          <p:cNvSpPr/>
          <p:nvPr/>
        </p:nvSpPr>
        <p:spPr>
          <a:xfrm>
            <a:off x="1193532" y="1737845"/>
            <a:ext cx="9966961" cy="2"/>
          </a:xfrm>
          <a:prstGeom prst="line">
            <a:avLst/>
          </a:prstGeom>
          <a:ln w="6350">
            <a:solidFill>
              <a:srgbClr val="808080"/>
            </a:solidFill>
          </a:ln>
        </p:spPr>
        <p:txBody>
          <a:bodyPr lIns="45718" tIns="45718" rIns="45718" bIns="45718"/>
          <a:lstStyle/>
          <a:p>
            <a:endParaRPr dirty="0"/>
          </a:p>
        </p:txBody>
      </p:sp>
      <p:sp>
        <p:nvSpPr>
          <p:cNvPr id="119"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120" name="Body Level One…"/>
          <p:cNvSpPr txBox="1">
            <a:spLocks noGrp="1"/>
          </p:cNvSpPr>
          <p:nvPr>
            <p:ph type="body" idx="1"/>
          </p:nvPr>
        </p:nvSpPr>
        <p:spPr>
          <a:xfrm>
            <a:off x="1097280" y="1845734"/>
            <a:ext cx="10058401" cy="4023360"/>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8"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endParaRPr dirty="0"/>
          </a:p>
        </p:txBody>
      </p:sp>
      <p:sp>
        <p:nvSpPr>
          <p:cNvPr id="129" name="Rectangle 7"/>
          <p:cNvSpPr/>
          <p:nvPr/>
        </p:nvSpPr>
        <p:spPr>
          <a:xfrm>
            <a:off x="13" y="6334316"/>
            <a:ext cx="12188828" cy="64010"/>
          </a:xfrm>
          <a:prstGeom prst="rect">
            <a:avLst/>
          </a:prstGeom>
          <a:solidFill>
            <a:schemeClr val="accent1"/>
          </a:solidFill>
          <a:ln w="12700">
            <a:miter lim="400000"/>
          </a:ln>
        </p:spPr>
        <p:txBody>
          <a:bodyPr lIns="45718" tIns="45718" rIns="45718" bIns="45718"/>
          <a:lstStyle/>
          <a:p>
            <a:endParaRPr dirty="0"/>
          </a:p>
        </p:txBody>
      </p:sp>
      <p:sp>
        <p:nvSpPr>
          <p:cNvPr id="130" name="Title Text"/>
          <p:cNvSpPr txBox="1">
            <a:spLocks noGrp="1"/>
          </p:cNvSpPr>
          <p:nvPr>
            <p:ph type="title"/>
          </p:nvPr>
        </p:nvSpPr>
        <p:spPr>
          <a:xfrm>
            <a:off x="8724900" y="412302"/>
            <a:ext cx="2628900" cy="5759899"/>
          </a:xfrm>
          <a:prstGeom prst="rect">
            <a:avLst/>
          </a:prstGeom>
        </p:spPr>
        <p:txBody>
          <a:bodyPr/>
          <a:lstStyle>
            <a:lvl1pPr>
              <a:defRPr sz="4800">
                <a:solidFill>
                  <a:srgbClr val="404040"/>
                </a:solidFill>
              </a:defRPr>
            </a:lvl1pPr>
          </a:lstStyle>
          <a:p>
            <a:r>
              <a:t>Title Text</a:t>
            </a:r>
          </a:p>
        </p:txBody>
      </p:sp>
      <p:sp>
        <p:nvSpPr>
          <p:cNvPr id="131" name="Body Level One…"/>
          <p:cNvSpPr txBox="1">
            <a:spLocks noGrp="1"/>
          </p:cNvSpPr>
          <p:nvPr>
            <p:ph type="body" idx="1"/>
          </p:nvPr>
        </p:nvSpPr>
        <p:spPr>
          <a:xfrm>
            <a:off x="838200" y="412302"/>
            <a:ext cx="7734300" cy="5759899"/>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39" name="Rectangle 4"/>
          <p:cNvSpPr/>
          <p:nvPr/>
        </p:nvSpPr>
        <p:spPr>
          <a:xfrm>
            <a:off x="3175" y="6400800"/>
            <a:ext cx="12188825" cy="457200"/>
          </a:xfrm>
          <a:prstGeom prst="rect">
            <a:avLst/>
          </a:prstGeom>
          <a:solidFill>
            <a:schemeClr val="accent2"/>
          </a:solidFill>
          <a:ln w="12700">
            <a:miter lim="400000"/>
          </a:ln>
        </p:spPr>
        <p:txBody>
          <a:bodyPr lIns="45718" tIns="45718" rIns="45718" bIns="45718"/>
          <a:lstStyle/>
          <a:p>
            <a:endParaRPr dirty="0"/>
          </a:p>
        </p:txBody>
      </p:sp>
      <p:sp>
        <p:nvSpPr>
          <p:cNvPr id="140" name="Rectangle 5"/>
          <p:cNvSpPr/>
          <p:nvPr/>
        </p:nvSpPr>
        <p:spPr>
          <a:xfrm>
            <a:off x="12" y="6334316"/>
            <a:ext cx="12188830" cy="64010"/>
          </a:xfrm>
          <a:prstGeom prst="rect">
            <a:avLst/>
          </a:prstGeom>
          <a:solidFill>
            <a:schemeClr val="accent1"/>
          </a:solidFill>
          <a:ln w="12700">
            <a:miter lim="400000"/>
          </a:ln>
        </p:spPr>
        <p:txBody>
          <a:bodyPr lIns="45718" tIns="45718" rIns="45718" bIns="45718"/>
          <a:lstStyle/>
          <a:p>
            <a:endParaRPr dirty="0"/>
          </a:p>
        </p:txBody>
      </p:sp>
      <p:sp>
        <p:nvSpPr>
          <p:cNvPr id="141" name="Slide Number"/>
          <p:cNvSpPr txBox="1">
            <a:spLocks noGrp="1"/>
          </p:cNvSpPr>
          <p:nvPr>
            <p:ph type="sldNum" sz="quarter" idx="2"/>
          </p:nvPr>
        </p:nvSpPr>
        <p:spPr>
          <a:xfrm>
            <a:off x="10979611" y="6514080"/>
            <a:ext cx="232873" cy="256537"/>
          </a:xfrm>
          <a:prstGeom prst="rect">
            <a:avLst/>
          </a:prstGeom>
        </p:spPr>
        <p:txBody>
          <a:bodyPr lIns="45718" tIns="45718" rIns="45718" bIns="45718"/>
          <a:lstStyle/>
          <a:p>
            <a:fld id="{86CB4B4D-7CA3-9044-876B-883B54F8677D}" type="slidenum">
              <a:rPr/>
              <a:p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1774031" y="178592"/>
            <a:ext cx="8643939" cy="1714502"/>
          </a:xfrm>
          <a:prstGeom prst="rect">
            <a:avLst/>
          </a:prstGeom>
        </p:spPr>
        <p:txBody>
          <a:bodyPr lIns="35717" tIns="35717" rIns="35717" bIns="35717" anchor="ctr"/>
          <a:lstStyle>
            <a:lvl1pPr algn="ctr" defTabSz="410764">
              <a:lnSpc>
                <a:spcPct val="100000"/>
              </a:lnSpc>
              <a:defRPr sz="5000" cap="all" spc="0">
                <a:solidFill>
                  <a:srgbClr val="535353"/>
                </a:solidFill>
                <a:latin typeface="Gill Sans Light"/>
                <a:ea typeface="Gill Sans Light"/>
                <a:cs typeface="Gill Sans Light"/>
                <a:sym typeface="Gill Sans Light"/>
              </a:defRPr>
            </a:lvl1pPr>
          </a:lstStyle>
          <a:p>
            <a:r>
              <a:t>Title Text</a:t>
            </a:r>
          </a:p>
        </p:txBody>
      </p:sp>
      <p:sp>
        <p:nvSpPr>
          <p:cNvPr id="149" name="Body Level One…"/>
          <p:cNvSpPr txBox="1">
            <a:spLocks noGrp="1"/>
          </p:cNvSpPr>
          <p:nvPr>
            <p:ph type="body" idx="1"/>
          </p:nvPr>
        </p:nvSpPr>
        <p:spPr>
          <a:xfrm>
            <a:off x="1774031" y="1919882"/>
            <a:ext cx="8643939" cy="4429127"/>
          </a:xfrm>
          <a:prstGeom prst="rect">
            <a:avLst/>
          </a:prstGeom>
        </p:spPr>
        <p:txBody>
          <a:bodyPr lIns="35717" tIns="35717" rIns="35717" bIns="35717" anchor="ctr"/>
          <a:lstStyle>
            <a:lvl1pPr marL="362226" indent="-362226" defTabSz="410764">
              <a:lnSpc>
                <a:spcPct val="120000"/>
              </a:lnSpc>
              <a:spcBef>
                <a:spcPts val="3200"/>
              </a:spcBef>
              <a:buSzPct val="82000"/>
              <a:buChar char="•"/>
              <a:defRPr sz="3200" cap="none" spc="0">
                <a:solidFill>
                  <a:srgbClr val="535353"/>
                </a:solidFill>
                <a:latin typeface="Gill Sans Light"/>
                <a:ea typeface="Gill Sans Light"/>
                <a:cs typeface="Gill Sans Light"/>
                <a:sym typeface="Gill Sans Light"/>
              </a:defRPr>
            </a:lvl1pPr>
            <a:lvl2pPr marL="882925" indent="-362226" defTabSz="410764">
              <a:lnSpc>
                <a:spcPct val="120000"/>
              </a:lnSpc>
              <a:spcBef>
                <a:spcPts val="3200"/>
              </a:spcBef>
              <a:buSzPct val="82000"/>
              <a:buChar char="•"/>
              <a:defRPr sz="3200" cap="none" spc="0">
                <a:solidFill>
                  <a:srgbClr val="535353"/>
                </a:solidFill>
                <a:latin typeface="Gill Sans Light"/>
                <a:ea typeface="Gill Sans Light"/>
                <a:cs typeface="Gill Sans Light"/>
                <a:sym typeface="Gill Sans Light"/>
              </a:defRPr>
            </a:lvl2pPr>
            <a:lvl3pPr marL="1403625" indent="-362225" defTabSz="410764">
              <a:lnSpc>
                <a:spcPct val="120000"/>
              </a:lnSpc>
              <a:spcBef>
                <a:spcPts val="3200"/>
              </a:spcBef>
              <a:buSzPct val="82000"/>
              <a:buChar char="•"/>
              <a:defRPr sz="3200" cap="none" spc="0">
                <a:solidFill>
                  <a:srgbClr val="535353"/>
                </a:solidFill>
                <a:latin typeface="Gill Sans Light"/>
                <a:ea typeface="Gill Sans Light"/>
                <a:cs typeface="Gill Sans Light"/>
                <a:sym typeface="Gill Sans Light"/>
              </a:defRPr>
            </a:lvl3pPr>
            <a:lvl4pPr marL="1924325" indent="-362225" defTabSz="410764">
              <a:lnSpc>
                <a:spcPct val="120000"/>
              </a:lnSpc>
              <a:spcBef>
                <a:spcPts val="3200"/>
              </a:spcBef>
              <a:buSzPct val="82000"/>
              <a:buChar char="•"/>
              <a:defRPr sz="3200" cap="none" spc="0">
                <a:solidFill>
                  <a:srgbClr val="535353"/>
                </a:solidFill>
                <a:latin typeface="Gill Sans Light"/>
                <a:ea typeface="Gill Sans Light"/>
                <a:cs typeface="Gill Sans Light"/>
                <a:sym typeface="Gill Sans Light"/>
              </a:defRPr>
            </a:lvl4pPr>
            <a:lvl5pPr marL="2445025" indent="-362225" defTabSz="410764">
              <a:lnSpc>
                <a:spcPct val="120000"/>
              </a:lnSpc>
              <a:spcBef>
                <a:spcPts val="3200"/>
              </a:spcBef>
              <a:buSzPct val="82000"/>
              <a:buChar char="•"/>
              <a:defRPr sz="3200" cap="none" spc="0">
                <a:solidFill>
                  <a:srgbClr val="535353"/>
                </a:solid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xfrm>
            <a:off x="5973267" y="6518671"/>
            <a:ext cx="236537" cy="249237"/>
          </a:xfrm>
          <a:prstGeom prst="rect">
            <a:avLst/>
          </a:prstGeom>
        </p:spPr>
        <p:txBody>
          <a:bodyPr lIns="35717" tIns="35717" rIns="35717" bIns="35717" anchor="t"/>
          <a:lstStyle>
            <a:lvl1pPr algn="ctr" defTabSz="410764">
              <a:defRPr sz="1200">
                <a:solidFill>
                  <a:srgbClr val="535353"/>
                </a:solidFill>
                <a:latin typeface="Gill Sans Light"/>
                <a:ea typeface="Gill Sans Light"/>
                <a:cs typeface="Gill Sans Light"/>
                <a:sym typeface="Gill Sans Light"/>
              </a:defRPr>
            </a:lvl1pPr>
          </a:lstStyle>
          <a:p>
            <a:fld id="{86CB4B4D-7CA3-9044-876B-883B54F8677D}" type="slidenum">
              <a:rPr/>
              <a:p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3"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endParaRPr dirty="0"/>
          </a:p>
        </p:txBody>
      </p:sp>
      <p:sp>
        <p:nvSpPr>
          <p:cNvPr id="24"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endParaRPr dirty="0"/>
          </a:p>
        </p:txBody>
      </p:sp>
      <p:sp>
        <p:nvSpPr>
          <p:cNvPr id="25" name="Straight Connector 9"/>
          <p:cNvSpPr/>
          <p:nvPr/>
        </p:nvSpPr>
        <p:spPr>
          <a:xfrm>
            <a:off x="1193532" y="1737845"/>
            <a:ext cx="9966961" cy="2"/>
          </a:xfrm>
          <a:prstGeom prst="line">
            <a:avLst/>
          </a:prstGeom>
          <a:ln w="6350">
            <a:solidFill>
              <a:srgbClr val="808080"/>
            </a:solidFill>
          </a:ln>
        </p:spPr>
        <p:txBody>
          <a:bodyPr lIns="45718" tIns="45718" rIns="45718" bIns="45718"/>
          <a:lstStyle/>
          <a:p>
            <a:endParaRPr dirty="0"/>
          </a:p>
        </p:txBody>
      </p:sp>
      <p:sp>
        <p:nvSpPr>
          <p:cNvPr id="26"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27" name="Body Level One…"/>
          <p:cNvSpPr txBox="1">
            <a:spLocks noGrp="1"/>
          </p:cNvSpPr>
          <p:nvPr>
            <p:ph type="body" idx="1"/>
          </p:nvPr>
        </p:nvSpPr>
        <p:spPr>
          <a:xfrm>
            <a:off x="1097280" y="1845734"/>
            <a:ext cx="10058401" cy="4023360"/>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5"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endParaRPr dirty="0"/>
          </a:p>
        </p:txBody>
      </p:sp>
      <p:sp>
        <p:nvSpPr>
          <p:cNvPr id="36" name="Rectangle 7"/>
          <p:cNvSpPr/>
          <p:nvPr/>
        </p:nvSpPr>
        <p:spPr>
          <a:xfrm>
            <a:off x="13" y="6334316"/>
            <a:ext cx="12188828" cy="64010"/>
          </a:xfrm>
          <a:prstGeom prst="rect">
            <a:avLst/>
          </a:prstGeom>
          <a:solidFill>
            <a:schemeClr val="accent1"/>
          </a:solidFill>
          <a:ln w="12700">
            <a:miter lim="400000"/>
          </a:ln>
        </p:spPr>
        <p:txBody>
          <a:bodyPr lIns="45718" tIns="45718" rIns="45718" bIns="45718"/>
          <a:lstStyle/>
          <a:p>
            <a:endParaRPr dirty="0"/>
          </a:p>
        </p:txBody>
      </p:sp>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quarter" idx="1"/>
          </p:nvPr>
        </p:nvSpPr>
        <p:spPr>
          <a:xfrm>
            <a:off x="1097280" y="4453128"/>
            <a:ext cx="10058401" cy="114300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traight Connector 8"/>
          <p:cNvSpPr/>
          <p:nvPr/>
        </p:nvSpPr>
        <p:spPr>
          <a:xfrm>
            <a:off x="1207656" y="4343400"/>
            <a:ext cx="9875523" cy="0"/>
          </a:xfrm>
          <a:prstGeom prst="line">
            <a:avLst/>
          </a:prstGeom>
          <a:ln w="6350">
            <a:solidFill>
              <a:srgbClr val="808080"/>
            </a:solidFill>
          </a:ln>
        </p:spPr>
        <p:txBody>
          <a:bodyPr lIns="45718" tIns="45718" rIns="45718" bIns="45718"/>
          <a:lstStyle/>
          <a:p>
            <a:endParaRPr dirty="0"/>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7"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endParaRPr dirty="0"/>
          </a:p>
        </p:txBody>
      </p:sp>
      <p:sp>
        <p:nvSpPr>
          <p:cNvPr id="48"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endParaRPr dirty="0"/>
          </a:p>
        </p:txBody>
      </p:sp>
      <p:sp>
        <p:nvSpPr>
          <p:cNvPr id="49" name="Straight Connector 9"/>
          <p:cNvSpPr/>
          <p:nvPr/>
        </p:nvSpPr>
        <p:spPr>
          <a:xfrm>
            <a:off x="1193532" y="1737845"/>
            <a:ext cx="9966961" cy="2"/>
          </a:xfrm>
          <a:prstGeom prst="line">
            <a:avLst/>
          </a:prstGeom>
          <a:ln w="6350">
            <a:solidFill>
              <a:srgbClr val="808080"/>
            </a:solidFill>
          </a:ln>
        </p:spPr>
        <p:txBody>
          <a:bodyPr lIns="45718" tIns="45718" rIns="45718" bIns="45718"/>
          <a:lstStyle/>
          <a:p>
            <a:endParaRPr dirty="0"/>
          </a:p>
        </p:txBody>
      </p:sp>
      <p:sp>
        <p:nvSpPr>
          <p:cNvPr id="50"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51" name="Body Level One…"/>
          <p:cNvSpPr txBox="1">
            <a:spLocks noGrp="1"/>
          </p:cNvSpPr>
          <p:nvPr>
            <p:ph type="body" sz="half" idx="1"/>
          </p:nvPr>
        </p:nvSpPr>
        <p:spPr>
          <a:xfrm>
            <a:off x="1097280" y="1845734"/>
            <a:ext cx="4937760" cy="4023360"/>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9"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endParaRPr dirty="0"/>
          </a:p>
        </p:txBody>
      </p:sp>
      <p:sp>
        <p:nvSpPr>
          <p:cNvPr id="60"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endParaRPr dirty="0"/>
          </a:p>
        </p:txBody>
      </p:sp>
      <p:sp>
        <p:nvSpPr>
          <p:cNvPr id="61" name="Straight Connector 9"/>
          <p:cNvSpPr/>
          <p:nvPr/>
        </p:nvSpPr>
        <p:spPr>
          <a:xfrm>
            <a:off x="1193532" y="1737845"/>
            <a:ext cx="9966961" cy="2"/>
          </a:xfrm>
          <a:prstGeom prst="line">
            <a:avLst/>
          </a:prstGeom>
          <a:ln w="6350">
            <a:solidFill>
              <a:srgbClr val="808080"/>
            </a:solidFill>
          </a:ln>
        </p:spPr>
        <p:txBody>
          <a:bodyPr lIns="45718" tIns="45718" rIns="45718" bIns="45718"/>
          <a:lstStyle/>
          <a:p>
            <a:endParaRPr dirty="0"/>
          </a:p>
        </p:txBody>
      </p:sp>
      <p:sp>
        <p:nvSpPr>
          <p:cNvPr id="62"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63" name="Body Level One…"/>
          <p:cNvSpPr txBox="1">
            <a:spLocks noGrp="1"/>
          </p:cNvSpPr>
          <p:nvPr>
            <p:ph type="body" sz="quarter" idx="1"/>
          </p:nvPr>
        </p:nvSpPr>
        <p:spPr>
          <a:xfrm>
            <a:off x="1097280" y="1846052"/>
            <a:ext cx="4937760" cy="736284"/>
          </a:xfrm>
          <a:prstGeom prst="rect">
            <a:avLst/>
          </a:prstGeom>
        </p:spPr>
        <p:txBody>
          <a:bodyPr anchor="ctr"/>
          <a:lstStyle>
            <a:lvl1pPr>
              <a:defRPr sz="2000" spc="0"/>
            </a:lvl1pPr>
            <a:lvl2pPr>
              <a:defRPr sz="2000" spc="0"/>
            </a:lvl2pPr>
            <a:lvl3pPr>
              <a:defRPr sz="2000" spc="0"/>
            </a:lvl3pPr>
            <a:lvl4pPr>
              <a:defRPr sz="2000" spc="0"/>
            </a:lvl4pPr>
            <a:lvl5pPr>
              <a:defRPr sz="2000" spc="0"/>
            </a:lvl5pPr>
          </a:lstStyle>
          <a:p>
            <a:r>
              <a:t>Body Level One</a:t>
            </a:r>
          </a:p>
          <a:p>
            <a:pPr lvl="1"/>
            <a:r>
              <a:t>Body Level Two</a:t>
            </a:r>
          </a:p>
          <a:p>
            <a:pPr lvl="2"/>
            <a:r>
              <a:t>Body Level Three</a:t>
            </a:r>
          </a:p>
          <a:p>
            <a:pPr lvl="3"/>
            <a:r>
              <a:t>Body Level Four</a:t>
            </a:r>
          </a:p>
          <a:p>
            <a:pPr lvl="4"/>
            <a:r>
              <a:t>Body Level Five</a:t>
            </a:r>
          </a:p>
        </p:txBody>
      </p:sp>
      <p:sp>
        <p:nvSpPr>
          <p:cNvPr id="64" name="Text Placeholder 4"/>
          <p:cNvSpPr>
            <a:spLocks noGrp="1"/>
          </p:cNvSpPr>
          <p:nvPr>
            <p:ph type="body" sz="quarter" idx="13"/>
          </p:nvPr>
        </p:nvSpPr>
        <p:spPr>
          <a:xfrm>
            <a:off x="6217918" y="1846052"/>
            <a:ext cx="4937763" cy="736284"/>
          </a:xfrm>
          <a:prstGeom prst="rect">
            <a:avLst/>
          </a:prstGeom>
        </p:spPr>
        <p:txBody>
          <a:bodyPr anchor="ctr"/>
          <a:lstStyle/>
          <a:p>
            <a:pPr marL="91438" indent="-91438">
              <a:buClr>
                <a:schemeClr val="accent1"/>
              </a:buClr>
              <a:buSzPct val="100000"/>
              <a:buFont typeface="Calibri"/>
              <a:buChar char=" "/>
              <a:defRPr sz="2000" cap="none" spc="0">
                <a:solidFill>
                  <a:srgbClr val="404040"/>
                </a:solidFill>
              </a:defRPr>
            </a:pPr>
            <a:endParaRP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2" name="Rectangle 6"/>
          <p:cNvSpPr/>
          <p:nvPr/>
        </p:nvSpPr>
        <p:spPr>
          <a:xfrm>
            <a:off x="3175" y="6400800"/>
            <a:ext cx="12188825" cy="457200"/>
          </a:xfrm>
          <a:prstGeom prst="rect">
            <a:avLst/>
          </a:prstGeom>
          <a:solidFill>
            <a:schemeClr val="accent2"/>
          </a:solidFill>
          <a:ln w="12700">
            <a:miter lim="400000"/>
          </a:ln>
        </p:spPr>
        <p:txBody>
          <a:bodyPr lIns="45718" tIns="45718" rIns="45718" bIns="45718"/>
          <a:lstStyle/>
          <a:p>
            <a:endParaRPr dirty="0"/>
          </a:p>
        </p:txBody>
      </p:sp>
      <p:sp>
        <p:nvSpPr>
          <p:cNvPr id="73" name="Rectangle 8"/>
          <p:cNvSpPr/>
          <p:nvPr/>
        </p:nvSpPr>
        <p:spPr>
          <a:xfrm>
            <a:off x="13" y="6334316"/>
            <a:ext cx="12188828" cy="64010"/>
          </a:xfrm>
          <a:prstGeom prst="rect">
            <a:avLst/>
          </a:prstGeom>
          <a:solidFill>
            <a:schemeClr val="accent1"/>
          </a:solidFill>
          <a:ln w="12700">
            <a:miter lim="400000"/>
          </a:ln>
        </p:spPr>
        <p:txBody>
          <a:bodyPr lIns="45718" tIns="45718" rIns="45718" bIns="45718"/>
          <a:lstStyle/>
          <a:p>
            <a:endParaRPr dirty="0"/>
          </a:p>
        </p:txBody>
      </p:sp>
      <p:sp>
        <p:nvSpPr>
          <p:cNvPr id="74" name="Straight Connector 9"/>
          <p:cNvSpPr/>
          <p:nvPr/>
        </p:nvSpPr>
        <p:spPr>
          <a:xfrm>
            <a:off x="1193532" y="1737845"/>
            <a:ext cx="9966961" cy="2"/>
          </a:xfrm>
          <a:prstGeom prst="line">
            <a:avLst/>
          </a:prstGeom>
          <a:ln w="6350">
            <a:solidFill>
              <a:srgbClr val="808080"/>
            </a:solidFill>
          </a:ln>
        </p:spPr>
        <p:txBody>
          <a:bodyPr lIns="45718" tIns="45718" rIns="45718" bIns="45718"/>
          <a:lstStyle/>
          <a:p>
            <a:endParaRPr dirty="0"/>
          </a:p>
        </p:txBody>
      </p:sp>
      <p:sp>
        <p:nvSpPr>
          <p:cNvPr id="75"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3" name="Rectangle 4"/>
          <p:cNvSpPr/>
          <p:nvPr/>
        </p:nvSpPr>
        <p:spPr>
          <a:xfrm>
            <a:off x="3175" y="6400800"/>
            <a:ext cx="12188825" cy="457200"/>
          </a:xfrm>
          <a:prstGeom prst="rect">
            <a:avLst/>
          </a:prstGeom>
          <a:solidFill>
            <a:schemeClr val="accent2"/>
          </a:solidFill>
          <a:ln w="12700">
            <a:miter lim="400000"/>
          </a:ln>
        </p:spPr>
        <p:txBody>
          <a:bodyPr lIns="45718" tIns="45718" rIns="45718" bIns="45718"/>
          <a:lstStyle/>
          <a:p>
            <a:endParaRPr dirty="0"/>
          </a:p>
        </p:txBody>
      </p:sp>
      <p:sp>
        <p:nvSpPr>
          <p:cNvPr id="84" name="Rectangle 5"/>
          <p:cNvSpPr/>
          <p:nvPr/>
        </p:nvSpPr>
        <p:spPr>
          <a:xfrm>
            <a:off x="13" y="6334316"/>
            <a:ext cx="12188828" cy="64010"/>
          </a:xfrm>
          <a:prstGeom prst="rect">
            <a:avLst/>
          </a:prstGeom>
          <a:solidFill>
            <a:schemeClr val="accent1"/>
          </a:solidFill>
          <a:ln w="12700">
            <a:miter lim="400000"/>
          </a:ln>
        </p:spPr>
        <p:txBody>
          <a:bodyPr lIns="45718" tIns="45718" rIns="45718" bIns="45718"/>
          <a:lstStyle/>
          <a:p>
            <a:endParaRPr dirty="0"/>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2" name="Rectangle 7"/>
          <p:cNvSpPr/>
          <p:nvPr/>
        </p:nvSpPr>
        <p:spPr>
          <a:xfrm>
            <a:off x="14" y="0"/>
            <a:ext cx="4050795" cy="6858000"/>
          </a:xfrm>
          <a:prstGeom prst="rect">
            <a:avLst/>
          </a:prstGeom>
          <a:solidFill>
            <a:schemeClr val="accent2"/>
          </a:solidFill>
          <a:ln w="12700">
            <a:miter lim="400000"/>
          </a:ln>
        </p:spPr>
        <p:txBody>
          <a:bodyPr lIns="45718" tIns="45718" rIns="45718" bIns="45718"/>
          <a:lstStyle/>
          <a:p>
            <a:endParaRPr dirty="0"/>
          </a:p>
        </p:txBody>
      </p:sp>
      <p:sp>
        <p:nvSpPr>
          <p:cNvPr id="93" name="Rectangle 8"/>
          <p:cNvSpPr/>
          <p:nvPr/>
        </p:nvSpPr>
        <p:spPr>
          <a:xfrm>
            <a:off x="4040070" y="0"/>
            <a:ext cx="64010" cy="6858000"/>
          </a:xfrm>
          <a:prstGeom prst="rect">
            <a:avLst/>
          </a:prstGeom>
          <a:solidFill>
            <a:schemeClr val="accent1"/>
          </a:solidFill>
          <a:ln w="12700">
            <a:miter lim="400000"/>
          </a:ln>
        </p:spPr>
        <p:txBody>
          <a:bodyPr lIns="45718" tIns="45718" rIns="45718" bIns="45718"/>
          <a:lstStyle/>
          <a:p>
            <a:endParaRPr dirty="0"/>
          </a:p>
        </p:txBody>
      </p:sp>
      <p:sp>
        <p:nvSpPr>
          <p:cNvPr id="94" name="Title Text"/>
          <p:cNvSpPr txBox="1">
            <a:spLocks noGrp="1"/>
          </p:cNvSpPr>
          <p:nvPr>
            <p:ph type="title"/>
          </p:nvPr>
        </p:nvSpPr>
        <p:spPr>
          <a:xfrm>
            <a:off x="457200" y="594359"/>
            <a:ext cx="3200400" cy="2286001"/>
          </a:xfrm>
          <a:prstGeom prst="rect">
            <a:avLst/>
          </a:prstGeom>
        </p:spPr>
        <p:txBody>
          <a:bodyPr/>
          <a:lstStyle>
            <a:lvl1pPr>
              <a:defRPr sz="3600">
                <a:solidFill>
                  <a:srgbClr val="FFFFFF"/>
                </a:solidFill>
              </a:defRPr>
            </a:lvl1pPr>
          </a:lstStyle>
          <a:p>
            <a:r>
              <a:t>Title Text</a:t>
            </a:r>
          </a:p>
        </p:txBody>
      </p:sp>
      <p:sp>
        <p:nvSpPr>
          <p:cNvPr id="95" name="Body Level One…"/>
          <p:cNvSpPr txBox="1">
            <a:spLocks noGrp="1"/>
          </p:cNvSpPr>
          <p:nvPr>
            <p:ph type="body" idx="1"/>
          </p:nvPr>
        </p:nvSpPr>
        <p:spPr>
          <a:xfrm>
            <a:off x="4800600" y="731519"/>
            <a:ext cx="6492241" cy="5257802"/>
          </a:xfrm>
          <a:prstGeom prst="rect">
            <a:avLst/>
          </a:prstGeom>
        </p:spPr>
        <p:txBody>
          <a:bodyPr lIns="0" tIns="0" rIns="0" bIns="0"/>
          <a:lstStyle>
            <a:lvl1pPr marL="91438" indent="-91438">
              <a:buClr>
                <a:schemeClr val="accent1"/>
              </a:buClr>
              <a:buSzPct val="100000"/>
              <a:buFont typeface="Calibri"/>
              <a:buChar char=" "/>
              <a:defRPr sz="2000" cap="none" spc="0">
                <a:solidFill>
                  <a:srgbClr val="404040"/>
                </a:solidFill>
              </a:defRPr>
            </a:lvl1pPr>
            <a:lvl2pPr marL="404368" indent="-203200">
              <a:buClr>
                <a:schemeClr val="accent1"/>
              </a:buClr>
              <a:buSzPct val="100000"/>
              <a:buFont typeface="Calibri"/>
              <a:buChar char="◦"/>
              <a:defRPr sz="2000" cap="none" spc="0">
                <a:solidFill>
                  <a:srgbClr val="404040"/>
                </a:solidFill>
              </a:defRPr>
            </a:lvl2pPr>
            <a:lvl3pPr marL="645304" indent="-261256">
              <a:buClr>
                <a:schemeClr val="accent1"/>
              </a:buClr>
              <a:buSzPct val="100000"/>
              <a:buFont typeface="Calibri"/>
              <a:buChar char="◦"/>
              <a:defRPr sz="2000" cap="none" spc="0">
                <a:solidFill>
                  <a:srgbClr val="404040"/>
                </a:solidFill>
              </a:defRPr>
            </a:lvl3pPr>
            <a:lvl4pPr marL="828185" indent="-261257">
              <a:buClr>
                <a:schemeClr val="accent1"/>
              </a:buClr>
              <a:buSzPct val="100000"/>
              <a:buFont typeface="Calibri"/>
              <a:buChar char="◦"/>
              <a:defRPr sz="2000" cap="none" spc="0">
                <a:solidFill>
                  <a:srgbClr val="404040"/>
                </a:solidFill>
              </a:defRPr>
            </a:lvl4pPr>
            <a:lvl5pPr marL="1011065" indent="-261257">
              <a:buClr>
                <a:schemeClr val="accent1"/>
              </a:buClr>
              <a:buSzPct val="100000"/>
              <a:buFont typeface="Calibri"/>
              <a:buChar char="◦"/>
              <a:defRPr sz="2000" cap="none" spc="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13"/>
          </p:nvPr>
        </p:nvSpPr>
        <p:spPr>
          <a:xfrm>
            <a:off x="457200" y="2926079"/>
            <a:ext cx="3200400" cy="3379125"/>
          </a:xfrm>
          <a:prstGeom prst="rect">
            <a:avLst/>
          </a:prstGeom>
        </p:spPr>
        <p:txBody>
          <a:bodyPr/>
          <a:lstStyle/>
          <a:p>
            <a:pPr marL="91438" indent="-91438">
              <a:buClr>
                <a:schemeClr val="accent1"/>
              </a:buClr>
              <a:buSzPct val="100000"/>
              <a:buFont typeface="Calibri"/>
              <a:buChar char=" "/>
              <a:defRPr sz="2000" cap="none" spc="0">
                <a:solidFill>
                  <a:srgbClr val="404040"/>
                </a:solidFill>
              </a:defRPr>
            </a:pPr>
            <a:endParaRPr/>
          </a:p>
        </p:txBody>
      </p:sp>
      <p:sp>
        <p:nvSpPr>
          <p:cNvPr id="97" name="Slide Number"/>
          <p:cNvSpPr txBox="1">
            <a:spLocks noGrp="1"/>
          </p:cNvSpPr>
          <p:nvPr>
            <p:ph type="sldNum" sz="quarter" idx="2"/>
          </p:nvPr>
        </p:nvSpPr>
        <p:spPr>
          <a:prstGeom prst="rect">
            <a:avLst/>
          </a:prstGeom>
        </p:spPr>
        <p:txBody>
          <a:bodyPr/>
          <a:lstStyle>
            <a:lvl1pPr>
              <a:defRPr>
                <a:solidFill>
                  <a:srgbClr val="344068"/>
                </a:solidFill>
              </a:defRPr>
            </a:lvl1pPr>
          </a:lstStyle>
          <a:p>
            <a:fld id="{86CB4B4D-7CA3-9044-876B-883B54F8677D}" type="slidenum">
              <a:rPr/>
              <a:p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4" name="Rectangle 7"/>
          <p:cNvSpPr/>
          <p:nvPr/>
        </p:nvSpPr>
        <p:spPr>
          <a:xfrm>
            <a:off x="0" y="4953000"/>
            <a:ext cx="12188825" cy="1905000"/>
          </a:xfrm>
          <a:prstGeom prst="rect">
            <a:avLst/>
          </a:prstGeom>
          <a:solidFill>
            <a:schemeClr val="accent2"/>
          </a:solidFill>
          <a:ln w="12700">
            <a:miter lim="400000"/>
          </a:ln>
        </p:spPr>
        <p:txBody>
          <a:bodyPr lIns="45718" tIns="45718" rIns="45718" bIns="45718"/>
          <a:lstStyle/>
          <a:p>
            <a:endParaRPr dirty="0"/>
          </a:p>
        </p:txBody>
      </p:sp>
      <p:sp>
        <p:nvSpPr>
          <p:cNvPr id="105" name="Rectangle 8"/>
          <p:cNvSpPr/>
          <p:nvPr/>
        </p:nvSpPr>
        <p:spPr>
          <a:xfrm>
            <a:off x="13" y="4915075"/>
            <a:ext cx="12188828" cy="64010"/>
          </a:xfrm>
          <a:prstGeom prst="rect">
            <a:avLst/>
          </a:prstGeom>
          <a:solidFill>
            <a:schemeClr val="accent1"/>
          </a:solidFill>
          <a:ln w="12700">
            <a:miter lim="400000"/>
          </a:ln>
        </p:spPr>
        <p:txBody>
          <a:bodyPr lIns="45718" tIns="45718" rIns="45718" bIns="45718"/>
          <a:lstStyle/>
          <a:p>
            <a:endParaRPr dirty="0"/>
          </a:p>
        </p:txBody>
      </p:sp>
      <p:sp>
        <p:nvSpPr>
          <p:cNvPr id="106" name="Title Text"/>
          <p:cNvSpPr txBox="1">
            <a:spLocks noGrp="1"/>
          </p:cNvSpPr>
          <p:nvPr>
            <p:ph type="title"/>
          </p:nvPr>
        </p:nvSpPr>
        <p:spPr>
          <a:xfrm>
            <a:off x="1097280" y="5074920"/>
            <a:ext cx="10113645" cy="822962"/>
          </a:xfrm>
          <a:prstGeom prst="rect">
            <a:avLst/>
          </a:prstGeom>
        </p:spPr>
        <p:txBody>
          <a:bodyPr lIns="0" tIns="0" rIns="0" bIns="0"/>
          <a:lstStyle>
            <a:lvl1pPr>
              <a:defRPr sz="3600">
                <a:solidFill>
                  <a:srgbClr val="FFFFFF"/>
                </a:solidFill>
              </a:defRPr>
            </a:lvl1pPr>
          </a:lstStyle>
          <a:p>
            <a:r>
              <a:t>Title Text</a:t>
            </a:r>
          </a:p>
        </p:txBody>
      </p:sp>
      <p:sp>
        <p:nvSpPr>
          <p:cNvPr id="107" name="Picture Placeholder 2"/>
          <p:cNvSpPr>
            <a:spLocks noGrp="1"/>
          </p:cNvSpPr>
          <p:nvPr>
            <p:ph type="pic" idx="13"/>
          </p:nvPr>
        </p:nvSpPr>
        <p:spPr>
          <a:xfrm>
            <a:off x="13" y="0"/>
            <a:ext cx="12191988" cy="4915076"/>
          </a:xfrm>
          <a:prstGeom prst="rect">
            <a:avLst/>
          </a:prstGeom>
        </p:spPr>
        <p:txBody>
          <a:bodyPr lIns="91439" tIns="45719" rIns="91439" bIns="45719">
            <a:noAutofit/>
          </a:bodyPr>
          <a:lstStyle/>
          <a:p>
            <a:endParaRPr dirty="0"/>
          </a:p>
        </p:txBody>
      </p:sp>
      <p:sp>
        <p:nvSpPr>
          <p:cNvPr id="108" name="Body Level One…"/>
          <p:cNvSpPr txBox="1">
            <a:spLocks noGrp="1"/>
          </p:cNvSpPr>
          <p:nvPr>
            <p:ph type="body" sz="quarter" idx="1"/>
          </p:nvPr>
        </p:nvSpPr>
        <p:spPr>
          <a:xfrm>
            <a:off x="1097280" y="5907023"/>
            <a:ext cx="10113265" cy="594362"/>
          </a:xfrm>
          <a:prstGeom prst="rect">
            <a:avLst/>
          </a:prstGeom>
        </p:spPr>
        <p:txBody>
          <a:bodyPr lIns="0" tIns="0" rIns="0" bIns="0"/>
          <a:lstStyle>
            <a:lvl1pPr>
              <a:spcBef>
                <a:spcPts val="600"/>
              </a:spcBef>
              <a:defRPr sz="1500" cap="none" spc="0">
                <a:solidFill>
                  <a:srgbClr val="FFFFFF"/>
                </a:solidFill>
              </a:defRPr>
            </a:lvl1pPr>
            <a:lvl2pPr>
              <a:spcBef>
                <a:spcPts val="600"/>
              </a:spcBef>
              <a:defRPr sz="1500" cap="none" spc="0">
                <a:solidFill>
                  <a:srgbClr val="FFFFFF"/>
                </a:solidFill>
              </a:defRPr>
            </a:lvl2pPr>
            <a:lvl3pPr>
              <a:spcBef>
                <a:spcPts val="600"/>
              </a:spcBef>
              <a:defRPr sz="1500" cap="none" spc="0">
                <a:solidFill>
                  <a:srgbClr val="FFFFFF"/>
                </a:solidFill>
              </a:defRPr>
            </a:lvl3pPr>
            <a:lvl4pPr>
              <a:spcBef>
                <a:spcPts val="600"/>
              </a:spcBef>
              <a:defRPr sz="1500" cap="none" spc="0">
                <a:solidFill>
                  <a:srgbClr val="FFFFFF"/>
                </a:solidFill>
              </a:defRPr>
            </a:lvl4pPr>
            <a:lvl5pPr>
              <a:spcBef>
                <a:spcPts val="600"/>
              </a:spcBef>
              <a:defRPr sz="1500" cap="none" spc="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6400800"/>
            <a:ext cx="12192003" cy="457200"/>
          </a:xfrm>
          <a:prstGeom prst="rect">
            <a:avLst/>
          </a:prstGeom>
          <a:solidFill>
            <a:schemeClr val="accent2"/>
          </a:solidFill>
          <a:ln w="12700">
            <a:miter lim="400000"/>
          </a:ln>
        </p:spPr>
        <p:txBody>
          <a:bodyPr lIns="45718" tIns="45718" rIns="45718" bIns="45718"/>
          <a:lstStyle/>
          <a:p>
            <a:endParaRPr dirty="0"/>
          </a:p>
        </p:txBody>
      </p:sp>
      <p:sp>
        <p:nvSpPr>
          <p:cNvPr id="3" name="Rectangle 7"/>
          <p:cNvSpPr/>
          <p:nvPr/>
        </p:nvSpPr>
        <p:spPr>
          <a:xfrm>
            <a:off x="0" y="6334316"/>
            <a:ext cx="12192003" cy="66486"/>
          </a:xfrm>
          <a:prstGeom prst="rect">
            <a:avLst/>
          </a:prstGeom>
          <a:solidFill>
            <a:schemeClr val="accent1"/>
          </a:solidFill>
          <a:ln w="12700">
            <a:miter lim="400000"/>
          </a:ln>
        </p:spPr>
        <p:txBody>
          <a:bodyPr lIns="45718" tIns="45718" rIns="45718" bIns="45718"/>
          <a:lstStyle/>
          <a:p>
            <a:endParaRPr dirty="0"/>
          </a:p>
        </p:txBody>
      </p:sp>
      <p:sp>
        <p:nvSpPr>
          <p:cNvPr id="4" name="Title Text"/>
          <p:cNvSpPr txBox="1">
            <a:spLocks noGrp="1"/>
          </p:cNvSpPr>
          <p:nvPr>
            <p:ph type="title"/>
          </p:nvPr>
        </p:nvSpPr>
        <p:spPr>
          <a:xfrm>
            <a:off x="1097280" y="758951"/>
            <a:ext cx="10058401" cy="356616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p>
            <a:r>
              <a:t>Title Text</a:t>
            </a:r>
          </a:p>
        </p:txBody>
      </p:sp>
      <p:sp>
        <p:nvSpPr>
          <p:cNvPr id="5" name="Body Level One…"/>
          <p:cNvSpPr txBox="1">
            <a:spLocks noGrp="1"/>
          </p:cNvSpPr>
          <p:nvPr>
            <p:ph type="body" idx="1"/>
          </p:nvPr>
        </p:nvSpPr>
        <p:spPr>
          <a:xfrm>
            <a:off x="1100050" y="4455621"/>
            <a:ext cx="10058401" cy="114300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traight Connector 8"/>
          <p:cNvSpPr/>
          <p:nvPr/>
        </p:nvSpPr>
        <p:spPr>
          <a:xfrm>
            <a:off x="1207656" y="4343400"/>
            <a:ext cx="9875523" cy="0"/>
          </a:xfrm>
          <a:prstGeom prst="line">
            <a:avLst/>
          </a:prstGeom>
          <a:ln w="6350">
            <a:solidFill>
              <a:srgbClr val="808080"/>
            </a:solidFill>
          </a:ln>
        </p:spPr>
        <p:txBody>
          <a:bodyPr lIns="45718" tIns="45718" rIns="45718" bIns="45718"/>
          <a:lstStyle/>
          <a:p>
            <a:endParaRPr dirty="0"/>
          </a:p>
        </p:txBody>
      </p:sp>
      <p:sp>
        <p:nvSpPr>
          <p:cNvPr id="7" name="Slide Number"/>
          <p:cNvSpPr txBox="1">
            <a:spLocks noGrp="1"/>
          </p:cNvSpPr>
          <p:nvPr>
            <p:ph type="sldNum" sz="quarter" idx="2"/>
          </p:nvPr>
        </p:nvSpPr>
        <p:spPr>
          <a:xfrm>
            <a:off x="10979608" y="6514078"/>
            <a:ext cx="232875" cy="256539"/>
          </a:xfrm>
          <a:prstGeom prst="rect">
            <a:avLst/>
          </a:prstGeom>
          <a:ln w="12700">
            <a:miter lim="400000"/>
          </a:ln>
        </p:spPr>
        <p:txBody>
          <a:bodyPr wrap="none" lIns="45718" tIns="45718" rIns="45718" bIns="45718" anchor="ctr">
            <a:spAutoFit/>
          </a:bodyPr>
          <a:lstStyle>
            <a:lvl1pPr algn="r">
              <a:defRPr sz="1000">
                <a:solidFill>
                  <a:srgbClr val="FFFFFF"/>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1pPr>
      <a:lvl2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2pPr>
      <a:lvl3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3pPr>
      <a:lvl4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4pPr>
      <a:lvl5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5pPr>
      <a:lvl6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6pPr>
      <a:lvl7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7pPr>
      <a:lvl8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8pPr>
      <a:lvl9pPr marL="0" marR="0" indent="0" algn="l" defTabSz="914400" rtl="0" latinLnBrk="0">
        <a:lnSpc>
          <a:spcPct val="85000"/>
        </a:lnSpc>
        <a:spcBef>
          <a:spcPts val="0"/>
        </a:spcBef>
        <a:spcAft>
          <a:spcPts val="0"/>
        </a:spcAft>
        <a:buClrTx/>
        <a:buSzTx/>
        <a:buFontTx/>
        <a:buNone/>
        <a:tabLst/>
        <a:defRPr sz="8000" b="0" i="0" u="none" strike="noStrike" cap="none" spc="-50" baseline="0">
          <a:ln>
            <a:noFill/>
          </a:ln>
          <a:solidFill>
            <a:srgbClr val="262626"/>
          </a:solidFill>
          <a:uFillTx/>
          <a:latin typeface="+mj-lt"/>
          <a:ea typeface="+mj-ea"/>
          <a:cs typeface="+mj-cs"/>
          <a:sym typeface="Calibri"/>
        </a:defRPr>
      </a:lvl9pPr>
    </p:titleStyle>
    <p:bodyStyle>
      <a:lvl1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1pPr>
      <a:lvl2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2pPr>
      <a:lvl3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3pPr>
      <a:lvl4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4pPr>
      <a:lvl5pPr marL="0" marR="0" indent="0" algn="l" defTabSz="914400" rtl="0" latinLnBrk="0">
        <a:lnSpc>
          <a:spcPct val="90000"/>
        </a:lnSpc>
        <a:spcBef>
          <a:spcPts val="1200"/>
        </a:spcBef>
        <a:spcAft>
          <a:spcPts val="0"/>
        </a:spcAft>
        <a:buClrTx/>
        <a:buSzTx/>
        <a:buFontTx/>
        <a:buNone/>
        <a:tabLst/>
        <a:defRPr sz="2400" b="0" i="0" u="none" strike="noStrike" cap="all" spc="200" baseline="0">
          <a:ln>
            <a:noFill/>
          </a:ln>
          <a:solidFill>
            <a:srgbClr val="344068"/>
          </a:solidFill>
          <a:uFillTx/>
          <a:latin typeface="+mj-lt"/>
          <a:ea typeface="+mj-ea"/>
          <a:cs typeface="+mj-cs"/>
          <a:sym typeface="Calibri"/>
        </a:defRPr>
      </a:lvl5pPr>
      <a:lvl6pPr marL="12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6pPr>
      <a:lvl7pPr marL="14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7pPr>
      <a:lvl8pPr marL="16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8pPr>
      <a:lvl9pPr marL="1863285" marR="0" indent="-391885" algn="l" defTabSz="914400" rtl="0" latinLnBrk="0">
        <a:lnSpc>
          <a:spcPct val="90000"/>
        </a:lnSpc>
        <a:spcBef>
          <a:spcPts val="1200"/>
        </a:spcBef>
        <a:spcAft>
          <a:spcPts val="0"/>
        </a:spcAft>
        <a:buClrTx/>
        <a:buSzPct val="100000"/>
        <a:buFontTx/>
        <a:buChar char="◦"/>
        <a:tabLst/>
        <a:defRPr sz="2400" b="0" i="0" u="none" strike="noStrike" cap="all" spc="200" baseline="0">
          <a:ln>
            <a:noFill/>
          </a:ln>
          <a:solidFill>
            <a:srgbClr val="344068"/>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pple.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hyperlink" Target="http://cooltoolsforschools.wikispaces.com/Hom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educatio.itstudy.hu/mod/page/view.php?id=46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learningapps.org/watch?v=p68s5b4st17"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learningapps.org/display?v=p3ogjvvgk17"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ikttanulokor.blogspot.hu/p/viz-vilagnapi-munkak.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7.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tenegen.eu/en/content/090508/elearning-20-and-connectivis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wired.com/wired/archive/1.01/hyperlearning.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bubbl.us/" TargetMode="External"/><Relationship Id="rId7" Type="http://schemas.openxmlformats.org/officeDocument/2006/relationships/hyperlink" Target="https://moodl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youtube.com/user/moodlehq" TargetMode="External"/><Relationship Id="rId5" Type="http://schemas.openxmlformats.org/officeDocument/2006/relationships/hyperlink" Target="https://creativecommons.org/" TargetMode="External"/><Relationship Id="rId4" Type="http://schemas.openxmlformats.org/officeDocument/2006/relationships/hyperlink" Target="https://animoto.com/dashboar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appl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ppl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apple.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researchhubs.com/post/computing/web-application/web-1-2-and-3.html" TargetMode="External"/><Relationship Id="rId4" Type="http://schemas.openxmlformats.org/officeDocument/2006/relationships/hyperlink" Target="http://course.tenegen.e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4" descr="Picture 4"/>
          <p:cNvPicPr>
            <a:picLocks noChangeAspect="1"/>
          </p:cNvPicPr>
          <p:nvPr/>
        </p:nvPicPr>
        <p:blipFill>
          <a:blip r:embed="rId3" cstate="print">
            <a:extLst/>
          </a:blip>
          <a:stretch>
            <a:fillRect/>
          </a:stretch>
        </p:blipFill>
        <p:spPr>
          <a:xfrm>
            <a:off x="903942" y="527240"/>
            <a:ext cx="3826001" cy="2315328"/>
          </a:xfrm>
          <a:prstGeom prst="rect">
            <a:avLst/>
          </a:prstGeom>
          <a:ln w="12700">
            <a:miter lim="400000"/>
          </a:ln>
        </p:spPr>
      </p:pic>
      <p:pic>
        <p:nvPicPr>
          <p:cNvPr id="160" name="Kép 1" descr="Kép 1"/>
          <p:cNvPicPr>
            <a:picLocks noChangeAspect="1"/>
          </p:cNvPicPr>
          <p:nvPr/>
        </p:nvPicPr>
        <p:blipFill>
          <a:blip r:embed="rId4">
            <a:extLst/>
          </a:blip>
          <a:srcRect r="85412"/>
          <a:stretch>
            <a:fillRect/>
          </a:stretch>
        </p:blipFill>
        <p:spPr>
          <a:xfrm>
            <a:off x="-1" y="3723937"/>
            <a:ext cx="609602" cy="3134063"/>
          </a:xfrm>
          <a:prstGeom prst="rect">
            <a:avLst/>
          </a:prstGeom>
          <a:ln w="12700">
            <a:miter lim="400000"/>
          </a:ln>
        </p:spPr>
      </p:pic>
      <p:sp>
        <p:nvSpPr>
          <p:cNvPr id="161" name="Téglalap 7"/>
          <p:cNvSpPr/>
          <p:nvPr/>
        </p:nvSpPr>
        <p:spPr>
          <a:xfrm>
            <a:off x="-2" y="6035040"/>
            <a:ext cx="9459887" cy="822962"/>
          </a:xfrm>
          <a:prstGeom prst="rect">
            <a:avLst/>
          </a:prstGeom>
          <a:solidFill>
            <a:srgbClr val="FFFFFF"/>
          </a:solidFill>
          <a:ln w="15875">
            <a:solidFill>
              <a:srgbClr val="FFFFFF"/>
            </a:solidFill>
          </a:ln>
        </p:spPr>
        <p:txBody>
          <a:bodyPr lIns="45718" tIns="45718" rIns="45718" bIns="45718" anchor="ctr"/>
          <a:lstStyle/>
          <a:p>
            <a:pPr algn="ctr" rtl="0"/>
            <a:endParaRPr dirty="0"/>
          </a:p>
        </p:txBody>
      </p:sp>
      <p:pic>
        <p:nvPicPr>
          <p:cNvPr id="162" name="Kép 6" descr="Kép 6"/>
          <p:cNvPicPr>
            <a:picLocks noChangeAspect="1"/>
          </p:cNvPicPr>
          <p:nvPr/>
        </p:nvPicPr>
        <p:blipFill>
          <a:blip r:embed="rId5">
            <a:extLst/>
          </a:blip>
          <a:stretch>
            <a:fillRect/>
          </a:stretch>
        </p:blipFill>
        <p:spPr>
          <a:xfrm>
            <a:off x="-3" y="5874129"/>
            <a:ext cx="9044250" cy="983871"/>
          </a:xfrm>
          <a:prstGeom prst="rect">
            <a:avLst/>
          </a:prstGeom>
          <a:ln w="12700">
            <a:miter lim="400000"/>
          </a:ln>
        </p:spPr>
      </p:pic>
      <p:sp>
        <p:nvSpPr>
          <p:cNvPr id="163" name="Téglalap 8"/>
          <p:cNvSpPr txBox="1"/>
          <p:nvPr/>
        </p:nvSpPr>
        <p:spPr>
          <a:xfrm>
            <a:off x="5087155" y="1084739"/>
            <a:ext cx="6709893" cy="11963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l" rtl="0">
              <a:defRPr sz="2400">
                <a:solidFill>
                  <a:srgbClr val="808080"/>
                </a:solidFill>
              </a:defRPr>
            </a:pPr>
            <a:r>
              <a:rPr lang="sl" b="0" i="0" u="none" baseline="0" dirty="0"/>
              <a:t>BODIMO INOVATIVNI! </a:t>
            </a:r>
          </a:p>
          <a:p>
            <a:pPr algn="l" rtl="0">
              <a:defRPr sz="2400">
                <a:solidFill>
                  <a:srgbClr val="808080"/>
                </a:solidFill>
              </a:defRPr>
            </a:pPr>
            <a:r>
              <a:rPr lang="sl" b="0" i="0" u="none" baseline="0" dirty="0"/>
              <a:t>Razvoj ustvarjalnosti, inovativnosti in podjetništva za učitelje osnovnih šol</a:t>
            </a:r>
          </a:p>
        </p:txBody>
      </p:sp>
      <p:sp>
        <p:nvSpPr>
          <p:cNvPr id="164" name="Text Placeholder 2"/>
          <p:cNvSpPr txBox="1"/>
          <p:nvPr/>
        </p:nvSpPr>
        <p:spPr>
          <a:xfrm>
            <a:off x="1198288" y="4486021"/>
            <a:ext cx="10058401" cy="114300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algn="l" defTabSz="914400" rtl="0">
              <a:lnSpc>
                <a:spcPct val="90000"/>
              </a:lnSpc>
              <a:spcBef>
                <a:spcPts val="1200"/>
              </a:spcBef>
              <a:defRPr sz="2400" cap="all" spc="200">
                <a:solidFill>
                  <a:srgbClr val="344068"/>
                </a:solidFill>
              </a:defRPr>
            </a:pPr>
            <a:r>
              <a:rPr lang="sl" b="0" i="0" u="none" baseline="0" dirty="0"/>
              <a:t>Učni element »E2«: Inovativna uporaba IKT pri poučevanju</a:t>
            </a:r>
          </a:p>
          <a:p>
            <a:pPr algn="r" defTabSz="914400" rtl="0">
              <a:lnSpc>
                <a:spcPct val="90000"/>
              </a:lnSpc>
              <a:spcBef>
                <a:spcPts val="1200"/>
              </a:spcBef>
              <a:defRPr sz="2000" cap="all" spc="200">
                <a:solidFill>
                  <a:srgbClr val="344068"/>
                </a:solidFill>
              </a:defRPr>
            </a:pPr>
            <a:r>
              <a:rPr lang="sl" b="0" i="0" u="none" baseline="0" dirty="0" smtClean="0"/>
              <a:t>AVTOR VsEbinE: </a:t>
            </a:r>
            <a:r>
              <a:rPr lang="sl" b="0" i="0" u="none" baseline="0" dirty="0"/>
              <a:t>Mária Hartyányi</a:t>
            </a:r>
            <a:endParaRPr dirty="0"/>
          </a:p>
        </p:txBody>
      </p:sp>
      <p:sp>
        <p:nvSpPr>
          <p:cNvPr id="165" name="Title 1"/>
          <p:cNvSpPr txBox="1"/>
          <p:nvPr/>
        </p:nvSpPr>
        <p:spPr>
          <a:xfrm>
            <a:off x="1189426" y="2978307"/>
            <a:ext cx="10058400" cy="137197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fontScale="85000" lnSpcReduction="10000"/>
          </a:bodyPr>
          <a:lstStyle>
            <a:lvl1pPr>
              <a:defRPr sz="6200"/>
            </a:lvl1pPr>
          </a:lstStyle>
          <a:p>
            <a:pPr algn="l" rtl="0"/>
            <a:r>
              <a:rPr lang="sl" b="0" i="0" u="none" baseline="0" dirty="0" smtClean="0"/>
              <a:t>Enota </a:t>
            </a:r>
            <a:r>
              <a:rPr lang="sl" b="0" i="0" u="none" baseline="0" dirty="0"/>
              <a:t>»U2«: Inovativno poučevanje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Web 3.0 - NOW!"/>
          <p:cNvSpPr txBox="1">
            <a:spLocks noGrp="1"/>
          </p:cNvSpPr>
          <p:nvPr>
            <p:ph type="title"/>
          </p:nvPr>
        </p:nvSpPr>
        <p:spPr>
          <a:xfrm>
            <a:off x="1029582" y="287087"/>
            <a:ext cx="8234770" cy="1450760"/>
          </a:xfrm>
          <a:prstGeom prst="rect">
            <a:avLst/>
          </a:prstGeom>
        </p:spPr>
        <p:txBody>
          <a:bodyPr/>
          <a:lstStyle>
            <a:lvl1pPr>
              <a:defRPr spc="-100"/>
            </a:lvl1pPr>
          </a:lstStyle>
          <a:p>
            <a:pPr algn="l" rtl="0"/>
            <a:r>
              <a:rPr lang="sl" b="0" i="0" u="none" baseline="0" dirty="0"/>
              <a:t>Splet 3.0 – </a:t>
            </a:r>
            <a:r>
              <a:rPr lang="sl" b="0" i="0" u="none" baseline="0" dirty="0" smtClean="0"/>
              <a:t>Splet</a:t>
            </a:r>
            <a:r>
              <a:rPr lang="sl" b="0" i="0" u="none" dirty="0" smtClean="0"/>
              <a:t> </a:t>
            </a:r>
            <a:r>
              <a:rPr lang="sl" b="0" i="0" u="none" baseline="0" dirty="0" smtClean="0"/>
              <a:t>podatkov </a:t>
            </a:r>
            <a:r>
              <a:rPr lang="sl" b="0" i="0" u="none" baseline="0" dirty="0"/>
              <a:t>...</a:t>
            </a:r>
            <a:endParaRPr dirty="0"/>
          </a:p>
        </p:txBody>
      </p:sp>
      <p:sp>
        <p:nvSpPr>
          <p:cNvPr id="200" name="Robotics…"/>
          <p:cNvSpPr txBox="1"/>
          <p:nvPr/>
        </p:nvSpPr>
        <p:spPr>
          <a:xfrm>
            <a:off x="1159814" y="2852936"/>
            <a:ext cx="6592369" cy="58477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360947" indent="-360947" algn="l" rtl="0">
              <a:buSzPct val="80000"/>
              <a:buChar char="•"/>
              <a:defRPr sz="3600"/>
            </a:pPr>
            <a:endParaRPr sz="3200" dirty="0"/>
          </a:p>
        </p:txBody>
      </p:sp>
      <p:pic>
        <p:nvPicPr>
          <p:cNvPr id="202" name="icons-842846__480.png" descr="icons-842846__480.png"/>
          <p:cNvPicPr>
            <a:picLocks noChangeAspect="1"/>
          </p:cNvPicPr>
          <p:nvPr/>
        </p:nvPicPr>
        <p:blipFill>
          <a:blip r:embed="rId3" cstate="print">
            <a:extLst/>
          </a:blip>
          <a:stretch>
            <a:fillRect/>
          </a:stretch>
        </p:blipFill>
        <p:spPr>
          <a:xfrm>
            <a:off x="10344472" y="908720"/>
            <a:ext cx="650241" cy="650242"/>
          </a:xfrm>
          <a:prstGeom prst="rect">
            <a:avLst/>
          </a:prstGeom>
          <a:ln w="12700">
            <a:miter lim="400000"/>
          </a:ln>
        </p:spPr>
      </p:pic>
      <p:sp>
        <p:nvSpPr>
          <p:cNvPr id="2" name="TextBox 1"/>
          <p:cNvSpPr txBox="1"/>
          <p:nvPr/>
        </p:nvSpPr>
        <p:spPr>
          <a:xfrm>
            <a:off x="995901" y="1902084"/>
            <a:ext cx="10585176" cy="1692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rtl="0"/>
            <a:r>
              <a:rPr lang="sl" sz="2600" b="0" i="0" u="none" baseline="0" dirty="0"/>
              <a:t>Splet 3.0 je tretja generacija internetnih storitev, imenovana »inteligentni splet«, ki strojem omogoča, da izvedejo določeno razmišljanje, ki ga je bilo doslej pričakovati le od ljudju. Nova področja razvoja lahko razdelimo na naslednje teme:</a:t>
            </a:r>
            <a:endParaRPr lang="sl" sz="2600" dirty="0"/>
          </a:p>
        </p:txBody>
      </p:sp>
      <p:sp>
        <p:nvSpPr>
          <p:cNvPr id="4" name="Rectangle 3"/>
          <p:cNvSpPr/>
          <p:nvPr/>
        </p:nvSpPr>
        <p:spPr>
          <a:xfrm>
            <a:off x="1159814" y="3594851"/>
            <a:ext cx="6264696" cy="2246769"/>
          </a:xfrm>
          <a:prstGeom prst="rect">
            <a:avLst/>
          </a:prstGeom>
        </p:spPr>
        <p:txBody>
          <a:bodyPr wrap="square">
            <a:spAutoFit/>
          </a:bodyPr>
          <a:lstStyle/>
          <a:p>
            <a:pPr marL="360947" indent="-360947" algn="l" rtl="0">
              <a:buSzPct val="80000"/>
              <a:buChar char="•"/>
              <a:defRPr sz="3600"/>
            </a:pPr>
            <a:r>
              <a:rPr lang="sl" sz="2800" b="0" i="0" u="none" baseline="0" dirty="0"/>
              <a:t>Robotika;</a:t>
            </a:r>
            <a:endParaRPr lang="sl" sz="2800" dirty="0"/>
          </a:p>
          <a:p>
            <a:pPr marL="360947" indent="-360947" algn="l" rtl="0">
              <a:buSzPct val="80000"/>
              <a:buChar char="•"/>
              <a:defRPr sz="3600"/>
            </a:pPr>
            <a:r>
              <a:rPr lang="sl" sz="2800" b="0" i="0" u="none" baseline="0" dirty="0"/>
              <a:t>Umetna inteligenca;</a:t>
            </a:r>
          </a:p>
          <a:p>
            <a:pPr marL="360947" indent="-360947" algn="l" rtl="0">
              <a:buSzPct val="80000"/>
              <a:buChar char="•"/>
              <a:defRPr sz="3600"/>
            </a:pPr>
            <a:r>
              <a:rPr lang="sl" sz="2800" b="0" i="0" u="none" baseline="0" dirty="0"/>
              <a:t>Internet stvari (IoT);</a:t>
            </a:r>
            <a:endParaRPr lang="sl" sz="2800" dirty="0"/>
          </a:p>
          <a:p>
            <a:pPr marL="360947" indent="-360947" algn="l" rtl="0">
              <a:buSzPct val="80000"/>
              <a:buChar char="•"/>
              <a:defRPr sz="3600"/>
            </a:pPr>
            <a:r>
              <a:rPr lang="sl" sz="2800" b="0" i="0" u="none" baseline="0" dirty="0"/>
              <a:t>e-Zdravje, Kmetijstvo 4.0, Industrija 4.0;</a:t>
            </a:r>
            <a:endParaRPr lang="sl" sz="2800" dirty="0"/>
          </a:p>
          <a:p>
            <a:pPr marL="360947" indent="-360947" algn="l" rtl="0">
              <a:buSzPct val="80000"/>
              <a:buChar char="•"/>
              <a:defRPr sz="3600"/>
            </a:pPr>
            <a:r>
              <a:rPr lang="sl" sz="2800" b="0" i="0" u="none" baseline="0" dirty="0"/>
              <a:t>Veliki podatki, aplikacije, ki temeljijo na oblaku.</a:t>
            </a:r>
            <a:endParaRPr lang="sl" sz="28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00">
                                            <p:bg/>
                                          </p:spTgt>
                                        </p:tgtEl>
                                        <p:attrNameLst>
                                          <p:attrName>style.visibility</p:attrName>
                                        </p:attrNameLst>
                                      </p:cBhvr>
                                      <p:to>
                                        <p:strVal val="visible"/>
                                      </p:to>
                                    </p:set>
                                    <p:anim calcmode="lin" valueType="num">
                                      <p:cBhvr>
                                        <p:cTn id="7" dur="1000" fill="hold"/>
                                        <p:tgtEl>
                                          <p:spTgt spid="200">
                                            <p:bg/>
                                          </p:spTgt>
                                        </p:tgtEl>
                                        <p:attrNameLst>
                                          <p:attrName>ppt_x</p:attrName>
                                        </p:attrNameLst>
                                      </p:cBhvr>
                                      <p:tavLst>
                                        <p:tav tm="0">
                                          <p:val>
                                            <p:strVal val="0-#ppt_w/2"/>
                                          </p:val>
                                        </p:tav>
                                        <p:tav tm="100000">
                                          <p:val>
                                            <p:strVal val="#ppt_x"/>
                                          </p:val>
                                        </p:tav>
                                      </p:tavLst>
                                    </p:anim>
                                    <p:anim calcmode="lin" valueType="num">
                                      <p:cBhvr>
                                        <p:cTn id="8" dur="1000" fill="hold"/>
                                        <p:tgtEl>
                                          <p:spTgt spid="200">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nodePh="1">
                                  <p:stCondLst>
                                    <p:cond delay="0"/>
                                  </p:stCondLst>
                                  <p:endCondLst>
                                    <p:cond evt="begin" delay="0">
                                      <p:tn val="9"/>
                                    </p:cond>
                                  </p:endCondLst>
                                  <p:iterate>
                                    <p:tmAbs val="0"/>
                                  </p:iterate>
                                  <p:childTnLst>
                                    <p:set>
                                      <p:cBhvr>
                                        <p:cTn id="10" fill="hold"/>
                                        <p:tgtEl>
                                          <p:spTgt spid="200">
                                            <p:txEl>
                                              <p:pRg st="0" end="0"/>
                                            </p:txEl>
                                          </p:spTgt>
                                        </p:tgtEl>
                                        <p:attrNameLst>
                                          <p:attrName>style.visibility</p:attrName>
                                        </p:attrNameLst>
                                      </p:cBhvr>
                                      <p:to>
                                        <p:strVal val="visible"/>
                                      </p:to>
                                    </p:set>
                                    <p:anim calcmode="lin" valueType="num">
                                      <p:cBhvr>
                                        <p:cTn id="11" dur="1000" fill="hold"/>
                                        <p:tgtEl>
                                          <p:spTgt spid="20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0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Web 2.0 in/for education"/>
          <p:cNvSpPr txBox="1">
            <a:spLocks noGrp="1"/>
          </p:cNvSpPr>
          <p:nvPr>
            <p:ph type="title"/>
          </p:nvPr>
        </p:nvSpPr>
        <p:spPr>
          <a:xfrm>
            <a:off x="1158238" y="4589999"/>
            <a:ext cx="9931895" cy="1544170"/>
          </a:xfrm>
          <a:prstGeom prst="rect">
            <a:avLst/>
          </a:prstGeom>
        </p:spPr>
        <p:txBody>
          <a:bodyPr>
            <a:normAutofit fontScale="90000"/>
          </a:bodyPr>
          <a:lstStyle>
            <a:lvl1pPr>
              <a:defRPr spc="-100"/>
            </a:lvl1pPr>
          </a:lstStyle>
          <a:p>
            <a:pPr algn="l" rtl="0"/>
            <a:r>
              <a:rPr lang="sl" b="0" i="0" u="none" baseline="0"/>
              <a:t>Izobraževalna orodja Spleta 2.0</a:t>
            </a:r>
            <a:endParaRPr dirty="0"/>
          </a:p>
        </p:txBody>
      </p:sp>
      <p:sp>
        <p:nvSpPr>
          <p:cNvPr id="212" name="http://jdorman.wikispaces.com/web20tools">
            <a:hlinkClick r:id="rId3"/>
          </p:cNvPr>
          <p:cNvSpPr txBox="1"/>
          <p:nvPr/>
        </p:nvSpPr>
        <p:spPr>
          <a:xfrm>
            <a:off x="4002716" y="6443979"/>
            <a:ext cx="4186569" cy="3708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l" rtl="0"/>
            <a:r>
              <a:rPr lang="sl" b="0" i="0" u="none" baseline="0"/>
              <a:t>http://jdorman.wikispaces.com/web20tools</a:t>
            </a:r>
          </a:p>
        </p:txBody>
      </p:sp>
      <p:pic>
        <p:nvPicPr>
          <p:cNvPr id="213" name="kids-parents-internet.gif" descr="kids-parents-internet.gif"/>
          <p:cNvPicPr>
            <a:picLocks noChangeAspect="1"/>
          </p:cNvPicPr>
          <p:nvPr/>
        </p:nvPicPr>
        <p:blipFill>
          <a:blip r:embed="rId4">
            <a:extLst/>
          </a:blip>
          <a:stretch>
            <a:fillRect/>
          </a:stretch>
        </p:blipFill>
        <p:spPr>
          <a:xfrm>
            <a:off x="1158238" y="1501684"/>
            <a:ext cx="9875524" cy="310373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
          <p:cNvSpPr txBox="1"/>
          <p:nvPr/>
        </p:nvSpPr>
        <p:spPr>
          <a:xfrm>
            <a:off x="1656714" y="5440295"/>
            <a:ext cx="207499" cy="650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a:lvl1pPr>
          </a:lstStyle>
          <a:p>
            <a:pPr algn="l" rtl="0"/>
            <a:r>
              <a:rPr lang="sl" b="0" i="0" u="none" baseline="0"/>
              <a:t> </a:t>
            </a:r>
          </a:p>
        </p:txBody>
      </p:sp>
      <p:pic>
        <p:nvPicPr>
          <p:cNvPr id="216" name="Screenshot 2017-06-27 23.27.58.png" descr="Screenshot 2017-06-27 23.27.58.png">
            <a:hlinkClick r:id="rId3"/>
          </p:cNvPr>
          <p:cNvPicPr>
            <a:picLocks noChangeAspect="1"/>
          </p:cNvPicPr>
          <p:nvPr/>
        </p:nvPicPr>
        <p:blipFill>
          <a:blip r:embed="rId4">
            <a:extLst/>
          </a:blip>
          <a:stretch>
            <a:fillRect/>
          </a:stretch>
        </p:blipFill>
        <p:spPr>
          <a:xfrm>
            <a:off x="2387056" y="736068"/>
            <a:ext cx="7171869" cy="4838466"/>
          </a:xfrm>
          <a:prstGeom prst="rect">
            <a:avLst/>
          </a:prstGeom>
          <a:ln w="12700">
            <a:miter lim="400000"/>
          </a:ln>
        </p:spPr>
      </p:pic>
      <p:sp>
        <p:nvSpPr>
          <p:cNvPr id="217" name="Web 2.0 for education"/>
          <p:cNvSpPr txBox="1"/>
          <p:nvPr/>
        </p:nvSpPr>
        <p:spPr>
          <a:xfrm>
            <a:off x="4544707" y="5757795"/>
            <a:ext cx="2856567" cy="4597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400"/>
            </a:lvl1pPr>
          </a:lstStyle>
          <a:p>
            <a:pPr algn="l" rtl="0"/>
            <a:r>
              <a:rPr lang="sl" b="0" i="0" u="none" baseline="0"/>
              <a:t>Splet 2.0 za izobraževanje</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reating and sharing digital learning materials"/>
          <p:cNvSpPr txBox="1"/>
          <p:nvPr/>
        </p:nvSpPr>
        <p:spPr>
          <a:xfrm>
            <a:off x="1058395" y="2048437"/>
            <a:ext cx="10075211" cy="216217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defTabSz="822958">
              <a:lnSpc>
                <a:spcPct val="85000"/>
              </a:lnSpc>
              <a:defRPr sz="7200" spc="-100">
                <a:solidFill>
                  <a:srgbClr val="262626"/>
                </a:solidFill>
              </a:defRPr>
            </a:lvl1pPr>
          </a:lstStyle>
          <a:p>
            <a:pPr algn="ctr" rtl="0"/>
            <a:r>
              <a:rPr lang="sl" b="0" i="0" u="none" baseline="0"/>
              <a:t>Ustvarjanje in deljenje digitalnih učnih gradiv</a:t>
            </a:r>
          </a:p>
        </p:txBody>
      </p:sp>
    </p:spTree>
  </p:cSld>
  <p:clrMapOvr>
    <a:masterClrMapping/>
  </p:clrMapOvr>
  <p:transition spd="med"/>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rom the past far away .. 2003 - Cathedral!"/>
          <p:cNvSpPr txBox="1">
            <a:spLocks noGrp="1"/>
          </p:cNvSpPr>
          <p:nvPr>
            <p:ph type="title"/>
          </p:nvPr>
        </p:nvSpPr>
        <p:spPr>
          <a:xfrm>
            <a:off x="1745196" y="462910"/>
            <a:ext cx="8701608" cy="936408"/>
          </a:xfrm>
          <a:prstGeom prst="rect">
            <a:avLst/>
          </a:prstGeom>
        </p:spPr>
        <p:txBody>
          <a:bodyPr>
            <a:normAutofit/>
          </a:bodyPr>
          <a:lstStyle>
            <a:lvl1pPr defTabSz="886967">
              <a:defRPr sz="4100" spc="-99"/>
            </a:lvl1pPr>
          </a:lstStyle>
          <a:p>
            <a:pPr algn="ctr" rtl="0"/>
            <a:r>
              <a:rPr lang="sl" b="0" i="0" u="none" baseline="0"/>
              <a:t>Multimediji iz leta 2003 ...</a:t>
            </a:r>
            <a:endParaRPr dirty="0"/>
          </a:p>
        </p:txBody>
      </p:sp>
      <p:sp>
        <p:nvSpPr>
          <p:cNvPr id="230" name="http://educatio.itstudy.hu/mod/page/view.php?id=469"/>
          <p:cNvSpPr txBox="1"/>
          <p:nvPr/>
        </p:nvSpPr>
        <p:spPr>
          <a:xfrm>
            <a:off x="1988628" y="5873110"/>
            <a:ext cx="8214745"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u="sng">
                <a:solidFill>
                  <a:srgbClr val="0000FF"/>
                </a:solidFill>
                <a:uFill>
                  <a:solidFill>
                    <a:srgbClr val="0000FF"/>
                  </a:solidFill>
                </a:uFill>
                <a:hlinkClick r:id="rId3"/>
              </a:defRPr>
            </a:lvl1pPr>
          </a:lstStyle>
          <a:p>
            <a:pPr algn="l" rtl="0">
              <a:defRPr>
                <a:solidFill>
                  <a:srgbClr val="6EAC1C"/>
                </a:solidFill>
                <a:uFill>
                  <a:solidFill>
                    <a:srgbClr val="6EAC1C"/>
                  </a:solidFill>
                </a:uFill>
              </a:defRPr>
            </a:pPr>
            <a:r>
              <a:rPr lang="sl" sz="2800" b="0" i="0" u="sng" baseline="0">
                <a:solidFill>
                  <a:srgbClr val="0000FF"/>
                </a:solidFill>
                <a:uFill>
                  <a:solidFill>
                    <a:srgbClr val="0000FF"/>
                  </a:solidFill>
                </a:uFill>
                <a:hlinkClick r:id="rId3"/>
              </a:rPr>
              <a:t>http://educatio.itstudy.hu/mod/page/view.php?id=469</a:t>
            </a:r>
          </a:p>
        </p:txBody>
      </p:sp>
      <p:pic>
        <p:nvPicPr>
          <p:cNvPr id="231" name="Screenshot 2017-07-06 07.04.16.png" descr="Screenshot 2017-07-06 07.04.16.png">
            <a:hlinkClick r:id="rId3"/>
          </p:cNvPr>
          <p:cNvPicPr>
            <a:picLocks noChangeAspect="1"/>
          </p:cNvPicPr>
          <p:nvPr/>
        </p:nvPicPr>
        <p:blipFill>
          <a:blip r:embed="rId4">
            <a:extLst/>
          </a:blip>
          <a:stretch>
            <a:fillRect/>
          </a:stretch>
        </p:blipFill>
        <p:spPr>
          <a:xfrm>
            <a:off x="3138676" y="1773135"/>
            <a:ext cx="5914649" cy="41873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Screenshot 2017-07-05 15.21.07.png" descr="Screenshot 2017-07-05 15.21.07.png"/>
          <p:cNvPicPr>
            <a:picLocks noChangeAspect="1"/>
          </p:cNvPicPr>
          <p:nvPr/>
        </p:nvPicPr>
        <p:blipFill>
          <a:blip r:embed="rId3">
            <a:extLst/>
          </a:blip>
          <a:stretch>
            <a:fillRect/>
          </a:stretch>
        </p:blipFill>
        <p:spPr>
          <a:xfrm>
            <a:off x="1559496" y="-11618"/>
            <a:ext cx="8712968" cy="6218422"/>
          </a:xfrm>
          <a:prstGeom prst="rect">
            <a:avLst/>
          </a:prstGeom>
          <a:ln w="12700">
            <a:miter lim="400000"/>
          </a:ln>
        </p:spPr>
      </p:pic>
      <p:sp>
        <p:nvSpPr>
          <p:cNvPr id="234" name="What will never be simple!"/>
          <p:cNvSpPr txBox="1"/>
          <p:nvPr/>
        </p:nvSpPr>
        <p:spPr>
          <a:xfrm>
            <a:off x="443265" y="2140335"/>
            <a:ext cx="3830861" cy="83099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4800"/>
            </a:lvl1pPr>
          </a:lstStyle>
          <a:p>
            <a:endParaRPr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Let’ see the Bazar!"/>
          <p:cNvSpPr txBox="1"/>
          <p:nvPr/>
        </p:nvSpPr>
        <p:spPr>
          <a:xfrm>
            <a:off x="1343472" y="2215258"/>
            <a:ext cx="10009112" cy="135357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defTabSz="914400">
              <a:lnSpc>
                <a:spcPct val="85000"/>
              </a:lnSpc>
              <a:defRPr sz="7200" spc="-75">
                <a:solidFill>
                  <a:srgbClr val="404040"/>
                </a:solidFill>
              </a:defRPr>
            </a:lvl1pPr>
          </a:lstStyle>
          <a:p>
            <a:pPr algn="ctr" rtl="0"/>
            <a:r>
              <a:rPr lang="sl" sz="4800" b="0" i="0" u="none" baseline="0"/>
              <a:t>Primeri</a:t>
            </a:r>
          </a:p>
          <a:p>
            <a:pPr algn="ctr" rtl="0"/>
            <a:r>
              <a:rPr lang="sl" sz="4800" b="0" i="0" u="none" baseline="0"/>
              <a:t>uporabe enostavnih aplikacij Spleta 2.0</a:t>
            </a:r>
            <a:endParaRPr lang="sl" sz="4800"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sl" b="0" i="0" u="none" baseline="0"/>
              <a:t>Kako ustvariti digitalne učne vsebine z uporabo orodij Spleta 2.0</a:t>
            </a:r>
            <a:endParaRPr lang="sl" dirty="0"/>
          </a:p>
        </p:txBody>
      </p:sp>
      <p:sp>
        <p:nvSpPr>
          <p:cNvPr id="3" name="Rectangle 2"/>
          <p:cNvSpPr/>
          <p:nvPr/>
        </p:nvSpPr>
        <p:spPr>
          <a:xfrm>
            <a:off x="1097280" y="2348880"/>
            <a:ext cx="9073008" cy="2308324"/>
          </a:xfrm>
          <a:prstGeom prst="rect">
            <a:avLst/>
          </a:prstGeom>
        </p:spPr>
        <p:txBody>
          <a:bodyPr wrap="square">
            <a:spAutoFit/>
          </a:bodyPr>
          <a:lstStyle/>
          <a:p>
            <a:pPr algn="l" rtl="0"/>
            <a:r>
              <a:rPr lang="sl" sz="3600" b="0" i="0" u="none" baseline="0" dirty="0"/>
              <a:t>Obstaja veliko spletnih aplikacij, vendar so vse lahko nesmiselne in celo </a:t>
            </a:r>
            <a:r>
              <a:rPr lang="sl" sz="3600" b="0" i="0" u="none" baseline="0" dirty="0" smtClean="0"/>
              <a:t>nevarne, </a:t>
            </a:r>
            <a:r>
              <a:rPr lang="sl" sz="3600" b="0" i="0" u="none" baseline="0" dirty="0"/>
              <a:t>če </a:t>
            </a:r>
            <a:r>
              <a:rPr lang="sl" sz="3600" dirty="0" smtClean="0"/>
              <a:t>želi</a:t>
            </a:r>
            <a:r>
              <a:rPr lang="sl" sz="3600" b="0" i="0" u="none" baseline="0" dirty="0" smtClean="0"/>
              <a:t> </a:t>
            </a:r>
            <a:r>
              <a:rPr lang="sl" sz="3600" b="0" i="0" u="none" baseline="0" dirty="0"/>
              <a:t>učitelj </a:t>
            </a:r>
            <a:r>
              <a:rPr lang="sl" sz="3600" b="0" i="0" u="none" baseline="0" dirty="0" smtClean="0"/>
              <a:t>uporabljati </a:t>
            </a:r>
            <a:r>
              <a:rPr lang="sl" sz="3600" b="0" i="0" u="none" baseline="0" dirty="0"/>
              <a:t>novo tehnologijo skupaj s tradicionalnimi učnimi metodami.</a:t>
            </a:r>
            <a:endParaRPr lang="sl" sz="3600" dirty="0"/>
          </a:p>
        </p:txBody>
      </p:sp>
    </p:spTree>
    <p:extLst>
      <p:ext uri="{BB962C8B-B14F-4D97-AF65-F5344CB8AC3E}">
        <p14:creationId xmlns:p14="http://schemas.microsoft.com/office/powerpoint/2010/main" val="123707403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35347"/>
            <a:ext cx="9328348" cy="6052050"/>
          </a:xfrm>
          <a:prstGeom prst="rect">
            <a:avLst/>
          </a:prstGeom>
        </p:spPr>
      </p:pic>
    </p:spTree>
    <p:extLst>
      <p:ext uri="{BB962C8B-B14F-4D97-AF65-F5344CB8AC3E}">
        <p14:creationId xmlns:p14="http://schemas.microsoft.com/office/powerpoint/2010/main" val="105186115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Screenshot 2017-07-06 09.08.32.png" descr="Screenshot 2017-07-06 09.08.32.png">
            <a:hlinkClick r:id="rId3"/>
          </p:cNvPr>
          <p:cNvPicPr>
            <a:picLocks noChangeAspect="1"/>
          </p:cNvPicPr>
          <p:nvPr/>
        </p:nvPicPr>
        <p:blipFill>
          <a:blip r:embed="rId4">
            <a:extLst/>
          </a:blip>
          <a:stretch>
            <a:fillRect/>
          </a:stretch>
        </p:blipFill>
        <p:spPr>
          <a:xfrm>
            <a:off x="1235508" y="411460"/>
            <a:ext cx="9290152" cy="5523640"/>
          </a:xfrm>
          <a:prstGeom prst="rect">
            <a:avLst/>
          </a:prstGeom>
          <a:ln w="12700">
            <a:miter lim="400000"/>
          </a:ln>
        </p:spPr>
      </p:pic>
      <p:sp>
        <p:nvSpPr>
          <p:cNvPr id="240" name="This app helps she to prepare for the exam. (H. Benedek)"/>
          <p:cNvSpPr txBox="1"/>
          <p:nvPr/>
        </p:nvSpPr>
        <p:spPr>
          <a:xfrm>
            <a:off x="2320264" y="5886875"/>
            <a:ext cx="92394" cy="46166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400">
                <a:solidFill>
                  <a:srgbClr val="2D2D2D"/>
                </a:solidFill>
              </a:defRPr>
            </a:lvl1pPr>
          </a:lstStyle>
          <a:p>
            <a:endParaRPr dirty="0"/>
          </a:p>
        </p:txBody>
      </p:sp>
      <p:sp>
        <p:nvSpPr>
          <p:cNvPr id="2" name="TextBox 1"/>
          <p:cNvSpPr txBox="1"/>
          <p:nvPr/>
        </p:nvSpPr>
        <p:spPr>
          <a:xfrm>
            <a:off x="335360" y="6468489"/>
            <a:ext cx="251927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sl" sz="1800" b="0" i="0" u="none" strike="noStrike" cap="none" spc="0" normalizeH="0" baseline="0">
                <a:ln>
                  <a:noFill/>
                </a:ln>
                <a:solidFill>
                  <a:schemeClr val="bg1"/>
                </a:solidFill>
                <a:effectLst/>
                <a:uFillTx/>
                <a:latin typeface="+mj-lt"/>
                <a:ea typeface="+mj-ea"/>
                <a:cs typeface="+mj-cs"/>
                <a:sym typeface="Calibri"/>
              </a:rPr>
              <a:t>LearningApps – 1. primer</a:t>
            </a:r>
            <a:endParaRPr kumimoji="0" lang="sl" sz="1800" b="0" i="0" u="none" strike="noStrike" cap="none" spc="0" normalizeH="0" baseline="0" dirty="0">
              <a:ln>
                <a:noFill/>
              </a:ln>
              <a:solidFill>
                <a:schemeClr val="bg1"/>
              </a:solidFill>
              <a:effectLst/>
              <a:uFillTx/>
              <a:latin typeface="+mj-lt"/>
              <a:ea typeface="+mj-ea"/>
              <a:cs typeface="+mj-cs"/>
              <a:sym typeface="Calibri"/>
            </a:endParaRPr>
          </a:p>
        </p:txBody>
      </p:sp>
      <p:sp>
        <p:nvSpPr>
          <p:cNvPr id="3" name="Rectangle 2"/>
          <p:cNvSpPr/>
          <p:nvPr/>
        </p:nvSpPr>
        <p:spPr>
          <a:xfrm>
            <a:off x="9336360" y="6454239"/>
            <a:ext cx="2549096" cy="369332"/>
          </a:xfrm>
          <a:prstGeom prst="rect">
            <a:avLst/>
          </a:prstGeom>
        </p:spPr>
        <p:txBody>
          <a:bodyPr wrap="none">
            <a:spAutoFit/>
          </a:bodyPr>
          <a:lstStyle/>
          <a:p>
            <a:pPr algn="l" rtl="0"/>
            <a:r>
              <a:rPr lang="sl" b="0" i="0" u="none" baseline="0">
                <a:solidFill>
                  <a:schemeClr val="bg1"/>
                </a:solidFill>
              </a:rPr>
              <a:t>Učitelj: Hajnalka Fekete</a:t>
            </a:r>
            <a:endParaRPr lang="sl" dirty="0">
              <a:solidFill>
                <a:schemeClr val="bg1"/>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1097280" y="286603"/>
            <a:ext cx="10058401" cy="1450757"/>
          </a:xfrm>
          <a:prstGeom prst="rect">
            <a:avLst/>
          </a:prstGeom>
        </p:spPr>
        <p:txBody>
          <a:bodyPr/>
          <a:lstStyle>
            <a:lvl1pPr>
              <a:defRPr spc="-100"/>
            </a:lvl1pPr>
          </a:lstStyle>
          <a:p>
            <a:pPr algn="l" rtl="0"/>
            <a:r>
              <a:rPr lang="sl" b="0" i="0" u="none" baseline="0"/>
              <a:t>Učni cilji</a:t>
            </a:r>
          </a:p>
        </p:txBody>
      </p:sp>
      <p:sp>
        <p:nvSpPr>
          <p:cNvPr id="170" name="Szövegdoboz 2"/>
          <p:cNvSpPr txBox="1"/>
          <p:nvPr/>
        </p:nvSpPr>
        <p:spPr>
          <a:xfrm>
            <a:off x="1236372" y="1970466"/>
            <a:ext cx="9787943" cy="35077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285750" indent="-285750" algn="l" rtl="0">
              <a:spcBef>
                <a:spcPts val="2400"/>
              </a:spcBef>
              <a:buSzPct val="100000"/>
              <a:buFont typeface="Arial"/>
              <a:buChar char="•"/>
              <a:defRPr sz="2800"/>
            </a:pPr>
            <a:r>
              <a:rPr lang="sl" b="0" i="0" u="none" baseline="0" dirty="0"/>
              <a:t>PC3 mentor je sposoben uporabiti in usposobiti učitelje za ustvarjanje osnovnih digitalnih učnih gradiv in njihovo delitev z učenci </a:t>
            </a:r>
            <a:r>
              <a:rPr lang="sl" b="0" i="0" u="none" baseline="0" dirty="0" smtClean="0"/>
              <a:t>in z </a:t>
            </a:r>
            <a:r>
              <a:rPr lang="sl" b="0" i="0" u="none" baseline="0" dirty="0"/>
              <a:t>drugimi učitelji na internetu.</a:t>
            </a:r>
          </a:p>
          <a:p>
            <a:pPr marL="285750" indent="-285750" algn="l" rtl="0">
              <a:spcBef>
                <a:spcPts val="2400"/>
              </a:spcBef>
              <a:buSzPct val="100000"/>
              <a:buFont typeface="Arial"/>
              <a:buChar char="•"/>
              <a:defRPr sz="2800"/>
            </a:pPr>
            <a:r>
              <a:rPr lang="sl" b="0" i="0" u="none" baseline="0" dirty="0"/>
              <a:t>PC4 mentor je sposoben uporabiti in usposobiti učitelje, da izberejo in uporabljajo orodja spleta 2.0, socialna omrežja za skupinsko poučevanje ter za navigacijo in sodelovanje v sistemu za upravljanje učenja (LMS).</a:t>
            </a:r>
          </a:p>
        </p:txBody>
      </p:sp>
      <p:pic>
        <p:nvPicPr>
          <p:cNvPr id="171" name="Kép 3" descr="Kép 3"/>
          <p:cNvPicPr>
            <a:picLocks noChangeAspect="1"/>
          </p:cNvPicPr>
          <p:nvPr/>
        </p:nvPicPr>
        <p:blipFill>
          <a:blip r:embed="rId3">
            <a:extLst/>
          </a:blip>
          <a:srcRect r="85412"/>
          <a:stretch>
            <a:fillRect/>
          </a:stretch>
        </p:blipFill>
        <p:spPr>
          <a:xfrm>
            <a:off x="11582399" y="3723937"/>
            <a:ext cx="609603" cy="31340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Screenshot 2017-07-06 09.10.26.png" descr="Screenshot 2017-07-06 09.10.26.png">
            <a:hlinkClick r:id="rId3"/>
          </p:cNvPr>
          <p:cNvPicPr>
            <a:picLocks noChangeAspect="1"/>
          </p:cNvPicPr>
          <p:nvPr/>
        </p:nvPicPr>
        <p:blipFill>
          <a:blip r:embed="rId4">
            <a:extLst/>
          </a:blip>
          <a:stretch>
            <a:fillRect/>
          </a:stretch>
        </p:blipFill>
        <p:spPr>
          <a:xfrm>
            <a:off x="1107353" y="463565"/>
            <a:ext cx="9330232" cy="5088334"/>
          </a:xfrm>
          <a:prstGeom prst="rect">
            <a:avLst/>
          </a:prstGeom>
          <a:ln w="12700">
            <a:miter lim="400000"/>
          </a:ln>
        </p:spPr>
      </p:pic>
      <p:sp>
        <p:nvSpPr>
          <p:cNvPr id="2" name="TextBox 1"/>
          <p:cNvSpPr txBox="1"/>
          <p:nvPr/>
        </p:nvSpPr>
        <p:spPr>
          <a:xfrm>
            <a:off x="6119446" y="5824025"/>
            <a:ext cx="217623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sl" sz="1800" b="0" i="0" u="none" strike="noStrike" cap="none" spc="0" normalizeH="0" baseline="0">
                <a:ln>
                  <a:noFill/>
                </a:ln>
                <a:solidFill>
                  <a:srgbClr val="000000"/>
                </a:solidFill>
                <a:effectLst/>
                <a:uFillTx/>
                <a:latin typeface="+mj-lt"/>
                <a:ea typeface="+mj-ea"/>
                <a:cs typeface="+mj-cs"/>
                <a:sym typeface="Calibri"/>
              </a:rPr>
              <a:t>Primer LearningApps</a:t>
            </a:r>
            <a:endParaRPr kumimoji="0" lang="sl" sz="1800" b="0" i="0" u="none" strike="noStrike" cap="none" spc="0" normalizeH="0" baseline="0" dirty="0">
              <a:ln>
                <a:noFill/>
              </a:ln>
              <a:solidFill>
                <a:srgbClr val="000000"/>
              </a:solidFill>
              <a:effectLst/>
              <a:uFillTx/>
              <a:latin typeface="+mj-lt"/>
              <a:ea typeface="+mj-ea"/>
              <a:cs typeface="+mj-cs"/>
              <a:sym typeface="Calibri"/>
            </a:endParaRPr>
          </a:p>
        </p:txBody>
      </p:sp>
      <p:sp>
        <p:nvSpPr>
          <p:cNvPr id="5" name="TextBox 4"/>
          <p:cNvSpPr txBox="1"/>
          <p:nvPr/>
        </p:nvSpPr>
        <p:spPr>
          <a:xfrm>
            <a:off x="335360" y="6468489"/>
            <a:ext cx="251927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sl" sz="1800" b="0" i="0" u="none" strike="noStrike" cap="none" spc="0" normalizeH="0" baseline="0">
                <a:ln>
                  <a:noFill/>
                </a:ln>
                <a:solidFill>
                  <a:schemeClr val="bg1"/>
                </a:solidFill>
                <a:effectLst/>
                <a:uFillTx/>
                <a:latin typeface="+mj-lt"/>
                <a:ea typeface="+mj-ea"/>
                <a:cs typeface="+mj-cs"/>
                <a:sym typeface="Calibri"/>
              </a:rPr>
              <a:t>LearningApps – 2. primer</a:t>
            </a:r>
            <a:endParaRPr kumimoji="0" lang="sl" sz="1800" b="0" i="0" u="none" strike="noStrike" cap="none" spc="0" normalizeH="0" baseline="0" dirty="0">
              <a:ln>
                <a:noFill/>
              </a:ln>
              <a:solidFill>
                <a:schemeClr val="bg1"/>
              </a:solidFill>
              <a:effectLst/>
              <a:uFillTx/>
              <a:latin typeface="+mj-lt"/>
              <a:ea typeface="+mj-ea"/>
              <a:cs typeface="+mj-cs"/>
              <a:sym typeface="Calibri"/>
            </a:endParaRPr>
          </a:p>
        </p:txBody>
      </p:sp>
      <p:sp>
        <p:nvSpPr>
          <p:cNvPr id="6" name="Rectangle 5"/>
          <p:cNvSpPr/>
          <p:nvPr/>
        </p:nvSpPr>
        <p:spPr>
          <a:xfrm>
            <a:off x="9336360" y="6454239"/>
            <a:ext cx="2549096" cy="369332"/>
          </a:xfrm>
          <a:prstGeom prst="rect">
            <a:avLst/>
          </a:prstGeom>
        </p:spPr>
        <p:txBody>
          <a:bodyPr wrap="none">
            <a:spAutoFit/>
          </a:bodyPr>
          <a:lstStyle/>
          <a:p>
            <a:pPr algn="l" rtl="0"/>
            <a:r>
              <a:rPr lang="sl" b="0" i="0" u="none" baseline="0">
                <a:solidFill>
                  <a:schemeClr val="bg1"/>
                </a:solidFill>
              </a:rPr>
              <a:t>Učitelj: Hajnalka Fekete</a:t>
            </a:r>
            <a:endParaRPr lang="sl" dirty="0">
              <a:solidFill>
                <a:schemeClr val="bg1"/>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Screenshot 2017-07-06 09.12.22.png" descr="Screenshot 2017-07-06 09.12.22.png">
            <a:hlinkClick r:id="rId3"/>
          </p:cNvPr>
          <p:cNvPicPr>
            <a:picLocks noChangeAspect="1"/>
          </p:cNvPicPr>
          <p:nvPr/>
        </p:nvPicPr>
        <p:blipFill>
          <a:blip r:embed="rId4">
            <a:extLst/>
          </a:blip>
          <a:stretch>
            <a:fillRect/>
          </a:stretch>
        </p:blipFill>
        <p:spPr>
          <a:xfrm>
            <a:off x="1260812" y="714708"/>
            <a:ext cx="9670377" cy="5194664"/>
          </a:xfrm>
          <a:prstGeom prst="rect">
            <a:avLst/>
          </a:prstGeom>
          <a:ln w="12700">
            <a:miter lim="400000"/>
          </a:ln>
        </p:spPr>
      </p:pic>
      <p:sp>
        <p:nvSpPr>
          <p:cNvPr id="246" name="Digital material created by the students"/>
          <p:cNvSpPr txBox="1"/>
          <p:nvPr/>
        </p:nvSpPr>
        <p:spPr>
          <a:xfrm>
            <a:off x="2999656" y="5909372"/>
            <a:ext cx="6720747" cy="46166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400" b="1">
                <a:solidFill>
                  <a:srgbClr val="BD2D2D"/>
                </a:solidFill>
              </a:defRPr>
            </a:lvl1pPr>
          </a:lstStyle>
          <a:p>
            <a:pPr algn="l" rtl="0"/>
            <a:r>
              <a:rPr lang="sl" b="1" i="0" u="none" baseline="0"/>
              <a:t>Ustvarjalno delo učenca ob Svetovnem dnevu voda</a:t>
            </a:r>
            <a:endParaRPr dirty="0"/>
          </a:p>
        </p:txBody>
      </p:sp>
      <p:sp>
        <p:nvSpPr>
          <p:cNvPr id="4" name="TextBox 3"/>
          <p:cNvSpPr txBox="1"/>
          <p:nvPr/>
        </p:nvSpPr>
        <p:spPr>
          <a:xfrm>
            <a:off x="335360" y="6468489"/>
            <a:ext cx="251927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sl" sz="1800" b="0" i="0" u="none" strike="noStrike" cap="none" spc="0" normalizeH="0" baseline="0">
                <a:ln>
                  <a:noFill/>
                </a:ln>
                <a:solidFill>
                  <a:schemeClr val="bg1"/>
                </a:solidFill>
                <a:effectLst/>
                <a:uFillTx/>
                <a:latin typeface="+mj-lt"/>
                <a:ea typeface="+mj-ea"/>
                <a:cs typeface="+mj-cs"/>
                <a:sym typeface="Calibri"/>
              </a:rPr>
              <a:t>LearningApps – 3. primer</a:t>
            </a:r>
            <a:endParaRPr kumimoji="0" lang="sl" sz="1800" b="0" i="0" u="none" strike="noStrike" cap="none" spc="0" normalizeH="0" baseline="0" dirty="0">
              <a:ln>
                <a:noFill/>
              </a:ln>
              <a:solidFill>
                <a:schemeClr val="bg1"/>
              </a:solidFill>
              <a:effectLst/>
              <a:uFillTx/>
              <a:latin typeface="+mj-lt"/>
              <a:ea typeface="+mj-ea"/>
              <a:cs typeface="+mj-cs"/>
              <a:sym typeface="Calibri"/>
            </a:endParaRPr>
          </a:p>
        </p:txBody>
      </p:sp>
      <p:sp>
        <p:nvSpPr>
          <p:cNvPr id="5" name="Rectangle 4"/>
          <p:cNvSpPr/>
          <p:nvPr/>
        </p:nvSpPr>
        <p:spPr>
          <a:xfrm>
            <a:off x="9336360" y="6454239"/>
            <a:ext cx="2549096" cy="369332"/>
          </a:xfrm>
          <a:prstGeom prst="rect">
            <a:avLst/>
          </a:prstGeom>
        </p:spPr>
        <p:txBody>
          <a:bodyPr wrap="none">
            <a:spAutoFit/>
          </a:bodyPr>
          <a:lstStyle/>
          <a:p>
            <a:pPr algn="l" rtl="0"/>
            <a:r>
              <a:rPr lang="sl" b="0" i="0" u="none" baseline="0">
                <a:solidFill>
                  <a:schemeClr val="bg1"/>
                </a:solidFill>
              </a:rPr>
              <a:t>Učitelj: Hajnalka Fekete</a:t>
            </a:r>
            <a:endParaRPr lang="sl" dirty="0">
              <a:solidFill>
                <a:schemeClr val="bg1"/>
              </a:solidFill>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Kép 1" descr="Kép 1"/>
          <p:cNvPicPr>
            <a:picLocks noChangeAspect="1"/>
          </p:cNvPicPr>
          <p:nvPr/>
        </p:nvPicPr>
        <p:blipFill>
          <a:blip r:embed="rId3">
            <a:extLst/>
          </a:blip>
          <a:srcRect r="85412"/>
          <a:stretch>
            <a:fillRect/>
          </a:stretch>
        </p:blipFill>
        <p:spPr>
          <a:xfrm>
            <a:off x="11582399" y="3723937"/>
            <a:ext cx="609603" cy="3134063"/>
          </a:xfrm>
          <a:prstGeom prst="rect">
            <a:avLst/>
          </a:prstGeom>
          <a:ln w="12700">
            <a:miter lim="400000"/>
          </a:ln>
        </p:spPr>
      </p:pic>
      <p:pic>
        <p:nvPicPr>
          <p:cNvPr id="267" name="Picture 2" descr="Picture 2"/>
          <p:cNvPicPr>
            <a:picLocks noChangeAspect="1"/>
          </p:cNvPicPr>
          <p:nvPr/>
        </p:nvPicPr>
        <p:blipFill>
          <a:blip r:embed="rId4">
            <a:extLst/>
          </a:blip>
          <a:stretch>
            <a:fillRect/>
          </a:stretch>
        </p:blipFill>
        <p:spPr>
          <a:xfrm>
            <a:off x="8679046" y="274764"/>
            <a:ext cx="2495870" cy="746314"/>
          </a:xfrm>
          <a:prstGeom prst="rect">
            <a:avLst/>
          </a:prstGeom>
          <a:ln w="12700">
            <a:miter lim="400000"/>
          </a:ln>
        </p:spPr>
      </p:pic>
      <p:pic>
        <p:nvPicPr>
          <p:cNvPr id="269" name="Picture 4" descr="Picture 4"/>
          <p:cNvPicPr>
            <a:picLocks noChangeAspect="1"/>
          </p:cNvPicPr>
          <p:nvPr/>
        </p:nvPicPr>
        <p:blipFill>
          <a:blip r:embed="rId5">
            <a:extLst/>
          </a:blip>
          <a:stretch>
            <a:fillRect/>
          </a:stretch>
        </p:blipFill>
        <p:spPr>
          <a:xfrm>
            <a:off x="467440" y="6468709"/>
            <a:ext cx="914401" cy="238127"/>
          </a:xfrm>
          <a:prstGeom prst="rect">
            <a:avLst/>
          </a:prstGeom>
          <a:ln w="12700">
            <a:miter lim="400000"/>
          </a:ln>
        </p:spPr>
      </p:pic>
      <p:pic>
        <p:nvPicPr>
          <p:cNvPr id="270" name="Picture 4" descr="Picture 4"/>
          <p:cNvPicPr>
            <a:picLocks noChangeAspect="1"/>
          </p:cNvPicPr>
          <p:nvPr/>
        </p:nvPicPr>
        <p:blipFill>
          <a:blip r:embed="rId6">
            <a:extLst/>
          </a:blip>
          <a:stretch>
            <a:fillRect/>
          </a:stretch>
        </p:blipFill>
        <p:spPr>
          <a:xfrm>
            <a:off x="7851007" y="1988422"/>
            <a:ext cx="1076934" cy="653341"/>
          </a:xfrm>
          <a:prstGeom prst="rect">
            <a:avLst/>
          </a:prstGeom>
          <a:ln w="12700">
            <a:miter lim="400000"/>
          </a:ln>
        </p:spPr>
      </p:pic>
      <p:pic>
        <p:nvPicPr>
          <p:cNvPr id="271" name="Picture 6" descr="Picture 6"/>
          <p:cNvPicPr>
            <a:picLocks noChangeAspect="1"/>
          </p:cNvPicPr>
          <p:nvPr/>
        </p:nvPicPr>
        <p:blipFill>
          <a:blip r:embed="rId7">
            <a:extLst/>
          </a:blip>
          <a:stretch>
            <a:fillRect/>
          </a:stretch>
        </p:blipFill>
        <p:spPr>
          <a:xfrm>
            <a:off x="7751591" y="2554742"/>
            <a:ext cx="3619502" cy="619128"/>
          </a:xfrm>
          <a:prstGeom prst="rect">
            <a:avLst/>
          </a:prstGeom>
          <a:ln w="12700">
            <a:miter lim="400000"/>
          </a:ln>
        </p:spPr>
      </p:pic>
      <p:pic>
        <p:nvPicPr>
          <p:cNvPr id="272" name="Picture 8" descr="Picture 8"/>
          <p:cNvPicPr>
            <a:picLocks noChangeAspect="1"/>
          </p:cNvPicPr>
          <p:nvPr/>
        </p:nvPicPr>
        <p:blipFill>
          <a:blip r:embed="rId8">
            <a:extLst/>
          </a:blip>
          <a:stretch>
            <a:fillRect/>
          </a:stretch>
        </p:blipFill>
        <p:spPr>
          <a:xfrm>
            <a:off x="8513591" y="3287534"/>
            <a:ext cx="2095502" cy="762002"/>
          </a:xfrm>
          <a:prstGeom prst="rect">
            <a:avLst/>
          </a:prstGeom>
          <a:ln w="12700">
            <a:miter lim="400000"/>
          </a:ln>
        </p:spPr>
      </p:pic>
      <p:pic>
        <p:nvPicPr>
          <p:cNvPr id="274" name="Picture 10" descr="Picture 10"/>
          <p:cNvPicPr>
            <a:picLocks noChangeAspect="1"/>
          </p:cNvPicPr>
          <p:nvPr/>
        </p:nvPicPr>
        <p:blipFill>
          <a:blip r:embed="rId9">
            <a:extLst/>
          </a:blip>
          <a:stretch>
            <a:fillRect/>
          </a:stretch>
        </p:blipFill>
        <p:spPr>
          <a:xfrm>
            <a:off x="8679046" y="4049536"/>
            <a:ext cx="1428874" cy="496810"/>
          </a:xfrm>
          <a:prstGeom prst="rect">
            <a:avLst/>
          </a:prstGeom>
          <a:ln w="12700">
            <a:miter lim="400000"/>
          </a:ln>
        </p:spPr>
      </p:pic>
      <p:pic>
        <p:nvPicPr>
          <p:cNvPr id="275" name="Kép 7" descr="Kép 7"/>
          <p:cNvPicPr>
            <a:picLocks noChangeAspect="1"/>
          </p:cNvPicPr>
          <p:nvPr/>
        </p:nvPicPr>
        <p:blipFill>
          <a:blip r:embed="rId10">
            <a:extLst/>
          </a:blip>
          <a:stretch>
            <a:fillRect/>
          </a:stretch>
        </p:blipFill>
        <p:spPr>
          <a:xfrm>
            <a:off x="9187439" y="4758363"/>
            <a:ext cx="1679501" cy="312692"/>
          </a:xfrm>
          <a:prstGeom prst="rect">
            <a:avLst/>
          </a:prstGeom>
          <a:ln w="12700">
            <a:miter lim="400000"/>
          </a:ln>
        </p:spPr>
      </p:pic>
      <p:pic>
        <p:nvPicPr>
          <p:cNvPr id="276" name="Picture 18" descr="Picture 18"/>
          <p:cNvPicPr>
            <a:picLocks noChangeAspect="1"/>
          </p:cNvPicPr>
          <p:nvPr/>
        </p:nvPicPr>
        <p:blipFill>
          <a:blip r:embed="rId11">
            <a:extLst/>
          </a:blip>
          <a:stretch>
            <a:fillRect/>
          </a:stretch>
        </p:blipFill>
        <p:spPr>
          <a:xfrm>
            <a:off x="9731878" y="5288131"/>
            <a:ext cx="1649781" cy="610610"/>
          </a:xfrm>
          <a:prstGeom prst="rect">
            <a:avLst/>
          </a:prstGeom>
          <a:ln w="12700">
            <a:miter lim="400000"/>
          </a:ln>
        </p:spPr>
      </p:pic>
      <p:pic>
        <p:nvPicPr>
          <p:cNvPr id="277" name="Picture 20" descr="Picture 20"/>
          <p:cNvPicPr>
            <a:picLocks noChangeAspect="1"/>
          </p:cNvPicPr>
          <p:nvPr/>
        </p:nvPicPr>
        <p:blipFill>
          <a:blip r:embed="rId12">
            <a:extLst/>
          </a:blip>
          <a:stretch>
            <a:fillRect/>
          </a:stretch>
        </p:blipFill>
        <p:spPr>
          <a:xfrm>
            <a:off x="6903866" y="1129616"/>
            <a:ext cx="2657476" cy="714377"/>
          </a:xfrm>
          <a:prstGeom prst="rect">
            <a:avLst/>
          </a:prstGeom>
          <a:ln w="12700">
            <a:miter lim="400000"/>
          </a:ln>
        </p:spPr>
      </p:pic>
      <p:sp>
        <p:nvSpPr>
          <p:cNvPr id="2" name="Rectangle 1"/>
          <p:cNvSpPr/>
          <p:nvPr/>
        </p:nvSpPr>
        <p:spPr>
          <a:xfrm>
            <a:off x="278848" y="356413"/>
            <a:ext cx="5638082" cy="646331"/>
          </a:xfrm>
          <a:prstGeom prst="rect">
            <a:avLst/>
          </a:prstGeom>
        </p:spPr>
        <p:txBody>
          <a:bodyPr wrap="none">
            <a:spAutoFit/>
          </a:bodyPr>
          <a:lstStyle/>
          <a:p>
            <a:pPr algn="l" rtl="0"/>
            <a:r>
              <a:rPr lang="sl" sz="3600" b="0" i="0" u="none" baseline="0"/>
              <a:t>Platforme za spletno učenje</a:t>
            </a:r>
            <a:endParaRPr lang="sl" sz="3600" dirty="0"/>
          </a:p>
        </p:txBody>
      </p:sp>
      <p:sp>
        <p:nvSpPr>
          <p:cNvPr id="5" name="TextBox 4"/>
          <p:cNvSpPr txBox="1"/>
          <p:nvPr/>
        </p:nvSpPr>
        <p:spPr>
          <a:xfrm>
            <a:off x="319223" y="1474665"/>
            <a:ext cx="6584643" cy="440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rtl="0"/>
            <a:r>
              <a:rPr kumimoji="0" lang="sl" sz="2800" b="0" i="0" u="none" strike="noStrike" cap="none" spc="0" normalizeH="0" baseline="0">
                <a:ln>
                  <a:noFill/>
                </a:ln>
                <a:solidFill>
                  <a:srgbClr val="000000"/>
                </a:solidFill>
                <a:effectLst/>
                <a:uFillTx/>
                <a:sym typeface="Calibri"/>
              </a:rPr>
              <a:t>Virtualna učna okolja so spletne predstavitve orodij in dejavnosti tradicionalnih učilnic, ki so razvita za ustvarjanje in vodenje spletnih tečajev</a:t>
            </a:r>
            <a:r>
              <a:rPr lang="sl" sz="2800" b="0" i="0" u="none" baseline="0"/>
              <a:t> preko interneta</a:t>
            </a:r>
            <a:r>
              <a:rPr kumimoji="0" lang="sl" sz="2800" b="0" i="0" u="none" strike="noStrike" cap="none" spc="0" normalizeH="0" baseline="0">
                <a:ln>
                  <a:noFill/>
                </a:ln>
                <a:solidFill>
                  <a:srgbClr val="000000"/>
                </a:solidFill>
                <a:effectLst/>
                <a:uFillTx/>
                <a:sym typeface="Calibri"/>
              </a:rPr>
              <a:t>.</a:t>
            </a:r>
          </a:p>
          <a:p>
            <a:endParaRPr lang="sl" sz="2800" dirty="0"/>
          </a:p>
          <a:p>
            <a:pPr algn="l" rtl="0"/>
            <a:r>
              <a:rPr lang="sl" sz="2800" b="0" i="0" u="none" baseline="0"/>
              <a:t>Slika prikazuje logotipe takšnih platform, ki se pogosto uporabljajo na različnih stopnjah izobraževanja.  Med njimi naj bi bila po vsem svetu najbolj priljubljena platforma Moodle. </a:t>
            </a:r>
            <a:endParaRPr lang="sl" sz="2800"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MOODLE…"/>
          <p:cNvSpPr txBox="1">
            <a:spLocks noGrp="1"/>
          </p:cNvSpPr>
          <p:nvPr>
            <p:ph type="title"/>
          </p:nvPr>
        </p:nvSpPr>
        <p:spPr>
          <a:xfrm>
            <a:off x="1097280" y="286603"/>
            <a:ext cx="10058401" cy="1450757"/>
          </a:xfrm>
          <a:prstGeom prst="rect">
            <a:avLst/>
          </a:prstGeom>
        </p:spPr>
        <p:txBody>
          <a:bodyPr/>
          <a:lstStyle/>
          <a:p>
            <a:pPr algn="ctr" defTabSz="425194" rtl="0">
              <a:lnSpc>
                <a:spcPct val="100000"/>
              </a:lnSpc>
              <a:defRPr sz="3300" b="1" spc="0">
                <a:solidFill>
                  <a:srgbClr val="000000"/>
                </a:solidFill>
              </a:defRPr>
            </a:pPr>
            <a:r>
              <a:rPr lang="sl" b="0" i="0" u="none" baseline="0" dirty="0"/>
              <a:t>Modularno </a:t>
            </a:r>
            <a:r>
              <a:rPr lang="sl" b="0" i="0" u="none" baseline="0" dirty="0" smtClean="0"/>
              <a:t>Objektno</a:t>
            </a:r>
            <a:r>
              <a:rPr lang="sl" b="0" i="0" u="none" dirty="0" smtClean="0"/>
              <a:t> </a:t>
            </a:r>
            <a:r>
              <a:rPr lang="sl" b="0" i="0" u="none" baseline="0" dirty="0" smtClean="0"/>
              <a:t>Usmerjeno </a:t>
            </a:r>
            <a:r>
              <a:rPr lang="sl" b="0" i="0" u="none" baseline="0" dirty="0"/>
              <a:t>Dinamično Učno Okolje</a:t>
            </a:r>
          </a:p>
        </p:txBody>
      </p:sp>
      <p:pic>
        <p:nvPicPr>
          <p:cNvPr id="264" name="Kép 4" descr="Kép 4"/>
          <p:cNvPicPr>
            <a:picLocks noChangeAspect="1"/>
          </p:cNvPicPr>
          <p:nvPr/>
        </p:nvPicPr>
        <p:blipFill>
          <a:blip r:embed="rId3">
            <a:extLst/>
          </a:blip>
          <a:stretch>
            <a:fillRect/>
          </a:stretch>
        </p:blipFill>
        <p:spPr>
          <a:xfrm>
            <a:off x="1097280" y="2160877"/>
            <a:ext cx="4763281" cy="3895893"/>
          </a:xfrm>
          <a:prstGeom prst="rect">
            <a:avLst/>
          </a:prstGeom>
          <a:ln w="12700">
            <a:miter lim="400000"/>
          </a:ln>
        </p:spPr>
      </p:pic>
      <p:pic>
        <p:nvPicPr>
          <p:cNvPr id="4" name="Picture 4" descr="Picture 4"/>
          <p:cNvPicPr>
            <a:picLocks noChangeAspect="1"/>
          </p:cNvPicPr>
          <p:nvPr/>
        </p:nvPicPr>
        <p:blipFill>
          <a:blip r:embed="rId4">
            <a:extLst/>
          </a:blip>
          <a:stretch>
            <a:fillRect/>
          </a:stretch>
        </p:blipFill>
        <p:spPr>
          <a:xfrm>
            <a:off x="467440" y="6468709"/>
            <a:ext cx="914401" cy="238127"/>
          </a:xfrm>
          <a:prstGeom prst="rect">
            <a:avLst/>
          </a:prstGeom>
          <a:ln w="12700">
            <a:miter lim="400000"/>
          </a:ln>
        </p:spPr>
      </p:pic>
      <p:pic>
        <p:nvPicPr>
          <p:cNvPr id="5" name="Picture 2" descr="Picture 2"/>
          <p:cNvPicPr>
            <a:picLocks noChangeAspect="1"/>
          </p:cNvPicPr>
          <p:nvPr/>
        </p:nvPicPr>
        <p:blipFill>
          <a:blip r:embed="rId5">
            <a:extLst/>
          </a:blip>
          <a:stretch>
            <a:fillRect/>
          </a:stretch>
        </p:blipFill>
        <p:spPr>
          <a:xfrm>
            <a:off x="4686320" y="355168"/>
            <a:ext cx="2880320" cy="861272"/>
          </a:xfrm>
          <a:prstGeom prst="rect">
            <a:avLst/>
          </a:prstGeom>
          <a:ln w="12700">
            <a:miter lim="400000"/>
          </a:ln>
        </p:spPr>
      </p:pic>
      <p:pic>
        <p:nvPicPr>
          <p:cNvPr id="6" name="Kép 4" descr="Kép 4"/>
          <p:cNvPicPr>
            <a:picLocks noChangeAspect="1"/>
          </p:cNvPicPr>
          <p:nvPr/>
        </p:nvPicPr>
        <p:blipFill>
          <a:blip r:embed="rId6">
            <a:extLst/>
          </a:blip>
          <a:stretch>
            <a:fillRect/>
          </a:stretch>
        </p:blipFill>
        <p:spPr>
          <a:xfrm>
            <a:off x="6240016" y="2708920"/>
            <a:ext cx="5089582" cy="251040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Kép 1" descr="Kép 1"/>
          <p:cNvPicPr>
            <a:picLocks noChangeAspect="1"/>
          </p:cNvPicPr>
          <p:nvPr/>
        </p:nvPicPr>
        <p:blipFill>
          <a:blip r:embed="rId3">
            <a:extLst/>
          </a:blip>
          <a:srcRect r="85412"/>
          <a:stretch>
            <a:fillRect/>
          </a:stretch>
        </p:blipFill>
        <p:spPr>
          <a:xfrm>
            <a:off x="11582399" y="3723937"/>
            <a:ext cx="609603" cy="3134063"/>
          </a:xfrm>
          <a:prstGeom prst="rect">
            <a:avLst/>
          </a:prstGeom>
          <a:ln w="12700">
            <a:miter lim="400000"/>
          </a:ln>
        </p:spPr>
      </p:pic>
      <p:pic>
        <p:nvPicPr>
          <p:cNvPr id="297" name="Picture 4" descr="Picture 4"/>
          <p:cNvPicPr>
            <a:picLocks noChangeAspect="1"/>
          </p:cNvPicPr>
          <p:nvPr/>
        </p:nvPicPr>
        <p:blipFill>
          <a:blip r:embed="rId4">
            <a:extLst/>
          </a:blip>
          <a:stretch>
            <a:fillRect/>
          </a:stretch>
        </p:blipFill>
        <p:spPr>
          <a:xfrm>
            <a:off x="467440" y="6468709"/>
            <a:ext cx="914401" cy="238127"/>
          </a:xfrm>
          <a:prstGeom prst="rect">
            <a:avLst/>
          </a:prstGeom>
          <a:ln w="12700">
            <a:miter lim="400000"/>
          </a:ln>
        </p:spPr>
      </p:pic>
      <p:sp>
        <p:nvSpPr>
          <p:cNvPr id="298" name="Szövegdoboz 6"/>
          <p:cNvSpPr txBox="1"/>
          <p:nvPr/>
        </p:nvSpPr>
        <p:spPr>
          <a:xfrm>
            <a:off x="1127448" y="260648"/>
            <a:ext cx="9701089" cy="680185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l" rtl="0">
              <a:buSzPct val="100000"/>
              <a:defRPr sz="3600"/>
            </a:pPr>
            <a:r>
              <a:rPr lang="sl" sz="2800" b="0" i="0" u="none" baseline="0"/>
              <a:t>Storitve Moodle lahko združimo v naslednje podsisteme:</a:t>
            </a:r>
          </a:p>
          <a:p>
            <a:pPr algn="l" rtl="0">
              <a:buSzPct val="100000"/>
              <a:defRPr sz="3600"/>
            </a:pPr>
            <a:endParaRPr lang="sl" sz="2800" dirty="0" smtClean="0"/>
          </a:p>
          <a:p>
            <a:pPr marL="571500" lvl="1" indent="-571500" algn="l" rtl="0">
              <a:buFont typeface="Arial" charset="0"/>
              <a:buChar char="•"/>
              <a:defRPr sz="3600"/>
            </a:pPr>
            <a:r>
              <a:rPr lang="sl" sz="2800" b="0" i="0" u="none" baseline="0"/>
              <a:t>Sistem za upravljanje učenja (LMS)</a:t>
            </a:r>
          </a:p>
          <a:p>
            <a:pPr marL="571500" lvl="1" indent="-571500" algn="l" rtl="0">
              <a:buFont typeface="Arial" charset="0"/>
              <a:buChar char="•"/>
              <a:defRPr sz="3600"/>
            </a:pPr>
            <a:r>
              <a:rPr lang="sl" sz="2800" b="0" i="0" u="none" baseline="0"/>
              <a:t>Sistem za upravljanje vsebin (CMS)</a:t>
            </a:r>
          </a:p>
          <a:p>
            <a:pPr marL="571500" lvl="1" indent="-571500" algn="l" rtl="0">
              <a:buFont typeface="Arial" charset="0"/>
              <a:buChar char="•"/>
              <a:defRPr sz="3600"/>
            </a:pPr>
            <a:r>
              <a:rPr lang="sl" sz="2800" b="0" i="0" u="none" baseline="0"/>
              <a:t>Sistem za upravljanje učnih vsebin (LCMS)</a:t>
            </a:r>
          </a:p>
          <a:p>
            <a:pPr lvl="1" algn="l" rtl="0">
              <a:defRPr sz="3600"/>
            </a:pPr>
            <a:endParaRPr lang="sl" sz="2800" dirty="0" smtClean="0"/>
          </a:p>
          <a:p>
            <a:pPr lvl="1" algn="l" rtl="0">
              <a:defRPr sz="3600"/>
            </a:pPr>
            <a:r>
              <a:rPr lang="sl" sz="2800" b="0" i="0" u="none" baseline="0"/>
              <a:t>Podobno kot pri poučevanju v učilnici, učitelji navadno niso odgovorni za pripravo učbenikov. V sistemu Moodle obstajajo različne vloge učiteljev z različnimi pravicami: učitelj, ustvarjalec tečaja, učitelj, ki ne more urejati vsebin. Učitelj, katerega naloga je omogočanje učnega procesa v spletnem okolju, se pogosto imenuje »mentor«.</a:t>
            </a:r>
          </a:p>
          <a:p>
            <a:pPr lvl="2" indent="914400" algn="l" rtl="0">
              <a:defRPr sz="3600"/>
            </a:pPr>
            <a:endParaRPr lang="sl" dirty="0" smtClean="0"/>
          </a:p>
          <a:p>
            <a:pPr lvl="2" indent="914400" algn="l" rtl="0">
              <a:defRPr sz="3600"/>
            </a:pPr>
            <a:endParaRPr lang="sl"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Kép 1" descr="Kép 1"/>
          <p:cNvPicPr>
            <a:picLocks noChangeAspect="1"/>
          </p:cNvPicPr>
          <p:nvPr/>
        </p:nvPicPr>
        <p:blipFill>
          <a:blip r:embed="rId3">
            <a:extLst/>
          </a:blip>
          <a:srcRect r="85412"/>
          <a:stretch>
            <a:fillRect/>
          </a:stretch>
        </p:blipFill>
        <p:spPr>
          <a:xfrm>
            <a:off x="11582399" y="3723937"/>
            <a:ext cx="609603" cy="3134063"/>
          </a:xfrm>
          <a:prstGeom prst="rect">
            <a:avLst/>
          </a:prstGeom>
          <a:ln w="12700">
            <a:miter lim="400000"/>
          </a:ln>
        </p:spPr>
      </p:pic>
      <p:pic>
        <p:nvPicPr>
          <p:cNvPr id="318" name="Picture 4" descr="Picture 4"/>
          <p:cNvPicPr>
            <a:picLocks noChangeAspect="1"/>
          </p:cNvPicPr>
          <p:nvPr/>
        </p:nvPicPr>
        <p:blipFill>
          <a:blip r:embed="rId4">
            <a:extLst/>
          </a:blip>
          <a:stretch>
            <a:fillRect/>
          </a:stretch>
        </p:blipFill>
        <p:spPr>
          <a:xfrm>
            <a:off x="467440" y="6468709"/>
            <a:ext cx="914401" cy="238127"/>
          </a:xfrm>
          <a:prstGeom prst="rect">
            <a:avLst/>
          </a:prstGeom>
          <a:ln w="12700">
            <a:miter lim="400000"/>
          </a:ln>
        </p:spPr>
      </p:pic>
      <p:sp>
        <p:nvSpPr>
          <p:cNvPr id="319" name="Szövegdoboz 6"/>
          <p:cNvSpPr txBox="1"/>
          <p:nvPr/>
        </p:nvSpPr>
        <p:spPr>
          <a:xfrm>
            <a:off x="1443891" y="6427277"/>
            <a:ext cx="6373443"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a:solidFill>
                  <a:srgbClr val="FFFFFF"/>
                </a:solidFill>
              </a:defRPr>
            </a:lvl1pPr>
          </a:lstStyle>
          <a:p>
            <a:pPr algn="l" rtl="0"/>
            <a:r>
              <a:rPr lang="sl" b="0" i="0" u="none" baseline="0"/>
              <a:t>- splošne značilnosti</a:t>
            </a:r>
          </a:p>
        </p:txBody>
      </p:sp>
      <p:sp>
        <p:nvSpPr>
          <p:cNvPr id="320" name="Cím 2"/>
          <p:cNvSpPr txBox="1">
            <a:spLocks noGrp="1"/>
          </p:cNvSpPr>
          <p:nvPr>
            <p:ph type="title" idx="4294967295"/>
          </p:nvPr>
        </p:nvSpPr>
        <p:spPr>
          <a:xfrm>
            <a:off x="3339389" y="1674858"/>
            <a:ext cx="6172649" cy="1836637"/>
          </a:xfrm>
          <a:prstGeom prst="rect">
            <a:avLst/>
          </a:prstGeom>
        </p:spPr>
        <p:txBody>
          <a:bodyPr/>
          <a:lstStyle>
            <a:lvl1pPr>
              <a:defRPr sz="6400" spc="-200">
                <a:solidFill>
                  <a:srgbClr val="404040"/>
                </a:solidFill>
              </a:defRPr>
            </a:lvl1pPr>
          </a:lstStyle>
          <a:p>
            <a:pPr algn="l" rtl="0"/>
            <a:r>
              <a:rPr lang="sl" b="0" i="0" u="none" baseline="0"/>
              <a:t>Splošne značilnosti</a:t>
            </a:r>
          </a:p>
        </p:txBody>
      </p:sp>
      <p:pic>
        <p:nvPicPr>
          <p:cNvPr id="6" name="Picture 2" descr="Picture 2"/>
          <p:cNvPicPr>
            <a:picLocks noChangeAspect="1"/>
          </p:cNvPicPr>
          <p:nvPr/>
        </p:nvPicPr>
        <p:blipFill>
          <a:blip r:embed="rId5">
            <a:extLst/>
          </a:blip>
          <a:stretch>
            <a:fillRect/>
          </a:stretch>
        </p:blipFill>
        <p:spPr>
          <a:xfrm>
            <a:off x="4295800" y="3704930"/>
            <a:ext cx="3168352" cy="112961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Picture 2" descr="Picture 2"/>
          <p:cNvPicPr>
            <a:picLocks noChangeAspect="1"/>
          </p:cNvPicPr>
          <p:nvPr/>
        </p:nvPicPr>
        <p:blipFill>
          <a:blip r:embed="rId3">
            <a:extLst/>
          </a:blip>
          <a:stretch>
            <a:fillRect/>
          </a:stretch>
        </p:blipFill>
        <p:spPr>
          <a:xfrm>
            <a:off x="6096000" y="2242966"/>
            <a:ext cx="5657247" cy="2715482"/>
          </a:xfrm>
          <a:prstGeom prst="rect">
            <a:avLst/>
          </a:prstGeom>
          <a:ln w="12700">
            <a:miter lim="400000"/>
          </a:ln>
        </p:spPr>
      </p:pic>
      <p:pic>
        <p:nvPicPr>
          <p:cNvPr id="325" name="Kép 1" descr="Kép 1"/>
          <p:cNvPicPr>
            <a:picLocks noChangeAspect="1"/>
          </p:cNvPicPr>
          <p:nvPr/>
        </p:nvPicPr>
        <p:blipFill>
          <a:blip r:embed="rId4">
            <a:extLst/>
          </a:blip>
          <a:srcRect r="85412"/>
          <a:stretch>
            <a:fillRect/>
          </a:stretch>
        </p:blipFill>
        <p:spPr>
          <a:xfrm>
            <a:off x="11582399" y="3723937"/>
            <a:ext cx="609603" cy="3134063"/>
          </a:xfrm>
          <a:prstGeom prst="rect">
            <a:avLst/>
          </a:prstGeom>
          <a:ln w="12700">
            <a:miter lim="400000"/>
          </a:ln>
        </p:spPr>
      </p:pic>
      <p:sp>
        <p:nvSpPr>
          <p:cNvPr id="326" name="Szövegdoboz 8"/>
          <p:cNvSpPr txBox="1"/>
          <p:nvPr/>
        </p:nvSpPr>
        <p:spPr>
          <a:xfrm>
            <a:off x="467441" y="5758062"/>
            <a:ext cx="3506679"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l" rtl="0">
              <a:defRPr sz="1200" i="1"/>
            </a:pPr>
            <a:r>
              <a:rPr lang="sl" b="0" i="0" u="none" baseline="0"/>
              <a:t>Vir: https://moodle.org</a:t>
            </a:r>
            <a:r>
              <a:rPr dirty="0"/>
              <a:t/>
            </a:r>
            <a:br>
              <a:rPr dirty="0"/>
            </a:br>
            <a:r>
              <a:rPr lang="sl" b="0" i="0" u="none" baseline="0"/>
              <a:t>Image source: http://www.bframe.com</a:t>
            </a:r>
          </a:p>
        </p:txBody>
      </p:sp>
      <p:pic>
        <p:nvPicPr>
          <p:cNvPr id="327" name="Picture 4" descr="Picture 4"/>
          <p:cNvPicPr>
            <a:picLocks noChangeAspect="1"/>
          </p:cNvPicPr>
          <p:nvPr/>
        </p:nvPicPr>
        <p:blipFill>
          <a:blip r:embed="rId5">
            <a:extLst/>
          </a:blip>
          <a:stretch>
            <a:fillRect/>
          </a:stretch>
        </p:blipFill>
        <p:spPr>
          <a:xfrm>
            <a:off x="467440" y="6468709"/>
            <a:ext cx="914401" cy="238127"/>
          </a:xfrm>
          <a:prstGeom prst="rect">
            <a:avLst/>
          </a:prstGeom>
          <a:ln w="12700">
            <a:miter lim="400000"/>
          </a:ln>
        </p:spPr>
      </p:pic>
      <p:sp>
        <p:nvSpPr>
          <p:cNvPr id="328" name="Szövegdoboz 6"/>
          <p:cNvSpPr txBox="1"/>
          <p:nvPr/>
        </p:nvSpPr>
        <p:spPr>
          <a:xfrm>
            <a:off x="1443891" y="6427277"/>
            <a:ext cx="6373443"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a:solidFill>
                  <a:srgbClr val="FFFFFF"/>
                </a:solidFill>
              </a:defRPr>
            </a:lvl1pPr>
          </a:lstStyle>
          <a:p>
            <a:pPr algn="l" rtl="0"/>
            <a:r>
              <a:rPr lang="sl" b="0" i="0" u="none" baseline="0"/>
              <a:t>- splošne značilnosti</a:t>
            </a:r>
          </a:p>
        </p:txBody>
      </p:sp>
      <p:sp>
        <p:nvSpPr>
          <p:cNvPr id="329" name="Szövegdoboz 7"/>
          <p:cNvSpPr txBox="1"/>
          <p:nvPr/>
        </p:nvSpPr>
        <p:spPr>
          <a:xfrm>
            <a:off x="787398" y="800098"/>
            <a:ext cx="8548962" cy="46166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l" rtl="0">
              <a:defRPr sz="2400"/>
            </a:pPr>
            <a:r>
              <a:rPr lang="sl" b="0" i="0" u="none" baseline="0"/>
              <a:t>Prilagodljiv na poljubno velikost, uporaben kadarkoli, kjerkoli, na kateri koli napravi</a:t>
            </a:r>
            <a:endParaRPr lang="sl" dirty="0"/>
          </a:p>
        </p:txBody>
      </p:sp>
      <p:pic>
        <p:nvPicPr>
          <p:cNvPr id="8" name="Kép 4" descr="Kép 4"/>
          <p:cNvPicPr>
            <a:picLocks noChangeAspect="1"/>
          </p:cNvPicPr>
          <p:nvPr/>
        </p:nvPicPr>
        <p:blipFill>
          <a:blip r:embed="rId6">
            <a:extLst/>
          </a:blip>
          <a:stretch>
            <a:fillRect/>
          </a:stretch>
        </p:blipFill>
        <p:spPr>
          <a:xfrm>
            <a:off x="780183" y="2281473"/>
            <a:ext cx="5746899" cy="288492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Picture 3" descr="Picture 3"/>
          <p:cNvPicPr>
            <a:picLocks noChangeAspect="1"/>
          </p:cNvPicPr>
          <p:nvPr/>
        </p:nvPicPr>
        <p:blipFill>
          <a:blip r:embed="rId3">
            <a:extLst/>
          </a:blip>
          <a:stretch>
            <a:fillRect/>
          </a:stretch>
        </p:blipFill>
        <p:spPr>
          <a:xfrm>
            <a:off x="1380563" y="1024515"/>
            <a:ext cx="9648826" cy="2895603"/>
          </a:xfrm>
          <a:prstGeom prst="rect">
            <a:avLst/>
          </a:prstGeom>
          <a:ln w="12700">
            <a:miter lim="400000"/>
          </a:ln>
        </p:spPr>
      </p:pic>
      <p:pic>
        <p:nvPicPr>
          <p:cNvPr id="343" name="Kép 1" descr="Kép 1"/>
          <p:cNvPicPr>
            <a:picLocks noChangeAspect="1"/>
          </p:cNvPicPr>
          <p:nvPr/>
        </p:nvPicPr>
        <p:blipFill>
          <a:blip r:embed="rId4">
            <a:extLst/>
          </a:blip>
          <a:srcRect r="85412"/>
          <a:stretch>
            <a:fillRect/>
          </a:stretch>
        </p:blipFill>
        <p:spPr>
          <a:xfrm>
            <a:off x="11582399" y="3723937"/>
            <a:ext cx="609603" cy="3134063"/>
          </a:xfrm>
          <a:prstGeom prst="rect">
            <a:avLst/>
          </a:prstGeom>
          <a:ln w="12700">
            <a:miter lim="400000"/>
          </a:ln>
        </p:spPr>
      </p:pic>
      <p:sp>
        <p:nvSpPr>
          <p:cNvPr id="344" name="Szövegdoboz 8"/>
          <p:cNvSpPr txBox="1"/>
          <p:nvPr/>
        </p:nvSpPr>
        <p:spPr>
          <a:xfrm>
            <a:off x="467441" y="5758062"/>
            <a:ext cx="3506679" cy="4470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l" rtl="0">
              <a:defRPr sz="1200" i="1"/>
            </a:pPr>
            <a:r>
              <a:rPr lang="sl" b="0" i="0" u="none" baseline="0"/>
              <a:t>Vir: https://moodle.org</a:t>
            </a:r>
          </a:p>
          <a:p>
            <a:pPr algn="l" rtl="0">
              <a:defRPr sz="1200" i="1"/>
            </a:pPr>
            <a:r>
              <a:rPr lang="sl" b="0" i="0" u="none" baseline="0"/>
              <a:t>Vir slike: https://languages.oberlin.edu</a:t>
            </a:r>
          </a:p>
        </p:txBody>
      </p:sp>
      <p:pic>
        <p:nvPicPr>
          <p:cNvPr id="345" name="Picture 4" descr="Picture 4"/>
          <p:cNvPicPr>
            <a:picLocks noChangeAspect="1"/>
          </p:cNvPicPr>
          <p:nvPr/>
        </p:nvPicPr>
        <p:blipFill>
          <a:blip r:embed="rId5">
            <a:extLst/>
          </a:blip>
          <a:stretch>
            <a:fillRect/>
          </a:stretch>
        </p:blipFill>
        <p:spPr>
          <a:xfrm>
            <a:off x="467440" y="6468709"/>
            <a:ext cx="914401" cy="238127"/>
          </a:xfrm>
          <a:prstGeom prst="rect">
            <a:avLst/>
          </a:prstGeom>
          <a:ln w="12700">
            <a:miter lim="400000"/>
          </a:ln>
        </p:spPr>
      </p:pic>
      <p:sp>
        <p:nvSpPr>
          <p:cNvPr id="346" name="Szövegdoboz 6"/>
          <p:cNvSpPr txBox="1"/>
          <p:nvPr/>
        </p:nvSpPr>
        <p:spPr>
          <a:xfrm>
            <a:off x="1443891" y="6427277"/>
            <a:ext cx="6373443"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a:solidFill>
                  <a:srgbClr val="FFFFFF"/>
                </a:solidFill>
              </a:defRPr>
            </a:lvl1pPr>
          </a:lstStyle>
          <a:p>
            <a:pPr algn="l" rtl="0"/>
            <a:r>
              <a:rPr lang="sl" b="0" i="0" u="none" baseline="0"/>
              <a:t>- splošne značilnosti</a:t>
            </a:r>
          </a:p>
        </p:txBody>
      </p:sp>
      <p:sp>
        <p:nvSpPr>
          <p:cNvPr id="347" name="Szövegdoboz 7"/>
          <p:cNvSpPr txBox="1"/>
          <p:nvPr/>
        </p:nvSpPr>
        <p:spPr>
          <a:xfrm>
            <a:off x="787398" y="800099"/>
            <a:ext cx="10009558" cy="769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l" rtl="0">
              <a:defRPr sz="2400"/>
            </a:pPr>
            <a:r>
              <a:rPr lang="sl" b="0" i="0" u="none" baseline="0"/>
              <a:t>Večjezičnost</a:t>
            </a:r>
          </a:p>
          <a:p>
            <a:pPr marL="342900" indent="-342900" algn="l" rtl="0">
              <a:buSzPct val="100000"/>
              <a:buFont typeface="Calibri"/>
              <a:buChar char="–"/>
              <a:defRPr sz="2000"/>
            </a:pPr>
            <a:endParaRPr dirty="0"/>
          </a:p>
        </p:txBody>
      </p:sp>
      <p:pic>
        <p:nvPicPr>
          <p:cNvPr id="8" name="Picture 2" descr="Picture 2"/>
          <p:cNvPicPr>
            <a:picLocks noChangeAspect="1"/>
          </p:cNvPicPr>
          <p:nvPr/>
        </p:nvPicPr>
        <p:blipFill>
          <a:blip r:embed="rId6" cstate="print">
            <a:extLst/>
          </a:blip>
          <a:stretch>
            <a:fillRect/>
          </a:stretch>
        </p:blipFill>
        <p:spPr>
          <a:xfrm>
            <a:off x="7641493" y="4411737"/>
            <a:ext cx="3155463" cy="1569844"/>
          </a:xfrm>
          <a:prstGeom prst="rect">
            <a:avLst/>
          </a:prstGeom>
          <a:ln w="12700">
            <a:miter lim="400000"/>
          </a:ln>
        </p:spPr>
      </p:pic>
      <p:pic>
        <p:nvPicPr>
          <p:cNvPr id="9" name="Picture 8" descr="Picture 8"/>
          <p:cNvPicPr>
            <a:picLocks noChangeAspect="1"/>
          </p:cNvPicPr>
          <p:nvPr/>
        </p:nvPicPr>
        <p:blipFill>
          <a:blip r:embed="rId7">
            <a:extLst/>
          </a:blip>
          <a:stretch>
            <a:fillRect/>
          </a:stretch>
        </p:blipFill>
        <p:spPr>
          <a:xfrm>
            <a:off x="3791744" y="3820068"/>
            <a:ext cx="2565396" cy="22155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Kép 1" descr="Kép 1"/>
          <p:cNvPicPr>
            <a:picLocks noChangeAspect="1"/>
          </p:cNvPicPr>
          <p:nvPr/>
        </p:nvPicPr>
        <p:blipFill>
          <a:blip r:embed="rId3">
            <a:extLst/>
          </a:blip>
          <a:srcRect r="85412"/>
          <a:stretch>
            <a:fillRect/>
          </a:stretch>
        </p:blipFill>
        <p:spPr>
          <a:xfrm>
            <a:off x="11582399" y="3723937"/>
            <a:ext cx="609603" cy="3134063"/>
          </a:xfrm>
          <a:prstGeom prst="rect">
            <a:avLst/>
          </a:prstGeom>
          <a:ln w="12700">
            <a:miter lim="400000"/>
          </a:ln>
        </p:spPr>
      </p:pic>
      <p:pic>
        <p:nvPicPr>
          <p:cNvPr id="362" name="Picture 4" descr="Picture 4"/>
          <p:cNvPicPr>
            <a:picLocks noChangeAspect="1"/>
          </p:cNvPicPr>
          <p:nvPr/>
        </p:nvPicPr>
        <p:blipFill>
          <a:blip r:embed="rId4">
            <a:extLst/>
          </a:blip>
          <a:stretch>
            <a:fillRect/>
          </a:stretch>
        </p:blipFill>
        <p:spPr>
          <a:xfrm>
            <a:off x="467440" y="6468709"/>
            <a:ext cx="914401" cy="238127"/>
          </a:xfrm>
          <a:prstGeom prst="rect">
            <a:avLst/>
          </a:prstGeom>
          <a:ln w="12700">
            <a:miter lim="400000"/>
          </a:ln>
        </p:spPr>
      </p:pic>
      <p:sp>
        <p:nvSpPr>
          <p:cNvPr id="363" name="Szövegdoboz 6"/>
          <p:cNvSpPr txBox="1"/>
          <p:nvPr/>
        </p:nvSpPr>
        <p:spPr>
          <a:xfrm>
            <a:off x="1443891" y="6427277"/>
            <a:ext cx="6373443" cy="3962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a:solidFill>
                  <a:srgbClr val="FFFFFF"/>
                </a:solidFill>
              </a:defRPr>
            </a:lvl1pPr>
          </a:lstStyle>
          <a:p>
            <a:pPr algn="l" rtl="0"/>
            <a:r>
              <a:rPr lang="sl" b="0" i="0" u="none" baseline="0"/>
              <a:t>- splošne značilnosti</a:t>
            </a:r>
          </a:p>
        </p:txBody>
      </p:sp>
      <p:sp>
        <p:nvSpPr>
          <p:cNvPr id="364" name="Manager, Course creator, Teacher, Non-editing teacher, … Guest"/>
          <p:cNvSpPr txBox="1"/>
          <p:nvPr/>
        </p:nvSpPr>
        <p:spPr>
          <a:xfrm>
            <a:off x="1232807" y="1988840"/>
            <a:ext cx="8467060" cy="250221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182877" indent="-182877" algn="l" defTabSz="914400" rtl="0">
              <a:lnSpc>
                <a:spcPct val="90000"/>
              </a:lnSpc>
              <a:spcBef>
                <a:spcPts val="1200"/>
              </a:spcBef>
              <a:buClr>
                <a:schemeClr val="accent1"/>
              </a:buClr>
              <a:buSzPct val="100000"/>
              <a:buFont typeface="Calibri"/>
              <a:buChar char=" "/>
              <a:defRPr sz="3600">
                <a:solidFill>
                  <a:srgbClr val="404040"/>
                </a:solidFill>
              </a:defRPr>
            </a:pPr>
            <a:r>
              <a:rPr lang="sl" sz="7200" b="0" i="0" u="none" baseline="0"/>
              <a:t>Upravitelj</a:t>
            </a:r>
            <a:r>
              <a:rPr lang="sl" sz="6400" b="0" i="0" u="none" baseline="0"/>
              <a:t>,</a:t>
            </a:r>
            <a:r>
              <a:rPr lang="sl" b="0" i="0" u="none" baseline="0"/>
              <a:t> </a:t>
            </a:r>
            <a:r>
              <a:rPr lang="sl" sz="6400" b="0" i="0" u="none" baseline="0"/>
              <a:t>Ustvarjalec tečaja</a:t>
            </a:r>
            <a:r>
              <a:rPr lang="sl" b="0" i="0" u="none" baseline="0"/>
              <a:t>, </a:t>
            </a:r>
            <a:r>
              <a:rPr lang="sl" sz="5200" b="0" i="0" u="none" baseline="0"/>
              <a:t>Učitelj</a:t>
            </a:r>
            <a:r>
              <a:rPr lang="sl" b="0" i="0" u="none" baseline="0"/>
              <a:t>, </a:t>
            </a:r>
            <a:r>
              <a:rPr lang="sl" sz="3800" b="0" i="0" u="none" baseline="0"/>
              <a:t>Učitelj brez dovoljenja za urejanje</a:t>
            </a:r>
            <a:r>
              <a:rPr lang="sl" b="0" i="0" u="none" baseline="0"/>
              <a:t>, Učenci, </a:t>
            </a:r>
            <a:r>
              <a:rPr lang="sl" sz="3200" b="0" i="0" u="none" baseline="0"/>
              <a:t>Registerirani uporabniki</a:t>
            </a:r>
            <a:r>
              <a:rPr lang="sl" b="0" i="0" u="none" baseline="0"/>
              <a:t>, </a:t>
            </a:r>
            <a:r>
              <a:rPr lang="sl" sz="2400" b="0" i="0" u="none" baseline="0"/>
              <a:t>Gost</a:t>
            </a:r>
            <a:endParaRPr sz="2400" dirty="0"/>
          </a:p>
        </p:txBody>
      </p:sp>
      <p:sp>
        <p:nvSpPr>
          <p:cNvPr id="365" name="Roles, user’s permissions"/>
          <p:cNvSpPr txBox="1"/>
          <p:nvPr/>
        </p:nvSpPr>
        <p:spPr>
          <a:xfrm>
            <a:off x="695400" y="476672"/>
            <a:ext cx="6791279"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a:lvl1pPr>
          </a:lstStyle>
          <a:p>
            <a:pPr algn="l" rtl="0"/>
            <a:r>
              <a:rPr lang="sl" b="0" i="0" u="none" baseline="0"/>
              <a:t>Vloge in uporabniška dovoljenja v sistemu Moodle</a:t>
            </a:r>
            <a:endParaRPr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424" y="620688"/>
            <a:ext cx="10441160" cy="5016758"/>
          </a:xfrm>
          <a:prstGeom prst="rect">
            <a:avLst/>
          </a:prstGeom>
        </p:spPr>
        <p:txBody>
          <a:bodyPr wrap="square">
            <a:spAutoFit/>
          </a:bodyPr>
          <a:lstStyle/>
          <a:p>
            <a:pPr algn="just" rtl="0"/>
            <a:r>
              <a:rPr lang="sl" sz="2800" b="0" i="0" u="none" baseline="0">
                <a:solidFill>
                  <a:srgbClr val="333333"/>
                </a:solidFill>
                <a:latin typeface="Helvetica Neue" charset="0"/>
              </a:rPr>
              <a:t>Podroben pregled storitev platforme Moodle:</a:t>
            </a:r>
          </a:p>
          <a:p>
            <a:pPr algn="just" rtl="0"/>
            <a:endParaRPr lang="sl" sz="2800" dirty="0">
              <a:solidFill>
                <a:srgbClr val="333333"/>
              </a:solidFill>
              <a:latin typeface="Helvetica Neue" charset="0"/>
            </a:endParaRPr>
          </a:p>
          <a:p>
            <a:pPr marL="285750" indent="-285750" algn="just" rtl="0">
              <a:buFont typeface="Arial" charset="0"/>
              <a:buChar char="•"/>
            </a:pPr>
            <a:r>
              <a:rPr lang="sl" sz="2400" b="0" i="0" u="none" baseline="0">
                <a:solidFill>
                  <a:srgbClr val="333333"/>
                </a:solidFill>
                <a:latin typeface="Helvetica Neue" charset="0"/>
              </a:rPr>
              <a:t>upravljanje računov, spremljanje dostopa, registracija uporabnikov,</a:t>
            </a:r>
          </a:p>
          <a:p>
            <a:pPr marL="285750" indent="-285750" algn="just" rtl="0">
              <a:buFont typeface="Arial" charset="0"/>
              <a:buChar char="•"/>
            </a:pPr>
            <a:r>
              <a:rPr lang="sl" sz="2400" b="0" i="0" u="none" baseline="0">
                <a:solidFill>
                  <a:srgbClr val="333333"/>
                </a:solidFill>
                <a:latin typeface="Helvetica Neue" charset="0"/>
              </a:rPr>
              <a:t>predstavitev lekcij in drugih učnih vsebin, </a:t>
            </a:r>
          </a:p>
          <a:p>
            <a:pPr marL="285750" indent="-285750" algn="just" rtl="0">
              <a:buFont typeface="Arial" charset="0"/>
              <a:buChar char="•"/>
            </a:pPr>
            <a:r>
              <a:rPr lang="sl" sz="2400" b="0" i="0" u="none" baseline="0">
                <a:solidFill>
                  <a:srgbClr val="333333"/>
                </a:solidFill>
                <a:latin typeface="Helvetica Neue" charset="0"/>
              </a:rPr>
              <a:t>upravljanje ocen, </a:t>
            </a:r>
            <a:endParaRPr lang="sl" sz="2400" dirty="0" smtClean="0">
              <a:solidFill>
                <a:srgbClr val="333333"/>
              </a:solidFill>
              <a:latin typeface="Helvetica Neue" charset="0"/>
            </a:endParaRPr>
          </a:p>
          <a:p>
            <a:pPr marL="285750" indent="-285750" algn="just" rtl="0">
              <a:buFont typeface="Arial" charset="0"/>
              <a:buChar char="•"/>
            </a:pPr>
            <a:r>
              <a:rPr lang="sl" sz="2400" b="0" i="0" u="none" baseline="0">
                <a:solidFill>
                  <a:srgbClr val="333333"/>
                </a:solidFill>
                <a:latin typeface="Helvetica Neue" charset="0"/>
              </a:rPr>
              <a:t>načrtovanje nalog študentov,</a:t>
            </a:r>
          </a:p>
          <a:p>
            <a:pPr marL="285750" indent="-285750" algn="just" rtl="0">
              <a:buFont typeface="Arial" charset="0"/>
              <a:buChar char="•"/>
            </a:pPr>
            <a:r>
              <a:rPr lang="sl" sz="2400" b="0" i="0" u="none" baseline="0">
                <a:solidFill>
                  <a:srgbClr val="333333"/>
                </a:solidFill>
                <a:latin typeface="Helvetica Neue" charset="0"/>
              </a:rPr>
              <a:t>zagotavljanje možnosti za vajo, </a:t>
            </a:r>
          </a:p>
          <a:p>
            <a:pPr marL="285750" indent="-285750" algn="just" rtl="0">
              <a:buFont typeface="Arial" charset="0"/>
              <a:buChar char="•"/>
            </a:pPr>
            <a:r>
              <a:rPr lang="sl" sz="2400" b="0" i="0" u="none" baseline="0">
                <a:solidFill>
                  <a:srgbClr val="333333"/>
                </a:solidFill>
                <a:latin typeface="Helvetica Neue" charset="0"/>
              </a:rPr>
              <a:t>podpora dejavnostim mentorja </a:t>
            </a:r>
            <a:r>
              <a:rPr lang="sl" sz="2400" b="0" i="0" u="none" baseline="0">
                <a:solidFill>
                  <a:srgbClr val="333333"/>
                </a:solidFill>
              </a:rPr>
              <a:t>(</a:t>
            </a:r>
            <a:r>
              <a:rPr lang="sl" sz="2400" b="0" i="0" u="none" baseline="0"/>
              <a:t>organiziranje tečajev, vodenje vpisov, evidentiranje dejavnosti in uspešnosti učencev, vodenje ocenjevanja uspešnosti učencev, izdelava evidenc in statistike)</a:t>
            </a:r>
            <a:endParaRPr lang="sl" sz="2400" dirty="0">
              <a:solidFill>
                <a:srgbClr val="333333"/>
              </a:solidFill>
            </a:endParaRPr>
          </a:p>
          <a:p>
            <a:pPr marL="285750" indent="-285750" algn="just" rtl="0">
              <a:buFont typeface="Arial" charset="0"/>
              <a:buChar char="•"/>
            </a:pPr>
            <a:r>
              <a:rPr lang="sl" sz="2400" b="0" i="0" u="none" baseline="0">
                <a:solidFill>
                  <a:srgbClr val="333333"/>
                </a:solidFill>
                <a:latin typeface="Helvetica Neue" charset="0"/>
              </a:rPr>
              <a:t>podpora komunikaciji med učitelji in študenti, </a:t>
            </a:r>
          </a:p>
          <a:p>
            <a:pPr marL="285750" indent="-285750" algn="just" rtl="0">
              <a:buFont typeface="Arial" charset="0"/>
              <a:buChar char="•"/>
            </a:pPr>
            <a:r>
              <a:rPr lang="sl" sz="2400" b="0" i="0" u="none" baseline="0">
                <a:solidFill>
                  <a:srgbClr val="333333"/>
                </a:solidFill>
                <a:latin typeface="Helvetica Neue" charset="0"/>
              </a:rPr>
              <a:t>podpora vodenju kakovosti, na primer ocenjevanje tečaja preko povratnih informacij študentov.</a:t>
            </a:r>
            <a:endParaRPr lang="sl" sz="2400" dirty="0">
              <a:solidFill>
                <a:srgbClr val="333333"/>
              </a:solidFill>
              <a:latin typeface="Helvetica Neue" charset="0"/>
            </a:endParaRPr>
          </a:p>
        </p:txBody>
      </p:sp>
    </p:spTree>
    <p:extLst>
      <p:ext uri="{BB962C8B-B14F-4D97-AF65-F5344CB8AC3E}">
        <p14:creationId xmlns:p14="http://schemas.microsoft.com/office/powerpoint/2010/main" val="214563890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ontent"/>
          <p:cNvSpPr txBox="1">
            <a:spLocks noGrp="1"/>
          </p:cNvSpPr>
          <p:nvPr>
            <p:ph type="title"/>
          </p:nvPr>
        </p:nvSpPr>
        <p:spPr>
          <a:xfrm>
            <a:off x="1097280" y="286603"/>
            <a:ext cx="10058401" cy="1450757"/>
          </a:xfrm>
          <a:prstGeom prst="rect">
            <a:avLst/>
          </a:prstGeom>
        </p:spPr>
        <p:txBody>
          <a:bodyPr/>
          <a:lstStyle>
            <a:lvl1pPr>
              <a:defRPr spc="-100"/>
            </a:lvl1pPr>
          </a:lstStyle>
          <a:p>
            <a:pPr algn="l" rtl="0"/>
            <a:r>
              <a:rPr lang="sl" b="0" i="0" u="none" baseline="0"/>
              <a:t>Vsebina</a:t>
            </a:r>
          </a:p>
        </p:txBody>
      </p:sp>
      <p:sp>
        <p:nvSpPr>
          <p:cNvPr id="174" name="Concept of Web 2.0…"/>
          <p:cNvSpPr txBox="1">
            <a:spLocks noGrp="1"/>
          </p:cNvSpPr>
          <p:nvPr>
            <p:ph type="body" idx="1"/>
          </p:nvPr>
        </p:nvSpPr>
        <p:spPr>
          <a:xfrm>
            <a:off x="1415480" y="1845734"/>
            <a:ext cx="9740201" cy="4023360"/>
          </a:xfrm>
          <a:prstGeom prst="rect">
            <a:avLst/>
          </a:prstGeom>
        </p:spPr>
        <p:txBody>
          <a:bodyPr/>
          <a:lstStyle/>
          <a:p>
            <a:pPr marL="647700" indent="-571500" algn="l" rtl="0">
              <a:buClr>
                <a:srgbClr val="000000"/>
              </a:buClr>
              <a:buFont typeface="Arial" panose="020B0604020202020204" pitchFamily="34" charset="0"/>
              <a:buChar char="•"/>
              <a:defRPr sz="3600"/>
            </a:pPr>
            <a:r>
              <a:rPr lang="sl" b="0" i="0" u="none" baseline="0"/>
              <a:t>Koncept in kontekst Spleta 2.0</a:t>
            </a:r>
          </a:p>
          <a:p>
            <a:pPr marL="647700" indent="-571500" algn="l" rtl="0">
              <a:buClr>
                <a:srgbClr val="000000"/>
              </a:buClr>
              <a:buFont typeface="Arial" panose="020B0604020202020204" pitchFamily="34" charset="0"/>
              <a:buChar char="•"/>
              <a:defRPr sz="3600"/>
            </a:pPr>
            <a:r>
              <a:rPr lang="sl" b="0" i="0" u="none" baseline="0"/>
              <a:t>Ustvarjanje in deljenje digitalnih učnih gradiv</a:t>
            </a:r>
          </a:p>
          <a:p>
            <a:pPr marL="647700" indent="-571500" algn="l" rtl="0">
              <a:buClr>
                <a:srgbClr val="000000"/>
              </a:buClr>
              <a:buFont typeface="Arial" panose="020B0604020202020204" pitchFamily="34" charset="0"/>
              <a:buChar char="•"/>
              <a:defRPr sz="3600"/>
            </a:pPr>
            <a:r>
              <a:rPr lang="sl" b="0" i="0" u="none" baseline="0"/>
              <a:t>Sistemi za upravljanje učenja - Moodle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4">
                                            <p:bg/>
                                          </p:spTgt>
                                        </p:tgtEl>
                                        <p:attrNameLst>
                                          <p:attrName>style.visibility</p:attrName>
                                        </p:attrNameLst>
                                      </p:cBhvr>
                                      <p:to>
                                        <p:strVal val="visible"/>
                                      </p:to>
                                    </p:set>
                                    <p:anim calcmode="lin" valueType="num">
                                      <p:cBhvr>
                                        <p:cTn id="7" dur="1000" fill="hold"/>
                                        <p:tgtEl>
                                          <p:spTgt spid="174">
                                            <p:bg/>
                                          </p:spTgt>
                                        </p:tgtEl>
                                        <p:attrNameLst>
                                          <p:attrName>ppt_x</p:attrName>
                                        </p:attrNameLst>
                                      </p:cBhvr>
                                      <p:tavLst>
                                        <p:tav tm="0">
                                          <p:val>
                                            <p:strVal val="0-#ppt_w/2"/>
                                          </p:val>
                                        </p:tav>
                                        <p:tav tm="100000">
                                          <p:val>
                                            <p:strVal val="#ppt_x"/>
                                          </p:val>
                                        </p:tav>
                                      </p:tavLst>
                                    </p:anim>
                                    <p:anim calcmode="lin" valueType="num">
                                      <p:cBhvr>
                                        <p:cTn id="8" dur="1000" fill="hold"/>
                                        <p:tgtEl>
                                          <p:spTgt spid="17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74">
                                            <p:txEl>
                                              <p:pRg st="0" end="0"/>
                                            </p:txEl>
                                          </p:spTgt>
                                        </p:tgtEl>
                                        <p:attrNameLst>
                                          <p:attrName>style.visibility</p:attrName>
                                        </p:attrNameLst>
                                      </p:cBhvr>
                                      <p:to>
                                        <p:strVal val="visible"/>
                                      </p:to>
                                    </p:set>
                                    <p:anim calcmode="lin" valueType="num">
                                      <p:cBhvr>
                                        <p:cTn id="11" dur="1000" fill="hold"/>
                                        <p:tgtEl>
                                          <p:spTgt spid="17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1" nodeType="afterEffect">
                                  <p:stCondLst>
                                    <p:cond delay="0"/>
                                  </p:stCondLst>
                                  <p:iterate>
                                    <p:tmAbs val="0"/>
                                  </p:iterate>
                                  <p:childTnLst>
                                    <p:set>
                                      <p:cBhvr>
                                        <p:cTn id="15" fill="hold"/>
                                        <p:tgtEl>
                                          <p:spTgt spid="174">
                                            <p:txEl>
                                              <p:pRg st="1" end="1"/>
                                            </p:txEl>
                                          </p:spTgt>
                                        </p:tgtEl>
                                        <p:attrNameLst>
                                          <p:attrName>style.visibility</p:attrName>
                                        </p:attrNameLst>
                                      </p:cBhvr>
                                      <p:to>
                                        <p:strVal val="visible"/>
                                      </p:to>
                                    </p:set>
                                    <p:anim calcmode="lin" valueType="num">
                                      <p:cBhvr>
                                        <p:cTn id="16" dur="1000" fill="hold"/>
                                        <p:tgtEl>
                                          <p:spTgt spid="174">
                                            <p:txEl>
                                              <p:pRg st="1" end="1"/>
                                            </p:txEl>
                                          </p:spTgt>
                                        </p:tgtEl>
                                        <p:attrNameLst>
                                          <p:attrName>ppt_x</p:attrName>
                                        </p:attrNameLst>
                                      </p:cBhvr>
                                      <p:tavLst>
                                        <p:tav tm="0">
                                          <p:val>
                                            <p:strVal val="0-#ppt_w/2"/>
                                          </p:val>
                                        </p:tav>
                                        <p:tav tm="100000">
                                          <p:val>
                                            <p:strVal val="#ppt_x"/>
                                          </p:val>
                                        </p:tav>
                                      </p:tavLst>
                                    </p:anim>
                                    <p:anim calcmode="lin" valueType="num">
                                      <p:cBhvr>
                                        <p:cTn id="17" dur="1000" fill="hold"/>
                                        <p:tgtEl>
                                          <p:spTgt spid="1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1" nodeType="clickEffect">
                                  <p:stCondLst>
                                    <p:cond delay="0"/>
                                  </p:stCondLst>
                                  <p:iterate>
                                    <p:tmAbs val="0"/>
                                  </p:iterate>
                                  <p:childTnLst>
                                    <p:set>
                                      <p:cBhvr>
                                        <p:cTn id="21" fill="hold"/>
                                        <p:tgtEl>
                                          <p:spTgt spid="174">
                                            <p:txEl>
                                              <p:pRg st="2" end="2"/>
                                            </p:txEl>
                                          </p:spTgt>
                                        </p:tgtEl>
                                        <p:attrNameLst>
                                          <p:attrName>style.visibility</p:attrName>
                                        </p:attrNameLst>
                                      </p:cBhvr>
                                      <p:to>
                                        <p:strVal val="visible"/>
                                      </p:to>
                                    </p:set>
                                    <p:anim calcmode="lin" valueType="num">
                                      <p:cBhvr>
                                        <p:cTn id="22" dur="1000" fill="hold"/>
                                        <p:tgtEl>
                                          <p:spTgt spid="174">
                                            <p:txEl>
                                              <p:pRg st="2" end="2"/>
                                            </p:txEl>
                                          </p:spTgt>
                                        </p:tgtEl>
                                        <p:attrNameLst>
                                          <p:attrName>ppt_x</p:attrName>
                                        </p:attrNameLst>
                                      </p:cBhvr>
                                      <p:tavLst>
                                        <p:tav tm="0">
                                          <p:val>
                                            <p:strVal val="0-#ppt_w/2"/>
                                          </p:val>
                                        </p:tav>
                                        <p:tav tm="100000">
                                          <p:val>
                                            <p:strVal val="#ppt_x"/>
                                          </p:val>
                                        </p:tav>
                                      </p:tavLst>
                                    </p:anim>
                                    <p:anim calcmode="lin" valueType="num">
                                      <p:cBhvr>
                                        <p:cTn id="23" dur="1000" fill="hold"/>
                                        <p:tgtEl>
                                          <p:spTgt spid="17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bldLvl="5"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608" y="1124744"/>
            <a:ext cx="6060504" cy="4157506"/>
          </a:xfrm>
          <a:prstGeom prst="rect">
            <a:avLst/>
          </a:prstGeom>
        </p:spPr>
      </p:pic>
    </p:spTree>
    <p:extLst>
      <p:ext uri="{BB962C8B-B14F-4D97-AF65-F5344CB8AC3E}">
        <p14:creationId xmlns:p14="http://schemas.microsoft.com/office/powerpoint/2010/main" val="52555900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Useful links"/>
          <p:cNvSpPr txBox="1">
            <a:spLocks noGrp="1"/>
          </p:cNvSpPr>
          <p:nvPr>
            <p:ph type="title"/>
          </p:nvPr>
        </p:nvSpPr>
        <p:spPr>
          <a:prstGeom prst="rect">
            <a:avLst/>
          </a:prstGeom>
        </p:spPr>
        <p:txBody>
          <a:bodyPr/>
          <a:lstStyle/>
          <a:p>
            <a:pPr algn="l" rtl="0"/>
            <a:r>
              <a:rPr lang="sl" b="0" i="0" u="none" baseline="0"/>
              <a:t>Bibliografija</a:t>
            </a:r>
            <a:endParaRPr dirty="0"/>
          </a:p>
        </p:txBody>
      </p:sp>
      <p:sp>
        <p:nvSpPr>
          <p:cNvPr id="370" name="Moodle tutorials: https://www.youtube.com/user/moodlehq…"/>
          <p:cNvSpPr txBox="1">
            <a:spLocks noGrp="1"/>
          </p:cNvSpPr>
          <p:nvPr>
            <p:ph type="body" idx="1"/>
          </p:nvPr>
        </p:nvSpPr>
        <p:spPr>
          <a:xfrm>
            <a:off x="1097280" y="1845734"/>
            <a:ext cx="10058401" cy="3095434"/>
          </a:xfrm>
          <a:prstGeom prst="rect">
            <a:avLst/>
          </a:prstGeom>
        </p:spPr>
        <p:txBody>
          <a:bodyPr>
            <a:normAutofit fontScale="77500" lnSpcReduction="20000"/>
          </a:bodyPr>
          <a:lstStyle/>
          <a:p>
            <a:pPr algn="l" rtl="0"/>
            <a:r>
              <a:rPr lang="sl" sz="2800" b="0" i="0" u="none" baseline="0"/>
              <a:t>Bessenyei, I. : Learning and Teaching in the Information Society. eLearning 2.0 and Connectivism, Sopron, 2007.</a:t>
            </a:r>
          </a:p>
          <a:p>
            <a:pPr algn="l" rtl="0"/>
            <a:r>
              <a:rPr lang="sl" sz="2800" b="0" i="0" u="none" baseline="0">
                <a:hlinkClick r:id="rId3"/>
              </a:rPr>
              <a:t>http://tenegen.eu/en/content/090508/elearning-20-and-connectivism</a:t>
            </a:r>
            <a:r>
              <a:rPr lang="sl" sz="2800" b="0" i="0" u="none" baseline="0"/>
              <a:t> </a:t>
            </a:r>
            <a:endParaRPr lang="sl" sz="2800" dirty="0"/>
          </a:p>
          <a:p>
            <a:pPr algn="l" rtl="0"/>
            <a:r>
              <a:rPr lang="sl" sz="2800" b="0" i="0" u="none" baseline="0"/>
              <a:t>(Dostop: 11.6.2017)</a:t>
            </a:r>
            <a:endParaRPr lang="sl" sz="2800" dirty="0"/>
          </a:p>
          <a:p>
            <a:endParaRPr lang="sl" sz="2800" dirty="0"/>
          </a:p>
          <a:p>
            <a:pPr algn="l" rtl="0"/>
            <a:r>
              <a:rPr lang="sl" sz="2800" b="0" i="0" u="none" baseline="0"/>
              <a:t>Perelman</a:t>
            </a:r>
            <a:r>
              <a:rPr lang="sl" sz="2800" b="0" i="1" u="none" baseline="0"/>
              <a:t>, </a:t>
            </a:r>
            <a:r>
              <a:rPr lang="sl" sz="2800" b="0" i="0" u="none" baseline="0"/>
              <a:t>Lewis J.(1993):</a:t>
            </a:r>
            <a:r>
              <a:rPr lang="sl" sz="2800" b="0" i="1" u="none" baseline="0"/>
              <a:t> School's Out. The hyperlearning revolution will replace public education</a:t>
            </a:r>
          </a:p>
          <a:p>
            <a:pPr algn="l" rtl="0"/>
            <a:r>
              <a:rPr lang="sl" sz="2800" b="0" i="0" u="none" baseline="0">
                <a:hlinkClick r:id="rId4"/>
              </a:rPr>
              <a:t>http://www.wired.com/wired/archive/1.01/hyperlearning.html</a:t>
            </a:r>
            <a:r>
              <a:rPr lang="sl" sz="2800" b="0" i="0" u="none" baseline="0"/>
              <a:t>  </a:t>
            </a:r>
          </a:p>
          <a:p>
            <a:pPr algn="l" rtl="0"/>
            <a:r>
              <a:rPr lang="sl" sz="2800" b="0" i="0" u="none" baseline="0"/>
              <a:t>(Dostop: 11.6.2017)</a:t>
            </a:r>
            <a:endParaRPr lang="sl" sz="2800" dirty="0"/>
          </a:p>
          <a:p>
            <a:pPr marL="0" indent="0" algn="l" rtl="0">
              <a:buSzPct val="80000"/>
              <a:buNone/>
              <a:defRPr sz="3600"/>
            </a:pPr>
            <a:endParaRPr sz="2800" dirty="0"/>
          </a:p>
        </p:txBody>
      </p:sp>
    </p:spTree>
    <p:extLst>
      <p:ext uri="{BB962C8B-B14F-4D97-AF65-F5344CB8AC3E}">
        <p14:creationId xmlns:p14="http://schemas.microsoft.com/office/powerpoint/2010/main" val="223986842"/>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Useful links"/>
          <p:cNvSpPr txBox="1">
            <a:spLocks noGrp="1"/>
          </p:cNvSpPr>
          <p:nvPr>
            <p:ph type="title"/>
          </p:nvPr>
        </p:nvSpPr>
        <p:spPr>
          <a:prstGeom prst="rect">
            <a:avLst/>
          </a:prstGeom>
        </p:spPr>
        <p:txBody>
          <a:bodyPr/>
          <a:lstStyle/>
          <a:p>
            <a:pPr algn="l" rtl="0"/>
            <a:r>
              <a:rPr lang="sl" b="0" i="0" u="none" baseline="0"/>
              <a:t>Uporabne  povezave</a:t>
            </a:r>
          </a:p>
        </p:txBody>
      </p:sp>
      <p:sp>
        <p:nvSpPr>
          <p:cNvPr id="370" name="Moodle tutorials: https://www.youtube.com/user/moodlehq…"/>
          <p:cNvSpPr txBox="1">
            <a:spLocks noGrp="1"/>
          </p:cNvSpPr>
          <p:nvPr>
            <p:ph type="body" idx="1"/>
          </p:nvPr>
        </p:nvSpPr>
        <p:spPr>
          <a:xfrm>
            <a:off x="1097280" y="1845734"/>
            <a:ext cx="10058401" cy="3095434"/>
          </a:xfrm>
          <a:prstGeom prst="rect">
            <a:avLst/>
          </a:prstGeom>
        </p:spPr>
        <p:txBody>
          <a:bodyPr>
            <a:normAutofit/>
          </a:bodyPr>
          <a:lstStyle/>
          <a:p>
            <a:pPr marL="0" indent="0" algn="l" rtl="0">
              <a:buSzPct val="80000"/>
              <a:buNone/>
              <a:defRPr sz="3600"/>
            </a:pPr>
            <a:r>
              <a:rPr lang="sl" sz="2800" b="0" i="0" u="none" baseline="0" dirty="0"/>
              <a:t>Bubbl.us – Spletni prikaz koncepta: </a:t>
            </a:r>
            <a:r>
              <a:rPr lang="sl" sz="2800" b="0" i="0" u="sng" baseline="0" dirty="0">
                <a:solidFill>
                  <a:srgbClr val="0000FF"/>
                </a:solidFill>
                <a:uFill>
                  <a:solidFill>
                    <a:srgbClr val="0000FF"/>
                  </a:solidFill>
                </a:uFill>
                <a:hlinkClick r:id="rId3"/>
              </a:rPr>
              <a:t>https://bubbl.us/</a:t>
            </a:r>
            <a:r>
              <a:rPr lang="sl" sz="2800" b="0" i="0" u="none" baseline="0" dirty="0"/>
              <a:t> </a:t>
            </a:r>
            <a:endParaRPr lang="sl" sz="2800" dirty="0"/>
          </a:p>
          <a:p>
            <a:pPr marL="0" indent="0" algn="l" rtl="0">
              <a:buSzPct val="80000"/>
              <a:buNone/>
              <a:defRPr sz="3600"/>
            </a:pPr>
            <a:r>
              <a:rPr lang="sl" sz="2800" b="0" i="0" u="none" baseline="0" dirty="0"/>
              <a:t>Animoto – video diaprojekcija: </a:t>
            </a:r>
            <a:r>
              <a:rPr lang="sl" sz="2800" b="0" i="0" u="sng" baseline="0" dirty="0">
                <a:solidFill>
                  <a:srgbClr val="0000FF"/>
                </a:solidFill>
                <a:uFill>
                  <a:solidFill>
                    <a:srgbClr val="0000FF"/>
                  </a:solidFill>
                </a:uFill>
                <a:hlinkClick r:id="rId4"/>
              </a:rPr>
              <a:t>https://animoto.com/dashboard</a:t>
            </a:r>
            <a:r>
              <a:rPr lang="sl" sz="2800" b="0" i="0" u="none" baseline="0" dirty="0"/>
              <a:t> </a:t>
            </a:r>
            <a:endParaRPr lang="sl" sz="2800" dirty="0"/>
          </a:p>
          <a:p>
            <a:pPr marL="0" indent="0" algn="l" rtl="0">
              <a:buSzPct val="80000"/>
              <a:buNone/>
              <a:defRPr sz="3600"/>
            </a:pPr>
            <a:r>
              <a:rPr lang="sl" sz="2800" b="0" i="0" u="none" baseline="0" dirty="0"/>
              <a:t>Creative Commons: </a:t>
            </a:r>
            <a:r>
              <a:rPr lang="sl" sz="2800" b="0" i="0" u="sng" baseline="0" dirty="0">
                <a:solidFill>
                  <a:srgbClr val="0000FF"/>
                </a:solidFill>
                <a:uFill>
                  <a:solidFill>
                    <a:srgbClr val="0000FF"/>
                  </a:solidFill>
                </a:uFill>
                <a:hlinkClick r:id="rId5"/>
              </a:rPr>
              <a:t>https://creativecommons.org/</a:t>
            </a:r>
            <a:endParaRPr lang="sl" sz="2800" u="sng" dirty="0" smtClean="0">
              <a:solidFill>
                <a:srgbClr val="0000FF"/>
              </a:solidFill>
              <a:uFill>
                <a:solidFill>
                  <a:srgbClr val="0000FF"/>
                </a:solidFill>
              </a:uFill>
            </a:endParaRPr>
          </a:p>
          <a:p>
            <a:pPr marL="0" indent="0" algn="l" rtl="0">
              <a:buSzPct val="80000"/>
              <a:buNone/>
              <a:defRPr sz="3600"/>
            </a:pPr>
            <a:r>
              <a:rPr lang="sl" sz="2800" b="0" i="0" u="none" baseline="0" dirty="0" smtClean="0"/>
              <a:t>Navodila za</a:t>
            </a:r>
            <a:r>
              <a:rPr lang="sl" sz="2800" b="0" i="0" u="none" dirty="0" smtClean="0"/>
              <a:t> </a:t>
            </a:r>
            <a:r>
              <a:rPr lang="sl" sz="2800" b="0" i="0" u="none" baseline="0" dirty="0" smtClean="0"/>
              <a:t>Moodle: </a:t>
            </a:r>
            <a:r>
              <a:rPr lang="sl" sz="2800" b="0" i="0" u="sng" baseline="0" dirty="0">
                <a:solidFill>
                  <a:srgbClr val="0000FF"/>
                </a:solidFill>
                <a:uFill>
                  <a:solidFill>
                    <a:srgbClr val="0000FF"/>
                  </a:solidFill>
                </a:uFill>
                <a:hlinkClick r:id="rId6"/>
              </a:rPr>
              <a:t>https://www.youtube.com/user/moodlehq</a:t>
            </a:r>
            <a:r>
              <a:rPr lang="sl" sz="2800" b="0" i="0" u="none" baseline="0" dirty="0"/>
              <a:t> </a:t>
            </a:r>
          </a:p>
          <a:p>
            <a:pPr marL="0" indent="0" algn="l" rtl="0">
              <a:buNone/>
            </a:pPr>
            <a:r>
              <a:rPr lang="sl" sz="2800" b="0" i="0" u="none" baseline="0" dirty="0"/>
              <a:t>Skupnost Moodle: </a:t>
            </a:r>
            <a:r>
              <a:rPr lang="sl" sz="2800" b="0" i="0" u="sng" baseline="0" dirty="0">
                <a:solidFill>
                  <a:srgbClr val="0000FF"/>
                </a:solidFill>
                <a:uFill>
                  <a:solidFill>
                    <a:srgbClr val="0000FF"/>
                  </a:solidFill>
                </a:uFill>
                <a:hlinkClick r:id="rId7"/>
              </a:rPr>
              <a:t>https://moodle.org/</a:t>
            </a:r>
            <a:r>
              <a:rPr lang="sl" sz="2800" b="0" i="0" u="none" baseline="0" dirty="0"/>
              <a:t> </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ontent Placeholder 2"/>
          <p:cNvSpPr txBox="1">
            <a:spLocks noGrp="1"/>
          </p:cNvSpPr>
          <p:nvPr>
            <p:ph type="body" sz="half" idx="1"/>
          </p:nvPr>
        </p:nvSpPr>
        <p:spPr>
          <a:xfrm>
            <a:off x="4413737" y="301002"/>
            <a:ext cx="7292363" cy="2316480"/>
          </a:xfrm>
          <a:prstGeom prst="rect">
            <a:avLst/>
          </a:prstGeom>
        </p:spPr>
        <p:txBody>
          <a:bodyPr/>
          <a:lstStyle/>
          <a:p>
            <a:pPr algn="l" rtl="0"/>
            <a:r>
              <a:rPr lang="sl" b="0" i="0" u="none" baseline="0" dirty="0"/>
              <a:t>To gradivo je bilo predstavljeno na projektu usposabljanja InnoTeach C1, 6. julija 2017 v Budimpešti. </a:t>
            </a:r>
          </a:p>
          <a:p>
            <a:r>
              <a:rPr lang="sl" b="0" i="0" u="none" baseline="0" dirty="0"/>
              <a:t>Vse vsebine usposabljanja so objavljene kot »InnoTeach Project« </a:t>
            </a:r>
            <a:r>
              <a:rPr lang="sl" b="0" i="0" u="none" baseline="0" dirty="0" smtClean="0"/>
              <a:t>pod mednarodno </a:t>
            </a:r>
            <a:r>
              <a:rPr lang="sl" b="0" i="0" u="none" baseline="0" dirty="0"/>
              <a:t>licenco </a:t>
            </a:r>
            <a:r>
              <a:rPr lang="en-US" u="sng" dirty="0">
                <a:solidFill>
                  <a:srgbClr val="0000FF"/>
                </a:solidFill>
                <a:uFill>
                  <a:solidFill>
                    <a:srgbClr val="0000FF"/>
                  </a:solidFill>
                </a:uFill>
              </a:rPr>
              <a:t>Creative Commons Attribution-</a:t>
            </a:r>
            <a:r>
              <a:rPr lang="en-US" u="sng" dirty="0" err="1">
                <a:solidFill>
                  <a:srgbClr val="0000FF"/>
                </a:solidFill>
                <a:uFill>
                  <a:solidFill>
                    <a:srgbClr val="0000FF"/>
                  </a:solidFill>
                </a:uFill>
              </a:rPr>
              <a:t>NonCommercial</a:t>
            </a:r>
            <a:r>
              <a:rPr lang="en-US" u="sng" dirty="0">
                <a:solidFill>
                  <a:srgbClr val="0000FF"/>
                </a:solidFill>
                <a:uFill>
                  <a:solidFill>
                    <a:srgbClr val="0000FF"/>
                  </a:solidFill>
                </a:uFill>
              </a:rPr>
              <a:t>-</a:t>
            </a:r>
            <a:r>
              <a:rPr lang="en-US" u="sng" dirty="0" err="1">
                <a:solidFill>
                  <a:srgbClr val="0000FF"/>
                </a:solidFill>
                <a:uFill>
                  <a:solidFill>
                    <a:srgbClr val="0000FF"/>
                  </a:solidFill>
                </a:uFill>
              </a:rPr>
              <a:t>ShareAlike</a:t>
            </a:r>
            <a:r>
              <a:rPr lang="en-US" u="sng" dirty="0">
                <a:solidFill>
                  <a:srgbClr val="0000FF"/>
                </a:solidFill>
                <a:uFill>
                  <a:solidFill>
                    <a:srgbClr val="0000FF"/>
                  </a:solidFill>
                </a:uFill>
              </a:rPr>
              <a:t> </a:t>
            </a:r>
            <a:r>
              <a:rPr lang="en-US" u="sng" dirty="0" smtClean="0">
                <a:solidFill>
                  <a:srgbClr val="0000FF"/>
                </a:solidFill>
                <a:uFill>
                  <a:solidFill>
                    <a:srgbClr val="0000FF"/>
                  </a:solidFill>
                </a:uFill>
              </a:rPr>
              <a:t>4.0</a:t>
            </a:r>
            <a:r>
              <a:rPr lang="sl" b="0" i="0" u="none" baseline="0" dirty="0" smtClean="0"/>
              <a:t>.</a:t>
            </a:r>
            <a:endParaRPr lang="sl" b="0" i="0" u="none" baseline="0" dirty="0"/>
          </a:p>
        </p:txBody>
      </p:sp>
      <p:sp>
        <p:nvSpPr>
          <p:cNvPr id="373" name="Text Placeholder 3"/>
          <p:cNvSpPr>
            <a:spLocks noGrp="1"/>
          </p:cNvSpPr>
          <p:nvPr>
            <p:ph type="body" idx="13"/>
          </p:nvPr>
        </p:nvSpPr>
        <p:spPr>
          <a:xfrm>
            <a:off x="309092" y="425002"/>
            <a:ext cx="3496618" cy="3786392"/>
          </a:xfrm>
          <a:prstGeom prst="rect">
            <a:avLst/>
          </a:prstGeom>
          <a:extLst>
            <a:ext uri="{C572A759-6A51-4108-AA02-DFA0A04FC94B}">
              <ma14:wrappingTextBoxFlag xmlns:ma14="http://schemas.microsoft.com/office/mac/drawingml/2011/main" xmlns="" val="1"/>
            </a:ext>
          </a:extLst>
        </p:spPr>
        <p:txBody>
          <a:bodyPr>
            <a:normAutofit fontScale="92500" lnSpcReduction="20000"/>
          </a:bodyPr>
          <a:lstStyle/>
          <a:p>
            <a:pPr algn="l" defTabSz="813816" rtl="0">
              <a:lnSpc>
                <a:spcPct val="81000"/>
              </a:lnSpc>
              <a:spcBef>
                <a:spcPts val="1000"/>
              </a:spcBef>
              <a:buClr>
                <a:schemeClr val="accent1"/>
              </a:buClr>
              <a:buFont typeface="Calibri"/>
              <a:defRPr sz="2100" b="1" cap="none" spc="0" baseline="29752">
                <a:solidFill>
                  <a:srgbClr val="FFFFFF"/>
                </a:solidFill>
              </a:defRPr>
            </a:pPr>
            <a:r>
              <a:rPr lang="sl" b="1" i="0" u="none" baseline="0" dirty="0"/>
              <a:t>Angleški naslov: </a:t>
            </a:r>
            <a:r>
              <a:rPr lang="sl" b="0" i="0" u="none" baseline="0" dirty="0"/>
              <a:t>LET’S BE </a:t>
            </a:r>
            <a:r>
              <a:rPr lang="sl" b="0" i="0" u="none" baseline="0" dirty="0" smtClean="0"/>
              <a:t>INNOVATIVE</a:t>
            </a:r>
            <a:r>
              <a:rPr lang="sl" b="0" i="0" u="none" baseline="0" dirty="0"/>
              <a:t>! Development of </a:t>
            </a:r>
            <a:r>
              <a:rPr lang="sl" b="0" i="0" u="none" baseline="0" dirty="0" smtClean="0"/>
              <a:t>Creativity</a:t>
            </a:r>
            <a:r>
              <a:rPr lang="sl" b="0" i="0" u="none" baseline="0" dirty="0"/>
              <a:t>, Innovation and Entrepreneurship for Primary School Teachers</a:t>
            </a:r>
          </a:p>
          <a:p>
            <a:pPr algn="l" defTabSz="813816" rtl="0">
              <a:lnSpc>
                <a:spcPct val="81000"/>
              </a:lnSpc>
              <a:spcBef>
                <a:spcPts val="1000"/>
              </a:spcBef>
              <a:buClr>
                <a:schemeClr val="accent1"/>
              </a:buClr>
              <a:buFont typeface="Calibri"/>
              <a:defRPr sz="2100" b="1" cap="none" spc="0" baseline="29752">
                <a:solidFill>
                  <a:srgbClr val="FFFFFF"/>
                </a:solidFill>
              </a:defRPr>
            </a:pPr>
            <a:r>
              <a:rPr lang="sl" b="0" i="0" u="none" baseline="0" dirty="0"/>
              <a:t>Akronim: InnoTeach</a:t>
            </a:r>
          </a:p>
          <a:p>
            <a:pPr algn="l" defTabSz="813816" rtl="0">
              <a:lnSpc>
                <a:spcPct val="81000"/>
              </a:lnSpc>
              <a:spcBef>
                <a:spcPts val="1000"/>
              </a:spcBef>
              <a:buClr>
                <a:schemeClr val="accent1"/>
              </a:buClr>
              <a:buFont typeface="Calibri"/>
              <a:defRPr sz="2100" b="1" cap="none" spc="0" baseline="29752">
                <a:solidFill>
                  <a:srgbClr val="FFFFFF"/>
                </a:solidFill>
              </a:defRPr>
            </a:pPr>
            <a:r>
              <a:rPr lang="sl" b="0" i="0" u="none" baseline="0" dirty="0"/>
              <a:t>Št. projekta: 2016-1-SI01-KA201-021641</a:t>
            </a:r>
          </a:p>
          <a:p>
            <a:pPr algn="l" defTabSz="813816" rtl="0">
              <a:lnSpc>
                <a:spcPct val="81000"/>
              </a:lnSpc>
              <a:spcBef>
                <a:spcPts val="1000"/>
              </a:spcBef>
              <a:buClr>
                <a:schemeClr val="accent1"/>
              </a:buClr>
              <a:buFont typeface="Calibri"/>
              <a:defRPr sz="2100" b="1" cap="none" spc="0" baseline="29752">
                <a:solidFill>
                  <a:srgbClr val="FFFFFF"/>
                </a:solidFill>
              </a:defRPr>
            </a:pPr>
            <a:r>
              <a:rPr lang="sl" b="0" i="0" u="none" baseline="0" dirty="0"/>
              <a:t>Vodja in koordinator projekta: Korona plus d.o.o., Institut za inovativnost in tehnologijo, </a:t>
            </a:r>
            <a:r>
              <a:rPr lang="sl" b="0" i="0" u="none" baseline="0" dirty="0" smtClean="0"/>
              <a:t>Slovenija</a:t>
            </a:r>
            <a:endParaRPr lang="sl" b="0" i="0" u="none" baseline="0" dirty="0"/>
          </a:p>
          <a:p>
            <a:pPr algn="l" defTabSz="813816" rtl="0">
              <a:lnSpc>
                <a:spcPct val="81000"/>
              </a:lnSpc>
              <a:spcBef>
                <a:spcPts val="1000"/>
              </a:spcBef>
              <a:buClr>
                <a:schemeClr val="accent1"/>
              </a:buClr>
              <a:buFont typeface="Calibri"/>
              <a:defRPr sz="2100" b="1" cap="none" spc="0" baseline="29752">
                <a:solidFill>
                  <a:srgbClr val="FFFFFF"/>
                </a:solidFill>
              </a:defRPr>
            </a:pPr>
            <a:r>
              <a:rPr lang="sl" b="0" i="0" u="none" baseline="0" dirty="0"/>
              <a:t>Program: Erasmus+ Strateško partnerstvo</a:t>
            </a:r>
          </a:p>
          <a:p>
            <a:pPr algn="l" defTabSz="813816" rtl="0">
              <a:lnSpc>
                <a:spcPct val="81000"/>
              </a:lnSpc>
              <a:spcBef>
                <a:spcPts val="1000"/>
              </a:spcBef>
              <a:buClr>
                <a:schemeClr val="accent1"/>
              </a:buClr>
              <a:buFont typeface="Calibri"/>
              <a:defRPr sz="2100" b="1" cap="none" spc="0" baseline="29752">
                <a:solidFill>
                  <a:srgbClr val="FFFFFF"/>
                </a:solidFill>
              </a:defRPr>
            </a:pPr>
            <a:r>
              <a:rPr lang="sl" b="0" i="0" u="none" baseline="0" dirty="0"/>
              <a:t>Kontakt: Urška Mrgole – info@innovation.si</a:t>
            </a:r>
          </a:p>
        </p:txBody>
      </p:sp>
      <p:pic>
        <p:nvPicPr>
          <p:cNvPr id="374" name="Picture 4" descr="Picture 4"/>
          <p:cNvPicPr>
            <a:picLocks noChangeAspect="1"/>
          </p:cNvPicPr>
          <p:nvPr/>
        </p:nvPicPr>
        <p:blipFill>
          <a:blip r:embed="rId3" cstate="print">
            <a:extLst/>
          </a:blip>
          <a:stretch>
            <a:fillRect/>
          </a:stretch>
        </p:blipFill>
        <p:spPr>
          <a:xfrm>
            <a:off x="6446899" y="2205562"/>
            <a:ext cx="2745229" cy="1661293"/>
          </a:xfrm>
          <a:prstGeom prst="rect">
            <a:avLst/>
          </a:prstGeom>
          <a:ln w="12700">
            <a:miter lim="400000"/>
          </a:ln>
        </p:spPr>
      </p:pic>
      <p:pic>
        <p:nvPicPr>
          <p:cNvPr id="375" name="Kép 7" descr="Kép 7"/>
          <p:cNvPicPr>
            <a:picLocks noChangeAspect="1"/>
          </p:cNvPicPr>
          <p:nvPr/>
        </p:nvPicPr>
        <p:blipFill>
          <a:blip r:embed="rId4">
            <a:extLst/>
          </a:blip>
          <a:srcRect r="85412"/>
          <a:stretch>
            <a:fillRect/>
          </a:stretch>
        </p:blipFill>
        <p:spPr>
          <a:xfrm>
            <a:off x="-1" y="4414182"/>
            <a:ext cx="609602" cy="2443819"/>
          </a:xfrm>
          <a:prstGeom prst="rect">
            <a:avLst/>
          </a:prstGeom>
          <a:ln w="12700">
            <a:miter lim="400000"/>
          </a:ln>
        </p:spPr>
      </p:pic>
      <p:pic>
        <p:nvPicPr>
          <p:cNvPr id="376" name="Kép 8" descr="Kép 8"/>
          <p:cNvPicPr>
            <a:picLocks noChangeAspect="1"/>
          </p:cNvPicPr>
          <p:nvPr/>
        </p:nvPicPr>
        <p:blipFill>
          <a:blip r:embed="rId5">
            <a:extLst/>
          </a:blip>
          <a:stretch>
            <a:fillRect/>
          </a:stretch>
        </p:blipFill>
        <p:spPr>
          <a:xfrm>
            <a:off x="4305300" y="5989320"/>
            <a:ext cx="7698277" cy="837453"/>
          </a:xfrm>
          <a:prstGeom prst="rect">
            <a:avLst/>
          </a:prstGeom>
          <a:ln w="12700">
            <a:miter lim="400000"/>
          </a:ln>
        </p:spPr>
      </p:pic>
      <p:sp>
        <p:nvSpPr>
          <p:cNvPr id="377" name="Téglalap 9"/>
          <p:cNvSpPr txBox="1"/>
          <p:nvPr/>
        </p:nvSpPr>
        <p:spPr>
          <a:xfrm>
            <a:off x="6446899" y="3761552"/>
            <a:ext cx="3237789" cy="37083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l" rtl="0"/>
            <a:r>
              <a:rPr lang="sl" b="0" i="0" u="none" baseline="0"/>
              <a:t>InnoTeach Consortium 2016-2017</a:t>
            </a:r>
          </a:p>
        </p:txBody>
      </p:sp>
      <p:pic>
        <p:nvPicPr>
          <p:cNvPr id="378" name="Picture 5" descr="Picture 5"/>
          <p:cNvPicPr>
            <a:picLocks noChangeAspect="1"/>
          </p:cNvPicPr>
          <p:nvPr/>
        </p:nvPicPr>
        <p:blipFill>
          <a:blip r:embed="rId6">
            <a:extLst/>
          </a:blip>
          <a:stretch>
            <a:fillRect/>
          </a:stretch>
        </p:blipFill>
        <p:spPr>
          <a:xfrm>
            <a:off x="4602777" y="4158817"/>
            <a:ext cx="7103324" cy="183050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Kép 8" descr="Kép 8"/>
          <p:cNvPicPr>
            <a:picLocks noChangeAspect="1"/>
          </p:cNvPicPr>
          <p:nvPr/>
        </p:nvPicPr>
        <p:blipFill>
          <a:blip r:embed="rId3">
            <a:extLst/>
          </a:blip>
          <a:stretch>
            <a:fillRect/>
          </a:stretch>
        </p:blipFill>
        <p:spPr>
          <a:xfrm>
            <a:off x="4305300" y="5989320"/>
            <a:ext cx="7698277" cy="837453"/>
          </a:xfrm>
          <a:prstGeom prst="rect">
            <a:avLst/>
          </a:prstGeom>
          <a:ln w="12700">
            <a:miter lim="400000"/>
          </a:ln>
        </p:spPr>
      </p:pic>
      <p:pic>
        <p:nvPicPr>
          <p:cNvPr id="381" name="Picture 11" descr="Picture 11"/>
          <p:cNvPicPr>
            <a:picLocks noChangeAspect="1"/>
          </p:cNvPicPr>
          <p:nvPr/>
        </p:nvPicPr>
        <p:blipFill>
          <a:blip r:embed="rId4">
            <a:extLst/>
          </a:blip>
          <a:srcRect r="3743"/>
          <a:stretch>
            <a:fillRect/>
          </a:stretch>
        </p:blipFill>
        <p:spPr>
          <a:xfrm>
            <a:off x="4158070" y="0"/>
            <a:ext cx="8033931" cy="6858000"/>
          </a:xfrm>
          <a:prstGeom prst="rect">
            <a:avLst/>
          </a:prstGeom>
          <a:ln w="12700">
            <a:miter lim="400000"/>
          </a:ln>
        </p:spPr>
      </p:pic>
      <p:pic>
        <p:nvPicPr>
          <p:cNvPr id="382" name="Picture 12" descr="Picture 12"/>
          <p:cNvPicPr>
            <a:picLocks noChangeAspect="1"/>
          </p:cNvPicPr>
          <p:nvPr/>
        </p:nvPicPr>
        <p:blipFill>
          <a:blip r:embed="rId5">
            <a:extLst/>
          </a:blip>
          <a:stretch>
            <a:fillRect/>
          </a:stretch>
        </p:blipFill>
        <p:spPr>
          <a:xfrm>
            <a:off x="0" y="1267781"/>
            <a:ext cx="4090738" cy="403218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Kép 1" descr="Kép 1"/>
          <p:cNvPicPr>
            <a:picLocks noChangeAspect="1"/>
          </p:cNvPicPr>
          <p:nvPr/>
        </p:nvPicPr>
        <p:blipFill>
          <a:blip r:embed="rId3">
            <a:extLst/>
          </a:blip>
          <a:srcRect r="85412"/>
          <a:stretch>
            <a:fillRect/>
          </a:stretch>
        </p:blipFill>
        <p:spPr>
          <a:xfrm>
            <a:off x="-1" y="3723937"/>
            <a:ext cx="609602" cy="3134063"/>
          </a:xfrm>
          <a:prstGeom prst="rect">
            <a:avLst/>
          </a:prstGeom>
          <a:ln w="12700">
            <a:miter lim="400000"/>
          </a:ln>
        </p:spPr>
      </p:pic>
      <p:sp>
        <p:nvSpPr>
          <p:cNvPr id="385" name="Téglalap 7"/>
          <p:cNvSpPr/>
          <p:nvPr/>
        </p:nvSpPr>
        <p:spPr>
          <a:xfrm>
            <a:off x="-2" y="6035040"/>
            <a:ext cx="9459887" cy="822962"/>
          </a:xfrm>
          <a:prstGeom prst="rect">
            <a:avLst/>
          </a:prstGeom>
          <a:solidFill>
            <a:srgbClr val="FFFFFF"/>
          </a:solidFill>
          <a:ln w="15875">
            <a:solidFill>
              <a:srgbClr val="FFFFFF"/>
            </a:solidFill>
          </a:ln>
        </p:spPr>
        <p:txBody>
          <a:bodyPr lIns="45718" tIns="45718" rIns="45718" bIns="45718" anchor="ctr"/>
          <a:lstStyle/>
          <a:p>
            <a:pPr algn="ctr" rtl="0"/>
            <a:endParaRPr dirty="0"/>
          </a:p>
        </p:txBody>
      </p:sp>
      <p:pic>
        <p:nvPicPr>
          <p:cNvPr id="386" name="Kép 6" descr="Kép 6"/>
          <p:cNvPicPr>
            <a:picLocks noChangeAspect="1"/>
          </p:cNvPicPr>
          <p:nvPr/>
        </p:nvPicPr>
        <p:blipFill>
          <a:blip r:embed="rId4">
            <a:extLst/>
          </a:blip>
          <a:stretch>
            <a:fillRect/>
          </a:stretch>
        </p:blipFill>
        <p:spPr>
          <a:xfrm>
            <a:off x="-3" y="5874129"/>
            <a:ext cx="9044250" cy="983871"/>
          </a:xfrm>
          <a:prstGeom prst="rect">
            <a:avLst/>
          </a:prstGeom>
          <a:ln w="12700">
            <a:miter lim="400000"/>
          </a:ln>
        </p:spPr>
      </p:pic>
      <p:sp>
        <p:nvSpPr>
          <p:cNvPr id="387" name="Title 1"/>
          <p:cNvSpPr txBox="1"/>
          <p:nvPr/>
        </p:nvSpPr>
        <p:spPr>
          <a:xfrm>
            <a:off x="1097280" y="2953136"/>
            <a:ext cx="10058401" cy="137197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defTabSz="914400">
              <a:lnSpc>
                <a:spcPct val="85000"/>
              </a:lnSpc>
              <a:defRPr sz="4800" spc="-100">
                <a:solidFill>
                  <a:srgbClr val="262626"/>
                </a:solidFill>
              </a:defRPr>
            </a:lvl1pPr>
          </a:lstStyle>
          <a:p>
            <a:pPr algn="l" rtl="0"/>
            <a:r>
              <a:rPr lang="sl" b="0" i="0" u="none" baseline="0" dirty="0"/>
              <a:t>Predlogo je ustvaril</a:t>
            </a:r>
          </a:p>
        </p:txBody>
      </p:sp>
      <p:sp>
        <p:nvSpPr>
          <p:cNvPr id="388" name="Text Placeholder 2"/>
          <p:cNvSpPr txBox="1"/>
          <p:nvPr/>
        </p:nvSpPr>
        <p:spPr>
          <a:xfrm>
            <a:off x="6675600" y="4466335"/>
            <a:ext cx="4737293" cy="58328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defTabSz="914400">
              <a:lnSpc>
                <a:spcPct val="90000"/>
              </a:lnSpc>
              <a:spcBef>
                <a:spcPts val="1200"/>
              </a:spcBef>
              <a:defRPr sz="2400" cap="all" spc="200">
                <a:solidFill>
                  <a:srgbClr val="344068"/>
                </a:solidFill>
              </a:defRPr>
            </a:lvl1pPr>
          </a:lstStyle>
          <a:p>
            <a:pPr algn="l" rtl="0"/>
            <a:r>
              <a:rPr lang="sl" b="0" i="0" u="none" baseline="0"/>
              <a:t>Zsolt Lengyel, jános szabó</a:t>
            </a:r>
          </a:p>
        </p:txBody>
      </p:sp>
      <p:pic>
        <p:nvPicPr>
          <p:cNvPr id="389" name="Picture 2" descr="Picture 2"/>
          <p:cNvPicPr>
            <a:picLocks noChangeAspect="1"/>
          </p:cNvPicPr>
          <p:nvPr/>
        </p:nvPicPr>
        <p:blipFill>
          <a:blip r:embed="rId5">
            <a:extLst/>
          </a:blip>
          <a:stretch>
            <a:fillRect/>
          </a:stretch>
        </p:blipFill>
        <p:spPr>
          <a:xfrm>
            <a:off x="6213244" y="1388660"/>
            <a:ext cx="5199647" cy="266184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Web 1.0 - 90s"/>
          <p:cNvSpPr txBox="1">
            <a:spLocks noGrp="1"/>
          </p:cNvSpPr>
          <p:nvPr>
            <p:ph type="title"/>
          </p:nvPr>
        </p:nvSpPr>
        <p:spPr>
          <a:xfrm>
            <a:off x="1147812" y="201148"/>
            <a:ext cx="10058401" cy="1450760"/>
          </a:xfrm>
          <a:prstGeom prst="rect">
            <a:avLst/>
          </a:prstGeom>
        </p:spPr>
        <p:txBody>
          <a:bodyPr/>
          <a:lstStyle>
            <a:lvl1pPr>
              <a:defRPr spc="-100"/>
            </a:lvl1pPr>
          </a:lstStyle>
          <a:p>
            <a:pPr algn="l" rtl="0"/>
            <a:r>
              <a:rPr lang="sl" b="0" i="0" u="none" baseline="0"/>
              <a:t>Splet 1.0 – Splet 2.0 – Splet 3.0</a:t>
            </a:r>
            <a:endParaRPr dirty="0"/>
          </a:p>
        </p:txBody>
      </p:sp>
      <p:sp>
        <p:nvSpPr>
          <p:cNvPr id="179" name="http://researchhubs.com/post/computing/web-application/web-1-2-and-3.html">
            <a:hlinkClick r:id="rId3"/>
          </p:cNvPr>
          <p:cNvSpPr txBox="1"/>
          <p:nvPr/>
        </p:nvSpPr>
        <p:spPr>
          <a:xfrm>
            <a:off x="1297371" y="6505603"/>
            <a:ext cx="5957717" cy="30777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l" rtl="0"/>
            <a:r>
              <a:rPr lang="sl" sz="1400" b="0" i="0" u="none" baseline="0"/>
              <a:t>http://researchhubs.com/post/computing/web-application/web-1-2-and-3.html</a:t>
            </a:r>
          </a:p>
        </p:txBody>
      </p:sp>
      <p:sp>
        <p:nvSpPr>
          <p:cNvPr id="180" name="Quick access to the digital information, the first visual browsers, hypertext, later hypermedia."/>
          <p:cNvSpPr txBox="1"/>
          <p:nvPr/>
        </p:nvSpPr>
        <p:spPr>
          <a:xfrm>
            <a:off x="1112487" y="2523245"/>
            <a:ext cx="8531381" cy="6463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l" rtl="0">
              <a:defRPr sz="3600"/>
            </a:pPr>
            <a:endParaRPr dirty="0"/>
          </a:p>
        </p:txBody>
      </p:sp>
      <p:sp>
        <p:nvSpPr>
          <p:cNvPr id="181" name="static, difficult updating the content , no interaction…"/>
          <p:cNvSpPr txBox="1"/>
          <p:nvPr/>
        </p:nvSpPr>
        <p:spPr>
          <a:xfrm>
            <a:off x="1112487" y="4610987"/>
            <a:ext cx="7508969" cy="4616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80472" indent="-180472" algn="l" rtl="0">
              <a:buSzPct val="80000"/>
              <a:buChar char="•"/>
              <a:defRPr sz="2400"/>
            </a:pPr>
            <a:endParaRPr dirty="0"/>
          </a:p>
        </p:txBody>
      </p:sp>
      <p:pic>
        <p:nvPicPr>
          <p:cNvPr id="183" name="icons-842846__480.png" descr="icons-842846__480.png"/>
          <p:cNvPicPr>
            <a:picLocks noChangeAspect="1"/>
          </p:cNvPicPr>
          <p:nvPr/>
        </p:nvPicPr>
        <p:blipFill>
          <a:blip r:embed="rId4" cstate="print">
            <a:extLst/>
          </a:blip>
          <a:stretch>
            <a:fillRect/>
          </a:stretch>
        </p:blipFill>
        <p:spPr>
          <a:xfrm>
            <a:off x="10431520" y="926528"/>
            <a:ext cx="650243" cy="650242"/>
          </a:xfrm>
          <a:prstGeom prst="rect">
            <a:avLst/>
          </a:prstGeom>
          <a:ln w="12700">
            <a:miter lim="400000"/>
          </a:ln>
        </p:spPr>
      </p:pic>
      <p:sp>
        <p:nvSpPr>
          <p:cNvPr id="2" name="Rectangle 1"/>
          <p:cNvSpPr/>
          <p:nvPr/>
        </p:nvSpPr>
        <p:spPr>
          <a:xfrm>
            <a:off x="1147812" y="1988840"/>
            <a:ext cx="9836324" cy="3693319"/>
          </a:xfrm>
          <a:prstGeom prst="rect">
            <a:avLst/>
          </a:prstGeom>
        </p:spPr>
        <p:txBody>
          <a:bodyPr wrap="square">
            <a:spAutoFit/>
          </a:bodyPr>
          <a:lstStyle/>
          <a:p>
            <a:pPr algn="l" rtl="0"/>
            <a:r>
              <a:rPr lang="sl" sz="2400" b="0" i="0" u="none" baseline="0" dirty="0"/>
              <a:t>Svetovni splet je  konec leta 1989 predstavil Tim Burners-Lee in njegova napoved o novem sistemu upravljanja informacij je pognala v tek vrsto inovacij v zgodovini interneta:</a:t>
            </a:r>
          </a:p>
          <a:p>
            <a:endParaRPr lang="sl" sz="2400" dirty="0"/>
          </a:p>
          <a:p>
            <a:pPr lvl="3" algn="l" rtl="0"/>
            <a:r>
              <a:rPr lang="sl" sz="2400" b="1" i="0" u="none" baseline="0" dirty="0"/>
              <a:t>Splet 1.0</a:t>
            </a:r>
            <a:r>
              <a:rPr lang="sl" sz="2400" b="0" i="0" u="none" baseline="0" dirty="0"/>
              <a:t>: </a:t>
            </a:r>
            <a:r>
              <a:rPr lang="sl" sz="2400" b="0" i="0" u="none" baseline="0" dirty="0" smtClean="0"/>
              <a:t>Splet dokumentov</a:t>
            </a:r>
            <a:endParaRPr lang="sl" sz="2400" b="0" i="0" u="none" baseline="0" dirty="0"/>
          </a:p>
          <a:p>
            <a:pPr lvl="3" algn="l" rtl="0"/>
            <a:r>
              <a:rPr lang="sl" sz="2400" b="1" i="0" u="none" baseline="0" dirty="0"/>
              <a:t>Splet 2.0</a:t>
            </a:r>
            <a:r>
              <a:rPr lang="sl" sz="2400" b="0" i="0" u="none" baseline="0" dirty="0"/>
              <a:t>: </a:t>
            </a:r>
            <a:r>
              <a:rPr lang="sl" sz="2400" b="0" i="0" u="none" baseline="0" dirty="0" smtClean="0"/>
              <a:t>Splet ljudi</a:t>
            </a:r>
            <a:endParaRPr lang="sl" sz="2400" b="0" i="0" u="none" baseline="0" dirty="0"/>
          </a:p>
          <a:p>
            <a:pPr lvl="3" algn="l" rtl="0"/>
            <a:r>
              <a:rPr lang="sl" sz="2400" b="1" i="0" u="none" baseline="0" dirty="0"/>
              <a:t>Splet 3.0</a:t>
            </a:r>
            <a:r>
              <a:rPr lang="sl" sz="2400" b="0" i="0" u="none" baseline="0" dirty="0"/>
              <a:t>: </a:t>
            </a:r>
            <a:r>
              <a:rPr lang="sl" sz="2400" b="0" i="0" u="none" baseline="0" dirty="0" smtClean="0"/>
              <a:t>Splet podatkov</a:t>
            </a:r>
            <a:endParaRPr lang="sl" sz="2400" b="0" i="0" u="none" baseline="0" dirty="0"/>
          </a:p>
          <a:p>
            <a:pPr lvl="3" algn="l" rtl="0"/>
            <a:r>
              <a:rPr lang="sl" sz="2400" b="1" i="0" u="none" baseline="0" dirty="0"/>
              <a:t>-------------------------------------------</a:t>
            </a:r>
          </a:p>
          <a:p>
            <a:pPr lvl="3" algn="l" rtl="0"/>
            <a:r>
              <a:rPr lang="sl" sz="2400" b="1" i="0" u="none" baseline="0" dirty="0"/>
              <a:t>Splet 4.0</a:t>
            </a:r>
            <a:r>
              <a:rPr lang="sl" sz="2400" b="0" i="0" u="none" baseline="0" dirty="0"/>
              <a:t>: ni opredeljen …</a:t>
            </a:r>
            <a:endParaRPr lang="sl" sz="2400" dirty="0" smtClean="0"/>
          </a:p>
          <a:p>
            <a:endParaRPr lang="sl"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Web 1.0 - 90s"/>
          <p:cNvSpPr txBox="1">
            <a:spLocks noGrp="1"/>
          </p:cNvSpPr>
          <p:nvPr>
            <p:ph type="title"/>
          </p:nvPr>
        </p:nvSpPr>
        <p:spPr>
          <a:xfrm>
            <a:off x="1147812" y="201148"/>
            <a:ext cx="10058401" cy="1450760"/>
          </a:xfrm>
          <a:prstGeom prst="rect">
            <a:avLst/>
          </a:prstGeom>
        </p:spPr>
        <p:txBody>
          <a:bodyPr/>
          <a:lstStyle>
            <a:lvl1pPr>
              <a:defRPr spc="-100"/>
            </a:lvl1pPr>
          </a:lstStyle>
          <a:p>
            <a:pPr algn="l" rtl="0"/>
            <a:r>
              <a:rPr lang="sl" b="0" i="0" u="none" baseline="0" dirty="0"/>
              <a:t>Splet 1.0 </a:t>
            </a:r>
            <a:r>
              <a:rPr lang="sl" b="0" i="0" u="none" baseline="0" dirty="0" smtClean="0"/>
              <a:t>–</a:t>
            </a:r>
            <a:r>
              <a:rPr lang="sl" b="0" i="0" u="none" dirty="0" smtClean="0"/>
              <a:t> Splet </a:t>
            </a:r>
            <a:r>
              <a:rPr lang="sl" b="0" i="0" u="none" baseline="0" dirty="0" smtClean="0"/>
              <a:t>dokumentov</a:t>
            </a:r>
            <a:endParaRPr dirty="0"/>
          </a:p>
        </p:txBody>
      </p:sp>
      <p:sp>
        <p:nvSpPr>
          <p:cNvPr id="181" name="static, difficult updating the content , no interaction…"/>
          <p:cNvSpPr txBox="1"/>
          <p:nvPr/>
        </p:nvSpPr>
        <p:spPr>
          <a:xfrm>
            <a:off x="1112487" y="4610987"/>
            <a:ext cx="7508969" cy="4616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80472" indent="-180472" algn="l" rtl="0">
              <a:buSzPct val="80000"/>
              <a:buChar char="•"/>
              <a:defRPr sz="2400"/>
            </a:pPr>
            <a:endParaRPr dirty="0"/>
          </a:p>
        </p:txBody>
      </p:sp>
      <p:pic>
        <p:nvPicPr>
          <p:cNvPr id="183" name="icons-842846__480.png" descr="icons-842846__480.png"/>
          <p:cNvPicPr>
            <a:picLocks noChangeAspect="1"/>
          </p:cNvPicPr>
          <p:nvPr/>
        </p:nvPicPr>
        <p:blipFill>
          <a:blip r:embed="rId3" cstate="print">
            <a:extLst/>
          </a:blip>
          <a:stretch>
            <a:fillRect/>
          </a:stretch>
        </p:blipFill>
        <p:spPr>
          <a:xfrm>
            <a:off x="10344472" y="926528"/>
            <a:ext cx="650243" cy="650242"/>
          </a:xfrm>
          <a:prstGeom prst="rect">
            <a:avLst/>
          </a:prstGeom>
          <a:ln w="12700">
            <a:miter lim="400000"/>
          </a:ln>
        </p:spPr>
      </p:pic>
      <p:sp>
        <p:nvSpPr>
          <p:cNvPr id="2" name="Rectangle 1"/>
          <p:cNvSpPr/>
          <p:nvPr/>
        </p:nvSpPr>
        <p:spPr>
          <a:xfrm>
            <a:off x="983432" y="1844824"/>
            <a:ext cx="10222781" cy="3847207"/>
          </a:xfrm>
          <a:prstGeom prst="rect">
            <a:avLst/>
          </a:prstGeom>
        </p:spPr>
        <p:txBody>
          <a:bodyPr wrap="square">
            <a:spAutoFit/>
          </a:bodyPr>
          <a:lstStyle/>
          <a:p>
            <a:pPr algn="l" rtl="0"/>
            <a:r>
              <a:rPr lang="sl" sz="2800" b="0" i="0" u="none" baseline="0" dirty="0"/>
              <a:t>Splet 1.0 je bila prva različica svetovnega spleta, sestavljena iz spletnih strani v obliki hiperbesedil</a:t>
            </a:r>
            <a:r>
              <a:rPr lang="sl" sz="2800" b="0" i="0" u="none" baseline="0" dirty="0" smtClean="0"/>
              <a:t>. </a:t>
            </a:r>
            <a:r>
              <a:rPr lang="sl" sz="2800" b="0" i="0" u="none" baseline="0" dirty="0"/>
              <a:t>Hiperbesedila so elektronsko shranjeni dokumenti, ki so med seboj povezani s povezavami. </a:t>
            </a:r>
            <a:endParaRPr lang="sl" sz="2800" dirty="0"/>
          </a:p>
          <a:p>
            <a:endParaRPr lang="sl" sz="2800" dirty="0" smtClean="0"/>
          </a:p>
          <a:p>
            <a:pPr algn="l" rtl="0"/>
            <a:r>
              <a:rPr lang="sl" sz="2800" b="0" i="0" u="none" baseline="0" dirty="0"/>
              <a:t>Klik z miško je omogočal takojšnji dostop do besedila v milijonih različnih elektronskih virov, tako da so prvi vizualni brskalniki omogočili hiter in nelinearen dostop do informacij, </a:t>
            </a:r>
            <a:r>
              <a:rPr lang="sl" sz="2800" b="0" i="0" u="none" baseline="0" dirty="0" smtClean="0"/>
              <a:t>ki </a:t>
            </a:r>
            <a:r>
              <a:rPr lang="sl" sz="2800" b="0" i="0" u="none" baseline="0" dirty="0"/>
              <a:t>prej ni bil mogoč. </a:t>
            </a:r>
          </a:p>
          <a:p>
            <a:endParaRPr lang="sl" sz="2000" dirty="0"/>
          </a:p>
        </p:txBody>
      </p:sp>
    </p:spTree>
    <p:extLst>
      <p:ext uri="{BB962C8B-B14F-4D97-AF65-F5344CB8AC3E}">
        <p14:creationId xmlns:p14="http://schemas.microsoft.com/office/powerpoint/2010/main" val="116452812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Web 1.0 - 90s"/>
          <p:cNvSpPr txBox="1">
            <a:spLocks noGrp="1"/>
          </p:cNvSpPr>
          <p:nvPr>
            <p:ph type="title"/>
          </p:nvPr>
        </p:nvSpPr>
        <p:spPr>
          <a:xfrm>
            <a:off x="1147812" y="201148"/>
            <a:ext cx="10058401" cy="1450760"/>
          </a:xfrm>
          <a:prstGeom prst="rect">
            <a:avLst/>
          </a:prstGeom>
        </p:spPr>
        <p:txBody>
          <a:bodyPr/>
          <a:lstStyle>
            <a:lvl1pPr>
              <a:defRPr spc="-100"/>
            </a:lvl1pPr>
          </a:lstStyle>
          <a:p>
            <a:pPr algn="l" rtl="0"/>
            <a:r>
              <a:rPr lang="sl" b="0" i="0" u="none" baseline="0" dirty="0"/>
              <a:t>Splet 1.0 – </a:t>
            </a:r>
            <a:r>
              <a:rPr lang="sl" b="0" i="0" u="none" baseline="0" dirty="0" smtClean="0"/>
              <a:t>Splet </a:t>
            </a:r>
            <a:r>
              <a:rPr lang="sl" b="0" i="0" u="none" baseline="0" dirty="0"/>
              <a:t>dokumentov...</a:t>
            </a:r>
            <a:endParaRPr dirty="0"/>
          </a:p>
        </p:txBody>
      </p:sp>
      <p:sp>
        <p:nvSpPr>
          <p:cNvPr id="179" name="http://researchhubs.com/post/computing/web-application/web-1-2-and-3.html">
            <a:hlinkClick r:id="rId3"/>
          </p:cNvPr>
          <p:cNvSpPr txBox="1"/>
          <p:nvPr/>
        </p:nvSpPr>
        <p:spPr>
          <a:xfrm>
            <a:off x="1297371" y="6505603"/>
            <a:ext cx="5957717" cy="30777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l" rtl="0"/>
            <a:r>
              <a:rPr lang="sl" sz="1400" b="0" i="0" u="none" baseline="0"/>
              <a:t>http://researchhubs.com/post/computing/web-application/web-1-2-and-3.html</a:t>
            </a:r>
          </a:p>
        </p:txBody>
      </p:sp>
      <p:pic>
        <p:nvPicPr>
          <p:cNvPr id="8" name="web-architecture-2.jpg" descr="web-architecture-2.jpg"/>
          <p:cNvPicPr>
            <a:picLocks noChangeAspect="1"/>
          </p:cNvPicPr>
          <p:nvPr/>
        </p:nvPicPr>
        <p:blipFill>
          <a:blip r:embed="rId4">
            <a:extLst/>
          </a:blip>
          <a:stretch>
            <a:fillRect/>
          </a:stretch>
        </p:blipFill>
        <p:spPr>
          <a:xfrm>
            <a:off x="10377535" y="1052736"/>
            <a:ext cx="1657356" cy="5219702"/>
          </a:xfrm>
          <a:prstGeom prst="rect">
            <a:avLst/>
          </a:prstGeom>
          <a:ln w="12700">
            <a:miter lim="400000"/>
          </a:ln>
        </p:spPr>
      </p:pic>
      <p:sp>
        <p:nvSpPr>
          <p:cNvPr id="10" name="Rectangle 9"/>
          <p:cNvSpPr/>
          <p:nvPr/>
        </p:nvSpPr>
        <p:spPr>
          <a:xfrm>
            <a:off x="983432" y="1916832"/>
            <a:ext cx="8376592" cy="4524315"/>
          </a:xfrm>
          <a:prstGeom prst="rect">
            <a:avLst/>
          </a:prstGeom>
        </p:spPr>
        <p:txBody>
          <a:bodyPr wrap="square">
            <a:spAutoFit/>
          </a:bodyPr>
          <a:lstStyle/>
          <a:p>
            <a:pPr algn="l" rtl="0">
              <a:buSzPct val="80000"/>
              <a:defRPr sz="2400"/>
            </a:pPr>
            <a:r>
              <a:rPr lang="sl" b="0" i="0" u="none" baseline="0" dirty="0"/>
              <a:t>Splet 1.0 je bil odlična inovacija, vendar je imel omejitve ...</a:t>
            </a:r>
            <a:endParaRPr lang="sl" b="1" dirty="0"/>
          </a:p>
          <a:p>
            <a:pPr marL="342900" indent="-342900" algn="l" rtl="0">
              <a:buSzPct val="80000"/>
              <a:buFont typeface="Arial" charset="0"/>
              <a:buChar char="•"/>
              <a:defRPr sz="2400"/>
            </a:pPr>
            <a:r>
              <a:rPr lang="sl" b="1" i="0" u="none" baseline="0" dirty="0"/>
              <a:t>Statični splet, namenjen samo branju</a:t>
            </a:r>
          </a:p>
          <a:p>
            <a:pPr algn="l" rtl="0">
              <a:buSzPct val="80000"/>
              <a:defRPr sz="2400"/>
            </a:pPr>
            <a:r>
              <a:rPr lang="sl" b="0" i="0" u="none" baseline="0" dirty="0"/>
              <a:t>Uporabniki so lahko delovali le kot »potrošniki« informacij, težko je bilo ustvarjati ali posodabljati vsebino spletnih mest. </a:t>
            </a:r>
          </a:p>
          <a:p>
            <a:pPr lvl="6" algn="l" rtl="0">
              <a:buSzPct val="80000"/>
              <a:defRPr sz="2400"/>
            </a:pPr>
            <a:r>
              <a:rPr lang="sl" b="0" i="0" u="none" baseline="0" dirty="0"/>
              <a:t>Baze podatkov in </a:t>
            </a:r>
            <a:r>
              <a:rPr lang="sl" b="0" i="0" u="none" baseline="0" dirty="0" smtClean="0"/>
              <a:t>digitalne leksikone </a:t>
            </a:r>
            <a:r>
              <a:rPr lang="sl" b="0" i="0" u="none" baseline="0" dirty="0"/>
              <a:t>(na primer Britannica Online) so urejali ljudje. Z vsebino spletnih strani in podatkovnih baz so lahko upravljali le skrbniki spletišča (s posebnim znanjem in spretnostmi).</a:t>
            </a:r>
          </a:p>
          <a:p>
            <a:pPr marL="342900" lvl="6" indent="-342900" algn="l" rtl="0">
              <a:buSzPct val="80000"/>
              <a:buFont typeface="Arial" charset="0"/>
              <a:buChar char="•"/>
              <a:defRPr sz="2400"/>
            </a:pPr>
            <a:r>
              <a:rPr lang="sl" b="1" i="0" u="none" baseline="0" dirty="0"/>
              <a:t>Nič ali malo interakcije</a:t>
            </a:r>
          </a:p>
          <a:p>
            <a:pPr lvl="6" algn="l" rtl="0">
              <a:buSzPct val="80000"/>
              <a:defRPr sz="2400"/>
            </a:pPr>
            <a:r>
              <a:rPr lang="sl" b="0" i="0" u="none" baseline="0" dirty="0"/>
              <a:t>Splet 1.0 se je osredotočal na podajanje vsebin, vloga spleta je bila zelo pasivna. S spletno stranjo ni bilo mogoče vzpostaviti interakcije, </a:t>
            </a:r>
            <a:r>
              <a:rPr lang="sl" sz="2400" b="0" i="0" u="none" baseline="0" dirty="0"/>
              <a:t>uporabniki pa so samo pasivno </a:t>
            </a:r>
            <a:r>
              <a:rPr lang="sl" sz="2400" b="0" i="0" u="none" baseline="0" dirty="0" smtClean="0"/>
              <a:t>sprejemali </a:t>
            </a:r>
            <a:r>
              <a:rPr lang="sl" sz="2400" b="0" i="0" u="none" baseline="0" dirty="0"/>
              <a:t>informacije.</a:t>
            </a:r>
            <a:r>
              <a:rPr lang="sl" b="0" i="0" u="none" baseline="0" dirty="0"/>
              <a:t> </a:t>
            </a:r>
            <a:endParaRPr lang="sl" dirty="0"/>
          </a:p>
        </p:txBody>
      </p:sp>
    </p:spTree>
    <p:extLst>
      <p:ext uri="{BB962C8B-B14F-4D97-AF65-F5344CB8AC3E}">
        <p14:creationId xmlns:p14="http://schemas.microsoft.com/office/powerpoint/2010/main" val="175890077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Web 1.0 - 90s"/>
          <p:cNvSpPr txBox="1">
            <a:spLocks noGrp="1"/>
          </p:cNvSpPr>
          <p:nvPr>
            <p:ph type="title"/>
          </p:nvPr>
        </p:nvSpPr>
        <p:spPr>
          <a:xfrm>
            <a:off x="1147812" y="201148"/>
            <a:ext cx="10058401" cy="1450760"/>
          </a:xfrm>
          <a:prstGeom prst="rect">
            <a:avLst/>
          </a:prstGeom>
        </p:spPr>
        <p:txBody>
          <a:bodyPr/>
          <a:lstStyle>
            <a:lvl1pPr>
              <a:defRPr spc="-100"/>
            </a:lvl1pPr>
          </a:lstStyle>
          <a:p>
            <a:pPr algn="l" rtl="0"/>
            <a:r>
              <a:rPr lang="sl" b="0" i="0" u="none" baseline="0" dirty="0"/>
              <a:t>Splet 2.0 – </a:t>
            </a:r>
            <a:r>
              <a:rPr lang="sl" b="0" i="0" u="none" baseline="0" dirty="0" smtClean="0"/>
              <a:t>Splet ljudi </a:t>
            </a:r>
            <a:r>
              <a:rPr lang="sl" b="0" i="0" u="none" baseline="0" dirty="0"/>
              <a:t>...</a:t>
            </a:r>
            <a:endParaRPr dirty="0"/>
          </a:p>
        </p:txBody>
      </p:sp>
      <p:sp>
        <p:nvSpPr>
          <p:cNvPr id="181" name="static, difficult updating the content , no interaction…"/>
          <p:cNvSpPr txBox="1"/>
          <p:nvPr/>
        </p:nvSpPr>
        <p:spPr>
          <a:xfrm>
            <a:off x="1112487" y="4610987"/>
            <a:ext cx="7508969" cy="4616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marL="180472" indent="-180472" algn="l" rtl="0">
              <a:buSzPct val="80000"/>
              <a:buChar char="•"/>
              <a:defRPr sz="2400"/>
            </a:pPr>
            <a:endParaRPr dirty="0"/>
          </a:p>
        </p:txBody>
      </p:sp>
      <p:pic>
        <p:nvPicPr>
          <p:cNvPr id="183" name="icons-842846__480.png" descr="icons-842846__480.png"/>
          <p:cNvPicPr>
            <a:picLocks noChangeAspect="1"/>
          </p:cNvPicPr>
          <p:nvPr/>
        </p:nvPicPr>
        <p:blipFill>
          <a:blip r:embed="rId3" cstate="print">
            <a:extLst/>
          </a:blip>
          <a:stretch>
            <a:fillRect/>
          </a:stretch>
        </p:blipFill>
        <p:spPr>
          <a:xfrm>
            <a:off x="10272464" y="836712"/>
            <a:ext cx="650243" cy="650242"/>
          </a:xfrm>
          <a:prstGeom prst="rect">
            <a:avLst/>
          </a:prstGeom>
          <a:ln w="12700">
            <a:miter lim="400000"/>
          </a:ln>
        </p:spPr>
      </p:pic>
      <p:sp>
        <p:nvSpPr>
          <p:cNvPr id="4" name="TextBox 3"/>
          <p:cNvSpPr txBox="1"/>
          <p:nvPr/>
        </p:nvSpPr>
        <p:spPr>
          <a:xfrm>
            <a:off x="1084221" y="1931122"/>
            <a:ext cx="7537235" cy="4401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lgn="l" rtl="0">
              <a:buFont typeface="Arial" charset="0"/>
              <a:buChar char="•"/>
            </a:pPr>
            <a:r>
              <a:rPr lang="sl" sz="2800" b="0" i="0" u="none" baseline="0" dirty="0"/>
              <a:t>Tehnologije objavljanja niso bile več privilegiji strokovnjakov za spletno objavljanje, ampak je lahko vsak pisal spletni dnevnik (blog) in delil svoje ideje preko spletnega omrežja.</a:t>
            </a:r>
          </a:p>
          <a:p>
            <a:pPr marL="285750" indent="-285750" algn="l" rtl="0">
              <a:buFont typeface="Arial" charset="0"/>
              <a:buChar char="•"/>
            </a:pPr>
            <a:r>
              <a:rPr lang="sl" sz="2800" b="0" i="0" u="none" baseline="0" dirty="0"/>
              <a:t>Prilagodljivo spletno oblikovanje, ustvarjalna ponovna uporaba, posodobitve, ustvarjanje in spreminjanje vsebin v sodelovanju, uresničevanje kolektivne inteligence.  </a:t>
            </a:r>
          </a:p>
          <a:p>
            <a:pPr marL="285750" indent="-285750" algn="l" rtl="0">
              <a:buFont typeface="Arial" charset="0"/>
              <a:buChar char="•"/>
            </a:pPr>
            <a:r>
              <a:rPr lang="sl" sz="2800" b="0" i="0" u="none" baseline="0" dirty="0"/>
              <a:t>Povečanje družbene narave Spleta z </a:t>
            </a:r>
            <a:r>
              <a:rPr kumimoji="0" lang="sl" sz="2800" b="0" i="0" u="none" strike="noStrike" cap="none" spc="0" normalizeH="0" baseline="0" dirty="0">
                <a:ln>
                  <a:noFill/>
                </a:ln>
                <a:solidFill>
                  <a:srgbClr val="000000"/>
                </a:solidFill>
                <a:effectLst/>
                <a:uFillTx/>
                <a:sym typeface="Calibri"/>
              </a:rPr>
              <a:t>visoko stopnjo interaktivnosti in z možnostjo sodelovanja.</a:t>
            </a:r>
          </a:p>
        </p:txBody>
      </p:sp>
      <p:pic>
        <p:nvPicPr>
          <p:cNvPr id="9" name="Screenshot 2017-07-05 13.57.50.png" descr="Screenshot 2017-07-05 13.57.50.png"/>
          <p:cNvPicPr>
            <a:picLocks noChangeAspect="1"/>
          </p:cNvPicPr>
          <p:nvPr/>
        </p:nvPicPr>
        <p:blipFill>
          <a:blip r:embed="rId4">
            <a:extLst/>
          </a:blip>
          <a:stretch>
            <a:fillRect/>
          </a:stretch>
        </p:blipFill>
        <p:spPr>
          <a:xfrm>
            <a:off x="9048328" y="1772816"/>
            <a:ext cx="2692257" cy="4488864"/>
          </a:xfrm>
          <a:prstGeom prst="rect">
            <a:avLst/>
          </a:prstGeom>
          <a:ln w="12700">
            <a:miter lim="400000"/>
          </a:ln>
        </p:spPr>
      </p:pic>
    </p:spTree>
    <p:extLst>
      <p:ext uri="{BB962C8B-B14F-4D97-AF65-F5344CB8AC3E}">
        <p14:creationId xmlns:p14="http://schemas.microsoft.com/office/powerpoint/2010/main" val="2638535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using the web as a platform, and harnessing the wisdom of the crowd.” (Tim O’Reilly)"/>
          <p:cNvSpPr txBox="1"/>
          <p:nvPr/>
        </p:nvSpPr>
        <p:spPr>
          <a:xfrm>
            <a:off x="589320" y="1063383"/>
            <a:ext cx="10619248" cy="954103"/>
          </a:xfrm>
          <a:prstGeom prst="rect">
            <a:avLst/>
          </a:prstGeom>
          <a:solidFill>
            <a:schemeClr val="accent3">
              <a:alpha val="84000"/>
            </a:schemeClr>
          </a:solidFill>
          <a:ln>
            <a:noFill/>
          </a:ln>
          <a:extLst>
            <a:ext uri="{C572A759-6A51-4108-AA02-DFA0A04FC94B}">
              <ma14:wrappingTextBoxFlag xmlns:ma14="http://schemas.microsoft.com/office/mac/drawingml/2011/main" xmlns="" val="1"/>
            </a:ext>
          </a:extLst>
        </p:spPr>
        <p:style>
          <a:lnRef idx="3">
            <a:schemeClr val="lt1"/>
          </a:lnRef>
          <a:fillRef idx="1">
            <a:schemeClr val="accent3"/>
          </a:fillRef>
          <a:effectRef idx="1">
            <a:schemeClr val="accent3"/>
          </a:effectRef>
          <a:fontRef idx="minor">
            <a:schemeClr val="lt1"/>
          </a:fontRef>
        </p:style>
        <p:txBody>
          <a:bodyPr wrap="square" lIns="216000" tIns="45718" rIns="216000" bIns="45718">
            <a:spAutoFit/>
          </a:bodyPr>
          <a:lstStyle>
            <a:lvl1pPr>
              <a:lnSpc>
                <a:spcPts val="4700"/>
              </a:lnSpc>
              <a:defRPr sz="2800">
                <a:latin typeface="Times"/>
                <a:ea typeface="Times"/>
                <a:cs typeface="Times"/>
                <a:sym typeface="Times"/>
              </a:defRPr>
            </a:lvl1pPr>
          </a:lstStyle>
          <a:p>
            <a:pPr algn="l" rtl="0">
              <a:lnSpc>
                <a:spcPct val="100000"/>
              </a:lnSpc>
            </a:pPr>
            <a:r>
              <a:rPr lang="sl" b="0" i="0" u="none" baseline="0"/>
              <a:t>»…uporaba spleta kot platforme in izkoriščanje modrosti množice.« (Tim O’Reilly)</a:t>
            </a:r>
            <a:endParaRPr lang="sl" dirty="0" smtClean="0"/>
          </a:p>
        </p:txBody>
      </p:sp>
      <p:sp>
        <p:nvSpPr>
          <p:cNvPr id="189" name="http://bit.ly/2tQ2XdW">
            <a:hlinkClick r:id="rId3"/>
          </p:cNvPr>
          <p:cNvSpPr txBox="1"/>
          <p:nvPr/>
        </p:nvSpPr>
        <p:spPr>
          <a:xfrm>
            <a:off x="1199456" y="6443979"/>
            <a:ext cx="2540115" cy="3693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l" rtl="0"/>
            <a:r>
              <a:rPr lang="sl" b="0" i="0" u="none" baseline="0">
                <a:hlinkClick r:id="rId4"/>
              </a:rPr>
              <a:t>http://course.tenegen.eu</a:t>
            </a:r>
            <a:r>
              <a:rPr lang="sl" b="0" i="0" u="none" baseline="0"/>
              <a:t> </a:t>
            </a:r>
            <a:endParaRPr dirty="0"/>
          </a:p>
        </p:txBody>
      </p:sp>
      <p:sp>
        <p:nvSpPr>
          <p:cNvPr id="191" name="Web 2.0 - 2004"/>
          <p:cNvSpPr txBox="1">
            <a:spLocks noGrp="1"/>
          </p:cNvSpPr>
          <p:nvPr>
            <p:ph type="title" idx="4294967295"/>
          </p:nvPr>
        </p:nvSpPr>
        <p:spPr>
          <a:xfrm>
            <a:off x="634763" y="310911"/>
            <a:ext cx="6209615" cy="666390"/>
          </a:xfrm>
          <a:prstGeom prst="rect">
            <a:avLst/>
          </a:prstGeom>
        </p:spPr>
        <p:txBody>
          <a:bodyPr>
            <a:normAutofit/>
          </a:bodyPr>
          <a:lstStyle>
            <a:lvl1pPr defTabSz="822958">
              <a:defRPr sz="3800" spc="-100">
                <a:solidFill>
                  <a:srgbClr val="404040"/>
                </a:solidFill>
              </a:defRPr>
            </a:lvl1pPr>
          </a:lstStyle>
          <a:p>
            <a:pPr algn="l" rtl="0"/>
            <a:r>
              <a:rPr lang="sl" b="0" i="0" u="none" baseline="0"/>
              <a:t>Inovacija Spleta 2.0 - 2004</a:t>
            </a:r>
          </a:p>
        </p:txBody>
      </p:sp>
      <p:sp>
        <p:nvSpPr>
          <p:cNvPr id="194" name="Interactivity…"/>
          <p:cNvSpPr txBox="1"/>
          <p:nvPr/>
        </p:nvSpPr>
        <p:spPr>
          <a:xfrm>
            <a:off x="534483" y="2926938"/>
            <a:ext cx="7913501" cy="58477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l" rtl="0">
              <a:buSzPct val="80000"/>
              <a:defRPr sz="3600"/>
            </a:pPr>
            <a:endParaRPr sz="3200" dirty="0"/>
          </a:p>
        </p:txBody>
      </p:sp>
      <p:sp>
        <p:nvSpPr>
          <p:cNvPr id="2" name="Téglalap 1"/>
          <p:cNvSpPr/>
          <p:nvPr/>
        </p:nvSpPr>
        <p:spPr>
          <a:xfrm>
            <a:off x="6543737" y="2557606"/>
            <a:ext cx="255198" cy="369332"/>
          </a:xfrm>
          <a:prstGeom prst="rect">
            <a:avLst/>
          </a:prstGeom>
        </p:spPr>
        <p:txBody>
          <a:bodyPr wrap="none">
            <a:spAutoFit/>
          </a:bodyPr>
          <a:lstStyle/>
          <a:p>
            <a:pPr algn="l" rtl="0"/>
            <a:r>
              <a:rPr lang="sl" b="0" i="0" u="none" baseline="0"/>
              <a:t>)</a:t>
            </a:r>
            <a:endParaRPr lang="sl" dirty="0"/>
          </a:p>
        </p:txBody>
      </p:sp>
      <p:sp>
        <p:nvSpPr>
          <p:cNvPr id="3" name="TextBox 2"/>
          <p:cNvSpPr txBox="1"/>
          <p:nvPr/>
        </p:nvSpPr>
        <p:spPr>
          <a:xfrm>
            <a:off x="634762" y="2535747"/>
            <a:ext cx="10573805" cy="341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l" rtl="0"/>
            <a:r>
              <a:rPr lang="sl" sz="2400" b="0" i="0" u="none" baseline="0" dirty="0"/>
              <a:t>Pojav Spleta 2.0 je prinesel novo dobo v </a:t>
            </a:r>
            <a:r>
              <a:rPr lang="sl" sz="2400" b="0" i="0" u="none" baseline="0" dirty="0" smtClean="0"/>
              <a:t>zgodovini </a:t>
            </a:r>
            <a:r>
              <a:rPr lang="sl" sz="2400" b="0" i="0" u="none" baseline="0" dirty="0"/>
              <a:t>interneta.  Ta izraz je bil prvič </a:t>
            </a:r>
            <a:r>
              <a:rPr lang="sl" sz="2400" b="0" i="0" u="none" baseline="0" dirty="0" smtClean="0"/>
              <a:t>uporabljen </a:t>
            </a:r>
            <a:r>
              <a:rPr lang="sl" sz="2400" b="0" i="0" u="none" baseline="0" dirty="0"/>
              <a:t>leta 2004 na konferenci za spletno tehnologijo, kot skupno ime za programsko opremo za pomoč pri urejanju vsebin in vzpostavljanju povezav na svetovnem spletu. Takrat so ga imenovali le </a:t>
            </a:r>
            <a:r>
              <a:rPr lang="sl" sz="2400" b="1" i="0" u="none" baseline="0" dirty="0"/>
              <a:t>orodja spleta 2.0.</a:t>
            </a:r>
            <a:r>
              <a:rPr lang="sl" sz="2400" b="0" i="0" u="none" baseline="0" dirty="0"/>
              <a:t> </a:t>
            </a:r>
            <a:endParaRPr lang="sl" sz="2400" dirty="0" smtClean="0"/>
          </a:p>
          <a:p>
            <a:endParaRPr lang="sl" sz="2400" dirty="0" smtClean="0"/>
          </a:p>
          <a:p>
            <a:pPr algn="l" rtl="0"/>
            <a:r>
              <a:rPr lang="sl" sz="2400" b="0" i="0" u="none" baseline="0" dirty="0"/>
              <a:t>Kmalu pa je postalo jasno, da sta hitro širjenje širokopasovnega interneta in prehod s spleta, ki omogoča zgolj prebiranje, na splet, ki omogoča pisanje, zelo močno prisotna v vsakdanji komunikaciji in v vseh segmentih družbenega življenja, ki bistveno vpliva na način učenja in poučevanja.</a:t>
            </a:r>
            <a:endParaRPr lang="sl" sz="2400" dirty="0"/>
          </a:p>
        </p:txBody>
      </p:sp>
      <p:sp>
        <p:nvSpPr>
          <p:cNvPr id="11" name="http://researchhubs.com/post/computing/web-application/web-1-2-and-3.html">
            <a:hlinkClick r:id="rId3"/>
          </p:cNvPr>
          <p:cNvSpPr txBox="1"/>
          <p:nvPr/>
        </p:nvSpPr>
        <p:spPr>
          <a:xfrm>
            <a:off x="3820076" y="6474948"/>
            <a:ext cx="6775249" cy="33855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l" rtl="0"/>
            <a:r>
              <a:rPr lang="sl" sz="1600" b="0" i="0" u="none" baseline="0">
                <a:hlinkClick r:id="rId5"/>
              </a:rPr>
              <a:t>http://researchhubs.com/post/computing/web-application/web-1-2-and-3.html</a:t>
            </a:r>
            <a:r>
              <a:rPr lang="sl" sz="1600" b="0" i="0" u="none" baseline="0"/>
              <a:t> </a:t>
            </a:r>
            <a:endParaRPr sz="16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94">
                                            <p:bg/>
                                          </p:spTgt>
                                        </p:tgtEl>
                                        <p:attrNameLst>
                                          <p:attrName>style.visibility</p:attrName>
                                        </p:attrNameLst>
                                      </p:cBhvr>
                                      <p:to>
                                        <p:strVal val="visible"/>
                                      </p:to>
                                    </p:set>
                                    <p:anim calcmode="lin" valueType="num">
                                      <p:cBhvr>
                                        <p:cTn id="7" dur="1000" fill="hold"/>
                                        <p:tgtEl>
                                          <p:spTgt spid="194">
                                            <p:bg/>
                                          </p:spTgt>
                                        </p:tgtEl>
                                        <p:attrNameLst>
                                          <p:attrName>ppt_x</p:attrName>
                                        </p:attrNameLst>
                                      </p:cBhvr>
                                      <p:tavLst>
                                        <p:tav tm="0">
                                          <p:val>
                                            <p:strVal val="0-#ppt_w/2"/>
                                          </p:val>
                                        </p:tav>
                                        <p:tav tm="100000">
                                          <p:val>
                                            <p:strVal val="#ppt_x"/>
                                          </p:val>
                                        </p:tav>
                                      </p:tavLst>
                                    </p:anim>
                                    <p:anim calcmode="lin" valueType="num">
                                      <p:cBhvr>
                                        <p:cTn id="8" dur="1000" fill="hold"/>
                                        <p:tgtEl>
                                          <p:spTgt spid="194">
                                            <p:bg/>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1" nodeType="afterEffect" nodePh="1">
                                  <p:stCondLst>
                                    <p:cond delay="0"/>
                                  </p:stCondLst>
                                  <p:endCondLst>
                                    <p:cond evt="begin" delay="0">
                                      <p:tn val="10"/>
                                    </p:cond>
                                  </p:endCondLst>
                                  <p:iterate>
                                    <p:tmAbs val="0"/>
                                  </p:iterate>
                                  <p:childTnLst>
                                    <p:set>
                                      <p:cBhvr>
                                        <p:cTn id="11" fill="hold"/>
                                        <p:tgtEl>
                                          <p:spTgt spid="194">
                                            <p:txEl>
                                              <p:pRg st="0" end="0"/>
                                            </p:txEl>
                                          </p:spTgt>
                                        </p:tgtEl>
                                        <p:attrNameLst>
                                          <p:attrName>style.visibility</p:attrName>
                                        </p:attrNameLst>
                                      </p:cBhvr>
                                      <p:to>
                                        <p:strVal val="visible"/>
                                      </p:to>
                                    </p:set>
                                    <p:anim calcmode="lin" valueType="num">
                                      <p:cBhvr>
                                        <p:cTn id="12" dur="1000" fill="hold"/>
                                        <p:tgtEl>
                                          <p:spTgt spid="194">
                                            <p:txEl>
                                              <p:pRg st="0" end="0"/>
                                            </p:txEl>
                                          </p:spTgt>
                                        </p:tgtEl>
                                        <p:attrNameLst>
                                          <p:attrName>ppt_x</p:attrName>
                                        </p:attrNameLst>
                                      </p:cBhvr>
                                      <p:tavLst>
                                        <p:tav tm="0">
                                          <p:val>
                                            <p:strVal val="0-#ppt_w/2"/>
                                          </p:val>
                                        </p:tav>
                                        <p:tav tm="100000">
                                          <p:val>
                                            <p:strVal val="#ppt_x"/>
                                          </p:val>
                                        </p:tav>
                                      </p:tavLst>
                                    </p:anim>
                                    <p:anim calcmode="lin" valueType="num">
                                      <p:cBhvr>
                                        <p:cTn id="13" dur="1000" fill="hold"/>
                                        <p:tgtEl>
                                          <p:spTgt spid="1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Web 2.0 solutions"/>
          <p:cNvSpPr txBox="1">
            <a:spLocks noGrp="1"/>
          </p:cNvSpPr>
          <p:nvPr>
            <p:ph type="title"/>
          </p:nvPr>
        </p:nvSpPr>
        <p:spPr>
          <a:xfrm>
            <a:off x="1097280" y="286603"/>
            <a:ext cx="10058401" cy="1450757"/>
          </a:xfrm>
          <a:prstGeom prst="rect">
            <a:avLst/>
          </a:prstGeom>
        </p:spPr>
        <p:txBody>
          <a:bodyPr/>
          <a:lstStyle>
            <a:lvl1pPr>
              <a:defRPr spc="-100"/>
            </a:lvl1pPr>
          </a:lstStyle>
          <a:p>
            <a:pPr algn="l" rtl="0"/>
            <a:r>
              <a:rPr lang="sl" b="0" i="0" u="none" baseline="0"/>
              <a:t>Rešitve Spleta 2.0</a:t>
            </a:r>
          </a:p>
        </p:txBody>
      </p:sp>
      <p:sp>
        <p:nvSpPr>
          <p:cNvPr id="209" name="Social networks (types…)…"/>
          <p:cNvSpPr txBox="1">
            <a:spLocks noGrp="1"/>
          </p:cNvSpPr>
          <p:nvPr>
            <p:ph type="body" idx="1"/>
          </p:nvPr>
        </p:nvSpPr>
        <p:spPr>
          <a:xfrm>
            <a:off x="1097280" y="1845734"/>
            <a:ext cx="10058401" cy="4023360"/>
          </a:xfrm>
          <a:prstGeom prst="rect">
            <a:avLst/>
          </a:prstGeom>
        </p:spPr>
        <p:txBody>
          <a:bodyPr>
            <a:normAutofit fontScale="85000" lnSpcReduction="20000"/>
          </a:bodyPr>
          <a:lstStyle/>
          <a:p>
            <a:pPr marL="360947" indent="-360947" algn="l" rtl="0">
              <a:buClrTx/>
              <a:buSzPct val="80000"/>
              <a:buFontTx/>
              <a:buChar char="•"/>
              <a:defRPr sz="3600"/>
            </a:pPr>
            <a:r>
              <a:rPr lang="sl" b="0" i="0" u="none" baseline="0"/>
              <a:t>Ustvarjanje, objavljanje vsebin na spletu, mikroblogiranje (Blogger, Wordpress, Twitter);</a:t>
            </a:r>
          </a:p>
          <a:p>
            <a:pPr marL="360947" indent="-360947" algn="l" rtl="0">
              <a:buClrTx/>
              <a:buSzPct val="80000"/>
              <a:buFontTx/>
              <a:buChar char="•"/>
              <a:defRPr sz="3600"/>
            </a:pPr>
            <a:r>
              <a:rPr lang="sl" b="0" i="0" u="none" baseline="0"/>
              <a:t>Družbena omrežja (Facebook, LinkedIn, Google+, WhatsApps);</a:t>
            </a:r>
          </a:p>
          <a:p>
            <a:pPr marL="360947" indent="-360947" algn="l" rtl="0">
              <a:buClrTx/>
              <a:buSzPct val="80000"/>
              <a:buFontTx/>
              <a:buChar char="•"/>
              <a:defRPr sz="3600"/>
            </a:pPr>
            <a:r>
              <a:rPr lang="sl" b="0" i="0" u="none" baseline="0"/>
              <a:t>Družbeni mediji za izmenjavo vseh vrst digitalnih vsebin, platforme za prosto dostopne izobraževalne vire (OER) (Slideshare, Youtube, Wimeo, Flickr); </a:t>
            </a:r>
          </a:p>
          <a:p>
            <a:pPr marL="360947" indent="-360947" algn="l" rtl="0">
              <a:buClrTx/>
              <a:buSzPct val="80000"/>
              <a:buFontTx/>
              <a:buChar char="•"/>
              <a:defRPr sz="3600"/>
            </a:pPr>
            <a:r>
              <a:rPr lang="sl" b="0" i="0" u="none" baseline="0"/>
              <a:t>Skupna orodja za urejanje dokumentov (Google Drive), družbeni zaznamki, družbeno označevanje (Diigo);</a:t>
            </a:r>
          </a:p>
          <a:p>
            <a:pPr marL="360947" indent="-360947" algn="l" rtl="0">
              <a:buClrTx/>
              <a:buSzPct val="80000"/>
              <a:buFontTx/>
              <a:buChar char="•"/>
              <a:defRPr sz="3600"/>
            </a:pPr>
            <a:r>
              <a:rPr lang="sl" b="0" i="0" u="none" baseline="0"/>
              <a:t>Platforme za množični razvoj vsebin (Wikipedia, Wikimedia).</a:t>
            </a:r>
            <a:endParaRPr lang="sl" dirty="0"/>
          </a:p>
        </p:txBody>
      </p:sp>
    </p:spTree>
  </p:cSld>
  <p:clrMapOvr>
    <a:masterClrMapping/>
  </p:clrMapOvr>
  <p:transition spd="med"/>
  <p:timing>
    <p:tnLst>
      <p:par>
        <p:cTn id="1" dur="indefinite" restart="never" fill="hold"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2151</TotalTime>
  <Words>3063</Words>
  <Application>Microsoft Office PowerPoint</Application>
  <PresentationFormat>Widescreen</PresentationFormat>
  <Paragraphs>221</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Gill Sans Light</vt:lpstr>
      <vt:lpstr>Helvetica Neue</vt:lpstr>
      <vt:lpstr>Times</vt:lpstr>
      <vt:lpstr>Retrospect</vt:lpstr>
      <vt:lpstr>PowerPoint Presentation</vt:lpstr>
      <vt:lpstr>Učni cilji</vt:lpstr>
      <vt:lpstr>Vsebina</vt:lpstr>
      <vt:lpstr>Splet 1.0 – Splet 2.0 – Splet 3.0</vt:lpstr>
      <vt:lpstr>Splet 1.0 – Splet dokumentov</vt:lpstr>
      <vt:lpstr>Splet 1.0 – Splet dokumentov...</vt:lpstr>
      <vt:lpstr>Splet 2.0 – Splet ljudi ...</vt:lpstr>
      <vt:lpstr>Inovacija Spleta 2.0 - 2004</vt:lpstr>
      <vt:lpstr>Rešitve Spleta 2.0</vt:lpstr>
      <vt:lpstr>Splet 3.0 – Splet podatkov ...</vt:lpstr>
      <vt:lpstr>Izobraževalna orodja Spleta 2.0</vt:lpstr>
      <vt:lpstr>PowerPoint Presentation</vt:lpstr>
      <vt:lpstr>PowerPoint Presentation</vt:lpstr>
      <vt:lpstr>Multimediji iz leta 2003 ...</vt:lpstr>
      <vt:lpstr>PowerPoint Presentation</vt:lpstr>
      <vt:lpstr>PowerPoint Presentation</vt:lpstr>
      <vt:lpstr>Kako ustvariti digitalne učne vsebine z uporabo orodij Spleta 2.0</vt:lpstr>
      <vt:lpstr>PowerPoint Presentation</vt:lpstr>
      <vt:lpstr>PowerPoint Presentation</vt:lpstr>
      <vt:lpstr>PowerPoint Presentation</vt:lpstr>
      <vt:lpstr>PowerPoint Presentation</vt:lpstr>
      <vt:lpstr>PowerPoint Presentation</vt:lpstr>
      <vt:lpstr>Modularno Objektno Usmerjeno Dinamično Učno Okolje</vt:lpstr>
      <vt:lpstr>PowerPoint Presentation</vt:lpstr>
      <vt:lpstr>Splošne značilnosti</vt:lpstr>
      <vt:lpstr>PowerPoint Presentation</vt:lpstr>
      <vt:lpstr>PowerPoint Presentation</vt:lpstr>
      <vt:lpstr>PowerPoint Presentation</vt:lpstr>
      <vt:lpstr>PowerPoint Presentation</vt:lpstr>
      <vt:lpstr>PowerPoint Presentation</vt:lpstr>
      <vt:lpstr>Bibliografija</vt:lpstr>
      <vt:lpstr>Uporabne  povezave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Rendszergazda</dc:creator>
  <cp:lastModifiedBy>Windows User</cp:lastModifiedBy>
  <cp:revision>116</cp:revision>
  <dcterms:modified xsi:type="dcterms:W3CDTF">2017-09-25T16:48:32Z</dcterms:modified>
</cp:coreProperties>
</file>