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21"/>
  </p:notesMasterIdLst>
  <p:handoutMasterIdLst>
    <p:handoutMasterId r:id="rId22"/>
  </p:handoutMasterIdLst>
  <p:sldIdLst>
    <p:sldId id="385" r:id="rId2"/>
    <p:sldId id="420" r:id="rId3"/>
    <p:sldId id="394" r:id="rId4"/>
    <p:sldId id="388" r:id="rId5"/>
    <p:sldId id="417" r:id="rId6"/>
    <p:sldId id="407" r:id="rId7"/>
    <p:sldId id="406" r:id="rId8"/>
    <p:sldId id="389" r:id="rId9"/>
    <p:sldId id="426" r:id="rId10"/>
    <p:sldId id="393" r:id="rId11"/>
    <p:sldId id="390" r:id="rId12"/>
    <p:sldId id="427" r:id="rId13"/>
    <p:sldId id="418" r:id="rId14"/>
    <p:sldId id="378" r:id="rId15"/>
    <p:sldId id="379" r:id="rId16"/>
    <p:sldId id="380" r:id="rId17"/>
    <p:sldId id="428" r:id="rId18"/>
    <p:sldId id="384" r:id="rId19"/>
    <p:sldId id="275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80872" autoAdjust="0"/>
  </p:normalViewPr>
  <p:slideViewPr>
    <p:cSldViewPr snapToGrid="0" snapToObjects="1">
      <p:cViewPr varScale="1">
        <p:scale>
          <a:sx n="101" d="100"/>
          <a:sy n="101" d="100"/>
        </p:scale>
        <p:origin x="8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Označba mesta številke diapozitiva 4"/>
          <p:cNvSpPr txBox="1">
            <a:spLocks/>
          </p:cNvSpPr>
          <p:nvPr/>
        </p:nvSpPr>
        <p:spPr>
          <a:xfrm>
            <a:off x="3781637" y="8629464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E6B02-271F-42D2-A2B5-A638B497C068}" type="slidenum">
              <a:rPr kumimoji="0" lang="sl-SI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B. Likar</a:t>
            </a:r>
            <a:endParaRPr kumimoji="0" lang="sl-SI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C242-29AA-4844-BF2D-23DE426A8B69}" type="datetimeFigureOut">
              <a:rPr lang="hu-HU" smtClean="0"/>
              <a:pPr/>
              <a:t>2018. 01. 26.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72E4-E8CF-4752-8D89-CC6C7CAD9C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gyakorlat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elvégzéséhez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jelentés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elkészítéséhez</a:t>
            </a:r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használjuk a sablont!</a:t>
            </a:r>
            <a:endParaRPr lang="en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gyakorlat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elvégzéséhez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jelentés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elkészítéséhez</a:t>
            </a:r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használjuk a sablont!</a:t>
            </a:r>
            <a:endParaRPr lang="en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Here you can find instructions for presentation.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Watch</a:t>
            </a:r>
            <a:r>
              <a:rPr lang="hu-HU" baseline="0" dirty="0"/>
              <a:t> the movie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44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890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memos</a:t>
            </a:r>
            <a:r>
              <a:rPr lang="hu-HU" dirty="0"/>
              <a:t>, </a:t>
            </a:r>
            <a:r>
              <a:rPr lang="hu-HU" dirty="0" err="1"/>
              <a:t>links</a:t>
            </a:r>
            <a:r>
              <a:rPr lang="hu-HU" dirty="0"/>
              <a:t>, </a:t>
            </a:r>
            <a:r>
              <a:rPr lang="hu-HU" dirty="0" err="1"/>
              <a:t>annexes</a:t>
            </a:r>
            <a:r>
              <a:rPr lang="hu-HU" dirty="0"/>
              <a:t> and </a:t>
            </a:r>
            <a:r>
              <a:rPr lang="hu-HU" dirty="0" err="1"/>
              <a:t>everything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particular</a:t>
            </a:r>
            <a:r>
              <a:rPr lang="hu-HU" dirty="0"/>
              <a:t> </a:t>
            </a:r>
            <a:r>
              <a:rPr lang="hu-HU" dirty="0" err="1"/>
              <a:t>slide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must </a:t>
            </a:r>
            <a:r>
              <a:rPr lang="hu-HU" dirty="0" err="1"/>
              <a:t>speak</a:t>
            </a:r>
            <a:r>
              <a:rPr lang="hu-HU" dirty="0"/>
              <a:t> out </a:t>
            </a:r>
            <a:r>
              <a:rPr lang="hu-HU" dirty="0" err="1"/>
              <a:t>lodly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lesson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 </a:t>
            </a:r>
            <a:r>
              <a:rPr lang="en-GB" noProof="0" dirty="0" err="1"/>
              <a:t>bemutatott</a:t>
            </a:r>
            <a:r>
              <a:rPr lang="en-GB" noProof="0" dirty="0"/>
              <a:t> </a:t>
            </a:r>
            <a:r>
              <a:rPr lang="en-GB" noProof="0" dirty="0" err="1"/>
              <a:t>teljesítménykritériumokat</a:t>
            </a:r>
            <a:r>
              <a:rPr lang="en-GB" noProof="0" dirty="0"/>
              <a:t> </a:t>
            </a:r>
            <a:r>
              <a:rPr lang="en-GB" noProof="0" dirty="0" err="1"/>
              <a:t>ebben</a:t>
            </a:r>
            <a:r>
              <a:rPr lang="en-GB" noProof="0" dirty="0"/>
              <a:t> a</a:t>
            </a:r>
            <a:r>
              <a:rPr lang="hu-HU" noProof="0" dirty="0"/>
              <a:t> tanegységben</a:t>
            </a:r>
            <a:r>
              <a:rPr lang="en-GB" noProof="0" dirty="0"/>
              <a:t> </a:t>
            </a:r>
            <a:r>
              <a:rPr lang="hu-HU" noProof="0" dirty="0"/>
              <a:t>mutatjuk be</a:t>
            </a:r>
            <a:endParaRPr lang="en-GB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Két</a:t>
            </a:r>
            <a:r>
              <a:rPr lang="en-GB" dirty="0"/>
              <a:t> </a:t>
            </a:r>
            <a:r>
              <a:rPr lang="en-GB" dirty="0" err="1"/>
              <a:t>grafikon</a:t>
            </a:r>
            <a:r>
              <a:rPr lang="en-GB" dirty="0"/>
              <a:t> </a:t>
            </a:r>
            <a:r>
              <a:rPr lang="en-GB" dirty="0" err="1"/>
              <a:t>mutatja</a:t>
            </a:r>
            <a:r>
              <a:rPr lang="en-GB" dirty="0"/>
              <a:t> be a Google „</a:t>
            </a:r>
            <a:r>
              <a:rPr lang="hu-HU" dirty="0"/>
              <a:t>m</a:t>
            </a:r>
            <a:r>
              <a:rPr lang="en-GB" dirty="0" err="1"/>
              <a:t>ultidiszciplináris</a:t>
            </a:r>
            <a:r>
              <a:rPr lang="en-GB" dirty="0"/>
              <a:t>" </a:t>
            </a:r>
            <a:r>
              <a:rPr lang="en-GB" dirty="0" err="1"/>
              <a:t>és</a:t>
            </a:r>
            <a:r>
              <a:rPr lang="en-GB" dirty="0"/>
              <a:t> "</a:t>
            </a:r>
            <a:r>
              <a:rPr lang="en-GB" dirty="0" err="1"/>
              <a:t>interdiszciplináris</a:t>
            </a:r>
            <a:r>
              <a:rPr lang="en-GB" dirty="0"/>
              <a:t>" </a:t>
            </a:r>
            <a:r>
              <a:rPr lang="hu-HU" dirty="0"/>
              <a:t>keresési </a:t>
            </a:r>
            <a:r>
              <a:rPr lang="en-GB" dirty="0" err="1"/>
              <a:t>trendjeit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Néhány definíció a pedagógiai munkához.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alapok rövid és egyszerű bemutatása az </a:t>
            </a:r>
            <a:r>
              <a:rPr lang="hu-HU" dirty="0" err="1"/>
              <a:t>interdiszciplinaritásban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Az interdiszciplináris tanítás és kutatás tulajdonságai és okai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elemek</a:t>
            </a:r>
            <a:r>
              <a:rPr lang="en-GB" noProof="0" dirty="0"/>
              <a:t> </a:t>
            </a:r>
            <a:r>
              <a:rPr lang="en-GB" noProof="0" dirty="0" err="1"/>
              <a:t>szervezése</a:t>
            </a:r>
            <a:r>
              <a:rPr lang="en-GB" noProof="0" dirty="0"/>
              <a:t> </a:t>
            </a:r>
            <a:r>
              <a:rPr lang="en-GB" noProof="0" dirty="0" err="1"/>
              <a:t>hasznos</a:t>
            </a:r>
            <a:r>
              <a:rPr lang="en-GB" noProof="0" dirty="0"/>
              <a:t> </a:t>
            </a:r>
            <a:r>
              <a:rPr lang="en-GB" noProof="0" dirty="0" err="1"/>
              <a:t>tantervi</a:t>
            </a:r>
            <a:r>
              <a:rPr lang="en-GB" noProof="0" dirty="0"/>
              <a:t> </a:t>
            </a:r>
            <a:r>
              <a:rPr lang="en-GB" noProof="0" dirty="0" err="1"/>
              <a:t>mechanizmus</a:t>
            </a:r>
            <a:r>
              <a:rPr lang="en-GB" noProof="0" dirty="0"/>
              <a:t>, </a:t>
            </a:r>
            <a:r>
              <a:rPr lang="en-GB" noProof="0" dirty="0" err="1"/>
              <a:t>amelyeken</a:t>
            </a:r>
            <a:r>
              <a:rPr lang="en-GB" noProof="0" dirty="0"/>
              <a:t> </a:t>
            </a:r>
            <a:r>
              <a:rPr lang="en-GB" noProof="0" dirty="0" err="1"/>
              <a:t>keresztül</a:t>
            </a:r>
            <a:r>
              <a:rPr lang="en-GB" noProof="0" dirty="0"/>
              <a:t> a </a:t>
            </a:r>
            <a:r>
              <a:rPr lang="en-GB" noProof="0" dirty="0" err="1"/>
              <a:t>kapcsolat</a:t>
            </a:r>
            <a:r>
              <a:rPr lang="en-GB" noProof="0" dirty="0"/>
              <a:t> </a:t>
            </a:r>
            <a:r>
              <a:rPr lang="en-GB" noProof="0" dirty="0" err="1"/>
              <a:t>létrejön</a:t>
            </a:r>
            <a:r>
              <a:rPr lang="en-GB" noProof="0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Ebben a cikkben hasznos tanácsokat találhat saját IND / MD munkájához és gyakorlati munkához. Gyakorlatok a következő diákon.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ép 6"/>
          <p:cNvPicPr>
            <a:picLocks noChangeAspect="1"/>
          </p:cNvPicPr>
          <p:nvPr userDrawn="1"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4cXRrNXK4z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ciencedirect.com/science/article/pii/S18770428120134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sustan.csustan.edu/~tom/SFI-CSSS/Lecture-Notes/Interdisciplinary/Interdisciplinary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ri-paris.org/wp-content/uploads/Ana-Baptista.pptx" TargetMode="External"/><Relationship Id="rId5" Type="http://schemas.openxmlformats.org/officeDocument/2006/relationships/hyperlink" Target="https://www.researchgate.net/post/What_is_difference_between_terms_of_multidisciplinary_transdisciplinary_and_cross_disciplinary_approaches" TargetMode="External"/><Relationship Id="rId4" Type="http://schemas.openxmlformats.org/officeDocument/2006/relationships/hyperlink" Target="http://www.zrss.si/projektiess/skladisce/podpora.../mali%20pojmovnik%20kp_09-05-04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s://www.slideshare.net/BSBEtalk/what-makes-interdisciplinarity-wor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600" dirty="0"/>
              <a:t>„</a:t>
            </a:r>
            <a:r>
              <a:rPr lang="en-US" sz="5600" dirty="0"/>
              <a:t>U</a:t>
            </a:r>
            <a:r>
              <a:rPr lang="sl-SI" sz="5600" dirty="0"/>
              <a:t>2“ tanegység: </a:t>
            </a:r>
            <a:r>
              <a:rPr lang="en-US" sz="5600" dirty="0" err="1"/>
              <a:t>Innovat</a:t>
            </a:r>
            <a:r>
              <a:rPr lang="hu-HU" sz="5600" dirty="0"/>
              <a:t>ív tanítás</a:t>
            </a:r>
            <a:r>
              <a:rPr lang="en-US" sz="5600" dirty="0"/>
              <a:t>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1"/>
            <a:ext cx="10058400" cy="13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„</a:t>
            </a:r>
            <a:r>
              <a:rPr lang="en-US" dirty="0"/>
              <a:t>E</a:t>
            </a:r>
            <a:r>
              <a:rPr lang="sl-SI" dirty="0"/>
              <a:t>4“</a:t>
            </a:r>
            <a:r>
              <a:rPr lang="en-US" dirty="0"/>
              <a:t> </a:t>
            </a:r>
            <a:r>
              <a:rPr lang="hu-HU" dirty="0"/>
              <a:t>– multidiszciplináris és interdiszciplináris megközelítés</a:t>
            </a:r>
          </a:p>
          <a:p>
            <a:pPr algn="r"/>
            <a:r>
              <a:rPr lang="hu-HU" sz="2000" dirty="0"/>
              <a:t>Készítette Prof. dr. Borut Likar, MBA (KORONA PLUS)</a:t>
            </a:r>
            <a:endParaRPr lang="en-US" sz="2000" dirty="0"/>
          </a:p>
        </p:txBody>
      </p:sp>
      <p:sp>
        <p:nvSpPr>
          <p:cNvPr id="12" name="Téglalap 11"/>
          <p:cNvSpPr/>
          <p:nvPr/>
        </p:nvSpPr>
        <p:spPr>
          <a:xfrm>
            <a:off x="5087155" y="1084739"/>
            <a:ext cx="6709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LÉGY INNOVATÍV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Kreativitás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innováció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vállalkozói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készségek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fejlesztése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általános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iskolai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pedagógusoknak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No.: 2016-1-SI01-KA201-021641</a:t>
            </a:r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1343051" cy="576262"/>
          </a:xfrm>
        </p:spPr>
        <p:txBody>
          <a:bodyPr>
            <a:noAutofit/>
          </a:bodyPr>
          <a:lstStyle/>
          <a:p>
            <a:r>
              <a:rPr lang="en-GB" sz="4000" dirty="0"/>
              <a:t>Inter/</a:t>
            </a:r>
            <a:r>
              <a:rPr lang="en-GB" sz="4000" dirty="0" err="1"/>
              <a:t>multidis</a:t>
            </a:r>
            <a:r>
              <a:rPr lang="hu-HU" sz="4000" dirty="0"/>
              <a:t>z</a:t>
            </a:r>
            <a:r>
              <a:rPr lang="en-GB" sz="4000" dirty="0" err="1"/>
              <a:t>ciplin</a:t>
            </a:r>
            <a:r>
              <a:rPr lang="hu-HU" sz="4000" dirty="0" err="1"/>
              <a:t>áris</a:t>
            </a:r>
            <a:r>
              <a:rPr lang="hu-HU" sz="4000" dirty="0"/>
              <a:t> szempontok projektek esetében</a:t>
            </a:r>
            <a:endParaRPr lang="en-GB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BD2E-5607-47F0-8D00-F5DC00484562}" type="slidenum">
              <a:rPr lang="sl-SI" altLang="en-US" smtClean="0"/>
              <a:pPr>
                <a:defRPr/>
              </a:pPr>
              <a:t>10</a:t>
            </a:fld>
            <a:endParaRPr lang="sl-SI" altLang="en-US"/>
          </a:p>
          <a:p>
            <a:pPr>
              <a:defRPr/>
            </a:pPr>
            <a:endParaRPr lang="sl-SI" altLang="en-US"/>
          </a:p>
          <a:p>
            <a:pPr>
              <a:defRPr/>
            </a:pPr>
            <a:r>
              <a:rPr lang="sl-SI" altLang="en-US"/>
              <a:t>Likar B. </a:t>
            </a:r>
            <a:r>
              <a:rPr lang="en-US" altLang="en-US"/>
              <a:t>©</a:t>
            </a:r>
            <a:r>
              <a:rPr lang="sl-SI" altLang="en-US"/>
              <a:t> </a:t>
            </a:r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0579" y="1138687"/>
            <a:ext cx="10930484" cy="51016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dirty="0" err="1"/>
              <a:t>Válassz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innovatív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kutatási</a:t>
            </a:r>
            <a:r>
              <a:rPr lang="en-GB" dirty="0"/>
              <a:t> </a:t>
            </a:r>
            <a:r>
              <a:rPr lang="en-GB" dirty="0" err="1"/>
              <a:t>projektet</a:t>
            </a:r>
            <a:r>
              <a:rPr lang="en-GB" dirty="0"/>
              <a:t> (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hu-HU" dirty="0"/>
              <a:t>amit ismersz</a:t>
            </a:r>
            <a:r>
              <a:rPr lang="en-GB" dirty="0"/>
              <a:t>)</a:t>
            </a:r>
            <a:endParaRPr lang="hu-HU" dirty="0"/>
          </a:p>
          <a:p>
            <a:pPr marL="180975" indent="-180975">
              <a:buFont typeface="Arial" pitchFamily="34" charset="0"/>
              <a:buChar char="•"/>
            </a:pPr>
            <a:r>
              <a:rPr lang="hu-HU" b="0" u="sng" dirty="0"/>
              <a:t>Elemezd</a:t>
            </a:r>
            <a:r>
              <a:rPr lang="en-GB" b="0" dirty="0"/>
              <a:t> inter</a:t>
            </a:r>
            <a:r>
              <a:rPr lang="hu-HU" b="0" dirty="0"/>
              <a:t>-</a:t>
            </a:r>
            <a:r>
              <a:rPr lang="en-GB" b="0" dirty="0"/>
              <a:t>/</a:t>
            </a:r>
            <a:r>
              <a:rPr lang="en-GB" b="0" dirty="0" err="1"/>
              <a:t>multidis</a:t>
            </a:r>
            <a:r>
              <a:rPr lang="hu-HU" b="0" dirty="0"/>
              <a:t>z</a:t>
            </a:r>
            <a:r>
              <a:rPr lang="en-GB" b="0" dirty="0" err="1"/>
              <a:t>ciplin</a:t>
            </a:r>
            <a:r>
              <a:rPr lang="hu-HU" b="0" dirty="0" err="1"/>
              <a:t>áris</a:t>
            </a:r>
            <a:r>
              <a:rPr lang="en-GB" b="0" dirty="0"/>
              <a:t> </a:t>
            </a:r>
            <a:r>
              <a:rPr lang="hu-HU" b="0" dirty="0"/>
              <a:t>szempontból</a:t>
            </a:r>
            <a:endParaRPr lang="en-GB" b="0" dirty="0"/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hu-HU" dirty="0">
                <a:ea typeface="Times New Roman"/>
                <a:cs typeface="Times New Roman"/>
              </a:rPr>
              <a:t>Milyen tárgyban működnek együtt a tanárok és hogyan?</a:t>
            </a:r>
            <a:endParaRPr lang="en-GB" dirty="0">
              <a:ea typeface="Times New Roman"/>
              <a:cs typeface="Times New Roman"/>
            </a:endParaRP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hu-HU" dirty="0">
                <a:ea typeface="Times New Roman"/>
                <a:cs typeface="Times New Roman"/>
              </a:rPr>
              <a:t>Milyen </a:t>
            </a:r>
            <a:r>
              <a:rPr lang="en-GB" dirty="0">
                <a:ea typeface="Times New Roman"/>
                <a:cs typeface="Times New Roman"/>
              </a:rPr>
              <a:t>IN / MD </a:t>
            </a:r>
            <a:r>
              <a:rPr lang="en-GB" dirty="0" err="1">
                <a:ea typeface="Times New Roman"/>
                <a:cs typeface="Times New Roman"/>
              </a:rPr>
              <a:t>szempontok</a:t>
            </a:r>
            <a:r>
              <a:rPr lang="en-GB" dirty="0">
                <a:ea typeface="Times New Roman"/>
                <a:cs typeface="Times New Roman"/>
              </a:rPr>
              <a:t> </a:t>
            </a:r>
            <a:r>
              <a:rPr lang="en-GB" dirty="0" err="1">
                <a:ea typeface="Times New Roman"/>
                <a:cs typeface="Times New Roman"/>
              </a:rPr>
              <a:t>találhatók</a:t>
            </a:r>
            <a:r>
              <a:rPr lang="en-GB" dirty="0">
                <a:ea typeface="Times New Roman"/>
                <a:cs typeface="Times New Roman"/>
              </a:rPr>
              <a:t> a</a:t>
            </a:r>
            <a:r>
              <a:rPr lang="hu-HU" dirty="0">
                <a:ea typeface="Times New Roman"/>
                <a:cs typeface="Times New Roman"/>
              </a:rPr>
              <a:t>z</a:t>
            </a:r>
            <a:r>
              <a:rPr lang="en-GB" dirty="0">
                <a:ea typeface="Times New Roman"/>
                <a:cs typeface="Times New Roman"/>
              </a:rPr>
              <a:t> </a:t>
            </a:r>
            <a:r>
              <a:rPr lang="en-GB" dirty="0" err="1">
                <a:ea typeface="Times New Roman"/>
                <a:cs typeface="Times New Roman"/>
              </a:rPr>
              <a:t>innovációban</a:t>
            </a:r>
            <a:r>
              <a:rPr lang="en-GB" dirty="0">
                <a:ea typeface="Times New Roman"/>
                <a:cs typeface="Times New Roman"/>
              </a:rPr>
              <a:t>?</a:t>
            </a: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pt-BR" dirty="0">
                <a:ea typeface="Times New Roman"/>
                <a:cs typeface="Times New Roman"/>
              </a:rPr>
              <a:t>Miért fontos</a:t>
            </a:r>
            <a:r>
              <a:rPr lang="hu-HU" dirty="0" err="1">
                <a:ea typeface="Times New Roman"/>
                <a:cs typeface="Times New Roman"/>
              </a:rPr>
              <a:t>ak</a:t>
            </a:r>
            <a:r>
              <a:rPr lang="pt-BR" dirty="0">
                <a:ea typeface="Times New Roman"/>
                <a:cs typeface="Times New Roman"/>
              </a:rPr>
              <a:t> a végső felhasználó számára?</a:t>
            </a:r>
            <a:endParaRPr lang="hu-HU" dirty="0">
              <a:ea typeface="Times New Roman"/>
              <a:cs typeface="Times New Roman"/>
            </a:endParaRPr>
          </a:p>
          <a:p>
            <a:pPr marL="800100" lvl="1" indent="-342900">
              <a:lnSpc>
                <a:spcPct val="110000"/>
              </a:lnSpc>
              <a:buFont typeface="Symbol"/>
              <a:buChar char=""/>
              <a:tabLst>
                <a:tab pos="457200" algn="l"/>
              </a:tabLst>
            </a:pPr>
            <a:r>
              <a:rPr lang="hu-HU" dirty="0">
                <a:ea typeface="Times New Roman"/>
                <a:cs typeface="Times New Roman"/>
              </a:rPr>
              <a:t>Egyéb fontos kérdések</a:t>
            </a:r>
            <a:endParaRPr lang="en-GB" dirty="0">
              <a:ea typeface="Times New Roman"/>
              <a:cs typeface="Times New Roman"/>
            </a:endParaRPr>
          </a:p>
          <a:p>
            <a:pPr lvl="1" algn="l"/>
            <a:endParaRPr lang="en-GB" sz="1000" b="0" dirty="0"/>
          </a:p>
          <a:p>
            <a:pPr marL="180975" indent="-180975" algn="l"/>
            <a:r>
              <a:rPr lang="hu-HU" b="0" u="sng" dirty="0"/>
              <a:t>Agyjáték</a:t>
            </a:r>
            <a:endParaRPr lang="en-GB" b="0" u="sng" dirty="0"/>
          </a:p>
          <a:p>
            <a:pPr marL="171450" indent="-171450"/>
            <a:r>
              <a:rPr lang="en-GB" dirty="0" err="1"/>
              <a:t>Képzelje</a:t>
            </a:r>
            <a:r>
              <a:rPr lang="en-GB" dirty="0"/>
              <a:t> el,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újra</a:t>
            </a:r>
            <a:r>
              <a:rPr lang="en-GB" dirty="0"/>
              <a:t> </a:t>
            </a:r>
            <a:r>
              <a:rPr lang="en-GB" dirty="0" err="1"/>
              <a:t>elkezdi</a:t>
            </a:r>
            <a:r>
              <a:rPr lang="en-GB" dirty="0"/>
              <a:t> </a:t>
            </a:r>
            <a:r>
              <a:rPr lang="en-GB" dirty="0" err="1"/>
              <a:t>fejleszteni</a:t>
            </a:r>
            <a:r>
              <a:rPr lang="en-GB" dirty="0"/>
              <a:t> </a:t>
            </a:r>
            <a:r>
              <a:rPr lang="en-GB" dirty="0" err="1"/>
              <a:t>ezt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innovációt</a:t>
            </a:r>
            <a:endParaRPr lang="en-GB" b="0" dirty="0"/>
          </a:p>
          <a:p>
            <a:pPr marL="628650" lvl="1" indent="-171450" algn="l">
              <a:buFont typeface="Arial" pitchFamily="34" charset="0"/>
              <a:buChar char="•"/>
            </a:pPr>
            <a:r>
              <a:rPr lang="hu-HU" b="0" dirty="0"/>
              <a:t>Mely IN/MD szempontok fejlesztenék tovább az innovációt és hogyan?</a:t>
            </a:r>
            <a:endParaRPr lang="en-GB" b="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err="1"/>
              <a:t>Hogyan</a:t>
            </a:r>
            <a:r>
              <a:rPr lang="en-GB" dirty="0"/>
              <a:t> </a:t>
            </a:r>
            <a:r>
              <a:rPr lang="en-GB" dirty="0" err="1"/>
              <a:t>integrálná</a:t>
            </a:r>
            <a:r>
              <a:rPr lang="en-GB" dirty="0"/>
              <a:t> </a:t>
            </a:r>
            <a:r>
              <a:rPr lang="en-GB" dirty="0" err="1"/>
              <a:t>őket</a:t>
            </a:r>
            <a:r>
              <a:rPr lang="en-GB" dirty="0"/>
              <a:t> a </a:t>
            </a:r>
            <a:r>
              <a:rPr lang="en-GB" dirty="0" err="1"/>
              <a:t>projektbe</a:t>
            </a:r>
            <a:r>
              <a:rPr lang="en-GB" dirty="0"/>
              <a:t>?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hu-HU" dirty="0"/>
              <a:t>Milyen haszna lenne ebből az egész projektnek?</a:t>
            </a:r>
            <a:endParaRPr lang="en-GB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err="1"/>
              <a:t>Mely</a:t>
            </a:r>
            <a:r>
              <a:rPr lang="en-GB" dirty="0"/>
              <a:t> </a:t>
            </a:r>
            <a:r>
              <a:rPr lang="en-GB" dirty="0" err="1"/>
              <a:t>érdekeltek</a:t>
            </a:r>
            <a:r>
              <a:rPr lang="en-GB" dirty="0"/>
              <a:t> </a:t>
            </a:r>
            <a:r>
              <a:rPr lang="en-GB" dirty="0" err="1"/>
              <a:t>építené</a:t>
            </a:r>
            <a:r>
              <a:rPr lang="hu-HU" dirty="0"/>
              <a:t>l be a projektbe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hogyan</a:t>
            </a:r>
            <a:r>
              <a:rPr lang="en-GB" dirty="0"/>
              <a:t>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err="1"/>
              <a:t>Milyen</a:t>
            </a:r>
            <a:r>
              <a:rPr lang="en-GB" dirty="0"/>
              <a:t> </a:t>
            </a:r>
            <a:r>
              <a:rPr lang="en-GB" dirty="0" err="1"/>
              <a:t>előnyökkel</a:t>
            </a:r>
            <a:r>
              <a:rPr lang="en-GB" dirty="0"/>
              <a:t> </a:t>
            </a:r>
            <a:r>
              <a:rPr lang="en-GB" dirty="0" err="1"/>
              <a:t>járna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érintettek</a:t>
            </a:r>
            <a:r>
              <a:rPr lang="en-GB" dirty="0"/>
              <a:t> </a:t>
            </a:r>
            <a:r>
              <a:rPr lang="en-GB" dirty="0" err="1"/>
              <a:t>bevonása</a:t>
            </a:r>
            <a:r>
              <a:rPr lang="en-GB" dirty="0"/>
              <a:t> a </a:t>
            </a:r>
            <a:r>
              <a:rPr lang="en-GB" dirty="0" err="1"/>
              <a:t>projekt</a:t>
            </a:r>
            <a:r>
              <a:rPr lang="hu-HU" dirty="0"/>
              <a:t> egészére nézve</a:t>
            </a:r>
            <a:r>
              <a:rPr lang="en-GB" dirty="0"/>
              <a:t>??</a:t>
            </a:r>
          </a:p>
          <a:p>
            <a:pPr lvl="1"/>
            <a:endParaRPr lang="en-GB" sz="1000" dirty="0"/>
          </a:p>
          <a:p>
            <a:pPr marL="285750" indent="-285750">
              <a:lnSpc>
                <a:spcPct val="110000"/>
              </a:lnSpc>
              <a:tabLst>
                <a:tab pos="685800" algn="l"/>
                <a:tab pos="914400" algn="l"/>
              </a:tabLst>
            </a:pPr>
            <a:r>
              <a:rPr lang="en-GB" b="1" dirty="0"/>
              <a:t>Presentation </a:t>
            </a:r>
            <a:r>
              <a:rPr lang="en-GB" dirty="0"/>
              <a:t>(</a:t>
            </a:r>
            <a:r>
              <a:rPr lang="hu-HU" dirty="0"/>
              <a:t>kövesd a sablont</a:t>
            </a:r>
            <a:r>
              <a:rPr lang="en-GB" dirty="0"/>
              <a:t>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/>
              <a:t>Anal</a:t>
            </a:r>
            <a:r>
              <a:rPr lang="hu-HU" dirty="0" err="1"/>
              <a:t>ízis</a:t>
            </a:r>
            <a:endParaRPr lang="en-GB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b="0" dirty="0"/>
              <a:t>Agyjáték</a:t>
            </a:r>
            <a:endParaRPr lang="en-GB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933523" y="2048622"/>
            <a:ext cx="3467540" cy="132497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</a:t>
            </a:r>
            <a:r>
              <a:rPr lang="sl-SI" sz="2800" b="1" dirty="0"/>
              <a:t> T </a:t>
            </a:r>
            <a:r>
              <a:rPr lang="sl-SI" sz="1600" dirty="0"/>
              <a:t>(</a:t>
            </a:r>
            <a:r>
              <a:rPr lang="en-GB" sz="1600" dirty="0"/>
              <a:t>1</a:t>
            </a:r>
            <a:r>
              <a:rPr lang="hu-HU" sz="1600" dirty="0"/>
              <a:t>. gyakorlat</a:t>
            </a:r>
            <a:r>
              <a:rPr lang="sl-SI" sz="1600" dirty="0"/>
              <a:t>)</a:t>
            </a:r>
            <a:endParaRPr lang="sl-SI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7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előkészület - 30 perc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bemutatás - 4-5 perc / csoport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interdisciplinary</a:t>
            </a:r>
            <a:r>
              <a:rPr lang="sl-SI" dirty="0"/>
              <a:t> </a:t>
            </a:r>
            <a:r>
              <a:rPr lang="sl-SI" dirty="0" err="1"/>
              <a:t>lecture</a:t>
            </a:r>
            <a:r>
              <a:rPr lang="sl-SI" dirty="0"/>
              <a:t>!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886673"/>
            <a:ext cx="10368815" cy="479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2000" dirty="0" err="1">
                <a:ea typeface="Times New Roman"/>
                <a:cs typeface="Times New Roman"/>
              </a:rPr>
              <a:t>Interdiszciplináris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szempontok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kezelése</a:t>
            </a:r>
            <a:r>
              <a:rPr lang="en-GB" sz="2000" dirty="0">
                <a:ea typeface="Times New Roman"/>
                <a:cs typeface="Times New Roman"/>
              </a:rPr>
              <a:t>. </a:t>
            </a:r>
            <a:r>
              <a:rPr lang="en-GB" sz="2000" dirty="0" err="1">
                <a:ea typeface="Times New Roman"/>
                <a:cs typeface="Times New Roman"/>
              </a:rPr>
              <a:t>Lehet</a:t>
            </a:r>
            <a:r>
              <a:rPr lang="en-GB" sz="2000" dirty="0">
                <a:ea typeface="Times New Roman"/>
                <a:cs typeface="Times New Roman"/>
              </a:rPr>
              <a:t> (</a:t>
            </a:r>
            <a:r>
              <a:rPr lang="en-GB" sz="2000" dirty="0" err="1">
                <a:ea typeface="Times New Roman"/>
                <a:cs typeface="Times New Roman"/>
              </a:rPr>
              <a:t>vagy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nem</a:t>
            </a:r>
            <a:r>
              <a:rPr lang="en-GB" sz="2000" dirty="0">
                <a:ea typeface="Times New Roman"/>
                <a:cs typeface="Times New Roman"/>
              </a:rPr>
              <a:t>) </a:t>
            </a:r>
            <a:r>
              <a:rPr lang="en-GB" sz="2000" dirty="0" err="1">
                <a:ea typeface="Times New Roman"/>
                <a:cs typeface="Times New Roman"/>
              </a:rPr>
              <a:t>kapcsolódhat</a:t>
            </a:r>
            <a:r>
              <a:rPr lang="en-GB" sz="2000" dirty="0">
                <a:ea typeface="Times New Roman"/>
                <a:cs typeface="Times New Roman"/>
              </a:rPr>
              <a:t> a </a:t>
            </a:r>
            <a:r>
              <a:rPr lang="en-GB" sz="2000" dirty="0" err="1">
                <a:ea typeface="Times New Roman"/>
                <a:cs typeface="Times New Roman"/>
              </a:rPr>
              <a:t>témához</a:t>
            </a:r>
            <a:r>
              <a:rPr lang="en-GB" sz="2000" dirty="0">
                <a:ea typeface="Times New Roman"/>
                <a:cs typeface="Times New Roman"/>
              </a:rPr>
              <a:t>. </a:t>
            </a:r>
            <a:r>
              <a:rPr lang="en-GB" sz="2000" dirty="0" err="1">
                <a:ea typeface="Times New Roman"/>
                <a:cs typeface="Times New Roman"/>
              </a:rPr>
              <a:t>Legyen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innovatív</a:t>
            </a:r>
            <a:r>
              <a:rPr lang="en-GB" sz="2000" dirty="0">
                <a:ea typeface="Times New Roman"/>
                <a:cs typeface="Times New Roman"/>
              </a:rPr>
              <a:t>. </a:t>
            </a:r>
            <a:r>
              <a:rPr lang="en-GB" sz="2000" dirty="0" err="1">
                <a:ea typeface="Times New Roman"/>
                <a:cs typeface="Times New Roman"/>
              </a:rPr>
              <a:t>Irányelvek</a:t>
            </a:r>
            <a:r>
              <a:rPr lang="en-GB" sz="2000" dirty="0">
                <a:ea typeface="Times New Roman"/>
                <a:cs typeface="Times New Roman"/>
              </a:rPr>
              <a:t>:</a:t>
            </a:r>
            <a:endParaRPr lang="sl-SI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000" dirty="0" err="1">
                <a:ea typeface="Times New Roman"/>
                <a:cs typeface="Times New Roman"/>
              </a:rPr>
              <a:t>Használjon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különböző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GB" sz="2000" dirty="0" err="1">
                <a:ea typeface="Times New Roman"/>
                <a:cs typeface="Times New Roman"/>
              </a:rPr>
              <a:t>elemeket</a:t>
            </a:r>
            <a:r>
              <a:rPr lang="en-GB" sz="2000" dirty="0">
                <a:ea typeface="Times New Roman"/>
                <a:cs typeface="Times New Roman"/>
              </a:rPr>
              <a:t>, pl. </a:t>
            </a:r>
            <a:endParaRPr lang="sl-SI" sz="2000" dirty="0">
              <a:ea typeface="Times New Roman"/>
              <a:cs typeface="Times New Roman"/>
            </a:endParaRPr>
          </a:p>
          <a:p>
            <a:pPr marL="622300" lvl="1" indent="-285750">
              <a:lnSpc>
                <a:spcPct val="110000"/>
              </a:lnSpc>
              <a:spcAft>
                <a:spcPts val="0"/>
              </a:spcAft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en-GB" sz="2000" u="sng" dirty="0" err="1">
                <a:ea typeface="Times New Roman"/>
                <a:cs typeface="Times New Roman"/>
              </a:rPr>
              <a:t>Elemek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szervezése</a:t>
            </a:r>
            <a:r>
              <a:rPr lang="en-GB" sz="2000" u="sng" dirty="0">
                <a:ea typeface="Times New Roman"/>
                <a:cs typeface="Times New Roman"/>
              </a:rPr>
              <a:t> / </a:t>
            </a:r>
            <a:r>
              <a:rPr lang="en-GB" sz="2000" u="sng" dirty="0" err="1">
                <a:ea typeface="Times New Roman"/>
                <a:cs typeface="Times New Roman"/>
              </a:rPr>
              <a:t>összekapcsolása</a:t>
            </a:r>
            <a:r>
              <a:rPr lang="hu-HU" sz="2000" u="sng" dirty="0">
                <a:ea typeface="Times New Roman"/>
                <a:cs typeface="Times New Roman"/>
              </a:rPr>
              <a:t> </a:t>
            </a:r>
            <a:r>
              <a:rPr lang="en-GB" sz="2000" dirty="0">
                <a:ea typeface="Times New Roman"/>
                <a:cs typeface="Times New Roman"/>
              </a:rPr>
              <a:t>(</a:t>
            </a:r>
            <a:r>
              <a:rPr lang="hu-HU" sz="2000" dirty="0">
                <a:ea typeface="Times New Roman"/>
                <a:cs typeface="Times New Roman"/>
              </a:rPr>
              <a:t>dia ebből a </a:t>
            </a:r>
            <a:r>
              <a:rPr lang="en-GB" sz="2000" dirty="0" err="1">
                <a:ea typeface="Times New Roman"/>
                <a:cs typeface="Times New Roman"/>
              </a:rPr>
              <a:t>ppt</a:t>
            </a:r>
            <a:r>
              <a:rPr lang="hu-HU" sz="2000" dirty="0">
                <a:ea typeface="Times New Roman"/>
                <a:cs typeface="Times New Roman"/>
              </a:rPr>
              <a:t>-</a:t>
            </a:r>
            <a:r>
              <a:rPr lang="hu-HU" sz="2000" dirty="0" err="1">
                <a:ea typeface="Times New Roman"/>
                <a:cs typeface="Times New Roman"/>
              </a:rPr>
              <a:t>ből</a:t>
            </a:r>
            <a:r>
              <a:rPr lang="hu-HU" sz="2000" dirty="0">
                <a:ea typeface="Times New Roman"/>
                <a:cs typeface="Times New Roman"/>
              </a:rPr>
              <a:t>:</a:t>
            </a:r>
            <a:r>
              <a:rPr lang="en-GB" sz="2000" dirty="0">
                <a:ea typeface="Times New Roman"/>
                <a:cs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</a:rPr>
              <a:t>Multidis</a:t>
            </a:r>
            <a:r>
              <a:rPr lang="hu-HU" sz="2000" dirty="0">
                <a:ea typeface="Times New Roman"/>
                <a:cs typeface="Times New Roman"/>
              </a:rPr>
              <a:t>z</a:t>
            </a:r>
            <a:r>
              <a:rPr lang="en-US" sz="2000" dirty="0" err="1">
                <a:ea typeface="Times New Roman"/>
                <a:cs typeface="Times New Roman"/>
              </a:rPr>
              <a:t>ciplin</a:t>
            </a:r>
            <a:r>
              <a:rPr lang="hu-HU" sz="2000" dirty="0" err="1">
                <a:ea typeface="Times New Roman"/>
                <a:cs typeface="Times New Roman"/>
              </a:rPr>
              <a:t>áris</a:t>
            </a:r>
            <a:r>
              <a:rPr lang="en-US" sz="2000" dirty="0">
                <a:ea typeface="Times New Roman"/>
                <a:cs typeface="Times New Roman"/>
              </a:rPr>
              <a:t> </a:t>
            </a:r>
            <a:r>
              <a:rPr lang="hu-HU" sz="2000" dirty="0">
                <a:ea typeface="Times New Roman"/>
                <a:cs typeface="Times New Roman"/>
              </a:rPr>
              <a:t>és</a:t>
            </a:r>
            <a:r>
              <a:rPr lang="en-US" sz="2000" dirty="0">
                <a:ea typeface="Times New Roman"/>
                <a:cs typeface="Times New Roman"/>
              </a:rPr>
              <a:t> </a:t>
            </a:r>
            <a:r>
              <a:rPr lang="hu-HU" sz="2000" dirty="0">
                <a:ea typeface="Times New Roman"/>
                <a:cs typeface="Times New Roman"/>
              </a:rPr>
              <a:t>i</a:t>
            </a:r>
            <a:r>
              <a:rPr lang="en-US" sz="2000" dirty="0" err="1">
                <a:ea typeface="Times New Roman"/>
                <a:cs typeface="Times New Roman"/>
              </a:rPr>
              <a:t>nterdis</a:t>
            </a:r>
            <a:r>
              <a:rPr lang="hu-HU" sz="2000" dirty="0">
                <a:ea typeface="Times New Roman"/>
                <a:cs typeface="Times New Roman"/>
              </a:rPr>
              <a:t>z</a:t>
            </a:r>
            <a:r>
              <a:rPr lang="en-US" sz="2000" dirty="0" err="1">
                <a:ea typeface="Times New Roman"/>
                <a:cs typeface="Times New Roman"/>
              </a:rPr>
              <a:t>ciplin</a:t>
            </a:r>
            <a:r>
              <a:rPr lang="hu-HU" sz="2000" dirty="0" err="1">
                <a:ea typeface="Times New Roman"/>
                <a:cs typeface="Times New Roman"/>
              </a:rPr>
              <a:t>áris</a:t>
            </a:r>
            <a:r>
              <a:rPr lang="en-US" sz="2000" dirty="0">
                <a:ea typeface="Times New Roman"/>
                <a:cs typeface="Times New Roman"/>
              </a:rPr>
              <a:t> </a:t>
            </a:r>
            <a:r>
              <a:rPr lang="hu-HU" sz="2000" u="sng" dirty="0">
                <a:ea typeface="Times New Roman"/>
                <a:cs typeface="Times New Roman"/>
              </a:rPr>
              <a:t>megközelítés</a:t>
            </a:r>
            <a:r>
              <a:rPr lang="en-GB" sz="2000" dirty="0">
                <a:ea typeface="Times New Roman"/>
                <a:cs typeface="Times New Roman"/>
              </a:rPr>
              <a:t>)</a:t>
            </a:r>
            <a:endParaRPr lang="sl-SI" sz="2000" dirty="0">
              <a:ea typeface="Times New Roman"/>
              <a:cs typeface="Times New Roman"/>
            </a:endParaRPr>
          </a:p>
          <a:p>
            <a:pPr marL="622300" lvl="1" indent="-285750">
              <a:lnSpc>
                <a:spcPct val="110000"/>
              </a:lnSpc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en-GB" sz="2000" u="sng" dirty="0" err="1">
                <a:ea typeface="Times New Roman"/>
                <a:cs typeface="Times New Roman"/>
              </a:rPr>
              <a:t>Az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innovatív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tanítás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elemei</a:t>
            </a:r>
            <a:r>
              <a:rPr lang="hu-HU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>
                <a:ea typeface="Times New Roman"/>
                <a:cs typeface="Times New Roman"/>
              </a:rPr>
              <a:t>-  Creative Classrooms: </a:t>
            </a:r>
            <a:r>
              <a:rPr lang="en-GB" sz="2000" u="sng" dirty="0" err="1">
                <a:ea typeface="Times New Roman"/>
                <a:cs typeface="Times New Roman"/>
              </a:rPr>
              <a:t>Egy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sokoldalú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en-GB" sz="2000" u="sng" dirty="0" err="1">
                <a:ea typeface="Times New Roman"/>
                <a:cs typeface="Times New Roman"/>
              </a:rPr>
              <a:t>fogalom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sl-SI" sz="2000" u="sng" dirty="0">
                <a:ea typeface="Times New Roman"/>
                <a:cs typeface="Times New Roman"/>
              </a:rPr>
              <a:t>(</a:t>
            </a:r>
            <a:r>
              <a:rPr lang="hu-HU" sz="2000" u="sng" dirty="0">
                <a:ea typeface="Times New Roman"/>
                <a:cs typeface="Times New Roman"/>
              </a:rPr>
              <a:t>dia a következő prezentációból:</a:t>
            </a:r>
            <a:r>
              <a:rPr lang="en-GB" sz="2000" u="sng" dirty="0">
                <a:ea typeface="Times New Roman"/>
                <a:cs typeface="Times New Roman"/>
              </a:rPr>
              <a:t> </a:t>
            </a:r>
            <a:r>
              <a:rPr lang="hu-HU" sz="2000" u="sng" dirty="0">
                <a:ea typeface="Times New Roman"/>
                <a:cs typeface="Times New Roman"/>
              </a:rPr>
              <a:t>„</a:t>
            </a:r>
            <a:r>
              <a:rPr lang="en-US" sz="2000" u="sng" dirty="0">
                <a:ea typeface="Times New Roman"/>
                <a:cs typeface="Times New Roman"/>
              </a:rPr>
              <a:t>U2.E1: Innovative Teacher and Innovative Teaching Methods</a:t>
            </a:r>
            <a:r>
              <a:rPr lang="hu-HU" sz="2000" u="sng" dirty="0">
                <a:ea typeface="Times New Roman"/>
                <a:cs typeface="Times New Roman"/>
              </a:rPr>
              <a:t>”</a:t>
            </a:r>
            <a:r>
              <a:rPr lang="sl-SI" sz="2000" u="sng" dirty="0">
                <a:ea typeface="Times New Roman"/>
                <a:cs typeface="Times New Roman"/>
              </a:rPr>
              <a:t>) </a:t>
            </a:r>
          </a:p>
          <a:p>
            <a:pPr marL="622300" lvl="1" indent="-285750">
              <a:lnSpc>
                <a:spcPct val="110000"/>
              </a:lnSpc>
              <a:buFont typeface="Arial"/>
              <a:buChar char="•"/>
              <a:tabLst>
                <a:tab pos="536575" algn="l"/>
                <a:tab pos="914400" algn="l"/>
              </a:tabLst>
            </a:pPr>
            <a:r>
              <a:rPr lang="sl-SI" sz="2000" dirty="0">
                <a:ea typeface="Times New Roman"/>
                <a:cs typeface="Times New Roman"/>
              </a:rPr>
              <a:t>Cikk („</a:t>
            </a:r>
            <a:r>
              <a:rPr lang="en-US" sz="2000" dirty="0"/>
              <a:t>On applying the interdisciplinary approach in primary schools</a:t>
            </a:r>
            <a:r>
              <a:rPr lang="sl-SI" sz="2000" dirty="0"/>
              <a:t>.pdf“)</a:t>
            </a:r>
            <a:endParaRPr lang="sl-SI" sz="2000" dirty="0">
              <a:ea typeface="Times New Roman"/>
              <a:cs typeface="Times New Roman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endParaRPr lang="sl-SI" sz="2000" u="sng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tabLst>
                <a:tab pos="685800" algn="l"/>
                <a:tab pos="914400" algn="l"/>
              </a:tabLst>
            </a:pPr>
            <a:r>
              <a:rPr lang="en-GB" sz="2000" b="1" dirty="0"/>
              <a:t>Pre</a:t>
            </a:r>
            <a:r>
              <a:rPr lang="hu-HU" sz="2000" b="1" dirty="0"/>
              <a:t>z</a:t>
            </a:r>
            <a:r>
              <a:rPr lang="en-GB" sz="2000" b="1" dirty="0" err="1"/>
              <a:t>ent</a:t>
            </a:r>
            <a:r>
              <a:rPr lang="hu-HU" sz="2000" b="1" dirty="0" err="1"/>
              <a:t>áció</a:t>
            </a:r>
            <a:r>
              <a:rPr lang="sl-SI" sz="2000" b="1" dirty="0"/>
              <a:t> </a:t>
            </a:r>
            <a:r>
              <a:rPr lang="sl-SI" sz="2000" dirty="0"/>
              <a:t>(kövesd a sablont!)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r>
              <a:rPr lang="pt-BR" sz="2000" dirty="0"/>
              <a:t>Ismertesse az előadás koncepcióját és fő elemeit</a:t>
            </a:r>
            <a:endParaRPr lang="hu-HU" sz="20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r>
              <a:rPr lang="en-GB" sz="2000" dirty="0" err="1"/>
              <a:t>Magyarázza</a:t>
            </a:r>
            <a:r>
              <a:rPr lang="en-GB" sz="2000" dirty="0"/>
              <a:t> meg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alapozza</a:t>
            </a:r>
            <a:r>
              <a:rPr lang="en-GB" sz="2000" dirty="0"/>
              <a:t> meg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interdiszciplináris</a:t>
            </a:r>
            <a:r>
              <a:rPr lang="en-GB" sz="2000" dirty="0"/>
              <a:t> </a:t>
            </a:r>
            <a:r>
              <a:rPr lang="en-GB" sz="2000" dirty="0" err="1"/>
              <a:t>szempontokat</a:t>
            </a:r>
            <a:r>
              <a:rPr lang="en-GB" sz="2000" dirty="0"/>
              <a:t>. </a:t>
            </a:r>
            <a:r>
              <a:rPr lang="hu-HU" sz="2000" dirty="0"/>
              <a:t>Mutasd be a</a:t>
            </a:r>
            <a:r>
              <a:rPr lang="en-GB" sz="2000" dirty="0"/>
              <a:t> "</a:t>
            </a:r>
            <a:r>
              <a:rPr lang="en-GB" sz="2000" dirty="0" err="1"/>
              <a:t>Elemek</a:t>
            </a:r>
            <a:r>
              <a:rPr lang="en-GB" sz="2000" dirty="0"/>
              <a:t> </a:t>
            </a:r>
            <a:r>
              <a:rPr lang="en-GB" sz="2000" dirty="0" err="1"/>
              <a:t>szervezése</a:t>
            </a:r>
            <a:r>
              <a:rPr lang="en-GB" sz="2000" dirty="0"/>
              <a:t> / </a:t>
            </a:r>
            <a:r>
              <a:rPr lang="en-GB" sz="2000" dirty="0" err="1"/>
              <a:t>összekapcsolása</a:t>
            </a:r>
            <a:r>
              <a:rPr lang="en-GB" sz="2000" dirty="0"/>
              <a:t>" </a:t>
            </a:r>
            <a:r>
              <a:rPr lang="hu-HU" sz="2000" dirty="0"/>
              <a:t>és az </a:t>
            </a:r>
            <a:r>
              <a:rPr lang="en-GB" sz="2000" dirty="0"/>
              <a:t>"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innovatív</a:t>
            </a:r>
            <a:r>
              <a:rPr lang="en-GB" sz="2000" dirty="0"/>
              <a:t> </a:t>
            </a:r>
            <a:r>
              <a:rPr lang="en-GB" sz="2000" dirty="0" err="1"/>
              <a:t>tanítás</a:t>
            </a:r>
            <a:r>
              <a:rPr lang="en-GB" sz="2000" dirty="0"/>
              <a:t> </a:t>
            </a:r>
            <a:r>
              <a:rPr lang="en-GB" sz="2000" dirty="0" err="1"/>
              <a:t>elemei</a:t>
            </a:r>
            <a:r>
              <a:rPr lang="en-GB" sz="2000" dirty="0"/>
              <a:t>" </a:t>
            </a:r>
            <a:r>
              <a:rPr lang="hu-HU" sz="2000" dirty="0"/>
              <a:t>részeket is!</a:t>
            </a:r>
            <a:endParaRPr lang="sl-SI" sz="2000" dirty="0"/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endParaRPr lang="en-GB" u="sng" dirty="0">
              <a:ea typeface="Times New Roman"/>
              <a:cs typeface="Times New Roman"/>
            </a:endParaRPr>
          </a:p>
        </p:txBody>
      </p:sp>
      <p:pic>
        <p:nvPicPr>
          <p:cNvPr id="6" name="Picture 4" descr="http://is.jrc.ec.europa.eu/pages/EAP/images/pieALL_OK.jpg"/>
          <p:cNvPicPr>
            <a:picLocks noChangeAspect="1" noChangeArrowheads="1"/>
          </p:cNvPicPr>
          <p:nvPr/>
        </p:nvPicPr>
        <p:blipFill>
          <a:blip r:embed="rId4"/>
          <a:srcRect r="5739"/>
          <a:stretch>
            <a:fillRect/>
          </a:stretch>
        </p:blipFill>
        <p:spPr bwMode="auto">
          <a:xfrm>
            <a:off x="133311" y="3723937"/>
            <a:ext cx="1382510" cy="77676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011652" y="3254"/>
            <a:ext cx="3180347" cy="117262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algn="r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1600" dirty="0"/>
              <a:t>Gyakorlati munka</a:t>
            </a:r>
            <a:r>
              <a:rPr lang="sl-SI" sz="2400" b="1" dirty="0"/>
              <a:t> T </a:t>
            </a:r>
            <a:r>
              <a:rPr lang="sl-SI" sz="1400" dirty="0"/>
              <a:t>(2</a:t>
            </a:r>
            <a:r>
              <a:rPr lang="hu-HU" sz="1400" dirty="0"/>
              <a:t>. gyakorlat</a:t>
            </a:r>
            <a:r>
              <a:rPr lang="sl-SI" sz="1400" dirty="0"/>
              <a:t>)</a:t>
            </a:r>
            <a:endParaRPr lang="sl-SI" sz="1600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6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1600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1600" dirty="0"/>
              <a:t>előkészület - 30 perc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1600" dirty="0"/>
              <a:t>bemutatás - 4-5 perc / csoport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Prezentáció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1886673"/>
            <a:ext cx="9834880" cy="402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Minden csoport csak 1 gyakorlatot mutathat be.</a:t>
            </a:r>
          </a:p>
          <a:p>
            <a:r>
              <a:rPr lang="sl-SI" sz="2400" b="1" dirty="0"/>
              <a:t>Figyelj rá, hogy minden részt bemutassanka a csoporttok: 3, 4, 1 vagy 2</a:t>
            </a:r>
          </a:p>
          <a:p>
            <a:endParaRPr lang="sl-SI" sz="2000" b="1" dirty="0"/>
          </a:p>
          <a:p>
            <a:r>
              <a:rPr lang="sl-SI" sz="2400" dirty="0"/>
              <a:t>U2E1_</a:t>
            </a:r>
            <a:r>
              <a:rPr lang="sl-SI" sz="2400" dirty="0" err="1"/>
              <a:t>Exercise</a:t>
            </a:r>
            <a:r>
              <a:rPr lang="sl-SI" sz="2400" dirty="0"/>
              <a:t>_</a:t>
            </a:r>
            <a:r>
              <a:rPr lang="sl-SI" sz="2400" dirty="0" err="1"/>
              <a:t>InnoTeacher</a:t>
            </a:r>
            <a:r>
              <a:rPr lang="sl-SI" sz="2400" dirty="0"/>
              <a:t>_BL3</a:t>
            </a:r>
            <a:endParaRPr lang="sl-SI" sz="2000" dirty="0"/>
          </a:p>
          <a:p>
            <a:r>
              <a:rPr lang="sl-SI" sz="2400" dirty="0"/>
              <a:t>3	Lakóhelyed kreatív átnevezése – 3. gyakorlat </a:t>
            </a:r>
            <a:endParaRPr lang="sl-SI" sz="2000" dirty="0"/>
          </a:p>
          <a:p>
            <a:r>
              <a:rPr lang="sl-SI" sz="2400" dirty="0"/>
              <a:t>4	Egy innovatív feladat elkészítése / óravázlat - 4. gyakorlat </a:t>
            </a:r>
            <a:endParaRPr lang="sl-SI" sz="2000" dirty="0"/>
          </a:p>
          <a:p>
            <a:r>
              <a:rPr lang="sl-SI" sz="2400" dirty="0"/>
              <a:t> </a:t>
            </a:r>
            <a:endParaRPr lang="sl-SI" sz="2000" dirty="0"/>
          </a:p>
          <a:p>
            <a:r>
              <a:rPr lang="sl-SI" sz="2400" dirty="0"/>
              <a:t>U2.E4: Multidiszciplináris és interdiszciplináris megközelítés</a:t>
            </a:r>
            <a:endParaRPr lang="sl-SI" sz="2000" dirty="0"/>
          </a:p>
          <a:p>
            <a:r>
              <a:rPr lang="sl-SI" sz="2400" dirty="0"/>
              <a:t>1.	Inter/multidiszciplináris szempontok projektekben – 1. gyakorlat</a:t>
            </a:r>
            <a:endParaRPr lang="sl-SI" sz="2000" dirty="0"/>
          </a:p>
          <a:p>
            <a:r>
              <a:rPr lang="sl-SI" sz="2400" dirty="0"/>
              <a:t>2.	 Készítsen interdiszciplináris előadást! - 2. gyakorlat</a:t>
            </a:r>
            <a:endParaRPr lang="sl-SI" sz="2000" dirty="0"/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tabLst>
                <a:tab pos="685800" algn="l"/>
                <a:tab pos="914400" algn="l"/>
              </a:tabLst>
            </a:pPr>
            <a:endParaRPr lang="en-GB" u="sng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7" y="286603"/>
            <a:ext cx="11650230" cy="14507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Radikális</a:t>
            </a:r>
            <a:r>
              <a:rPr lang="en-US" dirty="0"/>
              <a:t> </a:t>
            </a:r>
            <a:r>
              <a:rPr lang="en-US" dirty="0" err="1"/>
              <a:t>interdiszciplinaritás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innováció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összetevői</a:t>
            </a:r>
            <a:r>
              <a:rPr lang="en-US" dirty="0"/>
              <a:t> : Andrew Nelson </a:t>
            </a:r>
            <a:r>
              <a:rPr lang="hu-HU" dirty="0"/>
              <a:t>előadása (</a:t>
            </a:r>
            <a:r>
              <a:rPr lang="en-US" dirty="0" err="1"/>
              <a:t>TEDxUOregon</a:t>
            </a:r>
            <a:r>
              <a:rPr lang="hu-HU" dirty="0"/>
              <a:t>)</a:t>
            </a:r>
            <a:r>
              <a:rPr lang="en-US" dirty="0"/>
              <a:t> </a:t>
            </a:r>
            <a:r>
              <a:rPr lang="sl-SI" dirty="0"/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8560" y="4887844"/>
            <a:ext cx="9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https://www.youtube.com/watch?v=4cXRrNXK4zE</a:t>
            </a:r>
            <a:r>
              <a:rPr lang="sl-SI" sz="2000" dirty="0"/>
              <a:t> (17 min.)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4105" y="2087794"/>
            <a:ext cx="4823792" cy="26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Következtetések, összegzés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77679" y="2063396"/>
            <a:ext cx="6013173" cy="40292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sl-SI" dirty="0"/>
              <a:t>Az interdiszciplinaritás akkor létezik, amikor a tudományok keverednek és találkoznak egymással, amikor a különböző perspektívák, módszerek és tudományterületek kapcsolódnak egymással.</a:t>
            </a:r>
          </a:p>
          <a:p>
            <a:r>
              <a:rPr lang="hu-HU" dirty="0"/>
              <a:t>A kutatási együttműködés (az iskolákban is) egy közös kutatási téma és bizonyos szintek szintézise, integrációja vagy fúziója a különböző tudományágak módszereinek, elméleteinek és koncepcióinak.</a:t>
            </a:r>
            <a:endParaRPr lang="sl-SI" dirty="0"/>
          </a:p>
          <a:p>
            <a:r>
              <a:rPr lang="en-US" dirty="0"/>
              <a:t>Applied to the </a:t>
            </a:r>
            <a:r>
              <a:rPr lang="en-US" u="sng" dirty="0"/>
              <a:t>educational system</a:t>
            </a:r>
            <a:r>
              <a:rPr lang="en-US" dirty="0"/>
              <a:t>, an interdisciplinary approach would entail the </a:t>
            </a:r>
            <a:r>
              <a:rPr lang="en-US" u="sng" dirty="0"/>
              <a:t>establishment of entirely new educational programs </a:t>
            </a:r>
            <a:r>
              <a:rPr lang="en-US" dirty="0"/>
              <a:t>on the background of synthesis, integration, etc by different academic fields.</a:t>
            </a:r>
            <a:r>
              <a:rPr lang="sl-SI" dirty="0"/>
              <a:t> </a:t>
            </a:r>
          </a:p>
          <a:p>
            <a:r>
              <a:rPr lang="sl-SI" dirty="0"/>
              <a:t>Az oktatási rendszerre alkalmazva egy interdiszciplináris megközelítés az integráció alapján teljesen új oktatási programokat teremtene a különböző tudományterületeken. (</a:t>
            </a:r>
            <a:r>
              <a:rPr lang="en-GB" dirty="0"/>
              <a:t>Ana </a:t>
            </a:r>
            <a:r>
              <a:rPr lang="en-GB" dirty="0" err="1"/>
              <a:t>Baptista</a:t>
            </a:r>
            <a:r>
              <a:rPr lang="sl-SI" dirty="0"/>
              <a:t>, 2017)</a:t>
            </a:r>
            <a:endParaRPr lang="en-GB" dirty="0"/>
          </a:p>
          <a:p>
            <a:endParaRPr lang="en-US" i="1" dirty="0"/>
          </a:p>
          <a:p>
            <a:endParaRPr lang="en-GB" sz="1800" i="1" cap="none" dirty="0"/>
          </a:p>
        </p:txBody>
      </p:sp>
      <p:pic>
        <p:nvPicPr>
          <p:cNvPr id="10" name="Picture 2" descr="Rezultat iskanja slik za Interdisciplinar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561" y="2063396"/>
            <a:ext cx="4848225" cy="344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Irodalomjegyzék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Deneme</a:t>
            </a:r>
            <a:r>
              <a:rPr lang="en-US" sz="2400" dirty="0"/>
              <a:t>, S., &amp; </a:t>
            </a:r>
            <a:r>
              <a:rPr lang="en-US" sz="2400" dirty="0" err="1"/>
              <a:t>Ada</a:t>
            </a:r>
            <a:r>
              <a:rPr lang="en-US" sz="2400" dirty="0"/>
              <a:t>, S. (2012). On applying the interdisciplinary approach in primary schools. </a:t>
            </a:r>
            <a:r>
              <a:rPr lang="en-US" sz="2400" i="1" dirty="0" err="1"/>
              <a:t>Procedia</a:t>
            </a:r>
            <a:r>
              <a:rPr lang="en-US" sz="2400" i="1" dirty="0"/>
              <a:t>-Social and Behavioral Sciences</a:t>
            </a:r>
            <a:r>
              <a:rPr lang="en-US" sz="2400" dirty="0"/>
              <a:t>, </a:t>
            </a:r>
            <a:r>
              <a:rPr lang="en-US" sz="2400" i="1" dirty="0"/>
              <a:t>46</a:t>
            </a:r>
            <a:r>
              <a:rPr lang="en-US" sz="2400" dirty="0"/>
              <a:t>, 885-889.</a:t>
            </a:r>
            <a:r>
              <a:rPr lang="sl-SI" sz="2400" dirty="0"/>
              <a:t> </a:t>
            </a:r>
            <a:r>
              <a:rPr lang="sl-SI" sz="2400" dirty="0">
                <a:hlinkClick r:id="rId4"/>
              </a:rPr>
              <a:t>http://www.sciencedirect.com/science/article/pii/S1877042812013468</a:t>
            </a:r>
            <a:r>
              <a:rPr lang="sl-S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Hasznos linkek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Szövegdoboz 7"/>
          <p:cNvSpPr txBox="1"/>
          <p:nvPr/>
        </p:nvSpPr>
        <p:spPr>
          <a:xfrm>
            <a:off x="1320799" y="2133600"/>
            <a:ext cx="100044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 dirty="0"/>
              <a:t>Pavlič Š.K. M</a:t>
            </a:r>
            <a:r>
              <a:rPr lang="sl-SI" sz="2000" i="1" dirty="0"/>
              <a:t>ali pojmovnik (2009) ZRSŠ, </a:t>
            </a:r>
            <a:r>
              <a:rPr lang="sl-SI" sz="2000" i="1" dirty="0" err="1">
                <a:hlinkClick r:id="rId4"/>
              </a:rPr>
              <a:t>www</a:t>
            </a:r>
            <a:r>
              <a:rPr lang="sl-SI" sz="2000" i="1" dirty="0">
                <a:hlinkClick r:id="rId4"/>
              </a:rPr>
              <a:t>.</a:t>
            </a:r>
            <a:r>
              <a:rPr lang="sl-SI" sz="2000" i="1" dirty="0" err="1">
                <a:hlinkClick r:id="rId4"/>
              </a:rPr>
              <a:t>zrss</a:t>
            </a:r>
            <a:r>
              <a:rPr lang="sl-SI" sz="2000" i="1" dirty="0">
                <a:hlinkClick r:id="rId4"/>
              </a:rPr>
              <a:t>.si/</a:t>
            </a:r>
            <a:r>
              <a:rPr lang="sl-SI" sz="2000" i="1" dirty="0" err="1">
                <a:hlinkClick r:id="rId4"/>
              </a:rPr>
              <a:t>projektiess</a:t>
            </a:r>
            <a:r>
              <a:rPr lang="sl-SI" sz="2000" i="1" dirty="0">
                <a:hlinkClick r:id="rId4"/>
              </a:rPr>
              <a:t>/</a:t>
            </a:r>
            <a:r>
              <a:rPr lang="sl-SI" sz="2000" i="1" dirty="0" err="1">
                <a:hlinkClick r:id="rId4"/>
              </a:rPr>
              <a:t>skladisce</a:t>
            </a:r>
            <a:r>
              <a:rPr lang="sl-SI" sz="2000" i="1" dirty="0">
                <a:hlinkClick r:id="rId4"/>
              </a:rPr>
              <a:t>/podpora.../mali%20pojmovnik%20kp_09-05-</a:t>
            </a:r>
            <a:r>
              <a:rPr lang="sl-SI" sz="2000" i="1" dirty="0" err="1">
                <a:hlinkClick r:id="rId4"/>
              </a:rPr>
              <a:t>04.doc</a:t>
            </a:r>
            <a:endParaRPr lang="sl-SI" sz="2000" i="1" dirty="0"/>
          </a:p>
          <a:p>
            <a:pPr marL="457200" indent="-457200">
              <a:buFont typeface="+mj-lt"/>
              <a:buAutoNum type="arabicPeriod"/>
            </a:pPr>
            <a:r>
              <a:rPr lang="sl-SI" sz="2000" dirty="0"/>
              <a:t>RG 2017, h</a:t>
            </a:r>
            <a:r>
              <a:rPr lang="sl-SI" sz="2000" dirty="0">
                <a:hlinkClick r:id="rId5"/>
              </a:rPr>
              <a:t>ttps://www.researchgate.net/post/What_is_difference_between_terms_of_multidisciplinary_transdisciplinary_and_cross_disciplinary_approaches</a:t>
            </a:r>
            <a:endParaRPr lang="sl-SI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000" dirty="0"/>
              <a:t>Ana </a:t>
            </a:r>
            <a:r>
              <a:rPr lang="en-GB" sz="2000" dirty="0" err="1"/>
              <a:t>Baptista</a:t>
            </a:r>
            <a:r>
              <a:rPr lang="sl-SI" sz="2000" dirty="0"/>
              <a:t>, </a:t>
            </a:r>
            <a:r>
              <a:rPr lang="en-GB" sz="2000" dirty="0"/>
              <a:t>Queen Mary University of London</a:t>
            </a:r>
            <a:r>
              <a:rPr lang="sl-SI" sz="2000" dirty="0"/>
              <a:t> (</a:t>
            </a:r>
            <a:r>
              <a:rPr lang="sl-SI" sz="2000" dirty="0" err="1"/>
              <a:t>accesed</a:t>
            </a:r>
            <a:r>
              <a:rPr lang="sl-SI" sz="2000" dirty="0"/>
              <a:t> jun2017).  </a:t>
            </a:r>
            <a:r>
              <a:rPr lang="sl-SI" sz="2000" dirty="0" err="1">
                <a:hlinkClick r:id="rId6"/>
              </a:rPr>
              <a:t>www.cri</a:t>
            </a:r>
            <a:r>
              <a:rPr lang="sl-SI" sz="2000" dirty="0">
                <a:hlinkClick r:id="rId6"/>
              </a:rPr>
              <a:t>-</a:t>
            </a:r>
            <a:r>
              <a:rPr lang="sl-SI" sz="2000" dirty="0" err="1">
                <a:hlinkClick r:id="rId6"/>
              </a:rPr>
              <a:t>paris.org/wp</a:t>
            </a:r>
            <a:r>
              <a:rPr lang="sl-SI" sz="2000" dirty="0">
                <a:hlinkClick r:id="rId6"/>
              </a:rPr>
              <a:t>-</a:t>
            </a:r>
            <a:r>
              <a:rPr lang="sl-SI" sz="2000" dirty="0" err="1">
                <a:hlinkClick r:id="rId6"/>
              </a:rPr>
              <a:t>content</a:t>
            </a:r>
            <a:r>
              <a:rPr lang="sl-SI" sz="2000" dirty="0">
                <a:hlinkClick r:id="rId6"/>
              </a:rPr>
              <a:t>/</a:t>
            </a:r>
            <a:r>
              <a:rPr lang="sl-SI" sz="2000" dirty="0" err="1">
                <a:hlinkClick r:id="rId6"/>
              </a:rPr>
              <a:t>uploads</a:t>
            </a:r>
            <a:r>
              <a:rPr lang="sl-SI" sz="2000" dirty="0">
                <a:hlinkClick r:id="rId6"/>
              </a:rPr>
              <a:t>/Ana-</a:t>
            </a:r>
            <a:r>
              <a:rPr lang="sl-SI" sz="2000" dirty="0" err="1">
                <a:hlinkClick r:id="rId6"/>
              </a:rPr>
              <a:t>Baptista.pptx</a:t>
            </a:r>
            <a:r>
              <a:rPr lang="sl-SI" sz="2000" dirty="0"/>
              <a:t>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Malcolm Potts</a:t>
            </a:r>
            <a:r>
              <a:rPr lang="sl-SI" sz="2000" dirty="0">
                <a:solidFill>
                  <a:schemeClr val="tx2"/>
                </a:solidFill>
              </a:rPr>
              <a:t> (</a:t>
            </a:r>
            <a:r>
              <a:rPr lang="en-US" sz="2000" dirty="0">
                <a:solidFill>
                  <a:schemeClr val="tx2"/>
                </a:solidFill>
              </a:rPr>
              <a:t>2008</a:t>
            </a:r>
            <a:r>
              <a:rPr lang="sl-SI" sz="2000" dirty="0">
                <a:solidFill>
                  <a:schemeClr val="tx2"/>
                </a:solidFill>
              </a:rPr>
              <a:t>), </a:t>
            </a:r>
            <a:r>
              <a:rPr lang="en-US" sz="2000" dirty="0"/>
              <a:t>Interdisciplinary</a:t>
            </a:r>
            <a:r>
              <a:rPr lang="sl-SI" sz="2000" dirty="0"/>
              <a:t> </a:t>
            </a:r>
            <a:r>
              <a:rPr lang="en-US" sz="2000" dirty="0"/>
              <a:t>Teaching</a:t>
            </a:r>
            <a:r>
              <a:rPr lang="sl-SI" sz="2000" dirty="0"/>
              <a:t>, </a:t>
            </a:r>
            <a:r>
              <a:rPr lang="en-US" sz="2000" dirty="0">
                <a:solidFill>
                  <a:schemeClr val="tx2"/>
                </a:solidFill>
              </a:rPr>
              <a:t>Qatar University</a:t>
            </a:r>
            <a:endParaRPr lang="sl-SI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000" dirty="0"/>
              <a:t>Carter T (2017), </a:t>
            </a:r>
            <a:r>
              <a:rPr lang="sl-SI" sz="2000" u="sng" dirty="0">
                <a:hlinkClick r:id="rId7"/>
              </a:rPr>
              <a:t>https://csustan.csustan.edu/~tom/SFI-CSSS/Lecture-Notes/Interdisciplinary/Interdisciplinary.ppt</a:t>
            </a:r>
            <a:r>
              <a:rPr lang="sl-SI" sz="2000" u="sng" dirty="0"/>
              <a:t> </a:t>
            </a:r>
            <a:r>
              <a:rPr lang="sl-SI" sz="2000" dirty="0"/>
              <a:t>Santa Fe </a:t>
            </a:r>
            <a:r>
              <a:rPr lang="en-GB" sz="2000" dirty="0"/>
              <a:t>Institute (accessed June 2017)</a:t>
            </a:r>
          </a:p>
          <a:p>
            <a:pPr marL="457200" indent="-457200">
              <a:buFont typeface="+mj-lt"/>
              <a:buAutoNum type="arabicPeriod"/>
            </a:pPr>
            <a:endParaRPr lang="hu-HU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8636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29709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Ez a tananyag az </a:t>
            </a:r>
            <a:r>
              <a:rPr lang="hu-HU" dirty="0" err="1"/>
              <a:t>InnoTeach</a:t>
            </a:r>
            <a:r>
              <a:rPr lang="hu-HU" dirty="0"/>
              <a:t> Project C1 tréningen hangzott el, 2017 július 12-én, Budapesten. </a:t>
            </a:r>
          </a:p>
          <a:p>
            <a:r>
              <a:rPr lang="hu-HU" dirty="0"/>
              <a:t>A tréninganyag minden tartalma a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„Nevezd meg!</a:t>
            </a:r>
            <a:r>
              <a:rPr lang="hu-HU" dirty="0" err="1"/>
              <a:t>-Így</a:t>
            </a:r>
            <a:r>
              <a:rPr lang="hu-HU" dirty="0"/>
              <a:t> add tovább!” szerint használható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Autofit/>
          </a:bodyPr>
          <a:lstStyle/>
          <a:p>
            <a:r>
              <a:rPr lang="hu-HU" sz="2400" b="1" baseline="30000" dirty="0"/>
              <a:t>Projekt neve</a:t>
            </a:r>
            <a:r>
              <a:rPr lang="en-US" sz="2400" baseline="30000" dirty="0"/>
              <a:t>: LÉGY INNOVATÍV!</a:t>
            </a:r>
            <a:r>
              <a:rPr lang="hu-HU" sz="2400" baseline="30000" dirty="0"/>
              <a:t> </a:t>
            </a:r>
            <a:r>
              <a:rPr lang="en-US" sz="2400" baseline="30000" dirty="0" err="1"/>
              <a:t>Kreativitás</a:t>
            </a:r>
            <a:r>
              <a:rPr lang="en-US" sz="2400" baseline="30000" dirty="0"/>
              <a:t>, </a:t>
            </a:r>
            <a:r>
              <a:rPr lang="en-US" sz="2400" baseline="30000" dirty="0" err="1"/>
              <a:t>innováció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és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vállalkozói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készségek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fejlesztése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általános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iskolai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pedagógusoknak</a:t>
            </a:r>
            <a:r>
              <a:rPr lang="en-US" sz="2400" baseline="30000" dirty="0"/>
              <a:t> </a:t>
            </a:r>
          </a:p>
          <a:p>
            <a:r>
              <a:rPr lang="hu-HU" sz="2400" b="1" baseline="30000" dirty="0"/>
              <a:t>Rövidítés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 err="1"/>
              <a:t>Proje</a:t>
            </a:r>
            <a:r>
              <a:rPr lang="hu-HU" sz="2400" b="1" baseline="30000" dirty="0"/>
              <a:t>k</a:t>
            </a:r>
            <a:r>
              <a:rPr lang="en-GB" sz="2400" b="1" baseline="30000" dirty="0"/>
              <a:t>t </a:t>
            </a:r>
            <a:r>
              <a:rPr lang="hu-HU" sz="2400" b="1" baseline="30000" dirty="0"/>
              <a:t>száma</a:t>
            </a:r>
            <a:r>
              <a:rPr lang="en-GB" sz="2400" b="1" baseline="30000" dirty="0"/>
              <a:t>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Program</a:t>
            </a:r>
            <a:r>
              <a:rPr lang="hu-HU" sz="2400" b="1" baseline="30000" dirty="0"/>
              <a:t> neve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Erasmus+ </a:t>
            </a:r>
            <a:r>
              <a:rPr lang="hu-HU" sz="2400" baseline="30000" dirty="0"/>
              <a:t>Stratégiai Partnerség</a:t>
            </a:r>
            <a:endParaRPr lang="en-GB" sz="2400" baseline="30000" dirty="0"/>
          </a:p>
          <a:p>
            <a:r>
              <a:rPr lang="hu-HU" sz="2400" b="1" baseline="30000" dirty="0"/>
              <a:t>Projektkoordinátor szervezet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Innovációs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és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Technológiai</a:t>
            </a:r>
            <a:r>
              <a:rPr lang="hu-HU" sz="2400" baseline="30000" dirty="0"/>
              <a:t> </a:t>
            </a:r>
            <a:r>
              <a:rPr lang="en-GB" sz="2400" baseline="30000" dirty="0" err="1"/>
              <a:t>Intézet</a:t>
            </a:r>
            <a:r>
              <a:rPr lang="en-GB" sz="2400" baseline="30000" dirty="0"/>
              <a:t>, S</a:t>
            </a:r>
            <a:r>
              <a:rPr lang="hu-HU" sz="2400" baseline="30000" dirty="0"/>
              <a:t>z</a:t>
            </a:r>
            <a:r>
              <a:rPr lang="en-GB" sz="2400" baseline="30000" dirty="0" err="1"/>
              <a:t>lov</a:t>
            </a:r>
            <a:r>
              <a:rPr lang="hu-HU" sz="2400" baseline="30000" dirty="0"/>
              <a:t>é</a:t>
            </a:r>
            <a:r>
              <a:rPr lang="en-GB" sz="2400" baseline="30000" dirty="0" err="1"/>
              <a:t>nia</a:t>
            </a:r>
            <a:endParaRPr lang="en-GB" sz="2400" baseline="30000" dirty="0"/>
          </a:p>
          <a:p>
            <a:r>
              <a:rPr lang="hu-HU" sz="2400" b="1" baseline="30000" dirty="0"/>
              <a:t>Kontaktszemély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InnoTeach</a:t>
            </a:r>
            <a:r>
              <a:rPr lang="hu-HU" dirty="0"/>
              <a:t> Konzorcium 2016-2017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/>
              <a:t>A sablont készítette: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Lengyel Zsolt, szabó </a:t>
            </a:r>
            <a:r>
              <a:rPr lang="hu-HU" dirty="0" err="1"/>
              <a:t>jános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23" y="286603"/>
            <a:ext cx="10219765" cy="1450757"/>
          </a:xfrm>
        </p:spPr>
        <p:txBody>
          <a:bodyPr>
            <a:normAutofit/>
          </a:bodyPr>
          <a:lstStyle/>
          <a:p>
            <a:r>
              <a:rPr lang="hu-HU" dirty="0"/>
              <a:t>Tanulási célok</a:t>
            </a:r>
            <a:endParaRPr lang="en-GB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97280" y="1877210"/>
            <a:ext cx="1005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PC1:</a:t>
            </a:r>
            <a:r>
              <a:rPr lang="en-GB" sz="2800" dirty="0"/>
              <a:t> </a:t>
            </a:r>
            <a:r>
              <a:rPr lang="hu-HU" sz="2400" dirty="0"/>
              <a:t>A tanár megérti a sokszínűséget és a konkrét kihívásokkal kapcsolatos igényeket.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PC2: </a:t>
            </a:r>
            <a:r>
              <a:rPr lang="hu-HU" sz="2400" dirty="0"/>
              <a:t>A tanár ismeri és használja az osztályteremben / csapatban szükséges különféle kiegészítő szerepeket, hogy a projekteken belüli innovációt elősegítse.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PC3: </a:t>
            </a:r>
            <a:r>
              <a:rPr lang="hu-HU" sz="2400" dirty="0"/>
              <a:t>A tanár érti a sokszínűség elveit és módszereit, valamint azt, hogy  hogyan használja ezt az osztályteremben és egy innovációs folyamatban.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PC4: </a:t>
            </a:r>
            <a:r>
              <a:rPr lang="hu-HU" sz="2400" dirty="0"/>
              <a:t>A tanár megérti az érdekeltek integrációjának fontosságát az innovatív oktatási folyamatokban.</a:t>
            </a:r>
            <a:endParaRPr lang="en-US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7BD2E-5607-47F0-8D00-F5DC00484562}" type="slidenum">
              <a:rPr lang="sl-SI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l-SI" altLang="en-US">
              <a:solidFill>
                <a:srgbClr val="000000"/>
              </a:solidFill>
            </a:endParaRPr>
          </a:p>
          <a:p>
            <a:pPr>
              <a:defRPr/>
            </a:pPr>
            <a:endParaRPr lang="sl-SI" alt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en-US">
                <a:solidFill>
                  <a:srgbClr val="000000"/>
                </a:solidFill>
              </a:rPr>
              <a:t>Likar B. </a:t>
            </a:r>
            <a:r>
              <a:rPr lang="en-US" altLang="en-US">
                <a:solidFill>
                  <a:srgbClr val="000000"/>
                </a:solidFill>
              </a:rPr>
              <a:t>©</a:t>
            </a:r>
            <a:r>
              <a:rPr lang="sl-SI" altLang="en-US">
                <a:solidFill>
                  <a:srgbClr val="000000"/>
                </a:solidFill>
              </a:rPr>
              <a:t> 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080" y="286603"/>
            <a:ext cx="7391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077072"/>
            <a:ext cx="5024480" cy="20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514" y="4077072"/>
            <a:ext cx="5254172" cy="215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5064720" y="3217750"/>
            <a:ext cx="6055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err="1"/>
              <a:t>source</a:t>
            </a:r>
            <a:r>
              <a:rPr lang="sl-SI" sz="1600" dirty="0"/>
              <a:t>: </a:t>
            </a:r>
            <a:r>
              <a:rPr lang="en-GB" sz="1600" dirty="0"/>
              <a:t>https://www.slideshare.net/zaana/introducing-design-thinking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7042" y="308382"/>
            <a:ext cx="3128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Kulcsszó az </a:t>
            </a:r>
            <a:r>
              <a:rPr lang="hu-HU" b="1" dirty="0"/>
              <a:t>együttműködés</a:t>
            </a:r>
            <a:r>
              <a:rPr lang="hu-HU" dirty="0"/>
              <a:t>: a legtöbb probléma túl komplex egyetlen fő számára.</a:t>
            </a:r>
          </a:p>
          <a:p>
            <a:r>
              <a:rPr lang="hu-HU" dirty="0"/>
              <a:t>Sokféle nézőpont, képességek, szabályok, gyakorlat és tudás a kulcs.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1094721" cy="1450757"/>
          </a:xfrm>
        </p:spPr>
        <p:txBody>
          <a:bodyPr>
            <a:normAutofit/>
          </a:bodyPr>
          <a:lstStyle/>
          <a:p>
            <a:r>
              <a:rPr lang="en-GB" sz="4400" dirty="0"/>
              <a:t>Multi</a:t>
            </a:r>
            <a:r>
              <a:rPr lang="hu-HU" sz="4400" dirty="0"/>
              <a:t>-</a:t>
            </a:r>
            <a:r>
              <a:rPr lang="en-GB" sz="4400" dirty="0"/>
              <a:t> (MD) vs. </a:t>
            </a:r>
            <a:r>
              <a:rPr lang="en-GB" sz="4400" dirty="0" err="1"/>
              <a:t>Interdi</a:t>
            </a:r>
            <a:r>
              <a:rPr lang="hu-HU" sz="4400" dirty="0" err="1"/>
              <a:t>szciplinaritás</a:t>
            </a:r>
            <a:r>
              <a:rPr lang="en-GB" sz="4400" dirty="0"/>
              <a:t> (ID) </a:t>
            </a:r>
            <a:r>
              <a:rPr lang="hu-HU" sz="4400" dirty="0"/>
              <a:t>a pedagógiai munkában</a:t>
            </a:r>
            <a:endParaRPr lang="en-GB" sz="4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8" y="1844824"/>
            <a:ext cx="10081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multidiszciplináris kapcsolat azt jelenti, hogy a résztvevő tantárgyaknak nincs egyetlen integrált célja, hanem a közös célt kell elérniük a diszciplínák különböző módjait követve.</a:t>
            </a:r>
            <a:br>
              <a:rPr lang="en-GB" sz="2000" dirty="0"/>
            </a:br>
            <a:br>
              <a:rPr lang="en-GB" sz="2000" dirty="0"/>
            </a:br>
            <a:r>
              <a:rPr lang="hu-HU" sz="2000" dirty="0"/>
              <a:t>Az interdiszciplináris egy több tantárgyi tantervi kapcsolat, amely különálló és független témákat kapcsol össze. A multidiszciplináris kapcsolathoz képest a legfontosabb különbség egy közös, már integrált tanulási cél.</a:t>
            </a:r>
          </a:p>
          <a:p>
            <a:r>
              <a:rPr lang="en-GB" sz="2000" dirty="0"/>
              <a:t>(</a:t>
            </a:r>
            <a:r>
              <a:rPr lang="en-GB" sz="2000" dirty="0" err="1"/>
              <a:t>Pavlič</a:t>
            </a:r>
            <a:r>
              <a:rPr lang="en-GB" sz="2000" dirty="0"/>
              <a:t> ŠK 2009)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24027"/>
            <a:ext cx="3010156" cy="253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335" y="4324027"/>
            <a:ext cx="4365031" cy="25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0081" y="4324027"/>
            <a:ext cx="3148271" cy="25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jeZBesedilom 27"/>
          <p:cNvSpPr txBox="1"/>
          <p:nvPr/>
        </p:nvSpPr>
        <p:spPr>
          <a:xfrm>
            <a:off x="10560" y="432402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Multi</a:t>
            </a:r>
            <a:endParaRPr lang="en-GB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3354335" y="429565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Multi</a:t>
            </a:r>
            <a:endParaRPr lang="en-GB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8030081" y="4324027"/>
            <a:ext cx="6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Inter</a:t>
            </a:r>
            <a:endParaRPr lang="en-GB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6664077" y="6553200"/>
            <a:ext cx="105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Carter T, 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Mitől is működik az </a:t>
            </a:r>
            <a:r>
              <a:rPr lang="hu-HU" dirty="0" err="1"/>
              <a:t>interdiszciplinaritás</a:t>
            </a:r>
            <a:r>
              <a:rPr lang="en-GB" dirty="0"/>
              <a:t>?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8560" y="5241787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https://www.slideshare.net/BSBEtalk/what-makes-interdisciplinarity-work</a:t>
            </a:r>
            <a:r>
              <a:rPr lang="sl-SI" sz="2000" dirty="0"/>
              <a:t> (7-30. dia)</a:t>
            </a:r>
          </a:p>
          <a:p>
            <a:endParaRPr lang="sl-SI" sz="2000" dirty="0"/>
          </a:p>
        </p:txBody>
      </p:sp>
      <p:pic>
        <p:nvPicPr>
          <p:cNvPr id="2050" name="Picture 2" descr="relu &#10;Rural Economy and &#10;Land Use Programme &#10;Think%of%this%story%as%a% &#10;metaphor%for%the% &#10;challenges%and%rewards%of% &#10;wor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6219" y="2091303"/>
            <a:ext cx="3979103" cy="2987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85119" cy="1450757"/>
          </a:xfrm>
        </p:spPr>
        <p:txBody>
          <a:bodyPr/>
          <a:lstStyle/>
          <a:p>
            <a:r>
              <a:rPr lang="hu-HU" dirty="0" err="1"/>
              <a:t>Interdiszciplinaritás</a:t>
            </a:r>
            <a:r>
              <a:rPr lang="hu-HU" dirty="0"/>
              <a:t>:</a:t>
            </a:r>
            <a:br>
              <a:rPr lang="en-US" dirty="0"/>
            </a:br>
            <a:r>
              <a:rPr lang="hu-HU" dirty="0"/>
              <a:t>Tanítás</a:t>
            </a:r>
            <a:r>
              <a:rPr lang="en-US" dirty="0"/>
              <a:t> </a:t>
            </a:r>
            <a:r>
              <a:rPr lang="hu-HU" dirty="0"/>
              <a:t>és kutatás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834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társadalmi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kulturális</a:t>
            </a:r>
            <a:r>
              <a:rPr lang="en-GB" sz="2400" dirty="0"/>
              <a:t> </a:t>
            </a:r>
            <a:r>
              <a:rPr lang="en-GB" sz="2400" dirty="0" err="1"/>
              <a:t>jelenségek</a:t>
            </a:r>
            <a:r>
              <a:rPr lang="en-GB" sz="2400" dirty="0"/>
              <a:t> </a:t>
            </a:r>
            <a:r>
              <a:rPr lang="en-GB" sz="2400" dirty="0" err="1"/>
              <a:t>összetettsége</a:t>
            </a:r>
            <a:endParaRPr lang="hu-HU" sz="24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en-GB" sz="2400" dirty="0" err="1"/>
              <a:t>Összehasonlító</a:t>
            </a:r>
            <a:r>
              <a:rPr lang="en-GB" sz="2400" dirty="0"/>
              <a:t> </a:t>
            </a:r>
            <a:r>
              <a:rPr lang="en-GB" sz="2400" dirty="0" err="1"/>
              <a:t>kulturális</a:t>
            </a:r>
            <a:r>
              <a:rPr lang="en-GB" sz="2400" dirty="0"/>
              <a:t> </a:t>
            </a:r>
            <a:r>
              <a:rPr lang="en-GB" sz="2400" dirty="0" err="1"/>
              <a:t>munka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valódi</a:t>
            </a:r>
            <a:r>
              <a:rPr lang="en-GB" sz="2400" dirty="0"/>
              <a:t> </a:t>
            </a:r>
            <a:r>
              <a:rPr lang="en-GB" sz="2400" dirty="0" err="1"/>
              <a:t>interkulturális</a:t>
            </a:r>
            <a:r>
              <a:rPr lang="en-GB" sz="2400" dirty="0"/>
              <a:t> </a:t>
            </a:r>
            <a:r>
              <a:rPr lang="en-GB" sz="2400" dirty="0" err="1"/>
              <a:t>kapcsolatok</a:t>
            </a:r>
            <a:endParaRPr lang="hu-HU" sz="24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hu-HU" sz="2400" dirty="0"/>
              <a:t>Fontos felfedezések gyakran az útkereszteződésekben jönnek létre</a:t>
            </a:r>
            <a:endParaRPr lang="en-GB" sz="24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hu-HU" sz="2400" dirty="0"/>
              <a:t>Nyitás a nemzetközi és interdiszciplináris perspektívákra</a:t>
            </a:r>
            <a:endParaRPr lang="en-GB" sz="24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hu-HU" sz="2400" dirty="0"/>
              <a:t>A különböző területek és tudományágak egyesítése és átfedése</a:t>
            </a:r>
            <a:endParaRPr lang="en-GB" sz="24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hu-HU" sz="2400" dirty="0"/>
              <a:t>Számos társadalmi, környezetvédelmi, ipari, tudományos és mérnöki problémát nem lehet megfelelően kezelni egyes tudományágként</a:t>
            </a:r>
            <a:endParaRPr lang="en-GB" sz="1600" dirty="0"/>
          </a:p>
          <a:p>
            <a:pPr marL="263525" indent="-263525" eaLnBrk="0" hangingPunct="0">
              <a:spcBef>
                <a:spcPts val="600"/>
              </a:spcBef>
              <a:buFontTx/>
              <a:buChar char="•"/>
            </a:pPr>
            <a:r>
              <a:rPr lang="hu-HU" sz="2400" dirty="0"/>
              <a:t>A tudományok fokozottabb specializálódása és az új hibrid kutatási területek egyidejű robbanása</a:t>
            </a:r>
            <a:r>
              <a:rPr lang="en-GB" sz="2400" dirty="0"/>
              <a:t> (Malcolm Potts, 2008)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77"/>
            <a:ext cx="10058400" cy="1450757"/>
          </a:xfrm>
        </p:spPr>
        <p:txBody>
          <a:bodyPr/>
          <a:lstStyle/>
          <a:p>
            <a:r>
              <a:rPr lang="en-GB" i="1" dirty="0" err="1"/>
              <a:t>Elemek</a:t>
            </a:r>
            <a:r>
              <a:rPr lang="en-GB" i="1" dirty="0"/>
              <a:t> </a:t>
            </a:r>
            <a:r>
              <a:rPr lang="en-GB" i="1" dirty="0" err="1"/>
              <a:t>szervezése</a:t>
            </a:r>
            <a:r>
              <a:rPr lang="en-GB" i="1" dirty="0"/>
              <a:t> / </a:t>
            </a:r>
            <a:r>
              <a:rPr lang="en-GB" i="1" dirty="0" err="1"/>
              <a:t>összekapcsolása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80" y="1751617"/>
            <a:ext cx="104851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hu-HU" sz="2400" dirty="0"/>
              <a:t>Ezek lehetnek </a:t>
            </a:r>
            <a:r>
              <a:rPr lang="sl-SI" sz="2400" dirty="0"/>
              <a:t>(Pavlič Š.K. 2009)</a:t>
            </a:r>
            <a:r>
              <a:rPr lang="en-US" sz="2400" dirty="0"/>
              <a:t>:</a:t>
            </a:r>
            <a:endParaRPr lang="sl-SI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err="1"/>
              <a:t>Tartalom</a:t>
            </a:r>
            <a:r>
              <a:rPr lang="en-US" sz="2400" dirty="0"/>
              <a:t> (</a:t>
            </a:r>
            <a:r>
              <a:rPr lang="en-US" sz="2400" dirty="0" err="1"/>
              <a:t>azaz</a:t>
            </a:r>
            <a:r>
              <a:rPr lang="en-US" sz="2400" dirty="0"/>
              <a:t> </a:t>
            </a:r>
            <a:r>
              <a:rPr lang="en-US" sz="2400" dirty="0" err="1"/>
              <a:t>tartalom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folyamat</a:t>
            </a:r>
            <a:r>
              <a:rPr lang="en-US" sz="2400" dirty="0"/>
              <a:t> </a:t>
            </a:r>
            <a:r>
              <a:rPr lang="en-US" sz="2400" dirty="0" err="1"/>
              <a:t>ismeretek</a:t>
            </a:r>
            <a:r>
              <a:rPr lang="en-US" sz="2400" dirty="0"/>
              <a:t>)</a:t>
            </a:r>
            <a:endParaRPr lang="sl-SI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err="1"/>
              <a:t>Tevékenységek</a:t>
            </a:r>
            <a:endParaRPr lang="sl-SI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err="1"/>
              <a:t>Didaktikai</a:t>
            </a:r>
            <a:r>
              <a:rPr lang="en-US" sz="2400" dirty="0"/>
              <a:t> </a:t>
            </a:r>
            <a:r>
              <a:rPr lang="en-US" sz="2400" dirty="0" err="1"/>
              <a:t>módszerek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eljárások</a:t>
            </a:r>
            <a:r>
              <a:rPr lang="en-US" sz="2400" dirty="0"/>
              <a:t> (pl. </a:t>
            </a:r>
            <a:r>
              <a:rPr lang="hu-HU" sz="2400" dirty="0"/>
              <a:t>a</a:t>
            </a:r>
            <a:r>
              <a:rPr lang="en-US" sz="2400" dirty="0" err="1"/>
              <a:t>ktív</a:t>
            </a:r>
            <a:r>
              <a:rPr lang="en-US" sz="2400" dirty="0"/>
              <a:t> </a:t>
            </a:r>
            <a:r>
              <a:rPr lang="en-US" sz="2400" dirty="0" err="1"/>
              <a:t>tanulás</a:t>
            </a:r>
            <a:r>
              <a:rPr lang="en-US" sz="2400" dirty="0"/>
              <a:t>, </a:t>
            </a:r>
            <a:r>
              <a:rPr lang="en-US" sz="2400" dirty="0" err="1"/>
              <a:t>projektmegközelítés</a:t>
            </a:r>
            <a:r>
              <a:rPr lang="en-US" sz="2400" dirty="0"/>
              <a:t>)</a:t>
            </a:r>
            <a:endParaRPr lang="sl-SI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err="1"/>
              <a:t>Tanulási</a:t>
            </a:r>
            <a:r>
              <a:rPr lang="en-US" sz="2400" dirty="0"/>
              <a:t> </a:t>
            </a:r>
            <a:r>
              <a:rPr lang="en-US" sz="2400" dirty="0" err="1"/>
              <a:t>eszközök</a:t>
            </a:r>
            <a:r>
              <a:rPr lang="en-US" sz="2400" dirty="0"/>
              <a:t> (pl. IKT)</a:t>
            </a:r>
            <a:endParaRPr lang="hu-HU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err="1"/>
              <a:t>Mentális</a:t>
            </a:r>
            <a:r>
              <a:rPr lang="en-US" sz="2400" dirty="0"/>
              <a:t> </a:t>
            </a:r>
            <a:r>
              <a:rPr lang="en-US" sz="2400" dirty="0" err="1"/>
              <a:t>folyamatok</a:t>
            </a:r>
            <a:r>
              <a:rPr lang="en-US" sz="2400" dirty="0"/>
              <a:t>, </a:t>
            </a:r>
            <a:r>
              <a:rPr lang="en-US" sz="2400" dirty="0" err="1"/>
              <a:t>készségek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szokások</a:t>
            </a:r>
            <a:r>
              <a:rPr lang="en-US" sz="2400" dirty="0"/>
              <a:t> (pl. </a:t>
            </a:r>
            <a:r>
              <a:rPr lang="hu-HU" sz="2400" dirty="0"/>
              <a:t>k</a:t>
            </a:r>
            <a:r>
              <a:rPr lang="en-US" sz="2400" dirty="0" err="1"/>
              <a:t>ritikus</a:t>
            </a:r>
            <a:r>
              <a:rPr lang="en-US" sz="2400" dirty="0"/>
              <a:t> </a:t>
            </a:r>
            <a:r>
              <a:rPr lang="en-US" sz="2400" dirty="0" err="1"/>
              <a:t>gondolkodás</a:t>
            </a:r>
            <a:r>
              <a:rPr lang="en-US" sz="2400" dirty="0"/>
              <a:t>, </a:t>
            </a:r>
            <a:r>
              <a:rPr lang="en-US" sz="2400" dirty="0" err="1"/>
              <a:t>kreatív</a:t>
            </a:r>
            <a:r>
              <a:rPr lang="en-US" sz="2400" dirty="0"/>
              <a:t> </a:t>
            </a:r>
            <a:r>
              <a:rPr lang="en-US" sz="2400" dirty="0" err="1"/>
              <a:t>gondolkodás</a:t>
            </a:r>
            <a:r>
              <a:rPr lang="en-US" sz="2400" dirty="0"/>
              <a:t> </a:t>
            </a:r>
            <a:r>
              <a:rPr lang="en-US" sz="2400" dirty="0" err="1"/>
              <a:t>fejlesztése</a:t>
            </a:r>
            <a:r>
              <a:rPr lang="hu-HU" sz="2400" dirty="0"/>
              <a:t>)</a:t>
            </a:r>
            <a:endParaRPr lang="sl-SI" sz="2400" dirty="0"/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sl-SI" sz="2400" dirty="0"/>
              <a:t>Problémamegoldó készségek és döntéshozatal - az úgynevezett XXI. sz. készségek.</a:t>
            </a:r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hu-HU" sz="2400" dirty="0"/>
              <a:t>Egyéni kompetenciák (olvasási képesség, interkulturális kompetencia, médiaműveltség, digitális kompetencia, tanulási-, társadalmi képességek stb.),</a:t>
            </a:r>
          </a:p>
          <a:p>
            <a:pPr marL="185738" indent="-185738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/>
              <a:t>(</a:t>
            </a:r>
            <a:r>
              <a:rPr lang="en-US" sz="2400" dirty="0" err="1"/>
              <a:t>Makró</a:t>
            </a:r>
            <a:r>
              <a:rPr lang="en-US" sz="2400" dirty="0"/>
              <a:t>) </a:t>
            </a:r>
            <a:r>
              <a:rPr lang="en-US" sz="2400" dirty="0" err="1"/>
              <a:t>fogalmak</a:t>
            </a:r>
            <a:r>
              <a:rPr lang="en-US" sz="2400" dirty="0"/>
              <a:t> (pl. </a:t>
            </a:r>
            <a:r>
              <a:rPr lang="hu-HU" sz="2400" dirty="0"/>
              <a:t>e</a:t>
            </a:r>
            <a:r>
              <a:rPr lang="en-US" sz="2400" dirty="0" err="1"/>
              <a:t>mberi</a:t>
            </a:r>
            <a:r>
              <a:rPr lang="en-US" sz="2400" dirty="0"/>
              <a:t> </a:t>
            </a:r>
            <a:r>
              <a:rPr lang="en-US" sz="2400" dirty="0" err="1"/>
              <a:t>jogok</a:t>
            </a:r>
            <a:r>
              <a:rPr lang="en-US" sz="2400" dirty="0"/>
              <a:t>, </a:t>
            </a:r>
            <a:r>
              <a:rPr lang="en-US" sz="2400" dirty="0" err="1"/>
              <a:t>interkulturalizmus</a:t>
            </a:r>
            <a:r>
              <a:rPr lang="en-US" sz="2400" dirty="0"/>
              <a:t> </a:t>
            </a:r>
            <a:r>
              <a:rPr lang="en-US" sz="2400" dirty="0" err="1"/>
              <a:t>stb</a:t>
            </a:r>
            <a:r>
              <a:rPr lang="en-US" sz="2400" dirty="0"/>
              <a:t>.).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Olvasnivaló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834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dirty="0"/>
              <a:t>Olvassuk át a következő cikket</a:t>
            </a:r>
            <a:r>
              <a:rPr lang="en-GB" sz="2400" dirty="0"/>
              <a:t>: </a:t>
            </a:r>
            <a:r>
              <a:rPr lang="en-GB" sz="2400" dirty="0" err="1"/>
              <a:t>Deneme</a:t>
            </a:r>
            <a:r>
              <a:rPr lang="en-GB" sz="2400" dirty="0"/>
              <a:t>, S., &amp; Ada, S. (2012). </a:t>
            </a:r>
            <a:r>
              <a:rPr lang="en-GB" sz="2400" dirty="0" err="1"/>
              <a:t>OnApplyingTheInterdisciplinaryApproachInPrimarySchools</a:t>
            </a:r>
            <a:r>
              <a:rPr lang="en-GB" sz="2400" dirty="0"/>
              <a:t> </a:t>
            </a:r>
            <a:r>
              <a:rPr lang="hu-HU" sz="2400" dirty="0"/>
              <a:t>(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interdiszciplináris</a:t>
            </a:r>
            <a:r>
              <a:rPr lang="en-GB" sz="2400" dirty="0"/>
              <a:t> </a:t>
            </a:r>
            <a:r>
              <a:rPr lang="en-GB" sz="2400" dirty="0" err="1"/>
              <a:t>megközelítés</a:t>
            </a:r>
            <a:r>
              <a:rPr lang="en-GB" sz="2400" dirty="0"/>
              <a:t> </a:t>
            </a:r>
            <a:r>
              <a:rPr lang="en-GB" sz="2400" dirty="0" err="1"/>
              <a:t>alkalmazása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általános</a:t>
            </a:r>
            <a:r>
              <a:rPr lang="en-GB" sz="2400" dirty="0"/>
              <a:t> </a:t>
            </a:r>
            <a:r>
              <a:rPr lang="en-GB" sz="2400" dirty="0" err="1"/>
              <a:t>iskolákban</a:t>
            </a:r>
            <a:r>
              <a:rPr lang="hu-HU" sz="2400" dirty="0"/>
              <a:t>)</a:t>
            </a:r>
            <a:endParaRPr lang="en-GB" sz="2400" dirty="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dirty="0"/>
              <a:t>Különös figyelemmel a </a:t>
            </a:r>
            <a:r>
              <a:rPr lang="en-GB" sz="2400" dirty="0"/>
              <a:t>2.4 – 4</a:t>
            </a:r>
            <a:r>
              <a:rPr lang="hu-HU" sz="2400" dirty="0"/>
              <a:t> fejezetekre</a:t>
            </a:r>
            <a:endParaRPr lang="en-GB" sz="2400" dirty="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dirty="0"/>
              <a:t>Beszéljük meg </a:t>
            </a:r>
            <a:r>
              <a:rPr lang="en-GB" sz="2400" dirty="0"/>
              <a:t>- </a:t>
            </a:r>
            <a:r>
              <a:rPr lang="en-GB" sz="2400" dirty="0" err="1"/>
              <a:t>Mi</a:t>
            </a:r>
            <a:r>
              <a:rPr lang="en-GB" sz="2400" dirty="0"/>
              <a:t> volt a </a:t>
            </a:r>
            <a:r>
              <a:rPr lang="en-GB" sz="2400" dirty="0" err="1"/>
              <a:t>jó</a:t>
            </a:r>
            <a:r>
              <a:rPr lang="hu-HU" sz="2400" dirty="0"/>
              <a:t>?</a:t>
            </a:r>
            <a:r>
              <a:rPr lang="en-GB" sz="2400" dirty="0"/>
              <a:t> </a:t>
            </a:r>
            <a:r>
              <a:rPr lang="en-GB" sz="2400" dirty="0" err="1"/>
              <a:t>fejlesztés</a:t>
            </a:r>
            <a:r>
              <a:rPr lang="en-GB" sz="2400" dirty="0"/>
              <a:t> </a:t>
            </a:r>
            <a:r>
              <a:rPr lang="en-GB" sz="2400" dirty="0" err="1"/>
              <a:t>lehetősége</a:t>
            </a:r>
            <a:r>
              <a:rPr lang="hu-HU" sz="2400" dirty="0"/>
              <a:t>k</a:t>
            </a:r>
            <a:r>
              <a:rPr lang="en-GB" sz="2400" dirty="0"/>
              <a:t> </a:t>
            </a:r>
            <a:r>
              <a:rPr lang="en-GB" sz="2400" dirty="0" err="1"/>
              <a:t>kapcsolata</a:t>
            </a:r>
            <a:r>
              <a:rPr lang="en-GB" sz="2400" dirty="0"/>
              <a:t> a </a:t>
            </a:r>
            <a:r>
              <a:rPr lang="en-GB" sz="2400" dirty="0" err="1"/>
              <a:t>munkájával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a </a:t>
            </a:r>
            <a:r>
              <a:rPr lang="en-GB" sz="2400" dirty="0" err="1"/>
              <a:t>tapasztalataival</a:t>
            </a:r>
            <a:endParaRPr lang="en-GB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82312" y="4505325"/>
            <a:ext cx="2671438" cy="1685077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- választható	</a:t>
            </a:r>
            <a:endParaRPr lang="sl-SI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7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előkészület - 10 perc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bemutatás - 2-3 perc / csoport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Gyakorlat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1" y="1987436"/>
            <a:ext cx="9506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400" dirty="0" err="1"/>
              <a:t>Válasszon</a:t>
            </a:r>
            <a:r>
              <a:rPr lang="en-GB" sz="2400" dirty="0"/>
              <a:t> </a:t>
            </a:r>
            <a:r>
              <a:rPr lang="en-GB" sz="2400" dirty="0" err="1"/>
              <a:t>egyet</a:t>
            </a:r>
            <a:r>
              <a:rPr lang="en-GB" sz="2400" dirty="0"/>
              <a:t> a </a:t>
            </a:r>
            <a:r>
              <a:rPr lang="en-GB" sz="2400" dirty="0" err="1"/>
              <a:t>két</a:t>
            </a:r>
            <a:r>
              <a:rPr lang="en-GB" sz="2400" dirty="0"/>
              <a:t> </a:t>
            </a:r>
            <a:r>
              <a:rPr lang="en-GB" sz="2400" dirty="0" err="1"/>
              <a:t>lehetséges</a:t>
            </a:r>
            <a:r>
              <a:rPr lang="en-GB" sz="2400" dirty="0"/>
              <a:t> </a:t>
            </a:r>
            <a:r>
              <a:rPr lang="en-GB" sz="2400" dirty="0" err="1"/>
              <a:t>feladat</a:t>
            </a:r>
            <a:r>
              <a:rPr lang="en-GB" sz="2400" dirty="0"/>
              <a:t> </a:t>
            </a:r>
            <a:r>
              <a:rPr lang="en-GB" sz="2400" dirty="0" err="1"/>
              <a:t>közül</a:t>
            </a:r>
            <a:r>
              <a:rPr lang="en-GB" sz="2400" dirty="0"/>
              <a:t>:</a:t>
            </a:r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/>
              <a:t>Inter/</a:t>
            </a:r>
            <a:r>
              <a:rPr lang="en-GB" sz="2400" dirty="0" err="1"/>
              <a:t>multidis</a:t>
            </a:r>
            <a:r>
              <a:rPr lang="hu-HU" sz="2400" dirty="0"/>
              <a:t>z</a:t>
            </a:r>
            <a:r>
              <a:rPr lang="en-GB" sz="2400" dirty="0" err="1"/>
              <a:t>ciplin</a:t>
            </a:r>
            <a:r>
              <a:rPr lang="hu-HU" sz="2400" dirty="0" err="1"/>
              <a:t>áris</a:t>
            </a:r>
            <a:r>
              <a:rPr lang="hu-HU" sz="2400" dirty="0"/>
              <a:t> szempontok projektekben</a:t>
            </a:r>
            <a:endParaRPr lang="en-GB" sz="2400" dirty="0"/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interdiszciplináris</a:t>
            </a:r>
            <a:r>
              <a:rPr lang="en-GB" sz="2400" dirty="0"/>
              <a:t> </a:t>
            </a:r>
            <a:r>
              <a:rPr lang="en-GB" sz="2400" dirty="0" err="1"/>
              <a:t>megközelítés</a:t>
            </a:r>
            <a:r>
              <a:rPr lang="en-GB" sz="2400" dirty="0"/>
              <a:t> </a:t>
            </a:r>
            <a:r>
              <a:rPr lang="en-GB" sz="2400" dirty="0" err="1"/>
              <a:t>alkalmazása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általános</a:t>
            </a:r>
            <a:r>
              <a:rPr lang="en-GB" sz="2400" dirty="0"/>
              <a:t> </a:t>
            </a:r>
            <a:r>
              <a:rPr lang="en-GB" sz="2400" dirty="0" err="1"/>
              <a:t>iskolákban</a:t>
            </a:r>
            <a:endParaRPr lang="hu-HU" sz="2400" dirty="0"/>
          </a:p>
          <a:p>
            <a:pPr marL="182563" indent="-182563">
              <a:spcBef>
                <a:spcPts val="300"/>
              </a:spcBef>
              <a:buFont typeface="Arial" pitchFamily="34" charset="0"/>
              <a:buChar char="•"/>
            </a:pPr>
            <a:endParaRPr lang="en-GB" sz="2400" dirty="0"/>
          </a:p>
          <a:p>
            <a:pPr marL="182563" indent="-182563">
              <a:spcBef>
                <a:spcPts val="300"/>
              </a:spcBef>
            </a:pPr>
            <a:r>
              <a:rPr lang="hu-HU" sz="2400" dirty="0"/>
              <a:t>Figyeljünk oda, hogy t</a:t>
            </a:r>
            <a:r>
              <a:rPr lang="en-GB" sz="2400" dirty="0" err="1"/>
              <a:t>öbb</a:t>
            </a:r>
            <a:r>
              <a:rPr lang="en-GB" sz="2400" dirty="0"/>
              <a:t> </a:t>
            </a:r>
            <a:r>
              <a:rPr lang="en-GB" sz="2400" dirty="0" err="1"/>
              <a:t>csoport</a:t>
            </a:r>
            <a:r>
              <a:rPr lang="en-GB" sz="2400" dirty="0"/>
              <a:t> </a:t>
            </a:r>
            <a:r>
              <a:rPr lang="en-GB" sz="2400" dirty="0" err="1"/>
              <a:t>esetében</a:t>
            </a:r>
            <a:r>
              <a:rPr lang="en-GB" sz="2400" dirty="0"/>
              <a:t> ne </a:t>
            </a:r>
            <a:r>
              <a:rPr lang="en-GB" sz="2400" dirty="0" err="1"/>
              <a:t>ugyanazt</a:t>
            </a:r>
            <a:r>
              <a:rPr lang="en-GB" sz="2400" dirty="0"/>
              <a:t> a </a:t>
            </a:r>
            <a:r>
              <a:rPr lang="en-GB" sz="2400" dirty="0" err="1"/>
              <a:t>témát</a:t>
            </a:r>
            <a:r>
              <a:rPr lang="en-GB" sz="2400" dirty="0"/>
              <a:t> </a:t>
            </a:r>
            <a:r>
              <a:rPr lang="en-GB" sz="2400" dirty="0" err="1"/>
              <a:t>válas</a:t>
            </a:r>
            <a:r>
              <a:rPr lang="hu-HU" sz="2400" dirty="0" err="1"/>
              <a:t>sza</a:t>
            </a:r>
            <a:r>
              <a:rPr lang="hu-HU" sz="2400" dirty="0"/>
              <a:t> mindenki!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a4887ae17f9c9cf3236b2a3287c0c0f7b3"/>
  <p:tag name="ISPRING_ULTRA_SCORM_COURSE_ID" val="F2C491E4-54AC-442E-8DFF-5EC6CAEEDA94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N4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M+JksvybjEXDAAAKxiAAAXAAAAdW5pdmVyc2FsL3VuaXZlcnNhbC5wbmftfQtc0vfefzudY2eby+3snKOkwmluXZeOKK8IZ8ctq225VkpNhDVKWiWkhILc2nqW20LJbti8sE4XS6ZUlogi5FyggrJqRgZCikSJiECAyO0PWpt12uv1PK/nef6v5//86/Wq/N2+7/fn8v1cfpevX3+4Lv2lF+a9MGvWrJfWrH7no1mz/tA4a9Zs+R9DAntI2tcTA/89R/go/R+zGnqj7gc2fo99+4O3Z826wHrRs+UPge3nd6/eTJg1a25H8O9zUvzZrbNmffr2mnfe3khCmQbwrHosWYtHbUD9HfX312suffRNHeyc5/u6qvR6/e9XLnvji9V5Ve80XE8snfX88fjFaz94/bU/8zf+8/mNl1fvfPfUpfizL/xxbfuKyy5MeLJYW3SLLaC5q2zfbib0aJwoAvVUGsUxmbAz1yw4KEahhIZPb7AYHt0BvqbYONSToBU+2AfyzJr6A/zmwgfY2l5Um8kETkFkFQWFm7U3fX6r/V6B3HeNRd+oeXn6xNOjSjbG4Xcz/Dzhc1O7ot4uHHWSKK9MbZS9meKg0Cc6QMcQvwtuX3llq5SeQfzD9Jlfg917NVRbzwG46zB8MU/ncdnmBIGKILmgg2Ab3WYIC55nbtoqpzv6sdpBCMfFBI/9FSipcNUyJmvN1no8jSs0JTV3KZ3X34vL0fiWol1ryd4cSgTD50ryDi+Eb0axZbwW3AJW66T7mOFiKrppHa0mDahb702aHRh7N+Q9ySjHdZwjmDiNnjzNn3MGPfElupk09PXC2Ex+rfMtiZzhUPj69eI9ndsr0XDL1xlIlMMqi2PzGX+GOS6wlkXOs13OMVwQOS7zcjQOtXTUI5fQ7yjMBNc5eKvAPGIQRTcyxgz0MaugVKstlIsOGF4MamJgU3yuec4J5qdwvw3OSDqCi8OObSntd1+ITysMGTZtY10nzrlnbB7D6OMBDq4ReKxkZa7BQICHGJyYtzQoek5R6lzW/NaWsT9LdgWVJpVWl/aXX9gVmgG4zHBgGQ5rU3n7LnWsUu/UtZiuOAJWe2CSxfBmgQJ7VIoUVP1xFqSYFrCNSPgBDB8bmTbQvEvt/NlQiAD2VVRrDVYqFHXBmyK2pbDZevS64YtU6PBkvhaZgKtE214w5OeIsCp3KYJhgAEUUu4PfGWeGVKDdSa6Dd/K+E2swyz/eJh/3CTtMvi1AQcRG42yPALH0mx5S+ILyoLdCf+Yxak06V3H5zH8NsJyusQaRWj1VLGkMp5OYFAs5YMY6wQmUlUE/L0+3bB1LS4B5s/y7Tw4ckHXgu10gK3IOnF60EOgyUXW+JjyLYvSbka8DPkjXqow/VRtlEys0Nz92+wNY5UsqalgoPDfgHyZFAwrgvXeW4mrDPDqNUsJnYbIk/bFijy1Ixb6PTjF/FK1uefg50XUesytnpePG62XsT/33Ks02nY2BPSm83xr9BkZXh5brJAK/I6jvQIctHciSvCmUu8abslXWSZcE8ksSI2xueem44I1X3QTqlXDZxNhRQ2yvKa07YF/pcpqo9UlsRcNBqztilJxrnm+FZsFUDhc8CbIYNiijtPq1EVINgtCZxlSgAnaWjUe6pjwkqostgr4vpH8ho9K+8mjJkUhEAMthDGAlML9w2AJ+WX326CpWYq/X1H93KK09cN9BzHqqNmbVp3coo5XYt/p3r0i5Mz82Rtx/LY3xYoPa1hSTJmxwA3+WG+RmF5zquBZY5QRQut7YTvlGtkmKGp9dXthypvY0R47YE5J6F7MvR4vZEEZ3DZfabCavNZmnX8rmAXGpQCxHhjI4FCSq0yE+l2gne58qqORQ6N816vXJel1pr1AzDtaVNPtjqhGGyEF9Xw12lYEZ5tL1ODk9LFKmUTqAszjy8y2Cper35fTqfg0FsR6RVd1FmhYQka5wSns0vmUzt01UtEYYHmIRU33F0UE5cQ0H+YDurZfpv3lbgR3ebJJP8ncj5kVidkUctqUmDrs1NHditY2Gq6xzexzdpxT5PkTl6Z+D6ak3BszldwFRxgu1oe2C2AxpBADdCziOIGMO4xIMJvZgwX+pNecWjq0BoMrOiztV8Fu+nYqvDEgg9WyScUqQTbRygK2K+sHfC5V7KD3OCFsltjvaq0ZLPIwh7GLQIYWSyMECLG6ob0O8fav1EWeAyfq1WeKq7jDMDdHh2zy00tVL6mMVjeSw7KRpTQb0qombK4x0v8WjH53rrU0OuW9i1agXjn++Zv8/rIrLpIa60mOjeTdYjKlOli5NIptgpsLm2+zUIBhB+8nuR3w/ToyTtdUNPgVxkHa5nDEu2q2/ti7tE6K0V/0kA0WW37IGJgUJshoaO2qoN14KJR4h7xXZ9bGpPDkGvSUfaRSV1Ln3srA3Ac7cOirUS66waEr1Om2QHHD2G1UDpcj9qR22ft0yG1+QjR51Mth9HKQhQOQ1xUYqBLKUy9QMCjwqcRQnxLZCAnVWy0jktBtqvWfpeC2rbg9N0eXWa0DSz48Wr6YH81ZygLvr88fyMQUAmOUhkKdEyNM0Qej5JcxAfWCA8HCK9tbjfgEqw5OQQkFzVLdjRfQcGzVcIvnWy0aKwfyxmH6fEcT2uzQNe+Ql4UqdebdNekh3nxVq/V8IBbTFFqbJe6zAldEI2HAgQ1YUeQSGQpdJGS4WxrNOmy+7zDEie86XXQEi3B0h1wDd0zQajBAOCvV977UEK3Ih2qpJp2LKY0wBPPFLOn5rfLeKyv2n6oPfQdwyZrfAPI/z9g1ZwjJHtyO5Ecrlr+eu3WesnT9DjUeyXYbbKVG24RKtWrVeUuiwEvqrYXxW62BpELFS95CdinbGG88IInvMdsx24GB8JKfwzTnbfVEs7FRQA5/MkoFbwR/xCr3LGA18r3FTjRlDF6Dj9XCsuic5yhUTb9h8+AWjwvPyLVBjmlZ8xPYLM7nVKjPZ8Dmed43uPQt4KwwlbSnokrLYgB+8npMIMOSPgURab91rXq+ylApBfK7THxWMHFfOcnfKs+tLwHnFiB9nuCeOwPM/jlb5UKtxxWU/EoroDGss4Is/o0knSufqhLujDP7p7N7DThyqmzogOROaW43aSpRBeoeRcVLU8XAIKBxqmZIFDo9Lo7f9bAsOP7vvxCKiZ86UoL9j6JfqSbpjyJiURTT5QMJGpLuH4cK/jr8fmf/h9UAyPSZx9zX2aI9lruVeFjF+dfv1+p3dQLWV0dHT0PKvH1ob9++/rWHNDm9X42M3ouYorRp3aHcTGy6dBqj4NAKbnJK8sPxDp/a3Nd/DTzF53zV6z11vWVlUyz36l//LItYuGea+5sL1zTWNZ7ETEn0SdKabzN/BV1z/ftnUP83oG7orhl5YrrlhxfjkFDvgxtsjVPkzBE628ypR6C1Fo8VaasiAmdcnUwHfMmhWrsK/g67CMXuc5A3/gp6fyLVJofoN3kSOwlKHfpXorW6oh/5fxY0QJ0bii1Xw0HUUzGPXZYZY9ENn9nWCdPTW1pniBQt9iZ6mgVrMJ2i+949/MdoqLaQjF+Go5pJLj0bpB65Zh/h8lAw9kiShKia258g4IyJZmhAik8Zx0XXB4/eDutXtnGA62aouExLH44uy7JHYbJWbkUb6MWkx6D6fopM5xaXXSP2HYxOfuw69MoHkmt1NRhkZsLWkrINMyVGvNSWf6nOEJHZOD9lT9VjQu24V3oyM1V6q6j6Nw8VDvzWoYiBrZ1zo2tnysabV6zbnqkAX/+gZPSn/BnessdTdyIhKJfuyG8Np3r6Bfg06bkZXmLh7tckftxHEL70VGRL/H9ocN1xbM3iOM61px6MqV6+3Zj4NP2DW+5/V6973HHS8FFBozZVht5+umVGW8d+46JVfcSQvKcrsmFH/G9wuNb30m8AyVt2/HTz6eImZ+5retw5+CBySTiKNNi+DEiLE0186ooK9C5znmATcFlYGe564ZPDNnWM6+6dKX07+3ETUaxdC7UrX4bHWtUZi58EdHpsCnaaRfc3RQ6L8ZjnT03/H1/NOIKxlOuTDAKjhTczPKxfNRhGH9+n3059h9ywf9R27v+v4HvT3oOn24b0bDSd7f4pqCvX5bvKunxay5jpMZ+vN7oMHDHJTNG6YzOglh+vcnmiyTtZ0iUK8ruAE9qpqDr+w4thsWSsC5oB9z7QS101yJWbDFYkDzOD5mc5GLnmWHlCDG6/JqapIJF+9zg2tiYQcOeIKVjAAzTVclXGakXkRjayNs8wMDFQXE56DHAGmYyqrua/1nW2UlbgtrygD9SPYYKBRR34MUiDKqw9UI533zPZdRckdpfwpAem2KleQFTEcBaiO5px6AaZLs982FqhAjP8zSpplJa7XnSM+oFuEvwVqwmdzTTX3syaSRWwgQtOmb0rVvHTPPLRguG/qAB46R89aoIiByZppjOvky/b5sAn2mVGCVcoJQKKbe5grahTFx6RlkJRuMNG6XepNXh6zyIoBehSu2j0AXpZHrlBYG4SfprCSuo2RJwk1MiaFRNVAvoRBaRBoRtusWQtIKN0SXcnLXaD8afbM02wdN9IRAl/+fkyvrbzq0rVLvTxqnwSEj5vdl63SfpdVQEZuJCtv8BPywcm8EEYCwl2Uh3PwR8xpjcayo2QRUXbmhW0VboknFhjsqnKjIvT7KR1OsrlNhiL4x7Od6Lf6yYMoM+oEI+p4COIKPf9gW49hgmcbWrK56hxnWerZB/Re/ZWIhZj5QPwrFUDJhpB5fm2wBtRtiHQ9FU2KfTJgUZiLLPUUixMTlYUuV3XSeswJG1CrMzQLVUZDvOIanExrM+J4M+cjC2SiduZpfUuGsoijM6LSRvfzvxBkIdyVUkBrMti9HDLEaNUuliZJ9WbCMdTWUZm/2fuptcECodxtS6p1CDGI48pVqIAIvZ8dYV3fMYcutQQym2cf3leNuTW2Byt8PKqrZcGwpoA+bYlJkv3XVM26ZQwU0ratqdBPFYxkMraMwBO4VCEySnisUjFYt6QBu63rDwNZZuyj51SL1TMF+e+pRWb1hBBAzNTsDGZKO/1NuF7ytH8ffiGSN6edWQjC7wE+0mvmdB6BBywiRjEgnR7HZhCiRn8J7Qdep0oHV2hqdnqFqarpPKIaJen3K2fPKI1uHbNMTIndC4DuMBL+j50UGUuvfnYJAIcCpg5M2RoJB7wCWRoVcht09JTBI7wNgkpjt4Jmci9E63UF2KY61xIldaQz59N2D+kzhVOtlCAAq3DmUMWQsd8mbrP3FUOBcOfKjdJrkQLYp0AvW2YfLeFauojNcx0g2fl6jOo/wQURVeaAJRnHnowVrBq46/n8ITW7qss+oOTcxqPvu69VPVSUswvSHfWUV0ytGjC5xT7PxEdOnVABpmPTSPmyiP+0x3jf6Dt3JtiO8qj6odatd6xq5F4Yf4a82g9X1Psphw23/BPgPyBDKP5MVw0/uUBrd+rFZMc/dg4uklJNw2dq61JznZN7qf2uG5zzc8b2h92q52J3ErnPpDnztBRBGqxuBYCcnWmd19zikh+t5bhSj0rSoD6HqreeZlHM7Wv4G5I3vZT79IL3M+dsG7uJa75FVbCQwtsY/aZurMPUu+/h14iFlPEXpU4p6zF2V8L9963Uq7qZA9V/fEGTd3pSR+ubWLogL6CotUvS68zh7PifoknaJ+VLTNbdo/5F7L4wW7piBYCzPglMFt9uj5nYkDOuCMxsfByPvqcCA+t+SU5t1kkkXpnIsxazgoet1+No1/waCwTv1QZhX3ZpdQ7s0GL5iDp3dmlVWEPgatvJ4hdPQcC1YfrI5jGMWnkoVG+QKMDax5eaIpT8HTgJQLvBNStuJCnpl/ye+/VqTJbFEq7Cc9w52h1G/wsEMOrZHitpgS6i81wfcyWlsA9gzLja/zWkZa1DQpMlvIllULAEHrobhduiXmxyK+xkJZP81J/IONitY8aQlqJoYYy1r6MvvxPhou1HPpk+xvwzxhk+gBMgsL5A/Ulml6F5u1Q01fQOa+QVZl87h4Ozxh0B6UzMQ2/UtPLvOY/zUYtidPCcDC66bIyNk57TAEPuQf36eD03Z/lBPL7nlLF8cFJI9o/ue89xm2zV2Nu81atK3f+VcvwkzwPp9LYgm2dvT9VglMw5rckJjAQXSTvNUkxgarrVbYy2ILi0ccQ6QYlsgbNW6KUbg+UOUt5Y8AcYqvF1WRFZpgCrkWWOie8ZgYjSd27C90vim5wYgpRn6dOqg2woqS10ohKaUSNimWUYIaV+ZsbWEe2UJGilSha6n5bPhmWPhmYdwwuYruh7Spfm/KLI7TiAMek270uBcPXfhq+WKzQA07dCOSwPF3mbfcrSR0FsQoe4qgRs4IOUiGYaGJrX552x+v+3303L4+HScnFVmjQMMko+GNsJ5D/NbMbwL5B/6R3VrXV6LCCcw2EXXHa23M1KpnNfpfu5icIvhbyJyYCbvTIXMRIXjdwn11k6R5hHk8HNEoJ88wMWp/JmuTE3XDUr6qhOfoLLrWVgT9mId5m8cdvlfWrENsQvK+AvArfz7Uwe5kMiykMsVKFK1eNCPO6IrqkS5sJ3jxUedtRxCjeX2Z95LEBqJMFK9+pNUVE9+XxWqADVytSUWAYTBuwurpJ2NcZLp64WvB9W0NAlh97SVGBdIwpZNZJm3dcqintz3QJdYWAJvNQamOM4sRka7eu4+E8VJryoxpvTNWMLOn5nAEc1FCvOsafJ+jJZv5YeKl3KXeDZu3wFmb/wNJGJ1/BFfM7CmNV2rEz1rjf1Yl5UODDKVc0IIkQ+uGZ77u8JLiJWgVOBIG2yIFme6qmYLhOVT8mhfssV3ne27yjaSZiXrrRQw+V6PLSC8ioc6l1q4YtESD3Lakm37VLrhG9QInjd3kdrOMnUkv9HV2qTvEfz/pEVtJbj2bJvH3jEAXUducQJ1CaWE2rU/cPgc+cyW/dUSEK1Mel0ooBHNF9wXnGgXFEfJuus1pEtwCtEBzLbVgGv06iHMonq3PlvcqVt2FjJDvJh8rDM77xHNjr1WYCQY88aw0gUbr0fPDOi+y5ZPFdp4CagmTlJ1stDmefiiSXjK4dOywxp7u1tRYoV5UpwWjPqET/IMNzpSQ7YR4b+6FGtCPFqfJt3mjGpEY2BuapyE3lR1tK4qiDL+q1m8se3i4sSFiGj7kYfUY63sowll8C/ROyCJFWWDwmMMSCsCnfnAkPdCBW6y9gVA0XhwCwaJXWb+7tONXWYPHdUjnrenenSnReyiZ8ydiRE4JijrHzSrX0VtiAwEvydDfTaqSkdycWzXbWzU+ZCokMbBLsUXeOy04a0ySAJq7M6RY3RnEeNb38+gl4mlBh7faMmJdJcx9m2wGa2297tyHOPJjjbdPfehRvW81oL5eROfeyvM3vNcf5NQW7HkXqAbZf9+OOs/pimPd+BptRlBT7CHjwwYkw2tmoHcdtWTEs0K97BQpaQ9QOQU0c3XJAr0WXdT3UU3Fim+P2Tv1qmT3Y1z12hOS1MXwK2YljAiyH1uRxy8CAhzVAGI+NKj4XGA6IX2mdeOtRcWEKVgCx2nmGYM5TlAJ+qR8y21x3K8PRk9fZ3TNqjJFJrniSa/1vq2IEDVPPyqey+k5eW6EF7jf4f9/7Pr3JBqnh2Bt+LWoagg8J/URLIDuYg8/Wqbu/PkVYAle5AApFMeLX4ZVHEbi1yf5cuPFXNkg2OLsFNK2ZRGEspmkPfDqQ7SblSHbdp2+dLnTGW5j9172d08INEgGNp93l0xJ0GJfnvic1BxPaVVmcmGopYUyU4N1yLIxg0ccxXO3L7j4avSET41CKfXZ+arfVBfGsMVz3uwJCDZ0Eee9dJShSEZNK/yQa3ryN82jolp6K6msTGf4HGXFzLjPzAH3Wnai3Jxd132MbDqFPExbBMS5Bt9YYMOf9aP8/FzAUtpFRpLNfQXe0n0ZgH1HHQXKxl3ormpbty5ZcTre8YOLR7Vw2pmVPbCmnlisZMd1KdR+HPJKaD2i0idrI2xwipIgWp2XuAug/9QPFZOL95timfcgGmUnqDbTR48tPmUFxYoXB5+CLc2A1D5rtwezre/Fb09KLTr15goiqzvuFgbt7lLndZa+7sAxTFCIAxxocgMp0cuZnwce464EJs3MkQubPAD5ErQ/EFCgKVV5dUAm9OUF10VazdrrctGpxh1JQPVMtTebjbaDLkOWGFhNlk8Ghq19jrRvxqo5sDeSRM72fVGsDge2CjSwhVVsjdH2DAhy1SrI067R05bRbO9cGOtRAW+eI6SCgAKkochvt6IOD7XkpLdt2a1Cc9Thmv8DvyHvHmh/L7b5T7cah7dXS1hHHdd2HPt9dM9EZH6NDz8vzv7vu6CNWwc7yQyHtqn278A+ru6/Ea+Zu3enuNjKJgjf3qUmqQ0csOPiQ3oF4qVDA2G/LA/RgZ3P2DFsbwfSyOqsNHGI2iTvP/eJ8tWX9AMVymFl2Pn4/35v9xVaSLJH9inAehzBA6isMMasZ2Q2yvFXkKmQ8sAg+oU/CwcUPEuMlI5Yi2hFLMjxNEFvQarK7p30/CqU8hyncr2P2BLrdUAUYtTkgcrWzAzg7e1fJmDreCeIt6OEJzBFcfodjEe8icPZExEWpzlQyZiGp8uMUl4vlJm+BW53rWIK4v+Wo+LBr87yTxNrIS6Uzhg9pBG/Hl1zyLr3Aj1EXrlgn8DfHniwIGbPsMKsL3fT+z0J7dDDyKFit14H/WQtlgfewrBVumZWkMlQFArPm+ivd2huegShrURI8RsVpb97xU/wMdRwqW+9b+oXpuzZvHLBpxox9MJEQYuLuH/33TVVnzLQDlCi3yY+NpU9HqLk8WcWyAdYjXT0WExqUKIppiKJ1a/Zp1yRLrf8SfALFZcvETb6I6Kr74A5Uj4XCjTn/r/aHuJuBVs57gOHG+01XxRPh/qEhjucwo8ASKDVBJLkemwS/4ervVUx8P1MDKq3PcXVDRirRMnw443fYJXCda7N5BpUWmM/CYuvCd6OsjZoZ0ERyZrw67Ilz6669mJgxQ4FIxErSc4ZzM4Q21oXwJnYyTLz8u3Xwot7smSE+8yVU+QVbitY1FzuygTO50WXoJRsfG759KbPf0FNBgxNnKDWn785fJKO2XLmI0zIzBe0YfwHjIENytU8y+hLsFgIazbUzPYE7T/hDBU3D7HdueILSFjkMLxl1PynEW7mcBIzD+/NMlWTuQ0Q0KirBbvrIM9rPaP8vpK3Kk4wG34Vk1xkdPlUg1JitwYrFZHTwOa4erafHauUOE7wjPN+IXoqgiSqpqR2B4GJ36HBmf5h/EC68JPYseoooKUS5b3ghnOxy3r3B8e0he1Hds9pWrrpTOfdGeZ2Md+g5CrWGC0OLjhnpqR0OmOo5itu1jqxuvfkUjosxDoYrzq8fivNb4+IYbWOrVd5oVVk7+Q82s6fXjJzbrstUYEKDN43VCzI5KfwuuyCWBYnVsmQ6K7UXKfJCdS3IY0YJAcAOE+CBRVDHTb7YazoQ7HTY/H74mKNQJaVUPE2MbXIg76yGdan6UnQ+JvTHxeK7F5lXyj9PTBt3ipxtMkU5//kuqeBNDlzvUCleARyUdta009xZC3SOwKk21rWk6xPF1m4bVaRmBGqolhI1Q12U8rFBp4axylVMGYED5VN78zfDGvZbnyp7ngZCSbnee8qy5O4WZsdice6udRh1T0SVpQi6auVe87a9QFbKfjMVWdpPHlM5L/YuShXVMOVu46ce+i16WBMID9c2QxUL9cp8v9dA3vQUESkVmEIimWlc7sv9PZDNQsCw3/XqVdeK1Ng4/LJDiHdZCCRrsHleI5991WE8dxvGH4GpWHxWaqzCzJXQgGee4pll0Fy8voX5M+YnoFOwdtWo8GLKyUI6urQf0Mo3c9u8xZK83CZnP53aV0HrUzrPP2WGNBXIe/cKvd4sZ9EuJB9EgcRjrwDFiuyyrd/1Sj9jXu0gRbLAHxqWrbLWjQWl1+W9L+HyIVSWAa4pogjr1wRaSr+pXp0r/B0UFCg/bZnm49UGSA264T3V294t9/91qpriMYWoN9poRhZTimizNlPetTbHOrVzJQAK5DVWQSs4FrtL46N32gDbEoGKOFYrzT+a70bCcJXriwPWrFSA6/aPdr5cLZXtbvPStwp79QI6hVzTMfFtk8K8xfhUwHgW71k8ekb7Ge3/ybRfw8QbjHhPqXi9T0DQPDZUbU1xXVTbXtuhJ9oQHchPSqI+Z3jjsfYDqQxknTxe734Im2PxfF80g2ujzxpIbkMJDFuC7JVQklCPTYHr/js7knX3g6+mK44fbppxce2RGeX6z/vgn91fOPPo1qChdpm4M0bpmjLp7RlPPqsPTWnx8ozH1ClvTOl754z3v4rWTlnm5ozHwWNHpmxYT/uVsnoxIGjtbPcMnW9YHvSLJsczYv8riPE3SEbxdFtleJxoYuiqTQFn3O9DoGm7e/poPhtHPHFnDpxkeXAjAx284QxE2u5120RdtlsamBhlJxqMlKonRVgHaOSQhr6Wgd16NloU1ciDaGCu4cPs2bvHXnUl6hwn31ToFnTYHA7ARTTDa5exnG3BR1nj13Sbn5Cp8AY4Zd/Y1H38Ivhn8Zq7R9WCD+gDTdGHIKGsExT/Nwa1uc4o0aukvVdgYxAYMA+egVyZa7AxETWsa8UUN9Olkkaz2CqcGKQyiNq85U9yxblr+gFEnm3krnB5Cl+mKh2VzapCUAyTTKkKkccyLv/O0BIkhw+77iIha1TB+8psZ1dFlYItsyUKcEcU5e5hwrCvj6C4VxUob7ukmCNAvoLnonWbJAaZYR6mMMRChdZgxiA1un9Fh+Riv+8htTIu78kMuQeezL3T45VEVL1NTUnEJvbmWXeOHTamAzpsruUv4+NAusJums21CoPszSsQX8tMo4YYTNnfDdMxf+dJRkcEtdQGr0GlcZx90stqy/oxFW29B3OOIqDYBz1/q2pPBplLLSSmRFUXKH9NvJMWN7UmolSqZQ8mxzwg6R0RPXw+iCMuZlpcBWSYJqX4CS8K9AOFkgHLzUjlYj7PpwBKswmj6XfzMCuAeh0UFasVbVsTcs+0tJFfqjX8RQm4lt73clscv8smN6g1dCiPGlbgbbK4HApv/rknHLv1fkWqZlVMx+79t7cgEaXXMduBvN3rAP+U/k3EaD1kIuqWwa353X+vUlwQQ3mngGn2TIxjAqqDCRgBs19omk3EJYg03opqK1J6voaXn1KD52BqtPQJ2KdPivCBdDT0EqDA+ZFkyGIRhbYACiAPVq3SmLKPMJ9LUZq0otd11mat42ifSmYj6WgXnYotbjezh+yxbFJJI/X5TYqVTsU28jqdw0WESj3JQAL8IJakhfde+xcr2xizztm+/6+awqo86Wjw4XN7unm0Tkb0PGU6Tz0JTkcwPME3h9vTi9V1/zpFefPq+OzIRpD2yesry/oVqU61/sNU1Jepq4zc2Iy4gNfr9Zb2MPpP2QejhE9QNDXx5DU0T/BVXzo0ZNTjo5kpWr00OfdJ3jmsfgXc77n6agY032U8H80nCp/ELgHnGkzvNmEKqbZKrVCIknKf9A8j2H01HC0kBV/Bg6/jiX0tYPedp3h8n/8ahkiWGBdyqFarfwIcU9igLVMlo57iyb6MKFuNElDHN9Noffr7wReYoxpta/OiW5+U9Ag425DzLFM9I/Y/j9g2+V2qt9b/gAP0rHkPfu7Zm2DPoJ5BPYN6BvUM6hnUM6hnUM+gnkE9g3oG9QzqGdQzqGdQz6CeQT2Degb1vxwq+Jlj2N0la4qLZnyp+okAgSLrh9Lhk9eCqwjRP+7dX/XKL0i7F4o8+jg0Nfhx51voNdev6o8fbDyRDMn9b/ha9WmDmFPhE+1hsVMbdzr/S0E1azCOIrF74AB88iS8ZaJeO1l/IIx2Ly08I9X+8+AwWe/Sk++6stDBVaZmjW/P40t2GCjIYZcU5GkHqbez5HkETr5/5AIonOwrEkg1JLlPkiDKt8jEHpn+cGodVAs1jxinWABLg9+VlNAujOZtZcmVWbSebEGPrukyKt33Ps9m1/5cKh3NoA69qn8V2hK8SFCfQbceDr4FSr/Ppt8fWop2dbfG+g/DXYcPYDk0x/WgtYpyFANkl56t9WkYdyEcspSogrPVOMpAlk8uMYns9fg2XUu+i+hH8iZTLg4R5DjnYBij2ZuM3+nGb0Z4WD+f89u/NAQJSg+GcxomsEMnJzvTYR/RB7IFHxC1hINwVV/cWyJLhbfZV/nFFK9S5hdwGwROSHo5S2lOtfz4qrnlzTRSrGL3PLiTAC9yGX2F6lKqGfKpgeJ7UTz+Ij7sNoAp5bzr8Sj8nqP+115zyngCPC6hQaY9EPqjAEcVtuFPT7Hbw5cpv5UqtHqkuE27pMiL3jN8gUdILAYGzRtKnn8TooBu8BFMSedEjvoRmOF1hmQpek+RDtxa/BHrwIgxKVMiZn7jWqn7hFhZH3qi76cKxBBuzo/Qm0QgSyVz0lJCDZldgPM2C328R9zcycmE9Yr3RjByMaEgvkxbYlnrZXaoEOv9owrfrqSvwhDe6CQ7YXhnBKgoQAzqg2n7Krxv+Q6UGT3K8JqgS0Sl+WRDIxys4gP7ZXymMynB1dggcmyIaMxYoSkbbNERJD+Z/kb+C09OJ1mxF/2NsnuVaKf/0HwQC/EBdjcQU7BqML8yggFa/mczelu1tojR9BBT50mtHsAxb6tkWa0yxPwwV1SfQWOFTi3JJ6MsRvjfpJTV8RjcFoWga9WFEW9jaT9/xf6rIy31QivR3X1rbcjPlhH0GMqOTZCMes9Xspz7djNVYTowV6WQDHF9ZWoHAeksbDQURfYpdDlnYc4sIqf1Q9pYQK1FJybVQW9fpF+2sNdFu+isM7cHjhKO8CPPiXyVy3O11yP+yjU2OTBDWSFyJL6T3lwHb01PykWwQJJRI3fmWAg7Reyk6E28kw/HrLb5B7ecngTuCmgLwRifw/iQHob7oYL2HmbT9w2R1puvIAYWpBVquM3FvK1jWZolW91xLzeZj1fLpNlf/+hIbeQXuC3x0WCNIpldKp3X4pSPPZKFVSz33ZLCCi0Ghs8QzhNNjnTNxtkF/Dq3+ssRQsA651p6Dkb3GUKC61LqbRw/1aXgGb6fhAWpYIOrlGbRQQ3G8tJ+dwNlIG8jWpGXg5X3fpiqwVDiZt+fgGsiHTExRTFaA7NFp1jA+CvmfO+mKjjbI9tviYuSNFejpfda2zKA2JQ/Yf+u0WDhi/A9vrIqa5LVaV2g0K8v7Rf7jGK6xc5jeNsz3BmTOrhPZ22CBAxbNwYh9BHW9OnXTynNvc4b0A8nGN6AX+KpusgwvT9tZHud+WrQDMfEs10B7cY1dAS0BgiRriYd9WZDQ3Wmdx25LGmyC2XIg37KVOpaQjt1LcJ5xUiRF743Ks3ZPOBQ4EIVAqi4MC3fp+bKdD8ryqVRs13EmvcSzmqz7LaIpCvBJejmwO+Hs0EInjz4uTGRnBNr9pXwJtXZfbSGQ4rDhkN1Rl4LtE7RljmA1QY/h5GdELeYiI/4CrEFdkWDsjycatKLx4FK7I1bKHb0IJ/h5mvtij6Vatc2fARrvRdxnfw9ko12Kns2ag8EhIaQY13z+OxSQwUvRqxQlmsRBTQRw0Vy05hQXKwi9mKbQrNYe2Aw3szJk4eMIQN0MW+uS/ojV/WOhr5V9V5c28a5bQFd3tb6liQdhCxgNSlLtSz00mn1divjuwn3JO7jI4RAsrjSccy5tsEnsLc07AhtcRkmuN1n3qJUjb4qoO96zs34K8j/riviG/w/J+kB3zgOyJujH12ikjVVykRITs4befySUNVnVHhLS7QheR3NvwsTv9tQx5F6In9YH6Ieie/INIX1BjwuD9+qvCwecCjXTnnhKQuewddWesLunttXaBcEQu6dLZMHxBMHrJzN+NdKP1+5/FN8XCTGUbiwcxzq2zkO/ketSTdaGl6Rh7ZXuc94bC5HkzKTltFU55YzrfZSWcO8Rqn9aD6HOtAPlFSIQSapk+/WVL/GSKgzrwmUD2rBiCFfeDt5Dj7hZhljaWJ3+7cdTZP8E1NKonN3ItHej89NTVYvQ3KEkfYtb+U6Wmv5Qw09KGdRT3mwNytXu+cThR8ngxCYQuoYgdMqpIYKz0VulXKP8jvsEb1Ov5qe0+fcGghF8ibLSs7yXOkErExlFpfkB67w4TZqDwdKlGZCIMws8nd8lAPfpS2MIfoXXJryqP0N+TT7ztNTPy9xga5tKBk9C0sIrqL7fh+cp9nYDTy4fqVkdXX4Xv2k6da34HgHH8DacDl6t5QrkMJZrAvOBh/3fsB7FqN31mSLRMI75jowRUs/CJxNvy26TjE2SEbPihZGYwp1Yr/TT7cE1z3yfXmre5ugoSVsHBdgdXYygZ4toHs4f2LWqd6dMlVojm5y5KHZkIje70asax8arM5Htp9p2OHhhJddIIZeWxyD93HHTfB0lgzSjctDE1NXjXu+dZ/pV50srDN3BVR7/IghVTRGrUaU9qt4EEfcErWobXWDFpUQ0ehnPAw0GW+kEX0Xg6/EhYsnueJiS6TYEmkeXyq2Lg1nGMyeapkq4vKWhklylCnsGpfpB6/ps09HijRls2jy8kdTPyvL/Ra5/8ooup7Wx+VzFcEaKOxGCezBiSkHy0MfTw1RbWHW6/5AwNwawM/9LL6zDLHEwBFLs5nMa54/T9vw/Xlo6UTcbZt7hShB51S5M5vwsyubzOEwptk8Ak556Ftttmoz1TBk9raJi5I2GeJGMunOIobTGi/IG9uQ+tfxVwN6TdzIm8zY5JAwbh5Gc40nH5rba2oSZ00Hj1xPWPrtubddK8VaLazuIV8s3N0/xZeYNkKXl12I2fp9NPu0MfSiCkFCF/Gb19pT+wPz+bBEeYG2jdjSVVGNOFWrLkwZMqNXFP3qcJSFPKHvKtpzteBKw3CTIMO+6UrGRjhLd+V9lf/CuWFs3kZv5A8npt1Op71TNjNYEKJV5s0+6RtikH9f5oBoOnGd997Ee7Ncinrl0Zb5lwMzL/vfToHHz3gIe4A78eo4ydKLN4j+A1buRi0rGMw+c1fxW7vocg29NE0yQmVY276iVrmZPIr/Hz+0RjTaigKxRR7RmICiu/Qyflh/WZ/Swvfd1LZMJPjvapEeg9/DIcs9PrPfp1d17b4ctbtPIfsgIMEFb0I14qXbLkDkvjy6yRcWPqVLw5Kks1JDfYN4xDqdyo0BxarqVFnTQbnJTHe2LvSDFq1a9TNuY29huWqYc5zPxlb16DGETimiXxOnG2umhrbV1olAAZXkWoUOLUs4sDoWxKvrtet23pLlWVO7pO7wl8qkXUBIbKRWq5rrTvPFDpvfsXsrwLn4Yf8tsLm8LbouhtHsH4R7St5zkRheuE/qnxgCeU8yNpadjkKvvGNd91CO8o7doZLF/rtxcEwHSXtmPV1TJwVMyVJ7uGNlCZGYUxfLmkrbgq+peEcmnzsdFl5gWMIZ632NRgFXFB6g2jvA8fZzjmoPGElbMY6TH9JSsxlOs29AhsDgSkY8qq+9E8dlTfwu2VBAr55Kc0s0q2SHUF9dx2FXnqUDSzyRvRZYFuJoO8WDXV49DfjitBvkuBnPvVWHy6bhgsvpb/TdY/nOegxKQhYNFIjBVY1TxbpzsIXZHxlcTC5l1chZieKWdoznt4tRmjIdV5KtOTdJFnwdCMNLeXt7xa/fFplWd5ttnPNIJ/z+uZl1kjK/72B1nQoxba/T2BryGQ/2FiGTFhaE4gZbkoXits5P5Jq3crUZfSRZSiY8LmG9F6r58jHO4dPziHU9QWQpzW5jOHRnHtZaaO8IQmZu/yDgdHV8QBflxphUgWxqK+UDyMJM3TLzRq9Q/WPHBOgctSwwIjlYco/f06ce5jKOpab3KcUBJ4sKvv8bJw6WgHiPBO9Z5WLMcgV0LaZQJuRSt9EW2AwmNHPEajJ148Mx39GEnZs8jryfbBYMk4NdGRjKZMTDvhjZqQ3wxWXh/pwAbARJlr5g/oGIOj3xZRx1sKBZxeqDTH1keyD4ldm2pCMFu/yWgDMVvcQX3phawN0T0GurL+Mr660ZpXGiFTenD66sOSBM32Mn4vXxfTTFuz4ml+feGARRMnYWDDBmj4f52uHNE0fRrqMFl36JDnpa+dgQ45S1IoGseEMR7CjLBhvQo/azOVgW1IA4q716wISD5sLLGF04a6n7tlJU6NL0T62BYSmeGNB6B2Sq6bGmes8+6xffE6Iu8VrTa4zfcXj3Y1G7An1KytjIX74sGjyCWJxb1evGGkx/sRrpnb7ga1ookfcfDZCtU6sb3wfW1luScS3pGifPv2DdvEbzAQXd0RgO8o2XxNWQhr4u6pzKX1M9rPG3u1yNrQPkOy/83fSvP/hbioOiKTbWW9dObSd+MXrL7LKwGEjU81M70g9Gu1PD/QxU9XT7/Mo28To2pnAymDiPJfz+11+7YAKneO+lw1tItp4EWcoU+JWOg9XJFHtGa/OEf1bT0Q9+XPz29bjggTXvrnun4R+ffPF/AFBLAwQUAAIACAAjPiZLoN87e00AAABrAAAAGwAAAHVuaXZlcnNhbC91bml2ZXJzYWwucG5nLnhtbLOxr8jNUShLLSrOzM+zVTLUM1Cyt+PlsikoSi3LTC1XqACKGekZQICSQqWtkgkStzwzpSQDqMLQ1BwhmJGamZ5RYqtkYWYBF9QHmgkAUEsBAgAAFAACAAgAg3iPRc6CCTfsAgAAiAgAABQAAAAAAAAAAQAAAAAAAAAAAHVuaXZlcnNhbC9wbGF5ZXIueG1sUEsBAgAAFAACAAgAIz4mSy/JuMRcMAAArGIAABcAAAAAAAAAAAAAAAAAHgMAAHVuaXZlcnNhbC91bml2ZXJzYWwucG5nUEsBAgAAFAACAAgAIz4mS6DfO3tNAAAAawAAABsAAAAAAAAAAQAAAAAArzMAAHVuaXZlcnNhbC91bml2ZXJzYWwucG5nLnhtbFBLBQYAAAAAAwADANAAAAA1NAAAAAA="/>
  <p:tag name="ISPRING_OUTPUT_FOLDER" val="C:\Users\gabor\Desktop"/>
  <p:tag name="ISPRING_PRESENTATION_TITLE" val="U2E4_HUN_Pred_Multi_BL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9982</TotalTime>
  <Words>1445</Words>
  <Application>Microsoft Office PowerPoint</Application>
  <PresentationFormat>Szélesvásznú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Retrospect</vt:lpstr>
      <vt:lpstr>PowerPoint-bemutató</vt:lpstr>
      <vt:lpstr>Tanulási célok</vt:lpstr>
      <vt:lpstr>PowerPoint-bemutató</vt:lpstr>
      <vt:lpstr>Multi- (MD) vs. Interdiszciplinaritás (ID) a pedagógiai munkában</vt:lpstr>
      <vt:lpstr>Mitől is működik az interdiszciplinaritás? </vt:lpstr>
      <vt:lpstr>Interdiszciplinaritás: Tanítás és kutatás</vt:lpstr>
      <vt:lpstr>Elemek szervezése / összekapcsolása</vt:lpstr>
      <vt:lpstr>Olvasnivaló</vt:lpstr>
      <vt:lpstr>Gyakorlat</vt:lpstr>
      <vt:lpstr>Inter/multidiszciplináris szempontok projektek esetében</vt:lpstr>
      <vt:lpstr>Prepare an interdisciplinary lecture!</vt:lpstr>
      <vt:lpstr>Prezentáció</vt:lpstr>
      <vt:lpstr>Radikális interdiszciplinaritás és az innováció egyéb összetevői : Andrew Nelson előadása (TEDxUOregon)  </vt:lpstr>
      <vt:lpstr>Következtetések, összegzés</vt:lpstr>
      <vt:lpstr>Irodalomjegyzék</vt:lpstr>
      <vt:lpstr>Hasznos linkek</vt:lpstr>
      <vt:lpstr>PowerPoint-bemutató</vt:lpstr>
      <vt:lpstr>PowerPoint-bemutató</vt:lpstr>
      <vt:lpstr>PowerPoint-bemutató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U2E4_HUN_Pred_Multi_BL</dc:title>
  <dc:creator>Zsolt Lengyel</dc:creator>
  <cp:lastModifiedBy>Lajtos Gábor</cp:lastModifiedBy>
  <cp:revision>176</cp:revision>
  <dcterms:created xsi:type="dcterms:W3CDTF">2017-02-15T07:18:39Z</dcterms:created>
  <dcterms:modified xsi:type="dcterms:W3CDTF">2018-01-26T13:09:46Z</dcterms:modified>
</cp:coreProperties>
</file>