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32"/>
  </p:notesMasterIdLst>
  <p:sldIdLst>
    <p:sldId id="256" r:id="rId2"/>
    <p:sldId id="261" r:id="rId3"/>
    <p:sldId id="259" r:id="rId4"/>
    <p:sldId id="264" r:id="rId5"/>
    <p:sldId id="262"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68" r:id="rId25"/>
    <p:sldId id="267" r:id="rId26"/>
    <p:sldId id="266" r:id="rId27"/>
    <p:sldId id="269" r:id="rId28"/>
    <p:sldId id="257" r:id="rId29"/>
    <p:sldId id="274" r:id="rId30"/>
    <p:sldId id="275" r:id="rId31"/>
  </p:sldIdLst>
  <p:sldSz cx="12192000" cy="6858000"/>
  <p:notesSz cx="6797675" cy="9926638"/>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9"/>
    <p:restoredTop sz="71576" autoAdjust="0"/>
  </p:normalViewPr>
  <p:slideViewPr>
    <p:cSldViewPr snapToGrid="0" snapToObjects="1">
      <p:cViewPr varScale="1">
        <p:scale>
          <a:sx n="89" d="100"/>
          <a:sy n="89" d="100"/>
        </p:scale>
        <p:origin x="1026" y="90"/>
      </p:cViewPr>
      <p:guideLst/>
    </p:cSldViewPr>
  </p:slideViewPr>
  <p:notesTextViewPr>
    <p:cViewPr>
      <p:scale>
        <a:sx n="100" d="100"/>
        <a:sy n="100" d="100"/>
      </p:scale>
      <p:origin x="0" y="0"/>
    </p:cViewPr>
  </p:notesTextViewPr>
  <p:notesViewPr>
    <p:cSldViewPr snapToGrid="0" snapToObjects="1">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t>2017. 11. 23.</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t>‹#›</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a:solidFill>
                  <a:schemeClr val="tx1"/>
                </a:solidFill>
                <a:effectLst/>
                <a:latin typeface="+mn-lt"/>
                <a:ea typeface="+mn-ea"/>
                <a:cs typeface="+mn-cs"/>
              </a:rPr>
              <a:t>U1.E1</a:t>
            </a:r>
            <a:r>
              <a:rPr lang="de-AT" sz="1200" kern="1200" baseline="0" dirty="0">
                <a:solidFill>
                  <a:schemeClr val="tx1"/>
                </a:solidFill>
                <a:effectLst/>
                <a:latin typeface="+mn-lt"/>
                <a:ea typeface="+mn-ea"/>
                <a:cs typeface="+mn-cs"/>
              </a:rPr>
              <a:t> </a:t>
            </a:r>
            <a:r>
              <a:rPr lang="hu-HU" sz="1200" kern="1200" baseline="0" dirty="0">
                <a:solidFill>
                  <a:schemeClr val="tx1"/>
                </a:solidFill>
                <a:effectLst/>
                <a:latin typeface="+mn-lt"/>
                <a:ea typeface="+mn-ea"/>
                <a:cs typeface="+mn-cs"/>
              </a:rPr>
              <a:t>leírás</a:t>
            </a:r>
            <a:endParaRPr lang="de-AT" sz="1200" kern="1200" baseline="0" dirty="0">
              <a:solidFill>
                <a:schemeClr val="tx1"/>
              </a:solidFill>
              <a:effectLst/>
              <a:latin typeface="+mn-lt"/>
              <a:ea typeface="+mn-ea"/>
              <a:cs typeface="+mn-cs"/>
            </a:endParaRPr>
          </a:p>
          <a:p>
            <a:r>
              <a:rPr lang="de-AT" sz="1200" kern="1200" baseline="0" dirty="0" err="1">
                <a:solidFill>
                  <a:schemeClr val="tx1"/>
                </a:solidFill>
                <a:effectLst/>
                <a:latin typeface="+mn-lt"/>
                <a:ea typeface="+mn-ea"/>
                <a:cs typeface="+mn-cs"/>
              </a:rPr>
              <a:t>Az</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innováció</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egy</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meglévő</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folyamat</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termék</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és</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szolgáltatás</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megváltoztatásának</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lehetőségével</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kezdődik</a:t>
            </a:r>
            <a:r>
              <a:rPr lang="hu-HU" sz="1200" kern="1200" baseline="0" dirty="0">
                <a:solidFill>
                  <a:schemeClr val="tx1"/>
                </a:solidFill>
                <a:effectLst/>
                <a:latin typeface="+mn-lt"/>
                <a:ea typeface="+mn-ea"/>
                <a:cs typeface="+mn-cs"/>
              </a:rPr>
              <a:t>.</a:t>
            </a:r>
            <a:r>
              <a:rPr lang="de-AT" sz="1200" kern="1200" baseline="0" dirty="0">
                <a:solidFill>
                  <a:schemeClr val="tx1"/>
                </a:solidFill>
                <a:effectLst/>
                <a:latin typeface="+mn-lt"/>
                <a:ea typeface="+mn-ea"/>
                <a:cs typeface="+mn-cs"/>
              </a:rPr>
              <a:t> </a:t>
            </a:r>
            <a:r>
              <a:rPr lang="hu-HU" sz="1200" kern="1200" baseline="0" dirty="0">
                <a:solidFill>
                  <a:schemeClr val="tx1"/>
                </a:solidFill>
                <a:effectLst/>
                <a:latin typeface="+mn-lt"/>
                <a:ea typeface="+mn-ea"/>
                <a:cs typeface="+mn-cs"/>
              </a:rPr>
              <a:t>A</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legtöbb</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esetben</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egy</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megoldandó</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problémát</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azonosít</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Az</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azonosított</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problémákat</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és</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lehetőségeket</a:t>
            </a:r>
            <a:r>
              <a:rPr lang="de-AT"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töbnyire</a:t>
            </a:r>
            <a:r>
              <a:rPr lang="hu-HU"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elemezni</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kell</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hogy</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azonosíts</a:t>
            </a:r>
            <a:r>
              <a:rPr lang="hu-HU" sz="1200" kern="1200" baseline="0" dirty="0">
                <a:solidFill>
                  <a:schemeClr val="tx1"/>
                </a:solidFill>
                <a:effectLst/>
                <a:latin typeface="+mn-lt"/>
                <a:ea typeface="+mn-ea"/>
                <a:cs typeface="+mn-cs"/>
              </a:rPr>
              <a:t>u</a:t>
            </a:r>
            <a:r>
              <a:rPr lang="de-AT" sz="1200" kern="1200" baseline="0" dirty="0">
                <a:solidFill>
                  <a:schemeClr val="tx1"/>
                </a:solidFill>
                <a:effectLst/>
                <a:latin typeface="+mn-lt"/>
                <a:ea typeface="+mn-ea"/>
                <a:cs typeface="+mn-cs"/>
              </a:rPr>
              <a:t>k a </a:t>
            </a:r>
            <a:r>
              <a:rPr lang="de-AT" sz="1200" kern="1200" baseline="0" dirty="0" err="1">
                <a:solidFill>
                  <a:schemeClr val="tx1"/>
                </a:solidFill>
                <a:effectLst/>
                <a:latin typeface="+mn-lt"/>
                <a:ea typeface="+mn-ea"/>
                <a:cs typeface="+mn-cs"/>
              </a:rPr>
              <a:t>problémák</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okait</a:t>
            </a:r>
            <a:r>
              <a:rPr lang="de-AT" sz="1200" kern="1200" baseline="0" dirty="0">
                <a:solidFill>
                  <a:schemeClr val="tx1"/>
                </a:solidFill>
                <a:effectLst/>
                <a:latin typeface="+mn-lt"/>
                <a:ea typeface="+mn-ea"/>
                <a:cs typeface="+mn-cs"/>
              </a:rPr>
              <a:t>. E</a:t>
            </a:r>
            <a:r>
              <a:rPr lang="hu-HU" sz="1200" kern="1200" baseline="0" dirty="0" err="1">
                <a:solidFill>
                  <a:schemeClr val="tx1"/>
                </a:solidFill>
                <a:effectLst/>
                <a:latin typeface="+mn-lt"/>
                <a:ea typeface="+mn-ea"/>
                <a:cs typeface="+mn-cs"/>
              </a:rPr>
              <a:t>rre</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olyan</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módszerek</a:t>
            </a:r>
            <a:r>
              <a:rPr lang="hu-HU" sz="1200" kern="1200" baseline="0" dirty="0" err="1">
                <a:solidFill>
                  <a:schemeClr val="tx1"/>
                </a:solidFill>
                <a:effectLst/>
                <a:latin typeface="+mn-lt"/>
                <a:ea typeface="+mn-ea"/>
                <a:cs typeface="+mn-cs"/>
              </a:rPr>
              <a:t>hez</a:t>
            </a:r>
            <a:r>
              <a:rPr lang="hu-HU" sz="1200" kern="1200" baseline="0" dirty="0">
                <a:solidFill>
                  <a:schemeClr val="tx1"/>
                </a:solidFill>
                <a:effectLst/>
                <a:latin typeface="+mn-lt"/>
                <a:ea typeface="+mn-ea"/>
                <a:cs typeface="+mn-cs"/>
              </a:rPr>
              <a:t> kapcsolódik</a:t>
            </a:r>
            <a:r>
              <a:rPr lang="de-AT" sz="1200" kern="1200" baseline="0" dirty="0">
                <a:solidFill>
                  <a:schemeClr val="tx1"/>
                </a:solidFill>
                <a:effectLst/>
                <a:latin typeface="+mn-lt"/>
                <a:ea typeface="+mn-ea"/>
                <a:cs typeface="+mn-cs"/>
              </a:rPr>
              <a:t>, mint:</a:t>
            </a:r>
          </a:p>
          <a:p>
            <a:r>
              <a:rPr lang="de-AT" sz="1200" kern="1200" baseline="0" dirty="0" err="1">
                <a:solidFill>
                  <a:schemeClr val="tx1"/>
                </a:solidFill>
                <a:effectLst/>
                <a:latin typeface="+mn-lt"/>
                <a:ea typeface="+mn-ea"/>
                <a:cs typeface="+mn-cs"/>
              </a:rPr>
              <a:t>Az</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innováció</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forrása</a:t>
            </a:r>
            <a:endParaRPr lang="de-AT" sz="1200" kern="1200" baseline="0" dirty="0">
              <a:solidFill>
                <a:schemeClr val="tx1"/>
              </a:solidFill>
              <a:effectLst/>
              <a:latin typeface="+mn-lt"/>
              <a:ea typeface="+mn-ea"/>
              <a:cs typeface="+mn-cs"/>
            </a:endParaRPr>
          </a:p>
          <a:p>
            <a:r>
              <a:rPr lang="de-AT" sz="1200" kern="1200" baseline="0" dirty="0" err="1">
                <a:solidFill>
                  <a:schemeClr val="tx1"/>
                </a:solidFill>
                <a:effectLst/>
                <a:latin typeface="+mn-lt"/>
                <a:ea typeface="+mn-ea"/>
                <a:cs typeface="+mn-cs"/>
              </a:rPr>
              <a:t>Innovációs</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kocka</a:t>
            </a:r>
            <a:endParaRPr lang="de-AT" sz="1200" kern="1200" baseline="0" dirty="0">
              <a:solidFill>
                <a:schemeClr val="tx1"/>
              </a:solidFill>
              <a:effectLst/>
              <a:latin typeface="+mn-lt"/>
              <a:ea typeface="+mn-ea"/>
              <a:cs typeface="+mn-cs"/>
            </a:endParaRPr>
          </a:p>
          <a:p>
            <a:r>
              <a:rPr lang="de-AT" sz="1200" kern="1200" baseline="0" dirty="0" err="1">
                <a:solidFill>
                  <a:schemeClr val="tx1"/>
                </a:solidFill>
                <a:effectLst/>
                <a:latin typeface="+mn-lt"/>
                <a:ea typeface="+mn-ea"/>
                <a:cs typeface="+mn-cs"/>
              </a:rPr>
              <a:t>Ishikava</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diagram</a:t>
            </a:r>
            <a:endParaRPr lang="de-AT" sz="1200" kern="1200" baseline="0" dirty="0">
              <a:solidFill>
                <a:schemeClr val="tx1"/>
              </a:solidFill>
              <a:effectLst/>
              <a:latin typeface="+mn-lt"/>
              <a:ea typeface="+mn-ea"/>
              <a:cs typeface="+mn-cs"/>
            </a:endParaRPr>
          </a:p>
          <a:p>
            <a:r>
              <a:rPr lang="de-AT" sz="1200" kern="1200" baseline="0" dirty="0" err="1">
                <a:solidFill>
                  <a:schemeClr val="tx1"/>
                </a:solidFill>
                <a:effectLst/>
                <a:latin typeface="+mn-lt"/>
                <a:ea typeface="+mn-ea"/>
                <a:cs typeface="+mn-cs"/>
              </a:rPr>
              <a:t>Quadim</a:t>
            </a:r>
            <a:r>
              <a:rPr lang="de-AT" sz="1200" kern="1200" baseline="0" dirty="0">
                <a:solidFill>
                  <a:schemeClr val="tx1"/>
                </a:solidFill>
                <a:effectLst/>
                <a:latin typeface="+mn-lt"/>
                <a:ea typeface="+mn-ea"/>
                <a:cs typeface="+mn-cs"/>
              </a:rPr>
              <a:t> </a:t>
            </a:r>
            <a:r>
              <a:rPr lang="de-AT" sz="1200" kern="1200" baseline="0" dirty="0" err="1">
                <a:solidFill>
                  <a:schemeClr val="tx1"/>
                </a:solidFill>
                <a:effectLst/>
                <a:latin typeface="+mn-lt"/>
                <a:ea typeface="+mn-ea"/>
                <a:cs typeface="+mn-cs"/>
              </a:rPr>
              <a:t>módszer</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10</a:t>
            </a:fld>
            <a:endParaRPr lang="hu-HU"/>
          </a:p>
        </p:txBody>
      </p:sp>
    </p:spTree>
    <p:extLst>
      <p:ext uri="{BB962C8B-B14F-4D97-AF65-F5344CB8AC3E}">
        <p14:creationId xmlns:p14="http://schemas.microsoft.com/office/powerpoint/2010/main" val="102371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Leírás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úgynevezett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szisztematikus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gondolkodás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erőforrásokkal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történő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esetében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termékekkel</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z </a:t>
            </a:r>
            <a:r>
              <a:rPr lang="en-US" sz="1200" b="0" i="0" u="none" strike="noStrike" kern="1200" baseline="0" dirty="0" err="1">
                <a:solidFill>
                  <a:schemeClr val="tx1"/>
                </a:solidFill>
                <a:latin typeface="+mn-lt"/>
                <a:ea typeface="+mn-ea"/>
                <a:cs typeface="+mn-cs"/>
              </a:rPr>
              <a:t>ügyfelek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igényeik</a:t>
            </a:r>
            <a:r>
              <a:rPr lang="hu-HU" sz="1200" b="0" i="0" u="none" strike="noStrike" kern="1200" baseline="0" dirty="0">
                <a:solidFill>
                  <a:schemeClr val="tx1"/>
                </a:solidFill>
                <a:latin typeface="+mn-lt"/>
                <a:ea typeface="+mn-ea"/>
                <a:cs typeface="+mn-cs"/>
              </a:rPr>
              <a:t> állnak szemben.</a:t>
            </a:r>
            <a:endParaRPr lang="en-US"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Cél</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és</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alkalmazhatóság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módszer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hasznos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lehet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életciklusának</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a karbantartásához,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frissítés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megújítás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szükségességére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való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kiterjesztés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érdekében</a:t>
            </a:r>
            <a:r>
              <a:rPr lang="hu-HU" sz="1200" b="0" i="0" u="none" strike="noStrike" kern="1200" baseline="0" dirty="0">
                <a:solidFill>
                  <a:schemeClr val="tx1"/>
                </a:solidFill>
                <a:latin typeface="+mn-lt"/>
                <a:ea typeface="+mn-ea"/>
                <a:cs typeface="+mn-cs"/>
              </a:rPr>
              <a:t> a p</a:t>
            </a:r>
            <a:r>
              <a:rPr lang="en-US" sz="1200" b="0" i="0" u="none" strike="noStrike" kern="1200" baseline="0" dirty="0" err="1">
                <a:solidFill>
                  <a:schemeClr val="tx1"/>
                </a:solidFill>
                <a:latin typeface="+mn-lt"/>
                <a:ea typeface="+mn-ea"/>
                <a:cs typeface="+mn-cs"/>
              </a:rPr>
              <a:t>iaci</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lépést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követve</a:t>
            </a:r>
            <a:r>
              <a:rPr lang="en-US" sz="1200" b="0" i="0" u="none" strike="noStrike" kern="1200" baseline="0" dirty="0">
                <a:solidFill>
                  <a:schemeClr val="tx1"/>
                </a:solidFill>
                <a:latin typeface="+mn-lt"/>
                <a:ea typeface="+mn-ea"/>
                <a:cs typeface="+mn-cs"/>
              </a:rPr>
              <a:t>.</a:t>
            </a:r>
          </a:p>
          <a:p>
            <a:r>
              <a:rPr lang="en-US" sz="1200" b="1" i="0" u="none" strike="noStrike" kern="1200" baseline="0" dirty="0" err="1">
                <a:solidFill>
                  <a:schemeClr val="tx1"/>
                </a:solidFill>
                <a:latin typeface="+mn-lt"/>
                <a:ea typeface="+mn-ea"/>
                <a:cs typeface="+mn-cs"/>
              </a:rPr>
              <a:t>Végrehajtási</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folyamat</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Olyan t</a:t>
            </a:r>
            <a:r>
              <a:rPr lang="en-US" sz="1200" b="0" i="0" u="none" strike="noStrike" kern="1200" baseline="0" dirty="0" err="1">
                <a:solidFill>
                  <a:schemeClr val="tx1"/>
                </a:solidFill>
                <a:latin typeface="+mn-lt"/>
                <a:ea typeface="+mn-ea"/>
                <a:cs typeface="+mn-cs"/>
              </a:rPr>
              <a:t>ermékek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újratervezésének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frissítésének</a:t>
            </a:r>
            <a:r>
              <a:rPr lang="hu-HU" sz="1200" b="0" i="0" u="none" strike="noStrike" kern="1200" baseline="0" dirty="0">
                <a:solidFill>
                  <a:schemeClr val="tx1"/>
                </a:solidFill>
                <a:latin typeface="+mn-lt"/>
                <a:ea typeface="+mn-ea"/>
                <a:cs typeface="+mn-cs"/>
              </a:rPr>
              <a:t> k</a:t>
            </a:r>
            <a:r>
              <a:rPr lang="en-US" sz="1200" b="0" i="0" u="none" strike="noStrike" kern="1200" baseline="0" dirty="0" err="1">
                <a:solidFill>
                  <a:schemeClr val="tx1"/>
                </a:solidFill>
                <a:latin typeface="+mn-lt"/>
                <a:ea typeface="+mn-ea"/>
                <a:cs typeface="+mn-cs"/>
              </a:rPr>
              <a:t>eresése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amelyek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életciklusa</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már a végéhez közeledik.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viszonylag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könnyen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megvalósíthatók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forgalomba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hozhatók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forrásokból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származnak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eljárás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diával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ábrázolt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fázisokból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áll</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a:solidFill>
                  <a:schemeClr val="tx1"/>
                </a:solidFill>
                <a:latin typeface="+mn-lt"/>
                <a:ea typeface="+mn-ea"/>
                <a:cs typeface="+mn-cs"/>
              </a:rPr>
              <a:t>EuroSPI</a:t>
            </a:r>
            <a:r>
              <a:rPr lang="en-US" sz="1200" b="0" i="0" u="none" strike="noStrike" kern="1200" baseline="0" dirty="0">
                <a:solidFill>
                  <a:schemeClr val="tx1"/>
                </a:solidFill>
                <a:latin typeface="+mn-lt"/>
                <a:ea typeface="+mn-ea"/>
                <a:cs typeface="+mn-cs"/>
              </a:rPr>
              <a:t> 2011, Copenhagen, Denmark, June 2011, Proceed-</a:t>
            </a:r>
            <a:r>
              <a:rPr lang="en-US" sz="1200" b="0" i="0" u="none" strike="noStrike" kern="1200" baseline="0" dirty="0" err="1">
                <a:solidFill>
                  <a:schemeClr val="tx1"/>
                </a:solidFill>
                <a:latin typeface="+mn-lt"/>
                <a:ea typeface="+mn-ea"/>
                <a:cs typeface="+mn-cs"/>
              </a:rPr>
              <a:t>ings</a:t>
            </a:r>
            <a:r>
              <a:rPr lang="en-US" sz="1200" b="0" i="0" u="none" strike="noStrike" kern="1200" baseline="0" dirty="0">
                <a:solidFill>
                  <a:schemeClr val="tx1"/>
                </a:solidFill>
                <a:latin typeface="+mn-lt"/>
                <a:ea typeface="+mn-ea"/>
                <a:cs typeface="+mn-cs"/>
              </a:rPr>
              <a:t>, Springer Communications in Computer and Information Science, pp. 278–289.</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11</a:t>
            </a:fld>
            <a:endParaRPr lang="hu-HU"/>
          </a:p>
        </p:txBody>
      </p:sp>
    </p:spTree>
    <p:extLst>
      <p:ext uri="{BB962C8B-B14F-4D97-AF65-F5344CB8AC3E}">
        <p14:creationId xmlns:p14="http://schemas.microsoft.com/office/powerpoint/2010/main" val="315671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dirty="0">
                <a:solidFill>
                  <a:schemeClr val="tx1"/>
                </a:solidFill>
                <a:latin typeface="+mn-lt"/>
                <a:ea typeface="+mn-ea"/>
                <a:cs typeface="+mn-cs"/>
              </a:rPr>
              <a:t>Példa</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Egy játékgyártó a gyerekrollerek eladásának csökkenését figyelte meg, amit elsősorban a keleti piacokról importált olcsóbb, de gyengébb minőségű termékek okoztak. A fenntartandó magas minőség és a jelentősen magas anyagköltségek miatt a termék árát nem lehet jelentősen csökkenteni, ezért úgy döntöttek, hogy a meglévő gyártás fejlesztése révén keresnek lehetőségeket a piaci pozíciójuk megőrzésére. A megcélzott vásárlói réteg a fiatal, aktív szülők, ezért a vállalat elsősorban az ő életstílusuknak megfelelő igények kielégítésére gondolt. Összeállítottak egy csoportot, amely a rollerek tervezőiből, fiatal szülőkből, marketingesekből és kereskedőkből áll.</a:t>
            </a:r>
          </a:p>
          <a:p>
            <a:endParaRPr lang="hu-HU" sz="1200" b="0" i="0" u="none" strike="noStrike" kern="1200" baseline="0" dirty="0">
              <a:solidFill>
                <a:schemeClr val="tx1"/>
              </a:solidFill>
              <a:latin typeface="+mn-lt"/>
              <a:ea typeface="+mn-ea"/>
              <a:cs typeface="+mn-cs"/>
            </a:endParaRPr>
          </a:p>
          <a:p>
            <a:r>
              <a:rPr lang="hu-HU" sz="1200" b="1" i="0" u="none" strike="noStrike" kern="1200" baseline="0" dirty="0">
                <a:solidFill>
                  <a:schemeClr val="tx1"/>
                </a:solidFill>
                <a:latin typeface="+mn-lt"/>
                <a:ea typeface="+mn-ea"/>
                <a:cs typeface="+mn-cs"/>
              </a:rPr>
              <a:t>Időtartam</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Ez a módszer több időt vesz igényben, legalább 2-3 napot, mivel alaposan meg kell vizsgálni a meglévő termékek és lehetőségek különféle szempontjait annak érdekében, hogy megismerjék az összes lehetőséget és lehetőséget.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a:solidFill>
                  <a:schemeClr val="tx1"/>
                </a:solidFill>
                <a:latin typeface="+mn-lt"/>
                <a:ea typeface="+mn-ea"/>
                <a:cs typeface="+mn-cs"/>
              </a:rPr>
              <a:t>EuroSPI</a:t>
            </a:r>
            <a:r>
              <a:rPr lang="en-US" sz="1200" b="0" i="0" u="none" strike="noStrike" kern="1200" baseline="0" dirty="0">
                <a:solidFill>
                  <a:schemeClr val="tx1"/>
                </a:solidFill>
                <a:latin typeface="+mn-lt"/>
                <a:ea typeface="+mn-ea"/>
                <a:cs typeface="+mn-cs"/>
              </a:rPr>
              <a:t> 2011, Copenhagen, Denmark, June 2011, Proceed-</a:t>
            </a:r>
            <a:r>
              <a:rPr lang="en-US" sz="1200" b="0" i="0" u="none" strike="noStrike" kern="1200" baseline="0" dirty="0" err="1">
                <a:solidFill>
                  <a:schemeClr val="tx1"/>
                </a:solidFill>
                <a:latin typeface="+mn-lt"/>
                <a:ea typeface="+mn-ea"/>
                <a:cs typeface="+mn-cs"/>
              </a:rPr>
              <a:t>ings</a:t>
            </a:r>
            <a:r>
              <a:rPr lang="en-US" sz="1200" b="0" i="0" u="none" strike="noStrike" kern="1200" baseline="0" dirty="0">
                <a:solidFill>
                  <a:schemeClr val="tx1"/>
                </a:solidFill>
                <a:latin typeface="+mn-lt"/>
                <a:ea typeface="+mn-ea"/>
                <a:cs typeface="+mn-cs"/>
              </a:rPr>
              <a:t>, Springer Communications in Computer and Information Science, pp. 278–289.</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12</a:t>
            </a:fld>
            <a:endParaRPr lang="hu-HU"/>
          </a:p>
        </p:txBody>
      </p:sp>
    </p:spTree>
    <p:extLst>
      <p:ext uri="{BB962C8B-B14F-4D97-AF65-F5344CB8AC3E}">
        <p14:creationId xmlns:p14="http://schemas.microsoft.com/office/powerpoint/2010/main" val="266342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termékinnováció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általában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fejlesztési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innovációját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eredményezi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harmadik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dimenzió</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támogató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frissítésével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csökkenthet</a:t>
            </a:r>
            <a:r>
              <a:rPr lang="hu-HU" sz="1200" b="0" i="0" u="none" strike="noStrike" kern="1200" baseline="0" dirty="0">
                <a:solidFill>
                  <a:schemeClr val="tx1"/>
                </a:solidFill>
                <a:latin typeface="+mn-lt"/>
                <a:ea typeface="+mn-ea"/>
                <a:cs typeface="+mn-cs"/>
              </a:rPr>
              <a:t>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idő</a:t>
            </a:r>
            <a:r>
              <a:rPr lang="hu-HU" sz="1200" b="0" i="0" u="none" strike="noStrike" kern="1200" baseline="0" dirty="0">
                <a:solidFill>
                  <a:schemeClr val="tx1"/>
                </a:solidFill>
                <a:latin typeface="+mn-lt"/>
                <a:ea typeface="+mn-ea"/>
                <a:cs typeface="+mn-cs"/>
              </a:rPr>
              <a:t>- és költségfelhasználás</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és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minőség</a:t>
            </a:r>
            <a:r>
              <a:rPr lang="hu-HU" sz="1200" b="0" i="0" u="none" strike="noStrike" kern="1200" baseline="0" dirty="0">
                <a:solidFill>
                  <a:schemeClr val="tx1"/>
                </a:solidFill>
                <a:latin typeface="+mn-lt"/>
                <a:ea typeface="+mn-ea"/>
                <a:cs typeface="+mn-cs"/>
              </a:rPr>
              <a:t> is</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a:solidFill>
                  <a:schemeClr val="tx1"/>
                </a:solidFill>
                <a:effectLst/>
                <a:latin typeface="+mn-lt"/>
                <a:ea typeface="+mn-ea"/>
                <a:cs typeface="+mn-cs"/>
              </a:rPr>
              <a:t>EuroSPI</a:t>
            </a:r>
            <a:r>
              <a:rPr lang="en-US" sz="1200" kern="1200" dirty="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13</a:t>
            </a:fld>
            <a:endParaRPr lang="hu-HU"/>
          </a:p>
        </p:txBody>
      </p:sp>
    </p:spTree>
    <p:extLst>
      <p:ext uri="{BB962C8B-B14F-4D97-AF65-F5344CB8AC3E}">
        <p14:creationId xmlns:p14="http://schemas.microsoft.com/office/powerpoint/2010/main" val="213740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Leírás</a:t>
            </a:r>
            <a:r>
              <a:rPr lang="hu-HU" sz="1200" b="1"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úgynevezett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szisztematikus</a:t>
            </a:r>
            <a:r>
              <a:rPr lang="hu-HU" sz="1200" b="0" i="0" u="none" strike="noStrike" kern="1200" baseline="0" dirty="0">
                <a:solidFill>
                  <a:schemeClr val="tx1"/>
                </a:solidFill>
                <a:latin typeface="+mn-lt"/>
                <a:ea typeface="+mn-ea"/>
                <a:cs typeface="+mn-cs"/>
              </a:rPr>
              <a:t>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a:t>
            </a:r>
            <a:r>
              <a:rPr lang="hu-HU" sz="1200" b="0" i="0" u="none" strike="noStrike" kern="1200" baseline="0" dirty="0">
                <a:solidFill>
                  <a:schemeClr val="tx1"/>
                </a:solidFill>
                <a:latin typeface="+mn-lt"/>
                <a:ea typeface="+mn-ea"/>
                <a:cs typeface="+mn-cs"/>
              </a:rPr>
              <a:t>elő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gondolkodás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erőforrásokkal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történő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esetében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termékekkel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foglalkozunk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szemben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ügyfelekkel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igényeivel</a:t>
            </a:r>
            <a:r>
              <a:rPr lang="en-US" sz="1200" b="0" i="0" u="none" strike="noStrike" kern="1200" baseline="0" dirty="0">
                <a:solidFill>
                  <a:schemeClr val="tx1"/>
                </a:solidFill>
                <a:latin typeface="+mn-lt"/>
                <a:ea typeface="+mn-ea"/>
                <a:cs typeface="+mn-cs"/>
              </a:rPr>
              <a:t>.</a:t>
            </a:r>
          </a:p>
          <a:p>
            <a:endParaRPr lang="hu-HU"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Cél</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és</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alkalmazhatóság</a:t>
            </a:r>
            <a:r>
              <a:rPr lang="hu-HU" sz="1200" b="1"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módszer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hasznos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lehet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életciklusának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meghosszabbítására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a:t>
            </a:r>
            <a:r>
              <a:rPr lang="hu-HU" sz="1200" b="0" i="0" u="none" strike="noStrike" kern="1200" baseline="0" dirty="0" err="1">
                <a:solidFill>
                  <a:schemeClr val="tx1"/>
                </a:solidFill>
                <a:latin typeface="+mn-lt"/>
                <a:ea typeface="+mn-ea"/>
                <a:cs typeface="+mn-cs"/>
              </a:rPr>
              <a:t>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megújítás</a:t>
            </a:r>
            <a:r>
              <a:rPr lang="hu-HU" sz="1200" b="0" i="0" u="none" strike="noStrike" kern="1200" baseline="0" dirty="0" err="1">
                <a:solidFill>
                  <a:schemeClr val="tx1"/>
                </a:solidFill>
                <a:latin typeface="+mn-lt"/>
                <a:ea typeface="+mn-ea"/>
                <a:cs typeface="+mn-cs"/>
              </a:rPr>
              <a:t>sal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érdekében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fenntartsa</a:t>
            </a:r>
            <a:r>
              <a:rPr lang="en-US" sz="1200" b="0" i="0" u="none" strike="noStrike" kern="1200" baseline="0" dirty="0">
                <a:solidFill>
                  <a:schemeClr val="tx1"/>
                </a:solidFill>
                <a:latin typeface="+mn-lt"/>
                <a:ea typeface="+mn-ea"/>
                <a:cs typeface="+mn-cs"/>
              </a:rPr>
              <a:t> a </a:t>
            </a:r>
            <a:r>
              <a:rPr lang="hu-HU" sz="1200" b="0" i="0" u="none" strike="noStrike" kern="1200" baseline="0" dirty="0">
                <a:solidFill>
                  <a:schemeClr val="tx1"/>
                </a:solidFill>
                <a:latin typeface="+mn-lt"/>
                <a:ea typeface="+mn-ea"/>
                <a:cs typeface="+mn-cs"/>
              </a:rPr>
              <a:t>termék </a:t>
            </a:r>
            <a:r>
              <a:rPr lang="en-US" sz="1200" b="0" i="0" u="none" strike="noStrike" kern="1200" baseline="0" dirty="0" err="1">
                <a:solidFill>
                  <a:schemeClr val="tx1"/>
                </a:solidFill>
                <a:latin typeface="+mn-lt"/>
                <a:ea typeface="+mn-ea"/>
                <a:cs typeface="+mn-cs"/>
              </a:rPr>
              <a:t>piaci</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jelenlétét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verseny</a:t>
            </a:r>
            <a:r>
              <a:rPr lang="hu-HU" sz="1200" b="0" i="0" u="none" strike="noStrike" kern="1200" baseline="0" dirty="0" err="1">
                <a:solidFill>
                  <a:schemeClr val="tx1"/>
                </a:solidFill>
                <a:latin typeface="+mn-lt"/>
                <a:ea typeface="+mn-ea"/>
                <a:cs typeface="+mn-cs"/>
              </a:rPr>
              <a:t>ben</a:t>
            </a:r>
            <a:r>
              <a:rPr lang="hu-HU" sz="1200" b="0" i="0" u="none" strike="noStrike" kern="1200" baseline="0" dirty="0">
                <a:solidFill>
                  <a:schemeClr val="tx1"/>
                </a:solidFill>
                <a:latin typeface="+mn-lt"/>
                <a:ea typeface="+mn-ea"/>
                <a:cs typeface="+mn-cs"/>
              </a:rPr>
              <a:t> tartsa azt</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hu-HU"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Végrehajtási</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folyamat</a:t>
            </a:r>
            <a:r>
              <a:rPr lang="hu-HU" sz="1200" b="1"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Olyan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újratervezésének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a:t>
            </a:r>
            <a:r>
              <a:rPr lang="hu-HU" sz="1200" b="0" i="0" u="none" strike="noStrike" kern="1200" baseline="0" dirty="0" err="1">
                <a:solidFill>
                  <a:schemeClr val="tx1"/>
                </a:solidFill>
                <a:latin typeface="+mn-lt"/>
                <a:ea typeface="+mn-ea"/>
                <a:cs typeface="+mn-cs"/>
              </a:rPr>
              <a:t>si</a:t>
            </a:r>
            <a:r>
              <a:rPr lang="hu-HU" sz="1200" b="0" i="0" u="none" strike="noStrike" kern="1200" baseline="0" dirty="0">
                <a:solidFill>
                  <a:schemeClr val="tx1"/>
                </a:solidFill>
                <a:latin typeface="+mn-lt"/>
                <a:ea typeface="+mn-ea"/>
                <a:cs typeface="+mn-cs"/>
              </a:rPr>
              <a:t> lehetőségeinek k</a:t>
            </a:r>
            <a:r>
              <a:rPr lang="en-US" sz="1200" b="0" i="0" u="none" strike="noStrike" kern="1200" baseline="0" dirty="0" err="1">
                <a:solidFill>
                  <a:schemeClr val="tx1"/>
                </a:solidFill>
                <a:latin typeface="+mn-lt"/>
                <a:ea typeface="+mn-ea"/>
                <a:cs typeface="+mn-cs"/>
              </a:rPr>
              <a:t>eresése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amelyek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véget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ér</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viszonylag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könnyen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megvalósíthatók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forgalomba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hozhatók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mivel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forrásokból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származnak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eljárás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diával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ábrázolt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fázisokból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áll</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14</a:t>
            </a:fld>
            <a:endParaRPr lang="hu-HU"/>
          </a:p>
        </p:txBody>
      </p:sp>
    </p:spTree>
    <p:extLst>
      <p:ext uri="{BB962C8B-B14F-4D97-AF65-F5344CB8AC3E}">
        <p14:creationId xmlns:p14="http://schemas.microsoft.com/office/powerpoint/2010/main" val="33288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dirty="0">
                <a:solidFill>
                  <a:schemeClr val="tx1"/>
                </a:solidFill>
                <a:latin typeface="+mn-lt"/>
                <a:ea typeface="+mn-ea"/>
                <a:cs typeface="+mn-cs"/>
              </a:rPr>
              <a:t>Leírás:</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kocka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szisztematikusan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irányítja</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résztvevőket</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problémák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szükségletek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lehetőségek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ötletekkel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való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megismerésére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megoldására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valamint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piacok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megtalálására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módszertan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növekvő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áttörő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felé</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irányítja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gondolkodásunkat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miközben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alkalmazásával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jövőbeli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tendenciák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igények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figyelembevételére</a:t>
            </a:r>
            <a:r>
              <a:rPr lang="en-US" sz="1200" b="0" i="0" u="none" strike="noStrike" kern="1200" baseline="0" dirty="0">
                <a:solidFill>
                  <a:schemeClr val="tx1"/>
                </a:solidFill>
                <a:latin typeface="+mn-lt"/>
                <a:ea typeface="+mn-ea"/>
                <a:cs typeface="+mn-cs"/>
              </a:rPr>
              <a:t> is </a:t>
            </a:r>
            <a:r>
              <a:rPr lang="en-US" sz="1200" b="0" i="0" u="none" strike="noStrike" kern="1200" baseline="0" dirty="0" err="1">
                <a:solidFill>
                  <a:schemeClr val="tx1"/>
                </a:solidFill>
                <a:latin typeface="+mn-lt"/>
                <a:ea typeface="+mn-ea"/>
                <a:cs typeface="+mn-cs"/>
              </a:rPr>
              <a:t>sor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kerül</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Cél</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és</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alkalmazhatóság</a:t>
            </a:r>
            <a:r>
              <a:rPr lang="hu-HU" sz="1200" b="1"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Ez a módszer a</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elsősorban a </a:t>
            </a:r>
            <a:r>
              <a:rPr lang="en-US" sz="1200" b="0" i="0" u="none" strike="noStrike" kern="1200" baseline="0" dirty="0" err="1">
                <a:solidFill>
                  <a:schemeClr val="tx1"/>
                </a:solidFill>
                <a:latin typeface="+mn-lt"/>
                <a:ea typeface="+mn-ea"/>
                <a:cs typeface="+mn-cs"/>
              </a:rPr>
              <a:t>termékek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szolgáltatások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innovációjára</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jelen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jövő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felé</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irányul</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teljesen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piacok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valamint</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kisebb</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frissítéseinek előrejelzésére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dirty="0"/>
              <a:t>A </a:t>
            </a:r>
            <a:r>
              <a:rPr lang="en-US" sz="1200" b="0" dirty="0" err="1"/>
              <a:t>folyamatot</a:t>
            </a:r>
            <a:r>
              <a:rPr lang="en-US" sz="1200" b="0" dirty="0"/>
              <a:t> </a:t>
            </a:r>
            <a:r>
              <a:rPr lang="hu-HU" sz="1200" b="0" dirty="0"/>
              <a:t>következetesen </a:t>
            </a:r>
            <a:r>
              <a:rPr lang="en-US" sz="1200" b="0" dirty="0"/>
              <a:t>a</a:t>
            </a:r>
            <a:r>
              <a:rPr lang="hu-HU" sz="1200" b="0" dirty="0"/>
              <a:t>z alábbi</a:t>
            </a:r>
            <a:r>
              <a:rPr lang="en-US" sz="1200" b="0" dirty="0"/>
              <a:t> </a:t>
            </a:r>
            <a:r>
              <a:rPr lang="en-US" sz="1200" b="0" dirty="0" err="1"/>
              <a:t>lépések</a:t>
            </a:r>
            <a:r>
              <a:rPr lang="en-US" sz="1200" b="0" dirty="0"/>
              <a:t> </a:t>
            </a:r>
            <a:r>
              <a:rPr lang="en-US" sz="1200" b="0" dirty="0" err="1"/>
              <a:t>végrehajtásával</a:t>
            </a:r>
            <a:r>
              <a:rPr lang="en-US" sz="1200" b="0" dirty="0"/>
              <a:t> </a:t>
            </a:r>
            <a:r>
              <a:rPr lang="en-US" sz="1200" b="0" dirty="0" err="1"/>
              <a:t>végezzük</a:t>
            </a:r>
            <a:r>
              <a:rPr lang="en-US" sz="1200" b="0" dirty="0"/>
              <a:t>:</a:t>
            </a:r>
          </a:p>
          <a:p>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dirty="0"/>
              <a:t>A </a:t>
            </a:r>
            <a:r>
              <a:rPr lang="en-US" sz="1200" dirty="0" err="1"/>
              <a:t>dimenziók</a:t>
            </a:r>
            <a:r>
              <a:rPr lang="en-US" sz="1200" dirty="0"/>
              <a:t> (</a:t>
            </a:r>
            <a:r>
              <a:rPr lang="en-US" sz="1200" dirty="0" err="1"/>
              <a:t>szükségletek</a:t>
            </a:r>
            <a:r>
              <a:rPr lang="en-US" sz="1200" dirty="0"/>
              <a:t>, </a:t>
            </a:r>
            <a:r>
              <a:rPr lang="en-US" sz="1200" dirty="0" err="1"/>
              <a:t>felhasználók</a:t>
            </a:r>
            <a:r>
              <a:rPr lang="en-US" sz="1200" dirty="0"/>
              <a:t>, </a:t>
            </a:r>
            <a:r>
              <a:rPr lang="en-US" sz="1200" dirty="0" err="1"/>
              <a:t>problémák</a:t>
            </a:r>
            <a:r>
              <a:rPr lang="en-US" sz="1200" dirty="0"/>
              <a:t>) </a:t>
            </a:r>
            <a:r>
              <a:rPr lang="en-US" sz="1200" dirty="0" err="1"/>
              <a:t>elemzése</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Igyekszünk minél több információt gyűjteni a kihívások mindhárom dimenziójára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"A </a:t>
            </a:r>
            <a:r>
              <a:rPr lang="en-US" sz="1200" dirty="0" err="1"/>
              <a:t>kockák</a:t>
            </a:r>
            <a:r>
              <a:rPr lang="en-US" sz="1200" dirty="0"/>
              <a:t> </a:t>
            </a:r>
            <a:r>
              <a:rPr lang="en-US" sz="1200" dirty="0" err="1"/>
              <a:t>kitöltése</a:t>
            </a:r>
            <a:r>
              <a:rPr lang="en-US" sz="1200" dirty="0"/>
              <a:t>" </a:t>
            </a:r>
            <a:r>
              <a:rPr lang="en-US" sz="1200" dirty="0" err="1"/>
              <a:t>vagy</a:t>
            </a:r>
            <a:r>
              <a:rPr lang="en-US" sz="1200" dirty="0"/>
              <a:t> a </a:t>
            </a:r>
            <a:r>
              <a:rPr lang="en-US" sz="1200" dirty="0" err="1"/>
              <a:t>különböző</a:t>
            </a:r>
            <a:r>
              <a:rPr lang="en-US" sz="1200" dirty="0"/>
              <a:t> </a:t>
            </a:r>
            <a:r>
              <a:rPr lang="en-US" sz="1200" dirty="0" err="1"/>
              <a:t>mezők</a:t>
            </a:r>
            <a:r>
              <a:rPr lang="en-US" sz="1200" dirty="0"/>
              <a:t> </a:t>
            </a:r>
            <a:r>
              <a:rPr lang="hu-HU" sz="1200" dirty="0"/>
              <a:t>dimenzióinak </a:t>
            </a:r>
            <a:r>
              <a:rPr lang="en-US" sz="1200" dirty="0" err="1"/>
              <a:t>összevonása</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melyet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hajtunk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végre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kompatibilis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információkat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találunk</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konvergens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dimenziókról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például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felhasználók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jövőbeli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szükségleteiről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rejtett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problémáikhoz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képest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majd</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ennek </a:t>
            </a:r>
            <a:r>
              <a:rPr lang="en-US" sz="1200" b="0" i="0" u="none" strike="noStrike" kern="1200" baseline="0" dirty="0" err="1">
                <a:solidFill>
                  <a:schemeClr val="tx1"/>
                </a:solidFill>
                <a:latin typeface="+mn-lt"/>
                <a:ea typeface="+mn-ea"/>
                <a:cs typeface="+mn-cs"/>
              </a:rPr>
              <a:t>teljes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egészével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tölt</a:t>
            </a:r>
            <a:r>
              <a:rPr lang="hu-HU" sz="1200" b="0" i="0" u="none" strike="noStrike" kern="1200" baseline="0" dirty="0">
                <a:solidFill>
                  <a:schemeClr val="tx1"/>
                </a:solidFill>
                <a:latin typeface="+mn-lt"/>
                <a:ea typeface="+mn-ea"/>
                <a:cs typeface="+mn-cs"/>
              </a:rPr>
              <a:t>j</a:t>
            </a:r>
            <a:r>
              <a:rPr lang="en-US" sz="1200" b="0" i="0" u="none" strike="noStrike" kern="1200" baseline="0" dirty="0" err="1">
                <a:solidFill>
                  <a:schemeClr val="tx1"/>
                </a:solidFill>
                <a:latin typeface="+mn-lt"/>
                <a:ea typeface="+mn-ea"/>
                <a:cs typeface="+mn-cs"/>
              </a:rPr>
              <a:t>ük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egész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kockát</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a:t>
            </a:r>
            <a:r>
              <a:rPr lang="hu-HU" sz="1200" dirty="0"/>
              <a:t>P</a:t>
            </a:r>
            <a:r>
              <a:rPr lang="en-US" sz="1200" dirty="0" err="1"/>
              <a:t>roblémák</a:t>
            </a:r>
            <a:r>
              <a:rPr lang="en-US" sz="1200" dirty="0"/>
              <a:t> </a:t>
            </a:r>
            <a:r>
              <a:rPr lang="en-US" sz="1200" dirty="0" err="1"/>
              <a:t>és</a:t>
            </a:r>
            <a:r>
              <a:rPr lang="en-US" sz="1200" dirty="0"/>
              <a:t> </a:t>
            </a:r>
            <a:r>
              <a:rPr lang="en-US" sz="1200" dirty="0" err="1"/>
              <a:t>lehetőségek</a:t>
            </a:r>
            <a:r>
              <a:rPr lang="en-US" sz="1200" dirty="0"/>
              <a:t> </a:t>
            </a:r>
            <a:r>
              <a:rPr lang="en-US" sz="1200" dirty="0" err="1"/>
              <a:t>azonosítása</a:t>
            </a:r>
            <a:r>
              <a:rPr lang="hu-HU" sz="1200" dirty="0"/>
              <a:t> a kocka számára </a:t>
            </a:r>
            <a:r>
              <a:rPr lang="en-US" sz="1200" b="0" i="0" u="none" strike="noStrike" kern="1200" baseline="0" dirty="0">
                <a:solidFill>
                  <a:schemeClr val="tx1"/>
                </a:solidFill>
                <a:latin typeface="+mn-lt"/>
                <a:ea typeface="+mn-ea"/>
                <a:cs typeface="+mn-cs"/>
              </a:rPr>
              <a:t>(a</a:t>
            </a:r>
            <a:r>
              <a:rPr lang="hu-HU" sz="1200" b="0" i="0" u="none" strike="noStrike" kern="1200" baseline="0" dirty="0">
                <a:solidFill>
                  <a:schemeClr val="tx1"/>
                </a:solidFill>
                <a:latin typeface="+mn-lt"/>
                <a:ea typeface="+mn-ea"/>
                <a:cs typeface="+mn-cs"/>
              </a:rPr>
              <a:t>z egyesített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információ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amellyel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kockákat</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ki</a:t>
            </a:r>
            <a:r>
              <a:rPr lang="en-US" sz="1200" b="0" i="0" u="none" strike="noStrike" kern="1200" baseline="0" dirty="0" err="1">
                <a:solidFill>
                  <a:schemeClr val="tx1"/>
                </a:solidFill>
                <a:latin typeface="+mn-lt"/>
                <a:ea typeface="+mn-ea"/>
                <a:cs typeface="+mn-cs"/>
              </a:rPr>
              <a:t>töltik</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t>
            </a:r>
            <a:r>
              <a:rPr lang="en-US" sz="1200" dirty="0" err="1"/>
              <a:t>Olyan</a:t>
            </a:r>
            <a:r>
              <a:rPr lang="en-US" sz="1200" dirty="0"/>
              <a:t> </a:t>
            </a:r>
            <a:r>
              <a:rPr lang="en-US" sz="1200" dirty="0" err="1"/>
              <a:t>megoldások</a:t>
            </a:r>
            <a:r>
              <a:rPr lang="en-US" sz="1200" dirty="0"/>
              <a:t> </a:t>
            </a:r>
            <a:r>
              <a:rPr lang="en-US" sz="1200" dirty="0" err="1"/>
              <a:t>keresése</a:t>
            </a:r>
            <a:r>
              <a:rPr lang="en-US" sz="1200" dirty="0"/>
              <a:t>, </a:t>
            </a:r>
            <a:r>
              <a:rPr lang="en-US" sz="1200" dirty="0" err="1"/>
              <a:t>amelyek</a:t>
            </a:r>
            <a:r>
              <a:rPr lang="en-US" sz="1200" dirty="0"/>
              <a:t> </a:t>
            </a:r>
            <a:r>
              <a:rPr lang="en-US" sz="1200" dirty="0" err="1"/>
              <a:t>lehetőséget</a:t>
            </a:r>
            <a:r>
              <a:rPr lang="en-US" sz="1200" dirty="0"/>
              <a:t> </a:t>
            </a:r>
            <a:r>
              <a:rPr lang="en-US" sz="1200" dirty="0" err="1"/>
              <a:t>jelentenek</a:t>
            </a:r>
            <a:r>
              <a:rPr lang="hu-HU" sz="1200" dirty="0"/>
              <a:t> már létező termékek innovációjára vagy újak kifejlesztésére. </a:t>
            </a:r>
            <a:r>
              <a:rPr lang="en-US" sz="1200" b="0" i="0" u="none" strike="noStrike" kern="1200" baseline="0" dirty="0" err="1">
                <a:solidFill>
                  <a:schemeClr val="tx1"/>
                </a:solidFill>
                <a:latin typeface="+mn-lt"/>
                <a:ea typeface="+mn-ea"/>
                <a:cs typeface="+mn-cs"/>
              </a:rPr>
              <a:t>Ehhez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használjuk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ötletkészítési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technikák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egyikét</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a:solidFill>
                  <a:schemeClr val="tx1"/>
                </a:solidFill>
                <a:latin typeface="+mn-lt"/>
                <a:ea typeface="+mn-ea"/>
                <a:cs typeface="+mn-cs"/>
              </a:rPr>
              <a:t>EuroSPI</a:t>
            </a:r>
            <a:r>
              <a:rPr lang="en-US" sz="1200" b="0" i="0" u="none" strike="noStrike" kern="1200" baseline="0" dirty="0">
                <a:solidFill>
                  <a:schemeClr val="tx1"/>
                </a:solidFill>
                <a:latin typeface="+mn-lt"/>
                <a:ea typeface="+mn-ea"/>
                <a:cs typeface="+mn-cs"/>
              </a:rPr>
              <a:t> 2011, Copenhagen, Denmark, June 2011, Proceed-</a:t>
            </a:r>
            <a:r>
              <a:rPr lang="en-US" sz="1200" b="0" i="0" u="none" strike="noStrike" kern="1200" baseline="0" dirty="0" err="1">
                <a:solidFill>
                  <a:schemeClr val="tx1"/>
                </a:solidFill>
                <a:latin typeface="+mn-lt"/>
                <a:ea typeface="+mn-ea"/>
                <a:cs typeface="+mn-cs"/>
              </a:rPr>
              <a:t>ings</a:t>
            </a:r>
            <a:r>
              <a:rPr lang="en-US" sz="1200" b="0" i="0" u="none" strike="noStrike" kern="1200" baseline="0" dirty="0">
                <a:solidFill>
                  <a:schemeClr val="tx1"/>
                </a:solidFill>
                <a:latin typeface="+mn-lt"/>
                <a:ea typeface="+mn-ea"/>
                <a:cs typeface="+mn-cs"/>
              </a:rPr>
              <a:t>, Springer Communications in Computer and Information Science, pp. 278–289.</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15</a:t>
            </a:fld>
            <a:endParaRPr lang="hu-HU"/>
          </a:p>
        </p:txBody>
      </p:sp>
    </p:spTree>
    <p:extLst>
      <p:ext uri="{BB962C8B-B14F-4D97-AF65-F5344CB8AC3E}">
        <p14:creationId xmlns:p14="http://schemas.microsoft.com/office/powerpoint/2010/main" val="73733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dirty="0">
                <a:solidFill>
                  <a:schemeClr val="tx1"/>
                </a:solidFill>
                <a:latin typeface="+mn-lt"/>
                <a:ea typeface="+mn-ea"/>
                <a:cs typeface="+mn-cs"/>
              </a:rPr>
              <a:t>Példa</a:t>
            </a:r>
            <a:r>
              <a:rPr lang="en-US" sz="1200" b="0" i="0" u="none" strike="noStrike" kern="1200" baseline="0" dirty="0">
                <a:solidFill>
                  <a:schemeClr val="tx1"/>
                </a:solidFill>
                <a:latin typeface="+mn-lt"/>
                <a:ea typeface="+mn-ea"/>
                <a:cs typeface="+mn-cs"/>
              </a:rPr>
              <a:t>:</a:t>
            </a:r>
            <a:r>
              <a:rPr lang="hu-HU" sz="1200" b="0" i="0" u="none" strike="noStrike" kern="1200" baseline="0" dirty="0">
                <a:solidFill>
                  <a:schemeClr val="tx1"/>
                </a:solidFill>
                <a:latin typeface="+mn-lt"/>
                <a:ea typeface="+mn-ea"/>
                <a:cs typeface="+mn-cs"/>
              </a:rPr>
              <a:t> </a:t>
            </a:r>
            <a:r>
              <a:rPr lang="de-AT" sz="1200" b="0" i="0" u="none" strike="noStrike" kern="1200" baseline="0" dirty="0">
                <a:solidFill>
                  <a:schemeClr val="tx1"/>
                </a:solidFill>
                <a:latin typeface="+mn-lt"/>
                <a:ea typeface="+mn-ea"/>
                <a:cs typeface="+mn-cs"/>
              </a:rPr>
              <a:t>A </a:t>
            </a:r>
            <a:r>
              <a:rPr lang="de-AT" sz="1200" b="0" i="0" u="none" strike="noStrike" kern="1200" baseline="0" dirty="0" err="1">
                <a:solidFill>
                  <a:schemeClr val="tx1"/>
                </a:solidFill>
                <a:latin typeface="+mn-lt"/>
                <a:ea typeface="+mn-ea"/>
                <a:cs typeface="+mn-cs"/>
              </a:rPr>
              <a:t>szabadidő</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eltöltése</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és</a:t>
            </a:r>
            <a:r>
              <a:rPr lang="de-AT" sz="1200" b="0" i="0" u="none" strike="noStrike" kern="1200" baseline="0" dirty="0">
                <a:solidFill>
                  <a:schemeClr val="tx1"/>
                </a:solidFill>
                <a:latin typeface="+mn-lt"/>
                <a:ea typeface="+mn-ea"/>
                <a:cs typeface="+mn-cs"/>
              </a:rPr>
              <a:t> a </a:t>
            </a:r>
            <a:r>
              <a:rPr lang="de-AT" sz="1200" b="0" i="0" u="none" strike="noStrike" kern="1200" baseline="0" dirty="0" err="1">
                <a:solidFill>
                  <a:schemeClr val="tx1"/>
                </a:solidFill>
                <a:latin typeface="+mn-lt"/>
                <a:ea typeface="+mn-ea"/>
                <a:cs typeface="+mn-cs"/>
              </a:rPr>
              <a:t>nyaralás</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egy</a:t>
            </a:r>
            <a:r>
              <a:rPr lang="de-AT"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lakóautóval </a:t>
            </a:r>
            <a:r>
              <a:rPr lang="de-AT" sz="1200" b="0" i="0" u="none" strike="noStrike" kern="1200" baseline="0" dirty="0" err="1">
                <a:solidFill>
                  <a:schemeClr val="tx1"/>
                </a:solidFill>
                <a:latin typeface="+mn-lt"/>
                <a:ea typeface="+mn-ea"/>
                <a:cs typeface="+mn-cs"/>
              </a:rPr>
              <a:t>különleges</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élmény</a:t>
            </a:r>
            <a:r>
              <a:rPr lang="de-AT" sz="1200" b="0" i="0" u="none" strike="noStrike" kern="1200" baseline="0" dirty="0">
                <a:solidFill>
                  <a:schemeClr val="tx1"/>
                </a:solidFill>
                <a:latin typeface="+mn-lt"/>
                <a:ea typeface="+mn-ea"/>
                <a:cs typeface="+mn-cs"/>
              </a:rPr>
              <a:t>, a </a:t>
            </a:r>
            <a:r>
              <a:rPr lang="hu-HU" sz="1200" b="0" i="0" u="none" strike="noStrike" kern="1200" baseline="0" dirty="0">
                <a:solidFill>
                  <a:schemeClr val="tx1"/>
                </a:solidFill>
                <a:latin typeface="+mn-lt"/>
                <a:ea typeface="+mn-ea"/>
                <a:cs typeface="+mn-cs"/>
              </a:rPr>
              <a:t>lakóautók </a:t>
            </a:r>
            <a:r>
              <a:rPr lang="de-AT" sz="1200" b="0" i="0" u="none" strike="noStrike" kern="1200" baseline="0" dirty="0" err="1">
                <a:solidFill>
                  <a:schemeClr val="tx1"/>
                </a:solidFill>
                <a:latin typeface="+mn-lt"/>
                <a:ea typeface="+mn-ea"/>
                <a:cs typeface="+mn-cs"/>
              </a:rPr>
              <a:t>tulajdonosai</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és</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felhasználói</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szinte</a:t>
            </a:r>
            <a:r>
              <a:rPr lang="de-AT"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egy </a:t>
            </a:r>
            <a:r>
              <a:rPr lang="de-AT" sz="1200" b="0" i="0" u="none" strike="noStrike" kern="1200" baseline="0" dirty="0" err="1">
                <a:solidFill>
                  <a:schemeClr val="tx1"/>
                </a:solidFill>
                <a:latin typeface="+mn-lt"/>
                <a:ea typeface="+mn-ea"/>
                <a:cs typeface="+mn-cs"/>
              </a:rPr>
              <a:t>szubkultúrá</a:t>
            </a:r>
            <a:r>
              <a:rPr lang="hu-HU" sz="1200" b="0" i="0" u="none" strike="noStrike" kern="1200" baseline="0" dirty="0">
                <a:solidFill>
                  <a:schemeClr val="tx1"/>
                </a:solidFill>
                <a:latin typeface="+mn-lt"/>
                <a:ea typeface="+mn-ea"/>
                <a:cs typeface="+mn-cs"/>
              </a:rPr>
              <a:t>t alakítottak ki</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Ezért</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az</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innováció</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különösen</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fontos</a:t>
            </a:r>
            <a:r>
              <a:rPr lang="de-AT" sz="1200" b="0" i="0" u="none" strike="noStrike" kern="1200" baseline="0" dirty="0">
                <a:solidFill>
                  <a:schemeClr val="tx1"/>
                </a:solidFill>
                <a:latin typeface="+mn-lt"/>
                <a:ea typeface="+mn-ea"/>
                <a:cs typeface="+mn-cs"/>
              </a:rPr>
              <a:t> a </a:t>
            </a:r>
            <a:r>
              <a:rPr lang="de-AT" sz="1200" b="0" i="0" u="none" strike="noStrike" kern="1200" baseline="0" dirty="0" err="1">
                <a:solidFill>
                  <a:schemeClr val="tx1"/>
                </a:solidFill>
                <a:latin typeface="+mn-lt"/>
                <a:ea typeface="+mn-ea"/>
                <a:cs typeface="+mn-cs"/>
              </a:rPr>
              <a:t>tervezők</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és</a:t>
            </a:r>
            <a:r>
              <a:rPr lang="de-AT" sz="1200" b="0" i="0" u="none" strike="noStrike" kern="1200" baseline="0" dirty="0">
                <a:solidFill>
                  <a:schemeClr val="tx1"/>
                </a:solidFill>
                <a:latin typeface="+mn-lt"/>
                <a:ea typeface="+mn-ea"/>
                <a:cs typeface="+mn-cs"/>
              </a:rPr>
              <a:t> a </a:t>
            </a:r>
            <a:r>
              <a:rPr lang="de-AT" sz="1200" b="0" i="0" u="none" strike="noStrike" kern="1200" baseline="0" dirty="0" err="1">
                <a:solidFill>
                  <a:schemeClr val="tx1"/>
                </a:solidFill>
                <a:latin typeface="+mn-lt"/>
                <a:ea typeface="+mn-ea"/>
                <a:cs typeface="+mn-cs"/>
              </a:rPr>
              <a:t>gyártók</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számára</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Egy</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gyártó</a:t>
            </a:r>
            <a:r>
              <a:rPr lang="de-AT" sz="1200" b="0" i="0" u="none" strike="noStrike" kern="1200" baseline="0" dirty="0">
                <a:solidFill>
                  <a:schemeClr val="tx1"/>
                </a:solidFill>
                <a:latin typeface="+mn-lt"/>
                <a:ea typeface="+mn-ea"/>
                <a:cs typeface="+mn-cs"/>
              </a:rPr>
              <a:t> a </a:t>
            </a:r>
            <a:r>
              <a:rPr lang="de-AT" sz="1200" b="0" i="0" u="none" strike="noStrike" kern="1200" baseline="0" dirty="0" err="1">
                <a:solidFill>
                  <a:schemeClr val="tx1"/>
                </a:solidFill>
                <a:latin typeface="+mn-lt"/>
                <a:ea typeface="+mn-ea"/>
                <a:cs typeface="+mn-cs"/>
              </a:rPr>
              <a:t>modellek</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fejlesztését</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az</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innovációs</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kocka</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segítségével</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dolgozt</a:t>
            </a:r>
            <a:r>
              <a:rPr lang="hu-HU" sz="1200" b="0" i="0" u="none" strike="noStrike" kern="1200" baseline="0" dirty="0">
                <a:solidFill>
                  <a:schemeClr val="tx1"/>
                </a:solidFill>
                <a:latin typeface="+mn-lt"/>
                <a:ea typeface="+mn-ea"/>
                <a:cs typeface="+mn-cs"/>
              </a:rPr>
              <a:t>a</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ki</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amelyet</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az</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alábbi</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területeken</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hajtottak</a:t>
            </a:r>
            <a:r>
              <a:rPr lang="de-AT" sz="1200" b="0" i="0" u="none" strike="noStrike" kern="1200" baseline="0" dirty="0">
                <a:solidFill>
                  <a:schemeClr val="tx1"/>
                </a:solidFill>
                <a:latin typeface="+mn-lt"/>
                <a:ea typeface="+mn-ea"/>
                <a:cs typeface="+mn-cs"/>
              </a:rPr>
              <a:t> </a:t>
            </a:r>
            <a:r>
              <a:rPr lang="de-AT" sz="1200" b="0" i="0" u="none" strike="noStrike" kern="1200" baseline="0" dirty="0" err="1">
                <a:solidFill>
                  <a:schemeClr val="tx1"/>
                </a:solidFill>
                <a:latin typeface="+mn-lt"/>
                <a:ea typeface="+mn-ea"/>
                <a:cs typeface="+mn-cs"/>
              </a:rPr>
              <a:t>végre</a:t>
            </a:r>
            <a:r>
              <a:rPr lang="de-AT"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t>Önálló energiaellátás</a:t>
            </a:r>
            <a:r>
              <a:rPr lang="en-US" sz="1200" b="1" dirty="0"/>
              <a:t>. </a:t>
            </a:r>
            <a:r>
              <a:rPr lang="hu-HU" sz="1200" dirty="0"/>
              <a:t>A lakóautó-használók egyik alapelvető igénye egy hét önálló energiaellátás a motor beindítása nélkül. Ezt</a:t>
            </a:r>
            <a:r>
              <a:rPr lang="hu-HU" sz="1200" baseline="0" dirty="0"/>
              <a:t> határozottan nehéz elérni téli körülmények között. Az alapvető probléma az energiához köthető, a nagy mennyiségű tartalék akkumulátorkapacitás biztosítása problémás.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piacon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számos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rendszer-megoldás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rendelkezésre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például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gáz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napenergia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üzemanyagcellák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felhasználásával</a:t>
            </a:r>
            <a:r>
              <a:rPr lang="en-US" sz="1200" b="0" i="0" u="none" strike="noStrike" kern="1200" baseline="0" dirty="0">
                <a:solidFill>
                  <a:schemeClr val="tx1"/>
                </a:solidFill>
                <a:latin typeface="+mn-lt"/>
                <a:ea typeface="+mn-ea"/>
                <a:cs typeface="+mn-cs"/>
              </a:rPr>
              <a:t>.</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felhasználók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jelenlegi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igényeinek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problémáinak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kifejtése</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kocka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alsó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első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oldali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része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t>Lakóautó, lakóhajó</a:t>
            </a:r>
            <a:r>
              <a:rPr lang="en-US" sz="1200" b="1" dirty="0"/>
              <a:t>. </a:t>
            </a:r>
            <a:r>
              <a:rPr lang="hu-HU" sz="1200" dirty="0"/>
              <a:t>A potenciális vásárlók egy része a lakóautó nyújtotta szabadság mellett a </a:t>
            </a:r>
            <a:r>
              <a:rPr lang="hu-HU" sz="1200" dirty="0" err="1"/>
              <a:t>víziközlekedés</a:t>
            </a:r>
            <a:r>
              <a:rPr lang="hu-HU" sz="1200" dirty="0"/>
              <a:t> szabadságát is igénylik. Van, aki az autót, míg más a hajót kedveli jobban. Különösen jelentős része mindkettőnek a lakórész. Ez lehetőséget teremt arra, hogy "</a:t>
            </a:r>
            <a:r>
              <a:rPr lang="hu-HU" sz="1200" dirty="0" err="1"/>
              <a:t>kettő-az-egyben</a:t>
            </a:r>
            <a:r>
              <a:rPr lang="hu-HU" sz="1200" dirty="0"/>
              <a:t>" elven alapuló lakóautó-hajót gyártsanak. A hajó egy önálló egység, a lakórésze olyan esetekben is használható, amikor rögzítve van egy szárazföldi járművön. Az új potenciális felhasználók vagy ügyfelek vonzására felmerülő problémára alapozott aktuális igények így kerülnek bemutatásra.</a:t>
            </a:r>
            <a:endParaRPr lang="en-US" sz="1200" dirty="0"/>
          </a:p>
          <a:p>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needs expressed on the basis of an overt problem that may attract new potential users or customers are thus presented.</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16</a:t>
            </a:fld>
            <a:endParaRPr lang="hu-HU"/>
          </a:p>
        </p:txBody>
      </p:sp>
    </p:spTree>
    <p:extLst>
      <p:ext uri="{BB962C8B-B14F-4D97-AF65-F5344CB8AC3E}">
        <p14:creationId xmlns:p14="http://schemas.microsoft.com/office/powerpoint/2010/main" val="56077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t>Előrenézve a</a:t>
            </a:r>
            <a:r>
              <a:rPr lang="en-US" sz="1200" b="1" dirty="0"/>
              <a:t> </a:t>
            </a:r>
            <a:r>
              <a:rPr lang="en-US" sz="1200" b="1" dirty="0" err="1"/>
              <a:t>jövőre</a:t>
            </a:r>
            <a:r>
              <a:rPr lang="en-US" sz="1200" b="1" dirty="0"/>
              <a:t>. </a:t>
            </a:r>
            <a:r>
              <a:rPr lang="en-US" sz="1200" dirty="0" err="1"/>
              <a:t>Manapság</a:t>
            </a:r>
            <a:r>
              <a:rPr lang="en-US" sz="1200" dirty="0"/>
              <a:t> </a:t>
            </a:r>
            <a:r>
              <a:rPr lang="en-US" sz="1200" dirty="0" err="1"/>
              <a:t>szinte</a:t>
            </a:r>
            <a:r>
              <a:rPr lang="en-US" sz="1200" dirty="0"/>
              <a:t> </a:t>
            </a:r>
            <a:r>
              <a:rPr lang="en-US" sz="1200" dirty="0" err="1"/>
              <a:t>nincs</a:t>
            </a:r>
            <a:r>
              <a:rPr lang="en-US" sz="1200" dirty="0"/>
              <a:t> </a:t>
            </a:r>
            <a:r>
              <a:rPr lang="en-US" sz="1200" dirty="0" err="1"/>
              <a:t>olyan</a:t>
            </a:r>
            <a:r>
              <a:rPr lang="en-US" sz="1200" dirty="0"/>
              <a:t> </a:t>
            </a:r>
            <a:r>
              <a:rPr lang="hu-HU" sz="1200" dirty="0"/>
              <a:t>lakóautó-</a:t>
            </a:r>
            <a:r>
              <a:rPr lang="en-US" sz="1200" dirty="0" err="1"/>
              <a:t>használó</a:t>
            </a:r>
            <a:r>
              <a:rPr lang="en-US" sz="1200" dirty="0"/>
              <a:t>, </a:t>
            </a:r>
            <a:r>
              <a:rPr lang="en-US" sz="1200" dirty="0" err="1"/>
              <a:t>aki</a:t>
            </a:r>
            <a:r>
              <a:rPr lang="en-US" sz="1200" dirty="0"/>
              <a:t> </a:t>
            </a:r>
            <a:r>
              <a:rPr lang="hu-HU" sz="1200" dirty="0"/>
              <a:t>ne használna okos</a:t>
            </a:r>
            <a:r>
              <a:rPr lang="en-US" sz="1200" dirty="0" err="1"/>
              <a:t>telefon</a:t>
            </a:r>
            <a:r>
              <a:rPr lang="hu-HU" sz="1200" dirty="0"/>
              <a:t>t</a:t>
            </a:r>
            <a:r>
              <a:rPr lang="en-US" sz="1200" dirty="0"/>
              <a:t>. </a:t>
            </a:r>
            <a:r>
              <a:rPr lang="en-US" sz="1200" dirty="0" err="1"/>
              <a:t>Ez</a:t>
            </a:r>
            <a:r>
              <a:rPr lang="en-US" sz="1200" dirty="0"/>
              <a:t> </a:t>
            </a:r>
            <a:r>
              <a:rPr lang="en-US" sz="1200" dirty="0" err="1"/>
              <a:t>az</a:t>
            </a:r>
            <a:r>
              <a:rPr lang="en-US" sz="1200" dirty="0"/>
              <a:t> </a:t>
            </a:r>
            <a:r>
              <a:rPr lang="en-US" sz="1200" dirty="0" err="1"/>
              <a:t>eszköz</a:t>
            </a:r>
            <a:r>
              <a:rPr lang="en-US" sz="1200" dirty="0"/>
              <a:t> </a:t>
            </a:r>
            <a:r>
              <a:rPr lang="en-US" sz="1200" dirty="0" err="1"/>
              <a:t>lehetővé</a:t>
            </a:r>
            <a:r>
              <a:rPr lang="en-US" sz="1200" dirty="0"/>
              <a:t> </a:t>
            </a:r>
            <a:r>
              <a:rPr lang="en-US" sz="1200" dirty="0" err="1"/>
              <a:t>teszi</a:t>
            </a:r>
            <a:r>
              <a:rPr lang="en-US" sz="1200" dirty="0"/>
              <a:t> a </a:t>
            </a:r>
            <a:r>
              <a:rPr lang="en-US" sz="1200" dirty="0" err="1"/>
              <a:t>világítás</a:t>
            </a:r>
            <a:r>
              <a:rPr lang="en-US" sz="1200" dirty="0"/>
              <a:t>, </a:t>
            </a:r>
            <a:r>
              <a:rPr lang="en-US" sz="1200" dirty="0" err="1"/>
              <a:t>légkondicionálás</a:t>
            </a:r>
            <a:r>
              <a:rPr lang="en-US" sz="1200" dirty="0"/>
              <a:t>, </a:t>
            </a:r>
            <a:r>
              <a:rPr lang="en-US" sz="1200" dirty="0" err="1"/>
              <a:t>riaszt</a:t>
            </a:r>
            <a:r>
              <a:rPr lang="hu-HU" sz="1200" dirty="0"/>
              <a:t>ó</a:t>
            </a:r>
            <a:r>
              <a:rPr lang="en-US" sz="1200" dirty="0"/>
              <a:t> </a:t>
            </a:r>
            <a:r>
              <a:rPr lang="en-US" sz="1200" dirty="0" err="1"/>
              <a:t>és</a:t>
            </a:r>
            <a:r>
              <a:rPr lang="en-US" sz="1200" dirty="0"/>
              <a:t> </a:t>
            </a:r>
            <a:r>
              <a:rPr lang="hu-HU" sz="1200" dirty="0"/>
              <a:t>egyebek </a:t>
            </a:r>
            <a:r>
              <a:rPr lang="en-US" sz="1200" dirty="0" err="1"/>
              <a:t>távirányítását</a:t>
            </a:r>
            <a:r>
              <a:rPr lang="hu-HU" sz="1200" dirty="0"/>
              <a:t> is</a:t>
            </a:r>
            <a:r>
              <a:rPr lang="en-US" sz="1200" dirty="0"/>
              <a:t>.</a:t>
            </a:r>
            <a:r>
              <a:rPr lang="hu-HU" sz="1200" dirty="0"/>
              <a:t> Ezek a "józan ész" alkalmazását követelik meg és fontos előrelépést jelenthet az előrejelzések felé. </a:t>
            </a:r>
            <a:r>
              <a:rPr lang="en-US" sz="1200" b="0" i="0" u="none" strike="noStrike" kern="1200" baseline="0" dirty="0" err="1">
                <a:solidFill>
                  <a:schemeClr val="tx1"/>
                </a:solidFill>
                <a:latin typeface="+mn-lt"/>
                <a:ea typeface="+mn-ea"/>
                <a:cs typeface="+mn-cs"/>
              </a:rPr>
              <a:t>Így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például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elkövetkezendő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hétre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vonatkozó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időjárás-előrejelzések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elérhetők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interneten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keresztül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jobban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biztosítsák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optimalizálják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energiafogyasztást</a:t>
            </a:r>
            <a:r>
              <a:rPr lang="en-US" sz="1200" b="0" i="0" u="none" strike="noStrike" kern="1200" baseline="0" dirty="0">
                <a:solidFill>
                  <a:schemeClr val="tx1"/>
                </a:solidFill>
                <a:latin typeface="+mn-lt"/>
                <a:ea typeface="+mn-ea"/>
                <a:cs typeface="+mn-cs"/>
              </a:rPr>
              <a:t> a 7 </a:t>
            </a:r>
            <a:r>
              <a:rPr lang="en-US" sz="1200" b="0" i="0" u="none" strike="noStrike" kern="1200" baseline="0" dirty="0" err="1">
                <a:solidFill>
                  <a:schemeClr val="tx1"/>
                </a:solidFill>
                <a:latin typeface="+mn-lt"/>
                <a:ea typeface="+mn-ea"/>
                <a:cs typeface="+mn-cs"/>
              </a:rPr>
              <a:t>napos</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energia-</a:t>
            </a:r>
            <a:r>
              <a:rPr lang="en-US" sz="1200" b="0" i="0" u="none" strike="noStrike" kern="1200" baseline="0" dirty="0" err="1">
                <a:solidFill>
                  <a:schemeClr val="tx1"/>
                </a:solidFill>
                <a:latin typeface="+mn-lt"/>
                <a:ea typeface="+mn-ea"/>
                <a:cs typeface="+mn-cs"/>
              </a:rPr>
              <a:t>autonómia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biztosításában</a:t>
            </a:r>
            <a:r>
              <a:rPr lang="en-US" sz="1200" b="0" i="0" u="none" strike="noStrike" kern="1200" baseline="0" dirty="0">
                <a:solidFill>
                  <a:schemeClr val="tx1"/>
                </a:solidFill>
                <a:latin typeface="+mn-lt"/>
                <a:ea typeface="+mn-ea"/>
                <a:cs typeface="+mn-cs"/>
              </a:rPr>
              <a:t>.</a:t>
            </a:r>
            <a:r>
              <a:rPr lang="hu-HU" sz="1200" b="0" i="0" u="none" strike="noStrike" kern="1200" baseline="0" dirty="0">
                <a:solidFill>
                  <a:schemeClr val="tx1"/>
                </a:solidFill>
                <a:latin typeface="+mn-lt"/>
                <a:ea typeface="+mn-ea"/>
                <a:cs typeface="+mn-cs"/>
              </a:rPr>
              <a:t> Ez a meglévő felhasználók jövőbeli igényeit tükrözi - amelyek már részben jól ismertek; azonban ez a szükséglet még a felhasználók saját maga számára is rejtett.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t>Kempingautó</a:t>
            </a:r>
            <a:r>
              <a:rPr lang="en-US" sz="1200" b="1" dirty="0"/>
              <a:t>. </a:t>
            </a:r>
            <a:r>
              <a:rPr lang="hu-HU" sz="1200" dirty="0"/>
              <a:t>A lakóautók sok felhasználója szembesül a nehézkes közlekedés problémájával (nem engedélyezik a belvárosi területekre belépést, időlegesen leállítják a lakóautót, a jármű nagy külső mérete miatti kényelmetlenségek). Valójában a lakóautó kínál egy megoldást: a lakóautó</a:t>
            </a:r>
            <a:r>
              <a:rPr lang="hu-HU" sz="1200" baseline="0" dirty="0"/>
              <a:t> szerves részét képező </a:t>
            </a:r>
            <a:r>
              <a:rPr lang="hu-HU" sz="1200" dirty="0"/>
              <a:t>kisebb, motoros jármű, amely a kempingező szerves részét képezi, de levehető arról (pl. robogó). Így kifejezetten érdekes lehetőséget jelenthet az új, potenciális ügyfelek felé, akiknek eddig az autóval közlekedést és szállodai tartózkodást preferálták.</a:t>
            </a:r>
            <a:endParaRPr lang="en-US" sz="1200" dirty="0"/>
          </a:p>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17</a:t>
            </a:fld>
            <a:endParaRPr lang="hu-HU"/>
          </a:p>
        </p:txBody>
      </p:sp>
    </p:spTree>
    <p:extLst>
      <p:ext uri="{BB962C8B-B14F-4D97-AF65-F5344CB8AC3E}">
        <p14:creationId xmlns:p14="http://schemas.microsoft.com/office/powerpoint/2010/main" val="254659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dirty="0" err="1"/>
              <a:t>Gázpalack</a:t>
            </a:r>
            <a:r>
              <a:rPr lang="en-US" sz="1200" b="1" dirty="0"/>
              <a:t> </a:t>
            </a:r>
            <a:r>
              <a:rPr lang="hu-HU" sz="1200" b="1" dirty="0"/>
              <a:t>töltöttsége</a:t>
            </a:r>
            <a:r>
              <a:rPr lang="en-US" sz="1200" b="1" dirty="0"/>
              <a:t>. </a:t>
            </a:r>
            <a:r>
              <a:rPr lang="hu-HU" sz="1200" dirty="0"/>
              <a:t>A lakóautó üzemeltetéséhez elengedhetetlen a (propán-bután) gáz használata. Annak ellenére, hogy még a háztartásokban is rendkívül széles körben elterjedt, a piac még mindig nem kínál egyszerű és megbízható mérőt, amely jelzi a maradék gázmennyiséget a gázpalackban. Ennek következtében szembesülünk azzal hogy a gázpalackot csak akkor cseréljük ki, amikor mér tényleg teljesen elfogy a gáz. Ez a feladat inkább egy másik ipari szektorra vár (mérőeszközök gyártása), de a lakóautók tervezői és gyártói is ösztönözhetik őket a megoldás keresésére.</a:t>
            </a:r>
            <a:endParaRPr lang="en-US" sz="1200" dirty="0"/>
          </a:p>
          <a:p>
            <a:endParaRPr lang="hu-HU"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t>Energiatakarékosság. </a:t>
            </a:r>
            <a:r>
              <a:rPr lang="hu-HU" sz="1200" dirty="0"/>
              <a:t>A lakóautók általában fűtéssel vannak felszerelve a hideg időben történő használatra. Ez a fűtőelem gyakran egy különösen rosszul szigetelt térben helyezkedik el, így a keletkező hőenergia nagy része elvész. Ez kihívást jelent a jobban szigetelt fűtőelemek előállításához, ami közvetett kihívás a gyártók számára. Meg kell találni az egyensúlyt, amely egyszerre biztosítja a megfelelő szellőzést és a túlmelegedés elkerülését, és ennek az egyensúlynak a meghiúsulása tükröződik egy túlméretezett fűtőberendezésben a jármű rosszul szigetelt részén. Itt látható a meglévő felhasználók egyik rejtett problémája, amely azonban határozottan megmutathatja jövőbeli igényeket.</a:t>
            </a:r>
            <a:endParaRPr lang="en-US" sz="1200" dirty="0"/>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a:p>
            <a:endParaRPr lang="en-US" sz="1200" b="0" i="0" u="none" strike="noStrike" kern="1200" baseline="0" dirty="0">
              <a:solidFill>
                <a:schemeClr val="tx1"/>
              </a:solidFill>
              <a:latin typeface="+mn-lt"/>
              <a:ea typeface="+mn-ea"/>
              <a:cs typeface="+mn-cs"/>
            </a:endParaRP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18</a:t>
            </a:fld>
            <a:endParaRPr lang="hu-HU"/>
          </a:p>
        </p:txBody>
      </p:sp>
    </p:spTree>
    <p:extLst>
      <p:ext uri="{BB962C8B-B14F-4D97-AF65-F5344CB8AC3E}">
        <p14:creationId xmlns:p14="http://schemas.microsoft.com/office/powerpoint/2010/main" val="388249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termékinnováció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általában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fejlesztési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innovációját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eredményezi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harmadik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dimenzió</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támogató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frissítésével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csökkenthet</a:t>
            </a:r>
            <a:r>
              <a:rPr lang="hu-HU" sz="1200" b="0" i="0" u="none" strike="noStrike" kern="1200" baseline="0" dirty="0">
                <a:solidFill>
                  <a:schemeClr val="tx1"/>
                </a:solidFill>
                <a:latin typeface="+mn-lt"/>
                <a:ea typeface="+mn-ea"/>
                <a:cs typeface="+mn-cs"/>
              </a:rPr>
              <a:t>ő</a:t>
            </a:r>
            <a:r>
              <a:rPr lang="en-US" sz="1200" b="0" i="0" u="none" strike="noStrike" kern="1200" baseline="0" dirty="0">
                <a:solidFill>
                  <a:schemeClr val="tx1"/>
                </a:solidFill>
                <a:latin typeface="+mn-lt"/>
                <a:ea typeface="+mn-ea"/>
                <a:cs typeface="+mn-cs"/>
              </a:rPr>
              <a:t> a</a:t>
            </a:r>
            <a:r>
              <a:rPr lang="hu-HU" sz="1200" b="0" i="0" u="none" strike="noStrike" kern="1200" baseline="0" dirty="0">
                <a:solidFill>
                  <a:schemeClr val="tx1"/>
                </a:solidFill>
                <a:latin typeface="+mn-lt"/>
                <a:ea typeface="+mn-ea"/>
                <a:cs typeface="+mn-cs"/>
              </a:rPr>
              <a:t> ráfordítandó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idő</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költségek</a:t>
            </a:r>
            <a:r>
              <a:rPr lang="hu-HU" sz="1200" b="0" i="0" u="none" strike="noStrike" kern="1200" baseline="0" dirty="0">
                <a:solidFill>
                  <a:schemeClr val="tx1"/>
                </a:solidFill>
                <a:latin typeface="+mn-lt"/>
                <a:ea typeface="+mn-ea"/>
                <a:cs typeface="+mn-cs"/>
              </a:rPr>
              <a:t>, valamin</a:t>
            </a:r>
            <a:r>
              <a:rPr lang="en-US" sz="1200" b="0" i="0" u="none" strike="noStrike" kern="1200" baseline="0" dirty="0">
                <a:solidFill>
                  <a:schemeClr val="tx1"/>
                </a:solidFill>
                <a:latin typeface="+mn-lt"/>
                <a:ea typeface="+mn-ea"/>
                <a:cs typeface="+mn-cs"/>
              </a:rPr>
              <a:t>t </a:t>
            </a:r>
            <a:r>
              <a:rPr lang="hu-HU" sz="1200" b="0" i="0" u="none" strike="noStrike" kern="1200" baseline="0" dirty="0">
                <a:solidFill>
                  <a:schemeClr val="tx1"/>
                </a:solidFill>
                <a:latin typeface="+mn-lt"/>
                <a:ea typeface="+mn-ea"/>
                <a:cs typeface="+mn-cs"/>
              </a:rPr>
              <a:t>javítható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minőség</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a:solidFill>
                  <a:schemeClr val="tx1"/>
                </a:solidFill>
                <a:effectLst/>
                <a:latin typeface="+mn-lt"/>
                <a:ea typeface="+mn-ea"/>
                <a:cs typeface="+mn-cs"/>
              </a:rPr>
              <a:t>EuroSPI</a:t>
            </a:r>
            <a:r>
              <a:rPr lang="en-US" sz="1200" kern="1200" dirty="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19</a:t>
            </a:fld>
            <a:endParaRPr lang="hu-HU"/>
          </a:p>
        </p:txBody>
      </p:sp>
    </p:spTree>
    <p:extLst>
      <p:ext uri="{BB962C8B-B14F-4D97-AF65-F5344CB8AC3E}">
        <p14:creationId xmlns:p14="http://schemas.microsoft.com/office/powerpoint/2010/main" val="56161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a:p>
          <a:p>
            <a:r>
              <a:rPr lang="hu-HU" dirty="0"/>
              <a:t>Tanárok</a:t>
            </a:r>
            <a:r>
              <a:rPr lang="de-AT" dirty="0"/>
              <a:t>:</a:t>
            </a:r>
          </a:p>
          <a:p>
            <a:endParaRPr lang="de-AT" dirty="0"/>
          </a:p>
          <a:p>
            <a:pPr marL="0" indent="0">
              <a:buFont typeface="Arial" panose="020B0604020202020204" pitchFamily="34" charset="0"/>
              <a:buNone/>
            </a:pPr>
            <a:r>
              <a:rPr lang="hu-HU" sz="1200" dirty="0"/>
              <a:t>PC 1</a:t>
            </a:r>
            <a:r>
              <a:rPr lang="de-AT" sz="1200" dirty="0"/>
              <a:t> </a:t>
            </a:r>
            <a:r>
              <a:rPr lang="en-US" sz="1200" dirty="0"/>
              <a:t>A </a:t>
            </a:r>
            <a:r>
              <a:rPr lang="en-US" sz="1200" dirty="0" err="1"/>
              <a:t>tanárok</a:t>
            </a:r>
            <a:r>
              <a:rPr lang="en-US" sz="1200" dirty="0"/>
              <a:t> </a:t>
            </a:r>
            <a:r>
              <a:rPr lang="en-US" sz="1200" dirty="0" err="1"/>
              <a:t>képesek</a:t>
            </a:r>
            <a:r>
              <a:rPr lang="en-US" sz="1200" dirty="0"/>
              <a:t> </a:t>
            </a:r>
            <a:r>
              <a:rPr lang="en-US" sz="1200" dirty="0" err="1"/>
              <a:t>módszerek</a:t>
            </a:r>
            <a:r>
              <a:rPr lang="en-US" sz="1200" dirty="0"/>
              <a:t> </a:t>
            </a:r>
            <a:r>
              <a:rPr lang="en-US" sz="1200" dirty="0" err="1"/>
              <a:t>és</a:t>
            </a:r>
            <a:r>
              <a:rPr lang="en-US" sz="1200" dirty="0"/>
              <a:t> </a:t>
            </a:r>
            <a:r>
              <a:rPr lang="en-US" sz="1200" dirty="0" err="1"/>
              <a:t>eszközök</a:t>
            </a:r>
            <a:r>
              <a:rPr lang="en-US" sz="1200" dirty="0"/>
              <a:t> </a:t>
            </a:r>
            <a:r>
              <a:rPr lang="en-US" sz="1200" dirty="0" err="1"/>
              <a:t>használ</a:t>
            </a:r>
            <a:r>
              <a:rPr lang="hu-HU" sz="1200" noProof="1"/>
              <a:t>atára</a:t>
            </a:r>
            <a:r>
              <a:rPr lang="hu-HU" sz="1200" dirty="0"/>
              <a:t> </a:t>
            </a:r>
            <a:r>
              <a:rPr lang="en-US" sz="1200" dirty="0"/>
              <a:t>a </a:t>
            </a:r>
            <a:r>
              <a:rPr lang="en-US" sz="1200" dirty="0" err="1"/>
              <a:t>problémák</a:t>
            </a:r>
            <a:r>
              <a:rPr lang="en-US" sz="1200" dirty="0"/>
              <a:t> </a:t>
            </a:r>
            <a:r>
              <a:rPr lang="en-US" sz="1200" dirty="0" err="1"/>
              <a:t>és</a:t>
            </a:r>
            <a:r>
              <a:rPr lang="en-US" sz="1200" dirty="0"/>
              <a:t> </a:t>
            </a:r>
            <a:r>
              <a:rPr lang="en-US" sz="1200" dirty="0" err="1"/>
              <a:t>lehetőség</a:t>
            </a:r>
            <a:r>
              <a:rPr lang="hu-HU" sz="1200" dirty="0" err="1"/>
              <a:t>ek</a:t>
            </a:r>
            <a:r>
              <a:rPr lang="hu-HU" sz="1200" dirty="0"/>
              <a:t> azonosítása érdekében</a:t>
            </a:r>
            <a:r>
              <a:rPr lang="en-US" sz="1200" dirty="0"/>
              <a:t>.</a:t>
            </a:r>
            <a:endParaRPr lang="hu-HU" sz="1200" dirty="0"/>
          </a:p>
          <a:p>
            <a:pPr marL="0" indent="0">
              <a:buFont typeface="Arial" panose="020B0604020202020204" pitchFamily="34" charset="0"/>
              <a:buNone/>
            </a:pPr>
            <a:r>
              <a:rPr lang="hu-HU" sz="1200" dirty="0"/>
              <a:t>PC 2</a:t>
            </a:r>
            <a:r>
              <a:rPr lang="de-AT" sz="1200" dirty="0"/>
              <a:t> </a:t>
            </a:r>
            <a:r>
              <a:rPr lang="hu-HU" sz="1200" dirty="0"/>
              <a:t>A tanár ismeri a probléma részekre bontásának elvét és képes azonosítani a probléma valódi gyökereit.</a:t>
            </a:r>
            <a:endParaRPr lang="hu-HU" dirty="0"/>
          </a:p>
          <a:p>
            <a:endParaRPr lang="de-AT" dirty="0"/>
          </a:p>
          <a:p>
            <a:r>
              <a:rPr lang="de-AT" dirty="0"/>
              <a:t>Mentor</a:t>
            </a:r>
            <a:r>
              <a:rPr lang="hu-HU" dirty="0"/>
              <a:t>ok:</a:t>
            </a:r>
            <a:endParaRPr lang="de-AT" dirty="0"/>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PC 1</a:t>
            </a:r>
            <a:r>
              <a:rPr lang="de-AT" sz="1200" dirty="0"/>
              <a:t> </a:t>
            </a:r>
            <a:r>
              <a:rPr lang="hu-HU" sz="1200" dirty="0"/>
              <a:t>A mentor </a:t>
            </a:r>
            <a:r>
              <a:rPr lang="en-US" sz="1200" dirty="0" err="1"/>
              <a:t>képes</a:t>
            </a:r>
            <a:r>
              <a:rPr lang="hu-HU" sz="1200" dirty="0"/>
              <a:t> a tanárok bevezetni </a:t>
            </a:r>
            <a:r>
              <a:rPr lang="en-US" sz="1200" dirty="0" err="1"/>
              <a:t>módszerek</a:t>
            </a:r>
            <a:r>
              <a:rPr lang="en-US" sz="1200" dirty="0"/>
              <a:t> </a:t>
            </a:r>
            <a:r>
              <a:rPr lang="en-US" sz="1200" dirty="0" err="1"/>
              <a:t>és</a:t>
            </a:r>
            <a:r>
              <a:rPr lang="en-US" sz="1200" dirty="0"/>
              <a:t> </a:t>
            </a:r>
            <a:r>
              <a:rPr lang="en-US" sz="1200" dirty="0" err="1"/>
              <a:t>eszközök</a:t>
            </a:r>
            <a:r>
              <a:rPr lang="en-US" sz="1200" dirty="0"/>
              <a:t> </a:t>
            </a:r>
            <a:r>
              <a:rPr lang="en-US" sz="1200" dirty="0" err="1"/>
              <a:t>használ</a:t>
            </a:r>
            <a:r>
              <a:rPr lang="hu-HU" sz="1200" noProof="1"/>
              <a:t>atára</a:t>
            </a:r>
            <a:r>
              <a:rPr lang="hu-HU" sz="1200" dirty="0"/>
              <a:t> </a:t>
            </a:r>
            <a:r>
              <a:rPr lang="en-US" sz="1200" dirty="0"/>
              <a:t>a </a:t>
            </a:r>
            <a:r>
              <a:rPr lang="en-US" sz="1200" dirty="0" err="1"/>
              <a:t>problémák</a:t>
            </a:r>
            <a:r>
              <a:rPr lang="en-US" sz="1200" dirty="0"/>
              <a:t> </a:t>
            </a:r>
            <a:r>
              <a:rPr lang="en-US" sz="1200" dirty="0" err="1"/>
              <a:t>és</a:t>
            </a:r>
            <a:r>
              <a:rPr lang="en-US" sz="1200" dirty="0"/>
              <a:t> </a:t>
            </a:r>
            <a:r>
              <a:rPr lang="en-US" sz="1200" dirty="0" err="1"/>
              <a:t>lehetőség</a:t>
            </a:r>
            <a:r>
              <a:rPr lang="hu-HU" sz="1200" dirty="0" err="1"/>
              <a:t>ek</a:t>
            </a:r>
            <a:r>
              <a:rPr lang="hu-HU" sz="1200" dirty="0"/>
              <a:t> azonosítása érdekében</a:t>
            </a:r>
            <a:r>
              <a:rPr lang="en-US" sz="1200" dirty="0"/>
              <a:t>.</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PC </a:t>
            </a:r>
            <a:r>
              <a:rPr lang="de-AT" sz="1200" dirty="0"/>
              <a:t>2 </a:t>
            </a:r>
            <a:r>
              <a:rPr lang="hu-HU" sz="1200" dirty="0"/>
              <a:t>A mentor </a:t>
            </a:r>
            <a:r>
              <a:rPr lang="en-US" sz="1200" dirty="0" err="1"/>
              <a:t>képes</a:t>
            </a:r>
            <a:r>
              <a:rPr lang="hu-HU" sz="1200" dirty="0"/>
              <a:t> a tanárok bevezetni probléma részekre bontásának elvébe és bemutatni a probléma valódi gyökereinek azonosítását.</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Leírás</a:t>
            </a:r>
            <a:r>
              <a:rPr lang="hu-HU" sz="1200" b="1"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úgynevezett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szisztematikus</a:t>
            </a:r>
            <a:r>
              <a:rPr lang="hu-HU" sz="1200" b="0" i="0" u="none" strike="noStrike" kern="1200" baseline="0" dirty="0">
                <a:solidFill>
                  <a:schemeClr val="tx1"/>
                </a:solidFill>
                <a:latin typeface="+mn-lt"/>
                <a:ea typeface="+mn-ea"/>
                <a:cs typeface="+mn-cs"/>
              </a:rPr>
              <a:t>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ötlet</a:t>
            </a:r>
            <a:r>
              <a:rPr lang="hu-HU" sz="1200" b="0" i="0" u="none" strike="noStrike" kern="1200" baseline="0" dirty="0">
                <a:solidFill>
                  <a:schemeClr val="tx1"/>
                </a:solidFill>
                <a:latin typeface="+mn-lt"/>
                <a:ea typeface="+mn-ea"/>
                <a:cs typeface="+mn-cs"/>
              </a:rPr>
              <a:t>elő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gondolkodás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erőforrásokkal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történő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innováció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esetében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termékekkel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foglalkozunk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szemben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ügyfelekkel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igényeivel</a:t>
            </a:r>
            <a:r>
              <a:rPr lang="en-US" sz="1200" b="0" i="0" u="none" strike="noStrike" kern="1200" baseline="0" dirty="0">
                <a:solidFill>
                  <a:schemeClr val="tx1"/>
                </a:solidFill>
                <a:latin typeface="+mn-lt"/>
                <a:ea typeface="+mn-ea"/>
                <a:cs typeface="+mn-cs"/>
              </a:rPr>
              <a:t>.</a:t>
            </a:r>
          </a:p>
          <a:p>
            <a:endParaRPr lang="hu-HU"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Cél</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és</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alkalmazhatóság</a:t>
            </a:r>
            <a:r>
              <a:rPr lang="hu-HU"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módszer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hasznos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lehet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életciklusának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meghosszabbítására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a:t>
            </a:r>
            <a:r>
              <a:rPr lang="hu-HU" sz="1200" b="0" i="0" u="none" strike="noStrike" kern="1200" baseline="0" dirty="0" err="1">
                <a:solidFill>
                  <a:schemeClr val="tx1"/>
                </a:solidFill>
                <a:latin typeface="+mn-lt"/>
                <a:ea typeface="+mn-ea"/>
                <a:cs typeface="+mn-cs"/>
              </a:rPr>
              <a:t>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megújítás</a:t>
            </a:r>
            <a:r>
              <a:rPr lang="hu-HU" sz="1200" b="0" i="0" u="none" strike="noStrike" kern="1200" baseline="0" dirty="0" err="1">
                <a:solidFill>
                  <a:schemeClr val="tx1"/>
                </a:solidFill>
                <a:latin typeface="+mn-lt"/>
                <a:ea typeface="+mn-ea"/>
                <a:cs typeface="+mn-cs"/>
              </a:rPr>
              <a:t>sal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érdekében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fenntartsa</a:t>
            </a:r>
            <a:r>
              <a:rPr lang="en-US" sz="1200" b="0" i="0" u="none" strike="noStrike" kern="1200" baseline="0" dirty="0">
                <a:solidFill>
                  <a:schemeClr val="tx1"/>
                </a:solidFill>
                <a:latin typeface="+mn-lt"/>
                <a:ea typeface="+mn-ea"/>
                <a:cs typeface="+mn-cs"/>
              </a:rPr>
              <a:t> a </a:t>
            </a:r>
            <a:r>
              <a:rPr lang="hu-HU" sz="1200" b="0" i="0" u="none" strike="noStrike" kern="1200" baseline="0" dirty="0">
                <a:solidFill>
                  <a:schemeClr val="tx1"/>
                </a:solidFill>
                <a:latin typeface="+mn-lt"/>
                <a:ea typeface="+mn-ea"/>
                <a:cs typeface="+mn-cs"/>
              </a:rPr>
              <a:t>termék </a:t>
            </a:r>
            <a:r>
              <a:rPr lang="en-US" sz="1200" b="0" i="0" u="none" strike="noStrike" kern="1200" baseline="0" dirty="0" err="1">
                <a:solidFill>
                  <a:schemeClr val="tx1"/>
                </a:solidFill>
                <a:latin typeface="+mn-lt"/>
                <a:ea typeface="+mn-ea"/>
                <a:cs typeface="+mn-cs"/>
              </a:rPr>
              <a:t>piaci</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jelenlétét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verseny</a:t>
            </a:r>
            <a:r>
              <a:rPr lang="hu-HU" sz="1200" b="0" i="0" u="none" strike="noStrike" kern="1200" baseline="0" dirty="0" err="1">
                <a:solidFill>
                  <a:schemeClr val="tx1"/>
                </a:solidFill>
                <a:latin typeface="+mn-lt"/>
                <a:ea typeface="+mn-ea"/>
                <a:cs typeface="+mn-cs"/>
              </a:rPr>
              <a:t>ben</a:t>
            </a:r>
            <a:r>
              <a:rPr lang="hu-HU" sz="1200" b="0" i="0" u="none" strike="noStrike" kern="1200" baseline="0" dirty="0">
                <a:solidFill>
                  <a:schemeClr val="tx1"/>
                </a:solidFill>
                <a:latin typeface="+mn-lt"/>
                <a:ea typeface="+mn-ea"/>
                <a:cs typeface="+mn-cs"/>
              </a:rPr>
              <a:t> tartsa azt</a:t>
            </a:r>
            <a:r>
              <a:rPr lang="en-US" sz="1200" b="0" i="0" u="none" strike="noStrike" kern="1200" baseline="0" dirty="0">
                <a:solidFill>
                  <a:schemeClr val="tx1"/>
                </a:solidFill>
                <a:latin typeface="+mn-lt"/>
                <a:ea typeface="+mn-ea"/>
                <a:cs typeface="+mn-cs"/>
              </a:rPr>
              <a:t>.</a:t>
            </a:r>
            <a:endParaRPr lang="hu-HU" sz="1200" b="0" i="0" u="none" strike="noStrike" kern="1200" baseline="0" dirty="0">
              <a:solidFill>
                <a:schemeClr val="tx1"/>
              </a:solidFill>
              <a:latin typeface="+mn-lt"/>
              <a:ea typeface="+mn-ea"/>
              <a:cs typeface="+mn-cs"/>
            </a:endParaRPr>
          </a:p>
          <a:p>
            <a:endParaRPr lang="hu-HU"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Végrehajtási</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folyamat</a:t>
            </a:r>
            <a:r>
              <a:rPr lang="hu-HU"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Olyan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termékek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újratervezésének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a:t>
            </a:r>
            <a:r>
              <a:rPr lang="hu-HU" sz="1200" b="0" i="0" u="none" strike="noStrike" kern="1200" baseline="0" dirty="0" err="1">
                <a:solidFill>
                  <a:schemeClr val="tx1"/>
                </a:solidFill>
                <a:latin typeface="+mn-lt"/>
                <a:ea typeface="+mn-ea"/>
                <a:cs typeface="+mn-cs"/>
              </a:rPr>
              <a:t>si</a:t>
            </a:r>
            <a:r>
              <a:rPr lang="hu-HU" sz="1200" b="0" i="0" u="none" strike="noStrike" kern="1200" baseline="0" dirty="0">
                <a:solidFill>
                  <a:schemeClr val="tx1"/>
                </a:solidFill>
                <a:latin typeface="+mn-lt"/>
                <a:ea typeface="+mn-ea"/>
                <a:cs typeface="+mn-cs"/>
              </a:rPr>
              <a:t> lehetőségeinek k</a:t>
            </a:r>
            <a:r>
              <a:rPr lang="en-US" sz="1200" b="0" i="0" u="none" strike="noStrike" kern="1200" baseline="0" dirty="0" err="1">
                <a:solidFill>
                  <a:schemeClr val="tx1"/>
                </a:solidFill>
                <a:latin typeface="+mn-lt"/>
                <a:ea typeface="+mn-ea"/>
                <a:cs typeface="+mn-cs"/>
              </a:rPr>
              <a:t>eresése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amelyek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életciklusa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véget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ér</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Ezek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viszonylag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könnyen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megvalósíthatók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forgalomba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hozhatók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mivel</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meglévő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forrásokból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származnak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eljárás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diával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ábrázolt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fázisokból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áll</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Reference: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20</a:t>
            </a:fld>
            <a:endParaRPr lang="hu-HU"/>
          </a:p>
        </p:txBody>
      </p:sp>
    </p:spTree>
    <p:extLst>
      <p:ext uri="{BB962C8B-B14F-4D97-AF65-F5344CB8AC3E}">
        <p14:creationId xmlns:p14="http://schemas.microsoft.com/office/powerpoint/2010/main" val="241331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noProof="0" dirty="0">
                <a:solidFill>
                  <a:schemeClr val="tx1"/>
                </a:solidFill>
                <a:latin typeface="+mn-lt"/>
                <a:ea typeface="+mn-ea"/>
                <a:cs typeface="+mn-cs"/>
              </a:rPr>
              <a:t>Leírás: </a:t>
            </a:r>
            <a:r>
              <a:rPr lang="hu-HU" sz="1200" b="0" i="0" u="none" strike="noStrike" kern="1200" baseline="0" noProof="0" dirty="0">
                <a:solidFill>
                  <a:schemeClr val="tx1"/>
                </a:solidFill>
                <a:latin typeface="+mn-lt"/>
                <a:ea typeface="+mn-ea"/>
                <a:cs typeface="+mn-cs"/>
              </a:rPr>
              <a:t>A halszálka-diagramot rendszerint egy olyan csoporton belül hajtják végre, amely figyelembe veszi a probléma lehetséges okait, és az értékelést diagramként ábrázolják egymással összefüggő ágakként vagy „halszálka”-ként, különböző részletességi szinteken. A probléma általában négy vagy több funkciót vagy egy szervezet elemeit tárgyalja, amelyeken ezután a fej, mint ok jelenik meg. Ezeket tovább osztják több szintre. Ezzel fokozatosan ki lehet fejteni az alapprobléma mögöttes vagy kiváltó okait.</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Cél és alkalmazhatóság: </a:t>
            </a:r>
            <a:r>
              <a:rPr lang="hu-HU" sz="1200" b="0" i="0" u="none" strike="noStrike" kern="1200" baseline="0" noProof="0" dirty="0">
                <a:solidFill>
                  <a:schemeClr val="tx1"/>
                </a:solidFill>
                <a:latin typeface="+mn-lt"/>
                <a:ea typeface="+mn-ea"/>
                <a:cs typeface="+mn-cs"/>
              </a:rPr>
              <a:t>Az </a:t>
            </a:r>
            <a:r>
              <a:rPr lang="hu-HU" sz="1200" b="0" i="0" u="none" strike="noStrike" kern="1200" baseline="0" noProof="0" dirty="0" err="1">
                <a:solidFill>
                  <a:schemeClr val="tx1"/>
                </a:solidFill>
                <a:latin typeface="+mn-lt"/>
                <a:ea typeface="+mn-ea"/>
                <a:cs typeface="+mn-cs"/>
              </a:rPr>
              <a:t>Ishikawa</a:t>
            </a:r>
            <a:r>
              <a:rPr lang="hu-HU" sz="1200" b="0" i="0" u="none" strike="noStrike" kern="1200" baseline="0" noProof="0" dirty="0">
                <a:solidFill>
                  <a:schemeClr val="tx1"/>
                </a:solidFill>
                <a:latin typeface="+mn-lt"/>
                <a:ea typeface="+mn-ea"/>
                <a:cs typeface="+mn-cs"/>
              </a:rPr>
              <a:t>-diagram az okok és összefüggések áttekintésére szolgál, amelyek a problémák legfontosabb okainak azonosítását segítik. A diagram a probléma mélyebb és objektív bemutatását is elősegíti, és biztosítja, hogy minden résztvevő tudatában legyen az összes javaslatnak és a megfelelő úton halad a megoldás felé. Elfojtja a részleges vagy túl korai megoldásokat, megmutatja a kapcsolatok és a kölcsönhatások relatív fontosságát a probléma különböző részein.</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Végrehajtási folyamat: </a:t>
            </a:r>
            <a:r>
              <a:rPr lang="hu-HU" sz="1200" b="0" i="0" u="none" strike="noStrike" kern="1200" baseline="0" noProof="0" dirty="0">
                <a:solidFill>
                  <a:schemeClr val="tx1"/>
                </a:solidFill>
                <a:latin typeface="+mn-lt"/>
                <a:ea typeface="+mn-ea"/>
                <a:cs typeface="+mn-cs"/>
              </a:rPr>
              <a:t>A probléma elemzését a diagram segítségével végezzük, amely halszálka formájú. Egy papírlapon egy hosszú, vízszintes vonalat rajzolunk középre, amely az alapprobléma leírását jelöli, amelyet meg kell vizsgálni és meg kell vizsgálni. A középső vonal a hal gerince, a probléma maga a fejénél lesz. A gerinchez 45 fokban tartó vonalakat rajzolunk (nyílheggyel) minden egyes lehetséges oknál, ezek jelölik a valószínű okokat. Ezekhez adhatunk további okokat reprezentáló vonalakat is. A részletek kifelé növekvő szintje: a külső ágak vagy szálkák okozói azoknak a belsőknek, amelyekhez kapcsolódnak. Így a legkülső ágak / szálkák általában a probléma alapvető okai.</a:t>
            </a:r>
          </a:p>
          <a:p>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Forrás: </a:t>
            </a:r>
            <a:r>
              <a:rPr lang="hu-HU" sz="1200" b="0" i="0" u="none" strike="noStrike" kern="1200" baseline="0" noProof="0" dirty="0" err="1">
                <a:solidFill>
                  <a:schemeClr val="tx1"/>
                </a:solidFill>
                <a:latin typeface="+mn-lt"/>
                <a:ea typeface="+mn-ea"/>
                <a:cs typeface="+mn-cs"/>
              </a:rPr>
              <a:t>Likar</a:t>
            </a:r>
            <a:r>
              <a:rPr lang="hu-HU" sz="1200" b="0" i="0" u="none" strike="noStrike" kern="1200" baseline="0" noProof="0" dirty="0">
                <a:solidFill>
                  <a:schemeClr val="tx1"/>
                </a:solidFill>
                <a:latin typeface="+mn-lt"/>
                <a:ea typeface="+mn-ea"/>
                <a:cs typeface="+mn-cs"/>
              </a:rPr>
              <a:t> B., The Art of </a:t>
            </a:r>
            <a:r>
              <a:rPr lang="hu-HU" sz="1200" b="0" i="0" u="none" strike="noStrike" kern="1200" baseline="0" noProof="0" dirty="0" err="1">
                <a:solidFill>
                  <a:schemeClr val="tx1"/>
                </a:solidFill>
                <a:latin typeface="+mn-lt"/>
                <a:ea typeface="+mn-ea"/>
                <a:cs typeface="+mn-cs"/>
              </a:rPr>
              <a:t>Managing</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Innovation</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Problems</a:t>
            </a:r>
            <a:r>
              <a:rPr lang="hu-HU" sz="1200" b="0" i="0" u="none" strike="noStrike" kern="1200" baseline="0" noProof="0" dirty="0">
                <a:solidFill>
                  <a:schemeClr val="tx1"/>
                </a:solidFill>
                <a:latin typeface="+mn-lt"/>
                <a:ea typeface="+mn-ea"/>
                <a:cs typeface="+mn-cs"/>
              </a:rPr>
              <a:t> and </a:t>
            </a:r>
            <a:r>
              <a:rPr lang="hu-HU" sz="1200" b="0" i="0" u="none" strike="noStrike" kern="1200" baseline="0" noProof="0" dirty="0" err="1">
                <a:solidFill>
                  <a:schemeClr val="tx1"/>
                </a:solidFill>
                <a:latin typeface="+mn-lt"/>
                <a:ea typeface="+mn-ea"/>
                <a:cs typeface="+mn-cs"/>
              </a:rPr>
              <a:t>Opportunities</a:t>
            </a:r>
            <a:r>
              <a:rPr lang="hu-HU" sz="1200" b="0" i="0" u="none" strike="noStrike" kern="1200" baseline="0" noProof="0" dirty="0">
                <a:solidFill>
                  <a:schemeClr val="tx1"/>
                </a:solidFill>
                <a:latin typeface="+mn-lt"/>
                <a:ea typeface="+mn-ea"/>
                <a:cs typeface="+mn-cs"/>
              </a:rPr>
              <a:t>, in: </a:t>
            </a:r>
            <a:r>
              <a:rPr lang="hu-HU" sz="1200" b="0" i="0" u="none" strike="noStrike" kern="1200" baseline="0" noProof="0" dirty="0" err="1">
                <a:solidFill>
                  <a:schemeClr val="tx1"/>
                </a:solidFill>
                <a:latin typeface="+mn-lt"/>
                <a:ea typeface="+mn-ea"/>
                <a:cs typeface="+mn-cs"/>
              </a:rPr>
              <a:t>Faculty</a:t>
            </a:r>
            <a:r>
              <a:rPr lang="hu-HU" sz="1200" b="0" i="0" u="none" strike="noStrike" kern="1200" baseline="0" noProof="0" dirty="0">
                <a:solidFill>
                  <a:schemeClr val="tx1"/>
                </a:solidFill>
                <a:latin typeface="+mn-lt"/>
                <a:ea typeface="+mn-ea"/>
                <a:cs typeface="+mn-cs"/>
              </a:rPr>
              <a:t> of Management </a:t>
            </a:r>
            <a:r>
              <a:rPr lang="hu-HU" sz="1200" b="0" i="0" u="none" strike="noStrike" kern="1200" baseline="0" noProof="0" dirty="0" err="1">
                <a:solidFill>
                  <a:schemeClr val="tx1"/>
                </a:solidFill>
                <a:latin typeface="+mn-lt"/>
                <a:ea typeface="+mn-ea"/>
                <a:cs typeface="+mn-cs"/>
              </a:rPr>
              <a:t>at</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the</a:t>
            </a:r>
            <a:r>
              <a:rPr lang="hu-HU" sz="1200" b="0" i="0" u="none" strike="noStrike" kern="1200" baseline="0" noProof="0" dirty="0">
                <a:solidFill>
                  <a:schemeClr val="tx1"/>
                </a:solidFill>
                <a:latin typeface="+mn-lt"/>
                <a:ea typeface="+mn-ea"/>
                <a:cs typeface="+mn-cs"/>
              </a:rPr>
              <a:t> University of </a:t>
            </a:r>
            <a:r>
              <a:rPr lang="hu-HU" sz="1200" b="0" i="0" u="none" strike="noStrike" kern="1200" baseline="0" noProof="0" dirty="0" err="1">
                <a:solidFill>
                  <a:schemeClr val="tx1"/>
                </a:solidFill>
                <a:latin typeface="+mn-lt"/>
                <a:ea typeface="+mn-ea"/>
                <a:cs typeface="+mn-cs"/>
              </a:rPr>
              <a:t>Primorska</a:t>
            </a:r>
            <a:r>
              <a:rPr lang="hu-HU" sz="1200" b="0" i="0" u="none" strike="noStrike" kern="1200" baseline="0" noProof="0" dirty="0">
                <a:solidFill>
                  <a:schemeClr val="tx1"/>
                </a:solidFill>
                <a:latin typeface="+mn-lt"/>
                <a:ea typeface="+mn-ea"/>
                <a:cs typeface="+mn-cs"/>
              </a:rPr>
              <a:t>, ISBN: 978-961-266-180-9</a:t>
            </a:r>
          </a:p>
          <a:p>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Forrás: </a:t>
            </a:r>
            <a:r>
              <a:rPr lang="hu-HU" sz="1200" b="0" i="0" u="none" strike="noStrike" kern="1200" baseline="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Homolová</a:t>
            </a:r>
            <a:r>
              <a:rPr lang="hu-HU" sz="1200" kern="1200" noProof="0" dirty="0">
                <a:solidFill>
                  <a:schemeClr val="tx1"/>
                </a:solidFill>
                <a:effectLst/>
                <a:latin typeface="+mn-lt"/>
                <a:ea typeface="+mn-ea"/>
                <a:cs typeface="+mn-cs"/>
              </a:rPr>
              <a:t> E., </a:t>
            </a:r>
            <a:r>
              <a:rPr lang="hu-HU" sz="1200" kern="1200" noProof="0" dirty="0" err="1">
                <a:solidFill>
                  <a:schemeClr val="tx1"/>
                </a:solidFill>
                <a:effectLst/>
                <a:latin typeface="+mn-lt"/>
                <a:ea typeface="+mn-ea"/>
                <a:cs typeface="+mn-cs"/>
              </a:rPr>
              <a:t>Riel</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Gavenda</a:t>
            </a:r>
            <a:r>
              <a:rPr lang="hu-HU" sz="1200" kern="1200" noProof="0" dirty="0">
                <a:solidFill>
                  <a:schemeClr val="tx1"/>
                </a:solidFill>
                <a:effectLst/>
                <a:latin typeface="+mn-lt"/>
                <a:ea typeface="+mn-ea"/>
                <a:cs typeface="+mn-cs"/>
              </a:rPr>
              <a:t> M., </a:t>
            </a:r>
            <a:r>
              <a:rPr lang="hu-HU" sz="1200" kern="1200" noProof="0" dirty="0" err="1">
                <a:solidFill>
                  <a:schemeClr val="tx1"/>
                </a:solidFill>
                <a:effectLst/>
                <a:latin typeface="+mn-lt"/>
                <a:ea typeface="+mn-ea"/>
                <a:cs typeface="+mn-cs"/>
              </a:rPr>
              <a:t>Azevedo</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Pais</a:t>
            </a:r>
            <a:r>
              <a:rPr lang="hu-HU" sz="1200" kern="1200" noProof="0" dirty="0">
                <a:solidFill>
                  <a:schemeClr val="tx1"/>
                </a:solidFill>
                <a:effectLst/>
                <a:latin typeface="+mn-lt"/>
                <a:ea typeface="+mn-ea"/>
                <a:cs typeface="+mn-cs"/>
              </a:rPr>
              <a:t> M., </a:t>
            </a:r>
            <a:r>
              <a:rPr lang="hu-HU" sz="1200" kern="1200" noProof="0" dirty="0" err="1">
                <a:solidFill>
                  <a:schemeClr val="tx1"/>
                </a:solidFill>
                <a:effectLst/>
                <a:latin typeface="+mn-lt"/>
                <a:ea typeface="+mn-ea"/>
                <a:cs typeface="+mn-cs"/>
              </a:rPr>
              <a:t>Balcar</a:t>
            </a:r>
            <a:r>
              <a:rPr lang="hu-HU" sz="1200" kern="1200" noProof="0" dirty="0">
                <a:solidFill>
                  <a:schemeClr val="tx1"/>
                </a:solidFill>
                <a:effectLst/>
                <a:latin typeface="+mn-lt"/>
                <a:ea typeface="+mn-ea"/>
                <a:cs typeface="+mn-cs"/>
              </a:rPr>
              <a:t> J., </a:t>
            </a:r>
            <a:r>
              <a:rPr lang="hu-HU" sz="1200" kern="1200" noProof="0" dirty="0" err="1">
                <a:solidFill>
                  <a:schemeClr val="tx1"/>
                </a:solidFill>
                <a:effectLst/>
                <a:latin typeface="+mn-lt"/>
                <a:ea typeface="+mn-ea"/>
                <a:cs typeface="+mn-cs"/>
              </a:rPr>
              <a:t>Antinori</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Metitiero</a:t>
            </a:r>
            <a:r>
              <a:rPr lang="hu-HU" sz="1200" kern="1200" noProof="0" dirty="0">
                <a:solidFill>
                  <a:schemeClr val="tx1"/>
                </a:solidFill>
                <a:effectLst/>
                <a:latin typeface="+mn-lt"/>
                <a:ea typeface="+mn-ea"/>
                <a:cs typeface="+mn-cs"/>
              </a:rPr>
              <a:t> G., </a:t>
            </a:r>
            <a:r>
              <a:rPr lang="hu-HU" sz="1200" kern="1200" noProof="0" dirty="0" err="1">
                <a:solidFill>
                  <a:schemeClr val="tx1"/>
                </a:solidFill>
                <a:effectLst/>
                <a:latin typeface="+mn-lt"/>
                <a:ea typeface="+mn-ea"/>
                <a:cs typeface="+mn-cs"/>
              </a:rPr>
              <a:t>Giorgakis</a:t>
            </a:r>
            <a:r>
              <a:rPr lang="hu-HU" sz="1200" kern="1200" noProof="0" dirty="0">
                <a:solidFill>
                  <a:schemeClr val="tx1"/>
                </a:solidFill>
                <a:effectLst/>
                <a:latin typeface="+mn-lt"/>
                <a:ea typeface="+mn-ea"/>
                <a:cs typeface="+mn-cs"/>
              </a:rPr>
              <a:t> G., </a:t>
            </a:r>
            <a:r>
              <a:rPr lang="hu-HU" sz="1200" kern="1200" noProof="0" dirty="0" err="1">
                <a:solidFill>
                  <a:schemeClr val="tx1"/>
                </a:solidFill>
                <a:effectLst/>
                <a:latin typeface="+mn-lt"/>
                <a:ea typeface="+mn-ea"/>
                <a:cs typeface="+mn-cs"/>
              </a:rPr>
              <a:t>Photiades</a:t>
            </a:r>
            <a:r>
              <a:rPr lang="hu-HU" sz="1200" kern="1200" noProof="0" dirty="0">
                <a:solidFill>
                  <a:schemeClr val="tx1"/>
                </a:solidFill>
                <a:effectLst/>
                <a:latin typeface="+mn-lt"/>
                <a:ea typeface="+mn-ea"/>
                <a:cs typeface="+mn-cs"/>
              </a:rPr>
              <a:t> P., </a:t>
            </a:r>
            <a:r>
              <a:rPr lang="hu-HU" sz="1200" kern="1200" noProof="0" dirty="0" err="1">
                <a:solidFill>
                  <a:schemeClr val="tx1"/>
                </a:solidFill>
                <a:effectLst/>
                <a:latin typeface="+mn-lt"/>
                <a:ea typeface="+mn-ea"/>
                <a:cs typeface="+mn-cs"/>
              </a:rPr>
              <a:t>Ekert</a:t>
            </a:r>
            <a:r>
              <a:rPr lang="hu-HU" sz="1200" kern="1200" noProof="0" dirty="0">
                <a:solidFill>
                  <a:schemeClr val="tx1"/>
                </a:solidFill>
                <a:effectLst/>
                <a:latin typeface="+mn-lt"/>
                <a:ea typeface="+mn-ea"/>
                <a:cs typeface="+mn-cs"/>
              </a:rPr>
              <a:t> D., </a:t>
            </a:r>
            <a:r>
              <a:rPr lang="hu-HU" sz="1200" kern="1200" noProof="0" dirty="0" err="1">
                <a:solidFill>
                  <a:schemeClr val="tx1"/>
                </a:solidFill>
                <a:effectLst/>
                <a:latin typeface="+mn-lt"/>
                <a:ea typeface="+mn-ea"/>
                <a:cs typeface="+mn-cs"/>
              </a:rPr>
              <a:t>Messnarz</a:t>
            </a:r>
            <a:r>
              <a:rPr lang="hu-HU" sz="1200" kern="1200" noProof="0" dirty="0">
                <a:solidFill>
                  <a:schemeClr val="tx1"/>
                </a:solidFill>
                <a:effectLst/>
                <a:latin typeface="+mn-lt"/>
                <a:ea typeface="+mn-ea"/>
                <a:cs typeface="+mn-cs"/>
              </a:rPr>
              <a:t> R., </a:t>
            </a:r>
            <a:r>
              <a:rPr lang="hu-HU" sz="1200" kern="1200" noProof="0" dirty="0" err="1">
                <a:solidFill>
                  <a:schemeClr val="tx1"/>
                </a:solidFill>
                <a:effectLst/>
                <a:latin typeface="+mn-lt"/>
                <a:ea typeface="+mn-ea"/>
                <a:cs typeface="+mn-cs"/>
              </a:rPr>
              <a:t>Tichkiewitch</a:t>
            </a:r>
            <a:r>
              <a:rPr lang="hu-HU" sz="1200" kern="1200" noProof="0" dirty="0">
                <a:solidFill>
                  <a:schemeClr val="tx1"/>
                </a:solidFill>
                <a:effectLst/>
                <a:latin typeface="+mn-lt"/>
                <a:ea typeface="+mn-ea"/>
                <a:cs typeface="+mn-cs"/>
              </a:rPr>
              <a:t> S.: </a:t>
            </a:r>
            <a:r>
              <a:rPr lang="hu-HU" sz="1200" kern="1200" noProof="0" dirty="0" err="1">
                <a:solidFill>
                  <a:schemeClr val="tx1"/>
                </a:solidFill>
                <a:effectLst/>
                <a:latin typeface="+mn-lt"/>
                <a:ea typeface="+mn-ea"/>
                <a:cs typeface="+mn-cs"/>
              </a:rPr>
              <a:t>Empowering</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Entrepreneurship</a:t>
            </a:r>
            <a:r>
              <a:rPr lang="hu-HU" sz="1200" kern="1200" noProof="0" dirty="0">
                <a:solidFill>
                  <a:schemeClr val="tx1"/>
                </a:solidFill>
                <a:effectLst/>
                <a:latin typeface="+mn-lt"/>
                <a:ea typeface="+mn-ea"/>
                <a:cs typeface="+mn-cs"/>
              </a:rPr>
              <a:t> in Europe: </a:t>
            </a:r>
            <a:r>
              <a:rPr lang="hu-HU" sz="1200" kern="1200" noProof="0" dirty="0" err="1">
                <a:solidFill>
                  <a:schemeClr val="tx1"/>
                </a:solidFill>
                <a:effectLst/>
                <a:latin typeface="+mn-lt"/>
                <a:ea typeface="+mn-ea"/>
                <a:cs typeface="+mn-cs"/>
              </a:rPr>
              <a:t>Going</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from</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the</a:t>
            </a:r>
            <a:r>
              <a:rPr lang="hu-HU" sz="1200" kern="1200" noProof="0" dirty="0">
                <a:solidFill>
                  <a:schemeClr val="tx1"/>
                </a:solidFill>
                <a:effectLst/>
                <a:latin typeface="+mn-lt"/>
                <a:ea typeface="+mn-ea"/>
                <a:cs typeface="+mn-cs"/>
              </a:rPr>
              <a:t> Idea </a:t>
            </a:r>
            <a:r>
              <a:rPr lang="hu-HU" sz="1200" kern="1200" noProof="0" dirty="0" err="1">
                <a:solidFill>
                  <a:schemeClr val="tx1"/>
                </a:solidFill>
                <a:effectLst/>
                <a:latin typeface="+mn-lt"/>
                <a:ea typeface="+mn-ea"/>
                <a:cs typeface="+mn-cs"/>
              </a:rPr>
              <a:t>to</a:t>
            </a:r>
            <a:r>
              <a:rPr lang="hu-HU" sz="1200" kern="1200" noProof="0" dirty="0">
                <a:solidFill>
                  <a:schemeClr val="tx1"/>
                </a:solidFill>
                <a:effectLst/>
                <a:latin typeface="+mn-lt"/>
                <a:ea typeface="+mn-ea"/>
                <a:cs typeface="+mn-cs"/>
              </a:rPr>
              <a:t> Enterprise in 4 EU </a:t>
            </a:r>
            <a:r>
              <a:rPr lang="hu-HU" sz="1200" kern="1200" noProof="0" dirty="0" err="1">
                <a:solidFill>
                  <a:schemeClr val="tx1"/>
                </a:solidFill>
                <a:effectLst/>
                <a:latin typeface="+mn-lt"/>
                <a:ea typeface="+mn-ea"/>
                <a:cs typeface="+mn-cs"/>
              </a:rPr>
              <a:t>Countries</a:t>
            </a:r>
            <a:r>
              <a:rPr lang="hu-HU" sz="1200" kern="1200" noProof="0" dirty="0">
                <a:solidFill>
                  <a:schemeClr val="tx1"/>
                </a:solidFill>
                <a:effectLst/>
                <a:latin typeface="+mn-lt"/>
                <a:ea typeface="+mn-ea"/>
                <a:cs typeface="+mn-cs"/>
              </a:rPr>
              <a:t>, in: </a:t>
            </a:r>
            <a:r>
              <a:rPr lang="hu-HU" sz="1200" kern="1200" noProof="0" dirty="0" err="1">
                <a:solidFill>
                  <a:schemeClr val="tx1"/>
                </a:solidFill>
                <a:effectLst/>
                <a:latin typeface="+mn-lt"/>
                <a:ea typeface="+mn-ea"/>
                <a:cs typeface="+mn-cs"/>
              </a:rPr>
              <a:t>Messnarz</a:t>
            </a:r>
            <a:r>
              <a:rPr lang="hu-HU" sz="1200" kern="1200" noProof="0" dirty="0">
                <a:solidFill>
                  <a:schemeClr val="tx1"/>
                </a:solidFill>
                <a:effectLst/>
                <a:latin typeface="+mn-lt"/>
                <a:ea typeface="+mn-ea"/>
                <a:cs typeface="+mn-cs"/>
              </a:rPr>
              <a:t>, R. </a:t>
            </a:r>
            <a:r>
              <a:rPr lang="hu-HU" sz="1200" kern="1200" noProof="0" dirty="0" err="1">
                <a:solidFill>
                  <a:schemeClr val="tx1"/>
                </a:solidFill>
                <a:effectLst/>
                <a:latin typeface="+mn-lt"/>
                <a:ea typeface="+mn-ea"/>
                <a:cs typeface="+mn-cs"/>
              </a:rPr>
              <a:t>et</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al</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eds</a:t>
            </a:r>
            <a:r>
              <a:rPr lang="hu-HU" sz="1200" kern="1200" noProof="0" dirty="0">
                <a:solidFill>
                  <a:schemeClr val="tx1"/>
                </a:solidFill>
                <a:effectLst/>
                <a:latin typeface="+mn-lt"/>
                <a:ea typeface="+mn-ea"/>
                <a:cs typeface="+mn-cs"/>
              </a:rPr>
              <a:t>.): Systems, Software and Service </a:t>
            </a:r>
            <a:r>
              <a:rPr lang="hu-HU" sz="1200" kern="1200" noProof="0" dirty="0" err="1">
                <a:solidFill>
                  <a:schemeClr val="tx1"/>
                </a:solidFill>
                <a:effectLst/>
                <a:latin typeface="+mn-lt"/>
                <a:ea typeface="+mn-ea"/>
                <a:cs typeface="+mn-cs"/>
              </a:rPr>
              <a:t>Process</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Improvement</a:t>
            </a:r>
            <a:r>
              <a:rPr lang="hu-HU" sz="1200" kern="1200" noProof="0" dirty="0">
                <a:solidFill>
                  <a:schemeClr val="tx1"/>
                </a:solidFill>
                <a:effectLst/>
                <a:latin typeface="+mn-lt"/>
                <a:ea typeface="+mn-ea"/>
                <a:cs typeface="+mn-cs"/>
              </a:rPr>
              <a:t>: 21st European </a:t>
            </a:r>
            <a:r>
              <a:rPr lang="hu-HU" sz="1200" kern="1200" noProof="0" dirty="0" err="1">
                <a:solidFill>
                  <a:schemeClr val="tx1"/>
                </a:solidFill>
                <a:effectLst/>
                <a:latin typeface="+mn-lt"/>
                <a:ea typeface="+mn-ea"/>
                <a:cs typeface="+mn-cs"/>
              </a:rPr>
              <a:t>Conference</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EuroSPI</a:t>
            </a:r>
            <a:r>
              <a:rPr lang="hu-HU" sz="1200" kern="1200" noProof="0" dirty="0">
                <a:solidFill>
                  <a:schemeClr val="tx1"/>
                </a:solidFill>
                <a:effectLst/>
                <a:latin typeface="+mn-lt"/>
                <a:ea typeface="+mn-ea"/>
                <a:cs typeface="+mn-cs"/>
              </a:rPr>
              <a:t> 2014, Luxembourg, SPRINGER CCIS </a:t>
            </a:r>
            <a:r>
              <a:rPr lang="hu-HU" sz="1200" kern="1200" noProof="0" dirty="0" err="1">
                <a:solidFill>
                  <a:schemeClr val="tx1"/>
                </a:solidFill>
                <a:effectLst/>
                <a:latin typeface="+mn-lt"/>
                <a:ea typeface="+mn-ea"/>
                <a:cs typeface="+mn-cs"/>
              </a:rPr>
              <a:t>Series</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Communications</a:t>
            </a:r>
            <a:r>
              <a:rPr lang="hu-HU" sz="1200" kern="1200" noProof="0" dirty="0">
                <a:solidFill>
                  <a:schemeClr val="tx1"/>
                </a:solidFill>
                <a:effectLst/>
                <a:latin typeface="+mn-lt"/>
                <a:ea typeface="+mn-ea"/>
                <a:cs typeface="+mn-cs"/>
              </a:rPr>
              <a:t> in Computer and </a:t>
            </a:r>
            <a:r>
              <a:rPr lang="hu-HU" sz="1200" kern="1200" noProof="0" dirty="0" err="1">
                <a:solidFill>
                  <a:schemeClr val="tx1"/>
                </a:solidFill>
                <a:effectLst/>
                <a:latin typeface="+mn-lt"/>
                <a:ea typeface="+mn-ea"/>
                <a:cs typeface="+mn-cs"/>
              </a:rPr>
              <a:t>Information</a:t>
            </a:r>
            <a:r>
              <a:rPr lang="hu-HU" sz="1200" kern="1200" noProof="0" dirty="0">
                <a:solidFill>
                  <a:schemeClr val="tx1"/>
                </a:solidFill>
                <a:effectLst/>
                <a:latin typeface="+mn-lt"/>
                <a:ea typeface="+mn-ea"/>
                <a:cs typeface="+mn-cs"/>
              </a:rPr>
              <a:t> Science, CCIS 425, </a:t>
            </a:r>
            <a:r>
              <a:rPr lang="hu-HU" sz="1200" kern="1200" noProof="0" dirty="0" err="1">
                <a:solidFill>
                  <a:schemeClr val="tx1"/>
                </a:solidFill>
                <a:effectLst/>
                <a:latin typeface="+mn-lt"/>
                <a:ea typeface="+mn-ea"/>
                <a:cs typeface="+mn-cs"/>
              </a:rPr>
              <a:t>June</a:t>
            </a:r>
            <a:r>
              <a:rPr lang="hu-HU" sz="1200" kern="1200" noProof="0" dirty="0">
                <a:solidFill>
                  <a:schemeClr val="tx1"/>
                </a:solidFill>
                <a:effectLst/>
                <a:latin typeface="+mn-lt"/>
                <a:ea typeface="+mn-ea"/>
                <a:cs typeface="+mn-cs"/>
              </a:rPr>
              <a:t> 2014.</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21</a:t>
            </a:fld>
            <a:endParaRPr lang="hu-HU"/>
          </a:p>
        </p:txBody>
      </p:sp>
    </p:spTree>
    <p:extLst>
      <p:ext uri="{BB962C8B-B14F-4D97-AF65-F5344CB8AC3E}">
        <p14:creationId xmlns:p14="http://schemas.microsoft.com/office/powerpoint/2010/main" val="31510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noProof="0" dirty="0">
                <a:solidFill>
                  <a:schemeClr val="tx1"/>
                </a:solidFill>
                <a:latin typeface="+mn-lt"/>
                <a:ea typeface="+mn-ea"/>
                <a:cs typeface="+mn-cs"/>
              </a:rPr>
              <a:t>Leírás: </a:t>
            </a:r>
            <a:r>
              <a:rPr lang="hu-HU" sz="1200" b="0" i="0" u="none" strike="noStrike" kern="1200" baseline="0" noProof="0" dirty="0">
                <a:solidFill>
                  <a:schemeClr val="tx1"/>
                </a:solidFill>
                <a:latin typeface="+mn-lt"/>
                <a:ea typeface="+mn-ea"/>
                <a:cs typeface="+mn-cs"/>
              </a:rPr>
              <a:t>A halszálka-diagramot rendszerint egy olyan csoporton belül hajtják végre, amely figyelembe veszi a probléma lehetséges okait, és az értékelést diagramként ábrázolják egymással összefüggő ágakként vagy „halszálka”-ként, különböző részletességi szinteken. A probléma általában négy vagy több funkciót vagy egy szervezet elemeit tárgyalja, amelyeken ezután a fej, mint ok jelenik meg. Ezeket tovább osztják több szintre. Ezzel fokozatosan ki lehet fejteni az alapprobléma mögöttes vagy kiváltó okait.</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Cél és alkalmazhatóság: </a:t>
            </a:r>
            <a:r>
              <a:rPr lang="hu-HU" sz="1200" b="0" i="0" u="none" strike="noStrike" kern="1200" baseline="0" noProof="0" dirty="0">
                <a:solidFill>
                  <a:schemeClr val="tx1"/>
                </a:solidFill>
                <a:latin typeface="+mn-lt"/>
                <a:ea typeface="+mn-ea"/>
                <a:cs typeface="+mn-cs"/>
              </a:rPr>
              <a:t>Az </a:t>
            </a:r>
            <a:r>
              <a:rPr lang="hu-HU" sz="1200" b="0" i="0" u="none" strike="noStrike" kern="1200" baseline="0" noProof="0" dirty="0" err="1">
                <a:solidFill>
                  <a:schemeClr val="tx1"/>
                </a:solidFill>
                <a:latin typeface="+mn-lt"/>
                <a:ea typeface="+mn-ea"/>
                <a:cs typeface="+mn-cs"/>
              </a:rPr>
              <a:t>Ishikawa</a:t>
            </a:r>
            <a:r>
              <a:rPr lang="hu-HU" sz="1200" b="0" i="0" u="none" strike="noStrike" kern="1200" baseline="0" noProof="0" dirty="0">
                <a:solidFill>
                  <a:schemeClr val="tx1"/>
                </a:solidFill>
                <a:latin typeface="+mn-lt"/>
                <a:ea typeface="+mn-ea"/>
                <a:cs typeface="+mn-cs"/>
              </a:rPr>
              <a:t>-diagram az okok és összefüggések áttekintésére szolgál, amelyek a problémák legfontosabb okainak azonosítását segítik. A diagram a probléma mélyebb és objektív bemutatását is elősegíti, és biztosítja, hogy minden résztvevő tudatában legyen az összes javaslatnak és a megfelelő úton halad a megoldás felé. Elfojtja a részleges vagy túl korai megoldásokat, megmutatja a kapcsolatok és a kölcsönhatások relatív fontosságát a probléma különböző részein.</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Végrehajtási folyamat: </a:t>
            </a:r>
            <a:r>
              <a:rPr lang="hu-HU" sz="1200" b="0" i="0" u="none" strike="noStrike" kern="1200" baseline="0" noProof="0" dirty="0">
                <a:solidFill>
                  <a:schemeClr val="tx1"/>
                </a:solidFill>
                <a:latin typeface="+mn-lt"/>
                <a:ea typeface="+mn-ea"/>
                <a:cs typeface="+mn-cs"/>
              </a:rPr>
              <a:t>A probléma elemzését a diagram segítségével végezzük, amely halszálka formájú. Egy papírlapon egy hosszú, vízszintes vonalat rajzolunk középre, amely az alapprobléma leírását jelöli, amelyet meg kell vizsgálni és meg kell vizsgálni. A középső vonal a hal gerince, a probléma maga a fejénél lesz. A gerinchez 45 fokban tartó vonalakat rajzolunk (nyílheggyel) minden egyes lehetséges oknál, ezek jelölik a valószínű okokat. Ezekhez adhatunk további okokat reprezentáló vonalakat is. A részletek kifelé növekvő szintje: a külső ágak vagy szálkák okozói azoknak a belsőknek, amelyekhez kapcsolódnak. Így a legkülső ágak / szálkák általában a probléma alapvető okai.</a:t>
            </a:r>
          </a:p>
          <a:p>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Forrás: </a:t>
            </a:r>
            <a:r>
              <a:rPr lang="hu-HU" sz="1200" b="0" i="0" u="none" strike="noStrike" kern="1200" baseline="0" noProof="0" dirty="0" err="1">
                <a:solidFill>
                  <a:schemeClr val="tx1"/>
                </a:solidFill>
                <a:latin typeface="+mn-lt"/>
                <a:ea typeface="+mn-ea"/>
                <a:cs typeface="+mn-cs"/>
              </a:rPr>
              <a:t>Likar</a:t>
            </a:r>
            <a:r>
              <a:rPr lang="hu-HU" sz="1200" b="0" i="0" u="none" strike="noStrike" kern="1200" baseline="0" noProof="0" dirty="0">
                <a:solidFill>
                  <a:schemeClr val="tx1"/>
                </a:solidFill>
                <a:latin typeface="+mn-lt"/>
                <a:ea typeface="+mn-ea"/>
                <a:cs typeface="+mn-cs"/>
              </a:rPr>
              <a:t> B., The Art of </a:t>
            </a:r>
            <a:r>
              <a:rPr lang="hu-HU" sz="1200" b="0" i="0" u="none" strike="noStrike" kern="1200" baseline="0" noProof="0" dirty="0" err="1">
                <a:solidFill>
                  <a:schemeClr val="tx1"/>
                </a:solidFill>
                <a:latin typeface="+mn-lt"/>
                <a:ea typeface="+mn-ea"/>
                <a:cs typeface="+mn-cs"/>
              </a:rPr>
              <a:t>Managing</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Innovation</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Problems</a:t>
            </a:r>
            <a:r>
              <a:rPr lang="hu-HU" sz="1200" b="0" i="0" u="none" strike="noStrike" kern="1200" baseline="0" noProof="0" dirty="0">
                <a:solidFill>
                  <a:schemeClr val="tx1"/>
                </a:solidFill>
                <a:latin typeface="+mn-lt"/>
                <a:ea typeface="+mn-ea"/>
                <a:cs typeface="+mn-cs"/>
              </a:rPr>
              <a:t> and </a:t>
            </a:r>
            <a:r>
              <a:rPr lang="hu-HU" sz="1200" b="0" i="0" u="none" strike="noStrike" kern="1200" baseline="0" noProof="0" dirty="0" err="1">
                <a:solidFill>
                  <a:schemeClr val="tx1"/>
                </a:solidFill>
                <a:latin typeface="+mn-lt"/>
                <a:ea typeface="+mn-ea"/>
                <a:cs typeface="+mn-cs"/>
              </a:rPr>
              <a:t>Opportunities</a:t>
            </a:r>
            <a:r>
              <a:rPr lang="hu-HU" sz="1200" b="0" i="0" u="none" strike="noStrike" kern="1200" baseline="0" noProof="0" dirty="0">
                <a:solidFill>
                  <a:schemeClr val="tx1"/>
                </a:solidFill>
                <a:latin typeface="+mn-lt"/>
                <a:ea typeface="+mn-ea"/>
                <a:cs typeface="+mn-cs"/>
              </a:rPr>
              <a:t>, in: </a:t>
            </a:r>
            <a:r>
              <a:rPr lang="hu-HU" sz="1200" b="0" i="0" u="none" strike="noStrike" kern="1200" baseline="0" noProof="0" dirty="0" err="1">
                <a:solidFill>
                  <a:schemeClr val="tx1"/>
                </a:solidFill>
                <a:latin typeface="+mn-lt"/>
                <a:ea typeface="+mn-ea"/>
                <a:cs typeface="+mn-cs"/>
              </a:rPr>
              <a:t>Faculty</a:t>
            </a:r>
            <a:r>
              <a:rPr lang="hu-HU" sz="1200" b="0" i="0" u="none" strike="noStrike" kern="1200" baseline="0" noProof="0" dirty="0">
                <a:solidFill>
                  <a:schemeClr val="tx1"/>
                </a:solidFill>
                <a:latin typeface="+mn-lt"/>
                <a:ea typeface="+mn-ea"/>
                <a:cs typeface="+mn-cs"/>
              </a:rPr>
              <a:t> of Management </a:t>
            </a:r>
            <a:r>
              <a:rPr lang="hu-HU" sz="1200" b="0" i="0" u="none" strike="noStrike" kern="1200" baseline="0" noProof="0" dirty="0" err="1">
                <a:solidFill>
                  <a:schemeClr val="tx1"/>
                </a:solidFill>
                <a:latin typeface="+mn-lt"/>
                <a:ea typeface="+mn-ea"/>
                <a:cs typeface="+mn-cs"/>
              </a:rPr>
              <a:t>at</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the</a:t>
            </a:r>
            <a:r>
              <a:rPr lang="hu-HU" sz="1200" b="0" i="0" u="none" strike="noStrike" kern="1200" baseline="0" noProof="0" dirty="0">
                <a:solidFill>
                  <a:schemeClr val="tx1"/>
                </a:solidFill>
                <a:latin typeface="+mn-lt"/>
                <a:ea typeface="+mn-ea"/>
                <a:cs typeface="+mn-cs"/>
              </a:rPr>
              <a:t> University of </a:t>
            </a:r>
            <a:r>
              <a:rPr lang="hu-HU" sz="1200" b="0" i="0" u="none" strike="noStrike" kern="1200" baseline="0" noProof="0" dirty="0" err="1">
                <a:solidFill>
                  <a:schemeClr val="tx1"/>
                </a:solidFill>
                <a:latin typeface="+mn-lt"/>
                <a:ea typeface="+mn-ea"/>
                <a:cs typeface="+mn-cs"/>
              </a:rPr>
              <a:t>Primorska</a:t>
            </a:r>
            <a:r>
              <a:rPr lang="hu-HU" sz="1200" b="0" i="0" u="none" strike="noStrike" kern="1200" baseline="0" noProof="0" dirty="0">
                <a:solidFill>
                  <a:schemeClr val="tx1"/>
                </a:solidFill>
                <a:latin typeface="+mn-lt"/>
                <a:ea typeface="+mn-ea"/>
                <a:cs typeface="+mn-cs"/>
              </a:rPr>
              <a:t>, ISBN: 978-961-266-180-9</a:t>
            </a:r>
          </a:p>
          <a:p>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Forrás: </a:t>
            </a:r>
            <a:r>
              <a:rPr lang="hu-HU" sz="1200" b="0" i="0" u="none" strike="noStrike" kern="1200" baseline="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Homolová</a:t>
            </a:r>
            <a:r>
              <a:rPr lang="hu-HU" sz="1200" kern="1200" noProof="0" dirty="0">
                <a:solidFill>
                  <a:schemeClr val="tx1"/>
                </a:solidFill>
                <a:effectLst/>
                <a:latin typeface="+mn-lt"/>
                <a:ea typeface="+mn-ea"/>
                <a:cs typeface="+mn-cs"/>
              </a:rPr>
              <a:t> E., </a:t>
            </a:r>
            <a:r>
              <a:rPr lang="hu-HU" sz="1200" kern="1200" noProof="0" dirty="0" err="1">
                <a:solidFill>
                  <a:schemeClr val="tx1"/>
                </a:solidFill>
                <a:effectLst/>
                <a:latin typeface="+mn-lt"/>
                <a:ea typeface="+mn-ea"/>
                <a:cs typeface="+mn-cs"/>
              </a:rPr>
              <a:t>Riel</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Gavenda</a:t>
            </a:r>
            <a:r>
              <a:rPr lang="hu-HU" sz="1200" kern="1200" noProof="0" dirty="0">
                <a:solidFill>
                  <a:schemeClr val="tx1"/>
                </a:solidFill>
                <a:effectLst/>
                <a:latin typeface="+mn-lt"/>
                <a:ea typeface="+mn-ea"/>
                <a:cs typeface="+mn-cs"/>
              </a:rPr>
              <a:t> M., </a:t>
            </a:r>
            <a:r>
              <a:rPr lang="hu-HU" sz="1200" kern="1200" noProof="0" dirty="0" err="1">
                <a:solidFill>
                  <a:schemeClr val="tx1"/>
                </a:solidFill>
                <a:effectLst/>
                <a:latin typeface="+mn-lt"/>
                <a:ea typeface="+mn-ea"/>
                <a:cs typeface="+mn-cs"/>
              </a:rPr>
              <a:t>Azevedo</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Pais</a:t>
            </a:r>
            <a:r>
              <a:rPr lang="hu-HU" sz="1200" kern="1200" noProof="0" dirty="0">
                <a:solidFill>
                  <a:schemeClr val="tx1"/>
                </a:solidFill>
                <a:effectLst/>
                <a:latin typeface="+mn-lt"/>
                <a:ea typeface="+mn-ea"/>
                <a:cs typeface="+mn-cs"/>
              </a:rPr>
              <a:t> M., </a:t>
            </a:r>
            <a:r>
              <a:rPr lang="hu-HU" sz="1200" kern="1200" noProof="0" dirty="0" err="1">
                <a:solidFill>
                  <a:schemeClr val="tx1"/>
                </a:solidFill>
                <a:effectLst/>
                <a:latin typeface="+mn-lt"/>
                <a:ea typeface="+mn-ea"/>
                <a:cs typeface="+mn-cs"/>
              </a:rPr>
              <a:t>Balcar</a:t>
            </a:r>
            <a:r>
              <a:rPr lang="hu-HU" sz="1200" kern="1200" noProof="0" dirty="0">
                <a:solidFill>
                  <a:schemeClr val="tx1"/>
                </a:solidFill>
                <a:effectLst/>
                <a:latin typeface="+mn-lt"/>
                <a:ea typeface="+mn-ea"/>
                <a:cs typeface="+mn-cs"/>
              </a:rPr>
              <a:t> J., </a:t>
            </a:r>
            <a:r>
              <a:rPr lang="hu-HU" sz="1200" kern="1200" noProof="0" dirty="0" err="1">
                <a:solidFill>
                  <a:schemeClr val="tx1"/>
                </a:solidFill>
                <a:effectLst/>
                <a:latin typeface="+mn-lt"/>
                <a:ea typeface="+mn-ea"/>
                <a:cs typeface="+mn-cs"/>
              </a:rPr>
              <a:t>Antinori</a:t>
            </a:r>
            <a:r>
              <a:rPr lang="hu-HU" sz="1200" kern="1200" noProof="0" dirty="0">
                <a:solidFill>
                  <a:schemeClr val="tx1"/>
                </a:solidFill>
                <a:effectLst/>
                <a:latin typeface="+mn-lt"/>
                <a:ea typeface="+mn-ea"/>
                <a:cs typeface="+mn-cs"/>
              </a:rPr>
              <a:t> A., </a:t>
            </a:r>
            <a:r>
              <a:rPr lang="hu-HU" sz="1200" kern="1200" noProof="0" dirty="0" err="1">
                <a:solidFill>
                  <a:schemeClr val="tx1"/>
                </a:solidFill>
                <a:effectLst/>
                <a:latin typeface="+mn-lt"/>
                <a:ea typeface="+mn-ea"/>
                <a:cs typeface="+mn-cs"/>
              </a:rPr>
              <a:t>Metitiero</a:t>
            </a:r>
            <a:r>
              <a:rPr lang="hu-HU" sz="1200" kern="1200" noProof="0" dirty="0">
                <a:solidFill>
                  <a:schemeClr val="tx1"/>
                </a:solidFill>
                <a:effectLst/>
                <a:latin typeface="+mn-lt"/>
                <a:ea typeface="+mn-ea"/>
                <a:cs typeface="+mn-cs"/>
              </a:rPr>
              <a:t> G., </a:t>
            </a:r>
            <a:r>
              <a:rPr lang="hu-HU" sz="1200" kern="1200" noProof="0" dirty="0" err="1">
                <a:solidFill>
                  <a:schemeClr val="tx1"/>
                </a:solidFill>
                <a:effectLst/>
                <a:latin typeface="+mn-lt"/>
                <a:ea typeface="+mn-ea"/>
                <a:cs typeface="+mn-cs"/>
              </a:rPr>
              <a:t>Giorgakis</a:t>
            </a:r>
            <a:r>
              <a:rPr lang="hu-HU" sz="1200" kern="1200" noProof="0" dirty="0">
                <a:solidFill>
                  <a:schemeClr val="tx1"/>
                </a:solidFill>
                <a:effectLst/>
                <a:latin typeface="+mn-lt"/>
                <a:ea typeface="+mn-ea"/>
                <a:cs typeface="+mn-cs"/>
              </a:rPr>
              <a:t> G., </a:t>
            </a:r>
            <a:r>
              <a:rPr lang="hu-HU" sz="1200" kern="1200" noProof="0" dirty="0" err="1">
                <a:solidFill>
                  <a:schemeClr val="tx1"/>
                </a:solidFill>
                <a:effectLst/>
                <a:latin typeface="+mn-lt"/>
                <a:ea typeface="+mn-ea"/>
                <a:cs typeface="+mn-cs"/>
              </a:rPr>
              <a:t>Photiades</a:t>
            </a:r>
            <a:r>
              <a:rPr lang="hu-HU" sz="1200" kern="1200" noProof="0" dirty="0">
                <a:solidFill>
                  <a:schemeClr val="tx1"/>
                </a:solidFill>
                <a:effectLst/>
                <a:latin typeface="+mn-lt"/>
                <a:ea typeface="+mn-ea"/>
                <a:cs typeface="+mn-cs"/>
              </a:rPr>
              <a:t> P., </a:t>
            </a:r>
            <a:r>
              <a:rPr lang="hu-HU" sz="1200" kern="1200" noProof="0" dirty="0" err="1">
                <a:solidFill>
                  <a:schemeClr val="tx1"/>
                </a:solidFill>
                <a:effectLst/>
                <a:latin typeface="+mn-lt"/>
                <a:ea typeface="+mn-ea"/>
                <a:cs typeface="+mn-cs"/>
              </a:rPr>
              <a:t>Ekert</a:t>
            </a:r>
            <a:r>
              <a:rPr lang="hu-HU" sz="1200" kern="1200" noProof="0" dirty="0">
                <a:solidFill>
                  <a:schemeClr val="tx1"/>
                </a:solidFill>
                <a:effectLst/>
                <a:latin typeface="+mn-lt"/>
                <a:ea typeface="+mn-ea"/>
                <a:cs typeface="+mn-cs"/>
              </a:rPr>
              <a:t> D., </a:t>
            </a:r>
            <a:r>
              <a:rPr lang="hu-HU" sz="1200" kern="1200" noProof="0" dirty="0" err="1">
                <a:solidFill>
                  <a:schemeClr val="tx1"/>
                </a:solidFill>
                <a:effectLst/>
                <a:latin typeface="+mn-lt"/>
                <a:ea typeface="+mn-ea"/>
                <a:cs typeface="+mn-cs"/>
              </a:rPr>
              <a:t>Messnarz</a:t>
            </a:r>
            <a:r>
              <a:rPr lang="hu-HU" sz="1200" kern="1200" noProof="0" dirty="0">
                <a:solidFill>
                  <a:schemeClr val="tx1"/>
                </a:solidFill>
                <a:effectLst/>
                <a:latin typeface="+mn-lt"/>
                <a:ea typeface="+mn-ea"/>
                <a:cs typeface="+mn-cs"/>
              </a:rPr>
              <a:t> R., </a:t>
            </a:r>
            <a:r>
              <a:rPr lang="hu-HU" sz="1200" kern="1200" noProof="0" dirty="0" err="1">
                <a:solidFill>
                  <a:schemeClr val="tx1"/>
                </a:solidFill>
                <a:effectLst/>
                <a:latin typeface="+mn-lt"/>
                <a:ea typeface="+mn-ea"/>
                <a:cs typeface="+mn-cs"/>
              </a:rPr>
              <a:t>Tichkiewitch</a:t>
            </a:r>
            <a:r>
              <a:rPr lang="hu-HU" sz="1200" kern="1200" noProof="0" dirty="0">
                <a:solidFill>
                  <a:schemeClr val="tx1"/>
                </a:solidFill>
                <a:effectLst/>
                <a:latin typeface="+mn-lt"/>
                <a:ea typeface="+mn-ea"/>
                <a:cs typeface="+mn-cs"/>
              </a:rPr>
              <a:t> S.: </a:t>
            </a:r>
            <a:r>
              <a:rPr lang="hu-HU" sz="1200" kern="1200" noProof="0" dirty="0" err="1">
                <a:solidFill>
                  <a:schemeClr val="tx1"/>
                </a:solidFill>
                <a:effectLst/>
                <a:latin typeface="+mn-lt"/>
                <a:ea typeface="+mn-ea"/>
                <a:cs typeface="+mn-cs"/>
              </a:rPr>
              <a:t>Empowering</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Entrepreneurship</a:t>
            </a:r>
            <a:r>
              <a:rPr lang="hu-HU" sz="1200" kern="1200" noProof="0" dirty="0">
                <a:solidFill>
                  <a:schemeClr val="tx1"/>
                </a:solidFill>
                <a:effectLst/>
                <a:latin typeface="+mn-lt"/>
                <a:ea typeface="+mn-ea"/>
                <a:cs typeface="+mn-cs"/>
              </a:rPr>
              <a:t> in Europe: </a:t>
            </a:r>
            <a:r>
              <a:rPr lang="hu-HU" sz="1200" kern="1200" noProof="0" dirty="0" err="1">
                <a:solidFill>
                  <a:schemeClr val="tx1"/>
                </a:solidFill>
                <a:effectLst/>
                <a:latin typeface="+mn-lt"/>
                <a:ea typeface="+mn-ea"/>
                <a:cs typeface="+mn-cs"/>
              </a:rPr>
              <a:t>Going</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from</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the</a:t>
            </a:r>
            <a:r>
              <a:rPr lang="hu-HU" sz="1200" kern="1200" noProof="0" dirty="0">
                <a:solidFill>
                  <a:schemeClr val="tx1"/>
                </a:solidFill>
                <a:effectLst/>
                <a:latin typeface="+mn-lt"/>
                <a:ea typeface="+mn-ea"/>
                <a:cs typeface="+mn-cs"/>
              </a:rPr>
              <a:t> Idea </a:t>
            </a:r>
            <a:r>
              <a:rPr lang="hu-HU" sz="1200" kern="1200" noProof="0" dirty="0" err="1">
                <a:solidFill>
                  <a:schemeClr val="tx1"/>
                </a:solidFill>
                <a:effectLst/>
                <a:latin typeface="+mn-lt"/>
                <a:ea typeface="+mn-ea"/>
                <a:cs typeface="+mn-cs"/>
              </a:rPr>
              <a:t>to</a:t>
            </a:r>
            <a:r>
              <a:rPr lang="hu-HU" sz="1200" kern="1200" noProof="0" dirty="0">
                <a:solidFill>
                  <a:schemeClr val="tx1"/>
                </a:solidFill>
                <a:effectLst/>
                <a:latin typeface="+mn-lt"/>
                <a:ea typeface="+mn-ea"/>
                <a:cs typeface="+mn-cs"/>
              </a:rPr>
              <a:t> Enterprise in 4 EU </a:t>
            </a:r>
            <a:r>
              <a:rPr lang="hu-HU" sz="1200" kern="1200" noProof="0" dirty="0" err="1">
                <a:solidFill>
                  <a:schemeClr val="tx1"/>
                </a:solidFill>
                <a:effectLst/>
                <a:latin typeface="+mn-lt"/>
                <a:ea typeface="+mn-ea"/>
                <a:cs typeface="+mn-cs"/>
              </a:rPr>
              <a:t>Countries</a:t>
            </a:r>
            <a:r>
              <a:rPr lang="hu-HU" sz="1200" kern="1200" noProof="0" dirty="0">
                <a:solidFill>
                  <a:schemeClr val="tx1"/>
                </a:solidFill>
                <a:effectLst/>
                <a:latin typeface="+mn-lt"/>
                <a:ea typeface="+mn-ea"/>
                <a:cs typeface="+mn-cs"/>
              </a:rPr>
              <a:t>, in: </a:t>
            </a:r>
            <a:r>
              <a:rPr lang="hu-HU" sz="1200" kern="1200" noProof="0" dirty="0" err="1">
                <a:solidFill>
                  <a:schemeClr val="tx1"/>
                </a:solidFill>
                <a:effectLst/>
                <a:latin typeface="+mn-lt"/>
                <a:ea typeface="+mn-ea"/>
                <a:cs typeface="+mn-cs"/>
              </a:rPr>
              <a:t>Messnarz</a:t>
            </a:r>
            <a:r>
              <a:rPr lang="hu-HU" sz="1200" kern="1200" noProof="0" dirty="0">
                <a:solidFill>
                  <a:schemeClr val="tx1"/>
                </a:solidFill>
                <a:effectLst/>
                <a:latin typeface="+mn-lt"/>
                <a:ea typeface="+mn-ea"/>
                <a:cs typeface="+mn-cs"/>
              </a:rPr>
              <a:t>, R. </a:t>
            </a:r>
            <a:r>
              <a:rPr lang="hu-HU" sz="1200" kern="1200" noProof="0" dirty="0" err="1">
                <a:solidFill>
                  <a:schemeClr val="tx1"/>
                </a:solidFill>
                <a:effectLst/>
                <a:latin typeface="+mn-lt"/>
                <a:ea typeface="+mn-ea"/>
                <a:cs typeface="+mn-cs"/>
              </a:rPr>
              <a:t>et</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al</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eds</a:t>
            </a:r>
            <a:r>
              <a:rPr lang="hu-HU" sz="1200" kern="1200" noProof="0" dirty="0">
                <a:solidFill>
                  <a:schemeClr val="tx1"/>
                </a:solidFill>
                <a:effectLst/>
                <a:latin typeface="+mn-lt"/>
                <a:ea typeface="+mn-ea"/>
                <a:cs typeface="+mn-cs"/>
              </a:rPr>
              <a:t>.): Systems, Software and Service </a:t>
            </a:r>
            <a:r>
              <a:rPr lang="hu-HU" sz="1200" kern="1200" noProof="0" dirty="0" err="1">
                <a:solidFill>
                  <a:schemeClr val="tx1"/>
                </a:solidFill>
                <a:effectLst/>
                <a:latin typeface="+mn-lt"/>
                <a:ea typeface="+mn-ea"/>
                <a:cs typeface="+mn-cs"/>
              </a:rPr>
              <a:t>Process</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Improvement</a:t>
            </a:r>
            <a:r>
              <a:rPr lang="hu-HU" sz="1200" kern="1200" noProof="0" dirty="0">
                <a:solidFill>
                  <a:schemeClr val="tx1"/>
                </a:solidFill>
                <a:effectLst/>
                <a:latin typeface="+mn-lt"/>
                <a:ea typeface="+mn-ea"/>
                <a:cs typeface="+mn-cs"/>
              </a:rPr>
              <a:t>: 21st European </a:t>
            </a:r>
            <a:r>
              <a:rPr lang="hu-HU" sz="1200" kern="1200" noProof="0" dirty="0" err="1">
                <a:solidFill>
                  <a:schemeClr val="tx1"/>
                </a:solidFill>
                <a:effectLst/>
                <a:latin typeface="+mn-lt"/>
                <a:ea typeface="+mn-ea"/>
                <a:cs typeface="+mn-cs"/>
              </a:rPr>
              <a:t>Conference</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EuroSPI</a:t>
            </a:r>
            <a:r>
              <a:rPr lang="hu-HU" sz="1200" kern="1200" noProof="0" dirty="0">
                <a:solidFill>
                  <a:schemeClr val="tx1"/>
                </a:solidFill>
                <a:effectLst/>
                <a:latin typeface="+mn-lt"/>
                <a:ea typeface="+mn-ea"/>
                <a:cs typeface="+mn-cs"/>
              </a:rPr>
              <a:t> 2014, Luxembourg, SPRINGER CCIS </a:t>
            </a:r>
            <a:r>
              <a:rPr lang="hu-HU" sz="1200" kern="1200" noProof="0" dirty="0" err="1">
                <a:solidFill>
                  <a:schemeClr val="tx1"/>
                </a:solidFill>
                <a:effectLst/>
                <a:latin typeface="+mn-lt"/>
                <a:ea typeface="+mn-ea"/>
                <a:cs typeface="+mn-cs"/>
              </a:rPr>
              <a:t>Series</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Communications</a:t>
            </a:r>
            <a:r>
              <a:rPr lang="hu-HU" sz="1200" kern="1200" noProof="0" dirty="0">
                <a:solidFill>
                  <a:schemeClr val="tx1"/>
                </a:solidFill>
                <a:effectLst/>
                <a:latin typeface="+mn-lt"/>
                <a:ea typeface="+mn-ea"/>
                <a:cs typeface="+mn-cs"/>
              </a:rPr>
              <a:t> in Computer and </a:t>
            </a:r>
            <a:r>
              <a:rPr lang="hu-HU" sz="1200" kern="1200" noProof="0" dirty="0" err="1">
                <a:solidFill>
                  <a:schemeClr val="tx1"/>
                </a:solidFill>
                <a:effectLst/>
                <a:latin typeface="+mn-lt"/>
                <a:ea typeface="+mn-ea"/>
                <a:cs typeface="+mn-cs"/>
              </a:rPr>
              <a:t>Information</a:t>
            </a:r>
            <a:r>
              <a:rPr lang="hu-HU" sz="1200" kern="1200" noProof="0" dirty="0">
                <a:solidFill>
                  <a:schemeClr val="tx1"/>
                </a:solidFill>
                <a:effectLst/>
                <a:latin typeface="+mn-lt"/>
                <a:ea typeface="+mn-ea"/>
                <a:cs typeface="+mn-cs"/>
              </a:rPr>
              <a:t> Science, CCIS 425, </a:t>
            </a:r>
            <a:r>
              <a:rPr lang="hu-HU" sz="1200" kern="1200" noProof="0" dirty="0" err="1">
                <a:solidFill>
                  <a:schemeClr val="tx1"/>
                </a:solidFill>
                <a:effectLst/>
                <a:latin typeface="+mn-lt"/>
                <a:ea typeface="+mn-ea"/>
                <a:cs typeface="+mn-cs"/>
              </a:rPr>
              <a:t>June</a:t>
            </a:r>
            <a:r>
              <a:rPr lang="hu-HU" sz="1200" kern="1200" noProof="0" dirty="0">
                <a:solidFill>
                  <a:schemeClr val="tx1"/>
                </a:solidFill>
                <a:effectLst/>
                <a:latin typeface="+mn-lt"/>
                <a:ea typeface="+mn-ea"/>
                <a:cs typeface="+mn-cs"/>
              </a:rPr>
              <a:t> 2014.</a:t>
            </a:r>
          </a:p>
          <a:p>
            <a:pPr algn="r"/>
            <a:r>
              <a:rPr lang="en-US" sz="1200" b="0" i="0" u="none" strike="noStrike" kern="1200" baseline="0" dirty="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22</a:t>
            </a:fld>
            <a:endParaRPr lang="hu-HU"/>
          </a:p>
        </p:txBody>
      </p:sp>
    </p:spTree>
    <p:extLst>
      <p:ext uri="{BB962C8B-B14F-4D97-AF65-F5344CB8AC3E}">
        <p14:creationId xmlns:p14="http://schemas.microsoft.com/office/powerpoint/2010/main" val="71822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noProof="0" dirty="0">
                <a:solidFill>
                  <a:schemeClr val="tx1"/>
                </a:solidFill>
                <a:latin typeface="+mn-lt"/>
                <a:ea typeface="+mn-ea"/>
                <a:cs typeface="+mn-cs"/>
              </a:rPr>
              <a:t>Leírás: </a:t>
            </a:r>
            <a:r>
              <a:rPr lang="hu-HU" sz="1200" b="0" i="0" u="none" strike="noStrike" kern="1200" baseline="0" noProof="0" dirty="0">
                <a:solidFill>
                  <a:schemeClr val="tx1"/>
                </a:solidFill>
                <a:latin typeface="+mn-lt"/>
                <a:ea typeface="+mn-ea"/>
                <a:cs typeface="+mn-cs"/>
              </a:rPr>
              <a:t>Ez az úgynevezett szisztematikusan ötletelő gondolkodás. Az erőforrásokkal történő innováció esetében a meglévő termékekkel foglalkozunk, szemben az ügyfelekkel és azok igényeivel.</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Cél és alkalmazhatóság: </a:t>
            </a:r>
            <a:r>
              <a:rPr lang="hu-HU" sz="1200" b="0" i="0" u="none" strike="noStrike" kern="1200" baseline="0" noProof="0" dirty="0">
                <a:solidFill>
                  <a:schemeClr val="tx1"/>
                </a:solidFill>
                <a:latin typeface="+mn-lt"/>
                <a:ea typeface="+mn-ea"/>
                <a:cs typeface="+mn-cs"/>
              </a:rPr>
              <a:t>Ez a módszer hasznos lehet egy termék életciklusának meghosszabbítására frissítéssel vagy megújítással annak érdekében, hogy fenntartsa a termék piaci jelenlétét vagy versenyben tartsa azt.</a:t>
            </a:r>
          </a:p>
          <a:p>
            <a:endParaRPr lang="hu-HU" sz="1200" b="0" i="0" u="none" strike="noStrike" kern="1200" baseline="0" noProof="0" dirty="0">
              <a:solidFill>
                <a:schemeClr val="tx1"/>
              </a:solidFill>
              <a:latin typeface="+mn-lt"/>
              <a:ea typeface="+mn-ea"/>
              <a:cs typeface="+mn-cs"/>
            </a:endParaRPr>
          </a:p>
          <a:p>
            <a:r>
              <a:rPr lang="hu-HU" sz="1200" b="1" i="0" u="none" strike="noStrike" kern="1200" baseline="0" noProof="0" dirty="0">
                <a:solidFill>
                  <a:schemeClr val="tx1"/>
                </a:solidFill>
                <a:latin typeface="+mn-lt"/>
                <a:ea typeface="+mn-ea"/>
                <a:cs typeface="+mn-cs"/>
              </a:rPr>
              <a:t>Végrehajtási folyamat: </a:t>
            </a:r>
            <a:r>
              <a:rPr lang="hu-HU" sz="1200" b="0" i="0" u="none" strike="noStrike" kern="1200" baseline="0" noProof="0" dirty="0">
                <a:solidFill>
                  <a:schemeClr val="tx1"/>
                </a:solidFill>
                <a:latin typeface="+mn-lt"/>
                <a:ea typeface="+mn-ea"/>
                <a:cs typeface="+mn-cs"/>
              </a:rPr>
              <a:t>Olyan termékek </a:t>
            </a:r>
            <a:r>
              <a:rPr lang="hu-HU" sz="1200" b="0" i="0" u="none" strike="noStrike" kern="1200" baseline="0" noProof="0" dirty="0" err="1">
                <a:solidFill>
                  <a:schemeClr val="tx1"/>
                </a:solidFill>
                <a:latin typeface="+mn-lt"/>
                <a:ea typeface="+mn-ea"/>
                <a:cs typeface="+mn-cs"/>
              </a:rPr>
              <a:t>újratervezésének</a:t>
            </a:r>
            <a:r>
              <a:rPr lang="hu-HU" sz="1200" b="0" i="0" u="none" strike="noStrike" kern="1200" baseline="0" noProof="0" dirty="0">
                <a:solidFill>
                  <a:schemeClr val="tx1"/>
                </a:solidFill>
                <a:latin typeface="+mn-lt"/>
                <a:ea typeface="+mn-ea"/>
                <a:cs typeface="+mn-cs"/>
              </a:rPr>
              <a:t> és frissítési lehetőségeinek keresése, amelyek életciklusa véget ér. Ezek viszonylag könnyen megvalósíthatók és forgalomba hozhatók, mivel a meglévő forrásokból származnak. Az eljárás a diával ábrázolt fázisokból áll.</a:t>
            </a:r>
          </a:p>
          <a:p>
            <a:endParaRPr lang="hu-HU" sz="1200" b="0" i="0" u="none" strike="noStrike" kern="1200" baseline="0" noProof="0" dirty="0">
              <a:solidFill>
                <a:schemeClr val="tx1"/>
              </a:solidFill>
              <a:latin typeface="+mn-lt"/>
              <a:ea typeface="+mn-ea"/>
              <a:cs typeface="+mn-cs"/>
            </a:endParaRPr>
          </a:p>
          <a:p>
            <a:r>
              <a:rPr lang="hu-HU" sz="1200" b="0" i="0" u="none" strike="noStrike" kern="1200" baseline="0" noProof="0" dirty="0">
                <a:solidFill>
                  <a:schemeClr val="tx1"/>
                </a:solidFill>
                <a:latin typeface="+mn-lt"/>
                <a:ea typeface="+mn-ea"/>
                <a:cs typeface="+mn-cs"/>
              </a:rPr>
              <a:t>Forrás: </a:t>
            </a:r>
            <a:r>
              <a:rPr lang="hu-HU" sz="1200" b="0" i="0" u="none" strike="noStrike" kern="1200" baseline="0" noProof="0" dirty="0" err="1">
                <a:solidFill>
                  <a:schemeClr val="tx1"/>
                </a:solidFill>
                <a:latin typeface="+mn-lt"/>
                <a:ea typeface="+mn-ea"/>
                <a:cs typeface="+mn-cs"/>
              </a:rPr>
              <a:t>Likar</a:t>
            </a:r>
            <a:r>
              <a:rPr lang="hu-HU" sz="1200" b="0" i="0" u="none" strike="noStrike" kern="1200" baseline="0" noProof="0" dirty="0">
                <a:solidFill>
                  <a:schemeClr val="tx1"/>
                </a:solidFill>
                <a:latin typeface="+mn-lt"/>
                <a:ea typeface="+mn-ea"/>
                <a:cs typeface="+mn-cs"/>
              </a:rPr>
              <a:t> B., The Art of </a:t>
            </a:r>
            <a:r>
              <a:rPr lang="hu-HU" sz="1200" b="0" i="0" u="none" strike="noStrike" kern="1200" baseline="0" noProof="0" dirty="0" err="1">
                <a:solidFill>
                  <a:schemeClr val="tx1"/>
                </a:solidFill>
                <a:latin typeface="+mn-lt"/>
                <a:ea typeface="+mn-ea"/>
                <a:cs typeface="+mn-cs"/>
              </a:rPr>
              <a:t>Managing</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Innovation</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Problems</a:t>
            </a:r>
            <a:r>
              <a:rPr lang="hu-HU" sz="1200" b="0" i="0" u="none" strike="noStrike" kern="1200" baseline="0" noProof="0" dirty="0">
                <a:solidFill>
                  <a:schemeClr val="tx1"/>
                </a:solidFill>
                <a:latin typeface="+mn-lt"/>
                <a:ea typeface="+mn-ea"/>
                <a:cs typeface="+mn-cs"/>
              </a:rPr>
              <a:t> and </a:t>
            </a:r>
            <a:r>
              <a:rPr lang="hu-HU" sz="1200" b="0" i="0" u="none" strike="noStrike" kern="1200" baseline="0" noProof="0" dirty="0" err="1">
                <a:solidFill>
                  <a:schemeClr val="tx1"/>
                </a:solidFill>
                <a:latin typeface="+mn-lt"/>
                <a:ea typeface="+mn-ea"/>
                <a:cs typeface="+mn-cs"/>
              </a:rPr>
              <a:t>Opportunities</a:t>
            </a:r>
            <a:r>
              <a:rPr lang="hu-HU" sz="1200" b="0" i="0" u="none" strike="noStrike" kern="1200" baseline="0" noProof="0" dirty="0">
                <a:solidFill>
                  <a:schemeClr val="tx1"/>
                </a:solidFill>
                <a:latin typeface="+mn-lt"/>
                <a:ea typeface="+mn-ea"/>
                <a:cs typeface="+mn-cs"/>
              </a:rPr>
              <a:t>, in: </a:t>
            </a:r>
            <a:r>
              <a:rPr lang="hu-HU" sz="1200" b="0" i="0" u="none" strike="noStrike" kern="1200" baseline="0" noProof="0" dirty="0" err="1">
                <a:solidFill>
                  <a:schemeClr val="tx1"/>
                </a:solidFill>
                <a:latin typeface="+mn-lt"/>
                <a:ea typeface="+mn-ea"/>
                <a:cs typeface="+mn-cs"/>
              </a:rPr>
              <a:t>Faculty</a:t>
            </a:r>
            <a:r>
              <a:rPr lang="hu-HU" sz="1200" b="0" i="0" u="none" strike="noStrike" kern="1200" baseline="0" noProof="0" dirty="0">
                <a:solidFill>
                  <a:schemeClr val="tx1"/>
                </a:solidFill>
                <a:latin typeface="+mn-lt"/>
                <a:ea typeface="+mn-ea"/>
                <a:cs typeface="+mn-cs"/>
              </a:rPr>
              <a:t> of Management </a:t>
            </a:r>
            <a:r>
              <a:rPr lang="hu-HU" sz="1200" b="0" i="0" u="none" strike="noStrike" kern="1200" baseline="0" noProof="0" dirty="0" err="1">
                <a:solidFill>
                  <a:schemeClr val="tx1"/>
                </a:solidFill>
                <a:latin typeface="+mn-lt"/>
                <a:ea typeface="+mn-ea"/>
                <a:cs typeface="+mn-cs"/>
              </a:rPr>
              <a:t>at</a:t>
            </a:r>
            <a:r>
              <a:rPr lang="hu-HU" sz="1200" b="0" i="0" u="none" strike="noStrike" kern="1200" baseline="0" noProof="0" dirty="0">
                <a:solidFill>
                  <a:schemeClr val="tx1"/>
                </a:solidFill>
                <a:latin typeface="+mn-lt"/>
                <a:ea typeface="+mn-ea"/>
                <a:cs typeface="+mn-cs"/>
              </a:rPr>
              <a:t> </a:t>
            </a:r>
            <a:r>
              <a:rPr lang="hu-HU" sz="1200" b="0" i="0" u="none" strike="noStrike" kern="1200" baseline="0" noProof="0" dirty="0" err="1">
                <a:solidFill>
                  <a:schemeClr val="tx1"/>
                </a:solidFill>
                <a:latin typeface="+mn-lt"/>
                <a:ea typeface="+mn-ea"/>
                <a:cs typeface="+mn-cs"/>
              </a:rPr>
              <a:t>the</a:t>
            </a:r>
            <a:r>
              <a:rPr lang="hu-HU" sz="1200" b="0" i="0" u="none" strike="noStrike" kern="1200" baseline="0" noProof="0" dirty="0">
                <a:solidFill>
                  <a:schemeClr val="tx1"/>
                </a:solidFill>
                <a:latin typeface="+mn-lt"/>
                <a:ea typeface="+mn-ea"/>
                <a:cs typeface="+mn-cs"/>
              </a:rPr>
              <a:t> University of </a:t>
            </a:r>
            <a:r>
              <a:rPr lang="hu-HU" sz="1200" b="0" i="0" u="none" strike="noStrike" kern="1200" baseline="0" noProof="0" dirty="0" err="1">
                <a:solidFill>
                  <a:schemeClr val="tx1"/>
                </a:solidFill>
                <a:latin typeface="+mn-lt"/>
                <a:ea typeface="+mn-ea"/>
                <a:cs typeface="+mn-cs"/>
              </a:rPr>
              <a:t>Primorska</a:t>
            </a:r>
            <a:r>
              <a:rPr lang="hu-HU" sz="1200" b="0" i="0" u="none" strike="noStrike" kern="1200" baseline="0" noProof="0" dirty="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23</a:t>
            </a:fld>
            <a:endParaRPr lang="hu-HU"/>
          </a:p>
        </p:txBody>
      </p:sp>
    </p:spTree>
    <p:extLst>
      <p:ext uri="{BB962C8B-B14F-4D97-AF65-F5344CB8AC3E}">
        <p14:creationId xmlns:p14="http://schemas.microsoft.com/office/powerpoint/2010/main" val="285645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24</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25</a:t>
            </a:fld>
            <a:endParaRPr lang="hu-HU"/>
          </a:p>
        </p:txBody>
      </p:sp>
    </p:spTree>
    <p:extLst>
      <p:ext uri="{BB962C8B-B14F-4D97-AF65-F5344CB8AC3E}">
        <p14:creationId xmlns:p14="http://schemas.microsoft.com/office/powerpoint/2010/main" val="410779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26</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27</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28</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29</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30</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4</a:t>
            </a:fld>
            <a:endParaRPr lang="hu-HU"/>
          </a:p>
        </p:txBody>
      </p:sp>
    </p:spTree>
    <p:extLst>
      <p:ext uri="{BB962C8B-B14F-4D97-AF65-F5344CB8AC3E}">
        <p14:creationId xmlns:p14="http://schemas.microsoft.com/office/powerpoint/2010/main"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u="none" strike="noStrike" kern="1200" baseline="0" dirty="0">
                <a:solidFill>
                  <a:schemeClr val="tx1"/>
                </a:solidFill>
                <a:latin typeface="+mn-lt"/>
                <a:ea typeface="+mn-ea"/>
                <a:cs typeface="+mn-cs"/>
              </a:rPr>
              <a:t>Leírás:</a:t>
            </a:r>
            <a:r>
              <a:rPr lang="hu-HU" sz="1200" b="0" i="0" u="none" strike="noStrike" kern="1200" baseline="0" dirty="0">
                <a:solidFill>
                  <a:schemeClr val="tx1"/>
                </a:solidFill>
                <a:latin typeface="+mn-lt"/>
                <a:ea typeface="+mn-ea"/>
                <a:cs typeface="+mn-cs"/>
              </a:rPr>
              <a:t> A "Gyors és piszkos" módszer egy mátrixot követ, ahol a kérdéses termék vagy szolgáltatás tulajdonságait szisztematikusan megváltoztatják három vagy több operátorpár alapján. Bizonyos esetekben előfordulhat, hogy nem minden operátor alkalmazható minden termékre vagy szolgáltatásra, de általában legalább egy alapvető újítást meg lehet határozni a mátrixban. </a:t>
            </a:r>
          </a:p>
          <a:p>
            <a:r>
              <a:rPr lang="hu-HU" sz="1200" b="1" i="0" u="none" strike="noStrike" kern="1200" baseline="0" dirty="0">
                <a:solidFill>
                  <a:schemeClr val="tx1"/>
                </a:solidFill>
                <a:latin typeface="+mn-lt"/>
                <a:ea typeface="+mn-ea"/>
                <a:cs typeface="+mn-cs"/>
              </a:rPr>
              <a:t>Cél és alkalmazhatóság. </a:t>
            </a:r>
            <a:r>
              <a:rPr lang="hu-HU" sz="1200" b="0" i="0" u="none" strike="noStrike" kern="1200" baseline="0" dirty="0">
                <a:solidFill>
                  <a:schemeClr val="tx1"/>
                </a:solidFill>
                <a:latin typeface="+mn-lt"/>
                <a:ea typeface="+mn-ea"/>
                <a:cs typeface="+mn-cs"/>
              </a:rPr>
              <a:t>A </a:t>
            </a:r>
            <a:r>
              <a:rPr lang="hu-HU" sz="1200" b="0" i="0" u="none" strike="noStrike" kern="1200" baseline="0" dirty="0" err="1">
                <a:solidFill>
                  <a:schemeClr val="tx1"/>
                </a:solidFill>
                <a:latin typeface="+mn-lt"/>
                <a:ea typeface="+mn-ea"/>
                <a:cs typeface="+mn-cs"/>
              </a:rPr>
              <a:t>QaDIM-módszer</a:t>
            </a:r>
            <a:r>
              <a:rPr lang="hu-HU" sz="1200" b="0" i="0" u="none" strike="noStrike" kern="1200" baseline="0" dirty="0">
                <a:solidFill>
                  <a:schemeClr val="tx1"/>
                </a:solidFill>
                <a:latin typeface="+mn-lt"/>
                <a:ea typeface="+mn-ea"/>
                <a:cs typeface="+mn-cs"/>
              </a:rPr>
              <a:t> elsősorban már létező termékek növekvő újítási lehetőségeinek azonosítására szolgál, de a problémák és lehetőségek felfedezése során felmerülhet az áttöréses innováció ötlete is. </a:t>
            </a:r>
          </a:p>
          <a:p>
            <a:r>
              <a:rPr lang="hu-HU" sz="1200" b="1" i="0" u="none" strike="noStrike" kern="1200" baseline="0" dirty="0">
                <a:solidFill>
                  <a:schemeClr val="tx1"/>
                </a:solidFill>
                <a:latin typeface="+mn-lt"/>
                <a:ea typeface="+mn-ea"/>
                <a:cs typeface="+mn-cs"/>
              </a:rPr>
              <a:t>Végrehajtási folyamat</a:t>
            </a:r>
            <a:r>
              <a:rPr lang="hu-HU" sz="1200" b="0" i="0" u="none" strike="noStrike" kern="1200" baseline="0" dirty="0">
                <a:solidFill>
                  <a:schemeClr val="tx1"/>
                </a:solidFill>
                <a:latin typeface="+mn-lt"/>
                <a:ea typeface="+mn-ea"/>
                <a:cs typeface="+mn-cs"/>
              </a:rPr>
              <a:t>. A munkacsoport (vagy egyén) kiválaszt egy terméket (vagy szolgáltatást), amely problémás vagy javítani/újratervezni kell. A termék újradefiniálása nyolc lépésben vagy négy pár tevékenységben történik, ahol mindegyik pár rendszerint két ellentétes műveletből áll (például hozzáad/elvesz egy funkciót).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5</a:t>
            </a:fld>
            <a:endParaRPr lang="hu-HU"/>
          </a:p>
        </p:txBody>
      </p:sp>
    </p:spTree>
    <p:extLst>
      <p:ext uri="{BB962C8B-B14F-4D97-AF65-F5344CB8AC3E}">
        <p14:creationId xmlns:p14="http://schemas.microsoft.com/office/powerpoint/2010/main" val="443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600" indent="-228600">
              <a:buAutoNum type="arabicPeriod"/>
            </a:pPr>
            <a:r>
              <a:rPr lang="hu-HU" sz="1200" b="0" i="0" u="none" strike="noStrike" kern="1200" baseline="0" dirty="0">
                <a:solidFill>
                  <a:schemeClr val="tx1"/>
                </a:solidFill>
                <a:latin typeface="+mn-lt"/>
                <a:ea typeface="+mn-ea"/>
                <a:cs typeface="+mn-cs"/>
              </a:rPr>
              <a:t>példa. </a:t>
            </a:r>
            <a:r>
              <a:rPr lang="hu-HU" sz="1200" b="0" i="0" u="none" strike="noStrike" kern="1200" baseline="0" dirty="0" err="1">
                <a:solidFill>
                  <a:schemeClr val="tx1"/>
                </a:solidFill>
                <a:latin typeface="+mn-lt"/>
                <a:ea typeface="+mn-ea"/>
                <a:cs typeface="+mn-cs"/>
              </a:rPr>
              <a:t>Termékinnováció</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Egy </a:t>
            </a:r>
            <a:r>
              <a:rPr lang="hu-HU" sz="1200" b="0" i="0" u="none" strike="noStrike" kern="1200" baseline="0" dirty="0" err="1">
                <a:solidFill>
                  <a:schemeClr val="tx1"/>
                </a:solidFill>
                <a:latin typeface="+mn-lt"/>
                <a:ea typeface="+mn-ea"/>
                <a:cs typeface="+mn-cs"/>
              </a:rPr>
              <a:t>mobiltelefongyártó</a:t>
            </a:r>
            <a:r>
              <a:rPr lang="hu-HU" sz="1200" b="0" i="0" u="none" strike="noStrike" kern="1200" baseline="0" dirty="0">
                <a:solidFill>
                  <a:schemeClr val="tx1"/>
                </a:solidFill>
                <a:latin typeface="+mn-lt"/>
                <a:ea typeface="+mn-ea"/>
                <a:cs typeface="+mn-cs"/>
              </a:rPr>
              <a:t> vállalat a jövőbeni iparági kihívásokra gondol, amikor a telefon már nem csak a személyek közötti kommunikációt szolgálja, hanem sokkal többet kell kínálnia a felhasználóknak. Az innovációs folyamat egyik fázisában eldöntötték, hogy a </a:t>
            </a:r>
            <a:r>
              <a:rPr lang="hu-HU" sz="1200" b="0" i="0" u="none" strike="noStrike" kern="1200" baseline="0" dirty="0" err="1">
                <a:solidFill>
                  <a:schemeClr val="tx1"/>
                </a:solidFill>
                <a:latin typeface="+mn-lt"/>
                <a:ea typeface="+mn-ea"/>
                <a:cs typeface="+mn-cs"/>
              </a:rPr>
              <a:t>QaDIM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mátrixal</a:t>
            </a:r>
            <a:r>
              <a:rPr lang="hu-HU" sz="1200" b="0" i="0" u="none" strike="noStrike" kern="1200" baseline="0" dirty="0">
                <a:solidFill>
                  <a:schemeClr val="tx1"/>
                </a:solidFill>
                <a:latin typeface="+mn-lt"/>
                <a:ea typeface="+mn-ea"/>
                <a:cs typeface="+mn-cs"/>
              </a:rPr>
              <a:t> dolgoznak. Nyolc operátort használtak</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Reference: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6</a:t>
            </a:fld>
            <a:endParaRPr lang="hu-HU"/>
          </a:p>
        </p:txBody>
      </p:sp>
    </p:spTree>
    <p:extLst>
      <p:ext uri="{BB962C8B-B14F-4D97-AF65-F5344CB8AC3E}">
        <p14:creationId xmlns:p14="http://schemas.microsoft.com/office/powerpoint/2010/main" val="96876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a:t>
            </a:r>
            <a:r>
              <a:rPr lang="hu-HU" sz="1200" b="0" i="0" u="none" strike="noStrike" kern="1200" baseline="0" dirty="0">
                <a:solidFill>
                  <a:schemeClr val="tx1"/>
                </a:solidFill>
                <a:latin typeface="+mn-lt"/>
                <a:ea typeface="+mn-ea"/>
                <a:cs typeface="+mn-cs"/>
              </a:rPr>
              <a:t>. példa</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A példa egy légtársaság szolgáltatásainak korszerűsítését szemlélteti. A fejlesztőcsapat elsősorban azon a tényen gondolkodott, hogy szolgáltatásuk nem csak az egyik helyről a másikra a levegőben történő szállítást foglalja magában, hanem az egész utazási folyamat. A </a:t>
            </a:r>
            <a:r>
              <a:rPr lang="hu-HU" sz="1200" b="0" i="0" u="none" strike="noStrike" kern="1200" baseline="0" dirty="0" err="1">
                <a:solidFill>
                  <a:schemeClr val="tx1"/>
                </a:solidFill>
                <a:latin typeface="+mn-lt"/>
                <a:ea typeface="+mn-ea"/>
                <a:cs typeface="+mn-cs"/>
              </a:rPr>
              <a:t>QaDIM-módszer</a:t>
            </a:r>
            <a:r>
              <a:rPr lang="hu-HU" sz="1200" b="0" i="0" u="none" strike="noStrike" kern="1200" baseline="0" dirty="0">
                <a:solidFill>
                  <a:schemeClr val="tx1"/>
                </a:solidFill>
                <a:latin typeface="+mn-lt"/>
                <a:ea typeface="+mn-ea"/>
                <a:cs typeface="+mn-cs"/>
              </a:rPr>
              <a:t> segítségével találtak néhány lehetőséget szolgáltatásaik fejlesztésére.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7</a:t>
            </a:fld>
            <a:endParaRPr lang="hu-HU"/>
          </a:p>
        </p:txBody>
      </p:sp>
    </p:spTree>
    <p:extLst>
      <p:ext uri="{BB962C8B-B14F-4D97-AF65-F5344CB8AC3E}">
        <p14:creationId xmlns:p14="http://schemas.microsoft.com/office/powerpoint/2010/main" val="273619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szolgáltatás</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termékinnováció</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fejlesztése </a:t>
            </a:r>
            <a:r>
              <a:rPr lang="en-US" sz="1200" b="0" i="0" u="none" strike="noStrike" kern="1200" baseline="0" dirty="0" err="1">
                <a:solidFill>
                  <a:schemeClr val="tx1"/>
                </a:solidFill>
                <a:latin typeface="+mn-lt"/>
                <a:ea typeface="+mn-ea"/>
                <a:cs typeface="+mn-cs"/>
              </a:rPr>
              <a:t>általában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és a fejlesztések </a:t>
            </a:r>
            <a:r>
              <a:rPr lang="en-US" sz="1200" b="0" i="0" u="none" strike="noStrike" kern="1200" baseline="0" dirty="0" err="1">
                <a:solidFill>
                  <a:schemeClr val="tx1"/>
                </a:solidFill>
                <a:latin typeface="+mn-lt"/>
                <a:ea typeface="+mn-ea"/>
                <a:cs typeface="+mn-cs"/>
              </a:rPr>
              <a:t>innováció</a:t>
            </a:r>
            <a:r>
              <a:rPr lang="hu-HU" sz="1200" b="0" i="0" u="none" strike="noStrike" kern="1200" baseline="0" dirty="0">
                <a:solidFill>
                  <a:schemeClr val="tx1"/>
                </a:solidFill>
                <a:latin typeface="+mn-lt"/>
                <a:ea typeface="+mn-ea"/>
                <a:cs typeface="+mn-cs"/>
              </a:rPr>
              <a:t>j</a:t>
            </a:r>
            <a:r>
              <a:rPr lang="en-US" sz="1200" b="0" i="0" u="none" strike="noStrike" kern="1200" baseline="0" dirty="0" err="1">
                <a:solidFill>
                  <a:schemeClr val="tx1"/>
                </a:solidFill>
                <a:latin typeface="+mn-lt"/>
                <a:ea typeface="+mn-ea"/>
                <a:cs typeface="+mn-cs"/>
              </a:rPr>
              <a:t>át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eredményezi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harmadik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dimenzió</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támogató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frissítésével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csökkenthet</a:t>
            </a:r>
            <a:r>
              <a:rPr lang="hu-HU" sz="1200" b="0" i="0" u="none" strike="noStrike" kern="1200" baseline="0" dirty="0">
                <a:solidFill>
                  <a:schemeClr val="tx1"/>
                </a:solidFill>
                <a:latin typeface="+mn-lt"/>
                <a:ea typeface="+mn-ea"/>
                <a:cs typeface="+mn-cs"/>
              </a:rPr>
              <a:t>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idő</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költség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javítható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minőség</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a:solidFill>
                  <a:schemeClr val="tx1"/>
                </a:solidFill>
                <a:effectLst/>
                <a:latin typeface="+mn-lt"/>
                <a:ea typeface="+mn-ea"/>
                <a:cs typeface="+mn-cs"/>
              </a:rPr>
              <a:t>EuroSPI</a:t>
            </a:r>
            <a:r>
              <a:rPr lang="en-US" sz="1200" kern="1200" dirty="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a:solidFill>
                  <a:schemeClr val="tx1"/>
                </a:solidFill>
                <a:latin typeface="+mn-lt"/>
                <a:ea typeface="+mn-ea"/>
                <a:cs typeface="+mn-cs"/>
              </a:rPr>
              <a:t> </a:t>
            </a: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8</a:t>
            </a:fld>
            <a:endParaRPr lang="hu-HU"/>
          </a:p>
        </p:txBody>
      </p:sp>
    </p:spTree>
    <p:extLst>
      <p:ext uri="{BB962C8B-B14F-4D97-AF65-F5344CB8AC3E}">
        <p14:creationId xmlns:p14="http://schemas.microsoft.com/office/powerpoint/2010/main" val="345383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szolgáltatás</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termékinnováció</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fejlesztése </a:t>
            </a:r>
            <a:r>
              <a:rPr lang="en-US" sz="1200" b="0" i="0" u="none" strike="noStrike" kern="1200" baseline="0" dirty="0" err="1">
                <a:solidFill>
                  <a:schemeClr val="tx1"/>
                </a:solidFill>
                <a:latin typeface="+mn-lt"/>
                <a:ea typeface="+mn-ea"/>
                <a:cs typeface="+mn-cs"/>
              </a:rPr>
              <a:t>általában</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szolgáltatási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és a fejlesztések </a:t>
            </a:r>
            <a:r>
              <a:rPr lang="en-US" sz="1200" b="0" i="0" u="none" strike="noStrike" kern="1200" baseline="0" dirty="0" err="1">
                <a:solidFill>
                  <a:schemeClr val="tx1"/>
                </a:solidFill>
                <a:latin typeface="+mn-lt"/>
                <a:ea typeface="+mn-ea"/>
                <a:cs typeface="+mn-cs"/>
              </a:rPr>
              <a:t>innováció</a:t>
            </a:r>
            <a:r>
              <a:rPr lang="hu-HU" sz="1200" b="0" i="0" u="none" strike="noStrike" kern="1200" baseline="0" dirty="0">
                <a:solidFill>
                  <a:schemeClr val="tx1"/>
                </a:solidFill>
                <a:latin typeface="+mn-lt"/>
                <a:ea typeface="+mn-ea"/>
                <a:cs typeface="+mn-cs"/>
              </a:rPr>
              <a:t>j</a:t>
            </a:r>
            <a:r>
              <a:rPr lang="en-US" sz="1200" b="0" i="0" u="none" strike="noStrike" kern="1200" baseline="0" dirty="0" err="1">
                <a:solidFill>
                  <a:schemeClr val="tx1"/>
                </a:solidFill>
                <a:latin typeface="+mn-lt"/>
                <a:ea typeface="+mn-ea"/>
                <a:cs typeface="+mn-cs"/>
              </a:rPr>
              <a:t>át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eredményezi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harmadik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dimenzió</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támogató</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folyamatok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frissítésével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csökkenthet</a:t>
            </a:r>
            <a:r>
              <a:rPr lang="hu-HU" sz="1200" b="0" i="0" u="none" strike="noStrike" kern="1200" baseline="0" dirty="0">
                <a:solidFill>
                  <a:schemeClr val="tx1"/>
                </a:solidFill>
                <a:latin typeface="+mn-lt"/>
                <a:ea typeface="+mn-ea"/>
                <a:cs typeface="+mn-cs"/>
              </a:rPr>
              <a:t>ő</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idő</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költség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és</a:t>
            </a:r>
            <a:r>
              <a:rPr lang="en-US" sz="1200" b="0"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javítható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minőség</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Riel, A.: Innovation Managers 2.0: Which Competencies? Invited Keynote Paper. In: </a:t>
            </a:r>
            <a:r>
              <a:rPr lang="en-US" sz="1200" kern="1200" dirty="0" err="1">
                <a:solidFill>
                  <a:schemeClr val="tx1"/>
                </a:solidFill>
                <a:effectLst/>
                <a:latin typeface="+mn-lt"/>
                <a:ea typeface="+mn-ea"/>
                <a:cs typeface="+mn-cs"/>
              </a:rPr>
              <a:t>Messnarz</a:t>
            </a:r>
            <a:r>
              <a:rPr lang="en-US" sz="1200" kern="1200" dirty="0">
                <a:solidFill>
                  <a:schemeClr val="tx1"/>
                </a:solidFill>
                <a:effectLst/>
                <a:latin typeface="+mn-lt"/>
                <a:ea typeface="+mn-ea"/>
                <a:cs typeface="+mn-cs"/>
              </a:rPr>
              <a:t>, R. Et al. (eds.): Systems, Software and Service Process Improvement: 18th European Conference, </a:t>
            </a:r>
            <a:r>
              <a:rPr lang="en-US" sz="1200" kern="1200" dirty="0" err="1">
                <a:solidFill>
                  <a:schemeClr val="tx1"/>
                </a:solidFill>
                <a:effectLst/>
                <a:latin typeface="+mn-lt"/>
                <a:ea typeface="+mn-ea"/>
                <a:cs typeface="+mn-cs"/>
              </a:rPr>
              <a:t>EuroSPI</a:t>
            </a:r>
            <a:r>
              <a:rPr lang="en-US" sz="1200" kern="1200" dirty="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a:solidFill>
                  <a:schemeClr val="tx1"/>
                </a:solidFill>
                <a:latin typeface="+mn-lt"/>
                <a:ea typeface="+mn-ea"/>
                <a:cs typeface="+mn-cs"/>
              </a:rPr>
              <a:t> </a:t>
            </a:r>
          </a:p>
          <a:p>
            <a:r>
              <a:rPr lang="hu-HU" sz="1200" b="0" i="0" u="none" strike="noStrike" kern="1200" baseline="0" dirty="0">
                <a:solidFill>
                  <a:schemeClr val="tx1"/>
                </a:solidFill>
                <a:latin typeface="+mn-lt"/>
                <a:ea typeface="+mn-ea"/>
                <a:cs typeface="+mn-cs"/>
              </a:rPr>
              <a:t>Forrás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Likar</a:t>
            </a:r>
            <a:r>
              <a:rPr lang="en-US" sz="1200" b="0" i="0" u="none" strike="noStrike" kern="1200" baseline="0" dirty="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a:solidFill>
                  <a:schemeClr val="tx1"/>
                </a:solidFill>
                <a:latin typeface="+mn-lt"/>
                <a:ea typeface="+mn-ea"/>
                <a:cs typeface="+mn-cs"/>
              </a:rPr>
              <a:t>Primorska</a:t>
            </a:r>
            <a:r>
              <a:rPr lang="en-US" sz="1200" b="0" i="0" u="none" strike="noStrike" kern="1200" baseline="0" dirty="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9</a:t>
            </a:fld>
            <a:endParaRPr lang="hu-HU"/>
          </a:p>
        </p:txBody>
      </p:sp>
    </p:spTree>
    <p:extLst>
      <p:ext uri="{BB962C8B-B14F-4D97-AF65-F5344CB8AC3E}">
        <p14:creationId xmlns:p14="http://schemas.microsoft.com/office/powerpoint/2010/main" val="259295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11/23/2017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11/23/2017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europass.cedefop.europa.eu/"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etwinning.net/hu/pub/index.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3.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dirty="0"/>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r>
              <a:rPr lang="hu-HU" sz="2400" dirty="0">
                <a:solidFill>
                  <a:schemeClr val="tx1">
                    <a:lumMod val="50000"/>
                    <a:lumOff val="50000"/>
                  </a:schemeClr>
                </a:solidFill>
              </a:rPr>
              <a:t>LÉGY INNOVATÍV</a:t>
            </a:r>
            <a:r>
              <a:rPr lang="en-US" sz="2400" dirty="0">
                <a:solidFill>
                  <a:schemeClr val="tx1">
                    <a:lumMod val="50000"/>
                    <a:lumOff val="50000"/>
                  </a:schemeClr>
                </a:solidFill>
              </a:rPr>
              <a:t>! </a:t>
            </a:r>
            <a:endParaRPr lang="hu-HU" sz="2400" dirty="0">
              <a:solidFill>
                <a:schemeClr val="tx1">
                  <a:lumMod val="50000"/>
                  <a:lumOff val="50000"/>
                </a:schemeClr>
              </a:solidFill>
            </a:endParaRPr>
          </a:p>
          <a:p>
            <a:r>
              <a:rPr lang="en-US" sz="2400" dirty="0" err="1">
                <a:solidFill>
                  <a:schemeClr val="tx1">
                    <a:lumMod val="50000"/>
                    <a:lumOff val="50000"/>
                  </a:schemeClr>
                </a:solidFill>
              </a:rPr>
              <a:t>Kreativitás</a:t>
            </a:r>
            <a:r>
              <a:rPr lang="en-US" sz="2400" dirty="0">
                <a:solidFill>
                  <a:schemeClr val="tx1">
                    <a:lumMod val="50000"/>
                    <a:lumOff val="50000"/>
                  </a:schemeClr>
                </a:solidFill>
              </a:rPr>
              <a:t>, </a:t>
            </a:r>
            <a:r>
              <a:rPr lang="en-US" sz="2400" dirty="0" err="1">
                <a:solidFill>
                  <a:schemeClr val="tx1">
                    <a:lumMod val="50000"/>
                    <a:lumOff val="50000"/>
                  </a:schemeClr>
                </a:solidFill>
              </a:rPr>
              <a:t>innováció</a:t>
            </a:r>
            <a:r>
              <a:rPr lang="en-US" sz="2400" dirty="0">
                <a:solidFill>
                  <a:schemeClr val="tx1">
                    <a:lumMod val="50000"/>
                    <a:lumOff val="50000"/>
                  </a:schemeClr>
                </a:solidFill>
              </a:rPr>
              <a:t> </a:t>
            </a:r>
            <a:r>
              <a:rPr lang="en-US" sz="2400" dirty="0" err="1">
                <a:solidFill>
                  <a:schemeClr val="tx1">
                    <a:lumMod val="50000"/>
                    <a:lumOff val="50000"/>
                  </a:schemeClr>
                </a:solidFill>
              </a:rPr>
              <a:t>és</a:t>
            </a:r>
            <a:r>
              <a:rPr lang="en-US" sz="2400" dirty="0">
                <a:solidFill>
                  <a:schemeClr val="tx1">
                    <a:lumMod val="50000"/>
                    <a:lumOff val="50000"/>
                  </a:schemeClr>
                </a:solidFill>
              </a:rPr>
              <a:t> </a:t>
            </a:r>
            <a:r>
              <a:rPr lang="en-US" sz="2400" dirty="0" err="1">
                <a:solidFill>
                  <a:schemeClr val="tx1">
                    <a:lumMod val="50000"/>
                    <a:lumOff val="50000"/>
                  </a:schemeClr>
                </a:solidFill>
              </a:rPr>
              <a:t>vállalkozói</a:t>
            </a:r>
            <a:r>
              <a:rPr lang="en-US" sz="2400" dirty="0">
                <a:solidFill>
                  <a:schemeClr val="tx1">
                    <a:lumMod val="50000"/>
                    <a:lumOff val="50000"/>
                  </a:schemeClr>
                </a:solidFill>
              </a:rPr>
              <a:t> </a:t>
            </a:r>
            <a:r>
              <a:rPr lang="en-US" sz="2400" dirty="0" err="1">
                <a:solidFill>
                  <a:schemeClr val="tx1">
                    <a:lumMod val="50000"/>
                    <a:lumOff val="50000"/>
                  </a:schemeClr>
                </a:solidFill>
              </a:rPr>
              <a:t>készségek</a:t>
            </a:r>
            <a:r>
              <a:rPr lang="en-US" sz="2400" dirty="0">
                <a:solidFill>
                  <a:schemeClr val="tx1">
                    <a:lumMod val="50000"/>
                    <a:lumOff val="50000"/>
                  </a:schemeClr>
                </a:solidFill>
              </a:rPr>
              <a:t> </a:t>
            </a:r>
            <a:r>
              <a:rPr lang="en-US" sz="2400" dirty="0" err="1">
                <a:solidFill>
                  <a:schemeClr val="tx1">
                    <a:lumMod val="50000"/>
                    <a:lumOff val="50000"/>
                  </a:schemeClr>
                </a:solidFill>
              </a:rPr>
              <a:t>fejlesztése</a:t>
            </a:r>
            <a:r>
              <a:rPr lang="en-US" sz="2400" dirty="0">
                <a:solidFill>
                  <a:schemeClr val="tx1">
                    <a:lumMod val="50000"/>
                    <a:lumOff val="50000"/>
                  </a:schemeClr>
                </a:solidFill>
              </a:rPr>
              <a:t> </a:t>
            </a:r>
            <a:r>
              <a:rPr lang="en-US" sz="2400" dirty="0" err="1">
                <a:solidFill>
                  <a:schemeClr val="tx1">
                    <a:lumMod val="50000"/>
                    <a:lumOff val="50000"/>
                  </a:schemeClr>
                </a:solidFill>
              </a:rPr>
              <a:t>általános</a:t>
            </a:r>
            <a:r>
              <a:rPr lang="en-US" sz="2400" dirty="0">
                <a:solidFill>
                  <a:schemeClr val="tx1">
                    <a:lumMod val="50000"/>
                    <a:lumOff val="50000"/>
                  </a:schemeClr>
                </a:solidFill>
              </a:rPr>
              <a:t> </a:t>
            </a:r>
            <a:r>
              <a:rPr lang="en-US" sz="2400" dirty="0" err="1">
                <a:solidFill>
                  <a:schemeClr val="tx1">
                    <a:lumMod val="50000"/>
                    <a:lumOff val="50000"/>
                  </a:schemeClr>
                </a:solidFill>
              </a:rPr>
              <a:t>iskolai</a:t>
            </a:r>
            <a:r>
              <a:rPr lang="en-US" sz="2400" dirty="0">
                <a:solidFill>
                  <a:schemeClr val="tx1">
                    <a:lumMod val="50000"/>
                    <a:lumOff val="50000"/>
                  </a:schemeClr>
                </a:solidFill>
              </a:rPr>
              <a:t> </a:t>
            </a:r>
            <a:r>
              <a:rPr lang="en-US" sz="2400" dirty="0" err="1">
                <a:solidFill>
                  <a:schemeClr val="tx1">
                    <a:lumMod val="50000"/>
                    <a:lumOff val="50000"/>
                  </a:schemeClr>
                </a:solidFill>
              </a:rPr>
              <a:t>pedagógusoknak</a:t>
            </a:r>
            <a:r>
              <a:rPr lang="en-US" sz="2400" dirty="0">
                <a:solidFill>
                  <a:schemeClr val="tx1">
                    <a:lumMod val="50000"/>
                    <a:lumOff val="50000"/>
                  </a:schemeClr>
                </a:solidFill>
              </a:rPr>
              <a:t> </a:t>
            </a:r>
            <a:endParaRPr lang="hu-HU" sz="2400" dirty="0">
              <a:solidFill>
                <a:schemeClr val="tx1">
                  <a:lumMod val="50000"/>
                  <a:lumOff val="50000"/>
                </a:schemeClr>
              </a:solidFill>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hu-HU" dirty="0"/>
              <a:t>„U</a:t>
            </a:r>
            <a:r>
              <a:rPr lang="de-AT" dirty="0"/>
              <a:t>1</a:t>
            </a:r>
            <a:r>
              <a:rPr lang="hu-HU" dirty="0"/>
              <a:t>” tanegység</a:t>
            </a:r>
            <a:r>
              <a:rPr lang="en-US" dirty="0"/>
              <a:t>: </a:t>
            </a:r>
            <a:r>
              <a:rPr lang="hu-HU" dirty="0" err="1"/>
              <a:t>Innovációfejlesztés</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„E</a:t>
            </a:r>
            <a:r>
              <a:rPr lang="de-AT" dirty="0"/>
              <a:t>1</a:t>
            </a:r>
            <a:r>
              <a:rPr lang="hu-HU" dirty="0"/>
              <a:t>”</a:t>
            </a:r>
            <a:r>
              <a:rPr lang="en-US" dirty="0"/>
              <a:t>:</a:t>
            </a:r>
            <a:r>
              <a:rPr lang="hu-HU" dirty="0"/>
              <a:t> A lehetőségek és problémák azonosítása</a:t>
            </a:r>
          </a:p>
          <a:p>
            <a:pPr algn="r"/>
            <a:r>
              <a:rPr lang="hu-HU" sz="2000" dirty="0"/>
              <a:t>Készítette: </a:t>
            </a:r>
            <a:r>
              <a:rPr lang="de-AT" sz="2000" dirty="0"/>
              <a:t>R</a:t>
            </a:r>
            <a:r>
              <a:rPr lang="hu-HU" sz="2000" dirty="0" err="1"/>
              <a:t>ichard</a:t>
            </a:r>
            <a:r>
              <a:rPr lang="de-AT" sz="2000" dirty="0"/>
              <a:t> Messnarz </a:t>
            </a:r>
            <a:r>
              <a:rPr lang="hu-HU" sz="2000" dirty="0"/>
              <a:t>(</a:t>
            </a:r>
            <a:r>
              <a:rPr lang="de-AT" sz="2000" dirty="0"/>
              <a:t>ISCN</a:t>
            </a:r>
            <a:r>
              <a:rPr lang="hu-HU" sz="2000" dirty="0"/>
              <a:t>)</a:t>
            </a:r>
            <a:endParaRPr lang="en-US" sz="2000" dirty="0"/>
          </a:p>
        </p:txBody>
      </p:sp>
    </p:spTree>
    <p:extLst>
      <p:ext uri="{BB962C8B-B14F-4D97-AF65-F5344CB8AC3E}">
        <p14:creationId xmlns:p14="http://schemas.microsoft.com/office/powerpoint/2010/main" val="28462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399" y="800060"/>
            <a:ext cx="9666785" cy="2616101"/>
          </a:xfrm>
          <a:prstGeom prst="rect">
            <a:avLst/>
          </a:prstGeom>
          <a:noFill/>
        </p:spPr>
        <p:txBody>
          <a:bodyPr wrap="square" rtlCol="0">
            <a:spAutoFit/>
          </a:bodyPr>
          <a:lstStyle/>
          <a:p>
            <a:r>
              <a:rPr lang="de-AT" sz="2400" dirty="0" err="1"/>
              <a:t>QaDIM</a:t>
            </a:r>
            <a:r>
              <a:rPr lang="de-AT" sz="2400" dirty="0"/>
              <a:t> </a:t>
            </a:r>
            <a:r>
              <a:rPr lang="hu-HU" sz="2400" dirty="0"/>
              <a:t>gyakorlat</a:t>
            </a:r>
          </a:p>
          <a:p>
            <a:endParaRPr lang="hu-HU" sz="2000" dirty="0"/>
          </a:p>
          <a:p>
            <a:pPr marL="342900" indent="-342900">
              <a:buFont typeface="Calibri" panose="020F0502020204030204" pitchFamily="34" charset="0"/>
              <a:buChar char="–"/>
            </a:pPr>
            <a:r>
              <a:rPr lang="hu-HU" sz="2000" dirty="0"/>
              <a:t>Alakuljanak csoportok</a:t>
            </a:r>
            <a:endParaRPr lang="en-US" sz="2000" dirty="0"/>
          </a:p>
          <a:p>
            <a:pPr marL="342900" indent="-342900">
              <a:buFont typeface="Calibri" panose="020F0502020204030204" pitchFamily="34" charset="0"/>
              <a:buChar char="–"/>
            </a:pPr>
            <a:r>
              <a:rPr lang="hu-HU" sz="2000" dirty="0"/>
              <a:t>Termék, szolgáltatás vagy folyamat kiválasztása az innovációhoz / fejlesztéshez</a:t>
            </a:r>
            <a:endParaRPr lang="en-US" sz="2000" dirty="0"/>
          </a:p>
          <a:p>
            <a:pPr marL="342900" indent="-342900">
              <a:buFont typeface="Calibri" panose="020F0502020204030204" pitchFamily="34" charset="0"/>
              <a:buChar char="–"/>
            </a:pPr>
            <a:r>
              <a:rPr lang="en-US" sz="2000" dirty="0"/>
              <a:t>Excel </a:t>
            </a:r>
            <a:r>
              <a:rPr lang="hu-HU" sz="2000" dirty="0"/>
              <a:t>sablon használata: </a:t>
            </a:r>
            <a:r>
              <a:rPr lang="en-US" sz="2000" dirty="0"/>
              <a:t>INNOTEACH-U1.E1-Exercise-Templates-Release1.EN.v1.xls</a:t>
            </a:r>
          </a:p>
          <a:p>
            <a:pPr marL="342900" indent="-342900">
              <a:buFont typeface="Calibri" panose="020F0502020204030204" pitchFamily="34" charset="0"/>
              <a:buChar char="–"/>
            </a:pPr>
            <a:r>
              <a:rPr lang="hu-HU" sz="2000" dirty="0"/>
              <a:t>Minden csoport dolgozzon ki egy példát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Minden csoport mutassa be a példáját, a többi csoport véleményezze </a:t>
            </a:r>
            <a:r>
              <a:rPr lang="en-US" sz="2000" dirty="0"/>
              <a:t>(60 </a:t>
            </a:r>
            <a:r>
              <a:rPr lang="hu-HU" sz="2000" dirty="0"/>
              <a:t>perc</a:t>
            </a:r>
            <a:r>
              <a:rPr lang="en-US" sz="2000" dirty="0"/>
              <a:t>)</a:t>
            </a:r>
          </a:p>
          <a:p>
            <a:pPr marL="342900" indent="-342900">
              <a:buFont typeface="Calibri" panose="020F0502020204030204" pitchFamily="34" charset="0"/>
              <a:buChar char="–"/>
            </a:pPr>
            <a:r>
              <a:rPr lang="en-US" sz="2000" dirty="0"/>
              <a:t>A </a:t>
            </a:r>
            <a:r>
              <a:rPr lang="en-US" sz="2000" dirty="0" err="1"/>
              <a:t>mátrix</a:t>
            </a:r>
            <a:r>
              <a:rPr lang="en-US" sz="2000" dirty="0"/>
              <a:t> </a:t>
            </a:r>
            <a:r>
              <a:rPr lang="en-US" sz="2000" dirty="0" err="1"/>
              <a:t>finomításra</a:t>
            </a:r>
            <a:r>
              <a:rPr lang="en-US" sz="2000" dirty="0"/>
              <a:t> </a:t>
            </a:r>
            <a:r>
              <a:rPr lang="en-US" sz="2000" dirty="0" err="1"/>
              <a:t>kerül</a:t>
            </a:r>
            <a:r>
              <a:rPr lang="en-US" sz="2000" dirty="0"/>
              <a:t> a </a:t>
            </a:r>
            <a:r>
              <a:rPr lang="en-US" sz="2000" dirty="0" err="1"/>
              <a:t>visszacsatolás</a:t>
            </a:r>
            <a:r>
              <a:rPr lang="hu-HU" sz="2000" dirty="0"/>
              <a:t>t</a:t>
            </a:r>
            <a:r>
              <a:rPr lang="en-US" sz="2000" dirty="0"/>
              <a:t> </a:t>
            </a:r>
            <a:r>
              <a:rPr lang="en-US" sz="2000" dirty="0" err="1"/>
              <a:t>munkamenet</a:t>
            </a:r>
            <a:r>
              <a:rPr lang="en-US" sz="2000" dirty="0"/>
              <a:t> </a:t>
            </a:r>
            <a:r>
              <a:rPr lang="en-US" sz="2000" dirty="0" err="1"/>
              <a:t>alapján</a:t>
            </a:r>
            <a:endParaRPr lang="en-US" sz="2000" dirty="0"/>
          </a:p>
        </p:txBody>
      </p:sp>
      <p:sp>
        <p:nvSpPr>
          <p:cNvPr id="5" name="Rechteck 4"/>
          <p:cNvSpPr/>
          <p:nvPr/>
        </p:nvSpPr>
        <p:spPr>
          <a:xfrm>
            <a:off x="9435152" y="2991629"/>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hu-HU" dirty="0" err="1"/>
              <a:t>má</a:t>
            </a:r>
            <a:r>
              <a:rPr lang="en-GB" dirty="0" err="1"/>
              <a:t>trix</a:t>
            </a:r>
            <a:r>
              <a:rPr lang="en-GB" dirty="0"/>
              <a:t> </a:t>
            </a:r>
            <a:r>
              <a:rPr lang="hu-HU" dirty="0"/>
              <a:t>folyamatokhoz, </a:t>
            </a:r>
            <a:r>
              <a:rPr lang="en-GB" dirty="0"/>
              <a:t>8 </a:t>
            </a:r>
            <a:r>
              <a:rPr lang="en-GB" dirty="0" err="1"/>
              <a:t>oper</a:t>
            </a:r>
            <a:r>
              <a:rPr lang="hu-HU" dirty="0" err="1"/>
              <a:t>átorral</a:t>
            </a:r>
            <a:endParaRPr lang="en-GB" dirty="0"/>
          </a:p>
        </p:txBody>
      </p:sp>
      <p:pic>
        <p:nvPicPr>
          <p:cNvPr id="3" name="Picture 2">
            <a:extLst>
              <a:ext uri="{FF2B5EF4-FFF2-40B4-BE49-F238E27FC236}">
                <a16:creationId xmlns:a16="http://schemas.microsoft.com/office/drawing/2014/main" id="{C6E8A60D-9286-4217-9762-96F62BFBC953}"/>
              </a:ext>
            </a:extLst>
          </p:cNvPr>
          <p:cNvPicPr>
            <a:picLocks noChangeAspect="1"/>
          </p:cNvPicPr>
          <p:nvPr/>
        </p:nvPicPr>
        <p:blipFill>
          <a:blip r:embed="rId4"/>
          <a:stretch>
            <a:fillRect/>
          </a:stretch>
        </p:blipFill>
        <p:spPr>
          <a:xfrm>
            <a:off x="4927600" y="3728608"/>
            <a:ext cx="6643687" cy="2605993"/>
          </a:xfrm>
          <a:prstGeom prst="rect">
            <a:avLst/>
          </a:prstGeom>
        </p:spPr>
      </p:pic>
    </p:spTree>
    <p:extLst>
      <p:ext uri="{BB962C8B-B14F-4D97-AF65-F5344CB8AC3E}">
        <p14:creationId xmlns:p14="http://schemas.microsoft.com/office/powerpoint/2010/main" val="14520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hu-HU" sz="2400" dirty="0"/>
              <a:t>Innováció létező forrásokból</a:t>
            </a:r>
            <a:endParaRPr lang="en-GB" sz="2400" dirty="0"/>
          </a:p>
          <a:p>
            <a:endParaRPr lang="hu-HU" sz="2000" dirty="0"/>
          </a:p>
          <a:p>
            <a:pPr marL="342900" indent="-342900">
              <a:buFont typeface="Calibri" panose="020F0502020204030204" pitchFamily="34" charset="0"/>
              <a:buChar char="–"/>
            </a:pPr>
            <a:r>
              <a:rPr lang="hu-HU" sz="2000" b="1" dirty="0"/>
              <a:t>Átalakítás:</a:t>
            </a:r>
            <a:r>
              <a:rPr lang="hu-HU" sz="2000" dirty="0"/>
              <a:t> (újratervezés a szükséges vagy lényeges funkció eltávolításával és cseréjével, vagy a meglévő függvény frissítésével/korszerűsítésével)</a:t>
            </a:r>
            <a:endParaRPr lang="en-US" sz="2000" dirty="0"/>
          </a:p>
          <a:p>
            <a:pPr marL="342900" indent="-342900">
              <a:buFont typeface="Calibri" panose="020F0502020204030204" pitchFamily="34" charset="0"/>
              <a:buChar char="–"/>
            </a:pPr>
            <a:r>
              <a:rPr lang="hu-HU" sz="2000" b="1" dirty="0"/>
              <a:t>Többszörözés:</a:t>
            </a:r>
            <a:r>
              <a:rPr lang="hu-HU" sz="2000" dirty="0"/>
              <a:t> A jó minőségű termék mellé egy minőségi szolgáltatást kell adni</a:t>
            </a:r>
            <a:endParaRPr lang="en-US" sz="2000" dirty="0"/>
          </a:p>
          <a:p>
            <a:pPr marL="342900" indent="-342900">
              <a:buFont typeface="Calibri" panose="020F0502020204030204" pitchFamily="34" charset="0"/>
              <a:buChar char="–"/>
            </a:pPr>
            <a:r>
              <a:rPr lang="hu-HU" sz="2000" b="1" dirty="0"/>
              <a:t>Szétválasztás: </a:t>
            </a:r>
            <a:r>
              <a:rPr lang="hu-HU" sz="2000" dirty="0"/>
              <a:t>Egyes alapvető részeket felosztják vagy szétbontják, hogy létrehozzák a termék új összetételét</a:t>
            </a:r>
            <a:endParaRPr lang="en-US" sz="2000" dirty="0"/>
          </a:p>
        </p:txBody>
      </p:sp>
      <p:sp>
        <p:nvSpPr>
          <p:cNvPr id="9" name="Szövegdoboz 3"/>
          <p:cNvSpPr txBox="1"/>
          <p:nvPr/>
        </p:nvSpPr>
        <p:spPr>
          <a:xfrm>
            <a:off x="446206" y="2341379"/>
            <a:ext cx="4767239" cy="2246769"/>
          </a:xfrm>
          <a:prstGeom prst="rect">
            <a:avLst/>
          </a:prstGeom>
          <a:noFill/>
        </p:spPr>
        <p:txBody>
          <a:bodyPr wrap="square" rtlCol="0">
            <a:spAutoFit/>
          </a:bodyPr>
          <a:lstStyle/>
          <a:p>
            <a:pPr marL="342900" indent="-342900">
              <a:buFont typeface="Calibri" panose="020F0502020204030204" pitchFamily="34" charset="0"/>
              <a:buChar char="–"/>
            </a:pPr>
            <a:r>
              <a:rPr lang="hu-HU" sz="2000" b="1" dirty="0"/>
              <a:t>Integráció:</a:t>
            </a:r>
            <a:r>
              <a:rPr lang="hu-HU" sz="2000" dirty="0"/>
              <a:t> (a termék funkcionális elemei új feladatokat kapnak, különben összeolvadnak vagy integrálódnak)</a:t>
            </a:r>
            <a:endParaRPr lang="en-US" sz="2000" dirty="0"/>
          </a:p>
          <a:p>
            <a:pPr marL="342900" indent="-342900">
              <a:buFont typeface="Calibri" panose="020F0502020204030204" pitchFamily="34" charset="0"/>
              <a:buChar char="–"/>
            </a:pPr>
            <a:r>
              <a:rPr lang="hu-HU" sz="2000" b="1" dirty="0"/>
              <a:t>Kapcsolódás:</a:t>
            </a:r>
            <a:r>
              <a:rPr lang="hu-HU" sz="2000" dirty="0"/>
              <a:t> (új összeköttetések létrehozása a korábban kapcsolat nélküli elemek között vagy a meglévő kapcsolatok újrakonfigurálása).</a:t>
            </a:r>
            <a:endParaRPr lang="en-US" sz="2000" dirty="0"/>
          </a:p>
        </p:txBody>
      </p:sp>
      <p:pic>
        <p:nvPicPr>
          <p:cNvPr id="3" name="Picture 2">
            <a:extLst>
              <a:ext uri="{FF2B5EF4-FFF2-40B4-BE49-F238E27FC236}">
                <a16:creationId xmlns:a16="http://schemas.microsoft.com/office/drawing/2014/main" id="{999FF118-5204-4FE6-A03D-AC5CCE91584C}"/>
              </a:ext>
            </a:extLst>
          </p:cNvPr>
          <p:cNvPicPr>
            <a:picLocks noChangeAspect="1"/>
          </p:cNvPicPr>
          <p:nvPr/>
        </p:nvPicPr>
        <p:blipFill>
          <a:blip r:embed="rId4"/>
          <a:stretch>
            <a:fillRect/>
          </a:stretch>
        </p:blipFill>
        <p:spPr>
          <a:xfrm>
            <a:off x="6838949" y="2163762"/>
            <a:ext cx="4743450" cy="4029075"/>
          </a:xfrm>
          <a:prstGeom prst="rect">
            <a:avLst/>
          </a:prstGeom>
        </p:spPr>
      </p:pic>
    </p:spTree>
    <p:extLst>
      <p:ext uri="{BB962C8B-B14F-4D97-AF65-F5344CB8AC3E}">
        <p14:creationId xmlns:p14="http://schemas.microsoft.com/office/powerpoint/2010/main" val="336440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5" y="512054"/>
            <a:ext cx="10212695" cy="3539430"/>
          </a:xfrm>
          <a:prstGeom prst="rect">
            <a:avLst/>
          </a:prstGeom>
          <a:noFill/>
        </p:spPr>
        <p:txBody>
          <a:bodyPr wrap="square" rtlCol="0">
            <a:spAutoFit/>
          </a:bodyPr>
          <a:lstStyle/>
          <a:p>
            <a:r>
              <a:rPr lang="en-GB" sz="2400" dirty="0" err="1"/>
              <a:t>Innov</a:t>
            </a:r>
            <a:r>
              <a:rPr lang="hu-HU" sz="2400" dirty="0" err="1"/>
              <a:t>áció</a:t>
            </a:r>
            <a:r>
              <a:rPr lang="en-GB" sz="2400" dirty="0"/>
              <a:t> </a:t>
            </a:r>
            <a:r>
              <a:rPr lang="hu-HU" sz="2400" dirty="0"/>
              <a:t>létező forrásból </a:t>
            </a:r>
            <a:r>
              <a:rPr lang="en-GB" sz="2400" dirty="0"/>
              <a:t>– </a:t>
            </a:r>
            <a:r>
              <a:rPr lang="hu-HU" sz="2400" dirty="0"/>
              <a:t>Példa termékre: </a:t>
            </a:r>
            <a:r>
              <a:rPr lang="hu-HU" sz="2400" b="1" dirty="0"/>
              <a:t>Roller gyerekeknek</a:t>
            </a:r>
            <a:endParaRPr lang="en-GB" sz="2400" b="1" dirty="0"/>
          </a:p>
          <a:p>
            <a:endParaRPr lang="hu-HU" sz="2000" dirty="0"/>
          </a:p>
          <a:p>
            <a:pPr marL="342900" indent="-342900">
              <a:buFont typeface="Calibri" panose="020F0502020204030204" pitchFamily="34" charset="0"/>
              <a:buChar char="–"/>
            </a:pPr>
            <a:r>
              <a:rPr lang="hu-HU" sz="2000" b="1" dirty="0"/>
              <a:t>Átalakítás</a:t>
            </a:r>
            <a:endParaRPr lang="en-US" sz="2000" dirty="0"/>
          </a:p>
          <a:p>
            <a:pPr marL="342900" indent="-342900">
              <a:buFont typeface="Calibri" panose="020F0502020204030204" pitchFamily="34" charset="0"/>
              <a:buChar char="–"/>
            </a:pPr>
            <a:r>
              <a:rPr lang="hu-HU" sz="2000" b="1" dirty="0"/>
              <a:t>Sokszorozás</a:t>
            </a:r>
            <a:r>
              <a:rPr lang="en-US" sz="2000" dirty="0"/>
              <a:t> </a:t>
            </a:r>
          </a:p>
          <a:p>
            <a:pPr marL="342900" indent="-342900">
              <a:buFont typeface="Calibri" panose="020F0502020204030204" pitchFamily="34" charset="0"/>
              <a:buChar char="–"/>
            </a:pPr>
            <a:r>
              <a:rPr lang="hu-HU" sz="2000" b="1" dirty="0"/>
              <a:t>Elkülönítés</a:t>
            </a:r>
            <a:r>
              <a:rPr lang="en-US" sz="2000" b="1" dirty="0"/>
              <a:t> </a:t>
            </a:r>
          </a:p>
          <a:p>
            <a:pPr marL="342900" indent="-342900">
              <a:buFont typeface="Calibri" panose="020F0502020204030204" pitchFamily="34" charset="0"/>
              <a:buChar char="–"/>
            </a:pPr>
            <a:r>
              <a:rPr lang="hu-HU" sz="2000" b="1" dirty="0"/>
              <a:t>Integráció</a:t>
            </a:r>
            <a:endParaRPr lang="en-US" sz="2000" b="1" dirty="0"/>
          </a:p>
          <a:p>
            <a:pPr marL="342900" indent="-342900">
              <a:buFont typeface="Calibri" panose="020F0502020204030204" pitchFamily="34" charset="0"/>
              <a:buChar char="–"/>
            </a:pPr>
            <a:r>
              <a:rPr lang="hu-HU" sz="2000" b="1" dirty="0"/>
              <a:t>Összekapcsolás</a:t>
            </a:r>
            <a:endParaRPr lang="en-US" sz="2000" b="1" dirty="0"/>
          </a:p>
          <a:p>
            <a:pPr marL="342900" indent="-342900">
              <a:buFont typeface="Calibri" panose="020F0502020204030204" pitchFamily="34" charset="0"/>
              <a:buChar char="–"/>
            </a:pPr>
            <a:endParaRPr lang="en-US" sz="2000" b="1" dirty="0"/>
          </a:p>
          <a:p>
            <a:pPr marL="342900" indent="-342900">
              <a:buFont typeface="Calibri" panose="020F0502020204030204" pitchFamily="34" charset="0"/>
              <a:buChar char="–"/>
            </a:pPr>
            <a:endParaRPr lang="en-US" sz="2000" b="1" dirty="0"/>
          </a:p>
          <a:p>
            <a:r>
              <a:rPr lang="hu-HU" sz="2000" b="1" dirty="0"/>
              <a:t>A termék fejlesztése </a:t>
            </a:r>
          </a:p>
          <a:p>
            <a:r>
              <a:rPr lang="hu-HU" sz="2000" b="1" dirty="0"/>
              <a:t>az árának növelése nélkül.</a:t>
            </a:r>
            <a:endParaRPr lang="en-US" sz="2000" dirty="0"/>
          </a:p>
        </p:txBody>
      </p:sp>
      <p:pic>
        <p:nvPicPr>
          <p:cNvPr id="5" name="Picture 4">
            <a:extLst>
              <a:ext uri="{FF2B5EF4-FFF2-40B4-BE49-F238E27FC236}">
                <a16:creationId xmlns:a16="http://schemas.microsoft.com/office/drawing/2014/main" id="{15C5424F-6B3D-4F36-8CA2-4E67A5BDE369}"/>
              </a:ext>
            </a:extLst>
          </p:cNvPr>
          <p:cNvPicPr>
            <a:picLocks noChangeAspect="1"/>
          </p:cNvPicPr>
          <p:nvPr/>
        </p:nvPicPr>
        <p:blipFill>
          <a:blip r:embed="rId4"/>
          <a:stretch>
            <a:fillRect/>
          </a:stretch>
        </p:blipFill>
        <p:spPr>
          <a:xfrm>
            <a:off x="4366050" y="1267486"/>
            <a:ext cx="6419850" cy="4912901"/>
          </a:xfrm>
          <a:prstGeom prst="rect">
            <a:avLst/>
          </a:prstGeom>
        </p:spPr>
      </p:pic>
    </p:spTree>
    <p:extLst>
      <p:ext uri="{BB962C8B-B14F-4D97-AF65-F5344CB8AC3E}">
        <p14:creationId xmlns:p14="http://schemas.microsoft.com/office/powerpoint/2010/main" val="186740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512054"/>
            <a:ext cx="9612194" cy="1446550"/>
          </a:xfrm>
          <a:prstGeom prst="rect">
            <a:avLst/>
          </a:prstGeom>
          <a:noFill/>
        </p:spPr>
        <p:txBody>
          <a:bodyPr wrap="square" rtlCol="0">
            <a:spAutoFit/>
          </a:bodyPr>
          <a:lstStyle/>
          <a:p>
            <a:r>
              <a:rPr lang="en-GB" sz="2400" dirty="0" err="1"/>
              <a:t>Innov</a:t>
            </a:r>
            <a:r>
              <a:rPr lang="hu-HU" sz="2400" dirty="0" err="1"/>
              <a:t>áció</a:t>
            </a:r>
            <a:r>
              <a:rPr lang="en-GB" sz="2400" dirty="0"/>
              <a:t> </a:t>
            </a:r>
            <a:r>
              <a:rPr lang="hu-HU" sz="2400" dirty="0"/>
              <a:t>létező forrásból </a:t>
            </a:r>
            <a:r>
              <a:rPr lang="en-GB" sz="2400" dirty="0"/>
              <a:t>– </a:t>
            </a:r>
            <a:r>
              <a:rPr lang="hu-HU" sz="2400" dirty="0"/>
              <a:t>Folyamat innovációja: </a:t>
            </a:r>
            <a:r>
              <a:rPr lang="hu-HU" sz="2400" b="1" dirty="0"/>
              <a:t>Roller gyerekeknek</a:t>
            </a:r>
            <a:endParaRPr lang="en-GB" sz="2400" b="1" dirty="0"/>
          </a:p>
          <a:p>
            <a:endParaRPr lang="en-GB" sz="2400" dirty="0"/>
          </a:p>
          <a:p>
            <a:endParaRPr lang="hu-HU" sz="2000" dirty="0"/>
          </a:p>
          <a:p>
            <a:pPr marL="342900" indent="-342900">
              <a:buFont typeface="Calibri" panose="020F0502020204030204" pitchFamily="34" charset="0"/>
              <a:buChar char="–"/>
            </a:pPr>
            <a:r>
              <a:rPr lang="en-US" sz="2000" b="1" dirty="0"/>
              <a:t>A </a:t>
            </a:r>
            <a:r>
              <a:rPr lang="en-US" sz="2000" b="1" dirty="0" err="1"/>
              <a:t>koncepció</a:t>
            </a:r>
            <a:r>
              <a:rPr lang="en-US" sz="2000" b="1" dirty="0"/>
              <a:t> </a:t>
            </a:r>
            <a:r>
              <a:rPr lang="en-US" sz="2000" b="1" dirty="0" err="1"/>
              <a:t>kiterjesztése</a:t>
            </a:r>
            <a:r>
              <a:rPr lang="en-US" sz="2000" b="1" dirty="0"/>
              <a:t> a </a:t>
            </a:r>
            <a:r>
              <a:rPr lang="en-US" sz="2000" b="1" dirty="0" err="1"/>
              <a:t>szolgáltatásokra</a:t>
            </a:r>
            <a:r>
              <a:rPr lang="en-US" sz="2000" b="1" dirty="0"/>
              <a:t> / </a:t>
            </a:r>
            <a:r>
              <a:rPr lang="en-US" sz="2000" b="1" dirty="0" err="1"/>
              <a:t>folyamatokra</a:t>
            </a:r>
            <a:endParaRPr lang="en-US" sz="2000" b="1" dirty="0"/>
          </a:p>
        </p:txBody>
      </p:sp>
      <p:sp>
        <p:nvSpPr>
          <p:cNvPr id="6" name="Szövegdoboz 3"/>
          <p:cNvSpPr txBox="1"/>
          <p:nvPr/>
        </p:nvSpPr>
        <p:spPr>
          <a:xfrm>
            <a:off x="396936" y="2409649"/>
            <a:ext cx="6631661" cy="3785652"/>
          </a:xfrm>
          <a:prstGeom prst="rect">
            <a:avLst/>
          </a:prstGeom>
          <a:noFill/>
        </p:spPr>
        <p:txBody>
          <a:bodyPr wrap="square" rtlCol="0">
            <a:spAutoFit/>
          </a:bodyPr>
          <a:lstStyle/>
          <a:p>
            <a:pPr marL="342900" indent="-342900">
              <a:buFont typeface="Calibri" panose="020F0502020204030204" pitchFamily="34" charset="0"/>
              <a:buChar char="–"/>
            </a:pPr>
            <a:r>
              <a:rPr lang="hu-HU" sz="2000" b="1" dirty="0"/>
              <a:t>Átalakítás</a:t>
            </a:r>
            <a:r>
              <a:rPr lang="en-US" sz="2000" b="1" dirty="0"/>
              <a:t>: </a:t>
            </a:r>
            <a:r>
              <a:rPr lang="hu-HU" sz="2000" dirty="0"/>
              <a:t>A roller termékből szolgáltatássá válik, a szülők szerviz-szolgáltatást is kapnak vele, a használatát szervezetten mutatják be, például óvodákban.</a:t>
            </a:r>
            <a:endParaRPr lang="en-US" sz="2000" dirty="0"/>
          </a:p>
          <a:p>
            <a:pPr marL="342900" indent="-342900">
              <a:buFont typeface="Calibri" panose="020F0502020204030204" pitchFamily="34" charset="0"/>
              <a:buChar char="–"/>
            </a:pPr>
            <a:r>
              <a:rPr lang="hu-HU" sz="2000" b="1" dirty="0"/>
              <a:t>Sokszorozás </a:t>
            </a:r>
            <a:r>
              <a:rPr lang="hu-HU" sz="2000" dirty="0"/>
              <a:t>– Csak termékből komplex szolgáltatássá válik, a termék magas minőségéhez a hozzáadott magas minőségű szolgáltatás járul </a:t>
            </a:r>
            <a:r>
              <a:rPr lang="hu-HU" sz="2000" dirty="0" err="1"/>
              <a:t>hpzzá</a:t>
            </a:r>
            <a:r>
              <a:rPr lang="hu-HU" sz="2000" dirty="0"/>
              <a:t>.</a:t>
            </a:r>
            <a:endParaRPr lang="en-US" sz="2000" dirty="0"/>
          </a:p>
          <a:p>
            <a:pPr marL="342900" indent="-342900">
              <a:buFont typeface="Calibri" panose="020F0502020204030204" pitchFamily="34" charset="0"/>
              <a:buChar char="–"/>
            </a:pPr>
            <a:r>
              <a:rPr lang="hu-HU" sz="2000" b="1" dirty="0"/>
              <a:t>Elkülönítés </a:t>
            </a:r>
            <a:r>
              <a:rPr lang="hu-HU" sz="2000" dirty="0"/>
              <a:t>A roller és a szolgáltatás külön-külön eladása.</a:t>
            </a:r>
            <a:r>
              <a:rPr lang="en-US" sz="2000" dirty="0"/>
              <a:t>.</a:t>
            </a:r>
          </a:p>
          <a:p>
            <a:pPr marL="342900" indent="-342900">
              <a:buFont typeface="Calibri" panose="020F0502020204030204" pitchFamily="34" charset="0"/>
              <a:buChar char="–"/>
            </a:pPr>
            <a:r>
              <a:rPr lang="hu-HU" sz="2000" b="1" dirty="0"/>
              <a:t>Integráció </a:t>
            </a:r>
            <a:r>
              <a:rPr lang="en-US" sz="2000" dirty="0" err="1"/>
              <a:t>Ügyfélszolgálat</a:t>
            </a:r>
            <a:r>
              <a:rPr lang="en-US" sz="2000" dirty="0"/>
              <a:t> </a:t>
            </a:r>
            <a:r>
              <a:rPr lang="en-US" sz="2000" dirty="0" err="1"/>
              <a:t>termékértékesítéssel</a:t>
            </a:r>
            <a:r>
              <a:rPr lang="hu-HU" sz="2000" dirty="0"/>
              <a:t> összevonása.</a:t>
            </a:r>
            <a:endParaRPr lang="en-US" sz="2000" dirty="0"/>
          </a:p>
          <a:p>
            <a:pPr marL="342900" indent="-342900">
              <a:buFont typeface="Calibri" panose="020F0502020204030204" pitchFamily="34" charset="0"/>
              <a:buChar char="–"/>
            </a:pPr>
            <a:r>
              <a:rPr lang="hu-HU" sz="2000" b="1" dirty="0"/>
              <a:t>Összekapcsolás: </a:t>
            </a:r>
            <a:r>
              <a:rPr lang="hu-HU" sz="2000" dirty="0"/>
              <a:t>A termék és szolgáltatás kapcsolás az eladással. Online </a:t>
            </a:r>
            <a:r>
              <a:rPr lang="hu-HU" sz="2000" dirty="0" err="1"/>
              <a:t>szolgáltatásokkkal</a:t>
            </a:r>
            <a:r>
              <a:rPr lang="hu-HU" sz="2000" dirty="0"/>
              <a:t> közvetlen kapcsolat nyitása az ügyfelekhez.</a:t>
            </a:r>
          </a:p>
        </p:txBody>
      </p:sp>
      <p:pic>
        <p:nvPicPr>
          <p:cNvPr id="3" name="Picture 2">
            <a:extLst>
              <a:ext uri="{FF2B5EF4-FFF2-40B4-BE49-F238E27FC236}">
                <a16:creationId xmlns:a16="http://schemas.microsoft.com/office/drawing/2014/main" id="{BD6A2236-FD62-4B9F-9CF4-8D3C82A0BCFA}"/>
              </a:ext>
            </a:extLst>
          </p:cNvPr>
          <p:cNvPicPr>
            <a:picLocks noChangeAspect="1"/>
          </p:cNvPicPr>
          <p:nvPr/>
        </p:nvPicPr>
        <p:blipFill>
          <a:blip r:embed="rId4"/>
          <a:stretch>
            <a:fillRect/>
          </a:stretch>
        </p:blipFill>
        <p:spPr>
          <a:xfrm>
            <a:off x="6829424" y="2409649"/>
            <a:ext cx="4752975" cy="3914775"/>
          </a:xfrm>
          <a:prstGeom prst="rect">
            <a:avLst/>
          </a:prstGeom>
        </p:spPr>
      </p:pic>
    </p:spTree>
    <p:extLst>
      <p:ext uri="{BB962C8B-B14F-4D97-AF65-F5344CB8AC3E}">
        <p14:creationId xmlns:p14="http://schemas.microsoft.com/office/powerpoint/2010/main" val="67707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847207"/>
          </a:xfrm>
          <a:prstGeom prst="rect">
            <a:avLst/>
          </a:prstGeom>
          <a:noFill/>
        </p:spPr>
        <p:txBody>
          <a:bodyPr wrap="square" rtlCol="0">
            <a:spAutoFit/>
          </a:bodyPr>
          <a:lstStyle/>
          <a:p>
            <a:r>
              <a:rPr lang="en-GB" sz="2400" dirty="0" err="1"/>
              <a:t>Innov</a:t>
            </a:r>
            <a:r>
              <a:rPr lang="hu-HU" sz="2400" dirty="0" err="1"/>
              <a:t>áció</a:t>
            </a:r>
            <a:r>
              <a:rPr lang="en-GB" sz="2400" dirty="0"/>
              <a:t> </a:t>
            </a:r>
            <a:r>
              <a:rPr lang="hu-HU" sz="2400" dirty="0"/>
              <a:t>létező forrásból - Gyakorlat</a:t>
            </a:r>
            <a:endParaRPr lang="en-GB" sz="2400" dirty="0"/>
          </a:p>
          <a:p>
            <a:endParaRPr lang="hu-HU" sz="2000" dirty="0"/>
          </a:p>
          <a:p>
            <a:pPr marL="342900" indent="-342900">
              <a:buFont typeface="Calibri" panose="020F0502020204030204" pitchFamily="34" charset="0"/>
              <a:buChar char="–"/>
            </a:pPr>
            <a:r>
              <a:rPr lang="hu-HU" sz="2000" dirty="0"/>
              <a:t>Csapatok alakítása</a:t>
            </a:r>
            <a:endParaRPr lang="en-US" sz="2000" dirty="0"/>
          </a:p>
          <a:p>
            <a:pPr marL="342900" indent="-342900">
              <a:buFont typeface="Calibri" panose="020F0502020204030204" pitchFamily="34" charset="0"/>
              <a:buChar char="–"/>
            </a:pPr>
            <a:r>
              <a:rPr lang="hu-HU" sz="2000" dirty="0"/>
              <a:t>Válassz egy terméket, szolgáltatást vagy folyamatot az innovációra / továbbfejlesztésre</a:t>
            </a:r>
            <a:endParaRPr lang="en-US" sz="2000" dirty="0"/>
          </a:p>
          <a:p>
            <a:pPr marL="342900" indent="-342900">
              <a:buFont typeface="Calibri" panose="020F0502020204030204" pitchFamily="34" charset="0"/>
              <a:buChar char="–"/>
            </a:pPr>
            <a:r>
              <a:rPr lang="hu-HU" sz="2000" dirty="0"/>
              <a:t>Használj </a:t>
            </a:r>
            <a:r>
              <a:rPr lang="en-US" sz="2000" dirty="0"/>
              <a:t>PPT</a:t>
            </a:r>
            <a:r>
              <a:rPr lang="hu-HU" sz="2000" dirty="0" err="1"/>
              <a:t>-sablont</a:t>
            </a:r>
            <a:r>
              <a:rPr lang="hu-HU" sz="2000" dirty="0"/>
              <a:t>:</a:t>
            </a:r>
            <a:r>
              <a:rPr lang="en-US" sz="2000" dirty="0"/>
              <a:t> INNOTEACH-U1.E1-Exercise-Templates-Release1.EN.v1.pptx</a:t>
            </a:r>
          </a:p>
          <a:p>
            <a:pPr marL="342900" indent="-342900">
              <a:buFont typeface="Calibri" panose="020F0502020204030204" pitchFamily="34" charset="0"/>
              <a:buChar char="–"/>
            </a:pPr>
            <a:r>
              <a:rPr lang="hu-HU" sz="2000" dirty="0"/>
              <a:t>Minden csapat dolgozzon ki egy példát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Minden csoport mutassa be a példáját, a többi </a:t>
            </a:r>
            <a:br>
              <a:rPr lang="hu-HU" sz="2000" dirty="0"/>
            </a:br>
            <a:r>
              <a:rPr lang="hu-HU" sz="2000" dirty="0"/>
              <a:t>csoport véleményezze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A visszajelzések alapján az </a:t>
            </a:r>
            <a:r>
              <a:rPr lang="en-US" sz="2000" dirty="0"/>
              <a:t>5 </a:t>
            </a:r>
            <a:r>
              <a:rPr lang="hu-HU" sz="2000" dirty="0"/>
              <a:t>szempont kerüljön </a:t>
            </a:r>
            <a:br>
              <a:rPr lang="hu-HU" sz="2000" dirty="0"/>
            </a:br>
            <a:r>
              <a:rPr lang="hu-HU" sz="2000" dirty="0"/>
              <a:t>finomításra!</a:t>
            </a:r>
            <a:endParaRPr lang="en-US" sz="2000" dirty="0"/>
          </a:p>
        </p:txBody>
      </p:sp>
      <p:pic>
        <p:nvPicPr>
          <p:cNvPr id="5" name="Picture 4">
            <a:extLst>
              <a:ext uri="{FF2B5EF4-FFF2-40B4-BE49-F238E27FC236}">
                <a16:creationId xmlns:a16="http://schemas.microsoft.com/office/drawing/2014/main" id="{E9FDC2C1-A477-48E9-82B2-D081721AE315}"/>
              </a:ext>
            </a:extLst>
          </p:cNvPr>
          <p:cNvPicPr>
            <a:picLocks noChangeAspect="1"/>
          </p:cNvPicPr>
          <p:nvPr/>
        </p:nvPicPr>
        <p:blipFill>
          <a:blip r:embed="rId4"/>
          <a:stretch>
            <a:fillRect/>
          </a:stretch>
        </p:blipFill>
        <p:spPr>
          <a:xfrm>
            <a:off x="6829424" y="2387963"/>
            <a:ext cx="4752975" cy="3914775"/>
          </a:xfrm>
          <a:prstGeom prst="rect">
            <a:avLst/>
          </a:prstGeom>
        </p:spPr>
      </p:pic>
      <p:pic>
        <p:nvPicPr>
          <p:cNvPr id="6" name="Picture 5">
            <a:extLst>
              <a:ext uri="{FF2B5EF4-FFF2-40B4-BE49-F238E27FC236}">
                <a16:creationId xmlns:a16="http://schemas.microsoft.com/office/drawing/2014/main" id="{C2128C77-DEA7-4EF8-A59F-2B3AC0094899}"/>
              </a:ext>
            </a:extLst>
          </p:cNvPr>
          <p:cNvPicPr>
            <a:picLocks noChangeAspect="1"/>
          </p:cNvPicPr>
          <p:nvPr/>
        </p:nvPicPr>
        <p:blipFill>
          <a:blip r:embed="rId4"/>
          <a:stretch>
            <a:fillRect/>
          </a:stretch>
        </p:blipFill>
        <p:spPr>
          <a:xfrm>
            <a:off x="6829423" y="2413363"/>
            <a:ext cx="4752975" cy="3914775"/>
          </a:xfrm>
          <a:prstGeom prst="rect">
            <a:avLst/>
          </a:prstGeom>
        </p:spPr>
      </p:pic>
    </p:spTree>
    <p:extLst>
      <p:ext uri="{BB962C8B-B14F-4D97-AF65-F5344CB8AC3E}">
        <p14:creationId xmlns:p14="http://schemas.microsoft.com/office/powerpoint/2010/main" val="350602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en-GB" sz="2400" dirty="0" err="1"/>
              <a:t>Innov</a:t>
            </a:r>
            <a:r>
              <a:rPr lang="hu-HU" sz="2400" dirty="0" err="1"/>
              <a:t>ációs</a:t>
            </a:r>
            <a:r>
              <a:rPr lang="hu-HU" sz="2400" dirty="0"/>
              <a:t> kocka</a:t>
            </a:r>
            <a:endParaRPr lang="en-GB" sz="2400" dirty="0"/>
          </a:p>
          <a:p>
            <a:endParaRPr lang="hu-HU" sz="2000" dirty="0"/>
          </a:p>
          <a:p>
            <a:r>
              <a:rPr lang="en-US" sz="2000" b="1" dirty="0" err="1"/>
              <a:t>Dimen</a:t>
            </a:r>
            <a:r>
              <a:rPr lang="hu-HU" sz="2000" b="1" dirty="0" err="1"/>
              <a:t>ziók</a:t>
            </a:r>
            <a:r>
              <a:rPr lang="en-US" sz="2000" b="1" dirty="0"/>
              <a:t>:</a:t>
            </a:r>
          </a:p>
          <a:p>
            <a:endParaRPr lang="en-US" sz="2000" b="1" dirty="0"/>
          </a:p>
          <a:p>
            <a:r>
              <a:rPr lang="en-US" sz="2000" dirty="0"/>
              <a:t>1. a </a:t>
            </a:r>
            <a:r>
              <a:rPr lang="en-US" sz="2000" dirty="0" err="1"/>
              <a:t>vevők</a:t>
            </a:r>
            <a:r>
              <a:rPr lang="en-US" sz="2000" dirty="0"/>
              <a:t> / </a:t>
            </a:r>
            <a:r>
              <a:rPr lang="en-US" sz="2000" dirty="0" err="1"/>
              <a:t>felhasználók</a:t>
            </a:r>
            <a:r>
              <a:rPr lang="en-US" sz="2000" dirty="0"/>
              <a:t> </a:t>
            </a:r>
            <a:r>
              <a:rPr lang="en-US" sz="2000" dirty="0" err="1"/>
              <a:t>jelenlegi</a:t>
            </a:r>
            <a:r>
              <a:rPr lang="en-US" sz="2000" dirty="0"/>
              <a:t> </a:t>
            </a:r>
            <a:r>
              <a:rPr lang="en-US" sz="2000" dirty="0" err="1"/>
              <a:t>és</a:t>
            </a:r>
            <a:r>
              <a:rPr lang="en-US" sz="2000" dirty="0"/>
              <a:t> </a:t>
            </a:r>
            <a:r>
              <a:rPr lang="en-US" sz="2000" dirty="0" err="1"/>
              <a:t>jövőbeni</a:t>
            </a:r>
            <a:r>
              <a:rPr lang="en-US" sz="2000" dirty="0"/>
              <a:t> </a:t>
            </a:r>
            <a:r>
              <a:rPr lang="en-US" sz="2000" dirty="0" err="1"/>
              <a:t>igényei</a:t>
            </a:r>
            <a:r>
              <a:rPr lang="en-US" sz="2000" dirty="0"/>
              <a:t> </a:t>
            </a:r>
            <a:r>
              <a:rPr lang="en-US" sz="2000" dirty="0" err="1"/>
              <a:t>és</a:t>
            </a:r>
            <a:r>
              <a:rPr lang="en-US" sz="2000" dirty="0"/>
              <a:t> </a:t>
            </a:r>
            <a:r>
              <a:rPr lang="en-US" sz="2000" dirty="0" err="1"/>
              <a:t>követelményei</a:t>
            </a:r>
            <a:r>
              <a:rPr lang="hu-HU" sz="2000" dirty="0"/>
              <a:t>,</a:t>
            </a:r>
            <a:endParaRPr lang="en-US" sz="2000" dirty="0"/>
          </a:p>
          <a:p>
            <a:r>
              <a:rPr lang="en-US" sz="2000" dirty="0"/>
              <a:t>2. </a:t>
            </a:r>
            <a:r>
              <a:rPr lang="en-US" sz="2000" dirty="0" err="1"/>
              <a:t>meglévő</a:t>
            </a:r>
            <a:r>
              <a:rPr lang="en-US" sz="2000" dirty="0"/>
              <a:t> </a:t>
            </a:r>
            <a:r>
              <a:rPr lang="en-US" sz="2000" dirty="0" err="1"/>
              <a:t>és</a:t>
            </a:r>
            <a:r>
              <a:rPr lang="en-US" sz="2000" dirty="0"/>
              <a:t> </a:t>
            </a:r>
            <a:r>
              <a:rPr lang="en-US" sz="2000" dirty="0" err="1"/>
              <a:t>potenciális</a:t>
            </a:r>
            <a:r>
              <a:rPr lang="en-US" sz="2000" dirty="0"/>
              <a:t> </a:t>
            </a:r>
            <a:r>
              <a:rPr lang="en-US" sz="2000" dirty="0" err="1"/>
              <a:t>felhasználók</a:t>
            </a:r>
            <a:r>
              <a:rPr lang="en-US" sz="2000" dirty="0"/>
              <a:t>,</a:t>
            </a:r>
          </a:p>
          <a:p>
            <a:r>
              <a:rPr lang="en-US" sz="2000" dirty="0"/>
              <a:t>3. </a:t>
            </a:r>
            <a:r>
              <a:rPr lang="en-US" sz="2000" dirty="0" err="1"/>
              <a:t>nyílt</a:t>
            </a:r>
            <a:r>
              <a:rPr lang="en-US" sz="2000" dirty="0"/>
              <a:t> </a:t>
            </a:r>
            <a:r>
              <a:rPr lang="en-US" sz="2000" dirty="0" err="1"/>
              <a:t>és</a:t>
            </a:r>
            <a:r>
              <a:rPr lang="en-US" sz="2000" dirty="0"/>
              <a:t> </a:t>
            </a:r>
            <a:r>
              <a:rPr lang="en-US" sz="2000" dirty="0" err="1"/>
              <a:t>rejtett</a:t>
            </a:r>
            <a:r>
              <a:rPr lang="en-US" sz="2000" dirty="0"/>
              <a:t> - </a:t>
            </a:r>
            <a:r>
              <a:rPr lang="en-US" sz="2000" dirty="0" err="1"/>
              <a:t>lát</a:t>
            </a:r>
            <a:r>
              <a:rPr lang="hu-HU" sz="2000" dirty="0"/>
              <a:t>ható</a:t>
            </a:r>
            <a:r>
              <a:rPr lang="en-US" sz="2000" dirty="0"/>
              <a:t> </a:t>
            </a:r>
            <a:r>
              <a:rPr lang="en-US" sz="2000" dirty="0" err="1"/>
              <a:t>és</a:t>
            </a:r>
            <a:r>
              <a:rPr lang="en-US" sz="2000" dirty="0"/>
              <a:t> </a:t>
            </a:r>
            <a:r>
              <a:rPr lang="hu-HU" sz="2000" dirty="0"/>
              <a:t>rejtett</a:t>
            </a:r>
            <a:r>
              <a:rPr lang="en-US" sz="2000" dirty="0"/>
              <a:t> - </a:t>
            </a:r>
            <a:r>
              <a:rPr lang="en-US" sz="2000" dirty="0" err="1"/>
              <a:t>problémák</a:t>
            </a:r>
            <a:r>
              <a:rPr lang="en-US" sz="2000" dirty="0"/>
              <a:t>.</a:t>
            </a:r>
          </a:p>
        </p:txBody>
      </p:sp>
      <p:sp>
        <p:nvSpPr>
          <p:cNvPr id="9" name="Szövegdoboz 3"/>
          <p:cNvSpPr txBox="1"/>
          <p:nvPr/>
        </p:nvSpPr>
        <p:spPr>
          <a:xfrm>
            <a:off x="446206" y="2548835"/>
            <a:ext cx="6077424" cy="3477875"/>
          </a:xfrm>
          <a:prstGeom prst="rect">
            <a:avLst/>
          </a:prstGeom>
          <a:noFill/>
        </p:spPr>
        <p:txBody>
          <a:bodyPr wrap="square" rtlCol="0">
            <a:spAutoFit/>
          </a:bodyPr>
          <a:lstStyle/>
          <a:p>
            <a:r>
              <a:rPr lang="en-US" sz="2000" dirty="0"/>
              <a:t>A </a:t>
            </a:r>
            <a:r>
              <a:rPr lang="en-US" sz="2000" b="1" dirty="0" err="1"/>
              <a:t>folyamatot</a:t>
            </a:r>
            <a:r>
              <a:rPr lang="en-US" sz="2000" b="1" dirty="0"/>
              <a:t> </a:t>
            </a:r>
            <a:r>
              <a:rPr lang="hu-HU" sz="2000" b="1" dirty="0"/>
              <a:t>következetesen </a:t>
            </a:r>
            <a:r>
              <a:rPr lang="en-US" sz="2000" b="1" dirty="0"/>
              <a:t>a</a:t>
            </a:r>
            <a:r>
              <a:rPr lang="hu-HU" sz="2000" b="1" dirty="0"/>
              <a:t>z alábbi</a:t>
            </a:r>
            <a:r>
              <a:rPr lang="en-US" sz="2000" b="1" dirty="0"/>
              <a:t> </a:t>
            </a:r>
            <a:r>
              <a:rPr lang="en-US" sz="2000" b="1" dirty="0" err="1"/>
              <a:t>lépések</a:t>
            </a:r>
            <a:r>
              <a:rPr lang="en-US" sz="2000" b="1" dirty="0"/>
              <a:t> </a:t>
            </a:r>
            <a:r>
              <a:rPr lang="en-US" sz="2000" b="1" dirty="0" err="1"/>
              <a:t>végrehajtásával</a:t>
            </a:r>
            <a:r>
              <a:rPr lang="en-US" sz="2000" b="1" dirty="0"/>
              <a:t> </a:t>
            </a:r>
            <a:r>
              <a:rPr lang="en-US" sz="2000" b="1" dirty="0" err="1"/>
              <a:t>végezzük</a:t>
            </a:r>
            <a:r>
              <a:rPr lang="en-US" sz="2000" dirty="0"/>
              <a:t>:</a:t>
            </a:r>
          </a:p>
          <a:p>
            <a:endParaRPr lang="en-US" sz="2000" dirty="0"/>
          </a:p>
          <a:p>
            <a:pPr marL="457200" indent="-457200">
              <a:buAutoNum type="arabicPeriod"/>
            </a:pPr>
            <a:r>
              <a:rPr lang="en-US" sz="2000" dirty="0"/>
              <a:t>A </a:t>
            </a:r>
            <a:r>
              <a:rPr lang="en-US" sz="2000" dirty="0" err="1"/>
              <a:t>dimenziók</a:t>
            </a:r>
            <a:r>
              <a:rPr lang="en-US" sz="2000" dirty="0"/>
              <a:t> (</a:t>
            </a:r>
            <a:r>
              <a:rPr lang="en-US" sz="2000" dirty="0" err="1"/>
              <a:t>szükségletek</a:t>
            </a:r>
            <a:r>
              <a:rPr lang="en-US" sz="2000" dirty="0"/>
              <a:t>, </a:t>
            </a:r>
            <a:r>
              <a:rPr lang="en-US" sz="2000" dirty="0" err="1"/>
              <a:t>felhasználók</a:t>
            </a:r>
            <a:r>
              <a:rPr lang="en-US" sz="2000" dirty="0"/>
              <a:t>, </a:t>
            </a:r>
            <a:r>
              <a:rPr lang="en-US" sz="2000" dirty="0" err="1"/>
              <a:t>problémák</a:t>
            </a:r>
            <a:r>
              <a:rPr lang="en-US" sz="2000" dirty="0"/>
              <a:t>) </a:t>
            </a:r>
            <a:r>
              <a:rPr lang="en-US" sz="2000" dirty="0" err="1"/>
              <a:t>elemzése</a:t>
            </a:r>
            <a:r>
              <a:rPr lang="en-US" sz="2000" dirty="0"/>
              <a:t>; </a:t>
            </a:r>
            <a:endParaRPr lang="hu-HU" sz="2000" dirty="0"/>
          </a:p>
          <a:p>
            <a:pPr marL="457200" indent="-457200">
              <a:buAutoNum type="arabicPeriod"/>
            </a:pPr>
            <a:r>
              <a:rPr lang="en-US" sz="2000" dirty="0"/>
              <a:t>"A </a:t>
            </a:r>
            <a:r>
              <a:rPr lang="en-US" sz="2000" dirty="0" err="1"/>
              <a:t>kockák</a:t>
            </a:r>
            <a:r>
              <a:rPr lang="en-US" sz="2000" dirty="0"/>
              <a:t> </a:t>
            </a:r>
            <a:r>
              <a:rPr lang="en-US" sz="2000" dirty="0" err="1"/>
              <a:t>kitöltése</a:t>
            </a:r>
            <a:r>
              <a:rPr lang="en-US" sz="2000" dirty="0"/>
              <a:t>" </a:t>
            </a:r>
            <a:r>
              <a:rPr lang="en-US" sz="2000" dirty="0" err="1"/>
              <a:t>vagy</a:t>
            </a:r>
            <a:r>
              <a:rPr lang="en-US" sz="2000" dirty="0"/>
              <a:t> a </a:t>
            </a:r>
            <a:r>
              <a:rPr lang="en-US" sz="2000" dirty="0" err="1"/>
              <a:t>különböző</a:t>
            </a:r>
            <a:r>
              <a:rPr lang="en-US" sz="2000" dirty="0"/>
              <a:t> </a:t>
            </a:r>
            <a:r>
              <a:rPr lang="en-US" sz="2000" dirty="0" err="1"/>
              <a:t>mezők</a:t>
            </a:r>
            <a:r>
              <a:rPr lang="en-US" sz="2000" dirty="0"/>
              <a:t> </a:t>
            </a:r>
            <a:r>
              <a:rPr lang="hu-HU" sz="2000" dirty="0"/>
              <a:t>dimenzióinak </a:t>
            </a:r>
            <a:r>
              <a:rPr lang="en-US" sz="2000" dirty="0" err="1"/>
              <a:t>összevonása</a:t>
            </a:r>
            <a:endParaRPr lang="en-US" sz="2000" dirty="0"/>
          </a:p>
          <a:p>
            <a:pPr marL="457200" indent="-457200">
              <a:buFont typeface="+mj-lt"/>
              <a:buAutoNum type="arabicPeriod"/>
            </a:pPr>
            <a:r>
              <a:rPr lang="hu-HU" sz="2000" dirty="0"/>
              <a:t>P</a:t>
            </a:r>
            <a:r>
              <a:rPr lang="en-US" sz="2000" dirty="0" err="1"/>
              <a:t>roblémák</a:t>
            </a:r>
            <a:r>
              <a:rPr lang="en-US" sz="2000" dirty="0"/>
              <a:t> </a:t>
            </a:r>
            <a:r>
              <a:rPr lang="en-US" sz="2000" dirty="0" err="1"/>
              <a:t>és</a:t>
            </a:r>
            <a:r>
              <a:rPr lang="en-US" sz="2000" dirty="0"/>
              <a:t> </a:t>
            </a:r>
            <a:r>
              <a:rPr lang="en-US" sz="2000" dirty="0" err="1"/>
              <a:t>lehetőségek</a:t>
            </a:r>
            <a:r>
              <a:rPr lang="en-US" sz="2000" dirty="0"/>
              <a:t> </a:t>
            </a:r>
            <a:r>
              <a:rPr lang="en-US" sz="2000" dirty="0" err="1"/>
              <a:t>azonosítása</a:t>
            </a:r>
            <a:r>
              <a:rPr lang="hu-HU" sz="2000" dirty="0"/>
              <a:t> a kocka számára</a:t>
            </a:r>
          </a:p>
          <a:p>
            <a:pPr marL="457200" indent="-457200">
              <a:buFont typeface="+mj-lt"/>
              <a:buAutoNum type="arabicPeriod"/>
            </a:pPr>
            <a:r>
              <a:rPr lang="en-US" sz="2000" dirty="0" err="1"/>
              <a:t>Olyan</a:t>
            </a:r>
            <a:r>
              <a:rPr lang="en-US" sz="2000" dirty="0"/>
              <a:t> </a:t>
            </a:r>
            <a:r>
              <a:rPr lang="en-US" sz="2000" dirty="0" err="1"/>
              <a:t>megoldások</a:t>
            </a:r>
            <a:r>
              <a:rPr lang="en-US" sz="2000" dirty="0"/>
              <a:t> </a:t>
            </a:r>
            <a:r>
              <a:rPr lang="en-US" sz="2000" dirty="0" err="1"/>
              <a:t>keresése</a:t>
            </a:r>
            <a:r>
              <a:rPr lang="en-US" sz="2000" dirty="0"/>
              <a:t>, </a:t>
            </a:r>
            <a:r>
              <a:rPr lang="en-US" sz="2000" dirty="0" err="1"/>
              <a:t>amelyek</a:t>
            </a:r>
            <a:r>
              <a:rPr lang="en-US" sz="2000" dirty="0"/>
              <a:t> </a:t>
            </a:r>
            <a:r>
              <a:rPr lang="en-US" sz="2000" dirty="0" err="1"/>
              <a:t>innovációs</a:t>
            </a:r>
            <a:r>
              <a:rPr lang="en-US" sz="2000" dirty="0"/>
              <a:t> </a:t>
            </a:r>
            <a:r>
              <a:rPr lang="en-US" sz="2000" dirty="0" err="1"/>
              <a:t>lehetőségeket</a:t>
            </a:r>
            <a:r>
              <a:rPr lang="en-US" sz="2000" dirty="0"/>
              <a:t> </a:t>
            </a:r>
            <a:r>
              <a:rPr lang="en-US" sz="2000" dirty="0" err="1"/>
              <a:t>jelentenek</a:t>
            </a:r>
            <a:endParaRPr lang="en-US" sz="2000" dirty="0"/>
          </a:p>
        </p:txBody>
      </p:sp>
      <p:pic>
        <p:nvPicPr>
          <p:cNvPr id="6" name="Picture 5">
            <a:extLst>
              <a:ext uri="{FF2B5EF4-FFF2-40B4-BE49-F238E27FC236}">
                <a16:creationId xmlns:a16="http://schemas.microsoft.com/office/drawing/2014/main" id="{F22DAC15-5027-4E0A-9231-C368814B5C6E}"/>
              </a:ext>
            </a:extLst>
          </p:cNvPr>
          <p:cNvPicPr>
            <a:picLocks noChangeAspect="1"/>
          </p:cNvPicPr>
          <p:nvPr/>
        </p:nvPicPr>
        <p:blipFill>
          <a:blip r:embed="rId4"/>
          <a:stretch>
            <a:fillRect/>
          </a:stretch>
        </p:blipFill>
        <p:spPr>
          <a:xfrm>
            <a:off x="6095999" y="1976437"/>
            <a:ext cx="5438775" cy="4200525"/>
          </a:xfrm>
          <a:prstGeom prst="rect">
            <a:avLst/>
          </a:prstGeom>
          <a:ln w="19050">
            <a:solidFill>
              <a:schemeClr val="bg1"/>
            </a:solidFill>
          </a:ln>
        </p:spPr>
      </p:pic>
      <p:cxnSp>
        <p:nvCxnSpPr>
          <p:cNvPr id="8" name="Straight Connector 7">
            <a:extLst>
              <a:ext uri="{FF2B5EF4-FFF2-40B4-BE49-F238E27FC236}">
                <a16:creationId xmlns:a16="http://schemas.microsoft.com/office/drawing/2014/main" id="{F9556F6E-3CA9-485B-9AD8-A108BDE72F69}"/>
              </a:ext>
            </a:extLst>
          </p:cNvPr>
          <p:cNvCxnSpPr>
            <a:cxnSpLocks/>
          </p:cNvCxnSpPr>
          <p:nvPr/>
        </p:nvCxnSpPr>
        <p:spPr>
          <a:xfrm>
            <a:off x="6972300" y="2548835"/>
            <a:ext cx="381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FD4BCC-A9F6-44CF-BE48-1E56BE2AE36C}"/>
              </a:ext>
            </a:extLst>
          </p:cNvPr>
          <p:cNvCxnSpPr/>
          <p:nvPr/>
        </p:nvCxnSpPr>
        <p:spPr>
          <a:xfrm>
            <a:off x="10782300" y="2548835"/>
            <a:ext cx="0" cy="2353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30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en-GB" sz="2400" dirty="0" err="1"/>
              <a:t>Innov</a:t>
            </a:r>
            <a:r>
              <a:rPr lang="hu-HU" sz="2400" dirty="0" err="1"/>
              <a:t>ációs</a:t>
            </a:r>
            <a:r>
              <a:rPr lang="hu-HU" sz="2400" dirty="0"/>
              <a:t> kocka</a:t>
            </a:r>
            <a:endParaRPr lang="en-GB" sz="2400" dirty="0"/>
          </a:p>
          <a:p>
            <a:endParaRPr lang="hu-HU" sz="2000" dirty="0"/>
          </a:p>
          <a:p>
            <a:r>
              <a:rPr lang="hu-HU" sz="2000" b="1" dirty="0"/>
              <a:t>Példa: Lakóautó</a:t>
            </a:r>
            <a:endParaRPr lang="en-US" sz="2000" b="1" dirty="0"/>
          </a:p>
          <a:p>
            <a:endParaRPr lang="en-US" sz="2000" b="1" dirty="0"/>
          </a:p>
          <a:p>
            <a:r>
              <a:rPr lang="en-US" sz="2000" dirty="0"/>
              <a:t>1. a </a:t>
            </a:r>
            <a:r>
              <a:rPr lang="en-US" sz="2000" dirty="0" err="1"/>
              <a:t>vevők</a:t>
            </a:r>
            <a:r>
              <a:rPr lang="en-US" sz="2000" dirty="0"/>
              <a:t> / </a:t>
            </a:r>
            <a:r>
              <a:rPr lang="en-US" sz="2000" dirty="0" err="1"/>
              <a:t>felhasználók</a:t>
            </a:r>
            <a:r>
              <a:rPr lang="en-US" sz="2000" dirty="0"/>
              <a:t> </a:t>
            </a:r>
            <a:r>
              <a:rPr lang="en-US" sz="2000" dirty="0" err="1"/>
              <a:t>jelenlegi</a:t>
            </a:r>
            <a:r>
              <a:rPr lang="en-US" sz="2000" dirty="0"/>
              <a:t> </a:t>
            </a:r>
            <a:r>
              <a:rPr lang="en-US" sz="2000" dirty="0" err="1"/>
              <a:t>és</a:t>
            </a:r>
            <a:r>
              <a:rPr lang="en-US" sz="2000" dirty="0"/>
              <a:t> </a:t>
            </a:r>
            <a:r>
              <a:rPr lang="en-US" sz="2000" dirty="0" err="1"/>
              <a:t>jövőbeni</a:t>
            </a:r>
            <a:r>
              <a:rPr lang="en-US" sz="2000" dirty="0"/>
              <a:t> </a:t>
            </a:r>
            <a:r>
              <a:rPr lang="en-US" sz="2000" dirty="0" err="1"/>
              <a:t>igényei</a:t>
            </a:r>
            <a:r>
              <a:rPr lang="en-US" sz="2000" dirty="0"/>
              <a:t> </a:t>
            </a:r>
            <a:r>
              <a:rPr lang="en-US" sz="2000" dirty="0" err="1"/>
              <a:t>és</a:t>
            </a:r>
            <a:r>
              <a:rPr lang="en-US" sz="2000" dirty="0"/>
              <a:t> </a:t>
            </a:r>
            <a:r>
              <a:rPr lang="en-US" sz="2000" dirty="0" err="1"/>
              <a:t>követelményei</a:t>
            </a:r>
            <a:r>
              <a:rPr lang="hu-HU" sz="2000" dirty="0"/>
              <a:t>,</a:t>
            </a:r>
            <a:endParaRPr lang="en-US" sz="2000" dirty="0"/>
          </a:p>
          <a:p>
            <a:r>
              <a:rPr lang="en-US" sz="2000" dirty="0"/>
              <a:t>2. </a:t>
            </a:r>
            <a:r>
              <a:rPr lang="en-US" sz="2000" dirty="0" err="1"/>
              <a:t>meglévő</a:t>
            </a:r>
            <a:r>
              <a:rPr lang="en-US" sz="2000" dirty="0"/>
              <a:t> </a:t>
            </a:r>
            <a:r>
              <a:rPr lang="en-US" sz="2000" dirty="0" err="1"/>
              <a:t>és</a:t>
            </a:r>
            <a:r>
              <a:rPr lang="en-US" sz="2000" dirty="0"/>
              <a:t> </a:t>
            </a:r>
            <a:r>
              <a:rPr lang="en-US" sz="2000" dirty="0" err="1"/>
              <a:t>potenciális</a:t>
            </a:r>
            <a:r>
              <a:rPr lang="en-US" sz="2000" dirty="0"/>
              <a:t> </a:t>
            </a:r>
            <a:r>
              <a:rPr lang="en-US" sz="2000" dirty="0" err="1"/>
              <a:t>felhasználók</a:t>
            </a:r>
            <a:r>
              <a:rPr lang="en-US" sz="2000" dirty="0"/>
              <a:t>,</a:t>
            </a:r>
          </a:p>
          <a:p>
            <a:r>
              <a:rPr lang="en-US" sz="2000" dirty="0"/>
              <a:t>3. </a:t>
            </a:r>
            <a:r>
              <a:rPr lang="en-US" sz="2000" dirty="0" err="1"/>
              <a:t>nyílt</a:t>
            </a:r>
            <a:r>
              <a:rPr lang="en-US" sz="2000" dirty="0"/>
              <a:t> </a:t>
            </a:r>
            <a:r>
              <a:rPr lang="en-US" sz="2000" dirty="0" err="1"/>
              <a:t>és</a:t>
            </a:r>
            <a:r>
              <a:rPr lang="en-US" sz="2000" dirty="0"/>
              <a:t> </a:t>
            </a:r>
            <a:r>
              <a:rPr lang="en-US" sz="2000" dirty="0" err="1"/>
              <a:t>rejtett</a:t>
            </a:r>
            <a:r>
              <a:rPr lang="en-US" sz="2000" dirty="0"/>
              <a:t> - </a:t>
            </a:r>
            <a:r>
              <a:rPr lang="en-US" sz="2000" dirty="0" err="1"/>
              <a:t>lát</a:t>
            </a:r>
            <a:r>
              <a:rPr lang="hu-HU" sz="2000" dirty="0"/>
              <a:t>ható</a:t>
            </a:r>
            <a:r>
              <a:rPr lang="en-US" sz="2000" dirty="0"/>
              <a:t> </a:t>
            </a:r>
            <a:r>
              <a:rPr lang="en-US" sz="2000" dirty="0" err="1"/>
              <a:t>és</a:t>
            </a:r>
            <a:r>
              <a:rPr lang="en-US" sz="2000" dirty="0"/>
              <a:t> </a:t>
            </a:r>
            <a:r>
              <a:rPr lang="hu-HU" sz="2000" dirty="0"/>
              <a:t>rejtett</a:t>
            </a:r>
            <a:r>
              <a:rPr lang="en-US" sz="2000" dirty="0"/>
              <a:t> - </a:t>
            </a:r>
            <a:r>
              <a:rPr lang="en-US" sz="2000" dirty="0" err="1"/>
              <a:t>problémák</a:t>
            </a:r>
            <a:r>
              <a:rPr lang="en-US" sz="2000" dirty="0"/>
              <a:t>.</a:t>
            </a:r>
          </a:p>
        </p:txBody>
      </p:sp>
      <p:sp>
        <p:nvSpPr>
          <p:cNvPr id="9" name="Szövegdoboz 3"/>
          <p:cNvSpPr txBox="1"/>
          <p:nvPr/>
        </p:nvSpPr>
        <p:spPr>
          <a:xfrm>
            <a:off x="446206" y="2548835"/>
            <a:ext cx="6077424" cy="3170099"/>
          </a:xfrm>
          <a:prstGeom prst="rect">
            <a:avLst/>
          </a:prstGeom>
          <a:noFill/>
        </p:spPr>
        <p:txBody>
          <a:bodyPr wrap="square" rtlCol="0">
            <a:spAutoFit/>
          </a:bodyPr>
          <a:lstStyle/>
          <a:p>
            <a:r>
              <a:rPr lang="en-US" sz="2000" dirty="0"/>
              <a:t>A </a:t>
            </a:r>
            <a:r>
              <a:rPr lang="en-US" sz="2000" b="1" dirty="0" err="1"/>
              <a:t>folyamatot</a:t>
            </a:r>
            <a:r>
              <a:rPr lang="en-US" sz="2000" b="1" dirty="0"/>
              <a:t> </a:t>
            </a:r>
            <a:r>
              <a:rPr lang="hu-HU" sz="2000" b="1" dirty="0"/>
              <a:t>következetesen </a:t>
            </a:r>
            <a:r>
              <a:rPr lang="en-US" sz="2000" b="1" dirty="0"/>
              <a:t>a</a:t>
            </a:r>
            <a:r>
              <a:rPr lang="hu-HU" sz="2000" b="1" dirty="0"/>
              <a:t>z alábbi</a:t>
            </a:r>
            <a:r>
              <a:rPr lang="en-US" sz="2000" b="1" dirty="0"/>
              <a:t> </a:t>
            </a:r>
            <a:r>
              <a:rPr lang="en-US" sz="2000" b="1" dirty="0" err="1"/>
              <a:t>lépések</a:t>
            </a:r>
            <a:r>
              <a:rPr lang="en-US" sz="2000" b="1" dirty="0"/>
              <a:t> </a:t>
            </a:r>
            <a:r>
              <a:rPr lang="en-US" sz="2000" b="1" dirty="0" err="1"/>
              <a:t>végrehajtásával</a:t>
            </a:r>
            <a:r>
              <a:rPr lang="en-US" sz="2000" b="1" dirty="0"/>
              <a:t> </a:t>
            </a:r>
            <a:r>
              <a:rPr lang="en-US" sz="2000" b="1" dirty="0" err="1"/>
              <a:t>végezzük</a:t>
            </a:r>
            <a:r>
              <a:rPr lang="en-US" sz="2000" dirty="0"/>
              <a:t>:</a:t>
            </a:r>
          </a:p>
          <a:p>
            <a:endParaRPr lang="en-US" sz="2000" dirty="0"/>
          </a:p>
          <a:p>
            <a:r>
              <a:rPr lang="hu-HU" sz="2000" b="1" dirty="0"/>
              <a:t>Önálló energiaellátás</a:t>
            </a:r>
            <a:r>
              <a:rPr lang="en-US" sz="2000" b="1" dirty="0"/>
              <a:t>. </a:t>
            </a:r>
            <a:r>
              <a:rPr lang="hu-HU" sz="2000" dirty="0"/>
              <a:t>A lakóautó-használók egyik alapelvető igénye egy hét önálló energiaellátás a motor beindítása nélkül.</a:t>
            </a:r>
          </a:p>
          <a:p>
            <a:endParaRPr lang="en-US" sz="2000" dirty="0"/>
          </a:p>
          <a:p>
            <a:r>
              <a:rPr lang="hu-HU" sz="2000" b="1" dirty="0"/>
              <a:t>Lakóautó, lakóhajó</a:t>
            </a:r>
            <a:r>
              <a:rPr lang="en-US" sz="2000" b="1" dirty="0"/>
              <a:t>. </a:t>
            </a:r>
            <a:r>
              <a:rPr lang="hu-HU" sz="2000" dirty="0"/>
              <a:t>A potenciális vásárlók egy része a lakóautó nyújtotta szabadság mellett a </a:t>
            </a:r>
            <a:r>
              <a:rPr lang="hu-HU" sz="2000" dirty="0" err="1"/>
              <a:t>víziközlekedés</a:t>
            </a:r>
            <a:r>
              <a:rPr lang="hu-HU" sz="2000" dirty="0"/>
              <a:t> szabadságát is igénylik.</a:t>
            </a:r>
            <a:endParaRPr lang="en-US" sz="2000" dirty="0"/>
          </a:p>
        </p:txBody>
      </p:sp>
      <p:pic>
        <p:nvPicPr>
          <p:cNvPr id="3" name="Picture 2">
            <a:extLst>
              <a:ext uri="{FF2B5EF4-FFF2-40B4-BE49-F238E27FC236}">
                <a16:creationId xmlns:a16="http://schemas.microsoft.com/office/drawing/2014/main" id="{AF403F28-CA3F-4C84-89F7-E76A62CCA646}"/>
              </a:ext>
            </a:extLst>
          </p:cNvPr>
          <p:cNvPicPr>
            <a:picLocks noChangeAspect="1"/>
          </p:cNvPicPr>
          <p:nvPr/>
        </p:nvPicPr>
        <p:blipFill>
          <a:blip r:embed="rId4"/>
          <a:stretch>
            <a:fillRect/>
          </a:stretch>
        </p:blipFill>
        <p:spPr>
          <a:xfrm>
            <a:off x="6261218" y="2921000"/>
            <a:ext cx="5321181" cy="3259137"/>
          </a:xfrm>
          <a:prstGeom prst="rect">
            <a:avLst/>
          </a:prstGeom>
        </p:spPr>
      </p:pic>
    </p:spTree>
    <p:extLst>
      <p:ext uri="{BB962C8B-B14F-4D97-AF65-F5344CB8AC3E}">
        <p14:creationId xmlns:p14="http://schemas.microsoft.com/office/powerpoint/2010/main" val="73821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en-GB" sz="2400" dirty="0" err="1"/>
              <a:t>Innov</a:t>
            </a:r>
            <a:r>
              <a:rPr lang="hu-HU" sz="2400" dirty="0" err="1"/>
              <a:t>ációs</a:t>
            </a:r>
            <a:r>
              <a:rPr lang="hu-HU" sz="2400" dirty="0"/>
              <a:t> kocka</a:t>
            </a:r>
            <a:endParaRPr lang="en-GB" sz="2400" dirty="0"/>
          </a:p>
          <a:p>
            <a:endParaRPr lang="hu-HU" sz="2000" dirty="0"/>
          </a:p>
          <a:p>
            <a:r>
              <a:rPr lang="hu-HU" sz="2000" b="1" dirty="0"/>
              <a:t>Példa: Lakóautó</a:t>
            </a:r>
            <a:endParaRPr lang="en-US" sz="2000" b="1" dirty="0"/>
          </a:p>
          <a:p>
            <a:endParaRPr lang="en-US" sz="2000" b="1" dirty="0"/>
          </a:p>
          <a:p>
            <a:r>
              <a:rPr lang="en-US" sz="2000" dirty="0"/>
              <a:t>1. a </a:t>
            </a:r>
            <a:r>
              <a:rPr lang="en-US" sz="2000" dirty="0" err="1"/>
              <a:t>vevők</a:t>
            </a:r>
            <a:r>
              <a:rPr lang="en-US" sz="2000" dirty="0"/>
              <a:t> / </a:t>
            </a:r>
            <a:r>
              <a:rPr lang="en-US" sz="2000" dirty="0" err="1"/>
              <a:t>felhasználók</a:t>
            </a:r>
            <a:r>
              <a:rPr lang="en-US" sz="2000" dirty="0"/>
              <a:t> </a:t>
            </a:r>
            <a:r>
              <a:rPr lang="en-US" sz="2000" dirty="0" err="1"/>
              <a:t>jelenlegi</a:t>
            </a:r>
            <a:r>
              <a:rPr lang="en-US" sz="2000" dirty="0"/>
              <a:t> </a:t>
            </a:r>
            <a:r>
              <a:rPr lang="en-US" sz="2000" dirty="0" err="1"/>
              <a:t>és</a:t>
            </a:r>
            <a:r>
              <a:rPr lang="en-US" sz="2000" dirty="0"/>
              <a:t> </a:t>
            </a:r>
            <a:r>
              <a:rPr lang="en-US" sz="2000" dirty="0" err="1"/>
              <a:t>jövőbeni</a:t>
            </a:r>
            <a:r>
              <a:rPr lang="en-US" sz="2000" dirty="0"/>
              <a:t> </a:t>
            </a:r>
            <a:r>
              <a:rPr lang="en-US" sz="2000" dirty="0" err="1"/>
              <a:t>igényei</a:t>
            </a:r>
            <a:r>
              <a:rPr lang="en-US" sz="2000" dirty="0"/>
              <a:t> </a:t>
            </a:r>
            <a:r>
              <a:rPr lang="en-US" sz="2000" dirty="0" err="1"/>
              <a:t>és</a:t>
            </a:r>
            <a:r>
              <a:rPr lang="en-US" sz="2000" dirty="0"/>
              <a:t> </a:t>
            </a:r>
            <a:r>
              <a:rPr lang="en-US" sz="2000" dirty="0" err="1"/>
              <a:t>követelményei</a:t>
            </a:r>
            <a:r>
              <a:rPr lang="hu-HU" sz="2000" dirty="0"/>
              <a:t>,</a:t>
            </a:r>
            <a:endParaRPr lang="en-US" sz="2000" dirty="0"/>
          </a:p>
          <a:p>
            <a:r>
              <a:rPr lang="en-US" sz="2000" dirty="0"/>
              <a:t>2. </a:t>
            </a:r>
            <a:r>
              <a:rPr lang="en-US" sz="2000" dirty="0" err="1"/>
              <a:t>meglévő</a:t>
            </a:r>
            <a:r>
              <a:rPr lang="en-US" sz="2000" dirty="0"/>
              <a:t> </a:t>
            </a:r>
            <a:r>
              <a:rPr lang="en-US" sz="2000" dirty="0" err="1"/>
              <a:t>és</a:t>
            </a:r>
            <a:r>
              <a:rPr lang="en-US" sz="2000" dirty="0"/>
              <a:t> </a:t>
            </a:r>
            <a:r>
              <a:rPr lang="en-US" sz="2000" dirty="0" err="1"/>
              <a:t>potenciális</a:t>
            </a:r>
            <a:r>
              <a:rPr lang="en-US" sz="2000" dirty="0"/>
              <a:t> </a:t>
            </a:r>
            <a:r>
              <a:rPr lang="en-US" sz="2000" dirty="0" err="1"/>
              <a:t>felhasználók</a:t>
            </a:r>
            <a:r>
              <a:rPr lang="en-US" sz="2000" dirty="0"/>
              <a:t>,</a:t>
            </a:r>
          </a:p>
          <a:p>
            <a:r>
              <a:rPr lang="en-US" sz="2000" dirty="0"/>
              <a:t>3. </a:t>
            </a:r>
            <a:r>
              <a:rPr lang="en-US" sz="2000" dirty="0" err="1"/>
              <a:t>nyílt</a:t>
            </a:r>
            <a:r>
              <a:rPr lang="en-US" sz="2000" dirty="0"/>
              <a:t> </a:t>
            </a:r>
            <a:r>
              <a:rPr lang="en-US" sz="2000" dirty="0" err="1"/>
              <a:t>és</a:t>
            </a:r>
            <a:r>
              <a:rPr lang="en-US" sz="2000" dirty="0"/>
              <a:t> </a:t>
            </a:r>
            <a:r>
              <a:rPr lang="en-US" sz="2000" dirty="0" err="1"/>
              <a:t>rejtett</a:t>
            </a:r>
            <a:r>
              <a:rPr lang="en-US" sz="2000" dirty="0"/>
              <a:t> - </a:t>
            </a:r>
            <a:r>
              <a:rPr lang="en-US" sz="2000" dirty="0" err="1"/>
              <a:t>lát</a:t>
            </a:r>
            <a:r>
              <a:rPr lang="hu-HU" sz="2000" dirty="0"/>
              <a:t>ható</a:t>
            </a:r>
            <a:r>
              <a:rPr lang="en-US" sz="2000" dirty="0"/>
              <a:t> </a:t>
            </a:r>
            <a:r>
              <a:rPr lang="en-US" sz="2000" dirty="0" err="1"/>
              <a:t>és</a:t>
            </a:r>
            <a:r>
              <a:rPr lang="en-US" sz="2000" dirty="0"/>
              <a:t> </a:t>
            </a:r>
            <a:r>
              <a:rPr lang="hu-HU" sz="2000" dirty="0"/>
              <a:t>rejtett</a:t>
            </a:r>
            <a:r>
              <a:rPr lang="en-US" sz="2000" dirty="0"/>
              <a:t> - </a:t>
            </a:r>
            <a:r>
              <a:rPr lang="en-US" sz="2000" dirty="0" err="1"/>
              <a:t>problémák</a:t>
            </a:r>
            <a:r>
              <a:rPr lang="en-US" sz="2000" dirty="0"/>
              <a:t>.</a:t>
            </a:r>
          </a:p>
        </p:txBody>
      </p:sp>
      <p:sp>
        <p:nvSpPr>
          <p:cNvPr id="9" name="Szövegdoboz 3"/>
          <p:cNvSpPr txBox="1"/>
          <p:nvPr/>
        </p:nvSpPr>
        <p:spPr>
          <a:xfrm>
            <a:off x="446206" y="2548835"/>
            <a:ext cx="5738694" cy="4093428"/>
          </a:xfrm>
          <a:prstGeom prst="rect">
            <a:avLst/>
          </a:prstGeom>
          <a:noFill/>
        </p:spPr>
        <p:txBody>
          <a:bodyPr wrap="square" rtlCol="0">
            <a:spAutoFit/>
          </a:bodyPr>
          <a:lstStyle/>
          <a:p>
            <a:r>
              <a:rPr lang="en-US" sz="2000" dirty="0"/>
              <a:t>A </a:t>
            </a:r>
            <a:r>
              <a:rPr lang="en-US" sz="2000" b="1" dirty="0" err="1"/>
              <a:t>folyamatot</a:t>
            </a:r>
            <a:r>
              <a:rPr lang="en-US" sz="2000" b="1" dirty="0"/>
              <a:t> </a:t>
            </a:r>
            <a:r>
              <a:rPr lang="hu-HU" sz="2000" b="1" dirty="0"/>
              <a:t>következetesen </a:t>
            </a:r>
            <a:r>
              <a:rPr lang="en-US" sz="2000" b="1" dirty="0"/>
              <a:t>a</a:t>
            </a:r>
            <a:r>
              <a:rPr lang="hu-HU" sz="2000" b="1" dirty="0"/>
              <a:t>z alábbi</a:t>
            </a:r>
            <a:r>
              <a:rPr lang="en-US" sz="2000" b="1" dirty="0"/>
              <a:t> </a:t>
            </a:r>
            <a:r>
              <a:rPr lang="en-US" sz="2000" b="1" dirty="0" err="1"/>
              <a:t>lépések</a:t>
            </a:r>
            <a:r>
              <a:rPr lang="en-US" sz="2000" b="1" dirty="0"/>
              <a:t> </a:t>
            </a:r>
            <a:r>
              <a:rPr lang="en-US" sz="2000" b="1" dirty="0" err="1"/>
              <a:t>végrehajtásával</a:t>
            </a:r>
            <a:r>
              <a:rPr lang="en-US" sz="2000" b="1" dirty="0"/>
              <a:t> </a:t>
            </a:r>
            <a:r>
              <a:rPr lang="en-US" sz="2000" b="1" dirty="0" err="1"/>
              <a:t>végezzük</a:t>
            </a:r>
            <a:r>
              <a:rPr lang="en-US" sz="2000" dirty="0"/>
              <a:t>:</a:t>
            </a:r>
          </a:p>
          <a:p>
            <a:endParaRPr lang="en-US" sz="2000" dirty="0"/>
          </a:p>
          <a:p>
            <a:r>
              <a:rPr lang="hu-HU" sz="2000" b="1" dirty="0"/>
              <a:t>Előrenézve a</a:t>
            </a:r>
            <a:r>
              <a:rPr lang="en-US" sz="2000" b="1" dirty="0"/>
              <a:t> </a:t>
            </a:r>
            <a:r>
              <a:rPr lang="en-US" sz="2000" b="1" dirty="0" err="1"/>
              <a:t>jövőre</a:t>
            </a:r>
            <a:r>
              <a:rPr lang="en-US" sz="2000" b="1" dirty="0"/>
              <a:t>. </a:t>
            </a:r>
            <a:r>
              <a:rPr lang="en-US" sz="2000" dirty="0" err="1"/>
              <a:t>Manapság</a:t>
            </a:r>
            <a:r>
              <a:rPr lang="en-US" sz="2000" dirty="0"/>
              <a:t> </a:t>
            </a:r>
            <a:r>
              <a:rPr lang="en-US" sz="2000" dirty="0" err="1"/>
              <a:t>szinte</a:t>
            </a:r>
            <a:r>
              <a:rPr lang="en-US" sz="2000" dirty="0"/>
              <a:t> </a:t>
            </a:r>
            <a:r>
              <a:rPr lang="en-US" sz="2000" dirty="0" err="1"/>
              <a:t>nincs</a:t>
            </a:r>
            <a:r>
              <a:rPr lang="en-US" sz="2000" dirty="0"/>
              <a:t> </a:t>
            </a:r>
            <a:r>
              <a:rPr lang="en-US" sz="2000" dirty="0" err="1"/>
              <a:t>olyan</a:t>
            </a:r>
            <a:r>
              <a:rPr lang="en-US" sz="2000" dirty="0"/>
              <a:t> </a:t>
            </a:r>
            <a:r>
              <a:rPr lang="hu-HU" sz="2000" dirty="0"/>
              <a:t>lakóautó-</a:t>
            </a:r>
            <a:r>
              <a:rPr lang="en-US" sz="2000" dirty="0" err="1"/>
              <a:t>használó</a:t>
            </a:r>
            <a:r>
              <a:rPr lang="en-US" sz="2000" dirty="0"/>
              <a:t>, </a:t>
            </a:r>
            <a:r>
              <a:rPr lang="en-US" sz="2000" dirty="0" err="1"/>
              <a:t>aki</a:t>
            </a:r>
            <a:r>
              <a:rPr lang="en-US" sz="2000" dirty="0"/>
              <a:t> </a:t>
            </a:r>
            <a:r>
              <a:rPr lang="hu-HU" sz="2000" dirty="0"/>
              <a:t>ne használna okos</a:t>
            </a:r>
            <a:r>
              <a:rPr lang="en-US" sz="2000" dirty="0" err="1"/>
              <a:t>telefon</a:t>
            </a:r>
            <a:r>
              <a:rPr lang="hu-HU" sz="2000" dirty="0"/>
              <a:t>t</a:t>
            </a:r>
            <a:r>
              <a:rPr lang="en-US" sz="2000" dirty="0"/>
              <a:t>. </a:t>
            </a:r>
            <a:r>
              <a:rPr lang="en-US" sz="2000" dirty="0" err="1"/>
              <a:t>Ez</a:t>
            </a:r>
            <a:r>
              <a:rPr lang="en-US" sz="2000" dirty="0"/>
              <a:t> </a:t>
            </a:r>
            <a:r>
              <a:rPr lang="en-US" sz="2000" dirty="0" err="1"/>
              <a:t>az</a:t>
            </a:r>
            <a:r>
              <a:rPr lang="en-US" sz="2000" dirty="0"/>
              <a:t> </a:t>
            </a:r>
            <a:r>
              <a:rPr lang="en-US" sz="2000" dirty="0" err="1"/>
              <a:t>eszköz</a:t>
            </a:r>
            <a:r>
              <a:rPr lang="en-US" sz="2000" dirty="0"/>
              <a:t> </a:t>
            </a:r>
            <a:r>
              <a:rPr lang="en-US" sz="2000" dirty="0" err="1"/>
              <a:t>lehetővé</a:t>
            </a:r>
            <a:r>
              <a:rPr lang="en-US" sz="2000" dirty="0"/>
              <a:t> </a:t>
            </a:r>
            <a:r>
              <a:rPr lang="en-US" sz="2000" dirty="0" err="1"/>
              <a:t>teszi</a:t>
            </a:r>
            <a:r>
              <a:rPr lang="en-US" sz="2000" dirty="0"/>
              <a:t> a </a:t>
            </a:r>
            <a:r>
              <a:rPr lang="en-US" sz="2000" dirty="0" err="1"/>
              <a:t>világítás</a:t>
            </a:r>
            <a:r>
              <a:rPr lang="en-US" sz="2000" dirty="0"/>
              <a:t>, </a:t>
            </a:r>
            <a:r>
              <a:rPr lang="en-US" sz="2000" dirty="0" err="1"/>
              <a:t>légkondicionálás</a:t>
            </a:r>
            <a:r>
              <a:rPr lang="en-US" sz="2000" dirty="0"/>
              <a:t>, </a:t>
            </a:r>
            <a:r>
              <a:rPr lang="en-US" sz="2000" dirty="0" err="1"/>
              <a:t>riaszt</a:t>
            </a:r>
            <a:r>
              <a:rPr lang="hu-HU" sz="2000" dirty="0"/>
              <a:t>ó</a:t>
            </a:r>
            <a:r>
              <a:rPr lang="en-US" sz="2000" dirty="0"/>
              <a:t> </a:t>
            </a:r>
            <a:r>
              <a:rPr lang="en-US" sz="2000" dirty="0" err="1"/>
              <a:t>és</a:t>
            </a:r>
            <a:r>
              <a:rPr lang="en-US" sz="2000" dirty="0"/>
              <a:t> </a:t>
            </a:r>
            <a:r>
              <a:rPr lang="hu-HU" sz="2000" dirty="0"/>
              <a:t>egyebek </a:t>
            </a:r>
            <a:r>
              <a:rPr lang="en-US" sz="2000" dirty="0" err="1"/>
              <a:t>távirányítását</a:t>
            </a:r>
            <a:r>
              <a:rPr lang="hu-HU" sz="2000" dirty="0"/>
              <a:t> is</a:t>
            </a:r>
            <a:r>
              <a:rPr lang="en-US" sz="2000" dirty="0"/>
              <a:t>.</a:t>
            </a:r>
          </a:p>
          <a:p>
            <a:r>
              <a:rPr lang="hu-HU" sz="2000" b="1" dirty="0"/>
              <a:t>Kempingautó</a:t>
            </a:r>
            <a:r>
              <a:rPr lang="en-US" sz="2000" b="1" dirty="0"/>
              <a:t>. </a:t>
            </a:r>
            <a:r>
              <a:rPr lang="hu-HU" sz="2000" dirty="0"/>
              <a:t>A lakóautók sok felhasználója szembesül a nehézkes közlekedés problémájával (nem engedélyezik a belvárosi területekre belépést, időlegesen leállítják a lakóautót, a jármű nagy külső mérete miatti kényelmetlenségek).</a:t>
            </a:r>
            <a:endParaRPr lang="en-US" sz="2000" dirty="0"/>
          </a:p>
          <a:p>
            <a:endParaRPr lang="en-US" sz="2000" dirty="0"/>
          </a:p>
        </p:txBody>
      </p:sp>
      <p:pic>
        <p:nvPicPr>
          <p:cNvPr id="3" name="Picture 2">
            <a:extLst>
              <a:ext uri="{FF2B5EF4-FFF2-40B4-BE49-F238E27FC236}">
                <a16:creationId xmlns:a16="http://schemas.microsoft.com/office/drawing/2014/main" id="{E8B05CA2-DCA4-4CCD-AAA9-E97CEBE48D4C}"/>
              </a:ext>
            </a:extLst>
          </p:cNvPr>
          <p:cNvPicPr>
            <a:picLocks noChangeAspect="1"/>
          </p:cNvPicPr>
          <p:nvPr/>
        </p:nvPicPr>
        <p:blipFill>
          <a:blip r:embed="rId4"/>
          <a:stretch>
            <a:fillRect/>
          </a:stretch>
        </p:blipFill>
        <p:spPr>
          <a:xfrm>
            <a:off x="6083474" y="2921000"/>
            <a:ext cx="5498925" cy="3368002"/>
          </a:xfrm>
          <a:prstGeom prst="rect">
            <a:avLst/>
          </a:prstGeom>
        </p:spPr>
      </p:pic>
    </p:spTree>
    <p:extLst>
      <p:ext uri="{BB962C8B-B14F-4D97-AF65-F5344CB8AC3E}">
        <p14:creationId xmlns:p14="http://schemas.microsoft.com/office/powerpoint/2010/main" val="219115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092881"/>
          </a:xfrm>
          <a:prstGeom prst="rect">
            <a:avLst/>
          </a:prstGeom>
          <a:noFill/>
        </p:spPr>
        <p:txBody>
          <a:bodyPr wrap="square" rtlCol="0">
            <a:spAutoFit/>
          </a:bodyPr>
          <a:lstStyle/>
          <a:p>
            <a:r>
              <a:rPr lang="en-GB" sz="2800" dirty="0" err="1"/>
              <a:t>Innov</a:t>
            </a:r>
            <a:r>
              <a:rPr lang="hu-HU" sz="2800" dirty="0" err="1"/>
              <a:t>ációs</a:t>
            </a:r>
            <a:r>
              <a:rPr lang="hu-HU" sz="2800" dirty="0"/>
              <a:t> kocka</a:t>
            </a:r>
            <a:endParaRPr lang="en-GB" sz="2800" dirty="0"/>
          </a:p>
          <a:p>
            <a:endParaRPr lang="hu-HU" sz="2400" dirty="0"/>
          </a:p>
          <a:p>
            <a:r>
              <a:rPr lang="hu-HU" sz="2400" b="1" dirty="0"/>
              <a:t>Példa: Lakóautó</a:t>
            </a:r>
            <a:endParaRPr lang="en-US" sz="2400" b="1" dirty="0"/>
          </a:p>
          <a:p>
            <a:r>
              <a:rPr lang="en-US" dirty="0"/>
              <a:t>1. a </a:t>
            </a:r>
            <a:r>
              <a:rPr lang="en-US" dirty="0" err="1"/>
              <a:t>vevők</a:t>
            </a:r>
            <a:r>
              <a:rPr lang="en-US" dirty="0"/>
              <a:t> / </a:t>
            </a:r>
            <a:r>
              <a:rPr lang="en-US" dirty="0" err="1"/>
              <a:t>felhasználók</a:t>
            </a:r>
            <a:r>
              <a:rPr lang="en-US" dirty="0"/>
              <a:t> </a:t>
            </a:r>
            <a:r>
              <a:rPr lang="en-US" dirty="0" err="1"/>
              <a:t>jelenlegi</a:t>
            </a:r>
            <a:r>
              <a:rPr lang="en-US" dirty="0"/>
              <a:t> </a:t>
            </a:r>
            <a:r>
              <a:rPr lang="en-US" dirty="0" err="1"/>
              <a:t>és</a:t>
            </a:r>
            <a:r>
              <a:rPr lang="en-US" dirty="0"/>
              <a:t> </a:t>
            </a:r>
            <a:r>
              <a:rPr lang="en-US" dirty="0" err="1"/>
              <a:t>jövőbeni</a:t>
            </a:r>
            <a:r>
              <a:rPr lang="en-US" dirty="0"/>
              <a:t> </a:t>
            </a:r>
            <a:r>
              <a:rPr lang="en-US" dirty="0" err="1"/>
              <a:t>igényei</a:t>
            </a:r>
            <a:r>
              <a:rPr lang="en-US" dirty="0"/>
              <a:t> </a:t>
            </a:r>
            <a:r>
              <a:rPr lang="en-US" dirty="0" err="1"/>
              <a:t>és</a:t>
            </a:r>
            <a:r>
              <a:rPr lang="en-US" dirty="0"/>
              <a:t> </a:t>
            </a:r>
            <a:r>
              <a:rPr lang="en-US" dirty="0" err="1"/>
              <a:t>követelményei</a:t>
            </a:r>
            <a:r>
              <a:rPr lang="hu-HU" dirty="0"/>
              <a:t>,</a:t>
            </a:r>
            <a:endParaRPr lang="en-US" dirty="0"/>
          </a:p>
          <a:p>
            <a:r>
              <a:rPr lang="en-US" dirty="0"/>
              <a:t>2. </a:t>
            </a:r>
            <a:r>
              <a:rPr lang="en-US" dirty="0" err="1"/>
              <a:t>meglévő</a:t>
            </a:r>
            <a:r>
              <a:rPr lang="en-US" dirty="0"/>
              <a:t> </a:t>
            </a:r>
            <a:r>
              <a:rPr lang="en-US" dirty="0" err="1"/>
              <a:t>és</a:t>
            </a:r>
            <a:r>
              <a:rPr lang="en-US" dirty="0"/>
              <a:t> </a:t>
            </a:r>
            <a:r>
              <a:rPr lang="en-US" dirty="0" err="1"/>
              <a:t>potenciális</a:t>
            </a:r>
            <a:r>
              <a:rPr lang="en-US" dirty="0"/>
              <a:t> </a:t>
            </a:r>
            <a:r>
              <a:rPr lang="en-US" dirty="0" err="1"/>
              <a:t>felhasználók</a:t>
            </a:r>
            <a:r>
              <a:rPr lang="en-US" dirty="0"/>
              <a:t>,</a:t>
            </a:r>
          </a:p>
          <a:p>
            <a:r>
              <a:rPr lang="en-US" dirty="0"/>
              <a:t>3. </a:t>
            </a:r>
            <a:r>
              <a:rPr lang="en-US" dirty="0" err="1"/>
              <a:t>nyílt</a:t>
            </a:r>
            <a:r>
              <a:rPr lang="en-US" dirty="0"/>
              <a:t> </a:t>
            </a:r>
            <a:r>
              <a:rPr lang="en-US" dirty="0" err="1"/>
              <a:t>és</a:t>
            </a:r>
            <a:r>
              <a:rPr lang="en-US" dirty="0"/>
              <a:t> </a:t>
            </a:r>
            <a:r>
              <a:rPr lang="en-US" dirty="0" err="1"/>
              <a:t>rejtett</a:t>
            </a:r>
            <a:r>
              <a:rPr lang="en-US" dirty="0"/>
              <a:t> - </a:t>
            </a:r>
            <a:r>
              <a:rPr lang="en-US" dirty="0" err="1"/>
              <a:t>lát</a:t>
            </a:r>
            <a:r>
              <a:rPr lang="hu-HU" dirty="0"/>
              <a:t>ható</a:t>
            </a:r>
            <a:r>
              <a:rPr lang="en-US" dirty="0"/>
              <a:t> </a:t>
            </a:r>
            <a:r>
              <a:rPr lang="en-US" dirty="0" err="1"/>
              <a:t>és</a:t>
            </a:r>
            <a:r>
              <a:rPr lang="en-US" dirty="0"/>
              <a:t> </a:t>
            </a:r>
            <a:r>
              <a:rPr lang="hu-HU" dirty="0"/>
              <a:t>rejtett</a:t>
            </a:r>
            <a:r>
              <a:rPr lang="en-US" dirty="0"/>
              <a:t> - </a:t>
            </a:r>
            <a:r>
              <a:rPr lang="en-US" dirty="0" err="1"/>
              <a:t>problémák</a:t>
            </a:r>
            <a:r>
              <a:rPr lang="en-US" dirty="0"/>
              <a:t>.</a:t>
            </a:r>
          </a:p>
        </p:txBody>
      </p:sp>
      <p:sp>
        <p:nvSpPr>
          <p:cNvPr id="9" name="Szövegdoboz 3"/>
          <p:cNvSpPr txBox="1"/>
          <p:nvPr/>
        </p:nvSpPr>
        <p:spPr>
          <a:xfrm>
            <a:off x="446205" y="2291036"/>
            <a:ext cx="7435051" cy="4401205"/>
          </a:xfrm>
          <a:prstGeom prst="rect">
            <a:avLst/>
          </a:prstGeom>
          <a:noFill/>
        </p:spPr>
        <p:txBody>
          <a:bodyPr wrap="square" rtlCol="0">
            <a:spAutoFit/>
          </a:bodyPr>
          <a:lstStyle/>
          <a:p>
            <a:r>
              <a:rPr lang="en-US" sz="2000" dirty="0"/>
              <a:t>A </a:t>
            </a:r>
            <a:r>
              <a:rPr lang="en-US" sz="2000" b="1" dirty="0" err="1"/>
              <a:t>folyamatot</a:t>
            </a:r>
            <a:r>
              <a:rPr lang="en-US" sz="2000" b="1" dirty="0"/>
              <a:t> </a:t>
            </a:r>
            <a:r>
              <a:rPr lang="hu-HU" sz="2000" b="1" dirty="0"/>
              <a:t>következetesen </a:t>
            </a:r>
            <a:r>
              <a:rPr lang="en-US" sz="2000" b="1" dirty="0"/>
              <a:t>a</a:t>
            </a:r>
            <a:r>
              <a:rPr lang="hu-HU" sz="2000" b="1" dirty="0"/>
              <a:t>z alábbi</a:t>
            </a:r>
            <a:r>
              <a:rPr lang="en-US" sz="2000" b="1" dirty="0"/>
              <a:t> </a:t>
            </a:r>
            <a:r>
              <a:rPr lang="en-US" sz="2000" b="1" dirty="0" err="1"/>
              <a:t>lépések</a:t>
            </a:r>
            <a:r>
              <a:rPr lang="en-US" sz="2000" b="1" dirty="0"/>
              <a:t> </a:t>
            </a:r>
            <a:r>
              <a:rPr lang="en-US" sz="2000" b="1" dirty="0" err="1"/>
              <a:t>végrehajtásával</a:t>
            </a:r>
            <a:r>
              <a:rPr lang="en-US" sz="2000" b="1" dirty="0"/>
              <a:t> </a:t>
            </a:r>
            <a:r>
              <a:rPr lang="en-US" sz="2000" b="1" dirty="0" err="1"/>
              <a:t>végezzük</a:t>
            </a:r>
            <a:r>
              <a:rPr lang="en-US" sz="2000" dirty="0"/>
              <a:t>:</a:t>
            </a:r>
          </a:p>
          <a:p>
            <a:endParaRPr lang="en-US" sz="2000" dirty="0"/>
          </a:p>
          <a:p>
            <a:r>
              <a:rPr lang="en-US" sz="2000" b="1" dirty="0" err="1"/>
              <a:t>Gázpalack</a:t>
            </a:r>
            <a:r>
              <a:rPr lang="en-US" sz="2000" b="1" dirty="0"/>
              <a:t> </a:t>
            </a:r>
            <a:r>
              <a:rPr lang="hu-HU" sz="2000" b="1" dirty="0"/>
              <a:t>töltöttsége</a:t>
            </a:r>
            <a:r>
              <a:rPr lang="en-US" sz="2000" b="1" dirty="0"/>
              <a:t>. </a:t>
            </a:r>
            <a:endParaRPr lang="hu-HU" sz="2000" dirty="0"/>
          </a:p>
          <a:p>
            <a:r>
              <a:rPr lang="hu-HU" sz="2000" dirty="0"/>
              <a:t>A lakóautó üzemeltetéséhez elengedhetetlen a (propán-bután) gáz használata. Annak ellenére, hogy még a háztartásokban is rendkívül széles körben elterjedt, a piac még mindig nem kínál egyszerű és megbízható mérőt, amely jelzi a maradék gázmennyiséget a gázpalackban.</a:t>
            </a:r>
            <a:endParaRPr lang="en-US" sz="2000" dirty="0"/>
          </a:p>
          <a:p>
            <a:r>
              <a:rPr lang="hu-HU" sz="2000" b="1" dirty="0"/>
              <a:t>Energiatakarékosság. </a:t>
            </a:r>
            <a:r>
              <a:rPr lang="hu-HU" sz="2000" dirty="0"/>
              <a:t>A lakóautók általában fűtéssel vannak felszerelve a hideg időben történő használatra. Ez a fűtőelem gyakran egy különösen rosszul szigetelt térben helyezkedik el, így a keletkező hőenergia nagy része elvész. Ez kihívást jelent a jobban szigetelt fűtőelemek előállításához, ami közvetett kihívás a gyártók számára.</a:t>
            </a:r>
            <a:endParaRPr lang="en-US" sz="2000" dirty="0"/>
          </a:p>
        </p:txBody>
      </p:sp>
      <p:pic>
        <p:nvPicPr>
          <p:cNvPr id="3" name="Picture 2">
            <a:extLst>
              <a:ext uri="{FF2B5EF4-FFF2-40B4-BE49-F238E27FC236}">
                <a16:creationId xmlns:a16="http://schemas.microsoft.com/office/drawing/2014/main" id="{47CBE35E-1DF4-4D6C-95EA-46799C31C1BE}"/>
              </a:ext>
            </a:extLst>
          </p:cNvPr>
          <p:cNvPicPr>
            <a:picLocks noChangeAspect="1"/>
          </p:cNvPicPr>
          <p:nvPr/>
        </p:nvPicPr>
        <p:blipFill>
          <a:blip r:embed="rId4"/>
          <a:stretch>
            <a:fillRect/>
          </a:stretch>
        </p:blipFill>
        <p:spPr>
          <a:xfrm>
            <a:off x="7627093" y="3723937"/>
            <a:ext cx="3898403" cy="2387709"/>
          </a:xfrm>
          <a:prstGeom prst="rect">
            <a:avLst/>
          </a:prstGeom>
        </p:spPr>
      </p:pic>
    </p:spTree>
    <p:extLst>
      <p:ext uri="{BB962C8B-B14F-4D97-AF65-F5344CB8AC3E}">
        <p14:creationId xmlns:p14="http://schemas.microsoft.com/office/powerpoint/2010/main" val="155344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616101"/>
          </a:xfrm>
          <a:prstGeom prst="rect">
            <a:avLst/>
          </a:prstGeom>
          <a:noFill/>
        </p:spPr>
        <p:txBody>
          <a:bodyPr wrap="square" rtlCol="0">
            <a:spAutoFit/>
          </a:bodyPr>
          <a:lstStyle/>
          <a:p>
            <a:r>
              <a:rPr lang="en-GB" sz="2400" dirty="0" err="1"/>
              <a:t>Innov</a:t>
            </a:r>
            <a:r>
              <a:rPr lang="hu-HU" sz="2400" dirty="0" err="1"/>
              <a:t>ációs</a:t>
            </a:r>
            <a:r>
              <a:rPr lang="hu-HU" sz="2400" dirty="0"/>
              <a:t> kocka</a:t>
            </a:r>
            <a:endParaRPr lang="en-GB" sz="2400" dirty="0"/>
          </a:p>
          <a:p>
            <a:endParaRPr lang="hu-HU" sz="2000" dirty="0"/>
          </a:p>
          <a:p>
            <a:r>
              <a:rPr lang="hu-HU" sz="2000" b="1" dirty="0"/>
              <a:t>Példa: Lakóautó</a:t>
            </a:r>
            <a:endParaRPr lang="en-US" sz="2000" b="1" dirty="0"/>
          </a:p>
          <a:p>
            <a:endParaRPr lang="en-US" sz="2000" b="1" dirty="0"/>
          </a:p>
          <a:p>
            <a:r>
              <a:rPr lang="hu-HU" sz="2000" dirty="0"/>
              <a:t>1. A vevők / felhasználók meglévő és jövőbeni igényei és követelményei - </a:t>
            </a:r>
            <a:r>
              <a:rPr lang="hu-HU" sz="2000" b="1" dirty="0"/>
              <a:t>szolgáltatási infrastruktúra létrehozása az innovatív jellemzők erősítésére</a:t>
            </a:r>
            <a:endParaRPr lang="en-US" sz="2000" b="1" dirty="0"/>
          </a:p>
          <a:p>
            <a:r>
              <a:rPr lang="en-US" sz="2000" dirty="0"/>
              <a:t>2. </a:t>
            </a:r>
            <a:r>
              <a:rPr lang="hu-HU" sz="2000" dirty="0"/>
              <a:t> Meglévő és potenciális felhasználók – fiatalok és új ügyfelek</a:t>
            </a:r>
            <a:r>
              <a:rPr lang="en-US" sz="2000" dirty="0"/>
              <a:t>,</a:t>
            </a:r>
          </a:p>
          <a:p>
            <a:r>
              <a:rPr lang="en-US" sz="2000" dirty="0"/>
              <a:t>3. </a:t>
            </a:r>
            <a:r>
              <a:rPr lang="hu-HU" sz="2000" dirty="0"/>
              <a:t>Korábbról származó nyílt és rejtett - látszólagos és látens - problémák</a:t>
            </a:r>
            <a:endParaRPr lang="en-US" sz="2000" dirty="0"/>
          </a:p>
        </p:txBody>
      </p:sp>
      <p:sp>
        <p:nvSpPr>
          <p:cNvPr id="9" name="Szövegdoboz 3"/>
          <p:cNvSpPr txBox="1"/>
          <p:nvPr/>
        </p:nvSpPr>
        <p:spPr>
          <a:xfrm>
            <a:off x="446206" y="2814256"/>
            <a:ext cx="7435051" cy="3724096"/>
          </a:xfrm>
          <a:prstGeom prst="rect">
            <a:avLst/>
          </a:prstGeom>
          <a:noFill/>
        </p:spPr>
        <p:txBody>
          <a:bodyPr wrap="square" rtlCol="0">
            <a:spAutoFit/>
          </a:bodyPr>
          <a:lstStyle/>
          <a:p>
            <a:r>
              <a:rPr lang="hu-HU" b="1" dirty="0"/>
              <a:t>Fűtés</a:t>
            </a:r>
            <a:r>
              <a:rPr lang="en-US" b="1" dirty="0"/>
              <a:t>: </a:t>
            </a:r>
            <a:r>
              <a:rPr lang="hu-HU" dirty="0"/>
              <a:t>Elektromos fűtés és az új lítium-akkumulátorok használata az autó melegítésére, az akkumulátorok töltésére </a:t>
            </a:r>
            <a:r>
              <a:rPr lang="hu-HU" dirty="0" err="1"/>
              <a:t>szolgáltatópontok</a:t>
            </a:r>
            <a:r>
              <a:rPr lang="hu-HU" dirty="0"/>
              <a:t> létesítése a nagyobb utak és parkolók mellet. </a:t>
            </a:r>
            <a:r>
              <a:rPr lang="en-US" dirty="0" err="1"/>
              <a:t>Használja</a:t>
            </a:r>
            <a:r>
              <a:rPr lang="en-US" dirty="0"/>
              <a:t> </a:t>
            </a:r>
            <a:r>
              <a:rPr lang="en-US" dirty="0" err="1"/>
              <a:t>az</a:t>
            </a:r>
            <a:r>
              <a:rPr lang="en-US" dirty="0"/>
              <a:t> </a:t>
            </a:r>
            <a:r>
              <a:rPr lang="en-US" dirty="0" err="1"/>
              <a:t>új</a:t>
            </a:r>
            <a:r>
              <a:rPr lang="en-US" dirty="0"/>
              <a:t> E-Car </a:t>
            </a:r>
            <a:r>
              <a:rPr lang="en-US" dirty="0" err="1"/>
              <a:t>stratégiákra</a:t>
            </a:r>
            <a:r>
              <a:rPr lang="en-US" dirty="0"/>
              <a:t> </a:t>
            </a:r>
            <a:r>
              <a:rPr lang="en-US" dirty="0" err="1"/>
              <a:t>épülő</a:t>
            </a:r>
            <a:r>
              <a:rPr lang="en-US" dirty="0"/>
              <a:t> </a:t>
            </a:r>
            <a:r>
              <a:rPr lang="en-US" dirty="0" err="1"/>
              <a:t>erőforrásokat</a:t>
            </a:r>
            <a:r>
              <a:rPr lang="en-US" dirty="0"/>
              <a:t>. </a:t>
            </a:r>
          </a:p>
          <a:p>
            <a:r>
              <a:rPr lang="hu-HU" b="1" dirty="0"/>
              <a:t>Előretekintés a jövőre</a:t>
            </a:r>
            <a:r>
              <a:rPr lang="en-US" b="1" dirty="0"/>
              <a:t>. </a:t>
            </a:r>
            <a:r>
              <a:rPr lang="hu-HU" dirty="0"/>
              <a:t>Forgalomirányítók beszerelése a járművekbe, amelyek összekapcsolják a kocsit az kiszolgáló infrastruktúrával (amelyek már az önvezető autókhoz készülnek), hogy az internethez és minden szolgáltatáshoz csatlakozhassanak. A lakóautó-tulajdonosok önálló </a:t>
            </a:r>
            <a:r>
              <a:rPr lang="hu-HU" dirty="0" err="1"/>
              <a:t>account-ot</a:t>
            </a:r>
            <a:r>
              <a:rPr lang="hu-HU" dirty="0"/>
              <a:t> kapnak, stb.</a:t>
            </a:r>
            <a:endParaRPr lang="en-US" dirty="0"/>
          </a:p>
          <a:p>
            <a:r>
              <a:rPr lang="hu-HU" b="1" dirty="0"/>
              <a:t>Kempingautó</a:t>
            </a:r>
            <a:r>
              <a:rPr lang="en-US" b="1" dirty="0"/>
              <a:t>. </a:t>
            </a:r>
            <a:r>
              <a:rPr lang="en-US" dirty="0"/>
              <a:t>Connect with e.g. railway e-mobility services and from park-and-ride parks you can rent a small car or a bike in a city at low price. </a:t>
            </a:r>
            <a:r>
              <a:rPr lang="hu-HU" dirty="0"/>
              <a:t>// Csatlakozzon pl. vasúti e-mobilitási szolgáltatásokhoz vagy a városi „</a:t>
            </a:r>
            <a:r>
              <a:rPr lang="hu-HU" dirty="0" err="1"/>
              <a:t>park-and-ride</a:t>
            </a:r>
            <a:r>
              <a:rPr lang="hu-HU" dirty="0"/>
              <a:t>” helyeken olcsó kisautó vagy kerékpár bérlési lehetőségekhez.</a:t>
            </a:r>
            <a:endParaRPr lang="en-US" dirty="0"/>
          </a:p>
          <a:p>
            <a:endParaRPr lang="en-US" sz="2000" dirty="0"/>
          </a:p>
        </p:txBody>
      </p:sp>
      <p:pic>
        <p:nvPicPr>
          <p:cNvPr id="3" name="Picture 2">
            <a:extLst>
              <a:ext uri="{FF2B5EF4-FFF2-40B4-BE49-F238E27FC236}">
                <a16:creationId xmlns:a16="http://schemas.microsoft.com/office/drawing/2014/main" id="{3523F19D-2F19-4CA8-AC34-D93734D1778C}"/>
              </a:ext>
            </a:extLst>
          </p:cNvPr>
          <p:cNvPicPr>
            <a:picLocks noChangeAspect="1"/>
          </p:cNvPicPr>
          <p:nvPr/>
        </p:nvPicPr>
        <p:blipFill>
          <a:blip r:embed="rId4"/>
          <a:stretch>
            <a:fillRect/>
          </a:stretch>
        </p:blipFill>
        <p:spPr>
          <a:xfrm>
            <a:off x="7881257" y="3835400"/>
            <a:ext cx="3662362" cy="2243137"/>
          </a:xfrm>
          <a:prstGeom prst="rect">
            <a:avLst/>
          </a:prstGeom>
        </p:spPr>
      </p:pic>
    </p:spTree>
    <p:extLst>
      <p:ext uri="{BB962C8B-B14F-4D97-AF65-F5344CB8AC3E}">
        <p14:creationId xmlns:p14="http://schemas.microsoft.com/office/powerpoint/2010/main" val="50532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Tanulási célok</a:t>
            </a:r>
            <a:endParaRPr lang="en-US" dirty="0"/>
          </a:p>
        </p:txBody>
      </p:sp>
      <p:sp>
        <p:nvSpPr>
          <p:cNvPr id="3" name="Szövegdoboz 2"/>
          <p:cNvSpPr txBox="1"/>
          <p:nvPr/>
        </p:nvSpPr>
        <p:spPr>
          <a:xfrm>
            <a:off x="1236372" y="1970468"/>
            <a:ext cx="9787943" cy="3416320"/>
          </a:xfrm>
          <a:prstGeom prst="rect">
            <a:avLst/>
          </a:prstGeom>
          <a:noFill/>
        </p:spPr>
        <p:txBody>
          <a:bodyPr wrap="square" rtlCol="0">
            <a:spAutoFit/>
          </a:bodyPr>
          <a:lstStyle/>
          <a:p>
            <a:pPr marL="285750" indent="-285750">
              <a:buFont typeface="Arial" panose="020B0604020202020204" pitchFamily="34" charset="0"/>
              <a:buChar char="•"/>
            </a:pPr>
            <a:r>
              <a:rPr lang="hu-HU" sz="3600" dirty="0"/>
              <a:t>PC 1</a:t>
            </a:r>
            <a:r>
              <a:rPr lang="de-AT" sz="3600" dirty="0"/>
              <a:t> </a:t>
            </a:r>
            <a:r>
              <a:rPr lang="en-US" sz="3600" dirty="0"/>
              <a:t>A </a:t>
            </a:r>
            <a:r>
              <a:rPr lang="en-US" sz="3600" dirty="0" err="1"/>
              <a:t>tanárok</a:t>
            </a:r>
            <a:r>
              <a:rPr lang="en-US" sz="3600" dirty="0"/>
              <a:t> </a:t>
            </a:r>
            <a:r>
              <a:rPr lang="en-US" sz="3600" dirty="0" err="1"/>
              <a:t>képesek</a:t>
            </a:r>
            <a:r>
              <a:rPr lang="en-US" sz="3600" dirty="0"/>
              <a:t> a </a:t>
            </a:r>
            <a:r>
              <a:rPr lang="en-US" sz="3600" dirty="0" err="1"/>
              <a:t>problémák</a:t>
            </a:r>
            <a:r>
              <a:rPr lang="en-US" sz="3600" dirty="0"/>
              <a:t> </a:t>
            </a:r>
            <a:r>
              <a:rPr lang="en-US" sz="3600" dirty="0" err="1"/>
              <a:t>és</a:t>
            </a:r>
            <a:r>
              <a:rPr lang="en-US" sz="3600" dirty="0"/>
              <a:t> </a:t>
            </a:r>
            <a:r>
              <a:rPr lang="en-US" sz="3600" dirty="0" err="1"/>
              <a:t>lehetőség</a:t>
            </a:r>
            <a:r>
              <a:rPr lang="hu-HU" sz="3600" dirty="0" err="1"/>
              <a:t>ek</a:t>
            </a:r>
            <a:r>
              <a:rPr lang="hu-HU" sz="3600" dirty="0"/>
              <a:t> azonosításához megfelelő eszközöket és módszereket alkalmazni</a:t>
            </a:r>
            <a:r>
              <a:rPr lang="en-US" sz="3600" dirty="0"/>
              <a:t>.</a:t>
            </a:r>
            <a:endParaRPr lang="hu-HU" sz="3600" dirty="0"/>
          </a:p>
          <a:p>
            <a:pPr marL="285750" indent="-285750">
              <a:buFont typeface="Arial" panose="020B0604020202020204" pitchFamily="34" charset="0"/>
              <a:buChar char="•"/>
            </a:pPr>
            <a:r>
              <a:rPr lang="hu-HU" sz="3600" dirty="0"/>
              <a:t>PC 2</a:t>
            </a:r>
            <a:r>
              <a:rPr lang="de-AT" sz="3600" dirty="0"/>
              <a:t> </a:t>
            </a:r>
            <a:r>
              <a:rPr lang="hu-HU" sz="3600" dirty="0"/>
              <a:t>A tanár ismeri a probléma részekre bontásának elvét és képes azonosítani a probléma valódi gyökereit.</a:t>
            </a:r>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539430"/>
          </a:xfrm>
          <a:prstGeom prst="rect">
            <a:avLst/>
          </a:prstGeom>
          <a:noFill/>
        </p:spPr>
        <p:txBody>
          <a:bodyPr wrap="square" rtlCol="0">
            <a:spAutoFit/>
          </a:bodyPr>
          <a:lstStyle/>
          <a:p>
            <a:r>
              <a:rPr lang="en-GB" sz="2400" dirty="0" err="1"/>
              <a:t>Innov</a:t>
            </a:r>
            <a:r>
              <a:rPr lang="hu-HU" sz="2400" dirty="0" err="1"/>
              <a:t>ációs</a:t>
            </a:r>
            <a:r>
              <a:rPr lang="hu-HU" sz="2400" dirty="0"/>
              <a:t> kocka - Gyakorlat</a:t>
            </a:r>
            <a:endParaRPr lang="en-GB" sz="2400" dirty="0"/>
          </a:p>
          <a:p>
            <a:endParaRPr lang="hu-HU" sz="2000" dirty="0"/>
          </a:p>
          <a:p>
            <a:pPr marL="342900" indent="-342900">
              <a:buFont typeface="Calibri" panose="020F0502020204030204" pitchFamily="34" charset="0"/>
              <a:buChar char="–"/>
            </a:pPr>
            <a:r>
              <a:rPr lang="hu-HU" sz="2000" dirty="0"/>
              <a:t>Csapatok alakítása</a:t>
            </a:r>
            <a:endParaRPr lang="en-US" sz="2000" dirty="0"/>
          </a:p>
          <a:p>
            <a:pPr marL="342900" indent="-342900">
              <a:buFont typeface="Calibri" panose="020F0502020204030204" pitchFamily="34" charset="0"/>
              <a:buChar char="–"/>
            </a:pPr>
            <a:r>
              <a:rPr lang="hu-HU" sz="2000" dirty="0"/>
              <a:t>Válassz egy terméket, szolgáltatást vagy folyamatot az innovációra / továbbfejlesztésre</a:t>
            </a:r>
            <a:endParaRPr lang="en-US" sz="2000" dirty="0"/>
          </a:p>
          <a:p>
            <a:pPr marL="342900" indent="-342900">
              <a:buFont typeface="Calibri" panose="020F0502020204030204" pitchFamily="34" charset="0"/>
              <a:buChar char="–"/>
            </a:pPr>
            <a:r>
              <a:rPr lang="hu-HU" sz="2000" dirty="0"/>
              <a:t>Használj </a:t>
            </a:r>
            <a:r>
              <a:rPr lang="en-US" sz="2000" dirty="0"/>
              <a:t>PPT</a:t>
            </a:r>
            <a:r>
              <a:rPr lang="hu-HU" sz="2000" dirty="0" err="1"/>
              <a:t>-sablont</a:t>
            </a:r>
            <a:r>
              <a:rPr lang="hu-HU" sz="2000" dirty="0"/>
              <a:t>:</a:t>
            </a:r>
            <a:r>
              <a:rPr lang="en-US" sz="2000" dirty="0"/>
              <a:t> INNOTEACH-U1.E1-Exercise-Templates-Release1.EN.v1.pptx</a:t>
            </a:r>
          </a:p>
          <a:p>
            <a:pPr marL="342900" indent="-342900">
              <a:buFont typeface="Calibri" panose="020F0502020204030204" pitchFamily="34" charset="0"/>
              <a:buChar char="–"/>
            </a:pPr>
            <a:r>
              <a:rPr lang="hu-HU" sz="2000" dirty="0"/>
              <a:t>Minden csapat dolgozzon ki egy példát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Minden csoport mutassa be a példáját, a többi </a:t>
            </a:r>
            <a:br>
              <a:rPr lang="hu-HU" sz="2000" dirty="0"/>
            </a:br>
            <a:r>
              <a:rPr lang="hu-HU" sz="2000" dirty="0"/>
              <a:t>csoport véleményezze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A visszajelzések alapján finomítsd a kockát</a:t>
            </a:r>
            <a:endParaRPr lang="en-US" sz="2000" dirty="0"/>
          </a:p>
        </p:txBody>
      </p:sp>
      <p:pic>
        <p:nvPicPr>
          <p:cNvPr id="6" name="Picture 5">
            <a:extLst>
              <a:ext uri="{FF2B5EF4-FFF2-40B4-BE49-F238E27FC236}">
                <a16:creationId xmlns:a16="http://schemas.microsoft.com/office/drawing/2014/main" id="{E048BDE2-9D36-41C4-A367-F45075CC6990}"/>
              </a:ext>
            </a:extLst>
          </p:cNvPr>
          <p:cNvPicPr>
            <a:picLocks noChangeAspect="1"/>
          </p:cNvPicPr>
          <p:nvPr/>
        </p:nvPicPr>
        <p:blipFill>
          <a:blip r:embed="rId4"/>
          <a:stretch>
            <a:fillRect/>
          </a:stretch>
        </p:blipFill>
        <p:spPr>
          <a:xfrm>
            <a:off x="6464300" y="2336323"/>
            <a:ext cx="5118099" cy="3993039"/>
          </a:xfrm>
          <a:prstGeom prst="rect">
            <a:avLst/>
          </a:prstGeom>
        </p:spPr>
      </p:pic>
    </p:spTree>
    <p:extLst>
      <p:ext uri="{BB962C8B-B14F-4D97-AF65-F5344CB8AC3E}">
        <p14:creationId xmlns:p14="http://schemas.microsoft.com/office/powerpoint/2010/main" val="266530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3108543"/>
          </a:xfrm>
          <a:prstGeom prst="rect">
            <a:avLst/>
          </a:prstGeom>
          <a:noFill/>
        </p:spPr>
        <p:txBody>
          <a:bodyPr wrap="square" rtlCol="0">
            <a:spAutoFit/>
          </a:bodyPr>
          <a:lstStyle/>
          <a:p>
            <a:r>
              <a:rPr lang="en-GB" sz="2800" dirty="0"/>
              <a:t>Ishikawa / </a:t>
            </a:r>
            <a:r>
              <a:rPr lang="hu-HU" sz="2800" dirty="0" err="1"/>
              <a:t>halszálka-d</a:t>
            </a:r>
            <a:r>
              <a:rPr lang="en-GB" sz="2800" dirty="0" err="1"/>
              <a:t>iagram</a:t>
            </a:r>
            <a:endParaRPr lang="en-GB" sz="2800" dirty="0"/>
          </a:p>
          <a:p>
            <a:endParaRPr lang="hu-HU" sz="2400" dirty="0"/>
          </a:p>
          <a:p>
            <a:pPr marL="342900" indent="-342900">
              <a:buFont typeface="Calibri" panose="020F0502020204030204" pitchFamily="34" charset="0"/>
              <a:buChar char="–"/>
            </a:pPr>
            <a:r>
              <a:rPr lang="hu-HU" sz="2400" b="1" dirty="0"/>
              <a:t>A kiindulópont (a hal feje) az alapprobléma, </a:t>
            </a:r>
            <a:br>
              <a:rPr lang="hu-HU" sz="2400" b="1" dirty="0"/>
            </a:br>
            <a:r>
              <a:rPr lang="hu-HU" sz="2400" b="1" dirty="0"/>
              <a:t>amelyet meg kell oldani </a:t>
            </a:r>
          </a:p>
          <a:p>
            <a:pPr marL="342900" indent="-342900">
              <a:buFont typeface="Calibri" panose="020F0502020204030204" pitchFamily="34" charset="0"/>
              <a:buChar char="–"/>
            </a:pPr>
            <a:r>
              <a:rPr lang="hu-HU" sz="2400" b="1" dirty="0"/>
              <a:t>A gond főbb összetevőit a kiváltó okok </a:t>
            </a:r>
            <a:br>
              <a:rPr lang="hu-HU" sz="2400" b="1" dirty="0"/>
            </a:br>
            <a:r>
              <a:rPr lang="hu-HU" sz="2400" b="1" dirty="0"/>
              <a:t>(</a:t>
            </a:r>
            <a:r>
              <a:rPr lang="hu-HU" sz="2400" b="1" dirty="0" err="1"/>
              <a:t>head</a:t>
            </a:r>
            <a:r>
              <a:rPr lang="hu-HU" sz="2400" b="1" dirty="0"/>
              <a:t> </a:t>
            </a:r>
            <a:r>
              <a:rPr lang="hu-HU" sz="2400" b="1" dirty="0" err="1"/>
              <a:t>cause</a:t>
            </a:r>
            <a:r>
              <a:rPr lang="hu-HU" sz="2400" b="1" dirty="0"/>
              <a:t>) jelölik</a:t>
            </a:r>
          </a:p>
          <a:p>
            <a:pPr marL="342900" indent="-342900">
              <a:buFont typeface="Calibri" panose="020F0502020204030204" pitchFamily="34" charset="0"/>
              <a:buChar char="–"/>
            </a:pPr>
            <a:r>
              <a:rPr lang="hu-HU" sz="2400" b="1" dirty="0"/>
              <a:t>A okokat a szálkák és helyzetük jelöli</a:t>
            </a:r>
            <a:endParaRPr lang="en-US" sz="2400" b="1" dirty="0"/>
          </a:p>
          <a:p>
            <a:pPr marL="342900" indent="-342900">
              <a:buFont typeface="Calibri" panose="020F0502020204030204" pitchFamily="34" charset="0"/>
              <a:buChar char="–"/>
            </a:pPr>
            <a:endParaRPr lang="en-US" sz="2400" dirty="0"/>
          </a:p>
        </p:txBody>
      </p:sp>
      <p:sp>
        <p:nvSpPr>
          <p:cNvPr id="9" name="Szövegdoboz 3"/>
          <p:cNvSpPr txBox="1"/>
          <p:nvPr/>
        </p:nvSpPr>
        <p:spPr>
          <a:xfrm>
            <a:off x="446206" y="3475975"/>
            <a:ext cx="4767239" cy="1323439"/>
          </a:xfrm>
          <a:prstGeom prst="rect">
            <a:avLst/>
          </a:prstGeom>
          <a:noFill/>
        </p:spPr>
        <p:txBody>
          <a:bodyPr wrap="square" rtlCol="0">
            <a:spAutoFit/>
          </a:bodyPr>
          <a:lstStyle/>
          <a:p>
            <a:pPr marL="342900" indent="-342900">
              <a:buFont typeface="Calibri" panose="020F0502020204030204" pitchFamily="34" charset="0"/>
              <a:buChar char="–"/>
            </a:pPr>
            <a:r>
              <a:rPr lang="hu-HU" sz="2000" b="1" dirty="0"/>
              <a:t>A megközelítés </a:t>
            </a:r>
            <a:r>
              <a:rPr lang="hu-HU" sz="2000" dirty="0"/>
              <a:t>a probléma kiváltó okainak azonosítása, így a kiváltó ok megváltoztatása esetén a probléma megoldható.</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917" y="381256"/>
            <a:ext cx="4178750" cy="3134062"/>
          </a:xfrm>
          <a:prstGeom prst="rect">
            <a:avLst/>
          </a:prstGeom>
        </p:spPr>
      </p:pic>
      <p:pic>
        <p:nvPicPr>
          <p:cNvPr id="5" name="Picture 4">
            <a:extLst>
              <a:ext uri="{FF2B5EF4-FFF2-40B4-BE49-F238E27FC236}">
                <a16:creationId xmlns:a16="http://schemas.microsoft.com/office/drawing/2014/main" id="{22B42CB9-2A6C-40C9-8CD5-8DDE75188088}"/>
              </a:ext>
            </a:extLst>
          </p:cNvPr>
          <p:cNvPicPr>
            <a:picLocks noChangeAspect="1"/>
          </p:cNvPicPr>
          <p:nvPr/>
        </p:nvPicPr>
        <p:blipFill>
          <a:blip r:embed="rId5"/>
          <a:stretch>
            <a:fillRect/>
          </a:stretch>
        </p:blipFill>
        <p:spPr>
          <a:xfrm>
            <a:off x="5909212" y="3515318"/>
            <a:ext cx="5543455" cy="2793760"/>
          </a:xfrm>
          <a:prstGeom prst="rect">
            <a:avLst/>
          </a:prstGeom>
        </p:spPr>
      </p:pic>
    </p:spTree>
    <p:extLst>
      <p:ext uri="{BB962C8B-B14F-4D97-AF65-F5344CB8AC3E}">
        <p14:creationId xmlns:p14="http://schemas.microsoft.com/office/powerpoint/2010/main" val="118497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5" y="198155"/>
            <a:ext cx="3632201" cy="4647426"/>
          </a:xfrm>
          <a:prstGeom prst="rect">
            <a:avLst/>
          </a:prstGeom>
          <a:noFill/>
        </p:spPr>
        <p:txBody>
          <a:bodyPr wrap="square" rtlCol="0">
            <a:spAutoFit/>
          </a:bodyPr>
          <a:lstStyle/>
          <a:p>
            <a:r>
              <a:rPr lang="hu-HU" sz="2800" dirty="0" err="1"/>
              <a:t>Ishikawa</a:t>
            </a:r>
            <a:r>
              <a:rPr lang="hu-HU" sz="2800" dirty="0"/>
              <a:t> / halszálka-diagram</a:t>
            </a:r>
          </a:p>
          <a:p>
            <a:endParaRPr lang="hu-HU" sz="2400" dirty="0"/>
          </a:p>
          <a:p>
            <a:pPr marL="342900" indent="-342900">
              <a:buFont typeface="Calibri" panose="020F0502020204030204" pitchFamily="34" charset="0"/>
              <a:buChar char="–"/>
            </a:pPr>
            <a:r>
              <a:rPr lang="hu-HU" sz="2400" b="1" dirty="0"/>
              <a:t>A kiindulópont (a hal feje) az alapprobléma, </a:t>
            </a:r>
            <a:br>
              <a:rPr lang="hu-HU" sz="2400" b="1" dirty="0"/>
            </a:br>
            <a:r>
              <a:rPr lang="hu-HU" sz="2400" b="1" dirty="0"/>
              <a:t>amelyet meg kell oldani </a:t>
            </a:r>
          </a:p>
          <a:p>
            <a:pPr marL="342900" indent="-342900">
              <a:buFont typeface="Calibri" panose="020F0502020204030204" pitchFamily="34" charset="0"/>
              <a:buChar char="–"/>
            </a:pPr>
            <a:r>
              <a:rPr lang="hu-HU" sz="2400" b="1" dirty="0"/>
              <a:t>A gond főbb összetevőit a kiváltó okok (</a:t>
            </a:r>
            <a:r>
              <a:rPr lang="hu-HU" sz="2400" b="1" dirty="0" err="1"/>
              <a:t>head</a:t>
            </a:r>
            <a:r>
              <a:rPr lang="hu-HU" sz="2400" b="1" dirty="0"/>
              <a:t> </a:t>
            </a:r>
            <a:r>
              <a:rPr lang="hu-HU" sz="2400" b="1" dirty="0" err="1"/>
              <a:t>cause</a:t>
            </a:r>
            <a:r>
              <a:rPr lang="hu-HU" sz="2400" b="1" dirty="0"/>
              <a:t>) jelölik</a:t>
            </a:r>
          </a:p>
          <a:p>
            <a:pPr marL="342900" indent="-342900">
              <a:buFont typeface="Calibri" panose="020F0502020204030204" pitchFamily="34" charset="0"/>
              <a:buChar char="–"/>
            </a:pPr>
            <a:r>
              <a:rPr lang="hu-HU" sz="2400" b="1" dirty="0"/>
              <a:t>A okokat a szálkák és helyzetük jelöli</a:t>
            </a:r>
          </a:p>
          <a:p>
            <a:pPr marL="342900" indent="-342900">
              <a:buFont typeface="Calibri" panose="020F0502020204030204" pitchFamily="34" charset="0"/>
              <a:buChar char="–"/>
            </a:pP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752" y="664135"/>
            <a:ext cx="6337300" cy="5194300"/>
          </a:xfrm>
          <a:prstGeom prst="rect">
            <a:avLst/>
          </a:prstGeom>
        </p:spPr>
      </p:pic>
    </p:spTree>
    <p:extLst>
      <p:ext uri="{BB962C8B-B14F-4D97-AF65-F5344CB8AC3E}">
        <p14:creationId xmlns:p14="http://schemas.microsoft.com/office/powerpoint/2010/main" val="297191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908762"/>
          </a:xfrm>
          <a:prstGeom prst="rect">
            <a:avLst/>
          </a:prstGeom>
          <a:noFill/>
        </p:spPr>
        <p:txBody>
          <a:bodyPr wrap="square" rtlCol="0">
            <a:spAutoFit/>
          </a:bodyPr>
          <a:lstStyle/>
          <a:p>
            <a:r>
              <a:rPr lang="en-GB" sz="2400" dirty="0"/>
              <a:t>Ishikawa / </a:t>
            </a:r>
            <a:r>
              <a:rPr lang="hu-HU" sz="2400" dirty="0"/>
              <a:t>halszálka-d</a:t>
            </a:r>
            <a:r>
              <a:rPr lang="en-GB" sz="2400" dirty="0" err="1"/>
              <a:t>iagram</a:t>
            </a:r>
            <a:r>
              <a:rPr lang="hu-HU" sz="2400" dirty="0"/>
              <a:t>: Gyakorlat</a:t>
            </a:r>
            <a:endParaRPr lang="en-GB" sz="2400" dirty="0"/>
          </a:p>
          <a:p>
            <a:endParaRPr lang="en-GB" sz="2400" dirty="0"/>
          </a:p>
          <a:p>
            <a:endParaRPr lang="hu-HU" sz="2000" dirty="0"/>
          </a:p>
          <a:p>
            <a:pPr marL="342900" indent="-342900">
              <a:buFont typeface="Calibri" panose="020F0502020204030204" pitchFamily="34" charset="0"/>
              <a:buChar char="–"/>
            </a:pPr>
            <a:r>
              <a:rPr lang="hu-HU" sz="2000" dirty="0"/>
              <a:t>Csapatok alakítása</a:t>
            </a:r>
            <a:endParaRPr lang="en-US" sz="2000" dirty="0"/>
          </a:p>
          <a:p>
            <a:pPr marL="342900" indent="-342900">
              <a:buFont typeface="Calibri" panose="020F0502020204030204" pitchFamily="34" charset="0"/>
              <a:buChar char="–"/>
            </a:pPr>
            <a:r>
              <a:rPr lang="hu-HU" sz="2000" dirty="0"/>
              <a:t>Válassz egy terméket, szolgáltatást vagy folyamatot az innovációra / továbbfejlesztésre</a:t>
            </a:r>
            <a:endParaRPr lang="en-US" sz="2000" dirty="0"/>
          </a:p>
          <a:p>
            <a:pPr marL="342900" indent="-342900">
              <a:buFont typeface="Calibri" panose="020F0502020204030204" pitchFamily="34" charset="0"/>
              <a:buChar char="–"/>
            </a:pPr>
            <a:r>
              <a:rPr lang="hu-HU" sz="2000" dirty="0"/>
              <a:t>Használj </a:t>
            </a:r>
            <a:r>
              <a:rPr lang="en-US" sz="2000" dirty="0"/>
              <a:t>PPT</a:t>
            </a:r>
            <a:r>
              <a:rPr lang="hu-HU" sz="2000" dirty="0" err="1"/>
              <a:t>-sablont</a:t>
            </a:r>
            <a:r>
              <a:rPr lang="hu-HU" sz="2000" dirty="0"/>
              <a:t>:</a:t>
            </a:r>
            <a:r>
              <a:rPr lang="en-US" sz="2000" dirty="0"/>
              <a:t> INNOTEACH-U1.E1-Exercise-Templates-Release1.EN.v1.pptx</a:t>
            </a:r>
          </a:p>
          <a:p>
            <a:pPr marL="342900" indent="-342900">
              <a:buFont typeface="Calibri" panose="020F0502020204030204" pitchFamily="34" charset="0"/>
              <a:buChar char="–"/>
            </a:pPr>
            <a:r>
              <a:rPr lang="hu-HU" sz="2000" dirty="0"/>
              <a:t>Minden csapat dolgozzon ki egy példát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Minden csoport mutassa be a példáját, a többi </a:t>
            </a:r>
            <a:br>
              <a:rPr lang="hu-HU" sz="2000" dirty="0"/>
            </a:br>
            <a:r>
              <a:rPr lang="hu-HU" sz="2000" dirty="0"/>
              <a:t>csoport véleményezze </a:t>
            </a:r>
            <a:r>
              <a:rPr lang="en-US" sz="2000" dirty="0"/>
              <a:t>(60 </a:t>
            </a:r>
            <a:r>
              <a:rPr lang="hu-HU" sz="2000" dirty="0"/>
              <a:t>perc</a:t>
            </a:r>
            <a:r>
              <a:rPr lang="en-US" sz="2000" dirty="0"/>
              <a:t>)</a:t>
            </a:r>
          </a:p>
          <a:p>
            <a:pPr marL="342900" indent="-342900">
              <a:buFont typeface="Calibri" panose="020F0502020204030204" pitchFamily="34" charset="0"/>
              <a:buChar char="–"/>
            </a:pPr>
            <a:r>
              <a:rPr lang="hu-HU" sz="2000" dirty="0"/>
              <a:t>A visszajelzések alapján finomítsd a diagramot</a:t>
            </a:r>
            <a:endParaRPr lang="en-US" sz="2000" dirty="0"/>
          </a:p>
        </p:txBody>
      </p:sp>
      <p:pic>
        <p:nvPicPr>
          <p:cNvPr id="5" name="Picture 4">
            <a:extLst>
              <a:ext uri="{FF2B5EF4-FFF2-40B4-BE49-F238E27FC236}">
                <a16:creationId xmlns:a16="http://schemas.microsoft.com/office/drawing/2014/main" id="{218032FE-39E7-4EBB-B4D0-8C13A4B7A086}"/>
              </a:ext>
            </a:extLst>
          </p:cNvPr>
          <p:cNvPicPr>
            <a:picLocks noChangeAspect="1"/>
          </p:cNvPicPr>
          <p:nvPr/>
        </p:nvPicPr>
        <p:blipFill>
          <a:blip r:embed="rId4"/>
          <a:stretch>
            <a:fillRect/>
          </a:stretch>
        </p:blipFill>
        <p:spPr>
          <a:xfrm>
            <a:off x="6096000" y="3263899"/>
            <a:ext cx="5486399" cy="3053461"/>
          </a:xfrm>
          <a:prstGeom prst="rect">
            <a:avLst/>
          </a:prstGeom>
        </p:spPr>
      </p:pic>
    </p:spTree>
    <p:extLst>
      <p:ext uri="{BB962C8B-B14F-4D97-AF65-F5344CB8AC3E}">
        <p14:creationId xmlns:p14="http://schemas.microsoft.com/office/powerpoint/2010/main" val="17117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Következtetések, összefoglalás</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062103"/>
          </a:xfrm>
          <a:prstGeom prst="rect">
            <a:avLst/>
          </a:prstGeom>
          <a:noFill/>
        </p:spPr>
        <p:txBody>
          <a:bodyPr wrap="square" rtlCol="0">
            <a:spAutoFit/>
          </a:bodyPr>
          <a:lstStyle/>
          <a:p>
            <a:r>
              <a:rPr lang="hu-HU" sz="2400" dirty="0"/>
              <a:t>Ha nincs ötlet, nincs innováció</a:t>
            </a:r>
          </a:p>
          <a:p>
            <a:endParaRPr lang="hu-HU" sz="2000" dirty="0"/>
          </a:p>
          <a:p>
            <a:r>
              <a:rPr lang="hu-HU" sz="2000" dirty="0"/>
              <a:t>Ezekkel a módszerek azt mutatjuk be, hogy miként jöhet létre az innováció, milyen a fejlesztés strukturált megközelítéssel. Sok más ilyen módszer létezik. Fontos, hogy ilyen módszerekkel kezdjük meg az innovációt.</a:t>
            </a:r>
          </a:p>
          <a:p>
            <a:endParaRPr lang="hu-HU" sz="2400" dirty="0"/>
          </a:p>
        </p:txBody>
      </p:sp>
    </p:spTree>
    <p:extLst>
      <p:ext uri="{BB962C8B-B14F-4D97-AF65-F5344CB8AC3E}">
        <p14:creationId xmlns:p14="http://schemas.microsoft.com/office/powerpoint/2010/main" val="19516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Feladatok</a:t>
            </a:r>
            <a:r>
              <a:rPr lang="en-GB" dirty="0"/>
              <a:t>, </a:t>
            </a:r>
            <a:r>
              <a:rPr lang="hu-HU" dirty="0"/>
              <a:t>kooperatív munka</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677656"/>
          </a:xfrm>
          <a:prstGeom prst="rect">
            <a:avLst/>
          </a:prstGeom>
          <a:noFill/>
        </p:spPr>
        <p:txBody>
          <a:bodyPr wrap="square" rtlCol="0">
            <a:spAutoFit/>
          </a:bodyPr>
          <a:lstStyle/>
          <a:p>
            <a:r>
              <a:rPr lang="hu-HU" sz="2400" dirty="0"/>
              <a:t>Gyakorlatok</a:t>
            </a:r>
            <a:endParaRPr lang="en-GB" sz="2400" dirty="0"/>
          </a:p>
          <a:p>
            <a:endParaRPr lang="en-GB" sz="2000" dirty="0"/>
          </a:p>
          <a:p>
            <a:r>
              <a:rPr lang="en-GB" sz="2000" dirty="0" err="1"/>
              <a:t>Mindegyik</a:t>
            </a:r>
            <a:r>
              <a:rPr lang="en-GB" sz="2000" dirty="0"/>
              <a:t> </a:t>
            </a:r>
            <a:r>
              <a:rPr lang="en-GB" sz="2000" dirty="0" err="1"/>
              <a:t>módszer</a:t>
            </a:r>
            <a:r>
              <a:rPr lang="hu-HU" sz="2000" dirty="0" err="1"/>
              <a:t>hez</a:t>
            </a:r>
            <a:r>
              <a:rPr lang="en-GB" sz="2000" dirty="0"/>
              <a:t> </a:t>
            </a:r>
            <a:r>
              <a:rPr lang="en-GB" sz="2000" dirty="0" err="1"/>
              <a:t>egy</a:t>
            </a:r>
            <a:r>
              <a:rPr lang="hu-HU" sz="2000" dirty="0" err="1"/>
              <a:t>-egy</a:t>
            </a:r>
            <a:r>
              <a:rPr lang="en-GB" sz="2000" dirty="0"/>
              <a:t> </a:t>
            </a:r>
            <a:r>
              <a:rPr lang="en-GB" sz="2000" dirty="0" err="1"/>
              <a:t>gyakorlat</a:t>
            </a:r>
            <a:r>
              <a:rPr lang="en-GB" sz="2000" dirty="0"/>
              <a:t> </a:t>
            </a:r>
            <a:r>
              <a:rPr lang="en-GB" sz="2000" dirty="0" err="1"/>
              <a:t>került</a:t>
            </a:r>
            <a:r>
              <a:rPr lang="en-GB" sz="2000" dirty="0"/>
              <a:t> </a:t>
            </a:r>
            <a:r>
              <a:rPr lang="en-GB" sz="2000" dirty="0" err="1"/>
              <a:t>meghatározásra</a:t>
            </a:r>
            <a:r>
              <a:rPr lang="en-GB" sz="2000" dirty="0"/>
              <a:t>.</a:t>
            </a:r>
          </a:p>
          <a:p>
            <a:r>
              <a:rPr lang="en-GB" sz="2000" dirty="0"/>
              <a:t>A </a:t>
            </a:r>
            <a:r>
              <a:rPr lang="en-GB" sz="2000" dirty="0" err="1"/>
              <a:t>gyakorlatok</a:t>
            </a:r>
            <a:r>
              <a:rPr lang="en-GB" sz="2000" dirty="0"/>
              <a:t> </a:t>
            </a:r>
            <a:r>
              <a:rPr lang="en-GB" sz="2000" dirty="0" err="1"/>
              <a:t>sablonjait</a:t>
            </a:r>
            <a:r>
              <a:rPr lang="en-GB" sz="2000" dirty="0"/>
              <a:t> a </a:t>
            </a:r>
            <a:r>
              <a:rPr lang="en-GB" sz="2000" dirty="0" err="1"/>
              <a:t>mellékelt</a:t>
            </a:r>
            <a:r>
              <a:rPr lang="en-GB" sz="2000" dirty="0"/>
              <a:t> </a:t>
            </a:r>
            <a:r>
              <a:rPr lang="en-GB" sz="2000" dirty="0" err="1"/>
              <a:t>fájlok</a:t>
            </a:r>
            <a:r>
              <a:rPr lang="en-GB" sz="2000" dirty="0"/>
              <a:t> </a:t>
            </a:r>
            <a:r>
              <a:rPr lang="en-GB" sz="2000" dirty="0" err="1"/>
              <a:t>tartalmazzák</a:t>
            </a:r>
            <a:r>
              <a:rPr lang="en-GB" sz="2000" dirty="0"/>
              <a:t>:</a:t>
            </a:r>
          </a:p>
          <a:p>
            <a:endParaRPr lang="en-GB" sz="2000" dirty="0"/>
          </a:p>
          <a:p>
            <a:pPr marL="342900" indent="-342900">
              <a:buFont typeface="Arial" panose="020B0604020202020204" pitchFamily="34" charset="0"/>
              <a:buChar char="•"/>
            </a:pPr>
            <a:r>
              <a:rPr lang="en-GB" sz="2000" dirty="0"/>
              <a:t>INNOTEACH-U1.E1-Exercise-Templates-Release1.EN.v1.xls</a:t>
            </a:r>
          </a:p>
          <a:p>
            <a:pPr marL="342900" indent="-342900">
              <a:buFont typeface="Arial" panose="020B0604020202020204" pitchFamily="34" charset="0"/>
              <a:buChar char="•"/>
            </a:pPr>
            <a:r>
              <a:rPr lang="en-GB" sz="2000" dirty="0"/>
              <a:t>INNOTEACH-U1.E1-Exercise-Templates-Release1.EN.v1.pptx</a:t>
            </a:r>
          </a:p>
          <a:p>
            <a:endParaRPr lang="hu-HU" sz="2400" dirty="0"/>
          </a:p>
        </p:txBody>
      </p:sp>
    </p:spTree>
    <p:extLst>
      <p:ext uri="{BB962C8B-B14F-4D97-AF65-F5344CB8AC3E}">
        <p14:creationId xmlns:p14="http://schemas.microsoft.com/office/powerpoint/2010/main" val="100713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a:t>
            </a:r>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339650"/>
          </a:xfrm>
          <a:prstGeom prst="rect">
            <a:avLst/>
          </a:prstGeom>
          <a:noFill/>
        </p:spPr>
        <p:txBody>
          <a:bodyPr wrap="square" rtlCol="0">
            <a:spAutoFit/>
          </a:bodyPr>
          <a:lstStyle/>
          <a:p>
            <a:pPr marL="457200" indent="-457200">
              <a:buFont typeface="+mj-lt"/>
              <a:buAutoNum type="arabicPeriod"/>
            </a:pPr>
            <a:r>
              <a:rPr lang="hu-HU" dirty="0"/>
              <a:t>Likar B., The Art of Managing Innovation Problems and Opportunities, in: Faculty of Management at the University of Primorska, ISBN: 978-961-266-180-9</a:t>
            </a:r>
          </a:p>
          <a:p>
            <a:pPr marL="457200" indent="-457200">
              <a:buFont typeface="+mj-lt"/>
              <a:buAutoNum type="arabicPeriod"/>
            </a:pPr>
            <a:endParaRPr lang="hu-HU" dirty="0"/>
          </a:p>
          <a:p>
            <a:pPr marL="457200" indent="-457200">
              <a:buFont typeface="+mj-lt"/>
              <a:buAutoNum type="arabicPeriod"/>
            </a:pPr>
            <a:r>
              <a:rPr lang="hu-HU" dirty="0"/>
              <a:t>Homolová 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p>
          <a:p>
            <a:pPr marL="457200" indent="-457200">
              <a:buFont typeface="+mj-lt"/>
              <a:buAutoNum type="arabicPeriod"/>
            </a:pPr>
            <a:endParaRPr lang="hu-HU" dirty="0"/>
          </a:p>
          <a:p>
            <a:pPr marL="457200" indent="-457200">
              <a:buFont typeface="+mj-lt"/>
              <a:buAutoNum type="arabicPeriod"/>
            </a:pPr>
            <a:r>
              <a:rPr lang="hu-HU" dirty="0"/>
              <a:t>Riel, A.: Innovation Managers 2.0: Which Competencies? Invited Keynote Paper. In: Messnarz, R. Et al. (eds.): Systems, Software and Service Process Im-provement: 18th European Conference, EuroSPI 2011, Copenhagen, Denmark, June 2011, Proceedings, Springer Communications in Computer and Information Science, pp. 278–289.</a:t>
            </a:r>
          </a:p>
          <a:p>
            <a:endParaRPr lang="hu-HU" sz="2400" dirty="0"/>
          </a:p>
        </p:txBody>
      </p:sp>
    </p:spTree>
    <p:extLst>
      <p:ext uri="{BB962C8B-B14F-4D97-AF65-F5344CB8AC3E}">
        <p14:creationId xmlns:p14="http://schemas.microsoft.com/office/powerpoint/2010/main" val="44872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Hasznos linkek</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val="38636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hu-HU" dirty="0"/>
              <a:t>Ez a tananyag az </a:t>
            </a:r>
            <a:r>
              <a:rPr lang="hu-HU" dirty="0" err="1"/>
              <a:t>InnoTeach</a:t>
            </a:r>
            <a:r>
              <a:rPr lang="hu-HU" dirty="0"/>
              <a:t> Project C1 tréningen hangzott el, 2017 július 12-én, Budapesten. </a:t>
            </a:r>
          </a:p>
          <a:p>
            <a:r>
              <a:rPr lang="hu-HU" dirty="0" err="1"/>
              <a:t>All</a:t>
            </a:r>
            <a:r>
              <a:rPr lang="hu-HU" dirty="0"/>
              <a:t> </a:t>
            </a:r>
            <a:r>
              <a:rPr lang="hu-HU" dirty="0" err="1"/>
              <a:t>content</a:t>
            </a:r>
            <a:r>
              <a:rPr lang="hu-HU" dirty="0"/>
              <a:t> of </a:t>
            </a:r>
            <a:r>
              <a:rPr lang="hu-HU" dirty="0" err="1"/>
              <a:t>the</a:t>
            </a:r>
            <a:r>
              <a:rPr lang="hu-HU" dirty="0"/>
              <a:t> </a:t>
            </a:r>
            <a:r>
              <a:rPr lang="hu-HU" dirty="0" err="1"/>
              <a:t>training</a:t>
            </a:r>
            <a:r>
              <a:rPr lang="hu-HU" dirty="0"/>
              <a:t> is </a:t>
            </a:r>
            <a:r>
              <a:rPr lang="hu-HU" dirty="0" err="1"/>
              <a:t>Copyrighted</a:t>
            </a:r>
            <a:r>
              <a:rPr lang="hu-HU" dirty="0"/>
              <a:t> / </a:t>
            </a:r>
            <a:r>
              <a:rPr lang="hu-HU" dirty="0" err="1"/>
              <a:t>Creative</a:t>
            </a:r>
            <a:r>
              <a:rPr lang="hu-HU" dirty="0"/>
              <a:t> </a:t>
            </a:r>
            <a:r>
              <a:rPr lang="hu-HU" dirty="0" err="1"/>
              <a:t>Commons</a:t>
            </a:r>
            <a:r>
              <a:rPr lang="hu-HU" dirty="0"/>
              <a:t>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2" name="Kép 1">
            <a:extLst>
              <a:ext uri="{FF2B5EF4-FFF2-40B4-BE49-F238E27FC236}">
                <a16:creationId xmlns:a16="http://schemas.microsoft.com/office/drawing/2014/main" id="{F209B1A9-C107-4798-9D8D-50F7C07394F7}"/>
              </a:ext>
            </a:extLst>
          </p:cNvPr>
          <p:cNvPicPr>
            <a:picLocks noChangeAspect="1"/>
          </p:cNvPicPr>
          <p:nvPr/>
        </p:nvPicPr>
        <p:blipFill>
          <a:blip r:embed="rId5"/>
          <a:stretch>
            <a:fillRect/>
          </a:stretch>
        </p:blipFill>
        <p:spPr>
          <a:xfrm>
            <a:off x="0" y="785308"/>
            <a:ext cx="4029513" cy="2392876"/>
          </a:xfrm>
          <a:prstGeom prst="rect">
            <a:avLst/>
          </a:prstGeom>
        </p:spPr>
      </p:pic>
    </p:spTree>
    <p:extLst>
      <p:ext uri="{BB962C8B-B14F-4D97-AF65-F5344CB8AC3E}">
        <p14:creationId xmlns:p14="http://schemas.microsoft.com/office/powerpoint/2010/main" val="70944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Bevezetés</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908762"/>
          </a:xfrm>
          <a:prstGeom prst="rect">
            <a:avLst/>
          </a:prstGeom>
          <a:noFill/>
        </p:spPr>
        <p:txBody>
          <a:bodyPr wrap="square" rtlCol="0">
            <a:spAutoFit/>
          </a:bodyPr>
          <a:lstStyle/>
          <a:p>
            <a:r>
              <a:rPr lang="de-AT" sz="2400" dirty="0"/>
              <a:t>U1.E1 </a:t>
            </a:r>
            <a:r>
              <a:rPr lang="hu-HU" sz="2400" dirty="0"/>
              <a:t>Lehetőségek és problémák azonosítása</a:t>
            </a:r>
          </a:p>
          <a:p>
            <a:endParaRPr lang="hu-HU" sz="2000" dirty="0"/>
          </a:p>
          <a:p>
            <a:r>
              <a:rPr lang="hu-HU" sz="2000" dirty="0"/>
              <a:t>Az innováció azzal kezdődik, hogy azonosítsunk egy lehetőséget létező eljárások, termékek szolgáltatások megváltoztatására. Ez leggyakrabban a megoldandó probléma azonosításával kezdődik. Az azonosított problémákat és lehetőségeket gyakran elemezni kell, hogy problémák gyökere azonosítható legyen. Ezzel összefüggő módszerek</a:t>
            </a:r>
            <a:r>
              <a:rPr lang="en-US" sz="2000" dirty="0"/>
              <a:t>:</a:t>
            </a:r>
          </a:p>
          <a:p>
            <a:pPr marL="342900" indent="-342900">
              <a:buFont typeface="Arial" panose="020B0604020202020204" pitchFamily="34" charset="0"/>
              <a:buChar char="•"/>
            </a:pPr>
            <a:r>
              <a:rPr lang="en-US" sz="2000" dirty="0" err="1"/>
              <a:t>Quadim</a:t>
            </a:r>
            <a:r>
              <a:rPr lang="en-US" sz="2000" dirty="0"/>
              <a:t> </a:t>
            </a:r>
            <a:r>
              <a:rPr lang="hu-HU" sz="2000" dirty="0"/>
              <a:t>módszer</a:t>
            </a:r>
            <a:endParaRPr lang="en-US" sz="2000" dirty="0"/>
          </a:p>
          <a:p>
            <a:pPr marL="342900" indent="-342900">
              <a:buFont typeface="Arial" panose="020B0604020202020204" pitchFamily="34" charset="0"/>
              <a:buChar char="•"/>
            </a:pPr>
            <a:r>
              <a:rPr lang="hu-HU" sz="2000" dirty="0"/>
              <a:t>Innováció forrása</a:t>
            </a:r>
            <a:endParaRPr lang="en-US" sz="2000" dirty="0"/>
          </a:p>
          <a:p>
            <a:pPr marL="342900" indent="-342900">
              <a:buFont typeface="Arial" panose="020B0604020202020204" pitchFamily="34" charset="0"/>
              <a:buChar char="•"/>
            </a:pPr>
            <a:r>
              <a:rPr lang="en-US" sz="2000" dirty="0" err="1"/>
              <a:t>Innov</a:t>
            </a:r>
            <a:r>
              <a:rPr lang="hu-HU" sz="2000" dirty="0" err="1"/>
              <a:t>ációs</a:t>
            </a:r>
            <a:r>
              <a:rPr lang="hu-HU" sz="2000" dirty="0"/>
              <a:t> kocka</a:t>
            </a:r>
            <a:endParaRPr lang="en-US" sz="2000" dirty="0"/>
          </a:p>
          <a:p>
            <a:pPr marL="342900" indent="-342900">
              <a:buFont typeface="Arial" panose="020B0604020202020204" pitchFamily="34" charset="0"/>
              <a:buChar char="•"/>
            </a:pPr>
            <a:r>
              <a:rPr lang="en-US" sz="2000" dirty="0"/>
              <a:t>Ishikawa / Fishbone diagram</a:t>
            </a:r>
            <a:r>
              <a:rPr lang="hu-HU" sz="2000" dirty="0"/>
              <a:t>m</a:t>
            </a:r>
            <a:endParaRPr lang="en-US" sz="2000" dirty="0"/>
          </a:p>
          <a:p>
            <a:pPr marL="342900" indent="-342900">
              <a:buFont typeface="Arial" panose="020B0604020202020204" pitchFamily="34" charset="0"/>
              <a:buChar char="•"/>
            </a:pPr>
            <a:r>
              <a:rPr lang="hu-HU" sz="2000" dirty="0"/>
              <a:t>stb. </a:t>
            </a:r>
            <a:endParaRPr lang="en-US" sz="2000" dirty="0"/>
          </a:p>
          <a:p>
            <a:endParaRPr lang="hu-HU" sz="2400" dirty="0"/>
          </a:p>
        </p:txBody>
      </p:sp>
    </p:spTree>
    <p:extLst>
      <p:ext uri="{BB962C8B-B14F-4D97-AF65-F5344CB8AC3E}">
        <p14:creationId xmlns:p14="http://schemas.microsoft.com/office/powerpoint/2010/main" val="187209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hu-HU" sz="4800" dirty="0"/>
              <a:t>A prezentáció </a:t>
            </a:r>
          </a:p>
          <a:p>
            <a:r>
              <a:rPr lang="hu-HU" sz="4800" dirty="0"/>
              <a:t>sablonját készítette:</a:t>
            </a:r>
            <a:endParaRPr lang="en-US" sz="4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a:t>A bemutatásra kerülő módszerek áttekintése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834880" cy="2677656"/>
          </a:xfrm>
          <a:prstGeom prst="rect">
            <a:avLst/>
          </a:prstGeom>
          <a:noFill/>
        </p:spPr>
        <p:txBody>
          <a:bodyPr wrap="square" rtlCol="0">
            <a:spAutoFit/>
          </a:bodyPr>
          <a:lstStyle/>
          <a:p>
            <a:r>
              <a:rPr lang="hu-HU" sz="2400" dirty="0"/>
              <a:t>Módszerek innováció megkezdésére / megoldandó problémák azonosítására</a:t>
            </a:r>
            <a:endParaRPr lang="en-GB" sz="2400" dirty="0"/>
          </a:p>
          <a:p>
            <a:endParaRPr lang="en-GB" sz="2000" dirty="0"/>
          </a:p>
          <a:p>
            <a:pPr marL="342900" indent="-342900">
              <a:buFont typeface="Arial" panose="020B0604020202020204" pitchFamily="34" charset="0"/>
              <a:buChar char="•"/>
            </a:pPr>
            <a:r>
              <a:rPr lang="en-GB" sz="2000" dirty="0" err="1"/>
              <a:t>QaDIM</a:t>
            </a:r>
            <a:r>
              <a:rPr lang="en-GB" sz="2000" dirty="0"/>
              <a:t> (Quick and Dirty Method</a:t>
            </a:r>
            <a:r>
              <a:rPr lang="hu-HU" sz="2000" dirty="0"/>
              <a:t> = gyors és piszkos módszer</a:t>
            </a:r>
            <a:r>
              <a:rPr lang="en-GB" sz="2000" dirty="0"/>
              <a:t>)</a:t>
            </a:r>
          </a:p>
          <a:p>
            <a:pPr marL="342900" indent="-342900">
              <a:buFont typeface="Arial" panose="020B0604020202020204" pitchFamily="34" charset="0"/>
              <a:buChar char="•"/>
            </a:pPr>
            <a:r>
              <a:rPr lang="hu-HU" sz="2000" dirty="0"/>
              <a:t>Innováció létező forrásokból</a:t>
            </a:r>
            <a:endParaRPr lang="en-GB" sz="2000" dirty="0"/>
          </a:p>
          <a:p>
            <a:pPr marL="342900" indent="-342900">
              <a:buFont typeface="Arial" panose="020B0604020202020204" pitchFamily="34" charset="0"/>
              <a:buChar char="•"/>
            </a:pPr>
            <a:r>
              <a:rPr lang="hu-HU" sz="2000" dirty="0"/>
              <a:t>Innovációs Kocka</a:t>
            </a:r>
            <a:endParaRPr lang="en-GB" sz="2000" dirty="0"/>
          </a:p>
          <a:p>
            <a:pPr marL="342900" indent="-342900">
              <a:buFont typeface="Arial" panose="020B0604020202020204" pitchFamily="34" charset="0"/>
              <a:buChar char="•"/>
            </a:pPr>
            <a:r>
              <a:rPr lang="en-US" sz="2000" dirty="0"/>
              <a:t>Ishikawa / Fishbone diagram</a:t>
            </a:r>
            <a:r>
              <a:rPr lang="hu-HU" sz="2000" dirty="0"/>
              <a:t>m</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hu-HU" sz="2400" dirty="0"/>
          </a:p>
        </p:txBody>
      </p:sp>
    </p:spTree>
    <p:extLst>
      <p:ext uri="{BB962C8B-B14F-4D97-AF65-F5344CB8AC3E}">
        <p14:creationId xmlns:p14="http://schemas.microsoft.com/office/powerpoint/2010/main" val="116594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331067" y="418792"/>
            <a:ext cx="10663380" cy="3539430"/>
          </a:xfrm>
          <a:prstGeom prst="rect">
            <a:avLst/>
          </a:prstGeom>
          <a:noFill/>
        </p:spPr>
        <p:txBody>
          <a:bodyPr wrap="square" rtlCol="0">
            <a:spAutoFit/>
          </a:bodyPr>
          <a:lstStyle/>
          <a:p>
            <a:r>
              <a:rPr lang="de-AT" sz="2400" b="1" dirty="0" err="1"/>
              <a:t>QaDIM</a:t>
            </a:r>
            <a:r>
              <a:rPr lang="hu-HU" sz="2400" b="1" dirty="0"/>
              <a:t> – Quick and </a:t>
            </a:r>
            <a:r>
              <a:rPr lang="hu-HU" sz="2400" b="1" dirty="0" err="1"/>
              <a:t>Dirty</a:t>
            </a:r>
            <a:r>
              <a:rPr lang="hu-HU" sz="2400" b="1" dirty="0"/>
              <a:t> </a:t>
            </a:r>
            <a:r>
              <a:rPr lang="hu-HU" sz="2400" b="1" dirty="0" err="1"/>
              <a:t>Method</a:t>
            </a:r>
            <a:endParaRPr lang="hu-HU" sz="2400" b="1" dirty="0"/>
          </a:p>
          <a:p>
            <a:endParaRPr lang="hu-HU" sz="2000" dirty="0"/>
          </a:p>
          <a:p>
            <a:pPr marL="342900" indent="-342900">
              <a:buFont typeface="Calibri" panose="020F0502020204030204" pitchFamily="34" charset="0"/>
              <a:buChar char="–"/>
            </a:pPr>
            <a:r>
              <a:rPr lang="en-US" sz="2000" dirty="0"/>
              <a:t>1. </a:t>
            </a:r>
            <a:r>
              <a:rPr lang="en-US" sz="2000" dirty="0" err="1"/>
              <a:t>funkció</a:t>
            </a:r>
            <a:r>
              <a:rPr lang="hu-HU" sz="2000" dirty="0"/>
              <a:t> hozzáadása:</a:t>
            </a:r>
            <a:r>
              <a:rPr lang="en-US" sz="2000" dirty="0"/>
              <a:t> </a:t>
            </a:r>
            <a:r>
              <a:rPr lang="en-US" sz="2000" dirty="0" err="1"/>
              <a:t>új</a:t>
            </a:r>
            <a:r>
              <a:rPr lang="en-US" sz="2000" dirty="0"/>
              <a:t> </a:t>
            </a:r>
            <a:r>
              <a:rPr lang="en-US" sz="2000" dirty="0" err="1"/>
              <a:t>funkciót</a:t>
            </a:r>
            <a:r>
              <a:rPr lang="en-US" sz="2000" dirty="0"/>
              <a:t> </a:t>
            </a:r>
            <a:r>
              <a:rPr lang="en-US" sz="2000" dirty="0" err="1"/>
              <a:t>adunk</a:t>
            </a:r>
            <a:r>
              <a:rPr lang="en-US" sz="2000" dirty="0"/>
              <a:t> </a:t>
            </a:r>
            <a:r>
              <a:rPr lang="en-US" sz="2000" dirty="0" err="1"/>
              <a:t>hozzá</a:t>
            </a:r>
            <a:r>
              <a:rPr lang="en-US" sz="2000" dirty="0"/>
              <a:t> </a:t>
            </a:r>
            <a:r>
              <a:rPr lang="en-US" sz="2000" dirty="0" err="1"/>
              <a:t>egy</a:t>
            </a:r>
            <a:r>
              <a:rPr lang="en-US" sz="2000" dirty="0"/>
              <a:t> </a:t>
            </a:r>
            <a:r>
              <a:rPr lang="en-US" sz="2000" dirty="0" err="1"/>
              <a:t>meglévő</a:t>
            </a:r>
            <a:r>
              <a:rPr lang="en-US" sz="2000" dirty="0"/>
              <a:t> </a:t>
            </a:r>
            <a:r>
              <a:rPr lang="en-US" sz="2000" dirty="0" err="1"/>
              <a:t>termékhez</a:t>
            </a:r>
            <a:r>
              <a:rPr lang="en-US" sz="2000" dirty="0"/>
              <a:t>, </a:t>
            </a:r>
            <a:r>
              <a:rPr lang="hu-HU" sz="2000" dirty="0"/>
              <a:t>(</a:t>
            </a:r>
            <a:r>
              <a:rPr lang="en-US" sz="2000" dirty="0" err="1"/>
              <a:t>pl</a:t>
            </a:r>
            <a:r>
              <a:rPr lang="hu-HU" sz="2000" dirty="0"/>
              <a:t>.</a:t>
            </a:r>
            <a:r>
              <a:rPr lang="en-US" sz="2000" dirty="0"/>
              <a:t> </a:t>
            </a:r>
            <a:r>
              <a:rPr lang="en-US" sz="2000" dirty="0" err="1"/>
              <a:t>egy</a:t>
            </a:r>
            <a:r>
              <a:rPr lang="en-US" sz="2000" dirty="0"/>
              <a:t> e-mail-</a:t>
            </a:r>
            <a:r>
              <a:rPr lang="hu-HU" sz="2000" dirty="0"/>
              <a:t> vagy chat-applikációt</a:t>
            </a:r>
            <a:r>
              <a:rPr lang="en-US" sz="2000" dirty="0"/>
              <a:t> </a:t>
            </a:r>
            <a:r>
              <a:rPr lang="en-US" sz="2000" dirty="0" err="1"/>
              <a:t>mobiltelefonhoz</a:t>
            </a:r>
            <a:r>
              <a:rPr lang="hu-HU" sz="2000" dirty="0"/>
              <a:t>)</a:t>
            </a:r>
            <a:r>
              <a:rPr lang="en-US" sz="2000" dirty="0"/>
              <a:t>, </a:t>
            </a:r>
            <a:r>
              <a:rPr lang="en-US" sz="2000" dirty="0" err="1"/>
              <a:t>amely</a:t>
            </a:r>
            <a:r>
              <a:rPr lang="en-US" sz="2000" dirty="0"/>
              <a:t> </a:t>
            </a:r>
            <a:r>
              <a:rPr lang="en-US" sz="2000" dirty="0" err="1"/>
              <a:t>lehetővé</a:t>
            </a:r>
            <a:r>
              <a:rPr lang="en-US" sz="2000" dirty="0"/>
              <a:t> </a:t>
            </a:r>
            <a:r>
              <a:rPr lang="en-US" sz="2000" dirty="0" err="1"/>
              <a:t>teszi</a:t>
            </a:r>
            <a:r>
              <a:rPr lang="en-US" sz="2000" dirty="0"/>
              <a:t> a </a:t>
            </a:r>
            <a:r>
              <a:rPr lang="en-US" sz="2000" dirty="0" err="1"/>
              <a:t>verseny</a:t>
            </a:r>
            <a:r>
              <a:rPr lang="hu-HU" sz="2000" dirty="0"/>
              <a:t>társaktól</a:t>
            </a:r>
            <a:r>
              <a:rPr lang="en-US" sz="2000" dirty="0"/>
              <a:t> </a:t>
            </a:r>
            <a:r>
              <a:rPr lang="en-US" sz="2000" dirty="0" err="1"/>
              <a:t>való</a:t>
            </a:r>
            <a:r>
              <a:rPr lang="en-US" sz="2000" dirty="0"/>
              <a:t> </a:t>
            </a:r>
            <a:r>
              <a:rPr lang="hu-HU" sz="2000" dirty="0"/>
              <a:t>eltérést</a:t>
            </a:r>
            <a:r>
              <a:rPr lang="en-US" sz="2000" dirty="0"/>
              <a:t>, </a:t>
            </a:r>
            <a:r>
              <a:rPr lang="hu-HU" sz="2000" dirty="0"/>
              <a:t>így</a:t>
            </a:r>
            <a:r>
              <a:rPr lang="en-US" sz="2000" dirty="0"/>
              <a:t> </a:t>
            </a:r>
            <a:r>
              <a:rPr lang="en-US" sz="2000" dirty="0" err="1"/>
              <a:t>növeli</a:t>
            </a:r>
            <a:r>
              <a:rPr lang="en-US" sz="2000" dirty="0"/>
              <a:t> </a:t>
            </a:r>
            <a:r>
              <a:rPr lang="en-US" sz="2000" dirty="0" err="1"/>
              <a:t>az</a:t>
            </a:r>
            <a:r>
              <a:rPr lang="en-US" sz="2000" dirty="0"/>
              <a:t> </a:t>
            </a:r>
            <a:r>
              <a:rPr lang="en-US" sz="2000" dirty="0" err="1"/>
              <a:t>árat</a:t>
            </a:r>
            <a:r>
              <a:rPr lang="en-US" sz="2000" dirty="0"/>
              <a:t> </a:t>
            </a:r>
            <a:r>
              <a:rPr lang="en-US" sz="2000" dirty="0" err="1"/>
              <a:t>vagy</a:t>
            </a:r>
            <a:r>
              <a:rPr lang="en-US" sz="2000" dirty="0"/>
              <a:t> a </a:t>
            </a:r>
            <a:r>
              <a:rPr lang="en-US" sz="2000" dirty="0" err="1"/>
              <a:t>piaci</a:t>
            </a:r>
            <a:r>
              <a:rPr lang="en-US" sz="2000" dirty="0"/>
              <a:t> </a:t>
            </a:r>
            <a:r>
              <a:rPr lang="en-US" sz="2000" dirty="0" err="1"/>
              <a:t>részesedést</a:t>
            </a:r>
            <a:r>
              <a:rPr lang="en-US" sz="2000" dirty="0"/>
              <a:t>;</a:t>
            </a:r>
            <a:r>
              <a:rPr lang="hu-HU" sz="2000" dirty="0"/>
              <a:t>  pl. </a:t>
            </a:r>
            <a:r>
              <a:rPr lang="en-US" sz="2000" dirty="0"/>
              <a:t>WhatsApp</a:t>
            </a:r>
          </a:p>
          <a:p>
            <a:pPr marL="342900" indent="-342900">
              <a:buFont typeface="Calibri" panose="020F0502020204030204" pitchFamily="34" charset="0"/>
              <a:buChar char="–"/>
            </a:pPr>
            <a:r>
              <a:rPr lang="en-US" sz="2000" dirty="0"/>
              <a:t>2. </a:t>
            </a:r>
            <a:r>
              <a:rPr lang="hu-HU" sz="2000" dirty="0"/>
              <a:t>felesleges vagy ritkán használt funkció vagy kiegészítő törlése (egy összetett termék egyszerűsítése, így növelve annak vonzerejét)</a:t>
            </a:r>
            <a:r>
              <a:rPr lang="en-US" sz="2000" dirty="0"/>
              <a:t>;</a:t>
            </a:r>
          </a:p>
          <a:p>
            <a:pPr marL="342900" indent="-342900">
              <a:buFont typeface="Calibri" panose="020F0502020204030204" pitchFamily="34" charset="0"/>
              <a:buChar char="–"/>
            </a:pPr>
            <a:r>
              <a:rPr lang="en-US" sz="2000" dirty="0"/>
              <a:t>3. </a:t>
            </a:r>
            <a:r>
              <a:rPr lang="hu-HU" sz="2000" dirty="0"/>
              <a:t>a létező termék beágyazása másik termékbe vagy szolgáltatásba;</a:t>
            </a:r>
            <a:endParaRPr lang="en-US" sz="2000" dirty="0"/>
          </a:p>
          <a:p>
            <a:pPr marL="342900" indent="-342900">
              <a:buFont typeface="Calibri" panose="020F0502020204030204" pitchFamily="34" charset="0"/>
              <a:buChar char="–"/>
            </a:pPr>
            <a:r>
              <a:rPr lang="en-US" sz="2000" dirty="0"/>
              <a:t>4. </a:t>
            </a:r>
            <a:r>
              <a:rPr lang="hu-HU" sz="2000" dirty="0"/>
              <a:t>termék vagy szolgáltatás szétválasztása két különálló egységre</a:t>
            </a:r>
            <a:r>
              <a:rPr lang="en-US" sz="2000" dirty="0"/>
              <a:t>;</a:t>
            </a:r>
          </a:p>
          <a:p>
            <a:pPr marL="342900" indent="-342900">
              <a:buFont typeface="Calibri" panose="020F0502020204030204" pitchFamily="34" charset="0"/>
              <a:buChar char="–"/>
            </a:pPr>
            <a:r>
              <a:rPr lang="en-US" sz="2000" dirty="0"/>
              <a:t>5. </a:t>
            </a:r>
            <a:r>
              <a:rPr lang="hu-HU" sz="2000" dirty="0"/>
              <a:t>más termékkel vagy szolgáltatással társítása;</a:t>
            </a:r>
            <a:endParaRPr lang="en-US" sz="2000" dirty="0"/>
          </a:p>
          <a:p>
            <a:pPr marL="342900" indent="-342900">
              <a:buFont typeface="Calibri" panose="020F0502020204030204" pitchFamily="34" charset="0"/>
              <a:buChar char="–"/>
            </a:pPr>
            <a:r>
              <a:rPr lang="en-US" sz="2000" dirty="0"/>
              <a:t>6. </a:t>
            </a:r>
            <a:r>
              <a:rPr lang="hu-HU" sz="2000" dirty="0"/>
              <a:t>szolgáltatás méretének vagy térfogatának csökkentése</a:t>
            </a:r>
            <a:r>
              <a:rPr lang="en-US" sz="2000" dirty="0"/>
              <a:t>;</a:t>
            </a:r>
          </a:p>
        </p:txBody>
      </p:sp>
      <p:sp>
        <p:nvSpPr>
          <p:cNvPr id="9" name="Szövegdoboz 3"/>
          <p:cNvSpPr txBox="1"/>
          <p:nvPr/>
        </p:nvSpPr>
        <p:spPr>
          <a:xfrm>
            <a:off x="376455" y="3811573"/>
            <a:ext cx="4767239" cy="1631216"/>
          </a:xfrm>
          <a:prstGeom prst="rect">
            <a:avLst/>
          </a:prstGeom>
          <a:noFill/>
        </p:spPr>
        <p:txBody>
          <a:bodyPr wrap="square" rtlCol="0">
            <a:spAutoFit/>
          </a:bodyPr>
          <a:lstStyle/>
          <a:p>
            <a:pPr marL="342900" indent="-342900">
              <a:buFont typeface="Calibri" panose="020F0502020204030204" pitchFamily="34" charset="0"/>
              <a:buChar char="–"/>
            </a:pPr>
            <a:r>
              <a:rPr lang="en-US" sz="2000" dirty="0"/>
              <a:t>7. </a:t>
            </a:r>
            <a:r>
              <a:rPr lang="hu-HU" sz="2000" dirty="0"/>
              <a:t>egyes összetevők helyettesítése könnyebbel, olcsóbbal és/vagy megbízhatóbbal;</a:t>
            </a:r>
          </a:p>
          <a:p>
            <a:pPr marL="342900" indent="-342900">
              <a:buFont typeface="Calibri" panose="020F0502020204030204" pitchFamily="34" charset="0"/>
              <a:buChar char="–"/>
            </a:pPr>
            <a:r>
              <a:rPr lang="en-US" sz="2000" dirty="0"/>
              <a:t>8. </a:t>
            </a:r>
            <a:r>
              <a:rPr lang="hu-HU" sz="2000" dirty="0"/>
              <a:t>kiegészítő/csatolt termék vagy szolgáltatás kifejlesztése</a:t>
            </a:r>
            <a:r>
              <a:rPr lang="en-US" sz="2000" dirty="0"/>
              <a:t>;</a:t>
            </a:r>
          </a:p>
        </p:txBody>
      </p:sp>
      <p:grpSp>
        <p:nvGrpSpPr>
          <p:cNvPr id="8" name="Group 7"/>
          <p:cNvGrpSpPr/>
          <p:nvPr/>
        </p:nvGrpSpPr>
        <p:grpSpPr>
          <a:xfrm>
            <a:off x="5042094" y="2901253"/>
            <a:ext cx="6393317" cy="3468115"/>
            <a:chOff x="5042094" y="2901253"/>
            <a:chExt cx="6393317" cy="3468115"/>
          </a:xfrm>
        </p:grpSpPr>
        <p:sp>
          <p:nvSpPr>
            <p:cNvPr id="5" name="Rechteck 4"/>
            <p:cNvSpPr/>
            <p:nvPr/>
          </p:nvSpPr>
          <p:spPr>
            <a:xfrm>
              <a:off x="8531575" y="2901253"/>
              <a:ext cx="2756848" cy="822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en-GB" dirty="0" err="1"/>
                <a:t>mátrix</a:t>
              </a:r>
              <a:r>
                <a:rPr lang="en-GB" dirty="0"/>
                <a:t> 8 </a:t>
              </a:r>
            </a:p>
            <a:p>
              <a:pPr algn="ctr"/>
              <a:r>
                <a:rPr lang="en-GB" dirty="0" err="1"/>
                <a:t>művelettel</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094" y="3833929"/>
              <a:ext cx="6393317" cy="2535439"/>
            </a:xfrm>
            <a:prstGeom prst="rect">
              <a:avLst/>
            </a:prstGeom>
          </p:spPr>
        </p:pic>
      </p:grpSp>
    </p:spTree>
    <p:extLst>
      <p:ext uri="{BB962C8B-B14F-4D97-AF65-F5344CB8AC3E}">
        <p14:creationId xmlns:p14="http://schemas.microsoft.com/office/powerpoint/2010/main" val="82069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616101"/>
          </a:xfrm>
          <a:prstGeom prst="rect">
            <a:avLst/>
          </a:prstGeom>
          <a:noFill/>
        </p:spPr>
        <p:txBody>
          <a:bodyPr wrap="square" rtlCol="0">
            <a:spAutoFit/>
          </a:bodyPr>
          <a:lstStyle/>
          <a:p>
            <a:r>
              <a:rPr lang="de-AT" sz="2400" dirty="0" err="1"/>
              <a:t>QaDIM</a:t>
            </a:r>
            <a:r>
              <a:rPr lang="de-AT" sz="2400" dirty="0"/>
              <a:t> </a:t>
            </a:r>
            <a:r>
              <a:rPr lang="hu-HU" sz="2400" dirty="0"/>
              <a:t>példa: </a:t>
            </a:r>
            <a:r>
              <a:rPr lang="de-AT" sz="2400" dirty="0"/>
              <a:t>Mobil</a:t>
            </a:r>
            <a:r>
              <a:rPr lang="hu-HU" sz="2400" dirty="0"/>
              <a:t>telefon</a:t>
            </a:r>
          </a:p>
          <a:p>
            <a:endParaRPr lang="hu-HU" sz="2000" dirty="0"/>
          </a:p>
          <a:p>
            <a:pPr marL="342900" indent="-342900">
              <a:buFont typeface="Calibri" panose="020F0502020204030204" pitchFamily="34" charset="0"/>
              <a:buChar char="–"/>
            </a:pPr>
            <a:r>
              <a:rPr lang="en-US" sz="2000" dirty="0"/>
              <a:t>1. </a:t>
            </a:r>
            <a:r>
              <a:rPr lang="hu-HU" sz="2000" dirty="0"/>
              <a:t>HOZZÁADÁS: </a:t>
            </a:r>
            <a:r>
              <a:rPr lang="en-US" sz="2000" dirty="0"/>
              <a:t>GIS </a:t>
            </a:r>
            <a:r>
              <a:rPr lang="en-US" sz="2000" dirty="0" err="1"/>
              <a:t>navig</a:t>
            </a:r>
            <a:r>
              <a:rPr lang="hu-HU" sz="2000" dirty="0" err="1"/>
              <a:t>áció</a:t>
            </a:r>
            <a:r>
              <a:rPr lang="en-US" sz="2000" dirty="0"/>
              <a:t> (</a:t>
            </a:r>
            <a:r>
              <a:rPr lang="hu-HU" sz="2000" dirty="0"/>
              <a:t>térkép</a:t>
            </a:r>
            <a:r>
              <a:rPr lang="en-US" sz="2000" dirty="0"/>
              <a:t>) op</a:t>
            </a:r>
            <a:r>
              <a:rPr lang="hu-HU" sz="2000" dirty="0" err="1"/>
              <a:t>ció</a:t>
            </a:r>
            <a:r>
              <a:rPr lang="en-US" sz="2000" dirty="0"/>
              <a:t>.</a:t>
            </a:r>
          </a:p>
          <a:p>
            <a:pPr marL="342900" indent="-342900">
              <a:buFont typeface="Calibri" panose="020F0502020204030204" pitchFamily="34" charset="0"/>
              <a:buChar char="–"/>
            </a:pPr>
            <a:r>
              <a:rPr lang="en-US" sz="2000" dirty="0"/>
              <a:t>2. </a:t>
            </a:r>
            <a:r>
              <a:rPr lang="hu-HU" sz="2000" dirty="0"/>
              <a:t>ELTÁVOLÍTÁS:</a:t>
            </a:r>
            <a:r>
              <a:rPr lang="en-US" sz="2000" dirty="0"/>
              <a:t> </a:t>
            </a:r>
            <a:r>
              <a:rPr lang="hu-HU" sz="2000" dirty="0"/>
              <a:t>ügyetlen SIM-kártya tálca eltávolítása, máshová mozgatása</a:t>
            </a:r>
            <a:r>
              <a:rPr lang="en-US" sz="2000" dirty="0"/>
              <a:t>.</a:t>
            </a:r>
          </a:p>
          <a:p>
            <a:pPr marL="342900" indent="-342900">
              <a:buFont typeface="Calibri" panose="020F0502020204030204" pitchFamily="34" charset="0"/>
              <a:buChar char="–"/>
            </a:pPr>
            <a:r>
              <a:rPr lang="en-US" sz="2000" dirty="0"/>
              <a:t>3. </a:t>
            </a:r>
            <a:r>
              <a:rPr lang="hu-HU" sz="2000" dirty="0"/>
              <a:t>BEÁGYAZÁS:</a:t>
            </a:r>
            <a:r>
              <a:rPr lang="en-US" sz="2000" dirty="0"/>
              <a:t> </a:t>
            </a:r>
            <a:r>
              <a:rPr lang="hu-HU" sz="2000" dirty="0"/>
              <a:t>zseblámpa beágyazása a telefonba</a:t>
            </a:r>
            <a:r>
              <a:rPr lang="en-US" sz="2000" dirty="0"/>
              <a:t>.</a:t>
            </a:r>
          </a:p>
          <a:p>
            <a:pPr marL="342900" indent="-342900">
              <a:buFont typeface="Calibri" panose="020F0502020204030204" pitchFamily="34" charset="0"/>
              <a:buChar char="–"/>
            </a:pPr>
            <a:r>
              <a:rPr lang="en-US" sz="2000" dirty="0"/>
              <a:t>4. </a:t>
            </a:r>
            <a:r>
              <a:rPr lang="hu-HU" sz="2000" dirty="0"/>
              <a:t>CSÖKKENTÉS: a telefon hosszának csökkentése, kinyithatóra áttervezéssel</a:t>
            </a:r>
            <a:endParaRPr lang="en-US" sz="2000" dirty="0"/>
          </a:p>
          <a:p>
            <a:pPr marL="342900" indent="-342900">
              <a:buFont typeface="Calibri" panose="020F0502020204030204" pitchFamily="34" charset="0"/>
              <a:buChar char="–"/>
            </a:pPr>
            <a:r>
              <a:rPr lang="en-US" sz="2000" dirty="0"/>
              <a:t>5. </a:t>
            </a:r>
            <a:r>
              <a:rPr lang="hu-HU" sz="2000" dirty="0"/>
              <a:t>HELYETTESÍTÉS: a fém tokozás könnyebb műanyagra cserélése</a:t>
            </a:r>
            <a:r>
              <a:rPr lang="en-US" sz="2000" dirty="0"/>
              <a:t>.</a:t>
            </a:r>
          </a:p>
          <a:p>
            <a:pPr marL="342900" indent="-342900">
              <a:buFont typeface="Calibri" panose="020F0502020204030204" pitchFamily="34" charset="0"/>
              <a:buChar char="–"/>
            </a:pPr>
            <a:r>
              <a:rPr lang="en-US" sz="2000" dirty="0"/>
              <a:t>6. </a:t>
            </a:r>
            <a:r>
              <a:rPr lang="hu-HU" sz="2000" dirty="0"/>
              <a:t>EGYESÍTÉS:</a:t>
            </a:r>
            <a:r>
              <a:rPr lang="en-US" sz="2000" dirty="0"/>
              <a:t> </a:t>
            </a:r>
            <a:r>
              <a:rPr lang="hu-HU" sz="2000" dirty="0"/>
              <a:t>telefon és MP3-lejátszó egyesítése</a:t>
            </a:r>
            <a:r>
              <a:rPr lang="en-US" sz="2000" dirty="0"/>
              <a:t>.</a:t>
            </a:r>
          </a:p>
        </p:txBody>
      </p:sp>
      <p:sp>
        <p:nvSpPr>
          <p:cNvPr id="9" name="Szövegdoboz 3"/>
          <p:cNvSpPr txBox="1"/>
          <p:nvPr/>
        </p:nvSpPr>
        <p:spPr>
          <a:xfrm>
            <a:off x="787400" y="3723937"/>
            <a:ext cx="4767239" cy="1631216"/>
          </a:xfrm>
          <a:prstGeom prst="rect">
            <a:avLst/>
          </a:prstGeom>
          <a:noFill/>
        </p:spPr>
        <p:txBody>
          <a:bodyPr wrap="square" rtlCol="0">
            <a:spAutoFit/>
          </a:bodyPr>
          <a:lstStyle/>
          <a:p>
            <a:pPr marL="342900" indent="-342900">
              <a:buFont typeface="Calibri" panose="020F0502020204030204" pitchFamily="34" charset="0"/>
              <a:buChar char="–"/>
            </a:pPr>
            <a:r>
              <a:rPr lang="en-US" sz="2000" dirty="0"/>
              <a:t>7. </a:t>
            </a:r>
            <a:r>
              <a:rPr lang="hu-HU" sz="2000" dirty="0"/>
              <a:t>ELKÜLÖNÍTÉS:</a:t>
            </a:r>
            <a:r>
              <a:rPr lang="en-US" sz="2000" dirty="0"/>
              <a:t> </a:t>
            </a:r>
            <a:r>
              <a:rPr lang="hu-HU" sz="2000" dirty="0"/>
              <a:t>a telefon tárhelyének eltávolítása a telefonból, áthelyezés memóriakártyára</a:t>
            </a:r>
            <a:r>
              <a:rPr lang="en-US" sz="2000" dirty="0"/>
              <a:t>.</a:t>
            </a:r>
          </a:p>
          <a:p>
            <a:pPr marL="342900" indent="-342900">
              <a:buFont typeface="Calibri" panose="020F0502020204030204" pitchFamily="34" charset="0"/>
              <a:buChar char="–"/>
            </a:pPr>
            <a:r>
              <a:rPr lang="en-US" sz="2000" dirty="0"/>
              <a:t>8. </a:t>
            </a:r>
            <a:r>
              <a:rPr lang="hu-HU" sz="2000" dirty="0"/>
              <a:t>KIEGÉSZÍTŐ TERMÉK:</a:t>
            </a:r>
            <a:r>
              <a:rPr lang="en-US" sz="2000" dirty="0"/>
              <a:t> headset</a:t>
            </a:r>
            <a:r>
              <a:rPr lang="hu-HU" sz="2000" dirty="0"/>
              <a:t> a kéz nélküli használathoz</a:t>
            </a:r>
            <a:r>
              <a:rPr lang="en-US" sz="2000" dirty="0"/>
              <a:t>.</a:t>
            </a:r>
          </a:p>
        </p:txBody>
      </p:sp>
      <p:sp>
        <p:nvSpPr>
          <p:cNvPr id="5" name="Rechteck 4"/>
          <p:cNvSpPr/>
          <p:nvPr/>
        </p:nvSpPr>
        <p:spPr>
          <a:xfrm>
            <a:off x="9121385" y="2022816"/>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hu-HU" dirty="0" err="1"/>
              <a:t>má</a:t>
            </a:r>
            <a:r>
              <a:rPr lang="en-GB" dirty="0" err="1"/>
              <a:t>trix</a:t>
            </a:r>
            <a:r>
              <a:rPr lang="en-GB" dirty="0"/>
              <a:t> 8 </a:t>
            </a:r>
            <a:r>
              <a:rPr lang="en-GB" dirty="0" err="1"/>
              <a:t>oper</a:t>
            </a:r>
            <a:r>
              <a:rPr lang="hu-HU" dirty="0" err="1"/>
              <a:t>átorral</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7400540"/>
              </p:ext>
            </p:extLst>
          </p:nvPr>
        </p:nvGraphicFramePr>
        <p:xfrm>
          <a:off x="5409997" y="3699355"/>
          <a:ext cx="6633880" cy="2468880"/>
        </p:xfrm>
        <a:graphic>
          <a:graphicData uri="http://schemas.openxmlformats.org/drawingml/2006/table">
            <a:tbl>
              <a:tblPr firstRow="1" bandRow="1">
                <a:tableStyleId>{5C22544A-7EE6-4342-B048-85BDC9FD1C3A}</a:tableStyleId>
              </a:tblPr>
              <a:tblGrid>
                <a:gridCol w="2333094">
                  <a:extLst>
                    <a:ext uri="{9D8B030D-6E8A-4147-A177-3AD203B41FA5}">
                      <a16:colId xmlns:a16="http://schemas.microsoft.com/office/drawing/2014/main" val="20000"/>
                    </a:ext>
                  </a:extLst>
                </a:gridCol>
                <a:gridCol w="1973517">
                  <a:extLst>
                    <a:ext uri="{9D8B030D-6E8A-4147-A177-3AD203B41FA5}">
                      <a16:colId xmlns:a16="http://schemas.microsoft.com/office/drawing/2014/main" val="20001"/>
                    </a:ext>
                  </a:extLst>
                </a:gridCol>
                <a:gridCol w="2327269">
                  <a:extLst>
                    <a:ext uri="{9D8B030D-6E8A-4147-A177-3AD203B41FA5}">
                      <a16:colId xmlns:a16="http://schemas.microsoft.com/office/drawing/2014/main" val="20002"/>
                    </a:ext>
                  </a:extLst>
                </a:gridCol>
              </a:tblGrid>
              <a:tr h="370840">
                <a:tc>
                  <a:txBody>
                    <a:bodyPr/>
                    <a:lstStyle/>
                    <a:p>
                      <a:pPr algn="ctr"/>
                      <a:r>
                        <a:rPr lang="hu-HU" b="0" dirty="0">
                          <a:solidFill>
                            <a:schemeClr val="tx1"/>
                          </a:solidFill>
                        </a:rPr>
                        <a:t>Cseréld a fém evőeszközt műanyagra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dirty="0">
                          <a:solidFill>
                            <a:schemeClr val="tx1"/>
                          </a:solidFill>
                        </a:rPr>
                        <a:t>Tölts le navigációs térképet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dirty="0">
                          <a:solidFill>
                            <a:schemeClr val="tx1"/>
                          </a:solidFill>
                        </a:rPr>
                        <a:t>Építsd be a fáklya világítás funkciót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hu-HU" b="0" dirty="0">
                          <a:solidFill>
                            <a:schemeClr val="tx1"/>
                          </a:solidFill>
                        </a:rPr>
                        <a:t>Kombináld MP3 lejátszóval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dirty="0">
                          <a:solidFill>
                            <a:schemeClr val="bg1"/>
                          </a:solidFill>
                        </a:rPr>
                        <a:t>Mobil telefon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hu-HU" b="0" dirty="0">
                          <a:solidFill>
                            <a:schemeClr val="tx1"/>
                          </a:solidFill>
                        </a:rPr>
                        <a:t>Válaszd külön a telefont és a memória kártyát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8677">
                <a:tc>
                  <a:txBody>
                    <a:bodyPr/>
                    <a:lstStyle/>
                    <a:p>
                      <a:pPr algn="ctr"/>
                      <a:r>
                        <a:rPr lang="hu-HU" b="0" dirty="0">
                          <a:solidFill>
                            <a:schemeClr val="tx1"/>
                          </a:solidFill>
                        </a:rPr>
                        <a:t>Csökkentsd a költséget olcsó világítással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dirty="0">
                          <a:solidFill>
                            <a:schemeClr val="tx1"/>
                          </a:solidFill>
                        </a:rPr>
                        <a:t>Távolítsd el az ügyetlen slim-kártya tartót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dirty="0">
                          <a:solidFill>
                            <a:schemeClr val="tx1"/>
                          </a:solidFill>
                        </a:rPr>
                        <a:t>Kiegészítő termék: fejhallgató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407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 y="47182"/>
            <a:ext cx="7207624" cy="3231654"/>
          </a:xfrm>
          <a:prstGeom prst="rect">
            <a:avLst/>
          </a:prstGeom>
          <a:noFill/>
        </p:spPr>
        <p:txBody>
          <a:bodyPr wrap="square" rtlCol="0">
            <a:spAutoFit/>
          </a:bodyPr>
          <a:lstStyle/>
          <a:p>
            <a:r>
              <a:rPr lang="de-AT" sz="2400" dirty="0" err="1"/>
              <a:t>QaDIM</a:t>
            </a:r>
            <a:r>
              <a:rPr lang="de-AT" sz="2400" dirty="0"/>
              <a:t> </a:t>
            </a:r>
            <a:r>
              <a:rPr lang="hu-HU" sz="2400" dirty="0"/>
              <a:t>példa: Légitársaság</a:t>
            </a:r>
          </a:p>
          <a:p>
            <a:endParaRPr lang="hu-HU" sz="2000" dirty="0"/>
          </a:p>
          <a:p>
            <a:r>
              <a:rPr lang="en-US" sz="2000" dirty="0"/>
              <a:t>1. </a:t>
            </a:r>
            <a:r>
              <a:rPr lang="hu-HU" sz="2000" dirty="0"/>
              <a:t>HOZZÁADÁS: nagyobb képernyők az utazás közben szórakozáshoz</a:t>
            </a:r>
            <a:r>
              <a:rPr lang="en-US" sz="2000" dirty="0"/>
              <a:t>.</a:t>
            </a:r>
          </a:p>
          <a:p>
            <a:r>
              <a:rPr lang="en-US" sz="2000" dirty="0"/>
              <a:t>2. </a:t>
            </a:r>
            <a:r>
              <a:rPr lang="hu-HU" sz="2000" dirty="0"/>
              <a:t>ELTÁVOLÍTÁS: dohányzóhelyek eltávolítása a repülőgépekről.</a:t>
            </a:r>
            <a:r>
              <a:rPr lang="en-US" sz="2000" dirty="0"/>
              <a:t>.</a:t>
            </a:r>
          </a:p>
          <a:p>
            <a:r>
              <a:rPr lang="en-US" sz="2000" dirty="0"/>
              <a:t>3. </a:t>
            </a:r>
            <a:r>
              <a:rPr lang="hu-HU" sz="2000" dirty="0"/>
              <a:t>BEÁGYAZÁS: repülőjegy hozzáadása üdülési csomagokhoz (utazási irodákkal együttműködve)</a:t>
            </a:r>
            <a:r>
              <a:rPr lang="en-US" sz="2000" dirty="0"/>
              <a:t>.</a:t>
            </a:r>
          </a:p>
          <a:p>
            <a:r>
              <a:rPr lang="en-US" sz="2000" dirty="0"/>
              <a:t>4. </a:t>
            </a:r>
            <a:r>
              <a:rPr lang="hu-HU" sz="2000" dirty="0"/>
              <a:t>CSÖKKENTÉS: költségcsökkentés fapados járatok bevezetésével</a:t>
            </a:r>
            <a:r>
              <a:rPr lang="en-US" sz="2000" dirty="0"/>
              <a:t>.</a:t>
            </a:r>
          </a:p>
          <a:p>
            <a:r>
              <a:rPr lang="en-US" sz="2000" dirty="0"/>
              <a:t>5. </a:t>
            </a:r>
            <a:r>
              <a:rPr lang="hu-HU" sz="2000" dirty="0"/>
              <a:t>HELYETTESÍTÉS: fém evőeszközök műanyagra cserélése terrorista akciók megelőzésére.</a:t>
            </a:r>
            <a:endParaRPr lang="en-US" sz="2000" dirty="0"/>
          </a:p>
          <a:p>
            <a:r>
              <a:rPr lang="en-US" sz="2000" dirty="0"/>
              <a:t>6. </a:t>
            </a:r>
            <a:r>
              <a:rPr lang="hu-HU" sz="2000" dirty="0"/>
              <a:t>EGYESÍTÉS: repülőjegy értékesítése autóbérléssel együtt</a:t>
            </a:r>
            <a:endParaRPr lang="en-US" sz="2000" dirty="0"/>
          </a:p>
        </p:txBody>
      </p:sp>
      <p:sp>
        <p:nvSpPr>
          <p:cNvPr id="9" name="Szövegdoboz 3"/>
          <p:cNvSpPr txBox="1"/>
          <p:nvPr/>
        </p:nvSpPr>
        <p:spPr>
          <a:xfrm>
            <a:off x="7584141" y="132519"/>
            <a:ext cx="3469341" cy="2554545"/>
          </a:xfrm>
          <a:prstGeom prst="rect">
            <a:avLst/>
          </a:prstGeom>
          <a:noFill/>
        </p:spPr>
        <p:txBody>
          <a:bodyPr wrap="square" rtlCol="0">
            <a:spAutoFit/>
          </a:bodyPr>
          <a:lstStyle/>
          <a:p>
            <a:r>
              <a:rPr lang="en-US" sz="2000" dirty="0"/>
              <a:t>7. </a:t>
            </a:r>
            <a:r>
              <a:rPr lang="hu-HU" sz="2000" dirty="0"/>
              <a:t>ELKÜLÖNÍTÉS: a repülőjegy költségének elkülönítése a repülés közben étel- és italfogyasztás árától.</a:t>
            </a:r>
            <a:endParaRPr lang="en-US" sz="2000" dirty="0"/>
          </a:p>
          <a:p>
            <a:r>
              <a:rPr lang="en-US" sz="2000" dirty="0"/>
              <a:t>8. </a:t>
            </a:r>
            <a:r>
              <a:rPr lang="hu-HU" sz="2000" dirty="0"/>
              <a:t>KIEGÉSZÍTŐ SZOLGÁLTATÁS: </a:t>
            </a:r>
            <a:r>
              <a:rPr lang="en-US" sz="2000" dirty="0"/>
              <a:t> </a:t>
            </a:r>
            <a:r>
              <a:rPr lang="hu-HU" sz="2000" dirty="0"/>
              <a:t>kedvezményes áru szálláslehetőség (szállásadók közreműködésével)</a:t>
            </a:r>
            <a:endParaRPr lang="en-US" sz="2000" dirty="0"/>
          </a:p>
        </p:txBody>
      </p:sp>
      <p:sp>
        <p:nvSpPr>
          <p:cNvPr id="5" name="Rechteck 4"/>
          <p:cNvSpPr/>
          <p:nvPr/>
        </p:nvSpPr>
        <p:spPr>
          <a:xfrm>
            <a:off x="308186" y="3353561"/>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hu-HU" dirty="0" err="1"/>
              <a:t>má</a:t>
            </a:r>
            <a:r>
              <a:rPr lang="en-GB" dirty="0" err="1"/>
              <a:t>trix</a:t>
            </a:r>
            <a:r>
              <a:rPr lang="en-GB" dirty="0"/>
              <a:t> 8 </a:t>
            </a:r>
            <a:r>
              <a:rPr lang="hu-HU" dirty="0"/>
              <a:t>operátorral</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627831493"/>
              </p:ext>
            </p:extLst>
          </p:nvPr>
        </p:nvGraphicFramePr>
        <p:xfrm>
          <a:off x="2931003" y="3355909"/>
          <a:ext cx="8553243" cy="3017520"/>
        </p:xfrm>
        <a:graphic>
          <a:graphicData uri="http://schemas.openxmlformats.org/drawingml/2006/table">
            <a:tbl>
              <a:tblPr firstRow="1" bandRow="1">
                <a:tableStyleId>{5C22544A-7EE6-4342-B048-85BDC9FD1C3A}</a:tableStyleId>
              </a:tblPr>
              <a:tblGrid>
                <a:gridCol w="3008122">
                  <a:extLst>
                    <a:ext uri="{9D8B030D-6E8A-4147-A177-3AD203B41FA5}">
                      <a16:colId xmlns:a16="http://schemas.microsoft.com/office/drawing/2014/main" val="20000"/>
                    </a:ext>
                  </a:extLst>
                </a:gridCol>
                <a:gridCol w="2544509">
                  <a:extLst>
                    <a:ext uri="{9D8B030D-6E8A-4147-A177-3AD203B41FA5}">
                      <a16:colId xmlns:a16="http://schemas.microsoft.com/office/drawing/2014/main" val="20001"/>
                    </a:ext>
                  </a:extLst>
                </a:gridCol>
                <a:gridCol w="3000612">
                  <a:extLst>
                    <a:ext uri="{9D8B030D-6E8A-4147-A177-3AD203B41FA5}">
                      <a16:colId xmlns:a16="http://schemas.microsoft.com/office/drawing/2014/main" val="20002"/>
                    </a:ext>
                  </a:extLst>
                </a:gridCol>
              </a:tblGrid>
              <a:tr h="370840">
                <a:tc>
                  <a:txBody>
                    <a:bodyPr/>
                    <a:lstStyle/>
                    <a:p>
                      <a:pPr algn="ctr"/>
                      <a:r>
                        <a:rPr lang="hu-HU" b="0" noProof="0" dirty="0">
                          <a:solidFill>
                            <a:schemeClr val="tx1"/>
                          </a:solidFill>
                        </a:rPr>
                        <a:t>HELYETTESÍTSD</a:t>
                      </a:r>
                    </a:p>
                    <a:p>
                      <a:pPr algn="ctr"/>
                      <a:r>
                        <a:rPr lang="hu-HU" b="0" noProof="0" dirty="0">
                          <a:solidFill>
                            <a:schemeClr val="tx1"/>
                          </a:solidFill>
                        </a:rPr>
                        <a:t>a fém evőeszközt műanyagra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noProof="0" dirty="0">
                          <a:solidFill>
                            <a:schemeClr val="tx1"/>
                          </a:solidFill>
                        </a:rPr>
                        <a:t>BŐVÍTSD</a:t>
                      </a:r>
                    </a:p>
                    <a:p>
                      <a:pPr algn="ctr"/>
                      <a:r>
                        <a:rPr lang="en-US" b="0" noProof="0" dirty="0">
                          <a:solidFill>
                            <a:schemeClr val="tx1"/>
                          </a:solidFill>
                        </a:rPr>
                        <a:t>a</a:t>
                      </a:r>
                      <a:r>
                        <a:rPr lang="hu-HU" b="0" noProof="0" dirty="0">
                          <a:solidFill>
                            <a:schemeClr val="tx1"/>
                          </a:solidFill>
                        </a:rPr>
                        <a:t> szórakozást egy nagyobb képernyő</a:t>
                      </a:r>
                      <a:r>
                        <a:rPr lang="hu-HU" b="0" baseline="0" noProof="0" dirty="0">
                          <a:solidFill>
                            <a:schemeClr val="tx1"/>
                          </a:solidFill>
                        </a:rPr>
                        <a:t> hozzáadásával</a:t>
                      </a:r>
                      <a:endParaRPr lang="hu-HU"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noProof="0" dirty="0">
                          <a:solidFill>
                            <a:schemeClr val="tx1"/>
                          </a:solidFill>
                        </a:rPr>
                        <a:t>ÉPÍTS</a:t>
                      </a:r>
                    </a:p>
                    <a:p>
                      <a:pPr algn="ctr"/>
                      <a:r>
                        <a:rPr lang="hu-HU" b="0" noProof="0" dirty="0">
                          <a:solidFill>
                            <a:schemeClr val="tx1"/>
                          </a:solidFill>
                        </a:rPr>
                        <a:t>be a repülőjegy árát a csomagba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hu-HU" sz="1800" noProof="0" dirty="0"/>
                        <a:t>EGYESÍTÉS</a:t>
                      </a:r>
                    </a:p>
                    <a:p>
                      <a:pPr algn="ctr"/>
                      <a:r>
                        <a:rPr lang="hu-HU" sz="1800" noProof="0" dirty="0"/>
                        <a:t>Repülőjegy értékesítése autóbérléssel </a:t>
                      </a:r>
                      <a:endParaRPr lang="hu-HU"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noProof="0" dirty="0">
                          <a:solidFill>
                            <a:schemeClr val="bg1"/>
                          </a:solidFill>
                        </a:rPr>
                        <a:t>Légitársaság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hu-HU" b="0" noProof="0" dirty="0">
                          <a:solidFill>
                            <a:schemeClr val="tx1"/>
                          </a:solidFill>
                        </a:rPr>
                        <a:t>VÁLASZD</a:t>
                      </a:r>
                    </a:p>
                    <a:p>
                      <a:pPr algn="ctr"/>
                      <a:r>
                        <a:rPr lang="hu-HU" b="0" noProof="0" dirty="0">
                          <a:solidFill>
                            <a:schemeClr val="tx1"/>
                          </a:solidFill>
                        </a:rPr>
                        <a:t>külön a repülőjegy</a:t>
                      </a:r>
                      <a:r>
                        <a:rPr lang="hu-HU" b="0" baseline="0" noProof="0" dirty="0">
                          <a:solidFill>
                            <a:schemeClr val="tx1"/>
                          </a:solidFill>
                        </a:rPr>
                        <a:t> és az étkezés </a:t>
                      </a:r>
                      <a:r>
                        <a:rPr lang="hu-HU" b="0" baseline="0" noProof="0" dirty="0" err="1">
                          <a:solidFill>
                            <a:schemeClr val="tx1"/>
                          </a:solidFill>
                        </a:rPr>
                        <a:t>kölségeit</a:t>
                      </a:r>
                      <a:endParaRPr lang="hu-HU"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8677">
                <a:tc>
                  <a:txBody>
                    <a:bodyPr/>
                    <a:lstStyle/>
                    <a:p>
                      <a:pPr algn="ctr"/>
                      <a:r>
                        <a:rPr lang="hu-HU" b="0" noProof="0" dirty="0">
                          <a:solidFill>
                            <a:schemeClr val="tx1"/>
                          </a:solidFill>
                        </a:rPr>
                        <a:t>CSÖKKENTÉS</a:t>
                      </a:r>
                    </a:p>
                    <a:p>
                      <a:pPr algn="ctr"/>
                      <a:r>
                        <a:rPr lang="hu-HU" b="0" noProof="0" dirty="0">
                          <a:solidFill>
                            <a:schemeClr val="tx1"/>
                          </a:solidFill>
                        </a:rPr>
                        <a:t>Csökkentsd a költséget olcsó világítással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noProof="0" dirty="0">
                          <a:solidFill>
                            <a:schemeClr val="tx1"/>
                          </a:solidFill>
                        </a:rPr>
                        <a:t>TÁVOLÍTSD</a:t>
                      </a:r>
                      <a:r>
                        <a:rPr lang="hu-HU" b="0" baseline="0" noProof="0" dirty="0">
                          <a:solidFill>
                            <a:schemeClr val="tx1"/>
                          </a:solidFill>
                        </a:rPr>
                        <a:t> EL</a:t>
                      </a:r>
                    </a:p>
                    <a:p>
                      <a:pPr algn="ctr"/>
                      <a:r>
                        <a:rPr lang="hu-HU" b="0" noProof="0" dirty="0">
                          <a:solidFill>
                            <a:schemeClr val="tx1"/>
                          </a:solidFill>
                        </a:rPr>
                        <a:t>a dohányzó szakaszt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0" noProof="0" dirty="0">
                          <a:solidFill>
                            <a:schemeClr val="tx1"/>
                          </a:solidFill>
                        </a:rPr>
                        <a:t>EGÉSZÍTSD KI A SZOLGÁLTATÁS</a:t>
                      </a:r>
                    </a:p>
                    <a:p>
                      <a:pPr algn="ctr"/>
                      <a:r>
                        <a:rPr lang="hu-HU" b="0" noProof="0" dirty="0">
                          <a:solidFill>
                            <a:schemeClr val="tx1"/>
                          </a:solidFill>
                        </a:rPr>
                        <a:t>kedvezményes</a:t>
                      </a:r>
                      <a:r>
                        <a:rPr lang="hu-HU" b="0" baseline="0" noProof="0" dirty="0">
                          <a:solidFill>
                            <a:schemeClr val="tx1"/>
                          </a:solidFill>
                        </a:rPr>
                        <a:t> szállással</a:t>
                      </a:r>
                      <a:endParaRPr lang="hu-HU"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939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000548"/>
          </a:xfrm>
          <a:prstGeom prst="rect">
            <a:avLst/>
          </a:prstGeom>
          <a:noFill/>
        </p:spPr>
        <p:txBody>
          <a:bodyPr wrap="square" rtlCol="0">
            <a:spAutoFit/>
          </a:bodyPr>
          <a:lstStyle/>
          <a:p>
            <a:r>
              <a:rPr lang="hu-HU" sz="2400" dirty="0" err="1"/>
              <a:t>Bővitett</a:t>
            </a:r>
            <a:r>
              <a:rPr lang="hu-HU" sz="2400" dirty="0"/>
              <a:t> </a:t>
            </a:r>
            <a:r>
              <a:rPr lang="de-AT" sz="2400" dirty="0" err="1"/>
              <a:t>QaDIM</a:t>
            </a:r>
            <a:r>
              <a:rPr lang="de-AT" sz="2400" dirty="0"/>
              <a:t> </a:t>
            </a:r>
            <a:r>
              <a:rPr lang="hu-HU" sz="2400" dirty="0"/>
              <a:t>három innovációs dimenzióra alapozva</a:t>
            </a:r>
          </a:p>
          <a:p>
            <a:endParaRPr lang="hu-HU" sz="2000" dirty="0"/>
          </a:p>
          <a:p>
            <a:pPr marL="342900" indent="-342900">
              <a:buFont typeface="Calibri" panose="020F0502020204030204" pitchFamily="34" charset="0"/>
              <a:buChar char="–"/>
            </a:pPr>
            <a:r>
              <a:rPr lang="hu-HU" sz="2000" dirty="0"/>
              <a:t>3 dimenzióra alapuló innováció</a:t>
            </a:r>
            <a:endParaRPr lang="en-US" sz="2000" dirty="0"/>
          </a:p>
          <a:p>
            <a:pPr marL="800100" lvl="1" indent="-342900">
              <a:buFont typeface="Calibri" panose="020F0502020204030204" pitchFamily="34" charset="0"/>
              <a:buChar char="–"/>
            </a:pPr>
            <a:r>
              <a:rPr lang="hu-HU" sz="2000" dirty="0"/>
              <a:t>Termékek</a:t>
            </a:r>
            <a:r>
              <a:rPr lang="en-US" sz="2000" dirty="0"/>
              <a:t> (</a:t>
            </a:r>
            <a:r>
              <a:rPr lang="hu-HU" sz="2000" dirty="0"/>
              <a:t>mobiltelefonos példa</a:t>
            </a:r>
            <a:r>
              <a:rPr lang="en-US" sz="2000" dirty="0"/>
              <a:t>)</a:t>
            </a:r>
          </a:p>
          <a:p>
            <a:pPr marL="800100" lvl="1" indent="-342900">
              <a:buFont typeface="Calibri" panose="020F0502020204030204" pitchFamily="34" charset="0"/>
              <a:buChar char="–"/>
            </a:pPr>
            <a:r>
              <a:rPr lang="hu-HU" sz="2000" dirty="0"/>
              <a:t>Szolgáltatások</a:t>
            </a:r>
            <a:r>
              <a:rPr lang="en-US" sz="2000" dirty="0"/>
              <a:t> (</a:t>
            </a:r>
            <a:r>
              <a:rPr lang="hu-HU" sz="2000" dirty="0"/>
              <a:t>légitársaságos példa</a:t>
            </a:r>
            <a:r>
              <a:rPr lang="en-US" sz="2000" dirty="0"/>
              <a:t>)</a:t>
            </a:r>
          </a:p>
          <a:p>
            <a:pPr marL="800100" lvl="1" indent="-342900">
              <a:buFont typeface="Calibri" panose="020F0502020204030204" pitchFamily="34" charset="0"/>
              <a:buChar char="–"/>
            </a:pPr>
            <a:r>
              <a:rPr lang="hu-HU" sz="2000" b="1" dirty="0"/>
              <a:t>Folyamatok</a:t>
            </a:r>
            <a:r>
              <a:rPr lang="en-US" sz="2000" b="1" dirty="0"/>
              <a:t> </a:t>
            </a:r>
          </a:p>
        </p:txBody>
      </p:sp>
      <p:sp>
        <p:nvSpPr>
          <p:cNvPr id="5" name="Rechteck 4"/>
          <p:cNvSpPr/>
          <p:nvPr/>
        </p:nvSpPr>
        <p:spPr>
          <a:xfrm>
            <a:off x="9435152" y="2972509"/>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hu-HU" dirty="0" err="1"/>
              <a:t>má</a:t>
            </a:r>
            <a:r>
              <a:rPr lang="en-GB" dirty="0" err="1"/>
              <a:t>trix</a:t>
            </a:r>
            <a:r>
              <a:rPr lang="en-GB" dirty="0"/>
              <a:t> </a:t>
            </a:r>
            <a:r>
              <a:rPr lang="hu-HU" dirty="0"/>
              <a:t>folyamatokhoz, </a:t>
            </a:r>
            <a:r>
              <a:rPr lang="en-GB" dirty="0"/>
              <a:t>8 </a:t>
            </a:r>
            <a:r>
              <a:rPr lang="en-GB" dirty="0" err="1"/>
              <a:t>oper</a:t>
            </a:r>
            <a:r>
              <a:rPr lang="hu-HU" dirty="0"/>
              <a:t>á</a:t>
            </a:r>
            <a:r>
              <a:rPr lang="en-GB" dirty="0"/>
              <a:t>tor</a:t>
            </a:r>
            <a:r>
              <a:rPr lang="hu-HU" dirty="0" err="1"/>
              <a:t>ral</a:t>
            </a:r>
            <a:endParaRPr lang="en-GB" dirty="0"/>
          </a:p>
        </p:txBody>
      </p:sp>
      <p:pic>
        <p:nvPicPr>
          <p:cNvPr id="3" name="Picture 2">
            <a:extLst>
              <a:ext uri="{FF2B5EF4-FFF2-40B4-BE49-F238E27FC236}">
                <a16:creationId xmlns:a16="http://schemas.microsoft.com/office/drawing/2014/main" id="{9300CA66-EF8F-4D5F-9B28-11C36BB996AD}"/>
              </a:ext>
            </a:extLst>
          </p:cNvPr>
          <p:cNvPicPr>
            <a:picLocks noChangeAspect="1"/>
          </p:cNvPicPr>
          <p:nvPr/>
        </p:nvPicPr>
        <p:blipFill>
          <a:blip r:embed="rId4"/>
          <a:stretch>
            <a:fillRect/>
          </a:stretch>
        </p:blipFill>
        <p:spPr>
          <a:xfrm>
            <a:off x="5000624" y="3723936"/>
            <a:ext cx="6581775" cy="2619675"/>
          </a:xfrm>
          <a:prstGeom prst="rect">
            <a:avLst/>
          </a:prstGeom>
        </p:spPr>
      </p:pic>
    </p:spTree>
    <p:extLst>
      <p:ext uri="{BB962C8B-B14F-4D97-AF65-F5344CB8AC3E}">
        <p14:creationId xmlns:p14="http://schemas.microsoft.com/office/powerpoint/2010/main" val="39893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6" name="Szövegdoboz 3"/>
          <p:cNvSpPr txBox="1"/>
          <p:nvPr/>
        </p:nvSpPr>
        <p:spPr>
          <a:xfrm>
            <a:off x="76200" y="111821"/>
            <a:ext cx="11366500" cy="2985433"/>
          </a:xfrm>
          <a:prstGeom prst="rect">
            <a:avLst/>
          </a:prstGeom>
          <a:noFill/>
        </p:spPr>
        <p:txBody>
          <a:bodyPr wrap="square" rtlCol="0">
            <a:spAutoFit/>
          </a:bodyPr>
          <a:lstStyle/>
          <a:p>
            <a:r>
              <a:rPr lang="de-AT" sz="2400" dirty="0" err="1"/>
              <a:t>QaDIM</a:t>
            </a:r>
            <a:r>
              <a:rPr lang="de-AT" sz="2400" dirty="0"/>
              <a:t> </a:t>
            </a:r>
            <a:r>
              <a:rPr lang="hu-HU" sz="2400" dirty="0"/>
              <a:t>példa: Légitársaság példája bővítve </a:t>
            </a:r>
            <a:r>
              <a:rPr lang="de-AT" sz="2400" dirty="0"/>
              <a:t>(</a:t>
            </a:r>
            <a:r>
              <a:rPr lang="de-AT" sz="2400" dirty="0" err="1"/>
              <a:t>Ellenőrzési</a:t>
            </a:r>
            <a:r>
              <a:rPr lang="de-AT" sz="2400" dirty="0"/>
              <a:t> </a:t>
            </a:r>
            <a:r>
              <a:rPr lang="de-AT" sz="2400" dirty="0" err="1"/>
              <a:t>és</a:t>
            </a:r>
            <a:r>
              <a:rPr lang="de-AT" sz="2400" dirty="0"/>
              <a:t> </a:t>
            </a:r>
            <a:r>
              <a:rPr lang="hu-HU" sz="2400" dirty="0"/>
              <a:t>b</a:t>
            </a:r>
            <a:r>
              <a:rPr lang="de-AT" sz="2400" dirty="0" err="1"/>
              <a:t>evándorlási</a:t>
            </a:r>
            <a:r>
              <a:rPr lang="de-AT" sz="2400" dirty="0"/>
              <a:t> </a:t>
            </a:r>
            <a:r>
              <a:rPr lang="hu-HU" sz="2400" dirty="0"/>
              <a:t>s</a:t>
            </a:r>
            <a:r>
              <a:rPr lang="de-AT" sz="2400" dirty="0" err="1"/>
              <a:t>zolgáltatások</a:t>
            </a:r>
            <a:r>
              <a:rPr lang="de-AT" sz="2400" dirty="0"/>
              <a:t> </a:t>
            </a:r>
            <a:r>
              <a:rPr lang="hu-HU" sz="2400" dirty="0"/>
              <a:t>f</a:t>
            </a:r>
            <a:r>
              <a:rPr lang="de-AT" sz="2400" dirty="0" err="1"/>
              <a:t>olyamat</a:t>
            </a:r>
            <a:r>
              <a:rPr lang="hu-HU" sz="2400" dirty="0" err="1"/>
              <a:t>ának</a:t>
            </a:r>
            <a:r>
              <a:rPr lang="hu-HU" sz="2400" dirty="0"/>
              <a:t> </a:t>
            </a:r>
            <a:r>
              <a:rPr lang="de-AT" sz="2400" dirty="0" err="1"/>
              <a:t>fejlesztés</a:t>
            </a:r>
            <a:r>
              <a:rPr lang="hu-HU" sz="2400" dirty="0"/>
              <a:t>e</a:t>
            </a:r>
            <a:r>
              <a:rPr lang="de-AT" sz="2400" dirty="0"/>
              <a:t>)</a:t>
            </a:r>
            <a:endParaRPr lang="hu-HU" sz="2400" dirty="0"/>
          </a:p>
          <a:p>
            <a:endParaRPr lang="hu-HU" sz="2000" dirty="0"/>
          </a:p>
          <a:p>
            <a:pPr marL="342900" indent="-342900">
              <a:buFont typeface="Calibri" panose="020F0502020204030204" pitchFamily="34" charset="0"/>
              <a:buChar char="–"/>
            </a:pPr>
            <a:r>
              <a:rPr lang="en-US" sz="2000" dirty="0"/>
              <a:t>(1,2) </a:t>
            </a:r>
            <a:r>
              <a:rPr lang="hu-HU" sz="2000" dirty="0"/>
              <a:t>HOZZÁADÁS: - </a:t>
            </a:r>
            <a:r>
              <a:rPr lang="hu-HU" sz="2000" dirty="0" err="1"/>
              <a:t>Biometrikus</a:t>
            </a:r>
            <a:r>
              <a:rPr lang="hu-HU" sz="2000" dirty="0"/>
              <a:t> adatok és beszállókártyák adatainak tárolására képes funkció hozzáadása a mobiltelefonhoz (magas titkosítási szintű modulokkal).</a:t>
            </a:r>
            <a:endParaRPr lang="en-US" sz="2000" dirty="0"/>
          </a:p>
          <a:p>
            <a:pPr marL="342900" indent="-342900">
              <a:buFont typeface="Calibri" panose="020F0502020204030204" pitchFamily="34" charset="0"/>
              <a:buChar char="–"/>
            </a:pPr>
            <a:r>
              <a:rPr lang="en-US" sz="2000" dirty="0"/>
              <a:t>(3,2) </a:t>
            </a:r>
            <a:r>
              <a:rPr lang="hu-HU" sz="2000" dirty="0"/>
              <a:t>ELTÁVOLÍTÁS: Papír beszállókártyák és a beszállások manuális ellenőrzésének megszüntetése.</a:t>
            </a:r>
            <a:endParaRPr lang="en-US" sz="2000" dirty="0"/>
          </a:p>
          <a:p>
            <a:pPr marL="342900" indent="-342900">
              <a:buFont typeface="Calibri" panose="020F0502020204030204" pitchFamily="34" charset="0"/>
              <a:buChar char="–"/>
            </a:pPr>
            <a:r>
              <a:rPr lang="en-US" sz="2000" dirty="0"/>
              <a:t>(1,3) </a:t>
            </a:r>
            <a:r>
              <a:rPr lang="hu-HU" sz="2000" dirty="0"/>
              <a:t>BEÁGYAZÁS: kommunikációs szolgáltatás beágyazása mobiltelefonba a beszállókártyákat kezelő és határőrizeti szerverekhez</a:t>
            </a:r>
            <a:endParaRPr lang="en-US" sz="2000" dirty="0"/>
          </a:p>
          <a:p>
            <a:pPr marL="342900" indent="-342900">
              <a:buFont typeface="Calibri" panose="020F0502020204030204" pitchFamily="34" charset="0"/>
              <a:buChar char="–"/>
            </a:pPr>
            <a:r>
              <a:rPr lang="en-US" sz="2000" dirty="0"/>
              <a:t>(3,3) </a:t>
            </a:r>
            <a:r>
              <a:rPr lang="hu-HU" sz="2000" dirty="0"/>
              <a:t>CSÖKKENTÉS: időszükséglet csökkentése személyazonosításhoz valamint a ki- és beszállásokhoz.</a:t>
            </a:r>
            <a:endParaRPr lang="en-US" sz="2000" dirty="0"/>
          </a:p>
        </p:txBody>
      </p:sp>
      <p:sp>
        <p:nvSpPr>
          <p:cNvPr id="9" name="Szövegdoboz 3"/>
          <p:cNvSpPr txBox="1"/>
          <p:nvPr/>
        </p:nvSpPr>
        <p:spPr>
          <a:xfrm>
            <a:off x="0" y="3106788"/>
            <a:ext cx="6045200" cy="3170099"/>
          </a:xfrm>
          <a:prstGeom prst="rect">
            <a:avLst/>
          </a:prstGeom>
          <a:noFill/>
        </p:spPr>
        <p:txBody>
          <a:bodyPr wrap="square" rtlCol="0">
            <a:spAutoFit/>
          </a:bodyPr>
          <a:lstStyle/>
          <a:p>
            <a:pPr marL="342900" indent="-342900">
              <a:buFont typeface="Calibri" panose="020F0502020204030204" pitchFamily="34" charset="0"/>
              <a:buChar char="–"/>
            </a:pPr>
            <a:r>
              <a:rPr lang="en-US" sz="2000" dirty="0"/>
              <a:t>(2,1) </a:t>
            </a:r>
            <a:r>
              <a:rPr lang="hu-HU" sz="2000" dirty="0"/>
              <a:t>EGYESÍTÉS: beszállások kezelése, bevándorlási, határátkelési és jegykezelési szolgáltatások egyesítése egyetlen kiszolgáló infrastruktúrában.</a:t>
            </a:r>
            <a:endParaRPr lang="en-US" sz="2000" dirty="0"/>
          </a:p>
          <a:p>
            <a:pPr marL="342900" indent="-342900">
              <a:buFont typeface="Calibri" panose="020F0502020204030204" pitchFamily="34" charset="0"/>
              <a:buChar char="–"/>
            </a:pPr>
            <a:r>
              <a:rPr lang="en-US" sz="2000" b="1" dirty="0"/>
              <a:t>(2,2)</a:t>
            </a:r>
            <a:r>
              <a:rPr lang="hu-HU" sz="2000" b="1" dirty="0"/>
              <a:t> Az ellenőrzés és a határátkelés időszükségletének és áteresztő képességének javítása.</a:t>
            </a:r>
            <a:endParaRPr lang="en-US" sz="2000" b="1" dirty="0"/>
          </a:p>
          <a:p>
            <a:pPr marL="342900" indent="-342900">
              <a:buFont typeface="Calibri" panose="020F0502020204030204" pitchFamily="34" charset="0"/>
              <a:buChar char="–"/>
            </a:pPr>
            <a:r>
              <a:rPr lang="en-US" sz="2000" dirty="0"/>
              <a:t>(1,1) </a:t>
            </a:r>
            <a:r>
              <a:rPr lang="hu-HU" sz="2000" dirty="0"/>
              <a:t>NÖVELÉS: informatikára alapozott szolgáltatások növelése.</a:t>
            </a:r>
            <a:r>
              <a:rPr lang="en-US" sz="2000" dirty="0"/>
              <a:t> </a:t>
            </a:r>
            <a:r>
              <a:rPr lang="hu-HU" sz="2000" dirty="0"/>
              <a:t>Személyek azonosítása, mozgásának mobil </a:t>
            </a:r>
            <a:r>
              <a:rPr lang="hu-HU" sz="2000" dirty="0" err="1"/>
              <a:t>nyomonkövetése</a:t>
            </a:r>
            <a:r>
              <a:rPr lang="hu-HU" sz="2000" dirty="0"/>
              <a:t> a beszálláshoz és határátkeléshez. </a:t>
            </a:r>
            <a:endParaRPr lang="en-US" sz="2000" dirty="0"/>
          </a:p>
          <a:p>
            <a:pPr marL="342900" indent="-342900">
              <a:buFont typeface="Calibri" panose="020F0502020204030204" pitchFamily="34" charset="0"/>
              <a:buChar char="–"/>
            </a:pPr>
            <a:r>
              <a:rPr lang="hu-HU" sz="2000" dirty="0" err="1"/>
              <a:t>stb</a:t>
            </a:r>
            <a:r>
              <a:rPr lang="en-US" sz="2000" dirty="0"/>
              <a:t>.</a:t>
            </a:r>
            <a:r>
              <a:rPr lang="hu-HU" sz="2000" dirty="0"/>
              <a:t> </a:t>
            </a:r>
            <a:endParaRPr lang="en-US" sz="2000" dirty="0"/>
          </a:p>
        </p:txBody>
      </p:sp>
      <p:sp>
        <p:nvSpPr>
          <p:cNvPr id="5" name="Rechteck 4"/>
          <p:cNvSpPr/>
          <p:nvPr/>
        </p:nvSpPr>
        <p:spPr>
          <a:xfrm>
            <a:off x="9758149" y="3106788"/>
            <a:ext cx="2433850"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QaDIM</a:t>
            </a:r>
            <a:r>
              <a:rPr lang="en-GB" dirty="0"/>
              <a:t> </a:t>
            </a:r>
            <a:r>
              <a:rPr lang="hu-HU" dirty="0" err="1"/>
              <a:t>má</a:t>
            </a:r>
            <a:r>
              <a:rPr lang="en-GB" dirty="0" err="1"/>
              <a:t>trix</a:t>
            </a:r>
            <a:r>
              <a:rPr lang="en-GB" dirty="0"/>
              <a:t> </a:t>
            </a:r>
            <a:r>
              <a:rPr lang="hu-HU" dirty="0"/>
              <a:t>folyamatokhoz, </a:t>
            </a:r>
            <a:r>
              <a:rPr lang="en-GB" dirty="0"/>
              <a:t>8 </a:t>
            </a:r>
            <a:r>
              <a:rPr lang="en-GB" dirty="0" err="1"/>
              <a:t>oper</a:t>
            </a:r>
            <a:r>
              <a:rPr lang="hu-HU" dirty="0" err="1"/>
              <a:t>átorral</a:t>
            </a:r>
            <a:endParaRPr lang="en-GB" dirty="0"/>
          </a:p>
        </p:txBody>
      </p:sp>
      <p:pic>
        <p:nvPicPr>
          <p:cNvPr id="3" name="Picture 2">
            <a:extLst>
              <a:ext uri="{FF2B5EF4-FFF2-40B4-BE49-F238E27FC236}">
                <a16:creationId xmlns:a16="http://schemas.microsoft.com/office/drawing/2014/main" id="{9EE2915E-1C79-4F81-8CE3-40C750203A46}"/>
              </a:ext>
            </a:extLst>
          </p:cNvPr>
          <p:cNvPicPr>
            <a:picLocks noChangeAspect="1"/>
          </p:cNvPicPr>
          <p:nvPr/>
        </p:nvPicPr>
        <p:blipFill>
          <a:blip r:embed="rId4"/>
          <a:stretch>
            <a:fillRect/>
          </a:stretch>
        </p:blipFill>
        <p:spPr>
          <a:xfrm>
            <a:off x="6045199" y="3843767"/>
            <a:ext cx="5537199" cy="2432791"/>
          </a:xfrm>
          <a:prstGeom prst="rect">
            <a:avLst/>
          </a:prstGeom>
        </p:spPr>
      </p:pic>
    </p:spTree>
    <p:extLst>
      <p:ext uri="{BB962C8B-B14F-4D97-AF65-F5344CB8AC3E}">
        <p14:creationId xmlns:p14="http://schemas.microsoft.com/office/powerpoint/2010/main" val="3913748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a11e3c97b69bda79dc692ddbff2feca47d659fc"/>
  <p:tag name="ISPRING_ULTRA_SCORM_COURSE_ID" val="336C6997-1603-48BF-8949-12A4D82DE733"/>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IN4j0X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CM+JksvybjEXDAAAKxiAAAXAAAAdW5pdmVyc2FsL3VuaXZlcnNhbC5wbmftfQtc0vfefzudY2eby+3snKOkwmluXZeOKK8IZ8ctq225VkpNhDVKWiWkhILc2nqW20LJbti8sE4XS6ZUlogi5FyggrJqRgZCikSJiECAyO0PWpt12uv1PK/nef6v5//86/Wq/N2+7/fn8v1cfpevX3+4Lv2lF+a9MGvWrJfWrH7no1mz/tA4a9Zs+R9DAntI2tcTA/89R/go/R+zGnqj7gc2fo99+4O3Z826wHrRs+UPge3nd6/eTJg1a25H8O9zUvzZrbNmffr2mnfe3khCmQbwrHosWYtHbUD9HfX312suffRNHeyc5/u6qvR6/e9XLnvji9V5Ve80XE8snfX88fjFaz94/bU/8zf+8/mNl1fvfPfUpfizL/xxbfuKyy5MeLJYW3SLLaC5q2zfbib0aJwoAvVUGsUxmbAz1yw4KEahhIZPb7AYHt0BvqbYONSToBU+2AfyzJr6A/zmwgfY2l5Um8kETkFkFQWFm7U3fX6r/V6B3HeNRd+oeXn6xNOjSjbG4Xcz/Dzhc1O7ot4uHHWSKK9MbZS9meKg0Cc6QMcQvwtuX3llq5SeQfzD9Jlfg917NVRbzwG46zB8MU/ncdnmBIGKILmgg2Ab3WYIC55nbtoqpzv6sdpBCMfFBI/9FSipcNUyJmvN1no8jSs0JTV3KZ3X34vL0fiWol1ryd4cSgTD50ryDi+Eb0axZbwW3AJW66T7mOFiKrppHa0mDahb702aHRh7N+Q9ySjHdZwjmDiNnjzNn3MGPfElupk09PXC2Ex+rfMtiZzhUPj69eI9ndsr0XDL1xlIlMMqi2PzGX+GOS6wlkXOs13OMVwQOS7zcjQOtXTUI5fQ7yjMBNc5eKvAPGIQRTcyxgz0MaugVKstlIsOGF4MamJgU3yuec4J5qdwvw3OSDqCi8OObSntd1+ITysMGTZtY10nzrlnbB7D6OMBDq4ReKxkZa7BQICHGJyYtzQoek5R6lzW/NaWsT9LdgWVJpVWl/aXX9gVmgG4zHBgGQ5rU3n7LnWsUu/UtZiuOAJWe2CSxfBmgQJ7VIoUVP1xFqSYFrCNSPgBDB8bmTbQvEvt/NlQiAD2VVRrDVYqFHXBmyK2pbDZevS64YtU6PBkvhaZgKtE214w5OeIsCp3KYJhgAEUUu4PfGWeGVKDdSa6Dd/K+E2swyz/eJh/3CTtMvi1AQcRG42yPALH0mx5S+ILyoLdCf+Yxak06V3H5zH8NsJyusQaRWj1VLGkMp5OYFAs5YMY6wQmUlUE/L0+3bB1LS4B5s/y7Tw4ckHXgu10gK3IOnF60EOgyUXW+JjyLYvSbka8DPkjXqow/VRtlEys0Nz92+wNY5UsqalgoPDfgHyZFAwrgvXeW4mrDPDqNUsJnYbIk/bFijy1Ixb6PTjF/FK1uefg50XUesytnpePG62XsT/33Ks02nY2BPSm83xr9BkZXh5brJAK/I6jvQIctHciSvCmUu8abslXWSZcE8ksSI2xueem44I1X3QTqlXDZxNhRQ2yvKa07YF/pcpqo9UlsRcNBqztilJxrnm+FZsFUDhc8CbIYNiijtPq1EVINgtCZxlSgAnaWjUe6pjwkqostgr4vpH8ho9K+8mjJkUhEAMthDGAlML9w2AJ+WX326CpWYq/X1H93KK09cN9BzHqqNmbVp3coo5XYt/p3r0i5Mz82Rtx/LY3xYoPa1hSTJmxwA3+WG+RmF5zquBZY5QRQut7YTvlGtkmKGp9dXthypvY0R47YE5J6F7MvR4vZEEZ3DZfabCavNZmnX8rmAXGpQCxHhjI4FCSq0yE+l2gne58qqORQ6N816vXJel1pr1AzDtaVNPtjqhGGyEF9Xw12lYEZ5tL1ODk9LFKmUTqAszjy8y2Cper35fTqfg0FsR6RVd1FmhYQka5wSns0vmUzt01UtEYYHmIRU33F0UE5cQ0H+YDurZfpv3lbgR3ebJJP8ncj5kVidkUctqUmDrs1NHditY2Gq6xzexzdpxT5PkTl6Z+D6ak3BszldwFRxgu1oe2C2AxpBADdCziOIGMO4xIMJvZgwX+pNecWjq0BoMrOiztV8Fu+nYqvDEgg9WyScUqQTbRygK2K+sHfC5V7KD3OCFsltjvaq0ZLPIwh7GLQIYWSyMECLG6ob0O8fav1EWeAyfq1WeKq7jDMDdHh2zy00tVL6mMVjeSw7KRpTQb0qombK4x0v8WjH53rrU0OuW9i1agXjn++Zv8/rIrLpIa60mOjeTdYjKlOli5NIptgpsLm2+zUIBhB+8nuR3w/ToyTtdUNPgVxkHa5nDEu2q2/ti7tE6K0V/0kA0WW37IGJgUJshoaO2qoN14KJR4h7xXZ9bGpPDkGvSUfaRSV1Ln3srA3Ac7cOirUS66waEr1Om2QHHD2G1UDpcj9qR22ft0yG1+QjR51Mth9HKQhQOQ1xUYqBLKUy9QMCjwqcRQnxLZCAnVWy0jktBtqvWfpeC2rbg9N0eXWa0DSz48Wr6YH81ZygLvr88fyMQUAmOUhkKdEyNM0Qej5JcxAfWCA8HCK9tbjfgEqw5OQQkFzVLdjRfQcGzVcIvnWy0aKwfyxmH6fEcT2uzQNe+Ql4UqdebdNekh3nxVq/V8IBbTFFqbJe6zAldEI2HAgQ1YUeQSGQpdJGS4WxrNOmy+7zDEie86XXQEi3B0h1wDd0zQajBAOCvV977UEK3Ih2qpJp2LKY0wBPPFLOn5rfLeKyv2n6oPfQdwyZrfAPI/z9g1ZwjJHtyO5Ecrlr+eu3WesnT9DjUeyXYbbKVG24RKtWrVeUuiwEvqrYXxW62BpELFS95CdinbGG88IInvMdsx24GB8JKfwzTnbfVEs7FRQA5/MkoFbwR/xCr3LGA18r3FTjRlDF6Dj9XCsuic5yhUTb9h8+AWjwvPyLVBjmlZ8xPYLM7nVKjPZ8Dmed43uPQt4KwwlbSnokrLYgB+8npMIMOSPgURab91rXq+ylApBfK7THxWMHFfOcnfKs+tLwHnFiB9nuCeOwPM/jlb5UKtxxWU/EoroDGss4Is/o0knSufqhLujDP7p7N7DThyqmzogOROaW43aSpRBeoeRcVLU8XAIKBxqmZIFDo9Lo7f9bAsOP7vvxCKiZ86UoL9j6JfqSbpjyJiURTT5QMJGpLuH4cK/jr8fmf/h9UAyPSZx9zX2aI9lruVeFjF+dfv1+p3dQLWV0dHT0PKvH1ob9++/rWHNDm9X42M3ouYorRp3aHcTGy6dBqj4NAKbnJK8sPxDp/a3Nd/DTzF53zV6z11vWVlUyz36l//LItYuGea+5sL1zTWNZ7ETEn0SdKabzN/BV1z/ftnUP83oG7orhl5YrrlhxfjkFDvgxtsjVPkzBE628ypR6C1Fo8VaasiAmdcnUwHfMmhWrsK/g67CMXuc5A3/gp6fyLVJofoN3kSOwlKHfpXorW6oh/5fxY0QJ0bii1Xw0HUUzGPXZYZY9ENn9nWCdPTW1pniBQt9iZ6mgVrMJ2i+949/MdoqLaQjF+Go5pJLj0bpB65Zh/h8lAw9kiShKia258g4IyJZmhAik8Zx0XXB4/eDutXtnGA62aouExLH44uy7JHYbJWbkUb6MWkx6D6fopM5xaXXSP2HYxOfuw69MoHkmt1NRhkZsLWkrINMyVGvNSWf6nOEJHZOD9lT9VjQu24V3oyM1V6q6j6Nw8VDvzWoYiBrZ1zo2tnysabV6zbnqkAX/+gZPSn/BnessdTdyIhKJfuyG8Np3r6Bfg06bkZXmLh7tckftxHEL70VGRL/H9ocN1xbM3iOM61px6MqV6+3Zj4NP2DW+5/V6973HHS8FFBozZVht5+umVGW8d+46JVfcSQvKcrsmFH/G9wuNb30m8AyVt2/HTz6eImZ+5retw5+CBySTiKNNi+DEiLE0186ooK9C5znmATcFlYGe564ZPDNnWM6+6dKX07+3ETUaxdC7UrX4bHWtUZi58EdHpsCnaaRfc3RQ6L8ZjnT03/H1/NOIKxlOuTDAKjhTczPKxfNRhGH9+n3059h9ywf9R27v+v4HvT3oOn24b0bDSd7f4pqCvX5bvKunxay5jpMZ+vN7oMHDHJTNG6YzOglh+vcnmiyTtZ0iUK8ruAE9qpqDr+w4thsWSsC5oB9z7QS101yJWbDFYkDzOD5mc5GLnmWHlCDG6/JqapIJF+9zg2tiYQcOeIKVjAAzTVclXGakXkRjayNs8wMDFQXE56DHAGmYyqrua/1nW2UlbgtrygD9SPYYKBRR34MUiDKqw9UI533zPZdRckdpfwpAem2KleQFTEcBaiO5px6AaZLs982FqhAjP8zSpplJa7XnSM+oFuEvwVqwmdzTTX3syaSRWwgQtOmb0rVvHTPPLRguG/qAB46R89aoIiByZppjOvky/b5sAn2mVGCVcoJQKKbe5grahTFx6RlkJRuMNG6XepNXh6zyIoBehSu2j0AXpZHrlBYG4SfprCSuo2RJwk1MiaFRNVAvoRBaRBoRtusWQtIKN0SXcnLXaD8afbM02wdN9IRAl/+fkyvrbzq0rVLvTxqnwSEj5vdl63SfpdVQEZuJCtv8BPywcm8EEYCwl2Uh3PwR8xpjcayo2QRUXbmhW0VboknFhjsqnKjIvT7KR1OsrlNhiL4x7Od6Lf6yYMoM+oEI+p4COIKPf9gW49hgmcbWrK56hxnWerZB/Re/ZWIhZj5QPwrFUDJhpB5fm2wBtRtiHQ9FU2KfTJgUZiLLPUUixMTlYUuV3XSeswJG1CrMzQLVUZDvOIanExrM+J4M+cjC2SiduZpfUuGsoijM6LSRvfzvxBkIdyVUkBrMti9HDLEaNUuliZJ9WbCMdTWUZm/2fuptcECodxtS6p1CDGI48pVqIAIvZ8dYV3fMYcutQQym2cf3leNuTW2Byt8PKqrZcGwpoA+bYlJkv3XVM26ZQwU0ratqdBPFYxkMraMwBO4VCEySnisUjFYt6QBu63rDwNZZuyj51SL1TMF+e+pRWb1hBBAzNTsDGZKO/1NuF7ytH8ffiGSN6edWQjC7wE+0mvmdB6BBywiRjEgnR7HZhCiRn8J7Qdep0oHV2hqdnqFqarpPKIaJen3K2fPKI1uHbNMTIndC4DuMBL+j50UGUuvfnYJAIcCpg5M2RoJB7wCWRoVcht09JTBI7wNgkpjt4Jmci9E63UF2KY61xIldaQz59N2D+kzhVOtlCAAq3DmUMWQsd8mbrP3FUOBcOfKjdJrkQLYp0AvW2YfLeFauojNcx0g2fl6jOo/wQURVeaAJRnHnowVrBq46/n8ITW7qss+oOTcxqPvu69VPVSUswvSHfWUV0ytGjC5xT7PxEdOnVABpmPTSPmyiP+0x3jf6Dt3JtiO8qj6odatd6xq5F4Yf4a82g9X1Psphw23/BPgPyBDKP5MVw0/uUBrd+rFZMc/dg4uklJNw2dq61JznZN7qf2uG5zzc8b2h92q52J3ErnPpDnztBRBGqxuBYCcnWmd19zikh+t5bhSj0rSoD6HqreeZlHM7Wv4G5I3vZT79IL3M+dsG7uJa75FVbCQwtsY/aZurMPUu+/h14iFlPEXpU4p6zF2V8L9963Uq7qZA9V/fEGTd3pSR+ubWLogL6CotUvS68zh7PifoknaJ+VLTNbdo/5F7L4wW7piBYCzPglMFt9uj5nYkDOuCMxsfByPvqcCA+t+SU5t1kkkXpnIsxazgoet1+No1/waCwTv1QZhX3ZpdQ7s0GL5iDp3dmlVWEPgatvJ4hdPQcC1YfrI5jGMWnkoVG+QKMDax5eaIpT8HTgJQLvBNStuJCnpl/ye+/VqTJbFEq7Cc9w52h1G/wsEMOrZHitpgS6i81wfcyWlsA9gzLja/zWkZa1DQpMlvIllULAEHrobhduiXmxyK+xkJZP81J/IONitY8aQlqJoYYy1r6MvvxPhou1HPpk+xvwzxhk+gBMgsL5A/Ulml6F5u1Q01fQOa+QVZl87h4Ozxh0B6UzMQ2/UtPLvOY/zUYtidPCcDC66bIyNk57TAEPuQf36eD03Z/lBPL7nlLF8cFJI9o/ue89xm2zV2Nu81atK3f+VcvwkzwPp9LYgm2dvT9VglMw5rckJjAQXSTvNUkxgarrVbYy2ILi0ccQ6QYlsgbNW6KUbg+UOUt5Y8AcYqvF1WRFZpgCrkWWOie8ZgYjSd27C90vim5wYgpRn6dOqg2woqS10ohKaUSNimWUYIaV+ZsbWEe2UJGilSha6n5bPhmWPhmYdwwuYruh7Spfm/KLI7TiAMek270uBcPXfhq+WKzQA07dCOSwPF3mbfcrSR0FsQoe4qgRs4IOUiGYaGJrX552x+v+3303L4+HScnFVmjQMMko+GNsJ5D/NbMbwL5B/6R3VrXV6LCCcw2EXXHa23M1KpnNfpfu5icIvhbyJyYCbvTIXMRIXjdwn11k6R5hHk8HNEoJ88wMWp/JmuTE3XDUr6qhOfoLLrWVgT9mId5m8cdvlfWrENsQvK+AvArfz7Uwe5kMiykMsVKFK1eNCPO6IrqkS5sJ3jxUedtRxCjeX2Z95LEBqJMFK9+pNUVE9+XxWqADVytSUWAYTBuwurpJ2NcZLp64WvB9W0NAlh97SVGBdIwpZNZJm3dcqintz3QJdYWAJvNQamOM4sRka7eu4+E8VJryoxpvTNWMLOn5nAEc1FCvOsafJ+jJZv5YeKl3KXeDZu3wFmb/wNJGJ1/BFfM7CmNV2rEz1rjf1Yl5UODDKVc0IIkQ+uGZ77u8JLiJWgVOBIG2yIFme6qmYLhOVT8mhfssV3ne27yjaSZiXrrRQw+V6PLSC8ioc6l1q4YtESD3Lakm37VLrhG9QInjd3kdrOMnUkv9HV2qTvEfz/pEVtJbj2bJvH3jEAXUducQJ1CaWE2rU/cPgc+cyW/dUSEK1Mel0ooBHNF9wXnGgXFEfJuus1pEtwCtEBzLbVgGv06iHMonq3PlvcqVt2FjJDvJh8rDM77xHNjr1WYCQY88aw0gUbr0fPDOi+y5ZPFdp4CagmTlJ1stDmefiiSXjK4dOywxp7u1tRYoV5UpwWjPqET/IMNzpSQ7YR4b+6FGtCPFqfJt3mjGpEY2BuapyE3lR1tK4qiDL+q1m8se3i4sSFiGj7kYfUY63sowll8C/ROyCJFWWDwmMMSCsCnfnAkPdCBW6y9gVA0XhwCwaJXWb+7tONXWYPHdUjnrenenSnReyiZ8ydiRE4JijrHzSrX0VtiAwEvydDfTaqSkdycWzXbWzU+ZCokMbBLsUXeOy04a0ySAJq7M6RY3RnEeNb38+gl4mlBh7faMmJdJcx9m2wGa2297tyHOPJjjbdPfehRvW81oL5eROfeyvM3vNcf5NQW7HkXqAbZf9+OOs/pimPd+BptRlBT7CHjwwYkw2tmoHcdtWTEs0K97BQpaQ9QOQU0c3XJAr0WXdT3UU3Fim+P2Tv1qmT3Y1z12hOS1MXwK2YljAiyH1uRxy8CAhzVAGI+NKj4XGA6IX2mdeOtRcWEKVgCx2nmGYM5TlAJ+qR8y21x3K8PRk9fZ3TNqjJFJrniSa/1vq2IEDVPPyqey+k5eW6EF7jf4f9/7Pr3JBqnh2Bt+LWoagg8J/URLIDuYg8/Wqbu/PkVYAle5AApFMeLX4ZVHEbi1yf5cuPFXNkg2OLsFNK2ZRGEspmkPfDqQ7SblSHbdp2+dLnTGW5j9172d08INEgGNp93l0xJ0GJfnvic1BxPaVVmcmGopYUyU4N1yLIxg0ccxXO3L7j4avSET41CKfXZ+arfVBfGsMVz3uwJCDZ0Eee9dJShSEZNK/yQa3ryN82jolp6K6msTGf4HGXFzLjPzAH3Wnai3Jxd132MbDqFPExbBMS5Bt9YYMOf9aP8/FzAUtpFRpLNfQXe0n0ZgH1HHQXKxl3ormpbty5ZcTre8YOLR7Vw2pmVPbCmnlisZMd1KdR+HPJKaD2i0idrI2xwipIgWp2XuAug/9QPFZOL95timfcgGmUnqDbTR48tPmUFxYoXB5+CLc2A1D5rtwezre/Fb09KLTr15goiqzvuFgbt7lLndZa+7sAxTFCIAxxocgMp0cuZnwce464EJs3MkQubPAD5ErQ/EFCgKVV5dUAm9OUF10VazdrrctGpxh1JQPVMtTebjbaDLkOWGFhNlk8Ghq19jrRvxqo5sDeSRM72fVGsDge2CjSwhVVsjdH2DAhy1SrI067R05bRbO9cGOtRAW+eI6SCgAKkochvt6IOD7XkpLdt2a1Cc9Thmv8DvyHvHmh/L7b5T7cah7dXS1hHHdd2HPt9dM9EZH6NDz8vzv7vu6CNWwc7yQyHtqn278A+ru6/Ea+Zu3enuNjKJgjf3qUmqQ0csOPiQ3oF4qVDA2G/LA/RgZ3P2DFsbwfSyOqsNHGI2iTvP/eJ8tWX9AMVymFl2Pn4/35v9xVaSLJH9inAehzBA6isMMasZ2Q2yvFXkKmQ8sAg+oU/CwcUPEuMlI5Yi2hFLMjxNEFvQarK7p30/CqU8hyncr2P2BLrdUAUYtTkgcrWzAzg7e1fJmDreCeIt6OEJzBFcfodjEe8icPZExEWpzlQyZiGp8uMUl4vlJm+BW53rWIK4v+Wo+LBr87yTxNrIS6Uzhg9pBG/Hl1zyLr3Aj1EXrlgn8DfHniwIGbPsMKsL3fT+z0J7dDDyKFit14H/WQtlgfewrBVumZWkMlQFArPm+ivd2huegShrURI8RsVpb97xU/wMdRwqW+9b+oXpuzZvHLBpxox9MJEQYuLuH/33TVVnzLQDlCi3yY+NpU9HqLk8WcWyAdYjXT0WExqUKIppiKJ1a/Zp1yRLrf8SfALFZcvETb6I6Kr74A5Uj4XCjTn/r/aHuJuBVs57gOHG+01XxRPh/qEhjucwo8ASKDVBJLkemwS/4ervVUx8P1MDKq3PcXVDRirRMnw443fYJXCda7N5BpUWmM/CYuvCd6OsjZoZ0ERyZrw67Ilz6669mJgxQ4FIxErSc4ZzM4Q21oXwJnYyTLz8u3Xwot7smSE+8yVU+QVbitY1FzuygTO50WXoJRsfG759KbPf0FNBgxNnKDWn785fJKO2XLmI0zIzBe0YfwHjIENytU8y+hLsFgIazbUzPYE7T/hDBU3D7HdueILSFjkMLxl1PynEW7mcBIzD+/NMlWTuQ0Q0KirBbvrIM9rPaP8vpK3Kk4wG34Vk1xkdPlUg1JitwYrFZHTwOa4erafHauUOE7wjPN+IXoqgiSqpqR2B4GJ36HBmf5h/EC68JPYseoooKUS5b3ghnOxy3r3B8e0he1Hds9pWrrpTOfdGeZ2Md+g5CrWGC0OLjhnpqR0OmOo5itu1jqxuvfkUjosxDoYrzq8fivNb4+IYbWOrVd5oVVk7+Q82s6fXjJzbrstUYEKDN43VCzI5KfwuuyCWBYnVsmQ6K7UXKfJCdS3IY0YJAcAOE+CBRVDHTb7YazoQ7HTY/H74mKNQJaVUPE2MbXIg76yGdan6UnQ+JvTHxeK7F5lXyj9PTBt3ipxtMkU5//kuqeBNDlzvUCleARyUdta009xZC3SOwKk21rWk6xPF1m4bVaRmBGqolhI1Q12U8rFBp4axylVMGYED5VN78zfDGvZbnyp7ngZCSbnee8qy5O4WZsdice6udRh1T0SVpQi6auVe87a9QFbKfjMVWdpPHlM5L/YuShXVMOVu46ce+i16WBMID9c2QxUL9cp8v9dA3vQUESkVmEIimWlc7sv9PZDNQsCw3/XqVdeK1Ng4/LJDiHdZCCRrsHleI5991WE8dxvGH4GpWHxWaqzCzJXQgGee4pll0Fy8voX5M+YnoFOwdtWo8GLKyUI6urQf0Mo3c9u8xZK83CZnP53aV0HrUzrPP2WGNBXIe/cKvd4sZ9EuJB9EgcRjrwDFiuyyrd/1Sj9jXu0gRbLAHxqWrbLWjQWl1+W9L+HyIVSWAa4pogjr1wRaSr+pXp0r/B0UFCg/bZnm49UGSA264T3V294t9/91qpriMYWoN9poRhZTimizNlPetTbHOrVzJQAK5DVWQSs4FrtL46N32gDbEoGKOFYrzT+a70bCcJXriwPWrFSA6/aPdr5cLZXtbvPStwp79QI6hVzTMfFtk8K8xfhUwHgW71k8ekb7Ge3/ybRfw8QbjHhPqXi9T0DQPDZUbU1xXVTbXtuhJ9oQHchPSqI+Z3jjsfYDqQxknTxe734Im2PxfF80g2ujzxpIbkMJDFuC7JVQklCPTYHr/js7knX3g6+mK44fbppxce2RGeX6z/vgn91fOPPo1qChdpm4M0bpmjLp7RlPPqsPTWnx8ozH1ClvTOl754z3v4rWTlnm5ozHwWNHpmxYT/uVsnoxIGjtbPcMnW9YHvSLJsczYv8riPE3SEbxdFtleJxoYuiqTQFn3O9DoGm7e/poPhtHPHFnDpxkeXAjAx284QxE2u5120RdtlsamBhlJxqMlKonRVgHaOSQhr6Wgd16NloU1ciDaGCu4cPs2bvHXnUl6hwn31ToFnTYHA7ARTTDa5exnG3BR1nj13Sbn5Cp8AY4Zd/Y1H38Ivhn8Zq7R9WCD+gDTdGHIKGsExT/Nwa1uc4o0aukvVdgYxAYMA+egVyZa7AxETWsa8UUN9Olkkaz2CqcGKQyiNq85U9yxblr+gFEnm3krnB5Cl+mKh2VzapCUAyTTKkKkccyLv/O0BIkhw+77iIha1TB+8psZ1dFlYItsyUKcEcU5e5hwrCvj6C4VxUob7ukmCNAvoLnonWbJAaZYR6mMMRChdZgxiA1un9Fh+Riv+8htTIu78kMuQeezL3T45VEVL1NTUnEJvbmWXeOHTamAzpsruUv4+NAusJums21CoPszSsQX8tMo4YYTNnfDdMxf+dJRkcEtdQGr0GlcZx90stqy/oxFW29B3OOIqDYBz1/q2pPBplLLSSmRFUXKH9NvJMWN7UmolSqZQ8mxzwg6R0RPXw+iCMuZlpcBWSYJqX4CS8K9AOFkgHLzUjlYj7PpwBKswmj6XfzMCuAeh0UFasVbVsTcs+0tJFfqjX8RQm4lt73clscv8smN6g1dCiPGlbgbbK4HApv/rknHLv1fkWqZlVMx+79t7cgEaXXMduBvN3rAP+U/k3EaD1kIuqWwa353X+vUlwQQ3mngGn2TIxjAqqDCRgBs19omk3EJYg03opqK1J6voaXn1KD52BqtPQJ2KdPivCBdDT0EqDA+ZFkyGIRhbYACiAPVq3SmLKPMJ9LUZq0otd11mat42ifSmYj6WgXnYotbjezh+yxbFJJI/X5TYqVTsU28jqdw0WESj3JQAL8IJakhfde+xcr2xizztm+/6+awqo86Wjw4XN7unm0Tkb0PGU6Tz0JTkcwPME3h9vTi9V1/zpFefPq+OzIRpD2yesry/oVqU61/sNU1Jepq4zc2Iy4gNfr9Zb2MPpP2QejhE9QNDXx5DU0T/BVXzo0ZNTjo5kpWr00OfdJ3jmsfgXc77n6agY032U8H80nCp/ELgHnGkzvNmEKqbZKrVCIknKf9A8j2H01HC0kBV/Bg6/jiX0tYPedp3h8n/8ahkiWGBdyqFarfwIcU9igLVMlo57iyb6MKFuNElDHN9Noffr7wReYoxpta/OiW5+U9Ag425DzLFM9I/Y/j9g2+V2qt9b/gAP0rHkPfu7Zm2DPoJ5BPYN6BvUM6hnUM6hnUM+gnkE9g3oG9QzqGdQzqGdQz6CeQT2Degb1vxwq+Jlj2N0la4qLZnyp+okAgSLrh9Lhk9eCqwjRP+7dX/XKL0i7F4o8+jg0Nfhx51voNdev6o8fbDyRDMn9b/ha9WmDmFPhE+1hsVMbdzr/S0E1azCOIrF74AB88iS8ZaJeO1l/IIx2Ly08I9X+8+AwWe/Sk++6stDBVaZmjW/P40t2GCjIYZcU5GkHqbez5HkETr5/5AIonOwrEkg1JLlPkiDKt8jEHpn+cGodVAs1jxinWABLg9+VlNAujOZtZcmVWbSebEGPrukyKt33Ps9m1/5cKh3NoA69qn8V2hK8SFCfQbceDr4FSr/Ppt8fWop2dbfG+g/DXYcPYDk0x/WgtYpyFANkl56t9WkYdyEcspSogrPVOMpAlk8uMYns9fg2XUu+i+hH8iZTLg4R5DjnYBij2ZuM3+nGb0Z4WD+f89u/NAQJSg+GcxomsEMnJzvTYR/RB7IFHxC1hINwVV/cWyJLhbfZV/nFFK9S5hdwGwROSHo5S2lOtfz4qrnlzTRSrGL3PLiTAC9yGX2F6lKqGfKpgeJ7UTz+Ij7sNoAp5bzr8Sj8nqP+115zyngCPC6hQaY9EPqjAEcVtuFPT7Hbw5cpv5UqtHqkuE27pMiL3jN8gUdILAYGzRtKnn8TooBu8BFMSedEjvoRmOF1hmQpek+RDtxa/BHrwIgxKVMiZn7jWqn7hFhZH3qi76cKxBBuzo/Qm0QgSyVz0lJCDZldgPM2C328R9zcycmE9Yr3RjByMaEgvkxbYlnrZXaoEOv9owrfrqSvwhDe6CQ7YXhnBKgoQAzqg2n7Krxv+Q6UGT3K8JqgS0Sl+WRDIxys4gP7ZXymMynB1dggcmyIaMxYoSkbbNERJD+Z/kb+C09OJ1mxF/2NsnuVaKf/0HwQC/EBdjcQU7BqML8yggFa/mczelu1tojR9BBT50mtHsAxb6tkWa0yxPwwV1SfQWOFTi3JJ6MsRvjfpJTV8RjcFoWga9WFEW9jaT9/xf6rIy31QivR3X1rbcjPlhH0GMqOTZCMes9Xspz7djNVYTowV6WQDHF9ZWoHAeksbDQURfYpdDlnYc4sIqf1Q9pYQK1FJybVQW9fpF+2sNdFu+isM7cHjhKO8CPPiXyVy3O11yP+yjU2OTBDWSFyJL6T3lwHb01PykWwQJJRI3fmWAg7Reyk6E28kw/HrLb5B7ecngTuCmgLwRifw/iQHob7oYL2HmbT9w2R1puvIAYWpBVquM3FvK1jWZolW91xLzeZj1fLpNlf/+hIbeQXuC3x0WCNIpldKp3X4pSPPZKFVSz33ZLCCi0Ghs8QzhNNjnTNxtkF/Dq3+ssRQsA651p6Dkb3GUKC61LqbRw/1aXgGb6fhAWpYIOrlGbRQQ3G8tJ+dwNlIG8jWpGXg5X3fpiqwVDiZt+fgGsiHTExRTFaA7NFp1jA+CvmfO+mKjjbI9tviYuSNFejpfda2zKA2JQ/Yf+u0WDhi/A9vrIqa5LVaV2g0K8v7Rf7jGK6xc5jeNsz3BmTOrhPZ22CBAxbNwYh9BHW9OnXTynNvc4b0A8nGN6AX+KpusgwvT9tZHud+WrQDMfEs10B7cY1dAS0BgiRriYd9WZDQ3Wmdx25LGmyC2XIg37KVOpaQjt1LcJ5xUiRF743Ks3ZPOBQ4EIVAqi4MC3fp+bKdD8ryqVRs13EmvcSzmqz7LaIpCvBJejmwO+Hs0EInjz4uTGRnBNr9pXwJtXZfbSGQ4rDhkN1Rl4LtE7RljmA1QY/h5GdELeYiI/4CrEFdkWDsjycatKLx4FK7I1bKHb0IJ/h5mvtij6Vatc2fARrvRdxnfw9ko12Kns2ag8EhIaQY13z+OxSQwUvRqxQlmsRBTQRw0Vy05hQXKwi9mKbQrNYe2Aw3szJk4eMIQN0MW+uS/ojV/WOhr5V9V5c28a5bQFd3tb6liQdhCxgNSlLtSz00mn1divjuwn3JO7jI4RAsrjSccy5tsEnsLc07AhtcRkmuN1n3qJUjb4qoO96zs34K8j/riviG/w/J+kB3zgOyJujH12ikjVVykRITs4befySUNVnVHhLS7QheR3NvwsTv9tQx5F6In9YH6Ieie/INIX1BjwuD9+qvCwecCjXTnnhKQuewddWesLunttXaBcEQu6dLZMHxBMHrJzN+NdKP1+5/FN8XCTGUbiwcxzq2zkO/ketSTdaGl6Rh7ZXuc94bC5HkzKTltFU55YzrfZSWcO8Rqn9aD6HOtAPlFSIQSapk+/WVL/GSKgzrwmUD2rBiCFfeDt5Dj7hZhljaWJ3+7cdTZP8E1NKonN3ItHej89NTVYvQ3KEkfYtb+U6Wmv5Qw09KGdRT3mwNytXu+cThR8ngxCYQuoYgdMqpIYKz0VulXKP8jvsEb1Ov5qe0+fcGghF8ibLSs7yXOkErExlFpfkB67w4TZqDwdKlGZCIMws8nd8lAPfpS2MIfoXXJryqP0N+TT7ztNTPy9xga5tKBk9C0sIrqL7fh+cp9nYDTy4fqVkdXX4Xv2k6da34HgHH8DacDl6t5QrkMJZrAvOBh/3fsB7FqN31mSLRMI75jowRUs/CJxNvy26TjE2SEbPihZGYwp1Yr/TT7cE1z3yfXmre5ugoSVsHBdgdXYygZ4toHs4f2LWqd6dMlVojm5y5KHZkIje70asax8arM5Htp9p2OHhhJddIIZeWxyD93HHTfB0lgzSjctDE1NXjXu+dZ/pV50srDN3BVR7/IghVTRGrUaU9qt4EEfcErWobXWDFpUQ0ehnPAw0GW+kEX0Xg6/EhYsnueJiS6TYEmkeXyq2Lg1nGMyeapkq4vKWhklylCnsGpfpB6/ps09HijRls2jy8kdTPyvL/Ra5/8ooup7Wx+VzFcEaKOxGCezBiSkHy0MfTw1RbWHW6/5AwNwawM/9LL6zDLHEwBFLs5nMa54/T9vw/Xlo6UTcbZt7hShB51S5M5vwsyubzOEwptk8Ak556Ftttmoz1TBk9raJi5I2GeJGMunOIobTGi/IG9uQ+tfxVwN6TdzIm8zY5JAwbh5Gc40nH5rba2oSZ00Hj1xPWPrtubddK8VaLazuIV8s3N0/xZeYNkKXl12I2fp9NPu0MfSiCkFCF/Gb19pT+wPz+bBEeYG2jdjSVVGNOFWrLkwZMqNXFP3qcJSFPKHvKtpzteBKw3CTIMO+6UrGRjhLd+V9lf/CuWFs3kZv5A8npt1Op71TNjNYEKJV5s0+6RtikH9f5oBoOnGd997Ee7Ncinrl0Zb5lwMzL/vfToHHz3gIe4A78eo4ydKLN4j+A1buRi0rGMw+c1fxW7vocg29NE0yQmVY276iVrmZPIr/Hz+0RjTaigKxRR7RmICiu/Qyflh/WZ/Swvfd1LZMJPjvapEeg9/DIcs9PrPfp1d17b4ctbtPIfsgIMEFb0I14qXbLkDkvjy6yRcWPqVLw5Kks1JDfYN4xDqdyo0BxarqVFnTQbnJTHe2LvSDFq1a9TNuY29huWqYc5zPxlb16DGETimiXxOnG2umhrbV1olAAZXkWoUOLUs4sDoWxKvrtet23pLlWVO7pO7wl8qkXUBIbKRWq5rrTvPFDpvfsXsrwLn4Yf8tsLm8LbouhtHsH4R7St5zkRheuE/qnxgCeU8yNpadjkKvvGNd91CO8o7doZLF/rtxcEwHSXtmPV1TJwVMyVJ7uGNlCZGYUxfLmkrbgq+peEcmnzsdFl5gWMIZ632NRgFXFB6g2jvA8fZzjmoPGElbMY6TH9JSsxlOs29AhsDgSkY8qq+9E8dlTfwu2VBAr55Kc0s0q2SHUF9dx2FXnqUDSzyRvRZYFuJoO8WDXV49DfjitBvkuBnPvVWHy6bhgsvpb/TdY/nOegxKQhYNFIjBVY1TxbpzsIXZHxlcTC5l1chZieKWdoznt4tRmjIdV5KtOTdJFnwdCMNLeXt7xa/fFplWd5ttnPNIJ/z+uZl1kjK/72B1nQoxba/T2BryGQ/2FiGTFhaE4gZbkoXits5P5Jq3crUZfSRZSiY8LmG9F6r58jHO4dPziHU9QWQpzW5jOHRnHtZaaO8IQmZu/yDgdHV8QBflxphUgWxqK+UDyMJM3TLzRq9Q/WPHBOgctSwwIjlYco/f06ce5jKOpab3KcUBJ4sKvv8bJw6WgHiPBO9Z5WLMcgV0LaZQJuRSt9EW2AwmNHPEajJ148Mx39GEnZs8jryfbBYMk4NdGRjKZMTDvhjZqQ3wxWXh/pwAbARJlr5g/oGIOj3xZRx1sKBZxeqDTH1keyD4ldm2pCMFu/yWgDMVvcQX3phawN0T0GurL+Mr660ZpXGiFTenD66sOSBM32Mn4vXxfTTFuz4ml+feGARRMnYWDDBmj4f52uHNE0fRrqMFl36JDnpa+dgQ45S1IoGseEMR7CjLBhvQo/azOVgW1IA4q716wISD5sLLGF04a6n7tlJU6NL0T62BYSmeGNB6B2Sq6bGmes8+6xffE6Iu8VrTa4zfcXj3Y1G7An1KytjIX74sGjyCWJxb1evGGkx/sRrpnb7ga1ookfcfDZCtU6sb3wfW1luScS3pGifPv2DdvEbzAQXd0RgO8o2XxNWQhr4u6pzKX1M9rPG3u1yNrQPkOy/83fSvP/hbioOiKTbWW9dObSd+MXrL7LKwGEjU81M70g9Gu1PD/QxU9XT7/Mo28To2pnAymDiPJfz+11+7YAKneO+lw1tItp4EWcoU+JWOg9XJFHtGa/OEf1bT0Q9+XPz29bjggTXvrnun4R+ffPF/AFBLAwQUAAIACAAjPiZLoN87e00AAABrAAAAGwAAAHVuaXZlcnNhbC91bml2ZXJzYWwucG5nLnhtbLOxr8jNUShLLSrOzM+zVTLUM1Cyt+PlsikoSi3LTC1XqACKGekZQICSQqWtkgkStzwzpSQDqMLQ1BwhmJGamZ5RYqtkYWYBF9QHmgkAUEsBAgAAFAACAAgAg3iPRc6CCTfsAgAAiAgAABQAAAAAAAAAAQAAAAAAAAAAAHVuaXZlcnNhbC9wbGF5ZXIueG1sUEsBAgAAFAACAAgAIz4mSy/JuMRcMAAArGIAABcAAAAAAAAAAAAAAAAAHgMAAHVuaXZlcnNhbC91bml2ZXJzYWwucG5nUEsBAgAAFAACAAgAIz4mS6DfO3tNAAAAawAAABsAAAAAAAAAAQAAAAAArzMAAHVuaXZlcnNhbC91bml2ZXJzYWwucG5nLnhtbFBLBQYAAAAAAwADANAAAAA1NAAAAAA="/>
  <p:tag name="ISPRING_OUTPUT_FOLDER" val="C:\Users\gabor\Desktop"/>
  <p:tag name="ISPRING_PRESENTATION_TITLE" val="U1E1_HUN_Slides_HM"/>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1387</TotalTime>
  <Words>5894</Words>
  <Application>Microsoft Office PowerPoint</Application>
  <PresentationFormat>Szélesvásznú</PresentationFormat>
  <Paragraphs>438</Paragraphs>
  <Slides>30</Slides>
  <Notes>30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30</vt:i4>
      </vt:variant>
    </vt:vector>
  </HeadingPairs>
  <TitlesOfParts>
    <vt:vector size="34" baseType="lpstr">
      <vt:lpstr>Arial</vt:lpstr>
      <vt:lpstr>Calibri</vt:lpstr>
      <vt:lpstr>Calibri Light</vt:lpstr>
      <vt:lpstr>Retrospect</vt:lpstr>
      <vt:lpstr>PowerPoint-bemutató</vt:lpstr>
      <vt:lpstr>Tanulási célok</vt:lpstr>
      <vt:lpstr>Bevezetés</vt:lpstr>
      <vt:lpstr>A bemutatásra kerülő módszerek áttekintése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Következtetések, összefoglalás</vt:lpstr>
      <vt:lpstr>Feladatok, kooperatív munka</vt:lpstr>
      <vt:lpstr>Bibliography</vt:lpstr>
      <vt:lpstr>Hasznos linkek</vt:lpstr>
      <vt:lpstr>PowerPoint-bemutató</vt:lpstr>
      <vt:lpstr>PowerPoint-bemutató</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U1E1_HUN_Slides_HM</dc:title>
  <dc:subject/>
  <dc:creator>Zsolt Lengyel</dc:creator>
  <cp:keywords/>
  <dc:description/>
  <cp:lastModifiedBy>Lajtos Gábor</cp:lastModifiedBy>
  <cp:revision>229</cp:revision>
  <cp:lastPrinted>2017-06-11T15:03:59Z</cp:lastPrinted>
  <dcterms:created xsi:type="dcterms:W3CDTF">2017-02-15T07:18:39Z</dcterms:created>
  <dcterms:modified xsi:type="dcterms:W3CDTF">2017-11-23T13:59:59Z</dcterms:modified>
  <cp:category/>
</cp:coreProperties>
</file>