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28"/>
  </p:notesMasterIdLst>
  <p:sldIdLst>
    <p:sldId id="256" r:id="rId2"/>
    <p:sldId id="261" r:id="rId3"/>
    <p:sldId id="259" r:id="rId4"/>
    <p:sldId id="264" r:id="rId5"/>
    <p:sldId id="262" r:id="rId6"/>
    <p:sldId id="296" r:id="rId7"/>
    <p:sldId id="295" r:id="rId8"/>
    <p:sldId id="297" r:id="rId9"/>
    <p:sldId id="277" r:id="rId10"/>
    <p:sldId id="298" r:id="rId11"/>
    <p:sldId id="299" r:id="rId12"/>
    <p:sldId id="300" r:id="rId13"/>
    <p:sldId id="301" r:id="rId14"/>
    <p:sldId id="302" r:id="rId15"/>
    <p:sldId id="304" r:id="rId16"/>
    <p:sldId id="303" r:id="rId17"/>
    <p:sldId id="278" r:id="rId18"/>
    <p:sldId id="305" r:id="rId19"/>
    <p:sldId id="268" r:id="rId20"/>
    <p:sldId id="267" r:id="rId21"/>
    <p:sldId id="266" r:id="rId22"/>
    <p:sldId id="306" r:id="rId23"/>
    <p:sldId id="269" r:id="rId24"/>
    <p:sldId id="257" r:id="rId25"/>
    <p:sldId id="274" r:id="rId26"/>
    <p:sldId id="275"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629"/>
    <p:restoredTop sz="62700" autoAdjust="0"/>
  </p:normalViewPr>
  <p:slideViewPr>
    <p:cSldViewPr snapToGrid="0" snapToObjects="1">
      <p:cViewPr varScale="1">
        <p:scale>
          <a:sx n="75" d="100"/>
          <a:sy n="75" d="100"/>
        </p:scale>
        <p:origin x="-1704" y="-90"/>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5" d="100"/>
          <a:sy n="65" d="100"/>
        </p:scale>
        <p:origin x="336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6AC242-29AA-4844-BF2D-23DE426A8B69}" type="datetimeFigureOut">
              <a:rPr lang="hu-HU" smtClean="0"/>
              <a:pPr/>
              <a:t>2017.09.24.</a:t>
            </a:fld>
            <a:endParaRPr lang="hu-HU"/>
          </a:p>
        </p:txBody>
      </p:sp>
      <p:sp>
        <p:nvSpPr>
          <p:cNvPr id="4" name="Diakép hely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A472E4-E8CF-4752-8D89-CC6C7CAD9C51}" type="slidenum">
              <a:rPr lang="hu-HU" smtClean="0"/>
              <a:pPr/>
              <a:t>‹#›</a:t>
            </a:fld>
            <a:endParaRPr lang="hu-HU"/>
          </a:p>
        </p:txBody>
      </p:sp>
    </p:spTree>
    <p:extLst>
      <p:ext uri="{BB962C8B-B14F-4D97-AF65-F5344CB8AC3E}">
        <p14:creationId xmlns:p14="http://schemas.microsoft.com/office/powerpoint/2010/main" xmlns="" val="240068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kern="1200" dirty="0" smtClean="0">
                <a:solidFill>
                  <a:schemeClr val="tx1"/>
                </a:solidFill>
                <a:effectLst/>
                <a:latin typeface="+mn-lt"/>
                <a:ea typeface="+mn-ea"/>
                <a:cs typeface="+mn-cs"/>
              </a:rPr>
              <a:t>U1.E2</a:t>
            </a:r>
            <a:r>
              <a:rPr lang="de-AT" sz="1200" kern="1200" baseline="0" dirty="0" smtClean="0">
                <a:solidFill>
                  <a:schemeClr val="tx1"/>
                </a:solidFill>
                <a:effectLst/>
                <a:latin typeface="+mn-lt"/>
                <a:ea typeface="+mn-ea"/>
                <a:cs typeface="+mn-cs"/>
              </a:rPr>
              <a:t> </a:t>
            </a:r>
            <a:r>
              <a:rPr lang="sl-SI" sz="1200" kern="1200" baseline="0" dirty="0" smtClean="0">
                <a:solidFill>
                  <a:schemeClr val="tx1"/>
                </a:solidFill>
                <a:effectLst/>
                <a:latin typeface="+mn-lt"/>
                <a:ea typeface="+mn-ea"/>
                <a:cs typeface="+mn-cs"/>
              </a:rPr>
              <a:t>Opis </a:t>
            </a:r>
            <a:endParaRPr lang="de-AT" sz="1200" kern="1200" baseline="0" dirty="0" smtClean="0">
              <a:solidFill>
                <a:schemeClr val="tx1"/>
              </a:solidFill>
              <a:effectLst/>
              <a:latin typeface="+mn-lt"/>
              <a:ea typeface="+mn-ea"/>
              <a:cs typeface="+mn-cs"/>
            </a:endParaRPr>
          </a:p>
          <a:p>
            <a:endParaRPr lang="de-AT" sz="1200" kern="1200" baseline="0" dirty="0" smtClean="0">
              <a:solidFill>
                <a:schemeClr val="tx1"/>
              </a:solidFill>
              <a:effectLst/>
              <a:latin typeface="+mn-lt"/>
              <a:ea typeface="+mn-ea"/>
              <a:cs typeface="+mn-cs"/>
            </a:endParaRPr>
          </a:p>
          <a:p>
            <a:r>
              <a:rPr lang="sl-SI" sz="1200" kern="1200" noProof="0" dirty="0" smtClean="0">
                <a:solidFill>
                  <a:schemeClr val="tx1"/>
                </a:solidFill>
                <a:effectLst/>
                <a:latin typeface="+mn-lt"/>
                <a:ea typeface="+mn-ea"/>
                <a:cs typeface="+mn-cs"/>
              </a:rPr>
              <a:t>V tej fazi bomo obravnavali metode generiranja in vrednotenja idej.</a:t>
            </a:r>
          </a:p>
          <a:p>
            <a:r>
              <a:rPr lang="sl-SI" sz="1200" kern="1200" noProof="0" dirty="0" smtClean="0">
                <a:solidFill>
                  <a:schemeClr val="tx1"/>
                </a:solidFill>
                <a:effectLst/>
                <a:latin typeface="+mn-lt"/>
                <a:ea typeface="+mn-ea"/>
                <a:cs typeface="+mn-cs"/>
              </a:rPr>
              <a:t>Učitelji se v tem elementu naučijo metod za analizo problemov in izboljšav. To se nanaša na metode, kot so:</a:t>
            </a:r>
          </a:p>
          <a:p>
            <a:r>
              <a:rPr lang="sl-SI" sz="1200" kern="1200" noProof="0" dirty="0" smtClean="0">
                <a:solidFill>
                  <a:schemeClr val="tx1"/>
                </a:solidFill>
                <a:effectLst/>
                <a:latin typeface="+mn-lt"/>
                <a:ea typeface="+mn-ea"/>
                <a:cs typeface="+mn-cs"/>
              </a:rPr>
              <a:t>viharjenje možganov</a:t>
            </a:r>
          </a:p>
          <a:p>
            <a:r>
              <a:rPr lang="sl-SI" sz="1200" kern="1200" noProof="0" dirty="0" smtClean="0">
                <a:solidFill>
                  <a:schemeClr val="tx1"/>
                </a:solidFill>
                <a:effectLst/>
                <a:latin typeface="+mn-lt"/>
                <a:ea typeface="+mn-ea"/>
                <a:cs typeface="+mn-cs"/>
              </a:rPr>
              <a:t>zapisovanje idej</a:t>
            </a:r>
          </a:p>
          <a:p>
            <a:r>
              <a:rPr lang="sl-SI" sz="1200" kern="1200" noProof="0" dirty="0" smtClean="0">
                <a:solidFill>
                  <a:schemeClr val="tx1"/>
                </a:solidFill>
                <a:effectLst/>
                <a:latin typeface="+mn-lt"/>
                <a:ea typeface="+mn-ea"/>
                <a:cs typeface="+mn-cs"/>
              </a:rPr>
              <a:t>metoda ključnih dejavnikov uspeha</a:t>
            </a:r>
          </a:p>
          <a:p>
            <a:r>
              <a:rPr lang="sl-SI" sz="1200" kern="1200" noProof="0" dirty="0" smtClean="0">
                <a:solidFill>
                  <a:schemeClr val="tx1"/>
                </a:solidFill>
                <a:effectLst/>
                <a:latin typeface="+mn-lt"/>
                <a:ea typeface="+mn-ea"/>
                <a:cs typeface="+mn-cs"/>
              </a:rPr>
              <a:t>SWOT analiza</a:t>
            </a:r>
          </a:p>
          <a:p>
            <a:r>
              <a:rPr lang="sl-SI" sz="1200" kern="1200" noProof="0" dirty="0" smtClean="0">
                <a:solidFill>
                  <a:schemeClr val="tx1"/>
                </a:solidFill>
                <a:effectLst/>
                <a:latin typeface="+mn-lt"/>
                <a:ea typeface="+mn-ea"/>
                <a:cs typeface="+mn-cs"/>
              </a:rPr>
              <a:t>+/- tehnika</a:t>
            </a:r>
          </a:p>
          <a:p>
            <a:r>
              <a:rPr lang="sl-SI" sz="1200" kern="1200" noProof="0" dirty="0" smtClean="0">
                <a:solidFill>
                  <a:schemeClr val="tx1"/>
                </a:solidFill>
                <a:effectLst/>
                <a:latin typeface="+mn-lt"/>
                <a:ea typeface="+mn-ea"/>
                <a:cs typeface="+mn-cs"/>
              </a:rPr>
              <a:t>&lt;več bo našteto&gt;</a:t>
            </a:r>
            <a:endParaRPr lang="sl-SI" noProof="0" dirty="0"/>
          </a:p>
        </p:txBody>
      </p:sp>
      <p:sp>
        <p:nvSpPr>
          <p:cNvPr id="4" name="Dia számának helye 3"/>
          <p:cNvSpPr>
            <a:spLocks noGrp="1"/>
          </p:cNvSpPr>
          <p:nvPr>
            <p:ph type="sldNum" sz="quarter" idx="10"/>
          </p:nvPr>
        </p:nvSpPr>
        <p:spPr/>
        <p:txBody>
          <a:bodyPr/>
          <a:lstStyle/>
          <a:p>
            <a:fld id="{79A472E4-E8CF-4752-8D89-CC6C7CAD9C51}" type="slidenum">
              <a:rPr lang="hu-HU" smtClean="0"/>
              <a:pPr/>
              <a:t>1</a:t>
            </a:fld>
            <a:endParaRPr lang="hu-HU"/>
          </a:p>
        </p:txBody>
      </p:sp>
    </p:spTree>
    <p:extLst>
      <p:ext uri="{BB962C8B-B14F-4D97-AF65-F5344CB8AC3E}">
        <p14:creationId xmlns:p14="http://schemas.microsoft.com/office/powerpoint/2010/main" xmlns="" val="372748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noProof="0" dirty="0" smtClean="0">
                <a:latin typeface="Arial" pitchFamily="34" charset="0"/>
                <a:cs typeface="Arial" pitchFamily="34" charset="0"/>
              </a:rPr>
              <a:t>Analiza ključnih kompetenc vam pomaga, da osredotočite svojo inovativnost na določena področja, kjer ustvarite največjo vrednost za organizacijo in poslovanje.</a:t>
            </a:r>
          </a:p>
          <a:p>
            <a:endParaRPr lang="en-GB" sz="1200" dirty="0" smtClean="0">
              <a:latin typeface="Arial" pitchFamily="34" charset="0"/>
              <a:cs typeface="Arial" pitchFamily="34" charset="0"/>
            </a:endParaRPr>
          </a:p>
          <a:p>
            <a:r>
              <a:rPr lang="sl-SI" sz="1200" noProof="0" dirty="0" smtClean="0">
                <a:latin typeface="Arial" pitchFamily="34" charset="0"/>
                <a:cs typeface="Arial" pitchFamily="34" charset="0"/>
              </a:rPr>
              <a:t>Primer:</a:t>
            </a:r>
          </a:p>
          <a:p>
            <a:r>
              <a:rPr lang="sl-SI" sz="1200" noProof="0" dirty="0" smtClean="0">
                <a:latin typeface="Arial" pitchFamily="34" charset="0"/>
                <a:cs typeface="Arial" pitchFamily="34" charset="0"/>
              </a:rPr>
              <a:t>Na primer, vodilno podjetje za avtomobilsko industrijo za sisteme zobnikov opredeljuje osnovne funkcije (poseben modularni sistem z zamenljivo strategijo prestavljanja zobnikov), ki jih razlikuje od konkurentov in ki se lahko uporablja pri vseh podobnih projektih. Družba se nato odloči razviti vse osnovne funkcije samo enkrat in vzdrževati nastavitve parametrov, ki omogočajo uporabo iste 80% (pripravljene za uporabo) funkcionalnosti s parametričnimi sklopi za številne različne stranke. Nato se podjetja naučijo novih funkcij in se odločijo, ali jih bodo vključile v bazo.</a:t>
            </a:r>
          </a:p>
          <a:p>
            <a:r>
              <a:rPr lang="sl-SI" sz="1200" noProof="0" dirty="0" smtClean="0">
                <a:latin typeface="Arial" pitchFamily="34" charset="0"/>
                <a:cs typeface="Arial" pitchFamily="34" charset="0"/>
              </a:rPr>
              <a:t>To dolgoročno vodi k stabilnim sistemom, ki delajo za mnoge odjemalce, in osredotočajo učenje na ključne funkcije, ki jih lahko dobavljajo bolje in hitreje kot kateri koli od konkurentov.</a:t>
            </a:r>
            <a:endParaRPr lang="sl-SI" sz="1200" noProof="0" dirty="0" smtClean="0">
              <a:latin typeface="Arial" pitchFamily="34" charset="0"/>
              <a:ea typeface="MS PGothic" pitchFamily="34" charset="-128"/>
              <a:cs typeface="Arial" pitchFamily="34" charset="0"/>
            </a:endParaRPr>
          </a:p>
          <a:p>
            <a:endParaRPr lang="sl-SI" sz="1200" dirty="0" smtClean="0">
              <a:latin typeface="Arial" pitchFamily="34" charset="0"/>
              <a:cs typeface="Arial" pitchFamily="34" charset="0"/>
            </a:endParaRPr>
          </a:p>
          <a:p>
            <a:r>
              <a:rPr lang="sl-SI" sz="1200" noProof="0" dirty="0" smtClean="0">
                <a:latin typeface="Arial" pitchFamily="34" charset="0"/>
                <a:cs typeface="Arial" pitchFamily="34" charset="0"/>
              </a:rPr>
              <a:t>Primer napačne izbire jedra znanja:</a:t>
            </a:r>
          </a:p>
          <a:p>
            <a:r>
              <a:rPr lang="sl-SI" sz="1200" noProof="0" dirty="0" smtClean="0">
                <a:latin typeface="Arial" pitchFamily="34" charset="0"/>
                <a:cs typeface="Arial" pitchFamily="34" charset="0"/>
              </a:rPr>
              <a:t>Nekdo, ki trdi, da ponuja usposabljanje. Kakšna je torej razlika za druge ponudnike usposabljanja.</a:t>
            </a:r>
          </a:p>
          <a:p>
            <a:r>
              <a:rPr lang="sl-SI" sz="1200" noProof="0" dirty="0" smtClean="0">
                <a:latin typeface="Arial" pitchFamily="34" charset="0"/>
                <a:cs typeface="Arial" pitchFamily="34" charset="0"/>
              </a:rPr>
              <a:t>Nekdo, ki trdi, da ponujajo pogonske rešitve za avtomobile. Kaj je takrat razlika za druga avtomobilska podjetja.</a:t>
            </a:r>
          </a:p>
          <a:p>
            <a:r>
              <a:rPr lang="sl-SI" sz="1200" noProof="0" dirty="0" smtClean="0">
                <a:latin typeface="Arial" pitchFamily="34" charset="0"/>
                <a:cs typeface="Arial" pitchFamily="34" charset="0"/>
              </a:rPr>
              <a:t>Nekdo, ki trdi, da ponujajo testne storitve. Kakšna je torej razlika za druga podjetja za testiranje.</a:t>
            </a:r>
          </a:p>
          <a:p>
            <a:endParaRPr lang="sl-SI" sz="1200" noProof="0" dirty="0" smtClean="0">
              <a:latin typeface="Arial" pitchFamily="34" charset="0"/>
              <a:cs typeface="Arial" pitchFamily="34" charset="0"/>
            </a:endParaRPr>
          </a:p>
          <a:p>
            <a:r>
              <a:rPr lang="sl-SI" sz="1200" noProof="0" dirty="0" smtClean="0">
                <a:latin typeface="Arial" pitchFamily="34" charset="0"/>
                <a:cs typeface="Arial" pitchFamily="34" charset="0"/>
              </a:rPr>
              <a:t>Sklep:</a:t>
            </a:r>
          </a:p>
          <a:p>
            <a:r>
              <a:rPr lang="sl-SI" sz="1200" dirty="0" smtClean="0">
                <a:latin typeface="Arial" pitchFamily="34" charset="0"/>
                <a:cs typeface="Arial" pitchFamily="34" charset="0"/>
              </a:rPr>
              <a:t>Osnovne kompetence dajejo pozitiven odgovor na vsa štiri zgoraj navedena vprašanja. Ko se identificirajo, je mogoče narediti naslednji korak v oblikovanju učne arhitekture.</a:t>
            </a:r>
          </a:p>
          <a:p>
            <a:endParaRPr lang="en-GB" sz="1200" b="0" i="0" u="none" strike="noStrike" kern="1200" baseline="0" dirty="0" smtClean="0">
              <a:solidFill>
                <a:schemeClr val="tx1"/>
              </a:solidFill>
              <a:latin typeface="+mn-lt"/>
              <a:ea typeface="+mn-ea"/>
              <a:cs typeface="+mn-cs"/>
            </a:endParaRPr>
          </a:p>
          <a:p>
            <a:pPr marL="0" indent="0">
              <a:buNone/>
            </a:pPr>
            <a:r>
              <a:rPr lang="sl-SI" sz="1200" dirty="0" smtClean="0"/>
              <a:t>Vir</a:t>
            </a:r>
            <a:r>
              <a:rPr lang="en-GB" sz="1200" dirty="0" smtClean="0"/>
              <a:t>: </a:t>
            </a:r>
            <a:r>
              <a:rPr lang="en-GB" sz="1200" dirty="0" smtClean="0"/>
              <a:t>A Learning Organisation Approach for Process Improvement in the Service Sector , R. Messnarz. C. </a:t>
            </a:r>
            <a:r>
              <a:rPr lang="en-GB" sz="1200" dirty="0" err="1" smtClean="0"/>
              <a:t>Stöckler</a:t>
            </a:r>
            <a:r>
              <a:rPr lang="en-GB" sz="1200" dirty="0" smtClean="0"/>
              <a:t>, G. Velasco, G. </a:t>
            </a:r>
            <a:r>
              <a:rPr lang="en-GB" sz="1200" dirty="0" err="1" smtClean="0"/>
              <a:t>O'Suilleabhain</a:t>
            </a:r>
            <a:r>
              <a:rPr lang="en-GB" sz="1200" dirty="0" smtClean="0"/>
              <a:t>, A Learning Organisation Approach for Process Improvement in the Service Sector, in: Proceedings of the </a:t>
            </a:r>
            <a:r>
              <a:rPr lang="en-GB" sz="1200" dirty="0" err="1" smtClean="0"/>
              <a:t>EuroSPI</a:t>
            </a:r>
            <a:r>
              <a:rPr lang="en-GB" sz="1200" dirty="0" smtClean="0"/>
              <a:t> 1999 Conference, 25-27 October 1999, Pori, Finland</a:t>
            </a:r>
          </a:p>
          <a:p>
            <a:pPr marL="0" indent="0">
              <a:buNone/>
            </a:pPr>
            <a:endParaRPr lang="en-GB" sz="1200" dirty="0" smtClean="0"/>
          </a:p>
          <a:p>
            <a:pPr marL="0" indent="0">
              <a:buNone/>
            </a:pPr>
            <a:r>
              <a:rPr lang="sl-SI" sz="1200" dirty="0" smtClean="0"/>
              <a:t>Vir</a:t>
            </a:r>
            <a:r>
              <a:rPr lang="en-GB" sz="1200" dirty="0" smtClean="0"/>
              <a:t>: G</a:t>
            </a:r>
            <a:r>
              <a:rPr lang="en-GB" sz="1200" dirty="0" smtClean="0"/>
              <a:t>. Spork, et. al, Establishment of a Performance Driven Improvement Program,  in : Proceedings of the </a:t>
            </a:r>
            <a:r>
              <a:rPr lang="en-GB" sz="1200" dirty="0" err="1" smtClean="0"/>
              <a:t>EuroSPI</a:t>
            </a:r>
            <a:r>
              <a:rPr lang="en-GB" sz="1200" dirty="0" smtClean="0"/>
              <a:t> 2007 Conference, Potsdam, Germany, Sept. 2007, also published in Wiley </a:t>
            </a:r>
            <a:r>
              <a:rPr lang="en-GB" sz="1200" dirty="0" err="1" smtClean="0"/>
              <a:t>Interscience</a:t>
            </a:r>
            <a:r>
              <a:rPr lang="en-GB" sz="1200" dirty="0" smtClean="0"/>
              <a:t> Journal, SPIP Proceeding in June 2008</a:t>
            </a:r>
          </a:p>
          <a:p>
            <a:pPr marL="0" indent="0">
              <a:buNone/>
            </a:pPr>
            <a:endParaRPr lang="en-GB" sz="1200" dirty="0" smtClean="0"/>
          </a:p>
          <a:p>
            <a:pPr marL="0" indent="0">
              <a:buNone/>
            </a:pPr>
            <a:r>
              <a:rPr lang="sl-SI" sz="1200" dirty="0" smtClean="0"/>
              <a:t>Vir</a:t>
            </a:r>
            <a:r>
              <a:rPr lang="en-GB" sz="1200" dirty="0" smtClean="0"/>
              <a:t>: </a:t>
            </a:r>
            <a:r>
              <a:rPr lang="en-GB" sz="1200" dirty="0" smtClean="0"/>
              <a:t>Messnarz R., et. al., ORGANIC - Continuous Organisational Learning in Innovation and Companies, in: Proceedings of the E2005 Conference, E-Work and E-commerce, Novel solutions for a global networked economy, eds. Brian Stanford Smith, </a:t>
            </a:r>
            <a:r>
              <a:rPr lang="en-GB" sz="1200" dirty="0" err="1" smtClean="0"/>
              <a:t>Enrica</a:t>
            </a:r>
            <a:r>
              <a:rPr lang="en-GB" sz="1200" dirty="0" smtClean="0"/>
              <a:t> </a:t>
            </a:r>
            <a:r>
              <a:rPr lang="en-GB" sz="1200" dirty="0" err="1" smtClean="0"/>
              <a:t>Chiozza</a:t>
            </a:r>
            <a:r>
              <a:rPr lang="en-GB" sz="1200" dirty="0" smtClean="0"/>
              <a:t>, IOS Press, Amsterdam, Berlin, Oxford, Tokyo, Washington, 2004 </a:t>
            </a:r>
          </a:p>
        </p:txBody>
      </p:sp>
      <p:sp>
        <p:nvSpPr>
          <p:cNvPr id="4" name="Dia számának helye 3"/>
          <p:cNvSpPr>
            <a:spLocks noGrp="1"/>
          </p:cNvSpPr>
          <p:nvPr>
            <p:ph type="sldNum" sz="quarter" idx="10"/>
          </p:nvPr>
        </p:nvSpPr>
        <p:spPr/>
        <p:txBody>
          <a:bodyPr/>
          <a:lstStyle/>
          <a:p>
            <a:fld id="{79A472E4-E8CF-4752-8D89-CC6C7CAD9C51}" type="slidenum">
              <a:rPr lang="hu-HU" smtClean="0"/>
              <a:pPr/>
              <a:t>10</a:t>
            </a:fld>
            <a:endParaRPr lang="hu-HU"/>
          </a:p>
        </p:txBody>
      </p:sp>
    </p:spTree>
    <p:extLst>
      <p:ext uri="{BB962C8B-B14F-4D97-AF65-F5344CB8AC3E}">
        <p14:creationId xmlns:p14="http://schemas.microsoft.com/office/powerpoint/2010/main" xmlns="" val="349885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1" noProof="0" dirty="0" smtClean="0">
                <a:latin typeface="Arial" pitchFamily="34" charset="0"/>
                <a:ea typeface="MS PGothic" pitchFamily="34" charset="-128"/>
                <a:cs typeface="Arial" pitchFamily="34" charset="0"/>
              </a:rPr>
              <a:t>Definicija arhitekturnega okvira</a:t>
            </a:r>
          </a:p>
          <a:p>
            <a:endParaRPr lang="sl-SI" sz="1200" b="1" noProof="0" dirty="0" smtClean="0">
              <a:latin typeface="Arial" pitchFamily="34" charset="0"/>
              <a:ea typeface="MS PGothic" pitchFamily="34" charset="-128"/>
              <a:cs typeface="Arial" pitchFamily="34" charset="0"/>
            </a:endParaRPr>
          </a:p>
          <a:p>
            <a:r>
              <a:rPr lang="sl-SI" sz="1200" b="0" noProof="0" dirty="0" smtClean="0">
                <a:latin typeface="Arial" pitchFamily="34" charset="0"/>
                <a:ea typeface="MS PGothic" pitchFamily="34" charset="-128"/>
                <a:cs typeface="Arial" pitchFamily="34" charset="0"/>
              </a:rPr>
              <a:t>Arhitektura učeče se organizacije temelji na posebnem okvirnem modelu. Osnovna kompetenca je postavljena sredi (notranji krog, svetlo modra). Okoli notranjega kroga je izdelek in servisni sloj (svetlo rumeni krog). Glavna kompetenca (glej prejšnja merila za izbor) je kompetenca, ki jo lahko pomnožite s katerim koli izdelkom in storitvami v sloju izdelkov in storitev. Potem si vzamete učni krog s strankami, ki </a:t>
            </a:r>
            <a:r>
              <a:rPr lang="sl-SI" sz="1200" b="0" noProof="0" dirty="0" err="1" smtClean="0">
                <a:latin typeface="Arial" pitchFamily="34" charset="0"/>
                <a:ea typeface="MS PGothic" pitchFamily="34" charset="-128"/>
                <a:cs typeface="Arial" pitchFamily="34" charset="0"/>
              </a:rPr>
              <a:t>mj</a:t>
            </a:r>
            <a:r>
              <a:rPr lang="sl-SI" sz="1200" b="0" noProof="0" dirty="0" smtClean="0">
                <a:latin typeface="Arial" pitchFamily="34" charset="0"/>
                <a:ea typeface="MS PGothic" pitchFamily="34" charset="-128"/>
                <a:cs typeface="Arial" pitchFamily="34" charset="0"/>
              </a:rPr>
              <a:t> dodajajo zahteve, ki vodijo do stalne rasti osnovne </a:t>
            </a:r>
            <a:r>
              <a:rPr lang="sl-SI" sz="1200" b="0" noProof="0" dirty="0" err="1" smtClean="0">
                <a:latin typeface="Arial" pitchFamily="34" charset="0"/>
                <a:ea typeface="MS PGothic" pitchFamily="34" charset="-128"/>
                <a:cs typeface="Arial" pitchFamily="34" charset="0"/>
              </a:rPr>
              <a:t>kompetenčne</a:t>
            </a:r>
            <a:r>
              <a:rPr lang="sl-SI" sz="1200" b="0" noProof="0" dirty="0" smtClean="0">
                <a:latin typeface="Arial" pitchFamily="34" charset="0"/>
                <a:ea typeface="MS PGothic" pitchFamily="34" charset="-128"/>
                <a:cs typeface="Arial" pitchFamily="34" charset="0"/>
              </a:rPr>
              <a:t> osnove.</a:t>
            </a:r>
          </a:p>
          <a:p>
            <a:endParaRPr lang="sl-SI" sz="1200" b="1" noProof="0" dirty="0" smtClean="0">
              <a:latin typeface="Arial" pitchFamily="34" charset="0"/>
              <a:ea typeface="MS PGothic" pitchFamily="34" charset="-128"/>
              <a:cs typeface="Arial" pitchFamily="34" charset="0"/>
            </a:endParaRPr>
          </a:p>
          <a:p>
            <a:r>
              <a:rPr lang="sl-SI" sz="1200" b="1" noProof="0" dirty="0" smtClean="0">
                <a:latin typeface="Arial" pitchFamily="34" charset="0"/>
                <a:ea typeface="MS PGothic" pitchFamily="34" charset="-128"/>
                <a:cs typeface="Arial" pitchFamily="34" charset="0"/>
              </a:rPr>
              <a:t>Definicija vodilne stranke</a:t>
            </a:r>
            <a:r>
              <a:rPr lang="sl-SI" sz="1200" b="1" baseline="0" noProof="0" dirty="0" smtClean="0">
                <a:latin typeface="Arial" pitchFamily="34" charset="0"/>
                <a:ea typeface="MS PGothic" pitchFamily="34" charset="-128"/>
                <a:cs typeface="Arial" pitchFamily="34" charset="0"/>
              </a:rPr>
              <a:t> v </a:t>
            </a:r>
            <a:r>
              <a:rPr lang="sl-SI" sz="1200" b="1" baseline="0" noProof="0" dirty="0" err="1" smtClean="0">
                <a:latin typeface="Arial" pitchFamily="34" charset="0"/>
                <a:ea typeface="MS PGothic" pitchFamily="34" charset="-128"/>
                <a:cs typeface="Arial" pitchFamily="34" charset="0"/>
              </a:rPr>
              <a:t>inovciji</a:t>
            </a:r>
            <a:r>
              <a:rPr lang="sl-SI" sz="1200" b="1" baseline="0" noProof="0" dirty="0" smtClean="0">
                <a:latin typeface="Arial" pitchFamily="34" charset="0"/>
                <a:ea typeface="MS PGothic" pitchFamily="34" charset="-128"/>
                <a:cs typeface="Arial" pitchFamily="34" charset="0"/>
              </a:rPr>
              <a:t> </a:t>
            </a:r>
            <a:endParaRPr lang="sl-SI" sz="1200" b="1" noProof="0" dirty="0" smtClean="0">
              <a:latin typeface="Arial" pitchFamily="34" charset="0"/>
              <a:ea typeface="MS PGothic" pitchFamily="34" charset="-128"/>
              <a:cs typeface="Arial" pitchFamily="34" charset="0"/>
            </a:endParaRPr>
          </a:p>
          <a:p>
            <a:endParaRPr lang="sl-SI" sz="1200" b="1" noProof="0" dirty="0" smtClean="0">
              <a:latin typeface="Arial" pitchFamily="34" charset="0"/>
              <a:ea typeface="MS PGothic" pitchFamily="34" charset="-128"/>
              <a:cs typeface="Arial" pitchFamily="34" charset="0"/>
            </a:endParaRPr>
          </a:p>
          <a:p>
            <a:r>
              <a:rPr lang="sl-SI" sz="1200" b="0" noProof="0" dirty="0" smtClean="0">
                <a:latin typeface="Arial" pitchFamily="34" charset="0"/>
                <a:ea typeface="MS PGothic" pitchFamily="34" charset="-128"/>
                <a:cs typeface="Arial" pitchFamily="34" charset="0"/>
              </a:rPr>
              <a:t>Glavna stranka v komercialnih pogojih je tisti, ki ustvari večino denarnega toka. Kljub temu pa je vodilni ponudnik inovacij tisti, ki v organizaciji prispeva večino novih idej, ki jih je mogoče uporabiti za nadaljnjo povečanje osnove ključne kompetence, ki dodaja vrednost vsem proizvodom in storitvam. Večkrat (zlasti v spreminjajočih se časih trga) vodilni ponudnik inovacij ni enak komercialnemu vodilnemu kupcu. Še vedno je vodilni ponudnik inovacij, ki bo v prihodnjih letih postal osnova za prihodnje poslovanje.</a:t>
            </a:r>
          </a:p>
          <a:p>
            <a:endParaRPr lang="sl-SI" sz="1200" b="0" noProof="0" dirty="0" smtClean="0">
              <a:latin typeface="Arial" pitchFamily="34" charset="0"/>
              <a:ea typeface="MS PGothic" pitchFamily="34" charset="-128"/>
              <a:cs typeface="Arial" pitchFamily="34" charset="0"/>
            </a:endParaRPr>
          </a:p>
          <a:p>
            <a:r>
              <a:rPr lang="sl-SI" sz="1200" b="1" noProof="0" dirty="0" smtClean="0">
                <a:latin typeface="Arial" pitchFamily="34" charset="0"/>
                <a:ea typeface="MS PGothic" pitchFamily="34" charset="-128"/>
                <a:cs typeface="Arial" pitchFamily="34" charset="0"/>
              </a:rPr>
              <a:t>Definicija učnega kroga</a:t>
            </a:r>
          </a:p>
          <a:p>
            <a:endParaRPr lang="sl-SI" sz="1200" b="0" noProof="0" dirty="0" smtClean="0">
              <a:latin typeface="Arial" pitchFamily="34" charset="0"/>
              <a:ea typeface="MS PGothic" pitchFamily="34" charset="-128"/>
              <a:cs typeface="Arial" pitchFamily="34" charset="0"/>
            </a:endParaRPr>
          </a:p>
          <a:p>
            <a:r>
              <a:rPr lang="sl-SI" sz="1200" b="0" noProof="0" dirty="0" smtClean="0">
                <a:latin typeface="Arial" pitchFamily="34" charset="0"/>
                <a:ea typeface="MS PGothic" pitchFamily="34" charset="-128"/>
                <a:cs typeface="Arial" pitchFamily="34" charset="0"/>
              </a:rPr>
              <a:t>Na podlagi identificiranih vodilnih strank pri inovacijah se pripravi dinamičen učni krog, ki prečka različne sloje, ki vključujejo ljudi / vloge iz vseh slojev (osnova = jedro, razvoj izdelkov in stranke).</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pPr marL="0" indent="0">
              <a:buNone/>
            </a:pPr>
            <a:r>
              <a:rPr lang="en-GB" sz="1200" dirty="0" smtClean="0"/>
              <a:t>Reference: A Learning Organisation Approach for Process Improvement in the Service Sector , R. Messnarz. C. </a:t>
            </a:r>
            <a:r>
              <a:rPr lang="en-GB" sz="1200" dirty="0" err="1" smtClean="0"/>
              <a:t>Stöckler</a:t>
            </a:r>
            <a:r>
              <a:rPr lang="en-GB" sz="1200" dirty="0" smtClean="0"/>
              <a:t>, G. Velasco, G. </a:t>
            </a:r>
            <a:r>
              <a:rPr lang="en-GB" sz="1200" dirty="0" err="1" smtClean="0"/>
              <a:t>O'Suilleabhain</a:t>
            </a:r>
            <a:r>
              <a:rPr lang="en-GB" sz="1200" dirty="0" smtClean="0"/>
              <a:t>, A Learning Organisation Approach for Process Improvement in the Service Sector, in: Proceedings of the </a:t>
            </a:r>
            <a:r>
              <a:rPr lang="en-GB" sz="1200" dirty="0" err="1" smtClean="0"/>
              <a:t>EuroSPI</a:t>
            </a:r>
            <a:r>
              <a:rPr lang="en-GB" sz="1200" dirty="0" smtClean="0"/>
              <a:t> 1999 Conference, 25-27 October 1999, Pori, Finland</a:t>
            </a:r>
          </a:p>
          <a:p>
            <a:pPr marL="0" indent="0">
              <a:buNone/>
            </a:pPr>
            <a:endParaRPr lang="en-GB" sz="1200" dirty="0" smtClean="0"/>
          </a:p>
          <a:p>
            <a:pPr marL="0" indent="0">
              <a:buNone/>
            </a:pPr>
            <a:r>
              <a:rPr lang="en-GB" sz="1200" dirty="0" smtClean="0"/>
              <a:t>Reference: 	G. Spork, et. al, Establishment of a Performance Driven Improvement Program,  in : Proceedings of the </a:t>
            </a:r>
            <a:r>
              <a:rPr lang="en-GB" sz="1200" dirty="0" err="1" smtClean="0"/>
              <a:t>EuroSPI</a:t>
            </a:r>
            <a:r>
              <a:rPr lang="en-GB" sz="1200" dirty="0" smtClean="0"/>
              <a:t> 2007 Conference, Potsdam, Germany, Sept. 2007, also published in Wiley </a:t>
            </a:r>
            <a:r>
              <a:rPr lang="en-GB" sz="1200" dirty="0" err="1" smtClean="0"/>
              <a:t>Interscience</a:t>
            </a:r>
            <a:r>
              <a:rPr lang="en-GB" sz="1200" dirty="0" smtClean="0"/>
              <a:t> Journal, SPIP Proceeding in June 2008</a:t>
            </a:r>
          </a:p>
          <a:p>
            <a:pPr marL="0" indent="0">
              <a:buNone/>
            </a:pPr>
            <a:endParaRPr lang="en-GB" sz="1200" dirty="0" smtClean="0"/>
          </a:p>
          <a:p>
            <a:pPr marL="0" indent="0">
              <a:buNone/>
            </a:pPr>
            <a:r>
              <a:rPr lang="en-GB" sz="1200" dirty="0" smtClean="0"/>
              <a:t>Reference: Messnarz R., et. al., ORGANIC - Continuous Organisational Learning in Innovation and Companies, in: Proceedings of the E2005 Conference, E-Work and E-commerce, Novel solutions for a global networked economy, eds. Brian Stanford Smith, </a:t>
            </a:r>
            <a:r>
              <a:rPr lang="en-GB" sz="1200" dirty="0" err="1" smtClean="0"/>
              <a:t>Enrica</a:t>
            </a:r>
            <a:r>
              <a:rPr lang="en-GB" sz="1200" dirty="0" smtClean="0"/>
              <a:t> </a:t>
            </a:r>
            <a:r>
              <a:rPr lang="en-GB" sz="1200" dirty="0" err="1" smtClean="0"/>
              <a:t>Chiozza</a:t>
            </a:r>
            <a:r>
              <a:rPr lang="en-GB" sz="1200" dirty="0" smtClean="0"/>
              <a:t>, IOS Press, Amsterdam, Berlin, Oxford, Tokyo, Washington, 2004 </a:t>
            </a:r>
          </a:p>
        </p:txBody>
      </p:sp>
      <p:sp>
        <p:nvSpPr>
          <p:cNvPr id="4" name="Dia számának helye 3"/>
          <p:cNvSpPr>
            <a:spLocks noGrp="1"/>
          </p:cNvSpPr>
          <p:nvPr>
            <p:ph type="sldNum" sz="quarter" idx="10"/>
          </p:nvPr>
        </p:nvSpPr>
        <p:spPr/>
        <p:txBody>
          <a:bodyPr/>
          <a:lstStyle/>
          <a:p>
            <a:fld id="{79A472E4-E8CF-4752-8D89-CC6C7CAD9C51}" type="slidenum">
              <a:rPr lang="hu-HU" smtClean="0"/>
              <a:pPr/>
              <a:t>11</a:t>
            </a:fld>
            <a:endParaRPr lang="hu-HU"/>
          </a:p>
        </p:txBody>
      </p:sp>
    </p:spTree>
    <p:extLst>
      <p:ext uri="{BB962C8B-B14F-4D97-AF65-F5344CB8AC3E}">
        <p14:creationId xmlns:p14="http://schemas.microsoft.com/office/powerpoint/2010/main" xmlns="" val="374899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noProof="0" dirty="0" smtClean="0">
                <a:latin typeface="Arial" pitchFamily="34" charset="0"/>
                <a:cs typeface="Arial" pitchFamily="34" charset="0"/>
              </a:rPr>
              <a:t>Analiza ključnih kompetenc vam pomaga, da osredotočite svojo inovativnost na določena področja, kjer ustvarite največjo vrednost za organizacijo in poslovanje.</a:t>
            </a:r>
          </a:p>
          <a:p>
            <a:endParaRPr lang="en-GB" sz="1200" dirty="0" smtClean="0">
              <a:latin typeface="Arial" pitchFamily="34" charset="0"/>
              <a:cs typeface="Arial" pitchFamily="34" charset="0"/>
            </a:endParaRPr>
          </a:p>
          <a:p>
            <a:r>
              <a:rPr lang="sl-SI" sz="1200" noProof="0" dirty="0" smtClean="0">
                <a:latin typeface="Arial" pitchFamily="34" charset="0"/>
                <a:cs typeface="Arial" pitchFamily="34" charset="0"/>
              </a:rPr>
              <a:t>Primer:</a:t>
            </a:r>
          </a:p>
          <a:p>
            <a:r>
              <a:rPr lang="sl-SI" sz="1200" noProof="0" dirty="0" smtClean="0">
                <a:latin typeface="Arial" pitchFamily="34" charset="0"/>
                <a:cs typeface="Arial" pitchFamily="34" charset="0"/>
              </a:rPr>
              <a:t>Na primer, vodilno podjetje za avtomobilsko industrijo za sisteme zobnikov opredeljuje osnovne funkcije (poseben modularni sistem z zamenljivo strategijo prestavljanja zobnikov), ki jih razlikuje od konkurentov in ki se lahko uporablja pri vseh podobnih projektih. Družba se nato odloči razviti vse osnovne funkcije samo enkrat in vzdrževati nastavitve parametrov, ki omogočajo uporabo iste 80% (pripravljene za uporabo) funkcionalnosti s parametričnimi sklopi za številne različne stranke. Nato se podjetja naučijo novih funkcij in se odločijo, ali jih bodo vključile v bazo.</a:t>
            </a:r>
          </a:p>
          <a:p>
            <a:r>
              <a:rPr lang="sl-SI" sz="1200" noProof="0" dirty="0" smtClean="0">
                <a:latin typeface="Arial" pitchFamily="34" charset="0"/>
                <a:cs typeface="Arial" pitchFamily="34" charset="0"/>
              </a:rPr>
              <a:t>To dolgoročno vodi k stabilnim sistemom, ki delajo za mnoge odjemalce, in osredotočajo učenje na ključne funkcije, ki jih lahko dobavljajo bolje in hitreje kot kateri koli od konkurentov.</a:t>
            </a:r>
            <a:endParaRPr lang="sl-SI" sz="1200" noProof="0" dirty="0" smtClean="0">
              <a:latin typeface="Arial" pitchFamily="34" charset="0"/>
              <a:ea typeface="MS PGothic" pitchFamily="34" charset="-128"/>
              <a:cs typeface="Arial" pitchFamily="34" charset="0"/>
            </a:endParaRPr>
          </a:p>
          <a:p>
            <a:endParaRPr lang="sl-SI" sz="1200" dirty="0" smtClean="0">
              <a:latin typeface="Arial" pitchFamily="34" charset="0"/>
              <a:cs typeface="Arial" pitchFamily="34" charset="0"/>
            </a:endParaRPr>
          </a:p>
          <a:p>
            <a:r>
              <a:rPr lang="sl-SI" sz="1200" noProof="0" dirty="0" smtClean="0">
                <a:latin typeface="Arial" pitchFamily="34" charset="0"/>
                <a:cs typeface="Arial" pitchFamily="34" charset="0"/>
              </a:rPr>
              <a:t>Primer napačne izbire jedra znanja:</a:t>
            </a:r>
          </a:p>
          <a:p>
            <a:r>
              <a:rPr lang="sl-SI" sz="1200" noProof="0" dirty="0" smtClean="0">
                <a:latin typeface="Arial" pitchFamily="34" charset="0"/>
                <a:cs typeface="Arial" pitchFamily="34" charset="0"/>
              </a:rPr>
              <a:t>Nekdo, ki trdi, da ponuja usposabljanje. Kakšna je torej razlika za druge ponudnike usposabljanja.</a:t>
            </a:r>
          </a:p>
          <a:p>
            <a:r>
              <a:rPr lang="sl-SI" sz="1200" noProof="0" dirty="0" smtClean="0">
                <a:latin typeface="Arial" pitchFamily="34" charset="0"/>
                <a:cs typeface="Arial" pitchFamily="34" charset="0"/>
              </a:rPr>
              <a:t>Nekdo, ki trdi, da ponujajo pogonske rešitve za avtomobile. Kaj je takrat razlika za druga avtomobilska podjetja.</a:t>
            </a:r>
          </a:p>
          <a:p>
            <a:r>
              <a:rPr lang="sl-SI" sz="1200" noProof="0" dirty="0" smtClean="0">
                <a:latin typeface="Arial" pitchFamily="34" charset="0"/>
                <a:cs typeface="Arial" pitchFamily="34" charset="0"/>
              </a:rPr>
              <a:t>Nekdo, ki trdi, da ponujajo testne storitve. Kakšna je torej razlika za druga podjetja za testiranje.</a:t>
            </a:r>
          </a:p>
          <a:p>
            <a:endParaRPr lang="sl-SI" sz="1200" noProof="0" dirty="0" smtClean="0">
              <a:latin typeface="Arial" pitchFamily="34" charset="0"/>
              <a:cs typeface="Arial" pitchFamily="34" charset="0"/>
            </a:endParaRPr>
          </a:p>
          <a:p>
            <a:r>
              <a:rPr lang="sl-SI" sz="1200" noProof="0" dirty="0" smtClean="0">
                <a:latin typeface="Arial" pitchFamily="34" charset="0"/>
                <a:cs typeface="Arial" pitchFamily="34" charset="0"/>
              </a:rPr>
              <a:t>Sklep:</a:t>
            </a:r>
          </a:p>
          <a:p>
            <a:r>
              <a:rPr lang="sl-SI" sz="1200" dirty="0" smtClean="0">
                <a:latin typeface="Arial" pitchFamily="34" charset="0"/>
                <a:cs typeface="Arial" pitchFamily="34" charset="0"/>
              </a:rPr>
              <a:t>Osnovne kompetence dajejo pozitiven odgovor na vsa štiri zgoraj navedena vprašanja. Ko se identificirajo, je mogoče narediti naslednji korak v oblikovanju učne arhitekture.</a:t>
            </a:r>
          </a:p>
          <a:p>
            <a:endParaRPr lang="en-US" sz="1200" dirty="0" smtClean="0">
              <a:latin typeface="Arial" pitchFamily="34" charset="0"/>
              <a:ea typeface="MS PGothic" pitchFamily="34" charset="-128"/>
              <a:cs typeface="Arial" pitchFamily="34" charset="0"/>
            </a:endParaRPr>
          </a:p>
          <a:p>
            <a:r>
              <a:rPr lang="en-GB" sz="1200" dirty="0" smtClean="0">
                <a:latin typeface="Arial" pitchFamily="34" charset="0"/>
                <a:cs typeface="Arial" pitchFamily="34" charset="0"/>
              </a:rPr>
              <a:t>Primer </a:t>
            </a:r>
            <a:r>
              <a:rPr lang="en-GB" sz="1200" dirty="0" err="1" smtClean="0">
                <a:latin typeface="Arial" pitchFamily="34" charset="0"/>
                <a:cs typeface="Arial" pitchFamily="34" charset="0"/>
              </a:rPr>
              <a:t>napačne</a:t>
            </a:r>
            <a:r>
              <a:rPr lang="en-GB" sz="1200" dirty="0" smtClean="0">
                <a:latin typeface="Arial" pitchFamily="34" charset="0"/>
                <a:cs typeface="Arial" pitchFamily="34" charset="0"/>
              </a:rPr>
              <a:t> </a:t>
            </a:r>
            <a:r>
              <a:rPr lang="en-GB" sz="1200" dirty="0" err="1" smtClean="0">
                <a:latin typeface="Arial" pitchFamily="34" charset="0"/>
                <a:cs typeface="Arial" pitchFamily="34" charset="0"/>
              </a:rPr>
              <a:t>izbire</a:t>
            </a:r>
            <a:r>
              <a:rPr lang="en-GB" sz="1200" dirty="0" smtClean="0">
                <a:latin typeface="Arial" pitchFamily="34" charset="0"/>
                <a:cs typeface="Arial" pitchFamily="34" charset="0"/>
              </a:rPr>
              <a:t> </a:t>
            </a:r>
            <a:r>
              <a:rPr lang="en-GB" sz="1200" dirty="0" err="1" smtClean="0">
                <a:latin typeface="Arial" pitchFamily="34" charset="0"/>
                <a:cs typeface="Arial" pitchFamily="34" charset="0"/>
              </a:rPr>
              <a:t>jedra</a:t>
            </a:r>
            <a:r>
              <a:rPr lang="en-GB" sz="1200" dirty="0" smtClean="0">
                <a:latin typeface="Arial" pitchFamily="34" charset="0"/>
                <a:cs typeface="Arial" pitchFamily="34" charset="0"/>
              </a:rPr>
              <a:t>:</a:t>
            </a:r>
          </a:p>
          <a:p>
            <a:r>
              <a:rPr lang="sl-SI" sz="1200" noProof="0" dirty="0" smtClean="0">
                <a:latin typeface="Arial" pitchFamily="34" charset="0"/>
                <a:cs typeface="Arial" pitchFamily="34" charset="0"/>
              </a:rPr>
              <a:t>Nekdo, ki trdi, da ponuja usposabljanje. Kakšna je torej razlika za druge ponudnike usposabljanja.</a:t>
            </a:r>
          </a:p>
          <a:p>
            <a:r>
              <a:rPr lang="sl-SI" sz="1200" noProof="0" dirty="0" smtClean="0">
                <a:latin typeface="Arial" pitchFamily="34" charset="0"/>
                <a:cs typeface="Arial" pitchFamily="34" charset="0"/>
              </a:rPr>
              <a:t>Nekdo, ki trdi, da ponuja</a:t>
            </a:r>
            <a:r>
              <a:rPr lang="sl-SI" sz="1200" baseline="0" noProof="0" dirty="0" smtClean="0">
                <a:latin typeface="Arial" pitchFamily="34" charset="0"/>
                <a:cs typeface="Arial" pitchFamily="34" charset="0"/>
              </a:rPr>
              <a:t> </a:t>
            </a:r>
            <a:r>
              <a:rPr lang="sl-SI" sz="1200" noProof="0" dirty="0" smtClean="0">
                <a:latin typeface="Arial" pitchFamily="34" charset="0"/>
                <a:cs typeface="Arial" pitchFamily="34" charset="0"/>
              </a:rPr>
              <a:t>pogonske rešitve za avtomobile. Kaj je takrat razlika za druga avtomobilska podjetja.</a:t>
            </a:r>
          </a:p>
          <a:p>
            <a:r>
              <a:rPr lang="sl-SI" sz="1200" noProof="0" dirty="0" smtClean="0">
                <a:latin typeface="Arial" pitchFamily="34" charset="0"/>
                <a:cs typeface="Arial" pitchFamily="34" charset="0"/>
              </a:rPr>
              <a:t>Nekdo, ki trdi, da ponuja testne storitve. Kakšna je torej razlika za druga podjetja za testiranje.</a:t>
            </a:r>
          </a:p>
          <a:p>
            <a:endParaRPr lang="sl-SI" sz="1200" noProof="0" dirty="0" smtClean="0">
              <a:latin typeface="Arial" pitchFamily="34" charset="0"/>
              <a:cs typeface="Arial" pitchFamily="34" charset="0"/>
            </a:endParaRPr>
          </a:p>
          <a:p>
            <a:r>
              <a:rPr lang="sl-SI" sz="1200" noProof="0" dirty="0" smtClean="0">
                <a:latin typeface="Arial" pitchFamily="34" charset="0"/>
                <a:cs typeface="Arial" pitchFamily="34" charset="0"/>
              </a:rPr>
              <a:t>Sklep:</a:t>
            </a:r>
          </a:p>
          <a:p>
            <a:r>
              <a:rPr lang="sl-SI" sz="1200" noProof="0" dirty="0" smtClean="0">
                <a:latin typeface="Arial" pitchFamily="34" charset="0"/>
                <a:cs typeface="Arial" pitchFamily="34" charset="0"/>
              </a:rPr>
              <a:t>Osnovne kompetence dajejo pozitiven odgovor na vsa zgoraj navedena vprašanja. Ko se identificirajo, je mogoče narediti naslednji korak v oblikovanju učne arhitekture.</a:t>
            </a:r>
          </a:p>
          <a:p>
            <a:endParaRPr lang="sl-SI" sz="1200" b="0" i="0" u="none" strike="noStrike" kern="1200" baseline="0" noProof="0" dirty="0" smtClean="0">
              <a:solidFill>
                <a:schemeClr val="tx1"/>
              </a:solidFill>
              <a:latin typeface="+mn-lt"/>
              <a:ea typeface="+mn-ea"/>
              <a:cs typeface="+mn-cs"/>
            </a:endParaRPr>
          </a:p>
          <a:p>
            <a:pPr marL="0" indent="0">
              <a:buNone/>
            </a:pPr>
            <a:r>
              <a:rPr lang="sl-SI" sz="1200" noProof="0" dirty="0" smtClean="0"/>
              <a:t>Vir: A </a:t>
            </a:r>
            <a:r>
              <a:rPr lang="sl-SI" sz="1200" noProof="0" dirty="0" err="1" smtClean="0"/>
              <a:t>Learning</a:t>
            </a:r>
            <a:r>
              <a:rPr lang="sl-SI" sz="1200" noProof="0" dirty="0" smtClean="0"/>
              <a:t> </a:t>
            </a:r>
            <a:r>
              <a:rPr lang="sl-SI" sz="1200" noProof="0" dirty="0" err="1" smtClean="0"/>
              <a:t>Organisation</a:t>
            </a:r>
            <a:r>
              <a:rPr lang="sl-SI" sz="1200" noProof="0" dirty="0" smtClean="0"/>
              <a:t> </a:t>
            </a:r>
            <a:r>
              <a:rPr lang="sl-SI" sz="1200" noProof="0" dirty="0" err="1" smtClean="0"/>
              <a:t>Approach</a:t>
            </a:r>
            <a:r>
              <a:rPr lang="sl-SI" sz="1200" noProof="0" dirty="0" smtClean="0"/>
              <a:t> </a:t>
            </a:r>
            <a:r>
              <a:rPr lang="sl-SI" sz="1200" noProof="0" dirty="0" err="1" smtClean="0"/>
              <a:t>for</a:t>
            </a:r>
            <a:r>
              <a:rPr lang="sl-SI" sz="1200" noProof="0" dirty="0" smtClean="0"/>
              <a:t> </a:t>
            </a:r>
            <a:r>
              <a:rPr lang="sl-SI" sz="1200" noProof="0" dirty="0" err="1" smtClean="0"/>
              <a:t>Process</a:t>
            </a:r>
            <a:r>
              <a:rPr lang="sl-SI" sz="1200" noProof="0" dirty="0" smtClean="0"/>
              <a:t> </a:t>
            </a:r>
            <a:r>
              <a:rPr lang="sl-SI" sz="1200" noProof="0" dirty="0" err="1" smtClean="0"/>
              <a:t>Improvement</a:t>
            </a:r>
            <a:r>
              <a:rPr lang="sl-SI" sz="1200" noProof="0" dirty="0" smtClean="0"/>
              <a:t> in </a:t>
            </a:r>
            <a:r>
              <a:rPr lang="sl-SI" sz="1200" noProof="0" dirty="0" err="1" smtClean="0"/>
              <a:t>the</a:t>
            </a:r>
            <a:r>
              <a:rPr lang="sl-SI" sz="1200" noProof="0" dirty="0" smtClean="0"/>
              <a:t> </a:t>
            </a:r>
            <a:r>
              <a:rPr lang="sl-SI" sz="1200" noProof="0" dirty="0" err="1" smtClean="0"/>
              <a:t>Service</a:t>
            </a:r>
            <a:r>
              <a:rPr lang="sl-SI" sz="1200" noProof="0" dirty="0" smtClean="0"/>
              <a:t> </a:t>
            </a:r>
            <a:r>
              <a:rPr lang="sl-SI" sz="1200" noProof="0" dirty="0" err="1" smtClean="0"/>
              <a:t>Sector</a:t>
            </a:r>
            <a:r>
              <a:rPr lang="sl-SI" sz="1200" noProof="0" dirty="0" smtClean="0"/>
              <a:t> , </a:t>
            </a:r>
            <a:r>
              <a:rPr lang="en-GB" sz="1200" dirty="0" smtClean="0"/>
              <a:t>R</a:t>
            </a:r>
            <a:r>
              <a:rPr lang="en-GB" sz="1200" dirty="0" smtClean="0"/>
              <a:t>. Messnarz. C. </a:t>
            </a:r>
            <a:r>
              <a:rPr lang="en-GB" sz="1200" dirty="0" err="1" smtClean="0"/>
              <a:t>Stöckler</a:t>
            </a:r>
            <a:r>
              <a:rPr lang="en-GB" sz="1200" dirty="0" smtClean="0"/>
              <a:t>, G. Velasco, G. </a:t>
            </a:r>
            <a:r>
              <a:rPr lang="en-GB" sz="1200" dirty="0" err="1" smtClean="0"/>
              <a:t>O'Suilleabhain</a:t>
            </a:r>
            <a:r>
              <a:rPr lang="en-GB" sz="1200" dirty="0" smtClean="0"/>
              <a:t>, A Learning Organisation Approach for Process Improvement in the Service Sector, in: Proceedings of the </a:t>
            </a:r>
            <a:r>
              <a:rPr lang="en-GB" sz="1200" dirty="0" err="1" smtClean="0"/>
              <a:t>EuroSPI</a:t>
            </a:r>
            <a:r>
              <a:rPr lang="en-GB" sz="1200" dirty="0" smtClean="0"/>
              <a:t> 1999 Conference, 25-27 October 1999, Pori, Finland</a:t>
            </a:r>
          </a:p>
          <a:p>
            <a:pPr marL="0" indent="0">
              <a:buNone/>
            </a:pPr>
            <a:endParaRPr lang="en-GB" sz="1200" dirty="0" smtClean="0"/>
          </a:p>
          <a:p>
            <a:pPr marL="0" indent="0">
              <a:buNone/>
            </a:pPr>
            <a:r>
              <a:rPr lang="sl-SI" sz="1200" dirty="0" smtClean="0"/>
              <a:t>Vir</a:t>
            </a:r>
            <a:r>
              <a:rPr lang="en-GB" sz="1200" dirty="0" smtClean="0"/>
              <a:t>:</a:t>
            </a:r>
            <a:r>
              <a:rPr lang="en-GB" sz="1200" dirty="0" smtClean="0"/>
              <a:t>	G. Spork, et. al, Establishment of a Performance Driven Improvement Program,  in : Proceedings of the </a:t>
            </a:r>
            <a:r>
              <a:rPr lang="en-GB" sz="1200" dirty="0" err="1" smtClean="0"/>
              <a:t>EuroSPI</a:t>
            </a:r>
            <a:r>
              <a:rPr lang="en-GB" sz="1200" dirty="0" smtClean="0"/>
              <a:t> 2007 Conference, Potsdam, Germany, Sept. 2007, also published in Wiley </a:t>
            </a:r>
            <a:r>
              <a:rPr lang="en-GB" sz="1200" dirty="0" err="1" smtClean="0"/>
              <a:t>Interscience</a:t>
            </a:r>
            <a:r>
              <a:rPr lang="en-GB" sz="1200" dirty="0" smtClean="0"/>
              <a:t> Journal, SPIP Proceeding in June 2008</a:t>
            </a:r>
          </a:p>
          <a:p>
            <a:pPr marL="0" indent="0">
              <a:buNone/>
            </a:pPr>
            <a:endParaRPr lang="en-GB" sz="1200" dirty="0" smtClean="0"/>
          </a:p>
          <a:p>
            <a:pPr marL="0" indent="0">
              <a:buNone/>
            </a:pPr>
            <a:r>
              <a:rPr lang="sl-SI" sz="1200" dirty="0" smtClean="0"/>
              <a:t>Vir</a:t>
            </a:r>
            <a:r>
              <a:rPr lang="en-GB" sz="1200" dirty="0" smtClean="0"/>
              <a:t>: </a:t>
            </a:r>
            <a:r>
              <a:rPr lang="en-GB" sz="1200" dirty="0" smtClean="0"/>
              <a:t>Messnarz R., et. al., ORGANIC - Continuous Organisational Learning in Innovation and Companies, in: Proceedings of the E2005 Conference, E-Work and E-commerce, Novel solutions for a global networked economy, eds. Brian Stanford Smith, </a:t>
            </a:r>
            <a:r>
              <a:rPr lang="en-GB" sz="1200" dirty="0" err="1" smtClean="0"/>
              <a:t>Enrica</a:t>
            </a:r>
            <a:r>
              <a:rPr lang="en-GB" sz="1200" dirty="0" smtClean="0"/>
              <a:t> </a:t>
            </a:r>
            <a:r>
              <a:rPr lang="en-GB" sz="1200" dirty="0" err="1" smtClean="0"/>
              <a:t>Chiozza</a:t>
            </a:r>
            <a:r>
              <a:rPr lang="en-GB" sz="1200" dirty="0" smtClean="0"/>
              <a:t>, IOS Press, Amsterdam, Berlin, Oxford, Tokyo, Washington, 2004 </a:t>
            </a:r>
          </a:p>
        </p:txBody>
      </p:sp>
      <p:sp>
        <p:nvSpPr>
          <p:cNvPr id="4" name="Dia számának helye 3"/>
          <p:cNvSpPr>
            <a:spLocks noGrp="1"/>
          </p:cNvSpPr>
          <p:nvPr>
            <p:ph type="sldNum" sz="quarter" idx="10"/>
          </p:nvPr>
        </p:nvSpPr>
        <p:spPr/>
        <p:txBody>
          <a:bodyPr/>
          <a:lstStyle/>
          <a:p>
            <a:fld id="{79A472E4-E8CF-4752-8D89-CC6C7CAD9C51}" type="slidenum">
              <a:rPr lang="hu-HU" smtClean="0"/>
              <a:pPr/>
              <a:t>12</a:t>
            </a:fld>
            <a:endParaRPr lang="hu-HU"/>
          </a:p>
        </p:txBody>
      </p:sp>
    </p:spTree>
    <p:extLst>
      <p:ext uri="{BB962C8B-B14F-4D97-AF65-F5344CB8AC3E}">
        <p14:creationId xmlns:p14="http://schemas.microsoft.com/office/powerpoint/2010/main" xmlns="" val="316083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noProof="0" dirty="0" smtClean="0"/>
              <a:t>Opis. SWOT analiza je orodje, ki se izvaja s preprosto matrico 2 x 2. Vsaka celica predstavlja en vidik stanja, problema ali cilja. Problem ali izziv se obravnava z vidika njegovih prednosti, pomanjkljivosti, priložnosti in groženj. Pri izvajanju te metode je objektivna razdalja do predmeta analize zelo pomembna, saj v nasprotnem primeru matrika ne odraža realnosti, temveč osebnega pogleda na to.</a:t>
            </a:r>
          </a:p>
          <a:p>
            <a:endParaRPr lang="sl-SI" noProof="0" dirty="0" smtClean="0"/>
          </a:p>
          <a:p>
            <a:r>
              <a:rPr lang="sl-SI" noProof="0" dirty="0" smtClean="0"/>
              <a:t>Namen in uporabnost. Metoda SWOT je namenjena prepoznavanju težav in priložnosti, da bi dosegli izboljšave. Metoda se lahko hitro in enostavno izvede, saj se izvaja v obliki popolne jasne in enostavne matrice. Prav tako pomaga razumeti poslovanje in način obravnave prihodnosti. SWOT analizo lahko uporabimo na poljubnem polju in se zato pogosto uporablja.</a:t>
            </a:r>
          </a:p>
          <a:p>
            <a:endParaRPr lang="sl-SI" sz="1200" b="0" i="0" u="none" strike="noStrike" kern="1200" baseline="0" noProof="0" dirty="0" smtClean="0">
              <a:solidFill>
                <a:schemeClr val="tx1"/>
              </a:solidFill>
              <a:latin typeface="+mn-lt"/>
              <a:ea typeface="+mn-ea"/>
              <a:cs typeface="+mn-cs"/>
            </a:endParaRPr>
          </a:p>
          <a:p>
            <a:r>
              <a:rPr lang="sl-SI" sz="1200" noProof="0" dirty="0" smtClean="0"/>
              <a:t>Nobena odločitev nima le negativnih ali pozitivnih učinkov. To pomeni, da moramo vedno gledati vse štiri skupine vplivov, sicer bi bil naš pogled nepopoln, preozek in zavajajoč.</a:t>
            </a:r>
          </a:p>
          <a:p>
            <a:r>
              <a:rPr lang="sl-SI" sz="1200" noProof="0" dirty="0" smtClean="0"/>
              <a:t>Gotovo ste že rekli: "Ne more biti tako enostavno, morda</a:t>
            </a:r>
            <a:r>
              <a:rPr lang="sl-SI" sz="1200" baseline="0" noProof="0" dirty="0" smtClean="0"/>
              <a:t> gre za nekaj večjega</a:t>
            </a:r>
            <a:r>
              <a:rPr lang="sl-SI" sz="1200" noProof="0" dirty="0" smtClean="0"/>
              <a:t>." Te situacije so najboljši način za pridobitev najbolj objektivnega pogleda. Če imate težave pri iskanju vplivov, ki pripadajo eni od skupin, to ne pomeni nujno, da taki vplivi ne obstajajo - preprosto pomeni, da jih ne moremo najti.</a:t>
            </a:r>
          </a:p>
          <a:p>
            <a:r>
              <a:rPr lang="sl-SI" sz="1200" noProof="0" dirty="0" smtClean="0"/>
              <a:t>Če ste optimisti, boste verjetno imeli težave pri iskanju slabosti in nevarnosti.</a:t>
            </a:r>
          </a:p>
          <a:p>
            <a:r>
              <a:rPr lang="sl-SI" sz="1200" noProof="0" dirty="0" smtClean="0"/>
              <a:t>Če ste pesimisti, boste verjetno našli težave pri iskanju prednosti in priložnosti.</a:t>
            </a:r>
          </a:p>
          <a:p>
            <a:r>
              <a:rPr lang="sl-SI" sz="1200" noProof="0" dirty="0" smtClean="0"/>
              <a:t>Toda ostaja dejstvo, da si ne smete lagati, temveč se v skladu z vašo vestjo ukvarjati z vsemi štirimi skupinami.</a:t>
            </a:r>
            <a:endParaRPr lang="sl-SI" sz="1200" b="0" i="0" u="none" strike="noStrike" kern="1200" baseline="0" noProof="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smtClean="0"/>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pPr/>
              <a:t>13</a:t>
            </a:fld>
            <a:endParaRPr lang="hu-HU"/>
          </a:p>
        </p:txBody>
      </p:sp>
    </p:spTree>
    <p:extLst>
      <p:ext uri="{BB962C8B-B14F-4D97-AF65-F5344CB8AC3E}">
        <p14:creationId xmlns:p14="http://schemas.microsoft.com/office/powerpoint/2010/main" xmlns="" val="88545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0" i="0" u="none" strike="noStrike" kern="1200" baseline="0" noProof="0" dirty="0" smtClean="0">
                <a:solidFill>
                  <a:schemeClr val="tx1"/>
                </a:solidFill>
                <a:latin typeface="+mn-lt"/>
                <a:ea typeface="+mn-ea"/>
                <a:cs typeface="+mn-cs"/>
              </a:rPr>
              <a:t>Primer. Plavalni klub že vrsto let organizira različne plavalne prireditve in tekmovanja. Ti dogodki deloma delujejo kot priložnosti za popularizacijo športa in deloma tudi kot vir za pridobitev dodatnih sredstev za klub. Zaradi zmanjšanja javnih sredstev, ki so namenjena sofinanciranju njihovih dejavnosti in zaradi upadanja prilivov od sponzorjev, se je klub odločil za razpotje, ne glede na to, ali je eden izmed njihovih dogodkov - mednarodno plavalno tekmovanje. Konkurenca je pomembna za klub zaradi udeležbe lokalnih plavalcev in sodnikov, vendar se je na drugi strani izkazalo, da je to izčrpno iz organizacijskega in finančnega vidika. Klub je obravnaval problem razvoja finančno trajnostne konkurence, tako da so svoje priložnosti poiskali s pomočjo SWOT analize.</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smtClean="0"/>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pPr/>
              <a:t>14</a:t>
            </a:fld>
            <a:endParaRPr lang="hu-HU"/>
          </a:p>
        </p:txBody>
      </p:sp>
    </p:spTree>
    <p:extLst>
      <p:ext uri="{BB962C8B-B14F-4D97-AF65-F5344CB8AC3E}">
        <p14:creationId xmlns:p14="http://schemas.microsoft.com/office/powerpoint/2010/main" xmlns="" val="3220571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noProof="0" dirty="0" smtClean="0"/>
              <a:t>Nobena odločitev nima le negativnih ali pozitivnih učinkov. To pomeni, da moramo vedno gledati vse štiri skupine vplivov, sicer bi bil naš pogled nepopoln, preozek in zavajajoč.</a:t>
            </a:r>
          </a:p>
          <a:p>
            <a:r>
              <a:rPr lang="sl-SI" sz="1200" noProof="0" dirty="0" smtClean="0"/>
              <a:t>Gotovo ste že rekli: "Ne more biti tako enostavno, morda</a:t>
            </a:r>
            <a:r>
              <a:rPr lang="sl-SI" sz="1200" baseline="0" noProof="0" dirty="0" smtClean="0"/>
              <a:t> gre za nekaj večjega</a:t>
            </a:r>
            <a:r>
              <a:rPr lang="sl-SI" sz="1200" noProof="0" dirty="0" smtClean="0"/>
              <a:t>." Te situacije so najboljši način za pridobitev najbolj objektivnega pogleda. Če imate težave pri iskanju vplivov, ki pripadajo eni od skupin, to ne pomeni nujno, da taki vplivi ne obstajajo - preprosto pomeni, da jih ne moremo najti.</a:t>
            </a:r>
          </a:p>
          <a:p>
            <a:r>
              <a:rPr lang="sl-SI" sz="1200" noProof="0" dirty="0" smtClean="0"/>
              <a:t>Če ste optimisti, boste verjetno imeli težave pri iskanju slabosti in nevarnosti.</a:t>
            </a:r>
          </a:p>
          <a:p>
            <a:r>
              <a:rPr lang="sl-SI" sz="1200" noProof="0" dirty="0" smtClean="0"/>
              <a:t>Če ste pesimisti, boste verjetno našli težave pri iskanju prednosti in priložnosti.</a:t>
            </a:r>
          </a:p>
          <a:p>
            <a:r>
              <a:rPr lang="sl-SI" sz="1200" noProof="0" dirty="0" smtClean="0"/>
              <a:t>Toda ostaja dejstvo, da si ne smete lagati, temveč se v skladu z vašo vestjo ukvarjati z vsemi štirimi skupinami.</a:t>
            </a:r>
          </a:p>
          <a:p>
            <a:r>
              <a:rPr lang="en-GB" sz="1200" dirty="0" smtClean="0"/>
              <a:t> </a:t>
            </a:r>
            <a:endParaRPr lang="cs-CZ" sz="1200"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smtClean="0"/>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pPr/>
              <a:t>15</a:t>
            </a:fld>
            <a:endParaRPr lang="hu-HU"/>
          </a:p>
        </p:txBody>
      </p:sp>
    </p:spTree>
    <p:extLst>
      <p:ext uri="{BB962C8B-B14F-4D97-AF65-F5344CB8AC3E}">
        <p14:creationId xmlns:p14="http://schemas.microsoft.com/office/powerpoint/2010/main" xmlns="" val="397374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noProof="0" dirty="0" smtClean="0"/>
              <a:t>Opis. SWOT analiza je orodje, ki se izvaja s preprosto matrico 2 x 2. Vsaka celica predstavlja en vidik stanja, problema ali cilja. Problem ali izziv se obravnava z vidika njegovih prednosti, pomanjkljivosti, priložnosti in groženj. Pri izvajanju te metode je objektivna razdalja do predmeta analize zelo pomembna, saj v nasprotnem primeru matrika ne odraža realnosti, temveč osebnega pogleda na to.</a:t>
            </a:r>
          </a:p>
          <a:p>
            <a:endParaRPr lang="sl-SI" noProof="0" dirty="0" smtClean="0"/>
          </a:p>
          <a:p>
            <a:r>
              <a:rPr lang="sl-SI" noProof="0" dirty="0" smtClean="0"/>
              <a:t>Namen in uporabnost. Metoda SWOT je namenjena prepoznavanju težav in priložnosti, da bi dosegli izboljšave. Metoda se lahko hitro in enostavno izvede, saj se izvaja v obliki popolne jasne in enostavne matrice. Prav tako pomaga razumeti poslovanje in način obravnave prihodnosti. SWOT analizo lahko uporabimo na poljubnem polju in se zato pogosto uporablja.</a:t>
            </a:r>
          </a:p>
          <a:p>
            <a:endParaRPr lang="en-US" sz="1200" b="0" i="0" u="none" strike="noStrike" kern="1200" baseline="0" dirty="0" smtClean="0">
              <a:solidFill>
                <a:schemeClr val="tx1"/>
              </a:solidFill>
              <a:latin typeface="+mn-lt"/>
              <a:ea typeface="+mn-ea"/>
              <a:cs typeface="+mn-cs"/>
            </a:endParaRPr>
          </a:p>
          <a:p>
            <a:r>
              <a:rPr lang="sl-SI" sz="1200" noProof="0" dirty="0" smtClean="0"/>
              <a:t>Nobena odločitev nima le negativnih ali pozitivnih učinkov. To pomeni, da moramo vedno gledati vse štiri skupine vplivov, sicer bi bil naš pogled nepopoln, preozek in zavajajoč.</a:t>
            </a:r>
          </a:p>
          <a:p>
            <a:r>
              <a:rPr lang="sl-SI" sz="1200" noProof="0" dirty="0" smtClean="0"/>
              <a:t>Gotovo ste že rekli: "Ne more biti tako enostavno, morda</a:t>
            </a:r>
            <a:r>
              <a:rPr lang="sl-SI" sz="1200" baseline="0" noProof="0" dirty="0" smtClean="0"/>
              <a:t> gre za nekaj večjega</a:t>
            </a:r>
            <a:r>
              <a:rPr lang="sl-SI" sz="1200" noProof="0" dirty="0" smtClean="0"/>
              <a:t>." Te situacije so najboljši način za pridobitev najbolj objektivnega pogleda. Če imate težave pri iskanju vplivov, ki pripadajo eni od skupin, to ne pomeni nujno, da taki vplivi ne obstajajo - preprosto pomeni, da jih ne moremo najti.</a:t>
            </a:r>
          </a:p>
          <a:p>
            <a:r>
              <a:rPr lang="sl-SI" sz="1200" noProof="0" dirty="0" smtClean="0"/>
              <a:t>Če ste optimisti, boste verjetno imeli težave pri iskanju slabosti in nevarnosti.</a:t>
            </a:r>
          </a:p>
          <a:p>
            <a:r>
              <a:rPr lang="sl-SI" sz="1200" noProof="0" dirty="0" smtClean="0"/>
              <a:t>Če ste pesimisti, boste verjetno našli težave pri iskanju prednosti in priložnosti.</a:t>
            </a:r>
          </a:p>
          <a:p>
            <a:r>
              <a:rPr lang="sl-SI" sz="1200" noProof="0" dirty="0" smtClean="0"/>
              <a:t>Toda ostaja dejstvo, da si ne smete lagati, temveč se v skladu z vašo vestjo ukvarjati z vsemi štirimi skupinami.</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smtClean="0"/>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pPr/>
              <a:t>16</a:t>
            </a:fld>
            <a:endParaRPr lang="hu-HU"/>
          </a:p>
        </p:txBody>
      </p:sp>
    </p:spTree>
    <p:extLst>
      <p:ext uri="{BB962C8B-B14F-4D97-AF65-F5344CB8AC3E}">
        <p14:creationId xmlns:p14="http://schemas.microsoft.com/office/powerpoint/2010/main" xmlns="" val="1078474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0" i="0" u="none" strike="noStrike" kern="1200" baseline="0" dirty="0" smtClean="0">
                <a:solidFill>
                  <a:schemeClr val="tx1"/>
                </a:solidFill>
                <a:latin typeface="+mn-lt"/>
                <a:ea typeface="+mn-ea"/>
                <a:cs typeface="+mn-cs"/>
              </a:rPr>
              <a:t>Opis</a:t>
            </a:r>
            <a:r>
              <a:rPr lang="en-US" sz="1200" b="0" i="0" u="none" strike="noStrike" kern="1200" baseline="0" dirty="0" smtClean="0">
                <a:solidFill>
                  <a:schemeClr val="tx1"/>
                </a:solidFill>
                <a:latin typeface="+mn-lt"/>
                <a:ea typeface="+mn-ea"/>
                <a:cs typeface="+mn-cs"/>
              </a:rPr>
              <a:t>. </a:t>
            </a:r>
            <a:r>
              <a:rPr lang="sl-SI" sz="1200" b="0" i="0" u="none" strike="noStrike" kern="1200" baseline="0" noProof="0" dirty="0" smtClean="0">
                <a:solidFill>
                  <a:schemeClr val="tx1"/>
                </a:solidFill>
                <a:latin typeface="+mn-lt"/>
                <a:ea typeface="+mn-ea"/>
                <a:cs typeface="+mn-cs"/>
              </a:rPr>
              <a:t>Analiza +/- je orodje, ki se izvaja s preprosto matrico 1 x 2. Vsaka celica predstavlja + ali - stanje, prednosti ali </a:t>
            </a:r>
            <a:r>
              <a:rPr lang="sl-SI" sz="1200" b="0" i="0" u="none" strike="noStrike" kern="1200" baseline="0" noProof="0" dirty="0" err="1" smtClean="0">
                <a:solidFill>
                  <a:schemeClr val="tx1"/>
                </a:solidFill>
                <a:latin typeface="+mn-lt"/>
                <a:ea typeface="+mn-ea"/>
                <a:cs typeface="+mn-cs"/>
              </a:rPr>
              <a:t>pomankljivosti</a:t>
            </a:r>
            <a:r>
              <a:rPr lang="sl-SI" sz="1200" b="0" i="0" u="none" strike="noStrike" kern="1200" baseline="0" noProof="0" dirty="0" smtClean="0">
                <a:solidFill>
                  <a:schemeClr val="tx1"/>
                </a:solidFill>
                <a:latin typeface="+mn-lt"/>
                <a:ea typeface="+mn-ea"/>
                <a:cs typeface="+mn-cs"/>
              </a:rPr>
              <a:t>.</a:t>
            </a:r>
          </a:p>
          <a:p>
            <a:endParaRPr lang="sl-SI" sz="1200" b="0" i="0" u="none" strike="noStrike" kern="1200" baseline="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0" i="0" u="none" strike="noStrike" kern="1200" baseline="0" noProof="0" dirty="0" smtClean="0">
                <a:solidFill>
                  <a:schemeClr val="tx1"/>
                </a:solidFill>
                <a:latin typeface="+mn-lt"/>
                <a:ea typeface="+mn-ea"/>
                <a:cs typeface="+mn-cs"/>
              </a:rPr>
              <a:t>Vir:  </a:t>
            </a:r>
            <a:r>
              <a:rPr lang="sl-SI" sz="1200" kern="1200" noProof="0" dirty="0" err="1" smtClean="0">
                <a:solidFill>
                  <a:schemeClr val="tx1"/>
                </a:solidFill>
                <a:effectLst/>
                <a:latin typeface="+mn-lt"/>
                <a:ea typeface="+mn-ea"/>
                <a:cs typeface="+mn-cs"/>
              </a:rPr>
              <a:t>Homolová</a:t>
            </a:r>
            <a:r>
              <a:rPr lang="sl-SI" sz="1200" kern="1200" noProof="0" dirty="0" smtClean="0">
                <a:solidFill>
                  <a:schemeClr val="tx1"/>
                </a:solidFill>
                <a:effectLst/>
                <a:latin typeface="+mn-lt"/>
                <a:ea typeface="+mn-ea"/>
                <a:cs typeface="+mn-cs"/>
              </a:rPr>
              <a:t> E., </a:t>
            </a:r>
            <a:r>
              <a:rPr lang="sl-SI" sz="1200" kern="1200" noProof="0" dirty="0" err="1" smtClean="0">
                <a:solidFill>
                  <a:schemeClr val="tx1"/>
                </a:solidFill>
                <a:effectLst/>
                <a:latin typeface="+mn-lt"/>
                <a:ea typeface="+mn-ea"/>
                <a:cs typeface="+mn-cs"/>
              </a:rPr>
              <a:t>Riel</a:t>
            </a:r>
            <a:r>
              <a:rPr lang="sl-SI" sz="1200" kern="1200" noProof="0" dirty="0" smtClean="0">
                <a:solidFill>
                  <a:schemeClr val="tx1"/>
                </a:solidFill>
                <a:effectLst/>
                <a:latin typeface="+mn-lt"/>
                <a:ea typeface="+mn-ea"/>
                <a:cs typeface="+mn-cs"/>
              </a:rPr>
              <a:t> A., </a:t>
            </a:r>
            <a:r>
              <a:rPr lang="sl-SI" sz="1200" kern="1200" noProof="0" dirty="0" err="1" smtClean="0">
                <a:solidFill>
                  <a:schemeClr val="tx1"/>
                </a:solidFill>
                <a:effectLst/>
                <a:latin typeface="+mn-lt"/>
                <a:ea typeface="+mn-ea"/>
                <a:cs typeface="+mn-cs"/>
              </a:rPr>
              <a:t>Gavenda</a:t>
            </a:r>
            <a:r>
              <a:rPr lang="sl-SI" sz="1200" kern="1200" noProof="0" dirty="0" smtClean="0">
                <a:solidFill>
                  <a:schemeClr val="tx1"/>
                </a:solidFill>
                <a:effectLst/>
                <a:latin typeface="+mn-lt"/>
                <a:ea typeface="+mn-ea"/>
                <a:cs typeface="+mn-cs"/>
              </a:rPr>
              <a:t> M., </a:t>
            </a:r>
            <a:r>
              <a:rPr lang="sl-SI" sz="1200" kern="1200" noProof="0" dirty="0" err="1" smtClean="0">
                <a:solidFill>
                  <a:schemeClr val="tx1"/>
                </a:solidFill>
                <a:effectLst/>
                <a:latin typeface="+mn-lt"/>
                <a:ea typeface="+mn-ea"/>
                <a:cs typeface="+mn-cs"/>
              </a:rPr>
              <a:t>Azevedo</a:t>
            </a:r>
            <a:r>
              <a:rPr lang="sl-SI" sz="1200" kern="1200" noProof="0" dirty="0" smtClean="0">
                <a:solidFill>
                  <a:schemeClr val="tx1"/>
                </a:solidFill>
                <a:effectLst/>
                <a:latin typeface="+mn-lt"/>
                <a:ea typeface="+mn-ea"/>
                <a:cs typeface="+mn-cs"/>
              </a:rPr>
              <a:t> A., </a:t>
            </a:r>
            <a:r>
              <a:rPr lang="sl-SI" sz="1200" kern="1200" noProof="0" dirty="0" err="1" smtClean="0">
                <a:solidFill>
                  <a:schemeClr val="tx1"/>
                </a:solidFill>
                <a:effectLst/>
                <a:latin typeface="+mn-lt"/>
                <a:ea typeface="+mn-ea"/>
                <a:cs typeface="+mn-cs"/>
              </a:rPr>
              <a:t>Pais</a:t>
            </a:r>
            <a:r>
              <a:rPr lang="sl-SI" sz="1200" kern="1200" noProof="0" dirty="0" smtClean="0">
                <a:solidFill>
                  <a:schemeClr val="tx1"/>
                </a:solidFill>
                <a:effectLst/>
                <a:latin typeface="+mn-lt"/>
                <a:ea typeface="+mn-ea"/>
                <a:cs typeface="+mn-cs"/>
              </a:rPr>
              <a:t> M., </a:t>
            </a:r>
            <a:r>
              <a:rPr lang="sl-SI" sz="1200" kern="1200" noProof="0" dirty="0" err="1" smtClean="0">
                <a:solidFill>
                  <a:schemeClr val="tx1"/>
                </a:solidFill>
                <a:effectLst/>
                <a:latin typeface="+mn-lt"/>
                <a:ea typeface="+mn-ea"/>
                <a:cs typeface="+mn-cs"/>
              </a:rPr>
              <a:t>Balcar</a:t>
            </a:r>
            <a:r>
              <a:rPr lang="sl-SI" sz="1200" kern="1200" noProof="0" dirty="0" smtClean="0">
                <a:solidFill>
                  <a:schemeClr val="tx1"/>
                </a:solidFill>
                <a:effectLst/>
                <a:latin typeface="+mn-lt"/>
                <a:ea typeface="+mn-ea"/>
                <a:cs typeface="+mn-cs"/>
              </a:rPr>
              <a:t> J., </a:t>
            </a:r>
            <a:r>
              <a:rPr lang="sl-SI" sz="1200" kern="1200" noProof="0" dirty="0" err="1" smtClean="0">
                <a:solidFill>
                  <a:schemeClr val="tx1"/>
                </a:solidFill>
                <a:effectLst/>
                <a:latin typeface="+mn-lt"/>
                <a:ea typeface="+mn-ea"/>
                <a:cs typeface="+mn-cs"/>
              </a:rPr>
              <a:t>Antinori</a:t>
            </a:r>
            <a:r>
              <a:rPr lang="sl-SI" sz="1200" kern="1200" noProof="0" dirty="0" smtClean="0">
                <a:solidFill>
                  <a:schemeClr val="tx1"/>
                </a:solidFill>
                <a:effectLst/>
                <a:latin typeface="+mn-lt"/>
                <a:ea typeface="+mn-ea"/>
                <a:cs typeface="+mn-cs"/>
              </a:rPr>
              <a:t> A., </a:t>
            </a:r>
            <a:r>
              <a:rPr lang="sl-SI" sz="1200" kern="1200" noProof="0" dirty="0" err="1" smtClean="0">
                <a:solidFill>
                  <a:schemeClr val="tx1"/>
                </a:solidFill>
                <a:effectLst/>
                <a:latin typeface="+mn-lt"/>
                <a:ea typeface="+mn-ea"/>
                <a:cs typeface="+mn-cs"/>
              </a:rPr>
              <a:t>Metitiero</a:t>
            </a:r>
            <a:r>
              <a:rPr lang="sl-SI" sz="1200" kern="1200" noProof="0" dirty="0" smtClean="0">
                <a:solidFill>
                  <a:schemeClr val="tx1"/>
                </a:solidFill>
                <a:effectLst/>
                <a:latin typeface="+mn-lt"/>
                <a:ea typeface="+mn-ea"/>
                <a:cs typeface="+mn-cs"/>
              </a:rPr>
              <a:t> G., </a:t>
            </a:r>
            <a:r>
              <a:rPr lang="sl-SI" sz="1200" kern="1200" noProof="0" dirty="0" err="1" smtClean="0">
                <a:solidFill>
                  <a:schemeClr val="tx1"/>
                </a:solidFill>
                <a:effectLst/>
                <a:latin typeface="+mn-lt"/>
                <a:ea typeface="+mn-ea"/>
                <a:cs typeface="+mn-cs"/>
              </a:rPr>
              <a:t>Giorgakis</a:t>
            </a:r>
            <a:r>
              <a:rPr lang="sl-SI" sz="1200" kern="1200" noProof="0" dirty="0" smtClean="0">
                <a:solidFill>
                  <a:schemeClr val="tx1"/>
                </a:solidFill>
                <a:effectLst/>
                <a:latin typeface="+mn-lt"/>
                <a:ea typeface="+mn-ea"/>
                <a:cs typeface="+mn-cs"/>
              </a:rPr>
              <a:t> G., </a:t>
            </a:r>
            <a:r>
              <a:rPr lang="sl-SI" sz="1200" kern="1200" noProof="0" dirty="0" err="1" smtClean="0">
                <a:solidFill>
                  <a:schemeClr val="tx1"/>
                </a:solidFill>
                <a:effectLst/>
                <a:latin typeface="+mn-lt"/>
                <a:ea typeface="+mn-ea"/>
                <a:cs typeface="+mn-cs"/>
              </a:rPr>
              <a:t>Photiades</a:t>
            </a:r>
            <a:r>
              <a:rPr lang="sl-SI" sz="1200" kern="1200" noProof="0" dirty="0" smtClean="0">
                <a:solidFill>
                  <a:schemeClr val="tx1"/>
                </a:solidFill>
                <a:effectLst/>
                <a:latin typeface="+mn-lt"/>
                <a:ea typeface="+mn-ea"/>
                <a:cs typeface="+mn-cs"/>
              </a:rPr>
              <a:t> P., </a:t>
            </a:r>
            <a:r>
              <a:rPr lang="sl-SI" sz="1200" kern="1200" noProof="0" dirty="0" err="1" smtClean="0">
                <a:solidFill>
                  <a:schemeClr val="tx1"/>
                </a:solidFill>
                <a:effectLst/>
                <a:latin typeface="+mn-lt"/>
                <a:ea typeface="+mn-ea"/>
                <a:cs typeface="+mn-cs"/>
              </a:rPr>
              <a:t>Ekert</a:t>
            </a:r>
            <a:r>
              <a:rPr lang="sl-SI" sz="1200" kern="1200" noProof="0" dirty="0" smtClean="0">
                <a:solidFill>
                  <a:schemeClr val="tx1"/>
                </a:solidFill>
                <a:effectLst/>
                <a:latin typeface="+mn-lt"/>
                <a:ea typeface="+mn-ea"/>
                <a:cs typeface="+mn-cs"/>
              </a:rPr>
              <a:t> D., </a:t>
            </a:r>
            <a:r>
              <a:rPr lang="sl-SI" sz="1200" kern="1200" noProof="0" dirty="0" err="1" smtClean="0">
                <a:solidFill>
                  <a:schemeClr val="tx1"/>
                </a:solidFill>
                <a:effectLst/>
                <a:latin typeface="+mn-lt"/>
                <a:ea typeface="+mn-ea"/>
                <a:cs typeface="+mn-cs"/>
              </a:rPr>
              <a:t>Messnarz</a:t>
            </a:r>
            <a:r>
              <a:rPr lang="sl-SI" sz="1200" kern="1200" noProof="0" dirty="0" smtClean="0">
                <a:solidFill>
                  <a:schemeClr val="tx1"/>
                </a:solidFill>
                <a:effectLst/>
                <a:latin typeface="+mn-lt"/>
                <a:ea typeface="+mn-ea"/>
                <a:cs typeface="+mn-cs"/>
              </a:rPr>
              <a:t> R., </a:t>
            </a:r>
            <a:r>
              <a:rPr lang="sl-SI" sz="1200" kern="1200" noProof="0" dirty="0" err="1" smtClean="0">
                <a:solidFill>
                  <a:schemeClr val="tx1"/>
                </a:solidFill>
                <a:effectLst/>
                <a:latin typeface="+mn-lt"/>
                <a:ea typeface="+mn-ea"/>
                <a:cs typeface="+mn-cs"/>
              </a:rPr>
              <a:t>Tichkiewitch</a:t>
            </a:r>
            <a:r>
              <a:rPr lang="sl-SI" sz="1200" kern="1200" noProof="0" dirty="0" smtClean="0">
                <a:solidFill>
                  <a:schemeClr val="tx1"/>
                </a:solidFill>
                <a:effectLst/>
                <a:latin typeface="+mn-lt"/>
                <a:ea typeface="+mn-ea"/>
                <a:cs typeface="+mn-cs"/>
              </a:rPr>
              <a:t> S.: </a:t>
            </a:r>
            <a:r>
              <a:rPr lang="sl-SI" sz="1200" kern="1200" noProof="0" dirty="0" err="1" smtClean="0">
                <a:solidFill>
                  <a:schemeClr val="tx1"/>
                </a:solidFill>
                <a:effectLst/>
                <a:latin typeface="+mn-lt"/>
                <a:ea typeface="+mn-ea"/>
                <a:cs typeface="+mn-cs"/>
              </a:rPr>
              <a:t>Empowering</a:t>
            </a:r>
            <a:r>
              <a:rPr lang="sl-SI" sz="1200" kern="1200" noProof="0" dirty="0" smtClean="0">
                <a:solidFill>
                  <a:schemeClr val="tx1"/>
                </a:solidFill>
                <a:effectLst/>
                <a:latin typeface="+mn-lt"/>
                <a:ea typeface="+mn-ea"/>
                <a:cs typeface="+mn-cs"/>
              </a:rPr>
              <a:t> </a:t>
            </a:r>
            <a:r>
              <a:rPr lang="sl-SI" sz="1200" kern="1200" noProof="0" dirty="0" err="1" smtClean="0">
                <a:solidFill>
                  <a:schemeClr val="tx1"/>
                </a:solidFill>
                <a:effectLst/>
                <a:latin typeface="+mn-lt"/>
                <a:ea typeface="+mn-ea"/>
                <a:cs typeface="+mn-cs"/>
              </a:rPr>
              <a:t>Entrepreneurship</a:t>
            </a:r>
            <a:r>
              <a:rPr lang="sl-SI" sz="1200" kern="1200" noProof="0" dirty="0" smtClean="0">
                <a:solidFill>
                  <a:schemeClr val="tx1"/>
                </a:solidFill>
                <a:effectLst/>
                <a:latin typeface="+mn-lt"/>
                <a:ea typeface="+mn-ea"/>
                <a:cs typeface="+mn-cs"/>
              </a:rPr>
              <a:t> in </a:t>
            </a:r>
            <a:r>
              <a:rPr lang="sl-SI" sz="1200" kern="1200" noProof="0" dirty="0" err="1" smtClean="0">
                <a:solidFill>
                  <a:schemeClr val="tx1"/>
                </a:solidFill>
                <a:effectLst/>
                <a:latin typeface="+mn-lt"/>
                <a:ea typeface="+mn-ea"/>
                <a:cs typeface="+mn-cs"/>
              </a:rPr>
              <a:t>Eu</a:t>
            </a:r>
            <a:r>
              <a:rPr lang="en-US" sz="1200" kern="1200" dirty="0" smtClean="0">
                <a:solidFill>
                  <a:schemeClr val="tx1"/>
                </a:solidFill>
                <a:effectLst/>
                <a:latin typeface="+mn-lt"/>
                <a:ea typeface="+mn-ea"/>
                <a:cs typeface="+mn-cs"/>
              </a:rPr>
              <a:t>rope</a:t>
            </a:r>
            <a:r>
              <a:rPr lang="en-US" sz="1200" kern="1200" dirty="0" smtClean="0">
                <a:solidFill>
                  <a:schemeClr val="tx1"/>
                </a:solidFill>
                <a:effectLst/>
                <a:latin typeface="+mn-lt"/>
                <a:ea typeface="+mn-ea"/>
                <a:cs typeface="+mn-cs"/>
              </a:rPr>
              <a:t>: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17</a:t>
            </a:fld>
            <a:endParaRPr lang="hu-HU"/>
          </a:p>
        </p:txBody>
      </p:sp>
    </p:spTree>
    <p:extLst>
      <p:ext uri="{BB962C8B-B14F-4D97-AF65-F5344CB8AC3E}">
        <p14:creationId xmlns:p14="http://schemas.microsoft.com/office/powerpoint/2010/main" xmlns="" val="2736197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b="0" i="0" u="none" strike="noStrike" kern="1200" baseline="0" dirty="0" smtClean="0">
                <a:solidFill>
                  <a:schemeClr val="tx1"/>
                </a:solidFill>
                <a:latin typeface="+mn-lt"/>
                <a:ea typeface="+mn-ea"/>
                <a:cs typeface="+mn-cs"/>
              </a:rPr>
              <a:t>Opis</a:t>
            </a:r>
            <a:r>
              <a:rPr lang="en-US" sz="1200" b="0" i="0" u="none" strike="noStrike" kern="1200" baseline="0" dirty="0" smtClean="0">
                <a:solidFill>
                  <a:schemeClr val="tx1"/>
                </a:solidFill>
                <a:latin typeface="+mn-lt"/>
                <a:ea typeface="+mn-ea"/>
                <a:cs typeface="+mn-cs"/>
              </a:rPr>
              <a:t>. </a:t>
            </a:r>
            <a:r>
              <a:rPr lang="sl-SI" sz="1200" b="0" i="0" u="none" strike="noStrike" kern="1200" baseline="0" noProof="0" dirty="0" smtClean="0">
                <a:solidFill>
                  <a:schemeClr val="tx1"/>
                </a:solidFill>
                <a:latin typeface="+mn-lt"/>
                <a:ea typeface="+mn-ea"/>
                <a:cs typeface="+mn-cs"/>
              </a:rPr>
              <a:t>Analiza +/- je orodje, ki se izvaja s preprosto matrico 1 x 2. Vsaka celica predstavlja + ali - stanje, prednosti ali </a:t>
            </a:r>
            <a:r>
              <a:rPr lang="sl-SI" sz="1200" b="0" i="0" u="none" strike="noStrike" kern="1200" baseline="0" noProof="0" dirty="0" err="1" smtClean="0">
                <a:solidFill>
                  <a:schemeClr val="tx1"/>
                </a:solidFill>
                <a:latin typeface="+mn-lt"/>
                <a:ea typeface="+mn-ea"/>
                <a:cs typeface="+mn-cs"/>
              </a:rPr>
              <a:t>pomankljivosti</a:t>
            </a:r>
            <a:r>
              <a:rPr lang="sl-SI" sz="1200" b="0" i="0" u="none" strike="noStrike" kern="1200" baseline="0" noProof="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smtClean="0"/>
          </a:p>
          <a:p>
            <a:endParaRPr lang="en-US" sz="1200" b="0" i="0" u="none" strike="noStrike" kern="1200" baseline="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pPr/>
              <a:t>18</a:t>
            </a:fld>
            <a:endParaRPr lang="hu-HU"/>
          </a:p>
        </p:txBody>
      </p:sp>
    </p:spTree>
    <p:extLst>
      <p:ext uri="{BB962C8B-B14F-4D97-AF65-F5344CB8AC3E}">
        <p14:creationId xmlns:p14="http://schemas.microsoft.com/office/powerpoint/2010/main" xmlns="" val="962243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19</a:t>
            </a:fld>
            <a:endParaRPr lang="hu-HU"/>
          </a:p>
        </p:txBody>
      </p:sp>
    </p:spTree>
    <p:extLst>
      <p:ext uri="{BB962C8B-B14F-4D97-AF65-F5344CB8AC3E}">
        <p14:creationId xmlns:p14="http://schemas.microsoft.com/office/powerpoint/2010/main" xmlns="" val="91185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AT" dirty="0" smtClean="0"/>
          </a:p>
          <a:p>
            <a:r>
              <a:rPr lang="sl-SI" dirty="0" smtClean="0"/>
              <a:t>Učitelji</a:t>
            </a:r>
            <a:r>
              <a:rPr lang="de-AT" dirty="0" smtClean="0"/>
              <a:t>:</a:t>
            </a:r>
            <a:endParaRPr lang="de-AT" dirty="0" smtClean="0"/>
          </a:p>
          <a:p>
            <a:endParaRPr lang="de-AT" dirty="0" smtClean="0"/>
          </a:p>
          <a:p>
            <a:pPr marL="285750" indent="-285750">
              <a:buFont typeface="Arial" panose="020B0604020202020204" pitchFamily="34" charset="0"/>
              <a:buNone/>
            </a:pPr>
            <a:r>
              <a:rPr lang="hu-HU" sz="1200" dirty="0" smtClean="0"/>
              <a:t>PC 1 Učitelj zna uporabljati metode geneiranja idej.</a:t>
            </a:r>
          </a:p>
          <a:p>
            <a:pPr marL="285750" indent="-285750">
              <a:buFont typeface="Arial" panose="020B0604020202020204" pitchFamily="34" charset="0"/>
              <a:buNone/>
            </a:pPr>
            <a:r>
              <a:rPr lang="hu-HU" sz="1200" dirty="0" smtClean="0"/>
              <a:t>PC 2 Učitelj pozna načela ocenjevanja idej.</a:t>
            </a:r>
            <a:endParaRPr lang="hu-HU" dirty="0" smtClean="0"/>
          </a:p>
          <a:p>
            <a:endParaRPr lang="de-AT" dirty="0" smtClean="0"/>
          </a:p>
          <a:p>
            <a:r>
              <a:rPr lang="sl-SI" dirty="0" smtClean="0"/>
              <a:t>Mentorji</a:t>
            </a:r>
            <a:endParaRPr lang="de-AT" dirty="0" smtClean="0"/>
          </a:p>
          <a:p>
            <a:endParaRPr lang="de-AT" dirty="0" smtClean="0"/>
          </a:p>
          <a:p>
            <a:r>
              <a:rPr lang="sl-SI" sz="1200" kern="1200" noProof="0" dirty="0" smtClean="0">
                <a:solidFill>
                  <a:schemeClr val="tx1"/>
                </a:solidFill>
                <a:effectLst/>
                <a:latin typeface="+mn-lt"/>
                <a:ea typeface="+mn-ea"/>
                <a:cs typeface="+mn-cs"/>
              </a:rPr>
              <a:t>PC 1 Mentor je sposoben usmerjati učitelje pri uporabi metod in orodij za prepoznavanje problemov in priložnosti.</a:t>
            </a:r>
          </a:p>
          <a:p>
            <a:r>
              <a:rPr lang="sl-SI" sz="1200" kern="1200" noProof="0" dirty="0" smtClean="0">
                <a:solidFill>
                  <a:schemeClr val="tx1"/>
                </a:solidFill>
                <a:effectLst/>
                <a:latin typeface="+mn-lt"/>
                <a:ea typeface="+mn-ea"/>
                <a:cs typeface="+mn-cs"/>
              </a:rPr>
              <a:t>PC 2 Mentor je sposoben uporabiti učitelje in trenerje, da poznajo načela razgradnje problema in ugotovijo resnične korenine problema</a:t>
            </a:r>
            <a:endParaRPr lang="sl-SI" noProof="0" dirty="0"/>
          </a:p>
        </p:txBody>
      </p:sp>
      <p:sp>
        <p:nvSpPr>
          <p:cNvPr id="4" name="Dia számának helye 3"/>
          <p:cNvSpPr>
            <a:spLocks noGrp="1"/>
          </p:cNvSpPr>
          <p:nvPr>
            <p:ph type="sldNum" sz="quarter" idx="10"/>
          </p:nvPr>
        </p:nvSpPr>
        <p:spPr/>
        <p:txBody>
          <a:bodyPr/>
          <a:lstStyle/>
          <a:p>
            <a:fld id="{79A472E4-E8CF-4752-8D89-CC6C7CAD9C51}" type="slidenum">
              <a:rPr lang="hu-HU" smtClean="0"/>
              <a:pPr/>
              <a:t>2</a:t>
            </a:fld>
            <a:endParaRPr lang="hu-HU"/>
          </a:p>
        </p:txBody>
      </p:sp>
    </p:spTree>
    <p:extLst>
      <p:ext uri="{BB962C8B-B14F-4D97-AF65-F5344CB8AC3E}">
        <p14:creationId xmlns:p14="http://schemas.microsoft.com/office/powerpoint/2010/main" xmlns="" val="129840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20</a:t>
            </a:fld>
            <a:endParaRPr lang="hu-HU"/>
          </a:p>
        </p:txBody>
      </p:sp>
    </p:spTree>
    <p:extLst>
      <p:ext uri="{BB962C8B-B14F-4D97-AF65-F5344CB8AC3E}">
        <p14:creationId xmlns:p14="http://schemas.microsoft.com/office/powerpoint/2010/main" xmlns="" val="41077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21</a:t>
            </a:fld>
            <a:endParaRPr lang="hu-HU"/>
          </a:p>
        </p:txBody>
      </p:sp>
    </p:spTree>
    <p:extLst>
      <p:ext uri="{BB962C8B-B14F-4D97-AF65-F5344CB8AC3E}">
        <p14:creationId xmlns:p14="http://schemas.microsoft.com/office/powerpoint/2010/main" xmlns="" val="1868040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22</a:t>
            </a:fld>
            <a:endParaRPr lang="hu-HU"/>
          </a:p>
        </p:txBody>
      </p:sp>
    </p:spTree>
    <p:extLst>
      <p:ext uri="{BB962C8B-B14F-4D97-AF65-F5344CB8AC3E}">
        <p14:creationId xmlns:p14="http://schemas.microsoft.com/office/powerpoint/2010/main" xmlns="" val="3083857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23</a:t>
            </a:fld>
            <a:endParaRPr lang="hu-HU"/>
          </a:p>
        </p:txBody>
      </p:sp>
    </p:spTree>
    <p:extLst>
      <p:ext uri="{BB962C8B-B14F-4D97-AF65-F5344CB8AC3E}">
        <p14:creationId xmlns:p14="http://schemas.microsoft.com/office/powerpoint/2010/main" xmlns="" val="1824448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24</a:t>
            </a:fld>
            <a:endParaRPr lang="hu-HU"/>
          </a:p>
        </p:txBody>
      </p:sp>
    </p:spTree>
    <p:extLst>
      <p:ext uri="{BB962C8B-B14F-4D97-AF65-F5344CB8AC3E}">
        <p14:creationId xmlns:p14="http://schemas.microsoft.com/office/powerpoint/2010/main" xmlns="" val="111716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25</a:t>
            </a:fld>
            <a:endParaRPr lang="hu-HU"/>
          </a:p>
        </p:txBody>
      </p:sp>
    </p:spTree>
    <p:extLst>
      <p:ext uri="{BB962C8B-B14F-4D97-AF65-F5344CB8AC3E}">
        <p14:creationId xmlns:p14="http://schemas.microsoft.com/office/powerpoint/2010/main" xmlns="" val="778603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mtClean="0"/>
              <a:t>Prosimo, uporabite ta del, da napišete svoje beležke, povezave, priloge in vse tisto, česar ne berete na določenem diapozitivu, a se izpostavijo</a:t>
            </a:r>
            <a:r>
              <a:rPr lang="hu-HU" baseline="0" smtClean="0"/>
              <a:t> med predavanjem</a:t>
            </a:r>
            <a:r>
              <a:rPr lang="hu-HU" smtClean="0"/>
              <a:t>.</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26</a:t>
            </a:fld>
            <a:endParaRPr lang="hu-HU"/>
          </a:p>
        </p:txBody>
      </p:sp>
    </p:spTree>
    <p:extLst>
      <p:ext uri="{BB962C8B-B14F-4D97-AF65-F5344CB8AC3E}">
        <p14:creationId xmlns:p14="http://schemas.microsoft.com/office/powerpoint/2010/main" xmlns="" val="193975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3</a:t>
            </a:fld>
            <a:endParaRPr lang="hu-HU"/>
          </a:p>
        </p:txBody>
      </p:sp>
    </p:spTree>
    <p:extLst>
      <p:ext uri="{BB962C8B-B14F-4D97-AF65-F5344CB8AC3E}">
        <p14:creationId xmlns:p14="http://schemas.microsoft.com/office/powerpoint/2010/main" xmlns="" val="384000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4</a:t>
            </a:fld>
            <a:endParaRPr lang="hu-HU"/>
          </a:p>
        </p:txBody>
      </p:sp>
    </p:spTree>
    <p:extLst>
      <p:ext uri="{BB962C8B-B14F-4D97-AF65-F5344CB8AC3E}">
        <p14:creationId xmlns:p14="http://schemas.microsoft.com/office/powerpoint/2010/main" xmlns="" val="25358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noProof="0" dirty="0" smtClean="0"/>
              <a:t>Viharjenje možganov se lahko obravnava kot "nevihta idej". To je skupinsko reševanje problemov - zato je treba oblikovati ekipo. Ekipa navadno razpolaga s 4-12 problemskimi rešitvami - ekipa bi morala vključevati tako strokovnjake, laike, moške in ženske, pa tudi ljudi z različnimi stopnjami izobrazbe za različne družbene kulturne skupine. Bolj raznolika kot je ekipa, boljše so možnosti.</a:t>
            </a:r>
          </a:p>
          <a:p>
            <a:r>
              <a:rPr lang="sl-SI" noProof="0" dirty="0" smtClean="0"/>
              <a:t>Osnovno pravilo je, da so vsi člani ekipe enakopravni in srečanje mora imeti značilnost prijateljskega srečanja. Ekipo vodi večinoma moderator. Vprašanje in cilj je treba jasno določiti na začetku srečanja. Udeleženci nato generirajo čim več rešitev, ki jih napišejo na tablo/plakat in kartice. Moderator upravlja proces in poskuša spodbuditi visoko stopnjo aktivnosti.</a:t>
            </a:r>
          </a:p>
          <a:p>
            <a:r>
              <a:rPr lang="sl-SI" noProof="0" dirty="0" smtClean="0"/>
              <a:t>Kritika ali vrednotenje predlogov je strogo prepovedano; tako je pasivno vedenje. Nobene ideje (ne glede na to, kako visoko potezne</a:t>
            </a:r>
            <a:r>
              <a:rPr lang="sl-SI" baseline="0" noProof="0" dirty="0" smtClean="0"/>
              <a:t> </a:t>
            </a:r>
            <a:r>
              <a:rPr lang="sl-SI" noProof="0" dirty="0" smtClean="0"/>
              <a:t>so bile), niso tabu. Cilj je zbirati čim več idej. Srečanje naj traja 30-40 minut, največ 1 uro. Vrednotenje idej in njihova kategorizacija se izvedeta v nadaljevanju. Nato se izročijo nominiranim skupinam za reševanje problemov.</a:t>
            </a:r>
          </a:p>
          <a:p>
            <a:r>
              <a:rPr lang="sl-SI" noProof="0" dirty="0" smtClean="0"/>
              <a:t>Prednost viharjenja možganov je, da se vznemirjenje razširi na vse udeležence; gradi konkurenčnost in ruši stereotipe.</a:t>
            </a:r>
          </a:p>
          <a:p>
            <a:r>
              <a:rPr lang="sl-SI" noProof="0" dirty="0" smtClean="0"/>
              <a:t>"Oče" viharjenja možganov, ameriški Alex F. </a:t>
            </a:r>
            <a:r>
              <a:rPr lang="sl-SI" noProof="0" dirty="0" err="1" smtClean="0"/>
              <a:t>Osborn</a:t>
            </a:r>
            <a:r>
              <a:rPr lang="sl-SI" noProof="0" dirty="0" smtClean="0"/>
              <a:t>, je določil naslednja osnovna pravila za učinkovito </a:t>
            </a:r>
            <a:r>
              <a:rPr lang="sl-SI" dirty="0" smtClean="0"/>
              <a:t>viharjenje možganov</a:t>
            </a:r>
            <a:r>
              <a:rPr lang="en-GB" dirty="0" smtClean="0"/>
              <a:t>: </a:t>
            </a:r>
            <a:r>
              <a:rPr lang="en-GB" dirty="0" err="1" smtClean="0"/>
              <a:t>glej</a:t>
            </a:r>
            <a:r>
              <a:rPr lang="en-GB" dirty="0" smtClean="0"/>
              <a:t> slide</a:t>
            </a:r>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5</a:t>
            </a:fld>
            <a:endParaRPr lang="hu-HU"/>
          </a:p>
        </p:txBody>
      </p:sp>
    </p:spTree>
    <p:extLst>
      <p:ext uri="{BB962C8B-B14F-4D97-AF65-F5344CB8AC3E}">
        <p14:creationId xmlns:p14="http://schemas.microsoft.com/office/powerpoint/2010/main" xmlns="" val="44340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noProof="0" dirty="0" smtClean="0"/>
              <a:t>Viharjenje možganov se lahko obravnava kot "nevihta idej". To je skupinsko reševanje problemov - zato je treba oblikovati ekipo. Ekipa navadno razpolaga s 4-12 problemskimi rešitvami - ekipa bi morala vključevati tako strokovnjake, laike, moške in ženske, pa tudi ljudi z različnimi stopnjami izobrazbe za različne družbene kulturne skupine. Bolj raznolika kot je ekipa, boljše so možnosti.</a:t>
            </a:r>
          </a:p>
          <a:p>
            <a:r>
              <a:rPr lang="sl-SI" noProof="0" dirty="0" smtClean="0"/>
              <a:t>Osnovno pravilo je, da so vsi člani ekipe enakopravni in srečanje mora imeti značilnost prijateljskega srečanja. Ekipo vodi večinoma moderator. Vprašanje in cilj je treba jasno določiti na začetku srečanja. Udeleženci nato generirajo čim več rešitev, ki jih napišejo na tablo/plakat in kartice. Moderator upravlja proces in poskuša spodbuditi visoko stopnjo aktivnosti.</a:t>
            </a:r>
          </a:p>
          <a:p>
            <a:r>
              <a:rPr lang="sl-SI" noProof="0" dirty="0" smtClean="0"/>
              <a:t>Kritika ali vrednotenje predlogov je strogo prepovedano; tako je pasivno vedenje. Nobene ideje (ne glede na to, kako visoko potezne</a:t>
            </a:r>
            <a:r>
              <a:rPr lang="sl-SI" baseline="0" noProof="0" dirty="0" smtClean="0"/>
              <a:t> </a:t>
            </a:r>
            <a:r>
              <a:rPr lang="sl-SI" noProof="0" dirty="0" smtClean="0"/>
              <a:t>so bile), niso tabu. Cilj je zbirati čim več idej. Srečanje naj traja 30-40 minut, največ 1 uro. Vrednotenje idej in njihova kategorizacija se izvedeta v nadaljevanju. Nato se izročijo nominiranim skupinam za reševanje problemov.</a:t>
            </a:r>
          </a:p>
          <a:p>
            <a:r>
              <a:rPr lang="sl-SI" noProof="0" dirty="0" smtClean="0"/>
              <a:t>Prednost viharjenja možganov je, da se vznemirjenje razširi na vse udeležence; gradi konkurenčnost in ruši stereotipe.</a:t>
            </a:r>
          </a:p>
          <a:p>
            <a:r>
              <a:rPr lang="sl-SI" noProof="0" dirty="0" smtClean="0"/>
              <a:t>"Oče" viharjenja možganov, ameriški Alex F. </a:t>
            </a:r>
            <a:r>
              <a:rPr lang="sl-SI" noProof="0" dirty="0" err="1" smtClean="0"/>
              <a:t>Osborn</a:t>
            </a:r>
            <a:r>
              <a:rPr lang="sl-SI" noProof="0" dirty="0" smtClean="0"/>
              <a:t>, je določil naslednja osnovna pravila za učinkovito </a:t>
            </a:r>
            <a:r>
              <a:rPr lang="sl-SI" dirty="0" smtClean="0"/>
              <a:t>viharjenje možganov</a:t>
            </a:r>
            <a:r>
              <a:rPr lang="en-GB" dirty="0" smtClean="0"/>
              <a:t>: </a:t>
            </a:r>
            <a:r>
              <a:rPr lang="en-GB" dirty="0" err="1" smtClean="0"/>
              <a:t>glej</a:t>
            </a:r>
            <a:r>
              <a:rPr lang="en-GB" dirty="0" smtClean="0"/>
              <a:t> slide</a:t>
            </a:r>
            <a:endParaRPr lang="en-US" sz="1200" b="0" i="0" u="none" strike="noStrike" kern="1200" baseline="0" dirty="0" smtClean="0">
              <a:solidFill>
                <a:schemeClr val="tx1"/>
              </a:solidFill>
              <a:latin typeface="+mn-lt"/>
              <a:ea typeface="+mn-ea"/>
              <a:cs typeface="+mn-cs"/>
            </a:endParaRPr>
          </a:p>
          <a:p>
            <a:pPr defTabSz="883676">
              <a:defRPr/>
            </a:pPr>
            <a:endParaRPr lang="cs-CZ" dirty="0" smtClean="0"/>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6</a:t>
            </a:fld>
            <a:endParaRPr lang="hu-HU"/>
          </a:p>
        </p:txBody>
      </p:sp>
    </p:spTree>
    <p:extLst>
      <p:ext uri="{BB962C8B-B14F-4D97-AF65-F5344CB8AC3E}">
        <p14:creationId xmlns:p14="http://schemas.microsoft.com/office/powerpoint/2010/main" xmlns="" val="75954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noProof="0" dirty="0" smtClean="0"/>
              <a:t>Moderator razloži tehniko zapisovanja idej: tehnika vključuje udeležence, ki sedijo v skupini in jih nadzoruje moderator. Vsak udeleženec misli v 3 urah v 10 minutah. Zamisli se zapisujejo na tablo. Udeleženci berejo ideje in jih uporabljajo kot navdih za več idej v drugem krogu.</a:t>
            </a:r>
          </a:p>
          <a:p>
            <a:endParaRPr lang="sl-SI" noProof="0" dirty="0" smtClean="0"/>
          </a:p>
          <a:p>
            <a:r>
              <a:rPr lang="sl-SI" noProof="0" dirty="0" smtClean="0"/>
              <a:t>Nadaljevanje: skupina, ki izbira, uporabi filtrirno tehniko z dogovorjenimi merili, da se osredotoči na tiste ideje, ki imajo največjo verjetnost uspešnega izvajanja.</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7</a:t>
            </a:fld>
            <a:endParaRPr lang="hu-HU"/>
          </a:p>
        </p:txBody>
      </p:sp>
    </p:spTree>
    <p:extLst>
      <p:ext uri="{BB962C8B-B14F-4D97-AF65-F5344CB8AC3E}">
        <p14:creationId xmlns:p14="http://schemas.microsoft.com/office/powerpoint/2010/main" xmlns="" val="3039324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noProof="0" dirty="0" smtClean="0"/>
              <a:t>Moderator razloži tehniko zapisovanja idej: tehnika vključuje udeležence, ki sedijo v skupini in jih nadzoruje moderator. Vsak udeleženec misli v 3 urah v 10 minutah. Zamisli se zapisujejo na tablo. Udeleženci berejo ideje in jih uporabljajo kot navdih za več idej v drugem krogu.</a:t>
            </a:r>
          </a:p>
          <a:p>
            <a:endParaRPr lang="sl-SI" noProof="0" dirty="0" smtClean="0"/>
          </a:p>
          <a:p>
            <a:r>
              <a:rPr lang="sl-SI" noProof="0" dirty="0" smtClean="0"/>
              <a:t>Nadaljevanje: skupina, ki izbira, uporabi filtrirno tehniko z dogovorjenimi merili, da se osredotoči na tiste ideje, ki imajo največjo verjetnost uspešnega izvajanja.</a:t>
            </a: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8</a:t>
            </a:fld>
            <a:endParaRPr lang="hu-HU"/>
          </a:p>
        </p:txBody>
      </p:sp>
    </p:spTree>
    <p:extLst>
      <p:ext uri="{BB962C8B-B14F-4D97-AF65-F5344CB8AC3E}">
        <p14:creationId xmlns:p14="http://schemas.microsoft.com/office/powerpoint/2010/main" xmlns="" val="391153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l-SI" sz="1200" kern="1200" noProof="0" dirty="0" err="1" smtClean="0">
                <a:solidFill>
                  <a:schemeClr val="tx1"/>
                </a:solidFill>
                <a:effectLst/>
                <a:latin typeface="+mn-lt"/>
                <a:ea typeface="+mn-ea"/>
                <a:cs typeface="+mn-cs"/>
              </a:rPr>
              <a:t>Rockart</a:t>
            </a:r>
            <a:r>
              <a:rPr lang="sl-SI" sz="1200" kern="1200" noProof="0" dirty="0" smtClean="0">
                <a:solidFill>
                  <a:schemeClr val="tx1"/>
                </a:solidFill>
                <a:effectLst/>
                <a:latin typeface="+mn-lt"/>
                <a:ea typeface="+mn-ea"/>
                <a:cs typeface="+mn-cs"/>
              </a:rPr>
              <a:t> razlikuje med petimi viri kritičnih dejavnikov uspeha:</a:t>
            </a:r>
          </a:p>
          <a:p>
            <a:endParaRPr lang="sl-SI" sz="1200" kern="1200" noProof="0" dirty="0" smtClean="0">
              <a:solidFill>
                <a:schemeClr val="tx1"/>
              </a:solidFill>
              <a:effectLst/>
              <a:latin typeface="+mn-lt"/>
              <a:ea typeface="+mn-ea"/>
              <a:cs typeface="+mn-cs"/>
            </a:endParaRPr>
          </a:p>
          <a:p>
            <a:r>
              <a:rPr lang="sl-SI" sz="1200" kern="1200" noProof="0" dirty="0" smtClean="0">
                <a:solidFill>
                  <a:schemeClr val="tx1"/>
                </a:solidFill>
                <a:effectLst/>
                <a:latin typeface="+mn-lt"/>
                <a:ea typeface="+mn-ea"/>
                <a:cs typeface="+mn-cs"/>
              </a:rPr>
              <a:t>Industrija, npr. značilnosti povpraševanja, uporabljena tehnologija, značilnosti izdelka, itd. Vsi ti lahko vplivajo tudi na vso konkurenco v panogi/industriji, vendar pa bo njihov vpliv odvisen od značilnosti in občutljivosti posameznih segmentov industrije.</a:t>
            </a:r>
          </a:p>
          <a:p>
            <a:endParaRPr lang="sl-SI" sz="1200" kern="1200" noProof="0" dirty="0" smtClean="0">
              <a:solidFill>
                <a:schemeClr val="tx1"/>
              </a:solidFill>
              <a:effectLst/>
              <a:latin typeface="+mn-lt"/>
              <a:ea typeface="+mn-ea"/>
              <a:cs typeface="+mn-cs"/>
            </a:endParaRPr>
          </a:p>
          <a:p>
            <a:r>
              <a:rPr lang="sl-SI" sz="1200" kern="1200" noProof="0" dirty="0" smtClean="0">
                <a:solidFill>
                  <a:schemeClr val="tx1"/>
                </a:solidFill>
                <a:effectLst/>
                <a:latin typeface="+mn-lt"/>
                <a:ea typeface="+mn-ea"/>
                <a:cs typeface="+mn-cs"/>
              </a:rPr>
              <a:t>Strategija konkurence in industrijski položaj zadevnega podjetja, ki je določen z zgodovino in konkurenčnim položajem v industriji.</a:t>
            </a:r>
          </a:p>
          <a:p>
            <a:endParaRPr lang="sl-SI" sz="1200" kern="1200" noProof="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Okoljski dejavniki so makroekonomski vplivi, ki vplivajo na vso konkurenco znotraj panoge in na katere imajo konkurenti malo ali nič vpliva, npr. demografski, gospodarski in vladna zakonodajna politike itd.</a:t>
            </a:r>
          </a:p>
          <a:p>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Časovni dejavniki so področja podjetja, kar povzroča časovno omejeno stisko pri izvajanju izbrane strategije, npr. Pomanjkanje vodstvenega znanja ali usposobljenih delavcev.</a:t>
            </a:r>
          </a:p>
          <a:p>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Vodstveni položaj, torej različne funkcionalne vodstvene položaje v podjetju, imajo vsak svoj skupen kritični dejavnik uspeha.</a:t>
            </a:r>
          </a:p>
          <a:p>
            <a:endParaRPr lang="sl-SI" sz="1200" kern="1200" dirty="0" smtClean="0">
              <a:solidFill>
                <a:schemeClr val="tx1"/>
              </a:solidFill>
              <a:effectLst/>
              <a:latin typeface="+mn-lt"/>
              <a:ea typeface="+mn-ea"/>
              <a:cs typeface="+mn-cs"/>
            </a:endParaRPr>
          </a:p>
          <a:p>
            <a:r>
              <a:rPr lang="sl-SI" sz="1200" b="0" i="0" u="none" strike="noStrike" kern="1200" baseline="0" dirty="0" smtClean="0">
                <a:solidFill>
                  <a:schemeClr val="tx1"/>
                </a:solidFill>
                <a:latin typeface="+mn-lt"/>
                <a:ea typeface="+mn-ea"/>
                <a:cs typeface="+mn-cs"/>
              </a:rPr>
              <a:t>Vir: </a:t>
            </a:r>
            <a:r>
              <a:rPr lang="sl-SI" sz="1200" kern="1200" dirty="0" err="1" smtClean="0">
                <a:solidFill>
                  <a:schemeClr val="tx1"/>
                </a:solidFill>
                <a:effectLst/>
                <a:latin typeface="+mn-lt"/>
                <a:ea typeface="+mn-ea"/>
                <a:cs typeface="+mn-cs"/>
              </a:rPr>
              <a:t>Bullen</a:t>
            </a:r>
            <a:r>
              <a:rPr lang="sl-SI" sz="1200" kern="1200" dirty="0" smtClean="0">
                <a:solidFill>
                  <a:schemeClr val="tx1"/>
                </a:solidFill>
                <a:effectLst/>
                <a:latin typeface="+mn-lt"/>
                <a:ea typeface="+mn-ea"/>
                <a:cs typeface="+mn-cs"/>
              </a:rPr>
              <a:t>, C. V. &amp; </a:t>
            </a:r>
            <a:r>
              <a:rPr lang="sl-SI" sz="1200" kern="1200" dirty="0" err="1" smtClean="0">
                <a:solidFill>
                  <a:schemeClr val="tx1"/>
                </a:solidFill>
                <a:effectLst/>
                <a:latin typeface="+mn-lt"/>
                <a:ea typeface="+mn-ea"/>
                <a:cs typeface="+mn-cs"/>
              </a:rPr>
              <a:t>Rockart</a:t>
            </a:r>
            <a:r>
              <a:rPr lang="sl-SI" sz="1200" kern="1200" dirty="0" smtClean="0">
                <a:solidFill>
                  <a:schemeClr val="tx1"/>
                </a:solidFill>
                <a:effectLst/>
                <a:latin typeface="+mn-lt"/>
                <a:ea typeface="+mn-ea"/>
                <a:cs typeface="+mn-cs"/>
              </a:rPr>
              <a:t>, J. F. (1981). A primer on </a:t>
            </a:r>
            <a:r>
              <a:rPr lang="sl-SI" sz="1200" kern="1200" dirty="0" err="1" smtClean="0">
                <a:solidFill>
                  <a:schemeClr val="tx1"/>
                </a:solidFill>
                <a:effectLst/>
                <a:latin typeface="+mn-lt"/>
                <a:ea typeface="+mn-ea"/>
                <a:cs typeface="+mn-cs"/>
              </a:rPr>
              <a:t>critical</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success</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factors</a:t>
            </a:r>
            <a:r>
              <a:rPr lang="sl-SI" sz="1200" kern="1200" dirty="0" smtClean="0">
                <a:solidFill>
                  <a:schemeClr val="tx1"/>
                </a:solidFill>
                <a:effectLst/>
                <a:latin typeface="+mn-lt"/>
                <a:ea typeface="+mn-ea"/>
                <a:cs typeface="+mn-cs"/>
              </a:rPr>
              <a:t>. Cambridge, MA: Center </a:t>
            </a:r>
            <a:r>
              <a:rPr lang="sl-SI" sz="1200" kern="1200" dirty="0" err="1" smtClean="0">
                <a:solidFill>
                  <a:schemeClr val="tx1"/>
                </a:solidFill>
                <a:effectLst/>
                <a:latin typeface="+mn-lt"/>
                <a:ea typeface="+mn-ea"/>
                <a:cs typeface="+mn-cs"/>
              </a:rPr>
              <a:t>for</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Information</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Systems</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Research</a:t>
            </a:r>
            <a:r>
              <a:rPr lang="sl-SI" sz="1200" kern="1200" dirty="0" smtClean="0">
                <a:solidFill>
                  <a:schemeClr val="tx1"/>
                </a:solidFill>
                <a:effectLst/>
                <a:latin typeface="+mn-lt"/>
                <a:ea typeface="+mn-ea"/>
                <a:cs typeface="+mn-cs"/>
              </a:rPr>
              <a:t>, MIT</a:t>
            </a:r>
          </a:p>
          <a:p>
            <a:endParaRPr lang="sl-SI" sz="1200" b="0" i="0" u="none" strike="noStrike" kern="1200" baseline="0" dirty="0" smtClean="0">
              <a:solidFill>
                <a:schemeClr val="tx1"/>
              </a:solidFill>
              <a:latin typeface="+mn-lt"/>
              <a:ea typeface="+mn-ea"/>
              <a:cs typeface="+mn-cs"/>
            </a:endParaRPr>
          </a:p>
          <a:p>
            <a:r>
              <a:rPr lang="sl-SI" sz="1200" b="0" i="0" u="none" strike="noStrike" kern="1200" baseline="0" dirty="0" smtClean="0">
                <a:solidFill>
                  <a:schemeClr val="tx1"/>
                </a:solidFill>
                <a:latin typeface="+mn-lt"/>
                <a:ea typeface="+mn-ea"/>
                <a:cs typeface="+mn-cs"/>
              </a:rPr>
              <a:t>Vir: Likar B., </a:t>
            </a:r>
            <a:r>
              <a:rPr lang="sl-SI" sz="1200" b="0" i="0" u="none" strike="noStrike" kern="1200" baseline="0" dirty="0" err="1" smtClean="0">
                <a:solidFill>
                  <a:schemeClr val="tx1"/>
                </a:solidFill>
                <a:latin typeface="+mn-lt"/>
                <a:ea typeface="+mn-ea"/>
                <a:cs typeface="+mn-cs"/>
              </a:rPr>
              <a:t>The</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Art</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of</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Managing</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Innovation</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Problems</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and</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Opportunities</a:t>
            </a:r>
            <a:r>
              <a:rPr lang="sl-SI" sz="1200" b="0" i="0" u="none" strike="noStrike" kern="1200" baseline="0" dirty="0" smtClean="0">
                <a:solidFill>
                  <a:schemeClr val="tx1"/>
                </a:solidFill>
                <a:latin typeface="+mn-lt"/>
                <a:ea typeface="+mn-ea"/>
                <a:cs typeface="+mn-cs"/>
              </a:rPr>
              <a:t>, in: </a:t>
            </a:r>
            <a:r>
              <a:rPr lang="sl-SI" sz="1200" b="0" i="0" u="none" strike="noStrike" kern="1200" baseline="0" dirty="0" err="1" smtClean="0">
                <a:solidFill>
                  <a:schemeClr val="tx1"/>
                </a:solidFill>
                <a:latin typeface="+mn-lt"/>
                <a:ea typeface="+mn-ea"/>
                <a:cs typeface="+mn-cs"/>
              </a:rPr>
              <a:t>Faculty</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of</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Management</a:t>
            </a:r>
            <a:r>
              <a:rPr lang="sl-SI" sz="1200" b="0" i="0" u="none" strike="noStrike" kern="1200" baseline="0" dirty="0" smtClean="0">
                <a:solidFill>
                  <a:schemeClr val="tx1"/>
                </a:solidFill>
                <a:latin typeface="+mn-lt"/>
                <a:ea typeface="+mn-ea"/>
                <a:cs typeface="+mn-cs"/>
              </a:rPr>
              <a:t> at </a:t>
            </a:r>
            <a:r>
              <a:rPr lang="sl-SI" sz="1200" b="0" i="0" u="none" strike="noStrike" kern="1200" baseline="0" dirty="0" err="1" smtClean="0">
                <a:solidFill>
                  <a:schemeClr val="tx1"/>
                </a:solidFill>
                <a:latin typeface="+mn-lt"/>
                <a:ea typeface="+mn-ea"/>
                <a:cs typeface="+mn-cs"/>
              </a:rPr>
              <a:t>the</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University</a:t>
            </a:r>
            <a:r>
              <a:rPr lang="sl-SI" sz="1200" b="0" i="0" u="none" strike="noStrike" kern="1200" baseline="0" dirty="0" smtClean="0">
                <a:solidFill>
                  <a:schemeClr val="tx1"/>
                </a:solidFill>
                <a:latin typeface="+mn-lt"/>
                <a:ea typeface="+mn-ea"/>
                <a:cs typeface="+mn-cs"/>
              </a:rPr>
              <a:t> </a:t>
            </a:r>
            <a:r>
              <a:rPr lang="sl-SI" sz="1200" b="0" i="0" u="none" strike="noStrike" kern="1200" baseline="0" dirty="0" err="1" smtClean="0">
                <a:solidFill>
                  <a:schemeClr val="tx1"/>
                </a:solidFill>
                <a:latin typeface="+mn-lt"/>
                <a:ea typeface="+mn-ea"/>
                <a:cs typeface="+mn-cs"/>
              </a:rPr>
              <a:t>of</a:t>
            </a:r>
            <a:r>
              <a:rPr lang="sl-SI" sz="1200" b="0" i="0" u="none" strike="noStrike" kern="1200" baseline="0" dirty="0" smtClean="0">
                <a:solidFill>
                  <a:schemeClr val="tx1"/>
                </a:solidFill>
                <a:latin typeface="+mn-lt"/>
                <a:ea typeface="+mn-ea"/>
                <a:cs typeface="+mn-cs"/>
              </a:rPr>
              <a:t> Primorska, ISBN: 978-961-266-180-9</a:t>
            </a:r>
            <a:endParaRPr lang="sl-SI" dirty="0"/>
          </a:p>
        </p:txBody>
      </p:sp>
      <p:sp>
        <p:nvSpPr>
          <p:cNvPr id="4" name="Dia számának helye 3"/>
          <p:cNvSpPr>
            <a:spLocks noGrp="1"/>
          </p:cNvSpPr>
          <p:nvPr>
            <p:ph type="sldNum" sz="quarter" idx="10"/>
          </p:nvPr>
        </p:nvSpPr>
        <p:spPr/>
        <p:txBody>
          <a:bodyPr/>
          <a:lstStyle/>
          <a:p>
            <a:fld id="{79A472E4-E8CF-4752-8D89-CC6C7CAD9C51}" type="slidenum">
              <a:rPr lang="hu-HU" smtClean="0"/>
              <a:pPr/>
              <a:t>9</a:t>
            </a:fld>
            <a:endParaRPr lang="hu-HU"/>
          </a:p>
        </p:txBody>
      </p:sp>
    </p:spTree>
    <p:extLst>
      <p:ext uri="{BB962C8B-B14F-4D97-AF65-F5344CB8AC3E}">
        <p14:creationId xmlns:p14="http://schemas.microsoft.com/office/powerpoint/2010/main" xmlns="" val="96876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9/24/2017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9/24/2017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pPr/>
              <a:t>9/24/2017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9/24/2017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04207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europass.cedefop.europa.eu/"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etwinning.net/hu/pub/index.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3944" y="527241"/>
            <a:ext cx="3825997" cy="2315326"/>
          </a:xfrm>
          <a:prstGeom prst="rect">
            <a:avLst/>
          </a:prstGeom>
        </p:spPr>
      </p:pic>
      <p:pic>
        <p:nvPicPr>
          <p:cNvPr id="2" name="Kép 1"/>
          <p:cNvPicPr>
            <a:picLocks noChangeAspect="1"/>
          </p:cNvPicPr>
          <p:nvPr/>
        </p:nvPicPr>
        <p:blipFill rotWithShape="1">
          <a:blip r:embed="rId4"/>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5"/>
          <a:stretch>
            <a:fillRect/>
          </a:stretch>
        </p:blipFill>
        <p:spPr>
          <a:xfrm>
            <a:off x="-1" y="5874129"/>
            <a:ext cx="9044247" cy="983871"/>
          </a:xfrm>
          <a:prstGeom prst="rect">
            <a:avLst/>
          </a:prstGeom>
        </p:spPr>
      </p:pic>
      <p:sp>
        <p:nvSpPr>
          <p:cNvPr id="9" name="Téglalap 8"/>
          <p:cNvSpPr/>
          <p:nvPr/>
        </p:nvSpPr>
        <p:spPr>
          <a:xfrm>
            <a:off x="5087155" y="1084739"/>
            <a:ext cx="6709893" cy="1569660"/>
          </a:xfrm>
          <a:prstGeom prst="rect">
            <a:avLst/>
          </a:prstGeom>
        </p:spPr>
        <p:txBody>
          <a:bodyPr wrap="square">
            <a:spAutoFit/>
          </a:bodyPr>
          <a:lstStyle/>
          <a:p>
            <a:r>
              <a:rPr lang="en-US" sz="2400" dirty="0" smtClean="0">
                <a:solidFill>
                  <a:schemeClr val="tx1">
                    <a:lumMod val="50000"/>
                    <a:lumOff val="50000"/>
                  </a:schemeClr>
                </a:solidFill>
              </a:rPr>
              <a:t>BODIMO INOVATIVNI! </a:t>
            </a:r>
            <a:r>
              <a:rPr lang="en-US" sz="2400" dirty="0" err="1" smtClean="0">
                <a:solidFill>
                  <a:schemeClr val="tx1">
                    <a:lumMod val="50000"/>
                    <a:lumOff val="50000"/>
                  </a:schemeClr>
                </a:solidFill>
              </a:rPr>
              <a:t>Razvoj</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ustvarjalnosti</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inovativnost</a:t>
            </a:r>
            <a:r>
              <a:rPr lang="en-US" sz="2400" dirty="0" smtClean="0">
                <a:solidFill>
                  <a:schemeClr val="tx1">
                    <a:lumMod val="50000"/>
                    <a:lumOff val="50000"/>
                  </a:schemeClr>
                </a:solidFill>
              </a:rPr>
              <a:t> in </a:t>
            </a:r>
            <a:r>
              <a:rPr lang="en-US" sz="2400" dirty="0" err="1" smtClean="0">
                <a:solidFill>
                  <a:schemeClr val="tx1">
                    <a:lumMod val="50000"/>
                    <a:lumOff val="50000"/>
                  </a:schemeClr>
                </a:solidFill>
              </a:rPr>
              <a:t>podjetnosti</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za</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učitelje</a:t>
            </a:r>
            <a:r>
              <a:rPr lang="en-US" sz="2400" dirty="0" smtClean="0">
                <a:solidFill>
                  <a:schemeClr val="tx1">
                    <a:lumMod val="50000"/>
                    <a:lumOff val="50000"/>
                  </a:schemeClr>
                </a:solidFill>
              </a:rPr>
              <a:t> v </a:t>
            </a:r>
            <a:r>
              <a:rPr lang="en-US" sz="2400" dirty="0" err="1" smtClean="0">
                <a:solidFill>
                  <a:schemeClr val="tx1">
                    <a:lumMod val="50000"/>
                    <a:lumOff val="50000"/>
                  </a:schemeClr>
                </a:solidFill>
              </a:rPr>
              <a:t>osnovnih</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šolah</a:t>
            </a:r>
            <a:endParaRPr lang="hu-HU" sz="2400" dirty="0" smtClean="0">
              <a:solidFill>
                <a:schemeClr val="tx1">
                  <a:lumMod val="50000"/>
                  <a:lumOff val="50000"/>
                </a:schemeClr>
              </a:solidFill>
            </a:endParaRPr>
          </a:p>
          <a:p>
            <a:r>
              <a:rPr lang="hu-HU" sz="2400" dirty="0" smtClean="0">
                <a:solidFill>
                  <a:schemeClr val="tx1">
                    <a:lumMod val="50000"/>
                    <a:lumOff val="50000"/>
                  </a:schemeClr>
                </a:solidFill>
              </a:rPr>
              <a:t>Št. projekta: 2016-1-SI01-KA201-021641</a:t>
            </a:r>
            <a:endParaRPr lang="hu-HU" sz="2400" dirty="0">
              <a:solidFill>
                <a:schemeClr val="tx1">
                  <a:lumMod val="50000"/>
                  <a:lumOff val="50000"/>
                </a:schemeClr>
              </a:solidFill>
              <a:latin typeface="+mj-lt"/>
            </a:endParaRPr>
          </a:p>
        </p:txBody>
      </p:sp>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hu-HU" dirty="0" smtClean="0"/>
              <a:t>U</a:t>
            </a:r>
            <a:r>
              <a:rPr lang="de-AT" dirty="0" smtClean="0"/>
              <a:t>1</a:t>
            </a:r>
            <a:r>
              <a:rPr lang="en-US" dirty="0" smtClean="0"/>
              <a:t>: </a:t>
            </a:r>
            <a:r>
              <a:rPr lang="en-US" dirty="0" err="1" smtClean="0"/>
              <a:t>Razvoj</a:t>
            </a:r>
            <a:r>
              <a:rPr lang="en-US" dirty="0" smtClean="0"/>
              <a:t> </a:t>
            </a:r>
            <a:r>
              <a:rPr lang="en-US" dirty="0" err="1" smtClean="0"/>
              <a:t>inovacij</a:t>
            </a:r>
            <a:endParaRPr lang="en-US" dirty="0"/>
          </a:p>
        </p:txBody>
      </p:sp>
      <p:sp>
        <p:nvSpPr>
          <p:cNvPr id="11" name="Text Placeholder 2"/>
          <p:cNvSpPr txBox="1">
            <a:spLocks/>
          </p:cNvSpPr>
          <p:nvPr/>
        </p:nvSpPr>
        <p:spPr>
          <a:xfrm>
            <a:off x="1198288" y="4486022"/>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sl-SI" dirty="0" smtClean="0"/>
              <a:t>INNOTEACH </a:t>
            </a:r>
            <a:r>
              <a:rPr lang="hu-HU" dirty="0" smtClean="0"/>
              <a:t>E</a:t>
            </a:r>
            <a:r>
              <a:rPr lang="de-AT" dirty="0" smtClean="0"/>
              <a:t>1</a:t>
            </a:r>
            <a:r>
              <a:rPr lang="en-US" dirty="0" smtClean="0"/>
              <a:t>:</a:t>
            </a:r>
            <a:r>
              <a:rPr lang="hu-HU" dirty="0" smtClean="0"/>
              <a:t> </a:t>
            </a:r>
            <a:r>
              <a:rPr lang="sl-SI" dirty="0" smtClean="0"/>
              <a:t>GENERIRANJE </a:t>
            </a:r>
            <a:r>
              <a:rPr lang="en-US" dirty="0" smtClean="0"/>
              <a:t>in </a:t>
            </a:r>
            <a:r>
              <a:rPr lang="en-US" dirty="0" err="1" smtClean="0"/>
              <a:t>vrednotenje</a:t>
            </a:r>
            <a:r>
              <a:rPr lang="en-US" dirty="0" smtClean="0"/>
              <a:t> </a:t>
            </a:r>
            <a:r>
              <a:rPr lang="en-US" dirty="0" err="1" smtClean="0"/>
              <a:t>idej</a:t>
            </a:r>
            <a:endParaRPr lang="hu-HU" dirty="0" smtClean="0"/>
          </a:p>
          <a:p>
            <a:pPr algn="r"/>
            <a:r>
              <a:rPr lang="hu-HU" sz="2000" dirty="0" smtClean="0"/>
              <a:t>Vsebino je pripravil </a:t>
            </a:r>
            <a:r>
              <a:rPr lang="de-AT" sz="2000" dirty="0" smtClean="0"/>
              <a:t>R. </a:t>
            </a:r>
            <a:r>
              <a:rPr lang="de-AT" sz="2000" dirty="0" err="1" smtClean="0"/>
              <a:t>Messnarz</a:t>
            </a:r>
            <a:r>
              <a:rPr lang="de-AT" sz="2000" dirty="0" smtClean="0"/>
              <a:t> </a:t>
            </a:r>
            <a:r>
              <a:rPr lang="hu-HU" sz="2000" dirty="0" smtClean="0"/>
              <a:t>(</a:t>
            </a:r>
            <a:r>
              <a:rPr lang="de-AT" sz="2000" dirty="0" smtClean="0"/>
              <a:t>ISCN</a:t>
            </a:r>
            <a:r>
              <a:rPr lang="hu-HU" sz="2000" dirty="0" smtClean="0"/>
              <a:t>)</a:t>
            </a:r>
            <a:endParaRPr lang="en-US" sz="2000" dirty="0"/>
          </a:p>
        </p:txBody>
      </p:sp>
    </p:spTree>
    <p:extLst>
      <p:ext uri="{BB962C8B-B14F-4D97-AF65-F5344CB8AC3E}">
        <p14:creationId xmlns:p14="http://schemas.microsoft.com/office/powerpoint/2010/main" xmlns="" val="28462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3539430"/>
          </a:xfrm>
          <a:prstGeom prst="rect">
            <a:avLst/>
          </a:prstGeom>
          <a:noFill/>
        </p:spPr>
        <p:txBody>
          <a:bodyPr wrap="square" rtlCol="0">
            <a:spAutoFit/>
          </a:bodyPr>
          <a:lstStyle/>
          <a:p>
            <a:r>
              <a:rPr lang="sl-SI" sz="2400" dirty="0" smtClean="0"/>
              <a:t>M</a:t>
            </a:r>
            <a:r>
              <a:rPr lang="sv-SE" sz="2400" dirty="0" smtClean="0"/>
              <a:t>etoda </a:t>
            </a:r>
            <a:r>
              <a:rPr lang="sl-SI" sz="2400" dirty="0" smtClean="0"/>
              <a:t>k</a:t>
            </a:r>
            <a:r>
              <a:rPr lang="sv-SE" sz="2400" dirty="0" smtClean="0"/>
              <a:t>ljučn</a:t>
            </a:r>
            <a:r>
              <a:rPr lang="sl-SI" sz="2400" dirty="0" smtClean="0"/>
              <a:t>ih</a:t>
            </a:r>
            <a:r>
              <a:rPr lang="sv-SE" sz="2400" dirty="0" smtClean="0"/>
              <a:t> dejavnikov </a:t>
            </a:r>
            <a:r>
              <a:rPr lang="sv-SE" sz="2400" dirty="0" smtClean="0"/>
              <a:t>uspeha (industrijski pristop</a:t>
            </a:r>
            <a:r>
              <a:rPr lang="sv-SE" sz="2400" dirty="0" smtClean="0"/>
              <a:t>)</a:t>
            </a:r>
            <a:endParaRPr lang="sl-SI" sz="2400" dirty="0" smtClean="0"/>
          </a:p>
          <a:p>
            <a:endParaRPr lang="hu-HU" sz="2000" dirty="0"/>
          </a:p>
          <a:p>
            <a:pPr marL="342900" indent="-342900">
              <a:buFont typeface="Calibri" panose="020F0502020204030204" pitchFamily="34" charset="0"/>
              <a:buChar char="–"/>
            </a:pPr>
            <a:r>
              <a:rPr lang="sl-SI" sz="2000" dirty="0" smtClean="0"/>
              <a:t>Industrija opredeljuje ključne kompetence, ki določajo uspeh podjetja in kjer bo več inovacij vodilo k večjemu uspehu na trgu</a:t>
            </a:r>
          </a:p>
          <a:p>
            <a:pPr marL="342900" indent="-342900">
              <a:buFont typeface="Calibri" panose="020F0502020204030204" pitchFamily="34" charset="0"/>
              <a:buChar char="–"/>
            </a:pPr>
            <a:r>
              <a:rPr lang="sl-SI" sz="2000" dirty="0" smtClean="0"/>
              <a:t>Analiza ključnih kompetenc</a:t>
            </a:r>
            <a:endParaRPr lang="sl-SI" sz="2000" dirty="0" smtClean="0"/>
          </a:p>
          <a:p>
            <a:pPr marL="800100" lvl="1" indent="-342900">
              <a:buFont typeface="Calibri" panose="020F0502020204030204" pitchFamily="34" charset="0"/>
              <a:buChar char="–"/>
            </a:pPr>
            <a:r>
              <a:rPr lang="sl-SI" sz="2000" dirty="0" smtClean="0"/>
              <a:t>Jedro znanja je področje znanja podjetja</a:t>
            </a:r>
            <a:endParaRPr lang="sl-SI" sz="2000" dirty="0" smtClean="0"/>
          </a:p>
          <a:p>
            <a:pPr marL="1257300" lvl="2" indent="-342900">
              <a:buFont typeface="Calibri" panose="020F0502020204030204" pitchFamily="34" charset="0"/>
              <a:buChar char="–"/>
            </a:pPr>
            <a:r>
              <a:rPr lang="sl-SI" sz="2000" dirty="0" smtClean="0"/>
              <a:t>Kje se razlikujejo od konkurentov in so močnejši od drugih konkurentov.</a:t>
            </a:r>
          </a:p>
          <a:p>
            <a:pPr marL="1257300" lvl="2" indent="-342900">
              <a:buFont typeface="Calibri" panose="020F0502020204030204" pitchFamily="34" charset="0"/>
              <a:buChar char="–"/>
            </a:pPr>
            <a:r>
              <a:rPr lang="sl-SI" sz="2000" dirty="0" smtClean="0"/>
              <a:t>Kjer so že ustvarili kritično maso usposobljenosti.</a:t>
            </a:r>
          </a:p>
          <a:p>
            <a:pPr marL="1257300" lvl="2" indent="-342900">
              <a:buFont typeface="Calibri" panose="020F0502020204030204" pitchFamily="34" charset="0"/>
              <a:buChar char="–"/>
            </a:pPr>
            <a:r>
              <a:rPr lang="sl-SI" sz="2000" dirty="0" smtClean="0"/>
              <a:t>Kje lahko z eno točko / funkcijo znanja pridobijo več strank (ponovna uporabnost).</a:t>
            </a:r>
          </a:p>
          <a:p>
            <a:pPr marL="1257300" lvl="2" indent="-342900">
              <a:buFont typeface="Calibri" panose="020F0502020204030204" pitchFamily="34" charset="0"/>
              <a:buChar char="–"/>
            </a:pPr>
            <a:r>
              <a:rPr lang="sl-SI" sz="2000" dirty="0" smtClean="0"/>
              <a:t>Od leta, ko de znanje </a:t>
            </a:r>
            <a:r>
              <a:rPr lang="sl-SI" sz="2000" dirty="0" smtClean="0"/>
              <a:t>dinamično </a:t>
            </a:r>
            <a:r>
              <a:rPr lang="sl-SI" sz="2000" dirty="0" smtClean="0"/>
              <a:t>razširjeno, novo ustvarjeno in izkoriščeno.</a:t>
            </a:r>
            <a:endParaRPr lang="sl-SI" sz="2000" dirty="0" smtClean="0"/>
          </a:p>
          <a:p>
            <a:pPr marL="342900" indent="-342900">
              <a:buFont typeface="Calibri" panose="020F0502020204030204" pitchFamily="34" charset="0"/>
              <a:buChar char="–"/>
            </a:pPr>
            <a:endParaRPr lang="sl-SI" sz="2000" dirty="0"/>
          </a:p>
        </p:txBody>
      </p:sp>
    </p:spTree>
    <p:extLst>
      <p:ext uri="{BB962C8B-B14F-4D97-AF65-F5344CB8AC3E}">
        <p14:creationId xmlns:p14="http://schemas.microsoft.com/office/powerpoint/2010/main" xmlns="" val="43074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5" name="Oval 15"/>
          <p:cNvSpPr>
            <a:spLocks noChangeArrowheads="1"/>
          </p:cNvSpPr>
          <p:nvPr/>
        </p:nvSpPr>
        <p:spPr bwMode="auto">
          <a:xfrm>
            <a:off x="5811403" y="3222676"/>
            <a:ext cx="4100512" cy="2738437"/>
          </a:xfrm>
          <a:prstGeom prst="ellipse">
            <a:avLst/>
          </a:prstGeom>
          <a:solidFill>
            <a:srgbClr val="FFFF99"/>
          </a:solidFill>
          <a:ln w="9525">
            <a:solidFill>
              <a:schemeClr val="tx1"/>
            </a:solidFill>
            <a:round/>
            <a:headEnd/>
            <a:tailEnd/>
          </a:ln>
        </p:spPr>
        <p:txBody>
          <a:bodyPr wrap="none" anchor="ctr"/>
          <a:lstStyle/>
          <a:p>
            <a:pPr algn="ctr" eaLnBrk="1" hangingPunct="1"/>
            <a:endParaRPr lang="de-DE" sz="1800">
              <a:latin typeface="Arial" charset="0"/>
            </a:endParaRPr>
          </a:p>
        </p:txBody>
      </p:sp>
      <p:sp>
        <p:nvSpPr>
          <p:cNvPr id="6" name="Oval 16"/>
          <p:cNvSpPr>
            <a:spLocks noChangeArrowheads="1"/>
          </p:cNvSpPr>
          <p:nvPr/>
        </p:nvSpPr>
        <p:spPr bwMode="auto">
          <a:xfrm>
            <a:off x="6654365" y="3735438"/>
            <a:ext cx="2411413" cy="1597025"/>
          </a:xfrm>
          <a:prstGeom prst="ellipse">
            <a:avLst/>
          </a:prstGeom>
          <a:solidFill>
            <a:srgbClr val="CCFFFF"/>
          </a:solidFill>
          <a:ln w="9525">
            <a:solidFill>
              <a:schemeClr val="tx1"/>
            </a:solidFill>
            <a:round/>
            <a:headEnd/>
            <a:tailEnd/>
          </a:ln>
        </p:spPr>
        <p:txBody>
          <a:bodyPr wrap="none" anchor="ctr"/>
          <a:lstStyle/>
          <a:p>
            <a:pPr algn="ctr" eaLnBrk="1" hangingPunct="1"/>
            <a:endParaRPr lang="de-DE" sz="1800">
              <a:latin typeface="Arial" charset="0"/>
            </a:endParaRPr>
          </a:p>
        </p:txBody>
      </p:sp>
      <p:sp>
        <p:nvSpPr>
          <p:cNvPr id="7" name="Line 17"/>
          <p:cNvSpPr>
            <a:spLocks noChangeShapeType="1"/>
          </p:cNvSpPr>
          <p:nvPr/>
        </p:nvSpPr>
        <p:spPr bwMode="auto">
          <a:xfrm flipV="1">
            <a:off x="7860865" y="1568501"/>
            <a:ext cx="844550" cy="3022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AT"/>
          </a:p>
        </p:txBody>
      </p:sp>
      <p:sp>
        <p:nvSpPr>
          <p:cNvPr id="8" name="Line 18"/>
          <p:cNvSpPr>
            <a:spLocks noChangeShapeType="1"/>
          </p:cNvSpPr>
          <p:nvPr/>
        </p:nvSpPr>
        <p:spPr bwMode="auto">
          <a:xfrm flipV="1">
            <a:off x="7860865" y="2652763"/>
            <a:ext cx="2954338" cy="19383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AT"/>
          </a:p>
        </p:txBody>
      </p:sp>
      <p:sp>
        <p:nvSpPr>
          <p:cNvPr id="9" name="Line 19"/>
          <p:cNvSpPr>
            <a:spLocks noChangeShapeType="1"/>
          </p:cNvSpPr>
          <p:nvPr/>
        </p:nvSpPr>
        <p:spPr bwMode="auto">
          <a:xfrm>
            <a:off x="7860865" y="4591101"/>
            <a:ext cx="2954338"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AT"/>
          </a:p>
        </p:txBody>
      </p:sp>
      <p:sp>
        <p:nvSpPr>
          <p:cNvPr id="10" name="Freeform 20"/>
          <p:cNvSpPr>
            <a:spLocks/>
          </p:cNvSpPr>
          <p:nvPr/>
        </p:nvSpPr>
        <p:spPr bwMode="auto">
          <a:xfrm>
            <a:off x="8705415" y="1568501"/>
            <a:ext cx="2290763" cy="3479800"/>
          </a:xfrm>
          <a:custGeom>
            <a:avLst/>
            <a:gdLst>
              <a:gd name="T0" fmla="*/ 0 w 1724"/>
              <a:gd name="T1" fmla="*/ 0 h 2767"/>
              <a:gd name="T2" fmla="*/ 545 w 1724"/>
              <a:gd name="T3" fmla="*/ 272 h 2767"/>
              <a:gd name="T4" fmla="*/ 1044 w 1724"/>
              <a:gd name="T5" fmla="*/ 227 h 2767"/>
              <a:gd name="T6" fmla="*/ 1225 w 1724"/>
              <a:gd name="T7" fmla="*/ 590 h 2767"/>
              <a:gd name="T8" fmla="*/ 1588 w 1724"/>
              <a:gd name="T9" fmla="*/ 862 h 2767"/>
              <a:gd name="T10" fmla="*/ 1588 w 1724"/>
              <a:gd name="T11" fmla="*/ 1315 h 2767"/>
              <a:gd name="T12" fmla="*/ 1588 w 1724"/>
              <a:gd name="T13" fmla="*/ 1950 h 2767"/>
              <a:gd name="T14" fmla="*/ 1724 w 1724"/>
              <a:gd name="T15" fmla="*/ 2313 h 2767"/>
              <a:gd name="T16" fmla="*/ 1588 w 1724"/>
              <a:gd name="T17" fmla="*/ 2767 h 27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4"/>
              <a:gd name="T28" fmla="*/ 0 h 2767"/>
              <a:gd name="T29" fmla="*/ 1724 w 1724"/>
              <a:gd name="T30" fmla="*/ 2767 h 27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4" h="2767">
                <a:moveTo>
                  <a:pt x="0" y="0"/>
                </a:moveTo>
                <a:cubicBezTo>
                  <a:pt x="185" y="117"/>
                  <a:pt x="371" y="234"/>
                  <a:pt x="545" y="272"/>
                </a:cubicBezTo>
                <a:cubicBezTo>
                  <a:pt x="719" y="310"/>
                  <a:pt x="931" y="174"/>
                  <a:pt x="1044" y="227"/>
                </a:cubicBezTo>
                <a:cubicBezTo>
                  <a:pt x="1157" y="280"/>
                  <a:pt x="1134" y="484"/>
                  <a:pt x="1225" y="590"/>
                </a:cubicBezTo>
                <a:cubicBezTo>
                  <a:pt x="1316" y="696"/>
                  <a:pt x="1528" y="741"/>
                  <a:pt x="1588" y="862"/>
                </a:cubicBezTo>
                <a:cubicBezTo>
                  <a:pt x="1648" y="983"/>
                  <a:pt x="1588" y="1134"/>
                  <a:pt x="1588" y="1315"/>
                </a:cubicBezTo>
                <a:cubicBezTo>
                  <a:pt x="1588" y="1496"/>
                  <a:pt x="1565" y="1784"/>
                  <a:pt x="1588" y="1950"/>
                </a:cubicBezTo>
                <a:cubicBezTo>
                  <a:pt x="1611" y="2116"/>
                  <a:pt x="1724" y="2177"/>
                  <a:pt x="1724" y="2313"/>
                </a:cubicBezTo>
                <a:cubicBezTo>
                  <a:pt x="1724" y="2449"/>
                  <a:pt x="1656" y="2608"/>
                  <a:pt x="1588" y="2767"/>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de-AT"/>
          </a:p>
        </p:txBody>
      </p:sp>
      <p:sp>
        <p:nvSpPr>
          <p:cNvPr id="11" name="Text Box 21"/>
          <p:cNvSpPr txBox="1">
            <a:spLocks noChangeArrowheads="1"/>
          </p:cNvSpPr>
          <p:nvPr/>
        </p:nvSpPr>
        <p:spPr bwMode="auto">
          <a:xfrm>
            <a:off x="8705415" y="2424163"/>
            <a:ext cx="13773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smtClean="0">
                <a:latin typeface="Arial" charset="0"/>
              </a:rPr>
              <a:t>Lead</a:t>
            </a:r>
          </a:p>
          <a:p>
            <a:pPr eaLnBrk="1" hangingPunct="1"/>
            <a:r>
              <a:rPr lang="de-DE" sz="1800" dirty="0" smtClean="0">
                <a:latin typeface="Arial" charset="0"/>
              </a:rPr>
              <a:t>Customer 1</a:t>
            </a:r>
            <a:endParaRPr lang="de-DE" sz="1800" dirty="0">
              <a:latin typeface="Arial" charset="0"/>
            </a:endParaRPr>
          </a:p>
        </p:txBody>
      </p:sp>
      <p:sp>
        <p:nvSpPr>
          <p:cNvPr id="12" name="Text Box 22"/>
          <p:cNvSpPr txBox="1">
            <a:spLocks noChangeArrowheads="1"/>
          </p:cNvSpPr>
          <p:nvPr/>
        </p:nvSpPr>
        <p:spPr bwMode="auto">
          <a:xfrm>
            <a:off x="9530915" y="3444926"/>
            <a:ext cx="13773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smtClean="0">
                <a:latin typeface="Arial" charset="0"/>
              </a:rPr>
              <a:t>Lead </a:t>
            </a:r>
          </a:p>
          <a:p>
            <a:pPr eaLnBrk="1" hangingPunct="1"/>
            <a:r>
              <a:rPr lang="de-DE" sz="1800" dirty="0" smtClean="0">
                <a:latin typeface="Arial" charset="0"/>
              </a:rPr>
              <a:t>Customer 2</a:t>
            </a:r>
            <a:endParaRPr lang="de-DE" sz="1800" dirty="0">
              <a:latin typeface="Arial" charset="0"/>
            </a:endParaRPr>
          </a:p>
        </p:txBody>
      </p:sp>
      <p:sp>
        <p:nvSpPr>
          <p:cNvPr id="13" name="Text Box 23"/>
          <p:cNvSpPr txBox="1">
            <a:spLocks noChangeArrowheads="1"/>
          </p:cNvSpPr>
          <p:nvPr/>
        </p:nvSpPr>
        <p:spPr bwMode="auto">
          <a:xfrm>
            <a:off x="7013588" y="4093564"/>
            <a:ext cx="742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a:latin typeface="Arial" charset="0"/>
              </a:rPr>
              <a:t>Basis</a:t>
            </a:r>
          </a:p>
        </p:txBody>
      </p:sp>
      <p:sp>
        <p:nvSpPr>
          <p:cNvPr id="14" name="Text Box 24"/>
          <p:cNvSpPr txBox="1">
            <a:spLocks noChangeArrowheads="1"/>
          </p:cNvSpPr>
          <p:nvPr/>
        </p:nvSpPr>
        <p:spPr bwMode="auto">
          <a:xfrm>
            <a:off x="8475798" y="4985306"/>
            <a:ext cx="110799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dirty="0" smtClean="0">
                <a:latin typeface="Arial" charset="0"/>
              </a:rPr>
              <a:t>Product/</a:t>
            </a:r>
          </a:p>
          <a:p>
            <a:pPr eaLnBrk="1" hangingPunct="1"/>
            <a:r>
              <a:rPr lang="en-GB" sz="1600" dirty="0" smtClean="0">
                <a:latin typeface="Arial" charset="0"/>
              </a:rPr>
              <a:t>Service</a:t>
            </a:r>
          </a:p>
          <a:p>
            <a:pPr eaLnBrk="1" hangingPunct="1"/>
            <a:r>
              <a:rPr lang="en-GB" sz="1600" dirty="0" smtClean="0">
                <a:latin typeface="Arial" charset="0"/>
              </a:rPr>
              <a:t>Segments</a:t>
            </a:r>
            <a:endParaRPr lang="en-GB" sz="1600" dirty="0">
              <a:latin typeface="Arial" charset="0"/>
            </a:endParaRPr>
          </a:p>
        </p:txBody>
      </p:sp>
      <p:sp>
        <p:nvSpPr>
          <p:cNvPr id="15" name="Oval 28"/>
          <p:cNvSpPr>
            <a:spLocks noChangeArrowheads="1"/>
          </p:cNvSpPr>
          <p:nvPr/>
        </p:nvSpPr>
        <p:spPr bwMode="auto">
          <a:xfrm rot="18788140">
            <a:off x="7571940" y="2625776"/>
            <a:ext cx="3384550" cy="4318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de-AT"/>
          </a:p>
        </p:txBody>
      </p:sp>
      <p:sp>
        <p:nvSpPr>
          <p:cNvPr id="16" name="Line 29"/>
          <p:cNvSpPr>
            <a:spLocks noChangeShapeType="1"/>
          </p:cNvSpPr>
          <p:nvPr/>
        </p:nvSpPr>
        <p:spPr bwMode="auto">
          <a:xfrm flipH="1">
            <a:off x="9340415" y="2935338"/>
            <a:ext cx="142875"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de-AT"/>
          </a:p>
        </p:txBody>
      </p:sp>
      <p:sp>
        <p:nvSpPr>
          <p:cNvPr id="17" name="Text Box 31"/>
          <p:cNvSpPr txBox="1">
            <a:spLocks noChangeArrowheads="1"/>
          </p:cNvSpPr>
          <p:nvPr/>
        </p:nvSpPr>
        <p:spPr bwMode="auto">
          <a:xfrm>
            <a:off x="10327840" y="1660576"/>
            <a:ext cx="129394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dirty="0" smtClean="0">
                <a:solidFill>
                  <a:srgbClr val="FF0000"/>
                </a:solidFill>
              </a:rPr>
              <a:t>Learning</a:t>
            </a:r>
          </a:p>
          <a:p>
            <a:r>
              <a:rPr lang="de-DE" dirty="0" smtClean="0">
                <a:solidFill>
                  <a:srgbClr val="FF0000"/>
                </a:solidFill>
              </a:rPr>
              <a:t>Circle</a:t>
            </a:r>
            <a:endParaRPr lang="de-DE" dirty="0">
              <a:solidFill>
                <a:srgbClr val="FF0000"/>
              </a:solidFill>
            </a:endParaRPr>
          </a:p>
        </p:txBody>
      </p:sp>
      <p:sp>
        <p:nvSpPr>
          <p:cNvPr id="18" name="AutoShape 32"/>
          <p:cNvSpPr>
            <a:spLocks noChangeArrowheads="1"/>
          </p:cNvSpPr>
          <p:nvPr/>
        </p:nvSpPr>
        <p:spPr bwMode="auto">
          <a:xfrm rot="5400000">
            <a:off x="7972785" y="4302969"/>
            <a:ext cx="1008062" cy="288925"/>
          </a:xfrm>
          <a:prstGeom prst="curvedDownArrow">
            <a:avLst>
              <a:gd name="adj1" fmla="val 69780"/>
              <a:gd name="adj2" fmla="val 139560"/>
              <a:gd name="adj3" fmla="val 33333"/>
            </a:avLst>
          </a:prstGeom>
          <a:solidFill>
            <a:schemeClr val="accent1"/>
          </a:solidFill>
          <a:ln w="9525">
            <a:solidFill>
              <a:schemeClr val="tx1"/>
            </a:solidFill>
            <a:miter lim="800000"/>
            <a:headEnd/>
            <a:tailEnd/>
          </a:ln>
        </p:spPr>
        <p:txBody>
          <a:bodyPr wrap="none" anchor="ctr"/>
          <a:lstStyle/>
          <a:p>
            <a:endParaRPr lang="de-AT"/>
          </a:p>
        </p:txBody>
      </p:sp>
      <p:sp>
        <p:nvSpPr>
          <p:cNvPr id="19" name="Text Box 33"/>
          <p:cNvSpPr txBox="1">
            <a:spLocks noChangeArrowheads="1"/>
          </p:cNvSpPr>
          <p:nvPr/>
        </p:nvSpPr>
        <p:spPr bwMode="auto">
          <a:xfrm>
            <a:off x="7081513" y="4529620"/>
            <a:ext cx="13500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dirty="0" smtClean="0">
                <a:solidFill>
                  <a:srgbClr val="008000"/>
                </a:solidFill>
              </a:rPr>
              <a:t>Core</a:t>
            </a:r>
          </a:p>
          <a:p>
            <a:r>
              <a:rPr lang="en-GB" sz="1600" dirty="0" smtClean="0">
                <a:solidFill>
                  <a:srgbClr val="008000"/>
                </a:solidFill>
              </a:rPr>
              <a:t>Competencies</a:t>
            </a:r>
            <a:endParaRPr lang="en-GB" sz="1600" dirty="0">
              <a:solidFill>
                <a:srgbClr val="008000"/>
              </a:solidFill>
            </a:endParaRPr>
          </a:p>
        </p:txBody>
      </p:sp>
      <p:sp>
        <p:nvSpPr>
          <p:cNvPr id="21" name="Szövegdoboz 3"/>
          <p:cNvSpPr txBox="1"/>
          <p:nvPr/>
        </p:nvSpPr>
        <p:spPr>
          <a:xfrm>
            <a:off x="272970" y="330643"/>
            <a:ext cx="6244511" cy="5139869"/>
          </a:xfrm>
          <a:prstGeom prst="rect">
            <a:avLst/>
          </a:prstGeom>
          <a:noFill/>
        </p:spPr>
        <p:txBody>
          <a:bodyPr wrap="square" rtlCol="0">
            <a:spAutoFit/>
          </a:bodyPr>
          <a:lstStyle/>
          <a:p>
            <a:r>
              <a:rPr lang="sl-SI" sz="2400" dirty="0" smtClean="0"/>
              <a:t>Metoda ključnih dejavnikov uspeha (industrijski pristop)</a:t>
            </a:r>
          </a:p>
          <a:p>
            <a:endParaRPr lang="sl-SI" sz="2000" dirty="0" smtClean="0"/>
          </a:p>
          <a:p>
            <a:pPr marL="342900" indent="-342900">
              <a:buFont typeface="Calibri" panose="020F0502020204030204" pitchFamily="34" charset="0"/>
              <a:buChar char="–"/>
            </a:pPr>
            <a:r>
              <a:rPr lang="sl-SI" sz="2000" dirty="0" smtClean="0"/>
              <a:t>Industrija opredeljuje ključne kompetence, ki določajo uspeh podjetja in kjer bo več inovacij vodilo k večjemu uspehu na trgu</a:t>
            </a:r>
          </a:p>
          <a:p>
            <a:pPr marL="342900" indent="-342900">
              <a:buFont typeface="Calibri" panose="020F0502020204030204" pitchFamily="34" charset="0"/>
              <a:buChar char="–"/>
            </a:pPr>
            <a:r>
              <a:rPr lang="sl-SI" sz="2000" dirty="0" smtClean="0"/>
              <a:t>Ključni dejavniki uspeha</a:t>
            </a:r>
          </a:p>
          <a:p>
            <a:pPr marL="342900" indent="-342900"/>
            <a:r>
              <a:rPr lang="sl-SI" sz="2000" dirty="0" smtClean="0"/>
              <a:t>      Običajno so povezane s takimi ključnimi kompetencami</a:t>
            </a:r>
          </a:p>
          <a:p>
            <a:pPr marL="342900" indent="-342900">
              <a:buFont typeface="Calibri" panose="020F0502020204030204" pitchFamily="34" charset="0"/>
              <a:buChar char="–"/>
            </a:pPr>
            <a:r>
              <a:rPr lang="sl-SI" sz="2000" dirty="0" smtClean="0"/>
              <a:t>Razlikujejo se od organizacije do organizacije in so odvisni od vrste posla</a:t>
            </a:r>
          </a:p>
          <a:p>
            <a:pPr marL="342900" indent="-342900">
              <a:buFont typeface="Calibri" panose="020F0502020204030204" pitchFamily="34" charset="0"/>
              <a:buChar char="–"/>
            </a:pPr>
            <a:r>
              <a:rPr lang="sl-SI" sz="2000" dirty="0" smtClean="0"/>
              <a:t>Zahtevajte misijo kot izhodišče</a:t>
            </a:r>
          </a:p>
          <a:p>
            <a:pPr marL="342900" indent="-342900">
              <a:buFont typeface="Calibri" panose="020F0502020204030204" pitchFamily="34" charset="0"/>
              <a:buChar char="–"/>
            </a:pPr>
            <a:r>
              <a:rPr lang="sl-SI" sz="2000" dirty="0" smtClean="0"/>
              <a:t>Zahtevajte razčlenitev misije na cilje</a:t>
            </a:r>
          </a:p>
          <a:p>
            <a:pPr marL="342900" indent="-342900">
              <a:buFont typeface="Calibri" panose="020F0502020204030204" pitchFamily="34" charset="0"/>
              <a:buChar char="–"/>
            </a:pPr>
            <a:r>
              <a:rPr lang="sl-SI" sz="2000" dirty="0" smtClean="0"/>
              <a:t>Zahtevati merjenje (kako meriti doseganje ključnega dejavnika uspeha)</a:t>
            </a:r>
            <a:endParaRPr lang="sl-SI" sz="2000" dirty="0" smtClean="0"/>
          </a:p>
          <a:p>
            <a:pPr marL="800100" lvl="1" indent="-342900">
              <a:buFont typeface="Calibri" panose="020F0502020204030204" pitchFamily="34" charset="0"/>
              <a:buChar char="–"/>
            </a:pPr>
            <a:endParaRPr lang="sl-SI" sz="2000" dirty="0" smtClean="0"/>
          </a:p>
          <a:p>
            <a:pPr marL="342900" indent="-342900">
              <a:buFont typeface="Calibri" panose="020F0502020204030204" pitchFamily="34" charset="0"/>
              <a:buChar char="–"/>
            </a:pPr>
            <a:endParaRPr lang="en-US" sz="2000" dirty="0"/>
          </a:p>
        </p:txBody>
      </p:sp>
    </p:spTree>
    <p:extLst>
      <p:ext uri="{BB962C8B-B14F-4D97-AF65-F5344CB8AC3E}">
        <p14:creationId xmlns:p14="http://schemas.microsoft.com/office/powerpoint/2010/main" xmlns="" val="1646784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261257" y="429713"/>
            <a:ext cx="5305021" cy="6986528"/>
          </a:xfrm>
          <a:prstGeom prst="rect">
            <a:avLst/>
          </a:prstGeom>
          <a:noFill/>
        </p:spPr>
        <p:txBody>
          <a:bodyPr wrap="square" rtlCol="0">
            <a:spAutoFit/>
          </a:bodyPr>
          <a:lstStyle/>
          <a:p>
            <a:r>
              <a:rPr lang="sl-SI" sz="2400" dirty="0" smtClean="0"/>
              <a:t>Metoda ključnih dejavnikov uspeha </a:t>
            </a:r>
            <a:r>
              <a:rPr lang="sl-SI" sz="2400" dirty="0" smtClean="0"/>
              <a:t> - Vaja</a:t>
            </a:r>
            <a:endParaRPr lang="hu-HU" sz="2400" dirty="0"/>
          </a:p>
          <a:p>
            <a:endParaRPr lang="sl-SI" sz="2000" dirty="0" smtClean="0"/>
          </a:p>
          <a:p>
            <a:pPr marL="342900" indent="-342900">
              <a:buFont typeface="Calibri" panose="020F0502020204030204" pitchFamily="34" charset="0"/>
              <a:buChar char="–"/>
            </a:pPr>
            <a:r>
              <a:rPr lang="sl-SI" sz="2000" dirty="0" smtClean="0"/>
              <a:t>V središče postavite inovacijo ali težavo, ugotovljeno v </a:t>
            </a:r>
            <a:r>
              <a:rPr lang="sl-SI" sz="2000" dirty="0" err="1" smtClean="0"/>
              <a:t>U1.E1</a:t>
            </a:r>
            <a:endParaRPr lang="sl-SI" sz="2000" dirty="0" smtClean="0"/>
          </a:p>
          <a:p>
            <a:pPr marL="342900" indent="-342900">
              <a:buFont typeface="Calibri" panose="020F0502020204030204" pitchFamily="34" charset="0"/>
              <a:buChar char="–"/>
            </a:pPr>
            <a:r>
              <a:rPr lang="sl-SI" sz="2000" dirty="0" smtClean="0"/>
              <a:t>Oblikujte ekipe</a:t>
            </a:r>
          </a:p>
          <a:p>
            <a:pPr marL="342900" indent="-342900">
              <a:buFont typeface="Calibri" panose="020F0502020204030204" pitchFamily="34" charset="0"/>
              <a:buChar char="–"/>
            </a:pPr>
            <a:r>
              <a:rPr lang="sl-SI" sz="2000" dirty="0" smtClean="0"/>
              <a:t>Vsaka ekipa analizira ključne kompetence in ključna merila uspeha:</a:t>
            </a:r>
          </a:p>
          <a:p>
            <a:pPr marL="342900" indent="-342900"/>
            <a:r>
              <a:rPr lang="sl-SI" sz="2000" dirty="0" smtClean="0"/>
              <a:t>	</a:t>
            </a:r>
            <a:r>
              <a:rPr lang="sl-SI" sz="2000" dirty="0" smtClean="0"/>
              <a:t>- Kje se vaša ideja in rešitev razlikujeta od konkurentov in bi bili močnejši od drugih konkurentov.</a:t>
            </a:r>
          </a:p>
          <a:p>
            <a:pPr marL="342900" indent="-342900"/>
            <a:r>
              <a:rPr lang="sl-SI" sz="2000" dirty="0" smtClean="0"/>
              <a:t> 	- Bi vaša ideja ustvarila kritično maso zanimanja in zakaj?</a:t>
            </a:r>
          </a:p>
          <a:p>
            <a:pPr marL="342900" indent="-342900"/>
            <a:r>
              <a:rPr lang="sl-SI" sz="2000" dirty="0" smtClean="0"/>
              <a:t> 	- Kateri deli vaše ideje / rešitve bi se lahko pomnožili na številne izdelke in storitve (ponovna uporabnost) in zakaj?</a:t>
            </a:r>
          </a:p>
          <a:p>
            <a:pPr marL="342900" indent="-342900"/>
            <a:r>
              <a:rPr lang="sl-SI" sz="2000" dirty="0" smtClean="0"/>
              <a:t>	- Ali obstaja dinamika, ki omogoča povezovanje z zainteresiranimi stranmi ter nenehno učenje in inovacije.</a:t>
            </a:r>
            <a:endParaRPr lang="sl-SI" sz="2000" dirty="0" smtClean="0"/>
          </a:p>
          <a:p>
            <a:pPr marL="342900" indent="-342900">
              <a:buFont typeface="Calibri" panose="020F0502020204030204" pitchFamily="34" charset="0"/>
              <a:buChar char="–"/>
            </a:pPr>
            <a:endParaRPr lang="en-GB" sz="2000" dirty="0" smtClean="0"/>
          </a:p>
          <a:p>
            <a:pPr marL="342900" indent="-342900">
              <a:buFont typeface="Calibri" panose="020F0502020204030204" pitchFamily="34" charset="0"/>
              <a:buChar char="–"/>
            </a:pPr>
            <a:endParaRPr lang="en-GB" sz="2000" dirty="0"/>
          </a:p>
          <a:p>
            <a:pPr marL="342900" indent="-342900">
              <a:buFont typeface="Calibri" panose="020F0502020204030204" pitchFamily="34" charset="0"/>
              <a:buChar char="–"/>
            </a:pPr>
            <a:endParaRPr lang="en-US" sz="2000" dirty="0"/>
          </a:p>
        </p:txBody>
      </p:sp>
      <p:sp>
        <p:nvSpPr>
          <p:cNvPr id="5" name="Oval 15"/>
          <p:cNvSpPr>
            <a:spLocks noChangeArrowheads="1"/>
          </p:cNvSpPr>
          <p:nvPr/>
        </p:nvSpPr>
        <p:spPr bwMode="auto">
          <a:xfrm>
            <a:off x="5811403" y="3222676"/>
            <a:ext cx="4100512" cy="2738437"/>
          </a:xfrm>
          <a:prstGeom prst="ellipse">
            <a:avLst/>
          </a:prstGeom>
          <a:solidFill>
            <a:srgbClr val="FFFF99"/>
          </a:solidFill>
          <a:ln w="9525">
            <a:solidFill>
              <a:schemeClr val="tx1"/>
            </a:solidFill>
            <a:round/>
            <a:headEnd/>
            <a:tailEnd/>
          </a:ln>
        </p:spPr>
        <p:txBody>
          <a:bodyPr wrap="none" anchor="ctr"/>
          <a:lstStyle/>
          <a:p>
            <a:pPr algn="ctr" eaLnBrk="1" hangingPunct="1"/>
            <a:endParaRPr lang="de-DE" sz="1800">
              <a:latin typeface="Arial" charset="0"/>
            </a:endParaRPr>
          </a:p>
        </p:txBody>
      </p:sp>
      <p:sp>
        <p:nvSpPr>
          <p:cNvPr id="6" name="Oval 16"/>
          <p:cNvSpPr>
            <a:spLocks noChangeArrowheads="1"/>
          </p:cNvSpPr>
          <p:nvPr/>
        </p:nvSpPr>
        <p:spPr bwMode="auto">
          <a:xfrm>
            <a:off x="6654365" y="3735438"/>
            <a:ext cx="2411413" cy="1597025"/>
          </a:xfrm>
          <a:prstGeom prst="ellipse">
            <a:avLst/>
          </a:prstGeom>
          <a:solidFill>
            <a:srgbClr val="CCFFFF"/>
          </a:solidFill>
          <a:ln w="9525">
            <a:solidFill>
              <a:schemeClr val="tx1"/>
            </a:solidFill>
            <a:round/>
            <a:headEnd/>
            <a:tailEnd/>
          </a:ln>
        </p:spPr>
        <p:txBody>
          <a:bodyPr wrap="none" anchor="ctr"/>
          <a:lstStyle/>
          <a:p>
            <a:pPr algn="ctr" eaLnBrk="1" hangingPunct="1"/>
            <a:endParaRPr lang="de-DE" sz="1800">
              <a:latin typeface="Arial" charset="0"/>
            </a:endParaRPr>
          </a:p>
        </p:txBody>
      </p:sp>
      <p:sp>
        <p:nvSpPr>
          <p:cNvPr id="7" name="Line 17"/>
          <p:cNvSpPr>
            <a:spLocks noChangeShapeType="1"/>
          </p:cNvSpPr>
          <p:nvPr/>
        </p:nvSpPr>
        <p:spPr bwMode="auto">
          <a:xfrm flipV="1">
            <a:off x="7860865" y="1568501"/>
            <a:ext cx="844550" cy="3022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AT"/>
          </a:p>
        </p:txBody>
      </p:sp>
      <p:sp>
        <p:nvSpPr>
          <p:cNvPr id="8" name="Line 18"/>
          <p:cNvSpPr>
            <a:spLocks noChangeShapeType="1"/>
          </p:cNvSpPr>
          <p:nvPr/>
        </p:nvSpPr>
        <p:spPr bwMode="auto">
          <a:xfrm flipV="1">
            <a:off x="7860865" y="2652763"/>
            <a:ext cx="2954338" cy="19383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AT"/>
          </a:p>
        </p:txBody>
      </p:sp>
      <p:sp>
        <p:nvSpPr>
          <p:cNvPr id="9" name="Line 19"/>
          <p:cNvSpPr>
            <a:spLocks noChangeShapeType="1"/>
          </p:cNvSpPr>
          <p:nvPr/>
        </p:nvSpPr>
        <p:spPr bwMode="auto">
          <a:xfrm>
            <a:off x="7860865" y="4591101"/>
            <a:ext cx="2954338"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AT"/>
          </a:p>
        </p:txBody>
      </p:sp>
      <p:sp>
        <p:nvSpPr>
          <p:cNvPr id="10" name="Freeform 20"/>
          <p:cNvSpPr>
            <a:spLocks/>
          </p:cNvSpPr>
          <p:nvPr/>
        </p:nvSpPr>
        <p:spPr bwMode="auto">
          <a:xfrm>
            <a:off x="8705415" y="1568501"/>
            <a:ext cx="2290763" cy="3479800"/>
          </a:xfrm>
          <a:custGeom>
            <a:avLst/>
            <a:gdLst>
              <a:gd name="T0" fmla="*/ 0 w 1724"/>
              <a:gd name="T1" fmla="*/ 0 h 2767"/>
              <a:gd name="T2" fmla="*/ 545 w 1724"/>
              <a:gd name="T3" fmla="*/ 272 h 2767"/>
              <a:gd name="T4" fmla="*/ 1044 w 1724"/>
              <a:gd name="T5" fmla="*/ 227 h 2767"/>
              <a:gd name="T6" fmla="*/ 1225 w 1724"/>
              <a:gd name="T7" fmla="*/ 590 h 2767"/>
              <a:gd name="T8" fmla="*/ 1588 w 1724"/>
              <a:gd name="T9" fmla="*/ 862 h 2767"/>
              <a:gd name="T10" fmla="*/ 1588 w 1724"/>
              <a:gd name="T11" fmla="*/ 1315 h 2767"/>
              <a:gd name="T12" fmla="*/ 1588 w 1724"/>
              <a:gd name="T13" fmla="*/ 1950 h 2767"/>
              <a:gd name="T14" fmla="*/ 1724 w 1724"/>
              <a:gd name="T15" fmla="*/ 2313 h 2767"/>
              <a:gd name="T16" fmla="*/ 1588 w 1724"/>
              <a:gd name="T17" fmla="*/ 2767 h 27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4"/>
              <a:gd name="T28" fmla="*/ 0 h 2767"/>
              <a:gd name="T29" fmla="*/ 1724 w 1724"/>
              <a:gd name="T30" fmla="*/ 2767 h 27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4" h="2767">
                <a:moveTo>
                  <a:pt x="0" y="0"/>
                </a:moveTo>
                <a:cubicBezTo>
                  <a:pt x="185" y="117"/>
                  <a:pt x="371" y="234"/>
                  <a:pt x="545" y="272"/>
                </a:cubicBezTo>
                <a:cubicBezTo>
                  <a:pt x="719" y="310"/>
                  <a:pt x="931" y="174"/>
                  <a:pt x="1044" y="227"/>
                </a:cubicBezTo>
                <a:cubicBezTo>
                  <a:pt x="1157" y="280"/>
                  <a:pt x="1134" y="484"/>
                  <a:pt x="1225" y="590"/>
                </a:cubicBezTo>
                <a:cubicBezTo>
                  <a:pt x="1316" y="696"/>
                  <a:pt x="1528" y="741"/>
                  <a:pt x="1588" y="862"/>
                </a:cubicBezTo>
                <a:cubicBezTo>
                  <a:pt x="1648" y="983"/>
                  <a:pt x="1588" y="1134"/>
                  <a:pt x="1588" y="1315"/>
                </a:cubicBezTo>
                <a:cubicBezTo>
                  <a:pt x="1588" y="1496"/>
                  <a:pt x="1565" y="1784"/>
                  <a:pt x="1588" y="1950"/>
                </a:cubicBezTo>
                <a:cubicBezTo>
                  <a:pt x="1611" y="2116"/>
                  <a:pt x="1724" y="2177"/>
                  <a:pt x="1724" y="2313"/>
                </a:cubicBezTo>
                <a:cubicBezTo>
                  <a:pt x="1724" y="2449"/>
                  <a:pt x="1656" y="2608"/>
                  <a:pt x="1588" y="2767"/>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de-AT"/>
          </a:p>
        </p:txBody>
      </p:sp>
      <p:sp>
        <p:nvSpPr>
          <p:cNvPr id="11" name="Text Box 21"/>
          <p:cNvSpPr txBox="1">
            <a:spLocks noChangeArrowheads="1"/>
          </p:cNvSpPr>
          <p:nvPr/>
        </p:nvSpPr>
        <p:spPr bwMode="auto">
          <a:xfrm>
            <a:off x="8705415" y="2424163"/>
            <a:ext cx="13773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smtClean="0">
                <a:latin typeface="Arial" charset="0"/>
              </a:rPr>
              <a:t>Lead</a:t>
            </a:r>
          </a:p>
          <a:p>
            <a:pPr eaLnBrk="1" hangingPunct="1"/>
            <a:r>
              <a:rPr lang="de-DE" sz="1800" dirty="0" smtClean="0">
                <a:latin typeface="Arial" charset="0"/>
              </a:rPr>
              <a:t>Customer 1</a:t>
            </a:r>
            <a:endParaRPr lang="de-DE" sz="1800" dirty="0">
              <a:latin typeface="Arial" charset="0"/>
            </a:endParaRPr>
          </a:p>
        </p:txBody>
      </p:sp>
      <p:sp>
        <p:nvSpPr>
          <p:cNvPr id="12" name="Text Box 22"/>
          <p:cNvSpPr txBox="1">
            <a:spLocks noChangeArrowheads="1"/>
          </p:cNvSpPr>
          <p:nvPr/>
        </p:nvSpPr>
        <p:spPr bwMode="auto">
          <a:xfrm>
            <a:off x="9530915" y="3444926"/>
            <a:ext cx="13773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smtClean="0">
                <a:latin typeface="Arial" charset="0"/>
              </a:rPr>
              <a:t>Lead </a:t>
            </a:r>
          </a:p>
          <a:p>
            <a:pPr eaLnBrk="1" hangingPunct="1"/>
            <a:r>
              <a:rPr lang="de-DE" sz="1800" dirty="0" smtClean="0">
                <a:latin typeface="Arial" charset="0"/>
              </a:rPr>
              <a:t>Customer 2</a:t>
            </a:r>
            <a:endParaRPr lang="de-DE" sz="1800" dirty="0">
              <a:latin typeface="Arial" charset="0"/>
            </a:endParaRPr>
          </a:p>
        </p:txBody>
      </p:sp>
      <p:sp>
        <p:nvSpPr>
          <p:cNvPr id="13" name="Text Box 23"/>
          <p:cNvSpPr txBox="1">
            <a:spLocks noChangeArrowheads="1"/>
          </p:cNvSpPr>
          <p:nvPr/>
        </p:nvSpPr>
        <p:spPr bwMode="auto">
          <a:xfrm>
            <a:off x="7013588" y="4093564"/>
            <a:ext cx="742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a:latin typeface="Arial" charset="0"/>
              </a:rPr>
              <a:t>Basis</a:t>
            </a:r>
          </a:p>
        </p:txBody>
      </p:sp>
      <p:sp>
        <p:nvSpPr>
          <p:cNvPr id="14" name="Text Box 24"/>
          <p:cNvSpPr txBox="1">
            <a:spLocks noChangeArrowheads="1"/>
          </p:cNvSpPr>
          <p:nvPr/>
        </p:nvSpPr>
        <p:spPr bwMode="auto">
          <a:xfrm>
            <a:off x="8475798" y="4985306"/>
            <a:ext cx="110799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dirty="0" smtClean="0">
                <a:latin typeface="Arial" charset="0"/>
              </a:rPr>
              <a:t>Product/</a:t>
            </a:r>
          </a:p>
          <a:p>
            <a:pPr eaLnBrk="1" hangingPunct="1"/>
            <a:r>
              <a:rPr lang="en-GB" sz="1600" dirty="0" smtClean="0">
                <a:latin typeface="Arial" charset="0"/>
              </a:rPr>
              <a:t>Service</a:t>
            </a:r>
          </a:p>
          <a:p>
            <a:pPr eaLnBrk="1" hangingPunct="1"/>
            <a:r>
              <a:rPr lang="en-GB" sz="1600" dirty="0" smtClean="0">
                <a:latin typeface="Arial" charset="0"/>
              </a:rPr>
              <a:t>Segments</a:t>
            </a:r>
            <a:endParaRPr lang="en-GB" sz="1600" dirty="0">
              <a:latin typeface="Arial" charset="0"/>
            </a:endParaRPr>
          </a:p>
        </p:txBody>
      </p:sp>
      <p:sp>
        <p:nvSpPr>
          <p:cNvPr id="15" name="Oval 28"/>
          <p:cNvSpPr>
            <a:spLocks noChangeArrowheads="1"/>
          </p:cNvSpPr>
          <p:nvPr/>
        </p:nvSpPr>
        <p:spPr bwMode="auto">
          <a:xfrm rot="18788140">
            <a:off x="7571940" y="2625776"/>
            <a:ext cx="3384550" cy="4318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de-AT"/>
          </a:p>
        </p:txBody>
      </p:sp>
      <p:sp>
        <p:nvSpPr>
          <p:cNvPr id="16" name="Line 29"/>
          <p:cNvSpPr>
            <a:spLocks noChangeShapeType="1"/>
          </p:cNvSpPr>
          <p:nvPr/>
        </p:nvSpPr>
        <p:spPr bwMode="auto">
          <a:xfrm flipH="1">
            <a:off x="9340415" y="2935338"/>
            <a:ext cx="142875"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de-AT"/>
          </a:p>
        </p:txBody>
      </p:sp>
      <p:sp>
        <p:nvSpPr>
          <p:cNvPr id="17" name="Text Box 31"/>
          <p:cNvSpPr txBox="1">
            <a:spLocks noChangeArrowheads="1"/>
          </p:cNvSpPr>
          <p:nvPr/>
        </p:nvSpPr>
        <p:spPr bwMode="auto">
          <a:xfrm>
            <a:off x="10327840" y="1660576"/>
            <a:ext cx="129394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dirty="0" smtClean="0">
                <a:solidFill>
                  <a:srgbClr val="FF0000"/>
                </a:solidFill>
              </a:rPr>
              <a:t>Learning</a:t>
            </a:r>
          </a:p>
          <a:p>
            <a:r>
              <a:rPr lang="de-DE" dirty="0" smtClean="0">
                <a:solidFill>
                  <a:srgbClr val="FF0000"/>
                </a:solidFill>
              </a:rPr>
              <a:t>Circle</a:t>
            </a:r>
            <a:endParaRPr lang="de-DE" dirty="0">
              <a:solidFill>
                <a:srgbClr val="FF0000"/>
              </a:solidFill>
            </a:endParaRPr>
          </a:p>
        </p:txBody>
      </p:sp>
      <p:sp>
        <p:nvSpPr>
          <p:cNvPr id="18" name="AutoShape 32"/>
          <p:cNvSpPr>
            <a:spLocks noChangeArrowheads="1"/>
          </p:cNvSpPr>
          <p:nvPr/>
        </p:nvSpPr>
        <p:spPr bwMode="auto">
          <a:xfrm rot="5400000">
            <a:off x="7972785" y="4302969"/>
            <a:ext cx="1008062" cy="288925"/>
          </a:xfrm>
          <a:prstGeom prst="curvedDownArrow">
            <a:avLst>
              <a:gd name="adj1" fmla="val 69780"/>
              <a:gd name="adj2" fmla="val 139560"/>
              <a:gd name="adj3" fmla="val 33333"/>
            </a:avLst>
          </a:prstGeom>
          <a:solidFill>
            <a:schemeClr val="accent1"/>
          </a:solidFill>
          <a:ln w="9525">
            <a:solidFill>
              <a:schemeClr val="tx1"/>
            </a:solidFill>
            <a:miter lim="800000"/>
            <a:headEnd/>
            <a:tailEnd/>
          </a:ln>
        </p:spPr>
        <p:txBody>
          <a:bodyPr wrap="none" anchor="ctr"/>
          <a:lstStyle/>
          <a:p>
            <a:endParaRPr lang="de-AT"/>
          </a:p>
        </p:txBody>
      </p:sp>
      <p:sp>
        <p:nvSpPr>
          <p:cNvPr id="19" name="Text Box 33"/>
          <p:cNvSpPr txBox="1">
            <a:spLocks noChangeArrowheads="1"/>
          </p:cNvSpPr>
          <p:nvPr/>
        </p:nvSpPr>
        <p:spPr bwMode="auto">
          <a:xfrm>
            <a:off x="7081513" y="4529620"/>
            <a:ext cx="13500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dirty="0" smtClean="0">
                <a:solidFill>
                  <a:srgbClr val="008000"/>
                </a:solidFill>
              </a:rPr>
              <a:t>Core</a:t>
            </a:r>
          </a:p>
          <a:p>
            <a:r>
              <a:rPr lang="en-GB" sz="1600" dirty="0" smtClean="0">
                <a:solidFill>
                  <a:srgbClr val="008000"/>
                </a:solidFill>
              </a:rPr>
              <a:t>Competencies</a:t>
            </a:r>
            <a:endParaRPr lang="en-GB" sz="1600" dirty="0">
              <a:solidFill>
                <a:srgbClr val="008000"/>
              </a:solidFill>
            </a:endParaRPr>
          </a:p>
        </p:txBody>
      </p:sp>
    </p:spTree>
    <p:extLst>
      <p:ext uri="{BB962C8B-B14F-4D97-AF65-F5344CB8AC3E}">
        <p14:creationId xmlns:p14="http://schemas.microsoft.com/office/powerpoint/2010/main" xmlns="" val="272855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45886" y="259088"/>
            <a:ext cx="10663380" cy="2308324"/>
          </a:xfrm>
          <a:prstGeom prst="rect">
            <a:avLst/>
          </a:prstGeom>
          <a:noFill/>
        </p:spPr>
        <p:txBody>
          <a:bodyPr wrap="square" rtlCol="0">
            <a:spAutoFit/>
          </a:bodyPr>
          <a:lstStyle/>
          <a:p>
            <a:r>
              <a:rPr lang="sl-SI" sz="2400" dirty="0" smtClean="0"/>
              <a:t>SPIN (SWOT) analiza</a:t>
            </a:r>
          </a:p>
          <a:p>
            <a:endParaRPr lang="sl-SI" sz="2400" dirty="0" smtClean="0"/>
          </a:p>
          <a:p>
            <a:r>
              <a:rPr lang="sl-SI" sz="2400" dirty="0" smtClean="0"/>
              <a:t>Prednosti</a:t>
            </a:r>
          </a:p>
          <a:p>
            <a:r>
              <a:rPr lang="sl-SI" sz="2400" dirty="0" smtClean="0"/>
              <a:t>Pomanjkljivosti</a:t>
            </a:r>
          </a:p>
          <a:p>
            <a:r>
              <a:rPr lang="sl-SI" sz="2400" dirty="0" smtClean="0"/>
              <a:t>Priložnosti</a:t>
            </a:r>
          </a:p>
          <a:p>
            <a:r>
              <a:rPr lang="sl-SI" sz="2400" dirty="0" smtClean="0"/>
              <a:t>Nevarnosti</a:t>
            </a:r>
            <a:endParaRPr lang="sl-SI" sz="2000" dirty="0"/>
          </a:p>
        </p:txBody>
      </p:sp>
      <p:sp>
        <p:nvSpPr>
          <p:cNvPr id="9" name="Szövegdoboz 3"/>
          <p:cNvSpPr txBox="1"/>
          <p:nvPr/>
        </p:nvSpPr>
        <p:spPr>
          <a:xfrm>
            <a:off x="373048" y="2542491"/>
            <a:ext cx="4339630" cy="5262979"/>
          </a:xfrm>
          <a:prstGeom prst="rect">
            <a:avLst/>
          </a:prstGeom>
          <a:noFill/>
        </p:spPr>
        <p:txBody>
          <a:bodyPr wrap="square" rtlCol="0">
            <a:spAutoFit/>
          </a:bodyPr>
          <a:lstStyle/>
          <a:p>
            <a:r>
              <a:rPr lang="sl-SI" sz="2400" dirty="0" smtClean="0"/>
              <a:t>Vodenje SWOT analize:</a:t>
            </a:r>
          </a:p>
          <a:p>
            <a:r>
              <a:rPr lang="sl-SI" sz="2400" dirty="0" smtClean="0"/>
              <a:t>Za vsako idejo, ki se načrtuje za izvedbo, je mogoče narediti SWOT analizo:</a:t>
            </a:r>
          </a:p>
          <a:p>
            <a:r>
              <a:rPr lang="sl-SI" sz="2400" dirty="0" smtClean="0"/>
              <a:t>Vsaka celica predstavlja en vidik zadevnega subjekta: prednosti, pomanjkljivosti, priložnosti in nevarnosti.</a:t>
            </a:r>
          </a:p>
          <a:p>
            <a:r>
              <a:rPr lang="sl-SI" sz="2400" dirty="0" smtClean="0"/>
              <a:t>Prednosti in </a:t>
            </a:r>
            <a:r>
              <a:rPr lang="sl-SI" sz="2400" dirty="0" err="1" smtClean="0"/>
              <a:t>pomankljivosti</a:t>
            </a:r>
            <a:r>
              <a:rPr lang="sl-SI" sz="2400" dirty="0" smtClean="0"/>
              <a:t> so notranje zadeve, ki izhajajo iz notranjega okolja in delovanja organizacije, medtem ko so priložnosti in nevarnosti odvisne od zunanjih dejavnikov.</a:t>
            </a:r>
            <a:endParaRPr lang="sl-SI" dirty="0"/>
          </a:p>
        </p:txBody>
      </p:sp>
      <p:pic>
        <p:nvPicPr>
          <p:cNvPr id="3" name="Grafik 2"/>
          <p:cNvPicPr>
            <a:picLocks noChangeAspect="1"/>
          </p:cNvPicPr>
          <p:nvPr/>
        </p:nvPicPr>
        <p:blipFill>
          <a:blip r:embed="rId4"/>
          <a:stretch>
            <a:fillRect/>
          </a:stretch>
        </p:blipFill>
        <p:spPr>
          <a:xfrm>
            <a:off x="4818185" y="2542491"/>
            <a:ext cx="6764214" cy="3831966"/>
          </a:xfrm>
          <a:prstGeom prst="rect">
            <a:avLst/>
          </a:prstGeom>
        </p:spPr>
      </p:pic>
    </p:spTree>
    <p:extLst>
      <p:ext uri="{BB962C8B-B14F-4D97-AF65-F5344CB8AC3E}">
        <p14:creationId xmlns:p14="http://schemas.microsoft.com/office/powerpoint/2010/main" xmlns="" val="377165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45886" y="259088"/>
            <a:ext cx="5028084" cy="3847207"/>
          </a:xfrm>
          <a:prstGeom prst="rect">
            <a:avLst/>
          </a:prstGeom>
          <a:noFill/>
        </p:spPr>
        <p:txBody>
          <a:bodyPr wrap="square" rtlCol="0">
            <a:spAutoFit/>
          </a:bodyPr>
          <a:lstStyle/>
          <a:p>
            <a:r>
              <a:rPr lang="sl-SI" sz="2400" dirty="0" smtClean="0"/>
              <a:t>SPIN (SWOT) </a:t>
            </a:r>
            <a:r>
              <a:rPr lang="sl-SI" sz="2400" dirty="0" smtClean="0"/>
              <a:t>primer</a:t>
            </a:r>
            <a:endParaRPr lang="sl-SI" sz="2400" dirty="0" smtClean="0"/>
          </a:p>
          <a:p>
            <a:endParaRPr lang="sl-SI" sz="2400" dirty="0" smtClean="0"/>
          </a:p>
          <a:p>
            <a:r>
              <a:rPr lang="sl-SI" sz="2400" dirty="0" smtClean="0"/>
              <a:t>Prednosti</a:t>
            </a:r>
          </a:p>
          <a:p>
            <a:r>
              <a:rPr lang="sl-SI" sz="2400" dirty="0" smtClean="0"/>
              <a:t>Pomanjkljivosti</a:t>
            </a:r>
          </a:p>
          <a:p>
            <a:r>
              <a:rPr lang="sl-SI" sz="2400" dirty="0" smtClean="0"/>
              <a:t>Priložnosti</a:t>
            </a:r>
          </a:p>
          <a:p>
            <a:r>
              <a:rPr lang="sl-SI" sz="2400" dirty="0" smtClean="0"/>
              <a:t>Nevarnosti</a:t>
            </a:r>
            <a:endParaRPr lang="sl-SI" sz="2000" dirty="0" smtClean="0"/>
          </a:p>
          <a:p>
            <a:pPr marL="342900" indent="-342900">
              <a:buFont typeface="Calibri" panose="020F0502020204030204" pitchFamily="34" charset="0"/>
              <a:buChar char="–"/>
            </a:pPr>
            <a:endParaRPr lang="en-US" sz="2000" dirty="0"/>
          </a:p>
          <a:p>
            <a:r>
              <a:rPr lang="sl-SI" sz="2000" dirty="0" smtClean="0"/>
              <a:t>Primer plavalni klub - Obravnavanje problema razvoja finančno trajnostne konkurence ", tako da svoje priložnosti poiščete s pomočjo SWOT analize.</a:t>
            </a:r>
            <a:endParaRPr lang="sl-SI" sz="2000" dirty="0"/>
          </a:p>
        </p:txBody>
      </p:sp>
      <p:pic>
        <p:nvPicPr>
          <p:cNvPr id="5" name="Grafik 4"/>
          <p:cNvPicPr>
            <a:picLocks noChangeAspect="1"/>
          </p:cNvPicPr>
          <p:nvPr/>
        </p:nvPicPr>
        <p:blipFill>
          <a:blip r:embed="rId4"/>
          <a:stretch>
            <a:fillRect/>
          </a:stretch>
        </p:blipFill>
        <p:spPr>
          <a:xfrm>
            <a:off x="5860594" y="590999"/>
            <a:ext cx="5535181" cy="5676001"/>
          </a:xfrm>
          <a:prstGeom prst="rect">
            <a:avLst/>
          </a:prstGeom>
        </p:spPr>
      </p:pic>
    </p:spTree>
    <p:extLst>
      <p:ext uri="{BB962C8B-B14F-4D97-AF65-F5344CB8AC3E}">
        <p14:creationId xmlns:p14="http://schemas.microsoft.com/office/powerpoint/2010/main" xmlns="" val="2090824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45886" y="259088"/>
            <a:ext cx="3328237" cy="3539430"/>
          </a:xfrm>
          <a:prstGeom prst="rect">
            <a:avLst/>
          </a:prstGeom>
          <a:noFill/>
        </p:spPr>
        <p:txBody>
          <a:bodyPr wrap="square" rtlCol="0">
            <a:spAutoFit/>
          </a:bodyPr>
          <a:lstStyle/>
          <a:p>
            <a:r>
              <a:rPr lang="sl-SI" sz="2400" dirty="0" smtClean="0"/>
              <a:t>SPIN (SWOT) primer</a:t>
            </a:r>
          </a:p>
          <a:p>
            <a:endParaRPr lang="sl-SI" sz="2400" dirty="0" smtClean="0"/>
          </a:p>
          <a:p>
            <a:r>
              <a:rPr lang="sl-SI" sz="2400" dirty="0" smtClean="0"/>
              <a:t>Prednosti</a:t>
            </a:r>
          </a:p>
          <a:p>
            <a:r>
              <a:rPr lang="sl-SI" sz="2400" dirty="0" smtClean="0"/>
              <a:t>Pomanjkljivosti</a:t>
            </a:r>
          </a:p>
          <a:p>
            <a:r>
              <a:rPr lang="sl-SI" sz="2400" dirty="0" smtClean="0"/>
              <a:t>Priložnosti</a:t>
            </a:r>
          </a:p>
          <a:p>
            <a:r>
              <a:rPr lang="sl-SI" sz="2400" dirty="0" smtClean="0"/>
              <a:t>Nevarnosti</a:t>
            </a:r>
            <a:endParaRPr lang="sl-SI" sz="2000" dirty="0" smtClean="0"/>
          </a:p>
          <a:p>
            <a:pPr marL="342900" indent="-342900">
              <a:buFont typeface="Calibri" panose="020F0502020204030204" pitchFamily="34" charset="0"/>
              <a:buChar char="–"/>
            </a:pPr>
            <a:endParaRPr lang="sl-SI" sz="2000" dirty="0" smtClean="0"/>
          </a:p>
          <a:p>
            <a:r>
              <a:rPr lang="sl-SI" sz="2000" dirty="0" smtClean="0"/>
              <a:t>Primer šole - Analiza šolskega sodelovanja z industrijo kot predloga</a:t>
            </a:r>
            <a:endParaRPr lang="sl-SI" sz="2000" dirty="0"/>
          </a:p>
        </p:txBody>
      </p:sp>
      <p:pic>
        <p:nvPicPr>
          <p:cNvPr id="3" name="Grafik 2"/>
          <p:cNvPicPr>
            <a:picLocks noChangeAspect="1"/>
          </p:cNvPicPr>
          <p:nvPr/>
        </p:nvPicPr>
        <p:blipFill>
          <a:blip r:embed="rId4"/>
          <a:stretch>
            <a:fillRect/>
          </a:stretch>
        </p:blipFill>
        <p:spPr>
          <a:xfrm>
            <a:off x="3845470" y="1019959"/>
            <a:ext cx="7736929" cy="4941566"/>
          </a:xfrm>
          <a:prstGeom prst="rect">
            <a:avLst/>
          </a:prstGeom>
        </p:spPr>
      </p:pic>
    </p:spTree>
    <p:extLst>
      <p:ext uri="{BB962C8B-B14F-4D97-AF65-F5344CB8AC3E}">
        <p14:creationId xmlns:p14="http://schemas.microsoft.com/office/powerpoint/2010/main" xmlns="" val="2233024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45886" y="259088"/>
            <a:ext cx="10663380" cy="2000548"/>
          </a:xfrm>
          <a:prstGeom prst="rect">
            <a:avLst/>
          </a:prstGeom>
          <a:noFill/>
        </p:spPr>
        <p:txBody>
          <a:bodyPr wrap="square" rtlCol="0">
            <a:spAutoFit/>
          </a:bodyPr>
          <a:lstStyle/>
          <a:p>
            <a:r>
              <a:rPr lang="sl-SI" sz="2400" dirty="0" smtClean="0"/>
              <a:t>SPIN (</a:t>
            </a:r>
            <a:r>
              <a:rPr lang="en-GB" sz="2400" dirty="0" smtClean="0"/>
              <a:t>SWOT</a:t>
            </a:r>
            <a:r>
              <a:rPr lang="sl-SI" sz="2400" dirty="0" smtClean="0"/>
              <a:t>) analiza vaja</a:t>
            </a:r>
            <a:endParaRPr lang="en-GB" sz="2400" dirty="0" smtClean="0"/>
          </a:p>
          <a:p>
            <a:endParaRPr lang="en-GB" sz="2000" dirty="0" smtClean="0"/>
          </a:p>
          <a:p>
            <a:r>
              <a:rPr lang="sl-SI" sz="2000" dirty="0" smtClean="0"/>
              <a:t>Prednosti</a:t>
            </a:r>
          </a:p>
          <a:p>
            <a:r>
              <a:rPr lang="sl-SI" sz="2000" dirty="0" smtClean="0"/>
              <a:t>Pomanjkljivosti</a:t>
            </a:r>
          </a:p>
          <a:p>
            <a:r>
              <a:rPr lang="sl-SI" sz="2000" dirty="0" smtClean="0"/>
              <a:t>Priložnosti</a:t>
            </a:r>
          </a:p>
          <a:p>
            <a:r>
              <a:rPr lang="sl-SI" sz="2000" dirty="0" smtClean="0"/>
              <a:t>Nevarnosti</a:t>
            </a:r>
          </a:p>
        </p:txBody>
      </p:sp>
      <p:sp>
        <p:nvSpPr>
          <p:cNvPr id="9" name="Szövegdoboz 3"/>
          <p:cNvSpPr txBox="1"/>
          <p:nvPr/>
        </p:nvSpPr>
        <p:spPr>
          <a:xfrm>
            <a:off x="373048" y="2542491"/>
            <a:ext cx="4339630" cy="2954655"/>
          </a:xfrm>
          <a:prstGeom prst="rect">
            <a:avLst/>
          </a:prstGeom>
          <a:noFill/>
        </p:spPr>
        <p:txBody>
          <a:bodyPr wrap="square" rtlCol="0">
            <a:spAutoFit/>
          </a:bodyPr>
          <a:lstStyle/>
          <a:p>
            <a:r>
              <a:rPr lang="sl-SI" sz="2400" dirty="0" smtClean="0"/>
              <a:t>Vodenje SWOT analize:</a:t>
            </a:r>
          </a:p>
          <a:p>
            <a:pPr marL="342900" indent="-342900">
              <a:buFont typeface="Calibri" panose="020F0502020204030204" pitchFamily="34" charset="0"/>
              <a:buChar char="–"/>
            </a:pPr>
            <a:r>
              <a:rPr lang="sl-SI" dirty="0" smtClean="0"/>
              <a:t>Uporabite INNOTEACH-</a:t>
            </a:r>
            <a:r>
              <a:rPr lang="sl-SI" dirty="0" err="1" smtClean="0"/>
              <a:t>U1.E2</a:t>
            </a:r>
            <a:r>
              <a:rPr lang="sl-SI" dirty="0" smtClean="0"/>
              <a:t>-</a:t>
            </a:r>
            <a:r>
              <a:rPr lang="sl-SI" dirty="0" err="1" smtClean="0"/>
              <a:t>Exercise</a:t>
            </a:r>
            <a:r>
              <a:rPr lang="sl-SI" dirty="0" smtClean="0"/>
              <a:t>-</a:t>
            </a:r>
            <a:r>
              <a:rPr lang="sl-SI" dirty="0" err="1" smtClean="0"/>
              <a:t>Templates</a:t>
            </a:r>
            <a:r>
              <a:rPr lang="sl-SI" dirty="0" smtClean="0"/>
              <a:t>-Release1.EN.v1.</a:t>
            </a:r>
            <a:r>
              <a:rPr lang="sl-SI" dirty="0" err="1" smtClean="0"/>
              <a:t>pptx</a:t>
            </a:r>
            <a:r>
              <a:rPr lang="sl-SI" dirty="0" smtClean="0"/>
              <a:t>.</a:t>
            </a:r>
          </a:p>
          <a:p>
            <a:pPr marL="342900" indent="-342900">
              <a:buFont typeface="Calibri" panose="020F0502020204030204" pitchFamily="34" charset="0"/>
              <a:buChar char="–"/>
            </a:pPr>
            <a:r>
              <a:rPr lang="sl-SI" dirty="0" smtClean="0"/>
              <a:t>V središče postavite inovacijo ali težavo, ugotovljeno v </a:t>
            </a:r>
            <a:r>
              <a:rPr lang="sl-SI" dirty="0" err="1" smtClean="0"/>
              <a:t>U1.E1</a:t>
            </a:r>
            <a:endParaRPr lang="sl-SI" dirty="0" smtClean="0"/>
          </a:p>
          <a:p>
            <a:pPr marL="342900" indent="-342900">
              <a:buFont typeface="Calibri" panose="020F0502020204030204" pitchFamily="34" charset="0"/>
              <a:buChar char="–"/>
            </a:pPr>
            <a:r>
              <a:rPr lang="sl-SI" dirty="0" smtClean="0"/>
              <a:t>predloga je priložena datoteki obrazcev</a:t>
            </a:r>
          </a:p>
          <a:p>
            <a:pPr marL="342900" indent="-342900">
              <a:buFont typeface="Calibri" panose="020F0502020204030204" pitchFamily="34" charset="0"/>
              <a:buChar char="–"/>
            </a:pPr>
            <a:r>
              <a:rPr lang="sl-SI" dirty="0" smtClean="0"/>
              <a:t>vsaka ekipa izvede SWOT analizo</a:t>
            </a:r>
          </a:p>
          <a:p>
            <a:pPr marL="342900" indent="-342900">
              <a:buFont typeface="Calibri" panose="020F0502020204030204" pitchFamily="34" charset="0"/>
              <a:buChar char="–"/>
            </a:pPr>
            <a:r>
              <a:rPr lang="sl-SI" dirty="0" smtClean="0"/>
              <a:t>vsaka ekipa predstavi in razpravlja </a:t>
            </a:r>
            <a:r>
              <a:rPr lang="en-GB" dirty="0" smtClean="0"/>
              <a:t>o </a:t>
            </a:r>
            <a:r>
              <a:rPr lang="en-GB" dirty="0" err="1" smtClean="0"/>
              <a:t>rezultatih</a:t>
            </a:r>
            <a:r>
              <a:rPr lang="en-GB" dirty="0" smtClean="0"/>
              <a:t> SWOT </a:t>
            </a:r>
            <a:endParaRPr lang="en-GB" dirty="0" smtClean="0"/>
          </a:p>
          <a:p>
            <a:pPr marL="342900" indent="-342900">
              <a:buFont typeface="Calibri" panose="020F0502020204030204" pitchFamily="34" charset="0"/>
              <a:buChar char="–"/>
            </a:pPr>
            <a:endParaRPr lang="en-GB" dirty="0"/>
          </a:p>
        </p:txBody>
      </p:sp>
      <p:pic>
        <p:nvPicPr>
          <p:cNvPr id="5" name="Grafik 4"/>
          <p:cNvPicPr>
            <a:picLocks noChangeAspect="1"/>
          </p:cNvPicPr>
          <p:nvPr/>
        </p:nvPicPr>
        <p:blipFill>
          <a:blip r:embed="rId4"/>
          <a:stretch>
            <a:fillRect/>
          </a:stretch>
        </p:blipFill>
        <p:spPr>
          <a:xfrm>
            <a:off x="4925281" y="2542491"/>
            <a:ext cx="6657118" cy="2402697"/>
          </a:xfrm>
          <a:prstGeom prst="rect">
            <a:avLst/>
          </a:prstGeom>
        </p:spPr>
      </p:pic>
    </p:spTree>
    <p:extLst>
      <p:ext uri="{BB962C8B-B14F-4D97-AF65-F5344CB8AC3E}">
        <p14:creationId xmlns:p14="http://schemas.microsoft.com/office/powerpoint/2010/main" xmlns="" val="2569564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580136" y="682377"/>
            <a:ext cx="3699256" cy="4462760"/>
          </a:xfrm>
          <a:prstGeom prst="rect">
            <a:avLst/>
          </a:prstGeom>
          <a:noFill/>
        </p:spPr>
        <p:txBody>
          <a:bodyPr wrap="square" rtlCol="0">
            <a:spAutoFit/>
          </a:bodyPr>
          <a:lstStyle/>
          <a:p>
            <a:r>
              <a:rPr lang="sl-SI" sz="2400" dirty="0" smtClean="0"/>
              <a:t>+/- tehnika</a:t>
            </a:r>
          </a:p>
          <a:p>
            <a:endParaRPr lang="sl-SI" sz="2000" dirty="0" smtClean="0"/>
          </a:p>
          <a:p>
            <a:pPr marL="342900" indent="-342900">
              <a:buFont typeface="Calibri" panose="020F0502020204030204" pitchFamily="34" charset="0"/>
              <a:buChar char="–"/>
            </a:pPr>
            <a:r>
              <a:rPr lang="sl-SI" sz="2000" dirty="0" smtClean="0"/>
              <a:t>Je poenostavljena metoda, ki temelji na SPIN (SWOT) analizi</a:t>
            </a:r>
          </a:p>
          <a:p>
            <a:pPr marL="342900" indent="-342900">
              <a:buFont typeface="Calibri" panose="020F0502020204030204" pitchFamily="34" charset="0"/>
              <a:buChar char="–"/>
            </a:pPr>
            <a:r>
              <a:rPr lang="sl-SI" sz="2000" dirty="0" smtClean="0"/>
              <a:t>Prednosti in priložnosti +</a:t>
            </a:r>
          </a:p>
          <a:p>
            <a:pPr marL="342900" indent="-342900">
              <a:buFont typeface="Calibri" panose="020F0502020204030204" pitchFamily="34" charset="0"/>
              <a:buChar char="–"/>
            </a:pPr>
            <a:r>
              <a:rPr lang="sl-SI" sz="2000" dirty="0" smtClean="0"/>
              <a:t>Pomanjkljivosti in nevarnosti so -</a:t>
            </a:r>
            <a:endParaRPr lang="sl-SI" sz="2000" dirty="0" smtClean="0"/>
          </a:p>
          <a:p>
            <a:pPr marL="342900" indent="-342900">
              <a:buFont typeface="Calibri" panose="020F0502020204030204" pitchFamily="34" charset="0"/>
              <a:buChar char="–"/>
            </a:pPr>
            <a:endParaRPr lang="sl-SI" sz="2000" dirty="0" smtClean="0"/>
          </a:p>
          <a:p>
            <a:pPr marL="342900" indent="-342900">
              <a:buFont typeface="Calibri" panose="020F0502020204030204" pitchFamily="34" charset="0"/>
              <a:buChar char="–"/>
            </a:pPr>
            <a:endParaRPr lang="sl-SI" sz="2000" dirty="0" smtClean="0"/>
          </a:p>
          <a:p>
            <a:pPr marL="342900" indent="-342900">
              <a:buFont typeface="Calibri" panose="020F0502020204030204" pitchFamily="34" charset="0"/>
              <a:buChar char="–"/>
            </a:pPr>
            <a:endParaRPr lang="sl-SI" sz="2000" dirty="0" smtClean="0"/>
          </a:p>
          <a:p>
            <a:r>
              <a:rPr lang="sl-SI" sz="2000" dirty="0" smtClean="0"/>
              <a:t>Primer šole - Analiza šolskega sodelovanja z industrijo kot predloga</a:t>
            </a:r>
          </a:p>
          <a:p>
            <a:endParaRPr lang="sl-SI" sz="2000" dirty="0"/>
          </a:p>
        </p:txBody>
      </p:sp>
      <p:pic>
        <p:nvPicPr>
          <p:cNvPr id="6" name="Grafik 5"/>
          <p:cNvPicPr>
            <a:picLocks noChangeAspect="1"/>
          </p:cNvPicPr>
          <p:nvPr/>
        </p:nvPicPr>
        <p:blipFill>
          <a:blip r:embed="rId4"/>
          <a:stretch>
            <a:fillRect/>
          </a:stretch>
        </p:blipFill>
        <p:spPr>
          <a:xfrm>
            <a:off x="4097711" y="2535935"/>
            <a:ext cx="7484688" cy="3512439"/>
          </a:xfrm>
          <a:prstGeom prst="rect">
            <a:avLst/>
          </a:prstGeom>
        </p:spPr>
      </p:pic>
    </p:spTree>
    <p:extLst>
      <p:ext uri="{BB962C8B-B14F-4D97-AF65-F5344CB8AC3E}">
        <p14:creationId xmlns:p14="http://schemas.microsoft.com/office/powerpoint/2010/main" xmlns="" val="3969397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45886" y="259088"/>
            <a:ext cx="10663380" cy="1384995"/>
          </a:xfrm>
          <a:prstGeom prst="rect">
            <a:avLst/>
          </a:prstGeom>
          <a:noFill/>
        </p:spPr>
        <p:txBody>
          <a:bodyPr wrap="square" rtlCol="0">
            <a:spAutoFit/>
          </a:bodyPr>
          <a:lstStyle/>
          <a:p>
            <a:r>
              <a:rPr lang="sl-SI" sz="2400" dirty="0" smtClean="0"/>
              <a:t>+/- </a:t>
            </a:r>
            <a:r>
              <a:rPr lang="sl-SI" sz="2400" dirty="0" smtClean="0"/>
              <a:t>Vaja analize tehnike</a:t>
            </a:r>
            <a:endParaRPr lang="sl-SI" sz="2400" dirty="0" smtClean="0"/>
          </a:p>
          <a:p>
            <a:endParaRPr lang="sl-SI" sz="2000" dirty="0" smtClean="0"/>
          </a:p>
          <a:p>
            <a:pPr marL="342900" indent="-342900">
              <a:buFont typeface="Calibri" panose="020F0502020204030204" pitchFamily="34" charset="0"/>
              <a:buChar char="–"/>
            </a:pPr>
            <a:r>
              <a:rPr lang="sl-SI" sz="2000" dirty="0" smtClean="0"/>
              <a:t>Prednosti (+)</a:t>
            </a:r>
          </a:p>
          <a:p>
            <a:pPr marL="342900" indent="-342900">
              <a:buFont typeface="Calibri" panose="020F0502020204030204" pitchFamily="34" charset="0"/>
              <a:buChar char="–"/>
            </a:pPr>
            <a:r>
              <a:rPr lang="sl-SI" sz="2000" dirty="0" smtClean="0"/>
              <a:t>Pomanjkljivosti (-)</a:t>
            </a:r>
            <a:endParaRPr lang="sl-SI" sz="2000" dirty="0"/>
          </a:p>
        </p:txBody>
      </p:sp>
      <p:sp>
        <p:nvSpPr>
          <p:cNvPr id="9" name="Szövegdoboz 3"/>
          <p:cNvSpPr txBox="1"/>
          <p:nvPr/>
        </p:nvSpPr>
        <p:spPr>
          <a:xfrm>
            <a:off x="373048" y="2768599"/>
            <a:ext cx="4059252" cy="3046988"/>
          </a:xfrm>
          <a:prstGeom prst="rect">
            <a:avLst/>
          </a:prstGeom>
          <a:noFill/>
        </p:spPr>
        <p:txBody>
          <a:bodyPr wrap="square" rtlCol="0">
            <a:spAutoFit/>
          </a:bodyPr>
          <a:lstStyle/>
          <a:p>
            <a:r>
              <a:rPr lang="sl-SI" sz="2400" dirty="0" err="1" smtClean="0"/>
              <a:t>Moderiranje</a:t>
            </a:r>
            <a:r>
              <a:rPr lang="sl-SI" sz="2400" dirty="0" smtClean="0"/>
              <a:t> analize +/-:</a:t>
            </a:r>
          </a:p>
          <a:p>
            <a:r>
              <a:rPr lang="sl-SI" sz="2400" dirty="0" smtClean="0"/>
              <a:t>-   </a:t>
            </a:r>
            <a:r>
              <a:rPr lang="sl-SI" dirty="0" smtClean="0"/>
              <a:t>Uporabite predlogo v priloženi datoteki INNOTEACH-</a:t>
            </a:r>
            <a:r>
              <a:rPr lang="sl-SI" dirty="0" err="1" smtClean="0"/>
              <a:t>U1.E2</a:t>
            </a:r>
            <a:r>
              <a:rPr lang="sl-SI" dirty="0" smtClean="0"/>
              <a:t>-</a:t>
            </a:r>
            <a:r>
              <a:rPr lang="sl-SI" dirty="0" err="1" smtClean="0"/>
              <a:t>Exercise</a:t>
            </a:r>
            <a:r>
              <a:rPr lang="sl-SI" dirty="0" smtClean="0"/>
              <a:t>-</a:t>
            </a:r>
            <a:r>
              <a:rPr lang="sl-SI" dirty="0" err="1" smtClean="0"/>
              <a:t>Templates</a:t>
            </a:r>
            <a:r>
              <a:rPr lang="sl-SI" dirty="0" smtClean="0"/>
              <a:t>-Release1.EN.v1.</a:t>
            </a:r>
            <a:r>
              <a:rPr lang="sl-SI" dirty="0" err="1" smtClean="0"/>
              <a:t>pptx</a:t>
            </a:r>
            <a:r>
              <a:rPr lang="sl-SI" dirty="0" smtClean="0"/>
              <a:t>.</a:t>
            </a:r>
          </a:p>
          <a:p>
            <a:r>
              <a:rPr lang="sl-SI" dirty="0" smtClean="0"/>
              <a:t> -   V središče postavite inovacijo ali težavo, ugotovljeno v </a:t>
            </a:r>
            <a:r>
              <a:rPr lang="sl-SI" dirty="0" err="1" smtClean="0"/>
              <a:t>U1.E1</a:t>
            </a:r>
            <a:endParaRPr lang="sl-SI" dirty="0" smtClean="0"/>
          </a:p>
          <a:p>
            <a:r>
              <a:rPr lang="sl-SI" dirty="0" smtClean="0"/>
              <a:t>-  oblikujte ekipe</a:t>
            </a:r>
          </a:p>
          <a:p>
            <a:r>
              <a:rPr lang="sl-SI" dirty="0" smtClean="0"/>
              <a:t>-  Vsaka ekipa naredi analizo +/-</a:t>
            </a:r>
          </a:p>
          <a:p>
            <a:r>
              <a:rPr lang="sl-SI" dirty="0" smtClean="0"/>
              <a:t> - Vsaka ekipa predstavi in razpravlja o rezultatih +/-</a:t>
            </a:r>
            <a:endParaRPr lang="sl-SI" dirty="0"/>
          </a:p>
        </p:txBody>
      </p:sp>
      <p:pic>
        <p:nvPicPr>
          <p:cNvPr id="6" name="Grafik 5"/>
          <p:cNvPicPr>
            <a:picLocks noChangeAspect="1"/>
          </p:cNvPicPr>
          <p:nvPr/>
        </p:nvPicPr>
        <p:blipFill>
          <a:blip r:embed="rId4"/>
          <a:stretch>
            <a:fillRect/>
          </a:stretch>
        </p:blipFill>
        <p:spPr>
          <a:xfrm>
            <a:off x="4744147" y="2704037"/>
            <a:ext cx="6838252" cy="1680389"/>
          </a:xfrm>
          <a:prstGeom prst="rect">
            <a:avLst/>
          </a:prstGeom>
        </p:spPr>
      </p:pic>
    </p:spTree>
    <p:extLst>
      <p:ext uri="{BB962C8B-B14F-4D97-AF65-F5344CB8AC3E}">
        <p14:creationId xmlns:p14="http://schemas.microsoft.com/office/powerpoint/2010/main" xmlns="" val="1802635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Sklepi, povzetek</a:t>
            </a:r>
            <a:endParaRPr lang="sl-SI"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046988"/>
          </a:xfrm>
          <a:prstGeom prst="rect">
            <a:avLst/>
          </a:prstGeom>
          <a:noFill/>
        </p:spPr>
        <p:txBody>
          <a:bodyPr wrap="square" rtlCol="0">
            <a:spAutoFit/>
          </a:bodyPr>
          <a:lstStyle/>
          <a:p>
            <a:r>
              <a:rPr lang="sl-SI" sz="2400" dirty="0" smtClean="0"/>
              <a:t>Če obstaja ideja, jo je na vsak način potrebno analizirati, da se pripravi za izvedbo inovacij.</a:t>
            </a:r>
          </a:p>
          <a:p>
            <a:endParaRPr lang="sl-SI" sz="2400" dirty="0" smtClean="0"/>
          </a:p>
          <a:p>
            <a:r>
              <a:rPr lang="sl-SI" sz="2400" dirty="0" smtClean="0"/>
              <a:t>Predstavljene metode so pokazale, kako analizirati ideje o inovacijah in izboljšavah, kako priti do prednosti in se spopasti s slabostmi, kako oceniti zamisli/ideje, da bi izbrali tiste, ki imajo največjo možnost za uspešno izvedbo. Pomembno je, da uporabite takšne metode, da se v skupini strinjate, kako kasneje izvajati ideje.</a:t>
            </a:r>
            <a:endParaRPr lang="sl-SI" sz="2400" dirty="0"/>
          </a:p>
        </p:txBody>
      </p:sp>
    </p:spTree>
    <p:extLst>
      <p:ext uri="{BB962C8B-B14F-4D97-AF65-F5344CB8AC3E}">
        <p14:creationId xmlns:p14="http://schemas.microsoft.com/office/powerpoint/2010/main" xmlns="" val="19516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Učni cilji</a:t>
            </a:r>
            <a:endParaRPr lang="en-US" dirty="0"/>
          </a:p>
        </p:txBody>
      </p:sp>
      <p:sp>
        <p:nvSpPr>
          <p:cNvPr id="3" name="Szövegdoboz 2"/>
          <p:cNvSpPr txBox="1"/>
          <p:nvPr/>
        </p:nvSpPr>
        <p:spPr>
          <a:xfrm>
            <a:off x="1236372" y="1970468"/>
            <a:ext cx="9787943" cy="1754326"/>
          </a:xfrm>
          <a:prstGeom prst="rect">
            <a:avLst/>
          </a:prstGeom>
          <a:noFill/>
        </p:spPr>
        <p:txBody>
          <a:bodyPr wrap="square" rtlCol="0">
            <a:spAutoFit/>
          </a:bodyPr>
          <a:lstStyle/>
          <a:p>
            <a:pPr marL="285750" indent="-285750">
              <a:buFont typeface="Arial" panose="020B0604020202020204" pitchFamily="34" charset="0"/>
              <a:buChar char="•"/>
            </a:pPr>
            <a:r>
              <a:rPr lang="hu-HU" sz="3600" dirty="0" smtClean="0"/>
              <a:t>PC 1 Učitelj </a:t>
            </a:r>
            <a:r>
              <a:rPr lang="hu-HU" sz="3600" dirty="0" smtClean="0"/>
              <a:t>zna uporabljati </a:t>
            </a:r>
            <a:r>
              <a:rPr lang="hu-HU" sz="3600" dirty="0" smtClean="0"/>
              <a:t>metode </a:t>
            </a:r>
            <a:r>
              <a:rPr lang="hu-HU" sz="3600" dirty="0" smtClean="0"/>
              <a:t>geneiranja idej</a:t>
            </a:r>
            <a:r>
              <a:rPr lang="hu-HU" sz="3600" dirty="0" smtClean="0"/>
              <a:t>.</a:t>
            </a:r>
          </a:p>
          <a:p>
            <a:pPr marL="285750" indent="-285750">
              <a:buFont typeface="Arial" panose="020B0604020202020204" pitchFamily="34" charset="0"/>
              <a:buChar char="•"/>
            </a:pPr>
            <a:r>
              <a:rPr lang="hu-HU" sz="3600" dirty="0" smtClean="0"/>
              <a:t>PC 2 Učitelj pozna načela ocenjevanja idej.</a:t>
            </a:r>
            <a:endParaRPr lang="hu-HU" dirty="0"/>
          </a:p>
        </p:txBody>
      </p:sp>
      <p:pic>
        <p:nvPicPr>
          <p:cNvPr id="4" name="Kép 3"/>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xmlns="" val="173303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80" y="286603"/>
            <a:ext cx="10058400" cy="1450757"/>
          </a:xfrm>
        </p:spPr>
        <p:txBody>
          <a:bodyPr/>
          <a:lstStyle/>
          <a:p>
            <a:r>
              <a:rPr lang="en-GB" dirty="0" err="1" smtClean="0"/>
              <a:t>Naloge</a:t>
            </a:r>
            <a:r>
              <a:rPr lang="en-GB" dirty="0" smtClean="0"/>
              <a:t>, </a:t>
            </a:r>
            <a:r>
              <a:rPr lang="en-GB" dirty="0" err="1" smtClean="0"/>
              <a:t>sodelovalno</a:t>
            </a:r>
            <a:r>
              <a:rPr lang="en-GB" dirty="0" smtClean="0"/>
              <a:t> </a:t>
            </a:r>
            <a:r>
              <a:rPr lang="en-GB" dirty="0" err="1" smtClean="0"/>
              <a:t>delo</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677656"/>
          </a:xfrm>
          <a:prstGeom prst="rect">
            <a:avLst/>
          </a:prstGeom>
          <a:noFill/>
        </p:spPr>
        <p:txBody>
          <a:bodyPr wrap="square" rtlCol="0">
            <a:spAutoFit/>
          </a:bodyPr>
          <a:lstStyle/>
          <a:p>
            <a:r>
              <a:rPr lang="sl-SI" sz="2400" dirty="0" smtClean="0"/>
              <a:t>Vaje</a:t>
            </a:r>
            <a:endParaRPr lang="en-GB" sz="2400" dirty="0" smtClean="0"/>
          </a:p>
          <a:p>
            <a:endParaRPr lang="sl-SI" sz="2000" dirty="0" smtClean="0"/>
          </a:p>
          <a:p>
            <a:r>
              <a:rPr lang="sl-SI" sz="2000" dirty="0" smtClean="0"/>
              <a:t>Za vsako metodo priložena določena vaja.</a:t>
            </a:r>
          </a:p>
          <a:p>
            <a:endParaRPr lang="sl-SI" sz="2000" dirty="0" smtClean="0"/>
          </a:p>
          <a:p>
            <a:r>
              <a:rPr lang="sl-SI" sz="2000" dirty="0" smtClean="0"/>
              <a:t>Predloge vaj so priložene v priloženih datotekah:</a:t>
            </a:r>
          </a:p>
          <a:p>
            <a:endParaRPr lang="sl-SI" sz="2000" dirty="0" smtClean="0"/>
          </a:p>
          <a:p>
            <a:r>
              <a:rPr lang="sl-SI" sz="2000" dirty="0" smtClean="0"/>
              <a:t>INNOTEACH-</a:t>
            </a:r>
            <a:r>
              <a:rPr lang="sl-SI" sz="2000" dirty="0" err="1" smtClean="0"/>
              <a:t>U1.E2</a:t>
            </a:r>
            <a:r>
              <a:rPr lang="sl-SI" sz="2000" dirty="0" smtClean="0"/>
              <a:t>-</a:t>
            </a:r>
            <a:r>
              <a:rPr lang="sl-SI" sz="2000" dirty="0" err="1" smtClean="0"/>
              <a:t>Exercise</a:t>
            </a:r>
            <a:r>
              <a:rPr lang="sl-SI" sz="2000" dirty="0" smtClean="0"/>
              <a:t>-</a:t>
            </a:r>
            <a:r>
              <a:rPr lang="sl-SI" sz="2000" dirty="0" err="1" smtClean="0"/>
              <a:t>Templates</a:t>
            </a:r>
            <a:r>
              <a:rPr lang="sl-SI" sz="2000" dirty="0" smtClean="0"/>
              <a:t>-</a:t>
            </a:r>
            <a:r>
              <a:rPr lang="sl-SI" sz="2000" dirty="0" err="1" smtClean="0"/>
              <a:t>Release1.EN.v1.pptx</a:t>
            </a:r>
            <a:endParaRPr lang="sl-SI" sz="2000" dirty="0" smtClean="0"/>
          </a:p>
          <a:p>
            <a:endParaRPr lang="hu-HU" sz="2400" dirty="0"/>
          </a:p>
        </p:txBody>
      </p:sp>
    </p:spTree>
    <p:extLst>
      <p:ext uri="{BB962C8B-B14F-4D97-AF65-F5344CB8AC3E}">
        <p14:creationId xmlns:p14="http://schemas.microsoft.com/office/powerpoint/2010/main" xmlns="" val="1007132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Literatura in viri</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970318"/>
          </a:xfrm>
          <a:prstGeom prst="rect">
            <a:avLst/>
          </a:prstGeom>
          <a:noFill/>
        </p:spPr>
        <p:txBody>
          <a:bodyPr wrap="square" rtlCol="0">
            <a:spAutoFit/>
          </a:bodyPr>
          <a:lstStyle/>
          <a:p>
            <a:pPr marL="457200" indent="-457200">
              <a:buFont typeface="+mj-lt"/>
              <a:buAutoNum type="arabicPeriod"/>
            </a:pPr>
            <a:r>
              <a:rPr lang="hu-HU" dirty="0" smtClean="0"/>
              <a:t>Likar </a:t>
            </a:r>
            <a:r>
              <a:rPr lang="hu-HU" dirty="0"/>
              <a:t>B., The Art of Managing Innovation Problems and Opportunities, in: Faculty of Management at the University of Primorska, ISBN: </a:t>
            </a:r>
            <a:r>
              <a:rPr lang="hu-HU" dirty="0" smtClean="0"/>
              <a:t>978-961-266-180-9</a:t>
            </a:r>
            <a:endParaRPr lang="hu-HU" dirty="0"/>
          </a:p>
          <a:p>
            <a:pPr marL="457200" indent="-457200">
              <a:buFont typeface="+mj-lt"/>
              <a:buAutoNum type="arabicPeriod"/>
            </a:pPr>
            <a:r>
              <a:rPr lang="hu-HU" dirty="0" smtClean="0"/>
              <a:t>Homolová </a:t>
            </a:r>
            <a:r>
              <a:rPr lang="hu-HU" dirty="0"/>
              <a:t>E., Riel A., Gavenda M., Azevedo A., Pais M., Balcar J., Antinori A., Metitiero G., Giorgakis G., Photiades P., Ekert D., Messnarz R., Tichkiewitch S.: Empowering Entrepreneurship in Europe: Going from the Idea to Enterprise in 4 EU Countries, in: Messnarz, R. et al. (eds.): Systems, Software and Service Process Im-provement: 21st European Conference, EuroSPI 2014, Luxembourg, SPRINGER CCIS Series, Communications in Computer and Information Science, CCIS 425, June 2014</a:t>
            </a:r>
            <a:r>
              <a:rPr lang="hu-HU" dirty="0" smtClean="0"/>
              <a:t>.</a:t>
            </a:r>
            <a:endParaRPr lang="hu-HU" dirty="0"/>
          </a:p>
          <a:p>
            <a:pPr marL="457200" indent="-457200">
              <a:buFont typeface="+mj-lt"/>
              <a:buAutoNum type="arabicPeriod"/>
            </a:pPr>
            <a:r>
              <a:rPr lang="en-US" dirty="0"/>
              <a:t>Bullen, C. V. &amp; </a:t>
            </a:r>
            <a:r>
              <a:rPr lang="en-US" dirty="0" err="1"/>
              <a:t>Rockart</a:t>
            </a:r>
            <a:r>
              <a:rPr lang="en-US" dirty="0"/>
              <a:t>, J. F. (1981). A primer on critical success factors. Cambridge, MA: Center for Information Systems Research, </a:t>
            </a:r>
            <a:r>
              <a:rPr lang="en-US" dirty="0" smtClean="0"/>
              <a:t>MIT</a:t>
            </a:r>
          </a:p>
          <a:p>
            <a:pPr marL="457200" indent="-457200">
              <a:buFont typeface="+mj-lt"/>
              <a:buAutoNum type="arabicPeriod"/>
            </a:pPr>
            <a:r>
              <a:rPr lang="de-AT" dirty="0"/>
              <a:t>Reference: A Learning Organisation Approach </a:t>
            </a:r>
            <a:r>
              <a:rPr lang="de-AT" dirty="0" err="1"/>
              <a:t>for</a:t>
            </a:r>
            <a:r>
              <a:rPr lang="de-AT" dirty="0"/>
              <a:t> </a:t>
            </a:r>
            <a:r>
              <a:rPr lang="de-AT" dirty="0" err="1"/>
              <a:t>Process</a:t>
            </a:r>
            <a:r>
              <a:rPr lang="de-AT" dirty="0"/>
              <a:t> </a:t>
            </a:r>
            <a:r>
              <a:rPr lang="de-AT" dirty="0" err="1"/>
              <a:t>Improvement</a:t>
            </a:r>
            <a:r>
              <a:rPr lang="de-AT" dirty="0"/>
              <a:t> in </a:t>
            </a:r>
            <a:r>
              <a:rPr lang="de-AT" dirty="0" err="1"/>
              <a:t>the</a:t>
            </a:r>
            <a:r>
              <a:rPr lang="de-AT" dirty="0"/>
              <a:t> Service </a:t>
            </a:r>
            <a:r>
              <a:rPr lang="de-AT" dirty="0" err="1"/>
              <a:t>Sector</a:t>
            </a:r>
            <a:r>
              <a:rPr lang="de-AT" dirty="0"/>
              <a:t> , R. Messnarz. C. </a:t>
            </a:r>
            <a:r>
              <a:rPr lang="de-AT" dirty="0" err="1"/>
              <a:t>Stöckler</a:t>
            </a:r>
            <a:r>
              <a:rPr lang="de-AT" dirty="0"/>
              <a:t>, G. Velasco, G. </a:t>
            </a:r>
            <a:r>
              <a:rPr lang="de-AT" dirty="0" err="1"/>
              <a:t>O'Suilleabhain</a:t>
            </a:r>
            <a:r>
              <a:rPr lang="de-AT" dirty="0"/>
              <a:t>, A Learning Organisation Approach </a:t>
            </a:r>
            <a:r>
              <a:rPr lang="de-AT" dirty="0" err="1"/>
              <a:t>for</a:t>
            </a:r>
            <a:r>
              <a:rPr lang="de-AT" dirty="0"/>
              <a:t> </a:t>
            </a:r>
            <a:r>
              <a:rPr lang="de-AT" dirty="0" err="1"/>
              <a:t>Process</a:t>
            </a:r>
            <a:r>
              <a:rPr lang="de-AT" dirty="0"/>
              <a:t> </a:t>
            </a:r>
            <a:r>
              <a:rPr lang="de-AT" dirty="0" err="1"/>
              <a:t>Improvement</a:t>
            </a:r>
            <a:r>
              <a:rPr lang="de-AT" dirty="0"/>
              <a:t> in </a:t>
            </a:r>
            <a:r>
              <a:rPr lang="de-AT" dirty="0" err="1"/>
              <a:t>the</a:t>
            </a:r>
            <a:r>
              <a:rPr lang="de-AT" dirty="0"/>
              <a:t> Service </a:t>
            </a:r>
            <a:r>
              <a:rPr lang="de-AT" dirty="0" err="1"/>
              <a:t>Sector</a:t>
            </a:r>
            <a:r>
              <a:rPr lang="de-AT" dirty="0"/>
              <a:t>, in: </a:t>
            </a:r>
            <a:r>
              <a:rPr lang="de-AT" dirty="0" err="1"/>
              <a:t>Proceedings</a:t>
            </a:r>
            <a:r>
              <a:rPr lang="de-AT" dirty="0"/>
              <a:t> </a:t>
            </a:r>
            <a:r>
              <a:rPr lang="de-AT" dirty="0" err="1"/>
              <a:t>of</a:t>
            </a:r>
            <a:r>
              <a:rPr lang="de-AT" dirty="0"/>
              <a:t> </a:t>
            </a:r>
            <a:r>
              <a:rPr lang="de-AT" dirty="0" err="1"/>
              <a:t>the</a:t>
            </a:r>
            <a:r>
              <a:rPr lang="de-AT" dirty="0"/>
              <a:t> </a:t>
            </a:r>
            <a:r>
              <a:rPr lang="de-AT" dirty="0" err="1"/>
              <a:t>EuroSPI</a:t>
            </a:r>
            <a:r>
              <a:rPr lang="de-AT" dirty="0"/>
              <a:t> 1999 Conference, 25-27 </a:t>
            </a:r>
            <a:r>
              <a:rPr lang="de-AT" dirty="0" err="1"/>
              <a:t>October</a:t>
            </a:r>
            <a:r>
              <a:rPr lang="de-AT" dirty="0"/>
              <a:t> 1999, </a:t>
            </a:r>
            <a:r>
              <a:rPr lang="de-AT" dirty="0" err="1"/>
              <a:t>Pori</a:t>
            </a:r>
            <a:r>
              <a:rPr lang="de-AT" dirty="0"/>
              <a:t>, </a:t>
            </a:r>
            <a:r>
              <a:rPr lang="de-AT" dirty="0" err="1" smtClean="0"/>
              <a:t>Finland</a:t>
            </a:r>
            <a:endParaRPr lang="de-AT" dirty="0"/>
          </a:p>
        </p:txBody>
      </p:sp>
    </p:spTree>
    <p:extLst>
      <p:ext uri="{BB962C8B-B14F-4D97-AF65-F5344CB8AC3E}">
        <p14:creationId xmlns:p14="http://schemas.microsoft.com/office/powerpoint/2010/main" xmlns="" val="448722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Literatura in viri</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862322"/>
          </a:xfrm>
          <a:prstGeom prst="rect">
            <a:avLst/>
          </a:prstGeom>
          <a:noFill/>
        </p:spPr>
        <p:txBody>
          <a:bodyPr wrap="square" rtlCol="0">
            <a:spAutoFit/>
          </a:bodyPr>
          <a:lstStyle/>
          <a:p>
            <a:pPr marL="457200" indent="-457200">
              <a:buFont typeface="+mj-lt"/>
              <a:buAutoNum type="arabicPeriod" startAt="5"/>
            </a:pPr>
            <a:r>
              <a:rPr lang="de-AT" dirty="0" smtClean="0"/>
              <a:t>Reference</a:t>
            </a:r>
            <a:r>
              <a:rPr lang="de-AT" dirty="0"/>
              <a:t>: 	G. </a:t>
            </a:r>
            <a:r>
              <a:rPr lang="de-AT" dirty="0" err="1"/>
              <a:t>Spork</a:t>
            </a:r>
            <a:r>
              <a:rPr lang="de-AT" dirty="0"/>
              <a:t>, et. al, Establishment </a:t>
            </a:r>
            <a:r>
              <a:rPr lang="de-AT" dirty="0" err="1"/>
              <a:t>of</a:t>
            </a:r>
            <a:r>
              <a:rPr lang="de-AT" dirty="0"/>
              <a:t> a Performance </a:t>
            </a:r>
            <a:r>
              <a:rPr lang="de-AT" dirty="0" err="1"/>
              <a:t>Driven</a:t>
            </a:r>
            <a:r>
              <a:rPr lang="de-AT" dirty="0"/>
              <a:t> </a:t>
            </a:r>
            <a:r>
              <a:rPr lang="de-AT" dirty="0" err="1"/>
              <a:t>Improvement</a:t>
            </a:r>
            <a:r>
              <a:rPr lang="de-AT" dirty="0"/>
              <a:t> </a:t>
            </a:r>
            <a:r>
              <a:rPr lang="de-AT" dirty="0" err="1"/>
              <a:t>Program</a:t>
            </a:r>
            <a:r>
              <a:rPr lang="de-AT" dirty="0"/>
              <a:t>,  in : </a:t>
            </a:r>
            <a:r>
              <a:rPr lang="de-AT" dirty="0" err="1"/>
              <a:t>Proceedings</a:t>
            </a:r>
            <a:r>
              <a:rPr lang="de-AT" dirty="0"/>
              <a:t> </a:t>
            </a:r>
            <a:r>
              <a:rPr lang="de-AT" dirty="0" err="1"/>
              <a:t>of</a:t>
            </a:r>
            <a:r>
              <a:rPr lang="de-AT" dirty="0"/>
              <a:t> </a:t>
            </a:r>
            <a:r>
              <a:rPr lang="de-AT" dirty="0" err="1"/>
              <a:t>the</a:t>
            </a:r>
            <a:r>
              <a:rPr lang="de-AT" dirty="0"/>
              <a:t> </a:t>
            </a:r>
            <a:r>
              <a:rPr lang="de-AT" dirty="0" err="1"/>
              <a:t>EuroSPI</a:t>
            </a:r>
            <a:r>
              <a:rPr lang="de-AT" dirty="0"/>
              <a:t> 2007 Conference, Potsdam, Germany, Sept. 2007, also </a:t>
            </a:r>
            <a:r>
              <a:rPr lang="de-AT" dirty="0" err="1"/>
              <a:t>published</a:t>
            </a:r>
            <a:r>
              <a:rPr lang="de-AT" dirty="0"/>
              <a:t> in </a:t>
            </a:r>
            <a:r>
              <a:rPr lang="de-AT" dirty="0" err="1"/>
              <a:t>Wiley</a:t>
            </a:r>
            <a:r>
              <a:rPr lang="de-AT" dirty="0"/>
              <a:t> </a:t>
            </a:r>
            <a:r>
              <a:rPr lang="de-AT" dirty="0" err="1"/>
              <a:t>Interscience</a:t>
            </a:r>
            <a:r>
              <a:rPr lang="de-AT" dirty="0"/>
              <a:t> Journal, SPIP </a:t>
            </a:r>
            <a:r>
              <a:rPr lang="de-AT" dirty="0" err="1"/>
              <a:t>Proceeding</a:t>
            </a:r>
            <a:r>
              <a:rPr lang="de-AT" dirty="0"/>
              <a:t> in June 2008</a:t>
            </a:r>
          </a:p>
          <a:p>
            <a:pPr marL="457200" indent="-457200">
              <a:buFont typeface="+mj-lt"/>
              <a:buAutoNum type="arabicPeriod" startAt="5"/>
            </a:pPr>
            <a:endParaRPr lang="de-AT" dirty="0"/>
          </a:p>
          <a:p>
            <a:pPr marL="457200" indent="-457200">
              <a:buFont typeface="+mj-lt"/>
              <a:buAutoNum type="arabicPeriod" startAt="5"/>
            </a:pPr>
            <a:r>
              <a:rPr lang="de-AT" dirty="0"/>
              <a:t>Reference: Messnarz R., et. al., ORGANIC - </a:t>
            </a:r>
            <a:r>
              <a:rPr lang="de-AT" dirty="0" err="1"/>
              <a:t>Continuous</a:t>
            </a:r>
            <a:r>
              <a:rPr lang="de-AT" dirty="0"/>
              <a:t> Organisational Learning in Innovation </a:t>
            </a:r>
            <a:r>
              <a:rPr lang="de-AT" dirty="0" err="1"/>
              <a:t>and</a:t>
            </a:r>
            <a:r>
              <a:rPr lang="de-AT" dirty="0"/>
              <a:t> Companies, in: </a:t>
            </a:r>
            <a:r>
              <a:rPr lang="de-AT" dirty="0" err="1"/>
              <a:t>Proceedings</a:t>
            </a:r>
            <a:r>
              <a:rPr lang="de-AT" dirty="0"/>
              <a:t> </a:t>
            </a:r>
            <a:r>
              <a:rPr lang="de-AT" dirty="0" err="1"/>
              <a:t>of</a:t>
            </a:r>
            <a:r>
              <a:rPr lang="de-AT" dirty="0"/>
              <a:t> </a:t>
            </a:r>
            <a:r>
              <a:rPr lang="de-AT" dirty="0" err="1"/>
              <a:t>the</a:t>
            </a:r>
            <a:r>
              <a:rPr lang="de-AT" dirty="0"/>
              <a:t> E2005 Conference, E-Work </a:t>
            </a:r>
            <a:r>
              <a:rPr lang="de-AT" dirty="0" err="1"/>
              <a:t>and</a:t>
            </a:r>
            <a:r>
              <a:rPr lang="de-AT" dirty="0"/>
              <a:t> E-</a:t>
            </a:r>
            <a:r>
              <a:rPr lang="de-AT" dirty="0" err="1"/>
              <a:t>commerce</a:t>
            </a:r>
            <a:r>
              <a:rPr lang="de-AT" dirty="0"/>
              <a:t>, </a:t>
            </a:r>
            <a:r>
              <a:rPr lang="de-AT" dirty="0" err="1"/>
              <a:t>Novel</a:t>
            </a:r>
            <a:r>
              <a:rPr lang="de-AT" dirty="0"/>
              <a:t> </a:t>
            </a:r>
            <a:r>
              <a:rPr lang="de-AT" dirty="0" err="1"/>
              <a:t>solutions</a:t>
            </a:r>
            <a:r>
              <a:rPr lang="de-AT" dirty="0"/>
              <a:t> </a:t>
            </a:r>
            <a:r>
              <a:rPr lang="de-AT" dirty="0" err="1"/>
              <a:t>for</a:t>
            </a:r>
            <a:r>
              <a:rPr lang="de-AT" dirty="0"/>
              <a:t> a global </a:t>
            </a:r>
            <a:r>
              <a:rPr lang="de-AT" dirty="0" err="1"/>
              <a:t>networked</a:t>
            </a:r>
            <a:r>
              <a:rPr lang="de-AT" dirty="0"/>
              <a:t> </a:t>
            </a:r>
            <a:r>
              <a:rPr lang="de-AT" dirty="0" err="1"/>
              <a:t>economy</a:t>
            </a:r>
            <a:r>
              <a:rPr lang="de-AT" dirty="0"/>
              <a:t>, </a:t>
            </a:r>
            <a:r>
              <a:rPr lang="de-AT" dirty="0" err="1"/>
              <a:t>eds</a:t>
            </a:r>
            <a:r>
              <a:rPr lang="de-AT" dirty="0"/>
              <a:t>. Brian Stanford Smith, Enrica </a:t>
            </a:r>
            <a:r>
              <a:rPr lang="de-AT" dirty="0" err="1"/>
              <a:t>Chiozza</a:t>
            </a:r>
            <a:r>
              <a:rPr lang="de-AT" dirty="0"/>
              <a:t>, IOS Press, Amsterdam, Berlin, Oxford, Tokyo, Washington, 2004 </a:t>
            </a:r>
          </a:p>
          <a:p>
            <a:pPr marL="457200" indent="-457200">
              <a:buFont typeface="+mj-lt"/>
              <a:buAutoNum type="arabicPeriod" startAt="5"/>
            </a:pPr>
            <a:endParaRPr lang="de-AT" dirty="0"/>
          </a:p>
          <a:p>
            <a:pPr marL="457200" indent="-457200">
              <a:buFont typeface="+mj-lt"/>
              <a:buAutoNum type="arabicPeriod" startAt="5"/>
            </a:pPr>
            <a:endParaRPr lang="en-US" dirty="0"/>
          </a:p>
        </p:txBody>
      </p:sp>
    </p:spTree>
    <p:extLst>
      <p:ext uri="{BB962C8B-B14F-4D97-AF65-F5344CB8AC3E}">
        <p14:creationId xmlns:p14="http://schemas.microsoft.com/office/powerpoint/2010/main" xmlns="" val="2773149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Koristne povezave</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3508943" y="2114000"/>
            <a:ext cx="6090653" cy="461665"/>
          </a:xfrm>
          <a:prstGeom prst="rect">
            <a:avLst/>
          </a:prstGeom>
          <a:noFill/>
        </p:spPr>
        <p:txBody>
          <a:bodyPr wrap="square" rtlCol="0">
            <a:spAutoFit/>
          </a:bodyPr>
          <a:lstStyle/>
          <a:p>
            <a:r>
              <a:rPr lang="en-US" sz="2400" dirty="0">
                <a:hlinkClick r:id="rId4"/>
              </a:rPr>
              <a:t>https://www.etwinning.net/hu/pub/index.htm</a:t>
            </a:r>
            <a:r>
              <a:rPr lang="en-US" sz="2400" dirty="0"/>
              <a:t> </a:t>
            </a:r>
            <a:endParaRPr lang="hu-HU" sz="2400" dirty="0"/>
          </a:p>
        </p:txBody>
      </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257701" y="1924838"/>
            <a:ext cx="1829898" cy="1244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208497" y="3356916"/>
            <a:ext cx="2300446" cy="983462"/>
          </a:xfrm>
          <a:prstGeom prst="rect">
            <a:avLst/>
          </a:prstGeom>
        </p:spPr>
      </p:pic>
      <p:sp>
        <p:nvSpPr>
          <p:cNvPr id="9" name="Szövegdoboz 7"/>
          <p:cNvSpPr txBox="1"/>
          <p:nvPr/>
        </p:nvSpPr>
        <p:spPr>
          <a:xfrm>
            <a:off x="3685405" y="3617814"/>
            <a:ext cx="6090653" cy="461665"/>
          </a:xfrm>
          <a:prstGeom prst="rect">
            <a:avLst/>
          </a:prstGeom>
          <a:noFill/>
        </p:spPr>
        <p:txBody>
          <a:bodyPr wrap="square" rtlCol="0">
            <a:spAutoFit/>
          </a:bodyPr>
          <a:lstStyle/>
          <a:p>
            <a:r>
              <a:rPr lang="en-US" sz="2400" dirty="0">
                <a:hlinkClick r:id="rId7"/>
              </a:rPr>
              <a:t>http://europass.cedefop.europa.eu/</a:t>
            </a:r>
            <a:r>
              <a:rPr lang="en-US" sz="2400" dirty="0"/>
              <a:t> </a:t>
            </a:r>
            <a:endParaRPr lang="hu-HU" sz="2400" dirty="0"/>
          </a:p>
        </p:txBody>
      </p:sp>
    </p:spTree>
    <p:extLst>
      <p:ext uri="{BB962C8B-B14F-4D97-AF65-F5344CB8AC3E}">
        <p14:creationId xmlns:p14="http://schemas.microsoft.com/office/powerpoint/2010/main" xmlns="" val="386366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1384196"/>
          </a:xfrm>
        </p:spPr>
        <p:txBody>
          <a:bodyPr>
            <a:normAutofit lnSpcReduction="10000"/>
          </a:bodyPr>
          <a:lstStyle/>
          <a:p>
            <a:r>
              <a:rPr lang="hu-HU" dirty="0" err="1"/>
              <a:t>This</a:t>
            </a:r>
            <a:r>
              <a:rPr lang="hu-HU" dirty="0"/>
              <a:t> material </a:t>
            </a:r>
            <a:r>
              <a:rPr lang="hu-HU" dirty="0" err="1"/>
              <a:t>was</a:t>
            </a:r>
            <a:r>
              <a:rPr lang="hu-HU" dirty="0"/>
              <a:t> </a:t>
            </a:r>
            <a:r>
              <a:rPr lang="hu-HU" dirty="0" err="1"/>
              <a:t>presented</a:t>
            </a:r>
            <a:r>
              <a:rPr lang="hu-HU" dirty="0"/>
              <a:t> </a:t>
            </a:r>
            <a:r>
              <a:rPr lang="hu-HU" dirty="0" err="1"/>
              <a:t>on</a:t>
            </a:r>
            <a:r>
              <a:rPr lang="hu-HU" dirty="0"/>
              <a:t> </a:t>
            </a:r>
            <a:r>
              <a:rPr lang="hu-HU" dirty="0" err="1"/>
              <a:t>the</a:t>
            </a:r>
            <a:r>
              <a:rPr lang="hu-HU" dirty="0"/>
              <a:t> </a:t>
            </a:r>
            <a:r>
              <a:rPr lang="hu-HU" dirty="0" err="1"/>
              <a:t>InnoTeach</a:t>
            </a:r>
            <a:r>
              <a:rPr lang="hu-HU" dirty="0"/>
              <a:t> Project C1 </a:t>
            </a:r>
            <a:r>
              <a:rPr lang="hu-HU" dirty="0" err="1"/>
              <a:t>training</a:t>
            </a:r>
            <a:r>
              <a:rPr lang="hu-HU" dirty="0"/>
              <a:t> </a:t>
            </a:r>
            <a:r>
              <a:rPr lang="hu-HU" dirty="0" err="1"/>
              <a:t>on</a:t>
            </a:r>
            <a:r>
              <a:rPr lang="hu-HU" dirty="0"/>
              <a:t> 12 </a:t>
            </a:r>
            <a:r>
              <a:rPr lang="hu-HU" dirty="0" err="1"/>
              <a:t>July</a:t>
            </a:r>
            <a:r>
              <a:rPr lang="hu-HU" dirty="0"/>
              <a:t> 2017 </a:t>
            </a:r>
            <a:r>
              <a:rPr lang="hu-HU" dirty="0" err="1"/>
              <a:t>on</a:t>
            </a:r>
            <a:r>
              <a:rPr lang="hu-HU" dirty="0"/>
              <a:t> Budapest. </a:t>
            </a:r>
          </a:p>
          <a:p>
            <a:r>
              <a:rPr lang="hu-HU" dirty="0" err="1"/>
              <a:t>All</a:t>
            </a:r>
            <a:r>
              <a:rPr lang="hu-HU" dirty="0"/>
              <a:t> </a:t>
            </a:r>
            <a:r>
              <a:rPr lang="hu-HU" dirty="0" err="1"/>
              <a:t>content</a:t>
            </a:r>
            <a:r>
              <a:rPr lang="hu-HU" dirty="0"/>
              <a:t> of </a:t>
            </a:r>
            <a:r>
              <a:rPr lang="hu-HU" dirty="0" err="1"/>
              <a:t>the</a:t>
            </a:r>
            <a:r>
              <a:rPr lang="hu-HU" dirty="0"/>
              <a:t> </a:t>
            </a:r>
            <a:r>
              <a:rPr lang="hu-HU" dirty="0" err="1"/>
              <a:t>training</a:t>
            </a:r>
            <a:r>
              <a:rPr lang="hu-HU" dirty="0"/>
              <a:t> is </a:t>
            </a:r>
            <a:r>
              <a:rPr lang="hu-HU" dirty="0" err="1"/>
              <a:t>Copyrighted</a:t>
            </a:r>
            <a:r>
              <a:rPr lang="hu-HU" dirty="0"/>
              <a:t> / </a:t>
            </a:r>
            <a:r>
              <a:rPr lang="hu-HU" dirty="0" err="1"/>
              <a:t>Creative</a:t>
            </a:r>
            <a:r>
              <a:rPr lang="hu-HU" dirty="0"/>
              <a:t> </a:t>
            </a:r>
            <a:r>
              <a:rPr lang="hu-HU" dirty="0" err="1"/>
              <a:t>Commons</a:t>
            </a:r>
            <a:r>
              <a:rPr lang="hu-HU" dirty="0"/>
              <a:t> / free / etc.</a:t>
            </a:r>
          </a:p>
          <a:p>
            <a:endParaRPr lang="hu-HU" dirty="0"/>
          </a:p>
        </p:txBody>
      </p:sp>
      <p:sp>
        <p:nvSpPr>
          <p:cNvPr id="4" name="Text Placeholder 3"/>
          <p:cNvSpPr>
            <a:spLocks noGrp="1"/>
          </p:cNvSpPr>
          <p:nvPr>
            <p:ph type="body" sz="half" idx="2"/>
          </p:nvPr>
        </p:nvSpPr>
        <p:spPr>
          <a:xfrm>
            <a:off x="309094" y="425003"/>
            <a:ext cx="3496614" cy="3786389"/>
          </a:xfrm>
        </p:spPr>
        <p:txBody>
          <a:bodyPr>
            <a:normAutofit lnSpcReduction="10000"/>
          </a:bodyPr>
          <a:lstStyle/>
          <a:p>
            <a:r>
              <a:rPr lang="en-US" sz="2400" b="1" baseline="30000" dirty="0"/>
              <a:t>English title</a:t>
            </a:r>
            <a:r>
              <a:rPr lang="en-US" sz="2400" baseline="30000" dirty="0"/>
              <a:t>: LET’S BE INNOVATIVE! Development of Creativity, Innovation and Entrepreneurship for Primary School Teachers</a:t>
            </a:r>
          </a:p>
          <a:p>
            <a:r>
              <a:rPr lang="en-GB" sz="2400" b="1" baseline="30000" dirty="0"/>
              <a:t>Acronym</a:t>
            </a:r>
            <a:r>
              <a:rPr lang="en-GB" sz="2400" baseline="30000" dirty="0"/>
              <a:t>: </a:t>
            </a:r>
            <a:r>
              <a:rPr lang="en-GB" sz="2400" baseline="30000" dirty="0" err="1"/>
              <a:t>InnoTeach</a:t>
            </a:r>
            <a:endParaRPr lang="en-GB" sz="2400" baseline="30000" dirty="0"/>
          </a:p>
          <a:p>
            <a:r>
              <a:rPr lang="en-GB" sz="2400" b="1" baseline="30000" dirty="0"/>
              <a:t>Project n°: </a:t>
            </a:r>
            <a:r>
              <a:rPr lang="en-GB" sz="2400" baseline="30000" dirty="0"/>
              <a:t>2016-1-SI01-KA201-021641</a:t>
            </a:r>
          </a:p>
          <a:p>
            <a:r>
              <a:rPr lang="en-GB" sz="2400" b="1" baseline="30000" dirty="0"/>
              <a:t>Project leader and coordinator:</a:t>
            </a:r>
            <a:r>
              <a:rPr lang="en-GB" sz="2400" baseline="30000" dirty="0"/>
              <a:t> </a:t>
            </a:r>
            <a:r>
              <a:rPr lang="en-GB" sz="2400" baseline="30000" dirty="0" err="1"/>
              <a:t>Korona</a:t>
            </a:r>
            <a:r>
              <a:rPr lang="en-GB" sz="2400" baseline="30000" dirty="0"/>
              <a:t> plus </a:t>
            </a:r>
            <a:r>
              <a:rPr lang="en-GB" sz="2400" baseline="30000" dirty="0" err="1"/>
              <a:t>d.o.o</a:t>
            </a:r>
            <a:r>
              <a:rPr lang="en-GB" sz="2400" baseline="30000" dirty="0"/>
              <a:t>., </a:t>
            </a:r>
            <a:r>
              <a:rPr lang="en-GB" sz="2400" baseline="30000" dirty="0" err="1"/>
              <a:t>Institut</a:t>
            </a:r>
            <a:r>
              <a:rPr lang="en-GB" sz="2400" baseline="30000" dirty="0"/>
              <a:t> </a:t>
            </a:r>
            <a:r>
              <a:rPr lang="en-GB" sz="2400" baseline="30000" dirty="0" err="1"/>
              <a:t>za</a:t>
            </a:r>
            <a:r>
              <a:rPr lang="en-GB" sz="2400" baseline="30000" dirty="0"/>
              <a:t> </a:t>
            </a:r>
            <a:r>
              <a:rPr lang="en-GB" sz="2400" baseline="30000" dirty="0" err="1"/>
              <a:t>inovativnost</a:t>
            </a:r>
            <a:r>
              <a:rPr lang="en-GB" sz="2400" baseline="30000" dirty="0"/>
              <a:t> in </a:t>
            </a:r>
            <a:r>
              <a:rPr lang="en-GB" sz="2400" baseline="30000" dirty="0" err="1"/>
              <a:t>tehnologijo</a:t>
            </a:r>
            <a:r>
              <a:rPr lang="en-GB" sz="2400" baseline="30000" dirty="0"/>
              <a:t>, Slovenia</a:t>
            </a:r>
          </a:p>
          <a:p>
            <a:r>
              <a:rPr lang="en-GB" sz="2400" b="1" baseline="30000" dirty="0"/>
              <a:t>Programme:</a:t>
            </a:r>
            <a:r>
              <a:rPr lang="en-GB" sz="2400" baseline="30000" dirty="0"/>
              <a:t> Erasmus+ Strategic Partnership</a:t>
            </a:r>
          </a:p>
          <a:p>
            <a:r>
              <a:rPr lang="en-GB" sz="2400" b="1" baseline="30000" dirty="0"/>
              <a:t>Contact:</a:t>
            </a:r>
            <a:r>
              <a:rPr lang="en-GB" sz="2400" baseline="30000" dirty="0"/>
              <a:t> Ms. </a:t>
            </a:r>
            <a:r>
              <a:rPr lang="en-GB" sz="2400" baseline="30000" dirty="0" err="1"/>
              <a:t>Urška</a:t>
            </a:r>
            <a:r>
              <a:rPr lang="en-GB" sz="2400" baseline="30000" dirty="0"/>
              <a:t> </a:t>
            </a:r>
            <a:r>
              <a:rPr lang="en-GB" sz="2400" baseline="30000" dirty="0" err="1"/>
              <a:t>Mrgole</a:t>
            </a:r>
            <a:r>
              <a:rPr lang="en-GB" sz="2400" baseline="30000" dirty="0"/>
              <a:t> – </a:t>
            </a:r>
            <a:r>
              <a:rPr lang="en-GB" sz="2400" baseline="30000" dirty="0" err="1"/>
              <a:t>info@innovation.si</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6900" y="1909357"/>
            <a:ext cx="2745227" cy="1661291"/>
          </a:xfrm>
          <a:prstGeom prst="rect">
            <a:avLst/>
          </a:prstGeom>
        </p:spPr>
      </p:pic>
      <p:pic>
        <p:nvPicPr>
          <p:cNvPr id="8" name="Kép 7"/>
          <p:cNvPicPr>
            <a:picLocks noChangeAspect="1"/>
          </p:cNvPicPr>
          <p:nvPr/>
        </p:nvPicPr>
        <p:blipFill rotWithShape="1">
          <a:blip r:embed="rId4"/>
          <a:srcRect r="85412"/>
          <a:stretch/>
        </p:blipFill>
        <p:spPr>
          <a:xfrm>
            <a:off x="-1" y="4414183"/>
            <a:ext cx="609601" cy="2443817"/>
          </a:xfrm>
          <a:prstGeom prst="rect">
            <a:avLst/>
          </a:prstGeom>
        </p:spPr>
      </p:pic>
      <p:pic>
        <p:nvPicPr>
          <p:cNvPr id="9" name="Kép 8"/>
          <p:cNvPicPr>
            <a:picLocks noChangeAspect="1"/>
          </p:cNvPicPr>
          <p:nvPr/>
        </p:nvPicPr>
        <p:blipFill>
          <a:blip r:embed="rId5"/>
          <a:stretch>
            <a:fillRect/>
          </a:stretch>
        </p:blipFill>
        <p:spPr>
          <a:xfrm>
            <a:off x="4305300" y="5989320"/>
            <a:ext cx="7698277" cy="837451"/>
          </a:xfrm>
          <a:prstGeom prst="rect">
            <a:avLst/>
          </a:prstGeom>
        </p:spPr>
      </p:pic>
      <p:sp>
        <p:nvSpPr>
          <p:cNvPr id="10" name="Téglalap 9"/>
          <p:cNvSpPr/>
          <p:nvPr/>
        </p:nvSpPr>
        <p:spPr>
          <a:xfrm>
            <a:off x="6446900" y="3761553"/>
            <a:ext cx="3352521" cy="369332"/>
          </a:xfrm>
          <a:prstGeom prst="rect">
            <a:avLst/>
          </a:prstGeom>
        </p:spPr>
        <p:txBody>
          <a:bodyPr wrap="none">
            <a:spAutoFit/>
          </a:bodyPr>
          <a:lstStyle/>
          <a:p>
            <a:r>
              <a:rPr lang="hu-HU" dirty="0" err="1"/>
              <a:t>InnoTeach</a:t>
            </a:r>
            <a:r>
              <a:rPr lang="hu-HU" dirty="0"/>
              <a:t> </a:t>
            </a:r>
            <a:r>
              <a:rPr lang="hu-HU" dirty="0" err="1"/>
              <a:t>Consortium</a:t>
            </a:r>
            <a:r>
              <a:rPr lang="hu-HU" dirty="0"/>
              <a:t> 2016-2017</a:t>
            </a:r>
            <a:endParaRPr lang="en-US" dirty="0"/>
          </a:p>
        </p:txBody>
      </p:sp>
      <p:pic>
        <p:nvPicPr>
          <p:cNvPr id="2" name="Kép 1"/>
          <p:cNvPicPr>
            <a:picLocks noChangeAspect="1"/>
          </p:cNvPicPr>
          <p:nvPr/>
        </p:nvPicPr>
        <p:blipFill>
          <a:blip r:embed="rId6"/>
          <a:stretch>
            <a:fillRect/>
          </a:stretch>
        </p:blipFill>
        <p:spPr>
          <a:xfrm>
            <a:off x="4800600" y="4321790"/>
            <a:ext cx="7032566" cy="1779681"/>
          </a:xfrm>
          <a:prstGeom prst="rect">
            <a:avLst/>
          </a:prstGeom>
        </p:spPr>
      </p:pic>
    </p:spTree>
    <p:extLst>
      <p:ext uri="{BB962C8B-B14F-4D97-AF65-F5344CB8AC3E}">
        <p14:creationId xmlns:p14="http://schemas.microsoft.com/office/powerpoint/2010/main" xmlns="" val="133455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a:stretch>
            <a:fillRect/>
          </a:stretch>
        </p:blipFill>
        <p:spPr>
          <a:xfrm>
            <a:off x="4305300" y="5989320"/>
            <a:ext cx="7698277" cy="83745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xmlns="" val="0"/>
              </a:ext>
            </a:extLst>
          </a:blip>
          <a:srcRect l="-4378" r="3743"/>
          <a:stretch/>
        </p:blipFill>
        <p:spPr>
          <a:xfrm>
            <a:off x="3792669" y="0"/>
            <a:ext cx="8399331"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1267781"/>
            <a:ext cx="4090737" cy="4032183"/>
          </a:xfrm>
          <a:prstGeom prst="rect">
            <a:avLst/>
          </a:prstGeom>
        </p:spPr>
      </p:pic>
    </p:spTree>
    <p:extLst>
      <p:ext uri="{BB962C8B-B14F-4D97-AF65-F5344CB8AC3E}">
        <p14:creationId xmlns:p14="http://schemas.microsoft.com/office/powerpoint/2010/main" xmlns="" val="70944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4"/>
          <a:stretch>
            <a:fillRect/>
          </a:stretch>
        </p:blipFill>
        <p:spPr>
          <a:xfrm>
            <a:off x="-1" y="5874129"/>
            <a:ext cx="9044247" cy="983871"/>
          </a:xfrm>
          <a:prstGeom prst="rect">
            <a:avLst/>
          </a:prstGeom>
        </p:spPr>
      </p:pic>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pl-PL" sz="4800" dirty="0" smtClean="0"/>
              <a:t>Predlogo je oblikoval</a:t>
            </a:r>
            <a:endParaRPr lang="en-US" sz="4800" dirty="0"/>
          </a:p>
        </p:txBody>
      </p:sp>
      <p:sp>
        <p:nvSpPr>
          <p:cNvPr id="11" name="Text Placeholder 2"/>
          <p:cNvSpPr txBox="1">
            <a:spLocks/>
          </p:cNvSpPr>
          <p:nvPr/>
        </p:nvSpPr>
        <p:spPr>
          <a:xfrm>
            <a:off x="6675600" y="4466335"/>
            <a:ext cx="4737291" cy="58328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dirty="0"/>
              <a:t>Zsolt Lengyel, </a:t>
            </a:r>
            <a:r>
              <a:rPr lang="hu-HU" dirty="0" err="1"/>
              <a:t>jános</a:t>
            </a:r>
            <a:r>
              <a:rPr lang="hu-HU" dirty="0"/>
              <a:t> szabó</a:t>
            </a: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13244" y="1388661"/>
            <a:ext cx="5199647" cy="2661838"/>
          </a:xfrm>
          <a:prstGeom prst="rect">
            <a:avLst/>
          </a:prstGeom>
        </p:spPr>
      </p:pic>
    </p:spTree>
    <p:extLst>
      <p:ext uri="{BB962C8B-B14F-4D97-AF65-F5344CB8AC3E}">
        <p14:creationId xmlns:p14="http://schemas.microsoft.com/office/powerpoint/2010/main" xmlns="" val="108324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Uvod</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03215" y="2133600"/>
            <a:ext cx="9550400" cy="4462760"/>
          </a:xfrm>
          <a:prstGeom prst="rect">
            <a:avLst/>
          </a:prstGeom>
          <a:noFill/>
        </p:spPr>
        <p:txBody>
          <a:bodyPr wrap="square" rtlCol="0">
            <a:spAutoFit/>
          </a:bodyPr>
          <a:lstStyle/>
          <a:p>
            <a:r>
              <a:rPr lang="sl-SI" sz="2400" dirty="0" err="1" smtClean="0"/>
              <a:t>U1.E2</a:t>
            </a:r>
            <a:r>
              <a:rPr lang="sl-SI" sz="2400" dirty="0" smtClean="0"/>
              <a:t> Generiranje in vrednotenje idej</a:t>
            </a:r>
          </a:p>
          <a:p>
            <a:endParaRPr lang="sl-SI" sz="2400" dirty="0" smtClean="0"/>
          </a:p>
          <a:p>
            <a:r>
              <a:rPr lang="sl-SI" sz="2400" dirty="0" smtClean="0"/>
              <a:t>V tej fazi bomo obravnavali metode generiranja in vrednotenja idej.</a:t>
            </a:r>
          </a:p>
          <a:p>
            <a:r>
              <a:rPr lang="sl-SI" sz="2400" dirty="0" smtClean="0"/>
              <a:t>Učitelji se v tem elementu naučijo metod za analizo problemov in izboljšav. To se nanaša na metode, kot so:</a:t>
            </a:r>
          </a:p>
          <a:p>
            <a:pPr>
              <a:buFont typeface="Arial" pitchFamily="34" charset="0"/>
              <a:buChar char="•"/>
            </a:pPr>
            <a:r>
              <a:rPr lang="sl-SI" sz="2000" dirty="0" smtClean="0"/>
              <a:t> viharjenje možganov</a:t>
            </a:r>
          </a:p>
          <a:p>
            <a:pPr>
              <a:buFont typeface="Arial" pitchFamily="34" charset="0"/>
              <a:buChar char="•"/>
            </a:pPr>
            <a:r>
              <a:rPr lang="sl-SI" sz="2000" dirty="0" smtClean="0"/>
              <a:t> zapisovanje </a:t>
            </a:r>
            <a:r>
              <a:rPr lang="sl-SI" sz="2000" dirty="0" smtClean="0"/>
              <a:t>idej</a:t>
            </a:r>
          </a:p>
          <a:p>
            <a:pPr>
              <a:buFont typeface="Arial" pitchFamily="34" charset="0"/>
              <a:buChar char="•"/>
            </a:pPr>
            <a:r>
              <a:rPr lang="sl-SI" sz="2000" dirty="0" smtClean="0"/>
              <a:t> metoda </a:t>
            </a:r>
            <a:r>
              <a:rPr lang="sl-SI" sz="2000" dirty="0" smtClean="0"/>
              <a:t>ključnih dejavnikov uspeha</a:t>
            </a:r>
          </a:p>
          <a:p>
            <a:pPr>
              <a:buFont typeface="Arial" pitchFamily="34" charset="0"/>
              <a:buChar char="•"/>
            </a:pPr>
            <a:r>
              <a:rPr lang="sl-SI" sz="2000" dirty="0" smtClean="0"/>
              <a:t> SWOT </a:t>
            </a:r>
            <a:r>
              <a:rPr lang="sl-SI" sz="2000" dirty="0" smtClean="0"/>
              <a:t>analiza</a:t>
            </a:r>
          </a:p>
          <a:p>
            <a:pPr>
              <a:buFont typeface="Arial" pitchFamily="34" charset="0"/>
              <a:buChar char="•"/>
            </a:pPr>
            <a:r>
              <a:rPr lang="sl-SI" sz="2000" dirty="0" smtClean="0"/>
              <a:t> +/- tehnika</a:t>
            </a:r>
          </a:p>
          <a:p>
            <a:pPr>
              <a:buFont typeface="Arial" pitchFamily="34" charset="0"/>
              <a:buChar char="•"/>
            </a:pPr>
            <a:r>
              <a:rPr lang="sl-SI" sz="2000" dirty="0" smtClean="0"/>
              <a:t> </a:t>
            </a:r>
            <a:r>
              <a:rPr lang="sl-SI" sz="2000" dirty="0" smtClean="0"/>
              <a:t>itd. </a:t>
            </a:r>
            <a:endParaRPr lang="sl-SI" sz="2000" dirty="0" smtClean="0"/>
          </a:p>
          <a:p>
            <a:endParaRPr lang="en-US" sz="2400" dirty="0"/>
          </a:p>
          <a:p>
            <a:endParaRPr lang="en-US" sz="2000" dirty="0" smtClean="0"/>
          </a:p>
        </p:txBody>
      </p:sp>
    </p:spTree>
    <p:extLst>
      <p:ext uri="{BB962C8B-B14F-4D97-AF65-F5344CB8AC3E}">
        <p14:creationId xmlns:p14="http://schemas.microsoft.com/office/powerpoint/2010/main" xmlns="" val="187209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Pregled</a:t>
            </a:r>
            <a:r>
              <a:rPr lang="en-GB" dirty="0" smtClean="0"/>
              <a:t> </a:t>
            </a:r>
            <a:r>
              <a:rPr lang="en-GB" dirty="0" err="1" smtClean="0"/>
              <a:t>predstavljenih</a:t>
            </a:r>
            <a:r>
              <a:rPr lang="en-GB" dirty="0" smtClean="0"/>
              <a:t> </a:t>
            </a:r>
            <a:r>
              <a:rPr lang="en-GB" dirty="0" err="1" smtClean="0"/>
              <a:t>metod</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985433"/>
          </a:xfrm>
          <a:prstGeom prst="rect">
            <a:avLst/>
          </a:prstGeom>
          <a:noFill/>
        </p:spPr>
        <p:txBody>
          <a:bodyPr wrap="square" rtlCol="0">
            <a:spAutoFit/>
          </a:bodyPr>
          <a:lstStyle/>
          <a:p>
            <a:r>
              <a:rPr lang="sl-SI" sz="2400" dirty="0" smtClean="0"/>
              <a:t>Metode za začetek inovacije / prepoznavanje težav, ki jih je treba rešiti</a:t>
            </a:r>
          </a:p>
          <a:p>
            <a:endParaRPr lang="en-GB" sz="2000" dirty="0" smtClean="0"/>
          </a:p>
          <a:p>
            <a:pPr>
              <a:buFont typeface="Arial" pitchFamily="34" charset="0"/>
              <a:buChar char="•"/>
            </a:pPr>
            <a:r>
              <a:rPr lang="sl-SI" sz="2000" dirty="0" smtClean="0"/>
              <a:t> </a:t>
            </a:r>
            <a:r>
              <a:rPr lang="sl-SI" sz="2000" dirty="0" smtClean="0"/>
              <a:t>viharjenje možganov</a:t>
            </a:r>
          </a:p>
          <a:p>
            <a:pPr>
              <a:buFont typeface="Arial" pitchFamily="34" charset="0"/>
              <a:buChar char="•"/>
            </a:pPr>
            <a:r>
              <a:rPr lang="sl-SI" sz="2000" dirty="0" smtClean="0"/>
              <a:t> zapisovanje idej</a:t>
            </a:r>
          </a:p>
          <a:p>
            <a:pPr>
              <a:buFont typeface="Arial" pitchFamily="34" charset="0"/>
              <a:buChar char="•"/>
            </a:pPr>
            <a:r>
              <a:rPr lang="sl-SI" sz="2000" dirty="0" smtClean="0"/>
              <a:t> metoda ključnih dejavnikov uspeha</a:t>
            </a:r>
          </a:p>
          <a:p>
            <a:pPr>
              <a:buFont typeface="Arial" pitchFamily="34" charset="0"/>
              <a:buChar char="•"/>
            </a:pPr>
            <a:r>
              <a:rPr lang="sl-SI" sz="2000" dirty="0" smtClean="0"/>
              <a:t> SWOT analiza</a:t>
            </a:r>
          </a:p>
          <a:p>
            <a:pPr>
              <a:buFont typeface="Arial" pitchFamily="34" charset="0"/>
              <a:buChar char="•"/>
            </a:pPr>
            <a:r>
              <a:rPr lang="sl-SI" sz="2000" dirty="0" smtClean="0"/>
              <a:t> +/- tehnika</a:t>
            </a:r>
          </a:p>
          <a:p>
            <a:pPr>
              <a:buFont typeface="Arial" pitchFamily="34" charset="0"/>
              <a:buChar char="•"/>
            </a:pPr>
            <a:r>
              <a:rPr lang="sl-SI" sz="2000" dirty="0" smtClean="0"/>
              <a:t> itd. </a:t>
            </a:r>
          </a:p>
          <a:p>
            <a:pPr marL="342900" indent="-342900">
              <a:buFont typeface="Arial" panose="020B0604020202020204" pitchFamily="34" charset="0"/>
              <a:buChar char="•"/>
            </a:pPr>
            <a:endParaRPr lang="hu-HU" sz="2400" dirty="0"/>
          </a:p>
        </p:txBody>
      </p:sp>
    </p:spTree>
    <p:extLst>
      <p:ext uri="{BB962C8B-B14F-4D97-AF65-F5344CB8AC3E}">
        <p14:creationId xmlns:p14="http://schemas.microsoft.com/office/powerpoint/2010/main" xmlns="" val="1165945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27742" y="386570"/>
            <a:ext cx="10663380" cy="2308324"/>
          </a:xfrm>
          <a:prstGeom prst="rect">
            <a:avLst/>
          </a:prstGeom>
          <a:noFill/>
        </p:spPr>
        <p:txBody>
          <a:bodyPr wrap="square" rtlCol="0">
            <a:spAutoFit/>
          </a:bodyPr>
          <a:lstStyle/>
          <a:p>
            <a:r>
              <a:rPr lang="sl-SI" sz="2400" dirty="0" smtClean="0"/>
              <a:t>Viharjenje možganov</a:t>
            </a:r>
            <a:endParaRPr lang="en-GB" sz="2400" dirty="0" smtClean="0"/>
          </a:p>
          <a:p>
            <a:endParaRPr lang="en-GB" sz="2000" dirty="0" smtClean="0"/>
          </a:p>
          <a:p>
            <a:pPr marL="342900" indent="-342900">
              <a:buFont typeface="Calibri" panose="020F0502020204030204" pitchFamily="34" charset="0"/>
              <a:buChar char="–"/>
            </a:pPr>
            <a:r>
              <a:rPr lang="sl-SI" sz="2000" dirty="0" smtClean="0"/>
              <a:t>Ne sodite idej</a:t>
            </a:r>
          </a:p>
          <a:p>
            <a:pPr marL="342900" indent="-342900">
              <a:buFont typeface="Calibri" panose="020F0502020204030204" pitchFamily="34" charset="0"/>
              <a:buChar char="–"/>
            </a:pPr>
            <a:r>
              <a:rPr lang="sl-SI" sz="2000" dirty="0" smtClean="0"/>
              <a:t>Spodbujajte divje in pretirane ideje</a:t>
            </a:r>
          </a:p>
          <a:p>
            <a:pPr marL="342900" indent="-342900">
              <a:buFont typeface="Calibri" panose="020F0502020204030204" pitchFamily="34" charset="0"/>
              <a:buChar char="–"/>
            </a:pPr>
            <a:r>
              <a:rPr lang="sl-SI" sz="2000" dirty="0" smtClean="0"/>
              <a:t>Vzajemno navdihovanje</a:t>
            </a:r>
          </a:p>
          <a:p>
            <a:pPr marL="342900" indent="-342900">
              <a:buFont typeface="Calibri" panose="020F0502020204030204" pitchFamily="34" charset="0"/>
              <a:buChar char="–"/>
            </a:pPr>
            <a:r>
              <a:rPr lang="sl-SI" sz="2000" dirty="0" smtClean="0"/>
              <a:t>V </a:t>
            </a:r>
            <a:r>
              <a:rPr lang="sl-SI" sz="2000" dirty="0" smtClean="0"/>
              <a:t>tej fazi </a:t>
            </a:r>
            <a:r>
              <a:rPr lang="sl-SI" sz="2000" dirty="0" smtClean="0"/>
              <a:t>šteje količina, ne kakovost.</a:t>
            </a:r>
          </a:p>
          <a:p>
            <a:pPr marL="342900" indent="-342900">
              <a:buFont typeface="Calibri" panose="020F0502020204030204" pitchFamily="34" charset="0"/>
              <a:buChar char="–"/>
            </a:pPr>
            <a:r>
              <a:rPr lang="sl-SI" sz="2000" dirty="0" smtClean="0"/>
              <a:t>Vsaka oseba in vsaka ideja ima enako vrednost</a:t>
            </a:r>
            <a:endParaRPr lang="sl-SI" sz="2000" dirty="0"/>
          </a:p>
        </p:txBody>
      </p:sp>
      <p:sp>
        <p:nvSpPr>
          <p:cNvPr id="9" name="Szövegdoboz 3"/>
          <p:cNvSpPr txBox="1"/>
          <p:nvPr/>
        </p:nvSpPr>
        <p:spPr>
          <a:xfrm>
            <a:off x="627742" y="2806076"/>
            <a:ext cx="5716157" cy="3293209"/>
          </a:xfrm>
          <a:prstGeom prst="rect">
            <a:avLst/>
          </a:prstGeom>
          <a:noFill/>
        </p:spPr>
        <p:txBody>
          <a:bodyPr wrap="square" rtlCol="0">
            <a:spAutoFit/>
          </a:bodyPr>
          <a:lstStyle/>
          <a:p>
            <a:r>
              <a:rPr lang="sl-SI" sz="2400" dirty="0" smtClean="0"/>
              <a:t>Nadaljevanje viharjenja možganov poveča verjetnosti izvedbe </a:t>
            </a:r>
          </a:p>
          <a:p>
            <a:r>
              <a:rPr lang="sl-SI" sz="2000" dirty="0" smtClean="0"/>
              <a:t>Po viharjenju možganov nadaljujejo ekipe, ki izbirajo: </a:t>
            </a:r>
            <a:endParaRPr lang="sl-SI" sz="2000" dirty="0" smtClean="0"/>
          </a:p>
          <a:p>
            <a:pPr marL="342900" indent="-342900">
              <a:buFont typeface="Calibri" panose="020F0502020204030204" pitchFamily="34" charset="0"/>
              <a:buChar char="–"/>
            </a:pPr>
            <a:r>
              <a:rPr lang="sl-SI" sz="2000" dirty="0" smtClean="0"/>
              <a:t>Ideje so ocenjene z H (</a:t>
            </a:r>
            <a:r>
              <a:rPr lang="sl-SI" sz="2000" dirty="0" err="1" smtClean="0"/>
              <a:t>High</a:t>
            </a:r>
            <a:r>
              <a:rPr lang="sl-SI" sz="2000" dirty="0" smtClean="0"/>
              <a:t>/visoka možnost izvedbe) in L (</a:t>
            </a:r>
            <a:r>
              <a:rPr lang="sl-SI" sz="2000" dirty="0" err="1" smtClean="0"/>
              <a:t>Low</a:t>
            </a:r>
            <a:r>
              <a:rPr lang="sl-SI" sz="2000" dirty="0" smtClean="0"/>
              <a:t>/nizka možnost izvedbe)</a:t>
            </a:r>
          </a:p>
          <a:p>
            <a:pPr marL="342900" indent="-342900">
              <a:buFont typeface="Calibri" panose="020F0502020204030204" pitchFamily="34" charset="0"/>
              <a:buChar char="–"/>
            </a:pPr>
            <a:r>
              <a:rPr lang="sl-SI" sz="2000" dirty="0" smtClean="0"/>
              <a:t>Ideje so ocenjene na podlagi dejstva, če ima ekipa dostop do zainteresiranih </a:t>
            </a:r>
            <a:r>
              <a:rPr lang="sl-SI" sz="2000" dirty="0" smtClean="0"/>
              <a:t>strani</a:t>
            </a:r>
            <a:endParaRPr lang="sl-SI" sz="2000" dirty="0" smtClean="0"/>
          </a:p>
          <a:p>
            <a:pPr marL="342900" indent="-342900">
              <a:buFont typeface="Calibri" panose="020F0502020204030204" pitchFamily="34" charset="0"/>
              <a:buChar char="–"/>
            </a:pPr>
            <a:r>
              <a:rPr lang="sl-SI" sz="2000" dirty="0" smtClean="0"/>
              <a:t>Ekipi ni potrebno </a:t>
            </a:r>
            <a:r>
              <a:rPr lang="sl-SI" sz="2000" dirty="0" err="1" smtClean="0"/>
              <a:t>prediskutirati</a:t>
            </a:r>
            <a:r>
              <a:rPr lang="sl-SI" sz="2000" dirty="0" smtClean="0"/>
              <a:t> vsake ideje</a:t>
            </a:r>
          </a:p>
          <a:p>
            <a:pPr marL="342900" indent="-342900">
              <a:buFont typeface="Calibri" panose="020F0502020204030204" pitchFamily="34" charset="0"/>
              <a:buChar char="–"/>
            </a:pPr>
            <a:r>
              <a:rPr lang="sl-SI" sz="2000" dirty="0" smtClean="0"/>
              <a:t>Nadaljujte z idejami, ki so nizko in kje lahko vključite zainteresirane strani</a:t>
            </a:r>
            <a:endParaRPr lang="sl-SI" sz="2000" dirty="0"/>
          </a:p>
        </p:txBody>
      </p:sp>
      <p:pic>
        <p:nvPicPr>
          <p:cNvPr id="7" name="Picture 2" descr="E:\übung-25.10.,2014\20141025_14455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9709" y="2948890"/>
            <a:ext cx="2520535" cy="336071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E:\übung-25.10.,2014\20141025_14454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96054" y="2948891"/>
            <a:ext cx="2520535" cy="33607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0693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27742" y="386570"/>
            <a:ext cx="10663380" cy="2308324"/>
          </a:xfrm>
          <a:prstGeom prst="rect">
            <a:avLst/>
          </a:prstGeom>
          <a:noFill/>
        </p:spPr>
        <p:txBody>
          <a:bodyPr wrap="square" rtlCol="0">
            <a:spAutoFit/>
          </a:bodyPr>
          <a:lstStyle/>
          <a:p>
            <a:r>
              <a:rPr lang="sl-SI" sz="2400" dirty="0" smtClean="0"/>
              <a:t>Viharjenje </a:t>
            </a:r>
            <a:r>
              <a:rPr lang="sl-SI" sz="2400" dirty="0" smtClean="0"/>
              <a:t>možganov</a:t>
            </a:r>
          </a:p>
          <a:p>
            <a:endParaRPr lang="sl-SI" sz="2000" dirty="0" smtClean="0"/>
          </a:p>
          <a:p>
            <a:pPr marL="342900" indent="-342900">
              <a:buFont typeface="Calibri" panose="020F0502020204030204" pitchFamily="34" charset="0"/>
              <a:buChar char="–"/>
            </a:pPr>
            <a:r>
              <a:rPr lang="sl-SI" sz="2000" dirty="0" smtClean="0"/>
              <a:t>Uporabite tablo</a:t>
            </a:r>
          </a:p>
          <a:p>
            <a:pPr marL="342900" indent="-342900">
              <a:buFont typeface="Calibri" panose="020F0502020204030204" pitchFamily="34" charset="0"/>
              <a:buChar char="–"/>
            </a:pPr>
            <a:r>
              <a:rPr lang="sl-SI" sz="2000" dirty="0" smtClean="0"/>
              <a:t>V ospredje postavite inovacijo ali težavo, ugotovljeno v </a:t>
            </a:r>
            <a:r>
              <a:rPr lang="sl-SI" sz="2000" dirty="0" err="1" smtClean="0"/>
              <a:t>U1.E1</a:t>
            </a:r>
            <a:endParaRPr lang="sl-SI" sz="2000" dirty="0" smtClean="0"/>
          </a:p>
          <a:p>
            <a:pPr marL="342900" indent="-342900">
              <a:buFont typeface="Calibri" panose="020F0502020204030204" pitchFamily="34" charset="0"/>
              <a:buChar char="–"/>
            </a:pPr>
            <a:r>
              <a:rPr lang="sl-SI" sz="2000" dirty="0" smtClean="0"/>
              <a:t>Spodbujajte vse, da predstavijo svoje ideje o tem, kako rešiti problem / inovacije (20 minut)</a:t>
            </a:r>
          </a:p>
          <a:p>
            <a:pPr marL="342900" indent="-342900">
              <a:buFont typeface="Calibri" panose="020F0502020204030204" pitchFamily="34" charset="0"/>
              <a:buChar char="–"/>
            </a:pPr>
            <a:r>
              <a:rPr lang="sl-SI" sz="2000" dirty="0" smtClean="0"/>
              <a:t>Vzpostavite shemo ocenjevanja idej in oblikujte skupine, ki bodo ideje ocenjevale (podaljšanje viharjenja  možganov, 60 minut):</a:t>
            </a:r>
            <a:endParaRPr lang="sl-SI" sz="2000" dirty="0" smtClean="0"/>
          </a:p>
        </p:txBody>
      </p:sp>
      <p:sp>
        <p:nvSpPr>
          <p:cNvPr id="9" name="Szövegdoboz 3"/>
          <p:cNvSpPr txBox="1"/>
          <p:nvPr/>
        </p:nvSpPr>
        <p:spPr>
          <a:xfrm>
            <a:off x="604982" y="2694894"/>
            <a:ext cx="5716157" cy="3477875"/>
          </a:xfrm>
          <a:prstGeom prst="rect">
            <a:avLst/>
          </a:prstGeom>
          <a:noFill/>
        </p:spPr>
        <p:txBody>
          <a:bodyPr wrap="square" rtlCol="0">
            <a:spAutoFit/>
          </a:bodyPr>
          <a:lstStyle/>
          <a:p>
            <a:pPr marL="800100" lvl="1" indent="-342900">
              <a:buFont typeface="Calibri" panose="020F0502020204030204" pitchFamily="34" charset="0"/>
              <a:buChar char="–"/>
            </a:pPr>
            <a:r>
              <a:rPr lang="sl-SI" sz="2000" dirty="0" smtClean="0"/>
              <a:t>H (visoka možnost izvedbe) in L (nizka možnost izvedbe)</a:t>
            </a:r>
          </a:p>
          <a:p>
            <a:pPr marL="800100" lvl="1" indent="-342900">
              <a:buFont typeface="Calibri" panose="020F0502020204030204" pitchFamily="34" charset="0"/>
              <a:buChar char="–"/>
            </a:pPr>
            <a:r>
              <a:rPr lang="sl-SI" sz="2000" dirty="0" smtClean="0"/>
              <a:t>S (deležnik) se lahko vključi ali potreben L (dolgo) potreben čas in širša mreža za izvajanje te ideje in brez neposrednega dostopa do zainteresiranih strani.</a:t>
            </a:r>
          </a:p>
          <a:p>
            <a:pPr marL="800100" lvl="1" indent="-342900">
              <a:buFont typeface="Calibri" panose="020F0502020204030204" pitchFamily="34" charset="0"/>
              <a:buChar char="–"/>
            </a:pPr>
            <a:r>
              <a:rPr lang="sl-SI" sz="2000" dirty="0" smtClean="0"/>
              <a:t>F (okvirni pogoj) in zakonske meje, ki jih ni mogoče spremeniti.</a:t>
            </a:r>
            <a:endParaRPr lang="sl-SI" sz="2000" dirty="0" smtClean="0"/>
          </a:p>
          <a:p>
            <a:r>
              <a:rPr lang="sl-SI" sz="2000" dirty="0" smtClean="0"/>
              <a:t>Nadaljujte s tistimi idejami, ki so ocenjene L, S, in ne F. Zdi se, da bi lahko prišli do več konceptov izbire pravih idej iz skupine idej.</a:t>
            </a:r>
            <a:endParaRPr lang="sl-SI" sz="2000" dirty="0"/>
          </a:p>
        </p:txBody>
      </p:sp>
      <p:pic>
        <p:nvPicPr>
          <p:cNvPr id="7" name="Picture 2" descr="E:\übung-25.10.,2014\20141025_14455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9709" y="2948890"/>
            <a:ext cx="2520535" cy="336071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E:\übung-25.10.,2014\20141025_14454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96054" y="2948891"/>
            <a:ext cx="2520535" cy="33607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8043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28134" y="212950"/>
            <a:ext cx="10663380" cy="2308324"/>
          </a:xfrm>
          <a:prstGeom prst="rect">
            <a:avLst/>
          </a:prstGeom>
          <a:noFill/>
        </p:spPr>
        <p:txBody>
          <a:bodyPr wrap="square" rtlCol="0">
            <a:spAutoFit/>
          </a:bodyPr>
          <a:lstStyle/>
          <a:p>
            <a:r>
              <a:rPr lang="sl-SI" sz="2400" dirty="0" smtClean="0"/>
              <a:t>Zapisovanje idej (</a:t>
            </a:r>
            <a:r>
              <a:rPr lang="sl-SI" sz="2400" dirty="0" err="1" smtClean="0"/>
              <a:t>Brainwriting</a:t>
            </a:r>
            <a:r>
              <a:rPr lang="sl-SI" sz="2400" dirty="0" smtClean="0"/>
              <a:t>)</a:t>
            </a:r>
            <a:endParaRPr lang="sl-SI" sz="2400" dirty="0" smtClean="0"/>
          </a:p>
          <a:p>
            <a:endParaRPr lang="sl-SI" sz="2000" dirty="0" smtClean="0"/>
          </a:p>
          <a:p>
            <a:pPr marL="342900" indent="-342900">
              <a:buFont typeface="Calibri" panose="020F0502020204030204" pitchFamily="34" charset="0"/>
              <a:buChar char="–"/>
            </a:pPr>
            <a:r>
              <a:rPr lang="sl-SI" sz="2000" dirty="0" smtClean="0"/>
              <a:t>ne sodite idej</a:t>
            </a:r>
          </a:p>
          <a:p>
            <a:pPr marL="342900" indent="-342900">
              <a:buFont typeface="Calibri" panose="020F0502020204030204" pitchFamily="34" charset="0"/>
              <a:buChar char="–"/>
            </a:pPr>
            <a:r>
              <a:rPr lang="sl-SI" sz="2000" dirty="0" smtClean="0"/>
              <a:t>3 predlogi na udeleženca</a:t>
            </a:r>
          </a:p>
          <a:p>
            <a:pPr marL="342900" indent="-342900">
              <a:buFont typeface="Calibri" panose="020F0502020204030204" pitchFamily="34" charset="0"/>
              <a:buChar char="–"/>
            </a:pPr>
            <a:r>
              <a:rPr lang="sl-SI" sz="2000" dirty="0" smtClean="0"/>
              <a:t>10 minut</a:t>
            </a:r>
          </a:p>
          <a:p>
            <a:pPr marL="342900" indent="-342900">
              <a:buFont typeface="Calibri" panose="020F0502020204030204" pitchFamily="34" charset="0"/>
              <a:buChar char="–"/>
            </a:pPr>
            <a:r>
              <a:rPr lang="sl-SI" sz="2000" dirty="0" smtClean="0"/>
              <a:t>pisni obrazec</a:t>
            </a:r>
          </a:p>
          <a:p>
            <a:pPr marL="342900" indent="-342900">
              <a:buFont typeface="Calibri" panose="020F0502020204030204" pitchFamily="34" charset="0"/>
              <a:buChar char="–"/>
            </a:pPr>
            <a:r>
              <a:rPr lang="sl-SI" sz="2000" dirty="0" smtClean="0"/>
              <a:t>anonimnost udeležencev</a:t>
            </a:r>
            <a:endParaRPr lang="sl-SI" sz="2000" dirty="0" smtClean="0"/>
          </a:p>
        </p:txBody>
      </p:sp>
      <p:sp>
        <p:nvSpPr>
          <p:cNvPr id="9" name="Szövegdoboz 3"/>
          <p:cNvSpPr txBox="1"/>
          <p:nvPr/>
        </p:nvSpPr>
        <p:spPr>
          <a:xfrm>
            <a:off x="402275" y="2417271"/>
            <a:ext cx="5941624" cy="3908762"/>
          </a:xfrm>
          <a:prstGeom prst="rect">
            <a:avLst/>
          </a:prstGeom>
          <a:noFill/>
        </p:spPr>
        <p:txBody>
          <a:bodyPr wrap="square" rtlCol="0">
            <a:spAutoFit/>
          </a:bodyPr>
          <a:lstStyle/>
          <a:p>
            <a:r>
              <a:rPr lang="sl-SI" sz="2400" dirty="0" smtClean="0"/>
              <a:t>Nadaljevanje zapisovanja idej</a:t>
            </a:r>
            <a:r>
              <a:rPr lang="en-GB" sz="2400" dirty="0" smtClean="0"/>
              <a:t> </a:t>
            </a:r>
            <a:r>
              <a:rPr lang="sl-SI" sz="2400" dirty="0" smtClean="0"/>
              <a:t>poveča verjetnosti izvedbe</a:t>
            </a:r>
            <a:endParaRPr lang="en-GB" sz="2400" dirty="0" smtClean="0"/>
          </a:p>
          <a:p>
            <a:r>
              <a:rPr lang="sl-SI" sz="2000" dirty="0" smtClean="0"/>
              <a:t>Po zapisovanju idej ekipe, ki izbirajo upoštevajo</a:t>
            </a:r>
            <a:r>
              <a:rPr lang="en-GB" sz="2000" dirty="0" smtClean="0"/>
              <a:t>: </a:t>
            </a:r>
            <a:endParaRPr lang="en-GB" sz="2000" dirty="0" smtClean="0"/>
          </a:p>
          <a:p>
            <a:pPr marL="342900" indent="-342900">
              <a:buFont typeface="Calibri" panose="020F0502020204030204" pitchFamily="34" charset="0"/>
              <a:buChar char="–"/>
            </a:pPr>
            <a:r>
              <a:rPr lang="sl-SI" sz="2000" dirty="0" smtClean="0"/>
              <a:t>združevanje predlogov v teme</a:t>
            </a:r>
          </a:p>
          <a:p>
            <a:pPr marL="342900" indent="-342900">
              <a:buFont typeface="Calibri" panose="020F0502020204030204" pitchFamily="34" charset="0"/>
              <a:buChar char="–"/>
            </a:pPr>
            <a:r>
              <a:rPr lang="sl-SI" sz="2000" dirty="0" smtClean="0"/>
              <a:t>predlogi so ocenjeni s H (</a:t>
            </a:r>
            <a:r>
              <a:rPr lang="sl-SI" sz="2000" dirty="0" err="1" smtClean="0"/>
              <a:t>High</a:t>
            </a:r>
            <a:r>
              <a:rPr lang="sl-SI" sz="2000" dirty="0" smtClean="0"/>
              <a:t>/ </a:t>
            </a:r>
            <a:r>
              <a:rPr lang="sl-SI" sz="2000" dirty="0" smtClean="0"/>
              <a:t>visoka </a:t>
            </a:r>
            <a:r>
              <a:rPr lang="sl-SI" sz="2000" dirty="0" smtClean="0"/>
              <a:t>možnost izvedbe) in L (</a:t>
            </a:r>
            <a:r>
              <a:rPr lang="sl-SI" sz="2000" dirty="0" err="1" smtClean="0"/>
              <a:t>Low</a:t>
            </a:r>
            <a:r>
              <a:rPr lang="sl-SI" sz="2000" dirty="0" smtClean="0"/>
              <a:t>/ </a:t>
            </a:r>
            <a:r>
              <a:rPr lang="sl-SI" sz="2000" dirty="0" smtClean="0"/>
              <a:t>nizka </a:t>
            </a:r>
            <a:r>
              <a:rPr lang="sl-SI" sz="2000" dirty="0" smtClean="0"/>
              <a:t>možnost izvedbe)</a:t>
            </a:r>
          </a:p>
          <a:p>
            <a:pPr marL="342900" indent="-342900">
              <a:buFont typeface="Calibri" panose="020F0502020204030204" pitchFamily="34" charset="0"/>
              <a:buChar char="–"/>
            </a:pPr>
            <a:r>
              <a:rPr lang="sl-SI" sz="2000" dirty="0" smtClean="0"/>
              <a:t>predlogi so ocenjeni, če ima ekipa dostop do zainteresiranih strani</a:t>
            </a:r>
          </a:p>
          <a:p>
            <a:pPr marL="342900" indent="-342900">
              <a:buFont typeface="Calibri" panose="020F0502020204030204" pitchFamily="34" charset="0"/>
              <a:buChar char="–"/>
            </a:pPr>
            <a:r>
              <a:rPr lang="sl-SI" sz="2000" dirty="0" smtClean="0"/>
              <a:t>ekipa ne more izvajati vseh predlogov</a:t>
            </a:r>
          </a:p>
          <a:p>
            <a:pPr marL="342900" indent="-342900">
              <a:buFont typeface="Calibri" panose="020F0502020204030204" pitchFamily="34" charset="0"/>
              <a:buChar char="–"/>
            </a:pPr>
            <a:r>
              <a:rPr lang="sl-SI" sz="2000" dirty="0" smtClean="0"/>
              <a:t>nadaljujte z idejami, ki imajo nizko možnost izvedbe in upoštevajte kje lahko vključite zainteresirane strani</a:t>
            </a:r>
            <a:endParaRPr lang="sl-SI" sz="2000" dirty="0"/>
          </a:p>
        </p:txBody>
      </p:sp>
      <p:pic>
        <p:nvPicPr>
          <p:cNvPr id="7" name="Picture 2" descr="E:\übung-25.10.,2014\20141025_14455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9709" y="2948890"/>
            <a:ext cx="2520535" cy="336071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E:\übung-25.10.,2014\20141025_14454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96054" y="2948891"/>
            <a:ext cx="2520535" cy="33607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490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pic>
        <p:nvPicPr>
          <p:cNvPr id="7" name="Picture 2" descr="E:\übung-25.10.,2014\20141025_14455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9709" y="2948890"/>
            <a:ext cx="2520535" cy="336071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E:\übung-25.10.,2014\20141025_14454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96054" y="2948891"/>
            <a:ext cx="2520535" cy="336071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Szövegdoboz 3"/>
          <p:cNvSpPr txBox="1"/>
          <p:nvPr/>
        </p:nvSpPr>
        <p:spPr>
          <a:xfrm>
            <a:off x="627742" y="386570"/>
            <a:ext cx="10663380" cy="2308324"/>
          </a:xfrm>
          <a:prstGeom prst="rect">
            <a:avLst/>
          </a:prstGeom>
          <a:noFill/>
        </p:spPr>
        <p:txBody>
          <a:bodyPr wrap="square" rtlCol="0">
            <a:spAutoFit/>
          </a:bodyPr>
          <a:lstStyle/>
          <a:p>
            <a:r>
              <a:rPr lang="sl-SI" sz="2400" dirty="0" smtClean="0"/>
              <a:t>Vaja zapisovanja idej (</a:t>
            </a:r>
            <a:r>
              <a:rPr lang="sl-SI" sz="2400" dirty="0" err="1" smtClean="0"/>
              <a:t>Brainwriting</a:t>
            </a:r>
            <a:r>
              <a:rPr lang="sl-SI" sz="2400" dirty="0" smtClean="0"/>
              <a:t>)</a:t>
            </a:r>
          </a:p>
          <a:p>
            <a:endParaRPr lang="sl-SI" sz="2000" dirty="0" smtClean="0"/>
          </a:p>
          <a:p>
            <a:pPr marL="342900" indent="-342900">
              <a:buFont typeface="Calibri" panose="020F0502020204030204" pitchFamily="34" charset="0"/>
              <a:buChar char="–"/>
            </a:pPr>
            <a:r>
              <a:rPr lang="sl-SI" sz="2000" dirty="0" smtClean="0"/>
              <a:t>Uporabite tablo</a:t>
            </a:r>
          </a:p>
          <a:p>
            <a:pPr marL="342900" indent="-342900">
              <a:buFont typeface="Calibri" panose="020F0502020204030204" pitchFamily="34" charset="0"/>
              <a:buChar char="–"/>
            </a:pPr>
            <a:r>
              <a:rPr lang="sl-SI" sz="2000" dirty="0" smtClean="0"/>
              <a:t>V ospredje postavite inovacijo ali težavo/problem ugotovljen v </a:t>
            </a:r>
            <a:r>
              <a:rPr lang="sl-SI" sz="2000" dirty="0" err="1" smtClean="0"/>
              <a:t>U1.E1</a:t>
            </a:r>
            <a:endParaRPr lang="sl-SI" sz="2000" dirty="0" smtClean="0"/>
          </a:p>
          <a:p>
            <a:pPr marL="342900" indent="-342900">
              <a:buFont typeface="Calibri" panose="020F0502020204030204" pitchFamily="34" charset="0"/>
              <a:buChar char="–"/>
            </a:pPr>
            <a:r>
              <a:rPr lang="sl-SI" sz="2000" dirty="0" smtClean="0"/>
              <a:t>Spodbujajte vse, da predstavijo svoje ideje o tem, kako rešiti problem / inovacije (20 minut)</a:t>
            </a:r>
          </a:p>
          <a:p>
            <a:pPr marL="342900" indent="-342900">
              <a:buFont typeface="Calibri" panose="020F0502020204030204" pitchFamily="34" charset="0"/>
              <a:buChar char="–"/>
            </a:pPr>
            <a:r>
              <a:rPr lang="sl-SI" sz="2000" dirty="0" smtClean="0"/>
              <a:t>Vzpostavite shemo ocenjevanj in oblikujte skupine, ki ocenjujejo (podaljšanje viharjenja možganov, 60 minut):</a:t>
            </a:r>
            <a:endParaRPr lang="sl-SI" sz="2000" dirty="0" smtClean="0"/>
          </a:p>
        </p:txBody>
      </p:sp>
      <p:sp>
        <p:nvSpPr>
          <p:cNvPr id="11" name="Szövegdoboz 3"/>
          <p:cNvSpPr txBox="1"/>
          <p:nvPr/>
        </p:nvSpPr>
        <p:spPr>
          <a:xfrm>
            <a:off x="604982" y="2694894"/>
            <a:ext cx="5716157" cy="3785652"/>
          </a:xfrm>
          <a:prstGeom prst="rect">
            <a:avLst/>
          </a:prstGeom>
          <a:noFill/>
        </p:spPr>
        <p:txBody>
          <a:bodyPr wrap="square" rtlCol="0">
            <a:spAutoFit/>
          </a:bodyPr>
          <a:lstStyle/>
          <a:p>
            <a:pPr marL="800100" lvl="1" indent="-342900">
              <a:buFont typeface="Calibri" panose="020F0502020204030204" pitchFamily="34" charset="0"/>
              <a:buChar char="–"/>
            </a:pPr>
            <a:r>
              <a:rPr lang="sl-SI" sz="2000" dirty="0" smtClean="0"/>
              <a:t>H (visoka možnost izvedbe) in L (nizka možnost izvedbe)</a:t>
            </a:r>
          </a:p>
          <a:p>
            <a:pPr marL="800100" lvl="1" indent="-342900">
              <a:buFont typeface="Calibri" panose="020F0502020204030204" pitchFamily="34" charset="0"/>
              <a:buChar char="–"/>
            </a:pPr>
            <a:r>
              <a:rPr lang="sl-SI" sz="2000" dirty="0" smtClean="0"/>
              <a:t>S (deležnik) se lahko vključi ali potreben L (dolgo) potreben čas in širša mreža za izvajanje te ideje in brez neposrednega dostopa do zainteresiranih strani.</a:t>
            </a:r>
          </a:p>
          <a:p>
            <a:pPr marL="800100" lvl="1" indent="-342900">
              <a:buFont typeface="Calibri" panose="020F0502020204030204" pitchFamily="34" charset="0"/>
              <a:buChar char="–"/>
            </a:pPr>
            <a:r>
              <a:rPr lang="sl-SI" sz="2000" dirty="0" smtClean="0"/>
              <a:t>F (okvirni pogoj) in zakonske meje, ki jih ni mogoče spremeniti.</a:t>
            </a:r>
          </a:p>
          <a:p>
            <a:r>
              <a:rPr lang="sl-SI" sz="2000" dirty="0" smtClean="0"/>
              <a:t>Nadaljujte s tistimi idejami, ki so ocenjene L, S, in ne F. Zdi se, da bi lahko prišli do več konceptov izbire pravih idej iz skupine idej.</a:t>
            </a:r>
          </a:p>
          <a:p>
            <a:r>
              <a:rPr lang="en-GB" sz="2000" dirty="0" smtClean="0"/>
              <a:t> </a:t>
            </a:r>
            <a:endParaRPr lang="en-GB" sz="2000" dirty="0"/>
          </a:p>
        </p:txBody>
      </p:sp>
    </p:spTree>
    <p:extLst>
      <p:ext uri="{BB962C8B-B14F-4D97-AF65-F5344CB8AC3E}">
        <p14:creationId xmlns:p14="http://schemas.microsoft.com/office/powerpoint/2010/main" xmlns="" val="379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2308324"/>
          </a:xfrm>
          <a:prstGeom prst="rect">
            <a:avLst/>
          </a:prstGeom>
          <a:noFill/>
        </p:spPr>
        <p:txBody>
          <a:bodyPr wrap="square" rtlCol="0">
            <a:spAutoFit/>
          </a:bodyPr>
          <a:lstStyle/>
          <a:p>
            <a:r>
              <a:rPr lang="sl-SI" sz="2400" dirty="0" smtClean="0"/>
              <a:t>Metoda ključnih dejavnikov uspeha (teorija)</a:t>
            </a:r>
          </a:p>
          <a:p>
            <a:endParaRPr lang="sl-SI" sz="2000" dirty="0" smtClean="0"/>
          </a:p>
          <a:p>
            <a:pPr marL="342900" indent="-342900">
              <a:buFont typeface="Calibri" panose="020F0502020204030204" pitchFamily="34" charset="0"/>
              <a:buChar char="–"/>
            </a:pPr>
            <a:r>
              <a:rPr lang="sl-SI" sz="2000" dirty="0" smtClean="0"/>
              <a:t>Industrijsko povpraševanje</a:t>
            </a:r>
          </a:p>
          <a:p>
            <a:pPr marL="342900" indent="-342900">
              <a:buFont typeface="Calibri" panose="020F0502020204030204" pitchFamily="34" charset="0"/>
              <a:buChar char="–"/>
            </a:pPr>
            <a:r>
              <a:rPr lang="sl-SI" sz="2000" dirty="0" smtClean="0"/>
              <a:t>Strategija konkurence in položaj industrije</a:t>
            </a:r>
          </a:p>
          <a:p>
            <a:pPr marL="342900" indent="-342900">
              <a:buFont typeface="Calibri" panose="020F0502020204030204" pitchFamily="34" charset="0"/>
              <a:buChar char="–"/>
            </a:pPr>
            <a:r>
              <a:rPr lang="sl-SI" sz="2000" dirty="0" smtClean="0"/>
              <a:t>Okoljski dejavniki so makroekonomski vplivi, ki vplivajo na vso konkurenco v panogi</a:t>
            </a:r>
          </a:p>
          <a:p>
            <a:pPr marL="342900" indent="-342900">
              <a:buFont typeface="Calibri" panose="020F0502020204030204" pitchFamily="34" charset="0"/>
              <a:buChar char="–"/>
            </a:pPr>
            <a:r>
              <a:rPr lang="sl-SI" sz="2000" dirty="0" smtClean="0"/>
              <a:t>Časovni dejavniki</a:t>
            </a:r>
          </a:p>
          <a:p>
            <a:pPr marL="342900" indent="-342900">
              <a:buFont typeface="Calibri" panose="020F0502020204030204" pitchFamily="34" charset="0"/>
              <a:buChar char="–"/>
            </a:pPr>
            <a:r>
              <a:rPr lang="sl-SI" sz="2000" dirty="0" smtClean="0"/>
              <a:t>Vodstveni položaj</a:t>
            </a:r>
            <a:endParaRPr lang="sl-SI" sz="2000" dirty="0"/>
          </a:p>
        </p:txBody>
      </p:sp>
    </p:spTree>
    <p:extLst>
      <p:ext uri="{BB962C8B-B14F-4D97-AF65-F5344CB8AC3E}">
        <p14:creationId xmlns:p14="http://schemas.microsoft.com/office/powerpoint/2010/main" xmlns="" val="2104074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645</TotalTime>
  <Words>5839</Words>
  <Application>Microsoft Office PowerPoint</Application>
  <PresentationFormat>Po meri</PresentationFormat>
  <Paragraphs>436</Paragraphs>
  <Slides>26</Slides>
  <Notes>26</Notes>
  <HiddenSlides>0</HiddenSlides>
  <MMClips>0</MMClips>
  <ScaleCrop>false</ScaleCrop>
  <HeadingPairs>
    <vt:vector size="4" baseType="variant">
      <vt:variant>
        <vt:lpstr>Tema</vt:lpstr>
      </vt:variant>
      <vt:variant>
        <vt:i4>1</vt:i4>
      </vt:variant>
      <vt:variant>
        <vt:lpstr>Naslovi diapozitivov</vt:lpstr>
      </vt:variant>
      <vt:variant>
        <vt:i4>26</vt:i4>
      </vt:variant>
    </vt:vector>
  </HeadingPairs>
  <TitlesOfParts>
    <vt:vector size="27" baseType="lpstr">
      <vt:lpstr>Retrospect</vt:lpstr>
      <vt:lpstr>Diapozitiv 1</vt:lpstr>
      <vt:lpstr>Učni cilji</vt:lpstr>
      <vt:lpstr>Uvod</vt:lpstr>
      <vt:lpstr>Pregled predstavljenih metod</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Sklepi, povzetek</vt:lpstr>
      <vt:lpstr>Naloge, sodelovalno delo</vt:lpstr>
      <vt:lpstr>Literatura in viri</vt:lpstr>
      <vt:lpstr>Literatura in viri</vt:lpstr>
      <vt:lpstr>Koristne povezave</vt:lpstr>
      <vt:lpstr>Diapozitiv 24</vt:lpstr>
      <vt:lpstr>Diapozitiv 25</vt:lpstr>
      <vt:lpstr>Diapozitiv 26</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Zsolt Lengyel</dc:creator>
  <cp:lastModifiedBy>Uporabnik</cp:lastModifiedBy>
  <cp:revision>198</cp:revision>
  <cp:lastPrinted>2017-06-11T15:03:59Z</cp:lastPrinted>
  <dcterms:created xsi:type="dcterms:W3CDTF">2017-02-15T07:18:39Z</dcterms:created>
  <dcterms:modified xsi:type="dcterms:W3CDTF">2017-09-24T22:13:37Z</dcterms:modified>
</cp:coreProperties>
</file>