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7" r:id="rId1"/>
  </p:sldMasterIdLst>
  <p:notesMasterIdLst>
    <p:notesMasterId r:id="rId54"/>
  </p:notesMasterIdLst>
  <p:handoutMasterIdLst>
    <p:handoutMasterId r:id="rId55"/>
  </p:handoutMasterIdLst>
  <p:sldIdLst>
    <p:sldId id="256" r:id="rId2"/>
    <p:sldId id="261" r:id="rId3"/>
    <p:sldId id="375" r:id="rId4"/>
    <p:sldId id="259" r:id="rId5"/>
    <p:sldId id="322" r:id="rId6"/>
    <p:sldId id="323" r:id="rId7"/>
    <p:sldId id="324" r:id="rId8"/>
    <p:sldId id="325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81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80" r:id="rId34"/>
    <p:sldId id="382" r:id="rId35"/>
    <p:sldId id="352" r:id="rId36"/>
    <p:sldId id="354" r:id="rId37"/>
    <p:sldId id="355" r:id="rId38"/>
    <p:sldId id="356" r:id="rId39"/>
    <p:sldId id="357" r:id="rId40"/>
    <p:sldId id="358" r:id="rId41"/>
    <p:sldId id="359" r:id="rId42"/>
    <p:sldId id="361" r:id="rId43"/>
    <p:sldId id="364" r:id="rId44"/>
    <p:sldId id="365" r:id="rId45"/>
    <p:sldId id="366" r:id="rId46"/>
    <p:sldId id="367" r:id="rId47"/>
    <p:sldId id="379" r:id="rId48"/>
    <p:sldId id="378" r:id="rId49"/>
    <p:sldId id="377" r:id="rId50"/>
    <p:sldId id="383" r:id="rId51"/>
    <p:sldId id="274" r:id="rId52"/>
    <p:sldId id="275" r:id="rId53"/>
  </p:sldIdLst>
  <p:sldSz cx="12192000" cy="6858000"/>
  <p:notesSz cx="7099300" cy="10223500"/>
  <p:custDataLst>
    <p:tags r:id="rId5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rška" initials="Urska" lastIdx="5" clrIdx="0">
    <p:extLst>
      <p:ext uri="{19B8F6BF-5375-455C-9EA6-DF929625EA0E}">
        <p15:presenceInfo xmlns:p15="http://schemas.microsoft.com/office/powerpoint/2012/main" userId="Urš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E81"/>
    <a:srgbClr val="F68C8E"/>
    <a:srgbClr val="F04044"/>
    <a:srgbClr val="F69193"/>
    <a:srgbClr val="F69092"/>
    <a:srgbClr val="4C5A7F"/>
    <a:srgbClr val="949CB2"/>
    <a:srgbClr val="949DB3"/>
    <a:srgbClr val="8993AB"/>
    <a:srgbClr val="BEC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2" autoAdjust="0"/>
    <p:restoredTop sz="76450" autoAdjust="0"/>
  </p:normalViewPr>
  <p:slideViewPr>
    <p:cSldViewPr snapToGrid="0" snapToObjects="1">
      <p:cViewPr varScale="1">
        <p:scale>
          <a:sx n="96" d="100"/>
          <a:sy n="96" d="100"/>
        </p:scale>
        <p:origin x="13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4109"/>
    </p:cViewPr>
  </p:sorterViewPr>
  <p:notesViewPr>
    <p:cSldViewPr snapToGrid="0" snapToObjects="1">
      <p:cViewPr varScale="1">
        <p:scale>
          <a:sx n="73" d="100"/>
          <a:sy n="73" d="100"/>
        </p:scale>
        <p:origin x="-3282" y="-102"/>
      </p:cViewPr>
      <p:guideLst>
        <p:guide orient="horz" pos="3220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DB77FA-EF73-4E5C-A108-CCCBBD23E7F8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B793D2C-9AF3-493C-82E3-C4583FE3862E}">
      <dgm:prSet phldrT="[besedilo]" custT="1"/>
      <dgm:spPr>
        <a:gradFill rotWithShape="0">
          <a:gsLst>
            <a:gs pos="0">
              <a:srgbClr val="FF9900"/>
            </a:gs>
            <a:gs pos="80000">
              <a:srgbClr val="FF0000"/>
            </a:gs>
            <a:gs pos="100000">
              <a:srgbClr val="FF9900"/>
            </a:gs>
          </a:gsLst>
        </a:gradFill>
      </dgm:spPr>
      <dgm:t>
        <a:bodyPr/>
        <a:lstStyle/>
        <a:p>
          <a:r>
            <a:rPr lang="sl-SI" sz="1600" dirty="0"/>
            <a:t>probléma</a:t>
          </a:r>
          <a:endParaRPr lang="en-GB" sz="1600" dirty="0"/>
        </a:p>
      </dgm:t>
    </dgm:pt>
    <dgm:pt modelId="{955C256D-D06D-45B3-973D-D8BCB263CD3A}" type="parTrans" cxnId="{CE8EB747-F5B8-44CE-9E3F-8E7E0639837E}">
      <dgm:prSet/>
      <dgm:spPr/>
      <dgm:t>
        <a:bodyPr/>
        <a:lstStyle/>
        <a:p>
          <a:endParaRPr lang="en-GB"/>
        </a:p>
      </dgm:t>
    </dgm:pt>
    <dgm:pt modelId="{7900BB2A-E1AF-457F-82BD-1BD30D39C6AE}" type="sibTrans" cxnId="{CE8EB747-F5B8-44CE-9E3F-8E7E0639837E}">
      <dgm:prSet/>
      <dgm:spPr/>
      <dgm:t>
        <a:bodyPr/>
        <a:lstStyle/>
        <a:p>
          <a:endParaRPr lang="en-GB"/>
        </a:p>
      </dgm:t>
    </dgm:pt>
    <dgm:pt modelId="{B3EB4F11-14AC-46E6-BEBE-3D51A980DDF1}">
      <dgm:prSet phldrT="[besedilo]" custT="1"/>
      <dgm:spPr/>
      <dgm:t>
        <a:bodyPr/>
        <a:lstStyle/>
        <a:p>
          <a:r>
            <a:rPr lang="sl-SI" sz="1600" dirty="0"/>
            <a:t>Lehetőségek és problémák azonosítása</a:t>
          </a:r>
          <a:endParaRPr lang="en-GB" sz="1600" dirty="0"/>
        </a:p>
      </dgm:t>
    </dgm:pt>
    <dgm:pt modelId="{A97B8BAD-FE57-4DBA-B575-61B6803A021D}" type="parTrans" cxnId="{06979260-9086-4407-884E-15670BA9A45D}">
      <dgm:prSet/>
      <dgm:spPr/>
      <dgm:t>
        <a:bodyPr/>
        <a:lstStyle/>
        <a:p>
          <a:endParaRPr lang="en-GB"/>
        </a:p>
      </dgm:t>
    </dgm:pt>
    <dgm:pt modelId="{C5DC2090-1BB9-482F-952D-7E81057B3D91}" type="sibTrans" cxnId="{06979260-9086-4407-884E-15670BA9A45D}">
      <dgm:prSet/>
      <dgm:spPr/>
      <dgm:t>
        <a:bodyPr/>
        <a:lstStyle/>
        <a:p>
          <a:endParaRPr lang="en-GB"/>
        </a:p>
      </dgm:t>
    </dgm:pt>
    <dgm:pt modelId="{7368F8D0-47A9-4CDF-8A65-14D781489D9A}">
      <dgm:prSet phldrT="[besedilo]" custT="1"/>
      <dgm:spPr>
        <a:gradFill rotWithShape="0">
          <a:gsLst>
            <a:gs pos="0">
              <a:srgbClr val="FF9900"/>
            </a:gs>
            <a:gs pos="80000">
              <a:srgbClr val="FF0000"/>
            </a:gs>
            <a:gs pos="100000">
              <a:srgbClr val="FF9900"/>
            </a:gs>
          </a:gsLst>
        </a:gradFill>
      </dgm:spPr>
      <dgm:t>
        <a:bodyPr/>
        <a:lstStyle/>
        <a:p>
          <a:r>
            <a:rPr lang="sl-SI" sz="1600" dirty="0"/>
            <a:t>ötlet</a:t>
          </a:r>
          <a:endParaRPr lang="en-GB" sz="1600" dirty="0"/>
        </a:p>
      </dgm:t>
    </dgm:pt>
    <dgm:pt modelId="{6B80F14A-B3F4-4B7B-881D-03745310486C}" type="parTrans" cxnId="{1BA0F456-9D56-4802-AD4B-446F102E67B3}">
      <dgm:prSet/>
      <dgm:spPr/>
      <dgm:t>
        <a:bodyPr/>
        <a:lstStyle/>
        <a:p>
          <a:endParaRPr lang="en-GB"/>
        </a:p>
      </dgm:t>
    </dgm:pt>
    <dgm:pt modelId="{90EA73BF-CF81-436F-91F0-AD9D9A74439B}" type="sibTrans" cxnId="{1BA0F456-9D56-4802-AD4B-446F102E67B3}">
      <dgm:prSet/>
      <dgm:spPr/>
      <dgm:t>
        <a:bodyPr/>
        <a:lstStyle/>
        <a:p>
          <a:endParaRPr lang="en-GB"/>
        </a:p>
      </dgm:t>
    </dgm:pt>
    <dgm:pt modelId="{49E28561-2E27-4D7F-9F8B-795C4E89C25D}">
      <dgm:prSet phldrT="[besedilo]" custT="1"/>
      <dgm:spPr/>
      <dgm:t>
        <a:bodyPr/>
        <a:lstStyle/>
        <a:p>
          <a:r>
            <a:rPr lang="sl-SI" sz="1600" dirty="0"/>
            <a:t>ötletgyártás</a:t>
          </a:r>
          <a:endParaRPr lang="en-GB" sz="1600" dirty="0"/>
        </a:p>
      </dgm:t>
    </dgm:pt>
    <dgm:pt modelId="{95A67576-115B-4C4F-AEC3-9AE5CB604955}" type="parTrans" cxnId="{3BAC3BEE-B9B7-49A2-A412-5765D4B5CD92}">
      <dgm:prSet/>
      <dgm:spPr/>
      <dgm:t>
        <a:bodyPr/>
        <a:lstStyle/>
        <a:p>
          <a:endParaRPr lang="en-GB"/>
        </a:p>
      </dgm:t>
    </dgm:pt>
    <dgm:pt modelId="{95037840-A20A-42A6-9118-1FA8D03D3B53}" type="sibTrans" cxnId="{3BAC3BEE-B9B7-49A2-A412-5765D4B5CD92}">
      <dgm:prSet/>
      <dgm:spPr/>
      <dgm:t>
        <a:bodyPr/>
        <a:lstStyle/>
        <a:p>
          <a:endParaRPr lang="en-GB"/>
        </a:p>
      </dgm:t>
    </dgm:pt>
    <dgm:pt modelId="{D93C9F88-FC92-4D47-9051-4A28A6F83F9F}">
      <dgm:prSet phldrT="[besedilo]" custT="1"/>
      <dgm:spPr>
        <a:gradFill rotWithShape="0">
          <a:gsLst>
            <a:gs pos="0">
              <a:srgbClr val="FF9900"/>
            </a:gs>
            <a:gs pos="80000">
              <a:srgbClr val="FF0000"/>
            </a:gs>
            <a:gs pos="100000">
              <a:srgbClr val="FF9900"/>
            </a:gs>
          </a:gsLst>
        </a:gradFill>
      </dgm:spPr>
      <dgm:t>
        <a:bodyPr/>
        <a:lstStyle/>
        <a:p>
          <a:r>
            <a:rPr lang="sl-SI" sz="1600" dirty="0"/>
            <a:t>kiválasztés</a:t>
          </a:r>
          <a:endParaRPr lang="en-GB" sz="1600" dirty="0"/>
        </a:p>
      </dgm:t>
    </dgm:pt>
    <dgm:pt modelId="{10B0342C-821B-4470-A0F0-11F646675003}" type="parTrans" cxnId="{66C27895-848C-4CBA-9EFE-288F3E9B7916}">
      <dgm:prSet/>
      <dgm:spPr/>
      <dgm:t>
        <a:bodyPr/>
        <a:lstStyle/>
        <a:p>
          <a:endParaRPr lang="en-GB"/>
        </a:p>
      </dgm:t>
    </dgm:pt>
    <dgm:pt modelId="{B77834E8-F3B5-41F5-A76A-AC044181D8CA}" type="sibTrans" cxnId="{66C27895-848C-4CBA-9EFE-288F3E9B7916}">
      <dgm:prSet/>
      <dgm:spPr/>
      <dgm:t>
        <a:bodyPr/>
        <a:lstStyle/>
        <a:p>
          <a:endParaRPr lang="en-GB"/>
        </a:p>
      </dgm:t>
    </dgm:pt>
    <dgm:pt modelId="{8DD8D45C-AB38-450E-97B5-181A9E580EB0}">
      <dgm:prSet phldrT="[besedilo]" custT="1"/>
      <dgm:spPr/>
      <dgm:t>
        <a:bodyPr/>
        <a:lstStyle/>
        <a:p>
          <a:r>
            <a:rPr lang="hu-HU" sz="1600" dirty="0"/>
            <a:t>Ötletek értékelése és kiválasztása</a:t>
          </a:r>
          <a:endParaRPr lang="en-GB" sz="1600" dirty="0"/>
        </a:p>
      </dgm:t>
    </dgm:pt>
    <dgm:pt modelId="{4F903B46-446C-43A2-B08D-5CFFDD79447B}" type="parTrans" cxnId="{59F09250-54BC-4DEE-8F8E-6286AD67E43F}">
      <dgm:prSet/>
      <dgm:spPr/>
      <dgm:t>
        <a:bodyPr/>
        <a:lstStyle/>
        <a:p>
          <a:endParaRPr lang="en-GB"/>
        </a:p>
      </dgm:t>
    </dgm:pt>
    <dgm:pt modelId="{738A9D6F-A641-41CB-A9DE-785AD3B12014}" type="sibTrans" cxnId="{59F09250-54BC-4DEE-8F8E-6286AD67E43F}">
      <dgm:prSet/>
      <dgm:spPr/>
      <dgm:t>
        <a:bodyPr/>
        <a:lstStyle/>
        <a:p>
          <a:endParaRPr lang="en-GB"/>
        </a:p>
      </dgm:t>
    </dgm:pt>
    <dgm:pt modelId="{49A35465-0D81-44C0-B30A-563B589C3CE7}">
      <dgm:prSet phldrT="[besedilo]" custT="1"/>
      <dgm:spPr>
        <a:gradFill rotWithShape="0">
          <a:gsLst>
            <a:gs pos="0">
              <a:srgbClr val="FF9900"/>
            </a:gs>
            <a:gs pos="80000">
              <a:srgbClr val="FF0000"/>
            </a:gs>
            <a:gs pos="100000">
              <a:srgbClr val="FF9900"/>
            </a:gs>
          </a:gsLst>
        </a:gradFill>
      </dgm:spPr>
      <dgm:t>
        <a:bodyPr/>
        <a:lstStyle/>
        <a:p>
          <a:r>
            <a:rPr lang="sl-SI" sz="1600" dirty="0"/>
            <a:t>fejlesztés</a:t>
          </a:r>
          <a:endParaRPr lang="en-GB" sz="1600" dirty="0"/>
        </a:p>
      </dgm:t>
    </dgm:pt>
    <dgm:pt modelId="{4750BEEB-D05A-4F11-9248-3C48058FF095}" type="parTrans" cxnId="{817FF410-C47D-491C-AC62-FB94C8816242}">
      <dgm:prSet/>
      <dgm:spPr/>
      <dgm:t>
        <a:bodyPr/>
        <a:lstStyle/>
        <a:p>
          <a:endParaRPr lang="en-GB"/>
        </a:p>
      </dgm:t>
    </dgm:pt>
    <dgm:pt modelId="{B99B4A05-6A72-4407-A675-F7D6F4F49D69}" type="sibTrans" cxnId="{817FF410-C47D-491C-AC62-FB94C8816242}">
      <dgm:prSet/>
      <dgm:spPr/>
      <dgm:t>
        <a:bodyPr/>
        <a:lstStyle/>
        <a:p>
          <a:endParaRPr lang="en-GB"/>
        </a:p>
      </dgm:t>
    </dgm:pt>
    <dgm:pt modelId="{7A3430EB-628E-4AB5-B691-89BA87BBDF76}">
      <dgm:prSet phldrT="[besedilo]" custT="1"/>
      <dgm:spPr/>
      <dgm:t>
        <a:bodyPr/>
        <a:lstStyle/>
        <a:p>
          <a:r>
            <a:rPr lang="sl-SI" sz="1600" b="1" dirty="0">
              <a:solidFill>
                <a:srgbClr val="FF9900"/>
              </a:solidFill>
            </a:rPr>
            <a:t>kutató-fejlesztő munka, prototípuskészítés</a:t>
          </a:r>
          <a:endParaRPr lang="en-GB" sz="1600" b="1" dirty="0">
            <a:solidFill>
              <a:srgbClr val="FF9900"/>
            </a:solidFill>
          </a:endParaRPr>
        </a:p>
      </dgm:t>
    </dgm:pt>
    <dgm:pt modelId="{B46DE926-B988-42C6-B75B-02E1DFEEA656}" type="parTrans" cxnId="{2CE6A651-D107-4474-8A27-D9157CDFEDD4}">
      <dgm:prSet/>
      <dgm:spPr/>
      <dgm:t>
        <a:bodyPr/>
        <a:lstStyle/>
        <a:p>
          <a:endParaRPr lang="en-GB"/>
        </a:p>
      </dgm:t>
    </dgm:pt>
    <dgm:pt modelId="{684D10D0-3FA5-48A2-870B-D99B19FA6EF1}" type="sibTrans" cxnId="{2CE6A651-D107-4474-8A27-D9157CDFEDD4}">
      <dgm:prSet/>
      <dgm:spPr/>
      <dgm:t>
        <a:bodyPr/>
        <a:lstStyle/>
        <a:p>
          <a:endParaRPr lang="en-GB"/>
        </a:p>
      </dgm:t>
    </dgm:pt>
    <dgm:pt modelId="{0288A36E-32DC-414A-BC2A-DC614C448018}">
      <dgm:prSet phldrT="[besedilo]" custT="1"/>
      <dgm:spPr>
        <a:gradFill rotWithShape="0">
          <a:gsLst>
            <a:gs pos="0">
              <a:srgbClr val="FF9900"/>
            </a:gs>
            <a:gs pos="80000">
              <a:srgbClr val="FF0000"/>
            </a:gs>
            <a:gs pos="100000">
              <a:srgbClr val="FF9900"/>
            </a:gs>
          </a:gsLst>
        </a:gradFill>
      </dgm:spPr>
      <dgm:t>
        <a:bodyPr/>
        <a:lstStyle/>
        <a:p>
          <a:r>
            <a:rPr lang="sl-SI" sz="1600" dirty="0"/>
            <a:t>értékelés </a:t>
          </a:r>
          <a:endParaRPr lang="en-GB" sz="1600" b="1" dirty="0"/>
        </a:p>
      </dgm:t>
    </dgm:pt>
    <dgm:pt modelId="{DF704D3C-48D9-4374-9186-2531018E74AA}" type="parTrans" cxnId="{C87C50E8-EE25-45B9-B887-0137EBB71E4B}">
      <dgm:prSet/>
      <dgm:spPr/>
      <dgm:t>
        <a:bodyPr/>
        <a:lstStyle/>
        <a:p>
          <a:endParaRPr lang="en-GB"/>
        </a:p>
      </dgm:t>
    </dgm:pt>
    <dgm:pt modelId="{4DF26B9F-3FD0-4C00-A980-906E96BEFF9E}" type="sibTrans" cxnId="{C87C50E8-EE25-45B9-B887-0137EBB71E4B}">
      <dgm:prSet/>
      <dgm:spPr/>
      <dgm:t>
        <a:bodyPr/>
        <a:lstStyle/>
        <a:p>
          <a:endParaRPr lang="en-GB"/>
        </a:p>
      </dgm:t>
    </dgm:pt>
    <dgm:pt modelId="{9DF8CCB4-76BE-497F-8EDD-F6A8E2BB4725}">
      <dgm:prSet custT="1"/>
      <dgm:spPr>
        <a:gradFill rotWithShape="0">
          <a:gsLst>
            <a:gs pos="0">
              <a:srgbClr val="FF9900"/>
            </a:gs>
            <a:gs pos="80000">
              <a:srgbClr val="FF0000"/>
            </a:gs>
            <a:gs pos="100000">
              <a:srgbClr val="FF9900"/>
            </a:gs>
          </a:gsLst>
        </a:gradFill>
      </dgm:spPr>
      <dgm:t>
        <a:bodyPr/>
        <a:lstStyle/>
        <a:p>
          <a:r>
            <a:rPr lang="sl-SI" sz="1600" dirty="0"/>
            <a:t>bemutatás</a:t>
          </a:r>
          <a:endParaRPr lang="en-GB" sz="1600" dirty="0"/>
        </a:p>
      </dgm:t>
    </dgm:pt>
    <dgm:pt modelId="{21A6865D-1D95-4AA9-9A31-D2D6B221872B}" type="parTrans" cxnId="{A9714274-8E9B-4F7F-8D4A-A3B556BBE077}">
      <dgm:prSet/>
      <dgm:spPr/>
      <dgm:t>
        <a:bodyPr/>
        <a:lstStyle/>
        <a:p>
          <a:endParaRPr lang="en-GB"/>
        </a:p>
      </dgm:t>
    </dgm:pt>
    <dgm:pt modelId="{2DE647B2-D7BF-47BF-A635-856E46748DE2}" type="sibTrans" cxnId="{A9714274-8E9B-4F7F-8D4A-A3B556BBE077}">
      <dgm:prSet/>
      <dgm:spPr/>
      <dgm:t>
        <a:bodyPr/>
        <a:lstStyle/>
        <a:p>
          <a:endParaRPr lang="en-GB"/>
        </a:p>
      </dgm:t>
    </dgm:pt>
    <dgm:pt modelId="{B3F6D57C-17E6-454B-B5BA-86559DA998F7}">
      <dgm:prSet phldrT="[besedilo]" custT="1"/>
      <dgm:spPr/>
      <dgm:t>
        <a:bodyPr/>
        <a:lstStyle/>
        <a:p>
          <a:r>
            <a:rPr lang="hu-HU" sz="1600" b="1" dirty="0">
              <a:solidFill>
                <a:srgbClr val="FF9900"/>
              </a:solidFill>
            </a:rPr>
            <a:t>Tesztelés, a </a:t>
          </a:r>
          <a:r>
            <a:rPr lang="hu-HU" sz="1600" b="1">
              <a:solidFill>
                <a:srgbClr val="FF9900"/>
              </a:solidFill>
            </a:rPr>
            <a:t>felhasználók és visszajelzései</a:t>
          </a:r>
          <a:r>
            <a:rPr lang="hu-HU" sz="1600" b="1" dirty="0">
              <a:solidFill>
                <a:srgbClr val="FF9900"/>
              </a:solidFill>
            </a:rPr>
            <a:t>, valamint az ötlet / prototípus optimalizálása</a:t>
          </a:r>
          <a:endParaRPr lang="en-GB" sz="1600" b="1" dirty="0">
            <a:solidFill>
              <a:srgbClr val="FF9900"/>
            </a:solidFill>
          </a:endParaRPr>
        </a:p>
      </dgm:t>
    </dgm:pt>
    <dgm:pt modelId="{CC68FB44-E818-434E-955F-B341F3D764B3}" type="parTrans" cxnId="{D8DA87F0-4E7C-4D8E-93FC-DCBA052F0272}">
      <dgm:prSet/>
      <dgm:spPr/>
      <dgm:t>
        <a:bodyPr/>
        <a:lstStyle/>
        <a:p>
          <a:endParaRPr lang="en-GB"/>
        </a:p>
      </dgm:t>
    </dgm:pt>
    <dgm:pt modelId="{4A3B58CE-EAA4-4618-A179-A157E9E632A5}" type="sibTrans" cxnId="{D8DA87F0-4E7C-4D8E-93FC-DCBA052F0272}">
      <dgm:prSet/>
      <dgm:spPr/>
      <dgm:t>
        <a:bodyPr/>
        <a:lstStyle/>
        <a:p>
          <a:endParaRPr lang="en-GB"/>
        </a:p>
      </dgm:t>
    </dgm:pt>
    <dgm:pt modelId="{117E45B3-2F62-460E-B713-5971EEA0BDF8}">
      <dgm:prSet custT="1"/>
      <dgm:spPr/>
      <dgm:t>
        <a:bodyPr/>
        <a:lstStyle/>
        <a:p>
          <a:r>
            <a:rPr lang="sl-SI" sz="1600" b="1" dirty="0">
              <a:solidFill>
                <a:srgbClr val="FF9900"/>
              </a:solidFill>
            </a:rPr>
            <a:t>Bemutató a felhasználóknak</a:t>
          </a:r>
          <a:endParaRPr lang="en-GB" sz="1600" b="1" dirty="0">
            <a:solidFill>
              <a:srgbClr val="FF9900"/>
            </a:solidFill>
          </a:endParaRPr>
        </a:p>
      </dgm:t>
    </dgm:pt>
    <dgm:pt modelId="{CCADDA33-AB81-49DA-8C62-13AC43072C54}" type="parTrans" cxnId="{CB9958C9-713E-4D18-82F7-0DF4853D7B1A}">
      <dgm:prSet/>
      <dgm:spPr/>
      <dgm:t>
        <a:bodyPr/>
        <a:lstStyle/>
        <a:p>
          <a:endParaRPr lang="en-GB"/>
        </a:p>
      </dgm:t>
    </dgm:pt>
    <dgm:pt modelId="{120832E5-EEFD-4C2E-8578-B43F1250FAF0}" type="sibTrans" cxnId="{CB9958C9-713E-4D18-82F7-0DF4853D7B1A}">
      <dgm:prSet/>
      <dgm:spPr/>
      <dgm:t>
        <a:bodyPr/>
        <a:lstStyle/>
        <a:p>
          <a:endParaRPr lang="en-GB"/>
        </a:p>
      </dgm:t>
    </dgm:pt>
    <dgm:pt modelId="{FCE62429-5720-4825-A9A5-5B4EF19C9B72}" type="pres">
      <dgm:prSet presAssocID="{E9DB77FA-EF73-4E5C-A108-CCCBBD23E7F8}" presName="linearFlow" presStyleCnt="0">
        <dgm:presLayoutVars>
          <dgm:dir/>
          <dgm:animLvl val="lvl"/>
          <dgm:resizeHandles val="exact"/>
        </dgm:presLayoutVars>
      </dgm:prSet>
      <dgm:spPr/>
    </dgm:pt>
    <dgm:pt modelId="{BC4E9F9B-1EDD-4C6E-AA81-FEAE52D99709}" type="pres">
      <dgm:prSet presAssocID="{0B793D2C-9AF3-493C-82E3-C4583FE3862E}" presName="composite" presStyleCnt="0"/>
      <dgm:spPr/>
    </dgm:pt>
    <dgm:pt modelId="{6F7A240E-AAA7-4520-8AAF-0C5D539537C8}" type="pres">
      <dgm:prSet presAssocID="{0B793D2C-9AF3-493C-82E3-C4583FE3862E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C3DA5896-8AFF-4B3B-A364-322D7E6B51AD}" type="pres">
      <dgm:prSet presAssocID="{0B793D2C-9AF3-493C-82E3-C4583FE3862E}" presName="descendantText" presStyleLbl="alignAcc1" presStyleIdx="0" presStyleCnt="6" custLinFactNeighborX="0" custLinFactNeighborY="-116">
        <dgm:presLayoutVars>
          <dgm:bulletEnabled val="1"/>
        </dgm:presLayoutVars>
      </dgm:prSet>
      <dgm:spPr/>
    </dgm:pt>
    <dgm:pt modelId="{CBCF3C13-491C-4955-8318-58606664209C}" type="pres">
      <dgm:prSet presAssocID="{7900BB2A-E1AF-457F-82BD-1BD30D39C6AE}" presName="sp" presStyleCnt="0"/>
      <dgm:spPr/>
    </dgm:pt>
    <dgm:pt modelId="{DFF0CE1D-554C-4D6B-98ED-323FFC05EAC1}" type="pres">
      <dgm:prSet presAssocID="{7368F8D0-47A9-4CDF-8A65-14D781489D9A}" presName="composite" presStyleCnt="0"/>
      <dgm:spPr/>
    </dgm:pt>
    <dgm:pt modelId="{CB04BC3C-5082-411C-A114-7923020EB8D8}" type="pres">
      <dgm:prSet presAssocID="{7368F8D0-47A9-4CDF-8A65-14D781489D9A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5CE25C5-187E-46B4-99BC-916D4503C5B9}" type="pres">
      <dgm:prSet presAssocID="{7368F8D0-47A9-4CDF-8A65-14D781489D9A}" presName="descendantText" presStyleLbl="alignAcc1" presStyleIdx="1" presStyleCnt="6" custLinFactNeighborX="0" custLinFactNeighborY="-116">
        <dgm:presLayoutVars>
          <dgm:bulletEnabled val="1"/>
        </dgm:presLayoutVars>
      </dgm:prSet>
      <dgm:spPr/>
    </dgm:pt>
    <dgm:pt modelId="{EDABBF5C-5A7D-4B2D-97D2-367057CA6AA7}" type="pres">
      <dgm:prSet presAssocID="{90EA73BF-CF81-436F-91F0-AD9D9A74439B}" presName="sp" presStyleCnt="0"/>
      <dgm:spPr/>
    </dgm:pt>
    <dgm:pt modelId="{14BA55E4-7944-4983-9C37-09EF1CDCBD74}" type="pres">
      <dgm:prSet presAssocID="{D93C9F88-FC92-4D47-9051-4A28A6F83F9F}" presName="composite" presStyleCnt="0"/>
      <dgm:spPr/>
    </dgm:pt>
    <dgm:pt modelId="{0FFD0227-98FF-4577-B15C-6E1C76DA80C0}" type="pres">
      <dgm:prSet presAssocID="{D93C9F88-FC92-4D47-9051-4A28A6F83F9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5EAE8B0F-0AFD-4E52-88D5-820E6C084BB4}" type="pres">
      <dgm:prSet presAssocID="{D93C9F88-FC92-4D47-9051-4A28A6F83F9F}" presName="descendantText" presStyleLbl="alignAcc1" presStyleIdx="2" presStyleCnt="6" custLinFactNeighborX="0" custLinFactNeighborY="-116">
        <dgm:presLayoutVars>
          <dgm:bulletEnabled val="1"/>
        </dgm:presLayoutVars>
      </dgm:prSet>
      <dgm:spPr/>
    </dgm:pt>
    <dgm:pt modelId="{7C8546F3-5C13-49CB-B01D-461645681AEF}" type="pres">
      <dgm:prSet presAssocID="{B77834E8-F3B5-41F5-A76A-AC044181D8CA}" presName="sp" presStyleCnt="0"/>
      <dgm:spPr/>
    </dgm:pt>
    <dgm:pt modelId="{DE939A28-5BB2-46AC-8781-64F188B7C0ED}" type="pres">
      <dgm:prSet presAssocID="{49A35465-0D81-44C0-B30A-563B589C3CE7}" presName="composite" presStyleCnt="0"/>
      <dgm:spPr/>
    </dgm:pt>
    <dgm:pt modelId="{31C543BA-CDC2-4489-896B-F3C0906E81C0}" type="pres">
      <dgm:prSet presAssocID="{49A35465-0D81-44C0-B30A-563B589C3CE7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B21A5CEF-1EB4-47D6-93AA-1BCDCA3A8792}" type="pres">
      <dgm:prSet presAssocID="{49A35465-0D81-44C0-B30A-563B589C3CE7}" presName="descendantText" presStyleLbl="alignAcc1" presStyleIdx="3" presStyleCnt="6" custScaleY="132337" custLinFactNeighborX="0" custLinFactNeighborY="-116">
        <dgm:presLayoutVars>
          <dgm:bulletEnabled val="1"/>
        </dgm:presLayoutVars>
      </dgm:prSet>
      <dgm:spPr/>
    </dgm:pt>
    <dgm:pt modelId="{6604FA8E-A576-4C4D-9504-049A6FBFAF47}" type="pres">
      <dgm:prSet presAssocID="{B99B4A05-6A72-4407-A675-F7D6F4F49D69}" presName="sp" presStyleCnt="0"/>
      <dgm:spPr/>
    </dgm:pt>
    <dgm:pt modelId="{FE5DCD2D-2A87-4807-BDBA-26312F035E48}" type="pres">
      <dgm:prSet presAssocID="{0288A36E-32DC-414A-BC2A-DC614C448018}" presName="composite" presStyleCnt="0"/>
      <dgm:spPr/>
    </dgm:pt>
    <dgm:pt modelId="{573DC7FC-7CA1-43A5-9EB5-0478FEFC5A88}" type="pres">
      <dgm:prSet presAssocID="{0288A36E-32DC-414A-BC2A-DC614C448018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5538AE32-7F59-42C4-877C-0BAE0E9FA714}" type="pres">
      <dgm:prSet presAssocID="{0288A36E-32DC-414A-BC2A-DC614C448018}" presName="descendantText" presStyleLbl="alignAcc1" presStyleIdx="4" presStyleCnt="6" custScaleY="133282" custLinFactNeighborX="0" custLinFactNeighborY="-116">
        <dgm:presLayoutVars>
          <dgm:bulletEnabled val="1"/>
        </dgm:presLayoutVars>
      </dgm:prSet>
      <dgm:spPr/>
    </dgm:pt>
    <dgm:pt modelId="{658AD373-9844-431E-BAF8-29A796125DA9}" type="pres">
      <dgm:prSet presAssocID="{4DF26B9F-3FD0-4C00-A980-906E96BEFF9E}" presName="sp" presStyleCnt="0"/>
      <dgm:spPr/>
    </dgm:pt>
    <dgm:pt modelId="{6A3D1A86-B2FB-4D78-84DA-CEB72B1A9635}" type="pres">
      <dgm:prSet presAssocID="{9DF8CCB4-76BE-497F-8EDD-F6A8E2BB4725}" presName="composite" presStyleCnt="0"/>
      <dgm:spPr/>
    </dgm:pt>
    <dgm:pt modelId="{187C723C-CA98-4121-BC92-C8404400284D}" type="pres">
      <dgm:prSet presAssocID="{9DF8CCB4-76BE-497F-8EDD-F6A8E2BB4725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B45CB084-89A0-43F6-BCE7-CA589B47C6B6}" type="pres">
      <dgm:prSet presAssocID="{9DF8CCB4-76BE-497F-8EDD-F6A8E2BB4725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B963DC05-F2D8-45CD-8AA6-0759CACAAE28}" type="presOf" srcId="{B3EB4F11-14AC-46E6-BEBE-3D51A980DDF1}" destId="{C3DA5896-8AFF-4B3B-A364-322D7E6B51AD}" srcOrd="0" destOrd="0" presId="urn:microsoft.com/office/officeart/2005/8/layout/chevron2"/>
    <dgm:cxn modelId="{1FF58A0E-6230-4992-8E93-172037B29E0F}" type="presOf" srcId="{B3F6D57C-17E6-454B-B5BA-86559DA998F7}" destId="{5538AE32-7F59-42C4-877C-0BAE0E9FA714}" srcOrd="0" destOrd="0" presId="urn:microsoft.com/office/officeart/2005/8/layout/chevron2"/>
    <dgm:cxn modelId="{817FF410-C47D-491C-AC62-FB94C8816242}" srcId="{E9DB77FA-EF73-4E5C-A108-CCCBBD23E7F8}" destId="{49A35465-0D81-44C0-B30A-563B589C3CE7}" srcOrd="3" destOrd="0" parTransId="{4750BEEB-D05A-4F11-9248-3C48058FF095}" sibTransId="{B99B4A05-6A72-4407-A675-F7D6F4F49D69}"/>
    <dgm:cxn modelId="{CFC01D36-E981-4D6C-8E05-61E551DF236F}" type="presOf" srcId="{E9DB77FA-EF73-4E5C-A108-CCCBBD23E7F8}" destId="{FCE62429-5720-4825-A9A5-5B4EF19C9B72}" srcOrd="0" destOrd="0" presId="urn:microsoft.com/office/officeart/2005/8/layout/chevron2"/>
    <dgm:cxn modelId="{97CF7538-ABED-4E71-AF30-933D397A0415}" type="presOf" srcId="{7368F8D0-47A9-4CDF-8A65-14D781489D9A}" destId="{CB04BC3C-5082-411C-A114-7923020EB8D8}" srcOrd="0" destOrd="0" presId="urn:microsoft.com/office/officeart/2005/8/layout/chevron2"/>
    <dgm:cxn modelId="{06979260-9086-4407-884E-15670BA9A45D}" srcId="{0B793D2C-9AF3-493C-82E3-C4583FE3862E}" destId="{B3EB4F11-14AC-46E6-BEBE-3D51A980DDF1}" srcOrd="0" destOrd="0" parTransId="{A97B8BAD-FE57-4DBA-B575-61B6803A021D}" sibTransId="{C5DC2090-1BB9-482F-952D-7E81057B3D91}"/>
    <dgm:cxn modelId="{CE8EB747-F5B8-44CE-9E3F-8E7E0639837E}" srcId="{E9DB77FA-EF73-4E5C-A108-CCCBBD23E7F8}" destId="{0B793D2C-9AF3-493C-82E3-C4583FE3862E}" srcOrd="0" destOrd="0" parTransId="{955C256D-D06D-45B3-973D-D8BCB263CD3A}" sibTransId="{7900BB2A-E1AF-457F-82BD-1BD30D39C6AE}"/>
    <dgm:cxn modelId="{79349D69-8C6E-4532-84EA-55771B85B33C}" type="presOf" srcId="{9DF8CCB4-76BE-497F-8EDD-F6A8E2BB4725}" destId="{187C723C-CA98-4121-BC92-C8404400284D}" srcOrd="0" destOrd="0" presId="urn:microsoft.com/office/officeart/2005/8/layout/chevron2"/>
    <dgm:cxn modelId="{7A6A054B-8DE4-4B98-A6A8-2ECD727FAC4C}" type="presOf" srcId="{49E28561-2E27-4D7F-9F8B-795C4E89C25D}" destId="{65CE25C5-187E-46B4-99BC-916D4503C5B9}" srcOrd="0" destOrd="0" presId="urn:microsoft.com/office/officeart/2005/8/layout/chevron2"/>
    <dgm:cxn modelId="{9BBB794C-78C3-4290-862F-BFF7BEE8D362}" type="presOf" srcId="{117E45B3-2F62-460E-B713-5971EEA0BDF8}" destId="{B45CB084-89A0-43F6-BCE7-CA589B47C6B6}" srcOrd="0" destOrd="0" presId="urn:microsoft.com/office/officeart/2005/8/layout/chevron2"/>
    <dgm:cxn modelId="{59F09250-54BC-4DEE-8F8E-6286AD67E43F}" srcId="{D93C9F88-FC92-4D47-9051-4A28A6F83F9F}" destId="{8DD8D45C-AB38-450E-97B5-181A9E580EB0}" srcOrd="0" destOrd="0" parTransId="{4F903B46-446C-43A2-B08D-5CFFDD79447B}" sibTransId="{738A9D6F-A641-41CB-A9DE-785AD3B12014}"/>
    <dgm:cxn modelId="{2CE6A651-D107-4474-8A27-D9157CDFEDD4}" srcId="{49A35465-0D81-44C0-B30A-563B589C3CE7}" destId="{7A3430EB-628E-4AB5-B691-89BA87BBDF76}" srcOrd="0" destOrd="0" parTransId="{B46DE926-B988-42C6-B75B-02E1DFEEA656}" sibTransId="{684D10D0-3FA5-48A2-870B-D99B19FA6EF1}"/>
    <dgm:cxn modelId="{C2850A54-81EF-45FC-A43A-B3DCED90172B}" type="presOf" srcId="{D93C9F88-FC92-4D47-9051-4A28A6F83F9F}" destId="{0FFD0227-98FF-4577-B15C-6E1C76DA80C0}" srcOrd="0" destOrd="0" presId="urn:microsoft.com/office/officeart/2005/8/layout/chevron2"/>
    <dgm:cxn modelId="{A9714274-8E9B-4F7F-8D4A-A3B556BBE077}" srcId="{E9DB77FA-EF73-4E5C-A108-CCCBBD23E7F8}" destId="{9DF8CCB4-76BE-497F-8EDD-F6A8E2BB4725}" srcOrd="5" destOrd="0" parTransId="{21A6865D-1D95-4AA9-9A31-D2D6B221872B}" sibTransId="{2DE647B2-D7BF-47BF-A635-856E46748DE2}"/>
    <dgm:cxn modelId="{16A34956-A14E-4975-A167-E8928C3F3AC3}" type="presOf" srcId="{49A35465-0D81-44C0-B30A-563B589C3CE7}" destId="{31C543BA-CDC2-4489-896B-F3C0906E81C0}" srcOrd="0" destOrd="0" presId="urn:microsoft.com/office/officeart/2005/8/layout/chevron2"/>
    <dgm:cxn modelId="{1BA0F456-9D56-4802-AD4B-446F102E67B3}" srcId="{E9DB77FA-EF73-4E5C-A108-CCCBBD23E7F8}" destId="{7368F8D0-47A9-4CDF-8A65-14D781489D9A}" srcOrd="1" destOrd="0" parTransId="{6B80F14A-B3F4-4B7B-881D-03745310486C}" sibTransId="{90EA73BF-CF81-436F-91F0-AD9D9A74439B}"/>
    <dgm:cxn modelId="{66C27895-848C-4CBA-9EFE-288F3E9B7916}" srcId="{E9DB77FA-EF73-4E5C-A108-CCCBBD23E7F8}" destId="{D93C9F88-FC92-4D47-9051-4A28A6F83F9F}" srcOrd="2" destOrd="0" parTransId="{10B0342C-821B-4470-A0F0-11F646675003}" sibTransId="{B77834E8-F3B5-41F5-A76A-AC044181D8CA}"/>
    <dgm:cxn modelId="{C1202F9C-5F00-4B2F-A0E1-DC9749463FD7}" type="presOf" srcId="{8DD8D45C-AB38-450E-97B5-181A9E580EB0}" destId="{5EAE8B0F-0AFD-4E52-88D5-820E6C084BB4}" srcOrd="0" destOrd="0" presId="urn:microsoft.com/office/officeart/2005/8/layout/chevron2"/>
    <dgm:cxn modelId="{96512BA0-4CE8-4B9E-97D0-AFE122EFC89B}" type="presOf" srcId="{0288A36E-32DC-414A-BC2A-DC614C448018}" destId="{573DC7FC-7CA1-43A5-9EB5-0478FEFC5A88}" srcOrd="0" destOrd="0" presId="urn:microsoft.com/office/officeart/2005/8/layout/chevron2"/>
    <dgm:cxn modelId="{24B0E2B3-136B-4D6C-91D6-75F8713CE45E}" type="presOf" srcId="{7A3430EB-628E-4AB5-B691-89BA87BBDF76}" destId="{B21A5CEF-1EB4-47D6-93AA-1BCDCA3A8792}" srcOrd="0" destOrd="0" presId="urn:microsoft.com/office/officeart/2005/8/layout/chevron2"/>
    <dgm:cxn modelId="{CB9958C9-713E-4D18-82F7-0DF4853D7B1A}" srcId="{9DF8CCB4-76BE-497F-8EDD-F6A8E2BB4725}" destId="{117E45B3-2F62-460E-B713-5971EEA0BDF8}" srcOrd="0" destOrd="0" parTransId="{CCADDA33-AB81-49DA-8C62-13AC43072C54}" sibTransId="{120832E5-EEFD-4C2E-8578-B43F1250FAF0}"/>
    <dgm:cxn modelId="{C87C50E8-EE25-45B9-B887-0137EBB71E4B}" srcId="{E9DB77FA-EF73-4E5C-A108-CCCBBD23E7F8}" destId="{0288A36E-32DC-414A-BC2A-DC614C448018}" srcOrd="4" destOrd="0" parTransId="{DF704D3C-48D9-4374-9186-2531018E74AA}" sibTransId="{4DF26B9F-3FD0-4C00-A980-906E96BEFF9E}"/>
    <dgm:cxn modelId="{3BAC3BEE-B9B7-49A2-A412-5765D4B5CD92}" srcId="{7368F8D0-47A9-4CDF-8A65-14D781489D9A}" destId="{49E28561-2E27-4D7F-9F8B-795C4E89C25D}" srcOrd="0" destOrd="0" parTransId="{95A67576-115B-4C4F-AEC3-9AE5CB604955}" sibTransId="{95037840-A20A-42A6-9118-1FA8D03D3B53}"/>
    <dgm:cxn modelId="{D8DA87F0-4E7C-4D8E-93FC-DCBA052F0272}" srcId="{0288A36E-32DC-414A-BC2A-DC614C448018}" destId="{B3F6D57C-17E6-454B-B5BA-86559DA998F7}" srcOrd="0" destOrd="0" parTransId="{CC68FB44-E818-434E-955F-B341F3D764B3}" sibTransId="{4A3B58CE-EAA4-4618-A179-A157E9E632A5}"/>
    <dgm:cxn modelId="{CD4115FD-10F3-438C-8E36-F3C35916C1F6}" type="presOf" srcId="{0B793D2C-9AF3-493C-82E3-C4583FE3862E}" destId="{6F7A240E-AAA7-4520-8AAF-0C5D539537C8}" srcOrd="0" destOrd="0" presId="urn:microsoft.com/office/officeart/2005/8/layout/chevron2"/>
    <dgm:cxn modelId="{49D0D887-E73D-4474-9EC8-60D2ABD172F6}" type="presParOf" srcId="{FCE62429-5720-4825-A9A5-5B4EF19C9B72}" destId="{BC4E9F9B-1EDD-4C6E-AA81-FEAE52D99709}" srcOrd="0" destOrd="0" presId="urn:microsoft.com/office/officeart/2005/8/layout/chevron2"/>
    <dgm:cxn modelId="{21D89B4C-D977-44AB-9FC5-03788F5CA2E1}" type="presParOf" srcId="{BC4E9F9B-1EDD-4C6E-AA81-FEAE52D99709}" destId="{6F7A240E-AAA7-4520-8AAF-0C5D539537C8}" srcOrd="0" destOrd="0" presId="urn:microsoft.com/office/officeart/2005/8/layout/chevron2"/>
    <dgm:cxn modelId="{1F728E9E-A1F0-4C79-B7A3-9E23A841FBD0}" type="presParOf" srcId="{BC4E9F9B-1EDD-4C6E-AA81-FEAE52D99709}" destId="{C3DA5896-8AFF-4B3B-A364-322D7E6B51AD}" srcOrd="1" destOrd="0" presId="urn:microsoft.com/office/officeart/2005/8/layout/chevron2"/>
    <dgm:cxn modelId="{24582459-9352-4498-BE9C-CAB7E2E0A717}" type="presParOf" srcId="{FCE62429-5720-4825-A9A5-5B4EF19C9B72}" destId="{CBCF3C13-491C-4955-8318-58606664209C}" srcOrd="1" destOrd="0" presId="urn:microsoft.com/office/officeart/2005/8/layout/chevron2"/>
    <dgm:cxn modelId="{B275DA7C-06E3-451B-B93C-8DC5B73F3359}" type="presParOf" srcId="{FCE62429-5720-4825-A9A5-5B4EF19C9B72}" destId="{DFF0CE1D-554C-4D6B-98ED-323FFC05EAC1}" srcOrd="2" destOrd="0" presId="urn:microsoft.com/office/officeart/2005/8/layout/chevron2"/>
    <dgm:cxn modelId="{3600F507-2B6C-4CF0-89CA-A6846DC8703C}" type="presParOf" srcId="{DFF0CE1D-554C-4D6B-98ED-323FFC05EAC1}" destId="{CB04BC3C-5082-411C-A114-7923020EB8D8}" srcOrd="0" destOrd="0" presId="urn:microsoft.com/office/officeart/2005/8/layout/chevron2"/>
    <dgm:cxn modelId="{711CA7E7-28FA-4EE0-A91F-1C43BAD1F7A1}" type="presParOf" srcId="{DFF0CE1D-554C-4D6B-98ED-323FFC05EAC1}" destId="{65CE25C5-187E-46B4-99BC-916D4503C5B9}" srcOrd="1" destOrd="0" presId="urn:microsoft.com/office/officeart/2005/8/layout/chevron2"/>
    <dgm:cxn modelId="{2FAF3837-B718-49A0-BA65-89703D47CE61}" type="presParOf" srcId="{FCE62429-5720-4825-A9A5-5B4EF19C9B72}" destId="{EDABBF5C-5A7D-4B2D-97D2-367057CA6AA7}" srcOrd="3" destOrd="0" presId="urn:microsoft.com/office/officeart/2005/8/layout/chevron2"/>
    <dgm:cxn modelId="{EB0DBCE9-0D52-4A1F-B061-79DE3EF8B3E0}" type="presParOf" srcId="{FCE62429-5720-4825-A9A5-5B4EF19C9B72}" destId="{14BA55E4-7944-4983-9C37-09EF1CDCBD74}" srcOrd="4" destOrd="0" presId="urn:microsoft.com/office/officeart/2005/8/layout/chevron2"/>
    <dgm:cxn modelId="{746BB543-AA94-49EC-BC29-1A274C5FD447}" type="presParOf" srcId="{14BA55E4-7944-4983-9C37-09EF1CDCBD74}" destId="{0FFD0227-98FF-4577-B15C-6E1C76DA80C0}" srcOrd="0" destOrd="0" presId="urn:microsoft.com/office/officeart/2005/8/layout/chevron2"/>
    <dgm:cxn modelId="{96B2354F-11D9-44FC-B7C3-C0E9683467B2}" type="presParOf" srcId="{14BA55E4-7944-4983-9C37-09EF1CDCBD74}" destId="{5EAE8B0F-0AFD-4E52-88D5-820E6C084BB4}" srcOrd="1" destOrd="0" presId="urn:microsoft.com/office/officeart/2005/8/layout/chevron2"/>
    <dgm:cxn modelId="{23C8EC23-B46E-4C95-8433-72F9DDC1C39E}" type="presParOf" srcId="{FCE62429-5720-4825-A9A5-5B4EF19C9B72}" destId="{7C8546F3-5C13-49CB-B01D-461645681AEF}" srcOrd="5" destOrd="0" presId="urn:microsoft.com/office/officeart/2005/8/layout/chevron2"/>
    <dgm:cxn modelId="{59C76CE5-A6B7-44EB-81D8-8D8EF8ADD64B}" type="presParOf" srcId="{FCE62429-5720-4825-A9A5-5B4EF19C9B72}" destId="{DE939A28-5BB2-46AC-8781-64F188B7C0ED}" srcOrd="6" destOrd="0" presId="urn:microsoft.com/office/officeart/2005/8/layout/chevron2"/>
    <dgm:cxn modelId="{18A72A00-B409-4D3A-8514-C320EC78A2C5}" type="presParOf" srcId="{DE939A28-5BB2-46AC-8781-64F188B7C0ED}" destId="{31C543BA-CDC2-4489-896B-F3C0906E81C0}" srcOrd="0" destOrd="0" presId="urn:microsoft.com/office/officeart/2005/8/layout/chevron2"/>
    <dgm:cxn modelId="{D929EEE1-E02D-41B8-9AE1-09E58B6D4131}" type="presParOf" srcId="{DE939A28-5BB2-46AC-8781-64F188B7C0ED}" destId="{B21A5CEF-1EB4-47D6-93AA-1BCDCA3A8792}" srcOrd="1" destOrd="0" presId="urn:microsoft.com/office/officeart/2005/8/layout/chevron2"/>
    <dgm:cxn modelId="{F9F1B41D-AABE-469C-AF71-C7A8CD9B8C59}" type="presParOf" srcId="{FCE62429-5720-4825-A9A5-5B4EF19C9B72}" destId="{6604FA8E-A576-4C4D-9504-049A6FBFAF47}" srcOrd="7" destOrd="0" presId="urn:microsoft.com/office/officeart/2005/8/layout/chevron2"/>
    <dgm:cxn modelId="{D70A28A2-B280-4475-BF8C-323A087F037C}" type="presParOf" srcId="{FCE62429-5720-4825-A9A5-5B4EF19C9B72}" destId="{FE5DCD2D-2A87-4807-BDBA-26312F035E48}" srcOrd="8" destOrd="0" presId="urn:microsoft.com/office/officeart/2005/8/layout/chevron2"/>
    <dgm:cxn modelId="{C028EEC7-03E2-4A7E-ABFB-8EA8B9B2C67B}" type="presParOf" srcId="{FE5DCD2D-2A87-4807-BDBA-26312F035E48}" destId="{573DC7FC-7CA1-43A5-9EB5-0478FEFC5A88}" srcOrd="0" destOrd="0" presId="urn:microsoft.com/office/officeart/2005/8/layout/chevron2"/>
    <dgm:cxn modelId="{04537158-B19C-4DDA-BCB6-729C736481A2}" type="presParOf" srcId="{FE5DCD2D-2A87-4807-BDBA-26312F035E48}" destId="{5538AE32-7F59-42C4-877C-0BAE0E9FA714}" srcOrd="1" destOrd="0" presId="urn:microsoft.com/office/officeart/2005/8/layout/chevron2"/>
    <dgm:cxn modelId="{0086F19D-FDCE-4FCF-8D7C-706CB1941200}" type="presParOf" srcId="{FCE62429-5720-4825-A9A5-5B4EF19C9B72}" destId="{658AD373-9844-431E-BAF8-29A796125DA9}" srcOrd="9" destOrd="0" presId="urn:microsoft.com/office/officeart/2005/8/layout/chevron2"/>
    <dgm:cxn modelId="{96C069C0-1A86-4A6B-B0F9-7C8EB3A06A9C}" type="presParOf" srcId="{FCE62429-5720-4825-A9A5-5B4EF19C9B72}" destId="{6A3D1A86-B2FB-4D78-84DA-CEB72B1A9635}" srcOrd="10" destOrd="0" presId="urn:microsoft.com/office/officeart/2005/8/layout/chevron2"/>
    <dgm:cxn modelId="{6EEC1E54-0564-4ACD-9474-F322A3AA2832}" type="presParOf" srcId="{6A3D1A86-B2FB-4D78-84DA-CEB72B1A9635}" destId="{187C723C-CA98-4121-BC92-C8404400284D}" srcOrd="0" destOrd="0" presId="urn:microsoft.com/office/officeart/2005/8/layout/chevron2"/>
    <dgm:cxn modelId="{A3EA3416-9CDC-407C-823F-642C980E4C14}" type="presParOf" srcId="{6A3D1A86-B2FB-4D78-84DA-CEB72B1A9635}" destId="{B45CB084-89A0-43F6-BCE7-CA589B47C6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A240E-AAA7-4520-8AAF-0C5D539537C8}">
      <dsp:nvSpPr>
        <dsp:cNvPr id="0" name=""/>
        <dsp:cNvSpPr/>
      </dsp:nvSpPr>
      <dsp:spPr>
        <a:xfrm rot="5400000">
          <a:off x="-175631" y="195792"/>
          <a:ext cx="1170876" cy="819613"/>
        </a:xfrm>
        <a:prstGeom prst="chevron">
          <a:avLst/>
        </a:prstGeom>
        <a:gradFill rotWithShape="0">
          <a:gsLst>
            <a:gs pos="0">
              <a:srgbClr val="FF9900"/>
            </a:gs>
            <a:gs pos="80000">
              <a:srgbClr val="FF0000"/>
            </a:gs>
            <a:gs pos="100000">
              <a:srgbClr val="FF9900"/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probléma</a:t>
          </a:r>
          <a:endParaRPr lang="en-GB" sz="1600" kern="1200" dirty="0"/>
        </a:p>
      </dsp:txBody>
      <dsp:txXfrm rot="-5400000">
        <a:off x="1" y="429968"/>
        <a:ext cx="819613" cy="351263"/>
      </dsp:txXfrm>
    </dsp:sp>
    <dsp:sp modelId="{C3DA5896-8AFF-4B3B-A364-322D7E6B51AD}">
      <dsp:nvSpPr>
        <dsp:cNvPr id="0" name=""/>
        <dsp:cNvSpPr/>
      </dsp:nvSpPr>
      <dsp:spPr>
        <a:xfrm rot="5400000">
          <a:off x="4601271" y="-3762379"/>
          <a:ext cx="761070" cy="83243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600" kern="1200" dirty="0"/>
            <a:t>Lehetőségek és problémák azonosítása</a:t>
          </a:r>
          <a:endParaRPr lang="en-GB" sz="1600" kern="1200" dirty="0"/>
        </a:p>
      </dsp:txBody>
      <dsp:txXfrm rot="-5400000">
        <a:off x="819613" y="56431"/>
        <a:ext cx="8287234" cy="686766"/>
      </dsp:txXfrm>
    </dsp:sp>
    <dsp:sp modelId="{CB04BC3C-5082-411C-A114-7923020EB8D8}">
      <dsp:nvSpPr>
        <dsp:cNvPr id="0" name=""/>
        <dsp:cNvSpPr/>
      </dsp:nvSpPr>
      <dsp:spPr>
        <a:xfrm rot="5400000">
          <a:off x="-175631" y="1275212"/>
          <a:ext cx="1170876" cy="819613"/>
        </a:xfrm>
        <a:prstGeom prst="chevron">
          <a:avLst/>
        </a:prstGeom>
        <a:gradFill rotWithShape="0">
          <a:gsLst>
            <a:gs pos="0">
              <a:srgbClr val="FF9900"/>
            </a:gs>
            <a:gs pos="80000">
              <a:srgbClr val="FF0000"/>
            </a:gs>
            <a:gs pos="100000">
              <a:srgbClr val="FF9900"/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ötlet</a:t>
          </a:r>
          <a:endParaRPr lang="en-GB" sz="1600" kern="1200" dirty="0"/>
        </a:p>
      </dsp:txBody>
      <dsp:txXfrm rot="-5400000">
        <a:off x="1" y="1509388"/>
        <a:ext cx="819613" cy="351263"/>
      </dsp:txXfrm>
    </dsp:sp>
    <dsp:sp modelId="{65CE25C5-187E-46B4-99BC-916D4503C5B9}">
      <dsp:nvSpPr>
        <dsp:cNvPr id="0" name=""/>
        <dsp:cNvSpPr/>
      </dsp:nvSpPr>
      <dsp:spPr>
        <a:xfrm rot="5400000">
          <a:off x="4601271" y="-2682960"/>
          <a:ext cx="761070" cy="83243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600" kern="1200" dirty="0"/>
            <a:t>ötletgyártás</a:t>
          </a:r>
          <a:endParaRPr lang="en-GB" sz="1600" kern="1200" dirty="0"/>
        </a:p>
      </dsp:txBody>
      <dsp:txXfrm rot="-5400000">
        <a:off x="819613" y="1135850"/>
        <a:ext cx="8287234" cy="686766"/>
      </dsp:txXfrm>
    </dsp:sp>
    <dsp:sp modelId="{0FFD0227-98FF-4577-B15C-6E1C76DA80C0}">
      <dsp:nvSpPr>
        <dsp:cNvPr id="0" name=""/>
        <dsp:cNvSpPr/>
      </dsp:nvSpPr>
      <dsp:spPr>
        <a:xfrm rot="5400000">
          <a:off x="-175631" y="2354631"/>
          <a:ext cx="1170876" cy="819613"/>
        </a:xfrm>
        <a:prstGeom prst="chevron">
          <a:avLst/>
        </a:prstGeom>
        <a:gradFill rotWithShape="0">
          <a:gsLst>
            <a:gs pos="0">
              <a:srgbClr val="FF9900"/>
            </a:gs>
            <a:gs pos="80000">
              <a:srgbClr val="FF0000"/>
            </a:gs>
            <a:gs pos="100000">
              <a:srgbClr val="FF9900"/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kiválasztés</a:t>
          </a:r>
          <a:endParaRPr lang="en-GB" sz="1600" kern="1200" dirty="0"/>
        </a:p>
      </dsp:txBody>
      <dsp:txXfrm rot="-5400000">
        <a:off x="1" y="2588807"/>
        <a:ext cx="819613" cy="351263"/>
      </dsp:txXfrm>
    </dsp:sp>
    <dsp:sp modelId="{5EAE8B0F-0AFD-4E52-88D5-820E6C084BB4}">
      <dsp:nvSpPr>
        <dsp:cNvPr id="0" name=""/>
        <dsp:cNvSpPr/>
      </dsp:nvSpPr>
      <dsp:spPr>
        <a:xfrm rot="5400000">
          <a:off x="4601071" y="-1603341"/>
          <a:ext cx="761470" cy="83243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/>
            <a:t>Ötletek értékelése és kiválasztása</a:t>
          </a:r>
          <a:endParaRPr lang="en-GB" sz="1600" kern="1200" dirty="0"/>
        </a:p>
      </dsp:txBody>
      <dsp:txXfrm rot="-5400000">
        <a:off x="819613" y="2215289"/>
        <a:ext cx="8287214" cy="687126"/>
      </dsp:txXfrm>
    </dsp:sp>
    <dsp:sp modelId="{31C543BA-CDC2-4489-896B-F3C0906E81C0}">
      <dsp:nvSpPr>
        <dsp:cNvPr id="0" name=""/>
        <dsp:cNvSpPr/>
      </dsp:nvSpPr>
      <dsp:spPr>
        <a:xfrm rot="5400000">
          <a:off x="-175631" y="3557104"/>
          <a:ext cx="1170876" cy="819613"/>
        </a:xfrm>
        <a:prstGeom prst="chevron">
          <a:avLst/>
        </a:prstGeom>
        <a:gradFill rotWithShape="0">
          <a:gsLst>
            <a:gs pos="0">
              <a:srgbClr val="FF9900"/>
            </a:gs>
            <a:gs pos="80000">
              <a:srgbClr val="FF0000"/>
            </a:gs>
            <a:gs pos="100000">
              <a:srgbClr val="FF9900"/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fejlesztés</a:t>
          </a:r>
          <a:endParaRPr lang="en-GB" sz="1600" kern="1200" dirty="0"/>
        </a:p>
      </dsp:txBody>
      <dsp:txXfrm rot="-5400000">
        <a:off x="1" y="3791280"/>
        <a:ext cx="819613" cy="351263"/>
      </dsp:txXfrm>
    </dsp:sp>
    <dsp:sp modelId="{B21A5CEF-1EB4-47D6-93AA-1BCDCA3A8792}">
      <dsp:nvSpPr>
        <dsp:cNvPr id="0" name=""/>
        <dsp:cNvSpPr/>
      </dsp:nvSpPr>
      <dsp:spPr>
        <a:xfrm rot="5400000">
          <a:off x="4478218" y="-401067"/>
          <a:ext cx="1007177" cy="83243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600" b="1" kern="1200" dirty="0">
              <a:solidFill>
                <a:srgbClr val="FF9900"/>
              </a:solidFill>
            </a:rPr>
            <a:t>kutató-fejlesztő munka, prototípuskészítés</a:t>
          </a:r>
          <a:endParaRPr lang="en-GB" sz="1600" b="1" kern="1200" dirty="0">
            <a:solidFill>
              <a:srgbClr val="FF9900"/>
            </a:solidFill>
          </a:endParaRPr>
        </a:p>
      </dsp:txBody>
      <dsp:txXfrm rot="-5400000">
        <a:off x="819614" y="3306703"/>
        <a:ext cx="8275220" cy="908845"/>
      </dsp:txXfrm>
    </dsp:sp>
    <dsp:sp modelId="{573DC7FC-7CA1-43A5-9EB5-0478FEFC5A88}">
      <dsp:nvSpPr>
        <dsp:cNvPr id="0" name=""/>
        <dsp:cNvSpPr/>
      </dsp:nvSpPr>
      <dsp:spPr>
        <a:xfrm rot="5400000">
          <a:off x="-175631" y="4763173"/>
          <a:ext cx="1170876" cy="819613"/>
        </a:xfrm>
        <a:prstGeom prst="chevron">
          <a:avLst/>
        </a:prstGeom>
        <a:gradFill rotWithShape="0">
          <a:gsLst>
            <a:gs pos="0">
              <a:srgbClr val="FF9900"/>
            </a:gs>
            <a:gs pos="80000">
              <a:srgbClr val="FF0000"/>
            </a:gs>
            <a:gs pos="100000">
              <a:srgbClr val="FF9900"/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értékelés </a:t>
          </a:r>
          <a:endParaRPr lang="en-GB" sz="1600" b="1" kern="1200" dirty="0"/>
        </a:p>
      </dsp:txBody>
      <dsp:txXfrm rot="-5400000">
        <a:off x="1" y="4997349"/>
        <a:ext cx="819613" cy="351263"/>
      </dsp:txXfrm>
    </dsp:sp>
    <dsp:sp modelId="{5538AE32-7F59-42C4-877C-0BAE0E9FA714}">
      <dsp:nvSpPr>
        <dsp:cNvPr id="0" name=""/>
        <dsp:cNvSpPr/>
      </dsp:nvSpPr>
      <dsp:spPr>
        <a:xfrm rot="5400000">
          <a:off x="4474622" y="805001"/>
          <a:ext cx="1014369" cy="83243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solidFill>
                <a:srgbClr val="FF9900"/>
              </a:solidFill>
            </a:rPr>
            <a:t>Tesztelés, a </a:t>
          </a:r>
          <a:r>
            <a:rPr lang="hu-HU" sz="1600" b="1" kern="1200">
              <a:solidFill>
                <a:srgbClr val="FF9900"/>
              </a:solidFill>
            </a:rPr>
            <a:t>felhasználók és visszajelzései</a:t>
          </a:r>
          <a:r>
            <a:rPr lang="hu-HU" sz="1600" b="1" kern="1200" dirty="0">
              <a:solidFill>
                <a:srgbClr val="FF9900"/>
              </a:solidFill>
            </a:rPr>
            <a:t>, valamint az ötlet / prototípus optimalizálása</a:t>
          </a:r>
          <a:endParaRPr lang="en-GB" sz="1600" b="1" kern="1200" dirty="0">
            <a:solidFill>
              <a:srgbClr val="FF9900"/>
            </a:solidFill>
          </a:endParaRPr>
        </a:p>
      </dsp:txBody>
      <dsp:txXfrm rot="-5400000">
        <a:off x="819614" y="4509527"/>
        <a:ext cx="8274869" cy="915335"/>
      </dsp:txXfrm>
    </dsp:sp>
    <dsp:sp modelId="{187C723C-CA98-4121-BC92-C8404400284D}">
      <dsp:nvSpPr>
        <dsp:cNvPr id="0" name=""/>
        <dsp:cNvSpPr/>
      </dsp:nvSpPr>
      <dsp:spPr>
        <a:xfrm rot="5400000">
          <a:off x="-175631" y="5842593"/>
          <a:ext cx="1170876" cy="819613"/>
        </a:xfrm>
        <a:prstGeom prst="chevron">
          <a:avLst/>
        </a:prstGeom>
        <a:gradFill rotWithShape="0">
          <a:gsLst>
            <a:gs pos="0">
              <a:srgbClr val="FF9900"/>
            </a:gs>
            <a:gs pos="80000">
              <a:srgbClr val="FF0000"/>
            </a:gs>
            <a:gs pos="100000">
              <a:srgbClr val="FF9900"/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bemutatás</a:t>
          </a:r>
          <a:endParaRPr lang="en-GB" sz="1600" kern="1200" dirty="0"/>
        </a:p>
      </dsp:txBody>
      <dsp:txXfrm rot="-5400000">
        <a:off x="1" y="6076769"/>
        <a:ext cx="819613" cy="351263"/>
      </dsp:txXfrm>
    </dsp:sp>
    <dsp:sp modelId="{B45CB084-89A0-43F6-BCE7-CA589B47C6B6}">
      <dsp:nvSpPr>
        <dsp:cNvPr id="0" name=""/>
        <dsp:cNvSpPr/>
      </dsp:nvSpPr>
      <dsp:spPr>
        <a:xfrm rot="5400000">
          <a:off x="4601271" y="1885303"/>
          <a:ext cx="761070" cy="83243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600" b="1" kern="1200" dirty="0">
              <a:solidFill>
                <a:srgbClr val="FF9900"/>
              </a:solidFill>
            </a:rPr>
            <a:t>Bemutató a felhasználóknak</a:t>
          </a:r>
          <a:endParaRPr lang="en-GB" sz="1600" b="1" kern="1200" dirty="0">
            <a:solidFill>
              <a:srgbClr val="FF9900"/>
            </a:solidFill>
          </a:endParaRPr>
        </a:p>
      </dsp:txBody>
      <dsp:txXfrm rot="-5400000">
        <a:off x="819613" y="5704113"/>
        <a:ext cx="8287234" cy="686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295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295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710551"/>
            <a:ext cx="3076363" cy="512949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4021294" y="9710551"/>
            <a:ext cx="3076363" cy="512949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4200D716-0563-4D3F-8439-FDF7E6C240D4}" type="slidenum">
              <a:rPr lang="sl-SI" smtClean="0"/>
              <a:pPr/>
              <a:t>‹#›</a:t>
            </a:fld>
            <a:endParaRPr lang="sl-SI" dirty="0"/>
          </a:p>
          <a:p>
            <a:r>
              <a:rPr lang="sl-SI" dirty="0"/>
              <a:t>© B. </a:t>
            </a:r>
            <a:r>
              <a:rPr lang="sl-SI" dirty="0" err="1"/>
              <a:t>LIkar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35652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295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en-GB" noProof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295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7D6AC242-29AA-4844-BF2D-23DE426A8B69}" type="datetimeFigureOut">
              <a:rPr lang="en-GB" noProof="0" smtClean="0"/>
              <a:pPr/>
              <a:t>26/01/2018</a:t>
            </a:fld>
            <a:endParaRPr lang="en-GB" noProof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7938"/>
            <a:ext cx="6134100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en-GB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9930" y="4920059"/>
            <a:ext cx="5679440" cy="4025503"/>
          </a:xfrm>
          <a:prstGeom prst="rect">
            <a:avLst/>
          </a:prstGeom>
        </p:spPr>
        <p:txBody>
          <a:bodyPr vert="horz" lIns="98984" tIns="49492" rIns="98984" bIns="49492" rtlCol="0"/>
          <a:lstStyle/>
          <a:p>
            <a:pPr lvl="0"/>
            <a:r>
              <a:rPr lang="en-GB" noProof="0" dirty="0" err="1"/>
              <a:t>Mintaszöveg</a:t>
            </a:r>
            <a:r>
              <a:rPr lang="en-GB" noProof="0" dirty="0"/>
              <a:t> </a:t>
            </a:r>
            <a:r>
              <a:rPr lang="en-GB" noProof="0" dirty="0" err="1"/>
              <a:t>szerkesztése</a:t>
            </a:r>
            <a:endParaRPr lang="en-GB" noProof="0" dirty="0"/>
          </a:p>
          <a:p>
            <a:pPr lvl="1"/>
            <a:r>
              <a:rPr lang="en-GB" noProof="0" dirty="0" err="1"/>
              <a:t>Második</a:t>
            </a:r>
            <a:r>
              <a:rPr lang="en-GB" noProof="0" dirty="0"/>
              <a:t> </a:t>
            </a:r>
            <a:r>
              <a:rPr lang="en-GB" noProof="0" dirty="0" err="1"/>
              <a:t>szint</a:t>
            </a:r>
            <a:endParaRPr lang="en-GB" noProof="0" dirty="0"/>
          </a:p>
          <a:p>
            <a:pPr lvl="2"/>
            <a:r>
              <a:rPr lang="en-GB" noProof="0" dirty="0" err="1"/>
              <a:t>Harmadik</a:t>
            </a:r>
            <a:r>
              <a:rPr lang="en-GB" noProof="0" dirty="0"/>
              <a:t> </a:t>
            </a:r>
            <a:r>
              <a:rPr lang="en-GB" noProof="0" dirty="0" err="1"/>
              <a:t>szint</a:t>
            </a:r>
            <a:endParaRPr lang="en-GB" noProof="0" dirty="0"/>
          </a:p>
          <a:p>
            <a:pPr lvl="3"/>
            <a:r>
              <a:rPr lang="en-GB" noProof="0" dirty="0" err="1"/>
              <a:t>Negyedik</a:t>
            </a:r>
            <a:r>
              <a:rPr lang="en-GB" noProof="0" dirty="0"/>
              <a:t> </a:t>
            </a:r>
            <a:r>
              <a:rPr lang="en-GB" noProof="0" dirty="0" err="1"/>
              <a:t>szint</a:t>
            </a:r>
            <a:endParaRPr lang="en-GB" noProof="0" dirty="0"/>
          </a:p>
          <a:p>
            <a:pPr lvl="4"/>
            <a:r>
              <a:rPr lang="en-GB" noProof="0" dirty="0" err="1"/>
              <a:t>Ötödik</a:t>
            </a:r>
            <a:r>
              <a:rPr lang="en-GB" noProof="0" dirty="0"/>
              <a:t> </a:t>
            </a:r>
            <a:r>
              <a:rPr lang="en-GB" noProof="0" dirty="0" err="1"/>
              <a:t>szint</a:t>
            </a:r>
            <a:endParaRPr lang="en-GB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2949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en-GB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2949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79A472E4-E8CF-4752-8D89-CC6C7CAD9C5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0068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9838">
              <a:defRPr/>
            </a:pPr>
            <a:r>
              <a:rPr lang="en-GB" noProof="0" dirty="0"/>
              <a:t>The following topics will be presented: </a:t>
            </a:r>
          </a:p>
          <a:p>
            <a:pPr defTabSz="989838">
              <a:defRPr/>
            </a:pPr>
            <a:r>
              <a:rPr lang="en-GB" noProof="0" dirty="0"/>
              <a:t>Research and Development Work, </a:t>
            </a:r>
          </a:p>
          <a:p>
            <a:pPr defTabSz="989838">
              <a:defRPr/>
            </a:pPr>
            <a:r>
              <a:rPr lang="en-GB" noProof="0" dirty="0"/>
              <a:t>Prototyping,</a:t>
            </a:r>
          </a:p>
          <a:p>
            <a:pPr defTabSz="989838">
              <a:defRPr/>
            </a:pPr>
            <a:r>
              <a:rPr lang="en-GB" noProof="0" dirty="0"/>
              <a:t>and Presentation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7486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33350" y="857250"/>
            <a:ext cx="7618413" cy="4286250"/>
          </a:xfrm>
          <a:ln/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A </a:t>
            </a:r>
            <a:r>
              <a:rPr lang="en-GB" noProof="0" dirty="0" err="1"/>
              <a:t>sikeres</a:t>
            </a:r>
            <a:r>
              <a:rPr lang="en-GB" noProof="0" dirty="0"/>
              <a:t> </a:t>
            </a:r>
            <a:r>
              <a:rPr lang="en-GB" noProof="0" dirty="0" err="1"/>
              <a:t>innováció</a:t>
            </a:r>
            <a:r>
              <a:rPr lang="hu-HU" noProof="0" dirty="0"/>
              <a:t> példája: </a:t>
            </a:r>
            <a:r>
              <a:rPr lang="en-GB" noProof="0" dirty="0" err="1"/>
              <a:t>folyékony</a:t>
            </a:r>
            <a:r>
              <a:rPr lang="en-GB" noProof="0" dirty="0"/>
              <a:t> </a:t>
            </a:r>
            <a:r>
              <a:rPr lang="en-GB" noProof="0" dirty="0" err="1"/>
              <a:t>kristály</a:t>
            </a:r>
            <a:r>
              <a:rPr lang="en-GB" noProof="0" dirty="0"/>
              <a:t> </a:t>
            </a:r>
            <a:r>
              <a:rPr lang="en-GB" noProof="0" dirty="0" err="1"/>
              <a:t>hőmérő</a:t>
            </a:r>
            <a:r>
              <a:rPr lang="hu-HU" noProof="0" dirty="0"/>
              <a:t>.</a:t>
            </a:r>
            <a:r>
              <a:rPr lang="hu-HU" baseline="0" noProof="0" dirty="0"/>
              <a:t> Ha a hőmérséklet normális, "OK" jelenik meg; Ha megnő a hőmérséklet, megjelenik a gyógyszer logója. A szlovén találmányt az USA-ban állították elő, Kínában csomagolva, Szlovéniában összeállítva</a:t>
            </a:r>
            <a:endParaRPr lang="en-GB" noProof="0" dirty="0"/>
          </a:p>
        </p:txBody>
      </p:sp>
      <p:sp>
        <p:nvSpPr>
          <p:cNvPr id="796676" name="Ograda no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sl-SI"/>
              <a:t>dr. Borut Likar</a:t>
            </a:r>
          </a:p>
        </p:txBody>
      </p:sp>
      <p:sp>
        <p:nvSpPr>
          <p:cNvPr id="796677" name="Ograda številke diapozitiva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45240-8238-40BC-BF06-264CC40EC60D}" type="slidenum">
              <a:rPr lang="sl-SI" smtClean="0"/>
              <a:pPr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2529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11</a:t>
            </a:fld>
            <a:endParaRPr lang="en-GB" noProof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noProof="0" dirty="0"/>
              <a:t>Most important phases are presented.</a:t>
            </a:r>
            <a:endParaRPr lang="en-GB" noProof="0" dirty="0"/>
          </a:p>
          <a:p>
            <a:endParaRPr lang="en-GB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12</a:t>
            </a:fld>
            <a:endParaRPr lang="en-GB" noProof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13</a:t>
            </a:fld>
            <a:endParaRPr lang="en-GB" noProof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A </a:t>
            </a:r>
            <a:r>
              <a:rPr lang="en-GB" noProof="0" dirty="0" err="1"/>
              <a:t>legfontosabb</a:t>
            </a:r>
            <a:r>
              <a:rPr lang="en-GB" noProof="0" dirty="0"/>
              <a:t> </a:t>
            </a:r>
            <a:r>
              <a:rPr lang="en-GB" noProof="0" dirty="0" err="1"/>
              <a:t>fázisokat</a:t>
            </a:r>
            <a:r>
              <a:rPr lang="en-GB" noProof="0" dirty="0"/>
              <a:t> </a:t>
            </a:r>
            <a:r>
              <a:rPr lang="en-GB" noProof="0" dirty="0" err="1"/>
              <a:t>mutatjuk</a:t>
            </a:r>
            <a:r>
              <a:rPr lang="en-GB" noProof="0" dirty="0"/>
              <a:t> be.</a:t>
            </a:r>
          </a:p>
          <a:p>
            <a:r>
              <a:rPr lang="en-GB" noProof="0" dirty="0" err="1"/>
              <a:t>Érdemes</a:t>
            </a:r>
            <a:r>
              <a:rPr lang="en-GB" noProof="0" dirty="0"/>
              <a:t> </a:t>
            </a:r>
            <a:r>
              <a:rPr lang="en-GB" noProof="0" dirty="0" err="1"/>
              <a:t>megemlíteni</a:t>
            </a:r>
            <a:r>
              <a:rPr lang="en-GB" noProof="0" dirty="0"/>
              <a:t>, </a:t>
            </a:r>
            <a:r>
              <a:rPr lang="en-GB" noProof="0" dirty="0" err="1"/>
              <a:t>hogy</a:t>
            </a:r>
            <a:r>
              <a:rPr lang="en-GB" noProof="0" dirty="0"/>
              <a:t> a </a:t>
            </a:r>
            <a:r>
              <a:rPr lang="en-GB" noProof="0" dirty="0" err="1"/>
              <a:t>projekt</a:t>
            </a:r>
            <a:r>
              <a:rPr lang="en-GB" noProof="0" dirty="0"/>
              <a:t> </a:t>
            </a:r>
            <a:r>
              <a:rPr lang="en-GB" noProof="0" dirty="0" err="1"/>
              <a:t>egy</a:t>
            </a:r>
            <a:r>
              <a:rPr lang="en-GB" noProof="0" dirty="0"/>
              <a:t> </a:t>
            </a:r>
            <a:r>
              <a:rPr lang="en-GB" noProof="0" dirty="0" err="1"/>
              <a:t>hónapon</a:t>
            </a:r>
            <a:r>
              <a:rPr lang="en-GB" noProof="0" dirty="0"/>
              <a:t> </a:t>
            </a:r>
            <a:r>
              <a:rPr lang="en-GB" noProof="0" dirty="0" err="1"/>
              <a:t>belül</a:t>
            </a:r>
            <a:r>
              <a:rPr lang="en-GB" noProof="0" dirty="0"/>
              <a:t> </a:t>
            </a:r>
            <a:r>
              <a:rPr lang="en-GB" noProof="0" dirty="0" err="1"/>
              <a:t>befejeződött</a:t>
            </a:r>
            <a:r>
              <a:rPr lang="en-GB" noProof="0" dirty="0"/>
              <a:t> - </a:t>
            </a:r>
            <a:r>
              <a:rPr lang="en-GB" noProof="0" dirty="0" err="1"/>
              <a:t>az</a:t>
            </a:r>
            <a:r>
              <a:rPr lang="en-GB" noProof="0" dirty="0"/>
              <a:t> </a:t>
            </a:r>
            <a:r>
              <a:rPr lang="en-GB" noProof="0" dirty="0" err="1"/>
              <a:t>alapötleteket</a:t>
            </a:r>
            <a:r>
              <a:rPr lang="en-GB" noProof="0" dirty="0"/>
              <a:t> </a:t>
            </a:r>
            <a:r>
              <a:rPr lang="hu-HU" noProof="0" dirty="0"/>
              <a:t>bemutattuk </a:t>
            </a:r>
            <a:r>
              <a:rPr lang="en-GB" noProof="0" dirty="0"/>
              <a:t>a </a:t>
            </a:r>
            <a:r>
              <a:rPr lang="en-GB" noProof="0" dirty="0" err="1"/>
              <a:t>felhasználó</a:t>
            </a:r>
            <a:r>
              <a:rPr lang="hu-HU" noProof="0" dirty="0" err="1"/>
              <a:t>nak</a:t>
            </a:r>
            <a:r>
              <a:rPr lang="en-GB" noProof="0" dirty="0"/>
              <a:t> (Bayer) a </a:t>
            </a:r>
            <a:r>
              <a:rPr lang="en-GB" noProof="0" dirty="0" err="1"/>
              <a:t>végső</a:t>
            </a:r>
            <a:r>
              <a:rPr lang="en-GB" noProof="0" dirty="0"/>
              <a:t> </a:t>
            </a:r>
            <a:r>
              <a:rPr lang="en-GB" noProof="0" dirty="0" err="1"/>
              <a:t>szállításhoz</a:t>
            </a:r>
            <a:r>
              <a:rPr lang="en-GB" noProof="0" dirty="0"/>
              <a:t>.</a:t>
            </a:r>
          </a:p>
          <a:p>
            <a:r>
              <a:rPr lang="en-GB" noProof="0" dirty="0" err="1"/>
              <a:t>Mivel</a:t>
            </a:r>
            <a:r>
              <a:rPr lang="en-GB" noProof="0" dirty="0"/>
              <a:t> a </a:t>
            </a:r>
            <a:r>
              <a:rPr lang="en-GB" noProof="0" dirty="0" err="1"/>
              <a:t>következő</a:t>
            </a:r>
            <a:r>
              <a:rPr lang="en-GB" noProof="0" dirty="0"/>
              <a:t> </a:t>
            </a:r>
            <a:r>
              <a:rPr lang="en-GB" noProof="0" dirty="0" err="1"/>
              <a:t>ügyfél</a:t>
            </a:r>
            <a:r>
              <a:rPr lang="en-GB" noProof="0" dirty="0"/>
              <a:t> a LEK </a:t>
            </a:r>
            <a:r>
              <a:rPr lang="hu-HU" noProof="0" dirty="0"/>
              <a:t>volt </a:t>
            </a:r>
            <a:r>
              <a:rPr lang="en-GB" noProof="0" dirty="0"/>
              <a:t>(</a:t>
            </a:r>
            <a:r>
              <a:rPr lang="en-GB" noProof="0" dirty="0" err="1"/>
              <a:t>jelenleg</a:t>
            </a:r>
            <a:r>
              <a:rPr lang="en-GB" noProof="0" dirty="0"/>
              <a:t> Sandoz </a:t>
            </a:r>
            <a:r>
              <a:rPr lang="en-GB" noProof="0" dirty="0" err="1"/>
              <a:t>része</a:t>
            </a:r>
            <a:r>
              <a:rPr lang="en-GB" noProof="0" dirty="0"/>
              <a:t>), a </a:t>
            </a:r>
            <a:r>
              <a:rPr lang="en-GB" noProof="0" dirty="0" err="1"/>
              <a:t>mennyiségek</a:t>
            </a:r>
            <a:r>
              <a:rPr lang="en-GB" noProof="0" dirty="0"/>
              <a:t> </a:t>
            </a:r>
            <a:r>
              <a:rPr lang="en-GB" noProof="0" dirty="0" err="1"/>
              <a:t>és</a:t>
            </a:r>
            <a:r>
              <a:rPr lang="en-GB" noProof="0" dirty="0"/>
              <a:t> a </a:t>
            </a:r>
            <a:r>
              <a:rPr lang="en-GB" noProof="0" dirty="0" err="1"/>
              <a:t>pénzügyi</a:t>
            </a:r>
            <a:r>
              <a:rPr lang="en-GB" noProof="0" dirty="0"/>
              <a:t> </a:t>
            </a:r>
            <a:r>
              <a:rPr lang="en-GB" noProof="0" dirty="0" err="1"/>
              <a:t>eredmények</a:t>
            </a:r>
            <a:r>
              <a:rPr lang="en-GB" noProof="0" dirty="0"/>
              <a:t> </a:t>
            </a:r>
            <a:r>
              <a:rPr lang="en-GB" noProof="0" dirty="0" err="1"/>
              <a:t>sokkal</a:t>
            </a:r>
            <a:r>
              <a:rPr lang="en-GB" noProof="0" dirty="0"/>
              <a:t> </a:t>
            </a:r>
            <a:r>
              <a:rPr lang="en-GB" noProof="0" dirty="0" err="1"/>
              <a:t>nagyobbak</a:t>
            </a:r>
            <a:r>
              <a:rPr lang="en-GB" noProof="0" dirty="0"/>
              <a:t> </a:t>
            </a:r>
            <a:r>
              <a:rPr lang="en-GB" noProof="0" dirty="0" err="1"/>
              <a:t>voltak</a:t>
            </a:r>
            <a:r>
              <a:rPr lang="en-GB" noProof="0" dirty="0"/>
              <a:t>, mint </a:t>
            </a:r>
            <a:r>
              <a:rPr lang="en-GB" noProof="0" dirty="0" err="1"/>
              <a:t>az</a:t>
            </a:r>
            <a:r>
              <a:rPr lang="en-GB" noProof="0" dirty="0"/>
              <a:t> SE Europe </a:t>
            </a:r>
            <a:r>
              <a:rPr lang="en-GB" noProof="0" dirty="0" err="1"/>
              <a:t>piacai</a:t>
            </a:r>
            <a:r>
              <a:rPr lang="en-GB" noProof="0" dirty="0"/>
              <a:t>.</a:t>
            </a: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dr. Borut Likar</a:t>
            </a: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887134-1CB9-40B4-B6F1-1D72231C3FE7}" type="slidenum">
              <a:rPr lang="sl-SI" smtClean="0"/>
              <a:pPr>
                <a:defRPr/>
              </a:pPr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3819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noProof="0" dirty="0" err="1"/>
              <a:t>Ez</a:t>
            </a:r>
            <a:r>
              <a:rPr lang="en-GB" noProof="0" dirty="0"/>
              <a:t> a </a:t>
            </a:r>
            <a:r>
              <a:rPr lang="en-GB" noProof="0" dirty="0" err="1"/>
              <a:t>dia</a:t>
            </a:r>
            <a:r>
              <a:rPr lang="en-GB" noProof="0" dirty="0"/>
              <a:t> </a:t>
            </a:r>
            <a:r>
              <a:rPr lang="en-GB" noProof="0" dirty="0" err="1"/>
              <a:t>bemutatja</a:t>
            </a:r>
            <a:r>
              <a:rPr lang="en-GB" noProof="0" dirty="0"/>
              <a:t>, </a:t>
            </a:r>
            <a:r>
              <a:rPr lang="en-GB" noProof="0" dirty="0" err="1"/>
              <a:t>miért</a:t>
            </a:r>
            <a:r>
              <a:rPr lang="en-GB" noProof="0" dirty="0"/>
              <a:t> van </a:t>
            </a:r>
            <a:r>
              <a:rPr lang="en-GB" noProof="0" dirty="0" err="1"/>
              <a:t>szükség</a:t>
            </a:r>
            <a:r>
              <a:rPr lang="en-GB" noProof="0" dirty="0"/>
              <a:t> </a:t>
            </a:r>
            <a:r>
              <a:rPr lang="en-GB" noProof="0" dirty="0" err="1"/>
              <a:t>prototípusra</a:t>
            </a:r>
            <a:r>
              <a:rPr lang="en-GB" noProof="0" dirty="0"/>
              <a:t> </a:t>
            </a:r>
            <a:r>
              <a:rPr lang="en-GB" noProof="0" dirty="0" err="1"/>
              <a:t>az</a:t>
            </a:r>
            <a:r>
              <a:rPr lang="en-GB" noProof="0" dirty="0"/>
              <a:t> </a:t>
            </a:r>
            <a:r>
              <a:rPr lang="en-GB" noProof="0" dirty="0" err="1"/>
              <a:t>innovációs</a:t>
            </a:r>
            <a:r>
              <a:rPr lang="en-GB" noProof="0" dirty="0"/>
              <a:t> </a:t>
            </a:r>
            <a:r>
              <a:rPr lang="en-GB" noProof="0" dirty="0" err="1"/>
              <a:t>fejlesztési</a:t>
            </a:r>
            <a:r>
              <a:rPr lang="en-GB" noProof="0" dirty="0"/>
              <a:t> </a:t>
            </a:r>
            <a:r>
              <a:rPr lang="en-GB" noProof="0" dirty="0" err="1"/>
              <a:t>ciklusban</a:t>
            </a:r>
            <a:r>
              <a:rPr lang="en-GB" noProof="0" dirty="0"/>
              <a:t>.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dr. Borut Likar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887134-1CB9-40B4-B6F1-1D72231C3FE7}" type="slidenum">
              <a:rPr lang="sl-SI" smtClean="0"/>
              <a:pPr>
                <a:defRPr/>
              </a:pPr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329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noProof="0" dirty="0" err="1"/>
              <a:t>Ez</a:t>
            </a:r>
            <a:r>
              <a:rPr lang="en-GB" noProof="0" dirty="0"/>
              <a:t> a </a:t>
            </a:r>
            <a:r>
              <a:rPr lang="en-GB" noProof="0" dirty="0" err="1"/>
              <a:t>dia</a:t>
            </a:r>
            <a:r>
              <a:rPr lang="en-GB" noProof="0" dirty="0"/>
              <a:t> </a:t>
            </a:r>
            <a:r>
              <a:rPr lang="en-GB" noProof="0" dirty="0" err="1"/>
              <a:t>bemutatja</a:t>
            </a:r>
            <a:r>
              <a:rPr lang="en-GB" noProof="0" dirty="0"/>
              <a:t>, </a:t>
            </a:r>
            <a:r>
              <a:rPr lang="en-GB" noProof="0" dirty="0" err="1"/>
              <a:t>miért</a:t>
            </a:r>
            <a:r>
              <a:rPr lang="en-GB" noProof="0" dirty="0"/>
              <a:t> van </a:t>
            </a:r>
            <a:r>
              <a:rPr lang="en-GB" noProof="0" dirty="0" err="1"/>
              <a:t>szükség</a:t>
            </a:r>
            <a:r>
              <a:rPr lang="en-GB" noProof="0" dirty="0"/>
              <a:t> </a:t>
            </a:r>
            <a:r>
              <a:rPr lang="en-GB" noProof="0" dirty="0" err="1"/>
              <a:t>prototípusra</a:t>
            </a:r>
            <a:r>
              <a:rPr lang="en-GB" noProof="0" dirty="0"/>
              <a:t> </a:t>
            </a:r>
            <a:r>
              <a:rPr lang="en-GB" noProof="0" dirty="0" err="1"/>
              <a:t>az</a:t>
            </a:r>
            <a:r>
              <a:rPr lang="en-GB" noProof="0" dirty="0"/>
              <a:t> </a:t>
            </a:r>
            <a:r>
              <a:rPr lang="en-GB" noProof="0" dirty="0" err="1"/>
              <a:t>innovációs</a:t>
            </a:r>
            <a:r>
              <a:rPr lang="en-GB" noProof="0" dirty="0"/>
              <a:t> </a:t>
            </a:r>
            <a:r>
              <a:rPr lang="en-GB" noProof="0" dirty="0" err="1"/>
              <a:t>fejlesztési</a:t>
            </a:r>
            <a:r>
              <a:rPr lang="en-GB" noProof="0" dirty="0"/>
              <a:t> </a:t>
            </a:r>
            <a:r>
              <a:rPr lang="en-GB" noProof="0" dirty="0" err="1"/>
              <a:t>ciklusban</a:t>
            </a:r>
            <a:r>
              <a:rPr lang="en-GB" noProof="0" dirty="0"/>
              <a:t>.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dr. Borut Likar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887134-1CB9-40B4-B6F1-1D72231C3FE7}" type="slidenum">
              <a:rPr lang="sl-SI" smtClean="0"/>
              <a:pPr>
                <a:defRPr/>
              </a:pPr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1752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err="1"/>
              <a:t>Ez</a:t>
            </a:r>
            <a:r>
              <a:rPr lang="en-GB" noProof="0" dirty="0"/>
              <a:t> a </a:t>
            </a:r>
            <a:r>
              <a:rPr lang="en-GB" noProof="0" dirty="0" err="1"/>
              <a:t>dia</a:t>
            </a:r>
            <a:r>
              <a:rPr lang="en-GB" noProof="0" dirty="0"/>
              <a:t> </a:t>
            </a:r>
            <a:r>
              <a:rPr lang="en-GB" noProof="0" dirty="0" err="1"/>
              <a:t>bemutatja</a:t>
            </a:r>
            <a:r>
              <a:rPr lang="en-GB" noProof="0" dirty="0"/>
              <a:t> a </a:t>
            </a:r>
            <a:r>
              <a:rPr lang="en-GB" noProof="0" dirty="0" err="1"/>
              <a:t>feltaláló</a:t>
            </a:r>
            <a:r>
              <a:rPr lang="en-GB" noProof="0" dirty="0"/>
              <a:t> </a:t>
            </a:r>
            <a:r>
              <a:rPr lang="en-GB" noProof="0" dirty="0" err="1"/>
              <a:t>az</a:t>
            </a:r>
            <a:r>
              <a:rPr lang="en-GB" noProof="0" dirty="0"/>
              <a:t> </a:t>
            </a:r>
            <a:r>
              <a:rPr lang="en-GB" noProof="0" dirty="0" err="1"/>
              <a:t>innovációs</a:t>
            </a:r>
            <a:r>
              <a:rPr lang="en-GB" noProof="0" dirty="0"/>
              <a:t> </a:t>
            </a:r>
            <a:r>
              <a:rPr lang="en-GB" noProof="0" dirty="0" err="1"/>
              <a:t>folyamat</a:t>
            </a:r>
            <a:r>
              <a:rPr lang="en-GB" noProof="0" dirty="0"/>
              <a:t> </a:t>
            </a:r>
            <a:r>
              <a:rPr lang="en-GB" noProof="0" dirty="0" err="1"/>
              <a:t>különböző</a:t>
            </a:r>
            <a:r>
              <a:rPr lang="en-GB" noProof="0" dirty="0"/>
              <a:t> </a:t>
            </a:r>
            <a:r>
              <a:rPr lang="en-GB" noProof="0" dirty="0" err="1"/>
              <a:t>fázisai</a:t>
            </a:r>
            <a:r>
              <a:rPr lang="hu-HU" noProof="0" dirty="0" err="1"/>
              <a:t>ra</a:t>
            </a:r>
            <a:r>
              <a:rPr lang="hu-HU" noProof="0" dirty="0"/>
              <a:t> fókuszálást</a:t>
            </a:r>
            <a:r>
              <a:rPr lang="en-GB" noProof="0" dirty="0"/>
              <a:t> (</a:t>
            </a:r>
            <a:r>
              <a:rPr lang="en-GB" noProof="0" dirty="0" err="1"/>
              <a:t>kutatás</a:t>
            </a:r>
            <a:r>
              <a:rPr lang="en-GB" noProof="0" dirty="0"/>
              <a:t>, </a:t>
            </a:r>
            <a:r>
              <a:rPr lang="en-GB" noProof="0" dirty="0" err="1"/>
              <a:t>koncepció</a:t>
            </a:r>
            <a:r>
              <a:rPr lang="en-GB" noProof="0" dirty="0"/>
              <a:t> </a:t>
            </a:r>
            <a:r>
              <a:rPr lang="en-GB" noProof="0" dirty="0" err="1"/>
              <a:t>prototípus</a:t>
            </a:r>
            <a:r>
              <a:rPr lang="en-GB" noProof="0" dirty="0"/>
              <a:t>, design). A </a:t>
            </a:r>
            <a:r>
              <a:rPr lang="en-GB" noProof="0" dirty="0" err="1"/>
              <a:t>prototípus</a:t>
            </a:r>
            <a:r>
              <a:rPr lang="en-GB" noProof="0" dirty="0"/>
              <a:t> </a:t>
            </a:r>
            <a:r>
              <a:rPr lang="en-GB" noProof="0" dirty="0" err="1"/>
              <a:t>arra</a:t>
            </a:r>
            <a:r>
              <a:rPr lang="en-GB" noProof="0" dirty="0"/>
              <a:t> </a:t>
            </a:r>
            <a:r>
              <a:rPr lang="hu-HU" noProof="0" dirty="0"/>
              <a:t>készteti</a:t>
            </a:r>
            <a:r>
              <a:rPr lang="en-GB" noProof="0" dirty="0"/>
              <a:t> a </a:t>
            </a:r>
            <a:r>
              <a:rPr lang="en-GB" noProof="0" dirty="0" err="1"/>
              <a:t>feltalálót</a:t>
            </a:r>
            <a:r>
              <a:rPr lang="en-GB" noProof="0" dirty="0"/>
              <a:t>, </a:t>
            </a:r>
            <a:r>
              <a:rPr lang="en-GB" noProof="0" dirty="0" err="1"/>
              <a:t>hogy</a:t>
            </a:r>
            <a:r>
              <a:rPr lang="en-GB" noProof="0" dirty="0"/>
              <a:t> </a:t>
            </a:r>
            <a:r>
              <a:rPr lang="en-GB" noProof="0" dirty="0" err="1"/>
              <a:t>összpontosítson</a:t>
            </a:r>
            <a:r>
              <a:rPr lang="en-GB" noProof="0" dirty="0"/>
              <a:t>. A </a:t>
            </a:r>
            <a:r>
              <a:rPr lang="en-GB" noProof="0" dirty="0" err="1"/>
              <a:t>prototípus</a:t>
            </a:r>
            <a:r>
              <a:rPr lang="en-GB" noProof="0" dirty="0"/>
              <a:t> </a:t>
            </a:r>
            <a:r>
              <a:rPr lang="en-GB" noProof="0" dirty="0" err="1"/>
              <a:t>teszteléséig</a:t>
            </a:r>
            <a:r>
              <a:rPr lang="en-GB" noProof="0" dirty="0"/>
              <a:t> </a:t>
            </a:r>
            <a:r>
              <a:rPr lang="en-GB" noProof="0" dirty="0" err="1"/>
              <a:t>nem</a:t>
            </a:r>
            <a:r>
              <a:rPr lang="en-GB" noProof="0" dirty="0"/>
              <a:t> </a:t>
            </a:r>
            <a:r>
              <a:rPr lang="en-GB" noProof="0" dirty="0" err="1"/>
              <a:t>érdemes</a:t>
            </a:r>
            <a:r>
              <a:rPr lang="en-GB" noProof="0" dirty="0"/>
              <a:t> </a:t>
            </a:r>
            <a:r>
              <a:rPr lang="en-GB" noProof="0" dirty="0" err="1"/>
              <a:t>elkezdeni</a:t>
            </a:r>
            <a:r>
              <a:rPr lang="en-GB" noProof="0" dirty="0"/>
              <a:t> a </a:t>
            </a:r>
            <a:r>
              <a:rPr lang="en-GB" noProof="0" dirty="0" err="1"/>
              <a:t>termék</a:t>
            </a:r>
            <a:r>
              <a:rPr lang="en-GB" noProof="0" dirty="0"/>
              <a:t> </a:t>
            </a:r>
            <a:r>
              <a:rPr lang="en-GB" noProof="0" dirty="0" err="1"/>
              <a:t>végső</a:t>
            </a:r>
            <a:r>
              <a:rPr lang="en-GB" noProof="0" dirty="0"/>
              <a:t> </a:t>
            </a:r>
            <a:r>
              <a:rPr lang="en-GB" noProof="0" dirty="0" err="1"/>
              <a:t>kialakítását</a:t>
            </a:r>
            <a:r>
              <a:rPr lang="en-GB" noProof="0" dirty="0"/>
              <a:t>.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dr. Borut Likar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887134-1CB9-40B4-B6F1-1D72231C3FE7}" type="slidenum">
              <a:rPr lang="sl-SI" smtClean="0"/>
              <a:pPr>
                <a:defRPr/>
              </a:pPr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1019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noProof="0" dirty="0"/>
              <a:t> a prototípusokhoz kapcsolódó alapvető fogalmak:</a:t>
            </a:r>
          </a:p>
          <a:p>
            <a:pPr>
              <a:buFontTx/>
              <a:buChar char="-"/>
            </a:pPr>
            <a:r>
              <a:rPr lang="hu-HU" noProof="0" dirty="0"/>
              <a:t> legyen cselekvésorientált</a:t>
            </a:r>
          </a:p>
          <a:p>
            <a:pPr>
              <a:buFontTx/>
              <a:buChar char="-"/>
            </a:pPr>
            <a:r>
              <a:rPr lang="hu-HU" noProof="0" dirty="0"/>
              <a:t>  együttműködés (ez a következő képzési elemhez is kapcsolódik - </a:t>
            </a:r>
            <a:r>
              <a:rPr lang="hu-HU" noProof="0" dirty="0" err="1"/>
              <a:t>multidiszciplinaritás</a:t>
            </a:r>
            <a:r>
              <a:rPr lang="hu-HU" noProof="0" dirty="0"/>
              <a:t>)</a:t>
            </a:r>
          </a:p>
          <a:p>
            <a:pPr>
              <a:buFontTx/>
              <a:buChar char="-"/>
            </a:pPr>
            <a:r>
              <a:rPr lang="hu-HU" noProof="0" dirty="0"/>
              <a:t>  ne csak az ötletet magyarázza el - készítsen prototípust és mutassa be / tesztelje végfelhasználókon belül</a:t>
            </a:r>
          </a:p>
          <a:p>
            <a:pPr>
              <a:buFontTx/>
              <a:buChar char="-"/>
            </a:pPr>
            <a:r>
              <a:rPr lang="hu-HU" noProof="0" dirty="0"/>
              <a:t>  próbálja meg tökéletesíteni az ötletet kísérleti megközelítés alkalmazásával (nézd meg a következő diákat is)</a:t>
            </a:r>
            <a:endParaRPr lang="en-GB" noProof="0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dr. Borut Likar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887134-1CB9-40B4-B6F1-1D72231C3FE7}" type="slidenum">
              <a:rPr lang="sl-SI" smtClean="0"/>
              <a:pPr>
                <a:defRPr/>
              </a:pPr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2458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noProof="0" dirty="0" err="1"/>
              <a:t>Az</a:t>
            </a:r>
            <a:r>
              <a:rPr lang="en-GB" noProof="0" dirty="0"/>
              <a:t> </a:t>
            </a:r>
            <a:r>
              <a:rPr lang="en-GB" noProof="0" dirty="0" err="1"/>
              <a:t>ötlet-innovációs</a:t>
            </a:r>
            <a:r>
              <a:rPr lang="en-GB" noProof="0" dirty="0"/>
              <a:t> </a:t>
            </a:r>
            <a:r>
              <a:rPr lang="en-GB" noProof="0" dirty="0" err="1"/>
              <a:t>folyamattal</a:t>
            </a:r>
            <a:r>
              <a:rPr lang="en-GB" noProof="0" dirty="0"/>
              <a:t> </a:t>
            </a:r>
            <a:r>
              <a:rPr lang="en-GB" noProof="0" dirty="0" err="1"/>
              <a:t>foglalkozó</a:t>
            </a:r>
            <a:r>
              <a:rPr lang="en-GB" noProof="0" dirty="0"/>
              <a:t> modern </a:t>
            </a:r>
            <a:r>
              <a:rPr lang="en-GB" noProof="0" dirty="0" err="1"/>
              <a:t>megközelítések</a:t>
            </a:r>
            <a:r>
              <a:rPr lang="en-GB" noProof="0" dirty="0"/>
              <a:t> </a:t>
            </a:r>
            <a:r>
              <a:rPr lang="en-GB" noProof="0" dirty="0" err="1"/>
              <a:t>egyike</a:t>
            </a:r>
            <a:r>
              <a:rPr lang="en-GB" noProof="0" dirty="0"/>
              <a:t> a Design </a:t>
            </a:r>
            <a:r>
              <a:rPr lang="en-GB" noProof="0" dirty="0" err="1"/>
              <a:t>gondolkodás</a:t>
            </a:r>
            <a:r>
              <a:rPr lang="en-GB" noProof="0" dirty="0"/>
              <a:t> (</a:t>
            </a:r>
            <a:r>
              <a:rPr lang="hu-HU" noProof="0" dirty="0"/>
              <a:t>„</a:t>
            </a:r>
            <a:r>
              <a:rPr lang="en-GB" noProof="0" dirty="0"/>
              <a:t>D</a:t>
            </a:r>
            <a:r>
              <a:rPr lang="hu-HU" noProof="0" dirty="0"/>
              <a:t>”</a:t>
            </a:r>
            <a:r>
              <a:rPr lang="en-GB" noProof="0" dirty="0"/>
              <a:t> </a:t>
            </a:r>
            <a:r>
              <a:rPr lang="en-GB" noProof="0" dirty="0" err="1"/>
              <a:t>iskolák</a:t>
            </a:r>
            <a:r>
              <a:rPr lang="en-GB" noProof="0" dirty="0"/>
              <a:t>). </a:t>
            </a:r>
            <a:r>
              <a:rPr lang="en-GB" noProof="0" dirty="0" err="1"/>
              <a:t>Erõs</a:t>
            </a:r>
            <a:r>
              <a:rPr lang="en-GB" noProof="0" dirty="0"/>
              <a:t> </a:t>
            </a:r>
            <a:r>
              <a:rPr lang="en-GB" noProof="0" dirty="0" err="1"/>
              <a:t>hangsúlyt</a:t>
            </a:r>
            <a:r>
              <a:rPr lang="en-GB" noProof="0" dirty="0"/>
              <a:t> </a:t>
            </a:r>
            <a:r>
              <a:rPr lang="en-GB" noProof="0" dirty="0" err="1"/>
              <a:t>kap</a:t>
            </a:r>
            <a:r>
              <a:rPr lang="en-GB" noProof="0" dirty="0"/>
              <a:t> </a:t>
            </a:r>
            <a:r>
              <a:rPr lang="en-GB" noProof="0" dirty="0" err="1"/>
              <a:t>az</a:t>
            </a:r>
            <a:r>
              <a:rPr lang="en-GB" noProof="0" dirty="0"/>
              <a:t> </a:t>
            </a:r>
            <a:r>
              <a:rPr lang="en-GB" noProof="0" dirty="0" err="1"/>
              <a:t>elsõ</a:t>
            </a:r>
            <a:r>
              <a:rPr lang="en-GB" noProof="0" dirty="0"/>
              <a:t> </a:t>
            </a:r>
            <a:r>
              <a:rPr lang="en-GB" noProof="0" dirty="0" err="1"/>
              <a:t>fázis</a:t>
            </a:r>
            <a:r>
              <a:rPr lang="en-GB" noProof="0" dirty="0"/>
              <a:t> - a </a:t>
            </a:r>
            <a:r>
              <a:rPr lang="en-GB" noProof="0" dirty="0" err="1"/>
              <a:t>végfelhasználó</a:t>
            </a:r>
            <a:r>
              <a:rPr lang="en-GB" noProof="0" dirty="0"/>
              <a:t> </a:t>
            </a:r>
            <a:r>
              <a:rPr lang="en-GB" noProof="0" dirty="0" err="1"/>
              <a:t>problémájának</a:t>
            </a:r>
            <a:r>
              <a:rPr lang="en-GB" noProof="0" dirty="0"/>
              <a:t> / </a:t>
            </a:r>
            <a:r>
              <a:rPr lang="en-GB" noProof="0" dirty="0" err="1"/>
              <a:t>igényének</a:t>
            </a:r>
            <a:r>
              <a:rPr lang="en-GB" noProof="0" dirty="0"/>
              <a:t> </a:t>
            </a:r>
            <a:r>
              <a:rPr lang="en-GB" noProof="0" dirty="0" err="1"/>
              <a:t>megértése</a:t>
            </a:r>
            <a:r>
              <a:rPr lang="en-GB" noProof="0" dirty="0"/>
              <a:t>. </a:t>
            </a:r>
            <a:r>
              <a:rPr lang="en-GB" noProof="0" dirty="0" err="1"/>
              <a:t>Ezenkívül</a:t>
            </a:r>
            <a:r>
              <a:rPr lang="en-GB" noProof="0" dirty="0"/>
              <a:t> </a:t>
            </a:r>
            <a:r>
              <a:rPr lang="en-GB" noProof="0" dirty="0" err="1"/>
              <a:t>az</a:t>
            </a:r>
            <a:r>
              <a:rPr lang="en-GB" noProof="0" dirty="0"/>
              <a:t> </a:t>
            </a:r>
            <a:r>
              <a:rPr lang="en-GB" noProof="0" dirty="0" err="1"/>
              <a:t>előző</a:t>
            </a:r>
            <a:r>
              <a:rPr lang="en-GB" noProof="0" dirty="0"/>
              <a:t> </a:t>
            </a:r>
            <a:r>
              <a:rPr lang="en-GB" noProof="0" dirty="0" err="1"/>
              <a:t>diák</a:t>
            </a:r>
            <a:r>
              <a:rPr lang="en-GB" noProof="0" dirty="0"/>
              <a:t> </a:t>
            </a:r>
            <a:r>
              <a:rPr lang="en-GB" noProof="0" dirty="0" err="1"/>
              <a:t>egyikén</a:t>
            </a:r>
            <a:r>
              <a:rPr lang="en-GB" noProof="0" dirty="0"/>
              <a:t> (</a:t>
            </a:r>
            <a:r>
              <a:rPr lang="en-GB" noProof="0" dirty="0" err="1"/>
              <a:t>alapkoncepció</a:t>
            </a:r>
            <a:r>
              <a:rPr lang="en-GB" noProof="0" dirty="0"/>
              <a:t>) </a:t>
            </a:r>
            <a:r>
              <a:rPr lang="en-GB" noProof="0" dirty="0" err="1"/>
              <a:t>bemutatott</a:t>
            </a:r>
            <a:r>
              <a:rPr lang="en-GB" noProof="0" dirty="0"/>
              <a:t> </a:t>
            </a:r>
            <a:r>
              <a:rPr lang="en-GB" noProof="0" dirty="0" err="1"/>
              <a:t>koncepciók</a:t>
            </a:r>
            <a:r>
              <a:rPr lang="en-GB" noProof="0" dirty="0"/>
              <a:t> </a:t>
            </a:r>
            <a:r>
              <a:rPr lang="en-GB" noProof="0" dirty="0" err="1"/>
              <a:t>erősen</a:t>
            </a:r>
            <a:r>
              <a:rPr lang="en-GB" noProof="0" dirty="0"/>
              <a:t> </a:t>
            </a:r>
            <a:r>
              <a:rPr lang="en-GB" noProof="0" dirty="0" err="1"/>
              <a:t>integráltak</a:t>
            </a:r>
            <a:r>
              <a:rPr lang="en-GB" noProof="0" dirty="0"/>
              <a:t>.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The presented </a:t>
            </a:r>
            <a:r>
              <a:rPr lang="en-GB" sz="1200" noProof="0" dirty="0"/>
              <a:t>Performance Criteria will be addressed within this Element </a:t>
            </a:r>
            <a:endParaRPr lang="en-GB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8405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Minden </a:t>
            </a:r>
            <a:r>
              <a:rPr lang="en-GB" noProof="0" dirty="0" err="1"/>
              <a:t>fázis</a:t>
            </a:r>
            <a:r>
              <a:rPr lang="en-GB" noProof="0" dirty="0"/>
              <a:t> </a:t>
            </a:r>
            <a:r>
              <a:rPr lang="en-GB" noProof="0" dirty="0" err="1"/>
              <a:t>egymáshoz</a:t>
            </a:r>
            <a:r>
              <a:rPr lang="en-GB" noProof="0" dirty="0"/>
              <a:t> </a:t>
            </a:r>
            <a:r>
              <a:rPr lang="en-GB" noProof="0" dirty="0" err="1"/>
              <a:t>kapcsolódik</a:t>
            </a:r>
            <a:r>
              <a:rPr lang="en-GB" noProof="0" dirty="0"/>
              <a:t> - pl. </a:t>
            </a:r>
            <a:r>
              <a:rPr lang="en-GB" noProof="0" dirty="0" err="1"/>
              <a:t>amikor</a:t>
            </a:r>
            <a:r>
              <a:rPr lang="en-GB" noProof="0" dirty="0"/>
              <a:t> a </a:t>
            </a:r>
            <a:r>
              <a:rPr lang="en-GB" noProof="0" dirty="0" err="1"/>
              <a:t>prototípus</a:t>
            </a:r>
            <a:r>
              <a:rPr lang="en-GB" noProof="0" dirty="0"/>
              <a:t> </a:t>
            </a:r>
            <a:r>
              <a:rPr lang="en-GB" noProof="0" dirty="0" err="1"/>
              <a:t>elkészül</a:t>
            </a:r>
            <a:r>
              <a:rPr lang="en-GB" noProof="0" dirty="0"/>
              <a:t>, </a:t>
            </a:r>
            <a:r>
              <a:rPr lang="en-GB" noProof="0" dirty="0" err="1"/>
              <a:t>gyakran</a:t>
            </a:r>
            <a:r>
              <a:rPr lang="en-GB" noProof="0" dirty="0"/>
              <a:t> </a:t>
            </a:r>
            <a:r>
              <a:rPr lang="en-GB" noProof="0" dirty="0" err="1"/>
              <a:t>újra</a:t>
            </a:r>
            <a:r>
              <a:rPr lang="en-GB" noProof="0" dirty="0"/>
              <a:t> </a:t>
            </a:r>
            <a:r>
              <a:rPr lang="en-GB" noProof="0" dirty="0" err="1"/>
              <a:t>kell</a:t>
            </a:r>
            <a:r>
              <a:rPr lang="en-GB" noProof="0" dirty="0"/>
              <a:t> </a:t>
            </a:r>
            <a:r>
              <a:rPr lang="en-GB" noProof="0" dirty="0" err="1"/>
              <a:t>definiálni</a:t>
            </a:r>
            <a:r>
              <a:rPr lang="en-GB" noProof="0" dirty="0"/>
              <a:t> a </a:t>
            </a:r>
            <a:r>
              <a:rPr lang="en-GB" noProof="0" dirty="0" err="1"/>
              <a:t>problémát</a:t>
            </a:r>
            <a:r>
              <a:rPr lang="en-GB" noProof="0" dirty="0"/>
              <a:t>, </a:t>
            </a:r>
            <a:r>
              <a:rPr lang="en-GB" noProof="0" dirty="0" err="1"/>
              <a:t>új</a:t>
            </a:r>
            <a:r>
              <a:rPr lang="en-GB" noProof="0" dirty="0"/>
              <a:t> </a:t>
            </a:r>
            <a:r>
              <a:rPr lang="en-GB" noProof="0" dirty="0" err="1"/>
              <a:t>ötleteket</a:t>
            </a:r>
            <a:r>
              <a:rPr lang="en-GB" noProof="0" dirty="0"/>
              <a:t> </a:t>
            </a:r>
            <a:r>
              <a:rPr lang="en-GB" noProof="0" dirty="0" err="1"/>
              <a:t>és</a:t>
            </a:r>
            <a:r>
              <a:rPr lang="en-GB" noProof="0" dirty="0"/>
              <a:t> </a:t>
            </a:r>
            <a:r>
              <a:rPr lang="en-GB" noProof="0" dirty="0" err="1"/>
              <a:t>új</a:t>
            </a:r>
            <a:r>
              <a:rPr lang="en-GB" noProof="0" dirty="0"/>
              <a:t> </a:t>
            </a:r>
            <a:r>
              <a:rPr lang="en-GB" noProof="0" dirty="0" err="1"/>
              <a:t>prototípust</a:t>
            </a:r>
            <a:r>
              <a:rPr lang="en-GB" noProof="0" dirty="0"/>
              <a:t> </a:t>
            </a:r>
            <a:r>
              <a:rPr lang="en-GB" noProof="0" dirty="0" err="1"/>
              <a:t>kell</a:t>
            </a:r>
            <a:r>
              <a:rPr lang="en-GB" noProof="0" dirty="0"/>
              <a:t> </a:t>
            </a:r>
            <a:r>
              <a:rPr lang="en-GB" noProof="0" dirty="0" err="1"/>
              <a:t>készíteni</a:t>
            </a:r>
            <a:r>
              <a:rPr lang="en-GB" noProof="0" dirty="0"/>
              <a:t>. </a:t>
            </a:r>
            <a:r>
              <a:rPr lang="en-GB" noProof="0" dirty="0" err="1"/>
              <a:t>Hasonló</a:t>
            </a:r>
            <a:r>
              <a:rPr lang="en-GB" noProof="0" dirty="0"/>
              <a:t> a </a:t>
            </a:r>
            <a:r>
              <a:rPr lang="en-GB" noProof="0" dirty="0" err="1"/>
              <a:t>helyzet</a:t>
            </a:r>
            <a:r>
              <a:rPr lang="en-GB" noProof="0" dirty="0"/>
              <a:t> a </a:t>
            </a:r>
            <a:r>
              <a:rPr lang="en-GB" noProof="0" dirty="0" err="1"/>
              <a:t>többi</a:t>
            </a:r>
            <a:r>
              <a:rPr lang="en-GB" noProof="0" dirty="0"/>
              <a:t> </a:t>
            </a:r>
            <a:r>
              <a:rPr lang="en-GB" noProof="0" dirty="0" err="1"/>
              <a:t>fázisban</a:t>
            </a:r>
            <a:r>
              <a:rPr lang="hu-HU" noProof="0" dirty="0"/>
              <a:t> is</a:t>
            </a:r>
            <a:r>
              <a:rPr lang="en-GB" noProof="0" dirty="0"/>
              <a:t>.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dr. Borut Likar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887134-1CB9-40B4-B6F1-1D72231C3FE7}" type="slidenum">
              <a:rPr lang="sl-SI" smtClean="0"/>
              <a:pPr>
                <a:defRPr/>
              </a:pPr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5355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noProof="0" dirty="0" err="1"/>
              <a:t>Ezen</a:t>
            </a:r>
            <a:r>
              <a:rPr lang="en-GB" noProof="0" dirty="0"/>
              <a:t> a </a:t>
            </a:r>
            <a:r>
              <a:rPr lang="en-GB" noProof="0" dirty="0" err="1"/>
              <a:t>csúszkán</a:t>
            </a:r>
            <a:r>
              <a:rPr lang="en-GB" noProof="0" dirty="0"/>
              <a:t> </a:t>
            </a:r>
            <a:r>
              <a:rPr lang="en-GB" noProof="0" dirty="0" err="1"/>
              <a:t>bemutatnak</a:t>
            </a:r>
            <a:r>
              <a:rPr lang="en-GB" noProof="0" dirty="0"/>
              <a:t> </a:t>
            </a:r>
            <a:r>
              <a:rPr lang="en-GB" noProof="0" dirty="0" err="1"/>
              <a:t>néhány</a:t>
            </a:r>
            <a:r>
              <a:rPr lang="en-GB" noProof="0" dirty="0"/>
              <a:t> </a:t>
            </a:r>
            <a:r>
              <a:rPr lang="en-GB" noProof="0" dirty="0" err="1"/>
              <a:t>prototípus</a:t>
            </a:r>
            <a:r>
              <a:rPr lang="en-GB" noProof="0" dirty="0"/>
              <a:t> </a:t>
            </a:r>
            <a:r>
              <a:rPr lang="en-GB" noProof="0" dirty="0" err="1"/>
              <a:t>gyártásával</a:t>
            </a:r>
            <a:r>
              <a:rPr lang="en-GB" noProof="0" dirty="0"/>
              <a:t> </a:t>
            </a:r>
            <a:r>
              <a:rPr lang="en-GB" noProof="0" dirty="0" err="1"/>
              <a:t>kapcsolatos</a:t>
            </a:r>
            <a:r>
              <a:rPr lang="en-GB" noProof="0" dirty="0"/>
              <a:t> </a:t>
            </a:r>
            <a:r>
              <a:rPr lang="en-GB" noProof="0" dirty="0" err="1"/>
              <a:t>tanácso</a:t>
            </a:r>
            <a:r>
              <a:rPr lang="hu-HU" noProof="0" dirty="0"/>
              <a:t>t.</a:t>
            </a:r>
            <a:endParaRPr lang="en-GB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22</a:t>
            </a:fld>
            <a:endParaRPr lang="en-GB" noProof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Az első prototípus egy működő prototípus, amelyet gyorsan létre kell hozni</a:t>
            </a:r>
            <a:endParaRPr lang="en-GB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23</a:t>
            </a:fld>
            <a:endParaRPr lang="en-GB" noProof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A </a:t>
            </a:r>
            <a:r>
              <a:rPr lang="hu-HU" noProof="0" dirty="0"/>
              <a:t>kereskedelemben </a:t>
            </a:r>
            <a:r>
              <a:rPr lang="en-GB" noProof="0" dirty="0" err="1"/>
              <a:t>elérhető</a:t>
            </a:r>
            <a:r>
              <a:rPr lang="en-GB" noProof="0" dirty="0"/>
              <a:t> </a:t>
            </a:r>
            <a:r>
              <a:rPr lang="en-GB" noProof="0" dirty="0" err="1"/>
              <a:t>szabványos</a:t>
            </a:r>
            <a:r>
              <a:rPr lang="en-GB" noProof="0" dirty="0"/>
              <a:t> </a:t>
            </a:r>
            <a:r>
              <a:rPr lang="en-GB" noProof="0" dirty="0" err="1"/>
              <a:t>alkatrészeket</a:t>
            </a:r>
            <a:r>
              <a:rPr lang="en-GB" noProof="0" dirty="0"/>
              <a:t> </a:t>
            </a:r>
            <a:r>
              <a:rPr lang="en-GB" noProof="0" dirty="0" err="1"/>
              <a:t>használj</a:t>
            </a:r>
            <a:r>
              <a:rPr lang="hu-HU" noProof="0" dirty="0" err="1"/>
              <a:t>uk</a:t>
            </a:r>
            <a:endParaRPr lang="en-GB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24</a:t>
            </a:fld>
            <a:endParaRPr lang="en-GB" noProof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A demo </a:t>
            </a:r>
            <a:r>
              <a:rPr lang="en-GB" noProof="0" dirty="0" err="1"/>
              <a:t>prototípus</a:t>
            </a:r>
            <a:r>
              <a:rPr lang="en-GB" noProof="0" dirty="0"/>
              <a:t> </a:t>
            </a:r>
            <a:r>
              <a:rPr lang="en-GB" noProof="0" dirty="0" err="1"/>
              <a:t>kifinomultabb</a:t>
            </a:r>
            <a:r>
              <a:rPr lang="en-GB" noProof="0" dirty="0"/>
              <a:t> </a:t>
            </a:r>
            <a:r>
              <a:rPr lang="en-GB" noProof="0" dirty="0" err="1"/>
              <a:t>és</a:t>
            </a:r>
            <a:r>
              <a:rPr lang="en-GB" noProof="0" dirty="0"/>
              <a:t> a </a:t>
            </a:r>
            <a:r>
              <a:rPr lang="hu-HU" noProof="0" dirty="0"/>
              <a:t>működőképes</a:t>
            </a:r>
            <a:r>
              <a:rPr lang="en-GB" noProof="0" dirty="0"/>
              <a:t> </a:t>
            </a:r>
            <a:r>
              <a:rPr lang="en-GB" noProof="0" dirty="0" err="1"/>
              <a:t>prototípus</a:t>
            </a:r>
            <a:r>
              <a:rPr lang="en-GB" noProof="0" dirty="0"/>
              <a:t> </a:t>
            </a:r>
            <a:r>
              <a:rPr lang="en-GB" noProof="0" dirty="0" err="1"/>
              <a:t>frissítését</a:t>
            </a:r>
            <a:r>
              <a:rPr lang="en-GB" noProof="0" dirty="0"/>
              <a:t> </a:t>
            </a:r>
            <a:r>
              <a:rPr lang="en-GB" noProof="0" dirty="0" err="1"/>
              <a:t>jelenti</a:t>
            </a:r>
            <a:r>
              <a:rPr lang="en-GB" noProof="0" dirty="0"/>
              <a:t>.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25</a:t>
            </a:fld>
            <a:endParaRPr lang="en-GB" noProof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A virág öntésére szolgáló eszköz az "</a:t>
            </a:r>
            <a:r>
              <a:rPr lang="hu-HU" noProof="0" dirty="0" err="1"/>
              <a:t>arduino</a:t>
            </a:r>
            <a:r>
              <a:rPr lang="hu-HU" noProof="0" dirty="0"/>
              <a:t>" platformon alapul, https://www.arduino.cc/. Lehetővé teszi a prototípusok egyszerű programozását. A tömegtermeléshez más technológiákat használnak.</a:t>
            </a:r>
            <a:endParaRPr lang="en-GB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Modern és rendelkezésre álló technológiákon alapuló eszköz segít a feltalálónak gyors és ésszerű áron előállítani egy prototípust vagy bizonyos alkatrészeket.</a:t>
            </a:r>
            <a:endParaRPr lang="en-GB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27</a:t>
            </a:fld>
            <a:endParaRPr lang="en-GB" noProof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sl-SI"/>
              <a:t>dr. Borut Likar</a:t>
            </a:r>
          </a:p>
        </p:txBody>
      </p:sp>
      <p:sp>
        <p:nvSpPr>
          <p:cNvPr id="11069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29ABC-C2FC-497C-A217-8BAD5D2E5B24}" type="slidenum">
              <a:rPr lang="sl-SI" smtClean="0"/>
              <a:pPr/>
              <a:t>28</a:t>
            </a:fld>
            <a:endParaRPr lang="sl-SI"/>
          </a:p>
        </p:txBody>
      </p:sp>
      <p:sp>
        <p:nvSpPr>
          <p:cNvPr id="1106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3350" y="857250"/>
            <a:ext cx="7618413" cy="4286250"/>
          </a:xfrm>
          <a:ln/>
        </p:spPr>
      </p:sp>
      <p:sp>
        <p:nvSpPr>
          <p:cNvPr id="11069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sz="1300" baseline="0" noProof="0" dirty="0"/>
              <a:t>Különféle számítógépes lehetőségek / példák:</a:t>
            </a:r>
            <a:endParaRPr lang="en-GB" sz="1300" baseline="0" noProof="0" dirty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noProof="0" dirty="0"/>
              <a:t>CAD – </a:t>
            </a:r>
            <a:r>
              <a:rPr lang="hu-HU" sz="1400" noProof="0" dirty="0"/>
              <a:t>számítógéppel segített tervezés - bal oldali kép</a:t>
            </a:r>
            <a:endParaRPr lang="en-GB" sz="1400" noProof="0" dirty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noProof="0" dirty="0"/>
              <a:t>CAE - </a:t>
            </a:r>
            <a:r>
              <a:rPr lang="en-GB" sz="1400" dirty="0" err="1"/>
              <a:t>Számítógéppel</a:t>
            </a:r>
            <a:r>
              <a:rPr lang="en-GB" sz="1400" dirty="0"/>
              <a:t> </a:t>
            </a:r>
            <a:r>
              <a:rPr lang="en-GB" sz="1400" dirty="0" err="1"/>
              <a:t>támogatott</a:t>
            </a:r>
            <a:r>
              <a:rPr lang="en-GB" sz="1400" dirty="0"/>
              <a:t> </a:t>
            </a:r>
            <a:r>
              <a:rPr lang="en-GB" sz="1400" dirty="0" err="1"/>
              <a:t>mérnöki</a:t>
            </a:r>
            <a:r>
              <a:rPr lang="hu-HU" sz="1400" dirty="0"/>
              <a:t> munka  </a:t>
            </a:r>
            <a:r>
              <a:rPr lang="en-GB" sz="1400" baseline="0" noProof="0" dirty="0"/>
              <a:t>(</a:t>
            </a:r>
            <a:r>
              <a:rPr lang="en-GB" sz="1400" baseline="0" noProof="0" dirty="0" err="1"/>
              <a:t>mechani</a:t>
            </a:r>
            <a:r>
              <a:rPr lang="hu-HU" sz="1400" baseline="0" noProof="0" dirty="0" err="1"/>
              <a:t>kai</a:t>
            </a:r>
            <a:r>
              <a:rPr lang="en-GB" sz="1400" baseline="0" noProof="0" dirty="0"/>
              <a:t> </a:t>
            </a:r>
            <a:r>
              <a:rPr lang="hu-HU" sz="1400" baseline="0" noProof="0" dirty="0"/>
              <a:t>és </a:t>
            </a:r>
            <a:r>
              <a:rPr lang="hu-HU" sz="1400" baseline="0" noProof="0" dirty="0" err="1"/>
              <a:t>hőmérséklti</a:t>
            </a:r>
            <a:r>
              <a:rPr lang="hu-HU" sz="1400" baseline="0" noProof="0" dirty="0"/>
              <a:t> szimuláció</a:t>
            </a:r>
            <a:r>
              <a:rPr lang="en-GB" sz="1400" baseline="0" noProof="0" dirty="0"/>
              <a:t>) – </a:t>
            </a:r>
            <a:r>
              <a:rPr lang="hu-HU" sz="1400" baseline="0" noProof="0" dirty="0"/>
              <a:t>jobb oldali kép</a:t>
            </a:r>
            <a:endParaRPr lang="en-GB" sz="1400" noProof="0" dirty="0"/>
          </a:p>
          <a:p>
            <a:endParaRPr lang="en-GB" sz="1300" noProof="0" dirty="0"/>
          </a:p>
        </p:txBody>
      </p:sp>
    </p:spTree>
    <p:extLst>
      <p:ext uri="{BB962C8B-B14F-4D97-AF65-F5344CB8AC3E}">
        <p14:creationId xmlns:p14="http://schemas.microsoft.com/office/powerpoint/2010/main" val="29191915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noProof="0" dirty="0" err="1"/>
              <a:t>Példa</a:t>
            </a:r>
            <a:r>
              <a:rPr lang="en-GB" noProof="0" dirty="0"/>
              <a:t> a 3 D (3 </a:t>
            </a:r>
            <a:r>
              <a:rPr lang="en-GB" noProof="0" dirty="0" err="1"/>
              <a:t>dimenziós</a:t>
            </a:r>
            <a:r>
              <a:rPr lang="en-GB" noProof="0" dirty="0"/>
              <a:t>) </a:t>
            </a:r>
            <a:r>
              <a:rPr lang="en-GB" noProof="0" dirty="0" err="1"/>
              <a:t>nyomtatásra</a:t>
            </a:r>
            <a:r>
              <a:rPr lang="en-GB" noProof="0" dirty="0"/>
              <a:t> </a:t>
            </a:r>
            <a:r>
              <a:rPr lang="en-GB" noProof="0" dirty="0" err="1"/>
              <a:t>számítógépes</a:t>
            </a:r>
            <a:r>
              <a:rPr lang="en-GB" noProof="0" dirty="0"/>
              <a:t> </a:t>
            </a:r>
            <a:r>
              <a:rPr lang="en-GB" noProof="0" dirty="0" err="1"/>
              <a:t>modell</a:t>
            </a:r>
            <a:r>
              <a:rPr lang="en-GB" noProof="0" dirty="0"/>
              <a:t> </a:t>
            </a:r>
            <a:r>
              <a:rPr lang="en-GB" noProof="0" dirty="0" err="1"/>
              <a:t>alapján</a:t>
            </a:r>
            <a:r>
              <a:rPr lang="en-GB" noProof="0" dirty="0"/>
              <a:t>.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noProof="0" dirty="0" err="1"/>
              <a:t>Gyors</a:t>
            </a:r>
            <a:r>
              <a:rPr lang="en-GB" noProof="0" dirty="0"/>
              <a:t> </a:t>
            </a:r>
            <a:r>
              <a:rPr lang="en-GB" noProof="0" dirty="0" err="1"/>
              <a:t>prototípuskészítés</a:t>
            </a:r>
            <a:r>
              <a:rPr lang="en-GB" noProof="0" dirty="0"/>
              <a:t> </a:t>
            </a:r>
            <a:r>
              <a:rPr lang="en-GB" noProof="0" dirty="0" err="1"/>
              <a:t>céljá</a:t>
            </a:r>
            <a:r>
              <a:rPr lang="hu-HU" noProof="0" dirty="0" err="1"/>
              <a:t>ra</a:t>
            </a:r>
            <a:r>
              <a:rPr lang="en-GB" noProof="0" dirty="0"/>
              <a:t> </a:t>
            </a:r>
            <a:r>
              <a:rPr lang="en-GB" noProof="0" dirty="0" err="1"/>
              <a:t>sok</a:t>
            </a:r>
            <a:r>
              <a:rPr lang="en-GB" noProof="0" dirty="0"/>
              <a:t> </a:t>
            </a:r>
            <a:r>
              <a:rPr lang="en-GB" noProof="0" dirty="0" err="1"/>
              <a:t>más</a:t>
            </a:r>
            <a:r>
              <a:rPr lang="en-GB" noProof="0" dirty="0"/>
              <a:t> </a:t>
            </a:r>
            <a:r>
              <a:rPr lang="en-GB" noProof="0" dirty="0" err="1"/>
              <a:t>technológia</a:t>
            </a:r>
            <a:r>
              <a:rPr lang="en-GB" noProof="0" dirty="0"/>
              <a:t> </a:t>
            </a:r>
            <a:r>
              <a:rPr lang="hu-HU" noProof="0" dirty="0"/>
              <a:t>is </a:t>
            </a:r>
            <a:r>
              <a:rPr lang="en-GB" noProof="0" dirty="0" err="1"/>
              <a:t>rendelkezésre</a:t>
            </a:r>
            <a:r>
              <a:rPr lang="hu-HU" noProof="0" dirty="0"/>
              <a:t> áll</a:t>
            </a:r>
            <a:r>
              <a:rPr lang="en-GB" noProof="0" dirty="0"/>
              <a:t>. </a:t>
            </a:r>
            <a:r>
              <a:rPr lang="en-GB" noProof="0" dirty="0" err="1"/>
              <a:t>Szükség</a:t>
            </a:r>
            <a:r>
              <a:rPr lang="en-GB" noProof="0" dirty="0"/>
              <a:t> </a:t>
            </a:r>
            <a:r>
              <a:rPr lang="en-GB" noProof="0" dirty="0" err="1"/>
              <a:t>esetén</a:t>
            </a:r>
            <a:r>
              <a:rPr lang="en-GB" noProof="0" dirty="0"/>
              <a:t> </a:t>
            </a:r>
            <a:r>
              <a:rPr lang="en-GB" noProof="0" dirty="0" err="1"/>
              <a:t>professzionális</a:t>
            </a:r>
            <a:r>
              <a:rPr lang="en-GB" noProof="0" dirty="0"/>
              <a:t> (</a:t>
            </a:r>
            <a:r>
              <a:rPr lang="en-GB" noProof="0" dirty="0" err="1"/>
              <a:t>vállalatok</a:t>
            </a:r>
            <a:r>
              <a:rPr lang="en-GB" noProof="0" dirty="0"/>
              <a:t>, </a:t>
            </a:r>
            <a:r>
              <a:rPr lang="en-GB" noProof="0" dirty="0" err="1"/>
              <a:t>prototípus</a:t>
            </a:r>
            <a:r>
              <a:rPr lang="en-GB" noProof="0" dirty="0"/>
              <a:t> </a:t>
            </a:r>
            <a:r>
              <a:rPr lang="en-GB" noProof="0" dirty="0" err="1"/>
              <a:t>laboratóriumok</a:t>
            </a:r>
            <a:r>
              <a:rPr lang="en-GB" noProof="0" dirty="0"/>
              <a:t>, </a:t>
            </a:r>
            <a:r>
              <a:rPr lang="en-GB" noProof="0" dirty="0" err="1"/>
              <a:t>egyetemek</a:t>
            </a:r>
            <a:r>
              <a:rPr lang="en-GB" noProof="0" dirty="0"/>
              <a:t> </a:t>
            </a:r>
            <a:r>
              <a:rPr lang="en-GB" noProof="0" dirty="0" err="1"/>
              <a:t>stb</a:t>
            </a:r>
            <a:r>
              <a:rPr lang="en-GB" noProof="0" dirty="0"/>
              <a:t>.) </a:t>
            </a:r>
            <a:r>
              <a:rPr lang="hu-HU" noProof="0" dirty="0"/>
              <a:t>t</a:t>
            </a:r>
            <a:r>
              <a:rPr lang="en-GB" noProof="0" dirty="0" err="1"/>
              <a:t>alálhatók</a:t>
            </a:r>
            <a:r>
              <a:rPr lang="en-GB" noProof="0" dirty="0"/>
              <a:t>, </a:t>
            </a:r>
            <a:r>
              <a:rPr lang="en-GB" noProof="0" dirty="0" err="1"/>
              <a:t>ahol</a:t>
            </a:r>
            <a:r>
              <a:rPr lang="en-GB" noProof="0" dirty="0"/>
              <a:t> </a:t>
            </a:r>
            <a:r>
              <a:rPr lang="en-GB" noProof="0" dirty="0" err="1"/>
              <a:t>ilyen</a:t>
            </a:r>
            <a:r>
              <a:rPr lang="en-GB" noProof="0" dirty="0"/>
              <a:t> </a:t>
            </a:r>
            <a:r>
              <a:rPr lang="en-GB" noProof="0" dirty="0" err="1"/>
              <a:t>szolgáltatások</a:t>
            </a:r>
            <a:r>
              <a:rPr lang="en-GB" noProof="0" dirty="0"/>
              <a:t> </a:t>
            </a:r>
            <a:r>
              <a:rPr lang="en-GB" noProof="0" dirty="0" err="1"/>
              <a:t>állnak</a:t>
            </a:r>
            <a:r>
              <a:rPr lang="en-GB" noProof="0" dirty="0"/>
              <a:t> </a:t>
            </a:r>
            <a:r>
              <a:rPr lang="en-GB" noProof="0" dirty="0" err="1"/>
              <a:t>rendelkezésre</a:t>
            </a:r>
            <a:r>
              <a:rPr lang="en-GB" noProof="0" dirty="0"/>
              <a:t>.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30</a:t>
            </a:fld>
            <a:endParaRPr lang="en-GB" noProof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-133350" y="857250"/>
            <a:ext cx="7618413" cy="428625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Ebben a részben a narancsszínű részeket mutatjuk be</a:t>
            </a:r>
            <a:endParaRPr lang="en-GB" noProof="0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>
                <a:solidFill>
                  <a:prstClr val="black"/>
                </a:solidFill>
              </a:rPr>
              <a:t>dr. Borut Likar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0B910B-55B8-475E-A9A6-DD9325795611}" type="slidenum">
              <a:rPr lang="sl-SI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304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A 3D nyomtatáshoz kapcsolódó egyik legérdekesebb példa a NASA űrállomásról származik. Meg kellett oldani egy problémát az űrben, de az eszköz nem állt rendelkezésre, de szerencsére 3D-s nyomtató igen. A hiányzó szerszámra vonatkozó adatokat elküldték a Földről, így az űrhajósok egyszerűen kinyomtatták a szerszámot, és megoldották a problémát.</a:t>
            </a:r>
            <a:endParaRPr lang="en-GB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31</a:t>
            </a:fld>
            <a:endParaRPr lang="en-GB" noProof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43285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noProof="0" dirty="0"/>
              <a:t>A középiskolásokban tanuló diákok receptek gyűjteményét készítették hagyományos ételekből. Az egyik hagyományos szlovén édes étel </a:t>
            </a:r>
            <a:r>
              <a:rPr lang="hu-HU" baseline="0" noProof="0" dirty="0" err="1"/>
              <a:t>Potica</a:t>
            </a:r>
            <a:r>
              <a:rPr lang="hu-HU" baseline="0" noProof="0" dirty="0"/>
              <a:t> (bal oldali kép). Jobbra van egy fagyasztott </a:t>
            </a:r>
            <a:r>
              <a:rPr lang="hu-HU" baseline="0" noProof="0" dirty="0" err="1"/>
              <a:t>Potica</a:t>
            </a:r>
            <a:r>
              <a:rPr lang="hu-HU" baseline="0" noProof="0" dirty="0"/>
              <a:t> - elnyert kereskedelmi termék, amelyet az elmúlt időszakban indítottak el, ami ideális a más országokba történő kivitelre</a:t>
            </a:r>
            <a:endParaRPr lang="en-GB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33</a:t>
            </a:fld>
            <a:endParaRPr lang="en-GB" noProof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sl-SI">
                <a:solidFill>
                  <a:prstClr val="black"/>
                </a:solidFill>
              </a:rPr>
              <a:t>dr. Borut Likar</a:t>
            </a:r>
          </a:p>
        </p:txBody>
      </p:sp>
      <p:sp>
        <p:nvSpPr>
          <p:cNvPr id="11069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29ABC-C2FC-497C-A217-8BAD5D2E5B24}" type="slidenum">
              <a:rPr lang="sl-SI" smtClean="0">
                <a:solidFill>
                  <a:prstClr val="black"/>
                </a:solidFill>
              </a:rPr>
              <a:pPr/>
              <a:t>35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1106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3350" y="857250"/>
            <a:ext cx="7618413" cy="4286250"/>
          </a:xfrm>
          <a:ln/>
        </p:spPr>
      </p:sp>
      <p:sp>
        <p:nvSpPr>
          <p:cNvPr id="11069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noProof="0" dirty="0"/>
              <a:t>A </a:t>
            </a:r>
            <a:r>
              <a:rPr lang="en-GB" b="1" noProof="0" dirty="0" err="1"/>
              <a:t>papír</a:t>
            </a:r>
            <a:r>
              <a:rPr lang="en-GB" b="1" noProof="0" dirty="0"/>
              <a:t> </a:t>
            </a:r>
            <a:r>
              <a:rPr lang="en-GB" b="1" noProof="0" dirty="0" err="1"/>
              <a:t>prototípus</a:t>
            </a:r>
            <a:r>
              <a:rPr lang="en-GB" b="1" noProof="0" dirty="0"/>
              <a:t> </a:t>
            </a:r>
            <a:r>
              <a:rPr lang="en-GB" b="1" noProof="0" dirty="0" err="1"/>
              <a:t>fejlesztése</a:t>
            </a:r>
            <a:r>
              <a:rPr lang="en-GB" b="1" noProof="0" dirty="0"/>
              <a:t> - </a:t>
            </a:r>
            <a:r>
              <a:rPr lang="en-GB" b="1" noProof="0" dirty="0" err="1"/>
              <a:t>egy</a:t>
            </a:r>
            <a:r>
              <a:rPr lang="en-GB" b="1" noProof="0" dirty="0"/>
              <a:t> </a:t>
            </a:r>
            <a:r>
              <a:rPr lang="en-GB" b="1" noProof="0" dirty="0" err="1"/>
              <a:t>tehetséges</a:t>
            </a:r>
            <a:r>
              <a:rPr lang="en-GB" b="1" noProof="0" dirty="0"/>
              <a:t> </a:t>
            </a:r>
            <a:r>
              <a:rPr lang="en-GB" b="1" noProof="0" dirty="0" err="1"/>
              <a:t>tanár</a:t>
            </a:r>
            <a:r>
              <a:rPr lang="en-GB" b="1" noProof="0" dirty="0"/>
              <a:t> 1 </a:t>
            </a:r>
            <a:r>
              <a:rPr lang="en-GB" b="1" noProof="0" dirty="0" err="1"/>
              <a:t>ór</a:t>
            </a:r>
            <a:r>
              <a:rPr lang="hu-HU" b="1" noProof="0" dirty="0"/>
              <a:t>a</a:t>
            </a:r>
            <a:r>
              <a:rPr lang="hu-HU" b="1" baseline="0" noProof="0" dirty="0"/>
              <a:t> alatt készítette 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6539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Basic problem was detected during the children's</a:t>
            </a:r>
            <a:r>
              <a:rPr lang="en-GB" baseline="0" noProof="0" dirty="0"/>
              <a:t> game. With the help of their parents the developed a first prototype - changed a classic bike into the mountain one. It was stronger and enabled them cross country competitions.</a:t>
            </a:r>
            <a:endParaRPr lang="hu-HU" baseline="0" noProof="0" dirty="0"/>
          </a:p>
          <a:p>
            <a:endParaRPr lang="hu-HU" baseline="0" noProof="0" dirty="0"/>
          </a:p>
          <a:p>
            <a:r>
              <a:rPr lang="hu-HU" noProof="0" dirty="0"/>
              <a:t>G</a:t>
            </a:r>
            <a:r>
              <a:rPr lang="en-GB" noProof="0" dirty="0" err="1"/>
              <a:t>yermekek</a:t>
            </a:r>
            <a:r>
              <a:rPr lang="en-GB" noProof="0" dirty="0"/>
              <a:t> </a:t>
            </a:r>
            <a:r>
              <a:rPr lang="en-GB" noProof="0" dirty="0" err="1"/>
              <a:t>játék</a:t>
            </a:r>
            <a:r>
              <a:rPr lang="hu-HU" noProof="0" dirty="0"/>
              <a:t>a</a:t>
            </a:r>
            <a:r>
              <a:rPr lang="en-GB" noProof="0" dirty="0"/>
              <a:t> </a:t>
            </a:r>
            <a:r>
              <a:rPr lang="hu-HU" noProof="0" dirty="0"/>
              <a:t>közben vettek észre egy </a:t>
            </a:r>
            <a:r>
              <a:rPr lang="en-GB" noProof="0" dirty="0" err="1"/>
              <a:t>alapvető</a:t>
            </a:r>
            <a:r>
              <a:rPr lang="en-GB" noProof="0" dirty="0"/>
              <a:t> </a:t>
            </a:r>
            <a:r>
              <a:rPr lang="en-GB" noProof="0" dirty="0" err="1"/>
              <a:t>problémát</a:t>
            </a:r>
            <a:r>
              <a:rPr lang="hu-HU" noProof="0" dirty="0"/>
              <a:t>, akik</a:t>
            </a:r>
            <a:r>
              <a:rPr lang="en-GB" noProof="0" dirty="0"/>
              <a:t> </a:t>
            </a:r>
            <a:r>
              <a:rPr lang="hu-HU" noProof="0" dirty="0"/>
              <a:t>a</a:t>
            </a:r>
            <a:r>
              <a:rPr lang="en-GB" noProof="0" dirty="0"/>
              <a:t> </a:t>
            </a:r>
            <a:r>
              <a:rPr lang="en-GB" noProof="0" dirty="0" err="1"/>
              <a:t>szüleik</a:t>
            </a:r>
            <a:r>
              <a:rPr lang="en-GB" noProof="0" dirty="0"/>
              <a:t> </a:t>
            </a:r>
            <a:r>
              <a:rPr lang="en-GB" noProof="0" dirty="0" err="1"/>
              <a:t>segítségével</a:t>
            </a:r>
            <a:r>
              <a:rPr lang="en-GB" noProof="0" dirty="0"/>
              <a:t> </a:t>
            </a:r>
            <a:r>
              <a:rPr lang="en-GB" noProof="0" dirty="0" err="1"/>
              <a:t>kifejlesztett</a:t>
            </a:r>
            <a:r>
              <a:rPr lang="hu-HU" noProof="0" dirty="0"/>
              <a:t>ék az </a:t>
            </a:r>
            <a:r>
              <a:rPr lang="en-GB" noProof="0" dirty="0" err="1"/>
              <a:t>első</a:t>
            </a:r>
            <a:r>
              <a:rPr lang="en-GB" noProof="0" dirty="0"/>
              <a:t> </a:t>
            </a:r>
            <a:r>
              <a:rPr lang="en-GB" noProof="0" dirty="0" err="1"/>
              <a:t>prototípust</a:t>
            </a:r>
            <a:r>
              <a:rPr lang="en-GB" noProof="0" dirty="0"/>
              <a:t> - </a:t>
            </a:r>
            <a:r>
              <a:rPr lang="en-GB" noProof="0" dirty="0" err="1"/>
              <a:t>egy</a:t>
            </a:r>
            <a:r>
              <a:rPr lang="en-GB" noProof="0" dirty="0"/>
              <a:t> </a:t>
            </a:r>
            <a:r>
              <a:rPr lang="en-GB" noProof="0" dirty="0" err="1"/>
              <a:t>klasszikus</a:t>
            </a:r>
            <a:r>
              <a:rPr lang="en-GB" noProof="0" dirty="0"/>
              <a:t> </a:t>
            </a:r>
            <a:r>
              <a:rPr lang="en-GB" noProof="0" dirty="0" err="1"/>
              <a:t>kerékpárt</a:t>
            </a:r>
            <a:r>
              <a:rPr lang="en-GB" noProof="0" dirty="0"/>
              <a:t> </a:t>
            </a:r>
            <a:r>
              <a:rPr lang="en-GB" noProof="0" dirty="0" err="1"/>
              <a:t>válto</a:t>
            </a:r>
            <a:r>
              <a:rPr lang="hu-HU" noProof="0" dirty="0" err="1"/>
              <a:t>ztattak</a:t>
            </a:r>
            <a:r>
              <a:rPr lang="hu-HU" noProof="0" dirty="0"/>
              <a:t> mountain bike-</a:t>
            </a:r>
            <a:r>
              <a:rPr lang="hu-HU" noProof="0" dirty="0" err="1"/>
              <a:t>ra</a:t>
            </a:r>
            <a:r>
              <a:rPr lang="en-GB" noProof="0" dirty="0"/>
              <a:t>. </a:t>
            </a:r>
            <a:r>
              <a:rPr lang="en-GB" noProof="0" dirty="0" err="1"/>
              <a:t>Erősebb</a:t>
            </a:r>
            <a:r>
              <a:rPr lang="en-GB" noProof="0" dirty="0"/>
              <a:t> volt </a:t>
            </a:r>
            <a:r>
              <a:rPr lang="en-GB" noProof="0" dirty="0" err="1"/>
              <a:t>és</a:t>
            </a:r>
            <a:r>
              <a:rPr lang="en-GB" noProof="0" dirty="0"/>
              <a:t> </a:t>
            </a:r>
            <a:r>
              <a:rPr lang="en-GB" noProof="0" dirty="0" err="1"/>
              <a:t>lehetővé</a:t>
            </a:r>
            <a:r>
              <a:rPr lang="en-GB" noProof="0" dirty="0"/>
              <a:t> </a:t>
            </a:r>
            <a:r>
              <a:rPr lang="en-GB" noProof="0" dirty="0" err="1"/>
              <a:t>tette</a:t>
            </a:r>
            <a:r>
              <a:rPr lang="en-GB" noProof="0" dirty="0"/>
              <a:t> </a:t>
            </a:r>
            <a:r>
              <a:rPr lang="en-GB" noProof="0" dirty="0" err="1"/>
              <a:t>számukra</a:t>
            </a:r>
            <a:r>
              <a:rPr lang="en-GB" noProof="0" dirty="0"/>
              <a:t> a </a:t>
            </a:r>
            <a:r>
              <a:rPr lang="hu-HU" noProof="0" dirty="0"/>
              <a:t>terep</a:t>
            </a:r>
            <a:r>
              <a:rPr lang="en-GB" noProof="0" dirty="0" err="1"/>
              <a:t>versenyeket</a:t>
            </a:r>
            <a:r>
              <a:rPr lang="en-GB" noProof="0" dirty="0"/>
              <a:t>.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dr. Borut Likar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887134-1CB9-40B4-B6F1-1D72231C3FE7}" type="slidenum">
              <a:rPr lang="sl-SI" smtClean="0"/>
              <a:pPr>
                <a:defRPr/>
              </a:pPr>
              <a:t>36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60885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A fenti i</a:t>
            </a:r>
            <a:r>
              <a:rPr lang="en-GB" noProof="0" dirty="0" err="1"/>
              <a:t>nnovációs</a:t>
            </a:r>
            <a:r>
              <a:rPr lang="en-GB" noProof="0" dirty="0"/>
              <a:t> / </a:t>
            </a:r>
            <a:r>
              <a:rPr lang="en-GB" noProof="0" dirty="0" err="1"/>
              <a:t>üzleti</a:t>
            </a:r>
            <a:r>
              <a:rPr lang="en-GB" noProof="0" dirty="0"/>
              <a:t> </a:t>
            </a:r>
            <a:r>
              <a:rPr lang="en-GB" noProof="0" dirty="0" err="1"/>
              <a:t>támogató</a:t>
            </a:r>
            <a:r>
              <a:rPr lang="en-GB" noProof="0" dirty="0"/>
              <a:t> </a:t>
            </a:r>
            <a:r>
              <a:rPr lang="en-GB" noProof="0" dirty="0" err="1"/>
              <a:t>szervezetek</a:t>
            </a:r>
            <a:r>
              <a:rPr lang="en-GB" noProof="0" dirty="0"/>
              <a:t> </a:t>
            </a:r>
            <a:r>
              <a:rPr lang="en-GB" noProof="0" dirty="0" err="1"/>
              <a:t>esete</a:t>
            </a:r>
            <a:r>
              <a:rPr lang="en-GB" noProof="0" dirty="0"/>
              <a:t> </a:t>
            </a:r>
            <a:r>
              <a:rPr lang="en-GB" noProof="0" dirty="0" err="1"/>
              <a:t>Szlovéniából</a:t>
            </a:r>
            <a:r>
              <a:rPr lang="en-GB" noProof="0" dirty="0"/>
              <a:t> </a:t>
            </a:r>
            <a:r>
              <a:rPr lang="en-GB" noProof="0" dirty="0" err="1"/>
              <a:t>származik</a:t>
            </a:r>
            <a:r>
              <a:rPr lang="en-GB" noProof="0" dirty="0"/>
              <a:t>. </a:t>
            </a:r>
            <a:r>
              <a:rPr lang="en-GB" noProof="0" dirty="0" err="1"/>
              <a:t>Más</a:t>
            </a:r>
            <a:r>
              <a:rPr lang="en-GB" noProof="0" dirty="0"/>
              <a:t> </a:t>
            </a:r>
            <a:r>
              <a:rPr lang="en-GB" noProof="0" dirty="0" err="1"/>
              <a:t>uniós</a:t>
            </a:r>
            <a:r>
              <a:rPr lang="en-GB" noProof="0" dirty="0"/>
              <a:t> </a:t>
            </a:r>
            <a:r>
              <a:rPr lang="en-GB" noProof="0" dirty="0" err="1"/>
              <a:t>országokban</a:t>
            </a:r>
            <a:r>
              <a:rPr lang="en-GB" noProof="0" dirty="0"/>
              <a:t> </a:t>
            </a:r>
            <a:r>
              <a:rPr lang="en-GB" noProof="0" dirty="0" err="1"/>
              <a:t>hasonló</a:t>
            </a:r>
            <a:r>
              <a:rPr lang="en-GB" noProof="0" dirty="0"/>
              <a:t> </a:t>
            </a:r>
            <a:r>
              <a:rPr lang="en-GB" noProof="0" dirty="0" err="1"/>
              <a:t>támogató</a:t>
            </a:r>
            <a:r>
              <a:rPr lang="en-GB" noProof="0" dirty="0"/>
              <a:t> </a:t>
            </a:r>
            <a:r>
              <a:rPr lang="en-GB" noProof="0" dirty="0" err="1"/>
              <a:t>környezet</a:t>
            </a:r>
            <a:r>
              <a:rPr lang="en-GB" noProof="0" dirty="0"/>
              <a:t> </a:t>
            </a:r>
            <a:r>
              <a:rPr lang="en-GB" noProof="0" dirty="0" err="1"/>
              <a:t>létezik</a:t>
            </a:r>
            <a:r>
              <a:rPr lang="en-GB" noProof="0" dirty="0"/>
              <a:t>, </a:t>
            </a:r>
            <a:r>
              <a:rPr lang="en-GB" noProof="0" dirty="0" err="1"/>
              <a:t>amely</a:t>
            </a:r>
            <a:r>
              <a:rPr lang="en-GB" noProof="0" dirty="0"/>
              <a:t> </a:t>
            </a:r>
            <a:r>
              <a:rPr lang="en-GB" noProof="0" dirty="0" err="1"/>
              <a:t>támogatja</a:t>
            </a:r>
            <a:r>
              <a:rPr lang="en-GB" noProof="0" dirty="0"/>
              <a:t> </a:t>
            </a:r>
            <a:r>
              <a:rPr lang="en-GB" noProof="0" dirty="0" err="1"/>
              <a:t>az</a:t>
            </a:r>
            <a:r>
              <a:rPr lang="en-GB" noProof="0" dirty="0"/>
              <a:t> </a:t>
            </a:r>
            <a:r>
              <a:rPr lang="en-GB" noProof="0" dirty="0" err="1"/>
              <a:t>innovációs</a:t>
            </a:r>
            <a:r>
              <a:rPr lang="en-GB" noProof="0" dirty="0"/>
              <a:t> </a:t>
            </a:r>
            <a:r>
              <a:rPr lang="en-GB" noProof="0" dirty="0" err="1"/>
              <a:t>folyamat</a:t>
            </a:r>
            <a:r>
              <a:rPr lang="en-GB" noProof="0" dirty="0"/>
              <a:t> </a:t>
            </a:r>
            <a:r>
              <a:rPr lang="en-GB" noProof="0" dirty="0" err="1"/>
              <a:t>különböző</a:t>
            </a:r>
            <a:r>
              <a:rPr lang="en-GB" noProof="0" dirty="0"/>
              <a:t> </a:t>
            </a:r>
            <a:r>
              <a:rPr lang="en-GB" noProof="0" dirty="0" err="1"/>
              <a:t>fázisai</a:t>
            </a:r>
            <a:r>
              <a:rPr lang="hu-HU" noProof="0" dirty="0"/>
              <a:t>t</a:t>
            </a:r>
            <a:endParaRPr lang="en-GB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37</a:t>
            </a:fld>
            <a:endParaRPr lang="en-GB" noProof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38</a:t>
            </a:fld>
            <a:endParaRPr lang="en-GB" noProof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GB" sz="1200" b="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sablont</a:t>
            </a:r>
            <a:r>
              <a:rPr lang="en-GB" sz="12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kell</a:t>
            </a:r>
            <a:r>
              <a:rPr lang="en-GB" sz="12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használni</a:t>
            </a:r>
            <a:r>
              <a:rPr lang="en-GB" sz="12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gyakorlat</a:t>
            </a:r>
            <a:r>
              <a:rPr lang="en-GB" sz="12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elvégzéséhez</a:t>
            </a:r>
            <a:r>
              <a:rPr lang="en-GB" sz="12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</a:t>
            </a:r>
            <a:r>
              <a:rPr lang="en-GB" sz="12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jelentés</a:t>
            </a:r>
            <a:r>
              <a:rPr lang="en-GB" sz="12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elkészítéséhez</a:t>
            </a:r>
            <a:endParaRPr lang="sl-SI" b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41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290791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GB" sz="1200" b="1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sablont</a:t>
            </a:r>
            <a:r>
              <a:rPr lang="en-GB" sz="12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kell</a:t>
            </a:r>
            <a:r>
              <a:rPr lang="en-GB" sz="12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használni</a:t>
            </a:r>
            <a:r>
              <a:rPr lang="en-GB" sz="12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1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gyakorlat</a:t>
            </a:r>
            <a:r>
              <a:rPr lang="en-GB" sz="12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elvégzéséhez</a:t>
            </a:r>
            <a:r>
              <a:rPr lang="en-GB" sz="12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</a:t>
            </a:r>
            <a:r>
              <a:rPr lang="en-GB" sz="12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1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jelentés</a:t>
            </a:r>
            <a:r>
              <a:rPr lang="en-GB" sz="12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elkészítéséhez</a:t>
            </a:r>
            <a:endParaRPr lang="hu-HU" sz="1200" b="1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noProof="0" dirty="0"/>
          </a:p>
          <a:p>
            <a:pPr marL="0" indent="0">
              <a:buNone/>
            </a:pPr>
            <a:r>
              <a:rPr lang="hu-HU" noProof="0" dirty="0"/>
              <a:t>1. szakasz</a:t>
            </a:r>
            <a:r>
              <a:rPr lang="en-GB" noProof="0" dirty="0"/>
              <a:t>: </a:t>
            </a:r>
            <a:r>
              <a:rPr lang="en-GB" noProof="0" dirty="0" err="1"/>
              <a:t>minden</a:t>
            </a:r>
            <a:r>
              <a:rPr lang="en-GB" noProof="0" dirty="0"/>
              <a:t> </a:t>
            </a:r>
            <a:r>
              <a:rPr lang="en-GB" noProof="0" dirty="0" err="1"/>
              <a:t>csoport</a:t>
            </a:r>
            <a:r>
              <a:rPr lang="en-GB" noProof="0" dirty="0"/>
              <a:t> </a:t>
            </a:r>
            <a:r>
              <a:rPr lang="en-GB" noProof="0" dirty="0" err="1"/>
              <a:t>prototípust</a:t>
            </a:r>
            <a:r>
              <a:rPr lang="en-GB" noProof="0" dirty="0"/>
              <a:t> </a:t>
            </a:r>
            <a:r>
              <a:rPr lang="en-GB" noProof="0" dirty="0" err="1"/>
              <a:t>készít</a:t>
            </a:r>
            <a:endParaRPr lang="hu-HU" noProof="0" dirty="0"/>
          </a:p>
          <a:p>
            <a:pPr marL="0" indent="0">
              <a:buNone/>
            </a:pPr>
            <a:r>
              <a:rPr lang="hu-HU" baseline="0" noProof="0" dirty="0"/>
              <a:t>2. szakasz: Az 1. csoport fele (az ötlet tulajdonosa) a 2. csoportnak (felhasználók) mutatja be az ötletet / prototípust A felhasználók megpróbálják használni a prototípust, tesztfunkciókat ... Az 1. csoportnak bizonyítania kell a reakciókat, megjegyzéseket ... ( verbális és nem-verbális), amint azt a dia mutatja.</a:t>
            </a:r>
          </a:p>
          <a:p>
            <a:r>
              <a:rPr lang="en-GB" noProof="0" dirty="0"/>
              <a:t>3. </a:t>
            </a:r>
            <a:r>
              <a:rPr lang="hu-HU" noProof="0" dirty="0"/>
              <a:t>szakasz</a:t>
            </a:r>
            <a:r>
              <a:rPr lang="en-GB" noProof="0" dirty="0"/>
              <a:t>: </a:t>
            </a:r>
            <a:r>
              <a:rPr lang="en-GB" noProof="0" dirty="0" err="1"/>
              <a:t>Az</a:t>
            </a:r>
            <a:r>
              <a:rPr lang="en-GB" noProof="0" dirty="0"/>
              <a:t> </a:t>
            </a:r>
            <a:r>
              <a:rPr lang="en-GB" noProof="0" dirty="0" err="1"/>
              <a:t>előadók</a:t>
            </a:r>
            <a:r>
              <a:rPr lang="en-GB" noProof="0" dirty="0"/>
              <a:t> </a:t>
            </a:r>
            <a:r>
              <a:rPr lang="en-GB" noProof="0" dirty="0" err="1"/>
              <a:t>visszatérnek</a:t>
            </a:r>
            <a:r>
              <a:rPr lang="en-GB" noProof="0" dirty="0"/>
              <a:t> </a:t>
            </a:r>
            <a:r>
              <a:rPr lang="hu-HU" noProof="0" dirty="0"/>
              <a:t>a </a:t>
            </a:r>
            <a:r>
              <a:rPr lang="en-GB" noProof="0" dirty="0" err="1"/>
              <a:t>csoportj</a:t>
            </a:r>
            <a:r>
              <a:rPr lang="hu-HU" noProof="0" dirty="0" err="1"/>
              <a:t>uk</a:t>
            </a:r>
            <a:r>
              <a:rPr lang="en-GB" noProof="0" dirty="0" err="1"/>
              <a:t>hoz</a:t>
            </a:r>
            <a:r>
              <a:rPr lang="en-GB" noProof="0" dirty="0"/>
              <a:t>, </a:t>
            </a:r>
            <a:r>
              <a:rPr lang="en-GB" noProof="0" dirty="0" err="1"/>
              <a:t>elemzik</a:t>
            </a:r>
            <a:r>
              <a:rPr lang="en-GB" noProof="0" dirty="0"/>
              <a:t> </a:t>
            </a:r>
            <a:r>
              <a:rPr lang="en-GB" noProof="0" dirty="0" err="1"/>
              <a:t>az</a:t>
            </a:r>
            <a:r>
              <a:rPr lang="en-GB" noProof="0" dirty="0"/>
              <a:t> </a:t>
            </a:r>
            <a:r>
              <a:rPr lang="en-GB" noProof="0" dirty="0" err="1"/>
              <a:t>összes</a:t>
            </a:r>
            <a:r>
              <a:rPr lang="en-GB" noProof="0" dirty="0"/>
              <a:t> </a:t>
            </a:r>
            <a:r>
              <a:rPr lang="en-GB" noProof="0" dirty="0" err="1"/>
              <a:t>megjegyzést</a:t>
            </a:r>
            <a:r>
              <a:rPr lang="en-GB" noProof="0" dirty="0"/>
              <a:t> </a:t>
            </a:r>
            <a:r>
              <a:rPr lang="en-GB" noProof="0" dirty="0" err="1"/>
              <a:t>és</a:t>
            </a:r>
            <a:r>
              <a:rPr lang="en-GB" noProof="0" dirty="0"/>
              <a:t> </a:t>
            </a:r>
            <a:r>
              <a:rPr lang="en-GB" noProof="0" dirty="0" err="1"/>
              <a:t>ötletet</a:t>
            </a:r>
            <a:r>
              <a:rPr lang="en-GB" noProof="0" dirty="0"/>
              <a:t>, </a:t>
            </a:r>
            <a:r>
              <a:rPr lang="hu-HU" noProof="0" dirty="0"/>
              <a:t>majd ezek alapján</a:t>
            </a:r>
            <a:r>
              <a:rPr lang="en-GB" noProof="0" dirty="0"/>
              <a:t> </a:t>
            </a:r>
            <a:r>
              <a:rPr lang="en-GB" noProof="0" dirty="0" err="1"/>
              <a:t>optimalizálják</a:t>
            </a:r>
            <a:r>
              <a:rPr lang="en-GB" noProof="0" dirty="0"/>
              <a:t> a </a:t>
            </a:r>
            <a:r>
              <a:rPr lang="en-GB" noProof="0" dirty="0" err="1"/>
              <a:t>prototípust</a:t>
            </a:r>
            <a:endParaRPr lang="en-GB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01402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dr. Borut Likar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887134-1CB9-40B4-B6F1-1D72231C3FE7}" type="slidenum">
              <a:rPr lang="sl-SI" smtClean="0"/>
              <a:pPr>
                <a:defRPr/>
              </a:pPr>
              <a:t>43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7179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Itt</a:t>
            </a:r>
            <a:r>
              <a:rPr lang="hu-HU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hu-HU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típusát mutatjuk be a kutatás-fejlesztési munkának (</a:t>
            </a:r>
            <a:r>
              <a:rPr lang="en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R&amp;D</a:t>
            </a:r>
            <a:r>
              <a:rPr lang="hu-HU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GB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0060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A </a:t>
            </a:r>
            <a:r>
              <a:rPr lang="en-GB" noProof="0" dirty="0" err="1"/>
              <a:t>prezentáció</a:t>
            </a:r>
            <a:r>
              <a:rPr lang="en-GB" noProof="0" dirty="0"/>
              <a:t> </a:t>
            </a:r>
            <a:r>
              <a:rPr lang="en-GB" noProof="0" dirty="0" err="1"/>
              <a:t>alapszerkezetét</a:t>
            </a:r>
            <a:r>
              <a:rPr lang="en-GB" noProof="0" dirty="0"/>
              <a:t> (Pitch) </a:t>
            </a:r>
            <a:r>
              <a:rPr lang="en-GB" noProof="0" dirty="0" err="1"/>
              <a:t>mutatjuk</a:t>
            </a:r>
            <a:r>
              <a:rPr lang="en-GB" noProof="0" dirty="0"/>
              <a:t> be.</a:t>
            </a:r>
            <a:endParaRPr lang="hu-HU" noProof="0" dirty="0"/>
          </a:p>
          <a:p>
            <a:r>
              <a:rPr lang="en-GB" noProof="0" dirty="0" err="1"/>
              <a:t>Az</a:t>
            </a:r>
            <a:r>
              <a:rPr lang="en-GB" noProof="0" dirty="0"/>
              <a:t> is </a:t>
            </a:r>
            <a:r>
              <a:rPr lang="en-GB" noProof="0" dirty="0" err="1"/>
              <a:t>fontos</a:t>
            </a:r>
            <a:r>
              <a:rPr lang="en-GB" noProof="0" dirty="0"/>
              <a:t>, </a:t>
            </a:r>
            <a:r>
              <a:rPr lang="en-GB" noProof="0" dirty="0" err="1"/>
              <a:t>hogy</a:t>
            </a:r>
            <a:r>
              <a:rPr lang="en-GB" noProof="0" dirty="0"/>
              <a:t> a</a:t>
            </a:r>
            <a:r>
              <a:rPr lang="hu-HU" noProof="0" dirty="0" err="1"/>
              <a:t>dott</a:t>
            </a:r>
            <a:r>
              <a:rPr lang="hu-HU" noProof="0" dirty="0"/>
              <a:t> </a:t>
            </a:r>
            <a:r>
              <a:rPr lang="en-GB" noProof="0" dirty="0" err="1"/>
              <a:t>közönség</a:t>
            </a:r>
            <a:r>
              <a:rPr lang="hu-HU" noProof="0" dirty="0"/>
              <a:t>re szabjuk a bemutatót</a:t>
            </a:r>
            <a:r>
              <a:rPr lang="en-GB" noProof="0" dirty="0"/>
              <a:t> - </a:t>
            </a:r>
            <a:r>
              <a:rPr lang="en-GB" noProof="0" dirty="0" err="1"/>
              <a:t>ügyfelek</a:t>
            </a:r>
            <a:r>
              <a:rPr lang="hu-HU" noProof="0" dirty="0" err="1"/>
              <a:t>nek</a:t>
            </a:r>
            <a:r>
              <a:rPr lang="en-GB" noProof="0" dirty="0"/>
              <a:t>, </a:t>
            </a:r>
            <a:r>
              <a:rPr lang="en-GB" noProof="0" dirty="0" err="1"/>
              <a:t>felhasználók</a:t>
            </a:r>
            <a:r>
              <a:rPr lang="hu-HU" noProof="0" dirty="0" err="1"/>
              <a:t>nak</a:t>
            </a:r>
            <a:r>
              <a:rPr lang="en-GB" noProof="0" dirty="0"/>
              <a:t>, </a:t>
            </a:r>
            <a:r>
              <a:rPr lang="en-GB" noProof="0" dirty="0" err="1"/>
              <a:t>helyi</a:t>
            </a:r>
            <a:r>
              <a:rPr lang="en-GB" noProof="0" dirty="0"/>
              <a:t> </a:t>
            </a:r>
            <a:r>
              <a:rPr lang="en-GB" noProof="0" dirty="0" err="1"/>
              <a:t>érdekeltek</a:t>
            </a:r>
            <a:r>
              <a:rPr lang="hu-HU" noProof="0" dirty="0" err="1"/>
              <a:t>nek</a:t>
            </a:r>
            <a:r>
              <a:rPr lang="en-GB" noProof="0" dirty="0"/>
              <a:t>, </a:t>
            </a:r>
            <a:r>
              <a:rPr lang="en-GB" noProof="0" dirty="0" err="1"/>
              <a:t>támogatók</a:t>
            </a:r>
            <a:r>
              <a:rPr lang="hu-HU" noProof="0" dirty="0" err="1"/>
              <a:t>nak</a:t>
            </a:r>
            <a:r>
              <a:rPr lang="en-GB" noProof="0" dirty="0"/>
              <a:t> (</a:t>
            </a:r>
            <a:r>
              <a:rPr lang="en-GB" noProof="0" dirty="0" err="1"/>
              <a:t>pénzügy</a:t>
            </a:r>
            <a:r>
              <a:rPr lang="hu-HU" noProof="0" dirty="0"/>
              <a:t>i támogatók</a:t>
            </a:r>
            <a:r>
              <a:rPr lang="en-GB" noProof="0" dirty="0"/>
              <a:t>, </a:t>
            </a:r>
            <a:r>
              <a:rPr lang="hu-HU" noProof="0" dirty="0"/>
              <a:t>alap</a:t>
            </a:r>
            <a:r>
              <a:rPr lang="en-GB" noProof="0" dirty="0" err="1"/>
              <a:t>anyagok</a:t>
            </a:r>
            <a:r>
              <a:rPr lang="hu-HU" noProof="0" dirty="0" err="1"/>
              <a:t>kal</a:t>
            </a:r>
            <a:r>
              <a:rPr lang="en-GB" noProof="0" dirty="0"/>
              <a:t>, </a:t>
            </a:r>
            <a:r>
              <a:rPr lang="en-GB" noProof="0" dirty="0" err="1"/>
              <a:t>szolgáltatások</a:t>
            </a:r>
            <a:r>
              <a:rPr lang="hu-HU" noProof="0" dirty="0" err="1"/>
              <a:t>kal</a:t>
            </a:r>
            <a:r>
              <a:rPr lang="hu-HU" noProof="0" dirty="0"/>
              <a:t> segítők, stb.</a:t>
            </a:r>
            <a:r>
              <a:rPr lang="en-GB" noProof="0" dirty="0"/>
              <a:t> </a:t>
            </a:r>
            <a:r>
              <a:rPr lang="hu-HU" noProof="0" dirty="0"/>
              <a:t>)</a:t>
            </a:r>
            <a:endParaRPr lang="en-GB" noProof="0" dirty="0"/>
          </a:p>
          <a:p>
            <a:r>
              <a:rPr lang="en-GB" noProof="0" dirty="0"/>
              <a:t>A modern </a:t>
            </a:r>
            <a:r>
              <a:rPr lang="en-GB" noProof="0" dirty="0" err="1"/>
              <a:t>paradigma</a:t>
            </a:r>
            <a:r>
              <a:rPr lang="en-GB" noProof="0" dirty="0"/>
              <a:t>: </a:t>
            </a:r>
            <a:r>
              <a:rPr lang="en-GB" noProof="0" dirty="0" err="1"/>
              <a:t>nem</a:t>
            </a:r>
            <a:r>
              <a:rPr lang="en-GB" noProof="0" dirty="0"/>
              <a:t> </a:t>
            </a:r>
            <a:r>
              <a:rPr lang="en-GB" noProof="0" dirty="0" err="1"/>
              <a:t>termékeket</a:t>
            </a:r>
            <a:r>
              <a:rPr lang="en-GB" noProof="0" dirty="0"/>
              <a:t>, </a:t>
            </a:r>
            <a:r>
              <a:rPr lang="hu-HU" noProof="0" dirty="0"/>
              <a:t>nem </a:t>
            </a:r>
            <a:r>
              <a:rPr lang="en-GB" noProof="0" dirty="0" err="1"/>
              <a:t>szolgáltatásokat</a:t>
            </a:r>
            <a:r>
              <a:rPr lang="en-GB" noProof="0" dirty="0"/>
              <a:t> </a:t>
            </a:r>
            <a:r>
              <a:rPr lang="en-GB" noProof="0" dirty="0" err="1"/>
              <a:t>árusítunk</a:t>
            </a:r>
            <a:r>
              <a:rPr lang="hu-HU" noProof="0" dirty="0"/>
              <a:t>:</a:t>
            </a:r>
            <a:r>
              <a:rPr lang="en-GB" noProof="0" dirty="0"/>
              <a:t> </a:t>
            </a:r>
            <a:r>
              <a:rPr lang="en-GB" noProof="0" dirty="0" err="1"/>
              <a:t>hanem</a:t>
            </a:r>
            <a:r>
              <a:rPr lang="en-GB" noProof="0" dirty="0"/>
              <a:t> a </a:t>
            </a:r>
            <a:r>
              <a:rPr lang="en-GB" noProof="0" dirty="0" err="1"/>
              <a:t>felhasználók</a:t>
            </a:r>
            <a:r>
              <a:rPr lang="en-GB" noProof="0" dirty="0"/>
              <a:t> </a:t>
            </a:r>
            <a:r>
              <a:rPr lang="en-GB" noProof="0" dirty="0" err="1"/>
              <a:t>tapasztalatait</a:t>
            </a:r>
            <a:r>
              <a:rPr lang="en-GB" noProof="0" dirty="0"/>
              <a:t>. </a:t>
            </a:r>
            <a:r>
              <a:rPr lang="hu-HU" noProof="0" dirty="0"/>
              <a:t>P</a:t>
            </a:r>
            <a:r>
              <a:rPr lang="en-GB" noProof="0" dirty="0" err="1"/>
              <a:t>róbálj</a:t>
            </a:r>
            <a:r>
              <a:rPr lang="en-GB" noProof="0" dirty="0"/>
              <a:t> meg </a:t>
            </a:r>
            <a:r>
              <a:rPr lang="hu-HU" noProof="0" dirty="0"/>
              <a:t>ezért </a:t>
            </a:r>
            <a:r>
              <a:rPr lang="en-GB" noProof="0" dirty="0" err="1"/>
              <a:t>egy</a:t>
            </a:r>
            <a:r>
              <a:rPr lang="en-GB" noProof="0" dirty="0"/>
              <a:t> </a:t>
            </a:r>
            <a:r>
              <a:rPr lang="en-GB" noProof="0" dirty="0" err="1"/>
              <a:t>történetet</a:t>
            </a:r>
            <a:r>
              <a:rPr lang="en-GB" noProof="0" dirty="0"/>
              <a:t> </a:t>
            </a:r>
            <a:r>
              <a:rPr lang="en-GB" noProof="0" dirty="0" err="1"/>
              <a:t>készíteni</a:t>
            </a:r>
            <a:r>
              <a:rPr lang="en-GB" noProof="0" dirty="0"/>
              <a:t>!</a:t>
            </a:r>
          </a:p>
          <a:p>
            <a:endParaRPr lang="en-GB" baseline="0" noProof="0" dirty="0"/>
          </a:p>
          <a:p>
            <a:r>
              <a:rPr lang="hu-HU" baseline="0" noProof="0" dirty="0"/>
              <a:t>Álmokat adunk el, nem termékeket </a:t>
            </a:r>
            <a:r>
              <a:rPr lang="en-GB" baseline="0" noProof="0" dirty="0"/>
              <a:t>- Steve Jobs</a:t>
            </a:r>
            <a:endParaRPr lang="en-GB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44</a:t>
            </a:fld>
            <a:endParaRPr lang="en-GB" noProof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noProof="0" dirty="0"/>
              <a:t>S</a:t>
            </a:r>
            <a:r>
              <a:rPr lang="en-GB" noProof="0" dirty="0" err="1"/>
              <a:t>ablont</a:t>
            </a:r>
            <a:r>
              <a:rPr lang="en-GB" noProof="0" dirty="0"/>
              <a:t> </a:t>
            </a:r>
            <a:r>
              <a:rPr lang="en-GB" noProof="0" dirty="0" err="1"/>
              <a:t>kell</a:t>
            </a:r>
            <a:r>
              <a:rPr lang="en-GB" noProof="0" dirty="0"/>
              <a:t> </a:t>
            </a:r>
            <a:r>
              <a:rPr lang="en-GB" noProof="0" dirty="0" err="1"/>
              <a:t>használni</a:t>
            </a:r>
            <a:r>
              <a:rPr lang="en-GB" noProof="0" dirty="0"/>
              <a:t> a </a:t>
            </a:r>
            <a:r>
              <a:rPr lang="en-GB" noProof="0" dirty="0" err="1"/>
              <a:t>gyakorlat</a:t>
            </a:r>
            <a:r>
              <a:rPr lang="en-GB" noProof="0" dirty="0"/>
              <a:t> </a:t>
            </a:r>
            <a:r>
              <a:rPr lang="en-GB" noProof="0" dirty="0" err="1"/>
              <a:t>elvégzéséhez</a:t>
            </a:r>
            <a:r>
              <a:rPr lang="en-GB" noProof="0" dirty="0"/>
              <a:t> </a:t>
            </a:r>
            <a:r>
              <a:rPr lang="en-GB" noProof="0" dirty="0" err="1"/>
              <a:t>és</a:t>
            </a:r>
            <a:r>
              <a:rPr lang="en-GB" noProof="0" dirty="0"/>
              <a:t> a </a:t>
            </a:r>
            <a:r>
              <a:rPr lang="en-GB" noProof="0" dirty="0" err="1"/>
              <a:t>jelentés</a:t>
            </a:r>
            <a:r>
              <a:rPr lang="en-GB" noProof="0" dirty="0"/>
              <a:t> </a:t>
            </a:r>
            <a:r>
              <a:rPr lang="en-GB" noProof="0" dirty="0" err="1"/>
              <a:t>elkészítéséhez</a:t>
            </a:r>
            <a:endParaRPr lang="en-GB" noProof="0" dirty="0"/>
          </a:p>
          <a:p>
            <a:endParaRPr lang="en-GB" noProof="0" dirty="0"/>
          </a:p>
          <a:p>
            <a:r>
              <a:rPr lang="en-GB" noProof="0" dirty="0" err="1"/>
              <a:t>Itt</a:t>
            </a:r>
            <a:r>
              <a:rPr lang="en-GB" noProof="0" dirty="0"/>
              <a:t> </a:t>
            </a:r>
            <a:r>
              <a:rPr lang="en-GB" noProof="0" dirty="0" err="1"/>
              <a:t>néhány</a:t>
            </a:r>
            <a:r>
              <a:rPr lang="en-GB" noProof="0" dirty="0"/>
              <a:t> </a:t>
            </a:r>
            <a:r>
              <a:rPr lang="hu-HU" noProof="0" dirty="0"/>
              <a:t>javaslat</a:t>
            </a:r>
            <a:r>
              <a:rPr lang="hu-HU" baseline="0" noProof="0" dirty="0"/>
              <a:t> található </a:t>
            </a:r>
            <a:r>
              <a:rPr lang="en-GB" noProof="0" dirty="0" err="1"/>
              <a:t>saját</a:t>
            </a:r>
            <a:r>
              <a:rPr lang="en-GB" noProof="0" dirty="0"/>
              <a:t> </a:t>
            </a:r>
            <a:r>
              <a:rPr lang="en-GB" noProof="0" dirty="0" err="1"/>
              <a:t>előadásának</a:t>
            </a:r>
            <a:r>
              <a:rPr lang="en-GB" noProof="0" dirty="0"/>
              <a:t> </a:t>
            </a:r>
            <a:r>
              <a:rPr lang="en-GB" noProof="0" dirty="0" err="1"/>
              <a:t>elkészítésére</a:t>
            </a:r>
            <a:r>
              <a:rPr lang="en-GB" noProof="0" dirty="0"/>
              <a:t>.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dr. Borut Likar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887134-1CB9-40B4-B6F1-1D72231C3FE7}" type="slidenum">
              <a:rPr lang="sl-SI" smtClean="0"/>
              <a:pPr>
                <a:defRPr/>
              </a:pPr>
              <a:t>45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2859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A sablont kell használni a gyakorlat elvégzéséhez és a jelentés elkészítéséhez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46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71294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18526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76223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80401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77046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86037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9838"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9756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/>
              <a:t>A </a:t>
            </a:r>
            <a:r>
              <a:rPr lang="en-GB" sz="1200" noProof="0" dirty="0" err="1"/>
              <a:t>kutatás</a:t>
            </a:r>
            <a:r>
              <a:rPr lang="en-GB" sz="1200" noProof="0" dirty="0"/>
              <a:t> </a:t>
            </a:r>
            <a:r>
              <a:rPr lang="en-GB" sz="1200" noProof="0" dirty="0" err="1"/>
              <a:t>és</a:t>
            </a:r>
            <a:r>
              <a:rPr lang="en-GB" sz="1200" noProof="0" dirty="0"/>
              <a:t> </a:t>
            </a:r>
            <a:r>
              <a:rPr lang="en-GB" sz="1200" noProof="0" dirty="0" err="1"/>
              <a:t>fejlesztés</a:t>
            </a:r>
            <a:r>
              <a:rPr lang="en-GB" sz="1200" noProof="0" dirty="0"/>
              <a:t> </a:t>
            </a:r>
            <a:r>
              <a:rPr lang="en-GB" sz="1200" noProof="0" dirty="0" err="1"/>
              <a:t>tulajdonságainak</a:t>
            </a:r>
            <a:r>
              <a:rPr lang="en-GB" sz="1200" noProof="0" dirty="0"/>
              <a:t> </a:t>
            </a:r>
            <a:r>
              <a:rPr lang="en-GB" sz="1200" noProof="0" dirty="0" err="1"/>
              <a:t>bemutatására</a:t>
            </a:r>
            <a:r>
              <a:rPr lang="en-GB" sz="1200" noProof="0" dirty="0"/>
              <a:t> </a:t>
            </a:r>
            <a:r>
              <a:rPr lang="en-GB" sz="1200" noProof="0" dirty="0" err="1"/>
              <a:t>kerül</a:t>
            </a:r>
            <a:r>
              <a:rPr lang="en-GB" sz="1200" noProof="0" dirty="0"/>
              <a:t> </a:t>
            </a:r>
            <a:r>
              <a:rPr lang="en-GB" sz="1200" noProof="0" dirty="0" err="1"/>
              <a:t>sor</a:t>
            </a:r>
            <a:r>
              <a:rPr lang="en-GB" sz="1200" noProof="0" dirty="0"/>
              <a:t>.</a:t>
            </a:r>
          </a:p>
          <a:p>
            <a:endParaRPr lang="en-GB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9258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A </a:t>
            </a:r>
            <a:r>
              <a:rPr lang="en-GB" noProof="0" dirty="0" err="1"/>
              <a:t>kép</a:t>
            </a:r>
            <a:r>
              <a:rPr lang="en-GB" noProof="0" dirty="0"/>
              <a:t> a </a:t>
            </a:r>
            <a:r>
              <a:rPr lang="en-GB" noProof="0" dirty="0" err="1"/>
              <a:t>kutatási</a:t>
            </a:r>
            <a:r>
              <a:rPr lang="en-GB" noProof="0" dirty="0"/>
              <a:t> </a:t>
            </a:r>
            <a:r>
              <a:rPr lang="en-GB" noProof="0" dirty="0" err="1"/>
              <a:t>munka</a:t>
            </a:r>
            <a:r>
              <a:rPr lang="en-GB" noProof="0" dirty="0"/>
              <a:t> </a:t>
            </a:r>
            <a:r>
              <a:rPr lang="en-GB" noProof="0" dirty="0" err="1"/>
              <a:t>különböző</a:t>
            </a:r>
            <a:r>
              <a:rPr lang="en-GB" noProof="0" dirty="0"/>
              <a:t> </a:t>
            </a:r>
            <a:r>
              <a:rPr lang="en-GB" noProof="0" dirty="0" err="1"/>
              <a:t>fázisait</a:t>
            </a:r>
            <a:r>
              <a:rPr lang="en-GB" noProof="0" dirty="0"/>
              <a:t> / </a:t>
            </a:r>
            <a:r>
              <a:rPr lang="en-GB" noProof="0" dirty="0" err="1"/>
              <a:t>elemeit</a:t>
            </a:r>
            <a:r>
              <a:rPr lang="en-GB" noProof="0" dirty="0"/>
              <a:t> </a:t>
            </a:r>
            <a:r>
              <a:rPr lang="en-GB" noProof="0" dirty="0" err="1"/>
              <a:t>mutatja</a:t>
            </a:r>
            <a:r>
              <a:rPr lang="en-GB" noProof="0" dirty="0"/>
              <a:t> be. </a:t>
            </a:r>
            <a:r>
              <a:rPr lang="en-GB" noProof="0" dirty="0" err="1"/>
              <a:t>Az</a:t>
            </a:r>
            <a:r>
              <a:rPr lang="en-GB" noProof="0" dirty="0"/>
              <a:t> </a:t>
            </a:r>
            <a:r>
              <a:rPr lang="en-GB" noProof="0" dirty="0" err="1"/>
              <a:t>információs</a:t>
            </a:r>
            <a:r>
              <a:rPr lang="en-GB" noProof="0" dirty="0"/>
              <a:t> </a:t>
            </a:r>
            <a:r>
              <a:rPr lang="en-GB" noProof="0" dirty="0" err="1"/>
              <a:t>fázis</a:t>
            </a:r>
            <a:r>
              <a:rPr lang="en-GB" noProof="0" dirty="0"/>
              <a:t> </a:t>
            </a:r>
            <a:r>
              <a:rPr lang="en-GB" noProof="0" dirty="0" err="1"/>
              <a:t>nyilvánvaló</a:t>
            </a:r>
            <a:r>
              <a:rPr lang="en-GB" noProof="0" dirty="0"/>
              <a:t> </a:t>
            </a:r>
            <a:r>
              <a:rPr lang="en-GB" noProof="0" dirty="0" err="1"/>
              <a:t>előfeltétele</a:t>
            </a:r>
            <a:r>
              <a:rPr lang="en-GB" noProof="0" dirty="0"/>
              <a:t> a </a:t>
            </a:r>
            <a:r>
              <a:rPr lang="en-GB" noProof="0" dirty="0" err="1"/>
              <a:t>kutatási</a:t>
            </a:r>
            <a:r>
              <a:rPr lang="en-GB" noProof="0" dirty="0"/>
              <a:t> </a:t>
            </a:r>
            <a:r>
              <a:rPr lang="en-GB" noProof="0" dirty="0" err="1"/>
              <a:t>fázisnak</a:t>
            </a:r>
            <a:r>
              <a:rPr lang="en-GB" noProof="0" dirty="0"/>
              <a:t>. A </a:t>
            </a:r>
            <a:r>
              <a:rPr lang="en-GB" noProof="0" dirty="0" err="1"/>
              <a:t>média</a:t>
            </a:r>
            <a:r>
              <a:rPr lang="en-GB" noProof="0" dirty="0"/>
              <a:t> </a:t>
            </a:r>
            <a:r>
              <a:rPr lang="hu-HU" noProof="0" dirty="0"/>
              <a:t>egyrészt</a:t>
            </a:r>
            <a:r>
              <a:rPr lang="en-GB" noProof="0" dirty="0"/>
              <a:t> </a:t>
            </a:r>
            <a:r>
              <a:rPr lang="en-GB" noProof="0" dirty="0" err="1"/>
              <a:t>információforrás</a:t>
            </a:r>
            <a:r>
              <a:rPr lang="en-GB" noProof="0" dirty="0"/>
              <a:t>, </a:t>
            </a:r>
            <a:r>
              <a:rPr lang="hu-HU" noProof="0" dirty="0"/>
              <a:t>másrészt</a:t>
            </a:r>
            <a:r>
              <a:rPr lang="en-GB" noProof="0" dirty="0"/>
              <a:t> a </a:t>
            </a:r>
            <a:r>
              <a:rPr lang="en-GB" noProof="0" dirty="0" err="1"/>
              <a:t>kutatási</a:t>
            </a:r>
            <a:r>
              <a:rPr lang="en-GB" noProof="0" dirty="0"/>
              <a:t> </a:t>
            </a:r>
            <a:r>
              <a:rPr lang="en-GB" noProof="0" dirty="0" err="1"/>
              <a:t>eredmények</a:t>
            </a:r>
            <a:r>
              <a:rPr lang="en-GB" noProof="0" dirty="0"/>
              <a:t> </a:t>
            </a:r>
            <a:r>
              <a:rPr lang="en-GB" noProof="0" dirty="0" err="1"/>
              <a:t>közzétételének</a:t>
            </a:r>
            <a:r>
              <a:rPr lang="en-GB" noProof="0" dirty="0"/>
              <a:t> </a:t>
            </a:r>
            <a:r>
              <a:rPr lang="en-GB" noProof="0" dirty="0" err="1"/>
              <a:t>célpontja</a:t>
            </a:r>
            <a:r>
              <a:rPr lang="en-GB" noProof="0" dirty="0"/>
              <a:t>. </a:t>
            </a:r>
            <a:r>
              <a:rPr lang="en-GB" noProof="0" dirty="0" err="1"/>
              <a:t>Az</a:t>
            </a:r>
            <a:r>
              <a:rPr lang="en-GB" noProof="0" dirty="0"/>
              <a:t> </a:t>
            </a:r>
            <a:r>
              <a:rPr lang="en-GB" noProof="0" dirty="0" err="1"/>
              <a:t>integrációs</a:t>
            </a:r>
            <a:r>
              <a:rPr lang="en-GB" noProof="0" dirty="0"/>
              <a:t> </a:t>
            </a:r>
            <a:r>
              <a:rPr lang="en-GB" noProof="0" dirty="0" err="1"/>
              <a:t>fázis</a:t>
            </a:r>
            <a:r>
              <a:rPr lang="en-GB" noProof="0" dirty="0"/>
              <a:t> </a:t>
            </a:r>
            <a:r>
              <a:rPr lang="en-GB" noProof="0" dirty="0" err="1"/>
              <a:t>ebben</a:t>
            </a:r>
            <a:r>
              <a:rPr lang="en-GB" noProof="0" dirty="0"/>
              <a:t> a </a:t>
            </a:r>
            <a:r>
              <a:rPr lang="en-GB" noProof="0" dirty="0" err="1"/>
              <a:t>pillanatban</a:t>
            </a:r>
            <a:r>
              <a:rPr lang="en-GB" noProof="0" dirty="0"/>
              <a:t> </a:t>
            </a:r>
            <a:r>
              <a:rPr lang="en-GB" noProof="0" dirty="0" err="1"/>
              <a:t>nem</a:t>
            </a:r>
            <a:r>
              <a:rPr lang="en-GB" noProof="0" dirty="0"/>
              <a:t> </a:t>
            </a:r>
            <a:r>
              <a:rPr lang="en-GB" noProof="0" dirty="0" err="1"/>
              <a:t>nagyon</a:t>
            </a:r>
            <a:r>
              <a:rPr lang="en-GB" noProof="0" dirty="0"/>
              <a:t> </a:t>
            </a:r>
            <a:r>
              <a:rPr lang="en-GB" noProof="0" dirty="0" err="1"/>
              <a:t>releváns</a:t>
            </a:r>
            <a:r>
              <a:rPr lang="en-GB" noProof="0" dirty="0"/>
              <a:t> </a:t>
            </a:r>
            <a:r>
              <a:rPr lang="en-GB" noProof="0" dirty="0" err="1"/>
              <a:t>számunkra</a:t>
            </a:r>
            <a:r>
              <a:rPr lang="en-GB" noProof="0" dirty="0"/>
              <a:t>.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dr. Borut Likar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887134-1CB9-40B4-B6F1-1D72231C3FE7}" type="slidenum">
              <a:rPr lang="sl-SI" smtClean="0"/>
              <a:pPr>
                <a:defRPr/>
              </a:pPr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2181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Kutatási</a:t>
            </a:r>
            <a:r>
              <a:rPr lang="en-GB" noProof="0" dirty="0"/>
              <a:t> </a:t>
            </a:r>
            <a:r>
              <a:rPr lang="en-GB" noProof="0" dirty="0" err="1"/>
              <a:t>készségek</a:t>
            </a:r>
            <a:r>
              <a:rPr lang="en-GB" noProof="0" dirty="0"/>
              <a:t> / </a:t>
            </a:r>
            <a:r>
              <a:rPr lang="en-GB" noProof="0" dirty="0" err="1"/>
              <a:t>fázisok</a:t>
            </a:r>
            <a:r>
              <a:rPr lang="en-GB" noProof="0" dirty="0"/>
              <a:t> </a:t>
            </a:r>
            <a:r>
              <a:rPr lang="en-GB" noProof="0" dirty="0" err="1"/>
              <a:t>bemutatása</a:t>
            </a:r>
            <a:r>
              <a:rPr lang="en-GB" noProof="0" dirty="0"/>
              <a:t>. </a:t>
            </a:r>
            <a:r>
              <a:rPr lang="hu-HU" noProof="0" dirty="0"/>
              <a:t>I</a:t>
            </a:r>
            <a:r>
              <a:rPr lang="en-GB" noProof="0" dirty="0" err="1"/>
              <a:t>skolá</a:t>
            </a:r>
            <a:r>
              <a:rPr lang="hu-HU" noProof="0" dirty="0"/>
              <a:t>k</a:t>
            </a:r>
            <a:r>
              <a:rPr lang="en-GB" noProof="0" dirty="0"/>
              <a:t> </a:t>
            </a:r>
            <a:r>
              <a:rPr lang="en-GB" noProof="0" dirty="0" err="1"/>
              <a:t>gyakran</a:t>
            </a:r>
            <a:r>
              <a:rPr lang="en-GB" noProof="0" dirty="0"/>
              <a:t> </a:t>
            </a:r>
            <a:r>
              <a:rPr lang="en-GB" noProof="0" dirty="0" err="1"/>
              <a:t>használják</a:t>
            </a:r>
            <a:r>
              <a:rPr lang="en-GB" noProof="0" dirty="0"/>
              <a:t> a </a:t>
            </a:r>
            <a:r>
              <a:rPr lang="hu-HU" noProof="0" dirty="0"/>
              <a:t>„</a:t>
            </a:r>
            <a:r>
              <a:rPr lang="en-GB" noProof="0" dirty="0" err="1"/>
              <a:t>cselekvéskutatás</a:t>
            </a:r>
            <a:r>
              <a:rPr lang="hu-HU" noProof="0" dirty="0"/>
              <a:t>”</a:t>
            </a:r>
            <a:r>
              <a:rPr lang="hu-HU" baseline="0" noProof="0" dirty="0"/>
              <a:t> kifejezést.</a:t>
            </a:r>
            <a:endParaRPr lang="en-GB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0760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noProof="0" dirty="0"/>
              <a:t>Nyissuk meg a fájlt keressünk rá a következő címszóra:</a:t>
            </a:r>
            <a:r>
              <a:rPr lang="en-GB" noProof="0" dirty="0"/>
              <a:t> "Action Research Project at Salina Elementary school"</a:t>
            </a:r>
            <a:r>
              <a:rPr lang="en-GB" baseline="0" noProof="0" dirty="0"/>
              <a:t> </a:t>
            </a:r>
            <a:r>
              <a:rPr lang="hu-HU" noProof="0" dirty="0"/>
              <a:t>vagy töltsük le a mellékelt fájlt</a:t>
            </a:r>
            <a:r>
              <a:rPr lang="en-GB" baseline="0" noProof="0" dirty="0"/>
              <a:t>) </a:t>
            </a:r>
            <a:r>
              <a:rPr lang="hu-HU" noProof="0" dirty="0"/>
              <a:t>és kövessük az</a:t>
            </a:r>
            <a:r>
              <a:rPr lang="hu-HU" baseline="0" noProof="0" dirty="0"/>
              <a:t> instrukciókat</a:t>
            </a:r>
            <a:endParaRPr lang="en-GB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Téma </a:t>
            </a:r>
            <a:r>
              <a:rPr lang="en-GB" dirty="0"/>
              <a:t>S</a:t>
            </a:r>
            <a:r>
              <a:rPr lang="hu-HU" dirty="0"/>
              <a:t>z</a:t>
            </a:r>
            <a:r>
              <a:rPr lang="en-GB" dirty="0" err="1"/>
              <a:t>lov</a:t>
            </a:r>
            <a:r>
              <a:rPr lang="hu-HU" dirty="0"/>
              <a:t>é</a:t>
            </a:r>
            <a:r>
              <a:rPr lang="en-GB" dirty="0" err="1"/>
              <a:t>ni</a:t>
            </a:r>
            <a:r>
              <a:rPr lang="hu-HU" dirty="0" err="1"/>
              <a:t>ának</a:t>
            </a:r>
            <a:r>
              <a:rPr lang="en-GB" dirty="0"/>
              <a:t> - "</a:t>
            </a:r>
            <a:r>
              <a:rPr lang="en-GB" dirty="0" err="1"/>
              <a:t>mezőgazdasági</a:t>
            </a:r>
            <a:r>
              <a:rPr lang="en-GB" dirty="0"/>
              <a:t> </a:t>
            </a:r>
            <a:r>
              <a:rPr lang="en-GB" dirty="0" err="1"/>
              <a:t>turizmus</a:t>
            </a:r>
            <a:r>
              <a:rPr lang="en-GB" dirty="0"/>
              <a:t> </a:t>
            </a:r>
            <a:r>
              <a:rPr lang="en-GB" dirty="0" err="1"/>
              <a:t>kutatás</a:t>
            </a:r>
            <a:r>
              <a:rPr lang="en-GB" dirty="0"/>
              <a:t>"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Van </a:t>
            </a:r>
            <a:r>
              <a:rPr lang="en-GB" noProof="0" dirty="0" err="1"/>
              <a:t>egy</a:t>
            </a:r>
            <a:r>
              <a:rPr lang="en-GB" noProof="0" dirty="0"/>
              <a:t> </a:t>
            </a:r>
            <a:r>
              <a:rPr lang="en-GB" noProof="0" dirty="0" err="1"/>
              <a:t>érdekes</a:t>
            </a:r>
            <a:r>
              <a:rPr lang="en-GB" noProof="0" dirty="0"/>
              <a:t> </a:t>
            </a:r>
            <a:r>
              <a:rPr lang="hu-HU" noProof="0" dirty="0"/>
              <a:t>eset </a:t>
            </a:r>
            <a:r>
              <a:rPr lang="en-GB" noProof="0" dirty="0" err="1"/>
              <a:t>Szlovéniából</a:t>
            </a:r>
            <a:r>
              <a:rPr lang="hu-HU" noProof="0" dirty="0"/>
              <a:t>: a diákok bemutatták a mezőgazdasággal kapcsolatos turisztikai kutatásokat. Szerettem volna ösztönözni a mentort arra, hogy folytassa a kutatási munkát, és az eredményeket ültesse át a mindennapi gyakorlatba, mivel potenciálisan innovatív volt a kutatás. </a:t>
            </a:r>
            <a:r>
              <a:rPr lang="pt-BR" noProof="0" dirty="0"/>
              <a:t>A mentor </a:t>
            </a:r>
            <a:r>
              <a:rPr lang="hu-HU" noProof="0" dirty="0"/>
              <a:t>annyit </a:t>
            </a:r>
            <a:r>
              <a:rPr lang="pt-BR" noProof="0" dirty="0"/>
              <a:t>válaszolt: </a:t>
            </a:r>
            <a:r>
              <a:rPr lang="hu-HU" noProof="0" dirty="0"/>
              <a:t>N</a:t>
            </a:r>
            <a:r>
              <a:rPr lang="pt-BR" noProof="0" dirty="0"/>
              <a:t>em, befejeztük a kutatást.</a:t>
            </a:r>
            <a:r>
              <a:rPr lang="hu-HU" noProof="0" dirty="0"/>
              <a:t> Megismételtem, hogy további munkát </a:t>
            </a:r>
            <a:r>
              <a:rPr lang="hu-HU" noProof="0" dirty="0" err="1"/>
              <a:t>javasolok</a:t>
            </a:r>
            <a:r>
              <a:rPr lang="hu-HU" noProof="0" dirty="0"/>
              <a:t> a következő fázisra, a kutatási eredmények sikeres végrehajtására.</a:t>
            </a:r>
            <a:r>
              <a:rPr lang="hu-HU" baseline="0" noProof="0" dirty="0"/>
              <a:t> A mentor válaszolta: nos, tényleg befejeződött, mert már közzétettük az eredményeket...</a:t>
            </a:r>
            <a:endParaRPr lang="hu-HU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8</a:t>
            </a:fld>
            <a:endParaRPr lang="en-GB" noProof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noProof="0" dirty="0" err="1"/>
              <a:t>Ez</a:t>
            </a:r>
            <a:r>
              <a:rPr lang="en-GB" noProof="0" dirty="0"/>
              <a:t> a </a:t>
            </a:r>
            <a:r>
              <a:rPr lang="en-GB" noProof="0" dirty="0" err="1"/>
              <a:t>dia</a:t>
            </a:r>
            <a:r>
              <a:rPr lang="en-GB" noProof="0" dirty="0"/>
              <a:t> </a:t>
            </a:r>
            <a:r>
              <a:rPr lang="en-GB" noProof="0" dirty="0" err="1"/>
              <a:t>bemutatja</a:t>
            </a:r>
            <a:r>
              <a:rPr lang="en-GB" noProof="0" dirty="0"/>
              <a:t> a </a:t>
            </a:r>
            <a:r>
              <a:rPr lang="hu-HU" noProof="0" dirty="0"/>
              <a:t>f</a:t>
            </a:r>
            <a:r>
              <a:rPr lang="en-GB" noProof="0" dirty="0" err="1"/>
              <a:t>ejlesztési</a:t>
            </a:r>
            <a:r>
              <a:rPr lang="en-GB" noProof="0" dirty="0"/>
              <a:t> </a:t>
            </a:r>
            <a:r>
              <a:rPr lang="hu-HU" noProof="0" dirty="0"/>
              <a:t>f</a:t>
            </a:r>
            <a:r>
              <a:rPr lang="en-GB" noProof="0" dirty="0" err="1"/>
              <a:t>ázis</a:t>
            </a:r>
            <a:r>
              <a:rPr lang="en-GB" noProof="0" dirty="0"/>
              <a:t> </a:t>
            </a:r>
            <a:r>
              <a:rPr lang="hu-HU" noProof="0" dirty="0"/>
              <a:t>azon </a:t>
            </a:r>
            <a:r>
              <a:rPr lang="en-GB" noProof="0" dirty="0" err="1"/>
              <a:t>legfontosabb</a:t>
            </a:r>
            <a:r>
              <a:rPr lang="en-GB" noProof="0" dirty="0"/>
              <a:t> </a:t>
            </a:r>
            <a:r>
              <a:rPr lang="en-GB" noProof="0" dirty="0" err="1"/>
              <a:t>tulajdonságait</a:t>
            </a:r>
            <a:r>
              <a:rPr lang="en-GB" noProof="0" dirty="0"/>
              <a:t>, am</a:t>
            </a:r>
            <a:r>
              <a:rPr lang="hu-HU" noProof="0" dirty="0" err="1"/>
              <a:t>elyek</a:t>
            </a:r>
            <a:r>
              <a:rPr lang="hu-HU" noProof="0" dirty="0"/>
              <a:t> szükségesek lehetnek</a:t>
            </a:r>
            <a:r>
              <a:rPr lang="en-GB" noProof="0" dirty="0"/>
              <a:t> a </a:t>
            </a:r>
            <a:r>
              <a:rPr lang="en-GB" noProof="0" dirty="0" err="1"/>
              <a:t>kutatási</a:t>
            </a:r>
            <a:r>
              <a:rPr lang="en-GB" noProof="0" dirty="0"/>
              <a:t> </a:t>
            </a:r>
            <a:r>
              <a:rPr lang="en-GB" noProof="0" dirty="0" err="1"/>
              <a:t>eredmények</a:t>
            </a:r>
            <a:r>
              <a:rPr lang="en-GB" noProof="0" dirty="0"/>
              <a:t> </a:t>
            </a:r>
            <a:r>
              <a:rPr lang="en-GB" noProof="0" dirty="0" err="1"/>
              <a:t>gyakorlati</a:t>
            </a:r>
            <a:r>
              <a:rPr lang="en-GB" noProof="0" dirty="0"/>
              <a:t> </a:t>
            </a:r>
            <a:r>
              <a:rPr lang="en-GB" noProof="0" dirty="0" err="1"/>
              <a:t>megvalósításához</a:t>
            </a:r>
            <a:r>
              <a:rPr lang="en-GB" noProof="0" dirty="0"/>
              <a:t>.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en-GB" noProof="0" smtClean="0"/>
              <a:pPr/>
              <a:t>9</a:t>
            </a:fld>
            <a:endParaRPr lang="en-GB" noProof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CEBE-AEA9-4608-846B-79F4E6CC0503}" type="slidenum">
              <a:rPr lang="en-US" smtClean="0"/>
              <a:pPr/>
              <a:t>‹#›</a:t>
            </a:fld>
            <a:endParaRPr lang="sl-SI" dirty="0"/>
          </a:p>
          <a:p>
            <a:r>
              <a:rPr lang="en-US" dirty="0"/>
              <a:t>Likar B. ©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sl-SI" dirty="0"/>
          </a:p>
          <a:p>
            <a:r>
              <a:rPr lang="en-US" dirty="0"/>
              <a:t>Likar B. ©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sl-SI" dirty="0"/>
          </a:p>
          <a:p>
            <a:r>
              <a:rPr lang="en-US" dirty="0"/>
              <a:t>Likar B. ©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10957984" cy="576262"/>
          </a:xfrm>
        </p:spPr>
        <p:txBody>
          <a:bodyPr/>
          <a:lstStyle/>
          <a:p>
            <a:r>
              <a:rPr lang="en-GB" noProof="0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239184" y="1125538"/>
            <a:ext cx="5755216" cy="5005387"/>
          </a:xfrm>
        </p:spPr>
        <p:txBody>
          <a:bodyPr/>
          <a:lstStyle/>
          <a:p>
            <a:pPr lvl="0"/>
            <a:r>
              <a:rPr lang="en-GB" noProof="0"/>
              <a:t>Kliknite, če želite urediti sloge besedila matrice</a:t>
            </a:r>
          </a:p>
          <a:p>
            <a:pPr lvl="1"/>
            <a:r>
              <a:rPr lang="en-GB" noProof="0"/>
              <a:t>Druga raven</a:t>
            </a:r>
          </a:p>
          <a:p>
            <a:pPr lvl="2"/>
            <a:r>
              <a:rPr lang="en-GB" noProof="0"/>
              <a:t>Tretja raven</a:t>
            </a:r>
          </a:p>
          <a:p>
            <a:pPr lvl="3"/>
            <a:r>
              <a:rPr lang="en-GB" noProof="0"/>
              <a:t>Četrta raven</a:t>
            </a:r>
          </a:p>
          <a:p>
            <a:pPr lvl="4"/>
            <a:r>
              <a:rPr lang="en-GB" noProof="0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1" y="1125538"/>
            <a:ext cx="5755217" cy="5005387"/>
          </a:xfrm>
        </p:spPr>
        <p:txBody>
          <a:bodyPr/>
          <a:lstStyle/>
          <a:p>
            <a:pPr lvl="0"/>
            <a:r>
              <a:rPr lang="en-GB" noProof="0"/>
              <a:t>Kliknite, če želite urediti sloge besedila matrice</a:t>
            </a:r>
          </a:p>
          <a:p>
            <a:pPr lvl="1"/>
            <a:r>
              <a:rPr lang="en-GB" noProof="0"/>
              <a:t>Druga raven</a:t>
            </a:r>
          </a:p>
          <a:p>
            <a:pPr lvl="2"/>
            <a:r>
              <a:rPr lang="en-GB" noProof="0"/>
              <a:t>Tretja raven</a:t>
            </a:r>
          </a:p>
          <a:p>
            <a:pPr lvl="3"/>
            <a:r>
              <a:rPr lang="en-GB" noProof="0"/>
              <a:t>Četrta raven</a:t>
            </a:r>
          </a:p>
          <a:p>
            <a:pPr lvl="4"/>
            <a:r>
              <a:rPr lang="en-GB" noProof="0"/>
              <a:t>Peta raven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10370-74EF-455A-AEA9-BF39EAC2EDE5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altLang="en-US" dirty="0">
                <a:solidFill>
                  <a:srgbClr val="000000"/>
                </a:solidFill>
              </a:rPr>
              <a:t>Likar B. © </a:t>
            </a:r>
          </a:p>
        </p:txBody>
      </p:sp>
    </p:spTree>
    <p:extLst>
      <p:ext uri="{BB962C8B-B14F-4D97-AF65-F5344CB8AC3E}">
        <p14:creationId xmlns:p14="http://schemas.microsoft.com/office/powerpoint/2010/main" val="30686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GB" noProof="0" smtClean="0"/>
              <a:pPr/>
              <a:t>26/01/2018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GB" noProof="0" smtClean="0"/>
              <a:pPr/>
              <a:t>‹#›</a:t>
            </a:fld>
            <a:endParaRPr lang="en-GB" noProof="0"/>
          </a:p>
          <a:p>
            <a:r>
              <a:rPr lang="en-GB" noProof="0"/>
              <a:t>Likar B. ©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sl-SI" dirty="0"/>
          </a:p>
          <a:p>
            <a:r>
              <a:rPr lang="en-US" dirty="0"/>
              <a:t>Likar B. ©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sl-SI" dirty="0"/>
          </a:p>
          <a:p>
            <a:r>
              <a:rPr lang="en-US" dirty="0"/>
              <a:t>Likar B. ©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sl-SI" dirty="0"/>
          </a:p>
          <a:p>
            <a:r>
              <a:rPr lang="en-US" dirty="0"/>
              <a:t>Likar B. ©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sl-SI" dirty="0"/>
          </a:p>
          <a:p>
            <a:r>
              <a:rPr lang="en-US" dirty="0"/>
              <a:t>Likar B. ©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sl-SI" dirty="0"/>
          </a:p>
          <a:p>
            <a:r>
              <a:rPr lang="en-US" dirty="0"/>
              <a:t>Likar B. ©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sl-SI" dirty="0"/>
          </a:p>
          <a:p>
            <a:r>
              <a:rPr lang="en-US" dirty="0"/>
              <a:t>Likar B. ©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sl-SI" dirty="0"/>
          </a:p>
          <a:p>
            <a:r>
              <a:rPr lang="en-US" dirty="0"/>
              <a:t>Likar B. ©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42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docid=-EBPQoJ4LEUYPM&amp;tbnid=-wMq8-r9hty80M:&amp;ved=0CAUQjRw&amp;url=https://mural.ly/!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hyperlink" Target="http://www.schillereng.com/Rapid%20Prototype_LensMover_Pic1.jp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mamidejo.si/index.php?t=SearchResults&amp;storitev=4" TargetMode="External"/><Relationship Id="rId3" Type="http://schemas.openxmlformats.org/officeDocument/2006/relationships/image" Target="../media/image47.jpeg"/><Relationship Id="rId7" Type="http://schemas.openxmlformats.org/officeDocument/2006/relationships/hyperlink" Target="http://www.imamidejo.si/index.php?t=SearchResults&amp;storitev=3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amidejo.si/index.php?t=SearchResults&amp;storitev=2" TargetMode="External"/><Relationship Id="rId5" Type="http://schemas.openxmlformats.org/officeDocument/2006/relationships/hyperlink" Target="http://www.imamidejo.si/index.php?t=SearchResults&amp;storitev=1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www.imamidejo.si/index.php?t=SearchResults&amp;storitev=5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ideo.com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researchgate.net/publication/283463535_Managing_Innovation_and_RD_Processes_in_EU_Environment" TargetMode="External"/><Relationship Id="rId5" Type="http://schemas.openxmlformats.org/officeDocument/2006/relationships/hyperlink" Target="https://www.researchgate.net/publication/278404052_The_Art_of_Managing_Innovation_Problems_and_Opportunities" TargetMode="External"/><Relationship Id="rId4" Type="http://schemas.openxmlformats.org/officeDocument/2006/relationships/hyperlink" Target="https://www.epo.org/learning-events/materials/inventors-handbook.html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uil-sipo.si/uil/urad/prirocnik-za-izumitelje" TargetMode="External"/><Relationship Id="rId5" Type="http://schemas.openxmlformats.org/officeDocument/2006/relationships/hyperlink" Target="https://www.researchgate.net/publication/283463376_Management_inovacijskih_in_RR_procesov_v_EU" TargetMode="External"/><Relationship Id="rId4" Type="http://schemas.openxmlformats.org/officeDocument/2006/relationships/hyperlink" Target="https://www.researchgate.net/publication/278404371_Vescina_obvladovanja_inovacijskih_problemov_in_priloznost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44" y="527241"/>
            <a:ext cx="3825997" cy="2315326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-1" y="3723937"/>
            <a:ext cx="609601" cy="3134063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-1" y="6035040"/>
            <a:ext cx="9459885" cy="8229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874129"/>
            <a:ext cx="9044247" cy="983871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5087155" y="1084739"/>
            <a:ext cx="67098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LÉGY INNOVATÍV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! </a:t>
            </a:r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Kreativitás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innováció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és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vállalkozói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készségek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fejlesztése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általános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iskolai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pedagógusoknak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Project No.: 2016-1-SI01-KA201-021641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99911" y="2953136"/>
            <a:ext cx="11492089" cy="13719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„U</a:t>
            </a:r>
            <a:r>
              <a:rPr lang="de-AT" dirty="0"/>
              <a:t>1</a:t>
            </a:r>
            <a:r>
              <a:rPr lang="hu-HU" dirty="0"/>
              <a:t>” tanegység</a:t>
            </a:r>
            <a:r>
              <a:rPr lang="en-US" dirty="0"/>
              <a:t>: </a:t>
            </a:r>
            <a:r>
              <a:rPr lang="hu-HU" dirty="0"/>
              <a:t>Innovációfejlesztés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198288" y="4486021"/>
            <a:ext cx="10058400" cy="1388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U1.E3: </a:t>
            </a:r>
            <a:r>
              <a:rPr lang="en-US" dirty="0" err="1"/>
              <a:t>Kutatási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fejlesztési</a:t>
            </a:r>
            <a:r>
              <a:rPr lang="en-US" dirty="0"/>
              <a:t> </a:t>
            </a:r>
            <a:r>
              <a:rPr lang="en-US" dirty="0" err="1"/>
              <a:t>munka</a:t>
            </a:r>
            <a:r>
              <a:rPr lang="en-US" dirty="0"/>
              <a:t>, </a:t>
            </a:r>
            <a:r>
              <a:rPr lang="en-US" dirty="0" err="1"/>
              <a:t>prototípuskészítés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prezentáció</a:t>
            </a:r>
            <a:endParaRPr lang="hu-HU" dirty="0"/>
          </a:p>
          <a:p>
            <a:pPr algn="r"/>
            <a:r>
              <a:rPr lang="hu-HU" sz="2000" dirty="0"/>
              <a:t>Készítette Prof. dr. Borut Likar, MBA (KORONA PLUS)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62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36080" y="351763"/>
            <a:ext cx="10366539" cy="1448513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en-GB" sz="4800" kern="1200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Példa</a:t>
            </a:r>
            <a:r>
              <a:rPr lang="en-GB" sz="4800" kern="1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GB" sz="4800" kern="1200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találmány</a:t>
            </a:r>
            <a:r>
              <a:rPr lang="en-GB" sz="4800" kern="1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4800" kern="1200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fejlesztésére</a:t>
            </a:r>
            <a:r>
              <a:rPr lang="en-GB" sz="4800" kern="1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4800" kern="1200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és</a:t>
            </a:r>
            <a:r>
              <a:rPr lang="en-GB" sz="4800" kern="1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4800" kern="1200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prototípuskészítésére</a:t>
            </a:r>
            <a:endParaRPr lang="en-GB" sz="4800" kern="12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207008" y="1883664"/>
            <a:ext cx="9460992" cy="4245674"/>
          </a:xfrm>
        </p:spPr>
        <p:txBody>
          <a:bodyPr/>
          <a:lstStyle/>
          <a:p>
            <a:pPr marL="342900" lvl="1" indent="-342900">
              <a:buClr>
                <a:schemeClr val="tx2"/>
              </a:buClr>
              <a:buNone/>
              <a:defRPr/>
            </a:pPr>
            <a:r>
              <a:rPr lang="en-GB" sz="2000" b="1" dirty="0" err="1"/>
              <a:t>Folyadékkristályos</a:t>
            </a:r>
            <a:r>
              <a:rPr lang="en-GB" sz="2000" b="1" dirty="0"/>
              <a:t> </a:t>
            </a:r>
            <a:r>
              <a:rPr lang="en-GB" sz="2000" b="1" dirty="0" err="1"/>
              <a:t>hőmérő</a:t>
            </a:r>
            <a:endParaRPr lang="en-GB" b="1" dirty="0">
              <a:latin typeface="Times New Roman"/>
            </a:endParaRPr>
          </a:p>
          <a:p>
            <a:pPr marL="342900" lvl="1" indent="-342900">
              <a:buClr>
                <a:schemeClr val="tx2"/>
              </a:buClr>
              <a:defRPr/>
            </a:pPr>
            <a:r>
              <a:rPr lang="en-GB" sz="2000" dirty="0"/>
              <a:t>Bayer</a:t>
            </a:r>
          </a:p>
          <a:p>
            <a:pPr marL="342900" lvl="1" indent="-342900">
              <a:buClr>
                <a:schemeClr val="tx2"/>
              </a:buClr>
              <a:defRPr/>
            </a:pPr>
            <a:r>
              <a:rPr lang="en-GB" sz="2000" dirty="0"/>
              <a:t>LEK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160773" name="Rectangle 11"/>
          <p:cNvSpPr>
            <a:spLocks noChangeArrowheads="1"/>
          </p:cNvSpPr>
          <p:nvPr/>
        </p:nvSpPr>
        <p:spPr bwMode="auto">
          <a:xfrm rot="10800000">
            <a:off x="7000512" y="4483048"/>
            <a:ext cx="2954338" cy="723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rot="10800000" anchor="ctr">
            <a:spAutoFit/>
          </a:bodyPr>
          <a:lstStyle/>
          <a:p>
            <a:pPr algn="l" eaLnBrk="0" hangingPunct="0"/>
            <a:r>
              <a:rPr lang="sl-SI" sz="1700" dirty="0">
                <a:ea typeface="Arial Unicode MS" pitchFamily="34" charset="-128"/>
                <a:cs typeface="Arial Unicode MS" pitchFamily="34" charset="-128"/>
              </a:rPr>
              <a:t>Normál hőmérséklet</a:t>
            </a:r>
            <a:endParaRPr lang="en-US" sz="900" dirty="0"/>
          </a:p>
          <a:p>
            <a:pPr eaLnBrk="0" hangingPunct="0"/>
            <a:endParaRPr lang="en-US" sz="2400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 rot="10800000">
            <a:off x="6844384" y="5559340"/>
            <a:ext cx="2253246" cy="3539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rot="10800000" wrap="none" anchor="ctr">
            <a:spAutoFit/>
          </a:bodyPr>
          <a:lstStyle/>
          <a:p>
            <a:pPr algn="l" eaLnBrk="0" hangingPunct="0"/>
            <a:r>
              <a:rPr lang="sl-SI" sz="1700" dirty="0"/>
              <a:t>Magasabb hőmérséklet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199579" y="4184280"/>
            <a:ext cx="5264150" cy="865188"/>
            <a:chOff x="244" y="1570"/>
            <a:chExt cx="2500" cy="454"/>
          </a:xfrm>
        </p:grpSpPr>
        <p:sp>
          <p:nvSpPr>
            <p:cNvPr id="160782" name="Rectangle 10"/>
            <p:cNvSpPr>
              <a:spLocks noChangeArrowheads="1"/>
            </p:cNvSpPr>
            <p:nvPr/>
          </p:nvSpPr>
          <p:spPr bwMode="auto">
            <a:xfrm flipH="1" flipV="1">
              <a:off x="249" y="1570"/>
              <a:ext cx="2495" cy="454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endParaRPr lang="sl-SI"/>
            </a:p>
          </p:txBody>
        </p:sp>
        <p:pic>
          <p:nvPicPr>
            <p:cNvPr id="160783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" y="1570"/>
              <a:ext cx="2495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0784" name="Rectangle 15"/>
            <p:cNvSpPr>
              <a:spLocks noChangeArrowheads="1"/>
            </p:cNvSpPr>
            <p:nvPr/>
          </p:nvSpPr>
          <p:spPr bwMode="auto">
            <a:xfrm>
              <a:off x="716" y="1571"/>
              <a:ext cx="777" cy="450"/>
            </a:xfrm>
            <a:prstGeom prst="rect">
              <a:avLst/>
            </a:prstGeom>
            <a:solidFill>
              <a:srgbClr val="00FF00">
                <a:alpha val="47058"/>
              </a:srgbClr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endParaRPr lang="sl-SI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136080" y="5206948"/>
            <a:ext cx="5400675" cy="1008062"/>
            <a:chOff x="204" y="2160"/>
            <a:chExt cx="2580" cy="544"/>
          </a:xfrm>
        </p:grpSpPr>
        <p:sp>
          <p:nvSpPr>
            <p:cNvPr id="160778" name="Rectangle 9"/>
            <p:cNvSpPr>
              <a:spLocks noChangeArrowheads="1"/>
            </p:cNvSpPr>
            <p:nvPr/>
          </p:nvSpPr>
          <p:spPr bwMode="auto">
            <a:xfrm flipH="1" flipV="1">
              <a:off x="249" y="2205"/>
              <a:ext cx="2495" cy="454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endParaRPr lang="sl-SI"/>
            </a:p>
          </p:txBody>
        </p:sp>
        <p:pic>
          <p:nvPicPr>
            <p:cNvPr id="160779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4" y="2160"/>
              <a:ext cx="2580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0780" name="Rectangle 16"/>
            <p:cNvSpPr>
              <a:spLocks noChangeArrowheads="1"/>
            </p:cNvSpPr>
            <p:nvPr/>
          </p:nvSpPr>
          <p:spPr bwMode="auto">
            <a:xfrm>
              <a:off x="1497" y="2196"/>
              <a:ext cx="777" cy="472"/>
            </a:xfrm>
            <a:prstGeom prst="rect">
              <a:avLst/>
            </a:prstGeom>
            <a:solidFill>
              <a:srgbClr val="00FF00">
                <a:alpha val="47058"/>
              </a:srgbClr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sl-SI" sz="2400">
                <a:solidFill>
                  <a:srgbClr val="FF0000"/>
                </a:solidFill>
              </a:endParaRPr>
            </a:p>
          </p:txBody>
        </p:sp>
        <p:sp>
          <p:nvSpPr>
            <p:cNvPr id="160781" name="Rectangle 17"/>
            <p:cNvSpPr>
              <a:spLocks noChangeArrowheads="1"/>
            </p:cNvSpPr>
            <p:nvPr/>
          </p:nvSpPr>
          <p:spPr bwMode="auto">
            <a:xfrm>
              <a:off x="713" y="2196"/>
              <a:ext cx="777" cy="472"/>
            </a:xfrm>
            <a:prstGeom prst="rect">
              <a:avLst/>
            </a:prstGeom>
            <a:solidFill>
              <a:srgbClr val="000000">
                <a:alpha val="76077"/>
              </a:srgbClr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sl-SI" sz="2400">
                <a:solidFill>
                  <a:srgbClr val="FF0000"/>
                </a:solidFill>
              </a:endParaRPr>
            </a:p>
          </p:txBody>
        </p:sp>
      </p:grpSp>
      <p:pic>
        <p:nvPicPr>
          <p:cNvPr id="16077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5473" y="1883664"/>
            <a:ext cx="3366166" cy="230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Kép 6"/>
          <p:cNvPicPr>
            <a:picLocks noChangeAspect="1"/>
          </p:cNvPicPr>
          <p:nvPr/>
        </p:nvPicPr>
        <p:blipFill rotWithShape="1">
          <a:blip r:embed="rId6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87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Üzleti</a:t>
            </a:r>
            <a:r>
              <a:rPr lang="en-GB" dirty="0"/>
              <a:t> </a:t>
            </a:r>
            <a:r>
              <a:rPr lang="en-GB" dirty="0" err="1"/>
              <a:t>fázisok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5338"/>
          </a:xfrm>
        </p:spPr>
        <p:txBody>
          <a:bodyPr>
            <a:noAutofit/>
          </a:bodyPr>
          <a:lstStyle/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megvalósíthatósági</a:t>
            </a:r>
            <a:r>
              <a:rPr lang="en-GB" dirty="0"/>
              <a:t> </a:t>
            </a:r>
            <a:r>
              <a:rPr lang="en-GB" dirty="0" err="1"/>
              <a:t>tanulmány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Új</a:t>
            </a:r>
            <a:r>
              <a:rPr lang="en-GB" dirty="0"/>
              <a:t> </a:t>
            </a:r>
            <a:r>
              <a:rPr lang="en-GB" dirty="0" err="1"/>
              <a:t>technológia</a:t>
            </a:r>
            <a:r>
              <a:rPr lang="en-GB" dirty="0"/>
              <a:t> - </a:t>
            </a:r>
            <a:r>
              <a:rPr lang="en-GB" dirty="0" err="1"/>
              <a:t>Szlovéniában</a:t>
            </a:r>
            <a:r>
              <a:rPr lang="en-GB" dirty="0"/>
              <a:t> </a:t>
            </a:r>
            <a:r>
              <a:rPr lang="en-GB" dirty="0" err="1"/>
              <a:t>nem</a:t>
            </a:r>
            <a:r>
              <a:rPr lang="en-GB" dirty="0"/>
              <a:t> </a:t>
            </a:r>
            <a:r>
              <a:rPr lang="en-GB" dirty="0" err="1"/>
              <a:t>lehetséges</a:t>
            </a:r>
            <a:endParaRPr lang="en-GB" dirty="0"/>
          </a:p>
          <a:p>
            <a:pPr lvl="1"/>
            <a:r>
              <a:rPr lang="en-GB" dirty="0" err="1"/>
              <a:t>Külföldi</a:t>
            </a:r>
            <a:r>
              <a:rPr lang="en-GB" dirty="0"/>
              <a:t> </a:t>
            </a:r>
            <a:r>
              <a:rPr lang="en-GB" dirty="0" err="1"/>
              <a:t>gyártók</a:t>
            </a:r>
            <a:r>
              <a:rPr lang="en-GB" dirty="0"/>
              <a:t> </a:t>
            </a:r>
            <a:r>
              <a:rPr lang="en-GB" dirty="0" err="1"/>
              <a:t>keresése</a:t>
            </a:r>
            <a:r>
              <a:rPr lang="en-GB" dirty="0"/>
              <a:t> – USA</a:t>
            </a:r>
            <a:r>
              <a:rPr lang="hu-HU" dirty="0"/>
              <a:t>-</a:t>
            </a:r>
            <a:r>
              <a:rPr lang="hu-HU" dirty="0" err="1"/>
              <a:t>ban</a:t>
            </a:r>
            <a:r>
              <a:rPr lang="en-GB" dirty="0"/>
              <a:t> </a:t>
            </a:r>
            <a:r>
              <a:rPr lang="en-GB" dirty="0" err="1"/>
              <a:t>lehetséges</a:t>
            </a:r>
            <a:endParaRPr lang="en-GB" dirty="0"/>
          </a:p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Technikai</a:t>
            </a:r>
            <a:r>
              <a:rPr lang="en-GB" dirty="0"/>
              <a:t> </a:t>
            </a:r>
            <a:r>
              <a:rPr lang="en-GB" dirty="0" err="1"/>
              <a:t>lehetőségek</a:t>
            </a:r>
            <a:r>
              <a:rPr lang="en-GB" dirty="0"/>
              <a:t> </a:t>
            </a:r>
            <a:r>
              <a:rPr lang="en-GB" dirty="0" err="1"/>
              <a:t>elemzése</a:t>
            </a:r>
            <a:endParaRPr lang="en-GB" dirty="0"/>
          </a:p>
          <a:p>
            <a:pPr lvl="1"/>
            <a:r>
              <a:rPr lang="hu-HU" dirty="0"/>
              <a:t>Műanyag réteg, folyadékkristály réteg - gyártói feladat</a:t>
            </a:r>
            <a:endParaRPr lang="en-GB" dirty="0"/>
          </a:p>
          <a:p>
            <a:pPr lvl="1"/>
            <a:r>
              <a:rPr lang="en-GB" dirty="0" err="1"/>
              <a:t>Maszk</a:t>
            </a:r>
            <a:r>
              <a:rPr lang="en-GB" dirty="0"/>
              <a:t> a Bayer </a:t>
            </a:r>
            <a:r>
              <a:rPr lang="en-GB" dirty="0" err="1"/>
              <a:t>logóval</a:t>
            </a:r>
            <a:r>
              <a:rPr lang="en-GB" dirty="0"/>
              <a:t> - a </a:t>
            </a:r>
            <a:r>
              <a:rPr lang="en-GB" dirty="0" err="1"/>
              <a:t>feltaláló</a:t>
            </a:r>
            <a:r>
              <a:rPr lang="en-GB" dirty="0"/>
              <a:t> </a:t>
            </a:r>
            <a:r>
              <a:rPr lang="en-GB" dirty="0" err="1"/>
              <a:t>feladata</a:t>
            </a:r>
            <a:endParaRPr lang="en-GB" dirty="0"/>
          </a:p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Üzleti terv</a:t>
            </a:r>
            <a:endParaRPr lang="en-GB" dirty="0"/>
          </a:p>
          <a:p>
            <a:pPr lvl="1"/>
            <a:r>
              <a:rPr lang="en-GB" dirty="0" err="1"/>
              <a:t>Pénzügy</a:t>
            </a:r>
            <a:r>
              <a:rPr lang="en-GB" dirty="0"/>
              <a:t>: </a:t>
            </a:r>
            <a:r>
              <a:rPr lang="en-GB" dirty="0" err="1"/>
              <a:t>jövedelem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költség</a:t>
            </a:r>
            <a:r>
              <a:rPr lang="en-GB" dirty="0"/>
              <a:t> (</a:t>
            </a:r>
            <a:r>
              <a:rPr lang="en-GB" dirty="0" err="1"/>
              <a:t>fejlesztés</a:t>
            </a:r>
            <a:r>
              <a:rPr lang="en-GB" dirty="0"/>
              <a:t>, </a:t>
            </a:r>
            <a:r>
              <a:rPr lang="en-GB" dirty="0" err="1"/>
              <a:t>minta</a:t>
            </a:r>
            <a:r>
              <a:rPr lang="en-GB" dirty="0"/>
              <a:t>, LCT, </a:t>
            </a:r>
            <a:r>
              <a:rPr lang="hu-HU" dirty="0"/>
              <a:t>tasak</a:t>
            </a:r>
            <a:r>
              <a:rPr lang="en-GB" dirty="0"/>
              <a:t>, </a:t>
            </a:r>
            <a:r>
              <a:rPr lang="en-GB" dirty="0" err="1"/>
              <a:t>utasítások</a:t>
            </a:r>
            <a:r>
              <a:rPr lang="en-GB" dirty="0"/>
              <a:t>, </a:t>
            </a:r>
            <a:r>
              <a:rPr lang="en-GB" dirty="0" err="1"/>
              <a:t>szállítás</a:t>
            </a:r>
            <a:r>
              <a:rPr lang="en-GB" dirty="0"/>
              <a:t>, </a:t>
            </a:r>
            <a:r>
              <a:rPr lang="en-GB" dirty="0" err="1"/>
              <a:t>biztosítás</a:t>
            </a:r>
            <a:r>
              <a:rPr lang="en-GB" dirty="0"/>
              <a:t>, </a:t>
            </a:r>
            <a:r>
              <a:rPr lang="en-GB" dirty="0" err="1"/>
              <a:t>munka</a:t>
            </a:r>
            <a:r>
              <a:rPr lang="en-GB" dirty="0"/>
              <a:t> ...), </a:t>
            </a:r>
          </a:p>
          <a:p>
            <a:pPr lvl="1"/>
            <a:r>
              <a:rPr lang="en-GB" dirty="0" err="1"/>
              <a:t>Kockázatot</a:t>
            </a:r>
            <a:r>
              <a:rPr lang="en-GB" dirty="0"/>
              <a:t>, </a:t>
            </a:r>
            <a:r>
              <a:rPr lang="hu-HU" dirty="0"/>
              <a:t>lehetőségek</a:t>
            </a:r>
            <a:r>
              <a:rPr lang="en-GB" dirty="0"/>
              <a:t> </a:t>
            </a:r>
            <a:r>
              <a:rPr lang="en-GB" dirty="0" err="1"/>
              <a:t>más</a:t>
            </a:r>
            <a:r>
              <a:rPr lang="en-GB" dirty="0"/>
              <a:t> </a:t>
            </a:r>
            <a:r>
              <a:rPr lang="en-GB" dirty="0" err="1"/>
              <a:t>piacokra</a:t>
            </a:r>
            <a:r>
              <a:rPr lang="en-GB" dirty="0"/>
              <a:t>…</a:t>
            </a:r>
          </a:p>
          <a:p>
            <a:pPr lvl="1"/>
            <a:r>
              <a:rPr lang="hu-HU" dirty="0"/>
              <a:t>Szerzői jogi szempontok</a:t>
            </a:r>
            <a:endParaRPr lang="en-GB" dirty="0"/>
          </a:p>
          <a:p>
            <a:pPr lvl="1"/>
            <a:r>
              <a:rPr lang="hu-HU" dirty="0"/>
              <a:t>erőforrások</a:t>
            </a:r>
            <a:r>
              <a:rPr lang="en-GB" dirty="0"/>
              <a:t>: </a:t>
            </a:r>
            <a:r>
              <a:rPr lang="en-GB" dirty="0" err="1"/>
              <a:t>Szakértői</a:t>
            </a:r>
            <a:r>
              <a:rPr lang="en-GB" dirty="0"/>
              <a:t> </a:t>
            </a:r>
            <a:r>
              <a:rPr lang="en-GB" dirty="0" err="1"/>
              <a:t>ismeretek</a:t>
            </a:r>
            <a:r>
              <a:rPr lang="en-GB" dirty="0"/>
              <a:t> (bank</a:t>
            </a:r>
            <a:r>
              <a:rPr lang="hu-HU" dirty="0"/>
              <a:t>i </a:t>
            </a:r>
            <a:r>
              <a:rPr lang="en-GB" dirty="0" err="1"/>
              <a:t>biztosítás</a:t>
            </a:r>
            <a:r>
              <a:rPr lang="en-GB" dirty="0"/>
              <a:t>, </a:t>
            </a:r>
            <a:r>
              <a:rPr lang="en-GB" dirty="0" err="1"/>
              <a:t>tervező</a:t>
            </a:r>
            <a:r>
              <a:rPr lang="en-GB" dirty="0"/>
              <a:t>, </a:t>
            </a:r>
            <a:r>
              <a:rPr lang="hu-HU" dirty="0"/>
              <a:t>szerzői</a:t>
            </a:r>
            <a:r>
              <a:rPr lang="en-GB" dirty="0"/>
              <a:t> </a:t>
            </a:r>
            <a:r>
              <a:rPr lang="en-GB" dirty="0" err="1"/>
              <a:t>tulajdonjogok</a:t>
            </a:r>
            <a:r>
              <a:rPr lang="en-GB" dirty="0"/>
              <a:t>, </a:t>
            </a:r>
            <a:r>
              <a:rPr lang="en-GB" dirty="0" err="1"/>
              <a:t>finanszírozás</a:t>
            </a:r>
            <a:r>
              <a:rPr lang="en-GB" dirty="0"/>
              <a:t> - </a:t>
            </a:r>
            <a:r>
              <a:rPr lang="en-GB" dirty="0" err="1"/>
              <a:t>fizetés</a:t>
            </a:r>
            <a:r>
              <a:rPr lang="hu-HU" dirty="0"/>
              <a:t>i</a:t>
            </a:r>
            <a:r>
              <a:rPr lang="en-GB" dirty="0"/>
              <a:t> </a:t>
            </a:r>
            <a:r>
              <a:rPr lang="en-GB" dirty="0" err="1"/>
              <a:t>késedelme</a:t>
            </a:r>
            <a:r>
              <a:rPr lang="hu-HU" dirty="0"/>
              <a:t>k</a:t>
            </a:r>
            <a:r>
              <a:rPr lang="en-GB" dirty="0"/>
              <a:t>…)</a:t>
            </a:r>
          </a:p>
          <a:p>
            <a:pPr lvl="1"/>
            <a:r>
              <a:rPr lang="en-GB" dirty="0" err="1"/>
              <a:t>Megbízási</a:t>
            </a:r>
            <a:r>
              <a:rPr lang="en-GB" dirty="0"/>
              <a:t> </a:t>
            </a:r>
            <a:r>
              <a:rPr lang="en-GB" dirty="0" err="1"/>
              <a:t>szerződés</a:t>
            </a:r>
            <a:endParaRPr lang="en-GB" dirty="0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495824" y="1845734"/>
            <a:ext cx="3888432" cy="648444"/>
            <a:chOff x="244" y="1570"/>
            <a:chExt cx="2500" cy="454"/>
          </a:xfrm>
        </p:grpSpPr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 flipH="1" flipV="1">
              <a:off x="249" y="1570"/>
              <a:ext cx="2495" cy="454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endParaRPr lang="sl-SI"/>
            </a:p>
          </p:txBody>
        </p:sp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" y="1570"/>
              <a:ext cx="2495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716" y="1571"/>
              <a:ext cx="777" cy="450"/>
            </a:xfrm>
            <a:prstGeom prst="rect">
              <a:avLst/>
            </a:prstGeom>
            <a:solidFill>
              <a:srgbClr val="00FF00">
                <a:alpha val="47058"/>
              </a:srgbClr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endParaRPr lang="sl-SI"/>
            </a:p>
          </p:txBody>
        </p:sp>
      </p:grpSp>
      <p:pic>
        <p:nvPicPr>
          <p:cNvPr id="11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7731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Hőmérő fejlesztési fázisai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Fejlesztési szempontok, fázisok</a:t>
            </a:r>
            <a:endParaRPr lang="en-GB" dirty="0"/>
          </a:p>
          <a:p>
            <a:pPr lvl="2"/>
            <a:r>
              <a:rPr lang="hu-HU" sz="2000" dirty="0"/>
              <a:t>A </a:t>
            </a:r>
            <a:r>
              <a:rPr lang="en-GB" sz="2000" dirty="0"/>
              <a:t>mas</a:t>
            </a:r>
            <a:r>
              <a:rPr lang="hu-HU" sz="2000" dirty="0"/>
              <a:t>z</a:t>
            </a:r>
            <a:r>
              <a:rPr lang="en-GB" sz="2000" dirty="0"/>
              <a:t>k </a:t>
            </a:r>
            <a:r>
              <a:rPr lang="hu-HU" sz="2000" dirty="0"/>
              <a:t>megtervezése: feltaláló </a:t>
            </a:r>
            <a:r>
              <a:rPr lang="en-GB" sz="2000" dirty="0"/>
              <a:t>+ </a:t>
            </a:r>
            <a:r>
              <a:rPr lang="hu-HU" sz="2000" dirty="0"/>
              <a:t>tervező</a:t>
            </a:r>
            <a:r>
              <a:rPr lang="en-GB" sz="2000" dirty="0"/>
              <a:t> (S</a:t>
            </a:r>
            <a:r>
              <a:rPr lang="hu-HU" sz="2000" dirty="0"/>
              <a:t>z</a:t>
            </a:r>
            <a:r>
              <a:rPr lang="en-GB" sz="2000" dirty="0" err="1"/>
              <a:t>lov</a:t>
            </a:r>
            <a:r>
              <a:rPr lang="hu-HU" sz="2000" dirty="0"/>
              <a:t>é</a:t>
            </a:r>
            <a:r>
              <a:rPr lang="en-GB" sz="2000" dirty="0" err="1"/>
              <a:t>ni</a:t>
            </a:r>
            <a:r>
              <a:rPr lang="hu-HU" sz="2000" dirty="0" err="1"/>
              <a:t>ában</a:t>
            </a:r>
            <a:r>
              <a:rPr lang="en-GB" sz="2000" dirty="0"/>
              <a:t>)</a:t>
            </a:r>
          </a:p>
          <a:p>
            <a:pPr lvl="2"/>
            <a:r>
              <a:rPr lang="en-GB" sz="2000" dirty="0"/>
              <a:t>a </a:t>
            </a:r>
            <a:r>
              <a:rPr lang="en-GB" sz="2000" dirty="0" err="1"/>
              <a:t>maszk</a:t>
            </a:r>
            <a:r>
              <a:rPr lang="hu-HU" sz="2000" dirty="0" err="1"/>
              <a:t>oló</a:t>
            </a:r>
            <a:r>
              <a:rPr lang="hu-HU" sz="2000" dirty="0"/>
              <a:t> </a:t>
            </a:r>
            <a:r>
              <a:rPr lang="en-GB" sz="2000" dirty="0"/>
              <a:t>film </a:t>
            </a:r>
            <a:r>
              <a:rPr lang="en-GB" sz="2000" dirty="0" err="1"/>
              <a:t>gyártása</a:t>
            </a:r>
            <a:r>
              <a:rPr lang="en-GB" sz="2000" dirty="0"/>
              <a:t> (S</a:t>
            </a:r>
            <a:r>
              <a:rPr lang="hu-HU" sz="2000" dirty="0"/>
              <a:t>z</a:t>
            </a:r>
            <a:r>
              <a:rPr lang="en-GB" sz="2000" dirty="0" err="1"/>
              <a:t>lov</a:t>
            </a:r>
            <a:r>
              <a:rPr lang="hu-HU" sz="2000" dirty="0"/>
              <a:t>é</a:t>
            </a:r>
            <a:r>
              <a:rPr lang="en-GB" sz="2000" dirty="0" err="1"/>
              <a:t>ni</a:t>
            </a:r>
            <a:r>
              <a:rPr lang="hu-HU" sz="2000" dirty="0" err="1"/>
              <a:t>ában</a:t>
            </a:r>
            <a:r>
              <a:rPr lang="en-GB" sz="2000" dirty="0"/>
              <a:t>) (</a:t>
            </a:r>
            <a:r>
              <a:rPr lang="hu-HU" sz="2000" dirty="0"/>
              <a:t>elektronikus formátumban</a:t>
            </a:r>
            <a:r>
              <a:rPr lang="en-GB" sz="2000" dirty="0"/>
              <a:t>)</a:t>
            </a:r>
          </a:p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Prototípus legyártása </a:t>
            </a:r>
            <a:r>
              <a:rPr lang="en-GB" dirty="0"/>
              <a:t>Chicago</a:t>
            </a:r>
            <a:r>
              <a:rPr lang="hu-HU" dirty="0" err="1"/>
              <a:t>ban</a:t>
            </a:r>
            <a:r>
              <a:rPr lang="hu-HU" dirty="0"/>
              <a:t> – </a:t>
            </a:r>
            <a:r>
              <a:rPr lang="en-GB" dirty="0"/>
              <a:t>DHL + a </a:t>
            </a:r>
            <a:r>
              <a:rPr lang="en-GB" dirty="0" err="1"/>
              <a:t>minta</a:t>
            </a:r>
            <a:r>
              <a:rPr lang="en-GB" dirty="0"/>
              <a:t> </a:t>
            </a:r>
            <a:r>
              <a:rPr lang="en-GB" dirty="0" err="1"/>
              <a:t>megerősítése</a:t>
            </a:r>
            <a:endParaRPr lang="en-GB" dirty="0"/>
          </a:p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Teljes termelés –</a:t>
            </a:r>
            <a:r>
              <a:rPr lang="en-GB" dirty="0"/>
              <a:t> </a:t>
            </a:r>
            <a:r>
              <a:rPr lang="hu-HU" dirty="0"/>
              <a:t>légiszállítás </a:t>
            </a:r>
            <a:r>
              <a:rPr lang="en-GB" dirty="0"/>
              <a:t>(</a:t>
            </a:r>
            <a:r>
              <a:rPr lang="hu-HU" dirty="0"/>
              <a:t>néhányszor </a:t>
            </a:r>
            <a:r>
              <a:rPr lang="en-GB" dirty="0"/>
              <a:t>10 kg) </a:t>
            </a:r>
          </a:p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Pénzügyi szempontok</a:t>
            </a:r>
            <a:r>
              <a:rPr lang="en-GB" dirty="0"/>
              <a:t> - </a:t>
            </a:r>
            <a:r>
              <a:rPr lang="hu-HU" dirty="0"/>
              <a:t>forrásokat</a:t>
            </a:r>
            <a:r>
              <a:rPr lang="en-GB" dirty="0"/>
              <a:t> </a:t>
            </a:r>
            <a:r>
              <a:rPr lang="en-GB" dirty="0" err="1"/>
              <a:t>kell</a:t>
            </a:r>
            <a:r>
              <a:rPr lang="en-GB" dirty="0"/>
              <a:t> </a:t>
            </a:r>
            <a:r>
              <a:rPr lang="en-GB" dirty="0" err="1"/>
              <a:t>biztosítani</a:t>
            </a:r>
            <a:r>
              <a:rPr lang="en-GB" dirty="0"/>
              <a:t> (</a:t>
            </a:r>
            <a:r>
              <a:rPr lang="hu-HU" dirty="0"/>
              <a:t>saját források</a:t>
            </a:r>
            <a:r>
              <a:rPr lang="en-GB" dirty="0"/>
              <a:t>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056" t="18500" r="54177" b="43700"/>
          <a:stretch>
            <a:fillRect/>
          </a:stretch>
        </p:blipFill>
        <p:spPr bwMode="auto">
          <a:xfrm>
            <a:off x="7968473" y="3723937"/>
            <a:ext cx="3400568" cy="244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2485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9986" y="0"/>
            <a:ext cx="8820472" cy="1609627"/>
          </a:xfrm>
        </p:spPr>
        <p:txBody>
          <a:bodyPr>
            <a:noAutofit/>
          </a:bodyPr>
          <a:lstStyle/>
          <a:p>
            <a:r>
              <a:rPr lang="hu-HU" dirty="0"/>
              <a:t>A termék egyéb </a:t>
            </a:r>
            <a:r>
              <a:rPr lang="hu-HU" dirty="0" err="1"/>
              <a:t>részeintek</a:t>
            </a:r>
            <a:r>
              <a:rPr lang="hu-HU" dirty="0"/>
              <a:t> fejlesztési fázisai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97280" y="1845734"/>
            <a:ext cx="6939815" cy="4518490"/>
          </a:xfrm>
        </p:spPr>
        <p:txBody>
          <a:bodyPr>
            <a:normAutofit/>
          </a:bodyPr>
          <a:lstStyle/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Tok és használati utasítás</a:t>
            </a:r>
            <a:r>
              <a:rPr lang="en-GB" dirty="0"/>
              <a:t>:  made in Slovenia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termelők</a:t>
            </a:r>
            <a:r>
              <a:rPr lang="en-GB" dirty="0"/>
              <a:t> </a:t>
            </a:r>
            <a:r>
              <a:rPr lang="en-GB" dirty="0" err="1"/>
              <a:t>keresése</a:t>
            </a:r>
            <a:endParaRPr lang="en-GB" dirty="0"/>
          </a:p>
          <a:p>
            <a:endParaRPr lang="en-GB" dirty="0"/>
          </a:p>
          <a:p>
            <a:pPr>
              <a:buNone/>
            </a:pPr>
            <a:r>
              <a:rPr lang="hu-HU" dirty="0"/>
              <a:t>Tok</a:t>
            </a:r>
            <a:r>
              <a:rPr lang="en-GB" dirty="0"/>
              <a:t> </a:t>
            </a:r>
            <a:r>
              <a:rPr lang="en-GB" dirty="0" err="1"/>
              <a:t>fejlesztés</a:t>
            </a:r>
            <a:r>
              <a:rPr lang="hu-HU" dirty="0"/>
              <a:t>e</a:t>
            </a:r>
            <a:r>
              <a:rPr lang="en-GB" dirty="0"/>
              <a:t> + </a:t>
            </a:r>
            <a:r>
              <a:rPr lang="en-GB" dirty="0" err="1"/>
              <a:t>termelés</a:t>
            </a:r>
            <a:r>
              <a:rPr lang="hu-HU" dirty="0"/>
              <a:t>e</a:t>
            </a:r>
            <a:endParaRPr lang="en-GB" dirty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Minta megrajzolása</a:t>
            </a:r>
            <a:endParaRPr lang="en-GB" dirty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Tok gyártása</a:t>
            </a:r>
            <a:r>
              <a:rPr lang="en-GB" dirty="0"/>
              <a:t> (</a:t>
            </a:r>
            <a:r>
              <a:rPr lang="hu-HU" dirty="0"/>
              <a:t>szerszám megrajzolása</a:t>
            </a:r>
            <a:r>
              <a:rPr lang="en-GB" dirty="0"/>
              <a:t>)</a:t>
            </a:r>
            <a:br>
              <a:rPr lang="en-GB" dirty="0"/>
            </a:br>
            <a:r>
              <a:rPr lang="hu-HU" dirty="0"/>
              <a:t>serszám elkészítése</a:t>
            </a:r>
            <a:r>
              <a:rPr lang="en-GB" dirty="0"/>
              <a:t> (</a:t>
            </a:r>
            <a:r>
              <a:rPr lang="hu-HU" dirty="0"/>
              <a:t>tok </a:t>
            </a:r>
            <a:r>
              <a:rPr lang="en-GB" dirty="0"/>
              <a:t>– </a:t>
            </a:r>
            <a:r>
              <a:rPr lang="hu-HU" dirty="0"/>
              <a:t>nagyfrekvenciás forrasztás</a:t>
            </a:r>
            <a:r>
              <a:rPr lang="en-GB" dirty="0"/>
              <a:t>)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tampo</a:t>
            </a:r>
            <a:r>
              <a:rPr lang="hu-HU" dirty="0" err="1"/>
              <a:t>nnyomtatás</a:t>
            </a:r>
            <a:r>
              <a:rPr lang="en-GB" dirty="0"/>
              <a:t> (pad)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protot</a:t>
            </a:r>
            <a:r>
              <a:rPr lang="hu-HU" dirty="0" err="1"/>
              <a:t>ípus</a:t>
            </a:r>
            <a:r>
              <a:rPr lang="en-GB" dirty="0"/>
              <a:t> – </a:t>
            </a:r>
            <a:r>
              <a:rPr lang="hu-HU" dirty="0"/>
              <a:t>lehetséges problémák</a:t>
            </a:r>
            <a:r>
              <a:rPr lang="en-GB" dirty="0"/>
              <a:t> (</a:t>
            </a:r>
            <a:r>
              <a:rPr lang="hu-HU" dirty="0"/>
              <a:t>forrasztás</a:t>
            </a:r>
            <a:r>
              <a:rPr lang="en-GB" dirty="0"/>
              <a:t>, logo...)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Termelés + ellenőrzés</a:t>
            </a:r>
            <a:endParaRPr lang="en-GB" dirty="0"/>
          </a:p>
        </p:txBody>
      </p:sp>
      <p:pic>
        <p:nvPicPr>
          <p:cNvPr id="2329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4120" y="2231384"/>
            <a:ext cx="272492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263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grada vsebine 2"/>
          <p:cNvSpPr>
            <a:spLocks noGrp="1"/>
          </p:cNvSpPr>
          <p:nvPr>
            <p:ph idx="1"/>
          </p:nvPr>
        </p:nvSpPr>
        <p:spPr>
          <a:xfrm>
            <a:off x="1173037" y="1966787"/>
            <a:ext cx="6768876" cy="4616893"/>
          </a:xfrm>
        </p:spPr>
        <p:txBody>
          <a:bodyPr>
            <a:normAutofit/>
          </a:bodyPr>
          <a:lstStyle/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Használatiutasítás </a:t>
            </a:r>
            <a:r>
              <a:rPr lang="en-GB" dirty="0"/>
              <a:t> - </a:t>
            </a:r>
            <a:r>
              <a:rPr lang="hu-HU" dirty="0"/>
              <a:t>fejlesztés és gyártás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Végső összeállítás</a:t>
            </a:r>
            <a:endParaRPr lang="en-GB" dirty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/>
              <a:t>LEK + </a:t>
            </a:r>
            <a:r>
              <a:rPr lang="hu-HU" dirty="0"/>
              <a:t>külföldi piacok</a:t>
            </a:r>
            <a:endParaRPr lang="en-GB" dirty="0"/>
          </a:p>
        </p:txBody>
      </p:sp>
      <p:pic>
        <p:nvPicPr>
          <p:cNvPr id="2322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9779" y="2521543"/>
            <a:ext cx="3600400" cy="37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grada vsebine 2"/>
          <p:cNvSpPr txBox="1">
            <a:spLocks/>
          </p:cNvSpPr>
          <p:nvPr/>
        </p:nvSpPr>
        <p:spPr bwMode="auto">
          <a:xfrm>
            <a:off x="2567607" y="2631208"/>
            <a:ext cx="273968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en-GB" kern="0" dirty="0"/>
              <a:t>designer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>
                <a:tab pos="266700" algn="l"/>
              </a:tabLst>
              <a:defRPr/>
            </a:pPr>
            <a:endParaRPr lang="en-GB" kern="0" dirty="0"/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>
                <a:tab pos="266700" algn="l"/>
              </a:tabLst>
              <a:defRPr/>
            </a:pPr>
            <a:endParaRPr lang="en-GB" sz="600" kern="0" dirty="0"/>
          </a:p>
        </p:txBody>
      </p:sp>
      <p:cxnSp>
        <p:nvCxnSpPr>
          <p:cNvPr id="12" name="Raven puščični konektor 11"/>
          <p:cNvCxnSpPr/>
          <p:nvPr/>
        </p:nvCxnSpPr>
        <p:spPr bwMode="auto">
          <a:xfrm>
            <a:off x="5881667" y="4087717"/>
            <a:ext cx="1008112" cy="288032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Ograda vsebine 2"/>
          <p:cNvSpPr txBox="1">
            <a:spLocks/>
          </p:cNvSpPr>
          <p:nvPr/>
        </p:nvSpPr>
        <p:spPr bwMode="auto">
          <a:xfrm>
            <a:off x="2545998" y="3400491"/>
            <a:ext cx="3170043" cy="137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hu-HU" kern="0" dirty="0"/>
              <a:t>Szerzői jogi munka</a:t>
            </a:r>
            <a:endParaRPr lang="en-GB" kern="0" dirty="0"/>
          </a:p>
          <a:p>
            <a:pPr marL="177800" indent="-1778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hu-HU" kern="0" dirty="0"/>
              <a:t>előadás</a:t>
            </a:r>
            <a:endParaRPr lang="en-GB" kern="0" dirty="0"/>
          </a:p>
          <a:p>
            <a:pPr marL="177800" indent="-1778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hu-HU" kern="0" dirty="0"/>
              <a:t>Idegen nyelvekre fordítás</a:t>
            </a:r>
            <a:endParaRPr lang="en-GB" kern="0" dirty="0"/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>
                <a:tab pos="266700" algn="l"/>
              </a:tabLst>
              <a:defRPr/>
            </a:pPr>
            <a:endParaRPr lang="en-GB" sz="600" kern="0" dirty="0"/>
          </a:p>
        </p:txBody>
      </p:sp>
      <p:cxnSp>
        <p:nvCxnSpPr>
          <p:cNvPr id="16" name="Raven puščični konektor 15"/>
          <p:cNvCxnSpPr/>
          <p:nvPr/>
        </p:nvCxnSpPr>
        <p:spPr bwMode="auto">
          <a:xfrm>
            <a:off x="5737651" y="2919240"/>
            <a:ext cx="2304256" cy="0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Naslov 1"/>
          <p:cNvSpPr>
            <a:spLocks noGrp="1"/>
          </p:cNvSpPr>
          <p:nvPr>
            <p:ph type="title"/>
          </p:nvPr>
        </p:nvSpPr>
        <p:spPr>
          <a:xfrm>
            <a:off x="1173036" y="158050"/>
            <a:ext cx="9963647" cy="1449071"/>
          </a:xfrm>
        </p:spPr>
        <p:txBody>
          <a:bodyPr>
            <a:normAutofit/>
          </a:bodyPr>
          <a:lstStyle/>
          <a:p>
            <a:r>
              <a:rPr lang="sl-SI" dirty="0"/>
              <a:t>Használati utasítás</a:t>
            </a:r>
            <a:endParaRPr lang="en-GB" dirty="0"/>
          </a:p>
        </p:txBody>
      </p:sp>
      <p:pic>
        <p:nvPicPr>
          <p:cNvPr id="9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0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Prototyping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280" y="2655442"/>
            <a:ext cx="4614898" cy="213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097280" y="5718251"/>
            <a:ext cx="6827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/>
              <a:t>Source</a:t>
            </a:r>
            <a:r>
              <a:rPr lang="sl-SI" dirty="0"/>
              <a:t>: </a:t>
            </a:r>
            <a:r>
              <a:rPr lang="en-GB" dirty="0"/>
              <a:t>https://www.slideshare.net/zaana/introducing-design-thinking</a:t>
            </a:r>
          </a:p>
          <a:p>
            <a:endParaRPr lang="en-GB" dirty="0"/>
          </a:p>
        </p:txBody>
      </p:sp>
      <p:sp>
        <p:nvSpPr>
          <p:cNvPr id="3" name="Szövegdoboz 2"/>
          <p:cNvSpPr txBox="1"/>
          <p:nvPr/>
        </p:nvSpPr>
        <p:spPr>
          <a:xfrm>
            <a:off x="6126480" y="2156178"/>
            <a:ext cx="51736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Prototípus: egy koncepció konkrét megtestesítése, amely segít tesztelni az elméletben megtervezett ötleteket és közelebb visz a végső megoldáshoz</a:t>
            </a:r>
          </a:p>
          <a:p>
            <a:endParaRPr lang="hu-HU" dirty="0"/>
          </a:p>
          <a:p>
            <a:r>
              <a:rPr lang="hu-HU" dirty="0"/>
              <a:t>Azért, hogy tetszést gyűjtsön, felfedezzen, teszteljen és inspiráljon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78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615" y="2110814"/>
            <a:ext cx="4536407" cy="212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grada vsebine 2"/>
          <p:cNvSpPr txBox="1">
            <a:spLocks/>
          </p:cNvSpPr>
          <p:nvPr/>
        </p:nvSpPr>
        <p:spPr bwMode="auto">
          <a:xfrm>
            <a:off x="1091915" y="5774631"/>
            <a:ext cx="8785225" cy="54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sl-SI" kern="0" dirty="0" err="1"/>
              <a:t>Source</a:t>
            </a:r>
            <a:r>
              <a:rPr lang="sl-SI" kern="0" dirty="0"/>
              <a:t>: </a:t>
            </a:r>
            <a:r>
              <a:rPr lang="en-GB" kern="0" dirty="0"/>
              <a:t>https://www.slideshare.net/zaana/introducing-design-thinking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endParaRPr lang="en-GB" kern="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 dirty="0"/>
              <a:t>Testing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881510" y="3536642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Teszt: a koncepció tesztelése a prototípuson, felhasználók segítségével</a:t>
            </a:r>
          </a:p>
          <a:p>
            <a:endParaRPr lang="hu-HU" dirty="0"/>
          </a:p>
          <a:p>
            <a:r>
              <a:rPr lang="hu-HU" dirty="0"/>
              <a:t>Azért, hogy megértsük, mennyire értik a felhasználók a </a:t>
            </a:r>
            <a:r>
              <a:rPr lang="hu-HU" dirty="0" err="1"/>
              <a:t>koncepciónkat</a:t>
            </a:r>
            <a:r>
              <a:rPr lang="hu-HU" dirty="0"/>
              <a:t>. Ez is egy módja a tetszés elnyerésének és a megoldás értékelésének.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49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Kutatás vs. prototípus - egyértelműsítés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280" y="1824349"/>
            <a:ext cx="6423224" cy="437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grada vsebine 2"/>
          <p:cNvSpPr txBox="1">
            <a:spLocks/>
          </p:cNvSpPr>
          <p:nvPr/>
        </p:nvSpPr>
        <p:spPr bwMode="auto">
          <a:xfrm>
            <a:off x="1097280" y="6285500"/>
            <a:ext cx="8785225" cy="54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sl-SI" kern="0" dirty="0" err="1"/>
              <a:t>Source</a:t>
            </a:r>
            <a:r>
              <a:rPr lang="sl-SI" kern="0" dirty="0"/>
              <a:t>: </a:t>
            </a:r>
            <a:r>
              <a:rPr lang="en-GB" kern="0" dirty="0"/>
              <a:t>https://www.slideshare.net/zaana/introducing-design-thinking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endParaRPr lang="en-GB" kern="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09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 noChangeAspect="1"/>
          </p:cNvGrpSpPr>
          <p:nvPr/>
        </p:nvGrpSpPr>
        <p:grpSpPr bwMode="auto">
          <a:xfrm>
            <a:off x="1927110" y="1932026"/>
            <a:ext cx="6805977" cy="3886374"/>
            <a:chOff x="1436" y="6432"/>
            <a:chExt cx="5652" cy="3228"/>
          </a:xfrm>
        </p:grpSpPr>
        <p:sp>
          <p:nvSpPr>
            <p:cNvPr id="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436" y="6432"/>
              <a:ext cx="5652" cy="3228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436" y="6432"/>
              <a:ext cx="5652" cy="3228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443" y="6914"/>
              <a:ext cx="1131" cy="2735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B66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64904" tIns="32452" rIns="64904" bIns="32452" anchor="ctr"/>
            <a:lstStyle/>
            <a:p>
              <a:endParaRPr lang="en-GB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570" y="8685"/>
              <a:ext cx="1125" cy="964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B66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695" y="9007"/>
              <a:ext cx="1127" cy="642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B66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4822" y="9249"/>
              <a:ext cx="1125" cy="400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B66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947" y="9408"/>
              <a:ext cx="1127" cy="241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B66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615" y="6560"/>
              <a:ext cx="601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904" tIns="32452" rIns="64904" bIns="32452" anchor="ctr"/>
            <a:lstStyle/>
            <a:p>
              <a:pPr algn="ctr" eaLnBrk="0" hangingPunct="0"/>
              <a:r>
                <a:rPr lang="sl-SI" sz="1200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ötlet</a:t>
              </a:r>
              <a:endParaRPr lang="sl-SI" sz="3600" b="0" dirty="0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1703" y="6996"/>
              <a:ext cx="49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904" tIns="32452" rIns="64904" bIns="32452" anchor="ctr"/>
            <a:lstStyle/>
            <a:p>
              <a:pPr algn="ctr" eaLnBrk="0" hangingPunct="0"/>
              <a:r>
                <a:rPr lang="en-GB" sz="12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200</a:t>
              </a:r>
              <a:endParaRPr lang="en-GB" sz="3600" b="0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2574" y="8123"/>
              <a:ext cx="104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904" tIns="32452" rIns="64904" bIns="32452" anchor="ctr"/>
            <a:lstStyle/>
            <a:p>
              <a:pPr algn="ctr" eaLnBrk="0" hangingPunct="0"/>
              <a:r>
                <a:rPr lang="hu-HU" sz="1200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beavatkozás</a:t>
              </a:r>
              <a:endParaRPr lang="en-US" sz="900" dirty="0">
                <a:ea typeface="Times New Roman" pitchFamily="18" charset="0"/>
                <a:cs typeface="Arial" charset="0"/>
              </a:endParaRPr>
            </a:p>
            <a:p>
              <a:pPr algn="ctr" eaLnBrk="0" hangingPunct="0"/>
              <a:r>
                <a:rPr lang="en-GB" sz="1200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hu-HU" sz="1200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kiválasztás</a:t>
              </a:r>
              <a:r>
                <a:rPr lang="en-GB" sz="1200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)</a:t>
              </a:r>
              <a:endParaRPr lang="en-GB" sz="3600" b="0" dirty="0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2963" y="8731"/>
              <a:ext cx="398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904" tIns="32452" rIns="64904" bIns="32452" anchor="ctr"/>
            <a:lstStyle/>
            <a:p>
              <a:pPr algn="ctr" eaLnBrk="0" hangingPunct="0"/>
              <a:r>
                <a:rPr lang="en-GB" sz="12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10</a:t>
              </a:r>
              <a:endParaRPr lang="en-GB" sz="3600" b="0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3596" y="8592"/>
              <a:ext cx="1440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904" tIns="32452" rIns="64904" bIns="32452" anchor="ctr"/>
            <a:lstStyle/>
            <a:p>
              <a:pPr algn="ctr" eaLnBrk="0" hangingPunct="0"/>
              <a:r>
                <a:rPr lang="hu-HU" sz="1200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fejlesztés</a:t>
              </a:r>
              <a:endParaRPr lang="en-GB" sz="3600" b="0" dirty="0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8" name="Arc 19"/>
            <p:cNvSpPr>
              <a:spLocks/>
            </p:cNvSpPr>
            <p:nvPr/>
          </p:nvSpPr>
          <p:spPr bwMode="auto">
            <a:xfrm flipV="1">
              <a:off x="1443" y="6736"/>
              <a:ext cx="5567" cy="2820"/>
            </a:xfrm>
            <a:custGeom>
              <a:avLst/>
              <a:gdLst>
                <a:gd name="G0" fmla="+- 0 0 0"/>
                <a:gd name="G1" fmla="+- 21599 0 0"/>
                <a:gd name="G2" fmla="+- 21600 0 0"/>
                <a:gd name="T0" fmla="*/ 227 w 21600"/>
                <a:gd name="T1" fmla="*/ 0 h 21756"/>
                <a:gd name="T2" fmla="*/ 21599 w 21600"/>
                <a:gd name="T3" fmla="*/ 21756 h 21756"/>
                <a:gd name="T4" fmla="*/ 0 w 21600"/>
                <a:gd name="T5" fmla="*/ 21599 h 2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56" fill="none" extrusionOk="0">
                  <a:moveTo>
                    <a:pt x="226" y="0"/>
                  </a:moveTo>
                  <a:cubicBezTo>
                    <a:pt x="12067" y="124"/>
                    <a:pt x="21600" y="9758"/>
                    <a:pt x="21600" y="21599"/>
                  </a:cubicBezTo>
                  <a:cubicBezTo>
                    <a:pt x="21600" y="21651"/>
                    <a:pt x="21599" y="21703"/>
                    <a:pt x="21599" y="21756"/>
                  </a:cubicBezTo>
                </a:path>
                <a:path w="21600" h="21756" stroke="0" extrusionOk="0">
                  <a:moveTo>
                    <a:pt x="226" y="0"/>
                  </a:moveTo>
                  <a:cubicBezTo>
                    <a:pt x="12067" y="124"/>
                    <a:pt x="21600" y="9758"/>
                    <a:pt x="21600" y="21599"/>
                  </a:cubicBezTo>
                  <a:cubicBezTo>
                    <a:pt x="21600" y="21651"/>
                    <a:pt x="21599" y="21703"/>
                    <a:pt x="21599" y="21756"/>
                  </a:cubicBezTo>
                  <a:lnTo>
                    <a:pt x="0" y="21599"/>
                  </a:lnTo>
                  <a:close/>
                </a:path>
              </a:pathLst>
            </a:custGeom>
            <a:noFill/>
            <a:ln w="76200" cap="sq">
              <a:solidFill>
                <a:srgbClr val="3399FF"/>
              </a:solidFill>
              <a:round/>
              <a:headEnd type="none" w="sm" len="sm"/>
              <a:tailEnd type="none" w="sm" len="sm"/>
            </a:ln>
          </p:spPr>
          <p:txBody>
            <a:bodyPr rot="10800000" anchor="ctr"/>
            <a:lstStyle/>
            <a:p>
              <a:endParaRPr lang="en-GB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4807" y="8731"/>
              <a:ext cx="1133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904" tIns="32452" rIns="64904" bIns="32452" anchor="ctr"/>
            <a:lstStyle/>
            <a:p>
              <a:pPr algn="ctr" eaLnBrk="0" hangingPunct="0"/>
              <a:r>
                <a:rPr lang="hu-HU" sz="1200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Piaci termék</a:t>
              </a:r>
              <a:endParaRPr lang="en-GB" sz="3600" b="0" dirty="0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230" y="9241"/>
              <a:ext cx="301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904" tIns="32452" rIns="64904" bIns="32452" anchor="ctr"/>
            <a:lstStyle/>
            <a:p>
              <a:pPr algn="ctr" eaLnBrk="0" hangingPunct="0"/>
              <a:r>
                <a:rPr lang="en-GB" sz="12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4</a:t>
              </a:r>
              <a:endParaRPr lang="en-GB" sz="3600" b="0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5947" y="9087"/>
              <a:ext cx="103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904" tIns="32452" rIns="64904" bIns="32452" anchor="ctr"/>
            <a:lstStyle/>
            <a:p>
              <a:pPr algn="ctr" eaLnBrk="0" hangingPunct="0"/>
              <a:r>
                <a:rPr lang="en-GB" sz="1200" dirty="0" err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innov</a:t>
              </a:r>
              <a:r>
                <a:rPr lang="hu-HU" sz="1200" dirty="0" err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áció</a:t>
              </a:r>
              <a:endParaRPr lang="en-GB" sz="3600" b="0" dirty="0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6313" y="9400"/>
              <a:ext cx="30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904" tIns="32452" rIns="64904" bIns="32452" anchor="ctr"/>
            <a:lstStyle/>
            <a:p>
              <a:pPr algn="ctr" eaLnBrk="0" hangingPunct="0"/>
              <a:r>
                <a:rPr lang="en-GB" sz="12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1</a:t>
              </a:r>
              <a:endParaRPr lang="en-GB" sz="3600" b="0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3534" y="9167"/>
              <a:ext cx="275" cy="340"/>
            </a:xfrm>
            <a:prstGeom prst="irregularSeal2">
              <a:avLst/>
            </a:prstGeom>
            <a:solidFill>
              <a:srgbClr val="FF000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rot="10800000" anchor="ctr"/>
            <a:lstStyle/>
            <a:p>
              <a:endParaRPr lang="en-GB"/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6296" y="7152"/>
              <a:ext cx="442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904" tIns="32452" rIns="64904" bIns="32452"/>
            <a:lstStyle/>
            <a:p>
              <a:pPr algn="just" eaLnBrk="0" hangingPunct="0"/>
              <a:r>
                <a:rPr lang="sl-SI" sz="2000">
                  <a:solidFill>
                    <a:srgbClr val="FF0000"/>
                  </a:solidFill>
                  <a:ea typeface="Times New Roman" pitchFamily="18" charset="0"/>
                  <a:cs typeface="Arial" charset="0"/>
                </a:rPr>
                <a:t>€</a:t>
              </a:r>
              <a:endParaRPr lang="sl-SI" sz="2400" b="0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4097" y="9024"/>
              <a:ext cx="3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904" tIns="32452" rIns="64904" bIns="32452" anchor="ctr"/>
            <a:lstStyle/>
            <a:p>
              <a:pPr algn="ctr" eaLnBrk="0" hangingPunct="0"/>
              <a:r>
                <a:rPr lang="en-GB" sz="12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8</a:t>
              </a:r>
              <a:endParaRPr lang="en-GB" sz="3600" b="0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</p:grpSp>
      <p:sp>
        <p:nvSpPr>
          <p:cNvPr id="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19898" y="1947220"/>
            <a:ext cx="1667128" cy="38850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hu-HU" dirty="0"/>
              <a:t>A hiba ára</a:t>
            </a:r>
            <a:endParaRPr lang="en-GB" dirty="0"/>
          </a:p>
        </p:txBody>
      </p:sp>
      <p:cxnSp>
        <p:nvCxnSpPr>
          <p:cNvPr id="31" name="Raven puščični konektor 30"/>
          <p:cNvCxnSpPr/>
          <p:nvPr/>
        </p:nvCxnSpPr>
        <p:spPr bwMode="auto">
          <a:xfrm>
            <a:off x="4117795" y="2364074"/>
            <a:ext cx="360040" cy="2736304"/>
          </a:xfrm>
          <a:prstGeom prst="straightConnector1">
            <a:avLst/>
          </a:prstGeom>
          <a:solidFill>
            <a:schemeClr val="tx2"/>
          </a:solidFill>
          <a:ln w="127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5649076" y="1975689"/>
            <a:ext cx="2284705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hu-HU" sz="2000" kern="0" dirty="0"/>
              <a:t>Túl késő</a:t>
            </a:r>
            <a:r>
              <a:rPr lang="en-GB" sz="2000" kern="0" dirty="0"/>
              <a:t> (</a:t>
            </a:r>
            <a:r>
              <a:rPr lang="hu-HU" sz="2000" kern="0" dirty="0"/>
              <a:t>drága</a:t>
            </a:r>
            <a:r>
              <a:rPr lang="en-GB" sz="2000" kern="0" dirty="0"/>
              <a:t>)</a:t>
            </a:r>
          </a:p>
        </p:txBody>
      </p:sp>
      <p:cxnSp>
        <p:nvCxnSpPr>
          <p:cNvPr id="33" name="Raven puščični konektor 32"/>
          <p:cNvCxnSpPr>
            <a:stCxn id="32" idx="2"/>
          </p:cNvCxnSpPr>
          <p:nvPr/>
        </p:nvCxnSpPr>
        <p:spPr bwMode="auto">
          <a:xfrm>
            <a:off x="6791429" y="2335728"/>
            <a:ext cx="559269" cy="163219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1321968" y="2936692"/>
            <a:ext cx="461665" cy="2115991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vert270" wrap="square" anchor="ctr">
            <a:spAutoFit/>
          </a:bodyPr>
          <a:lstStyle/>
          <a:p>
            <a:pPr lvl="1" eaLnBrk="0" hangingPunct="0"/>
            <a:r>
              <a:rPr lang="hu-HU" b="1" dirty="0" err="1">
                <a:latin typeface="Times New Roman" pitchFamily="18" charset="0"/>
              </a:rPr>
              <a:t>Öteltek</a:t>
            </a:r>
            <a:r>
              <a:rPr lang="hu-HU" b="1" dirty="0">
                <a:latin typeface="Times New Roman" pitchFamily="18" charset="0"/>
              </a:rPr>
              <a:t> száma</a:t>
            </a:r>
            <a:endParaRPr lang="en-GB" b="1" dirty="0">
              <a:latin typeface="Times New Roman" pitchFamily="18" charset="0"/>
            </a:endParaRPr>
          </a:p>
        </p:txBody>
      </p:sp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122659" y="0"/>
            <a:ext cx="10089823" cy="1736715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/>
              <a:t>Prototyping </a:t>
            </a:r>
            <a:r>
              <a:rPr lang="hu-HU" dirty="0"/>
              <a:t>és a hibák ára</a:t>
            </a:r>
            <a:endParaRPr lang="en-GB" dirty="0"/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3137300" y="5954487"/>
            <a:ext cx="5174327" cy="31335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18000" tIns="18000" rIns="18000" bIns="18000" anchor="ctr">
            <a:spAutoFit/>
          </a:bodyPr>
          <a:lstStyle/>
          <a:p>
            <a:pPr marL="0" lvl="1" algn="ctr" eaLnBrk="0" hangingPunct="0">
              <a:tabLst>
                <a:tab pos="449263" algn="l"/>
              </a:tabLst>
            </a:pPr>
            <a:r>
              <a:rPr lang="en-GB" b="1" dirty="0">
                <a:latin typeface="Times New Roman" pitchFamily="18" charset="0"/>
              </a:rPr>
              <a:t>A </a:t>
            </a:r>
            <a:r>
              <a:rPr lang="en-GB" b="1" dirty="0" err="1">
                <a:latin typeface="Times New Roman" pitchFamily="18" charset="0"/>
              </a:rPr>
              <a:t>találmány</a:t>
            </a:r>
            <a:r>
              <a:rPr lang="en-GB" b="1" dirty="0">
                <a:latin typeface="Times New Roman" pitchFamily="18" charset="0"/>
              </a:rPr>
              <a:t> </a:t>
            </a:r>
            <a:r>
              <a:rPr lang="hu-HU" b="1" dirty="0">
                <a:latin typeface="Times New Roman" pitchFamily="18" charset="0"/>
              </a:rPr>
              <a:t>átváltása</a:t>
            </a:r>
            <a:r>
              <a:rPr lang="en-GB" b="1" dirty="0">
                <a:latin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</a:rPr>
              <a:t>innovációba</a:t>
            </a:r>
            <a:endParaRPr lang="en-GB" b="1" dirty="0">
              <a:latin typeface="Times New Roman" pitchFamily="18" charset="0"/>
            </a:endParaRPr>
          </a:p>
        </p:txBody>
      </p:sp>
      <p:pic>
        <p:nvPicPr>
          <p:cNvPr id="42" name="Kép 6"/>
          <p:cNvPicPr>
            <a:picLocks noChangeAspect="1"/>
          </p:cNvPicPr>
          <p:nvPr/>
        </p:nvPicPr>
        <p:blipFill rotWithShape="1">
          <a:blip r:embed="rId2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Alapvető koncepció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03388" y="6480089"/>
            <a:ext cx="8785225" cy="541685"/>
          </a:xfrm>
        </p:spPr>
        <p:txBody>
          <a:bodyPr/>
          <a:lstStyle/>
          <a:p>
            <a:pPr>
              <a:buNone/>
              <a:defRPr/>
            </a:pPr>
            <a:r>
              <a:rPr lang="sl-SI" sz="1800" dirty="0"/>
              <a:t>forrás: </a:t>
            </a:r>
            <a:r>
              <a:rPr lang="en-GB" sz="1800" dirty="0"/>
              <a:t>https://www.slideshare.net/zaana/introducing-design-thinking</a:t>
            </a:r>
          </a:p>
          <a:p>
            <a:pPr lvl="0">
              <a:buNone/>
              <a:defRPr/>
            </a:pPr>
            <a:endParaRPr lang="en-GB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11155"/>
          <a:stretch/>
        </p:blipFill>
        <p:spPr bwMode="auto">
          <a:xfrm>
            <a:off x="2204248" y="2030875"/>
            <a:ext cx="3960000" cy="194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b="11054"/>
          <a:stretch/>
        </p:blipFill>
        <p:spPr bwMode="auto">
          <a:xfrm>
            <a:off x="2204248" y="4272175"/>
            <a:ext cx="3960000" cy="203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0296" y="4941169"/>
            <a:ext cx="956382" cy="105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6"/>
          <p:cNvPicPr>
            <a:picLocks noChangeAspect="1"/>
          </p:cNvPicPr>
          <p:nvPr/>
        </p:nvPicPr>
        <p:blipFill rotWithShape="1">
          <a:blip r:embed="rId6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0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Tanulási célok</a:t>
            </a:r>
            <a:endParaRPr lang="en-GB" dirty="0"/>
          </a:p>
        </p:txBody>
      </p:sp>
      <p:sp>
        <p:nvSpPr>
          <p:cNvPr id="3" name="Szövegdoboz 2"/>
          <p:cNvSpPr txBox="1"/>
          <p:nvPr/>
        </p:nvSpPr>
        <p:spPr>
          <a:xfrm>
            <a:off x="1236372" y="1970468"/>
            <a:ext cx="97879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/>
              <a:t>PC1: </a:t>
            </a:r>
            <a:r>
              <a:rPr lang="hu-HU" sz="2400" dirty="0"/>
              <a:t>A tanár érti a kutatási és fejlesztési munka fontosságát.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/>
              <a:t>PC2: </a:t>
            </a:r>
            <a:r>
              <a:rPr lang="hu-HU" sz="2400" dirty="0"/>
              <a:t>A tanár érti a kutatás és fejlesztés (K+F) különböző formáit és azok alkalmazását az osztályteremben.</a:t>
            </a:r>
            <a:endParaRPr lang="en-US" sz="24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/>
              <a:t>PC3: </a:t>
            </a:r>
            <a:r>
              <a:rPr lang="hu-HU" sz="2400" dirty="0"/>
              <a:t>A tanár érti a prototípuskészítés valamint annak alkalmazásához szükséges kompetenciák megszerzésének fontosságát.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l-SI" sz="2400" dirty="0"/>
              <a:t>PC4: </a:t>
            </a:r>
            <a:r>
              <a:rPr lang="hu-HU" sz="2400" dirty="0"/>
              <a:t>A tanár képes bemutatni munkáját / projektjét más tanároknak, diákoknak, érdekelteknek stb.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32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Tervezői gondolkodás</a:t>
            </a:r>
            <a:r>
              <a:rPr lang="en-GB" dirty="0"/>
              <a:t> (</a:t>
            </a:r>
            <a:r>
              <a:rPr lang="hu-HU" dirty="0"/>
              <a:t>„</a:t>
            </a:r>
            <a:r>
              <a:rPr lang="en-GB" dirty="0"/>
              <a:t>D</a:t>
            </a:r>
            <a:r>
              <a:rPr lang="hu-HU" dirty="0"/>
              <a:t>”</a:t>
            </a:r>
            <a:r>
              <a:rPr lang="en-GB" dirty="0"/>
              <a:t> </a:t>
            </a:r>
            <a:r>
              <a:rPr lang="hu-HU" dirty="0"/>
              <a:t>iskola</a:t>
            </a:r>
            <a:r>
              <a:rPr lang="en-GB" dirty="0"/>
              <a:t>)</a:t>
            </a:r>
          </a:p>
        </p:txBody>
      </p:sp>
      <p:pic>
        <p:nvPicPr>
          <p:cNvPr id="46082" name="Picture 2" descr="http://josip.ch/wp/wp-content/uploads/2013/01/Design-Thinking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7280" y="1852274"/>
            <a:ext cx="6286500" cy="3743325"/>
          </a:xfrm>
          <a:prstGeom prst="rect">
            <a:avLst/>
          </a:prstGeom>
          <a:noFill/>
        </p:spPr>
      </p:pic>
      <p:pic>
        <p:nvPicPr>
          <p:cNvPr id="6" name="Kép 6"/>
          <p:cNvPicPr>
            <a:picLocks noChangeAspect="1"/>
          </p:cNvPicPr>
          <p:nvPr/>
        </p:nvPicPr>
        <p:blipFill rotWithShape="1">
          <a:blip r:embed="rId5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6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Nem-lineáris folyamatok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t="34358"/>
          <a:stretch>
            <a:fillRect/>
          </a:stretch>
        </p:blipFill>
        <p:spPr bwMode="auto">
          <a:xfrm>
            <a:off x="1097280" y="2553461"/>
            <a:ext cx="7214952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grada vsebine 2"/>
          <p:cNvSpPr txBox="1">
            <a:spLocks/>
          </p:cNvSpPr>
          <p:nvPr/>
        </p:nvSpPr>
        <p:spPr bwMode="auto">
          <a:xfrm>
            <a:off x="1703388" y="6316316"/>
            <a:ext cx="8785225" cy="54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sl-SI" kern="0" dirty="0"/>
              <a:t>forrás: </a:t>
            </a:r>
            <a:r>
              <a:rPr lang="en-GB" kern="0" dirty="0"/>
              <a:t>https://www.slideshare.net/zaana/introducing-design-thinking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endParaRPr lang="en-GB" kern="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pPr>
              <a:defRPr/>
            </a:pPr>
            <a:fld id="{FD4145C6-C1E3-44E5-92C5-2DE978B581C2}" type="slidenum">
              <a:rPr lang="sl-SI" altLang="en-US" sz="90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sl-SI" altLang="en-US" sz="900" dirty="0">
              <a:solidFill>
                <a:srgbClr val="000000"/>
              </a:solidFill>
            </a:endParaRPr>
          </a:p>
          <a:p>
            <a:pPr>
              <a:defRPr/>
            </a:pPr>
            <a:endParaRPr lang="sl-SI" altLang="en-US" sz="9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sl-SI" altLang="en-US" sz="900" dirty="0">
                <a:solidFill>
                  <a:srgbClr val="000000"/>
                </a:solidFill>
              </a:rPr>
              <a:t>Likar B. </a:t>
            </a:r>
            <a:r>
              <a:rPr lang="en-US" altLang="en-US" sz="900" dirty="0">
                <a:solidFill>
                  <a:srgbClr val="000000"/>
                </a:solidFill>
              </a:rPr>
              <a:t>©</a:t>
            </a:r>
            <a:r>
              <a:rPr lang="sl-SI" altLang="en-US" sz="900" dirty="0">
                <a:solidFill>
                  <a:srgbClr val="000000"/>
                </a:solidFill>
              </a:rPr>
              <a:t> </a:t>
            </a:r>
            <a:endParaRPr lang="en-US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00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30948" y="0"/>
            <a:ext cx="9924732" cy="1618615"/>
          </a:xfrm>
        </p:spPr>
        <p:txBody>
          <a:bodyPr>
            <a:normAutofit/>
          </a:bodyPr>
          <a:lstStyle/>
          <a:p>
            <a:r>
              <a:rPr lang="hu-HU" dirty="0"/>
              <a:t>Egy prototípus elkészítésének kezdőpontjai</a:t>
            </a:r>
            <a:endParaRPr lang="en-GB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1230948" y="1803295"/>
            <a:ext cx="9924732" cy="4425383"/>
          </a:xfrm>
        </p:spPr>
        <p:txBody>
          <a:bodyPr>
            <a:normAutofit/>
          </a:bodyPr>
          <a:lstStyle/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Profi munka – a tervezésben és kivitelezésben egyaránt</a:t>
            </a:r>
            <a:endParaRPr lang="en-GB" dirty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Óvakodjunk a szükségtelen költségektől – általános, kereskedelmi forgalomban kapható alkatrészek, már létező fejlett prototípusok használata</a:t>
            </a:r>
            <a:endParaRPr lang="en-GB" dirty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Gondoljunk az ár – használhatóság – design egyensúlyára (a teljesítmény ára)</a:t>
            </a:r>
            <a:endParaRPr lang="en-GB" dirty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Óvakodjunk a felesleges extra képességektől – a feltalálók gondja.</a:t>
            </a:r>
            <a:endParaRPr lang="en-GB" dirty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GB" dirty="0">
                <a:sym typeface="Wingdings"/>
              </a:rPr>
              <a:t>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úgynevezett</a:t>
            </a:r>
            <a:r>
              <a:rPr lang="en-GB" dirty="0"/>
              <a:t> </a:t>
            </a:r>
            <a:r>
              <a:rPr lang="hu-HU" dirty="0"/>
              <a:t>upgrade</a:t>
            </a:r>
            <a:r>
              <a:rPr lang="en-GB" dirty="0"/>
              <a:t> </a:t>
            </a:r>
            <a:r>
              <a:rPr lang="hu-HU" dirty="0"/>
              <a:t>megnehezíti </a:t>
            </a:r>
            <a:r>
              <a:rPr lang="en-GB" dirty="0"/>
              <a:t>a</a:t>
            </a:r>
            <a:r>
              <a:rPr lang="hu-HU" dirty="0"/>
              <a:t> hamisítók, utánzók</a:t>
            </a:r>
            <a:r>
              <a:rPr lang="en-GB" dirty="0"/>
              <a:t> </a:t>
            </a:r>
            <a:r>
              <a:rPr lang="en-GB" dirty="0" err="1"/>
              <a:t>marketingstratégiáját</a:t>
            </a:r>
            <a:r>
              <a:rPr lang="en-GB" dirty="0"/>
              <a:t> a marketing </a:t>
            </a:r>
            <a:r>
              <a:rPr lang="en-GB" dirty="0" err="1"/>
              <a:t>későbbi</a:t>
            </a:r>
            <a:r>
              <a:rPr lang="en-GB" dirty="0"/>
              <a:t> </a:t>
            </a:r>
            <a:r>
              <a:rPr lang="en-GB" dirty="0" err="1"/>
              <a:t>szakaszaiban</a:t>
            </a:r>
            <a:r>
              <a:rPr lang="en-GB" dirty="0"/>
              <a:t>.</a:t>
            </a:r>
            <a:r>
              <a:rPr lang="hu-HU" dirty="0"/>
              <a:t> </a:t>
            </a:r>
            <a:endParaRPr lang="en-GB" dirty="0"/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15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34016" y="256674"/>
            <a:ext cx="9835037" cy="1316084"/>
          </a:xfrm>
        </p:spPr>
        <p:txBody>
          <a:bodyPr>
            <a:normAutofit/>
          </a:bodyPr>
          <a:lstStyle/>
          <a:p>
            <a:r>
              <a:rPr lang="hu-HU" dirty="0"/>
              <a:t>Működő prototípus</a:t>
            </a:r>
            <a:endParaRPr lang="en-GB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1218431" y="1852615"/>
            <a:ext cx="9994051" cy="1530666"/>
          </a:xfrm>
        </p:spPr>
        <p:txBody>
          <a:bodyPr>
            <a:noAutofit/>
          </a:bodyPr>
          <a:lstStyle/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Magunknak szánjuk </a:t>
            </a:r>
            <a:r>
              <a:rPr lang="en-GB" dirty="0"/>
              <a:t>(</a:t>
            </a:r>
            <a:r>
              <a:rPr lang="hu-HU" dirty="0"/>
              <a:t>vagy bemutatásra a hozzánk közel állóknak</a:t>
            </a:r>
            <a:r>
              <a:rPr lang="en-GB" dirty="0"/>
              <a:t>)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alapötlet formálódik</a:t>
            </a:r>
            <a:endParaRPr lang="en-GB" dirty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elképzelést és betekintést kapunk a jövőbeli kihívásokról – a koncepcióról, fejlesztésről, technológiáról, költségekről</a:t>
            </a:r>
            <a:endParaRPr lang="en-GB" dirty="0"/>
          </a:p>
        </p:txBody>
      </p:sp>
      <p:pic>
        <p:nvPicPr>
          <p:cNvPr id="257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0797" y="3731123"/>
            <a:ext cx="1681686" cy="226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7" name="Ograda besedila 2"/>
          <p:cNvSpPr txBox="1">
            <a:spLocks/>
          </p:cNvSpPr>
          <p:nvPr/>
        </p:nvSpPr>
        <p:spPr>
          <a:xfrm>
            <a:off x="1218431" y="3465216"/>
            <a:ext cx="7700979" cy="28280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hu-HU" dirty="0"/>
              <a:t>Jellemzők</a:t>
            </a:r>
            <a:endParaRPr lang="en-GB" dirty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Kéznél levő anyagok</a:t>
            </a:r>
            <a:r>
              <a:rPr lang="en-GB" dirty="0"/>
              <a:t> (</a:t>
            </a:r>
            <a:r>
              <a:rPr lang="hu-HU" dirty="0"/>
              <a:t>fa</a:t>
            </a:r>
            <a:r>
              <a:rPr lang="en-GB" dirty="0"/>
              <a:t>, </a:t>
            </a:r>
            <a:r>
              <a:rPr lang="hu-HU" dirty="0"/>
              <a:t>karton</a:t>
            </a:r>
            <a:r>
              <a:rPr lang="en-GB" dirty="0"/>
              <a:t>, LEGO…)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elektromechanikus</a:t>
            </a:r>
            <a:r>
              <a:rPr lang="en-GB" dirty="0"/>
              <a:t> </a:t>
            </a:r>
            <a:r>
              <a:rPr lang="en-GB" dirty="0" err="1"/>
              <a:t>eszközök</a:t>
            </a:r>
            <a:r>
              <a:rPr lang="en-GB" dirty="0"/>
              <a:t> - standard </a:t>
            </a:r>
            <a:r>
              <a:rPr lang="en-GB" dirty="0" err="1"/>
              <a:t>összetevők</a:t>
            </a:r>
            <a:r>
              <a:rPr lang="en-GB" dirty="0"/>
              <a:t>, "</a:t>
            </a:r>
            <a:r>
              <a:rPr lang="en-GB" dirty="0" err="1"/>
              <a:t>készlet</a:t>
            </a:r>
            <a:r>
              <a:rPr lang="en-GB" dirty="0"/>
              <a:t>" </a:t>
            </a:r>
            <a:r>
              <a:rPr lang="en-GB" dirty="0" err="1"/>
              <a:t>verziók</a:t>
            </a:r>
            <a:r>
              <a:rPr lang="en-GB" dirty="0"/>
              <a:t>, </a:t>
            </a:r>
            <a:r>
              <a:rPr lang="en-GB" dirty="0" err="1"/>
              <a:t>befejezett</a:t>
            </a:r>
            <a:r>
              <a:rPr lang="en-GB" dirty="0"/>
              <a:t> </a:t>
            </a:r>
            <a:r>
              <a:rPr lang="en-GB" dirty="0" err="1"/>
              <a:t>modulok</a:t>
            </a:r>
            <a:r>
              <a:rPr lang="en-GB" dirty="0"/>
              <a:t> (pl. </a:t>
            </a:r>
            <a:r>
              <a:rPr lang="en-GB" dirty="0" err="1"/>
              <a:t>dr</a:t>
            </a:r>
            <a:r>
              <a:rPr lang="hu-HU" dirty="0"/>
              <a:t>ó</a:t>
            </a:r>
            <a:r>
              <a:rPr lang="en-GB" dirty="0"/>
              <a:t>n</a:t>
            </a:r>
            <a:r>
              <a:rPr lang="hu-HU" dirty="0"/>
              <a:t>:</a:t>
            </a:r>
            <a:r>
              <a:rPr lang="en-GB" dirty="0"/>
              <a:t> </a:t>
            </a:r>
            <a:r>
              <a:rPr lang="hu-HU" dirty="0"/>
              <a:t>váz és </a:t>
            </a:r>
            <a:r>
              <a:rPr lang="en-GB" dirty="0"/>
              <a:t>motor </a:t>
            </a:r>
            <a:r>
              <a:rPr lang="hu-HU" dirty="0"/>
              <a:t>boltban kapható</a:t>
            </a:r>
            <a:r>
              <a:rPr lang="en-GB" dirty="0"/>
              <a:t>)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összetett műszaki termékek - az elemek egy része elmarad (triviális működés: például - a biztonsági jelzésre szánt eszköznél, amely éjszaka kezd dolgozni a sötétségérzékelő kimarad)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584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34016" y="481263"/>
            <a:ext cx="9978467" cy="1167832"/>
          </a:xfrm>
        </p:spPr>
        <p:txBody>
          <a:bodyPr>
            <a:normAutofit/>
          </a:bodyPr>
          <a:lstStyle/>
          <a:p>
            <a:r>
              <a:rPr lang="hu-HU" dirty="0"/>
              <a:t>Működőképes prototípus </a:t>
            </a:r>
            <a:r>
              <a:rPr lang="en-GB" dirty="0"/>
              <a:t>– </a:t>
            </a:r>
            <a:r>
              <a:rPr lang="hu-HU" dirty="0"/>
              <a:t>példa </a:t>
            </a:r>
            <a:endParaRPr lang="en-GB" dirty="0"/>
          </a:p>
        </p:txBody>
      </p:sp>
      <p:pic>
        <p:nvPicPr>
          <p:cNvPr id="2589698" name="Picture 2" descr="http://hacknmod.com/wp-content/uploads/2010/05/QuadCop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874" y="1954530"/>
            <a:ext cx="6290199" cy="4197082"/>
          </a:xfrm>
          <a:prstGeom prst="rect">
            <a:avLst/>
          </a:prstGeom>
          <a:noFill/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84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4525" y="401053"/>
            <a:ext cx="9984528" cy="1246438"/>
          </a:xfrm>
        </p:spPr>
        <p:txBody>
          <a:bodyPr>
            <a:normAutofit/>
          </a:bodyPr>
          <a:lstStyle/>
          <a:p>
            <a:r>
              <a:rPr lang="en-GB" dirty="0"/>
              <a:t>Demo </a:t>
            </a:r>
            <a:r>
              <a:rPr lang="en-GB" dirty="0" err="1"/>
              <a:t>protot</a:t>
            </a:r>
            <a:r>
              <a:rPr lang="hu-HU" dirty="0" err="1"/>
              <a:t>ípus</a:t>
            </a:r>
            <a:endParaRPr lang="en-GB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1084525" y="1819524"/>
            <a:ext cx="10221762" cy="4452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/>
              <a:t>Úgy kell elkészíteni, hogy</a:t>
            </a:r>
            <a:r>
              <a:rPr lang="en-GB" dirty="0"/>
              <a:t>: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az innovációk teljes működése tesztelhető, a végleges változat képes ellátni funkcióját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Bemutatható legyen a végfelhasználóknak</a:t>
            </a:r>
            <a:r>
              <a:rPr lang="en-GB" dirty="0"/>
              <a:t> (</a:t>
            </a:r>
            <a:r>
              <a:rPr lang="hu-HU" dirty="0"/>
              <a:t>nem szakértői azon tudásterületnek, amely a találmány hátterében van</a:t>
            </a:r>
            <a:r>
              <a:rPr lang="en-GB" dirty="0"/>
              <a:t>),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Bemutatható a potenciális befektetőknek</a:t>
            </a:r>
            <a:endParaRPr lang="en-GB" dirty="0"/>
          </a:p>
          <a:p>
            <a:endParaRPr lang="en-GB" dirty="0"/>
          </a:p>
          <a:p>
            <a:pPr>
              <a:buNone/>
            </a:pPr>
            <a:r>
              <a:rPr lang="hu-HU" dirty="0"/>
              <a:t>Eljárás</a:t>
            </a:r>
            <a:r>
              <a:rPr lang="en-GB" dirty="0"/>
              <a:t>: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számos</a:t>
            </a:r>
            <a:r>
              <a:rPr lang="en-GB" dirty="0"/>
              <a:t> </a:t>
            </a:r>
            <a:r>
              <a:rPr lang="en-GB" dirty="0" err="1"/>
              <a:t>köztes</a:t>
            </a:r>
            <a:r>
              <a:rPr lang="en-GB" dirty="0"/>
              <a:t>, </a:t>
            </a:r>
            <a:r>
              <a:rPr lang="en-GB" dirty="0" err="1"/>
              <a:t>fejlett</a:t>
            </a:r>
            <a:r>
              <a:rPr lang="en-GB" dirty="0"/>
              <a:t> </a:t>
            </a:r>
            <a:r>
              <a:rPr lang="en-GB" dirty="0" err="1"/>
              <a:t>prototípus</a:t>
            </a:r>
            <a:r>
              <a:rPr lang="en-GB" dirty="0"/>
              <a:t> </a:t>
            </a:r>
            <a:r>
              <a:rPr lang="hu-HU" dirty="0"/>
              <a:t>le</a:t>
            </a:r>
            <a:r>
              <a:rPr lang="en-GB" dirty="0" err="1"/>
              <a:t>gyártása</a:t>
            </a:r>
            <a:r>
              <a:rPr lang="en-GB" dirty="0"/>
              <a:t> </a:t>
            </a:r>
            <a:r>
              <a:rPr lang="en-GB" dirty="0">
                <a:sym typeface="Wingdings"/>
              </a:rPr>
              <a:t></a:t>
            </a:r>
            <a:r>
              <a:rPr lang="en-GB" dirty="0"/>
              <a:t> </a:t>
            </a:r>
            <a:r>
              <a:rPr lang="hu-HU" dirty="0"/>
              <a:t>végső változat</a:t>
            </a:r>
            <a:r>
              <a:rPr lang="en-GB" dirty="0"/>
              <a:t>  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/>
              <a:t>a </a:t>
            </a:r>
            <a:r>
              <a:rPr lang="en-GB" dirty="0" err="1"/>
              <a:t>funkciók</a:t>
            </a:r>
            <a:r>
              <a:rPr lang="en-GB" dirty="0"/>
              <a:t> </a:t>
            </a:r>
            <a:r>
              <a:rPr lang="en-GB" dirty="0" err="1"/>
              <a:t>egy</a:t>
            </a:r>
            <a:r>
              <a:rPr lang="en-GB" dirty="0"/>
              <a:t> </a:t>
            </a:r>
            <a:r>
              <a:rPr lang="en-GB" dirty="0" err="1"/>
              <a:t>részét</a:t>
            </a:r>
            <a:r>
              <a:rPr lang="en-GB" dirty="0"/>
              <a:t> </a:t>
            </a:r>
            <a:r>
              <a:rPr lang="hu-HU" dirty="0"/>
              <a:t>csak </a:t>
            </a:r>
            <a:r>
              <a:rPr lang="en-GB" dirty="0" err="1"/>
              <a:t>szimulálják</a:t>
            </a:r>
            <a:r>
              <a:rPr lang="hu-HU" dirty="0"/>
              <a:t> </a:t>
            </a:r>
            <a:r>
              <a:rPr lang="en-GB" dirty="0"/>
              <a:t>(</a:t>
            </a:r>
            <a:r>
              <a:rPr lang="en-GB" dirty="0" err="1"/>
              <a:t>alacsonyabb</a:t>
            </a:r>
            <a:r>
              <a:rPr lang="en-GB" dirty="0"/>
              <a:t> </a:t>
            </a:r>
            <a:r>
              <a:rPr lang="en-GB" dirty="0" err="1"/>
              <a:t>ár</a:t>
            </a:r>
            <a:r>
              <a:rPr lang="en-GB" dirty="0"/>
              <a:t>, </a:t>
            </a:r>
            <a:r>
              <a:rPr lang="en-GB" dirty="0" err="1"/>
              <a:t>megvalósíthatóság</a:t>
            </a:r>
            <a:r>
              <a:rPr lang="en-GB" dirty="0"/>
              <a:t>) 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Fejlesztőeszközök </a:t>
            </a:r>
            <a:r>
              <a:rPr lang="en-GB" dirty="0"/>
              <a:t>(e.g.: </a:t>
            </a:r>
            <a:r>
              <a:rPr lang="en-GB" dirty="0" err="1"/>
              <a:t>programozható</a:t>
            </a:r>
            <a:r>
              <a:rPr lang="en-GB" dirty="0"/>
              <a:t> </a:t>
            </a:r>
            <a:r>
              <a:rPr lang="en-GB" dirty="0" err="1"/>
              <a:t>elektronikus</a:t>
            </a:r>
            <a:r>
              <a:rPr lang="en-GB" dirty="0"/>
              <a:t> </a:t>
            </a:r>
            <a:r>
              <a:rPr lang="en-GB" dirty="0" err="1"/>
              <a:t>áramkör</a:t>
            </a:r>
            <a:r>
              <a:rPr lang="en-GB" dirty="0"/>
              <a:t>, </a:t>
            </a:r>
            <a:r>
              <a:rPr lang="hu-HU" dirty="0"/>
              <a:t>fejlesztés nyílt forrású</a:t>
            </a:r>
            <a:r>
              <a:rPr lang="en-GB" dirty="0"/>
              <a:t> platform</a:t>
            </a:r>
            <a:r>
              <a:rPr lang="hu-HU" dirty="0" err="1"/>
              <a:t>on</a:t>
            </a:r>
            <a:r>
              <a:rPr lang="en-GB" dirty="0"/>
              <a:t>, </a:t>
            </a:r>
            <a:r>
              <a:rPr lang="hu-HU" dirty="0"/>
              <a:t>mint pl. </a:t>
            </a:r>
            <a:r>
              <a:rPr lang="en-GB" dirty="0"/>
              <a:t>Arduino)</a:t>
            </a:r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36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465221"/>
            <a:ext cx="9993283" cy="1191585"/>
          </a:xfrm>
        </p:spPr>
        <p:txBody>
          <a:bodyPr>
            <a:normAutofit/>
          </a:bodyPr>
          <a:lstStyle/>
          <a:p>
            <a:r>
              <a:rPr lang="en-GB" dirty="0"/>
              <a:t>Demo </a:t>
            </a:r>
            <a:r>
              <a:rPr lang="en-GB" dirty="0" err="1"/>
              <a:t>protot</a:t>
            </a:r>
            <a:r>
              <a:rPr lang="hu-HU" dirty="0" err="1"/>
              <a:t>ípus</a:t>
            </a:r>
            <a:r>
              <a:rPr lang="en-GB" dirty="0"/>
              <a:t> – </a:t>
            </a:r>
            <a:r>
              <a:rPr lang="hu-HU" dirty="0"/>
              <a:t>másik példa</a:t>
            </a:r>
            <a:endParaRPr lang="en-GB" dirty="0"/>
          </a:p>
        </p:txBody>
      </p:sp>
      <p:pic>
        <p:nvPicPr>
          <p:cNvPr id="2591746" name="Picture 2" descr="http://www.electroschematics.com/wp-content/uploads/2011/05/arduino-project-soil-moisture-sens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15383"/>
            <a:ext cx="4778639" cy="4451896"/>
          </a:xfrm>
          <a:prstGeom prst="rect">
            <a:avLst/>
          </a:prstGeom>
          <a:noFill/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45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Gyors</a:t>
            </a:r>
            <a:r>
              <a:rPr lang="en-GB" dirty="0"/>
              <a:t> </a:t>
            </a:r>
            <a:r>
              <a:rPr lang="en-GB" dirty="0" err="1"/>
              <a:t>prototípus</a:t>
            </a:r>
            <a:r>
              <a:rPr lang="hu-HU" dirty="0"/>
              <a:t>készítés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955816"/>
          </a:xfrm>
        </p:spPr>
        <p:txBody>
          <a:bodyPr>
            <a:normAutofit/>
          </a:bodyPr>
          <a:lstStyle/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/>
              <a:t>CAD - </a:t>
            </a:r>
            <a:r>
              <a:rPr lang="en-GB" dirty="0" err="1"/>
              <a:t>Számítógéppel</a:t>
            </a:r>
            <a:r>
              <a:rPr lang="en-GB" dirty="0"/>
              <a:t> </a:t>
            </a:r>
            <a:r>
              <a:rPr lang="en-GB" dirty="0" err="1"/>
              <a:t>segített</a:t>
            </a:r>
            <a:r>
              <a:rPr lang="en-GB" dirty="0"/>
              <a:t> </a:t>
            </a:r>
            <a:r>
              <a:rPr lang="en-GB" dirty="0" err="1"/>
              <a:t>tervezés</a:t>
            </a:r>
            <a:r>
              <a:rPr lang="en-GB" dirty="0"/>
              <a:t>,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/>
              <a:t>CAE - </a:t>
            </a:r>
            <a:r>
              <a:rPr lang="en-GB" dirty="0" err="1"/>
              <a:t>Számítógéppel</a:t>
            </a:r>
            <a:r>
              <a:rPr lang="en-GB" dirty="0"/>
              <a:t> </a:t>
            </a:r>
            <a:r>
              <a:rPr lang="en-GB" dirty="0" err="1"/>
              <a:t>támogatott</a:t>
            </a:r>
            <a:r>
              <a:rPr lang="en-GB" dirty="0"/>
              <a:t> </a:t>
            </a:r>
            <a:r>
              <a:rPr lang="en-GB" dirty="0" err="1"/>
              <a:t>mérnöki</a:t>
            </a:r>
            <a:r>
              <a:rPr lang="hu-HU" dirty="0"/>
              <a:t> munka</a:t>
            </a:r>
            <a:endParaRPr lang="en-GB" dirty="0"/>
          </a:p>
        </p:txBody>
      </p:sp>
      <p:pic>
        <p:nvPicPr>
          <p:cNvPr id="2594818" name="Slika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404" y="3570881"/>
            <a:ext cx="3308276" cy="244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7" name="Ograda vsebine 2"/>
          <p:cNvSpPr txBox="1">
            <a:spLocks/>
          </p:cNvSpPr>
          <p:nvPr/>
        </p:nvSpPr>
        <p:spPr>
          <a:xfrm>
            <a:off x="1064754" y="3279288"/>
            <a:ext cx="6355931" cy="302525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/>
              <a:t>3D </a:t>
            </a:r>
            <a:r>
              <a:rPr lang="hu-HU" dirty="0"/>
              <a:t>eszközök</a:t>
            </a:r>
            <a:r>
              <a:rPr lang="en-GB" dirty="0"/>
              <a:t> – </a:t>
            </a:r>
            <a:r>
              <a:rPr lang="hu-HU" dirty="0"/>
              <a:t>a termék megrajzolása</a:t>
            </a:r>
            <a:endParaRPr lang="en-GB" dirty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fizikai jellemzők szimulálása (kávé - mechanikai jellemzők - pl. hőmérsékleti jellemzők készítéséhez), valamint a felhasznált fém szükséges vastagságának meghatározása, a műanyag alkatrészek szükséges hőállósága stb.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940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906" y="449178"/>
            <a:ext cx="4721144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7582" y="2633627"/>
            <a:ext cx="5868144" cy="401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6"/>
          <p:cNvPicPr>
            <a:picLocks noChangeAspect="1"/>
          </p:cNvPicPr>
          <p:nvPr/>
        </p:nvPicPr>
        <p:blipFill rotWithShape="1">
          <a:blip r:embed="rId5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59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0767" y="19332"/>
            <a:ext cx="10058400" cy="1450757"/>
          </a:xfrm>
        </p:spPr>
        <p:txBody>
          <a:bodyPr/>
          <a:lstStyle/>
          <a:p>
            <a:r>
              <a:rPr lang="en-GB" dirty="0"/>
              <a:t>3D </a:t>
            </a:r>
            <a:r>
              <a:rPr lang="hu-HU" dirty="0"/>
              <a:t>nyomtatás</a:t>
            </a:r>
            <a:endParaRPr lang="en-GB" dirty="0"/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581" y="1310939"/>
            <a:ext cx="52101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6" name="Picture 16" descr="http://t2.gstatic.com/images?q=tbn:ANd9GcSPJu7eHna4NwsT-iB6S2mIBfTMKhvFIWgKfvDLwCWBYbdvEb2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5323" y="1318982"/>
            <a:ext cx="6192688" cy="4765467"/>
          </a:xfrm>
          <a:prstGeom prst="rect">
            <a:avLst/>
          </a:prstGeom>
          <a:noFill/>
        </p:spPr>
      </p:pic>
      <p:sp>
        <p:nvSpPr>
          <p:cNvPr id="225298" name="AutoShape 18" descr="data:image/jpeg;base64,/9j/4AAQSkZJRgABAQAAAQABAAD/2wCEAAkGBhQQEBIQEBIUFBAUEhUVFRUUFBUUEBQQFRIVFBUUFBYXHCYeFxklGRQUHy8gIycpLCwsFR4xNTAqNScrLCkBCQoKDgwOGg8PFiwcHxwsKSkpLCksLCksKSkpLCkpLCwpKSkpKSksKSkpKSwsKSwsKSksKSkpKSkpLCkpLCkpKf/AABEIAMcA/QMBIgACEQEDEQH/xAAcAAACAgMBAQAAAAAAAAAAAAAABwUGAwQIAQL/xABCEAABAgMFBAkCAwcDAwUAAAABAAIDBBEFBhIhMQcyQVETFiJCUmFxgZEUoXKx0RUjYoKSosFDsuEkwvEIM1Nz8P/EABgBAQADAQAAAAAAAAAAAAAAAAABAgME/8QAIBEBAQADAQEAAgMBAAAAAAAAAAECESExEgNBUXGBIv/aAAwDAQACEQMRAD8Adz30UVO222HqVvzho0pXX0tEsrQoLbEvowcQvjrzD5hIC0LxvDj2lodZn+JB0d15h8wjrzD5hc49Zn+JHWZ/iQdG9eYfML3rzD5hc49Zn+JHWZ/iQdHdeYfMI68w+YXOPWZ/iR1mf4kHR3XmHzCOvMPmFzj1mf4kdZn+JB0d15h8wjrzD5hc49Zn+JHWZ/iQdHdeYfMI68w+YSo2eWM+eJmJh2CVYaVc7CIjxwqe6Pua8irlfC7UOHLdLDIoAKFtMNDpSmRCrcpE6WXrzD5hHXmHzC56n7biQ3YcRpwWt1mf4lZDo3rzD5he9eYfMLnHrM/xI6zP8SDo7rzD5hHXmHzC5x6zP8SOsz/Eg6N68w+YXvXmHzC5x6zP8SOsz/Eg6O68w+YR15h8wucesz/EjrM/xIOjuvMPmEdeYfMLnHrM/wASOsz/ABIOjuvMPmF9w76sPFUG6FzyYLY88TjeKthEluFp0x0NS48uHHPT7t6wmNzgHA8aCpLD5EE5eoU2aPTSkLZbE0KlWlK24s+51Adf8pnwTkFAwz26Un7/AB3k357dKT9/+8gTdpu7RUaXKQtPeKjUHuJGJeIQe4lc7mbOYloM6Zz8EGrgMLS6I4t5Vo0NrlWpORyVLXTWyOSZ+yZVzOLXF2mby92KvnX8lXK6iYV15dmkKWY2kWIyI5wFYlDCplUktaCO99tEv56UfAiOhRBR7TQjUaVBBGoIIPuuldpMnjgw2Fgc18RrMQyiNc40BHPjkucrwQDDmYsN1cTHFhDtRh7NM9Blooxu02I/EjEvEK6r3EpW7d3Y1oTDZeXbicc3HusYCKvceQr75AarXsWxI05GbLy7C+I7QDQDi5x4NHMroG7d0Yd35R8YPESZiNAiOOhIBIbDHBoJJz140yArbpMjPKWvLWVK9CSA1jMIBzcWtbnlzJqT5lL629oLHSUKC00yrh8NTWntoqjfe8v1UclpP8XIu4qsk11UfO+p22p+dMR1eHBauJeIV1XuJGJeKburdCPaMQw4AAawAve6oYwHStASSaGgHI8iUG/cm4kW03PLXiHCZTE8gu7R7rQNTTmQr9H2MSzGf+5GL6b2JoFaa4cPPgpy5VnNsiXMCIQ4uiF74oHZzAaKitaADz4q12gasqOWvCiXKfpOnNV5LuPkolCcUMk4XaacHDgaUUNiTG2oN/dsJ16TLz7LqpcKuN3CzVe4kYl4hWQ9xK+7MrlvmYrZyM3/AKWE6or/AKsVugA4tBoSdDSnOmvcPZpFtAiNFrClAd7vxKHMQ68OGI5cqnRqWtMQpCXbBgAMhw20A4ADPMnU6kk8yrTnaC3bwNhtIrmqjO3qGpdWnnmTyCot4L2PjRD0bqM50zPzoFG2ae0Cda+6pd5XaZw89nsQuOI6k1+TVNuBuhKHZx3U3oG6FKGKe3Sk9f8A7ycM9ulJ+/8A3kCZtPeKjSpK094qMQCm7m3bdaE5Clm1DXGr3Duwm5uPrwHmQoROTYVIMhwZmcfvOeITSeDGAPd8lzf6VFuomJG8WzKXgQTgYwADzqfUnMlSGx+eEGBNQDk2Xdj40wRMTiDyIc0/1KCvZtCe+LEgshtycRDJdnhpmS0A51qfcKt2XbczAgxYTGAsjRA+KdHuIFA2td0cuZKy6stF8r9mIXCI8Nbn0YoaaU1AyOaS8eKXuc46kkq7z8KLMtxNgEtA7ROY+wVXmbGfiAa3XhWo+6vjxFRiyy8s6I4Mhtc9x0a0Fzj6AZq62Pshmo7BEe6HChuIAJJc815NA5Z5kJ12HYEnZUr+5YKtaMbzTG9+lXO4mvDQcFNykRIgdmN3W2dKNdEaBMxQHRD3qHNrPQAj3qq/tQvi5oLa9pzSyG0d1laOefM0oFuW7tUg0ik0xQyWQ6ZueQM/KleKTFq2o+ZiuixTVzjXyHIAcAqyb7U7ajnVNV4hC0VCEIQetaSQAKk5ADUldJ3Mu42zZFkI06VwxxjziuGYryaKNH4a8UsdlVxPqXtno5IgQogMNtM4sRhBqf4AaepBHApoWtOOiOEKGKk5D/lLfmJk2jbcnwchnypqVMxZhstLw2RjQshNxHkQ3MZctPZRUvIiXd0jnAxRplVrT5V4+axzU/0tQ/5XP9a/troq9pNsMjx2NgxGvhtaTVpqMTjzHkB8qnpg3juE1xdElnYXEkljsmH0PdP29FBS9wJp/dYPMxG/4qtsbNM7KratFzLmxJyPDMSG4SwIc9xBaHNHcaeJOlRoKq2XRuGyXf0kzgiRa9kCphs8+0BV3tkrbPWu2AM9VO0aWWNMNgwg1gDWtaAABRoAFAABoEnNod5K1gtNXO18m8f0+VKXp2htbD6NhrEIzA4ep4JWzMw6I4vcauJzU3pOMSkLM3go9SFmbwRB4bOO6m9A3QlDs47qb0DdCDFPbpSev/3k4J4dkpP3+7yBM2nvFRqkrT3io4oMspKPivbDhtL4jyGta0VJcdAE9bfjNkLLgyr4JhPZCY0uZXAYuEY3Bw3quxHNRWw+70NsJ088AxHxHQ2V7kJgBeRyLiQPRvmVn2vW4HMZDDquNT6cFnle6Wim2YxrSDhJ6TMuOb64iKE8tEymXSYJdj+jONwqXP7LR5ZqmbP4AjzEq3Itaamuha0Vz909LShh0Nwwg9nyy9KquSYq1jTUCBKtgHDiFa0pRxJJyPHVKG+E5D+pcYIp2vvzV/t5jRKxG9HxOfeB1qlTaEfOpzpU1UYlXmxdpHQSogYDEcDixE4RVwGKpPoPYBVa8V/I0erXxQyH/wDHCIc4+rhk381SXxC7Ur5WsxV2yR42I1pQcByCxoQrICEIQCm7pXTi2lMCBByGsSIR2IbPEeZ4AcT7kQif+xqyhL2b0zhR8d5iE8ejb2GD7OP86mCwy1nw5KVhy0OuGEwNBNMR4kmmVSST7qKkZ1rIjnHNxBAPIHkstv2q1ge9xoxoJJOgAVXkp/pe2Drn8rl/JnbeNcZNJiZiF7iVgdBopeyLLL8zovq0pTDwUfPN1barT8xhBqouDbWHUrett9KpcWza7hFc1hoBlXjWitjNmV1F3i3pI3dVWrZvPir2sTuAGgPmqrEmHO3nE+pWNa/LL6/h651SSdTn7rxCFdUKQszeCj1IWZvBA8NnHdTegboSh2cd1N6BuhBinh2Sk9f7vJwzw7JSfv8A95AmLU3io1Sdp7xUaUDQuJfeDL2cYD3hkRr31B1c15Dg4fJHsqVei2/qIpINR61yUGhRr9p2aGw6NWPHYQSQxpaaZAF1HCvAnL4KesePRhqHaeX6pQ/+n2Wo2ZiEZOfDaDTwtcSK/wA4TgtB9GHILLP1aFleyKcMQdqvp+aT1uPINNK/qnFegkYz5JQ3jdkBTLEpwRUEhCFqqEIQgEIQgE1bnbSYUKShy0V2F8JuHOuFzcRIII5AgU8kqkILjfm+QmqQYJrCriecxjdwGfAa+vop7ZHBdNudC4QgC48MJ3R65EeyWCd+wCVwy81GLd6K1odzDGVIHpj+6r8zSd0zWwBCbhaBkFXrZfVT81MghVm1DVZZVrjFHvQ7Cx76VwgnLXJKWI8uJcdSST6lOC3nYWOdwAJ9gKlJ4q340fkeIQhasghCEApCzN4KPUhZm8EDw2cd1N6BuhKHZx3U3oG6EGKe3Sk9f/vJwTw7JSfv93kCatPeKjFJWnvFRqAQhWjZxd0zs/CaW4oUMiJE5YW5tafV1BTlVA97g2F9FZ0KF38GN/nEd2nD2Jp7BSUa0w9lPZZ5qZ6OEajQfdUaNbQhVxHI1K572tGzalnujOLWjX4Hml7fC7oYww2mrxn7puXItFkzLdI5ubnuHsDQLTvzceHHhiJCbRw4jl5qZxDmoimR1XinLx2K6C9xIzG9+qg1tLtQIQhSBCEIBCEIPQF1JdCwxIyECXp2msBeecV3af8A3Ej0ASP2U3VM7PNiObWBLlsR9dC6p6NnnVwqfJpXQE5EoNVXK8WxiNnJmjlGTBxL2bj1JqsEGYo4LmbtWcsclpJH2SYvRYRlYxAH7pxJYeFOLfUflRdPScJsRmYVRvncmHHhua4ZHMU1B4EHmtpPnrO/9cc7IUhbdivlIphxB+F3Bzefr5KPWrIIQhAKQszeCj1IWZvBA8NnHdTegboSh2cd1N6BuhBint0pPX/7ycM9ulJ+/wD3kCZtTeKjFJWpvFRqAXROxy7P00g2I4UiR6RXHjhI/dt/pz/mKRV2bEdOzcGWb/qPAJ5MGb3ezQV1bBhiDCa0CgAAA5ACgCpneLRCXimsizgNUl75W9hJhjWp+Ewb6Wxgc9tc6VSMtac6WM99a50HoFTCbTacOym90JsEy7nZggj3Gf3TWhHE0DVjwRXzpkuVLp2z9JNw4rs2Vwv/AAOyJ9tfZdLWLP42tFQQCKUNRTgrZREqhX8uzUOc0dtoPoRxCSs7L4HlvDUei62tCz2lhLhUmtfQrne/tlQ2x3iA4OABfQZ4RXMV09lGFLFKQhC1VCEIQCEKaufYP1s5BgZ4C7FEI4QW9p+fDIUHmQge2ymwBKWbCJH7yMOmfz7YGAezMPuSpi1IqzmKQwBjaNAoKDIAZADyULPzFQss2uPEXPzYaC48FCQLZDn1B4qA2kW4WMZAY4hziS6hocAyp7k/2qm2dbz4ZGLNv3/5Wcwtm03KeOj7s2ljoFO2jBDmJZXItkOa1zTUFM1sbEyvktsOzSl9K6/91fqILqAYxm08nD/HBJKLCLHFrhRwNCDqCOC6YvDMhoIGZ5JF30gNMR0QDC4OwuHPWh+1PhRjdXScpubVhCELRmFIWZvBR6kLM3ggeGzjupvQN0JQ7OO6m9A3QgxT26Unr/d5OCeHZKT9/wDvIEzam8VGqStPeKjigtGzW0IsK0YLYBDXxT0eIsDy1hOJ1ActG6roS27TdLQBFjFr6UrhbgdU8hUj8kpNid3axHz8QdhlYcOvjNC9w9G5fznkrFtPvYyJSBDeC0ZmhBqfUZf+Vln2rRRb8Xg6Z8RzaiuQrrRUVbdozhiPJ7tclqLSTURQmrsovYQ2LDjvAZBYxzXE54Q4ih507IHHMDklUvuFGLTVpIPMGhSodPTcZ89L9K15ZLubUNGT3jm88Pw/NUndpkl0Dh0eTXNDXedM1e9nFuOdZTelNaY2gnUhriKk+g+yhNpghPlqkjHqOddf/wB6rKcq/wCigQhC2UCEIQCueySYw2nDZQnpWPhmnAZRCT5fu1TE5tiF0sDHWhE1eDDhDlDB7b/ctwjyaeaBsT8yGspkMlRbQtFrX1doTT5U1eC0Q0Uqkzfu87jE6CE7Qds8akZAcsvzWOW8stRrORWbxWmZiZiRK9nEQ38AJp+vuo1CFsyT91bzmUfR1TDcdBq08wuhrNtVrmsgtcDELASOTeZ+DRctK73BvTF/aMo00OJzYLjnicwjAK50JFAf5U0nZ3WrZ4A5nmkVtLkzDmWu7r26cMTTQ/YtXQNoboSi2rsYYIJ3w8YedTWo+K/Cz1rJp7CrQhC0ZBSFmbwUepCzN4IHhs47qb0DdCUOzjupvQN0IMU9ulJ6/wD3k4Z7dKT9/wDvIExam8VqScm6NFZChisSI8MaObnGg/Nblp7xVp2P2aIk8YztIDCR+N/YB9hjPwgaL5aHZdmiGKUhw6ZmmOIc3HLOpcSfdIm251z3ue45uJ0TV2o2x2GQQdTU86BKO2CMTWjg3P1KpitUehCFdULPJSbo0VkKGKviPaxo5ucQB+awK0bNYYNpwC7RuN3uIbqfr7IHlCsFkjZsKAACGhra01JNXO9ySfdK3ajK4WtdQ1LuaZt9bSxul4DT2ekaT+EJV7VLQxvawaCp8sz/AMLKer0vkIQtVAhCEEvdS7zp+bhSzMg41e7wQhm93xp5kBdLmGyWgNhQwGsYwNa0cGtFAEvdh93xDl4k47fjHAzyhMdn8vB/oCuF4pyjaKud1FsYo197fMKE943tGj+I5D9fZJ6JELiXONXE1JOpJ4q57RpyphQ/Nzz+Q/7lSlX8c5tOd6EIQtFAmNsWu0Y84Ztw/dy+7yMZwoP6Wkn1LUuV0XsrkBAsyBze0xXeZiEkf24R7ILDa0bgkntYiduCPN5/2/qmzaMeryk1tOmMUeGOQcfkgf4Wcu61vIpaEIWjIKQszeCj1IWZvBA8NnHdTegboSh2cd1N6BuhBint0pPX+7ycE9ulJ+//AHkCZtPeKYmxmRYYU1EMQMiF7GjFuYWtJz5b+vkl3ae8Uw7lWNhsvpS1wdEe97S2odhFGADnm3Q81F8TEXfuM76l5Ja4MFBhILeZz0VBixC4lx1Kkbce7GQXE1JrXM68TxUWokKEIQrIClLrzvQzkB9QB0ga4nQMf2HV9nFRa+4EMuc1o1LgB6k0CDoGZstzu3EmIYAz0fi09KJQ38jAzFGvxgClaUTbvdY0OHLl2F2KgG8/XjQAhIm1T++fQUAcRTMkUyzqTms8fVq1EIQtFQhCyysuYj2Q25ue4NH4nGg+5QdHXIlvp7MlYZ16EOPq+sSn91PZRF47QAqSch8KejOEKC1nhYG/AoPySnv/AG6GtMAb7xn5MrmfelFln26aY8m1Ot+0/qI7ond3W/hH65n3UchC18ZhCEIBdD7M7SEazYGHVjOid5OZl+WE+654Tj2ITZMvMQ+DIocDw7bKEf2fdExb7WbSpSLvrMl848HugNHxi/7k6LzTWBrjXQE+yQNoThjRXxDq5xPoOA+KLPGdXy8a6EIWjMKQszeCj1IWZvBA8NnHdTegboSh2ccE3oG6EGKe3Sk9f/vJwz26Un7/APeQJuehF8QNbvOcGj1JoPuukJywmS9nQ4LTTDBZDFKA7tNaEitOGefBJO5dimatSA0CrIbxGiHgGQyDn6uwj3TpvdaX7sMDhzP+Mv6h7hZ51aOdL0ACYIGgyUQpC3IuKO8/xO/3FR6vPFQhCFIFPXEs/p7Sk4dKgx2OP4WHpHfZpUCmVsOs4OnIswf9KGGj8UQkV/pa4e6i+EN+99kumIFGcDU/C5ovBZ7oEw9jhTOo826VHlUH4XWsKINDodUttouztsZpLcnjE6G7gCc8LuYNBXiNRyOWN1V7CBQtifkXwIjoUQUe0kHllxB4jzWutlArfsvsb6ifa9w7EAdIeWOtGD5z/lVQTb2TSghSr4xHaixDn/AwYR/cXoLlbkfspDXmmjEmopPBxaPRuX6/KcduTlckkbRNY0X/AOx/+4rLDtrTLkayEIWrMIQhAJ07GJXDJRYh78Z1PRrWj88SSy6MuPZX00hAhEUcGBzvxvJe77uI9lFTPUBtCiES0angd8UzSSXSltWQ2MwtIBqCCDoQdQUk7z3HiSznPhguha01ewefMeapjdcq+U2q6EIWjMKQszeCj1IWZvBA8NnHdTegboSh2cd1N6BuhBjnB2SlVfaRLqpsxmVCqduWMYlckFJ2aWRDhtjuLgIj3gHTEIbRUDXQlxPstO+UyGOfQ1FCB5/dSU1cwuO79lqG4f8AD9lS47WJmYkXve40OZK+DZD/AAlOoXFp3V71IPhVkaJI2W/wn4R+zH+E/CdvUc+FBuMfCnTRJCy3+EqWu9NzUlF6WXOE5YmmuB4HBwBHnoQc01hcX+Fe9SD4UTp82TtdFAJmA9juJYREh+oBDXD+5MKx7dl56HRj2xBxDTV7fVu833CX/Uc+FesuSQagEEaEZEehVLilZ7y3DlZhh6VgcACQ6hD2fzDMJB3ouqJeYdDgOL4eoqWlw8nUTcjXYivGF74jm8nPc4fBK1uo58P2UyWIpKfsmJ4Smhc22oMGUhQYlWvYCHBwIFS9zqh1KUzU11GPhUxJXRDWDsCvE0zVqhAT00yKKgtp6hKu8Nnf9TEMOhaSDVuYqQCc/WqfES6oPcCho1xMzRqpJ3a1u4R/7Of4SgWa/wAJ+E7Oof8ACvRcU+FX6rok/wBlxPCfhe/smJ4CnZ1HPhXouQfCidE7ZNlH6iD0rSIfSsxkjLBiFa+VF0BZ9qQ3tGGIw+jh+qhoFzCHNJbkCK5cKqwNuwKbo+EpONppBWnOyLHDtAL76sN8I+AsUW6gPD81H+LbVG2brSZqXQ4dTxoGn5FCljeOxocONSXzYRmAScJrpVOqYuEx2sNpUdG2fAHJiRF6SP7Pd4St+zZBwcMim11C/hWeWuNQ7v2Uq6bOzuERhTbgDshVK7lidFTJW+G2gUofRCxvgAoQgxmSbyXn0LeSEID6BvJH0DeSEID6FvJH0LeSEID6BvJH0DeSEID6FvJH0LeSEID6BvJH0DeSEID6BvJfQk28kIQH0jeS+TIt5IQgPoG8kfQN5IQgPoG8kfQN5IQgPoW8l9iVCEID6YIMqEIQfP0gXhkW8kIQH0DeSBIt5IQgysgAaLKhCD//2Q=="/>
          <p:cNvSpPr>
            <a:spLocks noChangeAspect="1" noChangeArrowheads="1"/>
          </p:cNvSpPr>
          <p:nvPr/>
        </p:nvSpPr>
        <p:spPr bwMode="auto">
          <a:xfrm>
            <a:off x="1587501" y="-915988"/>
            <a:ext cx="2409825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5304" name="AutoShape 24" descr="data:image/jpeg;base64,/9j/4AAQSkZJRgABAQAAAQABAAD/2wCEAAkGBhMSERUUExQVFBUUFxgXGBUYFxcVHBcVFxcYGBgYFxcXHCYeFxojGhgVHy8gJCcpLCwsFx4xNTAqNSYrLCkBCQoKDgwOFQ8PFykcHBwpKSkpKSkpKSkpKSkpKSkpKSkpKSkpKSkpKSkpKSkpKSkpKSkpKSkpKSksKSksKSkpKf/AABEIALQBGAMBIgACEQEDEQH/xAAcAAABBQEBAQAAAAAAAAAAAAAAAQIDBAUHBgj/xAA8EAABAwEECAMHAwMEAwEAAAABAAIRAwQhMfAFBhJBUWFxgZGhsQcTIjLB0eEjUvEUQmJDcoKSM6KyJP/EABgBAQEBAQEAAAAAAAAAAAAAAAABAgME/8QAIBEBAQEBAAIDAQEBAQAAAAAAAAERAhIhAzFRQSJhE//aAAwDAQACEQMRAD8A5CHJ27cgnPghoRRuzyRA7ZvzwQ7Pp9EsKAagDzSHPLxRKoHtRtIBhIWoHB8YdkhxQGi7zz4JTnPFAmOccj0ThnMJCJS5+6BzznOb0yEeSJQIc3pwGb0k5z3S9kAemCAL7r+C1dC6uV7SYosJG95gNG+9x39L17nU72euo2oOrljy0S0NkgOO8yBgMOfRZvUi48jT1GtrmB4omDfBc0Oj/aSD4rHtejqlJ2zUY5h/yEXd8cV9DW6jsD6LOZoJlV7X1WB2wdpoImHcVx/9bvt0vExzzRHs426DalR7mucAdkACBzmSTyuXltP2F1CqabiDs3gi6QcLtxxXd9K2kMYei5DrdYHOAtF8zsPHAf2keY8FOfkvnlpeP8vKjOSrFEshwcd11038IUHFIQAvQ5Bt6C0+eG/OCSEvQj+eioTwTUpbx9ZT3A7+G/eM+iBqTBBzkpUCfRE8Upbxz4pNpAvmgmeF13VKd/JI1Ahz+ShBQgPDtnMoOchKRHVN2kCh0YIBG+/vmE4fVI2M/lAZwSiN/kkDEExnBAg8lIWCPLvCjdnelN2fHqgGpVo6v6DqWyu2lSF5xcflawfM53L7gb11axeySxtaNs1Kh3ku2R2DYhZ66k+1k1xkZyVo6M1ftFoP6NJzgN+Df+xu7TuXarJqZZaJ/SotBwky4343uJK2KNla0XCIWPP8i+Lj9k9lVqf85ps7lx8gB5rSs3sbeZ2rQBwimcecuXUCApmm5Tel9OJaY9mFro3tDazZxaYPdrsOxK9Jqp7LmBralq+N0T7oXNG/4iL3Hlh1Xu9J1sG4ngE+lSLh8Vw/aMO/FPK57Mhos1Om0NaGtAuDRAgcgFVovd70uaJkABalOxNG5TMogLOr6V6Flk7TzJ9E6vWAuU73woHWeVKsec0u8OcAbheq1bQza7CwsljhBm6RjcV6Y6Ma7EYKYhoELjltddkcz03qTZmUHbDSx7QSHbTiZAn4pMELmUSN/nn+V2bWSptbbGz8QieG0IJXHbVZSxxa65zbiM4hej4ur7lcvkn1Yjdko5IIjPkhp3c/Jd3IBIc+KcG5+qSI8UDf4TrsMM+STZQ5ApHMX/TPmmwnR6ppMePP0QL1Tgc8PsmmeGcE0IABCAO2fylQCVrdyaful2h9MPREAxSvITJTs+VyB89U0XoDluauao17Y74BssGNR07I5D9x5DuUGEwJ2yOvius6P9j9ECatV9TkAGD6nzXpdHalWWh8lFgP7iNo/wDZ0lc78kjc51mezXR1OjYadUNAqVhtOccSNoho6AR4yvWm0CPmHiFXGjm8ApKdiA3LhetuumI6ltAF0z0Kip1XHAeKuf0iUWQq+dPGKxpu5Z7qVlF0fPHT7qy2y8VJAC1L1U9KrLEALlI25WGVAVBVN6smJaftpPeQVHtqJ1RVFxzgQOO9J7wAKm2rkKGs881LP6sS2jSICy69te+5ox3rQo2MHFWfcsbwWK1Hm6OinNJcb5xleQ9o9jaKLHAAEPvPUEeq6VaLS0ArkWvuky5zaYB2ZLp3GLoHSfRY55vlK1b/AJrx3PPBAz/KVwSQvY84HdKT1z+ENCRArkwX/dEpQ1UNnP0TnG8dsOiUNSPCBozh2Swkcd/bwSgZ9ECAoRKECef27pEqNrBEICiL8lKL0qofZdn3jA8w0uaHHg0uAcTyiV9C2MMaxrWABrQAALgAMIXzlWZvGC7J7MveusM1STL/ANMnHYbAHaQ7ss9K91QderghUKAV8BcrNbhjoSNKQuCQvXPGtTbaQvUPvVG6sgtOrAKBxJUQqDekFqatSonDU1zxvUL7aFWfaVvUxLVqKF1VQ1aqiL1NFkV0e+JVfaUjWoRJ/Vwq9a2E4SVM2kFMxjRisqxLQKjrjcF5rXLQ+1ZoY0ueHAtABJxvw5Sva220saJuWQ2XEnw6Llbn06yb6citGi6zPmpVG9WOjxVTExiu4ssiq2rV+k/5qbXdWg+oW58/7GL8X5XFyMDzRK6dbtQ7O/BpYeLTHkbvJed0j7P6rZLHh7cQDLSeQxBPguk+bm/8Zvx2PIzn6JwPW/envszmkh4IIxBuPgb1Hdxzuv8AFdXMpdn7JpKPNDh4ZlAsZ7+ial2eHVLOfyqEndwQm7WYSoAXc00Z7dUshKSiAqxZ7BUeHuYx7gwS8gGGjmoJ5fzw9F3HVXVptGyCmfnPxPcN7zj2GHZTq5Fk1w9tIvLWNnaeQ1o5kgDzX0No+zhlJjG3BjWtHRoj6LxND2ff/tZXEMp03bRZHzOBkbPBu89LuXv6LFi9a1mLNnbAlOq1lDXrAXSqFa0rKxbdaUw2lZ5tEpjq6mKvutCgfaYWdaNKMYC5zg0DEkwO5K8rb/aLZxtBhdULRcGtMOPDaOHWPFTN+h7Wpa+arVtJtb8zgOphcmt2ulrrnYYRT2rgKfzGcBtG/wAIVepqdanXkbZP+QcZ6nHxW/H9qeTo9s1+stMwawJ4NBf5tBCpn2nWT9z/APo77LwlHU+0bQDqRaCQC4xcCeRvW+fZgJH6hjeC0T2MwteM/Wdr0tn19sj/APWaOTvg/wDpXKOtlme4NbVYXHABwPopdW9T6DLOG+7aQZMuaCTzJIvVyz6o0aZLmMY3oxo8wFjGtWKdGoRIEhFoq1GNnZHitDRNEinG4EgdEVr7iJU6mLK8O7XS07Wy2yOJwk1BsjqQFeo2611R8exT5Nlx87vJbp0a3bJAidyc+yQpPasQ2M4klx4kz4DAdldsVjOKuU7LJV9tCLlz7/G+VQUSn+6VsUk/3S5Y3rPfQVapZVrGion00w14bWnVttduEPaPhdHkeI5blzW2WF9J2y8QRhwI5cV3a1UV5fTWh2VWOY8C/wCV3A7iOa3x8t5uX6Z748vpyolEZ81JaLOWvLHCCDBHP7FN6fde15jDnIQ5OL00lUI6MhIlF/2jOShA3kiM3b0ByWOCqI6joX0ToaoXUWOO9oPiF861cM8F9E6F/wDBTj9jfCFjpYtb1PEMJTKbfiU9oA2QubTBtFdwKrm0Tir9rprKp2P3j9na2R0n63LOtYdUt7WAuc5oAxJIgdZuXk9Ne0JgltAe8dhtG5gPq7oLua9NpDVE1WPpmDLT8TvKALgfsqegvZ1Z6bB71orVN5M7I5NHDmbz5Lcn6lv48dobVivpNtWrUr30zDQ4EtLokgAXMAEXgHFed0hol9B5ZUaWOGHA8wd45rv9g0RTo09mm1rG47IEY491lab0LTrUyx7QZw4g8QdxWvLGc1zfUrRIP6rgCZOzyAucfG7seK6LY7BImFj6uaCNEe7J2tmQDEfCXFwnnevYWOz7k6uk9MS2WIyOAKvWuzHZBAxjzWlaLFISkfptbvlc/JrGhZbIA0DgFIbI1PpXBNcSudtbyImWYtEDBVn2ckyrpKYSperSRTcyEx1Ob1afTTP6Yp5VciKjSVg0lLSownVmpYaiFFLsKVhuTXBTF1GWqCoxWSFE8KChVYsjSFBbloKzq7ZWLG5XPtb9Dh9I1ABt08d0s58Yx8V4gnwXTdaXuZRqkY7J87vVcrLl6fg3K4/LPaQxgku4/ib0wHy3pwM5zyXdyGyIz4oSRwQqBvDPgkJwBvhBPHOCNmfXPmqhlcXL6C1Tqbdkovw2qbDH/EL59qG5de9lusbKllbZ/wDUpSCOLS4lpHERd2Weose5AhD3CEs3I2ZWL9LFWtTlZVWnsOB3YFbj6cKpaKMrz307T2ko2v4YnkmUsVRoOi7h6blfGErrOtYsxbquVV7QSrDWyE1lG9WpGSxkVD1WzZyqL6UPPNW7OVL7VaeE2jTl08E52CfRCzOVtWU6E2EqtiSlLE1tJPAKSFnxXTTSCXZT0bK1OUtMAUdcqR5hRESlhKGC5BCeWwmSs4phKheVI8qpXqLFaiG0VFUcE5z0x7xF6mNMbTdk94xzP3Nc3xBjzXGIIuvnDuF1/TunadnDnvvwDWjEuM3LkVR5JJO8ydwlxP5Xb4ZZrn8lMKdG7BI7PglJPH1Xocizxz5dEiAyEIEDbr848EZ4J2ymlVBtd1q6maabZLdTqPupzsv/ANjrp7XHssnsUyoyeRTB9HC2tfewgtN4IMgjiCFZoVVwPVbW+rY3hpl1Em9nCf7mcDy3ruWjLS2oxr2kFrgCDxBwK52K0X07lVqMWq1u0zmFSqMXHuY681jV6UGVPSv7qxWpqvR+ExuzcuXljpmrtkG5ThsIpAYqxVbdK6bsYxm2+jF6govWjaBLCN6yaToKsupWmXXJ1J6qMvUjKi2xa0du5K0yqzaiVtVBdD04KoKilFRBM4jckDlGDISqmGPCAIT3MTHBRQ58psqJ7uKibUlZrUFRyo2lys1qi8npvXezWd+w+oNreAC6OuyDCxmta2DC8VrTrw2g802N23xxgNJwneTvgLzmteuz61Uf076jKbWxd8O04zJvvG4DuvJveSZMkm8zOO/HHiuvPx/2ufXf4mr2h73bT3Fziby4k+uCTa6yo2kcE5p4+fiu2YwfF3KRfzx4IJ69AgOjdnuhojPNARfehKWic+KEDJ6p0eASRP4RGcY5IgJP1TClnz7Jp/C0B5kRGe6957L9cxSd/S13Qwn9NxNzXHFhnAHdznivByontnqlg+pbNaQN+Klq0t4wXLfZxr771rbNWP6jBDXE/wDkaOJ/cB4gTxXULNV2mrj1GpVetTVKrTWlWEKnUC83Ud5TbLaCLirtmtQdIm8YhZdR0GVgayawCxup2gScWuYP9Rpi4cHC8g8hzmcfeHX1r2bsVk2luy4qfQ+mqVqotr0nSx043EEYtcNxHD1Rb6ciVueqzfcQMtKf71UAL0jqkLvHKthlcJzaqyGWq9WaVr4pg0hVU7Kizm1FM2pKmKvh6ka+7OeKoh6Q2mFBfNZRVKqpOte9VHaXEwitCq4C83dV57WHWulZW7T3Y/K0Xlx/xGQvMe0fWuKRo06hFR0TsmHBu+SMJF3dcteST8RLjxJJPiSrzxqXp6/SvtPtNQkUw2k3dPxOjyA/K8hXeS4knaJJlxxJnGTxTWtn0jy48s72krrJJ9M6ErT3vwSbJBvTg3fw6mMlVCmO2fr6hPbeb9+QmAXeqeFFG/f4DPNKRx9c5CAw47sb/slc6PCOKAHC6M8kIB48OkoQMGc7kO80rhwSByqA/XO7kkcc8swnA+nlvhN2FQzMeqIjqOe9POT9kppoiMuIcHMlrhBBBMg4yDxXZvZt7QBaG+6qwKrRfweP3D6hcceO+7hgii99NwqUyWvaZBFxBH48pUs1Y+nq7gRIwVZzblyrQHtZcCG2luz/AJtkiebcR2ldFsGnKVdgdTe1wO8EFefrmx156SVivB+0qoz+mAPzbcsG/dPlK9vXtIgrkGv+lBVrhrTIpiDv+I3n0AWOJvUa6vpS1a1vr2EkUztU3GXUzvOEtP8Aa6I5XX4Lsmi9PttNBtRmDh/I6hcBL92fHHj5LS0HrDWshmm74SZdTJ+E9tx5jhvXp65lcZcdnNW9I8grzmhNeaNohrvgqftO/wD2nArepuDsFnMDSxG2QnB+yYK1qGjg4YYoKNntHNXqdp5qla9G7B5KGSFRsivzVZ+248li2u1OYJIqf8Wlx8Betaw6WLR8TdpvEYrGNasM0e5wxIXPPadT9x7vYr1G1HY02uIBZf8AGYvmYH8Lo1otx2S4CGgTMhcK1t0ybVaqlTakD4W7xst4dTJ7q8zaWsdxnjPjJ3zxTS70QEDDfd9Y39YXVgEZzvS/xnlgliENG+OCAYErRzCfN/juuQB25+KgA0b9yLt93LObkpN0Z3b0NJznMIpNnfuEXxOPonBIcIv8J3pGniiFbHVIlcfPd3SIFInPmibs+aSYvHmlIPT8qhGz9fvnFMjlBUjjcMbs/VMcPTkUCT3SHontbNwv/jD1SSY8MlVCOO4eGc3pRkxvROd6QzfzQApyp7Fb6tAk0aj6c3GLgeoNyii7OPNMI3INWtrVanjZfXeRvgNbdzLQCfFZpYZwz0TDmU9o4ZKmYpppZzihzLvupmiYzciYx8/5QROF84ReDh5jf9l6bQ2vNWiQKsvbhNwcN3Q+R5rzsDOeqaaXkg6s3TtKu2aNXbkfIbnjsb/ovZaq2nboNO8SDuvBIM+C+eGuLSHNJBBuIuII3gjAr3epuvbqVE0nH49ouDyZ2tolxmf7gSfJZs9eifbqGsYmmQ3EhcTfrlbbO803P2iwkfG2+48RE3L2r9d3Ey5zT3C8HrlbhWr7bWtBLRJaZm8487vRc+Jd9t9Zjq2resjLRZqdStssc5t8XtJFxjheDcszW/XSnZgz3DfeF0zMtbAiYMXm/Bcjp2hzbmuc3f8AC5wHW44oq1S75i526SSfVdPH2w1dN611rQ53xGnTcB+k1ztnuP7s3LFbHFBThjBF3h4HOK0GlDeZ7xngntZ3+meSVud1+P4QNA6+GdylYL7ozd9QmfwnxcoEY3wz9PoljN3oUseGB6fykaLu3ljegaGbvqlwwzfkJQUrhJnfG/zQJn6fhI08zCCOGHHPJK7JQBGN/okS57fdIqFOGeX3KHD0HmJQhAg3hKR9fIJEIGbV8dUu49Y9EIVQUBLo5H0TS71QhUAd5ZvQwSe6EKBRePAJ7M+SEKUg95eME5w+qEKKIz3SsGe4QhAjjBhN2Mesev2CEKwRN3XYp7TdOcPwhCtQOfiM7003GOfX8fwEqFYqWjTB8W/+0odSAcRfc4jsDCELIY50Z6KRkcBfF3YFCFBCXQe/0Ujb7+UoQgQ4dJ+6Iu7ShCAD8Bnen8eX2QhA0N+nmkLvp9kIV/gQuQhCD//Z"/>
          <p:cNvSpPr>
            <a:spLocks noChangeAspect="1" noChangeArrowheads="1"/>
          </p:cNvSpPr>
          <p:nvPr/>
        </p:nvSpPr>
        <p:spPr bwMode="auto">
          <a:xfrm>
            <a:off x="1587500" y="-831850"/>
            <a:ext cx="2667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5306" name="AutoShape 26" descr="data:image/jpeg;base64,/9j/4AAQSkZJRgABAQAAAQABAAD/2wCEAAkGBhMSERUUExQVFBUUFxgXGBUYFxcVHBcVFxcYGBgYFxcXHCYeFxojGhgVHy8gJCcpLCwsFx4xNTAqNSYrLCkBCQoKDgwOFQ8PFykcHBwpKSkpKSkpKSkpKSkpKSkpKSkpKSkpKSkpKSkpKSkpKSkpKSkpKSkpKSksKSksKSkpKf/AABEIALQBGAMBIgACEQEDEQH/xAAcAAABBQEBAQAAAAAAAAAAAAAAAQIDBAUHBgj/xAA8EAABAwEECAMHAwMEAwEAAAABAAIRAwQhMfAFBhJBUWFxgZGhsQcTIjLB0eEjUvEUQmJDcoKSM6KyJP/EABgBAQEBAQEAAAAAAAAAAAAAAAABAgME/8QAIBEBAQEBAAIDAQEBAQAAAAAAAAERAhIhAzFRQSJhE//aAAwDAQACEQMRAD8A5CHJ27cgnPghoRRuzyRA7ZvzwQ7Pp9EsKAagDzSHPLxRKoHtRtIBhIWoHB8YdkhxQGi7zz4JTnPFAmOccj0ThnMJCJS5+6BzznOb0yEeSJQIc3pwGb0k5z3S9kAemCAL7r+C1dC6uV7SYosJG95gNG+9x39L17nU72euo2oOrljy0S0NkgOO8yBgMOfRZvUi48jT1GtrmB4omDfBc0Oj/aSD4rHtejqlJ2zUY5h/yEXd8cV9DW6jsD6LOZoJlV7X1WB2wdpoImHcVx/9bvt0vExzzRHs426DalR7mucAdkACBzmSTyuXltP2F1CqabiDs3gi6QcLtxxXd9K2kMYei5DrdYHOAtF8zsPHAf2keY8FOfkvnlpeP8vKjOSrFEshwcd11038IUHFIQAvQ5Bt6C0+eG/OCSEvQj+eioTwTUpbx9ZT3A7+G/eM+iBqTBBzkpUCfRE8Upbxz4pNpAvmgmeF13VKd/JI1Ahz+ShBQgPDtnMoOchKRHVN2kCh0YIBG+/vmE4fVI2M/lAZwSiN/kkDEExnBAg8lIWCPLvCjdnelN2fHqgGpVo6v6DqWyu2lSF5xcflawfM53L7gb11axeySxtaNs1Kh3ku2R2DYhZ66k+1k1xkZyVo6M1ftFoP6NJzgN+Df+xu7TuXarJqZZaJ/SotBwky4343uJK2KNla0XCIWPP8i+Lj9k9lVqf85ps7lx8gB5rSs3sbeZ2rQBwimcecuXUCApmm5Tel9OJaY9mFro3tDazZxaYPdrsOxK9Jqp7LmBralq+N0T7oXNG/4iL3Hlh1Xu9J1sG4ngE+lSLh8Vw/aMO/FPK57Mhos1Om0NaGtAuDRAgcgFVovd70uaJkABalOxNG5TMogLOr6V6Flk7TzJ9E6vWAuU73woHWeVKsec0u8OcAbheq1bQza7CwsljhBm6RjcV6Y6Ma7EYKYhoELjltddkcz03qTZmUHbDSx7QSHbTiZAn4pMELmUSN/nn+V2bWSptbbGz8QieG0IJXHbVZSxxa65zbiM4hej4ur7lcvkn1Yjdko5IIjPkhp3c/Jd3IBIc+KcG5+qSI8UDf4TrsMM+STZQ5ApHMX/TPmmwnR6ppMePP0QL1Tgc8PsmmeGcE0IABCAO2fylQCVrdyaful2h9MPREAxSvITJTs+VyB89U0XoDluauao17Y74BssGNR07I5D9x5DuUGEwJ2yOvius6P9j9ECatV9TkAGD6nzXpdHalWWh8lFgP7iNo/wDZ0lc78kjc51mezXR1OjYadUNAqVhtOccSNoho6AR4yvWm0CPmHiFXGjm8ApKdiA3LhetuumI6ltAF0z0Kip1XHAeKuf0iUWQq+dPGKxpu5Z7qVlF0fPHT7qy2y8VJAC1L1U9KrLEALlI25WGVAVBVN6smJaftpPeQVHtqJ1RVFxzgQOO9J7wAKm2rkKGs881LP6sS2jSICy69te+5ox3rQo2MHFWfcsbwWK1Hm6OinNJcb5xleQ9o9jaKLHAAEPvPUEeq6VaLS0ArkWvuky5zaYB2ZLp3GLoHSfRY55vlK1b/AJrx3PPBAz/KVwSQvY84HdKT1z+ENCRArkwX/dEpQ1UNnP0TnG8dsOiUNSPCBozh2Swkcd/bwSgZ9ECAoRKECef27pEqNrBEICiL8lKL0qofZdn3jA8w0uaHHg0uAcTyiV9C2MMaxrWABrQAALgAMIXzlWZvGC7J7MveusM1STL/ANMnHYbAHaQ7ss9K91QderghUKAV8BcrNbhjoSNKQuCQvXPGtTbaQvUPvVG6sgtOrAKBxJUQqDekFqatSonDU1zxvUL7aFWfaVvUxLVqKF1VQ1aqiL1NFkV0e+JVfaUjWoRJ/Vwq9a2E4SVM2kFMxjRisqxLQKjrjcF5rXLQ+1ZoY0ueHAtABJxvw5Sva220saJuWQ2XEnw6Llbn06yb6citGi6zPmpVG9WOjxVTExiu4ssiq2rV+k/5qbXdWg+oW58/7GL8X5XFyMDzRK6dbtQ7O/BpYeLTHkbvJed0j7P6rZLHh7cQDLSeQxBPguk+bm/8Zvx2PIzn6JwPW/envszmkh4IIxBuPgb1Hdxzuv8AFdXMpdn7JpKPNDh4ZlAsZ7+ial2eHVLOfyqEndwQm7WYSoAXc00Z7dUshKSiAqxZ7BUeHuYx7gwS8gGGjmoJ5fzw9F3HVXVptGyCmfnPxPcN7zj2GHZTq5Fk1w9tIvLWNnaeQ1o5kgDzX0No+zhlJjG3BjWtHRoj6LxND2ff/tZXEMp03bRZHzOBkbPBu89LuXv6LFi9a1mLNnbAlOq1lDXrAXSqFa0rKxbdaUw2lZ5tEpjq6mKvutCgfaYWdaNKMYC5zg0DEkwO5K8rb/aLZxtBhdULRcGtMOPDaOHWPFTN+h7Wpa+arVtJtb8zgOphcmt2ulrrnYYRT2rgKfzGcBtG/wAIVepqdanXkbZP+QcZ6nHxW/H9qeTo9s1+stMwawJ4NBf5tBCpn2nWT9z/APo77LwlHU+0bQDqRaCQC4xcCeRvW+fZgJH6hjeC0T2MwteM/Wdr0tn19sj/APWaOTvg/wDpXKOtlme4NbVYXHABwPopdW9T6DLOG+7aQZMuaCTzJIvVyz6o0aZLmMY3oxo8wFjGtWKdGoRIEhFoq1GNnZHitDRNEinG4EgdEVr7iJU6mLK8O7XS07Wy2yOJwk1BsjqQFeo2611R8exT5Nlx87vJbp0a3bJAidyc+yQpPasQ2M4klx4kz4DAdldsVjOKuU7LJV9tCLlz7/G+VQUSn+6VsUk/3S5Y3rPfQVapZVrGion00w14bWnVttduEPaPhdHkeI5blzW2WF9J2y8QRhwI5cV3a1UV5fTWh2VWOY8C/wCV3A7iOa3x8t5uX6Z748vpyolEZ81JaLOWvLHCCDBHP7FN6fde15jDnIQ5OL00lUI6MhIlF/2jOShA3kiM3b0ByWOCqI6joX0ToaoXUWOO9oPiF861cM8F9E6F/wDBTj9jfCFjpYtb1PEMJTKbfiU9oA2QubTBtFdwKrm0Tir9rprKp2P3j9na2R0n63LOtYdUt7WAuc5oAxJIgdZuXk9Ne0JgltAe8dhtG5gPq7oLua9NpDVE1WPpmDLT8TvKALgfsqegvZ1Z6bB71orVN5M7I5NHDmbz5Lcn6lv48dobVivpNtWrUr30zDQ4EtLokgAXMAEXgHFed0hol9B5ZUaWOGHA8wd45rv9g0RTo09mm1rG47IEY491lab0LTrUyx7QZw4g8QdxWvLGc1zfUrRIP6rgCZOzyAucfG7seK6LY7BImFj6uaCNEe7J2tmQDEfCXFwnnevYWOz7k6uk9MS2WIyOAKvWuzHZBAxjzWlaLFISkfptbvlc/JrGhZbIA0DgFIbI1PpXBNcSudtbyImWYtEDBVn2ckyrpKYSperSRTcyEx1Ob1afTTP6Yp5VciKjSVg0lLSownVmpYaiFFLsKVhuTXBTF1GWqCoxWSFE8KChVYsjSFBbloKzq7ZWLG5XPtb9Dh9I1ABt08d0s58Yx8V4gnwXTdaXuZRqkY7J87vVcrLl6fg3K4/LPaQxgku4/ib0wHy3pwM5zyXdyGyIz4oSRwQqBvDPgkJwBvhBPHOCNmfXPmqhlcXL6C1Tqbdkovw2qbDH/EL59qG5de9lusbKllbZ/wDUpSCOLS4lpHERd2Weose5AhD3CEs3I2ZWL9LFWtTlZVWnsOB3YFbj6cKpaKMrz307T2ko2v4YnkmUsVRoOi7h6blfGErrOtYsxbquVV7QSrDWyE1lG9WpGSxkVD1WzZyqL6UPPNW7OVL7VaeE2jTl08E52CfRCzOVtWU6E2EqtiSlLE1tJPAKSFnxXTTSCXZT0bK1OUtMAUdcqR5hRESlhKGC5BCeWwmSs4phKheVI8qpXqLFaiG0VFUcE5z0x7xF6mNMbTdk94xzP3Nc3xBjzXGIIuvnDuF1/TunadnDnvvwDWjEuM3LkVR5JJO8ydwlxP5Xb4ZZrn8lMKdG7BI7PglJPH1Xocizxz5dEiAyEIEDbr848EZ4J2ymlVBtd1q6maabZLdTqPupzsv/ANjrp7XHssnsUyoyeRTB9HC2tfewgtN4IMgjiCFZoVVwPVbW+rY3hpl1Em9nCf7mcDy3ruWjLS2oxr2kFrgCDxBwK52K0X07lVqMWq1u0zmFSqMXHuY681jV6UGVPSv7qxWpqvR+ExuzcuXljpmrtkG5ThsIpAYqxVbdK6bsYxm2+jF6govWjaBLCN6yaToKsupWmXXJ1J6qMvUjKi2xa0du5K0yqzaiVtVBdD04KoKilFRBM4jckDlGDISqmGPCAIT3MTHBRQ58psqJ7uKibUlZrUFRyo2lys1qi8npvXezWd+w+oNreAC6OuyDCxmta2DC8VrTrw2g802N23xxgNJwneTvgLzmteuz61Uf076jKbWxd8O04zJvvG4DuvJveSZMkm8zOO/HHiuvPx/2ufXf4mr2h73bT3Fziby4k+uCTa6yo2kcE5p4+fiu2YwfF3KRfzx4IJ69AgOjdnuhojPNARfehKWic+KEDJ6p0eASRP4RGcY5IgJP1TClnz7Jp/C0B5kRGe6957L9cxSd/S13Qwn9NxNzXHFhnAHdznivByontnqlg+pbNaQN+Klq0t4wXLfZxr771rbNWP6jBDXE/wDkaOJ/cB4gTxXULNV2mrj1GpVetTVKrTWlWEKnUC83Ud5TbLaCLirtmtQdIm8YhZdR0GVgayawCxup2gScWuYP9Rpi4cHC8g8hzmcfeHX1r2bsVk2luy4qfQ+mqVqotr0nSx043EEYtcNxHD1Rb6ciVueqzfcQMtKf71UAL0jqkLvHKthlcJzaqyGWq9WaVr4pg0hVU7Kizm1FM2pKmKvh6ka+7OeKoh6Q2mFBfNZRVKqpOte9VHaXEwitCq4C83dV57WHWulZW7T3Y/K0Xlx/xGQvMe0fWuKRo06hFR0TsmHBu+SMJF3dcteST8RLjxJJPiSrzxqXp6/SvtPtNQkUw2k3dPxOjyA/K8hXeS4knaJJlxxJnGTxTWtn0jy48s72krrJJ9M6ErT3vwSbJBvTg3fw6mMlVCmO2fr6hPbeb9+QmAXeqeFFG/f4DPNKRx9c5CAw47sb/slc6PCOKAHC6M8kIB48OkoQMGc7kO80rhwSByqA/XO7kkcc8swnA+nlvhN2FQzMeqIjqOe9POT9kppoiMuIcHMlrhBBBMg4yDxXZvZt7QBaG+6qwKrRfweP3D6hcceO+7hgii99NwqUyWvaZBFxBH48pUs1Y+nq7gRIwVZzblyrQHtZcCG2luz/AJtkiebcR2ldFsGnKVdgdTe1wO8EFefrmx156SVivB+0qoz+mAPzbcsG/dPlK9vXtIgrkGv+lBVrhrTIpiDv+I3n0AWOJvUa6vpS1a1vr2EkUztU3GXUzvOEtP8Aa6I5XX4Lsmi9PttNBtRmDh/I6hcBL92fHHj5LS0HrDWshmm74SZdTJ+E9tx5jhvXp65lcZcdnNW9I8grzmhNeaNohrvgqftO/wD2nArepuDsFnMDSxG2QnB+yYK1qGjg4YYoKNntHNXqdp5qla9G7B5KGSFRsivzVZ+248li2u1OYJIqf8Wlx8Betaw6WLR8TdpvEYrGNasM0e5wxIXPPadT9x7vYr1G1HY02uIBZf8AGYvmYH8Lo1otx2S4CGgTMhcK1t0ybVaqlTakD4W7xst4dTJ7q8zaWsdxnjPjJ3zxTS70QEDDfd9Y39YXVgEZzvS/xnlgliENG+OCAYErRzCfN/juuQB25+KgA0b9yLt93LObkpN0Z3b0NJznMIpNnfuEXxOPonBIcIv8J3pGniiFbHVIlcfPd3SIFInPmibs+aSYvHmlIPT8qhGz9fvnFMjlBUjjcMbs/VMcPTkUCT3SHontbNwv/jD1SSY8MlVCOO4eGc3pRkxvROd6QzfzQApyp7Fb6tAk0aj6c3GLgeoNyii7OPNMI3INWtrVanjZfXeRvgNbdzLQCfFZpYZwz0TDmU9o4ZKmYpppZzihzLvupmiYzciYx8/5QROF84ReDh5jf9l6bQ2vNWiQKsvbhNwcN3Q+R5rzsDOeqaaXkg6s3TtKu2aNXbkfIbnjsb/ovZaq2nboNO8SDuvBIM+C+eGuLSHNJBBuIuII3gjAr3epuvbqVE0nH49ouDyZ2tolxmf7gSfJZs9eifbqGsYmmQ3EhcTfrlbbO803P2iwkfG2+48RE3L2r9d3Ey5zT3C8HrlbhWr7bWtBLRJaZm8487vRc+Jd9t9Zjq2resjLRZqdStssc5t8XtJFxjheDcszW/XSnZgz3DfeF0zMtbAiYMXm/Bcjp2hzbmuc3f8AC5wHW44oq1S75i526SSfVdPH2w1dN611rQ53xGnTcB+k1ztnuP7s3LFbHFBThjBF3h4HOK0GlDeZ7xngntZ3+meSVud1+P4QNA6+GdylYL7ozd9QmfwnxcoEY3wz9PoljN3oUseGB6fykaLu3ljegaGbvqlwwzfkJQUrhJnfG/zQJn6fhI08zCCOGHHPJK7JQBGN/okS57fdIqFOGeX3KHD0HmJQhAg3hKR9fIJEIGbV8dUu49Y9EIVQUBLo5H0TS71QhUAd5ZvQwSe6EKBRePAJ7M+SEKUg95eME5w+qEKKIz3SsGe4QhAjjBhN2Mesev2CEKwRN3XYp7TdOcPwhCtQOfiM7003GOfX8fwEqFYqWjTB8W/+0odSAcRfc4jsDCELIY50Z6KRkcBfF3YFCFBCXQe/0Ujb7+UoQgQ4dJ+6Iu7ShCAD8Bnen8eX2QhA0N+nmkLvp9kIV/gQuQhCD//Z"/>
          <p:cNvSpPr>
            <a:spLocks noChangeAspect="1" noChangeArrowheads="1"/>
          </p:cNvSpPr>
          <p:nvPr/>
        </p:nvSpPr>
        <p:spPr bwMode="auto">
          <a:xfrm>
            <a:off x="1587500" y="-657225"/>
            <a:ext cx="2114550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5308" name="AutoShape 28" descr="data:image/jpeg;base64,/9j/4AAQSkZJRgABAQAAAQABAAD/2wCEAAkGBhAPEBAPEA0ODw4NDw8PEBANEA8PDw8PFBAWFhUQFRUYHCYeFxkjGRQSHy8gIycpLC4sFR4xNTAqNSYrLykBCQoKDgwMFA8PFikcFRwpKSkzKSksKSkpLik1NTUsKSkpLCkpKSkpKSw1MTU1NSopKSkpKS0rKS0pKSkpLSkpKf/AABEIAMwA9wMBIgACEQEDEQH/xAAcAAACAgMBAQAAAAAAAAAAAAAAAQQFAwYHAgj/xABGEAABAwICBgYFBwsEAwEAAAABAAIDBBEFIRITMUFRYQYHIjJxkUJygaGxFFJigsHC0RcjJENUkqKy0uHwFjNTk0Rj8RX/xAAWAQEBAQAAAAAAAAAAAAAAAAAAAQL/xAAcEQEAAgIDAQAAAAAAAAAAAAAAARECEiGR8DH/2gAMAwEAAhEDEQA/AOMoQhAIQmgEITCBhCLJ2QCEJoEmhCBITQiBJNJFCEIRCQmkikhCECQhJAXSTSQJCEigd0XSTQO6EkKo9oQhRSTshMICyYCEwgE0BNArJoU7CsFmqn6EMZccrnYxvNx3fFBBTawuNmguJ3NBJ8gupYF1WQts6peZn72NJZGOWWbvMeC3jDsDhgFooY4x9Bob8EHC6TohXS9yinsd726sfx2VrB1X4i7bHEz15W/duu5MphwWZtNyRHFGdUNadstMPrSH7qzjqZqv2qD92RdpbTclkFMg4a/qcrhslpnfWkH3VXVfVhicefyYSAf8MjHHyNivoYQhPVjgg+Va7DJqc6M0EsJ4Sscy/hfaoq+sKiijkaWSRse07WvaHNPsK0LpN1N0lQHPpD8km2hou6Bx4Fvo/V8ig4YkrLHej9RQymGpiMb9rTtY9t+8x2wj3jeAqxFCSaSBIQhAkimkUAmkmEAhCFUZEIsnZRSTRZMBAJgIsmAgAmgBegEE/A8GdVyhguGixe75o4Dmd39l2PA8Ljp42xxsDWjhtJ3kneea1jophwp42AjtHtPP0iNns2exblTnggs4VPgZdVkJVpSORExkQCyCyx6SWkgzaSV1i0kaSDLdCxaSemgyXSLlj015JQVvSXo7BXwOhnZpDa1wtpxut32Hc4e/YbhfOnSTo9LQVD6eUXt2mPA7MsZ7rx5HLcQQvp5q0XrN6MCtpHPY29RSaUsVtrmfrI/a0XHNo4org6SEkAhCSASKaRQCYSTCAQhCqMqaEKATSXpFCYRZCIanYNEHTNLh2Yg6V3gwX+NlBVtg7bRzu+dq4h9Zxefcz3orb8N6Qsc9jAx403BtyRkTsW1QFc1wx1pot1pY930h/ZdHiKCyhlI3nzVlS1bhvVNG5SopEGxsqSRuRr3cvJV1NUqRV1IZG5/AZeO5ESda7/Alr3cvJaYA0m5Gk7eXEklSGwxO70bD4hWmd4bXr3cvJLXO4jyVPhkjWP0GgBkguANgeOHC4+CtlGom4etc7l5I17uXkkkUV6dK47/JeEFCD5z6aYOKOuqYGizA/TjHCKQB7R7A631VRrpHXZQ6NRTTgf7sL4yfpRPuPdKPJc3QCSaSASKaRQCaSaAQhCqM6aEKATSTRQgITCIArihygb9OZ52gdxjAP5yqhb5gbWNiY3UxOAGleRumdJwFzmd9h5IrX4pbOBy7JBHiDtXTIXXsdxzUekmaMhBTgcomKxhmHzI/3GoHGVnY5e45B82P9xn4KXC4fNZ+4z8EGOKRaR0q6xJGTS00UcTo4nBpe7T0i8DtDI2sDcexdIa3K+g2+7sM27ty189WdA4lz4XlziXOOvmuXE3J73FEc5HTuo3RweUn9S9Dp9VbmwD6jz95dJZ1a4YBb5KTzM1Rf+dZGdXWGA3+RtPrS1BHkXq2msOaf6/rLtI1ALXBwIjdtH1lK/KniXGn/wCgfiui/wCgcN/YY/35v605uh+GMaXOoacNYCSS12QHtRac1/KfiX/LF7IIvwXl3WZiR/XsHhBD/Sr9/Sbo4y4FLTuzP6lrvebqO7pzgDDduHxOPKmiPxCKpfyj4l+1D/pp/wCheXdYeIn/AMwj1YqcfcVvJ1k4MO7hURts/R4B91YpetfD/RwmE+McH9CDUukXSKprGMFROZRE4ll2xjRLgAe6BwHkqBbz1kYs+ZlGHUkNO2SM1LNWLP0XAAB2Q3WNloygSSaSASKaECTQhAIQhVEhNCFAk0kwihNCEAt9woWY31W/BaEt9w3ut8B8EF7TFWMLlWU5VhCUE5j7Kyo5rWNiT429+1UoN3NbxI8gC4+/RVIem0zKp0LY4zGC4C4BOUpbe9jtsfNB1Cnrb7WkeDifiskjQcx7th9m4rS6fprnnANsuwt7rDa+QGa2iirhLGJGghricjxDi34gokMyF4Eg95HvXrTRQ54Fr7zYeJ2LDW0jZo5InX0Jo3xuttDXtLSRzzVJjuNaL2xNOW11gLk+O7fbmFbYbXiVu3tAZ8/pBB8x4xhclJPLTSi0kDyx3A22OHIixHIhQl9B9YPV4zE2a2MtirYm2Y45MmbujkO7k7dsOWzl2FdUmK1EhjdSOp2tNnS1JDIxzFrl/wBUFBpq6f0C6sHditxCPRjuHQUjxZ87todIPRj32OZ8Nu7dF+reiwu0hHyytGYllaBHG7jGzMD1jc8LK7pqh00hLbSEGzpTnFHxa357vDIbzuQUHWL0IfX0zZY3NFRSCVwDstaxzQXRi2w3aLbto5rhQX1oyl7PHx3r5e6TYX8lrKmntYQzyNb6mkSz+EtQVaSaSAQmkUAhCEAhCFUSUIQoBNJNFJAQgIhrfMO7rfAfBaEVvmGnst8B8EVd05VhCq6nVjCEHt8mg9rz3WkEng2xa4+y7D4AqnqOg1QJ3TwvieHElrZCWkXcXWOVjtO9X5h0hbYdoNr2Phv35bwSpWFRVAb+Z1b2sOg6KUuaYyNzHgHs2sRcbDtQa5F0bxEEfo0R7wvrmDvOBJ9y3Kl/R4YoXOaXRM1kpbsGZcfNxsF6Lqx2WhBAN7tN0zh4CwHmVFpYgXZFzmMdpOe83dPMN5+i3hsv4FEWlKDoNLhZzu0RwLje3vsvUhIBQ2ZZG2OXFBzyao0nveb2c7IbyL2aBz2K1w6sLNFwOW1p3AnceR+3gReiqaV8chjeLGMlltoyNvbf3g27ukVZUp2ADSLsrd7Sv8dt78772NVSPrdsPxOOXI9l/C/w4r3iWIR07dJ8lm8M7k8AN5VFU9F5wwOZI0S7dB9xo8i7j/me1TsMwLQtJM/X1AGTj3I+UYOz1tvgo0jGOaqzlDoafdCDaWQf+wjuj6Iz422K7og1oDWtDWtFgGgAADcAsL2LJALFBbwPysuCddWG6rEtaBZtVDHJ4ubeN3uY3zXdI32XLOvaON0dG/TbrmvlaGekY3NBLvAOY0fWQcdRZekkCSKaRQCEIQCEIVRJSQhQCaSaKEBJO6ICug4RTEsZl6LfgtPwPCXVMoaB2G2Mh4N4eJ2f/F1XDKAZZZD/ACyKVFhbjbd4q6psG4nyCl00IVrTsCIh0+Ct5qxoMOYx0hAydoNPNzQbn+ID2KQ02sB3js5cz4fgotbWODm00Ftc4XLj2hDHvkdxPAbyUGHERrCYY3EZfnXt9AHY0H5x9wz4XxtoA0BrbANFgNwA3LPHUNgngoo2aWtjnnke9/aDWFg0zl23Oe8DdsPABeG9IozC6cxO1fyo0sYboudM75RqQ9oNgAX6W/Y261rIjvpnBYxI4blc6+EyvhB/ORMZI8AOAax5cGku2Z6DstuSUcEcjQ9jmvY9oc1zbOa5pFwQRtB4rNCgxOghqx2yIpgLCS12PG4PG/8AzaMliwLB/khMkzmPmJIjDHFzWtue2SdpN757zfbss6/Cicxly3earHQujOYIQpfh18+K9BV9DVXyKsAivJYvJbZZCoWLYmynj1kjrAuaxu3N7jYDzO1B5xLFhC0gWMhBIH2nzH+beS9L8JrauKpq3xl0dJNpCU2aDC5jbtb84tOje3PhZb9R9F9OrdWzSy9uIMEOVnZnMk91vIbyTdbFiOHtnpZqewDZYZIgALAaTCPtQfLqS9yMLSQRYg2I4EbQvCBJFNIoBCEIBCEKokXXm68gouor1dO68XTBQe1kghL3NY0Xc8ho8SsV1b9GmjXFx9Bpt4k2+F0G8YHh7II2sb4uO9zt7itnoZmgAHJazTVIVjDVhBtUMzfnDzCnRVIGekLDmtUiq1IZWZtG69z4DP42QbXU14ghdKc5HDJvDg37T7VlwWhMbNJ+c0x1krt9zsb4AZea12rrNYYye6ztHmbqdHjQ3hBfmlZrGzaA1rGOja/0gxzg4t8CWtPsUP8A/BgEcUTWuZHT1Dalga93+42Rz8yb3Bc5xt5WsFGixVp9Ij2qUyuvseD5K3KPM+DAmre15D62FsRJGTNCJ7GkWzPfv7Fgjwd7ZqC2iYaKnlidnY6wxxMa4D1WyeF+anCrPAFexVjeD7Fd590KekxGojip9a0maqr5IniYFuriMkzgGjLZHG223bfNTRUQy64ZMFPNqHuk0WxmTRYbNN+MjW7s8lN1zDa+43GkNh4jmoNZg7JGOZG4DWVcNVJpEuDnMmje4W3XEYy2XWrxynngQ6rDTGbt3bQs1HWA5HIrxNXyRGrdI17x8spIKdjyWN0ZWQMuwkbNJ8hO3NpWWqwol3YsDffkPFZnGlSVGFJeTWv2syiZuYPnn6R4bst69NpHtN3SElvdaMm+J4lZgbrIxSAk3WeE5FLRQBZB85dOaDUYhVxgWGuc9vqyWeP5vcqBbT1lYkyoxKd0dtGLRgLh6b4xZzvMlv1Vq1kCSKdkWQJCLJoEhNCqPSaSLqATSQEU7qZhlZqn3PdcLHlwKhoQbrBWHLO4OwqdDiK0Onr5I8mvy4OGk3+3sUtnSGUbY43eBc38UG/RYiOKkw4j2hn6LviFz9nSbjC4eq4H7FOw3pC2R1rOY7OwfbPwKDplJU6cT7d5gJ9m1Q24jzVFhGPamQOObTk4bclHx7FoaeUhszXRvAezRNy1rvQI4j8EG1txEcVnjxPmufRdK4T+tA9bSb8Qp0GOtd3Xtd6rgfgg36HGHD0j5qZFjh4g+K0CPFuamQ4rzQb7HjIO0D2KVHiDStHhxDmrjD6lt7u7XBt8r8/wQbS+mbM1unfVtkjlbmR243h7SONnNCsgeCqaep1gB3gWtwUlkhGwoJUrLjZnuUJzfNSBV8vesJN/ag8Neq7pTinyajqJgbOZE7QPB7uy0+ZCnyjetH62K7QoNC+csrR7GtcfjooOIE3/ALpJpIEiyaEHmyLL0hB5smmhECEkIpoSTQCEIQCEIugEIRZABCLIQCRYOCaaDNBWyx92V4HAnSb5FWdN0lcO+y/OM2/hP4qmQg3TDsdbL3Xns7WkWcOdlteGYhszXIopXMcHsNnt2cDyPJbpg+Kh7Q8ZbnDe128IOo4fX2tmryOsa4bbLn1BiOQzVoMVAG1Btkla0b1DnxgDetSqcc3Aqw6MUJqZDK82ihsc/Tf6LfDef7oHV9MpInu/MB8I3l5DjxPgucdYHSl1YWtLQxjO6wG9icySd5yatw6xum1NBp08LI5aotc17rXbEHNIN7bX2Ozde54HkFRUF50igxpWTQgSEIQCEIQCEIRCQhCKE0kIGkmkgLppIQNCSEDuhCEDQkhENCEkU1Ioa10LtJuYPeadjh9h5qOhBuNDjjHDsyBp+a8gEfj7FLfi3GRgHrBaGiyDcn9IImZmQOPBt3fBKr6yqgQfJqYahhuXy3vM8naRuZuG85bVpyEDJvmTcnMk5knilZCEBZCEIEhCEAhCEAhCECQhCAQhCBpJpIGEJBNAihMoQJCaEAiyE0QIQhFCEIQCaSEAiyEIBCEIBCEIEmhCAQhCAQhCI//Z"/>
          <p:cNvSpPr>
            <a:spLocks noChangeAspect="1" noChangeArrowheads="1"/>
          </p:cNvSpPr>
          <p:nvPr/>
        </p:nvSpPr>
        <p:spPr bwMode="auto">
          <a:xfrm>
            <a:off x="1587501" y="-938213"/>
            <a:ext cx="2352675" cy="1943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225310" name="Picture 30" descr="http://behance.vo.llnwd.net/profiles3/206107/projects/611710/ed0d9fffc5db1ec98b89041539f20e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4167" y="1339515"/>
            <a:ext cx="5715000" cy="4724401"/>
          </a:xfrm>
          <a:prstGeom prst="rect">
            <a:avLst/>
          </a:prstGeom>
          <a:noFill/>
        </p:spPr>
      </p:pic>
      <p:pic>
        <p:nvPicPr>
          <p:cNvPr id="225312" name="Picture 32" descr="http://t2.gstatic.com/images?q=tbn:ANd9GcQ7NTuy3T4PSXEos-uLvSwCmmlRvANSQeCezJKZQ8f7sPOgXvlQ1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3312" y="1231130"/>
            <a:ext cx="6596710" cy="4941168"/>
          </a:xfrm>
          <a:prstGeom prst="rect">
            <a:avLst/>
          </a:prstGeom>
          <a:noFill/>
        </p:spPr>
      </p:pic>
      <p:pic>
        <p:nvPicPr>
          <p:cNvPr id="225314" name="Picture 34" descr="http://www.schillereng.com/Rapid%20Prototype_LensMover_Pic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4800" y="1397458"/>
            <a:ext cx="6973735" cy="5256584"/>
          </a:xfrm>
          <a:prstGeom prst="rect">
            <a:avLst/>
          </a:prstGeom>
          <a:noFill/>
        </p:spPr>
      </p:pic>
      <p:pic>
        <p:nvPicPr>
          <p:cNvPr id="13" name="Kép 6"/>
          <p:cNvPicPr>
            <a:picLocks noChangeAspect="1"/>
          </p:cNvPicPr>
          <p:nvPr/>
        </p:nvPicPr>
        <p:blipFill rotWithShape="1">
          <a:blip r:embed="rId9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94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25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25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25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25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79436188"/>
              </p:ext>
            </p:extLst>
          </p:nvPr>
        </p:nvGraphicFramePr>
        <p:xfrm>
          <a:off x="15240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Kép 6"/>
          <p:cNvPicPr>
            <a:picLocks noChangeAspect="1"/>
          </p:cNvPicPr>
          <p:nvPr/>
        </p:nvPicPr>
        <p:blipFill rotWithShape="1">
          <a:blip r:embed="rId8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08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Gyors</a:t>
            </a:r>
            <a:r>
              <a:rPr lang="en-GB" dirty="0"/>
              <a:t> </a:t>
            </a:r>
            <a:r>
              <a:rPr lang="en-GB" dirty="0" err="1"/>
              <a:t>protot</a:t>
            </a:r>
            <a:r>
              <a:rPr lang="hu-HU" dirty="0" err="1"/>
              <a:t>ípuskészítés</a:t>
            </a:r>
            <a:r>
              <a:rPr lang="en-GB" dirty="0"/>
              <a:t> – </a:t>
            </a:r>
            <a:r>
              <a:rPr lang="hu-HU" dirty="0"/>
              <a:t>más technikák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97280" y="1845734"/>
            <a:ext cx="3522846" cy="4023360"/>
          </a:xfrm>
        </p:spPr>
        <p:txBody>
          <a:bodyPr>
            <a:normAutofit/>
          </a:bodyPr>
          <a:lstStyle/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/>
              <a:t>3D </a:t>
            </a:r>
            <a:r>
              <a:rPr lang="hu-HU" dirty="0"/>
              <a:t>nyomtatás</a:t>
            </a:r>
            <a:endParaRPr lang="en-GB" dirty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sztereólitográfia</a:t>
            </a:r>
            <a:r>
              <a:rPr lang="en-GB" dirty="0"/>
              <a:t> </a:t>
            </a:r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szelektív</a:t>
            </a:r>
            <a:r>
              <a:rPr lang="en-GB" dirty="0"/>
              <a:t> </a:t>
            </a:r>
            <a:r>
              <a:rPr lang="en-GB" dirty="0" err="1"/>
              <a:t>lézeres</a:t>
            </a:r>
            <a:r>
              <a:rPr lang="en-GB" dirty="0"/>
              <a:t> </a:t>
            </a:r>
            <a:r>
              <a:rPr lang="en-GB" dirty="0" err="1"/>
              <a:t>szinterezés</a:t>
            </a:r>
            <a:r>
              <a:rPr lang="en-GB" dirty="0"/>
              <a:t>, </a:t>
            </a:r>
            <a:r>
              <a:rPr lang="hu-HU" dirty="0" err="1"/>
              <a:t>stb</a:t>
            </a:r>
            <a:r>
              <a:rPr lang="en-GB" dirty="0"/>
              <a:t>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en-GB" dirty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/>
              <a:t>CAM</a:t>
            </a:r>
            <a:r>
              <a:rPr lang="hu-HU" dirty="0"/>
              <a:t> - számítógéppel támogatott gyártás</a:t>
            </a:r>
            <a:endParaRPr lang="en-GB" dirty="0"/>
          </a:p>
        </p:txBody>
      </p:sp>
      <p:pic>
        <p:nvPicPr>
          <p:cNvPr id="259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5488" y="2045901"/>
            <a:ext cx="6300192" cy="38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19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22948" y="304800"/>
            <a:ext cx="10089535" cy="1267327"/>
          </a:xfrm>
        </p:spPr>
        <p:txBody>
          <a:bodyPr>
            <a:normAutofit/>
          </a:bodyPr>
          <a:lstStyle/>
          <a:p>
            <a:r>
              <a:rPr lang="hu-HU" dirty="0"/>
              <a:t>Minta az űrből</a:t>
            </a:r>
            <a:endParaRPr lang="en-GB" dirty="0"/>
          </a:p>
        </p:txBody>
      </p:sp>
      <p:pic>
        <p:nvPicPr>
          <p:cNvPr id="259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2948" y="1780925"/>
            <a:ext cx="4957010" cy="446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86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6632" y="1780925"/>
            <a:ext cx="4875851" cy="243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6"/>
          <p:cNvPicPr>
            <a:picLocks noChangeAspect="1"/>
          </p:cNvPicPr>
          <p:nvPr/>
        </p:nvPicPr>
        <p:blipFill rotWithShape="1">
          <a:blip r:embed="rId5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94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1370" y="434669"/>
            <a:ext cx="9945809" cy="1214912"/>
          </a:xfrm>
        </p:spPr>
        <p:txBody>
          <a:bodyPr>
            <a:normAutofit/>
          </a:bodyPr>
          <a:lstStyle/>
          <a:p>
            <a:r>
              <a:rPr lang="hu-HU" dirty="0"/>
              <a:t>Példák általános iskolából</a:t>
            </a:r>
            <a:endParaRPr lang="en-GB" dirty="0"/>
          </a:p>
        </p:txBody>
      </p:sp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6620" y="1897847"/>
            <a:ext cx="5665068" cy="287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3849" y="5017628"/>
            <a:ext cx="8210610" cy="118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jeZBesedilom 9"/>
          <p:cNvSpPr txBox="1"/>
          <p:nvPr/>
        </p:nvSpPr>
        <p:spPr>
          <a:xfrm rot="19992674">
            <a:off x="7964272" y="3139172"/>
            <a:ext cx="2475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Szabványos elemek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 rot="19992674">
            <a:off x="8756583" y="4584694"/>
            <a:ext cx="2475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Újrafelhasznált elemek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4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1171370" y="2009553"/>
            <a:ext cx="4823030" cy="4121372"/>
          </a:xfrm>
        </p:spPr>
        <p:txBody>
          <a:bodyPr/>
          <a:lstStyle/>
          <a:p>
            <a:r>
              <a:rPr lang="hu-HU" dirty="0"/>
              <a:t>A hagyományos ételek receptjeinek gyűjteménye - innovatív néprajzi projekt a szlovén "</a:t>
            </a:r>
            <a:r>
              <a:rPr lang="hu-HU" dirty="0" err="1"/>
              <a:t>potica</a:t>
            </a:r>
            <a:r>
              <a:rPr lang="hu-HU" dirty="0"/>
              <a:t>„-hoz (dió + mazsola, tarragon, mák ...) kapcsolódva</a:t>
            </a:r>
            <a:endParaRPr lang="en-GB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962274" y="2009553"/>
            <a:ext cx="4154906" cy="4121372"/>
          </a:xfrm>
        </p:spPr>
        <p:txBody>
          <a:bodyPr/>
          <a:lstStyle/>
          <a:p>
            <a:r>
              <a:rPr lang="en-GB" dirty="0"/>
              <a:t>A </a:t>
            </a:r>
            <a:r>
              <a:rPr lang="en-GB" dirty="0" err="1"/>
              <a:t>fagyasztott</a:t>
            </a:r>
            <a:r>
              <a:rPr lang="en-GB" dirty="0"/>
              <a:t> </a:t>
            </a:r>
            <a:r>
              <a:rPr lang="en-GB" dirty="0" err="1"/>
              <a:t>Potica</a:t>
            </a:r>
            <a:r>
              <a:rPr lang="en-GB" dirty="0"/>
              <a:t> </a:t>
            </a:r>
            <a:r>
              <a:rPr lang="en-GB" dirty="0" err="1"/>
              <a:t>ideális</a:t>
            </a:r>
            <a:r>
              <a:rPr lang="en-GB" dirty="0"/>
              <a:t> export</a:t>
            </a:r>
            <a:r>
              <a:rPr lang="hu-HU" dirty="0" err="1"/>
              <a:t>ra</a:t>
            </a:r>
            <a:r>
              <a:rPr lang="en-GB" dirty="0"/>
              <a:t> - </a:t>
            </a:r>
            <a:r>
              <a:rPr lang="hu-HU" dirty="0"/>
              <a:t>díjazott</a:t>
            </a:r>
            <a:r>
              <a:rPr lang="en-GB" dirty="0"/>
              <a:t> </a:t>
            </a:r>
            <a:r>
              <a:rPr lang="en-GB" dirty="0" err="1"/>
              <a:t>kereskedelmi</a:t>
            </a:r>
            <a:r>
              <a:rPr lang="en-GB" dirty="0"/>
              <a:t> </a:t>
            </a:r>
            <a:r>
              <a:rPr lang="en-GB" dirty="0" err="1"/>
              <a:t>termék</a:t>
            </a:r>
            <a:endParaRPr lang="en-GB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8300" y="2957506"/>
            <a:ext cx="3990979" cy="313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0967" y="3429000"/>
            <a:ext cx="3295429" cy="253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1171370" y="434669"/>
            <a:ext cx="9945809" cy="1214912"/>
          </a:xfrm>
        </p:spPr>
        <p:txBody>
          <a:bodyPr>
            <a:normAutofit/>
          </a:bodyPr>
          <a:lstStyle/>
          <a:p>
            <a:r>
              <a:rPr lang="hu-HU" dirty="0"/>
              <a:t>Példák általános iskolából</a:t>
            </a:r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7" name="Skupina 6"/>
          <p:cNvGrpSpPr/>
          <p:nvPr/>
        </p:nvGrpSpPr>
        <p:grpSpPr>
          <a:xfrm>
            <a:off x="0" y="1"/>
            <a:ext cx="12200814" cy="6858000"/>
            <a:chOff x="0" y="1"/>
            <a:chExt cx="12200814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t="14272"/>
            <a:stretch>
              <a:fillRect/>
            </a:stretch>
          </p:blipFill>
          <p:spPr bwMode="auto">
            <a:xfrm>
              <a:off x="0" y="1"/>
              <a:ext cx="12192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28112" y="952500"/>
              <a:ext cx="3172702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C:\Users\Borut\Pictures\20130930\250920131001.jpg"/>
          <p:cNvPicPr>
            <a:picLocks noChangeAspect="1" noChangeArrowheads="1"/>
          </p:cNvPicPr>
          <p:nvPr/>
        </p:nvPicPr>
        <p:blipFill>
          <a:blip r:embed="rId3" cstate="print"/>
          <a:srcRect l="14996" b="14625"/>
          <a:stretch>
            <a:fillRect/>
          </a:stretch>
        </p:blipFill>
        <p:spPr bwMode="auto">
          <a:xfrm>
            <a:off x="8229600" y="4109862"/>
            <a:ext cx="2816838" cy="2121865"/>
          </a:xfrm>
          <a:prstGeom prst="rect">
            <a:avLst/>
          </a:prstGeom>
          <a:noFill/>
        </p:spPr>
      </p:pic>
      <p:pic>
        <p:nvPicPr>
          <p:cNvPr id="50178" name="Picture 2" descr="C:\Users\Borut\Pictures\20130930\25092013998.jpg"/>
          <p:cNvPicPr>
            <a:picLocks noChangeAspect="1" noChangeArrowheads="1"/>
          </p:cNvPicPr>
          <p:nvPr/>
        </p:nvPicPr>
        <p:blipFill>
          <a:blip r:embed="rId4" cstate="print"/>
          <a:srcRect l="14240" r="20008" b="3858"/>
          <a:stretch>
            <a:fillRect/>
          </a:stretch>
        </p:blipFill>
        <p:spPr bwMode="auto">
          <a:xfrm>
            <a:off x="1181963" y="1925932"/>
            <a:ext cx="3926357" cy="4305795"/>
          </a:xfrm>
          <a:prstGeom prst="rect">
            <a:avLst/>
          </a:prstGeom>
          <a:noFill/>
        </p:spPr>
      </p:pic>
      <p:pic>
        <p:nvPicPr>
          <p:cNvPr id="50179" name="Picture 3" descr="C:\Users\Borut\Pictures\20130930\250920131000.jpg"/>
          <p:cNvPicPr>
            <a:picLocks noChangeAspect="1" noChangeArrowheads="1"/>
          </p:cNvPicPr>
          <p:nvPr/>
        </p:nvPicPr>
        <p:blipFill>
          <a:blip r:embed="rId5" cstate="print"/>
          <a:srcRect l="14240" t="20777" r="38465" b="8472"/>
          <a:stretch>
            <a:fillRect/>
          </a:stretch>
        </p:blipFill>
        <p:spPr bwMode="auto">
          <a:xfrm>
            <a:off x="9272337" y="1925932"/>
            <a:ext cx="1774101" cy="1990455"/>
          </a:xfrm>
          <a:prstGeom prst="rect">
            <a:avLst/>
          </a:prstGeom>
          <a:noFill/>
        </p:spPr>
      </p:pic>
      <p:sp>
        <p:nvSpPr>
          <p:cNvPr id="8" name="Naslov 1"/>
          <p:cNvSpPr txBox="1">
            <a:spLocks/>
          </p:cNvSpPr>
          <p:nvPr/>
        </p:nvSpPr>
        <p:spPr bwMode="auto">
          <a:xfrm>
            <a:off x="1181962" y="176464"/>
            <a:ext cx="10047511" cy="152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3</a:t>
            </a:r>
            <a:r>
              <a:rPr lang="hu-HU" sz="3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-az-</a:t>
            </a:r>
            <a:r>
              <a:rPr lang="en-GB" sz="3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</a:t>
            </a:r>
            <a:r>
              <a:rPr lang="hu-HU" sz="3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</a:t>
            </a:r>
            <a:r>
              <a:rPr lang="hu-HU" sz="3200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ben</a:t>
            </a:r>
            <a:r>
              <a:rPr lang="en-GB" sz="3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-</a:t>
            </a:r>
            <a:r>
              <a:rPr lang="hu-HU" sz="3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Példa tanárok ötletére - babaülés, hátsó kerékpáros ülés, kerékpár utánfutó: 3 termék egyben</a:t>
            </a:r>
            <a:endParaRPr lang="en-GB" sz="32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6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9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115233" y="1962878"/>
            <a:ext cx="5590367" cy="2857478"/>
          </a:xfrm>
        </p:spPr>
        <p:txBody>
          <a:bodyPr/>
          <a:lstStyle/>
          <a:p>
            <a:r>
              <a:rPr lang="en-GB" dirty="0" err="1"/>
              <a:t>ötlet</a:t>
            </a:r>
            <a:r>
              <a:rPr lang="en-GB" dirty="0"/>
              <a:t> a </a:t>
            </a:r>
            <a:r>
              <a:rPr lang="en-GB" dirty="0" err="1"/>
              <a:t>felhasználóktól</a:t>
            </a:r>
            <a:r>
              <a:rPr lang="en-GB" dirty="0"/>
              <a:t> - </a:t>
            </a:r>
            <a:r>
              <a:rPr lang="en-GB" dirty="0" err="1"/>
              <a:t>elégedetlenség</a:t>
            </a:r>
            <a:r>
              <a:rPr lang="en-GB" dirty="0"/>
              <a:t> + </a:t>
            </a:r>
            <a:r>
              <a:rPr lang="en-GB" dirty="0" err="1"/>
              <a:t>kreativitás</a:t>
            </a:r>
            <a:endParaRPr lang="hu-HU" dirty="0"/>
          </a:p>
          <a:p>
            <a:r>
              <a:rPr lang="en-GB" dirty="0">
                <a:solidFill>
                  <a:schemeClr val="tx1"/>
                </a:solidFill>
              </a:rPr>
              <a:t>65% </a:t>
            </a:r>
            <a:r>
              <a:rPr lang="hu-HU" dirty="0">
                <a:solidFill>
                  <a:schemeClr val="tx1"/>
                </a:solidFill>
              </a:rPr>
              <a:t>a kerékpárok piacának:</a:t>
            </a:r>
            <a:r>
              <a:rPr lang="en-GB" dirty="0">
                <a:solidFill>
                  <a:schemeClr val="tx1"/>
                </a:solidFill>
              </a:rPr>
              <a:t> mountain bike</a:t>
            </a:r>
          </a:p>
          <a:p>
            <a:r>
              <a:rPr lang="en-GB" dirty="0">
                <a:solidFill>
                  <a:schemeClr val="tx1"/>
                </a:solidFill>
              </a:rPr>
              <a:t>58 </a:t>
            </a:r>
            <a:r>
              <a:rPr lang="hu-HU" dirty="0">
                <a:solidFill>
                  <a:schemeClr val="tx1"/>
                </a:solidFill>
              </a:rPr>
              <a:t>milliárd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dolláros piac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 err="1">
                <a:solidFill>
                  <a:schemeClr val="tx1"/>
                </a:solidFill>
              </a:rPr>
              <a:t>teljes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mértékben</a:t>
            </a:r>
            <a:r>
              <a:rPr lang="en-GB" dirty="0">
                <a:solidFill>
                  <a:schemeClr val="tx1"/>
                </a:solidFill>
              </a:rPr>
              <a:t> a </a:t>
            </a:r>
            <a:r>
              <a:rPr lang="en-GB" dirty="0" err="1">
                <a:solidFill>
                  <a:schemeClr val="tx1"/>
                </a:solidFill>
              </a:rPr>
              <a:t>felhasználóktól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származik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hu-HU" dirty="0"/>
              <a:t>Sok </a:t>
            </a:r>
            <a:r>
              <a:rPr lang="en-GB" dirty="0" err="1"/>
              <a:t>áttör</a:t>
            </a:r>
            <a:r>
              <a:rPr lang="hu-HU" dirty="0" err="1"/>
              <a:t>ést</a:t>
            </a:r>
            <a:r>
              <a:rPr lang="hu-HU" dirty="0"/>
              <a:t> jelentő</a:t>
            </a:r>
            <a:r>
              <a:rPr lang="en-GB" dirty="0"/>
              <a:t> </a:t>
            </a:r>
            <a:r>
              <a:rPr lang="en-GB" dirty="0" err="1"/>
              <a:t>innováció</a:t>
            </a:r>
            <a:r>
              <a:rPr lang="en-GB" dirty="0"/>
              <a:t> NEM </a:t>
            </a:r>
            <a:r>
              <a:rPr lang="en-GB" dirty="0" err="1"/>
              <a:t>fordul</a:t>
            </a:r>
            <a:r>
              <a:rPr lang="en-GB" dirty="0"/>
              <a:t> </a:t>
            </a:r>
            <a:r>
              <a:rPr lang="en-GB" dirty="0" err="1"/>
              <a:t>elő</a:t>
            </a:r>
            <a:r>
              <a:rPr lang="en-GB" dirty="0"/>
              <a:t> </a:t>
            </a:r>
            <a:r>
              <a:rPr lang="en-GB" dirty="0" err="1"/>
              <a:t>nagyvállalatoknál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233" y="266442"/>
            <a:ext cx="10097250" cy="1432035"/>
          </a:xfrm>
        </p:spPr>
        <p:txBody>
          <a:bodyPr>
            <a:noAutofit/>
          </a:bodyPr>
          <a:lstStyle/>
          <a:p>
            <a:r>
              <a:rPr lang="en-GB" dirty="0" err="1"/>
              <a:t>Inspiráló</a:t>
            </a:r>
            <a:r>
              <a:rPr lang="en-GB" dirty="0"/>
              <a:t> </a:t>
            </a:r>
            <a:r>
              <a:rPr lang="en-GB" dirty="0" err="1"/>
              <a:t>példa</a:t>
            </a:r>
            <a:r>
              <a:rPr lang="en-GB" dirty="0"/>
              <a:t> - mountain bike </a:t>
            </a:r>
            <a:r>
              <a:rPr lang="en-GB" dirty="0" err="1"/>
              <a:t>fejlesztés</a:t>
            </a:r>
            <a:r>
              <a:rPr lang="hu-HU" dirty="0"/>
              <a:t>e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prototípuskészítés</a:t>
            </a:r>
            <a:endParaRPr lang="en-GB" dirty="0"/>
          </a:p>
        </p:txBody>
      </p:sp>
      <p:pic>
        <p:nvPicPr>
          <p:cNvPr id="683010" name="Picture 2" descr="http://www.edupics.com/coloring-page-mountain-bike-dl706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233" y="4324032"/>
            <a:ext cx="1788683" cy="2533968"/>
          </a:xfrm>
          <a:prstGeom prst="rect">
            <a:avLst/>
          </a:prstGeom>
          <a:noFill/>
        </p:spPr>
      </p:pic>
      <p:pic>
        <p:nvPicPr>
          <p:cNvPr id="6" name="Picture 2" descr="Rezultat iskanja slik za cycle mechanical garage ki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9980" y="2951814"/>
            <a:ext cx="5342020" cy="3906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145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8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Támogató</a:t>
            </a:r>
            <a:r>
              <a:rPr lang="en-GB" dirty="0"/>
              <a:t> </a:t>
            </a:r>
            <a:r>
              <a:rPr lang="en-GB" dirty="0" err="1"/>
              <a:t>szervezetek</a:t>
            </a:r>
            <a:r>
              <a:rPr lang="en-GB" dirty="0"/>
              <a:t> - </a:t>
            </a:r>
            <a:r>
              <a:rPr lang="en-GB" dirty="0" err="1"/>
              <a:t>Szlovénia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97280" y="1845734"/>
            <a:ext cx="7221400" cy="1621453"/>
          </a:xfrm>
        </p:spPr>
        <p:txBody>
          <a:bodyPr>
            <a:noAutofit/>
          </a:bodyPr>
          <a:lstStyle/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Specializálódott vállalatok - tervezésre, mechatronikára, anyagokra, szimulációra, stb.</a:t>
            </a:r>
            <a:endParaRPr lang="en-GB" dirty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gyakran</a:t>
            </a:r>
            <a:r>
              <a:rPr lang="en-GB" dirty="0"/>
              <a:t> </a:t>
            </a:r>
            <a:r>
              <a:rPr lang="en-GB" dirty="0" err="1"/>
              <a:t>hajlandóak</a:t>
            </a:r>
            <a:r>
              <a:rPr lang="en-GB" dirty="0"/>
              <a:t> </a:t>
            </a:r>
            <a:r>
              <a:rPr lang="en-GB" dirty="0" err="1"/>
              <a:t>segíteni</a:t>
            </a:r>
            <a:r>
              <a:rPr lang="en-GB" dirty="0"/>
              <a:t> a </a:t>
            </a:r>
            <a:r>
              <a:rPr lang="en-GB" dirty="0" err="1"/>
              <a:t>fiatalokat</a:t>
            </a:r>
            <a:r>
              <a:rPr lang="en-GB" dirty="0"/>
              <a:t> </a:t>
            </a:r>
            <a:r>
              <a:rPr lang="en-GB" dirty="0" err="1"/>
              <a:t>ingyen</a:t>
            </a:r>
            <a:endParaRPr lang="en-GB" dirty="0"/>
          </a:p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példa</a:t>
            </a:r>
            <a:r>
              <a:rPr lang="en-GB" dirty="0"/>
              <a:t>: D. </a:t>
            </a:r>
            <a:r>
              <a:rPr lang="en-GB" dirty="0" err="1"/>
              <a:t>Zabovnik</a:t>
            </a:r>
            <a:endParaRPr lang="en-GB" dirty="0"/>
          </a:p>
        </p:txBody>
      </p:sp>
      <p:pic>
        <p:nvPicPr>
          <p:cNvPr id="259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6484" y="1845734"/>
            <a:ext cx="2294021" cy="168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7" name="Ograda vsebine 2"/>
          <p:cNvSpPr txBox="1">
            <a:spLocks/>
          </p:cNvSpPr>
          <p:nvPr/>
        </p:nvSpPr>
        <p:spPr>
          <a:xfrm>
            <a:off x="1097280" y="3728489"/>
            <a:ext cx="9939688" cy="262747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/>
              <a:t>http://www.imamidejo.si/Storitve/Spisek-storitev - several useful tips and concrete addresses in connection with the development or prototyping:</a:t>
            </a:r>
          </a:p>
          <a:p>
            <a:pPr lvl="1"/>
            <a:r>
              <a:rPr lang="en-GB" sz="2000" u="sng" dirty="0" err="1">
                <a:hlinkClick r:id="rId5"/>
              </a:rPr>
              <a:t>tehnično</a:t>
            </a:r>
            <a:r>
              <a:rPr lang="en-GB" sz="2000" u="sng" dirty="0">
                <a:hlinkClick r:id="rId5"/>
              </a:rPr>
              <a:t> </a:t>
            </a:r>
            <a:r>
              <a:rPr lang="en-GB" sz="2000" u="sng" dirty="0" err="1">
                <a:hlinkClick r:id="rId5"/>
              </a:rPr>
              <a:t>svetovanje</a:t>
            </a:r>
            <a:endParaRPr lang="en-GB" sz="2000" dirty="0"/>
          </a:p>
          <a:p>
            <a:pPr lvl="1"/>
            <a:r>
              <a:rPr lang="en-GB" sz="2000" u="sng" dirty="0" err="1">
                <a:hlinkClick r:id="rId6"/>
              </a:rPr>
              <a:t>tehnološke</a:t>
            </a:r>
            <a:r>
              <a:rPr lang="en-GB" sz="2000" u="sng" dirty="0">
                <a:hlinkClick r:id="rId6"/>
              </a:rPr>
              <a:t> </a:t>
            </a:r>
            <a:r>
              <a:rPr lang="en-GB" sz="2000" u="sng" dirty="0" err="1">
                <a:hlinkClick r:id="rId6"/>
              </a:rPr>
              <a:t>študije</a:t>
            </a:r>
            <a:r>
              <a:rPr lang="en-GB" sz="2000" u="sng" dirty="0">
                <a:hlinkClick r:id="rId6"/>
              </a:rPr>
              <a:t> in </a:t>
            </a:r>
            <a:r>
              <a:rPr lang="en-GB" sz="2000" u="sng" dirty="0" err="1">
                <a:hlinkClick r:id="rId6"/>
              </a:rPr>
              <a:t>raziskave</a:t>
            </a:r>
            <a:endParaRPr lang="en-GB" sz="2000" dirty="0"/>
          </a:p>
          <a:p>
            <a:pPr lvl="1"/>
            <a:r>
              <a:rPr lang="en-GB" sz="2000" u="sng" dirty="0" err="1">
                <a:hlinkClick r:id="rId7"/>
              </a:rPr>
              <a:t>preizkus</a:t>
            </a:r>
            <a:r>
              <a:rPr lang="en-GB" sz="2000" u="sng" dirty="0">
                <a:hlinkClick r:id="rId7"/>
              </a:rPr>
              <a:t> </a:t>
            </a:r>
            <a:r>
              <a:rPr lang="en-GB" sz="2000" u="sng" dirty="0" err="1">
                <a:hlinkClick r:id="rId7"/>
              </a:rPr>
              <a:t>izvedljivosti</a:t>
            </a:r>
            <a:endParaRPr lang="en-GB" sz="2000" dirty="0"/>
          </a:p>
          <a:p>
            <a:pPr lvl="1"/>
            <a:r>
              <a:rPr lang="en-GB" sz="2000" u="sng" dirty="0" err="1">
                <a:hlinkClick r:id="rId8"/>
              </a:rPr>
              <a:t>pomoč</a:t>
            </a:r>
            <a:r>
              <a:rPr lang="en-GB" sz="2000" u="sng" dirty="0">
                <a:hlinkClick r:id="rId8"/>
              </a:rPr>
              <a:t> </a:t>
            </a:r>
            <a:r>
              <a:rPr lang="en-GB" sz="2000" u="sng" dirty="0" err="1">
                <a:hlinkClick r:id="rId8"/>
              </a:rPr>
              <a:t>pri</a:t>
            </a:r>
            <a:r>
              <a:rPr lang="en-GB" sz="2000" u="sng" dirty="0">
                <a:hlinkClick r:id="rId8"/>
              </a:rPr>
              <a:t> </a:t>
            </a:r>
            <a:r>
              <a:rPr lang="en-GB" sz="2000" u="sng" dirty="0" err="1">
                <a:hlinkClick r:id="rId8"/>
              </a:rPr>
              <a:t>razvoju</a:t>
            </a:r>
            <a:r>
              <a:rPr lang="en-GB" sz="2000" u="sng" dirty="0">
                <a:hlinkClick r:id="rId8"/>
              </a:rPr>
              <a:t> </a:t>
            </a:r>
            <a:r>
              <a:rPr lang="en-GB" sz="2000" u="sng" dirty="0" err="1">
                <a:hlinkClick r:id="rId8"/>
              </a:rPr>
              <a:t>prototipa</a:t>
            </a:r>
            <a:endParaRPr lang="en-GB" sz="2000" dirty="0"/>
          </a:p>
          <a:p>
            <a:pPr lvl="1"/>
            <a:r>
              <a:rPr lang="en-GB" sz="2000" u="sng" dirty="0" err="1">
                <a:hlinkClick r:id="rId9"/>
              </a:rPr>
              <a:t>pomoč</a:t>
            </a:r>
            <a:r>
              <a:rPr lang="en-GB" sz="2000" u="sng" dirty="0">
                <a:hlinkClick r:id="rId9"/>
              </a:rPr>
              <a:t> </a:t>
            </a:r>
            <a:r>
              <a:rPr lang="en-GB" sz="2000" u="sng" dirty="0" err="1">
                <a:hlinkClick r:id="rId9"/>
              </a:rPr>
              <a:t>pri</a:t>
            </a:r>
            <a:r>
              <a:rPr lang="en-GB" sz="2000" u="sng" dirty="0">
                <a:hlinkClick r:id="rId9"/>
              </a:rPr>
              <a:t> </a:t>
            </a:r>
            <a:r>
              <a:rPr lang="en-GB" sz="2000" u="sng" dirty="0" err="1">
                <a:hlinkClick r:id="rId9"/>
              </a:rPr>
              <a:t>postavitvi</a:t>
            </a:r>
            <a:r>
              <a:rPr lang="en-GB" sz="2000" u="sng" dirty="0">
                <a:hlinkClick r:id="rId9"/>
              </a:rPr>
              <a:t> </a:t>
            </a:r>
            <a:r>
              <a:rPr lang="en-GB" sz="2000" u="sng" dirty="0" err="1">
                <a:hlinkClick r:id="rId9"/>
              </a:rPr>
              <a:t>tehnologije</a:t>
            </a:r>
            <a:r>
              <a:rPr lang="en-GB" sz="2000" u="sng" dirty="0">
                <a:hlinkClick r:id="rId9"/>
              </a:rPr>
              <a:t> </a:t>
            </a:r>
            <a:r>
              <a:rPr lang="en-GB" sz="2000" u="sng" dirty="0" err="1">
                <a:hlinkClick r:id="rId9"/>
              </a:rPr>
              <a:t>za</a:t>
            </a:r>
            <a:r>
              <a:rPr lang="en-GB" sz="2000" u="sng" dirty="0">
                <a:hlinkClick r:id="rId9"/>
              </a:rPr>
              <a:t> </a:t>
            </a:r>
            <a:r>
              <a:rPr lang="en-GB" sz="2000" u="sng" dirty="0" err="1">
                <a:hlinkClick r:id="rId9"/>
              </a:rPr>
              <a:t>proizvodnjo</a:t>
            </a:r>
            <a:endParaRPr lang="en-GB" sz="20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PoljeZBesedilom 7"/>
          <p:cNvSpPr txBox="1"/>
          <p:nvPr/>
        </p:nvSpPr>
        <p:spPr>
          <a:xfrm rot="19764403">
            <a:off x="7553612" y="5097578"/>
            <a:ext cx="256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example-only in Slovene </a:t>
            </a:r>
          </a:p>
        </p:txBody>
      </p:sp>
    </p:spTree>
    <p:extLst>
      <p:ext uri="{BB962C8B-B14F-4D97-AF65-F5344CB8AC3E}">
        <p14:creationId xmlns:p14="http://schemas.microsoft.com/office/powerpoint/2010/main" val="1415479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Segítség</a:t>
            </a:r>
            <a:r>
              <a:rPr lang="en-GB" dirty="0"/>
              <a:t> a </a:t>
            </a:r>
            <a:r>
              <a:rPr lang="en-GB" dirty="0" err="1"/>
              <a:t>prototípus</a:t>
            </a:r>
            <a:r>
              <a:rPr lang="en-GB" dirty="0"/>
              <a:t> </a:t>
            </a:r>
            <a:r>
              <a:rPr lang="en-GB" dirty="0" err="1"/>
              <a:t>készítésében</a:t>
            </a:r>
            <a:r>
              <a:rPr lang="en-GB" dirty="0"/>
              <a:t>- http://www.imamidejo.si/</a:t>
            </a:r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1451" y="1795975"/>
            <a:ext cx="6919669" cy="449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 rot="19977867">
            <a:off x="8219276" y="2803024"/>
            <a:ext cx="2515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err="1">
                <a:solidFill>
                  <a:srgbClr val="FF0000"/>
                </a:solidFill>
              </a:rPr>
              <a:t>example</a:t>
            </a:r>
            <a:r>
              <a:rPr lang="sl-SI" dirty="0">
                <a:solidFill>
                  <a:srgbClr val="FF0000"/>
                </a:solidFill>
              </a:rPr>
              <a:t>-</a:t>
            </a:r>
            <a:r>
              <a:rPr lang="sl-SI" dirty="0" err="1">
                <a:solidFill>
                  <a:srgbClr val="FF0000"/>
                </a:solidFill>
              </a:rPr>
              <a:t>only</a:t>
            </a:r>
            <a:r>
              <a:rPr lang="sl-SI" dirty="0">
                <a:solidFill>
                  <a:srgbClr val="FF0000"/>
                </a:solidFill>
              </a:rPr>
              <a:t> in </a:t>
            </a:r>
            <a:r>
              <a:rPr lang="sl-SI" dirty="0" err="1">
                <a:solidFill>
                  <a:srgbClr val="FF0000"/>
                </a:solidFill>
              </a:rPr>
              <a:t>Slovene</a:t>
            </a:r>
            <a:r>
              <a:rPr lang="sl-SI" dirty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35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Korábbi műhelymunkáink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8813"/>
          </a:xfrm>
        </p:spPr>
        <p:txBody>
          <a:bodyPr/>
          <a:lstStyle/>
          <a:p>
            <a:r>
              <a:rPr lang="hu-HU" dirty="0"/>
              <a:t>A</a:t>
            </a:r>
            <a:r>
              <a:rPr lang="en-GB" dirty="0"/>
              <a:t> </a:t>
            </a:r>
            <a:r>
              <a:rPr lang="en-GB" dirty="0" err="1"/>
              <a:t>szórakozás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a </a:t>
            </a:r>
            <a:r>
              <a:rPr lang="en-GB" dirty="0" err="1"/>
              <a:t>kreativitás</a:t>
            </a:r>
            <a:r>
              <a:rPr lang="en-GB" dirty="0"/>
              <a:t> </a:t>
            </a:r>
            <a:r>
              <a:rPr lang="hu-HU" dirty="0"/>
              <a:t>nagyszerű</a:t>
            </a:r>
            <a:r>
              <a:rPr lang="en-GB" dirty="0"/>
              <a:t> </a:t>
            </a:r>
            <a:r>
              <a:rPr lang="en-GB" dirty="0" err="1"/>
              <a:t>ötleteket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prototípusokat</a:t>
            </a:r>
            <a:r>
              <a:rPr lang="en-GB" dirty="0"/>
              <a:t> </a:t>
            </a:r>
            <a:r>
              <a:rPr lang="en-GB" dirty="0" err="1"/>
              <a:t>eredményez</a:t>
            </a:r>
            <a:r>
              <a:rPr lang="hu-HU" dirty="0" err="1"/>
              <a:t>ett</a:t>
            </a:r>
            <a:r>
              <a:rPr lang="hu-HU" dirty="0"/>
              <a:t>!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037" y="2548404"/>
            <a:ext cx="5746128" cy="430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4589" y="2548404"/>
            <a:ext cx="3311091" cy="285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097280" y="1860884"/>
            <a:ext cx="9550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Kutatás-fejlesztési </a:t>
            </a:r>
            <a:r>
              <a:rPr lang="en-GB" sz="2400" dirty="0"/>
              <a:t>(R&amp;D) </a:t>
            </a:r>
            <a:r>
              <a:rPr lang="hu-HU" sz="2400" dirty="0"/>
              <a:t>munka</a:t>
            </a:r>
            <a:r>
              <a:rPr lang="en-GB" sz="2400" dirty="0"/>
              <a:t>. </a:t>
            </a:r>
          </a:p>
          <a:p>
            <a:r>
              <a:rPr lang="en-GB" sz="2400" dirty="0"/>
              <a:t>2</a:t>
            </a:r>
            <a:r>
              <a:rPr lang="hu-HU" sz="2400" dirty="0"/>
              <a:t> </a:t>
            </a:r>
            <a:r>
              <a:rPr lang="en-GB" sz="2400" dirty="0"/>
              <a:t>R&amp;D</a:t>
            </a:r>
            <a:r>
              <a:rPr lang="hu-HU" sz="2400" dirty="0"/>
              <a:t> típus: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Részleges alapkutatás </a:t>
            </a:r>
            <a:r>
              <a:rPr lang="en-GB" sz="2400" dirty="0"/>
              <a:t>(A </a:t>
            </a:r>
            <a:r>
              <a:rPr lang="en-GB" sz="2400" dirty="0" err="1"/>
              <a:t>cél</a:t>
            </a:r>
            <a:r>
              <a:rPr lang="en-GB" sz="2400" dirty="0"/>
              <a:t> </a:t>
            </a:r>
            <a:r>
              <a:rPr lang="en-GB" sz="2400" dirty="0" err="1"/>
              <a:t>az</a:t>
            </a:r>
            <a:r>
              <a:rPr lang="en-GB" sz="2400" dirty="0"/>
              <a:t>, </a:t>
            </a:r>
            <a:r>
              <a:rPr lang="en-GB" sz="2400" dirty="0" err="1"/>
              <a:t>hogy</a:t>
            </a:r>
            <a:r>
              <a:rPr lang="en-GB" sz="2400" dirty="0"/>
              <a:t> </a:t>
            </a:r>
            <a:r>
              <a:rPr lang="en-GB" sz="2400" dirty="0" err="1"/>
              <a:t>új</a:t>
            </a:r>
            <a:r>
              <a:rPr lang="en-GB" sz="2400" dirty="0"/>
              <a:t> </a:t>
            </a:r>
            <a:r>
              <a:rPr lang="en-GB" sz="2400" dirty="0" err="1"/>
              <a:t>ismereteket</a:t>
            </a:r>
            <a:r>
              <a:rPr lang="en-GB" sz="2400" dirty="0"/>
              <a:t> </a:t>
            </a:r>
            <a:r>
              <a:rPr lang="en-GB" sz="2400" dirty="0" err="1"/>
              <a:t>szerezz</a:t>
            </a:r>
            <a:r>
              <a:rPr lang="hu-HU" sz="2400" dirty="0" err="1"/>
              <a:t>ünk</a:t>
            </a:r>
            <a:r>
              <a:rPr lang="en-GB" sz="2400" dirty="0"/>
              <a:t> a </a:t>
            </a:r>
            <a:r>
              <a:rPr lang="en-GB" sz="2400" dirty="0" err="1"/>
              <a:t>jelenségek</a:t>
            </a:r>
            <a:r>
              <a:rPr lang="en-GB" sz="2400" dirty="0"/>
              <a:t> </a:t>
            </a:r>
            <a:r>
              <a:rPr lang="en-GB" sz="2400" dirty="0" err="1"/>
              <a:t>alapjairól</a:t>
            </a:r>
            <a:r>
              <a:rPr lang="en-GB" sz="2400" dirty="0"/>
              <a:t> </a:t>
            </a:r>
            <a:r>
              <a:rPr lang="en-GB" sz="2400" dirty="0" err="1"/>
              <a:t>és</a:t>
            </a:r>
            <a:r>
              <a:rPr lang="en-GB" sz="2400" dirty="0"/>
              <a:t> </a:t>
            </a:r>
            <a:r>
              <a:rPr lang="hu-HU" sz="2400" dirty="0"/>
              <a:t>legfontosabb adatairól</a:t>
            </a:r>
            <a:r>
              <a:rPr lang="en-GB" sz="2400" dirty="0" err="1"/>
              <a:t>anélkül</a:t>
            </a:r>
            <a:r>
              <a:rPr lang="en-GB" sz="2400" dirty="0"/>
              <a:t>, </a:t>
            </a:r>
            <a:r>
              <a:rPr lang="en-GB" sz="2400" dirty="0" err="1"/>
              <a:t>hogy</a:t>
            </a:r>
            <a:r>
              <a:rPr lang="en-GB" sz="2400" dirty="0"/>
              <a:t> </a:t>
            </a:r>
            <a:r>
              <a:rPr lang="en-GB" sz="2400" dirty="0" err="1"/>
              <a:t>figyelembe</a:t>
            </a:r>
            <a:r>
              <a:rPr lang="en-GB" sz="2400" dirty="0"/>
              <a:t> </a:t>
            </a:r>
            <a:r>
              <a:rPr lang="en-GB" sz="2400" dirty="0" err="1"/>
              <a:t>venné</a:t>
            </a:r>
            <a:r>
              <a:rPr lang="hu-HU" sz="2400" dirty="0" err="1"/>
              <a:t>nk</a:t>
            </a:r>
            <a:r>
              <a:rPr lang="en-GB" sz="2400" dirty="0"/>
              <a:t> a </a:t>
            </a:r>
            <a:r>
              <a:rPr lang="hu-HU" sz="2400" dirty="0"/>
              <a:t>majdani </a:t>
            </a:r>
            <a:r>
              <a:rPr lang="en-GB" sz="2400" dirty="0" err="1"/>
              <a:t>konkrét</a:t>
            </a:r>
            <a:r>
              <a:rPr lang="en-GB" sz="2400" dirty="0"/>
              <a:t> </a:t>
            </a:r>
            <a:r>
              <a:rPr lang="en-GB" sz="2400" dirty="0" err="1"/>
              <a:t>alkalmazást</a:t>
            </a:r>
            <a:r>
              <a:rPr lang="en-GB" sz="2400" dirty="0"/>
              <a:t>) </a:t>
            </a:r>
            <a:r>
              <a:rPr lang="en-GB" sz="2400" i="1" dirty="0"/>
              <a:t>- </a:t>
            </a:r>
            <a:r>
              <a:rPr lang="en-GB" sz="2400" i="1" dirty="0" err="1"/>
              <a:t>Leggyakrabban</a:t>
            </a:r>
            <a:r>
              <a:rPr lang="en-GB" sz="2400" i="1" dirty="0"/>
              <a:t> </a:t>
            </a:r>
            <a:r>
              <a:rPr lang="en-GB" sz="2400" i="1" dirty="0" err="1"/>
              <a:t>ez</a:t>
            </a:r>
            <a:r>
              <a:rPr lang="en-GB" sz="2400" i="1" dirty="0"/>
              <a:t> </a:t>
            </a:r>
            <a:r>
              <a:rPr lang="en-GB" sz="2400" i="1" dirty="0" err="1"/>
              <a:t>nem</a:t>
            </a:r>
            <a:r>
              <a:rPr lang="en-GB" sz="2400" i="1" dirty="0"/>
              <a:t> </a:t>
            </a:r>
            <a:r>
              <a:rPr lang="en-GB" sz="2400" i="1" dirty="0" err="1"/>
              <a:t>kapcsolódik</a:t>
            </a:r>
            <a:r>
              <a:rPr lang="en-GB" sz="2400" i="1" dirty="0"/>
              <a:t> </a:t>
            </a:r>
            <a:r>
              <a:rPr lang="en-GB" sz="2400" i="1" dirty="0" err="1"/>
              <a:t>közvetlenül</a:t>
            </a:r>
            <a:r>
              <a:rPr lang="en-GB" sz="2400" i="1" dirty="0"/>
              <a:t> </a:t>
            </a:r>
            <a:r>
              <a:rPr lang="en-GB" sz="2400" i="1" dirty="0" err="1"/>
              <a:t>konkrét</a:t>
            </a:r>
            <a:r>
              <a:rPr lang="en-GB" sz="2400" i="1" dirty="0"/>
              <a:t> </a:t>
            </a:r>
            <a:r>
              <a:rPr lang="en-GB" sz="2400" i="1" dirty="0" err="1"/>
              <a:t>innovatív</a:t>
            </a:r>
            <a:r>
              <a:rPr lang="en-GB" sz="2400" i="1" dirty="0"/>
              <a:t> </a:t>
            </a:r>
            <a:r>
              <a:rPr lang="en-GB" sz="2400" i="1" dirty="0" err="1"/>
              <a:t>projektekhez</a:t>
            </a:r>
            <a:r>
              <a:rPr lang="hu-HU" sz="2400" i="1" dirty="0"/>
              <a:t>.</a:t>
            </a:r>
            <a:endParaRPr lang="en-GB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Alkalmazott</a:t>
            </a:r>
            <a:r>
              <a:rPr lang="en-GB" sz="2400" dirty="0"/>
              <a:t> </a:t>
            </a:r>
            <a:r>
              <a:rPr lang="en-GB" sz="2400" dirty="0" err="1"/>
              <a:t>kutatási</a:t>
            </a:r>
            <a:r>
              <a:rPr lang="en-GB" sz="2400" dirty="0"/>
              <a:t> </a:t>
            </a:r>
            <a:r>
              <a:rPr lang="en-GB" sz="2400" dirty="0" err="1"/>
              <a:t>és</a:t>
            </a:r>
            <a:r>
              <a:rPr lang="en-GB" sz="2400" dirty="0"/>
              <a:t> </a:t>
            </a:r>
            <a:r>
              <a:rPr lang="en-GB" sz="2400" dirty="0" err="1"/>
              <a:t>fejlesztési</a:t>
            </a:r>
            <a:r>
              <a:rPr lang="en-GB" sz="2400" dirty="0"/>
              <a:t> </a:t>
            </a:r>
            <a:r>
              <a:rPr lang="en-GB" sz="2400" dirty="0" err="1"/>
              <a:t>tevékenységek</a:t>
            </a:r>
            <a:r>
              <a:rPr lang="hu-HU" sz="2400" dirty="0"/>
              <a:t> </a:t>
            </a:r>
            <a:r>
              <a:rPr lang="en-GB" sz="2400" dirty="0"/>
              <a:t>(</a:t>
            </a:r>
            <a:r>
              <a:rPr lang="hu-HU" sz="2400" dirty="0"/>
              <a:t>C</a:t>
            </a:r>
            <a:r>
              <a:rPr lang="en-GB" sz="2400" dirty="0" err="1"/>
              <a:t>él</a:t>
            </a:r>
            <a:r>
              <a:rPr lang="en-GB" sz="2400" dirty="0"/>
              <a:t> </a:t>
            </a:r>
            <a:r>
              <a:rPr lang="hu-HU" sz="2400" dirty="0"/>
              <a:t>a </a:t>
            </a:r>
            <a:r>
              <a:rPr lang="en-GB" sz="2400" dirty="0" err="1"/>
              <a:t>tudás</a:t>
            </a:r>
            <a:r>
              <a:rPr lang="en-GB" sz="2400" dirty="0"/>
              <a:t> </a:t>
            </a:r>
            <a:r>
              <a:rPr lang="hu-HU" sz="2400" dirty="0"/>
              <a:t>létrehozása </a:t>
            </a:r>
            <a:r>
              <a:rPr lang="en-GB" sz="2400" dirty="0" err="1"/>
              <a:t>konkrét</a:t>
            </a:r>
            <a:r>
              <a:rPr lang="en-GB" sz="2400" dirty="0"/>
              <a:t> </a:t>
            </a:r>
            <a:r>
              <a:rPr lang="en-GB" sz="2400" dirty="0" err="1"/>
              <a:t>problémák</a:t>
            </a:r>
            <a:r>
              <a:rPr lang="en-GB" sz="2400" dirty="0"/>
              <a:t> </a:t>
            </a:r>
            <a:r>
              <a:rPr lang="en-GB" sz="2400" dirty="0" err="1"/>
              <a:t>megoldására</a:t>
            </a:r>
            <a:r>
              <a:rPr lang="en-GB" sz="2400" dirty="0"/>
              <a:t>) - </a:t>
            </a:r>
            <a:r>
              <a:rPr lang="en-GB" sz="2400" i="1" dirty="0" err="1"/>
              <a:t>jó</a:t>
            </a:r>
            <a:r>
              <a:rPr lang="en-GB" sz="2400" i="1" dirty="0"/>
              <a:t> </a:t>
            </a:r>
            <a:r>
              <a:rPr lang="en-GB" sz="2400" i="1" dirty="0" err="1"/>
              <a:t>alap</a:t>
            </a:r>
            <a:r>
              <a:rPr lang="en-GB" sz="2400" i="1" dirty="0"/>
              <a:t> a </a:t>
            </a:r>
            <a:r>
              <a:rPr lang="en-GB" sz="2400" i="1" dirty="0" err="1"/>
              <a:t>konkrét</a:t>
            </a:r>
            <a:r>
              <a:rPr lang="en-GB" sz="2400" i="1" dirty="0"/>
              <a:t> </a:t>
            </a:r>
            <a:r>
              <a:rPr lang="en-GB" sz="2400" i="1" dirty="0" err="1"/>
              <a:t>innovatív</a:t>
            </a:r>
            <a:r>
              <a:rPr lang="en-GB" sz="2400" i="1" dirty="0"/>
              <a:t> </a:t>
            </a:r>
            <a:r>
              <a:rPr lang="en-GB" sz="2400" i="1" dirty="0" err="1"/>
              <a:t>projektekhez</a:t>
            </a:r>
            <a:endParaRPr lang="en-GB" sz="2400" dirty="0"/>
          </a:p>
          <a:p>
            <a:endParaRPr lang="en-GB" sz="1100" dirty="0"/>
          </a:p>
          <a:p>
            <a:r>
              <a:rPr lang="en-GB" sz="2400" dirty="0"/>
              <a:t>A </a:t>
            </a:r>
            <a:r>
              <a:rPr lang="en-GB" sz="2400" dirty="0" err="1"/>
              <a:t>prototípus</a:t>
            </a:r>
            <a:r>
              <a:rPr lang="en-GB" sz="2400" dirty="0"/>
              <a:t> </a:t>
            </a:r>
            <a:r>
              <a:rPr lang="en-GB" sz="2400" dirty="0" err="1"/>
              <a:t>fejlesztése</a:t>
            </a:r>
            <a:r>
              <a:rPr lang="en-GB" sz="2400" dirty="0"/>
              <a:t> a </a:t>
            </a:r>
            <a:r>
              <a:rPr lang="en-GB" sz="2400" dirty="0" err="1"/>
              <a:t>gyártást</a:t>
            </a:r>
            <a:r>
              <a:rPr lang="en-GB" sz="2400" dirty="0"/>
              <a:t> </a:t>
            </a:r>
            <a:r>
              <a:rPr lang="en-GB" sz="2400" dirty="0" err="1"/>
              <a:t>megelőzően</a:t>
            </a:r>
            <a:r>
              <a:rPr lang="en-GB" sz="2400" dirty="0"/>
              <a:t> a </a:t>
            </a:r>
            <a:r>
              <a:rPr lang="en-GB" sz="2400" dirty="0" err="1"/>
              <a:t>termék</a:t>
            </a:r>
            <a:r>
              <a:rPr lang="hu-HU" sz="2400" dirty="0"/>
              <a:t> </a:t>
            </a:r>
            <a:r>
              <a:rPr lang="en-GB" sz="2400" dirty="0" err="1"/>
              <a:t>vizsgálat</a:t>
            </a:r>
            <a:r>
              <a:rPr lang="hu-HU" sz="2400" dirty="0"/>
              <a:t>á</a:t>
            </a:r>
            <a:r>
              <a:rPr lang="en-GB" sz="2400" dirty="0" err="1"/>
              <a:t>ra</a:t>
            </a:r>
            <a:r>
              <a:rPr lang="en-GB" sz="2400" dirty="0"/>
              <a:t> </a:t>
            </a:r>
            <a:r>
              <a:rPr lang="en-GB" sz="2400" dirty="0" err="1"/>
              <a:t>koncentrál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20937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Korábbi műhelymunkáink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788" y="1794940"/>
            <a:ext cx="7781886" cy="506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3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err="1"/>
              <a:t>Ötletfejlesztés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prototípuskészítés</a:t>
            </a:r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3322" y="1895138"/>
            <a:ext cx="10058400" cy="429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n-GB" sz="2000" dirty="0" err="1">
                <a:solidFill>
                  <a:srgbClr val="000000"/>
                </a:solidFill>
              </a:rPr>
              <a:t>Vázlatos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megoldás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lapon</a:t>
            </a:r>
            <a:endParaRPr lang="en-GB" sz="2000" dirty="0">
              <a:solidFill>
                <a:srgbClr val="000000"/>
              </a:solidFill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hu-HU" sz="2000" dirty="0">
                <a:solidFill>
                  <a:srgbClr val="000000"/>
                </a:solidFill>
              </a:rPr>
              <a:t>Általános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anyagokból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prototípust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hozhat</a:t>
            </a:r>
            <a:r>
              <a:rPr lang="hu-HU" sz="2000" dirty="0" err="1">
                <a:solidFill>
                  <a:srgbClr val="000000"/>
                </a:solidFill>
              </a:rPr>
              <a:t>unk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létre</a:t>
            </a:r>
            <a:r>
              <a:rPr lang="en-GB" sz="2000" dirty="0">
                <a:solidFill>
                  <a:srgbClr val="000000"/>
                </a:solidFill>
              </a:rPr>
              <a:t>: </a:t>
            </a:r>
            <a:r>
              <a:rPr lang="en-GB" sz="2000" i="1" dirty="0">
                <a:solidFill>
                  <a:srgbClr val="000000"/>
                </a:solidFill>
              </a:rPr>
              <a:t>pl. </a:t>
            </a:r>
            <a:r>
              <a:rPr lang="en-GB" sz="2000" i="1" dirty="0" err="1">
                <a:solidFill>
                  <a:srgbClr val="000000"/>
                </a:solidFill>
              </a:rPr>
              <a:t>színes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i="1" dirty="0" err="1">
                <a:solidFill>
                  <a:srgbClr val="000000"/>
                </a:solidFill>
              </a:rPr>
              <a:t>ceruzák</a:t>
            </a:r>
            <a:r>
              <a:rPr lang="en-GB" sz="2000" i="1" dirty="0">
                <a:solidFill>
                  <a:srgbClr val="000000"/>
                </a:solidFill>
              </a:rPr>
              <a:t>, </a:t>
            </a:r>
            <a:r>
              <a:rPr lang="en-GB" sz="2000" i="1" dirty="0" err="1">
                <a:solidFill>
                  <a:srgbClr val="000000"/>
                </a:solidFill>
              </a:rPr>
              <a:t>vonalzó</a:t>
            </a:r>
            <a:r>
              <a:rPr lang="en-GB" sz="2000" i="1" dirty="0">
                <a:solidFill>
                  <a:srgbClr val="000000"/>
                </a:solidFill>
              </a:rPr>
              <a:t>, </a:t>
            </a:r>
            <a:r>
              <a:rPr lang="en-GB" sz="2000" i="1" dirty="0" err="1">
                <a:solidFill>
                  <a:srgbClr val="000000"/>
                </a:solidFill>
              </a:rPr>
              <a:t>papír</a:t>
            </a:r>
            <a:r>
              <a:rPr lang="en-GB" sz="2000" i="1" dirty="0">
                <a:solidFill>
                  <a:srgbClr val="000000"/>
                </a:solidFill>
              </a:rPr>
              <a:t>, </a:t>
            </a:r>
            <a:r>
              <a:rPr lang="en-GB" sz="2000" i="1" dirty="0" err="1">
                <a:solidFill>
                  <a:srgbClr val="000000"/>
                </a:solidFill>
              </a:rPr>
              <a:t>karton</a:t>
            </a:r>
            <a:r>
              <a:rPr lang="en-GB" sz="2000" i="1" dirty="0">
                <a:solidFill>
                  <a:srgbClr val="000000"/>
                </a:solidFill>
              </a:rPr>
              <a:t>, </a:t>
            </a:r>
            <a:r>
              <a:rPr lang="en-GB" sz="2000" i="1" dirty="0" err="1">
                <a:solidFill>
                  <a:srgbClr val="000000"/>
                </a:solidFill>
              </a:rPr>
              <a:t>olló</a:t>
            </a:r>
            <a:r>
              <a:rPr lang="en-GB" sz="2000" i="1" dirty="0">
                <a:solidFill>
                  <a:srgbClr val="000000"/>
                </a:solidFill>
              </a:rPr>
              <a:t>, </a:t>
            </a:r>
            <a:r>
              <a:rPr lang="en-GB" sz="2000" i="1" dirty="0" err="1">
                <a:solidFill>
                  <a:srgbClr val="000000"/>
                </a:solidFill>
              </a:rPr>
              <a:t>ragasztószalag</a:t>
            </a:r>
            <a:r>
              <a:rPr lang="en-GB" sz="2000" i="1" dirty="0">
                <a:solidFill>
                  <a:srgbClr val="000000"/>
                </a:solidFill>
              </a:rPr>
              <a:t>, </a:t>
            </a:r>
            <a:r>
              <a:rPr lang="en-GB" sz="2000" i="1" dirty="0" err="1">
                <a:solidFill>
                  <a:srgbClr val="000000"/>
                </a:solidFill>
              </a:rPr>
              <a:t>vágó</a:t>
            </a:r>
            <a:r>
              <a:rPr lang="en-GB" sz="2000" i="1" dirty="0">
                <a:solidFill>
                  <a:srgbClr val="000000"/>
                </a:solidFill>
              </a:rPr>
              <a:t>, </a:t>
            </a:r>
            <a:r>
              <a:rPr lang="hu-HU" sz="2000" i="1" dirty="0">
                <a:solidFill>
                  <a:srgbClr val="000000"/>
                </a:solidFill>
              </a:rPr>
              <a:t>gyurma</a:t>
            </a:r>
            <a:r>
              <a:rPr lang="en-GB" sz="2000" i="1" dirty="0">
                <a:solidFill>
                  <a:srgbClr val="000000"/>
                </a:solidFill>
              </a:rPr>
              <a:t>, </a:t>
            </a:r>
            <a:r>
              <a:rPr lang="en-GB" sz="2000" i="1" dirty="0" err="1">
                <a:solidFill>
                  <a:srgbClr val="000000"/>
                </a:solidFill>
              </a:rPr>
              <a:t>kötél</a:t>
            </a:r>
            <a:r>
              <a:rPr lang="en-GB" sz="2000" i="1" dirty="0">
                <a:solidFill>
                  <a:srgbClr val="000000"/>
                </a:solidFill>
              </a:rPr>
              <a:t>, </a:t>
            </a:r>
            <a:r>
              <a:rPr lang="en-GB" sz="2000" i="1" dirty="0" err="1">
                <a:solidFill>
                  <a:srgbClr val="000000"/>
                </a:solidFill>
              </a:rPr>
              <a:t>építőelemek</a:t>
            </a:r>
            <a:r>
              <a:rPr lang="en-GB" sz="2000" i="1" dirty="0">
                <a:solidFill>
                  <a:srgbClr val="000000"/>
                </a:solidFill>
              </a:rPr>
              <a:t>, LEGO </a:t>
            </a:r>
            <a:r>
              <a:rPr lang="en-GB" sz="2000" i="1" dirty="0" err="1">
                <a:solidFill>
                  <a:srgbClr val="000000"/>
                </a:solidFill>
              </a:rPr>
              <a:t>vagy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i="1" dirty="0" err="1">
                <a:solidFill>
                  <a:srgbClr val="000000"/>
                </a:solidFill>
              </a:rPr>
              <a:t>hasonló</a:t>
            </a:r>
            <a:r>
              <a:rPr lang="en-GB" sz="2000" i="1" dirty="0">
                <a:solidFill>
                  <a:srgbClr val="000000"/>
                </a:solidFill>
              </a:rPr>
              <a:t>, </a:t>
            </a:r>
            <a:r>
              <a:rPr lang="en-GB" sz="2000" i="1" dirty="0" err="1">
                <a:solidFill>
                  <a:srgbClr val="000000"/>
                </a:solidFill>
              </a:rPr>
              <a:t>szalm</a:t>
            </a:r>
            <a:r>
              <a:rPr lang="hu-HU" sz="2000" i="1" dirty="0">
                <a:solidFill>
                  <a:srgbClr val="000000"/>
                </a:solidFill>
              </a:rPr>
              <a:t>a</a:t>
            </a:r>
            <a:r>
              <a:rPr lang="en-GB" sz="2000" i="1" dirty="0">
                <a:solidFill>
                  <a:srgbClr val="000000"/>
                </a:solidFill>
              </a:rPr>
              <a:t>, </a:t>
            </a:r>
            <a:r>
              <a:rPr lang="en-GB" sz="2000" i="1" dirty="0" err="1">
                <a:solidFill>
                  <a:srgbClr val="000000"/>
                </a:solidFill>
              </a:rPr>
              <a:t>botok</a:t>
            </a:r>
            <a:r>
              <a:rPr lang="en-GB" sz="2000" i="1" dirty="0">
                <a:solidFill>
                  <a:srgbClr val="000000"/>
                </a:solidFill>
              </a:rPr>
              <a:t>, </a:t>
            </a:r>
            <a:r>
              <a:rPr lang="hu-HU" sz="2000" i="1" dirty="0" err="1">
                <a:solidFill>
                  <a:srgbClr val="000000"/>
                </a:solidFill>
              </a:rPr>
              <a:t>gem</a:t>
            </a:r>
            <a:r>
              <a:rPr lang="en-GB" sz="2000" i="1" dirty="0" err="1">
                <a:solidFill>
                  <a:srgbClr val="000000"/>
                </a:solidFill>
              </a:rPr>
              <a:t>kapcsok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i="1" dirty="0" err="1">
                <a:solidFill>
                  <a:srgbClr val="000000"/>
                </a:solidFill>
              </a:rPr>
              <a:t>és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i="1" dirty="0" err="1">
                <a:solidFill>
                  <a:srgbClr val="000000"/>
                </a:solidFill>
              </a:rPr>
              <a:t>egyéb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i="1" dirty="0" err="1">
                <a:solidFill>
                  <a:srgbClr val="000000"/>
                </a:solidFill>
              </a:rPr>
              <a:t>dolgok</a:t>
            </a:r>
            <a:r>
              <a:rPr lang="en-GB" sz="2000" i="1" dirty="0">
                <a:solidFill>
                  <a:srgbClr val="000000"/>
                </a:solidFill>
              </a:rPr>
              <a:t>, </a:t>
            </a:r>
            <a:r>
              <a:rPr lang="en-GB" sz="2000" i="1" dirty="0" err="1">
                <a:solidFill>
                  <a:srgbClr val="000000"/>
                </a:solidFill>
              </a:rPr>
              <a:t>amelyeket</a:t>
            </a:r>
            <a:r>
              <a:rPr lang="en-GB" sz="2000" i="1" dirty="0">
                <a:solidFill>
                  <a:srgbClr val="000000"/>
                </a:solidFill>
              </a:rPr>
              <a:t> a </a:t>
            </a:r>
            <a:r>
              <a:rPr lang="en-GB" sz="2000" i="1" dirty="0" err="1">
                <a:solidFill>
                  <a:srgbClr val="000000"/>
                </a:solidFill>
              </a:rPr>
              <a:t>gyerekek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i="1" dirty="0" err="1">
                <a:solidFill>
                  <a:srgbClr val="000000"/>
                </a:solidFill>
              </a:rPr>
              <a:t>használnak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i="1" dirty="0" err="1">
                <a:solidFill>
                  <a:srgbClr val="000000"/>
                </a:solidFill>
              </a:rPr>
              <a:t>vagy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i="1" dirty="0" err="1">
                <a:solidFill>
                  <a:srgbClr val="000000"/>
                </a:solidFill>
              </a:rPr>
              <a:t>megtalálhatók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hu-HU" sz="2000" i="1" dirty="0">
                <a:solidFill>
                  <a:srgbClr val="000000"/>
                </a:solidFill>
              </a:rPr>
              <a:t>minden otthoni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i="1" dirty="0" err="1">
                <a:solidFill>
                  <a:srgbClr val="000000"/>
                </a:solidFill>
              </a:rPr>
              <a:t>fiókokban</a:t>
            </a:r>
            <a:r>
              <a:rPr lang="en-GB" sz="2000" i="1" dirty="0">
                <a:solidFill>
                  <a:srgbClr val="000000"/>
                </a:solidFill>
              </a:rPr>
              <a:t> ...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 </a:t>
            </a:r>
            <a:r>
              <a:rPr lang="en-GB" sz="2000" dirty="0" err="1">
                <a:solidFill>
                  <a:srgbClr val="000000"/>
                </a:solidFill>
              </a:rPr>
              <a:t>következő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lépésekhez</a:t>
            </a:r>
            <a:r>
              <a:rPr lang="en-GB" sz="2000" dirty="0">
                <a:solidFill>
                  <a:srgbClr val="000000"/>
                </a:solidFill>
              </a:rPr>
              <a:t>: </a:t>
            </a:r>
          </a:p>
          <a:p>
            <a:pPr marL="723900" lvl="1" indent="-266700">
              <a:buFont typeface="Arial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 </a:t>
            </a:r>
            <a:r>
              <a:rPr lang="en-GB" sz="2000" dirty="0" err="1">
                <a:solidFill>
                  <a:srgbClr val="000000"/>
                </a:solidFill>
              </a:rPr>
              <a:t>prototípus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fejlesztése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és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hu-HU" sz="2000" dirty="0">
                <a:solidFill>
                  <a:srgbClr val="000000"/>
                </a:solidFill>
              </a:rPr>
              <a:t>le</a:t>
            </a:r>
            <a:r>
              <a:rPr lang="en-GB" sz="2000" dirty="0" err="1">
                <a:solidFill>
                  <a:srgbClr val="000000"/>
                </a:solidFill>
              </a:rPr>
              <a:t>gyártása</a:t>
            </a:r>
            <a:endParaRPr lang="hu-HU" sz="2000" dirty="0">
              <a:solidFill>
                <a:srgbClr val="000000"/>
              </a:solidFill>
            </a:endParaRPr>
          </a:p>
          <a:p>
            <a:pPr marL="723900" lvl="1" indent="-266700">
              <a:buFont typeface="Arial" pitchFamily="34" charset="0"/>
              <a:buChar char="•"/>
            </a:pPr>
            <a:r>
              <a:rPr lang="hu-HU" sz="2000" dirty="0">
                <a:solidFill>
                  <a:srgbClr val="000000"/>
                </a:solidFill>
              </a:rPr>
              <a:t>Tesztelés és optimalizálás</a:t>
            </a:r>
            <a:endParaRPr lang="en-GB" sz="2000" dirty="0">
              <a:solidFill>
                <a:srgbClr val="000000"/>
              </a:solidFill>
            </a:endParaRPr>
          </a:p>
          <a:p>
            <a:pPr marL="723900" lvl="1" indent="-266700">
              <a:buFont typeface="Arial" pitchFamily="34" charset="0"/>
              <a:buChar char="•"/>
            </a:pPr>
            <a:r>
              <a:rPr lang="hu-HU" sz="2000" dirty="0">
                <a:solidFill>
                  <a:srgbClr val="000000"/>
                </a:solidFill>
              </a:rPr>
              <a:t>A</a:t>
            </a:r>
            <a:r>
              <a:rPr lang="en-GB" sz="2000" dirty="0">
                <a:solidFill>
                  <a:srgbClr val="000000"/>
                </a:solidFill>
              </a:rPr>
              <a:t>z </a:t>
            </a:r>
            <a:r>
              <a:rPr lang="en-GB" sz="2000" dirty="0" err="1">
                <a:solidFill>
                  <a:srgbClr val="000000"/>
                </a:solidFill>
              </a:rPr>
              <a:t>újdonság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bemutatása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végfelhasználónak</a:t>
            </a:r>
            <a:endParaRPr lang="en-GB" sz="2000" dirty="0">
              <a:solidFill>
                <a:srgbClr val="000000"/>
              </a:solidFill>
            </a:endParaRPr>
          </a:p>
          <a:p>
            <a:pPr marL="723900" lvl="1" indent="-266700">
              <a:buFont typeface="Arial" pitchFamily="34" charset="0"/>
              <a:buChar char="•"/>
            </a:pPr>
            <a:endParaRPr lang="en-GB" sz="2000" dirty="0">
              <a:solidFill>
                <a:srgbClr val="000000"/>
              </a:solidFill>
            </a:endParaRPr>
          </a:p>
          <a:p>
            <a:pPr marL="723900" lvl="1" indent="-266700"/>
            <a:r>
              <a:rPr lang="hu-HU" sz="2000" dirty="0">
                <a:solidFill>
                  <a:srgbClr val="000000"/>
                </a:solidFill>
              </a:rPr>
              <a:t>Sablon használata</a:t>
            </a:r>
            <a:r>
              <a:rPr lang="en-GB" sz="2000" dirty="0">
                <a:solidFill>
                  <a:srgbClr val="000000"/>
                </a:solidFill>
              </a:rPr>
              <a:t>: …</a:t>
            </a:r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026400" y="4688145"/>
            <a:ext cx="3129280" cy="1477328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sz="2400" dirty="0"/>
              <a:t>Gyakorlati munka		</a:t>
            </a:r>
            <a:r>
              <a:rPr lang="sl-SI" sz="2400" b="1" dirty="0"/>
              <a:t>T</a:t>
            </a:r>
            <a:r>
              <a:rPr lang="sl-SI" sz="2400" dirty="0"/>
              <a:t>	</a:t>
            </a:r>
            <a:endParaRPr lang="sl-SI" sz="2400" b="1" dirty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endParaRPr lang="sl-SI" sz="400" dirty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sz="2400" dirty="0"/>
              <a:t>csoportmunka</a:t>
            </a:r>
          </a:p>
          <a:p>
            <a:pPr marL="0" lvl="1">
              <a:lnSpc>
                <a:spcPct val="90000"/>
              </a:lnSpc>
              <a:buClr>
                <a:schemeClr val="accent1"/>
              </a:buClr>
            </a:pPr>
            <a:r>
              <a:rPr lang="sl-SI" sz="2400" dirty="0"/>
              <a:t>45 perc</a:t>
            </a:r>
          </a:p>
        </p:txBody>
      </p:sp>
    </p:spTree>
    <p:extLst>
      <p:ext uri="{BB962C8B-B14F-4D97-AF65-F5344CB8AC3E}">
        <p14:creationId xmlns:p14="http://schemas.microsoft.com/office/powerpoint/2010/main" val="668712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903064"/>
            <a:ext cx="10058400" cy="963285"/>
          </a:xfrm>
        </p:spPr>
        <p:txBody>
          <a:bodyPr>
            <a:normAutofit/>
          </a:bodyPr>
          <a:lstStyle/>
          <a:p>
            <a:pPr lvl="0"/>
            <a:r>
              <a:rPr lang="en-GB" sz="4400" dirty="0"/>
              <a:t>A </a:t>
            </a:r>
            <a:r>
              <a:rPr lang="en-GB" sz="4400" dirty="0" err="1"/>
              <a:t>tesztelés</a:t>
            </a:r>
            <a:r>
              <a:rPr lang="en-GB" sz="4400" dirty="0"/>
              <a:t> </a:t>
            </a:r>
            <a:r>
              <a:rPr lang="en-GB" sz="4400" dirty="0" err="1"/>
              <a:t>fázisai</a:t>
            </a:r>
            <a:r>
              <a:rPr lang="en-GB" sz="4400" dirty="0"/>
              <a:t> (</a:t>
            </a:r>
            <a:r>
              <a:rPr lang="en-GB" sz="4400" dirty="0" err="1"/>
              <a:t>felhasználói</a:t>
            </a:r>
            <a:r>
              <a:rPr lang="en-GB" sz="4400" dirty="0"/>
              <a:t> </a:t>
            </a:r>
            <a:r>
              <a:rPr lang="en-GB" sz="4400" dirty="0" err="1"/>
              <a:t>visszajelzések</a:t>
            </a:r>
            <a:r>
              <a:rPr lang="en-GB" sz="4400" dirty="0"/>
              <a:t>)</a:t>
            </a:r>
          </a:p>
        </p:txBody>
      </p:sp>
      <p:sp>
        <p:nvSpPr>
          <p:cNvPr id="6" name="Pravokotnik 5"/>
          <p:cNvSpPr/>
          <p:nvPr/>
        </p:nvSpPr>
        <p:spPr bwMode="auto">
          <a:xfrm>
            <a:off x="152450" y="105193"/>
            <a:ext cx="2478435" cy="362819"/>
          </a:xfrm>
          <a:prstGeom prst="rect">
            <a:avLst/>
          </a:prstGeom>
          <a:solidFill>
            <a:srgbClr val="00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r>
              <a:rPr lang="sl-SI" sz="1600" dirty="0">
                <a:solidFill>
                  <a:srgbClr val="000000"/>
                </a:solidFill>
              </a:rPr>
              <a:t>1. csoport  - ötletgazda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152450" y="551394"/>
            <a:ext cx="2478435" cy="362819"/>
          </a:xfrm>
          <a:prstGeom prst="rect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r>
              <a:rPr lang="sl-SI" sz="1600" dirty="0">
                <a:solidFill>
                  <a:srgbClr val="000000"/>
                </a:solidFill>
              </a:rPr>
              <a:t>2. csoport – felhasználó</a:t>
            </a:r>
            <a:endParaRPr lang="en-GB" sz="1600" dirty="0">
              <a:solidFill>
                <a:srgbClr val="000000"/>
              </a:solidFill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5179694" y="3252132"/>
            <a:ext cx="1152128" cy="692674"/>
            <a:chOff x="5519936" y="2900757"/>
            <a:chExt cx="1152128" cy="692674"/>
          </a:xfrm>
        </p:grpSpPr>
        <p:sp>
          <p:nvSpPr>
            <p:cNvPr id="9" name="Pravokotnik 8"/>
            <p:cNvSpPr/>
            <p:nvPr/>
          </p:nvSpPr>
          <p:spPr bwMode="auto">
            <a:xfrm>
              <a:off x="5519936" y="2900757"/>
              <a:ext cx="1152128" cy="371831"/>
            </a:xfrm>
            <a:prstGeom prst="rect">
              <a:avLst/>
            </a:prstGeom>
            <a:solidFill>
              <a:srgbClr val="00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Pravokotnik 10"/>
            <p:cNvSpPr/>
            <p:nvPr/>
          </p:nvSpPr>
          <p:spPr bwMode="auto">
            <a:xfrm>
              <a:off x="5519936" y="3256547"/>
              <a:ext cx="1152128" cy="336884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" name="Ograda vsebine 2"/>
          <p:cNvSpPr txBox="1">
            <a:spLocks/>
          </p:cNvSpPr>
          <p:nvPr/>
        </p:nvSpPr>
        <p:spPr bwMode="auto">
          <a:xfrm>
            <a:off x="4003433" y="3946119"/>
            <a:ext cx="4422520" cy="225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buClr>
                <a:srgbClr val="330066"/>
              </a:buClr>
              <a:buSzPct val="70000"/>
              <a:defRPr/>
            </a:pPr>
            <a:r>
              <a:rPr lang="en-GB" sz="1600" kern="0" dirty="0" err="1">
                <a:solidFill>
                  <a:srgbClr val="000000"/>
                </a:solidFill>
              </a:rPr>
              <a:t>Az</a:t>
            </a:r>
            <a:r>
              <a:rPr lang="en-GB" sz="1600" kern="0" dirty="0">
                <a:solidFill>
                  <a:srgbClr val="000000"/>
                </a:solidFill>
              </a:rPr>
              <a:t> </a:t>
            </a:r>
            <a:r>
              <a:rPr lang="en-GB" sz="1600" kern="0" dirty="0" err="1">
                <a:solidFill>
                  <a:srgbClr val="000000"/>
                </a:solidFill>
              </a:rPr>
              <a:t>ötlet</a:t>
            </a:r>
            <a:r>
              <a:rPr lang="en-GB" sz="1600" kern="0" dirty="0">
                <a:solidFill>
                  <a:srgbClr val="000000"/>
                </a:solidFill>
              </a:rPr>
              <a:t> / </a:t>
            </a:r>
            <a:r>
              <a:rPr lang="en-GB" sz="1600" kern="0" dirty="0" err="1">
                <a:solidFill>
                  <a:srgbClr val="000000"/>
                </a:solidFill>
              </a:rPr>
              <a:t>prototípus</a:t>
            </a:r>
            <a:r>
              <a:rPr lang="en-GB" sz="1600" kern="0" dirty="0">
                <a:solidFill>
                  <a:srgbClr val="000000"/>
                </a:solidFill>
              </a:rPr>
              <a:t> </a:t>
            </a:r>
            <a:r>
              <a:rPr lang="en-GB" sz="1600" kern="0" dirty="0" err="1">
                <a:solidFill>
                  <a:srgbClr val="000000"/>
                </a:solidFill>
              </a:rPr>
              <a:t>bemutatása</a:t>
            </a:r>
            <a:endParaRPr lang="en-GB" sz="1600" kern="0" dirty="0">
              <a:solidFill>
                <a:srgbClr val="000000"/>
              </a:solidFill>
            </a:endParaRPr>
          </a:p>
          <a:p>
            <a:pPr marL="342900" indent="-342900" eaLnBrk="0" hangingPunct="0">
              <a:buClr>
                <a:srgbClr val="330066"/>
              </a:buClr>
              <a:buSzPct val="120000"/>
              <a:buFont typeface="Wingdings" pitchFamily="2" charset="2"/>
              <a:buChar char="§"/>
              <a:defRPr/>
            </a:pPr>
            <a:r>
              <a:rPr lang="hu-HU" sz="1600" kern="0" dirty="0">
                <a:solidFill>
                  <a:srgbClr val="000000"/>
                </a:solidFill>
              </a:rPr>
              <a:t>V</a:t>
            </a:r>
            <a:r>
              <a:rPr lang="en-GB" sz="1600" kern="0" dirty="0" err="1">
                <a:solidFill>
                  <a:srgbClr val="000000"/>
                </a:solidFill>
              </a:rPr>
              <a:t>erb</a:t>
            </a:r>
            <a:r>
              <a:rPr lang="hu-HU" sz="1600" kern="0" dirty="0" err="1">
                <a:solidFill>
                  <a:srgbClr val="000000"/>
                </a:solidFill>
              </a:rPr>
              <a:t>ális</a:t>
            </a:r>
            <a:r>
              <a:rPr lang="en-GB" sz="1600" kern="0" dirty="0">
                <a:solidFill>
                  <a:srgbClr val="000000"/>
                </a:solidFill>
              </a:rPr>
              <a:t> </a:t>
            </a:r>
            <a:r>
              <a:rPr lang="hu-HU" sz="1600" kern="0" dirty="0">
                <a:solidFill>
                  <a:srgbClr val="000000"/>
                </a:solidFill>
              </a:rPr>
              <a:t>és</a:t>
            </a:r>
            <a:r>
              <a:rPr lang="en-GB" sz="1600" kern="0" dirty="0">
                <a:solidFill>
                  <a:srgbClr val="000000"/>
                </a:solidFill>
              </a:rPr>
              <a:t> non-verb</a:t>
            </a:r>
            <a:r>
              <a:rPr lang="hu-HU" sz="1600" kern="0" dirty="0" err="1">
                <a:solidFill>
                  <a:srgbClr val="000000"/>
                </a:solidFill>
              </a:rPr>
              <a:t>ális</a:t>
            </a:r>
            <a:r>
              <a:rPr lang="hu-HU" sz="1600" kern="0" dirty="0">
                <a:solidFill>
                  <a:srgbClr val="000000"/>
                </a:solidFill>
              </a:rPr>
              <a:t> reakciók feljegyzése</a:t>
            </a:r>
            <a:endParaRPr lang="en-GB" sz="1600" kern="0" dirty="0">
              <a:solidFill>
                <a:srgbClr val="000000"/>
              </a:solidFill>
            </a:endParaRPr>
          </a:p>
          <a:p>
            <a:pPr marL="361950" lvl="1" indent="11113" eaLnBrk="0" hangingPunct="0">
              <a:buClr>
                <a:srgbClr val="330066"/>
              </a:buClr>
              <a:buSzPct val="70000"/>
            </a:pPr>
            <a:r>
              <a:rPr lang="en-GB" sz="1600" kern="0" dirty="0">
                <a:solidFill>
                  <a:srgbClr val="000000"/>
                </a:solidFill>
              </a:rPr>
              <a:t>1.</a:t>
            </a:r>
            <a:r>
              <a:rPr lang="hu-HU" sz="1600" kern="0" dirty="0">
                <a:solidFill>
                  <a:srgbClr val="000000"/>
                </a:solidFill>
              </a:rPr>
              <a:t> tag</a:t>
            </a:r>
            <a:r>
              <a:rPr lang="en-GB" sz="1600" kern="0" dirty="0">
                <a:solidFill>
                  <a:srgbClr val="000000"/>
                </a:solidFill>
              </a:rPr>
              <a:t> – </a:t>
            </a:r>
            <a:r>
              <a:rPr lang="hu-HU" sz="1600" kern="0" dirty="0">
                <a:solidFill>
                  <a:srgbClr val="000000"/>
                </a:solidFill>
              </a:rPr>
              <a:t>bemutatja az ötletet</a:t>
            </a:r>
            <a:endParaRPr lang="en-GB" sz="1600" kern="0" dirty="0">
              <a:solidFill>
                <a:srgbClr val="000000"/>
              </a:solidFill>
            </a:endParaRPr>
          </a:p>
          <a:p>
            <a:pPr marL="361950" lvl="1" indent="11113" eaLnBrk="0" hangingPunct="0">
              <a:buClr>
                <a:srgbClr val="330066"/>
              </a:buClr>
              <a:buSzPct val="70000"/>
            </a:pPr>
            <a:r>
              <a:rPr lang="en-GB" sz="1600" kern="0" dirty="0">
                <a:solidFill>
                  <a:srgbClr val="000000"/>
                </a:solidFill>
              </a:rPr>
              <a:t>2.</a:t>
            </a:r>
            <a:r>
              <a:rPr lang="hu-HU" sz="1600" kern="0" dirty="0">
                <a:solidFill>
                  <a:srgbClr val="000000"/>
                </a:solidFill>
              </a:rPr>
              <a:t> tag</a:t>
            </a:r>
            <a:r>
              <a:rPr lang="en-GB" sz="1600" kern="0" dirty="0">
                <a:solidFill>
                  <a:srgbClr val="000000"/>
                </a:solidFill>
              </a:rPr>
              <a:t> – </a:t>
            </a:r>
            <a:r>
              <a:rPr lang="hu-HU" sz="1600" kern="0" dirty="0">
                <a:solidFill>
                  <a:srgbClr val="000000"/>
                </a:solidFill>
              </a:rPr>
              <a:t>nyomon követi a fellépő reakciókat</a:t>
            </a:r>
            <a:r>
              <a:rPr lang="en-GB" sz="1600" kern="0" dirty="0">
                <a:solidFill>
                  <a:srgbClr val="000000"/>
                </a:solidFill>
              </a:rPr>
              <a:t> (</a:t>
            </a:r>
            <a:r>
              <a:rPr lang="hu-HU" sz="1600" kern="0" dirty="0">
                <a:solidFill>
                  <a:srgbClr val="000000"/>
                </a:solidFill>
              </a:rPr>
              <a:t>érzelmek, megértés, stb.</a:t>
            </a:r>
            <a:r>
              <a:rPr lang="en-GB" sz="1600" kern="0" dirty="0">
                <a:solidFill>
                  <a:srgbClr val="000000"/>
                </a:solidFill>
              </a:rPr>
              <a:t>)</a:t>
            </a:r>
          </a:p>
          <a:p>
            <a:pPr marL="342900" indent="-342900" eaLnBrk="0" hangingPunct="0">
              <a:buClr>
                <a:srgbClr val="330066"/>
              </a:buClr>
              <a:buSzPct val="120000"/>
              <a:buFont typeface="Wingdings" pitchFamily="2" charset="2"/>
              <a:buChar char="§"/>
            </a:pPr>
            <a:r>
              <a:rPr lang="en-GB" sz="1600" kern="0" dirty="0" err="1">
                <a:solidFill>
                  <a:srgbClr val="000000"/>
                </a:solidFill>
              </a:rPr>
              <a:t>Felhasználók</a:t>
            </a:r>
            <a:r>
              <a:rPr lang="en-GB" sz="1600" kern="0" dirty="0">
                <a:solidFill>
                  <a:srgbClr val="000000"/>
                </a:solidFill>
              </a:rPr>
              <a:t> </a:t>
            </a:r>
            <a:r>
              <a:rPr lang="en-GB" sz="1600" kern="0" dirty="0" err="1">
                <a:solidFill>
                  <a:srgbClr val="000000"/>
                </a:solidFill>
              </a:rPr>
              <a:t>csoportja</a:t>
            </a:r>
            <a:r>
              <a:rPr lang="en-GB" sz="1600" kern="0" dirty="0">
                <a:solidFill>
                  <a:srgbClr val="000000"/>
                </a:solidFill>
              </a:rPr>
              <a:t> - </a:t>
            </a:r>
            <a:r>
              <a:rPr lang="en-GB" sz="1600" kern="0" dirty="0" err="1">
                <a:solidFill>
                  <a:srgbClr val="000000"/>
                </a:solidFill>
              </a:rPr>
              <a:t>próbáljon</a:t>
            </a:r>
            <a:r>
              <a:rPr lang="en-GB" sz="1600" kern="0" dirty="0">
                <a:solidFill>
                  <a:srgbClr val="000000"/>
                </a:solidFill>
              </a:rPr>
              <a:t> </a:t>
            </a:r>
            <a:r>
              <a:rPr lang="en-GB" sz="1600" kern="0" dirty="0" err="1">
                <a:solidFill>
                  <a:srgbClr val="000000"/>
                </a:solidFill>
              </a:rPr>
              <a:t>prototípust</a:t>
            </a:r>
            <a:r>
              <a:rPr lang="en-GB" sz="1600" kern="0" dirty="0">
                <a:solidFill>
                  <a:srgbClr val="000000"/>
                </a:solidFill>
              </a:rPr>
              <a:t> </a:t>
            </a:r>
            <a:r>
              <a:rPr lang="en-GB" sz="1600" kern="0" dirty="0" err="1">
                <a:solidFill>
                  <a:srgbClr val="000000"/>
                </a:solidFill>
              </a:rPr>
              <a:t>használni</a:t>
            </a:r>
            <a:r>
              <a:rPr lang="en-GB" sz="1600" kern="0" dirty="0">
                <a:solidFill>
                  <a:srgbClr val="000000"/>
                </a:solidFill>
              </a:rPr>
              <a:t>, </a:t>
            </a:r>
            <a:r>
              <a:rPr lang="en-GB" sz="1600" kern="0" dirty="0" err="1">
                <a:solidFill>
                  <a:srgbClr val="000000"/>
                </a:solidFill>
              </a:rPr>
              <a:t>tesztelni</a:t>
            </a:r>
            <a:r>
              <a:rPr lang="en-GB" sz="1600" kern="0" dirty="0">
                <a:solidFill>
                  <a:srgbClr val="000000"/>
                </a:solidFill>
              </a:rPr>
              <a:t>…</a:t>
            </a:r>
          </a:p>
          <a:p>
            <a:pPr marL="342900" indent="-342900" eaLnBrk="0" hangingPunct="0">
              <a:buClr>
                <a:srgbClr val="330066"/>
              </a:buClr>
              <a:buSzPct val="120000"/>
              <a:buFont typeface="Wingdings" pitchFamily="2" charset="2"/>
              <a:buChar char="§"/>
            </a:pPr>
            <a:r>
              <a:rPr lang="en-GB" sz="1600" kern="0" dirty="0" err="1">
                <a:solidFill>
                  <a:srgbClr val="000000"/>
                </a:solidFill>
              </a:rPr>
              <a:t>Beszélgetés</a:t>
            </a:r>
            <a:r>
              <a:rPr lang="en-GB" sz="1600" kern="0" dirty="0">
                <a:solidFill>
                  <a:srgbClr val="000000"/>
                </a:solidFill>
              </a:rPr>
              <a:t> a </a:t>
            </a:r>
            <a:r>
              <a:rPr lang="en-GB" sz="1600" kern="0" dirty="0" err="1">
                <a:solidFill>
                  <a:srgbClr val="000000"/>
                </a:solidFill>
              </a:rPr>
              <a:t>felhasználókkal</a:t>
            </a:r>
            <a:r>
              <a:rPr lang="en-GB" sz="1600" kern="0" dirty="0">
                <a:solidFill>
                  <a:srgbClr val="000000"/>
                </a:solidFill>
              </a:rPr>
              <a:t> - </a:t>
            </a:r>
            <a:r>
              <a:rPr lang="en-GB" sz="1600" kern="0" dirty="0" err="1">
                <a:solidFill>
                  <a:srgbClr val="000000"/>
                </a:solidFill>
              </a:rPr>
              <a:t>eredmények</a:t>
            </a:r>
            <a:endParaRPr lang="en-GB" sz="1600" kern="0" dirty="0">
              <a:solidFill>
                <a:srgbClr val="000000"/>
              </a:solidFill>
            </a:endParaRPr>
          </a:p>
          <a:p>
            <a:pPr marL="342900" indent="-342900" eaLnBrk="0" hangingPunct="0">
              <a:buClr>
                <a:srgbClr val="330066"/>
              </a:buClr>
              <a:buSzPct val="120000"/>
              <a:buFont typeface="Wingdings" pitchFamily="2" charset="2"/>
              <a:buChar char="§"/>
            </a:pPr>
            <a:r>
              <a:rPr lang="en-GB" sz="1600" kern="0" dirty="0" err="1">
                <a:solidFill>
                  <a:srgbClr val="000000"/>
                </a:solidFill>
              </a:rPr>
              <a:t>További</a:t>
            </a:r>
            <a:r>
              <a:rPr lang="en-GB" sz="1600" kern="0" dirty="0">
                <a:solidFill>
                  <a:srgbClr val="000000"/>
                </a:solidFill>
              </a:rPr>
              <a:t> </a:t>
            </a:r>
            <a:r>
              <a:rPr lang="en-GB" sz="1600" kern="0" dirty="0" err="1">
                <a:solidFill>
                  <a:srgbClr val="000000"/>
                </a:solidFill>
              </a:rPr>
              <a:t>ötletek</a:t>
            </a:r>
            <a:r>
              <a:rPr lang="en-GB" sz="1600" kern="0" dirty="0">
                <a:solidFill>
                  <a:srgbClr val="000000"/>
                </a:solidFill>
              </a:rPr>
              <a:t> </a:t>
            </a:r>
            <a:r>
              <a:rPr lang="en-GB" sz="1600" kern="0" dirty="0" err="1">
                <a:solidFill>
                  <a:srgbClr val="000000"/>
                </a:solidFill>
              </a:rPr>
              <a:t>rögzítése</a:t>
            </a:r>
            <a:r>
              <a:rPr lang="en-GB" sz="1600" kern="0" dirty="0">
                <a:solidFill>
                  <a:srgbClr val="000000"/>
                </a:solidFill>
              </a:rPr>
              <a:t> </a:t>
            </a:r>
            <a:r>
              <a:rPr lang="en-GB" sz="1600" kern="0" dirty="0" err="1">
                <a:solidFill>
                  <a:srgbClr val="000000"/>
                </a:solidFill>
              </a:rPr>
              <a:t>és</a:t>
            </a:r>
            <a:r>
              <a:rPr lang="en-GB" sz="1600" kern="0" dirty="0">
                <a:solidFill>
                  <a:srgbClr val="000000"/>
                </a:solidFill>
              </a:rPr>
              <a:t> </a:t>
            </a:r>
            <a:r>
              <a:rPr lang="en-GB" sz="1600" kern="0" dirty="0" err="1">
                <a:solidFill>
                  <a:srgbClr val="000000"/>
                </a:solidFill>
              </a:rPr>
              <a:t>nyomon</a:t>
            </a:r>
            <a:r>
              <a:rPr lang="en-GB" sz="1600" kern="0" dirty="0">
                <a:solidFill>
                  <a:srgbClr val="000000"/>
                </a:solidFill>
              </a:rPr>
              <a:t> </a:t>
            </a:r>
            <a:r>
              <a:rPr lang="en-GB" sz="1600" kern="0" dirty="0" err="1">
                <a:solidFill>
                  <a:srgbClr val="000000"/>
                </a:solidFill>
              </a:rPr>
              <a:t>követése</a:t>
            </a:r>
            <a:endParaRPr lang="en-GB" sz="1600" kern="0" dirty="0">
              <a:solidFill>
                <a:srgbClr val="000000"/>
              </a:solidFill>
            </a:endParaRPr>
          </a:p>
        </p:txBody>
      </p:sp>
      <p:sp>
        <p:nvSpPr>
          <p:cNvPr id="16" name="Pravokotnik 15"/>
          <p:cNvSpPr/>
          <p:nvPr/>
        </p:nvSpPr>
        <p:spPr bwMode="auto">
          <a:xfrm>
            <a:off x="1740991" y="3277200"/>
            <a:ext cx="1152128" cy="693526"/>
          </a:xfrm>
          <a:prstGeom prst="rect">
            <a:avLst/>
          </a:prstGeom>
          <a:solidFill>
            <a:srgbClr val="00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Ograda vsebine 2"/>
          <p:cNvSpPr txBox="1">
            <a:spLocks/>
          </p:cNvSpPr>
          <p:nvPr/>
        </p:nvSpPr>
        <p:spPr bwMode="auto">
          <a:xfrm>
            <a:off x="8513166" y="4059016"/>
            <a:ext cx="2894807" cy="200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330066"/>
              </a:buClr>
              <a:buSzPct val="70000"/>
            </a:pPr>
            <a:r>
              <a:rPr lang="en-GB" sz="1600" dirty="0">
                <a:solidFill>
                  <a:srgbClr val="000000"/>
                </a:solidFill>
              </a:rPr>
              <a:t>A </a:t>
            </a:r>
            <a:r>
              <a:rPr lang="en-GB" sz="1600" dirty="0" err="1">
                <a:solidFill>
                  <a:srgbClr val="000000"/>
                </a:solidFill>
              </a:rPr>
              <a:t>prototípus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optimalizálása</a:t>
            </a:r>
            <a:endParaRPr lang="en-GB" sz="1600" kern="0" dirty="0">
              <a:solidFill>
                <a:srgbClr val="000000"/>
              </a:solidFill>
            </a:endParaRPr>
          </a:p>
          <a:p>
            <a:pPr marL="342900" indent="-342900" defTabSz="476250" eaLnBrk="0" hangingPunct="0">
              <a:spcBef>
                <a:spcPct val="20000"/>
              </a:spcBef>
              <a:buClr>
                <a:srgbClr val="330066"/>
              </a:buClr>
              <a:buSzPct val="120000"/>
              <a:buFont typeface="Wingdings" pitchFamily="2" charset="2"/>
              <a:buChar char="§"/>
            </a:pPr>
            <a:r>
              <a:rPr lang="hu-HU" sz="1600" kern="0" dirty="0">
                <a:solidFill>
                  <a:srgbClr val="000000"/>
                </a:solidFill>
              </a:rPr>
              <a:t>Válaszok elemzése – melyek közülük a legfontosabbak.</a:t>
            </a:r>
            <a:endParaRPr lang="en-GB" sz="1600" kern="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330066"/>
              </a:buClr>
              <a:buSzPct val="120000"/>
              <a:buFont typeface="Wingdings" pitchFamily="2" charset="2"/>
              <a:buChar char="§"/>
            </a:pPr>
            <a:r>
              <a:rPr lang="hu-HU" sz="1600" dirty="0">
                <a:solidFill>
                  <a:srgbClr val="000000"/>
                </a:solidFill>
              </a:rPr>
              <a:t>Prototípus optimalizálása</a:t>
            </a:r>
            <a:endParaRPr lang="en-GB" sz="1600" kern="0" dirty="0">
              <a:solidFill>
                <a:srgbClr val="000000"/>
              </a:solidFill>
            </a:endParaRPr>
          </a:p>
        </p:txBody>
      </p:sp>
      <p:cxnSp>
        <p:nvCxnSpPr>
          <p:cNvPr id="19" name="Raven puščični konektor 18"/>
          <p:cNvCxnSpPr/>
          <p:nvPr/>
        </p:nvCxnSpPr>
        <p:spPr bwMode="auto">
          <a:xfrm>
            <a:off x="3444949" y="3607922"/>
            <a:ext cx="1439814" cy="0"/>
          </a:xfrm>
          <a:prstGeom prst="straightConnector1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Raven puščični konektor 19"/>
          <p:cNvCxnSpPr/>
          <p:nvPr/>
        </p:nvCxnSpPr>
        <p:spPr bwMode="auto">
          <a:xfrm>
            <a:off x="7307237" y="3623963"/>
            <a:ext cx="1516286" cy="0"/>
          </a:xfrm>
          <a:prstGeom prst="straightConnector1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9436100" y="0"/>
            <a:ext cx="2584450" cy="1117229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dirty="0"/>
              <a:t>Gyakorlati munka		</a:t>
            </a:r>
            <a:r>
              <a:rPr lang="sl-SI" b="1" dirty="0"/>
              <a:t>T</a:t>
            </a:r>
            <a:r>
              <a:rPr lang="sl-SI" dirty="0"/>
              <a:t>	</a:t>
            </a:r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endParaRPr lang="sl-SI" sz="200" dirty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dirty="0"/>
              <a:t>csoportmunka</a:t>
            </a:r>
          </a:p>
          <a:p>
            <a:pPr marL="0" lvl="1">
              <a:lnSpc>
                <a:spcPct val="90000"/>
              </a:lnSpc>
              <a:buClr>
                <a:schemeClr val="accent1"/>
              </a:buClr>
            </a:pPr>
            <a:r>
              <a:rPr lang="sl-SI" dirty="0"/>
              <a:t>30 perc</a:t>
            </a:r>
          </a:p>
        </p:txBody>
      </p:sp>
      <p:sp>
        <p:nvSpPr>
          <p:cNvPr id="22" name="Pravokotnik 21"/>
          <p:cNvSpPr/>
          <p:nvPr/>
        </p:nvSpPr>
        <p:spPr bwMode="auto">
          <a:xfrm>
            <a:off x="9205628" y="3277200"/>
            <a:ext cx="1152128" cy="693526"/>
          </a:xfrm>
          <a:prstGeom prst="rect">
            <a:avLst/>
          </a:prstGeom>
          <a:solidFill>
            <a:srgbClr val="00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Ograda vsebine 2"/>
          <p:cNvSpPr txBox="1">
            <a:spLocks/>
          </p:cNvSpPr>
          <p:nvPr/>
        </p:nvSpPr>
        <p:spPr bwMode="auto">
          <a:xfrm>
            <a:off x="1259458" y="3970726"/>
            <a:ext cx="2557948" cy="192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330066"/>
              </a:buClr>
              <a:buSzPct val="70000"/>
              <a:defRPr/>
            </a:pPr>
            <a:r>
              <a:rPr lang="hu-HU" sz="1600" kern="0" dirty="0">
                <a:solidFill>
                  <a:srgbClr val="000000"/>
                </a:solidFill>
              </a:rPr>
              <a:t>Prototípus előkészítése</a:t>
            </a:r>
            <a:endParaRPr lang="en-GB" sz="1600" kern="0" dirty="0">
              <a:solidFill>
                <a:srgbClr val="000000"/>
              </a:solidFill>
            </a:endParaRPr>
          </a:p>
        </p:txBody>
      </p:sp>
      <p:sp>
        <p:nvSpPr>
          <p:cNvPr id="27" name="Ograda vsebine 2"/>
          <p:cNvSpPr txBox="1">
            <a:spLocks/>
          </p:cNvSpPr>
          <p:nvPr/>
        </p:nvSpPr>
        <p:spPr bwMode="auto">
          <a:xfrm>
            <a:off x="1740991" y="2682373"/>
            <a:ext cx="1165163" cy="43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330066"/>
              </a:buClr>
              <a:buSzPct val="70000"/>
              <a:defRPr/>
            </a:pPr>
            <a:r>
              <a:rPr lang="sl-SI" sz="2000" kern="0" dirty="0">
                <a:solidFill>
                  <a:srgbClr val="000000"/>
                </a:solidFill>
              </a:rPr>
              <a:t>1. fázis</a:t>
            </a:r>
          </a:p>
        </p:txBody>
      </p:sp>
      <p:sp>
        <p:nvSpPr>
          <p:cNvPr id="33" name="Ograda vsebine 2"/>
          <p:cNvSpPr txBox="1">
            <a:spLocks/>
          </p:cNvSpPr>
          <p:nvPr/>
        </p:nvSpPr>
        <p:spPr bwMode="auto">
          <a:xfrm>
            <a:off x="5166659" y="2682373"/>
            <a:ext cx="1165163" cy="43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330066"/>
              </a:buClr>
              <a:buSzPct val="70000"/>
              <a:defRPr/>
            </a:pPr>
            <a:r>
              <a:rPr lang="sl-SI" sz="2000" kern="0" dirty="0">
                <a:solidFill>
                  <a:srgbClr val="000000"/>
                </a:solidFill>
              </a:rPr>
              <a:t>2. fázis </a:t>
            </a:r>
          </a:p>
        </p:txBody>
      </p:sp>
      <p:sp>
        <p:nvSpPr>
          <p:cNvPr id="34" name="Ograda vsebine 2"/>
          <p:cNvSpPr txBox="1">
            <a:spLocks/>
          </p:cNvSpPr>
          <p:nvPr/>
        </p:nvSpPr>
        <p:spPr bwMode="auto">
          <a:xfrm>
            <a:off x="9174908" y="2682373"/>
            <a:ext cx="1165163" cy="43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330066"/>
              </a:buClr>
              <a:buSzPct val="70000"/>
              <a:defRPr/>
            </a:pPr>
            <a:r>
              <a:rPr lang="sl-SI" sz="2000" kern="0" dirty="0">
                <a:solidFill>
                  <a:srgbClr val="000000"/>
                </a:solidFill>
              </a:rPr>
              <a:t>3. fázis</a:t>
            </a:r>
          </a:p>
        </p:txBody>
      </p:sp>
    </p:spTree>
    <p:extLst>
      <p:ext uri="{BB962C8B-B14F-4D97-AF65-F5344CB8AC3E}">
        <p14:creationId xmlns:p14="http://schemas.microsoft.com/office/powerpoint/2010/main" val="1797723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Gyors bemutató és liftmenet</a:t>
            </a:r>
            <a:endParaRPr lang="en-GB" dirty="0"/>
          </a:p>
        </p:txBody>
      </p:sp>
      <p:sp>
        <p:nvSpPr>
          <p:cNvPr id="5" name="Ograda vsebine 2"/>
          <p:cNvSpPr txBox="1">
            <a:spLocks/>
          </p:cNvSpPr>
          <p:nvPr/>
        </p:nvSpPr>
        <p:spPr bwMode="auto">
          <a:xfrm>
            <a:off x="1097281" y="1799305"/>
            <a:ext cx="10058400" cy="461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hu-HU" sz="2000" kern="0" dirty="0"/>
              <a:t>R</a:t>
            </a:r>
            <a:r>
              <a:rPr lang="en-GB" sz="2000" kern="0" dirty="0" err="1"/>
              <a:t>övid</a:t>
            </a:r>
            <a:r>
              <a:rPr lang="en-GB" sz="2000" kern="0" dirty="0"/>
              <a:t> </a:t>
            </a:r>
            <a:r>
              <a:rPr lang="en-GB" sz="2000" kern="0" dirty="0" err="1"/>
              <a:t>bemutató</a:t>
            </a:r>
            <a:r>
              <a:rPr lang="en-GB" sz="2000" kern="0" dirty="0"/>
              <a:t>, </a:t>
            </a:r>
            <a:r>
              <a:rPr lang="hu-HU" sz="2000" kern="0" dirty="0"/>
              <a:t>figyelemfelkeltő</a:t>
            </a:r>
            <a:r>
              <a:rPr lang="en-GB" sz="2000" kern="0" dirty="0"/>
              <a:t> </a:t>
            </a:r>
            <a:r>
              <a:rPr lang="en-GB" sz="2000" kern="0" dirty="0" err="1"/>
              <a:t>beszéd</a:t>
            </a:r>
            <a:endParaRPr lang="en-GB" sz="2000" kern="0" dirty="0"/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hu-HU" sz="2000" kern="0" dirty="0"/>
              <a:t>A világos célt kell bemutatni</a:t>
            </a:r>
            <a:endParaRPr lang="en-GB" sz="2000" kern="0" dirty="0"/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2000" kern="0" dirty="0"/>
              <a:t>5-15 </a:t>
            </a:r>
            <a:r>
              <a:rPr lang="hu-HU" sz="2000" kern="0" dirty="0"/>
              <a:t>perc</a:t>
            </a:r>
            <a:r>
              <a:rPr lang="en-GB" sz="2000" kern="0" dirty="0"/>
              <a:t> (</a:t>
            </a:r>
            <a:r>
              <a:rPr lang="hu-HU" sz="2000" kern="0" dirty="0"/>
              <a:t>liftmenet</a:t>
            </a:r>
            <a:r>
              <a:rPr lang="en-GB" sz="2000" kern="0" dirty="0"/>
              <a:t>: 2-3 </a:t>
            </a:r>
            <a:r>
              <a:rPr lang="hu-HU" sz="2000" kern="0" dirty="0"/>
              <a:t>perc</a:t>
            </a:r>
            <a:r>
              <a:rPr lang="en-GB" sz="2000" kern="0" dirty="0"/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hu-HU" sz="2000" kern="0" dirty="0"/>
              <a:t>Az ötlet lényegének bemutatása az érdekeltek/felhasználók/potenciális befektetők felé, konkrét céllal, pl.</a:t>
            </a:r>
            <a:r>
              <a:rPr lang="en-GB" sz="2000" kern="0" dirty="0"/>
              <a:t>:</a:t>
            </a:r>
          </a:p>
          <a:p>
            <a:pPr marL="800100" lvl="1" indent="-342900" eaLnBrk="0" hangingPunct="0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hu-HU" sz="2000" kern="0" dirty="0"/>
              <a:t>használat</a:t>
            </a:r>
            <a:endParaRPr lang="en-GB" sz="2000" kern="0" dirty="0"/>
          </a:p>
          <a:p>
            <a:pPr marL="800100" lvl="1" indent="-342900" eaLnBrk="0" hangingPunct="0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2000" kern="0" dirty="0" err="1"/>
              <a:t>Bevezetés</a:t>
            </a:r>
            <a:r>
              <a:rPr lang="en-GB" sz="2000" kern="0" dirty="0"/>
              <a:t> </a:t>
            </a:r>
            <a:r>
              <a:rPr lang="en-GB" sz="2000" kern="0" dirty="0" err="1"/>
              <a:t>és</a:t>
            </a:r>
            <a:r>
              <a:rPr lang="en-GB" sz="2000" kern="0" dirty="0"/>
              <a:t> </a:t>
            </a:r>
            <a:r>
              <a:rPr lang="en-GB" sz="2000" kern="0" dirty="0" err="1"/>
              <a:t>megvalósítás</a:t>
            </a:r>
            <a:endParaRPr lang="en-GB" sz="2000" kern="0" dirty="0"/>
          </a:p>
          <a:p>
            <a:pPr marL="800100" lvl="1" indent="-342900" eaLnBrk="0" hangingPunct="0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hu-HU" sz="2000" kern="0" dirty="0"/>
              <a:t>támogatás - pénzügyi, anyagi, műszaki, promóciós</a:t>
            </a:r>
            <a:endParaRPr lang="en-GB" sz="2000" kern="0" dirty="0"/>
          </a:p>
          <a:p>
            <a:pPr marL="800100" lvl="1" indent="-342900" eaLnBrk="0" hangingPunct="0"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hu-HU" sz="2000" kern="0" dirty="0"/>
              <a:t>együttműködés</a:t>
            </a:r>
            <a:endParaRPr lang="en-GB" sz="2000" kern="0" dirty="0"/>
          </a:p>
          <a:p>
            <a:pPr lvl="1" eaLnBrk="0" hangingPunct="0">
              <a:spcBef>
                <a:spcPct val="20000"/>
              </a:spcBef>
              <a:buClr>
                <a:schemeClr val="tx2"/>
              </a:buClr>
              <a:buSzPct val="70000"/>
            </a:pPr>
            <a:endParaRPr lang="en-GB" sz="2000" kern="0" dirty="0"/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hu-HU" sz="2000" kern="0" dirty="0"/>
              <a:t>próbáljunk meg</a:t>
            </a:r>
            <a:r>
              <a:rPr lang="en-GB" sz="2000" kern="0" dirty="0"/>
              <a:t>:	- </a:t>
            </a:r>
            <a:r>
              <a:rPr lang="hu-HU" sz="2000" kern="0" dirty="0"/>
              <a:t>érdekesnek és kreatívnak lenni</a:t>
            </a:r>
            <a:br>
              <a:rPr lang="en-GB" sz="2000" kern="0" dirty="0"/>
            </a:br>
            <a:r>
              <a:rPr lang="hu-HU" sz="2000" kern="0" dirty="0"/>
              <a:t>		</a:t>
            </a:r>
            <a:r>
              <a:rPr lang="en-GB" sz="2000" kern="0" dirty="0"/>
              <a:t>			- </a:t>
            </a:r>
            <a:r>
              <a:rPr lang="hu-HU" sz="2000" kern="0" dirty="0"/>
              <a:t>legyünk megbízhatóak, </a:t>
            </a:r>
            <a:r>
              <a:rPr lang="hu-HU" sz="2000" kern="0" dirty="0" err="1"/>
              <a:t>gyakorlatiasak</a:t>
            </a:r>
            <a:r>
              <a:rPr lang="hu-HU" sz="2000" kern="0" dirty="0"/>
              <a:t>, konkrét adatokkal</a:t>
            </a:r>
            <a:br>
              <a:rPr lang="en-GB" sz="2000" kern="0" dirty="0"/>
            </a:br>
            <a:r>
              <a:rPr lang="en-GB" sz="2000" kern="0" dirty="0"/>
              <a:t>		</a:t>
            </a:r>
            <a:r>
              <a:rPr lang="hu-HU" sz="2000" kern="0" dirty="0"/>
              <a:t>		</a:t>
            </a:r>
            <a:r>
              <a:rPr lang="en-GB" sz="2000" kern="0" dirty="0"/>
              <a:t>	- </a:t>
            </a:r>
            <a:r>
              <a:rPr lang="hu-HU" sz="2000" kern="0" dirty="0"/>
              <a:t>egyértelműen a célközönségnek szóljon a bemutató</a:t>
            </a:r>
            <a:endParaRPr lang="en-GB" sz="2000" kern="0" dirty="0"/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 rot="20204747">
            <a:off x="6737040" y="1403850"/>
            <a:ext cx="368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Az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ötletek</a:t>
            </a:r>
            <a:r>
              <a:rPr lang="en-GB" dirty="0">
                <a:solidFill>
                  <a:srgbClr val="FF0000"/>
                </a:solidFill>
              </a:rPr>
              <a:t> / </a:t>
            </a:r>
            <a:r>
              <a:rPr lang="en-GB" dirty="0" err="1">
                <a:solidFill>
                  <a:srgbClr val="FF0000"/>
                </a:solidFill>
              </a:rPr>
              <a:t>projektek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bemutatása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elengedhetetlen</a:t>
            </a:r>
            <a:r>
              <a:rPr lang="en-GB" dirty="0">
                <a:solidFill>
                  <a:srgbClr val="FF0000"/>
                </a:solidFill>
              </a:rPr>
              <a:t> a </a:t>
            </a:r>
            <a:r>
              <a:rPr lang="en-GB" dirty="0" err="1">
                <a:solidFill>
                  <a:srgbClr val="FF0000"/>
                </a:solidFill>
              </a:rPr>
              <a:t>sikerhez</a:t>
            </a:r>
            <a:r>
              <a:rPr lang="hu-HU" dirty="0">
                <a:solidFill>
                  <a:srgbClr val="FF0000"/>
                </a:solidFill>
              </a:rPr>
              <a:t>!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2106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gyorsbemutató szerkezete</a:t>
            </a:r>
            <a:endParaRPr lang="en-GB" b="0" dirty="0"/>
          </a:p>
        </p:txBody>
      </p:sp>
      <p:cxnSp>
        <p:nvCxnSpPr>
          <p:cNvPr id="6" name="Raven konektor 5"/>
          <p:cNvCxnSpPr/>
          <p:nvPr/>
        </p:nvCxnSpPr>
        <p:spPr bwMode="auto">
          <a:xfrm>
            <a:off x="2171564" y="5949280"/>
            <a:ext cx="7848872" cy="0"/>
          </a:xfrm>
          <a:prstGeom prst="line">
            <a:avLst/>
          </a:prstGeom>
          <a:solidFill>
            <a:schemeClr val="tx2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Raven konektor 6"/>
          <p:cNvCxnSpPr/>
          <p:nvPr/>
        </p:nvCxnSpPr>
        <p:spPr bwMode="auto">
          <a:xfrm flipV="1">
            <a:off x="2171564" y="2780928"/>
            <a:ext cx="6264696" cy="3168352"/>
          </a:xfrm>
          <a:prstGeom prst="line">
            <a:avLst/>
          </a:prstGeom>
          <a:solidFill>
            <a:schemeClr val="tx2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Raven konektor 9"/>
          <p:cNvCxnSpPr/>
          <p:nvPr/>
        </p:nvCxnSpPr>
        <p:spPr bwMode="auto">
          <a:xfrm>
            <a:off x="8436260" y="2780928"/>
            <a:ext cx="1584176" cy="3168352"/>
          </a:xfrm>
          <a:prstGeom prst="line">
            <a:avLst/>
          </a:prstGeom>
          <a:solidFill>
            <a:schemeClr val="tx2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PoljeZBesedilom 12"/>
          <p:cNvSpPr txBox="1"/>
          <p:nvPr/>
        </p:nvSpPr>
        <p:spPr>
          <a:xfrm rot="19942860">
            <a:off x="1649756" y="4465373"/>
            <a:ext cx="1924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Probl</a:t>
            </a:r>
            <a:r>
              <a:rPr lang="hu-HU" dirty="0" err="1"/>
              <a:t>éma</a:t>
            </a:r>
            <a:endParaRPr lang="en-GB" dirty="0"/>
          </a:p>
          <a:p>
            <a:r>
              <a:rPr lang="en-GB" sz="1400" dirty="0" err="1"/>
              <a:t>probl</a:t>
            </a:r>
            <a:r>
              <a:rPr lang="hu-HU" sz="1400" dirty="0" err="1"/>
              <a:t>éma</a:t>
            </a:r>
            <a:r>
              <a:rPr lang="en-GB" sz="1400" dirty="0"/>
              <a:t>/</a:t>
            </a:r>
            <a:r>
              <a:rPr lang="hu-HU" sz="1400" dirty="0"/>
              <a:t>kihívás</a:t>
            </a:r>
            <a:r>
              <a:rPr lang="en-GB" sz="1400" dirty="0"/>
              <a:t> (</a:t>
            </a:r>
            <a:r>
              <a:rPr lang="en-GB" sz="1400" dirty="0" err="1"/>
              <a:t>csatlakozzon</a:t>
            </a:r>
            <a:r>
              <a:rPr lang="en-GB" sz="1400" dirty="0"/>
              <a:t> a </a:t>
            </a:r>
            <a:r>
              <a:rPr lang="en-GB" sz="1400" dirty="0" err="1"/>
              <a:t>közönséghez</a:t>
            </a:r>
            <a:r>
              <a:rPr lang="en-GB" sz="1400" dirty="0"/>
              <a:t>) </a:t>
            </a:r>
          </a:p>
        </p:txBody>
      </p:sp>
      <p:cxnSp>
        <p:nvCxnSpPr>
          <p:cNvPr id="23" name="Raven konektor 22"/>
          <p:cNvCxnSpPr/>
          <p:nvPr/>
        </p:nvCxnSpPr>
        <p:spPr bwMode="auto">
          <a:xfrm>
            <a:off x="4547828" y="4797152"/>
            <a:ext cx="0" cy="115212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Raven konektor 24"/>
          <p:cNvCxnSpPr/>
          <p:nvPr/>
        </p:nvCxnSpPr>
        <p:spPr bwMode="auto">
          <a:xfrm>
            <a:off x="8940316" y="3861048"/>
            <a:ext cx="0" cy="208823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PoljeZBesedilom 26"/>
          <p:cNvSpPr txBox="1"/>
          <p:nvPr/>
        </p:nvSpPr>
        <p:spPr>
          <a:xfrm>
            <a:off x="3384863" y="5445224"/>
            <a:ext cx="109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/>
              <a:t>bevezetés</a:t>
            </a:r>
            <a:endParaRPr lang="en-GB" i="1" dirty="0"/>
          </a:p>
        </p:txBody>
      </p:sp>
      <p:sp>
        <p:nvSpPr>
          <p:cNvPr id="28" name="PoljeZBesedilom 27"/>
          <p:cNvSpPr txBox="1"/>
          <p:nvPr/>
        </p:nvSpPr>
        <p:spPr>
          <a:xfrm>
            <a:off x="6059997" y="5373216"/>
            <a:ext cx="1034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/>
              <a:t>fejlesztés</a:t>
            </a:r>
            <a:endParaRPr lang="en-GB" i="1" dirty="0"/>
          </a:p>
        </p:txBody>
      </p:sp>
      <p:sp>
        <p:nvSpPr>
          <p:cNvPr id="29" name="PoljeZBesedilom 28"/>
          <p:cNvSpPr txBox="1"/>
          <p:nvPr/>
        </p:nvSpPr>
        <p:spPr>
          <a:xfrm>
            <a:off x="9084333" y="5445224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/>
              <a:t>vége</a:t>
            </a:r>
            <a:endParaRPr lang="en-GB" i="1" dirty="0"/>
          </a:p>
        </p:txBody>
      </p:sp>
      <p:sp>
        <p:nvSpPr>
          <p:cNvPr id="31" name="PoljeZBesedilom 30"/>
          <p:cNvSpPr txBox="1"/>
          <p:nvPr/>
        </p:nvSpPr>
        <p:spPr>
          <a:xfrm rot="19942860">
            <a:off x="3731854" y="3671731"/>
            <a:ext cx="133402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Mit</a:t>
            </a:r>
            <a:r>
              <a:rPr lang="en-GB" dirty="0"/>
              <a:t>, </a:t>
            </a:r>
            <a:r>
              <a:rPr lang="en-GB" dirty="0" err="1"/>
              <a:t>hogyan</a:t>
            </a:r>
            <a:endParaRPr lang="en-GB" dirty="0"/>
          </a:p>
          <a:p>
            <a:r>
              <a:rPr lang="en-GB" dirty="0" err="1"/>
              <a:t>csinálju</a:t>
            </a:r>
            <a:r>
              <a:rPr lang="hu-HU" dirty="0"/>
              <a:t>n</a:t>
            </a:r>
            <a:r>
              <a:rPr lang="en-GB" dirty="0"/>
              <a:t>k </a:t>
            </a:r>
          </a:p>
          <a:p>
            <a:r>
              <a:rPr lang="hu-HU" sz="1400" dirty="0"/>
              <a:t>ötlet/megoldás</a:t>
            </a:r>
            <a:endParaRPr lang="en-GB" sz="1400" dirty="0"/>
          </a:p>
        </p:txBody>
      </p:sp>
      <p:sp>
        <p:nvSpPr>
          <p:cNvPr id="32" name="PoljeZBesedilom 31"/>
          <p:cNvSpPr txBox="1"/>
          <p:nvPr/>
        </p:nvSpPr>
        <p:spPr>
          <a:xfrm rot="19942860">
            <a:off x="4893043" y="2744516"/>
            <a:ext cx="14830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Miért mi vagyunk a legjobbak?</a:t>
            </a:r>
            <a:endParaRPr lang="en-GB" dirty="0"/>
          </a:p>
          <a:p>
            <a:r>
              <a:rPr lang="hu-HU" sz="1400" dirty="0"/>
              <a:t>a projekt előnyei</a:t>
            </a:r>
            <a:endParaRPr lang="en-GB" sz="1400" dirty="0"/>
          </a:p>
        </p:txBody>
      </p:sp>
      <p:sp>
        <p:nvSpPr>
          <p:cNvPr id="33" name="PoljeZBesedilom 32"/>
          <p:cNvSpPr txBox="1"/>
          <p:nvPr/>
        </p:nvSpPr>
        <p:spPr>
          <a:xfrm rot="19942860">
            <a:off x="6088273" y="1909839"/>
            <a:ext cx="16030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Vízió</a:t>
            </a:r>
            <a:r>
              <a:rPr lang="en-GB" dirty="0"/>
              <a:t> - </a:t>
            </a:r>
          </a:p>
          <a:p>
            <a:r>
              <a:rPr lang="hu-HU" dirty="0"/>
              <a:t>nagy kép</a:t>
            </a:r>
            <a:endParaRPr lang="en-GB" dirty="0"/>
          </a:p>
          <a:p>
            <a:r>
              <a:rPr lang="hu-HU" sz="1400" dirty="0"/>
              <a:t>a projekt lehetséges következő fázisai</a:t>
            </a:r>
            <a:endParaRPr lang="en-GB" sz="1400" dirty="0"/>
          </a:p>
        </p:txBody>
      </p:sp>
      <p:sp>
        <p:nvSpPr>
          <p:cNvPr id="34" name="PoljeZBesedilom 33"/>
          <p:cNvSpPr txBox="1"/>
          <p:nvPr/>
        </p:nvSpPr>
        <p:spPr>
          <a:xfrm rot="1973943">
            <a:off x="8731906" y="2522598"/>
            <a:ext cx="19979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Egyéb infók</a:t>
            </a:r>
            <a:endParaRPr lang="en-GB" dirty="0"/>
          </a:p>
          <a:p>
            <a:r>
              <a:rPr lang="hu-HU" sz="1400" dirty="0"/>
              <a:t>szükséges tevékenységek</a:t>
            </a:r>
            <a:r>
              <a:rPr lang="en-GB" sz="1400" dirty="0"/>
              <a:t>, </a:t>
            </a:r>
            <a:r>
              <a:rPr lang="en-GB" sz="1400" dirty="0" err="1"/>
              <a:t>cselekvésre</a:t>
            </a:r>
            <a:r>
              <a:rPr lang="en-GB" sz="1400" dirty="0"/>
              <a:t> </a:t>
            </a:r>
            <a:r>
              <a:rPr lang="en-GB" sz="1400" dirty="0" err="1"/>
              <a:t>való</a:t>
            </a:r>
            <a:r>
              <a:rPr lang="en-GB" sz="1400" dirty="0"/>
              <a:t> </a:t>
            </a:r>
            <a:r>
              <a:rPr lang="en-GB" sz="1400" dirty="0" err="1"/>
              <a:t>felhívás</a:t>
            </a:r>
            <a:r>
              <a:rPr lang="en-GB" sz="1400" dirty="0"/>
              <a:t>, </a:t>
            </a:r>
            <a:r>
              <a:rPr lang="en-GB" sz="1400" dirty="0" err="1"/>
              <a:t>támogatási</a:t>
            </a:r>
            <a:r>
              <a:rPr lang="en-GB" sz="1400" dirty="0"/>
              <a:t> </a:t>
            </a:r>
            <a:r>
              <a:rPr lang="en-GB" sz="1400" dirty="0" err="1"/>
              <a:t>követelmények</a:t>
            </a:r>
            <a:r>
              <a:rPr lang="en-GB" sz="1400" dirty="0"/>
              <a:t>, </a:t>
            </a:r>
            <a:r>
              <a:rPr lang="hu-HU" sz="1400" dirty="0"/>
              <a:t>utószó</a:t>
            </a:r>
            <a:endParaRPr lang="en-GB" dirty="0"/>
          </a:p>
        </p:txBody>
      </p:sp>
      <p:sp>
        <p:nvSpPr>
          <p:cNvPr id="50" name="PoljeZBesedilom 49"/>
          <p:cNvSpPr txBox="1"/>
          <p:nvPr/>
        </p:nvSpPr>
        <p:spPr>
          <a:xfrm>
            <a:off x="7153801" y="1737360"/>
            <a:ext cx="1553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Csúcspont -</a:t>
            </a:r>
          </a:p>
          <a:p>
            <a:r>
              <a:rPr lang="sl-SI" dirty="0"/>
              <a:t>az eladás ideje</a:t>
            </a:r>
            <a:endParaRPr lang="en-GB" dirty="0"/>
          </a:p>
        </p:txBody>
      </p:sp>
      <p:sp>
        <p:nvSpPr>
          <p:cNvPr id="51" name="PoljeZBesedilom 50"/>
          <p:cNvSpPr txBox="1"/>
          <p:nvPr/>
        </p:nvSpPr>
        <p:spPr>
          <a:xfrm>
            <a:off x="5951984" y="6093296"/>
            <a:ext cx="1389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TÖRTÉNET!!!</a:t>
            </a:r>
            <a:endParaRPr lang="en-GB" dirty="0"/>
          </a:p>
        </p:txBody>
      </p:sp>
      <p:pic>
        <p:nvPicPr>
          <p:cNvPr id="449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682" y="2020999"/>
            <a:ext cx="2987412" cy="205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Elipsa 52"/>
          <p:cNvSpPr/>
          <p:nvPr/>
        </p:nvSpPr>
        <p:spPr bwMode="auto">
          <a:xfrm>
            <a:off x="8184232" y="2564904"/>
            <a:ext cx="432048" cy="43204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sz="2200" b="1">
              <a:latin typeface="Arial" pitchFamily="34" charset="0"/>
            </a:endParaRPr>
          </a:p>
        </p:txBody>
      </p:sp>
      <p:sp>
        <p:nvSpPr>
          <p:cNvPr id="54" name="Ograda vsebine 2"/>
          <p:cNvSpPr txBox="1">
            <a:spLocks/>
          </p:cNvSpPr>
          <p:nvPr/>
        </p:nvSpPr>
        <p:spPr bwMode="auto">
          <a:xfrm>
            <a:off x="1703388" y="6525345"/>
            <a:ext cx="8785225" cy="18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sl-SI" sz="1200" kern="0" dirty="0"/>
              <a:t>forrás: </a:t>
            </a:r>
            <a:r>
              <a:rPr lang="en-GB" sz="1200" kern="0" dirty="0"/>
              <a:t>http://startupfundraising.com/google-launches-the-killer-startup-pitch-deck-template/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endParaRPr lang="en-GB" sz="1400" kern="0" dirty="0"/>
          </a:p>
        </p:txBody>
      </p:sp>
      <p:pic>
        <p:nvPicPr>
          <p:cNvPr id="22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9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91399" y="1886926"/>
            <a:ext cx="10064279" cy="289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A </a:t>
            </a:r>
            <a:r>
              <a:rPr lang="en-GB" sz="2000" dirty="0" err="1"/>
              <a:t>végső</a:t>
            </a:r>
            <a:r>
              <a:rPr lang="en-GB" sz="2000" dirty="0"/>
              <a:t> </a:t>
            </a:r>
            <a:r>
              <a:rPr lang="en-GB" sz="2000" dirty="0" err="1"/>
              <a:t>előadás</a:t>
            </a:r>
            <a:r>
              <a:rPr lang="en-GB" sz="2000" dirty="0"/>
              <a:t> </a:t>
            </a:r>
            <a:r>
              <a:rPr lang="en-GB" sz="2000" dirty="0" err="1"/>
              <a:t>elkészítése</a:t>
            </a:r>
            <a:r>
              <a:rPr lang="en-GB" sz="2000" dirty="0"/>
              <a:t> - </a:t>
            </a:r>
            <a:r>
              <a:rPr lang="en-GB" sz="2000" dirty="0" err="1"/>
              <a:t>minden</a:t>
            </a:r>
            <a:r>
              <a:rPr lang="en-GB" sz="2000" dirty="0"/>
              <a:t> </a:t>
            </a:r>
            <a:r>
              <a:rPr lang="en-GB" sz="2000" dirty="0" err="1"/>
              <a:t>csoport</a:t>
            </a:r>
            <a:r>
              <a:rPr lang="en-GB" sz="2000" dirty="0"/>
              <a:t> kb. 5 </a:t>
            </a:r>
            <a:r>
              <a:rPr lang="en-GB" sz="2000" dirty="0" err="1"/>
              <a:t>perc</a:t>
            </a:r>
            <a:r>
              <a:rPr lang="en-GB" sz="2000" dirty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/>
              <a:t>Legyen é</a:t>
            </a:r>
            <a:r>
              <a:rPr lang="en-GB" sz="2000" dirty="0" err="1"/>
              <a:t>rdekes</a:t>
            </a:r>
            <a:r>
              <a:rPr lang="en-GB" sz="2000" dirty="0"/>
              <a:t> </a:t>
            </a:r>
            <a:r>
              <a:rPr lang="en-GB" sz="2000" dirty="0" err="1"/>
              <a:t>és</a:t>
            </a:r>
            <a:r>
              <a:rPr lang="en-GB" sz="2000" dirty="0"/>
              <a:t> </a:t>
            </a:r>
            <a:r>
              <a:rPr lang="en-GB" sz="2000" dirty="0" err="1"/>
              <a:t>hatékony</a:t>
            </a:r>
            <a:r>
              <a:rPr lang="en-GB" sz="20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Kövesd a gyorsbemutató struktúráját (előző dia)</a:t>
            </a:r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Előadás</a:t>
            </a:r>
            <a:r>
              <a:rPr lang="en-GB" sz="2000" dirty="0"/>
              <a:t> </a:t>
            </a:r>
            <a:r>
              <a:rPr lang="en-GB" sz="2000" dirty="0" err="1"/>
              <a:t>formája</a:t>
            </a:r>
            <a:r>
              <a:rPr lang="en-GB" sz="2000" dirty="0"/>
              <a:t>: </a:t>
            </a:r>
            <a:r>
              <a:rPr lang="en-GB" sz="2000" dirty="0" err="1"/>
              <a:t>előadás</a:t>
            </a:r>
            <a:r>
              <a:rPr lang="en-GB" sz="2000" dirty="0"/>
              <a:t>, </a:t>
            </a:r>
            <a:r>
              <a:rPr lang="en-GB" sz="2000" dirty="0" err="1"/>
              <a:t>több</a:t>
            </a:r>
            <a:r>
              <a:rPr lang="en-GB" sz="2000" dirty="0"/>
              <a:t> </a:t>
            </a:r>
            <a:r>
              <a:rPr lang="en-GB" sz="2000" dirty="0" err="1"/>
              <a:t>előadó</a:t>
            </a:r>
            <a:r>
              <a:rPr lang="en-GB" sz="2000" dirty="0"/>
              <a:t>, </a:t>
            </a:r>
            <a:r>
              <a:rPr lang="en-GB" sz="2000" dirty="0" err="1"/>
              <a:t>bemutatók</a:t>
            </a:r>
            <a:r>
              <a:rPr lang="hu-HU" sz="2000" dirty="0"/>
              <a:t>, stb.</a:t>
            </a:r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E</a:t>
            </a:r>
            <a:r>
              <a:rPr lang="en-GB" sz="2000" dirty="0" err="1"/>
              <a:t>rőforrások</a:t>
            </a:r>
            <a:r>
              <a:rPr lang="en-GB" sz="2000" dirty="0"/>
              <a:t>: </a:t>
            </a:r>
            <a:r>
              <a:rPr lang="en-GB" sz="2000" dirty="0" err="1"/>
              <a:t>prototípus</a:t>
            </a:r>
            <a:r>
              <a:rPr lang="en-GB" sz="2000" dirty="0"/>
              <a:t>, </a:t>
            </a:r>
            <a:r>
              <a:rPr lang="en-GB" sz="2000" dirty="0" err="1"/>
              <a:t>papír</a:t>
            </a:r>
            <a:r>
              <a:rPr lang="en-GB" sz="2000" dirty="0"/>
              <a:t>, </a:t>
            </a:r>
            <a:r>
              <a:rPr lang="en-GB" sz="2000" dirty="0" err="1"/>
              <a:t>számítógép</a:t>
            </a:r>
            <a:r>
              <a:rPr lang="en-GB" sz="2000" dirty="0"/>
              <a:t> ... </a:t>
            </a:r>
            <a:r>
              <a:rPr lang="en-GB" sz="2000" dirty="0" err="1"/>
              <a:t>Használj</a:t>
            </a:r>
            <a:r>
              <a:rPr lang="en-GB" sz="2000" dirty="0"/>
              <a:t> </a:t>
            </a:r>
            <a:r>
              <a:rPr lang="en-GB" sz="2000" dirty="0" err="1"/>
              <a:t>bármit</a:t>
            </a:r>
            <a:r>
              <a:rPr lang="hu-HU" sz="2000" dirty="0"/>
              <a:t>, ami</a:t>
            </a:r>
            <a:r>
              <a:rPr lang="en-GB" sz="2000" dirty="0"/>
              <a:t> </a:t>
            </a:r>
            <a:r>
              <a:rPr lang="en-GB" sz="2000" dirty="0" err="1"/>
              <a:t>elérhető</a:t>
            </a:r>
            <a:endParaRPr lang="en-GB" sz="20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A </a:t>
            </a:r>
            <a:r>
              <a:rPr lang="en-GB" dirty="0" err="1"/>
              <a:t>prezentáció</a:t>
            </a:r>
            <a:r>
              <a:rPr lang="en-GB" dirty="0"/>
              <a:t> </a:t>
            </a:r>
            <a:r>
              <a:rPr lang="en-GB" dirty="0" err="1"/>
              <a:t>előkészítése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97280" y="5149518"/>
            <a:ext cx="10058399" cy="93044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u-HU" dirty="0"/>
              <a:t>Példa egy kreatív és hatékony prezentációra</a:t>
            </a:r>
            <a:r>
              <a:rPr lang="sl-SI" dirty="0"/>
              <a:t>: </a:t>
            </a:r>
          </a:p>
          <a:p>
            <a:pPr algn="ctr">
              <a:buNone/>
            </a:pPr>
            <a:r>
              <a:rPr lang="en-GB" dirty="0"/>
              <a:t>Great story-importance-9222-CanalPlus.wmv</a:t>
            </a:r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455000" y="3723937"/>
            <a:ext cx="2867755" cy="1311128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dirty="0"/>
              <a:t>gyakorlati munka	</a:t>
            </a:r>
            <a:r>
              <a:rPr lang="sl-SI" sz="3200" b="1" dirty="0"/>
              <a:t>T</a:t>
            </a:r>
            <a:endParaRPr lang="sl-SI" b="1" dirty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endParaRPr lang="sl-SI" sz="200" dirty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dirty="0"/>
              <a:t>csoportmunka</a:t>
            </a:r>
          </a:p>
          <a:p>
            <a:pPr marL="0" lvl="1">
              <a:lnSpc>
                <a:spcPct val="90000"/>
              </a:lnSpc>
              <a:buClr>
                <a:schemeClr val="accent1"/>
              </a:buClr>
            </a:pPr>
            <a:r>
              <a:rPr lang="sl-SI" dirty="0"/>
              <a:t>előkészület - 30 perc</a:t>
            </a:r>
          </a:p>
          <a:p>
            <a:pPr marL="0" lvl="1">
              <a:lnSpc>
                <a:spcPct val="90000"/>
              </a:lnSpc>
              <a:buClr>
                <a:schemeClr val="accent1"/>
              </a:buClr>
            </a:pPr>
            <a:r>
              <a:rPr lang="sl-SI" dirty="0"/>
              <a:t>bemutatás - 5 perc/csoport</a:t>
            </a:r>
          </a:p>
        </p:txBody>
      </p:sp>
    </p:spTree>
    <p:extLst>
      <p:ext uri="{BB962C8B-B14F-4D97-AF65-F5344CB8AC3E}">
        <p14:creationId xmlns:p14="http://schemas.microsoft.com/office/powerpoint/2010/main" val="40706364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dirty="0"/>
              <a:t>Visszajelzés</a:t>
            </a:r>
            <a:endParaRPr lang="en-GB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97280" y="1880073"/>
            <a:ext cx="10058400" cy="421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/>
              <a:t>A többi csapat értékeli a bemutatókat</a:t>
            </a:r>
            <a:endParaRPr lang="en-GB" sz="200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/>
              <a:t>Visszajelzés</a:t>
            </a:r>
            <a:r>
              <a:rPr lang="en-GB" sz="2000" dirty="0"/>
              <a:t>:</a:t>
            </a: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kern="0" dirty="0">
                <a:solidFill>
                  <a:srgbClr val="000000"/>
                </a:solidFill>
              </a:rPr>
              <a:t>A tartalom mennyire volt releváns?</a:t>
            </a:r>
            <a:endParaRPr lang="en-GB" sz="2000" kern="0" dirty="0">
              <a:solidFill>
                <a:srgbClr val="000000"/>
              </a:solidFill>
            </a:endParaRP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hu-HU" sz="2000" kern="0" dirty="0">
                <a:solidFill>
                  <a:srgbClr val="000000"/>
                </a:solidFill>
              </a:rPr>
              <a:t>Megfelelő volt a struktúra?</a:t>
            </a:r>
            <a:endParaRPr lang="en-GB" sz="2000" kern="0" dirty="0">
              <a:solidFill>
                <a:srgbClr val="000000"/>
              </a:solidFill>
            </a:endParaRP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hu-HU" sz="2000" kern="0" dirty="0">
                <a:solidFill>
                  <a:srgbClr val="000000"/>
                </a:solidFill>
              </a:rPr>
              <a:t>Érdekes, kreatív a prezentáció? </a:t>
            </a:r>
            <a:endParaRPr lang="en-GB" sz="2000" kern="0" dirty="0">
              <a:solidFill>
                <a:srgbClr val="000000"/>
              </a:solidFill>
            </a:endParaRP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kern="0" dirty="0">
                <a:solidFill>
                  <a:srgbClr val="000000"/>
                </a:solidFill>
              </a:rPr>
              <a:t>A</a:t>
            </a:r>
            <a:r>
              <a:rPr lang="en-GB" sz="2000" kern="0" dirty="0">
                <a:solidFill>
                  <a:srgbClr val="000000"/>
                </a:solidFill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</a:rPr>
              <a:t>közönség</a:t>
            </a:r>
            <a:r>
              <a:rPr lang="hu-HU" sz="2000" kern="0" dirty="0">
                <a:solidFill>
                  <a:srgbClr val="000000"/>
                </a:solidFill>
              </a:rPr>
              <a:t>et célozta az előadás?</a:t>
            </a:r>
            <a:endParaRPr lang="en-GB" sz="2000" kern="0" dirty="0">
              <a:solidFill>
                <a:srgbClr val="000000"/>
              </a:solidFill>
            </a:endParaRP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kern="0" dirty="0">
                <a:solidFill>
                  <a:srgbClr val="000000"/>
                </a:solidFill>
              </a:rPr>
              <a:t>Egyéb gondok, kérdések</a:t>
            </a:r>
            <a:endParaRPr lang="en-GB" sz="2000" kern="0" dirty="0">
              <a:solidFill>
                <a:srgbClr val="000000"/>
              </a:solidFill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endParaRPr lang="en-GB" sz="2000" kern="0" dirty="0">
              <a:solidFill>
                <a:srgbClr val="000000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anose="020B0604020202020204" pitchFamily="34" charset="0"/>
              <a:buChar char="•"/>
            </a:pPr>
            <a:r>
              <a:rPr lang="hu-HU" sz="2000" dirty="0"/>
              <a:t>A v</a:t>
            </a:r>
            <a:r>
              <a:rPr lang="en-GB" sz="2000" dirty="0" err="1"/>
              <a:t>isszajelzés</a:t>
            </a:r>
            <a:r>
              <a:rPr lang="en-GB" sz="2000" dirty="0"/>
              <a:t> </a:t>
            </a:r>
            <a:r>
              <a:rPr lang="en-GB" sz="2000" dirty="0" err="1"/>
              <a:t>bemutatása</a:t>
            </a:r>
            <a:r>
              <a:rPr lang="hu-HU" sz="2000" dirty="0"/>
              <a:t> </a:t>
            </a:r>
            <a:r>
              <a:rPr lang="en-GB" sz="2000" dirty="0"/>
              <a:t>(</a:t>
            </a:r>
            <a:r>
              <a:rPr lang="hu-HU" sz="2000" dirty="0"/>
              <a:t>a sablon része</a:t>
            </a:r>
            <a:r>
              <a:rPr lang="en-GB" sz="2000" dirty="0"/>
              <a:t>) </a:t>
            </a:r>
          </a:p>
        </p:txBody>
      </p:sp>
      <p:pic>
        <p:nvPicPr>
          <p:cNvPr id="9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708900" y="4688145"/>
            <a:ext cx="3613856" cy="1311128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dirty="0"/>
              <a:t>Gyakorlati munka		</a:t>
            </a:r>
            <a:r>
              <a:rPr lang="sl-SI" sz="3200" b="1" dirty="0"/>
              <a:t>T</a:t>
            </a:r>
            <a:endParaRPr lang="sl-SI" b="1" dirty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endParaRPr lang="sl-SI" sz="200" dirty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dirty="0"/>
              <a:t>Csoportmunka</a:t>
            </a:r>
          </a:p>
          <a:p>
            <a:pPr marL="0" lvl="1">
              <a:lnSpc>
                <a:spcPct val="90000"/>
              </a:lnSpc>
              <a:buClr>
                <a:schemeClr val="accent1"/>
              </a:buClr>
            </a:pPr>
            <a:r>
              <a:rPr lang="hu-HU" dirty="0"/>
              <a:t>Csoport bemutatója</a:t>
            </a:r>
            <a:r>
              <a:rPr lang="en-US" dirty="0"/>
              <a:t>, 5 </a:t>
            </a:r>
            <a:r>
              <a:rPr lang="hu-HU" dirty="0"/>
              <a:t>perc/</a:t>
            </a:r>
            <a:r>
              <a:rPr lang="hu-HU" dirty="0" err="1"/>
              <a:t>soport</a:t>
            </a:r>
            <a:endParaRPr lang="en-US" dirty="0"/>
          </a:p>
          <a:p>
            <a:pPr marL="0" lvl="1">
              <a:lnSpc>
                <a:spcPct val="90000"/>
              </a:lnSpc>
              <a:buClr>
                <a:schemeClr val="accent1"/>
              </a:buClr>
            </a:pPr>
            <a:r>
              <a:rPr lang="hu-HU" dirty="0"/>
              <a:t>Visszajelzés</a:t>
            </a:r>
            <a:r>
              <a:rPr lang="en-US" dirty="0"/>
              <a:t>: 2-3 </a:t>
            </a:r>
            <a:r>
              <a:rPr lang="hu-HU" dirty="0"/>
              <a:t>perc</a:t>
            </a:r>
            <a:r>
              <a:rPr lang="en-US" dirty="0"/>
              <a:t>/</a:t>
            </a:r>
            <a:r>
              <a:rPr lang="hu-HU" dirty="0"/>
              <a:t>csoport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121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Következtetések, összefoglalás</a:t>
            </a:r>
            <a:endParaRPr lang="en-GB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20800" y="2133600"/>
            <a:ext cx="955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előadás</a:t>
            </a:r>
            <a:r>
              <a:rPr lang="en-GB" sz="2000" dirty="0"/>
              <a:t> </a:t>
            </a:r>
            <a:r>
              <a:rPr lang="en-GB" sz="2000" dirty="0" err="1"/>
              <a:t>három</a:t>
            </a:r>
            <a:r>
              <a:rPr lang="en-GB" sz="2000" dirty="0"/>
              <a:t> </a:t>
            </a:r>
            <a:r>
              <a:rPr lang="en-GB" sz="2000" dirty="0" err="1"/>
              <a:t>témával</a:t>
            </a:r>
            <a:r>
              <a:rPr lang="en-GB" sz="2000" dirty="0"/>
              <a:t> </a:t>
            </a:r>
            <a:r>
              <a:rPr lang="en-GB" sz="2000" dirty="0" err="1"/>
              <a:t>foglalkozott</a:t>
            </a:r>
            <a:r>
              <a:rPr lang="en-GB" sz="2000" dirty="0"/>
              <a:t>:</a:t>
            </a:r>
          </a:p>
          <a:p>
            <a:pPr lvl="0" indent="182563">
              <a:buFont typeface="Arial" pitchFamily="34" charset="0"/>
              <a:buChar char="•"/>
            </a:pPr>
            <a:r>
              <a:rPr lang="en-GB" sz="2000" dirty="0" err="1"/>
              <a:t>Kutatási</a:t>
            </a:r>
            <a:r>
              <a:rPr lang="en-GB" sz="2000" dirty="0"/>
              <a:t> </a:t>
            </a:r>
            <a:r>
              <a:rPr lang="en-GB" sz="2000" dirty="0" err="1"/>
              <a:t>és</a:t>
            </a:r>
            <a:r>
              <a:rPr lang="en-GB" sz="2000" dirty="0"/>
              <a:t> </a:t>
            </a:r>
            <a:r>
              <a:rPr lang="en-GB" sz="2000" dirty="0" err="1"/>
              <a:t>fejlesztési</a:t>
            </a:r>
            <a:r>
              <a:rPr lang="en-GB" sz="2000" dirty="0"/>
              <a:t> </a:t>
            </a:r>
            <a:r>
              <a:rPr lang="en-GB" sz="2000" dirty="0" err="1"/>
              <a:t>munka</a:t>
            </a:r>
            <a:endParaRPr lang="en-GB" sz="2000" dirty="0"/>
          </a:p>
          <a:p>
            <a:pPr lvl="0" indent="182563">
              <a:buFont typeface="Arial" pitchFamily="34" charset="0"/>
              <a:buChar char="•"/>
            </a:pPr>
            <a:r>
              <a:rPr lang="en-GB" sz="2000" dirty="0"/>
              <a:t>A </a:t>
            </a:r>
            <a:r>
              <a:rPr lang="en-GB" sz="2000" dirty="0" err="1"/>
              <a:t>felhasználók</a:t>
            </a:r>
            <a:r>
              <a:rPr lang="en-GB" sz="2000" dirty="0"/>
              <a:t> </a:t>
            </a:r>
            <a:r>
              <a:rPr lang="en-GB" sz="2000" dirty="0" err="1"/>
              <a:t>teszt</a:t>
            </a:r>
            <a:r>
              <a:rPr lang="hu-HU" sz="2000" dirty="0"/>
              <a:t>jei</a:t>
            </a:r>
            <a:r>
              <a:rPr lang="en-GB" sz="2000" dirty="0"/>
              <a:t> </a:t>
            </a:r>
            <a:r>
              <a:rPr lang="en-GB" sz="2000" dirty="0" err="1"/>
              <a:t>és</a:t>
            </a:r>
            <a:r>
              <a:rPr lang="en-GB" sz="2000" dirty="0"/>
              <a:t> </a:t>
            </a:r>
            <a:r>
              <a:rPr lang="en-GB" sz="2000" dirty="0" err="1"/>
              <a:t>visszajelzései</a:t>
            </a:r>
            <a:r>
              <a:rPr lang="en-GB" sz="2000" dirty="0"/>
              <a:t>, </a:t>
            </a:r>
            <a:r>
              <a:rPr lang="en-GB" sz="2000" dirty="0" err="1"/>
              <a:t>valamint</a:t>
            </a:r>
            <a:r>
              <a:rPr lang="en-GB" sz="2000" dirty="0"/>
              <a:t> 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ötlet</a:t>
            </a:r>
            <a:r>
              <a:rPr lang="en-GB" sz="2000" dirty="0"/>
              <a:t> / </a:t>
            </a:r>
            <a:r>
              <a:rPr lang="en-GB" sz="2000" dirty="0" err="1"/>
              <a:t>prototípus</a:t>
            </a:r>
            <a:r>
              <a:rPr lang="en-GB" sz="2000" dirty="0"/>
              <a:t> </a:t>
            </a:r>
            <a:r>
              <a:rPr lang="en-GB" sz="2000" dirty="0" err="1"/>
              <a:t>optimalizálása</a:t>
            </a:r>
            <a:r>
              <a:rPr lang="en-GB" sz="2000" dirty="0"/>
              <a:t> </a:t>
            </a:r>
          </a:p>
          <a:p>
            <a:pPr lvl="0" indent="182563">
              <a:buFont typeface="Arial" pitchFamily="34" charset="0"/>
              <a:buChar char="•"/>
            </a:pPr>
            <a:r>
              <a:rPr lang="en-GB" sz="2000" dirty="0" err="1"/>
              <a:t>Bemutatás</a:t>
            </a:r>
            <a:r>
              <a:rPr lang="en-GB" sz="2000" dirty="0"/>
              <a:t> a </a:t>
            </a:r>
            <a:r>
              <a:rPr lang="en-GB" sz="2000" dirty="0" err="1"/>
              <a:t>felhasználóknak</a:t>
            </a:r>
            <a:r>
              <a:rPr lang="en-GB" sz="2000" dirty="0"/>
              <a:t> - </a:t>
            </a:r>
            <a:r>
              <a:rPr lang="hu-HU" sz="2000" dirty="0"/>
              <a:t>Gyorsbemutató</a:t>
            </a:r>
            <a:endParaRPr lang="en-GB" sz="2000" dirty="0"/>
          </a:p>
          <a:p>
            <a:pPr lvl="0" indent="182563">
              <a:buFont typeface="Arial" pitchFamily="34" charset="0"/>
              <a:buChar char="•"/>
            </a:pPr>
            <a:endParaRPr lang="en-GB" sz="2000" dirty="0"/>
          </a:p>
          <a:p>
            <a:pPr lvl="0" indent="182563">
              <a:buFont typeface="Arial" pitchFamily="34" charset="0"/>
              <a:buChar char="•"/>
            </a:pPr>
            <a:endParaRPr lang="en-GB" sz="2000" dirty="0"/>
          </a:p>
          <a:p>
            <a:pPr lvl="0" indent="182563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51638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Irodalomjegyzék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097279" y="1762461"/>
            <a:ext cx="101552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Inventors' handbook, EPO, </a:t>
            </a:r>
            <a:r>
              <a:rPr lang="en-US" sz="2400" dirty="0">
                <a:hlinkClick r:id="rId4"/>
              </a:rPr>
              <a:t>https://www.epo.org/learning-events/materials/inventors-handbook.html</a:t>
            </a:r>
            <a:r>
              <a:rPr lang="sl-SI" sz="2400" dirty="0"/>
              <a:t> </a:t>
            </a:r>
            <a:r>
              <a:rPr lang="en-US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K. </a:t>
            </a:r>
            <a:r>
              <a:rPr lang="en-US" sz="2400" dirty="0" err="1"/>
              <a:t>Košmrlj</a:t>
            </a:r>
            <a:r>
              <a:rPr lang="en-US" sz="2400" dirty="0"/>
              <a:t>, </a:t>
            </a:r>
            <a:r>
              <a:rPr lang="en-US" sz="2400" dirty="0" err="1"/>
              <a:t>K.Širok</a:t>
            </a:r>
            <a:r>
              <a:rPr lang="en-US" sz="2400" dirty="0"/>
              <a:t>, B. Likar. The Art of Managing Innovation Problems and Opportunities. Koper: </a:t>
            </a:r>
            <a:r>
              <a:rPr lang="en-US" sz="2400" dirty="0" err="1"/>
              <a:t>Fakulteta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management, 2015.  </a:t>
            </a:r>
            <a:r>
              <a:rPr lang="en-US" sz="2400" dirty="0">
                <a:hlinkClick r:id="rId5"/>
              </a:rPr>
              <a:t>https://www.researchgate.net/publication/278404052_The_Art_of_Managing_Innovation_Problems_and_Opportunities</a:t>
            </a:r>
            <a:r>
              <a:rPr lang="sl-SI" sz="2400" dirty="0"/>
              <a:t> 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Managing innovation and R&amp;D processes in EU environment. 1. </a:t>
            </a:r>
            <a:r>
              <a:rPr lang="en-US" sz="2400" dirty="0" err="1"/>
              <a:t>izd</a:t>
            </a:r>
            <a:r>
              <a:rPr lang="en-US" sz="2400" dirty="0"/>
              <a:t>. Ljubljana: Korona plus - Institute for Innovation and Technology, 2007. 128 str., </a:t>
            </a:r>
            <a:r>
              <a:rPr lang="en-US" sz="2400" dirty="0" err="1"/>
              <a:t>ilustr</a:t>
            </a:r>
            <a:r>
              <a:rPr lang="en-US" sz="2400" dirty="0"/>
              <a:t>. ISBN 961-90592-6-3. ISBN 978-961-90592-6-5. </a:t>
            </a:r>
            <a:r>
              <a:rPr lang="en-US" sz="2400" dirty="0">
                <a:hlinkClick r:id="rId6"/>
              </a:rPr>
              <a:t>https://www.researchgate.net/publication/283463535_Managing_Innovation_and_RD_Processes_in_EU_Environment</a:t>
            </a:r>
            <a:r>
              <a:rPr lang="sl-SI" sz="2400" dirty="0"/>
              <a:t> 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IDEO. Human Centered Design – Toolkit. </a:t>
            </a:r>
            <a:r>
              <a:rPr lang="en-US" sz="2400" dirty="0">
                <a:hlinkClick r:id="rId7"/>
              </a:rPr>
              <a:t>http://www.ideo.com</a:t>
            </a:r>
            <a:r>
              <a:rPr lang="sl-SI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6594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Irodalomjegyzék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097279" y="1762461"/>
            <a:ext cx="101552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dirty="0"/>
              <a:t>K. </a:t>
            </a:r>
            <a:r>
              <a:rPr lang="en-US" sz="2400" dirty="0" err="1"/>
              <a:t>Košmrlj</a:t>
            </a:r>
            <a:r>
              <a:rPr lang="en-US" sz="2400" dirty="0"/>
              <a:t>, </a:t>
            </a:r>
            <a:r>
              <a:rPr lang="en-US" sz="2400" dirty="0" err="1"/>
              <a:t>K.Širok</a:t>
            </a:r>
            <a:r>
              <a:rPr lang="en-US" sz="2400" dirty="0"/>
              <a:t>, B. Likar. </a:t>
            </a:r>
            <a:r>
              <a:rPr lang="en-US" sz="2400" dirty="0" err="1"/>
              <a:t>Veščina</a:t>
            </a:r>
            <a:r>
              <a:rPr lang="en-US" sz="2400" dirty="0"/>
              <a:t> </a:t>
            </a:r>
            <a:r>
              <a:rPr lang="en-US" sz="2400" dirty="0" err="1"/>
              <a:t>obvladovanja</a:t>
            </a:r>
            <a:r>
              <a:rPr lang="en-US" sz="2400" dirty="0"/>
              <a:t> </a:t>
            </a:r>
            <a:r>
              <a:rPr lang="en-US" sz="2400" dirty="0" err="1"/>
              <a:t>inovacijskih</a:t>
            </a:r>
            <a:r>
              <a:rPr lang="en-US" sz="2400" dirty="0"/>
              <a:t> </a:t>
            </a:r>
            <a:r>
              <a:rPr lang="en-US" sz="2400" dirty="0" err="1"/>
              <a:t>problemov</a:t>
            </a:r>
            <a:r>
              <a:rPr lang="en-US" sz="2400" dirty="0"/>
              <a:t> in </a:t>
            </a:r>
            <a:r>
              <a:rPr lang="en-US" sz="2400" dirty="0" err="1"/>
              <a:t>priložnosti</a:t>
            </a:r>
            <a:r>
              <a:rPr lang="en-US" sz="2400" dirty="0"/>
              <a:t>. Koper: </a:t>
            </a:r>
            <a:r>
              <a:rPr lang="en-US" sz="2400" dirty="0" err="1"/>
              <a:t>Fakulteta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management, 2015. </a:t>
            </a:r>
            <a:r>
              <a:rPr lang="en-US" sz="2400" dirty="0">
                <a:hlinkClick r:id="rId4"/>
              </a:rPr>
              <a:t>https://www.researchgate.net/publication/278404371_Vescina_obvladovanja_inovacijskih_problemov_in_priloznosti</a:t>
            </a:r>
            <a:r>
              <a:rPr lang="sl-SI" sz="2400" dirty="0"/>
              <a:t> (</a:t>
            </a:r>
            <a:r>
              <a:rPr lang="sl-SI" sz="2400" dirty="0" err="1"/>
              <a:t>Slovene</a:t>
            </a:r>
            <a:r>
              <a:rPr lang="sl-SI" sz="2400" dirty="0"/>
              <a:t> </a:t>
            </a:r>
            <a:r>
              <a:rPr lang="sl-SI" sz="2400" dirty="0" err="1"/>
              <a:t>source</a:t>
            </a:r>
            <a:r>
              <a:rPr lang="sl-SI" sz="2400" dirty="0"/>
              <a:t>) </a:t>
            </a:r>
            <a:endParaRPr lang="en-US" sz="2400" dirty="0"/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/>
              <a:t>Likar B. in </a:t>
            </a:r>
            <a:r>
              <a:rPr lang="en-US" sz="2400" dirty="0" err="1"/>
              <a:t>sodelavci</a:t>
            </a:r>
            <a:r>
              <a:rPr lang="en-US" sz="2400" dirty="0"/>
              <a:t>. Management </a:t>
            </a:r>
            <a:r>
              <a:rPr lang="en-US" sz="2400" dirty="0" err="1"/>
              <a:t>inovacijskih</a:t>
            </a:r>
            <a:r>
              <a:rPr lang="en-US" sz="2400" dirty="0"/>
              <a:t> in RR </a:t>
            </a:r>
            <a:r>
              <a:rPr lang="en-US" sz="2400" dirty="0" err="1"/>
              <a:t>procesov</a:t>
            </a:r>
            <a:r>
              <a:rPr lang="en-US" sz="2400" dirty="0"/>
              <a:t> v EU. </a:t>
            </a:r>
            <a:r>
              <a:rPr lang="en-US" sz="2400" dirty="0" err="1"/>
              <a:t>Inštitut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inovativnost</a:t>
            </a:r>
            <a:r>
              <a:rPr lang="en-US" sz="2400" dirty="0"/>
              <a:t> in </a:t>
            </a:r>
            <a:r>
              <a:rPr lang="en-US" sz="2400" dirty="0" err="1"/>
              <a:t>tehnologijo</a:t>
            </a:r>
            <a:r>
              <a:rPr lang="en-US" sz="2400" dirty="0"/>
              <a:t>, </a:t>
            </a:r>
            <a:r>
              <a:rPr lang="en-US" sz="2400" dirty="0" err="1"/>
              <a:t>Slovenija</a:t>
            </a:r>
            <a:r>
              <a:rPr lang="en-US" sz="2400" dirty="0"/>
              <a:t>, 1. </a:t>
            </a:r>
            <a:r>
              <a:rPr lang="en-US" sz="2400" dirty="0" err="1"/>
              <a:t>izdaja</a:t>
            </a:r>
            <a:r>
              <a:rPr lang="en-US" sz="2400" dirty="0"/>
              <a:t>, 2006. (Leonardo da Vinci) </a:t>
            </a:r>
            <a:r>
              <a:rPr lang="en-US" sz="2400" dirty="0">
                <a:hlinkClick r:id="rId5"/>
              </a:rPr>
              <a:t>https://www.researchgate.net/publication/283463376_Management_inovacijskih_in_RR_procesov_v_EU</a:t>
            </a:r>
            <a:r>
              <a:rPr lang="sl-SI" sz="2400" dirty="0"/>
              <a:t> (</a:t>
            </a:r>
            <a:r>
              <a:rPr lang="sl-SI" sz="2400" dirty="0" err="1"/>
              <a:t>Slovene</a:t>
            </a:r>
            <a:r>
              <a:rPr lang="sl-SI" sz="2400" dirty="0"/>
              <a:t> </a:t>
            </a:r>
            <a:r>
              <a:rPr lang="sl-SI" sz="2400" dirty="0" err="1"/>
              <a:t>source</a:t>
            </a:r>
            <a:r>
              <a:rPr lang="sl-SI" sz="2400" dirty="0"/>
              <a:t>)</a:t>
            </a:r>
            <a:endParaRPr lang="en-US" sz="2400" dirty="0"/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 err="1"/>
              <a:t>Priročnik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izumitelje</a:t>
            </a:r>
            <a:r>
              <a:rPr lang="en-US" sz="2400" dirty="0"/>
              <a:t>, </a:t>
            </a:r>
            <a:r>
              <a:rPr lang="en-US" sz="2400" dirty="0" err="1"/>
              <a:t>Urad</a:t>
            </a:r>
            <a:r>
              <a:rPr lang="en-US" sz="2400" dirty="0"/>
              <a:t> RS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intelektualno</a:t>
            </a:r>
            <a:r>
              <a:rPr lang="en-US" sz="2400" dirty="0"/>
              <a:t> </a:t>
            </a:r>
            <a:r>
              <a:rPr lang="en-US" sz="2400" dirty="0" err="1"/>
              <a:t>lastnino</a:t>
            </a:r>
            <a:r>
              <a:rPr lang="en-US" sz="2400" dirty="0"/>
              <a:t>. </a:t>
            </a:r>
            <a:r>
              <a:rPr lang="en-US" sz="2400" dirty="0">
                <a:hlinkClick r:id="rId6"/>
              </a:rPr>
              <a:t>http://www.uil-sipo.si/uil/urad/prirocnik-za-izumitelje</a:t>
            </a:r>
            <a:r>
              <a:rPr lang="sl-SI" sz="2400" dirty="0"/>
              <a:t> (</a:t>
            </a:r>
            <a:r>
              <a:rPr lang="sl-SI" sz="2400" dirty="0" err="1"/>
              <a:t>Slovene</a:t>
            </a:r>
            <a:r>
              <a:rPr lang="sl-SI" sz="2400" dirty="0"/>
              <a:t> </a:t>
            </a:r>
            <a:r>
              <a:rPr lang="sl-SI" sz="2400" dirty="0" err="1"/>
              <a:t>source</a:t>
            </a:r>
            <a:r>
              <a:rPr lang="sl-SI" sz="2400" dirty="0"/>
              <a:t>)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8722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alibri"/>
                <a:ea typeface="Times New Roman"/>
                <a:cs typeface="Times New Roman"/>
              </a:rPr>
              <a:t>Kutatási</a:t>
            </a:r>
            <a:r>
              <a:rPr lang="en-GB" dirty="0">
                <a:latin typeface="Calibri"/>
                <a:ea typeface="Times New Roman"/>
                <a:cs typeface="Times New Roman"/>
              </a:rPr>
              <a:t> </a:t>
            </a:r>
            <a:r>
              <a:rPr lang="en-GB" dirty="0" err="1">
                <a:latin typeface="Calibri"/>
                <a:ea typeface="Times New Roman"/>
                <a:cs typeface="Times New Roman"/>
              </a:rPr>
              <a:t>és</a:t>
            </a:r>
            <a:r>
              <a:rPr lang="en-GB" dirty="0">
                <a:latin typeface="Calibri"/>
                <a:ea typeface="Times New Roman"/>
                <a:cs typeface="Times New Roman"/>
              </a:rPr>
              <a:t> </a:t>
            </a:r>
            <a:r>
              <a:rPr lang="en-GB" dirty="0" err="1">
                <a:latin typeface="Calibri"/>
                <a:ea typeface="Times New Roman"/>
                <a:cs typeface="Times New Roman"/>
              </a:rPr>
              <a:t>fejlesztési</a:t>
            </a:r>
            <a:r>
              <a:rPr lang="en-GB" dirty="0">
                <a:latin typeface="Calibri"/>
                <a:ea typeface="Times New Roman"/>
                <a:cs typeface="Times New Roman"/>
              </a:rPr>
              <a:t> </a:t>
            </a:r>
            <a:r>
              <a:rPr lang="en-GB" dirty="0" err="1">
                <a:latin typeface="Calibri"/>
                <a:ea typeface="Times New Roman"/>
                <a:cs typeface="Times New Roman"/>
              </a:rPr>
              <a:t>munka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154083" y="1845734"/>
            <a:ext cx="10058400" cy="4023360"/>
          </a:xfrm>
        </p:spPr>
        <p:txBody>
          <a:bodyPr>
            <a:normAutofit/>
          </a:bodyPr>
          <a:lstStyle/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b="1" dirty="0"/>
              <a:t>Kutatás</a:t>
            </a:r>
            <a:r>
              <a:rPr lang="en-GB" dirty="0"/>
              <a:t>: </a:t>
            </a:r>
            <a:r>
              <a:rPr lang="hu-HU" dirty="0"/>
              <a:t>Szisztematikusan végzett kreatív munka a tudásmennyiség növelése érdekében, beleértve az emberekkel, a kultúrával és a társadalommal kapcsolatos ismereteket is, valamint ezen ismeretek </a:t>
            </a:r>
            <a:r>
              <a:rPr lang="hu-HU" dirty="0" err="1"/>
              <a:t>felhasznála</a:t>
            </a:r>
            <a:r>
              <a:rPr lang="hu-HU" dirty="0"/>
              <a:t> új alkalmazások kidolgozására</a:t>
            </a:r>
            <a:endParaRPr lang="en-GB" dirty="0"/>
          </a:p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Eredmény</a:t>
            </a:r>
            <a:r>
              <a:rPr lang="en-GB" dirty="0"/>
              <a:t>: </a:t>
            </a:r>
            <a:r>
              <a:rPr lang="en-GB" dirty="0" err="1"/>
              <a:t>új</a:t>
            </a:r>
            <a:r>
              <a:rPr lang="en-GB" dirty="0"/>
              <a:t> </a:t>
            </a:r>
            <a:r>
              <a:rPr lang="en-GB" dirty="0" err="1"/>
              <a:t>ismeretek</a:t>
            </a:r>
            <a:r>
              <a:rPr lang="en-GB" dirty="0"/>
              <a:t>; </a:t>
            </a:r>
            <a:r>
              <a:rPr lang="en-GB" dirty="0" err="1"/>
              <a:t>Jelentés</a:t>
            </a:r>
            <a:r>
              <a:rPr lang="en-GB" dirty="0"/>
              <a:t>, </a:t>
            </a:r>
            <a:r>
              <a:rPr lang="en-GB" dirty="0" err="1"/>
              <a:t>tudományos</a:t>
            </a:r>
            <a:r>
              <a:rPr lang="en-GB" dirty="0"/>
              <a:t> </a:t>
            </a:r>
            <a:r>
              <a:rPr lang="en-GB" dirty="0" err="1"/>
              <a:t>folyóirat</a:t>
            </a:r>
            <a:r>
              <a:rPr lang="en-GB" dirty="0"/>
              <a:t>, </a:t>
            </a:r>
            <a:r>
              <a:rPr lang="en-GB" dirty="0" err="1"/>
              <a:t>konferencia</a:t>
            </a:r>
            <a:r>
              <a:rPr lang="en-GB" dirty="0"/>
              <a:t>, </a:t>
            </a:r>
            <a:r>
              <a:rPr lang="en-GB" dirty="0" err="1"/>
              <a:t>könyv</a:t>
            </a:r>
            <a:r>
              <a:rPr lang="en-GB" dirty="0"/>
              <a:t> ...</a:t>
            </a:r>
          </a:p>
        </p:txBody>
      </p:sp>
      <p:pic>
        <p:nvPicPr>
          <p:cNvPr id="6" name="Picture 4" descr="https://upload.wikimedia.org/wikipedia/commons/thumb/8/81/Cycle_of_Research_and_Development.svg/400px-Cycle_of_Research_and_Developmen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8563" y="3259567"/>
            <a:ext cx="5167118" cy="3022764"/>
          </a:xfrm>
          <a:prstGeom prst="rect">
            <a:avLst/>
          </a:prstGeom>
          <a:noFill/>
        </p:spPr>
      </p:pic>
      <p:pic>
        <p:nvPicPr>
          <p:cNvPr id="8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10" name="Ograda vsebine 2"/>
          <p:cNvSpPr txBox="1">
            <a:spLocks/>
          </p:cNvSpPr>
          <p:nvPr/>
        </p:nvSpPr>
        <p:spPr>
          <a:xfrm>
            <a:off x="1154083" y="3723937"/>
            <a:ext cx="4160195" cy="23756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 err="1"/>
              <a:t>Fejlesztés</a:t>
            </a:r>
            <a:r>
              <a:rPr lang="en-GB" b="1" dirty="0"/>
              <a:t>: </a:t>
            </a:r>
            <a:r>
              <a:rPr lang="en-GB" dirty="0"/>
              <a:t>(</a:t>
            </a:r>
            <a:r>
              <a:rPr lang="en-GB" dirty="0" err="1"/>
              <a:t>új</a:t>
            </a:r>
            <a:r>
              <a:rPr lang="en-GB" dirty="0"/>
              <a:t> </a:t>
            </a:r>
            <a:r>
              <a:rPr lang="en-GB" dirty="0" err="1"/>
              <a:t>termék</a:t>
            </a:r>
            <a:r>
              <a:rPr lang="en-GB" dirty="0"/>
              <a:t>, </a:t>
            </a:r>
            <a:r>
              <a:rPr lang="en-GB" dirty="0" err="1"/>
              <a:t>innováció</a:t>
            </a:r>
            <a:r>
              <a:rPr lang="en-GB" dirty="0"/>
              <a:t>) </a:t>
            </a:r>
            <a:r>
              <a:rPr lang="en-GB" dirty="0" err="1"/>
              <a:t>kiterjed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új</a:t>
            </a:r>
            <a:r>
              <a:rPr lang="en-GB" dirty="0"/>
              <a:t> </a:t>
            </a:r>
            <a:r>
              <a:rPr lang="en-GB" dirty="0" err="1"/>
              <a:t>terméknek</a:t>
            </a:r>
            <a:r>
              <a:rPr lang="en-GB" dirty="0"/>
              <a:t> a </a:t>
            </a:r>
            <a:r>
              <a:rPr lang="en-GB" dirty="0" err="1"/>
              <a:t>végfelhasználó</a:t>
            </a:r>
            <a:r>
              <a:rPr lang="hu-HU" dirty="0"/>
              <a:t>k felé</a:t>
            </a:r>
            <a:r>
              <a:rPr lang="en-GB" dirty="0"/>
              <a:t> / </a:t>
            </a:r>
            <a:r>
              <a:rPr lang="en-GB" dirty="0" err="1"/>
              <a:t>piacra</a:t>
            </a:r>
            <a:r>
              <a:rPr lang="en-GB" dirty="0"/>
              <a:t> </a:t>
            </a:r>
            <a:r>
              <a:rPr lang="en-GB" dirty="0" err="1"/>
              <a:t>történő</a:t>
            </a:r>
            <a:r>
              <a:rPr lang="en-GB" dirty="0"/>
              <a:t> </a:t>
            </a:r>
            <a:r>
              <a:rPr lang="en-GB" dirty="0" err="1"/>
              <a:t>teljes</a:t>
            </a:r>
            <a:r>
              <a:rPr lang="en-GB" dirty="0"/>
              <a:t> </a:t>
            </a:r>
            <a:r>
              <a:rPr lang="en-GB" dirty="0" err="1"/>
              <a:t>bevezetésére</a:t>
            </a:r>
            <a:r>
              <a:rPr lang="en-GB" dirty="0"/>
              <a:t>.</a:t>
            </a:r>
            <a:endParaRPr lang="hu-HU" dirty="0"/>
          </a:p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Eredmény</a:t>
            </a:r>
            <a:r>
              <a:rPr lang="en-GB" dirty="0"/>
              <a:t>: </a:t>
            </a:r>
            <a:r>
              <a:rPr lang="en-GB" dirty="0" err="1"/>
              <a:t>konkrét</a:t>
            </a:r>
            <a:r>
              <a:rPr lang="en-GB" dirty="0"/>
              <a:t> </a:t>
            </a:r>
            <a:r>
              <a:rPr lang="en-GB" dirty="0" err="1"/>
              <a:t>új</a:t>
            </a:r>
            <a:r>
              <a:rPr lang="en-GB" dirty="0"/>
              <a:t> </a:t>
            </a:r>
            <a:r>
              <a:rPr lang="en-GB" dirty="0" err="1"/>
              <a:t>termék</a:t>
            </a:r>
            <a:r>
              <a:rPr lang="en-GB" dirty="0"/>
              <a:t>, </a:t>
            </a:r>
            <a:r>
              <a:rPr lang="en-GB" dirty="0" err="1"/>
              <a:t>szolgáltatás</a:t>
            </a:r>
            <a:r>
              <a:rPr lang="en-GB" dirty="0"/>
              <a:t>, </a:t>
            </a:r>
            <a:r>
              <a:rPr lang="en-GB" dirty="0" err="1"/>
              <a:t>folyamat</a:t>
            </a:r>
            <a:r>
              <a:rPr lang="en-GB" dirty="0"/>
              <a:t> </a:t>
            </a:r>
            <a:r>
              <a:rPr lang="en-GB" dirty="0" err="1"/>
              <a:t>vagy</a:t>
            </a:r>
            <a:r>
              <a:rPr lang="en-GB" dirty="0"/>
              <a:t> </a:t>
            </a:r>
            <a:r>
              <a:rPr lang="en-GB" dirty="0" err="1"/>
              <a:t>fejlesztés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6937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1384196"/>
          </a:xfrm>
        </p:spPr>
        <p:txBody>
          <a:bodyPr>
            <a:normAutofit lnSpcReduction="10000"/>
          </a:bodyPr>
          <a:lstStyle/>
          <a:p>
            <a:r>
              <a:rPr lang="hu-HU" dirty="0"/>
              <a:t>Ez a tananyag az </a:t>
            </a:r>
            <a:r>
              <a:rPr lang="hu-HU" dirty="0" err="1"/>
              <a:t>InnoTeach</a:t>
            </a:r>
            <a:r>
              <a:rPr lang="hu-HU" dirty="0"/>
              <a:t> Project C1 tréningen hangzott el, 2017 július 12-én, Budapesten. </a:t>
            </a:r>
          </a:p>
          <a:p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content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training</a:t>
            </a:r>
            <a:r>
              <a:rPr lang="hu-HU" dirty="0"/>
              <a:t> is </a:t>
            </a:r>
            <a:r>
              <a:rPr lang="hu-HU" dirty="0" err="1"/>
              <a:t>Copyrighted</a:t>
            </a:r>
            <a:r>
              <a:rPr lang="hu-HU" dirty="0"/>
              <a:t> / </a:t>
            </a:r>
            <a:r>
              <a:rPr lang="hu-HU" dirty="0" err="1"/>
              <a:t>Creative</a:t>
            </a:r>
            <a:r>
              <a:rPr lang="hu-HU" dirty="0"/>
              <a:t> </a:t>
            </a:r>
            <a:r>
              <a:rPr lang="hu-HU" dirty="0" err="1"/>
              <a:t>Commons</a:t>
            </a:r>
            <a:r>
              <a:rPr lang="hu-HU" dirty="0"/>
              <a:t> / free / etc.</a:t>
            </a:r>
          </a:p>
          <a:p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9094" y="425003"/>
            <a:ext cx="3496614" cy="3786389"/>
          </a:xfrm>
        </p:spPr>
        <p:txBody>
          <a:bodyPr>
            <a:normAutofit lnSpcReduction="10000"/>
          </a:bodyPr>
          <a:lstStyle/>
          <a:p>
            <a:r>
              <a:rPr lang="en-US" sz="2400" b="1" baseline="30000" dirty="0"/>
              <a:t>English title</a:t>
            </a:r>
            <a:r>
              <a:rPr lang="en-US" sz="2400" baseline="30000" dirty="0"/>
              <a:t>: LET’S BE INNOVATIVE! Development of Creativity, Innovation and Entrepreneurship for Primary School Teachers</a:t>
            </a:r>
          </a:p>
          <a:p>
            <a:r>
              <a:rPr lang="en-GB" sz="2400" b="1" baseline="30000" dirty="0"/>
              <a:t>Acronym</a:t>
            </a:r>
            <a:r>
              <a:rPr lang="en-GB" sz="2400" baseline="30000" dirty="0"/>
              <a:t>: </a:t>
            </a:r>
            <a:r>
              <a:rPr lang="en-GB" sz="2400" baseline="30000" dirty="0" err="1"/>
              <a:t>InnoTeach</a:t>
            </a:r>
            <a:endParaRPr lang="en-GB" sz="2400" baseline="30000" dirty="0"/>
          </a:p>
          <a:p>
            <a:r>
              <a:rPr lang="en-GB" sz="2400" b="1" baseline="30000" dirty="0"/>
              <a:t>Project n°: </a:t>
            </a:r>
            <a:r>
              <a:rPr lang="en-GB" sz="2400" baseline="30000" dirty="0"/>
              <a:t>2016-1-SI01-KA201-021641</a:t>
            </a:r>
          </a:p>
          <a:p>
            <a:r>
              <a:rPr lang="en-GB" sz="2400" b="1" baseline="30000" dirty="0"/>
              <a:t>Project leader and coordinator: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Korona</a:t>
            </a:r>
            <a:r>
              <a:rPr lang="en-GB" sz="2400" baseline="30000" dirty="0"/>
              <a:t> plus </a:t>
            </a:r>
            <a:r>
              <a:rPr lang="en-GB" sz="2400" baseline="30000" dirty="0" err="1"/>
              <a:t>d.o.o</a:t>
            </a:r>
            <a:r>
              <a:rPr lang="en-GB" sz="2400" baseline="30000" dirty="0"/>
              <a:t>., </a:t>
            </a:r>
            <a:r>
              <a:rPr lang="en-GB" sz="2400" baseline="30000" dirty="0" err="1"/>
              <a:t>Institut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za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inovativnost</a:t>
            </a:r>
            <a:r>
              <a:rPr lang="en-GB" sz="2400" baseline="30000" dirty="0"/>
              <a:t> in </a:t>
            </a:r>
            <a:r>
              <a:rPr lang="en-GB" sz="2400" baseline="30000" dirty="0" err="1"/>
              <a:t>tehnologijo</a:t>
            </a:r>
            <a:r>
              <a:rPr lang="en-GB" sz="2400" baseline="30000" dirty="0"/>
              <a:t>, Slovenia</a:t>
            </a:r>
          </a:p>
          <a:p>
            <a:r>
              <a:rPr lang="en-GB" sz="2400" b="1" baseline="30000" dirty="0"/>
              <a:t>Programme:</a:t>
            </a:r>
            <a:r>
              <a:rPr lang="en-GB" sz="2400" baseline="30000" dirty="0"/>
              <a:t> Erasmus+ Strategic Partnership</a:t>
            </a:r>
          </a:p>
          <a:p>
            <a:r>
              <a:rPr lang="en-GB" sz="2400" b="1" baseline="30000" dirty="0"/>
              <a:t>Contact:</a:t>
            </a:r>
            <a:r>
              <a:rPr lang="en-GB" sz="2400" baseline="30000" dirty="0"/>
              <a:t> Ms. </a:t>
            </a:r>
            <a:r>
              <a:rPr lang="en-GB" sz="2400" baseline="30000" dirty="0" err="1"/>
              <a:t>Urška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Mrgole</a:t>
            </a:r>
            <a:r>
              <a:rPr lang="en-GB" sz="2400" baseline="30000" dirty="0"/>
              <a:t> – </a:t>
            </a:r>
            <a:r>
              <a:rPr lang="en-GB" sz="2400" baseline="30000" dirty="0" err="1"/>
              <a:t>info@innovation.si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00" y="1909357"/>
            <a:ext cx="2745227" cy="166129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-1" y="4414183"/>
            <a:ext cx="609601" cy="244381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300" y="5989320"/>
            <a:ext cx="7698277" cy="837451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446900" y="3761553"/>
            <a:ext cx="3352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/>
              <a:t>InnoTeach</a:t>
            </a:r>
            <a:r>
              <a:rPr lang="hu-HU" dirty="0"/>
              <a:t> </a:t>
            </a:r>
            <a:r>
              <a:rPr lang="hu-HU" dirty="0" err="1"/>
              <a:t>Consortium</a:t>
            </a:r>
            <a:r>
              <a:rPr lang="hu-HU" dirty="0"/>
              <a:t> 2016-2017</a:t>
            </a:r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4321790"/>
            <a:ext cx="7032566" cy="17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341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0" y="5989320"/>
            <a:ext cx="7698277" cy="8374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8" r="3743"/>
          <a:stretch/>
        </p:blipFill>
        <p:spPr>
          <a:xfrm>
            <a:off x="3792669" y="0"/>
            <a:ext cx="8399331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781"/>
            <a:ext cx="4090737" cy="40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429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-1" y="3723937"/>
            <a:ext cx="609601" cy="3134063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-1" y="6035040"/>
            <a:ext cx="9459885" cy="8229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874129"/>
            <a:ext cx="9044247" cy="9838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97280" y="2953136"/>
            <a:ext cx="10058400" cy="1371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800" dirty="0"/>
              <a:t>A sablont készítette</a:t>
            </a:r>
            <a:endParaRPr lang="en-US" sz="48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675600" y="4466335"/>
            <a:ext cx="4737291" cy="583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Lengyel Zsolt, szabó </a:t>
            </a:r>
            <a:r>
              <a:rPr lang="hu-HU" dirty="0" err="1"/>
              <a:t>jános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44" y="1388661"/>
            <a:ext cx="5199647" cy="26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48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1559859" y="290456"/>
            <a:ext cx="9617336" cy="6042095"/>
            <a:chOff x="2362055" y="1798385"/>
            <a:chExt cx="6579876" cy="4534166"/>
          </a:xfrm>
        </p:grpSpPr>
        <p:pic>
          <p:nvPicPr>
            <p:cNvPr id="33280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2055" y="1798385"/>
              <a:ext cx="6579876" cy="4534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Zaobljeni pravokotnik 9"/>
            <p:cNvSpPr/>
            <p:nvPr/>
          </p:nvSpPr>
          <p:spPr bwMode="auto">
            <a:xfrm>
              <a:off x="4086102" y="3235013"/>
              <a:ext cx="1527471" cy="1706675"/>
            </a:xfrm>
            <a:prstGeom prst="roundRect">
              <a:avLst/>
            </a:prstGeom>
            <a:noFill/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2200" b="1">
                <a:latin typeface="Arial" pitchFamily="34" charset="0"/>
              </a:endParaRPr>
            </a:p>
          </p:txBody>
        </p:sp>
        <p:sp>
          <p:nvSpPr>
            <p:cNvPr id="11" name="PoljeZBesedilom 10"/>
            <p:cNvSpPr txBox="1"/>
            <p:nvPr/>
          </p:nvSpPr>
          <p:spPr>
            <a:xfrm>
              <a:off x="3861677" y="3986840"/>
              <a:ext cx="448850" cy="461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3200" dirty="0">
                  <a:sym typeface="Wingdings"/>
                </a:rPr>
                <a:t></a:t>
              </a:r>
              <a:endParaRPr lang="en-GB" sz="3200" dirty="0"/>
            </a:p>
          </p:txBody>
        </p:sp>
        <p:sp>
          <p:nvSpPr>
            <p:cNvPr id="14" name="PoljeZBesedilom 13"/>
            <p:cNvSpPr txBox="1"/>
            <p:nvPr/>
          </p:nvSpPr>
          <p:spPr>
            <a:xfrm>
              <a:off x="5480211" y="3986840"/>
              <a:ext cx="448850" cy="461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3200" dirty="0">
                  <a:sym typeface="Wingdings"/>
                </a:rPr>
                <a:t></a:t>
              </a:r>
              <a:endParaRPr lang="en-GB" sz="320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2527" y="830194"/>
            <a:ext cx="11919473" cy="84985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Kutatás</a:t>
            </a:r>
            <a:r>
              <a:rPr lang="en-US" dirty="0"/>
              <a:t> - </a:t>
            </a:r>
            <a:r>
              <a:rPr lang="hu-HU" dirty="0"/>
              <a:t>Á</a:t>
            </a:r>
            <a:r>
              <a:rPr lang="en-US" dirty="0" err="1"/>
              <a:t>ltalános</a:t>
            </a:r>
            <a:r>
              <a:rPr lang="en-US" dirty="0"/>
              <a:t> </a:t>
            </a:r>
            <a:r>
              <a:rPr lang="en-US" dirty="0" err="1"/>
              <a:t>iskolai</a:t>
            </a:r>
            <a:r>
              <a:rPr lang="en-US" dirty="0"/>
              <a:t> </a:t>
            </a:r>
            <a:r>
              <a:rPr lang="en-US" dirty="0" err="1"/>
              <a:t>készségek</a:t>
            </a:r>
            <a:r>
              <a:rPr lang="en-US" dirty="0"/>
              <a:t> </a:t>
            </a:r>
            <a:r>
              <a:rPr lang="hu-HU" dirty="0"/>
              <a:t>az </a:t>
            </a:r>
            <a:r>
              <a:rPr lang="en-US" dirty="0"/>
              <a:t>IKT </a:t>
            </a:r>
            <a:r>
              <a:rPr lang="en-US" dirty="0" err="1"/>
              <a:t>kor</a:t>
            </a:r>
            <a:r>
              <a:rPr lang="hu-HU" dirty="0"/>
              <a:t>szakában</a:t>
            </a:r>
            <a:endParaRPr lang="en-GB" dirty="0"/>
          </a:p>
        </p:txBody>
      </p:sp>
      <p:pic>
        <p:nvPicPr>
          <p:cNvPr id="3328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5122" y="5983122"/>
            <a:ext cx="1088028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jeZBesedilom 7"/>
          <p:cNvSpPr txBox="1"/>
          <p:nvPr/>
        </p:nvSpPr>
        <p:spPr>
          <a:xfrm>
            <a:off x="1165449" y="5614117"/>
            <a:ext cx="4951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50" dirty="0" err="1"/>
              <a:t>source</a:t>
            </a:r>
            <a:r>
              <a:rPr lang="sl-SI" sz="1050" dirty="0"/>
              <a:t>: http://langwitches.org/blog/2008/12/12/research-skills-in-elementary-school/ </a:t>
            </a:r>
            <a:endParaRPr lang="en-GB" sz="1050" dirty="0"/>
          </a:p>
        </p:txBody>
      </p:sp>
      <p:pic>
        <p:nvPicPr>
          <p:cNvPr id="12" name="Kép 6"/>
          <p:cNvPicPr>
            <a:picLocks noChangeAspect="1"/>
          </p:cNvPicPr>
          <p:nvPr/>
        </p:nvPicPr>
        <p:blipFill rotWithShape="1">
          <a:blip r:embed="rId5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86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6120004" y="3007335"/>
            <a:ext cx="3529158" cy="3345579"/>
            <a:chOff x="3707904" y="3645024"/>
            <a:chExt cx="3190875" cy="3194801"/>
          </a:xfrm>
        </p:grpSpPr>
        <p:pic>
          <p:nvPicPr>
            <p:cNvPr id="7" name="Picture 2" descr="QAT Global Research and Development Lab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7904" y="3645024"/>
              <a:ext cx="3190875" cy="2981326"/>
            </a:xfrm>
            <a:prstGeom prst="rect">
              <a:avLst/>
            </a:prstGeom>
            <a:noFill/>
          </p:spPr>
        </p:pic>
        <p:sp>
          <p:nvSpPr>
            <p:cNvPr id="8" name="PoljeZBesedilom 7"/>
            <p:cNvSpPr txBox="1"/>
            <p:nvPr/>
          </p:nvSpPr>
          <p:spPr>
            <a:xfrm>
              <a:off x="3768205" y="6597352"/>
              <a:ext cx="3038126" cy="242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050" dirty="0" err="1"/>
                <a:t>source</a:t>
              </a:r>
              <a:r>
                <a:rPr lang="sl-SI" sz="1050" dirty="0"/>
                <a:t>: http://www.qat.com/research-development-labs/</a:t>
              </a:r>
              <a:endParaRPr lang="en-GB" sz="105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0804" y="271888"/>
            <a:ext cx="10058400" cy="1003365"/>
          </a:xfrm>
        </p:spPr>
        <p:txBody>
          <a:bodyPr/>
          <a:lstStyle/>
          <a:p>
            <a:r>
              <a:rPr lang="en-GB" dirty="0" err="1"/>
              <a:t>Kutatási</a:t>
            </a:r>
            <a:r>
              <a:rPr lang="en-GB" dirty="0"/>
              <a:t> </a:t>
            </a:r>
            <a:r>
              <a:rPr lang="en-GB" dirty="0" err="1"/>
              <a:t>készségek</a:t>
            </a:r>
            <a:r>
              <a:rPr lang="en-GB" dirty="0"/>
              <a:t> / </a:t>
            </a:r>
            <a:r>
              <a:rPr lang="en-GB" dirty="0" err="1"/>
              <a:t>fázisok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170574" y="1759960"/>
            <a:ext cx="9898859" cy="4607172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1800" b="1" dirty="0"/>
              <a:t>1. </a:t>
            </a:r>
            <a:r>
              <a:rPr lang="hu-HU" sz="1800" b="1" dirty="0"/>
              <a:t>feladat</a:t>
            </a:r>
            <a:r>
              <a:rPr lang="en-US" sz="1800" b="1" dirty="0"/>
              <a:t> </a:t>
            </a:r>
            <a:r>
              <a:rPr lang="hu-HU" sz="1800" b="1" dirty="0"/>
              <a:t>meghatározása</a:t>
            </a:r>
            <a:br>
              <a:rPr lang="en-US" sz="1800" dirty="0"/>
            </a:br>
            <a:r>
              <a:rPr lang="en-US" sz="1800" dirty="0"/>
              <a:t>1.1 </a:t>
            </a:r>
            <a:r>
              <a:rPr lang="hu-HU" sz="1800" dirty="0"/>
              <a:t>Az információs probléma definiálása</a:t>
            </a:r>
            <a:br>
              <a:rPr lang="en-US" sz="1800" dirty="0"/>
            </a:br>
            <a:r>
              <a:rPr lang="en-US" sz="1800" dirty="0"/>
              <a:t>1.2 </a:t>
            </a:r>
            <a:r>
              <a:rPr lang="hu-HU" sz="1800" dirty="0"/>
              <a:t>A kívánt információ meghatározása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2. </a:t>
            </a:r>
            <a:r>
              <a:rPr lang="en-US" sz="1800" b="1" dirty="0" err="1"/>
              <a:t>Információkeresési</a:t>
            </a:r>
            <a:r>
              <a:rPr lang="en-US" sz="1800" b="1" dirty="0"/>
              <a:t> </a:t>
            </a:r>
            <a:r>
              <a:rPr lang="en-US" sz="1800" b="1" dirty="0" err="1"/>
              <a:t>stratégiák</a:t>
            </a:r>
            <a:br>
              <a:rPr lang="en-US" sz="1800" dirty="0"/>
            </a:br>
            <a:r>
              <a:rPr lang="en-US" sz="1800" dirty="0"/>
              <a:t>2.1 </a:t>
            </a:r>
            <a:r>
              <a:rPr lang="hu-HU" sz="1800" dirty="0"/>
              <a:t>Az összes lehetséges forrás meghatározása</a:t>
            </a:r>
            <a:br>
              <a:rPr lang="en-US" sz="1800" dirty="0"/>
            </a:br>
            <a:r>
              <a:rPr lang="en-US" sz="1800" dirty="0"/>
              <a:t>2.2 </a:t>
            </a:r>
            <a:r>
              <a:rPr lang="hu-HU" sz="1800" dirty="0"/>
              <a:t>A legjobb forrás kiválasztása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3. </a:t>
            </a:r>
            <a:r>
              <a:rPr lang="en-US" sz="1800" b="1" dirty="0" err="1"/>
              <a:t>Hely</a:t>
            </a:r>
            <a:r>
              <a:rPr lang="en-US" sz="1800" b="1" dirty="0"/>
              <a:t> </a:t>
            </a:r>
            <a:r>
              <a:rPr lang="en-US" sz="1800" b="1" dirty="0" err="1"/>
              <a:t>és</a:t>
            </a:r>
            <a:r>
              <a:rPr lang="en-US" sz="1800" b="1" dirty="0"/>
              <a:t> </a:t>
            </a:r>
            <a:r>
              <a:rPr lang="en-US" sz="1800" b="1" dirty="0" err="1"/>
              <a:t>hozzáférés</a:t>
            </a:r>
            <a:br>
              <a:rPr lang="en-US" sz="1800" dirty="0"/>
            </a:br>
            <a:r>
              <a:rPr lang="en-US" sz="1800" dirty="0"/>
              <a:t>3.1 </a:t>
            </a:r>
            <a:r>
              <a:rPr lang="hu-HU" sz="1800" dirty="0"/>
              <a:t>F</a:t>
            </a:r>
            <a:r>
              <a:rPr lang="en-US" sz="1800" dirty="0" err="1"/>
              <a:t>orrások</a:t>
            </a:r>
            <a:r>
              <a:rPr lang="en-US" sz="1800" dirty="0"/>
              <a:t> </a:t>
            </a:r>
            <a:r>
              <a:rPr lang="en-US" sz="1800" dirty="0" err="1"/>
              <a:t>keresése</a:t>
            </a:r>
            <a:r>
              <a:rPr lang="en-US" sz="1800" dirty="0"/>
              <a:t> (</a:t>
            </a:r>
            <a:r>
              <a:rPr lang="en-US" sz="1800" dirty="0" err="1"/>
              <a:t>intellektuális</a:t>
            </a:r>
            <a:r>
              <a:rPr lang="en-US" sz="1800" dirty="0"/>
              <a:t> </a:t>
            </a:r>
            <a:r>
              <a:rPr lang="en-US" sz="1800" dirty="0" err="1"/>
              <a:t>és</a:t>
            </a:r>
            <a:r>
              <a:rPr lang="en-US" sz="1800" dirty="0"/>
              <a:t> </a:t>
            </a:r>
            <a:r>
              <a:rPr lang="en-US" sz="1800" dirty="0" err="1"/>
              <a:t>fizikai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3.2 </a:t>
            </a:r>
            <a:r>
              <a:rPr lang="hu-HU" sz="1800" dirty="0"/>
              <a:t>Információk megtalálása a forrásokban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4. Inform</a:t>
            </a:r>
            <a:r>
              <a:rPr lang="hu-HU" sz="1800" b="1" dirty="0" err="1"/>
              <a:t>ációk</a:t>
            </a:r>
            <a:r>
              <a:rPr lang="hu-HU" sz="1800" b="1" dirty="0"/>
              <a:t> felhasználása</a:t>
            </a:r>
            <a:br>
              <a:rPr lang="en-US" sz="1800" dirty="0"/>
            </a:br>
            <a:r>
              <a:rPr lang="en-US" sz="1800" dirty="0"/>
              <a:t>4.1 </a:t>
            </a:r>
            <a:r>
              <a:rPr lang="en-US" sz="1800" dirty="0" err="1"/>
              <a:t>Kapcsolódás</a:t>
            </a:r>
            <a:r>
              <a:rPr lang="en-US" sz="1800" dirty="0"/>
              <a:t> (</a:t>
            </a:r>
            <a:r>
              <a:rPr lang="en-US" sz="1800" dirty="0" err="1"/>
              <a:t>például</a:t>
            </a:r>
            <a:r>
              <a:rPr lang="en-US" sz="1800" dirty="0"/>
              <a:t> </a:t>
            </a:r>
            <a:r>
              <a:rPr lang="en-US" sz="1800" dirty="0" err="1"/>
              <a:t>olvasás</a:t>
            </a:r>
            <a:r>
              <a:rPr lang="en-US" sz="1800" dirty="0"/>
              <a:t>, </a:t>
            </a:r>
            <a:r>
              <a:rPr lang="en-US" sz="1800" dirty="0" err="1"/>
              <a:t>hallgatás</a:t>
            </a:r>
            <a:r>
              <a:rPr lang="en-US" sz="1800" dirty="0"/>
              <a:t>, </a:t>
            </a:r>
            <a:r>
              <a:rPr lang="en-US" sz="1800" dirty="0" err="1"/>
              <a:t>megtekintés</a:t>
            </a:r>
            <a:r>
              <a:rPr lang="en-US" sz="1800" dirty="0"/>
              <a:t>, </a:t>
            </a:r>
            <a:r>
              <a:rPr lang="en-US" sz="1800" dirty="0" err="1"/>
              <a:t>érintés</a:t>
            </a:r>
            <a:r>
              <a:rPr lang="en-US" sz="1800" dirty="0"/>
              <a:t>)</a:t>
            </a:r>
            <a:br>
              <a:rPr lang="hu-HU" sz="1800" dirty="0"/>
            </a:br>
            <a:r>
              <a:rPr lang="en-US" sz="1800" dirty="0"/>
              <a:t>4.2 </a:t>
            </a:r>
            <a:r>
              <a:rPr lang="hu-HU" sz="1800" dirty="0"/>
              <a:t>A lényegi információk kiemelése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5. </a:t>
            </a:r>
            <a:r>
              <a:rPr lang="en-US" sz="1800" b="1" dirty="0" err="1"/>
              <a:t>Szintézis</a:t>
            </a:r>
            <a:br>
              <a:rPr lang="en-US" sz="1800" dirty="0"/>
            </a:br>
            <a:r>
              <a:rPr lang="en-US" sz="1800" dirty="0"/>
              <a:t>5.1 </a:t>
            </a:r>
            <a:r>
              <a:rPr lang="hu-HU" sz="1800" dirty="0"/>
              <a:t>Több forrásból összeszervezés</a:t>
            </a:r>
            <a:br>
              <a:rPr lang="en-US" sz="1800" dirty="0"/>
            </a:br>
            <a:r>
              <a:rPr lang="en-US" sz="1800" dirty="0"/>
              <a:t>5.2 </a:t>
            </a:r>
            <a:r>
              <a:rPr lang="hu-HU" sz="1800" dirty="0"/>
              <a:t>Információ bemutatása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6. </a:t>
            </a:r>
            <a:r>
              <a:rPr lang="hu-HU" sz="1800" b="1" dirty="0"/>
              <a:t>Értékelés</a:t>
            </a:r>
            <a:br>
              <a:rPr lang="en-US" sz="1800" dirty="0"/>
            </a:br>
            <a:r>
              <a:rPr lang="en-US" sz="1800" dirty="0"/>
              <a:t>6.1 </a:t>
            </a:r>
            <a:r>
              <a:rPr lang="hu-HU" sz="1800" dirty="0"/>
              <a:t>A termék elbírálása </a:t>
            </a:r>
            <a:r>
              <a:rPr lang="en-US" sz="1800" dirty="0"/>
              <a:t>(</a:t>
            </a:r>
            <a:r>
              <a:rPr lang="hu-HU" sz="1800" dirty="0"/>
              <a:t>hatékonyság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6.2 </a:t>
            </a:r>
            <a:r>
              <a:rPr lang="hu-HU" sz="1800" dirty="0"/>
              <a:t>A termék elbírálása</a:t>
            </a:r>
            <a:r>
              <a:rPr lang="en-US" sz="1800" dirty="0"/>
              <a:t> (</a:t>
            </a:r>
            <a:r>
              <a:rPr lang="hu-HU" sz="1800" dirty="0"/>
              <a:t>hatásfok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9" name="Kép 6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97280" y="1904104"/>
            <a:ext cx="10115203" cy="4507453"/>
          </a:xfrm>
          <a:noFill/>
        </p:spPr>
        <p:txBody>
          <a:bodyPr>
            <a:noAutofit/>
          </a:bodyPr>
          <a:lstStyle/>
          <a:p>
            <a:pPr algn="r">
              <a:buNone/>
            </a:pPr>
            <a:r>
              <a:rPr lang="hu-HU" b="1" i="1" dirty="0"/>
              <a:t>esettanulmány</a:t>
            </a:r>
            <a:endParaRPr lang="en-GB" b="1" i="1" dirty="0"/>
          </a:p>
          <a:p>
            <a:pPr>
              <a:buNone/>
            </a:pPr>
            <a:r>
              <a:rPr lang="hu-HU" b="1" dirty="0"/>
              <a:t>Használd a </a:t>
            </a:r>
            <a:r>
              <a:rPr lang="en-GB" b="1" dirty="0"/>
              <a:t>f</a:t>
            </a:r>
            <a:r>
              <a:rPr lang="hu-HU" b="1" dirty="0" err="1"/>
              <a:t>ájlt</a:t>
            </a:r>
            <a:r>
              <a:rPr lang="en-GB" b="1" dirty="0"/>
              <a:t>/link</a:t>
            </a:r>
            <a:r>
              <a:rPr lang="hu-HU" b="1" dirty="0"/>
              <a:t>et</a:t>
            </a:r>
            <a:r>
              <a:rPr lang="en-GB" b="1" dirty="0"/>
              <a:t>: </a:t>
            </a:r>
            <a:r>
              <a:rPr lang="hu-HU" b="1" dirty="0"/>
              <a:t>Akciókutatási p</a:t>
            </a:r>
            <a:r>
              <a:rPr lang="en-GB" b="1" dirty="0" err="1"/>
              <a:t>roje</a:t>
            </a:r>
            <a:r>
              <a:rPr lang="hu-HU" b="1" dirty="0"/>
              <a:t>k</a:t>
            </a:r>
            <a:r>
              <a:rPr lang="en-GB" b="1" dirty="0"/>
              <a:t>t a Salina </a:t>
            </a:r>
            <a:r>
              <a:rPr lang="hu-HU" b="1" dirty="0"/>
              <a:t>általános iskolában</a:t>
            </a:r>
            <a:r>
              <a:rPr lang="en-GB" b="1" dirty="0"/>
              <a:t> </a:t>
            </a:r>
          </a:p>
          <a:p>
            <a:pPr>
              <a:buNone/>
            </a:pPr>
            <a:r>
              <a:rPr lang="hu-HU" sz="2000" dirty="0"/>
              <a:t>feladat</a:t>
            </a:r>
            <a:r>
              <a:rPr lang="en-GB" dirty="0"/>
              <a:t>: </a:t>
            </a:r>
            <a:r>
              <a:rPr lang="en-GB" dirty="0" err="1"/>
              <a:t>Röviden</a:t>
            </a:r>
            <a:r>
              <a:rPr lang="en-GB" dirty="0"/>
              <a:t> </a:t>
            </a:r>
            <a:r>
              <a:rPr lang="en-GB" dirty="0" err="1"/>
              <a:t>nézd</a:t>
            </a:r>
            <a:r>
              <a:rPr lang="en-GB" dirty="0"/>
              <a:t> meg, </a:t>
            </a:r>
            <a:r>
              <a:rPr lang="en-GB" dirty="0" err="1"/>
              <a:t>hogy</a:t>
            </a:r>
            <a:r>
              <a:rPr lang="en-GB" dirty="0"/>
              <a:t> </a:t>
            </a:r>
            <a:r>
              <a:rPr lang="en-GB" dirty="0" err="1"/>
              <a:t>benyomás</a:t>
            </a:r>
            <a:r>
              <a:rPr lang="hu-HU" dirty="0" err="1"/>
              <a:t>od</a:t>
            </a:r>
            <a:r>
              <a:rPr lang="hu-HU" dirty="0"/>
              <a:t> legyen</a:t>
            </a:r>
            <a:endParaRPr lang="en-GB" sz="2000" dirty="0"/>
          </a:p>
          <a:p>
            <a:pPr marL="634048" lvl="4" indent="-268288"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2000" dirty="0"/>
              <a:t>Struktúráról</a:t>
            </a:r>
            <a:endParaRPr lang="en-GB" sz="2000" dirty="0"/>
          </a:p>
          <a:p>
            <a:pPr marL="634048" lvl="4" indent="-268288"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2000" dirty="0"/>
              <a:t>Tartalomról</a:t>
            </a:r>
            <a:endParaRPr lang="en-GB" sz="2000" dirty="0"/>
          </a:p>
          <a:p>
            <a:pPr marL="182880" lvl="2"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None/>
            </a:pPr>
            <a:r>
              <a:rPr lang="en-GB" sz="2000" dirty="0" err="1"/>
              <a:t>Néhány</a:t>
            </a:r>
            <a:r>
              <a:rPr lang="en-GB" sz="2000" dirty="0"/>
              <a:t> </a:t>
            </a:r>
            <a:r>
              <a:rPr lang="en-GB" sz="2000" dirty="0" err="1"/>
              <a:t>fontosabb</a:t>
            </a:r>
            <a:r>
              <a:rPr lang="en-GB" sz="2000" dirty="0"/>
              <a:t> </a:t>
            </a:r>
            <a:r>
              <a:rPr lang="en-GB" sz="2000" dirty="0" err="1"/>
              <a:t>téma</a:t>
            </a:r>
            <a:r>
              <a:rPr lang="en-GB" sz="2000" dirty="0"/>
              <a:t> / </a:t>
            </a:r>
            <a:r>
              <a:rPr lang="en-GB" sz="2000" dirty="0" err="1"/>
              <a:t>elem</a:t>
            </a:r>
            <a:r>
              <a:rPr lang="en-GB" sz="2000" dirty="0"/>
              <a:t> </a:t>
            </a:r>
            <a:r>
              <a:rPr lang="hu-HU" sz="2000" dirty="0"/>
              <a:t>ki van </a:t>
            </a:r>
            <a:r>
              <a:rPr lang="en-GB" sz="2000" dirty="0" err="1"/>
              <a:t>jelölve</a:t>
            </a:r>
            <a:r>
              <a:rPr lang="en-GB" sz="2000" dirty="0"/>
              <a:t>.</a:t>
            </a:r>
          </a:p>
          <a:p>
            <a:pPr>
              <a:buNone/>
            </a:pPr>
            <a:r>
              <a:rPr lang="hu-HU" dirty="0"/>
              <a:t>forrás</a:t>
            </a:r>
            <a:r>
              <a:rPr lang="en-GB" dirty="0"/>
              <a:t>: Allie, </a:t>
            </a:r>
            <a:r>
              <a:rPr lang="en-GB" dirty="0" err="1"/>
              <a:t>Elward</a:t>
            </a:r>
            <a:r>
              <a:rPr lang="en-GB" dirty="0"/>
              <a:t>, Mohamed A.R.P FINAL PAPER[1].pdf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hu-HU" dirty="0"/>
              <a:t>Téma </a:t>
            </a:r>
            <a:r>
              <a:rPr lang="en-GB" dirty="0"/>
              <a:t>S</a:t>
            </a:r>
            <a:r>
              <a:rPr lang="hu-HU" dirty="0"/>
              <a:t>z</a:t>
            </a:r>
            <a:r>
              <a:rPr lang="en-GB" dirty="0" err="1"/>
              <a:t>lov</a:t>
            </a:r>
            <a:r>
              <a:rPr lang="hu-HU" dirty="0"/>
              <a:t>é</a:t>
            </a:r>
            <a:r>
              <a:rPr lang="en-GB" dirty="0" err="1"/>
              <a:t>ni</a:t>
            </a:r>
            <a:r>
              <a:rPr lang="hu-HU" dirty="0" err="1"/>
              <a:t>ának</a:t>
            </a:r>
            <a:r>
              <a:rPr lang="en-GB" dirty="0"/>
              <a:t> - "</a:t>
            </a:r>
            <a:r>
              <a:rPr lang="en-GB" dirty="0" err="1"/>
              <a:t>mezőgazdasági</a:t>
            </a:r>
            <a:r>
              <a:rPr lang="en-GB" dirty="0"/>
              <a:t> </a:t>
            </a:r>
            <a:r>
              <a:rPr lang="en-GB" dirty="0" err="1"/>
              <a:t>turizmus</a:t>
            </a:r>
            <a:r>
              <a:rPr lang="en-GB" dirty="0"/>
              <a:t> </a:t>
            </a:r>
            <a:r>
              <a:rPr lang="en-GB" dirty="0" err="1"/>
              <a:t>kutatás</a:t>
            </a:r>
            <a:r>
              <a:rPr lang="en-GB" dirty="0"/>
              <a:t>"  </a:t>
            </a:r>
          </a:p>
        </p:txBody>
      </p:sp>
      <p:pic>
        <p:nvPicPr>
          <p:cNvPr id="5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097280" y="635507"/>
            <a:ext cx="10058400" cy="1003365"/>
          </a:xfrm>
        </p:spPr>
        <p:txBody>
          <a:bodyPr/>
          <a:lstStyle/>
          <a:p>
            <a:r>
              <a:rPr lang="hu-HU" dirty="0"/>
              <a:t>Esettanulmány</a:t>
            </a:r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282312" y="4688145"/>
            <a:ext cx="2328538" cy="867930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dirty="0"/>
              <a:t>Gyakorlati munka	</a:t>
            </a:r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endParaRPr lang="sl-SI" dirty="0"/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r>
              <a:rPr lang="sl-SI" dirty="0"/>
              <a:t>5 perc</a:t>
            </a:r>
          </a:p>
          <a:p>
            <a:pPr marL="0" marR="0" lvl="1" fontAlgn="auto">
              <a:lnSpc>
                <a:spcPct val="90000"/>
              </a:lnSpc>
              <a:buClr>
                <a:schemeClr val="accent1"/>
              </a:buClr>
              <a:buSzTx/>
              <a:buFont typeface="Calibri" pitchFamily="34" charset="0"/>
              <a:buNone/>
              <a:tabLst/>
              <a:defRPr/>
            </a:pPr>
            <a:endParaRPr lang="sl-SI" sz="200" dirty="0"/>
          </a:p>
        </p:txBody>
      </p:sp>
    </p:spTree>
    <p:extLst>
      <p:ext uri="{BB962C8B-B14F-4D97-AF65-F5344CB8AC3E}">
        <p14:creationId xmlns:p14="http://schemas.microsoft.com/office/powerpoint/2010/main" val="2231729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Fejlesztési</a:t>
            </a:r>
            <a:r>
              <a:rPr lang="en-GB" dirty="0"/>
              <a:t> </a:t>
            </a:r>
            <a:r>
              <a:rPr lang="en-GB" dirty="0" err="1"/>
              <a:t>fázis</a:t>
            </a:r>
            <a:r>
              <a:rPr lang="en-GB" dirty="0"/>
              <a:t> - </a:t>
            </a:r>
            <a:r>
              <a:rPr lang="en-GB" dirty="0" err="1"/>
              <a:t>tulajdonságok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97280" y="1865377"/>
            <a:ext cx="10115203" cy="4594408"/>
          </a:xfrm>
        </p:spPr>
        <p:txBody>
          <a:bodyPr>
            <a:noAutofit/>
          </a:bodyPr>
          <a:lstStyle/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/>
              <a:t>A </a:t>
            </a:r>
            <a:r>
              <a:rPr lang="en-GB" dirty="0" err="1"/>
              <a:t>kutatás</a:t>
            </a:r>
            <a:r>
              <a:rPr lang="en-GB" dirty="0"/>
              <a:t> </a:t>
            </a:r>
            <a:r>
              <a:rPr lang="en-GB" dirty="0" err="1"/>
              <a:t>kiindulópont</a:t>
            </a:r>
            <a:r>
              <a:rPr lang="en-GB" dirty="0"/>
              <a:t> </a:t>
            </a:r>
            <a:r>
              <a:rPr lang="en-GB" dirty="0" err="1"/>
              <a:t>lehet</a:t>
            </a:r>
            <a:r>
              <a:rPr lang="en-GB" dirty="0"/>
              <a:t> (</a:t>
            </a:r>
            <a:r>
              <a:rPr lang="en-GB" dirty="0" err="1"/>
              <a:t>gyakran</a:t>
            </a:r>
            <a:r>
              <a:rPr lang="en-GB" dirty="0"/>
              <a:t> </a:t>
            </a:r>
            <a:r>
              <a:rPr lang="en-GB" dirty="0" err="1"/>
              <a:t>frissíteni</a:t>
            </a:r>
            <a:r>
              <a:rPr lang="en-GB" dirty="0"/>
              <a:t> </a:t>
            </a:r>
            <a:r>
              <a:rPr lang="en-GB" dirty="0" err="1"/>
              <a:t>kell</a:t>
            </a:r>
            <a:r>
              <a:rPr lang="en-GB" dirty="0"/>
              <a:t>!)</a:t>
            </a:r>
          </a:p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iskolai</a:t>
            </a:r>
            <a:r>
              <a:rPr lang="en-GB" dirty="0"/>
              <a:t> </a:t>
            </a:r>
            <a:r>
              <a:rPr lang="en-GB" dirty="0" err="1"/>
              <a:t>innovációk</a:t>
            </a:r>
            <a:r>
              <a:rPr lang="en-GB" dirty="0"/>
              <a:t> </a:t>
            </a:r>
            <a:r>
              <a:rPr lang="en-GB" dirty="0" err="1"/>
              <a:t>egyik</a:t>
            </a:r>
            <a:r>
              <a:rPr lang="en-GB" dirty="0"/>
              <a:t> </a:t>
            </a:r>
            <a:r>
              <a:rPr lang="en-GB" dirty="0" err="1"/>
              <a:t>legfontosabb</a:t>
            </a:r>
            <a:r>
              <a:rPr lang="en-GB" dirty="0"/>
              <a:t> </a:t>
            </a:r>
            <a:r>
              <a:rPr lang="en-GB" dirty="0" err="1"/>
              <a:t>fázisa</a:t>
            </a:r>
            <a:endParaRPr lang="en-GB" dirty="0"/>
          </a:p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Folyamatosan kommunikálni kell az innováció szükségességét</a:t>
            </a:r>
            <a:endParaRPr lang="en-GB" dirty="0"/>
          </a:p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Innovációs</a:t>
            </a:r>
            <a:r>
              <a:rPr lang="en-GB" dirty="0"/>
              <a:t> </a:t>
            </a:r>
            <a:r>
              <a:rPr lang="en-GB" dirty="0" err="1"/>
              <a:t>projektek</a:t>
            </a:r>
            <a:r>
              <a:rPr lang="en-GB" dirty="0"/>
              <a:t> </a:t>
            </a:r>
            <a:r>
              <a:rPr lang="en-GB" dirty="0" err="1"/>
              <a:t>szponzorálása</a:t>
            </a:r>
            <a:endParaRPr lang="en-GB" dirty="0"/>
          </a:p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Támogatást</a:t>
            </a:r>
            <a:r>
              <a:rPr lang="en-GB" dirty="0"/>
              <a:t> </a:t>
            </a:r>
            <a:r>
              <a:rPr lang="en-GB" dirty="0" err="1"/>
              <a:t>keres</a:t>
            </a:r>
            <a:r>
              <a:rPr lang="en-GB" dirty="0"/>
              <a:t> a </a:t>
            </a:r>
            <a:r>
              <a:rPr lang="en-GB" dirty="0" err="1"/>
              <a:t>következőkről</a:t>
            </a:r>
            <a:r>
              <a:rPr lang="en-GB" dirty="0"/>
              <a:t>: </a:t>
            </a:r>
            <a:r>
              <a:rPr lang="en-GB" dirty="0" err="1"/>
              <a:t>anyagok</a:t>
            </a:r>
            <a:r>
              <a:rPr lang="en-GB" dirty="0"/>
              <a:t>, </a:t>
            </a:r>
            <a:r>
              <a:rPr lang="en-GB" dirty="0" err="1"/>
              <a:t>szolgáltatások</a:t>
            </a:r>
            <a:r>
              <a:rPr lang="en-GB" dirty="0"/>
              <a:t>, </a:t>
            </a:r>
            <a:r>
              <a:rPr lang="en-GB" dirty="0" err="1"/>
              <a:t>partnerek</a:t>
            </a:r>
            <a:r>
              <a:rPr lang="en-GB" dirty="0"/>
              <a:t>, </a:t>
            </a:r>
            <a:r>
              <a:rPr lang="en-GB" dirty="0" err="1"/>
              <a:t>csapattagok</a:t>
            </a:r>
            <a:r>
              <a:rPr lang="en-GB" dirty="0"/>
              <a:t>, </a:t>
            </a:r>
            <a:r>
              <a:rPr lang="en-GB" dirty="0" err="1"/>
              <a:t>érdekeltek</a:t>
            </a:r>
            <a:r>
              <a:rPr lang="en-GB" dirty="0"/>
              <a:t>…</a:t>
            </a:r>
          </a:p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Tanul</a:t>
            </a:r>
            <a:r>
              <a:rPr lang="hu-HU" dirty="0"/>
              <a:t>ni kell a</a:t>
            </a:r>
            <a:r>
              <a:rPr lang="en-GB" dirty="0"/>
              <a:t> </a:t>
            </a:r>
            <a:r>
              <a:rPr lang="en-GB" dirty="0" err="1"/>
              <a:t>hibákból</a:t>
            </a:r>
            <a:endParaRPr lang="en-GB" dirty="0"/>
          </a:p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/>
              <a:t>A korábbi diákban bemutatott koncepció használata: Kutatási készségek / Fázisok (konkrét projekthez)</a:t>
            </a:r>
            <a:endParaRPr lang="en-GB" dirty="0"/>
          </a:p>
          <a:p>
            <a:pPr marL="268288" indent="-2682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Csapatmunka</a:t>
            </a:r>
            <a:r>
              <a:rPr lang="en-GB" dirty="0"/>
              <a:t> / </a:t>
            </a:r>
            <a:r>
              <a:rPr lang="en-GB" dirty="0" err="1"/>
              <a:t>Multidiszciplináris</a:t>
            </a:r>
            <a:r>
              <a:rPr lang="en-GB" dirty="0"/>
              <a:t> </a:t>
            </a:r>
            <a:r>
              <a:rPr lang="en-GB" dirty="0" err="1"/>
              <a:t>megközelítés</a:t>
            </a:r>
            <a:r>
              <a:rPr lang="en-GB" dirty="0"/>
              <a:t> </a:t>
            </a:r>
            <a:r>
              <a:rPr lang="en-GB" dirty="0" err="1"/>
              <a:t>elengedhetetlen</a:t>
            </a:r>
            <a:endParaRPr lang="en-GB" dirty="0"/>
          </a:p>
        </p:txBody>
      </p:sp>
      <p:pic>
        <p:nvPicPr>
          <p:cNvPr id="5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507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dfb2736bd352e4874447abf39aef8ba0a866c6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3655</TotalTime>
  <Words>3618</Words>
  <Application>Microsoft Office PowerPoint</Application>
  <PresentationFormat>Szélesvásznú</PresentationFormat>
  <Paragraphs>475</Paragraphs>
  <Slides>52</Slides>
  <Notes>48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52</vt:i4>
      </vt:variant>
    </vt:vector>
  </HeadingPairs>
  <TitlesOfParts>
    <vt:vector size="59" baseType="lpstr">
      <vt:lpstr>Arial Unicode MS</vt:lpstr>
      <vt:lpstr>Arial</vt:lpstr>
      <vt:lpstr>Calibri</vt:lpstr>
      <vt:lpstr>Calibri Light</vt:lpstr>
      <vt:lpstr>Times New Roman</vt:lpstr>
      <vt:lpstr>Wingdings</vt:lpstr>
      <vt:lpstr>Retrospect</vt:lpstr>
      <vt:lpstr>PowerPoint-bemutató</vt:lpstr>
      <vt:lpstr>Tanulási célok</vt:lpstr>
      <vt:lpstr>PowerPoint-bemutató</vt:lpstr>
      <vt:lpstr>Introduction</vt:lpstr>
      <vt:lpstr>Kutatási és fejlesztési munka</vt:lpstr>
      <vt:lpstr>Kutatás - Általános iskolai készségek az IKT korszakában</vt:lpstr>
      <vt:lpstr>Kutatási készségek / fázisok</vt:lpstr>
      <vt:lpstr>Esettanulmány</vt:lpstr>
      <vt:lpstr>Fejlesztési fázis - tulajdonságok</vt:lpstr>
      <vt:lpstr>Példa a találmány fejlesztésére és prototípuskészítésére</vt:lpstr>
      <vt:lpstr>Üzleti fázisok</vt:lpstr>
      <vt:lpstr>Hőmérő fejlesztési fázisai</vt:lpstr>
      <vt:lpstr>A termék egyéb részeintek fejlesztési fázisai</vt:lpstr>
      <vt:lpstr>Használati utasítás</vt:lpstr>
      <vt:lpstr>Prototyping  </vt:lpstr>
      <vt:lpstr>Testing</vt:lpstr>
      <vt:lpstr>Kutatás vs. prototípus - egyértelműsítés</vt:lpstr>
      <vt:lpstr>Prototyping és a hibák ára</vt:lpstr>
      <vt:lpstr>Alapvető koncepció</vt:lpstr>
      <vt:lpstr>Tervezői gondolkodás („D” iskola)</vt:lpstr>
      <vt:lpstr>Nem-lineáris folyamatok</vt:lpstr>
      <vt:lpstr>Egy prototípus elkészítésének kezdőpontjai</vt:lpstr>
      <vt:lpstr>Működő prototípus</vt:lpstr>
      <vt:lpstr>Működőképes prototípus – példa </vt:lpstr>
      <vt:lpstr>Demo prototípus</vt:lpstr>
      <vt:lpstr>Demo prototípus – másik példa</vt:lpstr>
      <vt:lpstr>Gyors prototípuskészítés</vt:lpstr>
      <vt:lpstr>PowerPoint-bemutató</vt:lpstr>
      <vt:lpstr>3D nyomtatás</vt:lpstr>
      <vt:lpstr>Gyors prototípuskészítés – más technikák</vt:lpstr>
      <vt:lpstr>Minta az űrből</vt:lpstr>
      <vt:lpstr>Példák általános iskolából</vt:lpstr>
      <vt:lpstr>Példák általános iskolából</vt:lpstr>
      <vt:lpstr>PowerPoint-bemutató</vt:lpstr>
      <vt:lpstr>PowerPoint-bemutató</vt:lpstr>
      <vt:lpstr>Inspiráló példa - mountain bike fejlesztése és prototípuskészítés</vt:lpstr>
      <vt:lpstr>Támogató szervezetek - Szlovénia</vt:lpstr>
      <vt:lpstr>Segítség a prototípus készítésében- http://www.imamidejo.si/</vt:lpstr>
      <vt:lpstr>Korábbi műhelymunkáink</vt:lpstr>
      <vt:lpstr>Korábbi műhelymunkáink</vt:lpstr>
      <vt:lpstr>Ötletfejlesztés és prototípuskészítés</vt:lpstr>
      <vt:lpstr>A tesztelés fázisai (felhasználói visszajelzések)</vt:lpstr>
      <vt:lpstr>Gyors bemutató és liftmenet</vt:lpstr>
      <vt:lpstr>A gyorsbemutató szerkezete</vt:lpstr>
      <vt:lpstr>A prezentáció előkészítése</vt:lpstr>
      <vt:lpstr>Visszajelzés</vt:lpstr>
      <vt:lpstr>Következtetések, összefoglalás</vt:lpstr>
      <vt:lpstr>Irodalomjegyzék</vt:lpstr>
      <vt:lpstr>Irodalomjegyzék</vt:lpstr>
      <vt:lpstr>PowerPoint-bemutató</vt:lpstr>
      <vt:lpstr>PowerPoint-bemutató</vt:lpstr>
      <vt:lpstr>PowerPoint-bemutató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Zsolt Lengyel</dc:creator>
  <cp:lastModifiedBy>Lajtos Gábor</cp:lastModifiedBy>
  <cp:revision>266</cp:revision>
  <cp:lastPrinted>2017-06-21T17:15:32Z</cp:lastPrinted>
  <dcterms:created xsi:type="dcterms:W3CDTF">2017-02-15T07:18:39Z</dcterms:created>
  <dcterms:modified xsi:type="dcterms:W3CDTF">2018-01-26T14:52:45Z</dcterms:modified>
</cp:coreProperties>
</file>