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57" r:id="rId3"/>
    <p:sldId id="289" r:id="rId4"/>
    <p:sldId id="291" r:id="rId5"/>
    <p:sldId id="290" r:id="rId6"/>
    <p:sldId id="293" r:id="rId7"/>
    <p:sldId id="294" r:id="rId8"/>
    <p:sldId id="296" r:id="rId9"/>
    <p:sldId id="297" r:id="rId10"/>
    <p:sldId id="271" r:id="rId11"/>
    <p:sldId id="298" r:id="rId12"/>
    <p:sldId id="270" r:id="rId13"/>
    <p:sldId id="300" r:id="rId14"/>
    <p:sldId id="301" r:id="rId15"/>
    <p:sldId id="302" r:id="rId16"/>
    <p:sldId id="303" r:id="rId17"/>
    <p:sldId id="273" r:id="rId18"/>
    <p:sldId id="306" r:id="rId19"/>
    <p:sldId id="259" r:id="rId20"/>
    <p:sldId id="307" r:id="rId21"/>
    <p:sldId id="322" r:id="rId22"/>
    <p:sldId id="319" r:id="rId23"/>
    <p:sldId id="320" r:id="rId24"/>
    <p:sldId id="323" r:id="rId25"/>
    <p:sldId id="308" r:id="rId26"/>
    <p:sldId id="309" r:id="rId27"/>
    <p:sldId id="311" r:id="rId28"/>
    <p:sldId id="325" r:id="rId29"/>
    <p:sldId id="326" r:id="rId30"/>
    <p:sldId id="324" r:id="rId31"/>
    <p:sldId id="313" r:id="rId32"/>
    <p:sldId id="314" r:id="rId33"/>
    <p:sldId id="315" r:id="rId34"/>
    <p:sldId id="316" r:id="rId35"/>
    <p:sldId id="317" r:id="rId36"/>
    <p:sldId id="299" r:id="rId37"/>
    <p:sldId id="268" r:id="rId38"/>
    <p:sldId id="269" r:id="rId39"/>
  </p:sldIdLst>
  <p:sldSz cx="12192000" cy="6858000"/>
  <p:notesSz cx="6858000" cy="9144000"/>
  <p:custDataLst>
    <p:tags r:id="rId41"/>
  </p:custData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A36B13"/>
    <a:srgbClr val="FF9C78"/>
    <a:srgbClr val="FFC434"/>
    <a:srgbClr val="FFBE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2F5"/>
          </a:solidFill>
        </a:fill>
      </a:tcStyle>
    </a:wholeTbl>
    <a:band2H>
      <a:tcTxStyle/>
      <a:tcStyle>
        <a:tcBdr/>
        <a:fill>
          <a:solidFill>
            <a:srgbClr val="E7F1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AEC"/>
          </a:solidFill>
        </a:fill>
      </a:tcStyle>
    </a:wholeTbl>
    <a:band2H>
      <a:tcTxStyle/>
      <a:tcStyle>
        <a:tcBdr/>
        <a:fill>
          <a:solidFill>
            <a:srgbClr val="E7F5F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E0DF"/>
          </a:solidFill>
        </a:fill>
      </a:tcStyle>
    </a:wholeTbl>
    <a:band2H>
      <a:tcTxStyle/>
      <a:tcStyle>
        <a:tcBdr/>
        <a:fill>
          <a:solidFill>
            <a:srgbClr val="EAF0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73845"/>
  </p:normalViewPr>
  <p:slideViewPr>
    <p:cSldViewPr snapToGrid="0" snapToObjects="1">
      <p:cViewPr varScale="1">
        <p:scale>
          <a:sx n="116" d="100"/>
          <a:sy n="116" d="100"/>
        </p:scale>
        <p:origin x="138"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FFD670-D8F3-6D49-8DA0-0CC23CC80B5E}" type="doc">
      <dgm:prSet loTypeId="urn:microsoft.com/office/officeart/2005/8/layout/list1" loCatId="" qsTypeId="urn:microsoft.com/office/officeart/2005/8/quickstyle/simple4" qsCatId="simple" csTypeId="urn:microsoft.com/office/officeart/2005/8/colors/accent1_2" csCatId="accent1" phldr="1"/>
      <dgm:spPr/>
      <dgm:t>
        <a:bodyPr/>
        <a:lstStyle/>
        <a:p>
          <a:endParaRPr lang="en-GB"/>
        </a:p>
      </dgm:t>
    </dgm:pt>
    <dgm:pt modelId="{B72980E6-507F-164E-BC74-628DBCB38B07}">
      <dgm:prSet custT="1"/>
      <dgm:spPr>
        <a:solidFill>
          <a:srgbClr val="FF0000"/>
        </a:solidFill>
      </dgm:spPr>
      <dgm:t>
        <a:bodyPr/>
        <a:lstStyle/>
        <a:p>
          <a:pPr rtl="0"/>
          <a:r>
            <a:rPr lang="hu-HU" sz="2000" b="1" noProof="0" dirty="0">
              <a:latin typeface="+mj-lt"/>
            </a:rPr>
            <a:t>Releváns és magas szintű ismeretek és kompetenciák</a:t>
          </a:r>
          <a:r>
            <a:rPr lang="hu-HU" sz="2000" noProof="0" dirty="0">
              <a:latin typeface="+mj-lt"/>
            </a:rPr>
            <a:t> a foglalkoztathatóság, az innováció, az aktív polgári szerepvállalás és a jólét érdekében (kreativitás, kezdeményezőkészség és kritikus gondolkozás);</a:t>
          </a:r>
          <a:endParaRPr lang="hu-HU" sz="2000" noProof="0" dirty="0">
            <a:solidFill>
              <a:schemeClr val="bg1"/>
            </a:solidFill>
            <a:latin typeface="+mj-lt"/>
          </a:endParaRPr>
        </a:p>
      </dgm:t>
    </dgm:pt>
    <dgm:pt modelId="{B57119D3-F351-2F4D-BE4C-2FBEEC9D7F11}" type="parTrans" cxnId="{CC35BBFB-9748-5B42-91D6-CD0A4DDB2A2E}">
      <dgm:prSet/>
      <dgm:spPr/>
      <dgm:t>
        <a:bodyPr/>
        <a:lstStyle/>
        <a:p>
          <a:endParaRPr lang="en-GB"/>
        </a:p>
      </dgm:t>
    </dgm:pt>
    <dgm:pt modelId="{4F3C57A5-BE91-D24E-85B4-ADE972948533}" type="sibTrans" cxnId="{CC35BBFB-9748-5B42-91D6-CD0A4DDB2A2E}">
      <dgm:prSet/>
      <dgm:spPr/>
      <dgm:t>
        <a:bodyPr/>
        <a:lstStyle/>
        <a:p>
          <a:endParaRPr lang="en-GB"/>
        </a:p>
      </dgm:t>
    </dgm:pt>
    <dgm:pt modelId="{6179CC96-713B-364A-BB92-FC93AC1833D3}">
      <dgm:prSet custT="1"/>
      <dgm:spPr>
        <a:solidFill>
          <a:srgbClr val="00B050"/>
        </a:solidFill>
      </dgm:spPr>
      <dgm:t>
        <a:bodyPr/>
        <a:lstStyle/>
        <a:p>
          <a:pPr rtl="0"/>
          <a:r>
            <a:rPr lang="hu-HU" sz="2000" noProof="0" dirty="0">
              <a:latin typeface="+mj-lt"/>
            </a:rPr>
            <a:t>Befogadó oktatás (pl. sokszínűségek kezelése), egyenlőség, megkülönböztetés mentesség és a polgári kompetenciák javítása (pl. kölcsönös megértés és a demokratikus értékek tisztelete);</a:t>
          </a:r>
          <a:endParaRPr lang="hu-HU" sz="2000" noProof="0" dirty="0">
            <a:solidFill>
              <a:schemeClr val="bg1"/>
            </a:solidFill>
            <a:latin typeface="+mj-lt"/>
          </a:endParaRPr>
        </a:p>
      </dgm:t>
    </dgm:pt>
    <dgm:pt modelId="{35610BF8-C494-054E-B55C-FDA3448CB6C4}" type="parTrans" cxnId="{2623ADED-B917-E94F-A757-564EA97359CA}">
      <dgm:prSet/>
      <dgm:spPr/>
      <dgm:t>
        <a:bodyPr/>
        <a:lstStyle/>
        <a:p>
          <a:endParaRPr lang="en-GB"/>
        </a:p>
      </dgm:t>
    </dgm:pt>
    <dgm:pt modelId="{9D9F1501-3F1B-8949-AFE6-5041A9A25748}" type="sibTrans" cxnId="{2623ADED-B917-E94F-A757-564EA97359CA}">
      <dgm:prSet/>
      <dgm:spPr/>
      <dgm:t>
        <a:bodyPr/>
        <a:lstStyle/>
        <a:p>
          <a:endParaRPr lang="en-GB"/>
        </a:p>
      </dgm:t>
    </dgm:pt>
    <dgm:pt modelId="{43B3B1DA-5DCC-F544-8A48-80E6D162B31C}">
      <dgm:prSet custT="1"/>
      <dgm:spPr>
        <a:solidFill>
          <a:srgbClr val="A36B13"/>
        </a:solidFill>
      </dgm:spPr>
      <dgm:t>
        <a:bodyPr/>
        <a:lstStyle/>
        <a:p>
          <a:pPr rtl="0"/>
          <a:r>
            <a:rPr lang="hu-HU" sz="2000" noProof="0" dirty="0">
              <a:latin typeface="+mj-lt"/>
            </a:rPr>
            <a:t>Nyitott és innovatív oktatás és képzés, többek közt a digitális kor vívmányainak teljes körű kihasználása révén;</a:t>
          </a:r>
          <a:endParaRPr lang="hu-HU" sz="2000" noProof="0" dirty="0">
            <a:solidFill>
              <a:schemeClr val="bg1"/>
            </a:solidFill>
            <a:latin typeface="+mj-lt"/>
          </a:endParaRPr>
        </a:p>
      </dgm:t>
    </dgm:pt>
    <dgm:pt modelId="{263ADDF9-5C43-6F47-9DC8-C34DA1EC7E37}" type="parTrans" cxnId="{193A07F1-6CD3-0C48-BEA3-3B99E89CA0FC}">
      <dgm:prSet/>
      <dgm:spPr/>
      <dgm:t>
        <a:bodyPr/>
        <a:lstStyle/>
        <a:p>
          <a:endParaRPr lang="en-GB"/>
        </a:p>
      </dgm:t>
    </dgm:pt>
    <dgm:pt modelId="{5B8921BB-5A5E-4647-944E-339BE6FD577E}" type="sibTrans" cxnId="{193A07F1-6CD3-0C48-BEA3-3B99E89CA0FC}">
      <dgm:prSet/>
      <dgm:spPr/>
      <dgm:t>
        <a:bodyPr/>
        <a:lstStyle/>
        <a:p>
          <a:endParaRPr lang="en-GB"/>
        </a:p>
      </dgm:t>
    </dgm:pt>
    <dgm:pt modelId="{1F60AEF8-E714-FC44-8B46-396BFEF4DAC7}">
      <dgm:prSet custT="1"/>
      <dgm:spPr>
        <a:solidFill>
          <a:srgbClr val="002060"/>
        </a:solidFill>
      </dgm:spPr>
      <dgm:t>
        <a:bodyPr/>
        <a:lstStyle/>
        <a:p>
          <a:pPr rtl="0"/>
          <a:r>
            <a:rPr lang="hu-HU" sz="2000" noProof="0" dirty="0">
              <a:latin typeface="+mj-lt"/>
            </a:rPr>
            <a:t>A pedagógusok határozott támogatása (a toborzási, kiválasztási és képzési folyamatok fejlesztése, valamint a folyamatos szakmai fejlődés biztosítása révén);</a:t>
          </a:r>
          <a:endParaRPr lang="hu-HU" sz="2000" noProof="0" dirty="0">
            <a:solidFill>
              <a:schemeClr val="bg1"/>
            </a:solidFill>
            <a:latin typeface="+mj-lt"/>
          </a:endParaRPr>
        </a:p>
      </dgm:t>
    </dgm:pt>
    <dgm:pt modelId="{6615C563-FA44-4A45-81E7-47F971C3C27A}" type="parTrans" cxnId="{E5E2EC50-D0D9-3D46-9D0D-3E182E386383}">
      <dgm:prSet/>
      <dgm:spPr/>
      <dgm:t>
        <a:bodyPr/>
        <a:lstStyle/>
        <a:p>
          <a:endParaRPr lang="en-GB"/>
        </a:p>
      </dgm:t>
    </dgm:pt>
    <dgm:pt modelId="{FC6F9A4F-3DD1-5E4C-83A2-C90A448B7380}" type="sibTrans" cxnId="{E5E2EC50-D0D9-3D46-9D0D-3E182E386383}">
      <dgm:prSet/>
      <dgm:spPr/>
      <dgm:t>
        <a:bodyPr/>
        <a:lstStyle/>
        <a:p>
          <a:endParaRPr lang="en-GB"/>
        </a:p>
      </dgm:t>
    </dgm:pt>
    <dgm:pt modelId="{B75FFA30-6E6C-A344-81C8-1975E71B893D}">
      <dgm:prSet custT="1"/>
      <dgm:spPr>
        <a:solidFill>
          <a:srgbClr val="C00000"/>
        </a:solidFill>
      </dgm:spPr>
      <dgm:t>
        <a:bodyPr/>
        <a:lstStyle/>
        <a:p>
          <a:pPr rtl="0"/>
          <a:r>
            <a:rPr lang="hu-HU" sz="2000" noProof="0" dirty="0">
              <a:latin typeface="+mj-lt"/>
            </a:rPr>
            <a:t>A készségek és a képesítések átláthatósága és elismerése a tanulási célú és a foglalkozási mobilitás elősegítése érdekében (pl. a szakképzés európai minőségbiztosítási referenciakerete révén);</a:t>
          </a:r>
          <a:endParaRPr lang="hu-HU" sz="2000" noProof="0" dirty="0">
            <a:solidFill>
              <a:schemeClr val="bg1"/>
            </a:solidFill>
            <a:latin typeface="+mj-lt"/>
          </a:endParaRPr>
        </a:p>
      </dgm:t>
    </dgm:pt>
    <dgm:pt modelId="{2C1A3BA4-81B1-FF42-8482-1453794E279F}" type="parTrans" cxnId="{7B985938-FF31-944A-9A88-A85F84A43F88}">
      <dgm:prSet/>
      <dgm:spPr/>
      <dgm:t>
        <a:bodyPr/>
        <a:lstStyle/>
        <a:p>
          <a:endParaRPr lang="en-GB"/>
        </a:p>
      </dgm:t>
    </dgm:pt>
    <dgm:pt modelId="{307E5493-0421-0E46-BE61-71F2DDAA9B25}" type="sibTrans" cxnId="{7B985938-FF31-944A-9A88-A85F84A43F88}">
      <dgm:prSet/>
      <dgm:spPr/>
      <dgm:t>
        <a:bodyPr/>
        <a:lstStyle/>
        <a:p>
          <a:endParaRPr lang="en-GB"/>
        </a:p>
      </dgm:t>
    </dgm:pt>
    <dgm:pt modelId="{B98E4E35-10F0-F349-B9E1-F4359C62D7BC}">
      <dgm:prSet custT="1"/>
      <dgm:spPr>
        <a:solidFill>
          <a:srgbClr val="7030A0"/>
        </a:solidFill>
      </dgm:spPr>
      <dgm:t>
        <a:bodyPr/>
        <a:lstStyle/>
        <a:p>
          <a:pPr rtl="0"/>
          <a:r>
            <a:rPr lang="hu-HU" sz="2000" noProof="0" dirty="0">
              <a:latin typeface="+mj-lt"/>
            </a:rPr>
            <a:t>Fenntartható beruházás (többek között az európai beruházási tervben rejlő lehetőségek feltérképezése), az oktatási és képzési rendszerek teljesítménye és hatékonysága.</a:t>
          </a:r>
          <a:endParaRPr lang="hu-HU" sz="2000" noProof="0" dirty="0">
            <a:solidFill>
              <a:schemeClr val="bg1"/>
            </a:solidFill>
            <a:latin typeface="+mj-lt"/>
          </a:endParaRPr>
        </a:p>
      </dgm:t>
    </dgm:pt>
    <dgm:pt modelId="{2CEF1464-EBA6-144C-8093-226B4A351BA4}" type="parTrans" cxnId="{79A200B4-BFCC-5F42-BE74-CB7531FF1129}">
      <dgm:prSet/>
      <dgm:spPr/>
      <dgm:t>
        <a:bodyPr/>
        <a:lstStyle/>
        <a:p>
          <a:endParaRPr lang="en-GB"/>
        </a:p>
      </dgm:t>
    </dgm:pt>
    <dgm:pt modelId="{A36FC406-D125-CA41-B3A1-AD3781E5A01D}" type="sibTrans" cxnId="{79A200B4-BFCC-5F42-BE74-CB7531FF1129}">
      <dgm:prSet/>
      <dgm:spPr/>
      <dgm:t>
        <a:bodyPr/>
        <a:lstStyle/>
        <a:p>
          <a:endParaRPr lang="en-GB"/>
        </a:p>
      </dgm:t>
    </dgm:pt>
    <dgm:pt modelId="{B50A016A-50C8-4A43-B104-363999538BC5}" type="pres">
      <dgm:prSet presAssocID="{E5FFD670-D8F3-6D49-8DA0-0CC23CC80B5E}" presName="linear" presStyleCnt="0">
        <dgm:presLayoutVars>
          <dgm:dir/>
          <dgm:animLvl val="lvl"/>
          <dgm:resizeHandles val="exact"/>
        </dgm:presLayoutVars>
      </dgm:prSet>
      <dgm:spPr/>
    </dgm:pt>
    <dgm:pt modelId="{1A83EBD3-C870-3947-8F1F-B01532228DFA}" type="pres">
      <dgm:prSet presAssocID="{B72980E6-507F-164E-BC74-628DBCB38B07}" presName="parentLin" presStyleCnt="0"/>
      <dgm:spPr/>
    </dgm:pt>
    <dgm:pt modelId="{E69FAE24-2A37-FB4A-8832-2EFBAD7A7E1E}" type="pres">
      <dgm:prSet presAssocID="{B72980E6-507F-164E-BC74-628DBCB38B07}" presName="parentLeftMargin" presStyleLbl="node1" presStyleIdx="0" presStyleCnt="6"/>
      <dgm:spPr/>
    </dgm:pt>
    <dgm:pt modelId="{89136210-8857-BC4D-826A-D5150F2444AB}" type="pres">
      <dgm:prSet presAssocID="{B72980E6-507F-164E-BC74-628DBCB38B07}" presName="parentText" presStyleLbl="node1" presStyleIdx="0" presStyleCnt="6" custScaleX="149119" custScaleY="258225" custLinFactNeighborY="4840">
        <dgm:presLayoutVars>
          <dgm:chMax val="0"/>
          <dgm:bulletEnabled val="1"/>
        </dgm:presLayoutVars>
      </dgm:prSet>
      <dgm:spPr/>
    </dgm:pt>
    <dgm:pt modelId="{DED8F567-C945-0649-9EA8-CA521DAF597F}" type="pres">
      <dgm:prSet presAssocID="{B72980E6-507F-164E-BC74-628DBCB38B07}" presName="negativeSpace" presStyleCnt="0"/>
      <dgm:spPr/>
    </dgm:pt>
    <dgm:pt modelId="{E705F9DC-85DD-AD42-AD6D-77546AC4611F}" type="pres">
      <dgm:prSet presAssocID="{B72980E6-507F-164E-BC74-628DBCB38B07}" presName="childText" presStyleLbl="conFgAcc1" presStyleIdx="0" presStyleCnt="6">
        <dgm:presLayoutVars>
          <dgm:bulletEnabled val="1"/>
        </dgm:presLayoutVars>
      </dgm:prSet>
      <dgm:spPr/>
    </dgm:pt>
    <dgm:pt modelId="{9CFA8522-4785-C04F-8993-6F370682E5E0}" type="pres">
      <dgm:prSet presAssocID="{4F3C57A5-BE91-D24E-85B4-ADE972948533}" presName="spaceBetweenRectangles" presStyleCnt="0"/>
      <dgm:spPr/>
    </dgm:pt>
    <dgm:pt modelId="{E0DDAF2E-F3F3-D744-AFC2-14D25FFD7C94}" type="pres">
      <dgm:prSet presAssocID="{6179CC96-713B-364A-BB92-FC93AC1833D3}" presName="parentLin" presStyleCnt="0"/>
      <dgm:spPr/>
    </dgm:pt>
    <dgm:pt modelId="{F5367610-9583-F24B-92D3-E39C9936AFC6}" type="pres">
      <dgm:prSet presAssocID="{6179CC96-713B-364A-BB92-FC93AC1833D3}" presName="parentLeftMargin" presStyleLbl="node1" presStyleIdx="0" presStyleCnt="6"/>
      <dgm:spPr/>
    </dgm:pt>
    <dgm:pt modelId="{88D5E5A4-BA28-AF4F-8FEA-6D678BFC5F86}" type="pres">
      <dgm:prSet presAssocID="{6179CC96-713B-364A-BB92-FC93AC1833D3}" presName="parentText" presStyleLbl="node1" presStyleIdx="1" presStyleCnt="6" custScaleX="149119" custScaleY="258225">
        <dgm:presLayoutVars>
          <dgm:chMax val="0"/>
          <dgm:bulletEnabled val="1"/>
        </dgm:presLayoutVars>
      </dgm:prSet>
      <dgm:spPr/>
    </dgm:pt>
    <dgm:pt modelId="{B45E2C36-FD06-D343-A31A-9490DF058508}" type="pres">
      <dgm:prSet presAssocID="{6179CC96-713B-364A-BB92-FC93AC1833D3}" presName="negativeSpace" presStyleCnt="0"/>
      <dgm:spPr/>
    </dgm:pt>
    <dgm:pt modelId="{774C56C6-6687-5C4B-9872-DFBCCE8D3A76}" type="pres">
      <dgm:prSet presAssocID="{6179CC96-713B-364A-BB92-FC93AC1833D3}" presName="childText" presStyleLbl="conFgAcc1" presStyleIdx="1" presStyleCnt="6">
        <dgm:presLayoutVars>
          <dgm:bulletEnabled val="1"/>
        </dgm:presLayoutVars>
      </dgm:prSet>
      <dgm:spPr/>
    </dgm:pt>
    <dgm:pt modelId="{B86EB427-FFCB-E84C-BB31-04CC44F72D2E}" type="pres">
      <dgm:prSet presAssocID="{9D9F1501-3F1B-8949-AFE6-5041A9A25748}" presName="spaceBetweenRectangles" presStyleCnt="0"/>
      <dgm:spPr/>
    </dgm:pt>
    <dgm:pt modelId="{D1A0A2D6-D0F7-BF47-94DD-5388E2D8BAE8}" type="pres">
      <dgm:prSet presAssocID="{43B3B1DA-5DCC-F544-8A48-80E6D162B31C}" presName="parentLin" presStyleCnt="0"/>
      <dgm:spPr/>
    </dgm:pt>
    <dgm:pt modelId="{C6086028-6EBB-8B40-8AA2-B0C0F68E80B2}" type="pres">
      <dgm:prSet presAssocID="{43B3B1DA-5DCC-F544-8A48-80E6D162B31C}" presName="parentLeftMargin" presStyleLbl="node1" presStyleIdx="1" presStyleCnt="6"/>
      <dgm:spPr/>
    </dgm:pt>
    <dgm:pt modelId="{CD7D6B6A-95E5-2946-A1B0-5011A624E657}" type="pres">
      <dgm:prSet presAssocID="{43B3B1DA-5DCC-F544-8A48-80E6D162B31C}" presName="parentText" presStyleLbl="node1" presStyleIdx="2" presStyleCnt="6" custScaleX="149119" custScaleY="258225">
        <dgm:presLayoutVars>
          <dgm:chMax val="0"/>
          <dgm:bulletEnabled val="1"/>
        </dgm:presLayoutVars>
      </dgm:prSet>
      <dgm:spPr/>
    </dgm:pt>
    <dgm:pt modelId="{22E6165E-57CC-3444-8F65-3764B0ED273C}" type="pres">
      <dgm:prSet presAssocID="{43B3B1DA-5DCC-F544-8A48-80E6D162B31C}" presName="negativeSpace" presStyleCnt="0"/>
      <dgm:spPr/>
    </dgm:pt>
    <dgm:pt modelId="{756C0418-A22E-274F-A614-CA53402BBEF3}" type="pres">
      <dgm:prSet presAssocID="{43B3B1DA-5DCC-F544-8A48-80E6D162B31C}" presName="childText" presStyleLbl="conFgAcc1" presStyleIdx="2" presStyleCnt="6">
        <dgm:presLayoutVars>
          <dgm:bulletEnabled val="1"/>
        </dgm:presLayoutVars>
      </dgm:prSet>
      <dgm:spPr/>
    </dgm:pt>
    <dgm:pt modelId="{E23EBCC5-C27C-2E4A-B5E5-4F2221D191A7}" type="pres">
      <dgm:prSet presAssocID="{5B8921BB-5A5E-4647-944E-339BE6FD577E}" presName="spaceBetweenRectangles" presStyleCnt="0"/>
      <dgm:spPr/>
    </dgm:pt>
    <dgm:pt modelId="{75462D2D-6871-434E-91AE-BEA409C59E07}" type="pres">
      <dgm:prSet presAssocID="{1F60AEF8-E714-FC44-8B46-396BFEF4DAC7}" presName="parentLin" presStyleCnt="0"/>
      <dgm:spPr/>
    </dgm:pt>
    <dgm:pt modelId="{542B6BF1-3181-F442-94BA-111E50EC9CCF}" type="pres">
      <dgm:prSet presAssocID="{1F60AEF8-E714-FC44-8B46-396BFEF4DAC7}" presName="parentLeftMargin" presStyleLbl="node1" presStyleIdx="2" presStyleCnt="6"/>
      <dgm:spPr/>
    </dgm:pt>
    <dgm:pt modelId="{A53A6A99-723A-C541-BF40-C95CD867A507}" type="pres">
      <dgm:prSet presAssocID="{1F60AEF8-E714-FC44-8B46-396BFEF4DAC7}" presName="parentText" presStyleLbl="node1" presStyleIdx="3" presStyleCnt="6" custScaleX="149119" custScaleY="258225">
        <dgm:presLayoutVars>
          <dgm:chMax val="0"/>
          <dgm:bulletEnabled val="1"/>
        </dgm:presLayoutVars>
      </dgm:prSet>
      <dgm:spPr/>
    </dgm:pt>
    <dgm:pt modelId="{765C08AE-2D3E-F44C-9602-67F586C2F765}" type="pres">
      <dgm:prSet presAssocID="{1F60AEF8-E714-FC44-8B46-396BFEF4DAC7}" presName="negativeSpace" presStyleCnt="0"/>
      <dgm:spPr/>
    </dgm:pt>
    <dgm:pt modelId="{46230DB6-9AAE-BF4B-BE1B-45D0AFE98B75}" type="pres">
      <dgm:prSet presAssocID="{1F60AEF8-E714-FC44-8B46-396BFEF4DAC7}" presName="childText" presStyleLbl="conFgAcc1" presStyleIdx="3" presStyleCnt="6">
        <dgm:presLayoutVars>
          <dgm:bulletEnabled val="1"/>
        </dgm:presLayoutVars>
      </dgm:prSet>
      <dgm:spPr/>
    </dgm:pt>
    <dgm:pt modelId="{B7B2C5FF-A083-CD43-8516-F9E8566F54AB}" type="pres">
      <dgm:prSet presAssocID="{FC6F9A4F-3DD1-5E4C-83A2-C90A448B7380}" presName="spaceBetweenRectangles" presStyleCnt="0"/>
      <dgm:spPr/>
    </dgm:pt>
    <dgm:pt modelId="{C139B358-C565-1A49-B162-52A68BF7BDAF}" type="pres">
      <dgm:prSet presAssocID="{B75FFA30-6E6C-A344-81C8-1975E71B893D}" presName="parentLin" presStyleCnt="0"/>
      <dgm:spPr/>
    </dgm:pt>
    <dgm:pt modelId="{136CB477-C723-E74D-8ADE-C4B331132B02}" type="pres">
      <dgm:prSet presAssocID="{B75FFA30-6E6C-A344-81C8-1975E71B893D}" presName="parentLeftMargin" presStyleLbl="node1" presStyleIdx="3" presStyleCnt="6"/>
      <dgm:spPr/>
    </dgm:pt>
    <dgm:pt modelId="{196D781B-E66A-BE43-AA06-4BA1593DA83C}" type="pres">
      <dgm:prSet presAssocID="{B75FFA30-6E6C-A344-81C8-1975E71B893D}" presName="parentText" presStyleLbl="node1" presStyleIdx="4" presStyleCnt="6" custScaleX="149119" custScaleY="258225">
        <dgm:presLayoutVars>
          <dgm:chMax val="0"/>
          <dgm:bulletEnabled val="1"/>
        </dgm:presLayoutVars>
      </dgm:prSet>
      <dgm:spPr/>
    </dgm:pt>
    <dgm:pt modelId="{B06C3011-75C9-4441-A073-82C4EC90D7CD}" type="pres">
      <dgm:prSet presAssocID="{B75FFA30-6E6C-A344-81C8-1975E71B893D}" presName="negativeSpace" presStyleCnt="0"/>
      <dgm:spPr/>
    </dgm:pt>
    <dgm:pt modelId="{DF276AC3-3DD9-8C4B-8EAB-C95E76B83746}" type="pres">
      <dgm:prSet presAssocID="{B75FFA30-6E6C-A344-81C8-1975E71B893D}" presName="childText" presStyleLbl="conFgAcc1" presStyleIdx="4" presStyleCnt="6">
        <dgm:presLayoutVars>
          <dgm:bulletEnabled val="1"/>
        </dgm:presLayoutVars>
      </dgm:prSet>
      <dgm:spPr/>
    </dgm:pt>
    <dgm:pt modelId="{758D7315-93C6-0942-8053-75757975BE3D}" type="pres">
      <dgm:prSet presAssocID="{307E5493-0421-0E46-BE61-71F2DDAA9B25}" presName="spaceBetweenRectangles" presStyleCnt="0"/>
      <dgm:spPr/>
    </dgm:pt>
    <dgm:pt modelId="{60977698-2E92-E54C-A077-E217DA2505BA}" type="pres">
      <dgm:prSet presAssocID="{B98E4E35-10F0-F349-B9E1-F4359C62D7BC}" presName="parentLin" presStyleCnt="0"/>
      <dgm:spPr/>
    </dgm:pt>
    <dgm:pt modelId="{00754A10-9BBD-6441-8A80-41273F02BBBD}" type="pres">
      <dgm:prSet presAssocID="{B98E4E35-10F0-F349-B9E1-F4359C62D7BC}" presName="parentLeftMargin" presStyleLbl="node1" presStyleIdx="4" presStyleCnt="6"/>
      <dgm:spPr/>
    </dgm:pt>
    <dgm:pt modelId="{454C78B0-39E4-554E-A2CD-9753DE3C4DB4}" type="pres">
      <dgm:prSet presAssocID="{B98E4E35-10F0-F349-B9E1-F4359C62D7BC}" presName="parentText" presStyleLbl="node1" presStyleIdx="5" presStyleCnt="6" custScaleX="149119" custScaleY="258225">
        <dgm:presLayoutVars>
          <dgm:chMax val="0"/>
          <dgm:bulletEnabled val="1"/>
        </dgm:presLayoutVars>
      </dgm:prSet>
      <dgm:spPr/>
    </dgm:pt>
    <dgm:pt modelId="{574BE285-283C-AD44-9C0B-5295CEAC5AC0}" type="pres">
      <dgm:prSet presAssocID="{B98E4E35-10F0-F349-B9E1-F4359C62D7BC}" presName="negativeSpace" presStyleCnt="0"/>
      <dgm:spPr/>
    </dgm:pt>
    <dgm:pt modelId="{D76213C8-8913-8845-A153-BAA06B1C6015}" type="pres">
      <dgm:prSet presAssocID="{B98E4E35-10F0-F349-B9E1-F4359C62D7BC}" presName="childText" presStyleLbl="conFgAcc1" presStyleIdx="5" presStyleCnt="6">
        <dgm:presLayoutVars>
          <dgm:bulletEnabled val="1"/>
        </dgm:presLayoutVars>
      </dgm:prSet>
      <dgm:spPr/>
    </dgm:pt>
  </dgm:ptLst>
  <dgm:cxnLst>
    <dgm:cxn modelId="{7D343925-2648-7D45-B611-1F64B6A1F2C5}" type="presOf" srcId="{1F60AEF8-E714-FC44-8B46-396BFEF4DAC7}" destId="{542B6BF1-3181-F442-94BA-111E50EC9CCF}" srcOrd="0" destOrd="0" presId="urn:microsoft.com/office/officeart/2005/8/layout/list1"/>
    <dgm:cxn modelId="{7B985938-FF31-944A-9A88-A85F84A43F88}" srcId="{E5FFD670-D8F3-6D49-8DA0-0CC23CC80B5E}" destId="{B75FFA30-6E6C-A344-81C8-1975E71B893D}" srcOrd="4" destOrd="0" parTransId="{2C1A3BA4-81B1-FF42-8482-1453794E279F}" sibTransId="{307E5493-0421-0E46-BE61-71F2DDAA9B25}"/>
    <dgm:cxn modelId="{E46AD269-AADE-3746-B5E4-E3F21A893FCE}" type="presOf" srcId="{43B3B1DA-5DCC-F544-8A48-80E6D162B31C}" destId="{CD7D6B6A-95E5-2946-A1B0-5011A624E657}" srcOrd="1" destOrd="0" presId="urn:microsoft.com/office/officeart/2005/8/layout/list1"/>
    <dgm:cxn modelId="{9C40286E-2AA3-CA4C-AFA8-14F4E79D9F2C}" type="presOf" srcId="{B98E4E35-10F0-F349-B9E1-F4359C62D7BC}" destId="{454C78B0-39E4-554E-A2CD-9753DE3C4DB4}" srcOrd="1" destOrd="0" presId="urn:microsoft.com/office/officeart/2005/8/layout/list1"/>
    <dgm:cxn modelId="{E5E2EC50-D0D9-3D46-9D0D-3E182E386383}" srcId="{E5FFD670-D8F3-6D49-8DA0-0CC23CC80B5E}" destId="{1F60AEF8-E714-FC44-8B46-396BFEF4DAC7}" srcOrd="3" destOrd="0" parTransId="{6615C563-FA44-4A45-81E7-47F971C3C27A}" sibTransId="{FC6F9A4F-3DD1-5E4C-83A2-C90A448B7380}"/>
    <dgm:cxn modelId="{F3D9737A-AB6E-5E46-8164-73C68AB2B2F4}" type="presOf" srcId="{B72980E6-507F-164E-BC74-628DBCB38B07}" destId="{89136210-8857-BC4D-826A-D5150F2444AB}" srcOrd="1" destOrd="0" presId="urn:microsoft.com/office/officeart/2005/8/layout/list1"/>
    <dgm:cxn modelId="{29613380-F168-9341-9DCD-5E5351983F76}" type="presOf" srcId="{B98E4E35-10F0-F349-B9E1-F4359C62D7BC}" destId="{00754A10-9BBD-6441-8A80-41273F02BBBD}" srcOrd="0" destOrd="0" presId="urn:microsoft.com/office/officeart/2005/8/layout/list1"/>
    <dgm:cxn modelId="{629EA295-8A1B-C844-AF0A-2868EB5B63A0}" type="presOf" srcId="{B75FFA30-6E6C-A344-81C8-1975E71B893D}" destId="{136CB477-C723-E74D-8ADE-C4B331132B02}" srcOrd="0" destOrd="0" presId="urn:microsoft.com/office/officeart/2005/8/layout/list1"/>
    <dgm:cxn modelId="{599381A3-E4AF-C94F-AD50-127DE85CB0F7}" type="presOf" srcId="{B75FFA30-6E6C-A344-81C8-1975E71B893D}" destId="{196D781B-E66A-BE43-AA06-4BA1593DA83C}" srcOrd="1" destOrd="0" presId="urn:microsoft.com/office/officeart/2005/8/layout/list1"/>
    <dgm:cxn modelId="{6E188AB1-086B-3D4C-B6DD-CF2CD2918A3A}" type="presOf" srcId="{6179CC96-713B-364A-BB92-FC93AC1833D3}" destId="{88D5E5A4-BA28-AF4F-8FEA-6D678BFC5F86}" srcOrd="1" destOrd="0" presId="urn:microsoft.com/office/officeart/2005/8/layout/list1"/>
    <dgm:cxn modelId="{79A200B4-BFCC-5F42-BE74-CB7531FF1129}" srcId="{E5FFD670-D8F3-6D49-8DA0-0CC23CC80B5E}" destId="{B98E4E35-10F0-F349-B9E1-F4359C62D7BC}" srcOrd="5" destOrd="0" parTransId="{2CEF1464-EBA6-144C-8093-226B4A351BA4}" sibTransId="{A36FC406-D125-CA41-B3A1-AD3781E5A01D}"/>
    <dgm:cxn modelId="{7914F9CE-85DC-1E45-8CB2-8246EF9464DC}" type="presOf" srcId="{E5FFD670-D8F3-6D49-8DA0-0CC23CC80B5E}" destId="{B50A016A-50C8-4A43-B104-363999538BC5}" srcOrd="0" destOrd="0" presId="urn:microsoft.com/office/officeart/2005/8/layout/list1"/>
    <dgm:cxn modelId="{1A0558E3-FFCD-E548-8EE3-240F61EF5C9D}" type="presOf" srcId="{6179CC96-713B-364A-BB92-FC93AC1833D3}" destId="{F5367610-9583-F24B-92D3-E39C9936AFC6}" srcOrd="0" destOrd="0" presId="urn:microsoft.com/office/officeart/2005/8/layout/list1"/>
    <dgm:cxn modelId="{388BA0E4-15A8-7340-96FE-CEA9462CAE33}" type="presOf" srcId="{1F60AEF8-E714-FC44-8B46-396BFEF4DAC7}" destId="{A53A6A99-723A-C541-BF40-C95CD867A507}" srcOrd="1" destOrd="0" presId="urn:microsoft.com/office/officeart/2005/8/layout/list1"/>
    <dgm:cxn modelId="{7D9CABE6-9F00-934D-992A-BF21E643F513}" type="presOf" srcId="{43B3B1DA-5DCC-F544-8A48-80E6D162B31C}" destId="{C6086028-6EBB-8B40-8AA2-B0C0F68E80B2}" srcOrd="0" destOrd="0" presId="urn:microsoft.com/office/officeart/2005/8/layout/list1"/>
    <dgm:cxn modelId="{2623ADED-B917-E94F-A757-564EA97359CA}" srcId="{E5FFD670-D8F3-6D49-8DA0-0CC23CC80B5E}" destId="{6179CC96-713B-364A-BB92-FC93AC1833D3}" srcOrd="1" destOrd="0" parTransId="{35610BF8-C494-054E-B55C-FDA3448CB6C4}" sibTransId="{9D9F1501-3F1B-8949-AFE6-5041A9A25748}"/>
    <dgm:cxn modelId="{193A07F1-6CD3-0C48-BEA3-3B99E89CA0FC}" srcId="{E5FFD670-D8F3-6D49-8DA0-0CC23CC80B5E}" destId="{43B3B1DA-5DCC-F544-8A48-80E6D162B31C}" srcOrd="2" destOrd="0" parTransId="{263ADDF9-5C43-6F47-9DC8-C34DA1EC7E37}" sibTransId="{5B8921BB-5A5E-4647-944E-339BE6FD577E}"/>
    <dgm:cxn modelId="{CC35BBFB-9748-5B42-91D6-CD0A4DDB2A2E}" srcId="{E5FFD670-D8F3-6D49-8DA0-0CC23CC80B5E}" destId="{B72980E6-507F-164E-BC74-628DBCB38B07}" srcOrd="0" destOrd="0" parTransId="{B57119D3-F351-2F4D-BE4C-2FBEEC9D7F11}" sibTransId="{4F3C57A5-BE91-D24E-85B4-ADE972948533}"/>
    <dgm:cxn modelId="{793E2BFE-6253-914D-806A-C026767CB6C2}" type="presOf" srcId="{B72980E6-507F-164E-BC74-628DBCB38B07}" destId="{E69FAE24-2A37-FB4A-8832-2EFBAD7A7E1E}" srcOrd="0" destOrd="0" presId="urn:microsoft.com/office/officeart/2005/8/layout/list1"/>
    <dgm:cxn modelId="{FCCC2AC1-4260-104E-9952-C1FA2C7A497F}" type="presParOf" srcId="{B50A016A-50C8-4A43-B104-363999538BC5}" destId="{1A83EBD3-C870-3947-8F1F-B01532228DFA}" srcOrd="0" destOrd="0" presId="urn:microsoft.com/office/officeart/2005/8/layout/list1"/>
    <dgm:cxn modelId="{B2A68344-74A4-2D42-BFF7-A9610C3B019B}" type="presParOf" srcId="{1A83EBD3-C870-3947-8F1F-B01532228DFA}" destId="{E69FAE24-2A37-FB4A-8832-2EFBAD7A7E1E}" srcOrd="0" destOrd="0" presId="urn:microsoft.com/office/officeart/2005/8/layout/list1"/>
    <dgm:cxn modelId="{84AF6ECB-BC54-904C-8E1B-6080640B2010}" type="presParOf" srcId="{1A83EBD3-C870-3947-8F1F-B01532228DFA}" destId="{89136210-8857-BC4D-826A-D5150F2444AB}" srcOrd="1" destOrd="0" presId="urn:microsoft.com/office/officeart/2005/8/layout/list1"/>
    <dgm:cxn modelId="{2767EF37-DDFC-874A-AEC1-1314D370B5AD}" type="presParOf" srcId="{B50A016A-50C8-4A43-B104-363999538BC5}" destId="{DED8F567-C945-0649-9EA8-CA521DAF597F}" srcOrd="1" destOrd="0" presId="urn:microsoft.com/office/officeart/2005/8/layout/list1"/>
    <dgm:cxn modelId="{3A67024B-9E35-364D-B0DB-C10BD5D29C51}" type="presParOf" srcId="{B50A016A-50C8-4A43-B104-363999538BC5}" destId="{E705F9DC-85DD-AD42-AD6D-77546AC4611F}" srcOrd="2" destOrd="0" presId="urn:microsoft.com/office/officeart/2005/8/layout/list1"/>
    <dgm:cxn modelId="{BEF0A7FD-66A5-6746-877B-BE0C58D51160}" type="presParOf" srcId="{B50A016A-50C8-4A43-B104-363999538BC5}" destId="{9CFA8522-4785-C04F-8993-6F370682E5E0}" srcOrd="3" destOrd="0" presId="urn:microsoft.com/office/officeart/2005/8/layout/list1"/>
    <dgm:cxn modelId="{F57ABD26-F42D-E94B-9BE3-41A28309186D}" type="presParOf" srcId="{B50A016A-50C8-4A43-B104-363999538BC5}" destId="{E0DDAF2E-F3F3-D744-AFC2-14D25FFD7C94}" srcOrd="4" destOrd="0" presId="urn:microsoft.com/office/officeart/2005/8/layout/list1"/>
    <dgm:cxn modelId="{A6537760-6929-0A4F-A9CD-45F3ACE4E590}" type="presParOf" srcId="{E0DDAF2E-F3F3-D744-AFC2-14D25FFD7C94}" destId="{F5367610-9583-F24B-92D3-E39C9936AFC6}" srcOrd="0" destOrd="0" presId="urn:microsoft.com/office/officeart/2005/8/layout/list1"/>
    <dgm:cxn modelId="{953A1721-BB62-AD44-8E3B-158F37A99B93}" type="presParOf" srcId="{E0DDAF2E-F3F3-D744-AFC2-14D25FFD7C94}" destId="{88D5E5A4-BA28-AF4F-8FEA-6D678BFC5F86}" srcOrd="1" destOrd="0" presId="urn:microsoft.com/office/officeart/2005/8/layout/list1"/>
    <dgm:cxn modelId="{692B1DAE-8D29-6A4C-89F4-C7B153715580}" type="presParOf" srcId="{B50A016A-50C8-4A43-B104-363999538BC5}" destId="{B45E2C36-FD06-D343-A31A-9490DF058508}" srcOrd="5" destOrd="0" presId="urn:microsoft.com/office/officeart/2005/8/layout/list1"/>
    <dgm:cxn modelId="{F8631473-4C8C-FE4C-B302-F1C514AB616D}" type="presParOf" srcId="{B50A016A-50C8-4A43-B104-363999538BC5}" destId="{774C56C6-6687-5C4B-9872-DFBCCE8D3A76}" srcOrd="6" destOrd="0" presId="urn:microsoft.com/office/officeart/2005/8/layout/list1"/>
    <dgm:cxn modelId="{FACF53AC-B266-7B4A-9BCB-C12A85E4CB06}" type="presParOf" srcId="{B50A016A-50C8-4A43-B104-363999538BC5}" destId="{B86EB427-FFCB-E84C-BB31-04CC44F72D2E}" srcOrd="7" destOrd="0" presId="urn:microsoft.com/office/officeart/2005/8/layout/list1"/>
    <dgm:cxn modelId="{6D75ECEC-BFA1-FA46-9AD7-B7A7788997FF}" type="presParOf" srcId="{B50A016A-50C8-4A43-B104-363999538BC5}" destId="{D1A0A2D6-D0F7-BF47-94DD-5388E2D8BAE8}" srcOrd="8" destOrd="0" presId="urn:microsoft.com/office/officeart/2005/8/layout/list1"/>
    <dgm:cxn modelId="{8262F5D3-88D1-4C46-9E77-A232210F610A}" type="presParOf" srcId="{D1A0A2D6-D0F7-BF47-94DD-5388E2D8BAE8}" destId="{C6086028-6EBB-8B40-8AA2-B0C0F68E80B2}" srcOrd="0" destOrd="0" presId="urn:microsoft.com/office/officeart/2005/8/layout/list1"/>
    <dgm:cxn modelId="{E2FB0897-25AB-7A41-8E7C-19C3C9651B2E}" type="presParOf" srcId="{D1A0A2D6-D0F7-BF47-94DD-5388E2D8BAE8}" destId="{CD7D6B6A-95E5-2946-A1B0-5011A624E657}" srcOrd="1" destOrd="0" presId="urn:microsoft.com/office/officeart/2005/8/layout/list1"/>
    <dgm:cxn modelId="{838EAE9C-2E5E-2045-AA7B-E147A464D184}" type="presParOf" srcId="{B50A016A-50C8-4A43-B104-363999538BC5}" destId="{22E6165E-57CC-3444-8F65-3764B0ED273C}" srcOrd="9" destOrd="0" presId="urn:microsoft.com/office/officeart/2005/8/layout/list1"/>
    <dgm:cxn modelId="{7A9AE11B-493F-CD4C-B41C-5C51434AE94E}" type="presParOf" srcId="{B50A016A-50C8-4A43-B104-363999538BC5}" destId="{756C0418-A22E-274F-A614-CA53402BBEF3}" srcOrd="10" destOrd="0" presId="urn:microsoft.com/office/officeart/2005/8/layout/list1"/>
    <dgm:cxn modelId="{702D278F-5DDB-384B-8EFE-BCF8E846CC84}" type="presParOf" srcId="{B50A016A-50C8-4A43-B104-363999538BC5}" destId="{E23EBCC5-C27C-2E4A-B5E5-4F2221D191A7}" srcOrd="11" destOrd="0" presId="urn:microsoft.com/office/officeart/2005/8/layout/list1"/>
    <dgm:cxn modelId="{85E2566B-3A5D-EC4F-A4EA-071B964EE97F}" type="presParOf" srcId="{B50A016A-50C8-4A43-B104-363999538BC5}" destId="{75462D2D-6871-434E-91AE-BEA409C59E07}" srcOrd="12" destOrd="0" presId="urn:microsoft.com/office/officeart/2005/8/layout/list1"/>
    <dgm:cxn modelId="{E8A4D725-2E26-8A46-8810-87AC9BDE8BDF}" type="presParOf" srcId="{75462D2D-6871-434E-91AE-BEA409C59E07}" destId="{542B6BF1-3181-F442-94BA-111E50EC9CCF}" srcOrd="0" destOrd="0" presId="urn:microsoft.com/office/officeart/2005/8/layout/list1"/>
    <dgm:cxn modelId="{49531145-4D3D-A046-BDC3-ED1655031382}" type="presParOf" srcId="{75462D2D-6871-434E-91AE-BEA409C59E07}" destId="{A53A6A99-723A-C541-BF40-C95CD867A507}" srcOrd="1" destOrd="0" presId="urn:microsoft.com/office/officeart/2005/8/layout/list1"/>
    <dgm:cxn modelId="{E87C4DB8-0312-7044-BCFE-92C0265B817A}" type="presParOf" srcId="{B50A016A-50C8-4A43-B104-363999538BC5}" destId="{765C08AE-2D3E-F44C-9602-67F586C2F765}" srcOrd="13" destOrd="0" presId="urn:microsoft.com/office/officeart/2005/8/layout/list1"/>
    <dgm:cxn modelId="{62B3C9A0-F8A6-DE44-B438-DEBDE846AEE4}" type="presParOf" srcId="{B50A016A-50C8-4A43-B104-363999538BC5}" destId="{46230DB6-9AAE-BF4B-BE1B-45D0AFE98B75}" srcOrd="14" destOrd="0" presId="urn:microsoft.com/office/officeart/2005/8/layout/list1"/>
    <dgm:cxn modelId="{72A104F7-67AC-1E42-8FBB-4E993C463D96}" type="presParOf" srcId="{B50A016A-50C8-4A43-B104-363999538BC5}" destId="{B7B2C5FF-A083-CD43-8516-F9E8566F54AB}" srcOrd="15" destOrd="0" presId="urn:microsoft.com/office/officeart/2005/8/layout/list1"/>
    <dgm:cxn modelId="{5E5F12BF-6458-4944-95C9-999912E761F0}" type="presParOf" srcId="{B50A016A-50C8-4A43-B104-363999538BC5}" destId="{C139B358-C565-1A49-B162-52A68BF7BDAF}" srcOrd="16" destOrd="0" presId="urn:microsoft.com/office/officeart/2005/8/layout/list1"/>
    <dgm:cxn modelId="{F27F36FE-9171-B344-9226-8DEFC1E70CD2}" type="presParOf" srcId="{C139B358-C565-1A49-B162-52A68BF7BDAF}" destId="{136CB477-C723-E74D-8ADE-C4B331132B02}" srcOrd="0" destOrd="0" presId="urn:microsoft.com/office/officeart/2005/8/layout/list1"/>
    <dgm:cxn modelId="{A231A9F7-C208-424D-8199-54A398BB98AF}" type="presParOf" srcId="{C139B358-C565-1A49-B162-52A68BF7BDAF}" destId="{196D781B-E66A-BE43-AA06-4BA1593DA83C}" srcOrd="1" destOrd="0" presId="urn:microsoft.com/office/officeart/2005/8/layout/list1"/>
    <dgm:cxn modelId="{37BA393C-9477-7140-9781-1CFB317D0931}" type="presParOf" srcId="{B50A016A-50C8-4A43-B104-363999538BC5}" destId="{B06C3011-75C9-4441-A073-82C4EC90D7CD}" srcOrd="17" destOrd="0" presId="urn:microsoft.com/office/officeart/2005/8/layout/list1"/>
    <dgm:cxn modelId="{D7108987-CE08-704D-BAC3-6F1A68E8CAE4}" type="presParOf" srcId="{B50A016A-50C8-4A43-B104-363999538BC5}" destId="{DF276AC3-3DD9-8C4B-8EAB-C95E76B83746}" srcOrd="18" destOrd="0" presId="urn:microsoft.com/office/officeart/2005/8/layout/list1"/>
    <dgm:cxn modelId="{DDA8B0E6-1DB0-6C43-8365-DDF67BC5C58B}" type="presParOf" srcId="{B50A016A-50C8-4A43-B104-363999538BC5}" destId="{758D7315-93C6-0942-8053-75757975BE3D}" srcOrd="19" destOrd="0" presId="urn:microsoft.com/office/officeart/2005/8/layout/list1"/>
    <dgm:cxn modelId="{AB794334-015B-994D-9F7C-F0F32370AF0B}" type="presParOf" srcId="{B50A016A-50C8-4A43-B104-363999538BC5}" destId="{60977698-2E92-E54C-A077-E217DA2505BA}" srcOrd="20" destOrd="0" presId="urn:microsoft.com/office/officeart/2005/8/layout/list1"/>
    <dgm:cxn modelId="{45A6392D-876A-0346-8770-BC0601A03CF8}" type="presParOf" srcId="{60977698-2E92-E54C-A077-E217DA2505BA}" destId="{00754A10-9BBD-6441-8A80-41273F02BBBD}" srcOrd="0" destOrd="0" presId="urn:microsoft.com/office/officeart/2005/8/layout/list1"/>
    <dgm:cxn modelId="{E46C6948-D6C2-7447-BDC6-26F74B41FC19}" type="presParOf" srcId="{60977698-2E92-E54C-A077-E217DA2505BA}" destId="{454C78B0-39E4-554E-A2CD-9753DE3C4DB4}" srcOrd="1" destOrd="0" presId="urn:microsoft.com/office/officeart/2005/8/layout/list1"/>
    <dgm:cxn modelId="{007DA4BE-BBEB-E840-9B7D-69F04848BDF8}" type="presParOf" srcId="{B50A016A-50C8-4A43-B104-363999538BC5}" destId="{574BE285-283C-AD44-9C0B-5295CEAC5AC0}" srcOrd="21" destOrd="0" presId="urn:microsoft.com/office/officeart/2005/8/layout/list1"/>
    <dgm:cxn modelId="{CD1F6FD5-1D98-6D48-92DB-03D025FB030C}" type="presParOf" srcId="{B50A016A-50C8-4A43-B104-363999538BC5}" destId="{D76213C8-8913-8845-A153-BAA06B1C6015}"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05F9DC-85DD-AD42-AD6D-77546AC4611F}">
      <dsp:nvSpPr>
        <dsp:cNvPr id="0" name=""/>
        <dsp:cNvSpPr/>
      </dsp:nvSpPr>
      <dsp:spPr>
        <a:xfrm>
          <a:off x="0" y="731583"/>
          <a:ext cx="11159790" cy="25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9136210-8857-BC4D-826A-D5150F2444AB}">
      <dsp:nvSpPr>
        <dsp:cNvPr id="0" name=""/>
        <dsp:cNvSpPr/>
      </dsp:nvSpPr>
      <dsp:spPr>
        <a:xfrm>
          <a:off x="510037" y="131190"/>
          <a:ext cx="10647875" cy="762280"/>
        </a:xfrm>
        <a:prstGeom prst="roundRect">
          <a:avLst/>
        </a:prstGeom>
        <a:solidFill>
          <a:srgbClr val="FF0000"/>
        </a:solidFill>
        <a:ln>
          <a:noFill/>
        </a:ln>
        <a:effectLst>
          <a:outerShdw blurRad="38100" dist="25400" dir="27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5269" tIns="0" rIns="295269" bIns="0" numCol="1" spcCol="1270" anchor="ctr" anchorCtr="0">
          <a:noAutofit/>
        </a:bodyPr>
        <a:lstStyle/>
        <a:p>
          <a:pPr marL="0" lvl="0" indent="0" algn="l" defTabSz="889000" rtl="0">
            <a:lnSpc>
              <a:spcPct val="90000"/>
            </a:lnSpc>
            <a:spcBef>
              <a:spcPct val="0"/>
            </a:spcBef>
            <a:spcAft>
              <a:spcPct val="35000"/>
            </a:spcAft>
            <a:buNone/>
          </a:pPr>
          <a:r>
            <a:rPr lang="hu-HU" sz="2000" b="1" kern="1200" noProof="0" dirty="0">
              <a:latin typeface="+mj-lt"/>
            </a:rPr>
            <a:t>Releváns és magas szintű ismeretek és kompetenciák</a:t>
          </a:r>
          <a:r>
            <a:rPr lang="hu-HU" sz="2000" kern="1200" noProof="0" dirty="0">
              <a:latin typeface="+mj-lt"/>
            </a:rPr>
            <a:t> a foglalkoztathatóság, az innováció, az aktív polgári szerepvállalás és a jólét érdekében (kreativitás, kezdeményezőkészség és kritikus gondolkozás);</a:t>
          </a:r>
          <a:endParaRPr lang="hu-HU" sz="2000" kern="1200" noProof="0" dirty="0">
            <a:solidFill>
              <a:schemeClr val="bg1"/>
            </a:solidFill>
            <a:latin typeface="+mj-lt"/>
          </a:endParaRPr>
        </a:p>
      </dsp:txBody>
      <dsp:txXfrm>
        <a:off x="547248" y="168401"/>
        <a:ext cx="10573453" cy="687858"/>
      </dsp:txXfrm>
    </dsp:sp>
    <dsp:sp modelId="{774C56C6-6687-5C4B-9872-DFBCCE8D3A76}">
      <dsp:nvSpPr>
        <dsp:cNvPr id="0" name=""/>
        <dsp:cNvSpPr/>
      </dsp:nvSpPr>
      <dsp:spPr>
        <a:xfrm>
          <a:off x="0" y="1652263"/>
          <a:ext cx="11159790" cy="25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8D5E5A4-BA28-AF4F-8FEA-6D678BFC5F86}">
      <dsp:nvSpPr>
        <dsp:cNvPr id="0" name=""/>
        <dsp:cNvSpPr/>
      </dsp:nvSpPr>
      <dsp:spPr>
        <a:xfrm>
          <a:off x="510037" y="1037583"/>
          <a:ext cx="10647875" cy="762280"/>
        </a:xfrm>
        <a:prstGeom prst="roundRect">
          <a:avLst/>
        </a:prstGeom>
        <a:solidFill>
          <a:srgbClr val="00B050"/>
        </a:solidFill>
        <a:ln>
          <a:noFill/>
        </a:ln>
        <a:effectLst>
          <a:outerShdw blurRad="38100" dist="25400" dir="27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5269" tIns="0" rIns="295269" bIns="0" numCol="1" spcCol="1270" anchor="ctr" anchorCtr="0">
          <a:noAutofit/>
        </a:bodyPr>
        <a:lstStyle/>
        <a:p>
          <a:pPr marL="0" lvl="0" indent="0" algn="l" defTabSz="889000" rtl="0">
            <a:lnSpc>
              <a:spcPct val="90000"/>
            </a:lnSpc>
            <a:spcBef>
              <a:spcPct val="0"/>
            </a:spcBef>
            <a:spcAft>
              <a:spcPct val="35000"/>
            </a:spcAft>
            <a:buNone/>
          </a:pPr>
          <a:r>
            <a:rPr lang="hu-HU" sz="2000" kern="1200" noProof="0" dirty="0">
              <a:latin typeface="+mj-lt"/>
            </a:rPr>
            <a:t>Befogadó oktatás (pl. sokszínűségek kezelése), egyenlőség, megkülönböztetés mentesség és a polgári kompetenciák javítása (pl. kölcsönös megértés és a demokratikus értékek tisztelete);</a:t>
          </a:r>
          <a:endParaRPr lang="hu-HU" sz="2000" kern="1200" noProof="0" dirty="0">
            <a:solidFill>
              <a:schemeClr val="bg1"/>
            </a:solidFill>
            <a:latin typeface="+mj-lt"/>
          </a:endParaRPr>
        </a:p>
      </dsp:txBody>
      <dsp:txXfrm>
        <a:off x="547248" y="1074794"/>
        <a:ext cx="10573453" cy="687858"/>
      </dsp:txXfrm>
    </dsp:sp>
    <dsp:sp modelId="{756C0418-A22E-274F-A614-CA53402BBEF3}">
      <dsp:nvSpPr>
        <dsp:cNvPr id="0" name=""/>
        <dsp:cNvSpPr/>
      </dsp:nvSpPr>
      <dsp:spPr>
        <a:xfrm>
          <a:off x="0" y="2572943"/>
          <a:ext cx="11159790" cy="25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D7D6B6A-95E5-2946-A1B0-5011A624E657}">
      <dsp:nvSpPr>
        <dsp:cNvPr id="0" name=""/>
        <dsp:cNvSpPr/>
      </dsp:nvSpPr>
      <dsp:spPr>
        <a:xfrm>
          <a:off x="510037" y="1958263"/>
          <a:ext cx="10647875" cy="762280"/>
        </a:xfrm>
        <a:prstGeom prst="roundRect">
          <a:avLst/>
        </a:prstGeom>
        <a:solidFill>
          <a:srgbClr val="A36B13"/>
        </a:solidFill>
        <a:ln>
          <a:noFill/>
        </a:ln>
        <a:effectLst>
          <a:outerShdw blurRad="38100" dist="25400" dir="27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5269" tIns="0" rIns="295269" bIns="0" numCol="1" spcCol="1270" anchor="ctr" anchorCtr="0">
          <a:noAutofit/>
        </a:bodyPr>
        <a:lstStyle/>
        <a:p>
          <a:pPr marL="0" lvl="0" indent="0" algn="l" defTabSz="889000" rtl="0">
            <a:lnSpc>
              <a:spcPct val="90000"/>
            </a:lnSpc>
            <a:spcBef>
              <a:spcPct val="0"/>
            </a:spcBef>
            <a:spcAft>
              <a:spcPct val="35000"/>
            </a:spcAft>
            <a:buNone/>
          </a:pPr>
          <a:r>
            <a:rPr lang="hu-HU" sz="2000" kern="1200" noProof="0" dirty="0">
              <a:latin typeface="+mj-lt"/>
            </a:rPr>
            <a:t>Nyitott és innovatív oktatás és képzés, többek közt a digitális kor vívmányainak teljes körű kihasználása révén;</a:t>
          </a:r>
          <a:endParaRPr lang="hu-HU" sz="2000" kern="1200" noProof="0" dirty="0">
            <a:solidFill>
              <a:schemeClr val="bg1"/>
            </a:solidFill>
            <a:latin typeface="+mj-lt"/>
          </a:endParaRPr>
        </a:p>
      </dsp:txBody>
      <dsp:txXfrm>
        <a:off x="547248" y="1995474"/>
        <a:ext cx="10573453" cy="687858"/>
      </dsp:txXfrm>
    </dsp:sp>
    <dsp:sp modelId="{46230DB6-9AAE-BF4B-BE1B-45D0AFE98B75}">
      <dsp:nvSpPr>
        <dsp:cNvPr id="0" name=""/>
        <dsp:cNvSpPr/>
      </dsp:nvSpPr>
      <dsp:spPr>
        <a:xfrm>
          <a:off x="0" y="3493623"/>
          <a:ext cx="11159790" cy="25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53A6A99-723A-C541-BF40-C95CD867A507}">
      <dsp:nvSpPr>
        <dsp:cNvPr id="0" name=""/>
        <dsp:cNvSpPr/>
      </dsp:nvSpPr>
      <dsp:spPr>
        <a:xfrm>
          <a:off x="510037" y="2878943"/>
          <a:ext cx="10647875" cy="762280"/>
        </a:xfrm>
        <a:prstGeom prst="roundRect">
          <a:avLst/>
        </a:prstGeom>
        <a:solidFill>
          <a:srgbClr val="002060"/>
        </a:solidFill>
        <a:ln>
          <a:noFill/>
        </a:ln>
        <a:effectLst>
          <a:outerShdw blurRad="38100" dist="25400" dir="27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5269" tIns="0" rIns="295269" bIns="0" numCol="1" spcCol="1270" anchor="ctr" anchorCtr="0">
          <a:noAutofit/>
        </a:bodyPr>
        <a:lstStyle/>
        <a:p>
          <a:pPr marL="0" lvl="0" indent="0" algn="l" defTabSz="889000" rtl="0">
            <a:lnSpc>
              <a:spcPct val="90000"/>
            </a:lnSpc>
            <a:spcBef>
              <a:spcPct val="0"/>
            </a:spcBef>
            <a:spcAft>
              <a:spcPct val="35000"/>
            </a:spcAft>
            <a:buNone/>
          </a:pPr>
          <a:r>
            <a:rPr lang="hu-HU" sz="2000" kern="1200" noProof="0" dirty="0">
              <a:latin typeface="+mj-lt"/>
            </a:rPr>
            <a:t>A pedagógusok határozott támogatása (a toborzási, kiválasztási és képzési folyamatok fejlesztése, valamint a folyamatos szakmai fejlődés biztosítása révén);</a:t>
          </a:r>
          <a:endParaRPr lang="hu-HU" sz="2000" kern="1200" noProof="0" dirty="0">
            <a:solidFill>
              <a:schemeClr val="bg1"/>
            </a:solidFill>
            <a:latin typeface="+mj-lt"/>
          </a:endParaRPr>
        </a:p>
      </dsp:txBody>
      <dsp:txXfrm>
        <a:off x="547248" y="2916154"/>
        <a:ext cx="10573453" cy="687858"/>
      </dsp:txXfrm>
    </dsp:sp>
    <dsp:sp modelId="{DF276AC3-3DD9-8C4B-8EAB-C95E76B83746}">
      <dsp:nvSpPr>
        <dsp:cNvPr id="0" name=""/>
        <dsp:cNvSpPr/>
      </dsp:nvSpPr>
      <dsp:spPr>
        <a:xfrm>
          <a:off x="0" y="4414303"/>
          <a:ext cx="11159790" cy="25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96D781B-E66A-BE43-AA06-4BA1593DA83C}">
      <dsp:nvSpPr>
        <dsp:cNvPr id="0" name=""/>
        <dsp:cNvSpPr/>
      </dsp:nvSpPr>
      <dsp:spPr>
        <a:xfrm>
          <a:off x="510037" y="3799623"/>
          <a:ext cx="10647875" cy="762280"/>
        </a:xfrm>
        <a:prstGeom prst="roundRect">
          <a:avLst/>
        </a:prstGeom>
        <a:solidFill>
          <a:srgbClr val="C00000"/>
        </a:solidFill>
        <a:ln>
          <a:noFill/>
        </a:ln>
        <a:effectLst>
          <a:outerShdw blurRad="38100" dist="25400" dir="27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5269" tIns="0" rIns="295269" bIns="0" numCol="1" spcCol="1270" anchor="ctr" anchorCtr="0">
          <a:noAutofit/>
        </a:bodyPr>
        <a:lstStyle/>
        <a:p>
          <a:pPr marL="0" lvl="0" indent="0" algn="l" defTabSz="889000" rtl="0">
            <a:lnSpc>
              <a:spcPct val="90000"/>
            </a:lnSpc>
            <a:spcBef>
              <a:spcPct val="0"/>
            </a:spcBef>
            <a:spcAft>
              <a:spcPct val="35000"/>
            </a:spcAft>
            <a:buNone/>
          </a:pPr>
          <a:r>
            <a:rPr lang="hu-HU" sz="2000" kern="1200" noProof="0" dirty="0">
              <a:latin typeface="+mj-lt"/>
            </a:rPr>
            <a:t>A készségek és a képesítések átláthatósága és elismerése a tanulási célú és a foglalkozási mobilitás elősegítése érdekében (pl. a szakképzés európai minőségbiztosítási referenciakerete révén);</a:t>
          </a:r>
          <a:endParaRPr lang="hu-HU" sz="2000" kern="1200" noProof="0" dirty="0">
            <a:solidFill>
              <a:schemeClr val="bg1"/>
            </a:solidFill>
            <a:latin typeface="+mj-lt"/>
          </a:endParaRPr>
        </a:p>
      </dsp:txBody>
      <dsp:txXfrm>
        <a:off x="547248" y="3836834"/>
        <a:ext cx="10573453" cy="687858"/>
      </dsp:txXfrm>
    </dsp:sp>
    <dsp:sp modelId="{D76213C8-8913-8845-A153-BAA06B1C6015}">
      <dsp:nvSpPr>
        <dsp:cNvPr id="0" name=""/>
        <dsp:cNvSpPr/>
      </dsp:nvSpPr>
      <dsp:spPr>
        <a:xfrm>
          <a:off x="0" y="5334984"/>
          <a:ext cx="11159790" cy="25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54C78B0-39E4-554E-A2CD-9753DE3C4DB4}">
      <dsp:nvSpPr>
        <dsp:cNvPr id="0" name=""/>
        <dsp:cNvSpPr/>
      </dsp:nvSpPr>
      <dsp:spPr>
        <a:xfrm>
          <a:off x="510037" y="4720303"/>
          <a:ext cx="10647875" cy="762280"/>
        </a:xfrm>
        <a:prstGeom prst="roundRect">
          <a:avLst/>
        </a:prstGeom>
        <a:solidFill>
          <a:srgbClr val="7030A0"/>
        </a:solidFill>
        <a:ln>
          <a:noFill/>
        </a:ln>
        <a:effectLst>
          <a:outerShdw blurRad="38100" dist="25400" dir="27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95269" tIns="0" rIns="295269" bIns="0" numCol="1" spcCol="1270" anchor="ctr" anchorCtr="0">
          <a:noAutofit/>
        </a:bodyPr>
        <a:lstStyle/>
        <a:p>
          <a:pPr marL="0" lvl="0" indent="0" algn="l" defTabSz="889000" rtl="0">
            <a:lnSpc>
              <a:spcPct val="90000"/>
            </a:lnSpc>
            <a:spcBef>
              <a:spcPct val="0"/>
            </a:spcBef>
            <a:spcAft>
              <a:spcPct val="35000"/>
            </a:spcAft>
            <a:buNone/>
          </a:pPr>
          <a:r>
            <a:rPr lang="hu-HU" sz="2000" kern="1200" noProof="0" dirty="0">
              <a:latin typeface="+mj-lt"/>
            </a:rPr>
            <a:t>Fenntartható beruházás (többek között az európai beruházási tervben rejlő lehetőségek feltérképezése), az oktatási és képzési rendszerek teljesítménye és hatékonysága.</a:t>
          </a:r>
          <a:endParaRPr lang="hu-HU" sz="2000" kern="1200" noProof="0" dirty="0">
            <a:solidFill>
              <a:schemeClr val="bg1"/>
            </a:solidFill>
            <a:latin typeface="+mj-lt"/>
          </a:endParaRPr>
        </a:p>
      </dsp:txBody>
      <dsp:txXfrm>
        <a:off x="547248" y="4757514"/>
        <a:ext cx="10573453" cy="68785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noRot="1" noChangeAspect="1"/>
          </p:cNvSpPr>
          <p:nvPr>
            <p:ph type="sldImg"/>
          </p:nvPr>
        </p:nvSpPr>
        <p:spPr>
          <a:xfrm>
            <a:off x="381000" y="685800"/>
            <a:ext cx="6096000" cy="3429000"/>
          </a:xfrm>
          <a:prstGeom prst="rect">
            <a:avLst/>
          </a:prstGeom>
        </p:spPr>
        <p:txBody>
          <a:bodyPr/>
          <a:lstStyle/>
          <a:p>
            <a:endParaRPr/>
          </a:p>
        </p:txBody>
      </p:sp>
      <p:sp>
        <p:nvSpPr>
          <p:cNvPr id="159" name="Shape 15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val="477120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base" latinLnBrk="0" hangingPunct="1">
              <a:lnSpc>
                <a:spcPct val="100000"/>
              </a:lnSpc>
              <a:spcBef>
                <a:spcPts val="0"/>
              </a:spcBef>
              <a:spcAft>
                <a:spcPts val="0"/>
              </a:spcAft>
              <a:buClrTx/>
              <a:buSzTx/>
              <a:buFontTx/>
              <a:buNone/>
              <a:tabLst/>
              <a:defRPr/>
            </a:pPr>
            <a:r>
              <a:rPr lang="hu-HU" dirty="0"/>
              <a:t>Magyarországon a Tempus Közalapítvány</a:t>
            </a:r>
            <a:r>
              <a:rPr lang="hu-HU" baseline="0" dirty="0"/>
              <a:t> menedzseli az Erasmus+ programot, és minden segítséget, tájékoztatást megad ahhoz, hogy a hazai intézmények sikeresen pályázhassanak. Weboldala: </a:t>
            </a:r>
            <a:r>
              <a:rPr lang="en-US" baseline="0" dirty="0"/>
              <a:t>http://</a:t>
            </a:r>
            <a:r>
              <a:rPr lang="en-US" baseline="0" dirty="0" err="1"/>
              <a:t>www.tka.hu</a:t>
            </a:r>
            <a:r>
              <a:rPr lang="en-US" baseline="0" dirty="0"/>
              <a:t>.</a:t>
            </a:r>
            <a:endParaRPr lang="hu-HU" dirty="0"/>
          </a:p>
        </p:txBody>
      </p:sp>
    </p:spTree>
    <p:extLst>
      <p:ext uri="{BB962C8B-B14F-4D97-AF65-F5344CB8AC3E}">
        <p14:creationId xmlns:p14="http://schemas.microsoft.com/office/powerpoint/2010/main" val="2015713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xfrm>
            <a:off x="381000" y="685800"/>
            <a:ext cx="6096000" cy="3429000"/>
          </a:xfrm>
          <a:prstGeom prst="rect">
            <a:avLst/>
          </a:prstGeom>
        </p:spPr>
        <p:txBody>
          <a:bodyPr/>
          <a:lstStyle/>
          <a:p>
            <a:endParaRPr/>
          </a:p>
        </p:txBody>
      </p:sp>
      <p:sp>
        <p:nvSpPr>
          <p:cNvPr id="173" name="Shape 173"/>
          <p:cNvSpPr>
            <a:spLocks noGrp="1"/>
          </p:cNvSpPr>
          <p:nvPr>
            <p:ph type="body" sz="quarter" idx="1"/>
          </p:nvPr>
        </p:nvSpPr>
        <p:spPr>
          <a:prstGeom prst="rect">
            <a:avLst/>
          </a:prstGeom>
        </p:spPr>
        <p:txBody>
          <a:bodyPr/>
          <a:lstStyle/>
          <a:p>
            <a:r>
              <a:rPr dirty="0"/>
              <a:t>The “Rethinking of education” has become of primary focus in the current knowledge society. As outlined in the European recommendations related to the Education and Training T2020 strategy; teachers are constantly challenged by the demand to turn their traditional methods of “knowledge push” into innovative pedagogical means for equipping their students with relevant 21st century skills, e.g.: “new skills for jobs”. Teachers play a significant role in ensuring the acquisition of key competences for life-long learning, such as digital competencies, learner-centred approaches and participative learning, inquiry-based learning, learning-by-doing, etc. (Law, Pelgrum, &amp; Plomp,  2008; Redecker, Ala-Mutka, Bacigalupo). In addition, the students’ students’ transversal skills (such as problem solving and creativity, (Ferrari, &amp; Punie, 2009) must be developed to enable them to accommodate to the demands of the workplaces.</a:t>
            </a:r>
          </a:p>
          <a:p>
            <a:endParaRPr dirty="0"/>
          </a:p>
          <a:p>
            <a:r>
              <a:rPr dirty="0"/>
              <a:t>The role of ICT in education has been established and it is essential that the current student generation – the “digital natives” – and those responsible for educating them, incorporate this into existing training and education: “As we enter the 21st century, there has been considerable international attention given to the role that ICT can play in economic, social, and educational change. This role has been most pronounced in the world’s developed countries where technology has permeated businesses, schools, and homes and changed the way people work, learn, and play.” (Kozma, 2003)</a:t>
            </a:r>
          </a:p>
          <a:p>
            <a:r>
              <a:rPr dirty="0"/>
              <a:t>)</a:t>
            </a:r>
          </a:p>
          <a:p>
            <a:endParaRPr dirty="0"/>
          </a:p>
        </p:txBody>
      </p:sp>
    </p:spTree>
    <p:extLst>
      <p:ext uri="{BB962C8B-B14F-4D97-AF65-F5344CB8AC3E}">
        <p14:creationId xmlns:p14="http://schemas.microsoft.com/office/powerpoint/2010/main" val="1035595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dirty="0">
                <a:effectLst/>
                <a:latin typeface="+mj-lt"/>
                <a:ea typeface="+mj-ea"/>
                <a:cs typeface="+mj-cs"/>
                <a:sym typeface="Calibri"/>
              </a:rPr>
              <a:t>A </a:t>
            </a:r>
            <a:r>
              <a:rPr lang="en-US" sz="1200" b="0" i="0" dirty="0" err="1">
                <a:effectLst/>
                <a:latin typeface="+mj-lt"/>
                <a:ea typeface="+mj-ea"/>
                <a:cs typeface="+mj-cs"/>
                <a:sym typeface="Calibri"/>
              </a:rPr>
              <a:t>logikai</a:t>
            </a:r>
            <a:r>
              <a:rPr lang="en-US" sz="1200" b="0" i="0" dirty="0">
                <a:effectLst/>
                <a:latin typeface="+mj-lt"/>
                <a:ea typeface="+mj-ea"/>
                <a:cs typeface="+mj-cs"/>
                <a:sym typeface="Calibri"/>
              </a:rPr>
              <a:t> </a:t>
            </a:r>
            <a:r>
              <a:rPr lang="en-US" sz="1200" b="0" i="0" dirty="0" err="1">
                <a:effectLst/>
                <a:latin typeface="+mj-lt"/>
                <a:ea typeface="+mj-ea"/>
                <a:cs typeface="+mj-cs"/>
                <a:sym typeface="Calibri"/>
              </a:rPr>
              <a:t>keretmódszer</a:t>
            </a:r>
            <a:r>
              <a:rPr lang="en-US" sz="1200" b="0" i="0" dirty="0">
                <a:effectLst/>
                <a:latin typeface="+mj-lt"/>
                <a:ea typeface="+mj-ea"/>
                <a:cs typeface="+mj-cs"/>
                <a:sym typeface="Calibri"/>
              </a:rPr>
              <a:t> (Logical Framework Approach - LFA) </a:t>
            </a:r>
            <a:r>
              <a:rPr lang="en-US" sz="1200" b="0" i="0" dirty="0" err="1">
                <a:effectLst/>
                <a:latin typeface="+mj-lt"/>
                <a:ea typeface="+mj-ea"/>
                <a:cs typeface="+mj-cs"/>
                <a:sym typeface="Calibri"/>
              </a:rPr>
              <a:t>kiváló</a:t>
            </a:r>
            <a:r>
              <a:rPr lang="en-US" sz="1200" b="0" i="0" dirty="0">
                <a:effectLst/>
                <a:latin typeface="+mj-lt"/>
                <a:ea typeface="+mj-ea"/>
                <a:cs typeface="+mj-cs"/>
                <a:sym typeface="Calibri"/>
              </a:rPr>
              <a:t> </a:t>
            </a:r>
            <a:r>
              <a:rPr lang="en-US" sz="1200" b="1" i="0" dirty="0" err="1">
                <a:effectLst/>
                <a:latin typeface="+mj-lt"/>
                <a:ea typeface="+mj-ea"/>
                <a:cs typeface="+mj-cs"/>
                <a:sym typeface="Calibri"/>
              </a:rPr>
              <a:t>tervező</a:t>
            </a:r>
            <a:r>
              <a:rPr lang="en-US" sz="1200" b="1" i="0" dirty="0">
                <a:effectLst/>
                <a:latin typeface="+mj-lt"/>
                <a:ea typeface="+mj-ea"/>
                <a:cs typeface="+mj-cs"/>
                <a:sym typeface="Calibri"/>
              </a:rPr>
              <a:t> </a:t>
            </a:r>
            <a:r>
              <a:rPr lang="en-US" sz="1200" b="1" i="0" dirty="0" err="1">
                <a:effectLst/>
                <a:latin typeface="+mj-lt"/>
                <a:ea typeface="+mj-ea"/>
                <a:cs typeface="+mj-cs"/>
                <a:sym typeface="Calibri"/>
              </a:rPr>
              <a:t>eszköz</a:t>
            </a:r>
            <a:r>
              <a:rPr lang="en-US" sz="1200" b="0" i="0" dirty="0">
                <a:effectLst/>
                <a:latin typeface="+mj-lt"/>
                <a:ea typeface="+mj-ea"/>
                <a:cs typeface="+mj-cs"/>
                <a:sym typeface="Calibri"/>
              </a:rPr>
              <a:t>, </a:t>
            </a:r>
            <a:r>
              <a:rPr lang="en-US" sz="1200" b="0" i="0" dirty="0" err="1">
                <a:effectLst/>
                <a:latin typeface="+mj-lt"/>
                <a:ea typeface="+mj-ea"/>
                <a:cs typeface="+mj-cs"/>
                <a:sym typeface="Calibri"/>
              </a:rPr>
              <a:t>amely</a:t>
            </a:r>
            <a:r>
              <a:rPr lang="en-US" sz="1200" b="0" i="0" dirty="0">
                <a:effectLst/>
                <a:latin typeface="+mj-lt"/>
                <a:ea typeface="+mj-ea"/>
                <a:cs typeface="+mj-cs"/>
                <a:sym typeface="Calibri"/>
              </a:rPr>
              <a:t> </a:t>
            </a:r>
            <a:r>
              <a:rPr lang="en-US" sz="1200" b="0" i="0" dirty="0" err="1">
                <a:effectLst/>
                <a:latin typeface="+mj-lt"/>
                <a:ea typeface="+mj-ea"/>
                <a:cs typeface="+mj-cs"/>
                <a:sym typeface="Calibri"/>
              </a:rPr>
              <a:t>lehetővé</a:t>
            </a:r>
            <a:r>
              <a:rPr lang="en-US" sz="1200" b="0" i="0" dirty="0">
                <a:effectLst/>
                <a:latin typeface="+mj-lt"/>
                <a:ea typeface="+mj-ea"/>
                <a:cs typeface="+mj-cs"/>
                <a:sym typeface="Calibri"/>
              </a:rPr>
              <a:t> </a:t>
            </a:r>
            <a:r>
              <a:rPr lang="en-US" sz="1200" b="0" i="0" dirty="0" err="1">
                <a:effectLst/>
                <a:latin typeface="+mj-lt"/>
                <a:ea typeface="+mj-ea"/>
                <a:cs typeface="+mj-cs"/>
                <a:sym typeface="Calibri"/>
              </a:rPr>
              <a:t>teszi</a:t>
            </a:r>
            <a:r>
              <a:rPr lang="en-US" sz="1200" b="0" i="0" dirty="0">
                <a:effectLst/>
                <a:latin typeface="+mj-lt"/>
                <a:ea typeface="+mj-ea"/>
                <a:cs typeface="+mj-cs"/>
                <a:sym typeface="Calibri"/>
              </a:rPr>
              <a:t>, </a:t>
            </a:r>
            <a:r>
              <a:rPr lang="en-US" sz="1200" b="0" i="0" dirty="0" err="1">
                <a:effectLst/>
                <a:latin typeface="+mj-lt"/>
                <a:ea typeface="+mj-ea"/>
                <a:cs typeface="+mj-cs"/>
                <a:sym typeface="Calibri"/>
              </a:rPr>
              <a:t>hogy</a:t>
            </a:r>
            <a:r>
              <a:rPr lang="en-US" sz="1200" b="0" i="0" dirty="0">
                <a:effectLst/>
                <a:latin typeface="+mj-lt"/>
                <a:ea typeface="+mj-ea"/>
                <a:cs typeface="+mj-cs"/>
                <a:sym typeface="Calibri"/>
              </a:rPr>
              <a:t> </a:t>
            </a:r>
            <a:r>
              <a:rPr lang="en-US" sz="1200" b="0" i="0" dirty="0" err="1">
                <a:effectLst/>
                <a:latin typeface="+mj-lt"/>
                <a:ea typeface="+mj-ea"/>
                <a:cs typeface="+mj-cs"/>
                <a:sym typeface="Calibri"/>
              </a:rPr>
              <a:t>bonyolult</a:t>
            </a:r>
            <a:r>
              <a:rPr lang="en-US" sz="1200" b="0" i="0" dirty="0">
                <a:effectLst/>
                <a:latin typeface="+mj-lt"/>
                <a:ea typeface="+mj-ea"/>
                <a:cs typeface="+mj-cs"/>
                <a:sym typeface="Calibri"/>
              </a:rPr>
              <a:t> </a:t>
            </a:r>
            <a:r>
              <a:rPr lang="en-US" sz="1200" b="0" i="0" dirty="0" err="1">
                <a:effectLst/>
                <a:latin typeface="+mj-lt"/>
                <a:ea typeface="+mj-ea"/>
                <a:cs typeface="+mj-cs"/>
                <a:sym typeface="Calibri"/>
              </a:rPr>
              <a:t>fejlesztések</a:t>
            </a:r>
            <a:r>
              <a:rPr lang="en-US" sz="1200" b="0" i="0" dirty="0">
                <a:effectLst/>
                <a:latin typeface="+mj-lt"/>
                <a:ea typeface="+mj-ea"/>
                <a:cs typeface="+mj-cs"/>
                <a:sym typeface="Calibri"/>
              </a:rPr>
              <a:t> </a:t>
            </a:r>
            <a:r>
              <a:rPr lang="en-US" sz="1200" b="0" i="0" dirty="0" err="1">
                <a:effectLst/>
                <a:latin typeface="+mj-lt"/>
                <a:ea typeface="+mj-ea"/>
                <a:cs typeface="+mj-cs"/>
                <a:sym typeface="Calibri"/>
              </a:rPr>
              <a:t>átfogó</a:t>
            </a:r>
            <a:r>
              <a:rPr lang="en-US" sz="1200" b="0" i="0" dirty="0">
                <a:effectLst/>
                <a:latin typeface="+mj-lt"/>
                <a:ea typeface="+mj-ea"/>
                <a:cs typeface="+mj-cs"/>
                <a:sym typeface="Calibri"/>
              </a:rPr>
              <a:t> </a:t>
            </a:r>
            <a:r>
              <a:rPr lang="en-US" sz="1200" b="0" i="0" dirty="0" err="1">
                <a:effectLst/>
                <a:latin typeface="+mj-lt"/>
                <a:ea typeface="+mj-ea"/>
                <a:cs typeface="+mj-cs"/>
                <a:sym typeface="Calibri"/>
              </a:rPr>
              <a:t>tervezetét</a:t>
            </a:r>
            <a:r>
              <a:rPr lang="en-US" sz="1200" b="0" i="0" dirty="0">
                <a:effectLst/>
                <a:latin typeface="+mj-lt"/>
                <a:ea typeface="+mj-ea"/>
                <a:cs typeface="+mj-cs"/>
                <a:sym typeface="Calibri"/>
              </a:rPr>
              <a:t> </a:t>
            </a:r>
            <a:r>
              <a:rPr lang="en-US" sz="1200" b="0" i="0" dirty="0" err="1">
                <a:effectLst/>
                <a:latin typeface="+mj-lt"/>
                <a:ea typeface="+mj-ea"/>
                <a:cs typeface="+mj-cs"/>
                <a:sym typeface="Calibri"/>
              </a:rPr>
              <a:t>egy</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logikai</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útvonal</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mentén</a:t>
            </a:r>
            <a:r>
              <a:rPr lang="en-US" sz="1200" b="0" i="0" dirty="0">
                <a:effectLst/>
                <a:latin typeface="+mj-lt"/>
                <a:ea typeface="+mj-ea"/>
                <a:cs typeface="+mj-cs"/>
                <a:sym typeface="Calibri"/>
              </a:rPr>
              <a:t> </a:t>
            </a:r>
            <a:r>
              <a:rPr lang="en-US" sz="1200" b="0" i="0" dirty="0" err="1">
                <a:effectLst/>
                <a:latin typeface="+mj-lt"/>
                <a:ea typeface="+mj-ea"/>
                <a:cs typeface="+mj-cs"/>
                <a:sym typeface="Calibri"/>
              </a:rPr>
              <a:t>fel</a:t>
            </a:r>
            <a:r>
              <a:rPr lang="en-US" sz="1200" b="0" i="0" dirty="0">
                <a:effectLst/>
                <a:latin typeface="+mj-lt"/>
                <a:ea typeface="+mj-ea"/>
                <a:cs typeface="+mj-cs"/>
                <a:sym typeface="Calibri"/>
              </a:rPr>
              <a:t> </a:t>
            </a:r>
            <a:r>
              <a:rPr lang="en-US" sz="1200" b="0" i="0" dirty="0" err="1">
                <a:effectLst/>
                <a:latin typeface="+mj-lt"/>
                <a:ea typeface="+mj-ea"/>
                <a:cs typeface="+mj-cs"/>
                <a:sym typeface="Calibri"/>
              </a:rPr>
              <a:t>tudjuk</a:t>
            </a:r>
            <a:r>
              <a:rPr lang="en-US" sz="1200" b="0" i="0" dirty="0">
                <a:effectLst/>
                <a:latin typeface="+mj-lt"/>
                <a:ea typeface="+mj-ea"/>
                <a:cs typeface="+mj-cs"/>
                <a:sym typeface="Calibri"/>
              </a:rPr>
              <a:t> </a:t>
            </a:r>
            <a:r>
              <a:rPr lang="en-US" sz="1200" b="0" i="0" dirty="0" err="1">
                <a:effectLst/>
                <a:latin typeface="+mj-lt"/>
                <a:ea typeface="+mj-ea"/>
                <a:cs typeface="+mj-cs"/>
                <a:sym typeface="Calibri"/>
              </a:rPr>
              <a:t>térképezni</a:t>
            </a:r>
            <a:r>
              <a:rPr lang="en-US" sz="1200" b="0" i="0" dirty="0">
                <a:effectLst/>
                <a:latin typeface="+mj-lt"/>
                <a:ea typeface="+mj-ea"/>
                <a:cs typeface="+mj-cs"/>
                <a:sym typeface="Calibri"/>
              </a:rPr>
              <a:t> </a:t>
            </a:r>
            <a:r>
              <a:rPr lang="en-US" sz="1200" b="0" i="0" dirty="0" err="1">
                <a:effectLst/>
                <a:latin typeface="+mj-lt"/>
                <a:ea typeface="+mj-ea"/>
                <a:cs typeface="+mj-cs"/>
                <a:sym typeface="Calibri"/>
              </a:rPr>
              <a:t>egy</a:t>
            </a:r>
            <a:r>
              <a:rPr lang="en-US" sz="1200" b="0" i="0" dirty="0">
                <a:effectLst/>
                <a:latin typeface="+mj-lt"/>
                <a:ea typeface="+mj-ea"/>
                <a:cs typeface="+mj-cs"/>
                <a:sym typeface="Calibri"/>
              </a:rPr>
              <a:t> A4-es </a:t>
            </a:r>
            <a:r>
              <a:rPr lang="en-US" sz="1200" b="0" i="0" dirty="0" err="1">
                <a:effectLst/>
                <a:latin typeface="+mj-lt"/>
                <a:ea typeface="+mj-ea"/>
                <a:cs typeface="+mj-cs"/>
                <a:sym typeface="Calibri"/>
              </a:rPr>
              <a:t>lapon</a:t>
            </a:r>
            <a:r>
              <a:rPr lang="en-US" sz="1200" b="0" i="0" dirty="0">
                <a:effectLst/>
                <a:latin typeface="+mj-lt"/>
                <a:ea typeface="+mj-ea"/>
                <a:cs typeface="+mj-cs"/>
                <a:sym typeface="Calibri"/>
              </a:rPr>
              <a:t>. </a:t>
            </a:r>
            <a:endParaRPr lang="hu-HU" dirty="0"/>
          </a:p>
        </p:txBody>
      </p:sp>
    </p:spTree>
    <p:extLst>
      <p:ext uri="{BB962C8B-B14F-4D97-AF65-F5344CB8AC3E}">
        <p14:creationId xmlns:p14="http://schemas.microsoft.com/office/powerpoint/2010/main" val="406595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xfrm>
            <a:off x="381000" y="685800"/>
            <a:ext cx="6096000" cy="3429000"/>
          </a:xfrm>
          <a:prstGeom prst="rect">
            <a:avLst/>
          </a:prstGeom>
        </p:spPr>
        <p:txBody>
          <a:bodyPr/>
          <a:lstStyle/>
          <a:p>
            <a:endParaRPr/>
          </a:p>
        </p:txBody>
      </p:sp>
      <p:sp>
        <p:nvSpPr>
          <p:cNvPr id="173" name="Shape 173"/>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200" dirty="0">
                <a:solidFill>
                  <a:srgbClr val="3A3A3A"/>
                </a:solidFill>
                <a:latin typeface="+mj-lt"/>
              </a:rPr>
              <a:t>A </a:t>
            </a:r>
            <a:r>
              <a:rPr lang="en-US" sz="1200" dirty="0" err="1">
                <a:solidFill>
                  <a:srgbClr val="3A3A3A"/>
                </a:solidFill>
                <a:latin typeface="+mj-lt"/>
              </a:rPr>
              <a:t>tervezés</a:t>
            </a:r>
            <a:r>
              <a:rPr lang="en-US" sz="1200" dirty="0">
                <a:solidFill>
                  <a:srgbClr val="3A3A3A"/>
                </a:solidFill>
                <a:latin typeface="+mj-lt"/>
              </a:rPr>
              <a:t> </a:t>
            </a:r>
            <a:r>
              <a:rPr lang="en-US" sz="1200" dirty="0" err="1">
                <a:solidFill>
                  <a:srgbClr val="3A3A3A"/>
                </a:solidFill>
                <a:latin typeface="+mj-lt"/>
              </a:rPr>
              <a:t>eredménye</a:t>
            </a:r>
            <a:r>
              <a:rPr lang="en-US" sz="1200" dirty="0">
                <a:solidFill>
                  <a:srgbClr val="3A3A3A"/>
                </a:solidFill>
                <a:latin typeface="+mj-lt"/>
              </a:rPr>
              <a:t> </a:t>
            </a:r>
            <a:r>
              <a:rPr lang="en-US" sz="1200" dirty="0" err="1">
                <a:solidFill>
                  <a:srgbClr val="3A3A3A"/>
                </a:solidFill>
                <a:latin typeface="+mj-lt"/>
              </a:rPr>
              <a:t>egy</a:t>
            </a:r>
            <a:r>
              <a:rPr lang="en-US" sz="1200" dirty="0">
                <a:solidFill>
                  <a:srgbClr val="3A3A3A"/>
                </a:solidFill>
                <a:latin typeface="+mj-lt"/>
              </a:rPr>
              <a:t> 16 </a:t>
            </a:r>
            <a:r>
              <a:rPr lang="en-US" sz="1200" dirty="0" err="1">
                <a:solidFill>
                  <a:srgbClr val="3A3A3A"/>
                </a:solidFill>
                <a:latin typeface="+mj-lt"/>
              </a:rPr>
              <a:t>cellából</a:t>
            </a:r>
            <a:r>
              <a:rPr lang="en-US" sz="1200" dirty="0">
                <a:solidFill>
                  <a:srgbClr val="3A3A3A"/>
                </a:solidFill>
                <a:latin typeface="+mj-lt"/>
              </a:rPr>
              <a:t> </a:t>
            </a:r>
            <a:r>
              <a:rPr lang="en-US" sz="1200" dirty="0" err="1">
                <a:solidFill>
                  <a:srgbClr val="3A3A3A"/>
                </a:solidFill>
                <a:latin typeface="+mj-lt"/>
              </a:rPr>
              <a:t>álló</a:t>
            </a:r>
            <a:r>
              <a:rPr lang="en-US" sz="1200" dirty="0">
                <a:solidFill>
                  <a:srgbClr val="3A3A3A"/>
                </a:solidFill>
                <a:latin typeface="+mj-lt"/>
              </a:rPr>
              <a:t> </a:t>
            </a:r>
            <a:r>
              <a:rPr lang="en-US" sz="1200" dirty="0" err="1">
                <a:solidFill>
                  <a:srgbClr val="3A3A3A"/>
                </a:solidFill>
                <a:latin typeface="+mj-lt"/>
              </a:rPr>
              <a:t>táblázat</a:t>
            </a:r>
            <a:r>
              <a:rPr lang="en-US" sz="1200" baseline="0" dirty="0">
                <a:solidFill>
                  <a:srgbClr val="3A3A3A"/>
                </a:solidFill>
                <a:latin typeface="+mj-lt"/>
              </a:rPr>
              <a:t> </a:t>
            </a:r>
            <a:r>
              <a:rPr lang="mr-IN" sz="1200" baseline="0" dirty="0">
                <a:solidFill>
                  <a:srgbClr val="3A3A3A"/>
                </a:solidFill>
                <a:latin typeface="+mj-lt"/>
              </a:rPr>
              <a:t>–</a:t>
            </a:r>
            <a:r>
              <a:rPr lang="en-US" sz="1200" baseline="0" dirty="0">
                <a:solidFill>
                  <a:srgbClr val="3A3A3A"/>
                </a:solidFill>
                <a:latin typeface="+mj-lt"/>
              </a:rPr>
              <a:t> </a:t>
            </a:r>
            <a:r>
              <a:rPr lang="en-US" sz="1200" baseline="0" dirty="0" err="1">
                <a:solidFill>
                  <a:srgbClr val="3A3A3A"/>
                </a:solidFill>
                <a:latin typeface="+mj-lt"/>
              </a:rPr>
              <a:t>Logframe</a:t>
            </a:r>
            <a:r>
              <a:rPr lang="en-US" sz="1200" baseline="0" dirty="0">
                <a:solidFill>
                  <a:srgbClr val="3A3A3A"/>
                </a:solidFill>
                <a:latin typeface="+mj-lt"/>
              </a:rPr>
              <a:t> </a:t>
            </a:r>
            <a:r>
              <a:rPr lang="en-US" sz="1200" baseline="0" dirty="0" err="1">
                <a:solidFill>
                  <a:srgbClr val="3A3A3A"/>
                </a:solidFill>
                <a:latin typeface="+mj-lt"/>
              </a:rPr>
              <a:t>Mátrix</a:t>
            </a:r>
            <a:r>
              <a:rPr lang="en-US" sz="1200" baseline="0" dirty="0">
                <a:solidFill>
                  <a:srgbClr val="3A3A3A"/>
                </a:solidFill>
                <a:latin typeface="+mj-lt"/>
              </a:rPr>
              <a:t>, </a:t>
            </a:r>
            <a:r>
              <a:rPr lang="en-US" sz="1200" dirty="0" err="1">
                <a:solidFill>
                  <a:srgbClr val="3A3A3A"/>
                </a:solidFill>
                <a:latin typeface="+mj-lt"/>
              </a:rPr>
              <a:t>amelyben</a:t>
            </a:r>
            <a:r>
              <a:rPr lang="en-US" sz="1200" dirty="0">
                <a:solidFill>
                  <a:srgbClr val="3A3A3A"/>
                </a:solidFill>
                <a:latin typeface="+mj-lt"/>
              </a:rPr>
              <a:t> </a:t>
            </a:r>
            <a:r>
              <a:rPr lang="en-US" sz="1200" dirty="0" err="1">
                <a:solidFill>
                  <a:srgbClr val="3A3A3A"/>
                </a:solidFill>
                <a:latin typeface="+mj-lt"/>
              </a:rPr>
              <a:t>az</a:t>
            </a:r>
            <a:r>
              <a:rPr lang="en-US" sz="1200" dirty="0">
                <a:solidFill>
                  <a:srgbClr val="3A3A3A"/>
                </a:solidFill>
                <a:latin typeface="+mj-lt"/>
              </a:rPr>
              <a:t> </a:t>
            </a:r>
            <a:r>
              <a:rPr lang="en-US" sz="1200" dirty="0" err="1">
                <a:solidFill>
                  <a:srgbClr val="3A3A3A"/>
                </a:solidFill>
                <a:latin typeface="+mj-lt"/>
              </a:rPr>
              <a:t>tervezett</a:t>
            </a:r>
            <a:r>
              <a:rPr lang="en-US" sz="1200" dirty="0">
                <a:solidFill>
                  <a:srgbClr val="3A3A3A"/>
                </a:solidFill>
                <a:latin typeface="+mj-lt"/>
              </a:rPr>
              <a:t> </a:t>
            </a:r>
            <a:r>
              <a:rPr lang="en-US" sz="1200" dirty="0" err="1">
                <a:solidFill>
                  <a:srgbClr val="3A3A3A"/>
                </a:solidFill>
                <a:latin typeface="+mj-lt"/>
              </a:rPr>
              <a:t>fejlesztéssel</a:t>
            </a:r>
            <a:r>
              <a:rPr lang="en-US" sz="1200" dirty="0">
                <a:solidFill>
                  <a:srgbClr val="3A3A3A"/>
                </a:solidFill>
                <a:latin typeface="+mj-lt"/>
              </a:rPr>
              <a:t> </a:t>
            </a:r>
            <a:r>
              <a:rPr lang="en-US" sz="1200" dirty="0" err="1">
                <a:solidFill>
                  <a:srgbClr val="3A3A3A"/>
                </a:solidFill>
                <a:latin typeface="+mj-lt"/>
              </a:rPr>
              <a:t>kapcsolatos</a:t>
            </a:r>
            <a:r>
              <a:rPr lang="en-US" sz="1200" dirty="0">
                <a:solidFill>
                  <a:srgbClr val="3A3A3A"/>
                </a:solidFill>
                <a:latin typeface="+mj-lt"/>
              </a:rPr>
              <a:t> </a:t>
            </a:r>
            <a:r>
              <a:rPr lang="en-US" sz="1200" dirty="0" err="1">
                <a:solidFill>
                  <a:srgbClr val="3A3A3A"/>
                </a:solidFill>
                <a:latin typeface="+mj-lt"/>
              </a:rPr>
              <a:t>legfontosabb</a:t>
            </a:r>
            <a:r>
              <a:rPr lang="en-US" sz="1200" dirty="0">
                <a:solidFill>
                  <a:srgbClr val="3A3A3A"/>
                </a:solidFill>
                <a:latin typeface="+mj-lt"/>
              </a:rPr>
              <a:t> </a:t>
            </a:r>
            <a:r>
              <a:rPr lang="en-US" sz="1200" dirty="0" err="1">
                <a:solidFill>
                  <a:srgbClr val="3A3A3A"/>
                </a:solidFill>
                <a:latin typeface="+mj-lt"/>
              </a:rPr>
              <a:t>kérdésekre</a:t>
            </a:r>
            <a:r>
              <a:rPr lang="en-US" sz="1200" dirty="0">
                <a:solidFill>
                  <a:srgbClr val="3A3A3A"/>
                </a:solidFill>
                <a:latin typeface="+mj-lt"/>
              </a:rPr>
              <a:t> </a:t>
            </a:r>
            <a:r>
              <a:rPr lang="en-US" sz="1200" dirty="0" err="1">
                <a:solidFill>
                  <a:srgbClr val="3A3A3A"/>
                </a:solidFill>
                <a:latin typeface="+mj-lt"/>
              </a:rPr>
              <a:t>válaszolunk</a:t>
            </a:r>
            <a:r>
              <a:rPr lang="en-US" sz="1200" dirty="0">
                <a:solidFill>
                  <a:srgbClr val="3A3A3A"/>
                </a:solidFill>
                <a:latin typeface="+mj-lt"/>
              </a:rPr>
              <a:t>. A </a:t>
            </a:r>
            <a:r>
              <a:rPr lang="en-US" sz="1200" dirty="0" err="1">
                <a:solidFill>
                  <a:srgbClr val="3A3A3A"/>
                </a:solidFill>
                <a:latin typeface="+mj-lt"/>
              </a:rPr>
              <a:t>táblázat</a:t>
            </a:r>
            <a:r>
              <a:rPr lang="en-US" sz="1200" baseline="0" dirty="0">
                <a:solidFill>
                  <a:srgbClr val="3A3A3A"/>
                </a:solidFill>
                <a:latin typeface="+mj-lt"/>
              </a:rPr>
              <a:t> </a:t>
            </a:r>
            <a:r>
              <a:rPr lang="en-US" sz="1200" baseline="0" dirty="0" err="1">
                <a:solidFill>
                  <a:srgbClr val="3A3A3A"/>
                </a:solidFill>
                <a:latin typeface="+mj-lt"/>
              </a:rPr>
              <a:t>négy</a:t>
            </a:r>
            <a:r>
              <a:rPr lang="en-US" sz="1200" baseline="0" dirty="0">
                <a:solidFill>
                  <a:srgbClr val="3A3A3A"/>
                </a:solidFill>
                <a:latin typeface="+mj-lt"/>
              </a:rPr>
              <a:t> </a:t>
            </a:r>
            <a:r>
              <a:rPr lang="en-US" sz="1200" baseline="0" dirty="0" err="1">
                <a:solidFill>
                  <a:srgbClr val="3A3A3A"/>
                </a:solidFill>
                <a:latin typeface="+mj-lt"/>
              </a:rPr>
              <a:t>sora</a:t>
            </a:r>
            <a:r>
              <a:rPr lang="en-US" sz="1200" baseline="0" dirty="0">
                <a:solidFill>
                  <a:srgbClr val="3A3A3A"/>
                </a:solidFill>
                <a:latin typeface="+mj-lt"/>
              </a:rPr>
              <a:t> a </a:t>
            </a:r>
            <a:r>
              <a:rPr lang="en-US" sz="1200" baseline="0" dirty="0" err="1">
                <a:solidFill>
                  <a:srgbClr val="3A3A3A"/>
                </a:solidFill>
                <a:latin typeface="+mj-lt"/>
              </a:rPr>
              <a:t>hosszú</a:t>
            </a:r>
            <a:r>
              <a:rPr lang="en-US" sz="1200" baseline="0" dirty="0">
                <a:solidFill>
                  <a:srgbClr val="3A3A3A"/>
                </a:solidFill>
                <a:latin typeface="+mj-lt"/>
              </a:rPr>
              <a:t> </a:t>
            </a:r>
            <a:r>
              <a:rPr lang="en-US" sz="1200" baseline="0" dirty="0" err="1">
                <a:solidFill>
                  <a:srgbClr val="3A3A3A"/>
                </a:solidFill>
                <a:latin typeface="+mj-lt"/>
              </a:rPr>
              <a:t>távú</a:t>
            </a:r>
            <a:r>
              <a:rPr lang="en-US" sz="1200" baseline="0" dirty="0">
                <a:solidFill>
                  <a:srgbClr val="3A3A3A"/>
                </a:solidFill>
                <a:latin typeface="+mj-lt"/>
              </a:rPr>
              <a:t> </a:t>
            </a:r>
            <a:r>
              <a:rPr lang="en-US" sz="1200" baseline="0" dirty="0" err="1">
                <a:solidFill>
                  <a:srgbClr val="3A3A3A"/>
                </a:solidFill>
                <a:latin typeface="+mj-lt"/>
              </a:rPr>
              <a:t>és</a:t>
            </a:r>
            <a:r>
              <a:rPr lang="en-US" sz="1200" baseline="0" dirty="0">
                <a:solidFill>
                  <a:srgbClr val="3A3A3A"/>
                </a:solidFill>
                <a:latin typeface="+mj-lt"/>
              </a:rPr>
              <a:t> </a:t>
            </a:r>
            <a:r>
              <a:rPr lang="en-US" sz="1200" baseline="0" dirty="0" err="1">
                <a:solidFill>
                  <a:srgbClr val="3A3A3A"/>
                </a:solidFill>
                <a:latin typeface="+mj-lt"/>
              </a:rPr>
              <a:t>rövid</a:t>
            </a:r>
            <a:r>
              <a:rPr lang="en-US" sz="1200" baseline="0" dirty="0">
                <a:solidFill>
                  <a:srgbClr val="3A3A3A"/>
                </a:solidFill>
                <a:latin typeface="+mj-lt"/>
              </a:rPr>
              <a:t> </a:t>
            </a:r>
            <a:r>
              <a:rPr lang="en-US" sz="1200" baseline="0" dirty="0" err="1">
                <a:solidFill>
                  <a:srgbClr val="3A3A3A"/>
                </a:solidFill>
                <a:latin typeface="+mj-lt"/>
              </a:rPr>
              <a:t>távú</a:t>
            </a:r>
            <a:r>
              <a:rPr lang="en-US" sz="1200" baseline="0" dirty="0">
                <a:solidFill>
                  <a:srgbClr val="3A3A3A"/>
                </a:solidFill>
                <a:latin typeface="+mj-lt"/>
              </a:rPr>
              <a:t> </a:t>
            </a:r>
            <a:r>
              <a:rPr lang="en-US" sz="1200" baseline="0" dirty="0" err="1">
                <a:solidFill>
                  <a:srgbClr val="3A3A3A"/>
                </a:solidFill>
                <a:latin typeface="+mj-lt"/>
              </a:rPr>
              <a:t>célok</a:t>
            </a:r>
            <a:r>
              <a:rPr lang="en-US" sz="1200" baseline="0" dirty="0">
                <a:solidFill>
                  <a:srgbClr val="3A3A3A"/>
                </a:solidFill>
                <a:latin typeface="+mj-lt"/>
              </a:rPr>
              <a:t>, a </a:t>
            </a:r>
            <a:r>
              <a:rPr lang="en-US" sz="1200" baseline="0" dirty="0" err="1">
                <a:solidFill>
                  <a:srgbClr val="3A3A3A"/>
                </a:solidFill>
                <a:latin typeface="+mj-lt"/>
              </a:rPr>
              <a:t>tervezett</a:t>
            </a:r>
            <a:r>
              <a:rPr lang="en-US" sz="1200" baseline="0" dirty="0">
                <a:solidFill>
                  <a:srgbClr val="3A3A3A"/>
                </a:solidFill>
                <a:latin typeface="+mj-lt"/>
              </a:rPr>
              <a:t> </a:t>
            </a:r>
            <a:r>
              <a:rPr lang="en-US" sz="1200" baseline="0" dirty="0" err="1">
                <a:solidFill>
                  <a:srgbClr val="3A3A3A"/>
                </a:solidFill>
                <a:latin typeface="+mj-lt"/>
              </a:rPr>
              <a:t>eredmények</a:t>
            </a:r>
            <a:r>
              <a:rPr lang="en-US" sz="1200" baseline="0" dirty="0">
                <a:solidFill>
                  <a:srgbClr val="3A3A3A"/>
                </a:solidFill>
                <a:latin typeface="+mj-lt"/>
              </a:rPr>
              <a:t> </a:t>
            </a:r>
            <a:r>
              <a:rPr lang="en-US" sz="1200" baseline="0" dirty="0" err="1">
                <a:solidFill>
                  <a:srgbClr val="3A3A3A"/>
                </a:solidFill>
                <a:latin typeface="+mj-lt"/>
              </a:rPr>
              <a:t>és</a:t>
            </a:r>
            <a:r>
              <a:rPr lang="en-US" sz="1200" baseline="0" dirty="0">
                <a:solidFill>
                  <a:srgbClr val="3A3A3A"/>
                </a:solidFill>
                <a:latin typeface="+mj-lt"/>
              </a:rPr>
              <a:t> </a:t>
            </a:r>
            <a:r>
              <a:rPr lang="en-US" sz="1200" baseline="0" dirty="0" err="1">
                <a:solidFill>
                  <a:srgbClr val="3A3A3A"/>
                </a:solidFill>
                <a:latin typeface="+mj-lt"/>
              </a:rPr>
              <a:t>tevékenységek</a:t>
            </a:r>
            <a:r>
              <a:rPr lang="en-US" sz="1200" baseline="0" dirty="0">
                <a:solidFill>
                  <a:srgbClr val="3A3A3A"/>
                </a:solidFill>
                <a:latin typeface="+mj-lt"/>
              </a:rPr>
              <a:t> </a:t>
            </a:r>
            <a:r>
              <a:rPr lang="en-US" sz="1200" baseline="0" dirty="0" err="1">
                <a:solidFill>
                  <a:srgbClr val="3A3A3A"/>
                </a:solidFill>
                <a:latin typeface="+mj-lt"/>
              </a:rPr>
              <a:t>hierarchikus</a:t>
            </a:r>
            <a:r>
              <a:rPr lang="en-US" sz="1200" baseline="0" dirty="0">
                <a:solidFill>
                  <a:srgbClr val="3A3A3A"/>
                </a:solidFill>
                <a:latin typeface="+mj-lt"/>
              </a:rPr>
              <a:t> </a:t>
            </a:r>
            <a:r>
              <a:rPr lang="en-US" sz="1200" baseline="0" dirty="0" err="1">
                <a:solidFill>
                  <a:srgbClr val="3A3A3A"/>
                </a:solidFill>
                <a:latin typeface="+mj-lt"/>
              </a:rPr>
              <a:t>kapcsolatrendszerét</a:t>
            </a:r>
            <a:r>
              <a:rPr lang="en-US" sz="1200" baseline="0" dirty="0">
                <a:solidFill>
                  <a:srgbClr val="3A3A3A"/>
                </a:solidFill>
                <a:latin typeface="+mj-lt"/>
              </a:rPr>
              <a:t> </a:t>
            </a:r>
            <a:r>
              <a:rPr lang="en-US" sz="1200" baseline="0" dirty="0" err="1">
                <a:solidFill>
                  <a:srgbClr val="3A3A3A"/>
                </a:solidFill>
                <a:latin typeface="+mj-lt"/>
              </a:rPr>
              <a:t>tükrözi</a:t>
            </a:r>
            <a:r>
              <a:rPr lang="en-US" sz="1200" baseline="0" dirty="0">
                <a:solidFill>
                  <a:srgbClr val="3A3A3A"/>
                </a:solidFill>
                <a:latin typeface="+mj-lt"/>
              </a:rPr>
              <a:t>. </a:t>
            </a:r>
            <a:r>
              <a:rPr lang="en-US" sz="1200" baseline="0" dirty="0" err="1">
                <a:solidFill>
                  <a:srgbClr val="3A3A3A"/>
                </a:solidFill>
                <a:latin typeface="+mj-lt"/>
              </a:rPr>
              <a:t>Nézzük</a:t>
            </a:r>
            <a:r>
              <a:rPr lang="en-US" sz="1200" baseline="0" dirty="0">
                <a:solidFill>
                  <a:srgbClr val="3A3A3A"/>
                </a:solidFill>
                <a:latin typeface="+mj-lt"/>
              </a:rPr>
              <a:t> meg </a:t>
            </a:r>
            <a:r>
              <a:rPr lang="en-US" sz="1200" baseline="0" dirty="0" err="1">
                <a:solidFill>
                  <a:srgbClr val="3A3A3A"/>
                </a:solidFill>
                <a:latin typeface="+mj-lt"/>
              </a:rPr>
              <a:t>bevezetésképpen</a:t>
            </a:r>
            <a:r>
              <a:rPr lang="en-US" sz="1200" baseline="0" dirty="0">
                <a:solidFill>
                  <a:srgbClr val="3A3A3A"/>
                </a:solidFill>
                <a:latin typeface="+mj-lt"/>
              </a:rPr>
              <a:t> a </a:t>
            </a:r>
            <a:r>
              <a:rPr lang="en-US" sz="1200" baseline="0" dirty="0" err="1">
                <a:solidFill>
                  <a:srgbClr val="3A3A3A"/>
                </a:solidFill>
                <a:latin typeface="+mj-lt"/>
              </a:rPr>
              <a:t>Youtube-ra</a:t>
            </a:r>
            <a:r>
              <a:rPr lang="en-US" sz="1200" baseline="0" dirty="0">
                <a:solidFill>
                  <a:srgbClr val="3A3A3A"/>
                </a:solidFill>
                <a:latin typeface="+mj-lt"/>
              </a:rPr>
              <a:t> </a:t>
            </a:r>
            <a:r>
              <a:rPr lang="en-US" sz="1200" baseline="0" dirty="0" err="1">
                <a:solidFill>
                  <a:srgbClr val="3A3A3A"/>
                </a:solidFill>
                <a:latin typeface="+mj-lt"/>
              </a:rPr>
              <a:t>feltöltött</a:t>
            </a:r>
            <a:r>
              <a:rPr lang="en-US" sz="1200" baseline="0" dirty="0">
                <a:solidFill>
                  <a:srgbClr val="3A3A3A"/>
                </a:solidFill>
                <a:latin typeface="+mj-lt"/>
              </a:rPr>
              <a:t> </a:t>
            </a:r>
            <a:r>
              <a:rPr lang="en-US" sz="1200" baseline="0" dirty="0" err="1">
                <a:solidFill>
                  <a:srgbClr val="3A3A3A"/>
                </a:solidFill>
                <a:latin typeface="+mj-lt"/>
              </a:rPr>
              <a:t>videót</a:t>
            </a:r>
            <a:r>
              <a:rPr lang="en-US" sz="1200" baseline="0" dirty="0">
                <a:solidFill>
                  <a:srgbClr val="3A3A3A"/>
                </a:solidFill>
                <a:latin typeface="+mj-lt"/>
              </a:rPr>
              <a:t>!</a:t>
            </a:r>
            <a:endParaRPr lang="en-GB" sz="1200" dirty="0">
              <a:latin typeface="+mj-lt"/>
            </a:endParaRPr>
          </a:p>
        </p:txBody>
      </p:sp>
    </p:spTree>
    <p:extLst>
      <p:ext uri="{BB962C8B-B14F-4D97-AF65-F5344CB8AC3E}">
        <p14:creationId xmlns:p14="http://schemas.microsoft.com/office/powerpoint/2010/main" val="1621241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hu-HU" dirty="0"/>
              <a:t>A mátrix első</a:t>
            </a:r>
            <a:r>
              <a:rPr lang="hu-HU" baseline="0" dirty="0"/>
              <a:t> sorának első cellájába a projekt hosszú távú célját (céljait) írjuk be, a második oszlopba azokat az indikátorokat, amelyek mutatják, hogy a célokat elértük vagy sem, végül a harmadik oszlopba a mutatók forrását.</a:t>
            </a:r>
            <a:endParaRPr lang="hu-HU" dirty="0"/>
          </a:p>
        </p:txBody>
      </p:sp>
    </p:spTree>
    <p:extLst>
      <p:ext uri="{BB962C8B-B14F-4D97-AF65-F5344CB8AC3E}">
        <p14:creationId xmlns:p14="http://schemas.microsoft.com/office/powerpoint/2010/main" val="547597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hu-HU" sz="1200" dirty="0">
                <a:solidFill>
                  <a:srgbClr val="3A3A3A"/>
                </a:solidFill>
              </a:rPr>
              <a:t>A második sor első cellájába a projekt</a:t>
            </a:r>
            <a:r>
              <a:rPr lang="hu-HU" sz="1200" baseline="0" dirty="0">
                <a:solidFill>
                  <a:srgbClr val="3A3A3A"/>
                </a:solidFill>
              </a:rPr>
              <a:t> közvetlen céljai kerülnek, ezt követik az indikátorok és az indikátorok forrásai, végül az utolsó oszlopba beírjuk azokat a veszélyeket, </a:t>
            </a:r>
            <a:r>
              <a:rPr lang="hu-HU" sz="1200" b="0" dirty="0">
                <a:solidFill>
                  <a:srgbClr val="3A3A3A"/>
                </a:solidFill>
              </a:rPr>
              <a:t>kockázatokat, amelyek</a:t>
            </a:r>
            <a:r>
              <a:rPr lang="hu-HU" sz="1200" b="0" baseline="0" dirty="0">
                <a:solidFill>
                  <a:srgbClr val="3A3A3A"/>
                </a:solidFill>
              </a:rPr>
              <a:t> bekövetkezése kockázatot jelent a projekt eredményeinek elérésében.</a:t>
            </a:r>
            <a:endParaRPr lang="hu-HU" sz="1200" b="0" dirty="0"/>
          </a:p>
          <a:p>
            <a:endParaRPr lang="hu-HU" dirty="0"/>
          </a:p>
        </p:txBody>
      </p:sp>
    </p:spTree>
    <p:extLst>
      <p:ext uri="{BB962C8B-B14F-4D97-AF65-F5344CB8AC3E}">
        <p14:creationId xmlns:p14="http://schemas.microsoft.com/office/powerpoint/2010/main" val="5908896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hu-HU" sz="1200" dirty="0">
                <a:solidFill>
                  <a:srgbClr val="3A3A3A"/>
                </a:solidFill>
              </a:rPr>
              <a:t>A harmadik sor első cellájába felsoroljuk a projekt</a:t>
            </a:r>
            <a:r>
              <a:rPr lang="hu-HU" sz="1200" baseline="0" dirty="0">
                <a:solidFill>
                  <a:srgbClr val="3A3A3A"/>
                </a:solidFill>
              </a:rPr>
              <a:t> </a:t>
            </a:r>
            <a:r>
              <a:rPr lang="hu-HU" sz="1200" dirty="0">
                <a:solidFill>
                  <a:srgbClr val="3A3A3A"/>
                </a:solidFill>
              </a:rPr>
              <a:t>konkrét eredményeit (outputokat), majd ezt</a:t>
            </a:r>
            <a:r>
              <a:rPr lang="hu-HU" sz="1200" baseline="0" dirty="0">
                <a:solidFill>
                  <a:srgbClr val="3A3A3A"/>
                </a:solidFill>
              </a:rPr>
              <a:t> követik ismét az indikátorok és az indikátorok forrásai, végül az utolsó oszlopba azokat a veszélyeket, </a:t>
            </a:r>
            <a:r>
              <a:rPr lang="hu-HU" sz="1200" b="0" dirty="0">
                <a:solidFill>
                  <a:srgbClr val="3A3A3A"/>
                </a:solidFill>
              </a:rPr>
              <a:t>kockázatokat soroljuk</a:t>
            </a:r>
            <a:r>
              <a:rPr lang="hu-HU" sz="1200" b="0" baseline="0" dirty="0">
                <a:solidFill>
                  <a:srgbClr val="3A3A3A"/>
                </a:solidFill>
              </a:rPr>
              <a:t> </a:t>
            </a:r>
            <a:r>
              <a:rPr lang="hu-HU" sz="1200" b="0" dirty="0">
                <a:solidFill>
                  <a:srgbClr val="3A3A3A"/>
                </a:solidFill>
              </a:rPr>
              <a:t>fel, amelyek</a:t>
            </a:r>
            <a:r>
              <a:rPr lang="hu-HU" sz="1200" b="0" baseline="0" dirty="0">
                <a:solidFill>
                  <a:srgbClr val="3A3A3A"/>
                </a:solidFill>
              </a:rPr>
              <a:t> akadályt jelenthetnek a tervezett eredmények megvalósulásában.</a:t>
            </a:r>
            <a:endParaRPr lang="hu-HU" dirty="0"/>
          </a:p>
        </p:txBody>
      </p:sp>
    </p:spTree>
    <p:extLst>
      <p:ext uri="{BB962C8B-B14F-4D97-AF65-F5344CB8AC3E}">
        <p14:creationId xmlns:p14="http://schemas.microsoft.com/office/powerpoint/2010/main" val="719076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hu-HU" sz="1200" dirty="0">
                <a:solidFill>
                  <a:srgbClr val="3A3A3A"/>
                </a:solidFill>
              </a:rPr>
              <a:t>Végül</a:t>
            </a:r>
            <a:r>
              <a:rPr lang="hu-HU" sz="1200" baseline="0" dirty="0">
                <a:solidFill>
                  <a:srgbClr val="3A3A3A"/>
                </a:solidFill>
              </a:rPr>
              <a:t> a </a:t>
            </a:r>
            <a:r>
              <a:rPr lang="hu-HU" sz="1200" dirty="0">
                <a:solidFill>
                  <a:srgbClr val="3A3A3A"/>
                </a:solidFill>
              </a:rPr>
              <a:t>negyedik sor első cellájába felsoroljuk azokat a tevékenységeket, amelyek az eredmények</a:t>
            </a:r>
            <a:r>
              <a:rPr lang="hu-HU" sz="1200" baseline="0" dirty="0">
                <a:solidFill>
                  <a:srgbClr val="3A3A3A"/>
                </a:solidFill>
              </a:rPr>
              <a:t> elérése érdekében el fogunk végezni</a:t>
            </a:r>
          </a:p>
          <a:p>
            <a:pPr marL="0" marR="0" indent="0" defTabSz="914400" eaLnBrk="1" fontAlgn="auto" latinLnBrk="0" hangingPunct="1">
              <a:lnSpc>
                <a:spcPct val="100000"/>
              </a:lnSpc>
              <a:spcBef>
                <a:spcPts val="0"/>
              </a:spcBef>
              <a:spcAft>
                <a:spcPts val="0"/>
              </a:spcAft>
              <a:buClrTx/>
              <a:buSzTx/>
              <a:buFontTx/>
              <a:buNone/>
              <a:tabLst/>
              <a:defRPr/>
            </a:pPr>
            <a:r>
              <a:rPr lang="hu-HU" sz="1200" dirty="0">
                <a:solidFill>
                  <a:srgbClr val="3A3A3A"/>
                </a:solidFill>
              </a:rPr>
              <a:t>(outputokat), a következő oszlopban meghatározzuk, hogy</a:t>
            </a:r>
            <a:r>
              <a:rPr lang="hu-HU" sz="1200" baseline="0" dirty="0">
                <a:solidFill>
                  <a:srgbClr val="3A3A3A"/>
                </a:solidFill>
              </a:rPr>
              <a:t> </a:t>
            </a:r>
            <a:r>
              <a:rPr lang="hu-HU" sz="1200" b="0" baseline="0" dirty="0">
                <a:solidFill>
                  <a:srgbClr val="3A3A3A"/>
                </a:solidFill>
              </a:rPr>
              <a:t>a tevékenységekhez milyen erőforrásokra van szükség, a </a:t>
            </a:r>
            <a:r>
              <a:rPr lang="hu-HU" sz="1200" b="0" baseline="0" dirty="0" err="1">
                <a:solidFill>
                  <a:srgbClr val="3A3A3A"/>
                </a:solidFill>
              </a:rPr>
              <a:t>jharmadik</a:t>
            </a:r>
            <a:r>
              <a:rPr lang="hu-HU" sz="1200" b="0" baseline="0" dirty="0">
                <a:solidFill>
                  <a:srgbClr val="3A3A3A"/>
                </a:solidFill>
              </a:rPr>
              <a:t> oszlopba pedig azt, hogy hogyan fogjuk az erőforrásokat biztosítani. Végül a negyedik oszlopba ismét a kockázatok kerülnek.</a:t>
            </a:r>
            <a:endParaRPr lang="hu-HU" dirty="0"/>
          </a:p>
          <a:p>
            <a:endParaRPr lang="hu-HU" dirty="0"/>
          </a:p>
        </p:txBody>
      </p:sp>
    </p:spTree>
    <p:extLst>
      <p:ext uri="{BB962C8B-B14F-4D97-AF65-F5344CB8AC3E}">
        <p14:creationId xmlns:p14="http://schemas.microsoft.com/office/powerpoint/2010/main" val="146722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hu-HU" sz="1200" b="0" i="0" u="none" strike="noStrike" cap="none" spc="0" normalizeH="0" baseline="0" dirty="0">
                <a:ln>
                  <a:noFill/>
                </a:ln>
                <a:solidFill>
                  <a:srgbClr val="000000"/>
                </a:solidFill>
                <a:effectLst/>
                <a:uFillTx/>
                <a:latin typeface="+mj-lt"/>
                <a:ea typeface="+mj-ea"/>
                <a:cs typeface="+mj-cs"/>
                <a:sym typeface="Helvetica"/>
              </a:rPr>
              <a:t>Az Európai Unió által működtetett „EUR-</a:t>
            </a:r>
            <a:r>
              <a:rPr kumimoji="0" lang="hu-HU" sz="1200" b="0" i="0" u="none" strike="noStrike" cap="none" spc="0" normalizeH="0" baseline="0" dirty="0" err="1">
                <a:ln>
                  <a:noFill/>
                </a:ln>
                <a:solidFill>
                  <a:srgbClr val="000000"/>
                </a:solidFill>
                <a:effectLst/>
                <a:uFillTx/>
                <a:latin typeface="+mj-lt"/>
                <a:ea typeface="+mj-ea"/>
                <a:cs typeface="+mj-cs"/>
                <a:sym typeface="Helvetica"/>
              </a:rPr>
              <a:t>Lex</a:t>
            </a:r>
            <a:r>
              <a:rPr kumimoji="0" lang="hu-HU" sz="1200" b="0" i="0" u="none" strike="noStrike" cap="none" spc="0" normalizeH="0" baseline="0" dirty="0">
                <a:ln>
                  <a:noFill/>
                </a:ln>
                <a:solidFill>
                  <a:srgbClr val="000000"/>
                </a:solidFill>
                <a:effectLst/>
                <a:uFillTx/>
                <a:latin typeface="+mj-lt"/>
                <a:ea typeface="+mj-ea"/>
                <a:cs typeface="+mj-cs"/>
                <a:sym typeface="Helvetica"/>
              </a:rPr>
              <a:t>” weboldalt az EU összes tagállamának nyelvére lefordítják. A jogszabályok, közlemények és egyéb dokumentumok közötti keresést egy részletes, nagyon hatékony keresőprogram támogatja.</a:t>
            </a:r>
          </a:p>
        </p:txBody>
      </p:sp>
    </p:spTree>
    <p:extLst>
      <p:ext uri="{BB962C8B-B14F-4D97-AF65-F5344CB8AC3E}">
        <p14:creationId xmlns:p14="http://schemas.microsoft.com/office/powerpoint/2010/main" val="1000253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val="17945746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hu-HU" sz="1200" b="0" i="0" noProof="0" dirty="0">
                <a:effectLst/>
                <a:latin typeface="+mj-lt"/>
                <a:ea typeface="+mj-ea"/>
                <a:cs typeface="+mj-cs"/>
                <a:sym typeface="Calibri"/>
              </a:rPr>
              <a:t>Miért lóg ki a jobb alsó cella? A stratégiai célok eléréséhez az alsó sorokban megjelölt összes feltételre szükség van, és az ott felsorolt kockázatok mindegyike veszélyezteti a teljesülésüket. A negyedik sor utolsó cellája alatti cella pedig a fejlesztések megkezdésének előfeltételét kell megadni, aminek feltétlenül teljesülnie kell ahhoz, hogy a munka megkezdődhessen. Ilyen feltétel egy pályázat keretében támogatott fejlesztésnél például a támogatási szerződés megkötése.</a:t>
            </a:r>
            <a:endParaRPr lang="hu-HU" noProof="0" dirty="0"/>
          </a:p>
        </p:txBody>
      </p:sp>
    </p:spTree>
    <p:extLst>
      <p:ext uri="{BB962C8B-B14F-4D97-AF65-F5344CB8AC3E}">
        <p14:creationId xmlns:p14="http://schemas.microsoft.com/office/powerpoint/2010/main" val="17253287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val="1183133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hu-HU" dirty="0"/>
              <a:t>Az</a:t>
            </a:r>
            <a:r>
              <a:rPr lang="hu-HU" baseline="0" dirty="0"/>
              <a:t> </a:t>
            </a:r>
            <a:r>
              <a:rPr lang="hu-HU" baseline="0" dirty="0" err="1"/>
              <a:t>Erasmnus</a:t>
            </a:r>
            <a:r>
              <a:rPr lang="hu-HU" baseline="0" dirty="0"/>
              <a:t>+ programközponti weboldala magyar nyelven is elérhető, éppen ezért innen érdemes elindulni, ha a pályázati szándék komolyra fordult. Nagyon sok hasznos információt tartalmaz ez a felület, bár azzal számolni kell, hogy nem messze nem minden dokumentumot fogunk magyar nyelven megtalálni. </a:t>
            </a:r>
            <a:endParaRPr lang="hu-HU" dirty="0"/>
          </a:p>
        </p:txBody>
      </p:sp>
    </p:spTree>
    <p:extLst>
      <p:ext uri="{BB962C8B-B14F-4D97-AF65-F5344CB8AC3E}">
        <p14:creationId xmlns:p14="http://schemas.microsoft.com/office/powerpoint/2010/main" val="4573424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hu-HU" dirty="0"/>
              <a:t>A partnerkeresés legfontosabb platformja az Európai Unió „</a:t>
            </a:r>
            <a:r>
              <a:rPr lang="en-US" sz="1200" b="0" i="0" dirty="0">
                <a:effectLst/>
                <a:latin typeface="+mj-lt"/>
                <a:ea typeface="+mj-ea"/>
                <a:cs typeface="+mj-cs"/>
                <a:sym typeface="Calibri"/>
              </a:rPr>
              <a:t>Education, Audio-visual, Culture, Citizenship and Volunteering Participant Portal</a:t>
            </a:r>
            <a:r>
              <a:rPr lang="hu-HU" baseline="0" dirty="0"/>
              <a:t>” partnerkereső weboldala, ahol nemcsak az Erasmus+ programhoz, hanem az oktatási szektort érintő összes pályázati lehetőséghez kereshetünk partnereket. Míg az EU legtöbb weboldalát lefordítják a tagállamok nemzeti nyelvére, ez az oldal csak angolul olvasható, mivel az EU-együttműködések munkanyelve általában az angol nyelv.</a:t>
            </a:r>
          </a:p>
        </p:txBody>
      </p:sp>
    </p:spTree>
    <p:extLst>
      <p:ext uri="{BB962C8B-B14F-4D97-AF65-F5344CB8AC3E}">
        <p14:creationId xmlns:p14="http://schemas.microsoft.com/office/powerpoint/2010/main" val="8107195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hu-HU" dirty="0"/>
              <a:t>A</a:t>
            </a:r>
            <a:r>
              <a:rPr lang="hu-HU" baseline="0" dirty="0"/>
              <a:t> Tempus Közalapítvány, amely többek között az Erasmus+ programért felelős nemzeti iroda </a:t>
            </a:r>
            <a:r>
              <a:rPr lang="mr-IN" baseline="0" dirty="0"/>
              <a:t>–</a:t>
            </a:r>
            <a:r>
              <a:rPr lang="hu-HU" baseline="0" dirty="0"/>
              <a:t> szintén kínál lehetőséget a partnerkeresésre. Ez a weboldal különösen fontos forrás, ugyanis itt  pályázati kiírást és útmutatót magyar nyelven is megtaláljuk.</a:t>
            </a:r>
          </a:p>
          <a:p>
            <a:r>
              <a:rPr lang="hu-HU" baseline="0" dirty="0"/>
              <a:t>Az Erasmus+ köznevelési szekciójának weboldala: </a:t>
            </a:r>
            <a:r>
              <a:rPr lang="en-US" baseline="0" dirty="0"/>
              <a:t>http://</a:t>
            </a:r>
            <a:r>
              <a:rPr lang="en-US" baseline="0" dirty="0" err="1"/>
              <a:t>www.tpf.hu</a:t>
            </a:r>
            <a:r>
              <a:rPr lang="en-US" baseline="0" dirty="0"/>
              <a:t>/</a:t>
            </a:r>
            <a:r>
              <a:rPr lang="en-US" baseline="0" dirty="0" err="1"/>
              <a:t>palyazatok</a:t>
            </a:r>
            <a:r>
              <a:rPr lang="en-US" baseline="0" dirty="0"/>
              <a:t>/108/-</a:t>
            </a:r>
            <a:r>
              <a:rPr lang="en-US" baseline="0" dirty="0" err="1"/>
              <a:t>erasmus</a:t>
            </a:r>
            <a:r>
              <a:rPr lang="en-US" baseline="0" dirty="0"/>
              <a:t> </a:t>
            </a:r>
            <a:r>
              <a:rPr lang="hu-HU" baseline="0" dirty="0"/>
              <a:t> </a:t>
            </a:r>
            <a:endParaRPr lang="hu-HU" dirty="0"/>
          </a:p>
        </p:txBody>
      </p:sp>
    </p:spTree>
    <p:extLst>
      <p:ext uri="{BB962C8B-B14F-4D97-AF65-F5344CB8AC3E}">
        <p14:creationId xmlns:p14="http://schemas.microsoft.com/office/powerpoint/2010/main" val="20562847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hu-HU" sz="1200" b="0" i="0" dirty="0">
              <a:effectLst/>
              <a:latin typeface="+mj-lt"/>
              <a:ea typeface="+mj-ea"/>
              <a:cs typeface="+mj-cs"/>
              <a:sym typeface="Calibri"/>
            </a:endParaRPr>
          </a:p>
          <a:p>
            <a:r>
              <a:rPr lang="en-US" sz="1200" b="0" i="0" dirty="0">
                <a:effectLst/>
                <a:latin typeface="+mj-lt"/>
                <a:ea typeface="+mj-ea"/>
                <a:cs typeface="+mj-cs"/>
                <a:sym typeface="Calibri"/>
              </a:rPr>
              <a:t> </a:t>
            </a:r>
            <a:r>
              <a:rPr lang="en-US" sz="1200" b="0" i="0" dirty="0" err="1">
                <a:effectLst/>
                <a:latin typeface="+mj-lt"/>
                <a:ea typeface="+mj-ea"/>
                <a:cs typeface="+mj-cs"/>
                <a:sym typeface="Calibri"/>
              </a:rPr>
              <a:t>Az</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oldal</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magyar</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nyelven</a:t>
            </a:r>
            <a:r>
              <a:rPr lang="en-US" sz="1200" b="0" i="0" baseline="0" dirty="0">
                <a:effectLst/>
                <a:latin typeface="+mj-lt"/>
                <a:ea typeface="+mj-ea"/>
                <a:cs typeface="+mj-cs"/>
                <a:sym typeface="Calibri"/>
              </a:rPr>
              <a:t> is </a:t>
            </a:r>
            <a:r>
              <a:rPr lang="en-US" sz="1200" b="0" i="0" baseline="0" dirty="0" err="1">
                <a:effectLst/>
                <a:latin typeface="+mj-lt"/>
                <a:ea typeface="+mj-ea"/>
                <a:cs typeface="+mj-cs"/>
                <a:sym typeface="Calibri"/>
              </a:rPr>
              <a:t>elérhető</a:t>
            </a:r>
            <a:r>
              <a:rPr lang="en-US" sz="1200" b="0" i="0" baseline="0" dirty="0">
                <a:effectLst/>
                <a:latin typeface="+mj-lt"/>
                <a:ea typeface="+mj-ea"/>
                <a:cs typeface="+mj-cs"/>
                <a:sym typeface="Calibri"/>
              </a:rPr>
              <a:t>: https://</a:t>
            </a:r>
            <a:r>
              <a:rPr lang="en-US" sz="1200" b="0" i="0" baseline="0" dirty="0" err="1">
                <a:effectLst/>
                <a:latin typeface="+mj-lt"/>
                <a:ea typeface="+mj-ea"/>
                <a:cs typeface="+mj-cs"/>
                <a:sym typeface="Calibri"/>
              </a:rPr>
              <a:t>www.etwinning.net</a:t>
            </a:r>
            <a:r>
              <a:rPr lang="en-US" sz="1200" b="0" i="0" baseline="0" dirty="0">
                <a:effectLst/>
                <a:latin typeface="+mj-lt"/>
                <a:ea typeface="+mj-ea"/>
                <a:cs typeface="+mj-cs"/>
                <a:sym typeface="Calibri"/>
              </a:rPr>
              <a:t>/</a:t>
            </a:r>
            <a:r>
              <a:rPr lang="en-US" sz="1200" b="0" i="0" baseline="0" dirty="0" err="1">
                <a:effectLst/>
                <a:latin typeface="+mj-lt"/>
                <a:ea typeface="+mj-ea"/>
                <a:cs typeface="+mj-cs"/>
                <a:sym typeface="Calibri"/>
              </a:rPr>
              <a:t>hu</a:t>
            </a:r>
            <a:r>
              <a:rPr lang="en-US" sz="1200" b="0" i="0" baseline="0" dirty="0">
                <a:effectLst/>
                <a:latin typeface="+mj-lt"/>
                <a:ea typeface="+mj-ea"/>
                <a:cs typeface="+mj-cs"/>
                <a:sym typeface="Calibri"/>
              </a:rPr>
              <a:t>/pub/</a:t>
            </a:r>
            <a:r>
              <a:rPr lang="en-US" sz="1200" b="0" i="0" baseline="0" dirty="0" err="1">
                <a:effectLst/>
                <a:latin typeface="+mj-lt"/>
                <a:ea typeface="+mj-ea"/>
                <a:cs typeface="+mj-cs"/>
                <a:sym typeface="Calibri"/>
              </a:rPr>
              <a:t>index.htm</a:t>
            </a:r>
            <a:endParaRPr lang="hu-HU" dirty="0"/>
          </a:p>
          <a:p>
            <a:endParaRPr lang="en-US" sz="1200" b="0" i="0" dirty="0">
              <a:effectLst/>
              <a:latin typeface="+mj-lt"/>
              <a:ea typeface="+mj-ea"/>
              <a:cs typeface="+mj-cs"/>
              <a:sym typeface="Calibri"/>
            </a:endParaRPr>
          </a:p>
        </p:txBody>
      </p:sp>
    </p:spTree>
    <p:extLst>
      <p:ext uri="{BB962C8B-B14F-4D97-AF65-F5344CB8AC3E}">
        <p14:creationId xmlns:p14="http://schemas.microsoft.com/office/powerpoint/2010/main" val="13971886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endParaRPr lang="hu-HU" dirty="0"/>
          </a:p>
          <a:p>
            <a:r>
              <a:rPr lang="en-US" sz="1200" b="0" i="0" dirty="0">
                <a:effectLst/>
                <a:latin typeface="+mj-lt"/>
                <a:ea typeface="+mj-ea"/>
                <a:cs typeface="+mj-cs"/>
                <a:sym typeface="Calibri"/>
              </a:rPr>
              <a:t>A </a:t>
            </a:r>
            <a:r>
              <a:rPr lang="en-US" sz="1200" b="0" i="0" dirty="0" err="1">
                <a:effectLst/>
                <a:latin typeface="+mj-lt"/>
                <a:ea typeface="+mj-ea"/>
                <a:cs typeface="+mj-cs"/>
                <a:sym typeface="Calibri"/>
              </a:rPr>
              <a:t>hálózathoz</a:t>
            </a:r>
            <a:r>
              <a:rPr lang="en-US" sz="1200" b="0" i="0" dirty="0">
                <a:effectLst/>
                <a:latin typeface="+mj-lt"/>
                <a:ea typeface="+mj-ea"/>
                <a:cs typeface="+mj-cs"/>
                <a:sym typeface="Calibri"/>
              </a:rPr>
              <a:t> </a:t>
            </a:r>
            <a:r>
              <a:rPr lang="en-US" sz="1200" b="0" i="0" dirty="0" err="1">
                <a:effectLst/>
                <a:latin typeface="+mj-lt"/>
                <a:ea typeface="+mj-ea"/>
                <a:cs typeface="+mj-cs"/>
                <a:sym typeface="Calibri"/>
              </a:rPr>
              <a:t>regisztráció</a:t>
            </a:r>
            <a:r>
              <a:rPr lang="en-US" sz="1200" b="0" i="0" dirty="0">
                <a:effectLst/>
                <a:latin typeface="+mj-lt"/>
                <a:ea typeface="+mj-ea"/>
                <a:cs typeface="+mj-cs"/>
                <a:sym typeface="Calibri"/>
              </a:rPr>
              <a:t> </a:t>
            </a:r>
            <a:r>
              <a:rPr lang="en-US" sz="1200" b="0" i="0" dirty="0" err="1">
                <a:effectLst/>
                <a:latin typeface="+mj-lt"/>
                <a:ea typeface="+mj-ea"/>
                <a:cs typeface="+mj-cs"/>
                <a:sym typeface="Calibri"/>
              </a:rPr>
              <a:t>után</a:t>
            </a:r>
            <a:r>
              <a:rPr lang="en-US" sz="1200" b="0" i="0" dirty="0">
                <a:effectLst/>
                <a:latin typeface="+mj-lt"/>
                <a:ea typeface="+mj-ea"/>
                <a:cs typeface="+mj-cs"/>
                <a:sym typeface="Calibri"/>
              </a:rPr>
              <a:t> </a:t>
            </a:r>
            <a:r>
              <a:rPr lang="en-US" sz="1200" b="0" i="0" dirty="0" err="1">
                <a:effectLst/>
                <a:latin typeface="+mj-lt"/>
                <a:ea typeface="+mj-ea"/>
                <a:cs typeface="+mj-cs"/>
                <a:sym typeface="Calibri"/>
              </a:rPr>
              <a:t>bárki</a:t>
            </a:r>
            <a:r>
              <a:rPr lang="en-US" sz="1200" b="0" i="0" dirty="0">
                <a:effectLst/>
                <a:latin typeface="+mj-lt"/>
                <a:ea typeface="+mj-ea"/>
                <a:cs typeface="+mj-cs"/>
                <a:sym typeface="Calibri"/>
              </a:rPr>
              <a:t> </a:t>
            </a:r>
            <a:r>
              <a:rPr lang="en-US" sz="1200" b="0" i="0" dirty="0" err="1">
                <a:effectLst/>
                <a:latin typeface="+mj-lt"/>
                <a:ea typeface="+mj-ea"/>
                <a:cs typeface="+mj-cs"/>
                <a:sym typeface="Calibri"/>
              </a:rPr>
              <a:t>csatlakozhat</a:t>
            </a:r>
            <a:r>
              <a:rPr lang="en-US" sz="1200" b="0" i="0" dirty="0">
                <a:effectLst/>
                <a:latin typeface="+mj-lt"/>
                <a:ea typeface="+mj-ea"/>
                <a:cs typeface="+mj-cs"/>
                <a:sym typeface="Calibri"/>
              </a:rPr>
              <a:t>. </a:t>
            </a:r>
          </a:p>
        </p:txBody>
      </p:sp>
    </p:spTree>
    <p:extLst>
      <p:ext uri="{BB962C8B-B14F-4D97-AF65-F5344CB8AC3E}">
        <p14:creationId xmlns:p14="http://schemas.microsoft.com/office/powerpoint/2010/main" val="18298144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Shape 215"/>
          <p:cNvSpPr>
            <a:spLocks noGrp="1" noRot="1" noChangeAspect="1"/>
          </p:cNvSpPr>
          <p:nvPr>
            <p:ph type="sldImg"/>
          </p:nvPr>
        </p:nvSpPr>
        <p:spPr>
          <a:prstGeom prst="rect">
            <a:avLst/>
          </a:prstGeom>
        </p:spPr>
        <p:txBody>
          <a:bodyPr/>
          <a:lstStyle/>
          <a:p>
            <a:endParaRPr/>
          </a:p>
        </p:txBody>
      </p:sp>
      <p:sp>
        <p:nvSpPr>
          <p:cNvPr id="216" name="Shape 216"/>
          <p:cNvSpPr>
            <a:spLocks noGrp="1"/>
          </p:cNvSpPr>
          <p:nvPr>
            <p:ph type="body" sz="quarter" idx="1"/>
          </p:nvPr>
        </p:nvSpPr>
        <p:spPr>
          <a:prstGeom prst="rect">
            <a:avLst/>
          </a:prstGeom>
        </p:spPr>
        <p:txBody>
          <a:bodyPr/>
          <a:lstStyle/>
          <a:p>
            <a:r>
              <a:t>Please use this area to write your memos, links, annexes and everything what should be not read on particular slide, but must speak out lodly on your lesson.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200" b="0" i="0" dirty="0">
                <a:effectLst/>
                <a:latin typeface="+mj-lt"/>
                <a:ea typeface="+mj-ea"/>
                <a:cs typeface="+mj-cs"/>
                <a:sym typeface="Calibri"/>
              </a:rPr>
              <a:t>A </a:t>
            </a:r>
            <a:r>
              <a:rPr lang="en-US" sz="1200" b="0" i="0" dirty="0" err="1">
                <a:effectLst/>
                <a:latin typeface="+mj-lt"/>
                <a:ea typeface="+mj-ea"/>
                <a:cs typeface="+mj-cs"/>
                <a:sym typeface="Calibri"/>
              </a:rPr>
              <a:t>weboldalon</a:t>
            </a:r>
            <a:r>
              <a:rPr lang="en-US" sz="1200" b="0" i="0" dirty="0">
                <a:effectLst/>
                <a:latin typeface="+mj-lt"/>
                <a:ea typeface="+mj-ea"/>
                <a:cs typeface="+mj-cs"/>
                <a:sym typeface="Calibri"/>
              </a:rPr>
              <a:t> </a:t>
            </a:r>
            <a:r>
              <a:rPr lang="en-US" sz="1200" b="0" i="0" dirty="0" err="1">
                <a:effectLst/>
                <a:latin typeface="+mj-lt"/>
                <a:ea typeface="+mj-ea"/>
                <a:cs typeface="+mj-cs"/>
                <a:sym typeface="Calibri"/>
              </a:rPr>
              <a:t>megtalálhatóak</a:t>
            </a:r>
            <a:r>
              <a:rPr lang="en-US" sz="1200" b="0" i="0" dirty="0">
                <a:effectLst/>
                <a:latin typeface="+mj-lt"/>
                <a:ea typeface="+mj-ea"/>
                <a:cs typeface="+mj-cs"/>
                <a:sym typeface="Calibri"/>
              </a:rPr>
              <a:t> </a:t>
            </a:r>
            <a:r>
              <a:rPr lang="en-US" sz="1200" b="0" i="0" dirty="0" err="1">
                <a:effectLst/>
                <a:latin typeface="+mj-lt"/>
                <a:ea typeface="+mj-ea"/>
                <a:cs typeface="+mj-cs"/>
                <a:sym typeface="Calibri"/>
              </a:rPr>
              <a:t>az</a:t>
            </a:r>
            <a:r>
              <a:rPr lang="en-US" sz="1200" b="0" i="0" dirty="0">
                <a:effectLst/>
                <a:latin typeface="+mj-lt"/>
                <a:ea typeface="+mj-ea"/>
                <a:cs typeface="+mj-cs"/>
                <a:sym typeface="Calibri"/>
              </a:rPr>
              <a:t> “</a:t>
            </a:r>
            <a:r>
              <a:rPr lang="en-US" sz="1200" b="0" i="0" dirty="0" err="1">
                <a:effectLst/>
                <a:latin typeface="+mj-lt"/>
                <a:ea typeface="+mj-ea"/>
                <a:cs typeface="+mj-cs"/>
                <a:sym typeface="Calibri"/>
              </a:rPr>
              <a:t>Uniós</a:t>
            </a:r>
            <a:r>
              <a:rPr lang="en-US" sz="1200" b="0" i="0" dirty="0">
                <a:effectLst/>
                <a:latin typeface="+mj-lt"/>
                <a:ea typeface="+mj-ea"/>
                <a:cs typeface="+mj-cs"/>
                <a:sym typeface="Calibri"/>
              </a:rPr>
              <a:t> </a:t>
            </a:r>
            <a:r>
              <a:rPr lang="en-US" sz="1200" b="0" i="0" dirty="0" err="1">
                <a:effectLst/>
                <a:latin typeface="+mj-lt"/>
                <a:ea typeface="+mj-ea"/>
                <a:cs typeface="+mj-cs"/>
                <a:sym typeface="Calibri"/>
              </a:rPr>
              <a:t>jogszabályok</a:t>
            </a:r>
            <a:r>
              <a:rPr lang="en-US" sz="1200" b="0" i="0" dirty="0">
                <a:effectLst/>
                <a:latin typeface="+mj-lt"/>
                <a:ea typeface="+mj-ea"/>
                <a:cs typeface="+mj-cs"/>
                <a:sym typeface="Calibri"/>
              </a:rPr>
              <a:t> </a:t>
            </a:r>
            <a:r>
              <a:rPr lang="en-US" sz="1200" b="0" i="0" dirty="0" err="1">
                <a:effectLst/>
                <a:latin typeface="+mj-lt"/>
                <a:ea typeface="+mj-ea"/>
                <a:cs typeface="+mj-cs"/>
                <a:sym typeface="Calibri"/>
              </a:rPr>
              <a:t>összefoglalói</a:t>
            </a:r>
            <a:r>
              <a:rPr lang="en-US" sz="1200" b="0" i="0" dirty="0">
                <a:effectLst/>
                <a:latin typeface="+mj-lt"/>
                <a:ea typeface="+mj-ea"/>
                <a:cs typeface="+mj-cs"/>
                <a:sym typeface="Calibri"/>
              </a:rPr>
              <a:t>”, </a:t>
            </a:r>
            <a:r>
              <a:rPr lang="en-US" sz="1200" b="0" i="0" dirty="0" err="1">
                <a:effectLst/>
                <a:latin typeface="+mj-lt"/>
                <a:ea typeface="+mj-ea"/>
                <a:cs typeface="+mj-cs"/>
                <a:sym typeface="Calibri"/>
              </a:rPr>
              <a:t>amelyek</a:t>
            </a:r>
            <a:r>
              <a:rPr lang="en-US" sz="1200" b="0" i="0" dirty="0">
                <a:effectLst/>
                <a:latin typeface="+mj-lt"/>
                <a:ea typeface="+mj-ea"/>
                <a:cs typeface="+mj-cs"/>
                <a:sym typeface="Calibri"/>
              </a:rPr>
              <a:t> </a:t>
            </a:r>
            <a:r>
              <a:rPr lang="en-US" sz="1200" b="0" i="0" dirty="0" err="1">
                <a:effectLst/>
                <a:latin typeface="+mj-lt"/>
                <a:ea typeface="+mj-ea"/>
                <a:cs typeface="+mj-cs"/>
                <a:sym typeface="Calibri"/>
              </a:rPr>
              <a:t>az</a:t>
            </a:r>
            <a:r>
              <a:rPr lang="en-US" sz="1200" b="0" i="0" dirty="0">
                <a:effectLst/>
                <a:latin typeface="+mj-lt"/>
                <a:ea typeface="+mj-ea"/>
                <a:cs typeface="+mj-cs"/>
                <a:sym typeface="Calibri"/>
              </a:rPr>
              <a:t> EU </a:t>
            </a:r>
            <a:r>
              <a:rPr lang="en-US" sz="1200" b="0" i="0" dirty="0" err="1">
                <a:effectLst/>
                <a:latin typeface="+mj-lt"/>
                <a:ea typeface="+mj-ea"/>
                <a:cs typeface="+mj-cs"/>
                <a:sym typeface="Calibri"/>
              </a:rPr>
              <a:t>jogszabályainak</a:t>
            </a:r>
            <a:r>
              <a:rPr lang="en-US" sz="1200" b="0" i="0" dirty="0">
                <a:effectLst/>
                <a:latin typeface="+mj-lt"/>
                <a:ea typeface="+mj-ea"/>
                <a:cs typeface="+mj-cs"/>
                <a:sym typeface="Calibri"/>
              </a:rPr>
              <a:t>, </a:t>
            </a:r>
            <a:r>
              <a:rPr lang="en-US" sz="1200" b="0" i="0" dirty="0" err="1">
                <a:effectLst/>
                <a:latin typeface="+mj-lt"/>
                <a:ea typeface="+mj-ea"/>
                <a:cs typeface="+mj-cs"/>
                <a:sym typeface="Calibri"/>
              </a:rPr>
              <a:t>szakpolitikáinak</a:t>
            </a:r>
            <a:r>
              <a:rPr lang="en-US" sz="1200" b="0" i="0" dirty="0">
                <a:effectLst/>
                <a:latin typeface="+mj-lt"/>
                <a:ea typeface="+mj-ea"/>
                <a:cs typeface="+mj-cs"/>
                <a:sym typeface="Calibri"/>
              </a:rPr>
              <a:t> </a:t>
            </a:r>
            <a:r>
              <a:rPr lang="en-US" sz="1200" b="0" i="0" dirty="0" err="1">
                <a:effectLst/>
                <a:latin typeface="+mj-lt"/>
                <a:ea typeface="+mj-ea"/>
                <a:cs typeface="+mj-cs"/>
                <a:sym typeface="Calibri"/>
              </a:rPr>
              <a:t>és</a:t>
            </a:r>
            <a:r>
              <a:rPr lang="en-US" sz="1200" b="0" i="0" dirty="0">
                <a:effectLst/>
                <a:latin typeface="+mj-lt"/>
                <a:ea typeface="+mj-ea"/>
                <a:cs typeface="+mj-cs"/>
                <a:sym typeface="Calibri"/>
              </a:rPr>
              <a:t> </a:t>
            </a:r>
            <a:r>
              <a:rPr lang="en-US" sz="1200" b="0" i="0" dirty="0" err="1">
                <a:effectLst/>
                <a:latin typeface="+mj-lt"/>
                <a:ea typeface="+mj-ea"/>
                <a:cs typeface="+mj-cs"/>
                <a:sym typeface="Calibri"/>
              </a:rPr>
              <a:t>intézkedéseinek</a:t>
            </a:r>
            <a:r>
              <a:rPr lang="en-US" sz="1200" b="0" i="0" dirty="0">
                <a:effectLst/>
                <a:latin typeface="+mj-lt"/>
                <a:ea typeface="+mj-ea"/>
                <a:cs typeface="+mj-cs"/>
                <a:sym typeface="Calibri"/>
              </a:rPr>
              <a:t> </a:t>
            </a:r>
            <a:r>
              <a:rPr lang="en-US" sz="1200" b="0" i="0" dirty="0" err="1">
                <a:effectLst/>
                <a:latin typeface="+mj-lt"/>
                <a:ea typeface="+mj-ea"/>
                <a:cs typeface="+mj-cs"/>
                <a:sym typeface="Calibri"/>
              </a:rPr>
              <a:t>fő</a:t>
            </a:r>
            <a:r>
              <a:rPr lang="en-US" sz="1200" b="0" i="0" dirty="0">
                <a:effectLst/>
                <a:latin typeface="+mj-lt"/>
                <a:ea typeface="+mj-ea"/>
                <a:cs typeface="+mj-cs"/>
                <a:sym typeface="Calibri"/>
              </a:rPr>
              <a:t> </a:t>
            </a:r>
            <a:r>
              <a:rPr lang="en-US" sz="1200" b="0" i="0" dirty="0" err="1">
                <a:effectLst/>
                <a:latin typeface="+mj-lt"/>
                <a:ea typeface="+mj-ea"/>
                <a:cs typeface="+mj-cs"/>
                <a:sym typeface="Calibri"/>
              </a:rPr>
              <a:t>szempontjait</a:t>
            </a:r>
            <a:r>
              <a:rPr lang="en-US" sz="1200" b="0" i="0" dirty="0">
                <a:effectLst/>
                <a:latin typeface="+mj-lt"/>
                <a:ea typeface="+mj-ea"/>
                <a:cs typeface="+mj-cs"/>
                <a:sym typeface="Calibri"/>
              </a:rPr>
              <a:t> </a:t>
            </a:r>
            <a:r>
              <a:rPr lang="en-US" sz="1200" b="0" i="0" dirty="0" err="1">
                <a:effectLst/>
                <a:latin typeface="+mj-lt"/>
                <a:ea typeface="+mj-ea"/>
                <a:cs typeface="+mj-cs"/>
                <a:sym typeface="Calibri"/>
              </a:rPr>
              <a:t>ismertetik</a:t>
            </a:r>
            <a:r>
              <a:rPr lang="en-US" sz="1200" b="0" i="0" dirty="0">
                <a:effectLst/>
                <a:latin typeface="+mj-lt"/>
                <a:ea typeface="+mj-ea"/>
                <a:cs typeface="+mj-cs"/>
                <a:sym typeface="Calibri"/>
              </a:rPr>
              <a:t> </a:t>
            </a:r>
            <a:r>
              <a:rPr lang="en-US" sz="1200" b="0" i="0" dirty="0" err="1">
                <a:effectLst/>
                <a:latin typeface="+mj-lt"/>
                <a:ea typeface="+mj-ea"/>
                <a:cs typeface="+mj-cs"/>
                <a:sym typeface="Calibri"/>
              </a:rPr>
              <a:t>közérthetően</a:t>
            </a:r>
            <a:r>
              <a:rPr lang="en-US" sz="1200" b="0" i="0" dirty="0">
                <a:effectLst/>
                <a:latin typeface="+mj-lt"/>
                <a:ea typeface="+mj-ea"/>
                <a:cs typeface="+mj-cs"/>
                <a:sym typeface="Calibri"/>
              </a:rPr>
              <a:t> </a:t>
            </a:r>
            <a:r>
              <a:rPr lang="en-US" sz="1200" b="0" i="0" dirty="0" err="1">
                <a:effectLst/>
                <a:latin typeface="+mj-lt"/>
                <a:ea typeface="+mj-ea"/>
                <a:cs typeface="+mj-cs"/>
                <a:sym typeface="Calibri"/>
              </a:rPr>
              <a:t>és</a:t>
            </a:r>
            <a:r>
              <a:rPr lang="en-US" sz="1200" b="0" i="0" dirty="0">
                <a:effectLst/>
                <a:latin typeface="+mj-lt"/>
                <a:ea typeface="+mj-ea"/>
                <a:cs typeface="+mj-cs"/>
                <a:sym typeface="Calibri"/>
              </a:rPr>
              <a:t> </a:t>
            </a:r>
            <a:r>
              <a:rPr lang="en-US" sz="1200" b="0" i="0" dirty="0" err="1">
                <a:effectLst/>
                <a:latin typeface="+mj-lt"/>
                <a:ea typeface="+mj-ea"/>
                <a:cs typeface="+mj-cs"/>
                <a:sym typeface="Calibri"/>
              </a:rPr>
              <a:t>tömören</a:t>
            </a:r>
            <a:r>
              <a:rPr lang="en-US" sz="1200" b="0" i="0" dirty="0">
                <a:effectLst/>
                <a:latin typeface="+mj-lt"/>
                <a:ea typeface="+mj-ea"/>
                <a:cs typeface="+mj-cs"/>
                <a:sym typeface="Calibri"/>
              </a:rPr>
              <a:t>. A </a:t>
            </a:r>
            <a:r>
              <a:rPr lang="en-US" sz="1200" b="0" i="0" dirty="0" err="1">
                <a:effectLst/>
                <a:latin typeface="+mj-lt"/>
                <a:ea typeface="+mj-ea"/>
                <a:cs typeface="+mj-cs"/>
                <a:sym typeface="Calibri"/>
              </a:rPr>
              <a:t>nagyközönségnek</a:t>
            </a:r>
            <a:r>
              <a:rPr lang="en-US" sz="1200" b="0" i="0" dirty="0">
                <a:effectLst/>
                <a:latin typeface="+mj-lt"/>
                <a:ea typeface="+mj-ea"/>
                <a:cs typeface="+mj-cs"/>
                <a:sym typeface="Calibri"/>
              </a:rPr>
              <a:t> </a:t>
            </a:r>
            <a:r>
              <a:rPr lang="en-US" sz="1200" b="0" i="0" dirty="0" err="1">
                <a:effectLst/>
                <a:latin typeface="+mj-lt"/>
                <a:ea typeface="+mj-ea"/>
                <a:cs typeface="+mj-cs"/>
                <a:sym typeface="Calibri"/>
              </a:rPr>
              <a:t>szánt</a:t>
            </a:r>
            <a:r>
              <a:rPr lang="en-US" sz="1200" b="0" i="0" dirty="0">
                <a:effectLst/>
                <a:latin typeface="+mj-lt"/>
                <a:ea typeface="+mj-ea"/>
                <a:cs typeface="+mj-cs"/>
                <a:sym typeface="Calibri"/>
              </a:rPr>
              <a:t> </a:t>
            </a:r>
            <a:r>
              <a:rPr lang="en-US" sz="1200" b="0" i="0" dirty="0" err="1">
                <a:effectLst/>
                <a:latin typeface="+mj-lt"/>
                <a:ea typeface="+mj-ea"/>
                <a:cs typeface="+mj-cs"/>
                <a:sym typeface="Calibri"/>
              </a:rPr>
              <a:t>összefoglalók</a:t>
            </a:r>
            <a:r>
              <a:rPr lang="en-US" sz="1200" b="0" i="0" dirty="0">
                <a:effectLst/>
                <a:latin typeface="+mj-lt"/>
                <a:ea typeface="+mj-ea"/>
                <a:cs typeface="+mj-cs"/>
                <a:sym typeface="Calibri"/>
              </a:rPr>
              <a:t> </a:t>
            </a:r>
            <a:r>
              <a:rPr lang="en-US" sz="1200" b="0" i="0" dirty="0" err="1">
                <a:effectLst/>
                <a:latin typeface="+mj-lt"/>
                <a:ea typeface="+mj-ea"/>
                <a:cs typeface="+mj-cs"/>
                <a:sym typeface="Calibri"/>
              </a:rPr>
              <a:t>az</a:t>
            </a:r>
            <a:r>
              <a:rPr lang="en-US" sz="1200" b="0" i="0" dirty="0">
                <a:effectLst/>
                <a:latin typeface="+mj-lt"/>
                <a:ea typeface="+mj-ea"/>
                <a:cs typeface="+mj-cs"/>
                <a:sym typeface="Calibri"/>
              </a:rPr>
              <a:t> </a:t>
            </a:r>
            <a:r>
              <a:rPr lang="en-US" sz="1200" b="0" i="0" dirty="0" err="1">
                <a:effectLst/>
                <a:latin typeface="+mj-lt"/>
                <a:ea typeface="+mj-ea"/>
                <a:cs typeface="+mj-cs"/>
                <a:sym typeface="Calibri"/>
              </a:rPr>
              <a:t>Európai</a:t>
            </a:r>
            <a:r>
              <a:rPr lang="en-US" sz="1200" b="0" i="0" dirty="0">
                <a:effectLst/>
                <a:latin typeface="+mj-lt"/>
                <a:ea typeface="+mj-ea"/>
                <a:cs typeface="+mj-cs"/>
                <a:sym typeface="Calibri"/>
              </a:rPr>
              <a:t> </a:t>
            </a:r>
            <a:r>
              <a:rPr lang="en-US" sz="1200" b="0" i="0" dirty="0" err="1">
                <a:effectLst/>
                <a:latin typeface="+mj-lt"/>
                <a:ea typeface="+mj-ea"/>
                <a:cs typeface="+mj-cs"/>
                <a:sym typeface="Calibri"/>
              </a:rPr>
              <a:t>Unió</a:t>
            </a:r>
            <a:r>
              <a:rPr lang="en-US" sz="1200" b="0" i="0" dirty="0">
                <a:effectLst/>
                <a:latin typeface="+mj-lt"/>
                <a:ea typeface="+mj-ea"/>
                <a:cs typeface="+mj-cs"/>
                <a:sym typeface="Calibri"/>
              </a:rPr>
              <a:t> </a:t>
            </a:r>
            <a:r>
              <a:rPr lang="en-US" sz="1200" b="0" i="0" dirty="0" err="1">
                <a:effectLst/>
                <a:latin typeface="+mj-lt"/>
                <a:ea typeface="+mj-ea"/>
                <a:cs typeface="+mj-cs"/>
                <a:sym typeface="Calibri"/>
              </a:rPr>
              <a:t>szakpolitikai</a:t>
            </a:r>
            <a:r>
              <a:rPr lang="en-US" sz="1200" b="0" i="0" dirty="0">
                <a:effectLst/>
                <a:latin typeface="+mj-lt"/>
                <a:ea typeface="+mj-ea"/>
                <a:cs typeface="+mj-cs"/>
                <a:sym typeface="Calibri"/>
              </a:rPr>
              <a:t> </a:t>
            </a:r>
            <a:r>
              <a:rPr lang="en-US" sz="1200" b="0" i="0" dirty="0" err="1">
                <a:effectLst/>
                <a:latin typeface="+mj-lt"/>
                <a:ea typeface="+mj-ea"/>
                <a:cs typeface="+mj-cs"/>
                <a:sym typeface="Calibri"/>
              </a:rPr>
              <a:t>tevékenységeinek</a:t>
            </a:r>
            <a:r>
              <a:rPr lang="en-US" sz="1200" b="0" i="0" dirty="0">
                <a:effectLst/>
                <a:latin typeface="+mj-lt"/>
                <a:ea typeface="+mj-ea"/>
                <a:cs typeface="+mj-cs"/>
                <a:sym typeface="Calibri"/>
              </a:rPr>
              <a:t> </a:t>
            </a:r>
            <a:r>
              <a:rPr lang="en-US" sz="1200" b="0" i="0" dirty="0" err="1">
                <a:effectLst/>
                <a:latin typeface="+mj-lt"/>
                <a:ea typeface="+mj-ea"/>
                <a:cs typeface="+mj-cs"/>
                <a:sym typeface="Calibri"/>
              </a:rPr>
              <a:t>megfelelően</a:t>
            </a:r>
            <a:r>
              <a:rPr lang="en-US" sz="1200" b="0" i="0" dirty="0">
                <a:effectLst/>
                <a:latin typeface="+mj-lt"/>
                <a:ea typeface="+mj-ea"/>
                <a:cs typeface="+mj-cs"/>
                <a:sym typeface="Calibri"/>
              </a:rPr>
              <a:t> 32 </a:t>
            </a:r>
            <a:r>
              <a:rPr lang="en-US" sz="1200" b="0" i="0" dirty="0" err="1">
                <a:effectLst/>
                <a:latin typeface="+mj-lt"/>
                <a:ea typeface="+mj-ea"/>
                <a:cs typeface="+mj-cs"/>
                <a:sym typeface="Calibri"/>
              </a:rPr>
              <a:t>témakörbe</a:t>
            </a:r>
            <a:r>
              <a:rPr lang="en-US" sz="1200" b="0" i="0" dirty="0">
                <a:effectLst/>
                <a:latin typeface="+mj-lt"/>
                <a:ea typeface="+mj-ea"/>
                <a:cs typeface="+mj-cs"/>
                <a:sym typeface="Calibri"/>
              </a:rPr>
              <a:t> </a:t>
            </a:r>
            <a:r>
              <a:rPr lang="en-US" sz="1200" b="0" i="0" dirty="0" err="1">
                <a:effectLst/>
                <a:latin typeface="+mj-lt"/>
                <a:ea typeface="+mj-ea"/>
                <a:cs typeface="+mj-cs"/>
                <a:sym typeface="Calibri"/>
              </a:rPr>
              <a:t>vannak</a:t>
            </a:r>
            <a:r>
              <a:rPr lang="en-US" sz="1200" b="0" i="0" dirty="0">
                <a:effectLst/>
                <a:latin typeface="+mj-lt"/>
                <a:ea typeface="+mj-ea"/>
                <a:cs typeface="+mj-cs"/>
                <a:sym typeface="Calibri"/>
              </a:rPr>
              <a:t> </a:t>
            </a:r>
            <a:r>
              <a:rPr lang="en-US" sz="1200" b="0" i="0" dirty="0" err="1">
                <a:effectLst/>
                <a:latin typeface="+mj-lt"/>
                <a:ea typeface="+mj-ea"/>
                <a:cs typeface="+mj-cs"/>
                <a:sym typeface="Calibri"/>
              </a:rPr>
              <a:t>rendezve</a:t>
            </a:r>
            <a:r>
              <a:rPr lang="en-US" sz="1200" b="0" i="0" dirty="0">
                <a:effectLst/>
                <a:latin typeface="+mj-lt"/>
                <a:ea typeface="+mj-ea"/>
                <a:cs typeface="+mj-cs"/>
                <a:sym typeface="Calibri"/>
              </a:rPr>
              <a:t>.</a:t>
            </a:r>
            <a:endParaRPr lang="hu-HU" dirty="0"/>
          </a:p>
          <a:p>
            <a:endParaRPr lang="hu-HU" dirty="0"/>
          </a:p>
        </p:txBody>
      </p:sp>
    </p:spTree>
    <p:extLst>
      <p:ext uri="{BB962C8B-B14F-4D97-AF65-F5344CB8AC3E}">
        <p14:creationId xmlns:p14="http://schemas.microsoft.com/office/powerpoint/2010/main" val="623425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dirty="0" err="1">
                <a:effectLst/>
                <a:latin typeface="+mj-lt"/>
                <a:ea typeface="+mj-ea"/>
                <a:cs typeface="+mj-cs"/>
                <a:sym typeface="Calibri"/>
              </a:rPr>
              <a:t>H”a</a:t>
            </a:r>
            <a:r>
              <a:rPr lang="en-US" sz="1200" b="0" i="0" dirty="0">
                <a:effectLst/>
                <a:latin typeface="+mj-lt"/>
                <a:ea typeface="+mj-ea"/>
                <a:cs typeface="+mj-cs"/>
                <a:sym typeface="Calibri"/>
              </a:rPr>
              <a:t> </a:t>
            </a:r>
            <a:r>
              <a:rPr lang="en-US" sz="1200" b="0" i="0" dirty="0" err="1">
                <a:effectLst/>
                <a:latin typeface="+mj-lt"/>
                <a:ea typeface="+mj-ea"/>
                <a:cs typeface="+mj-cs"/>
                <a:sym typeface="Calibri"/>
              </a:rPr>
              <a:t>az</a:t>
            </a:r>
            <a:r>
              <a:rPr lang="en-US" sz="1200" b="0" i="0" dirty="0">
                <a:effectLst/>
                <a:latin typeface="+mj-lt"/>
                <a:ea typeface="+mj-ea"/>
                <a:cs typeface="+mj-cs"/>
                <a:sym typeface="Calibri"/>
              </a:rPr>
              <a:t> “</a:t>
            </a:r>
            <a:r>
              <a:rPr lang="en-US" sz="1200" b="0" i="0" dirty="0" err="1">
                <a:effectLst/>
                <a:latin typeface="+mj-lt"/>
                <a:ea typeface="+mj-ea"/>
                <a:cs typeface="+mj-cs"/>
                <a:sym typeface="Calibri"/>
              </a:rPr>
              <a:t>Oktatás</a:t>
            </a:r>
            <a:r>
              <a:rPr lang="en-US" sz="1200" b="0" i="0" dirty="0">
                <a:effectLst/>
                <a:latin typeface="+mj-lt"/>
                <a:ea typeface="+mj-ea"/>
                <a:cs typeface="+mj-cs"/>
                <a:sym typeface="Calibri"/>
              </a:rPr>
              <a:t>, </a:t>
            </a:r>
            <a:r>
              <a:rPr lang="en-US" sz="1200" b="0" i="0" dirty="0" err="1">
                <a:effectLst/>
                <a:latin typeface="+mj-lt"/>
                <a:ea typeface="+mj-ea"/>
                <a:cs typeface="+mj-cs"/>
                <a:sym typeface="Calibri"/>
              </a:rPr>
              <a:t>képzés</a:t>
            </a:r>
            <a:r>
              <a:rPr lang="en-US" sz="1200" b="0" i="0" dirty="0">
                <a:effectLst/>
                <a:latin typeface="+mj-lt"/>
                <a:ea typeface="+mj-ea"/>
                <a:cs typeface="+mj-cs"/>
                <a:sym typeface="Calibri"/>
              </a:rPr>
              <a:t>, </a:t>
            </a:r>
            <a:r>
              <a:rPr lang="en-US" sz="1200" b="0" i="0" dirty="0" err="1">
                <a:effectLst/>
                <a:latin typeface="+mj-lt"/>
                <a:ea typeface="+mj-ea"/>
                <a:cs typeface="+mj-cs"/>
                <a:sym typeface="Calibri"/>
              </a:rPr>
              <a:t>ifjúság</a:t>
            </a:r>
            <a:r>
              <a:rPr lang="en-US" sz="1200" b="0" i="0" dirty="0">
                <a:effectLst/>
                <a:latin typeface="+mj-lt"/>
                <a:ea typeface="+mj-ea"/>
                <a:cs typeface="+mj-cs"/>
                <a:sym typeface="Calibri"/>
              </a:rPr>
              <a:t>, sport” </a:t>
            </a:r>
            <a:r>
              <a:rPr lang="en-US" sz="1200" b="0" i="0" dirty="0" err="1">
                <a:effectLst/>
                <a:latin typeface="+mj-lt"/>
                <a:ea typeface="+mj-ea"/>
                <a:cs typeface="+mj-cs"/>
                <a:sym typeface="Calibri"/>
              </a:rPr>
              <a:t>panelre</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kattintunk</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kapunk</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egy</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listát</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az</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oktatáshoz</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kapcsolódó</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összefoglalókról</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Válasszuk</a:t>
            </a:r>
            <a:r>
              <a:rPr lang="en-US" sz="1200" b="0" i="0" baseline="0" dirty="0">
                <a:effectLst/>
                <a:latin typeface="+mj-lt"/>
                <a:ea typeface="+mj-ea"/>
                <a:cs typeface="+mj-cs"/>
                <a:sym typeface="Calibri"/>
              </a:rPr>
              <a:t> a </a:t>
            </a:r>
            <a:r>
              <a:rPr lang="en-US" sz="1200" b="0" i="0" baseline="0" dirty="0" err="1">
                <a:effectLst/>
                <a:latin typeface="+mj-lt"/>
                <a:ea typeface="+mj-ea"/>
                <a:cs typeface="+mj-cs"/>
                <a:sym typeface="Calibri"/>
              </a:rPr>
              <a:t>listából</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Az</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oktatás</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és</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képzés</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terén</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folytatott</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uniós</a:t>
            </a:r>
            <a:r>
              <a:rPr lang="en-US" sz="1200" b="0" i="0" baseline="0" dirty="0">
                <a:effectLst/>
                <a:latin typeface="+mj-lt"/>
                <a:ea typeface="+mj-ea"/>
                <a:cs typeface="+mj-cs"/>
                <a:sym typeface="Calibri"/>
              </a:rPr>
              <a:t> </a:t>
            </a:r>
            <a:r>
              <a:rPr lang="en-US" sz="1200" b="0" i="0" baseline="0" dirty="0" err="1">
                <a:effectLst/>
                <a:latin typeface="+mj-lt"/>
                <a:ea typeface="+mj-ea"/>
                <a:cs typeface="+mj-cs"/>
                <a:sym typeface="Calibri"/>
              </a:rPr>
              <a:t>együttműködés</a:t>
            </a:r>
            <a:r>
              <a:rPr lang="en-US" sz="1200" b="0" i="0" baseline="0" dirty="0">
                <a:effectLst/>
                <a:latin typeface="+mj-lt"/>
                <a:ea typeface="+mj-ea"/>
                <a:cs typeface="+mj-cs"/>
                <a:sym typeface="Calibri"/>
              </a:rPr>
              <a:t>  (</a:t>
            </a:r>
            <a:r>
              <a:rPr lang="en-US" sz="1200" b="0" dirty="0" err="1">
                <a:solidFill>
                  <a:srgbClr val="0070C0"/>
                </a:solidFill>
                <a:latin typeface="+mj-lt"/>
              </a:rPr>
              <a:t>Oktatás</a:t>
            </a:r>
            <a:r>
              <a:rPr lang="en-US" sz="1200" b="0" dirty="0">
                <a:solidFill>
                  <a:srgbClr val="0070C0"/>
                </a:solidFill>
                <a:latin typeface="+mj-lt"/>
              </a:rPr>
              <a:t> </a:t>
            </a:r>
            <a:r>
              <a:rPr lang="en-US" sz="1200" b="0" dirty="0" err="1">
                <a:solidFill>
                  <a:srgbClr val="0070C0"/>
                </a:solidFill>
                <a:latin typeface="+mj-lt"/>
              </a:rPr>
              <a:t>és</a:t>
            </a:r>
            <a:r>
              <a:rPr lang="en-US" sz="1200" b="0" dirty="0">
                <a:solidFill>
                  <a:srgbClr val="0070C0"/>
                </a:solidFill>
                <a:latin typeface="+mj-lt"/>
              </a:rPr>
              <a:t> </a:t>
            </a:r>
            <a:r>
              <a:rPr lang="en-US" sz="1200" b="0" dirty="0" err="1">
                <a:solidFill>
                  <a:srgbClr val="0070C0"/>
                </a:solidFill>
                <a:latin typeface="+mj-lt"/>
              </a:rPr>
              <a:t>képzés</a:t>
            </a:r>
            <a:r>
              <a:rPr lang="en-US" sz="1200" b="0" dirty="0">
                <a:solidFill>
                  <a:srgbClr val="0070C0"/>
                </a:solidFill>
                <a:latin typeface="+mj-lt"/>
              </a:rPr>
              <a:t> 2020)” </a:t>
            </a:r>
            <a:r>
              <a:rPr lang="en-US" sz="1200" b="0" dirty="0" err="1">
                <a:solidFill>
                  <a:srgbClr val="0070C0"/>
                </a:solidFill>
                <a:latin typeface="+mj-lt"/>
              </a:rPr>
              <a:t>dokumentumot</a:t>
            </a:r>
            <a:r>
              <a:rPr lang="en-US" sz="1200" b="0" dirty="0">
                <a:solidFill>
                  <a:srgbClr val="0070C0"/>
                </a:solidFill>
                <a:latin typeface="+mj-lt"/>
              </a:rPr>
              <a:t>.</a:t>
            </a:r>
            <a:endParaRPr lang="hu-HU" b="0" dirty="0"/>
          </a:p>
        </p:txBody>
      </p:sp>
    </p:spTree>
    <p:extLst>
      <p:ext uri="{BB962C8B-B14F-4D97-AF65-F5344CB8AC3E}">
        <p14:creationId xmlns:p14="http://schemas.microsoft.com/office/powerpoint/2010/main" val="1409780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hu-HU" dirty="0"/>
              <a:t>A felső sorban választhatjuk</a:t>
            </a:r>
            <a:r>
              <a:rPr lang="hu-HU" baseline="0" dirty="0"/>
              <a:t> ki a nyelvet, és a sor elején látjuk, hogy ez a tartalom csak HTML formátumban érhető el (A HTML </a:t>
            </a:r>
            <a:r>
              <a:rPr lang="mr-IN" baseline="0" dirty="0"/>
              <a:t>–</a:t>
            </a:r>
            <a:r>
              <a:rPr lang="hu-HU" baseline="0" dirty="0"/>
              <a:t> </a:t>
            </a:r>
            <a:r>
              <a:rPr lang="hu-HU" baseline="0" dirty="0" err="1"/>
              <a:t>Hyper</a:t>
            </a:r>
            <a:r>
              <a:rPr lang="hu-HU" baseline="0" dirty="0"/>
              <a:t> Text </a:t>
            </a:r>
            <a:r>
              <a:rPr lang="hu-HU" baseline="0" dirty="0" err="1"/>
              <a:t>Markup</a:t>
            </a:r>
            <a:r>
              <a:rPr lang="hu-HU" baseline="0" dirty="0"/>
              <a:t> </a:t>
            </a:r>
            <a:r>
              <a:rPr lang="hu-HU" baseline="0" dirty="0" err="1"/>
              <a:t>Language</a:t>
            </a:r>
            <a:r>
              <a:rPr lang="hu-HU" baseline="0" dirty="0"/>
              <a:t> </a:t>
            </a:r>
            <a:r>
              <a:rPr lang="mr-IN" baseline="0" dirty="0"/>
              <a:t>–</a:t>
            </a:r>
            <a:r>
              <a:rPr lang="hu-HU" baseline="0" dirty="0"/>
              <a:t> az online tartalmak technikai formátumára utal). Közvetlenül a lista alatt azonban a portál egy kiváló szolgáltatást kínál: a dokumentumot egyidejűleg (maximum) három különböző nyelven megjeleníthetjük, ha például szeretnénk az </a:t>
            </a:r>
            <a:r>
              <a:rPr lang="hu-HU" baseline="0" dirty="0" err="1"/>
              <a:t>erdeti</a:t>
            </a:r>
            <a:r>
              <a:rPr lang="hu-HU" baseline="0" dirty="0"/>
              <a:t> angol verziót a magyar nyelvű fordítással összevetni.</a:t>
            </a:r>
            <a:endParaRPr lang="hu-HU" dirty="0"/>
          </a:p>
        </p:txBody>
      </p:sp>
    </p:spTree>
    <p:extLst>
      <p:ext uri="{BB962C8B-B14F-4D97-AF65-F5344CB8AC3E}">
        <p14:creationId xmlns:p14="http://schemas.microsoft.com/office/powerpoint/2010/main" val="595538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hu-HU" dirty="0"/>
              <a:t>A weboldalon a</a:t>
            </a:r>
            <a:r>
              <a:rPr lang="hu-HU" baseline="0" dirty="0"/>
              <a:t> szöveg alatt további információt találunk az betöltött dokumentum hátteréről, linkekkel az kapcsolódó törvényekre </a:t>
            </a:r>
            <a:r>
              <a:rPr lang="mr-IN" baseline="0" dirty="0"/>
              <a:t>–</a:t>
            </a:r>
            <a:r>
              <a:rPr lang="hu-HU" baseline="0" dirty="0"/>
              <a:t> esetünkben az ET 2020 keretprogramra illetve az Európai Bizottság honlapjára.</a:t>
            </a:r>
            <a:endParaRPr lang="hu-HU" dirty="0"/>
          </a:p>
        </p:txBody>
      </p:sp>
    </p:spTree>
    <p:extLst>
      <p:ext uri="{BB962C8B-B14F-4D97-AF65-F5344CB8AC3E}">
        <p14:creationId xmlns:p14="http://schemas.microsoft.com/office/powerpoint/2010/main" val="1488431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base"/>
            <a:r>
              <a:rPr lang="en-US" sz="1200" b="0" i="0" dirty="0" err="1">
                <a:effectLst/>
                <a:latin typeface="+mj-lt"/>
                <a:ea typeface="+mj-ea"/>
                <a:cs typeface="+mj-cs"/>
                <a:sym typeface="Calibri"/>
              </a:rPr>
              <a:t>Az</a:t>
            </a:r>
            <a:r>
              <a:rPr lang="en-US" sz="1200" b="0" i="0" dirty="0">
                <a:effectLst/>
                <a:latin typeface="+mj-lt"/>
                <a:ea typeface="+mj-ea"/>
                <a:cs typeface="+mj-cs"/>
                <a:sym typeface="Calibri"/>
              </a:rPr>
              <a:t> „</a:t>
            </a:r>
            <a:r>
              <a:rPr lang="en-US" sz="1200" b="0" i="0" dirty="0" err="1">
                <a:effectLst/>
                <a:latin typeface="+mj-lt"/>
                <a:ea typeface="+mj-ea"/>
                <a:cs typeface="+mj-cs"/>
                <a:sym typeface="Calibri"/>
              </a:rPr>
              <a:t>Oktatás</a:t>
            </a:r>
            <a:r>
              <a:rPr lang="en-US" sz="1200" b="0" i="0" dirty="0">
                <a:effectLst/>
                <a:latin typeface="+mj-lt"/>
                <a:ea typeface="+mj-ea"/>
                <a:cs typeface="+mj-cs"/>
                <a:sym typeface="Calibri"/>
              </a:rPr>
              <a:t> </a:t>
            </a:r>
            <a:r>
              <a:rPr lang="en-US" sz="1200" b="0" i="0" dirty="0" err="1">
                <a:effectLst/>
                <a:latin typeface="+mj-lt"/>
                <a:ea typeface="+mj-ea"/>
                <a:cs typeface="+mj-cs"/>
                <a:sym typeface="Calibri"/>
              </a:rPr>
              <a:t>és</a:t>
            </a:r>
            <a:r>
              <a:rPr lang="en-US" sz="1200" b="0" i="0" dirty="0">
                <a:effectLst/>
                <a:latin typeface="+mj-lt"/>
                <a:ea typeface="+mj-ea"/>
                <a:cs typeface="+mj-cs"/>
                <a:sym typeface="Calibri"/>
              </a:rPr>
              <a:t> </a:t>
            </a:r>
            <a:r>
              <a:rPr lang="en-US" sz="1200" b="0" i="0" dirty="0" err="1">
                <a:effectLst/>
                <a:latin typeface="+mj-lt"/>
                <a:ea typeface="+mj-ea"/>
                <a:cs typeface="+mj-cs"/>
                <a:sym typeface="Calibri"/>
              </a:rPr>
              <a:t>képzés</a:t>
            </a:r>
            <a:r>
              <a:rPr lang="en-US" sz="1200" b="0" i="0" dirty="0">
                <a:effectLst/>
                <a:latin typeface="+mj-lt"/>
                <a:ea typeface="+mj-ea"/>
                <a:cs typeface="+mj-cs"/>
                <a:sym typeface="Calibri"/>
              </a:rPr>
              <a:t> 2020” </a:t>
            </a:r>
            <a:r>
              <a:rPr lang="en-US" sz="1200" b="0" i="0" dirty="0" err="1">
                <a:effectLst/>
                <a:latin typeface="+mj-lt"/>
                <a:ea typeface="+mj-ea"/>
                <a:cs typeface="+mj-cs"/>
                <a:sym typeface="Calibri"/>
              </a:rPr>
              <a:t>olyan</a:t>
            </a:r>
            <a:r>
              <a:rPr lang="en-US" sz="1200" b="0" i="0" dirty="0">
                <a:effectLst/>
                <a:latin typeface="+mj-lt"/>
                <a:ea typeface="+mj-ea"/>
                <a:cs typeface="+mj-cs"/>
                <a:sym typeface="Calibri"/>
              </a:rPr>
              <a:t> </a:t>
            </a:r>
            <a:r>
              <a:rPr lang="en-US" sz="1200" b="0" i="0" dirty="0" err="1">
                <a:effectLst/>
                <a:latin typeface="+mj-lt"/>
                <a:ea typeface="+mj-ea"/>
                <a:cs typeface="+mj-cs"/>
                <a:sym typeface="Calibri"/>
              </a:rPr>
              <a:t>fórum</a:t>
            </a:r>
            <a:r>
              <a:rPr lang="en-US" sz="1200" b="0" i="0" dirty="0">
                <a:effectLst/>
                <a:latin typeface="+mj-lt"/>
                <a:ea typeface="+mj-ea"/>
                <a:cs typeface="+mj-cs"/>
                <a:sym typeface="Calibri"/>
              </a:rPr>
              <a:t>, </a:t>
            </a:r>
            <a:r>
              <a:rPr lang="en-US" sz="1200" b="0" i="0" dirty="0" err="1">
                <a:effectLst/>
                <a:latin typeface="+mj-lt"/>
                <a:ea typeface="+mj-ea"/>
                <a:cs typeface="+mj-cs"/>
                <a:sym typeface="Calibri"/>
              </a:rPr>
              <a:t>mely</a:t>
            </a:r>
            <a:r>
              <a:rPr lang="en-US" sz="1200" b="0" i="0" dirty="0">
                <a:effectLst/>
                <a:latin typeface="+mj-lt"/>
                <a:ea typeface="+mj-ea"/>
                <a:cs typeface="+mj-cs"/>
                <a:sym typeface="Calibri"/>
              </a:rPr>
              <a:t> a </a:t>
            </a:r>
            <a:r>
              <a:rPr lang="en-US" sz="1200" b="0" i="0" dirty="0" err="1">
                <a:effectLst/>
                <a:latin typeface="+mj-lt"/>
                <a:ea typeface="+mj-ea"/>
                <a:cs typeface="+mj-cs"/>
                <a:sym typeface="Calibri"/>
              </a:rPr>
              <a:t>bevált</a:t>
            </a:r>
            <a:r>
              <a:rPr lang="en-US" sz="1200" b="0" i="0" dirty="0">
                <a:effectLst/>
                <a:latin typeface="+mj-lt"/>
                <a:ea typeface="+mj-ea"/>
                <a:cs typeface="+mj-cs"/>
                <a:sym typeface="Calibri"/>
              </a:rPr>
              <a:t> </a:t>
            </a:r>
            <a:r>
              <a:rPr lang="en-US" sz="1200" b="0" i="0" dirty="0" err="1">
                <a:effectLst/>
                <a:latin typeface="+mj-lt"/>
                <a:ea typeface="+mj-ea"/>
                <a:cs typeface="+mj-cs"/>
                <a:sym typeface="Calibri"/>
              </a:rPr>
              <a:t>módszerek</a:t>
            </a:r>
            <a:r>
              <a:rPr lang="en-US" sz="1200" b="0" i="0" dirty="0">
                <a:effectLst/>
                <a:latin typeface="+mj-lt"/>
                <a:ea typeface="+mj-ea"/>
                <a:cs typeface="+mj-cs"/>
                <a:sym typeface="Calibri"/>
              </a:rPr>
              <a:t> </a:t>
            </a:r>
            <a:r>
              <a:rPr lang="en-US" sz="1200" b="0" i="0" dirty="0" err="1">
                <a:effectLst/>
                <a:latin typeface="+mj-lt"/>
                <a:ea typeface="+mj-ea"/>
                <a:cs typeface="+mj-cs"/>
                <a:sym typeface="Calibri"/>
              </a:rPr>
              <a:t>átadását</a:t>
            </a:r>
            <a:r>
              <a:rPr lang="en-US" sz="1200" b="0" i="0" dirty="0">
                <a:effectLst/>
                <a:latin typeface="+mj-lt"/>
                <a:ea typeface="+mj-ea"/>
                <a:cs typeface="+mj-cs"/>
                <a:sym typeface="Calibri"/>
              </a:rPr>
              <a:t> </a:t>
            </a:r>
            <a:r>
              <a:rPr lang="en-US" sz="1200" b="0" i="0" dirty="0" err="1">
                <a:effectLst/>
                <a:latin typeface="+mj-lt"/>
                <a:ea typeface="+mj-ea"/>
                <a:cs typeface="+mj-cs"/>
                <a:sym typeface="Calibri"/>
              </a:rPr>
              <a:t>és</a:t>
            </a:r>
            <a:r>
              <a:rPr lang="en-US" sz="1200" b="0" i="0" dirty="0">
                <a:effectLst/>
                <a:latin typeface="+mj-lt"/>
                <a:ea typeface="+mj-ea"/>
                <a:cs typeface="+mj-cs"/>
                <a:sym typeface="Calibri"/>
              </a:rPr>
              <a:t> </a:t>
            </a:r>
            <a:r>
              <a:rPr lang="en-US" sz="1200" b="0" i="0" dirty="0" err="1">
                <a:effectLst/>
                <a:latin typeface="+mj-lt"/>
                <a:ea typeface="+mj-ea"/>
                <a:cs typeface="+mj-cs"/>
                <a:sym typeface="Calibri"/>
              </a:rPr>
              <a:t>átvételét</a:t>
            </a:r>
            <a:r>
              <a:rPr lang="en-US" sz="1200" b="0" i="0" dirty="0">
                <a:effectLst/>
                <a:latin typeface="+mj-lt"/>
                <a:ea typeface="+mj-ea"/>
                <a:cs typeface="+mj-cs"/>
                <a:sym typeface="Calibri"/>
              </a:rPr>
              <a:t>, </a:t>
            </a:r>
            <a:r>
              <a:rPr lang="en-US" sz="1200" b="0" i="0" dirty="0" err="1">
                <a:effectLst/>
                <a:latin typeface="+mj-lt"/>
                <a:ea typeface="+mj-ea"/>
                <a:cs typeface="+mj-cs"/>
                <a:sym typeface="Calibri"/>
              </a:rPr>
              <a:t>az</a:t>
            </a:r>
            <a:r>
              <a:rPr lang="en-US" sz="1200" b="0" i="0" dirty="0">
                <a:effectLst/>
                <a:latin typeface="+mj-lt"/>
                <a:ea typeface="+mj-ea"/>
                <a:cs typeface="+mj-cs"/>
                <a:sym typeface="Calibri"/>
              </a:rPr>
              <a:t> </a:t>
            </a:r>
            <a:r>
              <a:rPr lang="en-US" sz="1200" b="0" i="0" dirty="0" err="1">
                <a:effectLst/>
                <a:latin typeface="+mj-lt"/>
                <a:ea typeface="+mj-ea"/>
                <a:cs typeface="+mj-cs"/>
                <a:sym typeface="Calibri"/>
              </a:rPr>
              <a:t>egymástól</a:t>
            </a:r>
            <a:r>
              <a:rPr lang="en-US" sz="1200" b="0" i="0" dirty="0">
                <a:effectLst/>
                <a:latin typeface="+mj-lt"/>
                <a:ea typeface="+mj-ea"/>
                <a:cs typeface="+mj-cs"/>
                <a:sym typeface="Calibri"/>
              </a:rPr>
              <a:t> </a:t>
            </a:r>
            <a:r>
              <a:rPr lang="en-US" sz="1200" b="0" i="0" dirty="0" err="1">
                <a:effectLst/>
                <a:latin typeface="+mj-lt"/>
                <a:ea typeface="+mj-ea"/>
                <a:cs typeface="+mj-cs"/>
                <a:sym typeface="Calibri"/>
              </a:rPr>
              <a:t>való</a:t>
            </a:r>
            <a:r>
              <a:rPr lang="en-US" sz="1200" b="0" i="0" dirty="0">
                <a:effectLst/>
                <a:latin typeface="+mj-lt"/>
                <a:ea typeface="+mj-ea"/>
                <a:cs typeface="+mj-cs"/>
                <a:sym typeface="Calibri"/>
              </a:rPr>
              <a:t> </a:t>
            </a:r>
            <a:r>
              <a:rPr lang="en-US" sz="1200" b="0" i="0" dirty="0" err="1">
                <a:effectLst/>
                <a:latin typeface="+mj-lt"/>
                <a:ea typeface="+mj-ea"/>
                <a:cs typeface="+mj-cs"/>
                <a:sym typeface="Calibri"/>
              </a:rPr>
              <a:t>tanulást</a:t>
            </a:r>
            <a:r>
              <a:rPr lang="en-US" sz="1200" b="0" i="0" dirty="0">
                <a:effectLst/>
                <a:latin typeface="+mj-lt"/>
                <a:ea typeface="+mj-ea"/>
                <a:cs typeface="+mj-cs"/>
                <a:sym typeface="Calibri"/>
              </a:rPr>
              <a:t>, a </a:t>
            </a:r>
            <a:r>
              <a:rPr lang="en-US" sz="1200" b="0" i="0" dirty="0" err="1">
                <a:effectLst/>
                <a:latin typeface="+mj-lt"/>
                <a:ea typeface="+mj-ea"/>
                <a:cs typeface="+mj-cs"/>
                <a:sym typeface="Calibri"/>
              </a:rPr>
              <a:t>hatékony</a:t>
            </a:r>
            <a:r>
              <a:rPr lang="en-US" sz="1200" b="0" i="0" dirty="0">
                <a:effectLst/>
                <a:latin typeface="+mj-lt"/>
                <a:ea typeface="+mj-ea"/>
                <a:cs typeface="+mj-cs"/>
                <a:sym typeface="Calibri"/>
              </a:rPr>
              <a:t> </a:t>
            </a:r>
            <a:r>
              <a:rPr lang="en-US" sz="1200" b="0" i="0" dirty="0" err="1">
                <a:effectLst/>
                <a:latin typeface="+mj-lt"/>
                <a:ea typeface="+mj-ea"/>
                <a:cs typeface="+mj-cs"/>
                <a:sym typeface="Calibri"/>
              </a:rPr>
              <a:t>megoldásokkal</a:t>
            </a:r>
            <a:r>
              <a:rPr lang="en-US" sz="1200" b="0" i="0" dirty="0">
                <a:effectLst/>
                <a:latin typeface="+mj-lt"/>
                <a:ea typeface="+mj-ea"/>
                <a:cs typeface="+mj-cs"/>
                <a:sym typeface="Calibri"/>
              </a:rPr>
              <a:t> </a:t>
            </a:r>
            <a:r>
              <a:rPr lang="en-US" sz="1200" b="0" i="0" dirty="0" err="1">
                <a:effectLst/>
                <a:latin typeface="+mj-lt"/>
                <a:ea typeface="+mj-ea"/>
                <a:cs typeface="+mj-cs"/>
                <a:sym typeface="Calibri"/>
              </a:rPr>
              <a:t>kapcsolatos</a:t>
            </a:r>
            <a:r>
              <a:rPr lang="en-US" sz="1200" b="0" i="0" dirty="0">
                <a:effectLst/>
                <a:latin typeface="+mj-lt"/>
                <a:ea typeface="+mj-ea"/>
                <a:cs typeface="+mj-cs"/>
                <a:sym typeface="Calibri"/>
              </a:rPr>
              <a:t> </a:t>
            </a:r>
            <a:r>
              <a:rPr lang="en-US" sz="1200" b="0" i="0" dirty="0" err="1">
                <a:effectLst/>
                <a:latin typeface="+mj-lt"/>
                <a:ea typeface="+mj-ea"/>
                <a:cs typeface="+mj-cs"/>
                <a:sym typeface="Calibri"/>
              </a:rPr>
              <a:t>információk</a:t>
            </a:r>
            <a:r>
              <a:rPr lang="en-US" sz="1200" b="0" i="0" dirty="0">
                <a:effectLst/>
                <a:latin typeface="+mj-lt"/>
                <a:ea typeface="+mj-ea"/>
                <a:cs typeface="+mj-cs"/>
                <a:sym typeface="Calibri"/>
              </a:rPr>
              <a:t> </a:t>
            </a:r>
            <a:r>
              <a:rPr lang="en-US" sz="1200" b="0" i="0" dirty="0" err="1">
                <a:effectLst/>
                <a:latin typeface="+mj-lt"/>
                <a:ea typeface="+mj-ea"/>
                <a:cs typeface="+mj-cs"/>
                <a:sym typeface="Calibri"/>
              </a:rPr>
              <a:t>és</a:t>
            </a:r>
            <a:r>
              <a:rPr lang="en-US" sz="1200" b="0" i="0" dirty="0">
                <a:effectLst/>
                <a:latin typeface="+mj-lt"/>
                <a:ea typeface="+mj-ea"/>
                <a:cs typeface="+mj-cs"/>
                <a:sym typeface="Calibri"/>
              </a:rPr>
              <a:t> </a:t>
            </a:r>
            <a:r>
              <a:rPr lang="en-US" sz="1200" b="0" i="0" dirty="0" err="1">
                <a:effectLst/>
                <a:latin typeface="+mj-lt"/>
                <a:ea typeface="+mj-ea"/>
                <a:cs typeface="+mj-cs"/>
                <a:sym typeface="Calibri"/>
              </a:rPr>
              <a:t>tudományosan</a:t>
            </a:r>
            <a:r>
              <a:rPr lang="en-US" sz="1200" b="0" i="0" dirty="0">
                <a:effectLst/>
                <a:latin typeface="+mj-lt"/>
                <a:ea typeface="+mj-ea"/>
                <a:cs typeface="+mj-cs"/>
                <a:sym typeface="Calibri"/>
              </a:rPr>
              <a:t> </a:t>
            </a:r>
            <a:r>
              <a:rPr lang="en-US" sz="1200" b="0" i="0" dirty="0" err="1">
                <a:effectLst/>
                <a:latin typeface="+mj-lt"/>
                <a:ea typeface="+mj-ea"/>
                <a:cs typeface="+mj-cs"/>
                <a:sym typeface="Calibri"/>
              </a:rPr>
              <a:t>igazolt</a:t>
            </a:r>
            <a:r>
              <a:rPr lang="en-US" sz="1200" b="0" i="0" dirty="0">
                <a:effectLst/>
                <a:latin typeface="+mj-lt"/>
                <a:ea typeface="+mj-ea"/>
                <a:cs typeface="+mj-cs"/>
                <a:sym typeface="Calibri"/>
              </a:rPr>
              <a:t> </a:t>
            </a:r>
            <a:r>
              <a:rPr lang="en-US" sz="1200" b="0" i="0" dirty="0" err="1">
                <a:effectLst/>
                <a:latin typeface="+mj-lt"/>
                <a:ea typeface="+mj-ea"/>
                <a:cs typeface="+mj-cs"/>
                <a:sym typeface="Calibri"/>
              </a:rPr>
              <a:t>adatok</a:t>
            </a:r>
            <a:r>
              <a:rPr lang="en-US" sz="1200" b="0" i="0" dirty="0">
                <a:effectLst/>
                <a:latin typeface="+mj-lt"/>
                <a:ea typeface="+mj-ea"/>
                <a:cs typeface="+mj-cs"/>
                <a:sym typeface="Calibri"/>
              </a:rPr>
              <a:t> </a:t>
            </a:r>
            <a:r>
              <a:rPr lang="en-US" sz="1200" b="0" i="0" dirty="0" err="1">
                <a:effectLst/>
                <a:latin typeface="+mj-lt"/>
                <a:ea typeface="+mj-ea"/>
                <a:cs typeface="+mj-cs"/>
                <a:sym typeface="Calibri"/>
              </a:rPr>
              <a:t>összegyűjtését</a:t>
            </a:r>
            <a:r>
              <a:rPr lang="en-US" sz="1200" b="0" i="0" dirty="0">
                <a:effectLst/>
                <a:latin typeface="+mj-lt"/>
                <a:ea typeface="+mj-ea"/>
                <a:cs typeface="+mj-cs"/>
                <a:sym typeface="Calibri"/>
              </a:rPr>
              <a:t> </a:t>
            </a:r>
            <a:r>
              <a:rPr lang="en-US" sz="1200" b="0" i="0" dirty="0" err="1">
                <a:effectLst/>
                <a:latin typeface="+mj-lt"/>
                <a:ea typeface="+mj-ea"/>
                <a:cs typeface="+mj-cs"/>
                <a:sym typeface="Calibri"/>
              </a:rPr>
              <a:t>és</a:t>
            </a:r>
            <a:r>
              <a:rPr lang="en-US" sz="1200" b="0" i="0" dirty="0">
                <a:effectLst/>
                <a:latin typeface="+mj-lt"/>
                <a:ea typeface="+mj-ea"/>
                <a:cs typeface="+mj-cs"/>
                <a:sym typeface="Calibri"/>
              </a:rPr>
              <a:t> </a:t>
            </a:r>
            <a:r>
              <a:rPr lang="en-US" sz="1200" b="0" i="0" dirty="0" err="1">
                <a:effectLst/>
                <a:latin typeface="+mj-lt"/>
                <a:ea typeface="+mj-ea"/>
                <a:cs typeface="+mj-cs"/>
                <a:sym typeface="Calibri"/>
              </a:rPr>
              <a:t>terjesztését</a:t>
            </a:r>
            <a:r>
              <a:rPr lang="en-US" sz="1200" b="0" i="0" dirty="0">
                <a:effectLst/>
                <a:latin typeface="+mj-lt"/>
                <a:ea typeface="+mj-ea"/>
                <a:cs typeface="+mj-cs"/>
                <a:sym typeface="Calibri"/>
              </a:rPr>
              <a:t>, </a:t>
            </a:r>
            <a:r>
              <a:rPr lang="en-US" sz="1200" b="0" i="0" dirty="0" err="1">
                <a:effectLst/>
                <a:latin typeface="+mj-lt"/>
                <a:ea typeface="+mj-ea"/>
                <a:cs typeface="+mj-cs"/>
                <a:sym typeface="Calibri"/>
              </a:rPr>
              <a:t>valamint</a:t>
            </a:r>
            <a:r>
              <a:rPr lang="en-US" sz="1200" b="0" i="0" dirty="0">
                <a:effectLst/>
                <a:latin typeface="+mj-lt"/>
                <a:ea typeface="+mj-ea"/>
                <a:cs typeface="+mj-cs"/>
                <a:sym typeface="Calibri"/>
              </a:rPr>
              <a:t> a </a:t>
            </a:r>
            <a:r>
              <a:rPr lang="en-US" sz="1200" b="0" i="0" dirty="0" err="1">
                <a:effectLst/>
                <a:latin typeface="+mj-lt"/>
                <a:ea typeface="+mj-ea"/>
                <a:cs typeface="+mj-cs"/>
                <a:sym typeface="Calibri"/>
              </a:rPr>
              <a:t>szakpolitikai</a:t>
            </a:r>
            <a:r>
              <a:rPr lang="en-US" sz="1200" b="0" i="0" dirty="0">
                <a:effectLst/>
                <a:latin typeface="+mj-lt"/>
                <a:ea typeface="+mj-ea"/>
                <a:cs typeface="+mj-cs"/>
                <a:sym typeface="Calibri"/>
              </a:rPr>
              <a:t> </a:t>
            </a:r>
            <a:r>
              <a:rPr lang="en-US" sz="1200" b="0" i="0" dirty="0" err="1">
                <a:effectLst/>
                <a:latin typeface="+mj-lt"/>
                <a:ea typeface="+mj-ea"/>
                <a:cs typeface="+mj-cs"/>
                <a:sym typeface="Calibri"/>
              </a:rPr>
              <a:t>reformokkal</a:t>
            </a:r>
            <a:r>
              <a:rPr lang="en-US" sz="1200" b="0" i="0" dirty="0">
                <a:effectLst/>
                <a:latin typeface="+mj-lt"/>
                <a:ea typeface="+mj-ea"/>
                <a:cs typeface="+mj-cs"/>
                <a:sym typeface="Calibri"/>
              </a:rPr>
              <a:t> </a:t>
            </a:r>
            <a:r>
              <a:rPr lang="en-US" sz="1200" b="0" i="0" dirty="0" err="1">
                <a:effectLst/>
                <a:latin typeface="+mj-lt"/>
                <a:ea typeface="+mj-ea"/>
                <a:cs typeface="+mj-cs"/>
                <a:sym typeface="Calibri"/>
              </a:rPr>
              <a:t>kapcsolatos</a:t>
            </a:r>
            <a:r>
              <a:rPr lang="en-US" sz="1200" b="0" i="0" dirty="0">
                <a:effectLst/>
                <a:latin typeface="+mj-lt"/>
                <a:ea typeface="+mj-ea"/>
                <a:cs typeface="+mj-cs"/>
                <a:sym typeface="Calibri"/>
              </a:rPr>
              <a:t> </a:t>
            </a:r>
            <a:r>
              <a:rPr lang="en-US" sz="1200" b="0" i="0" dirty="0" err="1">
                <a:effectLst/>
                <a:latin typeface="+mj-lt"/>
                <a:ea typeface="+mj-ea"/>
                <a:cs typeface="+mj-cs"/>
                <a:sym typeface="Calibri"/>
              </a:rPr>
              <a:t>tanácsadást</a:t>
            </a:r>
            <a:r>
              <a:rPr lang="en-US" sz="1200" b="0" i="0" dirty="0">
                <a:effectLst/>
                <a:latin typeface="+mj-lt"/>
                <a:ea typeface="+mj-ea"/>
                <a:cs typeface="+mj-cs"/>
                <a:sym typeface="Calibri"/>
              </a:rPr>
              <a:t> </a:t>
            </a:r>
            <a:r>
              <a:rPr lang="en-US" sz="1200" b="0" i="0" dirty="0" err="1">
                <a:effectLst/>
                <a:latin typeface="+mj-lt"/>
                <a:ea typeface="+mj-ea"/>
                <a:cs typeface="+mj-cs"/>
                <a:sym typeface="Calibri"/>
              </a:rPr>
              <a:t>és</a:t>
            </a:r>
            <a:r>
              <a:rPr lang="en-US" sz="1200" b="0" i="0" dirty="0">
                <a:effectLst/>
                <a:latin typeface="+mj-lt"/>
                <a:ea typeface="+mj-ea"/>
                <a:cs typeface="+mj-cs"/>
                <a:sym typeface="Calibri"/>
              </a:rPr>
              <a:t> </a:t>
            </a:r>
            <a:r>
              <a:rPr lang="en-US" sz="1200" b="0" i="0" dirty="0" err="1">
                <a:effectLst/>
                <a:latin typeface="+mj-lt"/>
                <a:ea typeface="+mj-ea"/>
                <a:cs typeface="+mj-cs"/>
                <a:sym typeface="Calibri"/>
              </a:rPr>
              <a:t>segítségnyújtást</a:t>
            </a:r>
            <a:r>
              <a:rPr lang="en-US" sz="1200" b="0" i="0" dirty="0">
                <a:effectLst/>
                <a:latin typeface="+mj-lt"/>
                <a:ea typeface="+mj-ea"/>
                <a:cs typeface="+mj-cs"/>
                <a:sym typeface="Calibri"/>
              </a:rPr>
              <a:t> </a:t>
            </a:r>
            <a:r>
              <a:rPr lang="en-US" sz="1200" b="0" i="0" dirty="0" err="1">
                <a:effectLst/>
                <a:latin typeface="+mj-lt"/>
                <a:ea typeface="+mj-ea"/>
                <a:cs typeface="+mj-cs"/>
                <a:sym typeface="Calibri"/>
              </a:rPr>
              <a:t>hivatott</a:t>
            </a:r>
            <a:r>
              <a:rPr lang="en-US" sz="1200" b="0" i="0" dirty="0">
                <a:effectLst/>
                <a:latin typeface="+mj-lt"/>
                <a:ea typeface="+mj-ea"/>
                <a:cs typeface="+mj-cs"/>
                <a:sym typeface="Calibri"/>
              </a:rPr>
              <a:t> </a:t>
            </a:r>
            <a:r>
              <a:rPr lang="en-US" sz="1200" b="0" i="0" dirty="0" err="1">
                <a:effectLst/>
                <a:latin typeface="+mj-lt"/>
                <a:ea typeface="+mj-ea"/>
                <a:cs typeface="+mj-cs"/>
                <a:sym typeface="Calibri"/>
              </a:rPr>
              <a:t>elősegíteni</a:t>
            </a:r>
            <a:r>
              <a:rPr lang="en-US" sz="1200" b="0" i="0" dirty="0">
                <a:effectLst/>
                <a:latin typeface="+mj-lt"/>
                <a:ea typeface="+mj-ea"/>
                <a:cs typeface="+mj-cs"/>
                <a:sym typeface="Calibri"/>
              </a:rPr>
              <a:t>.</a:t>
            </a:r>
          </a:p>
          <a:p>
            <a:br>
              <a:rPr lang="en-US" dirty="0"/>
            </a:br>
            <a:endParaRPr lang="hu-HU" dirty="0"/>
          </a:p>
        </p:txBody>
      </p:sp>
    </p:spTree>
    <p:extLst>
      <p:ext uri="{BB962C8B-B14F-4D97-AF65-F5344CB8AC3E}">
        <p14:creationId xmlns:p14="http://schemas.microsoft.com/office/powerpoint/2010/main" val="387271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hu-HU" dirty="0"/>
              <a:t>Az összefoglalóban megtaláljuk az</a:t>
            </a:r>
            <a:r>
              <a:rPr lang="hu-HU" baseline="0" dirty="0"/>
              <a:t> Európai Unió oktatásra vonatkozó stratégiai céljait a következő évekre, de ha az ET 2020 stratégiát részleteiben szeretnénk megismerni, akkor az összefoglaló helyett az ET 2020 eredeti verzióját kell megkeresnünk.</a:t>
            </a:r>
            <a:endParaRPr lang="hu-HU" dirty="0"/>
          </a:p>
        </p:txBody>
      </p:sp>
    </p:spTree>
    <p:extLst>
      <p:ext uri="{BB962C8B-B14F-4D97-AF65-F5344CB8AC3E}">
        <p14:creationId xmlns:p14="http://schemas.microsoft.com/office/powerpoint/2010/main" val="1805656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dirty="0"/>
              <a:t>A </a:t>
            </a:r>
            <a:r>
              <a:rPr lang="en-US" sz="1200" dirty="0" err="1"/>
              <a:t>nemzetközi</a:t>
            </a:r>
            <a:r>
              <a:rPr lang="en-US" sz="1200" dirty="0"/>
              <a:t> </a:t>
            </a:r>
            <a:r>
              <a:rPr lang="en-US" sz="1200" dirty="0" err="1"/>
              <a:t>együttműködési</a:t>
            </a:r>
            <a:r>
              <a:rPr lang="en-US" sz="1200" dirty="0"/>
              <a:t> </a:t>
            </a:r>
            <a:r>
              <a:rPr lang="en-US" sz="1200" dirty="0" err="1"/>
              <a:t>programok</a:t>
            </a:r>
            <a:r>
              <a:rPr lang="en-US" sz="1200" dirty="0"/>
              <a:t> </a:t>
            </a:r>
            <a:r>
              <a:rPr lang="en-US" sz="1200" dirty="0" err="1"/>
              <a:t>elősegítik</a:t>
            </a:r>
            <a:r>
              <a:rPr lang="en-US" sz="1200" baseline="0" dirty="0"/>
              <a:t> </a:t>
            </a:r>
            <a:r>
              <a:rPr lang="en-US" sz="1200" dirty="0" err="1"/>
              <a:t>az</a:t>
            </a:r>
            <a:r>
              <a:rPr lang="en-US" sz="1200" baseline="0" dirty="0"/>
              <a:t> </a:t>
            </a:r>
            <a:r>
              <a:rPr lang="en-US" sz="1200" baseline="0" dirty="0" err="1"/>
              <a:t>egymástól</a:t>
            </a:r>
            <a:r>
              <a:rPr lang="en-US" sz="1200" baseline="0" dirty="0"/>
              <a:t> </a:t>
            </a:r>
            <a:r>
              <a:rPr lang="en-US" sz="1200" baseline="0" dirty="0" err="1"/>
              <a:t>való</a:t>
            </a:r>
            <a:r>
              <a:rPr lang="en-US" sz="1200" baseline="0" dirty="0"/>
              <a:t> </a:t>
            </a:r>
            <a:r>
              <a:rPr lang="en-US" sz="1200" baseline="0" dirty="0" err="1"/>
              <a:t>tanulást</a:t>
            </a:r>
            <a:r>
              <a:rPr lang="en-US" sz="1200" baseline="0" dirty="0"/>
              <a:t> </a:t>
            </a:r>
            <a:r>
              <a:rPr lang="en-US" sz="1200" baseline="0" dirty="0" err="1"/>
              <a:t>és</a:t>
            </a:r>
            <a:r>
              <a:rPr lang="en-US" sz="1200" baseline="0" dirty="0"/>
              <a:t> </a:t>
            </a:r>
            <a:r>
              <a:rPr lang="en-US" sz="1200" baseline="0" dirty="0" err="1"/>
              <a:t>az</a:t>
            </a:r>
            <a:r>
              <a:rPr lang="en-US" sz="1200" baseline="0" dirty="0"/>
              <a:t> </a:t>
            </a:r>
            <a:r>
              <a:rPr lang="en-US" sz="1200" baseline="0" dirty="0" err="1"/>
              <a:t>interkulturális</a:t>
            </a:r>
            <a:r>
              <a:rPr lang="en-US" sz="1200" baseline="0" dirty="0"/>
              <a:t> </a:t>
            </a:r>
            <a:r>
              <a:rPr lang="en-US" sz="1200" baseline="0" dirty="0" err="1"/>
              <a:t>készségek</a:t>
            </a:r>
            <a:r>
              <a:rPr lang="en-US" sz="1200" baseline="0" dirty="0"/>
              <a:t> </a:t>
            </a:r>
            <a:r>
              <a:rPr lang="en-US" sz="1200" baseline="0" dirty="0" err="1"/>
              <a:t>fejéesztését</a:t>
            </a:r>
            <a:r>
              <a:rPr lang="en-US" sz="1200" baseline="0" dirty="0"/>
              <a:t>.</a:t>
            </a:r>
            <a:endParaRPr lang="en-US" sz="1200" dirty="0"/>
          </a:p>
        </p:txBody>
      </p:sp>
    </p:spTree>
    <p:extLst>
      <p:ext uri="{BB962C8B-B14F-4D97-AF65-F5344CB8AC3E}">
        <p14:creationId xmlns:p14="http://schemas.microsoft.com/office/powerpoint/2010/main" val="640146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4" name="Title Text"/>
          <p:cNvSpPr txBox="1">
            <a:spLocks noGrp="1"/>
          </p:cNvSpPr>
          <p:nvPr>
            <p:ph type="title"/>
          </p:nvPr>
        </p:nvSpPr>
        <p:spPr>
          <a:prstGeom prst="rect">
            <a:avLst/>
          </a:prstGeom>
        </p:spPr>
        <p:txBody>
          <a:bodyPr/>
          <a:lstStyle/>
          <a:p>
            <a:r>
              <a:t>Title Text</a:t>
            </a:r>
          </a:p>
        </p:txBody>
      </p:sp>
      <p:sp>
        <p:nvSpPr>
          <p:cNvPr id="15" name="Body Level One…"/>
          <p:cNvSpPr txBox="1">
            <a:spLocks noGrp="1"/>
          </p:cNvSpPr>
          <p:nvPr>
            <p:ph type="body" sz="quarter"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116"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17" name="Rectangle 7"/>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18" name="Title Text"/>
          <p:cNvSpPr txBox="1">
            <a:spLocks noGrp="1"/>
          </p:cNvSpPr>
          <p:nvPr>
            <p:ph type="title"/>
          </p:nvPr>
        </p:nvSpPr>
        <p:spPr>
          <a:xfrm>
            <a:off x="8724900" y="412302"/>
            <a:ext cx="2628900" cy="5759899"/>
          </a:xfrm>
          <a:prstGeom prst="rect">
            <a:avLst/>
          </a:prstGeom>
        </p:spPr>
        <p:txBody>
          <a:bodyPr/>
          <a:lstStyle>
            <a:lvl1pPr>
              <a:defRPr sz="4800">
                <a:solidFill>
                  <a:srgbClr val="404040"/>
                </a:solidFill>
              </a:defRPr>
            </a:lvl1pPr>
          </a:lstStyle>
          <a:p>
            <a:r>
              <a:t>Title Text</a:t>
            </a:r>
          </a:p>
        </p:txBody>
      </p:sp>
      <p:sp>
        <p:nvSpPr>
          <p:cNvPr id="119" name="Body Level One…"/>
          <p:cNvSpPr txBox="1">
            <a:spLocks noGrp="1"/>
          </p:cNvSpPr>
          <p:nvPr>
            <p:ph type="body" idx="1"/>
          </p:nvPr>
        </p:nvSpPr>
        <p:spPr>
          <a:xfrm>
            <a:off x="838200" y="412302"/>
            <a:ext cx="7734300" cy="5759899"/>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1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3"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24"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25"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26"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27" name="Body Level One…"/>
          <p:cNvSpPr txBox="1">
            <a:spLocks noGrp="1"/>
          </p:cNvSpPr>
          <p:nvPr>
            <p:ph type="body" idx="1"/>
          </p:nvPr>
        </p:nvSpPr>
        <p:spPr>
          <a:xfrm>
            <a:off x="1097280" y="1845734"/>
            <a:ext cx="10058401" cy="4023360"/>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35"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36"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37"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38"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39" name="Body Level One…"/>
          <p:cNvSpPr txBox="1">
            <a:spLocks noGrp="1"/>
          </p:cNvSpPr>
          <p:nvPr>
            <p:ph type="body" sz="half" idx="1"/>
          </p:nvPr>
        </p:nvSpPr>
        <p:spPr>
          <a:xfrm>
            <a:off x="1097280" y="1845734"/>
            <a:ext cx="4937760" cy="4023360"/>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47"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48"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49"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50"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51" name="Body Level One…"/>
          <p:cNvSpPr txBox="1">
            <a:spLocks noGrp="1"/>
          </p:cNvSpPr>
          <p:nvPr>
            <p:ph type="body" sz="quarter" idx="1"/>
          </p:nvPr>
        </p:nvSpPr>
        <p:spPr>
          <a:xfrm>
            <a:off x="1097280" y="1846052"/>
            <a:ext cx="4937760" cy="736284"/>
          </a:xfrm>
          <a:prstGeom prst="rect">
            <a:avLst/>
          </a:prstGeom>
        </p:spPr>
        <p:txBody>
          <a:bodyPr anchor="ctr"/>
          <a:lstStyle>
            <a:lvl1pPr>
              <a:defRPr sz="2000" spc="0"/>
            </a:lvl1pPr>
            <a:lvl2pPr>
              <a:defRPr sz="2000" spc="0"/>
            </a:lvl2pPr>
            <a:lvl3pPr>
              <a:defRPr sz="2000" spc="0"/>
            </a:lvl3pPr>
            <a:lvl4pPr>
              <a:defRPr sz="2000" spc="0"/>
            </a:lvl4pPr>
            <a:lvl5pPr>
              <a:defRPr sz="2000" spc="0"/>
            </a:lvl5pPr>
          </a:lstStyle>
          <a:p>
            <a:r>
              <a:t>Body Level One</a:t>
            </a:r>
          </a:p>
          <a:p>
            <a:pPr lvl="1"/>
            <a:r>
              <a:t>Body Level Two</a:t>
            </a:r>
          </a:p>
          <a:p>
            <a:pPr lvl="2"/>
            <a:r>
              <a:t>Body Level Three</a:t>
            </a:r>
          </a:p>
          <a:p>
            <a:pPr lvl="3"/>
            <a:r>
              <a:t>Body Level Four</a:t>
            </a:r>
          </a:p>
          <a:p>
            <a:pPr lvl="4"/>
            <a:r>
              <a:t>Body Level Five</a:t>
            </a:r>
          </a:p>
        </p:txBody>
      </p:sp>
      <p:sp>
        <p:nvSpPr>
          <p:cNvPr id="52" name="Text Placeholder 4"/>
          <p:cNvSpPr>
            <a:spLocks noGrp="1"/>
          </p:cNvSpPr>
          <p:nvPr>
            <p:ph type="body" sz="quarter" idx="13"/>
          </p:nvPr>
        </p:nvSpPr>
        <p:spPr>
          <a:xfrm>
            <a:off x="6217920" y="1846052"/>
            <a:ext cx="4937762" cy="736284"/>
          </a:xfrm>
          <a:prstGeom prst="rect">
            <a:avLst/>
          </a:prstGeom>
        </p:spPr>
        <p:txBody>
          <a:bodyPr anchor="ctr"/>
          <a:lstStyle/>
          <a:p>
            <a:pPr marL="91438" indent="-91438">
              <a:buClr>
                <a:schemeClr val="accent1"/>
              </a:buClr>
              <a:buSzPct val="100000"/>
              <a:buFont typeface="Calibri"/>
              <a:buChar char=" "/>
              <a:defRPr sz="2000" cap="none" spc="0">
                <a:solidFill>
                  <a:srgbClr val="404040"/>
                </a:solidFill>
              </a:defRPr>
            </a:pPr>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60"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61"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62"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63"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71" name="Rectangle 4"/>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72" name="Rectangle 5"/>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7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80" name="Rectangle 7"/>
          <p:cNvSpPr/>
          <p:nvPr/>
        </p:nvSpPr>
        <p:spPr>
          <a:xfrm>
            <a:off x="14" y="0"/>
            <a:ext cx="4050795" cy="68580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81" name="Rectangle 8"/>
          <p:cNvSpPr/>
          <p:nvPr/>
        </p:nvSpPr>
        <p:spPr>
          <a:xfrm>
            <a:off x="4040070" y="0"/>
            <a:ext cx="64010" cy="685800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82" name="Title Text"/>
          <p:cNvSpPr txBox="1">
            <a:spLocks noGrp="1"/>
          </p:cNvSpPr>
          <p:nvPr>
            <p:ph type="title"/>
          </p:nvPr>
        </p:nvSpPr>
        <p:spPr>
          <a:xfrm>
            <a:off x="457200" y="594359"/>
            <a:ext cx="3200400" cy="2286001"/>
          </a:xfrm>
          <a:prstGeom prst="rect">
            <a:avLst/>
          </a:prstGeom>
        </p:spPr>
        <p:txBody>
          <a:bodyPr/>
          <a:lstStyle>
            <a:lvl1pPr>
              <a:defRPr sz="3600">
                <a:solidFill>
                  <a:srgbClr val="FFFFFF"/>
                </a:solidFill>
              </a:defRPr>
            </a:lvl1pPr>
          </a:lstStyle>
          <a:p>
            <a:r>
              <a:t>Title Text</a:t>
            </a:r>
          </a:p>
        </p:txBody>
      </p:sp>
      <p:sp>
        <p:nvSpPr>
          <p:cNvPr id="83" name="Body Level One…"/>
          <p:cNvSpPr txBox="1">
            <a:spLocks noGrp="1"/>
          </p:cNvSpPr>
          <p:nvPr>
            <p:ph type="body" idx="1"/>
          </p:nvPr>
        </p:nvSpPr>
        <p:spPr>
          <a:xfrm>
            <a:off x="4800600" y="731519"/>
            <a:ext cx="6492241" cy="5257802"/>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84" name="Text Placeholder 3"/>
          <p:cNvSpPr>
            <a:spLocks noGrp="1"/>
          </p:cNvSpPr>
          <p:nvPr>
            <p:ph type="body" sz="quarter" idx="13"/>
          </p:nvPr>
        </p:nvSpPr>
        <p:spPr>
          <a:xfrm>
            <a:off x="457200" y="2926079"/>
            <a:ext cx="3200400" cy="3379125"/>
          </a:xfrm>
          <a:prstGeom prst="rect">
            <a:avLst/>
          </a:prstGeom>
        </p:spPr>
        <p:txBody>
          <a:bodyPr/>
          <a:lstStyle/>
          <a:p>
            <a:pPr marL="91438" indent="-91438">
              <a:buClr>
                <a:schemeClr val="accent1"/>
              </a:buClr>
              <a:buSzPct val="100000"/>
              <a:buFont typeface="Calibri"/>
              <a:buChar char=" "/>
              <a:defRPr sz="2000" cap="none" spc="0">
                <a:solidFill>
                  <a:srgbClr val="404040"/>
                </a:solidFill>
              </a:defRPr>
            </a:pPr>
            <a:endParaRPr/>
          </a:p>
        </p:txBody>
      </p:sp>
      <p:sp>
        <p:nvSpPr>
          <p:cNvPr id="85" name="Slide Number"/>
          <p:cNvSpPr txBox="1">
            <a:spLocks noGrp="1"/>
          </p:cNvSpPr>
          <p:nvPr>
            <p:ph type="sldNum" sz="quarter" idx="2"/>
          </p:nvPr>
        </p:nvSpPr>
        <p:spPr>
          <a:prstGeom prst="rect">
            <a:avLst/>
          </a:prstGeom>
        </p:spPr>
        <p:txBody>
          <a:bodyPr/>
          <a:lstStyle>
            <a:lvl1pPr>
              <a:defRPr>
                <a:solidFill>
                  <a:srgbClr val="344068"/>
                </a:solidFill>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92" name="Rectangle 7"/>
          <p:cNvSpPr/>
          <p:nvPr/>
        </p:nvSpPr>
        <p:spPr>
          <a:xfrm>
            <a:off x="0" y="4953000"/>
            <a:ext cx="12188825" cy="19050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93" name="Rectangle 8"/>
          <p:cNvSpPr/>
          <p:nvPr/>
        </p:nvSpPr>
        <p:spPr>
          <a:xfrm>
            <a:off x="13" y="4915075"/>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94" name="Title Text"/>
          <p:cNvSpPr txBox="1">
            <a:spLocks noGrp="1"/>
          </p:cNvSpPr>
          <p:nvPr>
            <p:ph type="title"/>
          </p:nvPr>
        </p:nvSpPr>
        <p:spPr>
          <a:xfrm>
            <a:off x="1097280" y="5074920"/>
            <a:ext cx="10113645" cy="822962"/>
          </a:xfrm>
          <a:prstGeom prst="rect">
            <a:avLst/>
          </a:prstGeom>
        </p:spPr>
        <p:txBody>
          <a:bodyPr lIns="0" tIns="0" rIns="0" bIns="0"/>
          <a:lstStyle>
            <a:lvl1pPr>
              <a:defRPr sz="3600">
                <a:solidFill>
                  <a:srgbClr val="FFFFFF"/>
                </a:solidFill>
              </a:defRPr>
            </a:lvl1pPr>
          </a:lstStyle>
          <a:p>
            <a:r>
              <a:t>Title Text</a:t>
            </a:r>
          </a:p>
        </p:txBody>
      </p:sp>
      <p:sp>
        <p:nvSpPr>
          <p:cNvPr id="95" name="Picture Placeholder 2"/>
          <p:cNvSpPr>
            <a:spLocks noGrp="1"/>
          </p:cNvSpPr>
          <p:nvPr>
            <p:ph type="pic" idx="13"/>
          </p:nvPr>
        </p:nvSpPr>
        <p:spPr>
          <a:xfrm>
            <a:off x="13" y="0"/>
            <a:ext cx="12191988" cy="4915076"/>
          </a:xfrm>
          <a:prstGeom prst="rect">
            <a:avLst/>
          </a:prstGeom>
        </p:spPr>
        <p:txBody>
          <a:bodyPr lIns="91439" tIns="45719" rIns="91439" bIns="45719">
            <a:noAutofit/>
          </a:bodyPr>
          <a:lstStyle/>
          <a:p>
            <a:endParaRPr/>
          </a:p>
        </p:txBody>
      </p:sp>
      <p:sp>
        <p:nvSpPr>
          <p:cNvPr id="96" name="Body Level One…"/>
          <p:cNvSpPr txBox="1">
            <a:spLocks noGrp="1"/>
          </p:cNvSpPr>
          <p:nvPr>
            <p:ph type="body" sz="quarter" idx="1"/>
          </p:nvPr>
        </p:nvSpPr>
        <p:spPr>
          <a:xfrm>
            <a:off x="1097280" y="5907023"/>
            <a:ext cx="10113265" cy="594362"/>
          </a:xfrm>
          <a:prstGeom prst="rect">
            <a:avLst/>
          </a:prstGeom>
        </p:spPr>
        <p:txBody>
          <a:bodyPr lIns="0" tIns="0" rIns="0" bIns="0"/>
          <a:lstStyle>
            <a:lvl1pPr>
              <a:spcBef>
                <a:spcPts val="600"/>
              </a:spcBef>
              <a:defRPr sz="1500" cap="none" spc="0">
                <a:solidFill>
                  <a:srgbClr val="FFFFFF"/>
                </a:solidFill>
              </a:defRPr>
            </a:lvl1pPr>
            <a:lvl2pPr>
              <a:spcBef>
                <a:spcPts val="600"/>
              </a:spcBef>
              <a:defRPr sz="1500" cap="none" spc="0">
                <a:solidFill>
                  <a:srgbClr val="FFFFFF"/>
                </a:solidFill>
              </a:defRPr>
            </a:lvl2pPr>
            <a:lvl3pPr>
              <a:spcBef>
                <a:spcPts val="600"/>
              </a:spcBef>
              <a:defRPr sz="1500" cap="none" spc="0">
                <a:solidFill>
                  <a:srgbClr val="FFFFFF"/>
                </a:solidFill>
              </a:defRPr>
            </a:lvl3pPr>
            <a:lvl4pPr>
              <a:spcBef>
                <a:spcPts val="600"/>
              </a:spcBef>
              <a:defRPr sz="1500" cap="none" spc="0">
                <a:solidFill>
                  <a:srgbClr val="FFFFFF"/>
                </a:solidFill>
              </a:defRPr>
            </a:lvl4pPr>
            <a:lvl5pPr>
              <a:spcBef>
                <a:spcPts val="600"/>
              </a:spcBef>
              <a:defRPr sz="1500" cap="none" spc="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9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104"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05"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06"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107" name="Title Text"/>
          <p:cNvSpPr txBox="1">
            <a:spLocks noGrp="1"/>
          </p:cNvSpPr>
          <p:nvPr>
            <p:ph type="title"/>
          </p:nvPr>
        </p:nvSpPr>
        <p:spPr>
          <a:xfrm>
            <a:off x="1097280" y="286603"/>
            <a:ext cx="10058401" cy="1450757"/>
          </a:xfrm>
          <a:prstGeom prst="rect">
            <a:avLst/>
          </a:prstGeom>
        </p:spPr>
        <p:txBody>
          <a:bodyPr/>
          <a:lstStyle>
            <a:lvl1pPr>
              <a:defRPr sz="4800">
                <a:solidFill>
                  <a:srgbClr val="404040"/>
                </a:solidFill>
              </a:defRPr>
            </a:lvl1pPr>
          </a:lstStyle>
          <a:p>
            <a:r>
              <a:t>Title Text</a:t>
            </a:r>
          </a:p>
        </p:txBody>
      </p:sp>
      <p:sp>
        <p:nvSpPr>
          <p:cNvPr id="108" name="Body Level One…"/>
          <p:cNvSpPr txBox="1">
            <a:spLocks noGrp="1"/>
          </p:cNvSpPr>
          <p:nvPr>
            <p:ph type="body" idx="1"/>
          </p:nvPr>
        </p:nvSpPr>
        <p:spPr>
          <a:xfrm>
            <a:off x="1097280" y="1845734"/>
            <a:ext cx="10058401" cy="4023360"/>
          </a:xfrm>
          <a:prstGeom prst="rect">
            <a:avLst/>
          </a:prstGeom>
        </p:spPr>
        <p:txBody>
          <a:bodyPr lIns="0" tIns="0" rIns="0" bIns="0"/>
          <a:lstStyle>
            <a:lvl1pPr marL="91438" indent="-91438">
              <a:buClr>
                <a:schemeClr val="accent1"/>
              </a:buClr>
              <a:buSzPct val="100000"/>
              <a:buFont typeface="Calibri"/>
              <a:buChar char=" "/>
              <a:defRPr sz="2000" cap="none" spc="0">
                <a:solidFill>
                  <a:srgbClr val="404040"/>
                </a:solidFill>
              </a:defRPr>
            </a:lvl1pPr>
            <a:lvl2pPr marL="404368" indent="-203200">
              <a:buClr>
                <a:schemeClr val="accent1"/>
              </a:buClr>
              <a:buSzPct val="100000"/>
              <a:buFont typeface="Calibri"/>
              <a:buChar char="◦"/>
              <a:defRPr sz="2000" cap="none" spc="0">
                <a:solidFill>
                  <a:srgbClr val="404040"/>
                </a:solidFill>
              </a:defRPr>
            </a:lvl2pPr>
            <a:lvl3pPr marL="645304" indent="-261256">
              <a:buClr>
                <a:schemeClr val="accent1"/>
              </a:buClr>
              <a:buSzPct val="100000"/>
              <a:buFont typeface="Calibri"/>
              <a:buChar char="◦"/>
              <a:defRPr sz="2000" cap="none" spc="0">
                <a:solidFill>
                  <a:srgbClr val="404040"/>
                </a:solidFill>
              </a:defRPr>
            </a:lvl3pPr>
            <a:lvl4pPr marL="828185" indent="-261257">
              <a:buClr>
                <a:schemeClr val="accent1"/>
              </a:buClr>
              <a:buSzPct val="100000"/>
              <a:buFont typeface="Calibri"/>
              <a:buChar char="◦"/>
              <a:defRPr sz="2000" cap="none" spc="0">
                <a:solidFill>
                  <a:srgbClr val="404040"/>
                </a:solidFill>
              </a:defRPr>
            </a:lvl4pPr>
            <a:lvl5pPr marL="1011065" indent="-261257">
              <a:buClr>
                <a:schemeClr val="accent1"/>
              </a:buClr>
              <a:buSzPct val="100000"/>
              <a:buFont typeface="Calibri"/>
              <a:buChar char="◦"/>
              <a:defRPr sz="2000" cap="none" spc="0">
                <a:solidFill>
                  <a:srgbClr val="404040"/>
                </a:solidFill>
              </a:defRPr>
            </a:lvl5pPr>
          </a:lstStyle>
          <a:p>
            <a:r>
              <a:t>Body Level One</a:t>
            </a:r>
          </a:p>
          <a:p>
            <a:pPr lvl="1"/>
            <a:r>
              <a:t>Body Level Two</a:t>
            </a:r>
          </a:p>
          <a:p>
            <a:pPr lvl="2"/>
            <a:r>
              <a:t>Body Level Three</a:t>
            </a:r>
          </a:p>
          <a:p>
            <a:pPr lvl="3"/>
            <a:r>
              <a:t>Body Level Four</a:t>
            </a:r>
          </a:p>
          <a:p>
            <a:pPr lvl="4"/>
            <a:r>
              <a:t>Body Level Five</a:t>
            </a:r>
          </a:p>
        </p:txBody>
      </p:sp>
      <p:sp>
        <p:nvSpPr>
          <p:cNvPr id="10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p:cNvSpPr/>
          <p:nvPr/>
        </p:nvSpPr>
        <p:spPr>
          <a:xfrm>
            <a:off x="0" y="6400800"/>
            <a:ext cx="12192003"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3" name="Rectangle 7"/>
          <p:cNvSpPr/>
          <p:nvPr/>
        </p:nvSpPr>
        <p:spPr>
          <a:xfrm>
            <a:off x="0" y="6334316"/>
            <a:ext cx="12192003" cy="66486"/>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4" name="Title Text"/>
          <p:cNvSpPr txBox="1">
            <a:spLocks noGrp="1"/>
          </p:cNvSpPr>
          <p:nvPr>
            <p:ph type="title"/>
          </p:nvPr>
        </p:nvSpPr>
        <p:spPr>
          <a:xfrm>
            <a:off x="1097280" y="758951"/>
            <a:ext cx="10058401" cy="356616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b">
            <a:normAutofit/>
          </a:bodyPr>
          <a:lstStyle/>
          <a:p>
            <a:r>
              <a:t>Title Text</a:t>
            </a:r>
          </a:p>
        </p:txBody>
      </p:sp>
      <p:sp>
        <p:nvSpPr>
          <p:cNvPr id="5" name="Body Level One…"/>
          <p:cNvSpPr txBox="1">
            <a:spLocks noGrp="1"/>
          </p:cNvSpPr>
          <p:nvPr>
            <p:ph type="body" idx="1"/>
          </p:nvPr>
        </p:nvSpPr>
        <p:spPr>
          <a:xfrm>
            <a:off x="1100050" y="4455621"/>
            <a:ext cx="10058401" cy="114300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6" name="Straight Connector 8"/>
          <p:cNvSpPr/>
          <p:nvPr/>
        </p:nvSpPr>
        <p:spPr>
          <a:xfrm>
            <a:off x="1207657" y="4343400"/>
            <a:ext cx="9875523" cy="0"/>
          </a:xfrm>
          <a:prstGeom prst="line">
            <a:avLst/>
          </a:prstGeom>
          <a:ln w="6350">
            <a:solidFill>
              <a:srgbClr val="808080"/>
            </a:solidFill>
          </a:ln>
        </p:spPr>
        <p:txBody>
          <a:bodyPr lIns="45718" tIns="45718" rIns="45718" bIns="45718"/>
          <a:lstStyle/>
          <a:p>
            <a:endParaRPr/>
          </a:p>
        </p:txBody>
      </p:sp>
      <p:sp>
        <p:nvSpPr>
          <p:cNvPr id="7" name="Slide Number"/>
          <p:cNvSpPr txBox="1">
            <a:spLocks noGrp="1"/>
          </p:cNvSpPr>
          <p:nvPr>
            <p:ph type="sldNum" sz="quarter" idx="2"/>
          </p:nvPr>
        </p:nvSpPr>
        <p:spPr>
          <a:xfrm>
            <a:off x="10979609" y="6514079"/>
            <a:ext cx="232875" cy="256539"/>
          </a:xfrm>
          <a:prstGeom prst="rect">
            <a:avLst/>
          </a:prstGeom>
          <a:ln w="12700">
            <a:miter lim="400000"/>
          </a:ln>
        </p:spPr>
        <p:txBody>
          <a:bodyPr wrap="none" lIns="45718" tIns="45718" rIns="45718" bIns="45718" anchor="ctr">
            <a:spAutoFit/>
          </a:bodyPr>
          <a:lstStyle>
            <a:lvl1pPr algn="r">
              <a:defRPr sz="1000">
                <a:solidFill>
                  <a:srgbClr val="FFFFFF"/>
                </a:solidFill>
                <a:latin typeface="+mj-lt"/>
                <a:ea typeface="+mj-ea"/>
                <a:cs typeface="+mj-cs"/>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1pPr>
      <a:lvl2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2pPr>
      <a:lvl3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3pPr>
      <a:lvl4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4pPr>
      <a:lvl5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5pPr>
      <a:lvl6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6pPr>
      <a:lvl7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7pPr>
      <a:lvl8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8pPr>
      <a:lvl9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9pPr>
    </p:titleStyle>
    <p:bodyStyle>
      <a:lvl1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1pPr>
      <a:lvl2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2pPr>
      <a:lvl3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3pPr>
      <a:lvl4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4pPr>
      <a:lvl5pPr marL="0" marR="0" indent="0" algn="l" defTabSz="914400" rtl="0" latinLnBrk="0">
        <a:lnSpc>
          <a:spcPct val="90000"/>
        </a:lnSpc>
        <a:spcBef>
          <a:spcPts val="1200"/>
        </a:spcBef>
        <a:spcAft>
          <a:spcPts val="0"/>
        </a:spcAft>
        <a:buClrTx/>
        <a:buSzTx/>
        <a:buFontTx/>
        <a:buNone/>
        <a:tabLst/>
        <a:defRPr sz="2400" b="0" i="0" u="none" strike="noStrike" cap="all" spc="200" baseline="0">
          <a:ln>
            <a:noFill/>
          </a:ln>
          <a:solidFill>
            <a:srgbClr val="344068"/>
          </a:solidFill>
          <a:uFillTx/>
          <a:latin typeface="+mj-lt"/>
          <a:ea typeface="+mj-ea"/>
          <a:cs typeface="+mj-cs"/>
          <a:sym typeface="Calibri"/>
        </a:defRPr>
      </a:lvl5pPr>
      <a:lvl6pPr marL="12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6pPr>
      <a:lvl7pPr marL="14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7pPr>
      <a:lvl8pPr marL="16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8pPr>
      <a:lvl9pPr marL="1863285" marR="0" indent="-391885" algn="l" defTabSz="914400" rtl="0" latinLnBrk="0">
        <a:lnSpc>
          <a:spcPct val="90000"/>
        </a:lnSpc>
        <a:spcBef>
          <a:spcPts val="1200"/>
        </a:spcBef>
        <a:spcAft>
          <a:spcPts val="0"/>
        </a:spcAft>
        <a:buClrTx/>
        <a:buSzPct val="100000"/>
        <a:buFontTx/>
        <a:buChar char="◦"/>
        <a:tabLst/>
        <a:defRPr sz="2400" b="0" i="0" u="none" strike="noStrike" cap="all" spc="200" baseline="0">
          <a:ln>
            <a:noFill/>
          </a:ln>
          <a:solidFill>
            <a:srgbClr val="344068"/>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1pPr>
      <a:lvl2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2pPr>
      <a:lvl3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3pPr>
      <a:lvl4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4pPr>
      <a:lvl5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5pPr>
      <a:lvl6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6pPr>
      <a:lvl7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7pPr>
      <a:lvl8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8pPr>
      <a:lvl9pPr marL="0" marR="0" indent="0" algn="r" defTabSz="4572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ec.europa.eu/programmes/erasmus-plus/node_hu"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a49xuNfve4Y"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hyperlink" Target="http://eur-lex.europa.eu/homepage.html"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hyperlink" Target="http://ec.europa.eu/education/participants/portal/desktop/en/home.html"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hyperlink" Target="http://www.eun.org/"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hyperlink" Target="http://www.oecd.org/education/" TargetMode="External"/><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hyperlink" Target="http://tka.hu/" TargetMode="External"/><Relationship Id="rId5" Type="http://schemas.openxmlformats.org/officeDocument/2006/relationships/hyperlink" Target="http://ec.europa.eu/education/participants/portal/desktop/en/home.html" TargetMode="External"/><Relationship Id="rId4" Type="http://schemas.openxmlformats.org/officeDocument/2006/relationships/hyperlink" Target="https://ec.europa.eu/programmes/erasmus-plus/node_hu"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jpe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eur-lex.europa.eu/browse/summaries.html?locale=h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eur-lex.europa.eu/legal-content/HU/TXT/?uri=legissum:ef0016"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4" descr="Picture 4"/>
          <p:cNvPicPr>
            <a:picLocks noChangeAspect="1"/>
          </p:cNvPicPr>
          <p:nvPr/>
        </p:nvPicPr>
        <p:blipFill>
          <a:blip r:embed="rId3">
            <a:extLst/>
          </a:blip>
          <a:stretch>
            <a:fillRect/>
          </a:stretch>
        </p:blipFill>
        <p:spPr>
          <a:xfrm>
            <a:off x="903942" y="527240"/>
            <a:ext cx="3826001" cy="2315328"/>
          </a:xfrm>
          <a:prstGeom prst="rect">
            <a:avLst/>
          </a:prstGeom>
          <a:ln w="12700">
            <a:miter lim="400000"/>
          </a:ln>
        </p:spPr>
      </p:pic>
      <p:pic>
        <p:nvPicPr>
          <p:cNvPr id="152" name="Kép 1" descr="Kép 1"/>
          <p:cNvPicPr>
            <a:picLocks noChangeAspect="1"/>
          </p:cNvPicPr>
          <p:nvPr/>
        </p:nvPicPr>
        <p:blipFill>
          <a:blip r:embed="rId4">
            <a:extLst/>
          </a:blip>
          <a:srcRect r="85412"/>
          <a:stretch>
            <a:fillRect/>
          </a:stretch>
        </p:blipFill>
        <p:spPr>
          <a:xfrm>
            <a:off x="-1" y="3723937"/>
            <a:ext cx="609602" cy="3134063"/>
          </a:xfrm>
          <a:prstGeom prst="rect">
            <a:avLst/>
          </a:prstGeom>
          <a:ln w="12700">
            <a:miter lim="400000"/>
          </a:ln>
        </p:spPr>
      </p:pic>
      <p:sp>
        <p:nvSpPr>
          <p:cNvPr id="153" name="Téglalap 7"/>
          <p:cNvSpPr/>
          <p:nvPr/>
        </p:nvSpPr>
        <p:spPr>
          <a:xfrm>
            <a:off x="-2" y="6035040"/>
            <a:ext cx="9459887" cy="822962"/>
          </a:xfrm>
          <a:prstGeom prst="rect">
            <a:avLst/>
          </a:prstGeom>
          <a:solidFill>
            <a:srgbClr val="FFFFFF"/>
          </a:solidFill>
          <a:ln w="15875">
            <a:solidFill>
              <a:srgbClr val="FFFFFF"/>
            </a:solidFill>
          </a:ln>
        </p:spPr>
        <p:txBody>
          <a:bodyPr lIns="45718" tIns="45718" rIns="45718" bIns="45718" anchor="ctr"/>
          <a:lstStyle/>
          <a:p>
            <a:pPr algn="ctr">
              <a:defRPr>
                <a:latin typeface="+mj-lt"/>
                <a:ea typeface="+mj-ea"/>
                <a:cs typeface="+mj-cs"/>
                <a:sym typeface="Calibri"/>
              </a:defRPr>
            </a:pPr>
            <a:endParaRPr/>
          </a:p>
        </p:txBody>
      </p:sp>
      <p:sp>
        <p:nvSpPr>
          <p:cNvPr id="155" name="Téglalap 8"/>
          <p:cNvSpPr txBox="1"/>
          <p:nvPr/>
        </p:nvSpPr>
        <p:spPr>
          <a:xfrm>
            <a:off x="5087153" y="1084739"/>
            <a:ext cx="6709896" cy="11963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sz="2400">
                <a:solidFill>
                  <a:srgbClr val="808080"/>
                </a:solidFill>
                <a:latin typeface="+mj-lt"/>
                <a:ea typeface="+mj-ea"/>
                <a:cs typeface="+mj-cs"/>
                <a:sym typeface="Calibri"/>
              </a:defRPr>
            </a:pPr>
            <a:r>
              <a:rPr lang="en-US" sz="2400" dirty="0">
                <a:solidFill>
                  <a:srgbClr val="808080"/>
                </a:solidFill>
                <a:sym typeface="Calibri"/>
              </a:rPr>
              <a:t>LÉGY INNOVATÍV! </a:t>
            </a:r>
          </a:p>
          <a:p>
            <a:pPr>
              <a:defRPr sz="2400">
                <a:solidFill>
                  <a:srgbClr val="808080"/>
                </a:solidFill>
                <a:latin typeface="+mj-lt"/>
                <a:ea typeface="+mj-ea"/>
                <a:cs typeface="+mj-cs"/>
                <a:sym typeface="Calibri"/>
              </a:defRPr>
            </a:pPr>
            <a:r>
              <a:rPr lang="en-US" sz="2400" dirty="0" err="1">
                <a:solidFill>
                  <a:srgbClr val="808080"/>
                </a:solidFill>
                <a:sym typeface="Calibri"/>
              </a:rPr>
              <a:t>Kreativitás</a:t>
            </a:r>
            <a:r>
              <a:rPr lang="en-US" sz="2400" dirty="0">
                <a:solidFill>
                  <a:srgbClr val="808080"/>
                </a:solidFill>
                <a:sym typeface="Calibri"/>
              </a:rPr>
              <a:t>, </a:t>
            </a:r>
            <a:r>
              <a:rPr lang="en-US" sz="2400" dirty="0" err="1">
                <a:solidFill>
                  <a:srgbClr val="808080"/>
                </a:solidFill>
                <a:sym typeface="Calibri"/>
              </a:rPr>
              <a:t>innováció</a:t>
            </a:r>
            <a:r>
              <a:rPr lang="en-US" sz="2400" dirty="0">
                <a:solidFill>
                  <a:srgbClr val="808080"/>
                </a:solidFill>
                <a:sym typeface="Calibri"/>
              </a:rPr>
              <a:t> </a:t>
            </a:r>
            <a:r>
              <a:rPr lang="en-US" sz="2400" dirty="0" err="1">
                <a:solidFill>
                  <a:srgbClr val="808080"/>
                </a:solidFill>
                <a:sym typeface="Calibri"/>
              </a:rPr>
              <a:t>és</a:t>
            </a:r>
            <a:r>
              <a:rPr lang="en-US" sz="2400" dirty="0">
                <a:solidFill>
                  <a:srgbClr val="808080"/>
                </a:solidFill>
                <a:sym typeface="Calibri"/>
              </a:rPr>
              <a:t> </a:t>
            </a:r>
            <a:r>
              <a:rPr lang="en-US" sz="2400" dirty="0" err="1">
                <a:solidFill>
                  <a:srgbClr val="808080"/>
                </a:solidFill>
                <a:sym typeface="Calibri"/>
              </a:rPr>
              <a:t>vállalkozói</a:t>
            </a:r>
            <a:r>
              <a:rPr lang="en-US" sz="2400" dirty="0">
                <a:solidFill>
                  <a:srgbClr val="808080"/>
                </a:solidFill>
                <a:sym typeface="Calibri"/>
              </a:rPr>
              <a:t> </a:t>
            </a:r>
            <a:r>
              <a:rPr lang="en-US" sz="2400" dirty="0" err="1">
                <a:solidFill>
                  <a:srgbClr val="808080"/>
                </a:solidFill>
                <a:sym typeface="Calibri"/>
              </a:rPr>
              <a:t>készségek</a:t>
            </a:r>
            <a:r>
              <a:rPr lang="en-US" sz="2400" dirty="0">
                <a:solidFill>
                  <a:srgbClr val="808080"/>
                </a:solidFill>
                <a:sym typeface="Calibri"/>
              </a:rPr>
              <a:t> </a:t>
            </a:r>
            <a:r>
              <a:rPr lang="en-US" sz="2400" dirty="0" err="1">
                <a:solidFill>
                  <a:srgbClr val="808080"/>
                </a:solidFill>
                <a:sym typeface="Calibri"/>
              </a:rPr>
              <a:t>fejlesztése</a:t>
            </a:r>
            <a:r>
              <a:rPr lang="en-US" sz="2400" dirty="0">
                <a:solidFill>
                  <a:srgbClr val="808080"/>
                </a:solidFill>
                <a:sym typeface="Calibri"/>
              </a:rPr>
              <a:t> </a:t>
            </a:r>
            <a:r>
              <a:rPr lang="en-US" sz="2400" dirty="0" err="1">
                <a:solidFill>
                  <a:srgbClr val="808080"/>
                </a:solidFill>
                <a:sym typeface="Calibri"/>
              </a:rPr>
              <a:t>általános</a:t>
            </a:r>
            <a:r>
              <a:rPr lang="en-US" sz="2400" dirty="0">
                <a:solidFill>
                  <a:srgbClr val="808080"/>
                </a:solidFill>
                <a:sym typeface="Calibri"/>
              </a:rPr>
              <a:t> </a:t>
            </a:r>
            <a:r>
              <a:rPr lang="en-US" sz="2400" dirty="0" err="1">
                <a:solidFill>
                  <a:srgbClr val="808080"/>
                </a:solidFill>
                <a:sym typeface="Calibri"/>
              </a:rPr>
              <a:t>iskolai</a:t>
            </a:r>
            <a:r>
              <a:rPr lang="en-US" sz="2400" dirty="0">
                <a:solidFill>
                  <a:srgbClr val="808080"/>
                </a:solidFill>
                <a:sym typeface="Calibri"/>
              </a:rPr>
              <a:t> </a:t>
            </a:r>
            <a:r>
              <a:rPr lang="en-US" sz="2400" dirty="0" err="1">
                <a:solidFill>
                  <a:srgbClr val="808080"/>
                </a:solidFill>
                <a:sym typeface="Calibri"/>
              </a:rPr>
              <a:t>pedagógusoknak</a:t>
            </a:r>
            <a:endParaRPr lang="en-US" sz="2400" dirty="0">
              <a:solidFill>
                <a:srgbClr val="808080"/>
              </a:solidFill>
              <a:sym typeface="Calibri"/>
            </a:endParaRPr>
          </a:p>
        </p:txBody>
      </p:sp>
      <p:sp>
        <p:nvSpPr>
          <p:cNvPr id="156" name="Title 1"/>
          <p:cNvSpPr txBox="1"/>
          <p:nvPr/>
        </p:nvSpPr>
        <p:spPr>
          <a:xfrm>
            <a:off x="1097280" y="2953136"/>
            <a:ext cx="10699769" cy="137197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b">
            <a:normAutofit/>
          </a:bodyPr>
          <a:lstStyle/>
          <a:p>
            <a:pPr defTabSz="914400">
              <a:lnSpc>
                <a:spcPct val="68000"/>
              </a:lnSpc>
              <a:defRPr sz="6200" spc="-100">
                <a:solidFill>
                  <a:srgbClr val="262626"/>
                </a:solidFill>
                <a:latin typeface="+mj-lt"/>
                <a:ea typeface="+mj-ea"/>
                <a:cs typeface="+mj-cs"/>
                <a:sym typeface="Calibri"/>
              </a:defRPr>
            </a:pPr>
            <a:r>
              <a:rPr lang="hu-HU" dirty="0"/>
              <a:t>Tanegység</a:t>
            </a:r>
            <a:r>
              <a:rPr dirty="0"/>
              <a:t>„U3”: Innovat</a:t>
            </a:r>
            <a:r>
              <a:rPr lang="hu-HU" dirty="0"/>
              <a:t>ív</a:t>
            </a:r>
            <a:r>
              <a:rPr dirty="0"/>
              <a:t> </a:t>
            </a:r>
            <a:r>
              <a:rPr lang="hu-HU" dirty="0"/>
              <a:t>munka</a:t>
            </a:r>
            <a:endParaRPr dirty="0"/>
          </a:p>
        </p:txBody>
      </p:sp>
      <p:sp>
        <p:nvSpPr>
          <p:cNvPr id="157" name="Text Placeholder 2"/>
          <p:cNvSpPr txBox="1"/>
          <p:nvPr/>
        </p:nvSpPr>
        <p:spPr>
          <a:xfrm>
            <a:off x="1198288" y="4486021"/>
            <a:ext cx="10058401" cy="114300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pPr defTabSz="914400">
              <a:lnSpc>
                <a:spcPct val="90000"/>
              </a:lnSpc>
              <a:spcBef>
                <a:spcPts val="1200"/>
              </a:spcBef>
              <a:defRPr sz="2400" cap="all" spc="200">
                <a:solidFill>
                  <a:srgbClr val="344068"/>
                </a:solidFill>
                <a:latin typeface="+mj-lt"/>
                <a:ea typeface="+mj-ea"/>
                <a:cs typeface="+mj-cs"/>
                <a:sym typeface="Calibri"/>
              </a:defRPr>
            </a:pPr>
            <a:r>
              <a:rPr lang="en-US" sz="2400" cap="all" spc="200" dirty="0">
                <a:solidFill>
                  <a:srgbClr val="344068"/>
                </a:solidFill>
                <a:sym typeface="Calibri"/>
              </a:rPr>
              <a:t>Tananyagelem„E2”: </a:t>
            </a:r>
            <a:r>
              <a:rPr lang="en-US" sz="2400" cap="all" spc="200" dirty="0" err="1">
                <a:solidFill>
                  <a:srgbClr val="344068"/>
                </a:solidFill>
                <a:sym typeface="Calibri"/>
              </a:rPr>
              <a:t>Az</a:t>
            </a:r>
            <a:r>
              <a:rPr lang="en-US" sz="2400" cap="all" spc="200" dirty="0">
                <a:solidFill>
                  <a:srgbClr val="344068"/>
                </a:solidFill>
                <a:sym typeface="Calibri"/>
              </a:rPr>
              <a:t> </a:t>
            </a:r>
            <a:r>
              <a:rPr lang="en-US" sz="2400" cap="all" spc="200" dirty="0" err="1">
                <a:solidFill>
                  <a:srgbClr val="344068"/>
                </a:solidFill>
                <a:sym typeface="Calibri"/>
              </a:rPr>
              <a:t>adottságok</a:t>
            </a:r>
            <a:r>
              <a:rPr lang="en-US" sz="2400" cap="all" spc="200" dirty="0">
                <a:solidFill>
                  <a:srgbClr val="344068"/>
                </a:solidFill>
                <a:sym typeface="Calibri"/>
              </a:rPr>
              <a:t> </a:t>
            </a:r>
            <a:r>
              <a:rPr lang="en-US" sz="2400" cap="all" spc="200" dirty="0" err="1">
                <a:solidFill>
                  <a:srgbClr val="344068"/>
                </a:solidFill>
                <a:sym typeface="Calibri"/>
              </a:rPr>
              <a:t>Szélesítése</a:t>
            </a:r>
            <a:endParaRPr lang="en-US" sz="2400" cap="all" spc="200" dirty="0">
              <a:solidFill>
                <a:srgbClr val="344068"/>
              </a:solidFill>
              <a:sym typeface="Calibri"/>
            </a:endParaRPr>
          </a:p>
          <a:p>
            <a:pPr defTabSz="914400">
              <a:lnSpc>
                <a:spcPct val="90000"/>
              </a:lnSpc>
              <a:spcBef>
                <a:spcPts val="1200"/>
              </a:spcBef>
              <a:defRPr sz="2000" cap="all" spc="200">
                <a:solidFill>
                  <a:srgbClr val="344068"/>
                </a:solidFill>
                <a:latin typeface="+mj-lt"/>
                <a:ea typeface="+mj-ea"/>
                <a:cs typeface="+mj-cs"/>
                <a:sym typeface="Calibri"/>
              </a:defRPr>
            </a:pPr>
            <a:r>
              <a:rPr lang="en-US" sz="2000" cap="all" spc="200" dirty="0" err="1">
                <a:solidFill>
                  <a:srgbClr val="344068"/>
                </a:solidFill>
                <a:sym typeface="Calibri"/>
              </a:rPr>
              <a:t>Összeállította</a:t>
            </a:r>
            <a:r>
              <a:rPr lang="en-US" sz="2000" cap="all" spc="200" dirty="0">
                <a:solidFill>
                  <a:srgbClr val="344068"/>
                </a:solidFill>
                <a:sym typeface="Calibri"/>
              </a:rPr>
              <a:t>: Hartyányi </a:t>
            </a:r>
            <a:r>
              <a:rPr lang="en-US" sz="2000" cap="all" spc="200" dirty="0" err="1">
                <a:solidFill>
                  <a:srgbClr val="344068"/>
                </a:solidFill>
                <a:sym typeface="Calibri"/>
              </a:rPr>
              <a:t>mária</a:t>
            </a:r>
            <a:r>
              <a:rPr lang="en-US" sz="2000" cap="all" spc="200" dirty="0">
                <a:solidFill>
                  <a:srgbClr val="344068"/>
                </a:solidFill>
                <a:sym typeface="Calibri"/>
              </a:rPr>
              <a:t> (ITSTUDY)</a:t>
            </a:r>
            <a:r>
              <a:rPr dirty="0"/>
              <a:t>)</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 y="5604112"/>
            <a:ext cx="3236805" cy="923330"/>
          </a:xfrm>
          <a:prstGeom prst="rect">
            <a:avLst/>
          </a:prstGeom>
        </p:spPr>
      </p:pic>
      <p:sp>
        <p:nvSpPr>
          <p:cNvPr id="2" name="Rectangle 1"/>
          <p:cNvSpPr/>
          <p:nvPr/>
        </p:nvSpPr>
        <p:spPr>
          <a:xfrm>
            <a:off x="3236802" y="5789931"/>
            <a:ext cx="8809264" cy="830997"/>
          </a:xfrm>
          <a:prstGeom prst="rect">
            <a:avLst/>
          </a:prstGeom>
        </p:spPr>
        <p:txBody>
          <a:bodyPr wrap="square">
            <a:spAutoFit/>
          </a:bodyPr>
          <a:lstStyle/>
          <a:p>
            <a:r>
              <a:rPr lang="hu-HU" sz="1600" dirty="0">
                <a:solidFill>
                  <a:srgbClr val="00000A"/>
                </a:solidFill>
                <a:ea typeface="Calibri" charset="0"/>
                <a:cs typeface="Times New Roman" charset="0"/>
              </a:rPr>
              <a:t>Az </a:t>
            </a:r>
            <a:r>
              <a:rPr lang="hu-HU" sz="1600" dirty="0" err="1">
                <a:solidFill>
                  <a:srgbClr val="00000A"/>
                </a:solidFill>
                <a:ea typeface="Calibri" charset="0"/>
                <a:cs typeface="Times New Roman" charset="0"/>
              </a:rPr>
              <a:t>Európai</a:t>
            </a:r>
            <a:r>
              <a:rPr lang="hu-HU" sz="1600" dirty="0">
                <a:solidFill>
                  <a:srgbClr val="00000A"/>
                </a:solidFill>
                <a:ea typeface="Calibri" charset="0"/>
                <a:cs typeface="Times New Roman" charset="0"/>
              </a:rPr>
              <a:t> </a:t>
            </a:r>
            <a:r>
              <a:rPr lang="hu-HU" sz="1600" dirty="0" err="1">
                <a:solidFill>
                  <a:srgbClr val="00000A"/>
                </a:solidFill>
                <a:ea typeface="Calibri" charset="0"/>
                <a:cs typeface="Times New Roman" charset="0"/>
              </a:rPr>
              <a:t>Bizottság</a:t>
            </a:r>
            <a:r>
              <a:rPr lang="hu-HU" sz="1600" dirty="0">
                <a:solidFill>
                  <a:srgbClr val="00000A"/>
                </a:solidFill>
                <a:ea typeface="Calibri" charset="0"/>
                <a:cs typeface="Times New Roman" charset="0"/>
              </a:rPr>
              <a:t> </a:t>
            </a:r>
            <a:r>
              <a:rPr lang="hu-HU" sz="1600" dirty="0" err="1">
                <a:solidFill>
                  <a:srgbClr val="00000A"/>
                </a:solidFill>
                <a:ea typeface="Calibri" charset="0"/>
                <a:cs typeface="Times New Roman" charset="0"/>
              </a:rPr>
              <a:t>támogatást</a:t>
            </a:r>
            <a:r>
              <a:rPr lang="hu-HU" sz="1600" dirty="0">
                <a:solidFill>
                  <a:srgbClr val="00000A"/>
                </a:solidFill>
                <a:ea typeface="Calibri" charset="0"/>
                <a:cs typeface="Times New Roman" charset="0"/>
              </a:rPr>
              <a:t> </a:t>
            </a:r>
            <a:r>
              <a:rPr lang="hu-HU" sz="1600" dirty="0" err="1">
                <a:solidFill>
                  <a:srgbClr val="00000A"/>
                </a:solidFill>
                <a:ea typeface="Calibri" charset="0"/>
                <a:cs typeface="Times New Roman" charset="0"/>
              </a:rPr>
              <a:t>nyújtott</a:t>
            </a:r>
            <a:r>
              <a:rPr lang="hu-HU" sz="1600" dirty="0">
                <a:solidFill>
                  <a:srgbClr val="00000A"/>
                </a:solidFill>
                <a:ea typeface="Calibri" charset="0"/>
                <a:cs typeface="Times New Roman" charset="0"/>
              </a:rPr>
              <a:t> ennek a projektnek a </a:t>
            </a:r>
            <a:r>
              <a:rPr lang="hu-HU" sz="1600" dirty="0" err="1">
                <a:solidFill>
                  <a:srgbClr val="00000A"/>
                </a:solidFill>
                <a:ea typeface="Calibri" charset="0"/>
                <a:cs typeface="Times New Roman" charset="0"/>
              </a:rPr>
              <a:t>költségeihez</a:t>
            </a:r>
            <a:r>
              <a:rPr lang="hu-HU" sz="1600" dirty="0">
                <a:solidFill>
                  <a:srgbClr val="00000A"/>
                </a:solidFill>
                <a:ea typeface="Calibri" charset="0"/>
                <a:cs typeface="Times New Roman" charset="0"/>
              </a:rPr>
              <a:t>. Ez a </a:t>
            </a:r>
            <a:r>
              <a:rPr lang="hu-HU" sz="1600" dirty="0" err="1">
                <a:solidFill>
                  <a:srgbClr val="00000A"/>
                </a:solidFill>
                <a:ea typeface="Calibri" charset="0"/>
                <a:cs typeface="Times New Roman" charset="0"/>
              </a:rPr>
              <a:t>kiadvány</a:t>
            </a:r>
            <a:r>
              <a:rPr lang="hu-HU" sz="1600" dirty="0">
                <a:solidFill>
                  <a:srgbClr val="00000A"/>
                </a:solidFill>
                <a:ea typeface="Calibri" charset="0"/>
                <a:cs typeface="Times New Roman" charset="0"/>
              </a:rPr>
              <a:t> a szerző </a:t>
            </a:r>
            <a:r>
              <a:rPr lang="hu-HU" sz="1600" dirty="0" err="1">
                <a:solidFill>
                  <a:srgbClr val="00000A"/>
                </a:solidFill>
                <a:ea typeface="Calibri" charset="0"/>
                <a:cs typeface="Times New Roman" charset="0"/>
              </a:rPr>
              <a:t>nézeteit</a:t>
            </a:r>
            <a:r>
              <a:rPr lang="hu-HU" sz="1600" dirty="0">
                <a:solidFill>
                  <a:srgbClr val="00000A"/>
                </a:solidFill>
                <a:ea typeface="Calibri" charset="0"/>
                <a:cs typeface="Times New Roman" charset="0"/>
              </a:rPr>
              <a:t> </a:t>
            </a:r>
            <a:r>
              <a:rPr lang="hu-HU" sz="1600" dirty="0" err="1">
                <a:solidFill>
                  <a:srgbClr val="00000A"/>
                </a:solidFill>
                <a:ea typeface="Calibri" charset="0"/>
                <a:cs typeface="Times New Roman" charset="0"/>
              </a:rPr>
              <a:t>tükrözi</a:t>
            </a:r>
            <a:r>
              <a:rPr lang="hu-HU" sz="1600" dirty="0">
                <a:solidFill>
                  <a:srgbClr val="00000A"/>
                </a:solidFill>
                <a:ea typeface="Calibri" charset="0"/>
                <a:cs typeface="Times New Roman" charset="0"/>
              </a:rPr>
              <a:t>, </a:t>
            </a:r>
            <a:r>
              <a:rPr lang="hu-HU" sz="1600" dirty="0" err="1">
                <a:solidFill>
                  <a:srgbClr val="00000A"/>
                </a:solidFill>
                <a:ea typeface="Calibri" charset="0"/>
                <a:cs typeface="Times New Roman" charset="0"/>
              </a:rPr>
              <a:t>és</a:t>
            </a:r>
            <a:r>
              <a:rPr lang="hu-HU" sz="1600" dirty="0">
                <a:solidFill>
                  <a:srgbClr val="00000A"/>
                </a:solidFill>
                <a:ea typeface="Calibri" charset="0"/>
                <a:cs typeface="Times New Roman" charset="0"/>
              </a:rPr>
              <a:t> az </a:t>
            </a:r>
            <a:r>
              <a:rPr lang="hu-HU" sz="1600" dirty="0" err="1">
                <a:solidFill>
                  <a:srgbClr val="00000A"/>
                </a:solidFill>
                <a:ea typeface="Calibri" charset="0"/>
                <a:cs typeface="Times New Roman" charset="0"/>
              </a:rPr>
              <a:t>Európai</a:t>
            </a:r>
            <a:r>
              <a:rPr lang="hu-HU" sz="1600" dirty="0">
                <a:solidFill>
                  <a:srgbClr val="00000A"/>
                </a:solidFill>
                <a:ea typeface="Calibri" charset="0"/>
                <a:cs typeface="Times New Roman" charset="0"/>
              </a:rPr>
              <a:t> </a:t>
            </a:r>
            <a:r>
              <a:rPr lang="hu-HU" sz="1600" dirty="0" err="1">
                <a:solidFill>
                  <a:srgbClr val="00000A"/>
                </a:solidFill>
                <a:ea typeface="Calibri" charset="0"/>
                <a:cs typeface="Times New Roman" charset="0"/>
              </a:rPr>
              <a:t>Bizottság</a:t>
            </a:r>
            <a:r>
              <a:rPr lang="hu-HU" sz="1600" dirty="0">
                <a:solidFill>
                  <a:srgbClr val="00000A"/>
                </a:solidFill>
                <a:ea typeface="Calibri" charset="0"/>
                <a:cs typeface="Times New Roman" charset="0"/>
              </a:rPr>
              <a:t> nem tehető </a:t>
            </a:r>
            <a:r>
              <a:rPr lang="hu-HU" sz="1600" dirty="0" err="1">
                <a:solidFill>
                  <a:srgbClr val="00000A"/>
                </a:solidFill>
                <a:ea typeface="Calibri" charset="0"/>
                <a:cs typeface="Times New Roman" charset="0"/>
              </a:rPr>
              <a:t>felelősse</a:t>
            </a:r>
            <a:r>
              <a:rPr lang="hu-HU" sz="1600" dirty="0">
                <a:solidFill>
                  <a:srgbClr val="00000A"/>
                </a:solidFill>
                <a:ea typeface="Calibri" charset="0"/>
                <a:cs typeface="Times New Roman" charset="0"/>
              </a:rPr>
              <a:t>́ az abban foglaltak bárminemű </a:t>
            </a:r>
            <a:r>
              <a:rPr lang="hu-HU" sz="1600" dirty="0" err="1">
                <a:solidFill>
                  <a:srgbClr val="00000A"/>
                </a:solidFill>
                <a:ea typeface="Calibri" charset="0"/>
                <a:cs typeface="Times New Roman" charset="0"/>
              </a:rPr>
              <a:t>felhasználásáért</a:t>
            </a:r>
            <a:r>
              <a:rPr lang="hu-HU" sz="1600" dirty="0">
                <a:solidFill>
                  <a:srgbClr val="00000A"/>
                </a:solidFill>
                <a:ea typeface="Calibri" charset="0"/>
                <a:cs typeface="Times New Roman" charset="0"/>
              </a:rPr>
              <a:t>.</a:t>
            </a:r>
            <a:r>
              <a:rPr lang="hu-HU" sz="1600" dirty="0"/>
              <a:t>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4303" y="1951593"/>
            <a:ext cx="10268262" cy="1446550"/>
          </a:xfrm>
          <a:prstGeom prst="rect">
            <a:avLst/>
          </a:prstGeom>
        </p:spPr>
        <p:txBody>
          <a:bodyPr wrap="square">
            <a:spAutoFit/>
          </a:bodyPr>
          <a:lstStyle/>
          <a:p>
            <a:r>
              <a:rPr lang="en-US" sz="4400" b="1" dirty="0" err="1">
                <a:solidFill>
                  <a:srgbClr val="444444"/>
                </a:solidFill>
                <a:latin typeface="+mj-lt"/>
              </a:rPr>
              <a:t>Az</a:t>
            </a:r>
            <a:r>
              <a:rPr lang="en-US" sz="4400" b="1" dirty="0">
                <a:solidFill>
                  <a:srgbClr val="444444"/>
                </a:solidFill>
                <a:latin typeface="+mj-lt"/>
              </a:rPr>
              <a:t> </a:t>
            </a:r>
            <a:r>
              <a:rPr lang="en-US" sz="4400" b="1" dirty="0" err="1">
                <a:solidFill>
                  <a:srgbClr val="444444"/>
                </a:solidFill>
                <a:latin typeface="+mj-lt"/>
              </a:rPr>
              <a:t>oktatás</a:t>
            </a:r>
            <a:r>
              <a:rPr lang="en-US" sz="4400" b="1" dirty="0">
                <a:solidFill>
                  <a:srgbClr val="444444"/>
                </a:solidFill>
                <a:latin typeface="+mj-lt"/>
              </a:rPr>
              <a:t> </a:t>
            </a:r>
            <a:r>
              <a:rPr lang="en-US" sz="4400" b="1" dirty="0" err="1">
                <a:solidFill>
                  <a:srgbClr val="444444"/>
                </a:solidFill>
                <a:latin typeface="+mj-lt"/>
              </a:rPr>
              <a:t>és</a:t>
            </a:r>
            <a:r>
              <a:rPr lang="en-US" sz="4400" b="1" dirty="0">
                <a:solidFill>
                  <a:srgbClr val="444444"/>
                </a:solidFill>
                <a:latin typeface="+mj-lt"/>
              </a:rPr>
              <a:t> </a:t>
            </a:r>
            <a:r>
              <a:rPr lang="en-US" sz="4400" b="1" dirty="0" err="1">
                <a:solidFill>
                  <a:srgbClr val="444444"/>
                </a:solidFill>
                <a:latin typeface="+mj-lt"/>
              </a:rPr>
              <a:t>képzés</a:t>
            </a:r>
            <a:r>
              <a:rPr lang="en-US" sz="4400" b="1" dirty="0">
                <a:solidFill>
                  <a:srgbClr val="444444"/>
                </a:solidFill>
                <a:latin typeface="+mj-lt"/>
              </a:rPr>
              <a:t> </a:t>
            </a:r>
            <a:r>
              <a:rPr lang="en-US" sz="4400" b="1" dirty="0" err="1">
                <a:solidFill>
                  <a:srgbClr val="444444"/>
                </a:solidFill>
                <a:latin typeface="+mj-lt"/>
              </a:rPr>
              <a:t>terén</a:t>
            </a:r>
            <a:r>
              <a:rPr lang="en-US" sz="4400" b="1" dirty="0">
                <a:solidFill>
                  <a:srgbClr val="444444"/>
                </a:solidFill>
                <a:latin typeface="+mj-lt"/>
              </a:rPr>
              <a:t> </a:t>
            </a:r>
            <a:r>
              <a:rPr lang="en-US" sz="4400" b="1" dirty="0" err="1">
                <a:solidFill>
                  <a:srgbClr val="444444"/>
                </a:solidFill>
                <a:latin typeface="+mj-lt"/>
              </a:rPr>
              <a:t>folytatott</a:t>
            </a:r>
            <a:r>
              <a:rPr lang="en-US" sz="4400" b="1" dirty="0">
                <a:solidFill>
                  <a:srgbClr val="444444"/>
                </a:solidFill>
                <a:latin typeface="+mj-lt"/>
              </a:rPr>
              <a:t> </a:t>
            </a:r>
            <a:r>
              <a:rPr lang="en-US" sz="4400" b="1" dirty="0" err="1">
                <a:solidFill>
                  <a:srgbClr val="444444"/>
                </a:solidFill>
                <a:latin typeface="+mj-lt"/>
              </a:rPr>
              <a:t>uniós</a:t>
            </a:r>
            <a:r>
              <a:rPr lang="en-US" sz="4400" b="1" dirty="0">
                <a:solidFill>
                  <a:srgbClr val="444444"/>
                </a:solidFill>
                <a:latin typeface="+mj-lt"/>
              </a:rPr>
              <a:t> </a:t>
            </a:r>
            <a:r>
              <a:rPr lang="en-US" sz="4400" b="1" dirty="0" err="1">
                <a:solidFill>
                  <a:srgbClr val="444444"/>
                </a:solidFill>
                <a:latin typeface="+mj-lt"/>
              </a:rPr>
              <a:t>együttműködés</a:t>
            </a:r>
            <a:r>
              <a:rPr lang="en-US" sz="4400" b="1" dirty="0">
                <a:solidFill>
                  <a:srgbClr val="444444"/>
                </a:solidFill>
                <a:latin typeface="+mj-lt"/>
              </a:rPr>
              <a:t> - </a:t>
            </a:r>
            <a:r>
              <a:rPr lang="en-US" sz="4400" b="1" dirty="0" err="1">
                <a:solidFill>
                  <a:srgbClr val="444444"/>
                </a:solidFill>
                <a:latin typeface="+mj-lt"/>
              </a:rPr>
              <a:t>Oktatás</a:t>
            </a:r>
            <a:r>
              <a:rPr lang="en-US" sz="4400" b="1" dirty="0">
                <a:solidFill>
                  <a:srgbClr val="444444"/>
                </a:solidFill>
                <a:latin typeface="+mj-lt"/>
              </a:rPr>
              <a:t> </a:t>
            </a:r>
            <a:r>
              <a:rPr lang="en-US" sz="4400" b="1" dirty="0" err="1">
                <a:solidFill>
                  <a:srgbClr val="444444"/>
                </a:solidFill>
                <a:latin typeface="+mj-lt"/>
              </a:rPr>
              <a:t>és</a:t>
            </a:r>
            <a:r>
              <a:rPr lang="en-US" sz="4400" b="1" dirty="0">
                <a:solidFill>
                  <a:srgbClr val="444444"/>
                </a:solidFill>
                <a:latin typeface="+mj-lt"/>
              </a:rPr>
              <a:t> </a:t>
            </a:r>
            <a:r>
              <a:rPr lang="en-US" sz="4400" b="1" dirty="0" err="1">
                <a:solidFill>
                  <a:srgbClr val="444444"/>
                </a:solidFill>
                <a:latin typeface="+mj-lt"/>
              </a:rPr>
              <a:t>képzés</a:t>
            </a:r>
            <a:r>
              <a:rPr lang="en-US" sz="4400" b="1" dirty="0">
                <a:solidFill>
                  <a:srgbClr val="444444"/>
                </a:solidFill>
                <a:latin typeface="+mj-lt"/>
              </a:rPr>
              <a:t> 2020</a:t>
            </a:r>
            <a:endParaRPr lang="en-GB" sz="4400" dirty="0">
              <a:latin typeface="+mj-lt"/>
            </a:endParaRPr>
          </a:p>
        </p:txBody>
      </p:sp>
      <p:sp>
        <p:nvSpPr>
          <p:cNvPr id="3" name="Rectangle 2"/>
          <p:cNvSpPr/>
          <p:nvPr/>
        </p:nvSpPr>
        <p:spPr>
          <a:xfrm>
            <a:off x="2688236" y="4177950"/>
            <a:ext cx="6096000" cy="1200329"/>
          </a:xfrm>
          <a:prstGeom prst="rect">
            <a:avLst/>
          </a:prstGeom>
        </p:spPr>
        <p:txBody>
          <a:bodyPr>
            <a:spAutoFit/>
          </a:bodyPr>
          <a:lstStyle/>
          <a:p>
            <a:pPr algn="ctr" fontAlgn="base"/>
            <a:r>
              <a:rPr lang="en-US" b="1" dirty="0">
                <a:solidFill>
                  <a:srgbClr val="444444"/>
                </a:solidFill>
                <a:latin typeface="Times New Roman" charset="0"/>
              </a:rPr>
              <a:t>A </a:t>
            </a:r>
            <a:r>
              <a:rPr lang="en-US" b="1" dirty="0" err="1">
                <a:solidFill>
                  <a:srgbClr val="444444"/>
                </a:solidFill>
                <a:latin typeface="Times New Roman" charset="0"/>
              </a:rPr>
              <a:t>Tanács</a:t>
            </a:r>
            <a:r>
              <a:rPr lang="en-US" b="1" dirty="0">
                <a:solidFill>
                  <a:srgbClr val="444444"/>
                </a:solidFill>
                <a:latin typeface="Times New Roman" charset="0"/>
              </a:rPr>
              <a:t> </a:t>
            </a:r>
            <a:r>
              <a:rPr lang="en-US" b="1" dirty="0" err="1">
                <a:solidFill>
                  <a:srgbClr val="444444"/>
                </a:solidFill>
                <a:latin typeface="Times New Roman" charset="0"/>
              </a:rPr>
              <a:t>következtetései</a:t>
            </a:r>
            <a:r>
              <a:rPr lang="en-US" b="1" dirty="0">
                <a:solidFill>
                  <a:srgbClr val="444444"/>
                </a:solidFill>
                <a:latin typeface="Times New Roman" charset="0"/>
              </a:rPr>
              <a:t> (2009. </a:t>
            </a:r>
            <a:r>
              <a:rPr lang="en-US" b="1" dirty="0" err="1">
                <a:solidFill>
                  <a:srgbClr val="444444"/>
                </a:solidFill>
                <a:latin typeface="Times New Roman" charset="0"/>
              </a:rPr>
              <a:t>május</a:t>
            </a:r>
            <a:r>
              <a:rPr lang="en-US" b="1" dirty="0">
                <a:solidFill>
                  <a:srgbClr val="444444"/>
                </a:solidFill>
                <a:latin typeface="Times New Roman" charset="0"/>
              </a:rPr>
              <a:t> 12.) </a:t>
            </a:r>
            <a:r>
              <a:rPr lang="en-US" b="1" dirty="0" err="1">
                <a:solidFill>
                  <a:srgbClr val="444444"/>
                </a:solidFill>
                <a:latin typeface="Times New Roman" charset="0"/>
              </a:rPr>
              <a:t>az</a:t>
            </a:r>
            <a:r>
              <a:rPr lang="en-US" b="1" dirty="0">
                <a:solidFill>
                  <a:srgbClr val="444444"/>
                </a:solidFill>
                <a:latin typeface="Times New Roman" charset="0"/>
              </a:rPr>
              <a:t> </a:t>
            </a:r>
            <a:r>
              <a:rPr lang="en-US" b="1" dirty="0" err="1">
                <a:solidFill>
                  <a:srgbClr val="444444"/>
                </a:solidFill>
                <a:latin typeface="Times New Roman" charset="0"/>
              </a:rPr>
              <a:t>oktatás</a:t>
            </a:r>
            <a:r>
              <a:rPr lang="en-US" b="1" dirty="0">
                <a:solidFill>
                  <a:srgbClr val="444444"/>
                </a:solidFill>
                <a:latin typeface="Times New Roman" charset="0"/>
              </a:rPr>
              <a:t> </a:t>
            </a:r>
            <a:r>
              <a:rPr lang="en-US" b="1" dirty="0" err="1">
                <a:solidFill>
                  <a:srgbClr val="444444"/>
                </a:solidFill>
                <a:latin typeface="Times New Roman" charset="0"/>
              </a:rPr>
              <a:t>és</a:t>
            </a:r>
            <a:r>
              <a:rPr lang="en-US" b="1" dirty="0">
                <a:solidFill>
                  <a:srgbClr val="444444"/>
                </a:solidFill>
                <a:latin typeface="Times New Roman" charset="0"/>
              </a:rPr>
              <a:t> </a:t>
            </a:r>
            <a:r>
              <a:rPr lang="en-US" b="1" dirty="0" err="1">
                <a:solidFill>
                  <a:srgbClr val="444444"/>
                </a:solidFill>
                <a:latin typeface="Times New Roman" charset="0"/>
              </a:rPr>
              <a:t>képzés</a:t>
            </a:r>
            <a:r>
              <a:rPr lang="en-US" b="1" dirty="0">
                <a:solidFill>
                  <a:srgbClr val="444444"/>
                </a:solidFill>
                <a:latin typeface="Times New Roman" charset="0"/>
              </a:rPr>
              <a:t> </a:t>
            </a:r>
            <a:r>
              <a:rPr lang="en-US" b="1" dirty="0" err="1">
                <a:solidFill>
                  <a:srgbClr val="444444"/>
                </a:solidFill>
                <a:latin typeface="Times New Roman" charset="0"/>
              </a:rPr>
              <a:t>terén</a:t>
            </a:r>
            <a:r>
              <a:rPr lang="en-US" b="1" dirty="0">
                <a:solidFill>
                  <a:srgbClr val="444444"/>
                </a:solidFill>
                <a:latin typeface="Times New Roman" charset="0"/>
              </a:rPr>
              <a:t> </a:t>
            </a:r>
            <a:r>
              <a:rPr lang="en-US" b="1" dirty="0" err="1">
                <a:solidFill>
                  <a:srgbClr val="444444"/>
                </a:solidFill>
                <a:latin typeface="Times New Roman" charset="0"/>
              </a:rPr>
              <a:t>folytatott</a:t>
            </a:r>
            <a:r>
              <a:rPr lang="en-US" b="1" dirty="0">
                <a:solidFill>
                  <a:srgbClr val="444444"/>
                </a:solidFill>
                <a:latin typeface="Times New Roman" charset="0"/>
              </a:rPr>
              <a:t> </a:t>
            </a:r>
            <a:r>
              <a:rPr lang="en-US" b="1" dirty="0" err="1">
                <a:solidFill>
                  <a:srgbClr val="444444"/>
                </a:solidFill>
                <a:latin typeface="Times New Roman" charset="0"/>
              </a:rPr>
              <a:t>európai</a:t>
            </a:r>
            <a:r>
              <a:rPr lang="en-US" b="1" dirty="0">
                <a:solidFill>
                  <a:srgbClr val="444444"/>
                </a:solidFill>
                <a:latin typeface="Times New Roman" charset="0"/>
              </a:rPr>
              <a:t> </a:t>
            </a:r>
            <a:r>
              <a:rPr lang="en-US" b="1" dirty="0" err="1">
                <a:solidFill>
                  <a:srgbClr val="444444"/>
                </a:solidFill>
                <a:latin typeface="Times New Roman" charset="0"/>
              </a:rPr>
              <a:t>együttműködés</a:t>
            </a:r>
            <a:r>
              <a:rPr lang="en-US" b="1" dirty="0">
                <a:solidFill>
                  <a:srgbClr val="444444"/>
                </a:solidFill>
                <a:latin typeface="Times New Roman" charset="0"/>
              </a:rPr>
              <a:t> </a:t>
            </a:r>
            <a:r>
              <a:rPr lang="en-US" b="1" dirty="0" err="1">
                <a:solidFill>
                  <a:srgbClr val="444444"/>
                </a:solidFill>
                <a:latin typeface="Times New Roman" charset="0"/>
              </a:rPr>
              <a:t>stratégiai</a:t>
            </a:r>
            <a:r>
              <a:rPr lang="en-US" b="1" dirty="0">
                <a:solidFill>
                  <a:srgbClr val="444444"/>
                </a:solidFill>
                <a:latin typeface="Times New Roman" charset="0"/>
              </a:rPr>
              <a:t> </a:t>
            </a:r>
            <a:r>
              <a:rPr lang="en-US" b="1" dirty="0" err="1">
                <a:solidFill>
                  <a:srgbClr val="444444"/>
                </a:solidFill>
                <a:latin typeface="Times New Roman" charset="0"/>
              </a:rPr>
              <a:t>keretrendszeréről</a:t>
            </a:r>
            <a:r>
              <a:rPr lang="en-US" b="1" dirty="0">
                <a:solidFill>
                  <a:srgbClr val="444444"/>
                </a:solidFill>
                <a:latin typeface="Times New Roman" charset="0"/>
              </a:rPr>
              <a:t> („</a:t>
            </a:r>
            <a:r>
              <a:rPr lang="en-US" b="1" dirty="0" err="1">
                <a:solidFill>
                  <a:srgbClr val="444444"/>
                </a:solidFill>
                <a:latin typeface="Times New Roman" charset="0"/>
              </a:rPr>
              <a:t>Oktatás</a:t>
            </a:r>
            <a:r>
              <a:rPr lang="en-US" b="1" dirty="0">
                <a:solidFill>
                  <a:srgbClr val="444444"/>
                </a:solidFill>
                <a:latin typeface="Times New Roman" charset="0"/>
              </a:rPr>
              <a:t> </a:t>
            </a:r>
            <a:r>
              <a:rPr lang="en-US" b="1" dirty="0" err="1">
                <a:solidFill>
                  <a:srgbClr val="444444"/>
                </a:solidFill>
                <a:latin typeface="Times New Roman" charset="0"/>
              </a:rPr>
              <a:t>és</a:t>
            </a:r>
            <a:r>
              <a:rPr lang="en-US" b="1" dirty="0">
                <a:solidFill>
                  <a:srgbClr val="444444"/>
                </a:solidFill>
                <a:latin typeface="Times New Roman" charset="0"/>
              </a:rPr>
              <a:t> </a:t>
            </a:r>
            <a:r>
              <a:rPr lang="en-US" b="1" dirty="0" err="1">
                <a:solidFill>
                  <a:srgbClr val="444444"/>
                </a:solidFill>
                <a:latin typeface="Times New Roman" charset="0"/>
              </a:rPr>
              <a:t>képzés</a:t>
            </a:r>
            <a:r>
              <a:rPr lang="en-US" b="1" dirty="0">
                <a:solidFill>
                  <a:srgbClr val="444444"/>
                </a:solidFill>
                <a:latin typeface="Times New Roman" charset="0"/>
              </a:rPr>
              <a:t> 2020”)</a:t>
            </a:r>
          </a:p>
          <a:p>
            <a:pPr algn="ctr" fontAlgn="base"/>
            <a:r>
              <a:rPr lang="en-US" dirty="0">
                <a:solidFill>
                  <a:srgbClr val="444444"/>
                </a:solidFill>
                <a:latin typeface="Times New Roman" charset="0"/>
              </a:rPr>
              <a:t>2009/C 119/02</a:t>
            </a:r>
          </a:p>
        </p:txBody>
      </p:sp>
    </p:spTree>
    <p:extLst>
      <p:ext uri="{BB962C8B-B14F-4D97-AF65-F5344CB8AC3E}">
        <p14:creationId xmlns:p14="http://schemas.microsoft.com/office/powerpoint/2010/main" val="54506062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06400" y="2875366"/>
            <a:ext cx="3523343" cy="3379125"/>
          </a:xfrm>
        </p:spPr>
        <p:txBody>
          <a:bodyPr>
            <a:normAutofit fontScale="92500"/>
          </a:bodyPr>
          <a:lstStyle/>
          <a:p>
            <a:pPr algn="ctr"/>
            <a:r>
              <a:rPr lang="en-GB" sz="4000" dirty="0" err="1">
                <a:solidFill>
                  <a:schemeClr val="bg1"/>
                </a:solidFill>
              </a:rPr>
              <a:t>Nézd</a:t>
            </a:r>
            <a:r>
              <a:rPr lang="en-GB" sz="4000" dirty="0">
                <a:solidFill>
                  <a:schemeClr val="bg1"/>
                </a:solidFill>
              </a:rPr>
              <a:t> meg a </a:t>
            </a:r>
            <a:r>
              <a:rPr lang="en-GB" sz="4000" dirty="0" err="1">
                <a:solidFill>
                  <a:schemeClr val="bg1"/>
                </a:solidFill>
              </a:rPr>
              <a:t>videót</a:t>
            </a:r>
            <a:r>
              <a:rPr lang="en-GB" sz="4000" dirty="0">
                <a:solidFill>
                  <a:schemeClr val="bg1"/>
                </a:solidFill>
              </a:rPr>
              <a:t>, </a:t>
            </a:r>
            <a:r>
              <a:rPr lang="en-GB" sz="4000" dirty="0" err="1">
                <a:solidFill>
                  <a:schemeClr val="bg1"/>
                </a:solidFill>
              </a:rPr>
              <a:t>hogy</a:t>
            </a:r>
            <a:r>
              <a:rPr lang="en-GB" sz="4000" dirty="0">
                <a:solidFill>
                  <a:schemeClr val="bg1"/>
                </a:solidFill>
              </a:rPr>
              <a:t> </a:t>
            </a:r>
            <a:r>
              <a:rPr lang="en-GB" sz="4000" dirty="0" err="1">
                <a:solidFill>
                  <a:schemeClr val="bg1"/>
                </a:solidFill>
              </a:rPr>
              <a:t>többet</a:t>
            </a:r>
            <a:r>
              <a:rPr lang="en-GB" sz="4000" dirty="0">
                <a:solidFill>
                  <a:schemeClr val="bg1"/>
                </a:solidFill>
              </a:rPr>
              <a:t> </a:t>
            </a:r>
            <a:r>
              <a:rPr lang="en-GB" sz="4000" dirty="0" err="1">
                <a:solidFill>
                  <a:schemeClr val="bg1"/>
                </a:solidFill>
              </a:rPr>
              <a:t>tudj</a:t>
            </a:r>
            <a:r>
              <a:rPr lang="en-GB" sz="4000" dirty="0">
                <a:solidFill>
                  <a:schemeClr val="bg1"/>
                </a:solidFill>
              </a:rPr>
              <a:t> meg </a:t>
            </a:r>
            <a:r>
              <a:rPr lang="en-GB" sz="4000" dirty="0" err="1">
                <a:solidFill>
                  <a:schemeClr val="bg1"/>
                </a:solidFill>
              </a:rPr>
              <a:t>az</a:t>
            </a:r>
            <a:r>
              <a:rPr lang="en-GB" sz="4000" dirty="0">
                <a:solidFill>
                  <a:schemeClr val="bg1"/>
                </a:solidFill>
              </a:rPr>
              <a:t> ET 2020 </a:t>
            </a:r>
            <a:r>
              <a:rPr lang="en-GB" sz="4000" dirty="0" err="1">
                <a:solidFill>
                  <a:schemeClr val="bg1"/>
                </a:solidFill>
              </a:rPr>
              <a:t>programról</a:t>
            </a:r>
            <a:r>
              <a:rPr lang="en-GB" sz="4000" dirty="0">
                <a:solidFill>
                  <a:schemeClr val="bg1"/>
                </a:solidFill>
              </a:rPr>
              <a:t>!</a:t>
            </a:r>
          </a:p>
          <a:p>
            <a:pPr algn="ctr"/>
            <a:endParaRPr lang="hu-HU" dirty="0"/>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7714" r="9558" b="-10190"/>
          <a:stretch/>
        </p:blipFill>
        <p:spPr>
          <a:xfrm>
            <a:off x="729343" y="731519"/>
            <a:ext cx="2579914" cy="2143847"/>
          </a:xfrm>
          <a:prstGeom prst="rect">
            <a:avLst/>
          </a:prstGeom>
        </p:spPr>
      </p:pic>
      <p:pic>
        <p:nvPicPr>
          <p:cNvPr id="6" name="et2020_en (4).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449472" y="1197429"/>
            <a:ext cx="7431313" cy="4180114"/>
          </a:xfrm>
          <a:prstGeom prst="rect">
            <a:avLst/>
          </a:prstGeom>
        </p:spPr>
      </p:pic>
    </p:spTree>
    <p:extLst>
      <p:ext uri="{BB962C8B-B14F-4D97-AF65-F5344CB8AC3E}">
        <p14:creationId xmlns:p14="http://schemas.microsoft.com/office/powerpoint/2010/main" val="469576966"/>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Négy</a:t>
            </a:r>
            <a:r>
              <a:rPr lang="en-US" dirty="0"/>
              <a:t> </a:t>
            </a:r>
            <a:r>
              <a:rPr lang="en-US" dirty="0" err="1"/>
              <a:t>stratégiai</a:t>
            </a:r>
            <a:r>
              <a:rPr lang="en-US" dirty="0"/>
              <a:t> </a:t>
            </a:r>
            <a:r>
              <a:rPr lang="en-US" dirty="0" err="1"/>
              <a:t>célkitűzés</a:t>
            </a:r>
            <a:r>
              <a:rPr lang="en-US" dirty="0"/>
              <a:t> </a:t>
            </a:r>
            <a:r>
              <a:rPr lang="mr-IN" dirty="0"/>
              <a:t>–</a:t>
            </a:r>
            <a:r>
              <a:rPr lang="en-US" dirty="0"/>
              <a:t> ET -2020</a:t>
            </a:r>
            <a:endParaRPr lang="en-GB" dirty="0"/>
          </a:p>
        </p:txBody>
      </p:sp>
      <p:sp>
        <p:nvSpPr>
          <p:cNvPr id="3" name="Text Placeholder 2"/>
          <p:cNvSpPr>
            <a:spLocks noGrp="1"/>
          </p:cNvSpPr>
          <p:nvPr>
            <p:ph type="body" idx="1"/>
          </p:nvPr>
        </p:nvSpPr>
        <p:spPr/>
        <p:txBody>
          <a:bodyPr>
            <a:normAutofit fontScale="92500" lnSpcReduction="20000"/>
          </a:bodyPr>
          <a:lstStyle/>
          <a:p>
            <a:endParaRPr lang="en-US" dirty="0"/>
          </a:p>
          <a:p>
            <a:pPr marL="201168" lvl="1" indent="0">
              <a:buNone/>
            </a:pPr>
            <a:r>
              <a:rPr lang="hu-HU" dirty="0"/>
              <a:t>1. </a:t>
            </a:r>
            <a:r>
              <a:rPr lang="hu-HU" b="1" dirty="0">
                <a:solidFill>
                  <a:srgbClr val="FF0000"/>
                </a:solidFill>
              </a:rPr>
              <a:t>Az egész életen át tartó tanulás és a mobilitás </a:t>
            </a:r>
            <a:r>
              <a:rPr lang="hu-HU" dirty="0"/>
              <a:t>megvalósítása, valamint a változásokra jobban reagálni tudó, a világra nyitottabb oktatási és szakképzési rendszerek kialakítása</a:t>
            </a:r>
          </a:p>
          <a:p>
            <a:pPr marL="201168" lvl="1" indent="0">
              <a:buNone/>
            </a:pPr>
            <a:r>
              <a:rPr lang="hu-HU" dirty="0"/>
              <a:t>2. </a:t>
            </a:r>
            <a:r>
              <a:rPr lang="hu-HU" b="1" dirty="0">
                <a:solidFill>
                  <a:srgbClr val="FF0000"/>
                </a:solidFill>
              </a:rPr>
              <a:t>Az oktatás és a képzés minőségének és hatékonyságának javítása</a:t>
            </a:r>
            <a:r>
              <a:rPr lang="hu-HU" dirty="0"/>
              <a:t>, az alapkészségek – vagyis az írás, az olvasás és a számolás – szintjének emelésére, a matematika, a természet- és a műszaki tudományok vonzóbbá tételére és a nyelvi kompetenciák erősítésére fordított nagyobb figyelem révén.</a:t>
            </a:r>
          </a:p>
          <a:p>
            <a:pPr marL="201168" lvl="1" indent="0">
              <a:buNone/>
            </a:pPr>
            <a:r>
              <a:rPr lang="hu-HU" dirty="0"/>
              <a:t>3. </a:t>
            </a:r>
            <a:r>
              <a:rPr lang="hu-HU" b="1" dirty="0">
                <a:solidFill>
                  <a:srgbClr val="FF0000"/>
                </a:solidFill>
              </a:rPr>
              <a:t>A méltányosság, a társadalmi kohézió és az aktív polgári szerepvállalás előmozdítása </a:t>
            </a:r>
            <a:r>
              <a:rPr lang="hu-HU" dirty="0"/>
              <a:t>annak érdekében, hogy valamennyi polgár egész élete során fejleszthesse szakmai készségeit – személyes, szociális vagy gazdasági körülményeitől függetlenül.</a:t>
            </a:r>
          </a:p>
          <a:p>
            <a:pPr marL="201168" lvl="1" indent="0">
              <a:buNone/>
            </a:pPr>
            <a:r>
              <a:rPr lang="hu-HU" dirty="0"/>
              <a:t>4. </a:t>
            </a:r>
            <a:r>
              <a:rPr lang="hu-HU" b="1" dirty="0">
                <a:solidFill>
                  <a:srgbClr val="FF0000"/>
                </a:solidFill>
              </a:rPr>
              <a:t>Az innováció és a kreativitás – a vállalkozói készségeket is beleértve </a:t>
            </a:r>
            <a:r>
              <a:rPr lang="hu-HU" dirty="0"/>
              <a:t>– fejlesztése az oktatás és a képzés minden szintjén, mivel ezek a fenntartható gazdasági fejlődés fő </a:t>
            </a:r>
            <a:r>
              <a:rPr lang="hu-HU" dirty="0" err="1"/>
              <a:t>hajtóerejének</a:t>
            </a:r>
            <a:r>
              <a:rPr lang="hu-HU" dirty="0"/>
              <a:t> számítanak. Különösen a polgárok digitális kompetenciájának fejlesztését, valamint a kezdeményezőkészség, a vállalkozói készségek és a kulturális tudatosság kialakítását szükséges elősegíteni.</a:t>
            </a:r>
          </a:p>
          <a:p>
            <a:br>
              <a:rPr lang="en-US" dirty="0"/>
            </a:br>
            <a:endParaRPr lang="en-US" dirty="0"/>
          </a:p>
        </p:txBody>
      </p:sp>
    </p:spTree>
    <p:extLst>
      <p:ext uri="{BB962C8B-B14F-4D97-AF65-F5344CB8AC3E}">
        <p14:creationId xmlns:p14="http://schemas.microsoft.com/office/powerpoint/2010/main" val="164872126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2514" y="1546161"/>
            <a:ext cx="5310571" cy="3477875"/>
          </a:xfrm>
          <a:prstGeom prst="rect">
            <a:avLst/>
          </a:prstGeom>
        </p:spPr>
        <p:txBody>
          <a:bodyPr wrap="square">
            <a:spAutoFit/>
          </a:bodyPr>
          <a:lstStyle/>
          <a:p>
            <a:pPr algn="ctr"/>
            <a:r>
              <a:rPr lang="en-GB" sz="4400" dirty="0" err="1">
                <a:latin typeface="+mj-ea"/>
                <a:ea typeface="+mj-ea"/>
              </a:rPr>
              <a:t>Nemzetközi</a:t>
            </a:r>
            <a:r>
              <a:rPr lang="en-GB" sz="4400" dirty="0">
                <a:latin typeface="+mj-ea"/>
                <a:ea typeface="+mj-ea"/>
              </a:rPr>
              <a:t> </a:t>
            </a:r>
            <a:r>
              <a:rPr lang="en-GB" sz="4400" dirty="0" err="1">
                <a:latin typeface="+mj-ea"/>
                <a:ea typeface="+mj-ea"/>
              </a:rPr>
              <a:t>együttműködési</a:t>
            </a:r>
            <a:r>
              <a:rPr lang="en-GB" sz="4400" dirty="0">
                <a:latin typeface="+mj-ea"/>
                <a:ea typeface="+mj-ea"/>
              </a:rPr>
              <a:t> </a:t>
            </a:r>
            <a:r>
              <a:rPr lang="en-GB" sz="4400" dirty="0" err="1">
                <a:latin typeface="+mj-ea"/>
                <a:ea typeface="+mj-ea"/>
              </a:rPr>
              <a:t>lehetőségek</a:t>
            </a:r>
            <a:r>
              <a:rPr lang="en-GB" sz="4400" dirty="0">
                <a:latin typeface="+mj-ea"/>
                <a:ea typeface="+mj-ea"/>
              </a:rPr>
              <a:t> </a:t>
            </a:r>
            <a:r>
              <a:rPr lang="en-GB" sz="4400" dirty="0" err="1">
                <a:latin typeface="+mj-ea"/>
                <a:ea typeface="+mj-ea"/>
              </a:rPr>
              <a:t>tanulók</a:t>
            </a:r>
            <a:r>
              <a:rPr lang="en-GB" sz="4400" dirty="0">
                <a:latin typeface="+mj-ea"/>
                <a:ea typeface="+mj-ea"/>
              </a:rPr>
              <a:t>, </a:t>
            </a:r>
            <a:r>
              <a:rPr lang="en-GB" sz="4400" dirty="0" err="1">
                <a:latin typeface="+mj-ea"/>
                <a:ea typeface="+mj-ea"/>
              </a:rPr>
              <a:t>pedagógusok</a:t>
            </a:r>
            <a:r>
              <a:rPr lang="en-GB" sz="4400" dirty="0">
                <a:latin typeface="+mj-ea"/>
                <a:ea typeface="+mj-ea"/>
              </a:rPr>
              <a:t> </a:t>
            </a:r>
            <a:r>
              <a:rPr lang="en-GB" sz="4400" dirty="0" err="1">
                <a:latin typeface="+mj-ea"/>
                <a:ea typeface="+mj-ea"/>
              </a:rPr>
              <a:t>és</a:t>
            </a:r>
            <a:r>
              <a:rPr lang="en-GB" sz="4400" dirty="0">
                <a:latin typeface="+mj-ea"/>
                <a:ea typeface="+mj-ea"/>
              </a:rPr>
              <a:t> </a:t>
            </a:r>
            <a:r>
              <a:rPr lang="en-GB" sz="4400" dirty="0" err="1">
                <a:latin typeface="+mj-ea"/>
                <a:ea typeface="+mj-ea"/>
              </a:rPr>
              <a:t>iskolák</a:t>
            </a:r>
            <a:r>
              <a:rPr lang="en-GB" sz="4400" dirty="0">
                <a:latin typeface="+mj-ea"/>
                <a:ea typeface="+mj-ea"/>
              </a:rPr>
              <a:t> </a:t>
            </a:r>
            <a:r>
              <a:rPr lang="en-GB" sz="4400" dirty="0" err="1">
                <a:latin typeface="+mj-ea"/>
                <a:ea typeface="+mj-ea"/>
              </a:rPr>
              <a:t>számára</a:t>
            </a:r>
            <a:endParaRPr lang="en-GB" sz="4400" dirty="0">
              <a:latin typeface="+mj-ea"/>
              <a:ea typeface="+mj-ea"/>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6114" y="1940931"/>
            <a:ext cx="3918857" cy="2688336"/>
          </a:xfrm>
          <a:prstGeom prst="rect">
            <a:avLst/>
          </a:prstGeom>
        </p:spPr>
      </p:pic>
    </p:spTree>
    <p:extLst>
      <p:ext uri="{BB962C8B-B14F-4D97-AF65-F5344CB8AC3E}">
        <p14:creationId xmlns:p14="http://schemas.microsoft.com/office/powerpoint/2010/main" val="63149308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463349" cy="1450757"/>
          </a:xfrm>
        </p:spPr>
        <p:txBody>
          <a:bodyPr/>
          <a:lstStyle/>
          <a:p>
            <a:r>
              <a:rPr lang="en-GB" dirty="0"/>
              <a:t>A </a:t>
            </a:r>
            <a:r>
              <a:rPr lang="en-GB" dirty="0" err="1"/>
              <a:t>nemzetközi</a:t>
            </a:r>
            <a:r>
              <a:rPr lang="en-GB" dirty="0"/>
              <a:t> </a:t>
            </a:r>
            <a:r>
              <a:rPr lang="en-GB" dirty="0" err="1"/>
              <a:t>együttműködések</a:t>
            </a:r>
            <a:r>
              <a:rPr lang="en-GB" dirty="0"/>
              <a:t> </a:t>
            </a:r>
            <a:r>
              <a:rPr lang="en-GB" dirty="0" err="1"/>
              <a:t>típusai</a:t>
            </a:r>
            <a:endParaRPr lang="en-GB" dirty="0"/>
          </a:p>
        </p:txBody>
      </p:sp>
      <p:sp>
        <p:nvSpPr>
          <p:cNvPr id="3" name="Text Placeholder 2"/>
          <p:cNvSpPr>
            <a:spLocks noGrp="1"/>
          </p:cNvSpPr>
          <p:nvPr>
            <p:ph type="body" idx="1"/>
          </p:nvPr>
        </p:nvSpPr>
        <p:spPr>
          <a:xfrm>
            <a:off x="1097280" y="2547256"/>
            <a:ext cx="10058401" cy="3432630"/>
          </a:xfrm>
        </p:spPr>
        <p:txBody>
          <a:bodyPr>
            <a:noAutofit/>
          </a:bodyPr>
          <a:lstStyle/>
          <a:p>
            <a:pPr lvl="1">
              <a:buClr>
                <a:schemeClr val="tx1"/>
              </a:buClr>
              <a:buSzPct val="99000"/>
              <a:buFont typeface="Arial" charset="0"/>
              <a:buChar char="•"/>
            </a:pPr>
            <a:r>
              <a:rPr lang="en-US" sz="4000" dirty="0"/>
              <a:t> </a:t>
            </a:r>
            <a:r>
              <a:rPr lang="hu-HU" sz="4000" dirty="0"/>
              <a:t>nemzetközi konferenciákon való részvétel, </a:t>
            </a:r>
          </a:p>
          <a:p>
            <a:pPr lvl="1">
              <a:buClr>
                <a:schemeClr val="tx1"/>
              </a:buClr>
              <a:buSzPct val="99000"/>
              <a:buFont typeface="Arial" charset="0"/>
              <a:buChar char="•"/>
            </a:pPr>
            <a:r>
              <a:rPr lang="hu-HU" sz="4000" dirty="0"/>
              <a:t> tanulmányút, képzésben való részvétel,</a:t>
            </a:r>
          </a:p>
          <a:p>
            <a:pPr lvl="1">
              <a:buClr>
                <a:schemeClr val="tx1"/>
              </a:buClr>
              <a:buSzPct val="99000"/>
              <a:buFont typeface="Arial" charset="0"/>
              <a:buChar char="•"/>
            </a:pPr>
            <a:r>
              <a:rPr lang="hu-HU" sz="4000" dirty="0"/>
              <a:t> közös projektek,</a:t>
            </a:r>
          </a:p>
          <a:p>
            <a:pPr lvl="1">
              <a:buClr>
                <a:schemeClr val="tx1"/>
              </a:buClr>
              <a:buSzPct val="99000"/>
              <a:buFont typeface="Arial" charset="0"/>
              <a:buChar char="•"/>
            </a:pPr>
            <a:r>
              <a:rPr lang="hu-HU" sz="4000" dirty="0"/>
              <a:t> pedagógusok és tanulók mobilitási programjai</a:t>
            </a:r>
            <a:r>
              <a:rPr lang="en-US" sz="4000" dirty="0"/>
              <a:t>.</a:t>
            </a:r>
            <a:endParaRPr lang="en-GB" sz="4000" dirty="0"/>
          </a:p>
        </p:txBody>
      </p:sp>
    </p:spTree>
    <p:extLst>
      <p:ext uri="{BB962C8B-B14F-4D97-AF65-F5344CB8AC3E}">
        <p14:creationId xmlns:p14="http://schemas.microsoft.com/office/powerpoint/2010/main" val="4985992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696" y="522514"/>
            <a:ext cx="9135291" cy="826641"/>
          </a:xfrm>
        </p:spPr>
        <p:txBody>
          <a:bodyPr/>
          <a:lstStyle/>
          <a:p>
            <a:r>
              <a:rPr lang="hu-HU" dirty="0"/>
              <a:t>Az ERASMUS + program</a:t>
            </a:r>
          </a:p>
        </p:txBody>
      </p:sp>
      <p:sp>
        <p:nvSpPr>
          <p:cNvPr id="3" name="TextBox 2"/>
          <p:cNvSpPr txBox="1"/>
          <p:nvPr/>
        </p:nvSpPr>
        <p:spPr>
          <a:xfrm>
            <a:off x="566057" y="1841246"/>
            <a:ext cx="10522857" cy="4524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hu-HU" sz="3200" dirty="0"/>
              <a:t>Az </a:t>
            </a:r>
            <a:r>
              <a:rPr lang="hu-HU" sz="3200" b="1" dirty="0"/>
              <a:t>Erasmus+</a:t>
            </a:r>
            <a:r>
              <a:rPr lang="hu-HU" sz="3200" dirty="0"/>
              <a:t> program célja, hogy nemzetközi együttműködésekhez nyújtott pénzügyi támogatással segítse az oktatás érintettjeit - intézményeket, pedagógusokat, diákokat </a:t>
            </a:r>
            <a:r>
              <a:rPr lang="mr-IN" sz="3200" dirty="0"/>
              <a:t>–</a:t>
            </a:r>
            <a:r>
              <a:rPr lang="hu-HU" sz="3200" dirty="0"/>
              <a:t> </a:t>
            </a:r>
            <a:r>
              <a:rPr lang="hu-HU" sz="3200" dirty="0" err="1"/>
              <a:t>abban,hogy</a:t>
            </a:r>
            <a:r>
              <a:rPr lang="hu-HU" sz="3200" dirty="0"/>
              <a:t> a felgyorsult világ igényeihez alkalmazkodjanak.</a:t>
            </a:r>
          </a:p>
          <a:p>
            <a:endParaRPr lang="hu-HU" sz="3200" dirty="0"/>
          </a:p>
          <a:p>
            <a:r>
              <a:rPr lang="hu-HU" sz="3200" dirty="0"/>
              <a:t>A pályázati lehetőségekről magyar nyelven tájékozódhatunk program hivatalos weboldalán:</a:t>
            </a:r>
          </a:p>
          <a:p>
            <a:r>
              <a:rPr lang="en-US" sz="3200" dirty="0">
                <a:hlinkClick r:id="rId3"/>
              </a:rPr>
              <a:t>http://ec.europa.eu/programmes/erasmus-plus/node_hu</a:t>
            </a:r>
            <a:r>
              <a:rPr lang="en-US" sz="3200" dirty="0"/>
              <a:t> </a:t>
            </a:r>
            <a:endParaRPr kumimoji="0" lang="hu-HU" sz="3200" b="0" i="0" u="none" strike="noStrike" cap="none" spc="0" normalizeH="0" baseline="0" dirty="0">
              <a:ln>
                <a:noFill/>
              </a:ln>
              <a:solidFill>
                <a:srgbClr val="000000"/>
              </a:solidFill>
              <a:effectLst/>
              <a:uFillTx/>
              <a:sym typeface="Helvetica"/>
            </a:endParaRPr>
          </a:p>
        </p:txBody>
      </p:sp>
    </p:spTree>
    <p:extLst>
      <p:ext uri="{BB962C8B-B14F-4D97-AF65-F5344CB8AC3E}">
        <p14:creationId xmlns:p14="http://schemas.microsoft.com/office/powerpoint/2010/main" val="25758286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Innovate by EU support"/>
          <p:cNvSpPr txBox="1">
            <a:spLocks noGrp="1"/>
          </p:cNvSpPr>
          <p:nvPr>
            <p:ph type="title"/>
          </p:nvPr>
        </p:nvSpPr>
        <p:spPr>
          <a:xfrm>
            <a:off x="1046406" y="478972"/>
            <a:ext cx="10058401" cy="866503"/>
          </a:xfrm>
          <a:prstGeom prst="rect">
            <a:avLst/>
          </a:prstGeom>
        </p:spPr>
        <p:txBody>
          <a:bodyPr/>
          <a:lstStyle/>
          <a:p>
            <a:r>
              <a:rPr lang="hu-HU" dirty="0"/>
              <a:t>Innováció  EU-támogatással </a:t>
            </a:r>
            <a:r>
              <a:rPr lang="mr-IN" dirty="0"/>
              <a:t>–</a:t>
            </a:r>
            <a:r>
              <a:rPr lang="hu-HU" dirty="0"/>
              <a:t> Hogyan?</a:t>
            </a:r>
            <a:endParaRPr dirty="0"/>
          </a:p>
        </p:txBody>
      </p:sp>
      <p:sp>
        <p:nvSpPr>
          <p:cNvPr id="167" name="Develop an idea - for a well defined target group - based on…"/>
          <p:cNvSpPr txBox="1"/>
          <p:nvPr/>
        </p:nvSpPr>
        <p:spPr>
          <a:xfrm>
            <a:off x="1046406" y="1696901"/>
            <a:ext cx="9966961" cy="5201420"/>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514350" indent="-514350">
              <a:buSzPct val="100000"/>
              <a:buFont typeface="+mj-lt"/>
              <a:buAutoNum type="arabicPeriod"/>
              <a:defRPr sz="2400"/>
            </a:pPr>
            <a:r>
              <a:rPr lang="hu-HU" sz="2800" b="1" dirty="0">
                <a:solidFill>
                  <a:srgbClr val="C00000"/>
                </a:solidFill>
                <a:latin typeface="+mj-lt"/>
              </a:rPr>
              <a:t>Dolgozz ki egy fejlesztési javaslatot, amely</a:t>
            </a:r>
          </a:p>
          <a:p>
            <a:pPr marL="514350" lvl="2" indent="-514350">
              <a:buSzPct val="100000"/>
              <a:buFont typeface="Wingdings" charset="2"/>
              <a:buChar char="§"/>
              <a:defRPr sz="2400"/>
            </a:pPr>
            <a:r>
              <a:rPr lang="hu-HU" sz="2800" dirty="0">
                <a:latin typeface="+mj-lt"/>
              </a:rPr>
              <a:t> illeszkedik az iskola szakmai profiljához,</a:t>
            </a:r>
          </a:p>
          <a:p>
            <a:pPr marL="514350" lvl="2" indent="-514350">
              <a:buSzPct val="100000"/>
              <a:buFont typeface="Wingdings" charset="2"/>
              <a:buChar char="§"/>
              <a:defRPr sz="2400"/>
            </a:pPr>
            <a:r>
              <a:rPr lang="en-US" sz="2800" dirty="0">
                <a:latin typeface="+mj-lt"/>
              </a:rPr>
              <a:t>v</a:t>
            </a:r>
            <a:r>
              <a:rPr lang="hu-HU" sz="2800" dirty="0" err="1">
                <a:latin typeface="+mj-lt"/>
              </a:rPr>
              <a:t>alós</a:t>
            </a:r>
            <a:r>
              <a:rPr lang="hu-HU" sz="2800" dirty="0">
                <a:latin typeface="+mj-lt"/>
              </a:rPr>
              <a:t> problémára ad választ,</a:t>
            </a:r>
          </a:p>
          <a:p>
            <a:pPr marL="514350" lvl="2" indent="-514350">
              <a:buSzPct val="100000"/>
              <a:buFont typeface="Wingdings" charset="2"/>
              <a:buChar char="§"/>
              <a:defRPr sz="2400"/>
            </a:pPr>
            <a:r>
              <a:rPr lang="hu-HU" sz="2800" dirty="0">
                <a:latin typeface="+mj-lt"/>
              </a:rPr>
              <a:t>egyértelműen meghatározott célcsoport érdekeit célozza.</a:t>
            </a:r>
          </a:p>
          <a:p>
            <a:pPr marL="514350" indent="-514350">
              <a:buSzPct val="100000"/>
              <a:buFont typeface="+mj-lt"/>
              <a:buAutoNum type="arabicPeriod"/>
              <a:defRPr sz="2400"/>
            </a:pPr>
            <a:r>
              <a:rPr lang="hu-HU" sz="2800" dirty="0">
                <a:latin typeface="+mj-lt"/>
              </a:rPr>
              <a:t>Végezz szükségletelemzést: bizonyítsd, hogy valódi igény van arra, amit fejleszteni szeretnél. </a:t>
            </a:r>
          </a:p>
          <a:p>
            <a:pPr marL="514350" indent="-514350">
              <a:buSzPct val="100000"/>
              <a:buFont typeface="+mj-lt"/>
              <a:buAutoNum type="arabicPeriod"/>
              <a:defRPr sz="2400"/>
            </a:pPr>
            <a:r>
              <a:rPr lang="hu-HU" sz="2800" dirty="0">
                <a:latin typeface="+mj-lt"/>
              </a:rPr>
              <a:t>Keresd meg az Erasmus+ program </a:t>
            </a:r>
            <a:r>
              <a:rPr lang="hu-HU" sz="2800" dirty="0"/>
              <a:t>pályázati kiírását.</a:t>
            </a:r>
            <a:endParaRPr lang="hu-HU" sz="2800" dirty="0">
              <a:latin typeface="+mj-lt"/>
            </a:endParaRPr>
          </a:p>
          <a:p>
            <a:pPr marL="514350" indent="-514350">
              <a:buSzPct val="100000"/>
              <a:buFont typeface="+mj-lt"/>
              <a:buAutoNum type="arabicPeriod"/>
              <a:defRPr sz="2400"/>
            </a:pPr>
            <a:r>
              <a:rPr lang="hu-HU" sz="2800" dirty="0">
                <a:latin typeface="+mj-lt"/>
              </a:rPr>
              <a:t>Válaszd ki a pályázati kiírásban megadott prioritások közül azt, amelyhez az elképzelésed a legjobban illeszkedik.</a:t>
            </a:r>
          </a:p>
          <a:p>
            <a:pPr marL="514350" indent="-514350">
              <a:buSzPct val="100000"/>
              <a:buFont typeface="+mj-lt"/>
              <a:buAutoNum type="arabicPeriod"/>
              <a:defRPr sz="2400"/>
            </a:pPr>
            <a:r>
              <a:rPr lang="hu-HU" sz="2800" dirty="0">
                <a:latin typeface="+mj-lt"/>
              </a:rPr>
              <a:t>Keress hasonló területen aktív partneriskolákat az EU  - partnerkereső weboldalain, és </a:t>
            </a:r>
            <a:r>
              <a:rPr lang="hu-HU" sz="2800" dirty="0" err="1">
                <a:latin typeface="+mj-lt"/>
              </a:rPr>
              <a:t>alakítsd</a:t>
            </a:r>
            <a:r>
              <a:rPr lang="hu-HU" sz="2800" dirty="0">
                <a:latin typeface="+mj-lt"/>
              </a:rPr>
              <a:t> meg a konzorciumot!</a:t>
            </a:r>
            <a:endParaRPr dirty="0"/>
          </a:p>
          <a:p>
            <a:pPr marL="228600" indent="-228600">
              <a:buSzPct val="100000"/>
              <a:buChar char="•"/>
              <a:defRPr sz="2400"/>
            </a:pPr>
            <a:endParaRPr dirty="0"/>
          </a:p>
        </p:txBody>
      </p:sp>
    </p:spTree>
    <p:extLst>
      <p:ext uri="{BB962C8B-B14F-4D97-AF65-F5344CB8AC3E}">
        <p14:creationId xmlns:p14="http://schemas.microsoft.com/office/powerpoint/2010/main" val="154681777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Téglalap 6"/>
          <p:cNvSpPr txBox="1"/>
          <p:nvPr/>
        </p:nvSpPr>
        <p:spPr>
          <a:xfrm>
            <a:off x="183896" y="6393934"/>
            <a:ext cx="1187704" cy="370839"/>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defRPr>
                <a:solidFill>
                  <a:srgbClr val="FFFFFF"/>
                </a:solidFill>
                <a:latin typeface="+mj-lt"/>
                <a:ea typeface="+mj-ea"/>
                <a:cs typeface="+mj-cs"/>
                <a:sym typeface="Calibri"/>
              </a:defRPr>
            </a:pPr>
            <a:r>
              <a:rPr dirty="0"/>
              <a:t>U</a:t>
            </a:r>
            <a:r>
              <a:rPr lang="hu-HU" dirty="0"/>
              <a:t>3</a:t>
            </a:r>
            <a:r>
              <a:rPr dirty="0"/>
              <a:t>E</a:t>
            </a:r>
            <a:r>
              <a:rPr lang="hu-HU" dirty="0"/>
              <a:t>2</a:t>
            </a:r>
            <a:endParaRPr dirty="0"/>
          </a:p>
        </p:txBody>
      </p:sp>
      <p:graphicFrame>
        <p:nvGraphicFramePr>
          <p:cNvPr id="23" name="Diagram 22"/>
          <p:cNvGraphicFramePr/>
          <p:nvPr>
            <p:extLst>
              <p:ext uri="{D42A27DB-BD31-4B8C-83A1-F6EECF244321}">
                <p14:modId xmlns:p14="http://schemas.microsoft.com/office/powerpoint/2010/main" val="292526697"/>
              </p:ext>
            </p:extLst>
          </p:nvPr>
        </p:nvGraphicFramePr>
        <p:xfrm>
          <a:off x="876300" y="557213"/>
          <a:ext cx="11159791" cy="5703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Téglalap 6"/>
          <p:cNvSpPr txBox="1"/>
          <p:nvPr/>
        </p:nvSpPr>
        <p:spPr>
          <a:xfrm>
            <a:off x="2852442" y="33997"/>
            <a:ext cx="6577307" cy="523216"/>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defRPr>
                <a:solidFill>
                  <a:srgbClr val="FFFFFF"/>
                </a:solidFill>
                <a:latin typeface="+mj-lt"/>
                <a:ea typeface="+mj-ea"/>
                <a:cs typeface="+mj-cs"/>
                <a:sym typeface="Calibri"/>
              </a:defRPr>
            </a:pPr>
            <a:r>
              <a:rPr lang="hu-HU" sz="2800" dirty="0">
                <a:solidFill>
                  <a:schemeClr val="tx1"/>
                </a:solidFill>
              </a:rPr>
              <a:t>Prioritások a 2016 </a:t>
            </a:r>
            <a:r>
              <a:rPr lang="mr-IN" sz="2800" dirty="0">
                <a:solidFill>
                  <a:schemeClr val="tx1"/>
                </a:solidFill>
              </a:rPr>
              <a:t>–</a:t>
            </a:r>
            <a:r>
              <a:rPr lang="hu-HU" sz="2800" dirty="0">
                <a:solidFill>
                  <a:schemeClr val="tx1"/>
                </a:solidFill>
              </a:rPr>
              <a:t> 2020 közötti időszakra</a:t>
            </a:r>
            <a:endParaRPr sz="2800" dirty="0">
              <a:solidFill>
                <a:schemeClr val="tx1"/>
              </a:solidFill>
            </a:endParaRPr>
          </a:p>
        </p:txBody>
      </p:sp>
    </p:spTree>
    <p:extLst>
      <p:ext uri="{BB962C8B-B14F-4D97-AF65-F5344CB8AC3E}">
        <p14:creationId xmlns:p14="http://schemas.microsoft.com/office/powerpoint/2010/main" val="654388014"/>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5259" y="1807419"/>
            <a:ext cx="8599712" cy="1446550"/>
          </a:xfrm>
          <a:prstGeom prst="rect">
            <a:avLst/>
          </a:prstGeom>
        </p:spPr>
        <p:txBody>
          <a:bodyPr wrap="square">
            <a:spAutoFit/>
          </a:bodyPr>
          <a:lstStyle/>
          <a:p>
            <a:pPr algn="ctr"/>
            <a:r>
              <a:rPr lang="en-GB" sz="4400" dirty="0" err="1">
                <a:latin typeface="Calibri" charset="0"/>
                <a:ea typeface="Times New Roman" charset="0"/>
                <a:cs typeface="Times New Roman" charset="0"/>
              </a:rPr>
              <a:t>Nemzetközi</a:t>
            </a:r>
            <a:r>
              <a:rPr lang="en-GB" sz="4400" dirty="0">
                <a:latin typeface="Calibri" charset="0"/>
                <a:ea typeface="Times New Roman" charset="0"/>
                <a:cs typeface="Times New Roman" charset="0"/>
              </a:rPr>
              <a:t> </a:t>
            </a:r>
            <a:r>
              <a:rPr lang="en-GB" sz="4400" dirty="0" err="1">
                <a:latin typeface="Calibri" charset="0"/>
                <a:ea typeface="Times New Roman" charset="0"/>
                <a:cs typeface="Times New Roman" charset="0"/>
              </a:rPr>
              <a:t>projekt</a:t>
            </a:r>
            <a:r>
              <a:rPr lang="en-GB" sz="4400" dirty="0">
                <a:latin typeface="Calibri" charset="0"/>
                <a:ea typeface="Times New Roman" charset="0"/>
                <a:cs typeface="Times New Roman" charset="0"/>
              </a:rPr>
              <a:t> </a:t>
            </a:r>
            <a:r>
              <a:rPr lang="en-GB" sz="4400" dirty="0" err="1">
                <a:latin typeface="Calibri" charset="0"/>
                <a:ea typeface="Times New Roman" charset="0"/>
                <a:cs typeface="Times New Roman" charset="0"/>
              </a:rPr>
              <a:t>megtervezése</a:t>
            </a:r>
            <a:endParaRPr lang="en-GB" sz="4400" dirty="0">
              <a:latin typeface="Calibri" charset="0"/>
              <a:ea typeface="Times New Roman" charset="0"/>
              <a:cs typeface="Times New Roman" charset="0"/>
            </a:endParaRPr>
          </a:p>
          <a:p>
            <a:pPr algn="ctr"/>
            <a:r>
              <a:rPr lang="en-GB" sz="4400" b="1" dirty="0" err="1">
                <a:latin typeface="Calibri" charset="0"/>
                <a:ea typeface="Times New Roman" charset="0"/>
                <a:cs typeface="Times New Roman" charset="0"/>
              </a:rPr>
              <a:t>Logikai</a:t>
            </a:r>
            <a:r>
              <a:rPr lang="en-GB" sz="4400" b="1" dirty="0">
                <a:latin typeface="Calibri" charset="0"/>
                <a:ea typeface="Times New Roman" charset="0"/>
                <a:cs typeface="Times New Roman" charset="0"/>
              </a:rPr>
              <a:t> </a:t>
            </a:r>
            <a:r>
              <a:rPr lang="en-GB" sz="4400" b="1" dirty="0" err="1">
                <a:latin typeface="Calibri" charset="0"/>
                <a:ea typeface="Times New Roman" charset="0"/>
                <a:cs typeface="Times New Roman" charset="0"/>
              </a:rPr>
              <a:t>keretmátrix</a:t>
            </a:r>
            <a:r>
              <a:rPr lang="en-GB" sz="4400" b="1" dirty="0">
                <a:latin typeface="Calibri" charset="0"/>
                <a:ea typeface="Times New Roman" charset="0"/>
                <a:cs typeface="Times New Roman" charset="0"/>
              </a:rPr>
              <a:t> </a:t>
            </a:r>
            <a:r>
              <a:rPr lang="en-GB" sz="4400" b="1" dirty="0" err="1">
                <a:latin typeface="Calibri" charset="0"/>
                <a:ea typeface="Times New Roman" charset="0"/>
                <a:cs typeface="Times New Roman" charset="0"/>
              </a:rPr>
              <a:t>módszerével</a:t>
            </a:r>
            <a:endParaRPr lang="hu-HU" sz="4400" b="1" dirty="0"/>
          </a:p>
        </p:txBody>
      </p:sp>
    </p:spTree>
    <p:extLst>
      <p:ext uri="{BB962C8B-B14F-4D97-AF65-F5344CB8AC3E}">
        <p14:creationId xmlns:p14="http://schemas.microsoft.com/office/powerpoint/2010/main" val="212399757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Téglalap 6"/>
          <p:cNvSpPr txBox="1"/>
          <p:nvPr/>
        </p:nvSpPr>
        <p:spPr>
          <a:xfrm>
            <a:off x="183895" y="6393934"/>
            <a:ext cx="1738743" cy="584771"/>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defRPr>
                <a:solidFill>
                  <a:srgbClr val="FFFFFF"/>
                </a:solidFill>
                <a:latin typeface="+mj-lt"/>
                <a:ea typeface="+mj-ea"/>
                <a:cs typeface="+mj-cs"/>
                <a:sym typeface="Calibri"/>
              </a:defRPr>
            </a:pPr>
            <a:r>
              <a:rPr sz="3200" dirty="0"/>
              <a:t>U</a:t>
            </a:r>
            <a:r>
              <a:rPr lang="hu-HU" sz="3200" dirty="0"/>
              <a:t>3</a:t>
            </a:r>
            <a:r>
              <a:rPr sz="3200" dirty="0"/>
              <a:t>E</a:t>
            </a:r>
            <a:r>
              <a:rPr lang="hu-HU" sz="3200" dirty="0"/>
              <a:t>2</a:t>
            </a:r>
            <a:endParaRPr sz="3200" dirty="0"/>
          </a:p>
        </p:txBody>
      </p:sp>
      <p:sp>
        <p:nvSpPr>
          <p:cNvPr id="27" name="Téglalap 6"/>
          <p:cNvSpPr txBox="1"/>
          <p:nvPr/>
        </p:nvSpPr>
        <p:spPr>
          <a:xfrm>
            <a:off x="2852442" y="190083"/>
            <a:ext cx="9628871" cy="830993"/>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a:defRPr>
                <a:solidFill>
                  <a:srgbClr val="FFFFFF"/>
                </a:solidFill>
                <a:latin typeface="+mj-lt"/>
                <a:ea typeface="+mj-ea"/>
                <a:cs typeface="+mj-cs"/>
                <a:sym typeface="Calibri"/>
              </a:defRPr>
            </a:pPr>
            <a:endParaRPr sz="4800" dirty="0">
              <a:solidFill>
                <a:schemeClr val="tx1"/>
              </a:solidFill>
            </a:endParaRPr>
          </a:p>
        </p:txBody>
      </p:sp>
      <p:sp>
        <p:nvSpPr>
          <p:cNvPr id="29" name="Rectangle 28"/>
          <p:cNvSpPr/>
          <p:nvPr/>
        </p:nvSpPr>
        <p:spPr>
          <a:xfrm>
            <a:off x="327711" y="1017991"/>
            <a:ext cx="14678332" cy="830997"/>
          </a:xfrm>
          <a:prstGeom prst="rect">
            <a:avLst/>
          </a:prstGeom>
        </p:spPr>
        <p:txBody>
          <a:bodyPr wrap="square">
            <a:spAutoFit/>
          </a:bodyPr>
          <a:lstStyle/>
          <a:p>
            <a:r>
              <a:rPr lang="en-US" sz="4800" dirty="0" err="1">
                <a:solidFill>
                  <a:srgbClr val="3A3A3A"/>
                </a:solidFill>
                <a:latin typeface="Open Sans" charset="0"/>
              </a:rPr>
              <a:t>Tervezés</a:t>
            </a:r>
            <a:r>
              <a:rPr lang="en-US" sz="4800" dirty="0">
                <a:solidFill>
                  <a:srgbClr val="3A3A3A"/>
                </a:solidFill>
                <a:latin typeface="Open Sans" charset="0"/>
              </a:rPr>
              <a:t> </a:t>
            </a:r>
            <a:r>
              <a:rPr lang="en-US" sz="4800" dirty="0" err="1">
                <a:solidFill>
                  <a:srgbClr val="3A3A3A"/>
                </a:solidFill>
                <a:latin typeface="Open Sans" charset="0"/>
              </a:rPr>
              <a:t>logikai</a:t>
            </a:r>
            <a:r>
              <a:rPr lang="en-US" sz="4800" dirty="0">
                <a:solidFill>
                  <a:srgbClr val="3A3A3A"/>
                </a:solidFill>
                <a:latin typeface="Open Sans" charset="0"/>
              </a:rPr>
              <a:t> </a:t>
            </a:r>
            <a:r>
              <a:rPr lang="en-US" sz="4800" dirty="0" err="1">
                <a:solidFill>
                  <a:srgbClr val="3A3A3A"/>
                </a:solidFill>
                <a:latin typeface="Open Sans" charset="0"/>
              </a:rPr>
              <a:t>keretmátrix</a:t>
            </a:r>
            <a:r>
              <a:rPr lang="en-US" sz="4800" dirty="0">
                <a:solidFill>
                  <a:srgbClr val="3A3A3A"/>
                </a:solidFill>
                <a:latin typeface="Open Sans" charset="0"/>
              </a:rPr>
              <a:t> </a:t>
            </a:r>
            <a:r>
              <a:rPr lang="en-US" sz="4800" dirty="0" err="1">
                <a:solidFill>
                  <a:srgbClr val="3A3A3A"/>
                </a:solidFill>
                <a:latin typeface="Open Sans" charset="0"/>
              </a:rPr>
              <a:t>módszerével</a:t>
            </a:r>
            <a:endParaRPr lang="en-US" sz="4800" dirty="0">
              <a:solidFill>
                <a:srgbClr val="3A3A3A"/>
              </a:solidFill>
              <a:latin typeface="Open Sans" charset="0"/>
            </a:endParaRPr>
          </a:p>
        </p:txBody>
      </p:sp>
      <p:sp>
        <p:nvSpPr>
          <p:cNvPr id="30" name="Rectangle 2"/>
          <p:cNvSpPr txBox="1">
            <a:spLocks noChangeArrowheads="1"/>
          </p:cNvSpPr>
          <p:nvPr/>
        </p:nvSpPr>
        <p:spPr>
          <a:xfrm>
            <a:off x="1584990" y="2393358"/>
            <a:ext cx="8792387" cy="3172664"/>
          </a:xfrm>
          <a:prstGeom prst="rect">
            <a:avLst/>
          </a:prstGeom>
        </p:spPr>
        <p:txBody>
          <a:bodyPr/>
          <a:lstStyle>
            <a:lvl1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1pPr>
            <a:lvl2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2pPr>
            <a:lvl3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3pPr>
            <a:lvl4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4pPr>
            <a:lvl5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5pPr>
            <a:lvl6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6pPr>
            <a:lvl7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7pPr>
            <a:lvl8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8pPr>
            <a:lvl9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9pPr>
          </a:lstStyle>
          <a:p>
            <a:pPr hangingPunct="1"/>
            <a:r>
              <a:rPr lang="hu-HU" altLang="x-none" sz="4400" dirty="0">
                <a:solidFill>
                  <a:schemeClr val="tx1"/>
                </a:solidFill>
              </a:rPr>
              <a:t>A LF módszert </a:t>
            </a:r>
            <a:r>
              <a:rPr lang="hu-HU" altLang="x-none" sz="4400" dirty="0"/>
              <a:t>a ’60-as években a USAID (Amerikai Egyesült Államok Nemzetközi Fejlesztési Hivatala)  fejlesztette </a:t>
            </a:r>
            <a:r>
              <a:rPr lang="hu-HU" altLang="x-none" sz="4400"/>
              <a:t>ki projektek megtervezésére.</a:t>
            </a:r>
            <a:endParaRPr lang="hu-HU" altLang="x-none" sz="4400"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Title 1"/>
          <p:cNvSpPr txBox="1">
            <a:spLocks noGrp="1"/>
          </p:cNvSpPr>
          <p:nvPr>
            <p:ph type="title"/>
          </p:nvPr>
        </p:nvSpPr>
        <p:spPr>
          <a:xfrm>
            <a:off x="727358" y="531544"/>
            <a:ext cx="10485119" cy="845848"/>
          </a:xfrm>
          <a:prstGeom prst="rect">
            <a:avLst/>
          </a:prstGeom>
        </p:spPr>
        <p:txBody>
          <a:bodyPr/>
          <a:lstStyle>
            <a:lvl1pPr>
              <a:defRPr spc="-100"/>
            </a:lvl1pPr>
          </a:lstStyle>
          <a:p>
            <a:r>
              <a:rPr lang="hu-HU" dirty="0"/>
              <a:t>Tanulási célok </a:t>
            </a:r>
            <a:r>
              <a:rPr dirty="0"/>
              <a:t>– </a:t>
            </a:r>
            <a:r>
              <a:rPr lang="hu-HU" dirty="0"/>
              <a:t>Teljesítmény indikátorok</a:t>
            </a:r>
            <a:endParaRPr dirty="0"/>
          </a:p>
        </p:txBody>
      </p:sp>
      <p:sp>
        <p:nvSpPr>
          <p:cNvPr id="162" name="Szövegdoboz 2"/>
          <p:cNvSpPr txBox="1"/>
          <p:nvPr/>
        </p:nvSpPr>
        <p:spPr>
          <a:xfrm>
            <a:off x="956759" y="1946525"/>
            <a:ext cx="10026319" cy="3539426"/>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lgn="just">
              <a:defRPr sz="2400">
                <a:latin typeface="+mj-lt"/>
                <a:ea typeface="+mj-ea"/>
                <a:cs typeface="+mj-cs"/>
                <a:sym typeface="Calibri"/>
              </a:defRPr>
            </a:pPr>
            <a:r>
              <a:rPr sz="3200" dirty="0"/>
              <a:t>PC3</a:t>
            </a:r>
            <a:r>
              <a:rPr lang="hu-HU" sz="3200" dirty="0"/>
              <a:t> </a:t>
            </a:r>
            <a:r>
              <a:rPr lang="mr-IN" sz="3200" dirty="0"/>
              <a:t>–</a:t>
            </a:r>
            <a:r>
              <a:rPr lang="hu-HU" sz="3200" dirty="0"/>
              <a:t> A pedagógus képes tájékozódni az Európai Unió oktatási kezdeményezéseiről és stratégiájáról (mint például az Oktatás és Képzés </a:t>
            </a:r>
            <a:r>
              <a:rPr lang="mr-IN" sz="3200" dirty="0"/>
              <a:t>–</a:t>
            </a:r>
            <a:r>
              <a:rPr lang="hu-HU" sz="3200" dirty="0"/>
              <a:t> ET 2020) és az azok által a tanulók, tanárok és iskolák számára nyújtott lehetőségekről</a:t>
            </a:r>
            <a:r>
              <a:rPr sz="3200" dirty="0"/>
              <a:t>.</a:t>
            </a:r>
          </a:p>
          <a:p>
            <a:pPr algn="just">
              <a:defRPr sz="2400">
                <a:latin typeface="+mj-lt"/>
                <a:ea typeface="+mj-ea"/>
                <a:cs typeface="+mj-cs"/>
                <a:sym typeface="Calibri"/>
              </a:defRPr>
            </a:pPr>
            <a:endParaRPr lang="hu-HU" sz="3200" dirty="0"/>
          </a:p>
          <a:p>
            <a:pPr algn="just">
              <a:defRPr sz="2400">
                <a:latin typeface="+mj-lt"/>
                <a:ea typeface="+mj-ea"/>
                <a:cs typeface="+mj-cs"/>
                <a:sym typeface="Calibri"/>
              </a:defRPr>
            </a:pPr>
            <a:r>
              <a:rPr sz="3200" dirty="0"/>
              <a:t>P</a:t>
            </a:r>
            <a:r>
              <a:rPr lang="hu-HU" sz="3200" dirty="0"/>
              <a:t>C</a:t>
            </a:r>
            <a:r>
              <a:rPr sz="3200" dirty="0"/>
              <a:t>4</a:t>
            </a:r>
            <a:r>
              <a:rPr lang="hu-HU" sz="3200" dirty="0"/>
              <a:t> </a:t>
            </a:r>
            <a:r>
              <a:rPr lang="mr-IN" sz="3200" dirty="0"/>
              <a:t>–</a:t>
            </a:r>
            <a:r>
              <a:rPr lang="hu-HU" sz="3200" dirty="0"/>
              <a:t> A pedagógus képes hazai és nemzetközi közösségeket felkutatni, és oktatási szakmai hálózatokhoz kapcsolódni</a:t>
            </a:r>
            <a:r>
              <a:rPr sz="3200" dirty="0"/>
              <a:t>.</a:t>
            </a:r>
          </a:p>
        </p:txBody>
      </p:sp>
      <p:pic>
        <p:nvPicPr>
          <p:cNvPr id="163" name="Kép 3" descr="Kép 3"/>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
        <p:nvSpPr>
          <p:cNvPr id="164" name="Téglalap 6"/>
          <p:cNvSpPr txBox="1"/>
          <p:nvPr/>
        </p:nvSpPr>
        <p:spPr>
          <a:xfrm>
            <a:off x="183896" y="6393934"/>
            <a:ext cx="7690102" cy="3708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a:solidFill>
                  <a:srgbClr val="FFFFFF"/>
                </a:solidFill>
                <a:latin typeface="+mj-lt"/>
                <a:ea typeface="+mj-ea"/>
                <a:cs typeface="+mj-cs"/>
                <a:sym typeface="Calibri"/>
              </a:defRPr>
            </a:pPr>
            <a:r>
              <a:t>U3E2</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54858" y="5785154"/>
            <a:ext cx="5256567" cy="369332"/>
          </a:xfrm>
          <a:prstGeom prst="rect">
            <a:avLst/>
          </a:prstGeom>
        </p:spPr>
        <p:txBody>
          <a:bodyPr wrap="none">
            <a:spAutoFit/>
          </a:bodyPr>
          <a:lstStyle/>
          <a:p>
            <a:r>
              <a:rPr lang="en-US" dirty="0">
                <a:hlinkClick r:id="rId3"/>
              </a:rPr>
              <a:t>https://www.youtube.com/watch?v=a49xuNfve4Y</a:t>
            </a:r>
            <a:r>
              <a:rPr lang="en-US" dirty="0"/>
              <a:t> </a:t>
            </a:r>
            <a:endParaRPr lang="hu-HU"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628" y="0"/>
            <a:ext cx="10058400" cy="5785154"/>
          </a:xfrm>
          <a:prstGeom prst="rect">
            <a:avLst/>
          </a:prstGeom>
        </p:spPr>
      </p:pic>
    </p:spTree>
    <p:extLst>
      <p:ext uri="{BB962C8B-B14F-4D97-AF65-F5344CB8AC3E}">
        <p14:creationId xmlns:p14="http://schemas.microsoft.com/office/powerpoint/2010/main" val="36182230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05281" y="724617"/>
            <a:ext cx="5762172" cy="1446550"/>
          </a:xfrm>
          <a:prstGeom prst="rect">
            <a:avLst/>
          </a:prstGeom>
        </p:spPr>
        <p:txBody>
          <a:bodyPr wrap="square">
            <a:spAutoFit/>
          </a:bodyPr>
          <a:lstStyle/>
          <a:p>
            <a:r>
              <a:rPr lang="en-US" sz="4400" dirty="0" err="1">
                <a:solidFill>
                  <a:srgbClr val="3A3A3A"/>
                </a:solidFill>
                <a:latin typeface="+mj-lt"/>
              </a:rPr>
              <a:t>Mi</a:t>
            </a:r>
            <a:r>
              <a:rPr lang="en-US" sz="4400" dirty="0">
                <a:solidFill>
                  <a:srgbClr val="3A3A3A"/>
                </a:solidFill>
                <a:latin typeface="+mj-lt"/>
              </a:rPr>
              <a:t> a </a:t>
            </a:r>
            <a:r>
              <a:rPr lang="en-US" sz="4400" dirty="0" err="1">
                <a:solidFill>
                  <a:srgbClr val="3A3A3A"/>
                </a:solidFill>
                <a:latin typeface="+mj-lt"/>
              </a:rPr>
              <a:t>fejlesztés</a:t>
            </a:r>
            <a:r>
              <a:rPr lang="en-US" sz="4400" b="1" dirty="0">
                <a:solidFill>
                  <a:srgbClr val="3A3A3A"/>
                </a:solidFill>
                <a:latin typeface="+mj-lt"/>
              </a:rPr>
              <a:t> </a:t>
            </a:r>
            <a:r>
              <a:rPr lang="en-US" sz="4400" b="1" dirty="0" err="1">
                <a:solidFill>
                  <a:srgbClr val="3A3A3A"/>
                </a:solidFill>
                <a:latin typeface="+mj-lt"/>
              </a:rPr>
              <a:t>hosszú</a:t>
            </a:r>
            <a:r>
              <a:rPr lang="en-US" sz="4400" b="1" dirty="0">
                <a:solidFill>
                  <a:srgbClr val="3A3A3A"/>
                </a:solidFill>
                <a:latin typeface="+mj-lt"/>
              </a:rPr>
              <a:t> </a:t>
            </a:r>
            <a:r>
              <a:rPr lang="en-US" sz="4400" b="1" dirty="0" err="1">
                <a:solidFill>
                  <a:srgbClr val="3A3A3A"/>
                </a:solidFill>
                <a:latin typeface="+mj-lt"/>
              </a:rPr>
              <a:t>távú</a:t>
            </a:r>
            <a:r>
              <a:rPr lang="en-US" sz="4400" b="1" dirty="0">
                <a:solidFill>
                  <a:srgbClr val="3A3A3A"/>
                </a:solidFill>
                <a:latin typeface="+mj-lt"/>
              </a:rPr>
              <a:t> (</a:t>
            </a:r>
            <a:r>
              <a:rPr lang="en-US" sz="4400" b="1" dirty="0" err="1">
                <a:solidFill>
                  <a:srgbClr val="3A3A3A"/>
                </a:solidFill>
                <a:latin typeface="+mj-lt"/>
              </a:rPr>
              <a:t>stratégiai</a:t>
            </a:r>
            <a:r>
              <a:rPr lang="en-US" sz="4400" b="1" dirty="0">
                <a:solidFill>
                  <a:srgbClr val="3A3A3A"/>
                </a:solidFill>
                <a:latin typeface="+mj-lt"/>
              </a:rPr>
              <a:t>) </a:t>
            </a:r>
            <a:r>
              <a:rPr lang="en-US" sz="4400" b="1" dirty="0" err="1">
                <a:solidFill>
                  <a:srgbClr val="3A3A3A"/>
                </a:solidFill>
                <a:latin typeface="+mj-lt"/>
              </a:rPr>
              <a:t>célja</a:t>
            </a:r>
            <a:r>
              <a:rPr lang="en-US" sz="4400" b="1" dirty="0">
                <a:solidFill>
                  <a:srgbClr val="3A3A3A"/>
                </a:solidFill>
                <a:latin typeface="+mj-lt"/>
              </a:rPr>
              <a:t>?</a:t>
            </a:r>
            <a:r>
              <a:rPr lang="en-US" sz="4400" dirty="0">
                <a:solidFill>
                  <a:srgbClr val="3A3A3A"/>
                </a:solidFill>
                <a:latin typeface="+mj-lt"/>
              </a:rPr>
              <a:t> </a:t>
            </a:r>
          </a:p>
        </p:txBody>
      </p:sp>
      <p:sp>
        <p:nvSpPr>
          <p:cNvPr id="5" name="Rectangle 4"/>
          <p:cNvSpPr/>
          <p:nvPr/>
        </p:nvSpPr>
        <p:spPr>
          <a:xfrm>
            <a:off x="1436477" y="601507"/>
            <a:ext cx="1489379" cy="1569660"/>
          </a:xfrm>
          <a:prstGeom prst="rect">
            <a:avLst/>
          </a:prstGeom>
          <a:noFill/>
        </p:spPr>
        <p:txBody>
          <a:bodyPr wrap="square" lIns="91440" tIns="45720" rIns="91440" bIns="45720">
            <a:spAutoFit/>
          </a:bodyPr>
          <a:lstStyle/>
          <a:p>
            <a:pPr algn="ctr"/>
            <a:r>
              <a:rPr lang="hu-HU" sz="9600" b="1" cap="none" spc="0" dirty="0">
                <a:ln w="22225">
                  <a:solidFill>
                    <a:schemeClr val="accent2"/>
                  </a:solidFill>
                  <a:prstDash val="solid"/>
                </a:ln>
                <a:solidFill>
                  <a:schemeClr val="accent2">
                    <a:lumMod val="40000"/>
                    <a:lumOff val="60000"/>
                  </a:schemeClr>
                </a:solidFill>
                <a:effectLst/>
              </a:rPr>
              <a:t>1</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6477" y="2859314"/>
            <a:ext cx="4633408" cy="2605005"/>
          </a:xfrm>
          <a:prstGeom prst="rect">
            <a:avLst/>
          </a:prstGeom>
        </p:spPr>
      </p:pic>
      <p:sp>
        <p:nvSpPr>
          <p:cNvPr id="7" name="Rectangle 6"/>
          <p:cNvSpPr/>
          <p:nvPr/>
        </p:nvSpPr>
        <p:spPr>
          <a:xfrm>
            <a:off x="6530208" y="3162664"/>
            <a:ext cx="4074490" cy="1600438"/>
          </a:xfrm>
          <a:prstGeom prst="rect">
            <a:avLst/>
          </a:prstGeom>
        </p:spPr>
        <p:txBody>
          <a:bodyPr wrap="square">
            <a:spAutoFit/>
          </a:bodyPr>
          <a:lstStyle/>
          <a:p>
            <a:pPr defTabSz="914400" hangingPunct="1">
              <a:defRPr/>
            </a:pPr>
            <a:r>
              <a:rPr lang="hu-HU" sz="2000" dirty="0">
                <a:solidFill>
                  <a:srgbClr val="3A3A3A"/>
                </a:solidFill>
              </a:rPr>
              <a:t>Milyen adatokkal (indikátorokkal) fogjuk igazolni, hogy a hosszú távú célt (célokat) elértük? Hol találhatóak ezek az adatok?</a:t>
            </a:r>
          </a:p>
          <a:p>
            <a:endParaRPr lang="hu-HU" dirty="0"/>
          </a:p>
        </p:txBody>
      </p:sp>
    </p:spTree>
    <p:extLst>
      <p:ext uri="{BB962C8B-B14F-4D97-AF65-F5344CB8AC3E}">
        <p14:creationId xmlns:p14="http://schemas.microsoft.com/office/powerpoint/2010/main" val="18567984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41099" y="999867"/>
            <a:ext cx="8531701" cy="830997"/>
          </a:xfrm>
          <a:prstGeom prst="rect">
            <a:avLst/>
          </a:prstGeom>
        </p:spPr>
        <p:txBody>
          <a:bodyPr wrap="square">
            <a:spAutoFit/>
          </a:bodyPr>
          <a:lstStyle/>
          <a:p>
            <a:r>
              <a:rPr lang="en-US" sz="4400" dirty="0" err="1">
                <a:solidFill>
                  <a:srgbClr val="3A3A3A"/>
                </a:solidFill>
                <a:latin typeface="+mj-lt"/>
              </a:rPr>
              <a:t>Mi</a:t>
            </a:r>
            <a:r>
              <a:rPr lang="en-US" sz="4400" dirty="0">
                <a:solidFill>
                  <a:srgbClr val="3A3A3A"/>
                </a:solidFill>
                <a:latin typeface="+mj-lt"/>
              </a:rPr>
              <a:t> (k) a </a:t>
            </a:r>
            <a:r>
              <a:rPr lang="en-US" sz="4400" dirty="0" err="1">
                <a:solidFill>
                  <a:srgbClr val="3A3A3A"/>
                </a:solidFill>
                <a:latin typeface="+mj-lt"/>
              </a:rPr>
              <a:t>fejlesztés</a:t>
            </a:r>
            <a:r>
              <a:rPr lang="en-US" sz="4400" b="1" dirty="0">
                <a:solidFill>
                  <a:srgbClr val="3A3A3A"/>
                </a:solidFill>
                <a:latin typeface="+mj-lt"/>
              </a:rPr>
              <a:t> </a:t>
            </a:r>
            <a:r>
              <a:rPr lang="en-US" sz="4400" b="1" dirty="0" err="1">
                <a:solidFill>
                  <a:srgbClr val="3A3A3A"/>
                </a:solidFill>
                <a:latin typeface="+mj-lt"/>
              </a:rPr>
              <a:t>konkrét</a:t>
            </a:r>
            <a:r>
              <a:rPr lang="en-US" sz="4400" b="1" dirty="0">
                <a:solidFill>
                  <a:srgbClr val="3A3A3A"/>
                </a:solidFill>
                <a:latin typeface="+mj-lt"/>
              </a:rPr>
              <a:t> </a:t>
            </a:r>
            <a:r>
              <a:rPr lang="en-US" sz="4400" b="1" dirty="0" err="1">
                <a:solidFill>
                  <a:srgbClr val="3A3A3A"/>
                </a:solidFill>
                <a:latin typeface="+mj-lt"/>
              </a:rPr>
              <a:t>célja</a:t>
            </a:r>
            <a:r>
              <a:rPr lang="en-US" sz="4400" b="1" dirty="0">
                <a:solidFill>
                  <a:srgbClr val="3A3A3A"/>
                </a:solidFill>
                <a:latin typeface="+mj-lt"/>
              </a:rPr>
              <a:t> (</a:t>
            </a:r>
            <a:r>
              <a:rPr lang="en-US" sz="4400" b="1" dirty="0" err="1">
                <a:solidFill>
                  <a:srgbClr val="3A3A3A"/>
                </a:solidFill>
                <a:latin typeface="+mj-lt"/>
              </a:rPr>
              <a:t>i</a:t>
            </a:r>
            <a:r>
              <a:rPr lang="en-US" sz="4400" b="1" dirty="0">
                <a:solidFill>
                  <a:srgbClr val="3A3A3A"/>
                </a:solidFill>
                <a:latin typeface="+mj-lt"/>
              </a:rPr>
              <a:t>) ?</a:t>
            </a:r>
            <a:r>
              <a:rPr lang="en-US" sz="4800" dirty="0">
                <a:solidFill>
                  <a:srgbClr val="3A3A3A"/>
                </a:solidFill>
                <a:latin typeface="+mj-lt"/>
              </a:rPr>
              <a:t> </a:t>
            </a:r>
          </a:p>
        </p:txBody>
      </p:sp>
      <p:sp>
        <p:nvSpPr>
          <p:cNvPr id="3" name="Rectangle 2"/>
          <p:cNvSpPr/>
          <p:nvPr/>
        </p:nvSpPr>
        <p:spPr>
          <a:xfrm>
            <a:off x="783334" y="645051"/>
            <a:ext cx="1489379" cy="1569660"/>
          </a:xfrm>
          <a:prstGeom prst="rect">
            <a:avLst/>
          </a:prstGeom>
          <a:noFill/>
        </p:spPr>
        <p:txBody>
          <a:bodyPr wrap="square" lIns="91440" tIns="45720" rIns="91440" bIns="45720">
            <a:spAutoFit/>
          </a:bodyPr>
          <a:lstStyle/>
          <a:p>
            <a:pPr algn="ctr"/>
            <a:r>
              <a:rPr lang="hu-HU" sz="9600" b="1" dirty="0">
                <a:ln w="22225">
                  <a:solidFill>
                    <a:schemeClr val="accent2"/>
                  </a:solidFill>
                  <a:prstDash val="solid"/>
                </a:ln>
                <a:solidFill>
                  <a:schemeClr val="accent2">
                    <a:lumMod val="40000"/>
                    <a:lumOff val="60000"/>
                  </a:schemeClr>
                </a:solidFill>
              </a:rPr>
              <a:t>2</a:t>
            </a:r>
            <a:endParaRPr lang="hu-HU" sz="9600" b="1" cap="none" spc="0" dirty="0">
              <a:ln w="22225">
                <a:solidFill>
                  <a:schemeClr val="accent2"/>
                </a:solidFill>
                <a:prstDash val="solid"/>
              </a:ln>
              <a:solidFill>
                <a:schemeClr val="accent2">
                  <a:lumMod val="40000"/>
                  <a:lumOff val="60000"/>
                </a:schemeClr>
              </a:solidFill>
              <a:effectLst/>
            </a:endParaRPr>
          </a:p>
        </p:txBody>
      </p:sp>
      <p:sp>
        <p:nvSpPr>
          <p:cNvPr id="4" name="Rectangle 3"/>
          <p:cNvSpPr/>
          <p:nvPr/>
        </p:nvSpPr>
        <p:spPr>
          <a:xfrm>
            <a:off x="6328229" y="3141507"/>
            <a:ext cx="4484914" cy="1631216"/>
          </a:xfrm>
          <a:prstGeom prst="rect">
            <a:avLst/>
          </a:prstGeom>
        </p:spPr>
        <p:txBody>
          <a:bodyPr wrap="square">
            <a:spAutoFit/>
          </a:bodyPr>
          <a:lstStyle/>
          <a:p>
            <a:r>
              <a:rPr lang="hu-HU" sz="2000" dirty="0">
                <a:solidFill>
                  <a:srgbClr val="3A3A3A"/>
                </a:solidFill>
              </a:rPr>
              <a:t>Milyen </a:t>
            </a:r>
            <a:r>
              <a:rPr lang="hu-HU" sz="2000" b="1" dirty="0">
                <a:solidFill>
                  <a:srgbClr val="3A3A3A"/>
                </a:solidFill>
              </a:rPr>
              <a:t>adatok</a:t>
            </a:r>
            <a:r>
              <a:rPr lang="hu-HU" sz="2000" dirty="0">
                <a:solidFill>
                  <a:srgbClr val="3A3A3A"/>
                </a:solidFill>
              </a:rPr>
              <a:t>kal (indikátorokkal) fogjuk igazolni, hogy a célokat elértük? </a:t>
            </a:r>
            <a:r>
              <a:rPr lang="hu-HU" sz="2000" b="1" dirty="0">
                <a:solidFill>
                  <a:srgbClr val="3A3A3A"/>
                </a:solidFill>
              </a:rPr>
              <a:t>Hol</a:t>
            </a:r>
            <a:r>
              <a:rPr lang="hu-HU" sz="2000" dirty="0">
                <a:solidFill>
                  <a:srgbClr val="3A3A3A"/>
                </a:solidFill>
              </a:rPr>
              <a:t> találhatóak ezek az adatok? Mi a siker </a:t>
            </a:r>
            <a:r>
              <a:rPr lang="hu-HU" sz="2000" b="1" dirty="0">
                <a:solidFill>
                  <a:srgbClr val="3A3A3A"/>
                </a:solidFill>
              </a:rPr>
              <a:t>feltétel</a:t>
            </a:r>
            <a:r>
              <a:rPr lang="hu-HU" sz="2000" dirty="0">
                <a:solidFill>
                  <a:srgbClr val="3A3A3A"/>
                </a:solidFill>
              </a:rPr>
              <a:t>e? Milyen </a:t>
            </a:r>
            <a:r>
              <a:rPr lang="hu-HU" sz="2000" b="1" dirty="0">
                <a:solidFill>
                  <a:srgbClr val="3A3A3A"/>
                </a:solidFill>
              </a:rPr>
              <a:t>kockázatok</a:t>
            </a:r>
            <a:r>
              <a:rPr lang="hu-HU" sz="2000" dirty="0">
                <a:solidFill>
                  <a:srgbClr val="3A3A3A"/>
                </a:solidFill>
              </a:rPr>
              <a:t>kal kell számolni?</a:t>
            </a:r>
            <a:endParaRPr lang="hu-HU" sz="2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333" y="2104571"/>
            <a:ext cx="5121743" cy="2791350"/>
          </a:xfrm>
          <a:prstGeom prst="rect">
            <a:avLst/>
          </a:prstGeom>
        </p:spPr>
      </p:pic>
    </p:spTree>
    <p:extLst>
      <p:ext uri="{BB962C8B-B14F-4D97-AF65-F5344CB8AC3E}">
        <p14:creationId xmlns:p14="http://schemas.microsoft.com/office/powerpoint/2010/main" val="51254959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2713" y="829716"/>
            <a:ext cx="8476343" cy="1200329"/>
          </a:xfrm>
          <a:prstGeom prst="rect">
            <a:avLst/>
          </a:prstGeom>
        </p:spPr>
        <p:txBody>
          <a:bodyPr wrap="square">
            <a:spAutoFit/>
          </a:bodyPr>
          <a:lstStyle/>
          <a:p>
            <a:r>
              <a:rPr lang="hu-HU" sz="3600" dirty="0">
                <a:solidFill>
                  <a:srgbClr val="3A3A3A"/>
                </a:solidFill>
                <a:latin typeface="Open Sans" charset="0"/>
              </a:rPr>
              <a:t>Mi lesz (mik lesznek) a fejlesztés </a:t>
            </a:r>
            <a:r>
              <a:rPr lang="hu-HU" sz="3600" b="1" dirty="0">
                <a:solidFill>
                  <a:srgbClr val="3A3A3A"/>
                </a:solidFill>
                <a:latin typeface="Open Sans" charset="0"/>
              </a:rPr>
              <a:t>konkrét eredménye (i)</a:t>
            </a:r>
            <a:r>
              <a:rPr lang="hu-HU" sz="3600" dirty="0">
                <a:solidFill>
                  <a:srgbClr val="3A3A3A"/>
                </a:solidFill>
                <a:latin typeface="Open Sans" charset="0"/>
              </a:rPr>
              <a:t>? </a:t>
            </a:r>
          </a:p>
        </p:txBody>
      </p:sp>
      <p:sp>
        <p:nvSpPr>
          <p:cNvPr id="4" name="Rectangle 3"/>
          <p:cNvSpPr/>
          <p:nvPr/>
        </p:nvSpPr>
        <p:spPr>
          <a:xfrm>
            <a:off x="783334" y="645051"/>
            <a:ext cx="1489379" cy="1569660"/>
          </a:xfrm>
          <a:prstGeom prst="rect">
            <a:avLst/>
          </a:prstGeom>
          <a:noFill/>
        </p:spPr>
        <p:txBody>
          <a:bodyPr wrap="square" lIns="91440" tIns="45720" rIns="91440" bIns="45720">
            <a:spAutoFit/>
          </a:bodyPr>
          <a:lstStyle/>
          <a:p>
            <a:pPr algn="ctr"/>
            <a:r>
              <a:rPr lang="hu-HU" sz="9600" b="1" dirty="0">
                <a:ln w="22225">
                  <a:solidFill>
                    <a:schemeClr val="accent2"/>
                  </a:solidFill>
                  <a:prstDash val="solid"/>
                </a:ln>
                <a:solidFill>
                  <a:schemeClr val="accent2">
                    <a:lumMod val="40000"/>
                    <a:lumOff val="60000"/>
                  </a:schemeClr>
                </a:solidFill>
              </a:rPr>
              <a:t>3</a:t>
            </a:r>
            <a:endParaRPr lang="hu-HU" sz="9600" b="1" cap="none" spc="0" dirty="0">
              <a:ln w="22225">
                <a:solidFill>
                  <a:schemeClr val="accent2"/>
                </a:solidFill>
                <a:prstDash val="solid"/>
              </a:ln>
              <a:solidFill>
                <a:schemeClr val="accent2">
                  <a:lumMod val="40000"/>
                  <a:lumOff val="60000"/>
                </a:schemeClr>
              </a:solidFill>
              <a:effectLst/>
            </a:endParaRPr>
          </a:p>
        </p:txBody>
      </p:sp>
      <p:sp>
        <p:nvSpPr>
          <p:cNvPr id="5" name="Rectangle 4"/>
          <p:cNvSpPr/>
          <p:nvPr/>
        </p:nvSpPr>
        <p:spPr>
          <a:xfrm>
            <a:off x="6220599" y="3744314"/>
            <a:ext cx="4528457" cy="1631216"/>
          </a:xfrm>
          <a:prstGeom prst="rect">
            <a:avLst/>
          </a:prstGeom>
        </p:spPr>
        <p:txBody>
          <a:bodyPr wrap="square">
            <a:spAutoFit/>
          </a:bodyPr>
          <a:lstStyle/>
          <a:p>
            <a:r>
              <a:rPr lang="hu-HU" sz="2000" dirty="0">
                <a:solidFill>
                  <a:srgbClr val="3A3A3A"/>
                </a:solidFill>
                <a:latin typeface="Open Sans" charset="0"/>
              </a:rPr>
              <a:t>Milyen adatokkal (indikátorokkal) igazoljuk, hogy elértük az eredményeket? Hol találhatóak ezek az adatok? Mi a siker </a:t>
            </a:r>
            <a:r>
              <a:rPr lang="hu-HU" sz="2000" b="1" dirty="0">
                <a:solidFill>
                  <a:srgbClr val="3A3A3A"/>
                </a:solidFill>
                <a:latin typeface="Open Sans" charset="0"/>
              </a:rPr>
              <a:t>feltétel</a:t>
            </a:r>
            <a:r>
              <a:rPr lang="hu-HU" sz="2000" dirty="0">
                <a:solidFill>
                  <a:srgbClr val="3A3A3A"/>
                </a:solidFill>
                <a:latin typeface="Open Sans" charset="0"/>
              </a:rPr>
              <a:t>e? Milyen </a:t>
            </a:r>
            <a:r>
              <a:rPr lang="hu-HU" sz="2000" b="1" dirty="0">
                <a:solidFill>
                  <a:srgbClr val="3A3A3A"/>
                </a:solidFill>
                <a:latin typeface="Open Sans" charset="0"/>
              </a:rPr>
              <a:t>kockázatok</a:t>
            </a:r>
            <a:r>
              <a:rPr lang="hu-HU" sz="2000" dirty="0">
                <a:solidFill>
                  <a:srgbClr val="3A3A3A"/>
                </a:solidFill>
                <a:latin typeface="Open Sans" charset="0"/>
              </a:rPr>
              <a:t>kal kell számolni?</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428" y="2399376"/>
            <a:ext cx="4960257" cy="2976154"/>
          </a:xfrm>
          <a:prstGeom prst="rect">
            <a:avLst/>
          </a:prstGeom>
        </p:spPr>
      </p:pic>
    </p:spTree>
    <p:extLst>
      <p:ext uri="{BB962C8B-B14F-4D97-AF65-F5344CB8AC3E}">
        <p14:creationId xmlns:p14="http://schemas.microsoft.com/office/powerpoint/2010/main" val="86415185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2713" y="829716"/>
            <a:ext cx="8476343" cy="1200329"/>
          </a:xfrm>
          <a:prstGeom prst="rect">
            <a:avLst/>
          </a:prstGeom>
        </p:spPr>
        <p:txBody>
          <a:bodyPr wrap="square">
            <a:spAutoFit/>
          </a:bodyPr>
          <a:lstStyle/>
          <a:p>
            <a:r>
              <a:rPr lang="hu-HU" sz="3600" dirty="0">
                <a:solidFill>
                  <a:srgbClr val="3A3A3A"/>
                </a:solidFill>
                <a:latin typeface="Open Sans" charset="0"/>
              </a:rPr>
              <a:t>Milyen </a:t>
            </a:r>
            <a:r>
              <a:rPr lang="hu-HU" sz="3600" b="1" dirty="0">
                <a:solidFill>
                  <a:srgbClr val="3A3A3A"/>
                </a:solidFill>
                <a:latin typeface="Open Sans" charset="0"/>
              </a:rPr>
              <a:t>tevékenységek</a:t>
            </a:r>
            <a:r>
              <a:rPr lang="hu-HU" sz="3600" dirty="0">
                <a:solidFill>
                  <a:srgbClr val="3A3A3A"/>
                </a:solidFill>
                <a:latin typeface="Open Sans" charset="0"/>
              </a:rPr>
              <a:t>et kell elvégezni az eredmények (outputok) létrehozásához? </a:t>
            </a:r>
          </a:p>
        </p:txBody>
      </p:sp>
      <p:sp>
        <p:nvSpPr>
          <p:cNvPr id="4" name="Rectangle 3"/>
          <p:cNvSpPr/>
          <p:nvPr/>
        </p:nvSpPr>
        <p:spPr>
          <a:xfrm>
            <a:off x="783334" y="645051"/>
            <a:ext cx="1489379" cy="1569660"/>
          </a:xfrm>
          <a:prstGeom prst="rect">
            <a:avLst/>
          </a:prstGeom>
          <a:noFill/>
        </p:spPr>
        <p:txBody>
          <a:bodyPr wrap="square" lIns="91440" tIns="45720" rIns="91440" bIns="45720">
            <a:spAutoFit/>
          </a:bodyPr>
          <a:lstStyle/>
          <a:p>
            <a:pPr algn="ctr"/>
            <a:r>
              <a:rPr lang="hu-HU" sz="9600" b="1" dirty="0">
                <a:ln w="22225">
                  <a:solidFill>
                    <a:schemeClr val="accent2"/>
                  </a:solidFill>
                  <a:prstDash val="solid"/>
                </a:ln>
                <a:solidFill>
                  <a:schemeClr val="accent2">
                    <a:lumMod val="40000"/>
                    <a:lumOff val="60000"/>
                  </a:schemeClr>
                </a:solidFill>
              </a:rPr>
              <a:t>4</a:t>
            </a:r>
            <a:endParaRPr lang="hu-HU" sz="9600" b="1" cap="none" spc="0" dirty="0">
              <a:ln w="22225">
                <a:solidFill>
                  <a:schemeClr val="accent2"/>
                </a:solidFill>
                <a:prstDash val="solid"/>
              </a:ln>
              <a:solidFill>
                <a:schemeClr val="accent2">
                  <a:lumMod val="40000"/>
                  <a:lumOff val="60000"/>
                </a:schemeClr>
              </a:solidFill>
              <a:effectLst/>
            </a:endParaRPr>
          </a:p>
        </p:txBody>
      </p:sp>
      <p:sp>
        <p:nvSpPr>
          <p:cNvPr id="5" name="Rectangle 4"/>
          <p:cNvSpPr/>
          <p:nvPr/>
        </p:nvSpPr>
        <p:spPr>
          <a:xfrm>
            <a:off x="1245213" y="3299262"/>
            <a:ext cx="4841742" cy="1200329"/>
          </a:xfrm>
          <a:prstGeom prst="rect">
            <a:avLst/>
          </a:prstGeom>
        </p:spPr>
        <p:txBody>
          <a:bodyPr wrap="square">
            <a:spAutoFit/>
          </a:bodyPr>
          <a:lstStyle/>
          <a:p>
            <a:r>
              <a:rPr lang="hu-HU" sz="2400" dirty="0">
                <a:solidFill>
                  <a:srgbClr val="3A3A3A"/>
                </a:solidFill>
                <a:latin typeface="Open Sans" charset="0"/>
              </a:rPr>
              <a:t>Milyen </a:t>
            </a:r>
            <a:r>
              <a:rPr lang="hu-HU" sz="2400" b="1" dirty="0">
                <a:solidFill>
                  <a:srgbClr val="3A3A3A"/>
                </a:solidFill>
                <a:latin typeface="Open Sans" charset="0"/>
              </a:rPr>
              <a:t>erőforrások, eszközök</a:t>
            </a:r>
            <a:r>
              <a:rPr lang="hu-HU" sz="2400" dirty="0">
                <a:solidFill>
                  <a:srgbClr val="3A3A3A"/>
                </a:solidFill>
                <a:latin typeface="Open Sans" charset="0"/>
              </a:rPr>
              <a:t> szükségesek, és hogyan, honnan biztosítjuk az erőforrásokat?</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7681" y="2030045"/>
            <a:ext cx="3530586" cy="3389086"/>
          </a:xfrm>
          <a:prstGeom prst="rect">
            <a:avLst/>
          </a:prstGeom>
        </p:spPr>
      </p:pic>
    </p:spTree>
    <p:extLst>
      <p:ext uri="{BB962C8B-B14F-4D97-AF65-F5344CB8AC3E}">
        <p14:creationId xmlns:p14="http://schemas.microsoft.com/office/powerpoint/2010/main" val="186346767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683623" y="1462260"/>
            <a:ext cx="10058401" cy="4720825"/>
          </a:xfrm>
          <a:prstGeom prst="rect">
            <a:avLst/>
          </a:prstGeom>
        </p:spPr>
        <p:txBody>
          <a:bodyPr/>
          <a:lstStyle>
            <a:lvl1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1pPr>
            <a:lvl2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2pPr>
            <a:lvl3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3pPr>
            <a:lvl4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4pPr>
            <a:lvl5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5pPr>
            <a:lvl6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6pPr>
            <a:lvl7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7pPr>
            <a:lvl8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8pPr>
            <a:lvl9pPr marL="0" marR="0" indent="0" algn="l" defTabSz="914400" rtl="0" latinLnBrk="0">
              <a:lnSpc>
                <a:spcPct val="85000"/>
              </a:lnSpc>
              <a:spcBef>
                <a:spcPts val="0"/>
              </a:spcBef>
              <a:spcAft>
                <a:spcPts val="0"/>
              </a:spcAft>
              <a:buClrTx/>
              <a:buSzTx/>
              <a:buFontTx/>
              <a:buNone/>
              <a:tabLst/>
              <a:defRPr sz="8000" b="0" i="0" u="none" strike="noStrike" cap="none" spc="-50" baseline="0">
                <a:ln>
                  <a:noFill/>
                </a:ln>
                <a:solidFill>
                  <a:srgbClr val="262626"/>
                </a:solidFill>
                <a:uFillTx/>
                <a:latin typeface="+mj-lt"/>
                <a:ea typeface="+mj-ea"/>
                <a:cs typeface="+mj-cs"/>
                <a:sym typeface="Calibri"/>
              </a:defRPr>
            </a:lvl9pPr>
          </a:lstStyle>
          <a:p>
            <a:pPr marL="742950" indent="-742950" hangingPunct="1">
              <a:buFont typeface="+mj-lt"/>
              <a:buAutoNum type="arabicPeriod"/>
            </a:pPr>
            <a:r>
              <a:rPr lang="hu-HU" sz="4400" dirty="0"/>
              <a:t>világosan meg kell határozni, hogy mi az a fennálló probléma, amire a projekt megoldást jelent, és hogyan.</a:t>
            </a:r>
          </a:p>
          <a:p>
            <a:pPr marL="742950" indent="-742950" hangingPunct="1">
              <a:buFont typeface="+mj-lt"/>
              <a:buAutoNum type="arabicPeriod"/>
            </a:pPr>
            <a:endParaRPr lang="hu-HU" sz="4400" dirty="0"/>
          </a:p>
          <a:p>
            <a:pPr marL="742950" indent="-742950" hangingPunct="1">
              <a:buFont typeface="+mj-lt"/>
              <a:buAutoNum type="arabicPeriod"/>
            </a:pPr>
            <a:r>
              <a:rPr lang="hu-HU" sz="4400" dirty="0"/>
              <a:t>Ha Európai Uniós forrást szeretnénk szerezni, akkor meg kell nézni, hogy van-e olyan prioritás az adott évben, amelyhez az elképzelés illeszkedik</a:t>
            </a:r>
            <a:r>
              <a:rPr lang="en-GB" sz="4400" dirty="0"/>
              <a:t>.</a:t>
            </a:r>
          </a:p>
          <a:p>
            <a:pPr hangingPunct="1"/>
            <a:endParaRPr lang="hu-HU" sz="4400" dirty="0"/>
          </a:p>
          <a:p>
            <a:pPr hangingPunct="1"/>
            <a:endParaRPr lang="hu-HU" sz="4400" dirty="0"/>
          </a:p>
        </p:txBody>
      </p:sp>
      <p:sp>
        <p:nvSpPr>
          <p:cNvPr id="5" name="Rectangle 4"/>
          <p:cNvSpPr/>
          <p:nvPr/>
        </p:nvSpPr>
        <p:spPr>
          <a:xfrm>
            <a:off x="683623" y="522905"/>
            <a:ext cx="6354625" cy="769441"/>
          </a:xfrm>
          <a:prstGeom prst="rect">
            <a:avLst/>
          </a:prstGeom>
        </p:spPr>
        <p:txBody>
          <a:bodyPr wrap="none">
            <a:spAutoFit/>
          </a:bodyPr>
          <a:lstStyle/>
          <a:p>
            <a:r>
              <a:rPr lang="en-GB" sz="4400" dirty="0">
                <a:latin typeface="+mj-ea"/>
                <a:ea typeface="+mj-ea"/>
              </a:rPr>
              <a:t>A </a:t>
            </a:r>
            <a:r>
              <a:rPr lang="en-GB" sz="4400" dirty="0" err="1">
                <a:latin typeface="+mj-ea"/>
                <a:ea typeface="+mj-ea"/>
              </a:rPr>
              <a:t>táblázat</a:t>
            </a:r>
            <a:r>
              <a:rPr lang="en-GB" sz="4400" dirty="0">
                <a:latin typeface="+mj-ea"/>
                <a:ea typeface="+mj-ea"/>
              </a:rPr>
              <a:t> </a:t>
            </a:r>
            <a:r>
              <a:rPr lang="en-GB" sz="4400" dirty="0" err="1">
                <a:latin typeface="+mj-ea"/>
                <a:ea typeface="+mj-ea"/>
              </a:rPr>
              <a:t>kitöltése</a:t>
            </a:r>
            <a:r>
              <a:rPr lang="en-GB" sz="4400" dirty="0">
                <a:latin typeface="+mj-ea"/>
                <a:ea typeface="+mj-ea"/>
              </a:rPr>
              <a:t> </a:t>
            </a:r>
            <a:r>
              <a:rPr lang="en-GB" sz="4400" dirty="0" err="1">
                <a:latin typeface="+mj-ea"/>
                <a:ea typeface="+mj-ea"/>
              </a:rPr>
              <a:t>előtt</a:t>
            </a:r>
            <a:r>
              <a:rPr lang="en-GB" sz="4400" dirty="0">
                <a:latin typeface="+mj-ea"/>
                <a:ea typeface="+mj-ea"/>
              </a:rPr>
              <a:t> </a:t>
            </a:r>
            <a:r>
              <a:rPr lang="mr-IN" sz="4400" dirty="0">
                <a:latin typeface="+mj-ea"/>
                <a:ea typeface="+mj-ea"/>
              </a:rPr>
              <a:t>…</a:t>
            </a:r>
            <a:endParaRPr lang="en-GB" sz="4400" dirty="0">
              <a:latin typeface="+mj-ea"/>
              <a:ea typeface="+mj-ea"/>
            </a:endParaRPr>
          </a:p>
        </p:txBody>
      </p:sp>
    </p:spTree>
    <p:extLst>
      <p:ext uri="{BB962C8B-B14F-4D97-AF65-F5344CB8AC3E}">
        <p14:creationId xmlns:p14="http://schemas.microsoft.com/office/powerpoint/2010/main" val="93949511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497855228"/>
              </p:ext>
            </p:extLst>
          </p:nvPr>
        </p:nvGraphicFramePr>
        <p:xfrm>
          <a:off x="522515" y="762000"/>
          <a:ext cx="10798628" cy="4607139"/>
        </p:xfrm>
        <a:graphic>
          <a:graphicData uri="http://schemas.openxmlformats.org/drawingml/2006/table">
            <a:tbl>
              <a:tblPr>
                <a:tableStyleId>{5940675A-B579-460E-94D1-54222C63F5DA}</a:tableStyleId>
              </a:tblPr>
              <a:tblGrid>
                <a:gridCol w="1265832">
                  <a:extLst>
                    <a:ext uri="{9D8B030D-6E8A-4147-A177-3AD203B41FA5}">
                      <a16:colId xmlns:a16="http://schemas.microsoft.com/office/drawing/2014/main" val="20000"/>
                    </a:ext>
                  </a:extLst>
                </a:gridCol>
                <a:gridCol w="2203484">
                  <a:extLst>
                    <a:ext uri="{9D8B030D-6E8A-4147-A177-3AD203B41FA5}">
                      <a16:colId xmlns:a16="http://schemas.microsoft.com/office/drawing/2014/main" val="20001"/>
                    </a:ext>
                  </a:extLst>
                </a:gridCol>
                <a:gridCol w="2484776">
                  <a:extLst>
                    <a:ext uri="{9D8B030D-6E8A-4147-A177-3AD203B41FA5}">
                      <a16:colId xmlns:a16="http://schemas.microsoft.com/office/drawing/2014/main" val="20002"/>
                    </a:ext>
                  </a:extLst>
                </a:gridCol>
                <a:gridCol w="2422268">
                  <a:extLst>
                    <a:ext uri="{9D8B030D-6E8A-4147-A177-3AD203B41FA5}">
                      <a16:colId xmlns:a16="http://schemas.microsoft.com/office/drawing/2014/main" val="20003"/>
                    </a:ext>
                  </a:extLst>
                </a:gridCol>
                <a:gridCol w="2422268">
                  <a:extLst>
                    <a:ext uri="{9D8B030D-6E8A-4147-A177-3AD203B41FA5}">
                      <a16:colId xmlns:a16="http://schemas.microsoft.com/office/drawing/2014/main" val="20004"/>
                    </a:ext>
                  </a:extLst>
                </a:gridCol>
              </a:tblGrid>
              <a:tr h="416740">
                <a:tc>
                  <a:txBody>
                    <a:bodyPr/>
                    <a:lstStyle/>
                    <a:p>
                      <a:pPr algn="ctr" fontAlgn="ctr"/>
                      <a:r>
                        <a:rPr lang="hu-HU" sz="1200" u="none" strike="noStrike" noProof="0" dirty="0">
                          <a:effectLst/>
                        </a:rPr>
                        <a:t> </a:t>
                      </a:r>
                      <a:endParaRPr lang="hu-HU" sz="1200" b="1" i="0" u="none" strike="noStrike" noProof="0" dirty="0">
                        <a:solidFill>
                          <a:srgbClr val="000000"/>
                        </a:solidFill>
                        <a:effectLst/>
                        <a:latin typeface="Calibri" charset="0"/>
                      </a:endParaRPr>
                    </a:p>
                  </a:txBody>
                  <a:tcPr marL="1909" marR="1909" marT="1909" marB="0" anchor="ctr"/>
                </a:tc>
                <a:tc>
                  <a:txBody>
                    <a:bodyPr/>
                    <a:lstStyle/>
                    <a:p>
                      <a:pPr algn="ctr" fontAlgn="ctr"/>
                      <a:r>
                        <a:rPr lang="hu-HU" sz="1200" b="1" u="none" strike="noStrike" noProof="0" dirty="0">
                          <a:effectLst/>
                        </a:rPr>
                        <a:t>Általános célok</a:t>
                      </a:r>
                      <a:endParaRPr lang="hu-HU" sz="1200" b="1" i="0" u="none" strike="noStrike" noProof="0" dirty="0">
                        <a:solidFill>
                          <a:srgbClr val="000000"/>
                        </a:solidFill>
                        <a:effectLst/>
                        <a:latin typeface="Calibri" charset="0"/>
                      </a:endParaRPr>
                    </a:p>
                  </a:txBody>
                  <a:tcPr marL="1909" marR="1909" marT="1909" marB="0" anchor="ctr">
                    <a:solidFill>
                      <a:srgbClr val="FFC000"/>
                    </a:solidFill>
                  </a:tcPr>
                </a:tc>
                <a:tc>
                  <a:txBody>
                    <a:bodyPr/>
                    <a:lstStyle/>
                    <a:p>
                      <a:pPr algn="ctr" fontAlgn="ctr"/>
                      <a:r>
                        <a:rPr lang="hu-HU" sz="1200" b="1" u="none" strike="noStrike" noProof="0" dirty="0">
                          <a:effectLst/>
                        </a:rPr>
                        <a:t>Indikátorok</a:t>
                      </a:r>
                      <a:endParaRPr lang="hu-HU" sz="1200" b="1" i="0" u="none" strike="noStrike" noProof="0" dirty="0">
                        <a:solidFill>
                          <a:srgbClr val="000000"/>
                        </a:solidFill>
                        <a:effectLst/>
                        <a:latin typeface="Calibri" charset="0"/>
                      </a:endParaRPr>
                    </a:p>
                  </a:txBody>
                  <a:tcPr marL="1909" marR="1909" marT="1909" marB="0" anchor="ctr">
                    <a:solidFill>
                      <a:srgbClr val="FFC000"/>
                    </a:solidFill>
                  </a:tcPr>
                </a:tc>
                <a:tc>
                  <a:txBody>
                    <a:bodyPr/>
                    <a:lstStyle/>
                    <a:p>
                      <a:pPr algn="ctr" fontAlgn="ctr"/>
                      <a:r>
                        <a:rPr lang="hu-HU" sz="1200" b="1" u="none" strike="noStrike" noProof="0" dirty="0">
                          <a:effectLst/>
                        </a:rPr>
                        <a:t>Az indikátorok forrásai</a:t>
                      </a:r>
                      <a:endParaRPr lang="hu-HU" sz="1200" b="1" i="0" u="none" strike="noStrike" noProof="0" dirty="0">
                        <a:solidFill>
                          <a:srgbClr val="000000"/>
                        </a:solidFill>
                        <a:effectLst/>
                        <a:latin typeface="Calibri" charset="0"/>
                      </a:endParaRPr>
                    </a:p>
                  </a:txBody>
                  <a:tcPr marL="1909" marR="1909" marT="1909" marB="0" anchor="ctr">
                    <a:solidFill>
                      <a:srgbClr val="FFC000"/>
                    </a:solidFill>
                  </a:tcPr>
                </a:tc>
                <a:tc>
                  <a:txBody>
                    <a:bodyPr/>
                    <a:lstStyle/>
                    <a:p>
                      <a:pPr algn="ctr" fontAlgn="ctr"/>
                      <a:r>
                        <a:rPr lang="hu-HU" sz="1200" b="1" u="none" strike="noStrike" noProof="0" dirty="0">
                          <a:effectLst/>
                        </a:rPr>
                        <a:t>Kockázatok / Feltételezések</a:t>
                      </a:r>
                      <a:endParaRPr lang="hu-HU" sz="1200" b="1" i="0" u="none" strike="noStrike" noProof="0" dirty="0">
                        <a:solidFill>
                          <a:srgbClr val="000000"/>
                        </a:solidFill>
                        <a:effectLst/>
                        <a:latin typeface="Calibri" charset="0"/>
                      </a:endParaRPr>
                    </a:p>
                  </a:txBody>
                  <a:tcPr marL="1909" marR="1909" marT="1909" marB="0" anchor="ctr">
                    <a:solidFill>
                      <a:srgbClr val="FFC000"/>
                    </a:solidFill>
                  </a:tcPr>
                </a:tc>
                <a:extLst>
                  <a:ext uri="{0D108BD9-81ED-4DB2-BD59-A6C34878D82A}">
                    <a16:rowId xmlns:a16="http://schemas.microsoft.com/office/drawing/2014/main" val="10000"/>
                  </a:ext>
                </a:extLst>
              </a:tr>
              <a:tr h="672176">
                <a:tc>
                  <a:txBody>
                    <a:bodyPr/>
                    <a:lstStyle/>
                    <a:p>
                      <a:pPr algn="ctr" fontAlgn="ctr"/>
                      <a:r>
                        <a:rPr lang="hu-HU" sz="1200" b="1" u="none" strike="noStrike" noProof="0" dirty="0">
                          <a:effectLst/>
                        </a:rPr>
                        <a:t>Stratégiai célok</a:t>
                      </a:r>
                      <a:endParaRPr lang="hu-HU" sz="1200" b="1" i="0" u="none" strike="noStrike" noProof="0" dirty="0">
                        <a:solidFill>
                          <a:srgbClr val="000000"/>
                        </a:solidFill>
                        <a:effectLst/>
                        <a:latin typeface="Calibri" charset="0"/>
                      </a:endParaRPr>
                    </a:p>
                  </a:txBody>
                  <a:tcPr marL="1909" marR="1909" marT="1909" marB="0" anchor="ctr">
                    <a:solidFill>
                      <a:srgbClr val="FFC000"/>
                    </a:solidFill>
                  </a:tcPr>
                </a:tc>
                <a:tc>
                  <a:txBody>
                    <a:bodyPr/>
                    <a:lstStyle/>
                    <a:p>
                      <a:pPr algn="ctr" fontAlgn="ctr"/>
                      <a:r>
                        <a:rPr lang="hu-HU" sz="1200" u="none" strike="noStrike" noProof="0" dirty="0">
                          <a:effectLst/>
                        </a:rPr>
                        <a:t>Hosszú</a:t>
                      </a:r>
                      <a:r>
                        <a:rPr lang="hu-HU" sz="1200" u="none" strike="noStrike" baseline="0" noProof="0" dirty="0">
                          <a:effectLst/>
                        </a:rPr>
                        <a:t> távú célok</a:t>
                      </a:r>
                      <a:endParaRPr lang="hu-HU" sz="1200" b="0" i="0" u="none" strike="noStrike" noProof="0" dirty="0">
                        <a:solidFill>
                          <a:srgbClr val="000000"/>
                        </a:solidFill>
                        <a:effectLst/>
                        <a:latin typeface="Calibri (Body)" charset="0"/>
                      </a:endParaRPr>
                    </a:p>
                  </a:txBody>
                  <a:tcPr marL="1909" marR="1909" marT="1909" marB="0" anchor="ctr"/>
                </a:tc>
                <a:tc>
                  <a:txBody>
                    <a:bodyPr/>
                    <a:lstStyle/>
                    <a:p>
                      <a:pPr algn="ctr" fontAlgn="ctr"/>
                      <a:r>
                        <a:rPr lang="hu-HU" sz="1200" u="none" strike="noStrike" noProof="0" dirty="0">
                          <a:effectLst/>
                        </a:rPr>
                        <a:t>Mérhető és ellenőrizhető indikátorok, amelyek igazolják, hogy a hosszú távú célok teljesülnek.</a:t>
                      </a:r>
                      <a:endParaRPr lang="hu-HU" sz="1200" b="0" i="0" u="none" strike="noStrike" noProof="0" dirty="0">
                        <a:solidFill>
                          <a:srgbClr val="000000"/>
                        </a:solidFill>
                        <a:effectLst/>
                        <a:latin typeface="Calibri" charset="0"/>
                      </a:endParaRPr>
                    </a:p>
                  </a:txBody>
                  <a:tcPr marL="1909" marR="1909" marT="1909" marB="0" anchor="ctr"/>
                </a:tc>
                <a:tc>
                  <a:txBody>
                    <a:bodyPr/>
                    <a:lstStyle/>
                    <a:p>
                      <a:pPr algn="ctr" fontAlgn="ctr"/>
                      <a:r>
                        <a:rPr lang="hu-HU" sz="1200" u="none" strike="noStrike" noProof="0" dirty="0">
                          <a:effectLst/>
                        </a:rPr>
                        <a:t>Az adatok forrása, előállításuk, összegyűjtésük módszerei.</a:t>
                      </a:r>
                      <a:endParaRPr lang="hu-HU" sz="1200" b="0" i="0" u="none" strike="noStrike" noProof="0" dirty="0">
                        <a:solidFill>
                          <a:srgbClr val="000000"/>
                        </a:solidFill>
                        <a:effectLst/>
                        <a:latin typeface="Calibri" charset="0"/>
                      </a:endParaRPr>
                    </a:p>
                  </a:txBody>
                  <a:tcPr marL="1909" marR="1909" marT="1909" marB="0" anchor="ctr"/>
                </a:tc>
                <a:tc>
                  <a:txBody>
                    <a:bodyPr/>
                    <a:lstStyle/>
                    <a:p>
                      <a:pPr algn="ctr" fontAlgn="ctr"/>
                      <a:r>
                        <a:rPr lang="hu-HU" sz="1200" u="none" strike="noStrike" noProof="0" dirty="0">
                          <a:effectLst/>
                        </a:rPr>
                        <a:t> </a:t>
                      </a:r>
                      <a:endParaRPr lang="hu-HU" sz="1200" b="0" i="0" u="none" strike="noStrike" noProof="0" dirty="0">
                        <a:solidFill>
                          <a:srgbClr val="000000"/>
                        </a:solidFill>
                        <a:effectLst/>
                        <a:latin typeface="Calibri" charset="0"/>
                      </a:endParaRPr>
                    </a:p>
                  </a:txBody>
                  <a:tcPr marL="1909" marR="1909" marT="1909" marB="0" anchor="ctr"/>
                </a:tc>
                <a:extLst>
                  <a:ext uri="{0D108BD9-81ED-4DB2-BD59-A6C34878D82A}">
                    <a16:rowId xmlns:a16="http://schemas.microsoft.com/office/drawing/2014/main" val="10001"/>
                  </a:ext>
                </a:extLst>
              </a:tr>
              <a:tr h="889050">
                <a:tc>
                  <a:txBody>
                    <a:bodyPr/>
                    <a:lstStyle/>
                    <a:p>
                      <a:pPr algn="ctr" fontAlgn="ctr"/>
                      <a:r>
                        <a:rPr lang="hu-HU" sz="1200" b="1" u="none" strike="noStrike" noProof="0" dirty="0">
                          <a:effectLst/>
                        </a:rPr>
                        <a:t>Célok</a:t>
                      </a:r>
                      <a:endParaRPr lang="hu-HU" sz="1200" b="1" i="0" u="none" strike="noStrike" noProof="0" dirty="0">
                        <a:solidFill>
                          <a:srgbClr val="000000"/>
                        </a:solidFill>
                        <a:effectLst/>
                        <a:latin typeface="Calibri" charset="0"/>
                      </a:endParaRPr>
                    </a:p>
                  </a:txBody>
                  <a:tcPr marL="1909" marR="1909" marT="1909" marB="0" anchor="ctr">
                    <a:solidFill>
                      <a:srgbClr val="FFC000"/>
                    </a:solidFill>
                  </a:tcPr>
                </a:tc>
                <a:tc>
                  <a:txBody>
                    <a:bodyPr/>
                    <a:lstStyle/>
                    <a:p>
                      <a:pPr algn="ctr" fontAlgn="ctr"/>
                      <a:r>
                        <a:rPr lang="hu-HU" sz="1200" u="none" strike="noStrike" noProof="0" dirty="0">
                          <a:effectLst/>
                        </a:rPr>
                        <a:t>Rövid távú célok</a:t>
                      </a:r>
                      <a:endParaRPr lang="hu-HU" sz="1200" b="0" i="0" u="none" strike="noStrike" noProof="0" dirty="0">
                        <a:solidFill>
                          <a:srgbClr val="000000"/>
                        </a:solidFill>
                        <a:effectLst/>
                        <a:latin typeface="Calibri" charset="0"/>
                      </a:endParaRPr>
                    </a:p>
                  </a:txBody>
                  <a:tcPr marL="1909" marR="1909" marT="1909"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hu-HU" sz="1200" u="none" strike="noStrike" noProof="0" dirty="0">
                          <a:effectLst/>
                        </a:rPr>
                        <a:t>Mérhető és ellenőrizhető indikátorok, amelyek igazolják, hogy a közvetlen célok teljesülnek.</a:t>
                      </a:r>
                      <a:endParaRPr lang="hu-HU" sz="1200" b="0" i="0" u="none" strike="noStrike" noProof="0" dirty="0">
                        <a:solidFill>
                          <a:srgbClr val="000000"/>
                        </a:solidFill>
                        <a:effectLst/>
                        <a:latin typeface="Calibri" charset="0"/>
                      </a:endParaRPr>
                    </a:p>
                    <a:p>
                      <a:pPr algn="ctr" fontAlgn="ctr"/>
                      <a:r>
                        <a:rPr lang="hu-HU" sz="1200" u="none" strike="noStrike" noProof="0" dirty="0">
                          <a:effectLst/>
                        </a:rPr>
                        <a:t>.</a:t>
                      </a:r>
                      <a:endParaRPr lang="hu-HU" sz="1200" b="0" i="0" u="none" strike="noStrike" noProof="0" dirty="0">
                        <a:solidFill>
                          <a:srgbClr val="000000"/>
                        </a:solidFill>
                        <a:effectLst/>
                        <a:latin typeface="Calibri" charset="0"/>
                      </a:endParaRPr>
                    </a:p>
                  </a:txBody>
                  <a:tcPr marL="1909" marR="1909" marT="1909" marB="0" anchor="ctr"/>
                </a:tc>
                <a:tc>
                  <a:txBody>
                    <a:bodyPr/>
                    <a:lstStyle/>
                    <a:p>
                      <a:pPr algn="ctr" fontAlgn="ctr"/>
                      <a:r>
                        <a:rPr lang="hu-HU" sz="1200" u="none" strike="noStrike" noProof="0" dirty="0">
                          <a:effectLst/>
                        </a:rPr>
                        <a:t>Az adatok forrása, előállításuk, összegyűjtésük módszerei.</a:t>
                      </a:r>
                      <a:endParaRPr lang="hu-HU" sz="1200" b="0" i="0" u="none" strike="noStrike" noProof="0" dirty="0">
                        <a:solidFill>
                          <a:srgbClr val="000000"/>
                        </a:solidFill>
                        <a:effectLst/>
                        <a:latin typeface="Calibri" charset="0"/>
                      </a:endParaRPr>
                    </a:p>
                  </a:txBody>
                  <a:tcPr marL="1909" marR="1909" marT="1909" marB="0" anchor="ctr"/>
                </a:tc>
                <a:tc>
                  <a:txBody>
                    <a:bodyPr/>
                    <a:lstStyle/>
                    <a:p>
                      <a:pPr algn="ctr" fontAlgn="ctr"/>
                      <a:r>
                        <a:rPr lang="hu-HU" sz="1200" u="none" strike="noStrike" noProof="0" dirty="0">
                          <a:effectLst/>
                        </a:rPr>
                        <a:t>Külső tényezők</a:t>
                      </a:r>
                      <a:r>
                        <a:rPr lang="hu-HU" sz="1200" u="none" strike="noStrike" baseline="0" noProof="0" dirty="0">
                          <a:effectLst/>
                        </a:rPr>
                        <a:t>, feltételezések amelyek szükségesek a hosszú távú célok eléréséhez</a:t>
                      </a:r>
                      <a:endParaRPr lang="hu-HU" sz="1200" b="0" i="0" u="none" strike="noStrike" noProof="0" dirty="0">
                        <a:solidFill>
                          <a:srgbClr val="000000"/>
                        </a:solidFill>
                        <a:effectLst/>
                        <a:latin typeface="Calibri" charset="0"/>
                      </a:endParaRPr>
                    </a:p>
                  </a:txBody>
                  <a:tcPr marL="1909" marR="1909" marT="1909" marB="0" anchor="ctr"/>
                </a:tc>
                <a:extLst>
                  <a:ext uri="{0D108BD9-81ED-4DB2-BD59-A6C34878D82A}">
                    <a16:rowId xmlns:a16="http://schemas.microsoft.com/office/drawing/2014/main" val="10002"/>
                  </a:ext>
                </a:extLst>
              </a:tr>
              <a:tr h="902941">
                <a:tc>
                  <a:txBody>
                    <a:bodyPr/>
                    <a:lstStyle/>
                    <a:p>
                      <a:pPr algn="ctr" fontAlgn="ctr"/>
                      <a:r>
                        <a:rPr lang="hu-HU" sz="1200" b="1" u="none" strike="noStrike" noProof="0" dirty="0">
                          <a:effectLst/>
                        </a:rPr>
                        <a:t>Eredmények</a:t>
                      </a:r>
                      <a:endParaRPr lang="hu-HU" sz="1200" b="1" i="0" u="none" strike="noStrike" noProof="0" dirty="0">
                        <a:solidFill>
                          <a:srgbClr val="000000"/>
                        </a:solidFill>
                        <a:effectLst/>
                        <a:latin typeface="Calibri" charset="0"/>
                      </a:endParaRPr>
                    </a:p>
                  </a:txBody>
                  <a:tcPr marL="1909" marR="1909" marT="1909" marB="0" anchor="ctr">
                    <a:solidFill>
                      <a:srgbClr val="FFC000"/>
                    </a:solidFill>
                  </a:tcPr>
                </a:tc>
                <a:tc>
                  <a:txBody>
                    <a:bodyPr/>
                    <a:lstStyle/>
                    <a:p>
                      <a:pPr algn="ctr" fontAlgn="ctr"/>
                      <a:r>
                        <a:rPr lang="hu-HU" sz="1200" u="none" strike="noStrike" noProof="0" dirty="0">
                          <a:effectLst/>
                        </a:rPr>
                        <a:t>Konkrét eredmények ,termékek,</a:t>
                      </a:r>
                      <a:r>
                        <a:rPr lang="hu-HU" sz="1200" u="none" strike="noStrike" baseline="0" noProof="0" dirty="0">
                          <a:effectLst/>
                        </a:rPr>
                        <a:t> szolgáltatások amelyekkel a rövid távú célok elérhetőek</a:t>
                      </a:r>
                      <a:endParaRPr lang="hu-HU" sz="1200" u="none" strike="noStrike" noProof="0" dirty="0">
                        <a:effectLst/>
                      </a:endParaRPr>
                    </a:p>
                  </a:txBody>
                  <a:tcPr marL="1909" marR="1909" marT="1909" marB="0" anchor="ctr"/>
                </a:tc>
                <a:tc>
                  <a:txBody>
                    <a:bodyPr/>
                    <a:lstStyle/>
                    <a:p>
                      <a:pPr algn="ctr" fontAlgn="ctr"/>
                      <a:r>
                        <a:rPr lang="hu-HU" sz="1200" u="none" strike="noStrike" noProof="0" dirty="0">
                          <a:effectLst/>
                        </a:rPr>
                        <a:t>Ellenőrizhető</a:t>
                      </a:r>
                      <a:r>
                        <a:rPr lang="hu-HU" sz="1200" u="none" strike="noStrike" baseline="0" noProof="0" dirty="0">
                          <a:effectLst/>
                        </a:rPr>
                        <a:t> indikátorok, amelyek meggyőzően igazolják, hogy a tervezett eredményeket sikerült elérni.</a:t>
                      </a:r>
                      <a:endParaRPr lang="hu-HU" sz="1200" b="0" i="0" u="none" strike="noStrike" noProof="0" dirty="0">
                        <a:solidFill>
                          <a:srgbClr val="000000"/>
                        </a:solidFill>
                        <a:effectLst/>
                        <a:latin typeface="Calibri" charset="0"/>
                      </a:endParaRPr>
                    </a:p>
                  </a:txBody>
                  <a:tcPr marL="1909" marR="1909" marT="1909" marB="0" anchor="ctr"/>
                </a:tc>
                <a:tc>
                  <a:txBody>
                    <a:bodyPr/>
                    <a:lstStyle/>
                    <a:p>
                      <a:pPr algn="ctr" fontAlgn="ctr"/>
                      <a:r>
                        <a:rPr lang="hu-HU" sz="1200" u="none" strike="noStrike" noProof="0" dirty="0">
                          <a:effectLst/>
                        </a:rPr>
                        <a:t>Az adatok forrása, előállításuk, összegyűjtésük módszerei.</a:t>
                      </a:r>
                      <a:endParaRPr lang="hu-HU" sz="1200" b="0" i="0" u="none" strike="noStrike" noProof="0" dirty="0">
                        <a:solidFill>
                          <a:srgbClr val="000000"/>
                        </a:solidFill>
                        <a:effectLst/>
                        <a:latin typeface="Calibri" charset="0"/>
                      </a:endParaRPr>
                    </a:p>
                  </a:txBody>
                  <a:tcPr marL="1909" marR="1909" marT="1909" marB="0" anchor="ctr"/>
                </a:tc>
                <a:tc>
                  <a:txBody>
                    <a:bodyPr/>
                    <a:lstStyle/>
                    <a:p>
                      <a:pPr algn="ctr" fontAlgn="ctr"/>
                      <a:r>
                        <a:rPr lang="hu-HU" sz="1200" u="none" strike="noStrike" noProof="0" dirty="0">
                          <a:effectLst/>
                        </a:rPr>
                        <a:t>Külső feltételek,</a:t>
                      </a:r>
                      <a:r>
                        <a:rPr lang="hu-HU" sz="1200" u="none" strike="noStrike" baseline="0" noProof="0" dirty="0">
                          <a:effectLst/>
                        </a:rPr>
                        <a:t> melyek szükségesek az eredmények eléréséhez, és külső tényezőkm amelyek kockázatot jelentenek.</a:t>
                      </a:r>
                    </a:p>
                    <a:p>
                      <a:pPr algn="ctr" fontAlgn="ctr"/>
                      <a:endParaRPr lang="hu-HU" sz="1200" b="0" i="0" u="none" strike="noStrike" noProof="0" dirty="0">
                        <a:solidFill>
                          <a:srgbClr val="000000"/>
                        </a:solidFill>
                        <a:effectLst/>
                        <a:latin typeface="Calibri" charset="0"/>
                      </a:endParaRPr>
                    </a:p>
                  </a:txBody>
                  <a:tcPr marL="1909" marR="1909" marT="1909" marB="0" anchor="ctr"/>
                </a:tc>
                <a:extLst>
                  <a:ext uri="{0D108BD9-81ED-4DB2-BD59-A6C34878D82A}">
                    <a16:rowId xmlns:a16="http://schemas.microsoft.com/office/drawing/2014/main" val="10003"/>
                  </a:ext>
                </a:extLst>
              </a:tr>
              <a:tr h="1171100">
                <a:tc>
                  <a:txBody>
                    <a:bodyPr/>
                    <a:lstStyle/>
                    <a:p>
                      <a:pPr algn="ctr" fontAlgn="ctr"/>
                      <a:r>
                        <a:rPr lang="hu-HU" sz="1200" b="1" u="none" strike="noStrike" noProof="0" dirty="0">
                          <a:effectLst/>
                        </a:rPr>
                        <a:t>Tevékenységek</a:t>
                      </a:r>
                      <a:endParaRPr lang="hu-HU" sz="1200" b="1" i="0" u="none" strike="noStrike" noProof="0" dirty="0">
                        <a:solidFill>
                          <a:srgbClr val="000000"/>
                        </a:solidFill>
                        <a:effectLst/>
                        <a:latin typeface="Calibri" charset="0"/>
                      </a:endParaRPr>
                    </a:p>
                  </a:txBody>
                  <a:tcPr marL="1909" marR="1909" marT="1909" marB="0" anchor="ctr">
                    <a:solidFill>
                      <a:srgbClr val="FFC000"/>
                    </a:solidFill>
                  </a:tcPr>
                </a:tc>
                <a:tc>
                  <a:txBody>
                    <a:bodyPr/>
                    <a:lstStyle/>
                    <a:p>
                      <a:pPr algn="ctr" fontAlgn="ctr"/>
                      <a:r>
                        <a:rPr lang="hu-HU" sz="1200" u="none" strike="noStrike" noProof="0" dirty="0">
                          <a:effectLst/>
                        </a:rPr>
                        <a:t>Az eredmények eléréséhez szükséges tevékenységek</a:t>
                      </a:r>
                      <a:endParaRPr lang="hu-HU" sz="1200" b="0" i="0" u="none" strike="noStrike" noProof="0" dirty="0">
                        <a:solidFill>
                          <a:srgbClr val="000000"/>
                        </a:solidFill>
                        <a:effectLst/>
                        <a:latin typeface="Calibri" charset="0"/>
                      </a:endParaRPr>
                    </a:p>
                  </a:txBody>
                  <a:tcPr marL="1909" marR="1909" marT="1909" marB="0" anchor="ctr"/>
                </a:tc>
                <a:tc>
                  <a:txBody>
                    <a:bodyPr/>
                    <a:lstStyle/>
                    <a:p>
                      <a:pPr algn="ctr" fontAlgn="ctr"/>
                      <a:r>
                        <a:rPr lang="hu-HU" sz="1200" u="none" strike="noStrike" noProof="0" dirty="0">
                          <a:effectLst/>
                        </a:rPr>
                        <a:t>A megvalósításhoz szükséges eszközök és erőforrások (humán erőforrás, infrastruktúra, stb.).</a:t>
                      </a:r>
                      <a:endParaRPr lang="hu-HU" sz="1200" b="0" i="0" u="none" strike="noStrike" noProof="0" dirty="0">
                        <a:solidFill>
                          <a:srgbClr val="000000"/>
                        </a:solidFill>
                        <a:effectLst/>
                        <a:latin typeface="Calibri" charset="0"/>
                      </a:endParaRPr>
                    </a:p>
                  </a:txBody>
                  <a:tcPr marL="1909" marR="1909" marT="1909" marB="0" anchor="ctr"/>
                </a:tc>
                <a:tc>
                  <a:txBody>
                    <a:bodyPr/>
                    <a:lstStyle/>
                    <a:p>
                      <a:pPr algn="ctr" fontAlgn="ctr"/>
                      <a:br>
                        <a:rPr lang="hu-HU" sz="1200" u="none" strike="noStrike" noProof="0" dirty="0">
                          <a:effectLst/>
                        </a:rPr>
                      </a:br>
                      <a:r>
                        <a:rPr lang="hu-HU" sz="1200" u="none" strike="noStrike" noProof="0" dirty="0">
                          <a:effectLst/>
                        </a:rPr>
                        <a:t>A tevékenységek</a:t>
                      </a:r>
                      <a:r>
                        <a:rPr lang="hu-HU" sz="1200" u="none" strike="noStrike" baseline="0" noProof="0" dirty="0">
                          <a:effectLst/>
                        </a:rPr>
                        <a:t> előre haladásának indikátorai, tervezett költségek.</a:t>
                      </a:r>
                      <a:endParaRPr lang="hu-HU" sz="1200" u="none" strike="noStrike" noProof="0" dirty="0">
                        <a:effectLst/>
                      </a:endParaRPr>
                    </a:p>
                    <a:p>
                      <a:pPr algn="ctr" fontAlgn="ctr"/>
                      <a:br>
                        <a:rPr lang="hu-HU" sz="1200" u="none" strike="noStrike" noProof="0" dirty="0">
                          <a:effectLst/>
                        </a:rPr>
                      </a:br>
                      <a:endParaRPr lang="hu-HU" sz="1200" b="0" i="0" u="none" strike="noStrike" noProof="0" dirty="0">
                        <a:solidFill>
                          <a:srgbClr val="000000"/>
                        </a:solidFill>
                        <a:effectLst/>
                        <a:latin typeface="Calibri" charset="0"/>
                      </a:endParaRPr>
                    </a:p>
                  </a:txBody>
                  <a:tcPr marL="1909" marR="1909" marT="1909" marB="0" anchor="ctr"/>
                </a:tc>
                <a:tc>
                  <a:txBody>
                    <a:bodyPr/>
                    <a:lstStyle/>
                    <a:p>
                      <a:pPr algn="ctr" fontAlgn="ctr"/>
                      <a:r>
                        <a:rPr lang="hu-HU" sz="1200" u="none" strike="noStrike" noProof="0" dirty="0">
                          <a:effectLst/>
                        </a:rPr>
                        <a:t>A végtermékek</a:t>
                      </a:r>
                      <a:r>
                        <a:rPr lang="hu-HU" sz="1200" u="none" strike="noStrike" baseline="0" noProof="0" dirty="0">
                          <a:effectLst/>
                        </a:rPr>
                        <a:t> határidőre való előállításához szükséges külső feltételek.</a:t>
                      </a:r>
                      <a:endParaRPr lang="hu-HU" sz="1200" u="none" strike="noStrike" noProof="0" dirty="0">
                        <a:effectLst/>
                      </a:endParaRPr>
                    </a:p>
                  </a:txBody>
                  <a:tcPr marL="1909" marR="1909" marT="1909" marB="0" anchor="ctr"/>
                </a:tc>
                <a:extLst>
                  <a:ext uri="{0D108BD9-81ED-4DB2-BD59-A6C34878D82A}">
                    <a16:rowId xmlns:a16="http://schemas.microsoft.com/office/drawing/2014/main" val="10004"/>
                  </a:ext>
                </a:extLst>
              </a:tr>
              <a:tr h="541764">
                <a:tc>
                  <a:txBody>
                    <a:bodyPr/>
                    <a:lstStyle/>
                    <a:p>
                      <a:pPr algn="l" fontAlgn="b"/>
                      <a:endParaRPr lang="hu-HU" sz="1200" b="0" i="0" u="none" strike="noStrike" noProof="0" dirty="0">
                        <a:solidFill>
                          <a:srgbClr val="000000"/>
                        </a:solidFill>
                        <a:effectLst/>
                        <a:latin typeface="Calibri" charset="0"/>
                      </a:endParaRPr>
                    </a:p>
                  </a:txBody>
                  <a:tcPr marL="1909" marR="1909" marT="1909" marB="0" anchor="b"/>
                </a:tc>
                <a:tc>
                  <a:txBody>
                    <a:bodyPr/>
                    <a:lstStyle/>
                    <a:p>
                      <a:pPr algn="ctr" fontAlgn="ctr"/>
                      <a:endParaRPr lang="hu-HU" sz="1200" b="0" i="0" u="none" strike="noStrike" noProof="0" dirty="0">
                        <a:solidFill>
                          <a:srgbClr val="000000"/>
                        </a:solidFill>
                        <a:effectLst/>
                        <a:latin typeface="Calibri" charset="0"/>
                      </a:endParaRPr>
                    </a:p>
                  </a:txBody>
                  <a:tcPr marL="1909" marR="1909" marT="1909" marB="0" anchor="ctr"/>
                </a:tc>
                <a:tc>
                  <a:txBody>
                    <a:bodyPr/>
                    <a:lstStyle/>
                    <a:p>
                      <a:pPr algn="ctr" fontAlgn="ctr"/>
                      <a:endParaRPr lang="hu-HU" sz="1200" b="0" i="0" u="none" strike="noStrike" noProof="0" dirty="0">
                        <a:solidFill>
                          <a:srgbClr val="000000"/>
                        </a:solidFill>
                        <a:effectLst/>
                        <a:latin typeface="Calibri" charset="0"/>
                      </a:endParaRPr>
                    </a:p>
                  </a:txBody>
                  <a:tcPr marL="1909" marR="1909" marT="1909" marB="0" anchor="ctr"/>
                </a:tc>
                <a:tc>
                  <a:txBody>
                    <a:bodyPr/>
                    <a:lstStyle/>
                    <a:p>
                      <a:pPr algn="ctr" fontAlgn="ctr"/>
                      <a:endParaRPr lang="hu-HU" sz="1200" b="0" i="0" u="none" strike="noStrike" noProof="0" dirty="0">
                        <a:solidFill>
                          <a:srgbClr val="000000"/>
                        </a:solidFill>
                        <a:effectLst/>
                        <a:latin typeface="Calibri" charset="0"/>
                      </a:endParaRPr>
                    </a:p>
                  </a:txBody>
                  <a:tcPr marL="1909" marR="1909" marT="1909" marB="0" anchor="ctr"/>
                </a:tc>
                <a:tc>
                  <a:txBody>
                    <a:bodyPr/>
                    <a:lstStyle/>
                    <a:p>
                      <a:pPr algn="ctr" fontAlgn="ctr"/>
                      <a:r>
                        <a:rPr lang="hu-HU" sz="1200" u="none" strike="noStrike" noProof="0" dirty="0">
                          <a:effectLst/>
                        </a:rPr>
                        <a:t>A projekt megkezdésének alapfeltételei</a:t>
                      </a:r>
                      <a:endParaRPr lang="hu-HU" sz="1200" b="0" i="0" u="none" strike="noStrike" noProof="0" dirty="0">
                        <a:solidFill>
                          <a:srgbClr val="000000"/>
                        </a:solidFill>
                        <a:effectLst/>
                        <a:latin typeface="Calibri" charset="0"/>
                      </a:endParaRPr>
                    </a:p>
                  </a:txBody>
                  <a:tcPr marL="1909" marR="1909" marT="1909"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15236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Feladat</a:t>
            </a:r>
            <a:endParaRPr lang="en-GB" dirty="0"/>
          </a:p>
        </p:txBody>
      </p:sp>
      <p:sp>
        <p:nvSpPr>
          <p:cNvPr id="3" name="Text Placeholder 2"/>
          <p:cNvSpPr>
            <a:spLocks noGrp="1"/>
          </p:cNvSpPr>
          <p:nvPr>
            <p:ph type="body" idx="1"/>
          </p:nvPr>
        </p:nvSpPr>
        <p:spPr>
          <a:xfrm>
            <a:off x="1097280" y="1845734"/>
            <a:ext cx="10702834" cy="4438952"/>
          </a:xfrm>
        </p:spPr>
        <p:txBody>
          <a:bodyPr>
            <a:noAutofit/>
          </a:bodyPr>
          <a:lstStyle/>
          <a:p>
            <a:pPr algn="just"/>
            <a:r>
              <a:rPr lang="hu-HU" sz="2800" dirty="0"/>
              <a:t>Van egy remek elképzelése arra, hogy hogyan lehetne javítani a tanítás minőségét az iskolában úgy, hogy az IKT eszközök beépülnek a pedagógusok napi gyakorlatába.</a:t>
            </a:r>
          </a:p>
          <a:p>
            <a:pPr algn="just"/>
            <a:r>
              <a:rPr lang="hu-HU" sz="2800" dirty="0"/>
              <a:t>Az iskola nem rendelkezik sem anyagi sem humán erőforrással ahhoz, hogy a fejlesztést saját erőből megkezdje.</a:t>
            </a:r>
          </a:p>
          <a:p>
            <a:pPr algn="just"/>
            <a:r>
              <a:rPr lang="hu-HU" sz="2800" dirty="0"/>
              <a:t>A tantestület elhatározza, hogy egy pályázatot fognak benyújtani, hogy a projekthez EU támogatást szerezzenek.</a:t>
            </a:r>
          </a:p>
          <a:p>
            <a:pPr algn="just"/>
            <a:r>
              <a:rPr lang="hu-HU" sz="2800" dirty="0"/>
              <a:t>Készítse el a projekt tervezetét logikai keretmátrix módszerrel a mellékelt sablon alkalmazásával legfeljebb egy A4-es oldalnyi terjedelemben.</a:t>
            </a:r>
          </a:p>
          <a:p>
            <a:pPr algn="just"/>
            <a:r>
              <a:rPr lang="en-GB" sz="3200" dirty="0"/>
              <a:t> </a:t>
            </a:r>
          </a:p>
          <a:p>
            <a:pPr algn="just"/>
            <a:endParaRPr lang="hu-HU" sz="3200" dirty="0"/>
          </a:p>
        </p:txBody>
      </p:sp>
    </p:spTree>
    <p:extLst>
      <p:ext uri="{BB962C8B-B14F-4D97-AF65-F5344CB8AC3E}">
        <p14:creationId xmlns:p14="http://schemas.microsoft.com/office/powerpoint/2010/main" val="60717546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30399" y="2234992"/>
            <a:ext cx="8427944"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r>
              <a:rPr lang="hu-HU" sz="3600" dirty="0"/>
              <a:t>Partnerkeresés nemzetközi projektekhez</a:t>
            </a:r>
          </a:p>
        </p:txBody>
      </p:sp>
    </p:spTree>
    <p:extLst>
      <p:ext uri="{BB962C8B-B14F-4D97-AF65-F5344CB8AC3E}">
        <p14:creationId xmlns:p14="http://schemas.microsoft.com/office/powerpoint/2010/main" val="207033527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3715" y="954315"/>
            <a:ext cx="10058400" cy="4772049"/>
          </a:xfrm>
          <a:prstGeom prst="rect">
            <a:avLst/>
          </a:prstGeom>
        </p:spPr>
      </p:pic>
      <p:sp>
        <p:nvSpPr>
          <p:cNvPr id="6" name="Rectangle 5"/>
          <p:cNvSpPr/>
          <p:nvPr/>
        </p:nvSpPr>
        <p:spPr>
          <a:xfrm>
            <a:off x="2474910" y="5726364"/>
            <a:ext cx="5993949" cy="369332"/>
          </a:xfrm>
          <a:prstGeom prst="rect">
            <a:avLst/>
          </a:prstGeom>
        </p:spPr>
        <p:txBody>
          <a:bodyPr wrap="none">
            <a:spAutoFit/>
          </a:bodyPr>
          <a:lstStyle/>
          <a:p>
            <a:r>
              <a:rPr lang="hu-HU" dirty="0"/>
              <a:t>https://</a:t>
            </a:r>
            <a:r>
              <a:rPr lang="hu-HU" dirty="0" err="1"/>
              <a:t>ec.europa.eu</a:t>
            </a:r>
            <a:r>
              <a:rPr lang="hu-HU" dirty="0"/>
              <a:t>/</a:t>
            </a:r>
            <a:r>
              <a:rPr lang="hu-HU" dirty="0" err="1"/>
              <a:t>programmes</a:t>
            </a:r>
            <a:r>
              <a:rPr lang="hu-HU" dirty="0"/>
              <a:t>/</a:t>
            </a:r>
            <a:r>
              <a:rPr lang="hu-HU" dirty="0" err="1"/>
              <a:t>erasmus</a:t>
            </a:r>
            <a:r>
              <a:rPr lang="hu-HU" dirty="0"/>
              <a:t>-plus/</a:t>
            </a:r>
            <a:r>
              <a:rPr lang="hu-HU" dirty="0" err="1"/>
              <a:t>node_hu</a:t>
            </a:r>
            <a:endParaRPr lang="hu-HU" dirty="0"/>
          </a:p>
        </p:txBody>
      </p:sp>
    </p:spTree>
    <p:extLst>
      <p:ext uri="{BB962C8B-B14F-4D97-AF65-F5344CB8AC3E}">
        <p14:creationId xmlns:p14="http://schemas.microsoft.com/office/powerpoint/2010/main" val="127865331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2970" y="683414"/>
            <a:ext cx="9964058" cy="1446550"/>
          </a:xfrm>
          <a:prstGeom prst="rect">
            <a:avLst/>
          </a:prstGeom>
        </p:spPr>
        <p:txBody>
          <a:bodyPr wrap="square">
            <a:spAutoFit/>
          </a:bodyPr>
          <a:lstStyle/>
          <a:p>
            <a:r>
              <a:rPr lang="en-GB" sz="4400" dirty="0" err="1"/>
              <a:t>Hol</a:t>
            </a:r>
            <a:r>
              <a:rPr lang="en-GB" sz="4400" dirty="0"/>
              <a:t> </a:t>
            </a:r>
            <a:r>
              <a:rPr lang="en-GB" sz="4400" dirty="0" err="1"/>
              <a:t>lehet</a:t>
            </a:r>
            <a:r>
              <a:rPr lang="en-GB" sz="4400" dirty="0"/>
              <a:t> </a:t>
            </a:r>
            <a:r>
              <a:rPr lang="en-GB" sz="4400" dirty="0" err="1"/>
              <a:t>tájékozódni</a:t>
            </a:r>
            <a:r>
              <a:rPr lang="en-GB" sz="4400" dirty="0"/>
              <a:t> </a:t>
            </a:r>
            <a:r>
              <a:rPr lang="en-GB" sz="4400" dirty="0" err="1"/>
              <a:t>az</a:t>
            </a:r>
            <a:r>
              <a:rPr lang="en-GB" sz="4400" dirty="0"/>
              <a:t> </a:t>
            </a:r>
            <a:r>
              <a:rPr lang="en-GB" sz="4400" dirty="0" err="1"/>
              <a:t>Európai</a:t>
            </a:r>
            <a:r>
              <a:rPr lang="en-GB" sz="4400" dirty="0"/>
              <a:t> </a:t>
            </a:r>
            <a:r>
              <a:rPr lang="en-GB" sz="4400" dirty="0" err="1"/>
              <a:t>Unió</a:t>
            </a:r>
            <a:r>
              <a:rPr lang="en-GB" sz="4400" dirty="0"/>
              <a:t> </a:t>
            </a:r>
            <a:r>
              <a:rPr lang="en-GB" sz="4400" dirty="0" err="1"/>
              <a:t>kezdeményezéseiről</a:t>
            </a:r>
            <a:r>
              <a:rPr lang="en-GB" sz="4400" dirty="0"/>
              <a: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5829" y="3004222"/>
            <a:ext cx="4477657" cy="1590425"/>
          </a:xfrm>
          <a:prstGeom prst="rect">
            <a:avLst/>
          </a:prstGeom>
        </p:spPr>
      </p:pic>
      <p:sp>
        <p:nvSpPr>
          <p:cNvPr id="5" name="Rectangle 4"/>
          <p:cNvSpPr/>
          <p:nvPr/>
        </p:nvSpPr>
        <p:spPr>
          <a:xfrm>
            <a:off x="627743" y="5243452"/>
            <a:ext cx="10580914" cy="523220"/>
          </a:xfrm>
          <a:prstGeom prst="rect">
            <a:avLst/>
          </a:prstGeom>
        </p:spPr>
        <p:txBody>
          <a:bodyPr wrap="square">
            <a:spAutoFit/>
          </a:bodyPr>
          <a:lstStyle/>
          <a:p>
            <a:pPr fontAlgn="base"/>
            <a:r>
              <a:rPr lang="en-US" sz="2400" dirty="0"/>
              <a:t>A </a:t>
            </a:r>
            <a:r>
              <a:rPr lang="en-US" sz="2400" dirty="0" err="1"/>
              <a:t>portálra</a:t>
            </a:r>
            <a:r>
              <a:rPr lang="en-US" sz="2400" dirty="0"/>
              <a:t> </a:t>
            </a:r>
            <a:r>
              <a:rPr lang="en-US" sz="2400" dirty="0" err="1"/>
              <a:t>mutató</a:t>
            </a:r>
            <a:r>
              <a:rPr lang="en-US" sz="2400" dirty="0"/>
              <a:t> </a:t>
            </a:r>
            <a:r>
              <a:rPr lang="en-US" sz="2400" dirty="0" err="1"/>
              <a:t>hivatkozás</a:t>
            </a:r>
            <a:r>
              <a:rPr lang="en-US" sz="2400" dirty="0"/>
              <a:t>: </a:t>
            </a:r>
            <a:r>
              <a:rPr lang="en-US" sz="2800" b="1" dirty="0">
                <a:hlinkClick r:id="rId4"/>
              </a:rPr>
              <a:t>Hozzáférés az európai uniós joghoz</a:t>
            </a:r>
            <a:endParaRPr lang="en-US" sz="2800" dirty="0"/>
          </a:p>
        </p:txBody>
      </p:sp>
      <p:sp>
        <p:nvSpPr>
          <p:cNvPr id="6" name="TextBox 5"/>
          <p:cNvSpPr txBox="1"/>
          <p:nvPr/>
        </p:nvSpPr>
        <p:spPr>
          <a:xfrm>
            <a:off x="732970" y="2347882"/>
            <a:ext cx="5653315" cy="26776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kumimoji="0" lang="hu-HU" sz="2800" b="0" i="0" u="none" strike="noStrike" cap="none" spc="0" normalizeH="0" baseline="0" dirty="0">
                <a:ln>
                  <a:noFill/>
                </a:ln>
                <a:solidFill>
                  <a:srgbClr val="000000"/>
                </a:solidFill>
                <a:effectLst/>
                <a:uFillTx/>
                <a:latin typeface="+mn-lt"/>
                <a:ea typeface="+mn-ea"/>
                <a:cs typeface="+mn-cs"/>
                <a:sym typeface="Helvetica"/>
              </a:rPr>
              <a:t>Az </a:t>
            </a:r>
            <a:r>
              <a:rPr kumimoji="0" lang="hu-HU" sz="2800" b="0" i="0" u="none" strike="noStrike" cap="none" spc="0" normalizeH="0" dirty="0">
                <a:ln>
                  <a:noFill/>
                </a:ln>
                <a:solidFill>
                  <a:srgbClr val="000000"/>
                </a:solidFill>
                <a:effectLst/>
                <a:uFillTx/>
                <a:latin typeface="+mn-lt"/>
                <a:ea typeface="+mn-ea"/>
                <a:cs typeface="+mn-cs"/>
                <a:sym typeface="Helvetica"/>
              </a:rPr>
              <a:t>EUR-</a:t>
            </a:r>
            <a:r>
              <a:rPr kumimoji="0" lang="hu-HU" sz="2800" b="0" i="0" u="none" strike="noStrike" cap="none" spc="0" normalizeH="0" dirty="0" err="1">
                <a:ln>
                  <a:noFill/>
                </a:ln>
                <a:solidFill>
                  <a:srgbClr val="000000"/>
                </a:solidFill>
                <a:effectLst/>
                <a:uFillTx/>
                <a:latin typeface="+mn-lt"/>
                <a:ea typeface="+mn-ea"/>
                <a:cs typeface="+mn-cs"/>
                <a:sym typeface="Helvetica"/>
              </a:rPr>
              <a:t>Lex</a:t>
            </a:r>
            <a:r>
              <a:rPr kumimoji="0" lang="hu-HU" sz="2800" b="0" i="0" u="none" strike="noStrike" cap="none" spc="0" normalizeH="0" dirty="0">
                <a:ln>
                  <a:noFill/>
                </a:ln>
                <a:solidFill>
                  <a:srgbClr val="000000"/>
                </a:solidFill>
                <a:effectLst/>
                <a:uFillTx/>
                <a:latin typeface="+mn-lt"/>
                <a:ea typeface="+mn-ea"/>
                <a:cs typeface="+mn-cs"/>
                <a:sym typeface="Helvetica"/>
              </a:rPr>
              <a:t> </a:t>
            </a:r>
            <a:r>
              <a:rPr lang="hu-HU" sz="2800" dirty="0"/>
              <a:t>weboldalon megtalálható az Európai Unió Hivatalos Lapja, és az EU által kiadott összes jogszabály, és letölthető </a:t>
            </a:r>
            <a:r>
              <a:rPr kumimoji="0" lang="hu-HU" sz="2800" b="0" i="0" u="none" strike="noStrike" cap="none" spc="0" normalizeH="0" dirty="0">
                <a:ln>
                  <a:noFill/>
                </a:ln>
                <a:solidFill>
                  <a:srgbClr val="000000"/>
                </a:solidFill>
                <a:effectLst/>
                <a:uFillTx/>
                <a:latin typeface="+mn-lt"/>
                <a:ea typeface="+mn-ea"/>
                <a:cs typeface="+mn-cs"/>
                <a:sym typeface="Helvetica"/>
              </a:rPr>
              <a:t>minden tagállam nyelvén.</a:t>
            </a:r>
            <a:endParaRPr kumimoji="0" lang="hu-HU" sz="2800" b="0"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1697653834"/>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8015"/>
          <a:stretch/>
        </p:blipFill>
        <p:spPr>
          <a:xfrm>
            <a:off x="1790700" y="1154901"/>
            <a:ext cx="8550729" cy="5028185"/>
          </a:xfrm>
          <a:prstGeom prst="rect">
            <a:avLst/>
          </a:prstGeom>
        </p:spPr>
      </p:pic>
      <p:sp>
        <p:nvSpPr>
          <p:cNvPr id="3" name="Rectangle 2"/>
          <p:cNvSpPr/>
          <p:nvPr/>
        </p:nvSpPr>
        <p:spPr>
          <a:xfrm>
            <a:off x="2220685" y="6488668"/>
            <a:ext cx="8860971" cy="369332"/>
          </a:xfrm>
          <a:prstGeom prst="rect">
            <a:avLst/>
          </a:prstGeom>
        </p:spPr>
        <p:txBody>
          <a:bodyPr wrap="square">
            <a:spAutoFit/>
          </a:bodyPr>
          <a:lstStyle/>
          <a:p>
            <a:r>
              <a:rPr lang="hu-HU" dirty="0">
                <a:hlinkClick r:id="rId4"/>
              </a:rPr>
              <a:t>http://ec.europa.eu/education/participants/portal/desktop/en/home.html</a:t>
            </a:r>
            <a:r>
              <a:rPr lang="hu-HU" dirty="0"/>
              <a:t> </a:t>
            </a:r>
          </a:p>
        </p:txBody>
      </p:sp>
      <p:sp>
        <p:nvSpPr>
          <p:cNvPr id="4" name="TextBox 3"/>
          <p:cNvSpPr txBox="1"/>
          <p:nvPr/>
        </p:nvSpPr>
        <p:spPr>
          <a:xfrm>
            <a:off x="2220685" y="202992"/>
            <a:ext cx="7376374"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r>
              <a:rPr lang="hu-HU" sz="3600"/>
              <a:t>Partnerkeresés az EU országokban</a:t>
            </a:r>
            <a:endParaRPr lang="hu-HU" sz="3600" dirty="0"/>
          </a:p>
        </p:txBody>
      </p:sp>
    </p:spTree>
    <p:extLst>
      <p:ext uri="{BB962C8B-B14F-4D97-AF65-F5344CB8AC3E}">
        <p14:creationId xmlns:p14="http://schemas.microsoft.com/office/powerpoint/2010/main" val="1560669720"/>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9086" y="1364344"/>
            <a:ext cx="9405257" cy="4414048"/>
          </a:xfrm>
          <a:prstGeom prst="rect">
            <a:avLst/>
          </a:prstGeom>
        </p:spPr>
      </p:pic>
    </p:spTree>
    <p:extLst>
      <p:ext uri="{BB962C8B-B14F-4D97-AF65-F5344CB8AC3E}">
        <p14:creationId xmlns:p14="http://schemas.microsoft.com/office/powerpoint/2010/main" val="1895509532"/>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16858" y="2108911"/>
            <a:ext cx="3200400" cy="2399564"/>
          </a:xfrm>
          <a:prstGeom prst="rect">
            <a:avLst/>
          </a:prstGeom>
        </p:spPr>
        <p:txBody>
          <a:bodyPr wrap="square">
            <a:spAutoFit/>
          </a:bodyPr>
          <a:lstStyle/>
          <a:p>
            <a:pPr fontAlgn="base"/>
            <a:r>
              <a:rPr lang="en-US" sz="4400" dirty="0" err="1"/>
              <a:t>Az</a:t>
            </a:r>
            <a:r>
              <a:rPr lang="en-US" sz="4400" dirty="0"/>
              <a:t> </a:t>
            </a:r>
            <a:r>
              <a:rPr lang="en-US" sz="4400" b="1" dirty="0"/>
              <a:t>eTwinning</a:t>
            </a:r>
            <a:r>
              <a:rPr lang="en-US" sz="4400" dirty="0"/>
              <a:t> </a:t>
            </a:r>
            <a:r>
              <a:rPr lang="en-US" sz="4400" dirty="0" err="1"/>
              <a:t>az</a:t>
            </a:r>
            <a:r>
              <a:rPr lang="en-US" sz="4400" dirty="0"/>
              <a:t> </a:t>
            </a:r>
            <a:r>
              <a:rPr lang="en-US" sz="4400" dirty="0" err="1"/>
              <a:t>európai</a:t>
            </a:r>
            <a:r>
              <a:rPr lang="en-US" sz="4400" dirty="0"/>
              <a:t> </a:t>
            </a:r>
            <a:r>
              <a:rPr lang="en-US" sz="4400" dirty="0" err="1"/>
              <a:t>iskolák</a:t>
            </a:r>
            <a:r>
              <a:rPr lang="en-US" sz="4400" dirty="0"/>
              <a:t> </a:t>
            </a:r>
            <a:r>
              <a:rPr lang="en-US" sz="4400" dirty="0" err="1"/>
              <a:t>közössége</a:t>
            </a:r>
            <a:r>
              <a:rPr lang="en-US" sz="4400" dirty="0"/>
              <a:t>.</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169419">
            <a:off x="7809258" y="564725"/>
            <a:ext cx="3584330" cy="2437871"/>
          </a:xfrm>
          <a:prstGeom prst="rect">
            <a:avLst/>
          </a:prstGeom>
        </p:spPr>
      </p:pic>
      <p:sp>
        <p:nvSpPr>
          <p:cNvPr id="8" name="Rectangle 7"/>
          <p:cNvSpPr/>
          <p:nvPr/>
        </p:nvSpPr>
        <p:spPr>
          <a:xfrm>
            <a:off x="4419600" y="3308693"/>
            <a:ext cx="7445829" cy="1938992"/>
          </a:xfrm>
          <a:prstGeom prst="rect">
            <a:avLst/>
          </a:prstGeom>
        </p:spPr>
        <p:txBody>
          <a:bodyPr wrap="square">
            <a:spAutoFit/>
          </a:bodyPr>
          <a:lstStyle/>
          <a:p>
            <a:r>
              <a:rPr lang="hu-HU" sz="2400" dirty="0"/>
              <a:t>Az </a:t>
            </a:r>
            <a:r>
              <a:rPr lang="hu-HU" sz="2400" dirty="0" err="1"/>
              <a:t>eTwinning</a:t>
            </a:r>
            <a:r>
              <a:rPr lang="hu-HU" sz="2400" dirty="0"/>
              <a:t> platformon az európai országokban működő iskolák munkatársai (tanárok, igazgatók, könyvtárosok stb.) kommunikálhatnak és együttműködhetnek egymással, közös projekteket indíthatnak.</a:t>
            </a:r>
          </a:p>
        </p:txBody>
      </p:sp>
    </p:spTree>
    <p:extLst>
      <p:ext uri="{BB962C8B-B14F-4D97-AF65-F5344CB8AC3E}">
        <p14:creationId xmlns:p14="http://schemas.microsoft.com/office/powerpoint/2010/main" val="523058711"/>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70115" y="2972225"/>
            <a:ext cx="3200400" cy="1824021"/>
          </a:xfrm>
          <a:prstGeom prst="rect">
            <a:avLst/>
          </a:prstGeom>
        </p:spPr>
        <p:txBody>
          <a:bodyPr wrap="square">
            <a:spAutoFit/>
          </a:bodyPr>
          <a:lstStyle/>
          <a:p>
            <a:pPr algn="ctr"/>
            <a:r>
              <a:rPr lang="en-US" sz="4400" dirty="0" err="1">
                <a:solidFill>
                  <a:schemeClr val="bg1"/>
                </a:solidFill>
              </a:rPr>
              <a:t>Nemzetközi</a:t>
            </a:r>
            <a:r>
              <a:rPr lang="en-US" sz="4400" dirty="0">
                <a:solidFill>
                  <a:schemeClr val="bg1"/>
                </a:solidFill>
              </a:rPr>
              <a:t> </a:t>
            </a:r>
            <a:r>
              <a:rPr lang="en-US" sz="4400" dirty="0" err="1">
                <a:solidFill>
                  <a:schemeClr val="bg1"/>
                </a:solidFill>
              </a:rPr>
              <a:t>oktatási</a:t>
            </a:r>
            <a:r>
              <a:rPr lang="en-US" sz="4400" dirty="0">
                <a:solidFill>
                  <a:schemeClr val="bg1"/>
                </a:solidFill>
              </a:rPr>
              <a:t> </a:t>
            </a:r>
            <a:r>
              <a:rPr lang="en-US" sz="4400" dirty="0" err="1">
                <a:solidFill>
                  <a:schemeClr val="bg1"/>
                </a:solidFill>
              </a:rPr>
              <a:t>hálózatok</a:t>
            </a:r>
            <a:endParaRPr lang="hu-HU" sz="4400" dirty="0">
              <a:solidFill>
                <a:schemeClr val="bg1"/>
              </a:solidFill>
            </a:endParaRPr>
          </a:p>
        </p:txBody>
      </p:sp>
      <p:sp>
        <p:nvSpPr>
          <p:cNvPr id="8" name="Rectangle 7"/>
          <p:cNvSpPr/>
          <p:nvPr/>
        </p:nvSpPr>
        <p:spPr>
          <a:xfrm>
            <a:off x="4876797" y="2434771"/>
            <a:ext cx="6988631" cy="3539430"/>
          </a:xfrm>
          <a:prstGeom prst="rect">
            <a:avLst/>
          </a:prstGeom>
        </p:spPr>
        <p:txBody>
          <a:bodyPr wrap="square">
            <a:spAutoFit/>
          </a:bodyPr>
          <a:lstStyle/>
          <a:p>
            <a:r>
              <a:rPr lang="hu-HU" sz="2800" dirty="0"/>
              <a:t>Az “European </a:t>
            </a:r>
            <a:r>
              <a:rPr lang="hu-HU" sz="2800" dirty="0" err="1"/>
              <a:t>Schoolnet</a:t>
            </a:r>
            <a:r>
              <a:rPr lang="hu-HU" sz="2800" dirty="0"/>
              <a:t>” 31 ország oktatási minisztériumának hálózata,</a:t>
            </a:r>
          </a:p>
          <a:p>
            <a:r>
              <a:rPr lang="hu-HU" sz="2800" dirty="0"/>
              <a:t>Amelynek székhelye Brüsszelben van.</a:t>
            </a:r>
          </a:p>
          <a:p>
            <a:r>
              <a:rPr lang="hu-HU" sz="2800" dirty="0"/>
              <a:t>A non-profit szervezet célja innovatív tanulás és tanítás támogatása az oktatás minden érdekeltjének – oktatási minisztériumok, iskolák, pedagógusok, kutatók és üzleti partnerek bevonásával.</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5476" y="0"/>
            <a:ext cx="6391274" cy="2434771"/>
          </a:xfrm>
          <a:prstGeom prst="rect">
            <a:avLst/>
          </a:prstGeom>
        </p:spPr>
      </p:pic>
      <p:sp>
        <p:nvSpPr>
          <p:cNvPr id="2" name="TextBox 1"/>
          <p:cNvSpPr txBox="1"/>
          <p:nvPr/>
        </p:nvSpPr>
        <p:spPr>
          <a:xfrm>
            <a:off x="4876797" y="6183086"/>
            <a:ext cx="2998574"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r>
              <a:rPr kumimoji="0" lang="hu-HU" sz="2400" b="0" i="0" u="none" strike="noStrike" cap="none" spc="0" normalizeH="0" baseline="0" dirty="0">
                <a:ln>
                  <a:noFill/>
                </a:ln>
                <a:solidFill>
                  <a:srgbClr val="000000"/>
                </a:solidFill>
                <a:effectLst/>
                <a:uFillTx/>
                <a:sym typeface="Helvetica"/>
              </a:rPr>
              <a:t> </a:t>
            </a:r>
            <a:r>
              <a:rPr lang="en-US" sz="2400" dirty="0">
                <a:hlinkClick r:id="rId4"/>
              </a:rPr>
              <a:t>http://www.eun.org/</a:t>
            </a:r>
            <a:r>
              <a:rPr lang="en-US" sz="2400" dirty="0"/>
              <a:t> </a:t>
            </a:r>
            <a:endParaRPr kumimoji="0" lang="hu-HU" sz="2400" b="0" i="0" u="none" strike="noStrike" cap="none" spc="0" normalizeH="0" baseline="0" dirty="0">
              <a:ln>
                <a:noFill/>
              </a:ln>
              <a:solidFill>
                <a:srgbClr val="000000"/>
              </a:solidFill>
              <a:effectLst/>
              <a:uFillTx/>
              <a:sym typeface="Helvetica"/>
            </a:endParaRPr>
          </a:p>
        </p:txBody>
      </p:sp>
    </p:spTree>
    <p:extLst>
      <p:ext uri="{BB962C8B-B14F-4D97-AF65-F5344CB8AC3E}">
        <p14:creationId xmlns:p14="http://schemas.microsoft.com/office/powerpoint/2010/main" val="1962704744"/>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zövegdoboz 7"/>
          <p:cNvSpPr txBox="1"/>
          <p:nvPr/>
        </p:nvSpPr>
        <p:spPr>
          <a:xfrm>
            <a:off x="1320800" y="1540150"/>
            <a:ext cx="9550400" cy="378564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457200" indent="-457200">
              <a:buSzPct val="100000"/>
              <a:buAutoNum type="arabicPeriod"/>
              <a:defRPr sz="2400">
                <a:latin typeface="+mj-lt"/>
                <a:ea typeface="+mj-ea"/>
                <a:cs typeface="+mj-cs"/>
                <a:sym typeface="Calibri"/>
              </a:defRPr>
            </a:pPr>
            <a:r>
              <a:rPr dirty="0"/>
              <a:t>The Horizon Report Europe: 2014 Schools Edition examines trends, challenges, and technologies for their potential impact on and use in teaching, learning, and creative inquiry, The New Media Consortium, 2014, ISBN 978-0-9914828-5-6 </a:t>
            </a:r>
            <a:endParaRPr lang="hu-HU" dirty="0"/>
          </a:p>
          <a:p>
            <a:pPr marL="457200" indent="-457200">
              <a:buSzPct val="100000"/>
              <a:buAutoNum type="arabicPeriod"/>
              <a:defRPr sz="2400">
                <a:latin typeface="+mj-lt"/>
                <a:ea typeface="+mj-ea"/>
                <a:cs typeface="+mj-cs"/>
                <a:sym typeface="Calibri"/>
              </a:defRPr>
            </a:pPr>
            <a:r>
              <a:rPr lang="en-US" dirty="0">
                <a:solidFill>
                  <a:srgbClr val="444444"/>
                </a:solidFill>
                <a:latin typeface="+mj-lt"/>
              </a:rPr>
              <a:t>A </a:t>
            </a:r>
            <a:r>
              <a:rPr lang="en-US" dirty="0" err="1">
                <a:solidFill>
                  <a:srgbClr val="444444"/>
                </a:solidFill>
                <a:latin typeface="+mj-lt"/>
              </a:rPr>
              <a:t>Tanács</a:t>
            </a:r>
            <a:r>
              <a:rPr lang="en-US" dirty="0">
                <a:solidFill>
                  <a:srgbClr val="444444"/>
                </a:solidFill>
                <a:latin typeface="+mj-lt"/>
              </a:rPr>
              <a:t> </a:t>
            </a:r>
            <a:r>
              <a:rPr lang="en-US" dirty="0" err="1">
                <a:solidFill>
                  <a:srgbClr val="444444"/>
                </a:solidFill>
                <a:latin typeface="+mj-lt"/>
              </a:rPr>
              <a:t>következtetései</a:t>
            </a:r>
            <a:r>
              <a:rPr lang="en-US" dirty="0">
                <a:solidFill>
                  <a:srgbClr val="444444"/>
                </a:solidFill>
                <a:latin typeface="+mj-lt"/>
              </a:rPr>
              <a:t> (2009. </a:t>
            </a:r>
            <a:r>
              <a:rPr lang="en-US" dirty="0" err="1">
                <a:solidFill>
                  <a:srgbClr val="444444"/>
                </a:solidFill>
                <a:latin typeface="+mj-lt"/>
              </a:rPr>
              <a:t>május</a:t>
            </a:r>
            <a:r>
              <a:rPr lang="en-US" dirty="0">
                <a:solidFill>
                  <a:srgbClr val="444444"/>
                </a:solidFill>
                <a:latin typeface="+mj-lt"/>
              </a:rPr>
              <a:t> 12.) </a:t>
            </a:r>
            <a:r>
              <a:rPr lang="en-US" dirty="0" err="1">
                <a:solidFill>
                  <a:srgbClr val="444444"/>
                </a:solidFill>
                <a:latin typeface="+mj-lt"/>
              </a:rPr>
              <a:t>az</a:t>
            </a:r>
            <a:r>
              <a:rPr lang="en-US" dirty="0">
                <a:solidFill>
                  <a:srgbClr val="444444"/>
                </a:solidFill>
                <a:latin typeface="+mj-lt"/>
              </a:rPr>
              <a:t> </a:t>
            </a:r>
            <a:r>
              <a:rPr lang="en-US" dirty="0" err="1">
                <a:solidFill>
                  <a:srgbClr val="444444"/>
                </a:solidFill>
                <a:latin typeface="+mj-lt"/>
              </a:rPr>
              <a:t>oktatás</a:t>
            </a:r>
            <a:r>
              <a:rPr lang="en-US" dirty="0">
                <a:solidFill>
                  <a:srgbClr val="444444"/>
                </a:solidFill>
                <a:latin typeface="+mj-lt"/>
              </a:rPr>
              <a:t> </a:t>
            </a:r>
            <a:r>
              <a:rPr lang="en-US" dirty="0" err="1">
                <a:solidFill>
                  <a:srgbClr val="444444"/>
                </a:solidFill>
                <a:latin typeface="+mj-lt"/>
              </a:rPr>
              <a:t>és</a:t>
            </a:r>
            <a:r>
              <a:rPr lang="en-US" dirty="0">
                <a:solidFill>
                  <a:srgbClr val="444444"/>
                </a:solidFill>
                <a:latin typeface="+mj-lt"/>
              </a:rPr>
              <a:t> </a:t>
            </a:r>
            <a:r>
              <a:rPr lang="en-US" dirty="0" err="1">
                <a:solidFill>
                  <a:srgbClr val="444444"/>
                </a:solidFill>
                <a:latin typeface="+mj-lt"/>
              </a:rPr>
              <a:t>képzés</a:t>
            </a:r>
            <a:r>
              <a:rPr lang="en-US" dirty="0">
                <a:solidFill>
                  <a:srgbClr val="444444"/>
                </a:solidFill>
                <a:latin typeface="+mj-lt"/>
              </a:rPr>
              <a:t> </a:t>
            </a:r>
            <a:r>
              <a:rPr lang="en-US" dirty="0" err="1">
                <a:solidFill>
                  <a:srgbClr val="444444"/>
                </a:solidFill>
                <a:latin typeface="+mj-lt"/>
              </a:rPr>
              <a:t>terén</a:t>
            </a:r>
            <a:r>
              <a:rPr lang="en-US" dirty="0">
                <a:solidFill>
                  <a:srgbClr val="444444"/>
                </a:solidFill>
                <a:latin typeface="+mj-lt"/>
              </a:rPr>
              <a:t> </a:t>
            </a:r>
            <a:r>
              <a:rPr lang="en-US" dirty="0" err="1">
                <a:solidFill>
                  <a:srgbClr val="444444"/>
                </a:solidFill>
                <a:latin typeface="+mj-lt"/>
              </a:rPr>
              <a:t>folytatott</a:t>
            </a:r>
            <a:r>
              <a:rPr lang="en-US" dirty="0">
                <a:solidFill>
                  <a:srgbClr val="444444"/>
                </a:solidFill>
                <a:latin typeface="+mj-lt"/>
              </a:rPr>
              <a:t> </a:t>
            </a:r>
            <a:r>
              <a:rPr lang="en-US" dirty="0" err="1">
                <a:solidFill>
                  <a:srgbClr val="444444"/>
                </a:solidFill>
                <a:latin typeface="+mj-lt"/>
              </a:rPr>
              <a:t>európai</a:t>
            </a:r>
            <a:r>
              <a:rPr lang="en-US" dirty="0">
                <a:solidFill>
                  <a:srgbClr val="444444"/>
                </a:solidFill>
                <a:latin typeface="+mj-lt"/>
              </a:rPr>
              <a:t> </a:t>
            </a:r>
            <a:r>
              <a:rPr lang="en-US" dirty="0" err="1">
                <a:solidFill>
                  <a:srgbClr val="444444"/>
                </a:solidFill>
                <a:latin typeface="+mj-lt"/>
              </a:rPr>
              <a:t>együttműködés</a:t>
            </a:r>
            <a:r>
              <a:rPr lang="en-US" dirty="0">
                <a:solidFill>
                  <a:srgbClr val="444444"/>
                </a:solidFill>
                <a:latin typeface="+mj-lt"/>
              </a:rPr>
              <a:t> </a:t>
            </a:r>
            <a:r>
              <a:rPr lang="en-US" dirty="0" err="1">
                <a:solidFill>
                  <a:srgbClr val="444444"/>
                </a:solidFill>
                <a:latin typeface="+mj-lt"/>
              </a:rPr>
              <a:t>stratégiai</a:t>
            </a:r>
            <a:r>
              <a:rPr lang="en-US" dirty="0">
                <a:solidFill>
                  <a:srgbClr val="444444"/>
                </a:solidFill>
                <a:latin typeface="+mj-lt"/>
              </a:rPr>
              <a:t> </a:t>
            </a:r>
            <a:r>
              <a:rPr lang="en-US" dirty="0" err="1">
                <a:solidFill>
                  <a:srgbClr val="444444"/>
                </a:solidFill>
                <a:latin typeface="+mj-lt"/>
              </a:rPr>
              <a:t>keretrendszeréről</a:t>
            </a:r>
            <a:r>
              <a:rPr lang="en-US" dirty="0">
                <a:solidFill>
                  <a:srgbClr val="444444"/>
                </a:solidFill>
                <a:latin typeface="+mj-lt"/>
              </a:rPr>
              <a:t> („</a:t>
            </a:r>
            <a:r>
              <a:rPr lang="en-US" dirty="0" err="1">
                <a:solidFill>
                  <a:srgbClr val="444444"/>
                </a:solidFill>
                <a:latin typeface="+mj-lt"/>
              </a:rPr>
              <a:t>Oktatás</a:t>
            </a:r>
            <a:r>
              <a:rPr lang="en-US" dirty="0">
                <a:solidFill>
                  <a:srgbClr val="444444"/>
                </a:solidFill>
                <a:latin typeface="+mj-lt"/>
              </a:rPr>
              <a:t> </a:t>
            </a:r>
            <a:r>
              <a:rPr lang="en-US" dirty="0" err="1">
                <a:solidFill>
                  <a:srgbClr val="444444"/>
                </a:solidFill>
                <a:latin typeface="+mj-lt"/>
              </a:rPr>
              <a:t>és</a:t>
            </a:r>
            <a:r>
              <a:rPr lang="en-US" dirty="0">
                <a:solidFill>
                  <a:srgbClr val="444444"/>
                </a:solidFill>
                <a:latin typeface="+mj-lt"/>
              </a:rPr>
              <a:t> </a:t>
            </a:r>
            <a:r>
              <a:rPr lang="en-US" dirty="0" err="1">
                <a:solidFill>
                  <a:srgbClr val="444444"/>
                </a:solidFill>
                <a:latin typeface="+mj-lt"/>
              </a:rPr>
              <a:t>képzés</a:t>
            </a:r>
            <a:r>
              <a:rPr lang="en-US" dirty="0">
                <a:solidFill>
                  <a:srgbClr val="444444"/>
                </a:solidFill>
                <a:latin typeface="+mj-lt"/>
              </a:rPr>
              <a:t> 2020”) 2009/C 119/02</a:t>
            </a:r>
          </a:p>
          <a:p>
            <a:pPr marL="457200" indent="-457200">
              <a:buSzPct val="100000"/>
              <a:buFontTx/>
              <a:buAutoNum type="arabicPeriod"/>
              <a:defRPr sz="2400">
                <a:latin typeface="+mj-lt"/>
                <a:ea typeface="+mj-ea"/>
                <a:cs typeface="+mj-cs"/>
                <a:sym typeface="Calibri"/>
              </a:defRPr>
            </a:pPr>
            <a:r>
              <a:rPr lang="en-US" dirty="0"/>
              <a:t>Erasmus+ </a:t>
            </a:r>
            <a:r>
              <a:rPr lang="en-US" dirty="0" err="1"/>
              <a:t>Programme</a:t>
            </a:r>
            <a:r>
              <a:rPr lang="en-US" dirty="0"/>
              <a:t> Guide, European Commission, </a:t>
            </a:r>
            <a:r>
              <a:rPr lang="de-DE" sz="2400" dirty="0">
                <a:sym typeface="Calibri"/>
              </a:rPr>
              <a:t>Version 1 (2017): 20/10/2016</a:t>
            </a:r>
            <a:endParaRPr lang="en-US" dirty="0"/>
          </a:p>
          <a:p>
            <a:pPr marL="457200" indent="-457200">
              <a:buSzPct val="100000"/>
              <a:buAutoNum type="arabicPeriod"/>
              <a:defRPr sz="2400">
                <a:latin typeface="+mj-lt"/>
                <a:ea typeface="+mj-ea"/>
                <a:cs typeface="+mj-cs"/>
                <a:sym typeface="Calibri"/>
              </a:defRPr>
            </a:pPr>
            <a:endParaRPr lang="en-US" b="1" dirty="0">
              <a:solidFill>
                <a:srgbClr val="444444"/>
              </a:solidFill>
              <a:latin typeface="+mj-lt"/>
            </a:endParaRPr>
          </a:p>
        </p:txBody>
      </p:sp>
      <p:sp>
        <p:nvSpPr>
          <p:cNvPr id="185" name="Bibliography"/>
          <p:cNvSpPr txBox="1">
            <a:spLocks noGrp="1"/>
          </p:cNvSpPr>
          <p:nvPr>
            <p:ph type="title" idx="4294967295"/>
          </p:nvPr>
        </p:nvSpPr>
        <p:spPr>
          <a:xfrm>
            <a:off x="1147812" y="530996"/>
            <a:ext cx="10058401" cy="659548"/>
          </a:xfrm>
          <a:prstGeom prst="rect">
            <a:avLst/>
          </a:prstGeom>
        </p:spPr>
        <p:txBody>
          <a:bodyPr/>
          <a:lstStyle>
            <a:lvl1pPr>
              <a:defRPr sz="3600" spc="-100">
                <a:solidFill>
                  <a:srgbClr val="404040"/>
                </a:solidFill>
              </a:defRPr>
            </a:lvl1pPr>
          </a:lstStyle>
          <a:p>
            <a:r>
              <a:t>Bibliography</a:t>
            </a:r>
          </a:p>
        </p:txBody>
      </p:sp>
      <p:sp>
        <p:nvSpPr>
          <p:cNvPr id="186" name="Téglalap 6"/>
          <p:cNvSpPr txBox="1"/>
          <p:nvPr/>
        </p:nvSpPr>
        <p:spPr>
          <a:xfrm>
            <a:off x="183896" y="6393934"/>
            <a:ext cx="7690102" cy="3708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a:defRPr>
                <a:solidFill>
                  <a:srgbClr val="FFFFFF"/>
                </a:solidFill>
                <a:latin typeface="+mj-lt"/>
                <a:ea typeface="+mj-ea"/>
                <a:cs typeface="+mj-cs"/>
                <a:sym typeface="Calibri"/>
              </a:defRPr>
            </a:pPr>
            <a:r>
              <a:t>U3E2</a:t>
            </a:r>
          </a:p>
        </p:txBody>
      </p:sp>
    </p:spTree>
    <p:extLst>
      <p:ext uri="{BB962C8B-B14F-4D97-AF65-F5344CB8AC3E}">
        <p14:creationId xmlns:p14="http://schemas.microsoft.com/office/powerpoint/2010/main" val="1726274776"/>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Title 1"/>
          <p:cNvSpPr txBox="1">
            <a:spLocks noGrp="1"/>
          </p:cNvSpPr>
          <p:nvPr>
            <p:ph type="title"/>
          </p:nvPr>
        </p:nvSpPr>
        <p:spPr>
          <a:xfrm>
            <a:off x="1097280" y="286603"/>
            <a:ext cx="10058401" cy="1450757"/>
          </a:xfrm>
          <a:prstGeom prst="rect">
            <a:avLst/>
          </a:prstGeom>
        </p:spPr>
        <p:txBody>
          <a:bodyPr/>
          <a:lstStyle>
            <a:lvl1pPr>
              <a:defRPr spc="-100"/>
            </a:lvl1pPr>
          </a:lstStyle>
          <a:p>
            <a:r>
              <a:rPr lang="hu-HU" dirty="0"/>
              <a:t>Hasznos linkek</a:t>
            </a:r>
            <a:endParaRPr dirty="0"/>
          </a:p>
        </p:txBody>
      </p:sp>
      <p:pic>
        <p:nvPicPr>
          <p:cNvPr id="192" name="Kép 6" descr="Kép 6"/>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
        <p:nvSpPr>
          <p:cNvPr id="193" name="Rectangle 1"/>
          <p:cNvSpPr txBox="1"/>
          <p:nvPr/>
        </p:nvSpPr>
        <p:spPr>
          <a:xfrm>
            <a:off x="1275470" y="1908149"/>
            <a:ext cx="8698525" cy="378565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228600" indent="-228600">
              <a:buSzPct val="100000"/>
              <a:buAutoNum type="arabicPeriod"/>
              <a:defRPr sz="2400">
                <a:latin typeface="+mj-lt"/>
                <a:ea typeface="+mj-ea"/>
                <a:cs typeface="+mj-cs"/>
                <a:sym typeface="Calibri"/>
              </a:defRPr>
            </a:pPr>
            <a:r>
              <a:rPr dirty="0"/>
              <a:t>OECD </a:t>
            </a:r>
            <a:r>
              <a:rPr lang="hu-HU" dirty="0"/>
              <a:t>oktatási weboldala</a:t>
            </a:r>
            <a:r>
              <a:rPr dirty="0"/>
              <a:t>: </a:t>
            </a:r>
            <a:r>
              <a:rPr u="sng" dirty="0">
                <a:solidFill>
                  <a:srgbClr val="0000FF"/>
                </a:solidFill>
                <a:uFill>
                  <a:solidFill>
                    <a:srgbClr val="0000FF"/>
                  </a:solidFill>
                </a:uFill>
                <a:hlinkClick r:id="rId3"/>
              </a:rPr>
              <a:t>http://www.oecd.org/education/</a:t>
            </a:r>
            <a:r>
              <a:rPr dirty="0"/>
              <a:t> </a:t>
            </a:r>
          </a:p>
          <a:p>
            <a:pPr marL="228600" indent="-228600">
              <a:buSzPct val="100000"/>
              <a:buAutoNum type="arabicPeriod"/>
              <a:defRPr sz="2400">
                <a:latin typeface="+mj-lt"/>
                <a:ea typeface="+mj-ea"/>
                <a:cs typeface="+mj-cs"/>
                <a:sym typeface="Calibri"/>
              </a:defRPr>
            </a:pPr>
            <a:r>
              <a:rPr lang="hu-HU" dirty="0"/>
              <a:t> Az </a:t>
            </a:r>
            <a:r>
              <a:rPr dirty="0"/>
              <a:t>Eur</a:t>
            </a:r>
            <a:r>
              <a:rPr lang="hu-HU" dirty="0" err="1"/>
              <a:t>ópai</a:t>
            </a:r>
            <a:r>
              <a:rPr dirty="0"/>
              <a:t> </a:t>
            </a:r>
            <a:r>
              <a:rPr lang="hu-HU" dirty="0"/>
              <a:t>Bizottság</a:t>
            </a:r>
            <a:r>
              <a:rPr dirty="0"/>
              <a:t> </a:t>
            </a:r>
            <a:r>
              <a:rPr lang="hu-HU" dirty="0"/>
              <a:t>Erasmus+ programjának weboldala: </a:t>
            </a:r>
            <a:r>
              <a:rPr lang="en-US" dirty="0">
                <a:hlinkClick r:id="rId4"/>
              </a:rPr>
              <a:t>https://ec.europa.eu/programmes/erasmus-plus/node_hu</a:t>
            </a:r>
            <a:r>
              <a:rPr lang="en-US" dirty="0"/>
              <a:t> </a:t>
            </a:r>
            <a:endParaRPr dirty="0"/>
          </a:p>
          <a:p>
            <a:pPr marL="228600" indent="-228600">
              <a:buSzPct val="100000"/>
              <a:buAutoNum type="arabicPeriod"/>
              <a:defRPr sz="2400">
                <a:latin typeface="+mj-lt"/>
                <a:ea typeface="+mj-ea"/>
                <a:cs typeface="+mj-cs"/>
                <a:sym typeface="Calibri"/>
              </a:defRPr>
            </a:pPr>
            <a:r>
              <a:rPr dirty="0"/>
              <a:t>EUR-Lex </a:t>
            </a:r>
            <a:r>
              <a:rPr lang="hu-HU" dirty="0"/>
              <a:t>Hozzáférés az európai uniós joghoz</a:t>
            </a:r>
            <a:r>
              <a:rPr dirty="0"/>
              <a:t>, </a:t>
            </a:r>
            <a:r>
              <a:rPr lang="en-US" dirty="0"/>
              <a:t>http://eur-lex.europa.eu/oj/direct-access.html?locale=hu </a:t>
            </a:r>
          </a:p>
          <a:p>
            <a:pPr marL="228600" indent="-228600">
              <a:buSzPct val="100000"/>
              <a:buAutoNum type="arabicPeriod"/>
              <a:defRPr sz="2400">
                <a:latin typeface="+mj-lt"/>
                <a:ea typeface="+mj-ea"/>
                <a:cs typeface="+mj-cs"/>
                <a:sym typeface="Calibri"/>
              </a:defRPr>
            </a:pPr>
            <a:r>
              <a:rPr lang="hu-HU" dirty="0"/>
              <a:t> Az EU oktatási partnerkereső weboldala: </a:t>
            </a:r>
            <a:r>
              <a:rPr lang="hu-HU" sz="2400" dirty="0">
                <a:sym typeface="Calibri"/>
                <a:hlinkClick r:id="rId5"/>
              </a:rPr>
              <a:t>http://ec.europa.eu/education/participants/portal/desktop/en/home.html</a:t>
            </a:r>
            <a:endParaRPr lang="hu-HU" sz="2400" dirty="0">
              <a:sym typeface="Calibri"/>
            </a:endParaRPr>
          </a:p>
          <a:p>
            <a:pPr marL="228600" indent="-228600">
              <a:buSzPct val="100000"/>
              <a:buAutoNum type="arabicPeriod"/>
              <a:defRPr sz="2400">
                <a:latin typeface="+mj-lt"/>
                <a:ea typeface="+mj-ea"/>
                <a:cs typeface="+mj-cs"/>
                <a:sym typeface="Calibri"/>
              </a:defRPr>
            </a:pPr>
            <a:r>
              <a:rPr lang="hu-HU" sz="2400" dirty="0">
                <a:sym typeface="Calibri"/>
              </a:rPr>
              <a:t>Tempus Közalapítvány, az Erasmus+ program hazai irodája: </a:t>
            </a:r>
            <a:r>
              <a:rPr lang="en-US" sz="2400" dirty="0">
                <a:sym typeface="Calibri"/>
                <a:hlinkClick r:id="rId6"/>
              </a:rPr>
              <a:t>http://tka.hu</a:t>
            </a:r>
            <a:r>
              <a:rPr lang="en-US" sz="2400">
                <a:sym typeface="Calibri"/>
                <a:hlinkClick r:id="rId6"/>
              </a:rPr>
              <a:t>/</a:t>
            </a:r>
            <a:r>
              <a:rPr lang="en-US" sz="2400">
                <a:sym typeface="Calibri"/>
              </a:rPr>
              <a:t> </a:t>
            </a:r>
            <a:endParaRPr lang="hu-HU" sz="2400" dirty="0"/>
          </a:p>
        </p:txBody>
      </p:sp>
    </p:spTree>
    <p:extLst>
      <p:ext uri="{BB962C8B-B14F-4D97-AF65-F5344CB8AC3E}">
        <p14:creationId xmlns:p14="http://schemas.microsoft.com/office/powerpoint/2010/main" val="99608926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Content Placeholder 2"/>
          <p:cNvSpPr txBox="1">
            <a:spLocks noGrp="1"/>
          </p:cNvSpPr>
          <p:nvPr>
            <p:ph type="body" sz="quarter" idx="1"/>
          </p:nvPr>
        </p:nvSpPr>
        <p:spPr>
          <a:xfrm>
            <a:off x="4800600" y="731518"/>
            <a:ext cx="6492241" cy="1384200"/>
          </a:xfrm>
          <a:prstGeom prst="rect">
            <a:avLst/>
          </a:prstGeom>
        </p:spPr>
        <p:txBody>
          <a:bodyPr/>
          <a:lstStyle/>
          <a:p>
            <a:pPr>
              <a:lnSpc>
                <a:spcPct val="81000"/>
              </a:lnSpc>
            </a:pPr>
            <a:r>
              <a:t>This material was presented on the InnoTeach Project C1 training on 12 July 2017 on Budapest. </a:t>
            </a:r>
          </a:p>
          <a:p>
            <a:pPr>
              <a:lnSpc>
                <a:spcPct val="81000"/>
              </a:lnSpc>
            </a:pPr>
            <a:r>
              <a:t>All content of the training is Copyrighted / Creative Commons / free / etc.</a:t>
            </a:r>
          </a:p>
        </p:txBody>
      </p:sp>
      <p:sp>
        <p:nvSpPr>
          <p:cNvPr id="198" name="Text Placeholder 3"/>
          <p:cNvSpPr>
            <a:spLocks noGrp="1"/>
          </p:cNvSpPr>
          <p:nvPr>
            <p:ph type="body" idx="13"/>
          </p:nvPr>
        </p:nvSpPr>
        <p:spPr>
          <a:xfrm>
            <a:off x="309092" y="425002"/>
            <a:ext cx="3496618" cy="3786391"/>
          </a:xfrm>
          <a:prstGeom prst="rect">
            <a:avLst/>
          </a:prstGeom>
          <a:extLst>
            <a:ext uri="{C572A759-6A51-4108-AA02-DFA0A04FC94B}">
              <ma14:wrappingTextBoxFlag xmlns:ma14="http://schemas.microsoft.com/office/mac/drawingml/2011/main" xmlns="" val="1"/>
            </a:ext>
          </a:extLst>
        </p:spPr>
        <p:txBody>
          <a:bodyPr/>
          <a:lstStyle/>
          <a:p>
            <a:pPr defTabSz="813816">
              <a:lnSpc>
                <a:spcPct val="81000"/>
              </a:lnSpc>
              <a:spcBef>
                <a:spcPts val="1000"/>
              </a:spcBef>
              <a:buClr>
                <a:schemeClr val="accent1"/>
              </a:buClr>
              <a:buFont typeface="Calibri"/>
              <a:defRPr sz="2100" b="1" cap="none" spc="0" baseline="29752">
                <a:solidFill>
                  <a:srgbClr val="FFFFFF"/>
                </a:solidFill>
              </a:defRPr>
            </a:pPr>
            <a:r>
              <a:t>English title</a:t>
            </a:r>
            <a:r>
              <a:rPr b="0"/>
              <a:t>: LET’S BE INNOVATIVE! Development of Creativity, Innovation and Entrepreneurship for Primary School Teachers</a:t>
            </a:r>
          </a:p>
          <a:p>
            <a:pPr defTabSz="813816">
              <a:lnSpc>
                <a:spcPct val="81000"/>
              </a:lnSpc>
              <a:spcBef>
                <a:spcPts val="1000"/>
              </a:spcBef>
              <a:buClr>
                <a:schemeClr val="accent1"/>
              </a:buClr>
              <a:buFont typeface="Calibri"/>
              <a:defRPr sz="2100" b="1" cap="none" spc="0" baseline="29752">
                <a:solidFill>
                  <a:srgbClr val="FFFFFF"/>
                </a:solidFill>
              </a:defRPr>
            </a:pPr>
            <a:r>
              <a:t>Acronym</a:t>
            </a:r>
            <a:r>
              <a:rPr b="0"/>
              <a:t>: InnoTeach</a:t>
            </a:r>
          </a:p>
          <a:p>
            <a:pPr defTabSz="813816">
              <a:lnSpc>
                <a:spcPct val="81000"/>
              </a:lnSpc>
              <a:spcBef>
                <a:spcPts val="1000"/>
              </a:spcBef>
              <a:buClr>
                <a:schemeClr val="accent1"/>
              </a:buClr>
              <a:buFont typeface="Calibri"/>
              <a:defRPr sz="2100" b="1" cap="none" spc="0" baseline="29752">
                <a:solidFill>
                  <a:srgbClr val="FFFFFF"/>
                </a:solidFill>
              </a:defRPr>
            </a:pPr>
            <a:r>
              <a:t>Project n°: </a:t>
            </a:r>
            <a:r>
              <a:rPr b="0"/>
              <a:t>2016-1-SI01-KA201-021641</a:t>
            </a:r>
          </a:p>
          <a:p>
            <a:pPr defTabSz="813816">
              <a:lnSpc>
                <a:spcPct val="81000"/>
              </a:lnSpc>
              <a:spcBef>
                <a:spcPts val="1000"/>
              </a:spcBef>
              <a:buClr>
                <a:schemeClr val="accent1"/>
              </a:buClr>
              <a:buFont typeface="Calibri"/>
              <a:defRPr sz="2100" b="1" cap="none" spc="0" baseline="29752">
                <a:solidFill>
                  <a:srgbClr val="FFFFFF"/>
                </a:solidFill>
              </a:defRPr>
            </a:pPr>
            <a:r>
              <a:t>Project leader and coordinator:</a:t>
            </a:r>
            <a:r>
              <a:rPr b="0"/>
              <a:t> Korona plus d.o.o., Institut za inovativnost in tehnologijo, Slovenia</a:t>
            </a:r>
          </a:p>
          <a:p>
            <a:pPr defTabSz="813816">
              <a:lnSpc>
                <a:spcPct val="81000"/>
              </a:lnSpc>
              <a:spcBef>
                <a:spcPts val="1000"/>
              </a:spcBef>
              <a:buClr>
                <a:schemeClr val="accent1"/>
              </a:buClr>
              <a:buFont typeface="Calibri"/>
              <a:defRPr sz="2100" b="1" cap="none" spc="0" baseline="29752">
                <a:solidFill>
                  <a:srgbClr val="FFFFFF"/>
                </a:solidFill>
              </a:defRPr>
            </a:pPr>
            <a:r>
              <a:t>Programme:</a:t>
            </a:r>
            <a:r>
              <a:rPr b="0"/>
              <a:t> Erasmus+ Strategic Partnership</a:t>
            </a:r>
          </a:p>
          <a:p>
            <a:pPr defTabSz="813816">
              <a:lnSpc>
                <a:spcPct val="81000"/>
              </a:lnSpc>
              <a:spcBef>
                <a:spcPts val="1000"/>
              </a:spcBef>
              <a:buClr>
                <a:schemeClr val="accent1"/>
              </a:buClr>
              <a:buFont typeface="Calibri"/>
              <a:defRPr sz="2100" b="1" cap="none" spc="0" baseline="29752">
                <a:solidFill>
                  <a:srgbClr val="FFFFFF"/>
                </a:solidFill>
              </a:defRPr>
            </a:pPr>
            <a:r>
              <a:t>Contact:</a:t>
            </a:r>
            <a:r>
              <a:rPr b="0"/>
              <a:t> Ms. Urška Mrgole – info@innovation.si</a:t>
            </a:r>
          </a:p>
        </p:txBody>
      </p:sp>
      <p:pic>
        <p:nvPicPr>
          <p:cNvPr id="199" name="Picture 4" descr="Picture 4"/>
          <p:cNvPicPr>
            <a:picLocks noChangeAspect="1"/>
          </p:cNvPicPr>
          <p:nvPr/>
        </p:nvPicPr>
        <p:blipFill>
          <a:blip r:embed="rId2">
            <a:extLst/>
          </a:blip>
          <a:stretch>
            <a:fillRect/>
          </a:stretch>
        </p:blipFill>
        <p:spPr>
          <a:xfrm>
            <a:off x="6446899" y="1909355"/>
            <a:ext cx="2745229" cy="1661293"/>
          </a:xfrm>
          <a:prstGeom prst="rect">
            <a:avLst/>
          </a:prstGeom>
          <a:ln w="12700">
            <a:miter lim="400000"/>
          </a:ln>
        </p:spPr>
      </p:pic>
      <p:pic>
        <p:nvPicPr>
          <p:cNvPr id="200" name="Kép 7" descr="Kép 7"/>
          <p:cNvPicPr>
            <a:picLocks noChangeAspect="1"/>
          </p:cNvPicPr>
          <p:nvPr/>
        </p:nvPicPr>
        <p:blipFill>
          <a:blip r:embed="rId3">
            <a:extLst/>
          </a:blip>
          <a:srcRect r="85412"/>
          <a:stretch>
            <a:fillRect/>
          </a:stretch>
        </p:blipFill>
        <p:spPr>
          <a:xfrm>
            <a:off x="-1" y="4414182"/>
            <a:ext cx="609602" cy="2443819"/>
          </a:xfrm>
          <a:prstGeom prst="rect">
            <a:avLst/>
          </a:prstGeom>
          <a:ln w="12700">
            <a:miter lim="400000"/>
          </a:ln>
        </p:spPr>
      </p:pic>
      <p:pic>
        <p:nvPicPr>
          <p:cNvPr id="201" name="Kép 8" descr="Kép 8"/>
          <p:cNvPicPr>
            <a:picLocks noChangeAspect="1"/>
          </p:cNvPicPr>
          <p:nvPr/>
        </p:nvPicPr>
        <p:blipFill>
          <a:blip r:embed="rId4">
            <a:extLst/>
          </a:blip>
          <a:stretch>
            <a:fillRect/>
          </a:stretch>
        </p:blipFill>
        <p:spPr>
          <a:xfrm>
            <a:off x="4305300" y="5989320"/>
            <a:ext cx="7698277" cy="837453"/>
          </a:xfrm>
          <a:prstGeom prst="rect">
            <a:avLst/>
          </a:prstGeom>
          <a:ln w="12700">
            <a:miter lim="400000"/>
          </a:ln>
        </p:spPr>
      </p:pic>
      <p:sp>
        <p:nvSpPr>
          <p:cNvPr id="202" name="Téglalap 9"/>
          <p:cNvSpPr txBox="1"/>
          <p:nvPr/>
        </p:nvSpPr>
        <p:spPr>
          <a:xfrm>
            <a:off x="6446899" y="3761552"/>
            <a:ext cx="3237789" cy="370839"/>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defRPr>
                <a:latin typeface="+mj-lt"/>
                <a:ea typeface="+mj-ea"/>
                <a:cs typeface="+mj-cs"/>
                <a:sym typeface="Calibri"/>
              </a:defRPr>
            </a:lvl1pPr>
          </a:lstStyle>
          <a:p>
            <a:r>
              <a:t>InnoTeach Consortium 2016-2017</a:t>
            </a:r>
          </a:p>
        </p:txBody>
      </p:sp>
      <p:pic>
        <p:nvPicPr>
          <p:cNvPr id="203" name="Picture 5" descr="Picture 5"/>
          <p:cNvPicPr>
            <a:picLocks noChangeAspect="1"/>
          </p:cNvPicPr>
          <p:nvPr/>
        </p:nvPicPr>
        <p:blipFill>
          <a:blip r:embed="rId5">
            <a:extLst/>
          </a:blip>
          <a:stretch>
            <a:fillRect/>
          </a:stretch>
        </p:blipFill>
        <p:spPr>
          <a:xfrm>
            <a:off x="4602777" y="4158817"/>
            <a:ext cx="7103324" cy="1830505"/>
          </a:xfrm>
          <a:prstGeom prst="rect">
            <a:avLst/>
          </a:prstGeom>
          <a:ln w="12700">
            <a:miter lim="400000"/>
          </a:ln>
        </p:spPr>
      </p:pic>
    </p:spTree>
    <p:extLst>
      <p:ext uri="{BB962C8B-B14F-4D97-AF65-F5344CB8AC3E}">
        <p14:creationId xmlns:p14="http://schemas.microsoft.com/office/powerpoint/2010/main" val="321950729"/>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 name="Kép 8" descr="Kép 8"/>
          <p:cNvPicPr>
            <a:picLocks noChangeAspect="1"/>
          </p:cNvPicPr>
          <p:nvPr/>
        </p:nvPicPr>
        <p:blipFill>
          <a:blip r:embed="rId2">
            <a:extLst/>
          </a:blip>
          <a:stretch>
            <a:fillRect/>
          </a:stretch>
        </p:blipFill>
        <p:spPr>
          <a:xfrm>
            <a:off x="4305300" y="5989320"/>
            <a:ext cx="7698277" cy="837453"/>
          </a:xfrm>
          <a:prstGeom prst="rect">
            <a:avLst/>
          </a:prstGeom>
          <a:ln w="12700">
            <a:miter lim="400000"/>
          </a:ln>
        </p:spPr>
      </p:pic>
      <p:pic>
        <p:nvPicPr>
          <p:cNvPr id="206" name="Picture 11" descr="Picture 11"/>
          <p:cNvPicPr>
            <a:picLocks noChangeAspect="1"/>
          </p:cNvPicPr>
          <p:nvPr/>
        </p:nvPicPr>
        <p:blipFill>
          <a:blip r:embed="rId3">
            <a:extLst/>
          </a:blip>
          <a:srcRect r="3743"/>
          <a:stretch>
            <a:fillRect/>
          </a:stretch>
        </p:blipFill>
        <p:spPr>
          <a:xfrm>
            <a:off x="4158071" y="0"/>
            <a:ext cx="8033929" cy="6858000"/>
          </a:xfrm>
          <a:prstGeom prst="rect">
            <a:avLst/>
          </a:prstGeom>
          <a:ln w="12700">
            <a:miter lim="400000"/>
          </a:ln>
        </p:spPr>
      </p:pic>
      <p:pic>
        <p:nvPicPr>
          <p:cNvPr id="207" name="Picture 12" descr="Picture 12"/>
          <p:cNvPicPr>
            <a:picLocks noChangeAspect="1"/>
          </p:cNvPicPr>
          <p:nvPr/>
        </p:nvPicPr>
        <p:blipFill>
          <a:blip r:embed="rId4">
            <a:extLst/>
          </a:blip>
          <a:stretch>
            <a:fillRect/>
          </a:stretch>
        </p:blipFill>
        <p:spPr>
          <a:xfrm>
            <a:off x="0" y="1267781"/>
            <a:ext cx="4090738" cy="4032183"/>
          </a:xfrm>
          <a:prstGeom prst="rect">
            <a:avLst/>
          </a:prstGeom>
          <a:ln w="12700">
            <a:miter lim="400000"/>
          </a:ln>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 name="Kép 1" descr="Kép 1"/>
          <p:cNvPicPr>
            <a:picLocks noChangeAspect="1"/>
          </p:cNvPicPr>
          <p:nvPr/>
        </p:nvPicPr>
        <p:blipFill>
          <a:blip r:embed="rId3">
            <a:extLst/>
          </a:blip>
          <a:srcRect r="85412"/>
          <a:stretch>
            <a:fillRect/>
          </a:stretch>
        </p:blipFill>
        <p:spPr>
          <a:xfrm>
            <a:off x="-1" y="3723937"/>
            <a:ext cx="609602" cy="3134063"/>
          </a:xfrm>
          <a:prstGeom prst="rect">
            <a:avLst/>
          </a:prstGeom>
          <a:ln w="12700">
            <a:miter lim="400000"/>
          </a:ln>
        </p:spPr>
      </p:pic>
      <p:sp>
        <p:nvSpPr>
          <p:cNvPr id="210" name="Téglalap 7"/>
          <p:cNvSpPr/>
          <p:nvPr/>
        </p:nvSpPr>
        <p:spPr>
          <a:xfrm>
            <a:off x="-2" y="6035040"/>
            <a:ext cx="9459887" cy="822962"/>
          </a:xfrm>
          <a:prstGeom prst="rect">
            <a:avLst/>
          </a:prstGeom>
          <a:solidFill>
            <a:srgbClr val="FFFFFF"/>
          </a:solidFill>
          <a:ln w="15875">
            <a:solidFill>
              <a:srgbClr val="FFFFFF"/>
            </a:solidFill>
          </a:ln>
        </p:spPr>
        <p:txBody>
          <a:bodyPr lIns="45718" tIns="45718" rIns="45718" bIns="45718" anchor="ctr"/>
          <a:lstStyle/>
          <a:p>
            <a:pPr algn="ctr">
              <a:defRPr>
                <a:latin typeface="+mj-lt"/>
                <a:ea typeface="+mj-ea"/>
                <a:cs typeface="+mj-cs"/>
                <a:sym typeface="Calibri"/>
              </a:defRPr>
            </a:pPr>
            <a:endParaRPr/>
          </a:p>
        </p:txBody>
      </p:sp>
      <p:pic>
        <p:nvPicPr>
          <p:cNvPr id="211" name="Kép 6" descr="Kép 6"/>
          <p:cNvPicPr>
            <a:picLocks noChangeAspect="1"/>
          </p:cNvPicPr>
          <p:nvPr/>
        </p:nvPicPr>
        <p:blipFill>
          <a:blip r:embed="rId4">
            <a:extLst/>
          </a:blip>
          <a:stretch>
            <a:fillRect/>
          </a:stretch>
        </p:blipFill>
        <p:spPr>
          <a:xfrm>
            <a:off x="-3" y="5874129"/>
            <a:ext cx="9044250" cy="983871"/>
          </a:xfrm>
          <a:prstGeom prst="rect">
            <a:avLst/>
          </a:prstGeom>
          <a:ln w="12700">
            <a:miter lim="400000"/>
          </a:ln>
        </p:spPr>
      </p:pic>
      <p:sp>
        <p:nvSpPr>
          <p:cNvPr id="212" name="Title 1"/>
          <p:cNvSpPr txBox="1"/>
          <p:nvPr/>
        </p:nvSpPr>
        <p:spPr>
          <a:xfrm>
            <a:off x="1097280" y="2953136"/>
            <a:ext cx="10058401" cy="137197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b">
            <a:normAutofit/>
          </a:bodyPr>
          <a:lstStyle>
            <a:lvl1pPr defTabSz="914400">
              <a:lnSpc>
                <a:spcPct val="85000"/>
              </a:lnSpc>
              <a:defRPr sz="4800" spc="-100">
                <a:solidFill>
                  <a:srgbClr val="262626"/>
                </a:solidFill>
                <a:latin typeface="+mj-lt"/>
                <a:ea typeface="+mj-ea"/>
                <a:cs typeface="+mj-cs"/>
                <a:sym typeface="Calibri"/>
              </a:defRPr>
            </a:lvl1pPr>
          </a:lstStyle>
          <a:p>
            <a:r>
              <a:t>Template created by</a:t>
            </a:r>
          </a:p>
        </p:txBody>
      </p:sp>
      <p:sp>
        <p:nvSpPr>
          <p:cNvPr id="213" name="Text Placeholder 2"/>
          <p:cNvSpPr txBox="1"/>
          <p:nvPr/>
        </p:nvSpPr>
        <p:spPr>
          <a:xfrm>
            <a:off x="6675600" y="4466335"/>
            <a:ext cx="4737292" cy="583285"/>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lvl1pPr defTabSz="914400">
              <a:lnSpc>
                <a:spcPct val="90000"/>
              </a:lnSpc>
              <a:spcBef>
                <a:spcPts val="1200"/>
              </a:spcBef>
              <a:defRPr sz="2400" cap="all" spc="200">
                <a:solidFill>
                  <a:srgbClr val="344068"/>
                </a:solidFill>
                <a:latin typeface="+mj-lt"/>
                <a:ea typeface="+mj-ea"/>
                <a:cs typeface="+mj-cs"/>
                <a:sym typeface="Calibri"/>
              </a:defRPr>
            </a:lvl1pPr>
          </a:lstStyle>
          <a:p>
            <a:r>
              <a:t>Zsolt Lengyel, jános szabó</a:t>
            </a:r>
          </a:p>
        </p:txBody>
      </p:sp>
      <p:pic>
        <p:nvPicPr>
          <p:cNvPr id="214" name="Picture 2" descr="Picture 2"/>
          <p:cNvPicPr>
            <a:picLocks noChangeAspect="1"/>
          </p:cNvPicPr>
          <p:nvPr/>
        </p:nvPicPr>
        <p:blipFill>
          <a:blip r:embed="rId5">
            <a:extLst/>
          </a:blip>
          <a:stretch>
            <a:fillRect/>
          </a:stretch>
        </p:blipFill>
        <p:spPr>
          <a:xfrm>
            <a:off x="6213244" y="1388660"/>
            <a:ext cx="5199647" cy="2661840"/>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257" y="1740987"/>
            <a:ext cx="3200400" cy="2286001"/>
          </a:xfrm>
        </p:spPr>
        <p:txBody>
          <a:bodyPr>
            <a:normAutofit/>
          </a:bodyPr>
          <a:lstStyle/>
          <a:p>
            <a:r>
              <a:rPr lang="en-US" sz="4400" dirty="0" err="1"/>
              <a:t>Uniós</a:t>
            </a:r>
            <a:r>
              <a:rPr lang="en-US" sz="4400" dirty="0"/>
              <a:t> </a:t>
            </a:r>
            <a:r>
              <a:rPr lang="en-US" sz="4400" dirty="0" err="1"/>
              <a:t>jogszabályok</a:t>
            </a:r>
            <a:r>
              <a:rPr lang="en-US" sz="4400" dirty="0"/>
              <a:t> </a:t>
            </a:r>
            <a:r>
              <a:rPr lang="en-US" sz="4400" dirty="0" err="1"/>
              <a:t>összefoglalói</a:t>
            </a:r>
            <a:endParaRPr lang="hu-HU" sz="4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2952" y="761999"/>
            <a:ext cx="6075434" cy="4782457"/>
          </a:xfrm>
          <a:prstGeom prst="rect">
            <a:avLst/>
          </a:prstGeom>
        </p:spPr>
      </p:pic>
      <p:sp>
        <p:nvSpPr>
          <p:cNvPr id="6" name="Rectangle 5"/>
          <p:cNvSpPr/>
          <p:nvPr/>
        </p:nvSpPr>
        <p:spPr>
          <a:xfrm>
            <a:off x="4311047" y="6037942"/>
            <a:ext cx="6279243" cy="369332"/>
          </a:xfrm>
          <a:prstGeom prst="rect">
            <a:avLst/>
          </a:prstGeom>
        </p:spPr>
        <p:txBody>
          <a:bodyPr wrap="square">
            <a:spAutoFit/>
          </a:bodyPr>
          <a:lstStyle/>
          <a:p>
            <a:r>
              <a:rPr lang="hu-HU" dirty="0">
                <a:hlinkClick r:id="rId4"/>
              </a:rPr>
              <a:t>http://eur-lex.europa.eu/browse/summaries.html?locale=hu</a:t>
            </a:r>
            <a:r>
              <a:rPr lang="hu-HU" dirty="0"/>
              <a:t> </a:t>
            </a:r>
          </a:p>
        </p:txBody>
      </p:sp>
    </p:spTree>
    <p:extLst>
      <p:ext uri="{BB962C8B-B14F-4D97-AF65-F5344CB8AC3E}">
        <p14:creationId xmlns:p14="http://schemas.microsoft.com/office/powerpoint/2010/main" val="59383176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386" y="185057"/>
            <a:ext cx="6832600" cy="5791200"/>
          </a:xfrm>
          <a:prstGeom prst="rect">
            <a:avLst/>
          </a:prstGeom>
        </p:spPr>
      </p:pic>
      <p:sp>
        <p:nvSpPr>
          <p:cNvPr id="4" name="TextBox 3"/>
          <p:cNvSpPr txBox="1"/>
          <p:nvPr/>
        </p:nvSpPr>
        <p:spPr>
          <a:xfrm>
            <a:off x="7160986" y="1095500"/>
            <a:ext cx="4142036" cy="4524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n-US" sz="3600" dirty="0" err="1">
                <a:latin typeface="+mj-lt"/>
              </a:rPr>
              <a:t>Az</a:t>
            </a:r>
            <a:r>
              <a:rPr lang="en-US" sz="3600" dirty="0">
                <a:latin typeface="+mj-lt"/>
              </a:rPr>
              <a:t> </a:t>
            </a:r>
            <a:r>
              <a:rPr lang="en-US" sz="3600" dirty="0" err="1">
                <a:latin typeface="+mj-lt"/>
              </a:rPr>
              <a:t>oktatás</a:t>
            </a:r>
            <a:r>
              <a:rPr lang="en-US" sz="3600" dirty="0">
                <a:latin typeface="+mj-lt"/>
              </a:rPr>
              <a:t> </a:t>
            </a:r>
            <a:r>
              <a:rPr lang="en-US" sz="3600" dirty="0" err="1">
                <a:latin typeface="+mj-lt"/>
              </a:rPr>
              <a:t>számára</a:t>
            </a:r>
            <a:r>
              <a:rPr lang="en-US" sz="3600" dirty="0">
                <a:latin typeface="+mj-lt"/>
              </a:rPr>
              <a:t> </a:t>
            </a:r>
            <a:r>
              <a:rPr lang="en-US" sz="3600" dirty="0" err="1">
                <a:latin typeface="+mj-lt"/>
              </a:rPr>
              <a:t>legfontosabb</a:t>
            </a:r>
            <a:r>
              <a:rPr lang="en-US" sz="3600" dirty="0">
                <a:latin typeface="+mj-lt"/>
              </a:rPr>
              <a:t> </a:t>
            </a:r>
            <a:r>
              <a:rPr lang="en-US" sz="3600" dirty="0" err="1">
                <a:latin typeface="+mj-lt"/>
              </a:rPr>
              <a:t>dokumentum</a:t>
            </a:r>
            <a:r>
              <a:rPr lang="en-US" sz="3600" dirty="0">
                <a:latin typeface="+mj-lt"/>
              </a:rPr>
              <a:t> a </a:t>
            </a:r>
            <a:r>
              <a:rPr lang="en-US" sz="3600" dirty="0" err="1">
                <a:latin typeface="+mj-lt"/>
              </a:rPr>
              <a:t>következő</a:t>
            </a:r>
            <a:r>
              <a:rPr lang="en-US" sz="3600" dirty="0">
                <a:latin typeface="+mj-lt"/>
              </a:rPr>
              <a:t> </a:t>
            </a:r>
            <a:r>
              <a:rPr lang="en-US" sz="3600" dirty="0" err="1">
                <a:latin typeface="+mj-lt"/>
              </a:rPr>
              <a:t>évekre</a:t>
            </a:r>
            <a:r>
              <a:rPr lang="en-US" sz="3600" dirty="0">
                <a:latin typeface="+mj-lt"/>
              </a:rPr>
              <a:t> </a:t>
            </a:r>
            <a:r>
              <a:rPr lang="en-US" sz="3600" dirty="0" err="1">
                <a:latin typeface="+mj-lt"/>
              </a:rPr>
              <a:t>vonatkozó</a:t>
            </a:r>
            <a:r>
              <a:rPr lang="en-US" sz="3600" dirty="0">
                <a:latin typeface="+mj-lt"/>
              </a:rPr>
              <a:t> </a:t>
            </a:r>
            <a:r>
              <a:rPr lang="en-US" sz="3600" dirty="0" err="1">
                <a:latin typeface="+mj-lt"/>
              </a:rPr>
              <a:t>prioritásokkal</a:t>
            </a:r>
            <a:r>
              <a:rPr lang="en-US" sz="3600" dirty="0">
                <a:latin typeface="+mj-lt"/>
              </a:rPr>
              <a:t> </a:t>
            </a:r>
            <a:r>
              <a:rPr lang="en-US" sz="3600" dirty="0" err="1">
                <a:latin typeface="+mj-lt"/>
              </a:rPr>
              <a:t>az</a:t>
            </a:r>
            <a:endParaRPr lang="en-US" sz="3600" dirty="0">
              <a:latin typeface="+mj-lt"/>
            </a:endParaRPr>
          </a:p>
          <a:p>
            <a:r>
              <a:rPr lang="en-US" sz="3600" b="1" dirty="0">
                <a:solidFill>
                  <a:srgbClr val="0070C0"/>
                </a:solidFill>
                <a:latin typeface="+mj-lt"/>
              </a:rPr>
              <a:t>“</a:t>
            </a:r>
            <a:r>
              <a:rPr lang="en-US" sz="3600" b="1" dirty="0" err="1">
                <a:solidFill>
                  <a:srgbClr val="0070C0"/>
                </a:solidFill>
                <a:latin typeface="+mj-lt"/>
              </a:rPr>
              <a:t>Oktatás</a:t>
            </a:r>
            <a:r>
              <a:rPr lang="en-US" sz="3600" b="1" dirty="0">
                <a:solidFill>
                  <a:srgbClr val="0070C0"/>
                </a:solidFill>
                <a:latin typeface="+mj-lt"/>
              </a:rPr>
              <a:t> </a:t>
            </a:r>
            <a:r>
              <a:rPr lang="en-US" sz="3600" b="1" dirty="0" err="1">
                <a:solidFill>
                  <a:srgbClr val="0070C0"/>
                </a:solidFill>
                <a:latin typeface="+mj-lt"/>
              </a:rPr>
              <a:t>és</a:t>
            </a:r>
            <a:r>
              <a:rPr lang="en-US" sz="3600" b="1" dirty="0">
                <a:solidFill>
                  <a:srgbClr val="0070C0"/>
                </a:solidFill>
                <a:latin typeface="+mj-lt"/>
              </a:rPr>
              <a:t> </a:t>
            </a:r>
            <a:r>
              <a:rPr lang="en-US" sz="3600" b="1" dirty="0" err="1">
                <a:solidFill>
                  <a:srgbClr val="0070C0"/>
                </a:solidFill>
                <a:latin typeface="+mj-lt"/>
              </a:rPr>
              <a:t>képzés</a:t>
            </a:r>
            <a:r>
              <a:rPr lang="en-US" sz="3600" b="1" dirty="0">
                <a:solidFill>
                  <a:srgbClr val="0070C0"/>
                </a:solidFill>
                <a:latin typeface="+mj-lt"/>
              </a:rPr>
              <a:t> 2020”</a:t>
            </a:r>
          </a:p>
        </p:txBody>
      </p:sp>
    </p:spTree>
    <p:extLst>
      <p:ext uri="{BB962C8B-B14F-4D97-AF65-F5344CB8AC3E}">
        <p14:creationId xmlns:p14="http://schemas.microsoft.com/office/powerpoint/2010/main" val="106953023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86" y="1987731"/>
            <a:ext cx="3200400" cy="2286001"/>
          </a:xfrm>
        </p:spPr>
        <p:txBody>
          <a:bodyPr>
            <a:normAutofit/>
          </a:bodyPr>
          <a:lstStyle/>
          <a:p>
            <a:r>
              <a:rPr lang="hu-HU" dirty="0"/>
              <a:t>A dokumentum olvasása a weben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2286" y="244078"/>
            <a:ext cx="7650843" cy="6033349"/>
          </a:xfrm>
          <a:prstGeom prst="rect">
            <a:avLst/>
          </a:prstGeom>
        </p:spPr>
      </p:pic>
    </p:spTree>
    <p:extLst>
      <p:ext uri="{BB962C8B-B14F-4D97-AF65-F5344CB8AC3E}">
        <p14:creationId xmlns:p14="http://schemas.microsoft.com/office/powerpoint/2010/main" val="140924571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428" y="531586"/>
            <a:ext cx="10058400" cy="5082444"/>
          </a:xfrm>
          <a:prstGeom prst="rect">
            <a:avLst/>
          </a:prstGeom>
        </p:spPr>
      </p:pic>
    </p:spTree>
    <p:extLst>
      <p:ext uri="{BB962C8B-B14F-4D97-AF65-F5344CB8AC3E}">
        <p14:creationId xmlns:p14="http://schemas.microsoft.com/office/powerpoint/2010/main" val="158793756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900" y="266700"/>
            <a:ext cx="10058400" cy="5409377"/>
          </a:xfrm>
          <a:prstGeom prst="rect">
            <a:avLst/>
          </a:prstGeom>
        </p:spPr>
      </p:pic>
      <p:sp>
        <p:nvSpPr>
          <p:cNvPr id="3" name="Rectangle 2"/>
          <p:cNvSpPr/>
          <p:nvPr/>
        </p:nvSpPr>
        <p:spPr>
          <a:xfrm>
            <a:off x="377370" y="4557264"/>
            <a:ext cx="8447315" cy="369332"/>
          </a:xfrm>
          <a:prstGeom prst="rect">
            <a:avLst/>
          </a:prstGeom>
        </p:spPr>
        <p:txBody>
          <a:bodyPr wrap="square">
            <a:spAutoFit/>
          </a:bodyPr>
          <a:lstStyle/>
          <a:p>
            <a:r>
              <a:rPr lang="hu-HU" dirty="0">
                <a:hlinkClick r:id="rId4"/>
              </a:rPr>
              <a:t>http://eur-lex.europa.eu/legal-content/HU/TXT/?uri=legissum%3Aef0016</a:t>
            </a:r>
            <a:r>
              <a:rPr lang="hu-HU" dirty="0"/>
              <a:t> </a:t>
            </a:r>
          </a:p>
        </p:txBody>
      </p:sp>
    </p:spTree>
    <p:extLst>
      <p:ext uri="{BB962C8B-B14F-4D97-AF65-F5344CB8AC3E}">
        <p14:creationId xmlns:p14="http://schemas.microsoft.com/office/powerpoint/2010/main" val="100482313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3547291" cy="1450757"/>
          </a:xfrm>
        </p:spPr>
        <p:txBody>
          <a:bodyPr/>
          <a:lstStyle/>
          <a:p>
            <a:r>
              <a:rPr lang="hu-HU" dirty="0"/>
              <a:t>Gyakorlat</a:t>
            </a:r>
          </a:p>
        </p:txBody>
      </p:sp>
      <p:sp>
        <p:nvSpPr>
          <p:cNvPr id="3" name="Text Placeholder 2"/>
          <p:cNvSpPr>
            <a:spLocks noGrp="1"/>
          </p:cNvSpPr>
          <p:nvPr>
            <p:ph type="body" idx="1"/>
          </p:nvPr>
        </p:nvSpPr>
        <p:spPr>
          <a:xfrm>
            <a:off x="1097280" y="2034419"/>
            <a:ext cx="8395063" cy="4023360"/>
          </a:xfrm>
        </p:spPr>
        <p:txBody>
          <a:bodyPr>
            <a:normAutofit/>
          </a:bodyPr>
          <a:lstStyle/>
          <a:p>
            <a:r>
              <a:rPr lang="hu-HU" sz="4400" dirty="0"/>
              <a:t>Keressük meg a weboldalon az Európai Tanács 2009-ben kiadott ET 2020 keretrendszer teljes szövegét, és jelenítsük meg egymás mellett magyarul és angolul!</a:t>
            </a:r>
          </a:p>
        </p:txBody>
      </p:sp>
    </p:spTree>
    <p:extLst>
      <p:ext uri="{BB962C8B-B14F-4D97-AF65-F5344CB8AC3E}">
        <p14:creationId xmlns:p14="http://schemas.microsoft.com/office/powerpoint/2010/main" val="851637491"/>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20621f1333e941637b98ffc7a45767e8b2a935"/>
</p:tagLst>
</file>

<file path=ppt/theme/theme1.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8229</TotalTime>
  <Words>2697</Words>
  <Application>Microsoft Office PowerPoint</Application>
  <PresentationFormat>Szélesvásznú</PresentationFormat>
  <Paragraphs>181</Paragraphs>
  <Slides>38</Slides>
  <Notes>28</Notes>
  <HiddenSlides>0</HiddenSlides>
  <MMClips>1</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38</vt:i4>
      </vt:variant>
    </vt:vector>
  </HeadingPairs>
  <TitlesOfParts>
    <vt:vector size="46" baseType="lpstr">
      <vt:lpstr>Arial</vt:lpstr>
      <vt:lpstr>Calibri</vt:lpstr>
      <vt:lpstr>Calibri (Body)</vt:lpstr>
      <vt:lpstr>Helvetica</vt:lpstr>
      <vt:lpstr>Open Sans</vt:lpstr>
      <vt:lpstr>Times New Roman</vt:lpstr>
      <vt:lpstr>Wingdings</vt:lpstr>
      <vt:lpstr>Retrospect</vt:lpstr>
      <vt:lpstr>PowerPoint-bemutató</vt:lpstr>
      <vt:lpstr>Tanulási célok – Teljesítmény indikátorok</vt:lpstr>
      <vt:lpstr>PowerPoint-bemutató</vt:lpstr>
      <vt:lpstr>Uniós jogszabályok összefoglalói</vt:lpstr>
      <vt:lpstr>PowerPoint-bemutató</vt:lpstr>
      <vt:lpstr>A dokumentum olvasása a weben </vt:lpstr>
      <vt:lpstr>PowerPoint-bemutató</vt:lpstr>
      <vt:lpstr>PowerPoint-bemutató</vt:lpstr>
      <vt:lpstr>Gyakorlat</vt:lpstr>
      <vt:lpstr>PowerPoint-bemutató</vt:lpstr>
      <vt:lpstr>PowerPoint-bemutató</vt:lpstr>
      <vt:lpstr>Négy stratégiai célkitűzés – ET -2020</vt:lpstr>
      <vt:lpstr>PowerPoint-bemutató</vt:lpstr>
      <vt:lpstr>A nemzetközi együttműködések típusai</vt:lpstr>
      <vt:lpstr>Az ERASMUS + program</vt:lpstr>
      <vt:lpstr>Innováció  EU-támogatással – Hogyan?</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Feladat</vt:lpstr>
      <vt:lpstr>PowerPoint-bemutató</vt:lpstr>
      <vt:lpstr>PowerPoint-bemutató</vt:lpstr>
      <vt:lpstr>PowerPoint-bemutató</vt:lpstr>
      <vt:lpstr>PowerPoint-bemutató</vt:lpstr>
      <vt:lpstr>Az eTwinning az európai iskolák közössége.</vt:lpstr>
      <vt:lpstr>Nemzetközi oktatási hálózatok</vt:lpstr>
      <vt:lpstr>Bibliography</vt:lpstr>
      <vt:lpstr>Hasznos linkek</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Lajtos Gábor</dc:creator>
  <cp:lastModifiedBy>Lajtos Gábor</cp:lastModifiedBy>
  <cp:revision>65</cp:revision>
  <dcterms:modified xsi:type="dcterms:W3CDTF">2017-12-12T14:38:47Z</dcterms:modified>
</cp:coreProperties>
</file>