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AEC"/>
          </a:solidFill>
        </a:fill>
      </a:tcStyle>
    </a:wholeTbl>
    <a:band2H>
      <a:tcTxStyle/>
      <a:tcStyle>
        <a:tcBdr/>
        <a:fill>
          <a:solidFill>
            <a:srgbClr val="E7F5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12" autoAdjust="0"/>
  </p:normalViewPr>
  <p:slideViewPr>
    <p:cSldViewPr showGuides="1">
      <p:cViewPr varScale="1">
        <p:scale>
          <a:sx n="82" d="100"/>
          <a:sy n="82" d="100"/>
        </p:scale>
        <p:origin x="86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1143000" y="685800"/>
            <a:ext cx="4572000" cy="3429000"/>
          </a:xfrm>
          <a:prstGeom prst="rect">
            <a:avLst/>
          </a:prstGeom>
        </p:spPr>
        <p:txBody>
          <a:bodyPr/>
          <a:lstStyle/>
          <a:p>
            <a:endParaRPr/>
          </a:p>
        </p:txBody>
      </p:sp>
      <p:sp>
        <p:nvSpPr>
          <p:cNvPr id="175" name="Shape 1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63058381"/>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lreforschools.eun.org/web/guest/abou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Strauss%E2%80%93Howe_generational_theor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ryan-jenkins.com/about/"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ocialmarketing.org/archives/generations-xy-z-and-the-other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news.adobe.com/press-release/creative-cloud/new-adobe-study-shows-gen-z-students-and-teachers-see-creativity-ke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Bitte verwenden Sie diesen</a:t>
            </a:r>
            <a:r>
              <a:rPr lang="de-AT" baseline="0" dirty="0" smtClean="0"/>
              <a:t> Platz, um ihre Notizen, Links und Sonstiges zu vermerken, bzw. alles, was nicht auf den Folien aufscheinen soll, sondern während des Unterrichts laut gesagt werden soll. </a:t>
            </a:r>
            <a:endParaRPr lang="hu-HU" dirty="0"/>
          </a:p>
        </p:txBody>
      </p:sp>
    </p:spTree>
    <p:extLst>
      <p:ext uri="{BB962C8B-B14F-4D97-AF65-F5344CB8AC3E}">
        <p14:creationId xmlns:p14="http://schemas.microsoft.com/office/powerpoint/2010/main" val="2548237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defTabSz="315468">
              <a:defRPr b="1"/>
            </a:pPr>
            <a:r>
              <a:rPr lang="de-AT" dirty="0" smtClean="0"/>
              <a:t>Lerninhalte</a:t>
            </a:r>
            <a:r>
              <a:rPr lang="de-AT" i="1" dirty="0" smtClean="0"/>
              <a:t>: Vollständige Kurse, Kursmaterial, Inhaltsmodule, Lernobjekte, Sammlungen und Zeitschriften.</a:t>
            </a:r>
          </a:p>
          <a:p>
            <a:pPr defTabSz="315468">
              <a:defRPr b="1"/>
            </a:pPr>
            <a:r>
              <a:rPr lang="de-AT" dirty="0" smtClean="0"/>
              <a:t>Anwendungen</a:t>
            </a:r>
            <a:r>
              <a:rPr lang="de-AT" b="0" dirty="0" smtClean="0"/>
              <a:t>: Software zur Unterstützung der Entwicklung, Nutzung, Wiederverwendung und Bereitstellung von Lerninhalten, einschließlich der Suche und Organisation von Inhalten, Inhalts- und Lernmanagementsystemen, Content-Entwicklungstools und Online-Learning-Communities.</a:t>
            </a:r>
          </a:p>
          <a:p>
            <a:pPr defTabSz="315468">
              <a:defRPr b="1"/>
            </a:pPr>
            <a:r>
              <a:rPr lang="de-AT" b="0" dirty="0" smtClean="0"/>
              <a:t>Ressourcen für die Umsetzung: Schutz des geistigen Eigentums zur Förderung einer offenen Veröffentlichung von Materialien, Gestaltungsgrundsätze bewährter Praktiken und Lokalisierung von Inhalten.</a:t>
            </a:r>
            <a:endParaRPr lang="de-AT" b="0" dirty="0"/>
          </a:p>
        </p:txBody>
      </p:sp>
    </p:spTree>
    <p:extLst>
      <p:ext uri="{BB962C8B-B14F-4D97-AF65-F5344CB8AC3E}">
        <p14:creationId xmlns:p14="http://schemas.microsoft.com/office/powerpoint/2010/main" val="2522339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rPr lang="de-AT" dirty="0" smtClean="0"/>
              <a:t>"Öffnen" oder "Schließen"? Sollen wir den Zugang zu Ressourcen erleichtern und fördern - zu Land, zu Wasser, zu Medikamenten, zu Informationen, zu Ideen,... - oder sollen wir ihn einschränken, um berechtigte Interessen, Eigentumsrechte, Patente, das Recht auf Privatsphäre und das Eigentum an einer Idee zu schützen? Es ist eine alte Geschichte, die in der digitalen und globalisierten Welt neue und andere Aspekte gewinnt.</a:t>
            </a:r>
          </a:p>
          <a:p>
            <a:r>
              <a:rPr lang="de-AT" dirty="0" smtClean="0"/>
              <a:t>Im Gegenteil, denken wir an die Möglichkeit, dass jeder, der über einen Computer und einen Internetzugang verfügt, Gigabyte an Musik, Texten, Filmen und Programmen ohne geographische, zeitliche und wirtschaftliche Zwänge außer den Verbindungskosten für jedermann zugänglich machen kann. Ganz zu schweigen von der Möglichkeit, dass jeder seine eigenen Ideen, seine eigenen Fotografien, seine eigenen Filme veröffentlichen und allen zugänglich machen kann. (</a:t>
            </a:r>
            <a:r>
              <a:rPr lang="de-AT" dirty="0" err="1" smtClean="0"/>
              <a:t>Pierfranco</a:t>
            </a:r>
            <a:r>
              <a:rPr lang="de-AT" dirty="0" smtClean="0"/>
              <a:t> </a:t>
            </a:r>
            <a:r>
              <a:rPr lang="de-AT" dirty="0" err="1" smtClean="0"/>
              <a:t>Ravotto</a:t>
            </a:r>
            <a:r>
              <a:rPr lang="de-AT" dirty="0" smtClean="0"/>
              <a:t>).</a:t>
            </a:r>
            <a:endParaRPr lang="de-AT" dirty="0"/>
          </a:p>
        </p:txBody>
      </p:sp>
    </p:spTree>
    <p:extLst>
      <p:ext uri="{BB962C8B-B14F-4D97-AF65-F5344CB8AC3E}">
        <p14:creationId xmlns:p14="http://schemas.microsoft.com/office/powerpoint/2010/main" val="1085380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rPr lang="de-AT" dirty="0" smtClean="0"/>
              <a:t>"Öffnen" oder "Schließen"? Sollen wir den Zugang zu Ressourcen erleichtern und fördern - zu Land, zu Wasser, zu Medikamenten, zu Informationen, zu Ideen,... - oder sollen wir ihn einschränken, um berechtigte Interessen, Eigentumsrechte, Patente, das Recht auf Privatsphäre und das Eigentum an einer Idee zu schützen? Es ist eine alte Geschichte, die in der digitalen und globalisierten Welt neue und andere Aspekte gewinnt.</a:t>
            </a:r>
          </a:p>
          <a:p>
            <a:r>
              <a:rPr lang="de-AT" dirty="0" smtClean="0"/>
              <a:t>Im Gegenteil, denken wir an die Möglichkeit, dass jeder, der über einen Computer und einen Internetzugang verfügt, Gigabyte an Musik, Texten, Filmen und Programmen ohne geographische, zeitliche und wirtschaftliche Zwänge außer den Verbindungskosten für jedermann zugänglich machen kann. Ganz zu schweigen von der Möglichkeit, dass jeder seine eigenen Ideen, seine eigenen Fotografien, seine eigenen Filme veröffentlichen und allen zugänglich machen kann. (</a:t>
            </a:r>
            <a:r>
              <a:rPr lang="de-AT" dirty="0" err="1" smtClean="0"/>
              <a:t>Pierfranco</a:t>
            </a:r>
            <a:r>
              <a:rPr lang="de-AT" dirty="0" smtClean="0"/>
              <a:t> </a:t>
            </a:r>
            <a:r>
              <a:rPr lang="de-AT" dirty="0" err="1" smtClean="0"/>
              <a:t>Ravotto</a:t>
            </a:r>
            <a:r>
              <a:rPr lang="de-AT" dirty="0" smtClean="0"/>
              <a:t>).</a:t>
            </a:r>
            <a:endParaRPr lang="de-AT" dirty="0"/>
          </a:p>
        </p:txBody>
      </p:sp>
    </p:spTree>
    <p:extLst>
      <p:ext uri="{BB962C8B-B14F-4D97-AF65-F5344CB8AC3E}">
        <p14:creationId xmlns:p14="http://schemas.microsoft.com/office/powerpoint/2010/main" val="175746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xfrm>
            <a:off x="381000" y="685800"/>
            <a:ext cx="6096000" cy="3429000"/>
          </a:xfrm>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rPr lang="de-AT" dirty="0" smtClean="0"/>
              <a:t>Der Endbenutzer sollte in der Lage sein, die Ressource nicht nur zu verwenden oder zu lesen, sondern sie auch anzupassen, darauf aufzubauen und dadurch wiederzuverwenden, da der ursprüngliche Schöpfer für seine Arbeit anerkannt wird. (OECD/CERI)</a:t>
            </a:r>
            <a:endParaRPr dirty="0"/>
          </a:p>
        </p:txBody>
      </p:sp>
    </p:spTree>
    <p:extLst>
      <p:ext uri="{BB962C8B-B14F-4D97-AF65-F5344CB8AC3E}">
        <p14:creationId xmlns:p14="http://schemas.microsoft.com/office/powerpoint/2010/main" val="86607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rPr lang="de-AT" dirty="0" smtClean="0"/>
              <a:t>Viele weitere Repositorien sind in</a:t>
            </a:r>
            <a:r>
              <a:rPr lang="de-AT" baseline="0" dirty="0" smtClean="0"/>
              <a:t> der Beispielsammlung der „</a:t>
            </a:r>
            <a:r>
              <a:rPr lang="de-AT" dirty="0" smtClean="0"/>
              <a:t>Open eLearning Content </a:t>
            </a:r>
            <a:r>
              <a:rPr lang="de-AT" dirty="0" err="1" smtClean="0"/>
              <a:t>Repositories</a:t>
            </a:r>
            <a:r>
              <a:rPr lang="de-AT" dirty="0" smtClean="0"/>
              <a:t>“- Seite von </a:t>
            </a:r>
            <a:r>
              <a:rPr lang="de-AT" dirty="0" err="1" smtClean="0"/>
              <a:t>WikiEducator</a:t>
            </a:r>
            <a:r>
              <a:rPr lang="de-AT" dirty="0" smtClean="0"/>
              <a:t> gelistet (eine gute Quelle von Materialien, die Sie zur Herstellung Ihrer Lernobjekte verwenden können):</a:t>
            </a:r>
            <a:r>
              <a:rPr dirty="0" smtClean="0"/>
              <a:t>http</a:t>
            </a:r>
            <a:r>
              <a:rPr dirty="0"/>
              <a:t>://wikieducator.org/Exemplary_Collection_of_Open_eLearning_Content_Repositories</a:t>
            </a:r>
          </a:p>
        </p:txBody>
      </p:sp>
    </p:spTree>
    <p:extLst>
      <p:ext uri="{BB962C8B-B14F-4D97-AF65-F5344CB8AC3E}">
        <p14:creationId xmlns:p14="http://schemas.microsoft.com/office/powerpoint/2010/main" val="291443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endParaRPr dirty="0"/>
          </a:p>
          <a:p>
            <a:r>
              <a:rPr lang="de-AT" dirty="0" smtClean="0"/>
              <a:t>"</a:t>
            </a:r>
            <a:r>
              <a:rPr lang="de-AT" dirty="0" err="1" smtClean="0"/>
              <a:t>Teachers</a:t>
            </a:r>
            <a:r>
              <a:rPr lang="de-AT" dirty="0" smtClean="0"/>
              <a:t> Pay </a:t>
            </a:r>
            <a:r>
              <a:rPr lang="de-AT" dirty="0" err="1" smtClean="0"/>
              <a:t>Teachers</a:t>
            </a:r>
            <a:r>
              <a:rPr lang="de-AT" dirty="0" smtClean="0"/>
              <a:t>“ (oder </a:t>
            </a:r>
            <a:r>
              <a:rPr lang="de-AT" dirty="0" err="1" smtClean="0"/>
              <a:t>TpT</a:t>
            </a:r>
            <a:r>
              <a:rPr lang="de-AT" dirty="0" smtClean="0"/>
              <a:t>, wie wir es nennen) ist eine Gemeinschaft von Millionen von Lehrkräften, die zusammenkommen, um ihre Arbeit, ihre Einsichten und ihre Inspiration miteinander zu teilen. Wir sind der erste und größte offene Marktplatz, auf dem Lehrer originelle Bildungsressourcen teilen, verkaufen und kaufen. Das bedeutet unmittelbaren Zugang zu einer Welt der Expertise und mehr Zeit für Studenten und Lehre. </a:t>
            </a:r>
            <a:endParaRPr lang="de-AT" dirty="0"/>
          </a:p>
        </p:txBody>
      </p:sp>
    </p:spTree>
    <p:extLst>
      <p:ext uri="{BB962C8B-B14F-4D97-AF65-F5344CB8AC3E}">
        <p14:creationId xmlns:p14="http://schemas.microsoft.com/office/powerpoint/2010/main" val="1639128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rPr lang="de-AT" dirty="0" smtClean="0"/>
              <a:t>Die </a:t>
            </a:r>
            <a:r>
              <a:rPr lang="de-AT" dirty="0" err="1" smtClean="0"/>
              <a:t>OpenLearn</a:t>
            </a:r>
            <a:r>
              <a:rPr lang="de-AT" dirty="0" smtClean="0"/>
              <a:t>-Webseite der Open University (UK) mit kostenlosen und offenen Bildungsressourcen für Lernende und Lehrende auf der ganzen Welt. Alle Lernmaterialien sind frei verfügbar. Im </a:t>
            </a:r>
            <a:r>
              <a:rPr lang="de-AT" dirty="0" err="1" smtClean="0"/>
              <a:t>LabSpace</a:t>
            </a:r>
            <a:r>
              <a:rPr lang="de-AT" dirty="0" smtClean="0"/>
              <a:t> kann man Lernressourcen austauschen und wiederverwenden, d. h. man darf sie modifizieren und wiederverwenden. </a:t>
            </a:r>
            <a:r>
              <a:rPr lang="de-AT" dirty="0" err="1" smtClean="0"/>
              <a:t>OpenLearn</a:t>
            </a:r>
            <a:r>
              <a:rPr lang="de-AT" dirty="0" smtClean="0"/>
              <a:t> wird von der William und Flora Hewlett Stiftung unterstützt. Die Ressourcen stehen unter der [Creative </a:t>
            </a:r>
            <a:r>
              <a:rPr lang="de-AT" dirty="0" err="1" smtClean="0"/>
              <a:t>Commons</a:t>
            </a:r>
            <a:r>
              <a:rPr lang="de-AT" dirty="0" smtClean="0"/>
              <a:t> Attribution-</a:t>
            </a:r>
            <a:r>
              <a:rPr lang="de-AT" dirty="0" err="1" smtClean="0"/>
              <a:t>NonCommercial</a:t>
            </a:r>
            <a:r>
              <a:rPr lang="de-AT" dirty="0" smtClean="0"/>
              <a:t>-</a:t>
            </a:r>
            <a:r>
              <a:rPr lang="de-AT" dirty="0" err="1" smtClean="0"/>
              <a:t>ShareAlike</a:t>
            </a:r>
            <a:r>
              <a:rPr lang="de-AT" dirty="0" smtClean="0"/>
              <a:t> 2.0 Lizenz http://creativecommons.org/licenses/by-nc-sa/2.0/uk/]. Die Ressourcen stammen aus verschiedenen Fächern: Kunst und Geschichte, Wirtschaft und Management, Bildung und Erziehung, Gesundheit und Lebensstil, IT und Informatik, Mathematik und Statistik, moderne Sprachen, Wissenschaft und Natur, Gesellschaft, Studienfähigkeiten und Technologie. </a:t>
            </a:r>
            <a:r>
              <a:rPr lang="de-AT" dirty="0" err="1" smtClean="0"/>
              <a:t>OpenLearn</a:t>
            </a:r>
            <a:r>
              <a:rPr lang="de-AT" dirty="0" smtClean="0"/>
              <a:t> plant, die Anzahl der im </a:t>
            </a:r>
            <a:r>
              <a:rPr lang="de-AT" dirty="0" err="1" smtClean="0"/>
              <a:t>LearningSpace</a:t>
            </a:r>
            <a:r>
              <a:rPr lang="de-AT" dirty="0" smtClean="0"/>
              <a:t> verfügbaren Unterrichtseinheiten bis April 2008 zu erhöhen. Die Website wird sich von 900 Lernstunden Lernmaterialien bei der Einführung auf 5400 Lernstunden erhöhen </a:t>
            </a:r>
            <a:r>
              <a:rPr dirty="0" smtClean="0"/>
              <a:t>(</a:t>
            </a:r>
            <a:r>
              <a:rPr dirty="0" err="1"/>
              <a:t>Wikieducator</a:t>
            </a:r>
            <a:r>
              <a:rPr dirty="0" smtClean="0"/>
              <a:t>)</a:t>
            </a:r>
            <a:r>
              <a:rPr lang="de-AT" dirty="0" smtClean="0"/>
              <a:t>.</a:t>
            </a:r>
            <a:endParaRPr dirty="0"/>
          </a:p>
        </p:txBody>
      </p:sp>
    </p:spTree>
    <p:extLst>
      <p:ext uri="{BB962C8B-B14F-4D97-AF65-F5344CB8AC3E}">
        <p14:creationId xmlns:p14="http://schemas.microsoft.com/office/powerpoint/2010/main" val="3606794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rPr lang="de-AT" dirty="0" smtClean="0"/>
              <a:t>Der „Learning </a:t>
            </a:r>
            <a:r>
              <a:rPr lang="de-AT" dirty="0" err="1" smtClean="0"/>
              <a:t>Resource</a:t>
            </a:r>
            <a:r>
              <a:rPr lang="de-AT" dirty="0" smtClean="0"/>
              <a:t> Exchange (LRE)“ von European </a:t>
            </a:r>
            <a:r>
              <a:rPr lang="de-AT" dirty="0" err="1" smtClean="0"/>
              <a:t>Schoolnet</a:t>
            </a:r>
            <a:r>
              <a:rPr lang="de-AT" dirty="0" smtClean="0"/>
              <a:t> (EUN) ist ein Service, der Schulen ermöglicht, Lerninhalte aus vielen verschiedenen Ländern und Anbietern zu finden. Es wurde entwickelt, um den Bildungsministerien Zugang zu einem Netzwerk von Lerninhalts-Repositorien und damit verbundenen Werkzeugen zu verschaffen, die ihnen einen leichteren Austausch qualitativ hochwertiger Lernressourcen ermöglichen, die "gut laufen" und von Lehrkräften in verschiedenen Ländern genutzt werden können.</a:t>
            </a:r>
          </a:p>
          <a:p>
            <a:r>
              <a:rPr lang="de-AT" dirty="0" smtClean="0"/>
              <a:t>Die Entwicklung der LRE wurde von den Bildungsministerien in Europa und einer Reihe von </a:t>
            </a:r>
            <a:r>
              <a:rPr lang="de-AT" dirty="0" err="1" smtClean="0"/>
              <a:t>von</a:t>
            </a:r>
            <a:r>
              <a:rPr lang="de-AT" dirty="0" smtClean="0"/>
              <a:t> der Europäischen Kommission finanzierten Projekten wie ASPECT, CELEBRATE, CALIBRATE und MELT unterstützt. Es wird nun in Projekten wie </a:t>
            </a:r>
            <a:r>
              <a:rPr lang="de-AT" dirty="0" err="1" smtClean="0"/>
              <a:t>eQNet</a:t>
            </a:r>
            <a:r>
              <a:rPr lang="de-AT" dirty="0" smtClean="0"/>
              <a:t> und mit Unterstützung der Content-Partner der LRE weitergeführt.</a:t>
            </a:r>
          </a:p>
          <a:p>
            <a:r>
              <a:rPr lang="de-AT" dirty="0" smtClean="0"/>
              <a:t>Jeder kann im LRE-Verband der Repositorien und </a:t>
            </a:r>
            <a:r>
              <a:rPr lang="de-AT" dirty="0" err="1" smtClean="0"/>
              <a:t>LehrerInnen</a:t>
            </a:r>
            <a:r>
              <a:rPr lang="de-AT" dirty="0" smtClean="0"/>
              <a:t>, die sich registrieren, Inhalte durchsuchen, auch LRE-</a:t>
            </a:r>
            <a:r>
              <a:rPr lang="de-AT" dirty="0" err="1" smtClean="0"/>
              <a:t>Social</a:t>
            </a:r>
            <a:r>
              <a:rPr lang="de-AT" dirty="0" smtClean="0"/>
              <a:t>-</a:t>
            </a:r>
            <a:r>
              <a:rPr lang="de-AT" dirty="0" err="1" smtClean="0"/>
              <a:t>Tagging</a:t>
            </a:r>
            <a:r>
              <a:rPr lang="de-AT" dirty="0" smtClean="0"/>
              <a:t>-Tools nutzen, LRE-Inhalte bewerten, seine Lieblingsressourcen speichern und Links zu diesen Ressourcen mit seinen Freunden und Kollegen teilen.</a:t>
            </a:r>
          </a:p>
          <a:p>
            <a:r>
              <a:rPr lang="de-AT" dirty="0" smtClean="0"/>
              <a:t>Darüber hinaus werden regelmäßig zusätzliche Ressourcen von neuen Content-Partnern in die LRE aufgenommen, und die Anzahl der Inhalte, auf die Schulen zugreifen können, wächst immer schneller </a:t>
            </a:r>
            <a:r>
              <a:rPr dirty="0" smtClean="0"/>
              <a:t>(</a:t>
            </a:r>
            <a:r>
              <a:rPr u="sng" dirty="0">
                <a:solidFill>
                  <a:srgbClr val="0000FF"/>
                </a:solidFill>
                <a:uFill>
                  <a:solidFill>
                    <a:srgbClr val="0000FF"/>
                  </a:solidFill>
                </a:uFill>
                <a:hlinkClick r:id="rId3"/>
              </a:rPr>
              <a:t>http://lreforschools.eun.org/web/guest/about</a:t>
            </a:r>
            <a:r>
              <a:rPr dirty="0"/>
              <a:t> )</a:t>
            </a:r>
          </a:p>
        </p:txBody>
      </p:sp>
    </p:spTree>
    <p:extLst>
      <p:ext uri="{BB962C8B-B14F-4D97-AF65-F5344CB8AC3E}">
        <p14:creationId xmlns:p14="http://schemas.microsoft.com/office/powerpoint/2010/main" val="855485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lang="de-AT" dirty="0" smtClean="0"/>
              <a:t>„MIT </a:t>
            </a:r>
            <a:r>
              <a:rPr lang="de-AT" dirty="0" err="1" smtClean="0"/>
              <a:t>OpenCourseWare</a:t>
            </a:r>
            <a:r>
              <a:rPr lang="de-AT" dirty="0" smtClean="0"/>
              <a:t>“ (OCW) ist eine webbasierte Publikation praktisch aller MIT Kursinhalte. OCW ist offen. der Welt zugänglich und ist ein Projekt des Massachusetts Institute </a:t>
            </a:r>
            <a:r>
              <a:rPr lang="de-AT" dirty="0" err="1" smtClean="0"/>
              <a:t>of</a:t>
            </a:r>
            <a:r>
              <a:rPr lang="de-AT" dirty="0" smtClean="0"/>
              <a:t> Technology </a:t>
            </a:r>
            <a:r>
              <a:rPr dirty="0" smtClean="0"/>
              <a:t>– </a:t>
            </a:r>
            <a:r>
              <a:rPr dirty="0"/>
              <a:t>http://ocw.mit.edu/ </a:t>
            </a:r>
          </a:p>
        </p:txBody>
      </p:sp>
    </p:spTree>
    <p:extLst>
      <p:ext uri="{BB962C8B-B14F-4D97-AF65-F5344CB8AC3E}">
        <p14:creationId xmlns:p14="http://schemas.microsoft.com/office/powerpoint/2010/main" val="3140255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rPr lang="de-AT" dirty="0" smtClean="0"/>
              <a:t>„Merlot Multimedia Educational </a:t>
            </a:r>
            <a:r>
              <a:rPr lang="de-AT" dirty="0" err="1" smtClean="0"/>
              <a:t>Resource</a:t>
            </a:r>
            <a:r>
              <a:rPr lang="de-AT" dirty="0" smtClean="0"/>
              <a:t> </a:t>
            </a:r>
            <a:r>
              <a:rPr lang="de-AT" dirty="0" err="1" smtClean="0"/>
              <a:t>for</a:t>
            </a:r>
            <a:r>
              <a:rPr lang="de-AT" dirty="0" smtClean="0"/>
              <a:t> Learning </a:t>
            </a:r>
            <a:r>
              <a:rPr lang="de-AT" dirty="0" err="1" smtClean="0"/>
              <a:t>and</a:t>
            </a:r>
            <a:r>
              <a:rPr lang="de-AT" dirty="0" smtClean="0"/>
              <a:t> Online Teaching“ ist eine der wichtigsten internationalen Quellen für das Lernen und Lehren. MERLOT ist ein Programm der California State University in Partnerschaft mit Hochschulen, Fachgesellschaften und der Industrie </a:t>
            </a:r>
          </a:p>
          <a:p>
            <a:r>
              <a:rPr dirty="0" smtClean="0"/>
              <a:t>- </a:t>
            </a:r>
            <a:r>
              <a:rPr dirty="0"/>
              <a:t>http://www.merlot.org/</a:t>
            </a:r>
          </a:p>
        </p:txBody>
      </p:sp>
    </p:spTree>
    <p:extLst>
      <p:ext uri="{BB962C8B-B14F-4D97-AF65-F5344CB8AC3E}">
        <p14:creationId xmlns:p14="http://schemas.microsoft.com/office/powerpoint/2010/main" val="294933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pPr>
              <a:defRPr b="1"/>
            </a:pPr>
            <a:r>
              <a:rPr lang="de-AT" b="1" dirty="0" smtClean="0"/>
              <a:t>Was bedeutet IKT? </a:t>
            </a:r>
          </a:p>
          <a:p>
            <a:pPr>
              <a:defRPr b="1"/>
            </a:pPr>
            <a:r>
              <a:rPr lang="de-AT" b="0" dirty="0" smtClean="0"/>
              <a:t>Die Abkürzung steht für die Initialen der "Informations- und Kommunikationstechnologie" oder einfacher für "Infokommunikationstechnik". Was steckt hinter der Entwicklung dieses Konzepts? </a:t>
            </a:r>
          </a:p>
          <a:p>
            <a:pPr>
              <a:defRPr b="1"/>
            </a:pPr>
            <a:r>
              <a:rPr lang="de-AT" b="1" dirty="0" smtClean="0"/>
              <a:t>Technologische Konvergenz, Globalisierung </a:t>
            </a:r>
          </a:p>
          <a:p>
            <a:pPr>
              <a:defRPr b="1"/>
            </a:pPr>
            <a:r>
              <a:rPr lang="de-AT" b="0" dirty="0" smtClean="0"/>
              <a:t>Die Soziologen haben das 20. Jahrhundert als das Zeitalter der technologischen Konvergenz und Globalisierung bezeichnet. Die frühere analoge Technik wurde allmählich durch eine Ära der digitalen Technik abgelöst. So sind beispielsweise in den letzten Jahren digitale Video- und Fernsehprogramme erschienen und analoge Telefonleitungen wurden langsam durch digitale Lösungen ersetzt. </a:t>
            </a:r>
          </a:p>
          <a:p>
            <a:pPr>
              <a:defRPr b="1"/>
            </a:pPr>
            <a:r>
              <a:rPr lang="de-AT" b="0" dirty="0" smtClean="0"/>
              <a:t>Durch die Digitalisierung der Industriezweige: - Computertechnologie und Computernetze, - Telekommunikation (Telefon, Fax) und - audiovisuelle Geräte (TV, Radio, Unterhaltungselektronik). Allmählich</a:t>
            </a:r>
            <a:r>
              <a:rPr lang="de-AT" b="0" baseline="0" dirty="0" smtClean="0"/>
              <a:t> werden diese alle </a:t>
            </a:r>
            <a:r>
              <a:rPr lang="de-AT" b="0" dirty="0" smtClean="0"/>
              <a:t>zusammengeführt.</a:t>
            </a:r>
            <a:r>
              <a:rPr lang="de-AT" b="0" baseline="0" dirty="0" smtClean="0"/>
              <a:t> </a:t>
            </a:r>
            <a:r>
              <a:rPr lang="de-AT" b="0" dirty="0" smtClean="0"/>
              <a:t>Dies wird als technologische Konvergenz bezeichnet. Mobiltelefone können zum Fotografieren und Musik hören verwendet werden. Mit kleinen Kommunikationsgeräten können wir uns mit dem Internet verbinden, und über das Internet können wir fernsehen, Radio und Telefon hören... </a:t>
            </a:r>
            <a:endParaRPr b="0" dirty="0"/>
          </a:p>
        </p:txBody>
      </p:sp>
    </p:spTree>
    <p:extLst>
      <p:ext uri="{BB962C8B-B14F-4D97-AF65-F5344CB8AC3E}">
        <p14:creationId xmlns:p14="http://schemas.microsoft.com/office/powerpoint/2010/main" val="1162034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r>
              <a:rPr dirty="0"/>
              <a:t>Internet4Classroom: </a:t>
            </a:r>
            <a:r>
              <a:rPr lang="de-AT" dirty="0" smtClean="0"/>
              <a:t>ein Zentrum für Online-Sprachlernwerkzeuge und Anwendungen. Von hier aus werden Sie zu Seiten weitergeleitet, wie z. B. zu den Seiten für die Überprüfung</a:t>
            </a:r>
            <a:r>
              <a:rPr lang="de-AT" baseline="0" dirty="0" smtClean="0"/>
              <a:t> </a:t>
            </a:r>
            <a:r>
              <a:rPr lang="de-AT" dirty="0" smtClean="0"/>
              <a:t>der Sprachkompetenz in deutscher Sprache.</a:t>
            </a:r>
          </a:p>
          <a:p>
            <a:endParaRPr lang="de-AT" dirty="0" smtClean="0"/>
          </a:p>
          <a:p>
            <a:r>
              <a:rPr lang="de-AT" dirty="0" err="1" smtClean="0"/>
              <a:t>Qizlet</a:t>
            </a:r>
            <a:r>
              <a:rPr lang="de-AT" dirty="0" smtClean="0"/>
              <a:t>: ein großartiges Werkzeug für die Entwicklung von Fertigkeiten! Hier finden Sie Tests für alle Fächer und Altersgruppen, oder Sie können sich Ihre eigenen Tests erstellen! Von hier aus werden Sie zu Websites navigiert, um Übungswerkzeuge für alle Altersgruppen auszuwählen.</a:t>
            </a:r>
            <a:endParaRPr lang="de-AT" dirty="0"/>
          </a:p>
        </p:txBody>
      </p:sp>
    </p:spTree>
    <p:extLst>
      <p:ext uri="{BB962C8B-B14F-4D97-AF65-F5344CB8AC3E}">
        <p14:creationId xmlns:p14="http://schemas.microsoft.com/office/powerpoint/2010/main" val="1364836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rPr lang="de-AT" dirty="0" smtClean="0"/>
              <a:t>Google Earth zeigt Satellitenbilder mit einer unterschiedlich hohen Auflösung der Erdoberfläche an, so dass Nutzer z. B. auf Städte und Häuser senkrecht nach unten oder schräg nach unten schauen können (siehe auch Vogelperspektive). Die Bildauflösung reicht von 15 Metern Auflösung bis zu 15 Zentimetern.</a:t>
            </a:r>
          </a:p>
          <a:p>
            <a:endParaRPr lang="de-AT" dirty="0" smtClean="0"/>
          </a:p>
          <a:p>
            <a:r>
              <a:rPr lang="de-AT" dirty="0" smtClean="0"/>
              <a:t>Voyager ist ein neuer Zusatz zu Google Earth, der die Erkundungsanwendung mit Funktionen zum Geschichtenerzählen neu interpretiert. Google hat die Ankündigungen über Bildungswerkzeuge  mit anderen neuen Content-Veröffentlichungen aufrecht erhalten, einschließlich einer Sammlung von MINT-Werkzeugen für </a:t>
            </a:r>
            <a:r>
              <a:rPr lang="de-AT" dirty="0" err="1" smtClean="0"/>
              <a:t>Chromebooks</a:t>
            </a:r>
            <a:r>
              <a:rPr lang="de-AT" dirty="0" smtClean="0"/>
              <a:t>, Discount Media </a:t>
            </a:r>
            <a:r>
              <a:rPr lang="de-AT" dirty="0" err="1" smtClean="0"/>
              <a:t>Literacy</a:t>
            </a:r>
            <a:r>
              <a:rPr lang="de-AT" dirty="0" smtClean="0"/>
              <a:t>-Anwendungen und demnächst eine Expeditions-Anwendung für </a:t>
            </a:r>
            <a:r>
              <a:rPr lang="de-AT" dirty="0" err="1" smtClean="0"/>
              <a:t>Cardboard</a:t>
            </a:r>
            <a:r>
              <a:rPr lang="de-AT" dirty="0" smtClean="0"/>
              <a:t> und </a:t>
            </a:r>
            <a:r>
              <a:rPr lang="de-AT" dirty="0" err="1" smtClean="0"/>
              <a:t>Daydream</a:t>
            </a:r>
            <a:r>
              <a:rPr lang="de-AT" dirty="0" smtClean="0"/>
              <a:t>, die 600 virtuelle Reisen anbietet.</a:t>
            </a:r>
            <a:endParaRPr dirty="0"/>
          </a:p>
        </p:txBody>
      </p:sp>
    </p:spTree>
    <p:extLst>
      <p:ext uri="{BB962C8B-B14F-4D97-AF65-F5344CB8AC3E}">
        <p14:creationId xmlns:p14="http://schemas.microsoft.com/office/powerpoint/2010/main" val="3431775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rPr dirty="0"/>
              <a:t>LearningApps.org </a:t>
            </a:r>
            <a:r>
              <a:rPr lang="de-AT" dirty="0" smtClean="0"/>
              <a:t>ist</a:t>
            </a:r>
            <a:r>
              <a:rPr lang="de-AT" baseline="0" dirty="0" smtClean="0"/>
              <a:t> eine </a:t>
            </a:r>
            <a:r>
              <a:rPr dirty="0" smtClean="0"/>
              <a:t>Web </a:t>
            </a:r>
            <a:r>
              <a:rPr dirty="0"/>
              <a:t>2.0 </a:t>
            </a:r>
            <a:r>
              <a:rPr lang="de-AT" dirty="0" smtClean="0"/>
              <a:t>Applikation,</a:t>
            </a:r>
            <a:r>
              <a:rPr lang="de-AT" baseline="0" dirty="0" smtClean="0"/>
              <a:t> die Lern- und Lehrprozesse mit relativ kleinen interaktiven Modulen bietet. </a:t>
            </a:r>
            <a:r>
              <a:rPr lang="de-AT" dirty="0" smtClean="0"/>
              <a:t>Diese Module können direkt in Lernmaterialien, aber auch zum Selbststudium eingesetzt werden. Ziel ist es, wiederverwendbare Bausteine zu sammeln und sie allen zugänglich zu machen. Blöcke (sogenannte Apps) enthalten kein spezifisches Rahmenwerk oder ein bestimmtes Lernszenario. Die Blöcke eignen sich daher nicht als komplette Lektionen oder Aufgaben, sondern müssen in ein entsprechendes Unterrichtsszenario eingebettet werden.</a:t>
            </a:r>
            <a:r>
              <a:rPr dirty="0" smtClean="0"/>
              <a:t>.</a:t>
            </a:r>
            <a:endParaRPr dirty="0"/>
          </a:p>
        </p:txBody>
      </p:sp>
    </p:spTree>
    <p:extLst>
      <p:ext uri="{BB962C8B-B14F-4D97-AF65-F5344CB8AC3E}">
        <p14:creationId xmlns:p14="http://schemas.microsoft.com/office/powerpoint/2010/main" val="2167434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rPr lang="de-AT" dirty="0" smtClean="0"/>
              <a:t>Die Technologie-Integrations-Matrix (TIM) wurde entwickelt, um die komplexe Aufgabe der Bewertung der Technologie-Integration im Klassenzimmer zu lenken. Es bietet einen gemeinsamen Wortschatz für pädagogisch fundierte Technologieintegration für Lehrer, Schulleiter, Trainer, Forscher, </a:t>
            </a:r>
            <a:r>
              <a:rPr lang="de-AT" dirty="0" err="1" smtClean="0"/>
              <a:t>Evaluatoren</a:t>
            </a:r>
            <a:r>
              <a:rPr lang="de-AT" dirty="0" smtClean="0"/>
              <a:t> und professionelle Entwicklungshelfer. Der theoretische Rahmen des TIM basiert auf konstruktivistischer Lerntheorie und Forschung in Bezug zur Lehrerpraxis. Im Gegensatz zu anderen Modellen für die Technologieintegration ist der TIM so konzipiert, dass er eine Lektion bewertet, im Gegensatz zur Bewertung eines Lehrers oder der Beurteilung einer separaten Aufgabe. https://fcit.usf.edu/matrix/</a:t>
            </a:r>
          </a:p>
          <a:p>
            <a:endParaRPr lang="de-AT" dirty="0" smtClean="0"/>
          </a:p>
          <a:p>
            <a:r>
              <a:rPr lang="de-AT" dirty="0" smtClean="0"/>
              <a:t>Das 1982 gegründete Florida Center </a:t>
            </a:r>
            <a:r>
              <a:rPr lang="de-AT" dirty="0" err="1" smtClean="0"/>
              <a:t>for</a:t>
            </a:r>
            <a:r>
              <a:rPr lang="de-AT" dirty="0" smtClean="0"/>
              <a:t> </a:t>
            </a:r>
            <a:r>
              <a:rPr lang="de-AT" dirty="0" err="1" smtClean="0"/>
              <a:t>Instructional</a:t>
            </a:r>
            <a:r>
              <a:rPr lang="de-AT" dirty="0" smtClean="0"/>
              <a:t> Technology (FCIT) an der University </a:t>
            </a:r>
            <a:r>
              <a:rPr lang="de-AT" dirty="0" err="1" smtClean="0"/>
              <a:t>of</a:t>
            </a:r>
            <a:r>
              <a:rPr lang="de-AT" dirty="0" smtClean="0"/>
              <a:t> South Florida (USF) ist seit über 30 Jahren bei der Integration von Technologie in den Lehrplan führend. </a:t>
            </a:r>
            <a:endParaRPr lang="de-AT" dirty="0"/>
          </a:p>
        </p:txBody>
      </p:sp>
    </p:spTree>
    <p:extLst>
      <p:ext uri="{BB962C8B-B14F-4D97-AF65-F5344CB8AC3E}">
        <p14:creationId xmlns:p14="http://schemas.microsoft.com/office/powerpoint/2010/main" val="3198226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p>
            <a:r>
              <a:rPr lang="de-AT" dirty="0" smtClean="0"/>
              <a:t>Die Technik wandelt sich täglich und wird sich im Laufe des 21. Jahrhunderts immer wieder neu erfinden.  Die Bildung muss flexibel sein, wenn sie versucht, mit den sich ständig ändernden technologischen Trends Schritt zu halten.  Wie können wir Technologien nutzen, um mit unseren Schülern in Kontakt zu treten und das Lernen durch den Einsatz von Technologien zu erleichtern? </a:t>
            </a:r>
          </a:p>
          <a:p>
            <a:r>
              <a:rPr lang="de-AT" dirty="0" smtClean="0"/>
              <a:t>Die wirkliche Herausforderung besteht darin, die Lernmotivation und Lernbereitschaft der Schüler aufrechtzuerhalten, da alltägliche Aufgaben mit der Technik vereinfacht werden.  Die Lehrer müssen herausfinden, wie die Technologie das Lernen Schüler-zentriert lenken kann und wie diese übergeordnete Denkfähigkeiten entwickeln können.</a:t>
            </a:r>
          </a:p>
          <a:p>
            <a:r>
              <a:rPr lang="de-AT" dirty="0" smtClean="0"/>
              <a:t>John Dewey sagte einmal: "Wenn wir heute so unterrichten, wie wir es gestern gelehrt haben, berauben wir unsere Kinder der Zukunft", das klingt wahr, wenn wir an der Schnittstelle von Bildung und Technologie stehen.  Die Lehrer können heute nicht einfach die gleiche Technologie im Klassenzimmer weiterverwenden und damit großartige Ergebnisse erwarten.  Wir müssen innovative Wege finden, um Technologien effektiv zu integrieren und die Schüler mit Problemlösungsaufgaben herauszufordern.  Die technischen Möglichkeiten des Lernens sind darauf ausgerichtet, das Lernen schülerzentriert zu gestalten und bieten authentische Lernumgebungen.  Der Schüler sollte vom Bauen, Erschaffen und Zusammenarbeiten mit Gleichaltrigen lernen, d. h. der Schüler muss "tun" und nicht sitzen und zuhören. Die Lehrer müssen lernen, wie sie die Technologie effektiv einsetzen können, um den Unterricht zu ergänzen und ein konstruktives Umfeld für das Lernen der Schüler zu schaffen. Aber es muss gesagt werden, dass keine Technologie in der Welt eine gute Lehre ersetzen kann.</a:t>
            </a:r>
            <a:endParaRPr lang="de-AT" dirty="0"/>
          </a:p>
        </p:txBody>
      </p:sp>
    </p:spTree>
    <p:extLst>
      <p:ext uri="{BB962C8B-B14F-4D97-AF65-F5344CB8AC3E}">
        <p14:creationId xmlns:p14="http://schemas.microsoft.com/office/powerpoint/2010/main" val="3204868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381000" y="685800"/>
            <a:ext cx="6096000" cy="3429000"/>
          </a:xfrm>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rPr lang="de-AT" dirty="0" smtClean="0"/>
              <a:t>Die Kinder von heute brauchen die Lernmedien von heute. John Dewey (1859-1952), der amerikanische Bildungsreformer, schrieb vor mehr als einem </a:t>
            </a:r>
            <a:r>
              <a:rPr lang="de-AT" dirty="0" err="1" smtClean="0"/>
              <a:t>Jahrhundert:"Wenn</a:t>
            </a:r>
            <a:r>
              <a:rPr lang="de-AT" dirty="0" smtClean="0"/>
              <a:t> wir heute lehren, wie wir es gestern gelehrt haben, rauben wir unseren Kinder die Zukunft„</a:t>
            </a:r>
            <a:r>
              <a:rPr lang="de-AT" baseline="0" dirty="0" smtClean="0"/>
              <a:t> </a:t>
            </a:r>
            <a:r>
              <a:rPr dirty="0" smtClean="0"/>
              <a:t>(</a:t>
            </a:r>
            <a:r>
              <a:rPr dirty="0"/>
              <a:t>Dewey, 1916). </a:t>
            </a:r>
          </a:p>
        </p:txBody>
      </p:sp>
    </p:spTree>
    <p:extLst>
      <p:ext uri="{BB962C8B-B14F-4D97-AF65-F5344CB8AC3E}">
        <p14:creationId xmlns:p14="http://schemas.microsoft.com/office/powerpoint/2010/main" val="2288201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rPr lang="de-AT" dirty="0" smtClean="0"/>
              <a:t>Eine Anwendung hat eine hohe Nützlichkeit, wenn Benutzer mit ihr tun können, was sie wollen (Nielsen 1993.) Wir sind der Auffassung, dass das Konzept des Nutzens in einem pädagogischen Kontext in zwei Hauptbereiche unterteilt werden kann: pädagogische Nutzbarkeit und Mehrwert von webbasiertem Lernen und Lehren.</a:t>
            </a:r>
            <a:endParaRPr lang="de-AT" dirty="0"/>
          </a:p>
        </p:txBody>
      </p:sp>
    </p:spTree>
    <p:extLst>
      <p:ext uri="{BB962C8B-B14F-4D97-AF65-F5344CB8AC3E}">
        <p14:creationId xmlns:p14="http://schemas.microsoft.com/office/powerpoint/2010/main" val="976881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lang="de-AT" dirty="0" smtClean="0"/>
              <a:t>Zusammenhang zwischen der Bedeutung von Brauchbarkeit und pädagogischer Brauchbarkeit</a:t>
            </a:r>
            <a:endParaRPr lang="de-AT" dirty="0"/>
          </a:p>
        </p:txBody>
      </p:sp>
    </p:spTree>
    <p:extLst>
      <p:ext uri="{BB962C8B-B14F-4D97-AF65-F5344CB8AC3E}">
        <p14:creationId xmlns:p14="http://schemas.microsoft.com/office/powerpoint/2010/main" val="3828272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381000" y="685800"/>
            <a:ext cx="6096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endParaRPr dirty="0"/>
          </a:p>
          <a:p>
            <a:r>
              <a:rPr lang="de-AT" dirty="0" smtClean="0"/>
              <a:t>Es ist selten, ein Produkt zu finden, das all Ihre Bildungsziele erfüllen wird. Bei der Evaluierung eines Werkzeugs ist es wichtig, die Prioritäten im Fokus zu behalten. Ordnen Sie Ihre Ziele, das hilft ihnen bei der Entscheidung, was Sie mit Ihrer Technologieinvestition am liebsten erreichen möchten.</a:t>
            </a:r>
            <a:endParaRPr lang="de-AT" dirty="0"/>
          </a:p>
        </p:txBody>
      </p:sp>
    </p:spTree>
    <p:extLst>
      <p:ext uri="{BB962C8B-B14F-4D97-AF65-F5344CB8AC3E}">
        <p14:creationId xmlns:p14="http://schemas.microsoft.com/office/powerpoint/2010/main" val="3402661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Bitte verwenden Sie diesen</a:t>
            </a:r>
            <a:r>
              <a:rPr lang="de-AT" baseline="0" dirty="0" smtClean="0"/>
              <a:t> Platz, um ihre Notizen, Links und Sonstiges zu vermerken, bzw. </a:t>
            </a:r>
            <a:r>
              <a:rPr lang="de-AT" baseline="0" smtClean="0"/>
              <a:t>alles, was nicht auf den Folien aufscheinen soll, sondern während des Unterrichts laut gesagt werden soll. </a:t>
            </a:r>
            <a:endParaRPr lang="hu-HU" dirty="0"/>
          </a:p>
        </p:txBody>
      </p:sp>
    </p:spTree>
    <p:extLst>
      <p:ext uri="{BB962C8B-B14F-4D97-AF65-F5344CB8AC3E}">
        <p14:creationId xmlns:p14="http://schemas.microsoft.com/office/powerpoint/2010/main" val="344872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Anna Davies, Devin Fidler, Marina Gorbis: Future Work Skills, ©2011 Institute for the Future for University of Phoenix Research Institute.)</a:t>
            </a:r>
          </a:p>
        </p:txBody>
      </p:sp>
    </p:spTree>
    <p:extLst>
      <p:ext uri="{BB962C8B-B14F-4D97-AF65-F5344CB8AC3E}">
        <p14:creationId xmlns:p14="http://schemas.microsoft.com/office/powerpoint/2010/main" val="272569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rPr lang="de-AT" dirty="0" smtClean="0"/>
              <a:t>Die Theorie der "Generationen" wurde in den frühen 1990-er Jahren von den amerikanischen Soziologen Neil Howe und William </a:t>
            </a:r>
            <a:r>
              <a:rPr lang="de-AT" dirty="0" err="1" smtClean="0"/>
              <a:t>Strauss</a:t>
            </a:r>
            <a:r>
              <a:rPr lang="de-AT" dirty="0" smtClean="0"/>
              <a:t> entwickelt. Jede Generation hat ihren eigenen "Charakter" - einen Charakter, der von ihren wichtigsten wirtschaftlichen, sozialen und kulturellen Aktivitäten und Einstellungen geprägt ist, aber es gibt keine genauen Daten für den Beginn oder das Ende der Generationen.</a:t>
            </a:r>
          </a:p>
          <a:p>
            <a:endParaRPr lang="de-AT" dirty="0" smtClean="0"/>
          </a:p>
          <a:p>
            <a:r>
              <a:rPr lang="de-AT" dirty="0" smtClean="0"/>
              <a:t>Größte Generation 1900-1946 </a:t>
            </a:r>
          </a:p>
          <a:p>
            <a:r>
              <a:rPr lang="de-AT" dirty="0" smtClean="0"/>
              <a:t>Generation "Baby Boom" 1946-1964</a:t>
            </a:r>
          </a:p>
          <a:p>
            <a:r>
              <a:rPr lang="de-AT" dirty="0" smtClean="0"/>
              <a:t>Generation X 1965-1982</a:t>
            </a:r>
          </a:p>
          <a:p>
            <a:r>
              <a:rPr lang="de-AT" dirty="0" smtClean="0"/>
              <a:t>Generation Y (Netto-Generation) 1982-2004</a:t>
            </a:r>
          </a:p>
          <a:p>
            <a:r>
              <a:rPr lang="de-AT" dirty="0" smtClean="0"/>
              <a:t>Generation Z 2005 bzw. später</a:t>
            </a:r>
          </a:p>
          <a:p>
            <a:endParaRPr dirty="0"/>
          </a:p>
          <a:p>
            <a:r>
              <a:rPr dirty="0"/>
              <a:t>(</a:t>
            </a:r>
            <a:r>
              <a:rPr u="sng" dirty="0">
                <a:solidFill>
                  <a:srgbClr val="0000FF"/>
                </a:solidFill>
                <a:uFill>
                  <a:solidFill>
                    <a:srgbClr val="0000FF"/>
                  </a:solidFill>
                </a:uFill>
                <a:hlinkClick r:id="rId3"/>
              </a:rPr>
              <a:t>https://en.wikipedia.org/wiki/Strauss%E2%80%93Howe_generational_theory</a:t>
            </a:r>
            <a:r>
              <a:rPr dirty="0"/>
              <a:t> )</a:t>
            </a:r>
          </a:p>
        </p:txBody>
      </p:sp>
    </p:spTree>
    <p:extLst>
      <p:ext uri="{BB962C8B-B14F-4D97-AF65-F5344CB8AC3E}">
        <p14:creationId xmlns:p14="http://schemas.microsoft.com/office/powerpoint/2010/main" val="327784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rPr lang="de-AT" dirty="0" smtClean="0"/>
              <a:t>Generation X wurde so genannt, um einen unbekannten Faktor zu repräsentieren, und Y und Z wurden als Buchstaben nach X ausgewählt. Die Generation Z wird oft als "digitale Generation" bezeichnet, da sie mit einem einfachen Zugang zu digitalen Informations- und Kommunikationstechnologien aufgewachsen ist. Sie werden digital geboren - geboren in eine vernetzte und globalisierte Welt mit unendlichen Möglichkeiten -  und sie lernen und kommunizieren anders als die Vorgängergenerationen. </a:t>
            </a:r>
            <a:endParaRPr lang="de-AT" dirty="0"/>
          </a:p>
        </p:txBody>
      </p:sp>
    </p:spTree>
    <p:extLst>
      <p:ext uri="{BB962C8B-B14F-4D97-AF65-F5344CB8AC3E}">
        <p14:creationId xmlns:p14="http://schemas.microsoft.com/office/powerpoint/2010/main" val="13632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lgn="just"/>
            <a:r>
              <a:rPr lang="de-AT" dirty="0" smtClean="0"/>
              <a:t>Generation des neuen Jahrtausends</a:t>
            </a:r>
          </a:p>
          <a:p>
            <a:pPr algn="just"/>
            <a:endParaRPr lang="de-AT" dirty="0" smtClean="0"/>
          </a:p>
          <a:p>
            <a:pPr algn="just"/>
            <a:r>
              <a:rPr lang="de-AT" dirty="0" smtClean="0"/>
              <a:t>+ fasziniert von neuen Technologien: Sie nutzen die IT-Geräte intuitiv und navigieren im Internet, weil sie täglich viele Stunden Videospiele spielen und mit dem Internet verbunden sind. </a:t>
            </a:r>
          </a:p>
          <a:p>
            <a:pPr algn="just"/>
            <a:r>
              <a:rPr lang="de-AT" dirty="0" smtClean="0"/>
              <a:t>+ sie machen sich keine Sorgen darüber, wie technologische Hilfsmittel funktionieren und sind meistens nicht einmal daran interessiert. </a:t>
            </a:r>
          </a:p>
          <a:p>
            <a:pPr algn="just"/>
            <a:r>
              <a:rPr lang="de-AT" dirty="0" smtClean="0"/>
              <a:t>+ Da sie nur ungern eine große Menge von Texten lesen, sind sie visuell besser lesefähig als frühere Generationen. </a:t>
            </a:r>
          </a:p>
          <a:p>
            <a:pPr algn="just"/>
            <a:r>
              <a:rPr lang="de-AT" dirty="0" smtClean="0"/>
              <a:t>+ sie sind gewohnt häufig mehr als ein Medium gleichzeitig zu nutzen: fernsehen, telefonieren, Musik hören oder gleichzeitig Radio hören - Multitasking ist ihnen vertraut. </a:t>
            </a:r>
          </a:p>
          <a:p>
            <a:pPr algn="just"/>
            <a:r>
              <a:rPr lang="de-AT" dirty="0" smtClean="0"/>
              <a:t>+ sie sind schnell beim Konsum von Informationen: Sie sind es gewohnt, sehr schnell Informationen zu erhalten und erwarten sofortige Reaktionen. </a:t>
            </a:r>
          </a:p>
          <a:p>
            <a:pPr algn="just"/>
            <a:r>
              <a:rPr lang="de-AT" dirty="0" smtClean="0"/>
              <a:t>+ sie nutzen die Technologie intensiv für ihre Sozialisation: Sie sind bereit, sich sowohl physischen als auch virtuellen und hybriden Gemeinschaften anzuschließen. </a:t>
            </a:r>
            <a:endParaRPr lang="de-AT" dirty="0"/>
          </a:p>
        </p:txBody>
      </p:sp>
    </p:spTree>
    <p:extLst>
      <p:ext uri="{BB962C8B-B14F-4D97-AF65-F5344CB8AC3E}">
        <p14:creationId xmlns:p14="http://schemas.microsoft.com/office/powerpoint/2010/main" val="3588138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rPr lang="de-AT" dirty="0" smtClean="0"/>
              <a:t>Ein kurzes Video, das einige der wichtigsten Eigenschaften der Schülerinnen und Schüler von heute zusammenfasst - wie sie lernen, was sie lernen müssen, ihre Ziele, Hoffnungen, Träume, wie ihr Leben aussehen wird und welche Veränderungen sie in ihrem Leben erleben werden. Erstellt von Michael </a:t>
            </a:r>
            <a:r>
              <a:rPr lang="de-AT" dirty="0" err="1" smtClean="0"/>
              <a:t>Wesch</a:t>
            </a:r>
            <a:r>
              <a:rPr lang="de-AT" dirty="0" smtClean="0"/>
              <a:t> in Zusammenarbeit mit 200 Studenten der Kansas State University.</a:t>
            </a:r>
          </a:p>
          <a:p>
            <a:endParaRPr lang="de-AT" dirty="0" smtClean="0"/>
          </a:p>
          <a:p>
            <a:r>
              <a:rPr lang="de-AT" dirty="0" smtClean="0"/>
              <a:t>Musik von </a:t>
            </a:r>
            <a:r>
              <a:rPr dirty="0" smtClean="0"/>
              <a:t>Try</a:t>
            </a:r>
            <a:r>
              <a:rPr lang="de-AT" dirty="0" smtClean="0"/>
              <a:t>a</a:t>
            </a:r>
            <a:r>
              <a:rPr dirty="0" smtClean="0"/>
              <a:t>d</a:t>
            </a:r>
            <a:r>
              <a:rPr dirty="0"/>
              <a:t>: http://tryad.org/listen.html</a:t>
            </a:r>
          </a:p>
          <a:p>
            <a:endParaRPr dirty="0"/>
          </a:p>
          <a:p>
            <a:r>
              <a:rPr lang="de-AT" dirty="0" smtClean="0"/>
              <a:t>Für den </a:t>
            </a:r>
            <a:r>
              <a:rPr dirty="0" smtClean="0"/>
              <a:t>Download </a:t>
            </a:r>
            <a:r>
              <a:rPr lang="de-AT" dirty="0" smtClean="0"/>
              <a:t>eines</a:t>
            </a:r>
            <a:r>
              <a:rPr lang="de-AT" baseline="0" dirty="0" smtClean="0"/>
              <a:t> Videos in höherer Qualität:</a:t>
            </a:r>
            <a:r>
              <a:rPr dirty="0" smtClean="0"/>
              <a:t> </a:t>
            </a:r>
            <a:endParaRPr dirty="0"/>
          </a:p>
          <a:p>
            <a:r>
              <a:rPr dirty="0"/>
              <a:t>http://www.mediafire.com/?ajm0lzxh223</a:t>
            </a:r>
          </a:p>
          <a:p>
            <a:endParaRPr dirty="0"/>
          </a:p>
          <a:p>
            <a:r>
              <a:rPr dirty="0" err="1"/>
              <a:t>mov</a:t>
            </a:r>
            <a:r>
              <a:rPr dirty="0"/>
              <a:t> </a:t>
            </a:r>
            <a:r>
              <a:rPr lang="de-AT" dirty="0" smtClean="0"/>
              <a:t>V</a:t>
            </a:r>
            <a:r>
              <a:rPr dirty="0" err="1" smtClean="0"/>
              <a:t>ersion</a:t>
            </a:r>
            <a:r>
              <a:rPr dirty="0"/>
              <a:t>:</a:t>
            </a:r>
          </a:p>
          <a:p>
            <a:r>
              <a:rPr dirty="0"/>
              <a:t>http://www.mediafire.com/?3xbhmdmsfmd</a:t>
            </a:r>
          </a:p>
          <a:p>
            <a:endParaRPr dirty="0"/>
          </a:p>
          <a:p>
            <a:r>
              <a:rPr dirty="0" smtClean="0"/>
              <a:t>M</a:t>
            </a:r>
            <a:r>
              <a:rPr lang="de-AT" dirty="0" smtClean="0"/>
              <a:t>ehr Infos:</a:t>
            </a:r>
            <a:r>
              <a:rPr lang="de-AT" baseline="0" dirty="0" smtClean="0"/>
              <a:t> </a:t>
            </a:r>
            <a:r>
              <a:rPr dirty="0" smtClean="0"/>
              <a:t> </a:t>
            </a:r>
            <a:endParaRPr dirty="0"/>
          </a:p>
          <a:p>
            <a:r>
              <a:rPr dirty="0"/>
              <a:t>http://mediatedcultures.net/</a:t>
            </a:r>
            <a:r>
              <a:rPr dirty="0" err="1"/>
              <a:t>ksudigg</a:t>
            </a:r>
            <a:r>
              <a:rPr dirty="0"/>
              <a:t>/?...</a:t>
            </a:r>
          </a:p>
          <a:p>
            <a:endParaRPr dirty="0"/>
          </a:p>
          <a:p>
            <a:r>
              <a:rPr lang="de-AT" dirty="0" smtClean="0"/>
              <a:t>Dieses Werk steht unter einer Creative </a:t>
            </a:r>
            <a:r>
              <a:rPr lang="de-AT" dirty="0" err="1" smtClean="0"/>
              <a:t>Commons</a:t>
            </a:r>
            <a:r>
              <a:rPr lang="de-AT" dirty="0" smtClean="0"/>
              <a:t> Lizenz, eine</a:t>
            </a:r>
            <a:r>
              <a:rPr lang="de-AT" baseline="0" dirty="0" smtClean="0"/>
              <a:t>r </a:t>
            </a:r>
            <a:r>
              <a:rPr lang="de-AT" dirty="0" err="1" smtClean="0"/>
              <a:t>Noncommercial</a:t>
            </a:r>
            <a:r>
              <a:rPr lang="de-AT" dirty="0" smtClean="0"/>
              <a:t>-Share </a:t>
            </a:r>
            <a:r>
              <a:rPr lang="de-AT" dirty="0" err="1" smtClean="0"/>
              <a:t>Alike</a:t>
            </a:r>
            <a:r>
              <a:rPr lang="de-AT" dirty="0" smtClean="0"/>
              <a:t> 3.0 </a:t>
            </a:r>
            <a:r>
              <a:rPr lang="de-AT" dirty="0" err="1" smtClean="0"/>
              <a:t>License</a:t>
            </a:r>
            <a:r>
              <a:rPr lang="de-AT" dirty="0" smtClean="0"/>
              <a:t>. So können Sie es gerne herunterladen, weitergeben oder sogar ändern, solange Sie die Quelle nennen und es nicht kommerziell nutzen.</a:t>
            </a:r>
            <a:endParaRPr lang="de-AT" dirty="0"/>
          </a:p>
        </p:txBody>
      </p:sp>
    </p:spTree>
    <p:extLst>
      <p:ext uri="{BB962C8B-B14F-4D97-AF65-F5344CB8AC3E}">
        <p14:creationId xmlns:p14="http://schemas.microsoft.com/office/powerpoint/2010/main" val="134941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rPr lang="de-AT" dirty="0" smtClean="0"/>
              <a:t>Generation Z ist die erste wirklich globale Generation mit grenzenlosen Interessen und Möglichkeiten zum Lernen. Sie sind in einer hoch </a:t>
            </a:r>
            <a:r>
              <a:rPr lang="de-AT" dirty="0" err="1" smtClean="0"/>
              <a:t>technologisierten</a:t>
            </a:r>
            <a:r>
              <a:rPr lang="de-AT" dirty="0" smtClean="0"/>
              <a:t>, hyper-verbundenen, Kultur aufgewachsen,</a:t>
            </a:r>
            <a:r>
              <a:rPr lang="de-AT" baseline="0" dirty="0" smtClean="0"/>
              <a:t> die ständig </a:t>
            </a:r>
            <a:r>
              <a:rPr lang="de-AT" dirty="0" smtClean="0"/>
              <a:t>On-Demand (auf Bestellung) reagiert und ungeduldig</a:t>
            </a:r>
            <a:r>
              <a:rPr lang="de-AT" baseline="0" dirty="0" smtClean="0"/>
              <a:t> ist</a:t>
            </a:r>
            <a:r>
              <a:rPr lang="de-AT" dirty="0" smtClean="0"/>
              <a:t>. Einige Experten erwarten, dass das Mantra der Generation Z lautet: "Diese eigenverantwortliche, unternehmerisch denkende, hochgebildete und überaus einfallsreiche Generation wird vor nichts zurückschrecken, um der Welt ihren Stempel aufzudrücken. "</a:t>
            </a:r>
            <a:r>
              <a:rPr dirty="0" smtClean="0"/>
              <a:t> </a:t>
            </a:r>
            <a:r>
              <a:rPr dirty="0"/>
              <a:t>Ryan Jenkins, Next Generation Speakers, </a:t>
            </a:r>
            <a:r>
              <a:rPr u="sng" dirty="0">
                <a:solidFill>
                  <a:srgbClr val="0000FF"/>
                </a:solidFill>
                <a:uFill>
                  <a:solidFill>
                    <a:srgbClr val="0000FF"/>
                  </a:solidFill>
                </a:uFill>
                <a:hlinkClick r:id="rId3"/>
              </a:rPr>
              <a:t>http://www.ryan-jenkins.com/about/</a:t>
            </a:r>
            <a:r>
              <a:rPr dirty="0"/>
              <a:t> </a:t>
            </a:r>
          </a:p>
          <a:p>
            <a:endParaRPr dirty="0"/>
          </a:p>
          <a:p>
            <a:r>
              <a:rPr lang="de-AT" dirty="0" smtClean="0"/>
              <a:t>Obwohl wir noch nicht viel über Gen Z wissen... wissen wir eine Menge über die Umwelt, in der sie aufwächst. Diese höchst vielfältige Umgebung wird die Grundschulen der nächsten Generation zu den vielfältigsten aller Zeiten machen. Höhere Technologien werden in der akademischen Forschung signifikante Fortschritte machen, indem sie maßgeschneiderte Schulungen ermöglichen und Datenerhebungen von der Entwicklung der Studenten ermöglichen, um Diagnose und Abhilfemaßnahmen zu ermöglichen oder die Möglichkeiten zur schnelleren Realisierung zu beschleunigen. Gen Z-Kinder werden mit einer hochentwickelten Medien- und Computerumgebung aufwachsen und mehr Internet-Können und -Experten als ihre Vorgängergenerationen sein. Mehr auf Gen Z... bleiben Sie dran. </a:t>
            </a:r>
            <a:r>
              <a:rPr u="sng" dirty="0" smtClean="0">
                <a:solidFill>
                  <a:srgbClr val="0000FF"/>
                </a:solidFill>
                <a:uFill>
                  <a:solidFill>
                    <a:srgbClr val="0000FF"/>
                  </a:solidFill>
                </a:uFill>
                <a:hlinkClick r:id="rId4"/>
              </a:rPr>
              <a:t>http</a:t>
            </a:r>
            <a:r>
              <a:rPr u="sng" dirty="0">
                <a:solidFill>
                  <a:srgbClr val="0000FF"/>
                </a:solidFill>
                <a:uFill>
                  <a:solidFill>
                    <a:srgbClr val="0000FF"/>
                  </a:solidFill>
                </a:uFill>
                <a:hlinkClick r:id="rId4"/>
              </a:rPr>
              <a:t>://socialmarketing.org/archives/generations-xy-z-and-the-others/</a:t>
            </a:r>
            <a:r>
              <a:rPr dirty="0"/>
              <a:t> </a:t>
            </a:r>
          </a:p>
        </p:txBody>
      </p:sp>
    </p:spTree>
    <p:extLst>
      <p:ext uri="{BB962C8B-B14F-4D97-AF65-F5344CB8AC3E}">
        <p14:creationId xmlns:p14="http://schemas.microsoft.com/office/powerpoint/2010/main" val="255056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rPr dirty="0"/>
              <a:t>ANAHAIM, Calif.--(BUSINESS WIRE</a:t>
            </a:r>
            <a:r>
              <a:rPr dirty="0" smtClean="0"/>
              <a:t>)--</a:t>
            </a:r>
            <a:r>
              <a:rPr lang="de-AT" dirty="0" smtClean="0"/>
              <a:t>Adobe (NASDAQ: ADBE) hat heute auf der EDUCAUSE 2016 eine Studie veröffentlicht, die Einblicke in die Perspektiven von US-Schülern und Lehrern in Bezug auf Lernen, Kreativität und die künftige Arbeitswelt bietet. Ein zentrales Thema, das aus der Forschung aufgetaucht ist, unterstreicht die zunehmende Bedeutung von Kreativität und Technologie bei der Gestaltung zukünftiger Karrieren und der Lösung vieler Probleme, mit denen die Welt heute konfrontiert ist. Tatsächlich halten 85 Prozent der Schüler und 91 Prozent der Lehrer Kreativität für wesentlich in Hinblick auf die künftige Karriere ihrer Schüler und 93 Prozent der Schüler und 73 Prozent der Lehrer betrachten Technologie als Schlüssel zur Vorbereitung auf ihre Karriere. Die Schüler der Gen Z teilten mit, dass Computer- und Technologieunterricht zu ihren Favoriten gehört und sie am besten auf ihre Zukunft vorbereitet. </a:t>
            </a:r>
            <a:r>
              <a:rPr dirty="0" smtClean="0"/>
              <a:t>(</a:t>
            </a:r>
            <a:r>
              <a:rPr u="sng" dirty="0">
                <a:solidFill>
                  <a:srgbClr val="0000FF"/>
                </a:solidFill>
                <a:uFill>
                  <a:solidFill>
                    <a:srgbClr val="0000FF"/>
                  </a:solidFill>
                </a:uFill>
                <a:hlinkClick r:id="rId3"/>
              </a:rPr>
              <a:t>http://news.adobe.com/press-release/creative-cloud/new-adobe-study-shows-gen-z-students-and-teachers-see-creativity-key</a:t>
            </a:r>
            <a:r>
              <a:rPr dirty="0"/>
              <a:t> )</a:t>
            </a:r>
          </a:p>
        </p:txBody>
      </p:sp>
    </p:spTree>
    <p:extLst>
      <p:ext uri="{BB962C8B-B14F-4D97-AF65-F5344CB8AC3E}">
        <p14:creationId xmlns:p14="http://schemas.microsoft.com/office/powerpoint/2010/main" val="282277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Rectangle 6"/>
          <p:cNvSpPr/>
          <p:nvPr/>
        </p:nvSpPr>
        <p:spPr>
          <a:xfrm>
            <a:off x="0" y="6400800"/>
            <a:ext cx="12192003"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4" name="Rectangle 7"/>
          <p:cNvSpPr/>
          <p:nvPr/>
        </p:nvSpPr>
        <p:spPr>
          <a:xfrm>
            <a:off x="0" y="6334316"/>
            <a:ext cx="12192003" cy="66486"/>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5" name="Title Text"/>
          <p:cNvSpPr txBox="1">
            <a:spLocks noGrp="1"/>
          </p:cNvSpPr>
          <p:nvPr>
            <p:ph type="title"/>
          </p:nvPr>
        </p:nvSpPr>
        <p:spPr>
          <a:xfrm>
            <a:off x="1097280" y="758951"/>
            <a:ext cx="10058401" cy="3566162"/>
          </a:xfrm>
          <a:prstGeom prst="rect">
            <a:avLst/>
          </a:prstGeom>
        </p:spPr>
        <p:txBody>
          <a:bodyPr lIns="45718" tIns="45718" rIns="45718" bIns="45718"/>
          <a:lstStyle>
            <a:lvl1pPr>
              <a:defRPr sz="8000">
                <a:solidFill>
                  <a:srgbClr val="262626"/>
                </a:solidFill>
              </a:defRPr>
            </a:lvl1pPr>
          </a:lstStyle>
          <a:p>
            <a:r>
              <a:t>Title Text</a:t>
            </a:r>
          </a:p>
        </p:txBody>
      </p:sp>
      <p:sp>
        <p:nvSpPr>
          <p:cNvPr id="16" name="Body Level One…"/>
          <p:cNvSpPr txBox="1">
            <a:spLocks noGrp="1"/>
          </p:cNvSpPr>
          <p:nvPr>
            <p:ph type="body" sz="quarter" idx="1"/>
          </p:nvPr>
        </p:nvSpPr>
        <p:spPr>
          <a:xfrm>
            <a:off x="1100050" y="4455621"/>
            <a:ext cx="10058401" cy="1143002"/>
          </a:xfrm>
          <a:prstGeom prst="rect">
            <a:avLst/>
          </a:prstGeom>
        </p:spPr>
        <p:txBody>
          <a:bodyPr lIns="45718" tIns="45718" rIns="45718" bIns="45718"/>
          <a:lstStyle>
            <a:lvl1pPr marL="0" indent="0">
              <a:buClrTx/>
              <a:buSzTx/>
              <a:buFontTx/>
              <a:buNone/>
              <a:defRPr sz="2400" cap="all" spc="200">
                <a:solidFill>
                  <a:srgbClr val="344068"/>
                </a:solidFill>
              </a:defRPr>
            </a:lvl1pPr>
            <a:lvl2pPr marL="0" indent="0">
              <a:buClrTx/>
              <a:buSzTx/>
              <a:buFontTx/>
              <a:buNone/>
              <a:defRPr sz="2400" cap="all" spc="200">
                <a:solidFill>
                  <a:srgbClr val="344068"/>
                </a:solidFill>
              </a:defRPr>
            </a:lvl2pPr>
            <a:lvl3pPr marL="0" indent="0">
              <a:buClrTx/>
              <a:buSzTx/>
              <a:buFontTx/>
              <a:buNone/>
              <a:defRPr sz="2400" cap="all" spc="200">
                <a:solidFill>
                  <a:srgbClr val="344068"/>
                </a:solidFill>
              </a:defRPr>
            </a:lvl3pPr>
            <a:lvl4pPr marL="0" indent="0">
              <a:buClrTx/>
              <a:buSzTx/>
              <a:buFontTx/>
              <a:buNone/>
              <a:defRPr sz="2400" cap="all" spc="200">
                <a:solidFill>
                  <a:srgbClr val="344068"/>
                </a:solidFill>
              </a:defRPr>
            </a:lvl4pPr>
            <a:lvl5pPr marL="0" indent="0">
              <a:buClrTx/>
              <a:buSzTx/>
              <a:buFontTx/>
              <a:buNone/>
              <a:defRPr sz="2400" cap="all" spc="200">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17" name="Straight Connector 8"/>
          <p:cNvSpPr/>
          <p:nvPr/>
        </p:nvSpPr>
        <p:spPr>
          <a:xfrm>
            <a:off x="1207657" y="4343400"/>
            <a:ext cx="9875523" cy="0"/>
          </a:xfrm>
          <a:prstGeom prst="line">
            <a:avLst/>
          </a:prstGeom>
          <a:ln w="6350">
            <a:solidFill>
              <a:srgbClr val="808080"/>
            </a:solidFill>
          </a:ln>
        </p:spPr>
        <p:txBody>
          <a:bodyPr lIns="45718" tIns="45718" rIns="45718" bIns="45718"/>
          <a:lstStyle/>
          <a:p>
            <a:endParaRPr/>
          </a:p>
        </p:txBody>
      </p:sp>
      <p:sp>
        <p:nvSpPr>
          <p:cNvPr id="18"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18"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19"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20"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121"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122" name="Body Level One…"/>
          <p:cNvSpPr txBox="1">
            <a:spLocks noGrp="1"/>
          </p:cNvSpPr>
          <p:nvPr>
            <p:ph type="body" idx="1"/>
          </p:nvPr>
        </p:nvSpPr>
        <p:spPr>
          <a:xfrm>
            <a:off x="1097280" y="1845734"/>
            <a:ext cx="10058401"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30"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31"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32" name="Title Text"/>
          <p:cNvSpPr txBox="1">
            <a:spLocks noGrp="1"/>
          </p:cNvSpPr>
          <p:nvPr>
            <p:ph type="title"/>
          </p:nvPr>
        </p:nvSpPr>
        <p:spPr>
          <a:xfrm>
            <a:off x="8724900" y="412302"/>
            <a:ext cx="2628900" cy="5759899"/>
          </a:xfrm>
          <a:prstGeom prst="rect">
            <a:avLst/>
          </a:prstGeom>
        </p:spPr>
        <p:txBody>
          <a:bodyPr lIns="45718" tIns="45718" rIns="45718" bIns="45718"/>
          <a:lstStyle/>
          <a:p>
            <a:r>
              <a:t>Title Text</a:t>
            </a:r>
          </a:p>
        </p:txBody>
      </p:sp>
      <p:sp>
        <p:nvSpPr>
          <p:cNvPr id="133" name="Body Level One…"/>
          <p:cNvSpPr txBox="1">
            <a:spLocks noGrp="1"/>
          </p:cNvSpPr>
          <p:nvPr>
            <p:ph type="body" idx="1"/>
          </p:nvPr>
        </p:nvSpPr>
        <p:spPr>
          <a:xfrm>
            <a:off x="838200" y="412302"/>
            <a:ext cx="7734300" cy="5759899"/>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1" name="Slide Number"/>
          <p:cNvSpPr txBox="1">
            <a:spLocks noGrp="1"/>
          </p:cNvSpPr>
          <p:nvPr>
            <p:ph type="sldNum" sz="quarter" idx="2"/>
          </p:nvPr>
        </p:nvSpPr>
        <p:spPr>
          <a:xfrm>
            <a:off x="5943599" y="6172199"/>
            <a:ext cx="2133601" cy="368301"/>
          </a:xfrm>
          <a:prstGeom prst="rect">
            <a:avLst/>
          </a:prstGeom>
        </p:spPr>
        <p:txBody>
          <a:bodyPr lIns="32146" tIns="32146" rIns="32146" bIns="32146"/>
          <a:lstStyle>
            <a:lvl1pPr defTabSz="642937">
              <a:defRPr sz="800">
                <a:solidFill>
                  <a:srgbClr val="414141"/>
                </a:solidFill>
                <a:latin typeface="Gill Sans Light"/>
                <a:ea typeface="Gill Sans Light"/>
                <a:cs typeface="Gill Sans Light"/>
                <a:sym typeface="Gill Sans Light"/>
              </a:defRPr>
            </a:lvl1p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8" name="Title Text"/>
          <p:cNvSpPr txBox="1">
            <a:spLocks noGrp="1"/>
          </p:cNvSpPr>
          <p:nvPr>
            <p:ph type="title"/>
          </p:nvPr>
        </p:nvSpPr>
        <p:spPr>
          <a:xfrm>
            <a:off x="1775147" y="179709"/>
            <a:ext cx="8643938" cy="1714501"/>
          </a:xfrm>
          <a:prstGeom prst="rect">
            <a:avLst/>
          </a:prstGeom>
        </p:spPr>
        <p:txBody>
          <a:bodyPr lIns="35712" tIns="35712" rIns="35712" bIns="35712" anchor="ctr"/>
          <a:lstStyle>
            <a:lvl1pPr algn="ctr" defTabSz="642937">
              <a:lnSpc>
                <a:spcPct val="100000"/>
              </a:lnSpc>
              <a:defRPr sz="5000" spc="0">
                <a:solidFill>
                  <a:srgbClr val="000099"/>
                </a:solidFill>
                <a:latin typeface="Arial Unicode MS"/>
                <a:ea typeface="Arial Unicode MS"/>
                <a:cs typeface="Arial Unicode MS"/>
                <a:sym typeface="Arial Unicode MS"/>
              </a:defRPr>
            </a:lvl1pPr>
          </a:lstStyle>
          <a:p>
            <a:r>
              <a:t>Title Text</a:t>
            </a:r>
          </a:p>
        </p:txBody>
      </p:sp>
      <p:sp>
        <p:nvSpPr>
          <p:cNvPr id="149" name="Body Level One…"/>
          <p:cNvSpPr txBox="1">
            <a:spLocks noGrp="1"/>
          </p:cNvSpPr>
          <p:nvPr>
            <p:ph type="body" idx="1"/>
          </p:nvPr>
        </p:nvSpPr>
        <p:spPr>
          <a:xfrm>
            <a:off x="1981200" y="1600200"/>
            <a:ext cx="8229601" cy="4525963"/>
          </a:xfrm>
          <a:prstGeom prst="rect">
            <a:avLst/>
          </a:prstGeom>
        </p:spPr>
        <p:txBody>
          <a:bodyPr lIns="32146" tIns="32146" rIns="32146" bIns="32146"/>
          <a:lstStyle>
            <a:lvl1pPr marL="208547" indent="-208547" defTabSz="642937">
              <a:lnSpc>
                <a:spcPct val="100000"/>
              </a:lnSpc>
              <a:spcBef>
                <a:spcPts val="2600"/>
              </a:spcBef>
              <a:buClr>
                <a:srgbClr val="414141"/>
              </a:buClr>
              <a:buSzPct val="81000"/>
              <a:buFont typeface="Gill Sans Light"/>
              <a:buChar char="•"/>
              <a:defRPr sz="2600">
                <a:solidFill>
                  <a:srgbClr val="414141"/>
                </a:solidFill>
                <a:latin typeface="Gill Sans Light"/>
                <a:ea typeface="Gill Sans Light"/>
                <a:cs typeface="Gill Sans Light"/>
                <a:sym typeface="Gill Sans Light"/>
              </a:defRPr>
            </a:lvl1pPr>
            <a:lvl2pPr marL="821266" indent="-440266" defTabSz="642937">
              <a:lnSpc>
                <a:spcPct val="100000"/>
              </a:lnSpc>
              <a:spcBef>
                <a:spcPts val="2600"/>
              </a:spcBef>
              <a:buClr>
                <a:srgbClr val="414141"/>
              </a:buClr>
              <a:buSzPct val="81000"/>
              <a:buFont typeface="Gill Sans Light"/>
              <a:buChar char="•"/>
              <a:defRPr sz="2600">
                <a:solidFill>
                  <a:srgbClr val="414141"/>
                </a:solidFill>
                <a:latin typeface="Gill Sans Light"/>
                <a:ea typeface="Gill Sans Light"/>
                <a:cs typeface="Gill Sans Light"/>
                <a:sym typeface="Gill Sans Light"/>
              </a:defRPr>
            </a:lvl2pPr>
            <a:lvl3pPr marL="1200679" indent="-440266" defTabSz="642937">
              <a:lnSpc>
                <a:spcPct val="100000"/>
              </a:lnSpc>
              <a:spcBef>
                <a:spcPts val="2600"/>
              </a:spcBef>
              <a:buClr>
                <a:srgbClr val="414141"/>
              </a:buClr>
              <a:buSzPct val="81000"/>
              <a:buFont typeface="Gill Sans Light"/>
              <a:buChar char="•"/>
              <a:defRPr sz="2600">
                <a:solidFill>
                  <a:srgbClr val="414141"/>
                </a:solidFill>
                <a:latin typeface="Gill Sans Light"/>
                <a:ea typeface="Gill Sans Light"/>
                <a:cs typeface="Gill Sans Light"/>
                <a:sym typeface="Gill Sans Light"/>
              </a:defRPr>
            </a:lvl3pPr>
            <a:lvl4pPr marL="1583266" indent="-440266" defTabSz="642937">
              <a:lnSpc>
                <a:spcPct val="100000"/>
              </a:lnSpc>
              <a:spcBef>
                <a:spcPts val="2600"/>
              </a:spcBef>
              <a:buClr>
                <a:srgbClr val="414141"/>
              </a:buClr>
              <a:buSzPct val="81000"/>
              <a:buFont typeface="Gill Sans Light"/>
              <a:buChar char="•"/>
              <a:defRPr sz="2600">
                <a:solidFill>
                  <a:srgbClr val="414141"/>
                </a:solidFill>
                <a:latin typeface="Gill Sans Light"/>
                <a:ea typeface="Gill Sans Light"/>
                <a:cs typeface="Gill Sans Light"/>
                <a:sym typeface="Gill Sans Light"/>
              </a:defRPr>
            </a:lvl4pPr>
            <a:lvl5pPr marL="1964266" indent="-440266" defTabSz="642937">
              <a:lnSpc>
                <a:spcPct val="100000"/>
              </a:lnSpc>
              <a:spcBef>
                <a:spcPts val="2600"/>
              </a:spcBef>
              <a:buClr>
                <a:srgbClr val="414141"/>
              </a:buClr>
              <a:buSzPct val="81000"/>
              <a:buFont typeface="Gill Sans Light"/>
              <a:buChar char="•"/>
              <a:defRPr sz="2600">
                <a:solidFill>
                  <a:srgbClr val="414141"/>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5943599" y="6172199"/>
            <a:ext cx="2133601" cy="368301"/>
          </a:xfrm>
          <a:prstGeom prst="rect">
            <a:avLst/>
          </a:prstGeom>
        </p:spPr>
        <p:txBody>
          <a:bodyPr lIns="32146" tIns="32146" rIns="32146" bIns="32146"/>
          <a:lstStyle>
            <a:lvl1pPr defTabSz="642937">
              <a:defRPr sz="800">
                <a:solidFill>
                  <a:srgbClr val="414141"/>
                </a:solidFill>
                <a:latin typeface="Gill Sans Light"/>
                <a:ea typeface="Gill Sans Light"/>
                <a:cs typeface="Gill Sans Light"/>
                <a:sym typeface="Gill Sans Light"/>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57" name="Straight Connector 9"/>
          <p:cNvSpPr/>
          <p:nvPr/>
        </p:nvSpPr>
        <p:spPr>
          <a:xfrm>
            <a:off x="1193532" y="1737845"/>
            <a:ext cx="9966960" cy="1"/>
          </a:xfrm>
          <a:prstGeom prst="line">
            <a:avLst/>
          </a:prstGeom>
          <a:ln w="6350">
            <a:solidFill>
              <a:srgbClr val="808080"/>
            </a:solidFill>
          </a:ln>
        </p:spPr>
        <p:txBody>
          <a:bodyPr lIns="45719" rIns="45719"/>
          <a:lstStyle/>
          <a:p>
            <a:pPr>
              <a:defRPr>
                <a:latin typeface="+mj-lt"/>
                <a:ea typeface="+mj-ea"/>
                <a:cs typeface="+mj-cs"/>
                <a:sym typeface="Calibri"/>
              </a:defRPr>
            </a:pPr>
            <a:endParaRPr/>
          </a:p>
        </p:txBody>
      </p:sp>
      <p:sp>
        <p:nvSpPr>
          <p:cNvPr id="158" name="Title Text"/>
          <p:cNvSpPr txBox="1">
            <a:spLocks noGrp="1"/>
          </p:cNvSpPr>
          <p:nvPr>
            <p:ph type="title"/>
          </p:nvPr>
        </p:nvSpPr>
        <p:spPr>
          <a:xfrm>
            <a:off x="1097280" y="286603"/>
            <a:ext cx="10058401" cy="1450757"/>
          </a:xfrm>
          <a:prstGeom prst="rect">
            <a:avLst/>
          </a:prstGeom>
        </p:spPr>
        <p:txBody>
          <a:bodyPr/>
          <a:lstStyle/>
          <a:p>
            <a:r>
              <a:t>Title Text</a:t>
            </a:r>
          </a:p>
        </p:txBody>
      </p:sp>
      <p:sp>
        <p:nvSpPr>
          <p:cNvPr id="159" name="Body Level One…"/>
          <p:cNvSpPr txBox="1">
            <a:spLocks noGrp="1"/>
          </p:cNvSpPr>
          <p:nvPr>
            <p:ph type="body" sz="quarter" idx="1"/>
          </p:nvPr>
        </p:nvSpPr>
        <p:spPr>
          <a:xfrm>
            <a:off x="1097280" y="1846052"/>
            <a:ext cx="4937760" cy="736283"/>
          </a:xfrm>
          <a:prstGeom prst="rect">
            <a:avLst/>
          </a:prstGeom>
        </p:spPr>
        <p:txBody>
          <a:bodyPr lIns="45719" tIns="45719" rIns="45719" bIns="45719" anchor="ctr"/>
          <a:lstStyle>
            <a:lvl1pPr marL="0" indent="0">
              <a:buClrTx/>
              <a:buSzTx/>
              <a:buFontTx/>
              <a:buNone/>
              <a:defRPr cap="all">
                <a:solidFill>
                  <a:srgbClr val="344068"/>
                </a:solidFill>
              </a:defRPr>
            </a:lvl1pPr>
            <a:lvl2pPr marL="0" indent="457200">
              <a:buClrTx/>
              <a:buSzTx/>
              <a:buFontTx/>
              <a:buNone/>
              <a:defRPr cap="all">
                <a:solidFill>
                  <a:srgbClr val="344068"/>
                </a:solidFill>
              </a:defRPr>
            </a:lvl2pPr>
            <a:lvl3pPr marL="0" indent="914400">
              <a:buClrTx/>
              <a:buSzTx/>
              <a:buFontTx/>
              <a:buNone/>
              <a:defRPr cap="all">
                <a:solidFill>
                  <a:srgbClr val="344068"/>
                </a:solidFill>
              </a:defRPr>
            </a:lvl3pPr>
            <a:lvl4pPr marL="0" indent="1371600">
              <a:buClrTx/>
              <a:buSzTx/>
              <a:buFontTx/>
              <a:buNone/>
              <a:defRPr cap="all">
                <a:solidFill>
                  <a:srgbClr val="344068"/>
                </a:solidFill>
              </a:defRPr>
            </a:lvl4pPr>
            <a:lvl5pPr marL="0" indent="1828800">
              <a:buClrTx/>
              <a:buSzTx/>
              <a:buFontTx/>
              <a:buNone/>
              <a:defRPr cap="all">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160" name="Text Placeholder 4"/>
          <p:cNvSpPr>
            <a:spLocks noGrp="1"/>
          </p:cNvSpPr>
          <p:nvPr>
            <p:ph type="body" sz="quarter" idx="13"/>
          </p:nvPr>
        </p:nvSpPr>
        <p:spPr>
          <a:xfrm>
            <a:off x="6217920" y="1846052"/>
            <a:ext cx="4937761" cy="736283"/>
          </a:xfrm>
          <a:prstGeom prst="rect">
            <a:avLst/>
          </a:prstGeom>
        </p:spPr>
        <p:txBody>
          <a:bodyPr lIns="45719" tIns="45719" rIns="45719" bIns="45719" anchor="ctr"/>
          <a:lstStyle/>
          <a:p>
            <a:pPr marL="0" indent="0">
              <a:buClrTx/>
              <a:buSzTx/>
              <a:buFontTx/>
              <a:buNone/>
              <a:defRPr cap="all">
                <a:solidFill>
                  <a:srgbClr val="344068"/>
                </a:solidFill>
              </a:defRPr>
            </a:pPr>
            <a:endParaRP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5"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26"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27"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28"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29" name="Body Level One…"/>
          <p:cNvSpPr txBox="1">
            <a:spLocks noGrp="1"/>
          </p:cNvSpPr>
          <p:nvPr>
            <p:ph type="body" idx="1"/>
          </p:nvPr>
        </p:nvSpPr>
        <p:spPr>
          <a:xfrm>
            <a:off x="1097280" y="1845734"/>
            <a:ext cx="10058401"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7"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38"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39" name="Title Text"/>
          <p:cNvSpPr txBox="1">
            <a:spLocks noGrp="1"/>
          </p:cNvSpPr>
          <p:nvPr>
            <p:ph type="title"/>
          </p:nvPr>
        </p:nvSpPr>
        <p:spPr>
          <a:xfrm>
            <a:off x="1097280" y="758951"/>
            <a:ext cx="10058401" cy="3566162"/>
          </a:xfrm>
          <a:prstGeom prst="rect">
            <a:avLst/>
          </a:prstGeom>
        </p:spPr>
        <p:txBody>
          <a:bodyPr lIns="45718" tIns="45718" rIns="45718" bIns="45718"/>
          <a:lstStyle>
            <a:lvl1pPr>
              <a:defRPr sz="8000">
                <a:solidFill>
                  <a:srgbClr val="262626"/>
                </a:solidFill>
              </a:defRPr>
            </a:lvl1pPr>
          </a:lstStyle>
          <a:p>
            <a:r>
              <a:t>Title Text</a:t>
            </a:r>
          </a:p>
        </p:txBody>
      </p:sp>
      <p:sp>
        <p:nvSpPr>
          <p:cNvPr id="40" name="Body Level One…"/>
          <p:cNvSpPr txBox="1">
            <a:spLocks noGrp="1"/>
          </p:cNvSpPr>
          <p:nvPr>
            <p:ph type="body" sz="quarter" idx="1"/>
          </p:nvPr>
        </p:nvSpPr>
        <p:spPr>
          <a:xfrm>
            <a:off x="1097280" y="4453128"/>
            <a:ext cx="10058401" cy="1143002"/>
          </a:xfrm>
          <a:prstGeom prst="rect">
            <a:avLst/>
          </a:prstGeom>
        </p:spPr>
        <p:txBody>
          <a:bodyPr lIns="45718" tIns="45718" rIns="45718" bIns="45718"/>
          <a:lstStyle>
            <a:lvl1pPr marL="0" indent="0">
              <a:buClrTx/>
              <a:buSzTx/>
              <a:buFontTx/>
              <a:buNone/>
              <a:defRPr sz="2400" cap="all" spc="200">
                <a:solidFill>
                  <a:srgbClr val="344068"/>
                </a:solidFill>
              </a:defRPr>
            </a:lvl1pPr>
            <a:lvl2pPr marL="0" indent="0">
              <a:buClrTx/>
              <a:buSzTx/>
              <a:buFontTx/>
              <a:buNone/>
              <a:defRPr sz="2400" cap="all" spc="200">
                <a:solidFill>
                  <a:srgbClr val="344068"/>
                </a:solidFill>
              </a:defRPr>
            </a:lvl2pPr>
            <a:lvl3pPr marL="0" indent="0">
              <a:buClrTx/>
              <a:buSzTx/>
              <a:buFontTx/>
              <a:buNone/>
              <a:defRPr sz="2400" cap="all" spc="200">
                <a:solidFill>
                  <a:srgbClr val="344068"/>
                </a:solidFill>
              </a:defRPr>
            </a:lvl3pPr>
            <a:lvl4pPr marL="0" indent="0">
              <a:buClrTx/>
              <a:buSzTx/>
              <a:buFontTx/>
              <a:buNone/>
              <a:defRPr sz="2400" cap="all" spc="200">
                <a:solidFill>
                  <a:srgbClr val="344068"/>
                </a:solidFill>
              </a:defRPr>
            </a:lvl4pPr>
            <a:lvl5pPr marL="0" indent="0">
              <a:buClrTx/>
              <a:buSzTx/>
              <a:buFontTx/>
              <a:buNone/>
              <a:defRPr sz="2400" cap="all" spc="200">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41" name="Straight Connector 8"/>
          <p:cNvSpPr/>
          <p:nvPr/>
        </p:nvSpPr>
        <p:spPr>
          <a:xfrm>
            <a:off x="1207657" y="4343400"/>
            <a:ext cx="9875523" cy="0"/>
          </a:xfrm>
          <a:prstGeom prst="line">
            <a:avLst/>
          </a:prstGeom>
          <a:ln w="6350">
            <a:solidFill>
              <a:srgbClr val="808080"/>
            </a:solidFill>
          </a:ln>
        </p:spPr>
        <p:txBody>
          <a:bodyPr lIns="45718" tIns="45718" rIns="45718" bIns="45718"/>
          <a:lstStyle/>
          <a:p>
            <a:endParaRPr/>
          </a:p>
        </p:txBody>
      </p:sp>
      <p:sp>
        <p:nvSpPr>
          <p:cNvPr id="42"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9"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50"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51"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52"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53" name="Body Level One…"/>
          <p:cNvSpPr txBox="1">
            <a:spLocks noGrp="1"/>
          </p:cNvSpPr>
          <p:nvPr>
            <p:ph type="body" sz="half" idx="1"/>
          </p:nvPr>
        </p:nvSpPr>
        <p:spPr>
          <a:xfrm>
            <a:off x="1097280" y="1845734"/>
            <a:ext cx="4937760"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1"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62"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63"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64"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65" name="Body Level One…"/>
          <p:cNvSpPr txBox="1">
            <a:spLocks noGrp="1"/>
          </p:cNvSpPr>
          <p:nvPr>
            <p:ph type="body" sz="quarter" idx="1"/>
          </p:nvPr>
        </p:nvSpPr>
        <p:spPr>
          <a:xfrm>
            <a:off x="1097280" y="1846052"/>
            <a:ext cx="4937760" cy="736284"/>
          </a:xfrm>
          <a:prstGeom prst="rect">
            <a:avLst/>
          </a:prstGeom>
        </p:spPr>
        <p:txBody>
          <a:bodyPr lIns="45718" tIns="45718" rIns="45718" bIns="45718" anchor="ctr"/>
          <a:lstStyle>
            <a:lvl1pPr marL="0" indent="0">
              <a:buClrTx/>
              <a:buSzTx/>
              <a:buFontTx/>
              <a:buNone/>
              <a:defRPr cap="all">
                <a:solidFill>
                  <a:srgbClr val="344068"/>
                </a:solidFill>
              </a:defRPr>
            </a:lvl1pPr>
            <a:lvl2pPr marL="0" indent="0">
              <a:buClrTx/>
              <a:buSzTx/>
              <a:buFontTx/>
              <a:buNone/>
              <a:defRPr cap="all">
                <a:solidFill>
                  <a:srgbClr val="344068"/>
                </a:solidFill>
              </a:defRPr>
            </a:lvl2pPr>
            <a:lvl3pPr marL="0" indent="0">
              <a:buClrTx/>
              <a:buSzTx/>
              <a:buFontTx/>
              <a:buNone/>
              <a:defRPr cap="all">
                <a:solidFill>
                  <a:srgbClr val="344068"/>
                </a:solidFill>
              </a:defRPr>
            </a:lvl3pPr>
            <a:lvl4pPr marL="0" indent="0">
              <a:buClrTx/>
              <a:buSzTx/>
              <a:buFontTx/>
              <a:buNone/>
              <a:defRPr cap="all">
                <a:solidFill>
                  <a:srgbClr val="344068"/>
                </a:solidFill>
              </a:defRPr>
            </a:lvl4pPr>
            <a:lvl5pPr marL="0" indent="0">
              <a:buClrTx/>
              <a:buSzTx/>
              <a:buFontTx/>
              <a:buNone/>
              <a:defRPr cap="all">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66" name="Text Placeholder 4"/>
          <p:cNvSpPr>
            <a:spLocks noGrp="1"/>
          </p:cNvSpPr>
          <p:nvPr>
            <p:ph type="body" sz="quarter" idx="13"/>
          </p:nvPr>
        </p:nvSpPr>
        <p:spPr>
          <a:xfrm>
            <a:off x="6217920" y="1846052"/>
            <a:ext cx="4937762" cy="736284"/>
          </a:xfrm>
          <a:prstGeom prst="rect">
            <a:avLst/>
          </a:prstGeom>
        </p:spPr>
        <p:txBody>
          <a:bodyPr lIns="45718" tIns="45718" rIns="45718" bIns="45718" anchor="ctr"/>
          <a:lstStyle/>
          <a:p>
            <a:pPr marL="91438" indent="-91438"/>
            <a:endParaRPr/>
          </a:p>
        </p:txBody>
      </p:sp>
      <p:sp>
        <p:nvSpPr>
          <p:cNvPr id="67"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4"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75"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76"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77"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78"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5" name="Rectangle 4"/>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86" name="Rectangle 5"/>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87"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94" name="Rectangle 7"/>
          <p:cNvSpPr/>
          <p:nvPr/>
        </p:nvSpPr>
        <p:spPr>
          <a:xfrm>
            <a:off x="14" y="0"/>
            <a:ext cx="4050795" cy="68580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95" name="Rectangle 8"/>
          <p:cNvSpPr/>
          <p:nvPr/>
        </p:nvSpPr>
        <p:spPr>
          <a:xfrm>
            <a:off x="4040070" y="0"/>
            <a:ext cx="64010" cy="685800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96" name="Title Text"/>
          <p:cNvSpPr txBox="1">
            <a:spLocks noGrp="1"/>
          </p:cNvSpPr>
          <p:nvPr>
            <p:ph type="title"/>
          </p:nvPr>
        </p:nvSpPr>
        <p:spPr>
          <a:xfrm>
            <a:off x="457200" y="594359"/>
            <a:ext cx="3200400" cy="2286001"/>
          </a:xfrm>
          <a:prstGeom prst="rect">
            <a:avLst/>
          </a:prstGeom>
        </p:spPr>
        <p:txBody>
          <a:bodyPr lIns="45718" tIns="45718" rIns="45718" bIns="45718"/>
          <a:lstStyle>
            <a:lvl1pPr>
              <a:defRPr sz="3600">
                <a:solidFill>
                  <a:srgbClr val="FFFFFF"/>
                </a:solidFill>
              </a:defRPr>
            </a:lvl1pPr>
          </a:lstStyle>
          <a:p>
            <a:r>
              <a:t>Title Text</a:t>
            </a:r>
          </a:p>
        </p:txBody>
      </p:sp>
      <p:sp>
        <p:nvSpPr>
          <p:cNvPr id="97" name="Body Level One…"/>
          <p:cNvSpPr txBox="1">
            <a:spLocks noGrp="1"/>
          </p:cNvSpPr>
          <p:nvPr>
            <p:ph type="body" idx="1"/>
          </p:nvPr>
        </p:nvSpPr>
        <p:spPr>
          <a:xfrm>
            <a:off x="4800600" y="731519"/>
            <a:ext cx="6492241" cy="5257802"/>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98" name="Text Placeholder 3"/>
          <p:cNvSpPr>
            <a:spLocks noGrp="1"/>
          </p:cNvSpPr>
          <p:nvPr>
            <p:ph type="body" sz="quarter" idx="13"/>
          </p:nvPr>
        </p:nvSpPr>
        <p:spPr>
          <a:xfrm>
            <a:off x="457200" y="2926079"/>
            <a:ext cx="3200400" cy="3379125"/>
          </a:xfrm>
          <a:prstGeom prst="rect">
            <a:avLst/>
          </a:prstGeom>
        </p:spPr>
        <p:txBody>
          <a:bodyPr lIns="45718" tIns="45718" rIns="45718" bIns="45718"/>
          <a:lstStyle/>
          <a:p>
            <a:pPr marL="91438" indent="-91438"/>
            <a:endParaRPr/>
          </a:p>
        </p:txBody>
      </p:sp>
      <p:sp>
        <p:nvSpPr>
          <p:cNvPr id="99"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lvl1pPr>
              <a:defRPr>
                <a:solidFill>
                  <a:srgbClr val="344068"/>
                </a:solidFill>
              </a:defRPr>
            </a:lvl1p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06" name="Rectangle 7"/>
          <p:cNvSpPr/>
          <p:nvPr/>
        </p:nvSpPr>
        <p:spPr>
          <a:xfrm>
            <a:off x="0" y="4953000"/>
            <a:ext cx="12188825" cy="19050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07" name="Rectangle 8"/>
          <p:cNvSpPr/>
          <p:nvPr/>
        </p:nvSpPr>
        <p:spPr>
          <a:xfrm>
            <a:off x="13" y="4915075"/>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08" name="Title Text"/>
          <p:cNvSpPr txBox="1">
            <a:spLocks noGrp="1"/>
          </p:cNvSpPr>
          <p:nvPr>
            <p:ph type="title"/>
          </p:nvPr>
        </p:nvSpPr>
        <p:spPr>
          <a:xfrm>
            <a:off x="1097280" y="5074920"/>
            <a:ext cx="10113645" cy="822962"/>
          </a:xfrm>
          <a:prstGeom prst="rect">
            <a:avLst/>
          </a:prstGeom>
        </p:spPr>
        <p:txBody>
          <a:bodyPr lIns="0" tIns="0" rIns="0" bIns="0"/>
          <a:lstStyle>
            <a:lvl1pPr>
              <a:defRPr sz="3600">
                <a:solidFill>
                  <a:srgbClr val="FFFFFF"/>
                </a:solidFill>
              </a:defRPr>
            </a:lvl1pPr>
          </a:lstStyle>
          <a:p>
            <a:r>
              <a:t>Title Text</a:t>
            </a:r>
          </a:p>
        </p:txBody>
      </p:sp>
      <p:sp>
        <p:nvSpPr>
          <p:cNvPr id="109" name="Picture Placeholder 2"/>
          <p:cNvSpPr>
            <a:spLocks noGrp="1"/>
          </p:cNvSpPr>
          <p:nvPr>
            <p:ph type="pic" idx="13"/>
          </p:nvPr>
        </p:nvSpPr>
        <p:spPr>
          <a:xfrm>
            <a:off x="13" y="0"/>
            <a:ext cx="12191988" cy="4915076"/>
          </a:xfrm>
          <a:prstGeom prst="rect">
            <a:avLst/>
          </a:prstGeom>
        </p:spPr>
        <p:txBody>
          <a:bodyPr lIns="91439" tIns="45719" rIns="91439" bIns="45719">
            <a:noAutofit/>
          </a:bodyPr>
          <a:lstStyle/>
          <a:p>
            <a:endParaRPr/>
          </a:p>
        </p:txBody>
      </p:sp>
      <p:sp>
        <p:nvSpPr>
          <p:cNvPr id="110" name="Body Level One…"/>
          <p:cNvSpPr txBox="1">
            <a:spLocks noGrp="1"/>
          </p:cNvSpPr>
          <p:nvPr>
            <p:ph type="body" sz="quarter" idx="1"/>
          </p:nvPr>
        </p:nvSpPr>
        <p:spPr>
          <a:xfrm>
            <a:off x="1097280" y="5907023"/>
            <a:ext cx="10113265" cy="594362"/>
          </a:xfrm>
          <a:prstGeom prst="rect">
            <a:avLst/>
          </a:prstGeom>
        </p:spPr>
        <p:txBody>
          <a:bodyPr/>
          <a:lstStyle>
            <a:lvl1pPr marL="0" indent="0">
              <a:spcBef>
                <a:spcPts val="600"/>
              </a:spcBef>
              <a:buClrTx/>
              <a:buSzTx/>
              <a:buFontTx/>
              <a:buNone/>
              <a:defRPr sz="1500">
                <a:solidFill>
                  <a:srgbClr val="FFFFFF"/>
                </a:solidFill>
              </a:defRPr>
            </a:lvl1pPr>
            <a:lvl2pPr marL="0" indent="0">
              <a:spcBef>
                <a:spcPts val="600"/>
              </a:spcBef>
              <a:buClrTx/>
              <a:buSzTx/>
              <a:buFontTx/>
              <a:buNone/>
              <a:defRPr sz="1500">
                <a:solidFill>
                  <a:srgbClr val="FFFFFF"/>
                </a:solidFill>
              </a:defRPr>
            </a:lvl2pPr>
            <a:lvl3pPr marL="0" indent="0">
              <a:spcBef>
                <a:spcPts val="600"/>
              </a:spcBef>
              <a:buClrTx/>
              <a:buSzTx/>
              <a:buFontTx/>
              <a:buNone/>
              <a:defRPr sz="1500">
                <a:solidFill>
                  <a:srgbClr val="FFFFFF"/>
                </a:solidFill>
              </a:defRPr>
            </a:lvl3pPr>
            <a:lvl4pPr marL="0" indent="0">
              <a:spcBef>
                <a:spcPts val="600"/>
              </a:spcBef>
              <a:buClrTx/>
              <a:buSzTx/>
              <a:buFontTx/>
              <a:buNone/>
              <a:defRPr sz="1500">
                <a:solidFill>
                  <a:srgbClr val="FFFFFF"/>
                </a:solidFill>
              </a:defRPr>
            </a:lvl4pPr>
            <a:lvl5pPr marL="0" indent="0">
              <a:spcBef>
                <a:spcPts val="600"/>
              </a:spcBef>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p:cNvSpPr/>
          <p:nvPr/>
        </p:nvSpPr>
        <p:spPr>
          <a:xfrm>
            <a:off x="3175" y="6400800"/>
            <a:ext cx="12188825" cy="457200"/>
          </a:xfrm>
          <a:prstGeom prst="rect">
            <a:avLst/>
          </a:prstGeom>
          <a:solidFill>
            <a:schemeClr val="accent2"/>
          </a:solidFill>
          <a:ln w="12700">
            <a:miter lim="400000"/>
          </a:ln>
        </p:spPr>
        <p:txBody>
          <a:bodyPr lIns="45719" rIns="45719"/>
          <a:lstStyle/>
          <a:p>
            <a:pPr>
              <a:defRPr>
                <a:latin typeface="+mj-lt"/>
                <a:ea typeface="+mj-ea"/>
                <a:cs typeface="+mj-cs"/>
                <a:sym typeface="Calibri"/>
              </a:defRPr>
            </a:pPr>
            <a:endParaRPr/>
          </a:p>
        </p:txBody>
      </p:sp>
      <p:sp>
        <p:nvSpPr>
          <p:cNvPr id="3" name="Rectangle 5"/>
          <p:cNvSpPr/>
          <p:nvPr/>
        </p:nvSpPr>
        <p:spPr>
          <a:xfrm>
            <a:off x="14" y="6334316"/>
            <a:ext cx="12188826" cy="64009"/>
          </a:xfrm>
          <a:prstGeom prst="rect">
            <a:avLst/>
          </a:prstGeom>
          <a:solidFill>
            <a:schemeClr val="accent1"/>
          </a:solidFill>
          <a:ln w="12700">
            <a:miter lim="400000"/>
          </a:ln>
        </p:spPr>
        <p:txBody>
          <a:bodyPr lIns="45719" rIns="45719"/>
          <a:lstStyle/>
          <a:p>
            <a:pPr>
              <a:defRPr>
                <a:latin typeface="+mj-lt"/>
                <a:ea typeface="+mj-ea"/>
                <a:cs typeface="+mj-cs"/>
                <a:sym typeface="Calibri"/>
              </a:defRPr>
            </a:pPr>
            <a:endParaRPr/>
          </a:p>
        </p:txBody>
      </p:sp>
      <p:sp>
        <p:nvSpPr>
          <p:cNvPr id="4"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0979606" y="6514078"/>
            <a:ext cx="232878" cy="256541"/>
          </a:xfrm>
          <a:prstGeom prst="rect">
            <a:avLst/>
          </a:prstGeom>
          <a:ln w="12700">
            <a:miter lim="400000"/>
          </a:ln>
        </p:spPr>
        <p:txBody>
          <a:bodyPr wrap="none" lIns="45719" rIns="45719" anchor="ctr">
            <a:spAutoFit/>
          </a:bodyPr>
          <a:lstStyle>
            <a:lvl1pPr algn="r">
              <a:defRPr sz="1000">
                <a:solidFill>
                  <a:srgbClr val="FFFFFF"/>
                </a:solidFill>
                <a:latin typeface="+mj-lt"/>
                <a:ea typeface="+mj-ea"/>
                <a:cs typeface="+mj-cs"/>
                <a:sym typeface="Calibri"/>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1pPr>
      <a:lvl2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2pPr>
      <a:lvl3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3pPr>
      <a:lvl4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4pPr>
      <a:lvl5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5pPr>
      <a:lvl6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6pPr>
      <a:lvl7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7pPr>
      <a:lvl8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8pPr>
      <a:lvl9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9pPr>
    </p:titleStyle>
    <p:bodyStyle>
      <a:lvl1pPr marL="91439" marR="0" indent="-91439" algn="l" defTabSz="914400" latinLnBrk="0">
        <a:lnSpc>
          <a:spcPct val="90000"/>
        </a:lnSpc>
        <a:spcBef>
          <a:spcPts val="1200"/>
        </a:spcBef>
        <a:spcAft>
          <a:spcPts val="0"/>
        </a:spcAft>
        <a:buClr>
          <a:schemeClr val="accent1"/>
        </a:buClr>
        <a:buSzPct val="100000"/>
        <a:buFont typeface="Calibri"/>
        <a:buChar char=" "/>
        <a:tabLst/>
        <a:defRPr sz="2000" b="0" i="0" u="none" strike="noStrike" cap="none" spc="0" baseline="0">
          <a:ln>
            <a:noFill/>
          </a:ln>
          <a:solidFill>
            <a:srgbClr val="404040"/>
          </a:solidFill>
          <a:uFillTx/>
          <a:latin typeface="+mj-lt"/>
          <a:ea typeface="+mj-ea"/>
          <a:cs typeface="+mj-cs"/>
          <a:sym typeface="Calibri"/>
        </a:defRPr>
      </a:lvl1pPr>
      <a:lvl2pPr marL="404368" marR="0" indent="-203200"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2pPr>
      <a:lvl3pPr marL="64530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3pPr>
      <a:lvl4pPr marL="82818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4pPr>
      <a:lvl5pPr marL="101106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5pPr>
      <a:lvl6pPr marL="11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6pPr>
      <a:lvl7pPr marL="13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7pPr>
      <a:lvl8pPr marL="15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8pPr>
      <a:lvl9pPr marL="17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9pPr>
    </p:bodyStyle>
    <p:otherStyle>
      <a:lvl1pPr marL="0" marR="0" indent="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1pPr>
      <a:lvl2pPr marL="0" marR="0" indent="4572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2pPr>
      <a:lvl3pPr marL="0" marR="0" indent="9144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3pPr>
      <a:lvl4pPr marL="0" marR="0" indent="13716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4pPr>
      <a:lvl5pPr marL="0" marR="0" indent="18288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5pPr>
      <a:lvl6pPr marL="0" marR="0" indent="22860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6pPr>
      <a:lvl7pPr marL="0" marR="0" indent="27432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7pPr>
      <a:lvl8pPr marL="0" marR="0" indent="32004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8pPr>
      <a:lvl9pPr marL="0" marR="0" indent="36576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hymillennialsmatter.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dGCJ46vyR9o"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www.ryan-jenkins.com/about/" TargetMode="Externa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www.ryan-jenkins.co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www.adobeeducate.com/genz/global-education-genz"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hyperlink" Target="http://www.adobeeducate.com/genz/global-education-genz"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www.openeducationeuropa.eu"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oecd.org/edu/ceri/"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hyperlink" Target="https://mdde.wikispaces.com/MDDE+622+Openness+in+Education"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hyperlink" Target="http://eur-lex.europa.eu/legal-content/EN/TXT/?uri=CELEX:52013DC0654"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hyperlink" Target="https://commons.wikimedia.org/wiki/File:Children_at_school_(8720604364).jpg"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reativecommons.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open.edu/openlearn/"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hyperlink" Target="http://lreforschools.eun.org/web/guest/about"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hyperlink" Target="https://ocw.mit.edu/index.ht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hyperlink" Target="http://www.merlot.or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ixl.com/?partner=google&amp;campaign=55761185&amp;adGroup=9818640665&amp;gclid=CIamk7GP39QCFQUW0wodCogNoA" TargetMode="External"/><Relationship Id="rId7" Type="http://schemas.openxmlformats.org/officeDocument/2006/relationships/hyperlink" Target="http://internet4classrooms.co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www.curriculumbits.com/prodimages/details/german/ger0006.html" TargetMode="External"/><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hyperlink" Target="https://quizle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phet.colorado.edu/en/simulations/category/new"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learningapps.or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hyperlink" Target="https://fcit.usf.edu/matrix/"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ryan-jenkins.com/" TargetMode="External"/><Relationship Id="rId1" Type="http://schemas.openxmlformats.org/officeDocument/2006/relationships/slideLayout" Target="../slideLayouts/slideLayout7.xml"/><Relationship Id="rId4" Type="http://schemas.openxmlformats.org/officeDocument/2006/relationships/hyperlink" Target="http://www.adobeeducate.com/genz/global-education-genz"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www.researchgate.net/publication/230793025_Open_learning_resources_as_an_opportunity_for_the_teachers_of_the_Net_Generation" TargetMode="External"/><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hyperlink" Target="https://www.oecd.org/edu/ceri/38654317.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eur-lex.europa.eu/legal-content/EN/TXT/?uri=CELEX:52013DC0654" TargetMode="External"/><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tenegen.eu/sites/tenegen.eu/files/tenegen/books/R10_Tenegen_Book_EN_CD.pdf" TargetMode="External"/><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hyperlink" Target="https://learningapps.org/about.php" TargetMode="External"/><Relationship Id="rId3" Type="http://schemas.openxmlformats.org/officeDocument/2006/relationships/hyperlink" Target="https://commons.wikimedia.org/wiki/Main_Page" TargetMode="External"/><Relationship Id="rId7" Type="http://schemas.openxmlformats.org/officeDocument/2006/relationships/hyperlink" Target="https://www.teacherspayteachers.com/About-Us" TargetMode="External"/><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hyperlink" Target="https://creativecommons.org/" TargetMode="External"/><Relationship Id="rId5" Type="http://schemas.openxmlformats.org/officeDocument/2006/relationships/hyperlink" Target="http://www.open.edu/openlearn/" TargetMode="External"/><Relationship Id="rId4" Type="http://schemas.openxmlformats.org/officeDocument/2006/relationships/hyperlink" Target="http://www.arcademics.com/" TargetMode="External"/><Relationship Id="rId9" Type="http://schemas.openxmlformats.org/officeDocument/2006/relationships/hyperlink" Target="http://bit.ly/2sixSe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educatio.itstudy.hu/" TargetMode="External"/><Relationship Id="rId7" Type="http://schemas.openxmlformats.org/officeDocument/2006/relationships/hyperlink" Target="http://lreforschools.eun.org/web/guest" TargetMode="External"/><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hyperlink" Target="https://www.oercommons.org/" TargetMode="External"/><Relationship Id="rId5" Type="http://schemas.openxmlformats.org/officeDocument/2006/relationships/hyperlink" Target="https://fcit.usf.edu/matrix/" TargetMode="External"/><Relationship Id="rId4" Type="http://schemas.openxmlformats.org/officeDocument/2006/relationships/hyperlink" Target="http://www.adobeeducate.com/genz/global-education-genz"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4" descr="Picture 4"/>
          <p:cNvPicPr>
            <a:picLocks noChangeAspect="1"/>
          </p:cNvPicPr>
          <p:nvPr/>
        </p:nvPicPr>
        <p:blipFill>
          <a:blip r:embed="rId3">
            <a:extLst/>
          </a:blip>
          <a:stretch>
            <a:fillRect/>
          </a:stretch>
        </p:blipFill>
        <p:spPr>
          <a:xfrm>
            <a:off x="903942" y="527240"/>
            <a:ext cx="3826001" cy="2315328"/>
          </a:xfrm>
          <a:prstGeom prst="rect">
            <a:avLst/>
          </a:prstGeom>
          <a:ln w="12700">
            <a:miter lim="400000"/>
          </a:ln>
        </p:spPr>
      </p:pic>
      <p:pic>
        <p:nvPicPr>
          <p:cNvPr id="178" name="Kép 1" descr="Kép 1"/>
          <p:cNvPicPr>
            <a:picLocks noChangeAspect="1"/>
          </p:cNvPicPr>
          <p:nvPr/>
        </p:nvPicPr>
        <p:blipFill>
          <a:blip r:embed="rId4">
            <a:extLst/>
          </a:blip>
          <a:srcRect r="85412"/>
          <a:stretch>
            <a:fillRect/>
          </a:stretch>
        </p:blipFill>
        <p:spPr>
          <a:xfrm>
            <a:off x="-1" y="3723937"/>
            <a:ext cx="609602" cy="3134063"/>
          </a:xfrm>
          <a:prstGeom prst="rect">
            <a:avLst/>
          </a:prstGeom>
          <a:ln w="12700">
            <a:miter lim="400000"/>
          </a:ln>
        </p:spPr>
      </p:pic>
      <p:sp>
        <p:nvSpPr>
          <p:cNvPr id="179" name="Téglalap 7"/>
          <p:cNvSpPr/>
          <p:nvPr/>
        </p:nvSpPr>
        <p:spPr>
          <a:xfrm>
            <a:off x="-2" y="6035040"/>
            <a:ext cx="9459887" cy="822962"/>
          </a:xfrm>
          <a:prstGeom prst="rect">
            <a:avLst/>
          </a:prstGeom>
          <a:solidFill>
            <a:srgbClr val="FFFFFF"/>
          </a:solidFill>
          <a:ln w="15875">
            <a:solidFill>
              <a:srgbClr val="FFFFFF"/>
            </a:solidFill>
          </a:ln>
        </p:spPr>
        <p:txBody>
          <a:bodyPr lIns="45718" tIns="45718" rIns="45718" bIns="45718" anchor="ctr"/>
          <a:lstStyle/>
          <a:p>
            <a:pPr algn="ctr">
              <a:defRPr>
                <a:latin typeface="+mj-lt"/>
                <a:ea typeface="+mj-ea"/>
                <a:cs typeface="+mj-cs"/>
                <a:sym typeface="Calibri"/>
              </a:defRPr>
            </a:pPr>
            <a:endParaRPr/>
          </a:p>
        </p:txBody>
      </p:sp>
      <p:pic>
        <p:nvPicPr>
          <p:cNvPr id="180" name="Kép 6" descr="Kép 6"/>
          <p:cNvPicPr>
            <a:picLocks noChangeAspect="1"/>
          </p:cNvPicPr>
          <p:nvPr/>
        </p:nvPicPr>
        <p:blipFill>
          <a:blip r:embed="rId5">
            <a:extLst/>
          </a:blip>
          <a:stretch>
            <a:fillRect/>
          </a:stretch>
        </p:blipFill>
        <p:spPr>
          <a:xfrm>
            <a:off x="-3" y="5874129"/>
            <a:ext cx="9044250" cy="983871"/>
          </a:xfrm>
          <a:prstGeom prst="rect">
            <a:avLst/>
          </a:prstGeom>
          <a:ln w="12700">
            <a:miter lim="400000"/>
          </a:ln>
        </p:spPr>
      </p:pic>
      <p:sp>
        <p:nvSpPr>
          <p:cNvPr id="181" name="Téglalap 8"/>
          <p:cNvSpPr txBox="1"/>
          <p:nvPr/>
        </p:nvSpPr>
        <p:spPr>
          <a:xfrm>
            <a:off x="5087153" y="1084739"/>
            <a:ext cx="6709896" cy="193898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r>
              <a:rPr lang="en-US" sz="2400" dirty="0">
                <a:solidFill>
                  <a:schemeClr val="tx1">
                    <a:lumMod val="50000"/>
                    <a:lumOff val="50000"/>
                  </a:schemeClr>
                </a:solidFill>
              </a:rPr>
              <a:t>LET’S BE INNOVATIVE!  </a:t>
            </a:r>
            <a:r>
              <a:rPr lang="en-US" sz="2400" dirty="0" err="1">
                <a:solidFill>
                  <a:schemeClr val="tx1">
                    <a:lumMod val="50000"/>
                    <a:lumOff val="50000"/>
                  </a:schemeClr>
                </a:solidFill>
              </a:rPr>
              <a:t>Wir</a:t>
            </a:r>
            <a:r>
              <a:rPr lang="en-US" sz="2400" dirty="0">
                <a:solidFill>
                  <a:schemeClr val="tx1">
                    <a:lumMod val="50000"/>
                    <a:lumOff val="50000"/>
                  </a:schemeClr>
                </a:solidFill>
              </a:rPr>
              <a:t> </a:t>
            </a:r>
            <a:r>
              <a:rPr lang="en-US" sz="2400" dirty="0" err="1">
                <a:solidFill>
                  <a:schemeClr val="tx1">
                    <a:lumMod val="50000"/>
                    <a:lumOff val="50000"/>
                  </a:schemeClr>
                </a:solidFill>
              </a:rPr>
              <a:t>wollen</a:t>
            </a:r>
            <a:r>
              <a:rPr lang="en-US" sz="2400" dirty="0">
                <a:solidFill>
                  <a:schemeClr val="tx1">
                    <a:lumMod val="50000"/>
                    <a:lumOff val="50000"/>
                  </a:schemeClr>
                </a:solidFill>
              </a:rPr>
              <a:t> </a:t>
            </a:r>
            <a:r>
              <a:rPr lang="en-US" sz="2400" dirty="0" err="1">
                <a:solidFill>
                  <a:schemeClr val="tx1">
                    <a:lumMod val="50000"/>
                    <a:lumOff val="50000"/>
                  </a:schemeClr>
                </a:solidFill>
              </a:rPr>
              <a:t>innovativ</a:t>
            </a:r>
            <a:r>
              <a:rPr lang="en-US" sz="2400" dirty="0">
                <a:solidFill>
                  <a:schemeClr val="tx1">
                    <a:lumMod val="50000"/>
                    <a:lumOff val="50000"/>
                  </a:schemeClr>
                </a:solidFill>
              </a:rPr>
              <a:t> sein!</a:t>
            </a:r>
            <a:endParaRPr lang="hu-HU" sz="2400" dirty="0">
              <a:solidFill>
                <a:schemeClr val="tx1">
                  <a:lumMod val="50000"/>
                  <a:lumOff val="50000"/>
                </a:schemeClr>
              </a:solidFill>
            </a:endParaRPr>
          </a:p>
          <a:p>
            <a:r>
              <a:rPr lang="en-US" sz="2400" dirty="0" err="1">
                <a:solidFill>
                  <a:schemeClr val="tx1">
                    <a:lumMod val="50000"/>
                    <a:lumOff val="50000"/>
                  </a:schemeClr>
                </a:solidFill>
              </a:rPr>
              <a:t>Förderung</a:t>
            </a:r>
            <a:r>
              <a:rPr lang="en-US" sz="2400" dirty="0">
                <a:solidFill>
                  <a:schemeClr val="tx1">
                    <a:lumMod val="50000"/>
                    <a:lumOff val="50000"/>
                  </a:schemeClr>
                </a:solidFill>
              </a:rPr>
              <a:t> von </a:t>
            </a:r>
            <a:r>
              <a:rPr lang="en-US" sz="2400" dirty="0" err="1">
                <a:solidFill>
                  <a:schemeClr val="tx1">
                    <a:lumMod val="50000"/>
                    <a:lumOff val="50000"/>
                  </a:schemeClr>
                </a:solidFill>
              </a:rPr>
              <a:t>Kreativität</a:t>
            </a:r>
            <a:r>
              <a:rPr lang="en-US" sz="2400" dirty="0">
                <a:solidFill>
                  <a:schemeClr val="tx1">
                    <a:lumMod val="50000"/>
                    <a:lumOff val="50000"/>
                  </a:schemeClr>
                </a:solidFill>
              </a:rPr>
              <a:t> und </a:t>
            </a:r>
            <a:r>
              <a:rPr lang="en-US" sz="2400" dirty="0" err="1">
                <a:solidFill>
                  <a:schemeClr val="tx1">
                    <a:lumMod val="50000"/>
                    <a:lumOff val="50000"/>
                  </a:schemeClr>
                </a:solidFill>
              </a:rPr>
              <a:t>Unternehmergeist</a:t>
            </a:r>
            <a:r>
              <a:rPr lang="en-US" sz="2400" dirty="0">
                <a:solidFill>
                  <a:schemeClr val="tx1">
                    <a:lumMod val="50000"/>
                    <a:lumOff val="50000"/>
                  </a:schemeClr>
                </a:solidFill>
              </a:rPr>
              <a:t> </a:t>
            </a:r>
            <a:r>
              <a:rPr lang="en-US" sz="2400" dirty="0" err="1">
                <a:solidFill>
                  <a:schemeClr val="tx1">
                    <a:lumMod val="50000"/>
                    <a:lumOff val="50000"/>
                  </a:schemeClr>
                </a:solidFill>
              </a:rPr>
              <a:t>für</a:t>
            </a:r>
            <a:r>
              <a:rPr lang="en-US" sz="2400" dirty="0">
                <a:solidFill>
                  <a:schemeClr val="tx1">
                    <a:lumMod val="50000"/>
                    <a:lumOff val="50000"/>
                  </a:schemeClr>
                </a:solidFill>
              </a:rPr>
              <a:t> Lehrer/</a:t>
            </a:r>
            <a:r>
              <a:rPr lang="en-US" sz="2400" dirty="0" err="1">
                <a:solidFill>
                  <a:schemeClr val="tx1">
                    <a:lumMod val="50000"/>
                    <a:lumOff val="50000"/>
                  </a:schemeClr>
                </a:solidFill>
              </a:rPr>
              <a:t>innen</a:t>
            </a:r>
            <a:r>
              <a:rPr lang="en-US" sz="2400" dirty="0">
                <a:solidFill>
                  <a:schemeClr val="tx1">
                    <a:lumMod val="50000"/>
                    <a:lumOff val="50000"/>
                  </a:schemeClr>
                </a:solidFill>
              </a:rPr>
              <a:t> und </a:t>
            </a:r>
            <a:r>
              <a:rPr lang="en-US" sz="2400" dirty="0" err="1">
                <a:solidFill>
                  <a:schemeClr val="tx1">
                    <a:lumMod val="50000"/>
                    <a:lumOff val="50000"/>
                  </a:schemeClr>
                </a:solidFill>
              </a:rPr>
              <a:t>Schüler</a:t>
            </a:r>
            <a:r>
              <a:rPr lang="en-US" sz="2400" dirty="0">
                <a:solidFill>
                  <a:schemeClr val="tx1">
                    <a:lumMod val="50000"/>
                    <a:lumOff val="50000"/>
                  </a:schemeClr>
                </a:solidFill>
              </a:rPr>
              <a:t>/</a:t>
            </a:r>
            <a:r>
              <a:rPr lang="en-US" sz="2400" dirty="0" err="1">
                <a:solidFill>
                  <a:schemeClr val="tx1">
                    <a:lumMod val="50000"/>
                    <a:lumOff val="50000"/>
                  </a:schemeClr>
                </a:solidFill>
              </a:rPr>
              <a:t>innen</a:t>
            </a:r>
            <a:r>
              <a:rPr lang="en-US" sz="2400" dirty="0">
                <a:solidFill>
                  <a:schemeClr val="tx1">
                    <a:lumMod val="50000"/>
                    <a:lumOff val="50000"/>
                  </a:schemeClr>
                </a:solidFill>
              </a:rPr>
              <a:t> der </a:t>
            </a:r>
            <a:r>
              <a:rPr lang="en-US" sz="2400">
                <a:solidFill>
                  <a:schemeClr val="tx1">
                    <a:lumMod val="50000"/>
                    <a:lumOff val="50000"/>
                  </a:schemeClr>
                </a:solidFill>
              </a:rPr>
              <a:t>Sekundarstufe</a:t>
            </a:r>
            <a:endParaRPr lang="hu-HU" sz="2400" dirty="0">
              <a:solidFill>
                <a:schemeClr val="tx1">
                  <a:lumMod val="50000"/>
                  <a:lumOff val="50000"/>
                </a:schemeClr>
              </a:solidFill>
            </a:endParaRPr>
          </a:p>
        </p:txBody>
      </p:sp>
      <p:sp>
        <p:nvSpPr>
          <p:cNvPr id="182" name="Title 1"/>
          <p:cNvSpPr txBox="1"/>
          <p:nvPr/>
        </p:nvSpPr>
        <p:spPr>
          <a:xfrm>
            <a:off x="1097280" y="2953136"/>
            <a:ext cx="10058401" cy="137197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lnSpcReduction="10000"/>
          </a:bodyPr>
          <a:lstStyle>
            <a:lvl1pPr defTabSz="914400">
              <a:lnSpc>
                <a:spcPct val="68000"/>
              </a:lnSpc>
              <a:defRPr sz="6200" spc="-100">
                <a:solidFill>
                  <a:srgbClr val="262626"/>
                </a:solidFill>
                <a:latin typeface="+mj-lt"/>
                <a:ea typeface="+mj-ea"/>
                <a:cs typeface="+mj-cs"/>
                <a:sym typeface="Calibri"/>
              </a:defRPr>
            </a:lvl1pPr>
          </a:lstStyle>
          <a:p>
            <a:r>
              <a:rPr lang="de-AT" dirty="0" smtClean="0"/>
              <a:t>Einheit </a:t>
            </a:r>
            <a:r>
              <a:rPr dirty="0" smtClean="0"/>
              <a:t> </a:t>
            </a:r>
            <a:r>
              <a:rPr dirty="0"/>
              <a:t>„U2”: </a:t>
            </a:r>
            <a:r>
              <a:rPr dirty="0" smtClean="0"/>
              <a:t>Innovative</a:t>
            </a:r>
            <a:r>
              <a:rPr lang="de-AT" dirty="0" smtClean="0"/>
              <a:t>s</a:t>
            </a:r>
            <a:r>
              <a:rPr dirty="0" smtClean="0"/>
              <a:t> </a:t>
            </a:r>
            <a:r>
              <a:rPr lang="de-AT" dirty="0" smtClean="0"/>
              <a:t>Unterrichten</a:t>
            </a:r>
            <a:endParaRPr dirty="0"/>
          </a:p>
        </p:txBody>
      </p:sp>
      <p:sp>
        <p:nvSpPr>
          <p:cNvPr id="183" name="Text Placeholder 2"/>
          <p:cNvSpPr txBox="1"/>
          <p:nvPr/>
        </p:nvSpPr>
        <p:spPr>
          <a:xfrm>
            <a:off x="1198288" y="4486021"/>
            <a:ext cx="10058401" cy="114300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914400">
              <a:lnSpc>
                <a:spcPct val="90000"/>
              </a:lnSpc>
              <a:spcBef>
                <a:spcPts val="1200"/>
              </a:spcBef>
              <a:defRPr sz="2400" cap="all" spc="200">
                <a:solidFill>
                  <a:srgbClr val="344068"/>
                </a:solidFill>
                <a:latin typeface="+mj-lt"/>
                <a:ea typeface="+mj-ea"/>
                <a:cs typeface="+mj-cs"/>
                <a:sym typeface="Calibri"/>
              </a:defRPr>
            </a:pPr>
            <a:r>
              <a:rPr dirty="0" smtClean="0"/>
              <a:t>Le</a:t>
            </a:r>
            <a:r>
              <a:rPr lang="de-AT" dirty="0" err="1" smtClean="0"/>
              <a:t>rnelement</a:t>
            </a:r>
            <a:r>
              <a:rPr dirty="0" smtClean="0"/>
              <a:t>„E2</a:t>
            </a:r>
            <a:r>
              <a:rPr dirty="0"/>
              <a:t>”: </a:t>
            </a:r>
            <a:r>
              <a:rPr dirty="0" smtClean="0"/>
              <a:t>Innovative</a:t>
            </a:r>
            <a:r>
              <a:rPr lang="de-AT" dirty="0" smtClean="0"/>
              <a:t>r Einsatz von Informationstechnologien im Unterricht</a:t>
            </a:r>
            <a:endParaRPr dirty="0"/>
          </a:p>
          <a:p>
            <a:pPr algn="r" defTabSz="914400">
              <a:lnSpc>
                <a:spcPct val="90000"/>
              </a:lnSpc>
              <a:spcBef>
                <a:spcPts val="1200"/>
              </a:spcBef>
              <a:defRPr sz="2000" cap="all" spc="200">
                <a:solidFill>
                  <a:srgbClr val="344068"/>
                </a:solidFill>
                <a:latin typeface="+mj-lt"/>
                <a:ea typeface="+mj-ea"/>
                <a:cs typeface="+mj-cs"/>
                <a:sym typeface="Calibri"/>
              </a:defRPr>
            </a:pPr>
            <a:r>
              <a:rPr lang="de-AT" dirty="0" smtClean="0"/>
              <a:t>Verfasserin:</a:t>
            </a:r>
            <a:r>
              <a:rPr dirty="0" smtClean="0"/>
              <a:t> </a:t>
            </a:r>
            <a:r>
              <a:rPr dirty="0" err="1"/>
              <a:t>Mária</a:t>
            </a:r>
            <a:r>
              <a:rPr dirty="0"/>
              <a:t> </a:t>
            </a:r>
            <a:r>
              <a:rPr dirty="0" err="1"/>
              <a:t>Hartyányi</a:t>
            </a:r>
            <a:r>
              <a:rPr dirty="0"/>
              <a:t> (ITSTUDY)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le 1"/>
          <p:cNvSpPr txBox="1"/>
          <p:nvPr/>
        </p:nvSpPr>
        <p:spPr>
          <a:xfrm>
            <a:off x="514064" y="3408733"/>
            <a:ext cx="6052827" cy="13535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lnSpc>
                <a:spcPct val="85000"/>
              </a:lnSpc>
              <a:defRPr sz="4800" spc="-100">
                <a:solidFill>
                  <a:srgbClr val="404040"/>
                </a:solidFill>
                <a:latin typeface="+mj-lt"/>
                <a:ea typeface="+mj-ea"/>
                <a:cs typeface="+mj-cs"/>
                <a:sym typeface="Calibri"/>
              </a:defRPr>
            </a:lvl1pPr>
          </a:lstStyle>
          <a:p>
            <a:r>
              <a:rPr lang="de-AT" dirty="0" smtClean="0"/>
              <a:t>Wer sitzt in unseren</a:t>
            </a:r>
          </a:p>
          <a:p>
            <a:r>
              <a:rPr lang="de-AT" dirty="0" smtClean="0"/>
              <a:t>Klassenzimmern?</a:t>
            </a:r>
            <a:endParaRPr dirty="0"/>
          </a:p>
        </p:txBody>
      </p:sp>
      <p:sp>
        <p:nvSpPr>
          <p:cNvPr id="246" name="Title 1"/>
          <p:cNvSpPr txBox="1"/>
          <p:nvPr/>
        </p:nvSpPr>
        <p:spPr>
          <a:xfrm>
            <a:off x="469628" y="1064344"/>
            <a:ext cx="4588413" cy="198009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lnSpc>
                <a:spcPct val="85000"/>
              </a:lnSpc>
              <a:defRPr sz="4800" spc="-100">
                <a:solidFill>
                  <a:srgbClr val="404040"/>
                </a:solidFill>
                <a:latin typeface="+mj-lt"/>
                <a:ea typeface="+mj-ea"/>
                <a:cs typeface="+mj-cs"/>
                <a:sym typeface="Calibri"/>
              </a:defRPr>
            </a:lvl1pPr>
          </a:lstStyle>
          <a:p>
            <a:r>
              <a:rPr lang="de-AT" sz="3600" dirty="0" smtClean="0"/>
              <a:t>Gründe für die Neugestaltung unserer Unterrichtsmethoden</a:t>
            </a:r>
          </a:p>
          <a:p>
            <a:endParaRPr sz="3600" dirty="0"/>
          </a:p>
        </p:txBody>
      </p:sp>
      <p:grpSp>
        <p:nvGrpSpPr>
          <p:cNvPr id="249" name="Group 6"/>
          <p:cNvGrpSpPr/>
          <p:nvPr/>
        </p:nvGrpSpPr>
        <p:grpSpPr>
          <a:xfrm>
            <a:off x="6044074" y="1019907"/>
            <a:ext cx="6147927" cy="4610138"/>
            <a:chOff x="0" y="0"/>
            <a:chExt cx="6147926" cy="4610136"/>
          </a:xfrm>
        </p:grpSpPr>
        <p:pic>
          <p:nvPicPr>
            <p:cNvPr id="247" name="Picture 7" descr="Picture 7"/>
            <p:cNvPicPr>
              <a:picLocks noChangeAspect="1"/>
            </p:cNvPicPr>
            <p:nvPr/>
          </p:nvPicPr>
          <p:blipFill>
            <a:blip r:embed="rId2">
              <a:extLst/>
            </a:blip>
            <a:stretch>
              <a:fillRect/>
            </a:stretch>
          </p:blipFill>
          <p:spPr>
            <a:xfrm>
              <a:off x="0" y="0"/>
              <a:ext cx="6147926" cy="4077102"/>
            </a:xfrm>
            <a:prstGeom prst="rect">
              <a:avLst/>
            </a:prstGeom>
            <a:ln w="12700" cap="flat">
              <a:noFill/>
              <a:miter lim="400000"/>
            </a:ln>
            <a:effectLst/>
          </p:spPr>
        </p:pic>
        <p:sp>
          <p:nvSpPr>
            <p:cNvPr id="248" name="TextBox 8"/>
            <p:cNvSpPr txBox="1"/>
            <p:nvPr/>
          </p:nvSpPr>
          <p:spPr>
            <a:xfrm>
              <a:off x="1249182" y="4240808"/>
              <a:ext cx="4397994" cy="369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a:latin typeface="+mj-lt"/>
                  <a:ea typeface="+mj-ea"/>
                  <a:cs typeface="+mj-cs"/>
                  <a:sym typeface="Calibri"/>
                </a:defRPr>
              </a:lvl1pPr>
            </a:lstStyle>
            <a:p>
              <a:r>
                <a:rPr lang="de-AT" dirty="0" smtClean="0"/>
                <a:t>K</a:t>
              </a:r>
              <a:r>
                <a:rPr dirty="0" smtClean="0"/>
                <a:t>las</a:t>
              </a:r>
              <a:r>
                <a:rPr lang="de-AT" dirty="0" err="1" smtClean="0"/>
                <a:t>senzimmer</a:t>
              </a:r>
              <a:r>
                <a:rPr lang="de-AT" dirty="0" smtClean="0"/>
                <a:t> der </a:t>
              </a:r>
              <a:r>
                <a:rPr dirty="0" smtClean="0"/>
                <a:t>Generation </a:t>
              </a:r>
              <a:r>
                <a:rPr dirty="0"/>
                <a:t>Z </a:t>
              </a:r>
              <a:r>
                <a:rPr dirty="0" err="1" smtClean="0"/>
                <a:t>i</a:t>
              </a:r>
              <a:r>
                <a:rPr lang="de-AT" dirty="0" smtClean="0"/>
                <a:t>m Jahr</a:t>
              </a:r>
              <a:r>
                <a:rPr dirty="0" smtClean="0"/>
                <a:t> </a:t>
              </a:r>
              <a:r>
                <a:rPr dirty="0"/>
                <a:t>2017</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49"/>
                                        </p:tgtEl>
                                        <p:attrNameLst>
                                          <p:attrName>style.visibility</p:attrName>
                                        </p:attrNameLst>
                                      </p:cBhvr>
                                      <p:to>
                                        <p:strVal val="visible"/>
                                      </p:to>
                                    </p:set>
                                    <p:animEffect transition="in" filter="wipe(left)">
                                      <p:cBhvr>
                                        <p:cTn id="7"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Generations and their special characteristics"/>
          <p:cNvSpPr txBox="1">
            <a:spLocks noGrp="1"/>
          </p:cNvSpPr>
          <p:nvPr>
            <p:ph type="title"/>
          </p:nvPr>
        </p:nvSpPr>
        <p:spPr>
          <a:xfrm>
            <a:off x="425211" y="16687"/>
            <a:ext cx="3200401" cy="2286002"/>
          </a:xfrm>
          <a:prstGeom prst="rect">
            <a:avLst/>
          </a:prstGeom>
        </p:spPr>
        <p:txBody>
          <a:bodyPr>
            <a:normAutofit/>
          </a:bodyPr>
          <a:lstStyle/>
          <a:p>
            <a:r>
              <a:rPr dirty="0" smtClean="0"/>
              <a:t>Generation</a:t>
            </a:r>
            <a:r>
              <a:rPr lang="de-AT" dirty="0" smtClean="0"/>
              <a:t>en und ihre spezifischen Merkmale</a:t>
            </a:r>
            <a:endParaRPr dirty="0"/>
          </a:p>
        </p:txBody>
      </p:sp>
      <p:sp>
        <p:nvSpPr>
          <p:cNvPr id="252" name="Body"/>
          <p:cNvSpPr txBox="1">
            <a:spLocks noGrp="1"/>
          </p:cNvSpPr>
          <p:nvPr>
            <p:ph type="body" idx="1"/>
          </p:nvPr>
        </p:nvSpPr>
        <p:spPr>
          <a:prstGeom prst="rect">
            <a:avLst/>
          </a:prstGeom>
        </p:spPr>
        <p:txBody>
          <a:bodyPr/>
          <a:lstStyle/>
          <a:p>
            <a:endParaRPr/>
          </a:p>
        </p:txBody>
      </p:sp>
      <p:sp>
        <p:nvSpPr>
          <p:cNvPr id="253" name="Text Placeholder 3"/>
          <p:cNvSpPr>
            <a:spLocks noGrp="1"/>
          </p:cNvSpPr>
          <p:nvPr>
            <p:ph type="body" idx="13"/>
          </p:nvPr>
        </p:nvSpPr>
        <p:spPr>
          <a:prstGeom prst="rect">
            <a:avLst/>
          </a:prstGeom>
        </p:spPr>
        <p:txBody>
          <a:bodyPr/>
          <a:lstStyle/>
          <a:p>
            <a:pPr marL="91438" indent="-91438"/>
            <a:endParaRPr/>
          </a:p>
        </p:txBody>
      </p:sp>
      <p:pic>
        <p:nvPicPr>
          <p:cNvPr id="254" name="generen.png" descr="generen.png"/>
          <p:cNvPicPr>
            <a:picLocks noChangeAspect="1"/>
          </p:cNvPicPr>
          <p:nvPr/>
        </p:nvPicPr>
        <p:blipFill>
          <a:blip r:embed="rId3">
            <a:extLst/>
          </a:blip>
          <a:stretch>
            <a:fillRect/>
          </a:stretch>
        </p:blipFill>
        <p:spPr>
          <a:xfrm>
            <a:off x="4351118" y="705582"/>
            <a:ext cx="7298330" cy="5234069"/>
          </a:xfrm>
          <a:prstGeom prst="rect">
            <a:avLst/>
          </a:prstGeom>
          <a:ln w="25400">
            <a:solidFill>
              <a:srgbClr val="9C0000"/>
            </a:solidFill>
            <a:miter lim="400000"/>
          </a:ln>
        </p:spPr>
      </p:pic>
      <p:pic>
        <p:nvPicPr>
          <p:cNvPr id="255" name="Children_at_school_(8720604364).jpg" descr="Children_at_school_(8720604364).jpg"/>
          <p:cNvPicPr>
            <a:picLocks noChangeAspect="1"/>
          </p:cNvPicPr>
          <p:nvPr/>
        </p:nvPicPr>
        <p:blipFill>
          <a:blip r:embed="rId4">
            <a:extLst/>
          </a:blip>
          <a:stretch>
            <a:fillRect/>
          </a:stretch>
        </p:blipFill>
        <p:spPr>
          <a:xfrm>
            <a:off x="514409" y="4228333"/>
            <a:ext cx="3085982" cy="2056716"/>
          </a:xfrm>
          <a:prstGeom prst="rect">
            <a:avLst/>
          </a:prstGeom>
          <a:ln w="12700">
            <a:miter lim="400000"/>
          </a:ln>
        </p:spPr>
      </p:pic>
      <p:sp>
        <p:nvSpPr>
          <p:cNvPr id="256" name="Oval"/>
          <p:cNvSpPr/>
          <p:nvPr/>
        </p:nvSpPr>
        <p:spPr>
          <a:xfrm>
            <a:off x="10156434" y="1283166"/>
            <a:ext cx="1452375" cy="1270001"/>
          </a:xfrm>
          <a:prstGeom prst="ellipse">
            <a:avLst/>
          </a:prstGeom>
          <a:solidFill>
            <a:srgbClr val="FFFFFF">
              <a:alpha val="1685"/>
            </a:srgbClr>
          </a:solidFill>
          <a:ln w="50800">
            <a:solidFill>
              <a:srgbClr val="FF2600">
                <a:alpha val="98432"/>
              </a:srgbClr>
            </a:solidFill>
          </a:ln>
          <a:effectLst>
            <a:outerShdw blurRad="38100" dist="25400" dir="2700000" rotWithShape="0">
              <a:srgbClr val="000000">
                <a:alpha val="60000"/>
              </a:srgbClr>
            </a:outerShdw>
          </a:effectLst>
        </p:spPr>
        <p:txBody>
          <a:bodyPr lIns="45718" tIns="45718" rIns="45718" bIns="45718" anchor="ct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ectangle 2"/>
          <p:cNvSpPr txBox="1"/>
          <p:nvPr/>
        </p:nvSpPr>
        <p:spPr>
          <a:xfrm>
            <a:off x="267130" y="5206621"/>
            <a:ext cx="11277600" cy="1082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3200">
                <a:latin typeface="+mj-lt"/>
                <a:ea typeface="+mj-ea"/>
                <a:cs typeface="+mj-cs"/>
                <a:sym typeface="Calibri"/>
              </a:defRPr>
            </a:pPr>
            <a:r>
              <a:rPr lang="de-AT" dirty="0"/>
              <a:t>Bis zum Jahr 2020 sollen 50 % der arbeitenden Menschen auf die Generation der 2000-er Jahre entfallen.</a:t>
            </a:r>
            <a:endParaRPr dirty="0"/>
          </a:p>
        </p:txBody>
      </p:sp>
      <p:pic>
        <p:nvPicPr>
          <p:cNvPr id="261" name="Picture 4" descr="Picture 4"/>
          <p:cNvPicPr>
            <a:picLocks noChangeAspect="1"/>
          </p:cNvPicPr>
          <p:nvPr/>
        </p:nvPicPr>
        <p:blipFill>
          <a:blip r:embed="rId3">
            <a:extLst/>
          </a:blip>
          <a:stretch>
            <a:fillRect/>
          </a:stretch>
        </p:blipFill>
        <p:spPr>
          <a:xfrm>
            <a:off x="876730" y="1439032"/>
            <a:ext cx="10058401" cy="3868617"/>
          </a:xfrm>
          <a:prstGeom prst="rect">
            <a:avLst/>
          </a:prstGeom>
          <a:ln w="12700">
            <a:miter lim="400000"/>
          </a:ln>
        </p:spPr>
      </p:pic>
      <p:sp>
        <p:nvSpPr>
          <p:cNvPr id="262" name="Title 1"/>
          <p:cNvSpPr txBox="1"/>
          <p:nvPr/>
        </p:nvSpPr>
        <p:spPr>
          <a:xfrm>
            <a:off x="1055075" y="657870"/>
            <a:ext cx="10485119" cy="840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lnSpc>
                <a:spcPct val="85000"/>
              </a:lnSpc>
              <a:defRPr sz="4800" spc="-100">
                <a:solidFill>
                  <a:srgbClr val="404040"/>
                </a:solidFill>
                <a:latin typeface="+mj-lt"/>
                <a:ea typeface="+mj-ea"/>
                <a:cs typeface="+mj-cs"/>
                <a:sym typeface="Calibri"/>
              </a:defRPr>
            </a:lvl1pPr>
          </a:lstStyle>
          <a:p>
            <a:r>
              <a:t>GEN X, Y, Z</a:t>
            </a:r>
          </a:p>
        </p:txBody>
      </p:sp>
      <p:sp>
        <p:nvSpPr>
          <p:cNvPr id="263" name="Rectangle 7"/>
          <p:cNvSpPr txBox="1"/>
          <p:nvPr/>
        </p:nvSpPr>
        <p:spPr>
          <a:xfrm>
            <a:off x="8641729" y="5867422"/>
            <a:ext cx="3262236"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latin typeface="+mj-lt"/>
                <a:ea typeface="+mj-ea"/>
                <a:cs typeface="+mj-cs"/>
                <a:sym typeface="Calibri"/>
              </a:defRPr>
            </a:pPr>
            <a:r>
              <a:rPr u="sng">
                <a:solidFill>
                  <a:srgbClr val="0000FF"/>
                </a:solidFill>
                <a:uFill>
                  <a:solidFill>
                    <a:srgbClr val="0000FF"/>
                  </a:solidFill>
                </a:uFill>
                <a:hlinkClick r:id="rId4"/>
              </a:rPr>
              <a:t>http://whymillennialsmatter.com/</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le 1"/>
          <p:cNvSpPr txBox="1"/>
          <p:nvPr/>
        </p:nvSpPr>
        <p:spPr>
          <a:xfrm>
            <a:off x="863198" y="761887"/>
            <a:ext cx="10977110" cy="9294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lnSpc>
                <a:spcPct val="85000"/>
              </a:lnSpc>
              <a:defRPr sz="4800" b="1" spc="-100">
                <a:solidFill>
                  <a:srgbClr val="404040"/>
                </a:solidFill>
                <a:latin typeface="+mj-lt"/>
                <a:ea typeface="+mj-ea"/>
                <a:cs typeface="+mj-cs"/>
                <a:sym typeface="Calibri"/>
              </a:defRPr>
            </a:pPr>
            <a:r>
              <a:rPr sz="3200" dirty="0"/>
              <a:t>Millennials</a:t>
            </a:r>
            <a:r>
              <a:rPr sz="3200" b="0" dirty="0"/>
              <a:t> – GEN Y, </a:t>
            </a:r>
            <a:r>
              <a:rPr sz="3200" b="0" dirty="0" smtClean="0"/>
              <a:t>Ne</a:t>
            </a:r>
            <a:r>
              <a:rPr lang="de-AT" sz="3200" b="0" dirty="0" err="1" smtClean="0"/>
              <a:t>tzgeneration</a:t>
            </a:r>
            <a:r>
              <a:rPr sz="3200" b="0" dirty="0" smtClean="0"/>
              <a:t>, Digital</a:t>
            </a:r>
            <a:r>
              <a:rPr lang="de-AT" sz="3200" b="0" dirty="0" smtClean="0"/>
              <a:t>e Ureinwohner, Generation „</a:t>
            </a:r>
            <a:r>
              <a:rPr sz="3200" b="0" dirty="0" smtClean="0"/>
              <a:t>Download</a:t>
            </a:r>
            <a:r>
              <a:rPr lang="de-AT" sz="3200" b="0" dirty="0" smtClean="0"/>
              <a:t>"</a:t>
            </a:r>
            <a:r>
              <a:rPr sz="3200" b="0" dirty="0" smtClean="0"/>
              <a:t>– </a:t>
            </a:r>
            <a:r>
              <a:rPr lang="de-AT" sz="3200" dirty="0" smtClean="0"/>
              <a:t>geboren zwischen </a:t>
            </a:r>
            <a:endParaRPr sz="3200" b="0" dirty="0"/>
          </a:p>
        </p:txBody>
      </p:sp>
      <p:sp>
        <p:nvSpPr>
          <p:cNvPr id="268" name="Rectangle 1"/>
          <p:cNvSpPr txBox="1"/>
          <p:nvPr/>
        </p:nvSpPr>
        <p:spPr>
          <a:xfrm>
            <a:off x="863198" y="1750520"/>
            <a:ext cx="10668001" cy="50167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57200" indent="-457200" algn="just">
              <a:buSzPct val="100000"/>
              <a:buFont typeface="Arial"/>
              <a:buChar char="•"/>
              <a:defRPr sz="3200">
                <a:latin typeface="+mj-lt"/>
                <a:ea typeface="+mj-ea"/>
                <a:cs typeface="+mj-cs"/>
                <a:sym typeface="Calibri"/>
              </a:defRPr>
            </a:pPr>
            <a:r>
              <a:rPr lang="de-AT" dirty="0"/>
              <a:t>Immer </a:t>
            </a:r>
            <a:r>
              <a:rPr lang="de-AT" dirty="0" smtClean="0"/>
              <a:t>verbunden</a:t>
            </a:r>
            <a:endParaRPr lang="de-AT" dirty="0"/>
          </a:p>
          <a:p>
            <a:pPr marL="457200" indent="-457200" algn="just">
              <a:buSzPct val="100000"/>
              <a:buFont typeface="Arial"/>
              <a:buChar char="•"/>
              <a:defRPr sz="3200">
                <a:latin typeface="+mj-lt"/>
                <a:ea typeface="+mj-ea"/>
                <a:cs typeface="+mj-cs"/>
                <a:sym typeface="Calibri"/>
              </a:defRPr>
            </a:pPr>
            <a:r>
              <a:rPr lang="de-AT" dirty="0"/>
              <a:t>Interessieren sich nicht dafür, wie technische Geräte </a:t>
            </a:r>
            <a:r>
              <a:rPr lang="de-AT" dirty="0" smtClean="0"/>
              <a:t>funktionieren</a:t>
            </a:r>
            <a:endParaRPr lang="de-AT" dirty="0"/>
          </a:p>
          <a:p>
            <a:pPr marL="457200" indent="-457200" algn="just">
              <a:buSzPct val="100000"/>
              <a:buFont typeface="Arial"/>
              <a:buChar char="•"/>
              <a:defRPr sz="3200">
                <a:latin typeface="+mj-lt"/>
                <a:ea typeface="+mj-ea"/>
                <a:cs typeface="+mj-cs"/>
                <a:sym typeface="Calibri"/>
              </a:defRPr>
            </a:pPr>
            <a:r>
              <a:rPr lang="de-AT" dirty="0"/>
              <a:t>Sie lesen nur ungern große Mengen von </a:t>
            </a:r>
            <a:r>
              <a:rPr lang="de-AT" dirty="0" smtClean="0"/>
              <a:t>Texten</a:t>
            </a:r>
            <a:endParaRPr lang="de-AT" dirty="0"/>
          </a:p>
          <a:p>
            <a:pPr marL="457200" indent="-457200" algn="just">
              <a:buSzPct val="100000"/>
              <a:buFont typeface="Arial"/>
              <a:buChar char="•"/>
              <a:defRPr sz="3200">
                <a:latin typeface="+mj-lt"/>
                <a:ea typeface="+mj-ea"/>
                <a:cs typeface="+mj-cs"/>
                <a:sym typeface="Calibri"/>
              </a:defRPr>
            </a:pPr>
            <a:r>
              <a:rPr lang="de-AT" dirty="0" smtClean="0"/>
              <a:t>Multitasking</a:t>
            </a:r>
            <a:endParaRPr lang="de-AT" dirty="0"/>
          </a:p>
          <a:p>
            <a:pPr marL="457200" indent="-457200" algn="just">
              <a:buSzPct val="100000"/>
              <a:buFont typeface="Arial"/>
              <a:buChar char="•"/>
              <a:defRPr sz="3200">
                <a:latin typeface="+mj-lt"/>
                <a:ea typeface="+mj-ea"/>
                <a:cs typeface="+mj-cs"/>
                <a:sym typeface="Calibri"/>
              </a:defRPr>
            </a:pPr>
            <a:r>
              <a:rPr lang="de-AT" dirty="0"/>
              <a:t>Schnell beim Konsum von </a:t>
            </a:r>
            <a:r>
              <a:rPr lang="de-AT" dirty="0" smtClean="0"/>
              <a:t>Informationen</a:t>
            </a:r>
            <a:endParaRPr lang="de-AT" dirty="0"/>
          </a:p>
          <a:p>
            <a:pPr marL="457200" indent="-457200" algn="just">
              <a:buSzPct val="100000"/>
              <a:buFont typeface="Arial"/>
              <a:buChar char="•"/>
              <a:defRPr sz="3200">
                <a:latin typeface="+mj-lt"/>
                <a:ea typeface="+mj-ea"/>
                <a:cs typeface="+mj-cs"/>
                <a:sym typeface="Calibri"/>
              </a:defRPr>
            </a:pPr>
            <a:r>
              <a:rPr lang="de-AT" dirty="0"/>
              <a:t>Sie erwarten sofortige </a:t>
            </a:r>
            <a:r>
              <a:rPr lang="de-AT" dirty="0" smtClean="0"/>
              <a:t>Reaktionen</a:t>
            </a:r>
            <a:endParaRPr lang="de-AT" dirty="0"/>
          </a:p>
          <a:p>
            <a:pPr marL="457200" indent="-457200" algn="just">
              <a:buSzPct val="100000"/>
              <a:buFont typeface="Arial"/>
              <a:buChar char="•"/>
              <a:defRPr sz="3200">
                <a:latin typeface="+mj-lt"/>
                <a:ea typeface="+mj-ea"/>
                <a:cs typeface="+mj-cs"/>
                <a:sym typeface="Calibri"/>
              </a:defRPr>
            </a:pPr>
            <a:r>
              <a:rPr lang="de-AT" dirty="0" smtClean="0"/>
              <a:t>Hohe Bereitschaft, sich </a:t>
            </a:r>
            <a:r>
              <a:rPr lang="de-AT" dirty="0"/>
              <a:t>menschlichen, virtuellen und hybriden Gemeinschaften </a:t>
            </a:r>
            <a:r>
              <a:rPr lang="de-AT" dirty="0" smtClean="0"/>
              <a:t>anzuschließen</a:t>
            </a:r>
            <a:endParaRPr lang="de-AT" dirty="0"/>
          </a:p>
          <a:p>
            <a:pPr marL="457200" indent="-457200" algn="just">
              <a:buSzPct val="100000"/>
              <a:buFont typeface="Arial"/>
              <a:buChar char="•"/>
              <a:defRPr sz="3200">
                <a:latin typeface="+mj-lt"/>
                <a:ea typeface="+mj-ea"/>
                <a:cs typeface="+mj-cs"/>
                <a:sym typeface="Calibri"/>
              </a:defRPr>
            </a:pPr>
            <a:endParaRPr lang="de-AT" dirty="0"/>
          </a:p>
        </p:txBody>
      </p:sp>
      <p:sp>
        <p:nvSpPr>
          <p:cNvPr id="269" name="1980 - 2000"/>
          <p:cNvSpPr txBox="1"/>
          <p:nvPr/>
        </p:nvSpPr>
        <p:spPr>
          <a:xfrm>
            <a:off x="8637777" y="1727818"/>
            <a:ext cx="2898437" cy="8407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914400">
              <a:lnSpc>
                <a:spcPct val="85000"/>
              </a:lnSpc>
              <a:defRPr sz="4800" b="1" spc="-100">
                <a:solidFill>
                  <a:srgbClr val="1D6295"/>
                </a:solidFill>
                <a:latin typeface="+mj-lt"/>
                <a:ea typeface="+mj-ea"/>
                <a:cs typeface="+mj-cs"/>
                <a:sym typeface="Calibri"/>
              </a:defRPr>
            </a:lvl1pPr>
          </a:lstStyle>
          <a:p>
            <a:pPr>
              <a:defRPr>
                <a:solidFill>
                  <a:srgbClr val="404040"/>
                </a:solidFill>
              </a:defRPr>
            </a:pPr>
            <a:r>
              <a:rPr>
                <a:solidFill>
                  <a:srgbClr val="1D6295"/>
                </a:solidFill>
              </a:rPr>
              <a:t>1980 - 2000</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creenshot 2017-07-02 22.45.12.png" descr="Screenshot 2017-07-02 22.45.12.png">
            <a:hlinkClick r:id="rId3"/>
          </p:cNvPr>
          <p:cNvPicPr>
            <a:picLocks noChangeAspect="1"/>
          </p:cNvPicPr>
          <p:nvPr/>
        </p:nvPicPr>
        <p:blipFill>
          <a:blip r:embed="rId4">
            <a:extLst/>
          </a:blip>
          <a:stretch>
            <a:fillRect/>
          </a:stretch>
        </p:blipFill>
        <p:spPr>
          <a:xfrm>
            <a:off x="2025650" y="908050"/>
            <a:ext cx="8140700" cy="5041900"/>
          </a:xfrm>
          <a:prstGeom prst="rect">
            <a:avLst/>
          </a:prstGeom>
          <a:ln w="12700">
            <a:miter lim="400000"/>
          </a:ln>
        </p:spPr>
      </p:pic>
      <p:sp>
        <p:nvSpPr>
          <p:cNvPr id="274" name="Michael Wesch in collaboration with 200 students at Kansas State University."/>
          <p:cNvSpPr txBox="1"/>
          <p:nvPr/>
        </p:nvSpPr>
        <p:spPr>
          <a:xfrm>
            <a:off x="2025650" y="5949950"/>
            <a:ext cx="5831079" cy="451402"/>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nSpc>
                <a:spcPts val="2800"/>
              </a:lnSpc>
              <a:defRPr sz="1200" b="1">
                <a:latin typeface="Times"/>
                <a:ea typeface="Times"/>
                <a:cs typeface="Times"/>
                <a:sym typeface="Times"/>
              </a:defRPr>
            </a:lvl1pPr>
          </a:lstStyle>
          <a:p>
            <a:r>
              <a:rPr dirty="0"/>
              <a:t>Michael </a:t>
            </a:r>
            <a:r>
              <a:rPr dirty="0" err="1"/>
              <a:t>Wesch</a:t>
            </a:r>
            <a:r>
              <a:rPr dirty="0"/>
              <a:t> </a:t>
            </a:r>
            <a:r>
              <a:rPr lang="de-AT" dirty="0" smtClean="0"/>
              <a:t>in Zusammenarbeit mit 200 Studierenden der </a:t>
            </a:r>
            <a:r>
              <a:rPr dirty="0" smtClean="0"/>
              <a:t>Kansas </a:t>
            </a:r>
            <a:r>
              <a:rPr dirty="0"/>
              <a:t>State University.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How-Generation-Z-is-Different-From-Millennials.jpg" descr="How-Generation-Z-is-Different-From-Millennials.jpg"/>
          <p:cNvPicPr>
            <a:picLocks noChangeAspect="1"/>
          </p:cNvPicPr>
          <p:nvPr/>
        </p:nvPicPr>
        <p:blipFill>
          <a:blip r:embed="rId3">
            <a:extLst/>
          </a:blip>
          <a:stretch>
            <a:fillRect/>
          </a:stretch>
        </p:blipFill>
        <p:spPr>
          <a:xfrm>
            <a:off x="5533719" y="2466953"/>
            <a:ext cx="6556341" cy="3767118"/>
          </a:xfrm>
          <a:prstGeom prst="rect">
            <a:avLst/>
          </a:prstGeom>
          <a:ln w="12700">
            <a:miter lim="400000"/>
          </a:ln>
        </p:spPr>
      </p:pic>
      <p:pic>
        <p:nvPicPr>
          <p:cNvPr id="279" name="Children_at_school_(8720604364).jpg" descr="Children_at_school_(8720604364).jpg"/>
          <p:cNvPicPr>
            <a:picLocks noChangeAspect="1"/>
          </p:cNvPicPr>
          <p:nvPr/>
        </p:nvPicPr>
        <p:blipFill>
          <a:blip r:embed="rId4">
            <a:extLst/>
          </a:blip>
          <a:stretch>
            <a:fillRect/>
          </a:stretch>
        </p:blipFill>
        <p:spPr>
          <a:xfrm>
            <a:off x="514409" y="2207656"/>
            <a:ext cx="4939983" cy="3292352"/>
          </a:xfrm>
          <a:prstGeom prst="rect">
            <a:avLst/>
          </a:prstGeom>
          <a:ln w="12700">
            <a:miter lim="400000"/>
          </a:ln>
        </p:spPr>
      </p:pic>
      <p:sp>
        <p:nvSpPr>
          <p:cNvPr id="280" name="Title 1"/>
          <p:cNvSpPr txBox="1"/>
          <p:nvPr/>
        </p:nvSpPr>
        <p:spPr>
          <a:xfrm>
            <a:off x="863198" y="761887"/>
            <a:ext cx="10977110" cy="119109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lnSpc>
                <a:spcPct val="85000"/>
              </a:lnSpc>
              <a:defRPr sz="4800" spc="-100">
                <a:solidFill>
                  <a:srgbClr val="404040"/>
                </a:solidFill>
                <a:latin typeface="+mj-lt"/>
                <a:ea typeface="+mj-ea"/>
                <a:cs typeface="+mj-cs"/>
                <a:sym typeface="Calibri"/>
              </a:defRPr>
            </a:pPr>
            <a:r>
              <a:rPr dirty="0"/>
              <a:t>Generation Z </a:t>
            </a:r>
            <a:r>
              <a:rPr sz="3600" spc="-75" dirty="0" smtClean="0"/>
              <a:t>(</a:t>
            </a:r>
            <a:r>
              <a:rPr lang="de-AT" sz="3600" spc="-75" dirty="0" smtClean="0"/>
              <a:t>Nach der Jahrtausendwende geboren</a:t>
            </a:r>
            <a:r>
              <a:rPr sz="3600" spc="-75" dirty="0" smtClean="0"/>
              <a:t>-Millennials</a:t>
            </a:r>
            <a:r>
              <a:rPr sz="3600" spc="-75" dirty="0"/>
              <a:t>, </a:t>
            </a:r>
            <a:r>
              <a:rPr sz="3600" spc="-75" dirty="0" err="1"/>
              <a:t>iGeneration</a:t>
            </a:r>
            <a:r>
              <a:rPr sz="3600" spc="-75" dirty="0"/>
              <a:t>)</a:t>
            </a:r>
          </a:p>
        </p:txBody>
      </p:sp>
      <p:sp>
        <p:nvSpPr>
          <p:cNvPr id="281" name="2000 -"/>
          <p:cNvSpPr txBox="1"/>
          <p:nvPr/>
        </p:nvSpPr>
        <p:spPr>
          <a:xfrm>
            <a:off x="8652950" y="1727818"/>
            <a:ext cx="1713368" cy="8407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914400">
              <a:lnSpc>
                <a:spcPct val="85000"/>
              </a:lnSpc>
              <a:defRPr sz="4800" b="1" spc="-100">
                <a:solidFill>
                  <a:srgbClr val="1D6295"/>
                </a:solidFill>
                <a:latin typeface="+mj-lt"/>
                <a:ea typeface="+mj-ea"/>
                <a:cs typeface="+mj-cs"/>
                <a:sym typeface="Calibri"/>
              </a:defRPr>
            </a:lvl1pPr>
          </a:lstStyle>
          <a:p>
            <a:pPr>
              <a:defRPr>
                <a:solidFill>
                  <a:srgbClr val="404040"/>
                </a:solidFill>
              </a:defRPr>
            </a:pPr>
            <a:r>
              <a:rPr>
                <a:solidFill>
                  <a:srgbClr val="1D6295"/>
                </a:solidFill>
              </a:rPr>
              <a:t> 2000 -</a:t>
            </a:r>
          </a:p>
        </p:txBody>
      </p:sp>
      <p:sp>
        <p:nvSpPr>
          <p:cNvPr id="282" name="http://www.ryan-jenkins.com/about/"/>
          <p:cNvSpPr txBox="1"/>
          <p:nvPr/>
        </p:nvSpPr>
        <p:spPr>
          <a:xfrm>
            <a:off x="8232237" y="5942729"/>
            <a:ext cx="3649113"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5"/>
              </a:defRPr>
            </a:lvl1pPr>
          </a:lstStyle>
          <a:p>
            <a:pPr>
              <a:defRPr u="none">
                <a:solidFill>
                  <a:srgbClr val="000000"/>
                </a:solidFill>
                <a:uFillTx/>
              </a:defRPr>
            </a:pPr>
            <a:r>
              <a:rPr u="sng">
                <a:solidFill>
                  <a:srgbClr val="0000FF"/>
                </a:solidFill>
                <a:uFill>
                  <a:solidFill>
                    <a:srgbClr val="0000FF"/>
                  </a:solidFill>
                </a:uFill>
                <a:hlinkClick r:id="rId5"/>
              </a:rPr>
              <a:t>http://www.ryan-jenkins.com/about/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http://www.ryan-jenkins.com/"/>
          <p:cNvSpPr txBox="1"/>
          <p:nvPr/>
        </p:nvSpPr>
        <p:spPr>
          <a:xfrm>
            <a:off x="1251264" y="5929787"/>
            <a:ext cx="3013543"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r>
              <a:rPr u="sng">
                <a:solidFill>
                  <a:srgbClr val="0000FF"/>
                </a:solidFill>
                <a:uFill>
                  <a:solidFill>
                    <a:srgbClr val="0000FF"/>
                  </a:solidFill>
                </a:uFill>
                <a:hlinkClick r:id="rId3"/>
              </a:rPr>
              <a:t>http://www.ryan-jenkins.com/</a:t>
            </a:r>
          </a:p>
        </p:txBody>
      </p:sp>
      <p:pic>
        <p:nvPicPr>
          <p:cNvPr id="287" name="icons-842860__480.png" descr="icons-842860__480.png"/>
          <p:cNvPicPr>
            <a:picLocks noChangeAspect="1"/>
          </p:cNvPicPr>
          <p:nvPr/>
        </p:nvPicPr>
        <p:blipFill>
          <a:blip r:embed="rId4">
            <a:extLst/>
          </a:blip>
          <a:stretch>
            <a:fillRect/>
          </a:stretch>
        </p:blipFill>
        <p:spPr>
          <a:xfrm>
            <a:off x="10587061" y="746223"/>
            <a:ext cx="917788" cy="917789"/>
          </a:xfrm>
          <a:prstGeom prst="rect">
            <a:avLst/>
          </a:prstGeom>
          <a:ln w="12700">
            <a:miter lim="400000"/>
          </a:ln>
        </p:spPr>
      </p:pic>
      <p:sp>
        <p:nvSpPr>
          <p:cNvPr id="288" name="Rectangle 2"/>
          <p:cNvSpPr txBox="1"/>
          <p:nvPr/>
        </p:nvSpPr>
        <p:spPr>
          <a:xfrm>
            <a:off x="1039734" y="668090"/>
            <a:ext cx="10684042" cy="34778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8000" b="1" spc="-50">
                <a:solidFill>
                  <a:srgbClr val="1D6295"/>
                </a:solidFill>
                <a:latin typeface="+mj-lt"/>
                <a:ea typeface="+mj-ea"/>
                <a:cs typeface="+mj-cs"/>
                <a:sym typeface="Calibri"/>
              </a:defRPr>
            </a:pPr>
            <a:r>
              <a:rPr lang="de-AT" dirty="0" smtClean="0"/>
              <a:t>Übung</a:t>
            </a:r>
            <a:r>
              <a:rPr dirty="0" smtClean="0"/>
              <a:t> </a:t>
            </a:r>
            <a:r>
              <a:rPr dirty="0"/>
              <a:t>1</a:t>
            </a:r>
            <a:endParaRPr dirty="0">
              <a:solidFill>
                <a:srgbClr val="262626"/>
              </a:solidFill>
            </a:endParaRPr>
          </a:p>
          <a:p>
            <a:pPr>
              <a:defRPr sz="8000" spc="-50">
                <a:solidFill>
                  <a:srgbClr val="262626"/>
                </a:solidFill>
                <a:latin typeface="+mj-lt"/>
                <a:ea typeface="+mj-ea"/>
                <a:cs typeface="+mj-cs"/>
                <a:sym typeface="Calibri"/>
              </a:defRPr>
            </a:pPr>
            <a:r>
              <a:rPr dirty="0"/>
              <a:t>----------------------------------</a:t>
            </a:r>
          </a:p>
          <a:p>
            <a:pPr>
              <a:defRPr sz="6400" spc="-40">
                <a:solidFill>
                  <a:srgbClr val="1D6295"/>
                </a:solidFill>
                <a:latin typeface="+mj-lt"/>
                <a:ea typeface="+mj-ea"/>
                <a:cs typeface="+mj-cs"/>
                <a:sym typeface="Calibri"/>
              </a:defRPr>
            </a:pPr>
            <a:r>
              <a:rPr sz="6000" dirty="0" smtClean="0"/>
              <a:t>Le</a:t>
            </a:r>
            <a:r>
              <a:rPr lang="de-AT" sz="6000" dirty="0" err="1" smtClean="0"/>
              <a:t>rnbedürfnisse</a:t>
            </a:r>
            <a:r>
              <a:rPr lang="de-AT" sz="6000" dirty="0" smtClean="0"/>
              <a:t> der G</a:t>
            </a:r>
            <a:r>
              <a:rPr sz="6000" dirty="0" err="1" smtClean="0"/>
              <a:t>eneration</a:t>
            </a:r>
            <a:r>
              <a:rPr sz="6000" dirty="0" smtClean="0"/>
              <a:t> </a:t>
            </a:r>
            <a:r>
              <a:rPr sz="6000" dirty="0"/>
              <a:t>Z</a:t>
            </a:r>
          </a:p>
        </p:txBody>
      </p:sp>
      <p:sp>
        <p:nvSpPr>
          <p:cNvPr id="289" name="2000 -"/>
          <p:cNvSpPr txBox="1"/>
          <p:nvPr/>
        </p:nvSpPr>
        <p:spPr>
          <a:xfrm>
            <a:off x="8637777" y="4886996"/>
            <a:ext cx="1713368" cy="8407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914400">
              <a:lnSpc>
                <a:spcPct val="85000"/>
              </a:lnSpc>
              <a:defRPr sz="4800" b="1" spc="-100">
                <a:solidFill>
                  <a:srgbClr val="1D6295"/>
                </a:solidFill>
                <a:latin typeface="+mj-lt"/>
                <a:ea typeface="+mj-ea"/>
                <a:cs typeface="+mj-cs"/>
                <a:sym typeface="Calibri"/>
              </a:defRPr>
            </a:lvl1pPr>
          </a:lstStyle>
          <a:p>
            <a:pPr>
              <a:defRPr>
                <a:solidFill>
                  <a:srgbClr val="404040"/>
                </a:solidFill>
              </a:defRPr>
            </a:pPr>
            <a:r>
              <a:rPr>
                <a:solidFill>
                  <a:srgbClr val="1D6295"/>
                </a:solidFill>
              </a:rPr>
              <a:t>2000 - </a:t>
            </a:r>
          </a:p>
        </p:txBody>
      </p:sp>
      <p:sp>
        <p:nvSpPr>
          <p:cNvPr id="290" name="http://www.adobeeducate.com/genz/global-education-genz"/>
          <p:cNvSpPr txBox="1"/>
          <p:nvPr/>
        </p:nvSpPr>
        <p:spPr>
          <a:xfrm>
            <a:off x="1179913" y="5458775"/>
            <a:ext cx="6039032"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5"/>
              </a:defRPr>
            </a:lvl1pPr>
          </a:lstStyle>
          <a:p>
            <a:pPr>
              <a:defRPr u="none">
                <a:solidFill>
                  <a:srgbClr val="000000"/>
                </a:solidFill>
                <a:uFillTx/>
              </a:defRPr>
            </a:pPr>
            <a:r>
              <a:rPr u="sng">
                <a:solidFill>
                  <a:srgbClr val="0000FF"/>
                </a:solidFill>
                <a:uFill>
                  <a:solidFill>
                    <a:srgbClr val="0000FF"/>
                  </a:solidFill>
                </a:uFill>
                <a:hlinkClick r:id="rId5"/>
              </a:rPr>
              <a:t>http://www.adobeeducate.com/genz/global-education-genz</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Guide to solve Exercise 1"/>
          <p:cNvSpPr txBox="1">
            <a:spLocks noGrp="1"/>
          </p:cNvSpPr>
          <p:nvPr>
            <p:ph type="title"/>
          </p:nvPr>
        </p:nvSpPr>
        <p:spPr>
          <a:prstGeom prst="rect">
            <a:avLst/>
          </a:prstGeom>
        </p:spPr>
        <p:txBody>
          <a:bodyPr/>
          <a:lstStyle/>
          <a:p>
            <a:r>
              <a:rPr lang="de-AT" dirty="0" smtClean="0"/>
              <a:t>Anleitung zu Übung</a:t>
            </a:r>
            <a:r>
              <a:rPr dirty="0" smtClean="0"/>
              <a:t> </a:t>
            </a:r>
            <a:r>
              <a:rPr dirty="0"/>
              <a:t>1</a:t>
            </a:r>
          </a:p>
        </p:txBody>
      </p:sp>
      <p:sp>
        <p:nvSpPr>
          <p:cNvPr id="295" name="1. Visit the website of “Adobe Education Creativity Study” about the results of the survey involving 2,500+ Gen Z students aged 11-17, and 1,000+ Gen Z teachers to investigate how they feel about learning, creativity and the future:…"/>
          <p:cNvSpPr txBox="1">
            <a:spLocks noGrp="1"/>
          </p:cNvSpPr>
          <p:nvPr>
            <p:ph type="body" idx="1"/>
          </p:nvPr>
        </p:nvSpPr>
        <p:spPr>
          <a:prstGeom prst="rect">
            <a:avLst/>
          </a:prstGeom>
        </p:spPr>
        <p:txBody>
          <a:bodyPr/>
          <a:lstStyle/>
          <a:p>
            <a:pPr marL="0" indent="0" defTabSz="731520">
              <a:lnSpc>
                <a:spcPct val="100000"/>
              </a:lnSpc>
              <a:spcBef>
                <a:spcPts val="0"/>
              </a:spcBef>
              <a:buClrTx/>
              <a:buSzTx/>
              <a:buFontTx/>
              <a:buNone/>
              <a:defRPr sz="1920">
                <a:solidFill>
                  <a:srgbClr val="000000"/>
                </a:solidFill>
              </a:defRPr>
            </a:pPr>
            <a:endParaRPr dirty="0"/>
          </a:p>
          <a:p>
            <a:pPr marL="0" indent="0" defTabSz="731520">
              <a:lnSpc>
                <a:spcPct val="100000"/>
              </a:lnSpc>
              <a:spcBef>
                <a:spcPts val="0"/>
              </a:spcBef>
              <a:buClrTx/>
              <a:buSzTx/>
              <a:buFontTx/>
              <a:buNone/>
              <a:defRPr sz="1920">
                <a:solidFill>
                  <a:srgbClr val="000000"/>
                </a:solidFill>
              </a:defRPr>
            </a:pPr>
            <a:endParaRPr dirty="0"/>
          </a:p>
          <a:p>
            <a:pPr marL="0" indent="0" defTabSz="731520">
              <a:lnSpc>
                <a:spcPct val="100000"/>
              </a:lnSpc>
              <a:spcBef>
                <a:spcPts val="0"/>
              </a:spcBef>
              <a:buClrTx/>
              <a:buSzTx/>
              <a:buFontTx/>
              <a:buNone/>
              <a:defRPr sz="1920">
                <a:solidFill>
                  <a:srgbClr val="000000"/>
                </a:solidFill>
              </a:defRPr>
            </a:pPr>
            <a:r>
              <a:rPr dirty="0"/>
              <a:t>1. </a:t>
            </a:r>
            <a:r>
              <a:rPr lang="de-AT" dirty="0"/>
              <a:t>Besuchen Sie die Internetseite der "Adobe Education </a:t>
            </a:r>
            <a:r>
              <a:rPr lang="de-AT" dirty="0" err="1"/>
              <a:t>Creativity</a:t>
            </a:r>
            <a:r>
              <a:rPr lang="de-AT" dirty="0"/>
              <a:t> Study" und erfahren Sie  die Ergebnisse der Umfrage, an der mehr als 2.500 Schüler der Gen Z  im Alter von 11 bis 17 Jahren und mehr als 1.000 Lehrer teilgenommen haben, um zu hören, was sie über Lernen, Kreativität und die Zukunft </a:t>
            </a:r>
            <a:r>
              <a:rPr lang="de-AT" dirty="0" smtClean="0"/>
              <a:t>denken</a:t>
            </a:r>
            <a:r>
              <a:rPr dirty="0" smtClean="0"/>
              <a:t>:</a:t>
            </a:r>
            <a:endParaRPr dirty="0"/>
          </a:p>
          <a:p>
            <a:pPr marL="0" indent="0" defTabSz="365760">
              <a:lnSpc>
                <a:spcPct val="100000"/>
              </a:lnSpc>
              <a:spcBef>
                <a:spcPts val="0"/>
              </a:spcBef>
              <a:buClrTx/>
              <a:buSzTx/>
              <a:buFontTx/>
              <a:buNone/>
              <a:defRPr sz="880" u="sng">
                <a:solidFill>
                  <a:srgbClr val="FAC117"/>
                </a:solidFill>
              </a:defRPr>
            </a:pPr>
            <a:r>
              <a:rPr u="none" dirty="0">
                <a:solidFill>
                  <a:srgbClr val="000000"/>
                </a:solidFill>
              </a:rPr>
              <a:t>: </a:t>
            </a:r>
            <a:r>
              <a:rPr sz="1920" dirty="0">
                <a:solidFill>
                  <a:srgbClr val="0000FF"/>
                </a:solidFill>
                <a:uFill>
                  <a:solidFill>
                    <a:srgbClr val="0000FF"/>
                  </a:solidFill>
                </a:uFill>
                <a:hlinkClick r:id="rId2"/>
              </a:rPr>
              <a:t>http://www.adobeeducate.com/</a:t>
            </a:r>
            <a:r>
              <a:rPr sz="1920" dirty="0" err="1">
                <a:solidFill>
                  <a:srgbClr val="0000FF"/>
                </a:solidFill>
                <a:uFill>
                  <a:solidFill>
                    <a:srgbClr val="0000FF"/>
                  </a:solidFill>
                </a:uFill>
                <a:hlinkClick r:id="rId2"/>
              </a:rPr>
              <a:t>genz</a:t>
            </a:r>
            <a:r>
              <a:rPr sz="1920" dirty="0">
                <a:solidFill>
                  <a:srgbClr val="0000FF"/>
                </a:solidFill>
                <a:uFill>
                  <a:solidFill>
                    <a:srgbClr val="0000FF"/>
                  </a:solidFill>
                </a:uFill>
                <a:hlinkClick r:id="rId2"/>
              </a:rPr>
              <a:t>/global-education-</a:t>
            </a:r>
            <a:r>
              <a:rPr sz="1920" dirty="0" err="1">
                <a:solidFill>
                  <a:srgbClr val="0000FF"/>
                </a:solidFill>
                <a:uFill>
                  <a:solidFill>
                    <a:srgbClr val="0000FF"/>
                  </a:solidFill>
                </a:uFill>
                <a:hlinkClick r:id="rId2"/>
              </a:rPr>
              <a:t>genz</a:t>
            </a:r>
            <a:r>
              <a:rPr dirty="0"/>
              <a:t>..</a:t>
            </a:r>
          </a:p>
          <a:p>
            <a:pPr marL="0" indent="0" defTabSz="365760">
              <a:lnSpc>
                <a:spcPct val="100000"/>
              </a:lnSpc>
              <a:spcBef>
                <a:spcPts val="0"/>
              </a:spcBef>
              <a:buClrTx/>
              <a:buSzTx/>
              <a:buFontTx/>
              <a:buNone/>
              <a:defRPr sz="880" u="sng">
                <a:solidFill>
                  <a:srgbClr val="FAC117"/>
                </a:solidFill>
              </a:defRPr>
            </a:pPr>
            <a:endParaRPr dirty="0"/>
          </a:p>
          <a:p>
            <a:pPr marL="0" indent="0" defTabSz="365760">
              <a:lnSpc>
                <a:spcPct val="100000"/>
              </a:lnSpc>
              <a:spcBef>
                <a:spcPts val="0"/>
              </a:spcBef>
              <a:buClrTx/>
              <a:buSzTx/>
              <a:buFontTx/>
              <a:buNone/>
              <a:defRPr sz="880" u="sng">
                <a:solidFill>
                  <a:srgbClr val="FAC117"/>
                </a:solidFill>
              </a:defRPr>
            </a:pPr>
            <a:endParaRPr dirty="0"/>
          </a:p>
          <a:p>
            <a:pPr marL="0" indent="0" defTabSz="731520">
              <a:lnSpc>
                <a:spcPct val="100000"/>
              </a:lnSpc>
              <a:spcBef>
                <a:spcPts val="0"/>
              </a:spcBef>
              <a:buClrTx/>
              <a:buSzTx/>
              <a:buFontTx/>
              <a:buNone/>
              <a:defRPr sz="1920">
                <a:solidFill>
                  <a:srgbClr val="000000"/>
                </a:solidFill>
              </a:defRPr>
            </a:pPr>
            <a:r>
              <a:rPr dirty="0"/>
              <a:t>2. </a:t>
            </a:r>
            <a:r>
              <a:rPr lang="de-AT" dirty="0"/>
              <a:t>Erklären Sie, inwieweit Ihre Erfahrungen mit den Ergebnissen der Umfrage </a:t>
            </a:r>
            <a:r>
              <a:rPr lang="de-AT" dirty="0" smtClean="0"/>
              <a:t>übereinstimmen? </a:t>
            </a:r>
            <a:r>
              <a:rPr lang="de-AT" dirty="0"/>
              <a:t>Stimmt diese Aussage auch für Ihre Schüler?</a:t>
            </a:r>
          </a:p>
          <a:p>
            <a:pPr marL="0" indent="0" defTabSz="731520">
              <a:lnSpc>
                <a:spcPct val="100000"/>
              </a:lnSpc>
              <a:spcBef>
                <a:spcPts val="0"/>
              </a:spcBef>
              <a:buClrTx/>
              <a:buSzTx/>
              <a:buFontTx/>
              <a:buNone/>
              <a:defRPr sz="1920">
                <a:solidFill>
                  <a:srgbClr val="000000"/>
                </a:solidFill>
              </a:defRPr>
            </a:pPr>
            <a:endParaRPr dirty="0"/>
          </a:p>
          <a:p>
            <a:pPr marL="0" indent="0" defTabSz="731520">
              <a:lnSpc>
                <a:spcPct val="100000"/>
              </a:lnSpc>
              <a:spcBef>
                <a:spcPts val="0"/>
              </a:spcBef>
              <a:buClrTx/>
              <a:buSzTx/>
              <a:buFontTx/>
              <a:buNone/>
              <a:defRPr sz="1920">
                <a:solidFill>
                  <a:srgbClr val="000000"/>
                </a:solidFill>
              </a:defRPr>
            </a:pPr>
            <a:r>
              <a:rPr dirty="0"/>
              <a:t>3. </a:t>
            </a:r>
            <a:r>
              <a:rPr lang="de-AT" dirty="0"/>
              <a:t>Was sind die Stärken, Schwächen, Chancen und Risiken der Einbindung von IKT-Werkzeugen in die pädagogische Praxis der Grundschulen? (SWOT-Analyse der Ist-Situation).</a:t>
            </a:r>
          </a:p>
          <a:p>
            <a:pPr marL="0" indent="0" defTabSz="731520">
              <a:lnSpc>
                <a:spcPct val="100000"/>
              </a:lnSpc>
              <a:spcBef>
                <a:spcPts val="0"/>
              </a:spcBef>
              <a:buClrTx/>
              <a:buSzTx/>
              <a:buFontTx/>
              <a:buNone/>
              <a:defRPr sz="1920">
                <a:solidFill>
                  <a:srgbClr val="000000"/>
                </a:solidFill>
              </a:defRPr>
            </a:pPr>
            <a:endParaRPr lang="de-AT"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positories, learning contents"/>
          <p:cNvSpPr txBox="1">
            <a:spLocks noGrp="1"/>
          </p:cNvSpPr>
          <p:nvPr>
            <p:ph type="ctrTitle"/>
          </p:nvPr>
        </p:nvSpPr>
        <p:spPr>
          <a:xfrm>
            <a:off x="1097280" y="758951"/>
            <a:ext cx="10058401" cy="3566162"/>
          </a:xfrm>
          <a:prstGeom prst="rect">
            <a:avLst/>
          </a:prstGeom>
        </p:spPr>
        <p:txBody>
          <a:bodyPr/>
          <a:lstStyle>
            <a:lvl1pPr>
              <a:defRPr spc="-100"/>
            </a:lvl1pPr>
          </a:lstStyle>
          <a:p>
            <a:r>
              <a:rPr lang="de-AT" dirty="0" smtClean="0"/>
              <a:t>IKT Werkzeuge im Unterricht</a:t>
            </a:r>
            <a:endParaRP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ypes of OERs"/>
          <p:cNvSpPr txBox="1">
            <a:spLocks noGrp="1"/>
          </p:cNvSpPr>
          <p:nvPr>
            <p:ph type="title"/>
          </p:nvPr>
        </p:nvSpPr>
        <p:spPr>
          <a:xfrm>
            <a:off x="1097280" y="286603"/>
            <a:ext cx="10058401" cy="1450757"/>
          </a:xfrm>
          <a:prstGeom prst="rect">
            <a:avLst/>
          </a:prstGeom>
        </p:spPr>
        <p:txBody>
          <a:bodyPr/>
          <a:lstStyle>
            <a:lvl1pPr>
              <a:defRPr spc="-100"/>
            </a:lvl1pPr>
          </a:lstStyle>
          <a:p>
            <a:r>
              <a:rPr lang="de-AT" dirty="0" smtClean="0"/>
              <a:t>K</a:t>
            </a:r>
            <a:r>
              <a:rPr dirty="0" err="1" smtClean="0"/>
              <a:t>ategorie</a:t>
            </a:r>
            <a:r>
              <a:rPr lang="de-AT" dirty="0" smtClean="0"/>
              <a:t>n</a:t>
            </a:r>
            <a:r>
              <a:rPr dirty="0" smtClean="0"/>
              <a:t>, </a:t>
            </a:r>
            <a:r>
              <a:rPr lang="de-AT" dirty="0" smtClean="0"/>
              <a:t>T</a:t>
            </a:r>
            <a:r>
              <a:rPr dirty="0" err="1" smtClean="0"/>
              <a:t>ype</a:t>
            </a:r>
            <a:r>
              <a:rPr lang="de-AT" dirty="0"/>
              <a:t>n</a:t>
            </a:r>
            <a:endParaRPr dirty="0"/>
          </a:p>
        </p:txBody>
      </p:sp>
      <p:pic>
        <p:nvPicPr>
          <p:cNvPr id="300" name="icons-842846__480.png" descr="icons-842846__480.png"/>
          <p:cNvPicPr>
            <a:picLocks noChangeAspect="1"/>
          </p:cNvPicPr>
          <p:nvPr/>
        </p:nvPicPr>
        <p:blipFill>
          <a:blip r:embed="rId3">
            <a:extLst/>
          </a:blip>
          <a:stretch>
            <a:fillRect/>
          </a:stretch>
        </p:blipFill>
        <p:spPr>
          <a:xfrm>
            <a:off x="10080260" y="354368"/>
            <a:ext cx="1275589" cy="1275590"/>
          </a:xfrm>
          <a:prstGeom prst="rect">
            <a:avLst/>
          </a:prstGeom>
          <a:ln w="12700">
            <a:miter lim="400000"/>
          </a:ln>
        </p:spPr>
      </p:pic>
      <p:sp>
        <p:nvSpPr>
          <p:cNvPr id="301" name="Rectangle 4"/>
          <p:cNvSpPr txBox="1"/>
          <p:nvPr/>
        </p:nvSpPr>
        <p:spPr>
          <a:xfrm>
            <a:off x="906523" y="2217740"/>
            <a:ext cx="9436364" cy="2148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914400" indent="-914400">
              <a:buSzPct val="100000"/>
              <a:buFont typeface="Arial"/>
              <a:buAutoNum type="arabicPeriod"/>
              <a:defRPr sz="4400">
                <a:latin typeface="+mj-lt"/>
                <a:ea typeface="+mj-ea"/>
                <a:cs typeface="+mj-cs"/>
                <a:sym typeface="Calibri"/>
              </a:defRPr>
            </a:pPr>
            <a:r>
              <a:rPr lang="de-AT" dirty="0"/>
              <a:t>Digitale Lerninhalte</a:t>
            </a:r>
          </a:p>
          <a:p>
            <a:pPr marL="914400" indent="-914400">
              <a:buSzPct val="100000"/>
              <a:buFont typeface="Arial"/>
              <a:buAutoNum type="arabicPeriod"/>
              <a:defRPr sz="4400">
                <a:latin typeface="+mj-lt"/>
                <a:ea typeface="+mj-ea"/>
                <a:cs typeface="+mj-cs"/>
                <a:sym typeface="Calibri"/>
              </a:defRPr>
            </a:pPr>
            <a:r>
              <a:rPr lang="de-AT" dirty="0"/>
              <a:t>Bildungssoftware (Apps)</a:t>
            </a:r>
          </a:p>
          <a:p>
            <a:pPr marL="914400" indent="-914400">
              <a:buSzPct val="100000"/>
              <a:buFont typeface="Arial"/>
              <a:buAutoNum type="arabicPeriod"/>
              <a:defRPr sz="4400">
                <a:latin typeface="+mj-lt"/>
                <a:ea typeface="+mj-ea"/>
                <a:cs typeface="+mj-cs"/>
                <a:sym typeface="Calibri"/>
              </a:defRPr>
            </a:pPr>
            <a:r>
              <a:rPr lang="de-AT" dirty="0"/>
              <a:t>Implementierungstools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xfrm>
            <a:off x="1402080" y="164123"/>
            <a:ext cx="10485120" cy="1450757"/>
          </a:xfrm>
          <a:prstGeom prst="rect">
            <a:avLst/>
          </a:prstGeom>
        </p:spPr>
        <p:txBody>
          <a:bodyPr/>
          <a:lstStyle>
            <a:lvl1pPr>
              <a:defRPr spc="-100"/>
            </a:lvl1pPr>
          </a:lstStyle>
          <a:p>
            <a:r>
              <a:rPr dirty="0" smtClean="0"/>
              <a:t>Le</a:t>
            </a:r>
            <a:r>
              <a:rPr lang="de-AT" dirty="0" err="1" smtClean="0"/>
              <a:t>rnziele</a:t>
            </a:r>
            <a:r>
              <a:rPr dirty="0" smtClean="0"/>
              <a:t> </a:t>
            </a:r>
            <a:r>
              <a:rPr dirty="0"/>
              <a:t>– </a:t>
            </a:r>
            <a:r>
              <a:rPr lang="de-AT" dirty="0" smtClean="0"/>
              <a:t>Leistungskriterien</a:t>
            </a:r>
            <a:endParaRPr dirty="0"/>
          </a:p>
        </p:txBody>
      </p:sp>
      <p:sp>
        <p:nvSpPr>
          <p:cNvPr id="188" name="Szövegdoboz 2"/>
          <p:cNvSpPr txBox="1"/>
          <p:nvPr/>
        </p:nvSpPr>
        <p:spPr>
          <a:xfrm>
            <a:off x="956759" y="1890255"/>
            <a:ext cx="10026319" cy="378564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342900" indent="-342900">
              <a:buSzPct val="100000"/>
              <a:buFont typeface="Arial"/>
              <a:buChar char="•"/>
              <a:defRPr sz="3200">
                <a:latin typeface="+mj-lt"/>
                <a:ea typeface="+mj-ea"/>
                <a:cs typeface="+mj-cs"/>
                <a:sym typeface="Calibri"/>
              </a:defRPr>
            </a:pPr>
            <a:r>
              <a:rPr sz="2400" dirty="0"/>
              <a:t>PC1 </a:t>
            </a:r>
            <a:r>
              <a:rPr lang="de-AT" sz="2400" dirty="0"/>
              <a:t>Der </a:t>
            </a:r>
            <a:r>
              <a:rPr lang="de-AT" sz="2400" dirty="0" smtClean="0"/>
              <a:t>Mentor/die Mentorin </a:t>
            </a:r>
            <a:r>
              <a:rPr lang="de-AT" sz="2400" dirty="0"/>
              <a:t>ist in der Lage, die </a:t>
            </a:r>
            <a:r>
              <a:rPr lang="de-AT" sz="2400" dirty="0" smtClean="0"/>
              <a:t>Lehrer/innen </a:t>
            </a:r>
            <a:r>
              <a:rPr lang="de-AT" sz="2400" dirty="0"/>
              <a:t>in folgendem anzuleiten und zu coachen: die Hauptkategorien der IKT-Werkzeuge im Bildungsbereich zu benennen, ihre Inhalte zu kennen und sie pädagogisch richtig anzuwenden</a:t>
            </a:r>
            <a:r>
              <a:rPr lang="de-AT" sz="2400" dirty="0" smtClean="0"/>
              <a:t>.</a:t>
            </a:r>
            <a:endParaRPr sz="2400" dirty="0"/>
          </a:p>
          <a:p>
            <a:pPr marL="342900" indent="-342900">
              <a:buSzPct val="100000"/>
              <a:buFont typeface="Arial"/>
              <a:buChar char="•"/>
              <a:defRPr sz="3200">
                <a:latin typeface="+mj-lt"/>
                <a:ea typeface="+mj-ea"/>
                <a:cs typeface="+mj-cs"/>
                <a:sym typeface="Calibri"/>
              </a:defRPr>
            </a:pPr>
            <a:endParaRPr sz="2400" dirty="0"/>
          </a:p>
          <a:p>
            <a:pPr marL="342900" indent="-342900">
              <a:buSzPct val="100000"/>
              <a:buFont typeface="Arial"/>
              <a:buChar char="•"/>
              <a:defRPr sz="3200">
                <a:latin typeface="+mj-lt"/>
                <a:ea typeface="+mj-ea"/>
                <a:cs typeface="+mj-cs"/>
                <a:sym typeface="Calibri"/>
              </a:defRPr>
            </a:pPr>
            <a:r>
              <a:rPr sz="2400" dirty="0"/>
              <a:t>PC2 </a:t>
            </a:r>
            <a:r>
              <a:rPr lang="de-AT" sz="2400" dirty="0">
                <a:latin typeface="+mj-lt"/>
                <a:ea typeface="+mj-ea"/>
                <a:cs typeface="+mj-cs"/>
                <a:sym typeface="Calibri"/>
              </a:rPr>
              <a:t>Der </a:t>
            </a:r>
            <a:r>
              <a:rPr lang="de-AT" sz="2400" dirty="0" smtClean="0">
                <a:latin typeface="+mj-lt"/>
                <a:ea typeface="+mj-ea"/>
                <a:cs typeface="+mj-cs"/>
                <a:sym typeface="Calibri"/>
              </a:rPr>
              <a:t>Mentor/die Mentorin </a:t>
            </a:r>
            <a:r>
              <a:rPr lang="de-AT" sz="2400" dirty="0">
                <a:latin typeface="+mj-lt"/>
                <a:ea typeface="+mj-ea"/>
                <a:cs typeface="+mj-cs"/>
                <a:sym typeface="Calibri"/>
              </a:rPr>
              <a:t>ist in der Lage, die </a:t>
            </a:r>
            <a:r>
              <a:rPr lang="de-AT" sz="2400" dirty="0" smtClean="0">
                <a:latin typeface="+mj-lt"/>
                <a:ea typeface="+mj-ea"/>
                <a:cs typeface="+mj-cs"/>
                <a:sym typeface="Calibri"/>
              </a:rPr>
              <a:t>Lehrer/innen darin </a:t>
            </a:r>
            <a:r>
              <a:rPr lang="de-AT" sz="2400" dirty="0">
                <a:latin typeface="+mj-lt"/>
                <a:ea typeface="+mj-ea"/>
                <a:cs typeface="+mj-cs"/>
                <a:sym typeface="Calibri"/>
              </a:rPr>
              <a:t>anzuleiten und zu coachen, dass sie gratis IKT-Werkzeuge und offene Bildungsressourcen (OERs) zur Unterstützung innovativer pädagogischer Methoden (z. B. projektbasiertes Lernen) finden und auswählen können.</a:t>
            </a:r>
          </a:p>
          <a:p>
            <a:pPr marL="342900" indent="-342900">
              <a:buSzPct val="100000"/>
              <a:buFont typeface="Arial"/>
              <a:buChar char="•"/>
              <a:defRPr sz="3200">
                <a:latin typeface="+mj-lt"/>
                <a:ea typeface="+mj-ea"/>
                <a:cs typeface="+mj-cs"/>
                <a:sym typeface="Calibri"/>
              </a:defRPr>
            </a:pPr>
            <a:endParaRPr sz="2400" dirty="0">
              <a:latin typeface="+mj-lt"/>
              <a:ea typeface="+mj-ea"/>
              <a:cs typeface="+mj-cs"/>
            </a:endParaRPr>
          </a:p>
        </p:txBody>
      </p:sp>
      <p:pic>
        <p:nvPicPr>
          <p:cNvPr id="189" name="Kép 3" descr="Kép 3"/>
          <p:cNvPicPr>
            <a:picLocks noChangeAspect="1"/>
          </p:cNvPicPr>
          <p:nvPr/>
        </p:nvPicPr>
        <p:blipFill>
          <a:blip r:embed="rId2">
            <a:extLst/>
          </a:blip>
          <a:srcRect r="85412"/>
          <a:stretch>
            <a:fillRect/>
          </a:stretch>
        </p:blipFill>
        <p:spPr>
          <a:xfrm>
            <a:off x="11582399" y="3723937"/>
            <a:ext cx="609603" cy="3134063"/>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Screenshot 2017-06-27 16.18.27.png" descr="Screenshot 2017-06-27 16.18.27.png"/>
          <p:cNvPicPr>
            <a:picLocks noChangeAspect="1"/>
          </p:cNvPicPr>
          <p:nvPr/>
        </p:nvPicPr>
        <p:blipFill>
          <a:blip r:embed="rId2">
            <a:extLst/>
          </a:blip>
          <a:stretch>
            <a:fillRect/>
          </a:stretch>
        </p:blipFill>
        <p:spPr>
          <a:xfrm>
            <a:off x="431800" y="247650"/>
            <a:ext cx="11328400" cy="63627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quot;If you have an apple and I have an apple and we exchange apples then you and I will still each have one apple. But if you have an idea and I have an idea and we exchange these ideas, then each of us will have two ideas.&quot;"/>
          <p:cNvSpPr txBox="1"/>
          <p:nvPr/>
        </p:nvSpPr>
        <p:spPr>
          <a:xfrm>
            <a:off x="263353" y="1427480"/>
            <a:ext cx="7128791" cy="353942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sz="3600">
                <a:latin typeface="+mj-lt"/>
                <a:ea typeface="+mj-ea"/>
                <a:cs typeface="+mj-cs"/>
                <a:sym typeface="Calibri"/>
              </a:defRPr>
            </a:pPr>
            <a:r>
              <a:rPr lang="de-AT" sz="3200" dirty="0"/>
              <a:t>"Wenn du einen Apfel hast und ich einen Apfel und wir tauschen Äpfel aus, dann werden du und ich immer noch je einen Apfel haben. Aber wenn </a:t>
            </a:r>
            <a:r>
              <a:rPr lang="de-AT" sz="3200" dirty="0" smtClean="0"/>
              <a:t>du </a:t>
            </a:r>
            <a:r>
              <a:rPr lang="de-AT" sz="3200" dirty="0"/>
              <a:t>eine Idee </a:t>
            </a:r>
            <a:r>
              <a:rPr lang="de-AT" sz="3200" dirty="0" smtClean="0"/>
              <a:t>hast und </a:t>
            </a:r>
            <a:r>
              <a:rPr lang="de-AT" sz="3200" dirty="0"/>
              <a:t>ich eine Idee habe und wir diese Ideen austauschen, dann hat jeder von uns zwei Ideen.</a:t>
            </a:r>
          </a:p>
        </p:txBody>
      </p:sp>
      <p:pic>
        <p:nvPicPr>
          <p:cNvPr id="308" name="two-ideas-confrontation-29530172.jpg" descr="two-ideas-confrontation-29530172.jpg"/>
          <p:cNvPicPr>
            <a:picLocks noChangeAspect="1"/>
          </p:cNvPicPr>
          <p:nvPr/>
        </p:nvPicPr>
        <p:blipFill>
          <a:blip r:embed="rId3">
            <a:extLst/>
          </a:blip>
          <a:srcRect l="459" r="458" b="10888"/>
          <a:stretch>
            <a:fillRect/>
          </a:stretch>
        </p:blipFill>
        <p:spPr>
          <a:xfrm>
            <a:off x="7536159" y="2204553"/>
            <a:ext cx="4464497" cy="2955847"/>
          </a:xfrm>
          <a:prstGeom prst="rect">
            <a:avLst/>
          </a:prstGeom>
          <a:ln w="12700">
            <a:miter lim="400000"/>
          </a:ln>
        </p:spPr>
      </p:pic>
      <p:sp>
        <p:nvSpPr>
          <p:cNvPr id="309" name="(George Bernard Shaw)"/>
          <p:cNvSpPr txBox="1"/>
          <p:nvPr/>
        </p:nvSpPr>
        <p:spPr>
          <a:xfrm>
            <a:off x="-557977" y="5513833"/>
            <a:ext cx="5230417" cy="459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indent="1080135">
              <a:spcBef>
                <a:spcPts val="1100"/>
              </a:spcBef>
              <a:defRPr sz="2400">
                <a:latin typeface="+mj-lt"/>
                <a:ea typeface="+mj-ea"/>
                <a:cs typeface="+mj-cs"/>
                <a:sym typeface="Calibri"/>
              </a:defRPr>
            </a:lvl1pPr>
          </a:lstStyle>
          <a:p>
            <a:r>
              <a:t>(George Bernard Shaw)</a:t>
            </a:r>
          </a:p>
        </p:txBody>
      </p:sp>
      <p:sp>
        <p:nvSpPr>
          <p:cNvPr id="310" name="Idea of “Openness”"/>
          <p:cNvSpPr txBox="1">
            <a:spLocks noGrp="1"/>
          </p:cNvSpPr>
          <p:nvPr>
            <p:ph type="title" idx="4294967295"/>
          </p:nvPr>
        </p:nvSpPr>
        <p:spPr>
          <a:xfrm>
            <a:off x="574039" y="304945"/>
            <a:ext cx="10485122" cy="1039220"/>
          </a:xfrm>
          <a:prstGeom prst="rect">
            <a:avLst/>
          </a:prstGeom>
        </p:spPr>
        <p:txBody>
          <a:bodyPr lIns="45718" tIns="45718" rIns="45718" bIns="45718"/>
          <a:lstStyle>
            <a:lvl1pPr>
              <a:defRPr spc="-100"/>
            </a:lvl1pPr>
          </a:lstStyle>
          <a:p>
            <a:r>
              <a:rPr lang="de-AT" dirty="0" smtClean="0"/>
              <a:t>Idee der „</a:t>
            </a:r>
            <a:r>
              <a:rPr lang="de-AT" dirty="0" err="1" smtClean="0"/>
              <a:t>Openness</a:t>
            </a:r>
            <a:r>
              <a:rPr lang="de-AT" dirty="0" smtClean="0"/>
              <a:t>“</a:t>
            </a:r>
            <a:endParaRPr dirty="0"/>
          </a:p>
        </p:txBody>
      </p:sp>
      <p:pic>
        <p:nvPicPr>
          <p:cNvPr id="311" name="icons-842846__480.png" descr="icons-842846__480.png"/>
          <p:cNvPicPr>
            <a:picLocks noChangeAspect="1"/>
          </p:cNvPicPr>
          <p:nvPr/>
        </p:nvPicPr>
        <p:blipFill>
          <a:blip r:embed="rId4">
            <a:extLst/>
          </a:blip>
          <a:stretch>
            <a:fillRect/>
          </a:stretch>
        </p:blipFill>
        <p:spPr>
          <a:xfrm>
            <a:off x="10477120" y="415313"/>
            <a:ext cx="1275588" cy="127559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OER"/>
          <p:cNvSpPr txBox="1">
            <a:spLocks noGrp="1"/>
          </p:cNvSpPr>
          <p:nvPr>
            <p:ph type="title"/>
          </p:nvPr>
        </p:nvSpPr>
        <p:spPr>
          <a:xfrm>
            <a:off x="138223" y="275382"/>
            <a:ext cx="3200401" cy="2286001"/>
          </a:xfrm>
          <a:prstGeom prst="rect">
            <a:avLst/>
          </a:prstGeom>
        </p:spPr>
        <p:txBody>
          <a:bodyPr/>
          <a:lstStyle>
            <a:lvl1pPr algn="ctr">
              <a:defRPr sz="7200" spc="-100"/>
            </a:lvl1pPr>
          </a:lstStyle>
          <a:p>
            <a:r>
              <a:t>OER</a:t>
            </a:r>
          </a:p>
        </p:txBody>
      </p:sp>
      <p:sp>
        <p:nvSpPr>
          <p:cNvPr id="316" name="Text Placeholder 3"/>
          <p:cNvSpPr txBox="1">
            <a:spLocks noGrp="1"/>
          </p:cNvSpPr>
          <p:nvPr>
            <p:ph type="body" sz="quarter" idx="1"/>
          </p:nvPr>
        </p:nvSpPr>
        <p:spPr>
          <a:xfrm>
            <a:off x="457200" y="2926079"/>
            <a:ext cx="3200400" cy="3379125"/>
          </a:xfrm>
          <a:prstGeom prst="rect">
            <a:avLst/>
          </a:prstGeom>
        </p:spPr>
        <p:txBody>
          <a:bodyPr lIns="45718" tIns="45718" rIns="45718" bIns="45718"/>
          <a:lstStyle/>
          <a:p>
            <a:pPr marL="0" indent="0">
              <a:buSzTx/>
              <a:buNone/>
              <a:defRPr sz="1500">
                <a:solidFill>
                  <a:srgbClr val="FFFFFF"/>
                </a:solidFill>
              </a:defRPr>
            </a:pPr>
            <a:endParaRPr dirty="0"/>
          </a:p>
        </p:txBody>
      </p:sp>
      <p:pic>
        <p:nvPicPr>
          <p:cNvPr id="317" name="OEREU_key_examples.jpg" descr="OEREU_key_examples.jpg"/>
          <p:cNvPicPr>
            <a:picLocks noChangeAspect="1"/>
          </p:cNvPicPr>
          <p:nvPr/>
        </p:nvPicPr>
        <p:blipFill>
          <a:blip r:embed="rId3">
            <a:extLst/>
          </a:blip>
          <a:stretch>
            <a:fillRect/>
          </a:stretch>
        </p:blipFill>
        <p:spPr>
          <a:xfrm>
            <a:off x="4202657" y="996407"/>
            <a:ext cx="7500393" cy="4456921"/>
          </a:xfrm>
          <a:prstGeom prst="rect">
            <a:avLst/>
          </a:prstGeom>
          <a:ln w="12700">
            <a:miter lim="400000"/>
          </a:ln>
        </p:spPr>
      </p:pic>
      <p:sp>
        <p:nvSpPr>
          <p:cNvPr id="318" name="Open…"/>
          <p:cNvSpPr txBox="1"/>
          <p:nvPr/>
        </p:nvSpPr>
        <p:spPr>
          <a:xfrm>
            <a:off x="1150391" y="4580494"/>
            <a:ext cx="2655531" cy="181895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defTabSz="914400">
              <a:lnSpc>
                <a:spcPct val="85000"/>
              </a:lnSpc>
              <a:defRPr sz="3600" spc="-50">
                <a:solidFill>
                  <a:srgbClr val="FFFFFF"/>
                </a:solidFill>
                <a:latin typeface="+mj-lt"/>
                <a:ea typeface="+mj-ea"/>
                <a:cs typeface="+mj-cs"/>
                <a:sym typeface="Calibri"/>
              </a:defRPr>
            </a:pPr>
            <a:r>
              <a:rPr dirty="0"/>
              <a:t>Open</a:t>
            </a:r>
          </a:p>
          <a:p>
            <a:pPr defTabSz="914400">
              <a:lnSpc>
                <a:spcPct val="85000"/>
              </a:lnSpc>
              <a:defRPr sz="3600" spc="-50">
                <a:solidFill>
                  <a:srgbClr val="FFFFFF"/>
                </a:solidFill>
                <a:latin typeface="+mj-lt"/>
                <a:ea typeface="+mj-ea"/>
                <a:cs typeface="+mj-cs"/>
                <a:sym typeface="Calibri"/>
              </a:defRPr>
            </a:pPr>
            <a:r>
              <a:rPr dirty="0"/>
              <a:t>Educational</a:t>
            </a:r>
          </a:p>
          <a:p>
            <a:pPr defTabSz="914400">
              <a:lnSpc>
                <a:spcPct val="85000"/>
              </a:lnSpc>
              <a:defRPr sz="3600" spc="-50">
                <a:solidFill>
                  <a:srgbClr val="FFFFFF"/>
                </a:solidFill>
                <a:latin typeface="+mj-lt"/>
                <a:ea typeface="+mj-ea"/>
                <a:cs typeface="+mj-cs"/>
                <a:sym typeface="Calibri"/>
              </a:defRPr>
            </a:pPr>
            <a:r>
              <a:rPr dirty="0" smtClean="0"/>
              <a:t>Resources</a:t>
            </a:r>
            <a:endParaRPr lang="de-AT" dirty="0" smtClean="0"/>
          </a:p>
          <a:p>
            <a:pPr defTabSz="914400">
              <a:lnSpc>
                <a:spcPct val="85000"/>
              </a:lnSpc>
              <a:defRPr sz="3600" spc="-50">
                <a:solidFill>
                  <a:srgbClr val="FFFFFF"/>
                </a:solidFill>
                <a:latin typeface="+mj-lt"/>
                <a:ea typeface="+mj-ea"/>
                <a:cs typeface="+mj-cs"/>
                <a:sym typeface="Calibri"/>
              </a:defRPr>
            </a:pPr>
            <a:r>
              <a:rPr lang="de-AT" sz="2400" dirty="0" smtClean="0"/>
              <a:t>Offene IT-Ressourcen</a:t>
            </a:r>
            <a:endParaRPr sz="2400" dirty="0"/>
          </a:p>
        </p:txBody>
      </p:sp>
      <p:sp>
        <p:nvSpPr>
          <p:cNvPr id="319" name="Resource: https://www.openeducationeuropa.eu"/>
          <p:cNvSpPr txBox="1"/>
          <p:nvPr/>
        </p:nvSpPr>
        <p:spPr>
          <a:xfrm>
            <a:off x="5112172" y="5783579"/>
            <a:ext cx="4720341"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a:latin typeface="+mj-lt"/>
                <a:ea typeface="+mj-ea"/>
                <a:cs typeface="+mj-cs"/>
                <a:sym typeface="Calibri"/>
              </a:defRPr>
            </a:pPr>
            <a:r>
              <a:rPr dirty="0"/>
              <a:t>Resource: </a:t>
            </a:r>
            <a:r>
              <a:rPr u="sng" dirty="0">
                <a:solidFill>
                  <a:srgbClr val="0000FF"/>
                </a:solidFill>
                <a:uFill>
                  <a:solidFill>
                    <a:srgbClr val="0000FF"/>
                  </a:solidFill>
                </a:uFill>
                <a:hlinkClick r:id="rId4"/>
              </a:rPr>
              <a:t>https://www.openeducationeuropa.eu</a:t>
            </a:r>
            <a:r>
              <a:rPr dirty="0"/>
              <a:t>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Definition (OECD)"/>
          <p:cNvSpPr txBox="1">
            <a:spLocks noGrp="1"/>
          </p:cNvSpPr>
          <p:nvPr>
            <p:ph type="title"/>
          </p:nvPr>
        </p:nvSpPr>
        <p:spPr>
          <a:xfrm>
            <a:off x="868680" y="30379"/>
            <a:ext cx="10058401" cy="1450760"/>
          </a:xfrm>
          <a:prstGeom prst="rect">
            <a:avLst/>
          </a:prstGeom>
        </p:spPr>
        <p:txBody>
          <a:bodyPr/>
          <a:lstStyle/>
          <a:p>
            <a:pPr>
              <a:defRPr spc="-100"/>
            </a:pPr>
            <a:r>
              <a:t>Definition (OECD/CERI)</a:t>
            </a:r>
          </a:p>
        </p:txBody>
      </p:sp>
      <p:sp>
        <p:nvSpPr>
          <p:cNvPr id="324" name="“Open educational resources are digitised materials offered freely and openly for educators, students and self-learners to use and reuse for teaching, learning and research.”"/>
          <p:cNvSpPr txBox="1"/>
          <p:nvPr/>
        </p:nvSpPr>
        <p:spPr>
          <a:xfrm>
            <a:off x="585875" y="1605279"/>
            <a:ext cx="11081210" cy="389336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just">
              <a:defRPr sz="3600">
                <a:latin typeface="+mj-lt"/>
                <a:ea typeface="+mj-ea"/>
                <a:cs typeface="+mj-cs"/>
                <a:sym typeface="Calibri"/>
              </a:defRPr>
            </a:pPr>
            <a:r>
              <a:rPr dirty="0" smtClean="0"/>
              <a:t>“</a:t>
            </a:r>
            <a:r>
              <a:rPr lang="de-AT" dirty="0"/>
              <a:t>Offene pädagogische Ressourcen sind frei und offen angebotene digitale Materialien für Lehrende, Lernende und Selbstlernende zur Nutzung und Wiederverwendung für Lehre, Lernen und </a:t>
            </a:r>
            <a:r>
              <a:rPr lang="de-AT" dirty="0" smtClean="0"/>
              <a:t>Forschung</a:t>
            </a:r>
            <a:r>
              <a:rPr dirty="0" smtClean="0"/>
              <a:t>.” </a:t>
            </a:r>
            <a:endParaRPr dirty="0"/>
          </a:p>
          <a:p>
            <a:pPr>
              <a:lnSpc>
                <a:spcPts val="4200"/>
              </a:lnSpc>
              <a:defRPr sz="3200" b="1">
                <a:solidFill>
                  <a:srgbClr val="6EAC1C"/>
                </a:solidFill>
                <a:uFill>
                  <a:solidFill>
                    <a:srgbClr val="6EAC1C"/>
                  </a:solidFill>
                </a:uFill>
                <a:latin typeface="+mj-lt"/>
                <a:ea typeface="+mj-ea"/>
                <a:cs typeface="+mj-cs"/>
                <a:sym typeface="Calibri"/>
              </a:defRPr>
            </a:pPr>
            <a:r>
              <a:rPr u="sng" dirty="0">
                <a:solidFill>
                  <a:srgbClr val="0000FF"/>
                </a:solidFill>
                <a:uFill>
                  <a:solidFill>
                    <a:srgbClr val="0000FF"/>
                  </a:solidFill>
                </a:uFill>
                <a:hlinkClick r:id="rId3"/>
              </a:rPr>
              <a:t>Centre for Educational Research and Innovation</a:t>
            </a:r>
            <a:endParaRPr sz="2400" dirty="0">
              <a:solidFill>
                <a:srgbClr val="FFFFFF"/>
              </a:solidFill>
            </a:endParaRPr>
          </a:p>
          <a:p>
            <a:pPr>
              <a:defRPr sz="3200" u="sng">
                <a:solidFill>
                  <a:srgbClr val="6EAC1C"/>
                </a:solidFill>
                <a:uFill>
                  <a:solidFill>
                    <a:srgbClr val="6EAC1C"/>
                  </a:solidFill>
                </a:uFill>
                <a:latin typeface="+mj-lt"/>
                <a:ea typeface="+mj-ea"/>
                <a:cs typeface="+mj-cs"/>
                <a:sym typeface="Calibri"/>
              </a:defRPr>
            </a:pPr>
            <a:r>
              <a:rPr dirty="0">
                <a:solidFill>
                  <a:srgbClr val="0000FF"/>
                </a:solidFill>
                <a:uFill>
                  <a:solidFill>
                    <a:srgbClr val="0000FF"/>
                  </a:solidFill>
                </a:uFill>
                <a:hlinkClick r:id="rId3"/>
              </a:rPr>
              <a:t>http://www.oecd.org/edu/ceri/</a:t>
            </a:r>
            <a:r>
              <a:rPr u="none" dirty="0">
                <a:solidFill>
                  <a:srgbClr val="FFFFFF"/>
                </a:solidFill>
                <a:uFillTx/>
              </a:rPr>
              <a:t> </a:t>
            </a:r>
            <a:endParaRPr dirty="0">
              <a:solidFill>
                <a:srgbClr val="FFFFFF"/>
              </a:solidFill>
            </a:endParaRPr>
          </a:p>
          <a:p>
            <a:pPr algn="just">
              <a:defRPr sz="3600">
                <a:latin typeface="+mj-lt"/>
                <a:ea typeface="+mj-ea"/>
                <a:cs typeface="+mj-cs"/>
                <a:sym typeface="Calibri"/>
              </a:defRPr>
            </a:pPr>
            <a:endParaRPr dirty="0">
              <a:solidFill>
                <a:srgbClr val="FFFFFF"/>
              </a:solidFill>
            </a:endParaRPr>
          </a:p>
        </p:txBody>
      </p:sp>
      <p:sp>
        <p:nvSpPr>
          <p:cNvPr id="325" name="The end-user  should be able not only to use or read the resource but also to adapt it, build upon it and thereby reuse it,  given that the original creator is attributed for her work. (OECD/CERI)…"/>
          <p:cNvSpPr/>
          <p:nvPr/>
        </p:nvSpPr>
        <p:spPr>
          <a:xfrm>
            <a:off x="868680" y="7560234"/>
            <a:ext cx="11084026" cy="2310766"/>
          </a:xfrm>
          <a:prstGeom prst="rect">
            <a:avLst/>
          </a:prstGeom>
          <a:solidFill>
            <a:schemeClr val="accent2"/>
          </a:solidFill>
          <a:ln w="15875">
            <a:solidFill>
              <a:srgbClr val="1C6090"/>
            </a:solidFill>
          </a:ln>
          <a:effectLst>
            <a:outerShdw blurRad="38100" dist="25400" dir="2700000" rotWithShape="0">
              <a:srgbClr val="000000">
                <a:alpha val="60000"/>
              </a:srgbClr>
            </a:outerShdw>
          </a:effectLst>
        </p:spPr>
        <p:txBody>
          <a:bodyPr lIns="45718" tIns="45718" rIns="45718" bIns="45718" anchor="ctr"/>
          <a:lstStyle/>
          <a:p>
            <a:pPr>
              <a:defRPr sz="3200">
                <a:solidFill>
                  <a:srgbClr val="FFFFFF"/>
                </a:solidFill>
                <a:latin typeface="+mj-lt"/>
                <a:ea typeface="+mj-ea"/>
                <a:cs typeface="+mj-cs"/>
                <a:sym typeface="Calibri"/>
              </a:defRPr>
            </a:pPr>
            <a:endParaRPr/>
          </a:p>
        </p:txBody>
      </p:sp>
      <p:pic>
        <p:nvPicPr>
          <p:cNvPr id="326" name="icons-842846__480.png" descr="icons-842846__480.png"/>
          <p:cNvPicPr>
            <a:picLocks noChangeAspect="1"/>
          </p:cNvPicPr>
          <p:nvPr/>
        </p:nvPicPr>
        <p:blipFill>
          <a:blip r:embed="rId4">
            <a:extLst/>
          </a:blip>
          <a:stretch>
            <a:fillRect/>
          </a:stretch>
        </p:blipFill>
        <p:spPr>
          <a:xfrm>
            <a:off x="10363199" y="205550"/>
            <a:ext cx="1275589" cy="127558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ourse to learn about OER"/>
          <p:cNvSpPr txBox="1">
            <a:spLocks noGrp="1"/>
          </p:cNvSpPr>
          <p:nvPr>
            <p:ph type="title"/>
          </p:nvPr>
        </p:nvSpPr>
        <p:spPr>
          <a:xfrm>
            <a:off x="5384798" y="4480559"/>
            <a:ext cx="5632056" cy="2286002"/>
          </a:xfrm>
          <a:prstGeom prst="rect">
            <a:avLst/>
          </a:prstGeom>
        </p:spPr>
        <p:txBody>
          <a:bodyPr/>
          <a:lstStyle>
            <a:lvl1pPr>
              <a:defRPr u="sng" spc="-100">
                <a:solidFill>
                  <a:srgbClr val="0000FF"/>
                </a:solidFill>
                <a:uFill>
                  <a:solidFill>
                    <a:srgbClr val="0000FF"/>
                  </a:solidFill>
                </a:uFill>
                <a:hlinkClick r:id="rId3"/>
              </a:defRPr>
            </a:lvl1pPr>
          </a:lstStyle>
          <a:p>
            <a:pPr>
              <a:defRPr>
                <a:solidFill>
                  <a:srgbClr val="6EAC1C"/>
                </a:solidFill>
                <a:uFill>
                  <a:solidFill>
                    <a:srgbClr val="6EAC1C"/>
                  </a:solidFill>
                </a:uFill>
              </a:defRPr>
            </a:pPr>
            <a:r>
              <a:rPr lang="de-AT" dirty="0" smtClean="0">
                <a:hlinkClick r:id="rId3"/>
              </a:rPr>
              <a:t>Ein Kurs zum Thema </a:t>
            </a:r>
            <a:r>
              <a:rPr dirty="0" smtClean="0">
                <a:solidFill>
                  <a:srgbClr val="0000FF"/>
                </a:solidFill>
                <a:uFill>
                  <a:solidFill>
                    <a:srgbClr val="0000FF"/>
                  </a:solidFill>
                </a:uFill>
                <a:hlinkClick r:id="rId3"/>
              </a:rPr>
              <a:t>OER</a:t>
            </a:r>
            <a:endParaRPr dirty="0">
              <a:solidFill>
                <a:srgbClr val="0000FF"/>
              </a:solidFill>
              <a:uFill>
                <a:solidFill>
                  <a:srgbClr val="0000FF"/>
                </a:solidFill>
              </a:uFill>
              <a:hlinkClick r:id="rId3"/>
            </a:endParaRPr>
          </a:p>
        </p:txBody>
      </p:sp>
      <p:sp>
        <p:nvSpPr>
          <p:cNvPr id="331" name="Body"/>
          <p:cNvSpPr txBox="1">
            <a:spLocks noGrp="1"/>
          </p:cNvSpPr>
          <p:nvPr>
            <p:ph type="body" idx="1"/>
          </p:nvPr>
        </p:nvSpPr>
        <p:spPr>
          <a:xfrm>
            <a:off x="4800600" y="731518"/>
            <a:ext cx="6492241" cy="5257803"/>
          </a:xfrm>
          <a:prstGeom prst="rect">
            <a:avLst/>
          </a:prstGeom>
        </p:spPr>
        <p:txBody>
          <a:bodyPr/>
          <a:lstStyle/>
          <a:p>
            <a:endParaRPr/>
          </a:p>
        </p:txBody>
      </p:sp>
      <p:sp>
        <p:nvSpPr>
          <p:cNvPr id="332" name="Text Placeholder 3"/>
          <p:cNvSpPr>
            <a:spLocks noGrp="1"/>
          </p:cNvSpPr>
          <p:nvPr>
            <p:ph type="body" idx="13"/>
          </p:nvPr>
        </p:nvSpPr>
        <p:spPr>
          <a:xfrm>
            <a:off x="425211" y="1739438"/>
            <a:ext cx="3200401" cy="3379124"/>
          </a:xfrm>
          <a:prstGeom prst="rect">
            <a:avLst/>
          </a:prstGeom>
          <a:extLst>
            <a:ext uri="{C572A759-6A51-4108-AA02-DFA0A04FC94B}">
              <ma14:wrappingTextBoxFlag xmlns="" xmlns:ma14="http://schemas.microsoft.com/office/mac/drawingml/2011/main" val="1"/>
            </a:ext>
          </a:extLst>
        </p:spPr>
        <p:txBody>
          <a:bodyPr/>
          <a:lstStyle/>
          <a:p>
            <a:pPr marL="0" indent="0">
              <a:buSzTx/>
              <a:buNone/>
              <a:defRPr sz="3600">
                <a:solidFill>
                  <a:srgbClr val="FFFFFF"/>
                </a:solidFill>
              </a:defRPr>
            </a:pPr>
            <a:r>
              <a:rPr lang="de-AT" dirty="0" smtClean="0"/>
              <a:t>Entwicklungs-</a:t>
            </a:r>
          </a:p>
          <a:p>
            <a:pPr marL="0" indent="0">
              <a:buSzTx/>
              <a:buNone/>
              <a:defRPr sz="3600">
                <a:solidFill>
                  <a:srgbClr val="FFFFFF"/>
                </a:solidFill>
              </a:defRPr>
            </a:pPr>
            <a:r>
              <a:rPr lang="de-AT" dirty="0" err="1" smtClean="0"/>
              <a:t>modell</a:t>
            </a:r>
            <a:r>
              <a:rPr lang="de-AT" dirty="0" smtClean="0"/>
              <a:t> </a:t>
            </a:r>
            <a:endParaRPr dirty="0"/>
          </a:p>
          <a:p>
            <a:pPr marL="0" indent="0">
              <a:buSzTx/>
              <a:buNone/>
              <a:defRPr sz="3600">
                <a:solidFill>
                  <a:srgbClr val="FFFFFF"/>
                </a:solidFill>
              </a:defRPr>
            </a:pPr>
            <a:r>
              <a:rPr dirty="0"/>
              <a:t>Open Educational</a:t>
            </a:r>
          </a:p>
          <a:p>
            <a:pPr marL="0" indent="0">
              <a:buSzTx/>
              <a:buNone/>
              <a:defRPr sz="3600">
                <a:solidFill>
                  <a:srgbClr val="FFFFFF"/>
                </a:solidFill>
              </a:defRPr>
            </a:pPr>
            <a:r>
              <a:rPr dirty="0"/>
              <a:t>Resources</a:t>
            </a:r>
          </a:p>
        </p:txBody>
      </p:sp>
      <p:pic>
        <p:nvPicPr>
          <p:cNvPr id="333" name="catedral_bazar_OER_wikispace.jpg" descr="catedral_bazar_OER_wikispace.jpg"/>
          <p:cNvPicPr>
            <a:picLocks noChangeAspect="1"/>
          </p:cNvPicPr>
          <p:nvPr/>
        </p:nvPicPr>
        <p:blipFill>
          <a:blip r:embed="rId4">
            <a:extLst/>
          </a:blip>
          <a:stretch>
            <a:fillRect/>
          </a:stretch>
        </p:blipFill>
        <p:spPr>
          <a:xfrm>
            <a:off x="4165298" y="86132"/>
            <a:ext cx="7762845" cy="5822136"/>
          </a:xfrm>
          <a:prstGeom prst="rect">
            <a:avLst/>
          </a:prstGeom>
          <a:ln w="12700">
            <a:miter lim="400000"/>
          </a:ln>
        </p:spPr>
      </p:pic>
      <p:pic>
        <p:nvPicPr>
          <p:cNvPr id="334" name="icons-842846__480.png" descr="icons-842846__480.png"/>
          <p:cNvPicPr>
            <a:picLocks noChangeAspect="1"/>
          </p:cNvPicPr>
          <p:nvPr/>
        </p:nvPicPr>
        <p:blipFill>
          <a:blip r:embed="rId5">
            <a:extLst/>
          </a:blip>
          <a:stretch>
            <a:fillRect/>
          </a:stretch>
        </p:blipFill>
        <p:spPr>
          <a:xfrm>
            <a:off x="1148913" y="5139020"/>
            <a:ext cx="1275587" cy="127558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European initiative"/>
          <p:cNvSpPr txBox="1">
            <a:spLocks noGrp="1"/>
          </p:cNvSpPr>
          <p:nvPr>
            <p:ph type="title"/>
          </p:nvPr>
        </p:nvSpPr>
        <p:spPr>
          <a:xfrm>
            <a:off x="773408" y="719499"/>
            <a:ext cx="10058401" cy="727831"/>
          </a:xfrm>
          <a:prstGeom prst="rect">
            <a:avLst/>
          </a:prstGeom>
        </p:spPr>
        <p:txBody>
          <a:bodyPr/>
          <a:lstStyle>
            <a:lvl1pPr defTabSz="786383">
              <a:defRPr sz="4100" spc="-99"/>
            </a:lvl1pPr>
          </a:lstStyle>
          <a:p>
            <a:r>
              <a:rPr dirty="0" err="1" smtClean="0"/>
              <a:t>Europ</a:t>
            </a:r>
            <a:r>
              <a:rPr lang="de-AT" dirty="0" err="1" smtClean="0"/>
              <a:t>aweite</a:t>
            </a:r>
            <a:r>
              <a:rPr lang="de-AT" dirty="0" smtClean="0"/>
              <a:t> Kampagne</a:t>
            </a:r>
            <a:endParaRPr dirty="0"/>
          </a:p>
        </p:txBody>
      </p:sp>
      <p:sp>
        <p:nvSpPr>
          <p:cNvPr id="339" name="”Encourage formal education and training institutions to include digital content, including OERs, among the recommended educational materials for learners at all educational levels and encourage the production, including through public procurement, of high-quality educational materials whose copyrights would belong to public authorities.”"/>
          <p:cNvSpPr txBox="1"/>
          <p:nvPr/>
        </p:nvSpPr>
        <p:spPr>
          <a:xfrm>
            <a:off x="680163" y="1706096"/>
            <a:ext cx="11442862" cy="353942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600">
                <a:uFill>
                  <a:solidFill>
                    <a:srgbClr val="000000"/>
                  </a:solidFill>
                </a:uFill>
                <a:latin typeface="+mj-lt"/>
                <a:ea typeface="+mj-ea"/>
                <a:cs typeface="+mj-cs"/>
                <a:sym typeface="Calibri"/>
              </a:defRPr>
            </a:lvl1pPr>
          </a:lstStyle>
          <a:p>
            <a:r>
              <a:rPr sz="3200" dirty="0" smtClean="0"/>
              <a:t>”</a:t>
            </a:r>
            <a:r>
              <a:rPr lang="de-AT" sz="3200" dirty="0"/>
              <a:t> Wir wollen formale Bildungs- und Ausbildungseinrichtungen dazu ermutigen, dass digitale Inhalte, einschließlich OERs, zu den empfohlenen Lehrmaterialien für Lernende auf allen Bildungsebenen zählen und dass die Produktion von qualitativ hochwertigem Lehrmaterial, dessen Urheberrechte staatlichen Behörden gehören würden, auch im Wege des öffentlichen Beschaffungswesens gefördert werden</a:t>
            </a:r>
            <a:r>
              <a:rPr sz="3200" dirty="0" smtClean="0"/>
              <a:t>.”</a:t>
            </a:r>
            <a:endParaRPr sz="3200" dirty="0"/>
          </a:p>
        </p:txBody>
      </p:sp>
      <p:sp>
        <p:nvSpPr>
          <p:cNvPr id="340" name="Opening up Education: Innovative teaching and learning for all through new Technologies and Open Educational Resources, EU Commission, 2013."/>
          <p:cNvSpPr txBox="1"/>
          <p:nvPr/>
        </p:nvSpPr>
        <p:spPr>
          <a:xfrm>
            <a:off x="653523" y="5157192"/>
            <a:ext cx="11366760" cy="116954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nSpc>
                <a:spcPts val="4200"/>
              </a:lnSpc>
              <a:defRPr sz="2400" b="1" u="sng">
                <a:solidFill>
                  <a:srgbClr val="6EAC1C"/>
                </a:solidFill>
                <a:uFill>
                  <a:solidFill>
                    <a:srgbClr val="6EAC1C"/>
                  </a:solidFill>
                </a:uFill>
                <a:latin typeface="+mj-lt"/>
                <a:ea typeface="+mj-ea"/>
                <a:cs typeface="+mj-cs"/>
                <a:sym typeface="Calibri"/>
              </a:defRPr>
            </a:pPr>
            <a:r>
              <a:rPr dirty="0">
                <a:solidFill>
                  <a:srgbClr val="0000FF"/>
                </a:solidFill>
                <a:uFill>
                  <a:solidFill>
                    <a:srgbClr val="0000FF"/>
                  </a:solidFill>
                </a:uFill>
                <a:hlinkClick r:id="rId2"/>
              </a:rPr>
              <a:t>Opening up Education: Innovative teaching and learning for all through new Technologies and Open Educational Resources</a:t>
            </a:r>
            <a:r>
              <a:rPr u="none" dirty="0">
                <a:solidFill>
                  <a:srgbClr val="000000"/>
                </a:solidFill>
                <a:uFillTx/>
              </a:rPr>
              <a:t>, EU </a:t>
            </a:r>
            <a:r>
              <a:rPr lang="de-AT" u="none" dirty="0" smtClean="0">
                <a:solidFill>
                  <a:srgbClr val="000000"/>
                </a:solidFill>
                <a:uFillTx/>
              </a:rPr>
              <a:t>K</a:t>
            </a:r>
            <a:r>
              <a:rPr u="none" dirty="0" err="1" smtClean="0">
                <a:solidFill>
                  <a:srgbClr val="000000"/>
                </a:solidFill>
                <a:uFillTx/>
              </a:rPr>
              <a:t>ommission</a:t>
            </a:r>
            <a:r>
              <a:rPr u="none" dirty="0">
                <a:solidFill>
                  <a:srgbClr val="000000"/>
                </a:solidFill>
                <a:uFillTx/>
              </a:rPr>
              <a:t>, 2013.</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reative Commons"/>
          <p:cNvSpPr txBox="1">
            <a:spLocks noGrp="1"/>
          </p:cNvSpPr>
          <p:nvPr>
            <p:ph type="title"/>
          </p:nvPr>
        </p:nvSpPr>
        <p:spPr>
          <a:xfrm>
            <a:off x="1097280" y="758951"/>
            <a:ext cx="10058401" cy="3566162"/>
          </a:xfrm>
          <a:prstGeom prst="rect">
            <a:avLst/>
          </a:prstGeom>
        </p:spPr>
        <p:txBody>
          <a:bodyPr/>
          <a:lstStyle>
            <a:lvl1pPr>
              <a:defRPr spc="-100"/>
            </a:lvl1pPr>
          </a:lstStyle>
          <a:p>
            <a:r>
              <a:rPr dirty="0"/>
              <a:t>Creative Commons</a:t>
            </a:r>
          </a:p>
        </p:txBody>
      </p:sp>
      <p:sp>
        <p:nvSpPr>
          <p:cNvPr id="343" name="Implementation resources"/>
          <p:cNvSpPr txBox="1"/>
          <p:nvPr/>
        </p:nvSpPr>
        <p:spPr>
          <a:xfrm>
            <a:off x="694825" y="4644091"/>
            <a:ext cx="9679890"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b="1">
                <a:latin typeface="+mj-lt"/>
                <a:ea typeface="+mj-ea"/>
                <a:cs typeface="+mj-cs"/>
                <a:sym typeface="Calibri"/>
              </a:defRPr>
            </a:lvl1pPr>
          </a:lstStyle>
          <a:p>
            <a:r>
              <a:rPr lang="de-AT" dirty="0" smtClean="0"/>
              <a:t>Umsetzungshilfe</a:t>
            </a:r>
            <a:r>
              <a:rPr dirty="0" smtClean="0"/>
              <a:t>=</a:t>
            </a:r>
            <a:r>
              <a:rPr dirty="0" err="1" smtClean="0"/>
              <a:t>Copyleft</a:t>
            </a:r>
            <a:r>
              <a:rPr dirty="0" smtClean="0"/>
              <a:t> </a:t>
            </a:r>
            <a:r>
              <a:rPr lang="de-AT" dirty="0" smtClean="0"/>
              <a:t>anstelle von </a:t>
            </a:r>
            <a:r>
              <a:rPr dirty="0" smtClean="0"/>
              <a:t>Copyright</a:t>
            </a:r>
            <a:r>
              <a:rPr dirty="0"/>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Discover it!"/>
          <p:cNvSpPr txBox="1">
            <a:spLocks noGrp="1"/>
          </p:cNvSpPr>
          <p:nvPr>
            <p:ph type="title"/>
          </p:nvPr>
        </p:nvSpPr>
        <p:spPr>
          <a:prstGeom prst="rect">
            <a:avLst/>
          </a:prstGeom>
        </p:spPr>
        <p:txBody>
          <a:bodyPr/>
          <a:lstStyle/>
          <a:p>
            <a:r>
              <a:rPr lang="de-AT" dirty="0" smtClean="0"/>
              <a:t>Entdecke es</a:t>
            </a:r>
            <a:r>
              <a:rPr dirty="0" smtClean="0"/>
              <a:t>!</a:t>
            </a:r>
            <a:endParaRPr dirty="0"/>
          </a:p>
        </p:txBody>
      </p:sp>
      <p:sp>
        <p:nvSpPr>
          <p:cNvPr id="346" name="1. Search for “Generation Z” on…"/>
          <p:cNvSpPr txBox="1">
            <a:spLocks noGrp="1"/>
          </p:cNvSpPr>
          <p:nvPr>
            <p:ph type="body" sz="half" idx="1"/>
          </p:nvPr>
        </p:nvSpPr>
        <p:spPr>
          <a:prstGeom prst="rect">
            <a:avLst/>
          </a:prstGeom>
        </p:spPr>
        <p:txBody>
          <a:bodyPr/>
          <a:lstStyle/>
          <a:p>
            <a:r>
              <a:rPr dirty="0"/>
              <a:t>1. </a:t>
            </a:r>
            <a:r>
              <a:rPr lang="de-AT" dirty="0" smtClean="0"/>
              <a:t>Suchen Sie nach </a:t>
            </a:r>
            <a:r>
              <a:rPr dirty="0" smtClean="0"/>
              <a:t> </a:t>
            </a:r>
            <a:r>
              <a:rPr dirty="0"/>
              <a:t>“Generation Z” </a:t>
            </a:r>
            <a:r>
              <a:rPr lang="de-AT" dirty="0" smtClean="0"/>
              <a:t>in</a:t>
            </a:r>
            <a:endParaRPr dirty="0"/>
          </a:p>
          <a:p>
            <a:r>
              <a:rPr dirty="0"/>
              <a:t>Wikipedia!</a:t>
            </a:r>
          </a:p>
          <a:p>
            <a:r>
              <a:rPr dirty="0"/>
              <a:t>3. </a:t>
            </a:r>
            <a:r>
              <a:rPr lang="de-AT" dirty="0" smtClean="0"/>
              <a:t>Klicken Sie auf das Foto rechts</a:t>
            </a:r>
            <a:endParaRPr dirty="0"/>
          </a:p>
          <a:p>
            <a:r>
              <a:rPr dirty="0"/>
              <a:t>4. </a:t>
            </a:r>
            <a:r>
              <a:rPr lang="de-AT" dirty="0" smtClean="0"/>
              <a:t>Anklicken</a:t>
            </a:r>
            <a:r>
              <a:rPr dirty="0" smtClean="0"/>
              <a:t>: </a:t>
            </a:r>
            <a:endParaRPr lang="de-AT" dirty="0" smtClean="0"/>
          </a:p>
          <a:p>
            <a:endParaRPr dirty="0"/>
          </a:p>
          <a:p>
            <a:r>
              <a:rPr dirty="0"/>
              <a:t>5. </a:t>
            </a:r>
            <a:r>
              <a:rPr lang="de-AT" dirty="0" smtClean="0"/>
              <a:t>Die Metadaten prüfen!</a:t>
            </a:r>
            <a:endParaRPr dirty="0"/>
          </a:p>
        </p:txBody>
      </p:sp>
      <p:pic>
        <p:nvPicPr>
          <p:cNvPr id="347" name="Screenshot 2017-07-02 10.34.29.png" descr="Screenshot 2017-07-02 10.34.29.png"/>
          <p:cNvPicPr>
            <a:picLocks noChangeAspect="1"/>
          </p:cNvPicPr>
          <p:nvPr/>
        </p:nvPicPr>
        <p:blipFill>
          <a:blip r:embed="rId2">
            <a:extLst/>
          </a:blip>
          <a:stretch>
            <a:fillRect/>
          </a:stretch>
        </p:blipFill>
        <p:spPr>
          <a:xfrm>
            <a:off x="5353170" y="2014969"/>
            <a:ext cx="6460544" cy="4033838"/>
          </a:xfrm>
          <a:prstGeom prst="rect">
            <a:avLst/>
          </a:prstGeom>
          <a:ln w="12700">
            <a:miter lim="400000"/>
          </a:ln>
        </p:spPr>
      </p:pic>
      <p:pic>
        <p:nvPicPr>
          <p:cNvPr id="348" name="Screenshot 2017-07-02 23.16.36.png" descr="Screenshot 2017-07-02 23.16.36.png"/>
          <p:cNvPicPr>
            <a:picLocks noChangeAspect="1"/>
          </p:cNvPicPr>
          <p:nvPr/>
        </p:nvPicPr>
        <p:blipFill>
          <a:blip r:embed="rId3">
            <a:extLst/>
          </a:blip>
          <a:stretch>
            <a:fillRect/>
          </a:stretch>
        </p:blipFill>
        <p:spPr>
          <a:xfrm>
            <a:off x="2542838" y="3369655"/>
            <a:ext cx="2425701" cy="622301"/>
          </a:xfrm>
          <a:prstGeom prst="rect">
            <a:avLst/>
          </a:prstGeom>
          <a:ln w="12700">
            <a:miter lim="400000"/>
          </a:ln>
        </p:spPr>
      </p:pic>
      <p:pic>
        <p:nvPicPr>
          <p:cNvPr id="349" name="Screenshot 2017-07-02 23.18.12.png" descr="Screenshot 2017-07-02 23.18.12.png"/>
          <p:cNvPicPr>
            <a:picLocks noChangeAspect="1"/>
          </p:cNvPicPr>
          <p:nvPr/>
        </p:nvPicPr>
        <p:blipFill>
          <a:blip r:embed="rId4">
            <a:extLst/>
          </a:blip>
          <a:stretch>
            <a:fillRect/>
          </a:stretch>
        </p:blipFill>
        <p:spPr>
          <a:xfrm>
            <a:off x="1224329" y="4375306"/>
            <a:ext cx="2665258" cy="1642143"/>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Screenshot 2017-07-02 23.19.24.png" descr="Screenshot 2017-07-02 23.19.24.png"/>
          <p:cNvPicPr>
            <a:picLocks noChangeAspect="1"/>
          </p:cNvPicPr>
          <p:nvPr/>
        </p:nvPicPr>
        <p:blipFill>
          <a:blip r:embed="rId2">
            <a:extLst/>
          </a:blip>
          <a:stretch>
            <a:fillRect/>
          </a:stretch>
        </p:blipFill>
        <p:spPr>
          <a:xfrm>
            <a:off x="1047791" y="122926"/>
            <a:ext cx="9829801" cy="5575301"/>
          </a:xfrm>
          <a:prstGeom prst="rect">
            <a:avLst/>
          </a:prstGeom>
          <a:ln w="12700">
            <a:miter lim="400000"/>
          </a:ln>
        </p:spPr>
      </p:pic>
      <p:sp>
        <p:nvSpPr>
          <p:cNvPr id="352" name="https://commons.wikimedia.org/wiki/File:Children_at_school_(8720604364).jpg"/>
          <p:cNvSpPr txBox="1"/>
          <p:nvPr/>
        </p:nvSpPr>
        <p:spPr>
          <a:xfrm>
            <a:off x="1800197" y="5830852"/>
            <a:ext cx="8058370"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r>
              <a:rPr u="sng">
                <a:solidFill>
                  <a:srgbClr val="0000FF"/>
                </a:solidFill>
                <a:uFill>
                  <a:solidFill>
                    <a:srgbClr val="0000FF"/>
                  </a:solidFill>
                </a:uFill>
                <a:hlinkClick r:id="rId3"/>
              </a:rPr>
              <a:t>https://commons.wikimedia.org/wiki/File:Children_at_school_(8720604364).jpg</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Screenshot 2017-07-03 01.03.31.png" descr="Screenshot 2017-07-03 01.03.31.png">
            <a:hlinkClick r:id="rId2"/>
          </p:cNvPr>
          <p:cNvPicPr>
            <a:picLocks noChangeAspect="1"/>
          </p:cNvPicPr>
          <p:nvPr/>
        </p:nvPicPr>
        <p:blipFill>
          <a:blip r:embed="rId3">
            <a:extLst/>
          </a:blip>
          <a:stretch>
            <a:fillRect/>
          </a:stretch>
        </p:blipFill>
        <p:spPr>
          <a:xfrm>
            <a:off x="317699" y="509870"/>
            <a:ext cx="11281056" cy="583826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ontent"/>
          <p:cNvSpPr txBox="1">
            <a:spLocks noGrp="1"/>
          </p:cNvSpPr>
          <p:nvPr>
            <p:ph type="title"/>
          </p:nvPr>
        </p:nvSpPr>
        <p:spPr>
          <a:prstGeom prst="rect">
            <a:avLst/>
          </a:prstGeom>
        </p:spPr>
        <p:txBody>
          <a:bodyPr/>
          <a:lstStyle/>
          <a:p>
            <a:r>
              <a:rPr lang="de-AT" dirty="0" err="1" smtClean="0"/>
              <a:t>Inhal</a:t>
            </a:r>
            <a:r>
              <a:rPr dirty="0" smtClean="0"/>
              <a:t>t</a:t>
            </a:r>
            <a:endParaRPr dirty="0"/>
          </a:p>
        </p:txBody>
      </p:sp>
      <p:sp>
        <p:nvSpPr>
          <p:cNvPr id="192" name="Overview of the basic concept of ICT…"/>
          <p:cNvSpPr txBox="1"/>
          <p:nvPr/>
        </p:nvSpPr>
        <p:spPr>
          <a:xfrm>
            <a:off x="911424" y="1772816"/>
            <a:ext cx="11161240" cy="373024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de-AT" sz="2800" dirty="0">
                <a:solidFill>
                  <a:srgbClr val="404040"/>
                </a:solidFill>
                <a:sym typeface="Calibri"/>
              </a:rPr>
              <a:t>Überblick über das Grundkonzept der IKT</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de-AT" sz="2800" dirty="0">
                <a:solidFill>
                  <a:srgbClr val="404040"/>
                </a:solidFill>
                <a:sym typeface="Calibri"/>
              </a:rPr>
              <a:t>Warum die Lehrmethoden erneuern?</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de-AT" sz="2800" dirty="0">
                <a:solidFill>
                  <a:srgbClr val="404040"/>
                </a:solidFill>
                <a:sym typeface="Calibri"/>
              </a:rPr>
              <a:t>Überblick über die IKT-Tools im Bildungsbereich</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de-AT" sz="2800" dirty="0">
                <a:solidFill>
                  <a:srgbClr val="404040"/>
                </a:solidFill>
                <a:sym typeface="Calibri"/>
              </a:rPr>
              <a:t>Offene Bildungsressourcen (OER)</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de-AT" sz="2800" dirty="0" err="1">
                <a:solidFill>
                  <a:srgbClr val="404040"/>
                </a:solidFill>
                <a:sym typeface="Calibri"/>
              </a:rPr>
              <a:t>Copyleft</a:t>
            </a:r>
            <a:r>
              <a:rPr lang="de-AT" sz="2800" dirty="0">
                <a:solidFill>
                  <a:srgbClr val="404040"/>
                </a:solidFill>
                <a:sym typeface="Calibri"/>
              </a:rPr>
              <a:t> statt Copyright</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de-AT" sz="2800" dirty="0">
                <a:solidFill>
                  <a:srgbClr val="404040"/>
                </a:solidFill>
                <a:sym typeface="Calibri"/>
              </a:rPr>
              <a:t>Pädagogischer Wert der IKT</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de-AT" sz="2800" dirty="0">
                <a:solidFill>
                  <a:srgbClr val="404040"/>
                </a:solidFill>
                <a:sym typeface="Calibri"/>
              </a:rPr>
              <a:t>Warum sollen die Unterrichtsmethoden neu </a:t>
            </a:r>
            <a:r>
              <a:rPr lang="de-AT" sz="2800" dirty="0" smtClean="0">
                <a:solidFill>
                  <a:srgbClr val="404040"/>
                </a:solidFill>
                <a:sym typeface="Calibri"/>
              </a:rPr>
              <a:t>gestaltet </a:t>
            </a:r>
            <a:r>
              <a:rPr lang="de-AT" sz="2800" dirty="0">
                <a:solidFill>
                  <a:srgbClr val="404040"/>
                </a:solidFill>
                <a:sym typeface="Calibri"/>
              </a:rPr>
              <a:t>werden</a:t>
            </a:r>
            <a:r>
              <a:rPr lang="de-AT" sz="2800" dirty="0" smtClean="0">
                <a:solidFill>
                  <a:srgbClr val="404040"/>
                </a:solidFill>
                <a:sym typeface="Calibri"/>
              </a:rPr>
              <a:t>?</a:t>
            </a:r>
            <a:endParaRPr lang="de-AT" sz="2800" dirty="0">
              <a:solidFill>
                <a:srgbClr val="404040"/>
              </a:solidFill>
              <a:sym typeface="Calibri"/>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92">
                                            <p:bg/>
                                          </p:spTgt>
                                        </p:tgtEl>
                                        <p:attrNameLst>
                                          <p:attrName>style.visibility</p:attrName>
                                        </p:attrNameLst>
                                      </p:cBhvr>
                                      <p:to>
                                        <p:strVal val="visible"/>
                                      </p:to>
                                    </p:set>
                                    <p:anim calcmode="lin" valueType="num">
                                      <p:cBhvr>
                                        <p:cTn id="7" dur="1000" fill="hold"/>
                                        <p:tgtEl>
                                          <p:spTgt spid="192">
                                            <p:bg/>
                                          </p:spTgt>
                                        </p:tgtEl>
                                        <p:attrNameLst>
                                          <p:attrName>ppt_x</p:attrName>
                                        </p:attrNameLst>
                                      </p:cBhvr>
                                      <p:tavLst>
                                        <p:tav tm="0">
                                          <p:val>
                                            <p:strVal val="0-#ppt_w/2"/>
                                          </p:val>
                                        </p:tav>
                                        <p:tav tm="100000">
                                          <p:val>
                                            <p:strVal val="#ppt_x"/>
                                          </p:val>
                                        </p:tav>
                                      </p:tavLst>
                                    </p:anim>
                                    <p:anim calcmode="lin" valueType="num">
                                      <p:cBhvr>
                                        <p:cTn id="8" dur="1000" fill="hold"/>
                                        <p:tgtEl>
                                          <p:spTgt spid="192">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iterate>
                                    <p:tmAbs val="0"/>
                                  </p:iterate>
                                  <p:childTnLst>
                                    <p:set>
                                      <p:cBhvr>
                                        <p:cTn id="12" fill="hold"/>
                                        <p:tgtEl>
                                          <p:spTgt spid="192">
                                            <p:txEl>
                                              <p:pRg st="0" end="0"/>
                                            </p:txEl>
                                          </p:spTgt>
                                        </p:tgtEl>
                                        <p:attrNameLst>
                                          <p:attrName>style.visibility</p:attrName>
                                        </p:attrNameLst>
                                      </p:cBhvr>
                                      <p:to>
                                        <p:strVal val="visible"/>
                                      </p:to>
                                    </p:set>
                                    <p:anim calcmode="lin" valueType="num">
                                      <p:cBhvr>
                                        <p:cTn id="13" dur="1000" fill="hold"/>
                                        <p:tgtEl>
                                          <p:spTgt spid="192">
                                            <p:txEl>
                                              <p:pRg st="0" end="0"/>
                                            </p:txEl>
                                          </p:spTgt>
                                        </p:tgtEl>
                                        <p:attrNameLst>
                                          <p:attrName>ppt_x</p:attrName>
                                        </p:attrNameLst>
                                      </p:cBhvr>
                                      <p:tavLst>
                                        <p:tav tm="0">
                                          <p:val>
                                            <p:strVal val="0-#ppt_w/2"/>
                                          </p:val>
                                        </p:tav>
                                        <p:tav tm="100000">
                                          <p:val>
                                            <p:strVal val="#ppt_x"/>
                                          </p:val>
                                        </p:tav>
                                      </p:tavLst>
                                    </p:anim>
                                    <p:anim calcmode="lin" valueType="num">
                                      <p:cBhvr>
                                        <p:cTn id="14" dur="1000" fill="hold"/>
                                        <p:tgtEl>
                                          <p:spTgt spid="1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1" nodeType="clickEffect">
                                  <p:stCondLst>
                                    <p:cond delay="0"/>
                                  </p:stCondLst>
                                  <p:iterate>
                                    <p:tmAbs val="0"/>
                                  </p:iterate>
                                  <p:childTnLst>
                                    <p:set>
                                      <p:cBhvr>
                                        <p:cTn id="18" fill="hold"/>
                                        <p:tgtEl>
                                          <p:spTgt spid="192">
                                            <p:txEl>
                                              <p:pRg st="1" end="1"/>
                                            </p:txEl>
                                          </p:spTgt>
                                        </p:tgtEl>
                                        <p:attrNameLst>
                                          <p:attrName>style.visibility</p:attrName>
                                        </p:attrNameLst>
                                      </p:cBhvr>
                                      <p:to>
                                        <p:strVal val="visible"/>
                                      </p:to>
                                    </p:set>
                                    <p:anim calcmode="lin" valueType="num">
                                      <p:cBhvr>
                                        <p:cTn id="19" dur="1000" fill="hold"/>
                                        <p:tgtEl>
                                          <p:spTgt spid="192">
                                            <p:txEl>
                                              <p:pRg st="1" end="1"/>
                                            </p:txEl>
                                          </p:spTgt>
                                        </p:tgtEl>
                                        <p:attrNameLst>
                                          <p:attrName>ppt_x</p:attrName>
                                        </p:attrNameLst>
                                      </p:cBhvr>
                                      <p:tavLst>
                                        <p:tav tm="0">
                                          <p:val>
                                            <p:strVal val="0-#ppt_w/2"/>
                                          </p:val>
                                        </p:tav>
                                        <p:tav tm="100000">
                                          <p:val>
                                            <p:strVal val="#ppt_x"/>
                                          </p:val>
                                        </p:tav>
                                      </p:tavLst>
                                    </p:anim>
                                    <p:anim calcmode="lin" valueType="num">
                                      <p:cBhvr>
                                        <p:cTn id="20" dur="1000" fill="hold"/>
                                        <p:tgtEl>
                                          <p:spTgt spid="1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1" nodeType="clickEffect">
                                  <p:stCondLst>
                                    <p:cond delay="0"/>
                                  </p:stCondLst>
                                  <p:iterate>
                                    <p:tmAbs val="0"/>
                                  </p:iterate>
                                  <p:childTnLst>
                                    <p:set>
                                      <p:cBhvr>
                                        <p:cTn id="24" fill="hold"/>
                                        <p:tgtEl>
                                          <p:spTgt spid="192">
                                            <p:txEl>
                                              <p:pRg st="2" end="2"/>
                                            </p:txEl>
                                          </p:spTgt>
                                        </p:tgtEl>
                                        <p:attrNameLst>
                                          <p:attrName>style.visibility</p:attrName>
                                        </p:attrNameLst>
                                      </p:cBhvr>
                                      <p:to>
                                        <p:strVal val="visible"/>
                                      </p:to>
                                    </p:set>
                                    <p:anim calcmode="lin" valueType="num">
                                      <p:cBhvr>
                                        <p:cTn id="25" dur="1000" fill="hold"/>
                                        <p:tgtEl>
                                          <p:spTgt spid="192">
                                            <p:txEl>
                                              <p:pRg st="2" end="2"/>
                                            </p:txEl>
                                          </p:spTgt>
                                        </p:tgtEl>
                                        <p:attrNameLst>
                                          <p:attrName>ppt_x</p:attrName>
                                        </p:attrNameLst>
                                      </p:cBhvr>
                                      <p:tavLst>
                                        <p:tav tm="0">
                                          <p:val>
                                            <p:strVal val="0-#ppt_w/2"/>
                                          </p:val>
                                        </p:tav>
                                        <p:tav tm="100000">
                                          <p:val>
                                            <p:strVal val="#ppt_x"/>
                                          </p:val>
                                        </p:tav>
                                      </p:tavLst>
                                    </p:anim>
                                    <p:anim calcmode="lin" valueType="num">
                                      <p:cBhvr>
                                        <p:cTn id="26" dur="1000" fill="hold"/>
                                        <p:tgtEl>
                                          <p:spTgt spid="1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1" nodeType="clickEffect">
                                  <p:stCondLst>
                                    <p:cond delay="0"/>
                                  </p:stCondLst>
                                  <p:iterate>
                                    <p:tmAbs val="0"/>
                                  </p:iterate>
                                  <p:childTnLst>
                                    <p:set>
                                      <p:cBhvr>
                                        <p:cTn id="30" fill="hold"/>
                                        <p:tgtEl>
                                          <p:spTgt spid="192">
                                            <p:txEl>
                                              <p:pRg st="3" end="3"/>
                                            </p:txEl>
                                          </p:spTgt>
                                        </p:tgtEl>
                                        <p:attrNameLst>
                                          <p:attrName>style.visibility</p:attrName>
                                        </p:attrNameLst>
                                      </p:cBhvr>
                                      <p:to>
                                        <p:strVal val="visible"/>
                                      </p:to>
                                    </p:set>
                                    <p:anim calcmode="lin" valueType="num">
                                      <p:cBhvr>
                                        <p:cTn id="31" dur="1000" fill="hold"/>
                                        <p:tgtEl>
                                          <p:spTgt spid="192">
                                            <p:txEl>
                                              <p:pRg st="3" end="3"/>
                                            </p:txEl>
                                          </p:spTgt>
                                        </p:tgtEl>
                                        <p:attrNameLst>
                                          <p:attrName>ppt_x</p:attrName>
                                        </p:attrNameLst>
                                      </p:cBhvr>
                                      <p:tavLst>
                                        <p:tav tm="0">
                                          <p:val>
                                            <p:strVal val="0-#ppt_w/2"/>
                                          </p:val>
                                        </p:tav>
                                        <p:tav tm="100000">
                                          <p:val>
                                            <p:strVal val="#ppt_x"/>
                                          </p:val>
                                        </p:tav>
                                      </p:tavLst>
                                    </p:anim>
                                    <p:anim calcmode="lin" valueType="num">
                                      <p:cBhvr>
                                        <p:cTn id="32" dur="1000" fill="hold"/>
                                        <p:tgtEl>
                                          <p:spTgt spid="1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1" nodeType="clickEffect">
                                  <p:stCondLst>
                                    <p:cond delay="0"/>
                                  </p:stCondLst>
                                  <p:iterate>
                                    <p:tmAbs val="0"/>
                                  </p:iterate>
                                  <p:childTnLst>
                                    <p:set>
                                      <p:cBhvr>
                                        <p:cTn id="36" fill="hold"/>
                                        <p:tgtEl>
                                          <p:spTgt spid="192">
                                            <p:txEl>
                                              <p:pRg st="4" end="4"/>
                                            </p:txEl>
                                          </p:spTgt>
                                        </p:tgtEl>
                                        <p:attrNameLst>
                                          <p:attrName>style.visibility</p:attrName>
                                        </p:attrNameLst>
                                      </p:cBhvr>
                                      <p:to>
                                        <p:strVal val="visible"/>
                                      </p:to>
                                    </p:set>
                                    <p:anim calcmode="lin" valueType="num">
                                      <p:cBhvr>
                                        <p:cTn id="37" dur="1000" fill="hold"/>
                                        <p:tgtEl>
                                          <p:spTgt spid="192">
                                            <p:txEl>
                                              <p:pRg st="4" end="4"/>
                                            </p:txEl>
                                          </p:spTgt>
                                        </p:tgtEl>
                                        <p:attrNameLst>
                                          <p:attrName>ppt_x</p:attrName>
                                        </p:attrNameLst>
                                      </p:cBhvr>
                                      <p:tavLst>
                                        <p:tav tm="0">
                                          <p:val>
                                            <p:strVal val="0-#ppt_w/2"/>
                                          </p:val>
                                        </p:tav>
                                        <p:tav tm="100000">
                                          <p:val>
                                            <p:strVal val="#ppt_x"/>
                                          </p:val>
                                        </p:tav>
                                      </p:tavLst>
                                    </p:anim>
                                    <p:anim calcmode="lin" valueType="num">
                                      <p:cBhvr>
                                        <p:cTn id="38" dur="1000" fill="hold"/>
                                        <p:tgtEl>
                                          <p:spTgt spid="19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1" nodeType="clickEffect">
                                  <p:stCondLst>
                                    <p:cond delay="0"/>
                                  </p:stCondLst>
                                  <p:iterate>
                                    <p:tmAbs val="0"/>
                                  </p:iterate>
                                  <p:childTnLst>
                                    <p:set>
                                      <p:cBhvr>
                                        <p:cTn id="42" fill="hold"/>
                                        <p:tgtEl>
                                          <p:spTgt spid="192">
                                            <p:txEl>
                                              <p:pRg st="5" end="5"/>
                                            </p:txEl>
                                          </p:spTgt>
                                        </p:tgtEl>
                                        <p:attrNameLst>
                                          <p:attrName>style.visibility</p:attrName>
                                        </p:attrNameLst>
                                      </p:cBhvr>
                                      <p:to>
                                        <p:strVal val="visible"/>
                                      </p:to>
                                    </p:set>
                                    <p:anim calcmode="lin" valueType="num">
                                      <p:cBhvr>
                                        <p:cTn id="43" dur="1000" fill="hold"/>
                                        <p:tgtEl>
                                          <p:spTgt spid="192">
                                            <p:txEl>
                                              <p:pRg st="5" end="5"/>
                                            </p:txEl>
                                          </p:spTgt>
                                        </p:tgtEl>
                                        <p:attrNameLst>
                                          <p:attrName>ppt_x</p:attrName>
                                        </p:attrNameLst>
                                      </p:cBhvr>
                                      <p:tavLst>
                                        <p:tav tm="0">
                                          <p:val>
                                            <p:strVal val="0-#ppt_w/2"/>
                                          </p:val>
                                        </p:tav>
                                        <p:tav tm="100000">
                                          <p:val>
                                            <p:strVal val="#ppt_x"/>
                                          </p:val>
                                        </p:tav>
                                      </p:tavLst>
                                    </p:anim>
                                    <p:anim calcmode="lin" valueType="num">
                                      <p:cBhvr>
                                        <p:cTn id="44" dur="1000" fill="hold"/>
                                        <p:tgtEl>
                                          <p:spTgt spid="19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1" nodeType="clickEffect">
                                  <p:stCondLst>
                                    <p:cond delay="0"/>
                                  </p:stCondLst>
                                  <p:iterate>
                                    <p:tmAbs val="0"/>
                                  </p:iterate>
                                  <p:childTnLst>
                                    <p:set>
                                      <p:cBhvr>
                                        <p:cTn id="48" fill="hold"/>
                                        <p:tgtEl>
                                          <p:spTgt spid="192">
                                            <p:txEl>
                                              <p:pRg st="6" end="6"/>
                                            </p:txEl>
                                          </p:spTgt>
                                        </p:tgtEl>
                                        <p:attrNameLst>
                                          <p:attrName>style.visibility</p:attrName>
                                        </p:attrNameLst>
                                      </p:cBhvr>
                                      <p:to>
                                        <p:strVal val="visible"/>
                                      </p:to>
                                    </p:set>
                                    <p:anim calcmode="lin" valueType="num">
                                      <p:cBhvr>
                                        <p:cTn id="49" dur="1000" fill="hold"/>
                                        <p:tgtEl>
                                          <p:spTgt spid="192">
                                            <p:txEl>
                                              <p:pRg st="6" end="6"/>
                                            </p:txEl>
                                          </p:spTgt>
                                        </p:tgtEl>
                                        <p:attrNameLst>
                                          <p:attrName>ppt_x</p:attrName>
                                        </p:attrNameLst>
                                      </p:cBhvr>
                                      <p:tavLst>
                                        <p:tav tm="0">
                                          <p:val>
                                            <p:strVal val="0-#ppt_w/2"/>
                                          </p:val>
                                        </p:tav>
                                        <p:tav tm="100000">
                                          <p:val>
                                            <p:strVal val="#ppt_x"/>
                                          </p:val>
                                        </p:tav>
                                      </p:tavLst>
                                    </p:anim>
                                    <p:anim calcmode="lin" valueType="num">
                                      <p:cBhvr>
                                        <p:cTn id="50" dur="1000" fill="hold"/>
                                        <p:tgtEl>
                                          <p:spTgt spid="19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Metadata"/>
          <p:cNvSpPr txBox="1">
            <a:spLocks noGrp="1"/>
          </p:cNvSpPr>
          <p:nvPr>
            <p:ph type="title"/>
          </p:nvPr>
        </p:nvSpPr>
        <p:spPr>
          <a:prstGeom prst="rect">
            <a:avLst/>
          </a:prstGeom>
        </p:spPr>
        <p:txBody>
          <a:bodyPr/>
          <a:lstStyle/>
          <a:p>
            <a:r>
              <a:rPr dirty="0" err="1" smtClean="0"/>
              <a:t>Metadat</a:t>
            </a:r>
            <a:r>
              <a:rPr lang="de-AT" dirty="0" smtClean="0"/>
              <a:t>en</a:t>
            </a:r>
            <a:endParaRPr dirty="0"/>
          </a:p>
        </p:txBody>
      </p:sp>
      <p:pic>
        <p:nvPicPr>
          <p:cNvPr id="357" name="Screenshot 2017-07-03 01.09.21.png" descr="Screenshot 2017-07-03 01.09.21.png"/>
          <p:cNvPicPr>
            <a:picLocks noChangeAspect="1"/>
          </p:cNvPicPr>
          <p:nvPr/>
        </p:nvPicPr>
        <p:blipFill>
          <a:blip r:embed="rId2">
            <a:extLst/>
          </a:blip>
          <a:stretch>
            <a:fillRect/>
          </a:stretch>
        </p:blipFill>
        <p:spPr>
          <a:xfrm>
            <a:off x="5871909" y="1889949"/>
            <a:ext cx="5624311" cy="4295439"/>
          </a:xfrm>
          <a:prstGeom prst="rect">
            <a:avLst/>
          </a:prstGeom>
          <a:ln w="12700">
            <a:miter lim="400000"/>
          </a:ln>
        </p:spPr>
      </p:pic>
      <p:pic>
        <p:nvPicPr>
          <p:cNvPr id="358" name="Screenshot 2017-07-03 09.20.18.png" descr="Screenshot 2017-07-03 09.20.18.png"/>
          <p:cNvPicPr>
            <a:picLocks noChangeAspect="1"/>
          </p:cNvPicPr>
          <p:nvPr/>
        </p:nvPicPr>
        <p:blipFill>
          <a:blip r:embed="rId3">
            <a:extLst/>
          </a:blip>
          <a:stretch>
            <a:fillRect/>
          </a:stretch>
        </p:blipFill>
        <p:spPr>
          <a:xfrm>
            <a:off x="1079239" y="1886288"/>
            <a:ext cx="5506169" cy="4169792"/>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eachers Pay Teachers"/>
          <p:cNvSpPr txBox="1">
            <a:spLocks noGrp="1"/>
          </p:cNvSpPr>
          <p:nvPr>
            <p:ph type="title"/>
          </p:nvPr>
        </p:nvSpPr>
        <p:spPr>
          <a:prstGeom prst="rect">
            <a:avLst/>
          </a:prstGeom>
        </p:spPr>
        <p:txBody>
          <a:bodyPr/>
          <a:lstStyle/>
          <a:p>
            <a:r>
              <a:t>Teachers Pay Teachers</a:t>
            </a:r>
          </a:p>
        </p:txBody>
      </p:sp>
      <p:pic>
        <p:nvPicPr>
          <p:cNvPr id="361" name="Screenshot 2017-07-03 09.18.42.png" descr="Screenshot 2017-07-03 09.18.42.png"/>
          <p:cNvPicPr>
            <a:picLocks noChangeAspect="1"/>
          </p:cNvPicPr>
          <p:nvPr/>
        </p:nvPicPr>
        <p:blipFill>
          <a:blip r:embed="rId3">
            <a:extLst/>
          </a:blip>
          <a:stretch>
            <a:fillRect/>
          </a:stretch>
        </p:blipFill>
        <p:spPr>
          <a:xfrm>
            <a:off x="1022350" y="469900"/>
            <a:ext cx="10147300" cy="59182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Repositories, learning contents"/>
          <p:cNvSpPr txBox="1">
            <a:spLocks noGrp="1"/>
          </p:cNvSpPr>
          <p:nvPr>
            <p:ph type="title"/>
          </p:nvPr>
        </p:nvSpPr>
        <p:spPr>
          <a:xfrm>
            <a:off x="1097280" y="758951"/>
            <a:ext cx="10058401" cy="3566162"/>
          </a:xfrm>
          <a:prstGeom prst="rect">
            <a:avLst/>
          </a:prstGeom>
        </p:spPr>
        <p:txBody>
          <a:bodyPr/>
          <a:lstStyle>
            <a:lvl1pPr>
              <a:defRPr spc="-100"/>
            </a:lvl1pPr>
          </a:lstStyle>
          <a:p>
            <a:r>
              <a:rPr lang="de-AT" dirty="0" smtClean="0"/>
              <a:t>Ablageorte</a:t>
            </a:r>
            <a:r>
              <a:rPr dirty="0" smtClean="0"/>
              <a:t>, </a:t>
            </a:r>
            <a:r>
              <a:rPr lang="de-AT" dirty="0" smtClean="0"/>
              <a:t>Lerninhalte</a:t>
            </a:r>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Screenshot 2017-06-28 01.23.17.png" descr="Screenshot 2017-06-28 01.23.17.png">
            <a:hlinkClick r:id="rId3"/>
          </p:cNvPr>
          <p:cNvPicPr>
            <a:picLocks noChangeAspect="1"/>
          </p:cNvPicPr>
          <p:nvPr/>
        </p:nvPicPr>
        <p:blipFill>
          <a:blip r:embed="rId4">
            <a:extLst/>
          </a:blip>
          <a:stretch>
            <a:fillRect/>
          </a:stretch>
        </p:blipFill>
        <p:spPr>
          <a:xfrm>
            <a:off x="751873" y="877079"/>
            <a:ext cx="10353376" cy="4654518"/>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Learning…"/>
          <p:cNvSpPr txBox="1"/>
          <p:nvPr/>
        </p:nvSpPr>
        <p:spPr>
          <a:xfrm>
            <a:off x="7854443" y="3149880"/>
            <a:ext cx="2961704" cy="120032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3600">
                <a:latin typeface="+mj-lt"/>
                <a:ea typeface="+mj-ea"/>
                <a:cs typeface="+mj-cs"/>
                <a:sym typeface="Calibri"/>
              </a:defRPr>
            </a:pPr>
            <a:r>
              <a:rPr lang="de-AT" dirty="0" smtClean="0"/>
              <a:t>Austausch von </a:t>
            </a:r>
            <a:endParaRPr dirty="0"/>
          </a:p>
          <a:p>
            <a:pPr>
              <a:defRPr sz="3600">
                <a:latin typeface="+mj-lt"/>
                <a:ea typeface="+mj-ea"/>
                <a:cs typeface="+mj-cs"/>
                <a:sym typeface="Calibri"/>
              </a:defRPr>
            </a:pPr>
            <a:r>
              <a:rPr lang="de-AT" dirty="0" smtClean="0"/>
              <a:t>Lernmitteln</a:t>
            </a:r>
            <a:endParaRPr dirty="0"/>
          </a:p>
        </p:txBody>
      </p:sp>
      <p:sp>
        <p:nvSpPr>
          <p:cNvPr id="372" name="Exercise: explore it! Find a simulation for your subject!"/>
          <p:cNvSpPr txBox="1"/>
          <p:nvPr/>
        </p:nvSpPr>
        <p:spPr>
          <a:xfrm>
            <a:off x="335360" y="5556389"/>
            <a:ext cx="11637156"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lang="de-AT" dirty="0" smtClean="0"/>
              <a:t>Übung</a:t>
            </a:r>
            <a:r>
              <a:rPr dirty="0" smtClean="0"/>
              <a:t>: </a:t>
            </a:r>
            <a:r>
              <a:rPr lang="de-AT" dirty="0" smtClean="0"/>
              <a:t>Probiere es aus</a:t>
            </a:r>
            <a:r>
              <a:rPr dirty="0" smtClean="0"/>
              <a:t>! Find</a:t>
            </a:r>
            <a:r>
              <a:rPr lang="de-AT" dirty="0" smtClean="0"/>
              <a:t>e ein Programm für Dein Thema</a:t>
            </a:r>
            <a:r>
              <a:rPr dirty="0" smtClean="0"/>
              <a:t>!</a:t>
            </a:r>
            <a:endParaRPr dirty="0"/>
          </a:p>
        </p:txBody>
      </p:sp>
      <p:pic>
        <p:nvPicPr>
          <p:cNvPr id="373" name="Screenshot 2017-06-28 00.18.04.png" descr="Screenshot 2017-06-28 00.18.04.png">
            <a:hlinkClick r:id="rId3"/>
          </p:cNvPr>
          <p:cNvPicPr>
            <a:picLocks noChangeAspect="1"/>
          </p:cNvPicPr>
          <p:nvPr/>
        </p:nvPicPr>
        <p:blipFill>
          <a:blip r:embed="rId4">
            <a:extLst/>
          </a:blip>
          <a:stretch>
            <a:fillRect/>
          </a:stretch>
        </p:blipFill>
        <p:spPr>
          <a:xfrm>
            <a:off x="688767" y="408823"/>
            <a:ext cx="6470640" cy="4960295"/>
          </a:xfrm>
          <a:prstGeom prst="rect">
            <a:avLst/>
          </a:prstGeom>
          <a:ln w="12700">
            <a:miter lim="400000"/>
          </a:ln>
        </p:spPr>
      </p:pic>
      <p:sp>
        <p:nvSpPr>
          <p:cNvPr id="374" name="European Schoolnet"/>
          <p:cNvSpPr txBox="1"/>
          <p:nvPr/>
        </p:nvSpPr>
        <p:spPr>
          <a:xfrm>
            <a:off x="7760123" y="2082193"/>
            <a:ext cx="4471733"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lang="de-AT" dirty="0" smtClean="0"/>
              <a:t>Europäisches Schulnetz</a:t>
            </a:r>
            <a:endParaRPr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Massachussett Institute of Technology"/>
          <p:cNvSpPr txBox="1"/>
          <p:nvPr/>
        </p:nvSpPr>
        <p:spPr>
          <a:xfrm>
            <a:off x="1656715" y="5440297"/>
            <a:ext cx="7289859" cy="65023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t>Massachussett Institute of Technology </a:t>
            </a:r>
          </a:p>
        </p:txBody>
      </p:sp>
      <p:pic>
        <p:nvPicPr>
          <p:cNvPr id="379" name="Screenshot 2017-06-27 14.58.42.png" descr="Screenshot 2017-06-27 14.58.42.png">
            <a:hlinkClick r:id="rId3"/>
          </p:cNvPr>
          <p:cNvPicPr>
            <a:picLocks noChangeAspect="1"/>
          </p:cNvPicPr>
          <p:nvPr/>
        </p:nvPicPr>
        <p:blipFill>
          <a:blip r:embed="rId4">
            <a:extLst/>
          </a:blip>
          <a:stretch>
            <a:fillRect/>
          </a:stretch>
        </p:blipFill>
        <p:spPr>
          <a:xfrm>
            <a:off x="1211168" y="530352"/>
            <a:ext cx="8167784" cy="466616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Screenshot 2017-06-28 00.48.45.png" descr="Screenshot 2017-06-28 00.48.45.png">
            <a:hlinkClick r:id="rId3"/>
          </p:cNvPr>
          <p:cNvPicPr>
            <a:picLocks noChangeAspect="1"/>
          </p:cNvPicPr>
          <p:nvPr/>
        </p:nvPicPr>
        <p:blipFill>
          <a:blip r:embed="rId4">
            <a:extLst/>
          </a:blip>
          <a:stretch>
            <a:fillRect/>
          </a:stretch>
        </p:blipFill>
        <p:spPr>
          <a:xfrm>
            <a:off x="2905999" y="783931"/>
            <a:ext cx="6058713" cy="4614014"/>
          </a:xfrm>
          <a:prstGeom prst="rect">
            <a:avLst/>
          </a:prstGeom>
          <a:ln w="12700">
            <a:miter lim="400000"/>
          </a:ln>
        </p:spPr>
      </p:pic>
      <p:pic>
        <p:nvPicPr>
          <p:cNvPr id="384" name="icons-842899__480.png" descr="icons-842899__480.png"/>
          <p:cNvPicPr>
            <a:picLocks noChangeAspect="1"/>
          </p:cNvPicPr>
          <p:nvPr/>
        </p:nvPicPr>
        <p:blipFill>
          <a:blip r:embed="rId5">
            <a:extLst/>
          </a:blip>
          <a:stretch>
            <a:fillRect/>
          </a:stretch>
        </p:blipFill>
        <p:spPr>
          <a:xfrm>
            <a:off x="10564465" y="574406"/>
            <a:ext cx="1275588" cy="1275590"/>
          </a:xfrm>
          <a:prstGeom prst="rect">
            <a:avLst/>
          </a:prstGeom>
          <a:ln w="12700">
            <a:miter lim="400000"/>
          </a:ln>
        </p:spPr>
      </p:pic>
      <p:sp>
        <p:nvSpPr>
          <p:cNvPr id="385" name="Merlot Multimedia Educational Resource for Learning and Online Teaching"/>
          <p:cNvSpPr txBox="1"/>
          <p:nvPr/>
        </p:nvSpPr>
        <p:spPr>
          <a:xfrm>
            <a:off x="1851584" y="5669500"/>
            <a:ext cx="9504421" cy="4597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b="1">
                <a:latin typeface="+mj-lt"/>
                <a:ea typeface="+mj-ea"/>
                <a:cs typeface="+mj-cs"/>
                <a:sym typeface="Calibri"/>
              </a:defRPr>
            </a:lvl1pPr>
          </a:lstStyle>
          <a:p>
            <a:r>
              <a:rPr dirty="0"/>
              <a:t>Merlot Multimedia Educational Resource for Learning and Online Teaching</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Learning tools and applications"/>
          <p:cNvSpPr txBox="1">
            <a:spLocks noGrp="1"/>
          </p:cNvSpPr>
          <p:nvPr>
            <p:ph type="title"/>
          </p:nvPr>
        </p:nvSpPr>
        <p:spPr>
          <a:xfrm>
            <a:off x="1097280" y="758951"/>
            <a:ext cx="10058401" cy="3566162"/>
          </a:xfrm>
          <a:prstGeom prst="rect">
            <a:avLst/>
          </a:prstGeom>
        </p:spPr>
        <p:txBody>
          <a:bodyPr/>
          <a:lstStyle>
            <a:lvl1pPr>
              <a:defRPr spc="-100"/>
            </a:lvl1pPr>
          </a:lstStyle>
          <a:p>
            <a:r>
              <a:rPr dirty="0" smtClean="0"/>
              <a:t>Le</a:t>
            </a:r>
            <a:r>
              <a:rPr lang="de-AT" dirty="0" err="1" smtClean="0"/>
              <a:t>rnwerkzeuge</a:t>
            </a:r>
            <a:r>
              <a:rPr lang="de-AT" dirty="0" smtClean="0"/>
              <a:t> und Apps</a:t>
            </a:r>
            <a:endParaRPr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Screenshot 2017-06-28 00.54.29.png" descr="Screenshot 2017-06-28 00.54.29.png">
            <a:hlinkClick r:id="rId3"/>
          </p:cNvPr>
          <p:cNvPicPr>
            <a:picLocks noChangeAspect="1"/>
          </p:cNvPicPr>
          <p:nvPr/>
        </p:nvPicPr>
        <p:blipFill>
          <a:blip r:embed="rId4">
            <a:extLst/>
          </a:blip>
          <a:stretch>
            <a:fillRect/>
          </a:stretch>
        </p:blipFill>
        <p:spPr>
          <a:xfrm>
            <a:off x="5916374" y="3310154"/>
            <a:ext cx="5546773" cy="2940393"/>
          </a:xfrm>
          <a:prstGeom prst="rect">
            <a:avLst/>
          </a:prstGeom>
          <a:ln w="12700">
            <a:miter lim="400000"/>
          </a:ln>
        </p:spPr>
      </p:pic>
      <p:pic>
        <p:nvPicPr>
          <p:cNvPr id="392" name="Screenshot 2017-06-28 00.43.07.png" descr="Screenshot 2017-06-28 00.43.07.png">
            <a:hlinkClick r:id="rId5"/>
          </p:cNvPr>
          <p:cNvPicPr>
            <a:picLocks noChangeAspect="1"/>
          </p:cNvPicPr>
          <p:nvPr/>
        </p:nvPicPr>
        <p:blipFill>
          <a:blip r:embed="rId6">
            <a:extLst/>
          </a:blip>
          <a:stretch>
            <a:fillRect/>
          </a:stretch>
        </p:blipFill>
        <p:spPr>
          <a:xfrm>
            <a:off x="519630" y="3278778"/>
            <a:ext cx="5090264" cy="3055189"/>
          </a:xfrm>
          <a:prstGeom prst="rect">
            <a:avLst/>
          </a:prstGeom>
          <a:ln w="12700">
            <a:miter lim="400000"/>
          </a:ln>
        </p:spPr>
      </p:pic>
      <p:pic>
        <p:nvPicPr>
          <p:cNvPr id="393" name="Screenshot 2017-06-28 00.43.43.png" descr="Screenshot 2017-06-28 00.43.43.png">
            <a:hlinkClick r:id="rId7"/>
          </p:cNvPr>
          <p:cNvPicPr>
            <a:picLocks noChangeAspect="1"/>
          </p:cNvPicPr>
          <p:nvPr/>
        </p:nvPicPr>
        <p:blipFill>
          <a:blip r:embed="rId8">
            <a:extLst/>
          </a:blip>
          <a:stretch>
            <a:fillRect/>
          </a:stretch>
        </p:blipFill>
        <p:spPr>
          <a:xfrm>
            <a:off x="519630" y="374677"/>
            <a:ext cx="5090264" cy="2712026"/>
          </a:xfrm>
          <a:prstGeom prst="rect">
            <a:avLst/>
          </a:prstGeom>
          <a:ln w="12700">
            <a:miter lim="400000"/>
          </a:ln>
        </p:spPr>
      </p:pic>
      <p:pic>
        <p:nvPicPr>
          <p:cNvPr id="394" name="Screenshot 2017-06-28 00.55.55.png" descr="Screenshot 2017-06-28 00.55.55.png">
            <a:hlinkClick r:id="rId9"/>
          </p:cNvPr>
          <p:cNvPicPr>
            <a:picLocks noChangeAspect="1"/>
          </p:cNvPicPr>
          <p:nvPr/>
        </p:nvPicPr>
        <p:blipFill>
          <a:blip r:embed="rId10">
            <a:extLst/>
          </a:blip>
          <a:stretch>
            <a:fillRect/>
          </a:stretch>
        </p:blipFill>
        <p:spPr>
          <a:xfrm>
            <a:off x="5969420" y="234996"/>
            <a:ext cx="5440681" cy="2991388"/>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Screenshot 2017-06-27 23.58.52.png" descr="Screenshot 2017-06-27 23.58.52.png">
            <a:hlinkClick r:id="rId2"/>
          </p:cNvPr>
          <p:cNvPicPr>
            <a:picLocks noChangeAspect="1"/>
          </p:cNvPicPr>
          <p:nvPr/>
        </p:nvPicPr>
        <p:blipFill>
          <a:blip r:embed="rId3">
            <a:extLst/>
          </a:blip>
          <a:stretch>
            <a:fillRect/>
          </a:stretch>
        </p:blipFill>
        <p:spPr>
          <a:xfrm>
            <a:off x="791097" y="397866"/>
            <a:ext cx="7159343" cy="5037734"/>
          </a:xfrm>
          <a:prstGeom prst="rect">
            <a:avLst/>
          </a:prstGeom>
          <a:ln w="12700">
            <a:miter lim="400000"/>
          </a:ln>
        </p:spPr>
      </p:pic>
      <p:sp>
        <p:nvSpPr>
          <p:cNvPr id="399" name="Interactive Simulation"/>
          <p:cNvSpPr txBox="1"/>
          <p:nvPr/>
        </p:nvSpPr>
        <p:spPr>
          <a:xfrm>
            <a:off x="9547430" y="570575"/>
            <a:ext cx="2227529" cy="120032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3600">
                <a:latin typeface="+mj-lt"/>
                <a:ea typeface="+mj-ea"/>
                <a:cs typeface="+mj-cs"/>
                <a:sym typeface="Calibri"/>
              </a:defRPr>
            </a:pPr>
            <a:r>
              <a:rPr dirty="0" err="1" smtClean="0"/>
              <a:t>Intera</a:t>
            </a:r>
            <a:r>
              <a:rPr lang="de-AT" dirty="0" smtClean="0"/>
              <a:t>k</a:t>
            </a:r>
            <a:r>
              <a:rPr dirty="0" err="1" smtClean="0"/>
              <a:t>tive</a:t>
            </a:r>
            <a:r>
              <a:rPr dirty="0" smtClean="0"/>
              <a:t> </a:t>
            </a:r>
            <a:endParaRPr dirty="0"/>
          </a:p>
          <a:p>
            <a:pPr>
              <a:defRPr sz="3600">
                <a:latin typeface="+mj-lt"/>
                <a:ea typeface="+mj-ea"/>
                <a:cs typeface="+mj-cs"/>
                <a:sym typeface="Calibri"/>
              </a:defRPr>
            </a:pPr>
            <a:r>
              <a:rPr dirty="0"/>
              <a:t>Simulation</a:t>
            </a:r>
          </a:p>
        </p:txBody>
      </p:sp>
      <p:sp>
        <p:nvSpPr>
          <p:cNvPr id="400" name="Exercise: explore it! Find a simulation for your subject!"/>
          <p:cNvSpPr txBox="1"/>
          <p:nvPr/>
        </p:nvSpPr>
        <p:spPr>
          <a:xfrm>
            <a:off x="165522" y="5559838"/>
            <a:ext cx="11637156"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lang="de-AT" dirty="0"/>
              <a:t>Übung: Probiere es aus! Finde ein Programm für Dein Thema!</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2"/>
          <p:cNvSpPr txBox="1"/>
          <p:nvPr/>
        </p:nvSpPr>
        <p:spPr>
          <a:xfrm>
            <a:off x="745958" y="1102712"/>
            <a:ext cx="10684041" cy="5273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8000" b="1" spc="-50">
                <a:solidFill>
                  <a:srgbClr val="1D6295"/>
                </a:solidFill>
                <a:latin typeface="+mj-lt"/>
                <a:ea typeface="+mj-ea"/>
                <a:cs typeface="+mj-cs"/>
                <a:sym typeface="Calibri"/>
              </a:defRPr>
            </a:pPr>
            <a:r>
              <a:rPr dirty="0"/>
              <a:t>I</a:t>
            </a:r>
            <a:r>
              <a:rPr b="0" dirty="0">
                <a:solidFill>
                  <a:srgbClr val="262626"/>
                </a:solidFill>
              </a:rPr>
              <a:t>nfo-</a:t>
            </a:r>
            <a:r>
              <a:rPr dirty="0"/>
              <a:t>C</a:t>
            </a:r>
            <a:r>
              <a:rPr b="0" dirty="0">
                <a:solidFill>
                  <a:srgbClr val="262626"/>
                </a:solidFill>
              </a:rPr>
              <a:t>ommunication  </a:t>
            </a:r>
            <a:r>
              <a:rPr dirty="0">
                <a:solidFill>
                  <a:srgbClr val="134163"/>
                </a:solidFill>
              </a:rPr>
              <a:t>T</a:t>
            </a:r>
            <a:r>
              <a:rPr b="0" dirty="0">
                <a:solidFill>
                  <a:srgbClr val="262626"/>
                </a:solidFill>
              </a:rPr>
              <a:t>echnology</a:t>
            </a:r>
            <a:endParaRPr dirty="0">
              <a:solidFill>
                <a:srgbClr val="262626"/>
              </a:solidFill>
            </a:endParaRPr>
          </a:p>
          <a:p>
            <a:pPr>
              <a:defRPr sz="8000" spc="-50">
                <a:solidFill>
                  <a:srgbClr val="262626"/>
                </a:solidFill>
                <a:latin typeface="+mj-lt"/>
                <a:ea typeface="+mj-ea"/>
                <a:cs typeface="+mj-cs"/>
                <a:sym typeface="Calibri"/>
              </a:defRPr>
            </a:pPr>
            <a:r>
              <a:rPr dirty="0"/>
              <a:t>----------------------------------</a:t>
            </a:r>
          </a:p>
          <a:p>
            <a:pPr algn="r">
              <a:defRPr sz="8000" b="1" spc="-50">
                <a:solidFill>
                  <a:srgbClr val="1D6295"/>
                </a:solidFill>
                <a:latin typeface="+mj-lt"/>
                <a:ea typeface="+mj-ea"/>
                <a:cs typeface="+mj-cs"/>
                <a:sym typeface="Calibri"/>
              </a:defRPr>
            </a:pPr>
            <a:r>
              <a:rPr dirty="0" smtClean="0"/>
              <a:t> </a:t>
            </a:r>
            <a:r>
              <a:rPr lang="de-AT" sz="3200" dirty="0" smtClean="0"/>
              <a:t>Info-Kommunikationstechnik IKT</a:t>
            </a:r>
            <a:r>
              <a:rPr sz="3200" dirty="0" smtClean="0"/>
              <a:t>        </a:t>
            </a:r>
            <a:r>
              <a:rPr sz="9600" dirty="0" smtClean="0"/>
              <a:t>ICT</a:t>
            </a:r>
            <a:endParaRPr sz="9600"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Screenshot 2017-07-03 15.05.40.png" descr="Screenshot 2017-07-03 15.05.40.png"/>
          <p:cNvPicPr>
            <a:picLocks noChangeAspect="1"/>
          </p:cNvPicPr>
          <p:nvPr/>
        </p:nvPicPr>
        <p:blipFill>
          <a:blip r:embed="rId3">
            <a:extLst/>
          </a:blip>
          <a:stretch>
            <a:fillRect/>
          </a:stretch>
        </p:blipFill>
        <p:spPr>
          <a:xfrm>
            <a:off x="311054" y="644986"/>
            <a:ext cx="10480493" cy="5568028"/>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Screenshot 2017-07-03 09.27.34.png" descr="Screenshot 2017-07-03 09.27.34.png">
            <a:hlinkClick r:id="rId3"/>
          </p:cNvPr>
          <p:cNvPicPr>
            <a:picLocks noChangeAspect="1"/>
          </p:cNvPicPr>
          <p:nvPr/>
        </p:nvPicPr>
        <p:blipFill>
          <a:blip r:embed="rId4">
            <a:extLst/>
          </a:blip>
          <a:stretch>
            <a:fillRect/>
          </a:stretch>
        </p:blipFill>
        <p:spPr>
          <a:xfrm>
            <a:off x="554176" y="-143316"/>
            <a:ext cx="10402895" cy="6157027"/>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Screenshot 2017-07-03 09.41.34.png" descr="Screenshot 2017-07-03 09.41.34.png">
            <a:hlinkClick r:id="rId3"/>
          </p:cNvPr>
          <p:cNvPicPr>
            <a:picLocks noChangeAspect="1"/>
          </p:cNvPicPr>
          <p:nvPr/>
        </p:nvPicPr>
        <p:blipFill>
          <a:blip r:embed="rId4">
            <a:extLst/>
          </a:blip>
          <a:stretch>
            <a:fillRect/>
          </a:stretch>
        </p:blipFill>
        <p:spPr>
          <a:xfrm>
            <a:off x="0" y="831887"/>
            <a:ext cx="12192000" cy="5194226"/>
          </a:xfrm>
          <a:prstGeom prst="rect">
            <a:avLst/>
          </a:prstGeom>
          <a:ln w="12700">
            <a:miter lim="400000"/>
          </a:ln>
        </p:spPr>
      </p:pic>
      <p:pic>
        <p:nvPicPr>
          <p:cNvPr id="411" name="Screenshot 2017-07-03 09.45.27.png" descr="Screenshot 2017-07-03 09.45.27.png"/>
          <p:cNvPicPr>
            <a:picLocks noChangeAspect="1"/>
          </p:cNvPicPr>
          <p:nvPr/>
        </p:nvPicPr>
        <p:blipFill>
          <a:blip r:embed="rId5">
            <a:extLst/>
          </a:blip>
          <a:stretch>
            <a:fillRect/>
          </a:stretch>
        </p:blipFill>
        <p:spPr>
          <a:xfrm>
            <a:off x="242853" y="256331"/>
            <a:ext cx="11486306" cy="6858001"/>
          </a:xfrm>
          <a:prstGeom prst="rect">
            <a:avLst/>
          </a:prstGeom>
          <a:ln w="12700">
            <a:miter lim="400000"/>
          </a:ln>
        </p:spPr>
      </p:pic>
      <p:pic>
        <p:nvPicPr>
          <p:cNvPr id="412" name="Screenshot 2017-07-03 09.43.37.png" descr="Screenshot 2017-07-03 09.43.37.png"/>
          <p:cNvPicPr>
            <a:picLocks noChangeAspect="1"/>
          </p:cNvPicPr>
          <p:nvPr/>
        </p:nvPicPr>
        <p:blipFill>
          <a:blip r:embed="rId6">
            <a:extLst/>
          </a:blip>
          <a:stretch>
            <a:fillRect/>
          </a:stretch>
        </p:blipFill>
        <p:spPr>
          <a:xfrm>
            <a:off x="112187" y="813158"/>
            <a:ext cx="12192001" cy="498207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11"/>
                                        </p:tgtEl>
                                        <p:attrNameLst>
                                          <p:attrName>style.visibility</p:attrName>
                                        </p:attrNameLst>
                                      </p:cBhvr>
                                      <p:to>
                                        <p:strVal val="visible"/>
                                      </p:to>
                                    </p:set>
                                    <p:anim calcmode="lin" valueType="num">
                                      <p:cBhvr>
                                        <p:cTn id="7" dur="1750" fill="hold"/>
                                        <p:tgtEl>
                                          <p:spTgt spid="411"/>
                                        </p:tgtEl>
                                        <p:attrNameLst>
                                          <p:attrName>ppt_x</p:attrName>
                                        </p:attrNameLst>
                                      </p:cBhvr>
                                      <p:tavLst>
                                        <p:tav tm="0">
                                          <p:val>
                                            <p:strVal val="0-#ppt_w/2"/>
                                          </p:val>
                                        </p:tav>
                                        <p:tav tm="100000">
                                          <p:val>
                                            <p:strVal val="#ppt_x"/>
                                          </p:val>
                                        </p:tav>
                                      </p:tavLst>
                                    </p:anim>
                                    <p:anim calcmode="lin" valueType="num">
                                      <p:cBhvr>
                                        <p:cTn id="8" dur="1750" fill="hold"/>
                                        <p:tgtEl>
                                          <p:spTgt spid="4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9" fill="hold" grpId="2" nodeType="clickEffect">
                                  <p:stCondLst>
                                    <p:cond delay="0"/>
                                  </p:stCondLst>
                                  <p:iterate>
                                    <p:tmAbs val="0"/>
                                  </p:iterate>
                                  <p:childTnLst>
                                    <p:set>
                                      <p:cBhvr>
                                        <p:cTn id="12" fill="hold"/>
                                        <p:tgtEl>
                                          <p:spTgt spid="412"/>
                                        </p:tgtEl>
                                        <p:attrNameLst>
                                          <p:attrName>style.visibility</p:attrName>
                                        </p:attrNameLst>
                                      </p:cBhvr>
                                      <p:to>
                                        <p:strVal val="visible"/>
                                      </p:to>
                                    </p:set>
                                    <p:anim calcmode="lin" valueType="num">
                                      <p:cBhvr>
                                        <p:cTn id="13" dur="2250" fill="hold"/>
                                        <p:tgtEl>
                                          <p:spTgt spid="412"/>
                                        </p:tgtEl>
                                        <p:attrNameLst>
                                          <p:attrName>ppt_w</p:attrName>
                                        </p:attrNameLst>
                                      </p:cBhvr>
                                      <p:tavLst>
                                        <p:tav tm="0">
                                          <p:val>
                                            <p:fltVal val="0"/>
                                          </p:val>
                                        </p:tav>
                                        <p:tav tm="100000">
                                          <p:val>
                                            <p:strVal val="#ppt_w"/>
                                          </p:val>
                                        </p:tav>
                                      </p:tavLst>
                                    </p:anim>
                                    <p:anim calcmode="lin" valueType="num">
                                      <p:cBhvr>
                                        <p:cTn id="14" dur="2250" fill="hold"/>
                                        <p:tgtEl>
                                          <p:spTgt spid="412"/>
                                        </p:tgtEl>
                                        <p:attrNameLst>
                                          <p:attrName>ppt_h</p:attrName>
                                        </p:attrNameLst>
                                      </p:cBhvr>
                                      <p:tavLst>
                                        <p:tav tm="0">
                                          <p:val>
                                            <p:fltVal val="0"/>
                                          </p:val>
                                        </p:tav>
                                        <p:tav tm="100000">
                                          <p:val>
                                            <p:strVal val="#ppt_h"/>
                                          </p:val>
                                        </p:tav>
                                      </p:tavLst>
                                    </p:anim>
                                    <p:anim calcmode="lin" valueType="num">
                                      <p:cBhvr>
                                        <p:cTn id="15" dur="2250" fill="hold"/>
                                        <p:tgtEl>
                                          <p:spTgt spid="412"/>
                                        </p:tgtEl>
                                        <p:attrNameLst>
                                          <p:attrName>ppt_x</p:attrName>
                                        </p:attrNameLst>
                                      </p:cBhvr>
                                      <p:tavLst>
                                        <p:tav tm="0" fmla="#ppt_x+(cos(-2*pi*(1-$))*-#ppt_x-sin(-2*pi*(1-$))*(1-#ppt_y))*(1-$)">
                                          <p:val>
                                            <p:fltVal val="0"/>
                                          </p:val>
                                        </p:tav>
                                        <p:tav tm="100000">
                                          <p:val>
                                            <p:fltVal val="1"/>
                                          </p:val>
                                        </p:tav>
                                      </p:tavLst>
                                    </p:anim>
                                    <p:anim calcmode="lin" valueType="num">
                                      <p:cBhvr>
                                        <p:cTn id="16" dur="2250" fill="hold"/>
                                        <p:tgtEl>
                                          <p:spTgt spid="4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animBg="1" advAuto="0"/>
      <p:bldP spid="412"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Pedagogical value of ICT"/>
          <p:cNvSpPr txBox="1">
            <a:spLocks noGrp="1"/>
          </p:cNvSpPr>
          <p:nvPr>
            <p:ph type="title"/>
          </p:nvPr>
        </p:nvSpPr>
        <p:spPr>
          <a:prstGeom prst="rect">
            <a:avLst/>
          </a:prstGeom>
        </p:spPr>
        <p:txBody>
          <a:bodyPr/>
          <a:lstStyle/>
          <a:p>
            <a:r>
              <a:rPr dirty="0" smtClean="0"/>
              <a:t>P</a:t>
            </a:r>
            <a:r>
              <a:rPr lang="de-AT" dirty="0" err="1" smtClean="0"/>
              <a:t>ädagogischer</a:t>
            </a:r>
            <a:r>
              <a:rPr lang="de-AT" dirty="0" smtClean="0"/>
              <a:t> Wert der </a:t>
            </a:r>
            <a:r>
              <a:rPr dirty="0" smtClean="0"/>
              <a:t>I</a:t>
            </a:r>
            <a:r>
              <a:rPr lang="de-AT" dirty="0" smtClean="0"/>
              <a:t>K</a:t>
            </a:r>
            <a:r>
              <a:rPr dirty="0" smtClean="0"/>
              <a:t>T</a:t>
            </a:r>
            <a:endParaRPr dirty="0"/>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18" name="Szövegdoboz 6"/>
          <p:cNvSpPr txBox="1"/>
          <p:nvPr/>
        </p:nvSpPr>
        <p:spPr>
          <a:xfrm>
            <a:off x="-2" y="-2"/>
            <a:ext cx="12192003" cy="1523490"/>
          </a:xfrm>
          <a:prstGeom prst="rect">
            <a:avLst/>
          </a:prstGeom>
          <a:solidFill>
            <a:srgbClr val="1482AC">
              <a:alpha val="72000"/>
            </a:srgbClr>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4500">
                <a:solidFill>
                  <a:srgbClr val="FFFFFF"/>
                </a:solidFill>
                <a:latin typeface="+mj-lt"/>
                <a:ea typeface="+mj-ea"/>
                <a:cs typeface="+mj-cs"/>
                <a:sym typeface="Calibri"/>
              </a:defRPr>
            </a:pPr>
            <a:r>
              <a:rPr dirty="0"/>
              <a:t>“</a:t>
            </a:r>
            <a:r>
              <a:rPr dirty="0" smtClean="0"/>
              <a:t>Ne</a:t>
            </a:r>
            <a:r>
              <a:rPr lang="de-AT" dirty="0" err="1" smtClean="0"/>
              <a:t>ue</a:t>
            </a:r>
            <a:r>
              <a:rPr lang="de-AT" dirty="0" smtClean="0"/>
              <a:t> Technologie verbreitet sich rasch, neues Denken ist dagegen rar</a:t>
            </a:r>
            <a:r>
              <a:rPr sz="4800" dirty="0" smtClean="0"/>
              <a:t>” </a:t>
            </a:r>
            <a:endParaRPr sz="4800" dirty="0"/>
          </a:p>
        </p:txBody>
      </p:sp>
      <p:sp>
        <p:nvSpPr>
          <p:cNvPr id="419" name="Szövegdoboz 8"/>
          <p:cNvSpPr txBox="1"/>
          <p:nvPr/>
        </p:nvSpPr>
        <p:spPr>
          <a:xfrm>
            <a:off x="-1" y="2703607"/>
            <a:ext cx="12192001" cy="2308320"/>
          </a:xfrm>
          <a:prstGeom prst="rect">
            <a:avLst/>
          </a:prstGeom>
          <a:solidFill>
            <a:srgbClr val="65481D">
              <a:alpha val="47000"/>
            </a:srgbClr>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3600">
                <a:solidFill>
                  <a:srgbClr val="FFFFFF"/>
                </a:solidFill>
                <a:latin typeface="+mj-lt"/>
                <a:ea typeface="+mj-ea"/>
                <a:cs typeface="+mj-cs"/>
                <a:sym typeface="Calibri"/>
              </a:defRPr>
            </a:pPr>
            <a:r>
              <a:rPr lang="de-AT" dirty="0" smtClean="0"/>
              <a:t>Es ist nie rein um Technologie gegangen und das wird es auch in Zukunft nicht: </a:t>
            </a:r>
            <a:endParaRPr dirty="0"/>
          </a:p>
          <a:p>
            <a:pPr algn="ctr">
              <a:defRPr sz="3600">
                <a:solidFill>
                  <a:srgbClr val="FFFFFF"/>
                </a:solidFill>
                <a:latin typeface="+mj-lt"/>
                <a:ea typeface="+mj-ea"/>
                <a:cs typeface="+mj-cs"/>
                <a:sym typeface="Calibri"/>
              </a:defRPr>
            </a:pPr>
            <a:r>
              <a:rPr dirty="0" smtClean="0"/>
              <a:t>G</a:t>
            </a:r>
            <a:r>
              <a:rPr lang="de-AT" dirty="0" smtClean="0"/>
              <a:t>UTER UNTERRICHT wird nie durch irgendeine Art von Technologie ersetzt werden</a:t>
            </a:r>
            <a:r>
              <a:rPr dirty="0" smtClean="0"/>
              <a:t>!</a:t>
            </a:r>
            <a:endParaRPr dirty="0"/>
          </a:p>
        </p:txBody>
      </p:sp>
      <p:sp>
        <p:nvSpPr>
          <p:cNvPr id="420" name="Szövegdoboz 9"/>
          <p:cNvSpPr txBox="1"/>
          <p:nvPr/>
        </p:nvSpPr>
        <p:spPr>
          <a:xfrm>
            <a:off x="9677400" y="644966"/>
            <a:ext cx="2438400" cy="459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solidFill>
                  <a:srgbClr val="FFFFFF"/>
                </a:solidFill>
                <a:latin typeface="+mj-lt"/>
                <a:ea typeface="+mj-ea"/>
                <a:cs typeface="+mj-cs"/>
                <a:sym typeface="Calibri"/>
              </a:defRPr>
            </a:pPr>
            <a:r>
              <a:t>Sir</a:t>
            </a:r>
            <a:r>
              <a:rPr>
                <a:solidFill>
                  <a:srgbClr val="000000"/>
                </a:solidFill>
              </a:rPr>
              <a:t> </a:t>
            </a:r>
            <a:r>
              <a:t>Peter</a:t>
            </a:r>
            <a:r>
              <a:rPr>
                <a:solidFill>
                  <a:srgbClr val="000000"/>
                </a:solidFill>
              </a:rPr>
              <a:t> </a:t>
            </a:r>
            <a:r>
              <a:t>Blake</a:t>
            </a:r>
          </a:p>
        </p:txBody>
      </p:sp>
      <p:sp>
        <p:nvSpPr>
          <p:cNvPr id="421" name="Téglalap 6"/>
          <p:cNvSpPr txBox="1"/>
          <p:nvPr/>
        </p:nvSpPr>
        <p:spPr>
          <a:xfrm>
            <a:off x="183896" y="6393934"/>
            <a:ext cx="7690102"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FFFFFF"/>
                </a:solidFill>
                <a:latin typeface="+mj-lt"/>
                <a:ea typeface="+mj-ea"/>
                <a:cs typeface="+mj-cs"/>
                <a:sym typeface="Calibri"/>
              </a:defRPr>
            </a:pPr>
            <a:r>
              <a:t>U2E3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If we teach today’s students as we taught yesterday’s, we rob our children of tomorrow.” (J.Dewey, 1916)"/>
          <p:cNvSpPr txBox="1"/>
          <p:nvPr/>
        </p:nvSpPr>
        <p:spPr>
          <a:xfrm>
            <a:off x="1727743" y="2364285"/>
            <a:ext cx="9455099" cy="230832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914400">
              <a:defRPr sz="3600">
                <a:latin typeface="+mj-lt"/>
                <a:ea typeface="+mj-ea"/>
                <a:cs typeface="+mj-cs"/>
                <a:sym typeface="Calibri"/>
              </a:defRPr>
            </a:lvl1pPr>
          </a:lstStyle>
          <a:p>
            <a:r>
              <a:rPr dirty="0" smtClean="0"/>
              <a:t>“</a:t>
            </a:r>
            <a:r>
              <a:rPr lang="de-AT" dirty="0" smtClean="0"/>
              <a:t>Wenn wir unsere heutigen Schüler/innen so unterrichten wie die von früher, werden wir unseren Kindern die Zukunft rauben</a:t>
            </a:r>
            <a:r>
              <a:rPr dirty="0" smtClean="0"/>
              <a:t>.” </a:t>
            </a:r>
            <a:r>
              <a:rPr dirty="0"/>
              <a:t>(</a:t>
            </a:r>
            <a:r>
              <a:rPr dirty="0" err="1"/>
              <a:t>J.Dewey</a:t>
            </a:r>
            <a:r>
              <a:rPr dirty="0"/>
              <a:t>, 1916)</a:t>
            </a:r>
          </a:p>
        </p:txBody>
      </p:sp>
      <p:sp>
        <p:nvSpPr>
          <p:cNvPr id="426" name="Téglalap 6"/>
          <p:cNvSpPr txBox="1"/>
          <p:nvPr/>
        </p:nvSpPr>
        <p:spPr>
          <a:xfrm>
            <a:off x="183896" y="6393934"/>
            <a:ext cx="7690102"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FFFFFF"/>
                </a:solidFill>
                <a:latin typeface="+mj-lt"/>
                <a:ea typeface="+mj-ea"/>
                <a:cs typeface="+mj-cs"/>
                <a:sym typeface="Calibri"/>
              </a:defRPr>
            </a:pPr>
            <a:r>
              <a:t>U2E3</a:t>
            </a:r>
          </a:p>
        </p:txBody>
      </p:sp>
      <p:sp>
        <p:nvSpPr>
          <p:cNvPr id="427" name="However …"/>
          <p:cNvSpPr txBox="1"/>
          <p:nvPr/>
        </p:nvSpPr>
        <p:spPr>
          <a:xfrm>
            <a:off x="4323472" y="1288384"/>
            <a:ext cx="3284696" cy="646327"/>
          </a:xfrm>
          <a:prstGeom prst="rect">
            <a:avLst/>
          </a:prstGeom>
          <a:solidFill>
            <a:schemeClr val="accent2"/>
          </a:solidFill>
          <a:ln w="25400">
            <a:solidFill>
              <a:srgbClr val="1C6090"/>
            </a:solidFill>
          </a:ln>
          <a:effectLst>
            <a:outerShdw blurRad="38100" dist="25400" dir="2700000" rotWithShape="0">
              <a:srgbClr val="000000">
                <a:alpha val="60000"/>
              </a:srgbClr>
            </a:outerShdw>
          </a:effectLst>
          <a:extLst>
            <a:ext uri="{C572A759-6A51-4108-AA02-DFA0A04FC94B}">
              <ma14:wrappingTextBoxFlag xmlns="" xmlns:ma14="http://schemas.microsoft.com/office/mac/drawingml/2011/main" val="1"/>
            </a:ext>
          </a:extLst>
        </p:spPr>
        <p:txBody>
          <a:bodyPr wrap="square" lIns="45718" tIns="45718" rIns="45718" bIns="45718">
            <a:spAutoFit/>
          </a:bodyPr>
          <a:lstStyle>
            <a:lvl1pPr>
              <a:defRPr sz="3600">
                <a:solidFill>
                  <a:srgbClr val="FFFFFF"/>
                </a:solidFill>
              </a:defRPr>
            </a:lvl1pPr>
          </a:lstStyle>
          <a:p>
            <a:pPr>
              <a:defRPr sz="1800"/>
            </a:pPr>
            <a:r>
              <a:rPr lang="de-AT" sz="3600" dirty="0" smtClean="0"/>
              <a:t>Allerdings</a:t>
            </a:r>
            <a:r>
              <a:rPr sz="3600" dirty="0" smtClean="0"/>
              <a:t> </a:t>
            </a:r>
            <a:r>
              <a:rPr sz="3600" dirty="0"/>
              <a: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Kép 2" descr="Kép 2"/>
          <p:cNvPicPr>
            <a:picLocks noChangeAspect="1"/>
          </p:cNvPicPr>
          <p:nvPr/>
        </p:nvPicPr>
        <p:blipFill>
          <a:blip r:embed="rId2">
            <a:extLst/>
          </a:blip>
          <a:srcRect l="43350" t="5687"/>
          <a:stretch>
            <a:fillRect/>
          </a:stretch>
        </p:blipFill>
        <p:spPr>
          <a:xfrm>
            <a:off x="1458179" y="1668263"/>
            <a:ext cx="3453385" cy="3521461"/>
          </a:xfrm>
          <a:prstGeom prst="rect">
            <a:avLst/>
          </a:prstGeom>
          <a:ln w="12700">
            <a:miter lim="400000"/>
          </a:ln>
        </p:spPr>
      </p:pic>
      <p:sp>
        <p:nvSpPr>
          <p:cNvPr id="432" name="“I do not see much sense in trying to prepare children for using intelligent IT systems of the future by using pedagogical methods from the day-before-yesterday.” (B. Komenczy, 1999)"/>
          <p:cNvSpPr txBox="1"/>
          <p:nvPr/>
        </p:nvSpPr>
        <p:spPr>
          <a:xfrm>
            <a:off x="5933869" y="1352550"/>
            <a:ext cx="4393529" cy="408111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just">
              <a:lnSpc>
                <a:spcPct val="90000"/>
              </a:lnSpc>
              <a:spcBef>
                <a:spcPts val="1200"/>
              </a:spcBef>
              <a:defRPr sz="3200">
                <a:latin typeface="+mj-lt"/>
                <a:ea typeface="+mj-ea"/>
                <a:cs typeface="+mj-cs"/>
                <a:sym typeface="Calibri"/>
              </a:defRPr>
            </a:lvl1pPr>
          </a:lstStyle>
          <a:p>
            <a:r>
              <a:rPr dirty="0" smtClean="0"/>
              <a:t>“</a:t>
            </a:r>
            <a:r>
              <a:rPr lang="de-AT" dirty="0" smtClean="0"/>
              <a:t>Ich erkenne nicht viel Sinn darin, unsere Kinder auf intelligente IT-Systeme vorzubereiten, indem pädagogische Methoden aus der Steinzeit angewendet werden</a:t>
            </a:r>
            <a:r>
              <a:rPr dirty="0" smtClean="0"/>
              <a:t>.” </a:t>
            </a:r>
            <a:r>
              <a:rPr dirty="0"/>
              <a:t>(B. </a:t>
            </a:r>
            <a:r>
              <a:rPr dirty="0" err="1"/>
              <a:t>Komenczy</a:t>
            </a:r>
            <a:r>
              <a:rPr dirty="0"/>
              <a:t>, 1999)</a:t>
            </a:r>
          </a:p>
        </p:txBody>
      </p:sp>
      <p:sp>
        <p:nvSpPr>
          <p:cNvPr id="433" name=".. and …"/>
          <p:cNvSpPr txBox="1"/>
          <p:nvPr/>
        </p:nvSpPr>
        <p:spPr>
          <a:xfrm>
            <a:off x="2057222" y="547779"/>
            <a:ext cx="2535630" cy="1200325"/>
          </a:xfrm>
          <a:prstGeom prst="rect">
            <a:avLst/>
          </a:prstGeom>
          <a:solidFill>
            <a:schemeClr val="accent2"/>
          </a:solidFill>
          <a:ln w="25400">
            <a:solidFill>
              <a:srgbClr val="1C6090"/>
            </a:solidFill>
          </a:ln>
          <a:effectLst>
            <a:outerShdw blurRad="38100" dist="25400" dir="2700000" rotWithShape="0">
              <a:srgbClr val="000000">
                <a:alpha val="60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lvl1pPr>
              <a:defRPr sz="3600">
                <a:solidFill>
                  <a:srgbClr val="FFFFFF"/>
                </a:solidFill>
              </a:defRPr>
            </a:lvl1pPr>
          </a:lstStyle>
          <a:p>
            <a:pPr>
              <a:defRPr sz="1800"/>
            </a:pPr>
            <a:r>
              <a:rPr sz="3600" dirty="0"/>
              <a:t>.. </a:t>
            </a:r>
            <a:r>
              <a:rPr lang="de-AT" sz="3600" dirty="0" err="1" smtClean="0"/>
              <a:t>un</a:t>
            </a:r>
            <a:r>
              <a:rPr sz="3600" dirty="0" smtClean="0"/>
              <a:t>d </a:t>
            </a:r>
            <a:r>
              <a:rPr lang="de-AT" sz="3600" dirty="0" smtClean="0"/>
              <a:t>noch was</a:t>
            </a:r>
            <a:r>
              <a:rPr sz="3600" dirty="0" smtClean="0"/>
              <a:t>…</a:t>
            </a:r>
            <a:endParaRPr sz="3600" dirty="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Kép 1" descr="Kép 1"/>
          <p:cNvPicPr>
            <a:picLocks noChangeAspect="1"/>
          </p:cNvPicPr>
          <p:nvPr/>
        </p:nvPicPr>
        <p:blipFill>
          <a:blip r:embed="rId3">
            <a:extLst/>
          </a:blip>
          <a:stretch>
            <a:fillRect/>
          </a:stretch>
        </p:blipFill>
        <p:spPr>
          <a:xfrm>
            <a:off x="1390650" y="7993"/>
            <a:ext cx="10058400" cy="6366375"/>
          </a:xfrm>
          <a:prstGeom prst="rect">
            <a:avLst/>
          </a:prstGeom>
          <a:ln w="12700">
            <a:miter lim="400000"/>
          </a:ln>
        </p:spPr>
      </p:pic>
      <p:sp>
        <p:nvSpPr>
          <p:cNvPr id="436" name="Téglalap 2"/>
          <p:cNvSpPr txBox="1"/>
          <p:nvPr/>
        </p:nvSpPr>
        <p:spPr>
          <a:xfrm>
            <a:off x="5749309" y="6469617"/>
            <a:ext cx="5995056"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mj-lt"/>
                <a:ea typeface="+mj-ea"/>
                <a:cs typeface="+mj-cs"/>
                <a:sym typeface="Calibri"/>
              </a:defRPr>
            </a:lvl1pPr>
          </a:lstStyle>
          <a:p>
            <a:r>
              <a:t>http://matwww.ee.tut.fi/wesqu/liitteet/usefulness_of_web.pdf</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Kép 6" descr="Kép 6"/>
          <p:cNvPicPr>
            <a:picLocks noChangeAspect="1"/>
          </p:cNvPicPr>
          <p:nvPr/>
        </p:nvPicPr>
        <p:blipFill>
          <a:blip r:embed="rId3">
            <a:extLst/>
          </a:blip>
          <a:srcRect r="85412"/>
          <a:stretch>
            <a:fillRect/>
          </a:stretch>
        </p:blipFill>
        <p:spPr>
          <a:xfrm>
            <a:off x="11582399" y="3723937"/>
            <a:ext cx="609602" cy="3134063"/>
          </a:xfrm>
          <a:prstGeom prst="rect">
            <a:avLst/>
          </a:prstGeom>
          <a:ln w="12700">
            <a:miter lim="400000"/>
          </a:ln>
        </p:spPr>
      </p:pic>
      <p:pic>
        <p:nvPicPr>
          <p:cNvPr id="441" name="Kép 2" descr="Kép 2"/>
          <p:cNvPicPr>
            <a:picLocks noChangeAspect="1"/>
          </p:cNvPicPr>
          <p:nvPr/>
        </p:nvPicPr>
        <p:blipFill>
          <a:blip r:embed="rId4">
            <a:extLst/>
          </a:blip>
          <a:stretch>
            <a:fillRect/>
          </a:stretch>
        </p:blipFill>
        <p:spPr>
          <a:xfrm>
            <a:off x="1211580" y="0"/>
            <a:ext cx="9944101" cy="6121400"/>
          </a:xfrm>
          <a:prstGeom prst="rect">
            <a:avLst/>
          </a:prstGeom>
          <a:ln w="12700">
            <a:miter lim="400000"/>
          </a:ln>
        </p:spPr>
      </p:pic>
      <p:sp>
        <p:nvSpPr>
          <p:cNvPr id="442" name="Téglalap 8"/>
          <p:cNvSpPr txBox="1"/>
          <p:nvPr/>
        </p:nvSpPr>
        <p:spPr>
          <a:xfrm>
            <a:off x="5749309" y="6469617"/>
            <a:ext cx="5995056"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mj-lt"/>
                <a:ea typeface="+mj-ea"/>
                <a:cs typeface="+mj-cs"/>
                <a:sym typeface="Calibri"/>
              </a:defRPr>
            </a:lvl1pPr>
          </a:lstStyle>
          <a:p>
            <a:r>
              <a:t>http://matwww.ee.tut.fi/wesqu/liitteet/usefulness_of_web.pdf</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ext"/>
          <p:cNvSpPr txBox="1"/>
          <p:nvPr/>
        </p:nvSpPr>
        <p:spPr>
          <a:xfrm>
            <a:off x="1251264" y="5929787"/>
            <a:ext cx="167651"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2"/>
              </a:defRPr>
            </a:lvl1pPr>
          </a:lstStyle>
          <a:p>
            <a:pPr>
              <a:defRPr u="none">
                <a:solidFill>
                  <a:srgbClr val="000000"/>
                </a:solidFill>
                <a:uFillTx/>
              </a:defRPr>
            </a:pPr>
            <a:r>
              <a:rPr u="sng">
                <a:solidFill>
                  <a:srgbClr val="0000FF"/>
                </a:solidFill>
                <a:uFill>
                  <a:solidFill>
                    <a:srgbClr val="0000FF"/>
                  </a:solidFill>
                </a:uFill>
                <a:hlinkClick r:id="rId2"/>
              </a:rPr>
              <a:t> </a:t>
            </a:r>
          </a:p>
        </p:txBody>
      </p:sp>
      <p:pic>
        <p:nvPicPr>
          <p:cNvPr id="447" name="icons-842860__480.png" descr="icons-842860__480.png"/>
          <p:cNvPicPr>
            <a:picLocks noChangeAspect="1"/>
          </p:cNvPicPr>
          <p:nvPr/>
        </p:nvPicPr>
        <p:blipFill>
          <a:blip r:embed="rId3">
            <a:extLst/>
          </a:blip>
          <a:stretch>
            <a:fillRect/>
          </a:stretch>
        </p:blipFill>
        <p:spPr>
          <a:xfrm>
            <a:off x="10587061" y="746223"/>
            <a:ext cx="917788" cy="917789"/>
          </a:xfrm>
          <a:prstGeom prst="rect">
            <a:avLst/>
          </a:prstGeom>
          <a:ln w="12700">
            <a:miter lim="400000"/>
          </a:ln>
        </p:spPr>
      </p:pic>
      <p:sp>
        <p:nvSpPr>
          <p:cNvPr id="448" name="Rectangle 2"/>
          <p:cNvSpPr txBox="1"/>
          <p:nvPr/>
        </p:nvSpPr>
        <p:spPr>
          <a:xfrm>
            <a:off x="1039734" y="697714"/>
            <a:ext cx="10684042" cy="42165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8000" b="1" spc="-50">
                <a:solidFill>
                  <a:srgbClr val="1D6295"/>
                </a:solidFill>
                <a:latin typeface="+mj-lt"/>
                <a:ea typeface="+mj-ea"/>
                <a:cs typeface="+mj-cs"/>
                <a:sym typeface="Calibri"/>
              </a:defRPr>
            </a:pPr>
            <a:r>
              <a:rPr lang="de-AT" dirty="0" smtClean="0"/>
              <a:t>Übung</a:t>
            </a:r>
            <a:r>
              <a:rPr dirty="0" smtClean="0"/>
              <a:t> </a:t>
            </a:r>
            <a:r>
              <a:rPr dirty="0"/>
              <a:t>2</a:t>
            </a:r>
            <a:endParaRPr dirty="0">
              <a:solidFill>
                <a:srgbClr val="262626"/>
              </a:solidFill>
            </a:endParaRPr>
          </a:p>
          <a:p>
            <a:pPr>
              <a:defRPr sz="8000" spc="-50">
                <a:solidFill>
                  <a:srgbClr val="262626"/>
                </a:solidFill>
                <a:latin typeface="+mj-lt"/>
                <a:ea typeface="+mj-ea"/>
                <a:cs typeface="+mj-cs"/>
                <a:sym typeface="Calibri"/>
              </a:defRPr>
            </a:pPr>
            <a:r>
              <a:rPr dirty="0"/>
              <a:t>----------------------------------</a:t>
            </a:r>
          </a:p>
          <a:p>
            <a:pPr>
              <a:defRPr sz="6400" spc="-40">
                <a:solidFill>
                  <a:srgbClr val="1D6295"/>
                </a:solidFill>
                <a:latin typeface="+mj-lt"/>
                <a:ea typeface="+mj-ea"/>
                <a:cs typeface="+mj-cs"/>
                <a:sym typeface="Calibri"/>
              </a:defRPr>
            </a:pPr>
            <a:r>
              <a:rPr lang="de-AT" sz="5400" dirty="0" smtClean="0"/>
              <a:t>Bewertung des pädagogischen Werts des gewählten Werkzeugs</a:t>
            </a:r>
            <a:endParaRPr sz="5400" dirty="0"/>
          </a:p>
        </p:txBody>
      </p:sp>
      <p:sp>
        <p:nvSpPr>
          <p:cNvPr id="449" name="Text"/>
          <p:cNvSpPr txBox="1"/>
          <p:nvPr/>
        </p:nvSpPr>
        <p:spPr>
          <a:xfrm>
            <a:off x="1179913" y="5458775"/>
            <a:ext cx="167651"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4"/>
              </a:defRPr>
            </a:lvl1pPr>
          </a:lstStyle>
          <a:p>
            <a:pPr>
              <a:defRPr u="none">
                <a:solidFill>
                  <a:srgbClr val="000000"/>
                </a:solidFill>
                <a:uFillTx/>
              </a:defRPr>
            </a:pPr>
            <a:r>
              <a:rPr u="sng">
                <a:solidFill>
                  <a:srgbClr val="0000FF"/>
                </a:solidFill>
                <a:uFill>
                  <a:solidFill>
                    <a:srgbClr val="0000FF"/>
                  </a:solidFill>
                </a:uFill>
                <a:hlinkClick r:id="rId4"/>
              </a:rPr>
              <a: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png" descr="image.png"/>
          <p:cNvPicPr>
            <a:picLocks noChangeAspect="1"/>
          </p:cNvPicPr>
          <p:nvPr/>
        </p:nvPicPr>
        <p:blipFill>
          <a:blip r:embed="rId2">
            <a:extLst/>
          </a:blip>
          <a:stretch>
            <a:fillRect/>
          </a:stretch>
        </p:blipFill>
        <p:spPr>
          <a:xfrm>
            <a:off x="2146845" y="4741664"/>
            <a:ext cx="2076154" cy="1647528"/>
          </a:xfrm>
          <a:prstGeom prst="rect">
            <a:avLst/>
          </a:prstGeom>
          <a:ln w="12700">
            <a:miter lim="400000"/>
          </a:ln>
        </p:spPr>
      </p:pic>
      <p:pic>
        <p:nvPicPr>
          <p:cNvPr id="197" name="C64" descr="C64"/>
          <p:cNvPicPr>
            <a:picLocks noChangeAspect="1"/>
          </p:cNvPicPr>
          <p:nvPr/>
        </p:nvPicPr>
        <p:blipFill>
          <a:blip r:embed="rId3">
            <a:extLst/>
          </a:blip>
          <a:stretch>
            <a:fillRect/>
          </a:stretch>
        </p:blipFill>
        <p:spPr>
          <a:xfrm>
            <a:off x="3514204" y="3985989"/>
            <a:ext cx="1660922" cy="1106166"/>
          </a:xfrm>
          <a:prstGeom prst="rect">
            <a:avLst/>
          </a:prstGeom>
          <a:ln w="12700">
            <a:miter lim="400000"/>
          </a:ln>
        </p:spPr>
      </p:pic>
      <p:pic>
        <p:nvPicPr>
          <p:cNvPr id="198" name="image.png" descr="image.png"/>
          <p:cNvPicPr>
            <a:picLocks noChangeAspect="1"/>
          </p:cNvPicPr>
          <p:nvPr/>
        </p:nvPicPr>
        <p:blipFill>
          <a:blip r:embed="rId4">
            <a:extLst/>
          </a:blip>
          <a:stretch>
            <a:fillRect/>
          </a:stretch>
        </p:blipFill>
        <p:spPr>
          <a:xfrm>
            <a:off x="8982521" y="0"/>
            <a:ext cx="1539256" cy="1466702"/>
          </a:xfrm>
          <a:prstGeom prst="rect">
            <a:avLst/>
          </a:prstGeom>
          <a:ln w="12700">
            <a:miter lim="400000"/>
          </a:ln>
        </p:spPr>
      </p:pic>
      <p:pic>
        <p:nvPicPr>
          <p:cNvPr id="199" name="image.png" descr="image.png"/>
          <p:cNvPicPr>
            <a:picLocks noChangeAspect="1"/>
          </p:cNvPicPr>
          <p:nvPr/>
        </p:nvPicPr>
        <p:blipFill>
          <a:blip r:embed="rId5">
            <a:extLst/>
          </a:blip>
          <a:stretch>
            <a:fillRect/>
          </a:stretch>
        </p:blipFill>
        <p:spPr>
          <a:xfrm>
            <a:off x="4880446" y="2922240"/>
            <a:ext cx="1560464" cy="1446610"/>
          </a:xfrm>
          <a:prstGeom prst="rect">
            <a:avLst/>
          </a:prstGeom>
          <a:ln w="12700">
            <a:miter lim="400000"/>
          </a:ln>
        </p:spPr>
      </p:pic>
      <p:pic>
        <p:nvPicPr>
          <p:cNvPr id="200" name="image.png" descr="image.png"/>
          <p:cNvPicPr>
            <a:picLocks noChangeAspect="1"/>
          </p:cNvPicPr>
          <p:nvPr/>
        </p:nvPicPr>
        <p:blipFill>
          <a:blip r:embed="rId6">
            <a:extLst/>
          </a:blip>
          <a:stretch>
            <a:fillRect/>
          </a:stretch>
        </p:blipFill>
        <p:spPr>
          <a:xfrm>
            <a:off x="5994424" y="2011412"/>
            <a:ext cx="1478981" cy="1526977"/>
          </a:xfrm>
          <a:prstGeom prst="rect">
            <a:avLst/>
          </a:prstGeom>
          <a:ln w="12700">
            <a:miter lim="400000"/>
          </a:ln>
        </p:spPr>
      </p:pic>
      <p:pic>
        <p:nvPicPr>
          <p:cNvPr id="201" name="image.png" descr="image.png"/>
          <p:cNvPicPr>
            <a:picLocks noChangeAspect="1"/>
          </p:cNvPicPr>
          <p:nvPr/>
        </p:nvPicPr>
        <p:blipFill>
          <a:blip r:embed="rId7">
            <a:extLst/>
          </a:blip>
          <a:stretch>
            <a:fillRect/>
          </a:stretch>
        </p:blipFill>
        <p:spPr>
          <a:xfrm>
            <a:off x="7768083" y="795858"/>
            <a:ext cx="1714501" cy="1318246"/>
          </a:xfrm>
          <a:prstGeom prst="rect">
            <a:avLst/>
          </a:prstGeom>
          <a:ln w="12700">
            <a:miter lim="400000"/>
          </a:ln>
        </p:spPr>
      </p:pic>
      <p:pic>
        <p:nvPicPr>
          <p:cNvPr id="202" name="image.png" descr="image.png"/>
          <p:cNvPicPr>
            <a:picLocks noChangeAspect="1"/>
          </p:cNvPicPr>
          <p:nvPr/>
        </p:nvPicPr>
        <p:blipFill>
          <a:blip r:embed="rId8">
            <a:extLst/>
          </a:blip>
          <a:stretch>
            <a:fillRect/>
          </a:stretch>
        </p:blipFill>
        <p:spPr>
          <a:xfrm>
            <a:off x="7311553" y="1756916"/>
            <a:ext cx="1506886" cy="1509118"/>
          </a:xfrm>
          <a:prstGeom prst="rect">
            <a:avLst/>
          </a:prstGeom>
          <a:ln w="12700">
            <a:miter lim="400000"/>
          </a:ln>
        </p:spPr>
      </p:pic>
      <p:grpSp>
        <p:nvGrpSpPr>
          <p:cNvPr id="205" name="Group"/>
          <p:cNvGrpSpPr/>
          <p:nvPr/>
        </p:nvGrpSpPr>
        <p:grpSpPr>
          <a:xfrm>
            <a:off x="5313104" y="3337166"/>
            <a:ext cx="5341934" cy="3727638"/>
            <a:chOff x="0" y="0"/>
            <a:chExt cx="5341933" cy="3727636"/>
          </a:xfrm>
        </p:grpSpPr>
        <p:sp>
          <p:nvSpPr>
            <p:cNvPr id="203" name="Shape"/>
            <p:cNvSpPr/>
            <p:nvPr/>
          </p:nvSpPr>
          <p:spPr>
            <a:xfrm rot="19881768">
              <a:off x="-12963" y="1205812"/>
              <a:ext cx="5367859" cy="1316014"/>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DDDDDD"/>
            </a:solidFill>
            <a:ln w="12700" cap="flat">
              <a:noFill/>
              <a:miter lim="400000"/>
            </a:ln>
            <a:effectLst/>
          </p:spPr>
          <p:txBody>
            <a:bodyPr wrap="square" lIns="32146" tIns="32146" rIns="32146" bIns="32146" numCol="1" anchor="ctr">
              <a:noAutofit/>
            </a:bodyPr>
            <a:lstStyle/>
            <a:p>
              <a:pPr algn="ctr" defTabSz="642937">
                <a:defRPr sz="3000">
                  <a:solidFill>
                    <a:srgbClr val="FFFFFF"/>
                  </a:solidFill>
                  <a:latin typeface="Gill Sans Light"/>
                  <a:ea typeface="Gill Sans Light"/>
                  <a:cs typeface="Gill Sans Light"/>
                  <a:sym typeface="Gill Sans Light"/>
                </a:defRPr>
              </a:pPr>
              <a:endParaRPr/>
            </a:p>
          </p:txBody>
        </p:sp>
        <p:sp>
          <p:nvSpPr>
            <p:cNvPr id="204" name="60 years"/>
            <p:cNvSpPr txBox="1"/>
            <p:nvPr/>
          </p:nvSpPr>
          <p:spPr>
            <a:xfrm rot="19881768">
              <a:off x="1909113" y="1569230"/>
              <a:ext cx="1670933" cy="5087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2141" tIns="32141" rIns="32141" bIns="32141" numCol="1" anchor="ctr">
              <a:spAutoFit/>
            </a:bodyPr>
            <a:lstStyle>
              <a:lvl1pPr algn="ctr" defTabSz="642937">
                <a:defRPr sz="3000" b="1">
                  <a:latin typeface="Gill Sans"/>
                  <a:ea typeface="Gill Sans"/>
                  <a:cs typeface="Gill Sans"/>
                  <a:sym typeface="Gill Sans"/>
                </a:defRPr>
              </a:lvl1pPr>
            </a:lstStyle>
            <a:p>
              <a:r>
                <a:t>60 years</a:t>
              </a:r>
            </a:p>
          </p:txBody>
        </p:sp>
      </p:grpSp>
      <p:pic>
        <p:nvPicPr>
          <p:cNvPr id="206" name="image.png" descr="image.png"/>
          <p:cNvPicPr>
            <a:picLocks noChangeAspect="1"/>
          </p:cNvPicPr>
          <p:nvPr/>
        </p:nvPicPr>
        <p:blipFill>
          <a:blip r:embed="rId9">
            <a:extLst/>
          </a:blip>
          <a:stretch>
            <a:fillRect/>
          </a:stretch>
        </p:blipFill>
        <p:spPr>
          <a:xfrm>
            <a:off x="5841503" y="593824"/>
            <a:ext cx="1735709" cy="1300386"/>
          </a:xfrm>
          <a:prstGeom prst="rect">
            <a:avLst/>
          </a:prstGeom>
          <a:ln w="12700">
            <a:miter lim="400000"/>
          </a:ln>
        </p:spPr>
      </p:pic>
      <p:sp>
        <p:nvSpPr>
          <p:cNvPr id="207" name="Technological convergence"/>
          <p:cNvSpPr txBox="1"/>
          <p:nvPr/>
        </p:nvSpPr>
        <p:spPr>
          <a:xfrm>
            <a:off x="9777263" y="1692097"/>
            <a:ext cx="2025924" cy="803574"/>
          </a:xfrm>
          <a:prstGeom prst="rect">
            <a:avLst/>
          </a:prstGeom>
          <a:ln w="12700">
            <a:miter lim="400000"/>
          </a:ln>
          <a:extLst>
            <a:ext uri="{C572A759-6A51-4108-AA02-DFA0A04FC94B}">
              <ma14:wrappingTextBoxFlag xmlns="" xmlns:ma14="http://schemas.microsoft.com/office/mac/drawingml/2011/main" val="1"/>
            </a:ext>
          </a:extLst>
        </p:spPr>
        <p:txBody>
          <a:bodyPr lIns="32141" tIns="32141" rIns="32141" bIns="32141">
            <a:spAutoFit/>
          </a:bodyPr>
          <a:lstStyle>
            <a:lvl1pPr algn="ctr" defTabSz="642937">
              <a:spcBef>
                <a:spcPts val="1100"/>
              </a:spcBef>
              <a:defRPr sz="2400" b="1">
                <a:solidFill>
                  <a:srgbClr val="414141"/>
                </a:solidFill>
                <a:latin typeface="+mj-lt"/>
                <a:ea typeface="+mj-ea"/>
                <a:cs typeface="+mj-cs"/>
                <a:sym typeface="Calibri"/>
              </a:defRPr>
            </a:lvl1pPr>
          </a:lstStyle>
          <a:p>
            <a:r>
              <a:rPr lang="de-AT" dirty="0" smtClean="0"/>
              <a:t>Einklang der Technologie</a:t>
            </a:r>
            <a:endParaRPr dirty="0"/>
          </a:p>
        </p:txBody>
      </p:sp>
      <p:sp>
        <p:nvSpPr>
          <p:cNvPr id="208" name="Hardware"/>
          <p:cNvSpPr txBox="1"/>
          <p:nvPr/>
        </p:nvSpPr>
        <p:spPr>
          <a:xfrm>
            <a:off x="985709" y="868975"/>
            <a:ext cx="3088906" cy="750084"/>
          </a:xfrm>
          <a:prstGeom prst="rect">
            <a:avLst/>
          </a:prstGeom>
          <a:ln w="12700">
            <a:miter lim="400000"/>
          </a:ln>
          <a:extLst>
            <a:ext uri="{C572A759-6A51-4108-AA02-DFA0A04FC94B}">
              <ma14:wrappingTextBoxFlag xmlns="" xmlns:ma14="http://schemas.microsoft.com/office/mac/drawingml/2011/main" val="1"/>
            </a:ext>
          </a:extLst>
        </p:spPr>
        <p:txBody>
          <a:bodyPr lIns="32141" tIns="32141" rIns="32141" bIns="32141">
            <a:spAutoFit/>
          </a:bodyPr>
          <a:lstStyle>
            <a:lvl1pPr algn="ctr" defTabSz="642937">
              <a:spcBef>
                <a:spcPts val="1100"/>
              </a:spcBef>
              <a:defRPr sz="4800">
                <a:solidFill>
                  <a:srgbClr val="414141"/>
                </a:solidFill>
                <a:latin typeface="Gill Sans Light"/>
                <a:ea typeface="Gill Sans Light"/>
                <a:cs typeface="Gill Sans Light"/>
                <a:sym typeface="Gill Sans Light"/>
              </a:defRPr>
            </a:lvl1pPr>
          </a:lstStyle>
          <a:p>
            <a:r>
              <a:t>Hardware</a:t>
            </a:r>
          </a:p>
        </p:txBody>
      </p:sp>
      <p:pic>
        <p:nvPicPr>
          <p:cNvPr id="209" name="image.png" descr="image.png"/>
          <p:cNvPicPr>
            <a:picLocks noChangeAspect="1"/>
          </p:cNvPicPr>
          <p:nvPr/>
        </p:nvPicPr>
        <p:blipFill>
          <a:blip r:embed="rId10">
            <a:extLst/>
          </a:blip>
          <a:stretch>
            <a:fillRect/>
          </a:stretch>
        </p:blipFill>
        <p:spPr>
          <a:xfrm>
            <a:off x="3006328" y="2011412"/>
            <a:ext cx="1895327" cy="119211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Title 1"/>
          <p:cNvSpPr txBox="1">
            <a:spLocks noGrp="1"/>
          </p:cNvSpPr>
          <p:nvPr>
            <p:ph type="title"/>
          </p:nvPr>
        </p:nvSpPr>
        <p:spPr>
          <a:xfrm>
            <a:off x="914399" y="733850"/>
            <a:ext cx="10241282" cy="894499"/>
          </a:xfrm>
          <a:prstGeom prst="rect">
            <a:avLst/>
          </a:prstGeom>
        </p:spPr>
        <p:txBody>
          <a:bodyPr/>
          <a:lstStyle>
            <a:lvl1pPr>
              <a:defRPr sz="4300" spc="-100"/>
            </a:lvl1pPr>
          </a:lstStyle>
          <a:p>
            <a:r>
              <a:rPr lang="de-AT" dirty="0" smtClean="0"/>
              <a:t>Fragen, die beantwortet werden sollen</a:t>
            </a:r>
            <a:r>
              <a:rPr dirty="0" smtClean="0"/>
              <a:t>:</a:t>
            </a:r>
            <a:endParaRPr dirty="0"/>
          </a:p>
        </p:txBody>
      </p:sp>
      <p:pic>
        <p:nvPicPr>
          <p:cNvPr id="452" name="Kép 6" descr="Kép 6"/>
          <p:cNvPicPr>
            <a:picLocks noChangeAspect="1"/>
          </p:cNvPicPr>
          <p:nvPr/>
        </p:nvPicPr>
        <p:blipFill>
          <a:blip r:embed="rId3">
            <a:extLst/>
          </a:blip>
          <a:srcRect r="85412"/>
          <a:stretch>
            <a:fillRect/>
          </a:stretch>
        </p:blipFill>
        <p:spPr>
          <a:xfrm>
            <a:off x="11582399" y="3723937"/>
            <a:ext cx="609602" cy="3134063"/>
          </a:xfrm>
          <a:prstGeom prst="rect">
            <a:avLst/>
          </a:prstGeom>
          <a:ln w="12700">
            <a:miter lim="400000"/>
          </a:ln>
        </p:spPr>
      </p:pic>
      <p:sp>
        <p:nvSpPr>
          <p:cNvPr id="453" name="Szövegdoboz 7"/>
          <p:cNvSpPr txBox="1"/>
          <p:nvPr/>
        </p:nvSpPr>
        <p:spPr>
          <a:xfrm>
            <a:off x="1320799" y="2133600"/>
            <a:ext cx="9834882" cy="35394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a:latin typeface="+mj-lt"/>
                <a:ea typeface="+mj-ea"/>
                <a:cs typeface="+mj-cs"/>
                <a:sym typeface="Calibri"/>
              </a:defRPr>
            </a:pPr>
            <a:r>
              <a:rPr dirty="0"/>
              <a:t>1) </a:t>
            </a:r>
            <a:r>
              <a:rPr lang="de-AT" dirty="0"/>
              <a:t>Lohnt es sich aus  erzieherischer Sicht, dieses Werkzeug zu verwenden?</a:t>
            </a:r>
          </a:p>
          <a:p>
            <a:pPr>
              <a:defRPr sz="2800">
                <a:latin typeface="+mj-lt"/>
                <a:ea typeface="+mj-ea"/>
                <a:cs typeface="+mj-cs"/>
                <a:sym typeface="Calibri"/>
              </a:defRPr>
            </a:pPr>
            <a:r>
              <a:rPr lang="de-AT" dirty="0"/>
              <a:t>2) Sind Inhalte &amp; Technik für Kinder in diesem Alter geeignet?</a:t>
            </a:r>
          </a:p>
          <a:p>
            <a:pPr>
              <a:defRPr sz="2800">
                <a:latin typeface="+mj-lt"/>
                <a:ea typeface="+mj-ea"/>
                <a:cs typeface="+mj-cs"/>
                <a:sym typeface="Calibri"/>
              </a:defRPr>
            </a:pPr>
            <a:r>
              <a:rPr lang="de-AT" dirty="0"/>
              <a:t>3) </a:t>
            </a:r>
            <a:r>
              <a:rPr lang="de-AT" dirty="0" smtClean="0"/>
              <a:t>Besteht Relevanz für </a:t>
            </a:r>
            <a:r>
              <a:rPr lang="de-AT" dirty="0"/>
              <a:t>die Lehrplanziele &amp; Bedürfnisse &amp; Interessen des Kindes?</a:t>
            </a:r>
          </a:p>
          <a:p>
            <a:pPr>
              <a:defRPr sz="2800">
                <a:latin typeface="+mj-lt"/>
                <a:ea typeface="+mj-ea"/>
                <a:cs typeface="+mj-cs"/>
                <a:sym typeface="Calibri"/>
              </a:defRPr>
            </a:pPr>
            <a:r>
              <a:rPr lang="de-AT" dirty="0"/>
              <a:t>4) Ist es reich an Funktionen mit wichtigen </a:t>
            </a:r>
            <a:r>
              <a:rPr lang="de-AT" dirty="0" smtClean="0"/>
              <a:t>Werkzeugen </a:t>
            </a:r>
            <a:r>
              <a:rPr lang="de-AT" dirty="0"/>
              <a:t>für Lehrer wie Beurteilung, Fortschrittsüberwachung und </a:t>
            </a:r>
            <a:r>
              <a:rPr lang="de-AT" dirty="0" smtClean="0"/>
              <a:t>anpassbaren </a:t>
            </a:r>
            <a:r>
              <a:rPr lang="de-AT" dirty="0"/>
              <a:t>Aktivitäten?</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Title 1"/>
          <p:cNvSpPr txBox="1">
            <a:spLocks noGrp="1"/>
          </p:cNvSpPr>
          <p:nvPr>
            <p:ph type="title"/>
          </p:nvPr>
        </p:nvSpPr>
        <p:spPr>
          <a:xfrm>
            <a:off x="573246" y="477499"/>
            <a:ext cx="10058401" cy="736087"/>
          </a:xfrm>
          <a:prstGeom prst="rect">
            <a:avLst/>
          </a:prstGeom>
        </p:spPr>
        <p:txBody>
          <a:bodyPr/>
          <a:lstStyle>
            <a:lvl1pPr defTabSz="804672">
              <a:defRPr sz="4200" spc="-100"/>
            </a:lvl1pPr>
          </a:lstStyle>
          <a:p>
            <a:r>
              <a:rPr lang="de-AT" dirty="0" smtClean="0"/>
              <a:t>Fazit, Zusammenfassung</a:t>
            </a:r>
            <a:endParaRPr dirty="0"/>
          </a:p>
        </p:txBody>
      </p:sp>
      <p:pic>
        <p:nvPicPr>
          <p:cNvPr id="458" name="Kép 6" descr="Kép 6"/>
          <p:cNvPicPr>
            <a:picLocks noChangeAspect="1"/>
          </p:cNvPicPr>
          <p:nvPr/>
        </p:nvPicPr>
        <p:blipFill>
          <a:blip r:embed="rId2">
            <a:extLst/>
          </a:blip>
          <a:srcRect r="85412"/>
          <a:stretch>
            <a:fillRect/>
          </a:stretch>
        </p:blipFill>
        <p:spPr>
          <a:xfrm>
            <a:off x="11582399" y="3723937"/>
            <a:ext cx="609603" cy="3134063"/>
          </a:xfrm>
          <a:prstGeom prst="rect">
            <a:avLst/>
          </a:prstGeom>
          <a:ln w="12700">
            <a:miter lim="400000"/>
          </a:ln>
        </p:spPr>
      </p:pic>
      <p:sp>
        <p:nvSpPr>
          <p:cNvPr id="459" name="Szövegdoboz 7"/>
          <p:cNvSpPr txBox="1"/>
          <p:nvPr/>
        </p:nvSpPr>
        <p:spPr>
          <a:xfrm>
            <a:off x="335360" y="1836717"/>
            <a:ext cx="10341614" cy="415498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just">
              <a:defRPr sz="2400">
                <a:latin typeface="+mj-lt"/>
                <a:ea typeface="+mj-ea"/>
                <a:cs typeface="+mj-cs"/>
                <a:sym typeface="Calibri"/>
              </a:defRPr>
            </a:pPr>
            <a:r>
              <a:rPr lang="de-AT" dirty="0"/>
              <a:t>Das Internet kann eine neue Lernumgebung darstellen, frei von Zeit-Raum-Grenzen, in der Lage, die traditionelle, in Klassenzimmern begrenzte, weil mindestens 16 Stunden am Tag, im Sommer, an Wochenenden und in den Ferien geschlossene  Lernumgebung zu erweitern. Virtuelle Umgebungen - wie </a:t>
            </a:r>
            <a:r>
              <a:rPr lang="de-AT" dirty="0" err="1"/>
              <a:t>Moodle</a:t>
            </a:r>
            <a:r>
              <a:rPr lang="de-AT" dirty="0"/>
              <a:t>, </a:t>
            </a:r>
            <a:r>
              <a:rPr lang="de-AT" dirty="0" err="1"/>
              <a:t>FaceBook</a:t>
            </a:r>
            <a:r>
              <a:rPr lang="de-AT" dirty="0"/>
              <a:t>, </a:t>
            </a:r>
            <a:r>
              <a:rPr lang="de-AT" dirty="0" err="1"/>
              <a:t>SecondLife</a:t>
            </a:r>
            <a:r>
              <a:rPr lang="de-AT" dirty="0"/>
              <a:t>, Twitter, Blogs und Wikis,... - können zu den neuen Zentren des lehrreichen Gesprächs werden.</a:t>
            </a:r>
          </a:p>
          <a:p>
            <a:pPr algn="just">
              <a:defRPr sz="2400">
                <a:latin typeface="+mj-lt"/>
                <a:ea typeface="+mj-ea"/>
                <a:cs typeface="+mj-cs"/>
                <a:sym typeface="Calibri"/>
              </a:defRPr>
            </a:pPr>
            <a:r>
              <a:rPr lang="de-AT" dirty="0"/>
              <a:t>Aber es reicht nicht aus, unsere Schüler online zu haben. Es ist nicht genug, dass sie sich mit Gleichaltrigen und Lehrern "verbinden" können. Sie müssen auch mit qualitativ hochwertigen Bildungsressourcen interagieren. Die Zusammenarbeit bei der Vorbereitung und dem Austausch offener Bildungsressourcen ist der Weg zum Aufbau von Repositorien hochwertiger Lernressourcen.</a:t>
            </a:r>
            <a:endParaRPr dirty="0"/>
          </a:p>
        </p:txBody>
      </p:sp>
      <p:sp>
        <p:nvSpPr>
          <p:cNvPr id="460" name="Téglalap 6"/>
          <p:cNvSpPr txBox="1"/>
          <p:nvPr/>
        </p:nvSpPr>
        <p:spPr>
          <a:xfrm>
            <a:off x="183896" y="6393934"/>
            <a:ext cx="7690102"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a:solidFill>
                  <a:srgbClr val="FFFFFF"/>
                </a:solidFill>
                <a:latin typeface="+mj-lt"/>
                <a:ea typeface="+mj-ea"/>
                <a:cs typeface="+mj-cs"/>
                <a:sym typeface="Calibri"/>
              </a:defRPr>
            </a:lvl1pPr>
          </a:lstStyle>
          <a:p>
            <a:r>
              <a:t>U2E2</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Title 1"/>
          <p:cNvSpPr txBox="1">
            <a:spLocks noGrp="1"/>
          </p:cNvSpPr>
          <p:nvPr>
            <p:ph type="title"/>
          </p:nvPr>
        </p:nvSpPr>
        <p:spPr>
          <a:xfrm>
            <a:off x="1097280" y="286603"/>
            <a:ext cx="10058401" cy="837814"/>
          </a:xfrm>
          <a:prstGeom prst="rect">
            <a:avLst/>
          </a:prstGeom>
        </p:spPr>
        <p:txBody>
          <a:bodyPr/>
          <a:lstStyle>
            <a:lvl1pPr>
              <a:defRPr spc="-100"/>
            </a:lvl1pPr>
          </a:lstStyle>
          <a:p>
            <a:r>
              <a:rPr dirty="0" err="1" smtClean="0"/>
              <a:t>Bibliograph</a:t>
            </a:r>
            <a:r>
              <a:rPr lang="de-AT" dirty="0" err="1" smtClean="0"/>
              <a:t>ie</a:t>
            </a:r>
            <a:endParaRPr dirty="0"/>
          </a:p>
        </p:txBody>
      </p:sp>
      <p:pic>
        <p:nvPicPr>
          <p:cNvPr id="463" name="Kép 6" descr="Kép 6"/>
          <p:cNvPicPr>
            <a:picLocks noChangeAspect="1"/>
          </p:cNvPicPr>
          <p:nvPr/>
        </p:nvPicPr>
        <p:blipFill>
          <a:blip r:embed="rId2">
            <a:extLst/>
          </a:blip>
          <a:srcRect r="85412"/>
          <a:stretch>
            <a:fillRect/>
          </a:stretch>
        </p:blipFill>
        <p:spPr>
          <a:xfrm>
            <a:off x="11582399" y="3723937"/>
            <a:ext cx="609603" cy="3134063"/>
          </a:xfrm>
          <a:prstGeom prst="rect">
            <a:avLst/>
          </a:prstGeom>
          <a:ln w="12700">
            <a:miter lim="400000"/>
          </a:ln>
        </p:spPr>
      </p:pic>
      <p:sp>
        <p:nvSpPr>
          <p:cNvPr id="464" name="Szövegdoboz 7"/>
          <p:cNvSpPr txBox="1"/>
          <p:nvPr/>
        </p:nvSpPr>
        <p:spPr>
          <a:xfrm>
            <a:off x="356838" y="1124415"/>
            <a:ext cx="11126379" cy="483208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457200" indent="-457200">
              <a:buSzPct val="100000"/>
              <a:buAutoNum type="arabicPeriod"/>
              <a:defRPr sz="2400">
                <a:latin typeface="+mj-lt"/>
                <a:ea typeface="+mj-ea"/>
                <a:cs typeface="+mj-cs"/>
                <a:sym typeface="Calibri"/>
              </a:defRPr>
            </a:pPr>
            <a:r>
              <a:rPr dirty="0"/>
              <a:t> </a:t>
            </a:r>
            <a:r>
              <a:rPr sz="2800" dirty="0" err="1"/>
              <a:t>Fulantelli</a:t>
            </a:r>
            <a:r>
              <a:rPr sz="2800" dirty="0"/>
              <a:t> Giovanni, Gentile Manuel., </a:t>
            </a:r>
            <a:r>
              <a:rPr sz="2800" dirty="0" err="1"/>
              <a:t>Taibi</a:t>
            </a:r>
            <a:r>
              <a:rPr sz="2800" dirty="0"/>
              <a:t> </a:t>
            </a:r>
            <a:r>
              <a:rPr sz="2800" dirty="0" err="1"/>
              <a:t>Davide</a:t>
            </a:r>
            <a:r>
              <a:rPr sz="2800" dirty="0"/>
              <a:t>, Allegra Mario:  Open learning resources as an opportunity for the teachers of the Net Generation (</a:t>
            </a:r>
            <a:r>
              <a:rPr sz="2800" u="sng" dirty="0">
                <a:solidFill>
                  <a:srgbClr val="0000FF"/>
                </a:solidFill>
                <a:uFill>
                  <a:solidFill>
                    <a:srgbClr val="0000FF"/>
                  </a:solidFill>
                </a:uFill>
                <a:hlinkClick r:id="rId3"/>
              </a:rPr>
              <a:t>https://www.researchgate.net/publication/230793025_Open_learning_resources_as_an_opportunity_for_the_teachers_of_the_Net_Generation</a:t>
            </a:r>
            <a:r>
              <a:rPr sz="2800" dirty="0"/>
              <a:t> </a:t>
            </a:r>
            <a:r>
              <a:rPr sz="2800" dirty="0" smtClean="0"/>
              <a:t>[</a:t>
            </a:r>
            <a:r>
              <a:rPr lang="de-AT" sz="2800" dirty="0" smtClean="0"/>
              <a:t>besucht am:</a:t>
            </a:r>
            <a:r>
              <a:rPr sz="2800" dirty="0" smtClean="0"/>
              <a:t> </a:t>
            </a:r>
            <a:r>
              <a:rPr sz="2800" dirty="0"/>
              <a:t>16 June 2017]</a:t>
            </a:r>
          </a:p>
          <a:p>
            <a:pPr marL="514350" indent="-514350">
              <a:buSzPct val="100000"/>
              <a:buAutoNum type="arabicPeriod"/>
              <a:defRPr sz="2800">
                <a:latin typeface="+mj-lt"/>
                <a:ea typeface="+mj-ea"/>
                <a:cs typeface="+mj-cs"/>
                <a:sym typeface="Calibri"/>
              </a:defRPr>
            </a:pPr>
            <a:r>
              <a:rPr dirty="0"/>
              <a:t>OECD (2007). </a:t>
            </a:r>
            <a:r>
              <a:rPr i="1" dirty="0"/>
              <a:t>Giving knowledge for free: The Emergence of Open Educational Resources</a:t>
            </a:r>
            <a:r>
              <a:rPr dirty="0"/>
              <a:t>. </a:t>
            </a:r>
            <a:r>
              <a:rPr dirty="0" err="1"/>
              <a:t>Organisation</a:t>
            </a:r>
            <a:r>
              <a:rPr dirty="0"/>
              <a:t> for Economic Co-operation and Development (OECD), Paris, France. Available online: </a:t>
            </a:r>
            <a:r>
              <a:rPr u="sng" dirty="0">
                <a:solidFill>
                  <a:srgbClr val="0000FF"/>
                </a:solidFill>
                <a:uFill>
                  <a:solidFill>
                    <a:srgbClr val="0000FF"/>
                  </a:solidFill>
                </a:uFill>
                <a:hlinkClick r:id="rId4"/>
              </a:rPr>
              <a:t>https://www.oecd.org/edu/ceri/38654317.pdf</a:t>
            </a:r>
            <a:r>
              <a:rPr dirty="0"/>
              <a:t> </a:t>
            </a:r>
            <a:r>
              <a:rPr dirty="0" smtClean="0"/>
              <a:t>[</a:t>
            </a:r>
            <a:r>
              <a:rPr lang="de-AT" dirty="0" smtClean="0"/>
              <a:t>besucht am: </a:t>
            </a:r>
            <a:r>
              <a:rPr dirty="0" smtClean="0"/>
              <a:t>16 </a:t>
            </a:r>
            <a:r>
              <a:rPr dirty="0"/>
              <a:t>June 2017]</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Title 1"/>
          <p:cNvSpPr txBox="1">
            <a:spLocks noGrp="1"/>
          </p:cNvSpPr>
          <p:nvPr>
            <p:ph type="title"/>
          </p:nvPr>
        </p:nvSpPr>
        <p:spPr>
          <a:xfrm>
            <a:off x="1097280" y="286603"/>
            <a:ext cx="10058401" cy="1450757"/>
          </a:xfrm>
          <a:prstGeom prst="rect">
            <a:avLst/>
          </a:prstGeom>
        </p:spPr>
        <p:txBody>
          <a:bodyPr/>
          <a:lstStyle>
            <a:lvl1pPr>
              <a:defRPr spc="-100"/>
            </a:lvl1pPr>
          </a:lstStyle>
          <a:p>
            <a:r>
              <a:rPr dirty="0" err="1" smtClean="0"/>
              <a:t>Bibliograph</a:t>
            </a:r>
            <a:r>
              <a:rPr lang="de-AT" dirty="0" err="1" smtClean="0"/>
              <a:t>ie</a:t>
            </a:r>
            <a:endParaRPr dirty="0"/>
          </a:p>
        </p:txBody>
      </p:sp>
      <p:pic>
        <p:nvPicPr>
          <p:cNvPr id="467" name="Kép 6" descr="Kép 6"/>
          <p:cNvPicPr>
            <a:picLocks noChangeAspect="1"/>
          </p:cNvPicPr>
          <p:nvPr/>
        </p:nvPicPr>
        <p:blipFill>
          <a:blip r:embed="rId2">
            <a:extLst/>
          </a:blip>
          <a:srcRect r="85412"/>
          <a:stretch>
            <a:fillRect/>
          </a:stretch>
        </p:blipFill>
        <p:spPr>
          <a:xfrm>
            <a:off x="11582399" y="3723937"/>
            <a:ext cx="609603" cy="3134063"/>
          </a:xfrm>
          <a:prstGeom prst="rect">
            <a:avLst/>
          </a:prstGeom>
          <a:ln w="12700">
            <a:miter lim="400000"/>
          </a:ln>
        </p:spPr>
      </p:pic>
      <p:sp>
        <p:nvSpPr>
          <p:cNvPr id="468" name="Opening up Education: Innovative teaching and learning for all through new Technologies and Open Educational Resources, EU Commission, 2013. http://eur-lex.europa.eu/legal-content/EN/TXT/?uri=CELEX:52013DC0654 [accessed 16 June 2017]…"/>
          <p:cNvSpPr txBox="1"/>
          <p:nvPr/>
        </p:nvSpPr>
        <p:spPr>
          <a:xfrm>
            <a:off x="1079285" y="1941513"/>
            <a:ext cx="10076396" cy="36474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514350" indent="-514350">
              <a:buSzPct val="100000"/>
              <a:buAutoNum type="arabicPeriod" startAt="3"/>
              <a:defRPr sz="2800">
                <a:latin typeface="+mj-lt"/>
                <a:ea typeface="+mj-ea"/>
                <a:cs typeface="+mj-cs"/>
                <a:sym typeface="Calibri"/>
              </a:defRPr>
            </a:pPr>
            <a:r>
              <a:t>McGreal Rory (2004). Learning Objects: A Practical Definition. International Journal of Instructional Technology and Distance Learning, </a:t>
            </a:r>
            <a:r>
              <a:rPr u="sng">
                <a:solidFill>
                  <a:srgbClr val="0433FF"/>
                </a:solidFill>
              </a:rPr>
              <a:t>http://www.itdl.org/Journal/Sep_04/article02.htm</a:t>
            </a:r>
            <a:r>
              <a:t> [accessed 16 June 2017]</a:t>
            </a:r>
            <a:endParaRPr sz="2400"/>
          </a:p>
          <a:p>
            <a:pPr marL="514350" indent="-514350">
              <a:buSzPct val="100000"/>
              <a:buAutoNum type="arabicPeriod" startAt="3"/>
              <a:defRPr sz="2800">
                <a:latin typeface="+mj-lt"/>
                <a:ea typeface="+mj-ea"/>
                <a:cs typeface="+mj-cs"/>
                <a:sym typeface="Calibri"/>
              </a:defRPr>
            </a:pPr>
            <a:r>
              <a:t>Opening up Education: Innovative teaching and learning for all through new Technologies and Open Educational Resources, EU Commission, 2013. </a:t>
            </a:r>
            <a:r>
              <a:rPr u="sng">
                <a:solidFill>
                  <a:srgbClr val="0000FF"/>
                </a:solidFill>
                <a:uFill>
                  <a:solidFill>
                    <a:srgbClr val="0000FF"/>
                  </a:solidFill>
                </a:uFill>
                <a:hlinkClick r:id="rId3"/>
              </a:rPr>
              <a:t>http://eur-lex.europa.eu/legal-content/EN/TXT/?uri=CELEX:52013DC0654</a:t>
            </a:r>
            <a:r>
              <a:t> [accessed 16 June 2017]</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Title 1"/>
          <p:cNvSpPr txBox="1">
            <a:spLocks noGrp="1"/>
          </p:cNvSpPr>
          <p:nvPr>
            <p:ph type="title"/>
          </p:nvPr>
        </p:nvSpPr>
        <p:spPr>
          <a:xfrm>
            <a:off x="1097280" y="286603"/>
            <a:ext cx="10058401" cy="837814"/>
          </a:xfrm>
          <a:prstGeom prst="rect">
            <a:avLst/>
          </a:prstGeom>
        </p:spPr>
        <p:txBody>
          <a:bodyPr/>
          <a:lstStyle>
            <a:lvl1pPr>
              <a:defRPr spc="-100"/>
            </a:lvl1pPr>
          </a:lstStyle>
          <a:p>
            <a:r>
              <a:rPr dirty="0" err="1" smtClean="0"/>
              <a:t>Bibliograph</a:t>
            </a:r>
            <a:r>
              <a:rPr lang="de-AT" dirty="0" err="1" smtClean="0"/>
              <a:t>ie</a:t>
            </a:r>
            <a:endParaRPr dirty="0"/>
          </a:p>
        </p:txBody>
      </p:sp>
      <p:pic>
        <p:nvPicPr>
          <p:cNvPr id="471" name="Kép 6" descr="Kép 6"/>
          <p:cNvPicPr>
            <a:picLocks noChangeAspect="1"/>
          </p:cNvPicPr>
          <p:nvPr/>
        </p:nvPicPr>
        <p:blipFill>
          <a:blip r:embed="rId2">
            <a:extLst/>
          </a:blip>
          <a:srcRect r="85412"/>
          <a:stretch>
            <a:fillRect/>
          </a:stretch>
        </p:blipFill>
        <p:spPr>
          <a:xfrm>
            <a:off x="11582399" y="3723937"/>
            <a:ext cx="609603" cy="3134063"/>
          </a:xfrm>
          <a:prstGeom prst="rect">
            <a:avLst/>
          </a:prstGeom>
          <a:ln w="12700">
            <a:miter lim="400000"/>
          </a:ln>
        </p:spPr>
      </p:pic>
      <p:sp>
        <p:nvSpPr>
          <p:cNvPr id="472" name="Rectangle 1"/>
          <p:cNvSpPr txBox="1"/>
          <p:nvPr/>
        </p:nvSpPr>
        <p:spPr>
          <a:xfrm>
            <a:off x="1097278" y="2274838"/>
            <a:ext cx="9518682" cy="18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457200">
              <a:buSzPct val="100000"/>
              <a:buAutoNum type="arabicPeriod" startAt="5"/>
              <a:defRPr sz="2800">
                <a:latin typeface="+mj-lt"/>
                <a:ea typeface="+mj-ea"/>
                <a:cs typeface="+mj-cs"/>
                <a:sym typeface="Calibri"/>
              </a:defRPr>
            </a:pPr>
            <a:r>
              <a:t>Hartyányi, M. et al : E-learning - Teachers challenged by the  Net Generation, TENEGEN Consortium, 2011, </a:t>
            </a:r>
            <a:r>
              <a:rPr u="sng">
                <a:solidFill>
                  <a:srgbClr val="0000FF"/>
                </a:solidFill>
                <a:uFill>
                  <a:solidFill>
                    <a:srgbClr val="0000FF"/>
                  </a:solidFill>
                </a:uFill>
                <a:hlinkClick r:id="rId3"/>
              </a:rPr>
              <a:t>http://tenegen.eu/sites/tenegen.eu/files/tenegen/books/R10_Tenegen_Book_EN_CD.pdf</a:t>
            </a:r>
            <a:r>
              <a:t> [accessed 16 June 2017]</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itle 1"/>
          <p:cNvSpPr txBox="1">
            <a:spLocks noGrp="1"/>
          </p:cNvSpPr>
          <p:nvPr>
            <p:ph type="title"/>
          </p:nvPr>
        </p:nvSpPr>
        <p:spPr>
          <a:xfrm>
            <a:off x="1097280" y="286603"/>
            <a:ext cx="10058401" cy="1450757"/>
          </a:xfrm>
          <a:prstGeom prst="rect">
            <a:avLst/>
          </a:prstGeom>
        </p:spPr>
        <p:txBody>
          <a:bodyPr/>
          <a:lstStyle>
            <a:lvl1pPr>
              <a:defRPr spc="-100"/>
            </a:lvl1pPr>
          </a:lstStyle>
          <a:p>
            <a:r>
              <a:rPr lang="de-AT" dirty="0" smtClean="0"/>
              <a:t>Nützliche Internetseiten</a:t>
            </a:r>
            <a:r>
              <a:rPr dirty="0" smtClean="0"/>
              <a:t> </a:t>
            </a:r>
            <a:r>
              <a:rPr dirty="0"/>
              <a:t>1.</a:t>
            </a:r>
          </a:p>
        </p:txBody>
      </p:sp>
      <p:pic>
        <p:nvPicPr>
          <p:cNvPr id="475" name="Kép 6" descr="Kép 6"/>
          <p:cNvPicPr>
            <a:picLocks noChangeAspect="1"/>
          </p:cNvPicPr>
          <p:nvPr/>
        </p:nvPicPr>
        <p:blipFill>
          <a:blip r:embed="rId2">
            <a:extLst/>
          </a:blip>
          <a:srcRect r="85412"/>
          <a:stretch>
            <a:fillRect/>
          </a:stretch>
        </p:blipFill>
        <p:spPr>
          <a:xfrm>
            <a:off x="11582399" y="3723937"/>
            <a:ext cx="609603" cy="3134063"/>
          </a:xfrm>
          <a:prstGeom prst="rect">
            <a:avLst/>
          </a:prstGeom>
          <a:ln w="12700">
            <a:miter lim="400000"/>
          </a:ln>
        </p:spPr>
      </p:pic>
      <p:sp>
        <p:nvSpPr>
          <p:cNvPr id="476" name="Wikimeadia Academic, https://commons.wikimedia.org/wiki/Main_Page…"/>
          <p:cNvSpPr txBox="1"/>
          <p:nvPr/>
        </p:nvSpPr>
        <p:spPr>
          <a:xfrm>
            <a:off x="1211465" y="1989063"/>
            <a:ext cx="9610960" cy="378564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71755">
              <a:tabLst>
                <a:tab pos="1524000" algn="l"/>
              </a:tabLst>
              <a:defRPr sz="2400" u="sng">
                <a:solidFill>
                  <a:srgbClr val="FAC117"/>
                </a:solidFill>
                <a:latin typeface="+mj-lt"/>
                <a:ea typeface="+mj-ea"/>
                <a:cs typeface="+mj-cs"/>
                <a:sym typeface="Calibri"/>
              </a:defRPr>
            </a:pPr>
            <a:r>
              <a:rPr u="none" dirty="0" err="1">
                <a:solidFill>
                  <a:srgbClr val="000000"/>
                </a:solidFill>
              </a:rPr>
              <a:t>Wikimeadia</a:t>
            </a:r>
            <a:r>
              <a:rPr u="none" dirty="0">
                <a:solidFill>
                  <a:srgbClr val="000000"/>
                </a:solidFill>
              </a:rPr>
              <a:t> </a:t>
            </a:r>
            <a:r>
              <a:rPr u="none" dirty="0" smtClean="0">
                <a:solidFill>
                  <a:srgbClr val="000000"/>
                </a:solidFill>
              </a:rPr>
              <a:t>Academic </a:t>
            </a:r>
            <a:r>
              <a:rPr dirty="0">
                <a:solidFill>
                  <a:srgbClr val="0000FF"/>
                </a:solidFill>
                <a:uFill>
                  <a:solidFill>
                    <a:srgbClr val="0000FF"/>
                  </a:solidFill>
                </a:uFill>
                <a:hlinkClick r:id="rId3"/>
              </a:rPr>
              <a:t>https://commons.wikimedia.org/wiki/Main_Page</a:t>
            </a:r>
            <a:r>
              <a:rPr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u="none" dirty="0">
                <a:solidFill>
                  <a:srgbClr val="000000"/>
                </a:solidFill>
              </a:rPr>
              <a:t>Game	</a:t>
            </a:r>
            <a:r>
              <a:rPr dirty="0">
                <a:solidFill>
                  <a:srgbClr val="0000FF"/>
                </a:solidFill>
                <a:uFill>
                  <a:solidFill>
                    <a:srgbClr val="0000FF"/>
                  </a:solidFill>
                </a:uFill>
                <a:hlinkClick r:id="rId4"/>
              </a:rPr>
              <a:t>http://www.arcademics.com/</a:t>
            </a:r>
            <a:r>
              <a:rPr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u="none" dirty="0">
                <a:solidFill>
                  <a:srgbClr val="000000"/>
                </a:solidFill>
              </a:rPr>
              <a:t>MIT	</a:t>
            </a:r>
            <a:r>
              <a:rPr dirty="0"/>
              <a:t>http://ocw.mit.edu/</a:t>
            </a:r>
            <a:r>
              <a:rPr u="none" dirty="0">
                <a:solidFill>
                  <a:srgbClr val="000000"/>
                </a:solidFill>
              </a:rPr>
              <a:t> </a:t>
            </a:r>
            <a:endParaRPr u="none" dirty="0">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dirty="0" err="1">
                <a:solidFill>
                  <a:srgbClr val="000000"/>
                </a:solidFill>
              </a:rPr>
              <a:t>OpenLearn</a:t>
            </a:r>
            <a:r>
              <a:rPr u="none" dirty="0">
                <a:solidFill>
                  <a:srgbClr val="000000"/>
                </a:solidFill>
                <a:latin typeface="Times New Roman"/>
                <a:ea typeface="Times New Roman"/>
                <a:cs typeface="Times New Roman"/>
                <a:sym typeface="Times New Roman"/>
              </a:rPr>
              <a:t>	</a:t>
            </a:r>
            <a:r>
              <a:rPr dirty="0">
                <a:solidFill>
                  <a:srgbClr val="0000FF"/>
                </a:solidFill>
                <a:uFill>
                  <a:solidFill>
                    <a:srgbClr val="0000FF"/>
                  </a:solidFill>
                </a:uFill>
                <a:hlinkClick r:id="rId5"/>
              </a:rPr>
              <a:t>www.open.edu/openlearn/</a:t>
            </a:r>
            <a:r>
              <a:rPr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u="none" dirty="0">
                <a:solidFill>
                  <a:srgbClr val="000000"/>
                </a:solidFill>
              </a:rPr>
              <a:t>Creative </a:t>
            </a:r>
            <a:r>
              <a:rPr u="none" dirty="0" err="1">
                <a:solidFill>
                  <a:srgbClr val="000000"/>
                </a:solidFill>
              </a:rPr>
              <a:t>Cammons</a:t>
            </a:r>
            <a:r>
              <a:rPr u="none" dirty="0">
                <a:solidFill>
                  <a:srgbClr val="000000"/>
                </a:solidFill>
                <a:latin typeface="Times New Roman"/>
                <a:ea typeface="Times New Roman"/>
                <a:cs typeface="Times New Roman"/>
                <a:sym typeface="Times New Roman"/>
              </a:rPr>
              <a:t>	</a:t>
            </a:r>
            <a:r>
              <a:rPr dirty="0">
                <a:solidFill>
                  <a:srgbClr val="0000FF"/>
                </a:solidFill>
                <a:uFill>
                  <a:solidFill>
                    <a:srgbClr val="0000FF"/>
                  </a:solidFill>
                </a:uFill>
                <a:hlinkClick r:id="rId6"/>
              </a:rPr>
              <a:t>https://creativecommons.org/</a:t>
            </a:r>
            <a:r>
              <a:rPr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u="none" dirty="0">
                <a:solidFill>
                  <a:srgbClr val="000000"/>
                </a:solidFill>
              </a:rPr>
              <a:t>Teachers Pay Teachers</a:t>
            </a:r>
            <a:r>
              <a:rPr u="none" dirty="0">
                <a:solidFill>
                  <a:srgbClr val="000000"/>
                </a:solidFill>
                <a:latin typeface="Times New Roman"/>
                <a:ea typeface="Times New Roman"/>
                <a:cs typeface="Times New Roman"/>
                <a:sym typeface="Times New Roman"/>
              </a:rPr>
              <a:t>	</a:t>
            </a:r>
            <a:r>
              <a:rPr dirty="0">
                <a:solidFill>
                  <a:srgbClr val="0000FF"/>
                </a:solidFill>
                <a:uFill>
                  <a:solidFill>
                    <a:srgbClr val="0000FF"/>
                  </a:solidFill>
                </a:uFill>
                <a:hlinkClick r:id="rId7"/>
              </a:rPr>
              <a:t>https://www.teacherspayteachers.com/About-Us</a:t>
            </a:r>
            <a:r>
              <a:rPr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u="none" dirty="0" err="1">
                <a:solidFill>
                  <a:srgbClr val="000000"/>
                </a:solidFill>
              </a:rPr>
              <a:t>LearningApps</a:t>
            </a:r>
            <a:r>
              <a:rPr u="none" dirty="0">
                <a:solidFill>
                  <a:srgbClr val="000000"/>
                </a:solidFill>
                <a:latin typeface="Times New Roman"/>
                <a:ea typeface="Times New Roman"/>
                <a:cs typeface="Times New Roman"/>
                <a:sym typeface="Times New Roman"/>
              </a:rPr>
              <a:t>	</a:t>
            </a:r>
            <a:r>
              <a:rPr dirty="0">
                <a:solidFill>
                  <a:srgbClr val="0000FF"/>
                </a:solidFill>
                <a:uFill>
                  <a:solidFill>
                    <a:srgbClr val="0000FF"/>
                  </a:solidFill>
                </a:uFill>
                <a:hlinkClick r:id="rId8"/>
              </a:rPr>
              <a:t>https://learningapps.org/about.php</a:t>
            </a:r>
            <a:r>
              <a:rPr u="none" dirty="0">
                <a:solidFill>
                  <a:srgbClr val="000000"/>
                </a:solidFill>
              </a:rPr>
              <a:t> </a:t>
            </a:r>
            <a:endParaRPr u="none" dirty="0">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dirty="0">
                <a:solidFill>
                  <a:srgbClr val="000000"/>
                </a:solidFill>
              </a:rPr>
              <a:t>Internet4CLa	</a:t>
            </a:r>
            <a:r>
              <a:rPr dirty="0"/>
              <a:t>http://internet4classrooms.com/flang.htm </a:t>
            </a:r>
            <a:endParaRPr u="none" dirty="0">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dirty="0">
                <a:solidFill>
                  <a:srgbClr val="000000"/>
                </a:solidFill>
              </a:rPr>
              <a:t>Voyager	</a:t>
            </a:r>
            <a:r>
              <a:rPr dirty="0">
                <a:solidFill>
                  <a:srgbClr val="0000FF"/>
                </a:solidFill>
                <a:uFill>
                  <a:solidFill>
                    <a:srgbClr val="0000FF"/>
                  </a:solidFill>
                </a:uFill>
                <a:hlinkClick r:id="rId9"/>
              </a:rPr>
              <a:t>http://bit.ly/2sixSel</a:t>
            </a:r>
            <a:r>
              <a:rPr dirty="0"/>
              <a:t> </a:t>
            </a:r>
          </a:p>
          <a:p>
            <a:pPr marL="71755">
              <a:tabLst>
                <a:tab pos="1524000" algn="l"/>
              </a:tabLst>
              <a:defRPr sz="2400" u="sng">
                <a:solidFill>
                  <a:srgbClr val="FAC117"/>
                </a:solidFill>
                <a:latin typeface="+mj-lt"/>
                <a:ea typeface="+mj-ea"/>
                <a:cs typeface="+mj-cs"/>
                <a:sym typeface="Calibri"/>
              </a:defRPr>
            </a:pPr>
            <a:r>
              <a:rPr u="none" dirty="0" err="1">
                <a:solidFill>
                  <a:srgbClr val="000000"/>
                </a:solidFill>
              </a:rPr>
              <a:t>GoogleEarth</a:t>
            </a:r>
            <a:r>
              <a:rPr u="none" dirty="0">
                <a:solidFill>
                  <a:srgbClr val="000000"/>
                </a:solidFill>
              </a:rPr>
              <a:t>	</a:t>
            </a:r>
            <a:r>
              <a:rPr dirty="0"/>
              <a:t>https://earth.google.com/web/ </a:t>
            </a:r>
            <a:endParaRPr u="none" dirty="0">
              <a:solidFill>
                <a:srgbClr val="000000"/>
              </a:solidFill>
              <a:latin typeface="Times New Roman"/>
              <a:ea typeface="Times New Roman"/>
              <a:cs typeface="Times New Roman"/>
              <a:sym typeface="Times New Roman"/>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xfrm>
            <a:off x="1097280" y="286603"/>
            <a:ext cx="10058401" cy="1450757"/>
          </a:xfrm>
          <a:prstGeom prst="rect">
            <a:avLst/>
          </a:prstGeom>
        </p:spPr>
        <p:txBody>
          <a:bodyPr/>
          <a:lstStyle>
            <a:lvl1pPr defTabSz="905255">
              <a:defRPr sz="4752" spc="-99"/>
            </a:lvl1pPr>
          </a:lstStyle>
          <a:p>
            <a:r>
              <a:rPr lang="de-AT" dirty="0"/>
              <a:t>Nützliche Internetseiten </a:t>
            </a:r>
            <a:r>
              <a:rPr dirty="0" smtClean="0"/>
              <a:t>2</a:t>
            </a:r>
            <a:endParaRPr dirty="0"/>
          </a:p>
        </p:txBody>
      </p:sp>
      <p:pic>
        <p:nvPicPr>
          <p:cNvPr id="479" name="Kép 6" descr="Kép 6"/>
          <p:cNvPicPr>
            <a:picLocks noChangeAspect="1"/>
          </p:cNvPicPr>
          <p:nvPr/>
        </p:nvPicPr>
        <p:blipFill>
          <a:blip r:embed="rId2">
            <a:extLst/>
          </a:blip>
          <a:srcRect r="85412"/>
          <a:stretch>
            <a:fillRect/>
          </a:stretch>
        </p:blipFill>
        <p:spPr>
          <a:xfrm>
            <a:off x="11582399" y="3723937"/>
            <a:ext cx="609603" cy="3134063"/>
          </a:xfrm>
          <a:prstGeom prst="rect">
            <a:avLst/>
          </a:prstGeom>
          <a:ln w="12700">
            <a:miter lim="400000"/>
          </a:ln>
        </p:spPr>
      </p:pic>
      <p:sp>
        <p:nvSpPr>
          <p:cNvPr id="480" name="ITS Moodle: http://educatio.itstudy.hu/…"/>
          <p:cNvSpPr txBox="1"/>
          <p:nvPr/>
        </p:nvSpPr>
        <p:spPr>
          <a:xfrm>
            <a:off x="1211465" y="1989063"/>
            <a:ext cx="9468851" cy="286053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71755">
              <a:tabLst>
                <a:tab pos="1524000" algn="l"/>
              </a:tabLst>
              <a:defRPr sz="1100" u="sng">
                <a:solidFill>
                  <a:srgbClr val="FAC117"/>
                </a:solidFill>
                <a:latin typeface="+mj-lt"/>
                <a:ea typeface="+mj-ea"/>
                <a:cs typeface="+mj-cs"/>
                <a:sym typeface="Calibri"/>
              </a:defRPr>
            </a:pPr>
            <a:endParaRPr/>
          </a:p>
          <a:p>
            <a:pPr marL="71755">
              <a:tabLst>
                <a:tab pos="1524000" algn="l"/>
              </a:tabLst>
              <a:defRPr sz="1100" u="sng">
                <a:solidFill>
                  <a:srgbClr val="FAC117"/>
                </a:solidFill>
                <a:latin typeface="+mj-lt"/>
                <a:ea typeface="+mj-ea"/>
                <a:cs typeface="+mj-cs"/>
                <a:sym typeface="Calibri"/>
              </a:defRPr>
            </a:pPr>
            <a:r>
              <a:rPr sz="2400" u="none">
                <a:solidFill>
                  <a:srgbClr val="000000"/>
                </a:solidFill>
              </a:rPr>
              <a:t>ITS Moodle:</a:t>
            </a:r>
            <a:r>
              <a:rPr sz="2400" u="none">
                <a:solidFill>
                  <a:srgbClr val="000000"/>
                </a:solidFill>
                <a:latin typeface="Times New Roman"/>
                <a:ea typeface="Times New Roman"/>
                <a:cs typeface="Times New Roman"/>
                <a:sym typeface="Times New Roman"/>
              </a:rPr>
              <a:t> </a:t>
            </a:r>
            <a:r>
              <a:rPr sz="2400">
                <a:solidFill>
                  <a:srgbClr val="0000FF"/>
                </a:solidFill>
                <a:uFill>
                  <a:solidFill>
                    <a:srgbClr val="0000FF"/>
                  </a:solidFill>
                </a:uFill>
                <a:hlinkClick r:id="rId3"/>
              </a:rPr>
              <a:t>http://educatio.itstudy.hu/</a:t>
            </a:r>
            <a:endParaRPr sz="2400" u="none">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a:solidFill>
                  <a:srgbClr val="000000"/>
                </a:solidFill>
              </a:rPr>
              <a:t>Gen Z Survey:	</a:t>
            </a:r>
            <a:r>
              <a:rPr>
                <a:solidFill>
                  <a:srgbClr val="0000FF"/>
                </a:solidFill>
                <a:uFill>
                  <a:solidFill>
                    <a:srgbClr val="0000FF"/>
                  </a:solidFill>
                </a:uFill>
                <a:hlinkClick r:id="rId4"/>
              </a:rPr>
              <a:t>http://www.adobeeducate.com/genz/global-education-genz</a:t>
            </a:r>
            <a:endParaRPr u="none">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a:solidFill>
                  <a:srgbClr val="000000"/>
                </a:solidFill>
              </a:rPr>
              <a:t>TIM: </a:t>
            </a:r>
            <a:r>
              <a:rPr>
                <a:solidFill>
                  <a:srgbClr val="0000FF"/>
                </a:solidFill>
                <a:uFill>
                  <a:solidFill>
                    <a:srgbClr val="0000FF"/>
                  </a:solidFill>
                </a:uFill>
                <a:hlinkClick r:id="rId5"/>
              </a:rPr>
              <a:t>https://fcit.usf.edu/matrix/</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a:solidFill>
                  <a:srgbClr val="000000"/>
                </a:solidFill>
              </a:rPr>
              <a:t>OER: </a:t>
            </a:r>
            <a:r>
              <a:rPr>
                <a:solidFill>
                  <a:srgbClr val="0000FF"/>
                </a:solidFill>
                <a:uFill>
                  <a:solidFill>
                    <a:srgbClr val="0000FF"/>
                  </a:solidFill>
                </a:uFill>
                <a:hlinkClick r:id="rId6"/>
              </a:rPr>
              <a:t>https://www.oercommons.org/</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a:solidFill>
                  <a:srgbClr val="000000"/>
                </a:solidFill>
              </a:rPr>
              <a:t>EU_Learning Resources:</a:t>
            </a:r>
            <a:r>
              <a:rPr>
                <a:solidFill>
                  <a:srgbClr val="0000FF"/>
                </a:solidFill>
                <a:uFill>
                  <a:solidFill>
                    <a:srgbClr val="0000FF"/>
                  </a:solidFill>
                </a:uFill>
                <a:hlinkClick r:id="rId7"/>
              </a:rPr>
              <a:t>http://lreforschools.eun.org/web/guest</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a:solidFill>
                  <a:srgbClr val="000000"/>
                </a:solidFill>
              </a:rPr>
              <a:t>European Schoolnet:</a:t>
            </a:r>
            <a:r>
              <a:rPr u="none">
                <a:solidFill>
                  <a:srgbClr val="000000"/>
                </a:solidFill>
                <a:latin typeface="Times New Roman"/>
                <a:ea typeface="Times New Roman"/>
                <a:cs typeface="Times New Roman"/>
                <a:sym typeface="Times New Roman"/>
              </a:rPr>
              <a:t>	</a:t>
            </a:r>
            <a:r>
              <a:t>http://www.eun.org/about</a:t>
            </a:r>
            <a:r>
              <a:rPr u="none">
                <a:solidFill>
                  <a:srgbClr val="000000"/>
                </a:solidFill>
              </a:rPr>
              <a:t>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Content Placeholder 2"/>
          <p:cNvSpPr txBox="1">
            <a:spLocks noGrp="1"/>
          </p:cNvSpPr>
          <p:nvPr>
            <p:ph type="body" sz="quarter" idx="1"/>
          </p:nvPr>
        </p:nvSpPr>
        <p:spPr>
          <a:xfrm>
            <a:off x="4800600" y="731518"/>
            <a:ext cx="6492241" cy="1384200"/>
          </a:xfrm>
          <a:prstGeom prst="rect">
            <a:avLst/>
          </a:prstGeom>
        </p:spPr>
        <p:txBody>
          <a:bodyPr/>
          <a:lstStyle/>
          <a:p>
            <a:r>
              <a:rPr lang="de-AT" dirty="0"/>
              <a:t>Diese Materialien wurden beim </a:t>
            </a:r>
            <a:r>
              <a:rPr lang="hu-HU" dirty="0"/>
              <a:t>InnoTeach Proje</a:t>
            </a:r>
            <a:r>
              <a:rPr lang="de-AT" dirty="0"/>
              <a:t>k</a:t>
            </a:r>
            <a:r>
              <a:rPr lang="hu-HU" dirty="0"/>
              <a:t>t</a:t>
            </a:r>
            <a:r>
              <a:rPr lang="de-AT" dirty="0" err="1"/>
              <a:t>training</a:t>
            </a:r>
            <a:r>
              <a:rPr lang="hu-HU" dirty="0"/>
              <a:t> C1 </a:t>
            </a:r>
            <a:r>
              <a:rPr lang="de-AT" dirty="0"/>
              <a:t>am </a:t>
            </a:r>
            <a:r>
              <a:rPr lang="hu-HU" dirty="0"/>
              <a:t>12 Jul</a:t>
            </a:r>
            <a:r>
              <a:rPr lang="de-AT" dirty="0"/>
              <a:t>i</a:t>
            </a:r>
            <a:r>
              <a:rPr lang="hu-HU" dirty="0"/>
              <a:t> 2017 </a:t>
            </a:r>
            <a:r>
              <a:rPr lang="de-AT" dirty="0"/>
              <a:t>in </a:t>
            </a:r>
            <a:r>
              <a:rPr lang="hu-HU" dirty="0"/>
              <a:t>Budapest</a:t>
            </a:r>
            <a:r>
              <a:rPr lang="de-AT" dirty="0"/>
              <a:t> vorgestellt.</a:t>
            </a:r>
            <a:endParaRPr lang="hu-HU" dirty="0"/>
          </a:p>
          <a:p>
            <a:r>
              <a:rPr lang="de-AT" dirty="0"/>
              <a:t>Der gesamte Inhalt der Trainingsunterlagen ist</a:t>
            </a:r>
            <a:r>
              <a:rPr lang="hu-HU"/>
              <a:t> Copyrighted / Creative Commons / free / etc.</a:t>
            </a:r>
            <a:endParaRPr lang="hu-HU" dirty="0"/>
          </a:p>
        </p:txBody>
      </p:sp>
      <p:sp>
        <p:nvSpPr>
          <p:cNvPr id="483" name="Text Placeholder 3"/>
          <p:cNvSpPr>
            <a:spLocks noGrp="1"/>
          </p:cNvSpPr>
          <p:nvPr>
            <p:ph type="body" idx="13"/>
          </p:nvPr>
        </p:nvSpPr>
        <p:spPr>
          <a:xfrm>
            <a:off x="309092" y="425002"/>
            <a:ext cx="3496618" cy="3786391"/>
          </a:xfrm>
          <a:prstGeom prst="rect">
            <a:avLst/>
          </a:prstGeom>
          <a:extLst>
            <a:ext uri="{C572A759-6A51-4108-AA02-DFA0A04FC94B}">
              <ma14:wrappingTextBoxFlag xmlns="" xmlns:ma14="http://schemas.microsoft.com/office/mac/drawingml/2011/main" val="1"/>
            </a:ext>
          </a:extLst>
        </p:spPr>
        <p:txBody>
          <a:bodyPr/>
          <a:lstStyle/>
          <a:p>
            <a:pPr marL="0" indent="0" defTabSz="813816">
              <a:lnSpc>
                <a:spcPct val="81000"/>
              </a:lnSpc>
              <a:spcBef>
                <a:spcPts val="1000"/>
              </a:spcBef>
              <a:buSzTx/>
              <a:buNone/>
              <a:defRPr sz="2100" b="1" baseline="29752">
                <a:solidFill>
                  <a:srgbClr val="FFFFFF"/>
                </a:solidFill>
              </a:defRPr>
            </a:pPr>
            <a:r>
              <a:t>English title</a:t>
            </a:r>
            <a:r>
              <a:rPr b="0"/>
              <a:t>: LET’S BE INNOVATIVE! Development of Creativity, Innovation and Entrepreneurship for Primary School Teachers</a:t>
            </a:r>
          </a:p>
          <a:p>
            <a:pPr marL="0" indent="0" defTabSz="813816">
              <a:lnSpc>
                <a:spcPct val="81000"/>
              </a:lnSpc>
              <a:spcBef>
                <a:spcPts val="1000"/>
              </a:spcBef>
              <a:buSzTx/>
              <a:buNone/>
              <a:defRPr sz="2100" b="1" baseline="29752">
                <a:solidFill>
                  <a:srgbClr val="FFFFFF"/>
                </a:solidFill>
              </a:defRPr>
            </a:pPr>
            <a:r>
              <a:t>Acronym</a:t>
            </a:r>
            <a:r>
              <a:rPr b="0"/>
              <a:t>: InnoTeach</a:t>
            </a:r>
          </a:p>
          <a:p>
            <a:pPr marL="0" indent="0" defTabSz="813816">
              <a:lnSpc>
                <a:spcPct val="81000"/>
              </a:lnSpc>
              <a:spcBef>
                <a:spcPts val="1000"/>
              </a:spcBef>
              <a:buSzTx/>
              <a:buNone/>
              <a:defRPr sz="2100" b="1" baseline="29752">
                <a:solidFill>
                  <a:srgbClr val="FFFFFF"/>
                </a:solidFill>
              </a:defRPr>
            </a:pPr>
            <a:r>
              <a:t>Project n°: </a:t>
            </a:r>
            <a:r>
              <a:rPr b="0"/>
              <a:t>2016-1-SI01-KA201-021641</a:t>
            </a:r>
          </a:p>
          <a:p>
            <a:pPr marL="0" indent="0" defTabSz="813816">
              <a:lnSpc>
                <a:spcPct val="81000"/>
              </a:lnSpc>
              <a:spcBef>
                <a:spcPts val="1000"/>
              </a:spcBef>
              <a:buSzTx/>
              <a:buNone/>
              <a:defRPr sz="2100" b="1" baseline="29752">
                <a:solidFill>
                  <a:srgbClr val="FFFFFF"/>
                </a:solidFill>
              </a:defRPr>
            </a:pPr>
            <a:r>
              <a:t>Project leader and coordinator:</a:t>
            </a:r>
            <a:r>
              <a:rPr b="0"/>
              <a:t> Korona plus d.o.o., Institut za inovativnost in tehnologijo, Slovenia</a:t>
            </a:r>
          </a:p>
          <a:p>
            <a:pPr marL="0" indent="0" defTabSz="813816">
              <a:lnSpc>
                <a:spcPct val="81000"/>
              </a:lnSpc>
              <a:spcBef>
                <a:spcPts val="1000"/>
              </a:spcBef>
              <a:buSzTx/>
              <a:buNone/>
              <a:defRPr sz="2100" b="1" baseline="29752">
                <a:solidFill>
                  <a:srgbClr val="FFFFFF"/>
                </a:solidFill>
              </a:defRPr>
            </a:pPr>
            <a:r>
              <a:t>Programme:</a:t>
            </a:r>
            <a:r>
              <a:rPr b="0"/>
              <a:t> Erasmus+ Strategic Partnership</a:t>
            </a:r>
          </a:p>
          <a:p>
            <a:pPr marL="0" indent="0" defTabSz="813816">
              <a:lnSpc>
                <a:spcPct val="81000"/>
              </a:lnSpc>
              <a:spcBef>
                <a:spcPts val="1000"/>
              </a:spcBef>
              <a:buSzTx/>
              <a:buNone/>
              <a:defRPr sz="2100" b="1" baseline="29752">
                <a:solidFill>
                  <a:srgbClr val="FFFFFF"/>
                </a:solidFill>
              </a:defRPr>
            </a:pPr>
            <a:r>
              <a:t>Contact:</a:t>
            </a:r>
            <a:r>
              <a:rPr b="0"/>
              <a:t> Ms. Urška Mrgole – info@innovation.si</a:t>
            </a:r>
          </a:p>
        </p:txBody>
      </p:sp>
      <p:pic>
        <p:nvPicPr>
          <p:cNvPr id="484" name="Picture 4" descr="Picture 4"/>
          <p:cNvPicPr>
            <a:picLocks noChangeAspect="1"/>
          </p:cNvPicPr>
          <p:nvPr/>
        </p:nvPicPr>
        <p:blipFill>
          <a:blip r:embed="rId2">
            <a:extLst/>
          </a:blip>
          <a:stretch>
            <a:fillRect/>
          </a:stretch>
        </p:blipFill>
        <p:spPr>
          <a:xfrm>
            <a:off x="6446899" y="1909355"/>
            <a:ext cx="2745229" cy="1661293"/>
          </a:xfrm>
          <a:prstGeom prst="rect">
            <a:avLst/>
          </a:prstGeom>
          <a:ln w="12700">
            <a:miter lim="400000"/>
          </a:ln>
        </p:spPr>
      </p:pic>
      <p:pic>
        <p:nvPicPr>
          <p:cNvPr id="485" name="Kép 7" descr="Kép 7"/>
          <p:cNvPicPr>
            <a:picLocks noChangeAspect="1"/>
          </p:cNvPicPr>
          <p:nvPr/>
        </p:nvPicPr>
        <p:blipFill>
          <a:blip r:embed="rId3">
            <a:extLst/>
          </a:blip>
          <a:srcRect r="85412"/>
          <a:stretch>
            <a:fillRect/>
          </a:stretch>
        </p:blipFill>
        <p:spPr>
          <a:xfrm>
            <a:off x="-1" y="4414182"/>
            <a:ext cx="609602" cy="2443819"/>
          </a:xfrm>
          <a:prstGeom prst="rect">
            <a:avLst/>
          </a:prstGeom>
          <a:ln w="12700">
            <a:miter lim="400000"/>
          </a:ln>
        </p:spPr>
      </p:pic>
      <p:pic>
        <p:nvPicPr>
          <p:cNvPr id="486" name="Kép 8" descr="Kép 8"/>
          <p:cNvPicPr>
            <a:picLocks noChangeAspect="1"/>
          </p:cNvPicPr>
          <p:nvPr/>
        </p:nvPicPr>
        <p:blipFill>
          <a:blip r:embed="rId4">
            <a:extLst/>
          </a:blip>
          <a:stretch>
            <a:fillRect/>
          </a:stretch>
        </p:blipFill>
        <p:spPr>
          <a:xfrm>
            <a:off x="4305300" y="5989320"/>
            <a:ext cx="7698277" cy="837453"/>
          </a:xfrm>
          <a:prstGeom prst="rect">
            <a:avLst/>
          </a:prstGeom>
          <a:ln w="12700">
            <a:miter lim="400000"/>
          </a:ln>
        </p:spPr>
      </p:pic>
      <p:sp>
        <p:nvSpPr>
          <p:cNvPr id="487" name="Téglalap 9"/>
          <p:cNvSpPr txBox="1"/>
          <p:nvPr/>
        </p:nvSpPr>
        <p:spPr>
          <a:xfrm>
            <a:off x="6446899" y="3761552"/>
            <a:ext cx="3237789"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r>
              <a:t>InnoTeach Consortium 2016-2017</a:t>
            </a:r>
          </a:p>
        </p:txBody>
      </p:sp>
      <p:pic>
        <p:nvPicPr>
          <p:cNvPr id="488" name="Picture 5" descr="Picture 5"/>
          <p:cNvPicPr>
            <a:picLocks noChangeAspect="1"/>
          </p:cNvPicPr>
          <p:nvPr/>
        </p:nvPicPr>
        <p:blipFill>
          <a:blip r:embed="rId5">
            <a:extLst/>
          </a:blip>
          <a:stretch>
            <a:fillRect/>
          </a:stretch>
        </p:blipFill>
        <p:spPr>
          <a:xfrm>
            <a:off x="4602777" y="4158817"/>
            <a:ext cx="7103324" cy="1830505"/>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Kép 8" descr="Kép 8"/>
          <p:cNvPicPr>
            <a:picLocks noChangeAspect="1"/>
          </p:cNvPicPr>
          <p:nvPr/>
        </p:nvPicPr>
        <p:blipFill>
          <a:blip r:embed="rId2">
            <a:extLst/>
          </a:blip>
          <a:stretch>
            <a:fillRect/>
          </a:stretch>
        </p:blipFill>
        <p:spPr>
          <a:xfrm>
            <a:off x="4305300" y="5989320"/>
            <a:ext cx="7698277" cy="837453"/>
          </a:xfrm>
          <a:prstGeom prst="rect">
            <a:avLst/>
          </a:prstGeom>
          <a:ln w="12700">
            <a:miter lim="400000"/>
          </a:ln>
        </p:spPr>
      </p:pic>
      <p:pic>
        <p:nvPicPr>
          <p:cNvPr id="491" name="Picture 11" descr="Picture 11"/>
          <p:cNvPicPr>
            <a:picLocks noChangeAspect="1"/>
          </p:cNvPicPr>
          <p:nvPr/>
        </p:nvPicPr>
        <p:blipFill>
          <a:blip r:embed="rId3">
            <a:extLst/>
          </a:blip>
          <a:srcRect r="3743"/>
          <a:stretch>
            <a:fillRect/>
          </a:stretch>
        </p:blipFill>
        <p:spPr>
          <a:xfrm>
            <a:off x="4158071" y="0"/>
            <a:ext cx="8033929" cy="6858000"/>
          </a:xfrm>
          <a:prstGeom prst="rect">
            <a:avLst/>
          </a:prstGeom>
          <a:ln w="12700">
            <a:miter lim="400000"/>
          </a:ln>
        </p:spPr>
      </p:pic>
      <p:pic>
        <p:nvPicPr>
          <p:cNvPr id="492" name="Picture 12" descr="Picture 12"/>
          <p:cNvPicPr>
            <a:picLocks noChangeAspect="1"/>
          </p:cNvPicPr>
          <p:nvPr/>
        </p:nvPicPr>
        <p:blipFill>
          <a:blip r:embed="rId4">
            <a:extLst/>
          </a:blip>
          <a:stretch>
            <a:fillRect/>
          </a:stretch>
        </p:blipFill>
        <p:spPr>
          <a:xfrm>
            <a:off x="0" y="1267781"/>
            <a:ext cx="4090738" cy="4032183"/>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Kép 1" descr="Kép 1"/>
          <p:cNvPicPr>
            <a:picLocks noChangeAspect="1"/>
          </p:cNvPicPr>
          <p:nvPr/>
        </p:nvPicPr>
        <p:blipFill>
          <a:blip r:embed="rId3">
            <a:extLst/>
          </a:blip>
          <a:srcRect r="85412"/>
          <a:stretch>
            <a:fillRect/>
          </a:stretch>
        </p:blipFill>
        <p:spPr>
          <a:xfrm>
            <a:off x="-1" y="3723937"/>
            <a:ext cx="609602" cy="3134063"/>
          </a:xfrm>
          <a:prstGeom prst="rect">
            <a:avLst/>
          </a:prstGeom>
          <a:ln w="12700">
            <a:miter lim="400000"/>
          </a:ln>
        </p:spPr>
      </p:pic>
      <p:sp>
        <p:nvSpPr>
          <p:cNvPr id="495" name="Téglalap 7"/>
          <p:cNvSpPr/>
          <p:nvPr/>
        </p:nvSpPr>
        <p:spPr>
          <a:xfrm>
            <a:off x="-2" y="6035040"/>
            <a:ext cx="9459887" cy="822962"/>
          </a:xfrm>
          <a:prstGeom prst="rect">
            <a:avLst/>
          </a:prstGeom>
          <a:solidFill>
            <a:srgbClr val="FFFFFF"/>
          </a:solidFill>
          <a:ln w="15875">
            <a:solidFill>
              <a:srgbClr val="FFFFFF"/>
            </a:solidFill>
          </a:ln>
        </p:spPr>
        <p:txBody>
          <a:bodyPr lIns="45718" tIns="45718" rIns="45718" bIns="45718" anchor="ctr"/>
          <a:lstStyle/>
          <a:p>
            <a:pPr algn="ctr">
              <a:defRPr>
                <a:latin typeface="+mj-lt"/>
                <a:ea typeface="+mj-ea"/>
                <a:cs typeface="+mj-cs"/>
                <a:sym typeface="Calibri"/>
              </a:defRPr>
            </a:pPr>
            <a:endParaRPr/>
          </a:p>
        </p:txBody>
      </p:sp>
      <p:pic>
        <p:nvPicPr>
          <p:cNvPr id="496" name="Kép 6" descr="Kép 6"/>
          <p:cNvPicPr>
            <a:picLocks noChangeAspect="1"/>
          </p:cNvPicPr>
          <p:nvPr/>
        </p:nvPicPr>
        <p:blipFill>
          <a:blip r:embed="rId4">
            <a:extLst/>
          </a:blip>
          <a:stretch>
            <a:fillRect/>
          </a:stretch>
        </p:blipFill>
        <p:spPr>
          <a:xfrm>
            <a:off x="-3" y="5874129"/>
            <a:ext cx="9044250" cy="983871"/>
          </a:xfrm>
          <a:prstGeom prst="rect">
            <a:avLst/>
          </a:prstGeom>
          <a:ln w="12700">
            <a:miter lim="400000"/>
          </a:ln>
        </p:spPr>
      </p:pic>
      <p:sp>
        <p:nvSpPr>
          <p:cNvPr id="497" name="Title 1"/>
          <p:cNvSpPr txBox="1"/>
          <p:nvPr/>
        </p:nvSpPr>
        <p:spPr>
          <a:xfrm>
            <a:off x="1097280" y="2953136"/>
            <a:ext cx="10058401" cy="137197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defTabSz="914400">
              <a:lnSpc>
                <a:spcPct val="85000"/>
              </a:lnSpc>
              <a:defRPr sz="4800" spc="-100">
                <a:solidFill>
                  <a:srgbClr val="262626"/>
                </a:solidFill>
                <a:latin typeface="+mj-lt"/>
                <a:ea typeface="+mj-ea"/>
                <a:cs typeface="+mj-cs"/>
                <a:sym typeface="Calibri"/>
              </a:defRPr>
            </a:lvl1pPr>
          </a:lstStyle>
          <a:p>
            <a:r>
              <a:rPr lang="de-AT" sz="4000" dirty="0" smtClean="0"/>
              <a:t>Die Graphikvorlagen</a:t>
            </a:r>
          </a:p>
          <a:p>
            <a:r>
              <a:rPr lang="de-AT" sz="4000" dirty="0" smtClean="0"/>
              <a:t> wurden erstellt von: </a:t>
            </a:r>
            <a:endParaRPr sz="4000" dirty="0"/>
          </a:p>
        </p:txBody>
      </p:sp>
      <p:sp>
        <p:nvSpPr>
          <p:cNvPr id="498" name="Text Placeholder 2"/>
          <p:cNvSpPr txBox="1"/>
          <p:nvPr/>
        </p:nvSpPr>
        <p:spPr>
          <a:xfrm>
            <a:off x="6675600" y="4466335"/>
            <a:ext cx="4737292" cy="58328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defTabSz="914400">
              <a:lnSpc>
                <a:spcPct val="90000"/>
              </a:lnSpc>
              <a:spcBef>
                <a:spcPts val="1200"/>
              </a:spcBef>
              <a:defRPr sz="2400" cap="all" spc="200">
                <a:solidFill>
                  <a:srgbClr val="344068"/>
                </a:solidFill>
                <a:latin typeface="+mj-lt"/>
                <a:ea typeface="+mj-ea"/>
                <a:cs typeface="+mj-cs"/>
                <a:sym typeface="Calibri"/>
              </a:defRPr>
            </a:lvl1pPr>
          </a:lstStyle>
          <a:p>
            <a:r>
              <a:t>Zsolt Lengyel, jános szabó</a:t>
            </a:r>
          </a:p>
        </p:txBody>
      </p:sp>
      <p:pic>
        <p:nvPicPr>
          <p:cNvPr id="499" name="Picture 2" descr="Picture 2"/>
          <p:cNvPicPr>
            <a:picLocks noChangeAspect="1"/>
          </p:cNvPicPr>
          <p:nvPr/>
        </p:nvPicPr>
        <p:blipFill>
          <a:blip r:embed="rId5">
            <a:extLst/>
          </a:blip>
          <a:stretch>
            <a:fillRect/>
          </a:stretch>
        </p:blipFill>
        <p:spPr>
          <a:xfrm>
            <a:off x="6213244" y="1388660"/>
            <a:ext cx="5199647" cy="266184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omputer Based Simulation"/>
          <p:cNvSpPr txBox="1"/>
          <p:nvPr/>
        </p:nvSpPr>
        <p:spPr>
          <a:xfrm>
            <a:off x="340410" y="5946582"/>
            <a:ext cx="5144827" cy="526575"/>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a:solidFill>
                  <a:srgbClr val="414141"/>
                </a:solidFill>
                <a:latin typeface="Gill Sans Light"/>
                <a:ea typeface="Gill Sans Light"/>
                <a:cs typeface="Gill Sans Light"/>
                <a:sym typeface="Gill Sans Light"/>
              </a:defRPr>
            </a:lvl1pPr>
          </a:lstStyle>
          <a:p>
            <a:r>
              <a:rPr dirty="0" smtClean="0"/>
              <a:t>Computer</a:t>
            </a:r>
            <a:r>
              <a:rPr lang="de-AT" dirty="0" smtClean="0"/>
              <a:t>-basierte</a:t>
            </a:r>
            <a:r>
              <a:rPr dirty="0" smtClean="0"/>
              <a:t> </a:t>
            </a:r>
            <a:r>
              <a:rPr dirty="0"/>
              <a:t>Simulation</a:t>
            </a:r>
          </a:p>
        </p:txBody>
      </p:sp>
      <p:sp>
        <p:nvSpPr>
          <p:cNvPr id="212" name="Computer Based Exams"/>
          <p:cNvSpPr txBox="1"/>
          <p:nvPr/>
        </p:nvSpPr>
        <p:spPr>
          <a:xfrm>
            <a:off x="3759848" y="5058774"/>
            <a:ext cx="5316347" cy="526575"/>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a:solidFill>
                  <a:srgbClr val="414141"/>
                </a:solidFill>
                <a:latin typeface="Gill Sans Light"/>
                <a:ea typeface="Gill Sans Light"/>
                <a:cs typeface="Gill Sans Light"/>
                <a:sym typeface="Gill Sans Light"/>
              </a:defRPr>
            </a:lvl1pPr>
          </a:lstStyle>
          <a:p>
            <a:r>
              <a:rPr dirty="0" smtClean="0"/>
              <a:t>Computer</a:t>
            </a:r>
            <a:r>
              <a:rPr lang="de-AT" dirty="0" smtClean="0"/>
              <a:t>-basierte Prüfungen</a:t>
            </a:r>
            <a:endParaRPr dirty="0"/>
          </a:p>
        </p:txBody>
      </p:sp>
      <p:sp>
        <p:nvSpPr>
          <p:cNvPr id="213" name="Multimedia"/>
          <p:cNvSpPr txBox="1"/>
          <p:nvPr/>
        </p:nvSpPr>
        <p:spPr>
          <a:xfrm>
            <a:off x="5233931" y="4158265"/>
            <a:ext cx="1724138" cy="496084"/>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a:solidFill>
                  <a:srgbClr val="414141"/>
                </a:solidFill>
                <a:latin typeface="Gill Sans Light"/>
                <a:ea typeface="Gill Sans Light"/>
                <a:cs typeface="Gill Sans Light"/>
                <a:sym typeface="Gill Sans Light"/>
              </a:defRPr>
            </a:lvl1pPr>
          </a:lstStyle>
          <a:p>
            <a:r>
              <a:t>Multimedia</a:t>
            </a:r>
          </a:p>
        </p:txBody>
      </p:sp>
      <p:sp>
        <p:nvSpPr>
          <p:cNvPr id="214" name="Learning Management Systems"/>
          <p:cNvSpPr txBox="1"/>
          <p:nvPr/>
        </p:nvSpPr>
        <p:spPr>
          <a:xfrm>
            <a:off x="6023992" y="3338409"/>
            <a:ext cx="5595270" cy="526575"/>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a:solidFill>
                  <a:srgbClr val="414141"/>
                </a:solidFill>
                <a:latin typeface="Gill Sans Light"/>
                <a:ea typeface="Gill Sans Light"/>
                <a:cs typeface="Gill Sans Light"/>
                <a:sym typeface="Gill Sans Light"/>
              </a:defRPr>
            </a:lvl1pPr>
          </a:lstStyle>
          <a:p>
            <a:r>
              <a:rPr lang="de-AT" dirty="0" smtClean="0"/>
              <a:t>Unterrichtsverwaltungssysteme</a:t>
            </a:r>
            <a:endParaRPr dirty="0"/>
          </a:p>
        </p:txBody>
      </p:sp>
      <p:sp>
        <p:nvSpPr>
          <p:cNvPr id="215" name="E-learning 2.0"/>
          <p:cNvSpPr txBox="1"/>
          <p:nvPr/>
        </p:nvSpPr>
        <p:spPr>
          <a:xfrm>
            <a:off x="4824181" y="1237181"/>
            <a:ext cx="2203923" cy="496083"/>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a:latin typeface="Gill Sans Light"/>
                <a:ea typeface="Gill Sans Light"/>
                <a:cs typeface="Gill Sans Light"/>
                <a:sym typeface="Gill Sans Light"/>
              </a:defRPr>
            </a:lvl1pPr>
          </a:lstStyle>
          <a:p>
            <a:r>
              <a:rPr dirty="0"/>
              <a:t> E-learning 2.0</a:t>
            </a:r>
          </a:p>
        </p:txBody>
      </p:sp>
      <p:pic>
        <p:nvPicPr>
          <p:cNvPr id="216" name="image.png" descr="image.png"/>
          <p:cNvPicPr>
            <a:picLocks noChangeAspect="1"/>
          </p:cNvPicPr>
          <p:nvPr/>
        </p:nvPicPr>
        <p:blipFill>
          <a:blip r:embed="rId2">
            <a:extLst/>
          </a:blip>
          <a:stretch>
            <a:fillRect/>
          </a:stretch>
        </p:blipFill>
        <p:spPr>
          <a:xfrm>
            <a:off x="2285489" y="4389620"/>
            <a:ext cx="1753569" cy="1285876"/>
          </a:xfrm>
          <a:prstGeom prst="rect">
            <a:avLst/>
          </a:prstGeom>
          <a:ln w="12700">
            <a:miter lim="400000"/>
          </a:ln>
        </p:spPr>
      </p:pic>
      <p:pic>
        <p:nvPicPr>
          <p:cNvPr id="217" name="image.png" descr="image.png"/>
          <p:cNvPicPr>
            <a:picLocks noChangeAspect="1"/>
          </p:cNvPicPr>
          <p:nvPr/>
        </p:nvPicPr>
        <p:blipFill>
          <a:blip r:embed="rId3">
            <a:extLst/>
          </a:blip>
          <a:stretch>
            <a:fillRect/>
          </a:stretch>
        </p:blipFill>
        <p:spPr>
          <a:xfrm>
            <a:off x="4423916" y="2518171"/>
            <a:ext cx="1814959" cy="1336106"/>
          </a:xfrm>
          <a:prstGeom prst="rect">
            <a:avLst/>
          </a:prstGeom>
          <a:ln w="12700">
            <a:miter lim="400000"/>
          </a:ln>
        </p:spPr>
      </p:pic>
      <p:pic>
        <p:nvPicPr>
          <p:cNvPr id="218" name="image.png" descr="image.png"/>
          <p:cNvPicPr>
            <a:picLocks noChangeAspect="1"/>
          </p:cNvPicPr>
          <p:nvPr/>
        </p:nvPicPr>
        <p:blipFill>
          <a:blip r:embed="rId4">
            <a:extLst/>
          </a:blip>
          <a:stretch>
            <a:fillRect/>
          </a:stretch>
        </p:blipFill>
        <p:spPr>
          <a:xfrm>
            <a:off x="5739928" y="2011412"/>
            <a:ext cx="1904257" cy="1192114"/>
          </a:xfrm>
          <a:prstGeom prst="rect">
            <a:avLst/>
          </a:prstGeom>
          <a:ln w="12700">
            <a:miter lim="400000"/>
          </a:ln>
        </p:spPr>
      </p:pic>
      <p:pic>
        <p:nvPicPr>
          <p:cNvPr id="219" name="image.png" descr="image.png"/>
          <p:cNvPicPr>
            <a:picLocks noChangeAspect="1"/>
          </p:cNvPicPr>
          <p:nvPr/>
        </p:nvPicPr>
        <p:blipFill>
          <a:blip r:embed="rId5">
            <a:extLst/>
          </a:blip>
          <a:stretch>
            <a:fillRect/>
          </a:stretch>
        </p:blipFill>
        <p:spPr>
          <a:xfrm>
            <a:off x="3614204" y="3285670"/>
            <a:ext cx="1608461" cy="1158628"/>
          </a:xfrm>
          <a:prstGeom prst="rect">
            <a:avLst/>
          </a:prstGeom>
          <a:ln w="12700">
            <a:miter lim="400000"/>
          </a:ln>
        </p:spPr>
      </p:pic>
      <p:pic>
        <p:nvPicPr>
          <p:cNvPr id="220" name="w20.png" descr="w20.png"/>
          <p:cNvPicPr>
            <a:picLocks noChangeAspect="1"/>
          </p:cNvPicPr>
          <p:nvPr/>
        </p:nvPicPr>
        <p:blipFill>
          <a:blip r:embed="rId6">
            <a:extLst/>
          </a:blip>
          <a:stretch>
            <a:fillRect/>
          </a:stretch>
        </p:blipFill>
        <p:spPr>
          <a:xfrm>
            <a:off x="7259091" y="1303734"/>
            <a:ext cx="1665388" cy="1393032"/>
          </a:xfrm>
          <a:prstGeom prst="rect">
            <a:avLst/>
          </a:prstGeom>
          <a:ln w="12700">
            <a:miter lim="400000"/>
          </a:ln>
        </p:spPr>
      </p:pic>
      <p:sp>
        <p:nvSpPr>
          <p:cNvPr id="221" name="Computer Based Teaching"/>
          <p:cNvSpPr txBox="1"/>
          <p:nvPr/>
        </p:nvSpPr>
        <p:spPr>
          <a:xfrm>
            <a:off x="-174481" y="2709066"/>
            <a:ext cx="5146429" cy="526575"/>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a:solidFill>
                  <a:srgbClr val="414141"/>
                </a:solidFill>
                <a:latin typeface="Gill Sans Light"/>
                <a:ea typeface="Gill Sans Light"/>
                <a:cs typeface="Gill Sans Light"/>
                <a:sym typeface="Gill Sans Light"/>
              </a:defRPr>
            </a:lvl1pPr>
          </a:lstStyle>
          <a:p>
            <a:r>
              <a:rPr dirty="0" smtClean="0"/>
              <a:t>Computer</a:t>
            </a:r>
            <a:r>
              <a:rPr lang="de-AT" dirty="0" smtClean="0"/>
              <a:t>-basierter Unterricht</a:t>
            </a:r>
            <a:endParaRPr dirty="0"/>
          </a:p>
        </p:txBody>
      </p:sp>
      <p:sp>
        <p:nvSpPr>
          <p:cNvPr id="222" name="E-learning 1.0"/>
          <p:cNvSpPr txBox="1"/>
          <p:nvPr/>
        </p:nvSpPr>
        <p:spPr>
          <a:xfrm>
            <a:off x="3064668" y="1877676"/>
            <a:ext cx="2203923" cy="496083"/>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a:latin typeface="Gill Sans Light"/>
                <a:ea typeface="Gill Sans Light"/>
                <a:cs typeface="Gill Sans Light"/>
                <a:sym typeface="Gill Sans Light"/>
              </a:defRPr>
            </a:lvl1pPr>
          </a:lstStyle>
          <a:p>
            <a:r>
              <a:t>E-learning 1.0 </a:t>
            </a:r>
          </a:p>
        </p:txBody>
      </p:sp>
      <p:sp>
        <p:nvSpPr>
          <p:cNvPr id="223" name="Web 2.0"/>
          <p:cNvSpPr txBox="1"/>
          <p:nvPr/>
        </p:nvSpPr>
        <p:spPr>
          <a:xfrm>
            <a:off x="9007476" y="2503749"/>
            <a:ext cx="1662189" cy="508784"/>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b="1">
                <a:solidFill>
                  <a:srgbClr val="414141"/>
                </a:solidFill>
                <a:latin typeface="Gill Sans"/>
                <a:ea typeface="Gill Sans"/>
                <a:cs typeface="Gill Sans"/>
                <a:sym typeface="Gill Sans"/>
              </a:defRPr>
            </a:lvl1pPr>
          </a:lstStyle>
          <a:p>
            <a:r>
              <a:t>Web 2.0</a:t>
            </a:r>
          </a:p>
        </p:txBody>
      </p:sp>
      <p:pic>
        <p:nvPicPr>
          <p:cNvPr id="224" name="kepsor.png" descr="kepsor.png"/>
          <p:cNvPicPr>
            <a:picLocks noChangeAspect="1"/>
          </p:cNvPicPr>
          <p:nvPr/>
        </p:nvPicPr>
        <p:blipFill>
          <a:blip r:embed="rId7">
            <a:extLst/>
          </a:blip>
          <a:stretch>
            <a:fillRect/>
          </a:stretch>
        </p:blipFill>
        <p:spPr>
          <a:xfrm>
            <a:off x="8414861" y="744058"/>
            <a:ext cx="1473399" cy="1482329"/>
          </a:xfrm>
          <a:prstGeom prst="rect">
            <a:avLst/>
          </a:prstGeom>
          <a:ln w="12700">
            <a:miter lim="400000"/>
          </a:ln>
        </p:spPr>
      </p:pic>
      <p:sp>
        <p:nvSpPr>
          <p:cNvPr id="225" name="Web 1.0"/>
          <p:cNvSpPr txBox="1"/>
          <p:nvPr/>
        </p:nvSpPr>
        <p:spPr>
          <a:xfrm>
            <a:off x="7823550" y="4158265"/>
            <a:ext cx="1662189" cy="508784"/>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b="1">
                <a:solidFill>
                  <a:srgbClr val="414141"/>
                </a:solidFill>
                <a:latin typeface="Gill Sans"/>
                <a:ea typeface="Gill Sans"/>
                <a:cs typeface="Gill Sans"/>
                <a:sym typeface="Gill Sans"/>
              </a:defRPr>
            </a:lvl1pPr>
          </a:lstStyle>
          <a:p>
            <a:r>
              <a:t>Web 1.0</a:t>
            </a:r>
          </a:p>
        </p:txBody>
      </p:sp>
      <p:sp>
        <p:nvSpPr>
          <p:cNvPr id="226" name="Web 3.0"/>
          <p:cNvSpPr txBox="1"/>
          <p:nvPr/>
        </p:nvSpPr>
        <p:spPr>
          <a:xfrm>
            <a:off x="10115980" y="706964"/>
            <a:ext cx="1662189" cy="508784"/>
          </a:xfrm>
          <a:prstGeom prst="rect">
            <a:avLst/>
          </a:prstGeom>
          <a:ln w="12700">
            <a:miter lim="400000"/>
          </a:ln>
          <a:extLst>
            <a:ext uri="{C572A759-6A51-4108-AA02-DFA0A04FC94B}">
              <ma14:wrappingTextBoxFlag xmlns="" xmlns:ma14="http://schemas.microsoft.com/office/mac/drawingml/2011/main" val="1"/>
            </a:ext>
          </a:extLst>
        </p:spPr>
        <p:txBody>
          <a:bodyPr wrap="none" lIns="32141" tIns="32141" rIns="32141" bIns="32141">
            <a:spAutoFit/>
          </a:bodyPr>
          <a:lstStyle>
            <a:lvl1pPr algn="ctr" defTabSz="642937">
              <a:defRPr sz="3000" b="1">
                <a:solidFill>
                  <a:srgbClr val="414141"/>
                </a:solidFill>
                <a:latin typeface="Gill Sans"/>
                <a:ea typeface="Gill Sans"/>
                <a:cs typeface="Gill Sans"/>
                <a:sym typeface="Gill Sans"/>
              </a:defRPr>
            </a:lvl1pPr>
          </a:lstStyle>
          <a:p>
            <a:r>
              <a:t>Web 3.0</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5" descr="Picture 5"/>
          <p:cNvPicPr>
            <a:picLocks noChangeAspect="1"/>
          </p:cNvPicPr>
          <p:nvPr/>
        </p:nvPicPr>
        <p:blipFill>
          <a:blip r:embed="rId3">
            <a:extLst/>
          </a:blip>
          <a:stretch>
            <a:fillRect/>
          </a:stretch>
        </p:blipFill>
        <p:spPr>
          <a:xfrm>
            <a:off x="2079743" y="323866"/>
            <a:ext cx="7906468" cy="5931102"/>
          </a:xfrm>
          <a:prstGeom prst="rect">
            <a:avLst/>
          </a:prstGeom>
          <a:ln w="12700">
            <a:miter lim="400000"/>
          </a:ln>
        </p:spPr>
      </p:pic>
      <p:pic>
        <p:nvPicPr>
          <p:cNvPr id="229" name="Picture 1" descr="Picture 1"/>
          <p:cNvPicPr>
            <a:picLocks noChangeAspect="1"/>
          </p:cNvPicPr>
          <p:nvPr/>
        </p:nvPicPr>
        <p:blipFill>
          <a:blip r:embed="rId4">
            <a:extLst/>
          </a:blip>
          <a:stretch>
            <a:fillRect/>
          </a:stretch>
        </p:blipFill>
        <p:spPr>
          <a:xfrm>
            <a:off x="4125577" y="258339"/>
            <a:ext cx="4148427" cy="4701551"/>
          </a:xfrm>
          <a:prstGeom prst="rect">
            <a:avLst/>
          </a:prstGeom>
          <a:ln w="12700">
            <a:miter lim="400000"/>
          </a:ln>
        </p:spPr>
      </p:pic>
      <p:sp>
        <p:nvSpPr>
          <p:cNvPr id="230" name="Rectangle 2"/>
          <p:cNvSpPr txBox="1"/>
          <p:nvPr/>
        </p:nvSpPr>
        <p:spPr>
          <a:xfrm>
            <a:off x="139905" y="6264135"/>
            <a:ext cx="5961092"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j-lt"/>
                <a:ea typeface="+mj-ea"/>
                <a:cs typeface="+mj-cs"/>
                <a:sym typeface="Calibri"/>
              </a:defRPr>
            </a:lvl1pPr>
          </a:lstStyle>
          <a:p>
            <a:r>
              <a:rPr dirty="0"/>
              <a:t>Communication World Report, 1997 ORTT, Hungarian UNESCO Committee, Bp. 1988</a:t>
            </a:r>
          </a:p>
        </p:txBody>
      </p:sp>
      <p:pic>
        <p:nvPicPr>
          <p:cNvPr id="231" name="Picture 6" descr="Picture 6"/>
          <p:cNvPicPr>
            <a:picLocks noChangeAspect="1"/>
          </p:cNvPicPr>
          <p:nvPr/>
        </p:nvPicPr>
        <p:blipFill>
          <a:blip r:embed="rId5">
            <a:extLst/>
          </a:blip>
          <a:stretch>
            <a:fillRect/>
          </a:stretch>
        </p:blipFill>
        <p:spPr>
          <a:xfrm rot="1089490">
            <a:off x="6004081" y="768755"/>
            <a:ext cx="5639766" cy="4419086"/>
          </a:xfrm>
          <a:prstGeom prst="rect">
            <a:avLst/>
          </a:prstGeom>
          <a:ln w="12700">
            <a:miter lim="400000"/>
          </a:ln>
        </p:spPr>
      </p:pic>
      <p:pic>
        <p:nvPicPr>
          <p:cNvPr id="232" name="Picture 7" descr="Picture 7"/>
          <p:cNvPicPr>
            <a:picLocks noChangeAspect="1"/>
          </p:cNvPicPr>
          <p:nvPr/>
        </p:nvPicPr>
        <p:blipFill>
          <a:blip r:embed="rId6">
            <a:extLst/>
          </a:blip>
          <a:stretch>
            <a:fillRect/>
          </a:stretch>
        </p:blipFill>
        <p:spPr>
          <a:xfrm rot="20141752">
            <a:off x="954455" y="660415"/>
            <a:ext cx="4944744" cy="414534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29"/>
                                        </p:tgtEl>
                                        <p:attrNameLst>
                                          <p:attrName>style.visibility</p:attrName>
                                        </p:attrNameLst>
                                      </p:cBhvr>
                                      <p:to>
                                        <p:strVal val="visible"/>
                                      </p:to>
                                    </p:set>
                                    <p:anim calcmode="lin" valueType="num">
                                      <p:cBhvr>
                                        <p:cTn id="7" dur="1000" fill="hold"/>
                                        <p:tgtEl>
                                          <p:spTgt spid="229"/>
                                        </p:tgtEl>
                                        <p:attrNameLst>
                                          <p:attrName>ppt_x</p:attrName>
                                        </p:attrNameLst>
                                      </p:cBhvr>
                                      <p:tavLst>
                                        <p:tav tm="0">
                                          <p:val>
                                            <p:strVal val="0-#ppt_w/2"/>
                                          </p:val>
                                        </p:tav>
                                        <p:tav tm="100000">
                                          <p:val>
                                            <p:strVal val="#ppt_x"/>
                                          </p:val>
                                        </p:tav>
                                      </p:tavLst>
                                    </p:anim>
                                    <p:anim calcmode="lin" valueType="num">
                                      <p:cBhvr>
                                        <p:cTn id="8" dur="1000" fill="hold"/>
                                        <p:tgtEl>
                                          <p:spTgt spid="2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31"/>
                                        </p:tgtEl>
                                        <p:attrNameLst>
                                          <p:attrName>style.visibility</p:attrName>
                                        </p:attrNameLst>
                                      </p:cBhvr>
                                      <p:to>
                                        <p:strVal val="visible"/>
                                      </p:to>
                                    </p:set>
                                    <p:anim calcmode="lin" valueType="num">
                                      <p:cBhvr>
                                        <p:cTn id="13" dur="500" fill="hold"/>
                                        <p:tgtEl>
                                          <p:spTgt spid="231"/>
                                        </p:tgtEl>
                                        <p:attrNameLst>
                                          <p:attrName>ppt_w</p:attrName>
                                        </p:attrNameLst>
                                      </p:cBhvr>
                                      <p:tavLst>
                                        <p:tav tm="0">
                                          <p:val>
                                            <p:fltVal val="0"/>
                                          </p:val>
                                        </p:tav>
                                        <p:tav tm="100000">
                                          <p:val>
                                            <p:strVal val="#ppt_w"/>
                                          </p:val>
                                        </p:tav>
                                      </p:tavLst>
                                    </p:anim>
                                    <p:anim calcmode="lin" valueType="num">
                                      <p:cBhvr>
                                        <p:cTn id="14" dur="500" fill="hold"/>
                                        <p:tgtEl>
                                          <p:spTgt spid="23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9" fill="hold" grpId="3" nodeType="clickEffect">
                                  <p:stCondLst>
                                    <p:cond delay="0"/>
                                  </p:stCondLst>
                                  <p:iterate>
                                    <p:tmAbs val="0"/>
                                  </p:iterate>
                                  <p:childTnLst>
                                    <p:set>
                                      <p:cBhvr>
                                        <p:cTn id="18" fill="hold"/>
                                        <p:tgtEl>
                                          <p:spTgt spid="232"/>
                                        </p:tgtEl>
                                        <p:attrNameLst>
                                          <p:attrName>style.visibility</p:attrName>
                                        </p:attrNameLst>
                                      </p:cBhvr>
                                      <p:to>
                                        <p:strVal val="visible"/>
                                      </p:to>
                                    </p:set>
                                    <p:anim calcmode="lin" valueType="num">
                                      <p:cBhvr>
                                        <p:cTn id="19" dur="1000" fill="hold"/>
                                        <p:tgtEl>
                                          <p:spTgt spid="232"/>
                                        </p:tgtEl>
                                        <p:attrNameLst>
                                          <p:attrName>ppt_w</p:attrName>
                                        </p:attrNameLst>
                                      </p:cBhvr>
                                      <p:tavLst>
                                        <p:tav tm="0">
                                          <p:val>
                                            <p:fltVal val="0"/>
                                          </p:val>
                                        </p:tav>
                                        <p:tav tm="100000">
                                          <p:val>
                                            <p:strVal val="#ppt_w"/>
                                          </p:val>
                                        </p:tav>
                                      </p:tavLst>
                                    </p:anim>
                                    <p:anim calcmode="lin" valueType="num">
                                      <p:cBhvr>
                                        <p:cTn id="20" dur="1000" fill="hold"/>
                                        <p:tgtEl>
                                          <p:spTgt spid="232"/>
                                        </p:tgtEl>
                                        <p:attrNameLst>
                                          <p:attrName>ppt_h</p:attrName>
                                        </p:attrNameLst>
                                      </p:cBhvr>
                                      <p:tavLst>
                                        <p:tav tm="0">
                                          <p:val>
                                            <p:fltVal val="0"/>
                                          </p:val>
                                        </p:tav>
                                        <p:tav tm="100000">
                                          <p:val>
                                            <p:strVal val="#ppt_h"/>
                                          </p:val>
                                        </p:tav>
                                      </p:tavLst>
                                    </p:anim>
                                    <p:anim calcmode="lin" valueType="num">
                                      <p:cBhvr>
                                        <p:cTn id="21" dur="1000" fill="hold"/>
                                        <p:tgtEl>
                                          <p:spTgt spid="23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P spid="231" grpId="2" animBg="1" advAuto="0"/>
      <p:bldP spid="232"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FTF_FutureWorkSkillsSummary.gif" descr="IFTF_FutureWorkSkillsSummary.gif"/>
          <p:cNvPicPr>
            <a:picLocks noChangeAspect="1"/>
          </p:cNvPicPr>
          <p:nvPr/>
        </p:nvPicPr>
        <p:blipFill>
          <a:blip r:embed="rId3">
            <a:extLst/>
          </a:blip>
          <a:stretch>
            <a:fillRect/>
          </a:stretch>
        </p:blipFill>
        <p:spPr>
          <a:xfrm>
            <a:off x="971430" y="328475"/>
            <a:ext cx="9170693" cy="580118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png" descr="image.png"/>
          <p:cNvPicPr>
            <a:picLocks noChangeAspect="1"/>
          </p:cNvPicPr>
          <p:nvPr/>
        </p:nvPicPr>
        <p:blipFill>
          <a:blip r:embed="rId2">
            <a:extLst/>
          </a:blip>
          <a:stretch>
            <a:fillRect/>
          </a:stretch>
        </p:blipFill>
        <p:spPr>
          <a:xfrm>
            <a:off x="1876467" y="946624"/>
            <a:ext cx="3143251" cy="3412257"/>
          </a:xfrm>
          <a:prstGeom prst="rect">
            <a:avLst/>
          </a:prstGeom>
          <a:ln w="12700">
            <a:miter lim="400000"/>
          </a:ln>
          <a:effectLst>
            <a:outerShdw blurRad="88900" dist="50800" dir="2700000" rotWithShape="0">
              <a:srgbClr val="000000">
                <a:alpha val="75000"/>
              </a:srgbClr>
            </a:outerShdw>
          </a:effectLst>
        </p:spPr>
      </p:pic>
      <p:sp>
        <p:nvSpPr>
          <p:cNvPr id="241" name="1447"/>
          <p:cNvSpPr txBox="1"/>
          <p:nvPr/>
        </p:nvSpPr>
        <p:spPr>
          <a:xfrm>
            <a:off x="2237599" y="4642739"/>
            <a:ext cx="2005063" cy="9779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642937">
              <a:defRPr sz="6600" b="1">
                <a:solidFill>
                  <a:srgbClr val="414141"/>
                </a:solidFill>
                <a:latin typeface="Gill Sans"/>
                <a:ea typeface="Gill Sans"/>
                <a:cs typeface="Gill Sans"/>
                <a:sym typeface="Gill Sans"/>
              </a:defRPr>
            </a:lvl1pPr>
          </a:lstStyle>
          <a:p>
            <a:r>
              <a:t>1447</a:t>
            </a:r>
          </a:p>
        </p:txBody>
      </p:sp>
      <p:pic>
        <p:nvPicPr>
          <p:cNvPr id="242" name="image.png" descr="image.png"/>
          <p:cNvPicPr>
            <a:picLocks noChangeAspect="1"/>
          </p:cNvPicPr>
          <p:nvPr/>
        </p:nvPicPr>
        <p:blipFill>
          <a:blip r:embed="rId3">
            <a:extLst/>
          </a:blip>
          <a:stretch>
            <a:fillRect/>
          </a:stretch>
        </p:blipFill>
        <p:spPr>
          <a:xfrm>
            <a:off x="6341935" y="1630303"/>
            <a:ext cx="2857501" cy="2044899"/>
          </a:xfrm>
          <a:prstGeom prst="rect">
            <a:avLst/>
          </a:prstGeom>
          <a:ln w="12700">
            <a:miter lim="400000"/>
          </a:ln>
        </p:spPr>
      </p:pic>
      <p:sp>
        <p:nvSpPr>
          <p:cNvPr id="243" name="1700"/>
          <p:cNvSpPr txBox="1"/>
          <p:nvPr/>
        </p:nvSpPr>
        <p:spPr>
          <a:xfrm>
            <a:off x="6768154" y="4505400"/>
            <a:ext cx="2005063" cy="9779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642937">
              <a:defRPr sz="6600" b="1">
                <a:solidFill>
                  <a:srgbClr val="1A1A1A"/>
                </a:solidFill>
                <a:latin typeface="Gill Sans"/>
                <a:ea typeface="Gill Sans"/>
                <a:cs typeface="Gill Sans"/>
                <a:sym typeface="Gill Sans"/>
              </a:defRPr>
            </a:lvl1pPr>
          </a:lstStyle>
          <a:p>
            <a:r>
              <a:t>1700</a:t>
            </a:r>
          </a:p>
        </p:txBody>
      </p:sp>
    </p:spTree>
  </p:cSld>
  <p:clrMapOvr>
    <a:masterClrMapping/>
  </p:clrMapOvr>
  <p:transition spd="med"/>
</p:sld>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4388</Words>
  <Application>Microsoft Office PowerPoint</Application>
  <PresentationFormat>Breitbild</PresentationFormat>
  <Paragraphs>269</Paragraphs>
  <Slides>59</Slides>
  <Notes>29</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59</vt:i4>
      </vt:variant>
    </vt:vector>
  </HeadingPairs>
  <TitlesOfParts>
    <vt:vector size="68" baseType="lpstr">
      <vt:lpstr>Arial Unicode MS</vt:lpstr>
      <vt:lpstr>Arial</vt:lpstr>
      <vt:lpstr>Calibri</vt:lpstr>
      <vt:lpstr>Gill Sans</vt:lpstr>
      <vt:lpstr>Gill Sans Light</vt:lpstr>
      <vt:lpstr>Helvetica</vt:lpstr>
      <vt:lpstr>Times</vt:lpstr>
      <vt:lpstr>Times New Roman</vt:lpstr>
      <vt:lpstr>Retrospect</vt:lpstr>
      <vt:lpstr>PowerPoint-Präsentation</vt:lpstr>
      <vt:lpstr>Lernziele – Leistungskriterien</vt:lpstr>
      <vt:lpstr>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Generationen und ihre spezifischen Merkmale</vt:lpstr>
      <vt:lpstr>PowerPoint-Präsentation</vt:lpstr>
      <vt:lpstr>PowerPoint-Präsentation</vt:lpstr>
      <vt:lpstr>PowerPoint-Präsentation</vt:lpstr>
      <vt:lpstr>PowerPoint-Präsentation</vt:lpstr>
      <vt:lpstr>PowerPoint-Präsentation</vt:lpstr>
      <vt:lpstr>Anleitung zu Übung 1</vt:lpstr>
      <vt:lpstr>IKT Werkzeuge im Unterricht</vt:lpstr>
      <vt:lpstr>Kategorien, Typen</vt:lpstr>
      <vt:lpstr>PowerPoint-Präsentation</vt:lpstr>
      <vt:lpstr>Idee der „Openness“</vt:lpstr>
      <vt:lpstr>OER</vt:lpstr>
      <vt:lpstr>Definition (OECD/CERI)</vt:lpstr>
      <vt:lpstr>Ein Kurs zum Thema OER</vt:lpstr>
      <vt:lpstr>Europaweite Kampagne</vt:lpstr>
      <vt:lpstr>Creative Commons</vt:lpstr>
      <vt:lpstr>Entdecke es!</vt:lpstr>
      <vt:lpstr>PowerPoint-Präsentation</vt:lpstr>
      <vt:lpstr>PowerPoint-Präsentation</vt:lpstr>
      <vt:lpstr>Metadaten</vt:lpstr>
      <vt:lpstr>Teachers Pay Teachers</vt:lpstr>
      <vt:lpstr>Ablageorte, Lerninhalte</vt:lpstr>
      <vt:lpstr>PowerPoint-Präsentation</vt:lpstr>
      <vt:lpstr>PowerPoint-Präsentation</vt:lpstr>
      <vt:lpstr>PowerPoint-Präsentation</vt:lpstr>
      <vt:lpstr>PowerPoint-Präsentation</vt:lpstr>
      <vt:lpstr>Lernwerkzeuge und Apps</vt:lpstr>
      <vt:lpstr>PowerPoint-Präsentation</vt:lpstr>
      <vt:lpstr>PowerPoint-Präsentation</vt:lpstr>
      <vt:lpstr>PowerPoint-Präsentation</vt:lpstr>
      <vt:lpstr>PowerPoint-Präsentation</vt:lpstr>
      <vt:lpstr>PowerPoint-Präsentation</vt:lpstr>
      <vt:lpstr>Pädagogischer Wert der IKT</vt:lpstr>
      <vt:lpstr>PowerPoint-Präsentation</vt:lpstr>
      <vt:lpstr>PowerPoint-Präsentation</vt:lpstr>
      <vt:lpstr>PowerPoint-Präsentation</vt:lpstr>
      <vt:lpstr>PowerPoint-Präsentation</vt:lpstr>
      <vt:lpstr>PowerPoint-Präsentation</vt:lpstr>
      <vt:lpstr>PowerPoint-Präsentation</vt:lpstr>
      <vt:lpstr>Fragen, die beantwortet werden sollen:</vt:lpstr>
      <vt:lpstr>Fazit, Zusammenfassung</vt:lpstr>
      <vt:lpstr>Bibliographie</vt:lpstr>
      <vt:lpstr>Bibliographie</vt:lpstr>
      <vt:lpstr>Bibliographie</vt:lpstr>
      <vt:lpstr>Nützliche Internetseiten 1.</vt:lpstr>
      <vt:lpstr>Nützliche Internetseiten 2</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Richard Messnarz</cp:lastModifiedBy>
  <cp:revision>33</cp:revision>
  <dcterms:modified xsi:type="dcterms:W3CDTF">2017-10-05T14:47:07Z</dcterms:modified>
</cp:coreProperties>
</file>