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47" r:id="rId1"/>
  </p:sldMasterIdLst>
  <p:notesMasterIdLst>
    <p:notesMasterId r:id="rId28"/>
  </p:notesMasterIdLst>
  <p:sldIdLst>
    <p:sldId id="256" r:id="rId2"/>
    <p:sldId id="261" r:id="rId3"/>
    <p:sldId id="259" r:id="rId4"/>
    <p:sldId id="264" r:id="rId5"/>
    <p:sldId id="262" r:id="rId6"/>
    <p:sldId id="296" r:id="rId7"/>
    <p:sldId id="295" r:id="rId8"/>
    <p:sldId id="297" r:id="rId9"/>
    <p:sldId id="277" r:id="rId10"/>
    <p:sldId id="298" r:id="rId11"/>
    <p:sldId id="299" r:id="rId12"/>
    <p:sldId id="300" r:id="rId13"/>
    <p:sldId id="301" r:id="rId14"/>
    <p:sldId id="302" r:id="rId15"/>
    <p:sldId id="304" r:id="rId16"/>
    <p:sldId id="303" r:id="rId17"/>
    <p:sldId id="278" r:id="rId18"/>
    <p:sldId id="305" r:id="rId19"/>
    <p:sldId id="268" r:id="rId20"/>
    <p:sldId id="267" r:id="rId21"/>
    <p:sldId id="266" r:id="rId22"/>
    <p:sldId id="306" r:id="rId23"/>
    <p:sldId id="269" r:id="rId24"/>
    <p:sldId id="308" r:id="rId25"/>
    <p:sldId id="274" r:id="rId26"/>
    <p:sldId id="307" r:id="rId27"/>
  </p:sldIdLst>
  <p:sldSz cx="12192000" cy="6858000"/>
  <p:notesSz cx="6797675" cy="9926638"/>
  <p:custDataLst>
    <p:tags r:id="rId29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629"/>
    <p:restoredTop sz="68545" autoAdjust="0"/>
  </p:normalViewPr>
  <p:slideViewPr>
    <p:cSldViewPr snapToGrid="0" snapToObjects="1">
      <p:cViewPr varScale="1">
        <p:scale>
          <a:sx n="86" d="100"/>
          <a:sy n="86" d="100"/>
        </p:scale>
        <p:origin x="1146" y="78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65" d="100"/>
          <a:sy n="65" d="100"/>
        </p:scale>
        <p:origin x="3366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6AC242-29AA-4844-BF2D-23DE426A8B69}" type="datetimeFigureOut">
              <a:rPr lang="hu-HU" smtClean="0"/>
              <a:t>2017. 10. 09.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A472E4-E8CF-4752-8D89-CC6C7CAD9C5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006804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72E4-E8CF-4752-8D89-CC6C7CAD9C51}" type="slidenum">
              <a:rPr lang="hu-HU" smtClean="0"/>
              <a:t>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274862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200" dirty="0">
                <a:latin typeface="Arial" pitchFamily="34" charset="0"/>
                <a:cs typeface="Arial" pitchFamily="34" charset="0"/>
              </a:rPr>
              <a:t>Az alapvető kompetencia elemzése segít az innováció olyan területeken történő összpontosításában, amely a legnagyobb értéket hozza létre a szervezet, az üzleti élet számára.</a:t>
            </a:r>
            <a:endParaRPr lang="en-GB" sz="1200" dirty="0">
              <a:latin typeface="Arial" pitchFamily="34" charset="0"/>
              <a:cs typeface="Arial" pitchFamily="34" charset="0"/>
            </a:endParaRPr>
          </a:p>
          <a:p>
            <a:endParaRPr lang="en-GB" sz="1200" dirty="0">
              <a:latin typeface="Arial" pitchFamily="34" charset="0"/>
              <a:cs typeface="Arial" pitchFamily="34" charset="0"/>
            </a:endParaRPr>
          </a:p>
          <a:p>
            <a:r>
              <a:rPr lang="hu-HU" sz="1200" dirty="0">
                <a:latin typeface="Arial" pitchFamily="34" charset="0"/>
                <a:cs typeface="Arial" pitchFamily="34" charset="0"/>
              </a:rPr>
              <a:t>Példa egy alapképességre</a:t>
            </a:r>
            <a:r>
              <a:rPr lang="en-GB" sz="1200" dirty="0"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hu-HU" sz="1200" dirty="0">
                <a:latin typeface="Arial" pitchFamily="34" charset="0"/>
                <a:ea typeface="MS PGothic" pitchFamily="34" charset="-128"/>
                <a:cs typeface="Arial" pitchFamily="34" charset="0"/>
              </a:rPr>
              <a:t>Például egy sebességváltók</a:t>
            </a:r>
            <a:r>
              <a:rPr lang="hu-HU" sz="1200" baseline="0" dirty="0">
                <a:latin typeface="Arial" pitchFamily="34" charset="0"/>
                <a:ea typeface="MS PGothic" pitchFamily="34" charset="-128"/>
                <a:cs typeface="Arial" pitchFamily="34" charset="0"/>
              </a:rPr>
              <a:t> </a:t>
            </a:r>
            <a:r>
              <a:rPr lang="hu-HU" sz="1200" dirty="0">
                <a:latin typeface="Arial" pitchFamily="34" charset="0"/>
                <a:ea typeface="MS PGothic" pitchFamily="34" charset="-128"/>
                <a:cs typeface="Arial" pitchFamily="34" charset="0"/>
              </a:rPr>
              <a:t>gyártásával foglalkozó vezető autóipari vállalat, azonosítja a fő funkciókat (stratégiával egy speciális, moduláris sebességváltóra), amely különbözik a versenytársaktól és amely minden autógyártási projektben alkalmazható. A vállalat ezután eldönti, hogy minden alapfunkciót csak egyszer fejleszt, és fenntartja azokat a paraméterkészleteket, amelyek lehetővé teszik ugyanazt a 80%-os (használatra kész) állapotot, hogy a különböző </a:t>
            </a:r>
            <a:r>
              <a:rPr lang="hu-HU" sz="1200" dirty="0" err="1">
                <a:latin typeface="Arial" pitchFamily="34" charset="0"/>
                <a:ea typeface="MS PGothic" pitchFamily="34" charset="-128"/>
                <a:cs typeface="Arial" pitchFamily="34" charset="0"/>
              </a:rPr>
              <a:t>ügyfélek</a:t>
            </a:r>
            <a:r>
              <a:rPr lang="hu-HU" sz="1200" dirty="0">
                <a:latin typeface="Arial" pitchFamily="34" charset="0"/>
                <a:ea typeface="MS PGothic" pitchFamily="34" charset="-128"/>
                <a:cs typeface="Arial" pitchFamily="34" charset="0"/>
              </a:rPr>
              <a:t> számára azonnal átadható legyen. </a:t>
            </a:r>
            <a:r>
              <a:rPr lang="en-US" sz="1200" dirty="0">
                <a:latin typeface="Arial" pitchFamily="34" charset="0"/>
                <a:ea typeface="MS PGothic" pitchFamily="34" charset="-128"/>
                <a:cs typeface="Arial" pitchFamily="34" charset="0"/>
              </a:rPr>
              <a:t>A </a:t>
            </a:r>
            <a:r>
              <a:rPr lang="en-US" sz="1200" dirty="0" err="1">
                <a:latin typeface="Arial" pitchFamily="34" charset="0"/>
                <a:ea typeface="MS PGothic" pitchFamily="34" charset="-128"/>
                <a:cs typeface="Arial" pitchFamily="34" charset="0"/>
              </a:rPr>
              <a:t>vállalat</a:t>
            </a:r>
            <a:r>
              <a:rPr lang="en-US" sz="1200" dirty="0">
                <a:latin typeface="Arial" pitchFamily="34" charset="0"/>
                <a:ea typeface="MS PGothic" pitchFamily="34" charset="-128"/>
                <a:cs typeface="Arial" pitchFamily="34" charset="0"/>
              </a:rPr>
              <a:t> </a:t>
            </a:r>
            <a:r>
              <a:rPr lang="en-US" sz="1200" dirty="0" err="1">
                <a:latin typeface="Arial" pitchFamily="34" charset="0"/>
                <a:ea typeface="MS PGothic" pitchFamily="34" charset="-128"/>
                <a:cs typeface="Arial" pitchFamily="34" charset="0"/>
              </a:rPr>
              <a:t>folyamatosan</a:t>
            </a:r>
            <a:r>
              <a:rPr lang="en-US" sz="1200" dirty="0">
                <a:latin typeface="Arial" pitchFamily="34" charset="0"/>
                <a:ea typeface="MS PGothic" pitchFamily="34" charset="-128"/>
                <a:cs typeface="Arial" pitchFamily="34" charset="0"/>
              </a:rPr>
              <a:t> </a:t>
            </a:r>
            <a:r>
              <a:rPr lang="en-US" sz="1200" dirty="0" err="1">
                <a:latin typeface="Arial" pitchFamily="34" charset="0"/>
                <a:ea typeface="MS PGothic" pitchFamily="34" charset="-128"/>
                <a:cs typeface="Arial" pitchFamily="34" charset="0"/>
              </a:rPr>
              <a:t>új</a:t>
            </a:r>
            <a:r>
              <a:rPr lang="en-US" sz="1200" dirty="0">
                <a:latin typeface="Arial" pitchFamily="34" charset="0"/>
                <a:ea typeface="MS PGothic" pitchFamily="34" charset="-128"/>
                <a:cs typeface="Arial" pitchFamily="34" charset="0"/>
              </a:rPr>
              <a:t> </a:t>
            </a:r>
            <a:r>
              <a:rPr lang="hu-HU" sz="1200" dirty="0" err="1">
                <a:latin typeface="Arial" pitchFamily="34" charset="0"/>
                <a:ea typeface="MS PGothic" pitchFamily="34" charset="-128"/>
                <a:cs typeface="Arial" pitchFamily="34" charset="0"/>
              </a:rPr>
              <a:t>tevékenyésgeket</a:t>
            </a:r>
            <a:r>
              <a:rPr lang="hu-HU" sz="1200" dirty="0">
                <a:latin typeface="Arial" pitchFamily="34" charset="0"/>
                <a:ea typeface="MS PGothic" pitchFamily="34" charset="-128"/>
                <a:cs typeface="Arial" pitchFamily="34" charset="0"/>
              </a:rPr>
              <a:t> </a:t>
            </a:r>
            <a:r>
              <a:rPr lang="en-US" sz="1200" dirty="0" err="1">
                <a:latin typeface="Arial" pitchFamily="34" charset="0"/>
                <a:ea typeface="MS PGothic" pitchFamily="34" charset="-128"/>
                <a:cs typeface="Arial" pitchFamily="34" charset="0"/>
              </a:rPr>
              <a:t>tanul</a:t>
            </a:r>
            <a:r>
              <a:rPr lang="en-US" sz="1200" dirty="0">
                <a:latin typeface="Arial" pitchFamily="34" charset="0"/>
                <a:ea typeface="MS PGothic" pitchFamily="34" charset="-128"/>
                <a:cs typeface="Arial" pitchFamily="34" charset="0"/>
              </a:rPr>
              <a:t>, </a:t>
            </a:r>
            <a:r>
              <a:rPr lang="en-US" sz="1200" dirty="0" err="1">
                <a:latin typeface="Arial" pitchFamily="34" charset="0"/>
                <a:ea typeface="MS PGothic" pitchFamily="34" charset="-128"/>
                <a:cs typeface="Arial" pitchFamily="34" charset="0"/>
              </a:rPr>
              <a:t>és</a:t>
            </a:r>
            <a:r>
              <a:rPr lang="en-US" sz="1200" dirty="0">
                <a:latin typeface="Arial" pitchFamily="34" charset="0"/>
                <a:ea typeface="MS PGothic" pitchFamily="34" charset="-128"/>
                <a:cs typeface="Arial" pitchFamily="34" charset="0"/>
              </a:rPr>
              <a:t> </a:t>
            </a:r>
            <a:r>
              <a:rPr lang="en-US" sz="1200" dirty="0" err="1">
                <a:latin typeface="Arial" pitchFamily="34" charset="0"/>
                <a:ea typeface="MS PGothic" pitchFamily="34" charset="-128"/>
                <a:cs typeface="Arial" pitchFamily="34" charset="0"/>
              </a:rPr>
              <a:t>eldönti</a:t>
            </a:r>
            <a:r>
              <a:rPr lang="en-US" sz="1200" dirty="0">
                <a:latin typeface="Arial" pitchFamily="34" charset="0"/>
                <a:ea typeface="MS PGothic" pitchFamily="34" charset="-128"/>
                <a:cs typeface="Arial" pitchFamily="34" charset="0"/>
              </a:rPr>
              <a:t>, </a:t>
            </a:r>
            <a:r>
              <a:rPr lang="en-US" sz="1200" dirty="0" err="1">
                <a:latin typeface="Arial" pitchFamily="34" charset="0"/>
                <a:ea typeface="MS PGothic" pitchFamily="34" charset="-128"/>
                <a:cs typeface="Arial" pitchFamily="34" charset="0"/>
              </a:rPr>
              <a:t>hogy</a:t>
            </a:r>
            <a:r>
              <a:rPr lang="en-US" sz="1200" dirty="0">
                <a:latin typeface="Arial" pitchFamily="34" charset="0"/>
                <a:ea typeface="MS PGothic" pitchFamily="34" charset="-128"/>
                <a:cs typeface="Arial" pitchFamily="34" charset="0"/>
              </a:rPr>
              <a:t> a</a:t>
            </a:r>
            <a:r>
              <a:rPr lang="hu-HU" sz="1200" dirty="0" err="1">
                <a:latin typeface="Arial" pitchFamily="34" charset="0"/>
                <a:ea typeface="MS PGothic" pitchFamily="34" charset="-128"/>
                <a:cs typeface="Arial" pitchFamily="34" charset="0"/>
              </a:rPr>
              <a:t>zt</a:t>
            </a:r>
            <a:r>
              <a:rPr lang="hu-HU" sz="1200" baseline="0" dirty="0">
                <a:latin typeface="Arial" pitchFamily="34" charset="0"/>
                <a:ea typeface="MS PGothic" pitchFamily="34" charset="-128"/>
                <a:cs typeface="Arial" pitchFamily="34" charset="0"/>
              </a:rPr>
              <a:t> a vállalat</a:t>
            </a:r>
            <a:r>
              <a:rPr lang="hu-HU" sz="1200" dirty="0">
                <a:latin typeface="Arial" pitchFamily="34" charset="0"/>
                <a:ea typeface="MS PGothic" pitchFamily="34" charset="-128"/>
                <a:cs typeface="Arial" pitchFamily="34" charset="0"/>
              </a:rPr>
              <a:t> alapképességeihez </a:t>
            </a:r>
            <a:r>
              <a:rPr lang="hu-HU" sz="1200" dirty="0" err="1">
                <a:latin typeface="Arial" pitchFamily="34" charset="0"/>
                <a:ea typeface="MS PGothic" pitchFamily="34" charset="-128"/>
                <a:cs typeface="Arial" pitchFamily="34" charset="0"/>
              </a:rPr>
              <a:t>adje</a:t>
            </a:r>
            <a:r>
              <a:rPr lang="hu-HU" sz="1200" dirty="0">
                <a:latin typeface="Arial" pitchFamily="34" charset="0"/>
                <a:ea typeface="MS PGothic" pitchFamily="34" charset="-128"/>
                <a:cs typeface="Arial" pitchFamily="34" charset="0"/>
              </a:rPr>
              <a:t> e</a:t>
            </a:r>
            <a:r>
              <a:rPr lang="en-US" sz="1200" dirty="0">
                <a:latin typeface="Arial" pitchFamily="34" charset="0"/>
                <a:ea typeface="MS PGothic" pitchFamily="34" charset="-128"/>
                <a:cs typeface="Arial" pitchFamily="34" charset="0"/>
              </a:rPr>
              <a:t>. </a:t>
            </a:r>
            <a:r>
              <a:rPr lang="en-US" sz="1200" dirty="0" err="1">
                <a:latin typeface="Arial" pitchFamily="34" charset="0"/>
                <a:ea typeface="MS PGothic" pitchFamily="34" charset="-128"/>
                <a:cs typeface="Arial" pitchFamily="34" charset="0"/>
              </a:rPr>
              <a:t>Ez</a:t>
            </a:r>
            <a:r>
              <a:rPr lang="en-US" sz="1200" dirty="0">
                <a:latin typeface="Arial" pitchFamily="34" charset="0"/>
                <a:ea typeface="MS PGothic" pitchFamily="34" charset="-128"/>
                <a:cs typeface="Arial" pitchFamily="34" charset="0"/>
              </a:rPr>
              <a:t> </a:t>
            </a:r>
            <a:r>
              <a:rPr lang="en-US" sz="1200" dirty="0" err="1">
                <a:latin typeface="Arial" pitchFamily="34" charset="0"/>
                <a:ea typeface="MS PGothic" pitchFamily="34" charset="-128"/>
                <a:cs typeface="Arial" pitchFamily="34" charset="0"/>
              </a:rPr>
              <a:t>hosszabb</a:t>
            </a:r>
            <a:r>
              <a:rPr lang="en-US" sz="1200" dirty="0">
                <a:latin typeface="Arial" pitchFamily="34" charset="0"/>
                <a:ea typeface="MS PGothic" pitchFamily="34" charset="-128"/>
                <a:cs typeface="Arial" pitchFamily="34" charset="0"/>
              </a:rPr>
              <a:t> </a:t>
            </a:r>
            <a:r>
              <a:rPr lang="en-US" sz="1200" dirty="0" err="1">
                <a:latin typeface="Arial" pitchFamily="34" charset="0"/>
                <a:ea typeface="MS PGothic" pitchFamily="34" charset="-128"/>
                <a:cs typeface="Arial" pitchFamily="34" charset="0"/>
              </a:rPr>
              <a:t>távon</a:t>
            </a:r>
            <a:r>
              <a:rPr lang="en-US" sz="1200" dirty="0">
                <a:latin typeface="Arial" pitchFamily="34" charset="0"/>
                <a:ea typeface="MS PGothic" pitchFamily="34" charset="-128"/>
                <a:cs typeface="Arial" pitchFamily="34" charset="0"/>
              </a:rPr>
              <a:t> </a:t>
            </a:r>
            <a:r>
              <a:rPr lang="en-US" sz="1200" dirty="0" err="1">
                <a:latin typeface="Arial" pitchFamily="34" charset="0"/>
                <a:ea typeface="MS PGothic" pitchFamily="34" charset="-128"/>
                <a:cs typeface="Arial" pitchFamily="34" charset="0"/>
              </a:rPr>
              <a:t>sok</a:t>
            </a:r>
            <a:r>
              <a:rPr lang="en-US" sz="1200" dirty="0">
                <a:latin typeface="Arial" pitchFamily="34" charset="0"/>
                <a:ea typeface="MS PGothic" pitchFamily="34" charset="-128"/>
                <a:cs typeface="Arial" pitchFamily="34" charset="0"/>
              </a:rPr>
              <a:t> </a:t>
            </a:r>
            <a:r>
              <a:rPr lang="en-US" sz="1200" dirty="0" err="1">
                <a:latin typeface="Arial" pitchFamily="34" charset="0"/>
                <a:ea typeface="MS PGothic" pitchFamily="34" charset="-128"/>
                <a:cs typeface="Arial" pitchFamily="34" charset="0"/>
              </a:rPr>
              <a:t>ügyfél</a:t>
            </a:r>
            <a:r>
              <a:rPr lang="en-US" sz="1200" dirty="0">
                <a:latin typeface="Arial" pitchFamily="34" charset="0"/>
                <a:ea typeface="MS PGothic" pitchFamily="34" charset="-128"/>
                <a:cs typeface="Arial" pitchFamily="34" charset="0"/>
              </a:rPr>
              <a:t> </a:t>
            </a:r>
            <a:r>
              <a:rPr lang="en-US" sz="1200" dirty="0" err="1">
                <a:latin typeface="Arial" pitchFamily="34" charset="0"/>
                <a:ea typeface="MS PGothic" pitchFamily="34" charset="-128"/>
                <a:cs typeface="Arial" pitchFamily="34" charset="0"/>
              </a:rPr>
              <a:t>számára</a:t>
            </a:r>
            <a:r>
              <a:rPr lang="en-US" sz="1200" dirty="0">
                <a:latin typeface="Arial" pitchFamily="34" charset="0"/>
                <a:ea typeface="MS PGothic" pitchFamily="34" charset="-128"/>
                <a:cs typeface="Arial" pitchFamily="34" charset="0"/>
              </a:rPr>
              <a:t> </a:t>
            </a:r>
            <a:r>
              <a:rPr lang="en-US" sz="1200" dirty="0" err="1">
                <a:latin typeface="Arial" pitchFamily="34" charset="0"/>
                <a:ea typeface="MS PGothic" pitchFamily="34" charset="-128"/>
                <a:cs typeface="Arial" pitchFamily="34" charset="0"/>
              </a:rPr>
              <a:t>stabil</a:t>
            </a:r>
            <a:r>
              <a:rPr lang="en-US" sz="1200" dirty="0">
                <a:latin typeface="Arial" pitchFamily="34" charset="0"/>
                <a:ea typeface="MS PGothic" pitchFamily="34" charset="-128"/>
                <a:cs typeface="Arial" pitchFamily="34" charset="0"/>
              </a:rPr>
              <a:t> </a:t>
            </a:r>
            <a:r>
              <a:rPr lang="en-US" sz="1200" dirty="0" err="1">
                <a:latin typeface="Arial" pitchFamily="34" charset="0"/>
                <a:ea typeface="MS PGothic" pitchFamily="34" charset="-128"/>
                <a:cs typeface="Arial" pitchFamily="34" charset="0"/>
              </a:rPr>
              <a:t>rendszerekhez</a:t>
            </a:r>
            <a:r>
              <a:rPr lang="en-US" sz="1200" dirty="0">
                <a:latin typeface="Arial" pitchFamily="34" charset="0"/>
                <a:ea typeface="MS PGothic" pitchFamily="34" charset="-128"/>
                <a:cs typeface="Arial" pitchFamily="34" charset="0"/>
              </a:rPr>
              <a:t> </a:t>
            </a:r>
            <a:r>
              <a:rPr lang="en-US" sz="1200" dirty="0" err="1">
                <a:latin typeface="Arial" pitchFamily="34" charset="0"/>
                <a:ea typeface="MS PGothic" pitchFamily="34" charset="-128"/>
                <a:cs typeface="Arial" pitchFamily="34" charset="0"/>
              </a:rPr>
              <a:t>vezet</a:t>
            </a:r>
            <a:r>
              <a:rPr lang="hu-HU" sz="1200" dirty="0" err="1">
                <a:latin typeface="Arial" pitchFamily="34" charset="0"/>
                <a:ea typeface="MS PGothic" pitchFamily="34" charset="-128"/>
                <a:cs typeface="Arial" pitchFamily="34" charset="0"/>
              </a:rPr>
              <a:t>nek</a:t>
            </a:r>
            <a:r>
              <a:rPr lang="en-US" sz="1200" dirty="0">
                <a:latin typeface="Arial" pitchFamily="34" charset="0"/>
                <a:ea typeface="MS PGothic" pitchFamily="34" charset="-128"/>
                <a:cs typeface="Arial" pitchFamily="34" charset="0"/>
              </a:rPr>
              <a:t>, </a:t>
            </a:r>
            <a:r>
              <a:rPr lang="en-US" sz="1200" dirty="0" err="1">
                <a:latin typeface="Arial" pitchFamily="34" charset="0"/>
                <a:ea typeface="MS PGothic" pitchFamily="34" charset="-128"/>
                <a:cs typeface="Arial" pitchFamily="34" charset="0"/>
              </a:rPr>
              <a:t>és</a:t>
            </a:r>
            <a:r>
              <a:rPr lang="en-US" sz="1200" dirty="0">
                <a:latin typeface="Arial" pitchFamily="34" charset="0"/>
                <a:ea typeface="MS PGothic" pitchFamily="34" charset="-128"/>
                <a:cs typeface="Arial" pitchFamily="34" charset="0"/>
              </a:rPr>
              <a:t> a </a:t>
            </a:r>
            <a:r>
              <a:rPr lang="en-US" sz="1200" dirty="0" err="1">
                <a:latin typeface="Arial" pitchFamily="34" charset="0"/>
                <a:ea typeface="MS PGothic" pitchFamily="34" charset="-128"/>
                <a:cs typeface="Arial" pitchFamily="34" charset="0"/>
              </a:rPr>
              <a:t>tanulás</a:t>
            </a:r>
            <a:r>
              <a:rPr lang="en-US" sz="1200" dirty="0">
                <a:latin typeface="Arial" pitchFamily="34" charset="0"/>
                <a:ea typeface="MS PGothic" pitchFamily="34" charset="-128"/>
                <a:cs typeface="Arial" pitchFamily="34" charset="0"/>
              </a:rPr>
              <a:t> </a:t>
            </a:r>
            <a:r>
              <a:rPr lang="en-US" sz="1200" dirty="0" err="1">
                <a:latin typeface="Arial" pitchFamily="34" charset="0"/>
                <a:ea typeface="MS PGothic" pitchFamily="34" charset="-128"/>
                <a:cs typeface="Arial" pitchFamily="34" charset="0"/>
              </a:rPr>
              <a:t>központi</a:t>
            </a:r>
            <a:r>
              <a:rPr lang="en-US" sz="1200" dirty="0">
                <a:latin typeface="Arial" pitchFamily="34" charset="0"/>
                <a:ea typeface="MS PGothic" pitchFamily="34" charset="-128"/>
                <a:cs typeface="Arial" pitchFamily="34" charset="0"/>
              </a:rPr>
              <a:t> </a:t>
            </a:r>
            <a:r>
              <a:rPr lang="en-US" sz="1200" dirty="0" err="1">
                <a:latin typeface="Arial" pitchFamily="34" charset="0"/>
                <a:ea typeface="MS PGothic" pitchFamily="34" charset="-128"/>
                <a:cs typeface="Arial" pitchFamily="34" charset="0"/>
              </a:rPr>
              <a:t>funkcióira</a:t>
            </a:r>
            <a:r>
              <a:rPr lang="en-US" sz="1200" dirty="0">
                <a:latin typeface="Arial" pitchFamily="34" charset="0"/>
                <a:ea typeface="MS PGothic" pitchFamily="34" charset="-128"/>
                <a:cs typeface="Arial" pitchFamily="34" charset="0"/>
              </a:rPr>
              <a:t> </a:t>
            </a:r>
            <a:r>
              <a:rPr lang="en-US" sz="1200" dirty="0" err="1">
                <a:latin typeface="Arial" pitchFamily="34" charset="0"/>
                <a:ea typeface="MS PGothic" pitchFamily="34" charset="-128"/>
                <a:cs typeface="Arial" pitchFamily="34" charset="0"/>
              </a:rPr>
              <a:t>összpontosít</a:t>
            </a:r>
            <a:r>
              <a:rPr lang="hu-HU" sz="1200" dirty="0" err="1">
                <a:latin typeface="Arial" pitchFamily="34" charset="0"/>
                <a:ea typeface="MS PGothic" pitchFamily="34" charset="-128"/>
                <a:cs typeface="Arial" pitchFamily="34" charset="0"/>
              </a:rPr>
              <a:t>anak</a:t>
            </a:r>
            <a:r>
              <a:rPr lang="en-US" sz="1200" dirty="0">
                <a:latin typeface="Arial" pitchFamily="34" charset="0"/>
                <a:ea typeface="MS PGothic" pitchFamily="34" charset="-128"/>
                <a:cs typeface="Arial" pitchFamily="34" charset="0"/>
              </a:rPr>
              <a:t>, </a:t>
            </a:r>
            <a:r>
              <a:rPr lang="hu-HU" sz="1200" dirty="0">
                <a:latin typeface="Arial" pitchFamily="34" charset="0"/>
                <a:ea typeface="MS PGothic" pitchFamily="34" charset="-128"/>
                <a:cs typeface="Arial" pitchFamily="34" charset="0"/>
              </a:rPr>
              <a:t>hogy </a:t>
            </a:r>
            <a:r>
              <a:rPr lang="en-US" sz="1200" dirty="0">
                <a:latin typeface="Arial" pitchFamily="34" charset="0"/>
                <a:ea typeface="MS PGothic" pitchFamily="34" charset="-128"/>
                <a:cs typeface="Arial" pitchFamily="34" charset="0"/>
              </a:rPr>
              <a:t>a </a:t>
            </a:r>
            <a:r>
              <a:rPr lang="en-US" sz="1200" dirty="0" err="1">
                <a:latin typeface="Arial" pitchFamily="34" charset="0"/>
                <a:ea typeface="MS PGothic" pitchFamily="34" charset="-128"/>
                <a:cs typeface="Arial" pitchFamily="34" charset="0"/>
              </a:rPr>
              <a:t>versenytársak</a:t>
            </a:r>
            <a:r>
              <a:rPr lang="en-US" sz="1200" dirty="0">
                <a:latin typeface="Arial" pitchFamily="34" charset="0"/>
                <a:ea typeface="MS PGothic" pitchFamily="34" charset="-128"/>
                <a:cs typeface="Arial" pitchFamily="34" charset="0"/>
              </a:rPr>
              <a:t> </a:t>
            </a:r>
            <a:r>
              <a:rPr lang="en-US" sz="1200" dirty="0" err="1">
                <a:latin typeface="Arial" pitchFamily="34" charset="0"/>
                <a:ea typeface="MS PGothic" pitchFamily="34" charset="-128"/>
                <a:cs typeface="Arial" pitchFamily="34" charset="0"/>
              </a:rPr>
              <a:t>bármelyikénél</a:t>
            </a:r>
            <a:r>
              <a:rPr lang="en-US" sz="1200" dirty="0">
                <a:latin typeface="Arial" pitchFamily="34" charset="0"/>
                <a:ea typeface="MS PGothic" pitchFamily="34" charset="-128"/>
                <a:cs typeface="Arial" pitchFamily="34" charset="0"/>
              </a:rPr>
              <a:t> </a:t>
            </a:r>
            <a:r>
              <a:rPr lang="en-US" sz="1200" dirty="0" err="1">
                <a:latin typeface="Arial" pitchFamily="34" charset="0"/>
                <a:ea typeface="MS PGothic" pitchFamily="34" charset="-128"/>
                <a:cs typeface="Arial" pitchFamily="34" charset="0"/>
              </a:rPr>
              <a:t>jobb</a:t>
            </a:r>
            <a:r>
              <a:rPr lang="en-US" sz="1200" dirty="0">
                <a:latin typeface="Arial" pitchFamily="34" charset="0"/>
                <a:ea typeface="MS PGothic" pitchFamily="34" charset="-128"/>
                <a:cs typeface="Arial" pitchFamily="34" charset="0"/>
              </a:rPr>
              <a:t> </a:t>
            </a:r>
            <a:r>
              <a:rPr lang="en-US" sz="1200" dirty="0" err="1">
                <a:latin typeface="Arial" pitchFamily="34" charset="0"/>
                <a:ea typeface="MS PGothic" pitchFamily="34" charset="-128"/>
                <a:cs typeface="Arial" pitchFamily="34" charset="0"/>
              </a:rPr>
              <a:t>és</a:t>
            </a:r>
            <a:r>
              <a:rPr lang="en-US" sz="1200" dirty="0">
                <a:latin typeface="Arial" pitchFamily="34" charset="0"/>
                <a:ea typeface="MS PGothic" pitchFamily="34" charset="-128"/>
                <a:cs typeface="Arial" pitchFamily="34" charset="0"/>
              </a:rPr>
              <a:t> </a:t>
            </a:r>
            <a:r>
              <a:rPr lang="en-US" sz="1200" dirty="0" err="1">
                <a:latin typeface="Arial" pitchFamily="34" charset="0"/>
                <a:ea typeface="MS PGothic" pitchFamily="34" charset="-128"/>
                <a:cs typeface="Arial" pitchFamily="34" charset="0"/>
              </a:rPr>
              <a:t>gyorsabb</a:t>
            </a:r>
            <a:r>
              <a:rPr lang="en-US" sz="1200" dirty="0">
                <a:latin typeface="Arial" pitchFamily="34" charset="0"/>
                <a:ea typeface="MS PGothic" pitchFamily="34" charset="-128"/>
                <a:cs typeface="Arial" pitchFamily="34" charset="0"/>
              </a:rPr>
              <a:t> </a:t>
            </a:r>
            <a:r>
              <a:rPr lang="en-US" sz="1200" dirty="0" err="1">
                <a:latin typeface="Arial" pitchFamily="34" charset="0"/>
                <a:ea typeface="MS PGothic" pitchFamily="34" charset="-128"/>
                <a:cs typeface="Arial" pitchFamily="34" charset="0"/>
              </a:rPr>
              <a:t>ellátás</a:t>
            </a:r>
            <a:r>
              <a:rPr lang="hu-HU" sz="1200" dirty="0">
                <a:latin typeface="Arial" pitchFamily="34" charset="0"/>
                <a:ea typeface="MS PGothic" pitchFamily="34" charset="-128"/>
                <a:cs typeface="Arial" pitchFamily="34" charset="0"/>
              </a:rPr>
              <a:t>t</a:t>
            </a:r>
            <a:r>
              <a:rPr lang="en-US" sz="1200" dirty="0">
                <a:latin typeface="Arial" pitchFamily="34" charset="0"/>
                <a:ea typeface="MS PGothic" pitchFamily="34" charset="-128"/>
                <a:cs typeface="Arial" pitchFamily="34" charset="0"/>
              </a:rPr>
              <a:t> </a:t>
            </a:r>
            <a:r>
              <a:rPr lang="en-US" sz="1200" dirty="0" err="1">
                <a:latin typeface="Arial" pitchFamily="34" charset="0"/>
                <a:ea typeface="MS PGothic" pitchFamily="34" charset="-128"/>
                <a:cs typeface="Arial" pitchFamily="34" charset="0"/>
              </a:rPr>
              <a:t>tudj</a:t>
            </a:r>
            <a:r>
              <a:rPr lang="hu-HU" sz="1200" dirty="0" err="1">
                <a:latin typeface="Arial" pitchFamily="34" charset="0"/>
                <a:ea typeface="MS PGothic" pitchFamily="34" charset="-128"/>
                <a:cs typeface="Arial" pitchFamily="34" charset="0"/>
              </a:rPr>
              <a:t>anak</a:t>
            </a:r>
            <a:r>
              <a:rPr lang="en-US" sz="1200" dirty="0">
                <a:latin typeface="Arial" pitchFamily="34" charset="0"/>
                <a:ea typeface="MS PGothic" pitchFamily="34" charset="-128"/>
                <a:cs typeface="Arial" pitchFamily="34" charset="0"/>
              </a:rPr>
              <a:t> </a:t>
            </a:r>
            <a:r>
              <a:rPr lang="en-US" sz="1200" dirty="0" err="1">
                <a:latin typeface="Arial" pitchFamily="34" charset="0"/>
                <a:ea typeface="MS PGothic" pitchFamily="34" charset="-128"/>
                <a:cs typeface="Arial" pitchFamily="34" charset="0"/>
              </a:rPr>
              <a:t>biztosítani</a:t>
            </a:r>
            <a:r>
              <a:rPr lang="en-US" sz="1200" dirty="0">
                <a:latin typeface="Arial" pitchFamily="34" charset="0"/>
                <a:ea typeface="MS PGothic" pitchFamily="34" charset="-128"/>
                <a:cs typeface="Arial" pitchFamily="34" charset="0"/>
              </a:rPr>
              <a:t>.</a:t>
            </a:r>
          </a:p>
          <a:p>
            <a:endParaRPr lang="en-US" sz="1200" dirty="0">
              <a:latin typeface="Arial" pitchFamily="34" charset="0"/>
              <a:ea typeface="MS PGothic" pitchFamily="34" charset="-128"/>
              <a:cs typeface="Arial" pitchFamily="34" charset="0"/>
            </a:endParaRPr>
          </a:p>
          <a:p>
            <a:r>
              <a:rPr lang="hu-HU" sz="1200" dirty="0">
                <a:latin typeface="Arial" pitchFamily="34" charset="0"/>
                <a:cs typeface="Arial" pitchFamily="34" charset="0"/>
              </a:rPr>
              <a:t>Példa alapképesség rossz kiválasztására</a:t>
            </a:r>
            <a:r>
              <a:rPr lang="en-GB" sz="1200" dirty="0"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en-GB" sz="1200" dirty="0" err="1">
                <a:latin typeface="Arial" pitchFamily="34" charset="0"/>
                <a:cs typeface="Arial" pitchFamily="34" charset="0"/>
              </a:rPr>
              <a:t>Valaki</a:t>
            </a:r>
            <a:r>
              <a:rPr lang="en-GB" sz="12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1200" dirty="0" err="1">
                <a:latin typeface="Arial" pitchFamily="34" charset="0"/>
                <a:cs typeface="Arial" pitchFamily="34" charset="0"/>
              </a:rPr>
              <a:t>azt</a:t>
            </a:r>
            <a:r>
              <a:rPr lang="en-GB" sz="12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1200" dirty="0" err="1">
                <a:latin typeface="Arial" pitchFamily="34" charset="0"/>
                <a:cs typeface="Arial" pitchFamily="34" charset="0"/>
              </a:rPr>
              <a:t>állítja</a:t>
            </a:r>
            <a:r>
              <a:rPr lang="en-GB" sz="1200" dirty="0">
                <a:latin typeface="Arial" pitchFamily="34" charset="0"/>
                <a:cs typeface="Arial" pitchFamily="34" charset="0"/>
              </a:rPr>
              <a:t>, </a:t>
            </a:r>
            <a:r>
              <a:rPr lang="en-GB" sz="1200" dirty="0" err="1">
                <a:latin typeface="Arial" pitchFamily="34" charset="0"/>
                <a:cs typeface="Arial" pitchFamily="34" charset="0"/>
              </a:rPr>
              <a:t>hogy</a:t>
            </a:r>
            <a:r>
              <a:rPr lang="en-GB" sz="12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1200" dirty="0" err="1">
                <a:latin typeface="Arial" pitchFamily="34" charset="0"/>
                <a:cs typeface="Arial" pitchFamily="34" charset="0"/>
              </a:rPr>
              <a:t>képzési</a:t>
            </a:r>
            <a:r>
              <a:rPr lang="en-GB" sz="12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1200" dirty="0" err="1">
                <a:latin typeface="Arial" pitchFamily="34" charset="0"/>
                <a:cs typeface="Arial" pitchFamily="34" charset="0"/>
              </a:rPr>
              <a:t>lehetőséget</a:t>
            </a:r>
            <a:r>
              <a:rPr lang="en-GB" sz="12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1200" dirty="0" err="1">
                <a:latin typeface="Arial" pitchFamily="34" charset="0"/>
                <a:cs typeface="Arial" pitchFamily="34" charset="0"/>
              </a:rPr>
              <a:t>kínál</a:t>
            </a:r>
            <a:r>
              <a:rPr lang="en-GB" sz="1200" dirty="0">
                <a:latin typeface="Arial" pitchFamily="34" charset="0"/>
                <a:cs typeface="Arial" pitchFamily="34" charset="0"/>
              </a:rPr>
              <a:t>. </a:t>
            </a:r>
            <a:r>
              <a:rPr lang="en-GB" sz="1200" dirty="0" err="1">
                <a:latin typeface="Arial" pitchFamily="34" charset="0"/>
                <a:cs typeface="Arial" pitchFamily="34" charset="0"/>
              </a:rPr>
              <a:t>Mi</a:t>
            </a:r>
            <a:r>
              <a:rPr lang="en-GB" sz="1200" dirty="0">
                <a:latin typeface="Arial" pitchFamily="34" charset="0"/>
                <a:cs typeface="Arial" pitchFamily="34" charset="0"/>
              </a:rPr>
              <a:t> a </a:t>
            </a:r>
            <a:r>
              <a:rPr lang="en-GB" sz="1200" dirty="0" err="1">
                <a:latin typeface="Arial" pitchFamily="34" charset="0"/>
                <a:cs typeface="Arial" pitchFamily="34" charset="0"/>
              </a:rPr>
              <a:t>különbség</a:t>
            </a:r>
            <a:r>
              <a:rPr lang="en-GB" sz="1200" dirty="0">
                <a:latin typeface="Arial" pitchFamily="34" charset="0"/>
                <a:cs typeface="Arial" pitchFamily="34" charset="0"/>
              </a:rPr>
              <a:t> </a:t>
            </a:r>
            <a:r>
              <a:rPr lang="hu-HU" sz="1200" dirty="0">
                <a:latin typeface="Arial" pitchFamily="34" charset="0"/>
                <a:cs typeface="Arial" pitchFamily="34" charset="0"/>
              </a:rPr>
              <a:t>akkor </a:t>
            </a:r>
            <a:r>
              <a:rPr lang="en-GB" sz="1200" dirty="0">
                <a:latin typeface="Arial" pitchFamily="34" charset="0"/>
                <a:cs typeface="Arial" pitchFamily="34" charset="0"/>
              </a:rPr>
              <a:t>a </a:t>
            </a:r>
            <a:r>
              <a:rPr lang="en-GB" sz="1200" dirty="0" err="1">
                <a:latin typeface="Arial" pitchFamily="34" charset="0"/>
                <a:cs typeface="Arial" pitchFamily="34" charset="0"/>
              </a:rPr>
              <a:t>többi</a:t>
            </a:r>
            <a:r>
              <a:rPr lang="en-GB" sz="1200" dirty="0">
                <a:latin typeface="Arial" pitchFamily="34" charset="0"/>
                <a:cs typeface="Arial" pitchFamily="34" charset="0"/>
              </a:rPr>
              <a:t> </a:t>
            </a:r>
            <a:r>
              <a:rPr lang="hu-HU" sz="1200" dirty="0">
                <a:latin typeface="Arial" pitchFamily="34" charset="0"/>
                <a:cs typeface="Arial" pitchFamily="34" charset="0"/>
              </a:rPr>
              <a:t>képzési</a:t>
            </a:r>
            <a:r>
              <a:rPr lang="hu-HU" sz="1200" baseline="0" dirty="0">
                <a:latin typeface="Arial" pitchFamily="34" charset="0"/>
                <a:cs typeface="Arial" pitchFamily="34" charset="0"/>
              </a:rPr>
              <a:t> helytől</a:t>
            </a:r>
            <a:r>
              <a:rPr lang="en-GB" sz="1200" dirty="0">
                <a:latin typeface="Arial" pitchFamily="34" charset="0"/>
                <a:cs typeface="Arial" pitchFamily="34" charset="0"/>
              </a:rPr>
              <a:t>?</a:t>
            </a:r>
          </a:p>
          <a:p>
            <a:r>
              <a:rPr lang="en-GB" sz="1200" dirty="0" err="1">
                <a:latin typeface="Arial" pitchFamily="34" charset="0"/>
                <a:cs typeface="Arial" pitchFamily="34" charset="0"/>
              </a:rPr>
              <a:t>Valaki</a:t>
            </a:r>
            <a:r>
              <a:rPr lang="hu-HU" sz="12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1200" dirty="0" err="1">
                <a:latin typeface="Arial" pitchFamily="34" charset="0"/>
                <a:cs typeface="Arial" pitchFamily="34" charset="0"/>
              </a:rPr>
              <a:t>azt</a:t>
            </a:r>
            <a:r>
              <a:rPr lang="en-GB" sz="12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1200" dirty="0" err="1">
                <a:latin typeface="Arial" pitchFamily="34" charset="0"/>
                <a:cs typeface="Arial" pitchFamily="34" charset="0"/>
              </a:rPr>
              <a:t>állítja</a:t>
            </a:r>
            <a:r>
              <a:rPr lang="en-GB" sz="1200" dirty="0">
                <a:latin typeface="Arial" pitchFamily="34" charset="0"/>
                <a:cs typeface="Arial" pitchFamily="34" charset="0"/>
              </a:rPr>
              <a:t>, </a:t>
            </a:r>
            <a:r>
              <a:rPr lang="en-GB" sz="1200" dirty="0" err="1">
                <a:latin typeface="Arial" pitchFamily="34" charset="0"/>
                <a:cs typeface="Arial" pitchFamily="34" charset="0"/>
              </a:rPr>
              <a:t>hogy</a:t>
            </a:r>
            <a:r>
              <a:rPr lang="en-GB" sz="12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1200" dirty="0" err="1">
                <a:latin typeface="Arial" pitchFamily="34" charset="0"/>
                <a:cs typeface="Arial" pitchFamily="34" charset="0"/>
              </a:rPr>
              <a:t>erőátviteli</a:t>
            </a:r>
            <a:r>
              <a:rPr lang="en-GB" sz="12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1200" dirty="0" err="1">
                <a:latin typeface="Arial" pitchFamily="34" charset="0"/>
                <a:cs typeface="Arial" pitchFamily="34" charset="0"/>
              </a:rPr>
              <a:t>megoldásokat</a:t>
            </a:r>
            <a:r>
              <a:rPr lang="en-GB" sz="12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1200" dirty="0" err="1">
                <a:latin typeface="Arial" pitchFamily="34" charset="0"/>
                <a:cs typeface="Arial" pitchFamily="34" charset="0"/>
              </a:rPr>
              <a:t>kínál</a:t>
            </a:r>
            <a:r>
              <a:rPr lang="en-GB" sz="12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1200" dirty="0" err="1">
                <a:latin typeface="Arial" pitchFamily="34" charset="0"/>
                <a:cs typeface="Arial" pitchFamily="34" charset="0"/>
              </a:rPr>
              <a:t>az</a:t>
            </a:r>
            <a:r>
              <a:rPr lang="en-GB" sz="12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1200" dirty="0" err="1">
                <a:latin typeface="Arial" pitchFamily="34" charset="0"/>
                <a:cs typeface="Arial" pitchFamily="34" charset="0"/>
              </a:rPr>
              <a:t>autók</a:t>
            </a:r>
            <a:r>
              <a:rPr lang="en-GB" sz="12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1200" dirty="0" err="1">
                <a:latin typeface="Arial" pitchFamily="34" charset="0"/>
                <a:cs typeface="Arial" pitchFamily="34" charset="0"/>
              </a:rPr>
              <a:t>számára</a:t>
            </a:r>
            <a:r>
              <a:rPr lang="en-GB" sz="1200" dirty="0">
                <a:latin typeface="Arial" pitchFamily="34" charset="0"/>
                <a:cs typeface="Arial" pitchFamily="34" charset="0"/>
              </a:rPr>
              <a:t>. </a:t>
            </a:r>
            <a:r>
              <a:rPr lang="en-GB" sz="1200" dirty="0" err="1">
                <a:latin typeface="Arial" pitchFamily="34" charset="0"/>
                <a:cs typeface="Arial" pitchFamily="34" charset="0"/>
              </a:rPr>
              <a:t>Mi</a:t>
            </a:r>
            <a:r>
              <a:rPr lang="en-GB" sz="12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1200" dirty="0" err="1">
                <a:latin typeface="Arial" pitchFamily="34" charset="0"/>
                <a:cs typeface="Arial" pitchFamily="34" charset="0"/>
              </a:rPr>
              <a:t>különb</a:t>
            </a:r>
            <a:r>
              <a:rPr lang="hu-HU" sz="1200" dirty="0" err="1">
                <a:latin typeface="Arial" pitchFamily="34" charset="0"/>
                <a:cs typeface="Arial" pitchFamily="34" charset="0"/>
              </a:rPr>
              <a:t>özteti</a:t>
            </a:r>
            <a:r>
              <a:rPr lang="hu-HU" sz="1200" baseline="0" dirty="0">
                <a:latin typeface="Arial" pitchFamily="34" charset="0"/>
                <a:cs typeface="Arial" pitchFamily="34" charset="0"/>
              </a:rPr>
              <a:t> meg</a:t>
            </a:r>
            <a:r>
              <a:rPr lang="en-GB" sz="1200" dirty="0">
                <a:latin typeface="Arial" pitchFamily="34" charset="0"/>
                <a:cs typeface="Arial" pitchFamily="34" charset="0"/>
              </a:rPr>
              <a:t> a </a:t>
            </a:r>
            <a:r>
              <a:rPr lang="en-GB" sz="1200" dirty="0" err="1">
                <a:latin typeface="Arial" pitchFamily="34" charset="0"/>
                <a:cs typeface="Arial" pitchFamily="34" charset="0"/>
              </a:rPr>
              <a:t>többi</a:t>
            </a:r>
            <a:r>
              <a:rPr lang="en-GB" sz="12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1200" dirty="0" err="1">
                <a:latin typeface="Arial" pitchFamily="34" charset="0"/>
                <a:cs typeface="Arial" pitchFamily="34" charset="0"/>
              </a:rPr>
              <a:t>autóipari</a:t>
            </a:r>
            <a:r>
              <a:rPr lang="en-GB" sz="12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1200" dirty="0" err="1">
                <a:latin typeface="Arial" pitchFamily="34" charset="0"/>
                <a:cs typeface="Arial" pitchFamily="34" charset="0"/>
              </a:rPr>
              <a:t>vállalat</a:t>
            </a:r>
            <a:r>
              <a:rPr lang="hu-HU" sz="1200" dirty="0" err="1">
                <a:latin typeface="Arial" pitchFamily="34" charset="0"/>
                <a:cs typeface="Arial" pitchFamily="34" charset="0"/>
              </a:rPr>
              <a:t>tól</a:t>
            </a:r>
            <a:r>
              <a:rPr lang="en-GB" sz="1200" dirty="0">
                <a:latin typeface="Arial" pitchFamily="34" charset="0"/>
                <a:cs typeface="Arial" pitchFamily="34" charset="0"/>
              </a:rPr>
              <a:t>?</a:t>
            </a:r>
          </a:p>
          <a:p>
            <a:r>
              <a:rPr lang="en-GB" sz="1200" dirty="0" err="1">
                <a:latin typeface="Arial" pitchFamily="34" charset="0"/>
                <a:cs typeface="Arial" pitchFamily="34" charset="0"/>
              </a:rPr>
              <a:t>Valaki</a:t>
            </a:r>
            <a:r>
              <a:rPr lang="hu-HU" sz="1200" dirty="0">
                <a:latin typeface="Arial" pitchFamily="34" charset="0"/>
                <a:cs typeface="Arial" pitchFamily="34" charset="0"/>
              </a:rPr>
              <a:t> azt állítja</a:t>
            </a:r>
            <a:r>
              <a:rPr lang="en-GB" sz="1200" dirty="0">
                <a:latin typeface="Arial" pitchFamily="34" charset="0"/>
                <a:cs typeface="Arial" pitchFamily="34" charset="0"/>
              </a:rPr>
              <a:t>, </a:t>
            </a:r>
            <a:r>
              <a:rPr lang="en-GB" sz="1200" dirty="0" err="1">
                <a:latin typeface="Arial" pitchFamily="34" charset="0"/>
                <a:cs typeface="Arial" pitchFamily="34" charset="0"/>
              </a:rPr>
              <a:t>hogy</a:t>
            </a:r>
            <a:r>
              <a:rPr lang="en-GB" sz="12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1200" dirty="0" err="1">
                <a:latin typeface="Arial" pitchFamily="34" charset="0"/>
                <a:cs typeface="Arial" pitchFamily="34" charset="0"/>
              </a:rPr>
              <a:t>tesztelési</a:t>
            </a:r>
            <a:r>
              <a:rPr lang="en-GB" sz="12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1200" dirty="0" err="1">
                <a:latin typeface="Arial" pitchFamily="34" charset="0"/>
                <a:cs typeface="Arial" pitchFamily="34" charset="0"/>
              </a:rPr>
              <a:t>szolgáltatásokat</a:t>
            </a:r>
            <a:r>
              <a:rPr lang="en-GB" sz="12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1200" dirty="0" err="1">
                <a:latin typeface="Arial" pitchFamily="34" charset="0"/>
                <a:cs typeface="Arial" pitchFamily="34" charset="0"/>
              </a:rPr>
              <a:t>kínál</a:t>
            </a:r>
            <a:r>
              <a:rPr lang="en-GB" sz="1200" dirty="0">
                <a:latin typeface="Arial" pitchFamily="34" charset="0"/>
                <a:cs typeface="Arial" pitchFamily="34" charset="0"/>
              </a:rPr>
              <a:t>. </a:t>
            </a:r>
            <a:r>
              <a:rPr lang="en-GB" sz="1200" dirty="0" err="1">
                <a:latin typeface="Arial" pitchFamily="34" charset="0"/>
                <a:cs typeface="Arial" pitchFamily="34" charset="0"/>
              </a:rPr>
              <a:t>Mi</a:t>
            </a:r>
            <a:r>
              <a:rPr lang="hu-HU" sz="1200" dirty="0" err="1">
                <a:latin typeface="Arial" pitchFamily="34" charset="0"/>
                <a:cs typeface="Arial" pitchFamily="34" charset="0"/>
              </a:rPr>
              <a:t>től</a:t>
            </a:r>
            <a:r>
              <a:rPr lang="hu-HU" sz="1200" dirty="0">
                <a:latin typeface="Arial" pitchFamily="34" charset="0"/>
                <a:cs typeface="Arial" pitchFamily="34" charset="0"/>
              </a:rPr>
              <a:t> jobb, mint a </a:t>
            </a:r>
            <a:r>
              <a:rPr lang="en-GB" sz="1200" dirty="0" err="1">
                <a:latin typeface="Arial" pitchFamily="34" charset="0"/>
                <a:cs typeface="Arial" pitchFamily="34" charset="0"/>
              </a:rPr>
              <a:t>többi</a:t>
            </a:r>
            <a:r>
              <a:rPr lang="en-GB" sz="1200" dirty="0">
                <a:latin typeface="Arial" pitchFamily="34" charset="0"/>
                <a:cs typeface="Arial" pitchFamily="34" charset="0"/>
              </a:rPr>
              <a:t> </a:t>
            </a:r>
            <a:r>
              <a:rPr lang="hu-HU" sz="1200" dirty="0">
                <a:latin typeface="Arial" pitchFamily="34" charset="0"/>
                <a:cs typeface="Arial" pitchFamily="34" charset="0"/>
              </a:rPr>
              <a:t>tesztelő</a:t>
            </a:r>
            <a:r>
              <a:rPr lang="en-GB" sz="1200" dirty="0">
                <a:latin typeface="Arial" pitchFamily="34" charset="0"/>
                <a:cs typeface="Arial" pitchFamily="34" charset="0"/>
              </a:rPr>
              <a:t>?</a:t>
            </a:r>
          </a:p>
          <a:p>
            <a:endParaRPr lang="en-GB" sz="1200" dirty="0">
              <a:latin typeface="Arial" pitchFamily="34" charset="0"/>
              <a:cs typeface="Arial" pitchFamily="34" charset="0"/>
            </a:endParaRPr>
          </a:p>
          <a:p>
            <a:r>
              <a:rPr lang="hu-HU" sz="1200" dirty="0">
                <a:latin typeface="Arial" pitchFamily="34" charset="0"/>
                <a:cs typeface="Arial" pitchFamily="34" charset="0"/>
              </a:rPr>
              <a:t>Következtetés</a:t>
            </a:r>
            <a:r>
              <a:rPr lang="en-GB" sz="1200" dirty="0"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hu-HU" sz="1200" dirty="0">
                <a:latin typeface="Arial" pitchFamily="34" charset="0"/>
                <a:cs typeface="Arial" pitchFamily="34" charset="0"/>
              </a:rPr>
              <a:t>A alapkompetenciák pozitív választ adnak mind a négy fenti kérdésre. Amint azonosítják őket, a tanulási architektúra következő lépése elvégezhető.</a:t>
            </a:r>
            <a:endParaRPr lang="en-GB" sz="1200" dirty="0">
              <a:latin typeface="Arial" pitchFamily="34" charset="0"/>
              <a:cs typeface="Arial" pitchFamily="34" charset="0"/>
            </a:endParaRPr>
          </a:p>
          <a:p>
            <a:endParaRPr lang="en-GB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indent="0">
              <a:buNone/>
            </a:pPr>
            <a:r>
              <a:rPr lang="hu-HU" sz="1200" dirty="0"/>
              <a:t>Forrás</a:t>
            </a:r>
            <a:r>
              <a:rPr lang="en-GB" sz="1200" dirty="0"/>
              <a:t>: A Learning Organisation Approach for Process Improvement in the Service Sector , R. Messnarz. C. </a:t>
            </a:r>
            <a:r>
              <a:rPr lang="en-GB" sz="1200" dirty="0" err="1"/>
              <a:t>Stöckler</a:t>
            </a:r>
            <a:r>
              <a:rPr lang="en-GB" sz="1200" dirty="0"/>
              <a:t>, G. Velasco, G. </a:t>
            </a:r>
            <a:r>
              <a:rPr lang="en-GB" sz="1200" dirty="0" err="1"/>
              <a:t>O'Suilleabhain</a:t>
            </a:r>
            <a:r>
              <a:rPr lang="en-GB" sz="1200" dirty="0"/>
              <a:t>, A Learning Organisation Approach for Process Improvement in the Service Sector, in: Proceedings of the </a:t>
            </a:r>
            <a:r>
              <a:rPr lang="en-GB" sz="1200" dirty="0" err="1"/>
              <a:t>EuroSPI</a:t>
            </a:r>
            <a:r>
              <a:rPr lang="en-GB" sz="1200" dirty="0"/>
              <a:t> 1999 Conference, 25-27 October 1999, Pori, Finland</a:t>
            </a:r>
          </a:p>
          <a:p>
            <a:pPr marL="0" indent="0">
              <a:buNone/>
            </a:pPr>
            <a:endParaRPr lang="en-GB" sz="1200" dirty="0"/>
          </a:p>
          <a:p>
            <a:pPr marL="0" indent="0">
              <a:buNone/>
            </a:pPr>
            <a:r>
              <a:rPr lang="hu-HU" sz="1200" dirty="0"/>
              <a:t>Forrás</a:t>
            </a:r>
            <a:r>
              <a:rPr lang="en-GB" sz="1200" dirty="0"/>
              <a:t>:</a:t>
            </a:r>
            <a:r>
              <a:rPr lang="hu-HU" sz="1200" dirty="0"/>
              <a:t> </a:t>
            </a:r>
            <a:r>
              <a:rPr lang="en-GB" sz="1200" dirty="0"/>
              <a:t>G. Spork, et. al, Establishment of a Performance Driven Improvement Program,  in : Proceedings of the </a:t>
            </a:r>
            <a:r>
              <a:rPr lang="en-GB" sz="1200" dirty="0" err="1"/>
              <a:t>EuroSPI</a:t>
            </a:r>
            <a:r>
              <a:rPr lang="en-GB" sz="1200" dirty="0"/>
              <a:t> 2007 Conference, Potsdam, Germany, Sept. 2007, also published in Wiley </a:t>
            </a:r>
            <a:r>
              <a:rPr lang="en-GB" sz="1200" dirty="0" err="1"/>
              <a:t>Interscience</a:t>
            </a:r>
            <a:r>
              <a:rPr lang="en-GB" sz="1200" dirty="0"/>
              <a:t> Journal, SPIP Proceeding in June 2008</a:t>
            </a:r>
          </a:p>
          <a:p>
            <a:pPr marL="0" indent="0">
              <a:buNone/>
            </a:pPr>
            <a:endParaRPr lang="en-GB" sz="1200" dirty="0"/>
          </a:p>
          <a:p>
            <a:pPr marL="0" indent="0">
              <a:buNone/>
            </a:pPr>
            <a:r>
              <a:rPr lang="hu-HU" sz="1200" dirty="0"/>
              <a:t>Forrás</a:t>
            </a:r>
            <a:r>
              <a:rPr lang="en-GB" sz="1200" dirty="0"/>
              <a:t>: Messnarz R., et. al., ORGANIC - Continuous Organisational Learning in Innovation and Companies, in: Proceedings of the E2005 Conference, E-Work and E-commerce, Novel solutions for a global networked economy, eds. Brian Stanford Smith, </a:t>
            </a:r>
            <a:r>
              <a:rPr lang="en-GB" sz="1200" dirty="0" err="1"/>
              <a:t>Enrica</a:t>
            </a:r>
            <a:r>
              <a:rPr lang="en-GB" sz="1200" dirty="0"/>
              <a:t> </a:t>
            </a:r>
            <a:r>
              <a:rPr lang="en-GB" sz="1200" dirty="0" err="1"/>
              <a:t>Chiozza</a:t>
            </a:r>
            <a:r>
              <a:rPr lang="en-GB" sz="1200" dirty="0"/>
              <a:t>, IOS Press, Amsterdam, Berlin, Oxford, Tokyo, Washington, 2004 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72E4-E8CF-4752-8D89-CC6C7CAD9C51}" type="slidenum">
              <a:rPr lang="hu-HU" smtClean="0"/>
              <a:t>10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988572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200" b="1" dirty="0">
                <a:latin typeface="Arial" pitchFamily="34" charset="0"/>
                <a:ea typeface="MS PGothic" pitchFamily="34" charset="-128"/>
                <a:cs typeface="Arial" pitchFamily="34" charset="0"/>
              </a:rPr>
              <a:t>A keretrendszer szerkezeti meghatározása</a:t>
            </a:r>
            <a:endParaRPr lang="en-US" sz="1200" b="1" dirty="0">
              <a:latin typeface="Arial" pitchFamily="34" charset="0"/>
              <a:ea typeface="MS PGothic" pitchFamily="34" charset="-128"/>
              <a:cs typeface="Arial" pitchFamily="34" charset="0"/>
            </a:endParaRPr>
          </a:p>
          <a:p>
            <a:r>
              <a:rPr lang="hu-HU" sz="1200" dirty="0">
                <a:latin typeface="Arial" pitchFamily="34" charset="0"/>
                <a:ea typeface="MS PGothic" pitchFamily="34" charset="-128"/>
                <a:cs typeface="Arial" pitchFamily="34" charset="0"/>
              </a:rPr>
              <a:t>Egy oktatási szervezet felépítése egy konkrét keretmodellen alapul. Az alapvető kompetencia középen helyezkedik el (belső kör, világoskék). A belső kör körül van a termékek és szolgáltatások köre (világossárga). Az alapvető kompetencia (lásd az előző kiválasztási kritériumokat) olyan kompetencia, amely a termék- és szolgáltatásréteg egyik termékéhez és szolgáltatásához lehet kapcsolni. Ezután köröket lehet kialakítani az ügyfelekkel,</a:t>
            </a:r>
            <a:r>
              <a:rPr lang="hu-HU" sz="1200" baseline="0" dirty="0">
                <a:latin typeface="Arial" pitchFamily="34" charset="0"/>
                <a:ea typeface="MS PGothic" pitchFamily="34" charset="-128"/>
                <a:cs typeface="Arial" pitchFamily="34" charset="0"/>
              </a:rPr>
              <a:t> </a:t>
            </a:r>
            <a:r>
              <a:rPr lang="en-US" sz="1200" dirty="0" err="1">
                <a:latin typeface="Arial" pitchFamily="34" charset="0"/>
                <a:ea typeface="MS PGothic" pitchFamily="34" charset="-128"/>
                <a:cs typeface="Arial" pitchFamily="34" charset="0"/>
              </a:rPr>
              <a:t>akik</a:t>
            </a:r>
            <a:r>
              <a:rPr lang="en-US" sz="1200" dirty="0">
                <a:latin typeface="Arial" pitchFamily="34" charset="0"/>
                <a:ea typeface="MS PGothic" pitchFamily="34" charset="-128"/>
                <a:cs typeface="Arial" pitchFamily="34" charset="0"/>
              </a:rPr>
              <a:t> </a:t>
            </a:r>
            <a:r>
              <a:rPr lang="en-US" sz="1200" dirty="0" err="1">
                <a:latin typeface="Arial" pitchFamily="34" charset="0"/>
                <a:ea typeface="MS PGothic" pitchFamily="34" charset="-128"/>
                <a:cs typeface="Arial" pitchFamily="34" charset="0"/>
              </a:rPr>
              <a:t>olyan</a:t>
            </a:r>
            <a:r>
              <a:rPr lang="en-US" sz="1200" dirty="0">
                <a:latin typeface="Arial" pitchFamily="34" charset="0"/>
                <a:ea typeface="MS PGothic" pitchFamily="34" charset="-128"/>
                <a:cs typeface="Arial" pitchFamily="34" charset="0"/>
              </a:rPr>
              <a:t> </a:t>
            </a:r>
            <a:r>
              <a:rPr lang="en-US" sz="1200" dirty="0" err="1">
                <a:latin typeface="Arial" pitchFamily="34" charset="0"/>
                <a:ea typeface="MS PGothic" pitchFamily="34" charset="-128"/>
                <a:cs typeface="Arial" pitchFamily="34" charset="0"/>
              </a:rPr>
              <a:t>követelményeket</a:t>
            </a:r>
            <a:r>
              <a:rPr lang="en-US" sz="1200" dirty="0">
                <a:latin typeface="Arial" pitchFamily="34" charset="0"/>
                <a:ea typeface="MS PGothic" pitchFamily="34" charset="-128"/>
                <a:cs typeface="Arial" pitchFamily="34" charset="0"/>
              </a:rPr>
              <a:t> </a:t>
            </a:r>
            <a:r>
              <a:rPr lang="hu-HU" sz="1200" dirty="0">
                <a:latin typeface="Arial" pitchFamily="34" charset="0"/>
                <a:ea typeface="MS PGothic" pitchFamily="34" charset="-128"/>
                <a:cs typeface="Arial" pitchFamily="34" charset="0"/>
              </a:rPr>
              <a:t>fogalmaznak meg</a:t>
            </a:r>
            <a:r>
              <a:rPr lang="en-US" sz="1200" dirty="0">
                <a:latin typeface="Arial" pitchFamily="34" charset="0"/>
                <a:ea typeface="MS PGothic" pitchFamily="34" charset="-128"/>
                <a:cs typeface="Arial" pitchFamily="34" charset="0"/>
              </a:rPr>
              <a:t>, </a:t>
            </a:r>
            <a:r>
              <a:rPr lang="en-US" sz="1200" dirty="0" err="1">
                <a:latin typeface="Arial" pitchFamily="34" charset="0"/>
                <a:ea typeface="MS PGothic" pitchFamily="34" charset="-128"/>
                <a:cs typeface="Arial" pitchFamily="34" charset="0"/>
              </a:rPr>
              <a:t>amelyek</a:t>
            </a:r>
            <a:r>
              <a:rPr lang="en-US" sz="1200" dirty="0">
                <a:latin typeface="Arial" pitchFamily="34" charset="0"/>
                <a:ea typeface="MS PGothic" pitchFamily="34" charset="-128"/>
                <a:cs typeface="Arial" pitchFamily="34" charset="0"/>
              </a:rPr>
              <a:t> </a:t>
            </a:r>
            <a:r>
              <a:rPr lang="en-US" sz="1200" dirty="0" err="1">
                <a:latin typeface="Arial" pitchFamily="34" charset="0"/>
                <a:ea typeface="MS PGothic" pitchFamily="34" charset="-128"/>
                <a:cs typeface="Arial" pitchFamily="34" charset="0"/>
              </a:rPr>
              <a:t>az</a:t>
            </a:r>
            <a:r>
              <a:rPr lang="en-US" sz="1200" dirty="0">
                <a:latin typeface="Arial" pitchFamily="34" charset="0"/>
                <a:ea typeface="MS PGothic" pitchFamily="34" charset="-128"/>
                <a:cs typeface="Arial" pitchFamily="34" charset="0"/>
              </a:rPr>
              <a:t> </a:t>
            </a:r>
            <a:r>
              <a:rPr lang="en-US" sz="1200" dirty="0" err="1">
                <a:latin typeface="Arial" pitchFamily="34" charset="0"/>
                <a:ea typeface="MS PGothic" pitchFamily="34" charset="-128"/>
                <a:cs typeface="Arial" pitchFamily="34" charset="0"/>
              </a:rPr>
              <a:t>alapvető</a:t>
            </a:r>
            <a:r>
              <a:rPr lang="en-US" sz="1200" dirty="0">
                <a:latin typeface="Arial" pitchFamily="34" charset="0"/>
                <a:ea typeface="MS PGothic" pitchFamily="34" charset="-128"/>
                <a:cs typeface="Arial" pitchFamily="34" charset="0"/>
              </a:rPr>
              <a:t> </a:t>
            </a:r>
            <a:r>
              <a:rPr lang="en-US" sz="1200" dirty="0" err="1">
                <a:latin typeface="Arial" pitchFamily="34" charset="0"/>
                <a:ea typeface="MS PGothic" pitchFamily="34" charset="-128"/>
                <a:cs typeface="Arial" pitchFamily="34" charset="0"/>
              </a:rPr>
              <a:t>kompetenciabázis</a:t>
            </a:r>
            <a:r>
              <a:rPr lang="en-US" sz="1200" dirty="0">
                <a:latin typeface="Arial" pitchFamily="34" charset="0"/>
                <a:ea typeface="MS PGothic" pitchFamily="34" charset="-128"/>
                <a:cs typeface="Arial" pitchFamily="34" charset="0"/>
              </a:rPr>
              <a:t> </a:t>
            </a:r>
            <a:r>
              <a:rPr lang="en-US" sz="1200" dirty="0" err="1">
                <a:latin typeface="Arial" pitchFamily="34" charset="0"/>
                <a:ea typeface="MS PGothic" pitchFamily="34" charset="-128"/>
                <a:cs typeface="Arial" pitchFamily="34" charset="0"/>
              </a:rPr>
              <a:t>folyamatos</a:t>
            </a:r>
            <a:r>
              <a:rPr lang="en-US" sz="1200" dirty="0">
                <a:latin typeface="Arial" pitchFamily="34" charset="0"/>
                <a:ea typeface="MS PGothic" pitchFamily="34" charset="-128"/>
                <a:cs typeface="Arial" pitchFamily="34" charset="0"/>
              </a:rPr>
              <a:t> </a:t>
            </a:r>
            <a:r>
              <a:rPr lang="en-US" sz="1200" dirty="0" err="1">
                <a:latin typeface="Arial" pitchFamily="34" charset="0"/>
                <a:ea typeface="MS PGothic" pitchFamily="34" charset="-128"/>
                <a:cs typeface="Arial" pitchFamily="34" charset="0"/>
              </a:rPr>
              <a:t>növekedéséhez</a:t>
            </a:r>
            <a:r>
              <a:rPr lang="en-US" sz="1200" dirty="0">
                <a:latin typeface="Arial" pitchFamily="34" charset="0"/>
                <a:ea typeface="MS PGothic" pitchFamily="34" charset="-128"/>
                <a:cs typeface="Arial" pitchFamily="34" charset="0"/>
              </a:rPr>
              <a:t> </a:t>
            </a:r>
            <a:r>
              <a:rPr lang="en-US" sz="1200" dirty="0" err="1">
                <a:latin typeface="Arial" pitchFamily="34" charset="0"/>
                <a:ea typeface="MS PGothic" pitchFamily="34" charset="-128"/>
                <a:cs typeface="Arial" pitchFamily="34" charset="0"/>
              </a:rPr>
              <a:t>vezettek</a:t>
            </a:r>
            <a:r>
              <a:rPr lang="en-US" sz="1200" dirty="0">
                <a:latin typeface="Arial" pitchFamily="34" charset="0"/>
                <a:ea typeface="MS PGothic" pitchFamily="34" charset="-128"/>
                <a:cs typeface="Arial" pitchFamily="34" charset="0"/>
              </a:rPr>
              <a:t>.</a:t>
            </a:r>
            <a:r>
              <a:rPr lang="hu-HU" sz="1200" dirty="0">
                <a:latin typeface="Arial" pitchFamily="34" charset="0"/>
                <a:ea typeface="MS PGothic" pitchFamily="34" charset="-128"/>
                <a:cs typeface="Arial" pitchFamily="34" charset="0"/>
              </a:rPr>
              <a:t> </a:t>
            </a:r>
            <a:endParaRPr lang="en-US" sz="1200" dirty="0">
              <a:latin typeface="Arial" pitchFamily="34" charset="0"/>
              <a:ea typeface="MS PGothic" pitchFamily="34" charset="-128"/>
              <a:cs typeface="Arial" pitchFamily="34" charset="0"/>
            </a:endParaRPr>
          </a:p>
          <a:p>
            <a:endParaRPr lang="en-US" sz="1200" dirty="0">
              <a:latin typeface="Arial" pitchFamily="34" charset="0"/>
              <a:ea typeface="MS PGothic" pitchFamily="34" charset="-128"/>
              <a:cs typeface="Arial" pitchFamily="34" charset="0"/>
            </a:endParaRPr>
          </a:p>
          <a:p>
            <a:r>
              <a:rPr lang="hu-HU" sz="1200" b="1" dirty="0">
                <a:latin typeface="Arial" pitchFamily="34" charset="0"/>
                <a:ea typeface="MS PGothic" pitchFamily="34" charset="-128"/>
                <a:cs typeface="Arial" pitchFamily="34" charset="0"/>
              </a:rPr>
              <a:t>Az innováció vezető vásárlójának definíciója </a:t>
            </a:r>
            <a:endParaRPr lang="en-US" sz="1200" b="1" dirty="0">
              <a:latin typeface="Arial" pitchFamily="34" charset="0"/>
              <a:ea typeface="MS PGothic" pitchFamily="34" charset="-128"/>
              <a:cs typeface="Arial" pitchFamily="34" charset="0"/>
            </a:endParaRPr>
          </a:p>
          <a:p>
            <a:r>
              <a:rPr lang="hu-HU" sz="1200" dirty="0">
                <a:latin typeface="Arial" pitchFamily="34" charset="0"/>
                <a:ea typeface="MS PGothic" pitchFamily="34" charset="-128"/>
                <a:cs typeface="Arial" pitchFamily="34" charset="0"/>
              </a:rPr>
              <a:t>A „vezető vásárló” egy kereskedelemben használatos kifejezés arra a vevőre, amely a pénzforgalom</a:t>
            </a:r>
            <a:r>
              <a:rPr lang="hu-HU" sz="1200" baseline="0" dirty="0">
                <a:latin typeface="Arial" pitchFamily="34" charset="0"/>
                <a:ea typeface="MS PGothic" pitchFamily="34" charset="-128"/>
                <a:cs typeface="Arial" pitchFamily="34" charset="0"/>
              </a:rPr>
              <a:t> legnagyobb részét hozza létre. Mindazonáltal az innováció „vezető ügyfele” az, aki a legtöbb új ötletet adja a szervezetnek, amelyek fejleszthetik az alap- és magkompetenciákat, így további értéket adva a termékekhez és szolgáltatásokhoz. Sokszor (különösen a piac változásának idején) az innováció vezető ügyfele nem ugyanaz, mint a kereskedelmi vezető ügyfél. Az elkövetkező években az innováció vezető ügyfele az, amely a jövő üzleti tevékenységének alapját fogja képezni.</a:t>
            </a:r>
          </a:p>
          <a:p>
            <a:endParaRPr lang="en-US" sz="1200" dirty="0">
              <a:latin typeface="Arial" pitchFamily="34" charset="0"/>
              <a:ea typeface="MS PGothic" pitchFamily="34" charset="-128"/>
              <a:cs typeface="Arial" pitchFamily="34" charset="0"/>
            </a:endParaRPr>
          </a:p>
          <a:p>
            <a:r>
              <a:rPr lang="en-US" sz="1200" b="1" dirty="0" err="1">
                <a:latin typeface="Arial" pitchFamily="34" charset="0"/>
                <a:ea typeface="MS PGothic" pitchFamily="34" charset="-128"/>
                <a:cs typeface="Arial" pitchFamily="34" charset="0"/>
              </a:rPr>
              <a:t>Tanulókör</a:t>
            </a:r>
            <a:r>
              <a:rPr lang="en-US" sz="1200" b="1" dirty="0">
                <a:latin typeface="Arial" pitchFamily="34" charset="0"/>
                <a:ea typeface="MS PGothic" pitchFamily="34" charset="-128"/>
                <a:cs typeface="Arial" pitchFamily="34" charset="0"/>
              </a:rPr>
              <a:t> </a:t>
            </a:r>
            <a:r>
              <a:rPr lang="en-US" sz="1200" b="1" dirty="0" err="1">
                <a:latin typeface="Arial" pitchFamily="34" charset="0"/>
                <a:ea typeface="MS PGothic" pitchFamily="34" charset="-128"/>
                <a:cs typeface="Arial" pitchFamily="34" charset="0"/>
              </a:rPr>
              <a:t>meghatározása</a:t>
            </a:r>
            <a:endParaRPr lang="en-US" sz="1200" b="1" dirty="0">
              <a:latin typeface="Arial" pitchFamily="34" charset="0"/>
              <a:ea typeface="MS PGothic" pitchFamily="34" charset="-128"/>
              <a:cs typeface="Arial" pitchFamily="34" charset="0"/>
            </a:endParaRPr>
          </a:p>
          <a:p>
            <a:r>
              <a:rPr lang="en-US" sz="1200" dirty="0" err="1">
                <a:latin typeface="Arial" pitchFamily="34" charset="0"/>
                <a:ea typeface="MS PGothic" pitchFamily="34" charset="-128"/>
                <a:cs typeface="Arial" pitchFamily="34" charset="0"/>
              </a:rPr>
              <a:t>Az</a:t>
            </a:r>
            <a:r>
              <a:rPr lang="en-US" sz="1200" dirty="0">
                <a:latin typeface="Arial" pitchFamily="34" charset="0"/>
                <a:ea typeface="MS PGothic" pitchFamily="34" charset="-128"/>
                <a:cs typeface="Arial" pitchFamily="34" charset="0"/>
              </a:rPr>
              <a:t> </a:t>
            </a:r>
            <a:r>
              <a:rPr lang="en-US" sz="1200" dirty="0" err="1">
                <a:latin typeface="Arial" pitchFamily="34" charset="0"/>
                <a:ea typeface="MS PGothic" pitchFamily="34" charset="-128"/>
                <a:cs typeface="Arial" pitchFamily="34" charset="0"/>
              </a:rPr>
              <a:t>azonosított</a:t>
            </a:r>
            <a:r>
              <a:rPr lang="en-US" sz="1200" dirty="0">
                <a:latin typeface="Arial" pitchFamily="34" charset="0"/>
                <a:ea typeface="MS PGothic" pitchFamily="34" charset="-128"/>
                <a:cs typeface="Arial" pitchFamily="34" charset="0"/>
              </a:rPr>
              <a:t> </a:t>
            </a:r>
            <a:r>
              <a:rPr lang="en-US" sz="1200" dirty="0" err="1">
                <a:latin typeface="Arial" pitchFamily="34" charset="0"/>
                <a:ea typeface="MS PGothic" pitchFamily="34" charset="-128"/>
                <a:cs typeface="Arial" pitchFamily="34" charset="0"/>
              </a:rPr>
              <a:t>innovációs</a:t>
            </a:r>
            <a:r>
              <a:rPr lang="en-US" sz="1200" dirty="0">
                <a:latin typeface="Arial" pitchFamily="34" charset="0"/>
                <a:ea typeface="MS PGothic" pitchFamily="34" charset="-128"/>
                <a:cs typeface="Arial" pitchFamily="34" charset="0"/>
              </a:rPr>
              <a:t> </a:t>
            </a:r>
            <a:r>
              <a:rPr lang="en-US" sz="1200" dirty="0" err="1">
                <a:latin typeface="Arial" pitchFamily="34" charset="0"/>
                <a:ea typeface="MS PGothic" pitchFamily="34" charset="-128"/>
                <a:cs typeface="Arial" pitchFamily="34" charset="0"/>
              </a:rPr>
              <a:t>vezető</a:t>
            </a:r>
            <a:r>
              <a:rPr lang="en-US" sz="1200" dirty="0">
                <a:latin typeface="Arial" pitchFamily="34" charset="0"/>
                <a:ea typeface="MS PGothic" pitchFamily="34" charset="-128"/>
                <a:cs typeface="Arial" pitchFamily="34" charset="0"/>
              </a:rPr>
              <a:t> </a:t>
            </a:r>
            <a:r>
              <a:rPr lang="en-US" sz="1200" dirty="0" err="1">
                <a:latin typeface="Arial" pitchFamily="34" charset="0"/>
                <a:ea typeface="MS PGothic" pitchFamily="34" charset="-128"/>
                <a:cs typeface="Arial" pitchFamily="34" charset="0"/>
              </a:rPr>
              <a:t>ügyfelek</a:t>
            </a:r>
            <a:r>
              <a:rPr lang="en-US" sz="1200" dirty="0">
                <a:latin typeface="Arial" pitchFamily="34" charset="0"/>
                <a:ea typeface="MS PGothic" pitchFamily="34" charset="-128"/>
                <a:cs typeface="Arial" pitchFamily="34" charset="0"/>
              </a:rPr>
              <a:t> </a:t>
            </a:r>
            <a:r>
              <a:rPr lang="en-US" sz="1200" dirty="0" err="1">
                <a:latin typeface="Arial" pitchFamily="34" charset="0"/>
                <a:ea typeface="MS PGothic" pitchFamily="34" charset="-128"/>
                <a:cs typeface="Arial" pitchFamily="34" charset="0"/>
              </a:rPr>
              <a:t>alapján</a:t>
            </a:r>
            <a:r>
              <a:rPr lang="en-US" sz="1200" dirty="0">
                <a:latin typeface="Arial" pitchFamily="34" charset="0"/>
                <a:ea typeface="MS PGothic" pitchFamily="34" charset="-128"/>
                <a:cs typeface="Arial" pitchFamily="34" charset="0"/>
              </a:rPr>
              <a:t> </a:t>
            </a:r>
            <a:r>
              <a:rPr lang="en-US" sz="1200" dirty="0" err="1">
                <a:latin typeface="Arial" pitchFamily="34" charset="0"/>
                <a:ea typeface="MS PGothic" pitchFamily="34" charset="-128"/>
                <a:cs typeface="Arial" pitchFamily="34" charset="0"/>
              </a:rPr>
              <a:t>dinamikus</a:t>
            </a:r>
            <a:r>
              <a:rPr lang="en-US" sz="1200" dirty="0">
                <a:latin typeface="Arial" pitchFamily="34" charset="0"/>
                <a:ea typeface="MS PGothic" pitchFamily="34" charset="-128"/>
                <a:cs typeface="Arial" pitchFamily="34" charset="0"/>
              </a:rPr>
              <a:t> </a:t>
            </a:r>
            <a:r>
              <a:rPr lang="en-US" sz="1200" dirty="0" err="1">
                <a:latin typeface="Arial" pitchFamily="34" charset="0"/>
                <a:ea typeface="MS PGothic" pitchFamily="34" charset="-128"/>
                <a:cs typeface="Arial" pitchFamily="34" charset="0"/>
              </a:rPr>
              <a:t>tanulási</a:t>
            </a:r>
            <a:r>
              <a:rPr lang="en-US" sz="1200" dirty="0">
                <a:latin typeface="Arial" pitchFamily="34" charset="0"/>
                <a:ea typeface="MS PGothic" pitchFamily="34" charset="-128"/>
                <a:cs typeface="Arial" pitchFamily="34" charset="0"/>
              </a:rPr>
              <a:t> </a:t>
            </a:r>
            <a:r>
              <a:rPr lang="en-US" sz="1200" dirty="0" err="1">
                <a:latin typeface="Arial" pitchFamily="34" charset="0"/>
                <a:ea typeface="MS PGothic" pitchFamily="34" charset="-128"/>
                <a:cs typeface="Arial" pitchFamily="34" charset="0"/>
              </a:rPr>
              <a:t>kör</a:t>
            </a:r>
            <a:r>
              <a:rPr lang="en-US" sz="1200" dirty="0">
                <a:latin typeface="Arial" pitchFamily="34" charset="0"/>
                <a:ea typeface="MS PGothic" pitchFamily="34" charset="-128"/>
                <a:cs typeface="Arial" pitchFamily="34" charset="0"/>
              </a:rPr>
              <a:t> </a:t>
            </a:r>
            <a:r>
              <a:rPr lang="en-US" sz="1200" dirty="0" err="1">
                <a:latin typeface="Arial" pitchFamily="34" charset="0"/>
                <a:ea typeface="MS PGothic" pitchFamily="34" charset="-128"/>
                <a:cs typeface="Arial" pitchFamily="34" charset="0"/>
              </a:rPr>
              <a:t>húzódik</a:t>
            </a:r>
            <a:r>
              <a:rPr lang="en-US" sz="1200" dirty="0">
                <a:latin typeface="Arial" pitchFamily="34" charset="0"/>
                <a:ea typeface="MS PGothic" pitchFamily="34" charset="-128"/>
                <a:cs typeface="Arial" pitchFamily="34" charset="0"/>
              </a:rPr>
              <a:t> </a:t>
            </a:r>
            <a:r>
              <a:rPr lang="en-US" sz="1200" dirty="0" err="1">
                <a:latin typeface="Arial" pitchFamily="34" charset="0"/>
                <a:ea typeface="MS PGothic" pitchFamily="34" charset="-128"/>
                <a:cs typeface="Arial" pitchFamily="34" charset="0"/>
              </a:rPr>
              <a:t>át</a:t>
            </a:r>
            <a:r>
              <a:rPr lang="en-US" sz="1200" dirty="0">
                <a:latin typeface="Arial" pitchFamily="34" charset="0"/>
                <a:ea typeface="MS PGothic" pitchFamily="34" charset="-128"/>
                <a:cs typeface="Arial" pitchFamily="34" charset="0"/>
              </a:rPr>
              <a:t>, </a:t>
            </a:r>
            <a:r>
              <a:rPr lang="en-US" sz="1200" dirty="0" err="1">
                <a:latin typeface="Arial" pitchFamily="34" charset="0"/>
                <a:ea typeface="MS PGothic" pitchFamily="34" charset="-128"/>
                <a:cs typeface="Arial" pitchFamily="34" charset="0"/>
              </a:rPr>
              <a:t>amely</a:t>
            </a:r>
            <a:r>
              <a:rPr lang="en-US" sz="1200" dirty="0">
                <a:latin typeface="Arial" pitchFamily="34" charset="0"/>
                <a:ea typeface="MS PGothic" pitchFamily="34" charset="-128"/>
                <a:cs typeface="Arial" pitchFamily="34" charset="0"/>
              </a:rPr>
              <a:t> </a:t>
            </a:r>
            <a:r>
              <a:rPr lang="en-US" sz="1200" dirty="0" err="1">
                <a:latin typeface="Arial" pitchFamily="34" charset="0"/>
                <a:ea typeface="MS PGothic" pitchFamily="34" charset="-128"/>
                <a:cs typeface="Arial" pitchFamily="34" charset="0"/>
              </a:rPr>
              <a:t>átkeresi</a:t>
            </a:r>
            <a:r>
              <a:rPr lang="en-US" sz="1200" dirty="0">
                <a:latin typeface="Arial" pitchFamily="34" charset="0"/>
                <a:ea typeface="MS PGothic" pitchFamily="34" charset="-128"/>
                <a:cs typeface="Arial" pitchFamily="34" charset="0"/>
              </a:rPr>
              <a:t> a </a:t>
            </a:r>
            <a:r>
              <a:rPr lang="en-US" sz="1200" dirty="0" err="1">
                <a:latin typeface="Arial" pitchFamily="34" charset="0"/>
                <a:ea typeface="MS PGothic" pitchFamily="34" charset="-128"/>
                <a:cs typeface="Arial" pitchFamily="34" charset="0"/>
              </a:rPr>
              <a:t>különböző</a:t>
            </a:r>
            <a:r>
              <a:rPr lang="en-US" sz="1200" dirty="0">
                <a:latin typeface="Arial" pitchFamily="34" charset="0"/>
                <a:ea typeface="MS PGothic" pitchFamily="34" charset="-128"/>
                <a:cs typeface="Arial" pitchFamily="34" charset="0"/>
              </a:rPr>
              <a:t> </a:t>
            </a:r>
            <a:r>
              <a:rPr lang="en-US" sz="1200" dirty="0" err="1">
                <a:latin typeface="Arial" pitchFamily="34" charset="0"/>
                <a:ea typeface="MS PGothic" pitchFamily="34" charset="-128"/>
                <a:cs typeface="Arial" pitchFamily="34" charset="0"/>
              </a:rPr>
              <a:t>rétegeket</a:t>
            </a:r>
            <a:r>
              <a:rPr lang="en-US" sz="1200" dirty="0">
                <a:latin typeface="Arial" pitchFamily="34" charset="0"/>
                <a:ea typeface="MS PGothic" pitchFamily="34" charset="-128"/>
                <a:cs typeface="Arial" pitchFamily="34" charset="0"/>
              </a:rPr>
              <a:t>, </a:t>
            </a:r>
            <a:r>
              <a:rPr lang="en-US" sz="1200" dirty="0" err="1">
                <a:latin typeface="Arial" pitchFamily="34" charset="0"/>
                <a:ea typeface="MS PGothic" pitchFamily="34" charset="-128"/>
                <a:cs typeface="Arial" pitchFamily="34" charset="0"/>
              </a:rPr>
              <a:t>beleértve</a:t>
            </a:r>
            <a:r>
              <a:rPr lang="en-US" sz="1200" dirty="0">
                <a:latin typeface="Arial" pitchFamily="34" charset="0"/>
                <a:ea typeface="MS PGothic" pitchFamily="34" charset="-128"/>
                <a:cs typeface="Arial" pitchFamily="34" charset="0"/>
              </a:rPr>
              <a:t> </a:t>
            </a:r>
            <a:r>
              <a:rPr lang="en-US" sz="1200" dirty="0" err="1">
                <a:latin typeface="Arial" pitchFamily="34" charset="0"/>
                <a:ea typeface="MS PGothic" pitchFamily="34" charset="-128"/>
                <a:cs typeface="Arial" pitchFamily="34" charset="0"/>
              </a:rPr>
              <a:t>az</a:t>
            </a:r>
            <a:r>
              <a:rPr lang="en-US" sz="1200" dirty="0">
                <a:latin typeface="Arial" pitchFamily="34" charset="0"/>
                <a:ea typeface="MS PGothic" pitchFamily="34" charset="-128"/>
                <a:cs typeface="Arial" pitchFamily="34" charset="0"/>
              </a:rPr>
              <a:t> </a:t>
            </a:r>
            <a:r>
              <a:rPr lang="en-US" sz="1200" dirty="0" err="1">
                <a:latin typeface="Arial" pitchFamily="34" charset="0"/>
                <a:ea typeface="MS PGothic" pitchFamily="34" charset="-128"/>
                <a:cs typeface="Arial" pitchFamily="34" charset="0"/>
              </a:rPr>
              <a:t>összes</a:t>
            </a:r>
            <a:r>
              <a:rPr lang="en-US" sz="1200" dirty="0">
                <a:latin typeface="Arial" pitchFamily="34" charset="0"/>
                <a:ea typeface="MS PGothic" pitchFamily="34" charset="-128"/>
                <a:cs typeface="Arial" pitchFamily="34" charset="0"/>
              </a:rPr>
              <a:t> </a:t>
            </a:r>
            <a:r>
              <a:rPr lang="en-US" sz="1200" dirty="0" err="1">
                <a:latin typeface="Arial" pitchFamily="34" charset="0"/>
                <a:ea typeface="MS PGothic" pitchFamily="34" charset="-128"/>
                <a:cs typeface="Arial" pitchFamily="34" charset="0"/>
              </a:rPr>
              <a:t>rétegből</a:t>
            </a:r>
            <a:r>
              <a:rPr lang="en-US" sz="1200" dirty="0">
                <a:latin typeface="Arial" pitchFamily="34" charset="0"/>
                <a:ea typeface="MS PGothic" pitchFamily="34" charset="-128"/>
                <a:cs typeface="Arial" pitchFamily="34" charset="0"/>
              </a:rPr>
              <a:t> </a:t>
            </a:r>
            <a:r>
              <a:rPr lang="en-US" sz="1200" dirty="0" err="1">
                <a:latin typeface="Arial" pitchFamily="34" charset="0"/>
                <a:ea typeface="MS PGothic" pitchFamily="34" charset="-128"/>
                <a:cs typeface="Arial" pitchFamily="34" charset="0"/>
              </a:rPr>
              <a:t>származó</a:t>
            </a:r>
            <a:r>
              <a:rPr lang="en-US" sz="1200" dirty="0">
                <a:latin typeface="Arial" pitchFamily="34" charset="0"/>
                <a:ea typeface="MS PGothic" pitchFamily="34" charset="-128"/>
                <a:cs typeface="Arial" pitchFamily="34" charset="0"/>
              </a:rPr>
              <a:t> </a:t>
            </a:r>
            <a:r>
              <a:rPr lang="en-US" sz="1200" dirty="0" err="1">
                <a:latin typeface="Arial" pitchFamily="34" charset="0"/>
                <a:ea typeface="MS PGothic" pitchFamily="34" charset="-128"/>
                <a:cs typeface="Arial" pitchFamily="34" charset="0"/>
              </a:rPr>
              <a:t>személyeket</a:t>
            </a:r>
            <a:r>
              <a:rPr lang="en-US" sz="1200" dirty="0">
                <a:latin typeface="Arial" pitchFamily="34" charset="0"/>
                <a:ea typeface="MS PGothic" pitchFamily="34" charset="-128"/>
                <a:cs typeface="Arial" pitchFamily="34" charset="0"/>
              </a:rPr>
              <a:t> / </a:t>
            </a:r>
            <a:r>
              <a:rPr lang="en-US" sz="1200" dirty="0" err="1">
                <a:latin typeface="Arial" pitchFamily="34" charset="0"/>
                <a:ea typeface="MS PGothic" pitchFamily="34" charset="-128"/>
                <a:cs typeface="Arial" pitchFamily="34" charset="0"/>
              </a:rPr>
              <a:t>szerepeket</a:t>
            </a:r>
            <a:r>
              <a:rPr lang="en-US" sz="1200" dirty="0">
                <a:latin typeface="Arial" pitchFamily="34" charset="0"/>
                <a:ea typeface="MS PGothic" pitchFamily="34" charset="-128"/>
                <a:cs typeface="Arial" pitchFamily="34" charset="0"/>
              </a:rPr>
              <a:t> (</a:t>
            </a:r>
            <a:r>
              <a:rPr lang="en-US" sz="1200" dirty="0" err="1">
                <a:latin typeface="Arial" pitchFamily="34" charset="0"/>
                <a:ea typeface="MS PGothic" pitchFamily="34" charset="-128"/>
                <a:cs typeface="Arial" pitchFamily="34" charset="0"/>
              </a:rPr>
              <a:t>alap</a:t>
            </a:r>
            <a:r>
              <a:rPr lang="en-US" sz="1200" dirty="0">
                <a:latin typeface="Arial" pitchFamily="34" charset="0"/>
                <a:ea typeface="MS PGothic" pitchFamily="34" charset="-128"/>
                <a:cs typeface="Arial" pitchFamily="34" charset="0"/>
              </a:rPr>
              <a:t> = mag, </a:t>
            </a:r>
            <a:r>
              <a:rPr lang="en-US" sz="1200" dirty="0" err="1">
                <a:latin typeface="Arial" pitchFamily="34" charset="0"/>
                <a:ea typeface="MS PGothic" pitchFamily="34" charset="-128"/>
                <a:cs typeface="Arial" pitchFamily="34" charset="0"/>
              </a:rPr>
              <a:t>termékfejlesztés</a:t>
            </a:r>
            <a:r>
              <a:rPr lang="en-US" sz="1200" dirty="0">
                <a:latin typeface="Arial" pitchFamily="34" charset="0"/>
                <a:ea typeface="MS PGothic" pitchFamily="34" charset="-128"/>
                <a:cs typeface="Arial" pitchFamily="34" charset="0"/>
              </a:rPr>
              <a:t> </a:t>
            </a:r>
            <a:r>
              <a:rPr lang="en-US" sz="1200" dirty="0" err="1">
                <a:latin typeface="Arial" pitchFamily="34" charset="0"/>
                <a:ea typeface="MS PGothic" pitchFamily="34" charset="-128"/>
                <a:cs typeface="Arial" pitchFamily="34" charset="0"/>
              </a:rPr>
              <a:t>és</a:t>
            </a:r>
            <a:r>
              <a:rPr lang="en-US" sz="1200" dirty="0">
                <a:latin typeface="Arial" pitchFamily="34" charset="0"/>
                <a:ea typeface="MS PGothic" pitchFamily="34" charset="-128"/>
                <a:cs typeface="Arial" pitchFamily="34" charset="0"/>
              </a:rPr>
              <a:t> </a:t>
            </a:r>
            <a:r>
              <a:rPr lang="en-US" sz="1200" dirty="0" err="1">
                <a:latin typeface="Arial" pitchFamily="34" charset="0"/>
                <a:ea typeface="MS PGothic" pitchFamily="34" charset="-128"/>
                <a:cs typeface="Arial" pitchFamily="34" charset="0"/>
              </a:rPr>
              <a:t>ügyfél</a:t>
            </a:r>
            <a:r>
              <a:rPr lang="en-US" sz="1200" dirty="0">
                <a:latin typeface="Arial" pitchFamily="34" charset="0"/>
                <a:ea typeface="MS PGothic" pitchFamily="34" charset="-128"/>
                <a:cs typeface="Arial" pitchFamily="34" charset="0"/>
              </a:rPr>
              <a:t>).</a:t>
            </a:r>
          </a:p>
          <a:p>
            <a:endParaRPr lang="en-GB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GB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indent="0">
              <a:buNone/>
            </a:pPr>
            <a:r>
              <a:rPr lang="hu-HU" sz="1200" dirty="0"/>
              <a:t>Forrás</a:t>
            </a:r>
            <a:r>
              <a:rPr lang="en-GB" sz="1200" dirty="0"/>
              <a:t>: A Learning Organisation Approach for Process Improvement in the Service Sector , R. </a:t>
            </a:r>
            <a:r>
              <a:rPr lang="en-GB" sz="1200" dirty="0" err="1"/>
              <a:t>Messnarz</a:t>
            </a:r>
            <a:r>
              <a:rPr lang="hu-HU" sz="1200" dirty="0"/>
              <a:t>,</a:t>
            </a:r>
            <a:r>
              <a:rPr lang="en-GB" sz="1200" dirty="0"/>
              <a:t> C. </a:t>
            </a:r>
            <a:r>
              <a:rPr lang="en-GB" sz="1200" dirty="0" err="1"/>
              <a:t>Stöckler</a:t>
            </a:r>
            <a:r>
              <a:rPr lang="en-GB" sz="1200" dirty="0"/>
              <a:t>, G. Velasco, G. </a:t>
            </a:r>
            <a:r>
              <a:rPr lang="en-GB" sz="1200" dirty="0" err="1"/>
              <a:t>O'Suilleabhain</a:t>
            </a:r>
            <a:r>
              <a:rPr lang="en-GB" sz="1200" dirty="0"/>
              <a:t>, A Learning Organisation Approach for Process Improvement in the Service Sector, in: Proceedings of the </a:t>
            </a:r>
            <a:r>
              <a:rPr lang="en-GB" sz="1200" dirty="0" err="1"/>
              <a:t>EuroSPI</a:t>
            </a:r>
            <a:r>
              <a:rPr lang="en-GB" sz="1200" dirty="0"/>
              <a:t> 1999 Conference, 25-27 October 1999, Pori, Finland</a:t>
            </a:r>
          </a:p>
          <a:p>
            <a:pPr marL="0" indent="0">
              <a:buNone/>
            </a:pPr>
            <a:endParaRPr lang="en-GB" sz="1200" dirty="0"/>
          </a:p>
          <a:p>
            <a:pPr marL="0" indent="0">
              <a:buNone/>
            </a:pPr>
            <a:r>
              <a:rPr lang="hu-HU" sz="1200" dirty="0"/>
              <a:t>Forrás</a:t>
            </a:r>
            <a:r>
              <a:rPr lang="en-GB" sz="1200" dirty="0"/>
              <a:t>:</a:t>
            </a:r>
            <a:r>
              <a:rPr lang="hu-HU" sz="1200" dirty="0"/>
              <a:t> </a:t>
            </a:r>
            <a:r>
              <a:rPr lang="en-GB" sz="1200" dirty="0"/>
              <a:t>G. Spork, et. al, Establishment of a Performance Driven Improvement Program,  in : Proceedings of the </a:t>
            </a:r>
            <a:r>
              <a:rPr lang="en-GB" sz="1200" dirty="0" err="1"/>
              <a:t>EuroSPI</a:t>
            </a:r>
            <a:r>
              <a:rPr lang="en-GB" sz="1200" dirty="0"/>
              <a:t> 2007 Conference, Potsdam, Germany, Sept. 2007, also published in Wiley </a:t>
            </a:r>
            <a:r>
              <a:rPr lang="en-GB" sz="1200" dirty="0" err="1"/>
              <a:t>Interscience</a:t>
            </a:r>
            <a:r>
              <a:rPr lang="en-GB" sz="1200" dirty="0"/>
              <a:t> Journal, SPIP Proceeding in June 2008</a:t>
            </a:r>
          </a:p>
          <a:p>
            <a:pPr marL="0" indent="0">
              <a:buNone/>
            </a:pPr>
            <a:endParaRPr lang="en-GB" sz="1200" dirty="0"/>
          </a:p>
          <a:p>
            <a:pPr marL="0" indent="0">
              <a:buNone/>
            </a:pPr>
            <a:r>
              <a:rPr lang="hu-HU" sz="1200" dirty="0"/>
              <a:t>Forrás</a:t>
            </a:r>
            <a:r>
              <a:rPr lang="en-GB" sz="1200" dirty="0"/>
              <a:t>: Messnarz R., et. al., ORGANIC - Continuous Organisational Learning in Innovation and Companies, in: Proceedings of the E2005 Conference, E-Work and E-commerce, Novel solutions for a global networked economy, eds. Brian Stanford Smith, </a:t>
            </a:r>
            <a:r>
              <a:rPr lang="en-GB" sz="1200" dirty="0" err="1"/>
              <a:t>Enrica</a:t>
            </a:r>
            <a:r>
              <a:rPr lang="en-GB" sz="1200" dirty="0"/>
              <a:t> </a:t>
            </a:r>
            <a:r>
              <a:rPr lang="en-GB" sz="1200" dirty="0" err="1"/>
              <a:t>Chiozza</a:t>
            </a:r>
            <a:r>
              <a:rPr lang="en-GB" sz="1200" dirty="0"/>
              <a:t>, IOS Press, Amsterdam, Berlin, Oxford, Tokyo, Washington, 2004 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72E4-E8CF-4752-8D89-CC6C7CAD9C51}" type="slidenum">
              <a:rPr lang="hu-HU" smtClean="0"/>
              <a:t>11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4899545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200" dirty="0">
                <a:latin typeface="Arial" pitchFamily="34" charset="0"/>
                <a:cs typeface="Arial" pitchFamily="34" charset="0"/>
              </a:rPr>
              <a:t>Az alapvető kompetencia elemzése segít az innováció olyan területeken történő összpontosításában, amely a legnagyobb értéket hozza létre a szervezet, az üzleti élet számára.</a:t>
            </a:r>
            <a:endParaRPr lang="en-GB" sz="1200" dirty="0">
              <a:latin typeface="Arial" pitchFamily="34" charset="0"/>
              <a:cs typeface="Arial" pitchFamily="34" charset="0"/>
            </a:endParaRPr>
          </a:p>
          <a:p>
            <a:endParaRPr lang="en-GB" sz="1200" dirty="0">
              <a:latin typeface="Arial" pitchFamily="34" charset="0"/>
              <a:cs typeface="Arial" pitchFamily="34" charset="0"/>
            </a:endParaRPr>
          </a:p>
          <a:p>
            <a:r>
              <a:rPr lang="hu-HU" sz="1200" dirty="0">
                <a:latin typeface="Arial" pitchFamily="34" charset="0"/>
                <a:cs typeface="Arial" pitchFamily="34" charset="0"/>
              </a:rPr>
              <a:t>Példa egy alapképességre</a:t>
            </a:r>
            <a:r>
              <a:rPr lang="en-GB" sz="1200" dirty="0"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hu-HU" sz="1200" dirty="0">
                <a:latin typeface="Arial" pitchFamily="34" charset="0"/>
                <a:ea typeface="MS PGothic" pitchFamily="34" charset="-128"/>
                <a:cs typeface="Arial" pitchFamily="34" charset="0"/>
              </a:rPr>
              <a:t>Például egy sebességváltók</a:t>
            </a:r>
            <a:r>
              <a:rPr lang="hu-HU" sz="1200" baseline="0" dirty="0">
                <a:latin typeface="Arial" pitchFamily="34" charset="0"/>
                <a:ea typeface="MS PGothic" pitchFamily="34" charset="-128"/>
                <a:cs typeface="Arial" pitchFamily="34" charset="0"/>
              </a:rPr>
              <a:t> </a:t>
            </a:r>
            <a:r>
              <a:rPr lang="hu-HU" sz="1200" dirty="0">
                <a:latin typeface="Arial" pitchFamily="34" charset="0"/>
                <a:ea typeface="MS PGothic" pitchFamily="34" charset="-128"/>
                <a:cs typeface="Arial" pitchFamily="34" charset="0"/>
              </a:rPr>
              <a:t>gyártásával foglalkozó vezető autóipari vállalat, azonosítja a fő funkciókat (stratégiával egy speciális, moduláris sebességváltóra), amely különbözik a versenytársaktól és amely minden autógyártási projektben alkalmazható. A vállalat ezután eldönti, hogy minden alapfunkciót csak egyszer fejleszt, és fenntartja azokat a paraméterkészleteket, amelyek lehetővé teszik ugyanazt a 80%-os (használatra kész) állapotot, hogy a különböző </a:t>
            </a:r>
            <a:r>
              <a:rPr lang="hu-HU" sz="1200" dirty="0" err="1">
                <a:latin typeface="Arial" pitchFamily="34" charset="0"/>
                <a:ea typeface="MS PGothic" pitchFamily="34" charset="-128"/>
                <a:cs typeface="Arial" pitchFamily="34" charset="0"/>
              </a:rPr>
              <a:t>ügyfélek</a:t>
            </a:r>
            <a:r>
              <a:rPr lang="hu-HU" sz="1200" dirty="0">
                <a:latin typeface="Arial" pitchFamily="34" charset="0"/>
                <a:ea typeface="MS PGothic" pitchFamily="34" charset="-128"/>
                <a:cs typeface="Arial" pitchFamily="34" charset="0"/>
              </a:rPr>
              <a:t> számára azonnal átadható legyen. </a:t>
            </a:r>
            <a:r>
              <a:rPr lang="en-US" sz="1200" dirty="0">
                <a:latin typeface="Arial" pitchFamily="34" charset="0"/>
                <a:ea typeface="MS PGothic" pitchFamily="34" charset="-128"/>
                <a:cs typeface="Arial" pitchFamily="34" charset="0"/>
              </a:rPr>
              <a:t>A </a:t>
            </a:r>
            <a:r>
              <a:rPr lang="en-US" sz="1200" dirty="0" err="1">
                <a:latin typeface="Arial" pitchFamily="34" charset="0"/>
                <a:ea typeface="MS PGothic" pitchFamily="34" charset="-128"/>
                <a:cs typeface="Arial" pitchFamily="34" charset="0"/>
              </a:rPr>
              <a:t>vállalat</a:t>
            </a:r>
            <a:r>
              <a:rPr lang="en-US" sz="1200" dirty="0">
                <a:latin typeface="Arial" pitchFamily="34" charset="0"/>
                <a:ea typeface="MS PGothic" pitchFamily="34" charset="-128"/>
                <a:cs typeface="Arial" pitchFamily="34" charset="0"/>
              </a:rPr>
              <a:t> </a:t>
            </a:r>
            <a:r>
              <a:rPr lang="en-US" sz="1200" dirty="0" err="1">
                <a:latin typeface="Arial" pitchFamily="34" charset="0"/>
                <a:ea typeface="MS PGothic" pitchFamily="34" charset="-128"/>
                <a:cs typeface="Arial" pitchFamily="34" charset="0"/>
              </a:rPr>
              <a:t>folyamatosan</a:t>
            </a:r>
            <a:r>
              <a:rPr lang="en-US" sz="1200" dirty="0">
                <a:latin typeface="Arial" pitchFamily="34" charset="0"/>
                <a:ea typeface="MS PGothic" pitchFamily="34" charset="-128"/>
                <a:cs typeface="Arial" pitchFamily="34" charset="0"/>
              </a:rPr>
              <a:t> </a:t>
            </a:r>
            <a:r>
              <a:rPr lang="en-US" sz="1200" dirty="0" err="1">
                <a:latin typeface="Arial" pitchFamily="34" charset="0"/>
                <a:ea typeface="MS PGothic" pitchFamily="34" charset="-128"/>
                <a:cs typeface="Arial" pitchFamily="34" charset="0"/>
              </a:rPr>
              <a:t>új</a:t>
            </a:r>
            <a:r>
              <a:rPr lang="en-US" sz="1200" dirty="0">
                <a:latin typeface="Arial" pitchFamily="34" charset="0"/>
                <a:ea typeface="MS PGothic" pitchFamily="34" charset="-128"/>
                <a:cs typeface="Arial" pitchFamily="34" charset="0"/>
              </a:rPr>
              <a:t> </a:t>
            </a:r>
            <a:r>
              <a:rPr lang="hu-HU" sz="1200" dirty="0" err="1">
                <a:latin typeface="Arial" pitchFamily="34" charset="0"/>
                <a:ea typeface="MS PGothic" pitchFamily="34" charset="-128"/>
                <a:cs typeface="Arial" pitchFamily="34" charset="0"/>
              </a:rPr>
              <a:t>tevékenyésgeket</a:t>
            </a:r>
            <a:r>
              <a:rPr lang="hu-HU" sz="1200" dirty="0">
                <a:latin typeface="Arial" pitchFamily="34" charset="0"/>
                <a:ea typeface="MS PGothic" pitchFamily="34" charset="-128"/>
                <a:cs typeface="Arial" pitchFamily="34" charset="0"/>
              </a:rPr>
              <a:t> </a:t>
            </a:r>
            <a:r>
              <a:rPr lang="en-US" sz="1200" dirty="0" err="1">
                <a:latin typeface="Arial" pitchFamily="34" charset="0"/>
                <a:ea typeface="MS PGothic" pitchFamily="34" charset="-128"/>
                <a:cs typeface="Arial" pitchFamily="34" charset="0"/>
              </a:rPr>
              <a:t>tanul</a:t>
            </a:r>
            <a:r>
              <a:rPr lang="en-US" sz="1200" dirty="0">
                <a:latin typeface="Arial" pitchFamily="34" charset="0"/>
                <a:ea typeface="MS PGothic" pitchFamily="34" charset="-128"/>
                <a:cs typeface="Arial" pitchFamily="34" charset="0"/>
              </a:rPr>
              <a:t>, </a:t>
            </a:r>
            <a:r>
              <a:rPr lang="en-US" sz="1200" dirty="0" err="1">
                <a:latin typeface="Arial" pitchFamily="34" charset="0"/>
                <a:ea typeface="MS PGothic" pitchFamily="34" charset="-128"/>
                <a:cs typeface="Arial" pitchFamily="34" charset="0"/>
              </a:rPr>
              <a:t>és</a:t>
            </a:r>
            <a:r>
              <a:rPr lang="en-US" sz="1200" dirty="0">
                <a:latin typeface="Arial" pitchFamily="34" charset="0"/>
                <a:ea typeface="MS PGothic" pitchFamily="34" charset="-128"/>
                <a:cs typeface="Arial" pitchFamily="34" charset="0"/>
              </a:rPr>
              <a:t> </a:t>
            </a:r>
            <a:r>
              <a:rPr lang="en-US" sz="1200" dirty="0" err="1">
                <a:latin typeface="Arial" pitchFamily="34" charset="0"/>
                <a:ea typeface="MS PGothic" pitchFamily="34" charset="-128"/>
                <a:cs typeface="Arial" pitchFamily="34" charset="0"/>
              </a:rPr>
              <a:t>eldönti</a:t>
            </a:r>
            <a:r>
              <a:rPr lang="en-US" sz="1200" dirty="0">
                <a:latin typeface="Arial" pitchFamily="34" charset="0"/>
                <a:ea typeface="MS PGothic" pitchFamily="34" charset="-128"/>
                <a:cs typeface="Arial" pitchFamily="34" charset="0"/>
              </a:rPr>
              <a:t>, </a:t>
            </a:r>
            <a:r>
              <a:rPr lang="en-US" sz="1200" dirty="0" err="1">
                <a:latin typeface="Arial" pitchFamily="34" charset="0"/>
                <a:ea typeface="MS PGothic" pitchFamily="34" charset="-128"/>
                <a:cs typeface="Arial" pitchFamily="34" charset="0"/>
              </a:rPr>
              <a:t>hogy</a:t>
            </a:r>
            <a:r>
              <a:rPr lang="en-US" sz="1200" dirty="0">
                <a:latin typeface="Arial" pitchFamily="34" charset="0"/>
                <a:ea typeface="MS PGothic" pitchFamily="34" charset="-128"/>
                <a:cs typeface="Arial" pitchFamily="34" charset="0"/>
              </a:rPr>
              <a:t> a</a:t>
            </a:r>
            <a:r>
              <a:rPr lang="hu-HU" sz="1200" dirty="0" err="1">
                <a:latin typeface="Arial" pitchFamily="34" charset="0"/>
                <a:ea typeface="MS PGothic" pitchFamily="34" charset="-128"/>
                <a:cs typeface="Arial" pitchFamily="34" charset="0"/>
              </a:rPr>
              <a:t>zt</a:t>
            </a:r>
            <a:r>
              <a:rPr lang="hu-HU" sz="1200" baseline="0" dirty="0">
                <a:latin typeface="Arial" pitchFamily="34" charset="0"/>
                <a:ea typeface="MS PGothic" pitchFamily="34" charset="-128"/>
                <a:cs typeface="Arial" pitchFamily="34" charset="0"/>
              </a:rPr>
              <a:t> a vállalat</a:t>
            </a:r>
            <a:r>
              <a:rPr lang="hu-HU" sz="1200" dirty="0">
                <a:latin typeface="Arial" pitchFamily="34" charset="0"/>
                <a:ea typeface="MS PGothic" pitchFamily="34" charset="-128"/>
                <a:cs typeface="Arial" pitchFamily="34" charset="0"/>
              </a:rPr>
              <a:t> alapképességeihez </a:t>
            </a:r>
            <a:r>
              <a:rPr lang="hu-HU" sz="1200" dirty="0" err="1">
                <a:latin typeface="Arial" pitchFamily="34" charset="0"/>
                <a:ea typeface="MS PGothic" pitchFamily="34" charset="-128"/>
                <a:cs typeface="Arial" pitchFamily="34" charset="0"/>
              </a:rPr>
              <a:t>adje</a:t>
            </a:r>
            <a:r>
              <a:rPr lang="hu-HU" sz="1200" dirty="0">
                <a:latin typeface="Arial" pitchFamily="34" charset="0"/>
                <a:ea typeface="MS PGothic" pitchFamily="34" charset="-128"/>
                <a:cs typeface="Arial" pitchFamily="34" charset="0"/>
              </a:rPr>
              <a:t> e</a:t>
            </a:r>
            <a:r>
              <a:rPr lang="en-US" sz="1200" dirty="0">
                <a:latin typeface="Arial" pitchFamily="34" charset="0"/>
                <a:ea typeface="MS PGothic" pitchFamily="34" charset="-128"/>
                <a:cs typeface="Arial" pitchFamily="34" charset="0"/>
              </a:rPr>
              <a:t>. </a:t>
            </a:r>
            <a:r>
              <a:rPr lang="en-US" sz="1200" dirty="0" err="1">
                <a:latin typeface="Arial" pitchFamily="34" charset="0"/>
                <a:ea typeface="MS PGothic" pitchFamily="34" charset="-128"/>
                <a:cs typeface="Arial" pitchFamily="34" charset="0"/>
              </a:rPr>
              <a:t>Ez</a:t>
            </a:r>
            <a:r>
              <a:rPr lang="en-US" sz="1200" dirty="0">
                <a:latin typeface="Arial" pitchFamily="34" charset="0"/>
                <a:ea typeface="MS PGothic" pitchFamily="34" charset="-128"/>
                <a:cs typeface="Arial" pitchFamily="34" charset="0"/>
              </a:rPr>
              <a:t> </a:t>
            </a:r>
            <a:r>
              <a:rPr lang="en-US" sz="1200" dirty="0" err="1">
                <a:latin typeface="Arial" pitchFamily="34" charset="0"/>
                <a:ea typeface="MS PGothic" pitchFamily="34" charset="-128"/>
                <a:cs typeface="Arial" pitchFamily="34" charset="0"/>
              </a:rPr>
              <a:t>hosszabb</a:t>
            </a:r>
            <a:r>
              <a:rPr lang="en-US" sz="1200" dirty="0">
                <a:latin typeface="Arial" pitchFamily="34" charset="0"/>
                <a:ea typeface="MS PGothic" pitchFamily="34" charset="-128"/>
                <a:cs typeface="Arial" pitchFamily="34" charset="0"/>
              </a:rPr>
              <a:t> </a:t>
            </a:r>
            <a:r>
              <a:rPr lang="en-US" sz="1200" dirty="0" err="1">
                <a:latin typeface="Arial" pitchFamily="34" charset="0"/>
                <a:ea typeface="MS PGothic" pitchFamily="34" charset="-128"/>
                <a:cs typeface="Arial" pitchFamily="34" charset="0"/>
              </a:rPr>
              <a:t>távon</a:t>
            </a:r>
            <a:r>
              <a:rPr lang="en-US" sz="1200" dirty="0">
                <a:latin typeface="Arial" pitchFamily="34" charset="0"/>
                <a:ea typeface="MS PGothic" pitchFamily="34" charset="-128"/>
                <a:cs typeface="Arial" pitchFamily="34" charset="0"/>
              </a:rPr>
              <a:t> </a:t>
            </a:r>
            <a:r>
              <a:rPr lang="en-US" sz="1200" dirty="0" err="1">
                <a:latin typeface="Arial" pitchFamily="34" charset="0"/>
                <a:ea typeface="MS PGothic" pitchFamily="34" charset="-128"/>
                <a:cs typeface="Arial" pitchFamily="34" charset="0"/>
              </a:rPr>
              <a:t>sok</a:t>
            </a:r>
            <a:r>
              <a:rPr lang="en-US" sz="1200" dirty="0">
                <a:latin typeface="Arial" pitchFamily="34" charset="0"/>
                <a:ea typeface="MS PGothic" pitchFamily="34" charset="-128"/>
                <a:cs typeface="Arial" pitchFamily="34" charset="0"/>
              </a:rPr>
              <a:t> </a:t>
            </a:r>
            <a:r>
              <a:rPr lang="en-US" sz="1200" dirty="0" err="1">
                <a:latin typeface="Arial" pitchFamily="34" charset="0"/>
                <a:ea typeface="MS PGothic" pitchFamily="34" charset="-128"/>
                <a:cs typeface="Arial" pitchFamily="34" charset="0"/>
              </a:rPr>
              <a:t>ügyfél</a:t>
            </a:r>
            <a:r>
              <a:rPr lang="en-US" sz="1200" dirty="0">
                <a:latin typeface="Arial" pitchFamily="34" charset="0"/>
                <a:ea typeface="MS PGothic" pitchFamily="34" charset="-128"/>
                <a:cs typeface="Arial" pitchFamily="34" charset="0"/>
              </a:rPr>
              <a:t> </a:t>
            </a:r>
            <a:r>
              <a:rPr lang="en-US" sz="1200" dirty="0" err="1">
                <a:latin typeface="Arial" pitchFamily="34" charset="0"/>
                <a:ea typeface="MS PGothic" pitchFamily="34" charset="-128"/>
                <a:cs typeface="Arial" pitchFamily="34" charset="0"/>
              </a:rPr>
              <a:t>számára</a:t>
            </a:r>
            <a:r>
              <a:rPr lang="en-US" sz="1200" dirty="0">
                <a:latin typeface="Arial" pitchFamily="34" charset="0"/>
                <a:ea typeface="MS PGothic" pitchFamily="34" charset="-128"/>
                <a:cs typeface="Arial" pitchFamily="34" charset="0"/>
              </a:rPr>
              <a:t> </a:t>
            </a:r>
            <a:r>
              <a:rPr lang="en-US" sz="1200" dirty="0" err="1">
                <a:latin typeface="Arial" pitchFamily="34" charset="0"/>
                <a:ea typeface="MS PGothic" pitchFamily="34" charset="-128"/>
                <a:cs typeface="Arial" pitchFamily="34" charset="0"/>
              </a:rPr>
              <a:t>stabil</a:t>
            </a:r>
            <a:r>
              <a:rPr lang="en-US" sz="1200" dirty="0">
                <a:latin typeface="Arial" pitchFamily="34" charset="0"/>
                <a:ea typeface="MS PGothic" pitchFamily="34" charset="-128"/>
                <a:cs typeface="Arial" pitchFamily="34" charset="0"/>
              </a:rPr>
              <a:t> </a:t>
            </a:r>
            <a:r>
              <a:rPr lang="en-US" sz="1200" dirty="0" err="1">
                <a:latin typeface="Arial" pitchFamily="34" charset="0"/>
                <a:ea typeface="MS PGothic" pitchFamily="34" charset="-128"/>
                <a:cs typeface="Arial" pitchFamily="34" charset="0"/>
              </a:rPr>
              <a:t>rendszerekhez</a:t>
            </a:r>
            <a:r>
              <a:rPr lang="en-US" sz="1200" dirty="0">
                <a:latin typeface="Arial" pitchFamily="34" charset="0"/>
                <a:ea typeface="MS PGothic" pitchFamily="34" charset="-128"/>
                <a:cs typeface="Arial" pitchFamily="34" charset="0"/>
              </a:rPr>
              <a:t> </a:t>
            </a:r>
            <a:r>
              <a:rPr lang="en-US" sz="1200" dirty="0" err="1">
                <a:latin typeface="Arial" pitchFamily="34" charset="0"/>
                <a:ea typeface="MS PGothic" pitchFamily="34" charset="-128"/>
                <a:cs typeface="Arial" pitchFamily="34" charset="0"/>
              </a:rPr>
              <a:t>vezet</a:t>
            </a:r>
            <a:r>
              <a:rPr lang="hu-HU" sz="1200" dirty="0" err="1">
                <a:latin typeface="Arial" pitchFamily="34" charset="0"/>
                <a:ea typeface="MS PGothic" pitchFamily="34" charset="-128"/>
                <a:cs typeface="Arial" pitchFamily="34" charset="0"/>
              </a:rPr>
              <a:t>nek</a:t>
            </a:r>
            <a:r>
              <a:rPr lang="en-US" sz="1200" dirty="0">
                <a:latin typeface="Arial" pitchFamily="34" charset="0"/>
                <a:ea typeface="MS PGothic" pitchFamily="34" charset="-128"/>
                <a:cs typeface="Arial" pitchFamily="34" charset="0"/>
              </a:rPr>
              <a:t>, </a:t>
            </a:r>
            <a:r>
              <a:rPr lang="en-US" sz="1200" dirty="0" err="1">
                <a:latin typeface="Arial" pitchFamily="34" charset="0"/>
                <a:ea typeface="MS PGothic" pitchFamily="34" charset="-128"/>
                <a:cs typeface="Arial" pitchFamily="34" charset="0"/>
              </a:rPr>
              <a:t>és</a:t>
            </a:r>
            <a:r>
              <a:rPr lang="en-US" sz="1200" dirty="0">
                <a:latin typeface="Arial" pitchFamily="34" charset="0"/>
                <a:ea typeface="MS PGothic" pitchFamily="34" charset="-128"/>
                <a:cs typeface="Arial" pitchFamily="34" charset="0"/>
              </a:rPr>
              <a:t> a </a:t>
            </a:r>
            <a:r>
              <a:rPr lang="en-US" sz="1200" dirty="0" err="1">
                <a:latin typeface="Arial" pitchFamily="34" charset="0"/>
                <a:ea typeface="MS PGothic" pitchFamily="34" charset="-128"/>
                <a:cs typeface="Arial" pitchFamily="34" charset="0"/>
              </a:rPr>
              <a:t>tanulás</a:t>
            </a:r>
            <a:r>
              <a:rPr lang="en-US" sz="1200" dirty="0">
                <a:latin typeface="Arial" pitchFamily="34" charset="0"/>
                <a:ea typeface="MS PGothic" pitchFamily="34" charset="-128"/>
                <a:cs typeface="Arial" pitchFamily="34" charset="0"/>
              </a:rPr>
              <a:t> </a:t>
            </a:r>
            <a:r>
              <a:rPr lang="en-US" sz="1200" dirty="0" err="1">
                <a:latin typeface="Arial" pitchFamily="34" charset="0"/>
                <a:ea typeface="MS PGothic" pitchFamily="34" charset="-128"/>
                <a:cs typeface="Arial" pitchFamily="34" charset="0"/>
              </a:rPr>
              <a:t>központi</a:t>
            </a:r>
            <a:r>
              <a:rPr lang="en-US" sz="1200" dirty="0">
                <a:latin typeface="Arial" pitchFamily="34" charset="0"/>
                <a:ea typeface="MS PGothic" pitchFamily="34" charset="-128"/>
                <a:cs typeface="Arial" pitchFamily="34" charset="0"/>
              </a:rPr>
              <a:t> </a:t>
            </a:r>
            <a:r>
              <a:rPr lang="en-US" sz="1200" dirty="0" err="1">
                <a:latin typeface="Arial" pitchFamily="34" charset="0"/>
                <a:ea typeface="MS PGothic" pitchFamily="34" charset="-128"/>
                <a:cs typeface="Arial" pitchFamily="34" charset="0"/>
              </a:rPr>
              <a:t>funkcióira</a:t>
            </a:r>
            <a:r>
              <a:rPr lang="en-US" sz="1200" dirty="0">
                <a:latin typeface="Arial" pitchFamily="34" charset="0"/>
                <a:ea typeface="MS PGothic" pitchFamily="34" charset="-128"/>
                <a:cs typeface="Arial" pitchFamily="34" charset="0"/>
              </a:rPr>
              <a:t> </a:t>
            </a:r>
            <a:r>
              <a:rPr lang="en-US" sz="1200" dirty="0" err="1">
                <a:latin typeface="Arial" pitchFamily="34" charset="0"/>
                <a:ea typeface="MS PGothic" pitchFamily="34" charset="-128"/>
                <a:cs typeface="Arial" pitchFamily="34" charset="0"/>
              </a:rPr>
              <a:t>összpontosít</a:t>
            </a:r>
            <a:r>
              <a:rPr lang="hu-HU" sz="1200" dirty="0" err="1">
                <a:latin typeface="Arial" pitchFamily="34" charset="0"/>
                <a:ea typeface="MS PGothic" pitchFamily="34" charset="-128"/>
                <a:cs typeface="Arial" pitchFamily="34" charset="0"/>
              </a:rPr>
              <a:t>anak</a:t>
            </a:r>
            <a:r>
              <a:rPr lang="en-US" sz="1200" dirty="0">
                <a:latin typeface="Arial" pitchFamily="34" charset="0"/>
                <a:ea typeface="MS PGothic" pitchFamily="34" charset="-128"/>
                <a:cs typeface="Arial" pitchFamily="34" charset="0"/>
              </a:rPr>
              <a:t>, </a:t>
            </a:r>
            <a:r>
              <a:rPr lang="hu-HU" sz="1200" dirty="0">
                <a:latin typeface="Arial" pitchFamily="34" charset="0"/>
                <a:ea typeface="MS PGothic" pitchFamily="34" charset="-128"/>
                <a:cs typeface="Arial" pitchFamily="34" charset="0"/>
              </a:rPr>
              <a:t>hogy </a:t>
            </a:r>
            <a:r>
              <a:rPr lang="en-US" sz="1200" dirty="0">
                <a:latin typeface="Arial" pitchFamily="34" charset="0"/>
                <a:ea typeface="MS PGothic" pitchFamily="34" charset="-128"/>
                <a:cs typeface="Arial" pitchFamily="34" charset="0"/>
              </a:rPr>
              <a:t>a </a:t>
            </a:r>
            <a:r>
              <a:rPr lang="en-US" sz="1200" dirty="0" err="1">
                <a:latin typeface="Arial" pitchFamily="34" charset="0"/>
                <a:ea typeface="MS PGothic" pitchFamily="34" charset="-128"/>
                <a:cs typeface="Arial" pitchFamily="34" charset="0"/>
              </a:rPr>
              <a:t>versenytársak</a:t>
            </a:r>
            <a:r>
              <a:rPr lang="en-US" sz="1200" dirty="0">
                <a:latin typeface="Arial" pitchFamily="34" charset="0"/>
                <a:ea typeface="MS PGothic" pitchFamily="34" charset="-128"/>
                <a:cs typeface="Arial" pitchFamily="34" charset="0"/>
              </a:rPr>
              <a:t> </a:t>
            </a:r>
            <a:r>
              <a:rPr lang="en-US" sz="1200" dirty="0" err="1">
                <a:latin typeface="Arial" pitchFamily="34" charset="0"/>
                <a:ea typeface="MS PGothic" pitchFamily="34" charset="-128"/>
                <a:cs typeface="Arial" pitchFamily="34" charset="0"/>
              </a:rPr>
              <a:t>bármelyikénél</a:t>
            </a:r>
            <a:r>
              <a:rPr lang="en-US" sz="1200" dirty="0">
                <a:latin typeface="Arial" pitchFamily="34" charset="0"/>
                <a:ea typeface="MS PGothic" pitchFamily="34" charset="-128"/>
                <a:cs typeface="Arial" pitchFamily="34" charset="0"/>
              </a:rPr>
              <a:t> </a:t>
            </a:r>
            <a:r>
              <a:rPr lang="en-US" sz="1200" dirty="0" err="1">
                <a:latin typeface="Arial" pitchFamily="34" charset="0"/>
                <a:ea typeface="MS PGothic" pitchFamily="34" charset="-128"/>
                <a:cs typeface="Arial" pitchFamily="34" charset="0"/>
              </a:rPr>
              <a:t>jobb</a:t>
            </a:r>
            <a:r>
              <a:rPr lang="en-US" sz="1200" dirty="0">
                <a:latin typeface="Arial" pitchFamily="34" charset="0"/>
                <a:ea typeface="MS PGothic" pitchFamily="34" charset="-128"/>
                <a:cs typeface="Arial" pitchFamily="34" charset="0"/>
              </a:rPr>
              <a:t> </a:t>
            </a:r>
            <a:r>
              <a:rPr lang="en-US" sz="1200" dirty="0" err="1">
                <a:latin typeface="Arial" pitchFamily="34" charset="0"/>
                <a:ea typeface="MS PGothic" pitchFamily="34" charset="-128"/>
                <a:cs typeface="Arial" pitchFamily="34" charset="0"/>
              </a:rPr>
              <a:t>és</a:t>
            </a:r>
            <a:r>
              <a:rPr lang="en-US" sz="1200" dirty="0">
                <a:latin typeface="Arial" pitchFamily="34" charset="0"/>
                <a:ea typeface="MS PGothic" pitchFamily="34" charset="-128"/>
                <a:cs typeface="Arial" pitchFamily="34" charset="0"/>
              </a:rPr>
              <a:t> </a:t>
            </a:r>
            <a:r>
              <a:rPr lang="en-US" sz="1200" dirty="0" err="1">
                <a:latin typeface="Arial" pitchFamily="34" charset="0"/>
                <a:ea typeface="MS PGothic" pitchFamily="34" charset="-128"/>
                <a:cs typeface="Arial" pitchFamily="34" charset="0"/>
              </a:rPr>
              <a:t>gyorsabb</a:t>
            </a:r>
            <a:r>
              <a:rPr lang="en-US" sz="1200" dirty="0">
                <a:latin typeface="Arial" pitchFamily="34" charset="0"/>
                <a:ea typeface="MS PGothic" pitchFamily="34" charset="-128"/>
                <a:cs typeface="Arial" pitchFamily="34" charset="0"/>
              </a:rPr>
              <a:t> </a:t>
            </a:r>
            <a:r>
              <a:rPr lang="en-US" sz="1200" dirty="0" err="1">
                <a:latin typeface="Arial" pitchFamily="34" charset="0"/>
                <a:ea typeface="MS PGothic" pitchFamily="34" charset="-128"/>
                <a:cs typeface="Arial" pitchFamily="34" charset="0"/>
              </a:rPr>
              <a:t>ellátás</a:t>
            </a:r>
            <a:r>
              <a:rPr lang="hu-HU" sz="1200" dirty="0">
                <a:latin typeface="Arial" pitchFamily="34" charset="0"/>
                <a:ea typeface="MS PGothic" pitchFamily="34" charset="-128"/>
                <a:cs typeface="Arial" pitchFamily="34" charset="0"/>
              </a:rPr>
              <a:t>t</a:t>
            </a:r>
            <a:r>
              <a:rPr lang="en-US" sz="1200" dirty="0">
                <a:latin typeface="Arial" pitchFamily="34" charset="0"/>
                <a:ea typeface="MS PGothic" pitchFamily="34" charset="-128"/>
                <a:cs typeface="Arial" pitchFamily="34" charset="0"/>
              </a:rPr>
              <a:t> </a:t>
            </a:r>
            <a:r>
              <a:rPr lang="en-US" sz="1200" dirty="0" err="1">
                <a:latin typeface="Arial" pitchFamily="34" charset="0"/>
                <a:ea typeface="MS PGothic" pitchFamily="34" charset="-128"/>
                <a:cs typeface="Arial" pitchFamily="34" charset="0"/>
              </a:rPr>
              <a:t>tudj</a:t>
            </a:r>
            <a:r>
              <a:rPr lang="hu-HU" sz="1200" dirty="0" err="1">
                <a:latin typeface="Arial" pitchFamily="34" charset="0"/>
                <a:ea typeface="MS PGothic" pitchFamily="34" charset="-128"/>
                <a:cs typeface="Arial" pitchFamily="34" charset="0"/>
              </a:rPr>
              <a:t>anak</a:t>
            </a:r>
            <a:r>
              <a:rPr lang="en-US" sz="1200" dirty="0">
                <a:latin typeface="Arial" pitchFamily="34" charset="0"/>
                <a:ea typeface="MS PGothic" pitchFamily="34" charset="-128"/>
                <a:cs typeface="Arial" pitchFamily="34" charset="0"/>
              </a:rPr>
              <a:t> </a:t>
            </a:r>
            <a:r>
              <a:rPr lang="en-US" sz="1200" dirty="0" err="1">
                <a:latin typeface="Arial" pitchFamily="34" charset="0"/>
                <a:ea typeface="MS PGothic" pitchFamily="34" charset="-128"/>
                <a:cs typeface="Arial" pitchFamily="34" charset="0"/>
              </a:rPr>
              <a:t>biztosítani</a:t>
            </a:r>
            <a:r>
              <a:rPr lang="en-US" sz="1200" dirty="0">
                <a:latin typeface="Arial" pitchFamily="34" charset="0"/>
                <a:ea typeface="MS PGothic" pitchFamily="34" charset="-128"/>
                <a:cs typeface="Arial" pitchFamily="34" charset="0"/>
              </a:rPr>
              <a:t>.</a:t>
            </a:r>
          </a:p>
          <a:p>
            <a:endParaRPr lang="en-US" sz="1200" dirty="0">
              <a:latin typeface="Arial" pitchFamily="34" charset="0"/>
              <a:ea typeface="MS PGothic" pitchFamily="34" charset="-128"/>
              <a:cs typeface="Arial" pitchFamily="34" charset="0"/>
            </a:endParaRPr>
          </a:p>
          <a:p>
            <a:r>
              <a:rPr lang="hu-HU" sz="1200" dirty="0">
                <a:latin typeface="Arial" pitchFamily="34" charset="0"/>
                <a:cs typeface="Arial" pitchFamily="34" charset="0"/>
              </a:rPr>
              <a:t>Példa alapképesség rossz kiválasztására</a:t>
            </a:r>
            <a:r>
              <a:rPr lang="en-GB" sz="1200" dirty="0"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en-GB" sz="1200" dirty="0" err="1">
                <a:latin typeface="Arial" pitchFamily="34" charset="0"/>
                <a:cs typeface="Arial" pitchFamily="34" charset="0"/>
              </a:rPr>
              <a:t>Valaki</a:t>
            </a:r>
            <a:r>
              <a:rPr lang="en-GB" sz="12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1200" dirty="0" err="1">
                <a:latin typeface="Arial" pitchFamily="34" charset="0"/>
                <a:cs typeface="Arial" pitchFamily="34" charset="0"/>
              </a:rPr>
              <a:t>azt</a:t>
            </a:r>
            <a:r>
              <a:rPr lang="en-GB" sz="12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1200" dirty="0" err="1">
                <a:latin typeface="Arial" pitchFamily="34" charset="0"/>
                <a:cs typeface="Arial" pitchFamily="34" charset="0"/>
              </a:rPr>
              <a:t>állítja</a:t>
            </a:r>
            <a:r>
              <a:rPr lang="en-GB" sz="1200" dirty="0">
                <a:latin typeface="Arial" pitchFamily="34" charset="0"/>
                <a:cs typeface="Arial" pitchFamily="34" charset="0"/>
              </a:rPr>
              <a:t>, </a:t>
            </a:r>
            <a:r>
              <a:rPr lang="en-GB" sz="1200" dirty="0" err="1">
                <a:latin typeface="Arial" pitchFamily="34" charset="0"/>
                <a:cs typeface="Arial" pitchFamily="34" charset="0"/>
              </a:rPr>
              <a:t>hogy</a:t>
            </a:r>
            <a:r>
              <a:rPr lang="en-GB" sz="12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1200" dirty="0" err="1">
                <a:latin typeface="Arial" pitchFamily="34" charset="0"/>
                <a:cs typeface="Arial" pitchFamily="34" charset="0"/>
              </a:rPr>
              <a:t>képzési</a:t>
            </a:r>
            <a:r>
              <a:rPr lang="en-GB" sz="12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1200" dirty="0" err="1">
                <a:latin typeface="Arial" pitchFamily="34" charset="0"/>
                <a:cs typeface="Arial" pitchFamily="34" charset="0"/>
              </a:rPr>
              <a:t>lehetőséget</a:t>
            </a:r>
            <a:r>
              <a:rPr lang="en-GB" sz="12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1200" dirty="0" err="1">
                <a:latin typeface="Arial" pitchFamily="34" charset="0"/>
                <a:cs typeface="Arial" pitchFamily="34" charset="0"/>
              </a:rPr>
              <a:t>kínál</a:t>
            </a:r>
            <a:r>
              <a:rPr lang="en-GB" sz="1200" dirty="0">
                <a:latin typeface="Arial" pitchFamily="34" charset="0"/>
                <a:cs typeface="Arial" pitchFamily="34" charset="0"/>
              </a:rPr>
              <a:t>. </a:t>
            </a:r>
            <a:r>
              <a:rPr lang="en-GB" sz="1200" dirty="0" err="1">
                <a:latin typeface="Arial" pitchFamily="34" charset="0"/>
                <a:cs typeface="Arial" pitchFamily="34" charset="0"/>
              </a:rPr>
              <a:t>Mi</a:t>
            </a:r>
            <a:r>
              <a:rPr lang="en-GB" sz="1200" dirty="0">
                <a:latin typeface="Arial" pitchFamily="34" charset="0"/>
                <a:cs typeface="Arial" pitchFamily="34" charset="0"/>
              </a:rPr>
              <a:t> a </a:t>
            </a:r>
            <a:r>
              <a:rPr lang="en-GB" sz="1200" dirty="0" err="1">
                <a:latin typeface="Arial" pitchFamily="34" charset="0"/>
                <a:cs typeface="Arial" pitchFamily="34" charset="0"/>
              </a:rPr>
              <a:t>különbség</a:t>
            </a:r>
            <a:r>
              <a:rPr lang="en-GB" sz="1200" dirty="0">
                <a:latin typeface="Arial" pitchFamily="34" charset="0"/>
                <a:cs typeface="Arial" pitchFamily="34" charset="0"/>
              </a:rPr>
              <a:t> </a:t>
            </a:r>
            <a:r>
              <a:rPr lang="hu-HU" sz="1200" dirty="0">
                <a:latin typeface="Arial" pitchFamily="34" charset="0"/>
                <a:cs typeface="Arial" pitchFamily="34" charset="0"/>
              </a:rPr>
              <a:t>akkor </a:t>
            </a:r>
            <a:r>
              <a:rPr lang="en-GB" sz="1200" dirty="0">
                <a:latin typeface="Arial" pitchFamily="34" charset="0"/>
                <a:cs typeface="Arial" pitchFamily="34" charset="0"/>
              </a:rPr>
              <a:t>a </a:t>
            </a:r>
            <a:r>
              <a:rPr lang="en-GB" sz="1200" dirty="0" err="1">
                <a:latin typeface="Arial" pitchFamily="34" charset="0"/>
                <a:cs typeface="Arial" pitchFamily="34" charset="0"/>
              </a:rPr>
              <a:t>többi</a:t>
            </a:r>
            <a:r>
              <a:rPr lang="en-GB" sz="1200" dirty="0">
                <a:latin typeface="Arial" pitchFamily="34" charset="0"/>
                <a:cs typeface="Arial" pitchFamily="34" charset="0"/>
              </a:rPr>
              <a:t> </a:t>
            </a:r>
            <a:r>
              <a:rPr lang="hu-HU" sz="1200" dirty="0">
                <a:latin typeface="Arial" pitchFamily="34" charset="0"/>
                <a:cs typeface="Arial" pitchFamily="34" charset="0"/>
              </a:rPr>
              <a:t>képzési</a:t>
            </a:r>
            <a:r>
              <a:rPr lang="hu-HU" sz="1200" baseline="0" dirty="0">
                <a:latin typeface="Arial" pitchFamily="34" charset="0"/>
                <a:cs typeface="Arial" pitchFamily="34" charset="0"/>
              </a:rPr>
              <a:t> helytől</a:t>
            </a:r>
            <a:r>
              <a:rPr lang="en-GB" sz="1200" dirty="0">
                <a:latin typeface="Arial" pitchFamily="34" charset="0"/>
                <a:cs typeface="Arial" pitchFamily="34" charset="0"/>
              </a:rPr>
              <a:t>?</a:t>
            </a:r>
          </a:p>
          <a:p>
            <a:r>
              <a:rPr lang="en-GB" sz="1200" dirty="0" err="1">
                <a:latin typeface="Arial" pitchFamily="34" charset="0"/>
                <a:cs typeface="Arial" pitchFamily="34" charset="0"/>
              </a:rPr>
              <a:t>Valaki</a:t>
            </a:r>
            <a:r>
              <a:rPr lang="hu-HU" sz="12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1200" dirty="0" err="1">
                <a:latin typeface="Arial" pitchFamily="34" charset="0"/>
                <a:cs typeface="Arial" pitchFamily="34" charset="0"/>
              </a:rPr>
              <a:t>azt</a:t>
            </a:r>
            <a:r>
              <a:rPr lang="en-GB" sz="12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1200" dirty="0" err="1">
                <a:latin typeface="Arial" pitchFamily="34" charset="0"/>
                <a:cs typeface="Arial" pitchFamily="34" charset="0"/>
              </a:rPr>
              <a:t>állítja</a:t>
            </a:r>
            <a:r>
              <a:rPr lang="en-GB" sz="1200" dirty="0">
                <a:latin typeface="Arial" pitchFamily="34" charset="0"/>
                <a:cs typeface="Arial" pitchFamily="34" charset="0"/>
              </a:rPr>
              <a:t>, </a:t>
            </a:r>
            <a:r>
              <a:rPr lang="en-GB" sz="1200" dirty="0" err="1">
                <a:latin typeface="Arial" pitchFamily="34" charset="0"/>
                <a:cs typeface="Arial" pitchFamily="34" charset="0"/>
              </a:rPr>
              <a:t>hogy</a:t>
            </a:r>
            <a:r>
              <a:rPr lang="en-GB" sz="12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1200" dirty="0" err="1">
                <a:latin typeface="Arial" pitchFamily="34" charset="0"/>
                <a:cs typeface="Arial" pitchFamily="34" charset="0"/>
              </a:rPr>
              <a:t>erőátviteli</a:t>
            </a:r>
            <a:r>
              <a:rPr lang="en-GB" sz="12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1200" dirty="0" err="1">
                <a:latin typeface="Arial" pitchFamily="34" charset="0"/>
                <a:cs typeface="Arial" pitchFamily="34" charset="0"/>
              </a:rPr>
              <a:t>megoldásokat</a:t>
            </a:r>
            <a:r>
              <a:rPr lang="en-GB" sz="12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1200" dirty="0" err="1">
                <a:latin typeface="Arial" pitchFamily="34" charset="0"/>
                <a:cs typeface="Arial" pitchFamily="34" charset="0"/>
              </a:rPr>
              <a:t>kínál</a:t>
            </a:r>
            <a:r>
              <a:rPr lang="en-GB" sz="12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1200" dirty="0" err="1">
                <a:latin typeface="Arial" pitchFamily="34" charset="0"/>
                <a:cs typeface="Arial" pitchFamily="34" charset="0"/>
              </a:rPr>
              <a:t>az</a:t>
            </a:r>
            <a:r>
              <a:rPr lang="en-GB" sz="12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1200" dirty="0" err="1">
                <a:latin typeface="Arial" pitchFamily="34" charset="0"/>
                <a:cs typeface="Arial" pitchFamily="34" charset="0"/>
              </a:rPr>
              <a:t>autók</a:t>
            </a:r>
            <a:r>
              <a:rPr lang="en-GB" sz="12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1200" dirty="0" err="1">
                <a:latin typeface="Arial" pitchFamily="34" charset="0"/>
                <a:cs typeface="Arial" pitchFamily="34" charset="0"/>
              </a:rPr>
              <a:t>számára</a:t>
            </a:r>
            <a:r>
              <a:rPr lang="en-GB" sz="1200" dirty="0">
                <a:latin typeface="Arial" pitchFamily="34" charset="0"/>
                <a:cs typeface="Arial" pitchFamily="34" charset="0"/>
              </a:rPr>
              <a:t>. </a:t>
            </a:r>
            <a:r>
              <a:rPr lang="en-GB" sz="1200" dirty="0" err="1">
                <a:latin typeface="Arial" pitchFamily="34" charset="0"/>
                <a:cs typeface="Arial" pitchFamily="34" charset="0"/>
              </a:rPr>
              <a:t>Mi</a:t>
            </a:r>
            <a:r>
              <a:rPr lang="en-GB" sz="12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1200" dirty="0" err="1">
                <a:latin typeface="Arial" pitchFamily="34" charset="0"/>
                <a:cs typeface="Arial" pitchFamily="34" charset="0"/>
              </a:rPr>
              <a:t>különb</a:t>
            </a:r>
            <a:r>
              <a:rPr lang="hu-HU" sz="1200" dirty="0" err="1">
                <a:latin typeface="Arial" pitchFamily="34" charset="0"/>
                <a:cs typeface="Arial" pitchFamily="34" charset="0"/>
              </a:rPr>
              <a:t>özteti</a:t>
            </a:r>
            <a:r>
              <a:rPr lang="hu-HU" sz="1200" baseline="0" dirty="0">
                <a:latin typeface="Arial" pitchFamily="34" charset="0"/>
                <a:cs typeface="Arial" pitchFamily="34" charset="0"/>
              </a:rPr>
              <a:t> meg</a:t>
            </a:r>
            <a:r>
              <a:rPr lang="en-GB" sz="1200" dirty="0">
                <a:latin typeface="Arial" pitchFamily="34" charset="0"/>
                <a:cs typeface="Arial" pitchFamily="34" charset="0"/>
              </a:rPr>
              <a:t> a </a:t>
            </a:r>
            <a:r>
              <a:rPr lang="en-GB" sz="1200" dirty="0" err="1">
                <a:latin typeface="Arial" pitchFamily="34" charset="0"/>
                <a:cs typeface="Arial" pitchFamily="34" charset="0"/>
              </a:rPr>
              <a:t>többi</a:t>
            </a:r>
            <a:r>
              <a:rPr lang="en-GB" sz="12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1200" dirty="0" err="1">
                <a:latin typeface="Arial" pitchFamily="34" charset="0"/>
                <a:cs typeface="Arial" pitchFamily="34" charset="0"/>
              </a:rPr>
              <a:t>autóipari</a:t>
            </a:r>
            <a:r>
              <a:rPr lang="en-GB" sz="12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1200" dirty="0" err="1">
                <a:latin typeface="Arial" pitchFamily="34" charset="0"/>
                <a:cs typeface="Arial" pitchFamily="34" charset="0"/>
              </a:rPr>
              <a:t>vállalat</a:t>
            </a:r>
            <a:r>
              <a:rPr lang="hu-HU" sz="1200" dirty="0" err="1">
                <a:latin typeface="Arial" pitchFamily="34" charset="0"/>
                <a:cs typeface="Arial" pitchFamily="34" charset="0"/>
              </a:rPr>
              <a:t>tól</a:t>
            </a:r>
            <a:r>
              <a:rPr lang="en-GB" sz="1200" dirty="0">
                <a:latin typeface="Arial" pitchFamily="34" charset="0"/>
                <a:cs typeface="Arial" pitchFamily="34" charset="0"/>
              </a:rPr>
              <a:t>?</a:t>
            </a:r>
          </a:p>
          <a:p>
            <a:r>
              <a:rPr lang="en-GB" sz="1200" dirty="0" err="1">
                <a:latin typeface="Arial" pitchFamily="34" charset="0"/>
                <a:cs typeface="Arial" pitchFamily="34" charset="0"/>
              </a:rPr>
              <a:t>Valaki</a:t>
            </a:r>
            <a:r>
              <a:rPr lang="hu-HU" sz="1200" dirty="0">
                <a:latin typeface="Arial" pitchFamily="34" charset="0"/>
                <a:cs typeface="Arial" pitchFamily="34" charset="0"/>
              </a:rPr>
              <a:t> azt állítja</a:t>
            </a:r>
            <a:r>
              <a:rPr lang="en-GB" sz="1200" dirty="0">
                <a:latin typeface="Arial" pitchFamily="34" charset="0"/>
                <a:cs typeface="Arial" pitchFamily="34" charset="0"/>
              </a:rPr>
              <a:t>, </a:t>
            </a:r>
            <a:r>
              <a:rPr lang="en-GB" sz="1200" dirty="0" err="1">
                <a:latin typeface="Arial" pitchFamily="34" charset="0"/>
                <a:cs typeface="Arial" pitchFamily="34" charset="0"/>
              </a:rPr>
              <a:t>hogy</a:t>
            </a:r>
            <a:r>
              <a:rPr lang="en-GB" sz="12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1200" dirty="0" err="1">
                <a:latin typeface="Arial" pitchFamily="34" charset="0"/>
                <a:cs typeface="Arial" pitchFamily="34" charset="0"/>
              </a:rPr>
              <a:t>tesztelési</a:t>
            </a:r>
            <a:r>
              <a:rPr lang="en-GB" sz="12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1200" dirty="0" err="1">
                <a:latin typeface="Arial" pitchFamily="34" charset="0"/>
                <a:cs typeface="Arial" pitchFamily="34" charset="0"/>
              </a:rPr>
              <a:t>szolgáltatásokat</a:t>
            </a:r>
            <a:r>
              <a:rPr lang="en-GB" sz="12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1200" dirty="0" err="1">
                <a:latin typeface="Arial" pitchFamily="34" charset="0"/>
                <a:cs typeface="Arial" pitchFamily="34" charset="0"/>
              </a:rPr>
              <a:t>kínál</a:t>
            </a:r>
            <a:r>
              <a:rPr lang="en-GB" sz="1200" dirty="0">
                <a:latin typeface="Arial" pitchFamily="34" charset="0"/>
                <a:cs typeface="Arial" pitchFamily="34" charset="0"/>
              </a:rPr>
              <a:t>. </a:t>
            </a:r>
            <a:r>
              <a:rPr lang="en-GB" sz="1200" dirty="0" err="1">
                <a:latin typeface="Arial" pitchFamily="34" charset="0"/>
                <a:cs typeface="Arial" pitchFamily="34" charset="0"/>
              </a:rPr>
              <a:t>Mi</a:t>
            </a:r>
            <a:r>
              <a:rPr lang="hu-HU" sz="1200" dirty="0" err="1">
                <a:latin typeface="Arial" pitchFamily="34" charset="0"/>
                <a:cs typeface="Arial" pitchFamily="34" charset="0"/>
              </a:rPr>
              <a:t>től</a:t>
            </a:r>
            <a:r>
              <a:rPr lang="hu-HU" sz="1200" dirty="0">
                <a:latin typeface="Arial" pitchFamily="34" charset="0"/>
                <a:cs typeface="Arial" pitchFamily="34" charset="0"/>
              </a:rPr>
              <a:t> jobb, mint a </a:t>
            </a:r>
            <a:r>
              <a:rPr lang="en-GB" sz="1200" dirty="0" err="1">
                <a:latin typeface="Arial" pitchFamily="34" charset="0"/>
                <a:cs typeface="Arial" pitchFamily="34" charset="0"/>
              </a:rPr>
              <a:t>többi</a:t>
            </a:r>
            <a:r>
              <a:rPr lang="en-GB" sz="1200" dirty="0">
                <a:latin typeface="Arial" pitchFamily="34" charset="0"/>
                <a:cs typeface="Arial" pitchFamily="34" charset="0"/>
              </a:rPr>
              <a:t> </a:t>
            </a:r>
            <a:r>
              <a:rPr lang="hu-HU" sz="1200" dirty="0">
                <a:latin typeface="Arial" pitchFamily="34" charset="0"/>
                <a:cs typeface="Arial" pitchFamily="34" charset="0"/>
              </a:rPr>
              <a:t>tesztelő</a:t>
            </a:r>
            <a:r>
              <a:rPr lang="en-GB" sz="1200" dirty="0">
                <a:latin typeface="Arial" pitchFamily="34" charset="0"/>
                <a:cs typeface="Arial" pitchFamily="34" charset="0"/>
              </a:rPr>
              <a:t>?</a:t>
            </a:r>
          </a:p>
          <a:p>
            <a:endParaRPr lang="en-GB" sz="1200" dirty="0">
              <a:latin typeface="Arial" pitchFamily="34" charset="0"/>
              <a:cs typeface="Arial" pitchFamily="34" charset="0"/>
            </a:endParaRPr>
          </a:p>
          <a:p>
            <a:r>
              <a:rPr lang="hu-HU" sz="1200" dirty="0">
                <a:latin typeface="Arial" pitchFamily="34" charset="0"/>
                <a:cs typeface="Arial" pitchFamily="34" charset="0"/>
              </a:rPr>
              <a:t>Következtetés</a:t>
            </a:r>
            <a:r>
              <a:rPr lang="en-GB" sz="1200" dirty="0"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hu-HU" sz="1200" dirty="0">
                <a:latin typeface="Arial" pitchFamily="34" charset="0"/>
                <a:cs typeface="Arial" pitchFamily="34" charset="0"/>
              </a:rPr>
              <a:t>A alapkompetenciák pozitív választ adnak mind a négy fenti kérdésre. Amint azonosítják őket, a tanulási architektúra következő lépése elvégezhető.</a:t>
            </a:r>
            <a:endParaRPr lang="en-GB" sz="1200" dirty="0">
              <a:latin typeface="Arial" pitchFamily="34" charset="0"/>
              <a:cs typeface="Arial" pitchFamily="34" charset="0"/>
            </a:endParaRPr>
          </a:p>
          <a:p>
            <a:endParaRPr lang="en-GB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indent="0">
              <a:buNone/>
            </a:pPr>
            <a:r>
              <a:rPr lang="hu-HU" sz="1200" dirty="0"/>
              <a:t>Forrás</a:t>
            </a:r>
            <a:r>
              <a:rPr lang="en-GB" sz="1200" dirty="0"/>
              <a:t>: A Learning Organisation Approach for Process Improvement in the Service Sector , R. </a:t>
            </a:r>
            <a:r>
              <a:rPr lang="en-GB" sz="1200" dirty="0" err="1"/>
              <a:t>Messnarz</a:t>
            </a:r>
            <a:r>
              <a:rPr lang="en-GB" sz="1200" dirty="0"/>
              <a:t>. C. </a:t>
            </a:r>
            <a:r>
              <a:rPr lang="en-GB" sz="1200" dirty="0" err="1"/>
              <a:t>Stöckler</a:t>
            </a:r>
            <a:r>
              <a:rPr lang="en-GB" sz="1200" dirty="0"/>
              <a:t>, G. Velasco, G. </a:t>
            </a:r>
            <a:r>
              <a:rPr lang="en-GB" sz="1200" dirty="0" err="1"/>
              <a:t>O'Suilleabhain</a:t>
            </a:r>
            <a:r>
              <a:rPr lang="en-GB" sz="1200" dirty="0"/>
              <a:t>, A Learning Organisation Approach for Process Improvement in the Service Sector, in: Proceedings of the </a:t>
            </a:r>
            <a:r>
              <a:rPr lang="en-GB" sz="1200" dirty="0" err="1"/>
              <a:t>EuroSPI</a:t>
            </a:r>
            <a:r>
              <a:rPr lang="en-GB" sz="1200" dirty="0"/>
              <a:t> 1999 Conference, 25-27 October 1999, Pori, Finland</a:t>
            </a:r>
          </a:p>
          <a:p>
            <a:pPr marL="0" indent="0">
              <a:buNone/>
            </a:pPr>
            <a:endParaRPr lang="en-GB" sz="1200" dirty="0"/>
          </a:p>
          <a:p>
            <a:pPr marL="0" indent="0">
              <a:buNone/>
            </a:pPr>
            <a:r>
              <a:rPr lang="hu-HU" sz="1200" dirty="0"/>
              <a:t>Forrás</a:t>
            </a:r>
            <a:r>
              <a:rPr lang="en-GB" sz="1200" dirty="0"/>
              <a:t>:</a:t>
            </a:r>
            <a:r>
              <a:rPr lang="hu-HU" sz="1200" dirty="0"/>
              <a:t> </a:t>
            </a:r>
            <a:r>
              <a:rPr lang="en-GB" sz="1200" dirty="0"/>
              <a:t>G. Spork, et. al, Establishment of a Performance Driven Improvement Program,  in : Proceedings of the </a:t>
            </a:r>
            <a:r>
              <a:rPr lang="en-GB" sz="1200" dirty="0" err="1"/>
              <a:t>EuroSPI</a:t>
            </a:r>
            <a:r>
              <a:rPr lang="en-GB" sz="1200" dirty="0"/>
              <a:t> 2007 Conference, Potsdam, Germany, Sept. 2007, also published in Wiley </a:t>
            </a:r>
            <a:r>
              <a:rPr lang="en-GB" sz="1200" dirty="0" err="1"/>
              <a:t>Interscience</a:t>
            </a:r>
            <a:r>
              <a:rPr lang="en-GB" sz="1200" dirty="0"/>
              <a:t> Journal, SPIP Proceeding in June 2008</a:t>
            </a:r>
          </a:p>
          <a:p>
            <a:pPr marL="0" indent="0">
              <a:buNone/>
            </a:pPr>
            <a:endParaRPr lang="en-GB" sz="1200" dirty="0"/>
          </a:p>
          <a:p>
            <a:pPr marL="0" indent="0">
              <a:buNone/>
            </a:pPr>
            <a:r>
              <a:rPr lang="hu-HU" sz="1200" dirty="0"/>
              <a:t>Forrás</a:t>
            </a:r>
            <a:r>
              <a:rPr lang="en-GB" sz="1200" dirty="0"/>
              <a:t>: </a:t>
            </a:r>
            <a:r>
              <a:rPr lang="en-GB" sz="1200" dirty="0" err="1"/>
              <a:t>Messnarz</a:t>
            </a:r>
            <a:r>
              <a:rPr lang="en-GB" sz="1200" dirty="0"/>
              <a:t> R., et. al., ORGANIC - Continuous Organisational Learning in Innovation and Companies, in: Proceedings of the E2005 Conference, E-Work and E-commerce, Novel solutions for a global networked economy, eds. Brian Stanford Smith, </a:t>
            </a:r>
            <a:r>
              <a:rPr lang="en-GB" sz="1200" dirty="0" err="1"/>
              <a:t>Enrica</a:t>
            </a:r>
            <a:r>
              <a:rPr lang="en-GB" sz="1200" dirty="0"/>
              <a:t> </a:t>
            </a:r>
            <a:r>
              <a:rPr lang="en-GB" sz="1200" dirty="0" err="1"/>
              <a:t>Chiozza</a:t>
            </a:r>
            <a:r>
              <a:rPr lang="en-GB" sz="1200" dirty="0"/>
              <a:t>, IOS Press, Amsterdam, Berlin, Oxford, Tokyo, Washington, 2004 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72E4-E8CF-4752-8D89-CC6C7CAD9C51}" type="slidenum">
              <a:rPr lang="hu-HU" smtClean="0"/>
              <a:t>12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6083808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Leírás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hu-H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SWOT analízis egy eszköz, amelyet egy egyszerű 2 x 2 mátrix segítségével hajtanak végre. Minden cella egy helyzet, probléma vagy objektum egyik aspektusa. Az analízis egy problémával vagy kihívással az erősségei, gyengeségei, lehetőségei és fenyegetései szempontjából foglalkozik. Ennek a módszernek az elvégzéséhez nagyon fontos az objektum távolsága az elemzés tárgyához, hiszen egyébként a mátrix nem valóságot, hanem személyes nézetet tükröz.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hu-HU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Cél és alkalmazhatóság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SWOT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módszer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célja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problémák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és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lehetőségek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azonosítása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javulás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elérése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érdekében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r>
              <a:rPr lang="hu-H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Gyorsan és egyszerűen elvégezhető, mivel egy világos és egyszerű mátrix kitöltésével valósul meg. Segít megérteni az üzletet és segíti a jövőbeni terveket. A SWOT analízis bármely területen alkalmazható, ezért széles körben elterjedt. Nincs döntés kizárólagosan negatív vagy pozitív hatással. Ez azt jelenti, hogy mindig meg kell vizsgálnunk mind a négy csoportot, különben a véleményünk nem teljes, ellenben túl szűk és félrevezető lenne. Minden bizonnyal elhangzott már korábban, hogy „Nem lehet könnyű, kell lennie egy biztos válasznak.” Ezek a helyzetek a legjobbak a leginkább objektív nézethez. Ha nehézségekbe ütközik az egyik csoporthoz tartozás megállapítása, az nem feltétlenül jelenti, hogy ilyen hatások nem léteznek - egyszerűen csak nem találtuk meg őket.</a:t>
            </a:r>
          </a:p>
          <a:p>
            <a:r>
              <a:rPr lang="hu-H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 valaki optimista, akkor valószínűleg problémái vannak a gyengeségek és a fenyegetések felfedezésében.</a:t>
            </a:r>
          </a:p>
          <a:p>
            <a:r>
              <a:rPr lang="hu-H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pesszimisták valószínűleg nehezebben találnak erőforrásokat és lehetőségeket.</a:t>
            </a:r>
          </a:p>
          <a:p>
            <a:r>
              <a:rPr lang="hu-H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 az a tény marad, hogy ne hazudjunk magunknak hanem inkább kezeljük mind a négy csoportot őszintén, lelkiismeret szerint.</a:t>
            </a:r>
          </a:p>
          <a:p>
            <a:endParaRPr lang="hu-HU" sz="1200" b="1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Forrás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Likar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B., The Art of Managing Innovation Problems and Opportunities, in: Faculty of Management at the University of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Primorska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ISBN: 978-961-266-180-9</a:t>
            </a:r>
            <a:endParaRPr lang="hu-HU" dirty="0"/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hu-H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Forrás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Homolová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E., Riel A.,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Gavenda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M.,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Azevedo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A.,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Pais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M.,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Balcar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J.,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Antinori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A.,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Metitiero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G.,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Giorgakis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G.,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Photiades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P.,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Ekert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D., Messnarz R.,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Tichkiewitch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S.: Empowering Entrepreneurship in Europe: Going from the Idea to Enterprise in 4 EU Countries, in: Messnarz, R. et al. (eds.): Systems, Software and Service Process Improvement: 21st European Conference,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EuroSPI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2014, Luxembourg, SPRINGER CCIS Series, Communications in Computer and Information Science, CCIS 425, June 2014.</a:t>
            </a:r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72E4-E8CF-4752-8D89-CC6C7CAD9C51}" type="slidenum">
              <a:rPr lang="hu-HU" smtClean="0"/>
              <a:t>13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8545894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Példa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Az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úsz</a:t>
            </a:r>
            <a:r>
              <a:rPr lang="hu-H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ó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klub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évek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óta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különböző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úszóversenyeket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és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versenyeket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szervez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r>
              <a:rPr lang="hu-H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Ezek az események részben a sport népszerűsítésének lehetőségei, részben pedig a klub számára további források megszerzésének forrását jelentik. A tevékenységük társfinanszírozására szánt közpénzek csökkenése és a szponzorok visszaesése miatt a klub válaszút előtt találja magát, függetlenül attól, hogy megtartja-e az egyik eseményét - a nemzetközi úszóversenyt. A verseny fontos a klub számára a helyi úszók és bírák részvétele miatt, viszont ez szervezeti és pénzügyi szempontból nagyon megterhelőnek bizonyul. A klub a pénzügyi szempontból is fenntartható verseny rendezésének problémájával foglalkozott a SWOT elemzésen keresztül a lehetőségek megtalálásával.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Forrás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Likar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B., The Art of Managing Innovation Problems and Opportunities, in: Faculty of Management at the University of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Primorska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ISBN: 978-961-266-180-9</a:t>
            </a:r>
            <a:endParaRPr lang="hu-HU" dirty="0"/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hu-H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Forrás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Homolová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E., Riel A.,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Gavenda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M.,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Azevedo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A.,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Pais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M.,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Balcar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J.,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Antinori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A.,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Metitiero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G.,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Giorgakis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G.,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Photiades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P.,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Ekert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D., Messnarz R.,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Tichkiewitch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S.: Empowering Entrepreneurship in Europe: Going from the Idea to Enterprise in 4 EU Countries, in: Messnarz, R. et al. (eds.): Systems, Software and Service Process Improvement: 21st European Conference,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EuroSPI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2014, Luxembourg, SPRINGER CCIS Series, Communications in Computer and Information Science, CCIS 425, June 2014.</a:t>
            </a:r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72E4-E8CF-4752-8D89-CC6C7CAD9C51}" type="slidenum">
              <a:rPr lang="hu-HU" smtClean="0"/>
              <a:t>14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2057140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SWOT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módszer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célja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problémák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és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lehetőségek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azonosítása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javulás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elérése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érdekében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r>
              <a:rPr lang="hu-H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Gyorsan és egyszerűen elvégezhető, mivel egy világos és egyszerű mátrix kitöltésével valósul meg. Segít megérteni az üzletet és segíti a jövőbeni terveket. A SWOT analízis bármely területen alkalmazható, ezért széles körben elterjedt. Nincs döntés kizárólagosan negatív vagy pozitív hatással. Ez azt jelenti, hogy mindig meg kell vizsgálnunk mind a négy csoportot, különben a véleményünk nem teljes, ellenben túl szűk és félrevezető lenne. Minden bizonnyal elhangzott már korábban, hogy „Nem lehet könnyű, kell lennie egy biztos válasznak.” Ezek a helyzetek a legjobbak a leginkább objektív nézethez. Ha nehézségekbe ütközik az egyik csoporthoz tartozás megállapítása, az nem feltétlenül jelenti, hogy ilyen hatások nem léteznek - egyszerűen csak nem találtuk meg őket.</a:t>
            </a:r>
          </a:p>
          <a:p>
            <a:r>
              <a:rPr lang="hu-H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 valaki optimista, akkor valószínűleg problémái vannak a gyengeségek és a fenyegetések felfedezésében.</a:t>
            </a:r>
          </a:p>
          <a:p>
            <a:r>
              <a:rPr lang="hu-H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pesszimisták valószínűleg nehezebben találnak erőforrásokat és lehetőségeket.</a:t>
            </a:r>
          </a:p>
          <a:p>
            <a:r>
              <a:rPr lang="hu-H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 az a tény marad, hogy ne hazudjunk magunknak hanem inkább kezeljük mind a négy csoportot őszintén, lelkiismeret szerint.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Reference: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Likar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B., The Art of Managing Innovation Problems and Opportunities, in: Faculty of Management at the University of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Primorska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ISBN: 978-961-266-180-9</a:t>
            </a:r>
            <a:endParaRPr lang="hu-HU" dirty="0"/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Reference: 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Homolová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E., Riel A.,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Gavenda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M.,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Azevedo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A.,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Pais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M.,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Balcar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J.,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Antinori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A.,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Metitiero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G.,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Giorgakis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G.,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Photiades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P.,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Ekert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D., Messnarz R.,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Tichkiewitch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S.: Empowering Entrepreneurship in Europe: Going from the Idea to Enterprise in 4 EU Countries, in: Messnarz, R. et al. (eds.): Systems, Software and Service Process Improvement: 21st European Conference,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EuroSPI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2014, Luxembourg, SPRINGER CCIS Series, Communications in Computer and Information Science, CCIS 425, June 2014.</a:t>
            </a:r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72E4-E8CF-4752-8D89-CC6C7CAD9C51}" type="slidenum">
              <a:rPr lang="hu-HU" smtClean="0"/>
              <a:t>15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7374954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Leírás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hu-H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SWOT analízis egy eszköz, amelyet egy egyszerű 2 x 2 mátrix segítségével hajtanak végre. Minden cella egy helyzet, probléma vagy objektum egyik aspektusa. Az analízis egy problémával vagy kihívással az erősségei, gyengeségei, lehetőségei és fenyegetései szempontjából foglalkozik. Ennek a módszernek az elvégzéséhez nagyon fontos az objektum távolsága az elemzés tárgyához, hiszen egyébként a mátrix nem valóságot, hanem személyes nézetet tükröz.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hu-HU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Cél és alkalmazhatóság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SWOT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módszer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célja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problémák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és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lehetőségek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azonosítása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javulás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elérése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érdekében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r>
              <a:rPr lang="hu-H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Gyorsan és egyszerűen elvégezhető, mivel egy világos és egyszerű mátrix kitöltésével valósul meg. Segít megérteni az üzletet és segíti a jövőbeni terveket. A SWOT analízis bármely területen alkalmazható, ezért széles körben elterjedt. Nincs döntés kizárólagosan negatív vagy pozitív hatással. Ez azt jelenti, hogy mindig meg kell vizsgálnunk mind a négy csoportot, különben a véleményünk nem teljes, ellenben túl szűk és félrevezető lenne. Minden bizonnyal elhangzott már korábban, hogy „Nem lehet könnyű, kell lennie egy biztos válasznak.” Ezek a helyzetek a legjobbak a leginkább objektív nézethez. Ha nehézségekbe ütközik az egyik csoporthoz tartozás megállapítása, az nem feltétlenül jelenti, hogy ilyen hatások nem léteznek - egyszerűen csak nem találtuk meg őket.</a:t>
            </a:r>
          </a:p>
          <a:p>
            <a:r>
              <a:rPr lang="hu-H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 valaki optimista, akkor valószínűleg problémái vannak a gyengeségek és a fenyegetések felfedezésében.</a:t>
            </a:r>
          </a:p>
          <a:p>
            <a:r>
              <a:rPr lang="hu-H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pesszimisták valószínűleg nehezebben találnak erőforrásokat és lehetőségeket.</a:t>
            </a:r>
          </a:p>
          <a:p>
            <a:r>
              <a:rPr lang="hu-H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 az a tény marad, hogy ne hazudjunk magunknak hanem inkább kezeljük mind a négy csoportot őszintén, lelkiismeret szerint.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Forrás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Likar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B., The Art of Managing Innovation Problems and Opportunities, in: Faculty of Management at the University of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Primorska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ISBN: 978-961-266-180-9</a:t>
            </a:r>
            <a:endParaRPr lang="hu-HU" dirty="0"/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hu-H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Forrás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Homolová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E., Riel A.,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Gavenda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M.,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Azevedo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A.,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Pais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M.,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Balcar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J.,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Antinori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A.,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Metitiero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G.,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Giorgakis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G.,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Photiades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P.,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Ekert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D., Messnarz R.,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Tichkiewitch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S.: Empowering Entrepreneurship in Europe: Going from the Idea to Enterprise in 4 EU Countries, in: Messnarz, R. et al. (eds.): Systems, Software and Service Process Improvement: 21st European Conference,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EuroSPI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2014, Luxembourg, SPRINGER CCIS Series, Communications in Computer and Information Science, CCIS 425, June 2014.</a:t>
            </a:r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72E4-E8CF-4752-8D89-CC6C7CAD9C51}" type="slidenum">
              <a:rPr lang="hu-HU" smtClean="0"/>
              <a:t>16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7847403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Leírás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hu-H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+/- elemzés egy eszköz, amelyet egy egyszerű 1 x 2 mátrix segítségével végezzünk. A + vagy – cellák erősséget vagy gyengeséget jelentenek.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Forrás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Homolová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E., Riel A.,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Gavenda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M.,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Azevedo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A.,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Pais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M.,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Balcar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J.,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Antinori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A.,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Metitiero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G.,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Giorgakis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G.,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Photiades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P.,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Ekert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D., Messnarz R.,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Tichkiewitch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S.: Empowering Entrepreneurship in Europe: Going from the Idea to Enterprise in 4 EU Countries, in: Messnarz, R. et al. (eds.): Systems, Software and Service Process Improvement: 21st European Conference,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EuroSPI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2014, Luxembourg, SPRINGER CCIS Series, Communications in Computer and Information Science, CCIS 425, June 2014.</a:t>
            </a:r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hu-H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Forrás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Likar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B., The Art of Managing Innovation Problems and Opportunities, in: Faculty of Management at the University of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Primorska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ISBN: 978-961-266-180-9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72E4-E8CF-4752-8D89-CC6C7CAD9C51}" type="slidenum">
              <a:rPr lang="hu-HU" smtClean="0"/>
              <a:t>17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3619727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Leírás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hu-H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+/- elemzés egy eszköz, amelyet egy egyszerű 1 x 2 mátrix segítségével végezzünk. A + vagy – cellák erősséget vagy gyengeséget jelentenek.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Forrás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Homolová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E., Riel A.,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Gavenda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M.,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Azevedo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A.,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Pais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M.,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Balcar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J.,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Antinori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A.,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Metitiero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G.,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Giorgakis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G.,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Photiades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P.,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Ekert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D.,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Messnarz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R.,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Tichkiewitch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S.: Empowering Entrepreneurship in Europe: Going from the Idea to Enterprise in 4 EU Countries, in: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Messnarz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R. et al. (eds.): Systems, Software and Service Process Improvement: 21st European Conference,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EuroSPI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2014, Luxembourg, SPRINGER CCIS Series, Communications in Computer and Information Science, CCIS 425, June 2014.</a:t>
            </a:r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hu-H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Forrás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Likar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B., The Art of Managing Innovation Problems and Opportunities, in: Faculty of Management at the University of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Primorska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ISBN: 978-961-266-180-9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72E4-E8CF-4752-8D89-CC6C7CAD9C51}" type="slidenum">
              <a:rPr lang="hu-HU" smtClean="0"/>
              <a:t>18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6224321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72E4-E8CF-4752-8D89-CC6C7CAD9C51}" type="slidenum">
              <a:rPr lang="hu-HU" smtClean="0"/>
              <a:t>19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118526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  <a:p>
            <a:r>
              <a:rPr lang="hu-HU" dirty="0"/>
              <a:t>Tanárok</a:t>
            </a:r>
            <a:r>
              <a:rPr lang="de-AT" dirty="0"/>
              <a:t>:</a:t>
            </a:r>
          </a:p>
          <a:p>
            <a:endParaRPr lang="de-AT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hu-HU" sz="1200" dirty="0"/>
              <a:t>PC 1</a:t>
            </a:r>
            <a:r>
              <a:rPr lang="de-AT" sz="1200" dirty="0"/>
              <a:t> </a:t>
            </a:r>
            <a:r>
              <a:rPr lang="hu-HU" sz="1200" dirty="0"/>
              <a:t>A tanár képes ötletgyártási módszereket alkalmazni</a:t>
            </a:r>
            <a:r>
              <a:rPr lang="en-US" sz="1200" dirty="0"/>
              <a:t>.</a:t>
            </a:r>
            <a:endParaRPr lang="hu-HU" sz="12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hu-HU" sz="1200" dirty="0"/>
              <a:t>PC 2</a:t>
            </a:r>
            <a:r>
              <a:rPr lang="de-AT" sz="1200" dirty="0"/>
              <a:t> </a:t>
            </a:r>
            <a:r>
              <a:rPr lang="hu-HU" sz="1200" dirty="0"/>
              <a:t>A tanár ismeri az ötletek értékelésének alapelveit</a:t>
            </a:r>
            <a:r>
              <a:rPr lang="en-US" sz="1200" dirty="0"/>
              <a:t>.</a:t>
            </a:r>
            <a:endParaRPr lang="hu-HU" sz="1200" dirty="0"/>
          </a:p>
          <a:p>
            <a:endParaRPr lang="de-AT" dirty="0"/>
          </a:p>
          <a:p>
            <a:r>
              <a:rPr lang="de-AT" dirty="0"/>
              <a:t>Mentor</a:t>
            </a:r>
            <a:r>
              <a:rPr lang="hu-HU" dirty="0"/>
              <a:t>ok:</a:t>
            </a:r>
            <a:endParaRPr lang="de-AT" dirty="0"/>
          </a:p>
          <a:p>
            <a:endParaRPr lang="de-AT" dirty="0"/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PC 1 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mentor 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képes használni és a tanárokat oktatni az</a:t>
            </a:r>
            <a:r>
              <a:rPr lang="hu-H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ötletgyártási módszerek alkalmazására.</a:t>
            </a:r>
            <a:endParaRPr lang="de-AT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PC 2 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mentor 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képes használni és a tanárokat oktatni az</a:t>
            </a:r>
            <a:r>
              <a:rPr lang="hu-H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ötletek értékelésének alapelveire.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72E4-E8CF-4752-8D89-CC6C7CAD9C51}" type="slidenum">
              <a:rPr lang="hu-HU" smtClean="0"/>
              <a:t>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9840527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72E4-E8CF-4752-8D89-CC6C7CAD9C51}" type="slidenum">
              <a:rPr lang="hu-HU" smtClean="0"/>
              <a:t>20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077984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72E4-E8CF-4752-8D89-CC6C7CAD9C51}" type="slidenum">
              <a:rPr lang="hu-HU" smtClean="0"/>
              <a:t>21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6804017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72E4-E8CF-4752-8D89-CC6C7CAD9C51}" type="slidenum">
              <a:rPr lang="hu-HU" smtClean="0"/>
              <a:t>22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8385729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72E4-E8CF-4752-8D89-CC6C7CAD9C51}" type="slidenum">
              <a:rPr lang="hu-HU" smtClean="0"/>
              <a:t>23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2444861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72E4-E8CF-4752-8D89-CC6C7CAD9C51}" type="slidenum">
              <a:rPr lang="hu-HU" smtClean="0"/>
              <a:t>24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9315518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72E4-E8CF-4752-8D89-CC6C7CAD9C51}" type="slidenum">
              <a:rPr lang="hu-HU" smtClean="0"/>
              <a:t>25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7860376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72E4-E8CF-4752-8D89-CC6C7CAD9C51}" type="slidenum">
              <a:rPr lang="hu-HU" smtClean="0"/>
              <a:t>26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919081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72E4-E8CF-4752-8D89-CC6C7CAD9C51}" type="slidenum">
              <a:rPr lang="hu-HU" smtClean="0"/>
              <a:t>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400060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72E4-E8CF-4752-8D89-CC6C7CAD9C51}" type="slidenum">
              <a:rPr lang="hu-HU" smtClean="0"/>
              <a:t>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35882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Az ötletgyűjtés "ötletek viharaként" tekinthető. Ez egy csoportos problémamegoldó módszer - ezért kell létrehozni egy csapatot. A csapatnak általában 4-12 tagja van - ez szakembereknek, valamint laikusoknak, férfiaknak és nőknek, más-más társadalmi rétegből eltérően tanult embereknek kell lenniük. Minél</a:t>
            </a:r>
            <a:r>
              <a:rPr lang="hu-HU" baseline="0" dirty="0"/>
              <a:t> </a:t>
            </a:r>
            <a:r>
              <a:rPr lang="hu-HU" dirty="0"/>
              <a:t>változatosabb a csapat, annál jobb a </a:t>
            </a:r>
            <a:r>
              <a:rPr lang="hu-HU" dirty="0" err="1"/>
              <a:t>brainstorming</a:t>
            </a:r>
            <a:r>
              <a:rPr lang="hu-HU" dirty="0"/>
              <a:t>.</a:t>
            </a:r>
          </a:p>
          <a:p>
            <a:r>
              <a:rPr lang="hu-HU" dirty="0"/>
              <a:t>Az alapszabály az, hogy minden csapat tag egyenlő, és a megbeszélésnek egy barátságos találkozó jellegűnek kell lennie. A csapatot többnyire egy moderátor vezeti. A kérdést és a célt egyértelműen meg kell fogalmazni az ülés kezdetén. A résztvevők ezután a lehető legtöbb megoldást szedik össze. Ezeket rögzítik </a:t>
            </a:r>
            <a:r>
              <a:rPr lang="hu-HU" dirty="0" err="1"/>
              <a:t>flipchartra</a:t>
            </a:r>
            <a:r>
              <a:rPr lang="hu-HU" dirty="0"/>
              <a:t>. A moderátor kezeli a folyamatot és megpróbálja ösztönözni az aktivitást.</a:t>
            </a:r>
          </a:p>
          <a:p>
            <a:r>
              <a:rPr lang="hu-HU" dirty="0"/>
              <a:t>A javaslatok értékelése, </a:t>
            </a:r>
            <a:r>
              <a:rPr lang="hu-HU" dirty="0" err="1"/>
              <a:t>kriziálása</a:t>
            </a:r>
            <a:r>
              <a:rPr lang="hu-HU" dirty="0"/>
              <a:t> szigorúan tilos, ahogy a passzív viselkedés is. Egy</a:t>
            </a:r>
            <a:r>
              <a:rPr lang="hu-HU" baseline="0" dirty="0"/>
              <a:t> ötlet sem számíthat tabunak, legyen </a:t>
            </a:r>
            <a:r>
              <a:rPr lang="hu-HU" dirty="0"/>
              <a:t>bármennyire elrugaszkodott vagy vad. A cél az, hogy minél több ötletet gyűjtsünk össze. A megbeszélésnek 30-40 percig de legfeljebb 60 percig kell tartania. Az ötletek értékelése és kategorizálása a következő lépés - ezeket a problémamegoldó szakértői csoportoknak adják át.</a:t>
            </a:r>
          </a:p>
          <a:p>
            <a:pPr defTabSz="883676">
              <a:defRPr/>
            </a:pPr>
            <a:r>
              <a:rPr lang="hu-HU" dirty="0"/>
              <a:t>A </a:t>
            </a:r>
            <a:r>
              <a:rPr lang="hu-HU" dirty="0" err="1"/>
              <a:t>brainstorming</a:t>
            </a:r>
            <a:r>
              <a:rPr lang="hu-HU" dirty="0"/>
              <a:t> előnye, hogy a lelkesedés minden résztvevőre átragad, valamint javítja versenyképességet és lebontja a sztereotípiákat.</a:t>
            </a:r>
          </a:p>
          <a:p>
            <a:pPr defTabSz="883676">
              <a:defRPr/>
            </a:pPr>
            <a:r>
              <a:rPr lang="hu-HU" dirty="0"/>
              <a:t>A </a:t>
            </a:r>
            <a:r>
              <a:rPr lang="hu-HU" dirty="0" err="1"/>
              <a:t>brainstorming</a:t>
            </a:r>
            <a:r>
              <a:rPr lang="hu-HU" dirty="0"/>
              <a:t> "Atyja", az amerikai Alex F. </a:t>
            </a:r>
            <a:r>
              <a:rPr lang="hu-HU" dirty="0" err="1"/>
              <a:t>Osborn</a:t>
            </a:r>
            <a:r>
              <a:rPr lang="hu-HU" dirty="0"/>
              <a:t> az alábbi alapvető szabályokat határozta meg a hatékony ötletgyűjtésre: lásd a dia</a:t>
            </a:r>
            <a:endParaRPr lang="cs-CZ" dirty="0"/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hu-H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Forrás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Homolová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E., Riel A.,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Gavenda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M.,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Azevedo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A.,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Pais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M.,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Balcar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J.,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Antinori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A.,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Metitiero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G.,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Giorgakis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G.,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Photiades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P.,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Ekert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D., Messnarz R.,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Tichkiewitch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S.: Empowering Entrepreneurship in Europe: Going from the Idea to Enterprise in 4 EU Countries, in: Messnarz, R. et al. (eds.): Systems, Software and Service Process Improvement: 21st European Conference,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EuroSPI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2014, Luxembourg, SPRINGER CCIS Series, Communications in Computer and Information Science, CCIS 425, June 2014.</a:t>
            </a:r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hu-H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Forrás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Likar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B., The Art of Managing Innovation Problems and Opportunities, in: Faculty of Management at the University of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Primorska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ISBN: 978-961-266-180-9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72E4-E8CF-4752-8D89-CC6C7CAD9C51}" type="slidenum">
              <a:rPr lang="hu-HU" smtClean="0"/>
              <a:t>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434037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Az ötletgyűjtés "ötletek viharaként" tekinthető. Ez egy csoportos problémamegoldó módszer - ezért kell létrehozni egy csapatot. A csapatnak általában 4-12 tagja van - ez szakembereknek, valamint laikusoknak, férfiaknak és nőknek, más-más társadalmi rétegből eltérően tanult embereknek kell lenniük. Minél</a:t>
            </a:r>
            <a:r>
              <a:rPr lang="hu-HU" baseline="0" dirty="0"/>
              <a:t> </a:t>
            </a:r>
            <a:r>
              <a:rPr lang="hu-HU" dirty="0"/>
              <a:t>változatosabb a csapat, annál jobb a </a:t>
            </a:r>
            <a:r>
              <a:rPr lang="hu-HU" dirty="0" err="1"/>
              <a:t>brainstorming</a:t>
            </a:r>
            <a:r>
              <a:rPr lang="hu-HU" dirty="0"/>
              <a:t>.</a:t>
            </a:r>
          </a:p>
          <a:p>
            <a:r>
              <a:rPr lang="hu-HU" dirty="0"/>
              <a:t>Az alapszabály az, hogy minden csapat tag egyenlő, és a megbeszélésnek egy barátságos találkozó jellegűnek kell lennie. A csapatot többnyire egy moderátor vezeti. A kérdést és a célt egyértelműen meg kell fogalmazni az ülés kezdetén. A résztvevők ezután a lehető legtöbb megoldást szedik össze. Ezeket rögzítik </a:t>
            </a:r>
            <a:r>
              <a:rPr lang="hu-HU" dirty="0" err="1"/>
              <a:t>flipchartra</a:t>
            </a:r>
            <a:r>
              <a:rPr lang="hu-HU" dirty="0"/>
              <a:t>. A moderátor kezeli a folyamatot és megpróbálja ösztönözni az aktivitást.</a:t>
            </a:r>
          </a:p>
          <a:p>
            <a:r>
              <a:rPr lang="hu-HU" dirty="0"/>
              <a:t>A javaslatok értékelése, </a:t>
            </a:r>
            <a:r>
              <a:rPr lang="hu-HU" dirty="0" err="1"/>
              <a:t>kriziálása</a:t>
            </a:r>
            <a:r>
              <a:rPr lang="hu-HU" dirty="0"/>
              <a:t> szigorúan tilos, ahogy a passzív viselkedés is. Egy</a:t>
            </a:r>
            <a:r>
              <a:rPr lang="hu-HU" baseline="0" dirty="0"/>
              <a:t> ötlet sem számíthat tabunak, legyen </a:t>
            </a:r>
            <a:r>
              <a:rPr lang="hu-HU" dirty="0"/>
              <a:t>bármennyire elrugaszkodott vagy vad. A cél az, hogy minél több ötletet gyűjtsünk össze. A megbeszélésnek 30-40 percig de legfeljebb 60 percig kell tartania. Az ötletek értékelése és kategorizálása a következő lépés - ezeket a problémamegoldó szakértői csoportoknak adják át.</a:t>
            </a:r>
          </a:p>
          <a:p>
            <a:pPr defTabSz="883676">
              <a:defRPr/>
            </a:pPr>
            <a:r>
              <a:rPr lang="hu-HU" dirty="0"/>
              <a:t>A </a:t>
            </a:r>
            <a:r>
              <a:rPr lang="hu-HU" dirty="0" err="1"/>
              <a:t>brainstorming</a:t>
            </a:r>
            <a:r>
              <a:rPr lang="hu-HU" dirty="0"/>
              <a:t> előnye, hogy a lelkesedés minden résztvevőre átragad, valamint javítja versenyképességet és lebontja a sztereotípiákat.</a:t>
            </a:r>
          </a:p>
          <a:p>
            <a:pPr defTabSz="883676">
              <a:defRPr/>
            </a:pPr>
            <a:r>
              <a:rPr lang="hu-HU" dirty="0"/>
              <a:t>A </a:t>
            </a:r>
            <a:r>
              <a:rPr lang="hu-HU" dirty="0" err="1"/>
              <a:t>brainstorming</a:t>
            </a:r>
            <a:r>
              <a:rPr lang="hu-HU" dirty="0"/>
              <a:t> "Atyja", az amerikai Alex F. </a:t>
            </a:r>
            <a:r>
              <a:rPr lang="hu-HU" dirty="0" err="1"/>
              <a:t>Osborn</a:t>
            </a:r>
            <a:r>
              <a:rPr lang="hu-HU" dirty="0"/>
              <a:t> az alábbi alapvető szabályokat határozta meg a hatékony ötletgyűjtésre: lásd a dia</a:t>
            </a:r>
            <a:endParaRPr lang="cs-CZ" dirty="0"/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hu-H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Forrás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Homolová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E., Riel A.,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Gavenda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M.,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Azevedo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A.,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Pais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M.,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Balcar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J.,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Antinori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A.,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Metitiero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G.,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Giorgakis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G.,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Photiades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P.,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Ekert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D.,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Messnarz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R.,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Tichkiewitch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S.: Empowering Entrepreneurship in Europe: Going from the Idea to Enterprise in 4 EU Countries, in: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Messnarz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R. et al. (eds.): Systems, Software and Service Process Improvement: 21st European Conference,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EuroSPI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2014, Luxembourg, SPRINGER CCIS Series, Communications in Computer and Information Science, CCIS 425, June 2014.</a:t>
            </a:r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hu-H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Forrás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Likar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B., The Art of Managing Innovation Problems and Opportunities, in: Faculty of Management at the University of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Primorska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ISBN: 978-961-266-180-9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72E4-E8CF-4752-8D89-CC6C7CAD9C51}" type="slidenum">
              <a:rPr lang="hu-HU" smtClean="0"/>
              <a:t>6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595405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 </a:t>
            </a:r>
            <a:r>
              <a:rPr lang="en-GB" dirty="0" err="1"/>
              <a:t>tréner</a:t>
            </a:r>
            <a:r>
              <a:rPr lang="en-GB" dirty="0"/>
              <a:t> </a:t>
            </a:r>
            <a:r>
              <a:rPr lang="en-GB" dirty="0" err="1"/>
              <a:t>elmagyarázza</a:t>
            </a:r>
            <a:r>
              <a:rPr lang="en-GB" dirty="0"/>
              <a:t> a </a:t>
            </a:r>
            <a:r>
              <a:rPr lang="en-GB" dirty="0" err="1"/>
              <a:t>Brainwriting</a:t>
            </a:r>
            <a:r>
              <a:rPr lang="en-GB" dirty="0"/>
              <a:t> </a:t>
            </a:r>
            <a:r>
              <a:rPr lang="en-GB" dirty="0" err="1"/>
              <a:t>technikát</a:t>
            </a:r>
            <a:r>
              <a:rPr lang="en-GB" dirty="0"/>
              <a:t>: A azo</a:t>
            </a:r>
            <a:r>
              <a:rPr lang="hu-HU" dirty="0"/>
              <a:t>n</a:t>
            </a:r>
            <a:r>
              <a:rPr lang="en-GB" dirty="0"/>
              <a:t> </a:t>
            </a:r>
            <a:r>
              <a:rPr lang="en-GB" dirty="0" err="1"/>
              <a:t>résztvevőket</a:t>
            </a:r>
            <a:r>
              <a:rPr lang="hu-HU" dirty="0"/>
              <a:t> bevonása</a:t>
            </a:r>
            <a:r>
              <a:rPr lang="en-GB" dirty="0"/>
              <a:t>, </a:t>
            </a:r>
            <a:r>
              <a:rPr lang="en-GB" dirty="0" err="1"/>
              <a:t>akik</a:t>
            </a:r>
            <a:r>
              <a:rPr lang="en-GB" dirty="0"/>
              <a:t> </a:t>
            </a:r>
            <a:r>
              <a:rPr lang="en-GB" dirty="0" err="1"/>
              <a:t>egy</a:t>
            </a:r>
            <a:r>
              <a:rPr lang="en-GB" dirty="0"/>
              <a:t> </a:t>
            </a:r>
            <a:r>
              <a:rPr lang="en-GB" dirty="0" err="1"/>
              <a:t>csoportban</a:t>
            </a:r>
            <a:r>
              <a:rPr lang="en-GB" dirty="0"/>
              <a:t> </a:t>
            </a:r>
            <a:r>
              <a:rPr lang="en-GB" dirty="0" err="1"/>
              <a:t>ülnek</a:t>
            </a:r>
            <a:r>
              <a:rPr lang="en-GB" dirty="0"/>
              <a:t> </a:t>
            </a:r>
            <a:r>
              <a:rPr lang="en-GB" dirty="0" err="1"/>
              <a:t>és</a:t>
            </a:r>
            <a:r>
              <a:rPr lang="en-GB" dirty="0"/>
              <a:t> </a:t>
            </a:r>
            <a:r>
              <a:rPr lang="en-GB" dirty="0" err="1"/>
              <a:t>egy</a:t>
            </a:r>
            <a:r>
              <a:rPr lang="en-GB" dirty="0"/>
              <a:t> </a:t>
            </a:r>
            <a:r>
              <a:rPr lang="en-GB" dirty="0" err="1"/>
              <a:t>moderátor</a:t>
            </a:r>
            <a:r>
              <a:rPr lang="hu-HU" dirty="0"/>
              <a:t> vezeti a munkát</a:t>
            </a:r>
            <a:r>
              <a:rPr lang="en-GB" dirty="0"/>
              <a:t>. Minden </a:t>
            </a:r>
            <a:r>
              <a:rPr lang="en-GB" dirty="0" err="1"/>
              <a:t>résztvevő</a:t>
            </a:r>
            <a:r>
              <a:rPr lang="en-GB" dirty="0"/>
              <a:t> 10 </a:t>
            </a:r>
            <a:r>
              <a:rPr lang="en-GB" dirty="0" err="1"/>
              <a:t>percen</a:t>
            </a:r>
            <a:r>
              <a:rPr lang="en-GB" dirty="0"/>
              <a:t> </a:t>
            </a:r>
            <a:r>
              <a:rPr lang="en-GB" dirty="0" err="1"/>
              <a:t>belül</a:t>
            </a:r>
            <a:r>
              <a:rPr lang="en-GB" dirty="0"/>
              <a:t> </a:t>
            </a:r>
            <a:r>
              <a:rPr lang="hu-HU" dirty="0"/>
              <a:t>3 </a:t>
            </a:r>
            <a:r>
              <a:rPr lang="en-GB" dirty="0" err="1"/>
              <a:t>ötletet</a:t>
            </a:r>
            <a:r>
              <a:rPr lang="en-GB" dirty="0"/>
              <a:t> </a:t>
            </a:r>
            <a:r>
              <a:rPr lang="hu-HU" dirty="0"/>
              <a:t>talál ki</a:t>
            </a:r>
            <a:r>
              <a:rPr lang="en-GB" dirty="0"/>
              <a:t>. </a:t>
            </a:r>
            <a:r>
              <a:rPr lang="en-GB" dirty="0" err="1"/>
              <a:t>Az</a:t>
            </a:r>
            <a:r>
              <a:rPr lang="en-GB" dirty="0"/>
              <a:t> </a:t>
            </a:r>
            <a:r>
              <a:rPr lang="en-GB" dirty="0" err="1"/>
              <a:t>ötleteket</a:t>
            </a:r>
            <a:r>
              <a:rPr lang="en-GB" dirty="0"/>
              <a:t> le</a:t>
            </a:r>
            <a:r>
              <a:rPr lang="hu-HU" dirty="0"/>
              <a:t>írják egy táblára</a:t>
            </a:r>
            <a:r>
              <a:rPr lang="en-GB" dirty="0"/>
              <a:t>. A </a:t>
            </a:r>
            <a:r>
              <a:rPr lang="en-GB" dirty="0" err="1"/>
              <a:t>résztvevők</a:t>
            </a:r>
            <a:r>
              <a:rPr lang="en-GB" dirty="0"/>
              <a:t> </a:t>
            </a:r>
            <a:r>
              <a:rPr lang="en-GB" dirty="0" err="1"/>
              <a:t>elolvassák</a:t>
            </a:r>
            <a:r>
              <a:rPr lang="en-GB" dirty="0"/>
              <a:t> </a:t>
            </a:r>
            <a:r>
              <a:rPr lang="en-GB" dirty="0" err="1"/>
              <a:t>az</a:t>
            </a:r>
            <a:r>
              <a:rPr lang="en-GB" dirty="0"/>
              <a:t> </a:t>
            </a:r>
            <a:r>
              <a:rPr lang="en-GB" dirty="0" err="1"/>
              <a:t>ötleteket</a:t>
            </a:r>
            <a:r>
              <a:rPr lang="en-GB" dirty="0"/>
              <a:t> </a:t>
            </a:r>
            <a:r>
              <a:rPr lang="en-GB" dirty="0" err="1"/>
              <a:t>és</a:t>
            </a:r>
            <a:r>
              <a:rPr lang="en-GB" dirty="0"/>
              <a:t> </a:t>
            </a:r>
            <a:r>
              <a:rPr lang="hu-HU" dirty="0"/>
              <a:t>inspirációként </a:t>
            </a:r>
            <a:r>
              <a:rPr lang="en-GB" dirty="0" err="1"/>
              <a:t>használják</a:t>
            </a:r>
            <a:r>
              <a:rPr lang="en-GB" dirty="0"/>
              <a:t> </a:t>
            </a:r>
            <a:r>
              <a:rPr lang="en-GB" dirty="0" err="1"/>
              <a:t>őket</a:t>
            </a:r>
            <a:r>
              <a:rPr lang="en-GB" dirty="0"/>
              <a:t>.</a:t>
            </a:r>
          </a:p>
          <a:p>
            <a:endParaRPr lang="en-GB" dirty="0"/>
          </a:p>
          <a:p>
            <a:r>
              <a:rPr lang="hu-HU" dirty="0"/>
              <a:t>Bővítés</a:t>
            </a:r>
            <a:r>
              <a:rPr lang="en-GB" dirty="0"/>
              <a:t>: </a:t>
            </a:r>
            <a:r>
              <a:rPr lang="en-GB" baseline="0" dirty="0"/>
              <a:t>A </a:t>
            </a:r>
            <a:r>
              <a:rPr lang="en-GB" baseline="0" dirty="0" err="1"/>
              <a:t>szerkesztõi</a:t>
            </a:r>
            <a:r>
              <a:rPr lang="en-GB" baseline="0" dirty="0"/>
              <a:t> </a:t>
            </a:r>
            <a:r>
              <a:rPr lang="en-GB" baseline="0" dirty="0" err="1"/>
              <a:t>csapat</a:t>
            </a:r>
            <a:r>
              <a:rPr lang="en-GB" baseline="0" dirty="0"/>
              <a:t> </a:t>
            </a:r>
            <a:r>
              <a:rPr lang="en-GB" baseline="0" dirty="0" err="1"/>
              <a:t>sz</a:t>
            </a:r>
            <a:r>
              <a:rPr lang="hu-HU" baseline="0" dirty="0"/>
              <a:t>ű</a:t>
            </a:r>
            <a:r>
              <a:rPr lang="en-GB" baseline="0" dirty="0" err="1"/>
              <a:t>rési</a:t>
            </a:r>
            <a:r>
              <a:rPr lang="en-GB" baseline="0" dirty="0"/>
              <a:t> </a:t>
            </a:r>
            <a:r>
              <a:rPr lang="en-GB" baseline="0" dirty="0" err="1"/>
              <a:t>technikát</a:t>
            </a:r>
            <a:r>
              <a:rPr lang="en-GB" baseline="0" dirty="0"/>
              <a:t> </a:t>
            </a:r>
            <a:r>
              <a:rPr lang="en-GB" baseline="0" dirty="0" err="1"/>
              <a:t>alkalmaz</a:t>
            </a:r>
            <a:r>
              <a:rPr lang="en-GB" baseline="0" dirty="0"/>
              <a:t>, </a:t>
            </a:r>
            <a:r>
              <a:rPr lang="en-GB" baseline="0" dirty="0" err="1"/>
              <a:t>amely</a:t>
            </a:r>
            <a:r>
              <a:rPr lang="en-GB" baseline="0" dirty="0"/>
              <a:t> </a:t>
            </a:r>
            <a:r>
              <a:rPr lang="hu-HU" baseline="0" dirty="0"/>
              <a:t>elfogadott </a:t>
            </a:r>
            <a:r>
              <a:rPr lang="en-GB" baseline="0" dirty="0" err="1"/>
              <a:t>kritériumoknak</a:t>
            </a:r>
            <a:r>
              <a:rPr lang="en-GB" baseline="0" dirty="0"/>
              <a:t> </a:t>
            </a:r>
            <a:r>
              <a:rPr lang="hu-HU" baseline="0" dirty="0"/>
              <a:t>szerint </a:t>
            </a:r>
            <a:r>
              <a:rPr lang="en-GB" baseline="0" dirty="0" err="1"/>
              <a:t>azon</a:t>
            </a:r>
            <a:r>
              <a:rPr lang="en-GB" baseline="0" dirty="0"/>
              <a:t> </a:t>
            </a:r>
            <a:r>
              <a:rPr lang="en-GB" baseline="0" dirty="0" err="1"/>
              <a:t>ötleteke</a:t>
            </a:r>
            <a:r>
              <a:rPr lang="hu-HU" baseline="0" dirty="0"/>
              <a:t>t</a:t>
            </a:r>
            <a:r>
              <a:rPr lang="en-GB" baseline="0" dirty="0"/>
              <a:t> </a:t>
            </a:r>
            <a:r>
              <a:rPr lang="hu-HU" baseline="0" dirty="0"/>
              <a:t>állítja </a:t>
            </a:r>
            <a:r>
              <a:rPr lang="en-GB" baseline="0" dirty="0"/>
              <a:t>a </a:t>
            </a:r>
            <a:r>
              <a:rPr lang="en-GB" baseline="0" dirty="0" err="1"/>
              <a:t>középpontba</a:t>
            </a:r>
            <a:r>
              <a:rPr lang="en-GB" baseline="0" dirty="0"/>
              <a:t>, </a:t>
            </a:r>
            <a:r>
              <a:rPr lang="en-GB" baseline="0" dirty="0" err="1"/>
              <a:t>amelyeknek</a:t>
            </a:r>
            <a:r>
              <a:rPr lang="en-GB" baseline="0" dirty="0"/>
              <a:t> a </a:t>
            </a:r>
            <a:r>
              <a:rPr lang="en-GB" baseline="0" dirty="0" err="1"/>
              <a:t>legnagyobb</a:t>
            </a:r>
            <a:r>
              <a:rPr lang="en-GB" baseline="0" dirty="0"/>
              <a:t> </a:t>
            </a:r>
            <a:r>
              <a:rPr lang="en-GB" baseline="0" dirty="0" err="1"/>
              <a:t>esélye</a:t>
            </a:r>
            <a:r>
              <a:rPr lang="en-GB" baseline="0" dirty="0"/>
              <a:t> van a </a:t>
            </a:r>
            <a:r>
              <a:rPr lang="hu-HU" baseline="0" dirty="0"/>
              <a:t>sikeres </a:t>
            </a:r>
            <a:r>
              <a:rPr lang="en-GB" baseline="0" dirty="0" err="1"/>
              <a:t>megvalósítás</a:t>
            </a:r>
            <a:r>
              <a:rPr lang="hu-HU" baseline="0" dirty="0" err="1"/>
              <a:t>ra</a:t>
            </a:r>
            <a:r>
              <a:rPr lang="en-GB" baseline="0" dirty="0"/>
              <a:t>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hu-H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Forrás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Homolová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E., Riel A.,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Gavenda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M.,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Azevedo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A.,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Pais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M.,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Balcar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J.,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Antinori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A.,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Metitiero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G.,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Giorgakis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G.,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Photiades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P.,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Ekert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D., Messnarz R.,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Tichkiewitch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S.: Empowering Entrepreneurship in Europe: Going from the Idea to Enterprise in 4 EU Countries, in: Messnarz, R. et al. (eds.): Systems, Software and Service Process Improvement: 21st European Conference,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EuroSPI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2014, Luxembourg, SPRINGER CCIS Series, Communications in Computer and Information Science, CCIS 425, June 2014.</a:t>
            </a:r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hu-H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Forrás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Likar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B., The Art of Managing Innovation Problems and Opportunities, in: Faculty of Management at the University of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Primorska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ISBN: 978-961-266-180-9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72E4-E8CF-4752-8D89-CC6C7CAD9C51}" type="slidenum">
              <a:rPr lang="hu-HU" smtClean="0"/>
              <a:t>7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393243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 </a:t>
            </a:r>
            <a:r>
              <a:rPr lang="en-GB" dirty="0" err="1"/>
              <a:t>tréner</a:t>
            </a:r>
            <a:r>
              <a:rPr lang="en-GB" dirty="0"/>
              <a:t> </a:t>
            </a:r>
            <a:r>
              <a:rPr lang="en-GB" dirty="0" err="1"/>
              <a:t>elmagyarázza</a:t>
            </a:r>
            <a:r>
              <a:rPr lang="en-GB" dirty="0"/>
              <a:t> a </a:t>
            </a:r>
            <a:r>
              <a:rPr lang="en-GB" dirty="0" err="1"/>
              <a:t>Brainwriting</a:t>
            </a:r>
            <a:r>
              <a:rPr lang="en-GB" dirty="0"/>
              <a:t> </a:t>
            </a:r>
            <a:r>
              <a:rPr lang="en-GB" dirty="0" err="1"/>
              <a:t>technikát</a:t>
            </a:r>
            <a:r>
              <a:rPr lang="en-GB" dirty="0"/>
              <a:t>: A azo</a:t>
            </a:r>
            <a:r>
              <a:rPr lang="hu-HU" dirty="0"/>
              <a:t>n</a:t>
            </a:r>
            <a:r>
              <a:rPr lang="en-GB" dirty="0"/>
              <a:t> </a:t>
            </a:r>
            <a:r>
              <a:rPr lang="en-GB" dirty="0" err="1"/>
              <a:t>résztvevőket</a:t>
            </a:r>
            <a:r>
              <a:rPr lang="hu-HU" dirty="0"/>
              <a:t> bevonása</a:t>
            </a:r>
            <a:r>
              <a:rPr lang="en-GB" dirty="0"/>
              <a:t>, </a:t>
            </a:r>
            <a:r>
              <a:rPr lang="en-GB" dirty="0" err="1"/>
              <a:t>akik</a:t>
            </a:r>
            <a:r>
              <a:rPr lang="en-GB" dirty="0"/>
              <a:t> </a:t>
            </a:r>
            <a:r>
              <a:rPr lang="en-GB" dirty="0" err="1"/>
              <a:t>egy</a:t>
            </a:r>
            <a:r>
              <a:rPr lang="en-GB" dirty="0"/>
              <a:t> </a:t>
            </a:r>
            <a:r>
              <a:rPr lang="en-GB" dirty="0" err="1"/>
              <a:t>csoportban</a:t>
            </a:r>
            <a:r>
              <a:rPr lang="en-GB" dirty="0"/>
              <a:t> </a:t>
            </a:r>
            <a:r>
              <a:rPr lang="en-GB" dirty="0" err="1"/>
              <a:t>ülnek</a:t>
            </a:r>
            <a:r>
              <a:rPr lang="en-GB" dirty="0"/>
              <a:t> </a:t>
            </a:r>
            <a:r>
              <a:rPr lang="en-GB" dirty="0" err="1"/>
              <a:t>és</a:t>
            </a:r>
            <a:r>
              <a:rPr lang="en-GB" dirty="0"/>
              <a:t> </a:t>
            </a:r>
            <a:r>
              <a:rPr lang="en-GB" dirty="0" err="1"/>
              <a:t>egy</a:t>
            </a:r>
            <a:r>
              <a:rPr lang="en-GB" dirty="0"/>
              <a:t> </a:t>
            </a:r>
            <a:r>
              <a:rPr lang="en-GB" dirty="0" err="1"/>
              <a:t>moderátor</a:t>
            </a:r>
            <a:r>
              <a:rPr lang="hu-HU" dirty="0"/>
              <a:t> vezeti a munkát</a:t>
            </a:r>
            <a:r>
              <a:rPr lang="en-GB" dirty="0"/>
              <a:t>. Minden </a:t>
            </a:r>
            <a:r>
              <a:rPr lang="en-GB" dirty="0" err="1"/>
              <a:t>résztvevő</a:t>
            </a:r>
            <a:r>
              <a:rPr lang="en-GB" dirty="0"/>
              <a:t> 10 </a:t>
            </a:r>
            <a:r>
              <a:rPr lang="en-GB" dirty="0" err="1"/>
              <a:t>percen</a:t>
            </a:r>
            <a:r>
              <a:rPr lang="en-GB" dirty="0"/>
              <a:t> </a:t>
            </a:r>
            <a:r>
              <a:rPr lang="en-GB" dirty="0" err="1"/>
              <a:t>belül</a:t>
            </a:r>
            <a:r>
              <a:rPr lang="en-GB" dirty="0"/>
              <a:t> </a:t>
            </a:r>
            <a:r>
              <a:rPr lang="hu-HU" dirty="0"/>
              <a:t>3 </a:t>
            </a:r>
            <a:r>
              <a:rPr lang="en-GB" dirty="0" err="1"/>
              <a:t>ötletet</a:t>
            </a:r>
            <a:r>
              <a:rPr lang="en-GB" dirty="0"/>
              <a:t> </a:t>
            </a:r>
            <a:r>
              <a:rPr lang="hu-HU" dirty="0"/>
              <a:t>talál ki</a:t>
            </a:r>
            <a:r>
              <a:rPr lang="en-GB" dirty="0"/>
              <a:t>. </a:t>
            </a:r>
            <a:r>
              <a:rPr lang="en-GB" dirty="0" err="1"/>
              <a:t>Az</a:t>
            </a:r>
            <a:r>
              <a:rPr lang="en-GB" dirty="0"/>
              <a:t> </a:t>
            </a:r>
            <a:r>
              <a:rPr lang="en-GB" dirty="0" err="1"/>
              <a:t>ötleteket</a:t>
            </a:r>
            <a:r>
              <a:rPr lang="en-GB" dirty="0"/>
              <a:t> le</a:t>
            </a:r>
            <a:r>
              <a:rPr lang="hu-HU" dirty="0"/>
              <a:t>írják egy táblára</a:t>
            </a:r>
            <a:r>
              <a:rPr lang="en-GB" dirty="0"/>
              <a:t>. A </a:t>
            </a:r>
            <a:r>
              <a:rPr lang="en-GB" dirty="0" err="1"/>
              <a:t>résztvevők</a:t>
            </a:r>
            <a:r>
              <a:rPr lang="en-GB" dirty="0"/>
              <a:t> </a:t>
            </a:r>
            <a:r>
              <a:rPr lang="en-GB" dirty="0" err="1"/>
              <a:t>elolvassák</a:t>
            </a:r>
            <a:r>
              <a:rPr lang="en-GB" dirty="0"/>
              <a:t> </a:t>
            </a:r>
            <a:r>
              <a:rPr lang="en-GB" dirty="0" err="1"/>
              <a:t>az</a:t>
            </a:r>
            <a:r>
              <a:rPr lang="en-GB" dirty="0"/>
              <a:t> </a:t>
            </a:r>
            <a:r>
              <a:rPr lang="en-GB" dirty="0" err="1"/>
              <a:t>ötleteket</a:t>
            </a:r>
            <a:r>
              <a:rPr lang="en-GB" dirty="0"/>
              <a:t> </a:t>
            </a:r>
            <a:r>
              <a:rPr lang="en-GB" dirty="0" err="1"/>
              <a:t>és</a:t>
            </a:r>
            <a:r>
              <a:rPr lang="en-GB" dirty="0"/>
              <a:t> </a:t>
            </a:r>
            <a:r>
              <a:rPr lang="hu-HU" dirty="0"/>
              <a:t>inspirációként </a:t>
            </a:r>
            <a:r>
              <a:rPr lang="en-GB" dirty="0" err="1"/>
              <a:t>használják</a:t>
            </a:r>
            <a:r>
              <a:rPr lang="en-GB" dirty="0"/>
              <a:t> </a:t>
            </a:r>
            <a:r>
              <a:rPr lang="en-GB" dirty="0" err="1"/>
              <a:t>őket</a:t>
            </a:r>
            <a:r>
              <a:rPr lang="en-GB" dirty="0"/>
              <a:t>.</a:t>
            </a:r>
          </a:p>
          <a:p>
            <a:endParaRPr lang="en-GB" dirty="0"/>
          </a:p>
          <a:p>
            <a:r>
              <a:rPr lang="hu-HU" dirty="0"/>
              <a:t>Bővítés</a:t>
            </a:r>
            <a:r>
              <a:rPr lang="en-GB" dirty="0"/>
              <a:t>: </a:t>
            </a:r>
            <a:r>
              <a:rPr lang="en-GB" baseline="0" dirty="0"/>
              <a:t>A </a:t>
            </a:r>
            <a:r>
              <a:rPr lang="en-GB" baseline="0" dirty="0" err="1"/>
              <a:t>szerkesztõi</a:t>
            </a:r>
            <a:r>
              <a:rPr lang="en-GB" baseline="0" dirty="0"/>
              <a:t> </a:t>
            </a:r>
            <a:r>
              <a:rPr lang="en-GB" baseline="0" dirty="0" err="1"/>
              <a:t>csapat</a:t>
            </a:r>
            <a:r>
              <a:rPr lang="en-GB" baseline="0" dirty="0"/>
              <a:t> </a:t>
            </a:r>
            <a:r>
              <a:rPr lang="en-GB" baseline="0" dirty="0" err="1"/>
              <a:t>sz</a:t>
            </a:r>
            <a:r>
              <a:rPr lang="hu-HU" baseline="0" dirty="0"/>
              <a:t>ű</a:t>
            </a:r>
            <a:r>
              <a:rPr lang="en-GB" baseline="0" dirty="0" err="1"/>
              <a:t>rési</a:t>
            </a:r>
            <a:r>
              <a:rPr lang="en-GB" baseline="0" dirty="0"/>
              <a:t> </a:t>
            </a:r>
            <a:r>
              <a:rPr lang="en-GB" baseline="0" dirty="0" err="1"/>
              <a:t>technikát</a:t>
            </a:r>
            <a:r>
              <a:rPr lang="en-GB" baseline="0" dirty="0"/>
              <a:t> </a:t>
            </a:r>
            <a:r>
              <a:rPr lang="en-GB" baseline="0" dirty="0" err="1"/>
              <a:t>alkalmaz</a:t>
            </a:r>
            <a:r>
              <a:rPr lang="en-GB" baseline="0" dirty="0"/>
              <a:t>, </a:t>
            </a:r>
            <a:r>
              <a:rPr lang="en-GB" baseline="0" dirty="0" err="1"/>
              <a:t>amely</a:t>
            </a:r>
            <a:r>
              <a:rPr lang="en-GB" baseline="0" dirty="0"/>
              <a:t> </a:t>
            </a:r>
            <a:r>
              <a:rPr lang="hu-HU" baseline="0" dirty="0"/>
              <a:t>elfogadott </a:t>
            </a:r>
            <a:r>
              <a:rPr lang="en-GB" baseline="0" dirty="0" err="1"/>
              <a:t>kritériumoknak</a:t>
            </a:r>
            <a:r>
              <a:rPr lang="en-GB" baseline="0" dirty="0"/>
              <a:t> </a:t>
            </a:r>
            <a:r>
              <a:rPr lang="hu-HU" baseline="0" dirty="0"/>
              <a:t>szerint </a:t>
            </a:r>
            <a:r>
              <a:rPr lang="en-GB" baseline="0" dirty="0" err="1"/>
              <a:t>azon</a:t>
            </a:r>
            <a:r>
              <a:rPr lang="en-GB" baseline="0" dirty="0"/>
              <a:t> </a:t>
            </a:r>
            <a:r>
              <a:rPr lang="en-GB" baseline="0" dirty="0" err="1"/>
              <a:t>ötleteke</a:t>
            </a:r>
            <a:r>
              <a:rPr lang="hu-HU" baseline="0" dirty="0"/>
              <a:t>t</a:t>
            </a:r>
            <a:r>
              <a:rPr lang="en-GB" baseline="0" dirty="0"/>
              <a:t> </a:t>
            </a:r>
            <a:r>
              <a:rPr lang="hu-HU" baseline="0" dirty="0"/>
              <a:t>állítja </a:t>
            </a:r>
            <a:r>
              <a:rPr lang="en-GB" baseline="0" dirty="0"/>
              <a:t>a </a:t>
            </a:r>
            <a:r>
              <a:rPr lang="en-GB" baseline="0" dirty="0" err="1"/>
              <a:t>középpontba</a:t>
            </a:r>
            <a:r>
              <a:rPr lang="en-GB" baseline="0" dirty="0"/>
              <a:t>, </a:t>
            </a:r>
            <a:r>
              <a:rPr lang="en-GB" baseline="0" dirty="0" err="1"/>
              <a:t>amelyeknek</a:t>
            </a:r>
            <a:r>
              <a:rPr lang="en-GB" baseline="0" dirty="0"/>
              <a:t> a </a:t>
            </a:r>
            <a:r>
              <a:rPr lang="en-GB" baseline="0" dirty="0" err="1"/>
              <a:t>legnagyobb</a:t>
            </a:r>
            <a:r>
              <a:rPr lang="en-GB" baseline="0" dirty="0"/>
              <a:t> </a:t>
            </a:r>
            <a:r>
              <a:rPr lang="en-GB" baseline="0" dirty="0" err="1"/>
              <a:t>esélye</a:t>
            </a:r>
            <a:r>
              <a:rPr lang="en-GB" baseline="0" dirty="0"/>
              <a:t> van a </a:t>
            </a:r>
            <a:r>
              <a:rPr lang="hu-HU" baseline="0" dirty="0"/>
              <a:t>sikeres </a:t>
            </a:r>
            <a:r>
              <a:rPr lang="en-GB" baseline="0" dirty="0" err="1"/>
              <a:t>megvalósítás</a:t>
            </a:r>
            <a:r>
              <a:rPr lang="hu-HU" baseline="0" dirty="0" err="1"/>
              <a:t>ra</a:t>
            </a:r>
            <a:r>
              <a:rPr lang="en-GB" baseline="0" dirty="0"/>
              <a:t>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hu-H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Forrás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Homolová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E., Riel A.,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Gavenda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M.,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Azevedo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A.,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Pais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M.,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Balcar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J.,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Antinori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A.,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Metitiero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G.,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Giorgakis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G.,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Photiades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P.,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Ekert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D.,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Messnarz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R.,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Tichkiewitch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S.: Empowering Entrepreneurship in Europe: Going from the Idea to Enterprise in 4 EU Countries, in: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Messnarz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R. et al. (eds.): Systems, Software and Service Process Improvement: 21st European Conference,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EuroSPI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2014, Luxembourg, SPRINGER CCIS Series, Communications in Computer and Information Science, CCIS 425, June 2014.</a:t>
            </a:r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hu-H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Forrás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Likar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B., The Art of Managing Innovation Problems and Opportunities, in: Faculty of Management at the University of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Primorska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ISBN: 978-961-266-180-9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72E4-E8CF-4752-8D89-CC6C7CAD9C51}" type="slidenum">
              <a:rPr lang="hu-HU" smtClean="0"/>
              <a:t>8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115350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noProof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Rockart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noProof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megkülönbözteti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GB" sz="1200" kern="1200" noProof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kritikus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noProof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sikertényezők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noProof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öt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noProof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forrását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::</a:t>
            </a:r>
          </a:p>
          <a:p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noProof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Az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noProof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ipar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noProof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például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GB" sz="1200" kern="1200" noProof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kereslet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noProof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jellemzői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noProof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alkalmazott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noProof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technológia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noProof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termékjellemzők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noProof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stb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GB" sz="1200" kern="1200" noProof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Ezek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noProof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hatással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noProof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lehetnek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noProof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az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noProof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iparág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noProof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összes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noProof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versenytársa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noProof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számára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de </a:t>
            </a:r>
            <a:r>
              <a:rPr lang="en-GB" sz="1200" kern="1200" noProof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befolyásuk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noProof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az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noProof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egyes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noProof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ágazati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noProof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szegmensek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noProof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jellemzői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noProof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és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noProof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érzékenysége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noProof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szerint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noProof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változik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</a:t>
            </a:r>
            <a:r>
              <a:rPr lang="en-GB" sz="1200" kern="1200" noProof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ersenyképes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noProof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stratégia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noProof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és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noProof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az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noProof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iparág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noProof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helyzete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GB" sz="1200" kern="1200" noProof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szóban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noProof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forgó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noProof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vállalkozás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noProof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számára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noProof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amelyet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GB" sz="1200" kern="1200" noProof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történelem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noProof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és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GB" sz="1200" kern="1200" noProof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versenyképes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noProof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pozicionálás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noProof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határoz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meg </a:t>
            </a:r>
            <a:r>
              <a:rPr lang="en-GB" sz="1200" kern="1200" noProof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az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noProof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iparban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környezeti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tényezők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azok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makroökonómiai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tényezők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amelyek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egy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iparágban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minden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versenytársat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érintenek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és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amelyeken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versenytársaknak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kevés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vagy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semmilyen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befolyása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nincs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például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demográfiai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gazdasági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és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kormányzati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jogalkotási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politikák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stb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Időbeni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tényezők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amelyek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időben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korlátozzák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egyes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üzleti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területek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választott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stratégia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végrehajtását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például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vezetői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szakértelem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vagy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szakképzett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munkavállalók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hiánya.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vezetői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pozíció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vagyis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az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üzletvezetői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pozíció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az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egyike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az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általános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kritikus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sikertényezőnek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Forrás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</a:t>
            </a:r>
            <a:r>
              <a:rPr lang="de-A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Bullen, C. V. &amp; </a:t>
            </a:r>
            <a:r>
              <a:rPr lang="de-A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Rockart</a:t>
            </a:r>
            <a:r>
              <a:rPr lang="de-A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J. F. (1981). A primer on </a:t>
            </a:r>
            <a:r>
              <a:rPr lang="de-A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critical</a:t>
            </a:r>
            <a:r>
              <a:rPr lang="de-A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de-A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success</a:t>
            </a:r>
            <a:r>
              <a:rPr lang="de-A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de-A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factors</a:t>
            </a:r>
            <a:r>
              <a:rPr lang="de-A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Cambridge, MA: Center </a:t>
            </a:r>
            <a:r>
              <a:rPr lang="de-A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</a:t>
            </a:r>
            <a:r>
              <a:rPr lang="de-A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Information Systems Research, MIT</a:t>
            </a:r>
          </a:p>
          <a:p>
            <a:endParaRPr lang="de-AT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Forrás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Likar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B., The Art of Managing Innovation Problems and Opportunities, in: Faculty of Management at the University of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Primorska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ISBN: 978-961-266-180-9</a:t>
            </a:r>
            <a:endParaRPr lang="en-GB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72E4-E8CF-4752-8D89-CC6C7CAD9C51}" type="slidenum">
              <a:rPr lang="hu-HU" smtClean="0"/>
              <a:t>9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687657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F68E2-58F2-4D09-BE8B-E3BD06533059}" type="datetimeFigureOut">
              <a:rPr lang="en-US" smtClean="0"/>
              <a:t>10/9/2017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D6473-DF6D-4702-B328-E0DD40540A4E}" type="datetimeFigureOut">
              <a:rPr lang="en-US" smtClean="0"/>
              <a:t>10/9/2017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Text Box 10"/>
          <p:cNvSpPr txBox="1">
            <a:spLocks noChangeArrowheads="1"/>
          </p:cNvSpPr>
          <p:nvPr userDrawn="1"/>
        </p:nvSpPr>
        <p:spPr bwMode="auto">
          <a:xfrm>
            <a:off x="9678958" y="6487558"/>
            <a:ext cx="15335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defRPr/>
            </a:pPr>
            <a:r>
              <a:rPr lang="en-GB" sz="1600" b="1" u="none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U1-E2-</a:t>
            </a:r>
            <a:fld id="{A2B06B41-C100-44F4-AC41-83042AE4BCAC}" type="slidenum">
              <a:rPr lang="en-GB" sz="1600" b="1" u="none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pPr algn="r">
                <a:defRPr/>
              </a:pPr>
              <a:t>‹#›</a:t>
            </a:fld>
            <a:endParaRPr lang="en-GB" sz="1600" b="1" u="none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F7E3A-B166-407D-9866-32884E7D5B37}" type="datetimeFigureOut">
              <a:rPr lang="en-US" smtClean="0"/>
              <a:t>10/9/2017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678958" y="6487558"/>
            <a:ext cx="15335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defRPr/>
            </a:pPr>
            <a:r>
              <a:rPr lang="en-GB" sz="1600" b="1" u="none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U1-E2-</a:t>
            </a:r>
            <a:fld id="{A2B06B41-C100-44F4-AC41-83042AE4BCAC}" type="slidenum">
              <a:rPr lang="en-GB" sz="1600" b="1" u="none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pPr algn="r">
                <a:defRPr/>
              </a:pPr>
              <a:t>‹#›</a:t>
            </a:fld>
            <a:endParaRPr lang="en-GB" sz="1600" b="1" u="none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FC5F6-F338-4AE4-BB23-26385BCFC423}" type="datetimeFigureOut">
              <a:rPr lang="en-US" smtClean="0"/>
              <a:t>10/9/2017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Text Box 10"/>
          <p:cNvSpPr txBox="1">
            <a:spLocks noChangeArrowheads="1"/>
          </p:cNvSpPr>
          <p:nvPr userDrawn="1"/>
        </p:nvSpPr>
        <p:spPr bwMode="auto">
          <a:xfrm>
            <a:off x="9678958" y="6487558"/>
            <a:ext cx="15335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defRPr/>
            </a:pPr>
            <a:r>
              <a:rPr lang="en-GB" sz="1600" b="1" u="none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U1-E2-</a:t>
            </a:r>
            <a:fld id="{A2B06B41-C100-44F4-AC41-83042AE4BCAC}" type="slidenum">
              <a:rPr lang="en-GB" sz="1600" b="1" u="none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pPr algn="r">
                <a:defRPr/>
              </a:pPr>
              <a:t>‹#›</a:t>
            </a:fld>
            <a:endParaRPr lang="en-GB" sz="1600" b="1" u="none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BB0C4-6273-4C6E-B9BD-2EDC30F1CD52}" type="datetimeFigureOut">
              <a:rPr lang="en-US" smtClean="0"/>
              <a:t>10/9/2017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Box 10"/>
          <p:cNvSpPr txBox="1">
            <a:spLocks noChangeArrowheads="1"/>
          </p:cNvSpPr>
          <p:nvPr userDrawn="1"/>
        </p:nvSpPr>
        <p:spPr bwMode="auto">
          <a:xfrm>
            <a:off x="9678958" y="6487558"/>
            <a:ext cx="15335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defRPr/>
            </a:pPr>
            <a:r>
              <a:rPr lang="en-GB" sz="1600" b="1" u="none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U1-E2-</a:t>
            </a:r>
            <a:fld id="{A2B06B41-C100-44F4-AC41-83042AE4BCAC}" type="slidenum">
              <a:rPr lang="en-GB" sz="1600" b="1" u="none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pPr algn="r">
                <a:defRPr/>
              </a:pPr>
              <a:t>‹#›</a:t>
            </a:fld>
            <a:endParaRPr lang="en-GB" sz="1600" b="1" u="none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B4D41-86C1-4908-B66A-0B50CEB3BF29}" type="datetimeFigureOut">
              <a:rPr lang="en-US" smtClean="0"/>
              <a:t>10/9/2017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678958" y="6487558"/>
            <a:ext cx="15335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defRPr/>
            </a:pPr>
            <a:r>
              <a:rPr lang="en-GB" sz="1600" b="1" u="none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U1-E2-</a:t>
            </a:r>
            <a:fld id="{A2B06B41-C100-44F4-AC41-83042AE4BCAC}" type="slidenum">
              <a:rPr lang="en-GB" sz="1600" b="1" u="none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pPr algn="r">
                <a:defRPr/>
              </a:pPr>
              <a:t>‹#›</a:t>
            </a:fld>
            <a:endParaRPr lang="en-GB" sz="1600" b="1" u="none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26E2C-56C1-4E0D-A793-0088A7FDD37E}" type="datetimeFigureOut">
              <a:rPr lang="en-US" smtClean="0"/>
              <a:t>10/9/2017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Text Box 10"/>
          <p:cNvSpPr txBox="1">
            <a:spLocks noChangeArrowheads="1"/>
          </p:cNvSpPr>
          <p:nvPr userDrawn="1"/>
        </p:nvSpPr>
        <p:spPr bwMode="auto">
          <a:xfrm>
            <a:off x="9678958" y="6487558"/>
            <a:ext cx="15335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defRPr/>
            </a:pPr>
            <a:r>
              <a:rPr lang="en-GB" sz="1600" b="1" u="none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U1-E2-</a:t>
            </a:r>
            <a:fld id="{A2B06B41-C100-44F4-AC41-83042AE4BCAC}" type="slidenum">
              <a:rPr lang="en-GB" sz="1600" b="1" u="none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pPr algn="r">
                <a:defRPr/>
              </a:pPr>
              <a:t>‹#›</a:t>
            </a:fld>
            <a:endParaRPr lang="en-GB" sz="1600" b="1" u="none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9B41-D8B5-4052-B551-9B5525EAA8B6}" type="datetimeFigureOut">
              <a:rPr lang="en-US" smtClean="0"/>
              <a:t>10/9/2017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Text Box 10"/>
          <p:cNvSpPr txBox="1">
            <a:spLocks noChangeArrowheads="1"/>
          </p:cNvSpPr>
          <p:nvPr userDrawn="1"/>
        </p:nvSpPr>
        <p:spPr bwMode="auto">
          <a:xfrm>
            <a:off x="9678958" y="6487558"/>
            <a:ext cx="15335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defRPr/>
            </a:pPr>
            <a:r>
              <a:rPr lang="en-GB" sz="1600" b="1" u="none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U1-E2-</a:t>
            </a:r>
            <a:fld id="{A2B06B41-C100-44F4-AC41-83042AE4BCAC}" type="slidenum">
              <a:rPr lang="en-GB" sz="1600" b="1" u="none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pPr algn="r">
                <a:defRPr/>
              </a:pPr>
              <a:t>‹#›</a:t>
            </a:fld>
            <a:endParaRPr lang="en-GB" sz="1600" b="1" u="none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4136C-8742-45B2-AF27-D93DF72833A9}" type="datetimeFigureOut">
              <a:rPr lang="en-US" smtClean="0"/>
              <a:t>10/9/2017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ext Box 10"/>
          <p:cNvSpPr txBox="1">
            <a:spLocks noChangeArrowheads="1"/>
          </p:cNvSpPr>
          <p:nvPr userDrawn="1"/>
        </p:nvSpPr>
        <p:spPr bwMode="auto">
          <a:xfrm>
            <a:off x="9678958" y="6487558"/>
            <a:ext cx="15335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defRPr/>
            </a:pPr>
            <a:r>
              <a:rPr lang="en-GB" sz="1600" b="1" u="none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U1-E2-</a:t>
            </a:r>
            <a:fld id="{A2B06B41-C100-44F4-AC41-83042AE4BCAC}" type="slidenum">
              <a:rPr lang="en-GB" sz="1600" b="1" u="none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pPr algn="r">
                <a:defRPr/>
              </a:pPr>
              <a:t>‹#›</a:t>
            </a:fld>
            <a:endParaRPr lang="en-GB" sz="1600" b="1" u="none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32ABBEA6-7C60-4B02-AE87-00D78D8422AF}" type="datetimeFigureOut">
              <a:rPr lang="en-US" smtClean="0"/>
              <a:t>10/9/2017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AD897-D46E-4AD2-BD9B-49DD3E640873}" type="datetimeFigureOut">
              <a:rPr lang="en-US" smtClean="0"/>
              <a:t>10/9/2017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8624D31-43A5-475A-80CF-332C9F6DCF35}" type="datetimeFigureOut">
              <a:rPr lang="en-US" smtClean="0"/>
              <a:t>10/9/2017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04207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8" r:id="rId1"/>
    <p:sldLayoutId id="2147483849" r:id="rId2"/>
    <p:sldLayoutId id="2147483850" r:id="rId3"/>
    <p:sldLayoutId id="2147483851" r:id="rId4"/>
    <p:sldLayoutId id="2147483852" r:id="rId5"/>
    <p:sldLayoutId id="2147483853" r:id="rId6"/>
    <p:sldLayoutId id="2147483854" r:id="rId7"/>
    <p:sldLayoutId id="2147483855" r:id="rId8"/>
    <p:sldLayoutId id="2147483856" r:id="rId9"/>
    <p:sldLayoutId id="2147483857" r:id="rId10"/>
    <p:sldLayoutId id="2147483858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hyperlink" Target="http://europass.cedefop.europa.eu/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hyperlink" Target="https://www.etwinning.net/hu/pub/index.htm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4.jpg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944" y="527241"/>
            <a:ext cx="3825997" cy="2315326"/>
          </a:xfrm>
          <a:prstGeom prst="rect">
            <a:avLst/>
          </a:prstGeom>
        </p:spPr>
      </p:pic>
      <p:pic>
        <p:nvPicPr>
          <p:cNvPr id="2" name="Kép 1"/>
          <p:cNvPicPr>
            <a:picLocks noChangeAspect="1"/>
          </p:cNvPicPr>
          <p:nvPr/>
        </p:nvPicPr>
        <p:blipFill rotWithShape="1">
          <a:blip r:embed="rId4"/>
          <a:srcRect r="85412"/>
          <a:stretch/>
        </p:blipFill>
        <p:spPr>
          <a:xfrm>
            <a:off x="-1" y="3723937"/>
            <a:ext cx="609601" cy="3134063"/>
          </a:xfrm>
          <a:prstGeom prst="rect">
            <a:avLst/>
          </a:prstGeom>
        </p:spPr>
      </p:pic>
      <p:sp>
        <p:nvSpPr>
          <p:cNvPr id="8" name="Téglalap 7"/>
          <p:cNvSpPr/>
          <p:nvPr/>
        </p:nvSpPr>
        <p:spPr>
          <a:xfrm>
            <a:off x="-1" y="6035040"/>
            <a:ext cx="9459885" cy="82296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" y="5874129"/>
            <a:ext cx="9044247" cy="983871"/>
          </a:xfrm>
          <a:prstGeom prst="rect">
            <a:avLst/>
          </a:prstGeom>
        </p:spPr>
      </p:pic>
      <p:sp>
        <p:nvSpPr>
          <p:cNvPr id="9" name="Téglalap 8"/>
          <p:cNvSpPr/>
          <p:nvPr/>
        </p:nvSpPr>
        <p:spPr>
          <a:xfrm>
            <a:off x="5087155" y="1084739"/>
            <a:ext cx="670989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LÉGY INNOVATÍV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! </a:t>
            </a:r>
            <a:endParaRPr lang="hu-HU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Kreativitás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, </a:t>
            </a:r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innováció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és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vállalkozói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készségek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fejlesztése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általános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iskolai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pedagógusoknak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endParaRPr lang="hu-HU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1097280" y="2953136"/>
            <a:ext cx="10058400" cy="137197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75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dirty="0"/>
              <a:t>„U</a:t>
            </a:r>
            <a:r>
              <a:rPr lang="de-AT" dirty="0"/>
              <a:t>1</a:t>
            </a:r>
            <a:r>
              <a:rPr lang="hu-HU" dirty="0"/>
              <a:t>” tanegység</a:t>
            </a:r>
            <a:r>
              <a:rPr lang="en-US" dirty="0"/>
              <a:t>: </a:t>
            </a:r>
            <a:r>
              <a:rPr lang="hu-HU" dirty="0" err="1"/>
              <a:t>Innovációfejlesztés</a:t>
            </a:r>
            <a:endParaRPr lang="en-US" dirty="0"/>
          </a:p>
        </p:txBody>
      </p:sp>
      <p:sp>
        <p:nvSpPr>
          <p:cNvPr id="11" name="Text Placeholder 2"/>
          <p:cNvSpPr txBox="1">
            <a:spLocks/>
          </p:cNvSpPr>
          <p:nvPr/>
        </p:nvSpPr>
        <p:spPr>
          <a:xfrm>
            <a:off x="1198288" y="4486022"/>
            <a:ext cx="10058400" cy="1143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2400" kern="1200" cap="all" spc="20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dirty="0"/>
              <a:t>„E2”</a:t>
            </a:r>
            <a:r>
              <a:rPr lang="en-US" dirty="0"/>
              <a:t>:</a:t>
            </a:r>
            <a:r>
              <a:rPr lang="hu-HU" dirty="0"/>
              <a:t> Ötletek létrehozása és értékelése</a:t>
            </a:r>
          </a:p>
          <a:p>
            <a:pPr algn="r"/>
            <a:r>
              <a:rPr lang="hu-HU" sz="2800" dirty="0"/>
              <a:t>Készítette: </a:t>
            </a:r>
            <a:r>
              <a:rPr lang="de-AT" sz="2800" dirty="0"/>
              <a:t>R</a:t>
            </a:r>
            <a:r>
              <a:rPr lang="hu-HU" sz="2800" dirty="0" err="1"/>
              <a:t>ichard</a:t>
            </a:r>
            <a:r>
              <a:rPr lang="de-AT" sz="2800" dirty="0"/>
              <a:t> </a:t>
            </a:r>
            <a:r>
              <a:rPr lang="de-AT" sz="2800" dirty="0" err="1"/>
              <a:t>Messnarz</a:t>
            </a:r>
            <a:r>
              <a:rPr lang="de-AT" sz="2800" dirty="0"/>
              <a:t> </a:t>
            </a:r>
            <a:r>
              <a:rPr lang="hu-HU" sz="2800" dirty="0"/>
              <a:t>(</a:t>
            </a:r>
            <a:r>
              <a:rPr lang="de-AT" sz="2800" dirty="0"/>
              <a:t>ISCN</a:t>
            </a:r>
            <a:r>
              <a:rPr lang="hu-HU" sz="2800" dirty="0"/>
              <a:t>)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846278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 rotWithShape="1">
          <a:blip r:embed="rId3"/>
          <a:srcRect r="85412"/>
          <a:stretch/>
        </p:blipFill>
        <p:spPr>
          <a:xfrm>
            <a:off x="11582399" y="3723937"/>
            <a:ext cx="609601" cy="3134063"/>
          </a:xfrm>
          <a:prstGeom prst="rect">
            <a:avLst/>
          </a:prstGeom>
        </p:spPr>
      </p:pic>
      <p:sp>
        <p:nvSpPr>
          <p:cNvPr id="4" name="Szövegdoboz 3"/>
          <p:cNvSpPr txBox="1"/>
          <p:nvPr/>
        </p:nvSpPr>
        <p:spPr>
          <a:xfrm>
            <a:off x="787400" y="1083256"/>
            <a:ext cx="10663380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dirty="0"/>
              <a:t>A siker kulcstényezői módszer </a:t>
            </a:r>
            <a:r>
              <a:rPr lang="de-AT" sz="2400" dirty="0"/>
              <a:t>(</a:t>
            </a:r>
            <a:r>
              <a:rPr lang="hu-HU" sz="2400" dirty="0"/>
              <a:t>Ipari megközelítés</a:t>
            </a:r>
            <a:r>
              <a:rPr lang="de-AT" sz="2400" dirty="0"/>
              <a:t>)</a:t>
            </a:r>
            <a:endParaRPr lang="hu-HU" sz="2400" dirty="0"/>
          </a:p>
          <a:p>
            <a:endParaRPr lang="hu-HU" sz="2000" dirty="0"/>
          </a:p>
          <a:p>
            <a:pPr marL="342900" indent="-342900">
              <a:buFont typeface="Calibri" panose="020F0502020204030204" pitchFamily="34" charset="0"/>
              <a:buChar char="–"/>
            </a:pPr>
            <a:r>
              <a:rPr lang="en-US" sz="2000" dirty="0" err="1"/>
              <a:t>Az</a:t>
            </a:r>
            <a:r>
              <a:rPr lang="en-US" sz="2000" dirty="0"/>
              <a:t> </a:t>
            </a:r>
            <a:r>
              <a:rPr lang="en-US" sz="2000" dirty="0" err="1"/>
              <a:t>ipar</a:t>
            </a:r>
            <a:r>
              <a:rPr lang="en-US" sz="2000" dirty="0"/>
              <a:t> </a:t>
            </a:r>
            <a:r>
              <a:rPr lang="en-US" sz="2000" dirty="0" err="1"/>
              <a:t>azonosítja</a:t>
            </a:r>
            <a:r>
              <a:rPr lang="en-US" sz="2000" dirty="0"/>
              <a:t> </a:t>
            </a:r>
            <a:r>
              <a:rPr lang="en-US" sz="2000" dirty="0" err="1"/>
              <a:t>az</a:t>
            </a:r>
            <a:r>
              <a:rPr lang="hu-HU" sz="2000" dirty="0" err="1"/>
              <a:t>on</a:t>
            </a:r>
            <a:r>
              <a:rPr lang="en-US" sz="2000" dirty="0"/>
              <a:t> </a:t>
            </a:r>
            <a:r>
              <a:rPr lang="en-US" sz="2000" dirty="0" err="1"/>
              <a:t>alapvető</a:t>
            </a:r>
            <a:r>
              <a:rPr lang="en-US" sz="2000" dirty="0"/>
              <a:t> </a:t>
            </a:r>
            <a:r>
              <a:rPr lang="en-US" sz="2000" dirty="0" err="1"/>
              <a:t>kompetenciákat</a:t>
            </a:r>
            <a:r>
              <a:rPr lang="en-US" sz="2000" dirty="0"/>
              <a:t>, </a:t>
            </a:r>
            <a:r>
              <a:rPr lang="en-US" sz="2000" dirty="0" err="1"/>
              <a:t>amelyek</a:t>
            </a:r>
            <a:r>
              <a:rPr lang="en-US" sz="2000" dirty="0"/>
              <a:t> </a:t>
            </a:r>
            <a:r>
              <a:rPr lang="en-US" sz="2000" dirty="0" err="1"/>
              <a:t>meghatározzák</a:t>
            </a:r>
            <a:r>
              <a:rPr lang="en-US" sz="2000" dirty="0"/>
              <a:t> a </a:t>
            </a:r>
            <a:r>
              <a:rPr lang="en-US" sz="2000" dirty="0" err="1"/>
              <a:t>vállalat</a:t>
            </a:r>
            <a:r>
              <a:rPr lang="en-US" sz="2000" dirty="0"/>
              <a:t> </a:t>
            </a:r>
            <a:r>
              <a:rPr lang="en-US" sz="2000" dirty="0" err="1"/>
              <a:t>sikerét</a:t>
            </a:r>
            <a:r>
              <a:rPr lang="en-US" sz="2000" dirty="0"/>
              <a:t>, </a:t>
            </a:r>
            <a:r>
              <a:rPr lang="en-US" sz="2000" dirty="0" err="1"/>
              <a:t>ahol</a:t>
            </a:r>
            <a:r>
              <a:rPr lang="en-US" sz="2000" dirty="0"/>
              <a:t> </a:t>
            </a:r>
            <a:r>
              <a:rPr lang="en-US" sz="2000" dirty="0" err="1"/>
              <a:t>több</a:t>
            </a:r>
            <a:r>
              <a:rPr lang="en-US" sz="2000" dirty="0"/>
              <a:t> </a:t>
            </a:r>
            <a:r>
              <a:rPr lang="en-US" sz="2000" dirty="0" err="1"/>
              <a:t>innováció</a:t>
            </a:r>
            <a:r>
              <a:rPr lang="en-US" sz="2000" dirty="0"/>
              <a:t> </a:t>
            </a:r>
            <a:r>
              <a:rPr lang="en-US" sz="2000" dirty="0" err="1"/>
              <a:t>vezet</a:t>
            </a:r>
            <a:r>
              <a:rPr lang="en-US" sz="2000" dirty="0"/>
              <a:t> a </a:t>
            </a:r>
            <a:r>
              <a:rPr lang="hu-HU" sz="2000" dirty="0"/>
              <a:t>piaci </a:t>
            </a:r>
            <a:r>
              <a:rPr lang="en-US" sz="2000" dirty="0" err="1"/>
              <a:t>sikerhez</a:t>
            </a:r>
            <a:r>
              <a:rPr lang="en-US" sz="2000" dirty="0"/>
              <a:t>.</a:t>
            </a:r>
            <a:endParaRPr lang="hu-HU" sz="2000" dirty="0"/>
          </a:p>
          <a:p>
            <a:pPr marL="342900" indent="-342900">
              <a:buFont typeface="Calibri" panose="020F0502020204030204" pitchFamily="34" charset="0"/>
              <a:buChar char="–"/>
            </a:pPr>
            <a:r>
              <a:rPr lang="hu-HU" sz="2000" dirty="0"/>
              <a:t>Alapkompetenciák analízise</a:t>
            </a:r>
            <a:endParaRPr lang="de-AT" sz="2000" dirty="0"/>
          </a:p>
          <a:p>
            <a:pPr marL="800100" lvl="1" indent="-342900">
              <a:buFont typeface="Calibri" panose="020F0502020204030204" pitchFamily="34" charset="0"/>
              <a:buChar char="–"/>
            </a:pPr>
            <a:r>
              <a:rPr lang="hu-HU" sz="2000" dirty="0"/>
              <a:t>Az alapvető kompetencia a vállalat tudásterülete</a:t>
            </a:r>
            <a:endParaRPr lang="en-US" sz="2000" dirty="0"/>
          </a:p>
          <a:p>
            <a:pPr marL="1257300" lvl="2" indent="-342900">
              <a:buFont typeface="Calibri" panose="020F0502020204030204" pitchFamily="34" charset="0"/>
              <a:buChar char="–"/>
            </a:pPr>
            <a:r>
              <a:rPr lang="hu-HU" sz="2000" dirty="0"/>
              <a:t>Ahol különböznek a versenytársaktól és erősebbek, mint a versenytársak</a:t>
            </a:r>
            <a:endParaRPr lang="en-US" sz="2000" dirty="0"/>
          </a:p>
          <a:p>
            <a:pPr marL="1257300" lvl="2" indent="-342900">
              <a:buFont typeface="Calibri" panose="020F0502020204030204" pitchFamily="34" charset="0"/>
              <a:buChar char="–"/>
            </a:pPr>
            <a:r>
              <a:rPr lang="hu-HU" sz="2000" dirty="0"/>
              <a:t>Ahol már létezik nagy mennyiségű, kritikus tömegű kompetencia</a:t>
            </a:r>
            <a:endParaRPr lang="en-US" sz="2000" dirty="0"/>
          </a:p>
          <a:p>
            <a:pPr marL="1257300" lvl="2" indent="-342900">
              <a:buFont typeface="Calibri" panose="020F0502020204030204" pitchFamily="34" charset="0"/>
              <a:buChar char="–"/>
            </a:pPr>
            <a:r>
              <a:rPr lang="en-US" sz="2000" dirty="0" err="1"/>
              <a:t>Ahol</a:t>
            </a:r>
            <a:r>
              <a:rPr lang="en-US" sz="2000" dirty="0"/>
              <a:t> </a:t>
            </a:r>
            <a:r>
              <a:rPr lang="en-US" sz="2000" dirty="0" err="1"/>
              <a:t>egy</a:t>
            </a:r>
            <a:r>
              <a:rPr lang="en-US" sz="2000" dirty="0"/>
              <a:t> </a:t>
            </a:r>
            <a:r>
              <a:rPr lang="en-US" sz="2000" dirty="0" err="1"/>
              <a:t>ismeretekkel</a:t>
            </a:r>
            <a:r>
              <a:rPr lang="en-US" sz="2000" dirty="0"/>
              <a:t> / </a:t>
            </a:r>
            <a:r>
              <a:rPr lang="en-US" sz="2000" dirty="0" err="1"/>
              <a:t>funkcióval</a:t>
            </a:r>
            <a:r>
              <a:rPr lang="en-US" sz="2000" dirty="0"/>
              <a:t> </a:t>
            </a:r>
            <a:r>
              <a:rPr lang="en-US" sz="2000" dirty="0" err="1"/>
              <a:t>sok</a:t>
            </a:r>
            <a:r>
              <a:rPr lang="en-US" sz="2000" dirty="0"/>
              <a:t> </a:t>
            </a:r>
            <a:r>
              <a:rPr lang="en-US" sz="2000" dirty="0" err="1"/>
              <a:t>ügyfelet</a:t>
            </a:r>
            <a:r>
              <a:rPr lang="en-US" sz="2000" dirty="0"/>
              <a:t> </a:t>
            </a:r>
            <a:r>
              <a:rPr lang="en-US" sz="2000" dirty="0" err="1"/>
              <a:t>lehet</a:t>
            </a:r>
            <a:r>
              <a:rPr lang="en-US" sz="2000" dirty="0"/>
              <a:t> </a:t>
            </a:r>
            <a:r>
              <a:rPr lang="en-US" sz="2000" dirty="0" err="1"/>
              <a:t>kiszolgálni</a:t>
            </a:r>
            <a:r>
              <a:rPr lang="en-US" sz="2000" dirty="0"/>
              <a:t> (</a:t>
            </a:r>
            <a:r>
              <a:rPr lang="en-US" sz="2000" dirty="0" err="1"/>
              <a:t>Újrafelhasználhatóság</a:t>
            </a:r>
            <a:r>
              <a:rPr lang="en-US" sz="2000" dirty="0"/>
              <a:t>).</a:t>
            </a:r>
          </a:p>
          <a:p>
            <a:pPr marL="1257300" lvl="2" indent="-342900">
              <a:buFont typeface="Calibri" panose="020F0502020204030204" pitchFamily="34" charset="0"/>
              <a:buChar char="–"/>
            </a:pPr>
            <a:r>
              <a:rPr lang="hu-HU" sz="2000" dirty="0"/>
              <a:t>Ahol évek óta dinamikusan bővül a az újonnan létrehozott és kiaknázott tudás.</a:t>
            </a:r>
            <a:endParaRPr lang="en-US" sz="2000" dirty="0"/>
          </a:p>
          <a:p>
            <a:pPr marL="800100" lvl="1" indent="-342900">
              <a:buFont typeface="Calibri" panose="020F0502020204030204" pitchFamily="34" charset="0"/>
              <a:buChar char="–"/>
            </a:pPr>
            <a:endParaRPr lang="en-US" sz="2000" dirty="0"/>
          </a:p>
          <a:p>
            <a:pPr marL="342900" indent="-342900">
              <a:buFont typeface="Calibri" panose="020F0502020204030204" pitchFamily="34" charset="0"/>
              <a:buChar char="–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307418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 rotWithShape="1">
          <a:blip r:embed="rId3"/>
          <a:srcRect r="85412"/>
          <a:stretch/>
        </p:blipFill>
        <p:spPr>
          <a:xfrm>
            <a:off x="11582399" y="3723937"/>
            <a:ext cx="609601" cy="3134063"/>
          </a:xfrm>
          <a:prstGeom prst="rect">
            <a:avLst/>
          </a:prstGeom>
        </p:spPr>
      </p:pic>
      <p:sp>
        <p:nvSpPr>
          <p:cNvPr id="5" name="Oval 15"/>
          <p:cNvSpPr>
            <a:spLocks noChangeArrowheads="1"/>
          </p:cNvSpPr>
          <p:nvPr/>
        </p:nvSpPr>
        <p:spPr bwMode="auto">
          <a:xfrm>
            <a:off x="5811403" y="3222676"/>
            <a:ext cx="4100512" cy="2738437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de-DE" sz="1800">
              <a:latin typeface="Arial" charset="0"/>
            </a:endParaRPr>
          </a:p>
        </p:txBody>
      </p:sp>
      <p:sp>
        <p:nvSpPr>
          <p:cNvPr id="6" name="Oval 16"/>
          <p:cNvSpPr>
            <a:spLocks noChangeArrowheads="1"/>
          </p:cNvSpPr>
          <p:nvPr/>
        </p:nvSpPr>
        <p:spPr bwMode="auto">
          <a:xfrm>
            <a:off x="6654365" y="3735438"/>
            <a:ext cx="2411413" cy="1597025"/>
          </a:xfrm>
          <a:prstGeom prst="ellipse">
            <a:avLst/>
          </a:prstGeom>
          <a:solidFill>
            <a:srgbClr val="CC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de-DE" sz="1800">
              <a:latin typeface="Arial" charset="0"/>
            </a:endParaRPr>
          </a:p>
        </p:txBody>
      </p:sp>
      <p:sp>
        <p:nvSpPr>
          <p:cNvPr id="7" name="Line 17"/>
          <p:cNvSpPr>
            <a:spLocks noChangeShapeType="1"/>
          </p:cNvSpPr>
          <p:nvPr/>
        </p:nvSpPr>
        <p:spPr bwMode="auto">
          <a:xfrm flipV="1">
            <a:off x="7860865" y="1568501"/>
            <a:ext cx="844550" cy="3022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AT"/>
          </a:p>
        </p:txBody>
      </p:sp>
      <p:sp>
        <p:nvSpPr>
          <p:cNvPr id="8" name="Line 18"/>
          <p:cNvSpPr>
            <a:spLocks noChangeShapeType="1"/>
          </p:cNvSpPr>
          <p:nvPr/>
        </p:nvSpPr>
        <p:spPr bwMode="auto">
          <a:xfrm flipV="1">
            <a:off x="7860865" y="2652763"/>
            <a:ext cx="2954338" cy="19383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AT"/>
          </a:p>
        </p:txBody>
      </p:sp>
      <p:sp>
        <p:nvSpPr>
          <p:cNvPr id="9" name="Line 19"/>
          <p:cNvSpPr>
            <a:spLocks noChangeShapeType="1"/>
          </p:cNvSpPr>
          <p:nvPr/>
        </p:nvSpPr>
        <p:spPr bwMode="auto">
          <a:xfrm>
            <a:off x="7860865" y="4591101"/>
            <a:ext cx="2954338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AT"/>
          </a:p>
        </p:txBody>
      </p:sp>
      <p:sp>
        <p:nvSpPr>
          <p:cNvPr id="10" name="Freeform 20"/>
          <p:cNvSpPr>
            <a:spLocks/>
          </p:cNvSpPr>
          <p:nvPr/>
        </p:nvSpPr>
        <p:spPr bwMode="auto">
          <a:xfrm>
            <a:off x="8705415" y="1568501"/>
            <a:ext cx="2290763" cy="3479800"/>
          </a:xfrm>
          <a:custGeom>
            <a:avLst/>
            <a:gdLst>
              <a:gd name="T0" fmla="*/ 0 w 1724"/>
              <a:gd name="T1" fmla="*/ 0 h 2767"/>
              <a:gd name="T2" fmla="*/ 545 w 1724"/>
              <a:gd name="T3" fmla="*/ 272 h 2767"/>
              <a:gd name="T4" fmla="*/ 1044 w 1724"/>
              <a:gd name="T5" fmla="*/ 227 h 2767"/>
              <a:gd name="T6" fmla="*/ 1225 w 1724"/>
              <a:gd name="T7" fmla="*/ 590 h 2767"/>
              <a:gd name="T8" fmla="*/ 1588 w 1724"/>
              <a:gd name="T9" fmla="*/ 862 h 2767"/>
              <a:gd name="T10" fmla="*/ 1588 w 1724"/>
              <a:gd name="T11" fmla="*/ 1315 h 2767"/>
              <a:gd name="T12" fmla="*/ 1588 w 1724"/>
              <a:gd name="T13" fmla="*/ 1950 h 2767"/>
              <a:gd name="T14" fmla="*/ 1724 w 1724"/>
              <a:gd name="T15" fmla="*/ 2313 h 2767"/>
              <a:gd name="T16" fmla="*/ 1588 w 1724"/>
              <a:gd name="T17" fmla="*/ 2767 h 2767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724"/>
              <a:gd name="T28" fmla="*/ 0 h 2767"/>
              <a:gd name="T29" fmla="*/ 1724 w 1724"/>
              <a:gd name="T30" fmla="*/ 2767 h 2767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724" h="2767">
                <a:moveTo>
                  <a:pt x="0" y="0"/>
                </a:moveTo>
                <a:cubicBezTo>
                  <a:pt x="185" y="117"/>
                  <a:pt x="371" y="234"/>
                  <a:pt x="545" y="272"/>
                </a:cubicBezTo>
                <a:cubicBezTo>
                  <a:pt x="719" y="310"/>
                  <a:pt x="931" y="174"/>
                  <a:pt x="1044" y="227"/>
                </a:cubicBezTo>
                <a:cubicBezTo>
                  <a:pt x="1157" y="280"/>
                  <a:pt x="1134" y="484"/>
                  <a:pt x="1225" y="590"/>
                </a:cubicBezTo>
                <a:cubicBezTo>
                  <a:pt x="1316" y="696"/>
                  <a:pt x="1528" y="741"/>
                  <a:pt x="1588" y="862"/>
                </a:cubicBezTo>
                <a:cubicBezTo>
                  <a:pt x="1648" y="983"/>
                  <a:pt x="1588" y="1134"/>
                  <a:pt x="1588" y="1315"/>
                </a:cubicBezTo>
                <a:cubicBezTo>
                  <a:pt x="1588" y="1496"/>
                  <a:pt x="1565" y="1784"/>
                  <a:pt x="1588" y="1950"/>
                </a:cubicBezTo>
                <a:cubicBezTo>
                  <a:pt x="1611" y="2116"/>
                  <a:pt x="1724" y="2177"/>
                  <a:pt x="1724" y="2313"/>
                </a:cubicBezTo>
                <a:cubicBezTo>
                  <a:pt x="1724" y="2449"/>
                  <a:pt x="1656" y="2608"/>
                  <a:pt x="1588" y="2767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de-AT"/>
          </a:p>
        </p:txBody>
      </p:sp>
      <p:sp>
        <p:nvSpPr>
          <p:cNvPr id="11" name="Text Box 21"/>
          <p:cNvSpPr txBox="1">
            <a:spLocks noChangeArrowheads="1"/>
          </p:cNvSpPr>
          <p:nvPr/>
        </p:nvSpPr>
        <p:spPr bwMode="auto">
          <a:xfrm>
            <a:off x="8705415" y="2424163"/>
            <a:ext cx="13773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de-DE" sz="1800" dirty="0">
                <a:latin typeface="Arial" charset="0"/>
              </a:rPr>
              <a:t>Lead</a:t>
            </a:r>
          </a:p>
          <a:p>
            <a:pPr eaLnBrk="1" hangingPunct="1"/>
            <a:r>
              <a:rPr lang="de-DE" sz="1800" dirty="0">
                <a:latin typeface="Arial" charset="0"/>
              </a:rPr>
              <a:t>Customer 1</a:t>
            </a:r>
          </a:p>
        </p:txBody>
      </p:sp>
      <p:sp>
        <p:nvSpPr>
          <p:cNvPr id="12" name="Text Box 22"/>
          <p:cNvSpPr txBox="1">
            <a:spLocks noChangeArrowheads="1"/>
          </p:cNvSpPr>
          <p:nvPr/>
        </p:nvSpPr>
        <p:spPr bwMode="auto">
          <a:xfrm>
            <a:off x="9530915" y="3444926"/>
            <a:ext cx="13773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de-DE" sz="1800" dirty="0">
                <a:latin typeface="Arial" charset="0"/>
              </a:rPr>
              <a:t>Lead </a:t>
            </a:r>
          </a:p>
          <a:p>
            <a:pPr eaLnBrk="1" hangingPunct="1"/>
            <a:r>
              <a:rPr lang="de-DE" sz="1800" dirty="0">
                <a:latin typeface="Arial" charset="0"/>
              </a:rPr>
              <a:t>Customer 2</a:t>
            </a:r>
          </a:p>
        </p:txBody>
      </p:sp>
      <p:sp>
        <p:nvSpPr>
          <p:cNvPr id="13" name="Text Box 23"/>
          <p:cNvSpPr txBox="1">
            <a:spLocks noChangeArrowheads="1"/>
          </p:cNvSpPr>
          <p:nvPr/>
        </p:nvSpPr>
        <p:spPr bwMode="auto">
          <a:xfrm>
            <a:off x="7013588" y="4093564"/>
            <a:ext cx="7429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de-DE" sz="1800" dirty="0">
                <a:latin typeface="Arial" charset="0"/>
              </a:rPr>
              <a:t>Basis</a:t>
            </a:r>
          </a:p>
        </p:txBody>
      </p:sp>
      <p:sp>
        <p:nvSpPr>
          <p:cNvPr id="14" name="Text Box 24"/>
          <p:cNvSpPr txBox="1">
            <a:spLocks noChangeArrowheads="1"/>
          </p:cNvSpPr>
          <p:nvPr/>
        </p:nvSpPr>
        <p:spPr bwMode="auto">
          <a:xfrm>
            <a:off x="8475798" y="4985306"/>
            <a:ext cx="110799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1600" dirty="0">
                <a:latin typeface="Arial" charset="0"/>
              </a:rPr>
              <a:t>Product/</a:t>
            </a:r>
          </a:p>
          <a:p>
            <a:pPr eaLnBrk="1" hangingPunct="1"/>
            <a:r>
              <a:rPr lang="en-GB" sz="1600" dirty="0">
                <a:latin typeface="Arial" charset="0"/>
              </a:rPr>
              <a:t>Service</a:t>
            </a:r>
          </a:p>
          <a:p>
            <a:pPr eaLnBrk="1" hangingPunct="1"/>
            <a:r>
              <a:rPr lang="en-GB" sz="1600" dirty="0">
                <a:latin typeface="Arial" charset="0"/>
              </a:rPr>
              <a:t>Segments</a:t>
            </a:r>
          </a:p>
        </p:txBody>
      </p:sp>
      <p:sp>
        <p:nvSpPr>
          <p:cNvPr id="15" name="Oval 28"/>
          <p:cNvSpPr>
            <a:spLocks noChangeArrowheads="1"/>
          </p:cNvSpPr>
          <p:nvPr/>
        </p:nvSpPr>
        <p:spPr bwMode="auto">
          <a:xfrm rot="18788140">
            <a:off x="7571940" y="2625776"/>
            <a:ext cx="3384550" cy="4318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de-AT"/>
          </a:p>
        </p:txBody>
      </p:sp>
      <p:sp>
        <p:nvSpPr>
          <p:cNvPr id="16" name="Line 29"/>
          <p:cNvSpPr>
            <a:spLocks noChangeShapeType="1"/>
          </p:cNvSpPr>
          <p:nvPr/>
        </p:nvSpPr>
        <p:spPr bwMode="auto">
          <a:xfrm flipH="1">
            <a:off x="9340415" y="2935338"/>
            <a:ext cx="142875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AT"/>
          </a:p>
        </p:txBody>
      </p:sp>
      <p:sp>
        <p:nvSpPr>
          <p:cNvPr id="17" name="Text Box 31"/>
          <p:cNvSpPr txBox="1">
            <a:spLocks noChangeArrowheads="1"/>
          </p:cNvSpPr>
          <p:nvPr/>
        </p:nvSpPr>
        <p:spPr bwMode="auto">
          <a:xfrm>
            <a:off x="10327840" y="1660576"/>
            <a:ext cx="129394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de-DE" dirty="0">
                <a:solidFill>
                  <a:srgbClr val="FF0000"/>
                </a:solidFill>
              </a:rPr>
              <a:t>Learning</a:t>
            </a:r>
          </a:p>
          <a:p>
            <a:r>
              <a:rPr lang="de-DE" dirty="0">
                <a:solidFill>
                  <a:srgbClr val="FF0000"/>
                </a:solidFill>
              </a:rPr>
              <a:t>Circle</a:t>
            </a:r>
          </a:p>
        </p:txBody>
      </p:sp>
      <p:sp>
        <p:nvSpPr>
          <p:cNvPr id="18" name="AutoShape 32"/>
          <p:cNvSpPr>
            <a:spLocks noChangeArrowheads="1"/>
          </p:cNvSpPr>
          <p:nvPr/>
        </p:nvSpPr>
        <p:spPr bwMode="auto">
          <a:xfrm rot="5400000">
            <a:off x="7972785" y="4302969"/>
            <a:ext cx="1008062" cy="288925"/>
          </a:xfrm>
          <a:prstGeom prst="curvedDownArrow">
            <a:avLst>
              <a:gd name="adj1" fmla="val 69780"/>
              <a:gd name="adj2" fmla="val 139560"/>
              <a:gd name="adj3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AT"/>
          </a:p>
        </p:txBody>
      </p:sp>
      <p:sp>
        <p:nvSpPr>
          <p:cNvPr id="19" name="Text Box 33"/>
          <p:cNvSpPr txBox="1">
            <a:spLocks noChangeArrowheads="1"/>
          </p:cNvSpPr>
          <p:nvPr/>
        </p:nvSpPr>
        <p:spPr bwMode="auto">
          <a:xfrm>
            <a:off x="7081513" y="4529620"/>
            <a:ext cx="135005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GB" sz="1600" dirty="0">
                <a:solidFill>
                  <a:srgbClr val="008000"/>
                </a:solidFill>
              </a:rPr>
              <a:t>Core</a:t>
            </a:r>
          </a:p>
          <a:p>
            <a:r>
              <a:rPr lang="en-GB" sz="1600" dirty="0">
                <a:solidFill>
                  <a:srgbClr val="008000"/>
                </a:solidFill>
              </a:rPr>
              <a:t>Competencies</a:t>
            </a:r>
          </a:p>
        </p:txBody>
      </p:sp>
      <p:sp>
        <p:nvSpPr>
          <p:cNvPr id="21" name="Szövegdoboz 3"/>
          <p:cNvSpPr txBox="1"/>
          <p:nvPr/>
        </p:nvSpPr>
        <p:spPr>
          <a:xfrm>
            <a:off x="272970" y="330643"/>
            <a:ext cx="6244511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dirty="0"/>
              <a:t>A siker kulcstényezői módszer </a:t>
            </a:r>
            <a:r>
              <a:rPr lang="de-AT" sz="2400" dirty="0"/>
              <a:t>(</a:t>
            </a:r>
            <a:r>
              <a:rPr lang="hu-HU" sz="2400" dirty="0"/>
              <a:t>Ipari megközelítés</a:t>
            </a:r>
            <a:r>
              <a:rPr lang="de-AT" sz="2400" dirty="0"/>
              <a:t>)</a:t>
            </a:r>
            <a:endParaRPr lang="hu-HU" sz="2400" dirty="0"/>
          </a:p>
          <a:p>
            <a:endParaRPr lang="hu-HU" sz="2000" dirty="0"/>
          </a:p>
          <a:p>
            <a:pPr marL="342900" indent="-342900">
              <a:buFont typeface="Calibri" panose="020F0502020204030204" pitchFamily="34" charset="0"/>
              <a:buChar char="–"/>
            </a:pPr>
            <a:r>
              <a:rPr lang="en-US" sz="2000" dirty="0" err="1"/>
              <a:t>Az</a:t>
            </a:r>
            <a:r>
              <a:rPr lang="en-US" sz="2000" dirty="0"/>
              <a:t> </a:t>
            </a:r>
            <a:r>
              <a:rPr lang="en-US" sz="2000" dirty="0" err="1"/>
              <a:t>ipar</a:t>
            </a:r>
            <a:r>
              <a:rPr lang="en-US" sz="2000" dirty="0"/>
              <a:t> </a:t>
            </a:r>
            <a:r>
              <a:rPr lang="en-US" sz="2000" dirty="0" err="1"/>
              <a:t>azonosítja</a:t>
            </a:r>
            <a:r>
              <a:rPr lang="en-US" sz="2000" dirty="0"/>
              <a:t> </a:t>
            </a:r>
            <a:r>
              <a:rPr lang="en-US" sz="2000" dirty="0" err="1"/>
              <a:t>az</a:t>
            </a:r>
            <a:r>
              <a:rPr lang="hu-HU" sz="2000" dirty="0" err="1"/>
              <a:t>on</a:t>
            </a:r>
            <a:r>
              <a:rPr lang="en-US" sz="2000" dirty="0"/>
              <a:t> </a:t>
            </a:r>
            <a:r>
              <a:rPr lang="en-US" sz="2000" dirty="0" err="1"/>
              <a:t>alapvető</a:t>
            </a:r>
            <a:r>
              <a:rPr lang="en-US" sz="2000" dirty="0"/>
              <a:t> </a:t>
            </a:r>
            <a:r>
              <a:rPr lang="en-US" sz="2000" dirty="0" err="1"/>
              <a:t>kompetenciákat</a:t>
            </a:r>
            <a:r>
              <a:rPr lang="en-US" sz="2000" dirty="0"/>
              <a:t>, </a:t>
            </a:r>
            <a:r>
              <a:rPr lang="en-US" sz="2000" dirty="0" err="1"/>
              <a:t>amelyek</a:t>
            </a:r>
            <a:r>
              <a:rPr lang="en-US" sz="2000" dirty="0"/>
              <a:t> </a:t>
            </a:r>
            <a:r>
              <a:rPr lang="en-US" sz="2000" dirty="0" err="1"/>
              <a:t>meghatározzák</a:t>
            </a:r>
            <a:r>
              <a:rPr lang="en-US" sz="2000" dirty="0"/>
              <a:t> a </a:t>
            </a:r>
            <a:r>
              <a:rPr lang="en-US" sz="2000" dirty="0" err="1"/>
              <a:t>vállalat</a:t>
            </a:r>
            <a:r>
              <a:rPr lang="en-US" sz="2000" dirty="0"/>
              <a:t> </a:t>
            </a:r>
            <a:r>
              <a:rPr lang="en-US" sz="2000" dirty="0" err="1"/>
              <a:t>sikerét</a:t>
            </a:r>
            <a:r>
              <a:rPr lang="en-US" sz="2000" dirty="0"/>
              <a:t>, </a:t>
            </a:r>
            <a:r>
              <a:rPr lang="en-US" sz="2000" dirty="0" err="1"/>
              <a:t>ahol</a:t>
            </a:r>
            <a:r>
              <a:rPr lang="en-US" sz="2000" dirty="0"/>
              <a:t> </a:t>
            </a:r>
            <a:r>
              <a:rPr lang="en-US" sz="2000" dirty="0" err="1"/>
              <a:t>több</a:t>
            </a:r>
            <a:r>
              <a:rPr lang="en-US" sz="2000" dirty="0"/>
              <a:t> </a:t>
            </a:r>
            <a:r>
              <a:rPr lang="en-US" sz="2000" dirty="0" err="1"/>
              <a:t>innováció</a:t>
            </a:r>
            <a:r>
              <a:rPr lang="en-US" sz="2000" dirty="0"/>
              <a:t> </a:t>
            </a:r>
            <a:r>
              <a:rPr lang="en-US" sz="2000" dirty="0" err="1"/>
              <a:t>vezet</a:t>
            </a:r>
            <a:r>
              <a:rPr lang="en-US" sz="2000" dirty="0"/>
              <a:t> a </a:t>
            </a:r>
            <a:r>
              <a:rPr lang="hu-HU" sz="2000" dirty="0"/>
              <a:t>piaci </a:t>
            </a:r>
            <a:r>
              <a:rPr lang="en-US" sz="2000" dirty="0" err="1"/>
              <a:t>sikerhez</a:t>
            </a:r>
            <a:r>
              <a:rPr lang="en-US" sz="2000" dirty="0"/>
              <a:t>.</a:t>
            </a:r>
            <a:endParaRPr lang="hu-HU" sz="2000" dirty="0"/>
          </a:p>
          <a:p>
            <a:pPr marL="342900" indent="-342900">
              <a:buFont typeface="Calibri" panose="020F0502020204030204" pitchFamily="34" charset="0"/>
              <a:buChar char="–"/>
            </a:pPr>
            <a:r>
              <a:rPr lang="hu-HU" sz="2000" dirty="0"/>
              <a:t>A siker kulcstényezői</a:t>
            </a:r>
            <a:endParaRPr lang="de-AT" sz="2000" dirty="0"/>
          </a:p>
          <a:p>
            <a:pPr marL="800100" lvl="1" indent="-342900">
              <a:buFont typeface="Calibri" panose="020F0502020204030204" pitchFamily="34" charset="0"/>
              <a:buChar char="–"/>
            </a:pPr>
            <a:r>
              <a:rPr lang="en-US" sz="2000" dirty="0" err="1"/>
              <a:t>Általában</a:t>
            </a:r>
            <a:r>
              <a:rPr lang="en-US" sz="2000" dirty="0"/>
              <a:t> </a:t>
            </a:r>
            <a:r>
              <a:rPr lang="en-US" sz="2000" dirty="0" err="1"/>
              <a:t>az</a:t>
            </a:r>
            <a:r>
              <a:rPr lang="en-US" sz="2000" dirty="0"/>
              <a:t> </a:t>
            </a:r>
            <a:r>
              <a:rPr lang="en-US" sz="2000" dirty="0" err="1"/>
              <a:t>alapvető</a:t>
            </a:r>
            <a:r>
              <a:rPr lang="en-US" sz="2000" dirty="0"/>
              <a:t> </a:t>
            </a:r>
            <a:r>
              <a:rPr lang="en-US" sz="2000" dirty="0" err="1"/>
              <a:t>kompetenciákhoz</a:t>
            </a:r>
            <a:r>
              <a:rPr lang="en-US" sz="2000" dirty="0"/>
              <a:t> </a:t>
            </a:r>
            <a:r>
              <a:rPr lang="en-US" sz="2000" dirty="0" err="1"/>
              <a:t>kapcsolódnak</a:t>
            </a:r>
            <a:endParaRPr lang="hu-HU" sz="2000" dirty="0"/>
          </a:p>
          <a:p>
            <a:pPr marL="800100" lvl="1" indent="-342900">
              <a:buFont typeface="Calibri" panose="020F0502020204030204" pitchFamily="34" charset="0"/>
              <a:buChar char="–"/>
            </a:pPr>
            <a:r>
              <a:rPr lang="hu-HU" sz="2000" dirty="0"/>
              <a:t>Minden egyes szervezetnél különbözik és függ az üzleti tevékenység típusától</a:t>
            </a:r>
            <a:endParaRPr lang="en-US" sz="2000" dirty="0"/>
          </a:p>
          <a:p>
            <a:pPr marL="800100" lvl="1" indent="-342900">
              <a:buFont typeface="Calibri" panose="020F0502020204030204" pitchFamily="34" charset="0"/>
              <a:buChar char="–"/>
            </a:pPr>
            <a:r>
              <a:rPr lang="hu-HU" sz="2000" dirty="0"/>
              <a:t>Kiindulási pontként szükség van egy feladatra</a:t>
            </a:r>
            <a:endParaRPr lang="en-US" sz="2000" dirty="0"/>
          </a:p>
          <a:p>
            <a:pPr marL="800100" lvl="1" indent="-342900">
              <a:buFont typeface="Calibri" panose="020F0502020204030204" pitchFamily="34" charset="0"/>
              <a:buChar char="–"/>
            </a:pPr>
            <a:r>
              <a:rPr lang="hu-HU" sz="2000" dirty="0"/>
              <a:t>Szükséges a feladat lebontása konkrét célokra</a:t>
            </a:r>
            <a:endParaRPr lang="en-US" sz="2000" dirty="0"/>
          </a:p>
          <a:p>
            <a:pPr marL="800100" lvl="1" indent="-342900">
              <a:buFont typeface="Calibri" panose="020F0502020204030204" pitchFamily="34" charset="0"/>
              <a:buChar char="–"/>
            </a:pPr>
            <a:r>
              <a:rPr lang="en-US" sz="2000" dirty="0" err="1"/>
              <a:t>Mérést</a:t>
            </a:r>
            <a:r>
              <a:rPr lang="en-US" sz="2000" dirty="0"/>
              <a:t> </a:t>
            </a:r>
            <a:r>
              <a:rPr lang="en-US" sz="2000" dirty="0" err="1"/>
              <a:t>igényel</a:t>
            </a:r>
            <a:r>
              <a:rPr lang="en-US" sz="2000" dirty="0"/>
              <a:t> (</a:t>
            </a:r>
            <a:r>
              <a:rPr lang="en-US" sz="2000" dirty="0" err="1"/>
              <a:t>hogyan</a:t>
            </a:r>
            <a:r>
              <a:rPr lang="en-US" sz="2000" dirty="0"/>
              <a:t> </a:t>
            </a:r>
            <a:r>
              <a:rPr lang="en-US" sz="2000" dirty="0" err="1"/>
              <a:t>lehet</a:t>
            </a:r>
            <a:r>
              <a:rPr lang="en-US" sz="2000" dirty="0"/>
              <a:t> </a:t>
            </a:r>
            <a:r>
              <a:rPr lang="en-US" sz="2000" dirty="0" err="1"/>
              <a:t>mérni</a:t>
            </a:r>
            <a:r>
              <a:rPr lang="en-US" sz="2000" dirty="0"/>
              <a:t> </a:t>
            </a:r>
            <a:r>
              <a:rPr lang="en-US" sz="2000" dirty="0" err="1"/>
              <a:t>egy</a:t>
            </a:r>
            <a:r>
              <a:rPr lang="en-US" sz="2000" dirty="0"/>
              <a:t> </a:t>
            </a:r>
            <a:r>
              <a:rPr lang="en-US" sz="2000" dirty="0" err="1"/>
              <a:t>kulcs</a:t>
            </a:r>
            <a:r>
              <a:rPr lang="en-US" sz="2000" dirty="0"/>
              <a:t> </a:t>
            </a:r>
            <a:r>
              <a:rPr lang="en-US" sz="2000" dirty="0" err="1"/>
              <a:t>sikertényező</a:t>
            </a:r>
            <a:r>
              <a:rPr lang="en-US" sz="2000" dirty="0"/>
              <a:t> </a:t>
            </a:r>
            <a:r>
              <a:rPr lang="en-US" sz="2000" dirty="0" err="1"/>
              <a:t>elérését</a:t>
            </a:r>
            <a:r>
              <a:rPr lang="en-US" sz="2000" dirty="0"/>
              <a:t>)</a:t>
            </a:r>
          </a:p>
          <a:p>
            <a:pPr marL="800100" lvl="1" indent="-342900">
              <a:buFont typeface="Calibri" panose="020F0502020204030204" pitchFamily="34" charset="0"/>
              <a:buChar char="–"/>
            </a:pPr>
            <a:endParaRPr lang="en-US" sz="2000" dirty="0"/>
          </a:p>
          <a:p>
            <a:pPr marL="342900" indent="-342900">
              <a:buFont typeface="Calibri" panose="020F0502020204030204" pitchFamily="34" charset="0"/>
              <a:buChar char="–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6467845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 rotWithShape="1">
          <a:blip r:embed="rId3"/>
          <a:srcRect r="85412"/>
          <a:stretch/>
        </p:blipFill>
        <p:spPr>
          <a:xfrm>
            <a:off x="11582399" y="3723937"/>
            <a:ext cx="609601" cy="3134063"/>
          </a:xfrm>
          <a:prstGeom prst="rect">
            <a:avLst/>
          </a:prstGeom>
        </p:spPr>
      </p:pic>
      <p:sp>
        <p:nvSpPr>
          <p:cNvPr id="4" name="Szövegdoboz 3"/>
          <p:cNvSpPr txBox="1"/>
          <p:nvPr/>
        </p:nvSpPr>
        <p:spPr>
          <a:xfrm>
            <a:off x="261257" y="429713"/>
            <a:ext cx="5305021" cy="69249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dirty="0"/>
              <a:t>A siker kulcstényezői módszer </a:t>
            </a:r>
            <a:r>
              <a:rPr lang="de-AT" sz="2400" dirty="0"/>
              <a:t>(</a:t>
            </a:r>
            <a:r>
              <a:rPr lang="hu-HU" sz="2400" dirty="0"/>
              <a:t>gyakorlat</a:t>
            </a:r>
            <a:r>
              <a:rPr lang="de-AT" sz="2400" dirty="0"/>
              <a:t>)</a:t>
            </a:r>
            <a:endParaRPr lang="hu-HU" sz="2400" dirty="0"/>
          </a:p>
          <a:p>
            <a:endParaRPr lang="hu-HU" sz="2000" dirty="0"/>
          </a:p>
          <a:p>
            <a:pPr marL="342900" indent="-342900">
              <a:buFont typeface="Calibri" panose="020F0502020204030204" pitchFamily="34" charset="0"/>
              <a:buChar char="–"/>
            </a:pPr>
            <a:r>
              <a:rPr lang="en-GB" sz="2000" dirty="0"/>
              <a:t>Put the innovation or problem identified in U1.E1 into the centre</a:t>
            </a:r>
          </a:p>
          <a:p>
            <a:pPr marL="342900" indent="-342900">
              <a:buFont typeface="Calibri" panose="020F0502020204030204" pitchFamily="34" charset="0"/>
              <a:buChar char="–"/>
            </a:pPr>
            <a:r>
              <a:rPr lang="en-GB" sz="2000" dirty="0"/>
              <a:t>Form teams</a:t>
            </a:r>
          </a:p>
          <a:p>
            <a:pPr marL="342900" indent="-342900">
              <a:buFont typeface="Calibri" panose="020F0502020204030204" pitchFamily="34" charset="0"/>
              <a:buChar char="–"/>
            </a:pPr>
            <a:r>
              <a:rPr lang="en-GB" sz="2000" dirty="0"/>
              <a:t>Each team analyses core competence / key success criteria aspects:</a:t>
            </a:r>
          </a:p>
          <a:p>
            <a:pPr marL="800100" lvl="1" indent="-342900">
              <a:buFont typeface="Calibri" panose="020F0502020204030204" pitchFamily="34" charset="0"/>
              <a:buChar char="–"/>
            </a:pPr>
            <a:r>
              <a:rPr lang="en-US" sz="2000" dirty="0"/>
              <a:t>Where does your idea and solution differ from competitors and would be stronger than other competitors.</a:t>
            </a:r>
          </a:p>
          <a:p>
            <a:pPr marL="800100" lvl="1" indent="-342900">
              <a:buFont typeface="Calibri" panose="020F0502020204030204" pitchFamily="34" charset="0"/>
              <a:buChar char="–"/>
            </a:pPr>
            <a:r>
              <a:rPr lang="en-US" sz="2000" dirty="0"/>
              <a:t>Would your idea create a critical mass of interest and why?</a:t>
            </a:r>
          </a:p>
          <a:p>
            <a:pPr marL="800100" lvl="1" indent="-342900">
              <a:buFont typeface="Calibri" panose="020F0502020204030204" pitchFamily="34" charset="0"/>
              <a:buChar char="–"/>
            </a:pPr>
            <a:r>
              <a:rPr lang="en-US" sz="2000" dirty="0"/>
              <a:t>Which parts of your idea / solution could be multiplied into many products and services (Re-usability) and why?</a:t>
            </a:r>
          </a:p>
          <a:p>
            <a:pPr marL="800100" lvl="1" indent="-342900">
              <a:buFont typeface="Calibri" panose="020F0502020204030204" pitchFamily="34" charset="0"/>
              <a:buChar char="–"/>
            </a:pPr>
            <a:r>
              <a:rPr lang="en-US" sz="2000" dirty="0"/>
              <a:t>Is there a dynamic which allows to connect to stakeholders and continuously learn and innovate.</a:t>
            </a:r>
          </a:p>
          <a:p>
            <a:pPr marL="342900" indent="-342900">
              <a:buFont typeface="Calibri" panose="020F0502020204030204" pitchFamily="34" charset="0"/>
              <a:buChar char="–"/>
            </a:pPr>
            <a:endParaRPr lang="en-GB" sz="2000" dirty="0"/>
          </a:p>
          <a:p>
            <a:pPr marL="342900" indent="-342900">
              <a:buFont typeface="Calibri" panose="020F0502020204030204" pitchFamily="34" charset="0"/>
              <a:buChar char="–"/>
            </a:pPr>
            <a:endParaRPr lang="en-GB" sz="2000" dirty="0"/>
          </a:p>
          <a:p>
            <a:pPr marL="342900" indent="-342900">
              <a:buFont typeface="Calibri" panose="020F0502020204030204" pitchFamily="34" charset="0"/>
              <a:buChar char="–"/>
            </a:pPr>
            <a:endParaRPr lang="en-GB" sz="2000" dirty="0"/>
          </a:p>
          <a:p>
            <a:pPr marL="342900" indent="-342900">
              <a:buFont typeface="Calibri" panose="020F0502020204030204" pitchFamily="34" charset="0"/>
              <a:buChar char="–"/>
            </a:pPr>
            <a:endParaRPr lang="en-US" sz="2000" dirty="0"/>
          </a:p>
        </p:txBody>
      </p:sp>
      <p:sp>
        <p:nvSpPr>
          <p:cNvPr id="5" name="Oval 15"/>
          <p:cNvSpPr>
            <a:spLocks noChangeArrowheads="1"/>
          </p:cNvSpPr>
          <p:nvPr/>
        </p:nvSpPr>
        <p:spPr bwMode="auto">
          <a:xfrm>
            <a:off x="5811403" y="3222676"/>
            <a:ext cx="4100512" cy="2738437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de-DE" sz="1800">
              <a:latin typeface="Arial" charset="0"/>
            </a:endParaRPr>
          </a:p>
        </p:txBody>
      </p:sp>
      <p:sp>
        <p:nvSpPr>
          <p:cNvPr id="6" name="Oval 16"/>
          <p:cNvSpPr>
            <a:spLocks noChangeArrowheads="1"/>
          </p:cNvSpPr>
          <p:nvPr/>
        </p:nvSpPr>
        <p:spPr bwMode="auto">
          <a:xfrm>
            <a:off x="6654365" y="3735438"/>
            <a:ext cx="2411413" cy="1597025"/>
          </a:xfrm>
          <a:prstGeom prst="ellipse">
            <a:avLst/>
          </a:prstGeom>
          <a:solidFill>
            <a:srgbClr val="CC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de-DE" sz="1800">
              <a:latin typeface="Arial" charset="0"/>
            </a:endParaRPr>
          </a:p>
        </p:txBody>
      </p:sp>
      <p:sp>
        <p:nvSpPr>
          <p:cNvPr id="7" name="Line 17"/>
          <p:cNvSpPr>
            <a:spLocks noChangeShapeType="1"/>
          </p:cNvSpPr>
          <p:nvPr/>
        </p:nvSpPr>
        <p:spPr bwMode="auto">
          <a:xfrm flipV="1">
            <a:off x="7860865" y="1568501"/>
            <a:ext cx="844550" cy="3022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AT"/>
          </a:p>
        </p:txBody>
      </p:sp>
      <p:sp>
        <p:nvSpPr>
          <p:cNvPr id="8" name="Line 18"/>
          <p:cNvSpPr>
            <a:spLocks noChangeShapeType="1"/>
          </p:cNvSpPr>
          <p:nvPr/>
        </p:nvSpPr>
        <p:spPr bwMode="auto">
          <a:xfrm flipV="1">
            <a:off x="7860865" y="2652763"/>
            <a:ext cx="2954338" cy="19383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AT"/>
          </a:p>
        </p:txBody>
      </p:sp>
      <p:sp>
        <p:nvSpPr>
          <p:cNvPr id="9" name="Line 19"/>
          <p:cNvSpPr>
            <a:spLocks noChangeShapeType="1"/>
          </p:cNvSpPr>
          <p:nvPr/>
        </p:nvSpPr>
        <p:spPr bwMode="auto">
          <a:xfrm>
            <a:off x="7860865" y="4591101"/>
            <a:ext cx="2954338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AT"/>
          </a:p>
        </p:txBody>
      </p:sp>
      <p:sp>
        <p:nvSpPr>
          <p:cNvPr id="10" name="Freeform 20"/>
          <p:cNvSpPr>
            <a:spLocks/>
          </p:cNvSpPr>
          <p:nvPr/>
        </p:nvSpPr>
        <p:spPr bwMode="auto">
          <a:xfrm>
            <a:off x="8705415" y="1568501"/>
            <a:ext cx="2290763" cy="3479800"/>
          </a:xfrm>
          <a:custGeom>
            <a:avLst/>
            <a:gdLst>
              <a:gd name="T0" fmla="*/ 0 w 1724"/>
              <a:gd name="T1" fmla="*/ 0 h 2767"/>
              <a:gd name="T2" fmla="*/ 545 w 1724"/>
              <a:gd name="T3" fmla="*/ 272 h 2767"/>
              <a:gd name="T4" fmla="*/ 1044 w 1724"/>
              <a:gd name="T5" fmla="*/ 227 h 2767"/>
              <a:gd name="T6" fmla="*/ 1225 w 1724"/>
              <a:gd name="T7" fmla="*/ 590 h 2767"/>
              <a:gd name="T8" fmla="*/ 1588 w 1724"/>
              <a:gd name="T9" fmla="*/ 862 h 2767"/>
              <a:gd name="T10" fmla="*/ 1588 w 1724"/>
              <a:gd name="T11" fmla="*/ 1315 h 2767"/>
              <a:gd name="T12" fmla="*/ 1588 w 1724"/>
              <a:gd name="T13" fmla="*/ 1950 h 2767"/>
              <a:gd name="T14" fmla="*/ 1724 w 1724"/>
              <a:gd name="T15" fmla="*/ 2313 h 2767"/>
              <a:gd name="T16" fmla="*/ 1588 w 1724"/>
              <a:gd name="T17" fmla="*/ 2767 h 2767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724"/>
              <a:gd name="T28" fmla="*/ 0 h 2767"/>
              <a:gd name="T29" fmla="*/ 1724 w 1724"/>
              <a:gd name="T30" fmla="*/ 2767 h 2767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724" h="2767">
                <a:moveTo>
                  <a:pt x="0" y="0"/>
                </a:moveTo>
                <a:cubicBezTo>
                  <a:pt x="185" y="117"/>
                  <a:pt x="371" y="234"/>
                  <a:pt x="545" y="272"/>
                </a:cubicBezTo>
                <a:cubicBezTo>
                  <a:pt x="719" y="310"/>
                  <a:pt x="931" y="174"/>
                  <a:pt x="1044" y="227"/>
                </a:cubicBezTo>
                <a:cubicBezTo>
                  <a:pt x="1157" y="280"/>
                  <a:pt x="1134" y="484"/>
                  <a:pt x="1225" y="590"/>
                </a:cubicBezTo>
                <a:cubicBezTo>
                  <a:pt x="1316" y="696"/>
                  <a:pt x="1528" y="741"/>
                  <a:pt x="1588" y="862"/>
                </a:cubicBezTo>
                <a:cubicBezTo>
                  <a:pt x="1648" y="983"/>
                  <a:pt x="1588" y="1134"/>
                  <a:pt x="1588" y="1315"/>
                </a:cubicBezTo>
                <a:cubicBezTo>
                  <a:pt x="1588" y="1496"/>
                  <a:pt x="1565" y="1784"/>
                  <a:pt x="1588" y="1950"/>
                </a:cubicBezTo>
                <a:cubicBezTo>
                  <a:pt x="1611" y="2116"/>
                  <a:pt x="1724" y="2177"/>
                  <a:pt x="1724" y="2313"/>
                </a:cubicBezTo>
                <a:cubicBezTo>
                  <a:pt x="1724" y="2449"/>
                  <a:pt x="1656" y="2608"/>
                  <a:pt x="1588" y="2767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de-AT"/>
          </a:p>
        </p:txBody>
      </p:sp>
      <p:sp>
        <p:nvSpPr>
          <p:cNvPr id="11" name="Text Box 21"/>
          <p:cNvSpPr txBox="1">
            <a:spLocks noChangeArrowheads="1"/>
          </p:cNvSpPr>
          <p:nvPr/>
        </p:nvSpPr>
        <p:spPr bwMode="auto">
          <a:xfrm>
            <a:off x="8705415" y="2424163"/>
            <a:ext cx="13773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de-DE" sz="1800" dirty="0">
                <a:latin typeface="Arial" charset="0"/>
              </a:rPr>
              <a:t>Lead</a:t>
            </a:r>
          </a:p>
          <a:p>
            <a:pPr eaLnBrk="1" hangingPunct="1"/>
            <a:r>
              <a:rPr lang="de-DE" sz="1800" dirty="0">
                <a:latin typeface="Arial" charset="0"/>
              </a:rPr>
              <a:t>Customer 1</a:t>
            </a:r>
          </a:p>
        </p:txBody>
      </p:sp>
      <p:sp>
        <p:nvSpPr>
          <p:cNvPr id="12" name="Text Box 22"/>
          <p:cNvSpPr txBox="1">
            <a:spLocks noChangeArrowheads="1"/>
          </p:cNvSpPr>
          <p:nvPr/>
        </p:nvSpPr>
        <p:spPr bwMode="auto">
          <a:xfrm>
            <a:off x="9530915" y="3444926"/>
            <a:ext cx="13773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de-DE" sz="1800" dirty="0">
                <a:latin typeface="Arial" charset="0"/>
              </a:rPr>
              <a:t>Lead </a:t>
            </a:r>
          </a:p>
          <a:p>
            <a:pPr eaLnBrk="1" hangingPunct="1"/>
            <a:r>
              <a:rPr lang="de-DE" sz="1800" dirty="0">
                <a:latin typeface="Arial" charset="0"/>
              </a:rPr>
              <a:t>Customer 2</a:t>
            </a:r>
          </a:p>
        </p:txBody>
      </p:sp>
      <p:sp>
        <p:nvSpPr>
          <p:cNvPr id="13" name="Text Box 23"/>
          <p:cNvSpPr txBox="1">
            <a:spLocks noChangeArrowheads="1"/>
          </p:cNvSpPr>
          <p:nvPr/>
        </p:nvSpPr>
        <p:spPr bwMode="auto">
          <a:xfrm>
            <a:off x="7013588" y="4093564"/>
            <a:ext cx="7429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de-DE" sz="1800" dirty="0">
                <a:latin typeface="Arial" charset="0"/>
              </a:rPr>
              <a:t>Basis</a:t>
            </a:r>
          </a:p>
        </p:txBody>
      </p:sp>
      <p:sp>
        <p:nvSpPr>
          <p:cNvPr id="14" name="Text Box 24"/>
          <p:cNvSpPr txBox="1">
            <a:spLocks noChangeArrowheads="1"/>
          </p:cNvSpPr>
          <p:nvPr/>
        </p:nvSpPr>
        <p:spPr bwMode="auto">
          <a:xfrm>
            <a:off x="8475798" y="4985306"/>
            <a:ext cx="110799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1600" dirty="0">
                <a:latin typeface="Arial" charset="0"/>
              </a:rPr>
              <a:t>Product/</a:t>
            </a:r>
          </a:p>
          <a:p>
            <a:pPr eaLnBrk="1" hangingPunct="1"/>
            <a:r>
              <a:rPr lang="en-GB" sz="1600" dirty="0">
                <a:latin typeface="Arial" charset="0"/>
              </a:rPr>
              <a:t>Service</a:t>
            </a:r>
          </a:p>
          <a:p>
            <a:pPr eaLnBrk="1" hangingPunct="1"/>
            <a:r>
              <a:rPr lang="en-GB" sz="1600" dirty="0">
                <a:latin typeface="Arial" charset="0"/>
              </a:rPr>
              <a:t>Segments</a:t>
            </a:r>
          </a:p>
        </p:txBody>
      </p:sp>
      <p:sp>
        <p:nvSpPr>
          <p:cNvPr id="15" name="Oval 28"/>
          <p:cNvSpPr>
            <a:spLocks noChangeArrowheads="1"/>
          </p:cNvSpPr>
          <p:nvPr/>
        </p:nvSpPr>
        <p:spPr bwMode="auto">
          <a:xfrm rot="18788140">
            <a:off x="7571940" y="2625776"/>
            <a:ext cx="3384550" cy="4318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de-AT"/>
          </a:p>
        </p:txBody>
      </p:sp>
      <p:sp>
        <p:nvSpPr>
          <p:cNvPr id="16" name="Line 29"/>
          <p:cNvSpPr>
            <a:spLocks noChangeShapeType="1"/>
          </p:cNvSpPr>
          <p:nvPr/>
        </p:nvSpPr>
        <p:spPr bwMode="auto">
          <a:xfrm flipH="1">
            <a:off x="9340415" y="2935338"/>
            <a:ext cx="142875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AT"/>
          </a:p>
        </p:txBody>
      </p:sp>
      <p:sp>
        <p:nvSpPr>
          <p:cNvPr id="17" name="Text Box 31"/>
          <p:cNvSpPr txBox="1">
            <a:spLocks noChangeArrowheads="1"/>
          </p:cNvSpPr>
          <p:nvPr/>
        </p:nvSpPr>
        <p:spPr bwMode="auto">
          <a:xfrm>
            <a:off x="10327840" y="1660576"/>
            <a:ext cx="129394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de-DE" dirty="0">
                <a:solidFill>
                  <a:srgbClr val="FF0000"/>
                </a:solidFill>
              </a:rPr>
              <a:t>Learning</a:t>
            </a:r>
          </a:p>
          <a:p>
            <a:r>
              <a:rPr lang="de-DE" dirty="0">
                <a:solidFill>
                  <a:srgbClr val="FF0000"/>
                </a:solidFill>
              </a:rPr>
              <a:t>Circle</a:t>
            </a:r>
          </a:p>
        </p:txBody>
      </p:sp>
      <p:sp>
        <p:nvSpPr>
          <p:cNvPr id="18" name="AutoShape 32"/>
          <p:cNvSpPr>
            <a:spLocks noChangeArrowheads="1"/>
          </p:cNvSpPr>
          <p:nvPr/>
        </p:nvSpPr>
        <p:spPr bwMode="auto">
          <a:xfrm rot="5400000">
            <a:off x="7972785" y="4302969"/>
            <a:ext cx="1008062" cy="288925"/>
          </a:xfrm>
          <a:prstGeom prst="curvedDownArrow">
            <a:avLst>
              <a:gd name="adj1" fmla="val 69780"/>
              <a:gd name="adj2" fmla="val 139560"/>
              <a:gd name="adj3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AT"/>
          </a:p>
        </p:txBody>
      </p:sp>
      <p:sp>
        <p:nvSpPr>
          <p:cNvPr id="19" name="Text Box 33"/>
          <p:cNvSpPr txBox="1">
            <a:spLocks noChangeArrowheads="1"/>
          </p:cNvSpPr>
          <p:nvPr/>
        </p:nvSpPr>
        <p:spPr bwMode="auto">
          <a:xfrm>
            <a:off x="7081513" y="4529620"/>
            <a:ext cx="135005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GB" sz="1600" dirty="0">
                <a:solidFill>
                  <a:srgbClr val="008000"/>
                </a:solidFill>
              </a:rPr>
              <a:t>Core</a:t>
            </a:r>
          </a:p>
          <a:p>
            <a:r>
              <a:rPr lang="en-GB" sz="1600" dirty="0">
                <a:solidFill>
                  <a:srgbClr val="008000"/>
                </a:solidFill>
              </a:rPr>
              <a:t>Competencies</a:t>
            </a:r>
          </a:p>
        </p:txBody>
      </p:sp>
    </p:spTree>
    <p:extLst>
      <p:ext uri="{BB962C8B-B14F-4D97-AF65-F5344CB8AC3E}">
        <p14:creationId xmlns:p14="http://schemas.microsoft.com/office/powerpoint/2010/main" val="27285580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 rotWithShape="1">
          <a:blip r:embed="rId3"/>
          <a:srcRect r="85412"/>
          <a:stretch/>
        </p:blipFill>
        <p:spPr>
          <a:xfrm>
            <a:off x="11582399" y="3723937"/>
            <a:ext cx="609601" cy="3134063"/>
          </a:xfrm>
          <a:prstGeom prst="rect">
            <a:avLst/>
          </a:prstGeom>
        </p:spPr>
      </p:pic>
      <p:sp>
        <p:nvSpPr>
          <p:cNvPr id="4" name="Szövegdoboz 3"/>
          <p:cNvSpPr txBox="1"/>
          <p:nvPr/>
        </p:nvSpPr>
        <p:spPr>
          <a:xfrm>
            <a:off x="645886" y="259088"/>
            <a:ext cx="10663380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SWOT </a:t>
            </a:r>
            <a:r>
              <a:rPr lang="hu-HU" sz="2400" dirty="0"/>
              <a:t>a</a:t>
            </a:r>
            <a:r>
              <a:rPr lang="en-GB" sz="2400" dirty="0" err="1"/>
              <a:t>nal</a:t>
            </a:r>
            <a:r>
              <a:rPr lang="hu-HU" sz="2400" dirty="0" err="1"/>
              <a:t>ízis</a:t>
            </a:r>
            <a:endParaRPr lang="en-GB" sz="2400" dirty="0"/>
          </a:p>
          <a:p>
            <a:endParaRPr lang="en-GB" sz="2000" dirty="0"/>
          </a:p>
          <a:p>
            <a:pPr marL="342900" indent="-342900">
              <a:buFont typeface="Calibri" panose="020F0502020204030204" pitchFamily="34" charset="0"/>
              <a:buChar char="–"/>
            </a:pPr>
            <a:r>
              <a:rPr lang="hu-HU" sz="2000" dirty="0"/>
              <a:t>Erősségek</a:t>
            </a:r>
            <a:endParaRPr lang="en-US" sz="2000" dirty="0"/>
          </a:p>
          <a:p>
            <a:pPr marL="342900" indent="-342900">
              <a:buFont typeface="Calibri" panose="020F0502020204030204" pitchFamily="34" charset="0"/>
              <a:buChar char="–"/>
            </a:pPr>
            <a:r>
              <a:rPr lang="hu-HU" sz="2000" dirty="0"/>
              <a:t>Gyengeségek</a:t>
            </a:r>
            <a:endParaRPr lang="en-US" sz="2000" dirty="0"/>
          </a:p>
          <a:p>
            <a:pPr marL="342900" indent="-342900">
              <a:buFont typeface="Calibri" panose="020F0502020204030204" pitchFamily="34" charset="0"/>
              <a:buChar char="–"/>
            </a:pPr>
            <a:r>
              <a:rPr lang="hu-HU" sz="2000" dirty="0"/>
              <a:t>Lehetőségek</a:t>
            </a:r>
            <a:endParaRPr lang="en-US" sz="2000" dirty="0"/>
          </a:p>
          <a:p>
            <a:pPr marL="342900" indent="-342900">
              <a:buFont typeface="Calibri" panose="020F0502020204030204" pitchFamily="34" charset="0"/>
              <a:buChar char="–"/>
            </a:pPr>
            <a:r>
              <a:rPr lang="hu-HU" sz="2000" dirty="0"/>
              <a:t>Veszélyek</a:t>
            </a:r>
            <a:endParaRPr lang="en-US" sz="2000" dirty="0"/>
          </a:p>
        </p:txBody>
      </p:sp>
      <p:sp>
        <p:nvSpPr>
          <p:cNvPr id="9" name="Szövegdoboz 3"/>
          <p:cNvSpPr txBox="1"/>
          <p:nvPr/>
        </p:nvSpPr>
        <p:spPr>
          <a:xfrm>
            <a:off x="373048" y="2542491"/>
            <a:ext cx="4339630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 SWOT Analysis:</a:t>
            </a:r>
          </a:p>
          <a:p>
            <a:r>
              <a:rPr lang="en-GB" dirty="0"/>
              <a:t>SWOT </a:t>
            </a:r>
            <a:r>
              <a:rPr lang="en-GB" dirty="0" err="1"/>
              <a:t>elemzést</a:t>
            </a:r>
            <a:r>
              <a:rPr lang="en-GB" dirty="0"/>
              <a:t> </a:t>
            </a:r>
            <a:r>
              <a:rPr lang="en-GB" dirty="0" err="1"/>
              <a:t>lehet</a:t>
            </a:r>
            <a:r>
              <a:rPr lang="en-GB" dirty="0"/>
              <a:t> </a:t>
            </a:r>
            <a:r>
              <a:rPr lang="en-GB" dirty="0" err="1"/>
              <a:t>végezni</a:t>
            </a:r>
            <a:r>
              <a:rPr lang="en-GB" dirty="0"/>
              <a:t> </a:t>
            </a:r>
            <a:r>
              <a:rPr lang="en-GB" dirty="0" err="1"/>
              <a:t>minden</a:t>
            </a:r>
            <a:r>
              <a:rPr lang="en-GB" dirty="0"/>
              <a:t> </a:t>
            </a:r>
            <a:r>
              <a:rPr lang="en-GB" dirty="0" err="1"/>
              <a:t>megvalósítandó</a:t>
            </a:r>
            <a:r>
              <a:rPr lang="en-GB" dirty="0"/>
              <a:t> </a:t>
            </a:r>
            <a:r>
              <a:rPr lang="en-GB" dirty="0" err="1"/>
              <a:t>ötlet</a:t>
            </a:r>
            <a:r>
              <a:rPr lang="en-GB" dirty="0"/>
              <a:t> </a:t>
            </a:r>
            <a:r>
              <a:rPr lang="en-GB" dirty="0" err="1"/>
              <a:t>esetében</a:t>
            </a:r>
            <a:r>
              <a:rPr lang="en-GB" dirty="0"/>
              <a:t>:</a:t>
            </a:r>
            <a:endParaRPr lang="hu-H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Minden </a:t>
            </a:r>
            <a:r>
              <a:rPr lang="en-US" dirty="0" err="1"/>
              <a:t>egyes</a:t>
            </a:r>
            <a:r>
              <a:rPr lang="en-US" dirty="0"/>
              <a:t> </a:t>
            </a:r>
            <a:r>
              <a:rPr lang="hu-HU" dirty="0"/>
              <a:t>cella </a:t>
            </a:r>
            <a:r>
              <a:rPr lang="en-US" dirty="0"/>
              <a:t>a </a:t>
            </a:r>
            <a:r>
              <a:rPr lang="en-US" dirty="0" err="1"/>
              <a:t>kérdés</a:t>
            </a:r>
            <a:r>
              <a:rPr lang="en-US" dirty="0"/>
              <a:t> </a:t>
            </a:r>
            <a:r>
              <a:rPr lang="en-US" dirty="0" err="1"/>
              <a:t>egyik</a:t>
            </a:r>
            <a:r>
              <a:rPr lang="en-US" dirty="0"/>
              <a:t> </a:t>
            </a:r>
            <a:r>
              <a:rPr lang="en-US" dirty="0" err="1"/>
              <a:t>aspektusa</a:t>
            </a:r>
            <a:r>
              <a:rPr lang="en-US" dirty="0"/>
              <a:t>: </a:t>
            </a:r>
            <a:r>
              <a:rPr lang="en-US" dirty="0" err="1"/>
              <a:t>az</a:t>
            </a:r>
            <a:r>
              <a:rPr lang="en-US" dirty="0"/>
              <a:t> </a:t>
            </a:r>
            <a:r>
              <a:rPr lang="en-US" dirty="0" err="1"/>
              <a:t>erősségek</a:t>
            </a:r>
            <a:r>
              <a:rPr lang="en-US" dirty="0"/>
              <a:t>, </a:t>
            </a:r>
            <a:r>
              <a:rPr lang="en-US" dirty="0" err="1"/>
              <a:t>gyengeségek</a:t>
            </a:r>
            <a:r>
              <a:rPr lang="en-US" dirty="0"/>
              <a:t>, </a:t>
            </a:r>
            <a:r>
              <a:rPr lang="en-US" dirty="0" err="1"/>
              <a:t>lehetőségek</a:t>
            </a:r>
            <a:r>
              <a:rPr lang="en-US" dirty="0"/>
              <a:t> </a:t>
            </a:r>
            <a:r>
              <a:rPr lang="en-US" dirty="0" err="1"/>
              <a:t>és</a:t>
            </a:r>
            <a:r>
              <a:rPr lang="en-US" dirty="0"/>
              <a:t> </a:t>
            </a:r>
            <a:r>
              <a:rPr lang="en-US" dirty="0" err="1"/>
              <a:t>fenyegetések</a:t>
            </a:r>
            <a:r>
              <a:rPr lang="en-US" dirty="0"/>
              <a:t>.</a:t>
            </a:r>
            <a:r>
              <a:rPr lang="hu-HU" dirty="0"/>
              <a:t> 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dirty="0"/>
              <a:t>Az erősségek és gyengeségek a belső környezetből és a szervezet működéséből eredő belső kérdéseknek tekinthetők, míg a lehetőségek és a fenyegetések külső tényezőkön alapulnak.</a:t>
            </a:r>
            <a:endParaRPr lang="en-GB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8185" y="2413537"/>
            <a:ext cx="6764214" cy="3831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655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 rotWithShape="1">
          <a:blip r:embed="rId3"/>
          <a:srcRect r="85412"/>
          <a:stretch/>
        </p:blipFill>
        <p:spPr>
          <a:xfrm>
            <a:off x="11582399" y="3723937"/>
            <a:ext cx="609601" cy="3134063"/>
          </a:xfrm>
          <a:prstGeom prst="rect">
            <a:avLst/>
          </a:prstGeom>
        </p:spPr>
      </p:pic>
      <p:sp>
        <p:nvSpPr>
          <p:cNvPr id="4" name="Szövegdoboz 3"/>
          <p:cNvSpPr txBox="1"/>
          <p:nvPr/>
        </p:nvSpPr>
        <p:spPr>
          <a:xfrm>
            <a:off x="645886" y="259088"/>
            <a:ext cx="5028084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SWOT </a:t>
            </a:r>
            <a:r>
              <a:rPr lang="hu-HU" sz="2800" dirty="0"/>
              <a:t>a</a:t>
            </a:r>
            <a:r>
              <a:rPr lang="en-GB" sz="2800" dirty="0" err="1"/>
              <a:t>nal</a:t>
            </a:r>
            <a:r>
              <a:rPr lang="hu-HU" sz="2800" dirty="0" err="1"/>
              <a:t>ízis</a:t>
            </a:r>
            <a:r>
              <a:rPr lang="hu-HU" sz="2800" dirty="0"/>
              <a:t> - példa</a:t>
            </a:r>
            <a:endParaRPr lang="en-GB" sz="2800" dirty="0"/>
          </a:p>
          <a:p>
            <a:endParaRPr lang="en-GB" sz="2400" dirty="0"/>
          </a:p>
          <a:p>
            <a:pPr marL="342900" indent="-342900">
              <a:buFont typeface="Calibri" panose="020F0502020204030204" pitchFamily="34" charset="0"/>
              <a:buChar char="–"/>
            </a:pPr>
            <a:r>
              <a:rPr lang="hu-HU" sz="2400" dirty="0"/>
              <a:t>Erősségek</a:t>
            </a:r>
            <a:endParaRPr lang="en-US" sz="2400" dirty="0"/>
          </a:p>
          <a:p>
            <a:pPr marL="342900" indent="-342900">
              <a:buFont typeface="Calibri" panose="020F0502020204030204" pitchFamily="34" charset="0"/>
              <a:buChar char="–"/>
            </a:pPr>
            <a:r>
              <a:rPr lang="hu-HU" sz="2400" dirty="0"/>
              <a:t>Gyengeségek</a:t>
            </a:r>
            <a:endParaRPr lang="en-US" sz="2400" dirty="0"/>
          </a:p>
          <a:p>
            <a:pPr marL="342900" indent="-342900">
              <a:buFont typeface="Calibri" panose="020F0502020204030204" pitchFamily="34" charset="0"/>
              <a:buChar char="–"/>
            </a:pPr>
            <a:r>
              <a:rPr lang="hu-HU" sz="2400" dirty="0"/>
              <a:t>Lehetőségek</a:t>
            </a:r>
            <a:endParaRPr lang="en-US" sz="2400" dirty="0"/>
          </a:p>
          <a:p>
            <a:pPr marL="342900" indent="-342900">
              <a:buFont typeface="Calibri" panose="020F0502020204030204" pitchFamily="34" charset="0"/>
              <a:buChar char="–"/>
            </a:pPr>
            <a:r>
              <a:rPr lang="hu-HU" sz="2400" dirty="0"/>
              <a:t>Veszélyek</a:t>
            </a:r>
            <a:endParaRPr lang="en-US" sz="2400" dirty="0"/>
          </a:p>
          <a:p>
            <a:pPr marL="342900" indent="-342900">
              <a:buFont typeface="Calibri" panose="020F0502020204030204" pitchFamily="34" charset="0"/>
              <a:buChar char="–"/>
            </a:pPr>
            <a:endParaRPr lang="en-US" sz="2000" dirty="0"/>
          </a:p>
          <a:p>
            <a:r>
              <a:rPr lang="en-US" sz="2000" dirty="0" err="1"/>
              <a:t>Példa</a:t>
            </a:r>
            <a:r>
              <a:rPr lang="hu-HU" sz="2000" dirty="0"/>
              <a:t>:</a:t>
            </a:r>
            <a:r>
              <a:rPr lang="en-US" sz="2000" dirty="0"/>
              <a:t> </a:t>
            </a:r>
            <a:r>
              <a:rPr lang="hu-HU" sz="2000" dirty="0"/>
              <a:t>Ú</a:t>
            </a:r>
            <a:r>
              <a:rPr lang="en-US" sz="2000" dirty="0" err="1"/>
              <a:t>szó</a:t>
            </a:r>
            <a:r>
              <a:rPr lang="hu-HU" sz="2000" dirty="0"/>
              <a:t>k</a:t>
            </a:r>
            <a:r>
              <a:rPr lang="en-US" sz="2000" dirty="0"/>
              <a:t> </a:t>
            </a:r>
            <a:r>
              <a:rPr lang="en-US" sz="2000" dirty="0" err="1"/>
              <a:t>klub</a:t>
            </a:r>
            <a:r>
              <a:rPr lang="hu-HU" sz="2000" dirty="0"/>
              <a:t>ja.</a:t>
            </a:r>
            <a:r>
              <a:rPr lang="en-US" sz="2000" dirty="0"/>
              <a:t> </a:t>
            </a:r>
            <a:r>
              <a:rPr lang="hu-HU" sz="2000" dirty="0"/>
              <a:t>A pénzügyi szempontból fenntartható verseny kialakulásának problémája a SWOT elemzésen keresztül.</a:t>
            </a:r>
            <a:endParaRPr lang="en-US" sz="2000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60594" y="590999"/>
            <a:ext cx="5535181" cy="567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08244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 rotWithShape="1">
          <a:blip r:embed="rId3"/>
          <a:srcRect r="85412"/>
          <a:stretch/>
        </p:blipFill>
        <p:spPr>
          <a:xfrm>
            <a:off x="11582399" y="3723937"/>
            <a:ext cx="609601" cy="3134063"/>
          </a:xfrm>
          <a:prstGeom prst="rect">
            <a:avLst/>
          </a:prstGeom>
        </p:spPr>
      </p:pic>
      <p:sp>
        <p:nvSpPr>
          <p:cNvPr id="4" name="Szövegdoboz 3"/>
          <p:cNvSpPr txBox="1"/>
          <p:nvPr/>
        </p:nvSpPr>
        <p:spPr>
          <a:xfrm>
            <a:off x="645886" y="259088"/>
            <a:ext cx="3328237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SWOT </a:t>
            </a:r>
            <a:r>
              <a:rPr lang="hu-HU" sz="2800" dirty="0"/>
              <a:t>a</a:t>
            </a:r>
            <a:r>
              <a:rPr lang="en-GB" sz="2800" dirty="0" err="1"/>
              <a:t>nal</a:t>
            </a:r>
            <a:r>
              <a:rPr lang="hu-HU" sz="2800" dirty="0" err="1"/>
              <a:t>ízis</a:t>
            </a:r>
            <a:r>
              <a:rPr lang="hu-HU" sz="2800" dirty="0"/>
              <a:t> - példa</a:t>
            </a:r>
            <a:endParaRPr lang="en-GB" sz="2800" dirty="0"/>
          </a:p>
          <a:p>
            <a:endParaRPr lang="en-GB" sz="2400" dirty="0"/>
          </a:p>
          <a:p>
            <a:pPr marL="342900" indent="-342900">
              <a:buFont typeface="Calibri" panose="020F0502020204030204" pitchFamily="34" charset="0"/>
              <a:buChar char="–"/>
            </a:pPr>
            <a:r>
              <a:rPr lang="hu-HU" sz="2400" dirty="0"/>
              <a:t>Erősségek</a:t>
            </a:r>
            <a:endParaRPr lang="en-US" sz="2400" dirty="0"/>
          </a:p>
          <a:p>
            <a:pPr marL="342900" indent="-342900">
              <a:buFont typeface="Calibri" panose="020F0502020204030204" pitchFamily="34" charset="0"/>
              <a:buChar char="–"/>
            </a:pPr>
            <a:r>
              <a:rPr lang="hu-HU" sz="2400" dirty="0"/>
              <a:t>Gyengeségek</a:t>
            </a:r>
            <a:endParaRPr lang="en-US" sz="2400" dirty="0"/>
          </a:p>
          <a:p>
            <a:pPr marL="342900" indent="-342900">
              <a:buFont typeface="Calibri" panose="020F0502020204030204" pitchFamily="34" charset="0"/>
              <a:buChar char="–"/>
            </a:pPr>
            <a:r>
              <a:rPr lang="hu-HU" sz="2400" dirty="0"/>
              <a:t>Lehetőségek</a:t>
            </a:r>
            <a:endParaRPr lang="en-US" sz="2400" dirty="0"/>
          </a:p>
          <a:p>
            <a:pPr marL="342900" indent="-342900">
              <a:buFont typeface="Calibri" panose="020F0502020204030204" pitchFamily="34" charset="0"/>
              <a:buChar char="–"/>
            </a:pPr>
            <a:r>
              <a:rPr lang="hu-HU" sz="2400" dirty="0"/>
              <a:t>Veszélyek</a:t>
            </a:r>
            <a:endParaRPr lang="en-US" sz="2400" dirty="0"/>
          </a:p>
          <a:p>
            <a:pPr marL="342900" indent="-342900">
              <a:buFont typeface="Calibri" panose="020F0502020204030204" pitchFamily="34" charset="0"/>
              <a:buChar char="–"/>
            </a:pPr>
            <a:endParaRPr lang="en-US" sz="2000" dirty="0"/>
          </a:p>
          <a:p>
            <a:r>
              <a:rPr lang="hu-HU" sz="2000" dirty="0"/>
              <a:t>Példa: Iskola.</a:t>
            </a:r>
            <a:r>
              <a:rPr lang="en-GB" sz="2000" dirty="0"/>
              <a:t> </a:t>
            </a:r>
            <a:r>
              <a:rPr lang="hu-HU" sz="2000" dirty="0"/>
              <a:t>Javaslat az iskola és az ipar együttműködésének elemzésére.</a:t>
            </a:r>
            <a:endParaRPr lang="en-GB" sz="2000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45470" y="1019959"/>
            <a:ext cx="7736929" cy="4941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30248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 rotWithShape="1">
          <a:blip r:embed="rId3"/>
          <a:srcRect r="85412"/>
          <a:stretch/>
        </p:blipFill>
        <p:spPr>
          <a:xfrm>
            <a:off x="11582399" y="3723937"/>
            <a:ext cx="609601" cy="3134063"/>
          </a:xfrm>
          <a:prstGeom prst="rect">
            <a:avLst/>
          </a:prstGeom>
        </p:spPr>
      </p:pic>
      <p:sp>
        <p:nvSpPr>
          <p:cNvPr id="4" name="Szövegdoboz 3"/>
          <p:cNvSpPr txBox="1"/>
          <p:nvPr/>
        </p:nvSpPr>
        <p:spPr>
          <a:xfrm>
            <a:off x="645886" y="259088"/>
            <a:ext cx="10663380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SWOT </a:t>
            </a:r>
            <a:r>
              <a:rPr lang="hu-HU" sz="2800" dirty="0"/>
              <a:t>a</a:t>
            </a:r>
            <a:r>
              <a:rPr lang="en-GB" sz="2800" dirty="0" err="1"/>
              <a:t>nal</a:t>
            </a:r>
            <a:r>
              <a:rPr lang="hu-HU" sz="2800" dirty="0" err="1"/>
              <a:t>ízis</a:t>
            </a:r>
            <a:r>
              <a:rPr lang="hu-HU" sz="2800" dirty="0"/>
              <a:t> - gyakorlat</a:t>
            </a:r>
            <a:endParaRPr lang="en-GB" sz="2800" dirty="0"/>
          </a:p>
          <a:p>
            <a:endParaRPr lang="en-GB" sz="2400" dirty="0"/>
          </a:p>
          <a:p>
            <a:pPr marL="342900" indent="-342900">
              <a:buFont typeface="Calibri" panose="020F0502020204030204" pitchFamily="34" charset="0"/>
              <a:buChar char="–"/>
            </a:pPr>
            <a:r>
              <a:rPr lang="hu-HU" sz="2400" dirty="0"/>
              <a:t>Erősségek</a:t>
            </a:r>
            <a:endParaRPr lang="en-US" sz="2400" dirty="0"/>
          </a:p>
          <a:p>
            <a:pPr marL="342900" indent="-342900">
              <a:buFont typeface="Calibri" panose="020F0502020204030204" pitchFamily="34" charset="0"/>
              <a:buChar char="–"/>
            </a:pPr>
            <a:r>
              <a:rPr lang="hu-HU" sz="2400" dirty="0"/>
              <a:t>Gyengeségek</a:t>
            </a:r>
            <a:endParaRPr lang="en-US" sz="2400" dirty="0"/>
          </a:p>
          <a:p>
            <a:pPr marL="342900" indent="-342900">
              <a:buFont typeface="Calibri" panose="020F0502020204030204" pitchFamily="34" charset="0"/>
              <a:buChar char="–"/>
            </a:pPr>
            <a:r>
              <a:rPr lang="hu-HU" sz="2400" dirty="0"/>
              <a:t>Lehetőségek</a:t>
            </a:r>
            <a:endParaRPr lang="en-US" sz="2400" dirty="0"/>
          </a:p>
          <a:p>
            <a:pPr marL="342900" indent="-342900">
              <a:buFont typeface="Calibri" panose="020F0502020204030204" pitchFamily="34" charset="0"/>
              <a:buChar char="–"/>
            </a:pPr>
            <a:r>
              <a:rPr lang="hu-HU" sz="2400" dirty="0"/>
              <a:t>Veszélyek</a:t>
            </a:r>
            <a:endParaRPr lang="en-US" sz="2400" dirty="0"/>
          </a:p>
        </p:txBody>
      </p:sp>
      <p:sp>
        <p:nvSpPr>
          <p:cNvPr id="9" name="Szövegdoboz 3"/>
          <p:cNvSpPr txBox="1"/>
          <p:nvPr/>
        </p:nvSpPr>
        <p:spPr>
          <a:xfrm>
            <a:off x="373048" y="2542491"/>
            <a:ext cx="4339630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SWOT </a:t>
            </a:r>
            <a:r>
              <a:rPr lang="hu-HU" sz="2400" dirty="0"/>
              <a:t>elemzés végrehajtása</a:t>
            </a:r>
            <a:r>
              <a:rPr lang="en-GB" sz="2400" dirty="0"/>
              <a:t>:</a:t>
            </a:r>
          </a:p>
          <a:p>
            <a:pPr marL="342900" indent="-342900">
              <a:buFont typeface="Calibri" panose="020F0502020204030204" pitchFamily="34" charset="0"/>
              <a:buChar char="–"/>
            </a:pPr>
            <a:r>
              <a:rPr lang="hu-HU" dirty="0"/>
              <a:t>Használd a mellékelt sablont: </a:t>
            </a:r>
            <a:r>
              <a:rPr lang="en-GB" dirty="0"/>
              <a:t>INNOTEACH-U1.E2-Exercise-Templates-Release1.EN.v1.pptx .</a:t>
            </a:r>
          </a:p>
          <a:p>
            <a:pPr marL="342900" indent="-342900">
              <a:buFont typeface="Calibri" panose="020F0502020204030204" pitchFamily="34" charset="0"/>
              <a:buChar char="–"/>
            </a:pPr>
            <a:r>
              <a:rPr lang="en-GB" dirty="0"/>
              <a:t>U1.E1 </a:t>
            </a:r>
            <a:r>
              <a:rPr lang="hu-HU" dirty="0"/>
              <a:t>modulban használt innovációt vagy problémát helyezd a vizsgálat középpontjába</a:t>
            </a:r>
            <a:endParaRPr lang="en-GB" dirty="0"/>
          </a:p>
          <a:p>
            <a:pPr marL="342900" indent="-342900">
              <a:buFont typeface="Calibri" panose="020F0502020204030204" pitchFamily="34" charset="0"/>
              <a:buChar char="–"/>
            </a:pPr>
            <a:r>
              <a:rPr lang="en-GB" dirty="0"/>
              <a:t>Form</a:t>
            </a:r>
            <a:r>
              <a:rPr lang="hu-HU" dirty="0" err="1"/>
              <a:t>álj</a:t>
            </a:r>
            <a:r>
              <a:rPr lang="en-GB" dirty="0"/>
              <a:t> </a:t>
            </a:r>
            <a:r>
              <a:rPr lang="hu-HU" dirty="0"/>
              <a:t>csoportokat</a:t>
            </a:r>
            <a:endParaRPr lang="en-GB" dirty="0"/>
          </a:p>
          <a:p>
            <a:pPr marL="342900" indent="-342900">
              <a:buFont typeface="Calibri" panose="020F0502020204030204" pitchFamily="34" charset="0"/>
              <a:buChar char="–"/>
            </a:pPr>
            <a:r>
              <a:rPr lang="hu-HU" dirty="0"/>
              <a:t>Minden csoport végezze el a </a:t>
            </a:r>
            <a:r>
              <a:rPr lang="hu-HU" dirty="0" err="1"/>
              <a:t>SWOT-analízist</a:t>
            </a:r>
            <a:endParaRPr lang="en-GB" dirty="0"/>
          </a:p>
          <a:p>
            <a:pPr marL="342900" indent="-342900">
              <a:buFont typeface="Calibri" panose="020F0502020204030204" pitchFamily="34" charset="0"/>
              <a:buChar char="–"/>
            </a:pPr>
            <a:r>
              <a:rPr lang="hu-HU" dirty="0"/>
              <a:t>Minden csoport bemutatja és megvitatja a SWOT eredményeit</a:t>
            </a:r>
            <a:endParaRPr lang="en-GB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25281" y="2542491"/>
            <a:ext cx="6657118" cy="2402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95642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 rotWithShape="1">
          <a:blip r:embed="rId3"/>
          <a:srcRect r="85412"/>
          <a:stretch/>
        </p:blipFill>
        <p:spPr>
          <a:xfrm>
            <a:off x="11582399" y="3723937"/>
            <a:ext cx="609601" cy="3134063"/>
          </a:xfrm>
          <a:prstGeom prst="rect">
            <a:avLst/>
          </a:prstGeom>
        </p:spPr>
      </p:pic>
      <p:sp>
        <p:nvSpPr>
          <p:cNvPr id="4" name="Szövegdoboz 3"/>
          <p:cNvSpPr txBox="1"/>
          <p:nvPr/>
        </p:nvSpPr>
        <p:spPr>
          <a:xfrm>
            <a:off x="580136" y="682377"/>
            <a:ext cx="3699256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2400" dirty="0"/>
              <a:t>+/- </a:t>
            </a:r>
            <a:r>
              <a:rPr lang="de-AT" sz="2400" dirty="0" err="1"/>
              <a:t>techni</a:t>
            </a:r>
            <a:r>
              <a:rPr lang="hu-HU" sz="2400" dirty="0" err="1"/>
              <a:t>ka</a:t>
            </a:r>
            <a:endParaRPr lang="de-AT" sz="2400" dirty="0"/>
          </a:p>
          <a:p>
            <a:endParaRPr lang="hu-HU" sz="2000" dirty="0"/>
          </a:p>
          <a:p>
            <a:pPr marL="342900" indent="-342900">
              <a:buFont typeface="Calibri" panose="020F0502020204030204" pitchFamily="34" charset="0"/>
              <a:buChar char="–"/>
            </a:pPr>
            <a:r>
              <a:rPr lang="en-US" sz="2000" dirty="0"/>
              <a:t>SWOT</a:t>
            </a:r>
            <a:r>
              <a:rPr lang="hu-HU" sz="2000" dirty="0" err="1"/>
              <a:t>-on</a:t>
            </a:r>
            <a:r>
              <a:rPr lang="hu-HU" sz="2000" dirty="0"/>
              <a:t> alapuló egyszerűsített módszer</a:t>
            </a:r>
            <a:endParaRPr lang="en-US" sz="2000" dirty="0"/>
          </a:p>
          <a:p>
            <a:pPr marL="342900" indent="-342900">
              <a:buFont typeface="Calibri" panose="020F0502020204030204" pitchFamily="34" charset="0"/>
              <a:buChar char="–"/>
            </a:pPr>
            <a:r>
              <a:rPr lang="hu-HU" sz="2000" dirty="0"/>
              <a:t>Erősségek és esélyek a </a:t>
            </a:r>
            <a:r>
              <a:rPr lang="en-US" sz="2000" dirty="0"/>
              <a:t>+</a:t>
            </a:r>
            <a:r>
              <a:rPr lang="hu-HU" sz="2000" dirty="0"/>
              <a:t> oldalon</a:t>
            </a:r>
            <a:endParaRPr lang="en-US" sz="2000" dirty="0"/>
          </a:p>
          <a:p>
            <a:pPr marL="342900" indent="-342900">
              <a:buFont typeface="Calibri" panose="020F0502020204030204" pitchFamily="34" charset="0"/>
              <a:buChar char="–"/>
            </a:pPr>
            <a:r>
              <a:rPr lang="hu-HU" sz="2000" dirty="0"/>
              <a:t>Gyengeségek és veszélyek </a:t>
            </a:r>
            <a:r>
              <a:rPr lang="en-US" sz="2000" dirty="0"/>
              <a:t>–</a:t>
            </a:r>
            <a:r>
              <a:rPr lang="hu-HU" sz="2000" dirty="0"/>
              <a:t> oldalon</a:t>
            </a:r>
            <a:endParaRPr lang="en-US" sz="2000" dirty="0"/>
          </a:p>
          <a:p>
            <a:pPr marL="342900" indent="-342900">
              <a:buFont typeface="Calibri" panose="020F0502020204030204" pitchFamily="34" charset="0"/>
              <a:buChar char="–"/>
            </a:pPr>
            <a:endParaRPr lang="en-US" sz="2000" dirty="0"/>
          </a:p>
          <a:p>
            <a:r>
              <a:rPr lang="hu-HU" sz="2000" dirty="0"/>
              <a:t>Példa: iskola – </a:t>
            </a:r>
            <a:r>
              <a:rPr lang="hu-HU" sz="2000" dirty="0" err="1"/>
              <a:t>Iskola</a:t>
            </a:r>
            <a:r>
              <a:rPr lang="hu-HU" sz="2000" dirty="0"/>
              <a:t> és ipari szereplő közötti </a:t>
            </a:r>
            <a:r>
              <a:rPr lang="hu-HU" sz="2000" dirty="0" err="1"/>
              <a:t>egytmműködés</a:t>
            </a:r>
            <a:endParaRPr lang="en-GB" sz="2000" dirty="0"/>
          </a:p>
          <a:p>
            <a:endParaRPr lang="en-US" sz="2000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97711" y="2535935"/>
            <a:ext cx="7484688" cy="3512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3977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 rotWithShape="1">
          <a:blip r:embed="rId3"/>
          <a:srcRect r="85412"/>
          <a:stretch/>
        </p:blipFill>
        <p:spPr>
          <a:xfrm>
            <a:off x="11582399" y="3723937"/>
            <a:ext cx="609601" cy="3134063"/>
          </a:xfrm>
          <a:prstGeom prst="rect">
            <a:avLst/>
          </a:prstGeom>
        </p:spPr>
      </p:pic>
      <p:sp>
        <p:nvSpPr>
          <p:cNvPr id="4" name="Szövegdoboz 3"/>
          <p:cNvSpPr txBox="1"/>
          <p:nvPr/>
        </p:nvSpPr>
        <p:spPr>
          <a:xfrm>
            <a:off x="645886" y="259088"/>
            <a:ext cx="1066338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+/- </a:t>
            </a:r>
            <a:r>
              <a:rPr lang="hu-HU" sz="2400" dirty="0"/>
              <a:t>technika - gyakorlat</a:t>
            </a:r>
            <a:endParaRPr lang="en-GB" sz="2400" dirty="0"/>
          </a:p>
          <a:p>
            <a:endParaRPr lang="en-GB" sz="2000" dirty="0"/>
          </a:p>
          <a:p>
            <a:pPr marL="342900" indent="-342900">
              <a:buFont typeface="Calibri" panose="020F0502020204030204" pitchFamily="34" charset="0"/>
              <a:buChar char="–"/>
            </a:pPr>
            <a:r>
              <a:rPr lang="hu-HU" sz="2000" dirty="0"/>
              <a:t>Erősségek </a:t>
            </a:r>
            <a:r>
              <a:rPr lang="en-US" sz="2000" dirty="0"/>
              <a:t>(+)</a:t>
            </a:r>
          </a:p>
          <a:p>
            <a:pPr marL="342900" indent="-342900">
              <a:buFont typeface="Calibri" panose="020F0502020204030204" pitchFamily="34" charset="0"/>
              <a:buChar char="–"/>
            </a:pPr>
            <a:r>
              <a:rPr lang="hu-HU" sz="2000" dirty="0"/>
              <a:t>Gyengeségek </a:t>
            </a:r>
            <a:r>
              <a:rPr lang="en-US" sz="2000" dirty="0"/>
              <a:t>(-)</a:t>
            </a:r>
          </a:p>
        </p:txBody>
      </p:sp>
      <p:sp>
        <p:nvSpPr>
          <p:cNvPr id="9" name="Szövegdoboz 3"/>
          <p:cNvSpPr txBox="1"/>
          <p:nvPr/>
        </p:nvSpPr>
        <p:spPr>
          <a:xfrm>
            <a:off x="373048" y="2311399"/>
            <a:ext cx="405925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+/- </a:t>
            </a:r>
            <a:r>
              <a:rPr lang="hu-HU" sz="2400" dirty="0"/>
              <a:t>a</a:t>
            </a:r>
            <a:r>
              <a:rPr lang="en-GB" sz="2400" dirty="0" err="1"/>
              <a:t>nal</a:t>
            </a:r>
            <a:r>
              <a:rPr lang="hu-HU" sz="2400" dirty="0" err="1"/>
              <a:t>ízis</a:t>
            </a:r>
            <a:r>
              <a:rPr lang="hu-HU" sz="2400" dirty="0"/>
              <a:t> végrehajtása:</a:t>
            </a:r>
            <a:endParaRPr lang="en-GB" sz="2400" dirty="0"/>
          </a:p>
          <a:p>
            <a:pPr marL="342900" indent="-342900">
              <a:buFont typeface="Calibri" panose="020F0502020204030204" pitchFamily="34" charset="0"/>
              <a:buChar char="–"/>
            </a:pPr>
            <a:r>
              <a:rPr lang="hu-HU" dirty="0"/>
              <a:t>Használd a sablont: </a:t>
            </a:r>
            <a:r>
              <a:rPr lang="en-GB" dirty="0"/>
              <a:t>INNOTEACH-U1.E2-Exercise-Templates-Release1.EN.v1.pptx .</a:t>
            </a:r>
          </a:p>
          <a:p>
            <a:pPr marL="342900" indent="-342900">
              <a:buFont typeface="Calibri" panose="020F0502020204030204" pitchFamily="34" charset="0"/>
              <a:buChar char="–"/>
            </a:pPr>
            <a:r>
              <a:rPr lang="en-GB" dirty="0"/>
              <a:t>U1.E1 </a:t>
            </a:r>
            <a:r>
              <a:rPr lang="hu-HU" dirty="0"/>
              <a:t>modulban használt innovációt vagy problémát helyezd a vizsgálat középpontjába</a:t>
            </a:r>
            <a:endParaRPr lang="en-GB" dirty="0"/>
          </a:p>
          <a:p>
            <a:pPr marL="342900" indent="-342900">
              <a:buFont typeface="Calibri" panose="020F0502020204030204" pitchFamily="34" charset="0"/>
              <a:buChar char="–"/>
            </a:pPr>
            <a:r>
              <a:rPr lang="en-GB" dirty="0"/>
              <a:t>Form</a:t>
            </a:r>
            <a:r>
              <a:rPr lang="hu-HU" dirty="0" err="1"/>
              <a:t>álj</a:t>
            </a:r>
            <a:r>
              <a:rPr lang="en-GB" dirty="0"/>
              <a:t> </a:t>
            </a:r>
            <a:r>
              <a:rPr lang="hu-HU" dirty="0"/>
              <a:t>csoportokat</a:t>
            </a:r>
            <a:endParaRPr lang="en-GB" dirty="0"/>
          </a:p>
          <a:p>
            <a:pPr marL="342900" indent="-342900">
              <a:buFont typeface="Calibri" panose="020F0502020204030204" pitchFamily="34" charset="0"/>
              <a:buChar char="–"/>
            </a:pPr>
            <a:r>
              <a:rPr lang="hu-HU" dirty="0"/>
              <a:t>Minden csoport végezze el a +/- analízist</a:t>
            </a:r>
            <a:endParaRPr lang="en-GB" dirty="0"/>
          </a:p>
          <a:p>
            <a:pPr marL="342900" indent="-342900">
              <a:buFont typeface="Calibri" panose="020F0502020204030204" pitchFamily="34" charset="0"/>
              <a:buChar char="–"/>
            </a:pPr>
            <a:r>
              <a:rPr lang="hu-HU" dirty="0"/>
              <a:t>Minden csoport bemutatja és megvitatja a +/- analízist</a:t>
            </a:r>
            <a:endParaRPr lang="en-GB" dirty="0"/>
          </a:p>
          <a:p>
            <a:pPr marL="342900" indent="-342900">
              <a:buFont typeface="Calibri" panose="020F0502020204030204" pitchFamily="34" charset="0"/>
              <a:buChar char="–"/>
            </a:pPr>
            <a:endParaRPr lang="en-GB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44147" y="2704037"/>
            <a:ext cx="6838252" cy="1680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26353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Következtetések, összegzés</a:t>
            </a:r>
            <a:endParaRPr lang="en-GB" dirty="0"/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 rotWithShape="1">
          <a:blip r:embed="rId3"/>
          <a:srcRect r="85412"/>
          <a:stretch/>
        </p:blipFill>
        <p:spPr>
          <a:xfrm>
            <a:off x="11582399" y="3723937"/>
            <a:ext cx="609601" cy="3134063"/>
          </a:xfrm>
          <a:prstGeom prst="rect">
            <a:avLst/>
          </a:prstGeom>
        </p:spPr>
      </p:pic>
      <p:sp>
        <p:nvSpPr>
          <p:cNvPr id="8" name="Szövegdoboz 7"/>
          <p:cNvSpPr txBox="1"/>
          <p:nvPr/>
        </p:nvSpPr>
        <p:spPr>
          <a:xfrm>
            <a:off x="1320800" y="2133600"/>
            <a:ext cx="95504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dirty="0"/>
              <a:t>Ha van egy ötletünk, azt ki kell elemezni, hogy innovációként kivitelezhető legyen.</a:t>
            </a:r>
          </a:p>
          <a:p>
            <a:endParaRPr lang="hu-HU" sz="2000" dirty="0"/>
          </a:p>
          <a:p>
            <a:r>
              <a:rPr lang="en-GB" sz="2000" dirty="0"/>
              <a:t>A </a:t>
            </a:r>
            <a:r>
              <a:rPr lang="en-GB" sz="2000" dirty="0" err="1"/>
              <a:t>bemutatott</a:t>
            </a:r>
            <a:r>
              <a:rPr lang="en-GB" sz="2000" dirty="0"/>
              <a:t> </a:t>
            </a:r>
            <a:r>
              <a:rPr lang="en-GB" sz="2000" dirty="0" err="1"/>
              <a:t>módszerek</a:t>
            </a:r>
            <a:r>
              <a:rPr lang="en-GB" sz="2000" dirty="0"/>
              <a:t> </a:t>
            </a:r>
            <a:r>
              <a:rPr lang="en-GB" sz="2000" dirty="0" err="1"/>
              <a:t>azt</a:t>
            </a:r>
            <a:r>
              <a:rPr lang="en-GB" sz="2000" dirty="0"/>
              <a:t> </a:t>
            </a:r>
            <a:r>
              <a:rPr lang="en-GB" sz="2000" dirty="0" err="1"/>
              <a:t>szemléltették</a:t>
            </a:r>
            <a:r>
              <a:rPr lang="en-GB" sz="2000" dirty="0"/>
              <a:t>, </a:t>
            </a:r>
            <a:r>
              <a:rPr lang="en-GB" sz="2000" dirty="0" err="1"/>
              <a:t>hogyan</a:t>
            </a:r>
            <a:r>
              <a:rPr lang="en-GB" sz="2000" dirty="0"/>
              <a:t> </a:t>
            </a:r>
            <a:r>
              <a:rPr lang="en-GB" sz="2000" dirty="0" err="1"/>
              <a:t>lehet</a:t>
            </a:r>
            <a:r>
              <a:rPr lang="en-GB" sz="2000" dirty="0"/>
              <a:t> </a:t>
            </a:r>
            <a:r>
              <a:rPr lang="en-GB" sz="2000" dirty="0" err="1"/>
              <a:t>az</a:t>
            </a:r>
            <a:r>
              <a:rPr lang="en-GB" sz="2000" dirty="0"/>
              <a:t> </a:t>
            </a:r>
            <a:r>
              <a:rPr lang="en-GB" sz="2000" dirty="0" err="1"/>
              <a:t>innováció</a:t>
            </a:r>
            <a:r>
              <a:rPr lang="en-GB" sz="2000" dirty="0"/>
              <a:t> </a:t>
            </a:r>
            <a:r>
              <a:rPr lang="en-GB" sz="2000" dirty="0" err="1"/>
              <a:t>és</a:t>
            </a:r>
            <a:r>
              <a:rPr lang="en-GB" sz="2000" dirty="0"/>
              <a:t> a </a:t>
            </a:r>
            <a:r>
              <a:rPr lang="en-GB" sz="2000" dirty="0" err="1"/>
              <a:t>fejlesztés</a:t>
            </a:r>
            <a:r>
              <a:rPr lang="en-GB" sz="2000" dirty="0"/>
              <a:t> </a:t>
            </a:r>
            <a:r>
              <a:rPr lang="en-GB" sz="2000" dirty="0" err="1"/>
              <a:t>ötleteit</a:t>
            </a:r>
            <a:r>
              <a:rPr lang="en-GB" sz="2000" dirty="0"/>
              <a:t> </a:t>
            </a:r>
            <a:r>
              <a:rPr lang="en-GB" sz="2000" dirty="0" err="1"/>
              <a:t>elemezni</a:t>
            </a:r>
            <a:r>
              <a:rPr lang="en-GB" sz="2000" dirty="0"/>
              <a:t>, </a:t>
            </a:r>
            <a:r>
              <a:rPr lang="en-GB" sz="2000" dirty="0" err="1"/>
              <a:t>hogyan</a:t>
            </a:r>
            <a:r>
              <a:rPr lang="en-GB" sz="2000" dirty="0"/>
              <a:t> </a:t>
            </a:r>
            <a:r>
              <a:rPr lang="en-GB" sz="2000" dirty="0" err="1"/>
              <a:t>lehet</a:t>
            </a:r>
            <a:r>
              <a:rPr lang="en-GB" sz="2000" dirty="0"/>
              <a:t> </a:t>
            </a:r>
            <a:r>
              <a:rPr lang="en-GB" sz="2000" dirty="0" err="1"/>
              <a:t>az</a:t>
            </a:r>
            <a:r>
              <a:rPr lang="en-GB" sz="2000" dirty="0"/>
              <a:t> </a:t>
            </a:r>
            <a:r>
              <a:rPr lang="en-GB" sz="2000" dirty="0" err="1"/>
              <a:t>erősségekkel</a:t>
            </a:r>
            <a:r>
              <a:rPr lang="en-GB" sz="2000" dirty="0"/>
              <a:t> </a:t>
            </a:r>
            <a:r>
              <a:rPr lang="en-GB" sz="2000" dirty="0" err="1"/>
              <a:t>és</a:t>
            </a:r>
            <a:r>
              <a:rPr lang="en-GB" sz="2000" dirty="0"/>
              <a:t> </a:t>
            </a:r>
            <a:r>
              <a:rPr lang="en-GB" sz="2000" dirty="0" err="1"/>
              <a:t>gyengeségekkel</a:t>
            </a:r>
            <a:r>
              <a:rPr lang="en-GB" sz="2000" dirty="0"/>
              <a:t> </a:t>
            </a:r>
            <a:r>
              <a:rPr lang="en-GB" sz="2000" dirty="0" err="1"/>
              <a:t>felmutatni</a:t>
            </a:r>
            <a:r>
              <a:rPr lang="en-GB" sz="2000" dirty="0"/>
              <a:t>, </a:t>
            </a:r>
            <a:r>
              <a:rPr lang="en-GB" sz="2000" dirty="0" err="1"/>
              <a:t>hogyan</a:t>
            </a:r>
            <a:r>
              <a:rPr lang="en-GB" sz="2000" dirty="0"/>
              <a:t> </a:t>
            </a:r>
            <a:r>
              <a:rPr lang="en-GB" sz="2000" dirty="0" err="1"/>
              <a:t>lehet</a:t>
            </a:r>
            <a:r>
              <a:rPr lang="en-GB" sz="2000" dirty="0"/>
              <a:t> </a:t>
            </a:r>
            <a:r>
              <a:rPr lang="en-GB" sz="2000" dirty="0" err="1"/>
              <a:t>az</a:t>
            </a:r>
            <a:r>
              <a:rPr lang="en-GB" sz="2000" dirty="0"/>
              <a:t> </a:t>
            </a:r>
            <a:r>
              <a:rPr lang="en-GB" sz="2000" dirty="0" err="1"/>
              <a:t>érdeklődőket</a:t>
            </a:r>
            <a:r>
              <a:rPr lang="en-GB" sz="2000" dirty="0"/>
              <a:t> </a:t>
            </a:r>
            <a:r>
              <a:rPr lang="en-GB" sz="2000" dirty="0" err="1"/>
              <a:t>megítélni</a:t>
            </a:r>
            <a:r>
              <a:rPr lang="en-GB" sz="2000" dirty="0"/>
              <a:t>, </a:t>
            </a:r>
            <a:r>
              <a:rPr lang="en-GB" sz="2000" dirty="0" err="1"/>
              <a:t>hogy</a:t>
            </a:r>
            <a:r>
              <a:rPr lang="en-GB" sz="2000" dirty="0"/>
              <a:t> </a:t>
            </a:r>
            <a:r>
              <a:rPr lang="en-GB" sz="2000" dirty="0" err="1"/>
              <a:t>kiválasszák</a:t>
            </a:r>
            <a:r>
              <a:rPr lang="en-GB" sz="2000" dirty="0"/>
              <a:t> </a:t>
            </a:r>
            <a:r>
              <a:rPr lang="en-GB" sz="2000" dirty="0" err="1"/>
              <a:t>azokat</a:t>
            </a:r>
            <a:r>
              <a:rPr lang="en-GB" sz="2000" dirty="0"/>
              <a:t>, </a:t>
            </a:r>
            <a:r>
              <a:rPr lang="en-GB" sz="2000" dirty="0" err="1"/>
              <a:t>amelyeknek</a:t>
            </a:r>
            <a:r>
              <a:rPr lang="en-GB" sz="2000" dirty="0"/>
              <a:t> a </a:t>
            </a:r>
            <a:r>
              <a:rPr lang="en-GB" sz="2000" dirty="0" err="1"/>
              <a:t>legnagyobb</a:t>
            </a:r>
            <a:r>
              <a:rPr lang="en-GB" sz="2000" dirty="0"/>
              <a:t> </a:t>
            </a:r>
            <a:r>
              <a:rPr lang="en-GB" sz="2000" dirty="0" err="1"/>
              <a:t>esélye</a:t>
            </a:r>
            <a:r>
              <a:rPr lang="en-GB" sz="2000" dirty="0"/>
              <a:t> van a </a:t>
            </a:r>
            <a:r>
              <a:rPr lang="en-GB" sz="2000" dirty="0" err="1"/>
              <a:t>sikeres</a:t>
            </a:r>
            <a:r>
              <a:rPr lang="en-GB" sz="2000" dirty="0"/>
              <a:t> </a:t>
            </a:r>
            <a:r>
              <a:rPr lang="en-GB" sz="2000" dirty="0" err="1"/>
              <a:t>végrehajtásra</a:t>
            </a:r>
            <a:r>
              <a:rPr lang="en-GB" sz="2000" dirty="0"/>
              <a:t>. </a:t>
            </a:r>
            <a:r>
              <a:rPr lang="en-GB" sz="2000" dirty="0" err="1"/>
              <a:t>Fontos</a:t>
            </a:r>
            <a:r>
              <a:rPr lang="en-GB" sz="2000" dirty="0"/>
              <a:t>, </a:t>
            </a:r>
            <a:r>
              <a:rPr lang="en-GB" sz="2000" dirty="0" err="1"/>
              <a:t>hogy</a:t>
            </a:r>
            <a:r>
              <a:rPr lang="en-GB" sz="2000" dirty="0"/>
              <a:t> </a:t>
            </a:r>
            <a:r>
              <a:rPr lang="en-GB" sz="2000" dirty="0" err="1"/>
              <a:t>ezeket</a:t>
            </a:r>
            <a:r>
              <a:rPr lang="en-GB" sz="2000" dirty="0"/>
              <a:t> a </a:t>
            </a:r>
            <a:r>
              <a:rPr lang="en-GB" sz="2000" dirty="0" err="1"/>
              <a:t>módszereket</a:t>
            </a:r>
            <a:r>
              <a:rPr lang="en-GB" sz="2000" dirty="0"/>
              <a:t> </a:t>
            </a:r>
            <a:r>
              <a:rPr lang="en-GB" sz="2000" dirty="0" err="1"/>
              <a:t>alkalmazzák</a:t>
            </a:r>
            <a:r>
              <a:rPr lang="en-GB" sz="2000" dirty="0"/>
              <a:t> a </a:t>
            </a:r>
            <a:r>
              <a:rPr lang="hu-HU" sz="2000" dirty="0"/>
              <a:t>csoportok </a:t>
            </a:r>
            <a:r>
              <a:rPr lang="en-GB" sz="2000" dirty="0" err="1"/>
              <a:t>az</a:t>
            </a:r>
            <a:r>
              <a:rPr lang="en-GB" sz="2000" dirty="0"/>
              <a:t> </a:t>
            </a:r>
            <a:r>
              <a:rPr lang="en-GB" sz="2000" dirty="0" err="1"/>
              <a:t>ötletek</a:t>
            </a:r>
            <a:r>
              <a:rPr lang="en-GB" sz="2000" dirty="0"/>
              <a:t> </a:t>
            </a:r>
            <a:r>
              <a:rPr lang="en-GB" sz="2000" dirty="0" err="1"/>
              <a:t>későbbi</a:t>
            </a:r>
            <a:r>
              <a:rPr lang="en-GB" sz="2000" dirty="0"/>
              <a:t> </a:t>
            </a:r>
            <a:r>
              <a:rPr lang="en-GB" sz="2000" dirty="0" err="1"/>
              <a:t>megvalósításá</a:t>
            </a:r>
            <a:r>
              <a:rPr lang="hu-HU" sz="2000" dirty="0" err="1"/>
              <a:t>nál</a:t>
            </a:r>
            <a:r>
              <a:rPr lang="en-GB" sz="2000" dirty="0"/>
              <a:t>.</a:t>
            </a:r>
          </a:p>
          <a:p>
            <a:endParaRPr lang="hu-HU" sz="2400" dirty="0"/>
          </a:p>
        </p:txBody>
      </p:sp>
    </p:spTree>
    <p:extLst>
      <p:ext uri="{BB962C8B-B14F-4D97-AF65-F5344CB8AC3E}">
        <p14:creationId xmlns:p14="http://schemas.microsoft.com/office/powerpoint/2010/main" val="1951638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Tanulási célok</a:t>
            </a:r>
            <a:endParaRPr lang="en-US" dirty="0"/>
          </a:p>
        </p:txBody>
      </p:sp>
      <p:sp>
        <p:nvSpPr>
          <p:cNvPr id="3" name="Szövegdoboz 2"/>
          <p:cNvSpPr txBox="1"/>
          <p:nvPr/>
        </p:nvSpPr>
        <p:spPr>
          <a:xfrm>
            <a:off x="1236372" y="1970468"/>
            <a:ext cx="978794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3600" dirty="0"/>
              <a:t>PC 1</a:t>
            </a:r>
            <a:r>
              <a:rPr lang="de-AT" sz="3600" dirty="0"/>
              <a:t> </a:t>
            </a:r>
            <a:r>
              <a:rPr lang="hu-HU" sz="3600" dirty="0"/>
              <a:t>A tanár képes ötletgyártási módszereket alkalmazni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3600" dirty="0"/>
              <a:t>PC 2</a:t>
            </a:r>
            <a:r>
              <a:rPr lang="de-AT" sz="3600" dirty="0"/>
              <a:t> </a:t>
            </a:r>
            <a:r>
              <a:rPr lang="hu-HU" sz="3600" dirty="0"/>
              <a:t>A tanár ismeri az ötletek értékelésének alapelveit.</a:t>
            </a:r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 rotWithShape="1">
          <a:blip r:embed="rId3"/>
          <a:srcRect r="85412"/>
          <a:stretch/>
        </p:blipFill>
        <p:spPr>
          <a:xfrm>
            <a:off x="11582399" y="3723937"/>
            <a:ext cx="609601" cy="3134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30321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Feladatok, közös munka</a:t>
            </a:r>
            <a:endParaRPr lang="en-GB" dirty="0"/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 rotWithShape="1">
          <a:blip r:embed="rId3"/>
          <a:srcRect r="85412"/>
          <a:stretch/>
        </p:blipFill>
        <p:spPr>
          <a:xfrm>
            <a:off x="11582399" y="3723937"/>
            <a:ext cx="609601" cy="3134063"/>
          </a:xfrm>
          <a:prstGeom prst="rect">
            <a:avLst/>
          </a:prstGeom>
        </p:spPr>
      </p:pic>
      <p:sp>
        <p:nvSpPr>
          <p:cNvPr id="8" name="Szövegdoboz 7"/>
          <p:cNvSpPr txBox="1"/>
          <p:nvPr/>
        </p:nvSpPr>
        <p:spPr>
          <a:xfrm>
            <a:off x="1320800" y="2133600"/>
            <a:ext cx="95504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dirty="0"/>
              <a:t>Gyakorlatok</a:t>
            </a:r>
            <a:endParaRPr lang="en-GB" sz="2400" dirty="0"/>
          </a:p>
          <a:p>
            <a:endParaRPr lang="en-GB" sz="2000" dirty="0"/>
          </a:p>
          <a:p>
            <a:r>
              <a:rPr lang="hu-HU" sz="2000" dirty="0"/>
              <a:t>Minden módszerhez tartozik egy gyakorlat.</a:t>
            </a:r>
            <a:endParaRPr lang="en-GB" sz="2000" dirty="0"/>
          </a:p>
          <a:p>
            <a:r>
              <a:rPr lang="hu-HU" sz="2000" dirty="0"/>
              <a:t>A gyakorlatokhoz sablon a következő fájlban található:</a:t>
            </a:r>
            <a:endParaRPr lang="en-GB" sz="2000" dirty="0"/>
          </a:p>
          <a:p>
            <a:r>
              <a:rPr lang="en-GB" sz="2000" dirty="0"/>
              <a:t>:</a:t>
            </a:r>
          </a:p>
          <a:p>
            <a:endParaRPr lang="en-GB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INNOTEACH-U1.E2-Exercise-Templates-Release1</a:t>
            </a:r>
            <a:r>
              <a:rPr lang="hu-HU" sz="2000" dirty="0"/>
              <a:t>_hu</a:t>
            </a:r>
            <a:r>
              <a:rPr lang="en-GB" sz="2000" dirty="0"/>
              <a:t>.</a:t>
            </a:r>
            <a:r>
              <a:rPr lang="en-GB" sz="2000" dirty="0" err="1"/>
              <a:t>pptx</a:t>
            </a:r>
            <a:endParaRPr lang="en-GB" sz="2000" dirty="0"/>
          </a:p>
          <a:p>
            <a:endParaRPr lang="hu-HU" sz="2400" dirty="0"/>
          </a:p>
        </p:txBody>
      </p:sp>
    </p:spTree>
    <p:extLst>
      <p:ext uri="{BB962C8B-B14F-4D97-AF65-F5344CB8AC3E}">
        <p14:creationId xmlns:p14="http://schemas.microsoft.com/office/powerpoint/2010/main" val="10071325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Bibliogr</a:t>
            </a:r>
            <a:r>
              <a:rPr lang="hu-HU" dirty="0" err="1"/>
              <a:t>áfia</a:t>
            </a:r>
            <a:endParaRPr lang="en-GB" dirty="0"/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 rotWithShape="1">
          <a:blip r:embed="rId3"/>
          <a:srcRect r="85412"/>
          <a:stretch/>
        </p:blipFill>
        <p:spPr>
          <a:xfrm>
            <a:off x="11582399" y="3723937"/>
            <a:ext cx="609601" cy="3134063"/>
          </a:xfrm>
          <a:prstGeom prst="rect">
            <a:avLst/>
          </a:prstGeom>
        </p:spPr>
      </p:pic>
      <p:sp>
        <p:nvSpPr>
          <p:cNvPr id="8" name="Szövegdoboz 7"/>
          <p:cNvSpPr txBox="1"/>
          <p:nvPr/>
        </p:nvSpPr>
        <p:spPr>
          <a:xfrm>
            <a:off x="1320800" y="2133600"/>
            <a:ext cx="95504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hu-HU" dirty="0"/>
              <a:t>Likar B., The Art of Managing Innovation Problems and Opportunities, in: Faculty of Management at the University of Primorska, ISBN: 978-961-266-180-9</a:t>
            </a:r>
          </a:p>
          <a:p>
            <a:pPr marL="457200" indent="-457200">
              <a:buFont typeface="+mj-lt"/>
              <a:buAutoNum type="arabicPeriod"/>
            </a:pPr>
            <a:r>
              <a:rPr lang="hu-HU" dirty="0"/>
              <a:t>Homolová E., Riel A., Gavenda M., Azevedo A., Pais M., Balcar J., Antinori A., Metitiero G., Giorgakis G., Photiades P., Ekert D., Messnarz R., Tichkiewitch S.: Empowering Entrepreneurship in Europe: Going from the Idea to Enterprise in 4 EU Countries, in: Messnarz, R. et al. (eds.): Systems, Software and Service Process Im-provement: 21st European Conference, EuroSPI 2014, Luxembourg, SPRINGER CCIS Series, Communications in Computer and Information Science, CCIS 425, June 2014.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Bullen, C. V. &amp; </a:t>
            </a:r>
            <a:r>
              <a:rPr lang="en-US" dirty="0" err="1"/>
              <a:t>Rockart</a:t>
            </a:r>
            <a:r>
              <a:rPr lang="en-US" dirty="0"/>
              <a:t>, J. F. (1981). A primer on critical success factors. Cambridge, MA: Center for Information Systems Research, MIT</a:t>
            </a:r>
          </a:p>
          <a:p>
            <a:pPr marL="457200" indent="-457200">
              <a:buFont typeface="+mj-lt"/>
              <a:buAutoNum type="arabicPeriod"/>
            </a:pPr>
            <a:r>
              <a:rPr lang="de-AT" dirty="0"/>
              <a:t>Reference: A Learning Organisation Approach </a:t>
            </a:r>
            <a:r>
              <a:rPr lang="de-AT" dirty="0" err="1"/>
              <a:t>for</a:t>
            </a:r>
            <a:r>
              <a:rPr lang="de-AT" dirty="0"/>
              <a:t> </a:t>
            </a:r>
            <a:r>
              <a:rPr lang="de-AT" dirty="0" err="1"/>
              <a:t>Process</a:t>
            </a:r>
            <a:r>
              <a:rPr lang="de-AT" dirty="0"/>
              <a:t> </a:t>
            </a:r>
            <a:r>
              <a:rPr lang="de-AT" dirty="0" err="1"/>
              <a:t>Improvement</a:t>
            </a:r>
            <a:r>
              <a:rPr lang="de-AT" dirty="0"/>
              <a:t> in </a:t>
            </a:r>
            <a:r>
              <a:rPr lang="de-AT" dirty="0" err="1"/>
              <a:t>the</a:t>
            </a:r>
            <a:r>
              <a:rPr lang="de-AT" dirty="0"/>
              <a:t> Service </a:t>
            </a:r>
            <a:r>
              <a:rPr lang="de-AT" dirty="0" err="1"/>
              <a:t>Sector</a:t>
            </a:r>
            <a:r>
              <a:rPr lang="de-AT" dirty="0"/>
              <a:t> , R. Messnarz. C. </a:t>
            </a:r>
            <a:r>
              <a:rPr lang="de-AT" dirty="0" err="1"/>
              <a:t>Stöckler</a:t>
            </a:r>
            <a:r>
              <a:rPr lang="de-AT" dirty="0"/>
              <a:t>, G. Velasco, G. </a:t>
            </a:r>
            <a:r>
              <a:rPr lang="de-AT" dirty="0" err="1"/>
              <a:t>O'Suilleabhain</a:t>
            </a:r>
            <a:r>
              <a:rPr lang="de-AT" dirty="0"/>
              <a:t>, A Learning Organisation Approach </a:t>
            </a:r>
            <a:r>
              <a:rPr lang="de-AT" dirty="0" err="1"/>
              <a:t>for</a:t>
            </a:r>
            <a:r>
              <a:rPr lang="de-AT" dirty="0"/>
              <a:t> </a:t>
            </a:r>
            <a:r>
              <a:rPr lang="de-AT" dirty="0" err="1"/>
              <a:t>Process</a:t>
            </a:r>
            <a:r>
              <a:rPr lang="de-AT" dirty="0"/>
              <a:t> </a:t>
            </a:r>
            <a:r>
              <a:rPr lang="de-AT" dirty="0" err="1"/>
              <a:t>Improvement</a:t>
            </a:r>
            <a:r>
              <a:rPr lang="de-AT" dirty="0"/>
              <a:t> in </a:t>
            </a:r>
            <a:r>
              <a:rPr lang="de-AT" dirty="0" err="1"/>
              <a:t>the</a:t>
            </a:r>
            <a:r>
              <a:rPr lang="de-AT" dirty="0"/>
              <a:t> Service </a:t>
            </a:r>
            <a:r>
              <a:rPr lang="de-AT" dirty="0" err="1"/>
              <a:t>Sector</a:t>
            </a:r>
            <a:r>
              <a:rPr lang="de-AT" dirty="0"/>
              <a:t>, in: </a:t>
            </a:r>
            <a:r>
              <a:rPr lang="de-AT" dirty="0" err="1"/>
              <a:t>Proceedings</a:t>
            </a:r>
            <a:r>
              <a:rPr lang="de-AT" dirty="0"/>
              <a:t> </a:t>
            </a:r>
            <a:r>
              <a:rPr lang="de-AT" dirty="0" err="1"/>
              <a:t>of</a:t>
            </a:r>
            <a:r>
              <a:rPr lang="de-AT" dirty="0"/>
              <a:t> </a:t>
            </a:r>
            <a:r>
              <a:rPr lang="de-AT" dirty="0" err="1"/>
              <a:t>the</a:t>
            </a:r>
            <a:r>
              <a:rPr lang="de-AT" dirty="0"/>
              <a:t> </a:t>
            </a:r>
            <a:r>
              <a:rPr lang="de-AT" dirty="0" err="1"/>
              <a:t>EuroSPI</a:t>
            </a:r>
            <a:r>
              <a:rPr lang="de-AT" dirty="0"/>
              <a:t> 1999 Conference, 25-27 </a:t>
            </a:r>
            <a:r>
              <a:rPr lang="de-AT" dirty="0" err="1"/>
              <a:t>October</a:t>
            </a:r>
            <a:r>
              <a:rPr lang="de-AT" dirty="0"/>
              <a:t> 1999, </a:t>
            </a:r>
            <a:r>
              <a:rPr lang="de-AT" dirty="0" err="1"/>
              <a:t>Pori</a:t>
            </a:r>
            <a:r>
              <a:rPr lang="de-AT" dirty="0"/>
              <a:t>, </a:t>
            </a:r>
            <a:r>
              <a:rPr lang="de-AT" dirty="0" err="1"/>
              <a:t>Finland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4487227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Bibliogr</a:t>
            </a:r>
            <a:r>
              <a:rPr lang="hu-HU" dirty="0" err="1"/>
              <a:t>áfia</a:t>
            </a:r>
            <a:endParaRPr lang="en-GB" dirty="0"/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 rotWithShape="1">
          <a:blip r:embed="rId3"/>
          <a:srcRect r="85412"/>
          <a:stretch/>
        </p:blipFill>
        <p:spPr>
          <a:xfrm>
            <a:off x="11582399" y="3723937"/>
            <a:ext cx="609601" cy="3134063"/>
          </a:xfrm>
          <a:prstGeom prst="rect">
            <a:avLst/>
          </a:prstGeom>
        </p:spPr>
      </p:pic>
      <p:sp>
        <p:nvSpPr>
          <p:cNvPr id="8" name="Szövegdoboz 7"/>
          <p:cNvSpPr txBox="1"/>
          <p:nvPr/>
        </p:nvSpPr>
        <p:spPr>
          <a:xfrm>
            <a:off x="1320800" y="2133600"/>
            <a:ext cx="95504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 startAt="5"/>
            </a:pPr>
            <a:r>
              <a:rPr lang="de-AT" dirty="0"/>
              <a:t>Reference: 	G. </a:t>
            </a:r>
            <a:r>
              <a:rPr lang="de-AT" dirty="0" err="1"/>
              <a:t>Spork</a:t>
            </a:r>
            <a:r>
              <a:rPr lang="de-AT" dirty="0"/>
              <a:t>, et. al, Establishment </a:t>
            </a:r>
            <a:r>
              <a:rPr lang="de-AT" dirty="0" err="1"/>
              <a:t>of</a:t>
            </a:r>
            <a:r>
              <a:rPr lang="de-AT" dirty="0"/>
              <a:t> a Performance </a:t>
            </a:r>
            <a:r>
              <a:rPr lang="de-AT" dirty="0" err="1"/>
              <a:t>Driven</a:t>
            </a:r>
            <a:r>
              <a:rPr lang="de-AT" dirty="0"/>
              <a:t> </a:t>
            </a:r>
            <a:r>
              <a:rPr lang="de-AT" dirty="0" err="1"/>
              <a:t>Improvement</a:t>
            </a:r>
            <a:r>
              <a:rPr lang="de-AT" dirty="0"/>
              <a:t> </a:t>
            </a:r>
            <a:r>
              <a:rPr lang="de-AT" dirty="0" err="1"/>
              <a:t>Program</a:t>
            </a:r>
            <a:r>
              <a:rPr lang="de-AT" dirty="0"/>
              <a:t>,  in : </a:t>
            </a:r>
            <a:r>
              <a:rPr lang="de-AT" dirty="0" err="1"/>
              <a:t>Proceedings</a:t>
            </a:r>
            <a:r>
              <a:rPr lang="de-AT" dirty="0"/>
              <a:t> </a:t>
            </a:r>
            <a:r>
              <a:rPr lang="de-AT" dirty="0" err="1"/>
              <a:t>of</a:t>
            </a:r>
            <a:r>
              <a:rPr lang="de-AT" dirty="0"/>
              <a:t> </a:t>
            </a:r>
            <a:r>
              <a:rPr lang="de-AT" dirty="0" err="1"/>
              <a:t>the</a:t>
            </a:r>
            <a:r>
              <a:rPr lang="de-AT" dirty="0"/>
              <a:t> </a:t>
            </a:r>
            <a:r>
              <a:rPr lang="de-AT" dirty="0" err="1"/>
              <a:t>EuroSPI</a:t>
            </a:r>
            <a:r>
              <a:rPr lang="de-AT" dirty="0"/>
              <a:t> 2007 Conference, Potsdam, Germany, Sept. 2007, also </a:t>
            </a:r>
            <a:r>
              <a:rPr lang="de-AT" dirty="0" err="1"/>
              <a:t>published</a:t>
            </a:r>
            <a:r>
              <a:rPr lang="de-AT" dirty="0"/>
              <a:t> in </a:t>
            </a:r>
            <a:r>
              <a:rPr lang="de-AT" dirty="0" err="1"/>
              <a:t>Wiley</a:t>
            </a:r>
            <a:r>
              <a:rPr lang="de-AT" dirty="0"/>
              <a:t> </a:t>
            </a:r>
            <a:r>
              <a:rPr lang="de-AT" dirty="0" err="1"/>
              <a:t>Interscience</a:t>
            </a:r>
            <a:r>
              <a:rPr lang="de-AT" dirty="0"/>
              <a:t> Journal, SPIP </a:t>
            </a:r>
            <a:r>
              <a:rPr lang="de-AT" dirty="0" err="1"/>
              <a:t>Proceeding</a:t>
            </a:r>
            <a:r>
              <a:rPr lang="de-AT" dirty="0"/>
              <a:t> in June 2008</a:t>
            </a:r>
          </a:p>
          <a:p>
            <a:pPr marL="457200" indent="-457200">
              <a:buFont typeface="+mj-lt"/>
              <a:buAutoNum type="arabicPeriod" startAt="5"/>
            </a:pPr>
            <a:endParaRPr lang="de-AT" dirty="0"/>
          </a:p>
          <a:p>
            <a:pPr marL="457200" indent="-457200">
              <a:buFont typeface="+mj-lt"/>
              <a:buAutoNum type="arabicPeriod" startAt="5"/>
            </a:pPr>
            <a:r>
              <a:rPr lang="de-AT" dirty="0"/>
              <a:t>Reference: Messnarz R., et. al., ORGANIC - </a:t>
            </a:r>
            <a:r>
              <a:rPr lang="de-AT" dirty="0" err="1"/>
              <a:t>Continuous</a:t>
            </a:r>
            <a:r>
              <a:rPr lang="de-AT" dirty="0"/>
              <a:t> Organisational Learning in Innovation </a:t>
            </a:r>
            <a:r>
              <a:rPr lang="de-AT" dirty="0" err="1"/>
              <a:t>and</a:t>
            </a:r>
            <a:r>
              <a:rPr lang="de-AT" dirty="0"/>
              <a:t> Companies, in: </a:t>
            </a:r>
            <a:r>
              <a:rPr lang="de-AT" dirty="0" err="1"/>
              <a:t>Proceedings</a:t>
            </a:r>
            <a:r>
              <a:rPr lang="de-AT" dirty="0"/>
              <a:t> </a:t>
            </a:r>
            <a:r>
              <a:rPr lang="de-AT" dirty="0" err="1"/>
              <a:t>of</a:t>
            </a:r>
            <a:r>
              <a:rPr lang="de-AT" dirty="0"/>
              <a:t> </a:t>
            </a:r>
            <a:r>
              <a:rPr lang="de-AT" dirty="0" err="1"/>
              <a:t>the</a:t>
            </a:r>
            <a:r>
              <a:rPr lang="de-AT" dirty="0"/>
              <a:t> E2005 Conference, E-Work </a:t>
            </a:r>
            <a:r>
              <a:rPr lang="de-AT" dirty="0" err="1"/>
              <a:t>and</a:t>
            </a:r>
            <a:r>
              <a:rPr lang="de-AT" dirty="0"/>
              <a:t> E-</a:t>
            </a:r>
            <a:r>
              <a:rPr lang="de-AT" dirty="0" err="1"/>
              <a:t>commerce</a:t>
            </a:r>
            <a:r>
              <a:rPr lang="de-AT" dirty="0"/>
              <a:t>, </a:t>
            </a:r>
            <a:r>
              <a:rPr lang="de-AT" dirty="0" err="1"/>
              <a:t>Novel</a:t>
            </a:r>
            <a:r>
              <a:rPr lang="de-AT" dirty="0"/>
              <a:t> </a:t>
            </a:r>
            <a:r>
              <a:rPr lang="de-AT" dirty="0" err="1"/>
              <a:t>solutions</a:t>
            </a:r>
            <a:r>
              <a:rPr lang="de-AT" dirty="0"/>
              <a:t> </a:t>
            </a:r>
            <a:r>
              <a:rPr lang="de-AT" dirty="0" err="1"/>
              <a:t>for</a:t>
            </a:r>
            <a:r>
              <a:rPr lang="de-AT" dirty="0"/>
              <a:t> a global </a:t>
            </a:r>
            <a:r>
              <a:rPr lang="de-AT" dirty="0" err="1"/>
              <a:t>networked</a:t>
            </a:r>
            <a:r>
              <a:rPr lang="de-AT" dirty="0"/>
              <a:t> </a:t>
            </a:r>
            <a:r>
              <a:rPr lang="de-AT" dirty="0" err="1"/>
              <a:t>economy</a:t>
            </a:r>
            <a:r>
              <a:rPr lang="de-AT" dirty="0"/>
              <a:t>, </a:t>
            </a:r>
            <a:r>
              <a:rPr lang="de-AT" dirty="0" err="1"/>
              <a:t>eds</a:t>
            </a:r>
            <a:r>
              <a:rPr lang="de-AT" dirty="0"/>
              <a:t>. Brian Stanford Smith, Enrica </a:t>
            </a:r>
            <a:r>
              <a:rPr lang="de-AT" dirty="0" err="1"/>
              <a:t>Chiozza</a:t>
            </a:r>
            <a:r>
              <a:rPr lang="de-AT" dirty="0"/>
              <a:t>, IOS Press, Amsterdam, Berlin, Oxford, Tokyo, Washington, 2004 </a:t>
            </a:r>
          </a:p>
          <a:p>
            <a:pPr marL="457200" indent="-457200">
              <a:buFont typeface="+mj-lt"/>
              <a:buAutoNum type="arabicPeriod" startAt="5"/>
            </a:pPr>
            <a:endParaRPr lang="de-AT" dirty="0"/>
          </a:p>
          <a:p>
            <a:pPr marL="457200" indent="-457200">
              <a:buFont typeface="+mj-lt"/>
              <a:buAutoNum type="arabicPeriod" startAt="5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31491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Hasznos linkek</a:t>
            </a:r>
            <a:endParaRPr lang="en-US" dirty="0"/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 rotWithShape="1">
          <a:blip r:embed="rId3"/>
          <a:srcRect r="85412"/>
          <a:stretch/>
        </p:blipFill>
        <p:spPr>
          <a:xfrm>
            <a:off x="11582399" y="3723937"/>
            <a:ext cx="609601" cy="3134063"/>
          </a:xfrm>
          <a:prstGeom prst="rect">
            <a:avLst/>
          </a:prstGeom>
        </p:spPr>
      </p:pic>
      <p:sp>
        <p:nvSpPr>
          <p:cNvPr id="8" name="Szövegdoboz 7"/>
          <p:cNvSpPr txBox="1"/>
          <p:nvPr/>
        </p:nvSpPr>
        <p:spPr>
          <a:xfrm>
            <a:off x="3508943" y="2114000"/>
            <a:ext cx="60906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hlinkClick r:id="rId4"/>
              </a:rPr>
              <a:t>https://www.etwinning.net/hu/pub/index.htm</a:t>
            </a:r>
            <a:r>
              <a:rPr lang="en-US" sz="2400" dirty="0"/>
              <a:t> </a:t>
            </a:r>
            <a:endParaRPr lang="hu-HU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7701" y="1924838"/>
            <a:ext cx="1829898" cy="12446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8497" y="3356916"/>
            <a:ext cx="2300446" cy="983462"/>
          </a:xfrm>
          <a:prstGeom prst="rect">
            <a:avLst/>
          </a:prstGeom>
        </p:spPr>
      </p:pic>
      <p:sp>
        <p:nvSpPr>
          <p:cNvPr id="9" name="Szövegdoboz 7"/>
          <p:cNvSpPr txBox="1"/>
          <p:nvPr/>
        </p:nvSpPr>
        <p:spPr>
          <a:xfrm>
            <a:off x="3685405" y="3617814"/>
            <a:ext cx="60906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hlinkClick r:id="rId7"/>
              </a:rPr>
              <a:t>http://europass.cedefop.europa.eu/</a:t>
            </a:r>
            <a:r>
              <a:rPr lang="en-US" sz="2400" dirty="0"/>
              <a:t> </a:t>
            </a:r>
            <a:endParaRPr lang="hu-HU" sz="2400" dirty="0"/>
          </a:p>
        </p:txBody>
      </p:sp>
    </p:spTree>
    <p:extLst>
      <p:ext uri="{BB962C8B-B14F-4D97-AF65-F5344CB8AC3E}">
        <p14:creationId xmlns:p14="http://schemas.microsoft.com/office/powerpoint/2010/main" val="38636684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1384196"/>
          </a:xfrm>
        </p:spPr>
        <p:txBody>
          <a:bodyPr>
            <a:normAutofit lnSpcReduction="10000"/>
          </a:bodyPr>
          <a:lstStyle/>
          <a:p>
            <a:r>
              <a:rPr lang="hu-HU" dirty="0"/>
              <a:t>Ez a tananyag az </a:t>
            </a:r>
            <a:r>
              <a:rPr lang="hu-HU" dirty="0" err="1"/>
              <a:t>InnoTeach</a:t>
            </a:r>
            <a:r>
              <a:rPr lang="hu-HU" dirty="0"/>
              <a:t> Project C1 tréningen hangzott el, 2017 július 12-én, Budapesten. </a:t>
            </a:r>
          </a:p>
          <a:p>
            <a:r>
              <a:rPr lang="hu-HU" dirty="0" err="1"/>
              <a:t>All</a:t>
            </a:r>
            <a:r>
              <a:rPr lang="hu-HU" dirty="0"/>
              <a:t> </a:t>
            </a:r>
            <a:r>
              <a:rPr lang="hu-HU" dirty="0" err="1"/>
              <a:t>content</a:t>
            </a:r>
            <a:r>
              <a:rPr lang="hu-HU" dirty="0"/>
              <a:t> of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training</a:t>
            </a:r>
            <a:r>
              <a:rPr lang="hu-HU" dirty="0"/>
              <a:t> is </a:t>
            </a:r>
            <a:r>
              <a:rPr lang="hu-HU" dirty="0" err="1"/>
              <a:t>Copyrighted</a:t>
            </a:r>
            <a:r>
              <a:rPr lang="hu-HU" dirty="0"/>
              <a:t> / </a:t>
            </a:r>
            <a:r>
              <a:rPr lang="hu-HU" dirty="0" err="1"/>
              <a:t>Creative</a:t>
            </a:r>
            <a:r>
              <a:rPr lang="hu-HU" dirty="0"/>
              <a:t> </a:t>
            </a:r>
            <a:r>
              <a:rPr lang="hu-HU" dirty="0" err="1"/>
              <a:t>Commons</a:t>
            </a:r>
            <a:r>
              <a:rPr lang="hu-HU" dirty="0"/>
              <a:t> / free / etc.</a:t>
            </a:r>
          </a:p>
          <a:p>
            <a:endParaRPr lang="hu-HU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9094" y="425003"/>
            <a:ext cx="3496614" cy="3786389"/>
          </a:xfrm>
        </p:spPr>
        <p:txBody>
          <a:bodyPr>
            <a:normAutofit lnSpcReduction="10000"/>
          </a:bodyPr>
          <a:lstStyle/>
          <a:p>
            <a:r>
              <a:rPr lang="en-US" sz="2400" b="1" baseline="30000" dirty="0"/>
              <a:t>English title</a:t>
            </a:r>
            <a:r>
              <a:rPr lang="en-US" sz="2400" baseline="30000" dirty="0"/>
              <a:t>: LET’S BE INNOVATIVE! Development of Creativity, Innovation and Entrepreneurship for Primary School Teachers</a:t>
            </a:r>
          </a:p>
          <a:p>
            <a:r>
              <a:rPr lang="en-GB" sz="2400" b="1" baseline="30000" dirty="0"/>
              <a:t>Acronym</a:t>
            </a:r>
            <a:r>
              <a:rPr lang="en-GB" sz="2400" baseline="30000" dirty="0"/>
              <a:t>: </a:t>
            </a:r>
            <a:r>
              <a:rPr lang="en-GB" sz="2400" baseline="30000" dirty="0" err="1"/>
              <a:t>InnoTeach</a:t>
            </a:r>
            <a:endParaRPr lang="en-GB" sz="2400" baseline="30000" dirty="0"/>
          </a:p>
          <a:p>
            <a:r>
              <a:rPr lang="en-GB" sz="2400" b="1" baseline="30000" dirty="0"/>
              <a:t>Project n°: </a:t>
            </a:r>
            <a:r>
              <a:rPr lang="en-GB" sz="2400" baseline="30000" dirty="0"/>
              <a:t>2016-1-SI01-KA201-021641</a:t>
            </a:r>
          </a:p>
          <a:p>
            <a:r>
              <a:rPr lang="en-GB" sz="2400" b="1" baseline="30000" dirty="0"/>
              <a:t>Project leader and coordinator:</a:t>
            </a:r>
            <a:r>
              <a:rPr lang="en-GB" sz="2400" baseline="30000" dirty="0"/>
              <a:t> </a:t>
            </a:r>
            <a:r>
              <a:rPr lang="en-GB" sz="2400" baseline="30000" dirty="0" err="1"/>
              <a:t>Korona</a:t>
            </a:r>
            <a:r>
              <a:rPr lang="en-GB" sz="2400" baseline="30000" dirty="0"/>
              <a:t> plus </a:t>
            </a:r>
            <a:r>
              <a:rPr lang="en-GB" sz="2400" baseline="30000" dirty="0" err="1"/>
              <a:t>d.o.o</a:t>
            </a:r>
            <a:r>
              <a:rPr lang="en-GB" sz="2400" baseline="30000" dirty="0"/>
              <a:t>., </a:t>
            </a:r>
            <a:r>
              <a:rPr lang="en-GB" sz="2400" baseline="30000" dirty="0" err="1"/>
              <a:t>Institut</a:t>
            </a:r>
            <a:r>
              <a:rPr lang="en-GB" sz="2400" baseline="30000" dirty="0"/>
              <a:t> </a:t>
            </a:r>
            <a:r>
              <a:rPr lang="en-GB" sz="2400" baseline="30000" dirty="0" err="1"/>
              <a:t>za</a:t>
            </a:r>
            <a:r>
              <a:rPr lang="en-GB" sz="2400" baseline="30000" dirty="0"/>
              <a:t> </a:t>
            </a:r>
            <a:r>
              <a:rPr lang="en-GB" sz="2400" baseline="30000" dirty="0" err="1"/>
              <a:t>inovativnost</a:t>
            </a:r>
            <a:r>
              <a:rPr lang="en-GB" sz="2400" baseline="30000" dirty="0"/>
              <a:t> in </a:t>
            </a:r>
            <a:r>
              <a:rPr lang="en-GB" sz="2400" baseline="30000" dirty="0" err="1"/>
              <a:t>tehnologijo</a:t>
            </a:r>
            <a:r>
              <a:rPr lang="en-GB" sz="2400" baseline="30000" dirty="0"/>
              <a:t>, Slovenia</a:t>
            </a:r>
          </a:p>
          <a:p>
            <a:r>
              <a:rPr lang="en-GB" sz="2400" b="1" baseline="30000" dirty="0"/>
              <a:t>Programme:</a:t>
            </a:r>
            <a:r>
              <a:rPr lang="en-GB" sz="2400" baseline="30000" dirty="0"/>
              <a:t> Erasmus+ Strategic Partnership</a:t>
            </a:r>
          </a:p>
          <a:p>
            <a:r>
              <a:rPr lang="en-GB" sz="2400" b="1" baseline="30000" dirty="0"/>
              <a:t>Contact:</a:t>
            </a:r>
            <a:r>
              <a:rPr lang="en-GB" sz="2400" baseline="30000" dirty="0"/>
              <a:t> Ms. </a:t>
            </a:r>
            <a:r>
              <a:rPr lang="en-GB" sz="2400" baseline="30000" dirty="0" err="1"/>
              <a:t>Urška</a:t>
            </a:r>
            <a:r>
              <a:rPr lang="en-GB" sz="2400" baseline="30000" dirty="0"/>
              <a:t> </a:t>
            </a:r>
            <a:r>
              <a:rPr lang="en-GB" sz="2400" baseline="30000" dirty="0" err="1"/>
              <a:t>Mrgole</a:t>
            </a:r>
            <a:r>
              <a:rPr lang="en-GB" sz="2400" baseline="30000" dirty="0"/>
              <a:t> – </a:t>
            </a:r>
            <a:r>
              <a:rPr lang="en-GB" sz="2400" baseline="30000" dirty="0" err="1"/>
              <a:t>info@innovation.si</a:t>
            </a:r>
            <a:endParaRPr lang="en-US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6900" y="1909357"/>
            <a:ext cx="2745227" cy="1661291"/>
          </a:xfrm>
          <a:prstGeom prst="rect">
            <a:avLst/>
          </a:prstGeom>
        </p:spPr>
      </p:pic>
      <p:pic>
        <p:nvPicPr>
          <p:cNvPr id="8" name="Kép 7"/>
          <p:cNvPicPr>
            <a:picLocks noChangeAspect="1"/>
          </p:cNvPicPr>
          <p:nvPr/>
        </p:nvPicPr>
        <p:blipFill rotWithShape="1">
          <a:blip r:embed="rId4"/>
          <a:srcRect r="85412"/>
          <a:stretch/>
        </p:blipFill>
        <p:spPr>
          <a:xfrm>
            <a:off x="-1" y="4414183"/>
            <a:ext cx="609601" cy="2443817"/>
          </a:xfrm>
          <a:prstGeom prst="rect">
            <a:avLst/>
          </a:prstGeom>
        </p:spPr>
      </p:pic>
      <p:pic>
        <p:nvPicPr>
          <p:cNvPr id="9" name="Kép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05300" y="5989320"/>
            <a:ext cx="7698277" cy="837451"/>
          </a:xfrm>
          <a:prstGeom prst="rect">
            <a:avLst/>
          </a:prstGeom>
        </p:spPr>
      </p:pic>
      <p:sp>
        <p:nvSpPr>
          <p:cNvPr id="10" name="Téglalap 9"/>
          <p:cNvSpPr/>
          <p:nvPr/>
        </p:nvSpPr>
        <p:spPr>
          <a:xfrm>
            <a:off x="6446900" y="3761553"/>
            <a:ext cx="33525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dirty="0" err="1"/>
              <a:t>InnoTeach</a:t>
            </a:r>
            <a:r>
              <a:rPr lang="hu-HU" dirty="0"/>
              <a:t> </a:t>
            </a:r>
            <a:r>
              <a:rPr lang="hu-HU" dirty="0" err="1"/>
              <a:t>Consortium</a:t>
            </a:r>
            <a:r>
              <a:rPr lang="hu-HU" dirty="0"/>
              <a:t> 2016-2017</a:t>
            </a:r>
            <a:endParaRPr lang="en-US" dirty="0"/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00600" y="4321790"/>
            <a:ext cx="7032566" cy="1779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15168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ép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5300" y="5989320"/>
            <a:ext cx="7698277" cy="83745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378" r="3743"/>
          <a:stretch/>
        </p:blipFill>
        <p:spPr>
          <a:xfrm>
            <a:off x="3792669" y="0"/>
            <a:ext cx="8399331" cy="68580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67781"/>
            <a:ext cx="4090737" cy="4032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44295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 rotWithShape="1">
          <a:blip r:embed="rId3"/>
          <a:srcRect r="85412"/>
          <a:stretch/>
        </p:blipFill>
        <p:spPr>
          <a:xfrm>
            <a:off x="-1" y="3723937"/>
            <a:ext cx="609601" cy="3134063"/>
          </a:xfrm>
          <a:prstGeom prst="rect">
            <a:avLst/>
          </a:prstGeom>
        </p:spPr>
      </p:pic>
      <p:sp>
        <p:nvSpPr>
          <p:cNvPr id="8" name="Téglalap 7"/>
          <p:cNvSpPr/>
          <p:nvPr/>
        </p:nvSpPr>
        <p:spPr>
          <a:xfrm>
            <a:off x="-1" y="6035040"/>
            <a:ext cx="9459885" cy="82296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5874129"/>
            <a:ext cx="9044247" cy="983871"/>
          </a:xfrm>
          <a:prstGeom prst="rect">
            <a:avLst/>
          </a:prstGeom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1097280" y="2953136"/>
            <a:ext cx="10058400" cy="13719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4800" dirty="0"/>
              <a:t>A prezentáció </a:t>
            </a:r>
          </a:p>
          <a:p>
            <a:r>
              <a:rPr lang="hu-HU" sz="4800" dirty="0"/>
              <a:t>sablonját készítette:</a:t>
            </a:r>
            <a:endParaRPr lang="en-US" sz="4800" dirty="0"/>
          </a:p>
        </p:txBody>
      </p:sp>
      <p:sp>
        <p:nvSpPr>
          <p:cNvPr id="11" name="Text Placeholder 2"/>
          <p:cNvSpPr txBox="1">
            <a:spLocks/>
          </p:cNvSpPr>
          <p:nvPr/>
        </p:nvSpPr>
        <p:spPr>
          <a:xfrm>
            <a:off x="6675600" y="4466335"/>
            <a:ext cx="4737291" cy="5832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2400" kern="1200" cap="all" spc="20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dirty="0"/>
              <a:t>Zsolt Lengyel, </a:t>
            </a:r>
            <a:r>
              <a:rPr lang="hu-HU" dirty="0" err="1"/>
              <a:t>jános</a:t>
            </a:r>
            <a:r>
              <a:rPr lang="hu-HU" dirty="0"/>
              <a:t> szabó</a:t>
            </a:r>
            <a:endParaRPr lang="en-US" sz="20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3244" y="1388661"/>
            <a:ext cx="5199647" cy="2661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504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Bevezetés</a:t>
            </a:r>
            <a:endParaRPr lang="en-GB" dirty="0"/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 rotWithShape="1">
          <a:blip r:embed="rId3"/>
          <a:srcRect r="85412"/>
          <a:stretch/>
        </p:blipFill>
        <p:spPr>
          <a:xfrm>
            <a:off x="11582399" y="3723937"/>
            <a:ext cx="609601" cy="3134063"/>
          </a:xfrm>
          <a:prstGeom prst="rect">
            <a:avLst/>
          </a:prstGeom>
        </p:spPr>
      </p:pic>
      <p:sp>
        <p:nvSpPr>
          <p:cNvPr id="8" name="Szövegdoboz 7"/>
          <p:cNvSpPr txBox="1"/>
          <p:nvPr/>
        </p:nvSpPr>
        <p:spPr>
          <a:xfrm>
            <a:off x="1320800" y="2133600"/>
            <a:ext cx="9550400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2400" dirty="0"/>
              <a:t>U1.E2</a:t>
            </a:r>
            <a:r>
              <a:rPr lang="hu-HU" sz="2400" dirty="0"/>
              <a:t> Ötletek létrehozása és értékelése</a:t>
            </a:r>
          </a:p>
          <a:p>
            <a:endParaRPr lang="hu-HU" sz="2000" dirty="0"/>
          </a:p>
          <a:p>
            <a:r>
              <a:rPr lang="en-US" sz="2000" dirty="0" err="1"/>
              <a:t>Ebben</a:t>
            </a:r>
            <a:r>
              <a:rPr lang="en-US" sz="2000" dirty="0"/>
              <a:t> a </a:t>
            </a:r>
            <a:r>
              <a:rPr lang="en-US" sz="2000" dirty="0" err="1"/>
              <a:t>szakaszban</a:t>
            </a:r>
            <a:r>
              <a:rPr lang="en-US" sz="2000" dirty="0"/>
              <a:t> </a:t>
            </a:r>
            <a:r>
              <a:rPr lang="en-US" sz="2000" dirty="0" err="1"/>
              <a:t>foglalkozunk</a:t>
            </a:r>
            <a:r>
              <a:rPr lang="en-US" sz="2000" dirty="0"/>
              <a:t> </a:t>
            </a:r>
            <a:r>
              <a:rPr lang="en-US" sz="2000" dirty="0" err="1"/>
              <a:t>az</a:t>
            </a:r>
            <a:r>
              <a:rPr lang="en-US" sz="2000" dirty="0"/>
              <a:t> </a:t>
            </a:r>
            <a:r>
              <a:rPr lang="en-US" sz="2000" dirty="0" err="1"/>
              <a:t>ötlet</a:t>
            </a:r>
            <a:r>
              <a:rPr lang="en-US" sz="2000" dirty="0"/>
              <a:t> </a:t>
            </a:r>
            <a:r>
              <a:rPr lang="en-US" sz="2000" dirty="0" err="1"/>
              <a:t>létrehozásával</a:t>
            </a:r>
            <a:r>
              <a:rPr lang="en-US" sz="2000" dirty="0"/>
              <a:t> </a:t>
            </a:r>
            <a:r>
              <a:rPr lang="en-US" sz="2000" dirty="0" err="1"/>
              <a:t>és</a:t>
            </a:r>
            <a:r>
              <a:rPr lang="en-US" sz="2000" dirty="0"/>
              <a:t> </a:t>
            </a:r>
            <a:r>
              <a:rPr lang="en-US" sz="2000" dirty="0" err="1"/>
              <a:t>értékelésével</a:t>
            </a:r>
            <a:r>
              <a:rPr lang="en-US" sz="2000" dirty="0"/>
              <a:t>. A </a:t>
            </a:r>
            <a:r>
              <a:rPr lang="en-US" sz="2000" dirty="0" err="1"/>
              <a:t>tanárok</a:t>
            </a:r>
            <a:r>
              <a:rPr lang="en-US" sz="2000" dirty="0"/>
              <a:t> </a:t>
            </a:r>
            <a:r>
              <a:rPr lang="en-US" sz="2000" dirty="0" err="1"/>
              <a:t>megtanulják</a:t>
            </a:r>
            <a:r>
              <a:rPr lang="en-US" sz="2000" dirty="0"/>
              <a:t> a </a:t>
            </a:r>
            <a:r>
              <a:rPr lang="en-US" sz="2000" dirty="0" err="1"/>
              <a:t>problémák</a:t>
            </a:r>
            <a:r>
              <a:rPr lang="en-US" sz="2000" dirty="0"/>
              <a:t> </a:t>
            </a:r>
            <a:r>
              <a:rPr lang="en-US" sz="2000" dirty="0" err="1"/>
              <a:t>és</a:t>
            </a:r>
            <a:r>
              <a:rPr lang="en-US" sz="2000" dirty="0"/>
              <a:t> a </a:t>
            </a:r>
            <a:r>
              <a:rPr lang="en-US" sz="2000" dirty="0" err="1"/>
              <a:t>fejlesztési</a:t>
            </a:r>
            <a:r>
              <a:rPr lang="en-US" sz="2000" dirty="0"/>
              <a:t> </a:t>
            </a:r>
            <a:r>
              <a:rPr lang="en-US" sz="2000" dirty="0" err="1"/>
              <a:t>lehetőségek</a:t>
            </a:r>
            <a:r>
              <a:rPr lang="en-US" sz="2000" dirty="0"/>
              <a:t> </a:t>
            </a:r>
            <a:r>
              <a:rPr lang="en-US" sz="2000" dirty="0" err="1"/>
              <a:t>elemzésére</a:t>
            </a:r>
            <a:r>
              <a:rPr lang="en-US" sz="2000" dirty="0"/>
              <a:t> </a:t>
            </a:r>
            <a:r>
              <a:rPr lang="en-US" sz="2000" dirty="0" err="1"/>
              <a:t>szolgáló</a:t>
            </a:r>
            <a:r>
              <a:rPr lang="en-US" sz="2000" dirty="0"/>
              <a:t> </a:t>
            </a:r>
            <a:r>
              <a:rPr lang="en-US" sz="2000" dirty="0" err="1"/>
              <a:t>módszereket</a:t>
            </a:r>
            <a:r>
              <a:rPr lang="en-US" sz="2000" dirty="0"/>
              <a:t>. </a:t>
            </a:r>
            <a:r>
              <a:rPr lang="en-US" sz="2000" dirty="0" err="1"/>
              <a:t>Ez</a:t>
            </a:r>
            <a:r>
              <a:rPr lang="en-US" sz="2000" dirty="0"/>
              <a:t> </a:t>
            </a:r>
            <a:r>
              <a:rPr lang="en-US" sz="2000" dirty="0" err="1"/>
              <a:t>olyan</a:t>
            </a:r>
            <a:r>
              <a:rPr lang="en-US" sz="2000" dirty="0"/>
              <a:t> </a:t>
            </a:r>
            <a:r>
              <a:rPr lang="en-US" sz="2000" dirty="0" err="1"/>
              <a:t>módszerekre</a:t>
            </a:r>
            <a:r>
              <a:rPr lang="en-US" sz="2000" dirty="0"/>
              <a:t> </a:t>
            </a:r>
            <a:r>
              <a:rPr lang="en-US" sz="2000" dirty="0" err="1"/>
              <a:t>vonatkozik</a:t>
            </a:r>
            <a:r>
              <a:rPr lang="en-US" sz="2000" dirty="0"/>
              <a:t>, mint:</a:t>
            </a:r>
            <a:endParaRPr lang="hu-HU" sz="2000" dirty="0"/>
          </a:p>
          <a:p>
            <a:r>
              <a:rPr lang="en-US" sz="2000" dirty="0"/>
              <a:t>•	</a:t>
            </a:r>
            <a:r>
              <a:rPr lang="hu-HU" sz="2000" dirty="0"/>
              <a:t>ötletroham (</a:t>
            </a:r>
            <a:r>
              <a:rPr lang="en-US" sz="2000" dirty="0"/>
              <a:t>brainstorming</a:t>
            </a:r>
            <a:r>
              <a:rPr lang="hu-HU" sz="2000" dirty="0"/>
              <a:t>)</a:t>
            </a:r>
            <a:r>
              <a:rPr lang="en-US" sz="2000" dirty="0"/>
              <a:t> </a:t>
            </a:r>
          </a:p>
          <a:p>
            <a:r>
              <a:rPr lang="en-US" sz="2000" dirty="0"/>
              <a:t>•	</a:t>
            </a:r>
            <a:r>
              <a:rPr lang="en-US" sz="2000" dirty="0" err="1"/>
              <a:t>brainwriting</a:t>
            </a:r>
            <a:endParaRPr lang="en-US" sz="2000" dirty="0"/>
          </a:p>
          <a:p>
            <a:r>
              <a:rPr lang="en-US" sz="2000" dirty="0"/>
              <a:t>•	</a:t>
            </a:r>
            <a:r>
              <a:rPr lang="hu-HU" sz="2000" dirty="0"/>
              <a:t>Siker kulcstényezői módszer</a:t>
            </a:r>
            <a:endParaRPr lang="en-US" sz="2000" dirty="0"/>
          </a:p>
          <a:p>
            <a:r>
              <a:rPr lang="en-US" sz="2000" dirty="0"/>
              <a:t>•	SWOT</a:t>
            </a:r>
            <a:r>
              <a:rPr lang="hu-HU" sz="2000" dirty="0" err="1"/>
              <a:t>-analízis</a:t>
            </a:r>
            <a:endParaRPr lang="en-US" sz="2000" dirty="0"/>
          </a:p>
          <a:p>
            <a:r>
              <a:rPr lang="en-US" sz="2000" dirty="0"/>
              <a:t>•	+/- </a:t>
            </a:r>
            <a:r>
              <a:rPr lang="en-US" sz="2000" dirty="0" err="1"/>
              <a:t>techni</a:t>
            </a:r>
            <a:r>
              <a:rPr lang="hu-HU" sz="2000" dirty="0" err="1"/>
              <a:t>ka</a:t>
            </a:r>
            <a:endParaRPr lang="en-US" sz="2400" dirty="0"/>
          </a:p>
          <a:p>
            <a:r>
              <a:rPr lang="en-US" sz="2000" dirty="0"/>
              <a:t>•	</a:t>
            </a:r>
            <a:r>
              <a:rPr lang="hu-HU" sz="2000" dirty="0" err="1"/>
              <a:t>stb</a:t>
            </a:r>
            <a:r>
              <a:rPr lang="en-US" sz="2000" dirty="0"/>
              <a:t>.</a:t>
            </a:r>
            <a:endParaRPr lang="en-US" sz="2400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8720937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 bemutatásra kerülő módszerek:</a:t>
            </a:r>
            <a:endParaRPr lang="en-GB" dirty="0"/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 rotWithShape="1">
          <a:blip r:embed="rId3"/>
          <a:srcRect r="85412"/>
          <a:stretch/>
        </p:blipFill>
        <p:spPr>
          <a:xfrm>
            <a:off x="11582399" y="3723937"/>
            <a:ext cx="609601" cy="3134063"/>
          </a:xfrm>
          <a:prstGeom prst="rect">
            <a:avLst/>
          </a:prstGeom>
        </p:spPr>
      </p:pic>
      <p:sp>
        <p:nvSpPr>
          <p:cNvPr id="8" name="Szövegdoboz 7"/>
          <p:cNvSpPr txBox="1"/>
          <p:nvPr/>
        </p:nvSpPr>
        <p:spPr>
          <a:xfrm>
            <a:off x="1320800" y="2133600"/>
            <a:ext cx="9550400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dirty="0"/>
              <a:t>Módszerek innováció kezdéséhez / azonosított problémák megoldásához</a:t>
            </a:r>
            <a:endParaRPr lang="en-GB" sz="2400" dirty="0"/>
          </a:p>
          <a:p>
            <a:endParaRPr lang="en-GB" sz="2000" dirty="0"/>
          </a:p>
          <a:p>
            <a:r>
              <a:rPr lang="en-US" sz="2000" dirty="0"/>
              <a:t>•	</a:t>
            </a:r>
            <a:r>
              <a:rPr lang="hu-HU" sz="2000" dirty="0"/>
              <a:t>ötletroham (</a:t>
            </a:r>
            <a:r>
              <a:rPr lang="en-US" sz="2000" dirty="0"/>
              <a:t>brainstorming</a:t>
            </a:r>
            <a:r>
              <a:rPr lang="hu-HU" sz="2000" dirty="0"/>
              <a:t>)</a:t>
            </a:r>
            <a:r>
              <a:rPr lang="en-US" sz="2000" dirty="0"/>
              <a:t> </a:t>
            </a:r>
          </a:p>
          <a:p>
            <a:r>
              <a:rPr lang="en-US" sz="2000" dirty="0"/>
              <a:t>•	</a:t>
            </a:r>
            <a:r>
              <a:rPr lang="en-US" sz="2000" dirty="0" err="1"/>
              <a:t>brainwriting</a:t>
            </a:r>
            <a:endParaRPr lang="en-US" sz="2000" dirty="0"/>
          </a:p>
          <a:p>
            <a:r>
              <a:rPr lang="en-US" sz="2000" dirty="0"/>
              <a:t>•	</a:t>
            </a:r>
            <a:r>
              <a:rPr lang="hu-HU" sz="2000" dirty="0"/>
              <a:t>Siker kulcstényezői módszer</a:t>
            </a:r>
            <a:endParaRPr lang="en-US" sz="2000" dirty="0"/>
          </a:p>
          <a:p>
            <a:r>
              <a:rPr lang="en-US" sz="2000" dirty="0"/>
              <a:t>•	SWOT</a:t>
            </a:r>
            <a:r>
              <a:rPr lang="hu-HU" sz="2000" dirty="0" err="1"/>
              <a:t>-analízis</a:t>
            </a:r>
            <a:endParaRPr lang="en-US" sz="2000" dirty="0"/>
          </a:p>
          <a:p>
            <a:r>
              <a:rPr lang="en-US" sz="2000" dirty="0"/>
              <a:t>•	+/- </a:t>
            </a:r>
            <a:r>
              <a:rPr lang="en-US" sz="2000" dirty="0" err="1"/>
              <a:t>techni</a:t>
            </a:r>
            <a:r>
              <a:rPr lang="hu-HU" sz="2000" dirty="0" err="1"/>
              <a:t>ka</a:t>
            </a:r>
            <a:endParaRPr lang="en-US" sz="2400" dirty="0"/>
          </a:p>
          <a:p>
            <a:r>
              <a:rPr lang="en-US" sz="2000" dirty="0"/>
              <a:t>•	</a:t>
            </a:r>
            <a:r>
              <a:rPr lang="hu-HU" sz="2000" dirty="0" err="1"/>
              <a:t>stb</a:t>
            </a:r>
            <a:r>
              <a:rPr lang="en-US" sz="2000" dirty="0"/>
              <a:t>.</a:t>
            </a: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sz="2400" dirty="0"/>
          </a:p>
        </p:txBody>
      </p:sp>
    </p:spTree>
    <p:extLst>
      <p:ext uri="{BB962C8B-B14F-4D97-AF65-F5344CB8AC3E}">
        <p14:creationId xmlns:p14="http://schemas.microsoft.com/office/powerpoint/2010/main" val="11659452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 rotWithShape="1">
          <a:blip r:embed="rId3"/>
          <a:srcRect r="85412"/>
          <a:stretch/>
        </p:blipFill>
        <p:spPr>
          <a:xfrm>
            <a:off x="11582399" y="3723937"/>
            <a:ext cx="609601" cy="3134063"/>
          </a:xfrm>
          <a:prstGeom prst="rect">
            <a:avLst/>
          </a:prstGeom>
        </p:spPr>
      </p:pic>
      <p:sp>
        <p:nvSpPr>
          <p:cNvPr id="4" name="Szövegdoboz 3"/>
          <p:cNvSpPr txBox="1"/>
          <p:nvPr/>
        </p:nvSpPr>
        <p:spPr>
          <a:xfrm>
            <a:off x="627742" y="386570"/>
            <a:ext cx="1066338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dirty="0"/>
              <a:t>Ötletroham (b</a:t>
            </a:r>
            <a:r>
              <a:rPr lang="en-GB" sz="2400" dirty="0" err="1"/>
              <a:t>rainstorming</a:t>
            </a:r>
            <a:r>
              <a:rPr lang="hu-HU" sz="2400" dirty="0"/>
              <a:t>)</a:t>
            </a:r>
            <a:endParaRPr lang="en-GB" sz="2400" dirty="0"/>
          </a:p>
          <a:p>
            <a:endParaRPr lang="en-GB" sz="2000" dirty="0"/>
          </a:p>
          <a:p>
            <a:pPr marL="342900" indent="-342900">
              <a:buFont typeface="Calibri" panose="020F0502020204030204" pitchFamily="34" charset="0"/>
              <a:buChar char="–"/>
            </a:pPr>
            <a:r>
              <a:rPr lang="hu-HU" sz="2000" dirty="0"/>
              <a:t>Ne ítéljünk el semmi ötletet</a:t>
            </a:r>
            <a:endParaRPr lang="en-GB" sz="2000" dirty="0"/>
          </a:p>
          <a:p>
            <a:pPr marL="342900" indent="-342900">
              <a:buFont typeface="Calibri" panose="020F0502020204030204" pitchFamily="34" charset="0"/>
              <a:buChar char="–"/>
            </a:pPr>
            <a:r>
              <a:rPr lang="hu-HU" sz="2000" dirty="0"/>
              <a:t>Bátorítsuk a vad vagy eltúlzott ötleteket is</a:t>
            </a:r>
            <a:endParaRPr lang="en-GB" sz="2000" dirty="0"/>
          </a:p>
          <a:p>
            <a:pPr marL="342900" indent="-342900">
              <a:buFont typeface="Calibri" panose="020F0502020204030204" pitchFamily="34" charset="0"/>
              <a:buChar char="–"/>
            </a:pPr>
            <a:r>
              <a:rPr lang="hu-HU" sz="2000" dirty="0"/>
              <a:t>Kölcsönös inspiráció</a:t>
            </a:r>
            <a:endParaRPr lang="en-GB" sz="2000" dirty="0"/>
          </a:p>
          <a:p>
            <a:pPr marL="342900" indent="-342900">
              <a:buFont typeface="Calibri" panose="020F0502020204030204" pitchFamily="34" charset="0"/>
              <a:buChar char="–"/>
            </a:pPr>
            <a:r>
              <a:rPr lang="hu-HU" sz="2000" dirty="0"/>
              <a:t>Ebben a szakaszban a mennyiség számít, nem a minőség</a:t>
            </a:r>
            <a:endParaRPr lang="en-GB" sz="2000" dirty="0"/>
          </a:p>
          <a:p>
            <a:pPr marL="342900" indent="-342900">
              <a:buFont typeface="Calibri" panose="020F0502020204030204" pitchFamily="34" charset="0"/>
              <a:buChar char="–"/>
            </a:pPr>
            <a:r>
              <a:rPr lang="hu-HU" sz="2000" dirty="0"/>
              <a:t>Minden ember és minden ötlet azonos mértékben értékes</a:t>
            </a:r>
            <a:endParaRPr lang="en-GB" sz="2000" dirty="0"/>
          </a:p>
        </p:txBody>
      </p:sp>
      <p:sp>
        <p:nvSpPr>
          <p:cNvPr id="9" name="Szövegdoboz 3"/>
          <p:cNvSpPr txBox="1"/>
          <p:nvPr/>
        </p:nvSpPr>
        <p:spPr>
          <a:xfrm>
            <a:off x="627742" y="2806076"/>
            <a:ext cx="5716157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dirty="0"/>
              <a:t>Az ötletroham bővítése a végrehajthatóság esélyének növelésére</a:t>
            </a:r>
            <a:endParaRPr lang="en-GB" sz="2400" dirty="0"/>
          </a:p>
          <a:p>
            <a:r>
              <a:rPr lang="hu-HU" sz="2000" dirty="0"/>
              <a:t>Az </a:t>
            </a:r>
            <a:r>
              <a:rPr lang="hu-HU" sz="2000" dirty="0" err="1"/>
              <a:t>ötletelés</a:t>
            </a:r>
            <a:r>
              <a:rPr lang="hu-HU" sz="2000" dirty="0"/>
              <a:t> után egy szerkesztői csapat folytatja</a:t>
            </a:r>
            <a:r>
              <a:rPr lang="en-GB" sz="2000" dirty="0"/>
              <a:t>: </a:t>
            </a:r>
          </a:p>
          <a:p>
            <a:pPr marL="342900" indent="-342900">
              <a:buFont typeface="Calibri" panose="020F0502020204030204" pitchFamily="34" charset="0"/>
              <a:buChar char="–"/>
            </a:pPr>
            <a:r>
              <a:rPr lang="en-GB" sz="2000" dirty="0" err="1"/>
              <a:t>Az</a:t>
            </a:r>
            <a:r>
              <a:rPr lang="en-GB" sz="2000" dirty="0"/>
              <a:t> </a:t>
            </a:r>
            <a:r>
              <a:rPr lang="en-GB" sz="2000" dirty="0" err="1"/>
              <a:t>ötletek</a:t>
            </a:r>
            <a:r>
              <a:rPr lang="en-GB" sz="2000" dirty="0"/>
              <a:t> </a:t>
            </a:r>
            <a:r>
              <a:rPr lang="en-GB" sz="2000" dirty="0" err="1"/>
              <a:t>magas</a:t>
            </a:r>
            <a:r>
              <a:rPr lang="hu-HU" sz="2000" dirty="0"/>
              <a:t> vagy </a:t>
            </a:r>
            <a:r>
              <a:rPr lang="en-GB" sz="2000" dirty="0" err="1"/>
              <a:t>alacsony</a:t>
            </a:r>
            <a:r>
              <a:rPr lang="hu-HU" sz="2000" dirty="0"/>
              <a:t> értékelésekkel </a:t>
            </a:r>
            <a:r>
              <a:rPr lang="en-GB" sz="2000" dirty="0" err="1"/>
              <a:t>vannak</a:t>
            </a:r>
            <a:r>
              <a:rPr lang="en-GB" sz="2000" dirty="0"/>
              <a:t> </a:t>
            </a:r>
            <a:r>
              <a:rPr lang="en-GB" sz="2000" dirty="0" err="1"/>
              <a:t>osztályozva</a:t>
            </a:r>
            <a:endParaRPr lang="en-GB" sz="2000" dirty="0"/>
          </a:p>
          <a:p>
            <a:pPr marL="342900" indent="-342900">
              <a:buFont typeface="Calibri" panose="020F0502020204030204" pitchFamily="34" charset="0"/>
              <a:buChar char="–"/>
            </a:pPr>
            <a:r>
              <a:rPr lang="en-GB" sz="2000" dirty="0" err="1"/>
              <a:t>Az</a:t>
            </a:r>
            <a:r>
              <a:rPr lang="en-GB" sz="2000" dirty="0"/>
              <a:t> </a:t>
            </a:r>
            <a:r>
              <a:rPr lang="en-GB" sz="2000" dirty="0" err="1"/>
              <a:t>ötleteket</a:t>
            </a:r>
            <a:r>
              <a:rPr lang="en-GB" sz="2000" dirty="0"/>
              <a:t> </a:t>
            </a:r>
            <a:r>
              <a:rPr lang="en-GB" sz="2000" dirty="0" err="1"/>
              <a:t>akkor</a:t>
            </a:r>
            <a:r>
              <a:rPr lang="en-GB" sz="2000" dirty="0"/>
              <a:t> </a:t>
            </a:r>
            <a:r>
              <a:rPr lang="en-GB" sz="2000" dirty="0" err="1"/>
              <a:t>értékel</a:t>
            </a:r>
            <a:r>
              <a:rPr lang="hu-HU" sz="2000" dirty="0" err="1"/>
              <a:t>het</a:t>
            </a:r>
            <a:r>
              <a:rPr lang="en-GB" sz="2000" dirty="0" err="1"/>
              <a:t>ik</a:t>
            </a:r>
            <a:r>
              <a:rPr lang="en-GB" sz="2000" dirty="0"/>
              <a:t>, ha </a:t>
            </a:r>
            <a:r>
              <a:rPr lang="hu-HU" sz="2000" dirty="0"/>
              <a:t>az értékelők ismerik az érdekelteket</a:t>
            </a:r>
            <a:endParaRPr lang="en-GB" sz="2000" dirty="0"/>
          </a:p>
          <a:p>
            <a:pPr marL="342900" indent="-342900">
              <a:buFont typeface="Calibri" panose="020F0502020204030204" pitchFamily="34" charset="0"/>
              <a:buChar char="–"/>
            </a:pPr>
            <a:r>
              <a:rPr lang="en-GB" sz="2000" dirty="0"/>
              <a:t>A </a:t>
            </a:r>
            <a:r>
              <a:rPr lang="en-GB" sz="2000" dirty="0" err="1"/>
              <a:t>csapat</a:t>
            </a:r>
            <a:r>
              <a:rPr lang="en-GB" sz="2000" dirty="0"/>
              <a:t> </a:t>
            </a:r>
            <a:r>
              <a:rPr lang="en-GB" sz="2000" dirty="0" err="1"/>
              <a:t>nem</a:t>
            </a:r>
            <a:r>
              <a:rPr lang="en-GB" sz="2000" dirty="0"/>
              <a:t> </a:t>
            </a:r>
            <a:r>
              <a:rPr lang="en-GB" sz="2000" dirty="0" err="1"/>
              <a:t>minden</a:t>
            </a:r>
            <a:r>
              <a:rPr lang="en-GB" sz="2000" dirty="0"/>
              <a:t> </a:t>
            </a:r>
            <a:r>
              <a:rPr lang="en-GB" sz="2000" dirty="0" err="1"/>
              <a:t>ötletet</a:t>
            </a:r>
            <a:r>
              <a:rPr lang="en-GB" sz="2000" dirty="0"/>
              <a:t> </a:t>
            </a:r>
            <a:r>
              <a:rPr lang="hu-HU" sz="2000" dirty="0"/>
              <a:t>fogad el</a:t>
            </a:r>
            <a:endParaRPr lang="en-GB" sz="2000" dirty="0"/>
          </a:p>
          <a:p>
            <a:pPr marL="342900" indent="-342900">
              <a:buFont typeface="Calibri" panose="020F0502020204030204" pitchFamily="34" charset="0"/>
              <a:buChar char="–"/>
            </a:pPr>
            <a:r>
              <a:rPr lang="hu-HU" sz="2000" dirty="0"/>
              <a:t>O</a:t>
            </a:r>
            <a:r>
              <a:rPr lang="en-GB" sz="2000" dirty="0" err="1"/>
              <a:t>lyan</a:t>
            </a:r>
            <a:r>
              <a:rPr lang="en-GB" sz="2000" dirty="0"/>
              <a:t> </a:t>
            </a:r>
            <a:r>
              <a:rPr lang="en-GB" sz="2000" dirty="0" err="1"/>
              <a:t>ötletek</a:t>
            </a:r>
            <a:r>
              <a:rPr lang="hu-HU" sz="2000" dirty="0"/>
              <a:t>kel folytatják, </a:t>
            </a:r>
            <a:r>
              <a:rPr lang="en-GB" sz="2000" dirty="0" err="1"/>
              <a:t>amelyek</a:t>
            </a:r>
            <a:r>
              <a:rPr lang="en-GB" sz="2000" dirty="0"/>
              <a:t> </a:t>
            </a:r>
            <a:r>
              <a:rPr lang="hu-HU" sz="2000" dirty="0"/>
              <a:t>egyszerűbben megvalósíthatók</a:t>
            </a:r>
            <a:r>
              <a:rPr lang="en-GB" sz="2000" dirty="0"/>
              <a:t> </a:t>
            </a:r>
            <a:r>
              <a:rPr lang="en-GB" sz="2000" dirty="0" err="1"/>
              <a:t>és</a:t>
            </a:r>
            <a:r>
              <a:rPr lang="en-GB" sz="2000" dirty="0"/>
              <a:t> </a:t>
            </a:r>
            <a:r>
              <a:rPr lang="en-GB" sz="2000" dirty="0" err="1"/>
              <a:t>ahol</a:t>
            </a:r>
            <a:r>
              <a:rPr lang="en-GB" sz="2000" dirty="0"/>
              <a:t> </a:t>
            </a:r>
            <a:r>
              <a:rPr lang="hu-HU" sz="2000" dirty="0"/>
              <a:t>ók</a:t>
            </a:r>
            <a:r>
              <a:rPr lang="en-GB" sz="2000" dirty="0"/>
              <a:t> </a:t>
            </a:r>
            <a:r>
              <a:rPr lang="hu-HU" sz="2000" dirty="0"/>
              <a:t>érdekeltek vonhatók be</a:t>
            </a:r>
            <a:endParaRPr lang="en-GB" sz="2000" dirty="0"/>
          </a:p>
        </p:txBody>
      </p:sp>
      <p:pic>
        <p:nvPicPr>
          <p:cNvPr id="7" name="Picture 2" descr="E:\übung-25.10.,2014\20141025_14455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9709" y="2948890"/>
            <a:ext cx="2520535" cy="3360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E:\übung-25.10.,2014\20141025_14454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6054" y="2948891"/>
            <a:ext cx="2520535" cy="3360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06935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 rotWithShape="1">
          <a:blip r:embed="rId3"/>
          <a:srcRect r="85412"/>
          <a:stretch/>
        </p:blipFill>
        <p:spPr>
          <a:xfrm>
            <a:off x="11582399" y="3723937"/>
            <a:ext cx="609601" cy="3134063"/>
          </a:xfrm>
          <a:prstGeom prst="rect">
            <a:avLst/>
          </a:prstGeom>
        </p:spPr>
      </p:pic>
      <p:sp>
        <p:nvSpPr>
          <p:cNvPr id="4" name="Szövegdoboz 3"/>
          <p:cNvSpPr txBox="1"/>
          <p:nvPr/>
        </p:nvSpPr>
        <p:spPr>
          <a:xfrm>
            <a:off x="604982" y="99583"/>
            <a:ext cx="1066338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Brainstorming </a:t>
            </a:r>
            <a:r>
              <a:rPr lang="hu-HU" sz="2400" dirty="0"/>
              <a:t>gyakorlat</a:t>
            </a:r>
            <a:endParaRPr lang="en-GB" sz="2400" dirty="0"/>
          </a:p>
          <a:p>
            <a:endParaRPr lang="en-GB" sz="2000" dirty="0"/>
          </a:p>
          <a:p>
            <a:pPr marL="342900" indent="-342900">
              <a:buFont typeface="Calibri" panose="020F0502020204030204" pitchFamily="34" charset="0"/>
              <a:buChar char="–"/>
            </a:pPr>
            <a:r>
              <a:rPr lang="hu-HU" sz="2000" dirty="0"/>
              <a:t>Használjunk </a:t>
            </a:r>
            <a:r>
              <a:rPr lang="hu-HU" sz="2000" dirty="0" err="1"/>
              <a:t>vizuáltáblát</a:t>
            </a:r>
            <a:endParaRPr lang="en-GB" sz="2000" dirty="0"/>
          </a:p>
          <a:p>
            <a:pPr marL="342900" indent="-342900">
              <a:buFont typeface="Calibri" panose="020F0502020204030204" pitchFamily="34" charset="0"/>
              <a:buChar char="–"/>
            </a:pPr>
            <a:r>
              <a:rPr lang="hu-HU" sz="2000" dirty="0"/>
              <a:t>Az U1-E1 modulban használt innováció vagy probléma témájával dolgozzunk most is</a:t>
            </a:r>
            <a:endParaRPr lang="en-GB" sz="2000" dirty="0"/>
          </a:p>
          <a:p>
            <a:pPr marL="342900" indent="-342900">
              <a:buFont typeface="Calibri" panose="020F0502020204030204" pitchFamily="34" charset="0"/>
              <a:buChar char="–"/>
            </a:pPr>
            <a:r>
              <a:rPr lang="hu-HU" sz="2000" dirty="0"/>
              <a:t>Bátorítsunk </a:t>
            </a:r>
            <a:r>
              <a:rPr lang="en-GB" sz="2000" dirty="0" err="1"/>
              <a:t>mindenki</a:t>
            </a:r>
            <a:r>
              <a:rPr lang="hu-HU" sz="2000" dirty="0"/>
              <a:t>t</a:t>
            </a:r>
            <a:r>
              <a:rPr lang="en-GB" sz="2000" dirty="0"/>
              <a:t> </a:t>
            </a:r>
            <a:r>
              <a:rPr lang="en-GB" sz="2000" dirty="0" err="1"/>
              <a:t>az</a:t>
            </a:r>
            <a:r>
              <a:rPr lang="en-GB" sz="2000" dirty="0"/>
              <a:t> </a:t>
            </a:r>
            <a:r>
              <a:rPr lang="en-GB" sz="2000" dirty="0" err="1"/>
              <a:t>ötlete</a:t>
            </a:r>
            <a:r>
              <a:rPr lang="hu-HU" sz="2000" dirty="0"/>
              <a:t>lésre, </a:t>
            </a:r>
            <a:r>
              <a:rPr lang="en-GB" sz="2000" dirty="0" err="1"/>
              <a:t>hogyan</a:t>
            </a:r>
            <a:r>
              <a:rPr lang="en-GB" sz="2000" dirty="0"/>
              <a:t> </a:t>
            </a:r>
            <a:r>
              <a:rPr lang="en-GB" sz="2000" dirty="0" err="1"/>
              <a:t>oldja</a:t>
            </a:r>
            <a:r>
              <a:rPr lang="en-GB" sz="2000" dirty="0"/>
              <a:t> meg a </a:t>
            </a:r>
            <a:r>
              <a:rPr lang="en-GB" sz="2000" dirty="0" err="1"/>
              <a:t>problémát</a:t>
            </a:r>
            <a:r>
              <a:rPr lang="en-GB" sz="2000" dirty="0"/>
              <a:t> / </a:t>
            </a:r>
            <a:r>
              <a:rPr lang="en-GB" sz="2000" dirty="0" err="1"/>
              <a:t>innovációt</a:t>
            </a:r>
            <a:r>
              <a:rPr lang="en-GB" sz="2000" dirty="0"/>
              <a:t> (20 perc)</a:t>
            </a:r>
          </a:p>
          <a:p>
            <a:pPr marL="342900" indent="-342900">
              <a:buFont typeface="Calibri" panose="020F0502020204030204" pitchFamily="34" charset="0"/>
              <a:buChar char="–"/>
            </a:pPr>
            <a:r>
              <a:rPr lang="en-GB" sz="2000" dirty="0" err="1"/>
              <a:t>Hozz</a:t>
            </a:r>
            <a:r>
              <a:rPr lang="hu-HU" sz="2000" dirty="0" err="1"/>
              <a:t>unk</a:t>
            </a:r>
            <a:r>
              <a:rPr lang="en-GB" sz="2000" dirty="0"/>
              <a:t> </a:t>
            </a:r>
            <a:r>
              <a:rPr lang="en-GB" sz="2000" dirty="0" err="1"/>
              <a:t>létre</a:t>
            </a:r>
            <a:r>
              <a:rPr lang="en-GB" sz="2000" dirty="0"/>
              <a:t> </a:t>
            </a:r>
            <a:r>
              <a:rPr lang="en-GB" sz="2000" dirty="0" err="1"/>
              <a:t>egy</a:t>
            </a:r>
            <a:r>
              <a:rPr lang="en-GB" sz="2000" dirty="0"/>
              <a:t> </a:t>
            </a:r>
            <a:r>
              <a:rPr lang="en-GB" sz="2000" dirty="0" err="1"/>
              <a:t>minősítési</a:t>
            </a:r>
            <a:r>
              <a:rPr lang="en-GB" sz="2000" dirty="0"/>
              <a:t> </a:t>
            </a:r>
            <a:r>
              <a:rPr lang="en-GB" sz="2000" dirty="0" err="1"/>
              <a:t>sémát</a:t>
            </a:r>
            <a:r>
              <a:rPr lang="en-GB" sz="2000" dirty="0"/>
              <a:t> </a:t>
            </a:r>
            <a:r>
              <a:rPr lang="en-GB" sz="2000" dirty="0" err="1"/>
              <a:t>és</a:t>
            </a:r>
            <a:r>
              <a:rPr lang="en-GB" sz="2000" dirty="0"/>
              <a:t> </a:t>
            </a:r>
            <a:r>
              <a:rPr lang="en-GB" sz="2000" dirty="0" err="1"/>
              <a:t>alakíts</a:t>
            </a:r>
            <a:r>
              <a:rPr lang="hu-HU" sz="2000" dirty="0" err="1"/>
              <a:t>unk</a:t>
            </a:r>
            <a:r>
              <a:rPr lang="hu-HU" sz="2000" dirty="0"/>
              <a:t> </a:t>
            </a:r>
            <a:r>
              <a:rPr lang="en-GB" sz="2000" dirty="0" err="1"/>
              <a:t>ki</a:t>
            </a:r>
            <a:r>
              <a:rPr lang="en-GB" sz="2000" dirty="0"/>
              <a:t> </a:t>
            </a:r>
            <a:r>
              <a:rPr lang="en-GB" sz="2000" dirty="0" err="1"/>
              <a:t>szerkesztői</a:t>
            </a:r>
            <a:r>
              <a:rPr lang="en-GB" sz="2000" dirty="0"/>
              <a:t> </a:t>
            </a:r>
            <a:r>
              <a:rPr lang="en-GB" sz="2000" dirty="0" err="1"/>
              <a:t>csoportokat</a:t>
            </a:r>
            <a:r>
              <a:rPr lang="en-GB" sz="2000" dirty="0"/>
              <a:t> (</a:t>
            </a:r>
            <a:r>
              <a:rPr lang="en-GB" sz="2000" dirty="0" err="1"/>
              <a:t>az</a:t>
            </a:r>
            <a:r>
              <a:rPr lang="en-GB" sz="2000" dirty="0"/>
              <a:t> </a:t>
            </a:r>
            <a:r>
              <a:rPr lang="en-GB" sz="2000" dirty="0" err="1"/>
              <a:t>ötlet</a:t>
            </a:r>
            <a:r>
              <a:rPr lang="hu-HU" sz="2000" dirty="0" err="1"/>
              <a:t>elés</a:t>
            </a:r>
            <a:r>
              <a:rPr lang="hu-HU" sz="2000" dirty="0"/>
              <a:t> </a:t>
            </a:r>
            <a:r>
              <a:rPr lang="en-GB" sz="2000" dirty="0" err="1"/>
              <a:t>bővítés</a:t>
            </a:r>
            <a:r>
              <a:rPr lang="hu-HU" sz="2000" dirty="0"/>
              <a:t>e</a:t>
            </a:r>
            <a:r>
              <a:rPr lang="en-GB" sz="2000" dirty="0"/>
              <a:t>, 60 perc):</a:t>
            </a:r>
          </a:p>
        </p:txBody>
      </p:sp>
      <p:sp>
        <p:nvSpPr>
          <p:cNvPr id="9" name="Szövegdoboz 3"/>
          <p:cNvSpPr txBox="1"/>
          <p:nvPr/>
        </p:nvSpPr>
        <p:spPr>
          <a:xfrm>
            <a:off x="604982" y="2376937"/>
            <a:ext cx="571615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>
              <a:buFont typeface="Calibri" panose="020F0502020204030204" pitchFamily="34" charset="0"/>
              <a:buChar char="–"/>
            </a:pPr>
            <a:r>
              <a:rPr lang="en-GB" sz="2000" dirty="0"/>
              <a:t>H (</a:t>
            </a:r>
            <a:r>
              <a:rPr lang="hu-HU" sz="2000" dirty="0"/>
              <a:t>bonyolult</a:t>
            </a:r>
            <a:r>
              <a:rPr lang="en-GB" sz="2000" dirty="0"/>
              <a:t>) </a:t>
            </a:r>
            <a:r>
              <a:rPr lang="hu-HU" sz="2000" dirty="0"/>
              <a:t>és</a:t>
            </a:r>
            <a:r>
              <a:rPr lang="en-GB" sz="2000" dirty="0"/>
              <a:t> L (</a:t>
            </a:r>
            <a:r>
              <a:rPr lang="hu-HU" sz="2000" dirty="0"/>
              <a:t>egyszerű</a:t>
            </a:r>
            <a:r>
              <a:rPr lang="en-GB" sz="2000" dirty="0"/>
              <a:t>) </a:t>
            </a:r>
            <a:r>
              <a:rPr lang="hu-HU" sz="2000" dirty="0"/>
              <a:t>megoldások</a:t>
            </a:r>
            <a:endParaRPr lang="en-GB" sz="2000" dirty="0"/>
          </a:p>
          <a:p>
            <a:pPr marL="800100" lvl="1" indent="-342900">
              <a:buFont typeface="Calibri" panose="020F0502020204030204" pitchFamily="34" charset="0"/>
              <a:buChar char="–"/>
            </a:pPr>
            <a:r>
              <a:rPr lang="en-GB" sz="2000" dirty="0"/>
              <a:t>S (</a:t>
            </a:r>
            <a:r>
              <a:rPr lang="hu-HU" sz="2000" dirty="0"/>
              <a:t>érdekeltek</a:t>
            </a:r>
            <a:r>
              <a:rPr lang="en-GB" sz="2000" dirty="0"/>
              <a:t>) </a:t>
            </a:r>
            <a:r>
              <a:rPr lang="hu-HU" sz="2000" dirty="0"/>
              <a:t>bevonhatók</a:t>
            </a:r>
            <a:r>
              <a:rPr lang="en-GB" sz="2000" dirty="0"/>
              <a:t>, </a:t>
            </a:r>
            <a:r>
              <a:rPr lang="hu-HU" sz="2000" dirty="0"/>
              <a:t>vagy</a:t>
            </a:r>
            <a:r>
              <a:rPr lang="en-GB" sz="2000" dirty="0"/>
              <a:t> L (</a:t>
            </a:r>
            <a:r>
              <a:rPr lang="hu-HU" sz="2000" dirty="0"/>
              <a:t>hosszú idő</a:t>
            </a:r>
            <a:r>
              <a:rPr lang="en-GB" sz="2000" dirty="0"/>
              <a:t>) </a:t>
            </a:r>
            <a:r>
              <a:rPr lang="en-GB" sz="2000" dirty="0" err="1"/>
              <a:t>szükséges</a:t>
            </a:r>
            <a:r>
              <a:rPr lang="en-GB" sz="2000" dirty="0"/>
              <a:t> </a:t>
            </a:r>
            <a:r>
              <a:rPr lang="en-GB" sz="2000" dirty="0" err="1"/>
              <a:t>és</a:t>
            </a:r>
            <a:r>
              <a:rPr lang="en-GB" sz="2000" dirty="0"/>
              <a:t> </a:t>
            </a:r>
            <a:r>
              <a:rPr lang="en-GB" sz="2000" dirty="0" err="1"/>
              <a:t>szélesebb</a:t>
            </a:r>
            <a:r>
              <a:rPr lang="en-GB" sz="2000" dirty="0"/>
              <a:t> </a:t>
            </a:r>
            <a:r>
              <a:rPr lang="en-GB" sz="2000" dirty="0" err="1"/>
              <a:t>hálózat</a:t>
            </a:r>
            <a:r>
              <a:rPr lang="hu-HU" sz="2000" dirty="0"/>
              <a:t> kell</a:t>
            </a:r>
            <a:r>
              <a:rPr lang="en-GB" sz="2000" dirty="0"/>
              <a:t> </a:t>
            </a:r>
            <a:r>
              <a:rPr lang="en-GB" sz="2000" dirty="0" err="1"/>
              <a:t>ahhoz</a:t>
            </a:r>
            <a:r>
              <a:rPr lang="en-GB" sz="2000" dirty="0"/>
              <a:t>, </a:t>
            </a:r>
            <a:r>
              <a:rPr lang="en-GB" sz="2000" dirty="0" err="1"/>
              <a:t>hogy</a:t>
            </a:r>
            <a:r>
              <a:rPr lang="en-GB" sz="2000" dirty="0"/>
              <a:t> </a:t>
            </a:r>
            <a:r>
              <a:rPr lang="en-GB" sz="2000" dirty="0" err="1"/>
              <a:t>megvalósítsa</a:t>
            </a:r>
            <a:r>
              <a:rPr lang="en-GB" sz="2000" dirty="0"/>
              <a:t> </a:t>
            </a:r>
            <a:r>
              <a:rPr lang="en-GB" sz="2000" dirty="0" err="1"/>
              <a:t>ezt</a:t>
            </a:r>
            <a:r>
              <a:rPr lang="en-GB" sz="2000" dirty="0"/>
              <a:t> </a:t>
            </a:r>
            <a:r>
              <a:rPr lang="en-GB" sz="2000" dirty="0" err="1"/>
              <a:t>az</a:t>
            </a:r>
            <a:r>
              <a:rPr lang="en-GB" sz="2000" dirty="0"/>
              <a:t> </a:t>
            </a:r>
            <a:r>
              <a:rPr lang="en-GB" sz="2000" dirty="0" err="1"/>
              <a:t>elképzelést</a:t>
            </a:r>
            <a:r>
              <a:rPr lang="en-GB" sz="2000" dirty="0"/>
              <a:t>, </a:t>
            </a:r>
            <a:r>
              <a:rPr lang="en-GB" sz="2000" dirty="0" err="1"/>
              <a:t>és</a:t>
            </a:r>
            <a:r>
              <a:rPr lang="en-GB" sz="2000" dirty="0"/>
              <a:t> ne </a:t>
            </a:r>
            <a:r>
              <a:rPr lang="en-GB" sz="2000" dirty="0" err="1"/>
              <a:t>legyen</a:t>
            </a:r>
            <a:r>
              <a:rPr lang="en-GB" sz="2000" dirty="0"/>
              <a:t> </a:t>
            </a:r>
            <a:r>
              <a:rPr lang="en-GB" sz="2000" dirty="0" err="1"/>
              <a:t>közvetlen</a:t>
            </a:r>
            <a:r>
              <a:rPr lang="en-GB" sz="2000" dirty="0"/>
              <a:t> </a:t>
            </a:r>
            <a:r>
              <a:rPr lang="en-GB" sz="2000" dirty="0" err="1"/>
              <a:t>hozzáférése</a:t>
            </a:r>
            <a:r>
              <a:rPr lang="en-GB" sz="2000" dirty="0"/>
              <a:t> </a:t>
            </a:r>
            <a:r>
              <a:rPr lang="en-GB" sz="2000" dirty="0" err="1"/>
              <a:t>az</a:t>
            </a:r>
            <a:r>
              <a:rPr lang="en-GB" sz="2000" dirty="0"/>
              <a:t> </a:t>
            </a:r>
            <a:r>
              <a:rPr lang="en-GB" sz="2000" dirty="0" err="1"/>
              <a:t>érdekelteknek</a:t>
            </a:r>
            <a:endParaRPr lang="en-GB" sz="2000" dirty="0"/>
          </a:p>
          <a:p>
            <a:pPr marL="800100" lvl="1" indent="-342900">
              <a:buFont typeface="Calibri" panose="020F0502020204030204" pitchFamily="34" charset="0"/>
              <a:buChar char="–"/>
            </a:pPr>
            <a:r>
              <a:rPr lang="en-GB" sz="2000" dirty="0"/>
              <a:t>F (</a:t>
            </a:r>
            <a:r>
              <a:rPr lang="hu-HU" sz="2000" dirty="0"/>
              <a:t>keretrendszer állapota</a:t>
            </a:r>
            <a:r>
              <a:rPr lang="en-GB" sz="2000" dirty="0"/>
              <a:t>) </a:t>
            </a:r>
            <a:r>
              <a:rPr lang="hu-HU" sz="2000" dirty="0"/>
              <a:t>és a jogi környezet, amelyek nem megváltoztathatók</a:t>
            </a:r>
            <a:r>
              <a:rPr lang="en-GB" sz="2000" dirty="0"/>
              <a:t>.</a:t>
            </a:r>
          </a:p>
          <a:p>
            <a:pPr marL="800100" lvl="1" indent="-342900">
              <a:buFont typeface="Calibri" panose="020F0502020204030204" pitchFamily="34" charset="0"/>
              <a:buChar char="–"/>
            </a:pPr>
            <a:endParaRPr lang="en-GB" sz="2000" dirty="0"/>
          </a:p>
          <a:p>
            <a:r>
              <a:rPr lang="en-GB" sz="2000" dirty="0" err="1"/>
              <a:t>Folytass</a:t>
            </a:r>
            <a:r>
              <a:rPr lang="hu-HU" sz="2000" dirty="0" err="1"/>
              <a:t>uk</a:t>
            </a:r>
            <a:r>
              <a:rPr lang="en-GB" sz="2000" dirty="0"/>
              <a:t> azo</a:t>
            </a:r>
            <a:r>
              <a:rPr lang="hu-HU" sz="2000" dirty="0"/>
              <a:t>n</a:t>
            </a:r>
            <a:r>
              <a:rPr lang="en-GB" sz="2000" dirty="0"/>
              <a:t> </a:t>
            </a:r>
            <a:r>
              <a:rPr lang="en-GB" sz="2000" dirty="0" err="1"/>
              <a:t>elképzelésekkel</a:t>
            </a:r>
            <a:r>
              <a:rPr lang="en-GB" sz="2000" dirty="0"/>
              <a:t>, </a:t>
            </a:r>
            <a:r>
              <a:rPr lang="en-GB" sz="2000" dirty="0" err="1"/>
              <a:t>amelyek</a:t>
            </a:r>
            <a:r>
              <a:rPr lang="en-GB" sz="2000" dirty="0"/>
              <a:t> </a:t>
            </a:r>
            <a:r>
              <a:rPr lang="en-GB" sz="2000" dirty="0" err="1"/>
              <a:t>az</a:t>
            </a:r>
            <a:r>
              <a:rPr lang="en-GB" sz="2000" dirty="0"/>
              <a:t> L</a:t>
            </a:r>
            <a:r>
              <a:rPr lang="hu-HU" sz="2000" dirty="0"/>
              <a:t> és</a:t>
            </a:r>
            <a:r>
              <a:rPr lang="en-GB" sz="2000" dirty="0"/>
              <a:t> S</a:t>
            </a:r>
            <a:r>
              <a:rPr lang="hu-HU" sz="2000" dirty="0"/>
              <a:t> kritériumoknak és az </a:t>
            </a:r>
            <a:r>
              <a:rPr lang="en-GB" sz="2000" dirty="0"/>
              <a:t>F.</a:t>
            </a:r>
            <a:r>
              <a:rPr lang="hu-HU" sz="2000" dirty="0" err="1"/>
              <a:t>-nek</a:t>
            </a:r>
            <a:r>
              <a:rPr lang="hu-HU" sz="2000" dirty="0"/>
              <a:t> nem. Ne riadjunk vissza akár </a:t>
            </a:r>
            <a:r>
              <a:rPr lang="en-GB" sz="2000" dirty="0" err="1"/>
              <a:t>több</a:t>
            </a:r>
            <a:r>
              <a:rPr lang="en-GB" sz="2000" dirty="0"/>
              <a:t> </a:t>
            </a:r>
            <a:r>
              <a:rPr lang="en-GB" sz="2000" dirty="0" err="1"/>
              <a:t>elképzelést</a:t>
            </a:r>
            <a:r>
              <a:rPr lang="en-GB" sz="2000" dirty="0"/>
              <a:t> </a:t>
            </a:r>
            <a:r>
              <a:rPr lang="en-GB" sz="2000" dirty="0" err="1"/>
              <a:t>kiválasztásá</a:t>
            </a:r>
            <a:r>
              <a:rPr lang="hu-HU" sz="2000" dirty="0"/>
              <a:t>t</a:t>
            </a:r>
            <a:r>
              <a:rPr lang="en-GB" sz="2000" dirty="0" err="1"/>
              <a:t>ól</a:t>
            </a:r>
            <a:r>
              <a:rPr lang="en-GB" sz="2000" dirty="0"/>
              <a:t> </a:t>
            </a:r>
            <a:r>
              <a:rPr lang="hu-HU" sz="2000" dirty="0"/>
              <a:t>sem!</a:t>
            </a:r>
            <a:endParaRPr lang="en-GB" sz="2000" dirty="0"/>
          </a:p>
        </p:txBody>
      </p:sp>
      <p:pic>
        <p:nvPicPr>
          <p:cNvPr id="7" name="Picture 2" descr="E:\übung-25.10.,2014\20141025_14455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9709" y="2948890"/>
            <a:ext cx="2520535" cy="3360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E:\übung-25.10.,2014\20141025_14454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6054" y="2948891"/>
            <a:ext cx="2520535" cy="3360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80438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 rotWithShape="1">
          <a:blip r:embed="rId3"/>
          <a:srcRect r="85412"/>
          <a:stretch/>
        </p:blipFill>
        <p:spPr>
          <a:xfrm>
            <a:off x="11582399" y="3723937"/>
            <a:ext cx="609601" cy="3134063"/>
          </a:xfrm>
          <a:prstGeom prst="rect">
            <a:avLst/>
          </a:prstGeom>
        </p:spPr>
      </p:pic>
      <p:sp>
        <p:nvSpPr>
          <p:cNvPr id="4" name="Szövegdoboz 3"/>
          <p:cNvSpPr txBox="1"/>
          <p:nvPr/>
        </p:nvSpPr>
        <p:spPr>
          <a:xfrm>
            <a:off x="428134" y="212950"/>
            <a:ext cx="1066338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err="1"/>
              <a:t>Brainwriting</a:t>
            </a:r>
            <a:endParaRPr lang="en-GB" sz="2400" dirty="0"/>
          </a:p>
          <a:p>
            <a:pPr marL="342900" indent="-342900">
              <a:buFont typeface="Calibri" panose="020F0502020204030204" pitchFamily="34" charset="0"/>
              <a:buChar char="–"/>
            </a:pPr>
            <a:r>
              <a:rPr lang="hu-HU" sz="2000" dirty="0"/>
              <a:t>Ne ítéljünk el semmilyen ötletet</a:t>
            </a:r>
            <a:endParaRPr lang="en-GB" sz="2000" dirty="0"/>
          </a:p>
          <a:p>
            <a:pPr marL="342900" indent="-342900">
              <a:buFont typeface="Calibri" panose="020F0502020204030204" pitchFamily="34" charset="0"/>
              <a:buChar char="–"/>
            </a:pPr>
            <a:r>
              <a:rPr lang="en-US" sz="2000" dirty="0"/>
              <a:t>3 </a:t>
            </a:r>
            <a:r>
              <a:rPr lang="hu-HU" sz="2000" dirty="0"/>
              <a:t>javaslat résztvevőnként</a:t>
            </a:r>
            <a:endParaRPr lang="en-US" sz="2000" dirty="0"/>
          </a:p>
          <a:p>
            <a:pPr marL="342900" indent="-342900">
              <a:buFont typeface="Calibri" panose="020F0502020204030204" pitchFamily="34" charset="0"/>
              <a:buChar char="–"/>
            </a:pPr>
            <a:r>
              <a:rPr lang="en-US" sz="2000" dirty="0"/>
              <a:t>10 </a:t>
            </a:r>
            <a:r>
              <a:rPr lang="hu-HU" sz="2000" dirty="0"/>
              <a:t>perc</a:t>
            </a:r>
            <a:endParaRPr lang="en-US" sz="2000" dirty="0"/>
          </a:p>
          <a:p>
            <a:pPr marL="342900" indent="-342900">
              <a:buFont typeface="Calibri" panose="020F0502020204030204" pitchFamily="34" charset="0"/>
              <a:buChar char="–"/>
            </a:pPr>
            <a:r>
              <a:rPr lang="hu-HU" sz="2000" dirty="0"/>
              <a:t>Írott forma</a:t>
            </a:r>
            <a:endParaRPr lang="en-US" sz="2000" dirty="0"/>
          </a:p>
          <a:p>
            <a:pPr marL="342900" indent="-342900">
              <a:buFont typeface="Calibri" panose="020F0502020204030204" pitchFamily="34" charset="0"/>
              <a:buChar char="–"/>
            </a:pPr>
            <a:r>
              <a:rPr lang="hu-HU" sz="2000" dirty="0"/>
              <a:t>Résztvevők névtelensége</a:t>
            </a:r>
            <a:endParaRPr lang="en-US" sz="2000" dirty="0"/>
          </a:p>
          <a:p>
            <a:pPr marL="342900" indent="-342900">
              <a:buFont typeface="Calibri" panose="020F0502020204030204" pitchFamily="34" charset="0"/>
              <a:buChar char="–"/>
            </a:pPr>
            <a:endParaRPr lang="en-GB" sz="2000" dirty="0"/>
          </a:p>
        </p:txBody>
      </p:sp>
      <p:sp>
        <p:nvSpPr>
          <p:cNvPr id="9" name="Szövegdoboz 3"/>
          <p:cNvSpPr txBox="1"/>
          <p:nvPr/>
        </p:nvSpPr>
        <p:spPr>
          <a:xfrm>
            <a:off x="402275" y="2518871"/>
            <a:ext cx="5941624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dirty="0"/>
              <a:t>A b</a:t>
            </a:r>
            <a:r>
              <a:rPr lang="en-GB" sz="2400" dirty="0" err="1"/>
              <a:t>rainwriting</a:t>
            </a:r>
            <a:r>
              <a:rPr lang="en-GB" sz="2400" dirty="0"/>
              <a:t> </a:t>
            </a:r>
            <a:r>
              <a:rPr lang="hu-HU" sz="2400" dirty="0"/>
              <a:t>bővítése a megvalósíthatóság esélyének növelésére</a:t>
            </a:r>
            <a:endParaRPr lang="en-GB" sz="2400" dirty="0"/>
          </a:p>
          <a:p>
            <a:r>
              <a:rPr lang="hu-HU" sz="2000" dirty="0"/>
              <a:t>A </a:t>
            </a:r>
            <a:r>
              <a:rPr lang="en-GB" sz="2000" dirty="0" err="1"/>
              <a:t>brainwriting</a:t>
            </a:r>
            <a:r>
              <a:rPr lang="en-GB" sz="2000" dirty="0"/>
              <a:t> </a:t>
            </a:r>
            <a:r>
              <a:rPr lang="hu-HU" sz="2000" dirty="0"/>
              <a:t>után szerkesztői csoport folytatja a munkát</a:t>
            </a:r>
            <a:r>
              <a:rPr lang="en-GB" sz="2000" dirty="0"/>
              <a:t> </a:t>
            </a:r>
          </a:p>
          <a:p>
            <a:pPr marL="342900" indent="-342900">
              <a:buFont typeface="Calibri" panose="020F0502020204030204" pitchFamily="34" charset="0"/>
              <a:buChar char="–"/>
            </a:pPr>
            <a:r>
              <a:rPr lang="hu-HU" sz="2000" dirty="0"/>
              <a:t>Javaslatok téma szerint csoportokba rendezése</a:t>
            </a:r>
            <a:endParaRPr lang="en-GB" sz="2000" dirty="0"/>
          </a:p>
          <a:p>
            <a:pPr marL="342900" indent="-342900">
              <a:buFont typeface="Calibri" panose="020F0502020204030204" pitchFamily="34" charset="0"/>
              <a:buChar char="–"/>
            </a:pPr>
            <a:r>
              <a:rPr lang="hu-HU" sz="2000" dirty="0"/>
              <a:t>A javaslatok </a:t>
            </a:r>
            <a:r>
              <a:rPr lang="en-GB" sz="2000" dirty="0"/>
              <a:t>H (</a:t>
            </a:r>
            <a:r>
              <a:rPr lang="hu-HU" sz="2000" dirty="0"/>
              <a:t>bonyolult</a:t>
            </a:r>
            <a:r>
              <a:rPr lang="en-GB" sz="2000" dirty="0"/>
              <a:t>) </a:t>
            </a:r>
            <a:r>
              <a:rPr lang="hu-HU" sz="2000" dirty="0"/>
              <a:t>vagy</a:t>
            </a:r>
            <a:r>
              <a:rPr lang="en-GB" sz="2000" dirty="0"/>
              <a:t> L (</a:t>
            </a:r>
            <a:r>
              <a:rPr lang="hu-HU" sz="2000" dirty="0"/>
              <a:t>egyszerű) jelölést kapnak</a:t>
            </a:r>
            <a:r>
              <a:rPr lang="en-GB" sz="2000" dirty="0"/>
              <a:t>)</a:t>
            </a:r>
          </a:p>
          <a:p>
            <a:pPr marL="342900" indent="-342900">
              <a:buFont typeface="Calibri" panose="020F0502020204030204" pitchFamily="34" charset="0"/>
              <a:buChar char="–"/>
            </a:pPr>
            <a:r>
              <a:rPr lang="en-GB" sz="2000" dirty="0" err="1"/>
              <a:t>Az</a:t>
            </a:r>
            <a:r>
              <a:rPr lang="en-GB" sz="2000" dirty="0"/>
              <a:t> </a:t>
            </a:r>
            <a:r>
              <a:rPr lang="en-GB" sz="2000" dirty="0" err="1"/>
              <a:t>ötleteket</a:t>
            </a:r>
            <a:r>
              <a:rPr lang="en-GB" sz="2000" dirty="0"/>
              <a:t> </a:t>
            </a:r>
            <a:r>
              <a:rPr lang="en-GB" sz="2000" dirty="0" err="1"/>
              <a:t>akkor</a:t>
            </a:r>
            <a:r>
              <a:rPr lang="en-GB" sz="2000" dirty="0"/>
              <a:t> </a:t>
            </a:r>
            <a:r>
              <a:rPr lang="en-GB" sz="2000" dirty="0" err="1"/>
              <a:t>értékel</a:t>
            </a:r>
            <a:r>
              <a:rPr lang="hu-HU" sz="2000" dirty="0" err="1"/>
              <a:t>het</a:t>
            </a:r>
            <a:r>
              <a:rPr lang="en-GB" sz="2000" dirty="0" err="1"/>
              <a:t>ik</a:t>
            </a:r>
            <a:r>
              <a:rPr lang="en-GB" sz="2000" dirty="0"/>
              <a:t>, ha </a:t>
            </a:r>
            <a:r>
              <a:rPr lang="hu-HU" sz="2000" dirty="0"/>
              <a:t>az értékelők ismerik az érdekelteket</a:t>
            </a:r>
            <a:endParaRPr lang="en-GB" sz="2000" dirty="0"/>
          </a:p>
          <a:p>
            <a:pPr marL="342900" indent="-342900">
              <a:buFont typeface="Calibri" panose="020F0502020204030204" pitchFamily="34" charset="0"/>
              <a:buChar char="–"/>
            </a:pPr>
            <a:r>
              <a:rPr lang="hu-HU" sz="2000" dirty="0"/>
              <a:t>Nem minden javaslatot dolgoz ki a csoport</a:t>
            </a:r>
            <a:endParaRPr lang="en-GB" sz="2000" dirty="0"/>
          </a:p>
          <a:p>
            <a:pPr marL="342900" indent="-342900">
              <a:buFont typeface="Calibri" panose="020F0502020204030204" pitchFamily="34" charset="0"/>
              <a:buChar char="–"/>
            </a:pPr>
            <a:r>
              <a:rPr lang="hu-HU" sz="2000" dirty="0"/>
              <a:t>O</a:t>
            </a:r>
            <a:r>
              <a:rPr lang="en-GB" sz="2000" dirty="0" err="1"/>
              <a:t>lyan</a:t>
            </a:r>
            <a:r>
              <a:rPr lang="en-GB" sz="2000" dirty="0"/>
              <a:t> </a:t>
            </a:r>
            <a:r>
              <a:rPr lang="en-GB" sz="2000" dirty="0" err="1"/>
              <a:t>ötletek</a:t>
            </a:r>
            <a:r>
              <a:rPr lang="hu-HU" sz="2000" dirty="0"/>
              <a:t>kel folytatják, </a:t>
            </a:r>
            <a:r>
              <a:rPr lang="en-GB" sz="2000" dirty="0" err="1"/>
              <a:t>amelyek</a:t>
            </a:r>
            <a:r>
              <a:rPr lang="en-GB" sz="2000" dirty="0"/>
              <a:t> </a:t>
            </a:r>
            <a:r>
              <a:rPr lang="hu-HU" sz="2000" dirty="0"/>
              <a:t>egyszerűbben megvalósíthatók</a:t>
            </a:r>
            <a:r>
              <a:rPr lang="en-GB" sz="2000" dirty="0"/>
              <a:t> </a:t>
            </a:r>
            <a:r>
              <a:rPr lang="en-GB" sz="2000" dirty="0" err="1"/>
              <a:t>és</a:t>
            </a:r>
            <a:r>
              <a:rPr lang="en-GB" sz="2000" dirty="0"/>
              <a:t> </a:t>
            </a:r>
            <a:r>
              <a:rPr lang="hu-HU" sz="2000" dirty="0"/>
              <a:t>érdekeltek </a:t>
            </a:r>
            <a:r>
              <a:rPr lang="en-GB" sz="2000" dirty="0" err="1"/>
              <a:t>vonhat</a:t>
            </a:r>
            <a:r>
              <a:rPr lang="hu-HU" sz="2000" dirty="0"/>
              <a:t>ók be</a:t>
            </a:r>
            <a:endParaRPr lang="en-GB" sz="2000" dirty="0"/>
          </a:p>
        </p:txBody>
      </p:sp>
      <p:pic>
        <p:nvPicPr>
          <p:cNvPr id="7" name="Picture 2" descr="E:\übung-25.10.,2014\20141025_14455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9709" y="2948890"/>
            <a:ext cx="2520535" cy="3360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E:\übung-25.10.,2014\20141025_14454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6054" y="2948891"/>
            <a:ext cx="2520535" cy="3360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49038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 rotWithShape="1">
          <a:blip r:embed="rId3"/>
          <a:srcRect r="85412"/>
          <a:stretch/>
        </p:blipFill>
        <p:spPr>
          <a:xfrm>
            <a:off x="11582399" y="3723937"/>
            <a:ext cx="609601" cy="3134063"/>
          </a:xfrm>
          <a:prstGeom prst="rect">
            <a:avLst/>
          </a:prstGeom>
        </p:spPr>
      </p:pic>
      <p:pic>
        <p:nvPicPr>
          <p:cNvPr id="7" name="Picture 2" descr="E:\übung-25.10.,2014\20141025_14455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9709" y="2948890"/>
            <a:ext cx="2520535" cy="3360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E:\übung-25.10.,2014\20141025_14454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6054" y="2948891"/>
            <a:ext cx="2520535" cy="3360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zövegdoboz 3"/>
          <p:cNvSpPr txBox="1"/>
          <p:nvPr/>
        </p:nvSpPr>
        <p:spPr>
          <a:xfrm>
            <a:off x="627742" y="386570"/>
            <a:ext cx="1066338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err="1"/>
              <a:t>Brainwriting</a:t>
            </a:r>
            <a:r>
              <a:rPr lang="en-GB" sz="2400" dirty="0"/>
              <a:t> </a:t>
            </a:r>
            <a:r>
              <a:rPr lang="hu-HU" sz="2400" dirty="0"/>
              <a:t>gyakorlat</a:t>
            </a:r>
            <a:endParaRPr lang="en-GB" sz="2400" dirty="0"/>
          </a:p>
          <a:p>
            <a:endParaRPr lang="en-GB" sz="2000" dirty="0"/>
          </a:p>
          <a:p>
            <a:pPr marL="342900" indent="-342900">
              <a:buFont typeface="Calibri" panose="020F0502020204030204" pitchFamily="34" charset="0"/>
              <a:buChar char="–"/>
            </a:pPr>
            <a:r>
              <a:rPr lang="hu-HU" sz="2000" dirty="0"/>
              <a:t>Használjunk </a:t>
            </a:r>
            <a:r>
              <a:rPr lang="hu-HU" sz="2000" dirty="0" err="1"/>
              <a:t>vizuáltáblát</a:t>
            </a:r>
            <a:endParaRPr lang="en-GB" sz="2000" dirty="0"/>
          </a:p>
          <a:p>
            <a:pPr marL="342900" indent="-342900">
              <a:buFont typeface="Calibri" panose="020F0502020204030204" pitchFamily="34" charset="0"/>
              <a:buChar char="–"/>
            </a:pPr>
            <a:r>
              <a:rPr lang="hu-HU" sz="2000" dirty="0"/>
              <a:t>Az U1-E1 modulban használt innováció vagy probléma témájával dolgozzunk most is</a:t>
            </a:r>
            <a:endParaRPr lang="en-GB" sz="2000" dirty="0"/>
          </a:p>
          <a:p>
            <a:pPr marL="342900" indent="-342900">
              <a:buFont typeface="Calibri" panose="020F0502020204030204" pitchFamily="34" charset="0"/>
              <a:buChar char="–"/>
            </a:pPr>
            <a:r>
              <a:rPr lang="hu-HU" sz="2000" dirty="0"/>
              <a:t>Bátorítsunk </a:t>
            </a:r>
            <a:r>
              <a:rPr lang="en-GB" sz="2000" dirty="0" err="1"/>
              <a:t>mindenki</a:t>
            </a:r>
            <a:r>
              <a:rPr lang="hu-HU" sz="2000" dirty="0"/>
              <a:t>t</a:t>
            </a:r>
            <a:r>
              <a:rPr lang="en-GB" sz="2000" dirty="0"/>
              <a:t> </a:t>
            </a:r>
            <a:r>
              <a:rPr lang="en-GB" sz="2000" dirty="0" err="1"/>
              <a:t>az</a:t>
            </a:r>
            <a:r>
              <a:rPr lang="en-GB" sz="2000" dirty="0"/>
              <a:t> </a:t>
            </a:r>
            <a:r>
              <a:rPr lang="en-GB" sz="2000" dirty="0" err="1"/>
              <a:t>ötlete</a:t>
            </a:r>
            <a:r>
              <a:rPr lang="hu-HU" sz="2000" dirty="0"/>
              <a:t>lésre, </a:t>
            </a:r>
            <a:r>
              <a:rPr lang="en-GB" sz="2000" dirty="0" err="1"/>
              <a:t>hogyan</a:t>
            </a:r>
            <a:r>
              <a:rPr lang="en-GB" sz="2000" dirty="0"/>
              <a:t> </a:t>
            </a:r>
            <a:r>
              <a:rPr lang="en-GB" sz="2000" dirty="0" err="1"/>
              <a:t>oldja</a:t>
            </a:r>
            <a:r>
              <a:rPr lang="en-GB" sz="2000" dirty="0"/>
              <a:t> meg a </a:t>
            </a:r>
            <a:r>
              <a:rPr lang="en-GB" sz="2000" dirty="0" err="1"/>
              <a:t>problémát</a:t>
            </a:r>
            <a:r>
              <a:rPr lang="en-GB" sz="2000" dirty="0"/>
              <a:t> / </a:t>
            </a:r>
            <a:r>
              <a:rPr lang="en-GB" sz="2000" dirty="0" err="1"/>
              <a:t>innovációt</a:t>
            </a:r>
            <a:r>
              <a:rPr lang="en-GB" sz="2000" dirty="0"/>
              <a:t> (20 perc)</a:t>
            </a:r>
          </a:p>
          <a:p>
            <a:pPr marL="342900" indent="-342900">
              <a:buFont typeface="Calibri" panose="020F0502020204030204" pitchFamily="34" charset="0"/>
              <a:buChar char="–"/>
            </a:pPr>
            <a:r>
              <a:rPr lang="en-GB" sz="2000" dirty="0" err="1"/>
              <a:t>Hozz</a:t>
            </a:r>
            <a:r>
              <a:rPr lang="hu-HU" sz="2000" dirty="0" err="1"/>
              <a:t>unk</a:t>
            </a:r>
            <a:r>
              <a:rPr lang="en-GB" sz="2000" dirty="0"/>
              <a:t> </a:t>
            </a:r>
            <a:r>
              <a:rPr lang="en-GB" sz="2000" dirty="0" err="1"/>
              <a:t>létre</a:t>
            </a:r>
            <a:r>
              <a:rPr lang="en-GB" sz="2000" dirty="0"/>
              <a:t> </a:t>
            </a:r>
            <a:r>
              <a:rPr lang="en-GB" sz="2000" dirty="0" err="1"/>
              <a:t>egy</a:t>
            </a:r>
            <a:r>
              <a:rPr lang="en-GB" sz="2000" dirty="0"/>
              <a:t> </a:t>
            </a:r>
            <a:r>
              <a:rPr lang="en-GB" sz="2000" dirty="0" err="1"/>
              <a:t>minősítési</a:t>
            </a:r>
            <a:r>
              <a:rPr lang="en-GB" sz="2000" dirty="0"/>
              <a:t> </a:t>
            </a:r>
            <a:r>
              <a:rPr lang="en-GB" sz="2000" dirty="0" err="1"/>
              <a:t>sémát</a:t>
            </a:r>
            <a:r>
              <a:rPr lang="en-GB" sz="2000" dirty="0"/>
              <a:t> </a:t>
            </a:r>
            <a:r>
              <a:rPr lang="en-GB" sz="2000" dirty="0" err="1"/>
              <a:t>és</a:t>
            </a:r>
            <a:r>
              <a:rPr lang="en-GB" sz="2000" dirty="0"/>
              <a:t> </a:t>
            </a:r>
            <a:r>
              <a:rPr lang="en-GB" sz="2000" dirty="0" err="1"/>
              <a:t>alakíts</a:t>
            </a:r>
            <a:r>
              <a:rPr lang="hu-HU" sz="2000" dirty="0" err="1"/>
              <a:t>unk</a:t>
            </a:r>
            <a:r>
              <a:rPr lang="hu-HU" sz="2000" dirty="0"/>
              <a:t> </a:t>
            </a:r>
            <a:r>
              <a:rPr lang="en-GB" sz="2000" dirty="0" err="1"/>
              <a:t>ki</a:t>
            </a:r>
            <a:r>
              <a:rPr lang="en-GB" sz="2000" dirty="0"/>
              <a:t> </a:t>
            </a:r>
            <a:r>
              <a:rPr lang="en-GB" sz="2000" dirty="0" err="1"/>
              <a:t>szerkesztői</a:t>
            </a:r>
            <a:r>
              <a:rPr lang="en-GB" sz="2000" dirty="0"/>
              <a:t> </a:t>
            </a:r>
            <a:r>
              <a:rPr lang="en-GB" sz="2000" dirty="0" err="1"/>
              <a:t>csoportokat</a:t>
            </a:r>
            <a:r>
              <a:rPr lang="en-GB" sz="2000" dirty="0"/>
              <a:t> (</a:t>
            </a:r>
            <a:r>
              <a:rPr lang="en-GB" sz="2000" dirty="0" err="1"/>
              <a:t>az</a:t>
            </a:r>
            <a:r>
              <a:rPr lang="en-GB" sz="2000" dirty="0"/>
              <a:t> </a:t>
            </a:r>
            <a:r>
              <a:rPr lang="en-GB" sz="2000" dirty="0" err="1"/>
              <a:t>ötlet</a:t>
            </a:r>
            <a:r>
              <a:rPr lang="hu-HU" sz="2000" dirty="0" err="1"/>
              <a:t>elés</a:t>
            </a:r>
            <a:r>
              <a:rPr lang="hu-HU" sz="2000" dirty="0"/>
              <a:t> </a:t>
            </a:r>
            <a:r>
              <a:rPr lang="en-GB" sz="2000" dirty="0" err="1"/>
              <a:t>bővítés</a:t>
            </a:r>
            <a:r>
              <a:rPr lang="hu-HU" sz="2000" dirty="0"/>
              <a:t>e</a:t>
            </a:r>
            <a:r>
              <a:rPr lang="en-GB" sz="2000" dirty="0"/>
              <a:t>, 60 perc:</a:t>
            </a:r>
          </a:p>
        </p:txBody>
      </p:sp>
      <p:sp>
        <p:nvSpPr>
          <p:cNvPr id="9" name="Szövegdoboz 3"/>
          <p:cNvSpPr txBox="1"/>
          <p:nvPr/>
        </p:nvSpPr>
        <p:spPr>
          <a:xfrm>
            <a:off x="626340" y="2542572"/>
            <a:ext cx="571615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>
              <a:buFont typeface="Calibri" panose="020F0502020204030204" pitchFamily="34" charset="0"/>
              <a:buChar char="–"/>
            </a:pPr>
            <a:r>
              <a:rPr lang="en-GB" sz="2000" dirty="0"/>
              <a:t>H (</a:t>
            </a:r>
            <a:r>
              <a:rPr lang="hu-HU" sz="2000" dirty="0"/>
              <a:t>bonyolult</a:t>
            </a:r>
            <a:r>
              <a:rPr lang="en-GB" sz="2000" dirty="0"/>
              <a:t>) </a:t>
            </a:r>
            <a:r>
              <a:rPr lang="hu-HU" sz="2000" dirty="0"/>
              <a:t>és</a:t>
            </a:r>
            <a:r>
              <a:rPr lang="en-GB" sz="2000" dirty="0"/>
              <a:t> L (</a:t>
            </a:r>
            <a:r>
              <a:rPr lang="hu-HU" sz="2000" dirty="0"/>
              <a:t>egyszerű</a:t>
            </a:r>
            <a:r>
              <a:rPr lang="en-GB" sz="2000" dirty="0"/>
              <a:t>) </a:t>
            </a:r>
            <a:r>
              <a:rPr lang="hu-HU" sz="2000" dirty="0"/>
              <a:t>megoldások</a:t>
            </a:r>
            <a:endParaRPr lang="en-GB" sz="2000" dirty="0"/>
          </a:p>
          <a:p>
            <a:pPr marL="800100" lvl="1" indent="-342900">
              <a:buFont typeface="Calibri" panose="020F0502020204030204" pitchFamily="34" charset="0"/>
              <a:buChar char="–"/>
            </a:pPr>
            <a:r>
              <a:rPr lang="en-GB" sz="2000" dirty="0"/>
              <a:t>S (</a:t>
            </a:r>
            <a:r>
              <a:rPr lang="hu-HU" sz="2000" dirty="0"/>
              <a:t>érdekeltek</a:t>
            </a:r>
            <a:r>
              <a:rPr lang="en-GB" sz="2000" dirty="0"/>
              <a:t>) </a:t>
            </a:r>
            <a:r>
              <a:rPr lang="hu-HU" sz="2000" dirty="0"/>
              <a:t>bevonhatók</a:t>
            </a:r>
            <a:r>
              <a:rPr lang="en-GB" sz="2000" dirty="0"/>
              <a:t>, </a:t>
            </a:r>
            <a:r>
              <a:rPr lang="hu-HU" sz="2000" dirty="0"/>
              <a:t>vagy</a:t>
            </a:r>
            <a:r>
              <a:rPr lang="en-GB" sz="2000" dirty="0"/>
              <a:t> L (</a:t>
            </a:r>
            <a:r>
              <a:rPr lang="hu-HU" sz="2000" dirty="0"/>
              <a:t>hosszú idő</a:t>
            </a:r>
            <a:r>
              <a:rPr lang="en-GB" sz="2000" dirty="0"/>
              <a:t>) </a:t>
            </a:r>
            <a:r>
              <a:rPr lang="en-GB" sz="2000" dirty="0" err="1"/>
              <a:t>szükséges</a:t>
            </a:r>
            <a:r>
              <a:rPr lang="en-GB" sz="2000" dirty="0"/>
              <a:t> </a:t>
            </a:r>
            <a:r>
              <a:rPr lang="en-GB" sz="2000" dirty="0" err="1"/>
              <a:t>és</a:t>
            </a:r>
            <a:r>
              <a:rPr lang="en-GB" sz="2000" dirty="0"/>
              <a:t> </a:t>
            </a:r>
            <a:r>
              <a:rPr lang="en-GB" sz="2000" dirty="0" err="1"/>
              <a:t>szélesebb</a:t>
            </a:r>
            <a:r>
              <a:rPr lang="en-GB" sz="2000" dirty="0"/>
              <a:t> </a:t>
            </a:r>
            <a:r>
              <a:rPr lang="en-GB" sz="2000" dirty="0" err="1"/>
              <a:t>hálózat</a:t>
            </a:r>
            <a:r>
              <a:rPr lang="hu-HU" sz="2000" dirty="0"/>
              <a:t> kell</a:t>
            </a:r>
            <a:r>
              <a:rPr lang="en-GB" sz="2000" dirty="0"/>
              <a:t> </a:t>
            </a:r>
            <a:r>
              <a:rPr lang="en-GB" sz="2000" dirty="0" err="1"/>
              <a:t>ahhoz</a:t>
            </a:r>
            <a:r>
              <a:rPr lang="en-GB" sz="2000" dirty="0"/>
              <a:t>, </a:t>
            </a:r>
            <a:r>
              <a:rPr lang="en-GB" sz="2000" dirty="0" err="1"/>
              <a:t>hogy</a:t>
            </a:r>
            <a:r>
              <a:rPr lang="en-GB" sz="2000" dirty="0"/>
              <a:t> </a:t>
            </a:r>
            <a:r>
              <a:rPr lang="en-GB" sz="2000" dirty="0" err="1"/>
              <a:t>megvalósítsa</a:t>
            </a:r>
            <a:r>
              <a:rPr lang="en-GB" sz="2000" dirty="0"/>
              <a:t> </a:t>
            </a:r>
            <a:r>
              <a:rPr lang="en-GB" sz="2000" dirty="0" err="1"/>
              <a:t>ezt</a:t>
            </a:r>
            <a:r>
              <a:rPr lang="en-GB" sz="2000" dirty="0"/>
              <a:t> </a:t>
            </a:r>
            <a:r>
              <a:rPr lang="en-GB" sz="2000" dirty="0" err="1"/>
              <a:t>az</a:t>
            </a:r>
            <a:r>
              <a:rPr lang="en-GB" sz="2000" dirty="0"/>
              <a:t> </a:t>
            </a:r>
            <a:r>
              <a:rPr lang="en-GB" sz="2000" dirty="0" err="1"/>
              <a:t>elképzelést</a:t>
            </a:r>
            <a:r>
              <a:rPr lang="en-GB" sz="2000" dirty="0"/>
              <a:t>, </a:t>
            </a:r>
            <a:r>
              <a:rPr lang="en-GB" sz="2000" dirty="0" err="1"/>
              <a:t>és</a:t>
            </a:r>
            <a:r>
              <a:rPr lang="en-GB" sz="2000" dirty="0"/>
              <a:t> ne </a:t>
            </a:r>
            <a:r>
              <a:rPr lang="en-GB" sz="2000" dirty="0" err="1"/>
              <a:t>legyen</a:t>
            </a:r>
            <a:r>
              <a:rPr lang="en-GB" sz="2000" dirty="0"/>
              <a:t> </a:t>
            </a:r>
            <a:r>
              <a:rPr lang="en-GB" sz="2000" dirty="0" err="1"/>
              <a:t>közvetlen</a:t>
            </a:r>
            <a:r>
              <a:rPr lang="en-GB" sz="2000" dirty="0"/>
              <a:t> </a:t>
            </a:r>
            <a:r>
              <a:rPr lang="en-GB" sz="2000" dirty="0" err="1"/>
              <a:t>hozzáférése</a:t>
            </a:r>
            <a:r>
              <a:rPr lang="en-GB" sz="2000" dirty="0"/>
              <a:t> </a:t>
            </a:r>
            <a:r>
              <a:rPr lang="en-GB" sz="2000" dirty="0" err="1"/>
              <a:t>az</a:t>
            </a:r>
            <a:r>
              <a:rPr lang="en-GB" sz="2000" dirty="0"/>
              <a:t> </a:t>
            </a:r>
            <a:r>
              <a:rPr lang="en-GB" sz="2000" dirty="0" err="1"/>
              <a:t>érdekelteknek</a:t>
            </a:r>
            <a:endParaRPr lang="en-GB" sz="2000" dirty="0"/>
          </a:p>
          <a:p>
            <a:pPr marL="800100" lvl="1" indent="-342900">
              <a:buFont typeface="Calibri" panose="020F0502020204030204" pitchFamily="34" charset="0"/>
              <a:buChar char="–"/>
            </a:pPr>
            <a:r>
              <a:rPr lang="en-GB" sz="2000" dirty="0"/>
              <a:t>F (</a:t>
            </a:r>
            <a:r>
              <a:rPr lang="hu-HU" sz="2000" dirty="0"/>
              <a:t>keretrendszer állapota</a:t>
            </a:r>
            <a:r>
              <a:rPr lang="en-GB" sz="2000" dirty="0"/>
              <a:t>) </a:t>
            </a:r>
            <a:r>
              <a:rPr lang="hu-HU" sz="2000" dirty="0"/>
              <a:t>és a jogi környezet, amelyek nem megváltoztathatók</a:t>
            </a:r>
            <a:r>
              <a:rPr lang="en-GB" sz="2000" dirty="0"/>
              <a:t>.</a:t>
            </a:r>
          </a:p>
          <a:p>
            <a:pPr marL="800100" lvl="1" indent="-342900">
              <a:buFont typeface="Calibri" panose="020F0502020204030204" pitchFamily="34" charset="0"/>
              <a:buChar char="–"/>
            </a:pPr>
            <a:endParaRPr lang="en-GB" sz="2000" dirty="0"/>
          </a:p>
          <a:p>
            <a:r>
              <a:rPr lang="en-GB" sz="2000" dirty="0" err="1"/>
              <a:t>Folytass</a:t>
            </a:r>
            <a:r>
              <a:rPr lang="hu-HU" sz="2000" dirty="0" err="1"/>
              <a:t>uk</a:t>
            </a:r>
            <a:r>
              <a:rPr lang="en-GB" sz="2000" dirty="0"/>
              <a:t> azo</a:t>
            </a:r>
            <a:r>
              <a:rPr lang="hu-HU" sz="2000" dirty="0"/>
              <a:t>n</a:t>
            </a:r>
            <a:r>
              <a:rPr lang="en-GB" sz="2000" dirty="0"/>
              <a:t> </a:t>
            </a:r>
            <a:r>
              <a:rPr lang="en-GB" sz="2000" dirty="0" err="1"/>
              <a:t>elképzelésekkel</a:t>
            </a:r>
            <a:r>
              <a:rPr lang="en-GB" sz="2000" dirty="0"/>
              <a:t>, </a:t>
            </a:r>
            <a:r>
              <a:rPr lang="en-GB" sz="2000" dirty="0" err="1"/>
              <a:t>amelyek</a:t>
            </a:r>
            <a:r>
              <a:rPr lang="en-GB" sz="2000" dirty="0"/>
              <a:t> </a:t>
            </a:r>
            <a:r>
              <a:rPr lang="en-GB" sz="2000" dirty="0" err="1"/>
              <a:t>az</a:t>
            </a:r>
            <a:r>
              <a:rPr lang="en-GB" sz="2000" dirty="0"/>
              <a:t> L</a:t>
            </a:r>
            <a:r>
              <a:rPr lang="hu-HU" sz="2000" dirty="0"/>
              <a:t> és</a:t>
            </a:r>
            <a:r>
              <a:rPr lang="en-GB" sz="2000" dirty="0"/>
              <a:t> S</a:t>
            </a:r>
            <a:r>
              <a:rPr lang="hu-HU" sz="2000" dirty="0"/>
              <a:t> kritériumoknak és az </a:t>
            </a:r>
            <a:r>
              <a:rPr lang="en-GB" sz="2000" dirty="0"/>
              <a:t>F.</a:t>
            </a:r>
            <a:r>
              <a:rPr lang="hu-HU" sz="2000" dirty="0" err="1"/>
              <a:t>-nek</a:t>
            </a:r>
            <a:r>
              <a:rPr lang="hu-HU" sz="2000" dirty="0"/>
              <a:t> nem. Ne riadjunk vissza akár </a:t>
            </a:r>
            <a:r>
              <a:rPr lang="en-GB" sz="2000" dirty="0" err="1"/>
              <a:t>több</a:t>
            </a:r>
            <a:r>
              <a:rPr lang="en-GB" sz="2000" dirty="0"/>
              <a:t> </a:t>
            </a:r>
            <a:r>
              <a:rPr lang="en-GB" sz="2000" dirty="0" err="1"/>
              <a:t>elképzelést</a:t>
            </a:r>
            <a:r>
              <a:rPr lang="en-GB" sz="2000" dirty="0"/>
              <a:t> </a:t>
            </a:r>
            <a:r>
              <a:rPr lang="en-GB" sz="2000" dirty="0" err="1"/>
              <a:t>kiválasztásá</a:t>
            </a:r>
            <a:r>
              <a:rPr lang="hu-HU" sz="2000" dirty="0"/>
              <a:t>t</a:t>
            </a:r>
            <a:r>
              <a:rPr lang="en-GB" sz="2000" dirty="0" err="1"/>
              <a:t>ól</a:t>
            </a:r>
            <a:r>
              <a:rPr lang="en-GB" sz="2000" dirty="0"/>
              <a:t> </a:t>
            </a:r>
            <a:r>
              <a:rPr lang="hu-HU" sz="2000" dirty="0"/>
              <a:t>sem!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37920160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 rotWithShape="1">
          <a:blip r:embed="rId3"/>
          <a:srcRect r="85412"/>
          <a:stretch/>
        </p:blipFill>
        <p:spPr>
          <a:xfrm>
            <a:off x="11582399" y="3723937"/>
            <a:ext cx="609601" cy="3134063"/>
          </a:xfrm>
          <a:prstGeom prst="rect">
            <a:avLst/>
          </a:prstGeom>
        </p:spPr>
      </p:pic>
      <p:sp>
        <p:nvSpPr>
          <p:cNvPr id="4" name="Szövegdoboz 3"/>
          <p:cNvSpPr txBox="1"/>
          <p:nvPr/>
        </p:nvSpPr>
        <p:spPr>
          <a:xfrm>
            <a:off x="787400" y="1083256"/>
            <a:ext cx="10663380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dirty="0"/>
              <a:t>A siker kulcstényezői módszer </a:t>
            </a:r>
            <a:r>
              <a:rPr lang="de-AT" sz="2400" dirty="0"/>
              <a:t>(</a:t>
            </a:r>
            <a:r>
              <a:rPr lang="hu-HU" sz="2400" dirty="0"/>
              <a:t>elmélet</a:t>
            </a:r>
            <a:r>
              <a:rPr lang="de-AT" sz="2400" dirty="0"/>
              <a:t>)</a:t>
            </a:r>
            <a:endParaRPr lang="hu-HU" sz="2400" dirty="0"/>
          </a:p>
          <a:p>
            <a:endParaRPr lang="hu-HU" sz="2000" dirty="0"/>
          </a:p>
          <a:p>
            <a:pPr marL="342900" indent="-342900">
              <a:buFont typeface="Calibri" panose="020F0502020204030204" pitchFamily="34" charset="0"/>
              <a:buChar char="–"/>
            </a:pPr>
            <a:r>
              <a:rPr lang="hu-HU" sz="2000" dirty="0"/>
              <a:t>Ipar igénye szerint</a:t>
            </a:r>
            <a:endParaRPr lang="en-US" sz="2000" dirty="0"/>
          </a:p>
          <a:p>
            <a:pPr marL="342900" indent="-342900">
              <a:buFont typeface="Calibri" panose="020F0502020204030204" pitchFamily="34" charset="0"/>
              <a:buChar char="–"/>
            </a:pPr>
            <a:r>
              <a:rPr lang="hu-HU" sz="2000" dirty="0"/>
              <a:t>Versenyképes stratégia és ipari pozíció</a:t>
            </a:r>
            <a:endParaRPr lang="en-US" sz="2000" dirty="0"/>
          </a:p>
          <a:p>
            <a:pPr marL="342900" indent="-342900">
              <a:buFont typeface="Calibri" panose="020F0502020204030204" pitchFamily="34" charset="0"/>
              <a:buChar char="–"/>
            </a:pPr>
            <a:r>
              <a:rPr lang="hu-HU" sz="2000" dirty="0"/>
              <a:t>A környezeti tényezők azok a </a:t>
            </a:r>
            <a:r>
              <a:rPr lang="hu-HU" sz="2000" dirty="0" err="1"/>
              <a:t>makroökonómiai</a:t>
            </a:r>
            <a:r>
              <a:rPr lang="hu-HU" sz="2000" dirty="0"/>
              <a:t> tényezők, amelyek egy iparágban minden versenytársat érintenek</a:t>
            </a:r>
            <a:endParaRPr lang="en-US" sz="2000" dirty="0"/>
          </a:p>
          <a:p>
            <a:pPr marL="342900" indent="-342900">
              <a:buFont typeface="Calibri" panose="020F0502020204030204" pitchFamily="34" charset="0"/>
              <a:buChar char="–"/>
            </a:pPr>
            <a:r>
              <a:rPr lang="hu-HU" sz="2000" dirty="0"/>
              <a:t>Időbeni tényezők</a:t>
            </a:r>
            <a:endParaRPr lang="de-AT" sz="2000" dirty="0"/>
          </a:p>
          <a:p>
            <a:pPr marL="342900" indent="-342900">
              <a:buFont typeface="Calibri" panose="020F0502020204030204" pitchFamily="34" charset="0"/>
              <a:buChar char="–"/>
            </a:pPr>
            <a:r>
              <a:rPr lang="de-AT" sz="2000" dirty="0" err="1"/>
              <a:t>Managerial</a:t>
            </a:r>
            <a:r>
              <a:rPr lang="de-AT" sz="2000" dirty="0"/>
              <a:t> </a:t>
            </a:r>
            <a:r>
              <a:rPr lang="de-AT" sz="2000" dirty="0" err="1"/>
              <a:t>position</a:t>
            </a:r>
            <a:r>
              <a:rPr lang="en-US" sz="2000" dirty="0"/>
              <a:t> </a:t>
            </a:r>
          </a:p>
          <a:p>
            <a:pPr marL="342900" indent="-342900">
              <a:buFont typeface="Calibri" panose="020F0502020204030204" pitchFamily="34" charset="0"/>
              <a:buChar char="–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10407440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3af0d99f5f858121a0af4c56bdda98fcadaf43d"/>
</p:tagLst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1325</TotalTime>
  <Words>5914</Words>
  <Application>Microsoft Office PowerPoint</Application>
  <PresentationFormat>Szélesvásznú</PresentationFormat>
  <Paragraphs>404</Paragraphs>
  <Slides>26</Slides>
  <Notes>26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1</vt:i4>
      </vt:variant>
      <vt:variant>
        <vt:lpstr>Diacímek</vt:lpstr>
      </vt:variant>
      <vt:variant>
        <vt:i4>26</vt:i4>
      </vt:variant>
    </vt:vector>
  </HeadingPairs>
  <TitlesOfParts>
    <vt:vector size="32" baseType="lpstr">
      <vt:lpstr>MS PGothic</vt:lpstr>
      <vt:lpstr>Arial</vt:lpstr>
      <vt:lpstr>Calibri</vt:lpstr>
      <vt:lpstr>Calibri Light</vt:lpstr>
      <vt:lpstr>Times New Roman</vt:lpstr>
      <vt:lpstr>Retrospect</vt:lpstr>
      <vt:lpstr>PowerPoint-bemutató</vt:lpstr>
      <vt:lpstr>Tanulási célok</vt:lpstr>
      <vt:lpstr>Bevezetés</vt:lpstr>
      <vt:lpstr>A bemutatásra kerülő módszerek: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Következtetések, összegzés</vt:lpstr>
      <vt:lpstr>Feladatok, közös munka</vt:lpstr>
      <vt:lpstr>Bibliográfia</vt:lpstr>
      <vt:lpstr>Bibliográfia</vt:lpstr>
      <vt:lpstr>Hasznos linkek</vt:lpstr>
      <vt:lpstr>PowerPoint-bemutató</vt:lpstr>
      <vt:lpstr>PowerPoint-bemutató</vt:lpstr>
      <vt:lpstr>PowerPoint-bemutató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Zsolt Lengyel</dc:creator>
  <cp:keywords/>
  <dc:description/>
  <cp:lastModifiedBy>Lajtos Gábor</cp:lastModifiedBy>
  <cp:revision>253</cp:revision>
  <cp:lastPrinted>2017-06-11T15:03:59Z</cp:lastPrinted>
  <dcterms:created xsi:type="dcterms:W3CDTF">2017-02-15T07:18:39Z</dcterms:created>
  <dcterms:modified xsi:type="dcterms:W3CDTF">2017-10-09T12:37:24Z</dcterms:modified>
  <cp:category/>
</cp:coreProperties>
</file>