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69" autoAdjust="0"/>
  </p:normalViewPr>
  <p:slideViewPr>
    <p:cSldViewPr showGuides="1">
      <p:cViewPr varScale="1">
        <p:scale>
          <a:sx n="67" d="100"/>
          <a:sy n="67" d="100"/>
        </p:scale>
        <p:origin x="142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37775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alles, was nicht auf den Folien aufscheinen soll, sondern während des Unterrichts laut gesagt werden soll. </a:t>
            </a:r>
            <a:endParaRPr lang="hu-HU" dirty="0"/>
          </a:p>
        </p:txBody>
      </p:sp>
    </p:spTree>
    <p:extLst>
      <p:ext uri="{BB962C8B-B14F-4D97-AF65-F5344CB8AC3E}">
        <p14:creationId xmlns:p14="http://schemas.microsoft.com/office/powerpoint/2010/main" val="300197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de-AT" dirty="0" smtClean="0"/>
              <a:t>Diese Blume wurde von zwei kanadischen Forschern (B. Holmes, J. Gardner, 2006.) gezeichnet. Die Blütenblätter erinnern an Blooms Pyramide, aber während die verschiedenen Kompetenzen bei Bloom hierarchisch strukturiert sind, sagen die kanadischen Autoren, dass Lernaktivitäten in der Informationsgesellschaft oft gleichzeitig oder parallel stattfinden und so Kompetenzen parallel entwickelt werden können. Die Konzeptkarte auf der rechten Seite (von Andrew </a:t>
            </a:r>
            <a:r>
              <a:rPr lang="de-AT" dirty="0" err="1" smtClean="0"/>
              <a:t>Churches</a:t>
            </a:r>
            <a:r>
              <a:rPr lang="de-AT" dirty="0" smtClean="0"/>
              <a:t> erstellt) basiert auf der Arbeit von Lorin Anderson, bezieht sich aber auf die neuen Lernkompetenzen, die ein Schüler benötigt, um ein erfolgreicher Bürger in der Informationsgesellschaft zu sein.</a:t>
            </a:r>
            <a:endParaRPr lang="de-AT" dirty="0"/>
          </a:p>
        </p:txBody>
      </p:sp>
    </p:spTree>
    <p:extLst>
      <p:ext uri="{BB962C8B-B14F-4D97-AF65-F5344CB8AC3E}">
        <p14:creationId xmlns:p14="http://schemas.microsoft.com/office/powerpoint/2010/main" val="308082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t>
            </a:r>
            <a:r>
              <a:rPr lang="de-AT" baseline="0" smtClean="0"/>
              <a:t>alles, was nicht auf den Folien aufscheinen soll, sondern während des Unterrichts laut gesagt werden soll. </a:t>
            </a:r>
            <a:endParaRPr lang="hu-HU" dirty="0"/>
          </a:p>
        </p:txBody>
      </p:sp>
    </p:spTree>
    <p:extLst>
      <p:ext uri="{BB962C8B-B14F-4D97-AF65-F5344CB8AC3E}">
        <p14:creationId xmlns:p14="http://schemas.microsoft.com/office/powerpoint/2010/main" val="253080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de-AT" dirty="0" smtClean="0"/>
              <a:t>Es gibt viele verschiedene Ansätze, die aktives und selbstorganisiertes Lernen ermöglichen. Dazu gehören Problem-basiertes Lernen, Fragen-basiertes Lernen und Projekt-basiertes Lernen, die alle sowohl bei Gruppenunterricht, als auch bei Unterricht Einzelpersonen genutzt werden können.</a:t>
            </a:r>
          </a:p>
          <a:p>
            <a:r>
              <a:rPr lang="de-AT" dirty="0" smtClean="0"/>
              <a:t>Die Forschung zeigt, dass aktives Lernen ein mächtiges Werkzeug ist. Der Nutzen für die Studierenden besteht in der Entwicklung von Fähigkeiten, die für die Lernenden von entscheidender Bedeutung sind, wie kritisches Denken, Teamarbeit und Informationskompetenz. Sie ermutigt die Lernenden, sich selbst zu führen, was eine wichtige Fähigkeit ist, die die Lernenden erwerben müssen, um im 21. Jahrhundert erfolgreich zu sein.</a:t>
            </a:r>
          </a:p>
          <a:p>
            <a:endParaRPr lang="de-AT" dirty="0" smtClean="0"/>
          </a:p>
          <a:p>
            <a:r>
              <a:rPr lang="de-AT" dirty="0" smtClean="0"/>
              <a:t>Projekt-basiertes Lernen, Problem-basiertes Lernen und Fragen-basiertes Lernen stehen in engem Zusammenhang mit dem informationsverarbeitenden Ansatz. Sie passen alle gut zu technologiereichen Lernumgebungen, in denen nicht die Hard- und Software im Vordergrund steht, sondern das Lernerlebnis. In jedem Fall wird Technologie eingesetzt, um das Lernen zu erleichtern. Es kann ein Werkzeug sein, um Ideen zu organisieren (z. B. Inspiration), nach aktuellen Informationen zu suchen (z. B. eine Online-Nachrichtenquelle) oder Ideen zu präsentieren (z. B. PowerPoint-Präsentationen). Im Mittelpunkt des Lernens steht jedoch die Begeisterung der Schüler, ein Problem zu lösen oder ein Thema anzusprechen, das sie für sinnvoll halten.</a:t>
            </a:r>
          </a:p>
          <a:p>
            <a:r>
              <a:rPr lang="de-AT" dirty="0" smtClean="0"/>
              <a:t>Der beste Ansatz ist der, der mit dem Sie in Ihrem Klassenzimmer arbeiten. Viele Lehrer haben sich dafür entschieden, diese Ansätze miteinander zu verbinden. Andere wiederum variieren den Ansatz je nach Lernbedarf.</a:t>
            </a:r>
          </a:p>
          <a:p>
            <a:endParaRPr lang="de-AT" dirty="0" smtClean="0"/>
          </a:p>
        </p:txBody>
      </p:sp>
    </p:spTree>
    <p:extLst>
      <p:ext uri="{BB962C8B-B14F-4D97-AF65-F5344CB8AC3E}">
        <p14:creationId xmlns:p14="http://schemas.microsoft.com/office/powerpoint/2010/main" val="284010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rPr lang="de-AT" dirty="0" smtClean="0"/>
              <a:t>Neugierige Kinder scheinen uns nach unserer Erfahrung wie geschaffen für den Erfolg. Ein neugieriges Kind ist motiviert, Fragen zu stellen, Antworten zu suchen und diese auf seine persönlichen Erfahrungen anzuwenden. Die gute Nachricht ist, dass jedes Kind in unseren Klassenzimmern unter den richtigen Bedingungen Neugier, eine Haltung des Staunens und der Entdeckungslust, zeigen kann.</a:t>
            </a:r>
          </a:p>
          <a:p>
            <a:r>
              <a:rPr lang="de-AT" dirty="0" smtClean="0"/>
              <a:t>Neugier und Motivation stehen im Mittelpunkt der wissenschaftsorientierten Bildung. Dieser Ansatz des Lernens hat aus traditionellen Klassenzimmern energiegeladene Lernzentren gemacht, in denen die Kinder gerne lernen und teilnehmen.</a:t>
            </a:r>
            <a:endParaRPr lang="de-AT" dirty="0"/>
          </a:p>
        </p:txBody>
      </p:sp>
    </p:spTree>
    <p:extLst>
      <p:ext uri="{BB962C8B-B14F-4D97-AF65-F5344CB8AC3E}">
        <p14:creationId xmlns:p14="http://schemas.microsoft.com/office/powerpoint/2010/main" val="377499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de-AT" b="1" dirty="0" smtClean="0"/>
              <a:t>Fragenbasiertes Lernen </a:t>
            </a:r>
            <a:r>
              <a:rPr lang="de-AT" dirty="0" smtClean="0"/>
              <a:t>beginnt mit Fragen, Problemen oder Szenarien - und nicht mit der bloßen Darstellung von Fakten oder einem reibungslosen Weg zum Wissen. </a:t>
            </a:r>
          </a:p>
          <a:p>
            <a:r>
              <a:rPr lang="de-AT" dirty="0" smtClean="0"/>
              <a:t>Frage-Verfahren :</a:t>
            </a:r>
          </a:p>
          <a:p>
            <a:r>
              <a:rPr lang="de-AT" dirty="0" smtClean="0"/>
              <a:t>1. Der erste Schritt im Frage-Verfahren ist die Formulierung einer Frage oder eines Fragenkomplexes zum Thema Frage-Verfahren. Die Frage kann vom Lehrer oder von den Schülern gestellt werden. Manchmal wird die Frage auch als Hypothese oder Problemanweisung bezeichnet.</a:t>
            </a:r>
          </a:p>
          <a:p>
            <a:r>
              <a:rPr lang="de-AT" dirty="0" smtClean="0"/>
              <a:t>2. Sobald eine Frage gestellt wird, werden die </a:t>
            </a:r>
            <a:r>
              <a:rPr lang="de-AT" dirty="0" err="1" smtClean="0"/>
              <a:t>SchülerInnen</a:t>
            </a:r>
            <a:r>
              <a:rPr lang="de-AT" dirty="0" smtClean="0"/>
              <a:t> aufgefordert, das Thema zu untersuchen, indem sie Informationen aus Quellen sammeln, die der </a:t>
            </a:r>
            <a:r>
              <a:rPr lang="de-AT" dirty="0" err="1" smtClean="0"/>
              <a:t>LehrerInnen</a:t>
            </a:r>
            <a:r>
              <a:rPr lang="de-AT" dirty="0" smtClean="0"/>
              <a:t> zur Verfügung stellt, oder innerhalb von Lernressourcen oder Hilfsmitteln, die den </a:t>
            </a:r>
            <a:r>
              <a:rPr lang="de-AT" dirty="0" err="1" smtClean="0"/>
              <a:t>SchülerInnen</a:t>
            </a:r>
            <a:r>
              <a:rPr lang="de-AT" dirty="0" smtClean="0"/>
              <a:t> leicht zugänglich sind.</a:t>
            </a:r>
          </a:p>
          <a:p>
            <a:r>
              <a:rPr lang="de-AT" dirty="0" smtClean="0"/>
              <a:t>3. Wenn genügend Informationen zum Thema der Befragung gesammelt werden, werden sie in Kategorien gegliedert oder durch Hervorhebung der wichtigen Informationen zum Thema umrissen. Dies hilft dem Schüler, Verbindungen mit neuem Lernen und vorherigem Lernen herzustellen.</a:t>
            </a:r>
          </a:p>
          <a:p>
            <a:r>
              <a:rPr lang="de-AT" dirty="0" smtClean="0"/>
              <a:t>4. Die Informationen werden diskutiert und analysiert, um sie besser verstehen zu können. Der Lehrer kann die Diskussion leiten und die Implikationen hervorheben, die sich aus der Untersuchung ergeben und zeigen, wie sie sich auf die Lösung des Problems bezieht.</a:t>
            </a:r>
          </a:p>
          <a:p>
            <a:r>
              <a:rPr lang="de-AT" dirty="0" smtClean="0"/>
              <a:t>5. Es werden Schlussfolgerungen gezogen und auf die ursprüngliche Frage zurückgeführt. Reflexionen von Studierenden werden angeregt und dienen als Möglichkeit, sich auf die Anfrage zurück zu beziehen und die Schritte, die zum Abschluss geführt haben, nachzuvollziehen. Dies dient auch zur Verstärkung des Modells, so dass die Schüler den Prozess in jeder Problemlösungssituation wiederholen können.</a:t>
            </a:r>
          </a:p>
          <a:p>
            <a:r>
              <a:rPr lang="de-AT" b="1" dirty="0" smtClean="0"/>
              <a:t>Vorteile des Frage-Verfahrens: </a:t>
            </a:r>
          </a:p>
          <a:p>
            <a:r>
              <a:rPr lang="de-AT" dirty="0" smtClean="0"/>
              <a:t>1. Die Lernenden lenken ihr Lernen auf eine Art und Weise, die der Naturwissenschaft in realen Situationen ähnelt.</a:t>
            </a:r>
          </a:p>
          <a:p>
            <a:r>
              <a:rPr lang="de-AT" dirty="0" smtClean="0"/>
              <a:t>2. Die Studierenden sind in der Lage, sich ihre eigenen Forschungsgebiete auszusuchen und sich mit Hilfe von Wissenschaftsprozesskompetenzen an der Informationssuche zu beteiligen.</a:t>
            </a:r>
          </a:p>
          <a:p>
            <a:r>
              <a:rPr lang="de-AT" dirty="0" smtClean="0"/>
              <a:t>3. Dies führt zu einer größeren Lernbeteiligung und verbesserten Fähigkeiten zum kritischen Denken, während gleichzeitig eine Kultur geschaffen wird, die die Ideen der Lernenden wertschätzt.</a:t>
            </a:r>
          </a:p>
          <a:p>
            <a:endParaRPr dirty="0"/>
          </a:p>
        </p:txBody>
      </p:sp>
    </p:spTree>
    <p:extLst>
      <p:ext uri="{BB962C8B-B14F-4D97-AF65-F5344CB8AC3E}">
        <p14:creationId xmlns:p14="http://schemas.microsoft.com/office/powerpoint/2010/main" val="79380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endParaRPr lang="de-AT" dirty="0" smtClean="0"/>
          </a:p>
          <a:p>
            <a:r>
              <a:rPr lang="de-AT" b="1" dirty="0" smtClean="0"/>
              <a:t>Problem-basiertes</a:t>
            </a:r>
            <a:r>
              <a:rPr lang="de-AT" b="1" baseline="0" dirty="0" smtClean="0"/>
              <a:t> Lernen</a:t>
            </a:r>
            <a:r>
              <a:rPr lang="de-AT" b="1" dirty="0" smtClean="0"/>
              <a:t> </a:t>
            </a:r>
            <a:r>
              <a:rPr lang="de-AT" dirty="0" smtClean="0"/>
              <a:t>(PBL) ist ein studentenzentrierter Ansatz, bei dem die Studierenden ein Thema erlernen, indem sie in Gruppen arbeiten, um ein offenes Problem zu lösen.</a:t>
            </a:r>
          </a:p>
          <a:p>
            <a:r>
              <a:rPr lang="de-AT" b="1" dirty="0" smtClean="0"/>
              <a:t>Das Problem steuert die Motivation und das Lernen</a:t>
            </a:r>
            <a:r>
              <a:rPr lang="de-AT" dirty="0" smtClean="0"/>
              <a:t>.</a:t>
            </a:r>
            <a:br>
              <a:rPr lang="de-AT" dirty="0" smtClean="0"/>
            </a:br>
            <a:r>
              <a:rPr lang="de-AT" dirty="0" smtClean="0"/>
              <a:t>Anstatt relevante Materialien zu lehren und anschließend das Wissen von</a:t>
            </a:r>
            <a:r>
              <a:rPr lang="de-AT" baseline="0" dirty="0" smtClean="0"/>
              <a:t> den</a:t>
            </a:r>
            <a:r>
              <a:rPr lang="de-AT" dirty="0" smtClean="0"/>
              <a:t> Schülerinnen und Schülern anwenden zu lassen, um Probleme zu lösen, wird das Problem zuerst vorgestellt.</a:t>
            </a:r>
          </a:p>
          <a:p>
            <a:r>
              <a:rPr lang="de-AT" dirty="0" smtClean="0"/>
              <a:t>PBL-Aufträge können kurz sein, oder sie können länger</a:t>
            </a:r>
            <a:r>
              <a:rPr lang="de-AT" baseline="0" dirty="0" smtClean="0"/>
              <a:t> dauern, unter Umständen </a:t>
            </a:r>
            <a:r>
              <a:rPr lang="de-AT" dirty="0" smtClean="0"/>
              <a:t>ein ganzes Semester.</a:t>
            </a:r>
          </a:p>
          <a:p>
            <a:r>
              <a:rPr lang="de-AT" dirty="0" smtClean="0"/>
              <a:t>Da PBL oft gruppenorientiert ist, ist es vorteilhaft, die Unterrichtszeit für die Vorbereitung der Schüler auf die Arbeit in Gruppen einzuplanen und ihnen zu ermöglichen, sich an ihrem PBL-Projekt zu beteiligen.</a:t>
            </a:r>
          </a:p>
        </p:txBody>
      </p:sp>
    </p:spTree>
    <p:extLst>
      <p:ext uri="{BB962C8B-B14F-4D97-AF65-F5344CB8AC3E}">
        <p14:creationId xmlns:p14="http://schemas.microsoft.com/office/powerpoint/2010/main" val="316497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rPr lang="de-AT" dirty="0" smtClean="0"/>
              <a:t>Projekt-basiertes</a:t>
            </a:r>
            <a:r>
              <a:rPr lang="de-AT" baseline="0" dirty="0" smtClean="0"/>
              <a:t> Lernen</a:t>
            </a:r>
            <a:r>
              <a:rPr lang="de-AT" dirty="0" smtClean="0"/>
              <a:t> (PBL) ist eine Lehrmethode, bei der sich die </a:t>
            </a:r>
            <a:r>
              <a:rPr lang="de-AT" dirty="0" err="1" smtClean="0"/>
              <a:t>SchülerInnen</a:t>
            </a:r>
            <a:r>
              <a:rPr lang="de-AT" dirty="0" smtClean="0"/>
              <a:t> Wissen und Fähigkeiten aneignen, indem sie eine spannende Frage, ein Problem oder eine Herausforderung erforschen und beantworten. John Dewey, ein amerikanischer Erziehungstheoretiker des 20. Jahrhunderts, stellte die Auffassung in Frage, dass Schüler passive Wissensempfänger seien, während der Lehrer als Übermittler einer statischen Masse von Faktoren fungierte; stattdessen war er der Meinung, dass Bildung aus aktiven Erfahrungen bestehen sollte, die Schüler auf lebenslanges Lernen in und um eine dynamische Welt vorbereiten. Wie Dewey betonte</a:t>
            </a:r>
            <a:r>
              <a:rPr lang="de-AT" baseline="0" dirty="0" smtClean="0"/>
              <a:t>: </a:t>
            </a:r>
            <a:r>
              <a:rPr lang="de-AT" dirty="0" smtClean="0"/>
              <a:t>"Bildung ist keine Vorbereitung auf das Leben; Bildung ist das Leben selbst."</a:t>
            </a:r>
          </a:p>
          <a:p>
            <a:endParaRPr lang="de-AT" dirty="0" smtClean="0"/>
          </a:p>
          <a:p>
            <a:r>
              <a:rPr lang="de-AT" dirty="0" smtClean="0"/>
              <a:t>PBL gilt disziplinübergreifend und setzt konsequent auf aktives, studentenorientiertes Lernen. PBL bietet den Schülern einen authentischen, realen Lernkontext und schafft einen Grund für das Lernen. PBL bietet den Schülern auch Wahlmöglichkeiten und eine Stimme, das Lernerlebnis entweder durch ihre Produkte oder im Designprozess zu personalisieren. Die Studierenden stehen vor komplexen Herausforderungen, wenn sie ihre formale Ausbildung abschließen; das Wissen, Probleme zu lösen, gemeinsam zu arbeiten und innovativ zu denken, wird zu wichtigen Fertigkeiten - nicht nur für ihre zukünftigen Karrieren, sondern auch für die Bewältigung von schwierigen Fragen, sowohl vor Ort auf Gemeindeebene, als auch auf der ganzen Welt. </a:t>
            </a:r>
          </a:p>
          <a:p>
            <a:r>
              <a:rPr dirty="0"/>
              <a:t> </a:t>
            </a:r>
          </a:p>
        </p:txBody>
      </p:sp>
    </p:spTree>
    <p:extLst>
      <p:ext uri="{BB962C8B-B14F-4D97-AF65-F5344CB8AC3E}">
        <p14:creationId xmlns:p14="http://schemas.microsoft.com/office/powerpoint/2010/main" val="283834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pPr>
              <a:defRPr b="1"/>
            </a:pPr>
            <a:r>
              <a:rPr lang="de-AT" dirty="0" smtClean="0"/>
              <a:t>Bedeutsamer Inhalt:</a:t>
            </a:r>
          </a:p>
          <a:p>
            <a:pPr>
              <a:defRPr b="1"/>
            </a:pPr>
            <a:r>
              <a:rPr lang="de-AT" dirty="0" smtClean="0"/>
              <a:t>1.</a:t>
            </a:r>
            <a:r>
              <a:rPr lang="de-AT" baseline="0" dirty="0" smtClean="0"/>
              <a:t> </a:t>
            </a:r>
            <a:r>
              <a:rPr lang="de-AT" dirty="0" smtClean="0"/>
              <a:t>Bedeutsamer Inhalt </a:t>
            </a:r>
            <a:r>
              <a:rPr lang="de-AT" b="0" dirty="0" smtClean="0"/>
              <a:t>bedeutet, dass Sie einige wirklich handfeste Themen brauchen. </a:t>
            </a:r>
          </a:p>
          <a:p>
            <a:pPr>
              <a:defRPr b="1"/>
            </a:pPr>
            <a:r>
              <a:rPr lang="de-AT" b="0" dirty="0" smtClean="0"/>
              <a:t>Das Projekt konzentriert sich auf wichtige Erkenntnisse und Konzepte, die aus den Themen abgeleitet wurden und zielt auf das essentielle Verständnis im Kurs. Die Studierenden sollten den Inhalt für ihr eigenes Leben und ihre Interessen als wichtig erachten. Ein gut gestaltetes PBL ist ein effektives Mittel, um Inhalte tiefer zu verstehen als mit herkömmlichen Methoden wie Vorlesungen und Lehrbüchern.</a:t>
            </a:r>
            <a:endParaRPr b="0" dirty="0"/>
          </a:p>
          <a:p>
            <a:pPr>
              <a:defRPr b="1"/>
            </a:pPr>
            <a:endParaRPr lang="de-AT" b="0" dirty="0" smtClean="0"/>
          </a:p>
          <a:p>
            <a:pPr>
              <a:defRPr b="1"/>
            </a:pPr>
            <a:r>
              <a:rPr dirty="0" smtClean="0"/>
              <a:t>2</a:t>
            </a:r>
            <a:r>
              <a:rPr dirty="0"/>
              <a:t>. </a:t>
            </a:r>
            <a:r>
              <a:rPr lang="de-AT" dirty="0" smtClean="0"/>
              <a:t>Wissensdurst: </a:t>
            </a:r>
            <a:r>
              <a:rPr lang="de-AT" b="0" dirty="0" smtClean="0"/>
              <a:t>Die </a:t>
            </a:r>
            <a:r>
              <a:rPr lang="de-AT" b="0" dirty="0" err="1" smtClean="0"/>
              <a:t>LehrerInnen</a:t>
            </a:r>
            <a:r>
              <a:rPr lang="de-AT" b="0" dirty="0" smtClean="0"/>
              <a:t> aktivieren das Bedürfnis der </a:t>
            </a:r>
            <a:r>
              <a:rPr lang="de-AT" b="0" dirty="0" err="1" smtClean="0"/>
              <a:t>SchülerInnen</a:t>
            </a:r>
            <a:r>
              <a:rPr lang="de-AT" b="0" dirty="0" smtClean="0"/>
              <a:t>, Inhalte zu kennen, indem sie ein Projekt mit einer "Einstiegsveranstaltung" starten, die das Interesse der </a:t>
            </a:r>
            <a:r>
              <a:rPr lang="de-AT" b="0" dirty="0" err="1" smtClean="0"/>
              <a:t>SchülerInnen</a:t>
            </a:r>
            <a:r>
              <a:rPr lang="de-AT" b="0" dirty="0" smtClean="0"/>
              <a:t> weckt und Fragen aufwirft. Die Auftakt-Veranstaltung kann alles sein, was die Neugier der Studenten anspricht, wie z. B. ein Video, ein Gespräch, ein Gastredner, eine Exkursion, ein Laborerlebnis usw. Die Ankündigung eines Projektes mit einem Paket von Vorträgen dagegen wird wahrscheinlich keine Aufregung und keine Atmosphäre des aktiven Lernens erzeugen. Es motiviert sie nicht, den Schülern zu sagen, dass sie etwas lernen sollen, weil sie es später brauchen. Mit einem überzeugenden studentischen Projekt wird der Grund für das Lernen von relevantem Material persönlicher und zielgerichteter für den Schüler.</a:t>
            </a:r>
          </a:p>
          <a:p>
            <a:pPr>
              <a:defRPr b="1"/>
            </a:pPr>
            <a:r>
              <a:rPr b="0" dirty="0" smtClean="0"/>
              <a:t> </a:t>
            </a:r>
            <a:endParaRPr b="0" dirty="0"/>
          </a:p>
          <a:p>
            <a:pPr>
              <a:defRPr b="1"/>
            </a:pPr>
            <a:r>
              <a:rPr dirty="0"/>
              <a:t>3. </a:t>
            </a:r>
            <a:r>
              <a:rPr lang="de-AT" dirty="0" smtClean="0"/>
              <a:t>3. Kernfrage: </a:t>
            </a:r>
            <a:r>
              <a:rPr lang="de-AT" b="0" dirty="0" smtClean="0"/>
              <a:t>Nach der Diskussion und dem Brainstorming erstellen die Schüler eine Hauptfrage, um ihre Bemühungen zu bündeln. Eine gute Hauptfrage fängt den Kern des Projekts in einer klaren, überzeugenden Sprache ein. Die Frage sollte provokativ, offen und komplex sein und mit dem Kern dessen verbunden sein, was wir lernen wollen. Es könnte abstrakt, konkret oder auf die Lösung eines Problems ausgerichtet sein. Die Hauptfrage ermöglicht es den Schülern, zu verstehen, warum sie ein Projekt durchführen und wie die Abfolge der Aktivitäten aus ihrer persönlichen Herausforderung aussehen soll.</a:t>
            </a:r>
            <a:r>
              <a:rPr b="0" dirty="0" smtClean="0"/>
              <a:t> </a:t>
            </a:r>
            <a:endParaRPr lang="de-AT" b="0" dirty="0" smtClean="0"/>
          </a:p>
          <a:p>
            <a:pPr>
              <a:defRPr b="1"/>
            </a:pPr>
            <a:endParaRPr b="0" dirty="0"/>
          </a:p>
          <a:p>
            <a:pPr>
              <a:defRPr b="1"/>
            </a:pPr>
            <a:r>
              <a:rPr dirty="0"/>
              <a:t>4. </a:t>
            </a:r>
            <a:r>
              <a:rPr lang="de-AT" dirty="0" smtClean="0"/>
              <a:t>Auswahl</a:t>
            </a:r>
            <a:r>
              <a:rPr lang="de-AT" baseline="0" dirty="0" smtClean="0"/>
              <a:t> und Stimme der Schüler: </a:t>
            </a:r>
            <a:endParaRPr lang="de-AT" b="0" dirty="0" smtClean="0"/>
          </a:p>
          <a:p>
            <a:pPr>
              <a:defRPr b="1"/>
            </a:pPr>
            <a:r>
              <a:rPr lang="de-AT" b="0" dirty="0" smtClean="0"/>
              <a:t>Das Interesse der Schüler wird durch eine herausfordernde Frage geweckt, die von den Schülern ausgewählt und bearbeitet wird. Dies gibt dem Projekt die studentische Auswahl. Die Anforderungen der Projekte wie Projektbericht, digitale und mündliche Präsentationen, visuelle Präsentationen usw. verleihen dem Projekt eine Stimme der Schüler. Die Tatsache, dass die Schüler das Projekt auswählen und ihm eine Stimme geben, macht das Projekt für die Schüler sinnvoll. Je mehr Stimme und Wahlmöglichkeiten für den Schüler vorhanden sind, desto größer ist die Verantwortung für das Lernen. Die Projekte sollten jedoch so gestaltet werden, dass die Auswahl der Schülerinnen und Schüler gerecht verteilt ist. Am Ende der Skala können die Lernenden wählen, in welches Thema sie sich vertiefen wollen  oder wie sie Produkte entwerfen, gestalten und präsentieren möchten. Als Mittelweg bieten </a:t>
            </a:r>
            <a:r>
              <a:rPr lang="de-AT" b="0" dirty="0" err="1" smtClean="0"/>
              <a:t>LehrerInnen</a:t>
            </a:r>
            <a:r>
              <a:rPr lang="de-AT" b="0" dirty="0" smtClean="0"/>
              <a:t> möglicherweise ein begrenztes Menü mit Optionen an, um zu verhindern, dass </a:t>
            </a:r>
            <a:r>
              <a:rPr lang="de-AT" b="0" dirty="0" err="1" smtClean="0"/>
              <a:t>SchülerInnen</a:t>
            </a:r>
            <a:r>
              <a:rPr lang="de-AT" b="0" dirty="0" smtClean="0"/>
              <a:t> von Entscheidungen überfordert werden. Am Ende der Skala können die </a:t>
            </a:r>
            <a:r>
              <a:rPr lang="de-AT" b="0" dirty="0" err="1" smtClean="0"/>
              <a:t>SchülerInnen</a:t>
            </a:r>
            <a:r>
              <a:rPr lang="de-AT" b="0" dirty="0" smtClean="0"/>
              <a:t> entscheiden, welches Produkt sie herstellen, welche Ressourcen sie verwenden wollen, wie sie ihre Zeit strukturieren oder man überlässt ihnen sogar Thema und Kernfrage.</a:t>
            </a:r>
          </a:p>
          <a:p>
            <a:pPr>
              <a:defRPr b="1"/>
            </a:pPr>
            <a:r>
              <a:rPr dirty="0" smtClean="0"/>
              <a:t> </a:t>
            </a:r>
            <a:endParaRPr dirty="0"/>
          </a:p>
          <a:p>
            <a:pPr>
              <a:defRPr b="1"/>
            </a:pPr>
            <a:r>
              <a:rPr dirty="0"/>
              <a:t>5. </a:t>
            </a:r>
            <a:r>
              <a:rPr lang="de-AT" dirty="0" smtClean="0"/>
              <a:t>Kompetenzen des 21. Jahrhunderts</a:t>
            </a:r>
            <a:r>
              <a:rPr dirty="0" smtClean="0"/>
              <a:t>: </a:t>
            </a:r>
            <a:endParaRPr lang="de-AT" b="0" dirty="0" smtClean="0"/>
          </a:p>
          <a:p>
            <a:pPr>
              <a:defRPr b="1"/>
            </a:pPr>
            <a:r>
              <a:rPr lang="de-AT" b="0" dirty="0" smtClean="0"/>
              <a:t>Zusammenarbeit ist für die PBL-Lernerfahrung von zentraler Bedeutung. Ein Projekt sollte den Studierenden die Möglichkeit geben, wertvolle Fähigkeiten des 21. Jahrhunderts aufzubauen, wie Zusammenarbeit, Kommunikation, kritisches Denken und den Einsatz von Technologien, die ihnen am Arbeitsplatz und im Leben zugute kommen werden. Sobald sich die Schüler für die Kernfrage entschieden haben, bilden sie ein drei- oder vierköpfiges Team und beginnen zu planen, wie sie zusammenarbeiten möchten. Jedes Team hält regelmäßig inne, um seine Fortschritte zu überprüfen. Die Lehrer können durch den Einsatz von </a:t>
            </a:r>
            <a:r>
              <a:rPr lang="de-AT" b="0" dirty="0" err="1" smtClean="0"/>
              <a:t>Teambuilding</a:t>
            </a:r>
            <a:r>
              <a:rPr lang="de-AT" b="0" dirty="0" smtClean="0"/>
              <a:t>- und Organisation von Zeit bzw. der Aufgaben helfen, diese Fähigkeiten zu erweitern. Lehrer in einer projektbasierten Lernumgebung bewerten diese Fähigkeiten ebenfalls und bieten den Schülern häufig Gelegenheit, sich selbst zu beurteilen.</a:t>
            </a:r>
          </a:p>
          <a:p>
            <a:pPr>
              <a:defRPr b="1"/>
            </a:pPr>
            <a:endParaRPr lang="de-AT" b="0" dirty="0" smtClean="0"/>
          </a:p>
          <a:p>
            <a:pPr>
              <a:defRPr b="1"/>
            </a:pPr>
            <a:r>
              <a:rPr dirty="0" smtClean="0"/>
              <a:t>6</a:t>
            </a:r>
            <a:r>
              <a:rPr dirty="0"/>
              <a:t>. </a:t>
            </a:r>
            <a:r>
              <a:rPr lang="de-AT" dirty="0" smtClean="0"/>
              <a:t>Recherche und </a:t>
            </a:r>
            <a:r>
              <a:rPr dirty="0" smtClean="0"/>
              <a:t>Innovation</a:t>
            </a:r>
            <a:r>
              <a:rPr lang="de-AT" dirty="0" smtClean="0"/>
              <a:t>: </a:t>
            </a:r>
            <a:r>
              <a:rPr lang="de-AT" b="0" dirty="0" smtClean="0"/>
              <a:t>Sitzungen mit Brainstorming im Klassenzimmer helfen den Schülern, neue Ideen und Fragen zu generieren. Die Teamdiskussion im Studententeam bietet die Möglichkeit, die eigenen Kernfragen zu verfeinern und Ressourcen und Verfahren zu besprechen. Die Projektarbeit erscheint den Studierenden sinnvoller, wenn sie reale Nachforschungen anstellen, die mit ihren eigenen Fragen beginnen, zur Suche nach Ressourcen und der Entdeckung von Antworten führen und letztendlich zu neuen Fragen, zum Testen von Ideen und zu eigenen Schlussfolgerungen. Mit echter Recherche kommt Innovation - eine neue Antwort auf eine Kernfrage, ein neues Produkt, eine neue Lösung für ein Problem. Von den Schülern wird nicht erwartet, dass sie die bereitgestellten Informationen einfach hübsch aufbereiten und wiedergeben. Die Aufgabe des Lehrers ist es, den Rahmen für reale Befragungen im Klassenzimmer zu schaffen und die Schüler durch den Prozess zu führen.</a:t>
            </a:r>
          </a:p>
          <a:p>
            <a:pPr>
              <a:defRPr b="1"/>
            </a:pPr>
            <a:endParaRPr lang="de-AT" dirty="0" smtClean="0"/>
          </a:p>
          <a:p>
            <a:pPr>
              <a:defRPr b="1"/>
            </a:pPr>
            <a:r>
              <a:rPr dirty="0" smtClean="0"/>
              <a:t>7</a:t>
            </a:r>
            <a:r>
              <a:rPr dirty="0"/>
              <a:t>. Feedback and Revision: </a:t>
            </a:r>
            <a:r>
              <a:rPr lang="de-AT" b="0" dirty="0" smtClean="0"/>
              <a:t>Feedback und Überarbeitung: Während die Schüler ihre Ideen und Produkte entwickeln, nutzen Schülerteams Tabellen und Fragebögen, um gegenseitig ihre Arbeit zu überprüfen und zu kritisieren. Der Lehrer überprüft die Forschungsnotizen, überprüft die Grobpläne, die Detailpläne und trifft sich mit Teams, um deren Fortschritt zu überwachen. Der Mentoring-Prozess von Überwachung und Feedback ist formalisiert und strukturiert, so dass alle Studententeams während der gesamten Projektlaufzeit von ihrem Lehrer begleitet werden. Die Schüler lernen durch diese Betreuung, dass die ersten Versuche nicht immer qualitativ hochwertig sind und dass Überarbeitungen ein häufiges Merkmal der Arbeit in der Praxis darstellen.</a:t>
            </a:r>
            <a:endParaRPr b="0" dirty="0"/>
          </a:p>
          <a:p>
            <a:r>
              <a:rPr dirty="0"/>
              <a:t> </a:t>
            </a:r>
          </a:p>
          <a:p>
            <a:pPr>
              <a:defRPr b="1"/>
            </a:pPr>
            <a:r>
              <a:rPr dirty="0"/>
              <a:t>8. </a:t>
            </a:r>
            <a:r>
              <a:rPr lang="de-AT" dirty="0" smtClean="0"/>
              <a:t>Öffentliche Präsentation des Produkts</a:t>
            </a:r>
            <a:r>
              <a:rPr dirty="0" smtClean="0"/>
              <a:t>: </a:t>
            </a:r>
            <a:r>
              <a:rPr lang="de-AT" b="0" dirty="0" smtClean="0"/>
              <a:t>Die Schülerteams präsentieren ihre Ergebnisse, Schlussfolgerungen und Lösungen für die unterschiedlichen Zielgruppen wie Gleichaltrige, Eltern, Vertreter von Gemeinden, Unternehmen, Regierungsorganisationen und Fachleuten aus verschiedenen Branchen. Die Studierenden beantworten Fragen und reflektieren, wie sie das Projekt abgeschlossen haben, welche Schritte möglicherweise noch folgen werden und was sie an Wissen, Fähigkeiten und Stolz gewonnen haben. Wenn sie ihre Arbeiten einem realen Publikum präsentieren, verbinden sie ihre PBL-Projekte mit dem wirklichen Leben. Diese Projekte werden authentisch, wenn dem Prozess reale Aufgaben zugrunde liegen  und die Schüler nicht mehr Beobachter, sondern Teilnehmer an realen Erfahrungen sind.</a:t>
            </a:r>
          </a:p>
          <a:p>
            <a:pPr>
              <a:defRPr b="1"/>
            </a:pPr>
            <a:endParaRPr lang="de-AT" b="0" dirty="0" smtClean="0"/>
          </a:p>
          <a:p>
            <a:pPr>
              <a:defRPr b="1"/>
            </a:pPr>
            <a:endParaRPr lang="de-AT" b="0" dirty="0" smtClean="0"/>
          </a:p>
          <a:p>
            <a:pPr>
              <a:defRPr b="1"/>
            </a:pPr>
            <a:endParaRPr lang="de-AT" b="0" dirty="0"/>
          </a:p>
        </p:txBody>
      </p:sp>
    </p:spTree>
    <p:extLst>
      <p:ext uri="{BB962C8B-B14F-4D97-AF65-F5344CB8AC3E}">
        <p14:creationId xmlns:p14="http://schemas.microsoft.com/office/powerpoint/2010/main" val="401220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rPr lang="de-AT" dirty="0" smtClean="0"/>
              <a:t>Die Theorie der "Generationen" wurde in den frühen 1990-er Jahren von den amerikanischen Soziologen Neil Howe und William </a:t>
            </a:r>
            <a:r>
              <a:rPr lang="de-AT" dirty="0" err="1" smtClean="0"/>
              <a:t>Strauss</a:t>
            </a:r>
            <a:r>
              <a:rPr lang="de-AT" dirty="0" smtClean="0"/>
              <a:t> entwickelt. Jede Generation hat ihren eigenen "Charakter" - einen Charakter, der von ihren wichtigsten wirtschaftlichen, sozialen und kulturellen Aktivitäten und Einstellungen geprägt ist, aber es gibt keine genauen Daten für den Beginn oder das Ende solcher Zeitabschnitte</a:t>
            </a:r>
          </a:p>
          <a:p>
            <a:endParaRPr lang="de-AT" dirty="0" smtClean="0"/>
          </a:p>
          <a:p>
            <a:r>
              <a:rPr lang="de-AT" dirty="0" smtClean="0"/>
              <a:t>Die „Reifen“ 70 - 88 Jahre alt</a:t>
            </a:r>
          </a:p>
          <a:p>
            <a:r>
              <a:rPr lang="de-AT" dirty="0" smtClean="0"/>
              <a:t>Generation "Baby Boom" 51-69 Jahre alt</a:t>
            </a:r>
          </a:p>
          <a:p>
            <a:r>
              <a:rPr lang="de-AT" dirty="0" smtClean="0"/>
              <a:t>Generation X 35-50 Jahre alt</a:t>
            </a:r>
          </a:p>
          <a:p>
            <a:r>
              <a:rPr lang="de-AT" dirty="0" smtClean="0"/>
              <a:t>Generation Y 16-34 Jahre alt</a:t>
            </a:r>
          </a:p>
          <a:p>
            <a:r>
              <a:rPr lang="de-AT" dirty="0" smtClean="0"/>
              <a:t>Generation Z 15 Jahre bzw. jünger</a:t>
            </a:r>
          </a:p>
          <a:p>
            <a:endParaRPr lang="de-AT" dirty="0" smtClean="0"/>
          </a:p>
          <a:p>
            <a:r>
              <a:rPr lang="de-AT" dirty="0" smtClean="0"/>
              <a:t>Die Generation X wurde so benannt, weil sie einen unbekannten Faktor  repräsentieren soll. Y und Z wurden als Buchstaben nach X ausgewählt. Die Generation Z wird oft als "digitale Generation" bezeichnet, da sie mit einem einfachen Zugang zu den digitalen Informations- und Kommunikationstechnologien aufgewachsen ist. Sie werden digital geboren - geboren in eine vernetzte und globalisierte Welt mit unendlichen Möglichkeiten</a:t>
            </a:r>
            <a:r>
              <a:rPr lang="de-AT" baseline="0" dirty="0" smtClean="0"/>
              <a:t> -</a:t>
            </a:r>
            <a:r>
              <a:rPr lang="de-AT" dirty="0" smtClean="0"/>
              <a:t> und sie lernen und kommunizieren anders als die Vorgängergenerationen. </a:t>
            </a:r>
            <a:endParaRPr lang="de-AT" dirty="0"/>
          </a:p>
        </p:txBody>
      </p:sp>
    </p:spTree>
    <p:extLst>
      <p:ext uri="{BB962C8B-B14F-4D97-AF65-F5344CB8AC3E}">
        <p14:creationId xmlns:p14="http://schemas.microsoft.com/office/powerpoint/2010/main" val="309679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rPr dirty="0" smtClean="0"/>
              <a:t>Bloom</a:t>
            </a:r>
            <a:r>
              <a:rPr lang="de-AT" dirty="0" smtClean="0"/>
              <a:t>s</a:t>
            </a:r>
            <a:r>
              <a:rPr lang="de-AT" baseline="0" dirty="0" smtClean="0"/>
              <a:t> Pyramide verfolgt den Denkprozess:</a:t>
            </a:r>
            <a:r>
              <a:rPr lang="de-AT" dirty="0" smtClean="0"/>
              <a:t> Wir sind nicht in der Lage, ein Konzept zu verstehen, ohne es uns zu merken, ebenso wenig können wir Wissen und Konzepte anwenden, ohne sie zu verstehen. Es ist ein Kontinuum von Denkfähigkeiten niedrigerer Ordnung zu Denkfähigkeiten höherer Ordnung. Blooms</a:t>
            </a:r>
            <a:r>
              <a:rPr lang="de-AT" baseline="0" dirty="0" smtClean="0"/>
              <a:t> Schüler, </a:t>
            </a:r>
            <a:r>
              <a:rPr lang="de-AT" dirty="0" smtClean="0"/>
              <a:t>Lorin Anderson und David </a:t>
            </a:r>
            <a:r>
              <a:rPr lang="de-AT" dirty="0" err="1" smtClean="0"/>
              <a:t>Krathwohl</a:t>
            </a:r>
            <a:r>
              <a:rPr lang="de-AT" dirty="0" smtClean="0"/>
              <a:t>, haben es 2001 überarbeitet: Sie benutzten Verben statt Substantive für jede Kategorie und ordneten die Reihenfolge innerhalb der Pyramide neu.</a:t>
            </a:r>
          </a:p>
          <a:p>
            <a:endParaRPr lang="de-AT" dirty="0" smtClean="0"/>
          </a:p>
          <a:p>
            <a:endParaRPr dirty="0"/>
          </a:p>
        </p:txBody>
      </p:sp>
    </p:spTree>
    <p:extLst>
      <p:ext uri="{BB962C8B-B14F-4D97-AF65-F5344CB8AC3E}">
        <p14:creationId xmlns:p14="http://schemas.microsoft.com/office/powerpoint/2010/main" val="307129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6"/>
          <p:cNvSpPr/>
          <p:nvPr/>
        </p:nvSpPr>
        <p:spPr>
          <a:xfrm>
            <a:off x="1" y="6400800"/>
            <a:ext cx="12192001" cy="457200"/>
          </a:xfrm>
          <a:prstGeom prst="rect">
            <a:avLst/>
          </a:prstGeom>
          <a:solidFill>
            <a:schemeClr val="accent2"/>
          </a:solidFill>
          <a:ln w="12700">
            <a:miter lim="400000"/>
          </a:ln>
        </p:spPr>
        <p:txBody>
          <a:bodyPr lIns="45719" rIns="45719"/>
          <a:lstStyle/>
          <a:p>
            <a:endParaRPr/>
          </a:p>
        </p:txBody>
      </p:sp>
      <p:sp>
        <p:nvSpPr>
          <p:cNvPr id="15" name="Rectangle 7"/>
          <p:cNvSpPr/>
          <p:nvPr/>
        </p:nvSpPr>
        <p:spPr>
          <a:xfrm>
            <a:off x="1" y="6334316"/>
            <a:ext cx="12192001" cy="66485"/>
          </a:xfrm>
          <a:prstGeom prst="rect">
            <a:avLst/>
          </a:prstGeom>
          <a:solidFill>
            <a:schemeClr val="accent1"/>
          </a:solidFill>
          <a:ln w="12700">
            <a:miter lim="400000"/>
          </a:ln>
        </p:spPr>
        <p:txBody>
          <a:bodyPr lIns="45719" rIns="45719"/>
          <a:lstStyle/>
          <a:p>
            <a:endParaRPr/>
          </a:p>
        </p:txBody>
      </p:sp>
      <p:sp>
        <p:nvSpPr>
          <p:cNvPr id="16" name="Title Text"/>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Title Text</a:t>
            </a:r>
          </a:p>
        </p:txBody>
      </p:sp>
      <p:sp>
        <p:nvSpPr>
          <p:cNvPr id="17" name="Body Level One…"/>
          <p:cNvSpPr txBox="1">
            <a:spLocks noGrp="1"/>
          </p:cNvSpPr>
          <p:nvPr>
            <p:ph type="body" sz="quarter" idx="1"/>
          </p:nvPr>
        </p:nvSpPr>
        <p:spPr>
          <a:xfrm>
            <a:off x="1100050" y="4455621"/>
            <a:ext cx="10058401" cy="1143001"/>
          </a:xfrm>
          <a:prstGeom prst="rect">
            <a:avLst/>
          </a:prstGeom>
        </p:spPr>
        <p:txBody>
          <a:bodyPr lIns="45719" tIns="45719" rIns="45719" bIns="45719"/>
          <a:lstStyle>
            <a:lvl1pPr marL="0" indent="0">
              <a:buClrTx/>
              <a:buSzTx/>
              <a:buFontTx/>
              <a:buNone/>
              <a:defRPr sz="2400" cap="all" spc="200">
                <a:solidFill>
                  <a:srgbClr val="344068"/>
                </a:solidFill>
              </a:defRPr>
            </a:lvl1pPr>
            <a:lvl2pPr marL="0" indent="457200">
              <a:buClrTx/>
              <a:buSzTx/>
              <a:buFontTx/>
              <a:buNone/>
              <a:defRPr sz="2400" cap="all" spc="200">
                <a:solidFill>
                  <a:srgbClr val="344068"/>
                </a:solidFill>
              </a:defRPr>
            </a:lvl2pPr>
            <a:lvl3pPr marL="0" indent="914400">
              <a:buClrTx/>
              <a:buSzTx/>
              <a:buFontTx/>
              <a:buNone/>
              <a:defRPr sz="2400" cap="all" spc="200">
                <a:solidFill>
                  <a:srgbClr val="344068"/>
                </a:solidFill>
              </a:defRPr>
            </a:lvl3pPr>
            <a:lvl4pPr marL="0" indent="1371600">
              <a:buClrTx/>
              <a:buSzTx/>
              <a:buFontTx/>
              <a:buNone/>
              <a:defRPr sz="2400" cap="all" spc="200">
                <a:solidFill>
                  <a:srgbClr val="344068"/>
                </a:solidFill>
              </a:defRPr>
            </a:lvl4pPr>
            <a:lvl5pPr marL="0" indent="1828800">
              <a:buClrTx/>
              <a:buSzTx/>
              <a:buFontTx/>
              <a:buNone/>
              <a:defRPr sz="2400" cap="all" spc="200">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18"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Body Level One…"/>
          <p:cNvSpPr txBox="1">
            <a:spLocks noGrp="1"/>
          </p:cNvSpPr>
          <p:nvPr>
            <p:ph type="body" idx="1"/>
          </p:nvPr>
        </p:nvSpPr>
        <p:spPr>
          <a:xfrm>
            <a:off x="1097280" y="1845734"/>
            <a:ext cx="100584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6"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117"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118" name="Title Text"/>
          <p:cNvSpPr txBox="1">
            <a:spLocks noGrp="1"/>
          </p:cNvSpPr>
          <p:nvPr>
            <p:ph type="title"/>
          </p:nvPr>
        </p:nvSpPr>
        <p:spPr>
          <a:xfrm>
            <a:off x="8724900" y="412302"/>
            <a:ext cx="2628900" cy="5759899"/>
          </a:xfrm>
          <a:prstGeom prst="rect">
            <a:avLst/>
          </a:prstGeom>
        </p:spPr>
        <p:txBody>
          <a:bodyPr/>
          <a:lstStyle/>
          <a:p>
            <a:r>
              <a:t>Title Text</a:t>
            </a:r>
          </a:p>
        </p:txBody>
      </p:sp>
      <p:sp>
        <p:nvSpPr>
          <p:cNvPr id="119" name="Body Level One…"/>
          <p:cNvSpPr txBox="1">
            <a:spLocks noGrp="1"/>
          </p:cNvSpPr>
          <p:nvPr>
            <p:ph type="body" idx="1"/>
          </p:nvPr>
        </p:nvSpPr>
        <p:spPr>
          <a:xfrm>
            <a:off x="838200" y="412302"/>
            <a:ext cx="7734300" cy="57598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6"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37" name="Title Text"/>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Title Text</a:t>
            </a:r>
          </a:p>
        </p:txBody>
      </p:sp>
      <p:sp>
        <p:nvSpPr>
          <p:cNvPr id="38" name="Body Level One…"/>
          <p:cNvSpPr txBox="1">
            <a:spLocks noGrp="1"/>
          </p:cNvSpPr>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sz="2400" cap="all" spc="200">
                <a:solidFill>
                  <a:srgbClr val="344068"/>
                </a:solidFill>
              </a:defRPr>
            </a:lvl1pPr>
            <a:lvl2pPr marL="0" indent="457200">
              <a:buClrTx/>
              <a:buSzTx/>
              <a:buFontTx/>
              <a:buNone/>
              <a:defRPr sz="2400" cap="all" spc="200">
                <a:solidFill>
                  <a:srgbClr val="344068"/>
                </a:solidFill>
              </a:defRPr>
            </a:lvl2pPr>
            <a:lvl3pPr marL="0" indent="914400">
              <a:buClrTx/>
              <a:buSzTx/>
              <a:buFontTx/>
              <a:buNone/>
              <a:defRPr sz="2400" cap="all" spc="200">
                <a:solidFill>
                  <a:srgbClr val="344068"/>
                </a:solidFill>
              </a:defRPr>
            </a:lvl3pPr>
            <a:lvl4pPr marL="0" indent="1371600">
              <a:buClrTx/>
              <a:buSzTx/>
              <a:buFontTx/>
              <a:buNone/>
              <a:defRPr sz="2400" cap="all" spc="200">
                <a:solidFill>
                  <a:srgbClr val="344068"/>
                </a:solidFill>
              </a:defRPr>
            </a:lvl4pPr>
            <a:lvl5pPr marL="0" indent="1828800">
              <a:buClrTx/>
              <a:buSzTx/>
              <a:buFontTx/>
              <a:buNone/>
              <a:defRPr sz="2400" cap="all" spc="200">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1097280" y="1845734"/>
            <a:ext cx="4937760"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344068"/>
                </a:solidFill>
              </a:defRPr>
            </a:lvl1pPr>
            <a:lvl2pPr marL="0" indent="457200">
              <a:buClrTx/>
              <a:buSzTx/>
              <a:buFontTx/>
              <a:buNone/>
              <a:defRPr cap="all">
                <a:solidFill>
                  <a:srgbClr val="344068"/>
                </a:solidFill>
              </a:defRPr>
            </a:lvl2pPr>
            <a:lvl3pPr marL="0" indent="914400">
              <a:buClrTx/>
              <a:buSzTx/>
              <a:buFontTx/>
              <a:buNone/>
              <a:defRPr cap="all">
                <a:solidFill>
                  <a:srgbClr val="344068"/>
                </a:solidFill>
              </a:defRPr>
            </a:lvl3pPr>
            <a:lvl4pPr marL="0" indent="1371600">
              <a:buClrTx/>
              <a:buSzTx/>
              <a:buFontTx/>
              <a:buNone/>
              <a:defRPr cap="all">
                <a:solidFill>
                  <a:srgbClr val="344068"/>
                </a:solidFill>
              </a:defRPr>
            </a:lvl4pPr>
            <a:lvl5pPr marL="0" indent="1828800">
              <a:buClrTx/>
              <a:buSzTx/>
              <a:buFontTx/>
              <a:buNone/>
              <a:defRPr cap="all">
                <a:solidFill>
                  <a:srgbClr val="344068"/>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13"/>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344068"/>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 name="Rectangle 4"/>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75" name="Rectangle 5"/>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Rectangle 7"/>
          <p:cNvSpPr/>
          <p:nvPr/>
        </p:nvSpPr>
        <p:spPr>
          <a:xfrm>
            <a:off x="15" y="0"/>
            <a:ext cx="4050793" cy="6858000"/>
          </a:xfrm>
          <a:prstGeom prst="rect">
            <a:avLst/>
          </a:prstGeom>
          <a:solidFill>
            <a:schemeClr val="accent2"/>
          </a:solidFill>
          <a:ln w="12700">
            <a:miter lim="400000"/>
          </a:ln>
        </p:spPr>
        <p:txBody>
          <a:bodyPr lIns="45719" rIns="45719"/>
          <a:lstStyle/>
          <a:p>
            <a:endParaRPr/>
          </a:p>
        </p:txBody>
      </p:sp>
      <p:sp>
        <p:nvSpPr>
          <p:cNvPr id="84" name="Rectangle 8"/>
          <p:cNvSpPr/>
          <p:nvPr/>
        </p:nvSpPr>
        <p:spPr>
          <a:xfrm>
            <a:off x="4040070" y="0"/>
            <a:ext cx="64009" cy="6858000"/>
          </a:xfrm>
          <a:prstGeom prst="rect">
            <a:avLst/>
          </a:prstGeom>
          <a:solidFill>
            <a:schemeClr val="accent1"/>
          </a:solidFill>
          <a:ln w="12700">
            <a:miter lim="400000"/>
          </a:ln>
        </p:spPr>
        <p:txBody>
          <a:bodyPr lIns="45719" rIns="45719"/>
          <a:lstStyle/>
          <a:p>
            <a:endParaRPr/>
          </a:p>
        </p:txBody>
      </p:sp>
      <p:sp>
        <p:nvSpPr>
          <p:cNvPr id="85"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86" name="Body Level One…"/>
          <p:cNvSpPr txBox="1">
            <a:spLocks noGrp="1"/>
          </p:cNvSpPr>
          <p:nvPr>
            <p:ph type="body" idx="1"/>
          </p:nvPr>
        </p:nvSpPr>
        <p:spPr>
          <a:xfrm>
            <a:off x="4800600" y="731519"/>
            <a:ext cx="6492241" cy="5257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Text Placeholder 3"/>
          <p:cNvSpPr>
            <a:spLocks noGrp="1"/>
          </p:cNvSpPr>
          <p:nvPr>
            <p:ph type="body" sz="quarter" idx="13"/>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endParaRPr/>
          </a:p>
        </p:txBody>
      </p:sp>
      <p:sp>
        <p:nvSpPr>
          <p:cNvPr id="88" name="Slide Number"/>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5" name="Rectangle 7"/>
          <p:cNvSpPr/>
          <p:nvPr/>
        </p:nvSpPr>
        <p:spPr>
          <a:xfrm>
            <a:off x="0" y="4953000"/>
            <a:ext cx="12188825" cy="1905000"/>
          </a:xfrm>
          <a:prstGeom prst="rect">
            <a:avLst/>
          </a:prstGeom>
          <a:solidFill>
            <a:schemeClr val="accent2"/>
          </a:solidFill>
          <a:ln w="12700">
            <a:miter lim="400000"/>
          </a:ln>
        </p:spPr>
        <p:txBody>
          <a:bodyPr lIns="45719" rIns="45719"/>
          <a:lstStyle/>
          <a:p>
            <a:endParaRPr/>
          </a:p>
        </p:txBody>
      </p:sp>
      <p:sp>
        <p:nvSpPr>
          <p:cNvPr id="96" name="Rectangle 8"/>
          <p:cNvSpPr/>
          <p:nvPr/>
        </p:nvSpPr>
        <p:spPr>
          <a:xfrm>
            <a:off x="14" y="4915075"/>
            <a:ext cx="12188826" cy="64009"/>
          </a:xfrm>
          <a:prstGeom prst="rect">
            <a:avLst/>
          </a:prstGeom>
          <a:solidFill>
            <a:schemeClr val="accent1"/>
          </a:solidFill>
          <a:ln w="12700">
            <a:miter lim="400000"/>
          </a:ln>
        </p:spPr>
        <p:txBody>
          <a:bodyPr lIns="45719" rIns="45719"/>
          <a:lstStyle/>
          <a:p>
            <a:endParaRPr/>
          </a:p>
        </p:txBody>
      </p:sp>
      <p:sp>
        <p:nvSpPr>
          <p:cNvPr id="97" name="Title Text"/>
          <p:cNvSpPr txBox="1">
            <a:spLocks noGrp="1"/>
          </p:cNvSpPr>
          <p:nvPr>
            <p:ph type="title"/>
          </p:nvPr>
        </p:nvSpPr>
        <p:spPr>
          <a:xfrm>
            <a:off x="1097280" y="5074920"/>
            <a:ext cx="10113645" cy="822961"/>
          </a:xfrm>
          <a:prstGeom prst="rect">
            <a:avLst/>
          </a:prstGeom>
        </p:spPr>
        <p:txBody>
          <a:bodyPr lIns="0" tIns="0" rIns="0" bIns="0"/>
          <a:lstStyle>
            <a:lvl1pPr>
              <a:defRPr sz="3600">
                <a:solidFill>
                  <a:srgbClr val="FFFFFF"/>
                </a:solidFill>
              </a:defRPr>
            </a:lvl1pPr>
          </a:lstStyle>
          <a:p>
            <a:r>
              <a:t>Title Text</a:t>
            </a:r>
          </a:p>
        </p:txBody>
      </p:sp>
      <p:sp>
        <p:nvSpPr>
          <p:cNvPr id="98" name="Picture Placeholder 2"/>
          <p:cNvSpPr>
            <a:spLocks noGrp="1"/>
          </p:cNvSpPr>
          <p:nvPr>
            <p:ph type="pic" idx="13"/>
          </p:nvPr>
        </p:nvSpPr>
        <p:spPr>
          <a:xfrm>
            <a:off x="14" y="0"/>
            <a:ext cx="12191987" cy="4915076"/>
          </a:xfrm>
          <a:prstGeom prst="rect">
            <a:avLst/>
          </a:prstGeom>
        </p:spPr>
        <p:txBody>
          <a:bodyPr lIns="91439" tIns="45719" rIns="91439" bIns="45719">
            <a:noAutofit/>
          </a:bodyPr>
          <a:lstStyle/>
          <a:p>
            <a:endParaRPr/>
          </a:p>
        </p:txBody>
      </p:sp>
      <p:sp>
        <p:nvSpPr>
          <p:cNvPr id="99" name="Body Level One…"/>
          <p:cNvSpPr txBox="1">
            <a:spLocks noGrp="1"/>
          </p:cNvSpPr>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 name="Rectangle 8"/>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4"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5" name="Title Text"/>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979606" y="6514078"/>
            <a:ext cx="232878" cy="256541"/>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sz="4800" b="0" i="0" u="none" strike="noStrike" cap="none" spc="-50" baseline="0">
          <a:ln>
            <a:noFill/>
          </a:ln>
          <a:solidFill>
            <a:srgbClr val="404040"/>
          </a:solidFill>
          <a:uFillTx/>
          <a:latin typeface="+mj-lt"/>
          <a:ea typeface="+mj-ea"/>
          <a:cs typeface="+mj-cs"/>
          <a:sym typeface="Calibri"/>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sz="2000" b="0" i="0" u="none" strike="noStrike" cap="none" spc="0" baseline="0">
          <a:ln>
            <a:noFill/>
          </a:ln>
          <a:solidFill>
            <a:srgbClr val="404040"/>
          </a:solidFill>
          <a:uFillTx/>
          <a:latin typeface="+mj-lt"/>
          <a:ea typeface="+mj-ea"/>
          <a:cs typeface="+mj-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ln>
            <a:noFill/>
          </a:ln>
          <a:solidFill>
            <a:srgbClr val="40404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educause.edu/educatingthenetge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edtechlead.net/philosoph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e.intel.com/download/K12/elements/pba_html/#pbl_m00_l00_a00_s01" TargetMode="External"/><Relationship Id="rId7" Type="http://schemas.openxmlformats.org/officeDocument/2006/relationships/hyperlink" Target="https://www.edutopia.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bie.org/object/document/project_design_rubric" TargetMode="External"/><Relationship Id="rId5" Type="http://schemas.openxmlformats.org/officeDocument/2006/relationships/hyperlink" Target="https://fcit.usf.edu/matrix/matrix/" TargetMode="External"/><Relationship Id="rId4" Type="http://schemas.openxmlformats.org/officeDocument/2006/relationships/hyperlink" Target="http://wegrowteachers.com/pblworksho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3">
            <a:extLst/>
          </a:blip>
          <a:stretch>
            <a:fillRect/>
          </a:stretch>
        </p:blipFill>
        <p:spPr>
          <a:xfrm>
            <a:off x="903943" y="527240"/>
            <a:ext cx="3825999" cy="2315327"/>
          </a:xfrm>
          <a:prstGeom prst="rect">
            <a:avLst/>
          </a:prstGeom>
          <a:ln w="12700">
            <a:miter lim="400000"/>
          </a:ln>
        </p:spPr>
      </p:pic>
      <p:pic>
        <p:nvPicPr>
          <p:cNvPr id="130" name="Kép 1" descr="Kép 1"/>
          <p:cNvPicPr>
            <a:picLocks noChangeAspect="1"/>
          </p:cNvPicPr>
          <p:nvPr/>
        </p:nvPicPr>
        <p:blipFill>
          <a:blip r:embed="rId4">
            <a:extLst/>
          </a:blip>
          <a:srcRect r="85412"/>
          <a:stretch>
            <a:fillRect/>
          </a:stretch>
        </p:blipFill>
        <p:spPr>
          <a:xfrm>
            <a:off x="-1" y="3723937"/>
            <a:ext cx="609602" cy="3134063"/>
          </a:xfrm>
          <a:prstGeom prst="rect">
            <a:avLst/>
          </a:prstGeom>
          <a:ln w="12700">
            <a:miter lim="400000"/>
          </a:ln>
        </p:spPr>
      </p:pic>
      <p:sp>
        <p:nvSpPr>
          <p:cNvPr id="131" name="Téglalap 7"/>
          <p:cNvSpPr/>
          <p:nvPr/>
        </p:nvSpPr>
        <p:spPr>
          <a:xfrm>
            <a:off x="-2" y="6035040"/>
            <a:ext cx="9459887" cy="822961"/>
          </a:xfrm>
          <a:prstGeom prst="rect">
            <a:avLst/>
          </a:prstGeom>
          <a:solidFill>
            <a:srgbClr val="FFFFFF"/>
          </a:solidFill>
          <a:ln w="15875">
            <a:solidFill>
              <a:srgbClr val="FFFFFF"/>
            </a:solidFill>
          </a:ln>
        </p:spPr>
        <p:txBody>
          <a:bodyPr lIns="45719" rIns="45719" anchor="ctr"/>
          <a:lstStyle/>
          <a:p>
            <a:pPr algn="ctr"/>
            <a:endParaRPr/>
          </a:p>
        </p:txBody>
      </p:sp>
      <p:pic>
        <p:nvPicPr>
          <p:cNvPr id="132" name="Kép 6" descr="Kép 6"/>
          <p:cNvPicPr>
            <a:picLocks noChangeAspect="1"/>
          </p:cNvPicPr>
          <p:nvPr/>
        </p:nvPicPr>
        <p:blipFill>
          <a:blip r:embed="rId5">
            <a:extLst/>
          </a:blip>
          <a:stretch>
            <a:fillRect/>
          </a:stretch>
        </p:blipFill>
        <p:spPr>
          <a:xfrm>
            <a:off x="-2" y="5874129"/>
            <a:ext cx="9044249" cy="983871"/>
          </a:xfrm>
          <a:prstGeom prst="rect">
            <a:avLst/>
          </a:prstGeom>
          <a:ln w="12700">
            <a:miter lim="400000"/>
          </a:ln>
        </p:spPr>
      </p:pic>
      <p:sp>
        <p:nvSpPr>
          <p:cNvPr id="133" name="Téglalap 8"/>
          <p:cNvSpPr txBox="1"/>
          <p:nvPr/>
        </p:nvSpPr>
        <p:spPr>
          <a:xfrm>
            <a:off x="5087154" y="1084739"/>
            <a:ext cx="6709894" cy="1196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Lehrer/</a:t>
            </a:r>
            <a:r>
              <a:rPr lang="en-US" sz="2400" dirty="0" err="1">
                <a:solidFill>
                  <a:schemeClr val="tx1">
                    <a:lumMod val="50000"/>
                    <a:lumOff val="50000"/>
                  </a:schemeClr>
                </a:solidFill>
              </a:rPr>
              <a:t>innen</a:t>
            </a:r>
            <a:r>
              <a:rPr lang="en-US" sz="2400" dirty="0">
                <a:solidFill>
                  <a:schemeClr val="tx1">
                    <a:lumMod val="50000"/>
                    <a:lumOff val="50000"/>
                  </a:schemeClr>
                </a:solidFill>
              </a:rPr>
              <a:t> 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a:solidFill>
                  <a:schemeClr val="tx1">
                    <a:lumMod val="50000"/>
                    <a:lumOff val="50000"/>
                  </a:schemeClr>
                </a:solidFill>
              </a:rPr>
              <a:t>Sekundarstufe</a:t>
            </a:r>
            <a:endParaRPr lang="hu-HU" sz="2400" dirty="0">
              <a:solidFill>
                <a:schemeClr val="tx1">
                  <a:lumMod val="50000"/>
                  <a:lumOff val="50000"/>
                </a:schemeClr>
              </a:solidFill>
            </a:endParaRPr>
          </a:p>
        </p:txBody>
      </p:sp>
      <p:sp>
        <p:nvSpPr>
          <p:cNvPr id="134" name="Title 1"/>
          <p:cNvSpPr txBox="1"/>
          <p:nvPr/>
        </p:nvSpPr>
        <p:spPr>
          <a:xfrm>
            <a:off x="1097280" y="2953136"/>
            <a:ext cx="10058401" cy="137197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lnSpcReduction="10000"/>
          </a:bodyPr>
          <a:lstStyle/>
          <a:p>
            <a:pPr defTabSz="914400">
              <a:lnSpc>
                <a:spcPct val="68000"/>
              </a:lnSpc>
              <a:defRPr sz="6200" spc="-100">
                <a:solidFill>
                  <a:srgbClr val="262626"/>
                </a:solidFill>
              </a:defRPr>
            </a:pPr>
            <a:r>
              <a:rPr lang="de-AT" dirty="0" smtClean="0"/>
              <a:t>Einheit</a:t>
            </a:r>
            <a:r>
              <a:rPr dirty="0" smtClean="0"/>
              <a:t> </a:t>
            </a:r>
            <a:r>
              <a:rPr dirty="0"/>
              <a:t>„U2”: </a:t>
            </a:r>
            <a:r>
              <a:rPr dirty="0" smtClean="0"/>
              <a:t>Innovative</a:t>
            </a:r>
            <a:r>
              <a:rPr lang="de-AT" dirty="0" smtClean="0"/>
              <a:t>s</a:t>
            </a:r>
            <a:r>
              <a:rPr dirty="0" smtClean="0"/>
              <a:t> </a:t>
            </a:r>
            <a:r>
              <a:rPr lang="de-AT" dirty="0" smtClean="0"/>
              <a:t>Unterrichten</a:t>
            </a:r>
            <a:endParaRPr dirty="0"/>
          </a:p>
        </p:txBody>
      </p:sp>
      <p:sp>
        <p:nvSpPr>
          <p:cNvPr id="135" name="Text Placeholder 2"/>
          <p:cNvSpPr txBox="1"/>
          <p:nvPr/>
        </p:nvSpPr>
        <p:spPr>
          <a:xfrm>
            <a:off x="1198288" y="4486021"/>
            <a:ext cx="10058401"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defTabSz="914400">
              <a:lnSpc>
                <a:spcPct val="90000"/>
              </a:lnSpc>
              <a:spcBef>
                <a:spcPts val="1200"/>
              </a:spcBef>
              <a:defRPr sz="2400" cap="all" spc="200">
                <a:solidFill>
                  <a:srgbClr val="344068"/>
                </a:solidFill>
              </a:defRPr>
            </a:pPr>
            <a:r>
              <a:rPr dirty="0" smtClean="0"/>
              <a:t>Le</a:t>
            </a:r>
            <a:r>
              <a:rPr lang="de-AT" dirty="0" err="1" smtClean="0"/>
              <a:t>rnelement</a:t>
            </a:r>
            <a:r>
              <a:rPr dirty="0" smtClean="0"/>
              <a:t> </a:t>
            </a:r>
            <a:r>
              <a:rPr dirty="0"/>
              <a:t>„E3”: </a:t>
            </a:r>
            <a:r>
              <a:rPr dirty="0" err="1" smtClean="0"/>
              <a:t>Pra</a:t>
            </a:r>
            <a:r>
              <a:rPr lang="de-AT" dirty="0" err="1" smtClean="0"/>
              <a:t>xisorientiertes</a:t>
            </a:r>
            <a:r>
              <a:rPr lang="de-AT" dirty="0" smtClean="0"/>
              <a:t> Unterrichten</a:t>
            </a:r>
            <a:endParaRPr dirty="0" smtClean="0"/>
          </a:p>
          <a:p>
            <a:pPr algn="r" defTabSz="914400">
              <a:lnSpc>
                <a:spcPct val="90000"/>
              </a:lnSpc>
              <a:spcBef>
                <a:spcPts val="1200"/>
              </a:spcBef>
              <a:defRPr sz="2000" cap="all" spc="200">
                <a:solidFill>
                  <a:srgbClr val="344068"/>
                </a:solidFill>
              </a:defRPr>
            </a:pPr>
            <a:r>
              <a:rPr lang="de-AT" dirty="0" smtClean="0"/>
              <a:t>Verfasserin: </a:t>
            </a:r>
            <a:r>
              <a:rPr dirty="0" err="1" smtClean="0"/>
              <a:t>Mária</a:t>
            </a:r>
            <a:r>
              <a:rPr dirty="0" smtClean="0"/>
              <a:t> </a:t>
            </a:r>
            <a:r>
              <a:rPr dirty="0" err="1" smtClean="0"/>
              <a:t>Hartyányi</a:t>
            </a:r>
            <a:r>
              <a:rPr dirty="0" smtClean="0"/>
              <a:t> (ITSTUDY)</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pPr>
            <a:r>
              <a:rPr dirty="0"/>
              <a:t>     </a:t>
            </a:r>
            <a:r>
              <a:rPr dirty="0" smtClean="0"/>
              <a:t>Pro</a:t>
            </a:r>
            <a:r>
              <a:rPr lang="de-AT" dirty="0" err="1" smtClean="0"/>
              <a:t>jekt</a:t>
            </a:r>
            <a:r>
              <a:rPr lang="de-AT" dirty="0" smtClean="0"/>
              <a:t>-basiertes Lernen</a:t>
            </a:r>
            <a:endParaRPr dirty="0"/>
          </a:p>
        </p:txBody>
      </p:sp>
      <p:sp>
        <p:nvSpPr>
          <p:cNvPr id="188" name="Téglalap 2"/>
          <p:cNvSpPr txBox="1"/>
          <p:nvPr/>
        </p:nvSpPr>
        <p:spPr>
          <a:xfrm>
            <a:off x="551445" y="6333223"/>
            <a:ext cx="1050018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https://www.edutopia.org/project-based-learning-student-motivation</a:t>
            </a:r>
          </a:p>
        </p:txBody>
      </p:sp>
      <p:sp>
        <p:nvSpPr>
          <p:cNvPr id="189" name="Téglalap 13"/>
          <p:cNvSpPr txBox="1"/>
          <p:nvPr/>
        </p:nvSpPr>
        <p:spPr>
          <a:xfrm>
            <a:off x="551444" y="1100938"/>
            <a:ext cx="6454837" cy="464742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pPr>
            <a:r>
              <a:rPr dirty="0" smtClean="0"/>
              <a:t>'</a:t>
            </a:r>
            <a:r>
              <a:rPr lang="de-AT" dirty="0" smtClean="0"/>
              <a:t>Erziehung ist keine Vorbereitung für das Leben; Erziehung ist das Leben, wie es ist</a:t>
            </a:r>
            <a:r>
              <a:rPr dirty="0" smtClean="0"/>
              <a:t> </a:t>
            </a:r>
            <a:r>
              <a:rPr dirty="0"/>
              <a:t>(Dewey)</a:t>
            </a:r>
          </a:p>
          <a:p>
            <a:pPr>
              <a:defRPr sz="2400" b="1" i="1"/>
            </a:pPr>
            <a:r>
              <a:rPr lang="de-AT" dirty="0" smtClean="0"/>
              <a:t>Realitätsnahe Aufgaben </a:t>
            </a:r>
            <a:r>
              <a:rPr b="0" i="0" dirty="0" smtClean="0"/>
              <a:t>mot</a:t>
            </a:r>
            <a:r>
              <a:rPr lang="de-AT" b="0" i="0" dirty="0" err="1" smtClean="0"/>
              <a:t>ivieren</a:t>
            </a:r>
            <a:r>
              <a:rPr lang="de-AT" b="0" i="0" dirty="0" smtClean="0"/>
              <a:t> die </a:t>
            </a:r>
            <a:r>
              <a:rPr lang="de-AT" sz="2400" b="0" i="0" dirty="0" smtClean="0"/>
              <a:t>Schüler/Schülerinnen</a:t>
            </a:r>
            <a:r>
              <a:rPr sz="2400" b="0" i="0" dirty="0" smtClean="0"/>
              <a:t>.</a:t>
            </a:r>
            <a:endParaRPr sz="2400" b="0" i="0" dirty="0"/>
          </a:p>
          <a:p>
            <a:pPr>
              <a:defRPr sz="2400"/>
            </a:pPr>
            <a:r>
              <a:rPr lang="de-AT" sz="2000" dirty="0" smtClean="0"/>
              <a:t>Projekt-basiertes Lernen bedeutet eine dynamische Auffassung des Klassenzimmers, in dem die Schüler/Schülerinnen aktiv Probleme und Herausforderungen der wirklichen Welt erforschen und ihre Kenntnisse vertiefen.</a:t>
            </a:r>
            <a:endParaRPr sz="2000" dirty="0"/>
          </a:p>
          <a:p>
            <a:pPr>
              <a:defRPr sz="2400"/>
            </a:pPr>
            <a:r>
              <a:rPr lang="de-AT" sz="2000" dirty="0" smtClean="0"/>
              <a:t>Solche Projekte haben als Rahmen üblicherweise </a:t>
            </a:r>
            <a:r>
              <a:rPr sz="2000" dirty="0" smtClean="0"/>
              <a:t> </a:t>
            </a:r>
            <a:r>
              <a:rPr lang="de-AT" sz="2000" dirty="0" smtClean="0"/>
              <a:t>eine </a:t>
            </a:r>
            <a:r>
              <a:rPr lang="de-AT" sz="2000" b="1" i="1" dirty="0" smtClean="0"/>
              <a:t>Leitfrage </a:t>
            </a:r>
            <a:r>
              <a:rPr lang="de-AT" sz="2000" dirty="0" smtClean="0"/>
              <a:t>mit offenem Ende, die die Schüler/Schülerinnen dazu treibt, Überlegungen anzustellen, nachzuforschen, zusammen zu arbeiten und die Ergebnisse vor einem wirklichen Publikum zu präsentieren.</a:t>
            </a:r>
            <a:endParaRPr sz="2000" dirty="0"/>
          </a:p>
        </p:txBody>
      </p:sp>
      <p:sp>
        <p:nvSpPr>
          <p:cNvPr id="190" name="Téglalap 1"/>
          <p:cNvSpPr txBox="1"/>
          <p:nvPr/>
        </p:nvSpPr>
        <p:spPr>
          <a:xfrm>
            <a:off x="134470" y="6534833"/>
            <a:ext cx="12209931"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https://education.nsw.gov.au/futures-learning/learning-and-teaching/project-based-learning-toolkit/introducing-project-based-learning</a:t>
            </a:r>
          </a:p>
        </p:txBody>
      </p:sp>
      <p:pic>
        <p:nvPicPr>
          <p:cNvPr id="191" name="Kép 7" descr="Kép 7"/>
          <p:cNvPicPr>
            <a:picLocks noChangeAspect="1"/>
          </p:cNvPicPr>
          <p:nvPr/>
        </p:nvPicPr>
        <p:blipFill>
          <a:blip r:embed="rId3">
            <a:extLst/>
          </a:blip>
          <a:stretch>
            <a:fillRect/>
          </a:stretch>
        </p:blipFill>
        <p:spPr>
          <a:xfrm>
            <a:off x="7711444" y="1978268"/>
            <a:ext cx="4180584" cy="313743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églalap 12"/>
          <p:cNvSpPr/>
          <p:nvPr/>
        </p:nvSpPr>
        <p:spPr>
          <a:xfrm>
            <a:off x="1" y="214508"/>
            <a:ext cx="12176232" cy="707886"/>
          </a:xfrm>
          <a:prstGeom prst="rect">
            <a:avLst/>
          </a:prstGeom>
          <a:solidFill>
            <a:srgbClr val="1D6295">
              <a:alpha val="6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pPr>
            <a:r>
              <a:rPr dirty="0"/>
              <a:t>     8 </a:t>
            </a:r>
            <a:r>
              <a:rPr lang="de-AT" dirty="0" smtClean="0"/>
              <a:t>Hauptelemente des projektbasierten Lernens</a:t>
            </a:r>
            <a:endParaRPr dirty="0"/>
          </a:p>
        </p:txBody>
      </p:sp>
      <p:pic>
        <p:nvPicPr>
          <p:cNvPr id="196" name="Kép 8" descr="Kép 8"/>
          <p:cNvPicPr>
            <a:picLocks noChangeAspect="1"/>
          </p:cNvPicPr>
          <p:nvPr/>
        </p:nvPicPr>
        <p:blipFill>
          <a:blip r:embed="rId3">
            <a:extLst/>
          </a:blip>
          <a:stretch>
            <a:fillRect/>
          </a:stretch>
        </p:blipFill>
        <p:spPr>
          <a:xfrm>
            <a:off x="59242" y="1100938"/>
            <a:ext cx="12057748" cy="5235779"/>
          </a:xfrm>
          <a:prstGeom prst="rect">
            <a:avLst/>
          </a:prstGeom>
          <a:ln w="12700">
            <a:miter lim="400000"/>
          </a:ln>
        </p:spPr>
      </p:pic>
      <p:sp>
        <p:nvSpPr>
          <p:cNvPr id="197" name="Téglalap 9"/>
          <p:cNvSpPr txBox="1"/>
          <p:nvPr/>
        </p:nvSpPr>
        <p:spPr>
          <a:xfrm>
            <a:off x="83955" y="6444712"/>
            <a:ext cx="11729105"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r>
              <a:t>http://www.shsu.edu/centers/project-based-learning/images/PBL-Essential-Elements-Revised20130802.jpg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What are their needs??"/>
          <p:cNvSpPr txBox="1">
            <a:spLocks noGrp="1"/>
          </p:cNvSpPr>
          <p:nvPr>
            <p:ph type="title"/>
          </p:nvPr>
        </p:nvSpPr>
        <p:spPr>
          <a:xfrm>
            <a:off x="1530177" y="4482186"/>
            <a:ext cx="10058401" cy="1483378"/>
          </a:xfrm>
          <a:prstGeom prst="rect">
            <a:avLst/>
          </a:prstGeom>
        </p:spPr>
        <p:txBody>
          <a:bodyPr>
            <a:normAutofit fontScale="90000"/>
          </a:bodyPr>
          <a:lstStyle/>
          <a:p>
            <a:r>
              <a:rPr lang="de-AT" dirty="0" smtClean="0"/>
              <a:t>Was sind ihre Bedürfnisse</a:t>
            </a:r>
            <a:r>
              <a:rPr dirty="0" smtClean="0"/>
              <a:t>??</a:t>
            </a:r>
            <a:endParaRPr dirty="0"/>
          </a:p>
        </p:txBody>
      </p:sp>
      <p:pic>
        <p:nvPicPr>
          <p:cNvPr id="202" name="Kép 1" descr="Kép 1"/>
          <p:cNvPicPr>
            <a:picLocks noChangeAspect="1"/>
          </p:cNvPicPr>
          <p:nvPr/>
        </p:nvPicPr>
        <p:blipFill>
          <a:blip r:embed="rId2">
            <a:extLst/>
          </a:blip>
          <a:srcRect r="17544"/>
          <a:stretch>
            <a:fillRect/>
          </a:stretch>
        </p:blipFill>
        <p:spPr>
          <a:xfrm>
            <a:off x="4088804" y="799322"/>
            <a:ext cx="4014323" cy="324755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gen-z-blog.jpg" descr="gen-z-blog.jpg"/>
          <p:cNvPicPr>
            <a:picLocks noChangeAspect="1"/>
          </p:cNvPicPr>
          <p:nvPr/>
        </p:nvPicPr>
        <p:blipFill>
          <a:blip r:embed="rId3">
            <a:extLst/>
          </a:blip>
          <a:stretch>
            <a:fillRect/>
          </a:stretch>
        </p:blipFill>
        <p:spPr>
          <a:xfrm>
            <a:off x="1639158" y="515550"/>
            <a:ext cx="8913684" cy="3738796"/>
          </a:xfrm>
          <a:prstGeom prst="rect">
            <a:avLst/>
          </a:prstGeom>
          <a:ln w="12700">
            <a:miter lim="400000"/>
          </a:ln>
        </p:spPr>
      </p:pic>
      <p:sp>
        <p:nvSpPr>
          <p:cNvPr id="205" name="Generation Z  - 15 years old and younger students"/>
          <p:cNvSpPr txBox="1"/>
          <p:nvPr/>
        </p:nvSpPr>
        <p:spPr>
          <a:xfrm>
            <a:off x="1328382" y="4913552"/>
            <a:ext cx="9535236"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defRPr sz="3600"/>
            </a:lvl1pPr>
          </a:lstStyle>
          <a:p>
            <a:r>
              <a:rPr dirty="0"/>
              <a:t>Generation Z  - </a:t>
            </a:r>
            <a:r>
              <a:rPr lang="de-AT" dirty="0" smtClean="0"/>
              <a:t>Schüler und Schülerinnen bis zum </a:t>
            </a:r>
            <a:r>
              <a:rPr dirty="0" smtClean="0"/>
              <a:t>15 </a:t>
            </a:r>
            <a:r>
              <a:rPr lang="de-AT" dirty="0" smtClean="0"/>
              <a:t>Lebensjahr</a:t>
            </a:r>
            <a:r>
              <a:rPr dirty="0" smtClean="0"/>
              <a:t> </a:t>
            </a:r>
            <a:endParaRPr dirty="0"/>
          </a:p>
        </p:txBody>
      </p:sp>
      <p:sp>
        <p:nvSpPr>
          <p:cNvPr id="206"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shot 2017-06-26 06.18.22.png" descr="Screenshot 2017-06-26 06.18.22.png"/>
          <p:cNvPicPr>
            <a:picLocks noChangeAspect="1"/>
          </p:cNvPicPr>
          <p:nvPr/>
        </p:nvPicPr>
        <p:blipFill>
          <a:blip r:embed="rId2">
            <a:extLst/>
          </a:blip>
          <a:stretch>
            <a:fillRect/>
          </a:stretch>
        </p:blipFill>
        <p:spPr>
          <a:xfrm>
            <a:off x="677344" y="720812"/>
            <a:ext cx="9958468" cy="6023268"/>
          </a:xfrm>
          <a:prstGeom prst="rect">
            <a:avLst/>
          </a:prstGeom>
          <a:ln w="12700">
            <a:miter lim="400000"/>
          </a:ln>
        </p:spPr>
      </p:pic>
      <p:sp>
        <p:nvSpPr>
          <p:cNvPr id="211" name="Frameworks for 21st century skills"/>
          <p:cNvSpPr txBox="1"/>
          <p:nvPr/>
        </p:nvSpPr>
        <p:spPr>
          <a:xfrm>
            <a:off x="1271464" y="-141540"/>
            <a:ext cx="10398037" cy="12003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3600"/>
            </a:pPr>
            <a:endParaRPr dirty="0"/>
          </a:p>
          <a:p>
            <a:pPr>
              <a:defRPr sz="3600" b="1"/>
            </a:pPr>
            <a:r>
              <a:rPr lang="de-AT" b="0" dirty="0" smtClean="0"/>
              <a:t>Rahmenwerk für die </a:t>
            </a:r>
            <a:r>
              <a:rPr lang="de-AT" b="0" dirty="0" err="1" smtClean="0"/>
              <a:t>Fähikgeiten</a:t>
            </a:r>
            <a:r>
              <a:rPr lang="de-AT" b="0" dirty="0" smtClean="0"/>
              <a:t> des </a:t>
            </a:r>
            <a:r>
              <a:rPr b="0" dirty="0" smtClean="0"/>
              <a:t>21</a:t>
            </a:r>
            <a:r>
              <a:rPr lang="de-AT" b="0" dirty="0" smtClean="0"/>
              <a:t>,  Jahrhunderts</a:t>
            </a:r>
            <a:r>
              <a:rPr dirty="0" smtClean="0"/>
              <a:t> </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Key competences for lifelong learning (EU)"/>
          <p:cNvSpPr txBox="1">
            <a:spLocks noGrp="1"/>
          </p:cNvSpPr>
          <p:nvPr>
            <p:ph type="title"/>
          </p:nvPr>
        </p:nvSpPr>
        <p:spPr>
          <a:xfrm>
            <a:off x="119336" y="594359"/>
            <a:ext cx="4104456" cy="2286001"/>
          </a:xfrm>
          <a:prstGeom prst="rect">
            <a:avLst/>
          </a:prstGeom>
        </p:spPr>
        <p:txBody>
          <a:bodyPr>
            <a:normAutofit/>
          </a:bodyPr>
          <a:lstStyle>
            <a:lvl1pPr defTabSz="324611">
              <a:lnSpc>
                <a:spcPts val="5100"/>
              </a:lnSpc>
              <a:defRPr sz="3407" spc="0"/>
            </a:lvl1pPr>
          </a:lstStyle>
          <a:p>
            <a:r>
              <a:rPr lang="de-AT" dirty="0" smtClean="0"/>
              <a:t>Schlüsselkompetenzen für lebenslanges Lernen (</a:t>
            </a:r>
            <a:r>
              <a:rPr dirty="0" smtClean="0"/>
              <a:t>EU</a:t>
            </a:r>
            <a:r>
              <a:rPr dirty="0"/>
              <a:t>) </a:t>
            </a:r>
            <a:endParaRPr dirty="0">
              <a:solidFill>
                <a:srgbClr val="000000"/>
              </a:solidFill>
              <a:latin typeface="Times"/>
              <a:ea typeface="Times"/>
              <a:cs typeface="Times"/>
              <a:sym typeface="Times"/>
            </a:endParaRPr>
          </a:p>
        </p:txBody>
      </p:sp>
      <p:sp>
        <p:nvSpPr>
          <p:cNvPr id="214" name="Communication in the mother tongue;…"/>
          <p:cNvSpPr txBox="1">
            <a:spLocks noGrp="1"/>
          </p:cNvSpPr>
          <p:nvPr>
            <p:ph type="body" idx="1"/>
          </p:nvPr>
        </p:nvSpPr>
        <p:spPr>
          <a:prstGeom prst="rect">
            <a:avLst/>
          </a:prstGeom>
        </p:spPr>
        <p:txBody>
          <a:bodyPr>
            <a:normAutofit/>
          </a:bodyPr>
          <a:lstStyle/>
          <a:p>
            <a:pPr marL="196596" indent="-196596" defTabSz="393192">
              <a:lnSpc>
                <a:spcPct val="100000"/>
              </a:lnSpc>
              <a:spcBef>
                <a:spcPts val="0"/>
              </a:spcBef>
              <a:buClrTx/>
              <a:buFontTx/>
              <a:buChar char="•"/>
              <a:defRPr sz="3096">
                <a:solidFill>
                  <a:srgbClr val="000000"/>
                </a:solidFill>
              </a:defRPr>
            </a:pPr>
            <a:r>
              <a:rPr lang="de-AT" dirty="0" smtClean="0"/>
              <a:t>K</a:t>
            </a:r>
            <a:r>
              <a:rPr dirty="0" err="1" smtClean="0"/>
              <a:t>ommuni</a:t>
            </a:r>
            <a:r>
              <a:rPr lang="de-AT" dirty="0"/>
              <a:t>k</a:t>
            </a:r>
            <a:r>
              <a:rPr dirty="0" err="1" smtClean="0"/>
              <a:t>ation</a:t>
            </a:r>
            <a:r>
              <a:rPr dirty="0" smtClean="0"/>
              <a:t> </a:t>
            </a:r>
            <a:r>
              <a:rPr dirty="0"/>
              <a:t>in </a:t>
            </a:r>
            <a:r>
              <a:rPr lang="de-AT" dirty="0" smtClean="0"/>
              <a:t>der Muttersprache</a:t>
            </a:r>
            <a:endParaRPr dirty="0"/>
          </a:p>
          <a:p>
            <a:pPr marL="196596" indent="-196596" defTabSz="393192">
              <a:lnSpc>
                <a:spcPct val="100000"/>
              </a:lnSpc>
              <a:spcBef>
                <a:spcPts val="0"/>
              </a:spcBef>
              <a:buClrTx/>
              <a:buFontTx/>
              <a:buChar char="•"/>
              <a:defRPr sz="3096">
                <a:solidFill>
                  <a:srgbClr val="000000"/>
                </a:solidFill>
              </a:defRPr>
            </a:pPr>
            <a:r>
              <a:rPr lang="de-AT" dirty="0" smtClean="0"/>
              <a:t>Kommunikation </a:t>
            </a:r>
            <a:r>
              <a:rPr dirty="0" smtClean="0"/>
              <a:t>in </a:t>
            </a:r>
            <a:r>
              <a:rPr lang="de-AT" dirty="0" smtClean="0"/>
              <a:t>Fremdsprachen</a:t>
            </a:r>
            <a:endParaRPr dirty="0"/>
          </a:p>
          <a:p>
            <a:pPr marL="196596" indent="-196596" defTabSz="393192">
              <a:lnSpc>
                <a:spcPct val="100000"/>
              </a:lnSpc>
              <a:spcBef>
                <a:spcPts val="0"/>
              </a:spcBef>
              <a:buClrTx/>
              <a:buFontTx/>
              <a:buChar char="•"/>
              <a:defRPr sz="3096">
                <a:solidFill>
                  <a:srgbClr val="000000"/>
                </a:solidFill>
              </a:defRPr>
            </a:pPr>
            <a:r>
              <a:rPr dirty="0" err="1" smtClean="0"/>
              <a:t>Mathemati</a:t>
            </a:r>
            <a:r>
              <a:rPr lang="de-AT" dirty="0" err="1" smtClean="0"/>
              <a:t>sche</a:t>
            </a:r>
            <a:r>
              <a:rPr lang="de-AT" dirty="0" smtClean="0"/>
              <a:t> Kompetenz und Basiskompetenzen in Wissenschaft und Technologie</a:t>
            </a:r>
            <a:endParaRPr lang="de-AT" dirty="0"/>
          </a:p>
          <a:p>
            <a:pPr marL="196596" indent="-196596" defTabSz="393192">
              <a:lnSpc>
                <a:spcPct val="100000"/>
              </a:lnSpc>
              <a:spcBef>
                <a:spcPts val="0"/>
              </a:spcBef>
              <a:buClrTx/>
              <a:buFontTx/>
              <a:buChar char="•"/>
              <a:defRPr sz="3096">
                <a:solidFill>
                  <a:srgbClr val="000000"/>
                </a:solidFill>
              </a:defRPr>
            </a:pPr>
            <a:r>
              <a:rPr dirty="0" smtClean="0"/>
              <a:t> Digital</a:t>
            </a:r>
            <a:r>
              <a:rPr lang="de-AT" dirty="0" smtClean="0"/>
              <a:t>e</a:t>
            </a:r>
            <a:r>
              <a:rPr dirty="0" smtClean="0"/>
              <a:t> </a:t>
            </a:r>
            <a:r>
              <a:rPr lang="de-AT" dirty="0"/>
              <a:t>K</a:t>
            </a:r>
            <a:r>
              <a:rPr dirty="0" err="1" smtClean="0"/>
              <a:t>ompeten</a:t>
            </a:r>
            <a:r>
              <a:rPr lang="de-AT" dirty="0" smtClean="0"/>
              <a:t>z</a:t>
            </a:r>
            <a:endParaRPr dirty="0"/>
          </a:p>
          <a:p>
            <a:pPr marL="196596" indent="-196596" defTabSz="393192">
              <a:lnSpc>
                <a:spcPct val="100000"/>
              </a:lnSpc>
              <a:spcBef>
                <a:spcPts val="0"/>
              </a:spcBef>
              <a:buClrTx/>
              <a:buFontTx/>
              <a:buChar char="•"/>
              <a:defRPr sz="3096">
                <a:solidFill>
                  <a:srgbClr val="000000"/>
                </a:solidFill>
              </a:defRPr>
            </a:pPr>
            <a:r>
              <a:rPr dirty="0" smtClean="0"/>
              <a:t>L</a:t>
            </a:r>
            <a:r>
              <a:rPr lang="de-AT" dirty="0" err="1" smtClean="0"/>
              <a:t>ernen</a:t>
            </a:r>
            <a:r>
              <a:rPr lang="de-AT" dirty="0" smtClean="0"/>
              <a:t> wie man lernt</a:t>
            </a:r>
            <a:endParaRPr dirty="0"/>
          </a:p>
          <a:p>
            <a:pPr marL="196596" indent="-196596" defTabSz="393192">
              <a:lnSpc>
                <a:spcPct val="100000"/>
              </a:lnSpc>
              <a:spcBef>
                <a:spcPts val="0"/>
              </a:spcBef>
              <a:buClrTx/>
              <a:buFontTx/>
              <a:buChar char="•"/>
              <a:defRPr sz="3096">
                <a:solidFill>
                  <a:srgbClr val="000000"/>
                </a:solidFill>
              </a:defRPr>
            </a:pPr>
            <a:r>
              <a:rPr dirty="0" smtClean="0"/>
              <a:t>So</a:t>
            </a:r>
            <a:r>
              <a:rPr lang="de-AT" dirty="0" smtClean="0"/>
              <a:t>z</a:t>
            </a:r>
            <a:r>
              <a:rPr dirty="0" err="1" smtClean="0"/>
              <a:t>ial</a:t>
            </a:r>
            <a:r>
              <a:rPr lang="de-AT" dirty="0" smtClean="0"/>
              <a:t>e</a:t>
            </a:r>
            <a:r>
              <a:rPr dirty="0" smtClean="0"/>
              <a:t> </a:t>
            </a:r>
            <a:r>
              <a:rPr lang="de-AT" dirty="0" smtClean="0"/>
              <a:t>und bürgerliche Ko</a:t>
            </a:r>
            <a:r>
              <a:rPr dirty="0" err="1" smtClean="0"/>
              <a:t>mpeten</a:t>
            </a:r>
            <a:r>
              <a:rPr lang="de-AT" dirty="0"/>
              <a:t>z</a:t>
            </a:r>
            <a:r>
              <a:rPr dirty="0" smtClean="0"/>
              <a:t>e</a:t>
            </a:r>
            <a:r>
              <a:rPr lang="de-AT" dirty="0" smtClean="0"/>
              <a:t>n</a:t>
            </a:r>
            <a:endParaRPr dirty="0"/>
          </a:p>
          <a:p>
            <a:pPr marL="196596" indent="-196596" defTabSz="393192">
              <a:lnSpc>
                <a:spcPct val="100000"/>
              </a:lnSpc>
              <a:spcBef>
                <a:spcPts val="0"/>
              </a:spcBef>
              <a:buClrTx/>
              <a:buFontTx/>
              <a:buChar char="•"/>
              <a:defRPr sz="3096">
                <a:solidFill>
                  <a:srgbClr val="000000"/>
                </a:solidFill>
              </a:defRPr>
            </a:pPr>
            <a:r>
              <a:rPr dirty="0" smtClean="0"/>
              <a:t>S</a:t>
            </a:r>
            <a:r>
              <a:rPr lang="de-AT" dirty="0" err="1" smtClean="0"/>
              <a:t>inn</a:t>
            </a:r>
            <a:r>
              <a:rPr lang="de-AT" dirty="0" smtClean="0"/>
              <a:t> für Engagement und Unternehmergeist</a:t>
            </a:r>
            <a:endParaRPr dirty="0"/>
          </a:p>
          <a:p>
            <a:pPr marL="196596" indent="-196596" defTabSz="393192">
              <a:lnSpc>
                <a:spcPct val="100000"/>
              </a:lnSpc>
              <a:spcBef>
                <a:spcPts val="0"/>
              </a:spcBef>
              <a:buClrTx/>
              <a:buFontTx/>
              <a:buChar char="•"/>
              <a:defRPr sz="3096">
                <a:solidFill>
                  <a:srgbClr val="000000"/>
                </a:solidFill>
              </a:defRPr>
            </a:pPr>
            <a:r>
              <a:rPr lang="de-AT" dirty="0" smtClean="0"/>
              <a:t>Kulturbewusstsein und Ausdruckskraft</a:t>
            </a:r>
            <a:endParaRPr dirty="0"/>
          </a:p>
        </p:txBody>
      </p:sp>
      <p:sp>
        <p:nvSpPr>
          <p:cNvPr id="215" name="Text Placeholder 3"/>
          <p:cNvSpPr>
            <a:spLocks noGrp="1"/>
          </p:cNvSpPr>
          <p:nvPr>
            <p:ph type="body" idx="13"/>
          </p:nvPr>
        </p:nvSpPr>
        <p:spPr>
          <a:prstGeom prst="rect">
            <a:avLst/>
          </a:prstGeom>
        </p:spPr>
        <p:txBody>
          <a:bodyPr/>
          <a:lstStyle/>
          <a:p>
            <a:pPr marL="0" indent="0">
              <a:buClrTx/>
              <a:buSzTx/>
              <a:buFontTx/>
              <a:buNone/>
              <a:defRPr sz="1500">
                <a:solidFill>
                  <a:srgbClr val="FFFFFF"/>
                </a:solidFill>
              </a:defRPr>
            </a:pPr>
            <a:endParaRPr/>
          </a:p>
        </p:txBody>
      </p:sp>
      <p:pic>
        <p:nvPicPr>
          <p:cNvPr id="216" name="key_comp_LLL.jpg" descr="key_comp_LLL.jpg"/>
          <p:cNvPicPr>
            <a:picLocks noChangeAspect="1"/>
          </p:cNvPicPr>
          <p:nvPr/>
        </p:nvPicPr>
        <p:blipFill>
          <a:blip r:embed="rId2">
            <a:extLst/>
          </a:blip>
          <a:stretch>
            <a:fillRect/>
          </a:stretch>
        </p:blipFill>
        <p:spPr>
          <a:xfrm>
            <a:off x="479376" y="2867356"/>
            <a:ext cx="3055624" cy="399064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Screenshot 2017-06-26 07.37.31.png" descr="Screenshot 2017-06-26 07.37.31.png"/>
          <p:cNvPicPr>
            <a:picLocks noChangeAspect="1"/>
          </p:cNvPicPr>
          <p:nvPr/>
        </p:nvPicPr>
        <p:blipFill>
          <a:blip r:embed="rId2">
            <a:extLst/>
          </a:blip>
          <a:stretch>
            <a:fillRect/>
          </a:stretch>
        </p:blipFill>
        <p:spPr>
          <a:xfrm>
            <a:off x="106473" y="-229698"/>
            <a:ext cx="11341101" cy="6451601"/>
          </a:xfrm>
          <a:prstGeom prst="rect">
            <a:avLst/>
          </a:prstGeom>
          <a:ln w="12700">
            <a:miter lim="400000"/>
          </a:ln>
        </p:spPr>
      </p:pic>
      <p:pic>
        <p:nvPicPr>
          <p:cNvPr id="219" name="P21_Logo_Vertical_RGB.png" descr="P21_Logo_Vertical_RGB.png"/>
          <p:cNvPicPr>
            <a:picLocks noChangeAspect="1"/>
          </p:cNvPicPr>
          <p:nvPr/>
        </p:nvPicPr>
        <p:blipFill>
          <a:blip r:embed="rId3">
            <a:extLst/>
          </a:blip>
          <a:stretch>
            <a:fillRect/>
          </a:stretch>
        </p:blipFill>
        <p:spPr>
          <a:xfrm>
            <a:off x="7371488" y="3228144"/>
            <a:ext cx="4564083" cy="289106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Screenshot 2017-06-26 04.13.29.png" descr="Screenshot 2017-06-26 04.13.29.png"/>
          <p:cNvPicPr>
            <a:picLocks noChangeAspect="1"/>
          </p:cNvPicPr>
          <p:nvPr/>
        </p:nvPicPr>
        <p:blipFill>
          <a:blip r:embed="rId2">
            <a:extLst/>
          </a:blip>
          <a:stretch>
            <a:fillRect/>
          </a:stretch>
        </p:blipFill>
        <p:spPr>
          <a:xfrm>
            <a:off x="913617" y="177511"/>
            <a:ext cx="10364766" cy="5682752"/>
          </a:xfrm>
          <a:prstGeom prst="rect">
            <a:avLst/>
          </a:prstGeom>
          <a:ln w="12700">
            <a:miter lim="400000"/>
          </a:ln>
        </p:spPr>
      </p:pic>
      <p:sp>
        <p:nvSpPr>
          <p:cNvPr id="222" name="DIGCOMP 2.0"/>
          <p:cNvSpPr txBox="1"/>
          <p:nvPr/>
        </p:nvSpPr>
        <p:spPr>
          <a:xfrm>
            <a:off x="9146339" y="5512280"/>
            <a:ext cx="2640842" cy="650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a:lvl1pPr>
          </a:lstStyle>
          <a:p>
            <a:r>
              <a:t>DIGCOMP 2.0</a:t>
            </a:r>
          </a:p>
        </p:txBody>
      </p:sp>
      <p:sp>
        <p:nvSpPr>
          <p:cNvPr id="223"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U2E2</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vised version of Bloom’s Taxonomy for Project Based Learning (PBL)"/>
          <p:cNvSpPr txBox="1"/>
          <p:nvPr/>
        </p:nvSpPr>
        <p:spPr>
          <a:xfrm>
            <a:off x="756962" y="5482674"/>
            <a:ext cx="10678075"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vl1pPr>
          </a:lstStyle>
          <a:p>
            <a:r>
              <a:rPr lang="de-AT" dirty="0" smtClean="0"/>
              <a:t>Überarbeitete Version von </a:t>
            </a:r>
            <a:r>
              <a:rPr dirty="0" smtClean="0"/>
              <a:t>Blooms </a:t>
            </a:r>
            <a:r>
              <a:rPr lang="de-AT" dirty="0" smtClean="0"/>
              <a:t>Pyramide des Projekt-basierten Lernens </a:t>
            </a:r>
            <a:r>
              <a:rPr dirty="0" smtClean="0"/>
              <a:t>(</a:t>
            </a:r>
            <a:r>
              <a:rPr dirty="0"/>
              <a:t>PBL)</a:t>
            </a:r>
          </a:p>
        </p:txBody>
      </p:sp>
      <p:sp>
        <p:nvSpPr>
          <p:cNvPr id="226"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U2E2</a:t>
            </a:r>
          </a:p>
        </p:txBody>
      </p:sp>
      <p:pic>
        <p:nvPicPr>
          <p:cNvPr id="227" name="flippedBloomtaxonomy-e1445435495371.png" descr="flippedBloomtaxonomy-e1445435495371.png"/>
          <p:cNvPicPr>
            <a:picLocks noChangeAspect="1"/>
          </p:cNvPicPr>
          <p:nvPr/>
        </p:nvPicPr>
        <p:blipFill>
          <a:blip r:embed="rId3">
            <a:extLst/>
          </a:blip>
          <a:srcRect t="24644"/>
          <a:stretch>
            <a:fillRect/>
          </a:stretch>
        </p:blipFill>
        <p:spPr>
          <a:xfrm>
            <a:off x="1524000" y="293709"/>
            <a:ext cx="9144001" cy="516786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Bloom's_Digital_Taxonomy.jpg" descr="Bloom's_Digital_Taxonomy.jpg"/>
          <p:cNvPicPr>
            <a:picLocks noChangeAspect="1"/>
          </p:cNvPicPr>
          <p:nvPr/>
        </p:nvPicPr>
        <p:blipFill>
          <a:blip r:embed="rId3">
            <a:extLst/>
          </a:blip>
          <a:stretch>
            <a:fillRect/>
          </a:stretch>
        </p:blipFill>
        <p:spPr>
          <a:xfrm>
            <a:off x="3842546" y="221899"/>
            <a:ext cx="7567617" cy="5770307"/>
          </a:xfrm>
          <a:prstGeom prst="rect">
            <a:avLst/>
          </a:prstGeom>
          <a:ln w="12700">
            <a:miter lim="400000"/>
          </a:ln>
        </p:spPr>
      </p:pic>
      <p:pic>
        <p:nvPicPr>
          <p:cNvPr id="232" name="Ujtaxonomia.png" descr="Ujtaxonomia.png"/>
          <p:cNvPicPr>
            <a:picLocks noChangeAspect="1"/>
          </p:cNvPicPr>
          <p:nvPr/>
        </p:nvPicPr>
        <p:blipFill>
          <a:blip r:embed="rId4">
            <a:extLst/>
          </a:blip>
          <a:stretch>
            <a:fillRect/>
          </a:stretch>
        </p:blipFill>
        <p:spPr>
          <a:xfrm rot="21469927">
            <a:off x="105516" y="847844"/>
            <a:ext cx="5107829" cy="5162312"/>
          </a:xfrm>
          <a:prstGeom prst="rect">
            <a:avLst/>
          </a:prstGeom>
          <a:ln w="12700">
            <a:miter lim="400000"/>
          </a:ln>
        </p:spPr>
      </p:pic>
      <p:sp>
        <p:nvSpPr>
          <p:cNvPr id="233" name="http://edorigami.wikispaces.com/"/>
          <p:cNvSpPr txBox="1"/>
          <p:nvPr/>
        </p:nvSpPr>
        <p:spPr>
          <a:xfrm>
            <a:off x="7344100" y="6011083"/>
            <a:ext cx="324538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http://edorigami.wikispaces.com/</a:t>
            </a:r>
          </a:p>
        </p:txBody>
      </p:sp>
      <p:sp>
        <p:nvSpPr>
          <p:cNvPr id="234"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727360" y="585263"/>
            <a:ext cx="10485119" cy="865494"/>
          </a:xfrm>
          <a:prstGeom prst="rect">
            <a:avLst/>
          </a:prstGeom>
        </p:spPr>
        <p:txBody>
          <a:bodyPr/>
          <a:lstStyle/>
          <a:p>
            <a:pPr>
              <a:defRPr spc="-100"/>
            </a:pPr>
            <a:r>
              <a:rPr dirty="0" smtClean="0"/>
              <a:t>Le</a:t>
            </a:r>
            <a:r>
              <a:rPr lang="de-AT" dirty="0" err="1" smtClean="0"/>
              <a:t>rnziele</a:t>
            </a:r>
            <a:r>
              <a:rPr dirty="0" smtClean="0"/>
              <a:t>– </a:t>
            </a:r>
            <a:r>
              <a:rPr lang="de-AT" dirty="0" smtClean="0"/>
              <a:t>Leistungskriterien</a:t>
            </a:r>
            <a:endParaRPr dirty="0"/>
          </a:p>
        </p:txBody>
      </p:sp>
      <p:sp>
        <p:nvSpPr>
          <p:cNvPr id="140" name="Szövegdoboz 2"/>
          <p:cNvSpPr txBox="1"/>
          <p:nvPr/>
        </p:nvSpPr>
        <p:spPr>
          <a:xfrm>
            <a:off x="956761" y="1769448"/>
            <a:ext cx="10026317" cy="39703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8600" indent="-228600">
              <a:buSzPct val="100000"/>
              <a:buChar char="•"/>
              <a:defRPr sz="2800"/>
            </a:pPr>
            <a:r>
              <a:rPr dirty="0"/>
              <a:t>PC 1 </a:t>
            </a:r>
            <a:r>
              <a:rPr lang="de-AT" dirty="0" smtClean="0"/>
              <a:t>Der Mentor/die Mentorin ist selbst in der Lage dazu und kann den Lehrer/die Lehrerin darin anleiten, praxisorientierte Lehrmethoden, wie Projekt-basiertes, Problem-basiertes und Fragen-basiertes Lernen auszuführen.</a:t>
            </a:r>
            <a:endParaRPr dirty="0"/>
          </a:p>
          <a:p>
            <a:pPr marL="228600" indent="-228600">
              <a:buSzPct val="100000"/>
              <a:buChar char="•"/>
              <a:defRPr sz="2800"/>
            </a:pPr>
            <a:r>
              <a:rPr dirty="0"/>
              <a:t>PC2 </a:t>
            </a:r>
            <a:r>
              <a:rPr lang="de-AT" dirty="0" smtClean="0"/>
              <a:t>Der Mentor/die Mentorin ist selbst in der Lage dazu und kann den Lehrer/die Lehrerin dabei anleiten, die in einem innovativen Arbeitsprojekt erworbenen Fähigkeiten und Kompetenzen  zu anzuwenden, indem er/sie die jeweils erforderliche Arbeitsform und IKT-Werkzeuge zur Erreichung der Lernziele auswählen kann.</a:t>
            </a:r>
            <a:endParaRPr dirty="0"/>
          </a:p>
        </p:txBody>
      </p:sp>
      <p:pic>
        <p:nvPicPr>
          <p:cNvPr id="141" name="Kép 3" descr="Kép 3"/>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142"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Kép 1" descr="Kép 1"/>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239"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pic>
        <p:nvPicPr>
          <p:cNvPr id="240" name="blooms-taxonomy-apps-picture.png" descr="blooms-taxonomy-apps-picture.png"/>
          <p:cNvPicPr>
            <a:picLocks noChangeAspect="1"/>
          </p:cNvPicPr>
          <p:nvPr/>
        </p:nvPicPr>
        <p:blipFill>
          <a:blip r:embed="rId3">
            <a:extLst/>
          </a:blip>
          <a:stretch>
            <a:fillRect/>
          </a:stretch>
        </p:blipFill>
        <p:spPr>
          <a:xfrm>
            <a:off x="1991136" y="124107"/>
            <a:ext cx="7974491" cy="6179808"/>
          </a:xfrm>
          <a:prstGeom prst="rect">
            <a:avLst/>
          </a:prstGeom>
          <a:ln w="12700">
            <a:miter lim="400000"/>
          </a:ln>
        </p:spPr>
      </p:pic>
      <p:sp>
        <p:nvSpPr>
          <p:cNvPr id="241"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1066800" y="458714"/>
            <a:ext cx="10058400" cy="923046"/>
          </a:xfrm>
          <a:prstGeom prst="rect">
            <a:avLst/>
          </a:prstGeom>
        </p:spPr>
        <p:txBody>
          <a:bodyPr>
            <a:noAutofit/>
          </a:bodyPr>
          <a:lstStyle>
            <a:lvl1pPr>
              <a:defRPr spc="-100"/>
            </a:lvl1pPr>
          </a:lstStyle>
          <a:p>
            <a:r>
              <a:rPr lang="de-AT" sz="3600" dirty="0"/>
              <a:t>Werkzeuge der Informations- und Kommunikationstechnologie (</a:t>
            </a:r>
            <a:r>
              <a:rPr lang="de-AT" sz="3600" dirty="0" smtClean="0"/>
              <a:t>IKT Werkzeuge) </a:t>
            </a:r>
            <a:r>
              <a:rPr lang="de-AT" sz="3600" dirty="0"/>
              <a:t>für projektbasiertes  Unterrichten</a:t>
            </a:r>
            <a:endParaRPr sz="3600" dirty="0"/>
          </a:p>
        </p:txBody>
      </p:sp>
      <p:pic>
        <p:nvPicPr>
          <p:cNvPr id="244" name="Kép 6" descr="Kép 6"/>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245"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
        <p:nvSpPr>
          <p:cNvPr id="246" name="Planning tools - concept mapping tools, Office Tools for searching information (browsers, online databases)…"/>
          <p:cNvSpPr txBox="1"/>
          <p:nvPr/>
        </p:nvSpPr>
        <p:spPr>
          <a:xfrm>
            <a:off x="1134840" y="1782148"/>
            <a:ext cx="9564591" cy="452431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8600" indent="-228600">
              <a:buSzPct val="100000"/>
              <a:buChar char="•"/>
              <a:defRPr sz="2400"/>
            </a:pPr>
            <a:r>
              <a:rPr lang="de-AT" dirty="0" smtClean="0"/>
              <a:t>Planungswerkzeuge – Konzeptdarstellungswerkzeuge, Bürowerkzeuge zur Informationssuche (B</a:t>
            </a:r>
            <a:r>
              <a:rPr dirty="0" err="1" smtClean="0"/>
              <a:t>rowser</a:t>
            </a:r>
            <a:r>
              <a:rPr lang="de-AT" dirty="0" smtClean="0"/>
              <a:t>,</a:t>
            </a:r>
            <a:r>
              <a:rPr dirty="0" smtClean="0"/>
              <a:t> online</a:t>
            </a:r>
            <a:r>
              <a:rPr lang="de-AT" dirty="0" smtClean="0"/>
              <a:t>-Datenbanken</a:t>
            </a:r>
            <a:r>
              <a:rPr dirty="0" smtClean="0"/>
              <a:t>)</a:t>
            </a:r>
            <a:endParaRPr dirty="0"/>
          </a:p>
          <a:p>
            <a:pPr marL="228600" indent="-228600">
              <a:buSzPct val="100000"/>
              <a:buChar char="•"/>
              <a:defRPr sz="2400"/>
            </a:pPr>
            <a:r>
              <a:rPr lang="de-AT" dirty="0" smtClean="0"/>
              <a:t>Werkzeuge für </a:t>
            </a:r>
            <a:r>
              <a:rPr dirty="0" smtClean="0"/>
              <a:t>Management </a:t>
            </a:r>
            <a:r>
              <a:rPr lang="de-AT" dirty="0" smtClean="0"/>
              <a:t>und Zusammenarbeit </a:t>
            </a:r>
            <a:r>
              <a:rPr dirty="0" smtClean="0"/>
              <a:t>(Google</a:t>
            </a:r>
            <a:r>
              <a:rPr lang="de-AT" dirty="0" smtClean="0"/>
              <a:t>-Tagebuch, </a:t>
            </a:r>
            <a:r>
              <a:rPr dirty="0" smtClean="0"/>
              <a:t> </a:t>
            </a:r>
            <a:r>
              <a:rPr dirty="0"/>
              <a:t>Excel, Evernote, </a:t>
            </a:r>
            <a:r>
              <a:rPr lang="de-AT" dirty="0" smtClean="0"/>
              <a:t>usw.</a:t>
            </a:r>
            <a:r>
              <a:rPr dirty="0" smtClean="0"/>
              <a:t>, </a:t>
            </a:r>
            <a:r>
              <a:rPr dirty="0"/>
              <a:t>Google Drive, Google docs, </a:t>
            </a:r>
            <a:r>
              <a:rPr lang="de-AT" dirty="0" err="1" smtClean="0"/>
              <a:t>usw</a:t>
            </a:r>
            <a:r>
              <a:rPr dirty="0" smtClean="0"/>
              <a:t>.)</a:t>
            </a:r>
            <a:endParaRPr dirty="0"/>
          </a:p>
          <a:p>
            <a:pPr marL="228600" indent="-228600">
              <a:buSzPct val="100000"/>
              <a:buChar char="•"/>
              <a:defRPr sz="2400"/>
            </a:pPr>
            <a:r>
              <a:rPr lang="de-AT" dirty="0" smtClean="0"/>
              <a:t>Werkzeuge für graphisches Design</a:t>
            </a:r>
            <a:r>
              <a:rPr dirty="0" smtClean="0"/>
              <a:t> </a:t>
            </a:r>
            <a:r>
              <a:rPr dirty="0"/>
              <a:t>(</a:t>
            </a:r>
            <a:r>
              <a:rPr dirty="0" err="1" smtClean="0"/>
              <a:t>Infogra</a:t>
            </a:r>
            <a:r>
              <a:rPr lang="de-AT" dirty="0" err="1" smtClean="0"/>
              <a:t>fiken</a:t>
            </a:r>
            <a:r>
              <a:rPr dirty="0" smtClean="0"/>
              <a:t>, </a:t>
            </a:r>
            <a:r>
              <a:rPr lang="de-AT" dirty="0" smtClean="0"/>
              <a:t>Zeichenprogramme, Malprogramme, Gratisfotos</a:t>
            </a:r>
            <a:r>
              <a:rPr dirty="0" smtClean="0"/>
              <a:t>, </a:t>
            </a:r>
            <a:r>
              <a:rPr lang="de-AT" dirty="0" err="1" smtClean="0"/>
              <a:t>usw</a:t>
            </a:r>
            <a:r>
              <a:rPr dirty="0" smtClean="0"/>
              <a:t>.)</a:t>
            </a:r>
            <a:endParaRPr dirty="0"/>
          </a:p>
          <a:p>
            <a:pPr marL="228600" indent="-228600">
              <a:buSzPct val="100000"/>
              <a:buChar char="•"/>
              <a:defRPr sz="2400"/>
            </a:pPr>
            <a:r>
              <a:rPr dirty="0" smtClean="0"/>
              <a:t>Extern</a:t>
            </a:r>
            <a:r>
              <a:rPr lang="de-AT" dirty="0" smtClean="0"/>
              <a:t>e und interne Kommunikationswerkzeuge </a:t>
            </a:r>
            <a:r>
              <a:rPr dirty="0" smtClean="0"/>
              <a:t>(</a:t>
            </a:r>
            <a:r>
              <a:rPr lang="de-AT" dirty="0" smtClean="0"/>
              <a:t>S</a:t>
            </a:r>
            <a:r>
              <a:rPr dirty="0" smtClean="0"/>
              <a:t>o</a:t>
            </a:r>
            <a:r>
              <a:rPr lang="de-AT" dirty="0" err="1" smtClean="0"/>
              <a:t>ziale</a:t>
            </a:r>
            <a:r>
              <a:rPr lang="de-AT" dirty="0" smtClean="0"/>
              <a:t> M</a:t>
            </a:r>
            <a:r>
              <a:rPr dirty="0" err="1" smtClean="0"/>
              <a:t>ed</a:t>
            </a:r>
            <a:r>
              <a:rPr lang="de-AT" dirty="0" err="1" smtClean="0"/>
              <a:t>ien</a:t>
            </a:r>
            <a:r>
              <a:rPr lang="de-AT" dirty="0" smtClean="0"/>
              <a:t>, wie </a:t>
            </a:r>
            <a:r>
              <a:rPr dirty="0" smtClean="0"/>
              <a:t>Twitter</a:t>
            </a:r>
            <a:r>
              <a:rPr dirty="0"/>
              <a:t>, Facebook, </a:t>
            </a:r>
            <a:r>
              <a:rPr dirty="0" err="1"/>
              <a:t>Youtube</a:t>
            </a:r>
            <a:r>
              <a:rPr dirty="0"/>
              <a:t>, </a:t>
            </a:r>
            <a:r>
              <a:rPr lang="de-AT" dirty="0" smtClean="0"/>
              <a:t>N</a:t>
            </a:r>
            <a:r>
              <a:rPr dirty="0" err="1" smtClean="0"/>
              <a:t>ewsletter</a:t>
            </a:r>
            <a:r>
              <a:rPr dirty="0"/>
              <a:t>, Skype, e-mail, …)</a:t>
            </a:r>
          </a:p>
          <a:p>
            <a:pPr marL="228600" indent="-228600">
              <a:buSzPct val="100000"/>
              <a:buChar char="•"/>
              <a:defRPr sz="2400"/>
            </a:pPr>
            <a:r>
              <a:rPr dirty="0" smtClean="0"/>
              <a:t>P</a:t>
            </a:r>
            <a:r>
              <a:rPr lang="de-AT" dirty="0" err="1" smtClean="0"/>
              <a:t>räsentations</a:t>
            </a:r>
            <a:r>
              <a:rPr lang="de-AT" dirty="0" smtClean="0"/>
              <a:t>- und Berichtswerkzeuge (Präsentation der anfänglichen Projektidee, Zwischenberichte, </a:t>
            </a:r>
            <a:r>
              <a:rPr lang="de-AT" dirty="0" err="1" smtClean="0"/>
              <a:t>Abschlußpräsentation</a:t>
            </a:r>
            <a:r>
              <a:rPr lang="de-AT" dirty="0" smtClean="0"/>
              <a:t>)</a:t>
            </a:r>
            <a:r>
              <a:rPr dirty="0" smtClean="0"/>
              <a:t> </a:t>
            </a:r>
            <a:r>
              <a:rPr dirty="0"/>
              <a:t>- Word, PowerPoint, </a:t>
            </a:r>
            <a:r>
              <a:rPr lang="de-AT" dirty="0" smtClean="0"/>
              <a:t>A</a:t>
            </a:r>
            <a:r>
              <a:rPr dirty="0" err="1" smtClean="0"/>
              <a:t>pps</a:t>
            </a:r>
            <a:r>
              <a:rPr lang="de-AT" dirty="0" smtClean="0"/>
              <a:t> für Videos.</a:t>
            </a:r>
            <a:endParaRPr dirty="0"/>
          </a:p>
          <a:p>
            <a:pPr marL="228600" indent="-228600">
              <a:buSzPct val="100000"/>
              <a:buChar char="•"/>
              <a:defRPr sz="2400"/>
            </a:pPr>
            <a:r>
              <a:rPr lang="de-AT" dirty="0" smtClean="0"/>
              <a:t>Umfragewerkzeuge zur Einholung von Feedback aller Beteiligten.</a:t>
            </a: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ssessment methods"/>
          <p:cNvSpPr txBox="1">
            <a:spLocks noGrp="1"/>
          </p:cNvSpPr>
          <p:nvPr>
            <p:ph type="title"/>
          </p:nvPr>
        </p:nvSpPr>
        <p:spPr>
          <a:prstGeom prst="rect">
            <a:avLst/>
          </a:prstGeom>
        </p:spPr>
        <p:txBody>
          <a:bodyPr/>
          <a:lstStyle/>
          <a:p>
            <a:r>
              <a:rPr lang="de-AT" dirty="0" smtClean="0"/>
              <a:t>Bewertungsmethoden</a:t>
            </a:r>
            <a:endParaRPr dirty="0"/>
          </a:p>
        </p:txBody>
      </p:sp>
      <p:sp>
        <p:nvSpPr>
          <p:cNvPr id="249" name="Combine individual and group assessment, define the rate (%)…"/>
          <p:cNvSpPr txBox="1">
            <a:spLocks noGrp="1"/>
          </p:cNvSpPr>
          <p:nvPr>
            <p:ph type="body" idx="1"/>
          </p:nvPr>
        </p:nvSpPr>
        <p:spPr>
          <a:prstGeom prst="rect">
            <a:avLst/>
          </a:prstGeom>
        </p:spPr>
        <p:txBody>
          <a:bodyPr/>
          <a:lstStyle/>
          <a:p>
            <a:pPr>
              <a:defRPr sz="2400"/>
            </a:pPr>
            <a:r>
              <a:rPr lang="de-AT" dirty="0" smtClean="0"/>
              <a:t>Kombination von individuellen und Gruppen-Befragungen, setzen Sie eine Rate fest</a:t>
            </a:r>
            <a:r>
              <a:rPr dirty="0" smtClean="0"/>
              <a:t> </a:t>
            </a:r>
            <a:r>
              <a:rPr dirty="0"/>
              <a:t>(%)</a:t>
            </a:r>
          </a:p>
          <a:p>
            <a:pPr>
              <a:defRPr sz="2400"/>
            </a:pPr>
            <a:r>
              <a:rPr dirty="0" smtClean="0"/>
              <a:t>St</a:t>
            </a:r>
            <a:r>
              <a:rPr lang="de-AT" dirty="0" err="1" smtClean="0"/>
              <a:t>ufen</a:t>
            </a:r>
            <a:r>
              <a:rPr dirty="0" smtClean="0"/>
              <a:t>:</a:t>
            </a:r>
            <a:endParaRPr dirty="0"/>
          </a:p>
          <a:p>
            <a:pPr>
              <a:defRPr sz="2400"/>
            </a:pPr>
            <a:r>
              <a:rPr lang="de-AT" b="1" dirty="0" smtClean="0"/>
              <a:t>Im laufenden Projekt</a:t>
            </a:r>
            <a:r>
              <a:rPr dirty="0" smtClean="0"/>
              <a:t>: </a:t>
            </a:r>
            <a:r>
              <a:rPr dirty="0"/>
              <a:t>- </a:t>
            </a:r>
            <a:r>
              <a:rPr lang="de-AT" dirty="0" smtClean="0"/>
              <a:t>Bewertung von Zwischenergebnissen, Kommunikation, Zusammenarbeit</a:t>
            </a:r>
            <a:endParaRPr dirty="0"/>
          </a:p>
          <a:p>
            <a:pPr>
              <a:defRPr sz="2400"/>
            </a:pPr>
            <a:r>
              <a:rPr lang="de-AT" b="1" dirty="0" smtClean="0"/>
              <a:t>Endergebnis</a:t>
            </a:r>
            <a:r>
              <a:rPr dirty="0" smtClean="0"/>
              <a:t>: </a:t>
            </a:r>
            <a:r>
              <a:rPr lang="de-AT" dirty="0" smtClean="0"/>
              <a:t>erworbenes Wissen, entwickelte Fähigkeiten (Qualität des Produkts, Berichts- und Präsentationsgeschick, kommunikative Fähigkeiten</a:t>
            </a:r>
            <a:r>
              <a:rPr dirty="0" smtClean="0"/>
              <a:t>)</a:t>
            </a:r>
            <a:endParaRPr dirty="0"/>
          </a:p>
          <a:p>
            <a:pPr>
              <a:defRPr sz="2400"/>
            </a:pPr>
            <a:r>
              <a:rPr lang="de-AT" dirty="0" smtClean="0"/>
              <a:t>Möglichkeiten</a:t>
            </a:r>
            <a:r>
              <a:rPr dirty="0" smtClean="0"/>
              <a:t>: </a:t>
            </a:r>
            <a:r>
              <a:rPr lang="de-AT" dirty="0" smtClean="0"/>
              <a:t>Selbstbewertung</a:t>
            </a:r>
            <a:r>
              <a:rPr dirty="0" smtClean="0"/>
              <a:t>, </a:t>
            </a:r>
            <a:r>
              <a:rPr lang="de-AT" dirty="0" smtClean="0"/>
              <a:t>Bewertung durch Gleichrangige</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prstGeom prst="rect">
            <a:avLst/>
          </a:prstGeom>
        </p:spPr>
        <p:txBody>
          <a:bodyPr/>
          <a:lstStyle>
            <a:lvl1pPr>
              <a:defRPr spc="-100"/>
            </a:lvl1pPr>
          </a:lstStyle>
          <a:p>
            <a:r>
              <a:rPr lang="de-AT" dirty="0" smtClean="0"/>
              <a:t>Aufgabe</a:t>
            </a:r>
            <a:endParaRPr dirty="0"/>
          </a:p>
        </p:txBody>
      </p:sp>
      <p:pic>
        <p:nvPicPr>
          <p:cNvPr id="252" name="Kép 6" descr="Kép 6"/>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253" name="Szövegdoboz 7"/>
          <p:cNvSpPr txBox="1"/>
          <p:nvPr/>
        </p:nvSpPr>
        <p:spPr>
          <a:xfrm>
            <a:off x="1320800" y="2133600"/>
            <a:ext cx="9550400" cy="526297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pPr>
            <a:r>
              <a:rPr lang="de-AT" dirty="0" smtClean="0"/>
              <a:t>Bereiten Sie bitte einen Entwurf vor, in dem Sie die Arbeitsschritte zur Entwicklung eines Prototypen festlegen, den Sie mit ihren Schülerinnen und Schülern beginnen wollen, indem Sie die Projekt-basierte Unterrichtsmethode anwenden.</a:t>
            </a:r>
          </a:p>
          <a:p>
            <a:pPr>
              <a:defRPr sz="2400"/>
            </a:pPr>
            <a:endParaRPr dirty="0"/>
          </a:p>
          <a:p>
            <a:pPr>
              <a:defRPr sz="2400"/>
            </a:pPr>
            <a:r>
              <a:rPr lang="de-AT" dirty="0" smtClean="0"/>
              <a:t>Stellen Sie eine Liste der ausgewählten Werkzeuge der Informations- und Kommunikationstechnologie (</a:t>
            </a:r>
            <a:r>
              <a:rPr dirty="0" smtClean="0"/>
              <a:t>I</a:t>
            </a:r>
            <a:r>
              <a:rPr lang="de-AT" dirty="0" smtClean="0"/>
              <a:t>K</a:t>
            </a:r>
            <a:r>
              <a:rPr lang="de-AT" dirty="0"/>
              <a:t>T</a:t>
            </a:r>
            <a:r>
              <a:rPr lang="de-AT" dirty="0" smtClean="0"/>
              <a:t>) auf, die sie in den unterschiedlichen Phasen verwenden werden und begründen Sie jeweils, warum Sie sich gerade für jenes Werkzeug entschieden haben.</a:t>
            </a:r>
            <a:endParaRPr dirty="0"/>
          </a:p>
          <a:p>
            <a:pPr>
              <a:defRPr sz="2400"/>
            </a:pPr>
            <a:endParaRPr dirty="0"/>
          </a:p>
          <a:p>
            <a:pPr>
              <a:defRPr sz="2400"/>
            </a:pPr>
            <a:endParaRPr dirty="0"/>
          </a:p>
          <a:p>
            <a:pPr>
              <a:defRPr sz="2400"/>
            </a:pPr>
            <a:endParaRPr dirty="0"/>
          </a:p>
          <a:p>
            <a:pPr>
              <a:defRPr sz="2400"/>
            </a:pPr>
            <a:endParaRPr dirty="0"/>
          </a:p>
          <a:p>
            <a:pPr>
              <a:defRPr sz="2400"/>
            </a:pPr>
            <a:endParaRPr dirty="0"/>
          </a:p>
        </p:txBody>
      </p:sp>
      <p:sp>
        <p:nvSpPr>
          <p:cNvPr id="254"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prstGeom prst="rect">
            <a:avLst/>
          </a:prstGeom>
        </p:spPr>
        <p:txBody>
          <a:bodyPr/>
          <a:lstStyle>
            <a:lvl1pPr>
              <a:defRPr spc="-100"/>
            </a:lvl1pPr>
          </a:lstStyle>
          <a:p>
            <a:r>
              <a:rPr lang="de-AT" dirty="0" smtClean="0"/>
              <a:t>Fazit &amp; Zusammenfassung</a:t>
            </a:r>
            <a:endParaRPr dirty="0"/>
          </a:p>
        </p:txBody>
      </p:sp>
      <p:pic>
        <p:nvPicPr>
          <p:cNvPr id="257" name="Kép 6" descr="Kép 6"/>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258" name="Szövegdoboz 7"/>
          <p:cNvSpPr txBox="1"/>
          <p:nvPr/>
        </p:nvSpPr>
        <p:spPr>
          <a:xfrm>
            <a:off x="1271464" y="1844824"/>
            <a:ext cx="9550400" cy="63709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pPr>
            <a:r>
              <a:rPr dirty="0" smtClean="0"/>
              <a:t>I</a:t>
            </a:r>
            <a:r>
              <a:rPr lang="de-AT" dirty="0" smtClean="0"/>
              <a:t>K</a:t>
            </a:r>
            <a:r>
              <a:rPr dirty="0" smtClean="0"/>
              <a:t>T</a:t>
            </a:r>
            <a:r>
              <a:rPr lang="de-AT" dirty="0" smtClean="0"/>
              <a:t>, die Informations- und Kommunikationstechnologie, bietet mehr Werkzeuge an, als man für die Umsetzung von praxisorientiertem, projekt-basiertem Unterricht braucht. Dies Werkzeuge können noch so großartig sein, stets muss der Lehrer/die Lehrerin sehr sorgfältig auswählen, welche sie für den Projekt-basierten Unterricht auswählt</a:t>
            </a:r>
            <a:r>
              <a:rPr dirty="0" smtClean="0"/>
              <a:t>!</a:t>
            </a:r>
            <a:endParaRPr dirty="0"/>
          </a:p>
          <a:p>
            <a:pPr>
              <a:defRPr sz="2400"/>
            </a:pPr>
            <a:endParaRPr lang="de-AT" dirty="0"/>
          </a:p>
          <a:p>
            <a:pPr>
              <a:defRPr sz="2400"/>
            </a:pPr>
            <a:r>
              <a:rPr lang="de-AT" dirty="0" smtClean="0"/>
              <a:t>Als Lehrer/Lehrerin kann man wirksamen Projektunterricht mit Schülern/Schülerinnen bereits mit sehr einfachen Werkzeugen gestalten, z. B. mit Anwendungen des </a:t>
            </a:r>
            <a:r>
              <a:rPr dirty="0" smtClean="0"/>
              <a:t>MS Office</a:t>
            </a:r>
            <a:r>
              <a:rPr lang="de-AT" dirty="0" smtClean="0"/>
              <a:t>-Pakets</a:t>
            </a:r>
            <a:r>
              <a:rPr dirty="0" smtClean="0"/>
              <a:t>, </a:t>
            </a:r>
            <a:r>
              <a:rPr lang="de-AT" dirty="0" smtClean="0"/>
              <a:t>mit denen die Schüler/Schülerinnen bereits vertraut sind. Auf jeden Fall lohnt es sich, die Schüler und Schülerinnen der „</a:t>
            </a:r>
            <a:r>
              <a:rPr dirty="0" smtClean="0"/>
              <a:t>Gen</a:t>
            </a:r>
            <a:r>
              <a:rPr lang="de-AT" dirty="0" err="1" smtClean="0"/>
              <a:t>eration</a:t>
            </a:r>
            <a:r>
              <a:rPr dirty="0" smtClean="0"/>
              <a:t> Z</a:t>
            </a:r>
            <a:r>
              <a:rPr lang="de-AT" dirty="0"/>
              <a:t>"</a:t>
            </a:r>
            <a:r>
              <a:rPr lang="de-AT" dirty="0" smtClean="0"/>
              <a:t> damit zu konfrontieren, und nehmen Sie es mal nicht tragisch, wenn diese schneller sind als Sie selbst</a:t>
            </a:r>
            <a:r>
              <a:rPr lang="de-AT" dirty="0" smtClean="0">
                <a:sym typeface="Wingdings" panose="05000000000000000000" pitchFamily="2" charset="2"/>
              </a:rPr>
              <a:t></a:t>
            </a:r>
            <a:endParaRPr dirty="0"/>
          </a:p>
          <a:p>
            <a:pPr>
              <a:defRPr sz="2400"/>
            </a:pPr>
            <a:endParaRPr dirty="0"/>
          </a:p>
          <a:p>
            <a:pPr>
              <a:defRPr sz="2400"/>
            </a:pPr>
            <a:endParaRPr dirty="0"/>
          </a:p>
          <a:p>
            <a:pPr>
              <a:defRPr sz="2400"/>
            </a:pPr>
            <a:endParaRPr dirty="0"/>
          </a:p>
          <a:p>
            <a:pPr>
              <a:defRPr sz="2400"/>
            </a:pPr>
            <a:endParaRPr dirty="0"/>
          </a:p>
          <a:p>
            <a:pPr>
              <a:defRPr sz="2400"/>
            </a:pPr>
            <a:endParaRPr dirty="0"/>
          </a:p>
        </p:txBody>
      </p:sp>
      <p:sp>
        <p:nvSpPr>
          <p:cNvPr id="259"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zövegdoboz 7"/>
          <p:cNvSpPr txBox="1"/>
          <p:nvPr/>
        </p:nvSpPr>
        <p:spPr>
          <a:xfrm>
            <a:off x="1320800" y="1540151"/>
            <a:ext cx="9550400" cy="278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AutoNum type="arabicPeriod"/>
              <a:defRPr sz="2400"/>
            </a:pPr>
            <a:r>
              <a:t>Educating the Net Generation (2005), Diana G. Oblinger and James L. Oblinger, Editors, EDUCAUSE. </a:t>
            </a:r>
            <a:r>
              <a:rPr b="1" u="sng">
                <a:solidFill>
                  <a:srgbClr val="6EAC1C"/>
                </a:solidFill>
                <a:uFill>
                  <a:solidFill>
                    <a:srgbClr val="6EAC1C"/>
                  </a:solidFill>
                </a:uFill>
                <a:hlinkClick r:id="rId2"/>
              </a:rPr>
              <a:t>http://www.educause.edu/educatingthenetgen/</a:t>
            </a:r>
            <a:r>
              <a:t> </a:t>
            </a:r>
          </a:p>
          <a:p>
            <a:pPr marL="457200" indent="-457200">
              <a:buSzPct val="100000"/>
              <a:buAutoNum type="arabicPeriod"/>
              <a:defRPr sz="2400"/>
            </a:pPr>
            <a:r>
              <a:t>Martin, A. (2006). Literacies for the Digital Age. In A. Martin &amp; D. Madigan (Eds.), Digital Literacies for Learning (pp. 3-25). London: Facet.</a:t>
            </a:r>
          </a:p>
          <a:p>
            <a:pPr marL="457200" indent="-457200">
              <a:buSzPct val="100000"/>
              <a:buAutoNum type="arabicPeriod"/>
              <a:defRPr sz="2400"/>
            </a:pPr>
            <a:r>
              <a:t>European Commission. (2010a). A Digital Agenda for Europe COM(2010)245 final.</a:t>
            </a:r>
          </a:p>
        </p:txBody>
      </p:sp>
      <p:sp>
        <p:nvSpPr>
          <p:cNvPr id="262" name="Bibliography"/>
          <p:cNvSpPr txBox="1">
            <a:spLocks noGrp="1"/>
          </p:cNvSpPr>
          <p:nvPr>
            <p:ph type="title" idx="4294967295"/>
          </p:nvPr>
        </p:nvSpPr>
        <p:spPr>
          <a:xfrm>
            <a:off x="1147812" y="530997"/>
            <a:ext cx="10058401" cy="659546"/>
          </a:xfrm>
          <a:prstGeom prst="rect">
            <a:avLst/>
          </a:prstGeom>
        </p:spPr>
        <p:txBody>
          <a:bodyPr/>
          <a:lstStyle>
            <a:lvl1pPr>
              <a:defRPr sz="3600" spc="-75"/>
            </a:lvl1pPr>
          </a:lstStyle>
          <a:p>
            <a:r>
              <a:rPr dirty="0" err="1" smtClean="0"/>
              <a:t>Bibliograph</a:t>
            </a:r>
            <a:r>
              <a:rPr lang="de-AT" dirty="0" err="1" smtClean="0"/>
              <a:t>ie</a:t>
            </a:r>
            <a:endParaRPr dirty="0"/>
          </a:p>
        </p:txBody>
      </p:sp>
      <p:sp>
        <p:nvSpPr>
          <p:cNvPr id="263" name="Téglalap 6"/>
          <p:cNvSpPr txBox="1"/>
          <p:nvPr/>
        </p:nvSpPr>
        <p:spPr>
          <a:xfrm>
            <a:off x="183896" y="6393934"/>
            <a:ext cx="7690102"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zövegdoboz 7"/>
          <p:cNvSpPr txBox="1"/>
          <p:nvPr/>
        </p:nvSpPr>
        <p:spPr>
          <a:xfrm>
            <a:off x="1320800" y="709930"/>
            <a:ext cx="9550400" cy="3774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AutoNum type="arabicPeriod" startAt="5"/>
              <a:defRPr sz="2400"/>
            </a:pPr>
            <a:r>
              <a:t>Mishra, P., &amp; Koehler, M. (2006). Technological Pedagogical Content Knowledge: A framework for Teacher Knowledge. </a:t>
            </a:r>
            <a:r>
              <a:rPr i="1"/>
              <a:t>Teachers College Record</a:t>
            </a:r>
            <a:r>
              <a:t>,</a:t>
            </a:r>
            <a:r>
              <a:rPr i="1"/>
              <a:t>108</a:t>
            </a:r>
            <a:r>
              <a:t>(6), 1017-1054. </a:t>
            </a:r>
            <a:r>
              <a:rPr u="sng">
                <a:solidFill>
                  <a:srgbClr val="6EAC1C"/>
                </a:solidFill>
                <a:uFill>
                  <a:solidFill>
                    <a:srgbClr val="6EAC1C"/>
                  </a:solidFill>
                </a:uFill>
                <a:hlinkClick r:id="rId2"/>
              </a:rPr>
              <a:t>http://edtechlead.net/philosophy/</a:t>
            </a:r>
          </a:p>
          <a:p>
            <a:pPr marL="457200" indent="-457200">
              <a:buSzPct val="100000"/>
              <a:buAutoNum type="arabicPeriod" startAt="5"/>
              <a:defRPr sz="2400"/>
            </a:pPr>
            <a:r>
              <a:t>Ala-Mutka, K. (2011): Mapping Digital Competence: Towards a Conceptual Understanding, European Commission, JRC, JRC67075, Luxemburg, 2011.</a:t>
            </a:r>
          </a:p>
          <a:p>
            <a:pPr marL="457200" indent="-457200">
              <a:buSzPct val="100000"/>
              <a:buAutoNum type="arabicPeriod" startAt="5"/>
              <a:defRPr sz="2400"/>
            </a:pPr>
            <a:r>
              <a:t>Martin, A. (2006). Literacies for the Digital Age. In A. Martin &amp; D. Madigan (Eds.), Digital Literacies for Learning (pp. 3-25). London: Facet.</a:t>
            </a:r>
          </a:p>
          <a:p>
            <a:pPr marL="457200" indent="-457200">
              <a:buSzPct val="100000"/>
              <a:buAutoNum type="arabicPeriod" startAt="5"/>
              <a:defRPr sz="2400"/>
            </a:pPr>
            <a:r>
              <a:t>European Commission. (2010a). A Digital Agenda for Europe COM(2010) 245 final.</a:t>
            </a:r>
          </a:p>
        </p:txBody>
      </p:sp>
      <p:sp>
        <p:nvSpPr>
          <p:cNvPr id="266"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Bedecker, K., Ala Mutka K., Bacigalupo, M., Ferrari A., Punie, P.: Learning 2.0: The Impact of Web 2.0 Innovations on   Education and Training in Europe, European Commission, Joint Research Centre Institute for Prospective Technological  Studies, 2009…"/>
          <p:cNvSpPr txBox="1"/>
          <p:nvPr/>
        </p:nvSpPr>
        <p:spPr>
          <a:xfrm>
            <a:off x="1389920" y="1004956"/>
            <a:ext cx="8711881" cy="3710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AutoNum type="arabicPeriod" startAt="10"/>
              <a:defRPr sz="2400"/>
            </a:pPr>
            <a:r>
              <a:t>Bedecker, K., Ala Mutka K., Bacigalupo, M., Ferrari A., Punie, P.: Learning 2.0: The Impact of Web 2.0 Innovations on   Education and Training in Europe, European Commission, Joint Research Centre Institute for Prospective Technological  Studies, 2009</a:t>
            </a:r>
          </a:p>
          <a:p>
            <a:pPr marL="457200" indent="-457200">
              <a:buSzPct val="100000"/>
              <a:buAutoNum type="arabicPeriod" startAt="10"/>
              <a:defRPr sz="2400"/>
            </a:pPr>
            <a:r>
              <a:t>Holmes, B. , Gardner, J.: E-learning concepts and practice, SAGE publications, 2006</a:t>
            </a:r>
          </a:p>
          <a:p>
            <a:pPr marL="457200" indent="-457200">
              <a:buSzPct val="100000"/>
              <a:buAutoNum type="arabicPeriod" startAt="10"/>
              <a:defRPr sz="2400"/>
            </a:pPr>
            <a:r>
              <a:t>Kozma, R. (2003). Technology and classroom practices: An international study.  Journal of Research on Computers in Education, 36 (1), 1-14.</a:t>
            </a:r>
          </a:p>
        </p:txBody>
      </p:sp>
      <p:sp>
        <p:nvSpPr>
          <p:cNvPr id="269" name="Téglalap 6"/>
          <p:cNvSpPr txBox="1"/>
          <p:nvPr/>
        </p:nvSpPr>
        <p:spPr>
          <a:xfrm>
            <a:off x="375547" y="6438351"/>
            <a:ext cx="9119890"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Kép 1" descr="Kép 1"/>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272" name="Szövegdoboz 3"/>
          <p:cNvSpPr txBox="1"/>
          <p:nvPr/>
        </p:nvSpPr>
        <p:spPr>
          <a:xfrm>
            <a:off x="787400" y="800099"/>
            <a:ext cx="6373441" cy="48936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pPr>
            <a:r>
              <a:rPr lang="de-AT" dirty="0" smtClean="0"/>
              <a:t>Nützliche Internetseiten</a:t>
            </a:r>
            <a:r>
              <a:rPr dirty="0" smtClean="0"/>
              <a:t>:</a:t>
            </a:r>
            <a:endParaRPr dirty="0"/>
          </a:p>
          <a:p>
            <a:pPr>
              <a:defRPr sz="2400"/>
            </a:pPr>
            <a:endParaRPr dirty="0"/>
          </a:p>
          <a:p>
            <a:pPr>
              <a:defRPr sz="2400"/>
            </a:pPr>
            <a:r>
              <a:rPr u="sng" dirty="0">
                <a:solidFill>
                  <a:srgbClr val="6EAC1C"/>
                </a:solidFill>
                <a:uFill>
                  <a:solidFill>
                    <a:srgbClr val="6EAC1C"/>
                  </a:solidFill>
                </a:uFill>
                <a:hlinkClick r:id="rId3"/>
              </a:rPr>
              <a:t>Intel Teach Elements: Project Based Approaches</a:t>
            </a:r>
          </a:p>
          <a:p>
            <a:pPr>
              <a:defRPr sz="2400"/>
            </a:pPr>
            <a:endParaRPr u="sng" dirty="0">
              <a:solidFill>
                <a:srgbClr val="6EAC1C"/>
              </a:solidFill>
              <a:uFill>
                <a:solidFill>
                  <a:srgbClr val="6EAC1C"/>
                </a:solidFill>
              </a:uFill>
              <a:hlinkClick r:id="rId3"/>
            </a:endParaRPr>
          </a:p>
          <a:p>
            <a:pPr>
              <a:defRPr sz="2400" b="1"/>
            </a:pPr>
            <a:r>
              <a:rPr u="sng" dirty="0">
                <a:solidFill>
                  <a:srgbClr val="6EAC1C"/>
                </a:solidFill>
                <a:uFill>
                  <a:solidFill>
                    <a:srgbClr val="6EAC1C"/>
                  </a:solidFill>
                </a:uFill>
                <a:hlinkClick r:id="rId4"/>
              </a:rPr>
              <a:t>PBL Workshop Tools and Resources</a:t>
            </a:r>
          </a:p>
          <a:p>
            <a:pPr>
              <a:defRPr sz="2400"/>
            </a:pPr>
            <a:endParaRPr u="sng" dirty="0">
              <a:solidFill>
                <a:srgbClr val="6EAC1C"/>
              </a:solidFill>
              <a:uFill>
                <a:solidFill>
                  <a:srgbClr val="6EAC1C"/>
                </a:solidFill>
              </a:uFill>
              <a:hlinkClick r:id="rId4"/>
            </a:endParaRPr>
          </a:p>
          <a:p>
            <a:pPr>
              <a:defRPr sz="2400"/>
            </a:pPr>
            <a:r>
              <a:rPr u="sng" dirty="0">
                <a:solidFill>
                  <a:srgbClr val="6EAC1C"/>
                </a:solidFill>
                <a:uFill>
                  <a:solidFill>
                    <a:srgbClr val="6EAC1C"/>
                  </a:solidFill>
                </a:uFill>
                <a:hlinkClick r:id="rId5"/>
              </a:rPr>
              <a:t>The Technology Integration Matrix</a:t>
            </a:r>
          </a:p>
          <a:p>
            <a:pPr>
              <a:defRPr sz="2400"/>
            </a:pPr>
            <a:endParaRPr u="sng" dirty="0">
              <a:solidFill>
                <a:srgbClr val="6EAC1C"/>
              </a:solidFill>
              <a:uFill>
                <a:solidFill>
                  <a:srgbClr val="6EAC1C"/>
                </a:solidFill>
              </a:uFill>
              <a:hlinkClick r:id="rId5"/>
            </a:endParaRPr>
          </a:p>
          <a:p>
            <a:pPr>
              <a:defRPr sz="2400"/>
            </a:pPr>
            <a:r>
              <a:rPr u="sng" dirty="0">
                <a:solidFill>
                  <a:srgbClr val="6EAC1C"/>
                </a:solidFill>
                <a:uFill>
                  <a:solidFill>
                    <a:srgbClr val="6EAC1C"/>
                  </a:solidFill>
                </a:uFill>
                <a:hlinkClick r:id="rId6"/>
              </a:rPr>
              <a:t>Project Design Rubric</a:t>
            </a:r>
          </a:p>
          <a:p>
            <a:pPr>
              <a:defRPr sz="2400"/>
            </a:pPr>
            <a:endParaRPr u="sng" dirty="0">
              <a:solidFill>
                <a:srgbClr val="6EAC1C"/>
              </a:solidFill>
              <a:uFill>
                <a:solidFill>
                  <a:srgbClr val="6EAC1C"/>
                </a:solidFill>
              </a:uFill>
              <a:hlinkClick r:id="rId6"/>
            </a:endParaRPr>
          </a:p>
          <a:p>
            <a:pPr>
              <a:defRPr sz="2400"/>
            </a:pPr>
            <a:r>
              <a:rPr u="sng" dirty="0">
                <a:solidFill>
                  <a:srgbClr val="6EAC1C"/>
                </a:solidFill>
                <a:uFill>
                  <a:solidFill>
                    <a:srgbClr val="6EAC1C"/>
                  </a:solidFill>
                </a:uFill>
                <a:hlinkClick r:id="rId7"/>
              </a:rPr>
              <a:t>https://www.edutopia.org/</a:t>
            </a:r>
            <a:r>
              <a:rPr dirty="0"/>
              <a:t> </a:t>
            </a:r>
          </a:p>
          <a:p>
            <a:pPr>
              <a:defRPr sz="2400" b="1"/>
            </a:pPr>
            <a:endParaRPr dirty="0"/>
          </a:p>
          <a:p>
            <a:pPr>
              <a:defRPr sz="2400"/>
            </a:pPr>
            <a:endParaRPr dirty="0"/>
          </a:p>
        </p:txBody>
      </p:sp>
      <p:sp>
        <p:nvSpPr>
          <p:cNvPr id="273"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ontent Placeholder 2"/>
          <p:cNvSpPr txBox="1">
            <a:spLocks noGrp="1"/>
          </p:cNvSpPr>
          <p:nvPr>
            <p:ph type="body" sz="quarter" idx="1"/>
          </p:nvPr>
        </p:nvSpPr>
        <p:spPr>
          <a:xfrm>
            <a:off x="4800600" y="731519"/>
            <a:ext cx="6492241" cy="1384198"/>
          </a:xfrm>
          <a:prstGeom prst="rect">
            <a:avLst/>
          </a:prstGeom>
        </p:spPr>
        <p:txBody>
          <a:bodyPr/>
          <a:lstStyle/>
          <a:p>
            <a:r>
              <a:rPr lang="de-AT" dirty="0"/>
              <a:t>Diese Materialien wurden beim </a:t>
            </a:r>
            <a:r>
              <a:rPr lang="hu-HU" dirty="0"/>
              <a:t>InnoTeach Proje</a:t>
            </a:r>
            <a:r>
              <a:rPr lang="de-AT" dirty="0"/>
              <a:t>k</a:t>
            </a:r>
            <a:r>
              <a:rPr lang="hu-HU" dirty="0"/>
              <a:t>t</a:t>
            </a:r>
            <a:r>
              <a:rPr lang="de-AT" dirty="0" err="1"/>
              <a:t>training</a:t>
            </a:r>
            <a:r>
              <a:rPr lang="hu-HU" dirty="0"/>
              <a:t> C1 </a:t>
            </a:r>
            <a:r>
              <a:rPr lang="de-AT" dirty="0"/>
              <a:t>am </a:t>
            </a:r>
            <a:r>
              <a:rPr lang="hu-HU" dirty="0"/>
              <a:t>12 Jul</a:t>
            </a:r>
            <a:r>
              <a:rPr lang="de-AT" dirty="0"/>
              <a:t>i</a:t>
            </a:r>
            <a:r>
              <a:rPr lang="hu-HU" dirty="0"/>
              <a:t> 2017 </a:t>
            </a:r>
            <a:r>
              <a:rPr lang="de-AT" dirty="0"/>
              <a:t>in </a:t>
            </a:r>
            <a:r>
              <a:rPr lang="hu-HU" dirty="0"/>
              <a:t>Budapest</a:t>
            </a:r>
            <a:r>
              <a:rPr lang="de-AT" dirty="0"/>
              <a:t> vorgestellt.</a:t>
            </a:r>
            <a:endParaRPr lang="hu-HU" dirty="0"/>
          </a:p>
          <a:p>
            <a:r>
              <a:rPr lang="de-AT" dirty="0"/>
              <a:t>Der gesamte Inhalt der Trainingsunterlagen ist</a:t>
            </a:r>
            <a:r>
              <a:rPr lang="hu-HU" dirty="0"/>
              <a:t> Copyrighted / Creative Commons / free / etc.</a:t>
            </a:r>
          </a:p>
        </p:txBody>
      </p:sp>
      <p:sp>
        <p:nvSpPr>
          <p:cNvPr id="276" name="Text Placeholder 3"/>
          <p:cNvSpPr>
            <a:spLocks noGrp="1"/>
          </p:cNvSpPr>
          <p:nvPr>
            <p:ph type="body" idx="13"/>
          </p:nvPr>
        </p:nvSpPr>
        <p:spPr>
          <a:xfrm>
            <a:off x="309093" y="425002"/>
            <a:ext cx="3496616" cy="3786391"/>
          </a:xfrm>
          <a:prstGeom prst="rect">
            <a:avLst/>
          </a:prstGeom>
          <a:extLst>
            <a:ext uri="{C572A759-6A51-4108-AA02-DFA0A04FC94B}">
              <ma14:wrappingTextBoxFlag xmlns:ma14="http://schemas.microsoft.com/office/mac/drawingml/2011/main" xmlns="" val="1"/>
            </a:ext>
          </a:extLst>
        </p:spPr>
        <p:txBody>
          <a:bodyPr/>
          <a:lstStyle/>
          <a:p>
            <a:pPr marL="0" indent="0" defTabSz="813816">
              <a:lnSpc>
                <a:spcPct val="81000"/>
              </a:lnSpc>
              <a:spcBef>
                <a:spcPts val="1000"/>
              </a:spcBef>
              <a:buClrTx/>
              <a:buSzTx/>
              <a:buFontTx/>
              <a:buNone/>
              <a:defRPr sz="2136" b="1" baseline="29752">
                <a:solidFill>
                  <a:srgbClr val="FFFFFF"/>
                </a:solidFill>
              </a:defRPr>
            </a:pPr>
            <a:r>
              <a:t>English title</a:t>
            </a:r>
            <a:r>
              <a:rPr b="0"/>
              <a:t>: LET’S BE INNOVATIVE! Development of Creativity, Innovation and Entrepreneurship for Primary School Teachers</a:t>
            </a:r>
          </a:p>
          <a:p>
            <a:pPr marL="0" indent="0" defTabSz="813816">
              <a:lnSpc>
                <a:spcPct val="81000"/>
              </a:lnSpc>
              <a:spcBef>
                <a:spcPts val="1000"/>
              </a:spcBef>
              <a:buClrTx/>
              <a:buSzTx/>
              <a:buFontTx/>
              <a:buNone/>
              <a:defRPr sz="2136" b="1" baseline="29752">
                <a:solidFill>
                  <a:srgbClr val="FFFFFF"/>
                </a:solidFill>
              </a:defRPr>
            </a:pPr>
            <a:r>
              <a:t>Acronym</a:t>
            </a:r>
            <a:r>
              <a:rPr b="0"/>
              <a:t>: InnoTeach</a:t>
            </a:r>
          </a:p>
          <a:p>
            <a:pPr marL="0" indent="0" defTabSz="813816">
              <a:lnSpc>
                <a:spcPct val="81000"/>
              </a:lnSpc>
              <a:spcBef>
                <a:spcPts val="1000"/>
              </a:spcBef>
              <a:buClrTx/>
              <a:buSzTx/>
              <a:buFontTx/>
              <a:buNone/>
              <a:defRPr sz="2136" b="1" baseline="29752">
                <a:solidFill>
                  <a:srgbClr val="FFFFFF"/>
                </a:solidFill>
              </a:defRPr>
            </a:pPr>
            <a:r>
              <a:t>Project n°: </a:t>
            </a:r>
            <a:r>
              <a:rPr b="0"/>
              <a:t>2016-1-SI01-KA201-021641</a:t>
            </a:r>
          </a:p>
          <a:p>
            <a:pPr marL="0" indent="0" defTabSz="813816">
              <a:lnSpc>
                <a:spcPct val="81000"/>
              </a:lnSpc>
              <a:spcBef>
                <a:spcPts val="1000"/>
              </a:spcBef>
              <a:buClrTx/>
              <a:buSzTx/>
              <a:buFontTx/>
              <a:buNone/>
              <a:defRPr sz="2136" b="1" baseline="29752">
                <a:solidFill>
                  <a:srgbClr val="FFFFFF"/>
                </a:solidFill>
              </a:defRPr>
            </a:pPr>
            <a:r>
              <a:t>Project leader and coordinator:</a:t>
            </a:r>
            <a:r>
              <a:rPr b="0"/>
              <a:t> Korona plus d.o.o., Institut za inovativnost in tehnologijo, Slovenia</a:t>
            </a:r>
          </a:p>
          <a:p>
            <a:pPr marL="0" indent="0" defTabSz="813816">
              <a:lnSpc>
                <a:spcPct val="81000"/>
              </a:lnSpc>
              <a:spcBef>
                <a:spcPts val="1000"/>
              </a:spcBef>
              <a:buClrTx/>
              <a:buSzTx/>
              <a:buFontTx/>
              <a:buNone/>
              <a:defRPr sz="2136" b="1" baseline="29752">
                <a:solidFill>
                  <a:srgbClr val="FFFFFF"/>
                </a:solidFill>
              </a:defRPr>
            </a:pPr>
            <a:r>
              <a:t>Programme:</a:t>
            </a:r>
            <a:r>
              <a:rPr b="0"/>
              <a:t> Erasmus+ Strategic Partnership</a:t>
            </a:r>
          </a:p>
          <a:p>
            <a:pPr marL="0" indent="0" defTabSz="813816">
              <a:lnSpc>
                <a:spcPct val="81000"/>
              </a:lnSpc>
              <a:spcBef>
                <a:spcPts val="1000"/>
              </a:spcBef>
              <a:buClrTx/>
              <a:buSzTx/>
              <a:buFontTx/>
              <a:buNone/>
              <a:defRPr sz="2136" b="1" baseline="29752">
                <a:solidFill>
                  <a:srgbClr val="FFFFFF"/>
                </a:solidFill>
              </a:defRPr>
            </a:pPr>
            <a:r>
              <a:t>Contact:</a:t>
            </a:r>
            <a:r>
              <a:rPr b="0"/>
              <a:t> Ms. Urška Mrgole – info@innovation.si</a:t>
            </a:r>
          </a:p>
        </p:txBody>
      </p:sp>
      <p:pic>
        <p:nvPicPr>
          <p:cNvPr id="277" name="Picture 4" descr="Picture 4"/>
          <p:cNvPicPr>
            <a:picLocks noChangeAspect="1"/>
          </p:cNvPicPr>
          <p:nvPr/>
        </p:nvPicPr>
        <p:blipFill>
          <a:blip r:embed="rId2">
            <a:extLst/>
          </a:blip>
          <a:stretch>
            <a:fillRect/>
          </a:stretch>
        </p:blipFill>
        <p:spPr>
          <a:xfrm>
            <a:off x="6446899" y="1909356"/>
            <a:ext cx="2745228" cy="1661292"/>
          </a:xfrm>
          <a:prstGeom prst="rect">
            <a:avLst/>
          </a:prstGeom>
          <a:ln w="12700">
            <a:miter lim="400000"/>
          </a:ln>
        </p:spPr>
      </p:pic>
      <p:pic>
        <p:nvPicPr>
          <p:cNvPr id="278" name="Kép 7" descr="Kép 7"/>
          <p:cNvPicPr>
            <a:picLocks noChangeAspect="1"/>
          </p:cNvPicPr>
          <p:nvPr/>
        </p:nvPicPr>
        <p:blipFill>
          <a:blip r:embed="rId3">
            <a:extLst/>
          </a:blip>
          <a:srcRect r="85412"/>
          <a:stretch>
            <a:fillRect/>
          </a:stretch>
        </p:blipFill>
        <p:spPr>
          <a:xfrm>
            <a:off x="-1" y="4414182"/>
            <a:ext cx="609602" cy="2443818"/>
          </a:xfrm>
          <a:prstGeom prst="rect">
            <a:avLst/>
          </a:prstGeom>
          <a:ln w="12700">
            <a:miter lim="400000"/>
          </a:ln>
        </p:spPr>
      </p:pic>
      <p:pic>
        <p:nvPicPr>
          <p:cNvPr id="279" name="Kép 8" descr="Kép 8"/>
          <p:cNvPicPr>
            <a:picLocks noChangeAspect="1"/>
          </p:cNvPicPr>
          <p:nvPr/>
        </p:nvPicPr>
        <p:blipFill>
          <a:blip r:embed="rId4">
            <a:extLst/>
          </a:blip>
          <a:stretch>
            <a:fillRect/>
          </a:stretch>
        </p:blipFill>
        <p:spPr>
          <a:xfrm>
            <a:off x="4305300" y="5989320"/>
            <a:ext cx="7698277" cy="837452"/>
          </a:xfrm>
          <a:prstGeom prst="rect">
            <a:avLst/>
          </a:prstGeom>
          <a:ln w="12700">
            <a:miter lim="400000"/>
          </a:ln>
        </p:spPr>
      </p:pic>
      <p:sp>
        <p:nvSpPr>
          <p:cNvPr id="280" name="Téglalap 9"/>
          <p:cNvSpPr txBox="1"/>
          <p:nvPr/>
        </p:nvSpPr>
        <p:spPr>
          <a:xfrm>
            <a:off x="6446899" y="3761552"/>
            <a:ext cx="323779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InnoTeach Consortium 2016-2017</a:t>
            </a:r>
          </a:p>
        </p:txBody>
      </p:sp>
      <p:pic>
        <p:nvPicPr>
          <p:cNvPr id="281" name="Picture 5" descr="Picture 5"/>
          <p:cNvPicPr>
            <a:picLocks noChangeAspect="1"/>
          </p:cNvPicPr>
          <p:nvPr/>
        </p:nvPicPr>
        <p:blipFill>
          <a:blip r:embed="rId5">
            <a:extLst/>
          </a:blip>
          <a:stretch>
            <a:fillRect/>
          </a:stretch>
        </p:blipFill>
        <p:spPr>
          <a:xfrm>
            <a:off x="4602777" y="4158817"/>
            <a:ext cx="7103323" cy="183050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title"/>
          </p:nvPr>
        </p:nvSpPr>
        <p:spPr>
          <a:xfrm>
            <a:off x="727360" y="585263"/>
            <a:ext cx="10485119" cy="865494"/>
          </a:xfrm>
          <a:prstGeom prst="rect">
            <a:avLst/>
          </a:prstGeom>
        </p:spPr>
        <p:txBody>
          <a:bodyPr>
            <a:normAutofit/>
          </a:bodyPr>
          <a:lstStyle/>
          <a:p>
            <a:pPr>
              <a:defRPr spc="-100"/>
            </a:pPr>
            <a:r>
              <a:rPr dirty="0" smtClean="0"/>
              <a:t>L</a:t>
            </a:r>
            <a:r>
              <a:rPr lang="de-AT" dirty="0" err="1" smtClean="0"/>
              <a:t>ernziele</a:t>
            </a:r>
            <a:r>
              <a:rPr dirty="0" smtClean="0"/>
              <a:t> </a:t>
            </a:r>
            <a:r>
              <a:rPr dirty="0"/>
              <a:t>– Performance criteria</a:t>
            </a:r>
          </a:p>
        </p:txBody>
      </p:sp>
      <p:sp>
        <p:nvSpPr>
          <p:cNvPr id="145" name="Szövegdoboz 2"/>
          <p:cNvSpPr txBox="1"/>
          <p:nvPr/>
        </p:nvSpPr>
        <p:spPr>
          <a:xfrm>
            <a:off x="956761" y="1769448"/>
            <a:ext cx="10026317" cy="39703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8600" indent="-228600">
              <a:buSzPct val="100000"/>
              <a:buChar char="•"/>
              <a:defRPr sz="2800"/>
            </a:pPr>
            <a:r>
              <a:rPr lang="de-AT" dirty="0"/>
              <a:t>PC3 Der </a:t>
            </a:r>
            <a:r>
              <a:rPr lang="de-AT" dirty="0" smtClean="0"/>
              <a:t>Mentor/die Mentorin </a:t>
            </a:r>
            <a:r>
              <a:rPr lang="de-AT" dirty="0"/>
              <a:t>ist in der Lage, die </a:t>
            </a:r>
            <a:r>
              <a:rPr lang="de-AT" dirty="0" smtClean="0"/>
              <a:t>Lehrer/Innen </a:t>
            </a:r>
            <a:r>
              <a:rPr lang="de-AT" dirty="0"/>
              <a:t>bei der Auswahl und Nutzung von IKT-Werkzeugen zur Unterstützung der Projektphasen (Innovation, Planung, Umsetzung, Monitoring und Evaluation) zu unterstützen</a:t>
            </a:r>
            <a:r>
              <a:rPr lang="de-AT" dirty="0" smtClean="0"/>
              <a:t>.</a:t>
            </a:r>
          </a:p>
          <a:p>
            <a:pPr marL="228600" indent="-228600">
              <a:buSzPct val="100000"/>
              <a:buChar char="•"/>
              <a:defRPr sz="2800"/>
            </a:pPr>
            <a:r>
              <a:rPr lang="de-AT" dirty="0"/>
              <a:t>PC4 Der </a:t>
            </a:r>
            <a:r>
              <a:rPr lang="de-AT" dirty="0" smtClean="0"/>
              <a:t>Mentor/die Mentorin </a:t>
            </a:r>
            <a:r>
              <a:rPr lang="de-AT" dirty="0"/>
              <a:t>ist in der Lage, die </a:t>
            </a:r>
            <a:r>
              <a:rPr lang="de-AT" dirty="0" smtClean="0"/>
              <a:t>Lehrer/Innen anzuleiten </a:t>
            </a:r>
            <a:r>
              <a:rPr lang="de-AT" dirty="0"/>
              <a:t>und zu coachen, dass sie Strategien entwickeln und geeignete Instrumente einzusetzen wissen bei der Beurteilung der individuellen und </a:t>
            </a:r>
            <a:r>
              <a:rPr lang="de-AT" dirty="0" smtClean="0"/>
              <a:t>Gruppen- Leistung </a:t>
            </a:r>
            <a:r>
              <a:rPr lang="de-AT" dirty="0"/>
              <a:t>in </a:t>
            </a:r>
            <a:r>
              <a:rPr lang="de-AT" dirty="0" smtClean="0"/>
              <a:t>Gemeinschaftsprojekten.</a:t>
            </a:r>
            <a:endParaRPr lang="de-AT" dirty="0"/>
          </a:p>
          <a:p>
            <a:pPr marL="228600" indent="-228600">
              <a:buSzPct val="100000"/>
              <a:buChar char="•"/>
              <a:defRPr sz="2800"/>
            </a:pPr>
            <a:endParaRPr dirty="0"/>
          </a:p>
        </p:txBody>
      </p:sp>
      <p:pic>
        <p:nvPicPr>
          <p:cNvPr id="146" name="Kép 3" descr="Kép 3"/>
          <p:cNvPicPr>
            <a:picLocks noChangeAspect="1"/>
          </p:cNvPicPr>
          <p:nvPr/>
        </p:nvPicPr>
        <p:blipFill>
          <a:blip r:embed="rId2">
            <a:extLst/>
          </a:blip>
          <a:srcRect r="85412"/>
          <a:stretch>
            <a:fillRect/>
          </a:stretch>
        </p:blipFill>
        <p:spPr>
          <a:xfrm>
            <a:off x="11582399" y="3723937"/>
            <a:ext cx="609602" cy="3134063"/>
          </a:xfrm>
          <a:prstGeom prst="rect">
            <a:avLst/>
          </a:prstGeom>
          <a:ln w="12700">
            <a:miter lim="400000"/>
          </a:ln>
        </p:spPr>
      </p:pic>
      <p:sp>
        <p:nvSpPr>
          <p:cNvPr id="147" name="Téglalap 6"/>
          <p:cNvSpPr txBox="1"/>
          <p:nvPr/>
        </p:nvSpPr>
        <p:spPr>
          <a:xfrm>
            <a:off x="183896" y="6393934"/>
            <a:ext cx="769010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U2E3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Kép 8" descr="Kép 8"/>
          <p:cNvPicPr>
            <a:picLocks noChangeAspect="1"/>
          </p:cNvPicPr>
          <p:nvPr/>
        </p:nvPicPr>
        <p:blipFill>
          <a:blip r:embed="rId2">
            <a:extLst/>
          </a:blip>
          <a:stretch>
            <a:fillRect/>
          </a:stretch>
        </p:blipFill>
        <p:spPr>
          <a:xfrm>
            <a:off x="4305300" y="5989320"/>
            <a:ext cx="7698277" cy="837452"/>
          </a:xfrm>
          <a:prstGeom prst="rect">
            <a:avLst/>
          </a:prstGeom>
          <a:ln w="12700">
            <a:miter lim="400000"/>
          </a:ln>
        </p:spPr>
      </p:pic>
      <p:pic>
        <p:nvPicPr>
          <p:cNvPr id="284" name="Picture 11" descr="Picture 11"/>
          <p:cNvPicPr>
            <a:picLocks noChangeAspect="1"/>
          </p:cNvPicPr>
          <p:nvPr/>
        </p:nvPicPr>
        <p:blipFill>
          <a:blip r:embed="rId3">
            <a:extLst/>
          </a:blip>
          <a:srcRect r="3743"/>
          <a:stretch>
            <a:fillRect/>
          </a:stretch>
        </p:blipFill>
        <p:spPr>
          <a:xfrm>
            <a:off x="4158071" y="0"/>
            <a:ext cx="8033928" cy="6858000"/>
          </a:xfrm>
          <a:prstGeom prst="rect">
            <a:avLst/>
          </a:prstGeom>
          <a:ln w="12700">
            <a:miter lim="400000"/>
          </a:ln>
        </p:spPr>
      </p:pic>
      <p:pic>
        <p:nvPicPr>
          <p:cNvPr id="285" name="Picture 12" descr="Picture 12"/>
          <p:cNvPicPr>
            <a:picLocks noChangeAspect="1"/>
          </p:cNvPicPr>
          <p:nvPr/>
        </p:nvPicPr>
        <p:blipFill>
          <a:blip r:embed="rId4">
            <a:extLst/>
          </a:blip>
          <a:stretch>
            <a:fillRect/>
          </a:stretch>
        </p:blipFill>
        <p:spPr>
          <a:xfrm>
            <a:off x="0" y="1267781"/>
            <a:ext cx="4090738" cy="4032183"/>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Kép 1" descr="Kép 1"/>
          <p:cNvPicPr>
            <a:picLocks noChangeAspect="1"/>
          </p:cNvPicPr>
          <p:nvPr/>
        </p:nvPicPr>
        <p:blipFill>
          <a:blip r:embed="rId3">
            <a:extLst/>
          </a:blip>
          <a:srcRect r="85412"/>
          <a:stretch>
            <a:fillRect/>
          </a:stretch>
        </p:blipFill>
        <p:spPr>
          <a:xfrm>
            <a:off x="-1" y="3723937"/>
            <a:ext cx="609602" cy="3134063"/>
          </a:xfrm>
          <a:prstGeom prst="rect">
            <a:avLst/>
          </a:prstGeom>
          <a:ln w="12700">
            <a:miter lim="400000"/>
          </a:ln>
        </p:spPr>
      </p:pic>
      <p:sp>
        <p:nvSpPr>
          <p:cNvPr id="288" name="Téglalap 7"/>
          <p:cNvSpPr/>
          <p:nvPr/>
        </p:nvSpPr>
        <p:spPr>
          <a:xfrm>
            <a:off x="-2" y="6035040"/>
            <a:ext cx="9459887" cy="822961"/>
          </a:xfrm>
          <a:prstGeom prst="rect">
            <a:avLst/>
          </a:prstGeom>
          <a:solidFill>
            <a:srgbClr val="FFFFFF"/>
          </a:solidFill>
          <a:ln w="15875">
            <a:solidFill>
              <a:srgbClr val="FFFFFF"/>
            </a:solidFill>
          </a:ln>
        </p:spPr>
        <p:txBody>
          <a:bodyPr lIns="45719" rIns="45719" anchor="ctr"/>
          <a:lstStyle/>
          <a:p>
            <a:pPr algn="ctr"/>
            <a:endParaRPr/>
          </a:p>
        </p:txBody>
      </p:sp>
      <p:pic>
        <p:nvPicPr>
          <p:cNvPr id="289" name="Kép 6" descr="Kép 6"/>
          <p:cNvPicPr>
            <a:picLocks noChangeAspect="1"/>
          </p:cNvPicPr>
          <p:nvPr/>
        </p:nvPicPr>
        <p:blipFill>
          <a:blip r:embed="rId4">
            <a:extLst/>
          </a:blip>
          <a:stretch>
            <a:fillRect/>
          </a:stretch>
        </p:blipFill>
        <p:spPr>
          <a:xfrm>
            <a:off x="-2" y="5874129"/>
            <a:ext cx="9044249" cy="983871"/>
          </a:xfrm>
          <a:prstGeom prst="rect">
            <a:avLst/>
          </a:prstGeom>
          <a:ln w="12700">
            <a:miter lim="400000"/>
          </a:ln>
        </p:spPr>
      </p:pic>
      <p:sp>
        <p:nvSpPr>
          <p:cNvPr id="290" name="Title 1"/>
          <p:cNvSpPr txBox="1"/>
          <p:nvPr/>
        </p:nvSpPr>
        <p:spPr>
          <a:xfrm>
            <a:off x="767409" y="2719579"/>
            <a:ext cx="5616624" cy="137197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lvl1pPr defTabSz="914400">
              <a:lnSpc>
                <a:spcPct val="85000"/>
              </a:lnSpc>
              <a:defRPr sz="4800" spc="-100">
                <a:solidFill>
                  <a:srgbClr val="262626"/>
                </a:solidFill>
              </a:defRPr>
            </a:lvl1pPr>
          </a:lstStyle>
          <a:p>
            <a:r>
              <a:rPr lang="de-AT" sz="4000" dirty="0" smtClean="0"/>
              <a:t>Die Graphikvorlagen wurden erstellt von:</a:t>
            </a:r>
            <a:endParaRPr sz="4000" dirty="0"/>
          </a:p>
        </p:txBody>
      </p:sp>
      <p:sp>
        <p:nvSpPr>
          <p:cNvPr id="291" name="Text Placeholder 2"/>
          <p:cNvSpPr txBox="1"/>
          <p:nvPr/>
        </p:nvSpPr>
        <p:spPr>
          <a:xfrm>
            <a:off x="6675600" y="4466335"/>
            <a:ext cx="4737292" cy="58328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defTabSz="914400">
              <a:lnSpc>
                <a:spcPct val="90000"/>
              </a:lnSpc>
              <a:spcBef>
                <a:spcPts val="1200"/>
              </a:spcBef>
              <a:defRPr sz="2400" cap="all" spc="200">
                <a:solidFill>
                  <a:srgbClr val="344068"/>
                </a:solidFill>
              </a:defRPr>
            </a:lvl1pPr>
          </a:lstStyle>
          <a:p>
            <a:r>
              <a:t>Zsolt Lengyel, jános szabó</a:t>
            </a:r>
          </a:p>
        </p:txBody>
      </p:sp>
      <p:pic>
        <p:nvPicPr>
          <p:cNvPr id="292" name="Picture 2" descr="Picture 2"/>
          <p:cNvPicPr>
            <a:picLocks noChangeAspect="1"/>
          </p:cNvPicPr>
          <p:nvPr/>
        </p:nvPicPr>
        <p:blipFill>
          <a:blip r:embed="rId5">
            <a:extLst/>
          </a:blip>
          <a:stretch>
            <a:fillRect/>
          </a:stretch>
        </p:blipFill>
        <p:spPr>
          <a:xfrm>
            <a:off x="6213244" y="1388660"/>
            <a:ext cx="5199647" cy="266183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Kép 3" descr="Kép 3"/>
          <p:cNvPicPr>
            <a:picLocks noChangeAspect="1"/>
          </p:cNvPicPr>
          <p:nvPr/>
        </p:nvPicPr>
        <p:blipFill>
          <a:blip r:embed="rId3">
            <a:extLst/>
          </a:blip>
          <a:srcRect r="85412"/>
          <a:stretch>
            <a:fillRect/>
          </a:stretch>
        </p:blipFill>
        <p:spPr>
          <a:xfrm>
            <a:off x="11582399" y="3723937"/>
            <a:ext cx="609602" cy="313406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zövegdoboz 3"/>
          <p:cNvSpPr txBox="1"/>
          <p:nvPr/>
        </p:nvSpPr>
        <p:spPr>
          <a:xfrm>
            <a:off x="3515362" y="2170178"/>
            <a:ext cx="8076002" cy="26776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Font typeface="Arial"/>
              <a:buChar char="•"/>
              <a:defRPr sz="2800"/>
            </a:pPr>
            <a:r>
              <a:rPr lang="de-AT" dirty="0" smtClean="0"/>
              <a:t>Was bedeuten </a:t>
            </a:r>
            <a:r>
              <a:rPr dirty="0" smtClean="0"/>
              <a:t>PROBLEM</a:t>
            </a:r>
            <a:r>
              <a:rPr lang="de-AT" dirty="0" smtClean="0"/>
              <a:t>-basiertes, PROJEKT-basiertes und FRAGEN-basiertes Lernen</a:t>
            </a:r>
            <a:r>
              <a:rPr dirty="0" smtClean="0"/>
              <a:t>?</a:t>
            </a:r>
            <a:endParaRPr dirty="0"/>
          </a:p>
          <a:p>
            <a:pPr marL="457200" indent="-457200">
              <a:buSzPct val="100000"/>
              <a:buFont typeface="Arial"/>
              <a:buChar char="•"/>
              <a:defRPr sz="2800"/>
            </a:pPr>
            <a:r>
              <a:rPr lang="de-AT" dirty="0" smtClean="0"/>
              <a:t>Inwieweit ähneln sich diese Ansätze, inwiefern sind sie unterschiedlich</a:t>
            </a:r>
            <a:r>
              <a:rPr dirty="0" smtClean="0"/>
              <a:t>?</a:t>
            </a:r>
            <a:endParaRPr dirty="0"/>
          </a:p>
          <a:p>
            <a:pPr marL="457200" indent="-457200">
              <a:buSzPct val="100000"/>
              <a:buFont typeface="Arial"/>
              <a:buChar char="•"/>
              <a:defRPr sz="2800"/>
            </a:pPr>
            <a:r>
              <a:rPr lang="de-AT" dirty="0" smtClean="0"/>
              <a:t>Wie suche ich den besten Ansatz für meine </a:t>
            </a:r>
            <a:r>
              <a:rPr lang="de-AT" dirty="0" err="1" smtClean="0"/>
              <a:t>technologisierte</a:t>
            </a:r>
            <a:r>
              <a:rPr lang="de-AT" dirty="0" smtClean="0"/>
              <a:t> Klasse aus</a:t>
            </a:r>
            <a:r>
              <a:rPr dirty="0" smtClean="0"/>
              <a:t>?</a:t>
            </a:r>
            <a:endParaRPr dirty="0"/>
          </a:p>
        </p:txBody>
      </p:sp>
      <p:sp>
        <p:nvSpPr>
          <p:cNvPr id="152" name="Téglalap 9"/>
          <p:cNvSpPr txBox="1"/>
          <p:nvPr/>
        </p:nvSpPr>
        <p:spPr>
          <a:xfrm>
            <a:off x="7911600" y="6411578"/>
            <a:ext cx="38512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https://eduscapes.com/tap/topic43.htm</a:t>
            </a:r>
          </a:p>
        </p:txBody>
      </p:sp>
      <p:pic>
        <p:nvPicPr>
          <p:cNvPr id="153" name="Kép 10" descr="Kép 10"/>
          <p:cNvPicPr>
            <a:picLocks noChangeAspect="1"/>
          </p:cNvPicPr>
          <p:nvPr/>
        </p:nvPicPr>
        <p:blipFill>
          <a:blip r:embed="rId3">
            <a:extLst/>
          </a:blip>
          <a:stretch>
            <a:fillRect/>
          </a:stretch>
        </p:blipFill>
        <p:spPr>
          <a:xfrm>
            <a:off x="757423" y="283746"/>
            <a:ext cx="2421704" cy="1362210"/>
          </a:xfrm>
          <a:prstGeom prst="rect">
            <a:avLst/>
          </a:prstGeom>
          <a:ln w="12700">
            <a:miter lim="400000"/>
          </a:ln>
        </p:spPr>
      </p:pic>
      <p:pic>
        <p:nvPicPr>
          <p:cNvPr id="154" name="Kép 11" descr="Kép 11"/>
          <p:cNvPicPr>
            <a:picLocks noChangeAspect="1"/>
          </p:cNvPicPr>
          <p:nvPr/>
        </p:nvPicPr>
        <p:blipFill>
          <a:blip r:embed="rId4">
            <a:extLst/>
          </a:blip>
          <a:stretch>
            <a:fillRect/>
          </a:stretch>
        </p:blipFill>
        <p:spPr>
          <a:xfrm>
            <a:off x="810643" y="1645954"/>
            <a:ext cx="2301250" cy="1872879"/>
          </a:xfrm>
          <a:prstGeom prst="rect">
            <a:avLst/>
          </a:prstGeom>
          <a:ln w="12700">
            <a:miter lim="400000"/>
          </a:ln>
        </p:spPr>
      </p:pic>
      <p:pic>
        <p:nvPicPr>
          <p:cNvPr id="155" name="Kép 13" descr="Kép 13"/>
          <p:cNvPicPr>
            <a:picLocks noChangeAspect="1"/>
          </p:cNvPicPr>
          <p:nvPr/>
        </p:nvPicPr>
        <p:blipFill>
          <a:blip r:embed="rId5">
            <a:extLst/>
          </a:blip>
          <a:stretch>
            <a:fillRect/>
          </a:stretch>
        </p:blipFill>
        <p:spPr>
          <a:xfrm>
            <a:off x="790687" y="3518832"/>
            <a:ext cx="2321206" cy="2794375"/>
          </a:xfrm>
          <a:prstGeom prst="rect">
            <a:avLst/>
          </a:prstGeom>
          <a:ln w="12700">
            <a:miter lim="400000"/>
          </a:ln>
        </p:spPr>
      </p:pic>
      <p:sp>
        <p:nvSpPr>
          <p:cNvPr id="156" name="Téglalap 14"/>
          <p:cNvSpPr txBox="1"/>
          <p:nvPr/>
        </p:nvSpPr>
        <p:spPr>
          <a:xfrm>
            <a:off x="622504" y="6411578"/>
            <a:ext cx="4471094"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https://www.celt.mmu.ac.uk/teaching/pbl.php</a:t>
            </a:r>
          </a:p>
        </p:txBody>
      </p:sp>
      <p:sp>
        <p:nvSpPr>
          <p:cNvPr id="157" name="Téglalap 16"/>
          <p:cNvSpPr txBox="1"/>
          <p:nvPr/>
        </p:nvSpPr>
        <p:spPr>
          <a:xfrm>
            <a:off x="3515362" y="595518"/>
            <a:ext cx="3272689"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a:lvl1pPr>
          </a:lstStyle>
          <a:p>
            <a:r>
              <a:rPr dirty="0" smtClean="0"/>
              <a:t>A</a:t>
            </a:r>
            <a:r>
              <a:rPr lang="de-AT" dirty="0" smtClean="0"/>
              <a:t>k</a:t>
            </a:r>
            <a:r>
              <a:rPr dirty="0" err="1" smtClean="0"/>
              <a:t>tive</a:t>
            </a:r>
            <a:r>
              <a:rPr lang="de-AT" dirty="0" smtClean="0"/>
              <a:t>s</a:t>
            </a:r>
            <a:r>
              <a:rPr dirty="0" smtClean="0"/>
              <a:t> Le</a:t>
            </a:r>
            <a:r>
              <a:rPr lang="de-AT" dirty="0" err="1" smtClean="0"/>
              <a:t>rnen</a:t>
            </a:r>
            <a:r>
              <a:rPr dirty="0" smtClean="0"/>
              <a:t> </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zövegdoboz 3"/>
          <p:cNvSpPr txBox="1"/>
          <p:nvPr/>
        </p:nvSpPr>
        <p:spPr>
          <a:xfrm>
            <a:off x="551445" y="2053525"/>
            <a:ext cx="7263656" cy="44012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Font typeface="Arial"/>
              <a:buChar char="•"/>
              <a:defRPr sz="2800"/>
            </a:pPr>
            <a:r>
              <a:rPr lang="de-AT" dirty="0" smtClean="0"/>
              <a:t>Ein neugieriges Kind ist  motiviert, Fragen zu stellen, Antworten zu suchen und diese Antworten für seine persönliche Erfahrung anzuwenden</a:t>
            </a:r>
            <a:r>
              <a:rPr dirty="0" smtClean="0"/>
              <a:t>.</a:t>
            </a:r>
            <a:endParaRPr dirty="0"/>
          </a:p>
          <a:p>
            <a:pPr marL="457200" indent="-457200">
              <a:buSzPct val="100000"/>
              <a:buFont typeface="Arial"/>
              <a:buChar char="•"/>
              <a:defRPr sz="2800"/>
            </a:pPr>
            <a:r>
              <a:rPr lang="de-AT" dirty="0" smtClean="0"/>
              <a:t>Neugierde und Motivation bilden den Kern der Fragen-basierten Erziehung</a:t>
            </a:r>
            <a:endParaRPr dirty="0"/>
          </a:p>
          <a:p>
            <a:pPr marL="457200" indent="-457200">
              <a:buSzPct val="100000"/>
              <a:buFont typeface="Arial"/>
              <a:buChar char="•"/>
              <a:defRPr sz="2800"/>
            </a:pPr>
            <a:r>
              <a:rPr lang="de-AT" dirty="0" smtClean="0"/>
              <a:t>Dieser Lernansatz verwandelt das traditionelle Klassenzimmer in energiegeladene Lernzentren, in denen es Kindern Spaß macht zu lernen und teilzunehmen.</a:t>
            </a:r>
            <a:endParaRPr dirty="0"/>
          </a:p>
        </p:txBody>
      </p:sp>
      <p:sp>
        <p:nvSpPr>
          <p:cNvPr id="162" name="Téglalap 16"/>
          <p:cNvSpPr txBox="1"/>
          <p:nvPr/>
        </p:nvSpPr>
        <p:spPr>
          <a:xfrm>
            <a:off x="551445" y="1168615"/>
            <a:ext cx="8719693" cy="95410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800"/>
            </a:pPr>
            <a:r>
              <a:rPr lang="de-AT" dirty="0" smtClean="0"/>
              <a:t>Was ist Ihrer Meinung nach die beste Eigenschaft an einem</a:t>
            </a:r>
          </a:p>
          <a:p>
            <a:pPr>
              <a:defRPr sz="2800"/>
            </a:pPr>
            <a:r>
              <a:rPr lang="de-AT" dirty="0" smtClean="0"/>
              <a:t> jungen Menschen, der lernt</a:t>
            </a:r>
            <a:r>
              <a:rPr dirty="0" smtClean="0"/>
              <a:t>? </a:t>
            </a:r>
            <a:r>
              <a:rPr lang="de-AT" dirty="0" smtClean="0"/>
              <a:t>- </a:t>
            </a:r>
            <a:r>
              <a:rPr dirty="0"/>
              <a:t> </a:t>
            </a:r>
            <a:r>
              <a:rPr lang="de-AT" b="1" i="1" dirty="0" smtClean="0"/>
              <a:t>Neugierde</a:t>
            </a:r>
            <a:endParaRPr b="1" i="1" dirty="0"/>
          </a:p>
        </p:txBody>
      </p:sp>
      <p:sp>
        <p:nvSpPr>
          <p:cNvPr id="163" name="Téglalap 1"/>
          <p:cNvSpPr txBox="1"/>
          <p:nvPr/>
        </p:nvSpPr>
        <p:spPr>
          <a:xfrm>
            <a:off x="147917" y="6420996"/>
            <a:ext cx="9547412"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https://www.britishcouncil.org/voices-magazine/how-use-inquiry-based-learning-young-learners</a:t>
            </a:r>
          </a:p>
        </p:txBody>
      </p:sp>
      <p:sp>
        <p:nvSpPr>
          <p:cNvPr id="164"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pPr>
            <a:r>
              <a:rPr dirty="0"/>
              <a:t>     </a:t>
            </a:r>
            <a:r>
              <a:rPr lang="de-AT" dirty="0" smtClean="0"/>
              <a:t>Fragen-basiertes Lernen</a:t>
            </a:r>
            <a:endParaRPr dirty="0"/>
          </a:p>
        </p:txBody>
      </p:sp>
      <p:pic>
        <p:nvPicPr>
          <p:cNvPr id="165" name="Kép 4" descr="Kép 4"/>
          <p:cNvPicPr>
            <a:picLocks noChangeAspect="1"/>
          </p:cNvPicPr>
          <p:nvPr/>
        </p:nvPicPr>
        <p:blipFill>
          <a:blip r:embed="rId3">
            <a:extLst/>
          </a:blip>
          <a:srcRect l="20329" r="24312"/>
          <a:stretch>
            <a:fillRect/>
          </a:stretch>
        </p:blipFill>
        <p:spPr>
          <a:xfrm>
            <a:off x="8136646" y="1748702"/>
            <a:ext cx="3792002" cy="45683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EE0"/>
        </a:solidFill>
        <a:effectLst/>
      </p:bgPr>
    </p:bg>
    <p:spTree>
      <p:nvGrpSpPr>
        <p:cNvPr id="1" name=""/>
        <p:cNvGrpSpPr/>
        <p:nvPr/>
      </p:nvGrpSpPr>
      <p:grpSpPr>
        <a:xfrm>
          <a:off x="0" y="0"/>
          <a:ext cx="0" cy="0"/>
          <a:chOff x="0" y="0"/>
          <a:chExt cx="0" cy="0"/>
        </a:xfrm>
      </p:grpSpPr>
      <p:pic>
        <p:nvPicPr>
          <p:cNvPr id="169" name="Kép 1" descr="Kép 1"/>
          <p:cNvPicPr>
            <a:picLocks noChangeAspect="1"/>
          </p:cNvPicPr>
          <p:nvPr/>
        </p:nvPicPr>
        <p:blipFill>
          <a:blip r:embed="rId3">
            <a:extLst/>
          </a:blip>
          <a:stretch>
            <a:fillRect/>
          </a:stretch>
        </p:blipFill>
        <p:spPr>
          <a:xfrm>
            <a:off x="716690" y="123299"/>
            <a:ext cx="10888436" cy="6239791"/>
          </a:xfrm>
          <a:prstGeom prst="rect">
            <a:avLst/>
          </a:prstGeom>
          <a:ln w="12700">
            <a:miter lim="400000"/>
          </a:ln>
        </p:spPr>
      </p:pic>
      <p:sp>
        <p:nvSpPr>
          <p:cNvPr id="170" name="Téglalap 2"/>
          <p:cNvSpPr txBox="1"/>
          <p:nvPr/>
        </p:nvSpPr>
        <p:spPr>
          <a:xfrm>
            <a:off x="241738" y="6363091"/>
            <a:ext cx="956441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https://www.linkedin.com/pulse/based-learning-9-ibl-inquiry-based-john-dsouza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églalap 16"/>
          <p:cNvSpPr txBox="1"/>
          <p:nvPr/>
        </p:nvSpPr>
        <p:spPr>
          <a:xfrm>
            <a:off x="396121" y="2673994"/>
            <a:ext cx="7328414" cy="34778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buSzPct val="100000"/>
              <a:buFont typeface="Arial"/>
              <a:buChar char="•"/>
              <a:defRPr sz="2200"/>
            </a:pPr>
            <a:r>
              <a:rPr lang="de-AT" dirty="0" smtClean="0"/>
              <a:t>Das Problem untersuchen und definieren</a:t>
            </a:r>
            <a:endParaRPr dirty="0"/>
          </a:p>
          <a:p>
            <a:pPr marL="457200" indent="-457200">
              <a:buSzPct val="100000"/>
              <a:buFont typeface="Arial"/>
              <a:buChar char="•"/>
              <a:defRPr sz="2200"/>
            </a:pPr>
            <a:r>
              <a:rPr lang="de-AT" dirty="0" smtClean="0"/>
              <a:t>Untersuchen, was sie bereits über untergeordnete Probleme, die damit verbunden sind, wissen</a:t>
            </a:r>
            <a:endParaRPr dirty="0"/>
          </a:p>
          <a:p>
            <a:pPr marL="457200" indent="-457200">
              <a:buSzPct val="100000"/>
              <a:buFont typeface="Arial"/>
              <a:buChar char="•"/>
              <a:defRPr sz="2200"/>
            </a:pPr>
            <a:r>
              <a:rPr lang="de-AT" dirty="0" smtClean="0"/>
              <a:t>Festsetzen, was sie lernen müssen und von wo sie die zur Lösung notwendigen Informationen und Hilfsmittel bekommen könnten</a:t>
            </a:r>
            <a:endParaRPr dirty="0"/>
          </a:p>
          <a:p>
            <a:pPr marL="457200" indent="-457200">
              <a:buSzPct val="100000"/>
              <a:buFont typeface="Arial"/>
              <a:buChar char="•"/>
              <a:defRPr sz="2200"/>
            </a:pPr>
            <a:r>
              <a:rPr lang="de-AT" dirty="0" smtClean="0"/>
              <a:t>Mögliche Problemlösungen bewerten</a:t>
            </a:r>
            <a:endParaRPr dirty="0"/>
          </a:p>
          <a:p>
            <a:pPr marL="457200" indent="-457200">
              <a:buSzPct val="100000"/>
              <a:buFont typeface="Arial"/>
              <a:buChar char="•"/>
              <a:defRPr sz="2200"/>
            </a:pPr>
            <a:r>
              <a:rPr lang="de-AT" dirty="0" smtClean="0"/>
              <a:t>Das Problem lösen, die beste Lösung testen</a:t>
            </a:r>
            <a:endParaRPr dirty="0"/>
          </a:p>
          <a:p>
            <a:pPr marL="457200" indent="-457200">
              <a:buSzPct val="100000"/>
              <a:buFont typeface="Arial"/>
              <a:buChar char="•"/>
              <a:defRPr sz="2200"/>
            </a:pPr>
            <a:r>
              <a:rPr lang="de-AT" dirty="0" smtClean="0"/>
              <a:t>Das Ergebnis auswerten</a:t>
            </a:r>
            <a:endParaRPr dirty="0"/>
          </a:p>
          <a:p>
            <a:pPr marL="457200" indent="-457200">
              <a:buSzPct val="100000"/>
              <a:buFont typeface="Arial"/>
              <a:buChar char="•"/>
              <a:defRPr sz="2200"/>
            </a:pPr>
            <a:r>
              <a:rPr lang="de-AT" dirty="0" smtClean="0"/>
              <a:t>Über ihre Erkenntnisse berichten, die Ergebnisse mitteilen</a:t>
            </a:r>
            <a:endParaRPr dirty="0"/>
          </a:p>
        </p:txBody>
      </p:sp>
      <p:sp>
        <p:nvSpPr>
          <p:cNvPr id="175"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pPr>
            <a:r>
              <a:rPr dirty="0"/>
              <a:t>     </a:t>
            </a:r>
            <a:r>
              <a:rPr dirty="0" smtClean="0"/>
              <a:t>Problem-bas</a:t>
            </a:r>
            <a:r>
              <a:rPr lang="de-AT" dirty="0" err="1" smtClean="0"/>
              <a:t>iertes</a:t>
            </a:r>
            <a:r>
              <a:rPr lang="de-AT" dirty="0" smtClean="0"/>
              <a:t> Lernen</a:t>
            </a:r>
            <a:endParaRPr dirty="0"/>
          </a:p>
        </p:txBody>
      </p:sp>
      <p:sp>
        <p:nvSpPr>
          <p:cNvPr id="176" name="Téglalap 2"/>
          <p:cNvSpPr txBox="1"/>
          <p:nvPr/>
        </p:nvSpPr>
        <p:spPr>
          <a:xfrm>
            <a:off x="551445" y="6333223"/>
            <a:ext cx="1050018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https://www.cte.cornell.edu/teaching-ideas/engaging-students/problem-based-learning.html</a:t>
            </a:r>
          </a:p>
        </p:txBody>
      </p:sp>
      <p:sp>
        <p:nvSpPr>
          <p:cNvPr id="177" name="Téglalap 13"/>
          <p:cNvSpPr txBox="1"/>
          <p:nvPr/>
        </p:nvSpPr>
        <p:spPr>
          <a:xfrm>
            <a:off x="551446" y="1088651"/>
            <a:ext cx="7017764" cy="13849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pPr>
            <a:r>
              <a:rPr lang="de-AT" dirty="0" smtClean="0"/>
              <a:t>Das </a:t>
            </a:r>
            <a:r>
              <a:rPr lang="de-AT" i="1" dirty="0" smtClean="0"/>
              <a:t>P</a:t>
            </a:r>
            <a:r>
              <a:rPr i="1" dirty="0" err="1" smtClean="0"/>
              <a:t>roblem</a:t>
            </a:r>
            <a:r>
              <a:rPr i="1" dirty="0" smtClean="0"/>
              <a:t> </a:t>
            </a:r>
            <a:r>
              <a:rPr lang="de-AT" dirty="0" smtClean="0"/>
              <a:t>bestimmt die Motivation und das Lernen. Zuerst wird das Problem vorgestellt und die Schüler müssen dann üblicherweise: </a:t>
            </a:r>
            <a:endParaRPr dirty="0"/>
          </a:p>
        </p:txBody>
      </p:sp>
      <p:pic>
        <p:nvPicPr>
          <p:cNvPr id="178" name="Kép 14" descr="Kép 14"/>
          <p:cNvPicPr>
            <a:picLocks noChangeAspect="1"/>
          </p:cNvPicPr>
          <p:nvPr/>
        </p:nvPicPr>
        <p:blipFill>
          <a:blip r:embed="rId3">
            <a:extLst/>
          </a:blip>
          <a:stretch>
            <a:fillRect/>
          </a:stretch>
        </p:blipFill>
        <p:spPr>
          <a:xfrm>
            <a:off x="7650009" y="1598162"/>
            <a:ext cx="4196010" cy="435888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églalap 16"/>
          <p:cNvSpPr txBox="1"/>
          <p:nvPr/>
        </p:nvSpPr>
        <p:spPr>
          <a:xfrm>
            <a:off x="551446" y="2350588"/>
            <a:ext cx="7328414" cy="41549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2200"/>
            </a:pPr>
            <a:r>
              <a:rPr lang="de-AT" dirty="0" smtClean="0"/>
              <a:t>In einem Team arbeiten</a:t>
            </a:r>
            <a:endParaRPr dirty="0"/>
          </a:p>
          <a:p>
            <a:pPr marL="342900" indent="-342900">
              <a:buSzPct val="100000"/>
              <a:buFont typeface="Arial"/>
              <a:buChar char="•"/>
              <a:defRPr sz="2200"/>
            </a:pPr>
            <a:r>
              <a:rPr lang="de-AT" dirty="0" smtClean="0"/>
              <a:t>Projekte bewältigen und Führungsrollen einnehmen</a:t>
            </a:r>
            <a:endParaRPr dirty="0"/>
          </a:p>
          <a:p>
            <a:pPr marL="342900" indent="-342900">
              <a:buSzPct val="100000"/>
              <a:buFont typeface="Arial"/>
              <a:buChar char="•"/>
              <a:defRPr sz="2200"/>
            </a:pPr>
            <a:r>
              <a:rPr lang="de-AT" dirty="0" smtClean="0"/>
              <a:t>Mündliche und schriftliche Kommunikation</a:t>
            </a:r>
            <a:endParaRPr dirty="0"/>
          </a:p>
          <a:p>
            <a:pPr marL="342900" indent="-342900">
              <a:buSzPct val="100000"/>
              <a:buFont typeface="Arial"/>
              <a:buChar char="•"/>
              <a:defRPr sz="2200"/>
            </a:pPr>
            <a:r>
              <a:rPr lang="de-AT" dirty="0" smtClean="0"/>
              <a:t>Selbstkritik und Kenntnis von Gruppenprozessen</a:t>
            </a:r>
            <a:r>
              <a:rPr dirty="0" smtClean="0"/>
              <a:t>.</a:t>
            </a:r>
            <a:endParaRPr dirty="0"/>
          </a:p>
          <a:p>
            <a:pPr marL="342900" indent="-342900">
              <a:buSzPct val="100000"/>
              <a:buFont typeface="Arial"/>
              <a:buChar char="•"/>
              <a:defRPr sz="2200"/>
            </a:pPr>
            <a:r>
              <a:rPr lang="de-AT" dirty="0" smtClean="0"/>
              <a:t>Unabhängiges Arbeiten</a:t>
            </a:r>
            <a:endParaRPr dirty="0"/>
          </a:p>
          <a:p>
            <a:pPr marL="342900" indent="-342900">
              <a:buSzPct val="100000"/>
              <a:buFont typeface="Arial"/>
              <a:buChar char="•"/>
              <a:defRPr sz="2200"/>
            </a:pPr>
            <a:r>
              <a:rPr lang="de-AT" dirty="0" smtClean="0"/>
              <a:t>Kritisches Denken und Analysefähigkeiten</a:t>
            </a:r>
            <a:endParaRPr dirty="0"/>
          </a:p>
          <a:p>
            <a:pPr marL="342900" indent="-342900">
              <a:buSzPct val="100000"/>
              <a:buFont typeface="Arial"/>
              <a:buChar char="•"/>
              <a:defRPr sz="2200"/>
            </a:pPr>
            <a:r>
              <a:rPr lang="de-AT" dirty="0" smtClean="0"/>
              <a:t>Konzepte erklären</a:t>
            </a:r>
            <a:endParaRPr dirty="0"/>
          </a:p>
          <a:p>
            <a:pPr marL="342900" indent="-342900">
              <a:buSzPct val="100000"/>
              <a:buFont typeface="Arial"/>
              <a:buChar char="•"/>
              <a:defRPr sz="2200"/>
            </a:pPr>
            <a:r>
              <a:rPr lang="de-AT" dirty="0" smtClean="0"/>
              <a:t>Selbstbestimmtes Lernen</a:t>
            </a:r>
            <a:endParaRPr dirty="0"/>
          </a:p>
          <a:p>
            <a:pPr marL="342900" indent="-342900">
              <a:buSzPct val="100000"/>
              <a:buFont typeface="Arial"/>
              <a:buChar char="•"/>
              <a:defRPr sz="2200"/>
            </a:pPr>
            <a:r>
              <a:rPr lang="de-AT" dirty="0" smtClean="0"/>
              <a:t>Kursinhalte auf Situationen der realen Welt umsetzen</a:t>
            </a:r>
            <a:endParaRPr dirty="0"/>
          </a:p>
          <a:p>
            <a:pPr marL="342900" indent="-342900">
              <a:buSzPct val="100000"/>
              <a:buFont typeface="Arial"/>
              <a:buChar char="•"/>
              <a:defRPr sz="2200"/>
            </a:pPr>
            <a:r>
              <a:rPr lang="de-AT" dirty="0" smtClean="0"/>
              <a:t>Fähigkeit zu forschen und Informationen zu sammeln</a:t>
            </a:r>
            <a:endParaRPr dirty="0"/>
          </a:p>
          <a:p>
            <a:pPr marL="342900" indent="-342900">
              <a:buSzPct val="100000"/>
              <a:buFont typeface="Arial"/>
              <a:buChar char="•"/>
              <a:defRPr sz="2200"/>
            </a:pPr>
            <a:r>
              <a:rPr lang="de-AT" dirty="0" smtClean="0"/>
              <a:t>Fächerübergreifende </a:t>
            </a:r>
            <a:r>
              <a:rPr dirty="0" smtClean="0"/>
              <a:t>Problem</a:t>
            </a:r>
            <a:r>
              <a:rPr lang="de-AT" dirty="0" err="1" smtClean="0"/>
              <a:t>lösungen</a:t>
            </a:r>
            <a:r>
              <a:rPr lang="de-AT" dirty="0" smtClean="0"/>
              <a:t> finden </a:t>
            </a:r>
            <a:endParaRPr dirty="0"/>
          </a:p>
          <a:p>
            <a:pPr>
              <a:defRPr sz="2200"/>
            </a:pPr>
            <a:endParaRPr dirty="0"/>
          </a:p>
        </p:txBody>
      </p:sp>
      <p:sp>
        <p:nvSpPr>
          <p:cNvPr id="183" name="Téglalap 12"/>
          <p:cNvSpPr/>
          <p:nvPr/>
        </p:nvSpPr>
        <p:spPr>
          <a:xfrm>
            <a:off x="1" y="214508"/>
            <a:ext cx="12176232" cy="713741"/>
          </a:xfrm>
          <a:prstGeom prst="rect">
            <a:avLst/>
          </a:prstGeom>
          <a:solidFill>
            <a:srgbClr val="1D6295">
              <a:alpha val="6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4000"/>
            </a:pPr>
            <a:r>
              <a:rPr dirty="0"/>
              <a:t>     </a:t>
            </a:r>
            <a:r>
              <a:rPr lang="de-AT" dirty="0" smtClean="0"/>
              <a:t>Warum Problem-basiertes Lernen verwenden</a:t>
            </a:r>
            <a:r>
              <a:rPr dirty="0" smtClean="0"/>
              <a:t>?</a:t>
            </a:r>
            <a:endParaRPr dirty="0"/>
          </a:p>
        </p:txBody>
      </p:sp>
      <p:sp>
        <p:nvSpPr>
          <p:cNvPr id="184" name="Téglalap 2"/>
          <p:cNvSpPr txBox="1"/>
          <p:nvPr/>
        </p:nvSpPr>
        <p:spPr>
          <a:xfrm>
            <a:off x="551445" y="6333223"/>
            <a:ext cx="1050018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https://www.cte.cornell.edu/teaching-ideas/engaging-students/problem-based-learning.html</a:t>
            </a:r>
          </a:p>
        </p:txBody>
      </p:sp>
      <p:sp>
        <p:nvSpPr>
          <p:cNvPr id="185" name="Téglalap 13"/>
          <p:cNvSpPr txBox="1"/>
          <p:nvPr/>
        </p:nvSpPr>
        <p:spPr>
          <a:xfrm>
            <a:off x="551446" y="1088652"/>
            <a:ext cx="8352866"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a:lvl1pPr>
          </a:lstStyle>
          <a:p>
            <a:r>
              <a:rPr dirty="0" err="1"/>
              <a:t>Nilson</a:t>
            </a:r>
            <a:r>
              <a:rPr dirty="0"/>
              <a:t> (2010, p. 190) </a:t>
            </a:r>
            <a:r>
              <a:rPr lang="de-AT" dirty="0" smtClean="0"/>
              <a:t>hat die Ergebnisse des Problem-basierten Lernens (PBL) in einer Liste erfasst. Ein gut gemachtes PBL-Projekt gibt Schülern die Möglichkeit folgende Fähigkeiten zu entwickeln: </a:t>
            </a:r>
            <a:endParaRPr dirty="0"/>
          </a:p>
        </p:txBody>
      </p:sp>
    </p:spTree>
  </p:cSld>
  <p:clrMapOvr>
    <a:masterClrMapping/>
  </p:clrMapOvr>
  <p:transition spd="med"/>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3886</Words>
  <Application>Microsoft Office PowerPoint</Application>
  <PresentationFormat>Breitbild</PresentationFormat>
  <Paragraphs>209</Paragraphs>
  <Slides>31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Times</vt:lpstr>
      <vt:lpstr>Wingdings</vt:lpstr>
      <vt:lpstr>Retrospect</vt:lpstr>
      <vt:lpstr>PowerPoint-Präsentation</vt:lpstr>
      <vt:lpstr>Lernziele– Leistungskriterien</vt:lpstr>
      <vt:lpstr>Lernziele – Performance criteria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sind ihre Bedürfnisse??</vt:lpstr>
      <vt:lpstr>PowerPoint-Präsentation</vt:lpstr>
      <vt:lpstr>PowerPoint-Präsentation</vt:lpstr>
      <vt:lpstr>Schlüsselkompetenzen für lebenslanges Lernen (EU) </vt:lpstr>
      <vt:lpstr>PowerPoint-Präsentation</vt:lpstr>
      <vt:lpstr>PowerPoint-Präsentation</vt:lpstr>
      <vt:lpstr>PowerPoint-Präsentation</vt:lpstr>
      <vt:lpstr>PowerPoint-Präsentation</vt:lpstr>
      <vt:lpstr>PowerPoint-Präsentation</vt:lpstr>
      <vt:lpstr>Werkzeuge der Informations- und Kommunikationstechnologie (IKT Werkzeuge) für projektbasiertes  Unterrichten</vt:lpstr>
      <vt:lpstr>Bewertungsmethoden</vt:lpstr>
      <vt:lpstr>Aufgabe</vt:lpstr>
      <vt:lpstr>Fazit &amp; Zusammenfassung</vt:lpstr>
      <vt:lpstr>Bibliographie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Richard Messnarz</cp:lastModifiedBy>
  <cp:revision>33</cp:revision>
  <dcterms:modified xsi:type="dcterms:W3CDTF">2017-10-05T14:53:27Z</dcterms:modified>
</cp:coreProperties>
</file>