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54"/>
  </p:notesMasterIdLst>
  <p:handoutMasterIdLst>
    <p:handoutMasterId r:id="rId55"/>
  </p:handoutMasterIdLst>
  <p:sldIdLst>
    <p:sldId id="256" r:id="rId2"/>
    <p:sldId id="261" r:id="rId3"/>
    <p:sldId id="375" r:id="rId4"/>
    <p:sldId id="259" r:id="rId5"/>
    <p:sldId id="322" r:id="rId6"/>
    <p:sldId id="323" r:id="rId7"/>
    <p:sldId id="324" r:id="rId8"/>
    <p:sldId id="325" r:id="rId9"/>
    <p:sldId id="327" r:id="rId10"/>
    <p:sldId id="328" r:id="rId11"/>
    <p:sldId id="329" r:id="rId12"/>
    <p:sldId id="330" r:id="rId13"/>
    <p:sldId id="331" r:id="rId14"/>
    <p:sldId id="332" r:id="rId15"/>
    <p:sldId id="333" r:id="rId16"/>
    <p:sldId id="334" r:id="rId17"/>
    <p:sldId id="335" r:id="rId18"/>
    <p:sldId id="381"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80" r:id="rId34"/>
    <p:sldId id="382" r:id="rId35"/>
    <p:sldId id="352" r:id="rId36"/>
    <p:sldId id="354" r:id="rId37"/>
    <p:sldId id="355" r:id="rId38"/>
    <p:sldId id="356" r:id="rId39"/>
    <p:sldId id="357" r:id="rId40"/>
    <p:sldId id="358" r:id="rId41"/>
    <p:sldId id="359" r:id="rId42"/>
    <p:sldId id="361" r:id="rId43"/>
    <p:sldId id="364" r:id="rId44"/>
    <p:sldId id="365" r:id="rId45"/>
    <p:sldId id="366" r:id="rId46"/>
    <p:sldId id="367" r:id="rId47"/>
    <p:sldId id="379" r:id="rId48"/>
    <p:sldId id="378" r:id="rId49"/>
    <p:sldId id="377" r:id="rId50"/>
    <p:sldId id="257" r:id="rId51"/>
    <p:sldId id="274" r:id="rId52"/>
    <p:sldId id="275" r:id="rId53"/>
  </p:sldIdLst>
  <p:sldSz cx="12192000" cy="6858000"/>
  <p:notesSz cx="7099300" cy="10223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ška" initials="Urska"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D22"/>
    <a:srgbClr val="4F5E81"/>
    <a:srgbClr val="F68C8E"/>
    <a:srgbClr val="F04044"/>
    <a:srgbClr val="F69193"/>
    <a:srgbClr val="F69092"/>
    <a:srgbClr val="4C5A7F"/>
    <a:srgbClr val="949CB2"/>
    <a:srgbClr val="949DB3"/>
    <a:srgbClr val="899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2" autoAdjust="0"/>
    <p:restoredTop sz="87083" autoAdjust="0"/>
  </p:normalViewPr>
  <p:slideViewPr>
    <p:cSldViewPr snapToGrid="0" snapToObjects="1">
      <p:cViewPr>
        <p:scale>
          <a:sx n="66" d="100"/>
          <a:sy n="66" d="100"/>
        </p:scale>
        <p:origin x="1698" y="3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109"/>
    </p:cViewPr>
  </p:sorterViewPr>
  <p:notesViewPr>
    <p:cSldViewPr snapToGrid="0" snapToObjects="1">
      <p:cViewPr varScale="1">
        <p:scale>
          <a:sx n="73" d="100"/>
          <a:sy n="73" d="100"/>
        </p:scale>
        <p:origin x="-3282" y="-102"/>
      </p:cViewPr>
      <p:guideLst>
        <p:guide orient="horz" pos="3220"/>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B77FA-EF73-4E5C-A108-CCCBBD23E7F8}"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GB"/>
        </a:p>
      </dgm:t>
    </dgm:pt>
    <dgm:pt modelId="{0B793D2C-9AF3-493C-82E3-C4583FE3862E}">
      <dgm:prSet phldrT="[besedilo]" custT="1"/>
      <dgm:spPr>
        <a:gradFill rotWithShape="0">
          <a:gsLst>
            <a:gs pos="0">
              <a:srgbClr val="FF9900"/>
            </a:gs>
            <a:gs pos="80000">
              <a:srgbClr val="FF0000"/>
            </a:gs>
            <a:gs pos="100000">
              <a:srgbClr val="FF9900"/>
            </a:gs>
          </a:gsLst>
        </a:gradFill>
      </dgm:spPr>
      <dgm:t>
        <a:bodyPr/>
        <a:lstStyle/>
        <a:p>
          <a:r>
            <a:rPr lang="sl-SI" sz="1600" dirty="0" smtClean="0"/>
            <a:t>problem</a:t>
          </a:r>
          <a:endParaRPr lang="en-GB" sz="1600" dirty="0"/>
        </a:p>
      </dgm:t>
    </dgm:pt>
    <dgm:pt modelId="{955C256D-D06D-45B3-973D-D8BCB263CD3A}" type="parTrans" cxnId="{CE8EB747-F5B8-44CE-9E3F-8E7E0639837E}">
      <dgm:prSet/>
      <dgm:spPr/>
      <dgm:t>
        <a:bodyPr/>
        <a:lstStyle/>
        <a:p>
          <a:endParaRPr lang="en-GB"/>
        </a:p>
      </dgm:t>
    </dgm:pt>
    <dgm:pt modelId="{7900BB2A-E1AF-457F-82BD-1BD30D39C6AE}" type="sibTrans" cxnId="{CE8EB747-F5B8-44CE-9E3F-8E7E0639837E}">
      <dgm:prSet/>
      <dgm:spPr/>
      <dgm:t>
        <a:bodyPr/>
        <a:lstStyle/>
        <a:p>
          <a:endParaRPr lang="en-GB"/>
        </a:p>
      </dgm:t>
    </dgm:pt>
    <dgm:pt modelId="{B3EB4F11-14AC-46E6-BEBE-3D51A980DDF1}">
      <dgm:prSet phldrT="[besedilo]" custT="1"/>
      <dgm:spPr/>
      <dgm:t>
        <a:bodyPr/>
        <a:lstStyle/>
        <a:p>
          <a:r>
            <a:rPr lang="sl-SI" sz="1600" dirty="0" smtClean="0"/>
            <a:t>Identifi</a:t>
          </a:r>
          <a:r>
            <a:rPr lang="de-AT" sz="1600" dirty="0" err="1" smtClean="0"/>
            <a:t>zierung</a:t>
          </a:r>
          <a:r>
            <a:rPr lang="de-AT" sz="1600" dirty="0" smtClean="0"/>
            <a:t> von Möglichkeiten und Problemen</a:t>
          </a:r>
          <a:endParaRPr lang="en-GB" sz="1600" dirty="0"/>
        </a:p>
      </dgm:t>
    </dgm:pt>
    <dgm:pt modelId="{A97B8BAD-FE57-4DBA-B575-61B6803A021D}" type="parTrans" cxnId="{06979260-9086-4407-884E-15670BA9A45D}">
      <dgm:prSet/>
      <dgm:spPr/>
      <dgm:t>
        <a:bodyPr/>
        <a:lstStyle/>
        <a:p>
          <a:endParaRPr lang="en-GB"/>
        </a:p>
      </dgm:t>
    </dgm:pt>
    <dgm:pt modelId="{C5DC2090-1BB9-482F-952D-7E81057B3D91}" type="sibTrans" cxnId="{06979260-9086-4407-884E-15670BA9A45D}">
      <dgm:prSet/>
      <dgm:spPr/>
      <dgm:t>
        <a:bodyPr/>
        <a:lstStyle/>
        <a:p>
          <a:endParaRPr lang="en-GB"/>
        </a:p>
      </dgm:t>
    </dgm:pt>
    <dgm:pt modelId="{49E28561-2E27-4D7F-9F8B-795C4E89C25D}">
      <dgm:prSet phldrT="[besedilo]" custT="1"/>
      <dgm:spPr/>
      <dgm:t>
        <a:bodyPr/>
        <a:lstStyle/>
        <a:p>
          <a:r>
            <a:rPr lang="sl-SI" sz="1600" dirty="0" smtClean="0"/>
            <a:t>Produ</a:t>
          </a:r>
          <a:r>
            <a:rPr lang="de-AT" sz="1600" dirty="0" smtClean="0"/>
            <a:t>k</a:t>
          </a:r>
          <a:r>
            <a:rPr lang="sl-SI" sz="1600" dirty="0" smtClean="0"/>
            <a:t>tion </a:t>
          </a:r>
          <a:r>
            <a:rPr lang="de-AT" sz="1600" dirty="0" smtClean="0"/>
            <a:t>von Ideen</a:t>
          </a:r>
          <a:r>
            <a:rPr lang="sl-SI" sz="1600" dirty="0" smtClean="0"/>
            <a:t> </a:t>
          </a:r>
          <a:endParaRPr lang="en-GB" sz="1600" dirty="0"/>
        </a:p>
      </dgm:t>
    </dgm:pt>
    <dgm:pt modelId="{95A67576-115B-4C4F-AEC3-9AE5CB604955}" type="parTrans" cxnId="{3BAC3BEE-B9B7-49A2-A412-5765D4B5CD92}">
      <dgm:prSet/>
      <dgm:spPr/>
      <dgm:t>
        <a:bodyPr/>
        <a:lstStyle/>
        <a:p>
          <a:endParaRPr lang="en-GB"/>
        </a:p>
      </dgm:t>
    </dgm:pt>
    <dgm:pt modelId="{95037840-A20A-42A6-9118-1FA8D03D3B53}" type="sibTrans" cxnId="{3BAC3BEE-B9B7-49A2-A412-5765D4B5CD92}">
      <dgm:prSet/>
      <dgm:spPr/>
      <dgm:t>
        <a:bodyPr/>
        <a:lstStyle/>
        <a:p>
          <a:endParaRPr lang="en-GB"/>
        </a:p>
      </dgm:t>
    </dgm:pt>
    <dgm:pt modelId="{D93C9F88-FC92-4D47-9051-4A28A6F83F9F}">
      <dgm:prSet phldrT="[besedilo]" custT="1"/>
      <dgm:spPr>
        <a:gradFill rotWithShape="0">
          <a:gsLst>
            <a:gs pos="0">
              <a:srgbClr val="FF9900"/>
            </a:gs>
            <a:gs pos="80000">
              <a:srgbClr val="FF0000"/>
            </a:gs>
            <a:gs pos="100000">
              <a:srgbClr val="FF9900"/>
            </a:gs>
          </a:gsLst>
        </a:gradFill>
      </dgm:spPr>
      <dgm:t>
        <a:bodyPr/>
        <a:lstStyle/>
        <a:p>
          <a:r>
            <a:rPr lang="sl-SI" sz="1600" dirty="0" err="1" smtClean="0"/>
            <a:t>select</a:t>
          </a:r>
          <a:endParaRPr lang="en-GB" sz="1600" dirty="0"/>
        </a:p>
      </dgm:t>
    </dgm:pt>
    <dgm:pt modelId="{10B0342C-821B-4470-A0F0-11F646675003}" type="parTrans" cxnId="{66C27895-848C-4CBA-9EFE-288F3E9B7916}">
      <dgm:prSet/>
      <dgm:spPr/>
      <dgm:t>
        <a:bodyPr/>
        <a:lstStyle/>
        <a:p>
          <a:endParaRPr lang="en-GB"/>
        </a:p>
      </dgm:t>
    </dgm:pt>
    <dgm:pt modelId="{B77834E8-F3B5-41F5-A76A-AC044181D8CA}" type="sibTrans" cxnId="{66C27895-848C-4CBA-9EFE-288F3E9B7916}">
      <dgm:prSet/>
      <dgm:spPr/>
      <dgm:t>
        <a:bodyPr/>
        <a:lstStyle/>
        <a:p>
          <a:endParaRPr lang="en-GB"/>
        </a:p>
      </dgm:t>
    </dgm:pt>
    <dgm:pt modelId="{8DD8D45C-AB38-450E-97B5-181A9E580EB0}">
      <dgm:prSet phldrT="[besedilo]" custT="1"/>
      <dgm:spPr/>
      <dgm:t>
        <a:bodyPr/>
        <a:lstStyle/>
        <a:p>
          <a:r>
            <a:rPr lang="en-US" sz="1600" dirty="0" err="1" smtClean="0"/>
            <a:t>Bewertung</a:t>
          </a:r>
          <a:r>
            <a:rPr lang="en-US" sz="1600" dirty="0" smtClean="0"/>
            <a:t> und </a:t>
          </a:r>
          <a:r>
            <a:rPr lang="en-US" sz="1600" dirty="0" err="1" smtClean="0"/>
            <a:t>Auswahl</a:t>
          </a:r>
          <a:r>
            <a:rPr lang="en-US" sz="1600" dirty="0" smtClean="0"/>
            <a:t> von </a:t>
          </a:r>
          <a:r>
            <a:rPr lang="en-US" sz="1600" dirty="0" err="1" smtClean="0"/>
            <a:t>Ideen</a:t>
          </a:r>
          <a:r>
            <a:rPr lang="en-US" sz="1600" dirty="0" smtClean="0"/>
            <a:t> </a:t>
          </a:r>
          <a:endParaRPr lang="en-GB" sz="1600" dirty="0"/>
        </a:p>
      </dgm:t>
    </dgm:pt>
    <dgm:pt modelId="{4F903B46-446C-43A2-B08D-5CFFDD79447B}" type="parTrans" cxnId="{59F09250-54BC-4DEE-8F8E-6286AD67E43F}">
      <dgm:prSet/>
      <dgm:spPr/>
      <dgm:t>
        <a:bodyPr/>
        <a:lstStyle/>
        <a:p>
          <a:endParaRPr lang="en-GB"/>
        </a:p>
      </dgm:t>
    </dgm:pt>
    <dgm:pt modelId="{738A9D6F-A641-41CB-A9DE-785AD3B12014}" type="sibTrans" cxnId="{59F09250-54BC-4DEE-8F8E-6286AD67E43F}">
      <dgm:prSet/>
      <dgm:spPr/>
      <dgm:t>
        <a:bodyPr/>
        <a:lstStyle/>
        <a:p>
          <a:endParaRPr lang="en-GB"/>
        </a:p>
      </dgm:t>
    </dgm:pt>
    <dgm:pt modelId="{7A3430EB-628E-4AB5-B691-89BA87BBDF76}">
      <dgm:prSet phldrT="[besedilo]" custT="1"/>
      <dgm:spPr/>
      <dgm:t>
        <a:bodyPr/>
        <a:lstStyle/>
        <a:p>
          <a:r>
            <a:rPr lang="de-AT" sz="1600" b="1" dirty="0" smtClean="0">
              <a:solidFill>
                <a:srgbClr val="FF9900"/>
              </a:solidFill>
            </a:rPr>
            <a:t>Forschungs-und Entwicklungsarbeit, Erstellen von Prototypen</a:t>
          </a:r>
          <a:endParaRPr lang="en-GB" sz="1600" b="1" dirty="0">
            <a:solidFill>
              <a:srgbClr val="FF9900"/>
            </a:solidFill>
          </a:endParaRPr>
        </a:p>
      </dgm:t>
    </dgm:pt>
    <dgm:pt modelId="{B46DE926-B988-42C6-B75B-02E1DFEEA656}" type="parTrans" cxnId="{2CE6A651-D107-4474-8A27-D9157CDFEDD4}">
      <dgm:prSet/>
      <dgm:spPr/>
      <dgm:t>
        <a:bodyPr/>
        <a:lstStyle/>
        <a:p>
          <a:endParaRPr lang="en-GB"/>
        </a:p>
      </dgm:t>
    </dgm:pt>
    <dgm:pt modelId="{684D10D0-3FA5-48A2-870B-D99B19FA6EF1}" type="sibTrans" cxnId="{2CE6A651-D107-4474-8A27-D9157CDFEDD4}">
      <dgm:prSet/>
      <dgm:spPr/>
      <dgm:t>
        <a:bodyPr/>
        <a:lstStyle/>
        <a:p>
          <a:endParaRPr lang="en-GB"/>
        </a:p>
      </dgm:t>
    </dgm:pt>
    <dgm:pt modelId="{9DF8CCB4-76BE-497F-8EDD-F6A8E2BB4725}">
      <dgm:prSet custT="1"/>
      <dgm:spPr>
        <a:gradFill rotWithShape="0">
          <a:gsLst>
            <a:gs pos="0">
              <a:srgbClr val="FF9900"/>
            </a:gs>
            <a:gs pos="80000">
              <a:srgbClr val="FF0000"/>
            </a:gs>
            <a:gs pos="100000">
              <a:srgbClr val="FF9900"/>
            </a:gs>
          </a:gsLst>
        </a:gradFill>
      </dgm:spPr>
      <dgm:t>
        <a:bodyPr/>
        <a:lstStyle/>
        <a:p>
          <a:r>
            <a:rPr lang="sl-SI" sz="1600" dirty="0" err="1" smtClean="0"/>
            <a:t>pres</a:t>
          </a:r>
          <a:r>
            <a:rPr lang="sl-SI" sz="1600" dirty="0" smtClean="0"/>
            <a:t>.</a:t>
          </a:r>
          <a:endParaRPr lang="en-GB" sz="1600" dirty="0"/>
        </a:p>
      </dgm:t>
    </dgm:pt>
    <dgm:pt modelId="{21A6865D-1D95-4AA9-9A31-D2D6B221872B}" type="parTrans" cxnId="{A9714274-8E9B-4F7F-8D4A-A3B556BBE077}">
      <dgm:prSet/>
      <dgm:spPr/>
      <dgm:t>
        <a:bodyPr/>
        <a:lstStyle/>
        <a:p>
          <a:endParaRPr lang="en-GB"/>
        </a:p>
      </dgm:t>
    </dgm:pt>
    <dgm:pt modelId="{2DE647B2-D7BF-47BF-A635-856E46748DE2}" type="sibTrans" cxnId="{A9714274-8E9B-4F7F-8D4A-A3B556BBE077}">
      <dgm:prSet/>
      <dgm:spPr/>
      <dgm:t>
        <a:bodyPr/>
        <a:lstStyle/>
        <a:p>
          <a:endParaRPr lang="en-GB"/>
        </a:p>
      </dgm:t>
    </dgm:pt>
    <dgm:pt modelId="{B3F6D57C-17E6-454B-B5BA-86559DA998F7}">
      <dgm:prSet phldrT="[besedilo]" custT="1"/>
      <dgm:spPr/>
      <dgm:t>
        <a:bodyPr/>
        <a:lstStyle/>
        <a:p>
          <a:r>
            <a:rPr lang="en-US" sz="1600" b="1" dirty="0" err="1" smtClean="0">
              <a:solidFill>
                <a:srgbClr val="FF9900"/>
              </a:solidFill>
            </a:rPr>
            <a:t>Testen</a:t>
          </a:r>
          <a:r>
            <a:rPr lang="en-US" sz="1600" b="1" dirty="0" smtClean="0">
              <a:solidFill>
                <a:srgbClr val="FF9900"/>
              </a:solidFill>
            </a:rPr>
            <a:t> und Feedback-</a:t>
          </a:r>
          <a:r>
            <a:rPr lang="en-US" sz="1600" b="1" dirty="0" err="1" smtClean="0">
              <a:solidFill>
                <a:srgbClr val="FF9900"/>
              </a:solidFill>
            </a:rPr>
            <a:t>formular</a:t>
          </a:r>
          <a:r>
            <a:rPr lang="en-US" sz="1600" b="1" dirty="0" smtClean="0">
              <a:solidFill>
                <a:srgbClr val="FF9900"/>
              </a:solidFill>
            </a:rPr>
            <a:t>---</a:t>
          </a:r>
          <a:r>
            <a:rPr lang="en-US" sz="1600" b="1" dirty="0" err="1" smtClean="0">
              <a:solidFill>
                <a:srgbClr val="FF9900"/>
              </a:solidFill>
            </a:rPr>
            <a:t>Optimierung</a:t>
          </a:r>
          <a:r>
            <a:rPr lang="en-US" sz="1600" b="1" dirty="0" smtClean="0">
              <a:solidFill>
                <a:srgbClr val="FF9900"/>
              </a:solidFill>
            </a:rPr>
            <a:t> der </a:t>
          </a:r>
          <a:r>
            <a:rPr lang="en-US" sz="1600" b="1" dirty="0" err="1" smtClean="0">
              <a:solidFill>
                <a:srgbClr val="FF9900"/>
              </a:solidFill>
            </a:rPr>
            <a:t>Idee</a:t>
          </a:r>
          <a:r>
            <a:rPr lang="en-US" sz="1600" b="1" dirty="0" smtClean="0">
              <a:solidFill>
                <a:srgbClr val="FF9900"/>
              </a:solidFill>
            </a:rPr>
            <a:t> / des </a:t>
          </a:r>
          <a:r>
            <a:rPr lang="en-US" sz="1600" b="1" dirty="0" err="1" smtClean="0">
              <a:solidFill>
                <a:srgbClr val="FF9900"/>
              </a:solidFill>
            </a:rPr>
            <a:t>Prototypen</a:t>
          </a:r>
          <a:endParaRPr lang="en-GB" sz="1600" b="1" dirty="0">
            <a:solidFill>
              <a:srgbClr val="FF9900"/>
            </a:solidFill>
          </a:endParaRPr>
        </a:p>
      </dgm:t>
    </dgm:pt>
    <dgm:pt modelId="{CC68FB44-E818-434E-955F-B341F3D764B3}" type="parTrans" cxnId="{D8DA87F0-4E7C-4D8E-93FC-DCBA052F0272}">
      <dgm:prSet/>
      <dgm:spPr/>
      <dgm:t>
        <a:bodyPr/>
        <a:lstStyle/>
        <a:p>
          <a:endParaRPr lang="en-GB"/>
        </a:p>
      </dgm:t>
    </dgm:pt>
    <dgm:pt modelId="{4A3B58CE-EAA4-4618-A179-A157E9E632A5}" type="sibTrans" cxnId="{D8DA87F0-4E7C-4D8E-93FC-DCBA052F0272}">
      <dgm:prSet/>
      <dgm:spPr/>
      <dgm:t>
        <a:bodyPr/>
        <a:lstStyle/>
        <a:p>
          <a:endParaRPr lang="en-GB"/>
        </a:p>
      </dgm:t>
    </dgm:pt>
    <dgm:pt modelId="{117E45B3-2F62-460E-B713-5971EEA0BDF8}">
      <dgm:prSet custT="1"/>
      <dgm:spPr/>
      <dgm:t>
        <a:bodyPr/>
        <a:lstStyle/>
        <a:p>
          <a:r>
            <a:rPr lang="sl-SI" sz="1600" b="1" dirty="0" smtClean="0">
              <a:solidFill>
                <a:srgbClr val="FF9900"/>
              </a:solidFill>
            </a:rPr>
            <a:t>Pr</a:t>
          </a:r>
          <a:r>
            <a:rPr lang="de-AT" sz="1600" b="1" dirty="0" err="1" smtClean="0">
              <a:solidFill>
                <a:srgbClr val="FF9900"/>
              </a:solidFill>
            </a:rPr>
            <a:t>äsentation</a:t>
          </a:r>
          <a:r>
            <a:rPr lang="de-AT" sz="1600" b="1" dirty="0" smtClean="0">
              <a:solidFill>
                <a:srgbClr val="FF9900"/>
              </a:solidFill>
            </a:rPr>
            <a:t> für die Nutzer</a:t>
          </a:r>
          <a:endParaRPr lang="en-GB" sz="1600" b="1" dirty="0">
            <a:solidFill>
              <a:srgbClr val="FF9900"/>
            </a:solidFill>
          </a:endParaRPr>
        </a:p>
      </dgm:t>
    </dgm:pt>
    <dgm:pt modelId="{CCADDA33-AB81-49DA-8C62-13AC43072C54}" type="parTrans" cxnId="{CB9958C9-713E-4D18-82F7-0DF4853D7B1A}">
      <dgm:prSet/>
      <dgm:spPr/>
      <dgm:t>
        <a:bodyPr/>
        <a:lstStyle/>
        <a:p>
          <a:endParaRPr lang="en-GB"/>
        </a:p>
      </dgm:t>
    </dgm:pt>
    <dgm:pt modelId="{120832E5-EEFD-4C2E-8578-B43F1250FAF0}" type="sibTrans" cxnId="{CB9958C9-713E-4D18-82F7-0DF4853D7B1A}">
      <dgm:prSet/>
      <dgm:spPr/>
      <dgm:t>
        <a:bodyPr/>
        <a:lstStyle/>
        <a:p>
          <a:endParaRPr lang="en-GB"/>
        </a:p>
      </dgm:t>
    </dgm:pt>
    <dgm:pt modelId="{7368F8D0-47A9-4CDF-8A65-14D781489D9A}">
      <dgm:prSet phldrT="[besedilo]" custT="1"/>
      <dgm:spPr>
        <a:gradFill rotWithShape="0">
          <a:gsLst>
            <a:gs pos="0">
              <a:srgbClr val="FF9900"/>
            </a:gs>
            <a:gs pos="80000">
              <a:srgbClr val="FF0000"/>
            </a:gs>
            <a:gs pos="100000">
              <a:srgbClr val="FF9900"/>
            </a:gs>
          </a:gsLst>
        </a:gradFill>
      </dgm:spPr>
      <dgm:t>
        <a:bodyPr/>
        <a:lstStyle/>
        <a:p>
          <a:r>
            <a:rPr lang="sl-SI" sz="1600" dirty="0" err="1" smtClean="0"/>
            <a:t>idea</a:t>
          </a:r>
          <a:endParaRPr lang="en-GB" sz="1600" dirty="0"/>
        </a:p>
      </dgm:t>
    </dgm:pt>
    <dgm:pt modelId="{90EA73BF-CF81-436F-91F0-AD9D9A74439B}" type="sibTrans" cxnId="{1BA0F456-9D56-4802-AD4B-446F102E67B3}">
      <dgm:prSet/>
      <dgm:spPr/>
      <dgm:t>
        <a:bodyPr/>
        <a:lstStyle/>
        <a:p>
          <a:endParaRPr lang="en-GB"/>
        </a:p>
      </dgm:t>
    </dgm:pt>
    <dgm:pt modelId="{6B80F14A-B3F4-4B7B-881D-03745310486C}" type="parTrans" cxnId="{1BA0F456-9D56-4802-AD4B-446F102E67B3}">
      <dgm:prSet/>
      <dgm:spPr/>
      <dgm:t>
        <a:bodyPr/>
        <a:lstStyle/>
        <a:p>
          <a:endParaRPr lang="en-GB"/>
        </a:p>
      </dgm:t>
    </dgm:pt>
    <dgm:pt modelId="{49A35465-0D81-44C0-B30A-563B589C3CE7}">
      <dgm:prSet phldrT="[besedilo]" custT="1"/>
      <dgm:spPr>
        <a:gradFill rotWithShape="0">
          <a:gsLst>
            <a:gs pos="0">
              <a:srgbClr val="FF9900"/>
            </a:gs>
            <a:gs pos="80000">
              <a:srgbClr val="FF0000"/>
            </a:gs>
            <a:gs pos="100000">
              <a:srgbClr val="FF9900"/>
            </a:gs>
          </a:gsLst>
        </a:gradFill>
      </dgm:spPr>
      <dgm:t>
        <a:bodyPr/>
        <a:lstStyle/>
        <a:p>
          <a:r>
            <a:rPr lang="sl-SI" sz="1600" dirty="0" err="1" smtClean="0"/>
            <a:t>develop</a:t>
          </a:r>
          <a:endParaRPr lang="en-GB" sz="1600" dirty="0"/>
        </a:p>
      </dgm:t>
    </dgm:pt>
    <dgm:pt modelId="{B99B4A05-6A72-4407-A675-F7D6F4F49D69}" type="sibTrans" cxnId="{817FF410-C47D-491C-AC62-FB94C8816242}">
      <dgm:prSet/>
      <dgm:spPr/>
      <dgm:t>
        <a:bodyPr/>
        <a:lstStyle/>
        <a:p>
          <a:endParaRPr lang="en-GB"/>
        </a:p>
      </dgm:t>
    </dgm:pt>
    <dgm:pt modelId="{4750BEEB-D05A-4F11-9248-3C48058FF095}" type="parTrans" cxnId="{817FF410-C47D-491C-AC62-FB94C8816242}">
      <dgm:prSet/>
      <dgm:spPr/>
      <dgm:t>
        <a:bodyPr/>
        <a:lstStyle/>
        <a:p>
          <a:endParaRPr lang="en-GB"/>
        </a:p>
      </dgm:t>
    </dgm:pt>
    <dgm:pt modelId="{0288A36E-32DC-414A-BC2A-DC614C448018}">
      <dgm:prSet phldrT="[besedilo]" custT="1"/>
      <dgm:spPr>
        <a:gradFill rotWithShape="0">
          <a:gsLst>
            <a:gs pos="0">
              <a:srgbClr val="FF9900"/>
            </a:gs>
            <a:gs pos="80000">
              <a:srgbClr val="FF0000"/>
            </a:gs>
            <a:gs pos="100000">
              <a:srgbClr val="FF9900"/>
            </a:gs>
          </a:gsLst>
        </a:gradFill>
      </dgm:spPr>
      <dgm:t>
        <a:bodyPr/>
        <a:lstStyle/>
        <a:p>
          <a:r>
            <a:rPr lang="sl-SI" sz="1600" dirty="0" err="1" smtClean="0"/>
            <a:t>eval</a:t>
          </a:r>
          <a:r>
            <a:rPr lang="sl-SI" sz="1600" dirty="0" smtClean="0"/>
            <a:t>. </a:t>
          </a:r>
          <a:endParaRPr lang="en-GB" sz="1600" b="1" dirty="0"/>
        </a:p>
      </dgm:t>
    </dgm:pt>
    <dgm:pt modelId="{4DF26B9F-3FD0-4C00-A980-906E96BEFF9E}" type="sibTrans" cxnId="{C87C50E8-EE25-45B9-B887-0137EBB71E4B}">
      <dgm:prSet/>
      <dgm:spPr/>
      <dgm:t>
        <a:bodyPr/>
        <a:lstStyle/>
        <a:p>
          <a:endParaRPr lang="en-GB"/>
        </a:p>
      </dgm:t>
    </dgm:pt>
    <dgm:pt modelId="{DF704D3C-48D9-4374-9186-2531018E74AA}" type="parTrans" cxnId="{C87C50E8-EE25-45B9-B887-0137EBB71E4B}">
      <dgm:prSet/>
      <dgm:spPr/>
      <dgm:t>
        <a:bodyPr/>
        <a:lstStyle/>
        <a:p>
          <a:endParaRPr lang="en-GB"/>
        </a:p>
      </dgm:t>
    </dgm:pt>
    <dgm:pt modelId="{FCE62429-5720-4825-A9A5-5B4EF19C9B72}" type="pres">
      <dgm:prSet presAssocID="{E9DB77FA-EF73-4E5C-A108-CCCBBD23E7F8}" presName="linearFlow" presStyleCnt="0">
        <dgm:presLayoutVars>
          <dgm:dir/>
          <dgm:animLvl val="lvl"/>
          <dgm:resizeHandles val="exact"/>
        </dgm:presLayoutVars>
      </dgm:prSet>
      <dgm:spPr/>
      <dgm:t>
        <a:bodyPr/>
        <a:lstStyle/>
        <a:p>
          <a:endParaRPr lang="en-GB"/>
        </a:p>
      </dgm:t>
    </dgm:pt>
    <dgm:pt modelId="{BC4E9F9B-1EDD-4C6E-AA81-FEAE52D99709}" type="pres">
      <dgm:prSet presAssocID="{0B793D2C-9AF3-493C-82E3-C4583FE3862E}" presName="composite" presStyleCnt="0"/>
      <dgm:spPr/>
    </dgm:pt>
    <dgm:pt modelId="{6F7A240E-AAA7-4520-8AAF-0C5D539537C8}" type="pres">
      <dgm:prSet presAssocID="{0B793D2C-9AF3-493C-82E3-C4583FE3862E}" presName="parentText" presStyleLbl="alignNode1" presStyleIdx="0" presStyleCnt="6">
        <dgm:presLayoutVars>
          <dgm:chMax val="1"/>
          <dgm:bulletEnabled val="1"/>
        </dgm:presLayoutVars>
      </dgm:prSet>
      <dgm:spPr/>
      <dgm:t>
        <a:bodyPr/>
        <a:lstStyle/>
        <a:p>
          <a:endParaRPr lang="en-GB"/>
        </a:p>
      </dgm:t>
    </dgm:pt>
    <dgm:pt modelId="{C3DA5896-8AFF-4B3B-A364-322D7E6B51AD}" type="pres">
      <dgm:prSet presAssocID="{0B793D2C-9AF3-493C-82E3-C4583FE3862E}" presName="descendantText" presStyleLbl="alignAcc1" presStyleIdx="0" presStyleCnt="6" custLinFactNeighborX="0" custLinFactNeighborY="-116">
        <dgm:presLayoutVars>
          <dgm:bulletEnabled val="1"/>
        </dgm:presLayoutVars>
      </dgm:prSet>
      <dgm:spPr/>
      <dgm:t>
        <a:bodyPr/>
        <a:lstStyle/>
        <a:p>
          <a:endParaRPr lang="en-GB"/>
        </a:p>
      </dgm:t>
    </dgm:pt>
    <dgm:pt modelId="{CBCF3C13-491C-4955-8318-58606664209C}" type="pres">
      <dgm:prSet presAssocID="{7900BB2A-E1AF-457F-82BD-1BD30D39C6AE}" presName="sp" presStyleCnt="0"/>
      <dgm:spPr/>
    </dgm:pt>
    <dgm:pt modelId="{DFF0CE1D-554C-4D6B-98ED-323FFC05EAC1}" type="pres">
      <dgm:prSet presAssocID="{7368F8D0-47A9-4CDF-8A65-14D781489D9A}" presName="composite" presStyleCnt="0"/>
      <dgm:spPr/>
    </dgm:pt>
    <dgm:pt modelId="{CB04BC3C-5082-411C-A114-7923020EB8D8}" type="pres">
      <dgm:prSet presAssocID="{7368F8D0-47A9-4CDF-8A65-14D781489D9A}" presName="parentText" presStyleLbl="alignNode1" presStyleIdx="1" presStyleCnt="6">
        <dgm:presLayoutVars>
          <dgm:chMax val="1"/>
          <dgm:bulletEnabled val="1"/>
        </dgm:presLayoutVars>
      </dgm:prSet>
      <dgm:spPr/>
      <dgm:t>
        <a:bodyPr/>
        <a:lstStyle/>
        <a:p>
          <a:endParaRPr lang="en-GB"/>
        </a:p>
      </dgm:t>
    </dgm:pt>
    <dgm:pt modelId="{65CE25C5-187E-46B4-99BC-916D4503C5B9}" type="pres">
      <dgm:prSet presAssocID="{7368F8D0-47A9-4CDF-8A65-14D781489D9A}" presName="descendantText" presStyleLbl="alignAcc1" presStyleIdx="1" presStyleCnt="6" custLinFactNeighborX="0" custLinFactNeighborY="-116">
        <dgm:presLayoutVars>
          <dgm:bulletEnabled val="1"/>
        </dgm:presLayoutVars>
      </dgm:prSet>
      <dgm:spPr/>
      <dgm:t>
        <a:bodyPr/>
        <a:lstStyle/>
        <a:p>
          <a:endParaRPr lang="en-GB"/>
        </a:p>
      </dgm:t>
    </dgm:pt>
    <dgm:pt modelId="{EDABBF5C-5A7D-4B2D-97D2-367057CA6AA7}" type="pres">
      <dgm:prSet presAssocID="{90EA73BF-CF81-436F-91F0-AD9D9A74439B}" presName="sp" presStyleCnt="0"/>
      <dgm:spPr/>
    </dgm:pt>
    <dgm:pt modelId="{14BA55E4-7944-4983-9C37-09EF1CDCBD74}" type="pres">
      <dgm:prSet presAssocID="{D93C9F88-FC92-4D47-9051-4A28A6F83F9F}" presName="composite" presStyleCnt="0"/>
      <dgm:spPr/>
    </dgm:pt>
    <dgm:pt modelId="{0FFD0227-98FF-4577-B15C-6E1C76DA80C0}" type="pres">
      <dgm:prSet presAssocID="{D93C9F88-FC92-4D47-9051-4A28A6F83F9F}" presName="parentText" presStyleLbl="alignNode1" presStyleIdx="2" presStyleCnt="6">
        <dgm:presLayoutVars>
          <dgm:chMax val="1"/>
          <dgm:bulletEnabled val="1"/>
        </dgm:presLayoutVars>
      </dgm:prSet>
      <dgm:spPr/>
      <dgm:t>
        <a:bodyPr/>
        <a:lstStyle/>
        <a:p>
          <a:endParaRPr lang="en-GB"/>
        </a:p>
      </dgm:t>
    </dgm:pt>
    <dgm:pt modelId="{5EAE8B0F-0AFD-4E52-88D5-820E6C084BB4}" type="pres">
      <dgm:prSet presAssocID="{D93C9F88-FC92-4D47-9051-4A28A6F83F9F}" presName="descendantText" presStyleLbl="alignAcc1" presStyleIdx="2" presStyleCnt="6" custLinFactNeighborX="0" custLinFactNeighborY="-116">
        <dgm:presLayoutVars>
          <dgm:bulletEnabled val="1"/>
        </dgm:presLayoutVars>
      </dgm:prSet>
      <dgm:spPr/>
      <dgm:t>
        <a:bodyPr/>
        <a:lstStyle/>
        <a:p>
          <a:endParaRPr lang="en-GB"/>
        </a:p>
      </dgm:t>
    </dgm:pt>
    <dgm:pt modelId="{7C8546F3-5C13-49CB-B01D-461645681AEF}" type="pres">
      <dgm:prSet presAssocID="{B77834E8-F3B5-41F5-A76A-AC044181D8CA}" presName="sp" presStyleCnt="0"/>
      <dgm:spPr/>
    </dgm:pt>
    <dgm:pt modelId="{DE939A28-5BB2-46AC-8781-64F188B7C0ED}" type="pres">
      <dgm:prSet presAssocID="{49A35465-0D81-44C0-B30A-563B589C3CE7}" presName="composite" presStyleCnt="0"/>
      <dgm:spPr/>
    </dgm:pt>
    <dgm:pt modelId="{31C543BA-CDC2-4489-896B-F3C0906E81C0}" type="pres">
      <dgm:prSet presAssocID="{49A35465-0D81-44C0-B30A-563B589C3CE7}" presName="parentText" presStyleLbl="alignNode1" presStyleIdx="3" presStyleCnt="6">
        <dgm:presLayoutVars>
          <dgm:chMax val="1"/>
          <dgm:bulletEnabled val="1"/>
        </dgm:presLayoutVars>
      </dgm:prSet>
      <dgm:spPr/>
      <dgm:t>
        <a:bodyPr/>
        <a:lstStyle/>
        <a:p>
          <a:endParaRPr lang="en-GB"/>
        </a:p>
      </dgm:t>
    </dgm:pt>
    <dgm:pt modelId="{B21A5CEF-1EB4-47D6-93AA-1BCDCA3A8792}" type="pres">
      <dgm:prSet presAssocID="{49A35465-0D81-44C0-B30A-563B589C3CE7}" presName="descendantText" presStyleLbl="alignAcc1" presStyleIdx="3" presStyleCnt="6" custScaleY="132337" custLinFactNeighborX="0" custLinFactNeighborY="-116">
        <dgm:presLayoutVars>
          <dgm:bulletEnabled val="1"/>
        </dgm:presLayoutVars>
      </dgm:prSet>
      <dgm:spPr/>
      <dgm:t>
        <a:bodyPr/>
        <a:lstStyle/>
        <a:p>
          <a:endParaRPr lang="en-GB"/>
        </a:p>
      </dgm:t>
    </dgm:pt>
    <dgm:pt modelId="{6604FA8E-A576-4C4D-9504-049A6FBFAF47}" type="pres">
      <dgm:prSet presAssocID="{B99B4A05-6A72-4407-A675-F7D6F4F49D69}" presName="sp" presStyleCnt="0"/>
      <dgm:spPr/>
    </dgm:pt>
    <dgm:pt modelId="{FE5DCD2D-2A87-4807-BDBA-26312F035E48}" type="pres">
      <dgm:prSet presAssocID="{0288A36E-32DC-414A-BC2A-DC614C448018}" presName="composite" presStyleCnt="0"/>
      <dgm:spPr/>
    </dgm:pt>
    <dgm:pt modelId="{573DC7FC-7CA1-43A5-9EB5-0478FEFC5A88}" type="pres">
      <dgm:prSet presAssocID="{0288A36E-32DC-414A-BC2A-DC614C448018}" presName="parentText" presStyleLbl="alignNode1" presStyleIdx="4" presStyleCnt="6">
        <dgm:presLayoutVars>
          <dgm:chMax val="1"/>
          <dgm:bulletEnabled val="1"/>
        </dgm:presLayoutVars>
      </dgm:prSet>
      <dgm:spPr/>
      <dgm:t>
        <a:bodyPr/>
        <a:lstStyle/>
        <a:p>
          <a:endParaRPr lang="en-GB"/>
        </a:p>
      </dgm:t>
    </dgm:pt>
    <dgm:pt modelId="{5538AE32-7F59-42C4-877C-0BAE0E9FA714}" type="pres">
      <dgm:prSet presAssocID="{0288A36E-32DC-414A-BC2A-DC614C448018}" presName="descendantText" presStyleLbl="alignAcc1" presStyleIdx="4" presStyleCnt="6" custScaleY="133282" custLinFactNeighborX="0" custLinFactNeighborY="-116">
        <dgm:presLayoutVars>
          <dgm:bulletEnabled val="1"/>
        </dgm:presLayoutVars>
      </dgm:prSet>
      <dgm:spPr/>
      <dgm:t>
        <a:bodyPr/>
        <a:lstStyle/>
        <a:p>
          <a:endParaRPr lang="en-GB"/>
        </a:p>
      </dgm:t>
    </dgm:pt>
    <dgm:pt modelId="{658AD373-9844-431E-BAF8-29A796125DA9}" type="pres">
      <dgm:prSet presAssocID="{4DF26B9F-3FD0-4C00-A980-906E96BEFF9E}" presName="sp" presStyleCnt="0"/>
      <dgm:spPr/>
    </dgm:pt>
    <dgm:pt modelId="{6A3D1A86-B2FB-4D78-84DA-CEB72B1A9635}" type="pres">
      <dgm:prSet presAssocID="{9DF8CCB4-76BE-497F-8EDD-F6A8E2BB4725}" presName="composite" presStyleCnt="0"/>
      <dgm:spPr/>
    </dgm:pt>
    <dgm:pt modelId="{187C723C-CA98-4121-BC92-C8404400284D}" type="pres">
      <dgm:prSet presAssocID="{9DF8CCB4-76BE-497F-8EDD-F6A8E2BB4725}" presName="parentText" presStyleLbl="alignNode1" presStyleIdx="5" presStyleCnt="6">
        <dgm:presLayoutVars>
          <dgm:chMax val="1"/>
          <dgm:bulletEnabled val="1"/>
        </dgm:presLayoutVars>
      </dgm:prSet>
      <dgm:spPr/>
      <dgm:t>
        <a:bodyPr/>
        <a:lstStyle/>
        <a:p>
          <a:endParaRPr lang="en-GB"/>
        </a:p>
      </dgm:t>
    </dgm:pt>
    <dgm:pt modelId="{B45CB084-89A0-43F6-BCE7-CA589B47C6B6}" type="pres">
      <dgm:prSet presAssocID="{9DF8CCB4-76BE-497F-8EDD-F6A8E2BB4725}" presName="descendantText" presStyleLbl="alignAcc1" presStyleIdx="5" presStyleCnt="6">
        <dgm:presLayoutVars>
          <dgm:bulletEnabled val="1"/>
        </dgm:presLayoutVars>
      </dgm:prSet>
      <dgm:spPr/>
      <dgm:t>
        <a:bodyPr/>
        <a:lstStyle/>
        <a:p>
          <a:endParaRPr lang="en-GB"/>
        </a:p>
      </dgm:t>
    </dgm:pt>
  </dgm:ptLst>
  <dgm:cxnLst>
    <dgm:cxn modelId="{06979260-9086-4407-884E-15670BA9A45D}" srcId="{0B793D2C-9AF3-493C-82E3-C4583FE3862E}" destId="{B3EB4F11-14AC-46E6-BEBE-3D51A980DDF1}" srcOrd="0" destOrd="0" parTransId="{A97B8BAD-FE57-4DBA-B575-61B6803A021D}" sibTransId="{C5DC2090-1BB9-482F-952D-7E81057B3D91}"/>
    <dgm:cxn modelId="{CE8EB747-F5B8-44CE-9E3F-8E7E0639837E}" srcId="{E9DB77FA-EF73-4E5C-A108-CCCBBD23E7F8}" destId="{0B793D2C-9AF3-493C-82E3-C4583FE3862E}" srcOrd="0" destOrd="0" parTransId="{955C256D-D06D-45B3-973D-D8BCB263CD3A}" sibTransId="{7900BB2A-E1AF-457F-82BD-1BD30D39C6AE}"/>
    <dgm:cxn modelId="{7A6A054B-8DE4-4B98-A6A8-2ECD727FAC4C}" type="presOf" srcId="{49E28561-2E27-4D7F-9F8B-795C4E89C25D}" destId="{65CE25C5-187E-46B4-99BC-916D4503C5B9}" srcOrd="0" destOrd="0" presId="urn:microsoft.com/office/officeart/2005/8/layout/chevron2"/>
    <dgm:cxn modelId="{24B0E2B3-136B-4D6C-91D6-75F8713CE45E}" type="presOf" srcId="{7A3430EB-628E-4AB5-B691-89BA87BBDF76}" destId="{B21A5CEF-1EB4-47D6-93AA-1BCDCA3A8792}" srcOrd="0" destOrd="0" presId="urn:microsoft.com/office/officeart/2005/8/layout/chevron2"/>
    <dgm:cxn modelId="{96512BA0-4CE8-4B9E-97D0-AFE122EFC89B}" type="presOf" srcId="{0288A36E-32DC-414A-BC2A-DC614C448018}" destId="{573DC7FC-7CA1-43A5-9EB5-0478FEFC5A88}" srcOrd="0" destOrd="0" presId="urn:microsoft.com/office/officeart/2005/8/layout/chevron2"/>
    <dgm:cxn modelId="{16A34956-A14E-4975-A167-E8928C3F3AC3}" type="presOf" srcId="{49A35465-0D81-44C0-B30A-563B589C3CE7}" destId="{31C543BA-CDC2-4489-896B-F3C0906E81C0}" srcOrd="0" destOrd="0" presId="urn:microsoft.com/office/officeart/2005/8/layout/chevron2"/>
    <dgm:cxn modelId="{66C27895-848C-4CBA-9EFE-288F3E9B7916}" srcId="{E9DB77FA-EF73-4E5C-A108-CCCBBD23E7F8}" destId="{D93C9F88-FC92-4D47-9051-4A28A6F83F9F}" srcOrd="2" destOrd="0" parTransId="{10B0342C-821B-4470-A0F0-11F646675003}" sibTransId="{B77834E8-F3B5-41F5-A76A-AC044181D8CA}"/>
    <dgm:cxn modelId="{C87C50E8-EE25-45B9-B887-0137EBB71E4B}" srcId="{E9DB77FA-EF73-4E5C-A108-CCCBBD23E7F8}" destId="{0288A36E-32DC-414A-BC2A-DC614C448018}" srcOrd="4" destOrd="0" parTransId="{DF704D3C-48D9-4374-9186-2531018E74AA}" sibTransId="{4DF26B9F-3FD0-4C00-A980-906E96BEFF9E}"/>
    <dgm:cxn modelId="{C2850A54-81EF-45FC-A43A-B3DCED90172B}" type="presOf" srcId="{D93C9F88-FC92-4D47-9051-4A28A6F83F9F}" destId="{0FFD0227-98FF-4577-B15C-6E1C76DA80C0}" srcOrd="0" destOrd="0" presId="urn:microsoft.com/office/officeart/2005/8/layout/chevron2"/>
    <dgm:cxn modelId="{2CE6A651-D107-4474-8A27-D9157CDFEDD4}" srcId="{49A35465-0D81-44C0-B30A-563B589C3CE7}" destId="{7A3430EB-628E-4AB5-B691-89BA87BBDF76}" srcOrd="0" destOrd="0" parTransId="{B46DE926-B988-42C6-B75B-02E1DFEEA656}" sibTransId="{684D10D0-3FA5-48A2-870B-D99B19FA6EF1}"/>
    <dgm:cxn modelId="{59F09250-54BC-4DEE-8F8E-6286AD67E43F}" srcId="{D93C9F88-FC92-4D47-9051-4A28A6F83F9F}" destId="{8DD8D45C-AB38-450E-97B5-181A9E580EB0}" srcOrd="0" destOrd="0" parTransId="{4F903B46-446C-43A2-B08D-5CFFDD79447B}" sibTransId="{738A9D6F-A641-41CB-A9DE-785AD3B12014}"/>
    <dgm:cxn modelId="{CB9958C9-713E-4D18-82F7-0DF4853D7B1A}" srcId="{9DF8CCB4-76BE-497F-8EDD-F6A8E2BB4725}" destId="{117E45B3-2F62-460E-B713-5971EEA0BDF8}" srcOrd="0" destOrd="0" parTransId="{CCADDA33-AB81-49DA-8C62-13AC43072C54}" sibTransId="{120832E5-EEFD-4C2E-8578-B43F1250FAF0}"/>
    <dgm:cxn modelId="{A9714274-8E9B-4F7F-8D4A-A3B556BBE077}" srcId="{E9DB77FA-EF73-4E5C-A108-CCCBBD23E7F8}" destId="{9DF8CCB4-76BE-497F-8EDD-F6A8E2BB4725}" srcOrd="5" destOrd="0" parTransId="{21A6865D-1D95-4AA9-9A31-D2D6B221872B}" sibTransId="{2DE647B2-D7BF-47BF-A635-856E46748DE2}"/>
    <dgm:cxn modelId="{1FF58A0E-6230-4992-8E93-172037B29E0F}" type="presOf" srcId="{B3F6D57C-17E6-454B-B5BA-86559DA998F7}" destId="{5538AE32-7F59-42C4-877C-0BAE0E9FA714}" srcOrd="0" destOrd="0" presId="urn:microsoft.com/office/officeart/2005/8/layout/chevron2"/>
    <dgm:cxn modelId="{CD4115FD-10F3-438C-8E36-F3C35916C1F6}" type="presOf" srcId="{0B793D2C-9AF3-493C-82E3-C4583FE3862E}" destId="{6F7A240E-AAA7-4520-8AAF-0C5D539537C8}" srcOrd="0" destOrd="0" presId="urn:microsoft.com/office/officeart/2005/8/layout/chevron2"/>
    <dgm:cxn modelId="{CFC01D36-E981-4D6C-8E05-61E551DF236F}" type="presOf" srcId="{E9DB77FA-EF73-4E5C-A108-CCCBBD23E7F8}" destId="{FCE62429-5720-4825-A9A5-5B4EF19C9B72}" srcOrd="0" destOrd="0" presId="urn:microsoft.com/office/officeart/2005/8/layout/chevron2"/>
    <dgm:cxn modelId="{3BAC3BEE-B9B7-49A2-A412-5765D4B5CD92}" srcId="{7368F8D0-47A9-4CDF-8A65-14D781489D9A}" destId="{49E28561-2E27-4D7F-9F8B-795C4E89C25D}" srcOrd="0" destOrd="0" parTransId="{95A67576-115B-4C4F-AEC3-9AE5CB604955}" sibTransId="{95037840-A20A-42A6-9118-1FA8D03D3B53}"/>
    <dgm:cxn modelId="{79349D69-8C6E-4532-84EA-55771B85B33C}" type="presOf" srcId="{9DF8CCB4-76BE-497F-8EDD-F6A8E2BB4725}" destId="{187C723C-CA98-4121-BC92-C8404400284D}" srcOrd="0" destOrd="0" presId="urn:microsoft.com/office/officeart/2005/8/layout/chevron2"/>
    <dgm:cxn modelId="{B963DC05-F2D8-45CD-8AA6-0759CACAAE28}" type="presOf" srcId="{B3EB4F11-14AC-46E6-BEBE-3D51A980DDF1}" destId="{C3DA5896-8AFF-4B3B-A364-322D7E6B51AD}" srcOrd="0" destOrd="0" presId="urn:microsoft.com/office/officeart/2005/8/layout/chevron2"/>
    <dgm:cxn modelId="{C1202F9C-5F00-4B2F-A0E1-DC9749463FD7}" type="presOf" srcId="{8DD8D45C-AB38-450E-97B5-181A9E580EB0}" destId="{5EAE8B0F-0AFD-4E52-88D5-820E6C084BB4}" srcOrd="0" destOrd="0" presId="urn:microsoft.com/office/officeart/2005/8/layout/chevron2"/>
    <dgm:cxn modelId="{97CF7538-ABED-4E71-AF30-933D397A0415}" type="presOf" srcId="{7368F8D0-47A9-4CDF-8A65-14D781489D9A}" destId="{CB04BC3C-5082-411C-A114-7923020EB8D8}" srcOrd="0" destOrd="0" presId="urn:microsoft.com/office/officeart/2005/8/layout/chevron2"/>
    <dgm:cxn modelId="{817FF410-C47D-491C-AC62-FB94C8816242}" srcId="{E9DB77FA-EF73-4E5C-A108-CCCBBD23E7F8}" destId="{49A35465-0D81-44C0-B30A-563B589C3CE7}" srcOrd="3" destOrd="0" parTransId="{4750BEEB-D05A-4F11-9248-3C48058FF095}" sibTransId="{B99B4A05-6A72-4407-A675-F7D6F4F49D69}"/>
    <dgm:cxn modelId="{D8DA87F0-4E7C-4D8E-93FC-DCBA052F0272}" srcId="{0288A36E-32DC-414A-BC2A-DC614C448018}" destId="{B3F6D57C-17E6-454B-B5BA-86559DA998F7}" srcOrd="0" destOrd="0" parTransId="{CC68FB44-E818-434E-955F-B341F3D764B3}" sibTransId="{4A3B58CE-EAA4-4618-A179-A157E9E632A5}"/>
    <dgm:cxn modelId="{1BA0F456-9D56-4802-AD4B-446F102E67B3}" srcId="{E9DB77FA-EF73-4E5C-A108-CCCBBD23E7F8}" destId="{7368F8D0-47A9-4CDF-8A65-14D781489D9A}" srcOrd="1" destOrd="0" parTransId="{6B80F14A-B3F4-4B7B-881D-03745310486C}" sibTransId="{90EA73BF-CF81-436F-91F0-AD9D9A74439B}"/>
    <dgm:cxn modelId="{9BBB794C-78C3-4290-862F-BFF7BEE8D362}" type="presOf" srcId="{117E45B3-2F62-460E-B713-5971EEA0BDF8}" destId="{B45CB084-89A0-43F6-BCE7-CA589B47C6B6}" srcOrd="0" destOrd="0" presId="urn:microsoft.com/office/officeart/2005/8/layout/chevron2"/>
    <dgm:cxn modelId="{49D0D887-E73D-4474-9EC8-60D2ABD172F6}" type="presParOf" srcId="{FCE62429-5720-4825-A9A5-5B4EF19C9B72}" destId="{BC4E9F9B-1EDD-4C6E-AA81-FEAE52D99709}" srcOrd="0" destOrd="0" presId="urn:microsoft.com/office/officeart/2005/8/layout/chevron2"/>
    <dgm:cxn modelId="{21D89B4C-D977-44AB-9FC5-03788F5CA2E1}" type="presParOf" srcId="{BC4E9F9B-1EDD-4C6E-AA81-FEAE52D99709}" destId="{6F7A240E-AAA7-4520-8AAF-0C5D539537C8}" srcOrd="0" destOrd="0" presId="urn:microsoft.com/office/officeart/2005/8/layout/chevron2"/>
    <dgm:cxn modelId="{1F728E9E-A1F0-4C79-B7A3-9E23A841FBD0}" type="presParOf" srcId="{BC4E9F9B-1EDD-4C6E-AA81-FEAE52D99709}" destId="{C3DA5896-8AFF-4B3B-A364-322D7E6B51AD}" srcOrd="1" destOrd="0" presId="urn:microsoft.com/office/officeart/2005/8/layout/chevron2"/>
    <dgm:cxn modelId="{24582459-9352-4498-BE9C-CAB7E2E0A717}" type="presParOf" srcId="{FCE62429-5720-4825-A9A5-5B4EF19C9B72}" destId="{CBCF3C13-491C-4955-8318-58606664209C}" srcOrd="1" destOrd="0" presId="urn:microsoft.com/office/officeart/2005/8/layout/chevron2"/>
    <dgm:cxn modelId="{B275DA7C-06E3-451B-B93C-8DC5B73F3359}" type="presParOf" srcId="{FCE62429-5720-4825-A9A5-5B4EF19C9B72}" destId="{DFF0CE1D-554C-4D6B-98ED-323FFC05EAC1}" srcOrd="2" destOrd="0" presId="urn:microsoft.com/office/officeart/2005/8/layout/chevron2"/>
    <dgm:cxn modelId="{3600F507-2B6C-4CF0-89CA-A6846DC8703C}" type="presParOf" srcId="{DFF0CE1D-554C-4D6B-98ED-323FFC05EAC1}" destId="{CB04BC3C-5082-411C-A114-7923020EB8D8}" srcOrd="0" destOrd="0" presId="urn:microsoft.com/office/officeart/2005/8/layout/chevron2"/>
    <dgm:cxn modelId="{711CA7E7-28FA-4EE0-A91F-1C43BAD1F7A1}" type="presParOf" srcId="{DFF0CE1D-554C-4D6B-98ED-323FFC05EAC1}" destId="{65CE25C5-187E-46B4-99BC-916D4503C5B9}" srcOrd="1" destOrd="0" presId="urn:microsoft.com/office/officeart/2005/8/layout/chevron2"/>
    <dgm:cxn modelId="{2FAF3837-B718-49A0-BA65-89703D47CE61}" type="presParOf" srcId="{FCE62429-5720-4825-A9A5-5B4EF19C9B72}" destId="{EDABBF5C-5A7D-4B2D-97D2-367057CA6AA7}" srcOrd="3" destOrd="0" presId="urn:microsoft.com/office/officeart/2005/8/layout/chevron2"/>
    <dgm:cxn modelId="{EB0DBCE9-0D52-4A1F-B061-79DE3EF8B3E0}" type="presParOf" srcId="{FCE62429-5720-4825-A9A5-5B4EF19C9B72}" destId="{14BA55E4-7944-4983-9C37-09EF1CDCBD74}" srcOrd="4" destOrd="0" presId="urn:microsoft.com/office/officeart/2005/8/layout/chevron2"/>
    <dgm:cxn modelId="{746BB543-AA94-49EC-BC29-1A274C5FD447}" type="presParOf" srcId="{14BA55E4-7944-4983-9C37-09EF1CDCBD74}" destId="{0FFD0227-98FF-4577-B15C-6E1C76DA80C0}" srcOrd="0" destOrd="0" presId="urn:microsoft.com/office/officeart/2005/8/layout/chevron2"/>
    <dgm:cxn modelId="{96B2354F-11D9-44FC-B7C3-C0E9683467B2}" type="presParOf" srcId="{14BA55E4-7944-4983-9C37-09EF1CDCBD74}" destId="{5EAE8B0F-0AFD-4E52-88D5-820E6C084BB4}" srcOrd="1" destOrd="0" presId="urn:microsoft.com/office/officeart/2005/8/layout/chevron2"/>
    <dgm:cxn modelId="{23C8EC23-B46E-4C95-8433-72F9DDC1C39E}" type="presParOf" srcId="{FCE62429-5720-4825-A9A5-5B4EF19C9B72}" destId="{7C8546F3-5C13-49CB-B01D-461645681AEF}" srcOrd="5" destOrd="0" presId="urn:microsoft.com/office/officeart/2005/8/layout/chevron2"/>
    <dgm:cxn modelId="{59C76CE5-A6B7-44EB-81D8-8D8EF8ADD64B}" type="presParOf" srcId="{FCE62429-5720-4825-A9A5-5B4EF19C9B72}" destId="{DE939A28-5BB2-46AC-8781-64F188B7C0ED}" srcOrd="6" destOrd="0" presId="urn:microsoft.com/office/officeart/2005/8/layout/chevron2"/>
    <dgm:cxn modelId="{18A72A00-B409-4D3A-8514-C320EC78A2C5}" type="presParOf" srcId="{DE939A28-5BB2-46AC-8781-64F188B7C0ED}" destId="{31C543BA-CDC2-4489-896B-F3C0906E81C0}" srcOrd="0" destOrd="0" presId="urn:microsoft.com/office/officeart/2005/8/layout/chevron2"/>
    <dgm:cxn modelId="{D929EEE1-E02D-41B8-9AE1-09E58B6D4131}" type="presParOf" srcId="{DE939A28-5BB2-46AC-8781-64F188B7C0ED}" destId="{B21A5CEF-1EB4-47D6-93AA-1BCDCA3A8792}" srcOrd="1" destOrd="0" presId="urn:microsoft.com/office/officeart/2005/8/layout/chevron2"/>
    <dgm:cxn modelId="{F9F1B41D-AABE-469C-AF71-C7A8CD9B8C59}" type="presParOf" srcId="{FCE62429-5720-4825-A9A5-5B4EF19C9B72}" destId="{6604FA8E-A576-4C4D-9504-049A6FBFAF47}" srcOrd="7" destOrd="0" presId="urn:microsoft.com/office/officeart/2005/8/layout/chevron2"/>
    <dgm:cxn modelId="{D70A28A2-B280-4475-BF8C-323A087F037C}" type="presParOf" srcId="{FCE62429-5720-4825-A9A5-5B4EF19C9B72}" destId="{FE5DCD2D-2A87-4807-BDBA-26312F035E48}" srcOrd="8" destOrd="0" presId="urn:microsoft.com/office/officeart/2005/8/layout/chevron2"/>
    <dgm:cxn modelId="{C028EEC7-03E2-4A7E-ABFB-8EA8B9B2C67B}" type="presParOf" srcId="{FE5DCD2D-2A87-4807-BDBA-26312F035E48}" destId="{573DC7FC-7CA1-43A5-9EB5-0478FEFC5A88}" srcOrd="0" destOrd="0" presId="urn:microsoft.com/office/officeart/2005/8/layout/chevron2"/>
    <dgm:cxn modelId="{04537158-B19C-4DDA-BCB6-729C736481A2}" type="presParOf" srcId="{FE5DCD2D-2A87-4807-BDBA-26312F035E48}" destId="{5538AE32-7F59-42C4-877C-0BAE0E9FA714}" srcOrd="1" destOrd="0" presId="urn:microsoft.com/office/officeart/2005/8/layout/chevron2"/>
    <dgm:cxn modelId="{0086F19D-FDCE-4FCF-8D7C-706CB1941200}" type="presParOf" srcId="{FCE62429-5720-4825-A9A5-5B4EF19C9B72}" destId="{658AD373-9844-431E-BAF8-29A796125DA9}" srcOrd="9" destOrd="0" presId="urn:microsoft.com/office/officeart/2005/8/layout/chevron2"/>
    <dgm:cxn modelId="{96C069C0-1A86-4A6B-B0F9-7C8EB3A06A9C}" type="presParOf" srcId="{FCE62429-5720-4825-A9A5-5B4EF19C9B72}" destId="{6A3D1A86-B2FB-4D78-84DA-CEB72B1A9635}" srcOrd="10" destOrd="0" presId="urn:microsoft.com/office/officeart/2005/8/layout/chevron2"/>
    <dgm:cxn modelId="{6EEC1E54-0564-4ACD-9474-F322A3AA2832}" type="presParOf" srcId="{6A3D1A86-B2FB-4D78-84DA-CEB72B1A9635}" destId="{187C723C-CA98-4121-BC92-C8404400284D}" srcOrd="0" destOrd="0" presId="urn:microsoft.com/office/officeart/2005/8/layout/chevron2"/>
    <dgm:cxn modelId="{A3EA3416-9CDC-407C-823F-642C980E4C14}" type="presParOf" srcId="{6A3D1A86-B2FB-4D78-84DA-CEB72B1A9635}" destId="{B45CB084-89A0-43F6-BCE7-CA589B47C6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A240E-AAA7-4520-8AAF-0C5D539537C8}">
      <dsp:nvSpPr>
        <dsp:cNvPr id="0" name=""/>
        <dsp:cNvSpPr/>
      </dsp:nvSpPr>
      <dsp:spPr>
        <a:xfrm rot="5400000">
          <a:off x="-175803" y="192632"/>
          <a:ext cx="1172021" cy="820415"/>
        </a:xfrm>
        <a:prstGeom prst="chevron">
          <a:avLst/>
        </a:prstGeom>
        <a:gradFill rotWithShape="0">
          <a:gsLst>
            <a:gs pos="0">
              <a:srgbClr val="FF9900"/>
            </a:gs>
            <a:gs pos="80000">
              <a:srgbClr val="FF0000"/>
            </a:gs>
            <a:gs pos="100000">
              <a:srgbClr val="FF9900"/>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smtClean="0"/>
            <a:t>problem</a:t>
          </a:r>
          <a:endParaRPr lang="en-GB" sz="1600" kern="1200" dirty="0"/>
        </a:p>
      </dsp:txBody>
      <dsp:txXfrm rot="-5400000">
        <a:off x="1" y="427037"/>
        <a:ext cx="820415" cy="351606"/>
      </dsp:txXfrm>
    </dsp:sp>
    <dsp:sp modelId="{C3DA5896-8AFF-4B3B-A364-322D7E6B51AD}">
      <dsp:nvSpPr>
        <dsp:cNvPr id="0" name=""/>
        <dsp:cNvSpPr/>
      </dsp:nvSpPr>
      <dsp:spPr>
        <a:xfrm rot="5400000">
          <a:off x="4601300" y="-3764940"/>
          <a:ext cx="761813" cy="832358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l-SI" sz="1600" kern="1200" dirty="0" smtClean="0"/>
            <a:t>Identifi</a:t>
          </a:r>
          <a:r>
            <a:rPr lang="de-AT" sz="1600" kern="1200" dirty="0" err="1" smtClean="0"/>
            <a:t>zierung</a:t>
          </a:r>
          <a:r>
            <a:rPr lang="de-AT" sz="1600" kern="1200" dirty="0" smtClean="0"/>
            <a:t> von Möglichkeiten und Problemen</a:t>
          </a:r>
          <a:endParaRPr lang="en-GB" sz="1600" kern="1200" dirty="0"/>
        </a:p>
      </dsp:txBody>
      <dsp:txXfrm rot="-5400000">
        <a:off x="820415" y="53134"/>
        <a:ext cx="8286395" cy="687435"/>
      </dsp:txXfrm>
    </dsp:sp>
    <dsp:sp modelId="{CB04BC3C-5082-411C-A114-7923020EB8D8}">
      <dsp:nvSpPr>
        <dsp:cNvPr id="0" name=""/>
        <dsp:cNvSpPr/>
      </dsp:nvSpPr>
      <dsp:spPr>
        <a:xfrm rot="5400000">
          <a:off x="-175803" y="1273106"/>
          <a:ext cx="1172021" cy="820415"/>
        </a:xfrm>
        <a:prstGeom prst="chevron">
          <a:avLst/>
        </a:prstGeom>
        <a:gradFill rotWithShape="0">
          <a:gsLst>
            <a:gs pos="0">
              <a:srgbClr val="FF9900"/>
            </a:gs>
            <a:gs pos="80000">
              <a:srgbClr val="FF0000"/>
            </a:gs>
            <a:gs pos="100000">
              <a:srgbClr val="FF9900"/>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err="1" smtClean="0"/>
            <a:t>idea</a:t>
          </a:r>
          <a:endParaRPr lang="en-GB" sz="1600" kern="1200" dirty="0"/>
        </a:p>
      </dsp:txBody>
      <dsp:txXfrm rot="-5400000">
        <a:off x="1" y="1507511"/>
        <a:ext cx="820415" cy="351606"/>
      </dsp:txXfrm>
    </dsp:sp>
    <dsp:sp modelId="{65CE25C5-187E-46B4-99BC-916D4503C5B9}">
      <dsp:nvSpPr>
        <dsp:cNvPr id="0" name=""/>
        <dsp:cNvSpPr/>
      </dsp:nvSpPr>
      <dsp:spPr>
        <a:xfrm rot="5400000">
          <a:off x="4601300" y="-2684465"/>
          <a:ext cx="761813" cy="832358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l-SI" sz="1600" kern="1200" dirty="0" smtClean="0"/>
            <a:t>Produ</a:t>
          </a:r>
          <a:r>
            <a:rPr lang="de-AT" sz="1600" kern="1200" dirty="0" smtClean="0"/>
            <a:t>k</a:t>
          </a:r>
          <a:r>
            <a:rPr lang="sl-SI" sz="1600" kern="1200" dirty="0" smtClean="0"/>
            <a:t>tion </a:t>
          </a:r>
          <a:r>
            <a:rPr lang="de-AT" sz="1600" kern="1200" dirty="0" smtClean="0"/>
            <a:t>von Ideen</a:t>
          </a:r>
          <a:r>
            <a:rPr lang="sl-SI" sz="1600" kern="1200" dirty="0" smtClean="0"/>
            <a:t> </a:t>
          </a:r>
          <a:endParaRPr lang="en-GB" sz="1600" kern="1200" dirty="0"/>
        </a:p>
      </dsp:txBody>
      <dsp:txXfrm rot="-5400000">
        <a:off x="820415" y="1133609"/>
        <a:ext cx="8286395" cy="687435"/>
      </dsp:txXfrm>
    </dsp:sp>
    <dsp:sp modelId="{0FFD0227-98FF-4577-B15C-6E1C76DA80C0}">
      <dsp:nvSpPr>
        <dsp:cNvPr id="0" name=""/>
        <dsp:cNvSpPr/>
      </dsp:nvSpPr>
      <dsp:spPr>
        <a:xfrm rot="5400000">
          <a:off x="-175803" y="2353581"/>
          <a:ext cx="1172021" cy="820415"/>
        </a:xfrm>
        <a:prstGeom prst="chevron">
          <a:avLst/>
        </a:prstGeom>
        <a:gradFill rotWithShape="0">
          <a:gsLst>
            <a:gs pos="0">
              <a:srgbClr val="FF9900"/>
            </a:gs>
            <a:gs pos="80000">
              <a:srgbClr val="FF0000"/>
            </a:gs>
            <a:gs pos="100000">
              <a:srgbClr val="FF9900"/>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err="1" smtClean="0"/>
            <a:t>select</a:t>
          </a:r>
          <a:endParaRPr lang="en-GB" sz="1600" kern="1200" dirty="0"/>
        </a:p>
      </dsp:txBody>
      <dsp:txXfrm rot="-5400000">
        <a:off x="1" y="2587986"/>
        <a:ext cx="820415" cy="351606"/>
      </dsp:txXfrm>
    </dsp:sp>
    <dsp:sp modelId="{5EAE8B0F-0AFD-4E52-88D5-820E6C084BB4}">
      <dsp:nvSpPr>
        <dsp:cNvPr id="0" name=""/>
        <dsp:cNvSpPr/>
      </dsp:nvSpPr>
      <dsp:spPr>
        <a:xfrm rot="5400000">
          <a:off x="4601300" y="-1603990"/>
          <a:ext cx="761813" cy="832358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Bewertung</a:t>
          </a:r>
          <a:r>
            <a:rPr lang="en-US" sz="1600" kern="1200" dirty="0" smtClean="0"/>
            <a:t> und </a:t>
          </a:r>
          <a:r>
            <a:rPr lang="en-US" sz="1600" kern="1200" dirty="0" err="1" smtClean="0"/>
            <a:t>Auswahl</a:t>
          </a:r>
          <a:r>
            <a:rPr lang="en-US" sz="1600" kern="1200" dirty="0" smtClean="0"/>
            <a:t> von </a:t>
          </a:r>
          <a:r>
            <a:rPr lang="en-US" sz="1600" kern="1200" dirty="0" err="1" smtClean="0"/>
            <a:t>Ideen</a:t>
          </a:r>
          <a:r>
            <a:rPr lang="en-US" sz="1600" kern="1200" dirty="0" smtClean="0"/>
            <a:t> </a:t>
          </a:r>
          <a:endParaRPr lang="en-GB" sz="1600" kern="1200" dirty="0"/>
        </a:p>
      </dsp:txBody>
      <dsp:txXfrm rot="-5400000">
        <a:off x="820415" y="2214084"/>
        <a:ext cx="8286395" cy="687435"/>
      </dsp:txXfrm>
    </dsp:sp>
    <dsp:sp modelId="{31C543BA-CDC2-4489-896B-F3C0906E81C0}">
      <dsp:nvSpPr>
        <dsp:cNvPr id="0" name=""/>
        <dsp:cNvSpPr/>
      </dsp:nvSpPr>
      <dsp:spPr>
        <a:xfrm rot="5400000">
          <a:off x="-175803" y="3557229"/>
          <a:ext cx="1172021" cy="820415"/>
        </a:xfrm>
        <a:prstGeom prst="chevron">
          <a:avLst/>
        </a:prstGeom>
        <a:gradFill rotWithShape="0">
          <a:gsLst>
            <a:gs pos="0">
              <a:srgbClr val="FF9900"/>
            </a:gs>
            <a:gs pos="80000">
              <a:srgbClr val="FF0000"/>
            </a:gs>
            <a:gs pos="100000">
              <a:srgbClr val="FF9900"/>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err="1" smtClean="0"/>
            <a:t>develop</a:t>
          </a:r>
          <a:endParaRPr lang="en-GB" sz="1600" kern="1200" dirty="0"/>
        </a:p>
      </dsp:txBody>
      <dsp:txXfrm rot="-5400000">
        <a:off x="1" y="3791634"/>
        <a:ext cx="820415" cy="351606"/>
      </dsp:txXfrm>
    </dsp:sp>
    <dsp:sp modelId="{B21A5CEF-1EB4-47D6-93AA-1BCDCA3A8792}">
      <dsp:nvSpPr>
        <dsp:cNvPr id="0" name=""/>
        <dsp:cNvSpPr/>
      </dsp:nvSpPr>
      <dsp:spPr>
        <a:xfrm rot="5400000">
          <a:off x="4478126" y="-400342"/>
          <a:ext cx="1008161" cy="832358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AT" sz="1600" b="1" kern="1200" dirty="0" smtClean="0">
              <a:solidFill>
                <a:srgbClr val="FF9900"/>
              </a:solidFill>
            </a:rPr>
            <a:t>Forschungs-und Entwicklungsarbeit, Erstellen von Prototypen</a:t>
          </a:r>
          <a:endParaRPr lang="en-GB" sz="1600" b="1" kern="1200" dirty="0">
            <a:solidFill>
              <a:srgbClr val="FF9900"/>
            </a:solidFill>
          </a:endParaRPr>
        </a:p>
      </dsp:txBody>
      <dsp:txXfrm rot="-5400000">
        <a:off x="820415" y="3306583"/>
        <a:ext cx="8274370" cy="909733"/>
      </dsp:txXfrm>
    </dsp:sp>
    <dsp:sp modelId="{573DC7FC-7CA1-43A5-9EB5-0478FEFC5A88}">
      <dsp:nvSpPr>
        <dsp:cNvPr id="0" name=""/>
        <dsp:cNvSpPr/>
      </dsp:nvSpPr>
      <dsp:spPr>
        <a:xfrm rot="5400000">
          <a:off x="-175803" y="4764478"/>
          <a:ext cx="1172021" cy="820415"/>
        </a:xfrm>
        <a:prstGeom prst="chevron">
          <a:avLst/>
        </a:prstGeom>
        <a:gradFill rotWithShape="0">
          <a:gsLst>
            <a:gs pos="0">
              <a:srgbClr val="FF9900"/>
            </a:gs>
            <a:gs pos="80000">
              <a:srgbClr val="FF0000"/>
            </a:gs>
            <a:gs pos="100000">
              <a:srgbClr val="FF9900"/>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err="1" smtClean="0"/>
            <a:t>eval</a:t>
          </a:r>
          <a:r>
            <a:rPr lang="sl-SI" sz="1600" kern="1200" dirty="0" smtClean="0"/>
            <a:t>. </a:t>
          </a:r>
          <a:endParaRPr lang="en-GB" sz="1600" b="1" kern="1200" dirty="0"/>
        </a:p>
      </dsp:txBody>
      <dsp:txXfrm rot="-5400000">
        <a:off x="1" y="4998883"/>
        <a:ext cx="820415" cy="351606"/>
      </dsp:txXfrm>
    </dsp:sp>
    <dsp:sp modelId="{5538AE32-7F59-42C4-877C-0BAE0E9FA714}">
      <dsp:nvSpPr>
        <dsp:cNvPr id="0" name=""/>
        <dsp:cNvSpPr/>
      </dsp:nvSpPr>
      <dsp:spPr>
        <a:xfrm rot="5400000">
          <a:off x="4474527" y="806905"/>
          <a:ext cx="1015360" cy="832358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err="1" smtClean="0">
              <a:solidFill>
                <a:srgbClr val="FF9900"/>
              </a:solidFill>
            </a:rPr>
            <a:t>Testen</a:t>
          </a:r>
          <a:r>
            <a:rPr lang="en-US" sz="1600" b="1" kern="1200" dirty="0" smtClean="0">
              <a:solidFill>
                <a:srgbClr val="FF9900"/>
              </a:solidFill>
            </a:rPr>
            <a:t> und Feedback-</a:t>
          </a:r>
          <a:r>
            <a:rPr lang="en-US" sz="1600" b="1" kern="1200" dirty="0" err="1" smtClean="0">
              <a:solidFill>
                <a:srgbClr val="FF9900"/>
              </a:solidFill>
            </a:rPr>
            <a:t>formular</a:t>
          </a:r>
          <a:r>
            <a:rPr lang="en-US" sz="1600" b="1" kern="1200" dirty="0" smtClean="0">
              <a:solidFill>
                <a:srgbClr val="FF9900"/>
              </a:solidFill>
            </a:rPr>
            <a:t>---</a:t>
          </a:r>
          <a:r>
            <a:rPr lang="en-US" sz="1600" b="1" kern="1200" dirty="0" err="1" smtClean="0">
              <a:solidFill>
                <a:srgbClr val="FF9900"/>
              </a:solidFill>
            </a:rPr>
            <a:t>Optimierung</a:t>
          </a:r>
          <a:r>
            <a:rPr lang="en-US" sz="1600" b="1" kern="1200" dirty="0" smtClean="0">
              <a:solidFill>
                <a:srgbClr val="FF9900"/>
              </a:solidFill>
            </a:rPr>
            <a:t> der </a:t>
          </a:r>
          <a:r>
            <a:rPr lang="en-US" sz="1600" b="1" kern="1200" dirty="0" err="1" smtClean="0">
              <a:solidFill>
                <a:srgbClr val="FF9900"/>
              </a:solidFill>
            </a:rPr>
            <a:t>Idee</a:t>
          </a:r>
          <a:r>
            <a:rPr lang="en-US" sz="1600" b="1" kern="1200" dirty="0" smtClean="0">
              <a:solidFill>
                <a:srgbClr val="FF9900"/>
              </a:solidFill>
            </a:rPr>
            <a:t> / des </a:t>
          </a:r>
          <a:r>
            <a:rPr lang="en-US" sz="1600" b="1" kern="1200" dirty="0" err="1" smtClean="0">
              <a:solidFill>
                <a:srgbClr val="FF9900"/>
              </a:solidFill>
            </a:rPr>
            <a:t>Prototypen</a:t>
          </a:r>
          <a:endParaRPr lang="en-GB" sz="1600" b="1" kern="1200" dirty="0">
            <a:solidFill>
              <a:srgbClr val="FF9900"/>
            </a:solidFill>
          </a:endParaRPr>
        </a:p>
      </dsp:txBody>
      <dsp:txXfrm rot="-5400000">
        <a:off x="820415" y="4510583"/>
        <a:ext cx="8274018" cy="916228"/>
      </dsp:txXfrm>
    </dsp:sp>
    <dsp:sp modelId="{187C723C-CA98-4121-BC92-C8404400284D}">
      <dsp:nvSpPr>
        <dsp:cNvPr id="0" name=""/>
        <dsp:cNvSpPr/>
      </dsp:nvSpPr>
      <dsp:spPr>
        <a:xfrm rot="5400000">
          <a:off x="-175803" y="5844952"/>
          <a:ext cx="1172021" cy="820415"/>
        </a:xfrm>
        <a:prstGeom prst="chevron">
          <a:avLst/>
        </a:prstGeom>
        <a:gradFill rotWithShape="0">
          <a:gsLst>
            <a:gs pos="0">
              <a:srgbClr val="FF9900"/>
            </a:gs>
            <a:gs pos="80000">
              <a:srgbClr val="FF0000"/>
            </a:gs>
            <a:gs pos="100000">
              <a:srgbClr val="FF9900"/>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err="1" smtClean="0"/>
            <a:t>pres</a:t>
          </a:r>
          <a:r>
            <a:rPr lang="sl-SI" sz="1600" kern="1200" dirty="0" smtClean="0"/>
            <a:t>.</a:t>
          </a:r>
          <a:endParaRPr lang="en-GB" sz="1600" kern="1200" dirty="0"/>
        </a:p>
      </dsp:txBody>
      <dsp:txXfrm rot="-5400000">
        <a:off x="1" y="6079357"/>
        <a:ext cx="820415" cy="351606"/>
      </dsp:txXfrm>
    </dsp:sp>
    <dsp:sp modelId="{B45CB084-89A0-43F6-BCE7-CA589B47C6B6}">
      <dsp:nvSpPr>
        <dsp:cNvPr id="0" name=""/>
        <dsp:cNvSpPr/>
      </dsp:nvSpPr>
      <dsp:spPr>
        <a:xfrm rot="5400000">
          <a:off x="4601300" y="1888263"/>
          <a:ext cx="761813" cy="832358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l-SI" sz="1600" b="1" kern="1200" dirty="0" smtClean="0">
              <a:solidFill>
                <a:srgbClr val="FF9900"/>
              </a:solidFill>
            </a:rPr>
            <a:t>Pr</a:t>
          </a:r>
          <a:r>
            <a:rPr lang="de-AT" sz="1600" b="1" kern="1200" dirty="0" err="1" smtClean="0">
              <a:solidFill>
                <a:srgbClr val="FF9900"/>
              </a:solidFill>
            </a:rPr>
            <a:t>äsentation</a:t>
          </a:r>
          <a:r>
            <a:rPr lang="de-AT" sz="1600" b="1" kern="1200" dirty="0" smtClean="0">
              <a:solidFill>
                <a:srgbClr val="FF9900"/>
              </a:solidFill>
            </a:rPr>
            <a:t> für die Nutzer</a:t>
          </a:r>
          <a:endParaRPr lang="en-GB" sz="1600" b="1" kern="1200" dirty="0">
            <a:solidFill>
              <a:srgbClr val="FF9900"/>
            </a:solidFill>
          </a:endParaRPr>
        </a:p>
      </dsp:txBody>
      <dsp:txXfrm rot="-5400000">
        <a:off x="820415" y="5706338"/>
        <a:ext cx="8286395" cy="6874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3076363" cy="512950"/>
          </a:xfrm>
          <a:prstGeom prst="rect">
            <a:avLst/>
          </a:prstGeom>
        </p:spPr>
        <p:txBody>
          <a:bodyPr vert="horz" lIns="98984" tIns="49492" rIns="98984" bIns="49492" rtlCol="0"/>
          <a:lstStyle>
            <a:lvl1pPr algn="l">
              <a:defRPr sz="1300"/>
            </a:lvl1pPr>
          </a:lstStyle>
          <a:p>
            <a:endParaRPr lang="sl-SI"/>
          </a:p>
        </p:txBody>
      </p:sp>
      <p:sp>
        <p:nvSpPr>
          <p:cNvPr id="3" name="Označba mesta datuma 2"/>
          <p:cNvSpPr>
            <a:spLocks noGrp="1"/>
          </p:cNvSpPr>
          <p:nvPr>
            <p:ph type="dt" sz="quarter" idx="1"/>
          </p:nvPr>
        </p:nvSpPr>
        <p:spPr>
          <a:xfrm>
            <a:off x="4021294" y="0"/>
            <a:ext cx="3076363" cy="512950"/>
          </a:xfrm>
          <a:prstGeom prst="rect">
            <a:avLst/>
          </a:prstGeom>
        </p:spPr>
        <p:txBody>
          <a:bodyPr vert="horz" lIns="98984" tIns="49492" rIns="98984" bIns="49492" rtlCol="0"/>
          <a:lstStyle>
            <a:lvl1pPr algn="r">
              <a:defRPr sz="1300"/>
            </a:lvl1pPr>
          </a:lstStyle>
          <a:p>
            <a:endParaRPr lang="sl-SI" dirty="0"/>
          </a:p>
        </p:txBody>
      </p:sp>
      <p:sp>
        <p:nvSpPr>
          <p:cNvPr id="4" name="Označba mesta noge 3"/>
          <p:cNvSpPr>
            <a:spLocks noGrp="1"/>
          </p:cNvSpPr>
          <p:nvPr>
            <p:ph type="ftr" sz="quarter" idx="2"/>
          </p:nvPr>
        </p:nvSpPr>
        <p:spPr>
          <a:xfrm>
            <a:off x="0" y="9710551"/>
            <a:ext cx="3076363" cy="512949"/>
          </a:xfrm>
          <a:prstGeom prst="rect">
            <a:avLst/>
          </a:prstGeom>
        </p:spPr>
        <p:txBody>
          <a:bodyPr vert="horz" lIns="98984" tIns="49492" rIns="98984" bIns="49492" rtlCol="0" anchor="b"/>
          <a:lstStyle>
            <a:lvl1pPr algn="l">
              <a:defRPr sz="1300"/>
            </a:lvl1pPr>
          </a:lstStyle>
          <a:p>
            <a:endParaRPr lang="sl-SI"/>
          </a:p>
        </p:txBody>
      </p:sp>
      <p:sp>
        <p:nvSpPr>
          <p:cNvPr id="5" name="Označba mesta številke diapozitiva 4"/>
          <p:cNvSpPr>
            <a:spLocks noGrp="1"/>
          </p:cNvSpPr>
          <p:nvPr>
            <p:ph type="sldNum" sz="quarter" idx="3"/>
          </p:nvPr>
        </p:nvSpPr>
        <p:spPr>
          <a:xfrm>
            <a:off x="4021294" y="9710551"/>
            <a:ext cx="3076363" cy="512949"/>
          </a:xfrm>
          <a:prstGeom prst="rect">
            <a:avLst/>
          </a:prstGeom>
        </p:spPr>
        <p:txBody>
          <a:bodyPr vert="horz" lIns="98984" tIns="49492" rIns="98984" bIns="49492" rtlCol="0" anchor="b"/>
          <a:lstStyle>
            <a:lvl1pPr algn="r">
              <a:defRPr sz="1300"/>
            </a:lvl1pPr>
          </a:lstStyle>
          <a:p>
            <a:fld id="{4200D716-0563-4D3F-8439-FDF7E6C240D4}" type="slidenum">
              <a:rPr lang="sl-SI" smtClean="0"/>
              <a:pPr/>
              <a:t>‹Nr.›</a:t>
            </a:fld>
            <a:endParaRPr lang="sl-SI" dirty="0" smtClean="0"/>
          </a:p>
          <a:p>
            <a:r>
              <a:rPr lang="sl-SI" dirty="0" smtClean="0"/>
              <a:t>© B. </a:t>
            </a:r>
            <a:r>
              <a:rPr lang="sl-SI" dirty="0" err="1" smtClean="0"/>
              <a:t>LIkar</a:t>
            </a:r>
            <a:endParaRPr lang="sl-SI" dirty="0"/>
          </a:p>
        </p:txBody>
      </p:sp>
    </p:spTree>
    <p:extLst>
      <p:ext uri="{BB962C8B-B14F-4D97-AF65-F5344CB8AC3E}">
        <p14:creationId xmlns:p14="http://schemas.microsoft.com/office/powerpoint/2010/main" val="43565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363" cy="512950"/>
          </a:xfrm>
          <a:prstGeom prst="rect">
            <a:avLst/>
          </a:prstGeom>
        </p:spPr>
        <p:txBody>
          <a:bodyPr vert="horz" lIns="98984" tIns="49492" rIns="98984" bIns="49492" rtlCol="0"/>
          <a:lstStyle>
            <a:lvl1pPr algn="l">
              <a:defRPr sz="1300"/>
            </a:lvl1pPr>
          </a:lstStyle>
          <a:p>
            <a:endParaRPr lang="en-GB" noProof="0"/>
          </a:p>
        </p:txBody>
      </p:sp>
      <p:sp>
        <p:nvSpPr>
          <p:cNvPr id="3" name="Dátum helye 2"/>
          <p:cNvSpPr>
            <a:spLocks noGrp="1"/>
          </p:cNvSpPr>
          <p:nvPr>
            <p:ph type="dt" idx="1"/>
          </p:nvPr>
        </p:nvSpPr>
        <p:spPr>
          <a:xfrm>
            <a:off x="4021294" y="0"/>
            <a:ext cx="3076363" cy="512950"/>
          </a:xfrm>
          <a:prstGeom prst="rect">
            <a:avLst/>
          </a:prstGeom>
        </p:spPr>
        <p:txBody>
          <a:bodyPr vert="horz" lIns="98984" tIns="49492" rIns="98984" bIns="49492" rtlCol="0"/>
          <a:lstStyle>
            <a:lvl1pPr algn="r">
              <a:defRPr sz="1300"/>
            </a:lvl1pPr>
          </a:lstStyle>
          <a:p>
            <a:fld id="{7D6AC242-29AA-4844-BF2D-23DE426A8B69}" type="datetimeFigureOut">
              <a:rPr lang="en-GB" noProof="0" smtClean="0"/>
              <a:pPr/>
              <a:t>05/10/2017</a:t>
            </a:fld>
            <a:endParaRPr lang="en-GB" noProof="0"/>
          </a:p>
        </p:txBody>
      </p:sp>
      <p:sp>
        <p:nvSpPr>
          <p:cNvPr id="4" name="Diakép helye 3"/>
          <p:cNvSpPr>
            <a:spLocks noGrp="1" noRot="1" noChangeAspect="1"/>
          </p:cNvSpPr>
          <p:nvPr>
            <p:ph type="sldImg" idx="2"/>
          </p:nvPr>
        </p:nvSpPr>
        <p:spPr>
          <a:xfrm>
            <a:off x="482600" y="1277938"/>
            <a:ext cx="6134100" cy="3451225"/>
          </a:xfrm>
          <a:prstGeom prst="rect">
            <a:avLst/>
          </a:prstGeom>
          <a:noFill/>
          <a:ln w="12700">
            <a:solidFill>
              <a:prstClr val="black"/>
            </a:solidFill>
          </a:ln>
        </p:spPr>
        <p:txBody>
          <a:bodyPr vert="horz" lIns="98984" tIns="49492" rIns="98984" bIns="49492" rtlCol="0" anchor="ctr"/>
          <a:lstStyle/>
          <a:p>
            <a:endParaRPr lang="en-GB" noProof="0"/>
          </a:p>
        </p:txBody>
      </p:sp>
      <p:sp>
        <p:nvSpPr>
          <p:cNvPr id="5" name="Jegyzetek helye 4"/>
          <p:cNvSpPr>
            <a:spLocks noGrp="1"/>
          </p:cNvSpPr>
          <p:nvPr>
            <p:ph type="body" sz="quarter" idx="3"/>
          </p:nvPr>
        </p:nvSpPr>
        <p:spPr>
          <a:xfrm>
            <a:off x="709930" y="4920059"/>
            <a:ext cx="5679440" cy="4025503"/>
          </a:xfrm>
          <a:prstGeom prst="rect">
            <a:avLst/>
          </a:prstGeom>
        </p:spPr>
        <p:txBody>
          <a:bodyPr vert="horz" lIns="98984" tIns="49492" rIns="98984" bIns="49492" rtlCol="0"/>
          <a:lstStyle/>
          <a:p>
            <a:pPr lvl="0"/>
            <a:r>
              <a:rPr lang="en-GB" noProof="0" dirty="0" err="1" smtClean="0"/>
              <a:t>Mintaszöveg</a:t>
            </a:r>
            <a:r>
              <a:rPr lang="en-GB" noProof="0" dirty="0" smtClean="0"/>
              <a:t> </a:t>
            </a:r>
            <a:r>
              <a:rPr lang="en-GB" noProof="0" dirty="0" err="1" smtClean="0"/>
              <a:t>szerkesztése</a:t>
            </a:r>
            <a:endParaRPr lang="en-GB" noProof="0" dirty="0" smtClean="0"/>
          </a:p>
          <a:p>
            <a:pPr lvl="1"/>
            <a:r>
              <a:rPr lang="en-GB" noProof="0" dirty="0" err="1" smtClean="0"/>
              <a:t>Második</a:t>
            </a:r>
            <a:r>
              <a:rPr lang="en-GB" noProof="0" dirty="0" smtClean="0"/>
              <a:t> </a:t>
            </a:r>
            <a:r>
              <a:rPr lang="en-GB" noProof="0" dirty="0" err="1" smtClean="0"/>
              <a:t>szint</a:t>
            </a:r>
            <a:endParaRPr lang="en-GB" noProof="0" dirty="0" smtClean="0"/>
          </a:p>
          <a:p>
            <a:pPr lvl="2"/>
            <a:r>
              <a:rPr lang="en-GB" noProof="0" dirty="0" err="1" smtClean="0"/>
              <a:t>Harmadik</a:t>
            </a:r>
            <a:r>
              <a:rPr lang="en-GB" noProof="0" dirty="0" smtClean="0"/>
              <a:t> </a:t>
            </a:r>
            <a:r>
              <a:rPr lang="en-GB" noProof="0" dirty="0" err="1" smtClean="0"/>
              <a:t>szint</a:t>
            </a:r>
            <a:endParaRPr lang="en-GB" noProof="0" dirty="0" smtClean="0"/>
          </a:p>
          <a:p>
            <a:pPr lvl="3"/>
            <a:r>
              <a:rPr lang="en-GB" noProof="0" dirty="0" err="1" smtClean="0"/>
              <a:t>Negyedik</a:t>
            </a:r>
            <a:r>
              <a:rPr lang="en-GB" noProof="0" dirty="0" smtClean="0"/>
              <a:t> </a:t>
            </a:r>
            <a:r>
              <a:rPr lang="en-GB" noProof="0" dirty="0" err="1" smtClean="0"/>
              <a:t>szint</a:t>
            </a:r>
            <a:endParaRPr lang="en-GB" noProof="0" dirty="0" smtClean="0"/>
          </a:p>
          <a:p>
            <a:pPr lvl="4"/>
            <a:r>
              <a:rPr lang="en-GB" noProof="0" dirty="0" err="1" smtClean="0"/>
              <a:t>Ötödik</a:t>
            </a:r>
            <a:r>
              <a:rPr lang="en-GB" noProof="0" dirty="0" smtClean="0"/>
              <a:t> </a:t>
            </a:r>
            <a:r>
              <a:rPr lang="en-GB" noProof="0" dirty="0" err="1" smtClean="0"/>
              <a:t>szint</a:t>
            </a:r>
            <a:endParaRPr lang="en-GB" noProof="0" dirty="0"/>
          </a:p>
        </p:txBody>
      </p:sp>
      <p:sp>
        <p:nvSpPr>
          <p:cNvPr id="6" name="Élőláb helye 5"/>
          <p:cNvSpPr>
            <a:spLocks noGrp="1"/>
          </p:cNvSpPr>
          <p:nvPr>
            <p:ph type="ftr" sz="quarter" idx="4"/>
          </p:nvPr>
        </p:nvSpPr>
        <p:spPr>
          <a:xfrm>
            <a:off x="0" y="9710551"/>
            <a:ext cx="3076363" cy="512949"/>
          </a:xfrm>
          <a:prstGeom prst="rect">
            <a:avLst/>
          </a:prstGeom>
        </p:spPr>
        <p:txBody>
          <a:bodyPr vert="horz" lIns="98984" tIns="49492" rIns="98984" bIns="49492" rtlCol="0" anchor="b"/>
          <a:lstStyle>
            <a:lvl1pPr algn="l">
              <a:defRPr sz="1300"/>
            </a:lvl1pPr>
          </a:lstStyle>
          <a:p>
            <a:endParaRPr lang="en-GB" noProof="0"/>
          </a:p>
        </p:txBody>
      </p:sp>
      <p:sp>
        <p:nvSpPr>
          <p:cNvPr id="7" name="Dia számának helye 6"/>
          <p:cNvSpPr>
            <a:spLocks noGrp="1"/>
          </p:cNvSpPr>
          <p:nvPr>
            <p:ph type="sldNum" sz="quarter" idx="5"/>
          </p:nvPr>
        </p:nvSpPr>
        <p:spPr>
          <a:xfrm>
            <a:off x="4021294" y="9710551"/>
            <a:ext cx="3076363" cy="512949"/>
          </a:xfrm>
          <a:prstGeom prst="rect">
            <a:avLst/>
          </a:prstGeom>
        </p:spPr>
        <p:txBody>
          <a:bodyPr vert="horz" lIns="98984" tIns="49492" rIns="98984" bIns="49492" rtlCol="0" anchor="b"/>
          <a:lstStyle>
            <a:lvl1pPr algn="r">
              <a:defRPr sz="1300"/>
            </a:lvl1pPr>
          </a:lstStyle>
          <a:p>
            <a:fld id="{79A472E4-E8CF-4752-8D89-CC6C7CAD9C51}" type="slidenum">
              <a:rPr lang="en-GB" noProof="0" smtClean="0"/>
              <a:pPr/>
              <a:t>‹Nr.›</a:t>
            </a:fld>
            <a:endParaRPr lang="en-GB" noProof="0"/>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defTabSz="989838">
              <a:defRPr/>
            </a:pPr>
            <a:r>
              <a:rPr lang="de-AT" noProof="0" dirty="0" smtClean="0"/>
              <a:t>Folgende Themen werden vorgestellt: </a:t>
            </a:r>
          </a:p>
          <a:p>
            <a:pPr defTabSz="989838">
              <a:defRPr/>
            </a:pPr>
            <a:r>
              <a:rPr lang="de-AT" noProof="0" dirty="0" smtClean="0"/>
              <a:t>Forschungs- und Entwicklungsarbeiten</a:t>
            </a:r>
          </a:p>
          <a:p>
            <a:pPr defTabSz="989838">
              <a:defRPr/>
            </a:pPr>
            <a:r>
              <a:rPr lang="de-AT" noProof="0" dirty="0" smtClean="0"/>
              <a:t>Prototypenbau</a:t>
            </a:r>
          </a:p>
          <a:p>
            <a:pPr defTabSz="989838">
              <a:defRPr/>
            </a:pPr>
            <a:r>
              <a:rPr lang="de-AT" noProof="0" dirty="0" smtClean="0"/>
              <a:t>und Präsentation</a:t>
            </a:r>
          </a:p>
        </p:txBody>
      </p:sp>
      <p:sp>
        <p:nvSpPr>
          <p:cNvPr id="4" name="Dia számának helye 3"/>
          <p:cNvSpPr>
            <a:spLocks noGrp="1"/>
          </p:cNvSpPr>
          <p:nvPr>
            <p:ph type="sldNum" sz="quarter" idx="10"/>
          </p:nvPr>
        </p:nvSpPr>
        <p:spPr/>
        <p:txBody>
          <a:bodyPr/>
          <a:lstStyle/>
          <a:p>
            <a:fld id="{79A472E4-E8CF-4752-8D89-CC6C7CAD9C51}" type="slidenum">
              <a:rPr lang="hu-HU" smtClean="0"/>
              <a:pPr/>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Ograda stranske slike 1"/>
          <p:cNvSpPr>
            <a:spLocks noGrp="1" noRot="1" noChangeAspect="1" noTextEdit="1"/>
          </p:cNvSpPr>
          <p:nvPr>
            <p:ph type="sldImg"/>
          </p:nvPr>
        </p:nvSpPr>
        <p:spPr>
          <a:xfrm>
            <a:off x="-133350" y="857250"/>
            <a:ext cx="7618413" cy="4286250"/>
          </a:xfrm>
          <a:ln/>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noProof="0" dirty="0" smtClean="0"/>
              <a:t>Ein Fall erfolgreicher Innovation auf der Basis eines Flüssigkristall-Thermometers. Wenn die Temperatur normal ist, wird "OK" angezeigt; wenn sie erhöht wird. erscheint das Medizin-Logo. Die slowenische Erfindung wurde in den USA hergestellt, in China verpackt und in Slowenien montiert. </a:t>
            </a:r>
          </a:p>
          <a:p>
            <a:pPr marL="0" marR="0" indent="0" algn="l" defTabSz="914400" rtl="0" eaLnBrk="1" fontAlgn="auto" latinLnBrk="0" hangingPunct="1">
              <a:lnSpc>
                <a:spcPct val="100000"/>
              </a:lnSpc>
              <a:spcBef>
                <a:spcPts val="0"/>
              </a:spcBef>
              <a:spcAft>
                <a:spcPts val="0"/>
              </a:spcAft>
              <a:buClrTx/>
              <a:buSzTx/>
              <a:buFontTx/>
              <a:buNone/>
              <a:tabLst/>
              <a:defRPr/>
            </a:pPr>
            <a:endParaRPr lang="de-AT"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noProof="0" dirty="0" smtClean="0"/>
              <a:t>Die wichtigsten Phasen werden vorgestellt.</a:t>
            </a:r>
          </a:p>
        </p:txBody>
      </p:sp>
      <p:sp>
        <p:nvSpPr>
          <p:cNvPr id="796676" name="Ograda noge 3"/>
          <p:cNvSpPr>
            <a:spLocks noGrp="1"/>
          </p:cNvSpPr>
          <p:nvPr>
            <p:ph type="ftr" sz="quarter" idx="4"/>
          </p:nvPr>
        </p:nvSpPr>
        <p:spPr>
          <a:noFill/>
        </p:spPr>
        <p:txBody>
          <a:bodyPr/>
          <a:lstStyle/>
          <a:p>
            <a:r>
              <a:rPr lang="sl-SI" smtClean="0"/>
              <a:t>dr. Borut Likar</a:t>
            </a:r>
          </a:p>
        </p:txBody>
      </p:sp>
      <p:sp>
        <p:nvSpPr>
          <p:cNvPr id="796677" name="Ograda številke diapozitiva 4"/>
          <p:cNvSpPr>
            <a:spLocks noGrp="1"/>
          </p:cNvSpPr>
          <p:nvPr>
            <p:ph type="sldNum" sz="quarter" idx="5"/>
          </p:nvPr>
        </p:nvSpPr>
        <p:spPr>
          <a:noFill/>
        </p:spPr>
        <p:txBody>
          <a:bodyPr/>
          <a:lstStyle/>
          <a:p>
            <a:fld id="{D0E45240-8238-40BC-BF06-264CC40EC60D}" type="slidenum">
              <a:rPr lang="sl-SI" smtClean="0"/>
              <a:pPr/>
              <a:t>10</a:t>
            </a:fld>
            <a:endParaRPr lang="sl-SI" smtClean="0"/>
          </a:p>
        </p:txBody>
      </p:sp>
    </p:spTree>
    <p:extLst>
      <p:ext uri="{BB962C8B-B14F-4D97-AF65-F5344CB8AC3E}">
        <p14:creationId xmlns:p14="http://schemas.microsoft.com/office/powerpoint/2010/main" val="385252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Die </a:t>
            </a:r>
            <a:r>
              <a:rPr lang="en-GB" baseline="0" noProof="0" dirty="0" err="1" smtClean="0"/>
              <a:t>Hauptphasen</a:t>
            </a:r>
            <a:r>
              <a:rPr lang="en-GB" baseline="0" noProof="0" dirty="0" smtClean="0"/>
              <a:t> </a:t>
            </a:r>
            <a:r>
              <a:rPr lang="en-GB" baseline="0" noProof="0" dirty="0" err="1" smtClean="0"/>
              <a:t>werden</a:t>
            </a:r>
            <a:r>
              <a:rPr lang="en-GB" baseline="0" noProof="0" dirty="0" smtClean="0"/>
              <a:t> </a:t>
            </a:r>
            <a:r>
              <a:rPr lang="en-GB" baseline="0" noProof="0" dirty="0" err="1" smtClean="0"/>
              <a:t>präsentiert</a:t>
            </a:r>
            <a:r>
              <a:rPr lang="en-GB" baseline="0" noProof="0" dirty="0" smtClean="0"/>
              <a:t>.</a:t>
            </a:r>
            <a:endParaRPr lang="en-GB" noProof="0" dirty="0" smtClean="0"/>
          </a:p>
          <a:p>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11</a:t>
            </a:fld>
            <a:endParaRPr lang="en-GB" noProof="0"/>
          </a:p>
        </p:txBody>
      </p:sp>
    </p:spTree>
    <p:extLst>
      <p:ext uri="{BB962C8B-B14F-4D97-AF65-F5344CB8AC3E}">
        <p14:creationId xmlns:p14="http://schemas.microsoft.com/office/powerpoint/2010/main" val="220634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Die </a:t>
            </a:r>
            <a:r>
              <a:rPr lang="en-GB" baseline="0" noProof="0" dirty="0" err="1" smtClean="0"/>
              <a:t>Hauptphasen</a:t>
            </a:r>
            <a:r>
              <a:rPr lang="en-GB" baseline="0" noProof="0" dirty="0" smtClean="0"/>
              <a:t> </a:t>
            </a:r>
            <a:r>
              <a:rPr lang="en-GB" baseline="0" noProof="0" dirty="0" err="1" smtClean="0"/>
              <a:t>werden</a:t>
            </a:r>
            <a:r>
              <a:rPr lang="en-GB" baseline="0" noProof="0" dirty="0" smtClean="0"/>
              <a:t> </a:t>
            </a:r>
            <a:r>
              <a:rPr lang="en-GB" baseline="0" noProof="0" dirty="0" err="1" smtClean="0"/>
              <a:t>präsentiert</a:t>
            </a:r>
            <a:r>
              <a:rPr lang="en-GB" baseline="0" noProof="0" dirty="0" smtClean="0"/>
              <a:t>.</a:t>
            </a:r>
            <a:endParaRPr lang="en-GB" noProof="0" dirty="0" smtClean="0"/>
          </a:p>
          <a:p>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12</a:t>
            </a:fld>
            <a:endParaRPr lang="en-GB" noProof="0"/>
          </a:p>
        </p:txBody>
      </p:sp>
    </p:spTree>
    <p:extLst>
      <p:ext uri="{BB962C8B-B14F-4D97-AF65-F5344CB8AC3E}">
        <p14:creationId xmlns:p14="http://schemas.microsoft.com/office/powerpoint/2010/main" val="68190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Die </a:t>
            </a:r>
            <a:r>
              <a:rPr lang="en-GB" baseline="0" noProof="0" dirty="0" err="1" smtClean="0"/>
              <a:t>Hauptphasen</a:t>
            </a:r>
            <a:r>
              <a:rPr lang="en-GB" baseline="0" noProof="0" dirty="0" smtClean="0"/>
              <a:t> </a:t>
            </a:r>
            <a:r>
              <a:rPr lang="en-GB" baseline="0" noProof="0" dirty="0" err="1" smtClean="0"/>
              <a:t>werden</a:t>
            </a:r>
            <a:r>
              <a:rPr lang="en-GB" baseline="0" noProof="0" dirty="0" smtClean="0"/>
              <a:t> </a:t>
            </a:r>
            <a:r>
              <a:rPr lang="en-GB" baseline="0" noProof="0" dirty="0" err="1" smtClean="0"/>
              <a:t>präsentiert</a:t>
            </a:r>
            <a:r>
              <a:rPr lang="en-GB" baseline="0" noProof="0" dirty="0" smtClean="0"/>
              <a:t>.</a:t>
            </a:r>
            <a:endParaRPr lang="en-GB" noProof="0" dirty="0" smtClean="0"/>
          </a:p>
          <a:p>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13</a:t>
            </a:fld>
            <a:endParaRPr lang="en-GB" noProof="0"/>
          </a:p>
        </p:txBody>
      </p:sp>
    </p:spTree>
    <p:extLst>
      <p:ext uri="{BB962C8B-B14F-4D97-AF65-F5344CB8AC3E}">
        <p14:creationId xmlns:p14="http://schemas.microsoft.com/office/powerpoint/2010/main" val="109704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Die </a:t>
            </a:r>
            <a:r>
              <a:rPr lang="en-GB" baseline="0" noProof="0" dirty="0" err="1" smtClean="0"/>
              <a:t>Hauptphasen</a:t>
            </a:r>
            <a:r>
              <a:rPr lang="en-GB" baseline="0" noProof="0" dirty="0" smtClean="0"/>
              <a:t> </a:t>
            </a:r>
            <a:r>
              <a:rPr lang="en-GB" baseline="0" noProof="0" dirty="0" err="1" smtClean="0"/>
              <a:t>werden</a:t>
            </a:r>
            <a:r>
              <a:rPr lang="en-GB" baseline="0" noProof="0" dirty="0" smtClean="0"/>
              <a:t> </a:t>
            </a:r>
            <a:r>
              <a:rPr lang="en-GB" baseline="0" noProof="0" dirty="0" err="1" smtClean="0"/>
              <a:t>präsentiert</a:t>
            </a:r>
            <a:r>
              <a:rPr lang="en-GB" baseline="0" noProof="0" dirty="0" smtClean="0"/>
              <a:t>.</a:t>
            </a:r>
            <a:endParaRPr lang="en-GB" noProof="0" dirty="0" smtClean="0"/>
          </a:p>
          <a:p>
            <a:endParaRPr lang="en-GB" noProof="0" dirty="0" smtClean="0"/>
          </a:p>
          <a:p>
            <a:r>
              <a:rPr lang="en-GB" noProof="0" dirty="0" err="1" smtClean="0"/>
              <a:t>Es</a:t>
            </a:r>
            <a:r>
              <a:rPr lang="en-GB" noProof="0" dirty="0" smtClean="0"/>
              <a:t> </a:t>
            </a:r>
            <a:r>
              <a:rPr lang="en-GB" noProof="0" dirty="0" err="1" smtClean="0"/>
              <a:t>soll</a:t>
            </a:r>
            <a:r>
              <a:rPr lang="en-GB" noProof="0" dirty="0" smtClean="0"/>
              <a:t> an</a:t>
            </a:r>
            <a:r>
              <a:rPr lang="en-GB" baseline="0" noProof="0" dirty="0" smtClean="0"/>
              <a:t> </a:t>
            </a:r>
            <a:r>
              <a:rPr lang="en-GB" baseline="0" noProof="0" dirty="0" err="1" smtClean="0"/>
              <a:t>dieser</a:t>
            </a:r>
            <a:r>
              <a:rPr lang="en-GB" baseline="0" noProof="0" dirty="0" smtClean="0"/>
              <a:t> </a:t>
            </a:r>
            <a:r>
              <a:rPr lang="en-GB" baseline="0" noProof="0" dirty="0" err="1" smtClean="0"/>
              <a:t>Stelle</a:t>
            </a:r>
            <a:r>
              <a:rPr lang="en-GB" baseline="0" noProof="0" dirty="0" smtClean="0"/>
              <a:t> </a:t>
            </a:r>
            <a:r>
              <a:rPr lang="en-GB" baseline="0" noProof="0" dirty="0" err="1" smtClean="0"/>
              <a:t>nicht</a:t>
            </a:r>
            <a:r>
              <a:rPr lang="en-GB" baseline="0" noProof="0" dirty="0" smtClean="0"/>
              <a:t> </a:t>
            </a:r>
            <a:r>
              <a:rPr lang="en-GB" baseline="0" noProof="0" dirty="0" err="1" smtClean="0"/>
              <a:t>unerwähnt</a:t>
            </a:r>
            <a:r>
              <a:rPr lang="en-GB" baseline="0" noProof="0" dirty="0" smtClean="0"/>
              <a:t> </a:t>
            </a:r>
            <a:r>
              <a:rPr lang="en-GB" baseline="0" noProof="0" dirty="0" err="1" smtClean="0"/>
              <a:t>bleiben</a:t>
            </a:r>
            <a:r>
              <a:rPr lang="en-GB" baseline="0" noProof="0" dirty="0" smtClean="0"/>
              <a:t>, </a:t>
            </a:r>
            <a:r>
              <a:rPr lang="en-GB" baseline="0" noProof="0" dirty="0" err="1" smtClean="0"/>
              <a:t>dass</a:t>
            </a:r>
            <a:r>
              <a:rPr lang="en-GB" baseline="0" noProof="0" dirty="0" smtClean="0"/>
              <a:t> das </a:t>
            </a:r>
            <a:r>
              <a:rPr lang="en-GB" baseline="0" noProof="0" dirty="0" err="1" smtClean="0"/>
              <a:t>Projekt</a:t>
            </a:r>
            <a:r>
              <a:rPr lang="en-GB" baseline="0" noProof="0" dirty="0" smtClean="0"/>
              <a:t> </a:t>
            </a:r>
            <a:r>
              <a:rPr lang="en-GB" baseline="0" noProof="0" dirty="0" err="1" smtClean="0"/>
              <a:t>vor</a:t>
            </a:r>
            <a:r>
              <a:rPr lang="en-GB" baseline="0" noProof="0" dirty="0" smtClean="0"/>
              <a:t> </a:t>
            </a:r>
            <a:r>
              <a:rPr lang="en-GB" baseline="0" noProof="0" dirty="0" err="1" smtClean="0"/>
              <a:t>einigen</a:t>
            </a:r>
            <a:r>
              <a:rPr lang="en-GB" baseline="0" noProof="0" dirty="0" smtClean="0"/>
              <a:t> </a:t>
            </a:r>
            <a:r>
              <a:rPr lang="en-GB" baseline="0" noProof="0" dirty="0" err="1" smtClean="0"/>
              <a:t>Monaten</a:t>
            </a:r>
            <a:r>
              <a:rPr lang="en-GB" baseline="0" noProof="0" dirty="0" smtClean="0"/>
              <a:t> </a:t>
            </a:r>
            <a:r>
              <a:rPr lang="en-GB" baseline="0" noProof="0" dirty="0" err="1" smtClean="0"/>
              <a:t>abgeschlossen</a:t>
            </a:r>
            <a:r>
              <a:rPr lang="en-GB" baseline="0" noProof="0" dirty="0" smtClean="0"/>
              <a:t> </a:t>
            </a:r>
            <a:r>
              <a:rPr lang="en-GB" baseline="0" noProof="0" dirty="0" err="1" smtClean="0"/>
              <a:t>wurde</a:t>
            </a:r>
            <a:r>
              <a:rPr lang="en-GB" baseline="0" noProof="0" dirty="0" smtClean="0"/>
              <a:t>. </a:t>
            </a:r>
            <a:r>
              <a:rPr lang="de-AT" baseline="0" noProof="0" dirty="0" smtClean="0"/>
              <a:t>Die Grundideen und Präsentation vor dem Anwender (Bayer), die finale Lieferung.</a:t>
            </a:r>
          </a:p>
          <a:p>
            <a:r>
              <a:rPr lang="de-AT" baseline="0" noProof="0" dirty="0" smtClean="0"/>
              <a:t>Da der nächste Kunde LEK (heute Teil von Sandoz) war, waren die Mengen und finanziellen Ergebnisse aufgrund der Märkte von SE Europa deutlich größer. </a:t>
            </a:r>
          </a:p>
        </p:txBody>
      </p:sp>
      <p:sp>
        <p:nvSpPr>
          <p:cNvPr id="4" name="Označba mesta noge 3"/>
          <p:cNvSpPr>
            <a:spLocks noGrp="1"/>
          </p:cNvSpPr>
          <p:nvPr>
            <p:ph type="ftr" sz="quarter" idx="10"/>
          </p:nvPr>
        </p:nvSpPr>
        <p:spPr/>
        <p:txBody>
          <a:bodyPr/>
          <a:lstStyle/>
          <a:p>
            <a:pPr>
              <a:defRPr/>
            </a:pPr>
            <a:r>
              <a:rPr lang="sl-SI" smtClean="0"/>
              <a:t>dr. Borut Likar</a:t>
            </a:r>
            <a:endParaRPr lang="sl-SI"/>
          </a:p>
        </p:txBody>
      </p:sp>
      <p:sp>
        <p:nvSpPr>
          <p:cNvPr id="5" name="Označba mesta številke diapozitiva 4"/>
          <p:cNvSpPr>
            <a:spLocks noGrp="1"/>
          </p:cNvSpPr>
          <p:nvPr>
            <p:ph type="sldNum" sz="quarter" idx="11"/>
          </p:nvPr>
        </p:nvSpPr>
        <p:spPr/>
        <p:txBody>
          <a:bodyPr/>
          <a:lstStyle/>
          <a:p>
            <a:pPr>
              <a:defRPr/>
            </a:pPr>
            <a:fld id="{C0887134-1CB9-40B4-B6F1-1D72231C3FE7}" type="slidenum">
              <a:rPr lang="sl-SI" smtClean="0"/>
              <a:pPr>
                <a:defRPr/>
              </a:pPr>
              <a:t>14</a:t>
            </a:fld>
            <a:endParaRPr lang="sl-SI"/>
          </a:p>
        </p:txBody>
      </p:sp>
    </p:spTree>
    <p:extLst>
      <p:ext uri="{BB962C8B-B14F-4D97-AF65-F5344CB8AC3E}">
        <p14:creationId xmlns:p14="http://schemas.microsoft.com/office/powerpoint/2010/main" val="192381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GB" noProof="0" dirty="0" smtClean="0"/>
              <a:t>In</a:t>
            </a:r>
            <a:r>
              <a:rPr lang="en-GB" baseline="0" noProof="0" dirty="0" smtClean="0"/>
              <a:t> </a:t>
            </a:r>
            <a:r>
              <a:rPr lang="en-GB" baseline="0" noProof="0" dirty="0" err="1" smtClean="0"/>
              <a:t>dieser</a:t>
            </a:r>
            <a:r>
              <a:rPr lang="en-GB" baseline="0" noProof="0" dirty="0" smtClean="0"/>
              <a:t> </a:t>
            </a:r>
            <a:r>
              <a:rPr lang="en-GB" baseline="0" noProof="0" dirty="0" err="1" smtClean="0"/>
              <a:t>Folie</a:t>
            </a:r>
            <a:r>
              <a:rPr lang="en-GB" baseline="0" noProof="0" dirty="0" smtClean="0"/>
              <a:t> </a:t>
            </a:r>
            <a:r>
              <a:rPr lang="en-GB" baseline="0" noProof="0" dirty="0" err="1" smtClean="0"/>
              <a:t>wird</a:t>
            </a:r>
            <a:r>
              <a:rPr lang="en-GB" baseline="0" noProof="0" dirty="0" smtClean="0"/>
              <a:t> </a:t>
            </a:r>
            <a:r>
              <a:rPr lang="en-GB" baseline="0" noProof="0" dirty="0" err="1" smtClean="0"/>
              <a:t>gezeigt</a:t>
            </a:r>
            <a:r>
              <a:rPr lang="en-GB" baseline="0" noProof="0" dirty="0" smtClean="0"/>
              <a:t>, </a:t>
            </a:r>
            <a:r>
              <a:rPr lang="en-GB" baseline="0" noProof="0" dirty="0" err="1" smtClean="0"/>
              <a:t>warum</a:t>
            </a:r>
            <a:r>
              <a:rPr lang="en-GB" baseline="0" noProof="0" dirty="0" smtClean="0"/>
              <a:t> </a:t>
            </a:r>
            <a:r>
              <a:rPr lang="en-GB" baseline="0" noProof="0" dirty="0" err="1" smtClean="0"/>
              <a:t>ein</a:t>
            </a:r>
            <a:r>
              <a:rPr lang="en-GB" baseline="0" noProof="0" dirty="0" smtClean="0"/>
              <a:t> </a:t>
            </a:r>
            <a:r>
              <a:rPr lang="en-GB" baseline="0" noProof="0" dirty="0" err="1" smtClean="0"/>
              <a:t>Prototyp</a:t>
            </a:r>
            <a:r>
              <a:rPr lang="en-GB" baseline="0" noProof="0" dirty="0" smtClean="0"/>
              <a:t> </a:t>
            </a:r>
            <a:r>
              <a:rPr lang="en-GB" baseline="0" noProof="0" dirty="0" err="1" smtClean="0"/>
              <a:t>im</a:t>
            </a:r>
            <a:r>
              <a:rPr lang="en-GB" baseline="0" noProof="0" dirty="0" smtClean="0"/>
              <a:t> </a:t>
            </a:r>
            <a:r>
              <a:rPr lang="en-GB" baseline="0" noProof="0" dirty="0" err="1" smtClean="0"/>
              <a:t>Lauf</a:t>
            </a:r>
            <a:r>
              <a:rPr lang="en-GB" baseline="0" noProof="0" dirty="0" smtClean="0"/>
              <a:t> des </a:t>
            </a:r>
            <a:r>
              <a:rPr lang="en-GB" baseline="0" noProof="0" dirty="0" err="1" smtClean="0"/>
              <a:t>Zyklus</a:t>
            </a:r>
            <a:r>
              <a:rPr lang="en-GB" baseline="0" noProof="0" dirty="0" smtClean="0"/>
              <a:t> der </a:t>
            </a:r>
            <a:r>
              <a:rPr lang="en-GB" baseline="0" noProof="0" dirty="0" err="1" smtClean="0"/>
              <a:t>Innovationsentwicklung</a:t>
            </a:r>
            <a:r>
              <a:rPr lang="en-GB" baseline="0" noProof="0" dirty="0" smtClean="0"/>
              <a:t> </a:t>
            </a:r>
            <a:r>
              <a:rPr lang="en-GB" baseline="0" noProof="0" dirty="0" err="1" smtClean="0"/>
              <a:t>notwendig</a:t>
            </a:r>
            <a:r>
              <a:rPr lang="en-GB" baseline="0" noProof="0" dirty="0" smtClean="0"/>
              <a:t> </a:t>
            </a:r>
            <a:r>
              <a:rPr lang="en-GB" baseline="0" noProof="0" dirty="0" err="1" smtClean="0"/>
              <a:t>ist</a:t>
            </a:r>
            <a:r>
              <a:rPr lang="en-GB" baseline="0" noProof="0" dirty="0" smtClean="0"/>
              <a:t>. </a:t>
            </a:r>
            <a:endParaRPr lang="en-GB" noProof="0" dirty="0"/>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15</a:t>
            </a:fld>
            <a:endParaRPr lang="sl-SI"/>
          </a:p>
        </p:txBody>
      </p:sp>
    </p:spTree>
    <p:extLst>
      <p:ext uri="{BB962C8B-B14F-4D97-AF65-F5344CB8AC3E}">
        <p14:creationId xmlns:p14="http://schemas.microsoft.com/office/powerpoint/2010/main" val="164032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GB" noProof="0" dirty="0" smtClean="0"/>
              <a:t>In</a:t>
            </a:r>
            <a:r>
              <a:rPr lang="en-GB" baseline="0" noProof="0" dirty="0" smtClean="0"/>
              <a:t> </a:t>
            </a:r>
            <a:r>
              <a:rPr lang="en-GB" baseline="0" noProof="0" dirty="0" err="1" smtClean="0"/>
              <a:t>dieser</a:t>
            </a:r>
            <a:r>
              <a:rPr lang="en-GB" baseline="0" noProof="0" dirty="0" smtClean="0"/>
              <a:t> </a:t>
            </a:r>
            <a:r>
              <a:rPr lang="en-GB" baseline="0" noProof="0" dirty="0" err="1" smtClean="0"/>
              <a:t>Folie</a:t>
            </a:r>
            <a:r>
              <a:rPr lang="en-GB" baseline="0" noProof="0" dirty="0" smtClean="0"/>
              <a:t> </a:t>
            </a:r>
            <a:r>
              <a:rPr lang="en-GB" baseline="0" noProof="0" dirty="0" err="1" smtClean="0"/>
              <a:t>wird</a:t>
            </a:r>
            <a:r>
              <a:rPr lang="en-GB" baseline="0" noProof="0" dirty="0" smtClean="0"/>
              <a:t> </a:t>
            </a:r>
            <a:r>
              <a:rPr lang="en-GB" baseline="0" noProof="0" dirty="0" err="1" smtClean="0"/>
              <a:t>gezeigt</a:t>
            </a:r>
            <a:r>
              <a:rPr lang="en-GB" baseline="0" noProof="0" dirty="0" smtClean="0"/>
              <a:t>, </a:t>
            </a:r>
            <a:r>
              <a:rPr lang="en-GB" baseline="0" noProof="0" dirty="0" err="1" smtClean="0"/>
              <a:t>warum</a:t>
            </a:r>
            <a:r>
              <a:rPr lang="en-GB" baseline="0" noProof="0" dirty="0" smtClean="0"/>
              <a:t> </a:t>
            </a:r>
            <a:r>
              <a:rPr lang="en-GB" baseline="0" noProof="0" dirty="0" err="1" smtClean="0"/>
              <a:t>ein</a:t>
            </a:r>
            <a:r>
              <a:rPr lang="en-GB" baseline="0" noProof="0" dirty="0" smtClean="0"/>
              <a:t> </a:t>
            </a:r>
            <a:r>
              <a:rPr lang="en-GB" baseline="0" noProof="0" dirty="0" err="1" smtClean="0"/>
              <a:t>Prototyp</a:t>
            </a:r>
            <a:r>
              <a:rPr lang="en-GB" baseline="0" noProof="0" dirty="0" smtClean="0"/>
              <a:t> </a:t>
            </a:r>
            <a:r>
              <a:rPr lang="en-GB" baseline="0" noProof="0" dirty="0" err="1" smtClean="0"/>
              <a:t>im</a:t>
            </a:r>
            <a:r>
              <a:rPr lang="en-GB" baseline="0" noProof="0" dirty="0" smtClean="0"/>
              <a:t> </a:t>
            </a:r>
            <a:r>
              <a:rPr lang="en-GB" baseline="0" noProof="0" dirty="0" err="1" smtClean="0"/>
              <a:t>Lauf</a:t>
            </a:r>
            <a:r>
              <a:rPr lang="en-GB" baseline="0" noProof="0" dirty="0" smtClean="0"/>
              <a:t> des </a:t>
            </a:r>
            <a:r>
              <a:rPr lang="en-GB" baseline="0" noProof="0" dirty="0" err="1" smtClean="0"/>
              <a:t>Zyklus</a:t>
            </a:r>
            <a:r>
              <a:rPr lang="en-GB" baseline="0" noProof="0" dirty="0" smtClean="0"/>
              <a:t> der </a:t>
            </a:r>
            <a:r>
              <a:rPr lang="en-GB" baseline="0" noProof="0" dirty="0" err="1" smtClean="0"/>
              <a:t>Innovationsentwicklung</a:t>
            </a:r>
            <a:r>
              <a:rPr lang="en-GB" baseline="0" noProof="0" dirty="0" smtClean="0"/>
              <a:t> </a:t>
            </a:r>
            <a:r>
              <a:rPr lang="en-GB" baseline="0" noProof="0" dirty="0" err="1" smtClean="0"/>
              <a:t>notwendig</a:t>
            </a:r>
            <a:r>
              <a:rPr lang="en-GB" baseline="0" noProof="0" dirty="0" smtClean="0"/>
              <a:t> </a:t>
            </a:r>
            <a:r>
              <a:rPr lang="en-GB" baseline="0" noProof="0" dirty="0" err="1" smtClean="0"/>
              <a:t>ist</a:t>
            </a:r>
            <a:r>
              <a:rPr lang="en-GB" baseline="0" noProof="0" dirty="0" smtClean="0"/>
              <a:t>. </a:t>
            </a:r>
            <a:endParaRPr lang="en-GB" noProof="0" dirty="0"/>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16</a:t>
            </a:fld>
            <a:endParaRPr lang="sl-SI"/>
          </a:p>
        </p:txBody>
      </p:sp>
    </p:spTree>
    <p:extLst>
      <p:ext uri="{BB962C8B-B14F-4D97-AF65-F5344CB8AC3E}">
        <p14:creationId xmlns:p14="http://schemas.microsoft.com/office/powerpoint/2010/main" val="356175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Auf</a:t>
            </a:r>
            <a:r>
              <a:rPr lang="en-GB" baseline="0" noProof="0" dirty="0" smtClean="0"/>
              <a:t> </a:t>
            </a:r>
            <a:r>
              <a:rPr lang="en-GB" baseline="0" noProof="0" dirty="0" err="1" smtClean="0"/>
              <a:t>dieser</a:t>
            </a:r>
            <a:r>
              <a:rPr lang="en-GB" baseline="0" noProof="0" dirty="0" smtClean="0"/>
              <a:t> </a:t>
            </a:r>
            <a:r>
              <a:rPr lang="en-GB" baseline="0" noProof="0" dirty="0" err="1" smtClean="0"/>
              <a:t>Folie</a:t>
            </a:r>
            <a:r>
              <a:rPr lang="en-GB" baseline="0" noProof="0" dirty="0" smtClean="0"/>
              <a:t> </a:t>
            </a:r>
            <a:r>
              <a:rPr lang="en-GB" baseline="0" noProof="0" dirty="0" err="1" smtClean="0"/>
              <a:t>wird</a:t>
            </a:r>
            <a:r>
              <a:rPr lang="en-GB" baseline="0" noProof="0" dirty="0" smtClean="0"/>
              <a:t> das </a:t>
            </a:r>
            <a:r>
              <a:rPr lang="en-GB" baseline="0" noProof="0" dirty="0" err="1" smtClean="0"/>
              <a:t>Hauptaugenmerk</a:t>
            </a:r>
            <a:r>
              <a:rPr lang="en-GB" baseline="0" noProof="0" dirty="0" smtClean="0"/>
              <a:t> des </a:t>
            </a:r>
            <a:r>
              <a:rPr lang="en-GB" baseline="0" noProof="0" dirty="0" err="1" smtClean="0"/>
              <a:t>Erfinders</a:t>
            </a:r>
            <a:r>
              <a:rPr lang="en-GB" baseline="0" noProof="0" dirty="0" smtClean="0"/>
              <a:t> in den </a:t>
            </a:r>
            <a:r>
              <a:rPr lang="en-GB" baseline="0" noProof="0" dirty="0" err="1" smtClean="0"/>
              <a:t>verschiedenen</a:t>
            </a:r>
            <a:r>
              <a:rPr lang="en-GB" baseline="0" noProof="0" dirty="0" smtClean="0"/>
              <a:t> </a:t>
            </a:r>
            <a:r>
              <a:rPr lang="en-GB" baseline="0" noProof="0" dirty="0" err="1" smtClean="0"/>
              <a:t>Phasen</a:t>
            </a:r>
            <a:r>
              <a:rPr lang="en-GB" baseline="0" noProof="0" dirty="0" smtClean="0"/>
              <a:t> des </a:t>
            </a:r>
            <a:r>
              <a:rPr lang="en-GB" baseline="0" noProof="0" dirty="0" err="1" smtClean="0"/>
              <a:t>Innnovtionsproesses</a:t>
            </a:r>
            <a:r>
              <a:rPr lang="en-GB" baseline="0" noProof="0" dirty="0" smtClean="0"/>
              <a:t> </a:t>
            </a:r>
            <a:r>
              <a:rPr lang="en-GB" baseline="0" noProof="0" dirty="0" err="1" smtClean="0"/>
              <a:t>betrachtet</a:t>
            </a:r>
            <a:r>
              <a:rPr lang="en-GB" baseline="0" noProof="0" dirty="0" smtClean="0"/>
              <a:t>: </a:t>
            </a:r>
            <a:r>
              <a:rPr lang="en-GB" baseline="0" noProof="0" dirty="0" err="1" smtClean="0"/>
              <a:t>Forschung</a:t>
            </a:r>
            <a:r>
              <a:rPr lang="en-GB" baseline="0" noProof="0" dirty="0" smtClean="0"/>
              <a:t>, </a:t>
            </a:r>
            <a:r>
              <a:rPr lang="en-GB" baseline="0" noProof="0" dirty="0" err="1" smtClean="0"/>
              <a:t>Konzipierung</a:t>
            </a:r>
            <a:r>
              <a:rPr lang="en-GB" baseline="0" noProof="0" dirty="0" smtClean="0"/>
              <a:t> des </a:t>
            </a:r>
            <a:r>
              <a:rPr lang="en-GB" baseline="0" noProof="0" dirty="0" err="1" smtClean="0"/>
              <a:t>Prototypen</a:t>
            </a:r>
            <a:r>
              <a:rPr lang="en-GB" baseline="0" noProof="0" dirty="0" smtClean="0"/>
              <a:t>, Design. </a:t>
            </a:r>
            <a:r>
              <a:rPr lang="de-AT" baseline="0" noProof="0" dirty="0" smtClean="0"/>
              <a:t>Der Prototyp zwingt den Erfinder zur Konzentration. Bevor der Prototyp nicht getestet ist, lohnt es sich nicht, mit dem endgültigen Design des Produkts zu beginnen.</a:t>
            </a:r>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17</a:t>
            </a:fld>
            <a:endParaRPr lang="sl-SI"/>
          </a:p>
        </p:txBody>
      </p:sp>
    </p:spTree>
    <p:extLst>
      <p:ext uri="{BB962C8B-B14F-4D97-AF65-F5344CB8AC3E}">
        <p14:creationId xmlns:p14="http://schemas.microsoft.com/office/powerpoint/2010/main" val="90101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Grundkonzepte der</a:t>
            </a:r>
            <a:r>
              <a:rPr lang="de-AT" baseline="0" noProof="0" dirty="0" smtClean="0"/>
              <a:t> Prototypherstellung: </a:t>
            </a:r>
            <a:r>
              <a:rPr lang="de-AT" noProof="0" dirty="0" smtClean="0"/>
              <a:t> </a:t>
            </a:r>
          </a:p>
          <a:p>
            <a:r>
              <a:rPr lang="de-AT" noProof="0" dirty="0" smtClean="0"/>
              <a:t>+ handlungsorientiert sein</a:t>
            </a:r>
          </a:p>
          <a:p>
            <a:r>
              <a:rPr lang="de-AT" noProof="0" dirty="0" smtClean="0"/>
              <a:t>+ Zusammenarbeit (auch bezogen auf das nächste Ausbildungselement </a:t>
            </a:r>
            <a:r>
              <a:rPr lang="de-AT" noProof="0" dirty="0" err="1" smtClean="0"/>
              <a:t>Multidisziplinarität</a:t>
            </a:r>
            <a:r>
              <a:rPr lang="de-AT" noProof="0" dirty="0" smtClean="0"/>
              <a:t>)</a:t>
            </a:r>
          </a:p>
          <a:p>
            <a:r>
              <a:rPr lang="de-AT" noProof="0" dirty="0" smtClean="0"/>
              <a:t>+ nicht nur die Idee erklären - einen Prototypen anfertigen und bei Endverbrauchern zeigen/testen</a:t>
            </a:r>
          </a:p>
          <a:p>
            <a:r>
              <a:rPr lang="de-AT" noProof="0" dirty="0" smtClean="0"/>
              <a:t>+ Versuchen Sie, Ihre Idee mit experimentellem Ansatz zu verbessern - schauen Sie sich auch die nächsten Folien an</a:t>
            </a:r>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19</a:t>
            </a:fld>
            <a:endParaRPr lang="sl-SI"/>
          </a:p>
        </p:txBody>
      </p:sp>
    </p:spTree>
    <p:extLst>
      <p:ext uri="{BB962C8B-B14F-4D97-AF65-F5344CB8AC3E}">
        <p14:creationId xmlns:p14="http://schemas.microsoft.com/office/powerpoint/2010/main" val="278245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Einer der modernen Ansätze, die sich mit dem Innovationsprozess von Ideen auseinandersetzen, ist Designorientiertes</a:t>
            </a:r>
            <a:r>
              <a:rPr lang="de-AT" baseline="0" noProof="0" dirty="0" smtClean="0"/>
              <a:t> Denken, engl. </a:t>
            </a:r>
            <a:r>
              <a:rPr lang="de-AT" noProof="0" dirty="0" smtClean="0"/>
              <a:t>Design </a:t>
            </a:r>
            <a:r>
              <a:rPr lang="de-AT" noProof="0" dirty="0" err="1" smtClean="0"/>
              <a:t>Thinking</a:t>
            </a:r>
            <a:r>
              <a:rPr lang="de-AT" noProof="0" dirty="0" smtClean="0"/>
              <a:t> (D-Schulen). Die erste Phase wird stark betont - das Verstehen des Problems/Bedarfs des Endbenutzers. Darüber hinaus sind die auf einer der vorangegangenen Folien vorgestellten Basiskonzepte stark integriert. </a:t>
            </a:r>
          </a:p>
        </p:txBody>
      </p:sp>
      <p:sp>
        <p:nvSpPr>
          <p:cNvPr id="4" name="Ograda številke diapozitiva 3"/>
          <p:cNvSpPr>
            <a:spLocks noGrp="1"/>
          </p:cNvSpPr>
          <p:nvPr>
            <p:ph type="sldNum" sz="quarter" idx="10"/>
          </p:nvPr>
        </p:nvSpPr>
        <p:spPr/>
        <p:txBody>
          <a:bodyPr/>
          <a:lstStyle/>
          <a:p>
            <a:fld id="{79A472E4-E8CF-4752-8D89-CC6C7CAD9C51}" type="slidenum">
              <a:rPr lang="hu-HU" smtClean="0"/>
              <a:pPr/>
              <a:t>20</a:t>
            </a:fld>
            <a:endParaRPr lang="hu-HU"/>
          </a:p>
        </p:txBody>
      </p:sp>
    </p:spTree>
    <p:extLst>
      <p:ext uri="{BB962C8B-B14F-4D97-AF65-F5344CB8AC3E}">
        <p14:creationId xmlns:p14="http://schemas.microsoft.com/office/powerpoint/2010/main" val="20907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noProof="0" dirty="0" smtClean="0"/>
              <a:t>Die </a:t>
            </a:r>
            <a:r>
              <a:rPr lang="en-GB" noProof="0" dirty="0" err="1" smtClean="0"/>
              <a:t>Leistungskriterien</a:t>
            </a:r>
            <a:r>
              <a:rPr lang="en-GB" baseline="0" noProof="0" dirty="0" smtClean="0"/>
              <a:t> </a:t>
            </a:r>
            <a:r>
              <a:rPr lang="en-GB" baseline="0" noProof="0" dirty="0" err="1" smtClean="0"/>
              <a:t>werden</a:t>
            </a:r>
            <a:r>
              <a:rPr lang="en-GB" baseline="0" noProof="0" dirty="0" smtClean="0"/>
              <a:t> in den </a:t>
            </a:r>
            <a:r>
              <a:rPr lang="en-GB" baseline="0" noProof="0" dirty="0" err="1" smtClean="0"/>
              <a:t>Folien</a:t>
            </a:r>
            <a:r>
              <a:rPr lang="en-GB" baseline="0" noProof="0" dirty="0" smtClean="0"/>
              <a:t> dieses </a:t>
            </a:r>
            <a:r>
              <a:rPr lang="en-GB" baseline="0" noProof="0" dirty="0" err="1" smtClean="0"/>
              <a:t>Lernelements</a:t>
            </a:r>
            <a:r>
              <a:rPr lang="en-GB" baseline="0" noProof="0" dirty="0" smtClean="0"/>
              <a:t> </a:t>
            </a:r>
            <a:r>
              <a:rPr lang="en-GB" baseline="0" noProof="0" dirty="0" err="1" smtClean="0"/>
              <a:t>durchgenommen</a:t>
            </a:r>
            <a:r>
              <a:rPr lang="en-GB" baseline="0" noProof="0" dirty="0" smtClean="0"/>
              <a:t>.</a:t>
            </a:r>
            <a:endParaRPr lang="en-GB"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Alle Phasen sind miteinander verknüpft - z. B. wenn der Prototyp fertig ist, müssen wir oft das Problem neu definieren, neue Ideen entwickeln usw. und einen neuen Prototypen vorbereiten. Ähnlich verhält es sich mit anderen Phasen.</a:t>
            </a:r>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21</a:t>
            </a:fld>
            <a:endParaRPr lang="sl-SI"/>
          </a:p>
        </p:txBody>
      </p:sp>
    </p:spTree>
    <p:extLst>
      <p:ext uri="{BB962C8B-B14F-4D97-AF65-F5344CB8AC3E}">
        <p14:creationId xmlns:p14="http://schemas.microsoft.com/office/powerpoint/2010/main" val="149535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Auf dieser Folie sind einige Hinweise zur Herstellung eines Prototyps dargestellt</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22</a:t>
            </a:fld>
            <a:endParaRPr lang="en-GB" noProof="0"/>
          </a:p>
        </p:txBody>
      </p:sp>
    </p:spTree>
    <p:extLst>
      <p:ext uri="{BB962C8B-B14F-4D97-AF65-F5344CB8AC3E}">
        <p14:creationId xmlns:p14="http://schemas.microsoft.com/office/powerpoint/2010/main" val="2717884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GB" noProof="0" dirty="0" smtClean="0"/>
              <a:t>Der </a:t>
            </a:r>
            <a:r>
              <a:rPr lang="en-GB" noProof="0" dirty="0" err="1" smtClean="0"/>
              <a:t>erste</a:t>
            </a:r>
            <a:r>
              <a:rPr lang="en-GB" noProof="0" dirty="0" smtClean="0"/>
              <a:t> </a:t>
            </a:r>
            <a:r>
              <a:rPr lang="en-GB" noProof="0" dirty="0" err="1" smtClean="0"/>
              <a:t>Prototyp</a:t>
            </a:r>
            <a:r>
              <a:rPr lang="en-GB" noProof="0" dirty="0" smtClean="0"/>
              <a:t> </a:t>
            </a:r>
            <a:r>
              <a:rPr lang="en-GB" noProof="0" dirty="0" err="1" smtClean="0"/>
              <a:t>ist</a:t>
            </a:r>
            <a:r>
              <a:rPr lang="en-GB" noProof="0" dirty="0" smtClean="0"/>
              <a:t> </a:t>
            </a:r>
            <a:r>
              <a:rPr lang="en-GB" noProof="0" dirty="0" err="1" smtClean="0"/>
              <a:t>ein</a:t>
            </a:r>
            <a:r>
              <a:rPr lang="en-GB" noProof="0" dirty="0" smtClean="0"/>
              <a:t> </a:t>
            </a:r>
            <a:r>
              <a:rPr lang="en-GB" noProof="0" dirty="0" err="1" smtClean="0"/>
              <a:t>Arbeits-Prototyp</a:t>
            </a:r>
            <a:r>
              <a:rPr lang="en-GB" noProof="0" dirty="0" smtClean="0"/>
              <a:t>, der </a:t>
            </a:r>
            <a:r>
              <a:rPr lang="en-GB" noProof="0" dirty="0" err="1" smtClean="0"/>
              <a:t>rasch</a:t>
            </a:r>
            <a:r>
              <a:rPr lang="en-GB" noProof="0" dirty="0" smtClean="0"/>
              <a:t> </a:t>
            </a:r>
            <a:r>
              <a:rPr lang="en-GB" noProof="0" dirty="0" err="1" smtClean="0"/>
              <a:t>angefertigt</a:t>
            </a:r>
            <a:r>
              <a:rPr lang="en-GB" baseline="0" noProof="0" dirty="0" smtClean="0"/>
              <a:t> </a:t>
            </a:r>
            <a:r>
              <a:rPr lang="en-GB" baseline="0" noProof="0" dirty="0" err="1" smtClean="0"/>
              <a:t>werden</a:t>
            </a:r>
            <a:r>
              <a:rPr lang="en-GB" baseline="0" noProof="0" dirty="0" smtClean="0"/>
              <a:t> </a:t>
            </a:r>
            <a:r>
              <a:rPr lang="en-GB" baseline="0" noProof="0" dirty="0" err="1" smtClean="0"/>
              <a:t>soll</a:t>
            </a:r>
            <a:r>
              <a:rPr lang="en-GB" baseline="0" noProof="0" dirty="0" smtClean="0"/>
              <a:t>. </a:t>
            </a:r>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23</a:t>
            </a:fld>
            <a:endParaRPr lang="en-GB" noProof="0"/>
          </a:p>
        </p:txBody>
      </p:sp>
    </p:spTree>
    <p:extLst>
      <p:ext uri="{BB962C8B-B14F-4D97-AF65-F5344CB8AC3E}">
        <p14:creationId xmlns:p14="http://schemas.microsoft.com/office/powerpoint/2010/main" val="3423956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GB" noProof="0" dirty="0" smtClean="0"/>
              <a:t>Am </a:t>
            </a:r>
            <a:r>
              <a:rPr lang="en-GB" noProof="0" dirty="0" err="1" smtClean="0"/>
              <a:t>Markt</a:t>
            </a:r>
            <a:r>
              <a:rPr lang="en-GB" noProof="0" dirty="0" smtClean="0"/>
              <a:t> </a:t>
            </a:r>
            <a:r>
              <a:rPr lang="en-GB" noProof="0" dirty="0" err="1" smtClean="0"/>
              <a:t>leicht</a:t>
            </a:r>
            <a:r>
              <a:rPr lang="en-GB" baseline="0" noProof="0" dirty="0" smtClean="0"/>
              <a:t> </a:t>
            </a:r>
            <a:r>
              <a:rPr lang="en-GB" baseline="0" noProof="0" dirty="0" err="1" smtClean="0"/>
              <a:t>erhältliche</a:t>
            </a:r>
            <a:r>
              <a:rPr lang="en-GB" baseline="0" noProof="0" dirty="0" smtClean="0"/>
              <a:t> </a:t>
            </a:r>
            <a:r>
              <a:rPr lang="en-GB" baseline="0" noProof="0" dirty="0" err="1" smtClean="0"/>
              <a:t>Standardtteile</a:t>
            </a:r>
            <a:r>
              <a:rPr lang="en-GB" baseline="0" noProof="0" dirty="0" smtClean="0"/>
              <a:t> </a:t>
            </a:r>
            <a:r>
              <a:rPr lang="en-GB" baseline="0" noProof="0" dirty="0" err="1" smtClean="0"/>
              <a:t>sollen</a:t>
            </a:r>
            <a:r>
              <a:rPr lang="en-GB" baseline="0" noProof="0" dirty="0" smtClean="0"/>
              <a:t> </a:t>
            </a:r>
            <a:r>
              <a:rPr lang="en-GB" baseline="0" noProof="0" dirty="0" err="1" smtClean="0"/>
              <a:t>verwendet</a:t>
            </a:r>
            <a:r>
              <a:rPr lang="en-GB" baseline="0" noProof="0" dirty="0" smtClean="0"/>
              <a:t> </a:t>
            </a:r>
            <a:r>
              <a:rPr lang="en-GB" baseline="0" noProof="0" dirty="0" err="1" smtClean="0"/>
              <a:t>werden</a:t>
            </a:r>
            <a:r>
              <a:rPr lang="en-GB" baseline="0" noProof="0" dirty="0" smtClean="0"/>
              <a:t>. </a:t>
            </a:r>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24</a:t>
            </a:fld>
            <a:endParaRPr lang="en-GB" noProof="0"/>
          </a:p>
        </p:txBody>
      </p:sp>
    </p:spTree>
    <p:extLst>
      <p:ext uri="{BB962C8B-B14F-4D97-AF65-F5344CB8AC3E}">
        <p14:creationId xmlns:p14="http://schemas.microsoft.com/office/powerpoint/2010/main" val="281670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GB" baseline="0" noProof="0" dirty="0" smtClean="0"/>
              <a:t>Der </a:t>
            </a:r>
            <a:r>
              <a:rPr lang="en-GB" baseline="0" noProof="0" dirty="0" err="1" smtClean="0"/>
              <a:t>Prototyp</a:t>
            </a:r>
            <a:r>
              <a:rPr lang="en-GB" baseline="0" noProof="0" dirty="0" smtClean="0"/>
              <a:t> </a:t>
            </a:r>
            <a:r>
              <a:rPr lang="en-GB" baseline="0" noProof="0" dirty="0" err="1" smtClean="0"/>
              <a:t>zum</a:t>
            </a:r>
            <a:r>
              <a:rPr lang="en-GB" baseline="0" noProof="0" dirty="0" smtClean="0"/>
              <a:t> </a:t>
            </a:r>
            <a:r>
              <a:rPr lang="en-GB" baseline="0" noProof="0" dirty="0" err="1" smtClean="0"/>
              <a:t>Herzeigen</a:t>
            </a:r>
            <a:r>
              <a:rPr lang="en-GB" baseline="0" noProof="0" dirty="0" smtClean="0"/>
              <a:t> </a:t>
            </a:r>
            <a:r>
              <a:rPr lang="en-GB" baseline="0" noProof="0" dirty="0" err="1" smtClean="0"/>
              <a:t>ist</a:t>
            </a:r>
            <a:r>
              <a:rPr lang="en-GB" baseline="0" noProof="0" dirty="0" smtClean="0"/>
              <a:t> </a:t>
            </a:r>
            <a:r>
              <a:rPr lang="en-GB" baseline="0" noProof="0" dirty="0" err="1" smtClean="0"/>
              <a:t>schon</a:t>
            </a:r>
            <a:r>
              <a:rPr lang="en-GB" baseline="0" noProof="0" dirty="0" smtClean="0"/>
              <a:t> </a:t>
            </a:r>
            <a:r>
              <a:rPr lang="en-GB" baseline="0" noProof="0" dirty="0" err="1" smtClean="0"/>
              <a:t>genauer</a:t>
            </a:r>
            <a:r>
              <a:rPr lang="en-GB" baseline="0" noProof="0" dirty="0" smtClean="0"/>
              <a:t> </a:t>
            </a:r>
            <a:r>
              <a:rPr lang="en-GB" baseline="0" noProof="0" dirty="0" err="1" smtClean="0"/>
              <a:t>gearbeitet</a:t>
            </a:r>
            <a:r>
              <a:rPr lang="en-GB" baseline="0" noProof="0" dirty="0" smtClean="0"/>
              <a:t> und </a:t>
            </a:r>
            <a:r>
              <a:rPr lang="en-GB" baseline="0" noProof="0" dirty="0" err="1" smtClean="0"/>
              <a:t>stellt</a:t>
            </a:r>
            <a:r>
              <a:rPr lang="en-GB" baseline="0" noProof="0" dirty="0" smtClean="0"/>
              <a:t> </a:t>
            </a:r>
            <a:r>
              <a:rPr lang="en-GB" baseline="0" noProof="0" dirty="0" err="1" smtClean="0"/>
              <a:t>eine</a:t>
            </a:r>
            <a:r>
              <a:rPr lang="en-GB" baseline="0" noProof="0" dirty="0" smtClean="0"/>
              <a:t> </a:t>
            </a:r>
            <a:r>
              <a:rPr lang="en-GB" baseline="0" noProof="0" dirty="0" err="1" smtClean="0"/>
              <a:t>Überholung</a:t>
            </a:r>
            <a:r>
              <a:rPr lang="en-GB" baseline="0" noProof="0" dirty="0" smtClean="0"/>
              <a:t> des </a:t>
            </a:r>
            <a:r>
              <a:rPr lang="en-GB" baseline="0" noProof="0" dirty="0" err="1" smtClean="0"/>
              <a:t>Arbeits-Protoypen</a:t>
            </a:r>
            <a:r>
              <a:rPr lang="en-GB" baseline="0" noProof="0" dirty="0" smtClean="0"/>
              <a:t> </a:t>
            </a:r>
            <a:r>
              <a:rPr lang="en-GB" baseline="0" noProof="0" dirty="0" err="1" smtClean="0"/>
              <a:t>dar</a:t>
            </a:r>
            <a:r>
              <a:rPr lang="en-GB" baseline="0" noProof="0" dirty="0" smtClean="0"/>
              <a:t>.</a:t>
            </a:r>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25</a:t>
            </a:fld>
            <a:endParaRPr lang="en-GB" noProof="0"/>
          </a:p>
        </p:txBody>
      </p:sp>
    </p:spTree>
    <p:extLst>
      <p:ext uri="{BB962C8B-B14F-4D97-AF65-F5344CB8AC3E}">
        <p14:creationId xmlns:p14="http://schemas.microsoft.com/office/powerpoint/2010/main" val="180553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Das Blumengießgerät basiert auf der Plattform "</a:t>
            </a:r>
            <a:r>
              <a:rPr lang="de-AT" noProof="0" dirty="0" err="1" smtClean="0"/>
              <a:t>arduino</a:t>
            </a:r>
            <a:r>
              <a:rPr lang="de-AT" noProof="0" dirty="0" smtClean="0"/>
              <a:t>" https://www.arduino.cc/. Es ermöglicht eine einfache Programmierung für Prototypen. Für die Massenproduktion werden andere Technologien verwendet.</a:t>
            </a:r>
          </a:p>
        </p:txBody>
      </p:sp>
      <p:sp>
        <p:nvSpPr>
          <p:cNvPr id="4" name="Ograda številke diapozitiva 3"/>
          <p:cNvSpPr>
            <a:spLocks noGrp="1"/>
          </p:cNvSpPr>
          <p:nvPr>
            <p:ph type="sldNum" sz="quarter" idx="10"/>
          </p:nvPr>
        </p:nvSpPr>
        <p:spPr/>
        <p:txBody>
          <a:bodyPr/>
          <a:lstStyle/>
          <a:p>
            <a:fld id="{79A472E4-E8CF-4752-8D89-CC6C7CAD9C51}" type="slidenum">
              <a:rPr lang="hu-HU" smtClean="0"/>
              <a:pPr/>
              <a:t>26</a:t>
            </a:fld>
            <a:endParaRPr lang="hu-HU"/>
          </a:p>
        </p:txBody>
      </p:sp>
    </p:spTree>
    <p:extLst>
      <p:ext uri="{BB962C8B-B14F-4D97-AF65-F5344CB8AC3E}">
        <p14:creationId xmlns:p14="http://schemas.microsoft.com/office/powerpoint/2010/main" val="3252022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Ein auf modernen und verfügbaren Technologien basierendes Werkzeug, das dem Erfinder hilft, schnell und kostengünstig einen Prototypen oder bestimmte Teile herzustellen.</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27</a:t>
            </a:fld>
            <a:endParaRPr lang="en-GB" noProof="0"/>
          </a:p>
        </p:txBody>
      </p:sp>
    </p:spTree>
    <p:extLst>
      <p:ext uri="{BB962C8B-B14F-4D97-AF65-F5344CB8AC3E}">
        <p14:creationId xmlns:p14="http://schemas.microsoft.com/office/powerpoint/2010/main" val="3287581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6"/>
          <p:cNvSpPr>
            <a:spLocks noGrp="1" noChangeArrowheads="1"/>
          </p:cNvSpPr>
          <p:nvPr>
            <p:ph type="ftr" sz="quarter" idx="4"/>
          </p:nvPr>
        </p:nvSpPr>
        <p:spPr>
          <a:noFill/>
        </p:spPr>
        <p:txBody>
          <a:bodyPr/>
          <a:lstStyle/>
          <a:p>
            <a:r>
              <a:rPr lang="sl-SI" smtClean="0"/>
              <a:t>dr. Borut Likar</a:t>
            </a:r>
          </a:p>
        </p:txBody>
      </p:sp>
      <p:sp>
        <p:nvSpPr>
          <p:cNvPr id="1106947" name="Rectangle 7"/>
          <p:cNvSpPr>
            <a:spLocks noGrp="1" noChangeArrowheads="1"/>
          </p:cNvSpPr>
          <p:nvPr>
            <p:ph type="sldNum" sz="quarter" idx="5"/>
          </p:nvPr>
        </p:nvSpPr>
        <p:spPr>
          <a:noFill/>
        </p:spPr>
        <p:txBody>
          <a:bodyPr/>
          <a:lstStyle/>
          <a:p>
            <a:fld id="{83E29ABC-C2FC-497C-A217-8BAD5D2E5B24}" type="slidenum">
              <a:rPr lang="sl-SI" smtClean="0"/>
              <a:pPr/>
              <a:t>28</a:t>
            </a:fld>
            <a:endParaRPr lang="sl-SI" smtClean="0"/>
          </a:p>
        </p:txBody>
      </p:sp>
      <p:sp>
        <p:nvSpPr>
          <p:cNvPr id="1106948" name="Rectangle 2"/>
          <p:cNvSpPr>
            <a:spLocks noGrp="1" noRot="1" noChangeAspect="1" noChangeArrowheads="1" noTextEdit="1"/>
          </p:cNvSpPr>
          <p:nvPr>
            <p:ph type="sldImg"/>
          </p:nvPr>
        </p:nvSpPr>
        <p:spPr>
          <a:xfrm>
            <a:off x="-133350" y="857250"/>
            <a:ext cx="7618413" cy="4286250"/>
          </a:xfrm>
          <a:ln/>
        </p:spPr>
      </p:sp>
      <p:sp>
        <p:nvSpPr>
          <p:cNvPr id="1106949" name="Rectangle 3"/>
          <p:cNvSpPr>
            <a:spLocks noGrp="1" noChangeArrowheads="1"/>
          </p:cNvSpPr>
          <p:nvPr>
            <p:ph type="body" idx="1"/>
          </p:nvPr>
        </p:nvSpPr>
        <p:spPr>
          <a:noFill/>
          <a:ln/>
        </p:spPr>
        <p:txBody>
          <a:bodyPr/>
          <a:lstStyle/>
          <a:p>
            <a:r>
              <a:rPr lang="de-AT" sz="1300" noProof="0" dirty="0" smtClean="0"/>
              <a:t>Verschiedene Rechnermöglichkeiten/Beispiele bezogen auf:</a:t>
            </a:r>
          </a:p>
          <a:p>
            <a:r>
              <a:rPr lang="de-AT" sz="1300" noProof="0" dirty="0" smtClean="0"/>
              <a:t>CAD - Computergestützte Konstruktion - linkes Bild</a:t>
            </a:r>
          </a:p>
          <a:p>
            <a:r>
              <a:rPr lang="de-AT" sz="1300" noProof="0" dirty="0" smtClean="0"/>
              <a:t>CAE - Computer </a:t>
            </a:r>
            <a:r>
              <a:rPr lang="de-AT" sz="1300" noProof="0" dirty="0" err="1" smtClean="0"/>
              <a:t>Aided</a:t>
            </a:r>
            <a:r>
              <a:rPr lang="de-AT" sz="1300" noProof="0" dirty="0" smtClean="0"/>
              <a:t> Engineering (Mechanik- und Temperatursimulationen) - rechtes Bild</a:t>
            </a:r>
          </a:p>
        </p:txBody>
      </p:sp>
    </p:spTree>
    <p:extLst>
      <p:ext uri="{BB962C8B-B14F-4D97-AF65-F5344CB8AC3E}">
        <p14:creationId xmlns:p14="http://schemas.microsoft.com/office/powerpoint/2010/main" val="2919191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Beispiel eines 3D-Drucks (3D), basierend auf einem Computermodell.</a:t>
            </a:r>
          </a:p>
        </p:txBody>
      </p:sp>
      <p:sp>
        <p:nvSpPr>
          <p:cNvPr id="4" name="Ograda številke diapozitiva 3"/>
          <p:cNvSpPr>
            <a:spLocks noGrp="1"/>
          </p:cNvSpPr>
          <p:nvPr>
            <p:ph type="sldNum" sz="quarter" idx="10"/>
          </p:nvPr>
        </p:nvSpPr>
        <p:spPr/>
        <p:txBody>
          <a:bodyPr/>
          <a:lstStyle/>
          <a:p>
            <a:fld id="{79A472E4-E8CF-4752-8D89-CC6C7CAD9C51}" type="slidenum">
              <a:rPr lang="hu-HU" smtClean="0"/>
              <a:pPr/>
              <a:t>29</a:t>
            </a:fld>
            <a:endParaRPr lang="hu-HU"/>
          </a:p>
        </p:txBody>
      </p:sp>
    </p:spTree>
    <p:extLst>
      <p:ext uri="{BB962C8B-B14F-4D97-AF65-F5344CB8AC3E}">
        <p14:creationId xmlns:p14="http://schemas.microsoft.com/office/powerpoint/2010/main" val="344278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Für das rasche Erstellen eines Prototypen stehen viele weitere Technologien zur Verfügung. Bei Bedarf können Sie einen Fachmann (Firmen, Prototypenlabors, Universitäten, etc.) finden, der solche Dienstleistungen zur Verfügung stellt.</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30</a:t>
            </a:fld>
            <a:endParaRPr lang="en-GB" noProof="0"/>
          </a:p>
        </p:txBody>
      </p:sp>
    </p:spTree>
    <p:extLst>
      <p:ext uri="{BB962C8B-B14F-4D97-AF65-F5344CB8AC3E}">
        <p14:creationId xmlns:p14="http://schemas.microsoft.com/office/powerpoint/2010/main" val="186003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133350" y="857250"/>
            <a:ext cx="7618413" cy="4286250"/>
          </a:xfrm>
        </p:spPr>
      </p:sp>
      <p:sp>
        <p:nvSpPr>
          <p:cNvPr id="3" name="Ograda opomb 2"/>
          <p:cNvSpPr>
            <a:spLocks noGrp="1"/>
          </p:cNvSpPr>
          <p:nvPr>
            <p:ph type="body" idx="1"/>
          </p:nvPr>
        </p:nvSpPr>
        <p:spPr/>
        <p:txBody>
          <a:bodyPr>
            <a:normAutofit/>
          </a:bodyPr>
          <a:lstStyle/>
          <a:p>
            <a:r>
              <a:rPr lang="en-GB" baseline="0" noProof="0" dirty="0" smtClean="0"/>
              <a:t>In </a:t>
            </a:r>
            <a:r>
              <a:rPr lang="en-GB" baseline="0" noProof="0" dirty="0" err="1" smtClean="0"/>
              <a:t>dieser</a:t>
            </a:r>
            <a:r>
              <a:rPr lang="en-GB" baseline="0" noProof="0" dirty="0" smtClean="0"/>
              <a:t> </a:t>
            </a:r>
            <a:r>
              <a:rPr lang="en-GB" baseline="0" noProof="0" dirty="0" err="1" smtClean="0"/>
              <a:t>vorwiegend</a:t>
            </a:r>
            <a:r>
              <a:rPr lang="en-GB" baseline="0" noProof="0" dirty="0" smtClean="0"/>
              <a:t> orange </a:t>
            </a:r>
            <a:r>
              <a:rPr lang="en-GB" baseline="0" noProof="0" dirty="0" err="1" smtClean="0"/>
              <a:t>gestalteten</a:t>
            </a:r>
            <a:r>
              <a:rPr lang="en-GB" baseline="0" noProof="0" dirty="0" smtClean="0"/>
              <a:t> </a:t>
            </a:r>
            <a:r>
              <a:rPr lang="en-GB" baseline="0" noProof="0" dirty="0" err="1" smtClean="0"/>
              <a:t>Folie</a:t>
            </a:r>
            <a:r>
              <a:rPr lang="en-GB" baseline="0" noProof="0" dirty="0" smtClean="0"/>
              <a:t> </a:t>
            </a:r>
            <a:r>
              <a:rPr lang="en-GB" baseline="0" noProof="0" dirty="0" err="1" smtClean="0"/>
              <a:t>werden</a:t>
            </a:r>
            <a:r>
              <a:rPr lang="en-GB" baseline="0" noProof="0" dirty="0" smtClean="0"/>
              <a:t> die </a:t>
            </a:r>
            <a:r>
              <a:rPr lang="en-GB" baseline="0" noProof="0" dirty="0" err="1" smtClean="0"/>
              <a:t>Themen</a:t>
            </a:r>
            <a:r>
              <a:rPr lang="en-GB" baseline="0" noProof="0" dirty="0" smtClean="0"/>
              <a:t> </a:t>
            </a:r>
            <a:r>
              <a:rPr lang="en-GB" baseline="0" noProof="0" dirty="0" err="1" smtClean="0"/>
              <a:t>aufgelistet</a:t>
            </a:r>
            <a:r>
              <a:rPr lang="en-GB" baseline="0" noProof="0" dirty="0" smtClean="0"/>
              <a:t>.</a:t>
            </a:r>
            <a:endParaRPr lang="en-GB" noProof="0" dirty="0"/>
          </a:p>
        </p:txBody>
      </p:sp>
      <p:sp>
        <p:nvSpPr>
          <p:cNvPr id="4" name="Ograda noge 3"/>
          <p:cNvSpPr>
            <a:spLocks noGrp="1"/>
          </p:cNvSpPr>
          <p:nvPr>
            <p:ph type="ftr" sz="quarter" idx="10"/>
          </p:nvPr>
        </p:nvSpPr>
        <p:spPr/>
        <p:txBody>
          <a:bodyPr/>
          <a:lstStyle/>
          <a:p>
            <a:pPr>
              <a:defRPr/>
            </a:pPr>
            <a:r>
              <a:rPr lang="sl-SI" smtClean="0">
                <a:solidFill>
                  <a:prstClr val="black"/>
                </a:solidFill>
              </a:rPr>
              <a:t>dr. Borut Likar</a:t>
            </a:r>
            <a:endParaRPr lang="sl-SI">
              <a:solidFill>
                <a:prstClr val="black"/>
              </a:solidFill>
            </a:endParaRPr>
          </a:p>
        </p:txBody>
      </p:sp>
      <p:sp>
        <p:nvSpPr>
          <p:cNvPr id="5" name="Ograda številke diapozitiva 4"/>
          <p:cNvSpPr>
            <a:spLocks noGrp="1"/>
          </p:cNvSpPr>
          <p:nvPr>
            <p:ph type="sldNum" sz="quarter" idx="11"/>
          </p:nvPr>
        </p:nvSpPr>
        <p:spPr/>
        <p:txBody>
          <a:bodyPr/>
          <a:lstStyle/>
          <a:p>
            <a:pPr>
              <a:defRPr/>
            </a:pPr>
            <a:fld id="{300B910B-55B8-475E-A9A6-DD9325795611}" type="slidenum">
              <a:rPr lang="sl-SI" smtClean="0">
                <a:solidFill>
                  <a:prstClr val="black"/>
                </a:solidFill>
              </a:rPr>
              <a:pPr>
                <a:defRPr/>
              </a:pPr>
              <a:t>3</a:t>
            </a:fld>
            <a:endParaRPr lang="sl-SI">
              <a:solidFill>
                <a:prstClr val="black"/>
              </a:solidFill>
            </a:endParaRPr>
          </a:p>
        </p:txBody>
      </p:sp>
    </p:spTree>
    <p:extLst>
      <p:ext uri="{BB962C8B-B14F-4D97-AF65-F5344CB8AC3E}">
        <p14:creationId xmlns:p14="http://schemas.microsoft.com/office/powerpoint/2010/main" val="3260930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Eines der interessantesten Beispiele für 3D-Druck stammt von der NASA-Raumstation. Ein Problem im Weltraum musste behoben werden, aber ein Teilchen war nicht verfügbar. Glücklicherweise hatten sie einen 3D-Drucker im All. Die Datei mit den Daten für das fehlende Teilchen wurde von der Erde geschickt, so dass die Astronauten das Teilchen einfach ausdrucken und das Problem beheben konnten.</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31</a:t>
            </a:fld>
            <a:endParaRPr lang="en-GB" noProof="0"/>
          </a:p>
        </p:txBody>
      </p:sp>
    </p:spTree>
    <p:extLst>
      <p:ext uri="{BB962C8B-B14F-4D97-AF65-F5344CB8AC3E}">
        <p14:creationId xmlns:p14="http://schemas.microsoft.com/office/powerpoint/2010/main" val="1828946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79A472E4-E8CF-4752-8D89-CC6C7CAD9C51}" type="slidenum">
              <a:rPr lang="hu-HU" smtClean="0"/>
              <a:pPr/>
              <a:t>32</a:t>
            </a:fld>
            <a:endParaRPr lang="hu-HU"/>
          </a:p>
        </p:txBody>
      </p:sp>
    </p:spTree>
    <p:extLst>
      <p:ext uri="{BB962C8B-B14F-4D97-AF65-F5344CB8AC3E}">
        <p14:creationId xmlns:p14="http://schemas.microsoft.com/office/powerpoint/2010/main" val="2634328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aseline="0" noProof="0" dirty="0" smtClean="0"/>
              <a:t>Die Schüler der Grundschule bereiteten eine Sammlung von Rezepten aus traditionellen Gerichten vor. Eines der traditionellen slowenischen Süßspeisen ist ein Gugelhupf, die </a:t>
            </a:r>
            <a:r>
              <a:rPr lang="de-AT" baseline="0" noProof="0" dirty="0" err="1" smtClean="0"/>
              <a:t>Potica</a:t>
            </a:r>
            <a:r>
              <a:rPr lang="de-AT" baseline="0" noProof="0" dirty="0" smtClean="0"/>
              <a:t> (linkes Bild). Auf der rechten Seite ist ein tiefgefrorener Gugelhupf (eine tiefgefrorene </a:t>
            </a:r>
            <a:r>
              <a:rPr lang="de-AT" baseline="0" noProof="0" dirty="0" err="1" smtClean="0"/>
              <a:t>Potica</a:t>
            </a:r>
            <a:r>
              <a:rPr lang="de-AT" baseline="0" noProof="0" dirty="0" smtClean="0"/>
              <a:t>)- ein preisgekröntes Handelsprodukt dargestellt, das in letzter Zeit auf den Markt gebracht wurde und ideal für den Export in andere Länder ist.</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33</a:t>
            </a:fld>
            <a:endParaRPr lang="en-GB" noProof="0"/>
          </a:p>
        </p:txBody>
      </p:sp>
    </p:spTree>
    <p:extLst>
      <p:ext uri="{BB962C8B-B14F-4D97-AF65-F5344CB8AC3E}">
        <p14:creationId xmlns:p14="http://schemas.microsoft.com/office/powerpoint/2010/main" val="1119093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6"/>
          <p:cNvSpPr>
            <a:spLocks noGrp="1" noChangeArrowheads="1"/>
          </p:cNvSpPr>
          <p:nvPr>
            <p:ph type="ftr" sz="quarter" idx="4"/>
          </p:nvPr>
        </p:nvSpPr>
        <p:spPr>
          <a:noFill/>
        </p:spPr>
        <p:txBody>
          <a:bodyPr/>
          <a:lstStyle/>
          <a:p>
            <a:r>
              <a:rPr lang="sl-SI" smtClean="0">
                <a:solidFill>
                  <a:prstClr val="black"/>
                </a:solidFill>
              </a:rPr>
              <a:t>dr. Borut Likar</a:t>
            </a:r>
          </a:p>
        </p:txBody>
      </p:sp>
      <p:sp>
        <p:nvSpPr>
          <p:cNvPr id="1106947" name="Rectangle 7"/>
          <p:cNvSpPr>
            <a:spLocks noGrp="1" noChangeArrowheads="1"/>
          </p:cNvSpPr>
          <p:nvPr>
            <p:ph type="sldNum" sz="quarter" idx="5"/>
          </p:nvPr>
        </p:nvSpPr>
        <p:spPr>
          <a:noFill/>
        </p:spPr>
        <p:txBody>
          <a:bodyPr/>
          <a:lstStyle/>
          <a:p>
            <a:fld id="{83E29ABC-C2FC-497C-A217-8BAD5D2E5B24}" type="slidenum">
              <a:rPr lang="sl-SI" smtClean="0">
                <a:solidFill>
                  <a:prstClr val="black"/>
                </a:solidFill>
              </a:rPr>
              <a:pPr/>
              <a:t>35</a:t>
            </a:fld>
            <a:endParaRPr lang="sl-SI" smtClean="0">
              <a:solidFill>
                <a:prstClr val="black"/>
              </a:solidFill>
            </a:endParaRPr>
          </a:p>
        </p:txBody>
      </p:sp>
      <p:sp>
        <p:nvSpPr>
          <p:cNvPr id="1106948" name="Rectangle 2"/>
          <p:cNvSpPr>
            <a:spLocks noGrp="1" noRot="1" noChangeAspect="1" noChangeArrowheads="1" noTextEdit="1"/>
          </p:cNvSpPr>
          <p:nvPr>
            <p:ph type="sldImg"/>
          </p:nvPr>
        </p:nvSpPr>
        <p:spPr>
          <a:xfrm>
            <a:off x="-133350" y="857250"/>
            <a:ext cx="7618413" cy="4286250"/>
          </a:xfrm>
          <a:ln/>
        </p:spPr>
      </p:sp>
      <p:sp>
        <p:nvSpPr>
          <p:cNvPr id="110694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noProof="0" dirty="0" smtClean="0"/>
              <a:t>Entwicklung eines Prototypen aus Pappe - ein talentierter Lehrer schaffte es in nur 1 Stunde.</a:t>
            </a:r>
          </a:p>
          <a:p>
            <a:endParaRPr lang="en-GB" noProof="0" dirty="0" smtClean="0"/>
          </a:p>
        </p:txBody>
      </p:sp>
    </p:spTree>
    <p:extLst>
      <p:ext uri="{BB962C8B-B14F-4D97-AF65-F5344CB8AC3E}">
        <p14:creationId xmlns:p14="http://schemas.microsoft.com/office/powerpoint/2010/main" val="249653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Ein grundlegendes Problem wurde bei</a:t>
            </a:r>
            <a:r>
              <a:rPr lang="de-AT" baseline="0" noProof="0" dirty="0" smtClean="0"/>
              <a:t> einem</a:t>
            </a:r>
            <a:r>
              <a:rPr lang="de-AT" noProof="0" dirty="0" smtClean="0"/>
              <a:t> Kinderspiel entdeckt. Gemeinsam mit den</a:t>
            </a:r>
            <a:r>
              <a:rPr lang="de-AT" baseline="0" noProof="0" dirty="0" smtClean="0"/>
              <a:t> </a:t>
            </a:r>
            <a:r>
              <a:rPr lang="de-AT" noProof="0" dirty="0" smtClean="0"/>
              <a:t>Eltern entwickelten sie einen ersten Prototypen - aus einem Klassiker wurde ein Mountainbike. Es war stärker und ermöglichte  Cross-Country-Wettbewerbe.</a:t>
            </a:r>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36</a:t>
            </a:fld>
            <a:endParaRPr lang="sl-SI"/>
          </a:p>
        </p:txBody>
      </p:sp>
    </p:spTree>
    <p:extLst>
      <p:ext uri="{BB962C8B-B14F-4D97-AF65-F5344CB8AC3E}">
        <p14:creationId xmlns:p14="http://schemas.microsoft.com/office/powerpoint/2010/main" val="3276088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Ein Fall von Innovations-/geschäftsunterstützender</a:t>
            </a:r>
            <a:r>
              <a:rPr lang="de-AT" baseline="0" noProof="0" dirty="0" smtClean="0"/>
              <a:t> </a:t>
            </a:r>
            <a:r>
              <a:rPr lang="de-AT" noProof="0" dirty="0" smtClean="0"/>
              <a:t>Organisationen aus Slowenien. Auch in anderen EU-Ländern gibt es ein ähnliches Umfeld, in dem Unterstützung in verschiedenen Phasen des Innovationsprozesses angeboten wird. </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37</a:t>
            </a:fld>
            <a:endParaRPr lang="en-GB" noProof="0"/>
          </a:p>
        </p:txBody>
      </p:sp>
    </p:spTree>
    <p:extLst>
      <p:ext uri="{BB962C8B-B14F-4D97-AF65-F5344CB8AC3E}">
        <p14:creationId xmlns:p14="http://schemas.microsoft.com/office/powerpoint/2010/main" val="1877128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Ein Fall von Innovations-/geschäftsunterstützender</a:t>
            </a:r>
            <a:r>
              <a:rPr lang="de-AT" baseline="0" noProof="0" dirty="0" smtClean="0"/>
              <a:t> </a:t>
            </a:r>
            <a:r>
              <a:rPr lang="de-AT" noProof="0" dirty="0" smtClean="0"/>
              <a:t>Organisationen aus Slowenien. Auch in anderen EU-Ländern gibt es ein ähnliches Umfeld, in dem Unterstützung in verschiedenen Phasen des Innovationsprozesses angeboten wird. </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38</a:t>
            </a:fld>
            <a:endParaRPr lang="en-GB" noProof="0"/>
          </a:p>
        </p:txBody>
      </p:sp>
    </p:spTree>
    <p:extLst>
      <p:ext uri="{BB962C8B-B14F-4D97-AF65-F5344CB8AC3E}">
        <p14:creationId xmlns:p14="http://schemas.microsoft.com/office/powerpoint/2010/main" val="2403452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1" kern="1200" noProof="0" dirty="0" smtClean="0">
                <a:solidFill>
                  <a:schemeClr val="tx1"/>
                </a:solidFill>
                <a:latin typeface="+mn-lt"/>
                <a:ea typeface="+mn-ea"/>
                <a:cs typeface="+mn-cs"/>
              </a:rPr>
              <a:t>Die Vorlage </a:t>
            </a:r>
            <a:r>
              <a:rPr lang="de-AT" sz="1200" b="0" kern="1200" noProof="0" dirty="0" smtClean="0">
                <a:solidFill>
                  <a:schemeClr val="tx1"/>
                </a:solidFill>
                <a:latin typeface="+mn-lt"/>
                <a:ea typeface="+mn-ea"/>
                <a:cs typeface="+mn-cs"/>
              </a:rPr>
              <a:t>sollte verwendet werden, um die Übung auszuführen und den Bericht zu schreiben</a:t>
            </a:r>
          </a:p>
          <a:p>
            <a:endParaRPr lang="sl-SI" b="0" dirty="0"/>
          </a:p>
        </p:txBody>
      </p:sp>
      <p:sp>
        <p:nvSpPr>
          <p:cNvPr id="4" name="Označba mesta številke diapozitiva 3"/>
          <p:cNvSpPr>
            <a:spLocks noGrp="1"/>
          </p:cNvSpPr>
          <p:nvPr>
            <p:ph type="sldNum" sz="quarter" idx="10"/>
          </p:nvPr>
        </p:nvSpPr>
        <p:spPr/>
        <p:txBody>
          <a:bodyPr/>
          <a:lstStyle/>
          <a:p>
            <a:fld id="{79A472E4-E8CF-4752-8D89-CC6C7CAD9C51}" type="slidenum">
              <a:rPr lang="en-GB" noProof="0" smtClean="0"/>
              <a:pPr/>
              <a:t>41</a:t>
            </a:fld>
            <a:endParaRPr lang="en-GB" noProof="0"/>
          </a:p>
        </p:txBody>
      </p:sp>
    </p:spTree>
    <p:extLst>
      <p:ext uri="{BB962C8B-B14F-4D97-AF65-F5344CB8AC3E}">
        <p14:creationId xmlns:p14="http://schemas.microsoft.com/office/powerpoint/2010/main" val="629079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Die Vorlage sollte verwendet werden, um die Übung auszuführen und den Bericht zu schreiben</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b="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Phase 1: jede Gruppe bereitet einen Prototypen vor-</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Phase 2: Die Hälfte der Gruppe 1 (Ideeninhaber) geht</a:t>
            </a:r>
            <a:r>
              <a:rPr lang="de-AT" sz="1200" b="0" kern="1200" baseline="0" noProof="0" dirty="0" smtClean="0">
                <a:solidFill>
                  <a:schemeClr val="tx1"/>
                </a:solidFill>
                <a:latin typeface="+mn-lt"/>
                <a:ea typeface="+mn-ea"/>
                <a:cs typeface="+mn-cs"/>
              </a:rPr>
              <a:t> zur</a:t>
            </a:r>
            <a:r>
              <a:rPr lang="de-AT" sz="1200" b="0" kern="1200" noProof="0" dirty="0" smtClean="0">
                <a:solidFill>
                  <a:schemeClr val="tx1"/>
                </a:solidFill>
                <a:latin typeface="+mn-lt"/>
                <a:ea typeface="+mn-ea"/>
                <a:cs typeface="+mn-cs"/>
              </a:rPr>
              <a:t> Gruppe 2 (Anwender) und präsentiert die Idee/den Prototypen. Die Benutzer versuchen, den Prototypen zu verwenden, Testfunktionen... Die Gruppe 1 sollte alle Reaktionen, Kommentare... (verbale und nicht verbale) notieren, wie  auf der Folie</a:t>
            </a:r>
            <a:r>
              <a:rPr lang="de-AT" sz="1200" b="0" kern="1200" baseline="0" noProof="0" dirty="0" smtClean="0">
                <a:solidFill>
                  <a:schemeClr val="tx1"/>
                </a:solidFill>
                <a:latin typeface="+mn-lt"/>
                <a:ea typeface="+mn-ea"/>
                <a:cs typeface="+mn-cs"/>
              </a:rPr>
              <a:t> dargestellt.</a:t>
            </a:r>
            <a:endParaRPr lang="de-AT" sz="1200" b="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Phase 3: Die Moderatoren gehen zu ihrer Gruppe zurück, analysieren alle Bemerkungen und Ideen und optimieren den Prototypen </a:t>
            </a:r>
          </a:p>
        </p:txBody>
      </p:sp>
      <p:sp>
        <p:nvSpPr>
          <p:cNvPr id="4" name="Označba mesta številke diapozitiva 3"/>
          <p:cNvSpPr>
            <a:spLocks noGrp="1"/>
          </p:cNvSpPr>
          <p:nvPr>
            <p:ph type="sldNum" sz="quarter" idx="10"/>
          </p:nvPr>
        </p:nvSpPr>
        <p:spPr/>
        <p:txBody>
          <a:bodyPr/>
          <a:lstStyle/>
          <a:p>
            <a:fld id="{79A472E4-E8CF-4752-8D89-CC6C7CAD9C51}" type="slidenum">
              <a:rPr lang="hu-HU" smtClean="0"/>
              <a:pPr/>
              <a:t>42</a:t>
            </a:fld>
            <a:endParaRPr lang="hu-HU"/>
          </a:p>
        </p:txBody>
      </p:sp>
    </p:spTree>
    <p:extLst>
      <p:ext uri="{BB962C8B-B14F-4D97-AF65-F5344CB8AC3E}">
        <p14:creationId xmlns:p14="http://schemas.microsoft.com/office/powerpoint/2010/main" val="760140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Richtlinien für einen effiziente</a:t>
            </a:r>
            <a:r>
              <a:rPr lang="de-AT" baseline="0" noProof="0" dirty="0" smtClean="0"/>
              <a:t> Kurzp</a:t>
            </a:r>
            <a:r>
              <a:rPr lang="de-AT" noProof="0" dirty="0" smtClean="0"/>
              <a:t>räsentation werden vorgestellt. </a:t>
            </a:r>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43</a:t>
            </a:fld>
            <a:endParaRPr lang="sl-SI"/>
          </a:p>
        </p:txBody>
      </p:sp>
    </p:spTree>
    <p:extLst>
      <p:ext uri="{BB962C8B-B14F-4D97-AF65-F5344CB8AC3E}">
        <p14:creationId xmlns:p14="http://schemas.microsoft.com/office/powerpoint/2010/main" val="165717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err="1" smtClean="0">
                <a:solidFill>
                  <a:schemeClr val="tx1"/>
                </a:solidFill>
                <a:latin typeface="+mn-lt"/>
                <a:ea typeface="+mn-ea"/>
                <a:cs typeface="+mn-cs"/>
              </a:rPr>
              <a:t>Zwei</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Arten</a:t>
            </a:r>
            <a:r>
              <a:rPr lang="en-GB" sz="1200" kern="1200" baseline="0" noProof="0" dirty="0" smtClean="0">
                <a:solidFill>
                  <a:schemeClr val="tx1"/>
                </a:solidFill>
                <a:latin typeface="+mn-lt"/>
                <a:ea typeface="+mn-ea"/>
                <a:cs typeface="+mn-cs"/>
              </a:rPr>
              <a:t> von </a:t>
            </a:r>
            <a:r>
              <a:rPr lang="en-GB" sz="1200" kern="1200" baseline="0" noProof="0" dirty="0" err="1" smtClean="0">
                <a:solidFill>
                  <a:schemeClr val="tx1"/>
                </a:solidFill>
                <a:latin typeface="+mn-lt"/>
                <a:ea typeface="+mn-ea"/>
                <a:cs typeface="+mn-cs"/>
              </a:rPr>
              <a:t>Forschungs</a:t>
            </a:r>
            <a:r>
              <a:rPr lang="en-GB" sz="1200" kern="1200" baseline="0" noProof="0" dirty="0" smtClean="0">
                <a:solidFill>
                  <a:schemeClr val="tx1"/>
                </a:solidFill>
                <a:latin typeface="+mn-lt"/>
                <a:ea typeface="+mn-ea"/>
                <a:cs typeface="+mn-cs"/>
              </a:rPr>
              <a:t>- und </a:t>
            </a:r>
            <a:r>
              <a:rPr lang="en-GB" sz="1200" kern="1200" baseline="0" noProof="0" dirty="0" err="1" smtClean="0">
                <a:solidFill>
                  <a:schemeClr val="tx1"/>
                </a:solidFill>
                <a:latin typeface="+mn-lt"/>
                <a:ea typeface="+mn-ea"/>
                <a:cs typeface="+mn-cs"/>
              </a:rPr>
              <a:t>Entwicklungsarbeit</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engl.</a:t>
            </a:r>
            <a:r>
              <a:rPr lang="en-GB" sz="1200" kern="1200" baseline="0" noProof="0" dirty="0" smtClean="0">
                <a:solidFill>
                  <a:schemeClr val="tx1"/>
                </a:solidFill>
                <a:latin typeface="+mn-lt"/>
                <a:ea typeface="+mn-ea"/>
                <a:cs typeface="+mn-cs"/>
              </a:rPr>
              <a:t> R</a:t>
            </a:r>
            <a:r>
              <a:rPr lang="en-GB" sz="1200" kern="1200" noProof="0" dirty="0" smtClean="0">
                <a:solidFill>
                  <a:schemeClr val="tx1"/>
                </a:solidFill>
                <a:latin typeface="+mn-lt"/>
                <a:ea typeface="+mn-ea"/>
                <a:cs typeface="+mn-cs"/>
              </a:rPr>
              <a:t>esearch and development R&amp;D) </a:t>
            </a:r>
            <a:r>
              <a:rPr lang="en-GB" sz="1200" kern="1200" noProof="0" dirty="0" err="1" smtClean="0">
                <a:solidFill>
                  <a:schemeClr val="tx1"/>
                </a:solidFill>
                <a:latin typeface="+mn-lt"/>
                <a:ea typeface="+mn-ea"/>
                <a:cs typeface="+mn-cs"/>
              </a:rPr>
              <a:t>werden</a:t>
            </a:r>
            <a:r>
              <a:rPr lang="en-GB" sz="1200" kern="1200" noProof="0" dirty="0" smtClean="0">
                <a:solidFill>
                  <a:schemeClr val="tx1"/>
                </a:solidFill>
                <a:latin typeface="+mn-lt"/>
                <a:ea typeface="+mn-ea"/>
                <a:cs typeface="+mn-cs"/>
              </a:rPr>
              <a:t> </a:t>
            </a:r>
            <a:r>
              <a:rPr lang="en-GB" sz="1200" kern="1200" noProof="0" dirty="0" err="1" smtClean="0">
                <a:solidFill>
                  <a:schemeClr val="tx1"/>
                </a:solidFill>
                <a:latin typeface="+mn-lt"/>
                <a:ea typeface="+mn-ea"/>
                <a:cs typeface="+mn-cs"/>
              </a:rPr>
              <a:t>vorgestellt</a:t>
            </a:r>
            <a:r>
              <a:rPr lang="en-GB" sz="1200" kern="1200" noProof="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smtClean="0"/>
          </a:p>
        </p:txBody>
      </p:sp>
      <p:sp>
        <p:nvSpPr>
          <p:cNvPr id="4" name="Dia számának helye 3"/>
          <p:cNvSpPr>
            <a:spLocks noGrp="1"/>
          </p:cNvSpPr>
          <p:nvPr>
            <p:ph type="sldNum" sz="quarter" idx="10"/>
          </p:nvPr>
        </p:nvSpPr>
        <p:spPr/>
        <p:txBody>
          <a:bodyPr/>
          <a:lstStyle/>
          <a:p>
            <a:fld id="{79A472E4-E8CF-4752-8D89-CC6C7CAD9C51}" type="slidenum">
              <a:rPr lang="hu-HU" smtClean="0"/>
              <a:pPr/>
              <a:t>4</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Die Grundstruktur dieser Kurzpräsentation wird vorgestellt. </a:t>
            </a:r>
          </a:p>
          <a:p>
            <a:r>
              <a:rPr lang="de-AT" noProof="0" dirty="0" smtClean="0"/>
              <a:t>Es ist auch wichtig, sie an unsere Zielgruppe - Kunden, Benutzer, lokale Interessengruppen, Unterstützer (Finanzen, Materialien, Dienstleistungen...)... anzupassen.</a:t>
            </a:r>
          </a:p>
          <a:p>
            <a:r>
              <a:rPr lang="de-AT" noProof="0" dirty="0" smtClean="0"/>
              <a:t>Das moderne Paradigma: Wir verkaufen keine Produkte, Dienstleistungen... sondern die Erfahrungen der Nutzer. Versuchen Sie also, eine Geschichte zu machen!</a:t>
            </a:r>
          </a:p>
          <a:p>
            <a:endParaRPr lang="de-AT" noProof="0" dirty="0" smtClean="0"/>
          </a:p>
          <a:p>
            <a:r>
              <a:rPr lang="de-AT" noProof="0" dirty="0" smtClean="0"/>
              <a:t>Verkaufen Sie einen Traum </a:t>
            </a:r>
            <a:r>
              <a:rPr lang="de-AT" noProof="0" smtClean="0"/>
              <a:t>nicht ein</a:t>
            </a:r>
            <a:r>
              <a:rPr lang="de-AT" baseline="0" noProof="0" smtClean="0"/>
              <a:t> </a:t>
            </a:r>
            <a:r>
              <a:rPr lang="de-AT" noProof="0" smtClean="0"/>
              <a:t>Produkt </a:t>
            </a:r>
            <a:r>
              <a:rPr lang="de-AT" noProof="0" dirty="0" smtClean="0"/>
              <a:t>- Steve Jobs</a:t>
            </a:r>
            <a:endParaRPr lang="en-GB" noProof="0" dirty="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44</a:t>
            </a:fld>
            <a:endParaRPr lang="en-GB" noProof="0"/>
          </a:p>
        </p:txBody>
      </p:sp>
    </p:spTree>
    <p:extLst>
      <p:ext uri="{BB962C8B-B14F-4D97-AF65-F5344CB8AC3E}">
        <p14:creationId xmlns:p14="http://schemas.microsoft.com/office/powerpoint/2010/main" val="3373987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Die Vorlage sollte verwendet werden, um die Übung auszuführen und den Bericht zu schreiben</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b="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Hier finden Sie einige Anleitungen zur Vorbereitung Ihrer eigenen Präsentation. </a:t>
            </a:r>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45</a:t>
            </a:fld>
            <a:endParaRPr lang="sl-SI"/>
          </a:p>
        </p:txBody>
      </p:sp>
    </p:spTree>
    <p:extLst>
      <p:ext uri="{BB962C8B-B14F-4D97-AF65-F5344CB8AC3E}">
        <p14:creationId xmlns:p14="http://schemas.microsoft.com/office/powerpoint/2010/main" val="73285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0" kern="1200" noProof="0" dirty="0" smtClean="0">
                <a:solidFill>
                  <a:schemeClr val="tx1"/>
                </a:solidFill>
                <a:latin typeface="+mn-lt"/>
                <a:ea typeface="+mn-ea"/>
                <a:cs typeface="+mn-cs"/>
              </a:rPr>
              <a:t>Die Vorlage sollte verwendet werden, um die Übung auszuführen und den Bericht zu schreiben</a:t>
            </a:r>
          </a:p>
        </p:txBody>
      </p:sp>
      <p:sp>
        <p:nvSpPr>
          <p:cNvPr id="4" name="Označba mesta številke diapozitiva 3"/>
          <p:cNvSpPr>
            <a:spLocks noGrp="1"/>
          </p:cNvSpPr>
          <p:nvPr>
            <p:ph type="sldNum" sz="quarter" idx="10"/>
          </p:nvPr>
        </p:nvSpPr>
        <p:spPr/>
        <p:txBody>
          <a:bodyPr/>
          <a:lstStyle/>
          <a:p>
            <a:fld id="{79A472E4-E8CF-4752-8D89-CC6C7CAD9C51}" type="slidenum">
              <a:rPr lang="en-GB" noProof="0" smtClean="0"/>
              <a:pPr/>
              <a:t>46</a:t>
            </a:fld>
            <a:endParaRPr lang="en-GB" noProof="0"/>
          </a:p>
        </p:txBody>
      </p:sp>
    </p:spTree>
    <p:extLst>
      <p:ext uri="{BB962C8B-B14F-4D97-AF65-F5344CB8AC3E}">
        <p14:creationId xmlns:p14="http://schemas.microsoft.com/office/powerpoint/2010/main" val="187129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47</a:t>
            </a:fld>
            <a:endParaRPr lang="hu-HU"/>
          </a:p>
        </p:txBody>
      </p:sp>
    </p:spTree>
    <p:extLst>
      <p:ext uri="{BB962C8B-B14F-4D97-AF65-F5344CB8AC3E}">
        <p14:creationId xmlns:p14="http://schemas.microsoft.com/office/powerpoint/2010/main" val="911852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48</a:t>
            </a:fld>
            <a:endParaRPr lang="hu-HU"/>
          </a:p>
        </p:txBody>
      </p:sp>
    </p:spTree>
    <p:extLst>
      <p:ext uri="{BB962C8B-B14F-4D97-AF65-F5344CB8AC3E}">
        <p14:creationId xmlns:p14="http://schemas.microsoft.com/office/powerpoint/2010/main" val="3117622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49</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50</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51</a:t>
            </a:fld>
            <a:endParaRPr lang="hu-HU"/>
          </a:p>
        </p:txBody>
      </p:sp>
    </p:spTree>
    <p:extLst>
      <p:ext uri="{BB962C8B-B14F-4D97-AF65-F5344CB8AC3E}">
        <p14:creationId xmlns:p14="http://schemas.microsoft.com/office/powerpoint/2010/main" val="778603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diesen</a:t>
            </a:r>
            <a:r>
              <a:rPr lang="de-AT" baseline="0" dirty="0" smtClean="0"/>
              <a:t> Platz, um ihre Notizen, Links und Sonstiges zu vermerken, bzw. </a:t>
            </a:r>
            <a:r>
              <a:rPr lang="de-AT" baseline="0" smtClean="0"/>
              <a:t>alles, was nicht auf den Folien aufscheinen soll, sondern während des Unterrichts laut gesagt werden soll. </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52</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noProof="0" dirty="0" smtClean="0"/>
              <a:t>Eigenschaften von Forschungs- und Entwicklungsarbeiten werden vorgestellt.</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noProof="0" dirty="0" smtClean="0"/>
          </a:p>
        </p:txBody>
      </p:sp>
      <p:sp>
        <p:nvSpPr>
          <p:cNvPr id="4" name="Označba mesta številke diapozitiva 3"/>
          <p:cNvSpPr>
            <a:spLocks noGrp="1"/>
          </p:cNvSpPr>
          <p:nvPr>
            <p:ph type="sldNum" sz="quarter" idx="10"/>
          </p:nvPr>
        </p:nvSpPr>
        <p:spPr/>
        <p:txBody>
          <a:bodyPr/>
          <a:lstStyle/>
          <a:p>
            <a:fld id="{79A472E4-E8CF-4752-8D89-CC6C7CAD9C51}" type="slidenum">
              <a:rPr lang="hu-HU" smtClean="0"/>
              <a:pPr/>
              <a:t>5</a:t>
            </a:fld>
            <a:endParaRPr lang="hu-HU"/>
          </a:p>
        </p:txBody>
      </p:sp>
    </p:spTree>
    <p:extLst>
      <p:ext uri="{BB962C8B-B14F-4D97-AF65-F5344CB8AC3E}">
        <p14:creationId xmlns:p14="http://schemas.microsoft.com/office/powerpoint/2010/main" val="303925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en-GB" noProof="0" dirty="0" smtClean="0"/>
          </a:p>
          <a:p>
            <a:r>
              <a:rPr lang="de-AT" noProof="0" dirty="0" smtClean="0"/>
              <a:t>Das Bild zeigt verschiedene Phasen/Elemente der Forschungsarbeit. Die Informationsphase ist eine selbstverständliche Voraussetzung für die Forschungsphase. Die Medien sind einerseits Informationsquelle und andererseits Ziel für die Veröffentlichung von Forschungsergebnissen. Die Integrationsphase ist für uns in diesem Moment nicht sehr relevant.</a:t>
            </a:r>
          </a:p>
          <a:p>
            <a:endParaRPr lang="en-GB" noProof="0" dirty="0"/>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6</a:t>
            </a:fld>
            <a:endParaRPr lang="sl-SI"/>
          </a:p>
        </p:txBody>
      </p:sp>
    </p:spTree>
    <p:extLst>
      <p:ext uri="{BB962C8B-B14F-4D97-AF65-F5344CB8AC3E}">
        <p14:creationId xmlns:p14="http://schemas.microsoft.com/office/powerpoint/2010/main" val="388218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de-AT" noProof="0" dirty="0" smtClean="0"/>
              <a:t>Forschungskompetenzen/Phasen werden vorgestellt. In Schulen wird häufig der Begriff Aktionsforschung verwendet. </a:t>
            </a:r>
          </a:p>
        </p:txBody>
      </p:sp>
      <p:sp>
        <p:nvSpPr>
          <p:cNvPr id="4" name="Označba mesta številke diapozitiva 3"/>
          <p:cNvSpPr>
            <a:spLocks noGrp="1"/>
          </p:cNvSpPr>
          <p:nvPr>
            <p:ph type="sldNum" sz="quarter" idx="10"/>
          </p:nvPr>
        </p:nvSpPr>
        <p:spPr/>
        <p:txBody>
          <a:bodyPr/>
          <a:lstStyle/>
          <a:p>
            <a:fld id="{79A472E4-E8CF-4752-8D89-CC6C7CAD9C51}" type="slidenum">
              <a:rPr lang="hu-HU" smtClean="0"/>
              <a:pPr/>
              <a:t>7</a:t>
            </a:fld>
            <a:endParaRPr lang="hu-HU"/>
          </a:p>
        </p:txBody>
      </p:sp>
    </p:spTree>
    <p:extLst>
      <p:ext uri="{BB962C8B-B14F-4D97-AF65-F5344CB8AC3E}">
        <p14:creationId xmlns:p14="http://schemas.microsoft.com/office/powerpoint/2010/main" val="363076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noProof="0" dirty="0" smtClean="0"/>
              <a:t>Öffnen Sie die Datei (suchen Sie in Ihrem Browser nach: „Aktionsforschungsprojekt</a:t>
            </a:r>
            <a:r>
              <a:rPr lang="de-AT" baseline="0" noProof="0" dirty="0" smtClean="0"/>
              <a:t> an</a:t>
            </a:r>
            <a:r>
              <a:rPr lang="de-AT" noProof="0" dirty="0" smtClean="0"/>
              <a:t> der </a:t>
            </a:r>
            <a:r>
              <a:rPr lang="de-AT" noProof="0" dirty="0" err="1" smtClean="0"/>
              <a:t>Salina</a:t>
            </a:r>
            <a:r>
              <a:rPr lang="de-AT" noProof="0" dirty="0" smtClean="0"/>
              <a:t> Volksschule" oder laden Sie sie aus dem Folder herunter) und folgen Sie den Anweisungen</a:t>
            </a:r>
          </a:p>
          <a:p>
            <a:pPr marL="0" marR="0" indent="0" algn="l" defTabSz="914400" rtl="0" eaLnBrk="1" fontAlgn="auto" latinLnBrk="0" hangingPunct="1">
              <a:lnSpc>
                <a:spcPct val="100000"/>
              </a:lnSpc>
              <a:spcBef>
                <a:spcPts val="0"/>
              </a:spcBef>
              <a:spcAft>
                <a:spcPts val="0"/>
              </a:spcAft>
              <a:buClrTx/>
              <a:buSzTx/>
              <a:buFontTx/>
              <a:buNone/>
              <a:tabLst/>
              <a:defRPr/>
            </a:pPr>
            <a:endParaRPr lang="de-AT"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noProof="0" dirty="0" smtClean="0"/>
              <a:t>Fallbeispiel für Forschung in Slowenien - Landwirtschaftstourismusforschung  </a:t>
            </a:r>
          </a:p>
          <a:p>
            <a:pPr marL="0" marR="0" indent="0" algn="l" defTabSz="914400" rtl="0" eaLnBrk="1" fontAlgn="auto" latinLnBrk="0" hangingPunct="1">
              <a:lnSpc>
                <a:spcPct val="100000"/>
              </a:lnSpc>
              <a:spcBef>
                <a:spcPts val="0"/>
              </a:spcBef>
              <a:spcAft>
                <a:spcPts val="0"/>
              </a:spcAft>
              <a:buClrTx/>
              <a:buSzTx/>
              <a:buFontTx/>
              <a:buNone/>
              <a:tabLst/>
              <a:defRPr/>
            </a:pPr>
            <a:r>
              <a:rPr lang="de-AT" noProof="0" dirty="0" smtClean="0"/>
              <a:t>Es gibt einen interessanten Fall aus Slowenien. Einst haben die Schülerinnen und Schüler eine interessante Forschung im Zusammenhang mit Agrartourismus präsentiert. Ich wollte den Mentor ermutigen, die Forschungsarbeit fortzusetzen und die Ergebnisse in die tägliche Praxis umzusetzen, da ein großes Innovationspotenzial bemerkbar war. Der Mentor antwortete: Nein, wir haben die Recherche beendet. Ich habe wiederholt, dass ich die nächste Phase vorschlage, zusätzliche Arbeit, die für eine erfolgreiche Umsetzung der Forschungsergebnisse offensichtlich ist. Der Mentor antwortete: Nun, es ist wirklich fertig, weil wir die Ergebnisse bereits veröffentlicht haben... </a:t>
            </a:r>
          </a:p>
          <a:p>
            <a:pPr marL="0" marR="0" indent="0" algn="l" defTabSz="914400" rtl="0" eaLnBrk="1" fontAlgn="auto" latinLnBrk="0" hangingPunct="1">
              <a:lnSpc>
                <a:spcPct val="100000"/>
              </a:lnSpc>
              <a:spcBef>
                <a:spcPts val="0"/>
              </a:spcBef>
              <a:spcAft>
                <a:spcPts val="0"/>
              </a:spcAft>
              <a:buClrTx/>
              <a:buSzTx/>
              <a:buFontTx/>
              <a:buNone/>
              <a:tabLst/>
              <a:defRPr/>
            </a:pPr>
            <a:endParaRPr lang="de-AT" noProof="0" dirty="0" smtClean="0"/>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8</a:t>
            </a:fld>
            <a:endParaRPr lang="en-GB" noProof="0"/>
          </a:p>
        </p:txBody>
      </p:sp>
    </p:spTree>
    <p:extLst>
      <p:ext uri="{BB962C8B-B14F-4D97-AF65-F5344CB8AC3E}">
        <p14:creationId xmlns:p14="http://schemas.microsoft.com/office/powerpoint/2010/main" val="149058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de-AT" noProof="0" dirty="0" smtClean="0"/>
              <a:t>Diese Folie stellt die wichtigsten Eigenschaften der Entwicklungsphase vor, die für eine erfolgreiche Umsetzung von Forschungsergebnissen in die Praxis wichtig sind.</a:t>
            </a:r>
          </a:p>
        </p:txBody>
      </p:sp>
      <p:sp>
        <p:nvSpPr>
          <p:cNvPr id="4" name="Ograda številke diapozitiva 3"/>
          <p:cNvSpPr>
            <a:spLocks noGrp="1"/>
          </p:cNvSpPr>
          <p:nvPr>
            <p:ph type="sldNum" sz="quarter" idx="10"/>
          </p:nvPr>
        </p:nvSpPr>
        <p:spPr/>
        <p:txBody>
          <a:bodyPr/>
          <a:lstStyle/>
          <a:p>
            <a:fld id="{79A472E4-E8CF-4752-8D89-CC6C7CAD9C51}" type="slidenum">
              <a:rPr lang="en-GB" noProof="0" smtClean="0"/>
              <a:pPr/>
              <a:t>9</a:t>
            </a:fld>
            <a:endParaRPr lang="en-GB" noProof="0"/>
          </a:p>
        </p:txBody>
      </p:sp>
    </p:spTree>
    <p:extLst>
      <p:ext uri="{BB962C8B-B14F-4D97-AF65-F5344CB8AC3E}">
        <p14:creationId xmlns:p14="http://schemas.microsoft.com/office/powerpoint/2010/main" val="208065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46CEBE-AEA9-4608-846B-79F4E6CC0503}" type="slidenum">
              <a:rPr lang="en-US" smtClean="0"/>
              <a:pPr/>
              <a:t>‹Nr.›</a:t>
            </a:fld>
            <a:endParaRPr lang="sl-SI" dirty="0" smtClean="0"/>
          </a:p>
          <a:p>
            <a:r>
              <a:rPr lang="en-US" dirty="0" smtClean="0"/>
              <a:t>Likar B. ©</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0" y="188913"/>
            <a:ext cx="10957984" cy="576262"/>
          </a:xfrm>
        </p:spPr>
        <p:txBody>
          <a:bodyPr/>
          <a:lstStyle/>
          <a:p>
            <a:r>
              <a:rPr lang="en-GB" noProof="0" smtClean="0"/>
              <a:t>Kliknite, če želite urediti slog naslova matrice</a:t>
            </a:r>
            <a:endParaRPr lang="en-GB" noProof="0"/>
          </a:p>
        </p:txBody>
      </p:sp>
      <p:sp>
        <p:nvSpPr>
          <p:cNvPr id="3" name="Ograda besedila 2"/>
          <p:cNvSpPr>
            <a:spLocks noGrp="1"/>
          </p:cNvSpPr>
          <p:nvPr>
            <p:ph type="body" sz="half" idx="1"/>
          </p:nvPr>
        </p:nvSpPr>
        <p:spPr>
          <a:xfrm>
            <a:off x="239184" y="1125538"/>
            <a:ext cx="5755216" cy="5005387"/>
          </a:xfrm>
        </p:spPr>
        <p:txBody>
          <a:bodyPr/>
          <a:lstStyle/>
          <a:p>
            <a:pPr lvl="0"/>
            <a:r>
              <a:rPr lang="en-GB" noProof="0" smtClean="0"/>
              <a:t>Kliknite, če želite urediti sloge besedila matrice</a:t>
            </a:r>
          </a:p>
          <a:p>
            <a:pPr lvl="1"/>
            <a:r>
              <a:rPr lang="en-GB" noProof="0" smtClean="0"/>
              <a:t>Druga raven</a:t>
            </a:r>
          </a:p>
          <a:p>
            <a:pPr lvl="2"/>
            <a:r>
              <a:rPr lang="en-GB" noProof="0" smtClean="0"/>
              <a:t>Tretja raven</a:t>
            </a:r>
          </a:p>
          <a:p>
            <a:pPr lvl="3"/>
            <a:r>
              <a:rPr lang="en-GB" noProof="0" smtClean="0"/>
              <a:t>Četrta raven</a:t>
            </a:r>
          </a:p>
          <a:p>
            <a:pPr lvl="4"/>
            <a:r>
              <a:rPr lang="en-GB" noProof="0" smtClean="0"/>
              <a:t>Peta raven</a:t>
            </a:r>
            <a:endParaRPr lang="en-GB" noProof="0"/>
          </a:p>
        </p:txBody>
      </p:sp>
      <p:sp>
        <p:nvSpPr>
          <p:cNvPr id="4" name="Ograda vsebine 3"/>
          <p:cNvSpPr>
            <a:spLocks noGrp="1"/>
          </p:cNvSpPr>
          <p:nvPr>
            <p:ph sz="half" idx="2"/>
          </p:nvPr>
        </p:nvSpPr>
        <p:spPr>
          <a:xfrm>
            <a:off x="6197601" y="1125538"/>
            <a:ext cx="5755217" cy="5005387"/>
          </a:xfrm>
        </p:spPr>
        <p:txBody>
          <a:bodyPr/>
          <a:lstStyle/>
          <a:p>
            <a:pPr lvl="0"/>
            <a:r>
              <a:rPr lang="en-GB" noProof="0" smtClean="0"/>
              <a:t>Kliknite, če želite urediti sloge besedila matrice</a:t>
            </a:r>
          </a:p>
          <a:p>
            <a:pPr lvl="1"/>
            <a:r>
              <a:rPr lang="en-GB" noProof="0" smtClean="0"/>
              <a:t>Druga raven</a:t>
            </a:r>
          </a:p>
          <a:p>
            <a:pPr lvl="2"/>
            <a:r>
              <a:rPr lang="en-GB" noProof="0" smtClean="0"/>
              <a:t>Tretja raven</a:t>
            </a:r>
          </a:p>
          <a:p>
            <a:pPr lvl="3"/>
            <a:r>
              <a:rPr lang="en-GB" noProof="0" smtClean="0"/>
              <a:t>Četrta raven</a:t>
            </a:r>
          </a:p>
          <a:p>
            <a:pPr lvl="4"/>
            <a:r>
              <a:rPr lang="en-GB" noProof="0" smtClean="0"/>
              <a:t>Peta raven</a:t>
            </a:r>
            <a:endParaRPr lang="en-GB" noProof="0"/>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8210370-74EF-455A-AEA9-BF39EAC2EDE5}" type="slidenum">
              <a:rPr lang="en-GB" altLang="en-US" smtClean="0">
                <a:solidFill>
                  <a:srgbClr val="000000"/>
                </a:solidFill>
              </a:rPr>
              <a:pPr>
                <a:defRPr/>
              </a:pPr>
              <a:t>‹Nr.›</a:t>
            </a:fld>
            <a:endParaRPr lang="en-GB" altLang="en-US" dirty="0" smtClean="0">
              <a:solidFill>
                <a:srgbClr val="000000"/>
              </a:solidFill>
            </a:endParaRPr>
          </a:p>
          <a:p>
            <a:pPr>
              <a:defRPr/>
            </a:pPr>
            <a:r>
              <a:rPr lang="en-GB" altLang="en-US" dirty="0" smtClean="0">
                <a:solidFill>
                  <a:srgbClr val="000000"/>
                </a:solidFill>
              </a:rPr>
              <a:t>Likar B. © </a:t>
            </a:r>
            <a:endParaRPr lang="en-GB" altLang="en-US" dirty="0">
              <a:solidFill>
                <a:srgbClr val="000000"/>
              </a:solidFill>
            </a:endParaRPr>
          </a:p>
        </p:txBody>
      </p:sp>
    </p:spTree>
    <p:extLst>
      <p:ext uri="{BB962C8B-B14F-4D97-AF65-F5344CB8AC3E}">
        <p14:creationId xmlns:p14="http://schemas.microsoft.com/office/powerpoint/2010/main" val="30686064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528FC5F6-F338-4AE4-BB23-26385BCFC423}" type="datetimeFigureOut">
              <a:rPr lang="en-GB" noProof="0" smtClean="0"/>
              <a:pPr/>
              <a:t>05/10/2017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6113E31D-E2AB-40D1-8B51-AFA5AFEF393A}" type="slidenum">
              <a:rPr lang="en-GB" noProof="0" smtClean="0"/>
              <a:pPr/>
              <a:t>‹Nr.›</a:t>
            </a:fld>
            <a:endParaRPr lang="en-GB" noProof="0" smtClean="0"/>
          </a:p>
          <a:p>
            <a:r>
              <a:rPr lang="en-GB" noProof="0" smtClean="0"/>
              <a:t>Likar B. ©</a:t>
            </a:r>
            <a:endParaRPr lang="en-GB" noProof="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10/5/2017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10/5/2017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sl-SI" dirty="0" smtClean="0"/>
          </a:p>
          <a:p>
            <a:r>
              <a:rPr lang="en-US" dirty="0" smtClean="0"/>
              <a:t>Likar B. ©</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10/5/2017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sl-SI" dirty="0" smtClean="0"/>
          </a:p>
          <a:p>
            <a:r>
              <a:rPr lang="en-US" dirty="0" smtClean="0"/>
              <a:t>Likar B. ©</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docid=-EBPQoJ4LEUYPM&amp;tbnid=-wMq8-r9hty80M:&amp;ved=0CAUQjRw&amp;url=https://mural.l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hyperlink" Target="http://www.schillereng.com/Rapid%20Prototype_LensMover_Pic1.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8" Type="http://schemas.openxmlformats.org/officeDocument/2006/relationships/hyperlink" Target="http://www.imamidejo.si/index.php?t=SearchResults&amp;storitev=4" TargetMode="External"/><Relationship Id="rId3" Type="http://schemas.openxmlformats.org/officeDocument/2006/relationships/image" Target="../media/image47.jpeg"/><Relationship Id="rId7" Type="http://schemas.openxmlformats.org/officeDocument/2006/relationships/hyperlink" Target="http://www.imamidejo.si/index.php?t=SearchResults&amp;storitev=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imamidejo.si/index.php?t=SearchResults&amp;storitev=2" TargetMode="External"/><Relationship Id="rId5" Type="http://schemas.openxmlformats.org/officeDocument/2006/relationships/hyperlink" Target="http://www.imamidejo.si/index.php?t=SearchResults&amp;storitev=1" TargetMode="External"/><Relationship Id="rId4" Type="http://schemas.openxmlformats.org/officeDocument/2006/relationships/image" Target="../media/image2.jpeg"/><Relationship Id="rId9" Type="http://schemas.openxmlformats.org/officeDocument/2006/relationships/hyperlink" Target="http://www.imamidejo.si/index.php?t=SearchResults&amp;storitev=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ideo.com/"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www.researchgate.net/publication/283463535_Managing_Innovation_and_RD_Processes_in_EU_Environment" TargetMode="External"/><Relationship Id="rId5" Type="http://schemas.openxmlformats.org/officeDocument/2006/relationships/hyperlink" Target="https://www.researchgate.net/publication/278404052_The_Art_of_Managing_Innovation_Problems_and_Opportunities" TargetMode="External"/><Relationship Id="rId4" Type="http://schemas.openxmlformats.org/officeDocument/2006/relationships/hyperlink" Target="https://www.epo.org/learning-events/materials/inventors-handbook.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www.uil-sipo.si/uil/urad/prirocnik-za-izumitelje" TargetMode="External"/><Relationship Id="rId5" Type="http://schemas.openxmlformats.org/officeDocument/2006/relationships/hyperlink" Target="https://www.researchgate.net/publication/283463376_Management_inovacijskih_in_RR_procesov_v_EU" TargetMode="External"/><Relationship Id="rId4" Type="http://schemas.openxmlformats.org/officeDocument/2006/relationships/hyperlink" Target="https://www.researchgate.net/publication/278404371_Vescina_obvladovanja_inovacijskih_problemov_in_priloznos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image" Target="../media/image3.jpe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569660"/>
          </a:xfrm>
          <a:prstGeom prst="rect">
            <a:avLst/>
          </a:prstGeom>
        </p:spPr>
        <p:txBody>
          <a:bodyPr wrap="square">
            <a:spAutoFit/>
          </a:bodyPr>
          <a:lstStyle/>
          <a:p>
            <a:r>
              <a:rPr lang="en-US" sz="2400" dirty="0">
                <a:solidFill>
                  <a:schemeClr val="tx1">
                    <a:lumMod val="50000"/>
                    <a:lumOff val="50000"/>
                  </a:schemeClr>
                </a:solidFill>
              </a:rPr>
              <a:t>LET’S BE INNOVATIVE!  </a:t>
            </a:r>
            <a:r>
              <a:rPr lang="en-US" sz="2400" dirty="0" err="1">
                <a:solidFill>
                  <a:schemeClr val="tx1">
                    <a:lumMod val="50000"/>
                    <a:lumOff val="50000"/>
                  </a:schemeClr>
                </a:solidFill>
              </a:rPr>
              <a:t>Wir</a:t>
            </a:r>
            <a:r>
              <a:rPr lang="en-US" sz="2400" dirty="0">
                <a:solidFill>
                  <a:schemeClr val="tx1">
                    <a:lumMod val="50000"/>
                    <a:lumOff val="50000"/>
                  </a:schemeClr>
                </a:solidFill>
              </a:rPr>
              <a:t> </a:t>
            </a:r>
            <a:r>
              <a:rPr lang="en-US" sz="2400" dirty="0" err="1">
                <a:solidFill>
                  <a:schemeClr val="tx1">
                    <a:lumMod val="50000"/>
                    <a:lumOff val="50000"/>
                  </a:schemeClr>
                </a:solidFill>
              </a:rPr>
              <a:t>wollen</a:t>
            </a:r>
            <a:r>
              <a:rPr lang="en-US" sz="2400" dirty="0">
                <a:solidFill>
                  <a:schemeClr val="tx1">
                    <a:lumMod val="50000"/>
                    <a:lumOff val="50000"/>
                  </a:schemeClr>
                </a:solidFill>
              </a:rPr>
              <a:t> </a:t>
            </a:r>
            <a:r>
              <a:rPr lang="en-US" sz="2400" dirty="0" err="1">
                <a:solidFill>
                  <a:schemeClr val="tx1">
                    <a:lumMod val="50000"/>
                    <a:lumOff val="50000"/>
                  </a:schemeClr>
                </a:solidFill>
              </a:rPr>
              <a:t>innovativ</a:t>
            </a:r>
            <a:r>
              <a:rPr lang="en-US" sz="2400" dirty="0">
                <a:solidFill>
                  <a:schemeClr val="tx1">
                    <a:lumMod val="50000"/>
                    <a:lumOff val="50000"/>
                  </a:schemeClr>
                </a:solidFill>
              </a:rPr>
              <a:t> sein!</a:t>
            </a:r>
            <a:endParaRPr lang="hu-HU" sz="2400" dirty="0">
              <a:solidFill>
                <a:schemeClr val="tx1">
                  <a:lumMod val="50000"/>
                  <a:lumOff val="50000"/>
                </a:schemeClr>
              </a:solidFill>
            </a:endParaRPr>
          </a:p>
          <a:p>
            <a:r>
              <a:rPr lang="en-US" sz="2400" dirty="0" err="1">
                <a:solidFill>
                  <a:schemeClr val="tx1">
                    <a:lumMod val="50000"/>
                    <a:lumOff val="50000"/>
                  </a:schemeClr>
                </a:solidFill>
              </a:rPr>
              <a:t>Förderung</a:t>
            </a:r>
            <a:r>
              <a:rPr lang="en-US" sz="2400" dirty="0">
                <a:solidFill>
                  <a:schemeClr val="tx1">
                    <a:lumMod val="50000"/>
                    <a:lumOff val="50000"/>
                  </a:schemeClr>
                </a:solidFill>
              </a:rPr>
              <a:t> von </a:t>
            </a:r>
            <a:r>
              <a:rPr lang="en-US" sz="2400" dirty="0" err="1">
                <a:solidFill>
                  <a:schemeClr val="tx1">
                    <a:lumMod val="50000"/>
                    <a:lumOff val="50000"/>
                  </a:schemeClr>
                </a:solidFill>
              </a:rPr>
              <a:t>Kreativität</a:t>
            </a:r>
            <a:r>
              <a:rPr lang="en-US" sz="2400" dirty="0">
                <a:solidFill>
                  <a:schemeClr val="tx1">
                    <a:lumMod val="50000"/>
                    <a:lumOff val="50000"/>
                  </a:schemeClr>
                </a:solidFill>
              </a:rPr>
              <a:t> und </a:t>
            </a:r>
            <a:r>
              <a:rPr lang="en-US" sz="2400" dirty="0" err="1">
                <a:solidFill>
                  <a:schemeClr val="tx1">
                    <a:lumMod val="50000"/>
                    <a:lumOff val="50000"/>
                  </a:schemeClr>
                </a:solidFill>
              </a:rPr>
              <a:t>Unternehmergeist</a:t>
            </a:r>
            <a:r>
              <a:rPr lang="en-US" sz="2400" dirty="0">
                <a:solidFill>
                  <a:schemeClr val="tx1">
                    <a:lumMod val="50000"/>
                    <a:lumOff val="50000"/>
                  </a:schemeClr>
                </a:solidFill>
              </a:rPr>
              <a:t> </a:t>
            </a:r>
            <a:r>
              <a:rPr lang="en-US" sz="2400" dirty="0" err="1">
                <a:solidFill>
                  <a:schemeClr val="tx1">
                    <a:lumMod val="50000"/>
                    <a:lumOff val="50000"/>
                  </a:schemeClr>
                </a:solidFill>
              </a:rPr>
              <a:t>für</a:t>
            </a:r>
            <a:r>
              <a:rPr lang="en-US" sz="2400" dirty="0">
                <a:solidFill>
                  <a:schemeClr val="tx1">
                    <a:lumMod val="50000"/>
                    <a:lumOff val="50000"/>
                  </a:schemeClr>
                </a:solidFill>
              </a:rPr>
              <a:t> </a:t>
            </a:r>
            <a:r>
              <a:rPr lang="de-DE" sz="2400" dirty="0" smtClean="0">
                <a:solidFill>
                  <a:schemeClr val="tx1">
                    <a:lumMod val="50000"/>
                    <a:lumOff val="50000"/>
                  </a:schemeClr>
                </a:solidFill>
              </a:rPr>
              <a:t>Lehrer/innen</a:t>
            </a:r>
            <a:r>
              <a:rPr lang="en-US" sz="2400" dirty="0" smtClean="0">
                <a:solidFill>
                  <a:schemeClr val="tx1">
                    <a:lumMod val="50000"/>
                    <a:lumOff val="50000"/>
                  </a:schemeClr>
                </a:solidFill>
              </a:rPr>
              <a:t> </a:t>
            </a:r>
            <a:r>
              <a:rPr lang="en-US" sz="2400" dirty="0">
                <a:solidFill>
                  <a:schemeClr val="tx1">
                    <a:lumMod val="50000"/>
                    <a:lumOff val="50000"/>
                  </a:schemeClr>
                </a:solidFill>
              </a:rPr>
              <a:t>und </a:t>
            </a:r>
            <a:r>
              <a:rPr lang="en-US" sz="2400" dirty="0" err="1">
                <a:solidFill>
                  <a:schemeClr val="tx1">
                    <a:lumMod val="50000"/>
                    <a:lumOff val="50000"/>
                  </a:schemeClr>
                </a:solidFill>
              </a:rPr>
              <a:t>Schüler</a:t>
            </a:r>
            <a:r>
              <a:rPr lang="en-US" sz="2400" dirty="0">
                <a:solidFill>
                  <a:schemeClr val="tx1">
                    <a:lumMod val="50000"/>
                    <a:lumOff val="50000"/>
                  </a:schemeClr>
                </a:solidFill>
              </a:rPr>
              <a:t>/</a:t>
            </a:r>
            <a:r>
              <a:rPr lang="en-US" sz="2400" dirty="0" err="1">
                <a:solidFill>
                  <a:schemeClr val="tx1">
                    <a:lumMod val="50000"/>
                    <a:lumOff val="50000"/>
                  </a:schemeClr>
                </a:solidFill>
              </a:rPr>
              <a:t>innen</a:t>
            </a:r>
            <a:r>
              <a:rPr lang="en-US" sz="2400" dirty="0">
                <a:solidFill>
                  <a:schemeClr val="tx1">
                    <a:lumMod val="50000"/>
                    <a:lumOff val="50000"/>
                  </a:schemeClr>
                </a:solidFill>
              </a:rPr>
              <a:t> der </a:t>
            </a:r>
            <a:r>
              <a:rPr lang="en-US" sz="2400" dirty="0" err="1">
                <a:solidFill>
                  <a:schemeClr val="tx1">
                    <a:lumMod val="50000"/>
                    <a:lumOff val="50000"/>
                  </a:schemeClr>
                </a:solidFill>
              </a:rPr>
              <a:t>Sekundarstufe</a:t>
            </a:r>
            <a:endParaRPr lang="hu-HU" sz="2400" dirty="0">
              <a:solidFill>
                <a:schemeClr val="tx1">
                  <a:lumMod val="50000"/>
                  <a:lumOff val="50000"/>
                </a:schemeClr>
              </a:solidFill>
            </a:endParaRPr>
          </a:p>
          <a:p>
            <a:r>
              <a:rPr lang="hu-HU" sz="2400" dirty="0" smtClean="0">
                <a:solidFill>
                  <a:schemeClr val="tx1">
                    <a:lumMod val="50000"/>
                    <a:lumOff val="50000"/>
                  </a:schemeClr>
                </a:solidFill>
                <a:latin typeface="+mj-lt"/>
              </a:rPr>
              <a:t>Proje</a:t>
            </a:r>
            <a:r>
              <a:rPr lang="de-AT" sz="2400" dirty="0" err="1" smtClean="0">
                <a:solidFill>
                  <a:schemeClr val="tx1">
                    <a:lumMod val="50000"/>
                    <a:lumOff val="50000"/>
                  </a:schemeClr>
                </a:solidFill>
                <a:latin typeface="+mj-lt"/>
              </a:rPr>
              <a:t>kt</a:t>
            </a:r>
            <a:r>
              <a:rPr lang="de-AT" sz="2400" dirty="0" smtClean="0">
                <a:solidFill>
                  <a:schemeClr val="tx1">
                    <a:lumMod val="50000"/>
                    <a:lumOff val="50000"/>
                  </a:schemeClr>
                </a:solidFill>
                <a:latin typeface="+mj-lt"/>
              </a:rPr>
              <a:t>-Nr.</a:t>
            </a:r>
            <a:r>
              <a:rPr lang="hu-HU" sz="2400" dirty="0" smtClean="0">
                <a:solidFill>
                  <a:schemeClr val="tx1">
                    <a:lumMod val="50000"/>
                    <a:lumOff val="50000"/>
                  </a:schemeClr>
                </a:solidFill>
                <a:latin typeface="+mj-lt"/>
              </a:rPr>
              <a:t>: </a:t>
            </a:r>
            <a:r>
              <a:rPr lang="hu-HU" sz="2400" dirty="0">
                <a:solidFill>
                  <a:schemeClr val="tx1">
                    <a:lumMod val="50000"/>
                    <a:lumOff val="50000"/>
                  </a:schemeClr>
                </a:solidFill>
                <a:latin typeface="+mj-lt"/>
              </a:rPr>
              <a:t>2016-1-SI01-KA201-021641</a:t>
            </a: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dirty="0" smtClean="0"/>
              <a:t>U1</a:t>
            </a:r>
            <a:r>
              <a:rPr lang="en-US" dirty="0"/>
              <a:t>: </a:t>
            </a:r>
            <a:r>
              <a:rPr lang="en-US" dirty="0" err="1" smtClean="0"/>
              <a:t>Entwicklung</a:t>
            </a:r>
            <a:r>
              <a:rPr lang="en-US" dirty="0" smtClean="0"/>
              <a:t> von  </a:t>
            </a:r>
            <a:r>
              <a:rPr lang="en-US" dirty="0"/>
              <a:t>Innovation</a:t>
            </a:r>
          </a:p>
        </p:txBody>
      </p:sp>
      <p:sp>
        <p:nvSpPr>
          <p:cNvPr id="11" name="Text Placeholder 2"/>
          <p:cNvSpPr txBox="1">
            <a:spLocks/>
          </p:cNvSpPr>
          <p:nvPr/>
        </p:nvSpPr>
        <p:spPr>
          <a:xfrm>
            <a:off x="1198288" y="4486021"/>
            <a:ext cx="10058400" cy="13881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U1.E3: </a:t>
            </a:r>
            <a:r>
              <a:rPr lang="en-US" dirty="0" err="1" smtClean="0"/>
              <a:t>Forschungs</a:t>
            </a:r>
            <a:r>
              <a:rPr lang="en-US" dirty="0" smtClean="0"/>
              <a:t>- und </a:t>
            </a:r>
            <a:r>
              <a:rPr lang="en-US" dirty="0" err="1" smtClean="0"/>
              <a:t>Entwicklungsarbeit</a:t>
            </a:r>
            <a:r>
              <a:rPr lang="en-US" dirty="0" smtClean="0"/>
              <a:t>, </a:t>
            </a:r>
            <a:r>
              <a:rPr lang="en-US" dirty="0" err="1" smtClean="0"/>
              <a:t>erstellen</a:t>
            </a:r>
            <a:r>
              <a:rPr lang="en-US" dirty="0" smtClean="0"/>
              <a:t> von </a:t>
            </a:r>
            <a:r>
              <a:rPr lang="en-US" dirty="0" err="1" smtClean="0"/>
              <a:t>Protoypen</a:t>
            </a:r>
            <a:r>
              <a:rPr lang="en-US" dirty="0" smtClean="0"/>
              <a:t> und </a:t>
            </a:r>
            <a:r>
              <a:rPr lang="en-US" dirty="0" err="1" smtClean="0"/>
              <a:t>Präsentation</a:t>
            </a:r>
            <a:r>
              <a:rPr lang="en-US" dirty="0" smtClean="0"/>
              <a:t> </a:t>
            </a:r>
            <a:endParaRPr lang="hu-HU" dirty="0" smtClean="0"/>
          </a:p>
          <a:p>
            <a:pPr algn="r"/>
            <a:r>
              <a:rPr lang="de-AT" sz="2000" dirty="0" smtClean="0"/>
              <a:t>Verfasser: </a:t>
            </a:r>
            <a:r>
              <a:rPr lang="hu-HU" sz="2000" dirty="0" smtClean="0"/>
              <a:t>Prof</a:t>
            </a:r>
            <a:r>
              <a:rPr lang="hu-HU" sz="2000" dirty="0"/>
              <a:t>. dr. Borut </a:t>
            </a:r>
            <a:r>
              <a:rPr lang="hu-HU" sz="2000" dirty="0" smtClean="0"/>
              <a:t>Likar, MBA (KORONA PLUS)</a:t>
            </a:r>
            <a:endParaRPr lang="en-US"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36080" y="351763"/>
            <a:ext cx="10366539" cy="1448513"/>
          </a:xfrm>
        </p:spPr>
        <p:txBody>
          <a:bodyPr>
            <a:noAutofit/>
          </a:bodyPr>
          <a:lstStyle/>
          <a:p>
            <a:pPr lvl="1">
              <a:defRPr/>
            </a:pPr>
            <a:r>
              <a:rPr lang="en-GB" sz="4800" kern="1200" spc="-50" dirty="0" err="1" smtClean="0">
                <a:solidFill>
                  <a:schemeClr val="tx1">
                    <a:lumMod val="75000"/>
                    <a:lumOff val="25000"/>
                  </a:schemeClr>
                </a:solidFill>
                <a:latin typeface="+mj-lt"/>
                <a:ea typeface="+mj-ea"/>
                <a:cs typeface="+mj-cs"/>
              </a:rPr>
              <a:t>Beispiel</a:t>
            </a:r>
            <a:r>
              <a:rPr lang="en-GB" sz="4800" kern="1200" spc="-50" dirty="0" smtClean="0">
                <a:solidFill>
                  <a:schemeClr val="tx1">
                    <a:lumMod val="75000"/>
                    <a:lumOff val="25000"/>
                  </a:schemeClr>
                </a:solidFill>
                <a:latin typeface="+mj-lt"/>
                <a:ea typeface="+mj-ea"/>
                <a:cs typeface="+mj-cs"/>
              </a:rPr>
              <a:t> </a:t>
            </a:r>
            <a:r>
              <a:rPr lang="en-GB" sz="4800" kern="1200" spc="-50" dirty="0" err="1" smtClean="0">
                <a:solidFill>
                  <a:schemeClr val="tx1">
                    <a:lumMod val="75000"/>
                    <a:lumOff val="25000"/>
                  </a:schemeClr>
                </a:solidFill>
                <a:latin typeface="+mj-lt"/>
                <a:ea typeface="+mj-ea"/>
                <a:cs typeface="+mj-cs"/>
              </a:rPr>
              <a:t>für</a:t>
            </a:r>
            <a:r>
              <a:rPr lang="en-GB" sz="4800" kern="1200" spc="-50" dirty="0" smtClean="0">
                <a:solidFill>
                  <a:schemeClr val="tx1">
                    <a:lumMod val="75000"/>
                    <a:lumOff val="25000"/>
                  </a:schemeClr>
                </a:solidFill>
                <a:latin typeface="+mj-lt"/>
                <a:ea typeface="+mj-ea"/>
                <a:cs typeface="+mj-cs"/>
              </a:rPr>
              <a:t> </a:t>
            </a:r>
            <a:r>
              <a:rPr lang="en-GB" sz="4800" kern="1200" spc="-50" dirty="0" err="1" smtClean="0">
                <a:solidFill>
                  <a:schemeClr val="tx1">
                    <a:lumMod val="75000"/>
                    <a:lumOff val="25000"/>
                  </a:schemeClr>
                </a:solidFill>
                <a:latin typeface="+mj-lt"/>
                <a:ea typeface="+mj-ea"/>
                <a:cs typeface="+mj-cs"/>
              </a:rPr>
              <a:t>einen</a:t>
            </a:r>
            <a:r>
              <a:rPr lang="en-GB" sz="4800" kern="1200" spc="-50" dirty="0" smtClean="0">
                <a:solidFill>
                  <a:schemeClr val="tx1">
                    <a:lumMod val="75000"/>
                    <a:lumOff val="25000"/>
                  </a:schemeClr>
                </a:solidFill>
                <a:latin typeface="+mj-lt"/>
                <a:ea typeface="+mj-ea"/>
                <a:cs typeface="+mj-cs"/>
              </a:rPr>
              <a:t> </a:t>
            </a:r>
            <a:r>
              <a:rPr lang="en-GB" sz="4800" kern="1200" spc="-50" dirty="0" err="1" smtClean="0">
                <a:solidFill>
                  <a:schemeClr val="tx1">
                    <a:lumMod val="75000"/>
                    <a:lumOff val="25000"/>
                  </a:schemeClr>
                </a:solidFill>
                <a:latin typeface="+mj-lt"/>
                <a:ea typeface="+mj-ea"/>
                <a:cs typeface="+mj-cs"/>
              </a:rPr>
              <a:t>Erfindungsprozess</a:t>
            </a:r>
            <a:r>
              <a:rPr lang="en-GB" sz="4800" kern="1200" spc="-50" dirty="0" smtClean="0">
                <a:solidFill>
                  <a:schemeClr val="tx1">
                    <a:lumMod val="75000"/>
                    <a:lumOff val="25000"/>
                  </a:schemeClr>
                </a:solidFill>
                <a:latin typeface="+mj-lt"/>
                <a:ea typeface="+mj-ea"/>
                <a:cs typeface="+mj-cs"/>
              </a:rPr>
              <a:t> und die </a:t>
            </a:r>
            <a:r>
              <a:rPr lang="en-GB" sz="4800" kern="1200" spc="-50" dirty="0" err="1" smtClean="0">
                <a:solidFill>
                  <a:schemeClr val="tx1">
                    <a:lumMod val="75000"/>
                    <a:lumOff val="25000"/>
                  </a:schemeClr>
                </a:solidFill>
                <a:latin typeface="+mj-lt"/>
                <a:ea typeface="+mj-ea"/>
                <a:cs typeface="+mj-cs"/>
              </a:rPr>
              <a:t>Erstellung</a:t>
            </a:r>
            <a:r>
              <a:rPr lang="en-GB" sz="4800" kern="1200" spc="-50" dirty="0" smtClean="0">
                <a:solidFill>
                  <a:schemeClr val="tx1">
                    <a:lumMod val="75000"/>
                    <a:lumOff val="25000"/>
                  </a:schemeClr>
                </a:solidFill>
                <a:latin typeface="+mj-lt"/>
                <a:ea typeface="+mj-ea"/>
                <a:cs typeface="+mj-cs"/>
              </a:rPr>
              <a:t> </a:t>
            </a:r>
            <a:r>
              <a:rPr lang="en-GB" sz="4800" kern="1200" spc="-50" dirty="0" err="1" smtClean="0">
                <a:solidFill>
                  <a:schemeClr val="tx1">
                    <a:lumMod val="75000"/>
                    <a:lumOff val="25000"/>
                  </a:schemeClr>
                </a:solidFill>
                <a:latin typeface="+mj-lt"/>
                <a:ea typeface="+mj-ea"/>
                <a:cs typeface="+mj-cs"/>
              </a:rPr>
              <a:t>eines</a:t>
            </a:r>
            <a:r>
              <a:rPr lang="en-GB" sz="4800" kern="1200" spc="-50" dirty="0" smtClean="0">
                <a:solidFill>
                  <a:schemeClr val="tx1">
                    <a:lumMod val="75000"/>
                    <a:lumOff val="25000"/>
                  </a:schemeClr>
                </a:solidFill>
                <a:latin typeface="+mj-lt"/>
                <a:ea typeface="+mj-ea"/>
                <a:cs typeface="+mj-cs"/>
              </a:rPr>
              <a:t> </a:t>
            </a:r>
            <a:r>
              <a:rPr lang="en-GB" sz="4800" kern="1200" spc="-50" dirty="0" err="1" smtClean="0">
                <a:solidFill>
                  <a:schemeClr val="tx1">
                    <a:lumMod val="75000"/>
                    <a:lumOff val="25000"/>
                  </a:schemeClr>
                </a:solidFill>
                <a:latin typeface="+mj-lt"/>
                <a:ea typeface="+mj-ea"/>
                <a:cs typeface="+mj-cs"/>
              </a:rPr>
              <a:t>Prototypen</a:t>
            </a:r>
            <a:endParaRPr lang="en-GB" sz="4800" kern="1200" spc="-50" dirty="0">
              <a:solidFill>
                <a:schemeClr val="tx1">
                  <a:lumMod val="75000"/>
                  <a:lumOff val="25000"/>
                </a:schemeClr>
              </a:solidFill>
              <a:latin typeface="+mj-lt"/>
              <a:ea typeface="+mj-ea"/>
              <a:cs typeface="+mj-cs"/>
            </a:endParaRPr>
          </a:p>
        </p:txBody>
      </p:sp>
      <p:sp>
        <p:nvSpPr>
          <p:cNvPr id="3" name="Ograda vsebine 2"/>
          <p:cNvSpPr>
            <a:spLocks noGrp="1"/>
          </p:cNvSpPr>
          <p:nvPr>
            <p:ph idx="1"/>
          </p:nvPr>
        </p:nvSpPr>
        <p:spPr>
          <a:xfrm>
            <a:off x="1207008" y="1883664"/>
            <a:ext cx="9460992" cy="4245674"/>
          </a:xfrm>
        </p:spPr>
        <p:txBody>
          <a:bodyPr/>
          <a:lstStyle/>
          <a:p>
            <a:pPr marL="342900" lvl="1" indent="-342900">
              <a:buClr>
                <a:schemeClr val="tx2"/>
              </a:buClr>
              <a:buNone/>
              <a:defRPr/>
            </a:pPr>
            <a:r>
              <a:rPr lang="en-GB" sz="2000" b="1" dirty="0" err="1" smtClean="0"/>
              <a:t>Flüssigkristallthermometer</a:t>
            </a:r>
            <a:endParaRPr lang="en-GB" b="1" dirty="0" smtClean="0">
              <a:latin typeface="Times New Roman"/>
            </a:endParaRPr>
          </a:p>
          <a:p>
            <a:pPr marL="342900" lvl="1" indent="-342900">
              <a:buClr>
                <a:schemeClr val="tx2"/>
              </a:buClr>
              <a:defRPr/>
            </a:pPr>
            <a:r>
              <a:rPr lang="en-GB" sz="2000" dirty="0" smtClean="0"/>
              <a:t>Bayer</a:t>
            </a:r>
          </a:p>
          <a:p>
            <a:pPr marL="342900" lvl="1" indent="-342900">
              <a:buClr>
                <a:schemeClr val="tx2"/>
              </a:buClr>
              <a:defRPr/>
            </a:pPr>
            <a:r>
              <a:rPr lang="en-GB" sz="2000" dirty="0" smtClean="0"/>
              <a:t>LEK</a:t>
            </a:r>
          </a:p>
          <a:p>
            <a:pPr>
              <a:defRPr/>
            </a:pPr>
            <a:endParaRPr lang="en-GB" dirty="0" smtClean="0"/>
          </a:p>
        </p:txBody>
      </p:sp>
      <p:sp>
        <p:nvSpPr>
          <p:cNvPr id="160773" name="Rectangle 11"/>
          <p:cNvSpPr>
            <a:spLocks noChangeArrowheads="1"/>
          </p:cNvSpPr>
          <p:nvPr/>
        </p:nvSpPr>
        <p:spPr bwMode="auto">
          <a:xfrm rot="10800000">
            <a:off x="7000512" y="4483048"/>
            <a:ext cx="2954338" cy="723900"/>
          </a:xfrm>
          <a:prstGeom prst="rect">
            <a:avLst/>
          </a:prstGeom>
          <a:noFill/>
          <a:ln w="12700" cap="sq">
            <a:noFill/>
            <a:miter lim="800000"/>
            <a:headEnd type="none" w="sm" len="sm"/>
            <a:tailEnd type="none" w="sm" len="sm"/>
          </a:ln>
        </p:spPr>
        <p:txBody>
          <a:bodyPr rot="10800000" anchor="ctr">
            <a:spAutoFit/>
          </a:bodyPr>
          <a:lstStyle/>
          <a:p>
            <a:pPr algn="l" eaLnBrk="0" hangingPunct="0"/>
            <a:r>
              <a:rPr lang="sl-SI" sz="1700" dirty="0" smtClean="0">
                <a:ea typeface="Arial Unicode MS" pitchFamily="34" charset="-128"/>
                <a:cs typeface="Arial Unicode MS" pitchFamily="34" charset="-128"/>
              </a:rPr>
              <a:t>Normal</a:t>
            </a:r>
            <a:r>
              <a:rPr lang="de-AT" sz="1700" dirty="0" smtClean="0">
                <a:ea typeface="Arial Unicode MS" pitchFamily="34" charset="-128"/>
                <a:cs typeface="Arial Unicode MS" pitchFamily="34" charset="-128"/>
              </a:rPr>
              <a:t>e</a:t>
            </a:r>
            <a:r>
              <a:rPr lang="sl-SI" sz="1700" dirty="0" smtClean="0">
                <a:ea typeface="Arial Unicode MS" pitchFamily="34" charset="-128"/>
                <a:cs typeface="Arial Unicode MS" pitchFamily="34" charset="-128"/>
              </a:rPr>
              <a:t> </a:t>
            </a:r>
            <a:r>
              <a:rPr lang="de-AT" sz="1700" dirty="0">
                <a:ea typeface="Arial Unicode MS" pitchFamily="34" charset="-128"/>
                <a:cs typeface="Arial Unicode MS" pitchFamily="34" charset="-128"/>
              </a:rPr>
              <a:t>T</a:t>
            </a:r>
            <a:r>
              <a:rPr lang="sl-SI" sz="1700" dirty="0" smtClean="0">
                <a:ea typeface="Arial Unicode MS" pitchFamily="34" charset="-128"/>
                <a:cs typeface="Arial Unicode MS" pitchFamily="34" charset="-128"/>
              </a:rPr>
              <a:t>emperatur</a:t>
            </a:r>
            <a:endParaRPr lang="en-US" sz="900" dirty="0"/>
          </a:p>
          <a:p>
            <a:pPr eaLnBrk="0" hangingPunct="0"/>
            <a:endParaRPr lang="en-US" sz="2400" dirty="0"/>
          </a:p>
        </p:txBody>
      </p:sp>
      <p:sp>
        <p:nvSpPr>
          <p:cNvPr id="8" name="Rectangle 13"/>
          <p:cNvSpPr>
            <a:spLocks noChangeArrowheads="1"/>
          </p:cNvSpPr>
          <p:nvPr/>
        </p:nvSpPr>
        <p:spPr bwMode="auto">
          <a:xfrm rot="10800000">
            <a:off x="7102143" y="5559340"/>
            <a:ext cx="1737720" cy="353943"/>
          </a:xfrm>
          <a:prstGeom prst="rect">
            <a:avLst/>
          </a:prstGeom>
          <a:noFill/>
          <a:ln w="12700" cap="sq">
            <a:noFill/>
            <a:miter lim="800000"/>
            <a:headEnd type="none" w="sm" len="sm"/>
            <a:tailEnd type="none" w="sm" len="sm"/>
          </a:ln>
        </p:spPr>
        <p:txBody>
          <a:bodyPr rot="10800000" wrap="none" anchor="ctr">
            <a:spAutoFit/>
          </a:bodyPr>
          <a:lstStyle/>
          <a:p>
            <a:pPr algn="l" eaLnBrk="0" hangingPunct="0"/>
            <a:r>
              <a:rPr lang="de-AT" sz="1700" dirty="0" smtClean="0"/>
              <a:t>Hohe T</a:t>
            </a:r>
            <a:r>
              <a:rPr lang="sl-SI" sz="1700" dirty="0" smtClean="0"/>
              <a:t>emperatur</a:t>
            </a:r>
            <a:endParaRPr lang="sl-SI" sz="1700" dirty="0"/>
          </a:p>
        </p:txBody>
      </p:sp>
      <p:grpSp>
        <p:nvGrpSpPr>
          <p:cNvPr id="4" name="Group 19"/>
          <p:cNvGrpSpPr>
            <a:grpSpLocks/>
          </p:cNvGrpSpPr>
          <p:nvPr/>
        </p:nvGrpSpPr>
        <p:grpSpPr bwMode="auto">
          <a:xfrm>
            <a:off x="1199579" y="4184280"/>
            <a:ext cx="5264150" cy="865188"/>
            <a:chOff x="244" y="1570"/>
            <a:chExt cx="2500" cy="454"/>
          </a:xfrm>
        </p:grpSpPr>
        <p:sp>
          <p:nvSpPr>
            <p:cNvPr id="160782" name="Rectangle 10"/>
            <p:cNvSpPr>
              <a:spLocks noChangeArrowheads="1"/>
            </p:cNvSpPr>
            <p:nvPr/>
          </p:nvSpPr>
          <p:spPr bwMode="auto">
            <a:xfrm flipH="1" flipV="1">
              <a:off x="249" y="1570"/>
              <a:ext cx="2495" cy="454"/>
            </a:xfrm>
            <a:prstGeom prst="rect">
              <a:avLst/>
            </a:prstGeom>
            <a:solidFill>
              <a:srgbClr val="FFFFCC"/>
            </a:solidFill>
            <a:ln w="12700" cap="sq">
              <a:solidFill>
                <a:schemeClr val="tx1"/>
              </a:solidFill>
              <a:miter lim="800000"/>
              <a:headEnd type="none" w="sm" len="sm"/>
              <a:tailEnd type="none" w="sm" len="sm"/>
            </a:ln>
          </p:spPr>
          <p:txBody>
            <a:bodyPr rot="10800000" wrap="none" anchor="ctr"/>
            <a:lstStyle/>
            <a:p>
              <a:endParaRPr lang="sl-SI"/>
            </a:p>
          </p:txBody>
        </p:sp>
        <p:pic>
          <p:nvPicPr>
            <p:cNvPr id="160783" name="Picture 14"/>
            <p:cNvPicPr>
              <a:picLocks noChangeAspect="1" noChangeArrowheads="1"/>
            </p:cNvPicPr>
            <p:nvPr/>
          </p:nvPicPr>
          <p:blipFill>
            <a:blip r:embed="rId3" cstate="print"/>
            <a:srcRect/>
            <a:stretch>
              <a:fillRect/>
            </a:stretch>
          </p:blipFill>
          <p:spPr bwMode="auto">
            <a:xfrm>
              <a:off x="244" y="1570"/>
              <a:ext cx="2495" cy="454"/>
            </a:xfrm>
            <a:prstGeom prst="rect">
              <a:avLst/>
            </a:prstGeom>
            <a:noFill/>
            <a:ln w="9525">
              <a:noFill/>
              <a:miter lim="800000"/>
              <a:headEnd/>
              <a:tailEnd/>
            </a:ln>
          </p:spPr>
        </p:pic>
        <p:sp>
          <p:nvSpPr>
            <p:cNvPr id="160784" name="Rectangle 15"/>
            <p:cNvSpPr>
              <a:spLocks noChangeArrowheads="1"/>
            </p:cNvSpPr>
            <p:nvPr/>
          </p:nvSpPr>
          <p:spPr bwMode="auto">
            <a:xfrm>
              <a:off x="716" y="1571"/>
              <a:ext cx="777" cy="450"/>
            </a:xfrm>
            <a:prstGeom prst="rect">
              <a:avLst/>
            </a:prstGeom>
            <a:solidFill>
              <a:srgbClr val="00FF00">
                <a:alpha val="47058"/>
              </a:srgbClr>
            </a:solidFill>
            <a:ln w="12700" cap="sq">
              <a:noFill/>
              <a:miter lim="800000"/>
              <a:headEnd type="none" w="sm" len="sm"/>
              <a:tailEnd type="none" w="sm" len="sm"/>
            </a:ln>
          </p:spPr>
          <p:txBody>
            <a:bodyPr rot="10800000" wrap="none" anchor="ctr"/>
            <a:lstStyle/>
            <a:p>
              <a:endParaRPr lang="sl-SI"/>
            </a:p>
          </p:txBody>
        </p:sp>
      </p:grpSp>
      <p:grpSp>
        <p:nvGrpSpPr>
          <p:cNvPr id="5" name="Group 20"/>
          <p:cNvGrpSpPr>
            <a:grpSpLocks/>
          </p:cNvGrpSpPr>
          <p:nvPr/>
        </p:nvGrpSpPr>
        <p:grpSpPr bwMode="auto">
          <a:xfrm>
            <a:off x="1136080" y="5206948"/>
            <a:ext cx="5400675" cy="1008062"/>
            <a:chOff x="204" y="2160"/>
            <a:chExt cx="2580" cy="544"/>
          </a:xfrm>
        </p:grpSpPr>
        <p:sp>
          <p:nvSpPr>
            <p:cNvPr id="160778" name="Rectangle 9"/>
            <p:cNvSpPr>
              <a:spLocks noChangeArrowheads="1"/>
            </p:cNvSpPr>
            <p:nvPr/>
          </p:nvSpPr>
          <p:spPr bwMode="auto">
            <a:xfrm flipH="1" flipV="1">
              <a:off x="249" y="2205"/>
              <a:ext cx="2495" cy="454"/>
            </a:xfrm>
            <a:prstGeom prst="rect">
              <a:avLst/>
            </a:prstGeom>
            <a:solidFill>
              <a:srgbClr val="FFFFCC"/>
            </a:solidFill>
            <a:ln w="12700" cap="sq">
              <a:solidFill>
                <a:schemeClr val="tx1"/>
              </a:solidFill>
              <a:miter lim="800000"/>
              <a:headEnd type="none" w="sm" len="sm"/>
              <a:tailEnd type="none" w="sm" len="sm"/>
            </a:ln>
          </p:spPr>
          <p:txBody>
            <a:bodyPr rot="10800000" wrap="none" anchor="ctr"/>
            <a:lstStyle/>
            <a:p>
              <a:endParaRPr lang="sl-SI"/>
            </a:p>
          </p:txBody>
        </p:sp>
        <p:pic>
          <p:nvPicPr>
            <p:cNvPr id="160779" name="Picture 12"/>
            <p:cNvPicPr>
              <a:picLocks noChangeAspect="1" noChangeArrowheads="1"/>
            </p:cNvPicPr>
            <p:nvPr/>
          </p:nvPicPr>
          <p:blipFill>
            <a:blip r:embed="rId4" cstate="print"/>
            <a:srcRect/>
            <a:stretch>
              <a:fillRect/>
            </a:stretch>
          </p:blipFill>
          <p:spPr bwMode="auto">
            <a:xfrm>
              <a:off x="204" y="2160"/>
              <a:ext cx="2580" cy="544"/>
            </a:xfrm>
            <a:prstGeom prst="rect">
              <a:avLst/>
            </a:prstGeom>
            <a:noFill/>
            <a:ln w="9525">
              <a:noFill/>
              <a:miter lim="800000"/>
              <a:headEnd/>
              <a:tailEnd/>
            </a:ln>
          </p:spPr>
        </p:pic>
        <p:sp>
          <p:nvSpPr>
            <p:cNvPr id="160780" name="Rectangle 16"/>
            <p:cNvSpPr>
              <a:spLocks noChangeArrowheads="1"/>
            </p:cNvSpPr>
            <p:nvPr/>
          </p:nvSpPr>
          <p:spPr bwMode="auto">
            <a:xfrm>
              <a:off x="1497" y="2196"/>
              <a:ext cx="777" cy="472"/>
            </a:xfrm>
            <a:prstGeom prst="rect">
              <a:avLst/>
            </a:prstGeom>
            <a:solidFill>
              <a:srgbClr val="00FF00">
                <a:alpha val="47058"/>
              </a:srgbClr>
            </a:solidFill>
            <a:ln w="12700" cap="sq">
              <a:noFill/>
              <a:miter lim="800000"/>
              <a:headEnd type="none" w="sm" len="sm"/>
              <a:tailEnd type="none" w="sm" len="sm"/>
            </a:ln>
          </p:spPr>
          <p:txBody>
            <a:bodyPr wrap="none" anchor="ctr"/>
            <a:lstStyle/>
            <a:p>
              <a:pPr eaLnBrk="0" hangingPunct="0"/>
              <a:endParaRPr lang="sl-SI" sz="2400">
                <a:solidFill>
                  <a:srgbClr val="FF0000"/>
                </a:solidFill>
              </a:endParaRPr>
            </a:p>
          </p:txBody>
        </p:sp>
        <p:sp>
          <p:nvSpPr>
            <p:cNvPr id="160781" name="Rectangle 17"/>
            <p:cNvSpPr>
              <a:spLocks noChangeArrowheads="1"/>
            </p:cNvSpPr>
            <p:nvPr/>
          </p:nvSpPr>
          <p:spPr bwMode="auto">
            <a:xfrm>
              <a:off x="713" y="2196"/>
              <a:ext cx="777" cy="472"/>
            </a:xfrm>
            <a:prstGeom prst="rect">
              <a:avLst/>
            </a:prstGeom>
            <a:solidFill>
              <a:srgbClr val="000000">
                <a:alpha val="76077"/>
              </a:srgbClr>
            </a:solidFill>
            <a:ln w="12700" cap="sq">
              <a:noFill/>
              <a:miter lim="800000"/>
              <a:headEnd type="none" w="sm" len="sm"/>
              <a:tailEnd type="none" w="sm" len="sm"/>
            </a:ln>
          </p:spPr>
          <p:txBody>
            <a:bodyPr wrap="none" anchor="ctr"/>
            <a:lstStyle/>
            <a:p>
              <a:pPr eaLnBrk="0" hangingPunct="0"/>
              <a:endParaRPr lang="sl-SI" sz="2400">
                <a:solidFill>
                  <a:srgbClr val="FF0000"/>
                </a:solidFill>
              </a:endParaRPr>
            </a:p>
          </p:txBody>
        </p:sp>
      </p:grpSp>
      <p:pic>
        <p:nvPicPr>
          <p:cNvPr id="160777" name="Picture 2"/>
          <p:cNvPicPr>
            <a:picLocks noChangeAspect="1" noChangeArrowheads="1"/>
          </p:cNvPicPr>
          <p:nvPr/>
        </p:nvPicPr>
        <p:blipFill>
          <a:blip r:embed="rId5" cstate="print"/>
          <a:srcRect/>
          <a:stretch>
            <a:fillRect/>
          </a:stretch>
        </p:blipFill>
        <p:spPr bwMode="auto">
          <a:xfrm>
            <a:off x="7915473" y="1883664"/>
            <a:ext cx="3366166" cy="2303661"/>
          </a:xfrm>
          <a:prstGeom prst="rect">
            <a:avLst/>
          </a:prstGeom>
          <a:noFill/>
          <a:ln w="9525">
            <a:noFill/>
            <a:miter lim="800000"/>
            <a:headEnd/>
            <a:tailEnd/>
          </a:ln>
        </p:spPr>
      </p:pic>
      <p:pic>
        <p:nvPicPr>
          <p:cNvPr id="17" name="Kép 6"/>
          <p:cNvPicPr>
            <a:picLocks noChangeAspect="1"/>
          </p:cNvPicPr>
          <p:nvPr/>
        </p:nvPicPr>
        <p:blipFill rotWithShape="1">
          <a:blip r:embed="rId6"/>
          <a:srcRect r="85412"/>
          <a:stretch/>
        </p:blipFill>
        <p:spPr>
          <a:xfrm>
            <a:off x="11582399" y="3723937"/>
            <a:ext cx="609601" cy="3134063"/>
          </a:xfrm>
          <a:prstGeom prst="rect">
            <a:avLst/>
          </a:prstGeom>
        </p:spPr>
      </p:pic>
    </p:spTree>
    <p:extLst>
      <p:ext uri="{BB962C8B-B14F-4D97-AF65-F5344CB8AC3E}">
        <p14:creationId xmlns:p14="http://schemas.microsoft.com/office/powerpoint/2010/main" val="764687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0596"/>
            <a:ext cx="10058400" cy="1450757"/>
          </a:xfrm>
        </p:spPr>
        <p:txBody>
          <a:bodyPr/>
          <a:lstStyle/>
          <a:p>
            <a:r>
              <a:rPr lang="en-GB" dirty="0" err="1" smtClean="0"/>
              <a:t>Phasen</a:t>
            </a:r>
            <a:r>
              <a:rPr lang="en-GB" dirty="0" smtClean="0"/>
              <a:t> der </a:t>
            </a:r>
            <a:r>
              <a:rPr lang="en-GB" dirty="0" err="1" smtClean="0"/>
              <a:t>Geschäftsentwicklung</a:t>
            </a:r>
            <a:endParaRPr lang="en-GB" dirty="0"/>
          </a:p>
        </p:txBody>
      </p:sp>
      <p:sp>
        <p:nvSpPr>
          <p:cNvPr id="3" name="Ograda vsebine 2"/>
          <p:cNvSpPr>
            <a:spLocks noGrp="1"/>
          </p:cNvSpPr>
          <p:nvPr>
            <p:ph idx="1"/>
          </p:nvPr>
        </p:nvSpPr>
        <p:spPr>
          <a:xfrm>
            <a:off x="1219200" y="1845734"/>
            <a:ext cx="10165056" cy="4445338"/>
          </a:xfrm>
        </p:spPr>
        <p:txBody>
          <a:bodyPr>
            <a:noAutofit/>
          </a:bodyPr>
          <a:lstStyle/>
          <a:p>
            <a:pPr marL="342900" lvl="1" indent="-342900">
              <a:buClr>
                <a:schemeClr val="tx2"/>
              </a:buClr>
              <a:buNone/>
              <a:defRPr/>
            </a:pPr>
            <a:r>
              <a:rPr lang="de-DE" sz="2000" b="1" dirty="0" smtClean="0"/>
              <a:t>Machbarkeitsstudie </a:t>
            </a:r>
          </a:p>
          <a:p>
            <a:pPr marL="342900" lvl="1" indent="-342900">
              <a:buClr>
                <a:schemeClr val="tx2"/>
              </a:buClr>
              <a:buNone/>
              <a:defRPr/>
            </a:pPr>
            <a:r>
              <a:rPr lang="de-DE" sz="2000" b="1" dirty="0" smtClean="0"/>
              <a:t>Neue Technologie  -  gibt es bei uns noch nicht</a:t>
            </a:r>
          </a:p>
          <a:p>
            <a:pPr lvl="1">
              <a:spcBef>
                <a:spcPts val="0"/>
              </a:spcBef>
              <a:spcAft>
                <a:spcPts val="0"/>
              </a:spcAft>
            </a:pPr>
            <a:r>
              <a:rPr lang="de-DE" sz="2000" dirty="0" smtClean="0"/>
              <a:t>Suche nach ausländischen Produzenten – möglicherweise in den USA </a:t>
            </a:r>
          </a:p>
          <a:p>
            <a:pPr marL="342900" lvl="1" indent="-342900">
              <a:buClr>
                <a:schemeClr val="tx2"/>
              </a:buClr>
              <a:buNone/>
              <a:defRPr/>
            </a:pPr>
            <a:r>
              <a:rPr lang="de-DE" sz="2000" b="1" dirty="0" smtClean="0"/>
              <a:t>Überprüfung der technischen Möglichkeiten</a:t>
            </a:r>
          </a:p>
          <a:p>
            <a:pPr lvl="1">
              <a:spcBef>
                <a:spcPts val="0"/>
              </a:spcBef>
              <a:spcAft>
                <a:spcPts val="0"/>
              </a:spcAft>
            </a:pPr>
            <a:r>
              <a:rPr lang="de-DE" sz="2000" dirty="0" smtClean="0"/>
              <a:t>Kunststoffschicht, Flüssigkristallschicht – Aufgabe des Produzenten</a:t>
            </a:r>
          </a:p>
          <a:p>
            <a:pPr lvl="1">
              <a:spcBef>
                <a:spcPts val="0"/>
              </a:spcBef>
              <a:spcAft>
                <a:spcPts val="0"/>
              </a:spcAft>
            </a:pPr>
            <a:r>
              <a:rPr lang="de-DE" sz="2000" dirty="0" smtClean="0"/>
              <a:t>Hülle mit Bayer-Logo – Aufgabe der Erfinder</a:t>
            </a:r>
          </a:p>
          <a:p>
            <a:pPr marL="342900" lvl="1" indent="-342900">
              <a:buClr>
                <a:schemeClr val="tx2"/>
              </a:buClr>
              <a:buNone/>
              <a:defRPr/>
            </a:pPr>
            <a:r>
              <a:rPr lang="de-DE" sz="2000" b="1" dirty="0" smtClean="0"/>
              <a:t>Geschäftsplan</a:t>
            </a:r>
          </a:p>
          <a:p>
            <a:pPr lvl="1">
              <a:spcBef>
                <a:spcPts val="0"/>
              </a:spcBef>
              <a:spcAft>
                <a:spcPts val="0"/>
              </a:spcAft>
            </a:pPr>
            <a:r>
              <a:rPr lang="de-DE" sz="2000" dirty="0" smtClean="0"/>
              <a:t>Finanzierung: Einkommen vs. Ausgaben (Entwicklung, Probebetrieb, LCT, Etui, Gebrauchsanleitung, Transport, Versicherung, Arbeit…), </a:t>
            </a:r>
          </a:p>
          <a:p>
            <a:pPr lvl="1">
              <a:spcBef>
                <a:spcPts val="0"/>
              </a:spcBef>
              <a:spcAft>
                <a:spcPts val="0"/>
              </a:spcAft>
            </a:pPr>
            <a:r>
              <a:rPr lang="de-DE" sz="2000" dirty="0" smtClean="0"/>
              <a:t>Risiko, Potenzial für andere Märkte…</a:t>
            </a:r>
          </a:p>
          <a:p>
            <a:pPr lvl="1">
              <a:spcBef>
                <a:spcPts val="0"/>
              </a:spcBef>
              <a:spcAft>
                <a:spcPts val="0"/>
              </a:spcAft>
            </a:pPr>
            <a:r>
              <a:rPr lang="de-DE" sz="2000" dirty="0" smtClean="0"/>
              <a:t>Urheberrechtsaspekte</a:t>
            </a:r>
          </a:p>
          <a:p>
            <a:pPr lvl="1">
              <a:spcBef>
                <a:spcPts val="0"/>
              </a:spcBef>
              <a:spcAft>
                <a:spcPts val="0"/>
              </a:spcAft>
            </a:pPr>
            <a:r>
              <a:rPr lang="de-DE" sz="2000" dirty="0" smtClean="0"/>
              <a:t>Ressourcen: Expertenwissen (Bankenversicherung, Designer, Urheberrechte, Finanzierung, Zahlungsverzögerungen…)</a:t>
            </a:r>
          </a:p>
          <a:p>
            <a:pPr lvl="1">
              <a:spcBef>
                <a:spcPts val="0"/>
              </a:spcBef>
              <a:spcAft>
                <a:spcPts val="0"/>
              </a:spcAft>
            </a:pPr>
            <a:r>
              <a:rPr lang="de-DE" sz="2000" dirty="0" smtClean="0"/>
              <a:t>Verträge</a:t>
            </a:r>
            <a:endParaRPr lang="de-DE" sz="2000" dirty="0" smtClean="0"/>
          </a:p>
        </p:txBody>
      </p:sp>
      <p:grpSp>
        <p:nvGrpSpPr>
          <p:cNvPr id="5" name="Group 19"/>
          <p:cNvGrpSpPr>
            <a:grpSpLocks/>
          </p:cNvGrpSpPr>
          <p:nvPr/>
        </p:nvGrpSpPr>
        <p:grpSpPr bwMode="auto">
          <a:xfrm>
            <a:off x="7267248" y="1845734"/>
            <a:ext cx="3888432" cy="648444"/>
            <a:chOff x="244" y="1570"/>
            <a:chExt cx="2500" cy="454"/>
          </a:xfrm>
        </p:grpSpPr>
        <p:sp>
          <p:nvSpPr>
            <p:cNvPr id="8" name="Rectangle 10"/>
            <p:cNvSpPr>
              <a:spLocks noChangeArrowheads="1"/>
            </p:cNvSpPr>
            <p:nvPr/>
          </p:nvSpPr>
          <p:spPr bwMode="auto">
            <a:xfrm flipH="1" flipV="1">
              <a:off x="249" y="1570"/>
              <a:ext cx="2495" cy="454"/>
            </a:xfrm>
            <a:prstGeom prst="rect">
              <a:avLst/>
            </a:prstGeom>
            <a:solidFill>
              <a:srgbClr val="FFFFCC"/>
            </a:solidFill>
            <a:ln w="12700" cap="sq">
              <a:solidFill>
                <a:schemeClr val="tx1"/>
              </a:solidFill>
              <a:miter lim="800000"/>
              <a:headEnd type="none" w="sm" len="sm"/>
              <a:tailEnd type="none" w="sm" len="sm"/>
            </a:ln>
          </p:spPr>
          <p:txBody>
            <a:bodyPr rot="10800000" wrap="none" anchor="ctr"/>
            <a:lstStyle/>
            <a:p>
              <a:endParaRPr lang="sl-SI"/>
            </a:p>
          </p:txBody>
        </p:sp>
        <p:pic>
          <p:nvPicPr>
            <p:cNvPr id="9" name="Picture 14"/>
            <p:cNvPicPr>
              <a:picLocks noChangeAspect="1" noChangeArrowheads="1"/>
            </p:cNvPicPr>
            <p:nvPr/>
          </p:nvPicPr>
          <p:blipFill>
            <a:blip r:embed="rId3" cstate="print"/>
            <a:srcRect/>
            <a:stretch>
              <a:fillRect/>
            </a:stretch>
          </p:blipFill>
          <p:spPr bwMode="auto">
            <a:xfrm>
              <a:off x="244" y="1570"/>
              <a:ext cx="2495" cy="454"/>
            </a:xfrm>
            <a:prstGeom prst="rect">
              <a:avLst/>
            </a:prstGeom>
            <a:noFill/>
            <a:ln w="9525">
              <a:noFill/>
              <a:miter lim="800000"/>
              <a:headEnd/>
              <a:tailEnd/>
            </a:ln>
          </p:spPr>
        </p:pic>
        <p:sp>
          <p:nvSpPr>
            <p:cNvPr id="10" name="Rectangle 15"/>
            <p:cNvSpPr>
              <a:spLocks noChangeArrowheads="1"/>
            </p:cNvSpPr>
            <p:nvPr/>
          </p:nvSpPr>
          <p:spPr bwMode="auto">
            <a:xfrm>
              <a:off x="716" y="1571"/>
              <a:ext cx="777" cy="450"/>
            </a:xfrm>
            <a:prstGeom prst="rect">
              <a:avLst/>
            </a:prstGeom>
            <a:solidFill>
              <a:srgbClr val="00FF00">
                <a:alpha val="47058"/>
              </a:srgbClr>
            </a:solidFill>
            <a:ln w="12700" cap="sq">
              <a:noFill/>
              <a:miter lim="800000"/>
              <a:headEnd type="none" w="sm" len="sm"/>
              <a:tailEnd type="none" w="sm" len="sm"/>
            </a:ln>
          </p:spPr>
          <p:txBody>
            <a:bodyPr rot="10800000" wrap="none" anchor="ctr"/>
            <a:lstStyle/>
            <a:p>
              <a:endParaRPr lang="sl-SI"/>
            </a:p>
          </p:txBody>
        </p:sp>
      </p:grpSp>
      <p:pic>
        <p:nvPicPr>
          <p:cNvPr id="11"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4120773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dirty="0" err="1" smtClean="0"/>
              <a:t>Entwicklungsphasen</a:t>
            </a:r>
            <a:r>
              <a:rPr lang="en-GB" dirty="0" smtClean="0"/>
              <a:t> </a:t>
            </a:r>
            <a:r>
              <a:rPr lang="en-GB" dirty="0" err="1" smtClean="0"/>
              <a:t>eines</a:t>
            </a:r>
            <a:r>
              <a:rPr lang="en-GB" dirty="0"/>
              <a:t> </a:t>
            </a:r>
            <a:r>
              <a:rPr lang="en-GB" dirty="0" smtClean="0"/>
              <a:t>Thermometers</a:t>
            </a:r>
            <a:endParaRPr lang="en-GB" dirty="0"/>
          </a:p>
        </p:txBody>
      </p:sp>
      <p:sp>
        <p:nvSpPr>
          <p:cNvPr id="3" name="Ograda vsebine 2"/>
          <p:cNvSpPr>
            <a:spLocks noGrp="1"/>
          </p:cNvSpPr>
          <p:nvPr>
            <p:ph idx="1"/>
          </p:nvPr>
        </p:nvSpPr>
        <p:spPr/>
        <p:txBody>
          <a:bodyPr>
            <a:normAutofit/>
          </a:bodyPr>
          <a:lstStyle/>
          <a:p>
            <a:pPr marL="268288" indent="-268288">
              <a:buClr>
                <a:schemeClr val="tx1"/>
              </a:buClr>
              <a:buFont typeface="Arial" panose="020B0604020202020204" pitchFamily="34" charset="0"/>
              <a:buChar char="•"/>
            </a:pPr>
            <a:r>
              <a:rPr lang="en-GB" dirty="0" err="1" smtClean="0"/>
              <a:t>Aspekte</a:t>
            </a:r>
            <a:r>
              <a:rPr lang="en-GB" dirty="0" smtClean="0"/>
              <a:t> / </a:t>
            </a:r>
            <a:r>
              <a:rPr lang="en-GB" dirty="0" err="1" smtClean="0"/>
              <a:t>Phasen</a:t>
            </a:r>
            <a:r>
              <a:rPr lang="en-GB" dirty="0" smtClean="0"/>
              <a:t> der </a:t>
            </a:r>
            <a:r>
              <a:rPr lang="en-GB" dirty="0" err="1" smtClean="0"/>
              <a:t>Entwicklung</a:t>
            </a:r>
            <a:endParaRPr lang="en-GB" dirty="0" smtClean="0"/>
          </a:p>
          <a:p>
            <a:pPr lvl="2"/>
            <a:r>
              <a:rPr lang="en-GB" sz="2000" dirty="0" smtClean="0"/>
              <a:t>Design der </a:t>
            </a:r>
            <a:r>
              <a:rPr lang="en-GB" sz="2000" dirty="0" err="1" smtClean="0"/>
              <a:t>Hülle</a:t>
            </a:r>
            <a:r>
              <a:rPr lang="en-GB" sz="2000" dirty="0" smtClean="0"/>
              <a:t> – </a:t>
            </a:r>
            <a:r>
              <a:rPr lang="en-GB" sz="2000" dirty="0" err="1" smtClean="0"/>
              <a:t>Erfinder</a:t>
            </a:r>
            <a:r>
              <a:rPr lang="en-GB" sz="2000" dirty="0" smtClean="0"/>
              <a:t> und Designer (in </a:t>
            </a:r>
            <a:r>
              <a:rPr lang="en-GB" sz="2000" dirty="0" err="1" smtClean="0"/>
              <a:t>Slowenien</a:t>
            </a:r>
            <a:r>
              <a:rPr lang="en-GB" sz="2000" dirty="0" smtClean="0"/>
              <a:t>)</a:t>
            </a:r>
          </a:p>
          <a:p>
            <a:pPr lvl="2"/>
            <a:r>
              <a:rPr lang="en-GB" sz="2000" dirty="0" err="1" smtClean="0"/>
              <a:t>Produktion</a:t>
            </a:r>
            <a:r>
              <a:rPr lang="en-GB" sz="2000" dirty="0" smtClean="0"/>
              <a:t> der </a:t>
            </a:r>
            <a:r>
              <a:rPr lang="en-GB" sz="2000" dirty="0" err="1" smtClean="0"/>
              <a:t>Hülle</a:t>
            </a:r>
            <a:r>
              <a:rPr lang="en-GB" sz="2000" dirty="0" smtClean="0"/>
              <a:t> (in </a:t>
            </a:r>
            <a:r>
              <a:rPr lang="en-GB" sz="2000" dirty="0" err="1" smtClean="0"/>
              <a:t>Slowenien</a:t>
            </a:r>
            <a:r>
              <a:rPr lang="en-GB" sz="2000" dirty="0" smtClean="0"/>
              <a:t>) (</a:t>
            </a:r>
            <a:r>
              <a:rPr lang="en-GB" sz="2000" dirty="0" err="1" smtClean="0"/>
              <a:t>heutzutage</a:t>
            </a:r>
            <a:r>
              <a:rPr lang="en-GB" sz="2000" dirty="0" smtClean="0"/>
              <a:t> </a:t>
            </a:r>
            <a:r>
              <a:rPr lang="en-GB" sz="2000" dirty="0" err="1" smtClean="0"/>
              <a:t>wird</a:t>
            </a:r>
            <a:r>
              <a:rPr lang="en-GB" sz="2000" dirty="0" smtClean="0"/>
              <a:t> das digital </a:t>
            </a:r>
            <a:r>
              <a:rPr lang="en-GB" sz="2000" dirty="0" err="1" smtClean="0"/>
              <a:t>gemacht</a:t>
            </a:r>
            <a:r>
              <a:rPr lang="en-GB" sz="2000" dirty="0" smtClean="0"/>
              <a:t>)</a:t>
            </a:r>
          </a:p>
          <a:p>
            <a:pPr marL="268288" indent="-268288">
              <a:buClr>
                <a:schemeClr val="tx1"/>
              </a:buClr>
              <a:buFont typeface="Arial" panose="020B0604020202020204" pitchFamily="34" charset="0"/>
              <a:buChar char="•"/>
            </a:pPr>
            <a:r>
              <a:rPr lang="en-GB" dirty="0" err="1" smtClean="0"/>
              <a:t>Produktion</a:t>
            </a:r>
            <a:r>
              <a:rPr lang="en-GB" dirty="0" smtClean="0"/>
              <a:t> des </a:t>
            </a:r>
            <a:r>
              <a:rPr lang="en-GB" dirty="0" err="1" smtClean="0"/>
              <a:t>Prototypen</a:t>
            </a:r>
            <a:r>
              <a:rPr lang="en-GB" dirty="0" smtClean="0"/>
              <a:t> in Chicago - DHL + </a:t>
            </a:r>
            <a:r>
              <a:rPr lang="en-GB" dirty="0" err="1" smtClean="0"/>
              <a:t>Bestätigung</a:t>
            </a:r>
            <a:r>
              <a:rPr lang="en-GB" dirty="0" smtClean="0"/>
              <a:t> der Probe</a:t>
            </a:r>
          </a:p>
          <a:p>
            <a:pPr marL="268288" indent="-268288">
              <a:buClr>
                <a:schemeClr val="tx1"/>
              </a:buClr>
              <a:buFont typeface="Arial" panose="020B0604020202020204" pitchFamily="34" charset="0"/>
              <a:buChar char="•"/>
            </a:pPr>
            <a:r>
              <a:rPr lang="en-GB" dirty="0" err="1" smtClean="0"/>
              <a:t>Komplette</a:t>
            </a:r>
            <a:r>
              <a:rPr lang="en-GB" dirty="0" smtClean="0"/>
              <a:t> </a:t>
            </a:r>
            <a:r>
              <a:rPr lang="en-GB" dirty="0" err="1" smtClean="0"/>
              <a:t>Produktion</a:t>
            </a:r>
            <a:r>
              <a:rPr lang="en-GB" dirty="0" smtClean="0"/>
              <a:t> – </a:t>
            </a:r>
            <a:r>
              <a:rPr lang="en-GB" dirty="0" err="1" smtClean="0"/>
              <a:t>Luftfracht</a:t>
            </a:r>
            <a:r>
              <a:rPr lang="en-GB" dirty="0" smtClean="0"/>
              <a:t> (</a:t>
            </a:r>
            <a:r>
              <a:rPr lang="en-GB" dirty="0" err="1"/>
              <a:t>M</a:t>
            </a:r>
            <a:r>
              <a:rPr lang="en-GB" dirty="0" err="1" smtClean="0"/>
              <a:t>ehrfaches</a:t>
            </a:r>
            <a:r>
              <a:rPr lang="en-GB" dirty="0" smtClean="0"/>
              <a:t> von 10 kg) </a:t>
            </a:r>
          </a:p>
          <a:p>
            <a:pPr marL="268288" indent="-268288">
              <a:buClr>
                <a:schemeClr val="tx1"/>
              </a:buClr>
              <a:buFont typeface="Arial" panose="020B0604020202020204" pitchFamily="34" charset="0"/>
              <a:buChar char="•"/>
            </a:pPr>
            <a:endParaRPr lang="en-GB" dirty="0" smtClean="0"/>
          </a:p>
          <a:p>
            <a:pPr marL="268288" indent="-268288">
              <a:buClr>
                <a:schemeClr val="tx1"/>
              </a:buClr>
              <a:buFont typeface="Arial" panose="020B0604020202020204" pitchFamily="34" charset="0"/>
              <a:buChar char="•"/>
            </a:pPr>
            <a:r>
              <a:rPr lang="en-GB" dirty="0" err="1" smtClean="0"/>
              <a:t>Finanzielle</a:t>
            </a:r>
            <a:r>
              <a:rPr lang="en-GB" dirty="0" smtClean="0"/>
              <a:t> </a:t>
            </a:r>
            <a:r>
              <a:rPr lang="en-GB" dirty="0" err="1" smtClean="0"/>
              <a:t>Aspekte</a:t>
            </a:r>
            <a:r>
              <a:rPr lang="en-GB" dirty="0" smtClean="0"/>
              <a:t> – (</a:t>
            </a:r>
            <a:r>
              <a:rPr lang="en-GB" dirty="0" err="1" smtClean="0"/>
              <a:t>eigene</a:t>
            </a:r>
            <a:r>
              <a:rPr lang="en-GB" dirty="0" smtClean="0"/>
              <a:t>) </a:t>
            </a:r>
            <a:r>
              <a:rPr lang="en-GB" dirty="0" err="1" smtClean="0"/>
              <a:t>Gelder</a:t>
            </a:r>
            <a:r>
              <a:rPr lang="en-GB" dirty="0" smtClean="0"/>
              <a:t> </a:t>
            </a:r>
            <a:r>
              <a:rPr lang="en-GB" dirty="0" err="1" smtClean="0"/>
              <a:t>sollten</a:t>
            </a:r>
            <a:r>
              <a:rPr lang="en-GB" dirty="0" smtClean="0"/>
              <a:t> </a:t>
            </a:r>
            <a:r>
              <a:rPr lang="en-GB" dirty="0" err="1" smtClean="0"/>
              <a:t>bereitgestellt</a:t>
            </a:r>
            <a:r>
              <a:rPr lang="en-GB" dirty="0" smtClean="0"/>
              <a:t> </a:t>
            </a:r>
            <a:r>
              <a:rPr lang="en-GB" dirty="0" err="1" smtClean="0"/>
              <a:t>werden</a:t>
            </a:r>
            <a:endParaRPr lang="en-GB" dirty="0" smtClean="0"/>
          </a:p>
        </p:txBody>
      </p:sp>
      <p:pic>
        <p:nvPicPr>
          <p:cNvPr id="6" name="Picture 2"/>
          <p:cNvPicPr>
            <a:picLocks noChangeAspect="1" noChangeArrowheads="1"/>
          </p:cNvPicPr>
          <p:nvPr/>
        </p:nvPicPr>
        <p:blipFill>
          <a:blip r:embed="rId3" cstate="print"/>
          <a:srcRect l="4056" t="18500" r="54177" b="43700"/>
          <a:stretch>
            <a:fillRect/>
          </a:stretch>
        </p:blipFill>
        <p:spPr bwMode="auto">
          <a:xfrm>
            <a:off x="7968473" y="3723937"/>
            <a:ext cx="3400568" cy="2448409"/>
          </a:xfrm>
          <a:prstGeom prst="rect">
            <a:avLst/>
          </a:prstGeom>
          <a:noFill/>
          <a:ln w="9525">
            <a:noFill/>
            <a:miter lim="800000"/>
            <a:headEnd/>
            <a:tailEnd/>
          </a:ln>
        </p:spPr>
      </p:pic>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2852248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9986" y="0"/>
            <a:ext cx="8820472" cy="1609627"/>
          </a:xfrm>
        </p:spPr>
        <p:txBody>
          <a:bodyPr>
            <a:noAutofit/>
          </a:bodyPr>
          <a:lstStyle/>
          <a:p>
            <a:r>
              <a:rPr lang="en-GB" dirty="0" err="1" smtClean="0"/>
              <a:t>Entwicklungsphasen</a:t>
            </a:r>
            <a:r>
              <a:rPr lang="en-GB" dirty="0" smtClean="0"/>
              <a:t> </a:t>
            </a:r>
            <a:r>
              <a:rPr lang="en-GB" dirty="0" err="1" smtClean="0"/>
              <a:t>anderer</a:t>
            </a:r>
            <a:r>
              <a:rPr lang="en-GB" dirty="0" smtClean="0"/>
              <a:t> </a:t>
            </a:r>
            <a:r>
              <a:rPr lang="en-GB" dirty="0" err="1" smtClean="0"/>
              <a:t>Produktbestandteile</a:t>
            </a:r>
            <a:endParaRPr lang="en-GB" dirty="0"/>
          </a:p>
        </p:txBody>
      </p:sp>
      <p:sp>
        <p:nvSpPr>
          <p:cNvPr id="3" name="Ograda vsebine 2"/>
          <p:cNvSpPr>
            <a:spLocks noGrp="1"/>
          </p:cNvSpPr>
          <p:nvPr>
            <p:ph idx="1"/>
          </p:nvPr>
        </p:nvSpPr>
        <p:spPr>
          <a:xfrm>
            <a:off x="1097280" y="1845734"/>
            <a:ext cx="6939815" cy="4518490"/>
          </a:xfrm>
        </p:spPr>
        <p:txBody>
          <a:bodyPr>
            <a:norm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Instruktionen</a:t>
            </a:r>
            <a:r>
              <a:rPr lang="en-GB" dirty="0" smtClean="0"/>
              <a:t> + Etui:  made in Slovenia</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Suche</a:t>
            </a:r>
            <a:r>
              <a:rPr lang="en-GB" dirty="0" smtClean="0"/>
              <a:t> </a:t>
            </a:r>
            <a:r>
              <a:rPr lang="en-GB" dirty="0" err="1" smtClean="0"/>
              <a:t>nach</a:t>
            </a:r>
            <a:r>
              <a:rPr lang="en-GB" dirty="0" smtClean="0"/>
              <a:t> </a:t>
            </a:r>
            <a:r>
              <a:rPr lang="en-GB" dirty="0" err="1" smtClean="0"/>
              <a:t>Produzenten</a:t>
            </a:r>
            <a:endParaRPr lang="en-GB" dirty="0" smtClean="0"/>
          </a:p>
          <a:p>
            <a:endParaRPr lang="en-GB" dirty="0" smtClean="0"/>
          </a:p>
          <a:p>
            <a:pPr>
              <a:buNone/>
            </a:pPr>
            <a:r>
              <a:rPr lang="en-GB" dirty="0" err="1" smtClean="0"/>
              <a:t>Entwicklung</a:t>
            </a:r>
            <a:r>
              <a:rPr lang="en-GB" dirty="0" smtClean="0"/>
              <a:t> und </a:t>
            </a:r>
            <a:r>
              <a:rPr lang="en-GB" dirty="0" err="1" smtClean="0"/>
              <a:t>Produktion</a:t>
            </a:r>
            <a:r>
              <a:rPr lang="en-GB" dirty="0" smtClean="0"/>
              <a:t> des Etuis</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Musterzeichnung</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Produktion</a:t>
            </a:r>
            <a:r>
              <a:rPr lang="en-GB" dirty="0" smtClean="0"/>
              <a:t> des Etuis (</a:t>
            </a:r>
            <a:r>
              <a:rPr lang="en-GB" dirty="0" err="1" smtClean="0"/>
              <a:t>Werkzeugmaschinenbau</a:t>
            </a:r>
            <a:r>
              <a:rPr lang="en-GB" dirty="0" smtClean="0"/>
              <a:t>)</a:t>
            </a:r>
            <a:br>
              <a:rPr lang="en-GB" dirty="0" smtClean="0"/>
            </a:br>
            <a:r>
              <a:rPr lang="en-GB" dirty="0" err="1" smtClean="0"/>
              <a:t>Arbeitsgeräteherstellung</a:t>
            </a:r>
            <a:r>
              <a:rPr lang="en-GB" dirty="0" smtClean="0"/>
              <a:t> (</a:t>
            </a:r>
            <a:r>
              <a:rPr lang="en-GB" dirty="0" err="1" smtClean="0"/>
              <a:t>Hochfrequenzschweißen</a:t>
            </a:r>
            <a:r>
              <a:rPr lang="en-GB" dirty="0" smtClean="0"/>
              <a:t> des Etuis)</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Tampondruck</a:t>
            </a:r>
            <a:r>
              <a:rPr lang="en-GB" dirty="0" smtClean="0"/>
              <a:t> </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Herstellung</a:t>
            </a:r>
            <a:r>
              <a:rPr lang="en-GB" dirty="0" smtClean="0"/>
              <a:t> </a:t>
            </a:r>
            <a:r>
              <a:rPr lang="en-GB" dirty="0" err="1" smtClean="0"/>
              <a:t>eines</a:t>
            </a:r>
            <a:r>
              <a:rPr lang="en-GB" dirty="0" smtClean="0"/>
              <a:t> </a:t>
            </a:r>
            <a:r>
              <a:rPr lang="en-GB" dirty="0" err="1" smtClean="0"/>
              <a:t>Prototyps</a:t>
            </a:r>
            <a:r>
              <a:rPr lang="en-GB" dirty="0" smtClean="0"/>
              <a:t> – </a:t>
            </a:r>
            <a:r>
              <a:rPr lang="en-GB" dirty="0" err="1" smtClean="0"/>
              <a:t>mögliche</a:t>
            </a:r>
            <a:r>
              <a:rPr lang="en-GB" dirty="0" smtClean="0"/>
              <a:t> </a:t>
            </a:r>
            <a:r>
              <a:rPr lang="en-GB" dirty="0" err="1" smtClean="0"/>
              <a:t>Probleme</a:t>
            </a:r>
            <a:r>
              <a:rPr lang="en-GB" dirty="0" smtClean="0"/>
              <a:t> (</a:t>
            </a:r>
            <a:r>
              <a:rPr lang="en-GB" dirty="0" err="1" smtClean="0"/>
              <a:t>Schweißnaht</a:t>
            </a:r>
            <a:r>
              <a:rPr lang="en-GB" dirty="0" smtClean="0"/>
              <a:t>, Logo...)</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Produktion</a:t>
            </a:r>
            <a:r>
              <a:rPr lang="en-GB" dirty="0" smtClean="0"/>
              <a:t> + </a:t>
            </a:r>
            <a:r>
              <a:rPr lang="en-GB" dirty="0" err="1" smtClean="0"/>
              <a:t>Kontrolle</a:t>
            </a:r>
            <a:endParaRPr lang="en-GB" dirty="0"/>
          </a:p>
        </p:txBody>
      </p:sp>
      <p:pic>
        <p:nvPicPr>
          <p:cNvPr id="2329604" name="Picture 4"/>
          <p:cNvPicPr>
            <a:picLocks noChangeAspect="1" noChangeArrowheads="1"/>
          </p:cNvPicPr>
          <p:nvPr/>
        </p:nvPicPr>
        <p:blipFill>
          <a:blip r:embed="rId3" cstate="print"/>
          <a:srcRect/>
          <a:stretch>
            <a:fillRect/>
          </a:stretch>
        </p:blipFill>
        <p:spPr bwMode="auto">
          <a:xfrm>
            <a:off x="8644120" y="2231384"/>
            <a:ext cx="2724920" cy="3933056"/>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180726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grada vsebine 2"/>
          <p:cNvSpPr>
            <a:spLocks noGrp="1"/>
          </p:cNvSpPr>
          <p:nvPr>
            <p:ph idx="1"/>
          </p:nvPr>
        </p:nvSpPr>
        <p:spPr>
          <a:xfrm>
            <a:off x="1173037" y="1966787"/>
            <a:ext cx="6768876" cy="4616893"/>
          </a:xfrm>
        </p:spPr>
        <p:txBody>
          <a:bodyPr>
            <a:norm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Anweisungen</a:t>
            </a:r>
            <a:r>
              <a:rPr lang="en-GB" dirty="0" smtClean="0"/>
              <a:t> – </a:t>
            </a:r>
            <a:r>
              <a:rPr lang="en-GB" dirty="0" err="1" smtClean="0"/>
              <a:t>Entwicklung</a:t>
            </a:r>
            <a:r>
              <a:rPr lang="en-GB" dirty="0" smtClean="0"/>
              <a:t> und </a:t>
            </a:r>
            <a:r>
              <a:rPr lang="en-GB" dirty="0" err="1" smtClean="0"/>
              <a:t>Produktion</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Endgültige</a:t>
            </a:r>
            <a:r>
              <a:rPr lang="en-GB" dirty="0" smtClean="0"/>
              <a:t> </a:t>
            </a:r>
            <a:r>
              <a:rPr lang="en-GB" dirty="0" err="1" smtClean="0"/>
              <a:t>Zusammensetzung</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LEK + </a:t>
            </a:r>
            <a:r>
              <a:rPr lang="en-GB" dirty="0" err="1" smtClean="0"/>
              <a:t>Auslandmärkte</a:t>
            </a:r>
            <a:endParaRPr lang="en-GB" dirty="0"/>
          </a:p>
        </p:txBody>
      </p:sp>
      <p:pic>
        <p:nvPicPr>
          <p:cNvPr id="2322435" name="Picture 3"/>
          <p:cNvPicPr>
            <a:picLocks noChangeAspect="1" noChangeArrowheads="1"/>
          </p:cNvPicPr>
          <p:nvPr/>
        </p:nvPicPr>
        <p:blipFill>
          <a:blip r:embed="rId3" cstate="print"/>
          <a:srcRect/>
          <a:stretch>
            <a:fillRect/>
          </a:stretch>
        </p:blipFill>
        <p:spPr bwMode="auto">
          <a:xfrm>
            <a:off x="6889779" y="2521543"/>
            <a:ext cx="3600400" cy="3708412"/>
          </a:xfrm>
          <a:prstGeom prst="rect">
            <a:avLst/>
          </a:prstGeom>
          <a:noFill/>
          <a:ln w="9525">
            <a:noFill/>
            <a:miter lim="800000"/>
            <a:headEnd/>
            <a:tailEnd/>
          </a:ln>
        </p:spPr>
      </p:pic>
      <p:sp>
        <p:nvSpPr>
          <p:cNvPr id="10" name="Ograda vsebine 2"/>
          <p:cNvSpPr txBox="1">
            <a:spLocks/>
          </p:cNvSpPr>
          <p:nvPr/>
        </p:nvSpPr>
        <p:spPr bwMode="auto">
          <a:xfrm>
            <a:off x="2567607" y="2631208"/>
            <a:ext cx="2739685"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7800" indent="-177800" defTabSz="914400" eaLnBrk="0" fontAlgn="base" hangingPunct="0">
              <a:spcBef>
                <a:spcPct val="20000"/>
              </a:spcBef>
              <a:spcAft>
                <a:spcPct val="0"/>
              </a:spcAft>
              <a:buClr>
                <a:schemeClr val="tx2"/>
              </a:buClr>
              <a:buSzPct val="70000"/>
              <a:buFont typeface="Arial" pitchFamily="34" charset="0"/>
              <a:buChar char="•"/>
              <a:tabLst>
                <a:tab pos="266700" algn="l"/>
              </a:tabLst>
              <a:defRPr/>
            </a:pPr>
            <a:r>
              <a:rPr lang="en-GB" kern="0" dirty="0"/>
              <a:t>D</a:t>
            </a:r>
            <a:r>
              <a:rPr lang="en-GB" kern="0" dirty="0" smtClean="0"/>
              <a:t>esigner</a:t>
            </a:r>
          </a:p>
          <a:p>
            <a:pPr defTabSz="914400" eaLnBrk="0" fontAlgn="base" hangingPunct="0">
              <a:spcBef>
                <a:spcPct val="20000"/>
              </a:spcBef>
              <a:spcAft>
                <a:spcPct val="0"/>
              </a:spcAft>
              <a:buClr>
                <a:schemeClr val="tx2"/>
              </a:buClr>
              <a:buSzPct val="70000"/>
              <a:tabLst>
                <a:tab pos="266700" algn="l"/>
              </a:tabLst>
              <a:defRPr/>
            </a:pPr>
            <a:endParaRPr lang="en-GB" kern="0" dirty="0" smtClean="0"/>
          </a:p>
          <a:p>
            <a:pPr defTabSz="914400" eaLnBrk="0" fontAlgn="base" hangingPunct="0">
              <a:spcBef>
                <a:spcPct val="20000"/>
              </a:spcBef>
              <a:spcAft>
                <a:spcPct val="0"/>
              </a:spcAft>
              <a:buClr>
                <a:schemeClr val="tx2"/>
              </a:buClr>
              <a:buSzPct val="70000"/>
              <a:tabLst>
                <a:tab pos="266700" algn="l"/>
              </a:tabLst>
              <a:defRPr/>
            </a:pPr>
            <a:endParaRPr lang="en-GB" sz="600" kern="0" dirty="0"/>
          </a:p>
        </p:txBody>
      </p:sp>
      <p:cxnSp>
        <p:nvCxnSpPr>
          <p:cNvPr id="12" name="Raven puščični konektor 11"/>
          <p:cNvCxnSpPr/>
          <p:nvPr/>
        </p:nvCxnSpPr>
        <p:spPr bwMode="auto">
          <a:xfrm>
            <a:off x="5881667" y="4087717"/>
            <a:ext cx="1008112" cy="288032"/>
          </a:xfrm>
          <a:prstGeom prst="straightConnector1">
            <a:avLst/>
          </a:prstGeom>
          <a:solidFill>
            <a:schemeClr val="tx2"/>
          </a:solidFill>
          <a:ln w="19050" cap="flat" cmpd="sng" algn="ctr">
            <a:solidFill>
              <a:srgbClr val="FF3300"/>
            </a:solidFill>
            <a:prstDash val="solid"/>
            <a:round/>
            <a:headEnd type="none" w="med" len="med"/>
            <a:tailEnd type="arrow"/>
          </a:ln>
          <a:effectLst/>
        </p:spPr>
      </p:cxnSp>
      <p:sp>
        <p:nvSpPr>
          <p:cNvPr id="14" name="Ograda vsebine 2"/>
          <p:cNvSpPr txBox="1">
            <a:spLocks/>
          </p:cNvSpPr>
          <p:nvPr/>
        </p:nvSpPr>
        <p:spPr bwMode="auto">
          <a:xfrm>
            <a:off x="2545998" y="3400491"/>
            <a:ext cx="3170043" cy="1374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7800" indent="-177800" defTabSz="914400" eaLnBrk="0" fontAlgn="base" hangingPunct="0">
              <a:spcBef>
                <a:spcPct val="20000"/>
              </a:spcBef>
              <a:spcAft>
                <a:spcPct val="0"/>
              </a:spcAft>
              <a:buClr>
                <a:schemeClr val="tx2"/>
              </a:buClr>
              <a:buSzPct val="70000"/>
              <a:buFont typeface="Arial" pitchFamily="34" charset="0"/>
              <a:buChar char="•"/>
              <a:tabLst>
                <a:tab pos="266700" algn="l"/>
              </a:tabLst>
              <a:defRPr/>
            </a:pPr>
            <a:r>
              <a:rPr lang="en-GB" kern="0" dirty="0" smtClean="0"/>
              <a:t>Copyright</a:t>
            </a:r>
          </a:p>
          <a:p>
            <a:pPr marL="177800" indent="-177800" defTabSz="914400" eaLnBrk="0" fontAlgn="base" hangingPunct="0">
              <a:spcBef>
                <a:spcPct val="20000"/>
              </a:spcBef>
              <a:spcAft>
                <a:spcPct val="0"/>
              </a:spcAft>
              <a:buClr>
                <a:schemeClr val="tx2"/>
              </a:buClr>
              <a:buSzPct val="70000"/>
              <a:buFont typeface="Arial" pitchFamily="34" charset="0"/>
              <a:buChar char="•"/>
              <a:tabLst>
                <a:tab pos="266700" algn="l"/>
              </a:tabLst>
              <a:defRPr/>
            </a:pPr>
            <a:r>
              <a:rPr lang="en-GB" kern="0" dirty="0" err="1" smtClean="0"/>
              <a:t>Präsentation</a:t>
            </a:r>
            <a:endParaRPr lang="en-GB" kern="0" dirty="0" smtClean="0"/>
          </a:p>
          <a:p>
            <a:pPr marL="177800" indent="-177800" defTabSz="914400" eaLnBrk="0" fontAlgn="base" hangingPunct="0">
              <a:spcBef>
                <a:spcPct val="20000"/>
              </a:spcBef>
              <a:spcAft>
                <a:spcPct val="0"/>
              </a:spcAft>
              <a:buClr>
                <a:schemeClr val="tx2"/>
              </a:buClr>
              <a:buSzPct val="70000"/>
              <a:buFont typeface="Arial" pitchFamily="34" charset="0"/>
              <a:buChar char="•"/>
              <a:tabLst>
                <a:tab pos="266700" algn="l"/>
              </a:tabLst>
              <a:defRPr/>
            </a:pPr>
            <a:r>
              <a:rPr lang="en-GB" kern="0" dirty="0" err="1" smtClean="0"/>
              <a:t>Übersetzung</a:t>
            </a:r>
            <a:r>
              <a:rPr lang="en-GB" kern="0" dirty="0" smtClean="0"/>
              <a:t> in </a:t>
            </a:r>
            <a:r>
              <a:rPr lang="en-GB" kern="0" dirty="0" err="1" smtClean="0"/>
              <a:t>mehrere</a:t>
            </a:r>
            <a:r>
              <a:rPr lang="en-GB" kern="0" dirty="0" smtClean="0"/>
              <a:t> </a:t>
            </a:r>
            <a:r>
              <a:rPr lang="en-GB" kern="0" dirty="0" err="1" smtClean="0"/>
              <a:t>Sprachen</a:t>
            </a:r>
            <a:endParaRPr lang="en-GB" sz="600" kern="0" dirty="0"/>
          </a:p>
        </p:txBody>
      </p:sp>
      <p:cxnSp>
        <p:nvCxnSpPr>
          <p:cNvPr id="16" name="Raven puščični konektor 15"/>
          <p:cNvCxnSpPr/>
          <p:nvPr/>
        </p:nvCxnSpPr>
        <p:spPr bwMode="auto">
          <a:xfrm>
            <a:off x="5737651" y="2919240"/>
            <a:ext cx="2304256" cy="0"/>
          </a:xfrm>
          <a:prstGeom prst="straightConnector1">
            <a:avLst/>
          </a:prstGeom>
          <a:solidFill>
            <a:schemeClr val="tx2"/>
          </a:solidFill>
          <a:ln w="19050" cap="flat" cmpd="sng" algn="ctr">
            <a:solidFill>
              <a:srgbClr val="FF3300"/>
            </a:solidFill>
            <a:prstDash val="solid"/>
            <a:round/>
            <a:headEnd type="none" w="med" len="med"/>
            <a:tailEnd type="arrow"/>
          </a:ln>
          <a:effectLst/>
        </p:spPr>
      </p:cxnSp>
      <p:sp>
        <p:nvSpPr>
          <p:cNvPr id="15" name="Naslov 1"/>
          <p:cNvSpPr>
            <a:spLocks noGrp="1"/>
          </p:cNvSpPr>
          <p:nvPr>
            <p:ph type="title"/>
          </p:nvPr>
        </p:nvSpPr>
        <p:spPr>
          <a:xfrm>
            <a:off x="1173036" y="158050"/>
            <a:ext cx="9963647" cy="1449071"/>
          </a:xfrm>
        </p:spPr>
        <p:txBody>
          <a:bodyPr>
            <a:normAutofit/>
          </a:bodyPr>
          <a:lstStyle/>
          <a:p>
            <a:r>
              <a:rPr lang="de-AT" dirty="0" smtClean="0"/>
              <a:t>Anweisungen</a:t>
            </a:r>
            <a:endParaRPr lang="en-GB" dirty="0"/>
          </a:p>
        </p:txBody>
      </p:sp>
      <p:pic>
        <p:nvPicPr>
          <p:cNvPr id="9"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35302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Erstellung</a:t>
            </a:r>
            <a:r>
              <a:rPr lang="en-GB" dirty="0" smtClean="0"/>
              <a:t> </a:t>
            </a:r>
            <a:r>
              <a:rPr lang="en-GB" dirty="0" err="1" smtClean="0"/>
              <a:t>eines</a:t>
            </a:r>
            <a:r>
              <a:rPr lang="en-GB" dirty="0" smtClean="0"/>
              <a:t> </a:t>
            </a:r>
            <a:r>
              <a:rPr lang="en-GB" dirty="0" err="1" smtClean="0"/>
              <a:t>Prototypen</a:t>
            </a:r>
            <a:r>
              <a:rPr lang="en-GB" dirty="0" smtClean="0"/>
              <a:t> </a:t>
            </a:r>
            <a:endParaRPr lang="en-GB" dirty="0"/>
          </a:p>
        </p:txBody>
      </p:sp>
      <p:pic>
        <p:nvPicPr>
          <p:cNvPr id="7170" name="Picture 2"/>
          <p:cNvPicPr>
            <a:picLocks noChangeAspect="1" noChangeArrowheads="1"/>
          </p:cNvPicPr>
          <p:nvPr/>
        </p:nvPicPr>
        <p:blipFill>
          <a:blip r:embed="rId3" cstate="print"/>
          <a:srcRect/>
          <a:stretch>
            <a:fillRect/>
          </a:stretch>
        </p:blipFill>
        <p:spPr bwMode="auto">
          <a:xfrm>
            <a:off x="1097280" y="1995916"/>
            <a:ext cx="7463426" cy="3456037"/>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5" name="PoljeZBesedilom 4"/>
          <p:cNvSpPr txBox="1"/>
          <p:nvPr/>
        </p:nvSpPr>
        <p:spPr>
          <a:xfrm>
            <a:off x="1097280" y="5718251"/>
            <a:ext cx="6827575" cy="646331"/>
          </a:xfrm>
          <a:prstGeom prst="rect">
            <a:avLst/>
          </a:prstGeom>
          <a:noFill/>
        </p:spPr>
        <p:txBody>
          <a:bodyPr wrap="none" rtlCol="0">
            <a:spAutoFit/>
          </a:bodyPr>
          <a:lstStyle/>
          <a:p>
            <a:r>
              <a:rPr lang="sl-SI" dirty="0" err="1" smtClean="0"/>
              <a:t>Source</a:t>
            </a:r>
            <a:r>
              <a:rPr lang="sl-SI" dirty="0" smtClean="0"/>
              <a:t>: </a:t>
            </a:r>
            <a:r>
              <a:rPr lang="en-GB" dirty="0" smtClean="0"/>
              <a:t>https://www.slideshare.net/zaana/introducing-design-thinking</a:t>
            </a:r>
          </a:p>
          <a:p>
            <a:endParaRPr lang="en-GB" dirty="0"/>
          </a:p>
        </p:txBody>
      </p:sp>
      <p:sp>
        <p:nvSpPr>
          <p:cNvPr id="3" name="Textfeld 2"/>
          <p:cNvSpPr txBox="1"/>
          <p:nvPr/>
        </p:nvSpPr>
        <p:spPr>
          <a:xfrm>
            <a:off x="1097279" y="1995916"/>
            <a:ext cx="4896051" cy="800219"/>
          </a:xfrm>
          <a:prstGeom prst="rect">
            <a:avLst/>
          </a:prstGeom>
          <a:solidFill>
            <a:schemeClr val="bg1"/>
          </a:solidFill>
          <a:ln>
            <a:solidFill>
              <a:schemeClr val="bg1"/>
            </a:solidFill>
          </a:ln>
        </p:spPr>
        <p:txBody>
          <a:bodyPr wrap="square" rtlCol="0">
            <a:spAutoFit/>
          </a:bodyPr>
          <a:lstStyle/>
          <a:p>
            <a:r>
              <a:rPr lang="de-AT" sz="2800" dirty="0" smtClean="0">
                <a:solidFill>
                  <a:srgbClr val="B84D22"/>
                </a:solidFill>
                <a:latin typeface="Bauhaus 93" panose="04030905020B02020C02" pitchFamily="82" charset="0"/>
              </a:rPr>
              <a:t>Einen Prototyp erschaffen: </a:t>
            </a:r>
            <a:endParaRPr lang="de-AT" sz="2800" dirty="0">
              <a:solidFill>
                <a:srgbClr val="B84D22"/>
              </a:solidFill>
              <a:latin typeface="Adobe Arabic" pitchFamily="18" charset="-78"/>
              <a:cs typeface="Adobe Arabic" pitchFamily="18" charset="-78"/>
            </a:endParaRPr>
          </a:p>
          <a:p>
            <a:endParaRPr lang="de-AT" dirty="0" smtClean="0"/>
          </a:p>
        </p:txBody>
      </p:sp>
      <p:sp>
        <p:nvSpPr>
          <p:cNvPr id="7" name="Textfeld 6"/>
          <p:cNvSpPr txBox="1"/>
          <p:nvPr/>
        </p:nvSpPr>
        <p:spPr>
          <a:xfrm>
            <a:off x="1097280" y="3938615"/>
            <a:ext cx="4896051" cy="800219"/>
          </a:xfrm>
          <a:prstGeom prst="rect">
            <a:avLst/>
          </a:prstGeom>
          <a:solidFill>
            <a:schemeClr val="bg1"/>
          </a:solidFill>
          <a:ln>
            <a:solidFill>
              <a:schemeClr val="bg1"/>
            </a:solidFill>
          </a:ln>
        </p:spPr>
        <p:txBody>
          <a:bodyPr wrap="square" rtlCol="0">
            <a:spAutoFit/>
          </a:bodyPr>
          <a:lstStyle/>
          <a:p>
            <a:r>
              <a:rPr lang="de-AT" sz="2800" dirty="0" smtClean="0">
                <a:solidFill>
                  <a:srgbClr val="B84D22"/>
                </a:solidFill>
                <a:latin typeface="Bauhaus 93" panose="04030905020B02020C02" pitchFamily="82" charset="0"/>
              </a:rPr>
              <a:t>Warum: </a:t>
            </a:r>
            <a:endParaRPr lang="de-AT" sz="2800" dirty="0">
              <a:solidFill>
                <a:srgbClr val="B84D22"/>
              </a:solidFill>
              <a:latin typeface="Adobe Arabic" pitchFamily="18" charset="-78"/>
              <a:cs typeface="Adobe Arabic" pitchFamily="18" charset="-78"/>
            </a:endParaRPr>
          </a:p>
          <a:p>
            <a:endParaRPr lang="de-AT" dirty="0" smtClean="0"/>
          </a:p>
        </p:txBody>
      </p:sp>
      <p:sp>
        <p:nvSpPr>
          <p:cNvPr id="4" name="Textfeld 3"/>
          <p:cNvSpPr txBox="1"/>
          <p:nvPr/>
        </p:nvSpPr>
        <p:spPr>
          <a:xfrm>
            <a:off x="1097280" y="2396025"/>
            <a:ext cx="10485119" cy="1569660"/>
          </a:xfrm>
          <a:prstGeom prst="rect">
            <a:avLst/>
          </a:prstGeom>
          <a:solidFill>
            <a:schemeClr val="bg1"/>
          </a:solidFill>
        </p:spPr>
        <p:txBody>
          <a:bodyPr wrap="square" rtlCol="0">
            <a:spAutoFit/>
          </a:bodyPr>
          <a:lstStyle/>
          <a:p>
            <a:r>
              <a:rPr lang="de-AT" sz="3200" dirty="0" smtClean="0"/>
              <a:t>Bedeutet  einem Konzept eine konkrete Form verleihen,  an der man seine Vermutungen testen  kann und die einen der Endlösung näher bringt</a:t>
            </a:r>
            <a:endParaRPr lang="de-AT" sz="3200" dirty="0"/>
          </a:p>
        </p:txBody>
      </p:sp>
      <p:sp>
        <p:nvSpPr>
          <p:cNvPr id="8" name="Textfeld 7"/>
          <p:cNvSpPr txBox="1"/>
          <p:nvPr/>
        </p:nvSpPr>
        <p:spPr>
          <a:xfrm>
            <a:off x="1097280" y="4581625"/>
            <a:ext cx="8595360" cy="523220"/>
          </a:xfrm>
          <a:prstGeom prst="rect">
            <a:avLst/>
          </a:prstGeom>
          <a:solidFill>
            <a:schemeClr val="bg1"/>
          </a:solidFill>
        </p:spPr>
        <p:txBody>
          <a:bodyPr wrap="square" rtlCol="0">
            <a:spAutoFit/>
          </a:bodyPr>
          <a:lstStyle/>
          <a:p>
            <a:r>
              <a:rPr lang="de-AT" sz="2800" dirty="0" smtClean="0"/>
              <a:t>Einsichten gewinnen,  erforschen, testen, inspirieren</a:t>
            </a:r>
            <a:endParaRPr lang="de-AT" sz="2800" dirty="0"/>
          </a:p>
        </p:txBody>
      </p:sp>
    </p:spTree>
    <p:extLst>
      <p:ext uri="{BB962C8B-B14F-4D97-AF65-F5344CB8AC3E}">
        <p14:creationId xmlns:p14="http://schemas.microsoft.com/office/powerpoint/2010/main" val="429327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400122" y="2294314"/>
            <a:ext cx="7041266" cy="3301355"/>
          </a:xfrm>
          <a:prstGeom prst="rect">
            <a:avLst/>
          </a:prstGeom>
          <a:noFill/>
          <a:ln w="9525">
            <a:noFill/>
            <a:miter lim="800000"/>
            <a:headEnd/>
            <a:tailEnd/>
          </a:ln>
        </p:spPr>
      </p:pic>
      <p:sp>
        <p:nvSpPr>
          <p:cNvPr id="6" name="Ograda vsebine 2"/>
          <p:cNvSpPr txBox="1">
            <a:spLocks/>
          </p:cNvSpPr>
          <p:nvPr/>
        </p:nvSpPr>
        <p:spPr bwMode="auto">
          <a:xfrm>
            <a:off x="1091915" y="5774631"/>
            <a:ext cx="8785225" cy="541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tx2"/>
              </a:buClr>
              <a:buSzPct val="70000"/>
            </a:pPr>
            <a:r>
              <a:rPr lang="sl-SI" kern="0" dirty="0" err="1" smtClean="0"/>
              <a:t>Source</a:t>
            </a:r>
            <a:r>
              <a:rPr lang="sl-SI" kern="0" dirty="0" smtClean="0"/>
              <a:t>: </a:t>
            </a:r>
            <a:r>
              <a:rPr lang="en-GB" kern="0" dirty="0"/>
              <a:t>https://www.slideshare.net/zaana/introducing-design-thinking</a:t>
            </a:r>
          </a:p>
          <a:p>
            <a:pPr marL="342900" indent="-342900" defTabSz="914400" eaLnBrk="0" fontAlgn="base" hangingPunct="0">
              <a:spcBef>
                <a:spcPct val="20000"/>
              </a:spcBef>
              <a:spcAft>
                <a:spcPct val="0"/>
              </a:spcAft>
              <a:buClr>
                <a:schemeClr val="tx2"/>
              </a:buClr>
              <a:buSzPct val="70000"/>
              <a:defRPr/>
            </a:pPr>
            <a:endParaRPr lang="en-GB" kern="0" dirty="0"/>
          </a:p>
        </p:txBody>
      </p:sp>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5" name="Naslov 1"/>
          <p:cNvSpPr>
            <a:spLocks noGrp="1"/>
          </p:cNvSpPr>
          <p:nvPr>
            <p:ph type="title"/>
          </p:nvPr>
        </p:nvSpPr>
        <p:spPr>
          <a:xfrm>
            <a:off x="1097280" y="286603"/>
            <a:ext cx="10058400" cy="1450757"/>
          </a:xfrm>
        </p:spPr>
        <p:txBody>
          <a:bodyPr/>
          <a:lstStyle/>
          <a:p>
            <a:r>
              <a:rPr lang="en-GB" dirty="0" err="1" smtClean="0"/>
              <a:t>Testen</a:t>
            </a:r>
            <a:endParaRPr lang="en-GB" dirty="0"/>
          </a:p>
        </p:txBody>
      </p:sp>
      <p:sp>
        <p:nvSpPr>
          <p:cNvPr id="2" name="Rechteck 1"/>
          <p:cNvSpPr/>
          <p:nvPr/>
        </p:nvSpPr>
        <p:spPr>
          <a:xfrm>
            <a:off x="1314001" y="2320308"/>
            <a:ext cx="904415" cy="369332"/>
          </a:xfrm>
          <a:prstGeom prst="rect">
            <a:avLst/>
          </a:prstGeom>
          <a:solidFill>
            <a:schemeClr val="bg1"/>
          </a:solidFill>
        </p:spPr>
        <p:txBody>
          <a:bodyPr wrap="none">
            <a:spAutoFit/>
          </a:bodyPr>
          <a:lstStyle/>
          <a:p>
            <a:r>
              <a:rPr lang="de-AT" dirty="0" smtClean="0">
                <a:solidFill>
                  <a:srgbClr val="B84D22"/>
                </a:solidFill>
                <a:latin typeface="Bauhaus 93" panose="04030905020B02020C02" pitchFamily="82" charset="0"/>
              </a:rPr>
              <a:t>Testen </a:t>
            </a:r>
            <a:endParaRPr lang="de-AT" dirty="0">
              <a:solidFill>
                <a:srgbClr val="B84D22"/>
              </a:solidFill>
              <a:latin typeface="Adobe Arabic" pitchFamily="18" charset="-78"/>
              <a:cs typeface="Adobe Arabic" pitchFamily="18" charset="-78"/>
            </a:endParaRPr>
          </a:p>
        </p:txBody>
      </p:sp>
      <p:sp>
        <p:nvSpPr>
          <p:cNvPr id="3" name="Rechteck 2"/>
          <p:cNvSpPr/>
          <p:nvPr/>
        </p:nvSpPr>
        <p:spPr>
          <a:xfrm>
            <a:off x="1400122" y="3760325"/>
            <a:ext cx="1008609" cy="369332"/>
          </a:xfrm>
          <a:prstGeom prst="rect">
            <a:avLst/>
          </a:prstGeom>
          <a:solidFill>
            <a:schemeClr val="bg1"/>
          </a:solidFill>
        </p:spPr>
        <p:txBody>
          <a:bodyPr wrap="none">
            <a:spAutoFit/>
          </a:bodyPr>
          <a:lstStyle/>
          <a:p>
            <a:r>
              <a:rPr lang="de-AT" dirty="0" smtClean="0">
                <a:solidFill>
                  <a:srgbClr val="B84D22"/>
                </a:solidFill>
                <a:latin typeface="Bauhaus 93" panose="04030905020B02020C02" pitchFamily="82" charset="0"/>
              </a:rPr>
              <a:t>Warum?</a:t>
            </a:r>
            <a:endParaRPr lang="de-AT" dirty="0">
              <a:solidFill>
                <a:srgbClr val="B84D22"/>
              </a:solidFill>
              <a:latin typeface="Adobe Arabic" pitchFamily="18" charset="-78"/>
              <a:cs typeface="Adobe Arabic" pitchFamily="18" charset="-78"/>
            </a:endParaRPr>
          </a:p>
        </p:txBody>
      </p:sp>
      <p:sp>
        <p:nvSpPr>
          <p:cNvPr id="4" name="Textfeld 3"/>
          <p:cNvSpPr txBox="1"/>
          <p:nvPr/>
        </p:nvSpPr>
        <p:spPr>
          <a:xfrm>
            <a:off x="1400121" y="2671829"/>
            <a:ext cx="6319339" cy="954107"/>
          </a:xfrm>
          <a:prstGeom prst="rect">
            <a:avLst/>
          </a:prstGeom>
          <a:solidFill>
            <a:schemeClr val="bg1"/>
          </a:solidFill>
        </p:spPr>
        <p:txBody>
          <a:bodyPr wrap="square" rtlCol="0">
            <a:spAutoFit/>
          </a:bodyPr>
          <a:lstStyle/>
          <a:p>
            <a:r>
              <a:rPr lang="de-AT" sz="2800" dirty="0" smtClean="0"/>
              <a:t>Testen Sie ihre Planung mit Nutzern die Ihre Prototypen verwenden</a:t>
            </a:r>
            <a:endParaRPr lang="de-AT" sz="2800" dirty="0"/>
          </a:p>
        </p:txBody>
      </p:sp>
      <p:sp>
        <p:nvSpPr>
          <p:cNvPr id="8" name="Textfeld 7"/>
          <p:cNvSpPr txBox="1"/>
          <p:nvPr/>
        </p:nvSpPr>
        <p:spPr>
          <a:xfrm>
            <a:off x="1400122" y="4100781"/>
            <a:ext cx="7560998" cy="1200329"/>
          </a:xfrm>
          <a:prstGeom prst="rect">
            <a:avLst/>
          </a:prstGeom>
          <a:solidFill>
            <a:schemeClr val="bg1"/>
          </a:solidFill>
        </p:spPr>
        <p:txBody>
          <a:bodyPr wrap="square" rtlCol="0">
            <a:spAutoFit/>
          </a:bodyPr>
          <a:lstStyle/>
          <a:p>
            <a:r>
              <a:rPr lang="de-AT" sz="2400" dirty="0" smtClean="0"/>
              <a:t>Um zu verstehen, wie Nutzer ihre Planung auffassen und verwenden. Ein Weg, Einblicke in den Nutzer zu bekommen und Ihre Lösung bewerten zu lassen.</a:t>
            </a:r>
            <a:endParaRPr lang="de-AT" sz="2400" dirty="0"/>
          </a:p>
        </p:txBody>
      </p:sp>
    </p:spTree>
    <p:extLst>
      <p:ext uri="{BB962C8B-B14F-4D97-AF65-F5344CB8AC3E}">
        <p14:creationId xmlns:p14="http://schemas.microsoft.com/office/powerpoint/2010/main" val="877249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Forschung</a:t>
            </a:r>
            <a:r>
              <a:rPr lang="en-GB" dirty="0" smtClean="0"/>
              <a:t>  vs </a:t>
            </a:r>
            <a:r>
              <a:rPr lang="en-GB" dirty="0" err="1" smtClean="0"/>
              <a:t>Prototypherstellung</a:t>
            </a:r>
            <a:r>
              <a:rPr lang="en-GB" dirty="0" smtClean="0"/>
              <a:t> – </a:t>
            </a:r>
            <a:r>
              <a:rPr lang="en-GB" dirty="0" err="1" smtClean="0"/>
              <a:t>Klarheit</a:t>
            </a:r>
            <a:r>
              <a:rPr lang="en-GB" dirty="0" smtClean="0"/>
              <a:t> </a:t>
            </a:r>
            <a:r>
              <a:rPr lang="en-GB" dirty="0" err="1" smtClean="0"/>
              <a:t>im</a:t>
            </a:r>
            <a:r>
              <a:rPr lang="en-GB" dirty="0" smtClean="0"/>
              <a:t> </a:t>
            </a:r>
            <a:r>
              <a:rPr lang="en-GB" dirty="0" err="1" smtClean="0"/>
              <a:t>Mittelpunkt</a:t>
            </a:r>
            <a:endParaRPr lang="en-GB" dirty="0"/>
          </a:p>
        </p:txBody>
      </p:sp>
      <p:pic>
        <p:nvPicPr>
          <p:cNvPr id="11266" name="Picture 2"/>
          <p:cNvPicPr>
            <a:picLocks noChangeAspect="1" noChangeArrowheads="1"/>
          </p:cNvPicPr>
          <p:nvPr/>
        </p:nvPicPr>
        <p:blipFill>
          <a:blip r:embed="rId3" cstate="print"/>
          <a:srcRect/>
          <a:stretch>
            <a:fillRect/>
          </a:stretch>
        </p:blipFill>
        <p:spPr bwMode="auto">
          <a:xfrm>
            <a:off x="1097280" y="1824349"/>
            <a:ext cx="6423224" cy="4374162"/>
          </a:xfrm>
          <a:prstGeom prst="rect">
            <a:avLst/>
          </a:prstGeom>
          <a:noFill/>
          <a:ln w="9525">
            <a:noFill/>
            <a:miter lim="800000"/>
            <a:headEnd/>
            <a:tailEnd/>
          </a:ln>
        </p:spPr>
      </p:pic>
      <p:sp>
        <p:nvSpPr>
          <p:cNvPr id="6" name="Ograda vsebine 2"/>
          <p:cNvSpPr txBox="1">
            <a:spLocks/>
          </p:cNvSpPr>
          <p:nvPr/>
        </p:nvSpPr>
        <p:spPr bwMode="auto">
          <a:xfrm>
            <a:off x="1097280" y="6285500"/>
            <a:ext cx="8785225" cy="541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Clr>
                <a:schemeClr val="tx2"/>
              </a:buClr>
              <a:buSzPct val="70000"/>
              <a:defRPr/>
            </a:pPr>
            <a:r>
              <a:rPr lang="sl-SI" kern="0" dirty="0" err="1" smtClean="0"/>
              <a:t>Source</a:t>
            </a:r>
            <a:r>
              <a:rPr lang="sl-SI" kern="0" dirty="0" smtClean="0"/>
              <a:t>: </a:t>
            </a:r>
            <a:r>
              <a:rPr lang="en-GB" kern="0" dirty="0"/>
              <a:t>https://www.slideshare.net/zaana/introducing-design-thinking</a:t>
            </a:r>
          </a:p>
          <a:p>
            <a:pPr marL="342900" indent="-342900" defTabSz="914400" eaLnBrk="0" fontAlgn="base" hangingPunct="0">
              <a:spcBef>
                <a:spcPct val="20000"/>
              </a:spcBef>
              <a:spcAft>
                <a:spcPct val="0"/>
              </a:spcAft>
              <a:buClr>
                <a:schemeClr val="tx2"/>
              </a:buClr>
              <a:buSzPct val="70000"/>
              <a:buFont typeface="Wingdings" pitchFamily="2" charset="2"/>
              <a:buChar char="l"/>
              <a:defRPr/>
            </a:pPr>
            <a:endParaRPr lang="en-GB" kern="0" dirty="0"/>
          </a:p>
        </p:txBody>
      </p:sp>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3" name="Textfeld 2"/>
          <p:cNvSpPr txBox="1"/>
          <p:nvPr/>
        </p:nvSpPr>
        <p:spPr>
          <a:xfrm>
            <a:off x="1193533" y="1824349"/>
            <a:ext cx="8864867" cy="707886"/>
          </a:xfrm>
          <a:prstGeom prst="rect">
            <a:avLst/>
          </a:prstGeom>
          <a:solidFill>
            <a:schemeClr val="bg1"/>
          </a:solidFill>
        </p:spPr>
        <p:txBody>
          <a:bodyPr wrap="square" rtlCol="0">
            <a:spAutoFit/>
          </a:bodyPr>
          <a:lstStyle/>
          <a:p>
            <a:r>
              <a:rPr lang="de-AT" sz="4000" dirty="0" smtClean="0">
                <a:latin typeface="Bauhaus 93" panose="04030905020B02020C02" pitchFamily="82" charset="0"/>
              </a:rPr>
              <a:t>Wie sich Planung anfühlt</a:t>
            </a:r>
            <a:endParaRPr lang="de-AT" sz="4000" dirty="0">
              <a:latin typeface="Bauhaus 93" panose="04030905020B02020C02" pitchFamily="82" charset="0"/>
            </a:endParaRPr>
          </a:p>
        </p:txBody>
      </p:sp>
    </p:spTree>
    <p:extLst>
      <p:ext uri="{BB962C8B-B14F-4D97-AF65-F5344CB8AC3E}">
        <p14:creationId xmlns:p14="http://schemas.microsoft.com/office/powerpoint/2010/main" val="2015709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noChangeAspect="1"/>
          </p:cNvGrpSpPr>
          <p:nvPr/>
        </p:nvGrpSpPr>
        <p:grpSpPr bwMode="auto">
          <a:xfrm>
            <a:off x="1927110" y="1932026"/>
            <a:ext cx="6805977" cy="3886374"/>
            <a:chOff x="1436" y="6432"/>
            <a:chExt cx="5652" cy="3228"/>
          </a:xfrm>
        </p:grpSpPr>
        <p:sp>
          <p:nvSpPr>
            <p:cNvPr id="6" name="AutoShape 7"/>
            <p:cNvSpPr>
              <a:spLocks noChangeAspect="1" noChangeArrowheads="1" noTextEdit="1"/>
            </p:cNvSpPr>
            <p:nvPr/>
          </p:nvSpPr>
          <p:spPr bwMode="auto">
            <a:xfrm>
              <a:off x="1436" y="6432"/>
              <a:ext cx="5652" cy="3228"/>
            </a:xfrm>
            <a:prstGeom prst="rect">
              <a:avLst/>
            </a:prstGeom>
            <a:noFill/>
          </p:spPr>
          <p:txBody>
            <a:bodyPr/>
            <a:lstStyle/>
            <a:p>
              <a:endParaRPr lang="en-GB"/>
            </a:p>
          </p:txBody>
        </p:sp>
        <p:sp>
          <p:nvSpPr>
            <p:cNvPr id="7" name="Rectangle 8"/>
            <p:cNvSpPr>
              <a:spLocks noChangeArrowheads="1"/>
            </p:cNvSpPr>
            <p:nvPr/>
          </p:nvSpPr>
          <p:spPr bwMode="auto">
            <a:xfrm>
              <a:off x="1436" y="6432"/>
              <a:ext cx="5652" cy="3228"/>
            </a:xfrm>
            <a:prstGeom prst="rect">
              <a:avLst/>
            </a:prstGeom>
            <a:solidFill>
              <a:srgbClr val="CCECFF"/>
            </a:solidFill>
            <a:ln w="19050">
              <a:solidFill>
                <a:srgbClr val="000000"/>
              </a:solidFill>
              <a:miter lim="800000"/>
              <a:headEnd/>
              <a:tailEnd/>
            </a:ln>
          </p:spPr>
          <p:txBody>
            <a:bodyPr anchor="ctr"/>
            <a:lstStyle/>
            <a:p>
              <a:endParaRPr lang="en-GB"/>
            </a:p>
          </p:txBody>
        </p:sp>
        <p:sp>
          <p:nvSpPr>
            <p:cNvPr id="8" name="Rectangle 9"/>
            <p:cNvSpPr>
              <a:spLocks noChangeArrowheads="1"/>
            </p:cNvSpPr>
            <p:nvPr/>
          </p:nvSpPr>
          <p:spPr bwMode="auto">
            <a:xfrm>
              <a:off x="1443" y="6914"/>
              <a:ext cx="1131" cy="2735"/>
            </a:xfrm>
            <a:prstGeom prst="rect">
              <a:avLst/>
            </a:prstGeom>
            <a:gradFill rotWithShape="1">
              <a:gsLst>
                <a:gs pos="0">
                  <a:srgbClr val="FF6600"/>
                </a:gs>
                <a:gs pos="100000">
                  <a:srgbClr val="FFB66D"/>
                </a:gs>
              </a:gsLst>
              <a:lin ang="5400000" scaled="1"/>
            </a:gradFill>
            <a:ln w="9525">
              <a:noFill/>
              <a:miter lim="800000"/>
              <a:headEnd/>
              <a:tailEnd/>
            </a:ln>
          </p:spPr>
          <p:txBody>
            <a:bodyPr lIns="64904" tIns="32452" rIns="64904" bIns="32452" anchor="ctr"/>
            <a:lstStyle/>
            <a:p>
              <a:endParaRPr lang="en-GB"/>
            </a:p>
          </p:txBody>
        </p:sp>
        <p:sp>
          <p:nvSpPr>
            <p:cNvPr id="9" name="Rectangle 10"/>
            <p:cNvSpPr>
              <a:spLocks noChangeArrowheads="1"/>
            </p:cNvSpPr>
            <p:nvPr/>
          </p:nvSpPr>
          <p:spPr bwMode="auto">
            <a:xfrm>
              <a:off x="2570" y="8685"/>
              <a:ext cx="1125" cy="964"/>
            </a:xfrm>
            <a:prstGeom prst="rect">
              <a:avLst/>
            </a:prstGeom>
            <a:gradFill rotWithShape="1">
              <a:gsLst>
                <a:gs pos="0">
                  <a:srgbClr val="FF6600"/>
                </a:gs>
                <a:gs pos="100000">
                  <a:srgbClr val="FFB66D"/>
                </a:gs>
              </a:gsLst>
              <a:lin ang="5400000" scaled="1"/>
            </a:gradFill>
            <a:ln w="9525">
              <a:noFill/>
              <a:miter lim="800000"/>
              <a:headEnd/>
              <a:tailEnd/>
            </a:ln>
          </p:spPr>
          <p:txBody>
            <a:bodyPr anchor="ctr"/>
            <a:lstStyle/>
            <a:p>
              <a:endParaRPr lang="en-GB"/>
            </a:p>
          </p:txBody>
        </p:sp>
        <p:sp>
          <p:nvSpPr>
            <p:cNvPr id="10" name="Rectangle 11"/>
            <p:cNvSpPr>
              <a:spLocks noChangeArrowheads="1"/>
            </p:cNvSpPr>
            <p:nvPr/>
          </p:nvSpPr>
          <p:spPr bwMode="auto">
            <a:xfrm>
              <a:off x="3695" y="9007"/>
              <a:ext cx="1127" cy="642"/>
            </a:xfrm>
            <a:prstGeom prst="rect">
              <a:avLst/>
            </a:prstGeom>
            <a:gradFill rotWithShape="1">
              <a:gsLst>
                <a:gs pos="0">
                  <a:srgbClr val="FF6600"/>
                </a:gs>
                <a:gs pos="100000">
                  <a:srgbClr val="FFB66D"/>
                </a:gs>
              </a:gsLst>
              <a:lin ang="5400000" scaled="1"/>
            </a:gradFill>
            <a:ln w="9525">
              <a:noFill/>
              <a:miter lim="800000"/>
              <a:headEnd/>
              <a:tailEnd/>
            </a:ln>
          </p:spPr>
          <p:txBody>
            <a:bodyPr anchor="ctr"/>
            <a:lstStyle/>
            <a:p>
              <a:endParaRPr lang="en-GB"/>
            </a:p>
          </p:txBody>
        </p:sp>
        <p:sp>
          <p:nvSpPr>
            <p:cNvPr id="11" name="Rectangle 12"/>
            <p:cNvSpPr>
              <a:spLocks noChangeArrowheads="1"/>
            </p:cNvSpPr>
            <p:nvPr/>
          </p:nvSpPr>
          <p:spPr bwMode="auto">
            <a:xfrm>
              <a:off x="4822" y="9249"/>
              <a:ext cx="1125" cy="400"/>
            </a:xfrm>
            <a:prstGeom prst="rect">
              <a:avLst/>
            </a:prstGeom>
            <a:gradFill rotWithShape="1">
              <a:gsLst>
                <a:gs pos="0">
                  <a:srgbClr val="FF6600"/>
                </a:gs>
                <a:gs pos="100000">
                  <a:srgbClr val="FFB66D"/>
                </a:gs>
              </a:gsLst>
              <a:lin ang="5400000" scaled="1"/>
            </a:gradFill>
            <a:ln w="9525">
              <a:noFill/>
              <a:miter lim="800000"/>
              <a:headEnd/>
              <a:tailEnd/>
            </a:ln>
          </p:spPr>
          <p:txBody>
            <a:bodyPr anchor="ctr"/>
            <a:lstStyle/>
            <a:p>
              <a:endParaRPr lang="en-GB"/>
            </a:p>
          </p:txBody>
        </p:sp>
        <p:sp>
          <p:nvSpPr>
            <p:cNvPr id="12" name="Rectangle 13"/>
            <p:cNvSpPr>
              <a:spLocks noChangeArrowheads="1"/>
            </p:cNvSpPr>
            <p:nvPr/>
          </p:nvSpPr>
          <p:spPr bwMode="auto">
            <a:xfrm>
              <a:off x="5947" y="9408"/>
              <a:ext cx="1127" cy="241"/>
            </a:xfrm>
            <a:prstGeom prst="rect">
              <a:avLst/>
            </a:prstGeom>
            <a:gradFill rotWithShape="1">
              <a:gsLst>
                <a:gs pos="0">
                  <a:srgbClr val="FF6600"/>
                </a:gs>
                <a:gs pos="100000">
                  <a:srgbClr val="FFB66D"/>
                </a:gs>
              </a:gsLst>
              <a:lin ang="5400000" scaled="1"/>
            </a:gradFill>
            <a:ln w="9525">
              <a:noFill/>
              <a:miter lim="800000"/>
              <a:headEnd/>
              <a:tailEnd/>
            </a:ln>
          </p:spPr>
          <p:txBody>
            <a:bodyPr anchor="ctr"/>
            <a:lstStyle/>
            <a:p>
              <a:endParaRPr lang="en-GB"/>
            </a:p>
          </p:txBody>
        </p:sp>
        <p:sp>
          <p:nvSpPr>
            <p:cNvPr id="13" name="Rectangle 14"/>
            <p:cNvSpPr>
              <a:spLocks noChangeArrowheads="1"/>
            </p:cNvSpPr>
            <p:nvPr/>
          </p:nvSpPr>
          <p:spPr bwMode="auto">
            <a:xfrm>
              <a:off x="1615" y="6560"/>
              <a:ext cx="601" cy="412"/>
            </a:xfrm>
            <a:prstGeom prst="rect">
              <a:avLst/>
            </a:prstGeom>
            <a:noFill/>
            <a:ln w="9525">
              <a:noFill/>
              <a:miter lim="800000"/>
              <a:headEnd/>
              <a:tailEnd/>
            </a:ln>
          </p:spPr>
          <p:txBody>
            <a:bodyPr lIns="64904" tIns="32452" rIns="64904" bIns="32452" anchor="ctr"/>
            <a:lstStyle/>
            <a:p>
              <a:pPr algn="ctr" eaLnBrk="0" hangingPunct="0"/>
              <a:r>
                <a:rPr lang="sl-SI" sz="1200">
                  <a:solidFill>
                    <a:srgbClr val="000000"/>
                  </a:solidFill>
                  <a:ea typeface="Times New Roman" pitchFamily="18" charset="0"/>
                  <a:cs typeface="Arial" charset="0"/>
                </a:rPr>
                <a:t>idea</a:t>
              </a:r>
              <a:endParaRPr lang="sl-SI" sz="3600" b="0">
                <a:latin typeface="Times New Roman" pitchFamily="18" charset="0"/>
                <a:ea typeface="Times New Roman" pitchFamily="18" charset="0"/>
                <a:cs typeface="Arial" charset="0"/>
              </a:endParaRPr>
            </a:p>
          </p:txBody>
        </p:sp>
        <p:sp>
          <p:nvSpPr>
            <p:cNvPr id="14" name="Rectangle 15"/>
            <p:cNvSpPr>
              <a:spLocks noChangeArrowheads="1"/>
            </p:cNvSpPr>
            <p:nvPr/>
          </p:nvSpPr>
          <p:spPr bwMode="auto">
            <a:xfrm>
              <a:off x="1703" y="6996"/>
              <a:ext cx="495" cy="336"/>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200</a:t>
              </a:r>
              <a:endParaRPr lang="en-GB" sz="3600" b="0">
                <a:latin typeface="Times New Roman" pitchFamily="18" charset="0"/>
                <a:ea typeface="Times New Roman" pitchFamily="18" charset="0"/>
                <a:cs typeface="Arial" charset="0"/>
              </a:endParaRPr>
            </a:p>
          </p:txBody>
        </p:sp>
        <p:sp>
          <p:nvSpPr>
            <p:cNvPr id="15" name="Rectangle 16"/>
            <p:cNvSpPr>
              <a:spLocks noChangeArrowheads="1"/>
            </p:cNvSpPr>
            <p:nvPr/>
          </p:nvSpPr>
          <p:spPr bwMode="auto">
            <a:xfrm>
              <a:off x="2574" y="8123"/>
              <a:ext cx="1045" cy="510"/>
            </a:xfrm>
            <a:prstGeom prst="rect">
              <a:avLst/>
            </a:prstGeom>
            <a:noFill/>
            <a:ln w="9525">
              <a:noFill/>
              <a:miter lim="800000"/>
              <a:headEnd/>
              <a:tailEnd/>
            </a:ln>
          </p:spPr>
          <p:txBody>
            <a:bodyPr lIns="64904" tIns="32452" rIns="64904" bIns="32452" anchor="ctr"/>
            <a:lstStyle/>
            <a:p>
              <a:pPr algn="ctr" eaLnBrk="0" hangingPunct="0"/>
              <a:r>
                <a:rPr lang="en-GB" sz="1200" dirty="0">
                  <a:solidFill>
                    <a:srgbClr val="000000"/>
                  </a:solidFill>
                  <a:ea typeface="Times New Roman" pitchFamily="18" charset="0"/>
                  <a:cs typeface="Arial" charset="0"/>
                </a:rPr>
                <a:t>invention</a:t>
              </a:r>
              <a:endParaRPr lang="en-US" sz="900" dirty="0">
                <a:ea typeface="Times New Roman" pitchFamily="18" charset="0"/>
                <a:cs typeface="Arial" charset="0"/>
              </a:endParaRPr>
            </a:p>
            <a:p>
              <a:pPr algn="ctr" eaLnBrk="0" hangingPunct="0"/>
              <a:r>
                <a:rPr lang="en-GB" sz="1200" dirty="0">
                  <a:solidFill>
                    <a:srgbClr val="000000"/>
                  </a:solidFill>
                  <a:ea typeface="Times New Roman" pitchFamily="18" charset="0"/>
                  <a:cs typeface="Arial" charset="0"/>
                </a:rPr>
                <a:t>(selection)</a:t>
              </a:r>
              <a:endParaRPr lang="en-GB" sz="3600" b="0" dirty="0">
                <a:latin typeface="Times New Roman" pitchFamily="18" charset="0"/>
                <a:ea typeface="Times New Roman" pitchFamily="18" charset="0"/>
                <a:cs typeface="Arial" charset="0"/>
              </a:endParaRPr>
            </a:p>
          </p:txBody>
        </p:sp>
        <p:sp>
          <p:nvSpPr>
            <p:cNvPr id="16" name="Rectangle 17"/>
            <p:cNvSpPr>
              <a:spLocks noChangeArrowheads="1"/>
            </p:cNvSpPr>
            <p:nvPr/>
          </p:nvSpPr>
          <p:spPr bwMode="auto">
            <a:xfrm>
              <a:off x="2963" y="8731"/>
              <a:ext cx="398" cy="401"/>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10</a:t>
              </a:r>
              <a:endParaRPr lang="en-GB" sz="3600" b="0">
                <a:latin typeface="Times New Roman" pitchFamily="18" charset="0"/>
                <a:ea typeface="Times New Roman" pitchFamily="18" charset="0"/>
                <a:cs typeface="Arial" charset="0"/>
              </a:endParaRPr>
            </a:p>
          </p:txBody>
        </p:sp>
        <p:sp>
          <p:nvSpPr>
            <p:cNvPr id="17" name="Rectangle 18"/>
            <p:cNvSpPr>
              <a:spLocks noChangeArrowheads="1"/>
            </p:cNvSpPr>
            <p:nvPr/>
          </p:nvSpPr>
          <p:spPr bwMode="auto">
            <a:xfrm>
              <a:off x="3596" y="8592"/>
              <a:ext cx="1440" cy="401"/>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development</a:t>
              </a:r>
              <a:endParaRPr lang="en-GB" sz="3600" b="0">
                <a:latin typeface="Times New Roman" pitchFamily="18" charset="0"/>
                <a:ea typeface="Times New Roman" pitchFamily="18" charset="0"/>
                <a:cs typeface="Arial" charset="0"/>
              </a:endParaRPr>
            </a:p>
          </p:txBody>
        </p:sp>
        <p:sp>
          <p:nvSpPr>
            <p:cNvPr id="18" name="Arc 19"/>
            <p:cNvSpPr>
              <a:spLocks/>
            </p:cNvSpPr>
            <p:nvPr/>
          </p:nvSpPr>
          <p:spPr bwMode="auto">
            <a:xfrm flipV="1">
              <a:off x="1443" y="6736"/>
              <a:ext cx="5567" cy="2820"/>
            </a:xfrm>
            <a:custGeom>
              <a:avLst/>
              <a:gdLst>
                <a:gd name="G0" fmla="+- 0 0 0"/>
                <a:gd name="G1" fmla="+- 21599 0 0"/>
                <a:gd name="G2" fmla="+- 21600 0 0"/>
                <a:gd name="T0" fmla="*/ 227 w 21600"/>
                <a:gd name="T1" fmla="*/ 0 h 21756"/>
                <a:gd name="T2" fmla="*/ 21599 w 21600"/>
                <a:gd name="T3" fmla="*/ 21756 h 21756"/>
                <a:gd name="T4" fmla="*/ 0 w 21600"/>
                <a:gd name="T5" fmla="*/ 21599 h 21756"/>
              </a:gdLst>
              <a:ahLst/>
              <a:cxnLst>
                <a:cxn ang="0">
                  <a:pos x="T0" y="T1"/>
                </a:cxn>
                <a:cxn ang="0">
                  <a:pos x="T2" y="T3"/>
                </a:cxn>
                <a:cxn ang="0">
                  <a:pos x="T4" y="T5"/>
                </a:cxn>
              </a:cxnLst>
              <a:rect l="0" t="0" r="r" b="b"/>
              <a:pathLst>
                <a:path w="21600" h="21756" fill="none" extrusionOk="0">
                  <a:moveTo>
                    <a:pt x="226" y="0"/>
                  </a:moveTo>
                  <a:cubicBezTo>
                    <a:pt x="12067" y="124"/>
                    <a:pt x="21600" y="9758"/>
                    <a:pt x="21600" y="21599"/>
                  </a:cubicBezTo>
                  <a:cubicBezTo>
                    <a:pt x="21600" y="21651"/>
                    <a:pt x="21599" y="21703"/>
                    <a:pt x="21599" y="21756"/>
                  </a:cubicBezTo>
                </a:path>
                <a:path w="21600" h="21756" stroke="0" extrusionOk="0">
                  <a:moveTo>
                    <a:pt x="226" y="0"/>
                  </a:moveTo>
                  <a:cubicBezTo>
                    <a:pt x="12067" y="124"/>
                    <a:pt x="21600" y="9758"/>
                    <a:pt x="21600" y="21599"/>
                  </a:cubicBezTo>
                  <a:cubicBezTo>
                    <a:pt x="21600" y="21651"/>
                    <a:pt x="21599" y="21703"/>
                    <a:pt x="21599" y="21756"/>
                  </a:cubicBezTo>
                  <a:lnTo>
                    <a:pt x="0" y="21599"/>
                  </a:lnTo>
                  <a:close/>
                </a:path>
              </a:pathLst>
            </a:custGeom>
            <a:noFill/>
            <a:ln w="76200" cap="sq">
              <a:solidFill>
                <a:srgbClr val="3399FF"/>
              </a:solidFill>
              <a:round/>
              <a:headEnd type="none" w="sm" len="sm"/>
              <a:tailEnd type="none" w="sm" len="sm"/>
            </a:ln>
          </p:spPr>
          <p:txBody>
            <a:bodyPr rot="10800000" anchor="ctr"/>
            <a:lstStyle/>
            <a:p>
              <a:endParaRPr lang="en-GB"/>
            </a:p>
          </p:txBody>
        </p:sp>
        <p:sp>
          <p:nvSpPr>
            <p:cNvPr id="19" name="Rectangle 20"/>
            <p:cNvSpPr>
              <a:spLocks noChangeArrowheads="1"/>
            </p:cNvSpPr>
            <p:nvPr/>
          </p:nvSpPr>
          <p:spPr bwMode="auto">
            <a:xfrm>
              <a:off x="4807" y="8731"/>
              <a:ext cx="1133" cy="510"/>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market </a:t>
              </a:r>
              <a:endParaRPr lang="en-US" sz="900">
                <a:ea typeface="Times New Roman" pitchFamily="18" charset="0"/>
                <a:cs typeface="Arial" charset="0"/>
              </a:endParaRPr>
            </a:p>
            <a:p>
              <a:pPr algn="ctr" eaLnBrk="0" hangingPunct="0"/>
              <a:r>
                <a:rPr lang="en-GB" sz="1200">
                  <a:solidFill>
                    <a:srgbClr val="000000"/>
                  </a:solidFill>
                  <a:ea typeface="Times New Roman" pitchFamily="18" charset="0"/>
                  <a:cs typeface="Arial" charset="0"/>
                </a:rPr>
                <a:t>product</a:t>
              </a:r>
              <a:endParaRPr lang="en-GB" sz="3600" b="0">
                <a:latin typeface="Times New Roman" pitchFamily="18" charset="0"/>
                <a:ea typeface="Times New Roman" pitchFamily="18" charset="0"/>
                <a:cs typeface="Arial" charset="0"/>
              </a:endParaRPr>
            </a:p>
          </p:txBody>
        </p:sp>
        <p:sp>
          <p:nvSpPr>
            <p:cNvPr id="20" name="Rectangle 21"/>
            <p:cNvSpPr>
              <a:spLocks noChangeArrowheads="1"/>
            </p:cNvSpPr>
            <p:nvPr/>
          </p:nvSpPr>
          <p:spPr bwMode="auto">
            <a:xfrm>
              <a:off x="5230" y="9241"/>
              <a:ext cx="301" cy="251"/>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4</a:t>
              </a:r>
              <a:endParaRPr lang="en-GB" sz="3600" b="0">
                <a:latin typeface="Times New Roman" pitchFamily="18" charset="0"/>
                <a:ea typeface="Times New Roman" pitchFamily="18" charset="0"/>
                <a:cs typeface="Arial" charset="0"/>
              </a:endParaRPr>
            </a:p>
          </p:txBody>
        </p:sp>
        <p:sp>
          <p:nvSpPr>
            <p:cNvPr id="21" name="Rectangle 22"/>
            <p:cNvSpPr>
              <a:spLocks noChangeArrowheads="1"/>
            </p:cNvSpPr>
            <p:nvPr/>
          </p:nvSpPr>
          <p:spPr bwMode="auto">
            <a:xfrm>
              <a:off x="5947" y="9087"/>
              <a:ext cx="1030" cy="282"/>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innovation</a:t>
              </a:r>
              <a:endParaRPr lang="en-GB" sz="3600" b="0">
                <a:latin typeface="Times New Roman" pitchFamily="18" charset="0"/>
                <a:ea typeface="Times New Roman" pitchFamily="18" charset="0"/>
                <a:cs typeface="Arial" charset="0"/>
              </a:endParaRPr>
            </a:p>
          </p:txBody>
        </p:sp>
        <p:sp>
          <p:nvSpPr>
            <p:cNvPr id="22" name="Rectangle 23"/>
            <p:cNvSpPr>
              <a:spLocks noChangeArrowheads="1"/>
            </p:cNvSpPr>
            <p:nvPr/>
          </p:nvSpPr>
          <p:spPr bwMode="auto">
            <a:xfrm>
              <a:off x="6313" y="9400"/>
              <a:ext cx="302" cy="260"/>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1</a:t>
              </a:r>
              <a:endParaRPr lang="en-GB" sz="3600" b="0">
                <a:latin typeface="Times New Roman" pitchFamily="18" charset="0"/>
                <a:ea typeface="Times New Roman" pitchFamily="18" charset="0"/>
                <a:cs typeface="Arial" charset="0"/>
              </a:endParaRPr>
            </a:p>
          </p:txBody>
        </p:sp>
        <p:sp>
          <p:nvSpPr>
            <p:cNvPr id="23" name="AutoShape 24"/>
            <p:cNvSpPr>
              <a:spLocks noChangeArrowheads="1"/>
            </p:cNvSpPr>
            <p:nvPr/>
          </p:nvSpPr>
          <p:spPr bwMode="auto">
            <a:xfrm>
              <a:off x="3534" y="9167"/>
              <a:ext cx="275" cy="340"/>
            </a:xfrm>
            <a:prstGeom prst="irregularSeal2">
              <a:avLst/>
            </a:prstGeom>
            <a:solidFill>
              <a:srgbClr val="FF0000"/>
            </a:solidFill>
            <a:ln w="12700" cap="sq">
              <a:solidFill>
                <a:srgbClr val="000000"/>
              </a:solidFill>
              <a:miter lim="800000"/>
              <a:headEnd type="none" w="sm" len="sm"/>
              <a:tailEnd type="none" w="sm" len="sm"/>
            </a:ln>
          </p:spPr>
          <p:txBody>
            <a:bodyPr rot="10800000" anchor="ctr"/>
            <a:lstStyle/>
            <a:p>
              <a:endParaRPr lang="en-GB"/>
            </a:p>
          </p:txBody>
        </p:sp>
        <p:sp>
          <p:nvSpPr>
            <p:cNvPr id="24" name="Text Box 25"/>
            <p:cNvSpPr txBox="1">
              <a:spLocks noChangeArrowheads="1"/>
            </p:cNvSpPr>
            <p:nvPr/>
          </p:nvSpPr>
          <p:spPr bwMode="auto">
            <a:xfrm>
              <a:off x="6296" y="7152"/>
              <a:ext cx="442" cy="482"/>
            </a:xfrm>
            <a:prstGeom prst="rect">
              <a:avLst/>
            </a:prstGeom>
            <a:noFill/>
            <a:ln w="9525">
              <a:noFill/>
              <a:miter lim="800000"/>
              <a:headEnd/>
              <a:tailEnd/>
            </a:ln>
          </p:spPr>
          <p:txBody>
            <a:bodyPr lIns="64904" tIns="32452" rIns="64904" bIns="32452"/>
            <a:lstStyle/>
            <a:p>
              <a:pPr algn="just" eaLnBrk="0" hangingPunct="0"/>
              <a:r>
                <a:rPr lang="sl-SI" sz="2000">
                  <a:solidFill>
                    <a:srgbClr val="FF0000"/>
                  </a:solidFill>
                  <a:ea typeface="Times New Roman" pitchFamily="18" charset="0"/>
                  <a:cs typeface="Arial" charset="0"/>
                </a:rPr>
                <a:t>€</a:t>
              </a:r>
              <a:endParaRPr lang="sl-SI" sz="2400" b="0">
                <a:latin typeface="Times New Roman" pitchFamily="18" charset="0"/>
                <a:ea typeface="Times New Roman" pitchFamily="18" charset="0"/>
                <a:cs typeface="Arial" charset="0"/>
              </a:endParaRPr>
            </a:p>
          </p:txBody>
        </p:sp>
        <p:sp>
          <p:nvSpPr>
            <p:cNvPr id="25" name="Rectangle 26"/>
            <p:cNvSpPr>
              <a:spLocks noChangeArrowheads="1"/>
            </p:cNvSpPr>
            <p:nvPr/>
          </p:nvSpPr>
          <p:spPr bwMode="auto">
            <a:xfrm>
              <a:off x="4097" y="9024"/>
              <a:ext cx="302" cy="288"/>
            </a:xfrm>
            <a:prstGeom prst="rect">
              <a:avLst/>
            </a:prstGeom>
            <a:noFill/>
            <a:ln w="9525">
              <a:noFill/>
              <a:miter lim="800000"/>
              <a:headEnd/>
              <a:tailEnd/>
            </a:ln>
          </p:spPr>
          <p:txBody>
            <a:bodyPr lIns="64904" tIns="32452" rIns="64904" bIns="32452" anchor="ctr"/>
            <a:lstStyle/>
            <a:p>
              <a:pPr algn="ctr" eaLnBrk="0" hangingPunct="0"/>
              <a:r>
                <a:rPr lang="en-GB" sz="1200">
                  <a:solidFill>
                    <a:srgbClr val="000000"/>
                  </a:solidFill>
                  <a:ea typeface="Times New Roman" pitchFamily="18" charset="0"/>
                  <a:cs typeface="Arial" charset="0"/>
                </a:rPr>
                <a:t>8</a:t>
              </a:r>
              <a:endParaRPr lang="en-GB" sz="3600" b="0">
                <a:latin typeface="Times New Roman" pitchFamily="18" charset="0"/>
                <a:ea typeface="Times New Roman" pitchFamily="18" charset="0"/>
                <a:cs typeface="Arial" charset="0"/>
              </a:endParaRPr>
            </a:p>
          </p:txBody>
        </p:sp>
      </p:grpSp>
      <p:sp>
        <p:nvSpPr>
          <p:cNvPr id="26" name="Rectangle 3"/>
          <p:cNvSpPr>
            <a:spLocks noGrp="1" noChangeArrowheads="1"/>
          </p:cNvSpPr>
          <p:nvPr>
            <p:ph type="body" sz="half" idx="1"/>
          </p:nvPr>
        </p:nvSpPr>
        <p:spPr>
          <a:xfrm>
            <a:off x="3619898" y="1947220"/>
            <a:ext cx="1667128" cy="388508"/>
          </a:xfrm>
        </p:spPr>
        <p:txBody>
          <a:bodyPr>
            <a:normAutofit/>
          </a:bodyPr>
          <a:lstStyle/>
          <a:p>
            <a:pPr algn="ctr" eaLnBrk="1" hangingPunct="1">
              <a:lnSpc>
                <a:spcPct val="90000"/>
              </a:lnSpc>
              <a:buNone/>
            </a:pPr>
            <a:r>
              <a:rPr lang="en-GB" dirty="0" smtClean="0"/>
              <a:t>cost of failure</a:t>
            </a:r>
            <a:endParaRPr lang="en-GB" dirty="0"/>
          </a:p>
        </p:txBody>
      </p:sp>
      <p:cxnSp>
        <p:nvCxnSpPr>
          <p:cNvPr id="31" name="Raven puščični konektor 30"/>
          <p:cNvCxnSpPr/>
          <p:nvPr/>
        </p:nvCxnSpPr>
        <p:spPr bwMode="auto">
          <a:xfrm>
            <a:off x="4117795" y="2364074"/>
            <a:ext cx="360040" cy="2736304"/>
          </a:xfrm>
          <a:prstGeom prst="straightConnector1">
            <a:avLst/>
          </a:prstGeom>
          <a:solidFill>
            <a:schemeClr val="tx2"/>
          </a:solidFill>
          <a:ln w="12700" cap="flat" cmpd="sng" algn="ctr">
            <a:solidFill>
              <a:srgbClr val="FF3300"/>
            </a:solidFill>
            <a:prstDash val="solid"/>
            <a:round/>
            <a:headEnd type="none" w="med" len="med"/>
            <a:tailEnd type="arrow"/>
          </a:ln>
          <a:effectLst/>
        </p:spPr>
      </p:cxnSp>
      <p:sp>
        <p:nvSpPr>
          <p:cNvPr id="32" name="Rectangle 3"/>
          <p:cNvSpPr txBox="1">
            <a:spLocks noChangeArrowheads="1"/>
          </p:cNvSpPr>
          <p:nvPr/>
        </p:nvSpPr>
        <p:spPr bwMode="auto">
          <a:xfrm>
            <a:off x="5649076" y="1975689"/>
            <a:ext cx="2284705" cy="360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defTabSz="914400" fontAlgn="base">
              <a:lnSpc>
                <a:spcPct val="90000"/>
              </a:lnSpc>
              <a:spcBef>
                <a:spcPct val="20000"/>
              </a:spcBef>
              <a:spcAft>
                <a:spcPct val="0"/>
              </a:spcAft>
              <a:buClr>
                <a:schemeClr val="tx2"/>
              </a:buClr>
              <a:buSzPct val="70000"/>
              <a:defRPr/>
            </a:pPr>
            <a:r>
              <a:rPr lang="en-GB" sz="2000" kern="0" dirty="0" smtClean="0"/>
              <a:t>too late (expensive)</a:t>
            </a:r>
            <a:endParaRPr lang="en-GB" sz="2000" kern="0" dirty="0"/>
          </a:p>
        </p:txBody>
      </p:sp>
      <p:cxnSp>
        <p:nvCxnSpPr>
          <p:cNvPr id="33" name="Raven puščični konektor 32"/>
          <p:cNvCxnSpPr>
            <a:stCxn id="32" idx="2"/>
          </p:cNvCxnSpPr>
          <p:nvPr/>
        </p:nvCxnSpPr>
        <p:spPr bwMode="auto">
          <a:xfrm>
            <a:off x="6791429" y="2335728"/>
            <a:ext cx="559269" cy="1632190"/>
          </a:xfrm>
          <a:prstGeom prst="straightConnector1">
            <a:avLst/>
          </a:prstGeom>
          <a:solidFill>
            <a:schemeClr val="tx2"/>
          </a:solidFill>
          <a:ln w="9525" cap="flat" cmpd="sng" algn="ctr">
            <a:solidFill>
              <a:srgbClr val="FF3300"/>
            </a:solidFill>
            <a:prstDash val="solid"/>
            <a:round/>
            <a:headEnd type="none" w="med" len="med"/>
            <a:tailEnd type="arrow"/>
          </a:ln>
          <a:effectLst/>
        </p:spPr>
      </p:cxnSp>
      <p:sp>
        <p:nvSpPr>
          <p:cNvPr id="39" name="Rectangle 6"/>
          <p:cNvSpPr>
            <a:spLocks noChangeArrowheads="1"/>
          </p:cNvSpPr>
          <p:nvPr/>
        </p:nvSpPr>
        <p:spPr bwMode="auto">
          <a:xfrm>
            <a:off x="1321968" y="2936692"/>
            <a:ext cx="461665" cy="2115991"/>
          </a:xfrm>
          <a:prstGeom prst="rect">
            <a:avLst/>
          </a:prstGeom>
          <a:solidFill>
            <a:schemeClr val="bg1"/>
          </a:solidFill>
          <a:ln w="12700" cap="sq">
            <a:noFill/>
            <a:miter lim="800000"/>
            <a:headEnd type="none" w="sm" len="sm"/>
            <a:tailEnd type="none" w="sm" len="sm"/>
          </a:ln>
        </p:spPr>
        <p:txBody>
          <a:bodyPr vert="vert270" wrap="square" anchor="ctr">
            <a:spAutoFit/>
          </a:bodyPr>
          <a:lstStyle/>
          <a:p>
            <a:pPr lvl="1" eaLnBrk="0" hangingPunct="0"/>
            <a:r>
              <a:rPr lang="en-GB" b="1" dirty="0" smtClean="0">
                <a:latin typeface="Times New Roman" pitchFamily="18" charset="0"/>
              </a:rPr>
              <a:t>No. of ideas</a:t>
            </a:r>
            <a:endParaRPr lang="en-GB" b="1" dirty="0">
              <a:latin typeface="Times New Roman" pitchFamily="18" charset="0"/>
            </a:endParaRPr>
          </a:p>
        </p:txBody>
      </p:sp>
      <p:sp>
        <p:nvSpPr>
          <p:cNvPr id="40" name="Rectangle 2"/>
          <p:cNvSpPr>
            <a:spLocks noGrp="1" noChangeArrowheads="1"/>
          </p:cNvSpPr>
          <p:nvPr>
            <p:ph type="title"/>
          </p:nvPr>
        </p:nvSpPr>
        <p:spPr>
          <a:xfrm>
            <a:off x="1122659" y="0"/>
            <a:ext cx="10089823" cy="1736715"/>
          </a:xfrm>
        </p:spPr>
        <p:txBody>
          <a:bodyPr>
            <a:normAutofit/>
          </a:bodyPr>
          <a:lstStyle/>
          <a:p>
            <a:pPr eaLnBrk="1" hangingPunct="1"/>
            <a:r>
              <a:rPr lang="en-GB" dirty="0" err="1" smtClean="0"/>
              <a:t>Prototypenherstellung</a:t>
            </a:r>
            <a:r>
              <a:rPr lang="en-GB" dirty="0" smtClean="0"/>
              <a:t> und </a:t>
            </a:r>
            <a:r>
              <a:rPr lang="en-GB" dirty="0" err="1" smtClean="0"/>
              <a:t>Kosten</a:t>
            </a:r>
            <a:r>
              <a:rPr lang="en-GB" dirty="0" smtClean="0"/>
              <a:t> </a:t>
            </a:r>
            <a:r>
              <a:rPr lang="en-GB" dirty="0" err="1" smtClean="0"/>
              <a:t>für</a:t>
            </a:r>
            <a:r>
              <a:rPr lang="en-GB" dirty="0" smtClean="0"/>
              <a:t> </a:t>
            </a:r>
            <a:r>
              <a:rPr lang="en-GB" dirty="0" err="1" smtClean="0"/>
              <a:t>Fehlkonstruktion</a:t>
            </a:r>
            <a:endParaRPr lang="en-GB" dirty="0" smtClean="0"/>
          </a:p>
        </p:txBody>
      </p:sp>
      <p:sp>
        <p:nvSpPr>
          <p:cNvPr id="41" name="Rectangle 6"/>
          <p:cNvSpPr>
            <a:spLocks noChangeArrowheads="1"/>
          </p:cNvSpPr>
          <p:nvPr/>
        </p:nvSpPr>
        <p:spPr bwMode="auto">
          <a:xfrm>
            <a:off x="3137300" y="5954487"/>
            <a:ext cx="5174327" cy="313350"/>
          </a:xfrm>
          <a:prstGeom prst="rect">
            <a:avLst/>
          </a:prstGeom>
          <a:solidFill>
            <a:schemeClr val="bg1"/>
          </a:solidFill>
          <a:ln w="12700" cap="sq">
            <a:noFill/>
            <a:miter lim="800000"/>
            <a:headEnd type="none" w="sm" len="sm"/>
            <a:tailEnd type="none" w="sm" len="sm"/>
          </a:ln>
        </p:spPr>
        <p:txBody>
          <a:bodyPr vert="horz" wrap="square" lIns="18000" tIns="18000" rIns="18000" bIns="18000" anchor="ctr">
            <a:spAutoFit/>
          </a:bodyPr>
          <a:lstStyle/>
          <a:p>
            <a:pPr marL="0" lvl="1" algn="ctr" eaLnBrk="0" hangingPunct="0">
              <a:tabLst>
                <a:tab pos="449263" algn="l"/>
              </a:tabLst>
            </a:pPr>
            <a:r>
              <a:rPr lang="en-GB" b="1" dirty="0" smtClean="0">
                <a:latin typeface="Times New Roman" pitchFamily="18" charset="0"/>
              </a:rPr>
              <a:t>Transform</a:t>
            </a:r>
            <a:r>
              <a:rPr lang="sl-SI" b="1" dirty="0" smtClean="0">
                <a:latin typeface="Times New Roman" pitchFamily="18" charset="0"/>
              </a:rPr>
              <a:t>ation</a:t>
            </a:r>
            <a:r>
              <a:rPr lang="en-GB" b="1" dirty="0" smtClean="0">
                <a:latin typeface="Times New Roman" pitchFamily="18" charset="0"/>
              </a:rPr>
              <a:t> </a:t>
            </a:r>
            <a:r>
              <a:rPr lang="en-GB" b="1" dirty="0" err="1" smtClean="0">
                <a:latin typeface="Times New Roman" pitchFamily="18" charset="0"/>
              </a:rPr>
              <a:t>einer</a:t>
            </a:r>
            <a:r>
              <a:rPr lang="en-GB" b="1" dirty="0" smtClean="0">
                <a:latin typeface="Times New Roman" pitchFamily="18" charset="0"/>
              </a:rPr>
              <a:t> </a:t>
            </a:r>
            <a:r>
              <a:rPr lang="en-GB" b="1" dirty="0" err="1" smtClean="0">
                <a:latin typeface="Times New Roman" pitchFamily="18" charset="0"/>
              </a:rPr>
              <a:t>Erfindung</a:t>
            </a:r>
            <a:r>
              <a:rPr lang="en-GB" b="1" dirty="0" smtClean="0">
                <a:latin typeface="Times New Roman" pitchFamily="18" charset="0"/>
              </a:rPr>
              <a:t> in </a:t>
            </a:r>
            <a:r>
              <a:rPr lang="en-GB" b="1" dirty="0" err="1" smtClean="0">
                <a:latin typeface="Times New Roman" pitchFamily="18" charset="0"/>
              </a:rPr>
              <a:t>eine</a:t>
            </a:r>
            <a:r>
              <a:rPr lang="en-GB" b="1" dirty="0" smtClean="0">
                <a:latin typeface="Times New Roman" pitchFamily="18" charset="0"/>
              </a:rPr>
              <a:t> Innovation</a:t>
            </a:r>
            <a:endParaRPr lang="en-GB" b="1" dirty="0">
              <a:latin typeface="Times New Roman" pitchFamily="18" charset="0"/>
            </a:endParaRPr>
          </a:p>
        </p:txBody>
      </p:sp>
      <p:pic>
        <p:nvPicPr>
          <p:cNvPr id="42" name="Kép 6"/>
          <p:cNvPicPr>
            <a:picLocks noChangeAspect="1"/>
          </p:cNvPicPr>
          <p:nvPr/>
        </p:nvPicPr>
        <p:blipFill rotWithShape="1">
          <a:blip r:embed="rId2"/>
          <a:srcRect r="85412"/>
          <a:stretch/>
        </p:blipFill>
        <p:spPr>
          <a:xfrm>
            <a:off x="11582399" y="3723937"/>
            <a:ext cx="609601" cy="313406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Grundkonzept</a:t>
            </a:r>
            <a:endParaRPr lang="en-GB" dirty="0"/>
          </a:p>
        </p:txBody>
      </p:sp>
      <p:sp>
        <p:nvSpPr>
          <p:cNvPr id="3" name="Ograda vsebine 2"/>
          <p:cNvSpPr>
            <a:spLocks noGrp="1"/>
          </p:cNvSpPr>
          <p:nvPr>
            <p:ph idx="1"/>
          </p:nvPr>
        </p:nvSpPr>
        <p:spPr>
          <a:xfrm>
            <a:off x="1703388" y="6316316"/>
            <a:ext cx="8785225" cy="541685"/>
          </a:xfrm>
        </p:spPr>
        <p:txBody>
          <a:bodyPr/>
          <a:lstStyle/>
          <a:p>
            <a:pPr>
              <a:buNone/>
              <a:defRPr/>
            </a:pPr>
            <a:r>
              <a:rPr lang="sl-SI" sz="1800" dirty="0" err="1" smtClean="0"/>
              <a:t>Source</a:t>
            </a:r>
            <a:r>
              <a:rPr lang="sl-SI" sz="1800" dirty="0" smtClean="0"/>
              <a:t>: </a:t>
            </a:r>
            <a:r>
              <a:rPr lang="en-GB" sz="1800" dirty="0"/>
              <a:t>https://www.slideshare.net/zaana/introducing-design-thinking</a:t>
            </a:r>
          </a:p>
          <a:p>
            <a:pPr lvl="0">
              <a:buNone/>
              <a:defRPr/>
            </a:pPr>
            <a:endParaRPr lang="en-GB" sz="1800" dirty="0"/>
          </a:p>
        </p:txBody>
      </p:sp>
      <p:pic>
        <p:nvPicPr>
          <p:cNvPr id="6146" name="Picture 2"/>
          <p:cNvPicPr>
            <a:picLocks noChangeAspect="1" noChangeArrowheads="1"/>
          </p:cNvPicPr>
          <p:nvPr/>
        </p:nvPicPr>
        <p:blipFill rotWithShape="1">
          <a:blip r:embed="rId3" cstate="print"/>
          <a:srcRect b="11155"/>
          <a:stretch/>
        </p:blipFill>
        <p:spPr bwMode="auto">
          <a:xfrm>
            <a:off x="2204248" y="2030875"/>
            <a:ext cx="3960000" cy="1947785"/>
          </a:xfrm>
          <a:prstGeom prst="rect">
            <a:avLst/>
          </a:prstGeom>
          <a:noFill/>
          <a:ln w="9525">
            <a:noFill/>
            <a:miter lim="800000"/>
            <a:headEnd/>
            <a:tailEnd/>
          </a:ln>
        </p:spPr>
      </p:pic>
      <p:pic>
        <p:nvPicPr>
          <p:cNvPr id="6" name="Picture 2"/>
          <p:cNvPicPr>
            <a:picLocks noChangeAspect="1" noChangeArrowheads="1"/>
          </p:cNvPicPr>
          <p:nvPr/>
        </p:nvPicPr>
        <p:blipFill rotWithShape="1">
          <a:blip r:embed="rId4" cstate="print"/>
          <a:srcRect b="11054"/>
          <a:stretch/>
        </p:blipFill>
        <p:spPr bwMode="auto">
          <a:xfrm>
            <a:off x="2204248" y="4272175"/>
            <a:ext cx="3960000" cy="203758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8760296" y="4941169"/>
            <a:ext cx="956382" cy="1055961"/>
          </a:xfrm>
          <a:prstGeom prst="rect">
            <a:avLst/>
          </a:prstGeom>
          <a:noFill/>
          <a:ln w="9525">
            <a:noFill/>
            <a:miter lim="800000"/>
            <a:headEnd/>
            <a:tailEnd/>
          </a:ln>
        </p:spPr>
      </p:pic>
      <p:pic>
        <p:nvPicPr>
          <p:cNvPr id="8" name="Kép 6"/>
          <p:cNvPicPr>
            <a:picLocks noChangeAspect="1"/>
          </p:cNvPicPr>
          <p:nvPr/>
        </p:nvPicPr>
        <p:blipFill rotWithShape="1">
          <a:blip r:embed="rId6"/>
          <a:srcRect r="85412"/>
          <a:stretch/>
        </p:blipFill>
        <p:spPr>
          <a:xfrm>
            <a:off x="11582399" y="3723937"/>
            <a:ext cx="609601" cy="3134063"/>
          </a:xfrm>
          <a:prstGeom prst="rect">
            <a:avLst/>
          </a:prstGeom>
        </p:spPr>
      </p:pic>
    </p:spTree>
    <p:extLst>
      <p:ext uri="{BB962C8B-B14F-4D97-AF65-F5344CB8AC3E}">
        <p14:creationId xmlns:p14="http://schemas.microsoft.com/office/powerpoint/2010/main" val="26791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Lernziele</a:t>
            </a:r>
            <a:r>
              <a:rPr lang="en-GB" dirty="0" smtClean="0"/>
              <a:t> – PC‘s </a:t>
            </a:r>
            <a:r>
              <a:rPr lang="en-GB" sz="3200" dirty="0" smtClean="0"/>
              <a:t>(</a:t>
            </a:r>
            <a:r>
              <a:rPr lang="en-GB" sz="3200" dirty="0" err="1" smtClean="0"/>
              <a:t>Leistungskriterien</a:t>
            </a:r>
            <a:r>
              <a:rPr lang="en-GB" sz="3200" dirty="0" smtClean="0"/>
              <a:t>)</a:t>
            </a:r>
            <a:endParaRPr lang="en-GB" dirty="0"/>
          </a:p>
        </p:txBody>
      </p:sp>
      <p:sp>
        <p:nvSpPr>
          <p:cNvPr id="3" name="Szövegdoboz 2"/>
          <p:cNvSpPr txBox="1"/>
          <p:nvPr/>
        </p:nvSpPr>
        <p:spPr>
          <a:xfrm>
            <a:off x="1097280" y="1748399"/>
            <a:ext cx="10485119" cy="461664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AT" sz="2400" dirty="0"/>
              <a:t>PC1: Der Mentor versteht selbst und ist in der Lage, </a:t>
            </a:r>
            <a:r>
              <a:rPr lang="de-AT" sz="2400" dirty="0" smtClean="0"/>
              <a:t>Lehrer/innen </a:t>
            </a:r>
            <a:r>
              <a:rPr lang="de-AT" sz="2400" dirty="0"/>
              <a:t>anzuleiten, die Bedeutung von Forschungs- und Entwicklungsarbeit zu verstehen</a:t>
            </a:r>
          </a:p>
          <a:p>
            <a:pPr marL="285750" indent="-285750">
              <a:spcBef>
                <a:spcPts val="1200"/>
              </a:spcBef>
              <a:buFont typeface="Arial" panose="020B0604020202020204" pitchFamily="34" charset="0"/>
              <a:buChar char="•"/>
            </a:pPr>
            <a:r>
              <a:rPr lang="de-AT" sz="2400" dirty="0"/>
              <a:t>•	PC2: Der Mentor versteht selbst und ist in der Lage, </a:t>
            </a:r>
            <a:r>
              <a:rPr lang="de-AT" sz="2400" dirty="0" smtClean="0"/>
              <a:t>Lehrer/innen </a:t>
            </a:r>
            <a:r>
              <a:rPr lang="de-AT" sz="2400" dirty="0"/>
              <a:t>anzuleiten, die verschiedenen Formen von Forschungs- und Entwicklungsarbeit und den Einsatz von IT im Unterricht zu verstehen.</a:t>
            </a:r>
          </a:p>
          <a:p>
            <a:pPr marL="285750" indent="-285750">
              <a:spcBef>
                <a:spcPts val="1200"/>
              </a:spcBef>
              <a:buFont typeface="Arial" panose="020B0604020202020204" pitchFamily="34" charset="0"/>
              <a:buChar char="•"/>
            </a:pPr>
            <a:r>
              <a:rPr lang="de-AT" sz="2400" dirty="0"/>
              <a:t>•	PC3: Der Mentor versteht selbst und ist in der Lage, </a:t>
            </a:r>
            <a:r>
              <a:rPr lang="de-AT" sz="2400" dirty="0" smtClean="0"/>
              <a:t>Lehrer/innen </a:t>
            </a:r>
            <a:r>
              <a:rPr lang="de-AT" sz="2400" dirty="0"/>
              <a:t>anzuleiten, die Bedeutung der Produktion von Prototypen zu verstehen und Kompetenzen zu erwerben, dieses Wissen anzuwenden</a:t>
            </a:r>
          </a:p>
          <a:p>
            <a:pPr marL="285750" indent="-285750">
              <a:spcBef>
                <a:spcPts val="1200"/>
              </a:spcBef>
              <a:buFont typeface="Arial" panose="020B0604020202020204" pitchFamily="34" charset="0"/>
              <a:buChar char="•"/>
            </a:pPr>
            <a:r>
              <a:rPr lang="de-AT" sz="2400" dirty="0"/>
              <a:t>•	PC4: </a:t>
            </a:r>
            <a:r>
              <a:rPr lang="de-AT" sz="2400" dirty="0" smtClean="0"/>
              <a:t>Der </a:t>
            </a:r>
            <a:r>
              <a:rPr lang="de-AT" sz="2400" dirty="0"/>
              <a:t>Mentor versteht selbst und ist in der Lage, </a:t>
            </a:r>
            <a:r>
              <a:rPr lang="de-AT" sz="2400" dirty="0" smtClean="0"/>
              <a:t>Lehrer/innen </a:t>
            </a:r>
            <a:r>
              <a:rPr lang="de-AT" sz="2400" dirty="0"/>
              <a:t>anzuleiten, wie die Lehrer/Lehrerinnen ihre Arbeit/ihr Projekt anderen Lehrern/Lehrerinnen, Schülern/Schülerinnen, Interessengruppen, etc. erklären sollen.</a:t>
            </a:r>
            <a:endParaRPr lang="en-US" sz="2400"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
        <p:nvSpPr>
          <p:cNvPr id="5" name="Title 1"/>
          <p:cNvSpPr txBox="1">
            <a:spLocks/>
          </p:cNvSpPr>
          <p:nvPr/>
        </p:nvSpPr>
        <p:spPr>
          <a:xfrm>
            <a:off x="1097280" y="6422315"/>
            <a:ext cx="10058400" cy="4249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600" dirty="0">
                <a:solidFill>
                  <a:schemeClr val="tx1"/>
                </a:solidFill>
                <a:latin typeface="+mn-lt"/>
              </a:rPr>
              <a:t>U1.E3: </a:t>
            </a:r>
            <a:r>
              <a:rPr lang="en-US" sz="1600" dirty="0" err="1"/>
              <a:t>Forschungs</a:t>
            </a:r>
            <a:r>
              <a:rPr lang="en-US" sz="1600" dirty="0"/>
              <a:t>- und </a:t>
            </a:r>
            <a:r>
              <a:rPr lang="en-US" sz="1600" dirty="0" err="1"/>
              <a:t>Entwicklungsarbeit</a:t>
            </a:r>
            <a:r>
              <a:rPr lang="en-US" sz="1600" dirty="0"/>
              <a:t>, </a:t>
            </a:r>
            <a:r>
              <a:rPr lang="en-US" sz="1600" dirty="0" err="1"/>
              <a:t>erstellen</a:t>
            </a:r>
            <a:r>
              <a:rPr lang="en-US" sz="1600" dirty="0"/>
              <a:t> von </a:t>
            </a:r>
            <a:r>
              <a:rPr lang="en-US" sz="1600" dirty="0" err="1"/>
              <a:t>Protoypen</a:t>
            </a:r>
            <a:r>
              <a:rPr lang="en-US" sz="1600" dirty="0"/>
              <a:t> und </a:t>
            </a:r>
            <a:r>
              <a:rPr lang="en-US" sz="1600" dirty="0" err="1"/>
              <a:t>Präsentation</a:t>
            </a:r>
            <a:r>
              <a:rPr lang="en-US" sz="1600" dirty="0"/>
              <a:t> </a:t>
            </a:r>
            <a:endParaRPr lang="en-US" sz="1600" dirty="0">
              <a:solidFill>
                <a:schemeClr val="tx1"/>
              </a:solidFill>
              <a:latin typeface="+mn-lt"/>
            </a:endParaRPr>
          </a:p>
        </p:txBody>
      </p:sp>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Designorientiertes</a:t>
            </a:r>
            <a:r>
              <a:rPr lang="en-GB" dirty="0" smtClean="0"/>
              <a:t> </a:t>
            </a:r>
            <a:r>
              <a:rPr lang="en-GB" dirty="0" err="1" smtClean="0"/>
              <a:t>Denken</a:t>
            </a:r>
            <a:r>
              <a:rPr lang="en-GB" dirty="0"/>
              <a:t> </a:t>
            </a:r>
            <a:r>
              <a:rPr lang="en-GB" dirty="0" smtClean="0"/>
              <a:t>(D-</a:t>
            </a:r>
            <a:r>
              <a:rPr lang="en-GB" dirty="0" err="1" smtClean="0"/>
              <a:t>Schule</a:t>
            </a:r>
            <a:r>
              <a:rPr lang="en-GB" dirty="0" smtClean="0"/>
              <a:t>)</a:t>
            </a:r>
            <a:endParaRPr lang="en-GB" dirty="0"/>
          </a:p>
        </p:txBody>
      </p:sp>
      <p:pic>
        <p:nvPicPr>
          <p:cNvPr id="46082" name="Picture 2" descr="http://josip.ch/wp/wp-content/uploads/2013/01/Design-Thinking_1.jpg">
            <a:hlinkClick r:id="rId3"/>
          </p:cNvPr>
          <p:cNvPicPr>
            <a:picLocks noChangeAspect="1" noChangeArrowheads="1"/>
          </p:cNvPicPr>
          <p:nvPr/>
        </p:nvPicPr>
        <p:blipFill>
          <a:blip r:embed="rId4" cstate="print"/>
          <a:srcRect/>
          <a:stretch>
            <a:fillRect/>
          </a:stretch>
        </p:blipFill>
        <p:spPr bwMode="auto">
          <a:xfrm>
            <a:off x="1097280" y="1852274"/>
            <a:ext cx="6286500" cy="3743325"/>
          </a:xfrm>
          <a:prstGeom prst="rect">
            <a:avLst/>
          </a:prstGeom>
          <a:noFill/>
        </p:spPr>
      </p:pic>
      <p:pic>
        <p:nvPicPr>
          <p:cNvPr id="6" name="Kép 6"/>
          <p:cNvPicPr>
            <a:picLocks noChangeAspect="1"/>
          </p:cNvPicPr>
          <p:nvPr/>
        </p:nvPicPr>
        <p:blipFill rotWithShape="1">
          <a:blip r:embed="rId5"/>
          <a:srcRect r="85412"/>
          <a:stretch/>
        </p:blipFill>
        <p:spPr>
          <a:xfrm>
            <a:off x="11582399" y="3723937"/>
            <a:ext cx="609601" cy="3134063"/>
          </a:xfrm>
          <a:prstGeom prst="rect">
            <a:avLst/>
          </a:prstGeom>
        </p:spPr>
      </p:pic>
    </p:spTree>
    <p:extLst>
      <p:ext uri="{BB962C8B-B14F-4D97-AF65-F5344CB8AC3E}">
        <p14:creationId xmlns:p14="http://schemas.microsoft.com/office/powerpoint/2010/main" val="32515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Kein</a:t>
            </a:r>
            <a:r>
              <a:rPr lang="en-GB" dirty="0" smtClean="0"/>
              <a:t> </a:t>
            </a:r>
            <a:r>
              <a:rPr lang="en-GB" dirty="0" err="1" smtClean="0"/>
              <a:t>linearer</a:t>
            </a:r>
            <a:r>
              <a:rPr lang="en-GB" dirty="0" smtClean="0"/>
              <a:t> </a:t>
            </a:r>
            <a:r>
              <a:rPr lang="en-GB" dirty="0" err="1" smtClean="0"/>
              <a:t>Prozess</a:t>
            </a:r>
            <a:endParaRPr lang="en-GB" dirty="0"/>
          </a:p>
        </p:txBody>
      </p:sp>
      <p:pic>
        <p:nvPicPr>
          <p:cNvPr id="10242" name="Picture 2"/>
          <p:cNvPicPr>
            <a:picLocks noChangeAspect="1" noChangeArrowheads="1"/>
          </p:cNvPicPr>
          <p:nvPr/>
        </p:nvPicPr>
        <p:blipFill>
          <a:blip r:embed="rId3" cstate="print"/>
          <a:srcRect t="34358"/>
          <a:stretch>
            <a:fillRect/>
          </a:stretch>
        </p:blipFill>
        <p:spPr bwMode="auto">
          <a:xfrm>
            <a:off x="1097280" y="2553461"/>
            <a:ext cx="7214952" cy="2808311"/>
          </a:xfrm>
          <a:prstGeom prst="rect">
            <a:avLst/>
          </a:prstGeom>
          <a:noFill/>
          <a:ln w="9525">
            <a:noFill/>
            <a:miter lim="800000"/>
            <a:headEnd/>
            <a:tailEnd/>
          </a:ln>
        </p:spPr>
      </p:pic>
      <p:sp>
        <p:nvSpPr>
          <p:cNvPr id="6" name="Ograda vsebine 2"/>
          <p:cNvSpPr txBox="1">
            <a:spLocks/>
          </p:cNvSpPr>
          <p:nvPr/>
        </p:nvSpPr>
        <p:spPr bwMode="auto">
          <a:xfrm>
            <a:off x="1703388" y="6316316"/>
            <a:ext cx="8785225" cy="541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Clr>
                <a:schemeClr val="tx2"/>
              </a:buClr>
              <a:buSzPct val="70000"/>
              <a:defRPr/>
            </a:pPr>
            <a:r>
              <a:rPr lang="sl-SI" kern="0" dirty="0" err="1" smtClean="0"/>
              <a:t>Source</a:t>
            </a:r>
            <a:r>
              <a:rPr lang="sl-SI" kern="0" dirty="0" smtClean="0"/>
              <a:t>: </a:t>
            </a:r>
            <a:r>
              <a:rPr lang="en-GB" kern="0" dirty="0"/>
              <a:t>https://www.slideshare.net/zaana/introducing-design-thinking</a:t>
            </a:r>
          </a:p>
          <a:p>
            <a:pPr marL="342900" indent="-342900" defTabSz="914400" eaLnBrk="0" fontAlgn="base" hangingPunct="0">
              <a:spcBef>
                <a:spcPct val="20000"/>
              </a:spcBef>
              <a:spcAft>
                <a:spcPct val="0"/>
              </a:spcAft>
              <a:buClr>
                <a:schemeClr val="tx2"/>
              </a:buClr>
              <a:buSzPct val="70000"/>
              <a:buFont typeface="Wingdings" pitchFamily="2" charset="2"/>
              <a:buChar char="l"/>
              <a:defRPr/>
            </a:pPr>
            <a:endParaRPr lang="en-GB" kern="0" dirty="0"/>
          </a:p>
        </p:txBody>
      </p:sp>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8" name="Ograda številke diapozitiva 3"/>
          <p:cNvSpPr>
            <a:spLocks noGrp="1"/>
          </p:cNvSpPr>
          <p:nvPr>
            <p:ph type="sldNum" sz="quarter" idx="12"/>
          </p:nvPr>
        </p:nvSpPr>
        <p:spPr>
          <a:xfrm>
            <a:off x="9900458" y="6459785"/>
            <a:ext cx="1312025" cy="365125"/>
          </a:xfrm>
        </p:spPr>
        <p:txBody>
          <a:bodyPr/>
          <a:lstStyle/>
          <a:p>
            <a:pPr>
              <a:defRPr/>
            </a:pPr>
            <a:fld id="{FD4145C6-C1E3-44E5-92C5-2DE978B581C2}" type="slidenum">
              <a:rPr lang="sl-SI" altLang="en-US" sz="900">
                <a:solidFill>
                  <a:srgbClr val="000000"/>
                </a:solidFill>
              </a:rPr>
              <a:pPr>
                <a:defRPr/>
              </a:pPr>
              <a:t>21</a:t>
            </a:fld>
            <a:endParaRPr lang="sl-SI" altLang="en-US" sz="900" dirty="0">
              <a:solidFill>
                <a:srgbClr val="000000"/>
              </a:solidFill>
            </a:endParaRPr>
          </a:p>
          <a:p>
            <a:pPr>
              <a:defRPr/>
            </a:pPr>
            <a:endParaRPr lang="sl-SI" altLang="en-US" sz="900" dirty="0">
              <a:solidFill>
                <a:srgbClr val="000000"/>
              </a:solidFill>
            </a:endParaRPr>
          </a:p>
          <a:p>
            <a:pPr>
              <a:defRPr/>
            </a:pPr>
            <a:r>
              <a:rPr lang="sl-SI" altLang="en-US" sz="900" dirty="0">
                <a:solidFill>
                  <a:srgbClr val="000000"/>
                </a:solidFill>
              </a:rPr>
              <a:t>Likar B. </a:t>
            </a:r>
            <a:r>
              <a:rPr lang="en-US" altLang="en-US" sz="900" dirty="0">
                <a:solidFill>
                  <a:srgbClr val="000000"/>
                </a:solidFill>
              </a:rPr>
              <a:t>©</a:t>
            </a:r>
            <a:r>
              <a:rPr lang="sl-SI" altLang="en-US" sz="900" dirty="0">
                <a:solidFill>
                  <a:srgbClr val="000000"/>
                </a:solidFill>
              </a:rPr>
              <a:t> </a:t>
            </a:r>
            <a:endParaRPr lang="en-US" altLang="en-US" sz="900" dirty="0">
              <a:solidFill>
                <a:srgbClr val="000000"/>
              </a:solidFill>
            </a:endParaRPr>
          </a:p>
        </p:txBody>
      </p:sp>
    </p:spTree>
    <p:extLst>
      <p:ext uri="{BB962C8B-B14F-4D97-AF65-F5344CB8AC3E}">
        <p14:creationId xmlns:p14="http://schemas.microsoft.com/office/powerpoint/2010/main" val="3262500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0948" y="0"/>
            <a:ext cx="9924732" cy="1618615"/>
          </a:xfrm>
        </p:spPr>
        <p:txBody>
          <a:bodyPr>
            <a:normAutofit/>
          </a:bodyPr>
          <a:lstStyle/>
          <a:p>
            <a:r>
              <a:rPr lang="en-GB" dirty="0" err="1" smtClean="0"/>
              <a:t>Ausgangspunkt</a:t>
            </a:r>
            <a:r>
              <a:rPr lang="en-GB" dirty="0" smtClean="0"/>
              <a:t> </a:t>
            </a:r>
            <a:r>
              <a:rPr lang="en-GB" dirty="0" err="1" smtClean="0"/>
              <a:t>zur</a:t>
            </a:r>
            <a:r>
              <a:rPr lang="en-GB" dirty="0" smtClean="0"/>
              <a:t> </a:t>
            </a:r>
            <a:r>
              <a:rPr lang="en-GB" dirty="0" err="1" smtClean="0"/>
              <a:t>Produktion</a:t>
            </a:r>
            <a:r>
              <a:rPr lang="en-GB" dirty="0" smtClean="0"/>
              <a:t> </a:t>
            </a:r>
            <a:r>
              <a:rPr lang="en-GB" dirty="0" err="1" smtClean="0"/>
              <a:t>eines</a:t>
            </a:r>
            <a:r>
              <a:rPr lang="en-GB" dirty="0" smtClean="0"/>
              <a:t> </a:t>
            </a:r>
            <a:r>
              <a:rPr lang="en-GB" dirty="0" err="1" smtClean="0"/>
              <a:t>Prototypen</a:t>
            </a:r>
            <a:endParaRPr lang="en-GB" dirty="0" smtClean="0"/>
          </a:p>
        </p:txBody>
      </p:sp>
      <p:sp>
        <p:nvSpPr>
          <p:cNvPr id="3" name="Ograda besedila 2"/>
          <p:cNvSpPr>
            <a:spLocks noGrp="1"/>
          </p:cNvSpPr>
          <p:nvPr>
            <p:ph type="body" sz="half" idx="1"/>
          </p:nvPr>
        </p:nvSpPr>
        <p:spPr>
          <a:xfrm>
            <a:off x="1230948" y="1803295"/>
            <a:ext cx="9924732" cy="4425383"/>
          </a:xfrm>
        </p:spPr>
        <p:txBody>
          <a:bodyPr>
            <a:norm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Professionell</a:t>
            </a:r>
            <a:r>
              <a:rPr lang="en-GB" dirty="0" smtClean="0"/>
              <a:t> </a:t>
            </a:r>
            <a:r>
              <a:rPr lang="en-GB" dirty="0" err="1" smtClean="0"/>
              <a:t>arbeiten</a:t>
            </a:r>
            <a:r>
              <a:rPr lang="en-GB" dirty="0" smtClean="0"/>
              <a:t> -  </a:t>
            </a:r>
            <a:r>
              <a:rPr lang="en-GB" dirty="0" err="1" smtClean="0"/>
              <a:t>sowohl</a:t>
            </a:r>
            <a:r>
              <a:rPr lang="en-GB" dirty="0" smtClean="0"/>
              <a:t> was </a:t>
            </a:r>
            <a:r>
              <a:rPr lang="en-GB" dirty="0" err="1" smtClean="0"/>
              <a:t>Funktionalität</a:t>
            </a:r>
            <a:r>
              <a:rPr lang="en-GB" dirty="0" smtClean="0"/>
              <a:t>, </a:t>
            </a:r>
            <a:r>
              <a:rPr lang="en-GB" dirty="0" err="1" smtClean="0"/>
              <a:t>als</a:t>
            </a:r>
            <a:r>
              <a:rPr lang="en-GB" dirty="0" smtClean="0"/>
              <a:t> </a:t>
            </a:r>
            <a:r>
              <a:rPr lang="en-GB" dirty="0" err="1" smtClean="0"/>
              <a:t>auch</a:t>
            </a:r>
            <a:r>
              <a:rPr lang="en-GB" dirty="0" smtClean="0"/>
              <a:t> was Design </a:t>
            </a:r>
            <a:r>
              <a:rPr lang="en-GB" dirty="0" err="1" smtClean="0"/>
              <a:t>betrifft</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Vermeidung</a:t>
            </a:r>
            <a:r>
              <a:rPr lang="en-GB" dirty="0" smtClean="0"/>
              <a:t> </a:t>
            </a:r>
            <a:r>
              <a:rPr lang="en-GB" dirty="0" err="1" smtClean="0"/>
              <a:t>unnötiger</a:t>
            </a:r>
            <a:r>
              <a:rPr lang="en-GB" dirty="0" smtClean="0"/>
              <a:t> </a:t>
            </a:r>
            <a:r>
              <a:rPr lang="en-GB" dirty="0" err="1" smtClean="0"/>
              <a:t>Kosten</a:t>
            </a:r>
            <a:r>
              <a:rPr lang="en-GB" dirty="0" smtClean="0"/>
              <a:t> – </a:t>
            </a:r>
            <a:r>
              <a:rPr lang="en-GB" dirty="0" err="1" smtClean="0"/>
              <a:t>Verwendung</a:t>
            </a:r>
            <a:r>
              <a:rPr lang="en-GB" dirty="0" smtClean="0"/>
              <a:t> von </a:t>
            </a:r>
            <a:r>
              <a:rPr lang="en-GB" dirty="0" err="1" smtClean="0"/>
              <a:t>Standardkomponenten</a:t>
            </a:r>
            <a:r>
              <a:rPr lang="en-GB" dirty="0" smtClean="0"/>
              <a:t>, </a:t>
            </a:r>
            <a:r>
              <a:rPr lang="en-GB" dirty="0" err="1" smtClean="0"/>
              <a:t>im</a:t>
            </a:r>
            <a:r>
              <a:rPr lang="en-GB" dirty="0" smtClean="0"/>
              <a:t> Handel </a:t>
            </a:r>
            <a:r>
              <a:rPr lang="en-GB" dirty="0" err="1" smtClean="0"/>
              <a:t>erhältlicher</a:t>
            </a:r>
            <a:r>
              <a:rPr lang="en-GB" dirty="0" smtClean="0"/>
              <a:t> </a:t>
            </a:r>
            <a:r>
              <a:rPr lang="en-GB" dirty="0" err="1" smtClean="0"/>
              <a:t>Komponenten</a:t>
            </a:r>
            <a:r>
              <a:rPr lang="en-GB" dirty="0" smtClean="0"/>
              <a:t>, </a:t>
            </a:r>
            <a:r>
              <a:rPr lang="en-GB" dirty="0" err="1" smtClean="0"/>
              <a:t>fortschrittlicher</a:t>
            </a:r>
            <a:r>
              <a:rPr lang="en-GB" dirty="0" smtClean="0"/>
              <a:t> </a:t>
            </a:r>
            <a:r>
              <a:rPr lang="en-GB" dirty="0" err="1" smtClean="0"/>
              <a:t>Technologie</a:t>
            </a:r>
            <a:r>
              <a:rPr lang="en-GB" dirty="0" smtClean="0"/>
              <a:t> </a:t>
            </a:r>
            <a:r>
              <a:rPr lang="en-GB" dirty="0" err="1" smtClean="0"/>
              <a:t>zur</a:t>
            </a:r>
            <a:r>
              <a:rPr lang="en-GB" dirty="0" smtClean="0"/>
              <a:t> </a:t>
            </a:r>
            <a:r>
              <a:rPr lang="en-GB" dirty="0" err="1" smtClean="0"/>
              <a:t>Herstellung</a:t>
            </a:r>
            <a:r>
              <a:rPr lang="en-GB" dirty="0" smtClean="0"/>
              <a:t> von </a:t>
            </a:r>
            <a:r>
              <a:rPr lang="en-GB" dirty="0" err="1" smtClean="0"/>
              <a:t>Prototypen</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Nachdenken</a:t>
            </a:r>
            <a:r>
              <a:rPr lang="en-GB" dirty="0" smtClean="0"/>
              <a:t> </a:t>
            </a:r>
            <a:r>
              <a:rPr lang="en-GB" dirty="0" err="1" smtClean="0"/>
              <a:t>über</a:t>
            </a:r>
            <a:r>
              <a:rPr lang="en-GB" dirty="0" smtClean="0"/>
              <a:t> die </a:t>
            </a:r>
            <a:r>
              <a:rPr lang="en-GB" dirty="0" err="1" smtClean="0"/>
              <a:t>Ausgeglichenheit</a:t>
            </a:r>
            <a:r>
              <a:rPr lang="en-GB" dirty="0" smtClean="0"/>
              <a:t> von </a:t>
            </a:r>
            <a:r>
              <a:rPr lang="en-GB" dirty="0" err="1" smtClean="0"/>
              <a:t>Preis</a:t>
            </a:r>
            <a:r>
              <a:rPr lang="en-GB" dirty="0" smtClean="0"/>
              <a:t> – </a:t>
            </a:r>
            <a:r>
              <a:rPr lang="en-GB" dirty="0" err="1" smtClean="0"/>
              <a:t>Funktionalität</a:t>
            </a:r>
            <a:r>
              <a:rPr lang="en-GB" dirty="0" smtClean="0"/>
              <a:t> - Design (</a:t>
            </a:r>
            <a:r>
              <a:rPr lang="en-GB" dirty="0" err="1" smtClean="0"/>
              <a:t>Kostenleistung</a:t>
            </a:r>
            <a:r>
              <a:rPr lang="en-GB" dirty="0" smtClean="0"/>
              <a:t>)</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Vermeidung</a:t>
            </a:r>
            <a:r>
              <a:rPr lang="en-GB" dirty="0" smtClean="0"/>
              <a:t> von </a:t>
            </a:r>
            <a:r>
              <a:rPr lang="en-GB" dirty="0" err="1" smtClean="0"/>
              <a:t>unnotwendigen</a:t>
            </a:r>
            <a:r>
              <a:rPr lang="en-GB" dirty="0" smtClean="0"/>
              <a:t> Extras – Problem der </a:t>
            </a:r>
            <a:r>
              <a:rPr lang="en-GB" dirty="0" err="1" smtClean="0"/>
              <a:t>Erfinder</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endParaRPr lang="en-GB" sz="1200" dirty="0" smtClean="0"/>
          </a:p>
          <a:p>
            <a:pPr marL="0" indent="0" algn="ctr">
              <a:lnSpc>
                <a:spcPct val="100000"/>
              </a:lnSpc>
              <a:spcBef>
                <a:spcPts val="600"/>
              </a:spcBef>
              <a:spcAft>
                <a:spcPts val="0"/>
              </a:spcAft>
              <a:buClr>
                <a:schemeClr val="tx1"/>
              </a:buClr>
              <a:buNone/>
            </a:pPr>
            <a:r>
              <a:rPr lang="en-GB" dirty="0" smtClean="0">
                <a:sym typeface="Wingdings"/>
              </a:rPr>
              <a:t></a:t>
            </a:r>
          </a:p>
          <a:p>
            <a:pPr marL="270000" indent="-270000">
              <a:lnSpc>
                <a:spcPct val="100000"/>
              </a:lnSpc>
              <a:spcBef>
                <a:spcPts val="600"/>
              </a:spcBef>
              <a:spcAft>
                <a:spcPts val="0"/>
              </a:spcAft>
              <a:buClr>
                <a:schemeClr val="tx1"/>
              </a:buClr>
              <a:buFont typeface="Arial" panose="020B0604020202020204" pitchFamily="34" charset="0"/>
              <a:buChar char="•"/>
            </a:pPr>
            <a:endParaRPr lang="en-GB" sz="1200"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Ein</a:t>
            </a:r>
            <a:r>
              <a:rPr lang="en-GB" dirty="0" smtClean="0"/>
              <a:t> Upgrade </a:t>
            </a:r>
            <a:r>
              <a:rPr lang="en-GB" dirty="0" err="1" smtClean="0"/>
              <a:t>kann</a:t>
            </a:r>
            <a:r>
              <a:rPr lang="en-GB" dirty="0" smtClean="0"/>
              <a:t> die </a:t>
            </a:r>
            <a:r>
              <a:rPr lang="en-GB" dirty="0" err="1" smtClean="0"/>
              <a:t>richtige</a:t>
            </a:r>
            <a:r>
              <a:rPr lang="en-GB" dirty="0" smtClean="0"/>
              <a:t> </a:t>
            </a:r>
            <a:r>
              <a:rPr lang="en-GB" dirty="0" err="1" smtClean="0"/>
              <a:t>Antwort</a:t>
            </a:r>
            <a:r>
              <a:rPr lang="en-GB" dirty="0" smtClean="0"/>
              <a:t> auf die </a:t>
            </a:r>
            <a:r>
              <a:rPr lang="en-GB" dirty="0" err="1" smtClean="0"/>
              <a:t>Marketingstrategie</a:t>
            </a:r>
            <a:r>
              <a:rPr lang="en-GB" dirty="0" smtClean="0"/>
              <a:t> von </a:t>
            </a:r>
            <a:r>
              <a:rPr lang="en-GB" dirty="0" err="1" smtClean="0"/>
              <a:t>Nachahmern</a:t>
            </a:r>
            <a:r>
              <a:rPr lang="en-GB" dirty="0" smtClean="0"/>
              <a:t> in </a:t>
            </a:r>
            <a:r>
              <a:rPr lang="en-GB" dirty="0" err="1" smtClean="0"/>
              <a:t>einem</a:t>
            </a:r>
            <a:r>
              <a:rPr lang="en-GB" dirty="0" smtClean="0"/>
              <a:t> </a:t>
            </a:r>
            <a:r>
              <a:rPr lang="en-GB" dirty="0" err="1" smtClean="0"/>
              <a:t>späteren</a:t>
            </a:r>
            <a:r>
              <a:rPr lang="en-GB" dirty="0" smtClean="0"/>
              <a:t> Stadium des </a:t>
            </a:r>
            <a:r>
              <a:rPr lang="en-GB" dirty="0" err="1" smtClean="0"/>
              <a:t>Marketings</a:t>
            </a:r>
            <a:r>
              <a:rPr lang="en-GB" dirty="0" smtClean="0"/>
              <a:t> sein.</a:t>
            </a:r>
            <a:endParaRPr lang="en-GB" dirty="0"/>
          </a:p>
        </p:txBody>
      </p:sp>
      <p:pic>
        <p:nvPicPr>
          <p:cNvPr id="6" name="Kép 6"/>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4110715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4016" y="256674"/>
            <a:ext cx="9835037" cy="1316084"/>
          </a:xfrm>
        </p:spPr>
        <p:txBody>
          <a:bodyPr>
            <a:normAutofit/>
          </a:bodyPr>
          <a:lstStyle/>
          <a:p>
            <a:r>
              <a:rPr lang="en-GB" dirty="0" err="1" smtClean="0"/>
              <a:t>Arbeitsprototyp</a:t>
            </a:r>
            <a:endParaRPr lang="en-GB" dirty="0"/>
          </a:p>
        </p:txBody>
      </p:sp>
      <p:sp>
        <p:nvSpPr>
          <p:cNvPr id="3" name="Ograda besedila 2"/>
          <p:cNvSpPr>
            <a:spLocks noGrp="1"/>
          </p:cNvSpPr>
          <p:nvPr>
            <p:ph type="body" sz="half" idx="1"/>
          </p:nvPr>
        </p:nvSpPr>
        <p:spPr>
          <a:xfrm>
            <a:off x="1218431" y="1852615"/>
            <a:ext cx="9994051" cy="1530666"/>
          </a:xfrm>
        </p:spPr>
        <p:txBody>
          <a:bodyPr>
            <a:no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Für</a:t>
            </a:r>
            <a:r>
              <a:rPr lang="en-GB" dirty="0" smtClean="0"/>
              <a:t> </a:t>
            </a:r>
            <a:r>
              <a:rPr lang="en-GB" dirty="0" err="1" smtClean="0"/>
              <a:t>uns</a:t>
            </a:r>
            <a:r>
              <a:rPr lang="en-GB" dirty="0" smtClean="0"/>
              <a:t> </a:t>
            </a:r>
            <a:r>
              <a:rPr lang="en-GB" dirty="0" err="1" smtClean="0"/>
              <a:t>selbst</a:t>
            </a:r>
            <a:r>
              <a:rPr lang="en-GB" dirty="0" smtClean="0"/>
              <a:t> </a:t>
            </a:r>
            <a:r>
              <a:rPr lang="en-GB" dirty="0" err="1" smtClean="0"/>
              <a:t>bestimmt</a:t>
            </a:r>
            <a:r>
              <a:rPr lang="en-GB" dirty="0" smtClean="0"/>
              <a:t> (</a:t>
            </a:r>
            <a:r>
              <a:rPr lang="en-GB" dirty="0" err="1" smtClean="0"/>
              <a:t>für</a:t>
            </a:r>
            <a:r>
              <a:rPr lang="en-GB" dirty="0" smtClean="0"/>
              <a:t> </a:t>
            </a:r>
            <a:r>
              <a:rPr lang="en-GB" dirty="0" err="1" smtClean="0"/>
              <a:t>Präsentationen</a:t>
            </a:r>
            <a:r>
              <a:rPr lang="en-GB" dirty="0" smtClean="0"/>
              <a:t> </a:t>
            </a:r>
            <a:r>
              <a:rPr lang="en-GB" dirty="0" err="1" smtClean="0"/>
              <a:t>vor</a:t>
            </a:r>
            <a:r>
              <a:rPr lang="en-GB" dirty="0" smtClean="0"/>
              <a:t> </a:t>
            </a:r>
            <a:r>
              <a:rPr lang="en-GB" dirty="0" err="1" smtClean="0"/>
              <a:t>ausgewähltem</a:t>
            </a:r>
            <a:r>
              <a:rPr lang="en-GB" dirty="0" smtClean="0"/>
              <a:t> </a:t>
            </a:r>
            <a:r>
              <a:rPr lang="en-GB" dirty="0" err="1" smtClean="0"/>
              <a:t>Publikum</a:t>
            </a:r>
            <a:r>
              <a:rPr lang="en-GB" dirty="0" smtClean="0"/>
              <a:t>)</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Basisidee</a:t>
            </a:r>
            <a:r>
              <a:rPr lang="en-GB" dirty="0" smtClean="0"/>
              <a:t> </a:t>
            </a:r>
            <a:r>
              <a:rPr lang="en-GB" dirty="0" err="1" smtClean="0"/>
              <a:t>sollte</a:t>
            </a:r>
            <a:r>
              <a:rPr lang="en-GB" dirty="0" smtClean="0"/>
              <a:t> </a:t>
            </a:r>
            <a:r>
              <a:rPr lang="en-GB" dirty="0" err="1" smtClean="0"/>
              <a:t>formuliert</a:t>
            </a:r>
            <a:r>
              <a:rPr lang="en-GB" dirty="0" smtClean="0"/>
              <a:t> </a:t>
            </a:r>
            <a:r>
              <a:rPr lang="en-GB" dirty="0" err="1" smtClean="0"/>
              <a:t>werden</a:t>
            </a:r>
            <a:r>
              <a:rPr lang="en-GB" dirty="0" smtClean="0"/>
              <a:t>.</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Wir</a:t>
            </a:r>
            <a:r>
              <a:rPr lang="en-GB" dirty="0" smtClean="0"/>
              <a:t> </a:t>
            </a:r>
            <a:r>
              <a:rPr lang="en-GB" dirty="0" err="1" smtClean="0"/>
              <a:t>erhalten</a:t>
            </a:r>
            <a:r>
              <a:rPr lang="en-GB" dirty="0" smtClean="0"/>
              <a:t> </a:t>
            </a:r>
            <a:r>
              <a:rPr lang="en-GB" dirty="0" err="1" smtClean="0"/>
              <a:t>eine</a:t>
            </a:r>
            <a:r>
              <a:rPr lang="en-GB" dirty="0" smtClean="0"/>
              <a:t> </a:t>
            </a:r>
            <a:r>
              <a:rPr lang="en-GB" dirty="0" err="1" smtClean="0"/>
              <a:t>Idee</a:t>
            </a:r>
            <a:r>
              <a:rPr lang="en-GB" dirty="0" smtClean="0"/>
              <a:t> und </a:t>
            </a:r>
            <a:r>
              <a:rPr lang="en-GB" dirty="0" err="1" smtClean="0"/>
              <a:t>einen</a:t>
            </a:r>
            <a:r>
              <a:rPr lang="en-GB" dirty="0" smtClean="0"/>
              <a:t> </a:t>
            </a:r>
            <a:r>
              <a:rPr lang="en-GB" dirty="0" err="1" smtClean="0"/>
              <a:t>Einblick</a:t>
            </a:r>
            <a:r>
              <a:rPr lang="en-GB" dirty="0" smtClean="0"/>
              <a:t> in </a:t>
            </a:r>
            <a:r>
              <a:rPr lang="en-GB" dirty="0" err="1" smtClean="0"/>
              <a:t>zukünftige</a:t>
            </a:r>
            <a:r>
              <a:rPr lang="en-GB" dirty="0" smtClean="0"/>
              <a:t> </a:t>
            </a:r>
            <a:r>
              <a:rPr lang="en-GB" dirty="0" err="1" smtClean="0"/>
              <a:t>Herausforderungen</a:t>
            </a:r>
            <a:r>
              <a:rPr lang="en-GB" dirty="0" smtClean="0"/>
              <a:t> – </a:t>
            </a:r>
            <a:r>
              <a:rPr lang="en-GB" dirty="0" err="1" smtClean="0"/>
              <a:t>betreffend</a:t>
            </a:r>
            <a:r>
              <a:rPr lang="en-GB" dirty="0" smtClean="0"/>
              <a:t> </a:t>
            </a:r>
            <a:r>
              <a:rPr lang="en-GB" dirty="0" err="1" smtClean="0"/>
              <a:t>Konzepte</a:t>
            </a:r>
            <a:r>
              <a:rPr lang="en-GB" dirty="0" smtClean="0"/>
              <a:t>, </a:t>
            </a:r>
            <a:r>
              <a:rPr lang="en-GB" dirty="0" err="1" smtClean="0"/>
              <a:t>Entwicklung</a:t>
            </a:r>
            <a:r>
              <a:rPr lang="en-GB" dirty="0" smtClean="0"/>
              <a:t>, </a:t>
            </a:r>
            <a:r>
              <a:rPr lang="en-GB" dirty="0" err="1" smtClean="0"/>
              <a:t>Technologie</a:t>
            </a:r>
            <a:r>
              <a:rPr lang="en-GB" dirty="0"/>
              <a:t> </a:t>
            </a:r>
            <a:r>
              <a:rPr lang="en-GB" dirty="0" smtClean="0"/>
              <a:t>und </a:t>
            </a:r>
            <a:r>
              <a:rPr lang="en-GB" dirty="0" err="1" smtClean="0"/>
              <a:t>Kosten</a:t>
            </a:r>
            <a:endParaRPr lang="en-GB" dirty="0"/>
          </a:p>
        </p:txBody>
      </p:sp>
      <p:pic>
        <p:nvPicPr>
          <p:cNvPr id="2572291" name="Picture 3"/>
          <p:cNvPicPr>
            <a:picLocks noChangeAspect="1" noChangeArrowheads="1"/>
          </p:cNvPicPr>
          <p:nvPr/>
        </p:nvPicPr>
        <p:blipFill>
          <a:blip r:embed="rId3" cstate="print"/>
          <a:srcRect/>
          <a:stretch>
            <a:fillRect/>
          </a:stretch>
        </p:blipFill>
        <p:spPr bwMode="auto">
          <a:xfrm>
            <a:off x="9530797" y="3731123"/>
            <a:ext cx="1681686" cy="2266620"/>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7" name="Ograda besedila 2"/>
          <p:cNvSpPr txBox="1">
            <a:spLocks/>
          </p:cNvSpPr>
          <p:nvPr/>
        </p:nvSpPr>
        <p:spPr>
          <a:xfrm>
            <a:off x="1218430" y="3383281"/>
            <a:ext cx="7700979" cy="28280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n-GB" dirty="0" err="1" smtClean="0"/>
              <a:t>Merkmale</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Handliche</a:t>
            </a:r>
            <a:r>
              <a:rPr lang="en-GB" dirty="0" smtClean="0"/>
              <a:t> </a:t>
            </a:r>
            <a:r>
              <a:rPr lang="en-GB" dirty="0" err="1" smtClean="0"/>
              <a:t>Materialien</a:t>
            </a:r>
            <a:r>
              <a:rPr lang="en-GB" dirty="0" smtClean="0"/>
              <a:t> (</a:t>
            </a:r>
            <a:r>
              <a:rPr lang="en-GB" dirty="0" err="1" smtClean="0"/>
              <a:t>Holz</a:t>
            </a:r>
            <a:r>
              <a:rPr lang="en-GB" dirty="0" smtClean="0"/>
              <a:t>, </a:t>
            </a:r>
            <a:r>
              <a:rPr lang="en-GB" dirty="0" err="1" smtClean="0"/>
              <a:t>Pappe</a:t>
            </a:r>
            <a:r>
              <a:rPr lang="en-GB" dirty="0" smtClean="0"/>
              <a:t>, LEGO…)</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elektro-mechanische</a:t>
            </a:r>
            <a:r>
              <a:rPr lang="en-GB" dirty="0" smtClean="0"/>
              <a:t> </a:t>
            </a:r>
            <a:r>
              <a:rPr lang="en-GB" dirty="0" err="1" smtClean="0"/>
              <a:t>Antwendungen</a:t>
            </a:r>
            <a:r>
              <a:rPr lang="en-GB" dirty="0" smtClean="0"/>
              <a:t> – </a:t>
            </a:r>
            <a:r>
              <a:rPr lang="en-GB" dirty="0" err="1" smtClean="0"/>
              <a:t>Verwendung</a:t>
            </a:r>
            <a:r>
              <a:rPr lang="en-GB" dirty="0" smtClean="0"/>
              <a:t> von Standard- </a:t>
            </a:r>
            <a:r>
              <a:rPr lang="en-GB" dirty="0" err="1" smtClean="0"/>
              <a:t>komponenten</a:t>
            </a:r>
            <a:r>
              <a:rPr lang="en-GB" dirty="0" smtClean="0"/>
              <a:t>, "kit“-</a:t>
            </a:r>
            <a:r>
              <a:rPr lang="en-GB" dirty="0" err="1" smtClean="0"/>
              <a:t>Ausführungen</a:t>
            </a:r>
            <a:r>
              <a:rPr lang="en-GB" dirty="0" smtClean="0"/>
              <a:t>, </a:t>
            </a:r>
            <a:r>
              <a:rPr lang="en-GB" dirty="0" err="1" smtClean="0"/>
              <a:t>komplett</a:t>
            </a:r>
            <a:r>
              <a:rPr lang="en-GB" dirty="0" smtClean="0"/>
              <a:t> </a:t>
            </a:r>
            <a:r>
              <a:rPr lang="en-GB" dirty="0" err="1" smtClean="0"/>
              <a:t>fertiger</a:t>
            </a:r>
            <a:r>
              <a:rPr lang="en-GB" dirty="0" smtClean="0"/>
              <a:t> Module (z. B. : </a:t>
            </a:r>
            <a:r>
              <a:rPr lang="en-GB" dirty="0" err="1" smtClean="0"/>
              <a:t>bei</a:t>
            </a:r>
            <a:r>
              <a:rPr lang="en-GB" dirty="0" smtClean="0"/>
              <a:t> </a:t>
            </a:r>
            <a:r>
              <a:rPr lang="en-GB" dirty="0" err="1" smtClean="0"/>
              <a:t>Drohnen</a:t>
            </a:r>
            <a:r>
              <a:rPr lang="en-GB" dirty="0" smtClean="0"/>
              <a:t> </a:t>
            </a:r>
            <a:r>
              <a:rPr lang="en-GB" dirty="0" err="1" smtClean="0"/>
              <a:t>sind</a:t>
            </a:r>
            <a:r>
              <a:rPr lang="en-GB" dirty="0" smtClean="0"/>
              <a:t> “</a:t>
            </a:r>
            <a:r>
              <a:rPr lang="en-GB" dirty="0" err="1" smtClean="0"/>
              <a:t>elisa</a:t>
            </a:r>
            <a:r>
              <a:rPr lang="en-GB" dirty="0" smtClean="0"/>
              <a:t>” </a:t>
            </a:r>
            <a:r>
              <a:rPr lang="en-GB" dirty="0"/>
              <a:t>u</a:t>
            </a:r>
            <a:r>
              <a:rPr lang="en-GB" dirty="0" smtClean="0"/>
              <a:t>nd “engine” Standard)…</a:t>
            </a:r>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komplexe</a:t>
            </a:r>
            <a:r>
              <a:rPr lang="en-GB" dirty="0" smtClean="0"/>
              <a:t> </a:t>
            </a:r>
            <a:r>
              <a:rPr lang="en-GB" dirty="0" err="1" smtClean="0"/>
              <a:t>technische</a:t>
            </a:r>
            <a:r>
              <a:rPr lang="en-GB" dirty="0" smtClean="0"/>
              <a:t> </a:t>
            </a:r>
            <a:r>
              <a:rPr lang="en-GB" dirty="0" err="1" smtClean="0"/>
              <a:t>Produkte</a:t>
            </a:r>
            <a:r>
              <a:rPr lang="en-GB" dirty="0" smtClean="0"/>
              <a:t> – </a:t>
            </a:r>
            <a:r>
              <a:rPr lang="en-GB" dirty="0" err="1" smtClean="0"/>
              <a:t>Teilelemente</a:t>
            </a:r>
            <a:r>
              <a:rPr lang="en-GB" dirty="0" smtClean="0"/>
              <a:t> </a:t>
            </a:r>
            <a:r>
              <a:rPr lang="en-GB" dirty="0" err="1" smtClean="0"/>
              <a:t>sind</a:t>
            </a:r>
            <a:r>
              <a:rPr lang="en-GB" dirty="0" smtClean="0"/>
              <a:t> </a:t>
            </a:r>
            <a:r>
              <a:rPr lang="en-GB" dirty="0" err="1" smtClean="0"/>
              <a:t>ausgelassen</a:t>
            </a:r>
            <a:r>
              <a:rPr lang="en-GB" dirty="0" smtClean="0"/>
              <a:t> (</a:t>
            </a:r>
            <a:r>
              <a:rPr lang="en-GB" dirty="0" err="1" smtClean="0"/>
              <a:t>Einfachfunktionen</a:t>
            </a:r>
            <a:r>
              <a:rPr lang="en-GB" dirty="0" smtClean="0"/>
              <a:t>: z. B.  </a:t>
            </a:r>
            <a:r>
              <a:rPr lang="en-GB" dirty="0" err="1" smtClean="0"/>
              <a:t>Anwendung</a:t>
            </a:r>
            <a:r>
              <a:rPr lang="en-GB" dirty="0" smtClean="0"/>
              <a:t> </a:t>
            </a:r>
            <a:r>
              <a:rPr lang="en-GB" dirty="0" err="1" smtClean="0"/>
              <a:t>für</a:t>
            </a:r>
            <a:r>
              <a:rPr lang="en-GB" dirty="0" smtClean="0"/>
              <a:t> </a:t>
            </a:r>
            <a:r>
              <a:rPr lang="en-GB" dirty="0" err="1" smtClean="0"/>
              <a:t>ein</a:t>
            </a:r>
            <a:r>
              <a:rPr lang="en-GB" dirty="0" smtClean="0"/>
              <a:t> </a:t>
            </a:r>
            <a:r>
              <a:rPr lang="en-GB" dirty="0" err="1" smtClean="0"/>
              <a:t>Sicherheitssignal</a:t>
            </a:r>
            <a:r>
              <a:rPr lang="en-GB" dirty="0" smtClean="0"/>
              <a:t>, das </a:t>
            </a:r>
            <a:r>
              <a:rPr lang="en-GB" dirty="0" err="1" smtClean="0"/>
              <a:t>bei</a:t>
            </a:r>
            <a:r>
              <a:rPr lang="en-GB" dirty="0" smtClean="0"/>
              <a:t> </a:t>
            </a:r>
            <a:r>
              <a:rPr lang="en-GB" dirty="0" err="1" smtClean="0"/>
              <a:t>Einbruch</a:t>
            </a:r>
            <a:r>
              <a:rPr lang="en-GB" dirty="0" smtClean="0"/>
              <a:t> der </a:t>
            </a:r>
            <a:r>
              <a:rPr lang="en-GB" dirty="0" err="1" smtClean="0"/>
              <a:t>Dunkelheit</a:t>
            </a:r>
            <a:r>
              <a:rPr lang="en-GB" dirty="0" smtClean="0"/>
              <a:t> </a:t>
            </a:r>
            <a:r>
              <a:rPr lang="en-GB" dirty="0" err="1" smtClean="0"/>
              <a:t>startet</a:t>
            </a:r>
            <a:r>
              <a:rPr lang="en-GB" dirty="0" smtClean="0"/>
              <a:t> – Der Sensor </a:t>
            </a:r>
            <a:r>
              <a:rPr lang="en-GB" dirty="0" err="1" smtClean="0"/>
              <a:t>für</a:t>
            </a:r>
            <a:r>
              <a:rPr lang="en-GB" dirty="0" smtClean="0"/>
              <a:t> den </a:t>
            </a:r>
            <a:r>
              <a:rPr lang="en-GB" dirty="0" err="1" smtClean="0"/>
              <a:t>Einbruch</a:t>
            </a:r>
            <a:r>
              <a:rPr lang="en-GB" dirty="0" smtClean="0"/>
              <a:t> der </a:t>
            </a:r>
            <a:r>
              <a:rPr lang="en-GB" dirty="0" err="1" smtClean="0"/>
              <a:t>Dunkelheit</a:t>
            </a:r>
            <a:r>
              <a:rPr lang="en-GB" dirty="0" smtClean="0"/>
              <a:t> </a:t>
            </a:r>
            <a:r>
              <a:rPr lang="en-GB" dirty="0" err="1" smtClean="0"/>
              <a:t>wird</a:t>
            </a:r>
            <a:r>
              <a:rPr lang="en-GB" dirty="0" smtClean="0"/>
              <a:t> </a:t>
            </a:r>
            <a:r>
              <a:rPr lang="en-GB" dirty="0" err="1" smtClean="0"/>
              <a:t>ausgelassen</a:t>
            </a:r>
            <a:r>
              <a:rPr lang="en-GB" dirty="0" smtClean="0"/>
              <a:t>)</a:t>
            </a:r>
            <a:endParaRPr lang="en-GB" dirty="0"/>
          </a:p>
        </p:txBody>
      </p:sp>
    </p:spTree>
    <p:extLst>
      <p:ext uri="{BB962C8B-B14F-4D97-AF65-F5344CB8AC3E}">
        <p14:creationId xmlns:p14="http://schemas.microsoft.com/office/powerpoint/2010/main" val="2939584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4016" y="481263"/>
            <a:ext cx="9978467" cy="1167832"/>
          </a:xfrm>
        </p:spPr>
        <p:txBody>
          <a:bodyPr>
            <a:normAutofit fontScale="90000"/>
          </a:bodyPr>
          <a:lstStyle/>
          <a:p>
            <a:r>
              <a:rPr lang="en-GB" dirty="0" err="1" smtClean="0"/>
              <a:t>Beispiel</a:t>
            </a:r>
            <a:r>
              <a:rPr lang="en-GB" dirty="0" smtClean="0"/>
              <a:t> </a:t>
            </a:r>
            <a:r>
              <a:rPr lang="en-GB" dirty="0" err="1" smtClean="0"/>
              <a:t>für</a:t>
            </a:r>
            <a:r>
              <a:rPr lang="en-GB" dirty="0" smtClean="0"/>
              <a:t> </a:t>
            </a:r>
            <a:r>
              <a:rPr lang="en-GB" dirty="0" err="1" smtClean="0"/>
              <a:t>einen</a:t>
            </a:r>
            <a:r>
              <a:rPr lang="en-GB" dirty="0" smtClean="0"/>
              <a:t> </a:t>
            </a:r>
            <a:r>
              <a:rPr lang="en-GB" dirty="0" err="1" smtClean="0"/>
              <a:t>Prototypen</a:t>
            </a:r>
            <a:r>
              <a:rPr lang="en-GB" dirty="0" smtClean="0"/>
              <a:t> </a:t>
            </a:r>
            <a:r>
              <a:rPr lang="en-GB" dirty="0" err="1" smtClean="0"/>
              <a:t>zum</a:t>
            </a:r>
            <a:r>
              <a:rPr lang="en-GB" dirty="0" smtClean="0"/>
              <a:t> </a:t>
            </a:r>
            <a:r>
              <a:rPr lang="en-GB" dirty="0" err="1" smtClean="0"/>
              <a:t>Arbeiten</a:t>
            </a:r>
            <a:endParaRPr lang="en-GB" dirty="0"/>
          </a:p>
        </p:txBody>
      </p:sp>
      <p:pic>
        <p:nvPicPr>
          <p:cNvPr id="2589698" name="Picture 2" descr="http://hacknmod.com/wp-content/uploads/2010/05/QuadCopter.jpg"/>
          <p:cNvPicPr>
            <a:picLocks noChangeAspect="1" noChangeArrowheads="1"/>
          </p:cNvPicPr>
          <p:nvPr/>
        </p:nvPicPr>
        <p:blipFill>
          <a:blip r:embed="rId3" cstate="print"/>
          <a:srcRect/>
          <a:stretch>
            <a:fillRect/>
          </a:stretch>
        </p:blipFill>
        <p:spPr bwMode="auto">
          <a:xfrm>
            <a:off x="1357874" y="1954530"/>
            <a:ext cx="6290199" cy="4197082"/>
          </a:xfrm>
          <a:prstGeom prst="rect">
            <a:avLst/>
          </a:prstGeom>
          <a:noFill/>
        </p:spPr>
      </p:pic>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2322284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84525" y="401053"/>
            <a:ext cx="9984528" cy="1246438"/>
          </a:xfrm>
        </p:spPr>
        <p:txBody>
          <a:bodyPr>
            <a:normAutofit/>
          </a:bodyPr>
          <a:lstStyle/>
          <a:p>
            <a:r>
              <a:rPr lang="en-GB" dirty="0" err="1" smtClean="0"/>
              <a:t>Prototyp</a:t>
            </a:r>
            <a:r>
              <a:rPr lang="en-GB" dirty="0" smtClean="0"/>
              <a:t> </a:t>
            </a:r>
            <a:r>
              <a:rPr lang="en-GB" dirty="0" err="1" smtClean="0"/>
              <a:t>zu</a:t>
            </a:r>
            <a:r>
              <a:rPr lang="en-GB" dirty="0" smtClean="0"/>
              <a:t> Demo-</a:t>
            </a:r>
            <a:r>
              <a:rPr lang="en-GB" dirty="0" err="1" smtClean="0"/>
              <a:t>Zwecken</a:t>
            </a:r>
            <a:endParaRPr lang="en-GB" dirty="0"/>
          </a:p>
        </p:txBody>
      </p:sp>
      <p:sp>
        <p:nvSpPr>
          <p:cNvPr id="3" name="Ograda besedila 2"/>
          <p:cNvSpPr>
            <a:spLocks noGrp="1"/>
          </p:cNvSpPr>
          <p:nvPr>
            <p:ph type="body" sz="half" idx="1"/>
          </p:nvPr>
        </p:nvSpPr>
        <p:spPr>
          <a:xfrm>
            <a:off x="1084525" y="1819524"/>
            <a:ext cx="10221762" cy="4452184"/>
          </a:xfrm>
        </p:spPr>
        <p:txBody>
          <a:bodyPr>
            <a:normAutofit lnSpcReduction="10000"/>
          </a:bodyPr>
          <a:lstStyle/>
          <a:p>
            <a:pPr>
              <a:buNone/>
            </a:pPr>
            <a:r>
              <a:rPr lang="de-AT" dirty="0"/>
              <a:t>Sollte in der Weise vorbereitet werden, so dass:</a:t>
            </a:r>
          </a:p>
          <a:p>
            <a:pPr>
              <a:buNone/>
            </a:pPr>
            <a:r>
              <a:rPr lang="de-AT" dirty="0"/>
              <a:t>•	Das gesamte Funktionieren der Innovationen getestet werden kann oder seine endgültige Version diese Funktion ausführen kann</a:t>
            </a:r>
          </a:p>
          <a:p>
            <a:pPr>
              <a:buNone/>
            </a:pPr>
            <a:r>
              <a:rPr lang="de-AT" dirty="0"/>
              <a:t>•	er dem Endverbraucher (dem nicht-Spezialisten, der kein Know-how über die Erfindung im Hintergrund hat), präsentiert werden kann</a:t>
            </a:r>
          </a:p>
          <a:p>
            <a:pPr>
              <a:buNone/>
            </a:pPr>
            <a:r>
              <a:rPr lang="de-AT" dirty="0"/>
              <a:t>•	er potenziellen Investoren vorgestellt werden kann</a:t>
            </a:r>
            <a:endParaRPr lang="en-GB" dirty="0" smtClean="0"/>
          </a:p>
          <a:p>
            <a:pPr>
              <a:buNone/>
            </a:pPr>
            <a:r>
              <a:rPr lang="en-GB" dirty="0" err="1" smtClean="0"/>
              <a:t>Vorgehensweise</a:t>
            </a:r>
            <a:r>
              <a:rPr lang="en-GB" dirty="0" smtClean="0"/>
              <a:t> :</a:t>
            </a:r>
          </a:p>
          <a:p>
            <a:pPr marL="270000" indent="-270000">
              <a:lnSpc>
                <a:spcPct val="100000"/>
              </a:lnSpc>
              <a:spcBef>
                <a:spcPts val="600"/>
              </a:spcBef>
              <a:spcAft>
                <a:spcPts val="0"/>
              </a:spcAft>
              <a:buClr>
                <a:schemeClr val="tx1"/>
              </a:buClr>
              <a:buFont typeface="Arial" panose="020B0604020202020204" pitchFamily="34" charset="0"/>
              <a:buChar char="•"/>
            </a:pPr>
            <a:r>
              <a:rPr lang="de-AT" dirty="0"/>
              <a:t>Herstellung von mehreren </a:t>
            </a:r>
            <a:r>
              <a:rPr lang="de-AT" dirty="0" smtClean="0"/>
              <a:t>mittel bis weit fortgeschrittenen </a:t>
            </a:r>
            <a:r>
              <a:rPr lang="de-AT" dirty="0"/>
              <a:t>Prototypen </a:t>
            </a:r>
            <a:r>
              <a:rPr lang="en-GB" dirty="0" smtClean="0">
                <a:sym typeface="Wingdings"/>
              </a:rPr>
              <a:t></a:t>
            </a:r>
            <a:r>
              <a:rPr lang="en-GB" dirty="0" smtClean="0"/>
              <a:t> </a:t>
            </a:r>
            <a:r>
              <a:rPr lang="en-GB" dirty="0" err="1" smtClean="0"/>
              <a:t>endgültiger</a:t>
            </a:r>
            <a:r>
              <a:rPr lang="en-GB" dirty="0" smtClean="0"/>
              <a:t> </a:t>
            </a:r>
            <a:r>
              <a:rPr lang="en-GB" dirty="0" err="1" smtClean="0"/>
              <a:t>Prototyp</a:t>
            </a:r>
            <a:r>
              <a:rPr lang="en-GB" dirty="0" smtClean="0"/>
              <a:t> </a:t>
            </a:r>
          </a:p>
          <a:p>
            <a:pPr marL="270000" indent="-270000">
              <a:lnSpc>
                <a:spcPct val="100000"/>
              </a:lnSpc>
              <a:spcBef>
                <a:spcPts val="600"/>
              </a:spcBef>
              <a:spcAft>
                <a:spcPts val="0"/>
              </a:spcAft>
              <a:buClr>
                <a:schemeClr val="tx1"/>
              </a:buClr>
              <a:buFont typeface="Arial" panose="020B0604020202020204" pitchFamily="34" charset="0"/>
              <a:buChar char="•"/>
            </a:pPr>
            <a:r>
              <a:rPr lang="de-AT" dirty="0"/>
              <a:t>Ein Teil der Funktionen werden simuliert (</a:t>
            </a:r>
            <a:r>
              <a:rPr lang="de-AT" dirty="0" smtClean="0"/>
              <a:t>niedrigerer </a:t>
            </a:r>
            <a:r>
              <a:rPr lang="de-AT" dirty="0"/>
              <a:t>Preis, </a:t>
            </a:r>
            <a:r>
              <a:rPr lang="de-AT" dirty="0" smtClean="0"/>
              <a:t>Machbarkeit)</a:t>
            </a:r>
          </a:p>
          <a:p>
            <a:pPr marL="270000" indent="-270000">
              <a:lnSpc>
                <a:spcPct val="100000"/>
              </a:lnSpc>
              <a:spcBef>
                <a:spcPts val="600"/>
              </a:spcBef>
              <a:spcAft>
                <a:spcPts val="0"/>
              </a:spcAft>
              <a:buClr>
                <a:schemeClr val="tx1"/>
              </a:buClr>
              <a:buFont typeface="Arial" panose="020B0604020202020204" pitchFamily="34" charset="0"/>
              <a:buChar char="•"/>
            </a:pPr>
            <a:r>
              <a:rPr lang="de-AT" dirty="0" smtClean="0"/>
              <a:t>Entwicklungstools </a:t>
            </a:r>
            <a:r>
              <a:rPr lang="de-AT" dirty="0"/>
              <a:t>(</a:t>
            </a:r>
            <a:r>
              <a:rPr lang="de-AT" dirty="0" smtClean="0"/>
              <a:t>z.B.: </a:t>
            </a:r>
            <a:r>
              <a:rPr lang="de-AT" dirty="0"/>
              <a:t>Programmierbare elektronische Schaltung, </a:t>
            </a:r>
            <a:r>
              <a:rPr lang="de-AT" dirty="0" smtClean="0"/>
              <a:t>Entwicklung von </a:t>
            </a:r>
            <a:r>
              <a:rPr lang="de-AT" dirty="0"/>
              <a:t>"open </a:t>
            </a:r>
            <a:r>
              <a:rPr lang="de-AT" dirty="0" err="1"/>
              <a:t>source</a:t>
            </a:r>
            <a:r>
              <a:rPr lang="de-AT" dirty="0"/>
              <a:t>"-</a:t>
            </a:r>
            <a:r>
              <a:rPr lang="de-AT" dirty="0" smtClean="0"/>
              <a:t>Plattformen </a:t>
            </a:r>
            <a:r>
              <a:rPr lang="de-AT" dirty="0"/>
              <a:t>wie </a:t>
            </a:r>
            <a:r>
              <a:rPr lang="de-AT" dirty="0" err="1"/>
              <a:t>Arduino</a:t>
            </a:r>
            <a:r>
              <a:rPr lang="de-AT" dirty="0"/>
              <a:t> usw.)</a:t>
            </a:r>
            <a:endParaRPr lang="en-GB" dirty="0"/>
          </a:p>
        </p:txBody>
      </p:sp>
      <p:pic>
        <p:nvPicPr>
          <p:cNvPr id="6" name="Kép 6"/>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980936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19200" y="465221"/>
            <a:ext cx="9993283" cy="1191585"/>
          </a:xfrm>
        </p:spPr>
        <p:txBody>
          <a:bodyPr>
            <a:normAutofit fontScale="90000"/>
          </a:bodyPr>
          <a:lstStyle/>
          <a:p>
            <a:r>
              <a:rPr lang="en-GB" dirty="0" err="1" smtClean="0"/>
              <a:t>Prototyp</a:t>
            </a:r>
            <a:r>
              <a:rPr lang="en-GB" dirty="0" smtClean="0"/>
              <a:t> </a:t>
            </a:r>
            <a:r>
              <a:rPr lang="en-GB" dirty="0" err="1" smtClean="0"/>
              <a:t>zu</a:t>
            </a:r>
            <a:r>
              <a:rPr lang="en-GB" dirty="0" smtClean="0"/>
              <a:t> Demo-</a:t>
            </a:r>
            <a:r>
              <a:rPr lang="en-GB" dirty="0" err="1" smtClean="0"/>
              <a:t>Zwecken</a:t>
            </a:r>
            <a:r>
              <a:rPr lang="en-GB" dirty="0" smtClean="0"/>
              <a:t> – </a:t>
            </a:r>
            <a:r>
              <a:rPr lang="en-GB" dirty="0" err="1" smtClean="0"/>
              <a:t>ein</a:t>
            </a:r>
            <a:r>
              <a:rPr lang="en-GB" dirty="0" smtClean="0"/>
              <a:t> </a:t>
            </a:r>
            <a:r>
              <a:rPr lang="en-GB" dirty="0" err="1" smtClean="0"/>
              <a:t>weiteres</a:t>
            </a:r>
            <a:r>
              <a:rPr lang="en-GB" dirty="0" smtClean="0"/>
              <a:t> </a:t>
            </a:r>
            <a:r>
              <a:rPr lang="en-GB" dirty="0" err="1" smtClean="0"/>
              <a:t>Beispiel</a:t>
            </a:r>
            <a:endParaRPr lang="en-GB" dirty="0"/>
          </a:p>
        </p:txBody>
      </p:sp>
      <p:pic>
        <p:nvPicPr>
          <p:cNvPr id="2591746" name="Picture 2" descr="http://www.electroschematics.com/wp-content/uploads/2011/05/arduino-project-soil-moisture-sensor.jpg"/>
          <p:cNvPicPr>
            <a:picLocks noChangeAspect="1" noChangeArrowheads="1"/>
          </p:cNvPicPr>
          <p:nvPr/>
        </p:nvPicPr>
        <p:blipFill>
          <a:blip r:embed="rId3" cstate="print"/>
          <a:srcRect/>
          <a:stretch>
            <a:fillRect/>
          </a:stretch>
        </p:blipFill>
        <p:spPr bwMode="auto">
          <a:xfrm>
            <a:off x="1219200" y="1815383"/>
            <a:ext cx="4778639" cy="4451896"/>
          </a:xfrm>
          <a:prstGeom prst="rect">
            <a:avLst/>
          </a:prstGeom>
          <a:noFill/>
        </p:spPr>
      </p:pic>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888245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Rasches</a:t>
            </a:r>
            <a:r>
              <a:rPr lang="en-GB" dirty="0" smtClean="0"/>
              <a:t> </a:t>
            </a:r>
            <a:r>
              <a:rPr lang="en-GB" dirty="0" err="1" smtClean="0"/>
              <a:t>Erstellen</a:t>
            </a:r>
            <a:r>
              <a:rPr lang="en-GB" dirty="0" smtClean="0"/>
              <a:t> </a:t>
            </a:r>
            <a:r>
              <a:rPr lang="en-GB" dirty="0" err="1" smtClean="0"/>
              <a:t>eines</a:t>
            </a:r>
            <a:r>
              <a:rPr lang="en-GB" dirty="0" smtClean="0"/>
              <a:t> </a:t>
            </a:r>
            <a:r>
              <a:rPr lang="en-GB" dirty="0" err="1" smtClean="0"/>
              <a:t>Prototypen</a:t>
            </a:r>
            <a:endParaRPr lang="en-GB" dirty="0"/>
          </a:p>
        </p:txBody>
      </p:sp>
      <p:sp>
        <p:nvSpPr>
          <p:cNvPr id="3" name="Ograda vsebine 2"/>
          <p:cNvSpPr>
            <a:spLocks noGrp="1"/>
          </p:cNvSpPr>
          <p:nvPr>
            <p:ph idx="1"/>
          </p:nvPr>
        </p:nvSpPr>
        <p:spPr>
          <a:xfrm>
            <a:off x="1097280" y="1845734"/>
            <a:ext cx="10058400" cy="955816"/>
          </a:xfrm>
        </p:spPr>
        <p:txBody>
          <a:bodyPr>
            <a:norm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CAD - Computer-aided </a:t>
            </a:r>
          </a:p>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CAE - Computer-aided engineering</a:t>
            </a:r>
            <a:endParaRPr lang="en-GB" dirty="0"/>
          </a:p>
        </p:txBody>
      </p:sp>
      <p:pic>
        <p:nvPicPr>
          <p:cNvPr id="2594818" name="Slika 4"/>
          <p:cNvPicPr>
            <a:picLocks noChangeAspect="1" noChangeArrowheads="1"/>
          </p:cNvPicPr>
          <p:nvPr/>
        </p:nvPicPr>
        <p:blipFill>
          <a:blip r:embed="rId3" cstate="print"/>
          <a:srcRect/>
          <a:stretch>
            <a:fillRect/>
          </a:stretch>
        </p:blipFill>
        <p:spPr bwMode="auto">
          <a:xfrm>
            <a:off x="7847404" y="3570881"/>
            <a:ext cx="3308276" cy="2442071"/>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7" name="Ograda vsebine 2"/>
          <p:cNvSpPr txBox="1">
            <a:spLocks/>
          </p:cNvSpPr>
          <p:nvPr/>
        </p:nvSpPr>
        <p:spPr>
          <a:xfrm>
            <a:off x="1064754" y="3279288"/>
            <a:ext cx="6355931" cy="302525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3D-Werkzeuge – </a:t>
            </a:r>
            <a:r>
              <a:rPr lang="en-GB" dirty="0" err="1" smtClean="0"/>
              <a:t>Zeichnung</a:t>
            </a:r>
            <a:r>
              <a:rPr lang="en-GB" dirty="0" smtClean="0"/>
              <a:t> des </a:t>
            </a:r>
            <a:r>
              <a:rPr lang="en-GB" dirty="0" err="1" smtClean="0"/>
              <a:t>Produkts</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Zur</a:t>
            </a:r>
            <a:r>
              <a:rPr lang="en-GB" dirty="0" smtClean="0"/>
              <a:t> </a:t>
            </a:r>
            <a:r>
              <a:rPr lang="en-GB" dirty="0" err="1" smtClean="0"/>
              <a:t>Simulierung</a:t>
            </a:r>
            <a:r>
              <a:rPr lang="en-GB" dirty="0" smtClean="0"/>
              <a:t> </a:t>
            </a:r>
            <a:r>
              <a:rPr lang="en-GB" dirty="0" err="1" smtClean="0"/>
              <a:t>ihrer</a:t>
            </a:r>
            <a:r>
              <a:rPr lang="en-GB" dirty="0" smtClean="0"/>
              <a:t> </a:t>
            </a:r>
            <a:r>
              <a:rPr lang="en-GB" dirty="0" err="1" smtClean="0"/>
              <a:t>physikalischen</a:t>
            </a:r>
            <a:r>
              <a:rPr lang="en-GB" dirty="0" smtClean="0"/>
              <a:t> </a:t>
            </a:r>
            <a:r>
              <a:rPr lang="en-GB" dirty="0" err="1" smtClean="0"/>
              <a:t>Charakteristika</a:t>
            </a:r>
            <a:r>
              <a:rPr lang="en-GB" dirty="0" smtClean="0"/>
              <a:t> (</a:t>
            </a:r>
            <a:r>
              <a:rPr lang="en-GB" dirty="0" err="1" smtClean="0"/>
              <a:t>im</a:t>
            </a:r>
            <a:r>
              <a:rPr lang="en-GB" dirty="0" smtClean="0"/>
              <a:t> Fall </a:t>
            </a:r>
            <a:r>
              <a:rPr lang="en-GB" dirty="0" err="1" smtClean="0"/>
              <a:t>einer</a:t>
            </a:r>
            <a:r>
              <a:rPr lang="en-GB" dirty="0" smtClean="0"/>
              <a:t> </a:t>
            </a:r>
            <a:r>
              <a:rPr lang="en-GB" dirty="0" err="1" smtClean="0"/>
              <a:t>Kaffeemaschine</a:t>
            </a:r>
            <a:r>
              <a:rPr lang="en-GB" dirty="0" smtClean="0"/>
              <a:t>, die man auf den Herd </a:t>
            </a:r>
            <a:r>
              <a:rPr lang="en-GB" dirty="0" err="1" smtClean="0"/>
              <a:t>setzt</a:t>
            </a:r>
            <a:r>
              <a:rPr lang="en-GB" dirty="0"/>
              <a:t> </a:t>
            </a:r>
            <a:r>
              <a:rPr lang="en-GB" dirty="0" smtClean="0"/>
              <a:t>– </a:t>
            </a:r>
            <a:r>
              <a:rPr lang="en-GB" dirty="0" err="1" smtClean="0"/>
              <a:t>mechanischen</a:t>
            </a:r>
            <a:r>
              <a:rPr lang="en-GB" dirty="0" smtClean="0"/>
              <a:t> </a:t>
            </a:r>
            <a:r>
              <a:rPr lang="en-GB" dirty="0" err="1" smtClean="0"/>
              <a:t>Charakteristika</a:t>
            </a:r>
            <a:r>
              <a:rPr lang="en-GB" dirty="0" smtClean="0"/>
              <a:t> – z. B. </a:t>
            </a:r>
            <a:r>
              <a:rPr lang="en-GB" dirty="0" err="1" smtClean="0"/>
              <a:t>Temperaturcharakteristika</a:t>
            </a:r>
            <a:r>
              <a:rPr lang="en-GB" dirty="0" smtClean="0"/>
              <a:t>, und </a:t>
            </a:r>
            <a:r>
              <a:rPr lang="en-GB" dirty="0" err="1" smtClean="0"/>
              <a:t>zur</a:t>
            </a:r>
            <a:r>
              <a:rPr lang="en-GB" dirty="0" smtClean="0"/>
              <a:t> </a:t>
            </a:r>
            <a:r>
              <a:rPr lang="en-GB" dirty="0" err="1" smtClean="0"/>
              <a:t>Bestimmmung</a:t>
            </a:r>
            <a:r>
              <a:rPr lang="en-GB" dirty="0" smtClean="0"/>
              <a:t> der </a:t>
            </a:r>
            <a:r>
              <a:rPr lang="en-GB" dirty="0" err="1" smtClean="0"/>
              <a:t>notwendigen</a:t>
            </a:r>
            <a:r>
              <a:rPr lang="en-GB" dirty="0" smtClean="0"/>
              <a:t> </a:t>
            </a:r>
            <a:r>
              <a:rPr lang="en-GB" dirty="0" err="1" smtClean="0"/>
              <a:t>Dicke</a:t>
            </a:r>
            <a:r>
              <a:rPr lang="en-GB" dirty="0" smtClean="0"/>
              <a:t> der </a:t>
            </a:r>
            <a:r>
              <a:rPr lang="en-GB" dirty="0" err="1" smtClean="0"/>
              <a:t>Materialien</a:t>
            </a:r>
            <a:r>
              <a:rPr lang="en-GB" dirty="0" smtClean="0"/>
              <a:t>, des </a:t>
            </a:r>
            <a:r>
              <a:rPr lang="en-GB" dirty="0" err="1" smtClean="0"/>
              <a:t>notwendigen</a:t>
            </a:r>
            <a:r>
              <a:rPr lang="en-GB" dirty="0" smtClean="0"/>
              <a:t> </a:t>
            </a:r>
            <a:r>
              <a:rPr lang="en-GB" dirty="0" err="1" smtClean="0"/>
              <a:t>Temperaturwiderstands</a:t>
            </a:r>
            <a:r>
              <a:rPr lang="en-GB" dirty="0" smtClean="0"/>
              <a:t> von </a:t>
            </a:r>
            <a:r>
              <a:rPr lang="en-GB" dirty="0" err="1" smtClean="0"/>
              <a:t>Plastikteilen</a:t>
            </a:r>
            <a:r>
              <a:rPr lang="en-GB" dirty="0" smtClean="0"/>
              <a:t> </a:t>
            </a:r>
            <a:r>
              <a:rPr lang="en-GB" dirty="0" err="1" smtClean="0"/>
              <a:t>usw</a:t>
            </a:r>
            <a:r>
              <a:rPr lang="en-GB" dirty="0" smtClean="0"/>
              <a:t>.). </a:t>
            </a:r>
            <a:endParaRPr lang="en-GB" dirty="0"/>
          </a:p>
        </p:txBody>
      </p:sp>
    </p:spTree>
    <p:extLst>
      <p:ext uri="{BB962C8B-B14F-4D97-AF65-F5344CB8AC3E}">
        <p14:creationId xmlns:p14="http://schemas.microsoft.com/office/powerpoint/2010/main" val="3639940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ChangeAspect="1" noChangeArrowheads="1"/>
          </p:cNvPicPr>
          <p:nvPr/>
        </p:nvPicPr>
        <p:blipFill>
          <a:blip r:embed="rId3" cstate="print"/>
          <a:srcRect/>
          <a:stretch>
            <a:fillRect/>
          </a:stretch>
        </p:blipFill>
        <p:spPr bwMode="auto">
          <a:xfrm>
            <a:off x="1106906" y="449178"/>
            <a:ext cx="4721144" cy="378904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5457582" y="2633627"/>
            <a:ext cx="5868144" cy="4015826"/>
          </a:xfrm>
          <a:prstGeom prst="rect">
            <a:avLst/>
          </a:prstGeom>
          <a:noFill/>
          <a:ln w="9525">
            <a:noFill/>
            <a:miter lim="800000"/>
            <a:headEnd/>
            <a:tailEnd/>
          </a:ln>
        </p:spPr>
      </p:pic>
      <p:pic>
        <p:nvPicPr>
          <p:cNvPr id="4" name="Kép 6"/>
          <p:cNvPicPr>
            <a:picLocks noChangeAspect="1"/>
          </p:cNvPicPr>
          <p:nvPr/>
        </p:nvPicPr>
        <p:blipFill rotWithShape="1">
          <a:blip r:embed="rId5"/>
          <a:srcRect r="85412"/>
          <a:stretch/>
        </p:blipFill>
        <p:spPr>
          <a:xfrm>
            <a:off x="11582399" y="3723937"/>
            <a:ext cx="609601" cy="3134063"/>
          </a:xfrm>
          <a:prstGeom prst="rect">
            <a:avLst/>
          </a:prstGeom>
        </p:spPr>
      </p:pic>
    </p:spTree>
    <p:extLst>
      <p:ext uri="{BB962C8B-B14F-4D97-AF65-F5344CB8AC3E}">
        <p14:creationId xmlns:p14="http://schemas.microsoft.com/office/powerpoint/2010/main" val="4004059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3D-Druck</a:t>
            </a:r>
            <a:endParaRPr lang="en-GB" dirty="0"/>
          </a:p>
        </p:txBody>
      </p:sp>
      <p:pic>
        <p:nvPicPr>
          <p:cNvPr id="225282" name="Picture 2"/>
          <p:cNvPicPr>
            <a:picLocks noChangeAspect="1" noChangeArrowheads="1"/>
          </p:cNvPicPr>
          <p:nvPr/>
        </p:nvPicPr>
        <p:blipFill>
          <a:blip r:embed="rId3" cstate="print"/>
          <a:srcRect/>
          <a:stretch>
            <a:fillRect/>
          </a:stretch>
        </p:blipFill>
        <p:spPr bwMode="auto">
          <a:xfrm>
            <a:off x="4886581" y="1310939"/>
            <a:ext cx="5210175" cy="4781550"/>
          </a:xfrm>
          <a:prstGeom prst="rect">
            <a:avLst/>
          </a:prstGeom>
          <a:noFill/>
          <a:ln w="9525">
            <a:noFill/>
            <a:miter lim="800000"/>
            <a:headEnd/>
            <a:tailEnd/>
          </a:ln>
        </p:spPr>
      </p:pic>
      <p:pic>
        <p:nvPicPr>
          <p:cNvPr id="225296" name="Picture 16" descr="http://t2.gstatic.com/images?q=tbn:ANd9GcSPJu7eHna4NwsT-iB6S2mIBfTMKhvFIWgKfvDLwCWBYbdvEb2p"/>
          <p:cNvPicPr>
            <a:picLocks noChangeAspect="1" noChangeArrowheads="1"/>
          </p:cNvPicPr>
          <p:nvPr/>
        </p:nvPicPr>
        <p:blipFill>
          <a:blip r:embed="rId4" cstate="print"/>
          <a:srcRect/>
          <a:stretch>
            <a:fillRect/>
          </a:stretch>
        </p:blipFill>
        <p:spPr bwMode="auto">
          <a:xfrm>
            <a:off x="4395323" y="1318982"/>
            <a:ext cx="6192688" cy="4765467"/>
          </a:xfrm>
          <a:prstGeom prst="rect">
            <a:avLst/>
          </a:prstGeom>
          <a:noFill/>
        </p:spPr>
      </p:pic>
      <p:sp>
        <p:nvSpPr>
          <p:cNvPr id="225298" name="AutoShape 18" descr="data:image/jpeg;base64,/9j/4AAQSkZJRgABAQAAAQABAAD/2wCEAAkGBhQQEBIQEBIUFBAUEhUVFRUUFBUUEBQQFRIVFBUUFBYXHCYeFxklGRQUHy8gIycpLCwsFR4xNTAqNScrLCkBCQoKDgwOGg8PFiwcHxwsKSkpLCksLCksKSkpLCkpLCwpKSkpKSksKSkpKSwsKSwsKSksKSkpKSkpLCkpLCkpKf/AABEIAMcA/QMBIgACEQEDEQH/xAAcAAACAgMBAQAAAAAAAAAAAAAABwUGAwQIAQL/xABCEAABAgMFBAkCAwcDAwUAAAABAAIDBBEFBhIhMQcyQVETFiJCUmFxgZEUoXKx0RUjYoKSosFDsuEkwvEIM1Nz8P/EABgBAQADAQAAAAAAAAAAAAAAAAABAgME/8QAIBEBAQADAQEAAgMBAAAAAAAAAAECESExEgNBUXGBIv/aAAwDAQACEQMRAD8Adz30UVO222HqVvzho0pXX0tEsrQoLbEvowcQvjrzD5hIC0LxvDj2lodZn+JB0d15h8wjrzD5hc49Zn+JHWZ/iQdG9eYfML3rzD5hc49Zn+JHWZ/iQdHdeYfMI68w+YXOPWZ/iR1mf4kHR3XmHzCOvMPmFzj1mf4kdZn+JB0d15h8wjrzD5hc49Zn+JHWZ/iQdHdeYfMI68w+YSo2eWM+eJmJh2CVYaVc7CIjxwqe6Pua8irlfC7UOHLdLDIoAKFtMNDpSmRCrcpE6WXrzD5hHXmHzC56n7biQ3YcRpwWt1mf4lZDo3rzD5he9eYfMLnHrM/xI6zP8SDo7rzD5hHXmHzC5x6zP8SOsz/Eg6N68w+YXvXmHzC5x6zP8SOsz/Eg6O68w+YR15h8wucesz/EjrM/xIOjuvMPmEdeYfMLnHrM/wASOsz/ABIOjuvMPmF9w76sPFUG6FzyYLY88TjeKthEluFp0x0NS48uHHPT7t6wmNzgHA8aCpLD5EE5eoU2aPTSkLZbE0KlWlK24s+51Adf8pnwTkFAwz26Un7/AB3k357dKT9/+8gTdpu7RUaXKQtPeKjUHuJGJeIQe4lc7mbOYloM6Zz8EGrgMLS6I4t5Vo0NrlWpORyVLXTWyOSZ+yZVzOLXF2mby92KvnX8lXK6iYV15dmkKWY2kWIyI5wFYlDCplUktaCO99tEv56UfAiOhRBR7TQjUaVBBGoIIPuuldpMnjgw2Fgc18RrMQyiNc40BHPjkucrwQDDmYsN1cTHFhDtRh7NM9Blooxu02I/EjEvEK6r3EpW7d3Y1oTDZeXbicc3HusYCKvceQr75AarXsWxI05GbLy7C+I7QDQDi5x4NHMroG7d0Yd35R8YPESZiNAiOOhIBIbDHBoJJz140yArbpMjPKWvLWVK9CSA1jMIBzcWtbnlzJqT5lL629oLHSUKC00yrh8NTWntoqjfe8v1UclpP8XIu4qsk11UfO+p22p+dMR1eHBauJeIV1XuJGJeKburdCPaMQw4AAawAve6oYwHStASSaGgHI8iUG/cm4kW03PLXiHCZTE8gu7R7rQNTTmQr9H2MSzGf+5GL6b2JoFaa4cPPgpy5VnNsiXMCIQ4uiF74oHZzAaKitaADz4q12gasqOWvCiXKfpOnNV5LuPkolCcUMk4XaacHDgaUUNiTG2oN/dsJ16TLz7LqpcKuN3CzVe4kYl4hWQ9xK+7MrlvmYrZyM3/AKWE6or/AKsVugA4tBoSdDSnOmvcPZpFtAiNFrClAd7vxKHMQ68OGI5cqnRqWtMQpCXbBgAMhw20A4ADPMnU6kk8yrTnaC3bwNhtIrmqjO3qGpdWnnmTyCot4L2PjRD0bqM50zPzoFG2ae0Cda+6pd5XaZw89nsQuOI6k1+TVNuBuhKHZx3U3oG6FKGKe3Sk9f8A7ycM9ulJ+/8A3kCZtPeKjSpK094qMQCm7m3bdaE5Clm1DXGr3Duwm5uPrwHmQoROTYVIMhwZmcfvOeITSeDGAPd8lzf6VFuomJG8WzKXgQTgYwADzqfUnMlSGx+eEGBNQDk2Xdj40wRMTiDyIc0/1KCvZtCe+LEgshtycRDJdnhpmS0A51qfcKt2XbczAgxYTGAsjRA+KdHuIFA2td0cuZKy6stF8r9mIXCI8Nbn0YoaaU1AyOaS8eKXuc46kkq7z8KLMtxNgEtA7ROY+wVXmbGfiAa3XhWo+6vjxFRiyy8s6I4Mhtc9x0a0Fzj6AZq62Pshmo7BEe6HChuIAJJc815NA5Z5kJ12HYEnZUr+5YKtaMbzTG9+lXO4mvDQcFNykRIgdmN3W2dKNdEaBMxQHRD3qHNrPQAj3qq/tQvi5oLa9pzSyG0d1laOefM0oFuW7tUg0ik0xQyWQ6ZueQM/KleKTFq2o+ZiuixTVzjXyHIAcAqyb7U7ajnVNV4hC0VCEIQetaSQAKk5ADUldJ3Mu42zZFkI06VwxxjziuGYryaKNH4a8UsdlVxPqXtno5IgQogMNtM4sRhBqf4AaepBHApoWtOOiOEKGKk5D/lLfmJk2jbcnwchnypqVMxZhstLw2RjQshNxHkQ3MZctPZRUvIiXd0jnAxRplVrT5V4+axzU/0tQ/5XP9a/troq9pNsMjx2NgxGvhtaTVpqMTjzHkB8qnpg3juE1xdElnYXEkljsmH0PdP29FBS9wJp/dYPMxG/4qtsbNM7KratFzLmxJyPDMSG4SwIc9xBaHNHcaeJOlRoKq2XRuGyXf0kzgiRa9kCphs8+0BV3tkrbPWu2AM9VO0aWWNMNgwg1gDWtaAABRoAFAABoEnNod5K1gtNXO18m8f0+VKXp2htbD6NhrEIzA4ep4JWzMw6I4vcauJzU3pOMSkLM3go9SFmbwRB4bOO6m9A3QlDs47qb0DdCDFPbpSev/3k4J4dkpP3+7yBM2nvFRqkrT3io4oMspKPivbDhtL4jyGta0VJcdAE9bfjNkLLgyr4JhPZCY0uZXAYuEY3Bw3quxHNRWw+70NsJ088AxHxHQ2V7kJgBeRyLiQPRvmVn2vW4HMZDDquNT6cFnle6Wim2YxrSDhJ6TMuOb64iKE8tEymXSYJdj+jONwqXP7LR5ZqmbP4AjzEq3Itaamuha0Vz909LShh0Nwwg9nyy9KquSYq1jTUCBKtgHDiFa0pRxJJyPHVKG+E5D+pcYIp2vvzV/t5jRKxG9HxOfeB1qlTaEfOpzpU1UYlXmxdpHQSogYDEcDixE4RVwGKpPoPYBVa8V/I0erXxQyH/wDHCIc4+rhk381SXxC7Ur5WsxV2yR42I1pQcByCxoQrICEIQCm7pXTi2lMCBByGsSIR2IbPEeZ4AcT7kQif+xqyhL2b0zhR8d5iE8ejb2GD7OP86mCwy1nw5KVhy0OuGEwNBNMR4kmmVSST7qKkZ1rIjnHNxBAPIHkstv2q1ge9xoxoJJOgAVXkp/pe2Drn8rl/JnbeNcZNJiZiF7iVgdBopeyLLL8zovq0pTDwUfPN1barT8xhBqouDbWHUrett9KpcWza7hFc1hoBlXjWitjNmV1F3i3pI3dVWrZvPir2sTuAGgPmqrEmHO3nE+pWNa/LL6/h651SSdTn7rxCFdUKQszeCj1IWZvBA8NnHdTegboSh2cd1N6BuhBinh2Sk9f7vJwzw7JSfv8A95AmLU3io1Sdp7xUaUDQuJfeDL2cYD3hkRr31B1c15Dg4fJHsqVei2/qIpINR61yUGhRr9p2aGw6NWPHYQSQxpaaZAF1HCvAnL4KesePRhqHaeX6pQ/+n2Wo2ZiEZOfDaDTwtcSK/wA4TgtB9GHILLP1aFleyKcMQdqvp+aT1uPINNK/qnFegkYz5JQ3jdkBTLEpwRUEhCFqqEIQgEIQgE1bnbSYUKShy0V2F8JuHOuFzcRIII5AgU8kqkILjfm+QmqQYJrCriecxjdwGfAa+vop7ZHBdNudC4QgC48MJ3R65EeyWCd+wCVwy81GLd6K1odzDGVIHpj+6r8zSd0zWwBCbhaBkFXrZfVT81MghVm1DVZZVrjFHvQ7Cx76VwgnLXJKWI8uJcdSST6lOC3nYWOdwAJ9gKlJ4q340fkeIQhasghCEApCzN4KPUhZm8EDw2cd1N6BuhKHZx3U3oG6EGKe3Sk9f/vJwTw7JSfv93kCatPeKjFJWnvFRqAQhWjZxd0zs/CaW4oUMiJE5YW5tafV1BTlVA97g2F9FZ0KF38GN/nEd2nD2Jp7BSUa0w9lPZZ5qZ6OEajQfdUaNbQhVxHI1K572tGzalnujOLWjX4Hml7fC7oYww2mrxn7puXItFkzLdI5ubnuHsDQLTvzceHHhiJCbRw4jl5qZxDmoimR1XinLx2K6C9xIzG9+qg1tLtQIQhSBCEIBCEIPQF1JdCwxIyECXp2msBeecV3af8A3Ej0ASP2U3VM7PNiObWBLlsR9dC6p6NnnVwqfJpXQE5EoNVXK8WxiNnJmjlGTBxL2bj1JqsEGYo4LmbtWcsclpJH2SYvRYRlYxAH7pxJYeFOLfUflRdPScJsRmYVRvncmHHhua4ZHMU1B4EHmtpPnrO/9cc7IUhbdivlIphxB+F3Bzefr5KPWrIIQhAKQszeCj1IWZvBA8NnHdTegboSh2cd1N6BuhBint0pPX/7ycM9ulJ+/wD3kCZtTeKjFJWpvFRqAXROxy7P00g2I4UiR6RXHjhI/dt/pz/mKRV2bEdOzcGWb/qPAJ5MGb3ezQV1bBhiDCa0CgAAA5ACgCpneLRCXimsizgNUl75W9hJhjWp+Ewb6Wxgc9tc6VSMtac6WM99a50HoFTCbTacOym90JsEy7nZggj3Gf3TWhHE0DVjwRXzpkuVLp2z9JNw4rs2Vwv/AAOyJ9tfZdLWLP42tFQQCKUNRTgrZREqhX8uzUOc0dtoPoRxCSs7L4HlvDUei62tCz2lhLhUmtfQrne/tlQ2x3iA4OABfQZ4RXMV09lGFLFKQhC1VCEIQCEKaufYP1s5BgZ4C7FEI4QW9p+fDIUHmQge2ymwBKWbCJH7yMOmfz7YGAezMPuSpi1IqzmKQwBjaNAoKDIAZADyULPzFQss2uPEXPzYaC48FCQLZDn1B4qA2kW4WMZAY4hziS6hocAyp7k/2qm2dbz4ZGLNv3/5Wcwtm03KeOj7s2ljoFO2jBDmJZXItkOa1zTUFM1sbEyvktsOzSl9K6/91fqILqAYxm08nD/HBJKLCLHFrhRwNCDqCOC6YvDMhoIGZ5JF30gNMR0QDC4OwuHPWh+1PhRjdXScpubVhCELRmFIWZvBR6kLM3ggeGzjupvQN0JQ7OO6m9A3QgxT26Unr/d5OCeHZKT9/wDvIEzam8VGqStPeKjigtGzW0IsK0YLYBDXxT0eIsDy1hOJ1ActG6roS27TdLQBFjFr6UrhbgdU8hUj8kpNid3axHz8QdhlYcOvjNC9w9G5fznkrFtPvYyJSBDeC0ZmhBqfUZf+Vln2rRRb8Xg6Z8RzaiuQrrRUVbdozhiPJ7tclqLSTURQmrsovYQ2LDjvAZBYxzXE54Q4ih507IHHMDklUvuFGLTVpIPMGhSodPTcZ89L9K15ZLubUNGT3jm88Pw/NUndpkl0Dh0eTXNDXedM1e9nFuOdZTelNaY2gnUhriKk+g+yhNpghPlqkjHqOddf/wB6rKcq/wCigQhC2UCEIQCueySYw2nDZQnpWPhmnAZRCT5fu1TE5tiF0sDHWhE1eDDhDlDB7b/ctwjyaeaBsT8yGspkMlRbQtFrX1doTT5U1eC0Q0Uqkzfu87jE6CE7Qds8akZAcsvzWOW8stRrORWbxWmZiZiRK9nEQ38AJp+vuo1CFsyT91bzmUfR1TDcdBq08wuhrNtVrmsgtcDELASOTeZ+DRctK73BvTF/aMo00OJzYLjnicwjAK50JFAf5U0nZ3WrZ4A5nmkVtLkzDmWu7r26cMTTQ/YtXQNoboSi2rsYYIJ3w8YedTWo+K/Cz1rJp7CrQhC0ZBSFmbwUepCzN4IHhs47qb0DdCUOzjupvQN0IMU9ulJ6/wD3k4Z7dKT9/wDvIExam8VqScm6NFZChisSI8MaObnGg/Nblp7xVp2P2aIk8YztIDCR+N/YB9hjPwgaL5aHZdmiGKUhw6ZmmOIc3HLOpcSfdIm251z3ue45uJ0TV2o2x2GQQdTU86BKO2CMTWjg3P1KpitUehCFdULPJSbo0VkKGKviPaxo5ucQB+awK0bNYYNpwC7RuN3uIbqfr7IHlCsFkjZsKAACGhra01JNXO9ySfdK3ajK4WtdQ1LuaZt9bSxul4DT2ekaT+EJV7VLQxvawaCp8sz/AMLKer0vkIQtVAhCEEvdS7zp+bhSzMg41e7wQhm93xp5kBdLmGyWgNhQwGsYwNa0cGtFAEvdh93xDl4k47fjHAzyhMdn8vB/oCuF4pyjaKud1FsYo197fMKE943tGj+I5D9fZJ6JELiXONXE1JOpJ4q57RpyphQ/Nzz+Q/7lSlX8c5tOd6EIQtFAmNsWu0Y84Ztw/dy+7yMZwoP6Wkn1LUuV0XsrkBAsyBze0xXeZiEkf24R7ILDa0bgkntYiduCPN5/2/qmzaMeryk1tOmMUeGOQcfkgf4Wcu61vIpaEIWjIKQszeCj1IWZvBA8NnHdTegboSh2cd1N6BuhBint0pPX+7ycE9ulJ+//AHkCZtPeKYmxmRYYU1EMQMiF7GjFuYWtJz5b+vkl3ae8Uw7lWNhsvpS1wdEe97S2odhFGADnm3Q81F8TEXfuM76l5Ja4MFBhILeZz0VBixC4lx1Kkbce7GQXE1JrXM68TxUWokKEIQrIClLrzvQzkB9QB0ga4nQMf2HV9nFRa+4EMuc1o1LgB6k0CDoGZstzu3EmIYAz0fi09KJQ38jAzFGvxgClaUTbvdY0OHLl2F2KgG8/XjQAhIm1T++fQUAcRTMkUyzqTms8fVq1EIQtFQhCyysuYj2Q25ue4NH4nGg+5QdHXIlvp7MlYZ16EOPq+sSn91PZRF47QAqSch8KejOEKC1nhYG/AoPySnv/AG6GtMAb7xn5MrmfelFln26aY8m1Ot+0/qI7ond3W/hH65n3UchC18ZhCEIBdD7M7SEazYGHVjOid5OZl+WE+654Tj2ITZMvMQ+DIocDw7bKEf2fdExb7WbSpSLvrMl848HugNHxi/7k6LzTWBrjXQE+yQNoThjRXxDq5xPoOA+KLPGdXy8a6EIWjMKQszeCj1IWZvBA8NnHdTegboSh2ccE3oG6EGKe3Sk9f/vJwz26Un7/APeQJuehF8QNbvOcGj1JoPuukJywmS9nQ4LTTDBZDFKA7tNaEitOGefBJO5dimatSA0CrIbxGiHgGQyDn6uwj3TpvdaX7sMDhzP+Mv6h7hZ51aOdL0ACYIGgyUQpC3IuKO8/xO/3FR6vPFQhCFIFPXEs/p7Sk4dKgx2OP4WHpHfZpUCmVsOs4OnIswf9KGGj8UQkV/pa4e6i+EN+99kumIFGcDU/C5ovBZ7oEw9jhTOo826VHlUH4XWsKINDodUttouztsZpLcnjE6G7gCc8LuYNBXiNRyOWN1V7CBQtifkXwIjoUQUe0kHllxB4jzWutlArfsvsb6ifa9w7EAdIeWOtGD5z/lVQTb2TSghSr4xHaixDn/AwYR/cXoLlbkfspDXmmjEmopPBxaPRuX6/KcduTlckkbRNY0X/AOx/+4rLDtrTLkayEIWrMIQhAJ07GJXDJRYh78Z1PRrWj88SSy6MuPZX00hAhEUcGBzvxvJe77uI9lFTPUBtCiES0angd8UzSSXSltWQ2MwtIBqCCDoQdQUk7z3HiSznPhguha01ewefMeapjdcq+U2q6EIWjMKQszeCj1IWZvBA8NnHdTegboSh2cd1N6BuhBjnB2SlVfaRLqpsxmVCqduWMYlckFJ2aWRDhtjuLgIj3gHTEIbRUDXQlxPstO+UyGOfQ1FCB5/dSU1cwuO79lqG4f8AD9lS47WJmYkXve40OZK+DZD/AAlOoXFp3V71IPhVkaJI2W/wn4R+zH+E/CdvUc+FBuMfCnTRJCy3+EqWu9NzUlF6WXOE5YmmuB4HBwBHnoQc01hcX+Fe9SD4UTp82TtdFAJmA9juJYREh+oBDXD+5MKx7dl56HRj2xBxDTV7fVu833CX/Uc+FesuSQagEEaEZEehVLilZ7y3DlZhh6VgcACQ6hD2fzDMJB3ouqJeYdDgOL4eoqWlw8nUTcjXYivGF74jm8nPc4fBK1uo58P2UyWIpKfsmJ4Smhc22oMGUhQYlWvYCHBwIFS9zqh1KUzU11GPhUxJXRDWDsCvE0zVqhAT00yKKgtp6hKu8Nnf9TEMOhaSDVuYqQCc/WqfES6oPcCho1xMzRqpJ3a1u4R/7Of4SgWa/wAJ+E7Oof8ACvRcU+FX6rok/wBlxPCfhe/smJ4CnZ1HPhXouQfCidE7ZNlH6iD0rSIfSsxkjLBiFa+VF0BZ9qQ3tGGIw+jh+qhoFzCHNJbkCK5cKqwNuwKbo+EpONppBWnOyLHDtAL76sN8I+AsUW6gPD81H+LbVG2brSZqXQ4dTxoGn5FCljeOxocONSXzYRmAScJrpVOqYuEx2sNpUdG2fAHJiRF6SP7Pd4St+zZBwcMim11C/hWeWuNQ7v2Uq6bOzuERhTbgDshVK7lidFTJW+G2gUofRCxvgAoQgxmSbyXn0LeSEID6BvJH0DeSEID6FvJH0LeSEID6BvJH0DeSEID6FvJH0LeSEID6BvJH0DeSEID6BvJfQk28kIQH0jeS+TIt5IQgPoG8kfQN5IQgPoG8kfQN5IQgPoW8l9iVCEID6YIMqEIQfP0gXhkW8kIQH0DeSBIt5IQgysgAaLKhCD//2Q=="/>
          <p:cNvSpPr>
            <a:spLocks noChangeAspect="1" noChangeArrowheads="1"/>
          </p:cNvSpPr>
          <p:nvPr/>
        </p:nvSpPr>
        <p:spPr bwMode="auto">
          <a:xfrm>
            <a:off x="1587501" y="-915988"/>
            <a:ext cx="2409825" cy="1895476"/>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5304" name="AutoShape 24" descr="data:image/jpeg;base64,/9j/4AAQSkZJRgABAQAAAQABAAD/2wCEAAkGBhMSERUUExQVFBUUFxgXGBUYFxcVHBcVFxcYGBgYFxcXHCYeFxojGhgVHy8gJCcpLCwsFx4xNTAqNSYrLCkBCQoKDgwOFQ8PFykcHBwpKSkpKSkpKSkpKSkpKSkpKSkpKSkpKSkpKSkpKSkpKSkpKSkpKSkpKSksKSksKSkpKf/AABEIALQBGAMBIgACEQEDEQH/xAAcAAABBQEBAQAAAAAAAAAAAAAAAQIDBAUHBgj/xAA8EAABAwEECAMHAwMEAwEAAAABAAIRAwQhMfAFBhJBUWFxgZGhsQcTIjLB0eEjUvEUQmJDcoKSM6KyJP/EABgBAQEBAQEAAAAAAAAAAAAAAAABAgME/8QAIBEBAQEBAAIDAQEBAQAAAAAAAAERAhIhAzFRQSJhE//aAAwDAQACEQMRAD8A5CHJ27cgnPghoRRuzyRA7ZvzwQ7Pp9EsKAagDzSHPLxRKoHtRtIBhIWoHB8YdkhxQGi7zz4JTnPFAmOccj0ThnMJCJS5+6BzznOb0yEeSJQIc3pwGb0k5z3S9kAemCAL7r+C1dC6uV7SYosJG95gNG+9x39L17nU72euo2oOrljy0S0NkgOO8yBgMOfRZvUi48jT1GtrmB4omDfBc0Oj/aSD4rHtejqlJ2zUY5h/yEXd8cV9DW6jsD6LOZoJlV7X1WB2wdpoImHcVx/9bvt0vExzzRHs426DalR7mucAdkACBzmSTyuXltP2F1CqabiDs3gi6QcLtxxXd9K2kMYei5DrdYHOAtF8zsPHAf2keY8FOfkvnlpeP8vKjOSrFEshwcd11038IUHFIQAvQ5Bt6C0+eG/OCSEvQj+eioTwTUpbx9ZT3A7+G/eM+iBqTBBzkpUCfRE8Upbxz4pNpAvmgmeF13VKd/JI1Ahz+ShBQgPDtnMoOchKRHVN2kCh0YIBG+/vmE4fVI2M/lAZwSiN/kkDEExnBAg8lIWCPLvCjdnelN2fHqgGpVo6v6DqWyu2lSF5xcflawfM53L7gb11axeySxtaNs1Kh3ku2R2DYhZ66k+1k1xkZyVo6M1ftFoP6NJzgN+Df+xu7TuXarJqZZaJ/SotBwky4343uJK2KNla0XCIWPP8i+Lj9k9lVqf85ps7lx8gB5rSs3sbeZ2rQBwimcecuXUCApmm5Tel9OJaY9mFro3tDazZxaYPdrsOxK9Jqp7LmBralq+N0T7oXNG/4iL3Hlh1Xu9J1sG4ngE+lSLh8Vw/aMO/FPK57Mhos1Om0NaGtAuDRAgcgFVovd70uaJkABalOxNG5TMogLOr6V6Flk7TzJ9E6vWAuU73woHWeVKsec0u8OcAbheq1bQza7CwsljhBm6RjcV6Y6Ma7EYKYhoELjltddkcz03qTZmUHbDSx7QSHbTiZAn4pMELmUSN/nn+V2bWSptbbGz8QieG0IJXHbVZSxxa65zbiM4hej4ur7lcvkn1Yjdko5IIjPkhp3c/Jd3IBIc+KcG5+qSI8UDf4TrsMM+STZQ5ApHMX/TPmmwnR6ppMePP0QL1Tgc8PsmmeGcE0IABCAO2fylQCVrdyaful2h9MPREAxSvITJTs+VyB89U0XoDluauao17Y74BssGNR07I5D9x5DuUGEwJ2yOvius6P9j9ECatV9TkAGD6nzXpdHalWWh8lFgP7iNo/wDZ0lc78kjc51mezXR1OjYadUNAqVhtOccSNoho6AR4yvWm0CPmHiFXGjm8ApKdiA3LhetuumI6ltAF0z0Kip1XHAeKuf0iUWQq+dPGKxpu5Z7qVlF0fPHT7qy2y8VJAC1L1U9KrLEALlI25WGVAVBVN6smJaftpPeQVHtqJ1RVFxzgQOO9J7wAKm2rkKGs881LP6sS2jSICy69te+5ox3rQo2MHFWfcsbwWK1Hm6OinNJcb5xleQ9o9jaKLHAAEPvPUEeq6VaLS0ArkWvuky5zaYB2ZLp3GLoHSfRY55vlK1b/AJrx3PPBAz/KVwSQvY84HdKT1z+ENCRArkwX/dEpQ1UNnP0TnG8dsOiUNSPCBozh2Swkcd/bwSgZ9ECAoRKECef27pEqNrBEICiL8lKL0qofZdn3jA8w0uaHHg0uAcTyiV9C2MMaxrWABrQAALgAMIXzlWZvGC7J7MveusM1STL/ANMnHYbAHaQ7ss9K91QderghUKAV8BcrNbhjoSNKQuCQvXPGtTbaQvUPvVG6sgtOrAKBxJUQqDekFqatSonDU1zxvUL7aFWfaVvUxLVqKF1VQ1aqiL1NFkV0e+JVfaUjWoRJ/Vwq9a2E4SVM2kFMxjRisqxLQKjrjcF5rXLQ+1ZoY0ueHAtABJxvw5Sva220saJuWQ2XEnw6Llbn06yb6citGi6zPmpVG9WOjxVTExiu4ssiq2rV+k/5qbXdWg+oW58/7GL8X5XFyMDzRK6dbtQ7O/BpYeLTHkbvJed0j7P6rZLHh7cQDLSeQxBPguk+bm/8Zvx2PIzn6JwPW/envszmkh4IIxBuPgb1Hdxzuv8AFdXMpdn7JpKPNDh4ZlAsZ7+ial2eHVLOfyqEndwQm7WYSoAXc00Z7dUshKSiAqxZ7BUeHuYx7gwS8gGGjmoJ5fzw9F3HVXVptGyCmfnPxPcN7zj2GHZTq5Fk1w9tIvLWNnaeQ1o5kgDzX0No+zhlJjG3BjWtHRoj6LxND2ff/tZXEMp03bRZHzOBkbPBu89LuXv6LFi9a1mLNnbAlOq1lDXrAXSqFa0rKxbdaUw2lZ5tEpjq6mKvutCgfaYWdaNKMYC5zg0DEkwO5K8rb/aLZxtBhdULRcGtMOPDaOHWPFTN+h7Wpa+arVtJtb8zgOphcmt2ulrrnYYRT2rgKfzGcBtG/wAIVepqdanXkbZP+QcZ6nHxW/H9qeTo9s1+stMwawJ4NBf5tBCpn2nWT9z/APo77LwlHU+0bQDqRaCQC4xcCeRvW+fZgJH6hjeC0T2MwteM/Wdr0tn19sj/APWaOTvg/wDpXKOtlme4NbVYXHABwPopdW9T6DLOG+7aQZMuaCTzJIvVyz6o0aZLmMY3oxo8wFjGtWKdGoRIEhFoq1GNnZHitDRNEinG4EgdEVr7iJU6mLK8O7XS07Wy2yOJwk1BsjqQFeo2611R8exT5Nlx87vJbp0a3bJAidyc+yQpPasQ2M4klx4kz4DAdldsVjOKuU7LJV9tCLlz7/G+VQUSn+6VsUk/3S5Y3rPfQVapZVrGion00w14bWnVttduEPaPhdHkeI5blzW2WF9J2y8QRhwI5cV3a1UV5fTWh2VWOY8C/wCV3A7iOa3x8t5uX6Z748vpyolEZ81JaLOWvLHCCDBHP7FN6fde15jDnIQ5OL00lUI6MhIlF/2jOShA3kiM3b0ByWOCqI6joX0ToaoXUWOO9oPiF861cM8F9E6F/wDBTj9jfCFjpYtb1PEMJTKbfiU9oA2QubTBtFdwKrm0Tir9rprKp2P3j9na2R0n63LOtYdUt7WAuc5oAxJIgdZuXk9Ne0JgltAe8dhtG5gPq7oLua9NpDVE1WPpmDLT8TvKALgfsqegvZ1Z6bB71orVN5M7I5NHDmbz5Lcn6lv48dobVivpNtWrUr30zDQ4EtLokgAXMAEXgHFed0hol9B5ZUaWOGHA8wd45rv9g0RTo09mm1rG47IEY491lab0LTrUyx7QZw4g8QdxWvLGc1zfUrRIP6rgCZOzyAucfG7seK6LY7BImFj6uaCNEe7J2tmQDEfCXFwnnevYWOz7k6uk9MS2WIyOAKvWuzHZBAxjzWlaLFISkfptbvlc/JrGhZbIA0DgFIbI1PpXBNcSudtbyImWYtEDBVn2ckyrpKYSperSRTcyEx1Ob1afTTP6Yp5VciKjSVg0lLSownVmpYaiFFLsKVhuTXBTF1GWqCoxWSFE8KChVYsjSFBbloKzq7ZWLG5XPtb9Dh9I1ABt08d0s58Yx8V4gnwXTdaXuZRqkY7J87vVcrLl6fg3K4/LPaQxgku4/ib0wHy3pwM5zyXdyGyIz4oSRwQqBvDPgkJwBvhBPHOCNmfXPmqhlcXL6C1Tqbdkovw2qbDH/EL59qG5de9lusbKllbZ/wDUpSCOLS4lpHERd2Weose5AhD3CEs3I2ZWL9LFWtTlZVWnsOB3YFbj6cKpaKMrz307T2ko2v4YnkmUsVRoOi7h6blfGErrOtYsxbquVV7QSrDWyE1lG9WpGSxkVD1WzZyqL6UPPNW7OVL7VaeE2jTl08E52CfRCzOVtWU6E2EqtiSlLE1tJPAKSFnxXTTSCXZT0bK1OUtMAUdcqR5hRESlhKGC5BCeWwmSs4phKheVI8qpXqLFaiG0VFUcE5z0x7xF6mNMbTdk94xzP3Nc3xBjzXGIIuvnDuF1/TunadnDnvvwDWjEuM3LkVR5JJO8ydwlxP5Xb4ZZrn8lMKdG7BI7PglJPH1Xocizxz5dEiAyEIEDbr848EZ4J2ymlVBtd1q6maabZLdTqPupzsv/ANjrp7XHssnsUyoyeRTB9HC2tfewgtN4IMgjiCFZoVVwPVbW+rY3hpl1Em9nCf7mcDy3ruWjLS2oxr2kFrgCDxBwK52K0X07lVqMWq1u0zmFSqMXHuY681jV6UGVPSv7qxWpqvR+ExuzcuXljpmrtkG5ThsIpAYqxVbdK6bsYxm2+jF6govWjaBLCN6yaToKsupWmXXJ1J6qMvUjKi2xa0du5K0yqzaiVtVBdD04KoKilFRBM4jckDlGDISqmGPCAIT3MTHBRQ58psqJ7uKibUlZrUFRyo2lys1qi8npvXezWd+w+oNreAC6OuyDCxmta2DC8VrTrw2g802N23xxgNJwneTvgLzmteuz61Uf076jKbWxd8O04zJvvG4DuvJveSZMkm8zOO/HHiuvPx/2ufXf4mr2h73bT3Fziby4k+uCTa6yo2kcE5p4+fiu2YwfF3KRfzx4IJ69AgOjdnuhojPNARfehKWic+KEDJ6p0eASRP4RGcY5IgJP1TClnz7Jp/C0B5kRGe6957L9cxSd/S13Qwn9NxNzXHFhnAHdznivByontnqlg+pbNaQN+Klq0t4wXLfZxr771rbNWP6jBDXE/wDkaOJ/cB4gTxXULNV2mrj1GpVetTVKrTWlWEKnUC83Ud5TbLaCLirtmtQdIm8YhZdR0GVgayawCxup2gScWuYP9Rpi4cHC8g8hzmcfeHX1r2bsVk2luy4qfQ+mqVqotr0nSx043EEYtcNxHD1Rb6ciVueqzfcQMtKf71UAL0jqkLvHKthlcJzaqyGWq9WaVr4pg0hVU7Kizm1FM2pKmKvh6ka+7OeKoh6Q2mFBfNZRVKqpOte9VHaXEwitCq4C83dV57WHWulZW7T3Y/K0Xlx/xGQvMe0fWuKRo06hFR0TsmHBu+SMJF3dcteST8RLjxJJPiSrzxqXp6/SvtPtNQkUw2k3dPxOjyA/K8hXeS4knaJJlxxJnGTxTWtn0jy48s72krrJJ9M6ErT3vwSbJBvTg3fw6mMlVCmO2fr6hPbeb9+QmAXeqeFFG/f4DPNKRx9c5CAw47sb/slc6PCOKAHC6M8kIB48OkoQMGc7kO80rhwSByqA/XO7kkcc8swnA+nlvhN2FQzMeqIjqOe9POT9kppoiMuIcHMlrhBBBMg4yDxXZvZt7QBaG+6qwKrRfweP3D6hcceO+7hgii99NwqUyWvaZBFxBH48pUs1Y+nq7gRIwVZzblyrQHtZcCG2luz/AJtkiebcR2ldFsGnKVdgdTe1wO8EFefrmx156SVivB+0qoz+mAPzbcsG/dPlK9vXtIgrkGv+lBVrhrTIpiDv+I3n0AWOJvUa6vpS1a1vr2EkUztU3GXUzvOEtP8Aa6I5XX4Lsmi9PttNBtRmDh/I6hcBL92fHHj5LS0HrDWshmm74SZdTJ+E9tx5jhvXp65lcZcdnNW9I8grzmhNeaNohrvgqftO/wD2nArepuDsFnMDSxG2QnB+yYK1qGjg4YYoKNntHNXqdp5qla9G7B5KGSFRsivzVZ+248li2u1OYJIqf8Wlx8Betaw6WLR8TdpvEYrGNasM0e5wxIXPPadT9x7vYr1G1HY02uIBZf8AGYvmYH8Lo1otx2S4CGgTMhcK1t0ybVaqlTakD4W7xst4dTJ7q8zaWsdxnjPjJ3zxTS70QEDDfd9Y39YXVgEZzvS/xnlgliENG+OCAYErRzCfN/juuQB25+KgA0b9yLt93LObkpN0Z3b0NJznMIpNnfuEXxOPonBIcIv8J3pGniiFbHVIlcfPd3SIFInPmibs+aSYvHmlIPT8qhGz9fvnFMjlBUjjcMbs/VMcPTkUCT3SHontbNwv/jD1SSY8MlVCOO4eGc3pRkxvROd6QzfzQApyp7Fb6tAk0aj6c3GLgeoNyii7OPNMI3INWtrVanjZfXeRvgNbdzLQCfFZpYZwz0TDmU9o4ZKmYpppZzihzLvupmiYzciYx8/5QROF84ReDh5jf9l6bQ2vNWiQKsvbhNwcN3Q+R5rzsDOeqaaXkg6s3TtKu2aNXbkfIbnjsb/ovZaq2nboNO8SDuvBIM+C+eGuLSHNJBBuIuII3gjAr3epuvbqVE0nH49ouDyZ2tolxmf7gSfJZs9eifbqGsYmmQ3EhcTfrlbbO803P2iwkfG2+48RE3L2r9d3Ey5zT3C8HrlbhWr7bWtBLRJaZm8487vRc+Jd9t9Zjq2resjLRZqdStssc5t8XtJFxjheDcszW/XSnZgz3DfeF0zMtbAiYMXm/Bcjp2hzbmuc3f8AC5wHW44oq1S75i526SSfVdPH2w1dN611rQ53xGnTcB+k1ztnuP7s3LFbHFBThjBF3h4HOK0GlDeZ7xngntZ3+meSVud1+P4QNA6+GdylYL7ozd9QmfwnxcoEY3wz9PoljN3oUseGB6fykaLu3ljegaGbvqlwwzfkJQUrhJnfG/zQJn6fhI08zCCOGHHPJK7JQBGN/okS57fdIqFOGeX3KHD0HmJQhAg3hKR9fIJEIGbV8dUu49Y9EIVQUBLo5H0TS71QhUAd5ZvQwSe6EKBRePAJ7M+SEKUg95eME5w+qEKKIz3SsGe4QhAjjBhN2Mesev2CEKwRN3XYp7TdOcPwhCtQOfiM7003GOfX8fwEqFYqWjTB8W/+0odSAcRfc4jsDCELIY50Z6KRkcBfF3YFCFBCXQe/0Ujb7+UoQgQ4dJ+6Iu7ShCAD8Bnen8eX2QhA0N+nmkLvp9kIV/gQuQhCD//Z"/>
          <p:cNvSpPr>
            <a:spLocks noChangeAspect="1" noChangeArrowheads="1"/>
          </p:cNvSpPr>
          <p:nvPr/>
        </p:nvSpPr>
        <p:spPr bwMode="auto">
          <a:xfrm>
            <a:off x="1587500" y="-831850"/>
            <a:ext cx="2667000" cy="1714500"/>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5306" name="AutoShape 26" descr="data:image/jpeg;base64,/9j/4AAQSkZJRgABAQAAAQABAAD/2wCEAAkGBhMSERUUExQVFBUUFxgXGBUYFxcVHBcVFxcYGBgYFxcXHCYeFxojGhgVHy8gJCcpLCwsFx4xNTAqNSYrLCkBCQoKDgwOFQ8PFykcHBwpKSkpKSkpKSkpKSkpKSkpKSkpKSkpKSkpKSkpKSkpKSkpKSkpKSkpKSksKSksKSkpKf/AABEIALQBGAMBIgACEQEDEQH/xAAcAAABBQEBAQAAAAAAAAAAAAAAAQIDBAUHBgj/xAA8EAABAwEECAMHAwMEAwEAAAABAAIRAwQhMfAFBhJBUWFxgZGhsQcTIjLB0eEjUvEUQmJDcoKSM6KyJP/EABgBAQEBAQEAAAAAAAAAAAAAAAABAgME/8QAIBEBAQEBAAIDAQEBAQAAAAAAAAERAhIhAzFRQSJhE//aAAwDAQACEQMRAD8A5CHJ27cgnPghoRRuzyRA7ZvzwQ7Pp9EsKAagDzSHPLxRKoHtRtIBhIWoHB8YdkhxQGi7zz4JTnPFAmOccj0ThnMJCJS5+6BzznOb0yEeSJQIc3pwGb0k5z3S9kAemCAL7r+C1dC6uV7SYosJG95gNG+9x39L17nU72euo2oOrljy0S0NkgOO8yBgMOfRZvUi48jT1GtrmB4omDfBc0Oj/aSD4rHtejqlJ2zUY5h/yEXd8cV9DW6jsD6LOZoJlV7X1WB2wdpoImHcVx/9bvt0vExzzRHs426DalR7mucAdkACBzmSTyuXltP2F1CqabiDs3gi6QcLtxxXd9K2kMYei5DrdYHOAtF8zsPHAf2keY8FOfkvnlpeP8vKjOSrFEshwcd11038IUHFIQAvQ5Bt6C0+eG/OCSEvQj+eioTwTUpbx9ZT3A7+G/eM+iBqTBBzkpUCfRE8Upbxz4pNpAvmgmeF13VKd/JI1Ahz+ShBQgPDtnMoOchKRHVN2kCh0YIBG+/vmE4fVI2M/lAZwSiN/kkDEExnBAg8lIWCPLvCjdnelN2fHqgGpVo6v6DqWyu2lSF5xcflawfM53L7gb11axeySxtaNs1Kh3ku2R2DYhZ66k+1k1xkZyVo6M1ftFoP6NJzgN+Df+xu7TuXarJqZZaJ/SotBwky4343uJK2KNla0XCIWPP8i+Lj9k9lVqf85ps7lx8gB5rSs3sbeZ2rQBwimcecuXUCApmm5Tel9OJaY9mFro3tDazZxaYPdrsOxK9Jqp7LmBralq+N0T7oXNG/4iL3Hlh1Xu9J1sG4ngE+lSLh8Vw/aMO/FPK57Mhos1Om0NaGtAuDRAgcgFVovd70uaJkABalOxNG5TMogLOr6V6Flk7TzJ9E6vWAuU73woHWeVKsec0u8OcAbheq1bQza7CwsljhBm6RjcV6Y6Ma7EYKYhoELjltddkcz03qTZmUHbDSx7QSHbTiZAn4pMELmUSN/nn+V2bWSptbbGz8QieG0IJXHbVZSxxa65zbiM4hej4ur7lcvkn1Yjdko5IIjPkhp3c/Jd3IBIc+KcG5+qSI8UDf4TrsMM+STZQ5ApHMX/TPmmwnR6ppMePP0QL1Tgc8PsmmeGcE0IABCAO2fylQCVrdyaful2h9MPREAxSvITJTs+VyB89U0XoDluauao17Y74BssGNR07I5D9x5DuUGEwJ2yOvius6P9j9ECatV9TkAGD6nzXpdHalWWh8lFgP7iNo/wDZ0lc78kjc51mezXR1OjYadUNAqVhtOccSNoho6AR4yvWm0CPmHiFXGjm8ApKdiA3LhetuumI6ltAF0z0Kip1XHAeKuf0iUWQq+dPGKxpu5Z7qVlF0fPHT7qy2y8VJAC1L1U9KrLEALlI25WGVAVBVN6smJaftpPeQVHtqJ1RVFxzgQOO9J7wAKm2rkKGs881LP6sS2jSICy69te+5ox3rQo2MHFWfcsbwWK1Hm6OinNJcb5xleQ9o9jaKLHAAEPvPUEeq6VaLS0ArkWvuky5zaYB2ZLp3GLoHSfRY55vlK1b/AJrx3PPBAz/KVwSQvY84HdKT1z+ENCRArkwX/dEpQ1UNnP0TnG8dsOiUNSPCBozh2Swkcd/bwSgZ9ECAoRKECef27pEqNrBEICiL8lKL0qofZdn3jA8w0uaHHg0uAcTyiV9C2MMaxrWABrQAALgAMIXzlWZvGC7J7MveusM1STL/ANMnHYbAHaQ7ss9K91QderghUKAV8BcrNbhjoSNKQuCQvXPGtTbaQvUPvVG6sgtOrAKBxJUQqDekFqatSonDU1zxvUL7aFWfaVvUxLVqKF1VQ1aqiL1NFkV0e+JVfaUjWoRJ/Vwq9a2E4SVM2kFMxjRisqxLQKjrjcF5rXLQ+1ZoY0ueHAtABJxvw5Sva220saJuWQ2XEnw6Llbn06yb6citGi6zPmpVG9WOjxVTExiu4ssiq2rV+k/5qbXdWg+oW58/7GL8X5XFyMDzRK6dbtQ7O/BpYeLTHkbvJed0j7P6rZLHh7cQDLSeQxBPguk+bm/8Zvx2PIzn6JwPW/envszmkh4IIxBuPgb1Hdxzuv8AFdXMpdn7JpKPNDh4ZlAsZ7+ial2eHVLOfyqEndwQm7WYSoAXc00Z7dUshKSiAqxZ7BUeHuYx7gwS8gGGjmoJ5fzw9F3HVXVptGyCmfnPxPcN7zj2GHZTq5Fk1w9tIvLWNnaeQ1o5kgDzX0No+zhlJjG3BjWtHRoj6LxND2ff/tZXEMp03bRZHzOBkbPBu89LuXv6LFi9a1mLNnbAlOq1lDXrAXSqFa0rKxbdaUw2lZ5tEpjq6mKvutCgfaYWdaNKMYC5zg0DEkwO5K8rb/aLZxtBhdULRcGtMOPDaOHWPFTN+h7Wpa+arVtJtb8zgOphcmt2ulrrnYYRT2rgKfzGcBtG/wAIVepqdanXkbZP+QcZ6nHxW/H9qeTo9s1+stMwawJ4NBf5tBCpn2nWT9z/APo77LwlHU+0bQDqRaCQC4xcCeRvW+fZgJH6hjeC0T2MwteM/Wdr0tn19sj/APWaOTvg/wDpXKOtlme4NbVYXHABwPopdW9T6DLOG+7aQZMuaCTzJIvVyz6o0aZLmMY3oxo8wFjGtWKdGoRIEhFoq1GNnZHitDRNEinG4EgdEVr7iJU6mLK8O7XS07Wy2yOJwk1BsjqQFeo2611R8exT5Nlx87vJbp0a3bJAidyc+yQpPasQ2M4klx4kz4DAdldsVjOKuU7LJV9tCLlz7/G+VQUSn+6VsUk/3S5Y3rPfQVapZVrGion00w14bWnVttduEPaPhdHkeI5blzW2WF9J2y8QRhwI5cV3a1UV5fTWh2VWOY8C/wCV3A7iOa3x8t5uX6Z748vpyolEZ81JaLOWvLHCCDBHP7FN6fde15jDnIQ5OL00lUI6MhIlF/2jOShA3kiM3b0ByWOCqI6joX0ToaoXUWOO9oPiF861cM8F9E6F/wDBTj9jfCFjpYtb1PEMJTKbfiU9oA2QubTBtFdwKrm0Tir9rprKp2P3j9na2R0n63LOtYdUt7WAuc5oAxJIgdZuXk9Ne0JgltAe8dhtG5gPq7oLua9NpDVE1WPpmDLT8TvKALgfsqegvZ1Z6bB71orVN5M7I5NHDmbz5Lcn6lv48dobVivpNtWrUr30zDQ4EtLokgAXMAEXgHFed0hol9B5ZUaWOGHA8wd45rv9g0RTo09mm1rG47IEY491lab0LTrUyx7QZw4g8QdxWvLGc1zfUrRIP6rgCZOzyAucfG7seK6LY7BImFj6uaCNEe7J2tmQDEfCXFwnnevYWOz7k6uk9MS2WIyOAKvWuzHZBAxjzWlaLFISkfptbvlc/JrGhZbIA0DgFIbI1PpXBNcSudtbyImWYtEDBVn2ckyrpKYSperSRTcyEx1Ob1afTTP6Yp5VciKjSVg0lLSownVmpYaiFFLsKVhuTXBTF1GWqCoxWSFE8KChVYsjSFBbloKzq7ZWLG5XPtb9Dh9I1ABt08d0s58Yx8V4gnwXTdaXuZRqkY7J87vVcrLl6fg3K4/LPaQxgku4/ib0wHy3pwM5zyXdyGyIz4oSRwQqBvDPgkJwBvhBPHOCNmfXPmqhlcXL6C1Tqbdkovw2qbDH/EL59qG5de9lusbKllbZ/wDUpSCOLS4lpHERd2Weose5AhD3CEs3I2ZWL9LFWtTlZVWnsOB3YFbj6cKpaKMrz307T2ko2v4YnkmUsVRoOi7h6blfGErrOtYsxbquVV7QSrDWyE1lG9WpGSxkVD1WzZyqL6UPPNW7OVL7VaeE2jTl08E52CfRCzOVtWU6E2EqtiSlLE1tJPAKSFnxXTTSCXZT0bK1OUtMAUdcqR5hRESlhKGC5BCeWwmSs4phKheVI8qpXqLFaiG0VFUcE5z0x7xF6mNMbTdk94xzP3Nc3xBjzXGIIuvnDuF1/TunadnDnvvwDWjEuM3LkVR5JJO8ydwlxP5Xb4ZZrn8lMKdG7BI7PglJPH1Xocizxz5dEiAyEIEDbr848EZ4J2ymlVBtd1q6maabZLdTqPupzsv/ANjrp7XHssnsUyoyeRTB9HC2tfewgtN4IMgjiCFZoVVwPVbW+rY3hpl1Em9nCf7mcDy3ruWjLS2oxr2kFrgCDxBwK52K0X07lVqMWq1u0zmFSqMXHuY681jV6UGVPSv7qxWpqvR+ExuzcuXljpmrtkG5ThsIpAYqxVbdK6bsYxm2+jF6govWjaBLCN6yaToKsupWmXXJ1J6qMvUjKi2xa0du5K0yqzaiVtVBdD04KoKilFRBM4jckDlGDISqmGPCAIT3MTHBRQ58psqJ7uKibUlZrUFRyo2lys1qi8npvXezWd+w+oNreAC6OuyDCxmta2DC8VrTrw2g802N23xxgNJwneTvgLzmteuz61Uf076jKbWxd8O04zJvvG4DuvJveSZMkm8zOO/HHiuvPx/2ufXf4mr2h73bT3Fziby4k+uCTa6yo2kcE5p4+fiu2YwfF3KRfzx4IJ69AgOjdnuhojPNARfehKWic+KEDJ6p0eASRP4RGcY5IgJP1TClnz7Jp/C0B5kRGe6957L9cxSd/S13Qwn9NxNzXHFhnAHdznivByontnqlg+pbNaQN+Klq0t4wXLfZxr771rbNWP6jBDXE/wDkaOJ/cB4gTxXULNV2mrj1GpVetTVKrTWlWEKnUC83Ud5TbLaCLirtmtQdIm8YhZdR0GVgayawCxup2gScWuYP9Rpi4cHC8g8hzmcfeHX1r2bsVk2luy4qfQ+mqVqotr0nSx043EEYtcNxHD1Rb6ciVueqzfcQMtKf71UAL0jqkLvHKthlcJzaqyGWq9WaVr4pg0hVU7Kizm1FM2pKmKvh6ka+7OeKoh6Q2mFBfNZRVKqpOte9VHaXEwitCq4C83dV57WHWulZW7T3Y/K0Xlx/xGQvMe0fWuKRo06hFR0TsmHBu+SMJF3dcteST8RLjxJJPiSrzxqXp6/SvtPtNQkUw2k3dPxOjyA/K8hXeS4knaJJlxxJnGTxTWtn0jy48s72krrJJ9M6ErT3vwSbJBvTg3fw6mMlVCmO2fr6hPbeb9+QmAXeqeFFG/f4DPNKRx9c5CAw47sb/slc6PCOKAHC6M8kIB48OkoQMGc7kO80rhwSByqA/XO7kkcc8swnA+nlvhN2FQzMeqIjqOe9POT9kppoiMuIcHMlrhBBBMg4yDxXZvZt7QBaG+6qwKrRfweP3D6hcceO+7hgii99NwqUyWvaZBFxBH48pUs1Y+nq7gRIwVZzblyrQHtZcCG2luz/AJtkiebcR2ldFsGnKVdgdTe1wO8EFefrmx156SVivB+0qoz+mAPzbcsG/dPlK9vXtIgrkGv+lBVrhrTIpiDv+I3n0AWOJvUa6vpS1a1vr2EkUztU3GXUzvOEtP8Aa6I5XX4Lsmi9PttNBtRmDh/I6hcBL92fHHj5LS0HrDWshmm74SZdTJ+E9tx5jhvXp65lcZcdnNW9I8grzmhNeaNohrvgqftO/wD2nArepuDsFnMDSxG2QnB+yYK1qGjg4YYoKNntHNXqdp5qla9G7B5KGSFRsivzVZ+248li2u1OYJIqf8Wlx8Betaw6WLR8TdpvEYrGNasM0e5wxIXPPadT9x7vYr1G1HY02uIBZf8AGYvmYH8Lo1otx2S4CGgTMhcK1t0ybVaqlTakD4W7xst4dTJ7q8zaWsdxnjPjJ3zxTS70QEDDfd9Y39YXVgEZzvS/xnlgliENG+OCAYErRzCfN/juuQB25+KgA0b9yLt93LObkpN0Z3b0NJznMIpNnfuEXxOPonBIcIv8J3pGniiFbHVIlcfPd3SIFInPmibs+aSYvHmlIPT8qhGz9fvnFMjlBUjjcMbs/VMcPTkUCT3SHontbNwv/jD1SSY8MlVCOO4eGc3pRkxvROd6QzfzQApyp7Fb6tAk0aj6c3GLgeoNyii7OPNMI3INWtrVanjZfXeRvgNbdzLQCfFZpYZwz0TDmU9o4ZKmYpppZzihzLvupmiYzciYx8/5QROF84ReDh5jf9l6bQ2vNWiQKsvbhNwcN3Q+R5rzsDOeqaaXkg6s3TtKu2aNXbkfIbnjsb/ovZaq2nboNO8SDuvBIM+C+eGuLSHNJBBuIuII3gjAr3epuvbqVE0nH49ouDyZ2tolxmf7gSfJZs9eifbqGsYmmQ3EhcTfrlbbO803P2iwkfG2+48RE3L2r9d3Ey5zT3C8HrlbhWr7bWtBLRJaZm8487vRc+Jd9t9Zjq2resjLRZqdStssc5t8XtJFxjheDcszW/XSnZgz3DfeF0zMtbAiYMXm/Bcjp2hzbmuc3f8AC5wHW44oq1S75i526SSfVdPH2w1dN611rQ53xGnTcB+k1ztnuP7s3LFbHFBThjBF3h4HOK0GlDeZ7xngntZ3+meSVud1+P4QNA6+GdylYL7ozd9QmfwnxcoEY3wz9PoljN3oUseGB6fykaLu3ljegaGbvqlwwzfkJQUrhJnfG/zQJn6fhI08zCCOGHHPJK7JQBGN/okS57fdIqFOGeX3KHD0HmJQhAg3hKR9fIJEIGbV8dUu49Y9EIVQUBLo5H0TS71QhUAd5ZvQwSe6EKBRePAJ7M+SEKUg95eME5w+qEKKIz3SsGe4QhAjjBhN2Mesev2CEKwRN3XYp7TdOcPwhCtQOfiM7003GOfX8fwEqFYqWjTB8W/+0odSAcRfc4jsDCELIY50Z6KRkcBfF3YFCFBCXQe/0Ujb7+UoQgQ4dJ+6Iu7ShCAD8Bnen8eX2QhA0N+nmkLvp9kIV/gQuQhCD//Z"/>
          <p:cNvSpPr>
            <a:spLocks noChangeAspect="1" noChangeArrowheads="1"/>
          </p:cNvSpPr>
          <p:nvPr/>
        </p:nvSpPr>
        <p:spPr bwMode="auto">
          <a:xfrm>
            <a:off x="1587500" y="-657225"/>
            <a:ext cx="2114550" cy="1362075"/>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5308" name="AutoShape 28" descr="data:image/jpeg;base64,/9j/4AAQSkZJRgABAQAAAQABAAD/2wCEAAkGBhAPEBAPEA0ODw4NDw8PEBANEA8PDw8PFBAWFhUQFRUYHCYeFxkjGRQSHy8gIycpLC4sFR4xNTAqNSYrLykBCQoKDgwMFA8PFikcFRwpKSkzKSksKSkpLik1NTUsKSkpLCkpKSkpKSw1MTU1NSopKSkpKS0rKS0pKSkpLSkpKf/AABEIAMwA9wMBIgACEQEDEQH/xAAcAAACAgMBAQAAAAAAAAAAAAAAAQQFAwYHAgj/xABGEAABAwICBgYFBwsEAwEAAAABAAIDBBEFIRITMUFRYQYHIjJxkUJygaGxFFJigsHC0RcjJENUkqKy0uHwFjNTk0Rj8RX/xAAWAQEBAQAAAAAAAAAAAAAAAAAAAQL/xAAcEQEAAgIDAQAAAAAAAAAAAAAAARECEiGR8DH/2gAMAwEAAhEDEQA/AOMoQhAIQmgEITCBhCLJ2QCEJoEmhCBITQiBJNJFCEIRCQmkikhCECQhJAXSTSQJCEigd0XSTQO6EkKo9oQhRSTshMICyYCEwgE0BNArJoU7CsFmqn6EMZccrnYxvNx3fFBBTawuNmguJ3NBJ8gupYF1WQts6peZn72NJZGOWWbvMeC3jDsDhgFooY4x9Bob8EHC6TohXS9yinsd726sfx2VrB1X4i7bHEz15W/duu5MphwWZtNyRHFGdUNadstMPrSH7qzjqZqv2qD92RdpbTclkFMg4a/qcrhslpnfWkH3VXVfVhicefyYSAf8MjHHyNivoYQhPVjgg+Va7DJqc6M0EsJ4Sscy/hfaoq+sKiijkaWSRse07WvaHNPsK0LpN1N0lQHPpD8km2hou6Bx4Fvo/V8ig4YkrLHej9RQymGpiMb9rTtY9t+8x2wj3jeAqxFCSaSBIQhAkimkUAmkmEAhCFUZEIsnZRSTRZMBAJgIsmAgAmgBegEE/A8GdVyhguGixe75o4Dmd39l2PA8Ljp42xxsDWjhtJ3kneea1jophwp42AjtHtPP0iNns2exblTnggs4VPgZdVkJVpSORExkQCyCyx6SWkgzaSV1i0kaSDLdCxaSemgyXSLlj015JQVvSXo7BXwOhnZpDa1wtpxut32Hc4e/YbhfOnSTo9LQVD6eUXt2mPA7MsZ7rx5HLcQQvp5q0XrN6MCtpHPY29RSaUsVtrmfrI/a0XHNo4org6SEkAhCSASKaRQCYSTCAQhCqMqaEKATSXpFCYRZCIanYNEHTNLh2Yg6V3gwX+NlBVtg7bRzu+dq4h9Zxefcz3orb8N6Qsc9jAx403BtyRkTsW1QFc1wx1pot1pY930h/ZdHiKCyhlI3nzVlS1bhvVNG5SopEGxsqSRuRr3cvJV1NUqRV1IZG5/AZeO5ESda7/Alr3cvJaYA0m5Gk7eXEklSGwxO70bD4hWmd4bXr3cvJLXO4jyVPhkjWP0GgBkguANgeOHC4+CtlGom4etc7l5I17uXkkkUV6dK47/JeEFCD5z6aYOKOuqYGizA/TjHCKQB7R7A631VRrpHXZQ6NRTTgf7sL4yfpRPuPdKPJc3QCSaSASKaRQCaSaAQhCqM6aEKATSTRQgITCIArihygb9OZ52gdxjAP5yqhb5gbWNiY3UxOAGleRumdJwFzmd9h5IrX4pbOBy7JBHiDtXTIXXsdxzUekmaMhBTgcomKxhmHzI/3GoHGVnY5e45B82P9xn4KXC4fNZ+4z8EGOKRaR0q6xJGTS00UcTo4nBpe7T0i8DtDI2sDcexdIa3K+g2+7sM27ty189WdA4lz4XlziXOOvmuXE3J73FEc5HTuo3RweUn9S9Dp9VbmwD6jz95dJZ1a4YBb5KTzM1Rf+dZGdXWGA3+RtPrS1BHkXq2msOaf6/rLtI1ALXBwIjdtH1lK/KniXGn/wCgfiui/wCgcN/YY/35v605uh+GMaXOoacNYCSS12QHtRac1/KfiX/LF7IIvwXl3WZiR/XsHhBD/Sr9/Sbo4y4FLTuzP6lrvebqO7pzgDDduHxOPKmiPxCKpfyj4l+1D/pp/wCheXdYeIn/AMwj1YqcfcVvJ1k4MO7hURts/R4B91YpetfD/RwmE+McH9CDUukXSKprGMFROZRE4ll2xjRLgAe6BwHkqBbz1kYs+ZlGHUkNO2SM1LNWLP0XAAB2Q3WNloygSSaSASKaECTQhAIQhVEhNCFAk0kwihNCEAt9woWY31W/BaEt9w3ut8B8EF7TFWMLlWU5VhCUE5j7Kyo5rWNiT429+1UoN3NbxI8gC4+/RVIem0zKp0LY4zGC4C4BOUpbe9jtsfNB1Cnrb7WkeDifiskjQcx7th9m4rS6fprnnANsuwt7rDa+QGa2iirhLGJGghricjxDi34gokMyF4Eg95HvXrTRQ54Fr7zYeJ2LDW0jZo5InX0Jo3xuttDXtLSRzzVJjuNaL2xNOW11gLk+O7fbmFbYbXiVu3tAZ8/pBB8x4xhclJPLTSi0kDyx3A22OHIixHIhQl9B9YPV4zE2a2MtirYm2Y45MmbujkO7k7dsOWzl2FdUmK1EhjdSOp2tNnS1JDIxzFrl/wBUFBpq6f0C6sHditxCPRjuHQUjxZ87todIPRj32OZ8Nu7dF+reiwu0hHyytGYllaBHG7jGzMD1jc8LK7pqh00hLbSEGzpTnFHxa357vDIbzuQUHWL0IfX0zZY3NFRSCVwDstaxzQXRi2w3aLbto5rhQX1oyl7PHx3r5e6TYX8lrKmntYQzyNb6mkSz+EtQVaSaSAQmkUAhCEAhCFUSUIQoBNJNFJAQgIhrfMO7rfAfBaEVvmGnst8B8EVd05VhCq6nVjCEHt8mg9rz3WkEng2xa4+y7D4AqnqOg1QJ3TwvieHElrZCWkXcXWOVjtO9X5h0hbYdoNr2Phv35bwSpWFRVAb+Z1b2sOg6KUuaYyNzHgHs2sRcbDtQa5F0bxEEfo0R7wvrmDvOBJ9y3Kl/R4YoXOaXRM1kpbsGZcfNxsF6Lqx2WhBAN7tN0zh4CwHmVFpYgXZFzmMdpOe83dPMN5+i3hsv4FEWlKDoNLhZzu0RwLje3vsvUhIBQ2ZZG2OXFBzyao0nveb2c7IbyL2aBz2K1w6sLNFwOW1p3AnceR+3gReiqaV8chjeLGMlltoyNvbf3g27ukVZUp2ADSLsrd7Sv8dt78772NVSPrdsPxOOXI9l/C/w4r3iWIR07dJ8lm8M7k8AN5VFU9F5wwOZI0S7dB9xo8i7j/me1TsMwLQtJM/X1AGTj3I+UYOz1tvgo0jGOaqzlDoafdCDaWQf+wjuj6Iz422K7og1oDWtDWtFgGgAADcAsL2LJALFBbwPysuCddWG6rEtaBZtVDHJ4ubeN3uY3zXdI32XLOvaON0dG/TbrmvlaGekY3NBLvAOY0fWQcdRZekkCSKaRQCEIQCEIVRJSQhQCaSaKEBJO6ICug4RTEsZl6LfgtPwPCXVMoaB2G2Mh4N4eJ2f/F1XDKAZZZD/ACyKVFhbjbd4q6psG4nyCl00IVrTsCIh0+Ct5qxoMOYx0hAydoNPNzQbn+ID2KQ02sB3js5cz4fgotbWODm00Ftc4XLj2hDHvkdxPAbyUGHERrCYY3EZfnXt9AHY0H5x9wz4XxtoA0BrbANFgNwA3LPHUNgngoo2aWtjnnke9/aDWFg0zl23Oe8DdsPABeG9IozC6cxO1fyo0sYboudM75RqQ9oNgAX6W/Y261rIjvpnBYxI4blc6+EyvhB/ORMZI8AOAax5cGku2Z6DstuSUcEcjQ9jmvY9oc1zbOa5pFwQRtB4rNCgxOghqx2yIpgLCS12PG4PG/8AzaMliwLB/khMkzmPmJIjDHFzWtue2SdpN757zfbss6/Cicxly3earHQujOYIQpfh18+K9BV9DVXyKsAivJYvJbZZCoWLYmynj1kjrAuaxu3N7jYDzO1B5xLFhC0gWMhBIH2nzH+beS9L8JrauKpq3xl0dJNpCU2aDC5jbtb84tOje3PhZb9R9F9OrdWzSy9uIMEOVnZnMk91vIbyTdbFiOHtnpZqewDZYZIgALAaTCPtQfLqS9yMLSQRYg2I4EbQvCBJFNIoBCEIBCEKokXXm68gouor1dO68XTBQe1kghL3NY0Xc8ho8SsV1b9GmjXFx9Bpt4k2+F0G8YHh7II2sb4uO9zt7itnoZmgAHJazTVIVjDVhBtUMzfnDzCnRVIGekLDmtUiq1IZWZtG69z4DP42QbXU14ghdKc5HDJvDg37T7VlwWhMbNJ+c0x1krt9zsb4AZea12rrNYYye6ztHmbqdHjQ3hBfmlZrGzaA1rGOja/0gxzg4t8CWtPsUP8A/BgEcUTWuZHT1Dalga93+42Rz8yb3Bc5xt5WsFGixVp9Ij2qUyuvseD5K3KPM+DAmre15D62FsRJGTNCJ7GkWzPfv7Fgjwd7ZqC2iYaKnlidnY6wxxMa4D1WyeF+anCrPAFexVjeD7Fd590KekxGojip9a0maqr5IniYFuriMkzgGjLZHG223bfNTRUQy64ZMFPNqHuk0WxmTRYbNN+MjW7s8lN1zDa+43GkNh4jmoNZg7JGOZG4DWVcNVJpEuDnMmje4W3XEYy2XWrxynngQ6rDTGbt3bQs1HWA5HIrxNXyRGrdI17x8spIKdjyWN0ZWQMuwkbNJ8hO3NpWWqwol3YsDffkPFZnGlSVGFJeTWv2syiZuYPnn6R4bst69NpHtN3SElvdaMm+J4lZgbrIxSAk3WeE5FLRQBZB85dOaDUYhVxgWGuc9vqyWeP5vcqBbT1lYkyoxKd0dtGLRgLh6b4xZzvMlv1Vq1kCSKdkWQJCLJoEhNCqPSaSLqATSQEU7qZhlZqn3PdcLHlwKhoQbrBWHLO4OwqdDiK0Onr5I8mvy4OGk3+3sUtnSGUbY43eBc38UG/RYiOKkw4j2hn6LviFz9nSbjC4eq4H7FOw3pC2R1rOY7OwfbPwKDplJU6cT7d5gJ9m1Q24jzVFhGPamQOObTk4bclHx7FoaeUhszXRvAezRNy1rvQI4j8EG1txEcVnjxPmufRdK4T+tA9bSb8Qp0GOtd3Xtd6rgfgg36HGHD0j5qZFjh4g+K0CPFuamQ4rzQb7HjIO0D2KVHiDStHhxDmrjD6lt7u7XBt8r8/wQbS+mbM1unfVtkjlbmR243h7SONnNCsgeCqaep1gB3gWtwUlkhGwoJUrLjZnuUJzfNSBV8vesJN/ag8Neq7pTinyajqJgbOZE7QPB7uy0+ZCnyjetH62K7QoNC+csrR7GtcfjooOIE3/ALpJpIEiyaEHmyLL0hB5smmhECEkIpoSTQCEIQCEIugEIRZABCLIQCRYOCaaDNBWyx92V4HAnSb5FWdN0lcO+y/OM2/hP4qmQg3TDsdbL3Xns7WkWcOdlteGYhszXIopXMcHsNnt2cDyPJbpg+Kh7Q8ZbnDe128IOo4fX2tmryOsa4bbLn1BiOQzVoMVAG1Btkla0b1DnxgDetSqcc3Aqw6MUJqZDK82ihsc/Tf6LfDef7oHV9MpInu/MB8I3l5DjxPgucdYHSl1YWtLQxjO6wG9icySd5yatw6xum1NBp08LI5aotc17rXbEHNIN7bX2Ozde54HkFRUF50igxpWTQgSEIQCEIQCEIRCQhCKE0kIGkmkgLppIQNCSEDuhCEDQkhENCEkU1Ioa10LtJuYPeadjh9h5qOhBuNDjjHDsyBp+a8gEfj7FLfi3GRgHrBaGiyDcn9IImZmQOPBt3fBKr6yqgQfJqYahhuXy3vM8naRuZuG85bVpyEDJvmTcnMk5knilZCEBZCEIEhCEAhCEAhCECQhCAQhCBpJpIGEJBNAihMoQJCaEAiyE0QIQhFCEIQCaSEAiyEIBCEIBCEIEmhCAQhCAQhCI//Z"/>
          <p:cNvSpPr>
            <a:spLocks noChangeAspect="1" noChangeArrowheads="1"/>
          </p:cNvSpPr>
          <p:nvPr/>
        </p:nvSpPr>
        <p:spPr bwMode="auto">
          <a:xfrm>
            <a:off x="1587501" y="-938213"/>
            <a:ext cx="2352675" cy="194310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225310" name="Picture 30" descr="http://behance.vo.llnwd.net/profiles3/206107/projects/611710/ed0d9fffc5db1ec98b89041539f20e30.jpg"/>
          <p:cNvPicPr>
            <a:picLocks noChangeAspect="1" noChangeArrowheads="1"/>
          </p:cNvPicPr>
          <p:nvPr/>
        </p:nvPicPr>
        <p:blipFill>
          <a:blip r:embed="rId5" cstate="print"/>
          <a:srcRect/>
          <a:stretch>
            <a:fillRect/>
          </a:stretch>
        </p:blipFill>
        <p:spPr bwMode="auto">
          <a:xfrm>
            <a:off x="4634167" y="1339515"/>
            <a:ext cx="5715000" cy="4724401"/>
          </a:xfrm>
          <a:prstGeom prst="rect">
            <a:avLst/>
          </a:prstGeom>
          <a:noFill/>
        </p:spPr>
      </p:pic>
      <p:pic>
        <p:nvPicPr>
          <p:cNvPr id="225312" name="Picture 32" descr="http://t2.gstatic.com/images?q=tbn:ANd9GcQ7NTuy3T4PSXEos-uLvSwCmmlRvANSQeCezJKZQ8f7sPOgXvlQ1Q"/>
          <p:cNvPicPr>
            <a:picLocks noChangeAspect="1" noChangeArrowheads="1"/>
          </p:cNvPicPr>
          <p:nvPr/>
        </p:nvPicPr>
        <p:blipFill>
          <a:blip r:embed="rId6" cstate="print"/>
          <a:srcRect/>
          <a:stretch>
            <a:fillRect/>
          </a:stretch>
        </p:blipFill>
        <p:spPr bwMode="auto">
          <a:xfrm>
            <a:off x="4193312" y="1231130"/>
            <a:ext cx="6596710" cy="4941168"/>
          </a:xfrm>
          <a:prstGeom prst="rect">
            <a:avLst/>
          </a:prstGeom>
          <a:noFill/>
        </p:spPr>
      </p:pic>
      <p:pic>
        <p:nvPicPr>
          <p:cNvPr id="225314" name="Picture 34" descr="http://www.schillereng.com/Rapid%20Prototype_LensMover_Pic1.jpg">
            <a:hlinkClick r:id="rId7"/>
          </p:cNvPr>
          <p:cNvPicPr>
            <a:picLocks noChangeAspect="1" noChangeArrowheads="1"/>
          </p:cNvPicPr>
          <p:nvPr/>
        </p:nvPicPr>
        <p:blipFill>
          <a:blip r:embed="rId8" cstate="print"/>
          <a:srcRect/>
          <a:stretch>
            <a:fillRect/>
          </a:stretch>
        </p:blipFill>
        <p:spPr bwMode="auto">
          <a:xfrm>
            <a:off x="4004800" y="1397458"/>
            <a:ext cx="6973735" cy="5256584"/>
          </a:xfrm>
          <a:prstGeom prst="rect">
            <a:avLst/>
          </a:prstGeom>
          <a:noFill/>
        </p:spPr>
      </p:pic>
      <p:pic>
        <p:nvPicPr>
          <p:cNvPr id="13" name="Kép 6"/>
          <p:cNvPicPr>
            <a:picLocks noChangeAspect="1"/>
          </p:cNvPicPr>
          <p:nvPr/>
        </p:nvPicPr>
        <p:blipFill rotWithShape="1">
          <a:blip r:embed="rId9"/>
          <a:srcRect r="85412"/>
          <a:stretch/>
        </p:blipFill>
        <p:spPr>
          <a:xfrm>
            <a:off x="11582399" y="3723937"/>
            <a:ext cx="609601" cy="3134063"/>
          </a:xfrm>
          <a:prstGeom prst="rect">
            <a:avLst/>
          </a:prstGeom>
        </p:spPr>
      </p:pic>
    </p:spTree>
    <p:extLst>
      <p:ext uri="{BB962C8B-B14F-4D97-AF65-F5344CB8AC3E}">
        <p14:creationId xmlns:p14="http://schemas.microsoft.com/office/powerpoint/2010/main" val="3595594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225296"/>
                                        </p:tgtEl>
                                      </p:cBhvr>
                                    </p:animEffect>
                                    <p:set>
                                      <p:cBhvr>
                                        <p:cTn id="11" dur="1" fill="hold">
                                          <p:stCondLst>
                                            <p:cond delay="499"/>
                                          </p:stCondLst>
                                        </p:cTn>
                                        <p:tgtEl>
                                          <p:spTgt spid="22529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53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25310"/>
                                        </p:tgtEl>
                                      </p:cBhvr>
                                    </p:animEffect>
                                    <p:set>
                                      <p:cBhvr>
                                        <p:cTn id="20" dur="1" fill="hold">
                                          <p:stCondLst>
                                            <p:cond delay="499"/>
                                          </p:stCondLst>
                                        </p:cTn>
                                        <p:tgtEl>
                                          <p:spTgt spid="2253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225312"/>
                                        </p:tgtEl>
                                      </p:cBhvr>
                                    </p:animEffect>
                                    <p:set>
                                      <p:cBhvr>
                                        <p:cTn id="29" dur="1" fill="hold">
                                          <p:stCondLst>
                                            <p:cond delay="499"/>
                                          </p:stCondLst>
                                        </p:cTn>
                                        <p:tgtEl>
                                          <p:spTgt spid="2253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53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225314"/>
                                        </p:tgtEl>
                                      </p:cBhvr>
                                    </p:animEffect>
                                    <p:set>
                                      <p:cBhvr>
                                        <p:cTn id="38" dur="1" fill="hold">
                                          <p:stCondLst>
                                            <p:cond delay="499"/>
                                          </p:stCondLst>
                                        </p:cTn>
                                        <p:tgtEl>
                                          <p:spTgt spid="2253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353291517"/>
              </p:ext>
            </p:extLst>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Kép 6"/>
          <p:cNvPicPr>
            <a:picLocks noChangeAspect="1"/>
          </p:cNvPicPr>
          <p:nvPr/>
        </p:nvPicPr>
        <p:blipFill rotWithShape="1">
          <a:blip r:embed="rId8"/>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163208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Rasches</a:t>
            </a:r>
            <a:r>
              <a:rPr lang="en-GB" dirty="0" smtClean="0"/>
              <a:t> </a:t>
            </a:r>
            <a:r>
              <a:rPr lang="en-GB" dirty="0" err="1" smtClean="0"/>
              <a:t>Erstellen</a:t>
            </a:r>
            <a:r>
              <a:rPr lang="en-GB" dirty="0" smtClean="0"/>
              <a:t> </a:t>
            </a:r>
            <a:r>
              <a:rPr lang="en-GB" dirty="0" err="1" smtClean="0"/>
              <a:t>eines</a:t>
            </a:r>
            <a:r>
              <a:rPr lang="en-GB" dirty="0" smtClean="0"/>
              <a:t> </a:t>
            </a:r>
            <a:r>
              <a:rPr lang="en-GB" dirty="0" err="1" smtClean="0"/>
              <a:t>Prototypen</a:t>
            </a:r>
            <a:r>
              <a:rPr lang="en-GB" dirty="0" smtClean="0"/>
              <a:t>– </a:t>
            </a:r>
            <a:r>
              <a:rPr lang="en-GB" dirty="0" err="1" smtClean="0"/>
              <a:t>weitere</a:t>
            </a:r>
            <a:r>
              <a:rPr lang="en-GB" dirty="0" smtClean="0"/>
              <a:t> </a:t>
            </a:r>
            <a:r>
              <a:rPr lang="en-GB" dirty="0" err="1" smtClean="0"/>
              <a:t>Technologien</a:t>
            </a:r>
            <a:endParaRPr lang="en-GB" dirty="0"/>
          </a:p>
        </p:txBody>
      </p:sp>
      <p:sp>
        <p:nvSpPr>
          <p:cNvPr id="3" name="Ograda vsebine 2"/>
          <p:cNvSpPr>
            <a:spLocks noGrp="1"/>
          </p:cNvSpPr>
          <p:nvPr>
            <p:ph idx="1"/>
          </p:nvPr>
        </p:nvSpPr>
        <p:spPr>
          <a:xfrm>
            <a:off x="1097280" y="1845734"/>
            <a:ext cx="3522846" cy="4023360"/>
          </a:xfrm>
        </p:spPr>
        <p:txBody>
          <a:bodyPr>
            <a:norm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3D-Druck</a:t>
            </a:r>
          </a:p>
          <a:p>
            <a:pPr marL="270000" indent="-270000">
              <a:lnSpc>
                <a:spcPct val="100000"/>
              </a:lnSpc>
              <a:spcBef>
                <a:spcPts val="600"/>
              </a:spcBef>
              <a:spcAft>
                <a:spcPts val="0"/>
              </a:spcAft>
              <a:buClr>
                <a:schemeClr val="tx1"/>
              </a:buClr>
              <a:buFont typeface="Arial" panose="020B0604020202020204" pitchFamily="34" charset="0"/>
              <a:buChar char="•"/>
            </a:pPr>
            <a:r>
              <a:rPr lang="de-AT" dirty="0" smtClean="0"/>
              <a:t>Stereolithografie </a:t>
            </a:r>
            <a:endParaRPr lang="de-AT" dirty="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Selektives</a:t>
            </a:r>
            <a:r>
              <a:rPr lang="en-GB" dirty="0" smtClean="0"/>
              <a:t> </a:t>
            </a:r>
            <a:r>
              <a:rPr lang="en-GB" dirty="0" err="1" smtClean="0"/>
              <a:t>Lasersintern</a:t>
            </a:r>
            <a:r>
              <a:rPr lang="en-GB" dirty="0"/>
              <a:t> </a:t>
            </a:r>
            <a:r>
              <a:rPr lang="en-GB" dirty="0" err="1" smtClean="0"/>
              <a:t>usw</a:t>
            </a:r>
            <a:r>
              <a:rPr lang="en-GB" dirty="0" smtClean="0"/>
              <a:t>. </a:t>
            </a:r>
          </a:p>
          <a:p>
            <a:pPr marL="0" indent="0">
              <a:lnSpc>
                <a:spcPct val="100000"/>
              </a:lnSpc>
              <a:spcBef>
                <a:spcPts val="600"/>
              </a:spcBef>
              <a:spcAft>
                <a:spcPts val="0"/>
              </a:spcAft>
              <a:buClr>
                <a:schemeClr val="tx1"/>
              </a:buClr>
              <a:buNone/>
            </a:pP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CAM: Computer-aided manufacturing. </a:t>
            </a:r>
            <a:endParaRPr lang="en-GB" dirty="0"/>
          </a:p>
        </p:txBody>
      </p:sp>
      <p:pic>
        <p:nvPicPr>
          <p:cNvPr id="2595842" name="Picture 2"/>
          <p:cNvPicPr>
            <a:picLocks noChangeAspect="1" noChangeArrowheads="1"/>
          </p:cNvPicPr>
          <p:nvPr/>
        </p:nvPicPr>
        <p:blipFill>
          <a:blip r:embed="rId3" cstate="print"/>
          <a:srcRect/>
          <a:stretch>
            <a:fillRect/>
          </a:stretch>
        </p:blipFill>
        <p:spPr bwMode="auto">
          <a:xfrm>
            <a:off x="4855488" y="2045901"/>
            <a:ext cx="6300192" cy="3823193"/>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54819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22948" y="304800"/>
            <a:ext cx="10089535" cy="1267327"/>
          </a:xfrm>
        </p:spPr>
        <p:txBody>
          <a:bodyPr>
            <a:normAutofit/>
          </a:bodyPr>
          <a:lstStyle/>
          <a:p>
            <a:r>
              <a:rPr lang="en-GB" dirty="0" err="1" smtClean="0"/>
              <a:t>Beispiel</a:t>
            </a:r>
            <a:r>
              <a:rPr lang="en-GB" dirty="0" smtClean="0"/>
              <a:t> </a:t>
            </a:r>
            <a:r>
              <a:rPr lang="en-GB" dirty="0" err="1" smtClean="0"/>
              <a:t>aus</a:t>
            </a:r>
            <a:r>
              <a:rPr lang="en-GB" dirty="0" smtClean="0"/>
              <a:t> </a:t>
            </a:r>
            <a:r>
              <a:rPr lang="en-GB" dirty="0" err="1" smtClean="0"/>
              <a:t>dem</a:t>
            </a:r>
            <a:r>
              <a:rPr lang="en-GB" dirty="0" smtClean="0"/>
              <a:t> </a:t>
            </a:r>
            <a:r>
              <a:rPr lang="en-GB" dirty="0" err="1" smtClean="0"/>
              <a:t>Weltall</a:t>
            </a:r>
            <a:endParaRPr lang="en-GB" dirty="0"/>
          </a:p>
        </p:txBody>
      </p:sp>
      <p:pic>
        <p:nvPicPr>
          <p:cNvPr id="2592769" name="Picture 1"/>
          <p:cNvPicPr>
            <a:picLocks noChangeAspect="1" noChangeArrowheads="1"/>
          </p:cNvPicPr>
          <p:nvPr/>
        </p:nvPicPr>
        <p:blipFill>
          <a:blip r:embed="rId3" cstate="print"/>
          <a:srcRect/>
          <a:stretch>
            <a:fillRect/>
          </a:stretch>
        </p:blipFill>
        <p:spPr bwMode="auto">
          <a:xfrm>
            <a:off x="1122948" y="1780925"/>
            <a:ext cx="4957010" cy="4468202"/>
          </a:xfrm>
          <a:prstGeom prst="rect">
            <a:avLst/>
          </a:prstGeom>
          <a:noFill/>
          <a:ln w="9525">
            <a:noFill/>
            <a:miter lim="800000"/>
            <a:headEnd/>
            <a:tailEnd/>
          </a:ln>
        </p:spPr>
      </p:pic>
      <p:pic>
        <p:nvPicPr>
          <p:cNvPr id="498689" name="Picture 1"/>
          <p:cNvPicPr>
            <a:picLocks noChangeAspect="1" noChangeArrowheads="1"/>
          </p:cNvPicPr>
          <p:nvPr/>
        </p:nvPicPr>
        <p:blipFill>
          <a:blip r:embed="rId4" cstate="print"/>
          <a:srcRect/>
          <a:stretch>
            <a:fillRect/>
          </a:stretch>
        </p:blipFill>
        <p:spPr bwMode="auto">
          <a:xfrm>
            <a:off x="6336632" y="1780925"/>
            <a:ext cx="4875851" cy="2431965"/>
          </a:xfrm>
          <a:prstGeom prst="rect">
            <a:avLst/>
          </a:prstGeom>
          <a:noFill/>
          <a:ln w="9525">
            <a:noFill/>
            <a:miter lim="800000"/>
            <a:headEnd/>
            <a:tailEnd/>
          </a:ln>
        </p:spPr>
      </p:pic>
      <p:pic>
        <p:nvPicPr>
          <p:cNvPr id="8" name="Kép 6"/>
          <p:cNvPicPr>
            <a:picLocks noChangeAspect="1"/>
          </p:cNvPicPr>
          <p:nvPr/>
        </p:nvPicPr>
        <p:blipFill rotWithShape="1">
          <a:blip r:embed="rId5"/>
          <a:srcRect r="85412"/>
          <a:stretch/>
        </p:blipFill>
        <p:spPr>
          <a:xfrm>
            <a:off x="11582399" y="3723937"/>
            <a:ext cx="609601" cy="3134063"/>
          </a:xfrm>
          <a:prstGeom prst="rect">
            <a:avLst/>
          </a:prstGeom>
        </p:spPr>
      </p:pic>
    </p:spTree>
    <p:extLst>
      <p:ext uri="{BB962C8B-B14F-4D97-AF65-F5344CB8AC3E}">
        <p14:creationId xmlns:p14="http://schemas.microsoft.com/office/powerpoint/2010/main" val="3141394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71370" y="434669"/>
            <a:ext cx="9945809" cy="1214912"/>
          </a:xfrm>
        </p:spPr>
        <p:txBody>
          <a:bodyPr>
            <a:normAutofit/>
          </a:bodyPr>
          <a:lstStyle/>
          <a:p>
            <a:r>
              <a:rPr lang="en-GB" dirty="0" err="1" smtClean="0"/>
              <a:t>Beispiele</a:t>
            </a:r>
            <a:r>
              <a:rPr lang="en-GB" dirty="0" smtClean="0"/>
              <a:t> </a:t>
            </a:r>
            <a:r>
              <a:rPr lang="en-GB" dirty="0" err="1" smtClean="0"/>
              <a:t>aus</a:t>
            </a:r>
            <a:r>
              <a:rPr lang="en-GB" dirty="0" smtClean="0"/>
              <a:t> der </a:t>
            </a:r>
            <a:r>
              <a:rPr lang="en-GB" dirty="0" err="1" smtClean="0"/>
              <a:t>Schule</a:t>
            </a:r>
            <a:endParaRPr lang="en-GB" dirty="0"/>
          </a:p>
        </p:txBody>
      </p:sp>
      <p:pic>
        <p:nvPicPr>
          <p:cNvPr id="339972" name="Picture 4"/>
          <p:cNvPicPr>
            <a:picLocks noChangeAspect="1" noChangeArrowheads="1"/>
          </p:cNvPicPr>
          <p:nvPr/>
        </p:nvPicPr>
        <p:blipFill>
          <a:blip r:embed="rId3" cstate="print"/>
          <a:srcRect/>
          <a:stretch>
            <a:fillRect/>
          </a:stretch>
        </p:blipFill>
        <p:spPr bwMode="auto">
          <a:xfrm>
            <a:off x="3056620" y="1897847"/>
            <a:ext cx="5665068" cy="2871514"/>
          </a:xfrm>
          <a:prstGeom prst="rect">
            <a:avLst/>
          </a:prstGeom>
          <a:noFill/>
          <a:ln w="9525">
            <a:noFill/>
            <a:miter lim="800000"/>
            <a:headEnd/>
            <a:tailEnd/>
          </a:ln>
        </p:spPr>
      </p:pic>
      <p:pic>
        <p:nvPicPr>
          <p:cNvPr id="339973" name="Picture 5"/>
          <p:cNvPicPr>
            <a:picLocks noChangeAspect="1" noChangeArrowheads="1"/>
          </p:cNvPicPr>
          <p:nvPr/>
        </p:nvPicPr>
        <p:blipFill>
          <a:blip r:embed="rId4" cstate="print"/>
          <a:srcRect/>
          <a:stretch>
            <a:fillRect/>
          </a:stretch>
        </p:blipFill>
        <p:spPr bwMode="auto">
          <a:xfrm>
            <a:off x="1783849" y="5017628"/>
            <a:ext cx="8210610" cy="1182241"/>
          </a:xfrm>
          <a:prstGeom prst="rect">
            <a:avLst/>
          </a:prstGeom>
          <a:noFill/>
          <a:ln w="9525">
            <a:noFill/>
            <a:miter lim="800000"/>
            <a:headEnd/>
            <a:tailEnd/>
          </a:ln>
        </p:spPr>
      </p:pic>
      <p:sp>
        <p:nvSpPr>
          <p:cNvPr id="10" name="PoljeZBesedilom 9"/>
          <p:cNvSpPr txBox="1"/>
          <p:nvPr/>
        </p:nvSpPr>
        <p:spPr>
          <a:xfrm rot="19992674">
            <a:off x="7964272" y="3139172"/>
            <a:ext cx="2475753" cy="369332"/>
          </a:xfrm>
          <a:prstGeom prst="rect">
            <a:avLst/>
          </a:prstGeom>
          <a:noFill/>
        </p:spPr>
        <p:txBody>
          <a:bodyPr wrap="square" rtlCol="0">
            <a:spAutoFit/>
          </a:bodyPr>
          <a:lstStyle/>
          <a:p>
            <a:r>
              <a:rPr lang="sl-SI" dirty="0">
                <a:solidFill>
                  <a:srgbClr val="FF0000"/>
                </a:solidFill>
              </a:rPr>
              <a:t>standard </a:t>
            </a:r>
            <a:r>
              <a:rPr lang="sl-SI" dirty="0" err="1">
                <a:solidFill>
                  <a:srgbClr val="FF0000"/>
                </a:solidFill>
              </a:rPr>
              <a:t>elements</a:t>
            </a:r>
            <a:r>
              <a:rPr lang="sl-SI" dirty="0">
                <a:solidFill>
                  <a:srgbClr val="FF0000"/>
                </a:solidFill>
              </a:rPr>
              <a:t> used</a:t>
            </a:r>
            <a:endParaRPr lang="en-GB" dirty="0">
              <a:solidFill>
                <a:srgbClr val="FF0000"/>
              </a:solidFill>
            </a:endParaRPr>
          </a:p>
        </p:txBody>
      </p:sp>
      <p:sp>
        <p:nvSpPr>
          <p:cNvPr id="11" name="PoljeZBesedilom 10"/>
          <p:cNvSpPr txBox="1"/>
          <p:nvPr/>
        </p:nvSpPr>
        <p:spPr>
          <a:xfrm rot="19992674">
            <a:off x="8756583" y="4584694"/>
            <a:ext cx="2475753" cy="369332"/>
          </a:xfrm>
          <a:prstGeom prst="rect">
            <a:avLst/>
          </a:prstGeom>
          <a:noFill/>
        </p:spPr>
        <p:txBody>
          <a:bodyPr wrap="square" rtlCol="0">
            <a:spAutoFit/>
          </a:bodyPr>
          <a:lstStyle/>
          <a:p>
            <a:r>
              <a:rPr lang="sl-SI" dirty="0" err="1">
                <a:solidFill>
                  <a:srgbClr val="FF0000"/>
                </a:solidFill>
              </a:rPr>
              <a:t>recycled</a:t>
            </a:r>
            <a:r>
              <a:rPr lang="sl-SI" dirty="0">
                <a:solidFill>
                  <a:srgbClr val="FF0000"/>
                </a:solidFill>
              </a:rPr>
              <a:t> </a:t>
            </a:r>
            <a:r>
              <a:rPr lang="sl-SI" dirty="0" err="1">
                <a:solidFill>
                  <a:srgbClr val="FF0000"/>
                </a:solidFill>
              </a:rPr>
              <a:t>elements</a:t>
            </a:r>
            <a:r>
              <a:rPr lang="sl-SI" dirty="0">
                <a:solidFill>
                  <a:srgbClr val="FF0000"/>
                </a:solidFill>
              </a:rPr>
              <a:t> used</a:t>
            </a:r>
            <a:endParaRPr lang="en-GB" dirty="0">
              <a:solidFill>
                <a:srgbClr val="FF0000"/>
              </a:solidFill>
            </a:endParaRPr>
          </a:p>
        </p:txBody>
      </p:sp>
      <p:pic>
        <p:nvPicPr>
          <p:cNvPr id="7" name="Kép 6"/>
          <p:cNvPicPr>
            <a:picLocks noChangeAspect="1"/>
          </p:cNvPicPr>
          <p:nvPr/>
        </p:nvPicPr>
        <p:blipFill rotWithShape="1">
          <a:blip r:embed="rId5"/>
          <a:srcRect r="85412"/>
          <a:stretch/>
        </p:blipFill>
        <p:spPr>
          <a:xfrm>
            <a:off x="11582399" y="3723937"/>
            <a:ext cx="609601" cy="3134063"/>
          </a:xfrm>
          <a:prstGeom prst="rect">
            <a:avLst/>
          </a:prstGeom>
        </p:spPr>
      </p:pic>
    </p:spTree>
    <p:extLst>
      <p:ext uri="{BB962C8B-B14F-4D97-AF65-F5344CB8AC3E}">
        <p14:creationId xmlns:p14="http://schemas.microsoft.com/office/powerpoint/2010/main" val="34489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half" idx="1"/>
          </p:nvPr>
        </p:nvSpPr>
        <p:spPr>
          <a:xfrm>
            <a:off x="1171370" y="2009553"/>
            <a:ext cx="4823030" cy="4121372"/>
          </a:xfrm>
        </p:spPr>
        <p:txBody>
          <a:bodyPr/>
          <a:lstStyle/>
          <a:p>
            <a:r>
              <a:rPr lang="en-GB" dirty="0" err="1" smtClean="0"/>
              <a:t>Eine</a:t>
            </a:r>
            <a:r>
              <a:rPr lang="en-GB" dirty="0" smtClean="0"/>
              <a:t> </a:t>
            </a:r>
            <a:r>
              <a:rPr lang="en-GB" dirty="0" err="1" smtClean="0"/>
              <a:t>Sammlung</a:t>
            </a:r>
            <a:r>
              <a:rPr lang="en-GB" dirty="0" smtClean="0"/>
              <a:t> </a:t>
            </a:r>
            <a:r>
              <a:rPr lang="en-GB" dirty="0" err="1" smtClean="0"/>
              <a:t>traditioneller</a:t>
            </a:r>
            <a:r>
              <a:rPr lang="en-GB" dirty="0" smtClean="0"/>
              <a:t> </a:t>
            </a:r>
            <a:r>
              <a:rPr lang="en-GB" dirty="0" err="1" smtClean="0"/>
              <a:t>Rezepte</a:t>
            </a:r>
            <a:r>
              <a:rPr lang="en-GB" dirty="0" smtClean="0"/>
              <a:t> – </a:t>
            </a:r>
            <a:r>
              <a:rPr lang="en-GB" dirty="0" err="1" smtClean="0"/>
              <a:t>ein</a:t>
            </a:r>
            <a:r>
              <a:rPr lang="en-GB" dirty="0" smtClean="0"/>
              <a:t> </a:t>
            </a:r>
            <a:r>
              <a:rPr lang="en-GB" dirty="0" err="1" smtClean="0"/>
              <a:t>ethnographisch</a:t>
            </a:r>
            <a:r>
              <a:rPr lang="en-GB" dirty="0" smtClean="0"/>
              <a:t> </a:t>
            </a:r>
            <a:r>
              <a:rPr lang="en-GB" dirty="0" err="1" smtClean="0"/>
              <a:t>innovatives</a:t>
            </a:r>
            <a:r>
              <a:rPr lang="en-GB" dirty="0" smtClean="0"/>
              <a:t> </a:t>
            </a:r>
            <a:r>
              <a:rPr lang="en-GB" dirty="0" err="1" smtClean="0"/>
              <a:t>Projekt</a:t>
            </a:r>
            <a:r>
              <a:rPr lang="en-GB" dirty="0" smtClean="0"/>
              <a:t>: </a:t>
            </a:r>
            <a:r>
              <a:rPr lang="en-GB" dirty="0" err="1" smtClean="0"/>
              <a:t>z.B</a:t>
            </a:r>
            <a:r>
              <a:rPr lang="en-GB" dirty="0" smtClean="0"/>
              <a:t>. </a:t>
            </a:r>
            <a:r>
              <a:rPr lang="en-GB" dirty="0" err="1" smtClean="0"/>
              <a:t>zum</a:t>
            </a:r>
            <a:r>
              <a:rPr lang="en-GB" dirty="0" smtClean="0"/>
              <a:t> </a:t>
            </a:r>
            <a:r>
              <a:rPr lang="en-GB" dirty="0" err="1" smtClean="0"/>
              <a:t>Gugelhupf</a:t>
            </a:r>
            <a:r>
              <a:rPr lang="en-GB" dirty="0" smtClean="0"/>
              <a:t> (</a:t>
            </a:r>
            <a:r>
              <a:rPr lang="en-GB" dirty="0" err="1" smtClean="0"/>
              <a:t>Walnüsse</a:t>
            </a:r>
            <a:r>
              <a:rPr lang="en-GB" dirty="0" smtClean="0"/>
              <a:t>, </a:t>
            </a:r>
            <a:r>
              <a:rPr lang="en-GB" dirty="0" err="1" smtClean="0"/>
              <a:t>Weintrauben</a:t>
            </a:r>
            <a:r>
              <a:rPr lang="en-GB" dirty="0" smtClean="0"/>
              <a:t>, </a:t>
            </a:r>
            <a:r>
              <a:rPr lang="en-GB" dirty="0" err="1" smtClean="0"/>
              <a:t>Mohn</a:t>
            </a:r>
            <a:r>
              <a:rPr lang="en-GB" dirty="0" smtClean="0"/>
              <a:t>, </a:t>
            </a:r>
            <a:r>
              <a:rPr lang="en-GB" dirty="0" err="1" smtClean="0"/>
              <a:t>usw</a:t>
            </a:r>
            <a:r>
              <a:rPr lang="en-GB" dirty="0" smtClean="0"/>
              <a:t>.)</a:t>
            </a:r>
            <a:endParaRPr lang="en-GB" dirty="0"/>
          </a:p>
        </p:txBody>
      </p:sp>
      <p:sp>
        <p:nvSpPr>
          <p:cNvPr id="4" name="Ograda vsebine 3"/>
          <p:cNvSpPr>
            <a:spLocks noGrp="1"/>
          </p:cNvSpPr>
          <p:nvPr>
            <p:ph sz="half" idx="2"/>
          </p:nvPr>
        </p:nvSpPr>
        <p:spPr>
          <a:xfrm>
            <a:off x="6962274" y="2009553"/>
            <a:ext cx="4154906" cy="4121372"/>
          </a:xfrm>
        </p:spPr>
        <p:txBody>
          <a:bodyPr/>
          <a:lstStyle/>
          <a:p>
            <a:r>
              <a:rPr lang="en-GB" dirty="0" err="1" smtClean="0"/>
              <a:t>Ein</a:t>
            </a:r>
            <a:r>
              <a:rPr lang="en-GB" dirty="0" smtClean="0"/>
              <a:t> </a:t>
            </a:r>
            <a:r>
              <a:rPr lang="en-GB" dirty="0" err="1" smtClean="0"/>
              <a:t>Tiefkühlgugelhupf</a:t>
            </a:r>
            <a:r>
              <a:rPr lang="en-GB" dirty="0" smtClean="0"/>
              <a:t> </a:t>
            </a:r>
            <a:r>
              <a:rPr lang="en-GB" dirty="0" err="1" smtClean="0"/>
              <a:t>ist</a:t>
            </a:r>
            <a:r>
              <a:rPr lang="en-GB" dirty="0" smtClean="0"/>
              <a:t> ideal </a:t>
            </a:r>
            <a:r>
              <a:rPr lang="en-GB" dirty="0" err="1" smtClean="0"/>
              <a:t>für</a:t>
            </a:r>
            <a:r>
              <a:rPr lang="en-GB" dirty="0" smtClean="0"/>
              <a:t> den Export: </a:t>
            </a:r>
            <a:r>
              <a:rPr lang="en-GB" dirty="0" err="1" smtClean="0"/>
              <a:t>hier</a:t>
            </a:r>
            <a:r>
              <a:rPr lang="en-GB" dirty="0" smtClean="0"/>
              <a:t> </a:t>
            </a:r>
            <a:r>
              <a:rPr lang="en-GB" dirty="0" err="1" smtClean="0"/>
              <a:t>ein</a:t>
            </a:r>
            <a:r>
              <a:rPr lang="en-GB" dirty="0" smtClean="0"/>
              <a:t> </a:t>
            </a:r>
            <a:r>
              <a:rPr lang="en-GB" dirty="0" err="1" smtClean="0"/>
              <a:t>preisgekröntes</a:t>
            </a:r>
            <a:r>
              <a:rPr lang="en-GB" dirty="0" smtClean="0"/>
              <a:t> </a:t>
            </a:r>
            <a:r>
              <a:rPr lang="en-GB" dirty="0" err="1" smtClean="0"/>
              <a:t>Handelsprodukt</a:t>
            </a:r>
            <a:r>
              <a:rPr lang="en-GB" dirty="0" smtClean="0"/>
              <a:t> </a:t>
            </a:r>
            <a:endParaRPr lang="en-GB" dirty="0"/>
          </a:p>
        </p:txBody>
      </p:sp>
      <p:pic>
        <p:nvPicPr>
          <p:cNvPr id="54274" name="Picture 2"/>
          <p:cNvPicPr>
            <a:picLocks noChangeAspect="1" noChangeArrowheads="1"/>
          </p:cNvPicPr>
          <p:nvPr/>
        </p:nvPicPr>
        <p:blipFill>
          <a:blip r:embed="rId3"/>
          <a:srcRect/>
          <a:stretch>
            <a:fillRect/>
          </a:stretch>
        </p:blipFill>
        <p:spPr bwMode="auto">
          <a:xfrm>
            <a:off x="6358300" y="2957506"/>
            <a:ext cx="3990979" cy="3132816"/>
          </a:xfrm>
          <a:prstGeom prst="rect">
            <a:avLst/>
          </a:prstGeom>
          <a:noFill/>
          <a:ln w="9525">
            <a:noFill/>
            <a:miter lim="800000"/>
            <a:headEnd/>
            <a:tailEnd/>
          </a:ln>
        </p:spPr>
      </p:pic>
      <p:pic>
        <p:nvPicPr>
          <p:cNvPr id="54275" name="Picture 3"/>
          <p:cNvPicPr>
            <a:picLocks noChangeAspect="1" noChangeArrowheads="1"/>
          </p:cNvPicPr>
          <p:nvPr/>
        </p:nvPicPr>
        <p:blipFill>
          <a:blip r:embed="rId4"/>
          <a:srcRect/>
          <a:stretch>
            <a:fillRect/>
          </a:stretch>
        </p:blipFill>
        <p:spPr bwMode="auto">
          <a:xfrm>
            <a:off x="1360967" y="3429000"/>
            <a:ext cx="3295429" cy="2533880"/>
          </a:xfrm>
          <a:prstGeom prst="rect">
            <a:avLst/>
          </a:prstGeom>
          <a:noFill/>
          <a:ln w="9525">
            <a:noFill/>
            <a:miter lim="800000"/>
            <a:headEnd/>
            <a:tailEnd/>
          </a:ln>
        </p:spPr>
      </p:pic>
      <p:sp>
        <p:nvSpPr>
          <p:cNvPr id="8" name="Naslov 1"/>
          <p:cNvSpPr>
            <a:spLocks noGrp="1"/>
          </p:cNvSpPr>
          <p:nvPr>
            <p:ph type="title"/>
          </p:nvPr>
        </p:nvSpPr>
        <p:spPr>
          <a:xfrm>
            <a:off x="1171370" y="434669"/>
            <a:ext cx="9945809" cy="1214912"/>
          </a:xfrm>
        </p:spPr>
        <p:txBody>
          <a:bodyPr>
            <a:normAutofit/>
          </a:bodyPr>
          <a:lstStyle/>
          <a:p>
            <a:r>
              <a:rPr lang="en-GB" dirty="0" err="1" smtClean="0"/>
              <a:t>Beispiele</a:t>
            </a:r>
            <a:r>
              <a:rPr lang="en-GB" dirty="0" smtClean="0"/>
              <a:t> </a:t>
            </a:r>
            <a:r>
              <a:rPr lang="en-GB" dirty="0" err="1" smtClean="0"/>
              <a:t>aus</a:t>
            </a:r>
            <a:r>
              <a:rPr lang="en-GB" dirty="0" smtClean="0"/>
              <a:t> der </a:t>
            </a:r>
            <a:r>
              <a:rPr lang="en-GB" dirty="0" err="1" smtClean="0"/>
              <a:t>Schule</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endParaRPr lang="en-GB" dirty="0"/>
          </a:p>
        </p:txBody>
      </p:sp>
      <p:sp>
        <p:nvSpPr>
          <p:cNvPr id="4" name="Ograda vsebine 3"/>
          <p:cNvSpPr>
            <a:spLocks noGrp="1"/>
          </p:cNvSpPr>
          <p:nvPr>
            <p:ph sz="half" idx="2"/>
          </p:nvPr>
        </p:nvSpPr>
        <p:spPr/>
        <p:txBody>
          <a:bodyPr/>
          <a:lstStyle/>
          <a:p>
            <a:endParaRPr lang="en-GB" dirty="0"/>
          </a:p>
        </p:txBody>
      </p:sp>
      <p:grpSp>
        <p:nvGrpSpPr>
          <p:cNvPr id="7" name="Skupina 6"/>
          <p:cNvGrpSpPr/>
          <p:nvPr/>
        </p:nvGrpSpPr>
        <p:grpSpPr>
          <a:xfrm>
            <a:off x="0" y="1"/>
            <a:ext cx="12200814" cy="6858000"/>
            <a:chOff x="0" y="1"/>
            <a:chExt cx="12200814" cy="6858000"/>
          </a:xfrm>
        </p:grpSpPr>
        <p:pic>
          <p:nvPicPr>
            <p:cNvPr id="1026" name="Picture 2"/>
            <p:cNvPicPr>
              <a:picLocks noChangeAspect="1" noChangeArrowheads="1"/>
            </p:cNvPicPr>
            <p:nvPr/>
          </p:nvPicPr>
          <p:blipFill>
            <a:blip r:embed="rId2"/>
            <a:srcRect t="14272"/>
            <a:stretch>
              <a:fillRect/>
            </a:stretch>
          </p:blipFill>
          <p:spPr bwMode="auto">
            <a:xfrm>
              <a:off x="0" y="1"/>
              <a:ext cx="12192000" cy="68580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9028112" y="952500"/>
              <a:ext cx="3172702" cy="639763"/>
            </a:xfrm>
            <a:prstGeom prst="rect">
              <a:avLst/>
            </a:prstGeom>
            <a:noFill/>
            <a:ln w="9525">
              <a:noFill/>
              <a:miter lim="800000"/>
              <a:headEnd/>
              <a:tailEnd/>
            </a:ln>
          </p:spPr>
        </p:pic>
      </p:grpSp>
      <p:sp>
        <p:nvSpPr>
          <p:cNvPr id="3" name="Textfeld 2"/>
          <p:cNvSpPr txBox="1"/>
          <p:nvPr/>
        </p:nvSpPr>
        <p:spPr>
          <a:xfrm>
            <a:off x="2177143" y="802372"/>
            <a:ext cx="612865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AT" b="1" dirty="0" smtClean="0"/>
              <a:t>Ist es etwa eine Pizza? Nein, es ist ein Gugelhupf: der Papst überreicht Melania Trump eine Köstlichkeit zum Nachdenken</a:t>
            </a:r>
            <a:endParaRPr lang="de-AT"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C:\Users\Borut\Pictures\20130930\250920131001.jpg"/>
          <p:cNvPicPr>
            <a:picLocks noChangeAspect="1" noChangeArrowheads="1"/>
          </p:cNvPicPr>
          <p:nvPr/>
        </p:nvPicPr>
        <p:blipFill>
          <a:blip r:embed="rId3" cstate="print"/>
          <a:srcRect l="14996" b="14625"/>
          <a:stretch>
            <a:fillRect/>
          </a:stretch>
        </p:blipFill>
        <p:spPr bwMode="auto">
          <a:xfrm>
            <a:off x="8229600" y="4109862"/>
            <a:ext cx="2816838" cy="2121865"/>
          </a:xfrm>
          <a:prstGeom prst="rect">
            <a:avLst/>
          </a:prstGeom>
          <a:noFill/>
        </p:spPr>
      </p:pic>
      <p:pic>
        <p:nvPicPr>
          <p:cNvPr id="50178" name="Picture 2" descr="C:\Users\Borut\Pictures\20130930\25092013998.jpg"/>
          <p:cNvPicPr>
            <a:picLocks noChangeAspect="1" noChangeArrowheads="1"/>
          </p:cNvPicPr>
          <p:nvPr/>
        </p:nvPicPr>
        <p:blipFill>
          <a:blip r:embed="rId4" cstate="print"/>
          <a:srcRect l="14240" r="20008" b="3858"/>
          <a:stretch>
            <a:fillRect/>
          </a:stretch>
        </p:blipFill>
        <p:spPr bwMode="auto">
          <a:xfrm>
            <a:off x="1181963" y="1925932"/>
            <a:ext cx="3926357" cy="4305795"/>
          </a:xfrm>
          <a:prstGeom prst="rect">
            <a:avLst/>
          </a:prstGeom>
          <a:noFill/>
        </p:spPr>
      </p:pic>
      <p:pic>
        <p:nvPicPr>
          <p:cNvPr id="50179" name="Picture 3" descr="C:\Users\Borut\Pictures\20130930\250920131000.jpg"/>
          <p:cNvPicPr>
            <a:picLocks noChangeAspect="1" noChangeArrowheads="1"/>
          </p:cNvPicPr>
          <p:nvPr/>
        </p:nvPicPr>
        <p:blipFill>
          <a:blip r:embed="rId5" cstate="print"/>
          <a:srcRect l="14240" t="20777" r="38465" b="8472"/>
          <a:stretch>
            <a:fillRect/>
          </a:stretch>
        </p:blipFill>
        <p:spPr bwMode="auto">
          <a:xfrm>
            <a:off x="9272337" y="1925932"/>
            <a:ext cx="1774101" cy="1990455"/>
          </a:xfrm>
          <a:prstGeom prst="rect">
            <a:avLst/>
          </a:prstGeom>
          <a:noFill/>
        </p:spPr>
      </p:pic>
      <p:sp>
        <p:nvSpPr>
          <p:cNvPr id="8" name="Naslov 1"/>
          <p:cNvSpPr txBox="1">
            <a:spLocks/>
          </p:cNvSpPr>
          <p:nvPr/>
        </p:nvSpPr>
        <p:spPr bwMode="auto">
          <a:xfrm>
            <a:off x="1181962" y="176464"/>
            <a:ext cx="10047511" cy="152265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defTabSz="914400" eaLnBrk="0" fontAlgn="base" hangingPunct="0">
              <a:spcBef>
                <a:spcPct val="0"/>
              </a:spcBef>
              <a:spcAft>
                <a:spcPct val="0"/>
              </a:spcAft>
              <a:defRPr/>
            </a:pPr>
            <a:r>
              <a:rPr lang="en-GB" sz="3600" spc="-50" dirty="0" smtClean="0">
                <a:solidFill>
                  <a:schemeClr val="tx1">
                    <a:lumMod val="75000"/>
                    <a:lumOff val="25000"/>
                  </a:schemeClr>
                </a:solidFill>
                <a:latin typeface="+mj-lt"/>
                <a:ea typeface="+mj-ea"/>
                <a:cs typeface="+mj-cs"/>
              </a:rPr>
              <a:t>3 in 1 – </a:t>
            </a:r>
            <a:r>
              <a:rPr lang="en-GB" sz="3600" spc="-50" dirty="0" err="1" smtClean="0">
                <a:solidFill>
                  <a:schemeClr val="tx1">
                    <a:lumMod val="75000"/>
                    <a:lumOff val="25000"/>
                  </a:schemeClr>
                </a:solidFill>
                <a:latin typeface="+mj-lt"/>
                <a:ea typeface="+mj-ea"/>
                <a:cs typeface="+mj-cs"/>
              </a:rPr>
              <a:t>Beispiel</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einer</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Lehreridee</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für</a:t>
            </a:r>
            <a:r>
              <a:rPr lang="en-GB" sz="3600" spc="-50" dirty="0" smtClean="0">
                <a:solidFill>
                  <a:schemeClr val="tx1">
                    <a:lumMod val="75000"/>
                    <a:lumOff val="25000"/>
                  </a:schemeClr>
                </a:solidFill>
                <a:latin typeface="+mj-lt"/>
                <a:ea typeface="+mj-ea"/>
                <a:cs typeface="+mj-cs"/>
              </a:rPr>
              <a:t> 3 </a:t>
            </a:r>
            <a:r>
              <a:rPr lang="en-GB" sz="3600" spc="-50" dirty="0" err="1" smtClean="0">
                <a:solidFill>
                  <a:schemeClr val="tx1">
                    <a:lumMod val="75000"/>
                    <a:lumOff val="25000"/>
                  </a:schemeClr>
                </a:solidFill>
                <a:latin typeface="+mj-lt"/>
                <a:ea typeface="+mj-ea"/>
                <a:cs typeface="+mj-cs"/>
              </a:rPr>
              <a:t>Produkte</a:t>
            </a:r>
            <a:r>
              <a:rPr lang="en-GB" sz="3600" spc="-50" dirty="0" smtClean="0">
                <a:solidFill>
                  <a:schemeClr val="tx1">
                    <a:lumMod val="75000"/>
                    <a:lumOff val="25000"/>
                  </a:schemeClr>
                </a:solidFill>
                <a:latin typeface="+mj-lt"/>
                <a:ea typeface="+mj-ea"/>
                <a:cs typeface="+mj-cs"/>
              </a:rPr>
              <a:t> in </a:t>
            </a:r>
            <a:r>
              <a:rPr lang="en-GB" sz="3600" spc="-50" dirty="0" err="1" smtClean="0">
                <a:solidFill>
                  <a:schemeClr val="tx1">
                    <a:lumMod val="75000"/>
                    <a:lumOff val="25000"/>
                  </a:schemeClr>
                </a:solidFill>
                <a:latin typeface="+mj-lt"/>
                <a:ea typeface="+mj-ea"/>
                <a:cs typeface="+mj-cs"/>
              </a:rPr>
              <a:t>einem</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Kindersitz</a:t>
            </a:r>
            <a:r>
              <a:rPr lang="en-GB" sz="3600" spc="-50" dirty="0" smtClean="0">
                <a:solidFill>
                  <a:schemeClr val="tx1">
                    <a:lumMod val="75000"/>
                    <a:lumOff val="25000"/>
                  </a:schemeClr>
                </a:solidFill>
                <a:latin typeface="+mj-lt"/>
                <a:ea typeface="+mj-ea"/>
                <a:cs typeface="+mj-cs"/>
              </a:rPr>
              <a:t> – </a:t>
            </a:r>
            <a:r>
              <a:rPr lang="en-GB" sz="3600" spc="-50" dirty="0" err="1" smtClean="0">
                <a:solidFill>
                  <a:schemeClr val="tx1">
                    <a:lumMod val="75000"/>
                    <a:lumOff val="25000"/>
                  </a:schemeClr>
                </a:solidFill>
                <a:latin typeface="+mj-lt"/>
                <a:ea typeface="+mj-ea"/>
                <a:cs typeface="+mj-cs"/>
              </a:rPr>
              <a:t>Sitz</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fürs</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Fahrrad</a:t>
            </a:r>
            <a:r>
              <a:rPr lang="en-GB" sz="3600" spc="-50" dirty="0" smtClean="0">
                <a:solidFill>
                  <a:schemeClr val="tx1">
                    <a:lumMod val="75000"/>
                    <a:lumOff val="25000"/>
                  </a:schemeClr>
                </a:solidFill>
                <a:latin typeface="+mj-lt"/>
                <a:ea typeface="+mj-ea"/>
                <a:cs typeface="+mj-cs"/>
              </a:rPr>
              <a:t> </a:t>
            </a:r>
            <a:r>
              <a:rPr lang="en-GB" sz="3600" spc="-50" dirty="0" err="1" smtClean="0">
                <a:solidFill>
                  <a:schemeClr val="tx1">
                    <a:lumMod val="75000"/>
                    <a:lumOff val="25000"/>
                  </a:schemeClr>
                </a:solidFill>
                <a:latin typeface="+mj-lt"/>
                <a:ea typeface="+mj-ea"/>
                <a:cs typeface="+mj-cs"/>
              </a:rPr>
              <a:t>hinten</a:t>
            </a:r>
            <a:r>
              <a:rPr lang="en-GB" sz="3600" spc="-50" dirty="0" smtClean="0">
                <a:solidFill>
                  <a:schemeClr val="tx1">
                    <a:lumMod val="75000"/>
                    <a:lumOff val="25000"/>
                  </a:schemeClr>
                </a:solidFill>
                <a:latin typeface="+mj-lt"/>
                <a:ea typeface="+mj-ea"/>
                <a:cs typeface="+mj-cs"/>
              </a:rPr>
              <a:t> - </a:t>
            </a:r>
            <a:r>
              <a:rPr lang="en-GB" sz="3600" spc="-50" dirty="0" err="1" smtClean="0">
                <a:solidFill>
                  <a:schemeClr val="tx1">
                    <a:lumMod val="75000"/>
                    <a:lumOff val="25000"/>
                  </a:schemeClr>
                </a:solidFill>
                <a:latin typeface="+mj-lt"/>
                <a:ea typeface="+mj-ea"/>
                <a:cs typeface="+mj-cs"/>
              </a:rPr>
              <a:t>Fahrradanhänger</a:t>
            </a:r>
            <a:endParaRPr lang="en-GB" sz="3600" spc="-50" dirty="0">
              <a:solidFill>
                <a:schemeClr val="tx1">
                  <a:lumMod val="75000"/>
                  <a:lumOff val="25000"/>
                </a:schemeClr>
              </a:solidFill>
              <a:latin typeface="+mj-lt"/>
              <a:ea typeface="+mj-ea"/>
              <a:cs typeface="+mj-cs"/>
            </a:endParaRPr>
          </a:p>
        </p:txBody>
      </p:sp>
      <p:pic>
        <p:nvPicPr>
          <p:cNvPr id="7" name="Kép 6"/>
          <p:cNvPicPr>
            <a:picLocks noChangeAspect="1"/>
          </p:cNvPicPr>
          <p:nvPr/>
        </p:nvPicPr>
        <p:blipFill rotWithShape="1">
          <a:blip r:embed="rId6"/>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81489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3" name="Ograda vsebine 2"/>
          <p:cNvSpPr>
            <a:spLocks noGrp="1"/>
          </p:cNvSpPr>
          <p:nvPr>
            <p:ph idx="1"/>
          </p:nvPr>
        </p:nvSpPr>
        <p:spPr>
          <a:xfrm>
            <a:off x="261257" y="1825171"/>
            <a:ext cx="6444343" cy="3198385"/>
          </a:xfrm>
        </p:spPr>
        <p:txBody>
          <a:bodyPr>
            <a:normAutofit/>
          </a:bodyPr>
          <a:lstStyle/>
          <a:p>
            <a:r>
              <a:rPr lang="de-AT" dirty="0"/>
              <a:t>Idee von Benutzern - Unzufriedenheit + Kreativität</a:t>
            </a:r>
            <a:endParaRPr lang="en-GB" dirty="0" smtClean="0"/>
          </a:p>
          <a:p>
            <a:r>
              <a:rPr lang="en-GB" dirty="0" smtClean="0">
                <a:solidFill>
                  <a:schemeClr val="tx1"/>
                </a:solidFill>
              </a:rPr>
              <a:t>65% des </a:t>
            </a:r>
            <a:r>
              <a:rPr lang="en-GB" dirty="0" err="1" smtClean="0">
                <a:solidFill>
                  <a:schemeClr val="tx1"/>
                </a:solidFill>
              </a:rPr>
              <a:t>Marktanteils</a:t>
            </a:r>
            <a:r>
              <a:rPr lang="en-GB" dirty="0" smtClean="0">
                <a:solidFill>
                  <a:schemeClr val="tx1"/>
                </a:solidFill>
              </a:rPr>
              <a:t> von </a:t>
            </a:r>
            <a:r>
              <a:rPr lang="en-GB" dirty="0" err="1" smtClean="0">
                <a:solidFill>
                  <a:schemeClr val="tx1"/>
                </a:solidFill>
              </a:rPr>
              <a:t>Fahrrädern</a:t>
            </a:r>
            <a:r>
              <a:rPr lang="en-GB" dirty="0" smtClean="0">
                <a:solidFill>
                  <a:schemeClr val="tx1"/>
                </a:solidFill>
              </a:rPr>
              <a:t> </a:t>
            </a:r>
            <a:r>
              <a:rPr lang="en-GB" dirty="0" err="1" smtClean="0">
                <a:solidFill>
                  <a:schemeClr val="tx1"/>
                </a:solidFill>
              </a:rPr>
              <a:t>entfällt</a:t>
            </a:r>
            <a:r>
              <a:rPr lang="en-GB" dirty="0" smtClean="0">
                <a:solidFill>
                  <a:schemeClr val="tx1"/>
                </a:solidFill>
              </a:rPr>
              <a:t> auf Mountain Bikes</a:t>
            </a:r>
          </a:p>
          <a:p>
            <a:r>
              <a:rPr lang="en-GB" dirty="0" smtClean="0">
                <a:solidFill>
                  <a:schemeClr val="tx1"/>
                </a:solidFill>
              </a:rPr>
              <a:t>58 </a:t>
            </a:r>
            <a:r>
              <a:rPr lang="en-GB" dirty="0" err="1" smtClean="0">
                <a:solidFill>
                  <a:schemeClr val="tx1"/>
                </a:solidFill>
              </a:rPr>
              <a:t>Billionen</a:t>
            </a:r>
            <a:r>
              <a:rPr lang="en-GB" dirty="0" smtClean="0">
                <a:solidFill>
                  <a:schemeClr val="tx1"/>
                </a:solidFill>
              </a:rPr>
              <a:t> Dollar</a:t>
            </a:r>
          </a:p>
          <a:p>
            <a:r>
              <a:rPr lang="en-GB" dirty="0" err="1" smtClean="0">
                <a:solidFill>
                  <a:schemeClr val="tx1"/>
                </a:solidFill>
              </a:rPr>
              <a:t>Komplett</a:t>
            </a:r>
            <a:r>
              <a:rPr lang="en-GB" dirty="0" smtClean="0">
                <a:solidFill>
                  <a:schemeClr val="tx1"/>
                </a:solidFill>
              </a:rPr>
              <a:t> von </a:t>
            </a:r>
            <a:r>
              <a:rPr lang="en-GB" dirty="0" err="1" smtClean="0">
                <a:solidFill>
                  <a:schemeClr val="tx1"/>
                </a:solidFill>
              </a:rPr>
              <a:t>Benutzern</a:t>
            </a:r>
            <a:r>
              <a:rPr lang="en-GB" dirty="0" smtClean="0">
                <a:solidFill>
                  <a:schemeClr val="tx1"/>
                </a:solidFill>
              </a:rPr>
              <a:t> </a:t>
            </a:r>
            <a:r>
              <a:rPr lang="en-GB" dirty="0" err="1" smtClean="0">
                <a:solidFill>
                  <a:schemeClr val="tx1"/>
                </a:solidFill>
              </a:rPr>
              <a:t>entwickelt</a:t>
            </a:r>
            <a:endParaRPr lang="en-GB" dirty="0" smtClean="0">
              <a:solidFill>
                <a:schemeClr val="tx1"/>
              </a:solidFill>
            </a:endParaRPr>
          </a:p>
          <a:p>
            <a:r>
              <a:rPr lang="de-AT" dirty="0" smtClean="0"/>
              <a:t>Viele </a:t>
            </a:r>
            <a:r>
              <a:rPr lang="de-AT" dirty="0"/>
              <a:t>bahnbrechende Innovationen kommen NICHT </a:t>
            </a:r>
            <a:r>
              <a:rPr lang="de-AT" dirty="0" smtClean="0"/>
              <a:t>aus </a:t>
            </a:r>
            <a:r>
              <a:rPr lang="de-AT" dirty="0"/>
              <a:t>großen Unternehmen</a:t>
            </a:r>
            <a:endParaRPr lang="en-GB" dirty="0"/>
          </a:p>
        </p:txBody>
      </p:sp>
      <p:sp>
        <p:nvSpPr>
          <p:cNvPr id="2" name="Naslov 1"/>
          <p:cNvSpPr>
            <a:spLocks noGrp="1"/>
          </p:cNvSpPr>
          <p:nvPr>
            <p:ph type="title"/>
          </p:nvPr>
        </p:nvSpPr>
        <p:spPr>
          <a:xfrm>
            <a:off x="1115233" y="266442"/>
            <a:ext cx="10097250" cy="1432035"/>
          </a:xfrm>
        </p:spPr>
        <p:txBody>
          <a:bodyPr>
            <a:noAutofit/>
          </a:bodyPr>
          <a:lstStyle/>
          <a:p>
            <a:r>
              <a:rPr lang="en-GB" dirty="0" err="1" smtClean="0"/>
              <a:t>Inspirierendes</a:t>
            </a:r>
            <a:r>
              <a:rPr lang="en-GB" dirty="0" smtClean="0"/>
              <a:t> </a:t>
            </a:r>
            <a:r>
              <a:rPr lang="en-GB" dirty="0" err="1" smtClean="0"/>
              <a:t>Beispiel</a:t>
            </a:r>
            <a:r>
              <a:rPr lang="en-GB" dirty="0" smtClean="0"/>
              <a:t> – </a:t>
            </a:r>
            <a:r>
              <a:rPr lang="en-GB" dirty="0" err="1" smtClean="0"/>
              <a:t>Entwicklung</a:t>
            </a:r>
            <a:r>
              <a:rPr lang="en-GB" dirty="0" smtClean="0"/>
              <a:t> des Mountain Bikes</a:t>
            </a:r>
            <a:r>
              <a:rPr lang="sl-SI" dirty="0" smtClean="0"/>
              <a:t> </a:t>
            </a:r>
            <a:r>
              <a:rPr lang="en-GB" dirty="0" smtClean="0"/>
              <a:t>&amp;</a:t>
            </a:r>
            <a:r>
              <a:rPr lang="sl-SI" dirty="0" smtClean="0"/>
              <a:t> </a:t>
            </a:r>
            <a:r>
              <a:rPr lang="de-AT" dirty="0" smtClean="0"/>
              <a:t>und P</a:t>
            </a:r>
            <a:r>
              <a:rPr lang="en-GB" dirty="0" err="1" smtClean="0"/>
              <a:t>rototyping</a:t>
            </a:r>
            <a:endParaRPr lang="en-GB" dirty="0"/>
          </a:p>
        </p:txBody>
      </p:sp>
      <p:pic>
        <p:nvPicPr>
          <p:cNvPr id="683010" name="Picture 2" descr="http://www.edupics.com/coloring-page-mountain-bike-dl7064.jpg"/>
          <p:cNvPicPr>
            <a:picLocks noChangeAspect="1" noChangeArrowheads="1"/>
          </p:cNvPicPr>
          <p:nvPr/>
        </p:nvPicPr>
        <p:blipFill>
          <a:blip r:embed="rId4" cstate="screen"/>
          <a:srcRect/>
          <a:stretch>
            <a:fillRect/>
          </a:stretch>
        </p:blipFill>
        <p:spPr bwMode="auto">
          <a:xfrm>
            <a:off x="1115234" y="4557486"/>
            <a:ext cx="1623892" cy="2300514"/>
          </a:xfrm>
          <a:prstGeom prst="rect">
            <a:avLst/>
          </a:prstGeom>
          <a:noFill/>
        </p:spPr>
      </p:pic>
      <p:pic>
        <p:nvPicPr>
          <p:cNvPr id="6" name="Picture 2" descr="Rezultat iskanja slik za cycle mechanical garage kids"/>
          <p:cNvPicPr>
            <a:picLocks noChangeAspect="1" noChangeArrowheads="1"/>
          </p:cNvPicPr>
          <p:nvPr/>
        </p:nvPicPr>
        <p:blipFill>
          <a:blip r:embed="rId5" cstate="print"/>
          <a:srcRect/>
          <a:stretch>
            <a:fillRect/>
          </a:stretch>
        </p:blipFill>
        <p:spPr bwMode="auto">
          <a:xfrm>
            <a:off x="6849980" y="2951814"/>
            <a:ext cx="5342020" cy="3906186"/>
          </a:xfrm>
          <a:prstGeom prst="rect">
            <a:avLst/>
          </a:prstGeom>
          <a:noFill/>
        </p:spPr>
      </p:pic>
    </p:spTree>
    <p:extLst>
      <p:ext uri="{BB962C8B-B14F-4D97-AF65-F5344CB8AC3E}">
        <p14:creationId xmlns:p14="http://schemas.microsoft.com/office/powerpoint/2010/main" val="334145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83010"/>
                                        </p:tgtEl>
                                      </p:cBhvr>
                                    </p:animEffect>
                                    <p:set>
                                      <p:cBhvr>
                                        <p:cTn id="7" dur="1" fill="hold">
                                          <p:stCondLst>
                                            <p:cond delay="1999"/>
                                          </p:stCondLst>
                                        </p:cTn>
                                        <p:tgtEl>
                                          <p:spTgt spid="68301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04108" y="286603"/>
            <a:ext cx="10058400" cy="1450757"/>
          </a:xfrm>
        </p:spPr>
        <p:txBody>
          <a:bodyPr/>
          <a:lstStyle/>
          <a:p>
            <a:r>
              <a:rPr lang="en-GB" dirty="0" err="1" smtClean="0"/>
              <a:t>Unterstüzende</a:t>
            </a:r>
            <a:r>
              <a:rPr lang="en-GB" dirty="0" smtClean="0"/>
              <a:t> </a:t>
            </a:r>
            <a:r>
              <a:rPr lang="en-GB" dirty="0" err="1" smtClean="0"/>
              <a:t>Organisationen</a:t>
            </a:r>
            <a:r>
              <a:rPr lang="en-GB" dirty="0" smtClean="0"/>
              <a:t> in </a:t>
            </a:r>
            <a:r>
              <a:rPr lang="en-GB" dirty="0" err="1" smtClean="0"/>
              <a:t>Slowenien</a:t>
            </a:r>
            <a:r>
              <a:rPr lang="en-GB" dirty="0" smtClean="0"/>
              <a:t> </a:t>
            </a:r>
            <a:endParaRPr lang="en-GB" dirty="0"/>
          </a:p>
        </p:txBody>
      </p:sp>
      <p:sp>
        <p:nvSpPr>
          <p:cNvPr id="3" name="Ograda vsebine 2"/>
          <p:cNvSpPr>
            <a:spLocks noGrp="1"/>
          </p:cNvSpPr>
          <p:nvPr>
            <p:ph idx="1"/>
          </p:nvPr>
        </p:nvSpPr>
        <p:spPr>
          <a:xfrm>
            <a:off x="1097280" y="1845734"/>
            <a:ext cx="7221400" cy="1621453"/>
          </a:xfrm>
        </p:spPr>
        <p:txBody>
          <a:bodyPr>
            <a:noAutofit/>
          </a:body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Spezialisierte</a:t>
            </a:r>
            <a:r>
              <a:rPr lang="en-GB" dirty="0" smtClean="0"/>
              <a:t> </a:t>
            </a:r>
            <a:r>
              <a:rPr lang="en-GB" dirty="0" err="1" smtClean="0"/>
              <a:t>Firmen</a:t>
            </a:r>
            <a:r>
              <a:rPr lang="en-GB" dirty="0" smtClean="0"/>
              <a:t> (Designer, </a:t>
            </a:r>
            <a:r>
              <a:rPr lang="en-GB" dirty="0" err="1" smtClean="0"/>
              <a:t>Mechatroniker</a:t>
            </a:r>
            <a:r>
              <a:rPr lang="en-GB" dirty="0" smtClean="0"/>
              <a:t>, </a:t>
            </a:r>
            <a:r>
              <a:rPr lang="en-GB" dirty="0" err="1" smtClean="0"/>
              <a:t>Materialien</a:t>
            </a:r>
            <a:r>
              <a:rPr lang="en-GB" dirty="0" smtClean="0"/>
              <a:t>, </a:t>
            </a:r>
            <a:r>
              <a:rPr lang="en-GB" dirty="0" err="1" smtClean="0"/>
              <a:t>Simulationen</a:t>
            </a:r>
            <a:r>
              <a:rPr lang="en-GB" dirty="0" smtClean="0"/>
              <a:t> </a:t>
            </a:r>
            <a:r>
              <a:rPr lang="en-GB" dirty="0" err="1" smtClean="0"/>
              <a:t>usw</a:t>
            </a:r>
            <a:r>
              <a:rPr lang="en-GB" dirty="0" smtClean="0"/>
              <a:t>.)</a:t>
            </a:r>
          </a:p>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Oft </a:t>
            </a:r>
            <a:r>
              <a:rPr lang="en-GB" dirty="0" err="1" smtClean="0"/>
              <a:t>bereit</a:t>
            </a:r>
            <a:r>
              <a:rPr lang="en-GB" dirty="0" smtClean="0"/>
              <a:t>, </a:t>
            </a:r>
            <a:r>
              <a:rPr lang="en-GB" dirty="0" err="1" smtClean="0"/>
              <a:t>junge</a:t>
            </a:r>
            <a:r>
              <a:rPr lang="en-GB" dirty="0" smtClean="0"/>
              <a:t> </a:t>
            </a:r>
            <a:r>
              <a:rPr lang="en-GB" dirty="0" err="1" smtClean="0"/>
              <a:t>Leute</a:t>
            </a:r>
            <a:r>
              <a:rPr lang="en-GB" dirty="0" smtClean="0"/>
              <a:t> gratis </a:t>
            </a:r>
            <a:r>
              <a:rPr lang="en-GB" dirty="0" err="1" smtClean="0"/>
              <a:t>zu</a:t>
            </a:r>
            <a:r>
              <a:rPr lang="en-GB" dirty="0" smtClean="0"/>
              <a:t> </a:t>
            </a:r>
            <a:r>
              <a:rPr lang="en-GB" dirty="0" err="1" smtClean="0"/>
              <a:t>unterstützen</a:t>
            </a:r>
            <a:endParaRPr lang="en-GB" dirty="0" smtClean="0"/>
          </a:p>
          <a:p>
            <a:pPr marL="270000" indent="-270000">
              <a:lnSpc>
                <a:spcPct val="100000"/>
              </a:lnSpc>
              <a:spcBef>
                <a:spcPts val="600"/>
              </a:spcBef>
              <a:spcAft>
                <a:spcPts val="0"/>
              </a:spcAft>
              <a:buClr>
                <a:schemeClr val="tx1"/>
              </a:buClr>
              <a:buFont typeface="Arial" panose="020B0604020202020204" pitchFamily="34" charset="0"/>
              <a:buChar char="•"/>
            </a:pPr>
            <a:r>
              <a:rPr lang="en-GB" dirty="0" err="1" smtClean="0"/>
              <a:t>Beispiel</a:t>
            </a:r>
            <a:r>
              <a:rPr lang="en-GB" dirty="0" smtClean="0"/>
              <a:t>: D. </a:t>
            </a:r>
            <a:r>
              <a:rPr lang="en-GB" dirty="0" err="1" smtClean="0"/>
              <a:t>Zabovnik</a:t>
            </a:r>
            <a:endParaRPr lang="en-GB" dirty="0"/>
          </a:p>
        </p:txBody>
      </p:sp>
      <p:pic>
        <p:nvPicPr>
          <p:cNvPr id="2593795" name="Picture 3"/>
          <p:cNvPicPr>
            <a:picLocks noChangeAspect="1" noChangeArrowheads="1"/>
          </p:cNvPicPr>
          <p:nvPr/>
        </p:nvPicPr>
        <p:blipFill>
          <a:blip r:embed="rId3" cstate="print"/>
          <a:srcRect/>
          <a:stretch>
            <a:fillRect/>
          </a:stretch>
        </p:blipFill>
        <p:spPr bwMode="auto">
          <a:xfrm>
            <a:off x="8566484" y="1845734"/>
            <a:ext cx="2294021" cy="1688561"/>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7" name="Ograda vsebine 2"/>
          <p:cNvSpPr txBox="1">
            <a:spLocks/>
          </p:cNvSpPr>
          <p:nvPr/>
        </p:nvSpPr>
        <p:spPr>
          <a:xfrm>
            <a:off x="1097280" y="3728489"/>
            <a:ext cx="9939688" cy="262747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0000" indent="-270000">
              <a:lnSpc>
                <a:spcPct val="100000"/>
              </a:lnSpc>
              <a:spcBef>
                <a:spcPts val="600"/>
              </a:spcBef>
              <a:spcAft>
                <a:spcPts val="0"/>
              </a:spcAft>
              <a:buClr>
                <a:schemeClr val="tx1"/>
              </a:buClr>
              <a:buFont typeface="Arial" panose="020B0604020202020204" pitchFamily="34" charset="0"/>
              <a:buChar char="•"/>
            </a:pPr>
            <a:r>
              <a:rPr lang="en-GB" dirty="0" smtClean="0"/>
              <a:t>http://www.imamidejo.si/Storitve/Spisek-storitev - </a:t>
            </a:r>
            <a:r>
              <a:rPr lang="en-GB" dirty="0" err="1" smtClean="0"/>
              <a:t>zahlreiche</a:t>
            </a:r>
            <a:r>
              <a:rPr lang="en-GB" dirty="0" smtClean="0"/>
              <a:t> </a:t>
            </a:r>
            <a:r>
              <a:rPr lang="en-GB" dirty="0" err="1" smtClean="0"/>
              <a:t>nützliche</a:t>
            </a:r>
            <a:r>
              <a:rPr lang="en-GB" dirty="0" smtClean="0"/>
              <a:t> </a:t>
            </a:r>
            <a:r>
              <a:rPr lang="en-GB" dirty="0" err="1" smtClean="0"/>
              <a:t>Tipps</a:t>
            </a:r>
            <a:r>
              <a:rPr lang="en-GB" dirty="0" smtClean="0"/>
              <a:t> und </a:t>
            </a:r>
            <a:r>
              <a:rPr lang="en-GB" dirty="0" err="1" smtClean="0"/>
              <a:t>Adressen</a:t>
            </a:r>
            <a:r>
              <a:rPr lang="en-GB" dirty="0" smtClean="0"/>
              <a:t> </a:t>
            </a:r>
            <a:r>
              <a:rPr lang="en-GB" dirty="0" err="1" smtClean="0"/>
              <a:t>zu</a:t>
            </a:r>
            <a:r>
              <a:rPr lang="en-GB" dirty="0" smtClean="0"/>
              <a:t> den </a:t>
            </a:r>
            <a:r>
              <a:rPr lang="en-GB" dirty="0" err="1" smtClean="0"/>
              <a:t>Themen</a:t>
            </a:r>
            <a:r>
              <a:rPr lang="en-GB" dirty="0" smtClean="0"/>
              <a:t> </a:t>
            </a:r>
            <a:r>
              <a:rPr lang="en-GB" dirty="0" err="1" smtClean="0"/>
              <a:t>Entwicklung</a:t>
            </a:r>
            <a:r>
              <a:rPr lang="en-GB" dirty="0" smtClean="0"/>
              <a:t> und </a:t>
            </a:r>
            <a:r>
              <a:rPr lang="en-GB" dirty="0" err="1" smtClean="0"/>
              <a:t>Herstellung</a:t>
            </a:r>
            <a:r>
              <a:rPr lang="en-GB" dirty="0" smtClean="0"/>
              <a:t> von </a:t>
            </a:r>
            <a:r>
              <a:rPr lang="en-GB" dirty="0" err="1" smtClean="0"/>
              <a:t>Prototypen</a:t>
            </a:r>
            <a:r>
              <a:rPr lang="en-GB" dirty="0" smtClean="0"/>
              <a:t>:</a:t>
            </a:r>
          </a:p>
          <a:p>
            <a:pPr lvl="1"/>
            <a:r>
              <a:rPr lang="en-GB" sz="2000" u="sng" dirty="0" err="1" smtClean="0">
                <a:hlinkClick r:id="rId5"/>
              </a:rPr>
              <a:t>tehnično</a:t>
            </a:r>
            <a:r>
              <a:rPr lang="en-GB" sz="2000" u="sng" dirty="0" smtClean="0">
                <a:hlinkClick r:id="rId5"/>
              </a:rPr>
              <a:t> </a:t>
            </a:r>
            <a:r>
              <a:rPr lang="en-GB" sz="2000" u="sng" dirty="0" err="1" smtClean="0">
                <a:hlinkClick r:id="rId5"/>
              </a:rPr>
              <a:t>svetovanje</a:t>
            </a:r>
            <a:endParaRPr lang="en-GB" sz="2000" dirty="0" smtClean="0"/>
          </a:p>
          <a:p>
            <a:pPr lvl="1"/>
            <a:r>
              <a:rPr lang="en-GB" sz="2000" u="sng" dirty="0" err="1" smtClean="0">
                <a:hlinkClick r:id="rId6"/>
              </a:rPr>
              <a:t>tehnološke</a:t>
            </a:r>
            <a:r>
              <a:rPr lang="en-GB" sz="2000" u="sng" dirty="0" smtClean="0">
                <a:hlinkClick r:id="rId6"/>
              </a:rPr>
              <a:t> </a:t>
            </a:r>
            <a:r>
              <a:rPr lang="en-GB" sz="2000" u="sng" dirty="0" err="1" smtClean="0">
                <a:hlinkClick r:id="rId6"/>
              </a:rPr>
              <a:t>študije</a:t>
            </a:r>
            <a:r>
              <a:rPr lang="en-GB" sz="2000" u="sng" dirty="0" smtClean="0">
                <a:hlinkClick r:id="rId6"/>
              </a:rPr>
              <a:t> in </a:t>
            </a:r>
            <a:r>
              <a:rPr lang="en-GB" sz="2000" u="sng" dirty="0" err="1" smtClean="0">
                <a:hlinkClick r:id="rId6"/>
              </a:rPr>
              <a:t>raziskave</a:t>
            </a:r>
            <a:endParaRPr lang="en-GB" sz="2000" dirty="0" smtClean="0"/>
          </a:p>
          <a:p>
            <a:pPr lvl="1"/>
            <a:r>
              <a:rPr lang="en-GB" sz="2000" u="sng" dirty="0" err="1" smtClean="0">
                <a:hlinkClick r:id="rId7"/>
              </a:rPr>
              <a:t>preizkus</a:t>
            </a:r>
            <a:r>
              <a:rPr lang="en-GB" sz="2000" u="sng" dirty="0" smtClean="0">
                <a:hlinkClick r:id="rId7"/>
              </a:rPr>
              <a:t> </a:t>
            </a:r>
            <a:r>
              <a:rPr lang="en-GB" sz="2000" u="sng" dirty="0" err="1" smtClean="0">
                <a:hlinkClick r:id="rId7"/>
              </a:rPr>
              <a:t>izvedljivosti</a:t>
            </a:r>
            <a:endParaRPr lang="en-GB" sz="2000" dirty="0" smtClean="0"/>
          </a:p>
          <a:p>
            <a:pPr lvl="1"/>
            <a:r>
              <a:rPr lang="en-GB" sz="2000" u="sng" dirty="0" err="1" smtClean="0">
                <a:hlinkClick r:id="rId8"/>
              </a:rPr>
              <a:t>pomoč</a:t>
            </a:r>
            <a:r>
              <a:rPr lang="en-GB" sz="2000" u="sng" dirty="0" smtClean="0">
                <a:hlinkClick r:id="rId8"/>
              </a:rPr>
              <a:t> </a:t>
            </a:r>
            <a:r>
              <a:rPr lang="en-GB" sz="2000" u="sng" dirty="0" err="1" smtClean="0">
                <a:hlinkClick r:id="rId8"/>
              </a:rPr>
              <a:t>pri</a:t>
            </a:r>
            <a:r>
              <a:rPr lang="en-GB" sz="2000" u="sng" dirty="0" smtClean="0">
                <a:hlinkClick r:id="rId8"/>
              </a:rPr>
              <a:t> </a:t>
            </a:r>
            <a:r>
              <a:rPr lang="en-GB" sz="2000" u="sng" dirty="0" err="1" smtClean="0">
                <a:hlinkClick r:id="rId8"/>
              </a:rPr>
              <a:t>razvoju</a:t>
            </a:r>
            <a:r>
              <a:rPr lang="en-GB" sz="2000" u="sng" dirty="0" smtClean="0">
                <a:hlinkClick r:id="rId8"/>
              </a:rPr>
              <a:t> </a:t>
            </a:r>
            <a:r>
              <a:rPr lang="en-GB" sz="2000" u="sng" dirty="0" err="1" smtClean="0">
                <a:hlinkClick r:id="rId8"/>
              </a:rPr>
              <a:t>prototipa</a:t>
            </a:r>
            <a:endParaRPr lang="en-GB" sz="2000" dirty="0" smtClean="0"/>
          </a:p>
          <a:p>
            <a:pPr lvl="1"/>
            <a:r>
              <a:rPr lang="en-GB" sz="2000" u="sng" dirty="0" err="1" smtClean="0">
                <a:hlinkClick r:id="rId9"/>
              </a:rPr>
              <a:t>pomoč</a:t>
            </a:r>
            <a:r>
              <a:rPr lang="en-GB" sz="2000" u="sng" dirty="0" smtClean="0">
                <a:hlinkClick r:id="rId9"/>
              </a:rPr>
              <a:t> </a:t>
            </a:r>
            <a:r>
              <a:rPr lang="en-GB" sz="2000" u="sng" dirty="0" err="1" smtClean="0">
                <a:hlinkClick r:id="rId9"/>
              </a:rPr>
              <a:t>pri</a:t>
            </a:r>
            <a:r>
              <a:rPr lang="en-GB" sz="2000" u="sng" dirty="0" smtClean="0">
                <a:hlinkClick r:id="rId9"/>
              </a:rPr>
              <a:t> </a:t>
            </a:r>
            <a:r>
              <a:rPr lang="en-GB" sz="2000" u="sng" dirty="0" err="1" smtClean="0">
                <a:hlinkClick r:id="rId9"/>
              </a:rPr>
              <a:t>postavitvi</a:t>
            </a:r>
            <a:r>
              <a:rPr lang="en-GB" sz="2000" u="sng" dirty="0" smtClean="0">
                <a:hlinkClick r:id="rId9"/>
              </a:rPr>
              <a:t> </a:t>
            </a:r>
            <a:r>
              <a:rPr lang="en-GB" sz="2000" u="sng" dirty="0" err="1" smtClean="0">
                <a:hlinkClick r:id="rId9"/>
              </a:rPr>
              <a:t>tehnologije</a:t>
            </a:r>
            <a:r>
              <a:rPr lang="en-GB" sz="2000" u="sng" dirty="0" smtClean="0">
                <a:hlinkClick r:id="rId9"/>
              </a:rPr>
              <a:t> </a:t>
            </a:r>
            <a:r>
              <a:rPr lang="en-GB" sz="2000" u="sng" dirty="0" err="1" smtClean="0">
                <a:hlinkClick r:id="rId9"/>
              </a:rPr>
              <a:t>za</a:t>
            </a:r>
            <a:r>
              <a:rPr lang="en-GB" sz="2000" u="sng" dirty="0" smtClean="0">
                <a:hlinkClick r:id="rId9"/>
              </a:rPr>
              <a:t> </a:t>
            </a:r>
            <a:r>
              <a:rPr lang="en-GB" sz="2000" u="sng" dirty="0" err="1" smtClean="0">
                <a:hlinkClick r:id="rId9"/>
              </a:rPr>
              <a:t>proizvodnjo</a:t>
            </a:r>
            <a:endParaRPr lang="en-GB" sz="2000" dirty="0" smtClean="0"/>
          </a:p>
          <a:p>
            <a:endParaRPr lang="en-GB" dirty="0" smtClean="0"/>
          </a:p>
          <a:p>
            <a:endParaRPr lang="en-GB" dirty="0"/>
          </a:p>
        </p:txBody>
      </p:sp>
      <p:sp>
        <p:nvSpPr>
          <p:cNvPr id="8" name="PoljeZBesedilom 7"/>
          <p:cNvSpPr txBox="1"/>
          <p:nvPr/>
        </p:nvSpPr>
        <p:spPr>
          <a:xfrm rot="19764403">
            <a:off x="7519471" y="4834250"/>
            <a:ext cx="3051182" cy="646331"/>
          </a:xfrm>
          <a:prstGeom prst="rect">
            <a:avLst/>
          </a:prstGeom>
          <a:noFill/>
        </p:spPr>
        <p:txBody>
          <a:bodyPr wrap="square" rtlCol="0">
            <a:spAutoFit/>
          </a:bodyPr>
          <a:lstStyle/>
          <a:p>
            <a:r>
              <a:rPr lang="en-GB" dirty="0" err="1" smtClean="0">
                <a:solidFill>
                  <a:srgbClr val="FF0000"/>
                </a:solidFill>
              </a:rPr>
              <a:t>Beispiel</a:t>
            </a:r>
            <a:r>
              <a:rPr lang="en-GB" dirty="0" smtClean="0">
                <a:solidFill>
                  <a:srgbClr val="FF0000"/>
                </a:solidFill>
              </a:rPr>
              <a:t>: </a:t>
            </a:r>
            <a:r>
              <a:rPr lang="en-GB" dirty="0" err="1" smtClean="0">
                <a:solidFill>
                  <a:srgbClr val="FF0000"/>
                </a:solidFill>
              </a:rPr>
              <a:t>leider</a:t>
            </a:r>
            <a:r>
              <a:rPr lang="en-GB" dirty="0" smtClean="0">
                <a:solidFill>
                  <a:srgbClr val="FF0000"/>
                </a:solidFill>
              </a:rPr>
              <a:t> </a:t>
            </a:r>
            <a:r>
              <a:rPr lang="en-GB" dirty="0" err="1" smtClean="0">
                <a:solidFill>
                  <a:srgbClr val="FF0000"/>
                </a:solidFill>
              </a:rPr>
              <a:t>nur</a:t>
            </a:r>
            <a:r>
              <a:rPr lang="en-GB" dirty="0" smtClean="0">
                <a:solidFill>
                  <a:srgbClr val="FF0000"/>
                </a:solidFill>
              </a:rPr>
              <a:t> in </a:t>
            </a:r>
            <a:r>
              <a:rPr lang="en-GB" dirty="0" err="1" smtClean="0">
                <a:solidFill>
                  <a:srgbClr val="FF0000"/>
                </a:solidFill>
              </a:rPr>
              <a:t>slowenisch</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1415479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dirty="0" err="1" smtClean="0"/>
              <a:t>Hilfe</a:t>
            </a:r>
            <a:r>
              <a:rPr lang="en-GB" dirty="0" smtClean="0"/>
              <a:t> </a:t>
            </a:r>
            <a:r>
              <a:rPr lang="en-GB" dirty="0" err="1" smtClean="0"/>
              <a:t>zum</a:t>
            </a:r>
            <a:r>
              <a:rPr lang="en-GB" dirty="0" smtClean="0"/>
              <a:t> </a:t>
            </a:r>
            <a:r>
              <a:rPr lang="en-GB" dirty="0" err="1" smtClean="0"/>
              <a:t>Thema</a:t>
            </a:r>
            <a:r>
              <a:rPr lang="en-GB" dirty="0" smtClean="0"/>
              <a:t> </a:t>
            </a:r>
            <a:r>
              <a:rPr lang="en-GB" dirty="0" err="1" smtClean="0"/>
              <a:t>Prototypen</a:t>
            </a:r>
            <a:r>
              <a:rPr lang="en-GB" dirty="0" smtClean="0"/>
              <a:t>- http://www.imamidejo.si/</a:t>
            </a:r>
            <a:endParaRPr lang="en-GB" dirty="0"/>
          </a:p>
        </p:txBody>
      </p:sp>
      <p:pic>
        <p:nvPicPr>
          <p:cNvPr id="224258" name="Picture 2"/>
          <p:cNvPicPr>
            <a:picLocks noChangeAspect="1" noChangeArrowheads="1"/>
          </p:cNvPicPr>
          <p:nvPr/>
        </p:nvPicPr>
        <p:blipFill>
          <a:blip r:embed="rId3" cstate="print"/>
          <a:srcRect/>
          <a:stretch>
            <a:fillRect/>
          </a:stretch>
        </p:blipFill>
        <p:spPr bwMode="auto">
          <a:xfrm>
            <a:off x="1191451" y="1795975"/>
            <a:ext cx="6919669" cy="4491922"/>
          </a:xfrm>
          <a:prstGeom prst="rect">
            <a:avLst/>
          </a:prstGeom>
          <a:noFill/>
          <a:ln w="9525">
            <a:noFill/>
            <a:miter lim="800000"/>
            <a:headEnd/>
            <a:tailEnd/>
          </a:ln>
        </p:spPr>
      </p:pic>
      <p:pic>
        <p:nvPicPr>
          <p:cNvPr id="6"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5" name="Pravokotnik 4"/>
          <p:cNvSpPr/>
          <p:nvPr/>
        </p:nvSpPr>
        <p:spPr>
          <a:xfrm rot="19977867">
            <a:off x="7788902" y="2803024"/>
            <a:ext cx="3376502" cy="369332"/>
          </a:xfrm>
          <a:prstGeom prst="rect">
            <a:avLst/>
          </a:prstGeom>
        </p:spPr>
        <p:txBody>
          <a:bodyPr wrap="none">
            <a:spAutoFit/>
          </a:bodyPr>
          <a:lstStyle/>
          <a:p>
            <a:r>
              <a:rPr lang="en-GB" dirty="0" err="1">
                <a:solidFill>
                  <a:srgbClr val="FF0000"/>
                </a:solidFill>
              </a:rPr>
              <a:t>Beispiel</a:t>
            </a:r>
            <a:r>
              <a:rPr lang="en-GB" dirty="0">
                <a:solidFill>
                  <a:srgbClr val="FF0000"/>
                </a:solidFill>
              </a:rPr>
              <a:t>: </a:t>
            </a:r>
            <a:r>
              <a:rPr lang="en-GB" dirty="0" err="1">
                <a:solidFill>
                  <a:srgbClr val="FF0000"/>
                </a:solidFill>
              </a:rPr>
              <a:t>leider</a:t>
            </a:r>
            <a:r>
              <a:rPr lang="en-GB" dirty="0">
                <a:solidFill>
                  <a:srgbClr val="FF0000"/>
                </a:solidFill>
              </a:rPr>
              <a:t> </a:t>
            </a:r>
            <a:r>
              <a:rPr lang="en-GB" dirty="0" err="1">
                <a:solidFill>
                  <a:srgbClr val="FF0000"/>
                </a:solidFill>
              </a:rPr>
              <a:t>nur</a:t>
            </a:r>
            <a:r>
              <a:rPr lang="en-GB" dirty="0">
                <a:solidFill>
                  <a:srgbClr val="FF0000"/>
                </a:solidFill>
              </a:rPr>
              <a:t> in </a:t>
            </a:r>
            <a:r>
              <a:rPr lang="en-GB" dirty="0" err="1">
                <a:solidFill>
                  <a:srgbClr val="FF0000"/>
                </a:solidFill>
              </a:rPr>
              <a:t>slowenisch</a:t>
            </a:r>
            <a:r>
              <a:rPr lang="en-GB" dirty="0">
                <a:solidFill>
                  <a:srgbClr val="FF0000"/>
                </a:solidFill>
              </a:rPr>
              <a:t>! </a:t>
            </a:r>
          </a:p>
        </p:txBody>
      </p:sp>
    </p:spTree>
    <p:extLst>
      <p:ext uri="{BB962C8B-B14F-4D97-AF65-F5344CB8AC3E}">
        <p14:creationId xmlns:p14="http://schemas.microsoft.com/office/powerpoint/2010/main" val="1182135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Vergangene</a:t>
            </a:r>
            <a:r>
              <a:rPr lang="en-GB" dirty="0" smtClean="0"/>
              <a:t> Workshops</a:t>
            </a:r>
            <a:endParaRPr lang="en-GB" dirty="0"/>
          </a:p>
        </p:txBody>
      </p:sp>
      <p:sp>
        <p:nvSpPr>
          <p:cNvPr id="3" name="Ograda vsebine 2"/>
          <p:cNvSpPr>
            <a:spLocks noGrp="1"/>
          </p:cNvSpPr>
          <p:nvPr>
            <p:ph idx="1"/>
          </p:nvPr>
        </p:nvSpPr>
        <p:spPr>
          <a:xfrm>
            <a:off x="1097280" y="1845733"/>
            <a:ext cx="10058400" cy="4458813"/>
          </a:xfrm>
        </p:spPr>
        <p:txBody>
          <a:bodyPr/>
          <a:lstStyle/>
          <a:p>
            <a:r>
              <a:rPr lang="en-GB" dirty="0" err="1" smtClean="0"/>
              <a:t>Jede</a:t>
            </a:r>
            <a:r>
              <a:rPr lang="en-GB" dirty="0" smtClean="0"/>
              <a:t> </a:t>
            </a:r>
            <a:r>
              <a:rPr lang="en-GB" dirty="0" err="1" smtClean="0"/>
              <a:t>Menge</a:t>
            </a:r>
            <a:r>
              <a:rPr lang="en-GB" dirty="0" smtClean="0"/>
              <a:t> </a:t>
            </a:r>
            <a:r>
              <a:rPr lang="en-GB" dirty="0" err="1" smtClean="0"/>
              <a:t>Spaß</a:t>
            </a:r>
            <a:r>
              <a:rPr lang="en-GB" dirty="0" smtClean="0"/>
              <a:t> und </a:t>
            </a:r>
            <a:r>
              <a:rPr lang="en-GB" dirty="0" err="1" smtClean="0"/>
              <a:t>Kreativität</a:t>
            </a:r>
            <a:r>
              <a:rPr lang="en-GB" dirty="0" smtClean="0"/>
              <a:t> </a:t>
            </a:r>
            <a:r>
              <a:rPr lang="en-GB" dirty="0" err="1" smtClean="0"/>
              <a:t>münden</a:t>
            </a:r>
            <a:r>
              <a:rPr lang="en-GB" dirty="0" smtClean="0"/>
              <a:t> in super </a:t>
            </a:r>
            <a:r>
              <a:rPr lang="en-GB" dirty="0" err="1" smtClean="0"/>
              <a:t>Ideen</a:t>
            </a:r>
            <a:r>
              <a:rPr lang="en-GB" dirty="0" smtClean="0"/>
              <a:t> und </a:t>
            </a:r>
            <a:r>
              <a:rPr lang="en-GB" dirty="0" err="1" smtClean="0"/>
              <a:t>Prototypen</a:t>
            </a:r>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1223037" y="2548404"/>
            <a:ext cx="5746128" cy="4309596"/>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7844589" y="2548404"/>
            <a:ext cx="3311091" cy="2850232"/>
          </a:xfrm>
          <a:prstGeom prst="rect">
            <a:avLst/>
          </a:prstGeom>
          <a:noFill/>
          <a:ln w="9525">
            <a:noFill/>
            <a:miter lim="800000"/>
            <a:headEnd/>
            <a:tailEnd/>
          </a:ln>
        </p:spPr>
      </p:pic>
      <p:pic>
        <p:nvPicPr>
          <p:cNvPr id="7"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5916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Einführung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80" y="1860884"/>
            <a:ext cx="9550400" cy="4693593"/>
          </a:xfrm>
          <a:prstGeom prst="rect">
            <a:avLst/>
          </a:prstGeom>
          <a:noFill/>
        </p:spPr>
        <p:txBody>
          <a:bodyPr wrap="square" rtlCol="0">
            <a:spAutoFit/>
          </a:bodyPr>
          <a:lstStyle/>
          <a:p>
            <a:r>
              <a:rPr lang="en-GB" sz="2400" dirty="0" err="1" smtClean="0"/>
              <a:t>Forschungs</a:t>
            </a:r>
            <a:r>
              <a:rPr lang="en-GB" sz="2400" dirty="0" smtClean="0"/>
              <a:t>- und </a:t>
            </a:r>
            <a:r>
              <a:rPr lang="en-GB" sz="2400" dirty="0" err="1" smtClean="0"/>
              <a:t>Entwicklungsarbeit</a:t>
            </a:r>
            <a:r>
              <a:rPr lang="en-GB" sz="2400" dirty="0" smtClean="0"/>
              <a:t> (</a:t>
            </a:r>
            <a:r>
              <a:rPr lang="en-GB" sz="2400" dirty="0" err="1" smtClean="0"/>
              <a:t>engl.</a:t>
            </a:r>
            <a:r>
              <a:rPr lang="en-GB" sz="2400" dirty="0"/>
              <a:t> </a:t>
            </a:r>
            <a:r>
              <a:rPr lang="en-GB" sz="2400" dirty="0" smtClean="0"/>
              <a:t>Research and development (R&amp;D) work)</a:t>
            </a:r>
          </a:p>
          <a:p>
            <a:r>
              <a:rPr lang="en-GB" sz="2400" dirty="0" smtClean="0"/>
              <a:t>2 </a:t>
            </a:r>
            <a:r>
              <a:rPr lang="en-GB" sz="2400" dirty="0" err="1" smtClean="0"/>
              <a:t>Arten</a:t>
            </a:r>
            <a:r>
              <a:rPr lang="en-GB" sz="2400" dirty="0" smtClean="0"/>
              <a:t> von R&amp;D: </a:t>
            </a:r>
          </a:p>
          <a:p>
            <a:pPr marL="342900" indent="-342900">
              <a:buFont typeface="Arial" panose="020B0604020202020204" pitchFamily="34" charset="0"/>
              <a:buChar char="•"/>
            </a:pPr>
            <a:r>
              <a:rPr lang="de-AT" sz="2400" dirty="0"/>
              <a:t>Teilweise Grundlagenforschung (Ziel ist es, neues Wissen über Grundlagen der Phänomene und relevanten Fakten zu erhalten, ohne spezifische Anwendungsabsicht) </a:t>
            </a:r>
            <a:r>
              <a:rPr lang="de-AT" sz="2400" i="1" dirty="0"/>
              <a:t>- in den meisten Fällen hat das nicht direkt mit konkreten innovativen Projekten zu </a:t>
            </a:r>
            <a:r>
              <a:rPr lang="de-AT" sz="2400" i="1" dirty="0" smtClean="0"/>
              <a:t>tun</a:t>
            </a:r>
          </a:p>
          <a:p>
            <a:pPr marL="342900" indent="-342900">
              <a:buFont typeface="Arial" panose="020B0604020202020204" pitchFamily="34" charset="0"/>
              <a:buChar char="•"/>
            </a:pPr>
            <a:r>
              <a:rPr lang="de-AT" sz="2400" dirty="0"/>
              <a:t>Angewandte Forschungs- und Entwicklungsaktivitäten (Ziel ist es, wissensorientierte Kenntnisse zur Lösung von konkreten Problemen zu erzeugen) </a:t>
            </a:r>
            <a:r>
              <a:rPr lang="de-AT" sz="2400" i="1" dirty="0"/>
              <a:t>- eine gute Basis für konkrete innovative Projekte</a:t>
            </a:r>
          </a:p>
          <a:p>
            <a:r>
              <a:rPr lang="de-AT" sz="2400" dirty="0"/>
              <a:t>Entwicklung einer Idee hin zum Prototyp - Konzentration auf Tests bevor die Produktion startet.</a:t>
            </a:r>
            <a:endParaRPr lang="en-GB" sz="2400"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Unsere</a:t>
            </a:r>
            <a:r>
              <a:rPr lang="en-GB" dirty="0" smtClean="0"/>
              <a:t> </a:t>
            </a:r>
            <a:r>
              <a:rPr lang="en-GB" dirty="0" err="1" smtClean="0"/>
              <a:t>abgehaltenen</a:t>
            </a:r>
            <a:r>
              <a:rPr lang="en-GB" dirty="0" smtClean="0"/>
              <a:t> Workshops</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1202788" y="1794940"/>
            <a:ext cx="7781886" cy="5063060"/>
          </a:xfrm>
          <a:prstGeom prst="rect">
            <a:avLst/>
          </a:prstGeom>
          <a:noFill/>
          <a:ln w="9525">
            <a:noFill/>
            <a:miter lim="800000"/>
            <a:headEnd/>
            <a:tailEnd/>
          </a:ln>
          <a:effectLst/>
        </p:spPr>
      </p:pic>
      <p:pic>
        <p:nvPicPr>
          <p:cNvPr id="6" name="Kép 6"/>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460913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lvl="0"/>
            <a:r>
              <a:rPr lang="en-GB" dirty="0" err="1" smtClean="0"/>
              <a:t>Entwicklung</a:t>
            </a:r>
            <a:r>
              <a:rPr lang="en-GB" dirty="0" smtClean="0"/>
              <a:t> von </a:t>
            </a:r>
            <a:r>
              <a:rPr lang="en-GB" dirty="0" err="1" smtClean="0"/>
              <a:t>Ideen</a:t>
            </a:r>
            <a:r>
              <a:rPr lang="en-GB" dirty="0" smtClean="0"/>
              <a:t> und </a:t>
            </a:r>
            <a:r>
              <a:rPr lang="en-GB" dirty="0" err="1" smtClean="0"/>
              <a:t>Prototypen</a:t>
            </a:r>
            <a:endParaRPr lang="en-GB" dirty="0"/>
          </a:p>
        </p:txBody>
      </p:sp>
      <p:sp>
        <p:nvSpPr>
          <p:cNvPr id="5" name="Rectangle 2"/>
          <p:cNvSpPr txBox="1">
            <a:spLocks noChangeArrowheads="1"/>
          </p:cNvSpPr>
          <p:nvPr/>
        </p:nvSpPr>
        <p:spPr bwMode="auto">
          <a:xfrm>
            <a:off x="1113322" y="1895138"/>
            <a:ext cx="10058400" cy="4290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6700" indent="-266700">
              <a:buFont typeface="Arial" pitchFamily="34" charset="0"/>
              <a:buChar char="•"/>
            </a:pPr>
            <a:r>
              <a:rPr lang="en-GB" sz="2000" dirty="0" err="1" smtClean="0">
                <a:solidFill>
                  <a:srgbClr val="000000"/>
                </a:solidFill>
              </a:rPr>
              <a:t>Skizzieren</a:t>
            </a:r>
            <a:r>
              <a:rPr lang="en-GB" sz="2000" dirty="0" smtClean="0">
                <a:solidFill>
                  <a:srgbClr val="000000"/>
                </a:solidFill>
              </a:rPr>
              <a:t> </a:t>
            </a:r>
            <a:r>
              <a:rPr lang="en-GB" sz="2000" dirty="0" err="1" smtClean="0">
                <a:solidFill>
                  <a:srgbClr val="000000"/>
                </a:solidFill>
              </a:rPr>
              <a:t>Sie</a:t>
            </a:r>
            <a:r>
              <a:rPr lang="en-GB" sz="2000" dirty="0" smtClean="0">
                <a:solidFill>
                  <a:srgbClr val="000000"/>
                </a:solidFill>
              </a:rPr>
              <a:t> die </a:t>
            </a:r>
            <a:r>
              <a:rPr lang="en-GB" sz="2000" dirty="0" err="1" smtClean="0">
                <a:solidFill>
                  <a:srgbClr val="000000"/>
                </a:solidFill>
              </a:rPr>
              <a:t>ausgewählte</a:t>
            </a:r>
            <a:r>
              <a:rPr lang="en-GB" sz="2000" dirty="0" smtClean="0">
                <a:solidFill>
                  <a:srgbClr val="000000"/>
                </a:solidFill>
              </a:rPr>
              <a:t> </a:t>
            </a:r>
            <a:r>
              <a:rPr lang="en-GB" sz="2000" dirty="0" err="1" smtClean="0">
                <a:solidFill>
                  <a:srgbClr val="000000"/>
                </a:solidFill>
              </a:rPr>
              <a:t>Lösung</a:t>
            </a:r>
            <a:r>
              <a:rPr lang="en-GB" sz="2000" dirty="0" smtClean="0">
                <a:solidFill>
                  <a:srgbClr val="000000"/>
                </a:solidFill>
              </a:rPr>
              <a:t> auf </a:t>
            </a:r>
            <a:r>
              <a:rPr lang="en-GB" sz="2000" dirty="0" err="1" smtClean="0">
                <a:solidFill>
                  <a:srgbClr val="000000"/>
                </a:solidFill>
              </a:rPr>
              <a:t>einem</a:t>
            </a:r>
            <a:r>
              <a:rPr lang="en-GB" sz="2000" dirty="0" smtClean="0">
                <a:solidFill>
                  <a:srgbClr val="000000"/>
                </a:solidFill>
              </a:rPr>
              <a:t> Blatt Papier</a:t>
            </a:r>
          </a:p>
          <a:p>
            <a:pPr marL="266700" indent="-266700">
              <a:buFont typeface="Arial" pitchFamily="34" charset="0"/>
              <a:buChar char="•"/>
            </a:pPr>
            <a:r>
              <a:rPr lang="en-GB" sz="2000" dirty="0" err="1" smtClean="0">
                <a:solidFill>
                  <a:srgbClr val="000000"/>
                </a:solidFill>
              </a:rPr>
              <a:t>Erstellen</a:t>
            </a:r>
            <a:r>
              <a:rPr lang="en-GB" sz="2000" dirty="0" smtClean="0">
                <a:solidFill>
                  <a:srgbClr val="000000"/>
                </a:solidFill>
              </a:rPr>
              <a:t> </a:t>
            </a:r>
            <a:r>
              <a:rPr lang="en-GB" sz="2000" dirty="0" err="1" smtClean="0">
                <a:solidFill>
                  <a:srgbClr val="000000"/>
                </a:solidFill>
              </a:rPr>
              <a:t>Sie</a:t>
            </a:r>
            <a:r>
              <a:rPr lang="en-GB" sz="2000" dirty="0" smtClean="0">
                <a:solidFill>
                  <a:srgbClr val="000000"/>
                </a:solidFill>
              </a:rPr>
              <a:t> </a:t>
            </a:r>
            <a:r>
              <a:rPr lang="en-GB" sz="2000" dirty="0" err="1" smtClean="0">
                <a:solidFill>
                  <a:srgbClr val="000000"/>
                </a:solidFill>
              </a:rPr>
              <a:t>aus</a:t>
            </a:r>
            <a:r>
              <a:rPr lang="en-GB" sz="2000" dirty="0" smtClean="0">
                <a:solidFill>
                  <a:srgbClr val="000000"/>
                </a:solidFill>
              </a:rPr>
              <a:t> </a:t>
            </a:r>
            <a:r>
              <a:rPr lang="en-GB" sz="2000" dirty="0" err="1" smtClean="0">
                <a:solidFill>
                  <a:srgbClr val="000000"/>
                </a:solidFill>
              </a:rPr>
              <a:t>gebräuchlichen</a:t>
            </a:r>
            <a:r>
              <a:rPr lang="en-GB" sz="2000" dirty="0" smtClean="0">
                <a:solidFill>
                  <a:srgbClr val="000000"/>
                </a:solidFill>
              </a:rPr>
              <a:t> </a:t>
            </a:r>
            <a:r>
              <a:rPr lang="en-GB" sz="2000" dirty="0" err="1" smtClean="0">
                <a:solidFill>
                  <a:srgbClr val="000000"/>
                </a:solidFill>
              </a:rPr>
              <a:t>Materialien</a:t>
            </a:r>
            <a:r>
              <a:rPr lang="en-GB" sz="2000" dirty="0" smtClean="0">
                <a:solidFill>
                  <a:srgbClr val="000000"/>
                </a:solidFill>
              </a:rPr>
              <a:t> </a:t>
            </a:r>
            <a:r>
              <a:rPr lang="en-GB" sz="2000" dirty="0" err="1" smtClean="0">
                <a:solidFill>
                  <a:srgbClr val="000000"/>
                </a:solidFill>
              </a:rPr>
              <a:t>einen</a:t>
            </a:r>
            <a:r>
              <a:rPr lang="en-GB" sz="2000" dirty="0">
                <a:solidFill>
                  <a:srgbClr val="000000"/>
                </a:solidFill>
              </a:rPr>
              <a:t> </a:t>
            </a:r>
            <a:r>
              <a:rPr lang="en-GB" sz="2000" dirty="0" err="1" smtClean="0">
                <a:solidFill>
                  <a:srgbClr val="000000"/>
                </a:solidFill>
              </a:rPr>
              <a:t>Prototypen</a:t>
            </a:r>
            <a:r>
              <a:rPr lang="en-GB" sz="2000" dirty="0" smtClean="0">
                <a:solidFill>
                  <a:srgbClr val="000000"/>
                </a:solidFill>
              </a:rPr>
              <a:t>: </a:t>
            </a:r>
            <a:r>
              <a:rPr lang="en-GB" sz="2000" dirty="0" err="1" smtClean="0">
                <a:solidFill>
                  <a:srgbClr val="000000"/>
                </a:solidFill>
              </a:rPr>
              <a:t>Verwenden</a:t>
            </a:r>
            <a:r>
              <a:rPr lang="en-GB" sz="2000" dirty="0" smtClean="0">
                <a:solidFill>
                  <a:srgbClr val="000000"/>
                </a:solidFill>
              </a:rPr>
              <a:t> </a:t>
            </a:r>
            <a:r>
              <a:rPr lang="en-GB" sz="2000" dirty="0" err="1" smtClean="0">
                <a:solidFill>
                  <a:srgbClr val="000000"/>
                </a:solidFill>
              </a:rPr>
              <a:t>Sie</a:t>
            </a:r>
            <a:r>
              <a:rPr lang="en-GB" sz="2000" dirty="0" smtClean="0">
                <a:solidFill>
                  <a:srgbClr val="000000"/>
                </a:solidFill>
              </a:rPr>
              <a:t> z. B. </a:t>
            </a:r>
            <a:r>
              <a:rPr lang="en-GB" sz="2000" dirty="0" err="1" smtClean="0">
                <a:solidFill>
                  <a:srgbClr val="000000"/>
                </a:solidFill>
              </a:rPr>
              <a:t>bunte</a:t>
            </a:r>
            <a:r>
              <a:rPr lang="en-GB" sz="2000" dirty="0" smtClean="0">
                <a:solidFill>
                  <a:srgbClr val="000000"/>
                </a:solidFill>
              </a:rPr>
              <a:t> </a:t>
            </a:r>
            <a:r>
              <a:rPr lang="en-GB" sz="2000" dirty="0" err="1" smtClean="0">
                <a:solidFill>
                  <a:srgbClr val="000000"/>
                </a:solidFill>
              </a:rPr>
              <a:t>Bleistifte</a:t>
            </a:r>
            <a:r>
              <a:rPr lang="en-GB" sz="2000" dirty="0" smtClean="0">
                <a:solidFill>
                  <a:srgbClr val="000000"/>
                </a:solidFill>
              </a:rPr>
              <a:t>, Lineal</a:t>
            </a:r>
            <a:r>
              <a:rPr lang="en-GB" sz="2000" i="1" dirty="0" smtClean="0"/>
              <a:t>, Papier, </a:t>
            </a:r>
            <a:r>
              <a:rPr lang="en-GB" sz="2000" i="1" dirty="0" err="1" smtClean="0"/>
              <a:t>Karton</a:t>
            </a:r>
            <a:r>
              <a:rPr lang="en-GB" sz="2000" i="1" dirty="0" smtClean="0"/>
              <a:t>, </a:t>
            </a:r>
            <a:r>
              <a:rPr lang="en-GB" sz="2000" i="1" dirty="0" err="1" smtClean="0"/>
              <a:t>Schere</a:t>
            </a:r>
            <a:r>
              <a:rPr lang="en-GB" sz="2000" i="1" dirty="0" smtClean="0"/>
              <a:t>, </a:t>
            </a:r>
            <a:r>
              <a:rPr lang="en-GB" sz="2000" i="1" dirty="0" err="1" smtClean="0"/>
              <a:t>Klebeband</a:t>
            </a:r>
            <a:r>
              <a:rPr lang="en-GB" sz="2000" i="1" dirty="0" smtClean="0"/>
              <a:t>, Messer, Ton, </a:t>
            </a:r>
            <a:r>
              <a:rPr lang="en-GB" sz="2000" i="1" dirty="0" err="1" smtClean="0"/>
              <a:t>Seil</a:t>
            </a:r>
            <a:r>
              <a:rPr lang="en-GB" sz="2000" i="1" dirty="0" smtClean="0"/>
              <a:t>, Lego-</a:t>
            </a:r>
            <a:r>
              <a:rPr lang="en-GB" sz="2000" i="1" dirty="0" err="1" smtClean="0"/>
              <a:t>Baublöcke</a:t>
            </a:r>
            <a:r>
              <a:rPr lang="en-GB" sz="2000" i="1" dirty="0" smtClean="0"/>
              <a:t> </a:t>
            </a:r>
            <a:r>
              <a:rPr lang="en-GB" sz="2000" i="1" dirty="0" err="1" smtClean="0"/>
              <a:t>oder</a:t>
            </a:r>
            <a:r>
              <a:rPr lang="en-GB" sz="2000" i="1" dirty="0" smtClean="0"/>
              <a:t> </a:t>
            </a:r>
            <a:r>
              <a:rPr lang="en-GB" sz="2000" i="1" dirty="0" err="1" smtClean="0"/>
              <a:t>ähnliche</a:t>
            </a:r>
            <a:r>
              <a:rPr lang="en-GB" sz="2000" i="1" dirty="0" smtClean="0"/>
              <a:t>, Stroh, </a:t>
            </a:r>
            <a:r>
              <a:rPr lang="en-GB" sz="2000" i="1" dirty="0" err="1" smtClean="0"/>
              <a:t>Stäbchen</a:t>
            </a:r>
            <a:r>
              <a:rPr lang="en-GB" sz="2000" i="1" dirty="0" smtClean="0"/>
              <a:t>, </a:t>
            </a:r>
            <a:r>
              <a:rPr lang="en-GB" sz="2000" i="1" dirty="0" err="1" smtClean="0"/>
              <a:t>Büroklammern</a:t>
            </a:r>
            <a:r>
              <a:rPr lang="en-GB" sz="2000" i="1" dirty="0" smtClean="0"/>
              <a:t> und </a:t>
            </a:r>
            <a:r>
              <a:rPr lang="en-GB" sz="2000" i="1" dirty="0" err="1" smtClean="0"/>
              <a:t>andere</a:t>
            </a:r>
            <a:r>
              <a:rPr lang="en-GB" sz="2000" i="1" dirty="0" smtClean="0"/>
              <a:t> </a:t>
            </a:r>
            <a:r>
              <a:rPr lang="en-GB" sz="2000" i="1" dirty="0" err="1" smtClean="0"/>
              <a:t>Sachen</a:t>
            </a:r>
            <a:r>
              <a:rPr lang="en-GB" sz="2000" i="1" dirty="0" smtClean="0"/>
              <a:t>, die Kinder </a:t>
            </a:r>
            <a:r>
              <a:rPr lang="en-GB" sz="2000" i="1" dirty="0" err="1" smtClean="0"/>
              <a:t>verwenden</a:t>
            </a:r>
            <a:r>
              <a:rPr lang="en-GB" sz="2000" i="1" dirty="0" smtClean="0"/>
              <a:t> und die man in </a:t>
            </a:r>
            <a:r>
              <a:rPr lang="en-GB" sz="2000" i="1" dirty="0" err="1" smtClean="0"/>
              <a:t>Schubladen</a:t>
            </a:r>
            <a:r>
              <a:rPr lang="en-GB" sz="2000" i="1" dirty="0" smtClean="0"/>
              <a:t> </a:t>
            </a:r>
            <a:r>
              <a:rPr lang="en-GB" sz="2000" i="1" dirty="0" err="1" smtClean="0"/>
              <a:t>findet</a:t>
            </a:r>
            <a:r>
              <a:rPr lang="en-GB" sz="2000" i="1" dirty="0" smtClean="0"/>
              <a:t> …</a:t>
            </a:r>
          </a:p>
          <a:p>
            <a:pPr marL="266700" indent="-266700">
              <a:buFont typeface="Arial" pitchFamily="34" charset="0"/>
              <a:buChar char="•"/>
            </a:pPr>
            <a:endParaRPr lang="en-GB" sz="2000" dirty="0" smtClean="0">
              <a:solidFill>
                <a:srgbClr val="000000"/>
              </a:solidFill>
            </a:endParaRPr>
          </a:p>
          <a:p>
            <a:pPr marL="266700" indent="-266700">
              <a:buFont typeface="Arial" pitchFamily="34" charset="0"/>
              <a:buChar char="•"/>
            </a:pPr>
            <a:r>
              <a:rPr lang="en-GB" sz="2000" dirty="0" smtClean="0">
                <a:solidFill>
                  <a:srgbClr val="000000"/>
                </a:solidFill>
              </a:rPr>
              <a:t>Die </a:t>
            </a:r>
            <a:r>
              <a:rPr lang="en-GB" sz="2000" dirty="0" err="1" smtClean="0">
                <a:solidFill>
                  <a:srgbClr val="000000"/>
                </a:solidFill>
              </a:rPr>
              <a:t>nächsten</a:t>
            </a:r>
            <a:r>
              <a:rPr lang="en-GB" sz="2000" dirty="0" smtClean="0">
                <a:solidFill>
                  <a:srgbClr val="000000"/>
                </a:solidFill>
              </a:rPr>
              <a:t> </a:t>
            </a:r>
            <a:r>
              <a:rPr lang="en-GB" sz="2000" dirty="0" err="1" smtClean="0">
                <a:solidFill>
                  <a:srgbClr val="000000"/>
                </a:solidFill>
              </a:rPr>
              <a:t>Arbeitsschritte</a:t>
            </a:r>
            <a:r>
              <a:rPr lang="en-GB" sz="2000" dirty="0" smtClean="0">
                <a:solidFill>
                  <a:srgbClr val="000000"/>
                </a:solidFill>
              </a:rPr>
              <a:t>: </a:t>
            </a:r>
          </a:p>
          <a:p>
            <a:pPr marL="723900" lvl="1" indent="-266700">
              <a:buFont typeface="Arial" pitchFamily="34" charset="0"/>
              <a:buChar char="•"/>
            </a:pPr>
            <a:r>
              <a:rPr lang="en-GB" sz="2000" dirty="0" err="1" smtClean="0">
                <a:solidFill>
                  <a:srgbClr val="000000"/>
                </a:solidFill>
              </a:rPr>
              <a:t>Entwicklung</a:t>
            </a:r>
            <a:r>
              <a:rPr lang="en-GB" sz="2000" dirty="0" smtClean="0">
                <a:solidFill>
                  <a:srgbClr val="000000"/>
                </a:solidFill>
              </a:rPr>
              <a:t> und </a:t>
            </a:r>
            <a:r>
              <a:rPr lang="en-GB" sz="2000" dirty="0" err="1" smtClean="0">
                <a:solidFill>
                  <a:srgbClr val="000000"/>
                </a:solidFill>
              </a:rPr>
              <a:t>Anfertigung</a:t>
            </a:r>
            <a:r>
              <a:rPr lang="en-GB" sz="2000" dirty="0" smtClean="0">
                <a:solidFill>
                  <a:srgbClr val="000000"/>
                </a:solidFill>
              </a:rPr>
              <a:t> des </a:t>
            </a:r>
            <a:r>
              <a:rPr lang="en-GB" sz="2000" dirty="0" err="1" smtClean="0">
                <a:solidFill>
                  <a:srgbClr val="000000"/>
                </a:solidFill>
              </a:rPr>
              <a:t>Prototypen</a:t>
            </a:r>
            <a:endParaRPr lang="en-GB" sz="2000" dirty="0" smtClean="0">
              <a:solidFill>
                <a:srgbClr val="000000"/>
              </a:solidFill>
            </a:endParaRPr>
          </a:p>
          <a:p>
            <a:pPr marL="723900" lvl="1" indent="-266700">
              <a:buFont typeface="Arial" pitchFamily="34" charset="0"/>
              <a:buChar char="•"/>
            </a:pPr>
            <a:r>
              <a:rPr lang="en-GB" sz="2000" dirty="0" err="1" smtClean="0">
                <a:solidFill>
                  <a:srgbClr val="000000"/>
                </a:solidFill>
              </a:rPr>
              <a:t>Testen</a:t>
            </a:r>
            <a:r>
              <a:rPr lang="en-GB" sz="2000" dirty="0" smtClean="0">
                <a:solidFill>
                  <a:srgbClr val="000000"/>
                </a:solidFill>
              </a:rPr>
              <a:t> und </a:t>
            </a:r>
            <a:r>
              <a:rPr lang="en-GB" sz="2000" dirty="0" err="1" smtClean="0">
                <a:solidFill>
                  <a:srgbClr val="000000"/>
                </a:solidFill>
              </a:rPr>
              <a:t>optimieren</a:t>
            </a:r>
            <a:endParaRPr lang="en-GB" sz="2000" dirty="0" smtClean="0">
              <a:solidFill>
                <a:srgbClr val="000000"/>
              </a:solidFill>
            </a:endParaRPr>
          </a:p>
          <a:p>
            <a:pPr marL="723900" lvl="1" indent="-266700">
              <a:buFont typeface="Arial" pitchFamily="34" charset="0"/>
              <a:buChar char="•"/>
            </a:pPr>
            <a:r>
              <a:rPr lang="en-GB" sz="2000" dirty="0" err="1" smtClean="0">
                <a:solidFill>
                  <a:srgbClr val="000000"/>
                </a:solidFill>
              </a:rPr>
              <a:t>Präsentation</a:t>
            </a:r>
            <a:r>
              <a:rPr lang="en-GB" sz="2000" dirty="0" smtClean="0">
                <a:solidFill>
                  <a:srgbClr val="000000"/>
                </a:solidFill>
              </a:rPr>
              <a:t> der </a:t>
            </a:r>
            <a:r>
              <a:rPr lang="en-GB" sz="2000" dirty="0" err="1" smtClean="0">
                <a:solidFill>
                  <a:srgbClr val="000000"/>
                </a:solidFill>
              </a:rPr>
              <a:t>Neuheit</a:t>
            </a:r>
            <a:r>
              <a:rPr lang="en-GB" sz="2000" dirty="0" smtClean="0">
                <a:solidFill>
                  <a:srgbClr val="000000"/>
                </a:solidFill>
              </a:rPr>
              <a:t> </a:t>
            </a:r>
            <a:r>
              <a:rPr lang="en-GB" sz="2000" dirty="0" err="1" smtClean="0">
                <a:solidFill>
                  <a:srgbClr val="000000"/>
                </a:solidFill>
              </a:rPr>
              <a:t>vor</a:t>
            </a:r>
            <a:r>
              <a:rPr lang="en-GB" sz="2000" dirty="0" smtClean="0">
                <a:solidFill>
                  <a:srgbClr val="000000"/>
                </a:solidFill>
              </a:rPr>
              <a:t> </a:t>
            </a:r>
            <a:r>
              <a:rPr lang="en-GB" sz="2000" dirty="0" err="1" smtClean="0">
                <a:solidFill>
                  <a:srgbClr val="000000"/>
                </a:solidFill>
              </a:rPr>
              <a:t>dem</a:t>
            </a:r>
            <a:r>
              <a:rPr lang="en-GB" sz="2000" dirty="0" smtClean="0">
                <a:solidFill>
                  <a:srgbClr val="000000"/>
                </a:solidFill>
              </a:rPr>
              <a:t> </a:t>
            </a:r>
            <a:r>
              <a:rPr lang="en-GB" sz="2000" dirty="0" err="1" smtClean="0">
                <a:solidFill>
                  <a:srgbClr val="000000"/>
                </a:solidFill>
              </a:rPr>
              <a:t>Endverbraucher</a:t>
            </a:r>
            <a:endParaRPr lang="en-GB" sz="2000" dirty="0" smtClean="0">
              <a:solidFill>
                <a:srgbClr val="000000"/>
              </a:solidFill>
            </a:endParaRPr>
          </a:p>
          <a:p>
            <a:pPr marL="723900" lvl="1" indent="-266700">
              <a:buFont typeface="Arial" pitchFamily="34" charset="0"/>
              <a:buChar char="•"/>
            </a:pPr>
            <a:endParaRPr lang="en-GB" sz="2000" dirty="0" smtClean="0">
              <a:solidFill>
                <a:srgbClr val="000000"/>
              </a:solidFill>
            </a:endParaRPr>
          </a:p>
          <a:p>
            <a:pPr marL="723900" lvl="1" indent="-266700"/>
            <a:r>
              <a:rPr lang="en-GB" sz="2000" dirty="0" err="1" smtClean="0">
                <a:solidFill>
                  <a:srgbClr val="000000"/>
                </a:solidFill>
              </a:rPr>
              <a:t>Bitte</a:t>
            </a:r>
            <a:r>
              <a:rPr lang="en-GB" sz="2000" dirty="0" smtClean="0">
                <a:solidFill>
                  <a:srgbClr val="000000"/>
                </a:solidFill>
              </a:rPr>
              <a:t> Muster </a:t>
            </a:r>
            <a:r>
              <a:rPr lang="en-GB" sz="2000" dirty="0" err="1" smtClean="0">
                <a:solidFill>
                  <a:srgbClr val="000000"/>
                </a:solidFill>
              </a:rPr>
              <a:t>verwenden</a:t>
            </a:r>
            <a:r>
              <a:rPr lang="en-GB" sz="2000" dirty="0" smtClean="0">
                <a:solidFill>
                  <a:srgbClr val="000000"/>
                </a:solidFill>
              </a:rPr>
              <a:t>: …</a:t>
            </a:r>
            <a:endParaRPr lang="en-GB" sz="2000" dirty="0">
              <a:solidFill>
                <a:srgbClr val="000000"/>
              </a:solidFill>
            </a:endParaRPr>
          </a:p>
        </p:txBody>
      </p:sp>
      <p:pic>
        <p:nvPicPr>
          <p:cNvPr id="6"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7" name="Rectangle 2"/>
          <p:cNvSpPr txBox="1">
            <a:spLocks noChangeArrowheads="1"/>
          </p:cNvSpPr>
          <p:nvPr/>
        </p:nvSpPr>
        <p:spPr>
          <a:xfrm>
            <a:off x="8026400" y="4688145"/>
            <a:ext cx="3129280" cy="1477328"/>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sz="2400" dirty="0" smtClean="0"/>
              <a:t>P</a:t>
            </a:r>
            <a:r>
              <a:rPr lang="sl-SI" sz="2400" dirty="0" smtClean="0"/>
              <a:t>ra</a:t>
            </a:r>
            <a:r>
              <a:rPr lang="de-AT" sz="2400" dirty="0" smtClean="0"/>
              <a:t>k</a:t>
            </a:r>
            <a:r>
              <a:rPr lang="sl-SI" sz="2400" dirty="0" smtClean="0"/>
              <a:t>ti</a:t>
            </a:r>
            <a:r>
              <a:rPr lang="de-AT" sz="2400" dirty="0" err="1" smtClean="0"/>
              <a:t>sche</a:t>
            </a:r>
            <a:r>
              <a:rPr lang="de-AT" sz="2400" dirty="0" smtClean="0"/>
              <a:t> Arbeit</a:t>
            </a:r>
            <a:r>
              <a:rPr lang="sl-SI" sz="2400" dirty="0" smtClean="0"/>
              <a:t>		</a:t>
            </a:r>
            <a:r>
              <a:rPr lang="sl-SI" sz="2400" b="1" dirty="0" smtClean="0"/>
              <a:t>T</a:t>
            </a:r>
            <a:r>
              <a:rPr lang="sl-SI" sz="2400" dirty="0" smtClean="0"/>
              <a:t>	</a:t>
            </a:r>
            <a:endParaRPr lang="sl-SI" sz="400" dirty="0" smtClean="0"/>
          </a:p>
          <a:p>
            <a:pPr marL="0" marR="0" lvl="1" fontAlgn="auto">
              <a:lnSpc>
                <a:spcPct val="90000"/>
              </a:lnSpc>
              <a:buClr>
                <a:schemeClr val="accent1"/>
              </a:buClr>
              <a:buSzTx/>
              <a:buFont typeface="Calibri" pitchFamily="34" charset="0"/>
              <a:buNone/>
              <a:tabLst/>
              <a:defRPr/>
            </a:pPr>
            <a:r>
              <a:rPr lang="de-AT" sz="2400" dirty="0"/>
              <a:t>T</a:t>
            </a:r>
            <a:r>
              <a:rPr lang="sl-SI" sz="2400" dirty="0" smtClean="0"/>
              <a:t>eam</a:t>
            </a:r>
            <a:r>
              <a:rPr lang="de-AT" sz="2400" dirty="0" smtClean="0"/>
              <a:t>-Arbeit</a:t>
            </a:r>
            <a:endParaRPr lang="sl-SI" sz="2400" dirty="0" smtClean="0"/>
          </a:p>
          <a:p>
            <a:pPr marL="0" lvl="1">
              <a:lnSpc>
                <a:spcPct val="90000"/>
              </a:lnSpc>
              <a:buClr>
                <a:schemeClr val="accent1"/>
              </a:buClr>
            </a:pPr>
            <a:r>
              <a:rPr lang="sl-SI" sz="2400" dirty="0" smtClean="0"/>
              <a:t>45 </a:t>
            </a:r>
            <a:r>
              <a:rPr lang="de-AT" sz="2400" dirty="0" smtClean="0"/>
              <a:t>M</a:t>
            </a:r>
            <a:r>
              <a:rPr lang="sl-SI" sz="2400" dirty="0" smtClean="0"/>
              <a:t>in</a:t>
            </a:r>
            <a:r>
              <a:rPr lang="de-AT" sz="2400" dirty="0" smtClean="0"/>
              <a:t>.</a:t>
            </a:r>
            <a:endParaRPr lang="sl-SI" sz="2400" dirty="0" smtClean="0"/>
          </a:p>
        </p:txBody>
      </p:sp>
    </p:spTree>
    <p:extLst>
      <p:ext uri="{BB962C8B-B14F-4D97-AF65-F5344CB8AC3E}">
        <p14:creationId xmlns:p14="http://schemas.microsoft.com/office/powerpoint/2010/main" val="668712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1292" y="314055"/>
            <a:ext cx="10929258" cy="1450757"/>
          </a:xfrm>
        </p:spPr>
        <p:txBody>
          <a:bodyPr/>
          <a:lstStyle/>
          <a:p>
            <a:pPr lvl="0"/>
            <a:r>
              <a:rPr lang="en-GB" dirty="0" err="1" smtClean="0"/>
              <a:t>Testphasen</a:t>
            </a:r>
            <a:r>
              <a:rPr lang="en-GB" dirty="0" smtClean="0"/>
              <a:t> (Feedback von den </a:t>
            </a:r>
            <a:r>
              <a:rPr lang="en-GB" dirty="0" err="1" smtClean="0"/>
              <a:t>Benutzern</a:t>
            </a:r>
            <a:r>
              <a:rPr lang="en-GB" dirty="0" smtClean="0"/>
              <a:t>)</a:t>
            </a:r>
            <a:endParaRPr lang="en-GB" dirty="0"/>
          </a:p>
        </p:txBody>
      </p:sp>
      <p:sp>
        <p:nvSpPr>
          <p:cNvPr id="6" name="Pravokotnik 5"/>
          <p:cNvSpPr/>
          <p:nvPr/>
        </p:nvSpPr>
        <p:spPr bwMode="auto">
          <a:xfrm>
            <a:off x="152450" y="195795"/>
            <a:ext cx="3292499" cy="362819"/>
          </a:xfrm>
          <a:prstGeom prst="rect">
            <a:avLst/>
          </a:prstGeom>
          <a:solidFill>
            <a:srgbClr val="00CC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r>
              <a:rPr lang="sl-SI" sz="1600" dirty="0" smtClean="0">
                <a:solidFill>
                  <a:srgbClr val="000000"/>
                </a:solidFill>
              </a:rPr>
              <a:t>G</a:t>
            </a:r>
            <a:r>
              <a:rPr lang="de-AT" sz="1600" dirty="0" err="1" smtClean="0">
                <a:solidFill>
                  <a:srgbClr val="000000"/>
                </a:solidFill>
              </a:rPr>
              <a:t>ruppe</a:t>
            </a:r>
            <a:r>
              <a:rPr lang="de-AT" sz="1600" dirty="0" smtClean="0">
                <a:solidFill>
                  <a:srgbClr val="000000"/>
                </a:solidFill>
              </a:rPr>
              <a:t> </a:t>
            </a:r>
            <a:r>
              <a:rPr lang="sl-SI" sz="1600" dirty="0" smtClean="0">
                <a:solidFill>
                  <a:srgbClr val="000000"/>
                </a:solidFill>
              </a:rPr>
              <a:t>1 –</a:t>
            </a:r>
            <a:r>
              <a:rPr lang="de-AT" sz="1600" dirty="0" smtClean="0">
                <a:solidFill>
                  <a:srgbClr val="000000"/>
                </a:solidFill>
              </a:rPr>
              <a:t> denkt sich eine Idee aus</a:t>
            </a:r>
            <a:endParaRPr lang="en-GB" sz="1600" dirty="0">
              <a:solidFill>
                <a:srgbClr val="000000"/>
              </a:solidFill>
            </a:endParaRPr>
          </a:p>
        </p:txBody>
      </p:sp>
      <p:sp>
        <p:nvSpPr>
          <p:cNvPr id="7" name="Pravokotnik 6"/>
          <p:cNvSpPr/>
          <p:nvPr/>
        </p:nvSpPr>
        <p:spPr bwMode="auto">
          <a:xfrm>
            <a:off x="152450" y="551394"/>
            <a:ext cx="3292499" cy="362819"/>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r>
              <a:rPr lang="sl-SI" sz="1600" dirty="0" smtClean="0">
                <a:solidFill>
                  <a:srgbClr val="000000"/>
                </a:solidFill>
              </a:rPr>
              <a:t>G</a:t>
            </a:r>
            <a:r>
              <a:rPr lang="de-AT" sz="1600" dirty="0" err="1" smtClean="0">
                <a:solidFill>
                  <a:srgbClr val="000000"/>
                </a:solidFill>
              </a:rPr>
              <a:t>ruppe</a:t>
            </a:r>
            <a:r>
              <a:rPr lang="de-AT" sz="1600" dirty="0" smtClean="0">
                <a:solidFill>
                  <a:srgbClr val="000000"/>
                </a:solidFill>
              </a:rPr>
              <a:t> </a:t>
            </a:r>
            <a:r>
              <a:rPr lang="sl-SI" sz="1600" dirty="0" smtClean="0">
                <a:solidFill>
                  <a:srgbClr val="000000"/>
                </a:solidFill>
              </a:rPr>
              <a:t>2 </a:t>
            </a:r>
            <a:r>
              <a:rPr lang="sl-SI" sz="1600" dirty="0">
                <a:solidFill>
                  <a:srgbClr val="000000"/>
                </a:solidFill>
              </a:rPr>
              <a:t>– </a:t>
            </a:r>
            <a:r>
              <a:rPr lang="de-AT" sz="1600" dirty="0" smtClean="0">
                <a:solidFill>
                  <a:srgbClr val="000000"/>
                </a:solidFill>
              </a:rPr>
              <a:t>probiert aus</a:t>
            </a:r>
            <a:endParaRPr lang="en-GB" sz="1600" dirty="0">
              <a:solidFill>
                <a:srgbClr val="000000"/>
              </a:solidFill>
            </a:endParaRPr>
          </a:p>
        </p:txBody>
      </p:sp>
      <p:grpSp>
        <p:nvGrpSpPr>
          <p:cNvPr id="32" name="Skupina 31"/>
          <p:cNvGrpSpPr/>
          <p:nvPr/>
        </p:nvGrpSpPr>
        <p:grpSpPr>
          <a:xfrm>
            <a:off x="5179694" y="2628020"/>
            <a:ext cx="1152128" cy="692674"/>
            <a:chOff x="5519936" y="2900757"/>
            <a:chExt cx="1152128" cy="692674"/>
          </a:xfrm>
        </p:grpSpPr>
        <p:sp>
          <p:nvSpPr>
            <p:cNvPr id="9" name="Pravokotnik 8"/>
            <p:cNvSpPr/>
            <p:nvPr/>
          </p:nvSpPr>
          <p:spPr bwMode="auto">
            <a:xfrm>
              <a:off x="5519936" y="2900757"/>
              <a:ext cx="1152128" cy="371831"/>
            </a:xfrm>
            <a:prstGeom prst="rect">
              <a:avLst/>
            </a:prstGeom>
            <a:solidFill>
              <a:srgbClr val="00CC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endParaRPr lang="en-GB">
                <a:solidFill>
                  <a:srgbClr val="000000"/>
                </a:solidFill>
                <a:latin typeface="Arial" charset="0"/>
              </a:endParaRPr>
            </a:p>
          </p:txBody>
        </p:sp>
        <p:sp>
          <p:nvSpPr>
            <p:cNvPr id="11" name="Pravokotnik 10"/>
            <p:cNvSpPr/>
            <p:nvPr/>
          </p:nvSpPr>
          <p:spPr bwMode="auto">
            <a:xfrm>
              <a:off x="5519936" y="3256547"/>
              <a:ext cx="1152128" cy="336884"/>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endParaRPr lang="en-GB">
                <a:solidFill>
                  <a:srgbClr val="000000"/>
                </a:solidFill>
                <a:latin typeface="Arial" charset="0"/>
              </a:endParaRPr>
            </a:p>
          </p:txBody>
        </p:sp>
      </p:grpSp>
      <p:sp>
        <p:nvSpPr>
          <p:cNvPr id="13" name="Ograda vsebine 2"/>
          <p:cNvSpPr txBox="1">
            <a:spLocks/>
          </p:cNvSpPr>
          <p:nvPr/>
        </p:nvSpPr>
        <p:spPr bwMode="auto">
          <a:xfrm>
            <a:off x="3444949" y="3368177"/>
            <a:ext cx="5068217" cy="2254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330066"/>
              </a:buClr>
              <a:buSzPct val="70000"/>
              <a:defRPr/>
            </a:pPr>
            <a:r>
              <a:rPr lang="en-GB" sz="1600" kern="0" dirty="0" err="1" smtClean="0">
                <a:solidFill>
                  <a:srgbClr val="000000"/>
                </a:solidFill>
              </a:rPr>
              <a:t>Prästentation</a:t>
            </a:r>
            <a:r>
              <a:rPr lang="en-GB" sz="1600" kern="0" dirty="0" smtClean="0">
                <a:solidFill>
                  <a:srgbClr val="000000"/>
                </a:solidFill>
              </a:rPr>
              <a:t> des </a:t>
            </a:r>
            <a:r>
              <a:rPr lang="en-GB" sz="1600" kern="0" dirty="0" err="1" smtClean="0">
                <a:solidFill>
                  <a:srgbClr val="000000"/>
                </a:solidFill>
              </a:rPr>
              <a:t>Prototypen</a:t>
            </a:r>
            <a:r>
              <a:rPr lang="en-GB" sz="1600" kern="0" dirty="0" smtClean="0">
                <a:solidFill>
                  <a:srgbClr val="000000"/>
                </a:solidFill>
              </a:rPr>
              <a:t> </a:t>
            </a:r>
            <a:r>
              <a:rPr lang="en-GB" sz="1600" kern="0" dirty="0" err="1" smtClean="0">
                <a:solidFill>
                  <a:srgbClr val="000000"/>
                </a:solidFill>
              </a:rPr>
              <a:t>bzw</a:t>
            </a:r>
            <a:r>
              <a:rPr lang="en-GB" sz="1600" kern="0" dirty="0" smtClean="0">
                <a:solidFill>
                  <a:srgbClr val="000000"/>
                </a:solidFill>
              </a:rPr>
              <a:t>. der </a:t>
            </a:r>
            <a:r>
              <a:rPr lang="en-GB" sz="1600" kern="0" dirty="0" err="1" smtClean="0">
                <a:solidFill>
                  <a:srgbClr val="000000"/>
                </a:solidFill>
              </a:rPr>
              <a:t>Idee</a:t>
            </a:r>
            <a:endParaRPr lang="en-GB" sz="1600" kern="0" dirty="0" smtClean="0">
              <a:solidFill>
                <a:srgbClr val="000000"/>
              </a:solidFill>
            </a:endParaRPr>
          </a:p>
          <a:p>
            <a:pPr marL="342900" indent="-342900" eaLnBrk="0" hangingPunct="0">
              <a:spcBef>
                <a:spcPct val="20000"/>
              </a:spcBef>
              <a:buClr>
                <a:srgbClr val="330066"/>
              </a:buClr>
              <a:buSzPct val="120000"/>
              <a:buFont typeface="Wingdings" pitchFamily="2" charset="2"/>
              <a:buChar char="§"/>
              <a:defRPr/>
            </a:pPr>
            <a:r>
              <a:rPr lang="en-GB" sz="1600" kern="0" dirty="0" err="1" smtClean="0">
                <a:solidFill>
                  <a:srgbClr val="000000"/>
                </a:solidFill>
              </a:rPr>
              <a:t>Halten</a:t>
            </a:r>
            <a:r>
              <a:rPr lang="en-GB" sz="1600" kern="0" dirty="0" smtClean="0">
                <a:solidFill>
                  <a:srgbClr val="000000"/>
                </a:solidFill>
              </a:rPr>
              <a:t> </a:t>
            </a:r>
            <a:r>
              <a:rPr lang="en-GB" sz="1600" kern="0" dirty="0" err="1" smtClean="0">
                <a:solidFill>
                  <a:srgbClr val="000000"/>
                </a:solidFill>
              </a:rPr>
              <a:t>Sie</a:t>
            </a:r>
            <a:r>
              <a:rPr lang="en-GB" sz="1600" kern="0" dirty="0" smtClean="0">
                <a:solidFill>
                  <a:srgbClr val="000000"/>
                </a:solidFill>
              </a:rPr>
              <a:t> die verbal und  </a:t>
            </a:r>
            <a:r>
              <a:rPr lang="en-GB" sz="1600" kern="0" dirty="0" err="1" smtClean="0">
                <a:solidFill>
                  <a:srgbClr val="000000"/>
                </a:solidFill>
              </a:rPr>
              <a:t>nonverbalen</a:t>
            </a:r>
            <a:r>
              <a:rPr lang="en-GB" sz="1600" kern="0" dirty="0" smtClean="0">
                <a:solidFill>
                  <a:srgbClr val="000000"/>
                </a:solidFill>
              </a:rPr>
              <a:t> </a:t>
            </a:r>
            <a:r>
              <a:rPr lang="en-GB" sz="1600" kern="0" dirty="0" err="1" smtClean="0">
                <a:solidFill>
                  <a:srgbClr val="000000"/>
                </a:solidFill>
              </a:rPr>
              <a:t>Reaktionen</a:t>
            </a:r>
            <a:r>
              <a:rPr lang="en-GB" sz="1600" kern="0" dirty="0" smtClean="0">
                <a:solidFill>
                  <a:srgbClr val="000000"/>
                </a:solidFill>
              </a:rPr>
              <a:t> fest</a:t>
            </a:r>
          </a:p>
          <a:p>
            <a:pPr marL="704850" lvl="1" indent="-342900" eaLnBrk="0" hangingPunct="0">
              <a:spcBef>
                <a:spcPct val="20000"/>
              </a:spcBef>
              <a:buClr>
                <a:srgbClr val="330066"/>
              </a:buClr>
              <a:buSzPct val="70000"/>
              <a:buAutoNum type="arabicPeriod"/>
            </a:pPr>
            <a:r>
              <a:rPr lang="en-GB" sz="1600" kern="0" dirty="0" err="1" smtClean="0">
                <a:solidFill>
                  <a:srgbClr val="000000"/>
                </a:solidFill>
              </a:rPr>
              <a:t>Teilnehmer</a:t>
            </a:r>
            <a:r>
              <a:rPr lang="en-GB" sz="1600" kern="0" dirty="0" smtClean="0">
                <a:solidFill>
                  <a:srgbClr val="000000"/>
                </a:solidFill>
              </a:rPr>
              <a:t> – </a:t>
            </a:r>
            <a:r>
              <a:rPr lang="en-GB" sz="1600" kern="0" dirty="0" err="1" smtClean="0">
                <a:solidFill>
                  <a:srgbClr val="000000"/>
                </a:solidFill>
              </a:rPr>
              <a:t>stellt</a:t>
            </a:r>
            <a:r>
              <a:rPr lang="en-GB" sz="1600" kern="0" dirty="0" smtClean="0">
                <a:solidFill>
                  <a:srgbClr val="000000"/>
                </a:solidFill>
              </a:rPr>
              <a:t> die </a:t>
            </a:r>
            <a:r>
              <a:rPr lang="en-GB" sz="1600" kern="0" dirty="0" err="1" smtClean="0">
                <a:solidFill>
                  <a:srgbClr val="000000"/>
                </a:solidFill>
              </a:rPr>
              <a:t>Idee</a:t>
            </a:r>
            <a:r>
              <a:rPr lang="en-GB" sz="1600" kern="0" dirty="0" smtClean="0">
                <a:solidFill>
                  <a:srgbClr val="000000"/>
                </a:solidFill>
              </a:rPr>
              <a:t> </a:t>
            </a:r>
            <a:r>
              <a:rPr lang="en-GB" sz="1600" kern="0" dirty="0" err="1" smtClean="0">
                <a:solidFill>
                  <a:srgbClr val="000000"/>
                </a:solidFill>
              </a:rPr>
              <a:t>vor</a:t>
            </a:r>
            <a:endParaRPr lang="en-GB" sz="1600" kern="0" dirty="0" smtClean="0">
              <a:solidFill>
                <a:srgbClr val="000000"/>
              </a:solidFill>
            </a:endParaRPr>
          </a:p>
          <a:p>
            <a:pPr marL="361950" lvl="1" eaLnBrk="0" hangingPunct="0">
              <a:spcBef>
                <a:spcPct val="20000"/>
              </a:spcBef>
              <a:buClr>
                <a:srgbClr val="330066"/>
              </a:buClr>
              <a:buSzPct val="70000"/>
            </a:pPr>
            <a:r>
              <a:rPr lang="en-GB" sz="1600" kern="0" dirty="0" smtClean="0">
                <a:solidFill>
                  <a:srgbClr val="000000"/>
                </a:solidFill>
              </a:rPr>
              <a:t>2</a:t>
            </a:r>
            <a:r>
              <a:rPr lang="en-GB" sz="1600" kern="0" dirty="0">
                <a:solidFill>
                  <a:srgbClr val="000000"/>
                </a:solidFill>
              </a:rPr>
              <a:t>. </a:t>
            </a:r>
            <a:r>
              <a:rPr lang="en-GB" sz="1600" kern="0" dirty="0" err="1" smtClean="0">
                <a:solidFill>
                  <a:srgbClr val="000000"/>
                </a:solidFill>
              </a:rPr>
              <a:t>Teilnehmer</a:t>
            </a:r>
            <a:r>
              <a:rPr lang="en-GB" sz="1600" kern="0" dirty="0" smtClean="0">
                <a:solidFill>
                  <a:srgbClr val="000000"/>
                </a:solidFill>
              </a:rPr>
              <a:t> – </a:t>
            </a:r>
            <a:r>
              <a:rPr lang="en-GB" sz="1600" kern="0" dirty="0" err="1" smtClean="0">
                <a:solidFill>
                  <a:srgbClr val="000000"/>
                </a:solidFill>
              </a:rPr>
              <a:t>notiert</a:t>
            </a:r>
            <a:r>
              <a:rPr lang="en-GB" sz="1600" kern="0" dirty="0" smtClean="0">
                <a:solidFill>
                  <a:srgbClr val="000000"/>
                </a:solidFill>
              </a:rPr>
              <a:t> die </a:t>
            </a:r>
            <a:r>
              <a:rPr lang="en-GB" sz="1600" kern="0" dirty="0" err="1" smtClean="0">
                <a:solidFill>
                  <a:srgbClr val="000000"/>
                </a:solidFill>
              </a:rPr>
              <a:t>Reaktionen</a:t>
            </a:r>
            <a:r>
              <a:rPr lang="en-GB" sz="1600" kern="0" dirty="0" smtClean="0">
                <a:solidFill>
                  <a:srgbClr val="000000"/>
                </a:solidFill>
              </a:rPr>
              <a:t> </a:t>
            </a:r>
            <a:r>
              <a:rPr lang="en-GB" sz="1600" kern="0" dirty="0" err="1" smtClean="0">
                <a:solidFill>
                  <a:srgbClr val="000000"/>
                </a:solidFill>
              </a:rPr>
              <a:t>beim</a:t>
            </a:r>
            <a:r>
              <a:rPr lang="en-GB" sz="1600" kern="0" dirty="0" smtClean="0">
                <a:solidFill>
                  <a:srgbClr val="000000"/>
                </a:solidFill>
              </a:rPr>
              <a:t> </a:t>
            </a:r>
            <a:r>
              <a:rPr lang="en-GB" sz="1600" kern="0" dirty="0" err="1" smtClean="0">
                <a:solidFill>
                  <a:srgbClr val="000000"/>
                </a:solidFill>
              </a:rPr>
              <a:t>Ausprobieren</a:t>
            </a:r>
            <a:r>
              <a:rPr lang="en-GB" sz="1600" kern="0" dirty="0" smtClean="0">
                <a:solidFill>
                  <a:srgbClr val="000000"/>
                </a:solidFill>
              </a:rPr>
              <a:t> (</a:t>
            </a:r>
            <a:r>
              <a:rPr lang="en-GB" sz="1600" kern="0" dirty="0" err="1" smtClean="0">
                <a:solidFill>
                  <a:srgbClr val="000000"/>
                </a:solidFill>
              </a:rPr>
              <a:t>Gefühle</a:t>
            </a:r>
            <a:r>
              <a:rPr lang="en-GB" sz="1600" kern="0" dirty="0" smtClean="0">
                <a:solidFill>
                  <a:srgbClr val="000000"/>
                </a:solidFill>
              </a:rPr>
              <a:t>, </a:t>
            </a:r>
            <a:r>
              <a:rPr lang="en-GB" sz="1600" kern="0" dirty="0" err="1" smtClean="0">
                <a:solidFill>
                  <a:srgbClr val="000000"/>
                </a:solidFill>
              </a:rPr>
              <a:t>Verwendungsart</a:t>
            </a:r>
            <a:r>
              <a:rPr lang="en-GB" sz="1600" kern="0" dirty="0" smtClean="0">
                <a:solidFill>
                  <a:srgbClr val="000000"/>
                </a:solidFill>
              </a:rPr>
              <a:t>, </a:t>
            </a:r>
            <a:r>
              <a:rPr lang="en-GB" sz="1600" kern="0" dirty="0" err="1" smtClean="0">
                <a:solidFill>
                  <a:srgbClr val="000000"/>
                </a:solidFill>
              </a:rPr>
              <a:t>Verständnis</a:t>
            </a:r>
            <a:r>
              <a:rPr lang="en-GB" sz="1600" kern="0" dirty="0" smtClean="0">
                <a:solidFill>
                  <a:srgbClr val="000000"/>
                </a:solidFill>
              </a:rPr>
              <a:t>…)</a:t>
            </a:r>
          </a:p>
          <a:p>
            <a:pPr marL="342900" indent="-342900" eaLnBrk="0" hangingPunct="0">
              <a:spcBef>
                <a:spcPct val="20000"/>
              </a:spcBef>
              <a:buClr>
                <a:srgbClr val="330066"/>
              </a:buClr>
              <a:buSzPct val="120000"/>
              <a:buFont typeface="Wingdings" pitchFamily="2" charset="2"/>
              <a:buChar char="§"/>
            </a:pPr>
            <a:r>
              <a:rPr lang="en-GB" sz="1600" kern="0" dirty="0" err="1" smtClean="0">
                <a:solidFill>
                  <a:srgbClr val="000000"/>
                </a:solidFill>
              </a:rPr>
              <a:t>Gruppe</a:t>
            </a:r>
            <a:r>
              <a:rPr lang="en-GB" sz="1600" kern="0" dirty="0" smtClean="0">
                <a:solidFill>
                  <a:srgbClr val="000000"/>
                </a:solidFill>
              </a:rPr>
              <a:t> an </a:t>
            </a:r>
            <a:r>
              <a:rPr lang="en-GB" sz="1600" kern="0" dirty="0" err="1" smtClean="0">
                <a:solidFill>
                  <a:srgbClr val="000000"/>
                </a:solidFill>
              </a:rPr>
              <a:t>Benutzern</a:t>
            </a:r>
            <a:r>
              <a:rPr lang="en-GB" sz="1600" kern="0" dirty="0" smtClean="0">
                <a:solidFill>
                  <a:srgbClr val="000000"/>
                </a:solidFill>
              </a:rPr>
              <a:t> – </a:t>
            </a:r>
            <a:r>
              <a:rPr lang="en-GB" sz="1600" kern="0" dirty="0" err="1" smtClean="0">
                <a:solidFill>
                  <a:srgbClr val="000000"/>
                </a:solidFill>
              </a:rPr>
              <a:t>versuchen</a:t>
            </a:r>
            <a:r>
              <a:rPr lang="en-GB" sz="1600" kern="0" dirty="0" smtClean="0">
                <a:solidFill>
                  <a:srgbClr val="000000"/>
                </a:solidFill>
              </a:rPr>
              <a:t> den </a:t>
            </a:r>
            <a:r>
              <a:rPr lang="en-GB" sz="1600" kern="0" dirty="0" err="1" smtClean="0">
                <a:solidFill>
                  <a:srgbClr val="000000"/>
                </a:solidFill>
              </a:rPr>
              <a:t>Prototypen</a:t>
            </a:r>
            <a:r>
              <a:rPr lang="en-GB" sz="1600" kern="0" dirty="0" smtClean="0">
                <a:solidFill>
                  <a:srgbClr val="000000"/>
                </a:solidFill>
              </a:rPr>
              <a:t> </a:t>
            </a:r>
            <a:r>
              <a:rPr lang="en-GB" sz="1600" kern="0" dirty="0" err="1" smtClean="0">
                <a:solidFill>
                  <a:srgbClr val="000000"/>
                </a:solidFill>
              </a:rPr>
              <a:t>zu</a:t>
            </a:r>
            <a:r>
              <a:rPr lang="en-GB" sz="1600" kern="0" dirty="0" smtClean="0">
                <a:solidFill>
                  <a:srgbClr val="000000"/>
                </a:solidFill>
              </a:rPr>
              <a:t> </a:t>
            </a:r>
            <a:r>
              <a:rPr lang="en-GB" sz="1600" kern="0" dirty="0" err="1" smtClean="0">
                <a:solidFill>
                  <a:srgbClr val="000000"/>
                </a:solidFill>
              </a:rPr>
              <a:t>verwenden</a:t>
            </a:r>
            <a:r>
              <a:rPr lang="en-GB" sz="1600" kern="0" dirty="0" smtClean="0">
                <a:solidFill>
                  <a:srgbClr val="000000"/>
                </a:solidFill>
              </a:rPr>
              <a:t> und </a:t>
            </a:r>
            <a:r>
              <a:rPr lang="en-GB" sz="1600" kern="0" dirty="0" err="1" smtClean="0">
                <a:solidFill>
                  <a:srgbClr val="000000"/>
                </a:solidFill>
              </a:rPr>
              <a:t>testen</a:t>
            </a:r>
            <a:r>
              <a:rPr lang="en-GB" sz="1600" kern="0" dirty="0" smtClean="0">
                <a:solidFill>
                  <a:srgbClr val="000000"/>
                </a:solidFill>
              </a:rPr>
              <a:t> </a:t>
            </a:r>
            <a:r>
              <a:rPr lang="en-GB" sz="1600" kern="0" dirty="0" err="1" smtClean="0">
                <a:solidFill>
                  <a:srgbClr val="000000"/>
                </a:solidFill>
              </a:rPr>
              <a:t>ihn</a:t>
            </a:r>
            <a:r>
              <a:rPr lang="en-GB" sz="1600" kern="0" dirty="0" smtClean="0">
                <a:solidFill>
                  <a:srgbClr val="000000"/>
                </a:solidFill>
              </a:rPr>
              <a:t>…</a:t>
            </a:r>
          </a:p>
          <a:p>
            <a:pPr marL="342900" indent="-342900" eaLnBrk="0" hangingPunct="0">
              <a:spcBef>
                <a:spcPct val="20000"/>
              </a:spcBef>
              <a:buClr>
                <a:srgbClr val="330066"/>
              </a:buClr>
              <a:buSzPct val="120000"/>
              <a:buFont typeface="Wingdings" pitchFamily="2" charset="2"/>
              <a:buChar char="§"/>
            </a:pPr>
            <a:r>
              <a:rPr lang="en-GB" sz="1600" kern="0" dirty="0" err="1" smtClean="0">
                <a:solidFill>
                  <a:srgbClr val="000000"/>
                </a:solidFill>
              </a:rPr>
              <a:t>Gespräche</a:t>
            </a:r>
            <a:r>
              <a:rPr lang="en-GB" sz="1600" kern="0" dirty="0" smtClean="0">
                <a:solidFill>
                  <a:srgbClr val="000000"/>
                </a:solidFill>
              </a:rPr>
              <a:t> </a:t>
            </a:r>
            <a:r>
              <a:rPr lang="en-GB" sz="1600" kern="0" dirty="0" err="1" smtClean="0">
                <a:solidFill>
                  <a:srgbClr val="000000"/>
                </a:solidFill>
              </a:rPr>
              <a:t>mit</a:t>
            </a:r>
            <a:r>
              <a:rPr lang="en-GB" sz="1600" kern="0" dirty="0" smtClean="0">
                <a:solidFill>
                  <a:srgbClr val="000000"/>
                </a:solidFill>
              </a:rPr>
              <a:t> den </a:t>
            </a:r>
            <a:r>
              <a:rPr lang="en-GB" sz="1600" kern="0" dirty="0" err="1" smtClean="0">
                <a:solidFill>
                  <a:srgbClr val="000000"/>
                </a:solidFill>
              </a:rPr>
              <a:t>Benutzern</a:t>
            </a:r>
            <a:r>
              <a:rPr lang="en-GB" sz="1600" kern="0" dirty="0" smtClean="0">
                <a:solidFill>
                  <a:srgbClr val="000000"/>
                </a:solidFill>
              </a:rPr>
              <a:t>  - was </a:t>
            </a:r>
            <a:r>
              <a:rPr lang="en-GB" sz="1600" kern="0" dirty="0" err="1" smtClean="0">
                <a:solidFill>
                  <a:srgbClr val="000000"/>
                </a:solidFill>
              </a:rPr>
              <a:t>sie</a:t>
            </a:r>
            <a:r>
              <a:rPr lang="en-GB" sz="1600" kern="0" dirty="0" smtClean="0">
                <a:solidFill>
                  <a:srgbClr val="000000"/>
                </a:solidFill>
              </a:rPr>
              <a:t> </a:t>
            </a:r>
            <a:r>
              <a:rPr lang="en-GB" sz="1600" kern="0" dirty="0" err="1" smtClean="0">
                <a:solidFill>
                  <a:srgbClr val="000000"/>
                </a:solidFill>
              </a:rPr>
              <a:t>herausfinden</a:t>
            </a:r>
            <a:endParaRPr lang="en-GB" sz="1600" kern="0" dirty="0" smtClean="0">
              <a:solidFill>
                <a:srgbClr val="000000"/>
              </a:solidFill>
            </a:endParaRPr>
          </a:p>
          <a:p>
            <a:pPr marL="342900" indent="-342900" eaLnBrk="0" hangingPunct="0">
              <a:spcBef>
                <a:spcPct val="20000"/>
              </a:spcBef>
              <a:buClr>
                <a:srgbClr val="330066"/>
              </a:buClr>
              <a:buSzPct val="120000"/>
              <a:buFont typeface="Wingdings" pitchFamily="2" charset="2"/>
              <a:buChar char="§"/>
            </a:pPr>
            <a:r>
              <a:rPr lang="en-GB" sz="1600" kern="0" dirty="0" err="1" smtClean="0">
                <a:solidFill>
                  <a:srgbClr val="000000"/>
                </a:solidFill>
              </a:rPr>
              <a:t>Notizen</a:t>
            </a:r>
            <a:r>
              <a:rPr lang="en-GB" sz="1600" kern="0" dirty="0" smtClean="0">
                <a:solidFill>
                  <a:srgbClr val="000000"/>
                </a:solidFill>
              </a:rPr>
              <a:t> und </a:t>
            </a:r>
            <a:r>
              <a:rPr lang="en-GB" sz="1600" kern="0" dirty="0" err="1" smtClean="0">
                <a:solidFill>
                  <a:srgbClr val="000000"/>
                </a:solidFill>
              </a:rPr>
              <a:t>zusätzliche</a:t>
            </a:r>
            <a:r>
              <a:rPr lang="en-GB" sz="1600" kern="0" dirty="0" smtClean="0">
                <a:solidFill>
                  <a:srgbClr val="000000"/>
                </a:solidFill>
              </a:rPr>
              <a:t> </a:t>
            </a:r>
            <a:r>
              <a:rPr lang="en-GB" sz="1600" kern="0" dirty="0" err="1" smtClean="0">
                <a:solidFill>
                  <a:srgbClr val="000000"/>
                </a:solidFill>
              </a:rPr>
              <a:t>Ideen</a:t>
            </a:r>
            <a:endParaRPr lang="en-GB" sz="1600" kern="0" dirty="0" smtClean="0">
              <a:solidFill>
                <a:srgbClr val="000000"/>
              </a:solidFill>
            </a:endParaRPr>
          </a:p>
        </p:txBody>
      </p:sp>
      <p:sp>
        <p:nvSpPr>
          <p:cNvPr id="16" name="Pravokotnik 15"/>
          <p:cNvSpPr/>
          <p:nvPr/>
        </p:nvSpPr>
        <p:spPr bwMode="auto">
          <a:xfrm>
            <a:off x="1740991" y="2653088"/>
            <a:ext cx="1152128" cy="693526"/>
          </a:xfrm>
          <a:prstGeom prst="rect">
            <a:avLst/>
          </a:prstGeom>
          <a:solidFill>
            <a:srgbClr val="00CC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endParaRPr lang="en-GB" dirty="0">
              <a:solidFill>
                <a:srgbClr val="000000"/>
              </a:solidFill>
              <a:latin typeface="Arial" charset="0"/>
            </a:endParaRPr>
          </a:p>
        </p:txBody>
      </p:sp>
      <p:sp>
        <p:nvSpPr>
          <p:cNvPr id="17" name="Ograda vsebine 2"/>
          <p:cNvSpPr txBox="1">
            <a:spLocks/>
          </p:cNvSpPr>
          <p:nvPr/>
        </p:nvSpPr>
        <p:spPr bwMode="auto">
          <a:xfrm>
            <a:off x="8513166" y="3434904"/>
            <a:ext cx="2894807" cy="2009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330066"/>
              </a:buClr>
              <a:buSzPct val="70000"/>
            </a:pPr>
            <a:r>
              <a:rPr lang="en-GB" sz="1600" dirty="0" err="1" smtClean="0">
                <a:solidFill>
                  <a:srgbClr val="000000"/>
                </a:solidFill>
              </a:rPr>
              <a:t>Optimierung</a:t>
            </a:r>
            <a:r>
              <a:rPr lang="en-GB" sz="1600" dirty="0" smtClean="0">
                <a:solidFill>
                  <a:srgbClr val="000000"/>
                </a:solidFill>
              </a:rPr>
              <a:t> des </a:t>
            </a:r>
            <a:r>
              <a:rPr lang="en-GB" sz="1600" dirty="0" err="1" smtClean="0">
                <a:solidFill>
                  <a:srgbClr val="000000"/>
                </a:solidFill>
              </a:rPr>
              <a:t>Prototypen</a:t>
            </a:r>
            <a:endParaRPr lang="en-GB" sz="1600" kern="0" dirty="0" smtClean="0">
              <a:solidFill>
                <a:srgbClr val="000000"/>
              </a:solidFill>
            </a:endParaRPr>
          </a:p>
          <a:p>
            <a:pPr marL="342900" indent="-342900" defTabSz="476250" eaLnBrk="0" hangingPunct="0">
              <a:spcBef>
                <a:spcPct val="20000"/>
              </a:spcBef>
              <a:buClr>
                <a:srgbClr val="330066"/>
              </a:buClr>
              <a:buSzPct val="120000"/>
              <a:buFont typeface="Wingdings" pitchFamily="2" charset="2"/>
              <a:buChar char="§"/>
            </a:pPr>
            <a:r>
              <a:rPr lang="en-GB" sz="1600" kern="0" dirty="0" smtClean="0">
                <a:solidFill>
                  <a:srgbClr val="000000"/>
                </a:solidFill>
              </a:rPr>
              <a:t>Analyse der </a:t>
            </a:r>
            <a:r>
              <a:rPr lang="en-GB" sz="1600" kern="0" dirty="0" err="1" smtClean="0">
                <a:solidFill>
                  <a:srgbClr val="000000"/>
                </a:solidFill>
              </a:rPr>
              <a:t>Reaktionen</a:t>
            </a:r>
            <a:r>
              <a:rPr lang="en-GB" sz="1600" kern="0" dirty="0" smtClean="0">
                <a:solidFill>
                  <a:srgbClr val="000000"/>
                </a:solidFill>
              </a:rPr>
              <a:t> – </a:t>
            </a:r>
            <a:r>
              <a:rPr lang="en-GB" sz="1600" kern="0" dirty="0" err="1" smtClean="0">
                <a:solidFill>
                  <a:srgbClr val="000000"/>
                </a:solidFill>
              </a:rPr>
              <a:t>welche</a:t>
            </a:r>
            <a:r>
              <a:rPr lang="en-GB" sz="1600" kern="0" dirty="0" smtClean="0">
                <a:solidFill>
                  <a:srgbClr val="000000"/>
                </a:solidFill>
              </a:rPr>
              <a:t> </a:t>
            </a:r>
            <a:r>
              <a:rPr lang="en-GB" sz="1600" kern="0" dirty="0" err="1" smtClean="0">
                <a:solidFill>
                  <a:srgbClr val="000000"/>
                </a:solidFill>
              </a:rPr>
              <a:t>sind</a:t>
            </a:r>
            <a:r>
              <a:rPr lang="en-GB" sz="1600" kern="0" dirty="0" smtClean="0">
                <a:solidFill>
                  <a:srgbClr val="000000"/>
                </a:solidFill>
              </a:rPr>
              <a:t> am </a:t>
            </a:r>
            <a:r>
              <a:rPr lang="en-GB" sz="1600" kern="0" dirty="0" err="1" smtClean="0">
                <a:solidFill>
                  <a:srgbClr val="000000"/>
                </a:solidFill>
              </a:rPr>
              <a:t>wichtigsten</a:t>
            </a:r>
            <a:endParaRPr lang="en-GB" sz="1600" kern="0" dirty="0" smtClean="0">
              <a:solidFill>
                <a:srgbClr val="000000"/>
              </a:solidFill>
            </a:endParaRPr>
          </a:p>
          <a:p>
            <a:pPr marL="342900" indent="-342900" eaLnBrk="0" hangingPunct="0">
              <a:spcBef>
                <a:spcPct val="20000"/>
              </a:spcBef>
              <a:buClr>
                <a:srgbClr val="330066"/>
              </a:buClr>
              <a:buSzPct val="120000"/>
              <a:buFont typeface="Wingdings" pitchFamily="2" charset="2"/>
              <a:buChar char="§"/>
            </a:pPr>
            <a:r>
              <a:rPr lang="en-GB" sz="1600" dirty="0" err="1" smtClean="0">
                <a:solidFill>
                  <a:srgbClr val="000000"/>
                </a:solidFill>
              </a:rPr>
              <a:t>Optimierung</a:t>
            </a:r>
            <a:r>
              <a:rPr lang="en-GB" sz="1600" dirty="0" smtClean="0">
                <a:solidFill>
                  <a:srgbClr val="000000"/>
                </a:solidFill>
              </a:rPr>
              <a:t> des </a:t>
            </a:r>
            <a:r>
              <a:rPr lang="en-GB" sz="1600" dirty="0" err="1" smtClean="0">
                <a:solidFill>
                  <a:srgbClr val="000000"/>
                </a:solidFill>
              </a:rPr>
              <a:t>P</a:t>
            </a:r>
            <a:r>
              <a:rPr lang="en-GB" sz="1600" kern="0" dirty="0" err="1" smtClean="0">
                <a:solidFill>
                  <a:srgbClr val="000000"/>
                </a:solidFill>
              </a:rPr>
              <a:t>rototypen</a:t>
            </a:r>
            <a:endParaRPr lang="en-GB" sz="1600" kern="0" dirty="0">
              <a:solidFill>
                <a:srgbClr val="000000"/>
              </a:solidFill>
            </a:endParaRPr>
          </a:p>
        </p:txBody>
      </p:sp>
      <p:cxnSp>
        <p:nvCxnSpPr>
          <p:cNvPr id="19" name="Raven puščični konektor 18"/>
          <p:cNvCxnSpPr/>
          <p:nvPr/>
        </p:nvCxnSpPr>
        <p:spPr bwMode="auto">
          <a:xfrm>
            <a:off x="3444949" y="2983810"/>
            <a:ext cx="1439814" cy="0"/>
          </a:xfrm>
          <a:prstGeom prst="straightConnector1">
            <a:avLst/>
          </a:prstGeom>
          <a:solidFill>
            <a:schemeClr val="tx2"/>
          </a:solidFill>
          <a:ln w="38100" cap="flat" cmpd="sng" algn="ctr">
            <a:solidFill>
              <a:schemeClr val="tx1"/>
            </a:solidFill>
            <a:prstDash val="solid"/>
            <a:round/>
            <a:headEnd type="none" w="med" len="med"/>
            <a:tailEnd type="arrow"/>
          </a:ln>
          <a:effectLst/>
        </p:spPr>
      </p:cxnSp>
      <p:cxnSp>
        <p:nvCxnSpPr>
          <p:cNvPr id="20" name="Raven puščični konektor 19"/>
          <p:cNvCxnSpPr/>
          <p:nvPr/>
        </p:nvCxnSpPr>
        <p:spPr bwMode="auto">
          <a:xfrm>
            <a:off x="7307237" y="2999851"/>
            <a:ext cx="1516286" cy="0"/>
          </a:xfrm>
          <a:prstGeom prst="straightConnector1">
            <a:avLst/>
          </a:prstGeom>
          <a:solidFill>
            <a:schemeClr val="tx2"/>
          </a:solidFill>
          <a:ln w="38100" cap="flat" cmpd="sng" algn="ctr">
            <a:solidFill>
              <a:schemeClr val="tx1"/>
            </a:solidFill>
            <a:prstDash val="solid"/>
            <a:round/>
            <a:headEnd type="none" w="med" len="med"/>
            <a:tailEnd type="arrow"/>
          </a:ln>
          <a:effectLst/>
        </p:spPr>
      </p:cxnSp>
      <p:pic>
        <p:nvPicPr>
          <p:cNvPr id="18" name="Kép 6"/>
          <p:cNvPicPr>
            <a:picLocks noChangeAspect="1"/>
          </p:cNvPicPr>
          <p:nvPr/>
        </p:nvPicPr>
        <p:blipFill rotWithShape="1">
          <a:blip r:embed="rId3"/>
          <a:srcRect r="85412"/>
          <a:stretch/>
        </p:blipFill>
        <p:spPr>
          <a:xfrm>
            <a:off x="11582399" y="3099825"/>
            <a:ext cx="609601" cy="3134063"/>
          </a:xfrm>
          <a:prstGeom prst="rect">
            <a:avLst/>
          </a:prstGeom>
        </p:spPr>
      </p:pic>
      <p:sp>
        <p:nvSpPr>
          <p:cNvPr id="21" name="Rectangle 2"/>
          <p:cNvSpPr txBox="1">
            <a:spLocks noChangeArrowheads="1"/>
          </p:cNvSpPr>
          <p:nvPr/>
        </p:nvSpPr>
        <p:spPr>
          <a:xfrm>
            <a:off x="9436100" y="0"/>
            <a:ext cx="2584450" cy="1117229"/>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dirty="0" smtClean="0"/>
              <a:t>P</a:t>
            </a:r>
            <a:r>
              <a:rPr lang="sl-SI" dirty="0" smtClean="0"/>
              <a:t>ra</a:t>
            </a:r>
            <a:r>
              <a:rPr lang="de-AT" dirty="0" err="1" smtClean="0"/>
              <a:t>ktische</a:t>
            </a:r>
            <a:r>
              <a:rPr lang="de-AT" dirty="0" smtClean="0"/>
              <a:t> Arbeit</a:t>
            </a:r>
            <a:r>
              <a:rPr lang="sl-SI" dirty="0" smtClean="0"/>
              <a:t>		</a:t>
            </a:r>
            <a:r>
              <a:rPr lang="sl-SI" b="1" dirty="0" smtClean="0"/>
              <a:t>T</a:t>
            </a:r>
            <a:r>
              <a:rPr lang="sl-SI" dirty="0" smtClean="0"/>
              <a:t>	</a:t>
            </a:r>
            <a:endParaRPr lang="sl-SI" b="1" dirty="0" smtClean="0"/>
          </a:p>
          <a:p>
            <a:pPr marL="0" marR="0" lvl="1" fontAlgn="auto">
              <a:lnSpc>
                <a:spcPct val="90000"/>
              </a:lnSpc>
              <a:buClr>
                <a:schemeClr val="accent1"/>
              </a:buClr>
              <a:buSzTx/>
              <a:buFont typeface="Calibri" pitchFamily="34" charset="0"/>
              <a:buNone/>
              <a:tabLst/>
              <a:defRPr/>
            </a:pPr>
            <a:endParaRPr lang="sl-SI" sz="200" dirty="0" smtClean="0"/>
          </a:p>
          <a:p>
            <a:pPr marL="0" marR="0" lvl="1" fontAlgn="auto">
              <a:lnSpc>
                <a:spcPct val="90000"/>
              </a:lnSpc>
              <a:buClr>
                <a:schemeClr val="accent1"/>
              </a:buClr>
              <a:buSzTx/>
              <a:buFont typeface="Calibri" pitchFamily="34" charset="0"/>
              <a:buNone/>
              <a:tabLst/>
              <a:defRPr/>
            </a:pPr>
            <a:r>
              <a:rPr lang="de-AT" dirty="0"/>
              <a:t>T</a:t>
            </a:r>
            <a:r>
              <a:rPr lang="sl-SI" dirty="0" smtClean="0"/>
              <a:t>eam</a:t>
            </a:r>
            <a:r>
              <a:rPr lang="de-AT" dirty="0" smtClean="0"/>
              <a:t>-Arbeit</a:t>
            </a:r>
            <a:endParaRPr lang="sl-SI" dirty="0" smtClean="0"/>
          </a:p>
          <a:p>
            <a:pPr marL="0" lvl="1">
              <a:lnSpc>
                <a:spcPct val="90000"/>
              </a:lnSpc>
              <a:buClr>
                <a:schemeClr val="accent1"/>
              </a:buClr>
            </a:pPr>
            <a:r>
              <a:rPr lang="sl-SI" dirty="0" smtClean="0"/>
              <a:t>30 </a:t>
            </a:r>
            <a:r>
              <a:rPr lang="de-AT" dirty="0" smtClean="0"/>
              <a:t>M</a:t>
            </a:r>
            <a:r>
              <a:rPr lang="sl-SI" dirty="0" smtClean="0"/>
              <a:t>in</a:t>
            </a:r>
            <a:r>
              <a:rPr lang="de-AT" dirty="0" smtClean="0"/>
              <a:t>.</a:t>
            </a:r>
            <a:endParaRPr lang="sl-SI" dirty="0" smtClean="0"/>
          </a:p>
        </p:txBody>
      </p:sp>
      <p:sp>
        <p:nvSpPr>
          <p:cNvPr id="22" name="Pravokotnik 21"/>
          <p:cNvSpPr/>
          <p:nvPr/>
        </p:nvSpPr>
        <p:spPr bwMode="auto">
          <a:xfrm>
            <a:off x="9205628" y="2653088"/>
            <a:ext cx="1152128" cy="693526"/>
          </a:xfrm>
          <a:prstGeom prst="rect">
            <a:avLst/>
          </a:prstGeom>
          <a:solidFill>
            <a:srgbClr val="00CC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endParaRPr lang="en-GB" dirty="0">
              <a:solidFill>
                <a:srgbClr val="000000"/>
              </a:solidFill>
              <a:latin typeface="Arial" charset="0"/>
            </a:endParaRPr>
          </a:p>
        </p:txBody>
      </p:sp>
      <p:sp>
        <p:nvSpPr>
          <p:cNvPr id="26" name="Ograda vsebine 2"/>
          <p:cNvSpPr txBox="1">
            <a:spLocks/>
          </p:cNvSpPr>
          <p:nvPr/>
        </p:nvSpPr>
        <p:spPr bwMode="auto">
          <a:xfrm>
            <a:off x="1259458" y="3346614"/>
            <a:ext cx="2557948" cy="19242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330066"/>
              </a:buClr>
              <a:buSzPct val="70000"/>
              <a:defRPr/>
            </a:pPr>
            <a:r>
              <a:rPr lang="en-GB" sz="1600" kern="0" dirty="0" err="1" smtClean="0">
                <a:solidFill>
                  <a:srgbClr val="000000"/>
                </a:solidFill>
              </a:rPr>
              <a:t>Vorbereitung</a:t>
            </a:r>
            <a:r>
              <a:rPr lang="en-GB" sz="1600" kern="0" dirty="0" smtClean="0">
                <a:solidFill>
                  <a:srgbClr val="000000"/>
                </a:solidFill>
              </a:rPr>
              <a:t> des </a:t>
            </a:r>
            <a:r>
              <a:rPr lang="en-GB" sz="1600" kern="0" dirty="0" err="1" smtClean="0">
                <a:solidFill>
                  <a:srgbClr val="000000"/>
                </a:solidFill>
              </a:rPr>
              <a:t>Prototypen</a:t>
            </a:r>
            <a:endParaRPr lang="en-GB" sz="1600" kern="0" dirty="0" smtClean="0">
              <a:solidFill>
                <a:srgbClr val="000000"/>
              </a:solidFill>
            </a:endParaRPr>
          </a:p>
        </p:txBody>
      </p:sp>
      <p:sp>
        <p:nvSpPr>
          <p:cNvPr id="27" name="Ograda vsebine 2"/>
          <p:cNvSpPr txBox="1">
            <a:spLocks/>
          </p:cNvSpPr>
          <p:nvPr/>
        </p:nvSpPr>
        <p:spPr bwMode="auto">
          <a:xfrm>
            <a:off x="1740991" y="2058261"/>
            <a:ext cx="1165163" cy="436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330066"/>
              </a:buClr>
              <a:buSzPct val="70000"/>
              <a:defRPr/>
            </a:pPr>
            <a:r>
              <a:rPr lang="sl-SI" sz="2000" kern="0" dirty="0" err="1" smtClean="0">
                <a:solidFill>
                  <a:srgbClr val="000000"/>
                </a:solidFill>
              </a:rPr>
              <a:t>Phase</a:t>
            </a:r>
            <a:r>
              <a:rPr lang="sl-SI" sz="2000" kern="0" dirty="0" smtClean="0">
                <a:solidFill>
                  <a:srgbClr val="000000"/>
                </a:solidFill>
              </a:rPr>
              <a:t> 1</a:t>
            </a:r>
          </a:p>
        </p:txBody>
      </p:sp>
      <p:sp>
        <p:nvSpPr>
          <p:cNvPr id="33" name="Ograda vsebine 2"/>
          <p:cNvSpPr txBox="1">
            <a:spLocks/>
          </p:cNvSpPr>
          <p:nvPr/>
        </p:nvSpPr>
        <p:spPr bwMode="auto">
          <a:xfrm>
            <a:off x="5166659" y="2058261"/>
            <a:ext cx="1165163" cy="436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330066"/>
              </a:buClr>
              <a:buSzPct val="70000"/>
              <a:defRPr/>
            </a:pPr>
            <a:r>
              <a:rPr lang="sl-SI" sz="2000" kern="0" dirty="0" err="1" smtClean="0">
                <a:solidFill>
                  <a:srgbClr val="000000"/>
                </a:solidFill>
              </a:rPr>
              <a:t>Phase</a:t>
            </a:r>
            <a:r>
              <a:rPr lang="sl-SI" sz="2000" kern="0" dirty="0" smtClean="0">
                <a:solidFill>
                  <a:srgbClr val="000000"/>
                </a:solidFill>
              </a:rPr>
              <a:t> 2</a:t>
            </a:r>
          </a:p>
        </p:txBody>
      </p:sp>
      <p:sp>
        <p:nvSpPr>
          <p:cNvPr id="34" name="Ograda vsebine 2"/>
          <p:cNvSpPr txBox="1">
            <a:spLocks/>
          </p:cNvSpPr>
          <p:nvPr/>
        </p:nvSpPr>
        <p:spPr bwMode="auto">
          <a:xfrm>
            <a:off x="9174908" y="2058261"/>
            <a:ext cx="1165163" cy="436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330066"/>
              </a:buClr>
              <a:buSzPct val="70000"/>
              <a:defRPr/>
            </a:pPr>
            <a:r>
              <a:rPr lang="sl-SI" sz="2000" kern="0" dirty="0" err="1" smtClean="0">
                <a:solidFill>
                  <a:srgbClr val="000000"/>
                </a:solidFill>
              </a:rPr>
              <a:t>Phase</a:t>
            </a:r>
            <a:r>
              <a:rPr lang="sl-SI" sz="2000" kern="0" dirty="0" smtClean="0">
                <a:solidFill>
                  <a:srgbClr val="000000"/>
                </a:solidFill>
              </a:rPr>
              <a:t> 3</a:t>
            </a:r>
          </a:p>
        </p:txBody>
      </p:sp>
    </p:spTree>
    <p:extLst>
      <p:ext uri="{BB962C8B-B14F-4D97-AF65-F5344CB8AC3E}">
        <p14:creationId xmlns:p14="http://schemas.microsoft.com/office/powerpoint/2010/main" val="1797723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Ideenkurzpräsentation</a:t>
            </a:r>
            <a:r>
              <a:rPr lang="en-GB" dirty="0" smtClean="0"/>
              <a:t> (“pitch”)</a:t>
            </a:r>
            <a:endParaRPr lang="en-GB" dirty="0"/>
          </a:p>
        </p:txBody>
      </p:sp>
      <p:sp>
        <p:nvSpPr>
          <p:cNvPr id="5" name="Ograda vsebine 2"/>
          <p:cNvSpPr txBox="1">
            <a:spLocks/>
          </p:cNvSpPr>
          <p:nvPr/>
        </p:nvSpPr>
        <p:spPr bwMode="auto">
          <a:xfrm>
            <a:off x="1097281" y="1799305"/>
            <a:ext cx="10058400" cy="4612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tx2"/>
              </a:buClr>
              <a:buSzPct val="70000"/>
              <a:buFont typeface="Wingdings" pitchFamily="2" charset="2"/>
              <a:buChar char="l"/>
            </a:pPr>
            <a:r>
              <a:rPr lang="en-GB" sz="2000" kern="0" dirty="0" err="1" smtClean="0"/>
              <a:t>Eine</a:t>
            </a:r>
            <a:r>
              <a:rPr lang="en-GB" sz="2000" kern="0" dirty="0" smtClean="0"/>
              <a:t> </a:t>
            </a:r>
            <a:r>
              <a:rPr lang="en-GB" sz="2000" kern="0" dirty="0" err="1" smtClean="0"/>
              <a:t>kurze</a:t>
            </a:r>
            <a:r>
              <a:rPr lang="en-GB" sz="2000" kern="0" dirty="0" smtClean="0"/>
              <a:t> </a:t>
            </a:r>
            <a:r>
              <a:rPr lang="en-GB" sz="2000" kern="0" dirty="0" err="1" smtClean="0"/>
              <a:t>Darstellung</a:t>
            </a:r>
            <a:r>
              <a:rPr lang="en-GB" sz="2000" kern="0" dirty="0" smtClean="0"/>
              <a:t>; </a:t>
            </a:r>
            <a:r>
              <a:rPr lang="en-GB" sz="2000" kern="0" dirty="0" err="1" smtClean="0"/>
              <a:t>eine</a:t>
            </a:r>
            <a:r>
              <a:rPr lang="en-GB" sz="2000" kern="0" dirty="0" smtClean="0"/>
              <a:t> </a:t>
            </a:r>
            <a:r>
              <a:rPr lang="en-GB" sz="2000" kern="0" dirty="0" err="1" smtClean="0"/>
              <a:t>motivierende</a:t>
            </a:r>
            <a:r>
              <a:rPr lang="en-GB" sz="2000" kern="0" dirty="0" smtClean="0"/>
              <a:t> </a:t>
            </a:r>
            <a:r>
              <a:rPr lang="en-GB" sz="2000" kern="0" dirty="0" err="1" smtClean="0"/>
              <a:t>Rede</a:t>
            </a:r>
            <a:endParaRPr lang="en-GB" sz="2000" kern="0" dirty="0" smtClean="0"/>
          </a:p>
          <a:p>
            <a:pPr marL="342900" indent="-342900" eaLnBrk="0" hangingPunct="0">
              <a:spcBef>
                <a:spcPct val="20000"/>
              </a:spcBef>
              <a:buClr>
                <a:schemeClr val="tx2"/>
              </a:buClr>
              <a:buSzPct val="70000"/>
              <a:buFont typeface="Wingdings" pitchFamily="2" charset="2"/>
              <a:buChar char="l"/>
            </a:pPr>
            <a:r>
              <a:rPr lang="en-GB" sz="2000" kern="0" dirty="0" err="1" smtClean="0"/>
              <a:t>Ein</a:t>
            </a:r>
            <a:r>
              <a:rPr lang="en-GB" sz="2000" kern="0" dirty="0" smtClean="0"/>
              <a:t> </a:t>
            </a:r>
            <a:r>
              <a:rPr lang="en-GB" sz="2000" kern="0" dirty="0" err="1" smtClean="0"/>
              <a:t>klares</a:t>
            </a:r>
            <a:r>
              <a:rPr lang="en-GB" sz="2000" kern="0" dirty="0" smtClean="0"/>
              <a:t> </a:t>
            </a:r>
            <a:r>
              <a:rPr lang="en-GB" sz="2000" kern="0" dirty="0" err="1" smtClean="0"/>
              <a:t>Ziel</a:t>
            </a:r>
            <a:r>
              <a:rPr lang="en-GB" sz="2000" kern="0" dirty="0" smtClean="0"/>
              <a:t> </a:t>
            </a:r>
            <a:r>
              <a:rPr lang="en-GB" sz="2000" kern="0" dirty="0" err="1" smtClean="0"/>
              <a:t>sollte</a:t>
            </a:r>
            <a:r>
              <a:rPr lang="en-GB" sz="2000" kern="0" dirty="0" smtClean="0"/>
              <a:t> </a:t>
            </a:r>
            <a:r>
              <a:rPr lang="en-GB" sz="2000" kern="0" dirty="0" err="1" smtClean="0"/>
              <a:t>präsentiert</a:t>
            </a:r>
            <a:r>
              <a:rPr lang="en-GB" sz="2000" kern="0" dirty="0" smtClean="0"/>
              <a:t> </a:t>
            </a:r>
            <a:r>
              <a:rPr lang="en-GB" sz="2000" kern="0" dirty="0" err="1" smtClean="0"/>
              <a:t>werden</a:t>
            </a:r>
            <a:endParaRPr lang="en-GB" sz="2000" kern="0" dirty="0" smtClean="0"/>
          </a:p>
          <a:p>
            <a:pPr marL="342900" indent="-342900" eaLnBrk="0" hangingPunct="0">
              <a:spcBef>
                <a:spcPct val="20000"/>
              </a:spcBef>
              <a:buClr>
                <a:schemeClr val="tx2"/>
              </a:buClr>
              <a:buSzPct val="70000"/>
              <a:buFont typeface="Wingdings" pitchFamily="2" charset="2"/>
              <a:buChar char="l"/>
            </a:pPr>
            <a:r>
              <a:rPr lang="en-GB" sz="2000" kern="0" dirty="0" smtClean="0"/>
              <a:t>5-15 </a:t>
            </a:r>
            <a:r>
              <a:rPr lang="en-GB" sz="2000" kern="0" dirty="0" err="1" smtClean="0"/>
              <a:t>Minuten</a:t>
            </a:r>
            <a:r>
              <a:rPr lang="en-GB" sz="2000" kern="0" dirty="0" smtClean="0"/>
              <a:t> (</a:t>
            </a:r>
            <a:r>
              <a:rPr lang="en-GB" sz="2000" kern="0" dirty="0" err="1" smtClean="0"/>
              <a:t>Ideenkurzpräsentation</a:t>
            </a:r>
            <a:r>
              <a:rPr lang="en-GB" sz="2000" kern="0" dirty="0" smtClean="0"/>
              <a:t>: 2-3 Min.)</a:t>
            </a:r>
          </a:p>
          <a:p>
            <a:pPr marL="342900" indent="-342900" eaLnBrk="0" hangingPunct="0">
              <a:spcBef>
                <a:spcPct val="20000"/>
              </a:spcBef>
              <a:buClr>
                <a:schemeClr val="tx2"/>
              </a:buClr>
              <a:buSzPct val="70000"/>
              <a:buFont typeface="Wingdings" pitchFamily="2" charset="2"/>
              <a:buChar char="l"/>
            </a:pPr>
            <a:r>
              <a:rPr lang="en-GB" sz="2000" kern="0" dirty="0" err="1" smtClean="0"/>
              <a:t>Präsentieren</a:t>
            </a:r>
            <a:r>
              <a:rPr lang="en-GB" sz="2000" kern="0" dirty="0" smtClean="0"/>
              <a:t> </a:t>
            </a:r>
            <a:r>
              <a:rPr lang="en-GB" sz="2000" kern="0" dirty="0" err="1" smtClean="0"/>
              <a:t>Sie</a:t>
            </a:r>
            <a:r>
              <a:rPr lang="en-GB" sz="2000" kern="0" dirty="0" smtClean="0"/>
              <a:t> den Kern </a:t>
            </a:r>
            <a:r>
              <a:rPr lang="en-GB" sz="2000" kern="0" dirty="0" err="1" smtClean="0"/>
              <a:t>ihrer</a:t>
            </a:r>
            <a:r>
              <a:rPr lang="en-GB" sz="2000" kern="0" dirty="0" smtClean="0"/>
              <a:t> </a:t>
            </a:r>
            <a:r>
              <a:rPr lang="en-GB" sz="2000" kern="0" dirty="0" err="1" smtClean="0"/>
              <a:t>Idee</a:t>
            </a:r>
            <a:r>
              <a:rPr lang="en-GB" sz="2000" kern="0" dirty="0" smtClean="0"/>
              <a:t> den </a:t>
            </a:r>
            <a:r>
              <a:rPr lang="en-GB" sz="2000" kern="0" dirty="0" err="1" smtClean="0"/>
              <a:t>Interessenten</a:t>
            </a:r>
            <a:r>
              <a:rPr lang="en-GB" sz="2000" kern="0" dirty="0" smtClean="0"/>
              <a:t> /</a:t>
            </a:r>
            <a:r>
              <a:rPr lang="en-GB" sz="2000" kern="0" dirty="0" err="1" smtClean="0"/>
              <a:t>Benutzern</a:t>
            </a:r>
            <a:r>
              <a:rPr lang="en-GB" sz="2000" kern="0" dirty="0" smtClean="0"/>
              <a:t>/ </a:t>
            </a:r>
            <a:r>
              <a:rPr lang="en-GB" sz="2000" kern="0" dirty="0" err="1" smtClean="0"/>
              <a:t>potenziellen</a:t>
            </a:r>
            <a:r>
              <a:rPr lang="en-GB" sz="2000" kern="0" dirty="0" smtClean="0"/>
              <a:t> Financiers </a:t>
            </a:r>
            <a:r>
              <a:rPr lang="en-GB" sz="2000" kern="0" dirty="0" err="1" smtClean="0"/>
              <a:t>mit</a:t>
            </a:r>
            <a:r>
              <a:rPr lang="en-GB" sz="2000" kern="0" dirty="0" smtClean="0"/>
              <a:t> </a:t>
            </a:r>
            <a:r>
              <a:rPr lang="en-GB" sz="2000" kern="0" dirty="0" err="1" smtClean="0"/>
              <a:t>einem</a:t>
            </a:r>
            <a:r>
              <a:rPr lang="en-GB" sz="2000" kern="0" dirty="0" smtClean="0"/>
              <a:t> </a:t>
            </a:r>
            <a:r>
              <a:rPr lang="en-GB" sz="2000" kern="0" dirty="0" err="1" smtClean="0"/>
              <a:t>konkreten</a:t>
            </a:r>
            <a:r>
              <a:rPr lang="en-GB" sz="2000" kern="0" dirty="0" smtClean="0"/>
              <a:t> </a:t>
            </a:r>
            <a:r>
              <a:rPr lang="en-GB" sz="2000" kern="0" dirty="0" err="1" smtClean="0"/>
              <a:t>Ziel</a:t>
            </a:r>
            <a:r>
              <a:rPr lang="en-GB" sz="2000" kern="0" dirty="0" smtClean="0"/>
              <a:t>, z. B. :</a:t>
            </a:r>
          </a:p>
          <a:p>
            <a:pPr marL="800100" lvl="1" indent="-342900" eaLnBrk="0" hangingPunct="0">
              <a:buClr>
                <a:schemeClr val="tx2"/>
              </a:buClr>
              <a:buSzPct val="70000"/>
              <a:buFont typeface="Wingdings" pitchFamily="2" charset="2"/>
              <a:buChar char="l"/>
            </a:pPr>
            <a:r>
              <a:rPr lang="en-GB" sz="2000" kern="0" dirty="0" err="1" smtClean="0"/>
              <a:t>Verwendung</a:t>
            </a:r>
            <a:endParaRPr lang="en-GB" sz="2000" kern="0" dirty="0" smtClean="0"/>
          </a:p>
          <a:p>
            <a:pPr marL="800100" lvl="1" indent="-342900" eaLnBrk="0" hangingPunct="0">
              <a:buClr>
                <a:schemeClr val="tx2"/>
              </a:buClr>
              <a:buSzPct val="70000"/>
              <a:buFont typeface="Wingdings" pitchFamily="2" charset="2"/>
              <a:buChar char="l"/>
            </a:pPr>
            <a:r>
              <a:rPr lang="en-GB" sz="2000" kern="0" dirty="0" err="1" smtClean="0"/>
              <a:t>Einführung</a:t>
            </a:r>
            <a:r>
              <a:rPr lang="en-GB" sz="2000" kern="0" dirty="0" smtClean="0"/>
              <a:t> &amp; </a:t>
            </a:r>
            <a:r>
              <a:rPr lang="en-GB" sz="2000" kern="0" dirty="0" err="1" smtClean="0"/>
              <a:t>Umsetzung</a:t>
            </a:r>
            <a:endParaRPr lang="en-GB" sz="2000" kern="0" dirty="0" smtClean="0"/>
          </a:p>
          <a:p>
            <a:pPr marL="800100" lvl="1" indent="-342900" eaLnBrk="0" hangingPunct="0">
              <a:buClr>
                <a:schemeClr val="tx2"/>
              </a:buClr>
              <a:buSzPct val="70000"/>
              <a:buFont typeface="Wingdings" pitchFamily="2" charset="2"/>
              <a:buChar char="l"/>
            </a:pPr>
            <a:r>
              <a:rPr lang="en-GB" sz="2000" kern="0" dirty="0" err="1" smtClean="0"/>
              <a:t>Unterstützung</a:t>
            </a:r>
            <a:r>
              <a:rPr lang="en-GB" sz="2000" kern="0" dirty="0" smtClean="0"/>
              <a:t> - </a:t>
            </a:r>
            <a:r>
              <a:rPr lang="en-GB" sz="2000" kern="0" dirty="0" err="1" smtClean="0"/>
              <a:t>finanziell</a:t>
            </a:r>
            <a:r>
              <a:rPr lang="en-GB" sz="2000" kern="0" dirty="0" smtClean="0"/>
              <a:t>, </a:t>
            </a:r>
            <a:r>
              <a:rPr lang="en-GB" sz="2000" kern="0" dirty="0" err="1" smtClean="0"/>
              <a:t>materiell</a:t>
            </a:r>
            <a:r>
              <a:rPr lang="en-GB" sz="2000" kern="0" dirty="0" smtClean="0"/>
              <a:t>, </a:t>
            </a:r>
            <a:r>
              <a:rPr lang="en-GB" sz="2000" kern="0" dirty="0" err="1" smtClean="0"/>
              <a:t>technisch</a:t>
            </a:r>
            <a:r>
              <a:rPr lang="en-GB" sz="2000" kern="0" dirty="0" smtClean="0"/>
              <a:t>, </a:t>
            </a:r>
            <a:r>
              <a:rPr lang="en-GB" sz="2000" kern="0" dirty="0" err="1" smtClean="0"/>
              <a:t>werbetechnischl</a:t>
            </a:r>
            <a:endParaRPr lang="en-GB" sz="2000" kern="0" dirty="0" smtClean="0"/>
          </a:p>
          <a:p>
            <a:pPr marL="800100" lvl="1" indent="-342900" eaLnBrk="0" hangingPunct="0">
              <a:buClr>
                <a:schemeClr val="tx2"/>
              </a:buClr>
              <a:buSzPct val="70000"/>
              <a:buFont typeface="Wingdings" pitchFamily="2" charset="2"/>
              <a:buChar char="l"/>
            </a:pPr>
            <a:r>
              <a:rPr lang="en-GB" sz="2000" kern="0" dirty="0" err="1"/>
              <a:t>K</a:t>
            </a:r>
            <a:r>
              <a:rPr lang="en-GB" sz="2000" kern="0" dirty="0" err="1" smtClean="0"/>
              <a:t>ooperation</a:t>
            </a:r>
            <a:endParaRPr lang="en-GB" sz="2000" kern="0" dirty="0" smtClean="0"/>
          </a:p>
          <a:p>
            <a:pPr lvl="1" eaLnBrk="0" hangingPunct="0">
              <a:spcBef>
                <a:spcPct val="20000"/>
              </a:spcBef>
              <a:buClr>
                <a:schemeClr val="tx2"/>
              </a:buClr>
              <a:buSzPct val="70000"/>
            </a:pPr>
            <a:endParaRPr lang="en-GB" sz="2000" kern="0" dirty="0" smtClean="0"/>
          </a:p>
          <a:p>
            <a:pPr marL="342900" indent="-342900" eaLnBrk="0" hangingPunct="0">
              <a:spcBef>
                <a:spcPct val="20000"/>
              </a:spcBef>
              <a:buClr>
                <a:schemeClr val="tx2"/>
              </a:buClr>
              <a:buSzPct val="70000"/>
              <a:buFont typeface="Wingdings" pitchFamily="2" charset="2"/>
              <a:buChar char="l"/>
            </a:pPr>
            <a:r>
              <a:rPr lang="en-GB" sz="2000" kern="0" dirty="0" err="1" smtClean="0"/>
              <a:t>Versuchen</a:t>
            </a:r>
            <a:r>
              <a:rPr lang="en-GB" sz="2000" kern="0" dirty="0" smtClean="0"/>
              <a:t> </a:t>
            </a:r>
            <a:r>
              <a:rPr lang="en-GB" sz="2000" kern="0" dirty="0" err="1" smtClean="0"/>
              <a:t>Sie</a:t>
            </a:r>
            <a:r>
              <a:rPr lang="en-GB" sz="2000" kern="0" dirty="0" smtClean="0"/>
              <a:t>:	- </a:t>
            </a:r>
            <a:r>
              <a:rPr lang="en-GB" sz="2000" kern="0" dirty="0" err="1" smtClean="0"/>
              <a:t>interessant</a:t>
            </a:r>
            <a:r>
              <a:rPr lang="en-GB" sz="2000" kern="0" dirty="0" smtClean="0"/>
              <a:t> und </a:t>
            </a:r>
            <a:r>
              <a:rPr lang="en-GB" sz="2000" kern="0" dirty="0" err="1" smtClean="0"/>
              <a:t>kreativ</a:t>
            </a:r>
            <a:r>
              <a:rPr lang="en-GB" sz="2000" kern="0" dirty="0" smtClean="0"/>
              <a:t> </a:t>
            </a:r>
            <a:r>
              <a:rPr lang="en-GB" sz="2000" kern="0" dirty="0" err="1" smtClean="0"/>
              <a:t>zu</a:t>
            </a:r>
            <a:r>
              <a:rPr lang="en-GB" sz="2000" kern="0" dirty="0" smtClean="0"/>
              <a:t> sein</a:t>
            </a:r>
            <a:br>
              <a:rPr lang="en-GB" sz="2000" kern="0" dirty="0" smtClean="0"/>
            </a:br>
            <a:r>
              <a:rPr lang="en-GB" sz="2000" kern="0" dirty="0" smtClean="0"/>
              <a:t>					- </a:t>
            </a:r>
            <a:r>
              <a:rPr lang="en-GB" sz="2000" kern="0" dirty="0" err="1" smtClean="0"/>
              <a:t>glaubwürdig</a:t>
            </a:r>
            <a:r>
              <a:rPr lang="en-GB" sz="2000" kern="0" dirty="0" smtClean="0"/>
              <a:t> </a:t>
            </a:r>
            <a:r>
              <a:rPr lang="en-GB" sz="2000" kern="0" dirty="0" err="1" smtClean="0"/>
              <a:t>zu</a:t>
            </a:r>
            <a:r>
              <a:rPr lang="en-GB" sz="2000" kern="0" dirty="0" smtClean="0"/>
              <a:t> sein, </a:t>
            </a:r>
            <a:r>
              <a:rPr lang="en-GB" sz="2000" kern="0" dirty="0" err="1" smtClean="0"/>
              <a:t>realistisch</a:t>
            </a:r>
            <a:r>
              <a:rPr lang="en-GB" sz="2000" kern="0" dirty="0" smtClean="0"/>
              <a:t> </a:t>
            </a:r>
            <a:r>
              <a:rPr lang="en-GB" sz="2000" kern="0" dirty="0" err="1" smtClean="0"/>
              <a:t>zu</a:t>
            </a:r>
            <a:r>
              <a:rPr lang="en-GB" sz="2000" kern="0" dirty="0" smtClean="0"/>
              <a:t> sein </a:t>
            </a:r>
            <a:r>
              <a:rPr lang="en-GB" sz="2000" kern="0" dirty="0" err="1" smtClean="0"/>
              <a:t>durch</a:t>
            </a:r>
            <a:r>
              <a:rPr lang="en-GB" sz="2000" kern="0" dirty="0" smtClean="0"/>
              <a:t> die </a:t>
            </a:r>
            <a:r>
              <a:rPr lang="en-GB" sz="2000" kern="0" dirty="0" err="1" smtClean="0"/>
              <a:t>Beifügung</a:t>
            </a:r>
            <a:r>
              <a:rPr lang="en-GB" sz="2000" kern="0" dirty="0" smtClean="0"/>
              <a:t> von </a:t>
            </a:r>
            <a:r>
              <a:rPr lang="en-GB" sz="2000" kern="0" dirty="0" err="1" smtClean="0"/>
              <a:t>Daten</a:t>
            </a:r>
            <a:r>
              <a:rPr lang="en-GB" sz="2000" kern="0" dirty="0" smtClean="0"/>
              <a:t>...</a:t>
            </a:r>
            <a:br>
              <a:rPr lang="en-GB" sz="2000" kern="0" dirty="0" smtClean="0"/>
            </a:br>
            <a:r>
              <a:rPr lang="en-GB" sz="2000" kern="0" dirty="0" smtClean="0"/>
              <a:t>					-  </a:t>
            </a:r>
            <a:r>
              <a:rPr lang="en-GB" sz="2000" kern="0" dirty="0" err="1" smtClean="0"/>
              <a:t>deutlich</a:t>
            </a:r>
            <a:r>
              <a:rPr lang="en-GB" sz="2000" kern="0" dirty="0" smtClean="0"/>
              <a:t> die </a:t>
            </a:r>
            <a:r>
              <a:rPr lang="en-GB" sz="2000" kern="0" dirty="0" err="1" smtClean="0"/>
              <a:t>Zielgruppe</a:t>
            </a:r>
            <a:r>
              <a:rPr lang="en-GB" sz="2000" kern="0" dirty="0" smtClean="0"/>
              <a:t> </a:t>
            </a:r>
            <a:r>
              <a:rPr lang="en-GB" sz="2000" kern="0" dirty="0" err="1" smtClean="0"/>
              <a:t>anzusprechen</a:t>
            </a:r>
            <a:endParaRPr lang="en-GB" sz="2000" kern="0" dirty="0"/>
          </a:p>
        </p:txBody>
      </p:sp>
      <p:pic>
        <p:nvPicPr>
          <p:cNvPr id="6"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7" name="PoljeZBesedilom 6"/>
          <p:cNvSpPr txBox="1"/>
          <p:nvPr/>
        </p:nvSpPr>
        <p:spPr>
          <a:xfrm rot="20204747">
            <a:off x="7296200" y="1609783"/>
            <a:ext cx="3321845" cy="923330"/>
          </a:xfrm>
          <a:prstGeom prst="rect">
            <a:avLst/>
          </a:prstGeom>
          <a:noFill/>
        </p:spPr>
        <p:txBody>
          <a:bodyPr wrap="square" rtlCol="0">
            <a:spAutoFit/>
          </a:bodyPr>
          <a:lstStyle/>
          <a:p>
            <a:r>
              <a:rPr lang="en-GB" dirty="0" smtClean="0">
                <a:solidFill>
                  <a:srgbClr val="FF0000"/>
                </a:solidFill>
              </a:rPr>
              <a:t>Die </a:t>
            </a:r>
            <a:r>
              <a:rPr lang="en-GB" dirty="0" err="1" smtClean="0">
                <a:solidFill>
                  <a:srgbClr val="FF0000"/>
                </a:solidFill>
              </a:rPr>
              <a:t>Präsentation</a:t>
            </a:r>
            <a:r>
              <a:rPr lang="en-GB" dirty="0" smtClean="0">
                <a:solidFill>
                  <a:srgbClr val="FF0000"/>
                </a:solidFill>
              </a:rPr>
              <a:t> der </a:t>
            </a:r>
            <a:r>
              <a:rPr lang="en-GB" dirty="0" err="1" smtClean="0">
                <a:solidFill>
                  <a:srgbClr val="FF0000"/>
                </a:solidFill>
              </a:rPr>
              <a:t>Ideen</a:t>
            </a:r>
            <a:r>
              <a:rPr lang="en-GB" dirty="0" smtClean="0">
                <a:solidFill>
                  <a:srgbClr val="FF0000"/>
                </a:solidFill>
              </a:rPr>
              <a:t>/des </a:t>
            </a:r>
            <a:r>
              <a:rPr lang="en-GB" dirty="0" err="1" smtClean="0">
                <a:solidFill>
                  <a:srgbClr val="FF0000"/>
                </a:solidFill>
              </a:rPr>
              <a:t>Projekts</a:t>
            </a:r>
            <a:r>
              <a:rPr lang="en-GB" dirty="0" smtClean="0">
                <a:solidFill>
                  <a:srgbClr val="FF0000"/>
                </a:solidFill>
              </a:rPr>
              <a:t> </a:t>
            </a:r>
            <a:r>
              <a:rPr lang="en-GB" dirty="0" err="1" smtClean="0">
                <a:solidFill>
                  <a:srgbClr val="FF0000"/>
                </a:solidFill>
              </a:rPr>
              <a:t>sind</a:t>
            </a:r>
            <a:r>
              <a:rPr lang="en-GB" dirty="0" smtClean="0">
                <a:solidFill>
                  <a:srgbClr val="FF0000"/>
                </a:solidFill>
              </a:rPr>
              <a:t> </a:t>
            </a:r>
            <a:r>
              <a:rPr lang="en-GB" dirty="0" err="1" smtClean="0">
                <a:solidFill>
                  <a:srgbClr val="FF0000"/>
                </a:solidFill>
              </a:rPr>
              <a:t>entscheidend</a:t>
            </a:r>
            <a:r>
              <a:rPr lang="en-GB" dirty="0" smtClean="0">
                <a:solidFill>
                  <a:srgbClr val="FF0000"/>
                </a:solidFill>
              </a:rPr>
              <a:t> </a:t>
            </a:r>
            <a:r>
              <a:rPr lang="en-GB" dirty="0" err="1" smtClean="0">
                <a:solidFill>
                  <a:srgbClr val="FF0000"/>
                </a:solidFill>
              </a:rPr>
              <a:t>für</a:t>
            </a:r>
            <a:r>
              <a:rPr lang="en-GB" dirty="0" smtClean="0">
                <a:solidFill>
                  <a:srgbClr val="FF0000"/>
                </a:solidFill>
              </a:rPr>
              <a:t> den </a:t>
            </a:r>
            <a:r>
              <a:rPr lang="en-GB" dirty="0" err="1" smtClean="0">
                <a:solidFill>
                  <a:srgbClr val="FF0000"/>
                </a:solidFill>
              </a:rPr>
              <a:t>Erfolg</a:t>
            </a:r>
            <a:r>
              <a:rPr lang="en-GB" dirty="0"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22442210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Tonstruktur</a:t>
            </a:r>
            <a:endParaRPr lang="en-GB" b="0" dirty="0"/>
          </a:p>
        </p:txBody>
      </p:sp>
      <p:cxnSp>
        <p:nvCxnSpPr>
          <p:cNvPr id="6" name="Raven konektor 5"/>
          <p:cNvCxnSpPr/>
          <p:nvPr/>
        </p:nvCxnSpPr>
        <p:spPr bwMode="auto">
          <a:xfrm>
            <a:off x="2171564" y="5949280"/>
            <a:ext cx="7848872" cy="0"/>
          </a:xfrm>
          <a:prstGeom prst="line">
            <a:avLst/>
          </a:prstGeom>
          <a:solidFill>
            <a:schemeClr val="tx2"/>
          </a:solidFill>
          <a:ln w="44450" cap="flat" cmpd="sng" algn="ctr">
            <a:solidFill>
              <a:schemeClr val="tx1"/>
            </a:solidFill>
            <a:prstDash val="solid"/>
            <a:round/>
            <a:headEnd type="none" w="med" len="med"/>
            <a:tailEnd type="none" w="med" len="med"/>
          </a:ln>
          <a:effectLst/>
        </p:spPr>
      </p:cxnSp>
      <p:cxnSp>
        <p:nvCxnSpPr>
          <p:cNvPr id="7" name="Raven konektor 6"/>
          <p:cNvCxnSpPr/>
          <p:nvPr/>
        </p:nvCxnSpPr>
        <p:spPr bwMode="auto">
          <a:xfrm flipV="1">
            <a:off x="2171564" y="2780928"/>
            <a:ext cx="6264696" cy="3168352"/>
          </a:xfrm>
          <a:prstGeom prst="line">
            <a:avLst/>
          </a:prstGeom>
          <a:solidFill>
            <a:schemeClr val="tx2"/>
          </a:solidFill>
          <a:ln w="44450" cap="flat" cmpd="sng" algn="ctr">
            <a:solidFill>
              <a:schemeClr val="tx1"/>
            </a:solidFill>
            <a:prstDash val="solid"/>
            <a:round/>
            <a:headEnd type="none" w="med" len="med"/>
            <a:tailEnd type="none" w="med" len="med"/>
          </a:ln>
          <a:effectLst/>
        </p:spPr>
      </p:cxnSp>
      <p:cxnSp>
        <p:nvCxnSpPr>
          <p:cNvPr id="10" name="Raven konektor 9"/>
          <p:cNvCxnSpPr/>
          <p:nvPr/>
        </p:nvCxnSpPr>
        <p:spPr bwMode="auto">
          <a:xfrm>
            <a:off x="8436260" y="2780928"/>
            <a:ext cx="1584176" cy="3168352"/>
          </a:xfrm>
          <a:prstGeom prst="line">
            <a:avLst/>
          </a:prstGeom>
          <a:solidFill>
            <a:schemeClr val="tx2"/>
          </a:solidFill>
          <a:ln w="44450" cap="flat" cmpd="sng" algn="ctr">
            <a:solidFill>
              <a:schemeClr val="tx1"/>
            </a:solidFill>
            <a:prstDash val="solid"/>
            <a:round/>
            <a:headEnd type="none" w="med" len="med"/>
            <a:tailEnd type="none" w="med" len="med"/>
          </a:ln>
          <a:effectLst/>
        </p:spPr>
      </p:cxnSp>
      <p:sp>
        <p:nvSpPr>
          <p:cNvPr id="13" name="PoljeZBesedilom 12"/>
          <p:cNvSpPr txBox="1"/>
          <p:nvPr/>
        </p:nvSpPr>
        <p:spPr>
          <a:xfrm rot="19942860">
            <a:off x="1649756" y="4465373"/>
            <a:ext cx="1924840" cy="1015663"/>
          </a:xfrm>
          <a:prstGeom prst="rect">
            <a:avLst/>
          </a:prstGeom>
          <a:noFill/>
        </p:spPr>
        <p:txBody>
          <a:bodyPr wrap="square" rtlCol="0">
            <a:spAutoFit/>
          </a:bodyPr>
          <a:lstStyle/>
          <a:p>
            <a:r>
              <a:rPr lang="en-GB" dirty="0" smtClean="0"/>
              <a:t>Problem</a:t>
            </a:r>
          </a:p>
          <a:p>
            <a:r>
              <a:rPr lang="en-GB" sz="1400" dirty="0" smtClean="0"/>
              <a:t>problem/challenge (connect with audience) </a:t>
            </a:r>
            <a:endParaRPr lang="en-GB" sz="1400" dirty="0"/>
          </a:p>
        </p:txBody>
      </p:sp>
      <p:cxnSp>
        <p:nvCxnSpPr>
          <p:cNvPr id="23" name="Raven konektor 22"/>
          <p:cNvCxnSpPr/>
          <p:nvPr/>
        </p:nvCxnSpPr>
        <p:spPr bwMode="auto">
          <a:xfrm>
            <a:off x="4547828" y="4797152"/>
            <a:ext cx="0" cy="1152128"/>
          </a:xfrm>
          <a:prstGeom prst="line">
            <a:avLst/>
          </a:prstGeom>
          <a:solidFill>
            <a:schemeClr val="tx2"/>
          </a:solidFill>
          <a:ln w="9525" cap="flat" cmpd="sng" algn="ctr">
            <a:solidFill>
              <a:schemeClr val="tx1"/>
            </a:solidFill>
            <a:prstDash val="dash"/>
            <a:round/>
            <a:headEnd type="none" w="med" len="med"/>
            <a:tailEnd type="none" w="med" len="med"/>
          </a:ln>
          <a:effectLst/>
        </p:spPr>
      </p:cxnSp>
      <p:cxnSp>
        <p:nvCxnSpPr>
          <p:cNvPr id="25" name="Raven konektor 24"/>
          <p:cNvCxnSpPr/>
          <p:nvPr/>
        </p:nvCxnSpPr>
        <p:spPr bwMode="auto">
          <a:xfrm>
            <a:off x="8940316" y="3861048"/>
            <a:ext cx="0" cy="2088232"/>
          </a:xfrm>
          <a:prstGeom prst="line">
            <a:avLst/>
          </a:prstGeom>
          <a:solidFill>
            <a:schemeClr val="tx2"/>
          </a:solidFill>
          <a:ln w="9525" cap="flat" cmpd="sng" algn="ctr">
            <a:solidFill>
              <a:schemeClr val="tx1"/>
            </a:solidFill>
            <a:prstDash val="dash"/>
            <a:round/>
            <a:headEnd type="none" w="med" len="med"/>
            <a:tailEnd type="none" w="med" len="med"/>
          </a:ln>
          <a:effectLst/>
        </p:spPr>
      </p:cxnSp>
      <p:sp>
        <p:nvSpPr>
          <p:cNvPr id="27" name="PoljeZBesedilom 26"/>
          <p:cNvSpPr txBox="1"/>
          <p:nvPr/>
        </p:nvSpPr>
        <p:spPr>
          <a:xfrm>
            <a:off x="3384863" y="5445224"/>
            <a:ext cx="633507" cy="369332"/>
          </a:xfrm>
          <a:prstGeom prst="rect">
            <a:avLst/>
          </a:prstGeom>
          <a:noFill/>
        </p:spPr>
        <p:txBody>
          <a:bodyPr wrap="none" rtlCol="0">
            <a:spAutoFit/>
          </a:bodyPr>
          <a:lstStyle/>
          <a:p>
            <a:r>
              <a:rPr lang="sl-SI" i="1" dirty="0" err="1"/>
              <a:t>intro</a:t>
            </a:r>
            <a:endParaRPr lang="en-GB" i="1" dirty="0"/>
          </a:p>
        </p:txBody>
      </p:sp>
      <p:sp>
        <p:nvSpPr>
          <p:cNvPr id="28" name="PoljeZBesedilom 27"/>
          <p:cNvSpPr txBox="1"/>
          <p:nvPr/>
        </p:nvSpPr>
        <p:spPr>
          <a:xfrm>
            <a:off x="6059997" y="5373216"/>
            <a:ext cx="1402435" cy="369332"/>
          </a:xfrm>
          <a:prstGeom prst="rect">
            <a:avLst/>
          </a:prstGeom>
          <a:noFill/>
        </p:spPr>
        <p:txBody>
          <a:bodyPr wrap="none" rtlCol="0">
            <a:spAutoFit/>
          </a:bodyPr>
          <a:lstStyle/>
          <a:p>
            <a:r>
              <a:rPr lang="sl-SI" i="1" dirty="0" err="1"/>
              <a:t>development</a:t>
            </a:r>
            <a:endParaRPr lang="en-GB" i="1" dirty="0"/>
          </a:p>
        </p:txBody>
      </p:sp>
      <p:sp>
        <p:nvSpPr>
          <p:cNvPr id="29" name="PoljeZBesedilom 28"/>
          <p:cNvSpPr txBox="1"/>
          <p:nvPr/>
        </p:nvSpPr>
        <p:spPr>
          <a:xfrm>
            <a:off x="9084333" y="5445224"/>
            <a:ext cx="532518" cy="369332"/>
          </a:xfrm>
          <a:prstGeom prst="rect">
            <a:avLst/>
          </a:prstGeom>
          <a:noFill/>
        </p:spPr>
        <p:txBody>
          <a:bodyPr wrap="none" rtlCol="0">
            <a:spAutoFit/>
          </a:bodyPr>
          <a:lstStyle/>
          <a:p>
            <a:r>
              <a:rPr lang="sl-SI" i="1" dirty="0" err="1"/>
              <a:t>end</a:t>
            </a:r>
            <a:endParaRPr lang="en-GB" i="1" dirty="0"/>
          </a:p>
        </p:txBody>
      </p:sp>
      <p:sp>
        <p:nvSpPr>
          <p:cNvPr id="31" name="PoljeZBesedilom 30"/>
          <p:cNvSpPr txBox="1"/>
          <p:nvPr/>
        </p:nvSpPr>
        <p:spPr>
          <a:xfrm rot="19942860">
            <a:off x="3672672" y="3671731"/>
            <a:ext cx="1452385" cy="861774"/>
          </a:xfrm>
          <a:prstGeom prst="rect">
            <a:avLst/>
          </a:prstGeom>
          <a:noFill/>
        </p:spPr>
        <p:txBody>
          <a:bodyPr wrap="none" rtlCol="0">
            <a:spAutoFit/>
          </a:bodyPr>
          <a:lstStyle/>
          <a:p>
            <a:r>
              <a:rPr lang="en-GB" dirty="0" smtClean="0"/>
              <a:t>What/how </a:t>
            </a:r>
          </a:p>
          <a:p>
            <a:r>
              <a:rPr lang="en-GB" dirty="0" smtClean="0"/>
              <a:t>are we doing </a:t>
            </a:r>
          </a:p>
          <a:p>
            <a:r>
              <a:rPr lang="en-GB" sz="1400" dirty="0" smtClean="0"/>
              <a:t>idea/solution</a:t>
            </a:r>
            <a:endParaRPr lang="en-GB" sz="1400" dirty="0"/>
          </a:p>
        </p:txBody>
      </p:sp>
      <p:sp>
        <p:nvSpPr>
          <p:cNvPr id="32" name="PoljeZBesedilom 31"/>
          <p:cNvSpPr txBox="1"/>
          <p:nvPr/>
        </p:nvSpPr>
        <p:spPr>
          <a:xfrm rot="19942860">
            <a:off x="4893043" y="2775293"/>
            <a:ext cx="1483086" cy="1077218"/>
          </a:xfrm>
          <a:prstGeom prst="rect">
            <a:avLst/>
          </a:prstGeom>
          <a:noFill/>
        </p:spPr>
        <p:txBody>
          <a:bodyPr wrap="square" rtlCol="0">
            <a:spAutoFit/>
          </a:bodyPr>
          <a:lstStyle/>
          <a:p>
            <a:r>
              <a:rPr lang="en-GB" dirty="0" smtClean="0"/>
              <a:t>Why are </a:t>
            </a:r>
          </a:p>
          <a:p>
            <a:r>
              <a:rPr lang="en-GB" dirty="0" smtClean="0"/>
              <a:t>we "best"</a:t>
            </a:r>
          </a:p>
          <a:p>
            <a:r>
              <a:rPr lang="en-GB" sz="1400" dirty="0" smtClean="0"/>
              <a:t>advantages of the project </a:t>
            </a:r>
            <a:endParaRPr lang="en-GB" sz="1400" dirty="0"/>
          </a:p>
        </p:txBody>
      </p:sp>
      <p:sp>
        <p:nvSpPr>
          <p:cNvPr id="33" name="PoljeZBesedilom 32"/>
          <p:cNvSpPr txBox="1"/>
          <p:nvPr/>
        </p:nvSpPr>
        <p:spPr>
          <a:xfrm rot="19942860">
            <a:off x="6088273" y="1909839"/>
            <a:ext cx="1603082" cy="1292662"/>
          </a:xfrm>
          <a:prstGeom prst="rect">
            <a:avLst/>
          </a:prstGeom>
          <a:noFill/>
        </p:spPr>
        <p:txBody>
          <a:bodyPr wrap="square" rtlCol="0">
            <a:spAutoFit/>
          </a:bodyPr>
          <a:lstStyle/>
          <a:p>
            <a:r>
              <a:rPr lang="en-GB" dirty="0" smtClean="0"/>
              <a:t>Vision - </a:t>
            </a:r>
          </a:p>
          <a:p>
            <a:r>
              <a:rPr lang="en-GB" dirty="0" smtClean="0"/>
              <a:t>big picture </a:t>
            </a:r>
          </a:p>
          <a:p>
            <a:r>
              <a:rPr lang="en-GB" sz="1400" dirty="0" smtClean="0"/>
              <a:t>possible next phases of the project</a:t>
            </a:r>
            <a:endParaRPr lang="en-GB" sz="1400" dirty="0"/>
          </a:p>
        </p:txBody>
      </p:sp>
      <p:sp>
        <p:nvSpPr>
          <p:cNvPr id="34" name="PoljeZBesedilom 33"/>
          <p:cNvSpPr txBox="1"/>
          <p:nvPr/>
        </p:nvSpPr>
        <p:spPr>
          <a:xfrm rot="1973943">
            <a:off x="8731906" y="2738041"/>
            <a:ext cx="1997970" cy="1015663"/>
          </a:xfrm>
          <a:prstGeom prst="rect">
            <a:avLst/>
          </a:prstGeom>
          <a:noFill/>
        </p:spPr>
        <p:txBody>
          <a:bodyPr wrap="square" rtlCol="0">
            <a:spAutoFit/>
          </a:bodyPr>
          <a:lstStyle/>
          <a:p>
            <a:r>
              <a:rPr lang="en-GB" dirty="0" smtClean="0"/>
              <a:t>Other info </a:t>
            </a:r>
          </a:p>
          <a:p>
            <a:r>
              <a:rPr lang="en-GB" sz="1400" dirty="0" smtClean="0"/>
              <a:t>necessary activities, call to action, support requirements, epilogue</a:t>
            </a:r>
            <a:endParaRPr lang="en-GB" dirty="0"/>
          </a:p>
        </p:txBody>
      </p:sp>
      <p:sp>
        <p:nvSpPr>
          <p:cNvPr id="50" name="PoljeZBesedilom 49"/>
          <p:cNvSpPr txBox="1"/>
          <p:nvPr/>
        </p:nvSpPr>
        <p:spPr>
          <a:xfrm>
            <a:off x="7153801" y="1737360"/>
            <a:ext cx="1786515" cy="646331"/>
          </a:xfrm>
          <a:prstGeom prst="rect">
            <a:avLst/>
          </a:prstGeom>
          <a:noFill/>
        </p:spPr>
        <p:txBody>
          <a:bodyPr wrap="none" rtlCol="0">
            <a:spAutoFit/>
          </a:bodyPr>
          <a:lstStyle/>
          <a:p>
            <a:r>
              <a:rPr lang="sl-SI" dirty="0"/>
              <a:t>CLIMAX -</a:t>
            </a:r>
          </a:p>
          <a:p>
            <a:r>
              <a:rPr lang="sl-SI" dirty="0"/>
              <a:t>moment to "</a:t>
            </a:r>
            <a:r>
              <a:rPr lang="sl-SI" dirty="0" err="1"/>
              <a:t>sell</a:t>
            </a:r>
            <a:r>
              <a:rPr lang="sl-SI" dirty="0"/>
              <a:t>"</a:t>
            </a:r>
            <a:endParaRPr lang="en-GB" dirty="0"/>
          </a:p>
        </p:txBody>
      </p:sp>
      <p:sp>
        <p:nvSpPr>
          <p:cNvPr id="51" name="PoljeZBesedilom 50"/>
          <p:cNvSpPr txBox="1"/>
          <p:nvPr/>
        </p:nvSpPr>
        <p:spPr>
          <a:xfrm>
            <a:off x="5951984" y="6093296"/>
            <a:ext cx="984244" cy="369332"/>
          </a:xfrm>
          <a:prstGeom prst="rect">
            <a:avLst/>
          </a:prstGeom>
          <a:noFill/>
        </p:spPr>
        <p:txBody>
          <a:bodyPr wrap="none" rtlCol="0">
            <a:spAutoFit/>
          </a:bodyPr>
          <a:lstStyle/>
          <a:p>
            <a:r>
              <a:rPr lang="sl-SI" dirty="0"/>
              <a:t>STORY !!</a:t>
            </a:r>
            <a:endParaRPr lang="en-GB" dirty="0"/>
          </a:p>
        </p:txBody>
      </p:sp>
      <p:pic>
        <p:nvPicPr>
          <p:cNvPr id="449538" name="Picture 2"/>
          <p:cNvPicPr>
            <a:picLocks noChangeAspect="1" noChangeArrowheads="1"/>
          </p:cNvPicPr>
          <p:nvPr/>
        </p:nvPicPr>
        <p:blipFill>
          <a:blip r:embed="rId3" cstate="print"/>
          <a:srcRect/>
          <a:stretch>
            <a:fillRect/>
          </a:stretch>
        </p:blipFill>
        <p:spPr bwMode="auto">
          <a:xfrm>
            <a:off x="209682" y="2020999"/>
            <a:ext cx="2987412" cy="2056073"/>
          </a:xfrm>
          <a:prstGeom prst="rect">
            <a:avLst/>
          </a:prstGeom>
          <a:noFill/>
          <a:ln w="9525">
            <a:noFill/>
            <a:miter lim="800000"/>
            <a:headEnd/>
            <a:tailEnd/>
          </a:ln>
        </p:spPr>
      </p:pic>
      <p:sp>
        <p:nvSpPr>
          <p:cNvPr id="53" name="Elipsa 52"/>
          <p:cNvSpPr/>
          <p:nvPr/>
        </p:nvSpPr>
        <p:spPr bwMode="auto">
          <a:xfrm>
            <a:off x="8184232" y="2564904"/>
            <a:ext cx="432048" cy="432048"/>
          </a:xfrm>
          <a:prstGeom prst="ellipse">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200" b="1">
              <a:latin typeface="Arial" pitchFamily="34" charset="0"/>
            </a:endParaRPr>
          </a:p>
        </p:txBody>
      </p:sp>
      <p:sp>
        <p:nvSpPr>
          <p:cNvPr id="54" name="Ograda vsebine 2"/>
          <p:cNvSpPr txBox="1">
            <a:spLocks/>
          </p:cNvSpPr>
          <p:nvPr/>
        </p:nvSpPr>
        <p:spPr bwMode="auto">
          <a:xfrm>
            <a:off x="1703388" y="6525345"/>
            <a:ext cx="8785225" cy="1816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tx2"/>
              </a:buClr>
              <a:buSzPct val="70000"/>
              <a:defRPr/>
            </a:pPr>
            <a:r>
              <a:rPr lang="sl-SI" sz="1200" kern="0" dirty="0" err="1"/>
              <a:t>source</a:t>
            </a:r>
            <a:r>
              <a:rPr lang="sl-SI" sz="1200" kern="0" dirty="0"/>
              <a:t>: </a:t>
            </a:r>
            <a:r>
              <a:rPr lang="en-GB" sz="1200" kern="0" dirty="0"/>
              <a:t>http://startupfundraising.com/google-launches-the-killer-startup-pitch-deck-template/</a:t>
            </a:r>
          </a:p>
          <a:p>
            <a:pPr marL="342900" indent="-342900" defTabSz="914400" eaLnBrk="0" fontAlgn="base" hangingPunct="0">
              <a:spcBef>
                <a:spcPct val="20000"/>
              </a:spcBef>
              <a:spcAft>
                <a:spcPct val="0"/>
              </a:spcAft>
              <a:buClr>
                <a:schemeClr val="tx2"/>
              </a:buClr>
              <a:buSzPct val="70000"/>
              <a:buFont typeface="Wingdings" pitchFamily="2" charset="2"/>
              <a:buChar char="l"/>
              <a:defRPr/>
            </a:pPr>
            <a:endParaRPr lang="en-GB" sz="1400" kern="0" dirty="0"/>
          </a:p>
        </p:txBody>
      </p:sp>
      <p:pic>
        <p:nvPicPr>
          <p:cNvPr id="22"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8912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91399" y="1886926"/>
            <a:ext cx="10064279" cy="2898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r>
              <a:rPr lang="en-GB" sz="2000" dirty="0" err="1" smtClean="0"/>
              <a:t>Vorbereitung</a:t>
            </a:r>
            <a:r>
              <a:rPr lang="en-GB" sz="2000" dirty="0" smtClean="0"/>
              <a:t> der </a:t>
            </a:r>
            <a:r>
              <a:rPr lang="en-GB" sz="2000" dirty="0" err="1" smtClean="0"/>
              <a:t>fertigen</a:t>
            </a:r>
            <a:r>
              <a:rPr lang="en-GB" sz="2000" dirty="0" smtClean="0"/>
              <a:t> </a:t>
            </a:r>
            <a:r>
              <a:rPr lang="en-GB" sz="2000" dirty="0" err="1" smtClean="0"/>
              <a:t>Abschlußpräsentation</a:t>
            </a:r>
            <a:r>
              <a:rPr lang="en-GB" sz="2000" dirty="0" smtClean="0"/>
              <a:t> – </a:t>
            </a:r>
            <a:r>
              <a:rPr lang="en-GB" sz="2000" dirty="0" err="1" smtClean="0"/>
              <a:t>jede</a:t>
            </a:r>
            <a:r>
              <a:rPr lang="en-GB" sz="2000" dirty="0" smtClean="0"/>
              <a:t> </a:t>
            </a:r>
            <a:r>
              <a:rPr lang="en-GB" sz="2000" dirty="0" err="1" smtClean="0"/>
              <a:t>Gruppe</a:t>
            </a:r>
            <a:r>
              <a:rPr lang="en-GB" sz="2000" dirty="0" smtClean="0"/>
              <a:t> ca. 5 </a:t>
            </a:r>
            <a:r>
              <a:rPr lang="en-GB" sz="2000" dirty="0"/>
              <a:t>M</a:t>
            </a:r>
            <a:r>
              <a:rPr lang="en-GB" sz="2000" dirty="0" smtClean="0"/>
              <a:t>in. </a:t>
            </a:r>
          </a:p>
          <a:p>
            <a:pPr marL="342900" lvl="0" indent="-342900">
              <a:buFont typeface="Arial" panose="020B0604020202020204" pitchFamily="34" charset="0"/>
              <a:buChar char="•"/>
            </a:pPr>
            <a:r>
              <a:rPr lang="en-GB" sz="2000" dirty="0" smtClean="0"/>
              <a:t>Machen </a:t>
            </a:r>
            <a:r>
              <a:rPr lang="en-GB" sz="2000" dirty="0" err="1" smtClean="0"/>
              <a:t>Sie</a:t>
            </a:r>
            <a:r>
              <a:rPr lang="en-GB" sz="2000" dirty="0" smtClean="0"/>
              <a:t> </a:t>
            </a:r>
            <a:r>
              <a:rPr lang="en-GB" sz="2000" dirty="0" err="1" smtClean="0"/>
              <a:t>es</a:t>
            </a:r>
            <a:r>
              <a:rPr lang="en-GB" sz="2000" dirty="0" smtClean="0"/>
              <a:t> </a:t>
            </a:r>
            <a:r>
              <a:rPr lang="en-GB" sz="2000" dirty="0" err="1" smtClean="0"/>
              <a:t>interessant</a:t>
            </a:r>
            <a:r>
              <a:rPr lang="en-GB" sz="2000" dirty="0" smtClean="0"/>
              <a:t> und </a:t>
            </a:r>
            <a:r>
              <a:rPr lang="en-GB" sz="2000" dirty="0" err="1" smtClean="0"/>
              <a:t>wirksam</a:t>
            </a:r>
            <a:r>
              <a:rPr lang="en-GB" sz="2000" dirty="0" smtClean="0"/>
              <a:t> </a:t>
            </a:r>
          </a:p>
          <a:p>
            <a:pPr marL="800100" lvl="1" indent="-342900">
              <a:buFont typeface="Arial" panose="020B0604020202020204" pitchFamily="34" charset="0"/>
              <a:buChar char="•"/>
            </a:pPr>
            <a:r>
              <a:rPr lang="en-GB" sz="2000" dirty="0" err="1" smtClean="0"/>
              <a:t>Folgen</a:t>
            </a:r>
            <a:r>
              <a:rPr lang="en-GB" sz="2000" dirty="0" smtClean="0"/>
              <a:t> </a:t>
            </a:r>
            <a:r>
              <a:rPr lang="en-GB" sz="2000" dirty="0" err="1" smtClean="0"/>
              <a:t>Sie</a:t>
            </a:r>
            <a:r>
              <a:rPr lang="en-GB" sz="2000" dirty="0" smtClean="0"/>
              <a:t> </a:t>
            </a:r>
            <a:r>
              <a:rPr lang="en-GB" sz="2000" dirty="0" err="1" smtClean="0"/>
              <a:t>dem</a:t>
            </a:r>
            <a:r>
              <a:rPr lang="en-GB" sz="2000" dirty="0" smtClean="0"/>
              <a:t> </a:t>
            </a:r>
            <a:r>
              <a:rPr lang="en-GB" sz="2000" dirty="0" err="1" smtClean="0"/>
              <a:t>Tonbeispiel</a:t>
            </a:r>
            <a:r>
              <a:rPr lang="en-GB" sz="2000" dirty="0" smtClean="0"/>
              <a:t> der </a:t>
            </a:r>
            <a:r>
              <a:rPr lang="en-GB" sz="2000" dirty="0" err="1" smtClean="0"/>
              <a:t>vorangegangenen</a:t>
            </a:r>
            <a:r>
              <a:rPr lang="en-GB" sz="2000" dirty="0" smtClean="0"/>
              <a:t> </a:t>
            </a:r>
            <a:r>
              <a:rPr lang="en-GB" sz="2000" dirty="0" err="1" smtClean="0"/>
              <a:t>Folie</a:t>
            </a:r>
            <a:endParaRPr lang="en-GB" sz="2000" dirty="0" smtClean="0"/>
          </a:p>
          <a:p>
            <a:pPr marL="800100" lvl="1" indent="-342900">
              <a:buFont typeface="Arial" panose="020B0604020202020204" pitchFamily="34" charset="0"/>
              <a:buChar char="•"/>
            </a:pPr>
            <a:r>
              <a:rPr lang="en-GB" sz="2000" dirty="0"/>
              <a:t>F</a:t>
            </a:r>
            <a:r>
              <a:rPr lang="en-GB" sz="2000" dirty="0" smtClean="0"/>
              <a:t>orm der </a:t>
            </a:r>
            <a:r>
              <a:rPr lang="en-GB" sz="2000" dirty="0" err="1" smtClean="0"/>
              <a:t>Präsentation</a:t>
            </a:r>
            <a:r>
              <a:rPr lang="en-GB" sz="2000" dirty="0" smtClean="0"/>
              <a:t>: </a:t>
            </a:r>
            <a:r>
              <a:rPr lang="en-GB" sz="2000" dirty="0" err="1" smtClean="0"/>
              <a:t>Vorführung</a:t>
            </a:r>
            <a:r>
              <a:rPr lang="en-GB" sz="2000" dirty="0" smtClean="0"/>
              <a:t>, </a:t>
            </a:r>
            <a:r>
              <a:rPr lang="en-GB" sz="2000" dirty="0" err="1" smtClean="0"/>
              <a:t>mehrere</a:t>
            </a:r>
            <a:r>
              <a:rPr lang="en-GB" sz="2000" dirty="0" smtClean="0"/>
              <a:t> </a:t>
            </a:r>
            <a:r>
              <a:rPr lang="en-GB" sz="2000" dirty="0" err="1" smtClean="0"/>
              <a:t>Sprecher</a:t>
            </a:r>
            <a:r>
              <a:rPr lang="en-GB" sz="2000" dirty="0" smtClean="0"/>
              <a:t>, </a:t>
            </a:r>
            <a:r>
              <a:rPr lang="en-GB" sz="2000" dirty="0" err="1" smtClean="0"/>
              <a:t>Vorzeigen</a:t>
            </a:r>
            <a:r>
              <a:rPr lang="en-GB" sz="2000" dirty="0" smtClean="0"/>
              <a:t> </a:t>
            </a:r>
            <a:r>
              <a:rPr lang="en-GB" sz="2000" dirty="0" err="1" smtClean="0"/>
              <a:t>usw</a:t>
            </a:r>
            <a:r>
              <a:rPr lang="en-GB" sz="2000" dirty="0" smtClean="0"/>
              <a:t>.</a:t>
            </a:r>
          </a:p>
          <a:p>
            <a:pPr marL="800100" lvl="1" indent="-342900">
              <a:buFont typeface="Arial" panose="020B0604020202020204" pitchFamily="34" charset="0"/>
              <a:buChar char="•"/>
            </a:pPr>
            <a:r>
              <a:rPr lang="en-GB" sz="2000" dirty="0" err="1" smtClean="0"/>
              <a:t>Mittel</a:t>
            </a:r>
            <a:r>
              <a:rPr lang="en-GB" sz="2000" dirty="0" smtClean="0"/>
              <a:t>:  </a:t>
            </a:r>
            <a:r>
              <a:rPr lang="en-GB" sz="2000" dirty="0" err="1" smtClean="0"/>
              <a:t>Prototyp</a:t>
            </a:r>
            <a:r>
              <a:rPr lang="en-GB" sz="2000" dirty="0" smtClean="0"/>
              <a:t>, </a:t>
            </a:r>
            <a:r>
              <a:rPr lang="en-GB" sz="2000" dirty="0"/>
              <a:t>P</a:t>
            </a:r>
            <a:r>
              <a:rPr lang="en-GB" sz="2000" dirty="0" smtClean="0"/>
              <a:t>aper, Computer ... </a:t>
            </a:r>
            <a:r>
              <a:rPr lang="en-GB" sz="2000" dirty="0" err="1" smtClean="0"/>
              <a:t>Verwenden</a:t>
            </a:r>
            <a:r>
              <a:rPr lang="en-GB" sz="2000" dirty="0" smtClean="0"/>
              <a:t> </a:t>
            </a:r>
            <a:r>
              <a:rPr lang="en-GB" sz="2000" dirty="0" err="1" smtClean="0"/>
              <a:t>Sie</a:t>
            </a:r>
            <a:r>
              <a:rPr lang="en-GB" sz="2000" dirty="0" smtClean="0"/>
              <a:t>, was da </a:t>
            </a:r>
            <a:r>
              <a:rPr lang="en-GB" sz="2000" dirty="0" err="1" smtClean="0"/>
              <a:t>ist</a:t>
            </a:r>
            <a:endParaRPr lang="en-GB" sz="2000" dirty="0"/>
          </a:p>
        </p:txBody>
      </p:sp>
      <p:sp>
        <p:nvSpPr>
          <p:cNvPr id="2" name="Naslov 1"/>
          <p:cNvSpPr>
            <a:spLocks noGrp="1"/>
          </p:cNvSpPr>
          <p:nvPr>
            <p:ph type="title"/>
          </p:nvPr>
        </p:nvSpPr>
        <p:spPr/>
        <p:txBody>
          <a:bodyPr/>
          <a:lstStyle/>
          <a:p>
            <a:pPr lvl="0"/>
            <a:r>
              <a:rPr lang="en-GB" dirty="0" err="1" smtClean="0"/>
              <a:t>Vorbereitung</a:t>
            </a:r>
            <a:r>
              <a:rPr lang="en-GB" dirty="0" smtClean="0"/>
              <a:t> </a:t>
            </a:r>
            <a:r>
              <a:rPr lang="en-GB" dirty="0" err="1" smtClean="0"/>
              <a:t>Ihrer</a:t>
            </a:r>
            <a:r>
              <a:rPr lang="en-GB" dirty="0" smtClean="0"/>
              <a:t> </a:t>
            </a:r>
            <a:r>
              <a:rPr lang="en-GB" dirty="0" err="1" smtClean="0"/>
              <a:t>Präsentation</a:t>
            </a:r>
            <a:endParaRPr lang="en-GB" dirty="0"/>
          </a:p>
        </p:txBody>
      </p:sp>
      <p:sp>
        <p:nvSpPr>
          <p:cNvPr id="3" name="Ograda vsebine 2"/>
          <p:cNvSpPr>
            <a:spLocks noGrp="1"/>
          </p:cNvSpPr>
          <p:nvPr>
            <p:ph idx="1"/>
          </p:nvPr>
        </p:nvSpPr>
        <p:spPr>
          <a:xfrm>
            <a:off x="124822" y="5107331"/>
            <a:ext cx="10058399" cy="930441"/>
          </a:xfrm>
        </p:spPr>
        <p:txBody>
          <a:bodyPr>
            <a:noAutofit/>
          </a:bodyPr>
          <a:lstStyle/>
          <a:p>
            <a:pPr algn="ctr">
              <a:buNone/>
            </a:pPr>
            <a:r>
              <a:rPr lang="en-US" dirty="0" err="1" smtClean="0"/>
              <a:t>Beispiel</a:t>
            </a:r>
            <a:r>
              <a:rPr lang="en-US" dirty="0" smtClean="0"/>
              <a:t> </a:t>
            </a:r>
            <a:r>
              <a:rPr lang="en-US" dirty="0" err="1" smtClean="0"/>
              <a:t>für</a:t>
            </a:r>
            <a:r>
              <a:rPr lang="en-US" dirty="0" smtClean="0"/>
              <a:t> </a:t>
            </a:r>
            <a:r>
              <a:rPr lang="en-US" dirty="0" err="1" smtClean="0"/>
              <a:t>eine</a:t>
            </a:r>
            <a:r>
              <a:rPr lang="en-US" dirty="0" smtClean="0"/>
              <a:t> </a:t>
            </a:r>
            <a:r>
              <a:rPr lang="en-US" dirty="0" err="1" smtClean="0"/>
              <a:t>interessante</a:t>
            </a:r>
            <a:r>
              <a:rPr lang="en-US" dirty="0" smtClean="0"/>
              <a:t> und </a:t>
            </a:r>
            <a:r>
              <a:rPr lang="en-US" dirty="0" err="1" smtClean="0"/>
              <a:t>wirksame</a:t>
            </a:r>
            <a:r>
              <a:rPr lang="en-US" dirty="0" smtClean="0"/>
              <a:t> </a:t>
            </a:r>
            <a:r>
              <a:rPr lang="en-US" dirty="0" err="1" smtClean="0"/>
              <a:t>Präsentation</a:t>
            </a:r>
            <a:r>
              <a:rPr lang="sl-SI" dirty="0" smtClean="0"/>
              <a:t>: </a:t>
            </a:r>
            <a:endParaRPr lang="sl-SI" dirty="0"/>
          </a:p>
          <a:p>
            <a:pPr algn="ctr">
              <a:buNone/>
            </a:pPr>
            <a:r>
              <a:rPr lang="en-GB" dirty="0"/>
              <a:t>Great </a:t>
            </a:r>
            <a:r>
              <a:rPr lang="en-GB" dirty="0" smtClean="0"/>
              <a:t>story-importance-9222-CanalPlus.wmv</a:t>
            </a:r>
            <a:endParaRPr lang="en-GB" dirty="0"/>
          </a:p>
        </p:txBody>
      </p:sp>
      <p:pic>
        <p:nvPicPr>
          <p:cNvPr id="6"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Rectangle 2"/>
          <p:cNvSpPr txBox="1">
            <a:spLocks noChangeArrowheads="1"/>
          </p:cNvSpPr>
          <p:nvPr/>
        </p:nvSpPr>
        <p:spPr>
          <a:xfrm>
            <a:off x="8455001" y="3723937"/>
            <a:ext cx="3127398" cy="1560427"/>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dirty="0"/>
              <a:t>P</a:t>
            </a:r>
            <a:r>
              <a:rPr lang="sl-SI" dirty="0" smtClean="0"/>
              <a:t>ra</a:t>
            </a:r>
            <a:r>
              <a:rPr lang="de-AT" dirty="0" smtClean="0"/>
              <a:t>k</a:t>
            </a:r>
            <a:r>
              <a:rPr lang="sl-SI" dirty="0" smtClean="0"/>
              <a:t>ti</a:t>
            </a:r>
            <a:r>
              <a:rPr lang="de-AT" dirty="0" err="1" smtClean="0"/>
              <a:t>sche</a:t>
            </a:r>
            <a:r>
              <a:rPr lang="de-AT" dirty="0" smtClean="0"/>
              <a:t> Arbeit</a:t>
            </a:r>
            <a:r>
              <a:rPr lang="sl-SI" dirty="0" err="1" smtClean="0"/>
              <a:t>		</a:t>
            </a:r>
            <a:r>
              <a:rPr lang="sl-SI" sz="3200" b="1" dirty="0" smtClean="0"/>
              <a:t>T</a:t>
            </a:r>
            <a:endParaRPr lang="sl-SI" b="1" dirty="0" smtClean="0"/>
          </a:p>
          <a:p>
            <a:pPr marL="0" marR="0" lvl="1" fontAlgn="auto">
              <a:lnSpc>
                <a:spcPct val="90000"/>
              </a:lnSpc>
              <a:buClr>
                <a:schemeClr val="accent1"/>
              </a:buClr>
              <a:buSzTx/>
              <a:buFont typeface="Calibri" pitchFamily="34" charset="0"/>
              <a:buNone/>
              <a:tabLst/>
              <a:defRPr/>
            </a:pPr>
            <a:endParaRPr lang="sl-SI" sz="200" dirty="0" smtClean="0"/>
          </a:p>
          <a:p>
            <a:pPr marL="0" marR="0" lvl="1" fontAlgn="auto">
              <a:lnSpc>
                <a:spcPct val="90000"/>
              </a:lnSpc>
              <a:buClr>
                <a:schemeClr val="accent1"/>
              </a:buClr>
              <a:buSzTx/>
              <a:buFont typeface="Calibri" pitchFamily="34" charset="0"/>
              <a:buNone/>
              <a:tabLst/>
              <a:defRPr/>
            </a:pPr>
            <a:r>
              <a:rPr lang="de-AT" dirty="0" smtClean="0"/>
              <a:t>T</a:t>
            </a:r>
            <a:r>
              <a:rPr lang="sl-SI" dirty="0" smtClean="0"/>
              <a:t>eam</a:t>
            </a:r>
            <a:r>
              <a:rPr lang="de-AT" dirty="0" smtClean="0"/>
              <a:t>-Arbeit</a:t>
            </a:r>
            <a:endParaRPr lang="sl-SI" dirty="0" smtClean="0"/>
          </a:p>
          <a:p>
            <a:pPr marL="0" lvl="1">
              <a:lnSpc>
                <a:spcPct val="90000"/>
              </a:lnSpc>
              <a:buClr>
                <a:schemeClr val="accent1"/>
              </a:buClr>
            </a:pPr>
            <a:r>
              <a:rPr lang="de-AT" dirty="0" smtClean="0"/>
              <a:t>Vorbereitung</a:t>
            </a:r>
            <a:r>
              <a:rPr lang="sl-SI" dirty="0" smtClean="0"/>
              <a:t> - 30 </a:t>
            </a:r>
            <a:r>
              <a:rPr lang="de-AT" dirty="0" smtClean="0"/>
              <a:t>M</a:t>
            </a:r>
            <a:r>
              <a:rPr lang="sl-SI" dirty="0" smtClean="0"/>
              <a:t>in</a:t>
            </a:r>
            <a:r>
              <a:rPr lang="de-AT" dirty="0" smtClean="0"/>
              <a:t>.</a:t>
            </a:r>
            <a:endParaRPr lang="sl-SI" dirty="0" smtClean="0"/>
          </a:p>
          <a:p>
            <a:pPr marL="0" lvl="1">
              <a:lnSpc>
                <a:spcPct val="90000"/>
              </a:lnSpc>
              <a:buClr>
                <a:schemeClr val="accent1"/>
              </a:buClr>
            </a:pPr>
            <a:r>
              <a:rPr lang="de-AT" dirty="0" smtClean="0"/>
              <a:t>Präsentieren</a:t>
            </a:r>
            <a:r>
              <a:rPr lang="sl-SI" dirty="0" smtClean="0"/>
              <a:t> - 5 </a:t>
            </a:r>
            <a:r>
              <a:rPr lang="de-AT" dirty="0" smtClean="0"/>
              <a:t>M</a:t>
            </a:r>
            <a:r>
              <a:rPr lang="sl-SI" dirty="0" smtClean="0"/>
              <a:t>in. </a:t>
            </a:r>
            <a:r>
              <a:rPr lang="de-AT" dirty="0" smtClean="0"/>
              <a:t>pro Gruppe</a:t>
            </a:r>
            <a:endParaRPr lang="sl-SI" dirty="0" smtClean="0"/>
          </a:p>
        </p:txBody>
      </p:sp>
    </p:spTree>
    <p:extLst>
      <p:ext uri="{BB962C8B-B14F-4D97-AF65-F5344CB8AC3E}">
        <p14:creationId xmlns:p14="http://schemas.microsoft.com/office/powerpoint/2010/main" val="4070636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lvl="0"/>
            <a:r>
              <a:rPr lang="en-GB" dirty="0" smtClean="0"/>
              <a:t>Feedback/</a:t>
            </a:r>
            <a:r>
              <a:rPr lang="en-GB" dirty="0" err="1" smtClean="0"/>
              <a:t>Rückmeldungen</a:t>
            </a:r>
            <a:endParaRPr lang="en-GB" dirty="0"/>
          </a:p>
        </p:txBody>
      </p:sp>
      <p:sp>
        <p:nvSpPr>
          <p:cNvPr id="8" name="Rectangle 2"/>
          <p:cNvSpPr txBox="1">
            <a:spLocks noChangeArrowheads="1"/>
          </p:cNvSpPr>
          <p:nvPr/>
        </p:nvSpPr>
        <p:spPr bwMode="auto">
          <a:xfrm>
            <a:off x="1097280" y="1880073"/>
            <a:ext cx="10058400" cy="42159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330066"/>
              </a:buClr>
              <a:buSzPct val="70000"/>
              <a:buFont typeface="Arial" panose="020B0604020202020204" pitchFamily="34" charset="0"/>
              <a:buChar char="•"/>
            </a:pPr>
            <a:endParaRPr lang="en-GB" sz="2000" dirty="0" smtClean="0"/>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Alle </a:t>
            </a:r>
            <a:r>
              <a:rPr lang="de-AT" sz="2000" dirty="0"/>
              <a:t>anderen Teams dürfen die Präsentationen bewerten</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Feedback</a:t>
            </a:r>
            <a:r>
              <a:rPr lang="de-AT" sz="2000" dirty="0"/>
              <a:t>:</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Relevanz </a:t>
            </a:r>
            <a:r>
              <a:rPr lang="de-AT" sz="2000" dirty="0"/>
              <a:t>der Inhalte</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Geeignete </a:t>
            </a:r>
            <a:r>
              <a:rPr lang="de-AT" sz="2000" dirty="0"/>
              <a:t>Struktur</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Interessante</a:t>
            </a:r>
            <a:r>
              <a:rPr lang="de-AT" sz="2000" dirty="0"/>
              <a:t>, kreative Präsentation</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Bezug </a:t>
            </a:r>
            <a:r>
              <a:rPr lang="de-AT" sz="2000" dirty="0"/>
              <a:t>zur Zielgruppe</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Weitere </a:t>
            </a:r>
            <a:r>
              <a:rPr lang="de-AT" sz="2000" dirty="0"/>
              <a:t>Beobachtungen</a:t>
            </a:r>
          </a:p>
          <a:p>
            <a:pPr marL="342900" indent="-342900" fontAlgn="base">
              <a:spcBef>
                <a:spcPct val="20000"/>
              </a:spcBef>
              <a:spcAft>
                <a:spcPct val="0"/>
              </a:spcAft>
              <a:buClr>
                <a:srgbClr val="330066"/>
              </a:buClr>
              <a:buSzPct val="70000"/>
              <a:buFont typeface="Arial" panose="020B0604020202020204" pitchFamily="34" charset="0"/>
              <a:buChar char="•"/>
            </a:pPr>
            <a:r>
              <a:rPr lang="de-AT" sz="2000" dirty="0" smtClean="0"/>
              <a:t>Feedback-Präsentation </a:t>
            </a:r>
            <a:r>
              <a:rPr lang="de-AT" sz="2000" dirty="0"/>
              <a:t>(Teil der Vorlage!)</a:t>
            </a:r>
          </a:p>
        </p:txBody>
      </p:sp>
      <p:pic>
        <p:nvPicPr>
          <p:cNvPr id="9"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5" name="Rectangle 2"/>
          <p:cNvSpPr txBox="1">
            <a:spLocks noChangeArrowheads="1"/>
          </p:cNvSpPr>
          <p:nvPr/>
        </p:nvSpPr>
        <p:spPr>
          <a:xfrm>
            <a:off x="7708900" y="4688145"/>
            <a:ext cx="3225800" cy="1560427"/>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dirty="0" smtClean="0"/>
              <a:t>P</a:t>
            </a:r>
            <a:r>
              <a:rPr lang="sl-SI" dirty="0" smtClean="0"/>
              <a:t>ra</a:t>
            </a:r>
            <a:r>
              <a:rPr lang="de-AT" dirty="0" smtClean="0"/>
              <a:t>k</a:t>
            </a:r>
            <a:r>
              <a:rPr lang="sl-SI" dirty="0" smtClean="0"/>
              <a:t>ti</a:t>
            </a:r>
            <a:r>
              <a:rPr lang="de-AT" dirty="0" err="1" smtClean="0"/>
              <a:t>sche</a:t>
            </a:r>
            <a:r>
              <a:rPr lang="de-AT" dirty="0" smtClean="0"/>
              <a:t> Arbeit</a:t>
            </a:r>
            <a:r>
              <a:rPr lang="sl-SI" dirty="0" err="1" smtClean="0"/>
              <a:t>		</a:t>
            </a:r>
            <a:r>
              <a:rPr lang="sl-SI" sz="3200" b="1" dirty="0" smtClean="0"/>
              <a:t>T</a:t>
            </a:r>
            <a:endParaRPr lang="sl-SI" b="1" dirty="0" smtClean="0"/>
          </a:p>
          <a:p>
            <a:pPr marL="0" marR="0" lvl="1" fontAlgn="auto">
              <a:lnSpc>
                <a:spcPct val="90000"/>
              </a:lnSpc>
              <a:buClr>
                <a:schemeClr val="accent1"/>
              </a:buClr>
              <a:buSzTx/>
              <a:buFont typeface="Calibri" pitchFamily="34" charset="0"/>
              <a:buNone/>
              <a:tabLst/>
              <a:defRPr/>
            </a:pPr>
            <a:endParaRPr lang="sl-SI" sz="200" dirty="0" smtClean="0"/>
          </a:p>
          <a:p>
            <a:pPr marL="0" marR="0" lvl="1" fontAlgn="auto">
              <a:lnSpc>
                <a:spcPct val="90000"/>
              </a:lnSpc>
              <a:buClr>
                <a:schemeClr val="accent1"/>
              </a:buClr>
              <a:buSzTx/>
              <a:buFont typeface="Calibri" pitchFamily="34" charset="0"/>
              <a:buNone/>
              <a:tabLst/>
              <a:defRPr/>
            </a:pPr>
            <a:r>
              <a:rPr lang="de-AT" dirty="0"/>
              <a:t>T</a:t>
            </a:r>
            <a:r>
              <a:rPr lang="sl-SI" dirty="0" smtClean="0"/>
              <a:t>eam</a:t>
            </a:r>
            <a:r>
              <a:rPr lang="de-AT" dirty="0" smtClean="0"/>
              <a:t>-Arbeit</a:t>
            </a:r>
            <a:endParaRPr lang="sl-SI" dirty="0" smtClean="0"/>
          </a:p>
          <a:p>
            <a:pPr marL="0" lvl="1">
              <a:lnSpc>
                <a:spcPct val="90000"/>
              </a:lnSpc>
              <a:buClr>
                <a:schemeClr val="accent1"/>
              </a:buClr>
            </a:pPr>
            <a:r>
              <a:rPr lang="en-US" dirty="0" err="1" smtClean="0"/>
              <a:t>Teampräsentation</a:t>
            </a:r>
            <a:r>
              <a:rPr lang="en-US" dirty="0" smtClean="0"/>
              <a:t>, 5 Min./</a:t>
            </a:r>
            <a:r>
              <a:rPr lang="en-US" dirty="0" err="1" smtClean="0"/>
              <a:t>Gruppe</a:t>
            </a:r>
            <a:endParaRPr lang="en-US" dirty="0" smtClean="0"/>
          </a:p>
          <a:p>
            <a:pPr marL="0" lvl="1">
              <a:lnSpc>
                <a:spcPct val="90000"/>
              </a:lnSpc>
              <a:buClr>
                <a:schemeClr val="accent1"/>
              </a:buClr>
            </a:pPr>
            <a:r>
              <a:rPr lang="en-US" dirty="0"/>
              <a:t>F</a:t>
            </a:r>
            <a:r>
              <a:rPr lang="en-US" dirty="0" smtClean="0"/>
              <a:t>eedback: 2-3 Min./</a:t>
            </a:r>
            <a:r>
              <a:rPr lang="en-US" dirty="0" err="1" smtClean="0"/>
              <a:t>Gruppe</a:t>
            </a:r>
            <a:endParaRPr lang="en-US" dirty="0" smtClean="0"/>
          </a:p>
        </p:txBody>
      </p:sp>
    </p:spTree>
    <p:extLst>
      <p:ext uri="{BB962C8B-B14F-4D97-AF65-F5344CB8AC3E}">
        <p14:creationId xmlns:p14="http://schemas.microsoft.com/office/powerpoint/2010/main" val="2149512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Fazit</a:t>
            </a:r>
            <a:r>
              <a:rPr lang="en-GB" dirty="0" smtClean="0"/>
              <a:t>, </a:t>
            </a:r>
            <a:r>
              <a:rPr lang="en-GB" dirty="0" err="1" smtClean="0"/>
              <a:t>Zusammenfassung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246769"/>
          </a:xfrm>
          <a:prstGeom prst="rect">
            <a:avLst/>
          </a:prstGeom>
          <a:noFill/>
        </p:spPr>
        <p:txBody>
          <a:bodyPr wrap="square" rtlCol="0">
            <a:spAutoFit/>
          </a:bodyPr>
          <a:lstStyle/>
          <a:p>
            <a:r>
              <a:rPr lang="en-GB" sz="2000" dirty="0" smtClean="0"/>
              <a:t>In </a:t>
            </a:r>
            <a:r>
              <a:rPr lang="en-GB" sz="2000" dirty="0" err="1" smtClean="0"/>
              <a:t>dieser</a:t>
            </a:r>
            <a:r>
              <a:rPr lang="en-GB" sz="2000" dirty="0" smtClean="0"/>
              <a:t> Einheit </a:t>
            </a:r>
            <a:r>
              <a:rPr lang="en-GB" sz="2000" dirty="0" err="1" smtClean="0"/>
              <a:t>wurden</a:t>
            </a:r>
            <a:r>
              <a:rPr lang="en-GB" sz="2000" dirty="0" smtClean="0"/>
              <a:t> </a:t>
            </a:r>
            <a:r>
              <a:rPr lang="en-GB" sz="2000" dirty="0" err="1" smtClean="0"/>
              <a:t>drei</a:t>
            </a:r>
            <a:r>
              <a:rPr lang="en-GB" sz="2000" dirty="0" smtClean="0"/>
              <a:t> </a:t>
            </a:r>
            <a:r>
              <a:rPr lang="en-GB" sz="2000" dirty="0" err="1" smtClean="0"/>
              <a:t>Themen</a:t>
            </a:r>
            <a:r>
              <a:rPr lang="en-GB" sz="2000" dirty="0" smtClean="0"/>
              <a:t> </a:t>
            </a:r>
            <a:r>
              <a:rPr lang="en-GB" sz="2000" dirty="0" err="1" smtClean="0"/>
              <a:t>behandelt</a:t>
            </a:r>
            <a:r>
              <a:rPr lang="en-GB" sz="2000" dirty="0" smtClean="0"/>
              <a:t>: </a:t>
            </a:r>
          </a:p>
          <a:p>
            <a:pPr lvl="0" indent="182563">
              <a:buFont typeface="Arial" pitchFamily="34" charset="0"/>
              <a:buChar char="•"/>
            </a:pPr>
            <a:r>
              <a:rPr lang="en-GB" sz="2000" dirty="0" err="1" smtClean="0"/>
              <a:t>Forschungs</a:t>
            </a:r>
            <a:r>
              <a:rPr lang="en-GB" sz="2000" dirty="0" smtClean="0"/>
              <a:t>- </a:t>
            </a:r>
            <a:r>
              <a:rPr lang="en-GB" sz="2000" dirty="0"/>
              <a:t>und </a:t>
            </a:r>
            <a:r>
              <a:rPr lang="en-GB" sz="2000" dirty="0" err="1" smtClean="0"/>
              <a:t>Entwicklungsarbeit</a:t>
            </a:r>
            <a:endParaRPr lang="en-GB" sz="2000" dirty="0" smtClean="0"/>
          </a:p>
          <a:p>
            <a:pPr lvl="0" indent="182563">
              <a:buFont typeface="Arial" pitchFamily="34" charset="0"/>
              <a:buChar char="•"/>
            </a:pPr>
            <a:r>
              <a:rPr lang="en-GB" sz="2000" dirty="0" err="1" smtClean="0"/>
              <a:t>Testen</a:t>
            </a:r>
            <a:r>
              <a:rPr lang="en-GB" sz="2000" dirty="0" smtClean="0"/>
              <a:t>, </a:t>
            </a:r>
            <a:r>
              <a:rPr lang="en-GB" sz="2000" dirty="0" err="1" smtClean="0"/>
              <a:t>Benutzerfeedback</a:t>
            </a:r>
            <a:r>
              <a:rPr lang="en-GB" sz="2000" dirty="0" smtClean="0"/>
              <a:t> und </a:t>
            </a:r>
            <a:r>
              <a:rPr lang="en-GB" sz="2000" dirty="0" err="1" smtClean="0"/>
              <a:t>Optimierung</a:t>
            </a:r>
            <a:r>
              <a:rPr lang="en-GB" sz="2000" dirty="0" smtClean="0"/>
              <a:t> </a:t>
            </a:r>
            <a:r>
              <a:rPr lang="en-GB" sz="2000" dirty="0" err="1" smtClean="0"/>
              <a:t>einer</a:t>
            </a:r>
            <a:r>
              <a:rPr lang="en-GB" sz="2000" dirty="0" smtClean="0"/>
              <a:t> </a:t>
            </a:r>
            <a:r>
              <a:rPr lang="en-GB" sz="2000" dirty="0" err="1" smtClean="0"/>
              <a:t>Idee</a:t>
            </a:r>
            <a:r>
              <a:rPr lang="en-GB" sz="2000" dirty="0" smtClean="0"/>
              <a:t> / </a:t>
            </a:r>
            <a:r>
              <a:rPr lang="en-GB" sz="2000" dirty="0" err="1" smtClean="0"/>
              <a:t>eines</a:t>
            </a:r>
            <a:r>
              <a:rPr lang="en-GB" sz="2000" dirty="0" smtClean="0"/>
              <a:t> </a:t>
            </a:r>
            <a:r>
              <a:rPr lang="en-GB" sz="2000" dirty="0" err="1" smtClean="0"/>
              <a:t>Prototypen</a:t>
            </a:r>
            <a:endParaRPr lang="en-GB" sz="2000" dirty="0" smtClean="0"/>
          </a:p>
          <a:p>
            <a:pPr lvl="0" indent="182563">
              <a:buFont typeface="Arial" pitchFamily="34" charset="0"/>
              <a:buChar char="•"/>
            </a:pPr>
            <a:r>
              <a:rPr lang="en-GB" sz="2000" dirty="0" err="1" smtClean="0"/>
              <a:t>Gestaltung</a:t>
            </a:r>
            <a:r>
              <a:rPr lang="en-GB" sz="2000" dirty="0" smtClean="0"/>
              <a:t> der </a:t>
            </a:r>
            <a:r>
              <a:rPr lang="en-GB" sz="2000" dirty="0" err="1" smtClean="0"/>
              <a:t>Produktpräsentation</a:t>
            </a:r>
            <a:r>
              <a:rPr lang="en-GB" sz="2000" dirty="0" smtClean="0"/>
              <a:t> </a:t>
            </a:r>
            <a:r>
              <a:rPr lang="en-GB" sz="2000" dirty="0" err="1" smtClean="0"/>
              <a:t>für</a:t>
            </a:r>
            <a:r>
              <a:rPr lang="en-GB" sz="2000" dirty="0" smtClean="0"/>
              <a:t> die </a:t>
            </a:r>
            <a:r>
              <a:rPr lang="en-GB" sz="2000" dirty="0" err="1" smtClean="0"/>
              <a:t>Kunden</a:t>
            </a:r>
            <a:r>
              <a:rPr lang="en-GB" sz="2000" dirty="0" smtClean="0"/>
              <a:t> </a:t>
            </a:r>
          </a:p>
          <a:p>
            <a:pPr lvl="0" indent="182563">
              <a:buFont typeface="Arial" pitchFamily="34" charset="0"/>
              <a:buChar char="•"/>
            </a:pPr>
            <a:endParaRPr lang="en-GB" sz="2000" dirty="0" smtClean="0"/>
          </a:p>
          <a:p>
            <a:pPr lvl="0" indent="182563">
              <a:buFont typeface="Arial" pitchFamily="34" charset="0"/>
              <a:buChar char="•"/>
            </a:pPr>
            <a:endParaRPr lang="en-GB" sz="2000" dirty="0" smtClean="0"/>
          </a:p>
          <a:p>
            <a:pPr lvl="0" indent="182563"/>
            <a:endParaRPr lang="en-GB" sz="2000" dirty="0" smtClean="0"/>
          </a:p>
        </p:txBody>
      </p:sp>
    </p:spTree>
    <p:extLst>
      <p:ext uri="{BB962C8B-B14F-4D97-AF65-F5344CB8AC3E}">
        <p14:creationId xmlns:p14="http://schemas.microsoft.com/office/powerpoint/2010/main" val="195163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Bibliograph</a:t>
            </a:r>
            <a:r>
              <a:rPr lang="de-AT" dirty="0" err="1" smtClean="0"/>
              <a:t>ie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79" y="1762461"/>
            <a:ext cx="10155219" cy="4524315"/>
          </a:xfrm>
          <a:prstGeom prst="rect">
            <a:avLst/>
          </a:prstGeom>
          <a:noFill/>
        </p:spPr>
        <p:txBody>
          <a:bodyPr wrap="square" rtlCol="0">
            <a:spAutoFit/>
          </a:bodyPr>
          <a:lstStyle/>
          <a:p>
            <a:pPr marL="457200" indent="-457200">
              <a:buFont typeface="+mj-lt"/>
              <a:buAutoNum type="arabicPeriod"/>
            </a:pPr>
            <a:r>
              <a:rPr lang="en-US" sz="2400" dirty="0" smtClean="0"/>
              <a:t>Inventors</a:t>
            </a:r>
            <a:r>
              <a:rPr lang="en-US" sz="2400" dirty="0"/>
              <a:t>' handbook, EPO, </a:t>
            </a:r>
            <a:r>
              <a:rPr lang="en-US" sz="2400" dirty="0">
                <a:hlinkClick r:id="rId4"/>
              </a:rPr>
              <a:t>https://</a:t>
            </a:r>
            <a:r>
              <a:rPr lang="en-US" sz="2400" dirty="0" smtClean="0">
                <a:hlinkClick r:id="rId4"/>
              </a:rPr>
              <a:t>www.epo.org/learning-events/materials/inventors-handbook.html</a:t>
            </a:r>
            <a:r>
              <a:rPr lang="sl-SI" sz="2400" dirty="0" smtClean="0"/>
              <a:t> </a:t>
            </a:r>
            <a:r>
              <a:rPr lang="en-US" sz="2400" dirty="0" smtClean="0"/>
              <a:t> </a:t>
            </a:r>
            <a:endParaRPr lang="en-US" sz="2400" dirty="0"/>
          </a:p>
          <a:p>
            <a:pPr marL="457200" indent="-457200">
              <a:buFont typeface="+mj-lt"/>
              <a:buAutoNum type="arabicPeriod"/>
            </a:pPr>
            <a:r>
              <a:rPr lang="en-US" sz="2400" dirty="0" smtClean="0"/>
              <a:t>K</a:t>
            </a:r>
            <a:r>
              <a:rPr lang="en-US" sz="2400" dirty="0"/>
              <a:t>. </a:t>
            </a:r>
            <a:r>
              <a:rPr lang="en-US" sz="2400" dirty="0" err="1"/>
              <a:t>Košmrlj</a:t>
            </a:r>
            <a:r>
              <a:rPr lang="en-US" sz="2400" dirty="0"/>
              <a:t>, </a:t>
            </a:r>
            <a:r>
              <a:rPr lang="en-US" sz="2400" dirty="0" err="1"/>
              <a:t>K.Širok</a:t>
            </a:r>
            <a:r>
              <a:rPr lang="en-US" sz="2400" dirty="0"/>
              <a:t>, B. Likar. The Art of Managing Innovation Problems and Opportunities. Koper: </a:t>
            </a:r>
            <a:r>
              <a:rPr lang="en-US" sz="2400" dirty="0" err="1"/>
              <a:t>Fakulteta</a:t>
            </a:r>
            <a:r>
              <a:rPr lang="en-US" sz="2400" dirty="0"/>
              <a:t> </a:t>
            </a:r>
            <a:r>
              <a:rPr lang="en-US" sz="2400" dirty="0" err="1"/>
              <a:t>za</a:t>
            </a:r>
            <a:r>
              <a:rPr lang="en-US" sz="2400" dirty="0"/>
              <a:t> management, 2015.  </a:t>
            </a:r>
            <a:r>
              <a:rPr lang="en-US" sz="2400" dirty="0">
                <a:hlinkClick r:id="rId5"/>
              </a:rPr>
              <a:t>https://</a:t>
            </a:r>
            <a:r>
              <a:rPr lang="en-US" sz="2400" dirty="0" smtClean="0">
                <a:hlinkClick r:id="rId5"/>
              </a:rPr>
              <a:t>www.researchgate.net/publication/278404052_The_Art_of_Managing_Innovation_Problems_and_Opportunities</a:t>
            </a:r>
            <a:r>
              <a:rPr lang="sl-SI" sz="2400" dirty="0" smtClean="0"/>
              <a:t> </a:t>
            </a:r>
            <a:endParaRPr lang="en-US" sz="2400" dirty="0"/>
          </a:p>
          <a:p>
            <a:pPr marL="457200" indent="-457200">
              <a:buFont typeface="+mj-lt"/>
              <a:buAutoNum type="arabicPeriod"/>
            </a:pPr>
            <a:r>
              <a:rPr lang="en-US" sz="2400" dirty="0" smtClean="0"/>
              <a:t>Managing </a:t>
            </a:r>
            <a:r>
              <a:rPr lang="en-US" sz="2400" dirty="0"/>
              <a:t>innovation and R&amp;D processes in EU environment. 1. </a:t>
            </a:r>
            <a:r>
              <a:rPr lang="en-US" sz="2400" dirty="0" err="1"/>
              <a:t>izd</a:t>
            </a:r>
            <a:r>
              <a:rPr lang="en-US" sz="2400" dirty="0"/>
              <a:t>. Ljubljana: Korona plus - Institute for Innovation and Technology, 2007. 128 str., </a:t>
            </a:r>
            <a:r>
              <a:rPr lang="en-US" sz="2400" dirty="0" err="1"/>
              <a:t>ilustr</a:t>
            </a:r>
            <a:r>
              <a:rPr lang="en-US" sz="2400" dirty="0"/>
              <a:t>. ISBN 961-90592-6-3. ISBN 978-961-90592-6-5. </a:t>
            </a:r>
            <a:r>
              <a:rPr lang="en-US" sz="2400" dirty="0" smtClean="0">
                <a:hlinkClick r:id="rId6"/>
              </a:rPr>
              <a:t>https</a:t>
            </a:r>
            <a:r>
              <a:rPr lang="en-US" sz="2400" dirty="0">
                <a:hlinkClick r:id="rId6"/>
              </a:rPr>
              <a:t>://</a:t>
            </a:r>
            <a:r>
              <a:rPr lang="en-US" sz="2400" dirty="0" smtClean="0">
                <a:hlinkClick r:id="rId6"/>
              </a:rPr>
              <a:t>www.researchgate.net/publication/283463535_Managing_Innovation_and_RD_Processes_in_EU_Environment</a:t>
            </a:r>
            <a:r>
              <a:rPr lang="sl-SI" sz="2400" dirty="0" smtClean="0"/>
              <a:t> </a:t>
            </a:r>
            <a:endParaRPr lang="en-US" sz="2400" dirty="0"/>
          </a:p>
          <a:p>
            <a:pPr marL="457200" indent="-457200">
              <a:buFont typeface="+mj-lt"/>
              <a:buAutoNum type="arabicPeriod"/>
            </a:pPr>
            <a:r>
              <a:rPr lang="en-US" sz="2400" dirty="0" smtClean="0"/>
              <a:t>IDEO</a:t>
            </a:r>
            <a:r>
              <a:rPr lang="en-US" sz="2400" dirty="0"/>
              <a:t>. Human Centered Design – Toolkit. </a:t>
            </a:r>
            <a:r>
              <a:rPr lang="en-US" sz="2400" dirty="0">
                <a:hlinkClick r:id="rId7"/>
              </a:rPr>
              <a:t>http://</a:t>
            </a:r>
            <a:r>
              <a:rPr lang="en-US" sz="2400" dirty="0" smtClean="0">
                <a:hlinkClick r:id="rId7"/>
              </a:rPr>
              <a:t>www.ideo.com</a:t>
            </a:r>
            <a:r>
              <a:rPr lang="sl-SI" sz="2400" dirty="0" smtClean="0"/>
              <a:t> </a:t>
            </a:r>
          </a:p>
        </p:txBody>
      </p:sp>
    </p:spTree>
    <p:extLst>
      <p:ext uri="{BB962C8B-B14F-4D97-AF65-F5344CB8AC3E}">
        <p14:creationId xmlns:p14="http://schemas.microsoft.com/office/powerpoint/2010/main" val="53659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Bibliograph</a:t>
            </a:r>
            <a:r>
              <a:rPr lang="de-AT" dirty="0" err="1" smtClean="0"/>
              <a:t>ie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79" y="1762461"/>
            <a:ext cx="10155219" cy="3785652"/>
          </a:xfrm>
          <a:prstGeom prst="rect">
            <a:avLst/>
          </a:prstGeom>
          <a:noFill/>
        </p:spPr>
        <p:txBody>
          <a:bodyPr wrap="square" rtlCol="0">
            <a:spAutoFit/>
          </a:bodyPr>
          <a:lstStyle/>
          <a:p>
            <a:pPr marL="457200" indent="-457200">
              <a:buFont typeface="+mj-lt"/>
              <a:buAutoNum type="arabicPeriod" startAt="5"/>
            </a:pPr>
            <a:r>
              <a:rPr lang="en-US" sz="2400" dirty="0"/>
              <a:t>K. </a:t>
            </a:r>
            <a:r>
              <a:rPr lang="en-US" sz="2400" dirty="0" err="1"/>
              <a:t>Košmrlj</a:t>
            </a:r>
            <a:r>
              <a:rPr lang="en-US" sz="2400" dirty="0"/>
              <a:t>, </a:t>
            </a:r>
            <a:r>
              <a:rPr lang="en-US" sz="2400" dirty="0" err="1"/>
              <a:t>K.Širok</a:t>
            </a:r>
            <a:r>
              <a:rPr lang="en-US" sz="2400" dirty="0"/>
              <a:t>, B. Likar. </a:t>
            </a:r>
            <a:r>
              <a:rPr lang="en-US" sz="2400" dirty="0" err="1"/>
              <a:t>Veščina</a:t>
            </a:r>
            <a:r>
              <a:rPr lang="en-US" sz="2400" dirty="0"/>
              <a:t> </a:t>
            </a:r>
            <a:r>
              <a:rPr lang="en-US" sz="2400" dirty="0" err="1"/>
              <a:t>obvladovanja</a:t>
            </a:r>
            <a:r>
              <a:rPr lang="en-US" sz="2400" dirty="0"/>
              <a:t> </a:t>
            </a:r>
            <a:r>
              <a:rPr lang="en-US" sz="2400" dirty="0" err="1"/>
              <a:t>inovacijskih</a:t>
            </a:r>
            <a:r>
              <a:rPr lang="en-US" sz="2400" dirty="0"/>
              <a:t> </a:t>
            </a:r>
            <a:r>
              <a:rPr lang="en-US" sz="2400" dirty="0" err="1"/>
              <a:t>problemov</a:t>
            </a:r>
            <a:r>
              <a:rPr lang="en-US" sz="2400" dirty="0"/>
              <a:t> in </a:t>
            </a:r>
            <a:r>
              <a:rPr lang="en-US" sz="2400" dirty="0" err="1"/>
              <a:t>priložnosti</a:t>
            </a:r>
            <a:r>
              <a:rPr lang="en-US" sz="2400" dirty="0"/>
              <a:t>. Koper: </a:t>
            </a:r>
            <a:r>
              <a:rPr lang="en-US" sz="2400" dirty="0" err="1"/>
              <a:t>Fakulteta</a:t>
            </a:r>
            <a:r>
              <a:rPr lang="en-US" sz="2400" dirty="0"/>
              <a:t> </a:t>
            </a:r>
            <a:r>
              <a:rPr lang="en-US" sz="2400" dirty="0" err="1"/>
              <a:t>za</a:t>
            </a:r>
            <a:r>
              <a:rPr lang="en-US" sz="2400" dirty="0"/>
              <a:t> management, 2015. </a:t>
            </a:r>
            <a:r>
              <a:rPr lang="en-US" sz="2400" dirty="0">
                <a:hlinkClick r:id="rId4"/>
              </a:rPr>
              <a:t>https://</a:t>
            </a:r>
            <a:r>
              <a:rPr lang="en-US" sz="2400" dirty="0" smtClean="0">
                <a:hlinkClick r:id="rId4"/>
              </a:rPr>
              <a:t>www.researchgate.net/publication/278404371_Vescina_obvladovanja_inovacijskih_problemov_in_priloznosti</a:t>
            </a:r>
            <a:r>
              <a:rPr lang="sl-SI" sz="2400" dirty="0" smtClean="0"/>
              <a:t> (</a:t>
            </a:r>
            <a:r>
              <a:rPr lang="sl-SI" sz="2400" dirty="0" err="1" smtClean="0"/>
              <a:t>Slovene</a:t>
            </a:r>
            <a:r>
              <a:rPr lang="sl-SI" sz="2400" dirty="0" smtClean="0"/>
              <a:t> </a:t>
            </a:r>
            <a:r>
              <a:rPr lang="sl-SI" sz="2400" dirty="0" err="1" smtClean="0"/>
              <a:t>source</a:t>
            </a:r>
            <a:r>
              <a:rPr lang="sl-SI" sz="2400" dirty="0" smtClean="0"/>
              <a:t>) </a:t>
            </a:r>
            <a:endParaRPr lang="en-US" sz="2400" dirty="0"/>
          </a:p>
          <a:p>
            <a:pPr marL="457200" indent="-457200">
              <a:buFont typeface="+mj-lt"/>
              <a:buAutoNum type="arabicPeriod" startAt="5"/>
            </a:pPr>
            <a:r>
              <a:rPr lang="en-US" sz="2400" dirty="0"/>
              <a:t>Likar B. in </a:t>
            </a:r>
            <a:r>
              <a:rPr lang="en-US" sz="2400" dirty="0" err="1"/>
              <a:t>sodelavci</a:t>
            </a:r>
            <a:r>
              <a:rPr lang="en-US" sz="2400" dirty="0"/>
              <a:t>. Management </a:t>
            </a:r>
            <a:r>
              <a:rPr lang="en-US" sz="2400" dirty="0" err="1"/>
              <a:t>inovacijskih</a:t>
            </a:r>
            <a:r>
              <a:rPr lang="en-US" sz="2400" dirty="0"/>
              <a:t> in RR </a:t>
            </a:r>
            <a:r>
              <a:rPr lang="en-US" sz="2400" dirty="0" err="1"/>
              <a:t>procesov</a:t>
            </a:r>
            <a:r>
              <a:rPr lang="en-US" sz="2400" dirty="0"/>
              <a:t> v EU. </a:t>
            </a:r>
            <a:r>
              <a:rPr lang="en-US" sz="2400" dirty="0" err="1"/>
              <a:t>Inštitut</a:t>
            </a:r>
            <a:r>
              <a:rPr lang="en-US" sz="2400" dirty="0"/>
              <a:t> </a:t>
            </a:r>
            <a:r>
              <a:rPr lang="en-US" sz="2400" dirty="0" err="1"/>
              <a:t>za</a:t>
            </a:r>
            <a:r>
              <a:rPr lang="en-US" sz="2400" dirty="0"/>
              <a:t> </a:t>
            </a:r>
            <a:r>
              <a:rPr lang="en-US" sz="2400" dirty="0" err="1"/>
              <a:t>inovativnost</a:t>
            </a:r>
            <a:r>
              <a:rPr lang="en-US" sz="2400" dirty="0"/>
              <a:t> in </a:t>
            </a:r>
            <a:r>
              <a:rPr lang="en-US" sz="2400" dirty="0" err="1"/>
              <a:t>tehnologijo</a:t>
            </a:r>
            <a:r>
              <a:rPr lang="en-US" sz="2400" dirty="0"/>
              <a:t>, </a:t>
            </a:r>
            <a:r>
              <a:rPr lang="en-US" sz="2400" dirty="0" err="1"/>
              <a:t>Slovenija</a:t>
            </a:r>
            <a:r>
              <a:rPr lang="en-US" sz="2400" dirty="0"/>
              <a:t>, 1. </a:t>
            </a:r>
            <a:r>
              <a:rPr lang="en-US" sz="2400" dirty="0" err="1"/>
              <a:t>izdaja</a:t>
            </a:r>
            <a:r>
              <a:rPr lang="en-US" sz="2400" dirty="0"/>
              <a:t>, 2006. (Leonardo da Vinci) </a:t>
            </a:r>
            <a:r>
              <a:rPr lang="en-US" sz="2400" dirty="0">
                <a:hlinkClick r:id="rId5"/>
              </a:rPr>
              <a:t>https://</a:t>
            </a:r>
            <a:r>
              <a:rPr lang="en-US" sz="2400" dirty="0" smtClean="0">
                <a:hlinkClick r:id="rId5"/>
              </a:rPr>
              <a:t>www.researchgate.net/publication/283463376_Management_inovacijskih_in_RR_procesov_v_EU</a:t>
            </a:r>
            <a:r>
              <a:rPr lang="sl-SI" sz="2400" dirty="0" smtClean="0"/>
              <a:t> (</a:t>
            </a:r>
            <a:r>
              <a:rPr lang="sl-SI" sz="2400" dirty="0" err="1" smtClean="0"/>
              <a:t>Slovene</a:t>
            </a:r>
            <a:r>
              <a:rPr lang="sl-SI" sz="2400" dirty="0" smtClean="0"/>
              <a:t> </a:t>
            </a:r>
            <a:r>
              <a:rPr lang="sl-SI" sz="2400" dirty="0" err="1" smtClean="0"/>
              <a:t>source</a:t>
            </a:r>
            <a:r>
              <a:rPr lang="sl-SI" sz="2400" dirty="0" smtClean="0"/>
              <a:t>)</a:t>
            </a:r>
            <a:endParaRPr lang="en-US" sz="2400" dirty="0"/>
          </a:p>
          <a:p>
            <a:pPr marL="457200" indent="-457200">
              <a:buFont typeface="+mj-lt"/>
              <a:buAutoNum type="arabicPeriod" startAt="5"/>
            </a:pPr>
            <a:r>
              <a:rPr lang="en-US" sz="2400" dirty="0" err="1" smtClean="0"/>
              <a:t>Priročnik</a:t>
            </a:r>
            <a:r>
              <a:rPr lang="en-US" sz="2400" dirty="0" smtClean="0"/>
              <a:t> </a:t>
            </a:r>
            <a:r>
              <a:rPr lang="en-US" sz="2400" dirty="0" err="1"/>
              <a:t>za</a:t>
            </a:r>
            <a:r>
              <a:rPr lang="en-US" sz="2400" dirty="0"/>
              <a:t> </a:t>
            </a:r>
            <a:r>
              <a:rPr lang="en-US" sz="2400" dirty="0" err="1"/>
              <a:t>izumitelje</a:t>
            </a:r>
            <a:r>
              <a:rPr lang="en-US" sz="2400" dirty="0"/>
              <a:t>, </a:t>
            </a:r>
            <a:r>
              <a:rPr lang="en-US" sz="2400" dirty="0" err="1"/>
              <a:t>Urad</a:t>
            </a:r>
            <a:r>
              <a:rPr lang="en-US" sz="2400" dirty="0"/>
              <a:t> RS </a:t>
            </a:r>
            <a:r>
              <a:rPr lang="en-US" sz="2400" dirty="0" err="1"/>
              <a:t>za</a:t>
            </a:r>
            <a:r>
              <a:rPr lang="en-US" sz="2400" dirty="0"/>
              <a:t> </a:t>
            </a:r>
            <a:r>
              <a:rPr lang="en-US" sz="2400" dirty="0" err="1"/>
              <a:t>intelektualno</a:t>
            </a:r>
            <a:r>
              <a:rPr lang="en-US" sz="2400" dirty="0"/>
              <a:t> </a:t>
            </a:r>
            <a:r>
              <a:rPr lang="en-US" sz="2400" dirty="0" err="1"/>
              <a:t>lastnino</a:t>
            </a:r>
            <a:r>
              <a:rPr lang="en-US" sz="2400" dirty="0"/>
              <a:t>. </a:t>
            </a:r>
            <a:r>
              <a:rPr lang="en-US" sz="2400" dirty="0">
                <a:hlinkClick r:id="rId6"/>
              </a:rPr>
              <a:t>http://</a:t>
            </a:r>
            <a:r>
              <a:rPr lang="en-US" sz="2400" dirty="0" smtClean="0">
                <a:hlinkClick r:id="rId6"/>
              </a:rPr>
              <a:t>www.uil-sipo.si/uil/urad/prirocnik-za-izumitelje</a:t>
            </a:r>
            <a:r>
              <a:rPr lang="sl-SI" sz="2400" dirty="0" smtClean="0"/>
              <a:t> (</a:t>
            </a:r>
            <a:r>
              <a:rPr lang="sl-SI" sz="2400" dirty="0" err="1"/>
              <a:t>Slovene</a:t>
            </a:r>
            <a:r>
              <a:rPr lang="sl-SI" sz="2400" dirty="0"/>
              <a:t> </a:t>
            </a:r>
            <a:r>
              <a:rPr lang="sl-SI" sz="2400" dirty="0" err="1"/>
              <a:t>source</a:t>
            </a:r>
            <a:r>
              <a:rPr lang="sl-SI" sz="2400" dirty="0" smtClean="0"/>
              <a:t>)</a:t>
            </a:r>
            <a:r>
              <a:rPr lang="en-US" sz="2400" dirty="0" smtClean="0"/>
              <a:t> </a:t>
            </a:r>
            <a:endParaRPr lang="en-US" sz="2400" dirty="0"/>
          </a:p>
        </p:txBody>
      </p:sp>
    </p:spTree>
    <p:extLst>
      <p:ext uri="{BB962C8B-B14F-4D97-AF65-F5344CB8AC3E}">
        <p14:creationId xmlns:p14="http://schemas.microsoft.com/office/powerpoint/2010/main" val="44872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latin typeface="Calibri"/>
                <a:cs typeface="Times New Roman"/>
              </a:rPr>
              <a:t>Forschungs</a:t>
            </a:r>
            <a:r>
              <a:rPr lang="en-GB" dirty="0" smtClean="0">
                <a:latin typeface="Calibri"/>
                <a:cs typeface="Times New Roman"/>
              </a:rPr>
              <a:t>- und </a:t>
            </a:r>
            <a:r>
              <a:rPr lang="en-GB" dirty="0" err="1" smtClean="0">
                <a:latin typeface="Calibri"/>
                <a:cs typeface="Times New Roman"/>
              </a:rPr>
              <a:t>Entwicklungsarbeit</a:t>
            </a:r>
            <a:endParaRPr lang="en-GB" dirty="0"/>
          </a:p>
        </p:txBody>
      </p:sp>
      <p:sp>
        <p:nvSpPr>
          <p:cNvPr id="3" name="Ograda vsebine 2"/>
          <p:cNvSpPr>
            <a:spLocks noGrp="1"/>
          </p:cNvSpPr>
          <p:nvPr>
            <p:ph idx="1"/>
          </p:nvPr>
        </p:nvSpPr>
        <p:spPr>
          <a:xfrm>
            <a:off x="1154083" y="1845734"/>
            <a:ext cx="10058400" cy="4023360"/>
          </a:xfrm>
        </p:spPr>
        <p:txBody>
          <a:bodyPr>
            <a:normAutofit/>
          </a:bodyPr>
          <a:lstStyle/>
          <a:p>
            <a:pPr marL="268288" indent="-268288">
              <a:buClr>
                <a:schemeClr val="tx1"/>
              </a:buClr>
              <a:buFont typeface="Arial" panose="020B0604020202020204" pitchFamily="34" charset="0"/>
              <a:buChar char="•"/>
            </a:pPr>
            <a:r>
              <a:rPr lang="de-AT" b="1" dirty="0"/>
              <a:t>Forschung: </a:t>
            </a:r>
            <a:r>
              <a:rPr lang="de-AT" dirty="0"/>
              <a:t>kreative Arbeit auf systematischer Basis, zur Vergrößerung des </a:t>
            </a:r>
            <a:r>
              <a:rPr lang="de-AT" dirty="0">
                <a:solidFill>
                  <a:srgbClr val="00B050"/>
                </a:solidFill>
              </a:rPr>
              <a:t>Wissensstands</a:t>
            </a:r>
            <a:r>
              <a:rPr lang="de-AT" dirty="0"/>
              <a:t>, einschließlich der Erkenntnisse über den Menschen, der Kultur und der Gesellschaft und die Nutzung dieses Wissens, um neue Anwendungen zu </a:t>
            </a:r>
            <a:r>
              <a:rPr lang="de-AT" dirty="0" smtClean="0"/>
              <a:t>entwickeln</a:t>
            </a:r>
          </a:p>
          <a:p>
            <a:pPr marL="268288" indent="-268288">
              <a:buClr>
                <a:schemeClr val="tx1"/>
              </a:buClr>
              <a:buFont typeface="Arial" panose="020B0604020202020204" pitchFamily="34" charset="0"/>
              <a:buChar char="•"/>
            </a:pPr>
            <a:r>
              <a:rPr lang="de-AT" dirty="0"/>
              <a:t>Ergebnis: Neues Wissen; Bericht, wissenschaftliche Abhandlung in einer Zeitschrift, Konferenzschrift, Buch...</a:t>
            </a:r>
            <a:endParaRPr lang="en-GB" dirty="0"/>
          </a:p>
        </p:txBody>
      </p:sp>
      <p:pic>
        <p:nvPicPr>
          <p:cNvPr id="6" name="Picture 4" descr="https://upload.wikimedia.org/wikipedia/commons/thumb/8/81/Cycle_of_Research_and_Development.svg/400px-Cycle_of_Research_and_Development.svg.png"/>
          <p:cNvPicPr>
            <a:picLocks noChangeAspect="1" noChangeArrowheads="1"/>
          </p:cNvPicPr>
          <p:nvPr/>
        </p:nvPicPr>
        <p:blipFill>
          <a:blip r:embed="rId3" cstate="print"/>
          <a:srcRect/>
          <a:stretch>
            <a:fillRect/>
          </a:stretch>
        </p:blipFill>
        <p:spPr bwMode="auto">
          <a:xfrm>
            <a:off x="5988563" y="3259567"/>
            <a:ext cx="5167118" cy="3022764"/>
          </a:xfrm>
          <a:prstGeom prst="rect">
            <a:avLst/>
          </a:prstGeom>
          <a:noFill/>
        </p:spPr>
      </p:pic>
      <p:pic>
        <p:nvPicPr>
          <p:cNvPr id="8" name="Kép 6"/>
          <p:cNvPicPr>
            <a:picLocks noChangeAspect="1"/>
          </p:cNvPicPr>
          <p:nvPr/>
        </p:nvPicPr>
        <p:blipFill rotWithShape="1">
          <a:blip r:embed="rId4"/>
          <a:srcRect r="85412"/>
          <a:stretch/>
        </p:blipFill>
        <p:spPr>
          <a:xfrm>
            <a:off x="11582399" y="3723937"/>
            <a:ext cx="609601" cy="3134063"/>
          </a:xfrm>
          <a:prstGeom prst="rect">
            <a:avLst/>
          </a:prstGeom>
        </p:spPr>
      </p:pic>
      <p:sp>
        <p:nvSpPr>
          <p:cNvPr id="10" name="Ograda vsebine 2"/>
          <p:cNvSpPr txBox="1">
            <a:spLocks/>
          </p:cNvSpPr>
          <p:nvPr/>
        </p:nvSpPr>
        <p:spPr>
          <a:xfrm>
            <a:off x="1154083" y="3723937"/>
            <a:ext cx="4160195" cy="2375649"/>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8288" indent="-268288">
              <a:buClr>
                <a:schemeClr val="tx1"/>
              </a:buClr>
              <a:buFont typeface="Arial" panose="020B0604020202020204" pitchFamily="34" charset="0"/>
              <a:buChar char="•"/>
            </a:pPr>
            <a:r>
              <a:rPr lang="en-GB" b="1" dirty="0" err="1"/>
              <a:t>Entwicklung</a:t>
            </a:r>
            <a:r>
              <a:rPr lang="en-GB" b="1" dirty="0"/>
              <a:t>:</a:t>
            </a:r>
            <a:r>
              <a:rPr lang="en-GB" dirty="0" smtClean="0"/>
              <a:t> </a:t>
            </a:r>
            <a:r>
              <a:rPr lang="de-AT" dirty="0"/>
              <a:t>(neues Produkt, Innovation) deckt den kompletten Vorgang ab, über den ein neues </a:t>
            </a:r>
            <a:r>
              <a:rPr lang="de-AT" dirty="0">
                <a:solidFill>
                  <a:srgbClr val="00B050"/>
                </a:solidFill>
              </a:rPr>
              <a:t>Produkt</a:t>
            </a:r>
            <a:r>
              <a:rPr lang="de-AT" dirty="0"/>
              <a:t> an den Endverbraucher/Markt gebracht wird</a:t>
            </a:r>
            <a:r>
              <a:rPr lang="de-AT" dirty="0" smtClean="0"/>
              <a:t>.</a:t>
            </a:r>
          </a:p>
          <a:p>
            <a:pPr marL="268288" indent="-268288">
              <a:buClr>
                <a:schemeClr val="tx1"/>
              </a:buClr>
              <a:buFont typeface="Arial" panose="020B0604020202020204" pitchFamily="34" charset="0"/>
              <a:buChar char="•"/>
            </a:pPr>
            <a:r>
              <a:rPr lang="de-AT" dirty="0"/>
              <a:t>Ergebnis: konkrete, neue Produkt-, Service-, oder Prozessverbesserung</a:t>
            </a:r>
          </a:p>
        </p:txBody>
      </p:sp>
    </p:spTree>
    <p:extLst>
      <p:ext uri="{BB962C8B-B14F-4D97-AF65-F5344CB8AC3E}">
        <p14:creationId xmlns:p14="http://schemas.microsoft.com/office/powerpoint/2010/main" val="7076937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de-AT" dirty="0"/>
              <a:t>Diese Materialien wurden beim </a:t>
            </a:r>
            <a:r>
              <a:rPr lang="hu-HU" dirty="0"/>
              <a:t>InnoTeach Proje</a:t>
            </a:r>
            <a:r>
              <a:rPr lang="de-AT" dirty="0"/>
              <a:t>k</a:t>
            </a:r>
            <a:r>
              <a:rPr lang="hu-HU" dirty="0"/>
              <a:t>t</a:t>
            </a:r>
            <a:r>
              <a:rPr lang="de-AT" dirty="0" err="1"/>
              <a:t>training</a:t>
            </a:r>
            <a:r>
              <a:rPr lang="hu-HU" dirty="0"/>
              <a:t> C1 </a:t>
            </a:r>
            <a:r>
              <a:rPr lang="de-AT" dirty="0"/>
              <a:t>am </a:t>
            </a:r>
            <a:r>
              <a:rPr lang="hu-HU" dirty="0"/>
              <a:t>12 Jul</a:t>
            </a:r>
            <a:r>
              <a:rPr lang="de-AT" dirty="0"/>
              <a:t>i</a:t>
            </a:r>
            <a:r>
              <a:rPr lang="hu-HU" dirty="0"/>
              <a:t> 2017 </a:t>
            </a:r>
            <a:r>
              <a:rPr lang="de-AT" dirty="0"/>
              <a:t>in </a:t>
            </a:r>
            <a:r>
              <a:rPr lang="hu-HU" dirty="0"/>
              <a:t>Budapest</a:t>
            </a:r>
            <a:r>
              <a:rPr lang="de-AT" dirty="0"/>
              <a:t> vorgestellt.</a:t>
            </a:r>
            <a:endParaRPr lang="hu-HU" dirty="0"/>
          </a:p>
          <a:p>
            <a:r>
              <a:rPr lang="de-AT" dirty="0"/>
              <a:t>Der gesamte Inhalt der Trainingsunterlagen ist</a:t>
            </a:r>
            <a:r>
              <a:rPr lang="hu-HU" dirty="0"/>
              <a:t> Copyrighted / Creative Commons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a:t>InnoTeach Consortium </a:t>
            </a:r>
            <a:r>
              <a:rPr lang="hu-HU" dirty="0" smtClean="0"/>
              <a:t>2016-2018</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val="13345501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val="709442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849085" y="2956243"/>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de-AT" sz="3200" dirty="0" smtClean="0"/>
              <a:t>Konzeption der </a:t>
            </a:r>
            <a:r>
              <a:rPr lang="de-AT" sz="3200" smtClean="0"/>
              <a:t>Graphikvorlagen durch</a:t>
            </a:r>
            <a:r>
              <a:rPr lang="de-AT" sz="3600" smtClean="0"/>
              <a:t>:  </a:t>
            </a:r>
            <a:endParaRPr lang="en-US" sz="36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Skupina 12"/>
          <p:cNvGrpSpPr/>
          <p:nvPr/>
        </p:nvGrpSpPr>
        <p:grpSpPr>
          <a:xfrm>
            <a:off x="1559859" y="290456"/>
            <a:ext cx="9617336" cy="6042095"/>
            <a:chOff x="2362055" y="1798385"/>
            <a:chExt cx="6579876" cy="4534166"/>
          </a:xfrm>
        </p:grpSpPr>
        <p:pic>
          <p:nvPicPr>
            <p:cNvPr id="332802" name="Picture 2"/>
            <p:cNvPicPr>
              <a:picLocks noChangeAspect="1" noChangeArrowheads="1"/>
            </p:cNvPicPr>
            <p:nvPr/>
          </p:nvPicPr>
          <p:blipFill>
            <a:blip r:embed="rId3" cstate="print"/>
            <a:srcRect/>
            <a:stretch>
              <a:fillRect/>
            </a:stretch>
          </p:blipFill>
          <p:spPr bwMode="auto">
            <a:xfrm>
              <a:off x="2362055" y="1798385"/>
              <a:ext cx="6579876" cy="4534166"/>
            </a:xfrm>
            <a:prstGeom prst="rect">
              <a:avLst/>
            </a:prstGeom>
            <a:noFill/>
            <a:ln w="9525">
              <a:noFill/>
              <a:miter lim="800000"/>
              <a:headEnd/>
              <a:tailEnd/>
            </a:ln>
          </p:spPr>
        </p:pic>
        <p:sp>
          <p:nvSpPr>
            <p:cNvPr id="10" name="Zaobljeni pravokotnik 9"/>
            <p:cNvSpPr/>
            <p:nvPr/>
          </p:nvSpPr>
          <p:spPr bwMode="auto">
            <a:xfrm>
              <a:off x="4086102" y="3235013"/>
              <a:ext cx="1527471" cy="1706675"/>
            </a:xfrm>
            <a:prstGeom prst="roundRect">
              <a:avLst/>
            </a:prstGeom>
            <a:noFill/>
            <a:ln w="571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200" b="1">
                <a:latin typeface="Arial" pitchFamily="34" charset="0"/>
              </a:endParaRPr>
            </a:p>
          </p:txBody>
        </p:sp>
        <p:sp>
          <p:nvSpPr>
            <p:cNvPr id="11" name="PoljeZBesedilom 10"/>
            <p:cNvSpPr txBox="1"/>
            <p:nvPr/>
          </p:nvSpPr>
          <p:spPr>
            <a:xfrm>
              <a:off x="3861677" y="3986840"/>
              <a:ext cx="448850" cy="461995"/>
            </a:xfrm>
            <a:prstGeom prst="rect">
              <a:avLst/>
            </a:prstGeom>
            <a:noFill/>
          </p:spPr>
          <p:txBody>
            <a:bodyPr wrap="none" rtlCol="0">
              <a:spAutoFit/>
            </a:bodyPr>
            <a:lstStyle/>
            <a:p>
              <a:r>
                <a:rPr lang="sl-SI" sz="3200" dirty="0">
                  <a:sym typeface="Wingdings"/>
                </a:rPr>
                <a:t></a:t>
              </a:r>
              <a:endParaRPr lang="en-GB" sz="3200" dirty="0"/>
            </a:p>
          </p:txBody>
        </p:sp>
        <p:sp>
          <p:nvSpPr>
            <p:cNvPr id="14" name="PoljeZBesedilom 13"/>
            <p:cNvSpPr txBox="1"/>
            <p:nvPr/>
          </p:nvSpPr>
          <p:spPr>
            <a:xfrm>
              <a:off x="5480211" y="3986840"/>
              <a:ext cx="448850" cy="461995"/>
            </a:xfrm>
            <a:prstGeom prst="rect">
              <a:avLst/>
            </a:prstGeom>
            <a:noFill/>
          </p:spPr>
          <p:txBody>
            <a:bodyPr wrap="none" rtlCol="0">
              <a:spAutoFit/>
            </a:bodyPr>
            <a:lstStyle/>
            <a:p>
              <a:r>
                <a:rPr lang="sl-SI" sz="3200" dirty="0">
                  <a:sym typeface="Wingdings"/>
                </a:rPr>
                <a:t></a:t>
              </a:r>
              <a:endParaRPr lang="en-GB" sz="3200" dirty="0"/>
            </a:p>
          </p:txBody>
        </p:sp>
      </p:grpSp>
      <p:sp>
        <p:nvSpPr>
          <p:cNvPr id="2" name="Naslov 1"/>
          <p:cNvSpPr>
            <a:spLocks noGrp="1"/>
          </p:cNvSpPr>
          <p:nvPr>
            <p:ph type="title"/>
          </p:nvPr>
        </p:nvSpPr>
        <p:spPr>
          <a:xfrm>
            <a:off x="272527" y="830194"/>
            <a:ext cx="11919473" cy="849853"/>
          </a:xfrm>
        </p:spPr>
        <p:txBody>
          <a:bodyPr>
            <a:normAutofit fontScale="90000"/>
          </a:bodyPr>
          <a:lstStyle/>
          <a:p>
            <a:r>
              <a:rPr lang="en-US" dirty="0" err="1" smtClean="0"/>
              <a:t>Forschungsfähigkeiten</a:t>
            </a:r>
            <a:r>
              <a:rPr lang="en-US" dirty="0" smtClean="0"/>
              <a:t> </a:t>
            </a:r>
            <a:r>
              <a:rPr lang="en-US" dirty="0" err="1" smtClean="0"/>
              <a:t>im</a:t>
            </a:r>
            <a:r>
              <a:rPr lang="en-US" dirty="0" smtClean="0"/>
              <a:t> </a:t>
            </a:r>
            <a:r>
              <a:rPr lang="en-US" dirty="0" err="1" smtClean="0"/>
              <a:t>Schulalter</a:t>
            </a:r>
            <a:r>
              <a:rPr lang="en-US" dirty="0" smtClean="0"/>
              <a:t> </a:t>
            </a:r>
            <a:r>
              <a:rPr lang="en-US" dirty="0" err="1" smtClean="0"/>
              <a:t>bezüglich</a:t>
            </a:r>
            <a:r>
              <a:rPr lang="en-US" dirty="0" smtClean="0"/>
              <a:t> </a:t>
            </a:r>
            <a:r>
              <a:rPr lang="en-US" dirty="0" err="1" smtClean="0"/>
              <a:t>Informationstechnologien</a:t>
            </a:r>
            <a:endParaRPr lang="en-GB" dirty="0"/>
          </a:p>
        </p:txBody>
      </p:sp>
      <p:pic>
        <p:nvPicPr>
          <p:cNvPr id="332803" name="Picture 3"/>
          <p:cNvPicPr>
            <a:picLocks noChangeAspect="1" noChangeArrowheads="1"/>
          </p:cNvPicPr>
          <p:nvPr/>
        </p:nvPicPr>
        <p:blipFill>
          <a:blip r:embed="rId4" cstate="print"/>
          <a:srcRect/>
          <a:stretch>
            <a:fillRect/>
          </a:stretch>
        </p:blipFill>
        <p:spPr bwMode="auto">
          <a:xfrm>
            <a:off x="4825122" y="5983122"/>
            <a:ext cx="1088028" cy="260648"/>
          </a:xfrm>
          <a:prstGeom prst="rect">
            <a:avLst/>
          </a:prstGeom>
          <a:noFill/>
          <a:ln w="9525">
            <a:noFill/>
            <a:miter lim="800000"/>
            <a:headEnd/>
            <a:tailEnd/>
          </a:ln>
        </p:spPr>
      </p:pic>
      <p:sp>
        <p:nvSpPr>
          <p:cNvPr id="8" name="PoljeZBesedilom 7"/>
          <p:cNvSpPr txBox="1"/>
          <p:nvPr/>
        </p:nvSpPr>
        <p:spPr>
          <a:xfrm>
            <a:off x="1165449" y="5614117"/>
            <a:ext cx="4951997" cy="253916"/>
          </a:xfrm>
          <a:prstGeom prst="rect">
            <a:avLst/>
          </a:prstGeom>
          <a:noFill/>
        </p:spPr>
        <p:txBody>
          <a:bodyPr wrap="none" rtlCol="0">
            <a:spAutoFit/>
          </a:bodyPr>
          <a:lstStyle/>
          <a:p>
            <a:r>
              <a:rPr lang="sl-SI" sz="1050" dirty="0" err="1"/>
              <a:t>source</a:t>
            </a:r>
            <a:r>
              <a:rPr lang="sl-SI" sz="1050" dirty="0"/>
              <a:t>: http://langwitches.org/blog/2008/12/12/research-skills-in-elementary-school/ </a:t>
            </a:r>
            <a:endParaRPr lang="en-GB" sz="1050" dirty="0"/>
          </a:p>
        </p:txBody>
      </p:sp>
      <p:pic>
        <p:nvPicPr>
          <p:cNvPr id="12" name="Kép 6"/>
          <p:cNvPicPr>
            <a:picLocks noChangeAspect="1"/>
          </p:cNvPicPr>
          <p:nvPr/>
        </p:nvPicPr>
        <p:blipFill rotWithShape="1">
          <a:blip r:embed="rId5"/>
          <a:srcRect r="85412"/>
          <a:stretch/>
        </p:blipFill>
        <p:spPr>
          <a:xfrm>
            <a:off x="11582399" y="3723937"/>
            <a:ext cx="609601" cy="3134063"/>
          </a:xfrm>
          <a:prstGeom prst="rect">
            <a:avLst/>
          </a:prstGeom>
        </p:spPr>
      </p:pic>
    </p:spTree>
    <p:extLst>
      <p:ext uri="{BB962C8B-B14F-4D97-AF65-F5344CB8AC3E}">
        <p14:creationId xmlns:p14="http://schemas.microsoft.com/office/powerpoint/2010/main" val="71658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p:cNvGrpSpPr/>
          <p:nvPr/>
        </p:nvGrpSpPr>
        <p:grpSpPr>
          <a:xfrm>
            <a:off x="6120004" y="3007335"/>
            <a:ext cx="3529158" cy="3345579"/>
            <a:chOff x="3707904" y="3645024"/>
            <a:chExt cx="3190875" cy="3194801"/>
          </a:xfrm>
        </p:grpSpPr>
        <p:pic>
          <p:nvPicPr>
            <p:cNvPr id="7" name="Picture 2" descr="QAT Global Research and Development Labs"/>
            <p:cNvPicPr>
              <a:picLocks noChangeAspect="1" noChangeArrowheads="1"/>
            </p:cNvPicPr>
            <p:nvPr/>
          </p:nvPicPr>
          <p:blipFill>
            <a:blip r:embed="rId3" cstate="print"/>
            <a:srcRect/>
            <a:stretch>
              <a:fillRect/>
            </a:stretch>
          </p:blipFill>
          <p:spPr bwMode="auto">
            <a:xfrm>
              <a:off x="3707904" y="3645024"/>
              <a:ext cx="3190875" cy="2981326"/>
            </a:xfrm>
            <a:prstGeom prst="rect">
              <a:avLst/>
            </a:prstGeom>
            <a:noFill/>
          </p:spPr>
        </p:pic>
        <p:sp>
          <p:nvSpPr>
            <p:cNvPr id="8" name="PoljeZBesedilom 7"/>
            <p:cNvSpPr txBox="1"/>
            <p:nvPr/>
          </p:nvSpPr>
          <p:spPr>
            <a:xfrm>
              <a:off x="3768205" y="6597352"/>
              <a:ext cx="3038126" cy="242473"/>
            </a:xfrm>
            <a:prstGeom prst="rect">
              <a:avLst/>
            </a:prstGeom>
            <a:noFill/>
          </p:spPr>
          <p:txBody>
            <a:bodyPr wrap="none" rtlCol="0">
              <a:spAutoFit/>
            </a:bodyPr>
            <a:lstStyle/>
            <a:p>
              <a:r>
                <a:rPr lang="sl-SI" sz="1050" dirty="0" err="1"/>
                <a:t>source</a:t>
              </a:r>
              <a:r>
                <a:rPr lang="sl-SI" sz="1050" dirty="0"/>
                <a:t>: http://www.qat.com/research-development-labs/</a:t>
              </a:r>
              <a:endParaRPr lang="en-GB" sz="1050" dirty="0"/>
            </a:p>
          </p:txBody>
        </p:sp>
      </p:grpSp>
      <p:sp>
        <p:nvSpPr>
          <p:cNvPr id="2" name="Naslov 1"/>
          <p:cNvSpPr>
            <a:spLocks noGrp="1"/>
          </p:cNvSpPr>
          <p:nvPr>
            <p:ph type="title"/>
          </p:nvPr>
        </p:nvSpPr>
        <p:spPr>
          <a:xfrm>
            <a:off x="1097280" y="635507"/>
            <a:ext cx="10058400" cy="1003365"/>
          </a:xfrm>
        </p:spPr>
        <p:txBody>
          <a:bodyPr/>
          <a:lstStyle/>
          <a:p>
            <a:r>
              <a:rPr lang="en-GB" dirty="0" err="1" smtClean="0"/>
              <a:t>Forschungsfähigkeiten</a:t>
            </a:r>
            <a:r>
              <a:rPr lang="en-GB" dirty="0" smtClean="0"/>
              <a:t>/</a:t>
            </a:r>
            <a:r>
              <a:rPr lang="en-GB" dirty="0" err="1" smtClean="0"/>
              <a:t>Phasen</a:t>
            </a:r>
            <a:endParaRPr lang="en-GB" dirty="0"/>
          </a:p>
        </p:txBody>
      </p:sp>
      <p:sp>
        <p:nvSpPr>
          <p:cNvPr id="3" name="Ograda vsebine 2"/>
          <p:cNvSpPr>
            <a:spLocks noGrp="1"/>
          </p:cNvSpPr>
          <p:nvPr>
            <p:ph idx="1"/>
          </p:nvPr>
        </p:nvSpPr>
        <p:spPr>
          <a:xfrm>
            <a:off x="1170575" y="1852614"/>
            <a:ext cx="9898859" cy="4607172"/>
          </a:xfrm>
        </p:spPr>
        <p:txBody>
          <a:bodyPr numCol="2">
            <a:normAutofit/>
          </a:bodyPr>
          <a:lstStyle/>
          <a:p>
            <a:pPr marL="0" indent="0">
              <a:buNone/>
            </a:pPr>
            <a:r>
              <a:rPr lang="en-US" sz="1800" b="1" dirty="0" smtClean="0"/>
              <a:t>1. </a:t>
            </a:r>
            <a:r>
              <a:rPr lang="en-US" sz="1800" b="1" dirty="0" err="1" smtClean="0"/>
              <a:t>Aufgabenstellung</a:t>
            </a:r>
            <a:endParaRPr lang="en-US" sz="1800" b="1" dirty="0" smtClean="0"/>
          </a:p>
          <a:p>
            <a:pPr marL="0" indent="0">
              <a:buNone/>
            </a:pPr>
            <a:r>
              <a:rPr lang="en-US" sz="1800" dirty="0" smtClean="0"/>
              <a:t>1.1 Definition des </a:t>
            </a:r>
            <a:r>
              <a:rPr lang="en-US" sz="1800" dirty="0" err="1" smtClean="0"/>
              <a:t>Informationsproblems</a:t>
            </a:r>
            <a:r>
              <a:rPr lang="en-US" sz="1800" dirty="0"/>
              <a:t/>
            </a:r>
            <a:br>
              <a:rPr lang="en-US" sz="1800" dirty="0"/>
            </a:br>
            <a:r>
              <a:rPr lang="en-US" sz="1800" dirty="0"/>
              <a:t>1.2 </a:t>
            </a:r>
            <a:r>
              <a:rPr lang="en-US" sz="1800" dirty="0" err="1" smtClean="0"/>
              <a:t>Identifizierung</a:t>
            </a:r>
            <a:r>
              <a:rPr lang="en-US" sz="1800" dirty="0" smtClean="0"/>
              <a:t> der </a:t>
            </a:r>
            <a:r>
              <a:rPr lang="en-US" sz="1800" dirty="0" err="1" smtClean="0"/>
              <a:t>erforderlichen</a:t>
            </a:r>
            <a:r>
              <a:rPr lang="en-US" sz="1800" dirty="0" smtClean="0"/>
              <a:t> </a:t>
            </a:r>
            <a:r>
              <a:rPr lang="en-US" sz="1800" dirty="0" err="1" smtClean="0"/>
              <a:t>Informationen</a:t>
            </a:r>
            <a:endParaRPr lang="en-US" sz="1800" dirty="0"/>
          </a:p>
          <a:p>
            <a:pPr marL="0" indent="0">
              <a:buNone/>
            </a:pPr>
            <a:r>
              <a:rPr lang="en-US" sz="1800" b="1" dirty="0" smtClean="0"/>
              <a:t>2</a:t>
            </a:r>
            <a:r>
              <a:rPr lang="en-US" sz="1800" b="1" dirty="0"/>
              <a:t>. </a:t>
            </a:r>
            <a:r>
              <a:rPr lang="en-US" sz="1800" b="1" dirty="0" err="1" smtClean="0"/>
              <a:t>Strategien</a:t>
            </a:r>
            <a:r>
              <a:rPr lang="en-US" sz="1800" b="1" dirty="0" smtClean="0"/>
              <a:t> </a:t>
            </a:r>
            <a:r>
              <a:rPr lang="en-US" sz="1800" b="1" dirty="0" err="1" smtClean="0"/>
              <a:t>zur</a:t>
            </a:r>
            <a:r>
              <a:rPr lang="en-US" sz="1800" b="1" dirty="0" smtClean="0"/>
              <a:t> </a:t>
            </a:r>
            <a:r>
              <a:rPr lang="en-US" sz="1800" b="1" dirty="0" err="1" smtClean="0"/>
              <a:t>Suche</a:t>
            </a:r>
            <a:r>
              <a:rPr lang="en-US" sz="1800" b="1" dirty="0" smtClean="0"/>
              <a:t> </a:t>
            </a:r>
            <a:r>
              <a:rPr lang="en-US" sz="1800" b="1" dirty="0" err="1" smtClean="0"/>
              <a:t>nach</a:t>
            </a:r>
            <a:r>
              <a:rPr lang="en-US" sz="1800" b="1" dirty="0" smtClean="0"/>
              <a:t> Information</a:t>
            </a:r>
            <a:r>
              <a:rPr lang="en-US" sz="1800" dirty="0"/>
              <a:t/>
            </a:r>
            <a:br>
              <a:rPr lang="en-US" sz="1800" dirty="0"/>
            </a:br>
            <a:r>
              <a:rPr lang="en-US" sz="1800" dirty="0"/>
              <a:t>2.1 </a:t>
            </a:r>
            <a:r>
              <a:rPr lang="en-US" sz="1800" dirty="0" err="1" smtClean="0"/>
              <a:t>Festlegen</a:t>
            </a:r>
            <a:r>
              <a:rPr lang="en-US" sz="1800" dirty="0" smtClean="0"/>
              <a:t> </a:t>
            </a:r>
            <a:r>
              <a:rPr lang="en-US" sz="1800" dirty="0" err="1" smtClean="0"/>
              <a:t>aller</a:t>
            </a:r>
            <a:r>
              <a:rPr lang="en-US" sz="1800" dirty="0" smtClean="0"/>
              <a:t> </a:t>
            </a:r>
            <a:r>
              <a:rPr lang="en-US" sz="1800" dirty="0" err="1" smtClean="0"/>
              <a:t>möglichen</a:t>
            </a:r>
            <a:r>
              <a:rPr lang="en-US" sz="1800" dirty="0" smtClean="0"/>
              <a:t> </a:t>
            </a:r>
            <a:r>
              <a:rPr lang="en-US" sz="1800" dirty="0" err="1" smtClean="0"/>
              <a:t>Quellen</a:t>
            </a:r>
            <a:endParaRPr lang="en-US" sz="1800" dirty="0" smtClean="0"/>
          </a:p>
          <a:p>
            <a:pPr marL="0" indent="0">
              <a:buNone/>
            </a:pPr>
            <a:r>
              <a:rPr lang="en-US" sz="1800" dirty="0" smtClean="0"/>
              <a:t>2.2 </a:t>
            </a:r>
            <a:r>
              <a:rPr lang="en-US" sz="1800" dirty="0" err="1" smtClean="0"/>
              <a:t>Auswahl</a:t>
            </a:r>
            <a:r>
              <a:rPr lang="en-US" sz="1800" dirty="0" smtClean="0"/>
              <a:t> der </a:t>
            </a:r>
            <a:r>
              <a:rPr lang="en-US" sz="1800" dirty="0" err="1" smtClean="0"/>
              <a:t>besten</a:t>
            </a:r>
            <a:r>
              <a:rPr lang="de-AT" sz="1800" dirty="0" smtClean="0"/>
              <a:t> Quellen</a:t>
            </a:r>
          </a:p>
          <a:p>
            <a:pPr marL="0" indent="0">
              <a:buNone/>
            </a:pPr>
            <a:r>
              <a:rPr lang="en-US" sz="1800" b="1" dirty="0" smtClean="0"/>
              <a:t>3</a:t>
            </a:r>
            <a:r>
              <a:rPr lang="en-US" sz="1800" b="1" dirty="0"/>
              <a:t>. </a:t>
            </a:r>
            <a:r>
              <a:rPr lang="en-US" sz="1800" b="1" dirty="0" err="1" smtClean="0"/>
              <a:t>Lokalisierung</a:t>
            </a:r>
            <a:r>
              <a:rPr lang="en-US" sz="1800" b="1" dirty="0" smtClean="0"/>
              <a:t> und </a:t>
            </a:r>
            <a:r>
              <a:rPr lang="en-US" sz="1800" b="1" dirty="0" err="1" smtClean="0"/>
              <a:t>Zugriff</a:t>
            </a:r>
            <a:r>
              <a:rPr lang="en-US" sz="1800" dirty="0"/>
              <a:t/>
            </a:r>
            <a:br>
              <a:rPr lang="en-US" sz="1800" dirty="0"/>
            </a:br>
            <a:r>
              <a:rPr lang="en-US" sz="1800" dirty="0"/>
              <a:t>3.1 </a:t>
            </a:r>
            <a:r>
              <a:rPr lang="en-US" sz="1800" dirty="0" err="1" smtClean="0"/>
              <a:t>Lokalisierung</a:t>
            </a:r>
            <a:r>
              <a:rPr lang="en-US" sz="1800" dirty="0" smtClean="0"/>
              <a:t> der </a:t>
            </a:r>
            <a:r>
              <a:rPr lang="en-US" sz="1800" dirty="0" err="1" smtClean="0"/>
              <a:t>Quellen</a:t>
            </a:r>
            <a:r>
              <a:rPr lang="en-US" sz="1800" dirty="0" smtClean="0"/>
              <a:t> </a:t>
            </a:r>
            <a:r>
              <a:rPr lang="en-US" sz="1800" dirty="0"/>
              <a:t>(</a:t>
            </a:r>
            <a:r>
              <a:rPr lang="en-US" sz="1800" dirty="0" err="1" smtClean="0"/>
              <a:t>intellektuelle</a:t>
            </a:r>
            <a:r>
              <a:rPr lang="en-US" sz="1800" dirty="0" smtClean="0"/>
              <a:t> und </a:t>
            </a:r>
            <a:r>
              <a:rPr lang="en-US" sz="1800" dirty="0" err="1" smtClean="0"/>
              <a:t>physische</a:t>
            </a:r>
            <a:r>
              <a:rPr lang="en-US" sz="1800" dirty="0" smtClean="0"/>
              <a:t>)</a:t>
            </a:r>
            <a:r>
              <a:rPr lang="en-US" sz="1800" dirty="0"/>
              <a:t/>
            </a:r>
            <a:br>
              <a:rPr lang="en-US" sz="1800" dirty="0"/>
            </a:br>
            <a:r>
              <a:rPr lang="en-US" sz="1800" dirty="0"/>
              <a:t>3.2 </a:t>
            </a:r>
            <a:r>
              <a:rPr lang="en-US" sz="1800" dirty="0" err="1" smtClean="0"/>
              <a:t>Herausfiltern</a:t>
            </a:r>
            <a:r>
              <a:rPr lang="en-US" sz="1800" dirty="0" smtClean="0"/>
              <a:t> von </a:t>
            </a:r>
            <a:r>
              <a:rPr lang="en-US" sz="1800" dirty="0" err="1" smtClean="0"/>
              <a:t>Informationen</a:t>
            </a:r>
            <a:r>
              <a:rPr lang="en-US" sz="1800" dirty="0" smtClean="0"/>
              <a:t> </a:t>
            </a:r>
            <a:r>
              <a:rPr lang="en-US" sz="1800" dirty="0" err="1" smtClean="0"/>
              <a:t>aus</a:t>
            </a:r>
            <a:r>
              <a:rPr lang="en-US" sz="1800" dirty="0" smtClean="0"/>
              <a:t> </a:t>
            </a:r>
            <a:r>
              <a:rPr lang="en-US" sz="1800" dirty="0" err="1" smtClean="0"/>
              <a:t>Quellen</a:t>
            </a:r>
            <a:endParaRPr lang="en-US" sz="1800" dirty="0"/>
          </a:p>
          <a:p>
            <a:pPr marL="0" indent="0">
              <a:buNone/>
            </a:pPr>
            <a:r>
              <a:rPr lang="en-US" sz="1800" b="1" dirty="0"/>
              <a:t>4. </a:t>
            </a:r>
            <a:r>
              <a:rPr lang="en-US" sz="1800" b="1" dirty="0" err="1"/>
              <a:t>Verwendung</a:t>
            </a:r>
            <a:r>
              <a:rPr lang="en-US" sz="1800" b="1" dirty="0"/>
              <a:t> von </a:t>
            </a:r>
            <a:r>
              <a:rPr lang="en-US" sz="1800" b="1" dirty="0" err="1" smtClean="0"/>
              <a:t>Informationen</a:t>
            </a:r>
            <a:endParaRPr lang="en-US" sz="1800" b="1" dirty="0" smtClean="0"/>
          </a:p>
          <a:p>
            <a:pPr marL="0" indent="0">
              <a:buNone/>
            </a:pPr>
            <a:r>
              <a:rPr lang="en-US" sz="1800" dirty="0" smtClean="0"/>
              <a:t>4.1 Engagement (z. B. </a:t>
            </a:r>
            <a:r>
              <a:rPr lang="en-US" sz="1800" dirty="0" err="1" smtClean="0"/>
              <a:t>lesen</a:t>
            </a:r>
            <a:r>
              <a:rPr lang="en-US" sz="1800" dirty="0" smtClean="0"/>
              <a:t>, </a:t>
            </a:r>
            <a:r>
              <a:rPr lang="en-US" sz="1800" dirty="0" err="1" smtClean="0"/>
              <a:t>hören</a:t>
            </a:r>
            <a:r>
              <a:rPr lang="en-US" sz="1800" dirty="0" smtClean="0"/>
              <a:t>, </a:t>
            </a:r>
            <a:r>
              <a:rPr lang="en-US" sz="1800" dirty="0" err="1" smtClean="0"/>
              <a:t>sehen</a:t>
            </a:r>
            <a:r>
              <a:rPr lang="en-US" sz="1800" dirty="0" smtClean="0"/>
              <a:t>, </a:t>
            </a:r>
            <a:r>
              <a:rPr lang="en-US" sz="1800" dirty="0" err="1" smtClean="0"/>
              <a:t>angreifen</a:t>
            </a:r>
            <a:r>
              <a:rPr lang="en-US" sz="1800" dirty="0" smtClean="0"/>
              <a:t>) </a:t>
            </a:r>
            <a:r>
              <a:rPr lang="en-US" sz="1800" dirty="0"/>
              <a:t/>
            </a:r>
            <a:br>
              <a:rPr lang="en-US" sz="1800" dirty="0"/>
            </a:br>
            <a:r>
              <a:rPr lang="en-US" sz="1800" dirty="0"/>
              <a:t>4.2 </a:t>
            </a:r>
            <a:r>
              <a:rPr lang="en-US" sz="1800" dirty="0" err="1" smtClean="0"/>
              <a:t>Entnahme</a:t>
            </a:r>
            <a:r>
              <a:rPr lang="en-US" sz="1800" dirty="0" smtClean="0"/>
              <a:t> der </a:t>
            </a:r>
            <a:r>
              <a:rPr lang="en-US" sz="1800" dirty="0" err="1" smtClean="0"/>
              <a:t>relevanten</a:t>
            </a:r>
            <a:r>
              <a:rPr lang="en-US" sz="1800" dirty="0" smtClean="0"/>
              <a:t> Information</a:t>
            </a:r>
            <a:endParaRPr lang="en-US" sz="1800" dirty="0"/>
          </a:p>
          <a:p>
            <a:pPr marL="0" indent="0">
              <a:buNone/>
            </a:pPr>
            <a:r>
              <a:rPr lang="en-US" sz="1800" b="1" dirty="0"/>
              <a:t>5. </a:t>
            </a:r>
            <a:r>
              <a:rPr lang="en-US" sz="1800" b="1" dirty="0" err="1" smtClean="0"/>
              <a:t>Zusammenfassung</a:t>
            </a:r>
            <a:r>
              <a:rPr lang="en-US" sz="1800" dirty="0"/>
              <a:t/>
            </a:r>
            <a:br>
              <a:rPr lang="en-US" sz="1800" dirty="0"/>
            </a:br>
            <a:r>
              <a:rPr lang="en-US" sz="1800" dirty="0"/>
              <a:t>5.1 </a:t>
            </a:r>
            <a:r>
              <a:rPr lang="en-US" sz="1800" dirty="0" err="1" smtClean="0"/>
              <a:t>Zusammenstellung</a:t>
            </a:r>
            <a:r>
              <a:rPr lang="en-US" sz="1800" dirty="0" smtClean="0"/>
              <a:t> </a:t>
            </a:r>
            <a:r>
              <a:rPr lang="en-US" sz="1800" dirty="0" err="1" smtClean="0"/>
              <a:t>verschiedener</a:t>
            </a:r>
            <a:r>
              <a:rPr lang="en-US" sz="1800" dirty="0" smtClean="0"/>
              <a:t> </a:t>
            </a:r>
            <a:r>
              <a:rPr lang="en-US" sz="1800" dirty="0" err="1" smtClean="0"/>
              <a:t>Quellen</a:t>
            </a:r>
            <a:r>
              <a:rPr lang="en-US" sz="1800" dirty="0"/>
              <a:t/>
            </a:r>
            <a:br>
              <a:rPr lang="en-US" sz="1800" dirty="0"/>
            </a:br>
            <a:r>
              <a:rPr lang="en-US" sz="1800" dirty="0"/>
              <a:t>5.2 </a:t>
            </a:r>
            <a:r>
              <a:rPr lang="en-US" sz="1800" dirty="0" err="1" smtClean="0"/>
              <a:t>Präsentation</a:t>
            </a:r>
            <a:r>
              <a:rPr lang="en-US" sz="1800" dirty="0" smtClean="0"/>
              <a:t> der </a:t>
            </a:r>
            <a:r>
              <a:rPr lang="en-US" sz="1800" dirty="0" err="1" smtClean="0"/>
              <a:t>Informationen</a:t>
            </a:r>
            <a:endParaRPr lang="en-US" sz="1800" dirty="0"/>
          </a:p>
          <a:p>
            <a:pPr marL="0" indent="0">
              <a:buNone/>
            </a:pPr>
            <a:r>
              <a:rPr lang="en-US" sz="1800" b="1" dirty="0"/>
              <a:t>6. </a:t>
            </a:r>
            <a:r>
              <a:rPr lang="en-US" sz="1800" b="1" dirty="0" err="1" smtClean="0"/>
              <a:t>Auswertung</a:t>
            </a:r>
            <a:r>
              <a:rPr lang="en-US" sz="1800" dirty="0"/>
              <a:t/>
            </a:r>
            <a:br>
              <a:rPr lang="en-US" sz="1800" dirty="0"/>
            </a:br>
            <a:r>
              <a:rPr lang="en-US" sz="1800" dirty="0"/>
              <a:t>6.1 </a:t>
            </a:r>
            <a:r>
              <a:rPr lang="en-US" sz="1800" dirty="0" err="1" smtClean="0"/>
              <a:t>Beurteilung</a:t>
            </a:r>
            <a:r>
              <a:rPr lang="en-US" sz="1800" dirty="0" smtClean="0"/>
              <a:t> des </a:t>
            </a:r>
            <a:r>
              <a:rPr lang="en-US" sz="1800" dirty="0" err="1" smtClean="0"/>
              <a:t>Produkts</a:t>
            </a:r>
            <a:r>
              <a:rPr lang="en-US" sz="1800" dirty="0" smtClean="0"/>
              <a:t> (</a:t>
            </a:r>
            <a:r>
              <a:rPr lang="en-US" sz="1800" dirty="0" err="1" smtClean="0"/>
              <a:t>Wirksamkeit</a:t>
            </a:r>
            <a:r>
              <a:rPr lang="en-US" sz="1800" dirty="0" smtClean="0"/>
              <a:t>)</a:t>
            </a:r>
            <a:r>
              <a:rPr lang="en-US" sz="1800" dirty="0"/>
              <a:t/>
            </a:r>
            <a:br>
              <a:rPr lang="en-US" sz="1800" dirty="0"/>
            </a:br>
            <a:r>
              <a:rPr lang="en-US" sz="1800" dirty="0"/>
              <a:t>6.2 </a:t>
            </a:r>
            <a:r>
              <a:rPr lang="en-US" sz="1800" dirty="0" err="1" smtClean="0"/>
              <a:t>Beurteilung</a:t>
            </a:r>
            <a:r>
              <a:rPr lang="en-US" sz="1800" dirty="0" smtClean="0"/>
              <a:t> des </a:t>
            </a:r>
            <a:r>
              <a:rPr lang="en-US" sz="1800" dirty="0" err="1" smtClean="0"/>
              <a:t>Prozesses</a:t>
            </a:r>
            <a:r>
              <a:rPr lang="en-US" sz="1800" dirty="0" smtClean="0"/>
              <a:t> (</a:t>
            </a:r>
            <a:r>
              <a:rPr lang="en-US" sz="1800" dirty="0" err="1" smtClean="0"/>
              <a:t>Leistung</a:t>
            </a:r>
            <a:r>
              <a:rPr lang="en-US" sz="1800" dirty="0" smtClean="0"/>
              <a:t>)</a:t>
            </a:r>
            <a:endParaRPr lang="en-US" sz="1800" dirty="0"/>
          </a:p>
          <a:p>
            <a:pPr marL="0" indent="0">
              <a:buNone/>
            </a:pPr>
            <a:endParaRPr lang="en-GB" sz="1800" dirty="0"/>
          </a:p>
        </p:txBody>
      </p:sp>
      <p:pic>
        <p:nvPicPr>
          <p:cNvPr id="9" name="Kép 6"/>
          <p:cNvPicPr>
            <a:picLocks noChangeAspect="1"/>
          </p:cNvPicPr>
          <p:nvPr/>
        </p:nvPicPr>
        <p:blipFill rotWithShape="1">
          <a:blip r:embed="rId4"/>
          <a:srcRect r="85412"/>
          <a:stretch/>
        </p:blipFill>
        <p:spPr>
          <a:xfrm>
            <a:off x="11582399" y="3723937"/>
            <a:ext cx="609601" cy="3134063"/>
          </a:xfrm>
          <a:prstGeom prst="rect">
            <a:avLst/>
          </a:prstGeom>
        </p:spPr>
      </p:pic>
    </p:spTree>
    <p:extLst>
      <p:ext uri="{BB962C8B-B14F-4D97-AF65-F5344CB8AC3E}">
        <p14:creationId xmlns:p14="http://schemas.microsoft.com/office/powerpoint/2010/main" val="88505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097280" y="1904104"/>
            <a:ext cx="10115203" cy="4507453"/>
          </a:xfrm>
          <a:noFill/>
        </p:spPr>
        <p:txBody>
          <a:bodyPr>
            <a:noAutofit/>
          </a:bodyPr>
          <a:lstStyle/>
          <a:p>
            <a:pPr algn="r">
              <a:buNone/>
            </a:pPr>
            <a:r>
              <a:rPr lang="en-GB" b="1" i="1" dirty="0" err="1" smtClean="0"/>
              <a:t>Fallstudie</a:t>
            </a:r>
            <a:endParaRPr lang="en-GB" b="1" i="1" dirty="0" smtClean="0"/>
          </a:p>
          <a:p>
            <a:pPr>
              <a:buNone/>
            </a:pPr>
            <a:r>
              <a:rPr lang="de-AT" b="1" dirty="0"/>
              <a:t>Verwenden Sie die Datei / Link: </a:t>
            </a:r>
            <a:r>
              <a:rPr lang="de-AT" b="1" dirty="0" smtClean="0"/>
              <a:t>Aktionsforschungsprojekt </a:t>
            </a:r>
            <a:r>
              <a:rPr lang="de-AT" b="1" dirty="0"/>
              <a:t>an der </a:t>
            </a:r>
            <a:r>
              <a:rPr lang="de-AT" b="1" dirty="0" err="1" smtClean="0"/>
              <a:t>Salina</a:t>
            </a:r>
            <a:r>
              <a:rPr lang="de-AT" b="1" dirty="0" smtClean="0"/>
              <a:t>-Volksschule </a:t>
            </a:r>
          </a:p>
          <a:p>
            <a:pPr>
              <a:buNone/>
            </a:pPr>
            <a:r>
              <a:rPr lang="de-AT" dirty="0"/>
              <a:t>Aufgabe: Kurz anschauen, um einen Eindruck zu gewinnen von </a:t>
            </a:r>
          </a:p>
          <a:p>
            <a:pPr>
              <a:buNone/>
            </a:pPr>
            <a:r>
              <a:rPr lang="de-AT" dirty="0"/>
              <a:t>•	Struktur und </a:t>
            </a:r>
          </a:p>
          <a:p>
            <a:pPr>
              <a:buNone/>
            </a:pPr>
            <a:r>
              <a:rPr lang="de-AT" dirty="0"/>
              <a:t>•	Inhalt</a:t>
            </a:r>
          </a:p>
          <a:p>
            <a:pPr>
              <a:buNone/>
            </a:pPr>
            <a:r>
              <a:rPr lang="de-AT" dirty="0"/>
              <a:t>Einige weitere wichtige Themen/Elemente werden markiert.</a:t>
            </a:r>
          </a:p>
          <a:p>
            <a:pPr>
              <a:buNone/>
            </a:pPr>
            <a:r>
              <a:rPr lang="de-AT" dirty="0"/>
              <a:t>Quelle: Allie, </a:t>
            </a:r>
            <a:r>
              <a:rPr lang="de-AT" dirty="0" err="1"/>
              <a:t>Elward</a:t>
            </a:r>
            <a:r>
              <a:rPr lang="de-AT" dirty="0"/>
              <a:t>, Mohamed A.R.P ABSCHLUSSARBEIT [1].pdf</a:t>
            </a:r>
          </a:p>
          <a:p>
            <a:pPr>
              <a:buNone/>
            </a:pPr>
            <a:r>
              <a:rPr lang="de-AT" dirty="0"/>
              <a:t>Forschungsfall in Slowenien " Landwirtschafts- und  </a:t>
            </a:r>
            <a:r>
              <a:rPr lang="de-AT" dirty="0" smtClean="0"/>
              <a:t>Tourismusforschung</a:t>
            </a:r>
            <a:r>
              <a:rPr lang="de-AT" dirty="0"/>
              <a:t>" </a:t>
            </a:r>
            <a:endParaRPr lang="en-GB" dirty="0"/>
          </a:p>
        </p:txBody>
      </p:sp>
      <p:pic>
        <p:nvPicPr>
          <p:cNvPr id="5"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4" name="Naslov 1"/>
          <p:cNvSpPr>
            <a:spLocks noGrp="1"/>
          </p:cNvSpPr>
          <p:nvPr>
            <p:ph type="title"/>
          </p:nvPr>
        </p:nvSpPr>
        <p:spPr>
          <a:xfrm>
            <a:off x="1097280" y="635507"/>
            <a:ext cx="10058400" cy="1003365"/>
          </a:xfrm>
        </p:spPr>
        <p:txBody>
          <a:bodyPr/>
          <a:lstStyle/>
          <a:p>
            <a:r>
              <a:rPr lang="en-GB" dirty="0" err="1" smtClean="0"/>
              <a:t>Fallstudie</a:t>
            </a:r>
            <a:endParaRPr lang="en-GB" dirty="0"/>
          </a:p>
        </p:txBody>
      </p:sp>
      <p:sp>
        <p:nvSpPr>
          <p:cNvPr id="6" name="Rectangle 2"/>
          <p:cNvSpPr txBox="1">
            <a:spLocks noChangeArrowheads="1"/>
          </p:cNvSpPr>
          <p:nvPr/>
        </p:nvSpPr>
        <p:spPr>
          <a:xfrm>
            <a:off x="8674198" y="4688145"/>
            <a:ext cx="2328538" cy="867930"/>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dirty="0" smtClean="0"/>
              <a:t>P</a:t>
            </a:r>
            <a:r>
              <a:rPr lang="sl-SI" dirty="0" smtClean="0"/>
              <a:t>ra</a:t>
            </a:r>
            <a:r>
              <a:rPr lang="de-AT" dirty="0" smtClean="0"/>
              <a:t>k</a:t>
            </a:r>
            <a:r>
              <a:rPr lang="sl-SI" dirty="0" smtClean="0"/>
              <a:t>ti</a:t>
            </a:r>
            <a:r>
              <a:rPr lang="de-AT" dirty="0" err="1" smtClean="0"/>
              <a:t>sche</a:t>
            </a:r>
            <a:r>
              <a:rPr lang="de-AT" dirty="0"/>
              <a:t> </a:t>
            </a:r>
            <a:r>
              <a:rPr lang="de-AT" dirty="0" smtClean="0"/>
              <a:t>Arbeit</a:t>
            </a:r>
            <a:r>
              <a:rPr lang="sl-SI" dirty="0" smtClean="0"/>
              <a:t>	</a:t>
            </a:r>
          </a:p>
          <a:p>
            <a:pPr marL="0" marR="0" lvl="1" fontAlgn="auto">
              <a:lnSpc>
                <a:spcPct val="90000"/>
              </a:lnSpc>
              <a:buClr>
                <a:schemeClr val="accent1"/>
              </a:buClr>
              <a:buSzTx/>
              <a:buFont typeface="Calibri" pitchFamily="34" charset="0"/>
              <a:buNone/>
              <a:tabLst/>
              <a:defRPr/>
            </a:pPr>
            <a:endParaRPr lang="sl-SI" dirty="0" smtClean="0"/>
          </a:p>
          <a:p>
            <a:pPr marL="0" marR="0" lvl="1" fontAlgn="auto">
              <a:lnSpc>
                <a:spcPct val="90000"/>
              </a:lnSpc>
              <a:buClr>
                <a:schemeClr val="accent1"/>
              </a:buClr>
              <a:buSzTx/>
              <a:buFont typeface="Calibri" pitchFamily="34" charset="0"/>
              <a:buNone/>
              <a:tabLst/>
              <a:defRPr/>
            </a:pPr>
            <a:r>
              <a:rPr lang="sl-SI" dirty="0" smtClean="0"/>
              <a:t>5 </a:t>
            </a:r>
            <a:r>
              <a:rPr lang="de-AT" dirty="0" smtClean="0"/>
              <a:t>M</a:t>
            </a:r>
            <a:r>
              <a:rPr lang="sl-SI" dirty="0" smtClean="0"/>
              <a:t>in.</a:t>
            </a:r>
          </a:p>
          <a:p>
            <a:pPr marL="0" marR="0" lvl="1" fontAlgn="auto">
              <a:lnSpc>
                <a:spcPct val="90000"/>
              </a:lnSpc>
              <a:buClr>
                <a:schemeClr val="accent1"/>
              </a:buClr>
              <a:buSzTx/>
              <a:buFont typeface="Calibri" pitchFamily="34" charset="0"/>
              <a:buNone/>
              <a:tabLst/>
              <a:defRPr/>
            </a:pPr>
            <a:endParaRPr lang="sl-SI" sz="200" dirty="0" smtClean="0"/>
          </a:p>
        </p:txBody>
      </p:sp>
    </p:spTree>
    <p:extLst>
      <p:ext uri="{BB962C8B-B14F-4D97-AF65-F5344CB8AC3E}">
        <p14:creationId xmlns:p14="http://schemas.microsoft.com/office/powerpoint/2010/main" val="2231729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smtClean="0"/>
              <a:t>Entwicklungsphase</a:t>
            </a:r>
            <a:r>
              <a:rPr lang="en-GB" dirty="0" smtClean="0"/>
              <a:t> - </a:t>
            </a:r>
            <a:r>
              <a:rPr lang="en-GB" dirty="0" err="1" smtClean="0"/>
              <a:t>Merkmale</a:t>
            </a:r>
            <a:endParaRPr lang="en-GB" dirty="0"/>
          </a:p>
        </p:txBody>
      </p:sp>
      <p:sp>
        <p:nvSpPr>
          <p:cNvPr id="3" name="Ograda vsebine 2"/>
          <p:cNvSpPr>
            <a:spLocks noGrp="1"/>
          </p:cNvSpPr>
          <p:nvPr>
            <p:ph idx="1"/>
          </p:nvPr>
        </p:nvSpPr>
        <p:spPr>
          <a:xfrm>
            <a:off x="1097280" y="1865377"/>
            <a:ext cx="10115203" cy="4594408"/>
          </a:xfrm>
        </p:spPr>
        <p:txBody>
          <a:bodyPr>
            <a:noAutofit/>
          </a:bodyPr>
          <a:lstStyle/>
          <a:p>
            <a:pPr marL="268288" indent="-268288">
              <a:buClr>
                <a:schemeClr val="tx1"/>
              </a:buClr>
              <a:buFont typeface="Arial" panose="020B0604020202020204" pitchFamily="34" charset="0"/>
              <a:buChar char="•"/>
            </a:pPr>
            <a:r>
              <a:rPr lang="de-AT" dirty="0"/>
              <a:t>Forschung kann ein Ausgangspunkt sein (oft sollte </a:t>
            </a:r>
            <a:r>
              <a:rPr lang="de-AT" dirty="0" smtClean="0"/>
              <a:t>etwas </a:t>
            </a:r>
            <a:r>
              <a:rPr lang="de-AT" dirty="0"/>
              <a:t>verbessert werden!)</a:t>
            </a:r>
          </a:p>
          <a:p>
            <a:pPr marL="268288" indent="-268288">
              <a:buClr>
                <a:schemeClr val="tx1"/>
              </a:buClr>
              <a:buFont typeface="Arial" panose="020B0604020202020204" pitchFamily="34" charset="0"/>
              <a:buChar char="•"/>
            </a:pPr>
            <a:r>
              <a:rPr lang="de-AT" dirty="0" smtClean="0"/>
              <a:t>Eine </a:t>
            </a:r>
            <a:r>
              <a:rPr lang="de-AT" dirty="0"/>
              <a:t>der wichtigsten Phasen bei Innovationen in der Schule</a:t>
            </a:r>
          </a:p>
          <a:p>
            <a:pPr marL="268288" indent="-268288">
              <a:buClr>
                <a:schemeClr val="tx1"/>
              </a:buClr>
              <a:buFont typeface="Arial" panose="020B0604020202020204" pitchFamily="34" charset="0"/>
              <a:buChar char="•"/>
            </a:pPr>
            <a:r>
              <a:rPr lang="de-AT" dirty="0" smtClean="0"/>
              <a:t>Kontinuierliche </a:t>
            </a:r>
            <a:r>
              <a:rPr lang="de-AT" dirty="0"/>
              <a:t>Kommunikation der Notwendigkeit von Innovationen</a:t>
            </a:r>
          </a:p>
          <a:p>
            <a:pPr marL="268288" indent="-268288">
              <a:buClr>
                <a:schemeClr val="tx1"/>
              </a:buClr>
              <a:buFont typeface="Arial" panose="020B0604020202020204" pitchFamily="34" charset="0"/>
              <a:buChar char="•"/>
            </a:pPr>
            <a:r>
              <a:rPr lang="de-AT" dirty="0" smtClean="0"/>
              <a:t>Sponsoren </a:t>
            </a:r>
            <a:r>
              <a:rPr lang="de-AT" dirty="0"/>
              <a:t>von Innovationsprojekten</a:t>
            </a:r>
          </a:p>
          <a:p>
            <a:pPr marL="268288" indent="-268288">
              <a:buClr>
                <a:schemeClr val="tx1"/>
              </a:buClr>
              <a:buFont typeface="Arial" panose="020B0604020202020204" pitchFamily="34" charset="0"/>
              <a:buChar char="•"/>
            </a:pPr>
            <a:r>
              <a:rPr lang="de-AT" dirty="0" smtClean="0"/>
              <a:t>Auf </a:t>
            </a:r>
            <a:r>
              <a:rPr lang="de-AT" dirty="0"/>
              <a:t>der Suche nach Unterstützung bei: Materialien, Diensten, Partnern, Teammitgliedern, Interessengruppen…</a:t>
            </a:r>
          </a:p>
          <a:p>
            <a:pPr marL="268288" indent="-268288">
              <a:buClr>
                <a:schemeClr val="tx1"/>
              </a:buClr>
              <a:buFont typeface="Arial" panose="020B0604020202020204" pitchFamily="34" charset="0"/>
              <a:buChar char="•"/>
            </a:pPr>
            <a:r>
              <a:rPr lang="de-AT" dirty="0" smtClean="0"/>
              <a:t>Aus </a:t>
            </a:r>
            <a:r>
              <a:rPr lang="de-AT" dirty="0"/>
              <a:t>Fehlern lernen</a:t>
            </a:r>
          </a:p>
          <a:p>
            <a:pPr marL="268288" indent="-268288">
              <a:buClr>
                <a:schemeClr val="tx1"/>
              </a:buClr>
              <a:buFont typeface="Arial" panose="020B0604020202020204" pitchFamily="34" charset="0"/>
              <a:buChar char="•"/>
            </a:pPr>
            <a:r>
              <a:rPr lang="de-AT" dirty="0" smtClean="0"/>
              <a:t>Verwendung </a:t>
            </a:r>
            <a:r>
              <a:rPr lang="de-AT" dirty="0"/>
              <a:t>des Konzepts, das in den vorangegangenen Folien dargestellt wurde: Forschungsrelevante Fähigkeiten/Phasen (adaptiert an das konkrete Projekt)</a:t>
            </a:r>
          </a:p>
          <a:p>
            <a:pPr marL="268288" indent="-268288">
              <a:buClr>
                <a:schemeClr val="tx1"/>
              </a:buClr>
              <a:buFont typeface="Arial" panose="020B0604020202020204" pitchFamily="34" charset="0"/>
              <a:buChar char="•"/>
            </a:pPr>
            <a:r>
              <a:rPr lang="de-AT" dirty="0" smtClean="0"/>
              <a:t>Wichtig </a:t>
            </a:r>
            <a:r>
              <a:rPr lang="de-AT" dirty="0"/>
              <a:t>sind Teamarbeit und ein multidisziplinärer Ansatz</a:t>
            </a:r>
          </a:p>
          <a:p>
            <a:pPr marL="268288" indent="-268288">
              <a:buClr>
                <a:schemeClr val="tx1"/>
              </a:buClr>
              <a:buFont typeface="Arial" panose="020B0604020202020204" pitchFamily="34" charset="0"/>
              <a:buChar char="•"/>
            </a:pPr>
            <a:endParaRPr lang="de-AT" dirty="0"/>
          </a:p>
        </p:txBody>
      </p:sp>
      <p:pic>
        <p:nvPicPr>
          <p:cNvPr id="5" name="Kép 6"/>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4045150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3609</Words>
  <Application>Microsoft Office PowerPoint</Application>
  <PresentationFormat>Breitbild</PresentationFormat>
  <Paragraphs>487</Paragraphs>
  <Slides>52</Slides>
  <Notes>48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52</vt:i4>
      </vt:variant>
    </vt:vector>
  </HeadingPairs>
  <TitlesOfParts>
    <vt:vector size="61" baseType="lpstr">
      <vt:lpstr>Arial Unicode MS</vt:lpstr>
      <vt:lpstr>Adobe Arabic</vt:lpstr>
      <vt:lpstr>Arial</vt:lpstr>
      <vt:lpstr>Bauhaus 93</vt:lpstr>
      <vt:lpstr>Calibri</vt:lpstr>
      <vt:lpstr>Calibri Light</vt:lpstr>
      <vt:lpstr>Times New Roman</vt:lpstr>
      <vt:lpstr>Wingdings</vt:lpstr>
      <vt:lpstr>Retrospect</vt:lpstr>
      <vt:lpstr>PowerPoint-Präsentation</vt:lpstr>
      <vt:lpstr>Lernziele – PC‘s (Leistungskriterien)</vt:lpstr>
      <vt:lpstr>PowerPoint-Präsentation</vt:lpstr>
      <vt:lpstr>Einführung</vt:lpstr>
      <vt:lpstr>Forschungs- und Entwicklungsarbeit</vt:lpstr>
      <vt:lpstr>Forschungsfähigkeiten im Schulalter bezüglich Informationstechnologien</vt:lpstr>
      <vt:lpstr>Forschungsfähigkeiten/Phasen</vt:lpstr>
      <vt:lpstr>Fallstudie</vt:lpstr>
      <vt:lpstr>Entwicklungsphase - Merkmale</vt:lpstr>
      <vt:lpstr>Beispiel für einen Erfindungsprozess und die Erstellung eines Prototypen</vt:lpstr>
      <vt:lpstr>Phasen der Geschäftsentwicklung</vt:lpstr>
      <vt:lpstr>Entwicklungsphasen eines Thermometers</vt:lpstr>
      <vt:lpstr>Entwicklungsphasen anderer Produktbestandteile</vt:lpstr>
      <vt:lpstr>Anweisungen</vt:lpstr>
      <vt:lpstr>Erstellung eines Prototypen </vt:lpstr>
      <vt:lpstr>Testen</vt:lpstr>
      <vt:lpstr>Forschung  vs Prototypherstellung – Klarheit im Mittelpunkt</vt:lpstr>
      <vt:lpstr>Prototypenherstellung und Kosten für Fehlkonstruktion</vt:lpstr>
      <vt:lpstr>Grundkonzept</vt:lpstr>
      <vt:lpstr>Designorientiertes Denken (D-Schule)</vt:lpstr>
      <vt:lpstr>Kein linearer Prozess</vt:lpstr>
      <vt:lpstr>Ausgangspunkt zur Produktion eines Prototypen</vt:lpstr>
      <vt:lpstr>Arbeitsprototyp</vt:lpstr>
      <vt:lpstr>Beispiel für einen Prototypen zum Arbeiten</vt:lpstr>
      <vt:lpstr>Prototyp zu Demo-Zwecken</vt:lpstr>
      <vt:lpstr>Prototyp zu Demo-Zwecken – ein weiteres Beispiel</vt:lpstr>
      <vt:lpstr>Rasches Erstellen eines Prototypen</vt:lpstr>
      <vt:lpstr>PowerPoint-Präsentation</vt:lpstr>
      <vt:lpstr>3D-Druck</vt:lpstr>
      <vt:lpstr>Rasches Erstellen eines Prototypen– weitere Technologien</vt:lpstr>
      <vt:lpstr>Beispiel aus dem Weltall</vt:lpstr>
      <vt:lpstr>Beispiele aus der Schule</vt:lpstr>
      <vt:lpstr>Beispiele aus der Schule</vt:lpstr>
      <vt:lpstr>PowerPoint-Präsentation</vt:lpstr>
      <vt:lpstr>PowerPoint-Präsentation</vt:lpstr>
      <vt:lpstr>Inspirierendes Beispiel – Entwicklung des Mountain Bikes &amp; und Prototyping</vt:lpstr>
      <vt:lpstr>Unterstüzende Organisationen in Slowenien </vt:lpstr>
      <vt:lpstr>Hilfe zum Thema Prototypen- http://www.imamidejo.si/</vt:lpstr>
      <vt:lpstr>Vergangene Workshops</vt:lpstr>
      <vt:lpstr>Unsere abgehaltenen Workshops</vt:lpstr>
      <vt:lpstr>Entwicklung von Ideen und Prototypen</vt:lpstr>
      <vt:lpstr>Testphasen (Feedback von den Benutzern)</vt:lpstr>
      <vt:lpstr>Ideenkurzpräsentation (“pitch”)</vt:lpstr>
      <vt:lpstr>Tonstruktur</vt:lpstr>
      <vt:lpstr>Vorbereitung Ihrer Präsentation</vt:lpstr>
      <vt:lpstr>Feedback/Rückmeldungen</vt:lpstr>
      <vt:lpstr>Fazit, Zusammenfassung</vt:lpstr>
      <vt:lpstr>Bibliographie</vt:lpstr>
      <vt:lpstr>Bibliographie</vt:lpstr>
      <vt:lpstr>PowerPoint-Präsentation</vt:lpstr>
      <vt:lpstr>PowerPoint-Präsentation</vt:lpstr>
      <vt:lpstr>PowerPoint-Präsentation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Zsolt Lengyel</dc:creator>
  <cp:lastModifiedBy>Richard Messnarz</cp:lastModifiedBy>
  <cp:revision>200</cp:revision>
  <cp:lastPrinted>2017-06-21T17:15:32Z</cp:lastPrinted>
  <dcterms:created xsi:type="dcterms:W3CDTF">2017-02-15T07:18:39Z</dcterms:created>
  <dcterms:modified xsi:type="dcterms:W3CDTF">2017-10-05T14:36:21Z</dcterms:modified>
</cp:coreProperties>
</file>