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1"/>
  </p:sldMasterIdLst>
  <p:notesMasterIdLst>
    <p:notesMasterId r:id="rId26"/>
  </p:notesMasterIdLst>
  <p:sldIdLst>
    <p:sldId id="256" r:id="rId2"/>
    <p:sldId id="261" r:id="rId3"/>
    <p:sldId id="259" r:id="rId4"/>
    <p:sldId id="264" r:id="rId5"/>
    <p:sldId id="316" r:id="rId6"/>
    <p:sldId id="315" r:id="rId7"/>
    <p:sldId id="262" r:id="rId8"/>
    <p:sldId id="307" r:id="rId9"/>
    <p:sldId id="310" r:id="rId10"/>
    <p:sldId id="311" r:id="rId11"/>
    <p:sldId id="312" r:id="rId12"/>
    <p:sldId id="313" r:id="rId13"/>
    <p:sldId id="314" r:id="rId14"/>
    <p:sldId id="317" r:id="rId15"/>
    <p:sldId id="318" r:id="rId16"/>
    <p:sldId id="319" r:id="rId17"/>
    <p:sldId id="268" r:id="rId18"/>
    <p:sldId id="267" r:id="rId19"/>
    <p:sldId id="266" r:id="rId20"/>
    <p:sldId id="306" r:id="rId21"/>
    <p:sldId id="269" r:id="rId22"/>
    <p:sldId id="257" r:id="rId23"/>
    <p:sldId id="274" r:id="rId24"/>
    <p:sldId id="275"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9"/>
    <p:restoredTop sz="99144" autoAdjust="0"/>
  </p:normalViewPr>
  <p:slideViewPr>
    <p:cSldViewPr snapToGrid="0" snapToObjects="1">
      <p:cViewPr varScale="1">
        <p:scale>
          <a:sx n="91" d="100"/>
          <a:sy n="91" d="100"/>
        </p:scale>
        <p:origin x="-101" y="-259"/>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5" d="100"/>
          <a:sy n="65" d="100"/>
        </p:scale>
        <p:origin x="336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D6AC242-29AA-4844-BF2D-23DE426A8B69}" type="datetimeFigureOut">
              <a:rPr lang="hu-HU" smtClean="0"/>
              <a:t>2017. 10. 04.</a:t>
            </a:fld>
            <a:endParaRPr lang="hu-HU"/>
          </a:p>
        </p:txBody>
      </p:sp>
      <p:sp>
        <p:nvSpPr>
          <p:cNvPr id="4" name="Diakép hely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9A472E4-E8CF-4752-8D89-CC6C7CAD9C51}" type="slidenum">
              <a:rPr lang="hu-HU" smtClean="0"/>
              <a:t>‹Nr.›</a:t>
            </a:fld>
            <a:endParaRPr lang="hu-HU"/>
          </a:p>
        </p:txBody>
      </p:sp>
    </p:spTree>
    <p:extLst>
      <p:ext uri="{BB962C8B-B14F-4D97-AF65-F5344CB8AC3E}">
        <p14:creationId xmlns:p14="http://schemas.microsoft.com/office/powerpoint/2010/main" val="240068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kern="1200" dirty="0" smtClean="0">
                <a:solidFill>
                  <a:schemeClr val="tx1"/>
                </a:solidFill>
                <a:effectLst/>
                <a:latin typeface="+mn-lt"/>
                <a:ea typeface="+mn-ea"/>
                <a:cs typeface="+mn-cs"/>
              </a:rPr>
              <a:t>U3.E1</a:t>
            </a:r>
            <a:r>
              <a:rPr lang="de-AT" sz="1200" kern="1200" baseline="0" dirty="0" smtClean="0">
                <a:solidFill>
                  <a:schemeClr val="tx1"/>
                </a:solidFill>
                <a:effectLst/>
                <a:latin typeface="+mn-lt"/>
                <a:ea typeface="+mn-ea"/>
                <a:cs typeface="+mn-cs"/>
              </a:rPr>
              <a:t> Beschreibung</a:t>
            </a:r>
          </a:p>
          <a:p>
            <a:endParaRPr lang="de-AT" sz="1200" kern="1200" baseline="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Um ein Innovationsprojekt zu leiten, sind einige</a:t>
            </a:r>
            <a:r>
              <a:rPr lang="de-AT" sz="1200" kern="1200" baseline="0" dirty="0" smtClean="0">
                <a:solidFill>
                  <a:schemeClr val="tx1"/>
                </a:solidFill>
                <a:effectLst/>
                <a:latin typeface="+mn-lt"/>
                <a:ea typeface="+mn-ea"/>
                <a:cs typeface="+mn-cs"/>
              </a:rPr>
              <a:t> </a:t>
            </a:r>
            <a:r>
              <a:rPr lang="de-AT" sz="1200" kern="1200" dirty="0" smtClean="0">
                <a:solidFill>
                  <a:schemeClr val="tx1"/>
                </a:solidFill>
                <a:effectLst/>
                <a:latin typeface="+mn-lt"/>
                <a:ea typeface="+mn-ea"/>
                <a:cs typeface="+mn-cs"/>
              </a:rPr>
              <a:t>Faktoren für erfolgreiches Unternehmertum, die Planung und Begleitung eines Innovationsprojektes sowie die Schaffung eines Netzwerks an Interessenten  wichtige Erfolgsfaktoren. Innovation erfordert auch soziale Kompetenz, gepaart mit fachlichen Fähigkeiten und Führungsqualitäten.</a:t>
            </a:r>
          </a:p>
          <a:p>
            <a:endParaRPr lang="de-AT" sz="1200" kern="1200" dirty="0" smtClean="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79A472E4-E8CF-4752-8D89-CC6C7CAD9C51}" type="slidenum">
              <a:rPr lang="hu-HU" smtClean="0"/>
              <a:t>1</a:t>
            </a:fld>
            <a:endParaRPr lang="hu-HU"/>
          </a:p>
        </p:txBody>
      </p:sp>
    </p:spTree>
    <p:extLst>
      <p:ext uri="{BB962C8B-B14F-4D97-AF65-F5344CB8AC3E}">
        <p14:creationId xmlns:p14="http://schemas.microsoft.com/office/powerpoint/2010/main" val="372748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altLang="pt-PT" dirty="0" smtClean="0">
                <a:latin typeface="Tw Cen MT" pitchFamily="34" charset="0"/>
                <a:cs typeface="Arial" panose="020B0604020202020204" pitchFamily="34" charset="0"/>
              </a:rPr>
              <a:t>Fixkosten: Die Kosten sind unabhängig von der Anzahl der Verkäufe: z. B. Bereitstellung eines Lernportals.</a:t>
            </a:r>
          </a:p>
          <a:p>
            <a:endParaRPr lang="de-AT" altLang="pt-PT" dirty="0" smtClean="0">
              <a:latin typeface="Tw Cen MT" pitchFamily="34" charset="0"/>
              <a:cs typeface="Arial" panose="020B0604020202020204" pitchFamily="34" charset="0"/>
            </a:endParaRPr>
          </a:p>
          <a:p>
            <a:r>
              <a:rPr lang="de-AT" altLang="pt-PT" dirty="0" smtClean="0">
                <a:latin typeface="Tw Cen MT" pitchFamily="34" charset="0"/>
                <a:cs typeface="Arial" panose="020B0604020202020204" pitchFamily="34" charset="0"/>
              </a:rPr>
              <a:t>Variable Kosten: Die Kosten sind abhängig von der Anzahl der Interessenten/Kunden, z. B. Anzahl der Broschüren, die als Handout produziert werden sollen.</a:t>
            </a:r>
          </a:p>
          <a:p>
            <a:endParaRPr lang="de-AT" altLang="pt-PT" dirty="0" smtClean="0">
              <a:latin typeface="Tw Cen MT" pitchFamily="34" charset="0"/>
              <a:cs typeface="Arial" panose="020B0604020202020204" pitchFamily="34" charset="0"/>
            </a:endParaRPr>
          </a:p>
          <a:p>
            <a:r>
              <a:rPr lang="de-AT" altLang="pt-PT" dirty="0" smtClean="0">
                <a:latin typeface="Tw Cen MT" pitchFamily="34" charset="0"/>
                <a:cs typeface="Arial" panose="020B0604020202020204" pitchFamily="34" charset="0"/>
              </a:rPr>
              <a:t>Einnahmen: Einnahmen aus Umsatz, aus Dienstleistungen, Sponsoren.</a:t>
            </a:r>
          </a:p>
          <a:p>
            <a:endParaRPr lang="de-AT" altLang="pt-PT" dirty="0" smtClean="0">
              <a:latin typeface="Tw Cen MT" pitchFamily="34" charset="0"/>
              <a:cs typeface="Arial" panose="020B0604020202020204" pitchFamily="34" charset="0"/>
            </a:endParaRPr>
          </a:p>
          <a:p>
            <a:r>
              <a:rPr lang="de-AT" altLang="pt-PT" dirty="0" smtClean="0">
                <a:latin typeface="Tw Cen MT" pitchFamily="34" charset="0"/>
                <a:cs typeface="Arial" panose="020B0604020202020204" pitchFamily="34" charset="0"/>
              </a:rPr>
              <a:t>Ergebnis = Ertrag - (Fixkosten + variable Kosten)</a:t>
            </a:r>
          </a:p>
          <a:p>
            <a:endParaRPr lang="de-AT" altLang="pt-PT" dirty="0" smtClean="0">
              <a:latin typeface="Tw Cen MT" pitchFamily="34" charset="0"/>
              <a:cs typeface="Arial" panose="020B0604020202020204" pitchFamily="34" charset="0"/>
            </a:endParaRPr>
          </a:p>
          <a:p>
            <a:r>
              <a:rPr lang="de-AT" altLang="pt-PT" dirty="0" smtClean="0">
                <a:latin typeface="Tw Cen MT" pitchFamily="34" charset="0"/>
                <a:cs typeface="Arial" panose="020B0604020202020204" pitchFamily="34" charset="0"/>
              </a:rPr>
              <a:t>Jeder Beteiligte des Typs Konsument / Kunde muss analysiert werden und es müssen diejenigen identifiziert werden, </a:t>
            </a:r>
            <a:r>
              <a:rPr lang="de-AT" altLang="pt-PT" dirty="0" smtClean="0">
                <a:latin typeface="Tw Cen MT" pitchFamily="34" charset="0"/>
                <a:cs typeface="Arial" panose="020B0604020202020204" pitchFamily="34" charset="0"/>
              </a:rPr>
              <a:t>von</a:t>
            </a:r>
            <a:r>
              <a:rPr lang="de-AT" altLang="pt-PT" baseline="0" dirty="0" smtClean="0">
                <a:latin typeface="Tw Cen MT" pitchFamily="34" charset="0"/>
                <a:cs typeface="Arial" panose="020B0604020202020204" pitchFamily="34" charset="0"/>
              </a:rPr>
              <a:t> denen</a:t>
            </a:r>
            <a:r>
              <a:rPr lang="de-AT" altLang="pt-PT" dirty="0" smtClean="0">
                <a:latin typeface="Tw Cen MT" pitchFamily="34" charset="0"/>
                <a:cs typeface="Arial" panose="020B0604020202020204" pitchFamily="34" charset="0"/>
              </a:rPr>
              <a:t> </a:t>
            </a:r>
            <a:r>
              <a:rPr lang="de-AT" altLang="pt-PT" dirty="0" smtClean="0">
                <a:latin typeface="Tw Cen MT" pitchFamily="34" charset="0"/>
                <a:cs typeface="Arial" panose="020B0604020202020204" pitchFamily="34" charset="0"/>
              </a:rPr>
              <a:t>ein Gewinn generiert werden kann.</a:t>
            </a:r>
          </a:p>
        </p:txBody>
      </p:sp>
      <p:sp>
        <p:nvSpPr>
          <p:cNvPr id="4" name="Dia számának helye 3"/>
          <p:cNvSpPr>
            <a:spLocks noGrp="1"/>
          </p:cNvSpPr>
          <p:nvPr>
            <p:ph type="sldNum" sz="quarter" idx="10"/>
          </p:nvPr>
        </p:nvSpPr>
        <p:spPr/>
        <p:txBody>
          <a:bodyPr/>
          <a:lstStyle/>
          <a:p>
            <a:fld id="{79A472E4-E8CF-4752-8D89-CC6C7CAD9C51}" type="slidenum">
              <a:rPr lang="hu-HU" smtClean="0"/>
              <a:t>10</a:t>
            </a:fld>
            <a:endParaRPr lang="hu-HU"/>
          </a:p>
        </p:txBody>
      </p:sp>
    </p:spTree>
    <p:extLst>
      <p:ext uri="{BB962C8B-B14F-4D97-AF65-F5344CB8AC3E}">
        <p14:creationId xmlns:p14="http://schemas.microsoft.com/office/powerpoint/2010/main" val="1602634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228585" indent="-228585">
              <a:spcBef>
                <a:spcPts val="0"/>
              </a:spcBef>
              <a:buFontTx/>
              <a:buAutoNum type="arabicPeriod"/>
              <a:defRPr/>
            </a:pPr>
            <a:endParaRPr lang="de-AT" noProof="0" dirty="0" smtClean="0">
              <a:latin typeface="Tw Cen MT" pitchFamily="34" charset="0"/>
            </a:endParaRPr>
          </a:p>
          <a:p>
            <a:pPr marL="228585" indent="-228585">
              <a:spcBef>
                <a:spcPts val="0"/>
              </a:spcBef>
              <a:buFontTx/>
              <a:buAutoNum type="arabicPeriod"/>
              <a:defRPr/>
            </a:pPr>
            <a:endParaRPr lang="de-AT" noProof="0" dirty="0" smtClean="0">
              <a:latin typeface="Tw Cen MT" pitchFamily="34" charset="0"/>
            </a:endParaRPr>
          </a:p>
          <a:p>
            <a:pPr marL="228585" indent="-228585">
              <a:spcBef>
                <a:spcPts val="0"/>
              </a:spcBef>
              <a:buFontTx/>
              <a:buAutoNum type="arabicPeriod"/>
              <a:defRPr/>
            </a:pPr>
            <a:r>
              <a:rPr lang="de-AT" noProof="0" dirty="0" smtClean="0">
                <a:latin typeface="Tw Cen MT" pitchFamily="34" charset="0"/>
              </a:rPr>
              <a:t>Vertraulichkeitsbestimmungen sind </a:t>
            </a:r>
            <a:r>
              <a:rPr lang="de-AT" noProof="0" dirty="0" smtClean="0">
                <a:latin typeface="Tw Cen MT" pitchFamily="34" charset="0"/>
              </a:rPr>
              <a:t>wichtig</a:t>
            </a:r>
            <a:r>
              <a:rPr lang="de-AT" baseline="0" noProof="0" dirty="0" smtClean="0">
                <a:latin typeface="Tw Cen MT" pitchFamily="34" charset="0"/>
              </a:rPr>
              <a:t> und sollen</a:t>
            </a:r>
            <a:r>
              <a:rPr lang="de-AT" noProof="0" dirty="0" smtClean="0">
                <a:latin typeface="Tw Cen MT" pitchFamily="34" charset="0"/>
              </a:rPr>
              <a:t> </a:t>
            </a:r>
            <a:r>
              <a:rPr lang="de-AT" noProof="0" dirty="0" smtClean="0">
                <a:latin typeface="Tw Cen MT" pitchFamily="34" charset="0"/>
              </a:rPr>
              <a:t>bereits im Vorfeld und in allen weiteren Phasen berücksichtigt zu werden.  Mögliche Lösungen: Vertraulichkeitsbestimmungen wie Geheimhaltungsvereinbarungen (NDAs) oder Vertraulichkeitsvereinbarungen; </a:t>
            </a:r>
            <a:r>
              <a:rPr lang="de-AT" noProof="0" dirty="0" smtClean="0">
                <a:latin typeface="Tw Cen MT" pitchFamily="34" charset="0"/>
              </a:rPr>
              <a:t>Absichtserklärung, engl.</a:t>
            </a:r>
            <a:r>
              <a:rPr lang="de-AT" baseline="0" noProof="0" dirty="0" smtClean="0">
                <a:latin typeface="Tw Cen MT" pitchFamily="34" charset="0"/>
              </a:rPr>
              <a:t> </a:t>
            </a:r>
            <a:r>
              <a:rPr lang="de-AT" noProof="0" dirty="0" smtClean="0">
                <a:latin typeface="Tw Cen MT" pitchFamily="34" charset="0"/>
              </a:rPr>
              <a:t>Letter </a:t>
            </a:r>
            <a:r>
              <a:rPr lang="de-AT" noProof="0" dirty="0" err="1" smtClean="0">
                <a:latin typeface="Tw Cen MT" pitchFamily="34" charset="0"/>
              </a:rPr>
              <a:t>of</a:t>
            </a:r>
            <a:r>
              <a:rPr lang="de-AT" noProof="0" dirty="0" smtClean="0">
                <a:latin typeface="Tw Cen MT" pitchFamily="34" charset="0"/>
              </a:rPr>
              <a:t> </a:t>
            </a:r>
            <a:r>
              <a:rPr lang="de-AT" noProof="0" dirty="0" err="1" smtClean="0">
                <a:latin typeface="Tw Cen MT" pitchFamily="34" charset="0"/>
              </a:rPr>
              <a:t>Intent</a:t>
            </a:r>
            <a:r>
              <a:rPr lang="de-AT" noProof="0" dirty="0" smtClean="0">
                <a:latin typeface="Tw Cen MT" pitchFamily="34" charset="0"/>
              </a:rPr>
              <a:t> (LOI)</a:t>
            </a:r>
          </a:p>
          <a:p>
            <a:pPr marL="228585" indent="-228585">
              <a:spcBef>
                <a:spcPts val="0"/>
              </a:spcBef>
              <a:buFontTx/>
              <a:buAutoNum type="arabicPeriod"/>
              <a:defRPr/>
            </a:pPr>
            <a:r>
              <a:rPr lang="de-AT" noProof="0" dirty="0" smtClean="0">
                <a:latin typeface="Tw Cen MT" pitchFamily="34" charset="0"/>
              </a:rPr>
              <a:t>Vorstufe: Hintergrundwissen </a:t>
            </a:r>
            <a:r>
              <a:rPr lang="de-AT" noProof="0" dirty="0" smtClean="0">
                <a:latin typeface="Tw Cen MT" pitchFamily="34" charset="0"/>
              </a:rPr>
              <a:t>ist </a:t>
            </a:r>
            <a:r>
              <a:rPr lang="de-AT" noProof="0" dirty="0" smtClean="0">
                <a:latin typeface="Tw Cen MT" pitchFamily="34" charset="0"/>
              </a:rPr>
              <a:t>Wissen, Patente, Lizenzen, Nutzungsrechte, Schutzrechte in der Regel bei den Projektpartnern vor Beginn der Zusammenarbeit. Bei EU-geförderten Projekten legen die Partner in der Regel im Konsortialvertrag fest, welche Hintergrundrechte für die Projektdurchführung benötigt werden.</a:t>
            </a:r>
          </a:p>
          <a:p>
            <a:pPr marL="228585" indent="-228585">
              <a:spcBef>
                <a:spcPts val="0"/>
              </a:spcBef>
              <a:buFontTx/>
              <a:buAutoNum type="arabicPeriod"/>
              <a:defRPr/>
            </a:pPr>
            <a:r>
              <a:rPr lang="de-AT" noProof="0" dirty="0" smtClean="0">
                <a:latin typeface="Tw Cen MT" pitchFamily="34" charset="0"/>
              </a:rPr>
              <a:t>Während der Umsetzungsphase müssen </a:t>
            </a:r>
            <a:r>
              <a:rPr lang="de-AT" noProof="0" dirty="0" smtClean="0">
                <a:latin typeface="Tw Cen MT" pitchFamily="34" charset="0"/>
              </a:rPr>
              <a:t>IP-Regeln </a:t>
            </a:r>
            <a:r>
              <a:rPr lang="de-AT" noProof="0" dirty="0" smtClean="0">
                <a:latin typeface="Tw Cen MT" pitchFamily="34" charset="0"/>
              </a:rPr>
              <a:t>für neue Erkenntnisse definiert werden, die im Rahmen der Zusammenarbeit gewonnen wurden (Eigentum, Transfer, Schutz, Nutzung, Verbreitung). Diese Ergebnisse forderten oft auch nach neuen Erkenntnissen.</a:t>
            </a:r>
          </a:p>
          <a:p>
            <a:pPr marL="228585" indent="-228585">
              <a:spcBef>
                <a:spcPts val="0"/>
              </a:spcBef>
              <a:buFontTx/>
              <a:buAutoNum type="arabicPeriod"/>
              <a:defRPr/>
            </a:pPr>
            <a:r>
              <a:rPr lang="de-AT" noProof="0" dirty="0" smtClean="0">
                <a:latin typeface="Tw Cen MT" pitchFamily="34" charset="0"/>
              </a:rPr>
              <a:t> Verwertungsvereinbarungen definieren die Rechte des geistigen Eigentums der Partner. Bei EU-geförderten Forschungs- und Entwicklungsprojekten müssen vor Abschluss des Projekts Nutzungsvereinbarungen zwischen der Partnerschaft geschlossen werden.</a:t>
            </a:r>
          </a:p>
          <a:p>
            <a:pPr marL="228585" indent="-228585">
              <a:spcBef>
                <a:spcPts val="0"/>
              </a:spcBef>
              <a:buFontTx/>
              <a:buAutoNum type="arabicPeriod"/>
              <a:defRPr/>
            </a:pPr>
            <a:endParaRPr lang="de-AT" noProof="0" dirty="0" smtClean="0">
              <a:latin typeface="Tw Cen MT" pitchFamily="34" charset="0"/>
            </a:endParaRPr>
          </a:p>
          <a:p>
            <a:pPr marL="228585" indent="-228585">
              <a:spcBef>
                <a:spcPts val="0"/>
              </a:spcBef>
              <a:buFontTx/>
              <a:buAutoNum type="arabicPeriod"/>
              <a:defRPr/>
            </a:pPr>
            <a:endParaRPr lang="de-AT" noProof="0" dirty="0" smtClean="0">
              <a:latin typeface="Tw Cen MT" pitchFamily="34" charset="0"/>
            </a:endParaRPr>
          </a:p>
        </p:txBody>
      </p:sp>
      <p:sp>
        <p:nvSpPr>
          <p:cNvPr id="4" name="Dia számának helye 3"/>
          <p:cNvSpPr>
            <a:spLocks noGrp="1"/>
          </p:cNvSpPr>
          <p:nvPr>
            <p:ph type="sldNum" sz="quarter" idx="10"/>
          </p:nvPr>
        </p:nvSpPr>
        <p:spPr/>
        <p:txBody>
          <a:bodyPr/>
          <a:lstStyle/>
          <a:p>
            <a:fld id="{79A472E4-E8CF-4752-8D89-CC6C7CAD9C51}" type="slidenum">
              <a:rPr lang="hu-HU" smtClean="0"/>
              <a:t>11</a:t>
            </a:fld>
            <a:endParaRPr lang="hu-HU"/>
          </a:p>
        </p:txBody>
      </p:sp>
    </p:spTree>
    <p:extLst>
      <p:ext uri="{BB962C8B-B14F-4D97-AF65-F5344CB8AC3E}">
        <p14:creationId xmlns:p14="http://schemas.microsoft.com/office/powerpoint/2010/main" val="59506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228585" indent="-228585">
              <a:spcBef>
                <a:spcPts val="0"/>
              </a:spcBef>
              <a:buFontTx/>
              <a:buAutoNum type="arabicPeriod"/>
              <a:defRPr/>
            </a:pPr>
            <a:r>
              <a:rPr lang="de-AT" noProof="0" dirty="0" smtClean="0">
                <a:latin typeface="Tw Cen MT" pitchFamily="34" charset="0"/>
              </a:rPr>
              <a:t>Aufstellung</a:t>
            </a:r>
            <a:r>
              <a:rPr lang="de-AT" baseline="0" noProof="0" dirty="0" smtClean="0">
                <a:latin typeface="Tw Cen MT" pitchFamily="34" charset="0"/>
              </a:rPr>
              <a:t> eines Leitbilds</a:t>
            </a:r>
            <a:endParaRPr lang="de-AT" noProof="0" dirty="0" smtClean="0">
              <a:latin typeface="Tw Cen MT" pitchFamily="34" charset="0"/>
            </a:endParaRPr>
          </a:p>
          <a:p>
            <a:pPr marL="228585" indent="-228585">
              <a:spcBef>
                <a:spcPts val="0"/>
              </a:spcBef>
              <a:buFontTx/>
              <a:buAutoNum type="arabicPeriod"/>
              <a:defRPr/>
            </a:pPr>
            <a:r>
              <a:rPr lang="de-AT" noProof="0" dirty="0" smtClean="0">
                <a:latin typeface="Tw Cen MT" pitchFamily="34" charset="0"/>
              </a:rPr>
              <a:t>Vereinbarung mit den Interessengruppen</a:t>
            </a:r>
          </a:p>
          <a:p>
            <a:pPr marL="228585" indent="-228585">
              <a:spcBef>
                <a:spcPts val="0"/>
              </a:spcBef>
              <a:buFontTx/>
              <a:buAutoNum type="arabicPeriod"/>
              <a:defRPr/>
            </a:pPr>
            <a:r>
              <a:rPr lang="de-AT" noProof="0" dirty="0" smtClean="0">
                <a:latin typeface="Tw Cen MT" pitchFamily="34" charset="0"/>
              </a:rPr>
              <a:t>Richten Sie Ihre Innovationsstrategie auf Ihre Entwicklungspartner aus.</a:t>
            </a:r>
          </a:p>
          <a:p>
            <a:pPr marL="228585" indent="-228585">
              <a:spcBef>
                <a:spcPts val="0"/>
              </a:spcBef>
              <a:buFontTx/>
              <a:buAutoNum type="arabicPeriod"/>
              <a:defRPr/>
            </a:pPr>
            <a:r>
              <a:rPr lang="de-AT" noProof="0" dirty="0" smtClean="0">
                <a:latin typeface="Tw Cen MT" pitchFamily="34" charset="0"/>
              </a:rPr>
              <a:t>Definieren Sie Ihre Auswertungsstrategie.</a:t>
            </a:r>
          </a:p>
          <a:p>
            <a:pPr marL="228585" indent="-228585">
              <a:spcBef>
                <a:spcPts val="0"/>
              </a:spcBef>
              <a:buFontTx/>
              <a:buAutoNum type="arabicPeriod"/>
              <a:defRPr/>
            </a:pPr>
            <a:r>
              <a:rPr lang="de-AT" noProof="0" dirty="0" smtClean="0">
                <a:latin typeface="Tw Cen MT" pitchFamily="34" charset="0"/>
              </a:rPr>
              <a:t>Evaluierung</a:t>
            </a:r>
            <a:r>
              <a:rPr lang="de-AT" baseline="0" noProof="0" dirty="0" smtClean="0">
                <a:latin typeface="Tw Cen MT" pitchFamily="34" charset="0"/>
              </a:rPr>
              <a:t> v</a:t>
            </a:r>
            <a:r>
              <a:rPr lang="de-AT" noProof="0" dirty="0" smtClean="0">
                <a:latin typeface="Tw Cen MT" pitchFamily="34" charset="0"/>
              </a:rPr>
              <a:t>erschiedener Formen von Kooperationsmodellen und damit Verwertungsverträgen</a:t>
            </a:r>
            <a:r>
              <a:rPr lang="en-GB" noProof="0" dirty="0" smtClean="0">
                <a:latin typeface="Tw Cen MT" pitchFamily="34" charset="0"/>
              </a:rPr>
              <a:t>.</a:t>
            </a:r>
          </a:p>
          <a:p>
            <a:pPr marL="228459" indent="-228459">
              <a:defRPr/>
            </a:pPr>
            <a:endParaRPr lang="en-GB" b="1" noProof="0" dirty="0" smtClean="0"/>
          </a:p>
          <a:p>
            <a:pPr>
              <a:buFontTx/>
              <a:buNone/>
              <a:defRPr/>
            </a:pPr>
            <a:r>
              <a:rPr lang="de-AT" altLang="it-IT" sz="1200" b="1" i="0" dirty="0" smtClean="0">
                <a:latin typeface="Tw Cen MT" pitchFamily="34" charset="0"/>
              </a:rPr>
              <a:t>Rechtliche und formale Aspekte: Nutzen Sie die Unterstützung durch Experten für </a:t>
            </a:r>
            <a:r>
              <a:rPr lang="de-AT" altLang="it-IT" sz="1200" b="1" i="0" dirty="0" smtClean="0">
                <a:latin typeface="Tw Cen MT" pitchFamily="34" charset="0"/>
              </a:rPr>
              <a:t>IPR (</a:t>
            </a:r>
            <a:r>
              <a:rPr lang="de-AT" altLang="it-IT" sz="1200" b="1" i="0" dirty="0" smtClean="0">
                <a:latin typeface="Tw Cen MT" pitchFamily="34" charset="0"/>
              </a:rPr>
              <a:t>Geistige Eigentumsrechte) oder Rechtsanwälte!</a:t>
            </a:r>
          </a:p>
          <a:p>
            <a:pPr>
              <a:buFontTx/>
              <a:buNone/>
              <a:defRPr/>
            </a:pPr>
            <a:endParaRPr lang="en-GB" altLang="it-IT" sz="1200" i="0" dirty="0" smtClean="0">
              <a:latin typeface="Tw Cen MT" pitchFamily="34" charset="0"/>
            </a:endParaRPr>
          </a:p>
          <a:p>
            <a:pPr>
              <a:buFontTx/>
              <a:buNone/>
              <a:defRPr/>
            </a:pPr>
            <a:r>
              <a:rPr lang="de-AT" altLang="it-IT" sz="1200" i="0" dirty="0" smtClean="0">
                <a:latin typeface="Tw Cen MT" pitchFamily="34" charset="0"/>
              </a:rPr>
              <a:t>Auf allgemeiner Ebene sollten die Einzelheiten das Interesse der Partner und Leitlinien für den Umgang mit Rechten des geistigen Eigentums mitbehandelt werden. </a:t>
            </a:r>
          </a:p>
          <a:p>
            <a:pPr>
              <a:buFontTx/>
              <a:buNone/>
              <a:defRPr/>
            </a:pPr>
            <a:r>
              <a:rPr lang="de-AT" altLang="it-IT" sz="1200" i="0" dirty="0" smtClean="0">
                <a:latin typeface="Tw Cen MT" pitchFamily="34" charset="0"/>
              </a:rPr>
              <a:t>Risikomanagement ist wichtig, da innovative Projekte auch ein höheres Risikopotenzial aufweisen.</a:t>
            </a:r>
          </a:p>
          <a:p>
            <a:pPr>
              <a:buFontTx/>
              <a:buNone/>
              <a:defRPr/>
            </a:pPr>
            <a:endParaRPr lang="en-GB" altLang="it-IT" sz="1200" i="0" dirty="0" smtClean="0">
              <a:latin typeface="Tw Cen MT" pitchFamily="34" charset="0"/>
            </a:endParaRPr>
          </a:p>
          <a:p>
            <a:pPr>
              <a:buFontTx/>
              <a:buNone/>
              <a:defRPr/>
            </a:pPr>
            <a:r>
              <a:rPr lang="de-AT" altLang="it-IT" sz="1200" i="0" dirty="0" smtClean="0">
                <a:latin typeface="Tw Cen MT" pitchFamily="34" charset="0"/>
              </a:rPr>
              <a:t>Auf der individuellen Partnerebene: Der Vertragsinhalt sollte mit den Geschäftszielen abgestimmt werden, daher ist die Bindung des Top-Managements gerade bei langfristigen Rahmenverträgen von entscheidender Bedeutung!</a:t>
            </a:r>
          </a:p>
          <a:p>
            <a:pPr>
              <a:buFontTx/>
              <a:buNone/>
              <a:defRPr/>
            </a:pPr>
            <a:endParaRPr lang="de-AT" altLang="it-IT" sz="1200" i="0" dirty="0" smtClean="0">
              <a:latin typeface="Tw Cen MT" pitchFamily="34" charset="0"/>
            </a:endParaRPr>
          </a:p>
          <a:p>
            <a:pPr>
              <a:buFontTx/>
              <a:buNone/>
              <a:defRPr/>
            </a:pPr>
            <a:r>
              <a:rPr lang="de-AT" altLang="it-IT" sz="1200" i="0" dirty="0" smtClean="0">
                <a:latin typeface="Tw Cen MT" pitchFamily="34" charset="0"/>
              </a:rPr>
              <a:t>Projektebene: </a:t>
            </a:r>
            <a:r>
              <a:rPr lang="de-AT" altLang="it-IT" sz="1200" b="1" i="0" dirty="0" smtClean="0">
                <a:latin typeface="Tw Cen MT" pitchFamily="34" charset="0"/>
              </a:rPr>
              <a:t>Projektplan, Meilensteine, Berichtsregeln</a:t>
            </a:r>
          </a:p>
          <a:p>
            <a:pPr>
              <a:buFontTx/>
              <a:buNone/>
              <a:defRPr/>
            </a:pPr>
            <a:endParaRPr lang="en-GB" altLang="it-IT" sz="1200" b="1" i="0" dirty="0" smtClean="0">
              <a:latin typeface="Tw Cen MT" pitchFamily="34" charset="0"/>
            </a:endParaRPr>
          </a:p>
          <a:p>
            <a:pPr>
              <a:buFontTx/>
              <a:buNone/>
              <a:defRPr/>
            </a:pPr>
            <a:r>
              <a:rPr lang="de-AT" altLang="it-IT" sz="1200" b="1" i="0" dirty="0" smtClean="0">
                <a:latin typeface="Tw Cen MT" pitchFamily="34" charset="0"/>
              </a:rPr>
              <a:t>Führungsstruktur: </a:t>
            </a:r>
            <a:r>
              <a:rPr lang="de-AT" altLang="it-IT" sz="1200" b="0" i="0" dirty="0" smtClean="0">
                <a:latin typeface="Tw Cen MT" pitchFamily="34" charset="0"/>
              </a:rPr>
              <a:t>Projektleitung (falls erforderlich), Prinzipien der Streitbeilegung, Stimmrechte, etc. Die Verwaltungsstruktur kann mehr als eine </a:t>
            </a:r>
            <a:r>
              <a:rPr lang="de-AT" altLang="it-IT" sz="1200" b="0" i="0" dirty="0" err="1" smtClean="0">
                <a:latin typeface="Tw Cen MT" pitchFamily="34" charset="0"/>
              </a:rPr>
              <a:t>Koordinatorenrolle</a:t>
            </a:r>
            <a:r>
              <a:rPr lang="de-AT" altLang="it-IT" sz="1200" b="0" i="0" dirty="0" smtClean="0">
                <a:latin typeface="Tw Cen MT" pitchFamily="34" charset="0"/>
              </a:rPr>
              <a:t> </a:t>
            </a:r>
            <a:r>
              <a:rPr lang="de-AT" altLang="it-IT" sz="1200" b="0" i="0" dirty="0" smtClean="0">
                <a:latin typeface="Tw Cen MT" pitchFamily="34" charset="0"/>
              </a:rPr>
              <a:t>haben: a) administrativer Projektkoordinator; b) technischer Leiter usw.  Denken Sie auch über die Möglichkeit nach, Gremien für die Durchführung des Vertrages innerhalb Ihrer eigenen Organisation zu erstellen und/oder Vertreter verschiedener Partnerorganisationen einzubinden. Bei Bedarf auch Finanzierungspartner einbeziehen.</a:t>
            </a:r>
            <a:endParaRPr lang="en-GB" altLang="pt-PT" b="0" i="0" noProof="0" dirty="0" smtClean="0">
              <a:latin typeface="Tw Cen MT" pitchFamily="34" charset="0"/>
              <a:cs typeface="Arial" panose="020B0604020202020204" pitchFamily="34" charset="0"/>
            </a:endParaRPr>
          </a:p>
        </p:txBody>
      </p:sp>
      <p:sp>
        <p:nvSpPr>
          <p:cNvPr id="4" name="Dia számának helye 3"/>
          <p:cNvSpPr>
            <a:spLocks noGrp="1"/>
          </p:cNvSpPr>
          <p:nvPr>
            <p:ph type="sldNum" sz="quarter" idx="10"/>
          </p:nvPr>
        </p:nvSpPr>
        <p:spPr/>
        <p:txBody>
          <a:bodyPr/>
          <a:lstStyle/>
          <a:p>
            <a:fld id="{79A472E4-E8CF-4752-8D89-CC6C7CAD9C51}" type="slidenum">
              <a:rPr lang="hu-HU" smtClean="0"/>
              <a:t>12</a:t>
            </a:fld>
            <a:endParaRPr lang="hu-HU"/>
          </a:p>
        </p:txBody>
      </p:sp>
    </p:spTree>
    <p:extLst>
      <p:ext uri="{BB962C8B-B14F-4D97-AF65-F5344CB8AC3E}">
        <p14:creationId xmlns:p14="http://schemas.microsoft.com/office/powerpoint/2010/main" val="3577723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altLang="pt-PT" dirty="0" smtClean="0">
                <a:latin typeface="Tw Cen MT" pitchFamily="34" charset="0"/>
                <a:cs typeface="Arial" panose="020B0604020202020204" pitchFamily="34" charset="0"/>
              </a:rPr>
              <a:t>Fixkosten: Die Kosten sind unabhängig von der Anzahl der Verkäufe. Z. B. Bereitstellung eines Lernportals.</a:t>
            </a:r>
          </a:p>
          <a:p>
            <a:endParaRPr lang="de-AT" altLang="pt-PT" dirty="0" smtClean="0">
              <a:latin typeface="Tw Cen MT" pitchFamily="34" charset="0"/>
              <a:cs typeface="Arial" panose="020B0604020202020204" pitchFamily="34" charset="0"/>
            </a:endParaRPr>
          </a:p>
          <a:p>
            <a:r>
              <a:rPr lang="de-AT" altLang="pt-PT" dirty="0" smtClean="0">
                <a:latin typeface="Tw Cen MT" pitchFamily="34" charset="0"/>
                <a:cs typeface="Arial" panose="020B0604020202020204" pitchFamily="34" charset="0"/>
              </a:rPr>
              <a:t>Variable Kosten: Die Kosten sind abhängig von der Anzahl der Stakeholder/Kunden. Z. B. Anzahl der Broschüren, die als Handout produziert werden sollen.</a:t>
            </a:r>
          </a:p>
          <a:p>
            <a:endParaRPr lang="de-AT" altLang="pt-PT" dirty="0" smtClean="0">
              <a:latin typeface="Tw Cen MT" pitchFamily="34" charset="0"/>
              <a:cs typeface="Arial" panose="020B0604020202020204" pitchFamily="34" charset="0"/>
            </a:endParaRPr>
          </a:p>
          <a:p>
            <a:r>
              <a:rPr lang="de-AT" altLang="pt-PT" dirty="0" smtClean="0">
                <a:latin typeface="Tw Cen MT" pitchFamily="34" charset="0"/>
                <a:cs typeface="Arial" panose="020B0604020202020204" pitchFamily="34" charset="0"/>
              </a:rPr>
              <a:t>Einnahmen: Einnahmen aus Umsatz, m Dienstleistungen, Sponsoren.</a:t>
            </a:r>
          </a:p>
          <a:p>
            <a:endParaRPr lang="de-AT" altLang="pt-PT" dirty="0" smtClean="0">
              <a:latin typeface="Tw Cen MT" pitchFamily="34" charset="0"/>
              <a:cs typeface="Arial" panose="020B0604020202020204" pitchFamily="34" charset="0"/>
            </a:endParaRPr>
          </a:p>
          <a:p>
            <a:r>
              <a:rPr lang="de-AT" altLang="pt-PT" dirty="0" smtClean="0">
                <a:latin typeface="Tw Cen MT" pitchFamily="34" charset="0"/>
                <a:cs typeface="Arial" panose="020B0604020202020204" pitchFamily="34" charset="0"/>
              </a:rPr>
              <a:t>Ergebnis = Ertrag - (Fixkosten + variable Kosten)</a:t>
            </a:r>
          </a:p>
          <a:p>
            <a:endParaRPr lang="de-AT" altLang="pt-PT" dirty="0" smtClean="0">
              <a:latin typeface="Tw Cen MT" pitchFamily="34" charset="0"/>
              <a:cs typeface="Arial" panose="020B0604020202020204" pitchFamily="34" charset="0"/>
            </a:endParaRPr>
          </a:p>
          <a:p>
            <a:r>
              <a:rPr lang="de-AT" altLang="pt-PT" dirty="0" smtClean="0">
                <a:latin typeface="Tw Cen MT" pitchFamily="34" charset="0"/>
                <a:cs typeface="Arial" panose="020B0604020202020204" pitchFamily="34" charset="0"/>
              </a:rPr>
              <a:t>Jeder Beteiligte vom Typ Konsument / Kunde muss analysiert werden und diejenigen müssen identifiziert werden, wo ein Gewinn generiert werden kann.</a:t>
            </a:r>
          </a:p>
          <a:p>
            <a:endParaRPr lang="de-AT" altLang="pt-PT" dirty="0" smtClean="0">
              <a:latin typeface="Tw Cen MT" pitchFamily="34" charset="0"/>
              <a:cs typeface="Arial" panose="020B0604020202020204" pitchFamily="34" charset="0"/>
            </a:endParaRPr>
          </a:p>
        </p:txBody>
      </p:sp>
      <p:sp>
        <p:nvSpPr>
          <p:cNvPr id="4" name="Dia számának helye 3"/>
          <p:cNvSpPr>
            <a:spLocks noGrp="1"/>
          </p:cNvSpPr>
          <p:nvPr>
            <p:ph type="sldNum" sz="quarter" idx="10"/>
          </p:nvPr>
        </p:nvSpPr>
        <p:spPr/>
        <p:txBody>
          <a:bodyPr/>
          <a:lstStyle/>
          <a:p>
            <a:fld id="{79A472E4-E8CF-4752-8D89-CC6C7CAD9C51}" type="slidenum">
              <a:rPr lang="hu-HU" smtClean="0"/>
              <a:t>13</a:t>
            </a:fld>
            <a:endParaRPr lang="hu-HU"/>
          </a:p>
        </p:txBody>
      </p:sp>
    </p:spTree>
    <p:extLst>
      <p:ext uri="{BB962C8B-B14F-4D97-AF65-F5344CB8AC3E}">
        <p14:creationId xmlns:p14="http://schemas.microsoft.com/office/powerpoint/2010/main" val="4065464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altLang="pt-PT" dirty="0" smtClean="0">
                <a:latin typeface="Tw Cen MT" pitchFamily="34" charset="0"/>
                <a:cs typeface="Arial" panose="020B0604020202020204" pitchFamily="34" charset="0"/>
              </a:rPr>
              <a:t>Arbeitspakettypen sind: Vorbereitung, Management, Implementierung, Qualitätssicherung, Evaluation, Evaluation 		</a:t>
            </a:r>
          </a:p>
          <a:p>
            <a:r>
              <a:rPr lang="de-AT" altLang="pt-PT" dirty="0" smtClean="0">
                <a:latin typeface="Tw Cen MT" pitchFamily="34" charset="0"/>
                <a:cs typeface="Arial" panose="020B0604020202020204" pitchFamily="34" charset="0"/>
              </a:rPr>
              <a:t>Verbreitung &amp; Verwertung							</a:t>
            </a:r>
          </a:p>
          <a:p>
            <a:r>
              <a:rPr lang="de-AT" altLang="pt-PT" dirty="0" smtClean="0">
                <a:latin typeface="Tw Cen MT" pitchFamily="34" charset="0"/>
                <a:cs typeface="Arial" panose="020B0604020202020204" pitchFamily="34" charset="0"/>
              </a:rPr>
              <a:t>							</a:t>
            </a:r>
          </a:p>
          <a:p>
            <a:r>
              <a:rPr lang="de-AT" altLang="pt-PT" dirty="0" smtClean="0">
                <a:latin typeface="Tw Cen MT" pitchFamily="34" charset="0"/>
                <a:cs typeface="Arial" panose="020B0604020202020204" pitchFamily="34" charset="0"/>
              </a:rPr>
              <a:t>Management: Planung des Projekts und der Ressourcen.</a:t>
            </a:r>
          </a:p>
          <a:p>
            <a:endParaRPr lang="de-AT" altLang="pt-PT" dirty="0" smtClean="0">
              <a:latin typeface="Tw Cen MT" pitchFamily="34" charset="0"/>
              <a:cs typeface="Arial" panose="020B0604020202020204" pitchFamily="34" charset="0"/>
            </a:endParaRPr>
          </a:p>
          <a:p>
            <a:r>
              <a:rPr lang="de-AT" altLang="pt-PT" dirty="0" smtClean="0">
                <a:latin typeface="Tw Cen MT" pitchFamily="34" charset="0"/>
                <a:cs typeface="Arial" panose="020B0604020202020204" pitchFamily="34" charset="0"/>
              </a:rPr>
              <a:t>Umsetzung: Entwicklung der neuen innovativen Produkte, Dienstleistungen, Konzept.</a:t>
            </a:r>
          </a:p>
          <a:p>
            <a:endParaRPr lang="de-AT" altLang="pt-PT" dirty="0" smtClean="0">
              <a:latin typeface="Tw Cen MT" pitchFamily="34" charset="0"/>
              <a:cs typeface="Arial" panose="020B0604020202020204" pitchFamily="34" charset="0"/>
            </a:endParaRPr>
          </a:p>
          <a:p>
            <a:r>
              <a:rPr lang="de-AT" altLang="pt-PT" dirty="0" smtClean="0">
                <a:latin typeface="Tw Cen MT" pitchFamily="34" charset="0"/>
                <a:cs typeface="Arial" panose="020B0604020202020204" pitchFamily="34" charset="0"/>
              </a:rPr>
              <a:t>Evaluation: Zusammenarbeit mit Innovationsleitfäden/-bussen, Pilotkunden, Distributoren und Erhalt von Feedback zur weiteren Verbesserung.</a:t>
            </a:r>
          </a:p>
          <a:p>
            <a:endParaRPr lang="de-AT" altLang="pt-PT" dirty="0" smtClean="0">
              <a:latin typeface="Tw Cen MT" pitchFamily="34" charset="0"/>
              <a:cs typeface="Arial" panose="020B0604020202020204" pitchFamily="34" charset="0"/>
            </a:endParaRPr>
          </a:p>
          <a:p>
            <a:r>
              <a:rPr lang="de-AT" altLang="pt-PT" dirty="0" smtClean="0">
                <a:latin typeface="Tw Cen MT" pitchFamily="34" charset="0"/>
                <a:cs typeface="Arial" panose="020B0604020202020204" pitchFamily="34" charset="0"/>
              </a:rPr>
              <a:t>Verbreitung: Vermarktung, Verteilung von Materialien, Präsentationen, etc.</a:t>
            </a:r>
          </a:p>
          <a:p>
            <a:endParaRPr lang="de-AT" altLang="pt-PT" dirty="0" smtClean="0">
              <a:latin typeface="Tw Cen MT" pitchFamily="34" charset="0"/>
              <a:cs typeface="Arial" panose="020B0604020202020204" pitchFamily="34" charset="0"/>
            </a:endParaRPr>
          </a:p>
          <a:p>
            <a:r>
              <a:rPr lang="de-AT" altLang="pt-PT" dirty="0" smtClean="0">
                <a:latin typeface="Tw Cen MT" pitchFamily="34" charset="0"/>
                <a:cs typeface="Arial" panose="020B0604020202020204" pitchFamily="34" charset="0"/>
              </a:rPr>
              <a:t>Qualitätssicherung: Überprüfung der Qualität der Projektergebnisse mit den Zielvorgaben. Das ist ein</a:t>
            </a:r>
            <a:r>
              <a:rPr lang="de-AT" altLang="pt-PT" baseline="0" dirty="0" smtClean="0">
                <a:latin typeface="Tw Cen MT" pitchFamily="34" charset="0"/>
                <a:cs typeface="Arial" panose="020B0604020202020204" pitchFamily="34" charset="0"/>
              </a:rPr>
              <a:t> Bericht</a:t>
            </a:r>
            <a:r>
              <a:rPr lang="de-AT" altLang="pt-PT" dirty="0" smtClean="0">
                <a:latin typeface="Tw Cen MT" pitchFamily="34" charset="0"/>
                <a:cs typeface="Arial" panose="020B0604020202020204" pitchFamily="34" charset="0"/>
              </a:rPr>
              <a:t>. </a:t>
            </a:r>
          </a:p>
        </p:txBody>
      </p:sp>
      <p:sp>
        <p:nvSpPr>
          <p:cNvPr id="4" name="Dia számának helye 3"/>
          <p:cNvSpPr>
            <a:spLocks noGrp="1"/>
          </p:cNvSpPr>
          <p:nvPr>
            <p:ph type="sldNum" sz="quarter" idx="10"/>
          </p:nvPr>
        </p:nvSpPr>
        <p:spPr/>
        <p:txBody>
          <a:bodyPr/>
          <a:lstStyle/>
          <a:p>
            <a:fld id="{79A472E4-E8CF-4752-8D89-CC6C7CAD9C51}" type="slidenum">
              <a:rPr lang="hu-HU" smtClean="0"/>
              <a:t>14</a:t>
            </a:fld>
            <a:endParaRPr lang="hu-HU"/>
          </a:p>
        </p:txBody>
      </p:sp>
    </p:spTree>
    <p:extLst>
      <p:ext uri="{BB962C8B-B14F-4D97-AF65-F5344CB8AC3E}">
        <p14:creationId xmlns:p14="http://schemas.microsoft.com/office/powerpoint/2010/main" val="927369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pt-PT" altLang="pt-PT" dirty="0" smtClean="0">
                <a:latin typeface="Tw Cen MT" pitchFamily="34" charset="0"/>
                <a:cs typeface="Arial" panose="020B0604020202020204" pitchFamily="34" charset="0"/>
              </a:rPr>
              <a:t>Mitarbeiterkategorien</a:t>
            </a:r>
            <a:r>
              <a:rPr lang="pt-PT" altLang="pt-PT" baseline="0" dirty="0" smtClean="0">
                <a:latin typeface="Tw Cen MT" pitchFamily="34" charset="0"/>
                <a:cs typeface="Arial" panose="020B0604020202020204" pitchFamily="34" charset="0"/>
              </a:rPr>
              <a:t> sind </a:t>
            </a:r>
            <a:r>
              <a:rPr lang="pt-PT" altLang="pt-PT" dirty="0" smtClean="0">
                <a:latin typeface="Tw Cen MT" pitchFamily="34" charset="0"/>
                <a:cs typeface="Arial" panose="020B0604020202020204" pitchFamily="34" charset="0"/>
              </a:rPr>
              <a:t>z.</a:t>
            </a:r>
            <a:r>
              <a:rPr lang="pt-PT" altLang="pt-PT" baseline="0" dirty="0" smtClean="0">
                <a:latin typeface="Tw Cen MT" pitchFamily="34" charset="0"/>
                <a:cs typeface="Arial" panose="020B0604020202020204" pitchFamily="34" charset="0"/>
              </a:rPr>
              <a:t> B.: </a:t>
            </a:r>
            <a:r>
              <a:rPr lang="de-AT" sz="1200" b="1" i="0" u="none" strike="noStrike" baseline="0" dirty="0" smtClean="0">
                <a:solidFill>
                  <a:srgbClr val="000000"/>
                </a:solidFill>
                <a:latin typeface="Arial" panose="020B0604020202020204" pitchFamily="34" charset="0"/>
              </a:rPr>
              <a:t>Manager, Trainer, Experten, Qualitätsbeauftragte, Administratoren usw.							</a:t>
            </a:r>
          </a:p>
          <a:p>
            <a:r>
              <a:rPr lang="pt-PT" altLang="pt-PT" dirty="0" smtClean="0">
                <a:latin typeface="Tw Cen MT" pitchFamily="34" charset="0"/>
                <a:cs typeface="Arial" panose="020B0604020202020204" pitchFamily="34" charset="0"/>
              </a:rPr>
              <a:t>Legen</a:t>
            </a:r>
            <a:r>
              <a:rPr lang="pt-PT" altLang="pt-PT" baseline="0" dirty="0" smtClean="0">
                <a:latin typeface="Tw Cen MT" pitchFamily="34" charset="0"/>
                <a:cs typeface="Arial" panose="020B0604020202020204" pitchFamily="34" charset="0"/>
              </a:rPr>
              <a:t> Sie die Arbeitspakete fest und die Resultate pro Arbeitspaket, z. B.:</a:t>
            </a:r>
          </a:p>
          <a:p>
            <a:endParaRPr lang="pt-PT" altLang="pt-PT" baseline="0" dirty="0" smtClean="0">
              <a:latin typeface="Tw Cen MT" pitchFamily="34" charset="0"/>
              <a:cs typeface="Arial" panose="020B0604020202020204" pitchFamily="34" charset="0"/>
            </a:endParaRPr>
          </a:p>
          <a:p>
            <a:r>
              <a:rPr lang="de-AT" sz="1200" b="1" i="0" u="none" strike="noStrike" kern="1200" dirty="0" smtClean="0">
                <a:solidFill>
                  <a:schemeClr val="tx1"/>
                </a:solidFill>
                <a:effectLst/>
                <a:latin typeface="+mn-lt"/>
                <a:ea typeface="+mn-ea"/>
                <a:cs typeface="+mn-cs"/>
              </a:rPr>
              <a:t>Umsetzung</a:t>
            </a:r>
            <a:r>
              <a:rPr lang="de-AT" sz="1200" b="1" i="0" u="none" strike="noStrike" kern="1200" baseline="0" dirty="0" smtClean="0">
                <a:solidFill>
                  <a:schemeClr val="tx1"/>
                </a:solidFill>
                <a:effectLst/>
                <a:latin typeface="+mn-lt"/>
                <a:ea typeface="+mn-ea"/>
                <a:cs typeface="+mn-cs"/>
              </a:rPr>
              <a:t> der Innovationslösung</a:t>
            </a:r>
            <a:endParaRPr lang="de-AT" dirty="0" smtClean="0"/>
          </a:p>
          <a:p>
            <a:r>
              <a:rPr lang="de-AT" sz="1200" b="0" i="0" u="none" strike="noStrike" kern="1200" dirty="0" smtClean="0">
                <a:solidFill>
                  <a:schemeClr val="tx1"/>
                </a:solidFill>
                <a:effectLst/>
                <a:latin typeface="+mn-lt"/>
                <a:ea typeface="+mn-ea"/>
                <a:cs typeface="+mn-cs"/>
              </a:rPr>
              <a:t>2-001 – Umsetzung der Innovation</a:t>
            </a:r>
            <a:r>
              <a:rPr lang="de-AT" dirty="0" smtClean="0"/>
              <a:t> </a:t>
            </a:r>
          </a:p>
          <a:p>
            <a:r>
              <a:rPr lang="de-AT" sz="1200" b="0" i="0" u="none" strike="noStrike" kern="1200" dirty="0" smtClean="0">
                <a:solidFill>
                  <a:schemeClr val="tx1"/>
                </a:solidFill>
                <a:effectLst/>
                <a:latin typeface="+mn-lt"/>
                <a:ea typeface="+mn-ea"/>
                <a:cs typeface="+mn-cs"/>
              </a:rPr>
              <a:t>2-002 - Innovation</a:t>
            </a:r>
            <a:r>
              <a:rPr lang="de-AT" dirty="0" smtClean="0"/>
              <a:t> in</a:t>
            </a:r>
            <a:r>
              <a:rPr lang="de-AT" baseline="0" dirty="0" smtClean="0"/>
              <a:t> Form eines Pilottests</a:t>
            </a:r>
            <a:endParaRPr lang="de-AT" dirty="0" smtClean="0"/>
          </a:p>
          <a:p>
            <a:r>
              <a:rPr lang="de-AT" sz="1200" b="0" i="0" u="none" strike="noStrike" kern="1200" dirty="0" smtClean="0">
                <a:solidFill>
                  <a:schemeClr val="tx1"/>
                </a:solidFill>
                <a:effectLst/>
                <a:latin typeface="+mn-lt"/>
                <a:ea typeface="+mn-ea"/>
                <a:cs typeface="+mn-cs"/>
              </a:rPr>
              <a:t>3-003 - Produktverpackung/Service/Consulting/Training</a:t>
            </a:r>
            <a:r>
              <a:rPr lang="de-AT" dirty="0" smtClean="0"/>
              <a:t> </a:t>
            </a:r>
            <a:endParaRPr lang="pt-PT" altLang="pt-PT" dirty="0" smtClean="0">
              <a:latin typeface="Tw Cen MT" pitchFamily="34" charset="0"/>
              <a:cs typeface="Arial" panose="020B0604020202020204" pitchFamily="34" charset="0"/>
            </a:endParaRPr>
          </a:p>
        </p:txBody>
      </p:sp>
      <p:sp>
        <p:nvSpPr>
          <p:cNvPr id="4" name="Dia számának helye 3"/>
          <p:cNvSpPr>
            <a:spLocks noGrp="1"/>
          </p:cNvSpPr>
          <p:nvPr>
            <p:ph type="sldNum" sz="quarter" idx="10"/>
          </p:nvPr>
        </p:nvSpPr>
        <p:spPr/>
        <p:txBody>
          <a:bodyPr/>
          <a:lstStyle/>
          <a:p>
            <a:fld id="{79A472E4-E8CF-4752-8D89-CC6C7CAD9C51}" type="slidenum">
              <a:rPr lang="hu-HU" smtClean="0"/>
              <a:t>15</a:t>
            </a:fld>
            <a:endParaRPr lang="hu-HU"/>
          </a:p>
        </p:txBody>
      </p:sp>
    </p:spTree>
    <p:extLst>
      <p:ext uri="{BB962C8B-B14F-4D97-AF65-F5344CB8AC3E}">
        <p14:creationId xmlns:p14="http://schemas.microsoft.com/office/powerpoint/2010/main" val="386844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altLang="pt-PT" dirty="0" smtClean="0">
                <a:latin typeface="Tw Cen MT" pitchFamily="34" charset="0"/>
                <a:cs typeface="Arial" panose="020B0604020202020204" pitchFamily="34" charset="0"/>
              </a:rPr>
              <a:t>Sie müssen einen der Geschäftsfälle zu einem Interessenten bringen. Entwickeln Sie einen Plan mit Zeitplan, Arbeitspaketen, Liste der Partner und Lohnkosten, simulieren Sie das Budget.</a:t>
            </a:r>
          </a:p>
          <a:p>
            <a:endParaRPr lang="de-AT" altLang="pt-PT" dirty="0" smtClean="0">
              <a:latin typeface="Tw Cen MT" pitchFamily="34" charset="0"/>
              <a:cs typeface="Arial" panose="020B0604020202020204" pitchFamily="34" charset="0"/>
            </a:endParaRPr>
          </a:p>
          <a:p>
            <a:endParaRPr lang="pt-PT" altLang="pt-PT" dirty="0" smtClean="0">
              <a:latin typeface="Tw Cen MT" pitchFamily="34" charset="0"/>
              <a:cs typeface="Arial" panose="020B0604020202020204" pitchFamily="34" charset="0"/>
            </a:endParaRPr>
          </a:p>
          <a:p>
            <a:endParaRPr lang="pt-PT" altLang="pt-PT" dirty="0" smtClean="0">
              <a:latin typeface="Tw Cen MT" pitchFamily="34" charset="0"/>
              <a:cs typeface="Arial" panose="020B0604020202020204" pitchFamily="34" charset="0"/>
            </a:endParaRPr>
          </a:p>
        </p:txBody>
      </p:sp>
      <p:sp>
        <p:nvSpPr>
          <p:cNvPr id="4" name="Dia számának helye 3"/>
          <p:cNvSpPr>
            <a:spLocks noGrp="1"/>
          </p:cNvSpPr>
          <p:nvPr>
            <p:ph type="sldNum" sz="quarter" idx="10"/>
          </p:nvPr>
        </p:nvSpPr>
        <p:spPr/>
        <p:txBody>
          <a:bodyPr/>
          <a:lstStyle/>
          <a:p>
            <a:fld id="{79A472E4-E8CF-4752-8D89-CC6C7CAD9C51}" type="slidenum">
              <a:rPr lang="hu-HU" smtClean="0"/>
              <a:t>16</a:t>
            </a:fld>
            <a:endParaRPr lang="hu-HU"/>
          </a:p>
        </p:txBody>
      </p:sp>
    </p:spTree>
    <p:extLst>
      <p:ext uri="{BB962C8B-B14F-4D97-AF65-F5344CB8AC3E}">
        <p14:creationId xmlns:p14="http://schemas.microsoft.com/office/powerpoint/2010/main" val="426270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17</a:t>
            </a:fld>
            <a:endParaRPr lang="hu-HU"/>
          </a:p>
        </p:txBody>
      </p:sp>
    </p:spTree>
    <p:extLst>
      <p:ext uri="{BB962C8B-B14F-4D97-AF65-F5344CB8AC3E}">
        <p14:creationId xmlns:p14="http://schemas.microsoft.com/office/powerpoint/2010/main" val="911852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18</a:t>
            </a:fld>
            <a:endParaRPr lang="hu-HU"/>
          </a:p>
        </p:txBody>
      </p:sp>
    </p:spTree>
    <p:extLst>
      <p:ext uri="{BB962C8B-B14F-4D97-AF65-F5344CB8AC3E}">
        <p14:creationId xmlns:p14="http://schemas.microsoft.com/office/powerpoint/2010/main" val="410779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19</a:t>
            </a:fld>
            <a:endParaRPr lang="hu-HU"/>
          </a:p>
        </p:txBody>
      </p:sp>
    </p:spTree>
    <p:extLst>
      <p:ext uri="{BB962C8B-B14F-4D97-AF65-F5344CB8AC3E}">
        <p14:creationId xmlns:p14="http://schemas.microsoft.com/office/powerpoint/2010/main" val="186804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de-AT" dirty="0" smtClean="0"/>
          </a:p>
          <a:p>
            <a:r>
              <a:rPr lang="de-AT" dirty="0" smtClean="0"/>
              <a:t>Lehrer/in:</a:t>
            </a:r>
          </a:p>
          <a:p>
            <a:endParaRPr lang="de-AT" dirty="0" smtClean="0"/>
          </a:p>
          <a:p>
            <a:pPr marL="0" indent="0">
              <a:buFont typeface="Arial" panose="020B0604020202020204" pitchFamily="34" charset="0"/>
              <a:buNone/>
            </a:pPr>
            <a:r>
              <a:rPr lang="de-AT" sz="1200" dirty="0" smtClean="0"/>
              <a:t>PC 1 Der Lehrer/die Lehrerin kennt die Erfolgsfaktoren für unternehmerisches Handeln.</a:t>
            </a:r>
          </a:p>
          <a:p>
            <a:pPr marL="0" indent="0">
              <a:buFont typeface="Arial" panose="020B0604020202020204" pitchFamily="34" charset="0"/>
              <a:buNone/>
            </a:pPr>
            <a:r>
              <a:rPr lang="de-AT" sz="1200" dirty="0" smtClean="0"/>
              <a:t>PC 2 Der Lehrer/die Lehrerin  kennt die Prinzipien für die Bildung eines Business-Netzwerks (Vernetzung aller Beteiligten, einschließlich der Kunden).</a:t>
            </a:r>
          </a:p>
          <a:p>
            <a:pPr marL="0" indent="0">
              <a:buFont typeface="Arial" panose="020B0604020202020204" pitchFamily="34" charset="0"/>
              <a:buNone/>
            </a:pPr>
            <a:r>
              <a:rPr lang="de-AT" sz="1200" dirty="0" smtClean="0"/>
              <a:t>PC 3 Der Lehrer/die Lehrerin ist in der Lage, Methoden und Werkzeuge für die Projektplanung einzusetzen.</a:t>
            </a:r>
            <a:endParaRPr lang="de-AT" dirty="0" smtClean="0"/>
          </a:p>
          <a:p>
            <a:endParaRPr lang="de-AT" dirty="0" smtClean="0"/>
          </a:p>
          <a:p>
            <a:r>
              <a:rPr lang="de-AT" dirty="0" smtClean="0"/>
              <a:t>Mentor/in:</a:t>
            </a:r>
            <a:r>
              <a:rPr lang="de-AT" baseline="0" dirty="0" smtClean="0"/>
              <a:t> </a:t>
            </a:r>
            <a:endParaRPr lang="de-AT" dirty="0" smtClean="0"/>
          </a:p>
          <a:p>
            <a:endParaRPr lang="de-AT" dirty="0" smtClean="0"/>
          </a:p>
          <a:p>
            <a:r>
              <a:rPr lang="de-AT" sz="1200" kern="1200" dirty="0" smtClean="0">
                <a:solidFill>
                  <a:schemeClr val="tx1"/>
                </a:solidFill>
                <a:effectLst/>
                <a:latin typeface="+mn-lt"/>
                <a:ea typeface="+mn-ea"/>
                <a:cs typeface="+mn-cs"/>
              </a:rPr>
              <a:t>PC 1 Der Mentor/die Mentorin ist in der Lage, Lehrer in der Kenntnis der wichtigsten Erfolgsfaktoren für unternehmerisches Handeln zu trainieren. </a:t>
            </a:r>
          </a:p>
          <a:p>
            <a:r>
              <a:rPr lang="de-AT" sz="1200" kern="1200" dirty="0" smtClean="0">
                <a:solidFill>
                  <a:schemeClr val="tx1"/>
                </a:solidFill>
                <a:effectLst/>
                <a:latin typeface="+mn-lt"/>
                <a:ea typeface="+mn-ea"/>
                <a:cs typeface="+mn-cs"/>
              </a:rPr>
              <a:t>PC 2 Der Mentor/die Mentorin ist in der Lage, Lehrkräfte anzuleiten und zu coachen, die  Prinzipien für die Schaffung eines Business-Netzwerkes zu erlernen (Netzwerk aller Beteiligter, einschließlich Kunden).</a:t>
            </a:r>
          </a:p>
          <a:p>
            <a:r>
              <a:rPr lang="de-AT" sz="1200" kern="1200" dirty="0" smtClean="0">
                <a:solidFill>
                  <a:schemeClr val="tx1"/>
                </a:solidFill>
                <a:effectLst/>
                <a:latin typeface="+mn-lt"/>
                <a:ea typeface="+mn-ea"/>
                <a:cs typeface="+mn-cs"/>
              </a:rPr>
              <a:t>PC 3 Der Mentor/die Mentorin ist in der Lage, die Methoden und Werkzeuge für die Projektplanung zu trainieren und zu coachen.</a:t>
            </a:r>
          </a:p>
        </p:txBody>
      </p:sp>
      <p:sp>
        <p:nvSpPr>
          <p:cNvPr id="4" name="Dia számának helye 3"/>
          <p:cNvSpPr>
            <a:spLocks noGrp="1"/>
          </p:cNvSpPr>
          <p:nvPr>
            <p:ph type="sldNum" sz="quarter" idx="10"/>
          </p:nvPr>
        </p:nvSpPr>
        <p:spPr/>
        <p:txBody>
          <a:bodyPr/>
          <a:lstStyle/>
          <a:p>
            <a:fld id="{79A472E4-E8CF-4752-8D89-CC6C7CAD9C51}" type="slidenum">
              <a:rPr lang="hu-HU" smtClean="0"/>
              <a:t>2</a:t>
            </a:fld>
            <a:endParaRPr lang="hu-HU"/>
          </a:p>
        </p:txBody>
      </p:sp>
    </p:spTree>
    <p:extLst>
      <p:ext uri="{BB962C8B-B14F-4D97-AF65-F5344CB8AC3E}">
        <p14:creationId xmlns:p14="http://schemas.microsoft.com/office/powerpoint/2010/main" val="129840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20</a:t>
            </a:fld>
            <a:endParaRPr lang="hu-HU"/>
          </a:p>
        </p:txBody>
      </p:sp>
    </p:spTree>
    <p:extLst>
      <p:ext uri="{BB962C8B-B14F-4D97-AF65-F5344CB8AC3E}">
        <p14:creationId xmlns:p14="http://schemas.microsoft.com/office/powerpoint/2010/main" val="3083857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21</a:t>
            </a:fld>
            <a:endParaRPr lang="hu-HU"/>
          </a:p>
        </p:txBody>
      </p:sp>
    </p:spTree>
    <p:extLst>
      <p:ext uri="{BB962C8B-B14F-4D97-AF65-F5344CB8AC3E}">
        <p14:creationId xmlns:p14="http://schemas.microsoft.com/office/powerpoint/2010/main" val="1824448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22</a:t>
            </a:fld>
            <a:endParaRPr lang="hu-HU"/>
          </a:p>
        </p:txBody>
      </p:sp>
    </p:spTree>
    <p:extLst>
      <p:ext uri="{BB962C8B-B14F-4D97-AF65-F5344CB8AC3E}">
        <p14:creationId xmlns:p14="http://schemas.microsoft.com/office/powerpoint/2010/main" val="1117164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23</a:t>
            </a:fld>
            <a:endParaRPr lang="hu-HU"/>
          </a:p>
        </p:txBody>
      </p:sp>
    </p:spTree>
    <p:extLst>
      <p:ext uri="{BB962C8B-B14F-4D97-AF65-F5344CB8AC3E}">
        <p14:creationId xmlns:p14="http://schemas.microsoft.com/office/powerpoint/2010/main" val="778603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Bitte verwenden Sie diesen</a:t>
            </a:r>
            <a:r>
              <a:rPr lang="de-AT" baseline="0" dirty="0" smtClean="0"/>
              <a:t> Platz, um ihre Notizen, Links und Sonstiges zu vermerken, bzw. alles, was nicht auf den Folien aufscheinen soll, sondern während des Unterrichts laut gesagt werden soll. </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24</a:t>
            </a:fld>
            <a:endParaRPr lang="hu-HU"/>
          </a:p>
        </p:txBody>
      </p:sp>
    </p:spTree>
    <p:extLst>
      <p:ext uri="{BB962C8B-B14F-4D97-AF65-F5344CB8AC3E}">
        <p14:creationId xmlns:p14="http://schemas.microsoft.com/office/powerpoint/2010/main" val="193975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smtClean="0"/>
              <a:t>Schlüsselfaktoren für den Erfolg eines Innovationsprojekts sind:</a:t>
            </a:r>
          </a:p>
          <a:p>
            <a:endParaRPr lang="de-AT" dirty="0" smtClean="0"/>
          </a:p>
          <a:p>
            <a:r>
              <a:rPr lang="de-AT" dirty="0" smtClean="0"/>
              <a:t>+ Vorhandensein </a:t>
            </a:r>
            <a:r>
              <a:rPr lang="de-AT" dirty="0" smtClean="0"/>
              <a:t>eines Leitbilds - Klare Definition der Innovations-Idee und Geschäftsmöglichkeit (welches Problem wird gelöst?)</a:t>
            </a:r>
          </a:p>
          <a:p>
            <a:r>
              <a:rPr lang="de-AT" dirty="0" smtClean="0"/>
              <a:t>+ Erkenntnis</a:t>
            </a:r>
            <a:r>
              <a:rPr lang="de-AT" dirty="0" smtClean="0"/>
              <a:t>, was Ihre Innovation von anderen unterscheidet - Erforschung des Bestehenden und Erklärung des Alleinstellungsmerkmals</a:t>
            </a:r>
          </a:p>
          <a:p>
            <a:r>
              <a:rPr lang="de-AT" dirty="0" smtClean="0"/>
              <a:t>+ Entwicklung </a:t>
            </a:r>
            <a:r>
              <a:rPr lang="de-AT" dirty="0" smtClean="0"/>
              <a:t>eines Businessplans (einschließlich Marketingplan) und eines Business-Netzwerkes</a:t>
            </a:r>
          </a:p>
          <a:p>
            <a:r>
              <a:rPr lang="de-AT" dirty="0" smtClean="0"/>
              <a:t>+ Beschreibung </a:t>
            </a:r>
            <a:r>
              <a:rPr lang="de-AT" dirty="0" smtClean="0"/>
              <a:t>meines Nutzens für mögliche Kunden  </a:t>
            </a:r>
          </a:p>
          <a:p>
            <a:r>
              <a:rPr lang="de-AT" dirty="0" smtClean="0"/>
              <a:t>+ Einrichtung </a:t>
            </a:r>
            <a:r>
              <a:rPr lang="de-AT" dirty="0" smtClean="0"/>
              <a:t>eines Projektes zur Umsetzung der Geschäftsidee (Registrierung des Unternehmens) und Überwachung der Projektdurchführung</a:t>
            </a:r>
          </a:p>
          <a:p>
            <a:r>
              <a:rPr lang="de-AT" dirty="0" smtClean="0"/>
              <a:t>+ Erfolgreiche </a:t>
            </a:r>
            <a:r>
              <a:rPr lang="de-AT" dirty="0" smtClean="0"/>
              <a:t>Innovationsführer bauen ein Charisma auf, indem sie </a:t>
            </a:r>
            <a:r>
              <a:rPr lang="de-AT" dirty="0" smtClean="0"/>
              <a:t>den Status </a:t>
            </a:r>
            <a:r>
              <a:rPr lang="de-AT" dirty="0" smtClean="0"/>
              <a:t>Quo in Frage stellen,  eine überzeugende Vision schaffen, gemeinsame Werte festlegen, andere zum Handeln befähigen, Eröffnung eines Weges, auf dem andere folgen können. </a:t>
            </a:r>
          </a:p>
          <a:p>
            <a:endParaRPr lang="de-AT" dirty="0"/>
          </a:p>
        </p:txBody>
      </p:sp>
      <p:sp>
        <p:nvSpPr>
          <p:cNvPr id="4" name="Dia számának helye 3"/>
          <p:cNvSpPr>
            <a:spLocks noGrp="1"/>
          </p:cNvSpPr>
          <p:nvPr>
            <p:ph type="sldNum" sz="quarter" idx="10"/>
          </p:nvPr>
        </p:nvSpPr>
        <p:spPr/>
        <p:txBody>
          <a:bodyPr/>
          <a:lstStyle/>
          <a:p>
            <a:fld id="{79A472E4-E8CF-4752-8D89-CC6C7CAD9C51}" type="slidenum">
              <a:rPr lang="hu-HU" smtClean="0"/>
              <a:t>3</a:t>
            </a:fld>
            <a:endParaRPr lang="hu-HU"/>
          </a:p>
        </p:txBody>
      </p:sp>
    </p:spTree>
    <p:extLst>
      <p:ext uri="{BB962C8B-B14F-4D97-AF65-F5344CB8AC3E}">
        <p14:creationId xmlns:p14="http://schemas.microsoft.com/office/powerpoint/2010/main" val="384000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de-AT" dirty="0" smtClean="0"/>
              <a:t>Durchhaltevermögen bei Risiken und bei Problemen,</a:t>
            </a:r>
            <a:r>
              <a:rPr lang="de-AT" baseline="0" dirty="0" smtClean="0"/>
              <a:t> die sich entgegenstellen</a:t>
            </a:r>
            <a:endParaRPr lang="de-AT" dirty="0" smtClean="0"/>
          </a:p>
          <a:p>
            <a:pPr lvl="0"/>
            <a:r>
              <a:rPr lang="de-AT" dirty="0" smtClean="0"/>
              <a:t>Der Erfolg einer Innovation hängt von der Fähigkeit ab, ein Netzwerk von Stakeholdern aufzubauen. Dazu gehören:</a:t>
            </a:r>
          </a:p>
          <a:p>
            <a:pPr lvl="0"/>
            <a:r>
              <a:rPr lang="de-AT" dirty="0" smtClean="0"/>
              <a:t>Ein Netzwerk von Unterstützern, die die Idee mitentwickeln</a:t>
            </a:r>
          </a:p>
          <a:p>
            <a:pPr lvl="0"/>
            <a:r>
              <a:rPr lang="de-AT" dirty="0" smtClean="0"/>
              <a:t>Ein Netzwerk von Kunden und Interessenten</a:t>
            </a:r>
          </a:p>
          <a:p>
            <a:pPr lvl="0"/>
            <a:r>
              <a:rPr lang="de-AT" dirty="0" smtClean="0"/>
              <a:t>Ein Netzwerk von Sponsoren, die das Innovationsprojekt mitfinanzieren</a:t>
            </a:r>
          </a:p>
          <a:p>
            <a:pPr lvl="0"/>
            <a:r>
              <a:rPr lang="de-AT" dirty="0" smtClean="0"/>
              <a:t>Netzwerknutzer, die Feedback geben und eine Masse von Interessierten bilden</a:t>
            </a:r>
          </a:p>
          <a:p>
            <a:pPr lvl="0"/>
            <a:r>
              <a:rPr lang="de-AT" dirty="0" smtClean="0"/>
              <a:t>usw.</a:t>
            </a:r>
          </a:p>
          <a:p>
            <a:pPr lvl="0"/>
            <a:r>
              <a:rPr lang="de-AT" dirty="0" smtClean="0"/>
              <a:t>Ein solches Netzwerk kann auf verschiedene Arten aufgebaut werden</a:t>
            </a:r>
          </a:p>
          <a:p>
            <a:pPr lvl="0"/>
            <a:r>
              <a:rPr lang="de-AT" dirty="0" smtClean="0"/>
              <a:t>Soziale Medien (LinkedIn, XING, etc.)</a:t>
            </a:r>
          </a:p>
          <a:p>
            <a:pPr lvl="0"/>
            <a:r>
              <a:rPr lang="de-AT" dirty="0" smtClean="0"/>
              <a:t>Workshops</a:t>
            </a:r>
          </a:p>
          <a:p>
            <a:pPr lvl="0"/>
            <a:r>
              <a:rPr lang="de-AT" dirty="0" smtClean="0"/>
              <a:t>Konferenzen</a:t>
            </a:r>
          </a:p>
          <a:p>
            <a:pPr lvl="0"/>
            <a:r>
              <a:rPr lang="de-AT" dirty="0" smtClean="0"/>
              <a:t>Marketing und Kontaktdatenbanken</a:t>
            </a:r>
          </a:p>
          <a:p>
            <a:pPr lvl="0"/>
            <a:r>
              <a:rPr lang="de-AT" dirty="0" smtClean="0"/>
              <a:t>Kooperationsplattformen im Internet</a:t>
            </a:r>
          </a:p>
          <a:p>
            <a:pPr lvl="0"/>
            <a:r>
              <a:rPr lang="de-AT" dirty="0" smtClean="0"/>
              <a:t>Nutzer und Interessengruppen </a:t>
            </a:r>
          </a:p>
          <a:p>
            <a:pPr lvl="0"/>
            <a:r>
              <a:rPr lang="de-AT" dirty="0" smtClean="0"/>
              <a:t>Intermediäre Agenturen, die Innovationen auf regionaler und EU-Ebene fördern</a:t>
            </a:r>
          </a:p>
          <a:p>
            <a:pPr lvl="0"/>
            <a:r>
              <a:rPr lang="de-AT" dirty="0" smtClean="0"/>
              <a:t>usw.</a:t>
            </a:r>
          </a:p>
          <a:p>
            <a:pPr lvl="0"/>
            <a:r>
              <a:rPr lang="de-AT" dirty="0" smtClean="0"/>
              <a:t> </a:t>
            </a:r>
          </a:p>
          <a:p>
            <a:pPr lvl="0"/>
            <a:r>
              <a:rPr lang="de-AT" dirty="0" smtClean="0"/>
              <a:t>In diesem Element lernen die </a:t>
            </a:r>
            <a:r>
              <a:rPr lang="de-AT" dirty="0" smtClean="0"/>
              <a:t>Lehrer/innen </a:t>
            </a:r>
            <a:r>
              <a:rPr lang="de-AT" dirty="0" smtClean="0"/>
              <a:t>auch Methoden kennen, wie</a:t>
            </a:r>
            <a:r>
              <a:rPr lang="de-AT" baseline="0" dirty="0" smtClean="0"/>
              <a:t> </a:t>
            </a:r>
            <a:r>
              <a:rPr lang="de-AT" dirty="0" smtClean="0"/>
              <a:t>Ideen </a:t>
            </a:r>
            <a:r>
              <a:rPr lang="de-AT" dirty="0" smtClean="0"/>
              <a:t>durch eine Projektarbeit </a:t>
            </a:r>
            <a:r>
              <a:rPr lang="de-AT" baseline="0" dirty="0" smtClean="0"/>
              <a:t> </a:t>
            </a:r>
            <a:r>
              <a:rPr lang="de-AT" dirty="0" smtClean="0"/>
              <a:t>erweitert</a:t>
            </a:r>
            <a:r>
              <a:rPr lang="de-AT" baseline="0" dirty="0" smtClean="0"/>
              <a:t> werden und wie man ein </a:t>
            </a:r>
            <a:r>
              <a:rPr lang="de-AT" dirty="0" smtClean="0"/>
              <a:t>innovatives Team</a:t>
            </a:r>
            <a:r>
              <a:rPr lang="de-AT" baseline="0" dirty="0" smtClean="0"/>
              <a:t> aufbaut</a:t>
            </a:r>
            <a:endParaRPr lang="de-AT" dirty="0" smtClean="0"/>
          </a:p>
          <a:p>
            <a:pPr lvl="0"/>
            <a:r>
              <a:rPr lang="de-AT" dirty="0" smtClean="0"/>
              <a:t>Planung und Begleitung eines Innovationsprojektes</a:t>
            </a:r>
          </a:p>
          <a:p>
            <a:pPr lvl="0"/>
            <a:endParaRPr lang="de-AT" dirty="0" smtClean="0"/>
          </a:p>
          <a:p>
            <a:pPr lvl="0"/>
            <a:endParaRPr lang="de-AT" dirty="0"/>
          </a:p>
        </p:txBody>
      </p:sp>
      <p:sp>
        <p:nvSpPr>
          <p:cNvPr id="4" name="Dia számának helye 3"/>
          <p:cNvSpPr>
            <a:spLocks noGrp="1"/>
          </p:cNvSpPr>
          <p:nvPr>
            <p:ph type="sldNum" sz="quarter" idx="10"/>
          </p:nvPr>
        </p:nvSpPr>
        <p:spPr/>
        <p:txBody>
          <a:bodyPr/>
          <a:lstStyle/>
          <a:p>
            <a:fld id="{79A472E4-E8CF-4752-8D89-CC6C7CAD9C51}" type="slidenum">
              <a:rPr lang="hu-HU" smtClean="0"/>
              <a:t>4</a:t>
            </a:fld>
            <a:endParaRPr lang="hu-HU"/>
          </a:p>
        </p:txBody>
      </p:sp>
    </p:spTree>
    <p:extLst>
      <p:ext uri="{BB962C8B-B14F-4D97-AF65-F5344CB8AC3E}">
        <p14:creationId xmlns:p14="http://schemas.microsoft.com/office/powerpoint/2010/main" val="25358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400" dirty="0" err="1" smtClean="0"/>
              <a:t>Eigenschaften</a:t>
            </a:r>
            <a:r>
              <a:rPr lang="en-GB" sz="1400" dirty="0" smtClean="0"/>
              <a:t> </a:t>
            </a:r>
            <a:r>
              <a:rPr lang="en-GB" sz="1400" dirty="0" err="1" smtClean="0"/>
              <a:t>erfolgreichen</a:t>
            </a:r>
            <a:r>
              <a:rPr lang="en-GB" sz="1400" dirty="0" smtClean="0"/>
              <a:t> </a:t>
            </a:r>
            <a:r>
              <a:rPr lang="en-GB" sz="1400" dirty="0" err="1" smtClean="0"/>
              <a:t>Unternehmergeists</a:t>
            </a:r>
            <a:endParaRPr lang="en-GB" sz="1400" dirty="0" smtClean="0"/>
          </a:p>
          <a:p>
            <a:endParaRPr lang="en-GB" sz="1200" dirty="0" smtClean="0"/>
          </a:p>
          <a:p>
            <a:pPr marL="342900" indent="-342900">
              <a:buFont typeface="Calibri" panose="020F0502020204030204" pitchFamily="34" charset="0"/>
              <a:buChar char="–"/>
            </a:pPr>
            <a:r>
              <a:rPr lang="en-US" sz="1200" dirty="0" err="1" smtClean="0"/>
              <a:t>Hohes</a:t>
            </a:r>
            <a:r>
              <a:rPr lang="en-US" sz="1200" dirty="0" smtClean="0"/>
              <a:t> </a:t>
            </a:r>
            <a:r>
              <a:rPr lang="en-US" sz="1200" dirty="0" err="1" smtClean="0"/>
              <a:t>Energielevel</a:t>
            </a:r>
            <a:endParaRPr lang="en-US" sz="1200" dirty="0" smtClean="0"/>
          </a:p>
          <a:p>
            <a:pPr marL="342900" indent="-342900">
              <a:buFont typeface="Calibri" panose="020F0502020204030204" pitchFamily="34" charset="0"/>
              <a:buChar char="–"/>
            </a:pPr>
            <a:r>
              <a:rPr lang="en-US" sz="1200" dirty="0" err="1" smtClean="0"/>
              <a:t>Freude</a:t>
            </a:r>
            <a:r>
              <a:rPr lang="en-US" sz="1200" dirty="0" smtClean="0"/>
              <a:t> an </a:t>
            </a:r>
            <a:r>
              <a:rPr lang="en-US" sz="1200" dirty="0" smtClean="0"/>
              <a:t>Innovation</a:t>
            </a:r>
            <a:endParaRPr lang="en-US" sz="1200" dirty="0" smtClean="0"/>
          </a:p>
          <a:p>
            <a:pPr marL="342900" indent="-342900">
              <a:buFont typeface="Calibri" panose="020F0502020204030204" pitchFamily="34" charset="0"/>
              <a:buChar char="–"/>
            </a:pPr>
            <a:r>
              <a:rPr lang="en-US" sz="1200" dirty="0" err="1" smtClean="0"/>
              <a:t>Unabhängiges</a:t>
            </a:r>
            <a:r>
              <a:rPr lang="en-US" sz="1200" dirty="0" smtClean="0"/>
              <a:t>, </a:t>
            </a:r>
            <a:r>
              <a:rPr lang="en-US" sz="1200" dirty="0" err="1" smtClean="0"/>
              <a:t>eigenständiges</a:t>
            </a:r>
            <a:r>
              <a:rPr lang="en-US" sz="1200" dirty="0" smtClean="0"/>
              <a:t> </a:t>
            </a:r>
            <a:r>
              <a:rPr lang="en-US" sz="1200" dirty="0" err="1" smtClean="0"/>
              <a:t>Handeln</a:t>
            </a:r>
            <a:endParaRPr lang="en-US" sz="1200" dirty="0" smtClean="0"/>
          </a:p>
          <a:p>
            <a:pPr marL="342900" indent="-342900">
              <a:buFont typeface="Calibri" panose="020F0502020204030204" pitchFamily="34" charset="0"/>
              <a:buChar char="–"/>
            </a:pPr>
            <a:r>
              <a:rPr lang="en-US" sz="1200" dirty="0" err="1" smtClean="0"/>
              <a:t>Fähigkeit</a:t>
            </a:r>
            <a:r>
              <a:rPr lang="en-US" sz="1200" dirty="0" smtClean="0"/>
              <a:t>, </a:t>
            </a:r>
            <a:r>
              <a:rPr lang="en-US" sz="1200" dirty="0" err="1" smtClean="0"/>
              <a:t>Bedarf</a:t>
            </a:r>
            <a:r>
              <a:rPr lang="en-US" sz="1200" dirty="0" smtClean="0"/>
              <a:t> </a:t>
            </a:r>
            <a:r>
              <a:rPr lang="en-US" sz="1200" dirty="0" err="1" smtClean="0"/>
              <a:t>vorauszusehen</a:t>
            </a:r>
            <a:endParaRPr lang="en-US" sz="1200" dirty="0" smtClean="0"/>
          </a:p>
          <a:p>
            <a:pPr marL="342900" indent="-342900">
              <a:buFont typeface="Calibri" panose="020F0502020204030204" pitchFamily="34" charset="0"/>
              <a:buChar char="–"/>
            </a:pPr>
            <a:r>
              <a:rPr lang="en-US" sz="1200" dirty="0" err="1" smtClean="0"/>
              <a:t>Kommunikationsstärke</a:t>
            </a:r>
            <a:endParaRPr lang="en-US" sz="1200" dirty="0" smtClean="0"/>
          </a:p>
          <a:p>
            <a:pPr marL="342900" indent="-342900">
              <a:buFont typeface="Calibri" panose="020F0502020204030204" pitchFamily="34" charset="0"/>
              <a:buChar char="–"/>
            </a:pPr>
            <a:r>
              <a:rPr lang="en-US" sz="1200" dirty="0" err="1" smtClean="0"/>
              <a:t>Ertragen</a:t>
            </a:r>
            <a:r>
              <a:rPr lang="en-US" sz="1200" dirty="0" smtClean="0"/>
              <a:t> von </a:t>
            </a:r>
            <a:r>
              <a:rPr lang="en-US" sz="1200" dirty="0" err="1" smtClean="0"/>
              <a:t>Kritik</a:t>
            </a:r>
            <a:endParaRPr lang="en-US" sz="1200" dirty="0" smtClean="0"/>
          </a:p>
          <a:p>
            <a:pPr marL="342900" indent="-342900">
              <a:buFont typeface="Calibri" panose="020F0502020204030204" pitchFamily="34" charset="0"/>
              <a:buChar char="–"/>
            </a:pPr>
            <a:r>
              <a:rPr lang="en-US" sz="1200" dirty="0" err="1" smtClean="0"/>
              <a:t>Fähigkeit</a:t>
            </a:r>
            <a:r>
              <a:rPr lang="en-US" sz="1200" dirty="0" smtClean="0"/>
              <a:t>, die </a:t>
            </a:r>
            <a:r>
              <a:rPr lang="en-US" sz="1200" dirty="0" err="1" smtClean="0"/>
              <a:t>Führung</a:t>
            </a:r>
            <a:r>
              <a:rPr lang="en-US" sz="1200" dirty="0" smtClean="0"/>
              <a:t> </a:t>
            </a:r>
            <a:r>
              <a:rPr lang="en-US" sz="1200" dirty="0" err="1" smtClean="0"/>
              <a:t>zu</a:t>
            </a:r>
            <a:r>
              <a:rPr lang="en-US" sz="1200" dirty="0" smtClean="0"/>
              <a:t> </a:t>
            </a:r>
            <a:r>
              <a:rPr lang="en-US" sz="1200" dirty="0" err="1" smtClean="0"/>
              <a:t>übernehmen</a:t>
            </a:r>
            <a:endParaRPr lang="en-US" sz="1200" dirty="0" smtClean="0"/>
          </a:p>
          <a:p>
            <a:pPr marL="342900" indent="-342900">
              <a:buFont typeface="Calibri" panose="020F0502020204030204" pitchFamily="34" charset="0"/>
              <a:buChar char="–"/>
            </a:pPr>
            <a:r>
              <a:rPr lang="en-US" sz="1200" dirty="0" err="1" smtClean="0"/>
              <a:t>Bereitschaft</a:t>
            </a:r>
            <a:r>
              <a:rPr lang="en-US" sz="1200" dirty="0" smtClean="0"/>
              <a:t>, </a:t>
            </a:r>
            <a:r>
              <a:rPr lang="en-US" sz="1200" dirty="0" err="1" smtClean="0"/>
              <a:t>aus</a:t>
            </a:r>
            <a:r>
              <a:rPr lang="en-US" sz="1200" dirty="0" smtClean="0"/>
              <a:t> </a:t>
            </a:r>
            <a:r>
              <a:rPr lang="en-US" sz="1200" dirty="0" err="1" smtClean="0"/>
              <a:t>Fehlern</a:t>
            </a:r>
            <a:r>
              <a:rPr lang="en-US" sz="1200" dirty="0" smtClean="0"/>
              <a:t> </a:t>
            </a:r>
            <a:r>
              <a:rPr lang="en-US" sz="1200" dirty="0" err="1" smtClean="0"/>
              <a:t>zu</a:t>
            </a:r>
            <a:r>
              <a:rPr lang="en-US" sz="1200" dirty="0" smtClean="0"/>
              <a:t> </a:t>
            </a:r>
            <a:r>
              <a:rPr lang="en-US" sz="1200" dirty="0" err="1" smtClean="0"/>
              <a:t>lernen</a:t>
            </a:r>
            <a:endParaRPr lang="en-US" sz="1200" dirty="0" smtClean="0"/>
          </a:p>
          <a:p>
            <a:pPr marL="342900" indent="-342900">
              <a:buFont typeface="Calibri" panose="020F0502020204030204" pitchFamily="34" charset="0"/>
              <a:buChar char="–"/>
            </a:pPr>
            <a:r>
              <a:rPr lang="en-US" sz="1200" dirty="0" err="1" smtClean="0"/>
              <a:t>Selbstbestimmt</a:t>
            </a:r>
            <a:r>
              <a:rPr lang="en-US" sz="1200" dirty="0" smtClean="0"/>
              <a:t> </a:t>
            </a:r>
            <a:r>
              <a:rPr lang="en-US" sz="1200" dirty="0" err="1" smtClean="0"/>
              <a:t>arbeiten</a:t>
            </a:r>
            <a:r>
              <a:rPr lang="en-US" sz="1200" dirty="0" smtClean="0"/>
              <a:t> </a:t>
            </a:r>
            <a:r>
              <a:rPr lang="en-US" sz="1200" dirty="0" err="1" smtClean="0"/>
              <a:t>können</a:t>
            </a:r>
            <a:endParaRPr lang="en-US" sz="1200" dirty="0" smtClean="0"/>
          </a:p>
          <a:p>
            <a:endParaRPr lang="pt-PT" altLang="pt-PT" dirty="0" smtClean="0">
              <a:latin typeface="Tw Cen MT" pitchFamily="34" charset="0"/>
              <a:cs typeface="Arial" panose="020B0604020202020204" pitchFamily="34" charset="0"/>
            </a:endParaRPr>
          </a:p>
          <a:p>
            <a:endParaRPr lang="pt-PT" altLang="pt-PT" dirty="0" smtClean="0">
              <a:latin typeface="Tw Cen MT" pitchFamily="34" charset="0"/>
              <a:cs typeface="Arial" panose="020B0604020202020204" pitchFamily="34" charset="0"/>
            </a:endParaRPr>
          </a:p>
        </p:txBody>
      </p:sp>
      <p:sp>
        <p:nvSpPr>
          <p:cNvPr id="4" name="Dia számának helye 3"/>
          <p:cNvSpPr>
            <a:spLocks noGrp="1"/>
          </p:cNvSpPr>
          <p:nvPr>
            <p:ph type="sldNum" sz="quarter" idx="10"/>
          </p:nvPr>
        </p:nvSpPr>
        <p:spPr/>
        <p:txBody>
          <a:bodyPr/>
          <a:lstStyle/>
          <a:p>
            <a:fld id="{79A472E4-E8CF-4752-8D89-CC6C7CAD9C51}" type="slidenum">
              <a:rPr lang="hu-HU" smtClean="0"/>
              <a:t>5</a:t>
            </a:fld>
            <a:endParaRPr lang="hu-HU"/>
          </a:p>
        </p:txBody>
      </p:sp>
    </p:spTree>
    <p:extLst>
      <p:ext uri="{BB962C8B-B14F-4D97-AF65-F5344CB8AC3E}">
        <p14:creationId xmlns:p14="http://schemas.microsoft.com/office/powerpoint/2010/main" val="86822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de-AT" dirty="0" smtClean="0"/>
              <a:t>Durchhaltevermögen bei Risiken und bei Problemen,</a:t>
            </a:r>
            <a:r>
              <a:rPr lang="de-AT" baseline="0" dirty="0" smtClean="0"/>
              <a:t> die sich entgegenstellen</a:t>
            </a:r>
            <a:endParaRPr lang="de-AT" dirty="0" smtClean="0"/>
          </a:p>
          <a:p>
            <a:pPr lvl="0"/>
            <a:r>
              <a:rPr lang="de-AT" dirty="0" smtClean="0"/>
              <a:t>Der Erfolg einer Innovation hängt von der Fähigkeit ab, ein Netzwerk von Stakeholdern aufzubauen. Dazu gehören:</a:t>
            </a:r>
          </a:p>
          <a:p>
            <a:pPr lvl="0"/>
            <a:r>
              <a:rPr lang="de-AT" dirty="0" smtClean="0"/>
              <a:t>Ein Netzwerk von Unterstützern, die die Idee mitentwickeln</a:t>
            </a:r>
          </a:p>
          <a:p>
            <a:pPr lvl="0"/>
            <a:r>
              <a:rPr lang="de-AT" dirty="0" smtClean="0"/>
              <a:t>Ein Netzwerk von Kunden und Interessenten</a:t>
            </a:r>
          </a:p>
          <a:p>
            <a:pPr lvl="0"/>
            <a:r>
              <a:rPr lang="de-AT" dirty="0" smtClean="0"/>
              <a:t>Ein Netzwerk von Sponsoren, die das Innovationsprojekt mitfinanzieren</a:t>
            </a:r>
          </a:p>
          <a:p>
            <a:pPr lvl="0"/>
            <a:r>
              <a:rPr lang="de-AT" dirty="0" smtClean="0"/>
              <a:t>Netzwerknutzer, die Feedback geben und eine Masse von Interessierten bilden</a:t>
            </a:r>
          </a:p>
          <a:p>
            <a:pPr lvl="0"/>
            <a:r>
              <a:rPr lang="de-AT" dirty="0" smtClean="0"/>
              <a:t>usw.</a:t>
            </a:r>
          </a:p>
          <a:p>
            <a:pPr lvl="0"/>
            <a:r>
              <a:rPr lang="de-AT" dirty="0" smtClean="0"/>
              <a:t>Ein solches Netzwerk kann auf verschiedene Arten aufgebaut werden</a:t>
            </a:r>
          </a:p>
          <a:p>
            <a:pPr lvl="0"/>
            <a:r>
              <a:rPr lang="de-AT" dirty="0" smtClean="0"/>
              <a:t>Soziale Medien (LinkedIn, XING, etc.)</a:t>
            </a:r>
          </a:p>
          <a:p>
            <a:pPr lvl="0"/>
            <a:r>
              <a:rPr lang="de-AT" dirty="0" smtClean="0"/>
              <a:t>Workshops</a:t>
            </a:r>
          </a:p>
          <a:p>
            <a:pPr lvl="0"/>
            <a:r>
              <a:rPr lang="de-AT" dirty="0" smtClean="0"/>
              <a:t>Konferenzen</a:t>
            </a:r>
          </a:p>
          <a:p>
            <a:pPr lvl="0"/>
            <a:r>
              <a:rPr lang="de-AT" dirty="0" smtClean="0"/>
              <a:t>Marketing und Kontaktdatenbanken</a:t>
            </a:r>
          </a:p>
          <a:p>
            <a:pPr lvl="0"/>
            <a:r>
              <a:rPr lang="de-AT" dirty="0" smtClean="0"/>
              <a:t>Kooperationsplattformen im Internet</a:t>
            </a:r>
          </a:p>
          <a:p>
            <a:pPr lvl="0"/>
            <a:r>
              <a:rPr lang="de-AT" dirty="0" smtClean="0"/>
              <a:t>Nutzer und Interessengruppen </a:t>
            </a:r>
          </a:p>
          <a:p>
            <a:pPr lvl="0"/>
            <a:r>
              <a:rPr lang="de-AT" dirty="0" smtClean="0"/>
              <a:t>Intermediäre Agenturen, die Innovationen auf regionaler und EU-Ebene fördern</a:t>
            </a:r>
          </a:p>
          <a:p>
            <a:pPr lvl="0"/>
            <a:r>
              <a:rPr lang="de-AT" dirty="0" smtClean="0"/>
              <a:t>usw.</a:t>
            </a:r>
          </a:p>
          <a:p>
            <a:pPr lvl="0"/>
            <a:r>
              <a:rPr lang="de-AT" dirty="0" smtClean="0"/>
              <a:t> </a:t>
            </a:r>
          </a:p>
        </p:txBody>
      </p:sp>
      <p:sp>
        <p:nvSpPr>
          <p:cNvPr id="4" name="Dia számának helye 3"/>
          <p:cNvSpPr>
            <a:spLocks noGrp="1"/>
          </p:cNvSpPr>
          <p:nvPr>
            <p:ph type="sldNum" sz="quarter" idx="10"/>
          </p:nvPr>
        </p:nvSpPr>
        <p:spPr/>
        <p:txBody>
          <a:bodyPr/>
          <a:lstStyle/>
          <a:p>
            <a:fld id="{79A472E4-E8CF-4752-8D89-CC6C7CAD9C51}" type="slidenum">
              <a:rPr lang="hu-HU" smtClean="0"/>
              <a:t>6</a:t>
            </a:fld>
            <a:endParaRPr lang="hu-HU"/>
          </a:p>
        </p:txBody>
      </p:sp>
    </p:spTree>
    <p:extLst>
      <p:ext uri="{BB962C8B-B14F-4D97-AF65-F5344CB8AC3E}">
        <p14:creationId xmlns:p14="http://schemas.microsoft.com/office/powerpoint/2010/main" val="2992294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altLang="pt-PT" dirty="0" smtClean="0">
                <a:latin typeface="Tw Cen MT" pitchFamily="34" charset="0"/>
                <a:cs typeface="Arial" panose="020B0604020202020204" pitchFamily="34" charset="0"/>
              </a:rPr>
              <a:t>Sie können mehrere Dimensionen definieren und ihnen je nach Ihren Geschäftszielen unterschiedliche Bedeutung zuweisen.</a:t>
            </a:r>
          </a:p>
          <a:p>
            <a:endParaRPr lang="de-AT" altLang="pt-PT" dirty="0" smtClean="0">
              <a:latin typeface="Tw Cen MT" pitchFamily="34" charset="0"/>
              <a:cs typeface="Arial" panose="020B0604020202020204" pitchFamily="34" charset="0"/>
            </a:endParaRPr>
          </a:p>
          <a:p>
            <a:r>
              <a:rPr lang="de-AT" altLang="pt-PT" b="1" dirty="0" smtClean="0">
                <a:latin typeface="Tw Cen MT" pitchFamily="34" charset="0"/>
                <a:cs typeface="Arial" panose="020B0604020202020204" pitchFamily="34" charset="0"/>
              </a:rPr>
              <a:t>Beispiel</a:t>
            </a:r>
            <a:r>
              <a:rPr lang="de-AT" altLang="pt-PT" b="1" dirty="0" smtClean="0">
                <a:latin typeface="Tw Cen MT" pitchFamily="34" charset="0"/>
                <a:cs typeface="Arial" panose="020B0604020202020204" pitchFamily="34" charset="0"/>
              </a:rPr>
              <a:t>:</a:t>
            </a:r>
          </a:p>
          <a:p>
            <a:endParaRPr lang="de-AT" altLang="pt-PT" b="1" dirty="0" smtClean="0">
              <a:latin typeface="Tw Cen MT" pitchFamily="34" charset="0"/>
              <a:cs typeface="Arial" panose="020B0604020202020204" pitchFamily="34" charset="0"/>
            </a:endParaRPr>
          </a:p>
          <a:p>
            <a:r>
              <a:rPr lang="de-AT" altLang="pt-PT" b="0" dirty="0" smtClean="0">
                <a:latin typeface="Tw Cen MT" pitchFamily="34" charset="0"/>
                <a:cs typeface="Arial" panose="020B0604020202020204" pitchFamily="34" charset="0"/>
              </a:rPr>
              <a:t>Die Aufgabe besteht darin, Schülern, Lehrern und Eltern innovative Lernangebote für die Maturavorbereitung in der Schule bereit zu stellen, indem pro Hauptfach (Mathematik, Englisch, Deutsch, Französisch) ein Pool an Beispielen in einem Lernsystem angelegt wird, in dem die Schüler nicht unbedingt zeitgleich mit den Lehrkräften in Kontakt treten, Fragen stellen, ihre Ergebnisse hochladen und mit Beispiellösungen vergleichen können, so dass die Schüler perfekt auf die Reifeprüfung vorbereitet sind.   </a:t>
            </a:r>
          </a:p>
          <a:p>
            <a:endParaRPr lang="de-AT" altLang="pt-PT" b="0" dirty="0" smtClean="0">
              <a:latin typeface="Tw Cen MT" pitchFamily="34" charset="0"/>
              <a:cs typeface="Arial" panose="020B0604020202020204" pitchFamily="34" charset="0"/>
            </a:endParaRPr>
          </a:p>
          <a:p>
            <a:r>
              <a:rPr lang="de-AT" altLang="pt-PT" b="1" dirty="0" smtClean="0">
                <a:latin typeface="Tw Cen MT" pitchFamily="34" charset="0"/>
                <a:cs typeface="Arial" panose="020B0604020202020204" pitchFamily="34" charset="0"/>
              </a:rPr>
              <a:t>Muster:</a:t>
            </a:r>
          </a:p>
          <a:p>
            <a:endParaRPr lang="de-AT" altLang="pt-PT" b="0" dirty="0" smtClean="0">
              <a:latin typeface="Tw Cen MT" pitchFamily="34" charset="0"/>
              <a:cs typeface="Arial" panose="020B0604020202020204" pitchFamily="34" charset="0"/>
            </a:endParaRPr>
          </a:p>
          <a:p>
            <a:r>
              <a:rPr lang="de-AT" altLang="pt-PT" b="0" dirty="0" smtClean="0">
                <a:latin typeface="Tw Cen MT" pitchFamily="34" charset="0"/>
                <a:cs typeface="Arial" panose="020B0604020202020204" pitchFamily="34" charset="0"/>
              </a:rPr>
              <a:t>Die Aufgabe ist es,[Innovation] für[Zielgruppe] durch die Schaffung von[Was wird umgesetzt werden], so dass[Langfristige Auswirkungen].   </a:t>
            </a:r>
          </a:p>
          <a:p>
            <a:endParaRPr lang="de-AT" altLang="pt-PT" b="0" dirty="0" smtClean="0">
              <a:latin typeface="Tw Cen MT" pitchFamily="34" charset="0"/>
              <a:cs typeface="Arial" panose="020B0604020202020204" pitchFamily="34" charset="0"/>
            </a:endParaRPr>
          </a:p>
          <a:p>
            <a:endParaRPr lang="de-AT" altLang="pt-PT" b="0" dirty="0" smtClean="0">
              <a:latin typeface="Tw Cen MT" pitchFamily="34" charset="0"/>
              <a:cs typeface="Arial" panose="020B0604020202020204" pitchFamily="34" charset="0"/>
            </a:endParaRPr>
          </a:p>
          <a:p>
            <a:endParaRPr lang="de-AT" altLang="pt-PT" b="0" dirty="0" smtClean="0">
              <a:latin typeface="Tw Cen MT" pitchFamily="34" charset="0"/>
              <a:cs typeface="Arial" panose="020B0604020202020204" pitchFamily="34" charset="0"/>
            </a:endParaRPr>
          </a:p>
          <a:p>
            <a:endParaRPr lang="de-AT" altLang="pt-PT" b="0" dirty="0" smtClean="0">
              <a:latin typeface="Tw Cen MT" pitchFamily="34" charset="0"/>
              <a:cs typeface="Arial" panose="020B0604020202020204" pitchFamily="34" charset="0"/>
            </a:endParaRPr>
          </a:p>
        </p:txBody>
      </p:sp>
      <p:sp>
        <p:nvSpPr>
          <p:cNvPr id="4" name="Dia számának helye 3"/>
          <p:cNvSpPr>
            <a:spLocks noGrp="1"/>
          </p:cNvSpPr>
          <p:nvPr>
            <p:ph type="sldNum" sz="quarter" idx="10"/>
          </p:nvPr>
        </p:nvSpPr>
        <p:spPr/>
        <p:txBody>
          <a:bodyPr/>
          <a:lstStyle/>
          <a:p>
            <a:fld id="{79A472E4-E8CF-4752-8D89-CC6C7CAD9C51}" type="slidenum">
              <a:rPr lang="hu-HU" smtClean="0"/>
              <a:t>7</a:t>
            </a:fld>
            <a:endParaRPr lang="hu-HU"/>
          </a:p>
        </p:txBody>
      </p:sp>
    </p:spTree>
    <p:extLst>
      <p:ext uri="{BB962C8B-B14F-4D97-AF65-F5344CB8AC3E}">
        <p14:creationId xmlns:p14="http://schemas.microsoft.com/office/powerpoint/2010/main" val="443403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altLang="pt-PT" dirty="0" smtClean="0">
                <a:latin typeface="Tw Cen MT" pitchFamily="34" charset="0"/>
                <a:cs typeface="Arial" panose="020B0604020202020204" pitchFamily="34" charset="0"/>
              </a:rPr>
              <a:t>Sie können mehrere Dimensionen definieren und ihnen je nach Ihren Geschäftszielen unterschiedliche Bedeutung zuweisen.</a:t>
            </a:r>
          </a:p>
          <a:p>
            <a:endParaRPr lang="de-AT" altLang="pt-PT" dirty="0" smtClean="0">
              <a:latin typeface="Tw Cen MT" pitchFamily="34" charset="0"/>
              <a:cs typeface="Arial" panose="020B0604020202020204" pitchFamily="34" charset="0"/>
            </a:endParaRPr>
          </a:p>
          <a:p>
            <a:r>
              <a:rPr lang="de-AT" altLang="pt-PT" dirty="0" smtClean="0">
                <a:latin typeface="Tw Cen MT" pitchFamily="34" charset="0"/>
                <a:cs typeface="Arial" panose="020B0604020202020204" pitchFamily="34" charset="0"/>
              </a:rPr>
              <a:t>Dieses "Rad</a:t>
            </a:r>
            <a:r>
              <a:rPr lang="de-AT" altLang="pt-PT" dirty="0" smtClean="0">
                <a:latin typeface="Tw Cen MT" pitchFamily="34" charset="0"/>
                <a:cs typeface="Arial" panose="020B0604020202020204" pitchFamily="34" charset="0"/>
              </a:rPr>
              <a:t>"-</a:t>
            </a:r>
            <a:r>
              <a:rPr lang="de-AT" altLang="pt-PT" dirty="0" smtClean="0">
                <a:latin typeface="Tw Cen MT" pitchFamily="34" charset="0"/>
                <a:cs typeface="Arial" panose="020B0604020202020204" pitchFamily="34" charset="0"/>
              </a:rPr>
              <a:t>Modell kann Ihnen helfen, nachzudenken, damit sie die Informationen, die Sie zum Aufbau Ihres "ersten" Beteiligten-Netzwerks benötigen, zusammenfassen können. Mit "</a:t>
            </a:r>
            <a:r>
              <a:rPr lang="de-AT" altLang="pt-PT" dirty="0" smtClean="0">
                <a:latin typeface="Tw Cen MT" pitchFamily="34" charset="0"/>
                <a:cs typeface="Arial" panose="020B0604020202020204" pitchFamily="34" charset="0"/>
              </a:rPr>
              <a:t>ersten" </a:t>
            </a:r>
            <a:r>
              <a:rPr lang="de-AT" altLang="pt-PT" dirty="0" smtClean="0">
                <a:latin typeface="Tw Cen MT" pitchFamily="34" charset="0"/>
                <a:cs typeface="Arial" panose="020B0604020202020204" pitchFamily="34" charset="0"/>
              </a:rPr>
              <a:t>meinen wir was am einfachste zu schaffen ist, dasjenige, das Teil Ihrer Lebensgeschichte ist, mit den Institutionen, zu denen Sie gehören und den Kontakten, die Sie bereits haben.</a:t>
            </a:r>
          </a:p>
        </p:txBody>
      </p:sp>
      <p:sp>
        <p:nvSpPr>
          <p:cNvPr id="4" name="Dia számának helye 3"/>
          <p:cNvSpPr>
            <a:spLocks noGrp="1"/>
          </p:cNvSpPr>
          <p:nvPr>
            <p:ph type="sldNum" sz="quarter" idx="10"/>
          </p:nvPr>
        </p:nvSpPr>
        <p:spPr/>
        <p:txBody>
          <a:bodyPr/>
          <a:lstStyle/>
          <a:p>
            <a:fld id="{79A472E4-E8CF-4752-8D89-CC6C7CAD9C51}" type="slidenum">
              <a:rPr lang="hu-HU" smtClean="0"/>
              <a:t>8</a:t>
            </a:fld>
            <a:endParaRPr lang="hu-HU"/>
          </a:p>
        </p:txBody>
      </p:sp>
    </p:spTree>
    <p:extLst>
      <p:ext uri="{BB962C8B-B14F-4D97-AF65-F5344CB8AC3E}">
        <p14:creationId xmlns:p14="http://schemas.microsoft.com/office/powerpoint/2010/main" val="2091495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altLang="pt-PT" dirty="0" smtClean="0">
                <a:latin typeface="Tw Cen MT" pitchFamily="34" charset="0"/>
                <a:cs typeface="Arial" panose="020B0604020202020204" pitchFamily="34" charset="0"/>
              </a:rPr>
              <a:t>Sie können mehrere Dimensionen definieren und ihnen je nach Ihren Geschäftszielen unterschiedliche Bedeutung zuweisen.</a:t>
            </a:r>
          </a:p>
          <a:p>
            <a:endParaRPr lang="de-AT" altLang="pt-PT" dirty="0" smtClean="0">
              <a:latin typeface="Tw Cen MT" pitchFamily="34" charset="0"/>
              <a:cs typeface="Arial" panose="020B0604020202020204" pitchFamily="34" charset="0"/>
            </a:endParaRPr>
          </a:p>
          <a:p>
            <a:r>
              <a:rPr lang="de-AT" altLang="pt-PT" dirty="0" smtClean="0">
                <a:latin typeface="Tw Cen MT" pitchFamily="34" charset="0"/>
                <a:cs typeface="Arial" panose="020B0604020202020204" pitchFamily="34" charset="0"/>
              </a:rPr>
              <a:t>Dieses "Rad" -Modell kann Ihnen helfen, nachzudenken, damit sie die Informationen, die Sie zum Aufbau Ihres "ersten" Beteiligten-Netzwerks benötigen, zusammenfassen können. Mit "</a:t>
            </a:r>
            <a:r>
              <a:rPr lang="de-AT" altLang="pt-PT" dirty="0" smtClean="0">
                <a:latin typeface="Tw Cen MT" pitchFamily="34" charset="0"/>
                <a:cs typeface="Arial" panose="020B0604020202020204" pitchFamily="34" charset="0"/>
              </a:rPr>
              <a:t>ersten" </a:t>
            </a:r>
            <a:r>
              <a:rPr lang="de-AT" altLang="pt-PT" dirty="0" smtClean="0">
                <a:latin typeface="Tw Cen MT" pitchFamily="34" charset="0"/>
                <a:cs typeface="Arial" panose="020B0604020202020204" pitchFamily="34" charset="0"/>
              </a:rPr>
              <a:t>meinen wir was am einfachste zu schaffen ist, dasjenige, das Teil Ihrer Lebensgeschichte ist, mit den Institutionen, zu denen Sie gehören und den Kontakten, die Sie bereits haben.</a:t>
            </a:r>
          </a:p>
        </p:txBody>
      </p:sp>
      <p:sp>
        <p:nvSpPr>
          <p:cNvPr id="4" name="Dia számának helye 3"/>
          <p:cNvSpPr>
            <a:spLocks noGrp="1"/>
          </p:cNvSpPr>
          <p:nvPr>
            <p:ph type="sldNum" sz="quarter" idx="10"/>
          </p:nvPr>
        </p:nvSpPr>
        <p:spPr/>
        <p:txBody>
          <a:bodyPr/>
          <a:lstStyle/>
          <a:p>
            <a:fld id="{79A472E4-E8CF-4752-8D89-CC6C7CAD9C51}" type="slidenum">
              <a:rPr lang="hu-HU" smtClean="0"/>
              <a:t>9</a:t>
            </a:fld>
            <a:endParaRPr lang="hu-HU"/>
          </a:p>
        </p:txBody>
      </p:sp>
    </p:spTree>
    <p:extLst>
      <p:ext uri="{BB962C8B-B14F-4D97-AF65-F5344CB8AC3E}">
        <p14:creationId xmlns:p14="http://schemas.microsoft.com/office/powerpoint/2010/main" val="2493047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
        <p:nvSpPr>
          <p:cNvPr id="7"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U3-E1-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
        <p:nvSpPr>
          <p:cNvPr id="9"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U3-E1-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‹Nr.›</a:t>
            </a:fld>
            <a:endParaRPr lang="en-US" dirty="0"/>
          </a:p>
        </p:txBody>
      </p:sp>
      <p:sp>
        <p:nvSpPr>
          <p:cNvPr id="7"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U3-E1-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U3-E1-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
        <p:nvSpPr>
          <p:cNvPr id="9"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U3-E1-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10/4/2017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
        <p:nvSpPr>
          <p:cNvPr id="11"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U3-E1-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10/4/2017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
        <p:nvSpPr>
          <p:cNvPr id="6"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U3-E1-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10/4/2017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
        <p:nvSpPr>
          <p:cNvPr id="10"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U3-E1-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10/4/2017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10/4/2017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42077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europass.cedefop.europa.eu/"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etwinning.net/hu/pub/index.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5.jpg"/><Relationship Id="rId5" Type="http://schemas.openxmlformats.org/officeDocument/2006/relationships/image" Target="../media/image3.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44" y="527241"/>
            <a:ext cx="3825997" cy="2315326"/>
          </a:xfrm>
          <a:prstGeom prst="rect">
            <a:avLst/>
          </a:prstGeom>
        </p:spPr>
      </p:pic>
      <p:pic>
        <p:nvPicPr>
          <p:cNvPr id="2" name="Kép 1"/>
          <p:cNvPicPr>
            <a:picLocks noChangeAspect="1"/>
          </p:cNvPicPr>
          <p:nvPr/>
        </p:nvPicPr>
        <p:blipFill rotWithShape="1">
          <a:blip r:embed="rId4"/>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5"/>
          <a:stretch>
            <a:fillRect/>
          </a:stretch>
        </p:blipFill>
        <p:spPr>
          <a:xfrm>
            <a:off x="-1" y="5874129"/>
            <a:ext cx="9044247" cy="983871"/>
          </a:xfrm>
          <a:prstGeom prst="rect">
            <a:avLst/>
          </a:prstGeom>
        </p:spPr>
      </p:pic>
      <p:sp>
        <p:nvSpPr>
          <p:cNvPr id="9" name="Téglalap 8"/>
          <p:cNvSpPr/>
          <p:nvPr/>
        </p:nvSpPr>
        <p:spPr>
          <a:xfrm>
            <a:off x="5087155" y="1084739"/>
            <a:ext cx="6709893" cy="1200329"/>
          </a:xfrm>
          <a:prstGeom prst="rect">
            <a:avLst/>
          </a:prstGeom>
        </p:spPr>
        <p:txBody>
          <a:bodyPr wrap="square">
            <a:spAutoFit/>
          </a:bodyPr>
          <a:lstStyle/>
          <a:p>
            <a:r>
              <a:rPr lang="en-US" sz="2400" dirty="0">
                <a:solidFill>
                  <a:schemeClr val="tx1">
                    <a:lumMod val="50000"/>
                    <a:lumOff val="50000"/>
                  </a:schemeClr>
                </a:solidFill>
              </a:rPr>
              <a:t>LET’S BE INNOVATIVE!  </a:t>
            </a:r>
            <a:r>
              <a:rPr lang="en-US" sz="2400" dirty="0" err="1">
                <a:solidFill>
                  <a:schemeClr val="tx1">
                    <a:lumMod val="50000"/>
                    <a:lumOff val="50000"/>
                  </a:schemeClr>
                </a:solidFill>
              </a:rPr>
              <a:t>Wir</a:t>
            </a:r>
            <a:r>
              <a:rPr lang="en-US" sz="2400" dirty="0">
                <a:solidFill>
                  <a:schemeClr val="tx1">
                    <a:lumMod val="50000"/>
                    <a:lumOff val="50000"/>
                  </a:schemeClr>
                </a:solidFill>
              </a:rPr>
              <a:t> </a:t>
            </a:r>
            <a:r>
              <a:rPr lang="en-US" sz="2400" dirty="0" err="1">
                <a:solidFill>
                  <a:schemeClr val="tx1">
                    <a:lumMod val="50000"/>
                    <a:lumOff val="50000"/>
                  </a:schemeClr>
                </a:solidFill>
              </a:rPr>
              <a:t>wollen</a:t>
            </a:r>
            <a:r>
              <a:rPr lang="en-US" sz="2400" dirty="0">
                <a:solidFill>
                  <a:schemeClr val="tx1">
                    <a:lumMod val="50000"/>
                    <a:lumOff val="50000"/>
                  </a:schemeClr>
                </a:solidFill>
              </a:rPr>
              <a:t> </a:t>
            </a:r>
            <a:r>
              <a:rPr lang="en-US" sz="2400" dirty="0" err="1">
                <a:solidFill>
                  <a:schemeClr val="tx1">
                    <a:lumMod val="50000"/>
                    <a:lumOff val="50000"/>
                  </a:schemeClr>
                </a:solidFill>
              </a:rPr>
              <a:t>innovativ</a:t>
            </a:r>
            <a:r>
              <a:rPr lang="en-US" sz="2400" dirty="0">
                <a:solidFill>
                  <a:schemeClr val="tx1">
                    <a:lumMod val="50000"/>
                    <a:lumOff val="50000"/>
                  </a:schemeClr>
                </a:solidFill>
              </a:rPr>
              <a:t> sein!</a:t>
            </a:r>
            <a:endParaRPr lang="hu-HU" sz="2400" dirty="0">
              <a:solidFill>
                <a:schemeClr val="tx1">
                  <a:lumMod val="50000"/>
                  <a:lumOff val="50000"/>
                </a:schemeClr>
              </a:solidFill>
            </a:endParaRPr>
          </a:p>
          <a:p>
            <a:r>
              <a:rPr lang="en-US" sz="2400" dirty="0" err="1">
                <a:solidFill>
                  <a:schemeClr val="tx1">
                    <a:lumMod val="50000"/>
                    <a:lumOff val="50000"/>
                  </a:schemeClr>
                </a:solidFill>
              </a:rPr>
              <a:t>Förderung</a:t>
            </a:r>
            <a:r>
              <a:rPr lang="en-US" sz="2400" dirty="0">
                <a:solidFill>
                  <a:schemeClr val="tx1">
                    <a:lumMod val="50000"/>
                    <a:lumOff val="50000"/>
                  </a:schemeClr>
                </a:solidFill>
              </a:rPr>
              <a:t> von </a:t>
            </a:r>
            <a:r>
              <a:rPr lang="en-US" sz="2400" dirty="0" err="1">
                <a:solidFill>
                  <a:schemeClr val="tx1">
                    <a:lumMod val="50000"/>
                    <a:lumOff val="50000"/>
                  </a:schemeClr>
                </a:solidFill>
              </a:rPr>
              <a:t>Kreativität</a:t>
            </a:r>
            <a:r>
              <a:rPr lang="en-US" sz="2400" dirty="0">
                <a:solidFill>
                  <a:schemeClr val="tx1">
                    <a:lumMod val="50000"/>
                    <a:lumOff val="50000"/>
                  </a:schemeClr>
                </a:solidFill>
              </a:rPr>
              <a:t> und </a:t>
            </a:r>
            <a:r>
              <a:rPr lang="en-US" sz="2400" dirty="0" err="1">
                <a:solidFill>
                  <a:schemeClr val="tx1">
                    <a:lumMod val="50000"/>
                    <a:lumOff val="50000"/>
                  </a:schemeClr>
                </a:solidFill>
              </a:rPr>
              <a:t>Unternehmergeist</a:t>
            </a:r>
            <a:r>
              <a:rPr lang="en-US" sz="2400" dirty="0">
                <a:solidFill>
                  <a:schemeClr val="tx1">
                    <a:lumMod val="50000"/>
                    <a:lumOff val="50000"/>
                  </a:schemeClr>
                </a:solidFill>
              </a:rPr>
              <a:t> </a:t>
            </a:r>
            <a:r>
              <a:rPr lang="en-US" sz="2400" dirty="0" err="1">
                <a:solidFill>
                  <a:schemeClr val="tx1">
                    <a:lumMod val="50000"/>
                    <a:lumOff val="50000"/>
                  </a:schemeClr>
                </a:solidFill>
              </a:rPr>
              <a:t>für</a:t>
            </a:r>
            <a:r>
              <a:rPr lang="en-US" sz="2400" dirty="0">
                <a:solidFill>
                  <a:schemeClr val="tx1">
                    <a:lumMod val="50000"/>
                    <a:lumOff val="50000"/>
                  </a:schemeClr>
                </a:solidFill>
              </a:rPr>
              <a:t> Lehrer/</a:t>
            </a:r>
            <a:r>
              <a:rPr lang="en-US" sz="2400" dirty="0" err="1">
                <a:solidFill>
                  <a:schemeClr val="tx1">
                    <a:lumMod val="50000"/>
                    <a:lumOff val="50000"/>
                  </a:schemeClr>
                </a:solidFill>
              </a:rPr>
              <a:t>innen</a:t>
            </a:r>
            <a:r>
              <a:rPr lang="en-US" sz="2400" dirty="0">
                <a:solidFill>
                  <a:schemeClr val="tx1">
                    <a:lumMod val="50000"/>
                    <a:lumOff val="50000"/>
                  </a:schemeClr>
                </a:solidFill>
              </a:rPr>
              <a:t> und </a:t>
            </a:r>
            <a:r>
              <a:rPr lang="en-US" sz="2400" dirty="0" err="1">
                <a:solidFill>
                  <a:schemeClr val="tx1">
                    <a:lumMod val="50000"/>
                    <a:lumOff val="50000"/>
                  </a:schemeClr>
                </a:solidFill>
              </a:rPr>
              <a:t>Schüler</a:t>
            </a:r>
            <a:r>
              <a:rPr lang="en-US" sz="2400" dirty="0">
                <a:solidFill>
                  <a:schemeClr val="tx1">
                    <a:lumMod val="50000"/>
                    <a:lumOff val="50000"/>
                  </a:schemeClr>
                </a:solidFill>
              </a:rPr>
              <a:t>/</a:t>
            </a:r>
            <a:r>
              <a:rPr lang="en-US" sz="2400" dirty="0" err="1">
                <a:solidFill>
                  <a:schemeClr val="tx1">
                    <a:lumMod val="50000"/>
                    <a:lumOff val="50000"/>
                  </a:schemeClr>
                </a:solidFill>
              </a:rPr>
              <a:t>innen</a:t>
            </a:r>
            <a:r>
              <a:rPr lang="en-US" sz="2400" dirty="0">
                <a:solidFill>
                  <a:schemeClr val="tx1">
                    <a:lumMod val="50000"/>
                    <a:lumOff val="50000"/>
                  </a:schemeClr>
                </a:solidFill>
              </a:rPr>
              <a:t> der </a:t>
            </a:r>
            <a:r>
              <a:rPr lang="en-US" sz="2400">
                <a:solidFill>
                  <a:schemeClr val="tx1">
                    <a:lumMod val="50000"/>
                    <a:lumOff val="50000"/>
                  </a:schemeClr>
                </a:solidFill>
              </a:rPr>
              <a:t>Sekundarstufe</a:t>
            </a:r>
            <a:endParaRPr lang="hu-HU" sz="2400" dirty="0">
              <a:solidFill>
                <a:schemeClr val="tx1">
                  <a:lumMod val="50000"/>
                  <a:lumOff val="50000"/>
                </a:schemeClr>
              </a:solidFill>
            </a:endParaRPr>
          </a:p>
        </p:txBody>
      </p:sp>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dirty="0"/>
              <a:t>Unit </a:t>
            </a:r>
            <a:r>
              <a:rPr lang="hu-HU" dirty="0"/>
              <a:t>„</a:t>
            </a:r>
            <a:r>
              <a:rPr lang="hu-HU" dirty="0" smtClean="0"/>
              <a:t>U</a:t>
            </a:r>
            <a:r>
              <a:rPr lang="de-AT" dirty="0"/>
              <a:t>3</a:t>
            </a:r>
            <a:r>
              <a:rPr lang="hu-HU" dirty="0" smtClean="0"/>
              <a:t>”</a:t>
            </a:r>
            <a:r>
              <a:rPr lang="en-US" dirty="0"/>
              <a:t>: </a:t>
            </a:r>
            <a:r>
              <a:rPr lang="en-US" dirty="0" smtClean="0"/>
              <a:t>Innovation </a:t>
            </a:r>
            <a:r>
              <a:rPr lang="en-US" dirty="0" err="1" smtClean="0"/>
              <a:t>funktionieren</a:t>
            </a:r>
            <a:r>
              <a:rPr lang="en-US" dirty="0" smtClean="0"/>
              <a:t> </a:t>
            </a:r>
            <a:r>
              <a:rPr lang="en-US" dirty="0" err="1" smtClean="0"/>
              <a:t>lassen</a:t>
            </a:r>
            <a:r>
              <a:rPr lang="en-US" dirty="0" smtClean="0"/>
              <a:t> </a:t>
            </a:r>
            <a:endParaRPr lang="en-US" dirty="0"/>
          </a:p>
        </p:txBody>
      </p:sp>
      <p:sp>
        <p:nvSpPr>
          <p:cNvPr id="11" name="Text Placeholder 2"/>
          <p:cNvSpPr txBox="1">
            <a:spLocks/>
          </p:cNvSpPr>
          <p:nvPr/>
        </p:nvSpPr>
        <p:spPr>
          <a:xfrm>
            <a:off x="1198288" y="4486022"/>
            <a:ext cx="10058400" cy="11430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err="1" smtClean="0"/>
              <a:t>Lernelement</a:t>
            </a:r>
            <a:r>
              <a:rPr lang="en-US" dirty="0" smtClean="0"/>
              <a:t> “E</a:t>
            </a:r>
            <a:r>
              <a:rPr lang="de-AT" dirty="0" smtClean="0"/>
              <a:t>1</a:t>
            </a:r>
            <a:r>
              <a:rPr lang="hu-HU" dirty="0" smtClean="0"/>
              <a:t>”</a:t>
            </a:r>
            <a:r>
              <a:rPr lang="en-US" dirty="0"/>
              <a:t>:</a:t>
            </a:r>
            <a:r>
              <a:rPr lang="hu-HU" dirty="0"/>
              <a:t> </a:t>
            </a:r>
            <a:r>
              <a:rPr lang="de-AT" dirty="0" smtClean="0"/>
              <a:t>Anleitung Zur Leitung eines Innovationsprojekts</a:t>
            </a:r>
          </a:p>
          <a:p>
            <a:r>
              <a:rPr lang="de-AT" sz="2000" dirty="0" smtClean="0"/>
              <a:t>Verfasser:  Richard Messnarz </a:t>
            </a:r>
            <a:r>
              <a:rPr lang="hu-HU" sz="2000" dirty="0" smtClean="0"/>
              <a:t>(</a:t>
            </a:r>
            <a:r>
              <a:rPr lang="de-AT" sz="2000" dirty="0" smtClean="0"/>
              <a:t>ISCN</a:t>
            </a:r>
            <a:r>
              <a:rPr lang="hu-HU" sz="2000" dirty="0" smtClean="0"/>
              <a:t>)</a:t>
            </a:r>
            <a:endParaRPr lang="en-US" sz="2000" dirty="0"/>
          </a:p>
        </p:txBody>
      </p:sp>
    </p:spTree>
    <p:extLst>
      <p:ext uri="{BB962C8B-B14F-4D97-AF65-F5344CB8AC3E}">
        <p14:creationId xmlns:p14="http://schemas.microsoft.com/office/powerpoint/2010/main" val="28462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27742" y="386570"/>
            <a:ext cx="10663380" cy="2000548"/>
          </a:xfrm>
          <a:prstGeom prst="rect">
            <a:avLst/>
          </a:prstGeom>
          <a:noFill/>
        </p:spPr>
        <p:txBody>
          <a:bodyPr wrap="square" rtlCol="0">
            <a:spAutoFit/>
          </a:bodyPr>
          <a:lstStyle/>
          <a:p>
            <a:r>
              <a:rPr lang="en-GB" sz="2400" dirty="0" err="1" smtClean="0"/>
              <a:t>Businessplan</a:t>
            </a:r>
            <a:endParaRPr lang="en-GB" sz="2400" dirty="0" smtClean="0"/>
          </a:p>
          <a:p>
            <a:endParaRPr lang="en-GB" sz="2000" dirty="0" smtClean="0"/>
          </a:p>
          <a:p>
            <a:pPr marL="342900" indent="-342900">
              <a:buFont typeface="Calibri" panose="020F0502020204030204" pitchFamily="34" charset="0"/>
              <a:buChar char="–"/>
            </a:pPr>
            <a:r>
              <a:rPr lang="en-GB" sz="2000" dirty="0" smtClean="0"/>
              <a:t>Was </a:t>
            </a:r>
            <a:r>
              <a:rPr lang="en-GB" sz="2000" dirty="0" err="1" smtClean="0"/>
              <a:t>sind</a:t>
            </a:r>
            <a:r>
              <a:rPr lang="en-GB" sz="2000" dirty="0" smtClean="0"/>
              <a:t> die </a:t>
            </a:r>
            <a:r>
              <a:rPr lang="en-GB" sz="2000" dirty="0" err="1" smtClean="0"/>
              <a:t>Geschäftsfelder</a:t>
            </a:r>
            <a:r>
              <a:rPr lang="en-GB" sz="2000" dirty="0" smtClean="0"/>
              <a:t>?</a:t>
            </a:r>
          </a:p>
          <a:p>
            <a:pPr marL="342900" indent="-342900">
              <a:buFont typeface="Calibri" panose="020F0502020204030204" pitchFamily="34" charset="0"/>
              <a:buChar char="–"/>
            </a:pPr>
            <a:r>
              <a:rPr lang="en-GB" sz="2000" dirty="0" err="1" smtClean="0"/>
              <a:t>Vielleicht</a:t>
            </a:r>
            <a:r>
              <a:rPr lang="en-GB" sz="2000" dirty="0" smtClean="0"/>
              <a:t> </a:t>
            </a:r>
            <a:r>
              <a:rPr lang="en-GB" sz="2000" dirty="0" err="1" smtClean="0"/>
              <a:t>lässt</a:t>
            </a:r>
            <a:r>
              <a:rPr lang="en-GB" sz="2000" dirty="0" smtClean="0"/>
              <a:t> </a:t>
            </a:r>
            <a:r>
              <a:rPr lang="en-GB" sz="2000" dirty="0" err="1" smtClean="0"/>
              <a:t>sich</a:t>
            </a:r>
            <a:r>
              <a:rPr lang="en-GB" sz="2000" dirty="0" smtClean="0"/>
              <a:t> </a:t>
            </a:r>
            <a:r>
              <a:rPr lang="en-GB" sz="2000" dirty="0" err="1" smtClean="0"/>
              <a:t>eine</a:t>
            </a:r>
            <a:r>
              <a:rPr lang="en-GB" sz="2000" dirty="0" smtClean="0"/>
              <a:t> </a:t>
            </a:r>
            <a:r>
              <a:rPr lang="en-GB" sz="2000" dirty="0" err="1" smtClean="0"/>
              <a:t>Detailanalyse</a:t>
            </a:r>
            <a:r>
              <a:rPr lang="en-GB" sz="2000" dirty="0" smtClean="0"/>
              <a:t> pro </a:t>
            </a:r>
            <a:r>
              <a:rPr lang="en-GB" sz="2000" dirty="0" err="1" smtClean="0"/>
              <a:t>Geschäftsfeld</a:t>
            </a:r>
            <a:r>
              <a:rPr lang="en-GB" sz="2000" dirty="0" smtClean="0"/>
              <a:t> </a:t>
            </a:r>
            <a:r>
              <a:rPr lang="en-GB" sz="2000" dirty="0" err="1" smtClean="0"/>
              <a:t>erstellen</a:t>
            </a:r>
            <a:r>
              <a:rPr lang="en-GB" sz="2000" dirty="0" smtClean="0"/>
              <a:t>?  </a:t>
            </a:r>
          </a:p>
          <a:p>
            <a:pPr marL="342900" indent="-342900">
              <a:buFont typeface="Calibri" panose="020F0502020204030204" pitchFamily="34" charset="0"/>
              <a:buChar char="–"/>
            </a:pPr>
            <a:r>
              <a:rPr lang="en-GB" sz="2000" dirty="0" smtClean="0"/>
              <a:t>Was </a:t>
            </a:r>
            <a:r>
              <a:rPr lang="en-GB" sz="2000" dirty="0" err="1" smtClean="0"/>
              <a:t>soll</a:t>
            </a:r>
            <a:r>
              <a:rPr lang="en-GB" sz="2000" dirty="0" smtClean="0"/>
              <a:t> in den </a:t>
            </a:r>
            <a:r>
              <a:rPr lang="en-GB" sz="2000" dirty="0" err="1" smtClean="0"/>
              <a:t>kommenden</a:t>
            </a:r>
            <a:r>
              <a:rPr lang="en-GB" sz="2000" dirty="0" smtClean="0"/>
              <a:t> </a:t>
            </a:r>
            <a:r>
              <a:rPr lang="en-GB" sz="2000" dirty="0" err="1" smtClean="0"/>
              <a:t>drei</a:t>
            </a:r>
            <a:r>
              <a:rPr lang="en-GB" sz="2000" dirty="0" smtClean="0"/>
              <a:t> </a:t>
            </a:r>
            <a:r>
              <a:rPr lang="en-GB" sz="2000" dirty="0" err="1" smtClean="0"/>
              <a:t>Jahren</a:t>
            </a:r>
            <a:r>
              <a:rPr lang="en-GB" sz="2000" dirty="0" smtClean="0"/>
              <a:t> </a:t>
            </a:r>
            <a:r>
              <a:rPr lang="en-GB" sz="2000" dirty="0" err="1" smtClean="0"/>
              <a:t>erreicht</a:t>
            </a:r>
            <a:r>
              <a:rPr lang="en-GB" sz="2000" dirty="0" smtClean="0"/>
              <a:t> </a:t>
            </a:r>
            <a:r>
              <a:rPr lang="en-GB" sz="2000" dirty="0" err="1" smtClean="0"/>
              <a:t>werden</a:t>
            </a:r>
            <a:r>
              <a:rPr lang="en-GB" sz="2000" dirty="0" smtClean="0"/>
              <a:t>?</a:t>
            </a:r>
          </a:p>
          <a:p>
            <a:pPr marL="342900" indent="-342900">
              <a:buFont typeface="Calibri" panose="020F0502020204030204" pitchFamily="34" charset="0"/>
              <a:buChar char="–"/>
            </a:pPr>
            <a:r>
              <a:rPr lang="en-GB" sz="2000" dirty="0" err="1" smtClean="0"/>
              <a:t>Aufteilung</a:t>
            </a:r>
            <a:r>
              <a:rPr lang="en-GB" sz="2000" dirty="0" smtClean="0"/>
              <a:t> </a:t>
            </a:r>
            <a:r>
              <a:rPr lang="en-GB" sz="2000" dirty="0" err="1" smtClean="0"/>
              <a:t>Kosten</a:t>
            </a:r>
            <a:r>
              <a:rPr lang="en-GB" sz="2000" dirty="0" smtClean="0"/>
              <a:t>/</a:t>
            </a:r>
            <a:r>
              <a:rPr lang="en-GB" sz="2000" dirty="0" err="1" smtClean="0"/>
              <a:t>Risiken</a:t>
            </a:r>
            <a:r>
              <a:rPr lang="en-GB" sz="2000" dirty="0" smtClean="0"/>
              <a:t>/</a:t>
            </a:r>
            <a:r>
              <a:rPr lang="en-GB" sz="2000" dirty="0" err="1" smtClean="0"/>
              <a:t>Rechte</a:t>
            </a:r>
            <a:r>
              <a:rPr lang="en-GB" sz="2000" dirty="0" smtClean="0"/>
              <a:t>/</a:t>
            </a:r>
            <a:r>
              <a:rPr lang="en-GB" sz="2000" dirty="0" err="1" smtClean="0"/>
              <a:t>Einkommen</a:t>
            </a:r>
            <a:r>
              <a:rPr lang="en-GB" sz="2000" dirty="0" smtClean="0"/>
              <a:t>?</a:t>
            </a:r>
            <a:endParaRPr lang="en-GB" sz="2000" dirty="0"/>
          </a:p>
        </p:txBody>
      </p:sp>
      <p:sp>
        <p:nvSpPr>
          <p:cNvPr id="9" name="Szövegdoboz 3"/>
          <p:cNvSpPr txBox="1"/>
          <p:nvPr/>
        </p:nvSpPr>
        <p:spPr>
          <a:xfrm>
            <a:off x="627742" y="2806076"/>
            <a:ext cx="5716157" cy="3600986"/>
          </a:xfrm>
          <a:prstGeom prst="rect">
            <a:avLst/>
          </a:prstGeom>
          <a:noFill/>
        </p:spPr>
        <p:txBody>
          <a:bodyPr wrap="square" rtlCol="0">
            <a:spAutoFit/>
          </a:bodyPr>
          <a:lstStyle/>
          <a:p>
            <a:r>
              <a:rPr lang="en-GB" sz="2400" dirty="0" err="1" smtClean="0"/>
              <a:t>Verwendung</a:t>
            </a:r>
            <a:r>
              <a:rPr lang="en-GB" sz="2400" dirty="0" smtClean="0"/>
              <a:t> </a:t>
            </a:r>
            <a:r>
              <a:rPr lang="en-GB" sz="2400" dirty="0" err="1" smtClean="0"/>
              <a:t>einer</a:t>
            </a:r>
            <a:r>
              <a:rPr lang="en-GB" sz="2400" dirty="0" smtClean="0"/>
              <a:t> </a:t>
            </a:r>
            <a:r>
              <a:rPr lang="en-GB" sz="2400" dirty="0" err="1" smtClean="0"/>
              <a:t>Geschäftsnetzwerkstrategie</a:t>
            </a:r>
            <a:endParaRPr lang="en-GB" sz="2400" dirty="0" smtClean="0"/>
          </a:p>
          <a:p>
            <a:r>
              <a:rPr lang="en-GB" sz="2000" dirty="0" err="1" smtClean="0"/>
              <a:t>Jeder</a:t>
            </a:r>
            <a:r>
              <a:rPr lang="en-GB" sz="2000" dirty="0" smtClean="0"/>
              <a:t> </a:t>
            </a:r>
            <a:r>
              <a:rPr lang="en-GB" sz="2000" dirty="0" err="1" smtClean="0"/>
              <a:t>Beteiligte</a:t>
            </a:r>
            <a:r>
              <a:rPr lang="en-GB" sz="2000" dirty="0" smtClean="0"/>
              <a:t> / Kunde muss </a:t>
            </a:r>
            <a:r>
              <a:rPr lang="en-GB" sz="2000" dirty="0" err="1" smtClean="0"/>
              <a:t>analysiert</a:t>
            </a:r>
            <a:r>
              <a:rPr lang="en-GB" sz="2000" dirty="0" smtClean="0"/>
              <a:t> </a:t>
            </a:r>
            <a:r>
              <a:rPr lang="en-GB" sz="2000" dirty="0" err="1" smtClean="0"/>
              <a:t>werden</a:t>
            </a:r>
            <a:r>
              <a:rPr lang="en-GB" sz="2000" dirty="0" smtClean="0"/>
              <a:t>: </a:t>
            </a:r>
          </a:p>
          <a:p>
            <a:pPr marL="342900" indent="-342900">
              <a:buFont typeface="Calibri" panose="020F0502020204030204" pitchFamily="34" charset="0"/>
              <a:buChar char="–"/>
            </a:pPr>
            <a:r>
              <a:rPr lang="en-GB" sz="2000" dirty="0" err="1" smtClean="0"/>
              <a:t>Anzahl</a:t>
            </a:r>
            <a:r>
              <a:rPr lang="en-GB" sz="2000" dirty="0" smtClean="0"/>
              <a:t> der </a:t>
            </a:r>
            <a:r>
              <a:rPr lang="en-GB" sz="2000" dirty="0" err="1" smtClean="0"/>
              <a:t>Beteiligten</a:t>
            </a:r>
            <a:r>
              <a:rPr lang="en-GB" sz="2000" dirty="0"/>
              <a:t> </a:t>
            </a:r>
            <a:endParaRPr lang="en-GB" sz="2000" dirty="0" smtClean="0"/>
          </a:p>
          <a:p>
            <a:pPr marL="342900" indent="-342900">
              <a:buFont typeface="Calibri" panose="020F0502020204030204" pitchFamily="34" charset="0"/>
              <a:buChar char="–"/>
            </a:pPr>
            <a:r>
              <a:rPr lang="en-GB" sz="2000" dirty="0" err="1" smtClean="0"/>
              <a:t>Anzahl</a:t>
            </a:r>
            <a:r>
              <a:rPr lang="en-GB" sz="2000" dirty="0" smtClean="0"/>
              <a:t> der </a:t>
            </a:r>
            <a:r>
              <a:rPr lang="en-GB" sz="2000" dirty="0" err="1" smtClean="0"/>
              <a:t>potenziellen</a:t>
            </a:r>
            <a:r>
              <a:rPr lang="en-GB" sz="2000" dirty="0" smtClean="0"/>
              <a:t> </a:t>
            </a:r>
            <a:r>
              <a:rPr lang="en-GB" sz="2000" dirty="0" err="1" smtClean="0"/>
              <a:t>Verkäufe</a:t>
            </a:r>
            <a:r>
              <a:rPr lang="en-GB" sz="2000" dirty="0" smtClean="0"/>
              <a:t> </a:t>
            </a:r>
          </a:p>
          <a:p>
            <a:pPr marL="342900" indent="-342900">
              <a:buFont typeface="Calibri" panose="020F0502020204030204" pitchFamily="34" charset="0"/>
              <a:buChar char="–"/>
            </a:pPr>
            <a:r>
              <a:rPr lang="en-GB" sz="2000" dirty="0" err="1" smtClean="0"/>
              <a:t>Fixkosten</a:t>
            </a:r>
            <a:endParaRPr lang="en-GB" sz="2000" dirty="0" smtClean="0"/>
          </a:p>
          <a:p>
            <a:pPr marL="342900" indent="-342900">
              <a:buFont typeface="Calibri" panose="020F0502020204030204" pitchFamily="34" charset="0"/>
              <a:buChar char="–"/>
            </a:pPr>
            <a:r>
              <a:rPr lang="en-GB" sz="2000" dirty="0" smtClean="0"/>
              <a:t>Variable </a:t>
            </a:r>
            <a:r>
              <a:rPr lang="en-GB" sz="2000" dirty="0" err="1" smtClean="0"/>
              <a:t>Kosten</a:t>
            </a:r>
            <a:endParaRPr lang="en-GB" sz="2000" dirty="0" smtClean="0"/>
          </a:p>
          <a:p>
            <a:pPr marL="342900" indent="-342900">
              <a:buFont typeface="Calibri" panose="020F0502020204030204" pitchFamily="34" charset="0"/>
              <a:buChar char="–"/>
            </a:pPr>
            <a:r>
              <a:rPr lang="en-GB" sz="2000" dirty="0" err="1" smtClean="0"/>
              <a:t>Einkommen</a:t>
            </a:r>
            <a:endParaRPr lang="en-GB" sz="2000" dirty="0" smtClean="0"/>
          </a:p>
          <a:p>
            <a:pPr marL="342900" indent="-342900">
              <a:buFont typeface="Calibri" panose="020F0502020204030204" pitchFamily="34" charset="0"/>
              <a:buChar char="–"/>
            </a:pPr>
            <a:r>
              <a:rPr lang="en-GB" sz="2000" dirty="0" smtClean="0"/>
              <a:t>Profit = </a:t>
            </a:r>
            <a:r>
              <a:rPr lang="en-GB" sz="2000" dirty="0" err="1" smtClean="0"/>
              <a:t>Einkommen</a:t>
            </a:r>
            <a:r>
              <a:rPr lang="en-GB" sz="2000" dirty="0" smtClean="0"/>
              <a:t> – (</a:t>
            </a:r>
            <a:r>
              <a:rPr lang="en-GB" sz="2000" dirty="0" err="1" smtClean="0"/>
              <a:t>Fixkosten</a:t>
            </a:r>
            <a:r>
              <a:rPr lang="en-GB" sz="2000" dirty="0" smtClean="0"/>
              <a:t> plus variable </a:t>
            </a:r>
            <a:r>
              <a:rPr lang="en-GB" sz="2000" dirty="0" err="1" smtClean="0"/>
              <a:t>Kosten</a:t>
            </a:r>
            <a:r>
              <a:rPr lang="en-GB" sz="2000" dirty="0" smtClean="0"/>
              <a:t>)</a:t>
            </a:r>
          </a:p>
          <a:p>
            <a:pPr marL="342900" indent="-342900">
              <a:buFont typeface="Calibri" panose="020F0502020204030204" pitchFamily="34" charset="0"/>
              <a:buChar char="–"/>
            </a:pPr>
            <a:r>
              <a:rPr lang="en-GB" sz="2000" dirty="0" err="1" smtClean="0"/>
              <a:t>Sponsoren</a:t>
            </a:r>
            <a:r>
              <a:rPr lang="en-GB" sz="2000" dirty="0" smtClean="0"/>
              <a:t> / </a:t>
            </a:r>
            <a:r>
              <a:rPr lang="en-GB" sz="2000" dirty="0" err="1" smtClean="0"/>
              <a:t>Investoren</a:t>
            </a:r>
            <a:endParaRPr lang="en-GB" sz="2000" dirty="0"/>
          </a:p>
        </p:txBody>
      </p:sp>
      <p:pic>
        <p:nvPicPr>
          <p:cNvPr id="3" name="Grafik 2"/>
          <p:cNvPicPr>
            <a:picLocks noChangeAspect="1"/>
          </p:cNvPicPr>
          <p:nvPr/>
        </p:nvPicPr>
        <p:blipFill>
          <a:blip r:embed="rId4"/>
          <a:stretch>
            <a:fillRect/>
          </a:stretch>
        </p:blipFill>
        <p:spPr>
          <a:xfrm>
            <a:off x="7290315" y="3305907"/>
            <a:ext cx="3852328" cy="2262622"/>
          </a:xfrm>
          <a:prstGeom prst="rect">
            <a:avLst/>
          </a:prstGeom>
        </p:spPr>
      </p:pic>
      <p:sp>
        <p:nvSpPr>
          <p:cNvPr id="5" name="Ellipse 4"/>
          <p:cNvSpPr/>
          <p:nvPr/>
        </p:nvSpPr>
        <p:spPr>
          <a:xfrm rot="19342971">
            <a:off x="8839245" y="3675974"/>
            <a:ext cx="2250831" cy="334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Textfeld 5"/>
          <p:cNvSpPr txBox="1"/>
          <p:nvPr/>
        </p:nvSpPr>
        <p:spPr>
          <a:xfrm>
            <a:off x="9964660" y="2795506"/>
            <a:ext cx="1454629" cy="369332"/>
          </a:xfrm>
          <a:prstGeom prst="rect">
            <a:avLst/>
          </a:prstGeom>
          <a:noFill/>
        </p:spPr>
        <p:txBody>
          <a:bodyPr wrap="none" rtlCol="0">
            <a:spAutoFit/>
          </a:bodyPr>
          <a:lstStyle/>
          <a:p>
            <a:r>
              <a:rPr lang="en-GB" dirty="0" err="1" smtClean="0"/>
              <a:t>Geschäftsfeld</a:t>
            </a:r>
            <a:endParaRPr lang="en-GB" dirty="0"/>
          </a:p>
        </p:txBody>
      </p:sp>
    </p:spTree>
    <p:extLst>
      <p:ext uri="{BB962C8B-B14F-4D97-AF65-F5344CB8AC3E}">
        <p14:creationId xmlns:p14="http://schemas.microsoft.com/office/powerpoint/2010/main" val="3640676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27742" y="386570"/>
            <a:ext cx="10663380" cy="2000548"/>
          </a:xfrm>
          <a:prstGeom prst="rect">
            <a:avLst/>
          </a:prstGeom>
          <a:noFill/>
        </p:spPr>
        <p:txBody>
          <a:bodyPr wrap="square" rtlCol="0">
            <a:spAutoFit/>
          </a:bodyPr>
          <a:lstStyle/>
          <a:p>
            <a:r>
              <a:rPr lang="en-GB" sz="2400" dirty="0" err="1" smtClean="0"/>
              <a:t>Geschäftsplan</a:t>
            </a:r>
            <a:endParaRPr lang="en-GB" sz="2400" dirty="0" smtClean="0"/>
          </a:p>
          <a:p>
            <a:endParaRPr lang="en-GB" sz="2000" dirty="0" smtClean="0"/>
          </a:p>
          <a:p>
            <a:pPr marL="342900" indent="-342900">
              <a:buFont typeface="Calibri" panose="020F0502020204030204" pitchFamily="34" charset="0"/>
              <a:buChar char="–"/>
            </a:pPr>
            <a:r>
              <a:rPr lang="en-GB" sz="2000" dirty="0" err="1" smtClean="0"/>
              <a:t>Unternehmensleitbild</a:t>
            </a:r>
            <a:endParaRPr lang="en-GB" sz="2000" dirty="0" smtClean="0"/>
          </a:p>
          <a:p>
            <a:pPr marL="342900" indent="-342900">
              <a:buFont typeface="Calibri" panose="020F0502020204030204" pitchFamily="34" charset="0"/>
              <a:buChar char="–"/>
            </a:pPr>
            <a:r>
              <a:rPr lang="en-GB" sz="2000" dirty="0" err="1" smtClean="0"/>
              <a:t>Beteiligtenanalyse</a:t>
            </a:r>
            <a:endParaRPr lang="en-GB" sz="2000" dirty="0" smtClean="0"/>
          </a:p>
          <a:p>
            <a:pPr marL="342900" indent="-342900">
              <a:buFont typeface="Calibri" panose="020F0502020204030204" pitchFamily="34" charset="0"/>
              <a:buChar char="–"/>
            </a:pPr>
            <a:r>
              <a:rPr lang="en-GB" sz="2000" dirty="0" err="1" smtClean="0"/>
              <a:t>Geschäftsfelder</a:t>
            </a:r>
            <a:endParaRPr lang="en-GB" sz="2000" dirty="0" smtClean="0"/>
          </a:p>
          <a:p>
            <a:pPr marL="342900" indent="-342900">
              <a:buFont typeface="Calibri" panose="020F0502020204030204" pitchFamily="34" charset="0"/>
              <a:buChar char="–"/>
            </a:pPr>
            <a:r>
              <a:rPr lang="en-GB" sz="2000" dirty="0"/>
              <a:t>“Break Even Point”- Analyse (</a:t>
            </a:r>
            <a:r>
              <a:rPr lang="en-GB" sz="2000" dirty="0" err="1"/>
              <a:t>Durchbruchsanalyse</a:t>
            </a:r>
            <a:r>
              <a:rPr lang="en-GB" sz="2000" dirty="0"/>
              <a:t>; Analyse, ab </a:t>
            </a:r>
            <a:r>
              <a:rPr lang="en-GB" sz="2000" dirty="0" err="1"/>
              <a:t>wann</a:t>
            </a:r>
            <a:r>
              <a:rPr lang="en-GB" sz="2000" dirty="0"/>
              <a:t> man </a:t>
            </a:r>
            <a:r>
              <a:rPr lang="en-GB" sz="2000" dirty="0" err="1"/>
              <a:t>Gewinn</a:t>
            </a:r>
            <a:r>
              <a:rPr lang="en-GB" sz="2000" dirty="0"/>
              <a:t> </a:t>
            </a:r>
            <a:r>
              <a:rPr lang="en-GB" sz="2000" dirty="0" err="1"/>
              <a:t>macht</a:t>
            </a:r>
            <a:r>
              <a:rPr lang="en-GB" sz="2000" dirty="0"/>
              <a:t>)</a:t>
            </a:r>
            <a:endParaRPr lang="en-GB" sz="2000" dirty="0"/>
          </a:p>
        </p:txBody>
      </p:sp>
      <p:sp>
        <p:nvSpPr>
          <p:cNvPr id="9" name="Szövegdoboz 3"/>
          <p:cNvSpPr txBox="1"/>
          <p:nvPr/>
        </p:nvSpPr>
        <p:spPr>
          <a:xfrm>
            <a:off x="627742" y="2439424"/>
            <a:ext cx="6478007" cy="3539430"/>
          </a:xfrm>
          <a:prstGeom prst="rect">
            <a:avLst/>
          </a:prstGeom>
          <a:noFill/>
        </p:spPr>
        <p:txBody>
          <a:bodyPr wrap="square" rtlCol="0">
            <a:spAutoFit/>
          </a:bodyPr>
          <a:lstStyle/>
          <a:p>
            <a:r>
              <a:rPr lang="en-GB" sz="2400" dirty="0" err="1" smtClean="0"/>
              <a:t>Geschäftsplan</a:t>
            </a:r>
            <a:r>
              <a:rPr lang="en-GB" sz="2400" dirty="0" smtClean="0"/>
              <a:t> - </a:t>
            </a:r>
            <a:r>
              <a:rPr lang="en-GB" sz="2400" dirty="0" err="1" smtClean="0"/>
              <a:t>Zusatzaspekte</a:t>
            </a:r>
            <a:r>
              <a:rPr lang="en-GB" sz="2400" dirty="0" smtClean="0"/>
              <a:t> (1)</a:t>
            </a:r>
          </a:p>
          <a:p>
            <a:pPr marL="342900" indent="-342900">
              <a:buFont typeface="Calibri" panose="020F0502020204030204" pitchFamily="34" charset="0"/>
              <a:buChar char="–"/>
            </a:pPr>
            <a:r>
              <a:rPr lang="en-US" sz="2000" dirty="0" err="1" smtClean="0"/>
              <a:t>Eigentümer</a:t>
            </a:r>
            <a:r>
              <a:rPr lang="en-US" sz="2000" dirty="0" smtClean="0"/>
              <a:t> – </a:t>
            </a:r>
            <a:r>
              <a:rPr lang="en-US" sz="2000" dirty="0" err="1" smtClean="0"/>
              <a:t>Wer</a:t>
            </a:r>
            <a:r>
              <a:rPr lang="en-US" sz="2000" dirty="0" smtClean="0"/>
              <a:t> </a:t>
            </a:r>
            <a:r>
              <a:rPr lang="en-US" sz="2000" dirty="0" err="1" smtClean="0"/>
              <a:t>ist</a:t>
            </a:r>
            <a:r>
              <a:rPr lang="en-US" sz="2000" dirty="0" smtClean="0"/>
              <a:t> </a:t>
            </a:r>
            <a:r>
              <a:rPr lang="en-US" sz="2000" dirty="0" err="1" smtClean="0"/>
              <a:t>Eigentümer</a:t>
            </a:r>
            <a:r>
              <a:rPr lang="en-US" sz="2000" dirty="0" smtClean="0"/>
              <a:t> </a:t>
            </a:r>
            <a:r>
              <a:rPr lang="en-US" sz="2000" dirty="0" err="1" smtClean="0"/>
              <a:t>wovon</a:t>
            </a:r>
            <a:r>
              <a:rPr lang="en-US" sz="2000" dirty="0" smtClean="0"/>
              <a:t>? </a:t>
            </a:r>
            <a:r>
              <a:rPr lang="en-US" sz="2000" dirty="0" err="1" smtClean="0"/>
              <a:t>Alleinige</a:t>
            </a:r>
            <a:r>
              <a:rPr lang="en-US" sz="2000" dirty="0" smtClean="0"/>
              <a:t> </a:t>
            </a:r>
            <a:r>
              <a:rPr lang="en-US" sz="2000" dirty="0" err="1" smtClean="0"/>
              <a:t>Eigentümerschaft</a:t>
            </a:r>
            <a:r>
              <a:rPr lang="en-US" sz="2000" dirty="0" smtClean="0"/>
              <a:t> </a:t>
            </a:r>
            <a:r>
              <a:rPr lang="en-US" sz="2000" dirty="0" err="1" smtClean="0"/>
              <a:t>oder</a:t>
            </a:r>
            <a:r>
              <a:rPr lang="en-US" sz="2000" dirty="0" smtClean="0"/>
              <a:t> </a:t>
            </a:r>
            <a:r>
              <a:rPr lang="en-US" sz="2000" dirty="0" err="1" smtClean="0"/>
              <a:t>Miteigentümerschaft</a:t>
            </a:r>
            <a:r>
              <a:rPr lang="en-US" sz="2000" dirty="0" smtClean="0"/>
              <a:t>?</a:t>
            </a:r>
            <a:endParaRPr lang="en-US" sz="2000" dirty="0"/>
          </a:p>
          <a:p>
            <a:pPr marL="342900" indent="-342900">
              <a:buFont typeface="Calibri" panose="020F0502020204030204" pitchFamily="34" charset="0"/>
              <a:buChar char="–"/>
            </a:pPr>
            <a:r>
              <a:rPr lang="en-US" sz="2000" dirty="0" err="1" smtClean="0"/>
              <a:t>Individuelle</a:t>
            </a:r>
            <a:r>
              <a:rPr lang="en-US" sz="2000" dirty="0" smtClean="0"/>
              <a:t> </a:t>
            </a:r>
            <a:r>
              <a:rPr lang="en-US" sz="2000" dirty="0" err="1" smtClean="0"/>
              <a:t>oder</a:t>
            </a:r>
            <a:r>
              <a:rPr lang="en-US" sz="2000" dirty="0" smtClean="0"/>
              <a:t> </a:t>
            </a:r>
            <a:r>
              <a:rPr lang="en-US" sz="2000" dirty="0" err="1" smtClean="0"/>
              <a:t>institutionelle</a:t>
            </a:r>
            <a:r>
              <a:rPr lang="en-US" sz="2000" dirty="0" smtClean="0"/>
              <a:t> </a:t>
            </a:r>
            <a:r>
              <a:rPr lang="en-US" sz="2000" dirty="0" err="1" smtClean="0"/>
              <a:t>Erfindung</a:t>
            </a:r>
            <a:r>
              <a:rPr lang="en-US" sz="2000" dirty="0" smtClean="0"/>
              <a:t>?</a:t>
            </a:r>
            <a:endParaRPr lang="en-US" sz="2000" dirty="0"/>
          </a:p>
          <a:p>
            <a:pPr marL="342900" indent="-342900">
              <a:buFont typeface="Calibri" panose="020F0502020204030204" pitchFamily="34" charset="0"/>
              <a:buChar char="–"/>
            </a:pPr>
            <a:r>
              <a:rPr lang="en-US" sz="2000" dirty="0" smtClean="0"/>
              <a:t>Co-</a:t>
            </a:r>
            <a:r>
              <a:rPr lang="en-US" sz="2000" dirty="0" err="1" smtClean="0"/>
              <a:t>Entwicklung</a:t>
            </a:r>
            <a:r>
              <a:rPr lang="en-US" sz="2000" dirty="0" smtClean="0"/>
              <a:t>?</a:t>
            </a:r>
            <a:endParaRPr lang="en-US" sz="2000" dirty="0"/>
          </a:p>
          <a:p>
            <a:pPr marL="342900" indent="-342900">
              <a:buFont typeface="Calibri" panose="020F0502020204030204" pitchFamily="34" charset="0"/>
              <a:buChar char="–"/>
            </a:pPr>
            <a:r>
              <a:rPr lang="en-US" sz="2000" dirty="0" err="1" smtClean="0"/>
              <a:t>Rollen</a:t>
            </a:r>
            <a:r>
              <a:rPr lang="en-US" sz="2000" dirty="0" smtClean="0"/>
              <a:t> der Partner. </a:t>
            </a:r>
            <a:r>
              <a:rPr lang="en-US" sz="2000" dirty="0" err="1" smtClean="0"/>
              <a:t>Vertragnehmer</a:t>
            </a:r>
            <a:r>
              <a:rPr lang="en-US" sz="2000" dirty="0" smtClean="0"/>
              <a:t> </a:t>
            </a:r>
            <a:r>
              <a:rPr lang="en-US" sz="2000" dirty="0"/>
              <a:t>/ </a:t>
            </a:r>
            <a:r>
              <a:rPr lang="en-US" sz="2000" dirty="0" err="1" smtClean="0"/>
              <a:t>Untervertragsnehmer</a:t>
            </a:r>
            <a:r>
              <a:rPr lang="en-US" sz="2000" dirty="0" smtClean="0"/>
              <a:t> </a:t>
            </a:r>
            <a:r>
              <a:rPr lang="en-US" sz="2000" dirty="0"/>
              <a:t>/ P</a:t>
            </a:r>
            <a:r>
              <a:rPr lang="en-US" sz="2000" dirty="0" smtClean="0"/>
              <a:t>artner</a:t>
            </a:r>
            <a:r>
              <a:rPr lang="en-US" sz="2000" dirty="0"/>
              <a:t>?</a:t>
            </a:r>
          </a:p>
          <a:p>
            <a:pPr marL="342900" indent="-342900">
              <a:buFont typeface="Calibri" panose="020F0502020204030204" pitchFamily="34" charset="0"/>
              <a:buChar char="–"/>
            </a:pPr>
            <a:r>
              <a:rPr lang="en-US" sz="2000" dirty="0" err="1" smtClean="0"/>
              <a:t>Wissen</a:t>
            </a:r>
            <a:r>
              <a:rPr lang="en-US" sz="2000" dirty="0" smtClean="0"/>
              <a:t> </a:t>
            </a:r>
            <a:r>
              <a:rPr lang="en-US" sz="2000" dirty="0" err="1" smtClean="0"/>
              <a:t>im</a:t>
            </a:r>
            <a:r>
              <a:rPr lang="en-US" sz="2000" dirty="0" smtClean="0"/>
              <a:t> </a:t>
            </a:r>
            <a:r>
              <a:rPr lang="en-US" sz="2000" dirty="0" err="1" smtClean="0"/>
              <a:t>Hintergrund</a:t>
            </a:r>
            <a:r>
              <a:rPr lang="en-US" sz="2000" dirty="0" smtClean="0"/>
              <a:t> </a:t>
            </a:r>
            <a:r>
              <a:rPr lang="en-US" sz="2000" dirty="0"/>
              <a:t>/ </a:t>
            </a:r>
            <a:r>
              <a:rPr lang="en-US" sz="2000" dirty="0" err="1" smtClean="0"/>
              <a:t>Vordergrund</a:t>
            </a:r>
            <a:r>
              <a:rPr lang="en-US" sz="2000" dirty="0" smtClean="0"/>
              <a:t>?</a:t>
            </a:r>
            <a:endParaRPr lang="en-US" sz="2000" dirty="0"/>
          </a:p>
          <a:p>
            <a:pPr marL="342900" indent="-342900">
              <a:buFont typeface="Calibri" panose="020F0502020204030204" pitchFamily="34" charset="0"/>
              <a:buChar char="–"/>
            </a:pPr>
            <a:r>
              <a:rPr lang="en-US" sz="2000" dirty="0" err="1" smtClean="0"/>
              <a:t>Zugriffsrechte</a:t>
            </a:r>
            <a:r>
              <a:rPr lang="en-US" sz="2000" dirty="0" smtClean="0"/>
              <a:t> </a:t>
            </a:r>
            <a:r>
              <a:rPr lang="en-US" sz="2000" dirty="0"/>
              <a:t>/ </a:t>
            </a:r>
            <a:r>
              <a:rPr lang="en-US" sz="2000" dirty="0" err="1" smtClean="0"/>
              <a:t>Nutzerrechte</a:t>
            </a:r>
            <a:r>
              <a:rPr lang="en-US" sz="2000" dirty="0" smtClean="0"/>
              <a:t> </a:t>
            </a:r>
            <a:r>
              <a:rPr lang="en-US" sz="2000" dirty="0"/>
              <a:t>/ </a:t>
            </a:r>
            <a:r>
              <a:rPr lang="en-US" sz="2000" dirty="0" err="1" smtClean="0"/>
              <a:t>Kommerzialisierung</a:t>
            </a:r>
            <a:r>
              <a:rPr lang="en-US" sz="2000" dirty="0" smtClean="0"/>
              <a:t>?</a:t>
            </a:r>
            <a:endParaRPr lang="en-US" sz="2000" dirty="0"/>
          </a:p>
          <a:p>
            <a:pPr marL="342900" indent="-342900">
              <a:buFont typeface="Calibri" panose="020F0502020204030204" pitchFamily="34" charset="0"/>
              <a:buChar char="–"/>
            </a:pPr>
            <a:r>
              <a:rPr lang="en-US" sz="2000" dirty="0" err="1" smtClean="0"/>
              <a:t>Finanzielle</a:t>
            </a:r>
            <a:r>
              <a:rPr lang="en-US" sz="2000" dirty="0" smtClean="0"/>
              <a:t> </a:t>
            </a:r>
            <a:r>
              <a:rPr lang="en-US" sz="2000" dirty="0" err="1" smtClean="0"/>
              <a:t>Bedingungen</a:t>
            </a:r>
            <a:r>
              <a:rPr lang="en-US" sz="2000" dirty="0" smtClean="0"/>
              <a:t> (</a:t>
            </a:r>
            <a:r>
              <a:rPr lang="en-US" sz="2000" dirty="0" err="1" smtClean="0"/>
              <a:t>Urheberrechtskosten</a:t>
            </a:r>
            <a:r>
              <a:rPr lang="en-US" sz="2000" dirty="0" smtClean="0"/>
              <a:t>, </a:t>
            </a:r>
            <a:r>
              <a:rPr lang="en-US" sz="2000" dirty="0" err="1" smtClean="0"/>
              <a:t>Verteilung</a:t>
            </a:r>
            <a:r>
              <a:rPr lang="en-US" sz="2000" dirty="0" smtClean="0"/>
              <a:t> der </a:t>
            </a:r>
            <a:r>
              <a:rPr lang="en-US" sz="2000" dirty="0" err="1" smtClean="0"/>
              <a:t>Besitzrechte</a:t>
            </a:r>
            <a:r>
              <a:rPr lang="en-US" sz="2000" dirty="0" smtClean="0"/>
              <a:t>)?</a:t>
            </a:r>
            <a:endParaRPr lang="en-US" sz="2000" dirty="0"/>
          </a:p>
        </p:txBody>
      </p:sp>
      <p:pic>
        <p:nvPicPr>
          <p:cNvPr id="3" name="Grafik 2"/>
          <p:cNvPicPr>
            <a:picLocks noChangeAspect="1"/>
          </p:cNvPicPr>
          <p:nvPr/>
        </p:nvPicPr>
        <p:blipFill>
          <a:blip r:embed="rId4"/>
          <a:stretch>
            <a:fillRect/>
          </a:stretch>
        </p:blipFill>
        <p:spPr>
          <a:xfrm>
            <a:off x="7290315" y="3305907"/>
            <a:ext cx="3852328" cy="2262622"/>
          </a:xfrm>
          <a:prstGeom prst="rect">
            <a:avLst/>
          </a:prstGeom>
        </p:spPr>
      </p:pic>
      <p:sp>
        <p:nvSpPr>
          <p:cNvPr id="5" name="Ellipse 4"/>
          <p:cNvSpPr/>
          <p:nvPr/>
        </p:nvSpPr>
        <p:spPr>
          <a:xfrm rot="19342971">
            <a:off x="8839245" y="3675974"/>
            <a:ext cx="2250831" cy="334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Textfeld 5"/>
          <p:cNvSpPr txBox="1"/>
          <p:nvPr/>
        </p:nvSpPr>
        <p:spPr>
          <a:xfrm>
            <a:off x="9964660" y="2795506"/>
            <a:ext cx="1483098" cy="369332"/>
          </a:xfrm>
          <a:prstGeom prst="rect">
            <a:avLst/>
          </a:prstGeom>
          <a:noFill/>
        </p:spPr>
        <p:txBody>
          <a:bodyPr wrap="none" rtlCol="0">
            <a:spAutoFit/>
          </a:bodyPr>
          <a:lstStyle/>
          <a:p>
            <a:r>
              <a:rPr lang="en-GB" dirty="0" smtClean="0"/>
              <a:t>Business Case</a:t>
            </a:r>
            <a:endParaRPr lang="en-GB" dirty="0"/>
          </a:p>
        </p:txBody>
      </p:sp>
    </p:spTree>
    <p:extLst>
      <p:ext uri="{BB962C8B-B14F-4D97-AF65-F5344CB8AC3E}">
        <p14:creationId xmlns:p14="http://schemas.microsoft.com/office/powerpoint/2010/main" val="1235468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599167" y="205595"/>
            <a:ext cx="10663380" cy="2739211"/>
          </a:xfrm>
          <a:prstGeom prst="rect">
            <a:avLst/>
          </a:prstGeom>
          <a:noFill/>
        </p:spPr>
        <p:txBody>
          <a:bodyPr wrap="square" rtlCol="0">
            <a:spAutoFit/>
          </a:bodyPr>
          <a:lstStyle/>
          <a:p>
            <a:r>
              <a:rPr lang="en-GB" sz="2800" dirty="0" err="1"/>
              <a:t>Geschäftsplan</a:t>
            </a:r>
            <a:endParaRPr lang="en-GB" sz="2800" dirty="0"/>
          </a:p>
          <a:p>
            <a:endParaRPr lang="en-GB" sz="2400" dirty="0"/>
          </a:p>
          <a:p>
            <a:pPr marL="342900" indent="-342900">
              <a:buFont typeface="Calibri" panose="020F0502020204030204" pitchFamily="34" charset="0"/>
              <a:buChar char="–"/>
            </a:pPr>
            <a:r>
              <a:rPr lang="en-GB" sz="2400" dirty="0" err="1"/>
              <a:t>Unternehmensleitbild</a:t>
            </a:r>
            <a:endParaRPr lang="en-GB" sz="2400" dirty="0"/>
          </a:p>
          <a:p>
            <a:pPr marL="342900" indent="-342900">
              <a:buFont typeface="Calibri" panose="020F0502020204030204" pitchFamily="34" charset="0"/>
              <a:buChar char="–"/>
            </a:pPr>
            <a:r>
              <a:rPr lang="en-GB" sz="2400" dirty="0" err="1"/>
              <a:t>Beteiligtenanalyse</a:t>
            </a:r>
            <a:endParaRPr lang="en-GB" sz="2400" dirty="0"/>
          </a:p>
          <a:p>
            <a:pPr marL="342900" indent="-342900">
              <a:buFont typeface="Calibri" panose="020F0502020204030204" pitchFamily="34" charset="0"/>
              <a:buChar char="–"/>
            </a:pPr>
            <a:r>
              <a:rPr lang="en-GB" sz="2400" dirty="0" err="1"/>
              <a:t>Geschäftsfelder</a:t>
            </a:r>
            <a:endParaRPr lang="en-GB" sz="2400" dirty="0"/>
          </a:p>
          <a:p>
            <a:pPr marL="342900" indent="-342900">
              <a:buFont typeface="Calibri" panose="020F0502020204030204" pitchFamily="34" charset="0"/>
              <a:buChar char="–"/>
            </a:pPr>
            <a:r>
              <a:rPr lang="en-GB" sz="2400" dirty="0"/>
              <a:t>“Break Even Point”- Analyse (</a:t>
            </a:r>
            <a:r>
              <a:rPr lang="en-GB" sz="2400" dirty="0" err="1"/>
              <a:t>Durchbruchsanalyse</a:t>
            </a:r>
            <a:r>
              <a:rPr lang="en-GB" sz="2400" dirty="0"/>
              <a:t>; Analyse, ab </a:t>
            </a:r>
            <a:r>
              <a:rPr lang="en-GB" sz="2400" dirty="0" err="1"/>
              <a:t>wann</a:t>
            </a:r>
            <a:r>
              <a:rPr lang="en-GB" sz="2400" dirty="0"/>
              <a:t> man </a:t>
            </a:r>
            <a:r>
              <a:rPr lang="en-GB" sz="2400" dirty="0" err="1"/>
              <a:t>Gewinn</a:t>
            </a:r>
            <a:r>
              <a:rPr lang="en-GB" sz="2400" dirty="0"/>
              <a:t> </a:t>
            </a:r>
            <a:r>
              <a:rPr lang="en-GB" sz="2400" dirty="0" err="1"/>
              <a:t>macht</a:t>
            </a:r>
            <a:r>
              <a:rPr lang="en-GB" sz="2400" dirty="0"/>
              <a:t>)</a:t>
            </a:r>
            <a:endParaRPr lang="en-GB" sz="2400" dirty="0"/>
          </a:p>
        </p:txBody>
      </p:sp>
      <p:sp>
        <p:nvSpPr>
          <p:cNvPr id="9" name="Szövegdoboz 3"/>
          <p:cNvSpPr txBox="1"/>
          <p:nvPr/>
        </p:nvSpPr>
        <p:spPr>
          <a:xfrm>
            <a:off x="627741" y="2944806"/>
            <a:ext cx="6478007" cy="2923877"/>
          </a:xfrm>
          <a:prstGeom prst="rect">
            <a:avLst/>
          </a:prstGeom>
          <a:noFill/>
        </p:spPr>
        <p:txBody>
          <a:bodyPr wrap="square" rtlCol="0">
            <a:spAutoFit/>
          </a:bodyPr>
          <a:lstStyle/>
          <a:p>
            <a:r>
              <a:rPr lang="en-GB" sz="2400" dirty="0" err="1"/>
              <a:t>Geschäftsplan</a:t>
            </a:r>
            <a:r>
              <a:rPr lang="en-GB" sz="2400" dirty="0"/>
              <a:t> - </a:t>
            </a:r>
            <a:r>
              <a:rPr lang="en-GB" sz="2400" dirty="0" err="1"/>
              <a:t>Zusatzaspekte</a:t>
            </a:r>
            <a:r>
              <a:rPr lang="en-GB" sz="2400" dirty="0"/>
              <a:t>(2</a:t>
            </a:r>
            <a:r>
              <a:rPr lang="en-GB" sz="2400" dirty="0" smtClean="0"/>
              <a:t>)</a:t>
            </a:r>
          </a:p>
          <a:p>
            <a:pPr marL="342900" indent="-342900">
              <a:buFont typeface="Calibri" panose="020F0502020204030204" pitchFamily="34" charset="0"/>
              <a:buChar char="–"/>
            </a:pPr>
            <a:r>
              <a:rPr lang="en-US" sz="2000" dirty="0" err="1" smtClean="0"/>
              <a:t>Gesetzliche</a:t>
            </a:r>
            <a:r>
              <a:rPr lang="en-US" sz="2000" dirty="0" smtClean="0"/>
              <a:t> und </a:t>
            </a:r>
            <a:r>
              <a:rPr lang="en-US" sz="2000" dirty="0" err="1" smtClean="0"/>
              <a:t>formale</a:t>
            </a:r>
            <a:r>
              <a:rPr lang="en-US" sz="2000" dirty="0" smtClean="0"/>
              <a:t> </a:t>
            </a:r>
            <a:r>
              <a:rPr lang="en-US" sz="2000" dirty="0" err="1" smtClean="0"/>
              <a:t>Aspekte</a:t>
            </a:r>
            <a:endParaRPr lang="en-US" sz="2000" dirty="0"/>
          </a:p>
          <a:p>
            <a:pPr marL="342900" indent="-342900">
              <a:buFont typeface="Calibri" panose="020F0502020204030204" pitchFamily="34" charset="0"/>
              <a:buChar char="–"/>
            </a:pPr>
            <a:r>
              <a:rPr lang="en-US" sz="2000" dirty="0" err="1" smtClean="0"/>
              <a:t>Generelle</a:t>
            </a:r>
            <a:r>
              <a:rPr lang="en-US" sz="2000" dirty="0"/>
              <a:t> </a:t>
            </a:r>
            <a:r>
              <a:rPr lang="en-US" sz="2000" dirty="0" err="1"/>
              <a:t>Aspekte</a:t>
            </a:r>
            <a:endParaRPr lang="en-US" sz="2000" dirty="0"/>
          </a:p>
          <a:p>
            <a:pPr marL="342900" indent="-342900">
              <a:buFont typeface="Calibri" panose="020F0502020204030204" pitchFamily="34" charset="0"/>
              <a:buChar char="–"/>
            </a:pPr>
            <a:r>
              <a:rPr lang="en-US" sz="2000" dirty="0" err="1" smtClean="0"/>
              <a:t>Individelle</a:t>
            </a:r>
            <a:r>
              <a:rPr lang="en-US" sz="2000" dirty="0" smtClean="0"/>
              <a:t> </a:t>
            </a:r>
            <a:r>
              <a:rPr lang="en-US" sz="2000" dirty="0" err="1" smtClean="0"/>
              <a:t>Gestaltung</a:t>
            </a:r>
            <a:r>
              <a:rPr lang="en-US" sz="2000" dirty="0" smtClean="0"/>
              <a:t> der </a:t>
            </a:r>
            <a:r>
              <a:rPr lang="en-US" sz="2000" dirty="0" err="1" smtClean="0"/>
              <a:t>Partnerschaft</a:t>
            </a:r>
            <a:endParaRPr lang="en-US" sz="2000" dirty="0"/>
          </a:p>
          <a:p>
            <a:pPr marL="342900" indent="-342900">
              <a:buFont typeface="Calibri" panose="020F0502020204030204" pitchFamily="34" charset="0"/>
              <a:buChar char="–"/>
            </a:pPr>
            <a:r>
              <a:rPr lang="en-US" sz="2000" dirty="0" err="1" smtClean="0"/>
              <a:t>Aufgaben</a:t>
            </a:r>
            <a:r>
              <a:rPr lang="en-US" sz="2000" dirty="0" smtClean="0"/>
              <a:t> auf </a:t>
            </a:r>
            <a:r>
              <a:rPr lang="en-US" sz="2000" dirty="0" err="1" smtClean="0"/>
              <a:t>Projketebene</a:t>
            </a:r>
            <a:endParaRPr lang="en-US" sz="2000" dirty="0"/>
          </a:p>
          <a:p>
            <a:pPr marL="342900" indent="-342900">
              <a:buFont typeface="Calibri" panose="020F0502020204030204" pitchFamily="34" charset="0"/>
              <a:buChar char="–"/>
            </a:pPr>
            <a:r>
              <a:rPr lang="en-US" sz="2000" dirty="0" err="1" smtClean="0"/>
              <a:t>Struktur</a:t>
            </a:r>
            <a:r>
              <a:rPr lang="en-US" sz="2000" dirty="0" smtClean="0"/>
              <a:t> des Managements</a:t>
            </a:r>
            <a:endParaRPr lang="en-US" sz="2000" dirty="0"/>
          </a:p>
          <a:p>
            <a:pPr marL="342900" indent="-342900">
              <a:buFont typeface="Calibri" panose="020F0502020204030204" pitchFamily="34" charset="0"/>
              <a:buChar char="–"/>
            </a:pPr>
            <a:r>
              <a:rPr lang="en-US" sz="2000" dirty="0" err="1" smtClean="0"/>
              <a:t>Beteiligte</a:t>
            </a:r>
            <a:r>
              <a:rPr lang="en-US" sz="2000" dirty="0" smtClean="0"/>
              <a:t> </a:t>
            </a:r>
            <a:r>
              <a:rPr lang="en-US" sz="2000" dirty="0" err="1" smtClean="0"/>
              <a:t>Rollen</a:t>
            </a:r>
            <a:r>
              <a:rPr lang="en-US" sz="2000" dirty="0" smtClean="0"/>
              <a:t> und </a:t>
            </a:r>
            <a:r>
              <a:rPr lang="en-US" sz="2000" dirty="0" err="1" smtClean="0"/>
              <a:t>beteiligtes</a:t>
            </a:r>
            <a:r>
              <a:rPr lang="en-US" sz="2000" dirty="0" smtClean="0"/>
              <a:t> Personal</a:t>
            </a:r>
            <a:endParaRPr lang="en-US" sz="2000" dirty="0"/>
          </a:p>
          <a:p>
            <a:pPr marL="342900" indent="-342900">
              <a:buFont typeface="Calibri" panose="020F0502020204030204" pitchFamily="34" charset="0"/>
              <a:buChar char="–"/>
            </a:pPr>
            <a:r>
              <a:rPr lang="en-US" sz="2000" dirty="0" err="1" smtClean="0"/>
              <a:t>Projektleiter</a:t>
            </a:r>
            <a:r>
              <a:rPr lang="en-US" sz="2000" dirty="0"/>
              <a:t>, </a:t>
            </a:r>
            <a:r>
              <a:rPr lang="en-US" sz="2000" dirty="0" smtClean="0"/>
              <a:t>Management</a:t>
            </a:r>
            <a:r>
              <a:rPr lang="en-US" sz="2000" dirty="0"/>
              <a:t>, </a:t>
            </a:r>
            <a:r>
              <a:rPr lang="en-US" sz="2000" dirty="0" smtClean="0"/>
              <a:t>IPR-</a:t>
            </a:r>
            <a:r>
              <a:rPr lang="en-US" sz="2000" dirty="0" err="1" smtClean="0"/>
              <a:t>Experte</a:t>
            </a:r>
            <a:r>
              <a:rPr lang="en-US" sz="2000" dirty="0" smtClean="0"/>
              <a:t>, </a:t>
            </a:r>
            <a:r>
              <a:rPr lang="en-US" sz="2000" dirty="0" err="1" smtClean="0"/>
              <a:t>Juristen</a:t>
            </a:r>
            <a:r>
              <a:rPr lang="en-US" sz="2000" dirty="0" smtClean="0"/>
              <a:t>, </a:t>
            </a:r>
            <a:r>
              <a:rPr lang="en-US" sz="2000" dirty="0" err="1" smtClean="0"/>
              <a:t>Forscher</a:t>
            </a:r>
            <a:r>
              <a:rPr lang="en-US" sz="2000" dirty="0" smtClean="0"/>
              <a:t>...</a:t>
            </a:r>
            <a:endParaRPr lang="en-US" sz="2000" dirty="0"/>
          </a:p>
        </p:txBody>
      </p:sp>
      <p:pic>
        <p:nvPicPr>
          <p:cNvPr id="3" name="Grafik 2"/>
          <p:cNvPicPr>
            <a:picLocks noChangeAspect="1"/>
          </p:cNvPicPr>
          <p:nvPr/>
        </p:nvPicPr>
        <p:blipFill>
          <a:blip r:embed="rId4"/>
          <a:stretch>
            <a:fillRect/>
          </a:stretch>
        </p:blipFill>
        <p:spPr>
          <a:xfrm>
            <a:off x="7290315" y="3305907"/>
            <a:ext cx="3852328" cy="2262622"/>
          </a:xfrm>
          <a:prstGeom prst="rect">
            <a:avLst/>
          </a:prstGeom>
        </p:spPr>
      </p:pic>
      <p:sp>
        <p:nvSpPr>
          <p:cNvPr id="5" name="Ellipse 4"/>
          <p:cNvSpPr/>
          <p:nvPr/>
        </p:nvSpPr>
        <p:spPr>
          <a:xfrm rot="19342971">
            <a:off x="8839245" y="3675974"/>
            <a:ext cx="2250831" cy="334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Textfeld 5"/>
          <p:cNvSpPr txBox="1"/>
          <p:nvPr/>
        </p:nvSpPr>
        <p:spPr>
          <a:xfrm>
            <a:off x="9964660" y="2795506"/>
            <a:ext cx="1454629" cy="369332"/>
          </a:xfrm>
          <a:prstGeom prst="rect">
            <a:avLst/>
          </a:prstGeom>
          <a:noFill/>
        </p:spPr>
        <p:txBody>
          <a:bodyPr wrap="none" rtlCol="0">
            <a:spAutoFit/>
          </a:bodyPr>
          <a:lstStyle/>
          <a:p>
            <a:r>
              <a:rPr lang="en-GB" dirty="0" err="1" smtClean="0"/>
              <a:t>Geschäftsfeld</a:t>
            </a:r>
            <a:endParaRPr lang="en-GB" dirty="0"/>
          </a:p>
        </p:txBody>
      </p:sp>
    </p:spTree>
    <p:extLst>
      <p:ext uri="{BB962C8B-B14F-4D97-AF65-F5344CB8AC3E}">
        <p14:creationId xmlns:p14="http://schemas.microsoft.com/office/powerpoint/2010/main" val="3922293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pic>
        <p:nvPicPr>
          <p:cNvPr id="3" name="Grafik 2"/>
          <p:cNvPicPr>
            <a:picLocks noChangeAspect="1"/>
          </p:cNvPicPr>
          <p:nvPr/>
        </p:nvPicPr>
        <p:blipFill>
          <a:blip r:embed="rId4"/>
          <a:stretch>
            <a:fillRect/>
          </a:stretch>
        </p:blipFill>
        <p:spPr>
          <a:xfrm>
            <a:off x="7290315" y="3305907"/>
            <a:ext cx="3852328" cy="2262622"/>
          </a:xfrm>
          <a:prstGeom prst="rect">
            <a:avLst/>
          </a:prstGeom>
        </p:spPr>
      </p:pic>
      <p:sp>
        <p:nvSpPr>
          <p:cNvPr id="5" name="Ellipse 4"/>
          <p:cNvSpPr/>
          <p:nvPr/>
        </p:nvSpPr>
        <p:spPr>
          <a:xfrm rot="19342971">
            <a:off x="8839245" y="3675974"/>
            <a:ext cx="2250831" cy="334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Textfeld 5"/>
          <p:cNvSpPr txBox="1"/>
          <p:nvPr/>
        </p:nvSpPr>
        <p:spPr>
          <a:xfrm>
            <a:off x="9964660" y="2795506"/>
            <a:ext cx="1483098" cy="369332"/>
          </a:xfrm>
          <a:prstGeom prst="rect">
            <a:avLst/>
          </a:prstGeom>
          <a:noFill/>
        </p:spPr>
        <p:txBody>
          <a:bodyPr wrap="none" rtlCol="0">
            <a:spAutoFit/>
          </a:bodyPr>
          <a:lstStyle/>
          <a:p>
            <a:r>
              <a:rPr lang="en-GB" dirty="0" smtClean="0"/>
              <a:t>Business Case</a:t>
            </a:r>
            <a:endParaRPr lang="en-GB" dirty="0"/>
          </a:p>
        </p:txBody>
      </p:sp>
      <p:sp>
        <p:nvSpPr>
          <p:cNvPr id="8" name="Szövegdoboz 3"/>
          <p:cNvSpPr txBox="1"/>
          <p:nvPr/>
        </p:nvSpPr>
        <p:spPr>
          <a:xfrm>
            <a:off x="272943" y="403863"/>
            <a:ext cx="3992806" cy="5078313"/>
          </a:xfrm>
          <a:prstGeom prst="rect">
            <a:avLst/>
          </a:prstGeom>
          <a:noFill/>
        </p:spPr>
        <p:txBody>
          <a:bodyPr wrap="square" rtlCol="0">
            <a:spAutoFit/>
          </a:bodyPr>
          <a:lstStyle/>
          <a:p>
            <a:r>
              <a:rPr lang="en-GB" sz="2400" dirty="0" err="1" smtClean="0"/>
              <a:t>Übung</a:t>
            </a:r>
            <a:endParaRPr lang="en-GB" sz="2400" dirty="0" smtClean="0"/>
          </a:p>
          <a:p>
            <a:endParaRPr lang="en-GB" sz="2000" dirty="0" smtClean="0"/>
          </a:p>
          <a:p>
            <a:pPr marL="342900" indent="-342900">
              <a:buFont typeface="Calibri" panose="020F0502020204030204" pitchFamily="34" charset="0"/>
              <a:buChar char="–"/>
            </a:pPr>
            <a:r>
              <a:rPr lang="en-GB" sz="2000" dirty="0" smtClean="0"/>
              <a:t>Teams </a:t>
            </a:r>
            <a:r>
              <a:rPr lang="en-GB" sz="2000" dirty="0" err="1" smtClean="0"/>
              <a:t>bilden</a:t>
            </a:r>
            <a:endParaRPr lang="en-GB" sz="2000" dirty="0" smtClean="0"/>
          </a:p>
          <a:p>
            <a:pPr marL="342900" indent="-342900">
              <a:buFont typeface="Calibri" panose="020F0502020204030204" pitchFamily="34" charset="0"/>
              <a:buChar char="–"/>
            </a:pPr>
            <a:r>
              <a:rPr lang="en-GB" sz="2000" dirty="0" err="1" smtClean="0"/>
              <a:t>Jedes</a:t>
            </a:r>
            <a:r>
              <a:rPr lang="en-GB" sz="2000" dirty="0" smtClean="0"/>
              <a:t> Team </a:t>
            </a:r>
            <a:r>
              <a:rPr lang="en-GB" sz="2000" dirty="0" err="1" smtClean="0"/>
              <a:t>baut</a:t>
            </a:r>
            <a:r>
              <a:rPr lang="en-GB" sz="2000" dirty="0" smtClean="0"/>
              <a:t> auf den </a:t>
            </a:r>
            <a:r>
              <a:rPr lang="en-GB" sz="2000" dirty="0" err="1" smtClean="0"/>
              <a:t>Ergebnissen</a:t>
            </a:r>
            <a:r>
              <a:rPr lang="en-GB" sz="2000" dirty="0" smtClean="0"/>
              <a:t> der </a:t>
            </a:r>
            <a:r>
              <a:rPr lang="en-GB" sz="2000" dirty="0" err="1" smtClean="0"/>
              <a:t>Einheiten</a:t>
            </a:r>
            <a:r>
              <a:rPr lang="en-GB" sz="2000" dirty="0" smtClean="0"/>
              <a:t> 1 und 2 auf</a:t>
            </a:r>
          </a:p>
          <a:p>
            <a:pPr marL="342900" indent="-342900">
              <a:buFont typeface="Calibri" panose="020F0502020204030204" pitchFamily="34" charset="0"/>
              <a:buChar char="–"/>
            </a:pPr>
            <a:r>
              <a:rPr lang="en-GB" sz="2000" dirty="0" err="1" smtClean="0"/>
              <a:t>Führen</a:t>
            </a:r>
            <a:r>
              <a:rPr lang="en-GB" sz="2000" dirty="0" smtClean="0"/>
              <a:t> </a:t>
            </a:r>
            <a:r>
              <a:rPr lang="en-GB" sz="2000" dirty="0" err="1" smtClean="0"/>
              <a:t>Sie</a:t>
            </a:r>
            <a:r>
              <a:rPr lang="en-GB" sz="2000" dirty="0" smtClean="0"/>
              <a:t> </a:t>
            </a:r>
            <a:r>
              <a:rPr lang="en-GB" sz="2000" dirty="0" err="1" smtClean="0"/>
              <a:t>für</a:t>
            </a:r>
            <a:r>
              <a:rPr lang="en-GB" sz="2000" dirty="0" smtClean="0"/>
              <a:t> die </a:t>
            </a:r>
            <a:r>
              <a:rPr lang="en-GB" sz="2000" dirty="0" err="1" smtClean="0"/>
              <a:t>Beteiligten</a:t>
            </a:r>
            <a:r>
              <a:rPr lang="en-GB" sz="2000" dirty="0" smtClean="0"/>
              <a:t> </a:t>
            </a:r>
            <a:r>
              <a:rPr lang="en-GB" sz="2000" dirty="0" err="1" smtClean="0"/>
              <a:t>mit</a:t>
            </a:r>
            <a:r>
              <a:rPr lang="en-GB" sz="2000" dirty="0" smtClean="0"/>
              <a:t> </a:t>
            </a:r>
            <a:r>
              <a:rPr lang="en-GB" sz="2000" dirty="0" err="1" smtClean="0"/>
              <a:t>dem</a:t>
            </a:r>
            <a:r>
              <a:rPr lang="en-GB" sz="2000" dirty="0" smtClean="0"/>
              <a:t> </a:t>
            </a:r>
            <a:r>
              <a:rPr lang="en-GB" sz="2000" dirty="0" err="1" smtClean="0"/>
              <a:t>höchsten</a:t>
            </a:r>
            <a:r>
              <a:rPr lang="en-GB" sz="2000" dirty="0" smtClean="0"/>
              <a:t> </a:t>
            </a:r>
            <a:r>
              <a:rPr lang="en-GB" sz="2000" dirty="0" err="1" smtClean="0"/>
              <a:t>Verteilungspotenzial</a:t>
            </a:r>
            <a:r>
              <a:rPr lang="en-GB" sz="2000" dirty="0" smtClean="0"/>
              <a:t> </a:t>
            </a:r>
            <a:r>
              <a:rPr lang="en-GB" sz="2000" dirty="0" err="1" smtClean="0"/>
              <a:t>eine</a:t>
            </a:r>
            <a:r>
              <a:rPr lang="en-GB" sz="2000" dirty="0" smtClean="0"/>
              <a:t>  </a:t>
            </a:r>
            <a:r>
              <a:rPr lang="en-GB" sz="2000" dirty="0" err="1" smtClean="0"/>
              <a:t>Gewinnerreichungsanalyse</a:t>
            </a:r>
            <a:r>
              <a:rPr lang="en-GB" sz="2000" dirty="0" smtClean="0"/>
              <a:t> </a:t>
            </a:r>
            <a:r>
              <a:rPr lang="en-GB" sz="2000" dirty="0" err="1" smtClean="0"/>
              <a:t>durch</a:t>
            </a:r>
            <a:r>
              <a:rPr lang="en-GB" sz="2000" dirty="0" smtClean="0"/>
              <a:t>.</a:t>
            </a:r>
          </a:p>
          <a:p>
            <a:pPr marL="342900" indent="-342900">
              <a:buFont typeface="Calibri" panose="020F0502020204030204" pitchFamily="34" charset="0"/>
              <a:buChar char="–"/>
            </a:pPr>
            <a:r>
              <a:rPr lang="en-GB" sz="2000" dirty="0" err="1" smtClean="0"/>
              <a:t>Verwenden</a:t>
            </a:r>
            <a:r>
              <a:rPr lang="en-GB" sz="2000" dirty="0" smtClean="0"/>
              <a:t> </a:t>
            </a:r>
            <a:r>
              <a:rPr lang="en-GB" sz="2000" dirty="0" err="1" smtClean="0"/>
              <a:t>Sie</a:t>
            </a:r>
            <a:r>
              <a:rPr lang="en-GB" sz="2000" dirty="0" smtClean="0"/>
              <a:t> die </a:t>
            </a:r>
            <a:r>
              <a:rPr lang="en-GB" sz="2000" dirty="0" err="1" smtClean="0"/>
              <a:t>Vorlage</a:t>
            </a:r>
            <a:r>
              <a:rPr lang="en-GB" sz="2000" dirty="0" smtClean="0"/>
              <a:t> INNOTEACH-U3.E1-Exercise-Templates-BREAKEVEN-Release1.EN.v1.xls</a:t>
            </a:r>
          </a:p>
          <a:p>
            <a:pPr marL="342900" indent="-342900">
              <a:buFont typeface="Calibri" panose="020F0502020204030204" pitchFamily="34" charset="0"/>
              <a:buChar char="–"/>
            </a:pPr>
            <a:endParaRPr lang="en-GB" sz="2000" dirty="0"/>
          </a:p>
        </p:txBody>
      </p:sp>
      <p:pic>
        <p:nvPicPr>
          <p:cNvPr id="7" name="Grafik 6"/>
          <p:cNvPicPr>
            <a:picLocks noChangeAspect="1"/>
          </p:cNvPicPr>
          <p:nvPr/>
        </p:nvPicPr>
        <p:blipFill>
          <a:blip r:embed="rId5"/>
          <a:stretch>
            <a:fillRect/>
          </a:stretch>
        </p:blipFill>
        <p:spPr>
          <a:xfrm>
            <a:off x="4884700" y="643799"/>
            <a:ext cx="3246080" cy="2662108"/>
          </a:xfrm>
          <a:prstGeom prst="rect">
            <a:avLst/>
          </a:prstGeom>
        </p:spPr>
      </p:pic>
    </p:spTree>
    <p:extLst>
      <p:ext uri="{BB962C8B-B14F-4D97-AF65-F5344CB8AC3E}">
        <p14:creationId xmlns:p14="http://schemas.microsoft.com/office/powerpoint/2010/main" val="3035142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27742" y="386570"/>
            <a:ext cx="10663380" cy="2308324"/>
          </a:xfrm>
          <a:prstGeom prst="rect">
            <a:avLst/>
          </a:prstGeom>
          <a:noFill/>
        </p:spPr>
        <p:txBody>
          <a:bodyPr wrap="square" rtlCol="0">
            <a:spAutoFit/>
          </a:bodyPr>
          <a:lstStyle/>
          <a:p>
            <a:r>
              <a:rPr lang="en-GB" sz="2400" dirty="0" err="1" smtClean="0"/>
              <a:t>Projekt</a:t>
            </a:r>
            <a:r>
              <a:rPr lang="en-GB" sz="2400" dirty="0" err="1"/>
              <a:t>p</a:t>
            </a:r>
            <a:r>
              <a:rPr lang="en-GB" sz="2400" dirty="0" err="1" smtClean="0"/>
              <a:t>lan</a:t>
            </a:r>
            <a:endParaRPr lang="en-GB" sz="2400" dirty="0" smtClean="0"/>
          </a:p>
          <a:p>
            <a:endParaRPr lang="en-GB" sz="2000" dirty="0" smtClean="0"/>
          </a:p>
          <a:p>
            <a:pPr marL="342900" indent="-342900">
              <a:buFont typeface="Calibri" panose="020F0502020204030204" pitchFamily="34" charset="0"/>
              <a:buChar char="–"/>
            </a:pPr>
            <a:r>
              <a:rPr lang="en-GB" sz="2000" dirty="0" err="1" smtClean="0"/>
              <a:t>Welche</a:t>
            </a:r>
            <a:r>
              <a:rPr lang="en-GB" sz="2000" dirty="0" smtClean="0"/>
              <a:t> </a:t>
            </a:r>
            <a:r>
              <a:rPr lang="en-GB" sz="2000" dirty="0" err="1" smtClean="0"/>
              <a:t>einzelnen</a:t>
            </a:r>
            <a:r>
              <a:rPr lang="en-GB" sz="2000" dirty="0" smtClean="0"/>
              <a:t> </a:t>
            </a:r>
            <a:r>
              <a:rPr lang="en-GB" sz="2000" dirty="0" err="1" smtClean="0"/>
              <a:t>Arbeitspakete</a:t>
            </a:r>
            <a:r>
              <a:rPr lang="en-GB" sz="2000" dirty="0" smtClean="0"/>
              <a:t> </a:t>
            </a:r>
            <a:r>
              <a:rPr lang="en-GB" sz="2000" dirty="0" err="1" smtClean="0"/>
              <a:t>müssen</a:t>
            </a:r>
            <a:r>
              <a:rPr lang="en-GB" sz="2000" dirty="0" smtClean="0"/>
              <a:t> </a:t>
            </a:r>
            <a:r>
              <a:rPr lang="en-GB" sz="2000" dirty="0" err="1" smtClean="0"/>
              <a:t>umgesetzt</a:t>
            </a:r>
            <a:r>
              <a:rPr lang="en-GB" sz="2000" dirty="0" smtClean="0"/>
              <a:t> </a:t>
            </a:r>
            <a:r>
              <a:rPr lang="en-GB" sz="2000" dirty="0" err="1" smtClean="0"/>
              <a:t>werden</a:t>
            </a:r>
            <a:r>
              <a:rPr lang="en-GB" sz="2000" dirty="0" smtClean="0"/>
              <a:t>?</a:t>
            </a:r>
          </a:p>
          <a:p>
            <a:pPr marL="342900" indent="-342900">
              <a:buFont typeface="Calibri" panose="020F0502020204030204" pitchFamily="34" charset="0"/>
              <a:buChar char="–"/>
            </a:pPr>
            <a:r>
              <a:rPr lang="en-GB" sz="2000" dirty="0" err="1" smtClean="0"/>
              <a:t>Wie</a:t>
            </a:r>
            <a:r>
              <a:rPr lang="en-GB" sz="2000" dirty="0" smtClean="0"/>
              <a:t> </a:t>
            </a:r>
            <a:r>
              <a:rPr lang="en-GB" sz="2000" dirty="0" err="1" smtClean="0"/>
              <a:t>ist</a:t>
            </a:r>
            <a:r>
              <a:rPr lang="en-GB" sz="2000" dirty="0" smtClean="0"/>
              <a:t> der </a:t>
            </a:r>
            <a:r>
              <a:rPr lang="en-GB" sz="2000" dirty="0" err="1" smtClean="0"/>
              <a:t>Zeitplan</a:t>
            </a:r>
            <a:r>
              <a:rPr lang="en-GB" sz="2000" dirty="0" smtClean="0"/>
              <a:t>?  </a:t>
            </a:r>
          </a:p>
          <a:p>
            <a:pPr marL="342900" indent="-342900">
              <a:buFont typeface="Calibri" panose="020F0502020204030204" pitchFamily="34" charset="0"/>
              <a:buChar char="–"/>
            </a:pPr>
            <a:r>
              <a:rPr lang="en-GB" sz="2000" dirty="0" err="1" smtClean="0"/>
              <a:t>Welche</a:t>
            </a:r>
            <a:r>
              <a:rPr lang="en-GB" sz="2000" dirty="0" smtClean="0"/>
              <a:t> Partner </a:t>
            </a:r>
            <a:r>
              <a:rPr lang="en-GB" sz="2000" dirty="0" err="1" smtClean="0"/>
              <a:t>sollen</a:t>
            </a:r>
            <a:r>
              <a:rPr lang="en-GB" sz="2000" dirty="0" smtClean="0"/>
              <a:t> in den </a:t>
            </a:r>
            <a:r>
              <a:rPr lang="en-GB" sz="2000" dirty="0" err="1" smtClean="0"/>
              <a:t>einzelnen</a:t>
            </a:r>
            <a:r>
              <a:rPr lang="en-GB" sz="2000" dirty="0" smtClean="0"/>
              <a:t> </a:t>
            </a:r>
            <a:r>
              <a:rPr lang="en-GB" sz="2000" dirty="0" err="1" smtClean="0"/>
              <a:t>Arbeitspaketen</a:t>
            </a:r>
            <a:r>
              <a:rPr lang="en-GB" sz="2000" dirty="0" smtClean="0"/>
              <a:t> </a:t>
            </a:r>
            <a:r>
              <a:rPr lang="en-GB" sz="2000" dirty="0" err="1" smtClean="0"/>
              <a:t>mitarbeiten</a:t>
            </a:r>
            <a:r>
              <a:rPr lang="en-GB" sz="2000" dirty="0" smtClean="0"/>
              <a:t>?</a:t>
            </a:r>
          </a:p>
          <a:p>
            <a:pPr marL="342900" indent="-342900">
              <a:buFont typeface="Calibri" panose="020F0502020204030204" pitchFamily="34" charset="0"/>
              <a:buChar char="–"/>
            </a:pPr>
            <a:r>
              <a:rPr lang="en-GB" sz="2000" dirty="0" err="1" smtClean="0"/>
              <a:t>Wie</a:t>
            </a:r>
            <a:r>
              <a:rPr lang="en-GB" sz="2000" dirty="0" smtClean="0"/>
              <a:t> </a:t>
            </a:r>
            <a:r>
              <a:rPr lang="en-GB" sz="2000" dirty="0" err="1" smtClean="0"/>
              <a:t>hoch</a:t>
            </a:r>
            <a:r>
              <a:rPr lang="en-GB" sz="2000" dirty="0" smtClean="0"/>
              <a:t> </a:t>
            </a:r>
            <a:r>
              <a:rPr lang="en-GB" sz="2000" dirty="0" err="1" smtClean="0"/>
              <a:t>sind</a:t>
            </a:r>
            <a:r>
              <a:rPr lang="en-GB" sz="2000" dirty="0" smtClean="0"/>
              <a:t> die </a:t>
            </a:r>
            <a:r>
              <a:rPr lang="en-GB" sz="2000" dirty="0" err="1" smtClean="0"/>
              <a:t>Kosten</a:t>
            </a:r>
            <a:r>
              <a:rPr lang="en-GB" sz="2000" dirty="0" smtClean="0"/>
              <a:t> pro </a:t>
            </a:r>
            <a:r>
              <a:rPr lang="en-GB" sz="2000" dirty="0" err="1" smtClean="0"/>
              <a:t>Arbeitspaket</a:t>
            </a:r>
            <a:r>
              <a:rPr lang="en-GB" sz="2000" dirty="0" smtClean="0"/>
              <a:t>?</a:t>
            </a:r>
          </a:p>
          <a:p>
            <a:pPr marL="342900" indent="-342900">
              <a:buFont typeface="Calibri" panose="020F0502020204030204" pitchFamily="34" charset="0"/>
              <a:buChar char="–"/>
            </a:pPr>
            <a:r>
              <a:rPr lang="en-GB" sz="2000" dirty="0" err="1" smtClean="0"/>
              <a:t>Wie</a:t>
            </a:r>
            <a:r>
              <a:rPr lang="en-GB" sz="2000" dirty="0" smtClean="0"/>
              <a:t> </a:t>
            </a:r>
            <a:r>
              <a:rPr lang="en-GB" sz="2000" dirty="0" err="1" smtClean="0"/>
              <a:t>sieht</a:t>
            </a:r>
            <a:r>
              <a:rPr lang="en-GB" sz="2000" dirty="0" smtClean="0"/>
              <a:t> die </a:t>
            </a:r>
            <a:r>
              <a:rPr lang="en-GB" sz="2000" dirty="0" err="1" smtClean="0"/>
              <a:t>langfristige</a:t>
            </a:r>
            <a:r>
              <a:rPr lang="en-GB" sz="2000" dirty="0" smtClean="0"/>
              <a:t> </a:t>
            </a:r>
            <a:r>
              <a:rPr lang="en-GB" sz="2000" dirty="0" err="1" smtClean="0"/>
              <a:t>Wirkung</a:t>
            </a:r>
            <a:r>
              <a:rPr lang="en-GB" sz="2000" dirty="0" smtClean="0"/>
              <a:t> </a:t>
            </a:r>
            <a:r>
              <a:rPr lang="en-GB" sz="2000" dirty="0" err="1" smtClean="0"/>
              <a:t>aus</a:t>
            </a:r>
            <a:r>
              <a:rPr lang="en-GB" sz="2000" dirty="0" smtClean="0"/>
              <a:t>?</a:t>
            </a:r>
            <a:endParaRPr lang="en-GB" sz="2000" dirty="0"/>
          </a:p>
        </p:txBody>
      </p:sp>
      <p:pic>
        <p:nvPicPr>
          <p:cNvPr id="7" name="Grafik 6"/>
          <p:cNvPicPr>
            <a:picLocks noChangeAspect="1"/>
          </p:cNvPicPr>
          <p:nvPr/>
        </p:nvPicPr>
        <p:blipFill>
          <a:blip r:embed="rId4"/>
          <a:stretch>
            <a:fillRect/>
          </a:stretch>
        </p:blipFill>
        <p:spPr>
          <a:xfrm>
            <a:off x="2591923" y="3029889"/>
            <a:ext cx="8990476" cy="3295238"/>
          </a:xfrm>
          <a:prstGeom prst="rect">
            <a:avLst/>
          </a:prstGeom>
        </p:spPr>
      </p:pic>
      <p:sp>
        <p:nvSpPr>
          <p:cNvPr id="9" name="Szövegdoboz 3"/>
          <p:cNvSpPr txBox="1"/>
          <p:nvPr/>
        </p:nvSpPr>
        <p:spPr>
          <a:xfrm>
            <a:off x="909096" y="2892940"/>
            <a:ext cx="8146981" cy="1569660"/>
          </a:xfrm>
          <a:prstGeom prst="rect">
            <a:avLst/>
          </a:prstGeom>
          <a:solidFill>
            <a:schemeClr val="bg1"/>
          </a:solidFill>
        </p:spPr>
        <p:txBody>
          <a:bodyPr wrap="square" rtlCol="0">
            <a:spAutoFit/>
          </a:bodyPr>
          <a:lstStyle/>
          <a:p>
            <a:r>
              <a:rPr lang="en-GB" sz="2400" dirty="0" smtClean="0"/>
              <a:t>Die </a:t>
            </a:r>
            <a:r>
              <a:rPr lang="en-GB" sz="2400" dirty="0" err="1" smtClean="0"/>
              <a:t>Arbeitspakete</a:t>
            </a:r>
            <a:r>
              <a:rPr lang="en-GB" sz="2400" dirty="0" smtClean="0"/>
              <a:t> </a:t>
            </a:r>
            <a:r>
              <a:rPr lang="en-GB" sz="2400" dirty="0" err="1" smtClean="0"/>
              <a:t>werden</a:t>
            </a:r>
            <a:r>
              <a:rPr lang="en-GB" sz="2400" dirty="0" smtClean="0"/>
              <a:t> in </a:t>
            </a:r>
            <a:r>
              <a:rPr lang="en-GB" sz="2400" dirty="0" err="1" smtClean="0"/>
              <a:t>Phasen</a:t>
            </a:r>
            <a:r>
              <a:rPr lang="en-GB" sz="2400" dirty="0" smtClean="0"/>
              <a:t> </a:t>
            </a:r>
            <a:r>
              <a:rPr lang="en-GB" sz="2400" dirty="0" err="1" smtClean="0"/>
              <a:t>gegliedert</a:t>
            </a:r>
            <a:r>
              <a:rPr lang="en-GB" sz="2400" dirty="0" smtClean="0"/>
              <a:t>, die </a:t>
            </a:r>
            <a:r>
              <a:rPr lang="en-GB" sz="2400" dirty="0" err="1" smtClean="0"/>
              <a:t>bestimmten</a:t>
            </a:r>
            <a:r>
              <a:rPr lang="en-GB" sz="2400" dirty="0" smtClean="0"/>
              <a:t> </a:t>
            </a:r>
            <a:r>
              <a:rPr lang="en-GB" sz="2400" dirty="0" err="1" smtClean="0"/>
              <a:t>Geschäftsfeldern</a:t>
            </a:r>
            <a:r>
              <a:rPr lang="en-GB" sz="2400" dirty="0" smtClean="0"/>
              <a:t> </a:t>
            </a:r>
            <a:r>
              <a:rPr lang="en-GB" sz="2400" dirty="0" err="1" smtClean="0"/>
              <a:t>zugeordnet</a:t>
            </a:r>
            <a:r>
              <a:rPr lang="en-GB" sz="2400" dirty="0" smtClean="0"/>
              <a:t> </a:t>
            </a:r>
            <a:r>
              <a:rPr lang="en-GB" sz="2400" dirty="0" err="1" smtClean="0"/>
              <a:t>sind</a:t>
            </a:r>
            <a:r>
              <a:rPr lang="en-GB" sz="2400" dirty="0" smtClean="0"/>
              <a:t>. </a:t>
            </a:r>
            <a:r>
              <a:rPr lang="en-GB" sz="2400" dirty="0" err="1" smtClean="0"/>
              <a:t>Ein</a:t>
            </a:r>
            <a:r>
              <a:rPr lang="en-GB" sz="2400" dirty="0" smtClean="0"/>
              <a:t> </a:t>
            </a:r>
            <a:r>
              <a:rPr lang="en-GB" sz="2400" dirty="0" err="1" smtClean="0"/>
              <a:t>Zeitplan</a:t>
            </a:r>
            <a:r>
              <a:rPr lang="en-GB" sz="2400" dirty="0" smtClean="0"/>
              <a:t> </a:t>
            </a:r>
            <a:r>
              <a:rPr lang="en-GB" sz="2400" dirty="0" err="1" smtClean="0"/>
              <a:t>wird</a:t>
            </a:r>
            <a:r>
              <a:rPr lang="en-GB" sz="2400" dirty="0" smtClean="0"/>
              <a:t> </a:t>
            </a:r>
            <a:r>
              <a:rPr lang="en-GB" sz="2400" dirty="0" err="1" smtClean="0"/>
              <a:t>aufgestellt</a:t>
            </a:r>
            <a:r>
              <a:rPr lang="en-GB" sz="2400" dirty="0" smtClean="0"/>
              <a:t>, </a:t>
            </a:r>
            <a:r>
              <a:rPr lang="en-GB" sz="2400" dirty="0" err="1" smtClean="0"/>
              <a:t>damit</a:t>
            </a:r>
            <a:r>
              <a:rPr lang="en-GB" sz="2400" dirty="0" smtClean="0"/>
              <a:t> die </a:t>
            </a:r>
            <a:r>
              <a:rPr lang="en-GB" sz="2400" dirty="0" err="1" smtClean="0"/>
              <a:t>einzelnen</a:t>
            </a:r>
            <a:r>
              <a:rPr lang="en-GB" sz="2400" dirty="0" smtClean="0"/>
              <a:t> </a:t>
            </a:r>
            <a:r>
              <a:rPr lang="en-GB" sz="2400" dirty="0" err="1" smtClean="0"/>
              <a:t>Phasen</a:t>
            </a:r>
            <a:r>
              <a:rPr lang="en-GB" sz="2400" dirty="0" smtClean="0"/>
              <a:t> und die </a:t>
            </a:r>
            <a:r>
              <a:rPr lang="en-GB" sz="2400" dirty="0" err="1" smtClean="0"/>
              <a:t>Meilensteine</a:t>
            </a:r>
            <a:r>
              <a:rPr lang="en-GB" sz="2400" dirty="0" smtClean="0"/>
              <a:t> </a:t>
            </a:r>
            <a:r>
              <a:rPr lang="en-GB" sz="2400" dirty="0" err="1" smtClean="0"/>
              <a:t>eingetragen</a:t>
            </a:r>
            <a:r>
              <a:rPr lang="en-GB" sz="2400" dirty="0" smtClean="0"/>
              <a:t> </a:t>
            </a:r>
            <a:r>
              <a:rPr lang="en-GB" sz="2400" dirty="0" err="1" smtClean="0"/>
              <a:t>werden</a:t>
            </a:r>
            <a:r>
              <a:rPr lang="en-GB" sz="2400" dirty="0" smtClean="0"/>
              <a:t> </a:t>
            </a:r>
            <a:r>
              <a:rPr lang="en-GB" sz="2400" dirty="0" err="1" smtClean="0"/>
              <a:t>können</a:t>
            </a:r>
            <a:r>
              <a:rPr lang="en-GB" sz="2400" dirty="0" smtClean="0"/>
              <a:t>.</a:t>
            </a:r>
          </a:p>
        </p:txBody>
      </p:sp>
    </p:spTree>
    <p:extLst>
      <p:ext uri="{BB962C8B-B14F-4D97-AF65-F5344CB8AC3E}">
        <p14:creationId xmlns:p14="http://schemas.microsoft.com/office/powerpoint/2010/main" val="1664766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27742" y="24620"/>
            <a:ext cx="10663380" cy="2739211"/>
          </a:xfrm>
          <a:prstGeom prst="rect">
            <a:avLst/>
          </a:prstGeom>
          <a:noFill/>
        </p:spPr>
        <p:txBody>
          <a:bodyPr wrap="square" rtlCol="0">
            <a:spAutoFit/>
          </a:bodyPr>
          <a:lstStyle/>
          <a:p>
            <a:r>
              <a:rPr lang="en-GB" sz="2800" dirty="0" err="1"/>
              <a:t>Projektplan</a:t>
            </a:r>
            <a:endParaRPr lang="en-GB" sz="2800" dirty="0"/>
          </a:p>
          <a:p>
            <a:endParaRPr lang="en-GB" sz="2400" dirty="0"/>
          </a:p>
          <a:p>
            <a:pPr marL="342900" indent="-342900">
              <a:buFont typeface="Calibri" panose="020F0502020204030204" pitchFamily="34" charset="0"/>
              <a:buChar char="–"/>
            </a:pPr>
            <a:r>
              <a:rPr lang="en-GB" sz="2400" dirty="0" err="1"/>
              <a:t>Welche</a:t>
            </a:r>
            <a:r>
              <a:rPr lang="en-GB" sz="2400" dirty="0"/>
              <a:t> </a:t>
            </a:r>
            <a:r>
              <a:rPr lang="en-GB" sz="2400" dirty="0" err="1"/>
              <a:t>einzelnen</a:t>
            </a:r>
            <a:r>
              <a:rPr lang="en-GB" sz="2400" dirty="0"/>
              <a:t> </a:t>
            </a:r>
            <a:r>
              <a:rPr lang="en-GB" sz="2400" dirty="0" err="1"/>
              <a:t>Arbeitspakete</a:t>
            </a:r>
            <a:r>
              <a:rPr lang="en-GB" sz="2400" dirty="0"/>
              <a:t> </a:t>
            </a:r>
            <a:r>
              <a:rPr lang="en-GB" sz="2400" dirty="0" err="1"/>
              <a:t>müssen</a:t>
            </a:r>
            <a:r>
              <a:rPr lang="en-GB" sz="2400" dirty="0"/>
              <a:t> </a:t>
            </a:r>
            <a:r>
              <a:rPr lang="en-GB" sz="2400" dirty="0" err="1"/>
              <a:t>umgesetzt</a:t>
            </a:r>
            <a:r>
              <a:rPr lang="en-GB" sz="2400" dirty="0"/>
              <a:t> </a:t>
            </a:r>
            <a:r>
              <a:rPr lang="en-GB" sz="2400" dirty="0" err="1"/>
              <a:t>werden</a:t>
            </a:r>
            <a:r>
              <a:rPr lang="en-GB" sz="2400" dirty="0"/>
              <a:t>?</a:t>
            </a:r>
          </a:p>
          <a:p>
            <a:pPr marL="342900" indent="-342900">
              <a:buFont typeface="Calibri" panose="020F0502020204030204" pitchFamily="34" charset="0"/>
              <a:buChar char="–"/>
            </a:pPr>
            <a:r>
              <a:rPr lang="en-GB" sz="2400" dirty="0" err="1"/>
              <a:t>Wie</a:t>
            </a:r>
            <a:r>
              <a:rPr lang="en-GB" sz="2400" dirty="0"/>
              <a:t> </a:t>
            </a:r>
            <a:r>
              <a:rPr lang="en-GB" sz="2400" dirty="0" err="1"/>
              <a:t>ist</a:t>
            </a:r>
            <a:r>
              <a:rPr lang="en-GB" sz="2400" dirty="0"/>
              <a:t> der </a:t>
            </a:r>
            <a:r>
              <a:rPr lang="en-GB" sz="2400" dirty="0" err="1"/>
              <a:t>Zeitplan</a:t>
            </a:r>
            <a:r>
              <a:rPr lang="en-GB" sz="2400" dirty="0"/>
              <a:t>?  </a:t>
            </a:r>
          </a:p>
          <a:p>
            <a:pPr marL="342900" indent="-342900">
              <a:buFont typeface="Calibri" panose="020F0502020204030204" pitchFamily="34" charset="0"/>
              <a:buChar char="–"/>
            </a:pPr>
            <a:r>
              <a:rPr lang="en-GB" sz="2400" dirty="0" err="1"/>
              <a:t>Welche</a:t>
            </a:r>
            <a:r>
              <a:rPr lang="en-GB" sz="2400" dirty="0"/>
              <a:t> Partner </a:t>
            </a:r>
            <a:r>
              <a:rPr lang="en-GB" sz="2400" dirty="0" err="1"/>
              <a:t>sollen</a:t>
            </a:r>
            <a:r>
              <a:rPr lang="en-GB" sz="2400" dirty="0"/>
              <a:t> in den </a:t>
            </a:r>
            <a:r>
              <a:rPr lang="en-GB" sz="2400" dirty="0" err="1"/>
              <a:t>einzelnen</a:t>
            </a:r>
            <a:r>
              <a:rPr lang="en-GB" sz="2400" dirty="0"/>
              <a:t> </a:t>
            </a:r>
            <a:r>
              <a:rPr lang="en-GB" sz="2400" dirty="0" err="1"/>
              <a:t>Arbeitspaketen</a:t>
            </a:r>
            <a:r>
              <a:rPr lang="en-GB" sz="2400" dirty="0"/>
              <a:t> </a:t>
            </a:r>
            <a:r>
              <a:rPr lang="en-GB" sz="2400" dirty="0" err="1"/>
              <a:t>mitarbeiten</a:t>
            </a:r>
            <a:r>
              <a:rPr lang="en-GB" sz="2400" dirty="0"/>
              <a:t>?</a:t>
            </a:r>
          </a:p>
          <a:p>
            <a:pPr marL="342900" indent="-342900">
              <a:buFont typeface="Calibri" panose="020F0502020204030204" pitchFamily="34" charset="0"/>
              <a:buChar char="–"/>
            </a:pPr>
            <a:r>
              <a:rPr lang="en-GB" sz="2400" dirty="0" err="1"/>
              <a:t>Wie</a:t>
            </a:r>
            <a:r>
              <a:rPr lang="en-GB" sz="2400" dirty="0"/>
              <a:t> </a:t>
            </a:r>
            <a:r>
              <a:rPr lang="en-GB" sz="2400" dirty="0" err="1"/>
              <a:t>hoch</a:t>
            </a:r>
            <a:r>
              <a:rPr lang="en-GB" sz="2400" dirty="0"/>
              <a:t> </a:t>
            </a:r>
            <a:r>
              <a:rPr lang="en-GB" sz="2400" dirty="0" err="1"/>
              <a:t>sind</a:t>
            </a:r>
            <a:r>
              <a:rPr lang="en-GB" sz="2400" dirty="0"/>
              <a:t> die </a:t>
            </a:r>
            <a:r>
              <a:rPr lang="en-GB" sz="2400" dirty="0" err="1"/>
              <a:t>Kosten</a:t>
            </a:r>
            <a:r>
              <a:rPr lang="en-GB" sz="2400" dirty="0"/>
              <a:t> pro </a:t>
            </a:r>
            <a:r>
              <a:rPr lang="en-GB" sz="2400" dirty="0" err="1"/>
              <a:t>Arbeitspaket</a:t>
            </a:r>
            <a:r>
              <a:rPr lang="en-GB" sz="2400" dirty="0"/>
              <a:t>?</a:t>
            </a:r>
          </a:p>
          <a:p>
            <a:pPr marL="342900" indent="-342900">
              <a:buFont typeface="Calibri" panose="020F0502020204030204" pitchFamily="34" charset="0"/>
              <a:buChar char="–"/>
            </a:pPr>
            <a:r>
              <a:rPr lang="en-GB" sz="2400" dirty="0" err="1"/>
              <a:t>Wie</a:t>
            </a:r>
            <a:r>
              <a:rPr lang="en-GB" sz="2400" dirty="0"/>
              <a:t> </a:t>
            </a:r>
            <a:r>
              <a:rPr lang="en-GB" sz="2400" dirty="0" err="1"/>
              <a:t>sieht</a:t>
            </a:r>
            <a:r>
              <a:rPr lang="en-GB" sz="2400" dirty="0"/>
              <a:t> die </a:t>
            </a:r>
            <a:r>
              <a:rPr lang="en-GB" sz="2400" dirty="0" err="1"/>
              <a:t>langfristige</a:t>
            </a:r>
            <a:r>
              <a:rPr lang="en-GB" sz="2400" dirty="0"/>
              <a:t> </a:t>
            </a:r>
            <a:r>
              <a:rPr lang="en-GB" sz="2400" dirty="0" err="1"/>
              <a:t>Wirkung</a:t>
            </a:r>
            <a:r>
              <a:rPr lang="en-GB" sz="2400" dirty="0"/>
              <a:t> </a:t>
            </a:r>
            <a:r>
              <a:rPr lang="en-GB" sz="2400" dirty="0" err="1"/>
              <a:t>aus</a:t>
            </a:r>
            <a:r>
              <a:rPr lang="en-GB" sz="2400" dirty="0"/>
              <a:t>?</a:t>
            </a:r>
          </a:p>
        </p:txBody>
      </p:sp>
      <p:sp>
        <p:nvSpPr>
          <p:cNvPr id="9" name="Szövegdoboz 3"/>
          <p:cNvSpPr txBox="1"/>
          <p:nvPr/>
        </p:nvSpPr>
        <p:spPr>
          <a:xfrm>
            <a:off x="909096" y="2892940"/>
            <a:ext cx="8146981" cy="830997"/>
          </a:xfrm>
          <a:prstGeom prst="rect">
            <a:avLst/>
          </a:prstGeom>
          <a:solidFill>
            <a:schemeClr val="bg1"/>
          </a:solidFill>
        </p:spPr>
        <p:txBody>
          <a:bodyPr wrap="square" rtlCol="0">
            <a:spAutoFit/>
          </a:bodyPr>
          <a:lstStyle/>
          <a:p>
            <a:r>
              <a:rPr lang="en-GB" sz="2400" dirty="0" err="1" smtClean="0"/>
              <a:t>Für</a:t>
            </a:r>
            <a:r>
              <a:rPr lang="en-GB" sz="2400" dirty="0" smtClean="0"/>
              <a:t> </a:t>
            </a:r>
            <a:r>
              <a:rPr lang="en-GB" sz="2400" dirty="0" err="1" smtClean="0"/>
              <a:t>jedes</a:t>
            </a:r>
            <a:r>
              <a:rPr lang="en-GB" sz="2400" dirty="0" smtClean="0"/>
              <a:t> </a:t>
            </a:r>
            <a:r>
              <a:rPr lang="en-GB" sz="2400" dirty="0" err="1" smtClean="0"/>
              <a:t>Arbeitspaket</a:t>
            </a:r>
            <a:r>
              <a:rPr lang="en-GB" sz="2400" dirty="0" smtClean="0"/>
              <a:t> </a:t>
            </a:r>
            <a:r>
              <a:rPr lang="en-GB" sz="2400" dirty="0" err="1" smtClean="0"/>
              <a:t>werden</a:t>
            </a:r>
            <a:r>
              <a:rPr lang="en-GB" sz="2400" dirty="0" smtClean="0"/>
              <a:t> die </a:t>
            </a:r>
            <a:r>
              <a:rPr lang="en-GB" sz="2400" dirty="0" err="1" smtClean="0"/>
              <a:t>Ressourcen</a:t>
            </a:r>
            <a:r>
              <a:rPr lang="en-GB" sz="2400" dirty="0" smtClean="0"/>
              <a:t> und die </a:t>
            </a:r>
            <a:r>
              <a:rPr lang="en-GB" sz="2400" dirty="0" err="1" smtClean="0"/>
              <a:t>verschiedenen</a:t>
            </a:r>
            <a:r>
              <a:rPr lang="en-GB" sz="2400" dirty="0" smtClean="0"/>
              <a:t> </a:t>
            </a:r>
            <a:r>
              <a:rPr lang="en-GB" sz="2400" dirty="0" err="1" smtClean="0"/>
              <a:t>Mitarbeiterebenen</a:t>
            </a:r>
            <a:r>
              <a:rPr lang="en-GB" sz="2400" dirty="0" smtClean="0"/>
              <a:t> </a:t>
            </a:r>
            <a:r>
              <a:rPr lang="en-GB" sz="2400" dirty="0" err="1" smtClean="0"/>
              <a:t>geplant</a:t>
            </a:r>
            <a:r>
              <a:rPr lang="en-GB" sz="2400" dirty="0" smtClean="0"/>
              <a:t>.</a:t>
            </a:r>
          </a:p>
        </p:txBody>
      </p:sp>
      <p:pic>
        <p:nvPicPr>
          <p:cNvPr id="3" name="Grafik 2"/>
          <p:cNvPicPr>
            <a:picLocks noChangeAspect="1"/>
          </p:cNvPicPr>
          <p:nvPr/>
        </p:nvPicPr>
        <p:blipFill>
          <a:blip r:embed="rId4"/>
          <a:stretch>
            <a:fillRect/>
          </a:stretch>
        </p:blipFill>
        <p:spPr>
          <a:xfrm>
            <a:off x="0" y="4751397"/>
            <a:ext cx="11582399" cy="1622622"/>
          </a:xfrm>
          <a:prstGeom prst="rect">
            <a:avLst/>
          </a:prstGeom>
        </p:spPr>
      </p:pic>
    </p:spTree>
    <p:extLst>
      <p:ext uri="{BB962C8B-B14F-4D97-AF65-F5344CB8AC3E}">
        <p14:creationId xmlns:p14="http://schemas.microsoft.com/office/powerpoint/2010/main" val="1914350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272943" y="403863"/>
            <a:ext cx="2927457" cy="5078313"/>
          </a:xfrm>
          <a:prstGeom prst="rect">
            <a:avLst/>
          </a:prstGeom>
          <a:noFill/>
        </p:spPr>
        <p:txBody>
          <a:bodyPr wrap="square" rtlCol="0">
            <a:spAutoFit/>
          </a:bodyPr>
          <a:lstStyle/>
          <a:p>
            <a:r>
              <a:rPr lang="en-GB" sz="2400" dirty="0" err="1" smtClean="0"/>
              <a:t>Übung</a:t>
            </a:r>
            <a:endParaRPr lang="en-GB" sz="2400" dirty="0" smtClean="0"/>
          </a:p>
          <a:p>
            <a:endParaRPr lang="en-GB" sz="2000" dirty="0" smtClean="0"/>
          </a:p>
          <a:p>
            <a:pPr marL="342900" indent="-342900">
              <a:buFont typeface="Calibri" panose="020F0502020204030204" pitchFamily="34" charset="0"/>
              <a:buChar char="–"/>
            </a:pPr>
            <a:r>
              <a:rPr lang="en-GB" sz="2000" dirty="0" smtClean="0"/>
              <a:t>Teams </a:t>
            </a:r>
            <a:r>
              <a:rPr lang="en-GB" sz="2000" dirty="0" err="1" smtClean="0"/>
              <a:t>bilden</a:t>
            </a:r>
            <a:endParaRPr lang="en-GB" sz="2000" dirty="0" smtClean="0"/>
          </a:p>
          <a:p>
            <a:pPr marL="342900" indent="-342900">
              <a:buFont typeface="Calibri" panose="020F0502020204030204" pitchFamily="34" charset="0"/>
              <a:buChar char="–"/>
            </a:pPr>
            <a:r>
              <a:rPr lang="en-GB" sz="2000" dirty="0" err="1" smtClean="0"/>
              <a:t>Jedes</a:t>
            </a:r>
            <a:r>
              <a:rPr lang="en-GB" sz="2000" dirty="0" smtClean="0"/>
              <a:t> Team </a:t>
            </a:r>
            <a:r>
              <a:rPr lang="en-GB" sz="2000" dirty="0" err="1" smtClean="0"/>
              <a:t>baut</a:t>
            </a:r>
            <a:r>
              <a:rPr lang="en-GB" sz="2000" dirty="0" smtClean="0"/>
              <a:t> auf den </a:t>
            </a:r>
            <a:r>
              <a:rPr lang="en-GB" sz="2000" dirty="0" err="1" smtClean="0"/>
              <a:t>Ergebnissen</a:t>
            </a:r>
            <a:r>
              <a:rPr lang="en-GB" sz="2000" dirty="0" smtClean="0"/>
              <a:t> der </a:t>
            </a:r>
            <a:r>
              <a:rPr lang="en-GB" sz="2000" dirty="0" err="1" smtClean="0"/>
              <a:t>Einheiten</a:t>
            </a:r>
            <a:r>
              <a:rPr lang="en-GB" sz="2000" dirty="0" smtClean="0"/>
              <a:t> 1 und 2 auf</a:t>
            </a:r>
          </a:p>
          <a:p>
            <a:pPr marL="342900" indent="-342900">
              <a:buFont typeface="Calibri" panose="020F0502020204030204" pitchFamily="34" charset="0"/>
              <a:buChar char="–"/>
            </a:pPr>
            <a:r>
              <a:rPr lang="en-GB" sz="2000" dirty="0" err="1" smtClean="0"/>
              <a:t>Erstellen</a:t>
            </a:r>
            <a:r>
              <a:rPr lang="en-GB" sz="2000" dirty="0" smtClean="0"/>
              <a:t> </a:t>
            </a:r>
            <a:r>
              <a:rPr lang="en-GB" sz="2000" dirty="0" err="1" smtClean="0"/>
              <a:t>Sie</a:t>
            </a:r>
            <a:r>
              <a:rPr lang="en-GB" sz="2000" dirty="0" smtClean="0"/>
              <a:t> </a:t>
            </a:r>
            <a:r>
              <a:rPr lang="en-GB" sz="2000" dirty="0" err="1" smtClean="0"/>
              <a:t>eine</a:t>
            </a:r>
            <a:r>
              <a:rPr lang="en-GB" sz="2000" dirty="0" smtClean="0"/>
              <a:t> Gantt </a:t>
            </a:r>
            <a:r>
              <a:rPr lang="en-GB" sz="2000" dirty="0" err="1" smtClean="0"/>
              <a:t>Tabelle</a:t>
            </a:r>
            <a:r>
              <a:rPr lang="en-GB" sz="2000" dirty="0" smtClean="0"/>
              <a:t> und </a:t>
            </a:r>
            <a:r>
              <a:rPr lang="en-GB" sz="2000" dirty="0" err="1" smtClean="0"/>
              <a:t>ein</a:t>
            </a:r>
            <a:r>
              <a:rPr lang="en-GB" sz="2000" dirty="0" smtClean="0"/>
              <a:t> </a:t>
            </a:r>
            <a:r>
              <a:rPr lang="en-GB" sz="2000" dirty="0" err="1" smtClean="0"/>
              <a:t>erstes</a:t>
            </a:r>
            <a:r>
              <a:rPr lang="en-GB" sz="2000" dirty="0" smtClean="0"/>
              <a:t> </a:t>
            </a:r>
            <a:r>
              <a:rPr lang="en-GB" sz="2000" dirty="0" err="1" smtClean="0"/>
              <a:t>Geschäftsbudget</a:t>
            </a:r>
            <a:r>
              <a:rPr lang="en-GB" sz="2000" dirty="0" smtClean="0"/>
              <a:t>  </a:t>
            </a:r>
            <a:r>
              <a:rPr lang="en-GB" sz="2000" dirty="0" err="1" smtClean="0"/>
              <a:t>für</a:t>
            </a:r>
            <a:r>
              <a:rPr lang="en-GB" sz="2000" dirty="0" smtClean="0"/>
              <a:t> die </a:t>
            </a:r>
            <a:r>
              <a:rPr lang="en-GB" sz="2000" dirty="0" err="1" smtClean="0"/>
              <a:t>Geschäftsfelder</a:t>
            </a:r>
            <a:endParaRPr lang="en-GB" sz="2000" dirty="0" smtClean="0"/>
          </a:p>
          <a:p>
            <a:pPr marL="342900" indent="-342900">
              <a:buFont typeface="Calibri" panose="020F0502020204030204" pitchFamily="34" charset="0"/>
              <a:buChar char="–"/>
            </a:pPr>
            <a:r>
              <a:rPr lang="en-GB" sz="2000" dirty="0" err="1" smtClean="0"/>
              <a:t>Bitte</a:t>
            </a:r>
            <a:r>
              <a:rPr lang="en-GB" sz="2000" dirty="0" smtClean="0"/>
              <a:t> </a:t>
            </a:r>
            <a:r>
              <a:rPr lang="en-GB" sz="2000" dirty="0" err="1" smtClean="0"/>
              <a:t>folgende</a:t>
            </a:r>
            <a:r>
              <a:rPr lang="en-GB" sz="2000" dirty="0" smtClean="0"/>
              <a:t> </a:t>
            </a:r>
            <a:r>
              <a:rPr lang="en-GB" sz="2000" dirty="0" err="1" smtClean="0"/>
              <a:t>Vorlage</a:t>
            </a:r>
            <a:endParaRPr lang="en-GB" sz="2000" dirty="0" smtClean="0"/>
          </a:p>
          <a:p>
            <a:r>
              <a:rPr lang="en-GB" sz="2000" dirty="0" smtClean="0"/>
              <a:t> 	</a:t>
            </a:r>
            <a:r>
              <a:rPr lang="en-GB" sz="2000" dirty="0" err="1" smtClean="0"/>
              <a:t>verwenden</a:t>
            </a:r>
            <a:r>
              <a:rPr lang="en-GB" sz="2000" dirty="0" smtClean="0"/>
              <a:t>:  </a:t>
            </a:r>
            <a:r>
              <a:rPr lang="en-GB" sz="2000" dirty="0"/>
              <a:t>INNOTEACH-U3.E1-Exercise-Templates-PLANNING-Release1.EN.v1</a:t>
            </a:r>
          </a:p>
        </p:txBody>
      </p:sp>
      <p:pic>
        <p:nvPicPr>
          <p:cNvPr id="3" name="Grafik 2"/>
          <p:cNvPicPr>
            <a:picLocks noChangeAspect="1"/>
          </p:cNvPicPr>
          <p:nvPr/>
        </p:nvPicPr>
        <p:blipFill>
          <a:blip r:embed="rId4"/>
          <a:stretch>
            <a:fillRect/>
          </a:stretch>
        </p:blipFill>
        <p:spPr>
          <a:xfrm>
            <a:off x="3200400" y="133350"/>
            <a:ext cx="8991600" cy="3295650"/>
          </a:xfrm>
          <a:prstGeom prst="rect">
            <a:avLst/>
          </a:prstGeom>
        </p:spPr>
      </p:pic>
      <p:pic>
        <p:nvPicPr>
          <p:cNvPr id="25" name="Grafik 24"/>
          <p:cNvPicPr>
            <a:picLocks noChangeAspect="1"/>
          </p:cNvPicPr>
          <p:nvPr/>
        </p:nvPicPr>
        <p:blipFill>
          <a:blip r:embed="rId5"/>
          <a:stretch>
            <a:fillRect/>
          </a:stretch>
        </p:blipFill>
        <p:spPr>
          <a:xfrm>
            <a:off x="3115810" y="3722170"/>
            <a:ext cx="9076190" cy="1304762"/>
          </a:xfrm>
          <a:prstGeom prst="rect">
            <a:avLst/>
          </a:prstGeom>
        </p:spPr>
      </p:pic>
      <p:pic>
        <p:nvPicPr>
          <p:cNvPr id="26" name="Grafik 25"/>
          <p:cNvPicPr>
            <a:picLocks noChangeAspect="1"/>
          </p:cNvPicPr>
          <p:nvPr/>
        </p:nvPicPr>
        <p:blipFill>
          <a:blip r:embed="rId6"/>
          <a:stretch>
            <a:fillRect/>
          </a:stretch>
        </p:blipFill>
        <p:spPr>
          <a:xfrm>
            <a:off x="3115810" y="5174400"/>
            <a:ext cx="8466589" cy="1222258"/>
          </a:xfrm>
          <a:prstGeom prst="rect">
            <a:avLst/>
          </a:prstGeom>
        </p:spPr>
      </p:pic>
    </p:spTree>
    <p:extLst>
      <p:ext uri="{BB962C8B-B14F-4D97-AF65-F5344CB8AC3E}">
        <p14:creationId xmlns:p14="http://schemas.microsoft.com/office/powerpoint/2010/main" val="1192169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Fazit</a:t>
            </a:r>
            <a:r>
              <a:rPr lang="en-GB" dirty="0" smtClean="0"/>
              <a:t>, </a:t>
            </a:r>
            <a:r>
              <a:rPr lang="en-GB" dirty="0" err="1" smtClean="0"/>
              <a:t>Zusammenfassung</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431435"/>
          </a:xfrm>
          <a:prstGeom prst="rect">
            <a:avLst/>
          </a:prstGeom>
          <a:noFill/>
        </p:spPr>
        <p:txBody>
          <a:bodyPr wrap="square" rtlCol="0">
            <a:spAutoFit/>
          </a:bodyPr>
          <a:lstStyle/>
          <a:p>
            <a:r>
              <a:rPr lang="en-GB" sz="2400" dirty="0" err="1" smtClean="0"/>
              <a:t>Wenn</a:t>
            </a:r>
            <a:r>
              <a:rPr lang="en-GB" sz="2400" dirty="0" smtClean="0"/>
              <a:t> </a:t>
            </a:r>
            <a:r>
              <a:rPr lang="en-GB" sz="2400" dirty="0" err="1" smtClean="0"/>
              <a:t>eine</a:t>
            </a:r>
            <a:r>
              <a:rPr lang="en-GB" sz="2400" dirty="0" smtClean="0"/>
              <a:t> </a:t>
            </a:r>
            <a:r>
              <a:rPr lang="en-GB" sz="2400" dirty="0" err="1" smtClean="0"/>
              <a:t>Idee</a:t>
            </a:r>
            <a:r>
              <a:rPr lang="en-GB" sz="2400" dirty="0" smtClean="0"/>
              <a:t> da </a:t>
            </a:r>
            <a:r>
              <a:rPr lang="en-GB" sz="2400" dirty="0" err="1" smtClean="0"/>
              <a:t>ist</a:t>
            </a:r>
            <a:r>
              <a:rPr lang="en-GB" sz="2400" dirty="0" smtClean="0"/>
              <a:t>, </a:t>
            </a:r>
            <a:r>
              <a:rPr lang="en-GB" sz="2400" dirty="0" err="1" smtClean="0"/>
              <a:t>aber</a:t>
            </a:r>
            <a:r>
              <a:rPr lang="en-GB" sz="2400" dirty="0" smtClean="0"/>
              <a:t> </a:t>
            </a:r>
            <a:r>
              <a:rPr lang="en-GB" sz="2400" dirty="0" err="1" smtClean="0"/>
              <a:t>bei</a:t>
            </a:r>
            <a:r>
              <a:rPr lang="en-GB" sz="2400" dirty="0" smtClean="0"/>
              <a:t> der </a:t>
            </a:r>
            <a:r>
              <a:rPr lang="en-GB" sz="2400" dirty="0" err="1" smtClean="0"/>
              <a:t>Umsetzung</a:t>
            </a:r>
            <a:r>
              <a:rPr lang="en-GB" sz="2400" dirty="0" smtClean="0"/>
              <a:t> </a:t>
            </a:r>
            <a:r>
              <a:rPr lang="en-GB" sz="2400" dirty="0" err="1" smtClean="0"/>
              <a:t>nicht</a:t>
            </a:r>
            <a:r>
              <a:rPr lang="en-GB" sz="2400" dirty="0" smtClean="0"/>
              <a:t> die </a:t>
            </a:r>
            <a:r>
              <a:rPr lang="en-GB" sz="2400" dirty="0" err="1" smtClean="0"/>
              <a:t>richtigen</a:t>
            </a:r>
            <a:r>
              <a:rPr lang="en-GB" sz="2400" dirty="0" smtClean="0"/>
              <a:t> </a:t>
            </a:r>
            <a:r>
              <a:rPr lang="en-GB" sz="2400" dirty="0" err="1" smtClean="0"/>
              <a:t>Interessensgruppen</a:t>
            </a:r>
            <a:r>
              <a:rPr lang="en-GB" sz="2400" dirty="0" smtClean="0"/>
              <a:t> </a:t>
            </a:r>
            <a:r>
              <a:rPr lang="en-GB" sz="2400" dirty="0" err="1" smtClean="0"/>
              <a:t>angesprochen</a:t>
            </a:r>
            <a:r>
              <a:rPr lang="en-GB" sz="2400" dirty="0" smtClean="0"/>
              <a:t> </a:t>
            </a:r>
            <a:r>
              <a:rPr lang="en-GB" sz="2400" dirty="0" err="1" smtClean="0"/>
              <a:t>werden</a:t>
            </a:r>
            <a:r>
              <a:rPr lang="en-GB" sz="2400" dirty="0" smtClean="0"/>
              <a:t> </a:t>
            </a:r>
            <a:r>
              <a:rPr lang="en-GB" sz="2400" dirty="0" err="1" smtClean="0"/>
              <a:t>oder</a:t>
            </a:r>
            <a:r>
              <a:rPr lang="en-GB" sz="2400" dirty="0" smtClean="0"/>
              <a:t> die </a:t>
            </a:r>
            <a:r>
              <a:rPr lang="en-GB" sz="2400" dirty="0" err="1" smtClean="0"/>
              <a:t>unreife</a:t>
            </a:r>
            <a:r>
              <a:rPr lang="en-GB" sz="2400" dirty="0" smtClean="0"/>
              <a:t> </a:t>
            </a:r>
            <a:r>
              <a:rPr lang="en-GB" sz="2400" dirty="0" err="1" smtClean="0"/>
              <a:t>Idee</a:t>
            </a:r>
            <a:r>
              <a:rPr lang="en-GB" sz="2400" dirty="0" smtClean="0"/>
              <a:t> </a:t>
            </a:r>
            <a:r>
              <a:rPr lang="en-GB" sz="2400" dirty="0" err="1" smtClean="0"/>
              <a:t>nicht</a:t>
            </a:r>
            <a:r>
              <a:rPr lang="en-GB" sz="2400" dirty="0" smtClean="0"/>
              <a:t> </a:t>
            </a:r>
            <a:r>
              <a:rPr lang="en-GB" sz="2400" dirty="0" err="1" smtClean="0"/>
              <a:t>umgesetzt</a:t>
            </a:r>
            <a:r>
              <a:rPr lang="en-GB" sz="2400" dirty="0" smtClean="0"/>
              <a:t> </a:t>
            </a:r>
            <a:r>
              <a:rPr lang="en-GB" sz="2400" dirty="0" err="1" smtClean="0"/>
              <a:t>wird</a:t>
            </a:r>
            <a:r>
              <a:rPr lang="en-GB" sz="2400" dirty="0" smtClean="0"/>
              <a:t>, </a:t>
            </a:r>
            <a:r>
              <a:rPr lang="en-GB" sz="2400" dirty="0" err="1" smtClean="0"/>
              <a:t>kommt</a:t>
            </a:r>
            <a:r>
              <a:rPr lang="en-GB" sz="2400" dirty="0" smtClean="0"/>
              <a:t> </a:t>
            </a:r>
            <a:r>
              <a:rPr lang="en-GB" sz="2400" dirty="0" err="1" smtClean="0"/>
              <a:t>keine</a:t>
            </a:r>
            <a:r>
              <a:rPr lang="en-GB" sz="2400" dirty="0" smtClean="0"/>
              <a:t> Innovation </a:t>
            </a:r>
            <a:r>
              <a:rPr lang="en-GB" sz="2400" dirty="0" err="1" smtClean="0"/>
              <a:t>zustande</a:t>
            </a:r>
            <a:r>
              <a:rPr lang="en-GB" sz="2400" dirty="0" smtClean="0"/>
              <a:t>.</a:t>
            </a:r>
          </a:p>
          <a:p>
            <a:endParaRPr lang="hu-HU" sz="2000" dirty="0"/>
          </a:p>
          <a:p>
            <a:r>
              <a:rPr lang="en-GB" sz="2000" dirty="0" smtClean="0"/>
              <a:t>Die </a:t>
            </a:r>
            <a:r>
              <a:rPr lang="en-GB" sz="2000" dirty="0" err="1" smtClean="0"/>
              <a:t>vorgeführten</a:t>
            </a:r>
            <a:r>
              <a:rPr lang="en-GB" sz="2000" dirty="0" smtClean="0"/>
              <a:t> </a:t>
            </a:r>
            <a:r>
              <a:rPr lang="en-GB" sz="2000" dirty="0" err="1" smtClean="0"/>
              <a:t>Methoden</a:t>
            </a:r>
            <a:r>
              <a:rPr lang="en-GB" sz="2000" dirty="0" smtClean="0"/>
              <a:t> </a:t>
            </a:r>
            <a:r>
              <a:rPr lang="en-GB" sz="2000" dirty="0" err="1" smtClean="0"/>
              <a:t>zeigen</a:t>
            </a:r>
            <a:r>
              <a:rPr lang="en-GB" sz="2000" dirty="0" smtClean="0"/>
              <a:t>, </a:t>
            </a:r>
            <a:r>
              <a:rPr lang="en-GB" sz="2000" dirty="0" err="1" smtClean="0"/>
              <a:t>wie</a:t>
            </a:r>
            <a:r>
              <a:rPr lang="en-GB" sz="2000" dirty="0" smtClean="0"/>
              <a:t> </a:t>
            </a:r>
            <a:r>
              <a:rPr lang="en-GB" sz="2000" dirty="0" err="1" smtClean="0"/>
              <a:t>ein</a:t>
            </a:r>
            <a:r>
              <a:rPr lang="en-GB" sz="2000" dirty="0" smtClean="0"/>
              <a:t> </a:t>
            </a:r>
            <a:r>
              <a:rPr lang="en-GB" sz="2000" dirty="0" err="1" smtClean="0"/>
              <a:t>Netzwerk</a:t>
            </a:r>
            <a:r>
              <a:rPr lang="en-GB" sz="2000" dirty="0" smtClean="0"/>
              <a:t> </a:t>
            </a:r>
            <a:r>
              <a:rPr lang="en-GB" sz="2000" dirty="0" err="1" smtClean="0"/>
              <a:t>aus</a:t>
            </a:r>
            <a:r>
              <a:rPr lang="en-GB" sz="2000" dirty="0" smtClean="0"/>
              <a:t> </a:t>
            </a:r>
            <a:r>
              <a:rPr lang="en-GB" sz="2000" dirty="0" err="1" smtClean="0"/>
              <a:t>Interessenten</a:t>
            </a:r>
            <a:r>
              <a:rPr lang="en-GB" sz="2000" dirty="0" smtClean="0"/>
              <a:t> </a:t>
            </a:r>
            <a:r>
              <a:rPr lang="en-GB" sz="2000" dirty="0" err="1" smtClean="0"/>
              <a:t>analysiert</a:t>
            </a:r>
            <a:r>
              <a:rPr lang="en-GB" sz="2000" dirty="0" smtClean="0"/>
              <a:t> </a:t>
            </a:r>
            <a:r>
              <a:rPr lang="en-GB" sz="2000" dirty="0" err="1" smtClean="0"/>
              <a:t>werden</a:t>
            </a:r>
            <a:r>
              <a:rPr lang="en-GB" sz="2000" dirty="0" smtClean="0"/>
              <a:t> </a:t>
            </a:r>
            <a:r>
              <a:rPr lang="en-GB" sz="2000" dirty="0" err="1" smtClean="0"/>
              <a:t>soll</a:t>
            </a:r>
            <a:r>
              <a:rPr lang="en-GB" sz="2000" dirty="0" smtClean="0"/>
              <a:t>, um </a:t>
            </a:r>
            <a:r>
              <a:rPr lang="en-GB" sz="2000" dirty="0" err="1" smtClean="0"/>
              <a:t>Geschäftsfälle</a:t>
            </a:r>
            <a:r>
              <a:rPr lang="en-GB" sz="2000" dirty="0" smtClean="0"/>
              <a:t> </a:t>
            </a:r>
            <a:r>
              <a:rPr lang="en-GB" sz="2000" dirty="0" err="1" smtClean="0"/>
              <a:t>zu</a:t>
            </a:r>
            <a:r>
              <a:rPr lang="en-GB" sz="2000" dirty="0" smtClean="0"/>
              <a:t> </a:t>
            </a:r>
            <a:r>
              <a:rPr lang="en-GB" sz="2000" dirty="0" err="1" smtClean="0"/>
              <a:t>erhalten</a:t>
            </a:r>
            <a:r>
              <a:rPr lang="en-GB" sz="2000" dirty="0" smtClean="0"/>
              <a:t>, </a:t>
            </a:r>
            <a:r>
              <a:rPr lang="en-GB" sz="2000" dirty="0" err="1" smtClean="0"/>
              <a:t>wie</a:t>
            </a:r>
            <a:r>
              <a:rPr lang="en-GB" sz="2000" dirty="0" smtClean="0"/>
              <a:t> </a:t>
            </a:r>
            <a:r>
              <a:rPr lang="en-GB" sz="2000" dirty="0" err="1" smtClean="0"/>
              <a:t>Erfolg</a:t>
            </a:r>
            <a:r>
              <a:rPr lang="en-GB" sz="2000" dirty="0" smtClean="0"/>
              <a:t> </a:t>
            </a:r>
            <a:r>
              <a:rPr lang="en-GB" sz="2000" dirty="0" err="1" smtClean="0"/>
              <a:t>gemessen</a:t>
            </a:r>
            <a:r>
              <a:rPr lang="en-GB" sz="2000" dirty="0" smtClean="0"/>
              <a:t> </a:t>
            </a:r>
            <a:r>
              <a:rPr lang="en-GB" sz="2000" dirty="0" err="1" smtClean="0"/>
              <a:t>werden</a:t>
            </a:r>
            <a:r>
              <a:rPr lang="en-GB" sz="2000" dirty="0" smtClean="0"/>
              <a:t> </a:t>
            </a:r>
            <a:r>
              <a:rPr lang="en-GB" sz="2000" dirty="0" err="1" smtClean="0"/>
              <a:t>kann</a:t>
            </a:r>
            <a:r>
              <a:rPr lang="en-GB" sz="2000" dirty="0" smtClean="0"/>
              <a:t> und </a:t>
            </a:r>
            <a:r>
              <a:rPr lang="en-GB" sz="2000" dirty="0" err="1" smtClean="0"/>
              <a:t>wie</a:t>
            </a:r>
            <a:r>
              <a:rPr lang="en-GB" sz="2000" dirty="0" smtClean="0"/>
              <a:t> </a:t>
            </a:r>
            <a:r>
              <a:rPr lang="en-GB" sz="2000" dirty="0" err="1" smtClean="0"/>
              <a:t>mittels</a:t>
            </a:r>
            <a:r>
              <a:rPr lang="en-GB" sz="2000" dirty="0"/>
              <a:t> </a:t>
            </a:r>
            <a:r>
              <a:rPr lang="en-GB" sz="2000" dirty="0" err="1" smtClean="0"/>
              <a:t>Projektmanagementtechniken</a:t>
            </a:r>
            <a:r>
              <a:rPr lang="en-GB" sz="2000" dirty="0" smtClean="0"/>
              <a:t> </a:t>
            </a:r>
            <a:r>
              <a:rPr lang="en-GB" sz="2000" dirty="0" err="1" smtClean="0"/>
              <a:t>ein</a:t>
            </a:r>
            <a:r>
              <a:rPr lang="en-GB" sz="2000" dirty="0" smtClean="0"/>
              <a:t> </a:t>
            </a:r>
            <a:r>
              <a:rPr lang="en-GB" sz="2000" dirty="0" err="1" smtClean="0"/>
              <a:t>Projekt</a:t>
            </a:r>
            <a:r>
              <a:rPr lang="en-GB" sz="2000" dirty="0" smtClean="0"/>
              <a:t> </a:t>
            </a:r>
            <a:r>
              <a:rPr lang="en-GB" sz="2000" dirty="0" err="1" smtClean="0"/>
              <a:t>geplant</a:t>
            </a:r>
            <a:r>
              <a:rPr lang="en-GB" sz="2000" dirty="0" smtClean="0"/>
              <a:t> und </a:t>
            </a:r>
            <a:r>
              <a:rPr lang="en-GB" sz="2000" dirty="0" err="1" smtClean="0"/>
              <a:t>verfolgt</a:t>
            </a:r>
            <a:r>
              <a:rPr lang="en-GB" sz="2000" dirty="0" smtClean="0"/>
              <a:t> </a:t>
            </a:r>
            <a:r>
              <a:rPr lang="en-GB" sz="2000" dirty="0" err="1" smtClean="0"/>
              <a:t>werden</a:t>
            </a:r>
            <a:r>
              <a:rPr lang="en-GB" sz="2000" dirty="0" smtClean="0"/>
              <a:t> </a:t>
            </a:r>
            <a:r>
              <a:rPr lang="en-GB" sz="2000" dirty="0" err="1" smtClean="0"/>
              <a:t>kann</a:t>
            </a:r>
            <a:r>
              <a:rPr lang="en-GB" sz="2000" dirty="0" smtClean="0"/>
              <a:t>.  </a:t>
            </a:r>
            <a:endParaRPr lang="hu-HU" sz="2400" dirty="0"/>
          </a:p>
        </p:txBody>
      </p:sp>
    </p:spTree>
    <p:extLst>
      <p:ext uri="{BB962C8B-B14F-4D97-AF65-F5344CB8AC3E}">
        <p14:creationId xmlns:p14="http://schemas.microsoft.com/office/powerpoint/2010/main" val="195163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Aufgaben</a:t>
            </a:r>
            <a:r>
              <a:rPr lang="en-GB" dirty="0" smtClean="0"/>
              <a:t>, </a:t>
            </a:r>
            <a:r>
              <a:rPr lang="en-GB" dirty="0" err="1" smtClean="0"/>
              <a:t>Gemeinschaftsarbeit</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293209"/>
          </a:xfrm>
          <a:prstGeom prst="rect">
            <a:avLst/>
          </a:prstGeom>
          <a:noFill/>
        </p:spPr>
        <p:txBody>
          <a:bodyPr wrap="square" rtlCol="0">
            <a:spAutoFit/>
          </a:bodyPr>
          <a:lstStyle/>
          <a:p>
            <a:r>
              <a:rPr lang="en-GB" sz="2400" dirty="0" err="1" smtClean="0"/>
              <a:t>Übungen</a:t>
            </a:r>
            <a:endParaRPr lang="en-GB" sz="2400" dirty="0" smtClean="0"/>
          </a:p>
          <a:p>
            <a:endParaRPr lang="en-GB" sz="2000" dirty="0" smtClean="0"/>
          </a:p>
          <a:p>
            <a:r>
              <a:rPr lang="en-GB" sz="2000" dirty="0" err="1" smtClean="0"/>
              <a:t>Für</a:t>
            </a:r>
            <a:r>
              <a:rPr lang="en-GB" sz="2000" dirty="0" smtClean="0"/>
              <a:t> </a:t>
            </a:r>
            <a:r>
              <a:rPr lang="en-GB" sz="2000" dirty="0" err="1" smtClean="0"/>
              <a:t>jede</a:t>
            </a:r>
            <a:r>
              <a:rPr lang="en-GB" sz="2000" dirty="0" smtClean="0"/>
              <a:t> </a:t>
            </a:r>
            <a:r>
              <a:rPr lang="en-GB" sz="2000" dirty="0" err="1" smtClean="0"/>
              <a:t>Methode</a:t>
            </a:r>
            <a:r>
              <a:rPr lang="en-GB" sz="2000" dirty="0" smtClean="0"/>
              <a:t> </a:t>
            </a:r>
            <a:r>
              <a:rPr lang="en-GB" sz="2000" dirty="0" err="1" smtClean="0"/>
              <a:t>wurde</a:t>
            </a:r>
            <a:r>
              <a:rPr lang="en-GB" sz="2000" dirty="0" smtClean="0"/>
              <a:t> </a:t>
            </a:r>
            <a:r>
              <a:rPr lang="en-GB" sz="2000" dirty="0" err="1" smtClean="0"/>
              <a:t>eine</a:t>
            </a:r>
            <a:r>
              <a:rPr lang="en-GB" sz="2000" dirty="0" smtClean="0"/>
              <a:t> </a:t>
            </a:r>
            <a:r>
              <a:rPr lang="en-GB" sz="2000" dirty="0" err="1" smtClean="0"/>
              <a:t>Übung</a:t>
            </a:r>
            <a:r>
              <a:rPr lang="en-GB" sz="2000" dirty="0" smtClean="0"/>
              <a:t> </a:t>
            </a:r>
            <a:r>
              <a:rPr lang="en-GB" sz="2000" dirty="0" err="1" smtClean="0"/>
              <a:t>festgelegt</a:t>
            </a:r>
            <a:r>
              <a:rPr lang="en-GB" sz="2000" dirty="0" smtClean="0"/>
              <a:t>.</a:t>
            </a:r>
          </a:p>
          <a:p>
            <a:endParaRPr lang="en-GB" sz="2000" dirty="0" smtClean="0"/>
          </a:p>
          <a:p>
            <a:r>
              <a:rPr lang="en-GB" sz="2000" dirty="0" smtClean="0"/>
              <a:t>Die </a:t>
            </a:r>
            <a:r>
              <a:rPr lang="en-GB" sz="2000" dirty="0" err="1" smtClean="0"/>
              <a:t>Vorlagen</a:t>
            </a:r>
            <a:r>
              <a:rPr lang="en-GB" sz="2000" dirty="0" smtClean="0"/>
              <a:t> </a:t>
            </a:r>
            <a:r>
              <a:rPr lang="en-GB" sz="2000" dirty="0" err="1" smtClean="0"/>
              <a:t>für</a:t>
            </a:r>
            <a:r>
              <a:rPr lang="en-GB" sz="2000" dirty="0" smtClean="0"/>
              <a:t> die </a:t>
            </a:r>
            <a:r>
              <a:rPr lang="en-GB" sz="2000" dirty="0" err="1" smtClean="0"/>
              <a:t>Übungen</a:t>
            </a:r>
            <a:r>
              <a:rPr lang="en-GB" sz="2000" dirty="0" smtClean="0"/>
              <a:t> </a:t>
            </a:r>
            <a:r>
              <a:rPr lang="en-GB" sz="2000" dirty="0" err="1" smtClean="0"/>
              <a:t>befinden</a:t>
            </a:r>
            <a:r>
              <a:rPr lang="en-GB" sz="2000" dirty="0" smtClean="0"/>
              <a:t> </a:t>
            </a:r>
            <a:r>
              <a:rPr lang="en-GB" sz="2000" dirty="0" err="1" smtClean="0"/>
              <a:t>sich</a:t>
            </a:r>
            <a:r>
              <a:rPr lang="en-GB" sz="2000" dirty="0" smtClean="0"/>
              <a:t> in </a:t>
            </a:r>
            <a:r>
              <a:rPr lang="en-GB" sz="2000" dirty="0" err="1" smtClean="0"/>
              <a:t>folgenden</a:t>
            </a:r>
            <a:r>
              <a:rPr lang="en-GB" sz="2000" dirty="0" smtClean="0"/>
              <a:t>, </a:t>
            </a:r>
            <a:r>
              <a:rPr lang="en-GB" sz="2000" dirty="0" err="1" smtClean="0"/>
              <a:t>beigelegten</a:t>
            </a:r>
            <a:r>
              <a:rPr lang="en-GB" sz="2000" dirty="0" smtClean="0"/>
              <a:t> </a:t>
            </a:r>
            <a:r>
              <a:rPr lang="en-GB" sz="2000" dirty="0" err="1" smtClean="0"/>
              <a:t>Dateien</a:t>
            </a:r>
            <a:r>
              <a:rPr lang="en-GB" sz="2000" dirty="0" smtClean="0"/>
              <a:t>:</a:t>
            </a:r>
          </a:p>
          <a:p>
            <a:endParaRPr lang="en-GB" sz="2000" dirty="0" smtClean="0"/>
          </a:p>
          <a:p>
            <a:pPr marL="342900" indent="-342900">
              <a:buFont typeface="Arial" panose="020B0604020202020204" pitchFamily="34" charset="0"/>
              <a:buChar char="•"/>
            </a:pPr>
            <a:r>
              <a:rPr lang="en-GB" sz="2000" dirty="0" smtClean="0"/>
              <a:t>INNOTEACH-U3.E1-Exercise-Templates-BUSINESSCASE-Release1.EN.v1.ppt</a:t>
            </a:r>
          </a:p>
          <a:p>
            <a:pPr marL="342900" indent="-342900">
              <a:buFont typeface="Arial" panose="020B0604020202020204" pitchFamily="34" charset="0"/>
              <a:buChar char="•"/>
            </a:pPr>
            <a:r>
              <a:rPr lang="en-GB" sz="2000" dirty="0" smtClean="0"/>
              <a:t>INNOTEACH-U3.E1-Exercise-Templates-BREAKEVEN-Release1.EN.v1.xls</a:t>
            </a:r>
          </a:p>
          <a:p>
            <a:pPr marL="342900" indent="-342900">
              <a:buFont typeface="Arial" panose="020B0604020202020204" pitchFamily="34" charset="0"/>
              <a:buChar char="•"/>
            </a:pPr>
            <a:r>
              <a:rPr lang="en-GB" sz="2000" dirty="0" smtClean="0"/>
              <a:t>INNOTEACH-U3.E1-Exercise-Templates-PLANNING-Release1.EN.v1.xls</a:t>
            </a:r>
          </a:p>
          <a:p>
            <a:endParaRPr lang="hu-HU" sz="2400" dirty="0"/>
          </a:p>
        </p:txBody>
      </p:sp>
    </p:spTree>
    <p:extLst>
      <p:ext uri="{BB962C8B-B14F-4D97-AF65-F5344CB8AC3E}">
        <p14:creationId xmlns:p14="http://schemas.microsoft.com/office/powerpoint/2010/main" val="1007132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Bibliographie</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970318"/>
          </a:xfrm>
          <a:prstGeom prst="rect">
            <a:avLst/>
          </a:prstGeom>
          <a:noFill/>
        </p:spPr>
        <p:txBody>
          <a:bodyPr wrap="square" rtlCol="0">
            <a:spAutoFit/>
          </a:bodyPr>
          <a:lstStyle/>
          <a:p>
            <a:pPr marL="457200" indent="-457200">
              <a:buFont typeface="+mj-lt"/>
              <a:buAutoNum type="arabicPeriod"/>
            </a:pPr>
            <a:r>
              <a:rPr lang="hu-HU" dirty="0" smtClean="0"/>
              <a:t>Likar </a:t>
            </a:r>
            <a:r>
              <a:rPr lang="hu-HU" dirty="0"/>
              <a:t>B., The Art of Managing Innovation Problems and Opportunities, in: Faculty of Management at the University of Primorska, ISBN: </a:t>
            </a:r>
            <a:r>
              <a:rPr lang="hu-HU" dirty="0" smtClean="0"/>
              <a:t>978-961-266-180-9</a:t>
            </a:r>
            <a:endParaRPr lang="hu-HU" dirty="0"/>
          </a:p>
          <a:p>
            <a:pPr marL="457200" indent="-457200">
              <a:buFont typeface="+mj-lt"/>
              <a:buAutoNum type="arabicPeriod"/>
            </a:pPr>
            <a:r>
              <a:rPr lang="hu-HU" dirty="0" smtClean="0"/>
              <a:t>Homolová </a:t>
            </a:r>
            <a:r>
              <a:rPr lang="hu-HU" dirty="0"/>
              <a:t>E., Riel A., Gavenda M., Azevedo A., Pais M., Balcar J., Antinori A., Metitiero G., Giorgakis G., Photiades P., Ekert D., Messnarz R., Tichkiewitch S.: Empowering Entrepreneurship in Europe: Going from the Idea to Enterprise in 4 EU Countries, in: Messnarz, R. et al. (eds.): Systems, Software and Service Process Im-provement: 21st European Conference, EuroSPI 2014, Luxembourg, SPRINGER CCIS Series, Communications in Computer and Information Science, CCIS 425, June 2014</a:t>
            </a:r>
            <a:r>
              <a:rPr lang="hu-HU" dirty="0" smtClean="0"/>
              <a:t>.</a:t>
            </a:r>
            <a:endParaRPr lang="hu-HU" dirty="0"/>
          </a:p>
          <a:p>
            <a:pPr marL="457200" indent="-457200">
              <a:buFont typeface="+mj-lt"/>
              <a:buAutoNum type="arabicPeriod"/>
            </a:pPr>
            <a:r>
              <a:rPr lang="en-US" dirty="0"/>
              <a:t>Bullen, C. V. &amp; </a:t>
            </a:r>
            <a:r>
              <a:rPr lang="en-US" dirty="0" err="1"/>
              <a:t>Rockart</a:t>
            </a:r>
            <a:r>
              <a:rPr lang="en-US" dirty="0"/>
              <a:t>, J. F. (1981). A primer on critical success factors. Cambridge, MA: Center for Information Systems Research, </a:t>
            </a:r>
            <a:r>
              <a:rPr lang="en-US" dirty="0" smtClean="0"/>
              <a:t>MIT</a:t>
            </a:r>
          </a:p>
          <a:p>
            <a:pPr marL="457200" indent="-457200">
              <a:buFont typeface="+mj-lt"/>
              <a:buAutoNum type="arabicPeriod"/>
            </a:pPr>
            <a:r>
              <a:rPr lang="de-AT" dirty="0" smtClean="0"/>
              <a:t>Referenz: </a:t>
            </a:r>
            <a:r>
              <a:rPr lang="de-AT" dirty="0"/>
              <a:t>A Learning Organisation Approach </a:t>
            </a:r>
            <a:r>
              <a:rPr lang="de-AT" dirty="0" err="1"/>
              <a:t>for</a:t>
            </a:r>
            <a:r>
              <a:rPr lang="de-AT" dirty="0"/>
              <a:t> </a:t>
            </a:r>
            <a:r>
              <a:rPr lang="de-AT" dirty="0" err="1"/>
              <a:t>Process</a:t>
            </a:r>
            <a:r>
              <a:rPr lang="de-AT" dirty="0"/>
              <a:t> </a:t>
            </a:r>
            <a:r>
              <a:rPr lang="de-AT" dirty="0" err="1"/>
              <a:t>Improvement</a:t>
            </a:r>
            <a:r>
              <a:rPr lang="de-AT" dirty="0"/>
              <a:t> in </a:t>
            </a:r>
            <a:r>
              <a:rPr lang="de-AT" dirty="0" err="1"/>
              <a:t>the</a:t>
            </a:r>
            <a:r>
              <a:rPr lang="de-AT" dirty="0"/>
              <a:t> Service </a:t>
            </a:r>
            <a:r>
              <a:rPr lang="de-AT" dirty="0" err="1"/>
              <a:t>Sector</a:t>
            </a:r>
            <a:r>
              <a:rPr lang="de-AT" dirty="0"/>
              <a:t> , R. Messnarz. C. </a:t>
            </a:r>
            <a:r>
              <a:rPr lang="de-AT" dirty="0" err="1"/>
              <a:t>Stöckler</a:t>
            </a:r>
            <a:r>
              <a:rPr lang="de-AT" dirty="0"/>
              <a:t>, G. Velasco, G. </a:t>
            </a:r>
            <a:r>
              <a:rPr lang="de-AT" dirty="0" err="1"/>
              <a:t>O'Suilleabhain</a:t>
            </a:r>
            <a:r>
              <a:rPr lang="de-AT" dirty="0"/>
              <a:t>, A Learning Organisation Approach </a:t>
            </a:r>
            <a:r>
              <a:rPr lang="de-AT" dirty="0" err="1"/>
              <a:t>for</a:t>
            </a:r>
            <a:r>
              <a:rPr lang="de-AT" dirty="0"/>
              <a:t> </a:t>
            </a:r>
            <a:r>
              <a:rPr lang="de-AT" dirty="0" err="1"/>
              <a:t>Process</a:t>
            </a:r>
            <a:r>
              <a:rPr lang="de-AT" dirty="0"/>
              <a:t> </a:t>
            </a:r>
            <a:r>
              <a:rPr lang="de-AT" dirty="0" err="1"/>
              <a:t>Improvement</a:t>
            </a:r>
            <a:r>
              <a:rPr lang="de-AT" dirty="0"/>
              <a:t> in </a:t>
            </a:r>
            <a:r>
              <a:rPr lang="de-AT" dirty="0" err="1"/>
              <a:t>the</a:t>
            </a:r>
            <a:r>
              <a:rPr lang="de-AT" dirty="0"/>
              <a:t> Service </a:t>
            </a:r>
            <a:r>
              <a:rPr lang="de-AT" dirty="0" err="1"/>
              <a:t>Sector</a:t>
            </a:r>
            <a:r>
              <a:rPr lang="de-AT" dirty="0"/>
              <a:t>, in: </a:t>
            </a:r>
            <a:r>
              <a:rPr lang="de-AT" dirty="0" err="1"/>
              <a:t>Proceedings</a:t>
            </a:r>
            <a:r>
              <a:rPr lang="de-AT" dirty="0"/>
              <a:t> </a:t>
            </a:r>
            <a:r>
              <a:rPr lang="de-AT" dirty="0" err="1"/>
              <a:t>of</a:t>
            </a:r>
            <a:r>
              <a:rPr lang="de-AT" dirty="0"/>
              <a:t> </a:t>
            </a:r>
            <a:r>
              <a:rPr lang="de-AT" dirty="0" err="1"/>
              <a:t>the</a:t>
            </a:r>
            <a:r>
              <a:rPr lang="de-AT" dirty="0"/>
              <a:t> </a:t>
            </a:r>
            <a:r>
              <a:rPr lang="de-AT" dirty="0" err="1"/>
              <a:t>EuroSPI</a:t>
            </a:r>
            <a:r>
              <a:rPr lang="de-AT" dirty="0"/>
              <a:t> 1999 Conference, 25-27 </a:t>
            </a:r>
            <a:r>
              <a:rPr lang="de-AT" dirty="0" err="1"/>
              <a:t>October</a:t>
            </a:r>
            <a:r>
              <a:rPr lang="de-AT" dirty="0"/>
              <a:t> 1999, </a:t>
            </a:r>
            <a:r>
              <a:rPr lang="de-AT" dirty="0" err="1"/>
              <a:t>Pori</a:t>
            </a:r>
            <a:r>
              <a:rPr lang="de-AT" dirty="0"/>
              <a:t>, </a:t>
            </a:r>
            <a:r>
              <a:rPr lang="de-AT" dirty="0" err="1" smtClean="0"/>
              <a:t>Finland</a:t>
            </a:r>
            <a:endParaRPr lang="de-AT" dirty="0"/>
          </a:p>
        </p:txBody>
      </p:sp>
    </p:spTree>
    <p:extLst>
      <p:ext uri="{BB962C8B-B14F-4D97-AF65-F5344CB8AC3E}">
        <p14:creationId xmlns:p14="http://schemas.microsoft.com/office/powerpoint/2010/main" val="448722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Lernziele</a:t>
            </a:r>
            <a:endParaRPr lang="en-US" dirty="0"/>
          </a:p>
        </p:txBody>
      </p:sp>
      <p:sp>
        <p:nvSpPr>
          <p:cNvPr id="3" name="Szövegdoboz 2"/>
          <p:cNvSpPr txBox="1"/>
          <p:nvPr/>
        </p:nvSpPr>
        <p:spPr>
          <a:xfrm>
            <a:off x="1202028" y="1818068"/>
            <a:ext cx="9787943" cy="4308872"/>
          </a:xfrm>
          <a:prstGeom prst="rect">
            <a:avLst/>
          </a:prstGeom>
          <a:noFill/>
        </p:spPr>
        <p:txBody>
          <a:bodyPr wrap="square" rtlCol="0">
            <a:spAutoFit/>
          </a:bodyPr>
          <a:lstStyle/>
          <a:p>
            <a:pPr marL="285750" indent="-285750">
              <a:buFont typeface="Arial" panose="020B0604020202020204" pitchFamily="34" charset="0"/>
              <a:buChar char="•"/>
            </a:pPr>
            <a:r>
              <a:rPr lang="hu-HU" sz="3200" dirty="0"/>
              <a:t>PC </a:t>
            </a:r>
            <a:r>
              <a:rPr lang="hu-HU" sz="3200" dirty="0" smtClean="0"/>
              <a:t>1</a:t>
            </a:r>
            <a:r>
              <a:rPr lang="de-AT" sz="3200" dirty="0" smtClean="0"/>
              <a:t> Der Lehrer/die Lehrerin kennt die Schlüsselerfolgsfaktoren </a:t>
            </a:r>
            <a:r>
              <a:rPr lang="de-AT" sz="3200" dirty="0" smtClean="0"/>
              <a:t>des unternehmerischen Denkens.</a:t>
            </a:r>
            <a:endParaRPr lang="hu-HU" sz="3200" dirty="0"/>
          </a:p>
          <a:p>
            <a:pPr marL="285750" indent="-285750">
              <a:buFont typeface="Arial" panose="020B0604020202020204" pitchFamily="34" charset="0"/>
              <a:buChar char="•"/>
            </a:pPr>
            <a:r>
              <a:rPr lang="hu-HU" sz="3200" dirty="0"/>
              <a:t>PC </a:t>
            </a:r>
            <a:r>
              <a:rPr lang="hu-HU" sz="3200" dirty="0" smtClean="0"/>
              <a:t>2</a:t>
            </a:r>
            <a:r>
              <a:rPr lang="de-AT" sz="3200" dirty="0" smtClean="0"/>
              <a:t> </a:t>
            </a:r>
            <a:r>
              <a:rPr lang="de-AT" sz="3200" dirty="0"/>
              <a:t>Der Lehrer/die Lehrerin kennt </a:t>
            </a:r>
            <a:r>
              <a:rPr lang="de-AT" sz="3200" dirty="0" smtClean="0"/>
              <a:t>die Grundsätze zur Schaffung eines Geschäftsnetzwerks (Netzwerk aller Interessensgruppen einschließlich der Kunden).</a:t>
            </a:r>
            <a:endParaRPr lang="en-US" sz="3200" dirty="0" smtClean="0"/>
          </a:p>
          <a:p>
            <a:pPr marL="285750" indent="-285750">
              <a:buFont typeface="Arial" panose="020B0604020202020204" pitchFamily="34" charset="0"/>
              <a:buChar char="•"/>
            </a:pPr>
            <a:r>
              <a:rPr lang="en-US" sz="3200" dirty="0" smtClean="0"/>
              <a:t>PC </a:t>
            </a:r>
            <a:r>
              <a:rPr lang="en-US" sz="3200" dirty="0"/>
              <a:t>3 </a:t>
            </a:r>
            <a:r>
              <a:rPr lang="de-AT" sz="3200" dirty="0"/>
              <a:t>Der Lehrer/die Lehrerin </a:t>
            </a:r>
            <a:r>
              <a:rPr lang="de-AT" sz="3200" dirty="0" smtClean="0"/>
              <a:t>ist in der Lage, Methoden und Werkzeuge  zur Projektplanung anzuwenden</a:t>
            </a:r>
            <a:r>
              <a:rPr lang="en-US" sz="3200" dirty="0" smtClean="0"/>
              <a:t>.</a:t>
            </a:r>
            <a:endParaRPr lang="hu-HU" sz="3200" dirty="0"/>
          </a:p>
          <a:p>
            <a:endParaRPr lang="hu-HU" dirty="0"/>
          </a:p>
        </p:txBody>
      </p:sp>
      <p:pic>
        <p:nvPicPr>
          <p:cNvPr id="4" name="Kép 3"/>
          <p:cNvPicPr>
            <a:picLocks noChangeAspect="1"/>
          </p:cNvPicPr>
          <p:nvPr/>
        </p:nvPicPr>
        <p:blipFill rotWithShape="1">
          <a:blip r:embed="rId3"/>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733032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Bibliographie</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862322"/>
          </a:xfrm>
          <a:prstGeom prst="rect">
            <a:avLst/>
          </a:prstGeom>
          <a:noFill/>
        </p:spPr>
        <p:txBody>
          <a:bodyPr wrap="square" rtlCol="0">
            <a:spAutoFit/>
          </a:bodyPr>
          <a:lstStyle/>
          <a:p>
            <a:pPr marL="457200" indent="-457200">
              <a:buFont typeface="+mj-lt"/>
              <a:buAutoNum type="arabicPeriod" startAt="5"/>
            </a:pPr>
            <a:r>
              <a:rPr lang="de-AT" dirty="0" smtClean="0"/>
              <a:t>Referenz: </a:t>
            </a:r>
            <a:r>
              <a:rPr lang="de-AT" dirty="0" smtClean="0"/>
              <a:t>G</a:t>
            </a:r>
            <a:r>
              <a:rPr lang="de-AT" dirty="0"/>
              <a:t>. </a:t>
            </a:r>
            <a:r>
              <a:rPr lang="de-AT" dirty="0" err="1"/>
              <a:t>Spork</a:t>
            </a:r>
            <a:r>
              <a:rPr lang="de-AT" dirty="0"/>
              <a:t>, et. al, Establishment </a:t>
            </a:r>
            <a:r>
              <a:rPr lang="de-AT" dirty="0" err="1"/>
              <a:t>of</a:t>
            </a:r>
            <a:r>
              <a:rPr lang="de-AT" dirty="0"/>
              <a:t> a Performance </a:t>
            </a:r>
            <a:r>
              <a:rPr lang="de-AT" dirty="0" err="1"/>
              <a:t>Driven</a:t>
            </a:r>
            <a:r>
              <a:rPr lang="de-AT" dirty="0"/>
              <a:t> </a:t>
            </a:r>
            <a:r>
              <a:rPr lang="de-AT" dirty="0" err="1"/>
              <a:t>Improvement</a:t>
            </a:r>
            <a:r>
              <a:rPr lang="de-AT" dirty="0"/>
              <a:t> </a:t>
            </a:r>
            <a:r>
              <a:rPr lang="de-AT" dirty="0" err="1"/>
              <a:t>Program</a:t>
            </a:r>
            <a:r>
              <a:rPr lang="de-AT" dirty="0"/>
              <a:t>,  in : </a:t>
            </a:r>
            <a:r>
              <a:rPr lang="de-AT" dirty="0" err="1"/>
              <a:t>Proceedings</a:t>
            </a:r>
            <a:r>
              <a:rPr lang="de-AT" dirty="0"/>
              <a:t> </a:t>
            </a:r>
            <a:r>
              <a:rPr lang="de-AT" dirty="0" err="1"/>
              <a:t>of</a:t>
            </a:r>
            <a:r>
              <a:rPr lang="de-AT" dirty="0"/>
              <a:t> </a:t>
            </a:r>
            <a:r>
              <a:rPr lang="de-AT" dirty="0" err="1"/>
              <a:t>the</a:t>
            </a:r>
            <a:r>
              <a:rPr lang="de-AT" dirty="0"/>
              <a:t> </a:t>
            </a:r>
            <a:r>
              <a:rPr lang="de-AT" dirty="0" err="1"/>
              <a:t>EuroSPI</a:t>
            </a:r>
            <a:r>
              <a:rPr lang="de-AT" dirty="0"/>
              <a:t> 2007 Conference, Potsdam, Germany, Sept. 2007, also </a:t>
            </a:r>
            <a:r>
              <a:rPr lang="de-AT" dirty="0" err="1"/>
              <a:t>published</a:t>
            </a:r>
            <a:r>
              <a:rPr lang="de-AT" dirty="0"/>
              <a:t> in </a:t>
            </a:r>
            <a:r>
              <a:rPr lang="de-AT" dirty="0" err="1"/>
              <a:t>Wiley</a:t>
            </a:r>
            <a:r>
              <a:rPr lang="de-AT" dirty="0"/>
              <a:t> </a:t>
            </a:r>
            <a:r>
              <a:rPr lang="de-AT" dirty="0" err="1"/>
              <a:t>Interscience</a:t>
            </a:r>
            <a:r>
              <a:rPr lang="de-AT" dirty="0"/>
              <a:t> Journal, SPIP </a:t>
            </a:r>
            <a:r>
              <a:rPr lang="de-AT" dirty="0" err="1"/>
              <a:t>Proceeding</a:t>
            </a:r>
            <a:r>
              <a:rPr lang="de-AT" dirty="0"/>
              <a:t> in June 2008</a:t>
            </a:r>
          </a:p>
          <a:p>
            <a:pPr marL="457200" indent="-457200">
              <a:buFont typeface="+mj-lt"/>
              <a:buAutoNum type="arabicPeriod" startAt="5"/>
            </a:pPr>
            <a:endParaRPr lang="de-AT" dirty="0"/>
          </a:p>
          <a:p>
            <a:pPr marL="457200" indent="-457200">
              <a:buFont typeface="+mj-lt"/>
              <a:buAutoNum type="arabicPeriod" startAt="5"/>
            </a:pPr>
            <a:r>
              <a:rPr lang="de-AT" dirty="0" smtClean="0"/>
              <a:t>Referenz: </a:t>
            </a:r>
            <a:r>
              <a:rPr lang="de-AT" dirty="0"/>
              <a:t>Messnarz R., et. al., ORGANIC - </a:t>
            </a:r>
            <a:r>
              <a:rPr lang="de-AT" dirty="0" err="1"/>
              <a:t>Continuous</a:t>
            </a:r>
            <a:r>
              <a:rPr lang="de-AT" dirty="0"/>
              <a:t> Organisational Learning in Innovation </a:t>
            </a:r>
            <a:r>
              <a:rPr lang="de-AT" dirty="0" err="1"/>
              <a:t>and</a:t>
            </a:r>
            <a:r>
              <a:rPr lang="de-AT" dirty="0"/>
              <a:t> Companies, in: </a:t>
            </a:r>
            <a:r>
              <a:rPr lang="de-AT" dirty="0" err="1"/>
              <a:t>Proceedings</a:t>
            </a:r>
            <a:r>
              <a:rPr lang="de-AT" dirty="0"/>
              <a:t> </a:t>
            </a:r>
            <a:r>
              <a:rPr lang="de-AT" dirty="0" err="1"/>
              <a:t>of</a:t>
            </a:r>
            <a:r>
              <a:rPr lang="de-AT" dirty="0"/>
              <a:t> </a:t>
            </a:r>
            <a:r>
              <a:rPr lang="de-AT" dirty="0" err="1"/>
              <a:t>the</a:t>
            </a:r>
            <a:r>
              <a:rPr lang="de-AT" dirty="0"/>
              <a:t> E2005 Conference, E-Work </a:t>
            </a:r>
            <a:r>
              <a:rPr lang="de-AT" dirty="0" err="1"/>
              <a:t>and</a:t>
            </a:r>
            <a:r>
              <a:rPr lang="de-AT" dirty="0"/>
              <a:t> E-</a:t>
            </a:r>
            <a:r>
              <a:rPr lang="de-AT" dirty="0" err="1"/>
              <a:t>commerce</a:t>
            </a:r>
            <a:r>
              <a:rPr lang="de-AT" dirty="0"/>
              <a:t>, </a:t>
            </a:r>
            <a:r>
              <a:rPr lang="de-AT" dirty="0" err="1"/>
              <a:t>Novel</a:t>
            </a:r>
            <a:r>
              <a:rPr lang="de-AT" dirty="0"/>
              <a:t> </a:t>
            </a:r>
            <a:r>
              <a:rPr lang="de-AT" dirty="0" err="1"/>
              <a:t>solutions</a:t>
            </a:r>
            <a:r>
              <a:rPr lang="de-AT" dirty="0"/>
              <a:t> </a:t>
            </a:r>
            <a:r>
              <a:rPr lang="de-AT" dirty="0" err="1"/>
              <a:t>for</a:t>
            </a:r>
            <a:r>
              <a:rPr lang="de-AT" dirty="0"/>
              <a:t> a global </a:t>
            </a:r>
            <a:r>
              <a:rPr lang="de-AT" dirty="0" err="1"/>
              <a:t>networked</a:t>
            </a:r>
            <a:r>
              <a:rPr lang="de-AT" dirty="0"/>
              <a:t> </a:t>
            </a:r>
            <a:r>
              <a:rPr lang="de-AT" dirty="0" err="1"/>
              <a:t>economy</a:t>
            </a:r>
            <a:r>
              <a:rPr lang="de-AT" dirty="0"/>
              <a:t>, </a:t>
            </a:r>
            <a:r>
              <a:rPr lang="de-AT" dirty="0" err="1"/>
              <a:t>eds</a:t>
            </a:r>
            <a:r>
              <a:rPr lang="de-AT" dirty="0"/>
              <a:t>. Brian Stanford Smith, Enrica </a:t>
            </a:r>
            <a:r>
              <a:rPr lang="de-AT" dirty="0" err="1"/>
              <a:t>Chiozza</a:t>
            </a:r>
            <a:r>
              <a:rPr lang="de-AT" dirty="0"/>
              <a:t>, IOS Press, Amsterdam, Berlin, Oxford, Tokyo, Washington, 2004 </a:t>
            </a:r>
          </a:p>
          <a:p>
            <a:pPr marL="457200" indent="-457200">
              <a:buFont typeface="+mj-lt"/>
              <a:buAutoNum type="arabicPeriod" startAt="5"/>
            </a:pPr>
            <a:endParaRPr lang="de-AT" dirty="0"/>
          </a:p>
          <a:p>
            <a:pPr marL="457200" indent="-457200">
              <a:buFont typeface="+mj-lt"/>
              <a:buAutoNum type="arabicPeriod" startAt="5"/>
            </a:pPr>
            <a:endParaRPr lang="en-US" dirty="0"/>
          </a:p>
        </p:txBody>
      </p:sp>
    </p:spTree>
    <p:extLst>
      <p:ext uri="{BB962C8B-B14F-4D97-AF65-F5344CB8AC3E}">
        <p14:creationId xmlns:p14="http://schemas.microsoft.com/office/powerpoint/2010/main" val="2773149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Nützliche Internetseiten</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3508943" y="2114000"/>
            <a:ext cx="6090653" cy="461665"/>
          </a:xfrm>
          <a:prstGeom prst="rect">
            <a:avLst/>
          </a:prstGeom>
          <a:noFill/>
        </p:spPr>
        <p:txBody>
          <a:bodyPr wrap="square" rtlCol="0">
            <a:spAutoFit/>
          </a:bodyPr>
          <a:lstStyle/>
          <a:p>
            <a:r>
              <a:rPr lang="en-US" sz="2400" dirty="0">
                <a:hlinkClick r:id="rId4"/>
              </a:rPr>
              <a:t>https://www.etwinning.net/hu/pub/index.htm</a:t>
            </a:r>
            <a:r>
              <a:rPr lang="en-US" sz="2400" dirty="0"/>
              <a:t> </a:t>
            </a:r>
            <a:endParaRPr lang="hu-HU" sz="2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7701" y="1924838"/>
            <a:ext cx="1829898" cy="1244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8497" y="3356916"/>
            <a:ext cx="2300446" cy="983462"/>
          </a:xfrm>
          <a:prstGeom prst="rect">
            <a:avLst/>
          </a:prstGeom>
        </p:spPr>
      </p:pic>
      <p:sp>
        <p:nvSpPr>
          <p:cNvPr id="9" name="Szövegdoboz 7"/>
          <p:cNvSpPr txBox="1"/>
          <p:nvPr/>
        </p:nvSpPr>
        <p:spPr>
          <a:xfrm>
            <a:off x="3685405" y="3617814"/>
            <a:ext cx="6090653" cy="461665"/>
          </a:xfrm>
          <a:prstGeom prst="rect">
            <a:avLst/>
          </a:prstGeom>
          <a:noFill/>
        </p:spPr>
        <p:txBody>
          <a:bodyPr wrap="square" rtlCol="0">
            <a:spAutoFit/>
          </a:bodyPr>
          <a:lstStyle/>
          <a:p>
            <a:r>
              <a:rPr lang="en-US" sz="2400" dirty="0">
                <a:hlinkClick r:id="rId7"/>
              </a:rPr>
              <a:t>http://europass.cedefop.europa.eu/</a:t>
            </a:r>
            <a:r>
              <a:rPr lang="en-US" sz="2400" dirty="0"/>
              <a:t> </a:t>
            </a:r>
            <a:endParaRPr lang="hu-HU" sz="2400" dirty="0"/>
          </a:p>
        </p:txBody>
      </p:sp>
    </p:spTree>
    <p:extLst>
      <p:ext uri="{BB962C8B-B14F-4D97-AF65-F5344CB8AC3E}">
        <p14:creationId xmlns:p14="http://schemas.microsoft.com/office/powerpoint/2010/main" val="386366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731520"/>
            <a:ext cx="6492240" cy="1384196"/>
          </a:xfrm>
        </p:spPr>
        <p:txBody>
          <a:bodyPr>
            <a:normAutofit lnSpcReduction="10000"/>
          </a:bodyPr>
          <a:lstStyle/>
          <a:p>
            <a:r>
              <a:rPr lang="de-AT" dirty="0"/>
              <a:t>Diese Materialien wurden beim </a:t>
            </a:r>
            <a:r>
              <a:rPr lang="hu-HU" dirty="0"/>
              <a:t>InnoTeach Proje</a:t>
            </a:r>
            <a:r>
              <a:rPr lang="de-AT" dirty="0"/>
              <a:t>k</a:t>
            </a:r>
            <a:r>
              <a:rPr lang="hu-HU" dirty="0"/>
              <a:t>t</a:t>
            </a:r>
            <a:r>
              <a:rPr lang="de-AT" dirty="0" err="1"/>
              <a:t>training</a:t>
            </a:r>
            <a:r>
              <a:rPr lang="hu-HU" dirty="0"/>
              <a:t> C1 </a:t>
            </a:r>
            <a:r>
              <a:rPr lang="de-AT" dirty="0"/>
              <a:t>am </a:t>
            </a:r>
            <a:r>
              <a:rPr lang="hu-HU" dirty="0"/>
              <a:t>12 Jul</a:t>
            </a:r>
            <a:r>
              <a:rPr lang="de-AT" dirty="0"/>
              <a:t>i</a:t>
            </a:r>
            <a:r>
              <a:rPr lang="hu-HU" dirty="0"/>
              <a:t> 2017 </a:t>
            </a:r>
            <a:r>
              <a:rPr lang="de-AT" dirty="0"/>
              <a:t>in </a:t>
            </a:r>
            <a:r>
              <a:rPr lang="hu-HU" dirty="0"/>
              <a:t>Budapest</a:t>
            </a:r>
            <a:r>
              <a:rPr lang="de-AT" dirty="0"/>
              <a:t> vorgestellt.</a:t>
            </a:r>
            <a:endParaRPr lang="hu-HU" dirty="0"/>
          </a:p>
          <a:p>
            <a:r>
              <a:rPr lang="de-AT" dirty="0"/>
              <a:t>Der gesamte Inhalt der Trainingsunterlagen ist</a:t>
            </a:r>
            <a:r>
              <a:rPr lang="hu-HU"/>
              <a:t> Copyrighted / Creative Commons / free / etc.</a:t>
            </a:r>
          </a:p>
          <a:p>
            <a:endParaRPr lang="hu-HU" dirty="0"/>
          </a:p>
        </p:txBody>
      </p:sp>
      <p:sp>
        <p:nvSpPr>
          <p:cNvPr id="4" name="Text Placeholder 3"/>
          <p:cNvSpPr>
            <a:spLocks noGrp="1"/>
          </p:cNvSpPr>
          <p:nvPr>
            <p:ph type="body" sz="half" idx="2"/>
          </p:nvPr>
        </p:nvSpPr>
        <p:spPr>
          <a:xfrm>
            <a:off x="309094" y="425003"/>
            <a:ext cx="3496614" cy="3786389"/>
          </a:xfrm>
        </p:spPr>
        <p:txBody>
          <a:bodyPr>
            <a:normAutofit lnSpcReduction="10000"/>
          </a:bodyPr>
          <a:lstStyle/>
          <a:p>
            <a:r>
              <a:rPr lang="en-US" sz="2400" b="1" baseline="30000" dirty="0"/>
              <a:t>English title</a:t>
            </a:r>
            <a:r>
              <a:rPr lang="en-US" sz="2400" baseline="30000" dirty="0"/>
              <a:t>: LET’S BE INNOVATIVE! Development of Creativity, Innovation and Entrepreneurship for Primary School Teachers</a:t>
            </a:r>
          </a:p>
          <a:p>
            <a:r>
              <a:rPr lang="en-GB" sz="2400" b="1" baseline="30000" dirty="0"/>
              <a:t>Acronym</a:t>
            </a:r>
            <a:r>
              <a:rPr lang="en-GB" sz="2400" baseline="30000" dirty="0"/>
              <a:t>: </a:t>
            </a:r>
            <a:r>
              <a:rPr lang="en-GB" sz="2400" baseline="30000" dirty="0" err="1"/>
              <a:t>InnoTeach</a:t>
            </a:r>
            <a:endParaRPr lang="en-GB" sz="2400" baseline="30000" dirty="0"/>
          </a:p>
          <a:p>
            <a:r>
              <a:rPr lang="en-GB" sz="2400" b="1" baseline="30000" dirty="0"/>
              <a:t>Project n°: </a:t>
            </a:r>
            <a:r>
              <a:rPr lang="en-GB" sz="2400" baseline="30000" dirty="0"/>
              <a:t>2016-1-SI01-KA201-021641</a:t>
            </a:r>
          </a:p>
          <a:p>
            <a:r>
              <a:rPr lang="en-GB" sz="2400" b="1" baseline="30000" dirty="0"/>
              <a:t>Project leader and coordinator:</a:t>
            </a:r>
            <a:r>
              <a:rPr lang="en-GB" sz="2400" baseline="30000" dirty="0"/>
              <a:t> </a:t>
            </a:r>
            <a:r>
              <a:rPr lang="en-GB" sz="2400" baseline="30000" dirty="0" err="1"/>
              <a:t>Korona</a:t>
            </a:r>
            <a:r>
              <a:rPr lang="en-GB" sz="2400" baseline="30000" dirty="0"/>
              <a:t> plus </a:t>
            </a:r>
            <a:r>
              <a:rPr lang="en-GB" sz="2400" baseline="30000" dirty="0" err="1"/>
              <a:t>d.o.o</a:t>
            </a:r>
            <a:r>
              <a:rPr lang="en-GB" sz="2400" baseline="30000" dirty="0"/>
              <a:t>., </a:t>
            </a:r>
            <a:r>
              <a:rPr lang="en-GB" sz="2400" baseline="30000" dirty="0" err="1"/>
              <a:t>Institut</a:t>
            </a:r>
            <a:r>
              <a:rPr lang="en-GB" sz="2400" baseline="30000" dirty="0"/>
              <a:t> </a:t>
            </a:r>
            <a:r>
              <a:rPr lang="en-GB" sz="2400" baseline="30000" dirty="0" err="1"/>
              <a:t>za</a:t>
            </a:r>
            <a:r>
              <a:rPr lang="en-GB" sz="2400" baseline="30000" dirty="0"/>
              <a:t> </a:t>
            </a:r>
            <a:r>
              <a:rPr lang="en-GB" sz="2400" baseline="30000" dirty="0" err="1"/>
              <a:t>inovativnost</a:t>
            </a:r>
            <a:r>
              <a:rPr lang="en-GB" sz="2400" baseline="30000" dirty="0"/>
              <a:t> in </a:t>
            </a:r>
            <a:r>
              <a:rPr lang="en-GB" sz="2400" baseline="30000" dirty="0" err="1"/>
              <a:t>tehnologijo</a:t>
            </a:r>
            <a:r>
              <a:rPr lang="en-GB" sz="2400" baseline="30000" dirty="0"/>
              <a:t>, Slovenia</a:t>
            </a:r>
          </a:p>
          <a:p>
            <a:r>
              <a:rPr lang="en-GB" sz="2400" b="1" baseline="30000" dirty="0"/>
              <a:t>Programme:</a:t>
            </a:r>
            <a:r>
              <a:rPr lang="en-GB" sz="2400" baseline="30000" dirty="0"/>
              <a:t> Erasmus+ Strategic Partnership</a:t>
            </a:r>
          </a:p>
          <a:p>
            <a:r>
              <a:rPr lang="en-GB" sz="2400" b="1" baseline="30000" dirty="0"/>
              <a:t>Contact:</a:t>
            </a:r>
            <a:r>
              <a:rPr lang="en-GB" sz="2400" baseline="30000" dirty="0"/>
              <a:t> Ms. </a:t>
            </a:r>
            <a:r>
              <a:rPr lang="en-GB" sz="2400" baseline="30000" dirty="0" err="1"/>
              <a:t>Urška</a:t>
            </a:r>
            <a:r>
              <a:rPr lang="en-GB" sz="2400" baseline="30000" dirty="0"/>
              <a:t> </a:t>
            </a:r>
            <a:r>
              <a:rPr lang="en-GB" sz="2400" baseline="30000" dirty="0" err="1"/>
              <a:t>Mrgole</a:t>
            </a:r>
            <a:r>
              <a:rPr lang="en-GB" sz="2400" baseline="30000" dirty="0"/>
              <a:t> – </a:t>
            </a:r>
            <a:r>
              <a:rPr lang="en-GB" sz="2400" baseline="30000" dirty="0" err="1"/>
              <a:t>info@innovation.si</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900" y="1909357"/>
            <a:ext cx="2745227" cy="1661291"/>
          </a:xfrm>
          <a:prstGeom prst="rect">
            <a:avLst/>
          </a:prstGeom>
        </p:spPr>
      </p:pic>
      <p:pic>
        <p:nvPicPr>
          <p:cNvPr id="8" name="Kép 7"/>
          <p:cNvPicPr>
            <a:picLocks noChangeAspect="1"/>
          </p:cNvPicPr>
          <p:nvPr/>
        </p:nvPicPr>
        <p:blipFill rotWithShape="1">
          <a:blip r:embed="rId4"/>
          <a:srcRect r="85412"/>
          <a:stretch/>
        </p:blipFill>
        <p:spPr>
          <a:xfrm>
            <a:off x="-1" y="4414183"/>
            <a:ext cx="609601" cy="2443817"/>
          </a:xfrm>
          <a:prstGeom prst="rect">
            <a:avLst/>
          </a:prstGeom>
        </p:spPr>
      </p:pic>
      <p:pic>
        <p:nvPicPr>
          <p:cNvPr id="9" name="Kép 8"/>
          <p:cNvPicPr>
            <a:picLocks noChangeAspect="1"/>
          </p:cNvPicPr>
          <p:nvPr/>
        </p:nvPicPr>
        <p:blipFill>
          <a:blip r:embed="rId5"/>
          <a:stretch>
            <a:fillRect/>
          </a:stretch>
        </p:blipFill>
        <p:spPr>
          <a:xfrm>
            <a:off x="4305300" y="5989320"/>
            <a:ext cx="7698277" cy="837451"/>
          </a:xfrm>
          <a:prstGeom prst="rect">
            <a:avLst/>
          </a:prstGeom>
        </p:spPr>
      </p:pic>
      <p:sp>
        <p:nvSpPr>
          <p:cNvPr id="10" name="Téglalap 9"/>
          <p:cNvSpPr/>
          <p:nvPr/>
        </p:nvSpPr>
        <p:spPr>
          <a:xfrm>
            <a:off x="6446900" y="3761553"/>
            <a:ext cx="3352521" cy="369332"/>
          </a:xfrm>
          <a:prstGeom prst="rect">
            <a:avLst/>
          </a:prstGeom>
        </p:spPr>
        <p:txBody>
          <a:bodyPr wrap="none">
            <a:spAutoFit/>
          </a:bodyPr>
          <a:lstStyle/>
          <a:p>
            <a:r>
              <a:rPr lang="hu-HU" dirty="0" err="1"/>
              <a:t>InnoTeach</a:t>
            </a:r>
            <a:r>
              <a:rPr lang="hu-HU" dirty="0"/>
              <a:t> </a:t>
            </a:r>
            <a:r>
              <a:rPr lang="hu-HU" dirty="0" err="1"/>
              <a:t>Consortium</a:t>
            </a:r>
            <a:r>
              <a:rPr lang="hu-HU" dirty="0"/>
              <a:t> 2016-2017</a:t>
            </a:r>
            <a:endParaRPr lang="en-US" dirty="0"/>
          </a:p>
        </p:txBody>
      </p:sp>
      <p:pic>
        <p:nvPicPr>
          <p:cNvPr id="2" name="Kép 1"/>
          <p:cNvPicPr>
            <a:picLocks noChangeAspect="1"/>
          </p:cNvPicPr>
          <p:nvPr/>
        </p:nvPicPr>
        <p:blipFill>
          <a:blip r:embed="rId6"/>
          <a:stretch>
            <a:fillRect/>
          </a:stretch>
        </p:blipFill>
        <p:spPr>
          <a:xfrm>
            <a:off x="4800600" y="4321790"/>
            <a:ext cx="7032566" cy="1779681"/>
          </a:xfrm>
          <a:prstGeom prst="rect">
            <a:avLst/>
          </a:prstGeom>
        </p:spPr>
      </p:pic>
    </p:spTree>
    <p:extLst>
      <p:ext uri="{BB962C8B-B14F-4D97-AF65-F5344CB8AC3E}">
        <p14:creationId xmlns:p14="http://schemas.microsoft.com/office/powerpoint/2010/main" val="1334550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3"/>
          <a:stretch>
            <a:fillRect/>
          </a:stretch>
        </p:blipFill>
        <p:spPr>
          <a:xfrm>
            <a:off x="4305300" y="5989320"/>
            <a:ext cx="7698277" cy="83745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378" r="3743"/>
          <a:stretch/>
        </p:blipFill>
        <p:spPr>
          <a:xfrm>
            <a:off x="3792669" y="0"/>
            <a:ext cx="8399331"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67781"/>
            <a:ext cx="4090737" cy="4032183"/>
          </a:xfrm>
          <a:prstGeom prst="rect">
            <a:avLst/>
          </a:prstGeom>
        </p:spPr>
      </p:pic>
    </p:spTree>
    <p:extLst>
      <p:ext uri="{BB962C8B-B14F-4D97-AF65-F5344CB8AC3E}">
        <p14:creationId xmlns:p14="http://schemas.microsoft.com/office/powerpoint/2010/main" val="709442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4"/>
          <a:stretch>
            <a:fillRect/>
          </a:stretch>
        </p:blipFill>
        <p:spPr>
          <a:xfrm>
            <a:off x="-1" y="5874129"/>
            <a:ext cx="9044247" cy="983871"/>
          </a:xfrm>
          <a:prstGeom prst="rect">
            <a:avLst/>
          </a:prstGeom>
        </p:spPr>
      </p:pic>
      <p:sp>
        <p:nvSpPr>
          <p:cNvPr id="10" name="Title 1"/>
          <p:cNvSpPr txBox="1">
            <a:spLocks/>
          </p:cNvSpPr>
          <p:nvPr/>
        </p:nvSpPr>
        <p:spPr>
          <a:xfrm>
            <a:off x="802005" y="2743012"/>
            <a:ext cx="10058400" cy="1371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de-AT" sz="4000" dirty="0" smtClean="0"/>
              <a:t>Graphikvorlagen erstellt von: </a:t>
            </a:r>
            <a:endParaRPr lang="en-US" sz="4000" dirty="0"/>
          </a:p>
        </p:txBody>
      </p:sp>
      <p:sp>
        <p:nvSpPr>
          <p:cNvPr id="11" name="Text Placeholder 2"/>
          <p:cNvSpPr txBox="1">
            <a:spLocks/>
          </p:cNvSpPr>
          <p:nvPr/>
        </p:nvSpPr>
        <p:spPr>
          <a:xfrm>
            <a:off x="6675600" y="4466335"/>
            <a:ext cx="4737291" cy="5832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hu-HU" dirty="0"/>
              <a:t>Zsolt Lengyel, </a:t>
            </a:r>
            <a:r>
              <a:rPr lang="hu-HU" dirty="0" err="1"/>
              <a:t>jános</a:t>
            </a:r>
            <a:r>
              <a:rPr lang="hu-HU" dirty="0"/>
              <a:t> szabó</a:t>
            </a:r>
            <a:endParaRPr lang="en-US" sz="20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244" y="1388661"/>
            <a:ext cx="5199647" cy="2661838"/>
          </a:xfrm>
          <a:prstGeom prst="rect">
            <a:avLst/>
          </a:prstGeom>
        </p:spPr>
      </p:pic>
    </p:spTree>
    <p:extLst>
      <p:ext uri="{BB962C8B-B14F-4D97-AF65-F5344CB8AC3E}">
        <p14:creationId xmlns:p14="http://schemas.microsoft.com/office/powerpoint/2010/main" val="108324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Einleitung</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231654"/>
          </a:xfrm>
          <a:prstGeom prst="rect">
            <a:avLst/>
          </a:prstGeom>
          <a:noFill/>
        </p:spPr>
        <p:txBody>
          <a:bodyPr wrap="square" rtlCol="0">
            <a:spAutoFit/>
          </a:bodyPr>
          <a:lstStyle/>
          <a:p>
            <a:r>
              <a:rPr lang="de-AT" sz="2400" dirty="0" smtClean="0"/>
              <a:t>U3.E1 Anleitung zur Leitung eines Innovationsprojekts</a:t>
            </a:r>
            <a:endParaRPr lang="en-US" sz="2400" dirty="0"/>
          </a:p>
          <a:p>
            <a:endParaRPr lang="hu-HU" sz="2000" dirty="0"/>
          </a:p>
          <a:p>
            <a:r>
              <a:rPr lang="en-US" sz="2000" dirty="0" err="1" smtClean="0"/>
              <a:t>Bei</a:t>
            </a:r>
            <a:r>
              <a:rPr lang="en-US" sz="2000" dirty="0" smtClean="0"/>
              <a:t> der </a:t>
            </a:r>
            <a:r>
              <a:rPr lang="en-US" sz="2000" dirty="0" err="1" smtClean="0"/>
              <a:t>Leitung</a:t>
            </a:r>
            <a:r>
              <a:rPr lang="en-US" sz="2000" dirty="0" smtClean="0"/>
              <a:t> </a:t>
            </a:r>
            <a:r>
              <a:rPr lang="en-US" sz="2000" dirty="0" err="1" smtClean="0"/>
              <a:t>eines</a:t>
            </a:r>
            <a:r>
              <a:rPr lang="en-US" sz="2000" dirty="0" smtClean="0"/>
              <a:t> </a:t>
            </a:r>
            <a:r>
              <a:rPr lang="en-US" sz="2000" dirty="0" err="1" smtClean="0"/>
              <a:t>Innovationsprojekts</a:t>
            </a:r>
            <a:r>
              <a:rPr lang="en-US" sz="2000" dirty="0"/>
              <a:t> </a:t>
            </a:r>
            <a:r>
              <a:rPr lang="en-US" sz="2000" dirty="0" err="1" smtClean="0"/>
              <a:t>sind</a:t>
            </a:r>
            <a:r>
              <a:rPr lang="en-US" sz="2000" dirty="0" smtClean="0"/>
              <a:t> </a:t>
            </a:r>
            <a:r>
              <a:rPr lang="en-US" sz="2000" dirty="0" err="1" smtClean="0"/>
              <a:t>erfolgreiches</a:t>
            </a:r>
            <a:r>
              <a:rPr lang="en-US" sz="2000" dirty="0" smtClean="0"/>
              <a:t> </a:t>
            </a:r>
            <a:r>
              <a:rPr lang="en-US" sz="2000" dirty="0" err="1" smtClean="0"/>
              <a:t>Unternehmertum</a:t>
            </a:r>
            <a:r>
              <a:rPr lang="en-US" sz="2000" dirty="0" smtClean="0"/>
              <a:t>, </a:t>
            </a:r>
            <a:r>
              <a:rPr lang="en-US" sz="2000" dirty="0" err="1" smtClean="0"/>
              <a:t>Planung</a:t>
            </a:r>
            <a:r>
              <a:rPr lang="en-US" sz="2000" dirty="0" smtClean="0"/>
              <a:t> und die </a:t>
            </a:r>
            <a:r>
              <a:rPr lang="en-US" sz="2000" dirty="0" err="1" smtClean="0"/>
              <a:t>Begleitung</a:t>
            </a:r>
            <a:r>
              <a:rPr lang="en-US" sz="2000" dirty="0" smtClean="0"/>
              <a:t> des </a:t>
            </a:r>
            <a:r>
              <a:rPr lang="en-US" sz="2000" dirty="0" err="1" smtClean="0"/>
              <a:t>Innovationsprojekts</a:t>
            </a:r>
            <a:r>
              <a:rPr lang="en-US" sz="2000" dirty="0" smtClean="0"/>
              <a:t>, die </a:t>
            </a:r>
            <a:r>
              <a:rPr lang="en-US" sz="2000" dirty="0" err="1" smtClean="0"/>
              <a:t>Schaffung</a:t>
            </a:r>
            <a:r>
              <a:rPr lang="en-US" sz="2000" dirty="0" smtClean="0"/>
              <a:t> </a:t>
            </a:r>
            <a:r>
              <a:rPr lang="en-US" sz="2000" dirty="0" err="1" smtClean="0"/>
              <a:t>eines</a:t>
            </a:r>
            <a:r>
              <a:rPr lang="en-US" sz="2000" dirty="0" smtClean="0"/>
              <a:t> </a:t>
            </a:r>
            <a:r>
              <a:rPr lang="en-US" sz="2000" dirty="0" err="1" smtClean="0"/>
              <a:t>Netzwerks</a:t>
            </a:r>
            <a:r>
              <a:rPr lang="en-US" sz="2000" dirty="0" smtClean="0"/>
              <a:t> von </a:t>
            </a:r>
            <a:r>
              <a:rPr lang="en-US" sz="2000" dirty="0" err="1" smtClean="0"/>
              <a:t>Interessenten</a:t>
            </a:r>
            <a:r>
              <a:rPr lang="en-US" sz="2000" dirty="0" smtClean="0"/>
              <a:t> </a:t>
            </a:r>
            <a:r>
              <a:rPr lang="en-US" sz="2000" dirty="0" err="1" smtClean="0"/>
              <a:t>wichtige</a:t>
            </a:r>
            <a:r>
              <a:rPr lang="en-US" sz="2000" dirty="0" smtClean="0"/>
              <a:t> </a:t>
            </a:r>
            <a:r>
              <a:rPr lang="en-US" sz="2000" dirty="0" err="1" smtClean="0"/>
              <a:t>Beiträge</a:t>
            </a:r>
            <a:r>
              <a:rPr lang="en-US" sz="2000" dirty="0" smtClean="0"/>
              <a:t> </a:t>
            </a:r>
            <a:r>
              <a:rPr lang="en-US" sz="2000" dirty="0" err="1" smtClean="0"/>
              <a:t>zum</a:t>
            </a:r>
            <a:r>
              <a:rPr lang="en-US" sz="2000" dirty="0" smtClean="0"/>
              <a:t> </a:t>
            </a:r>
            <a:r>
              <a:rPr lang="en-US" sz="2000" dirty="0" err="1" smtClean="0"/>
              <a:t>Erfolg</a:t>
            </a:r>
            <a:r>
              <a:rPr lang="en-US" sz="2000" dirty="0" smtClean="0"/>
              <a:t>. </a:t>
            </a:r>
            <a:r>
              <a:rPr lang="en-US" sz="2000" dirty="0"/>
              <a:t>Innovation </a:t>
            </a:r>
            <a:r>
              <a:rPr lang="en-US" sz="2000" dirty="0" err="1" smtClean="0"/>
              <a:t>verlangt</a:t>
            </a:r>
            <a:r>
              <a:rPr lang="en-US" sz="2000" dirty="0" smtClean="0"/>
              <a:t> </a:t>
            </a:r>
            <a:r>
              <a:rPr lang="en-US" sz="2000" dirty="0" err="1" smtClean="0"/>
              <a:t>auch</a:t>
            </a:r>
            <a:r>
              <a:rPr lang="en-US" sz="2000" dirty="0" smtClean="0"/>
              <a:t> </a:t>
            </a:r>
            <a:r>
              <a:rPr lang="en-US" sz="2000" dirty="0" err="1" smtClean="0"/>
              <a:t>soziale</a:t>
            </a:r>
            <a:r>
              <a:rPr lang="en-US" sz="2000" dirty="0" smtClean="0"/>
              <a:t> </a:t>
            </a:r>
            <a:r>
              <a:rPr lang="en-US" sz="2000" dirty="0" err="1" smtClean="0"/>
              <a:t>Fähigkeiten</a:t>
            </a:r>
            <a:r>
              <a:rPr lang="en-US" sz="2000" dirty="0" smtClean="0"/>
              <a:t> </a:t>
            </a:r>
            <a:r>
              <a:rPr lang="en-US" sz="2000" dirty="0" err="1" smtClean="0"/>
              <a:t>gepaart</a:t>
            </a:r>
            <a:r>
              <a:rPr lang="en-US" sz="2000" dirty="0" smtClean="0"/>
              <a:t> </a:t>
            </a:r>
            <a:r>
              <a:rPr lang="en-US" sz="2000" dirty="0" err="1" smtClean="0"/>
              <a:t>mit</a:t>
            </a:r>
            <a:r>
              <a:rPr lang="en-US" sz="2000" dirty="0" smtClean="0"/>
              <a:t> </a:t>
            </a:r>
            <a:r>
              <a:rPr lang="en-US" sz="2000" dirty="0" err="1" smtClean="0"/>
              <a:t>technischem</a:t>
            </a:r>
            <a:r>
              <a:rPr lang="en-US" sz="2000" dirty="0" smtClean="0"/>
              <a:t> </a:t>
            </a:r>
            <a:r>
              <a:rPr lang="en-US" sz="2000" dirty="0" err="1" smtClean="0"/>
              <a:t>Geschick</a:t>
            </a:r>
            <a:r>
              <a:rPr lang="en-US" sz="2000" dirty="0" smtClean="0"/>
              <a:t> und der </a:t>
            </a:r>
            <a:r>
              <a:rPr lang="en-US" sz="2000" dirty="0" err="1" smtClean="0"/>
              <a:t>Fähigkeit</a:t>
            </a:r>
            <a:r>
              <a:rPr lang="en-US" sz="2000" dirty="0"/>
              <a:t> </a:t>
            </a:r>
            <a:r>
              <a:rPr lang="en-US" sz="2000" dirty="0" err="1" smtClean="0"/>
              <a:t>zur</a:t>
            </a:r>
            <a:r>
              <a:rPr lang="en-US" sz="2000" dirty="0" smtClean="0"/>
              <a:t> </a:t>
            </a:r>
            <a:r>
              <a:rPr lang="en-US" sz="2000" dirty="0" err="1" smtClean="0"/>
              <a:t>Übernahme</a:t>
            </a:r>
            <a:r>
              <a:rPr lang="en-US" sz="2000" dirty="0" smtClean="0"/>
              <a:t> der </a:t>
            </a:r>
            <a:r>
              <a:rPr lang="en-US" sz="2000" dirty="0" err="1" smtClean="0"/>
              <a:t>Leitung</a:t>
            </a:r>
            <a:r>
              <a:rPr lang="en-US" sz="2000" dirty="0" smtClean="0"/>
              <a:t> . </a:t>
            </a:r>
            <a:r>
              <a:rPr lang="en-US" sz="2000" dirty="0" err="1" smtClean="0"/>
              <a:t>Damit</a:t>
            </a:r>
            <a:r>
              <a:rPr lang="en-US" sz="2000" dirty="0" smtClean="0"/>
              <a:t> </a:t>
            </a:r>
            <a:r>
              <a:rPr lang="en-US" sz="2000" dirty="0" err="1" smtClean="0"/>
              <a:t>verbunden</a:t>
            </a:r>
            <a:r>
              <a:rPr lang="en-US" sz="2000" dirty="0" smtClean="0"/>
              <a:t> </a:t>
            </a:r>
            <a:r>
              <a:rPr lang="en-US" sz="2000" dirty="0" err="1" smtClean="0"/>
              <a:t>sind</a:t>
            </a:r>
            <a:r>
              <a:rPr lang="en-US" sz="2000" dirty="0" smtClean="0"/>
              <a:t> </a:t>
            </a:r>
            <a:r>
              <a:rPr lang="en-US" sz="2000" dirty="0" err="1" smtClean="0"/>
              <a:t>Methoden</a:t>
            </a:r>
            <a:r>
              <a:rPr lang="en-US" sz="2000" dirty="0" smtClean="0"/>
              <a:t> </a:t>
            </a:r>
            <a:r>
              <a:rPr lang="en-US" sz="2000" dirty="0" err="1" smtClean="0"/>
              <a:t>wie</a:t>
            </a:r>
            <a:r>
              <a:rPr lang="en-US" sz="2000" dirty="0" smtClean="0"/>
              <a:t>:</a:t>
            </a:r>
            <a:endParaRPr lang="en-US" sz="2000" dirty="0"/>
          </a:p>
          <a:p>
            <a:r>
              <a:rPr lang="en-US" sz="2000" dirty="0"/>
              <a:t>•	</a:t>
            </a:r>
            <a:r>
              <a:rPr lang="en-US" sz="2000" dirty="0" err="1" smtClean="0"/>
              <a:t>Einrichtung</a:t>
            </a:r>
            <a:r>
              <a:rPr lang="en-US" sz="2000" dirty="0" smtClean="0"/>
              <a:t> </a:t>
            </a:r>
            <a:r>
              <a:rPr lang="en-US" sz="2000" dirty="0" err="1" smtClean="0"/>
              <a:t>einer</a:t>
            </a:r>
            <a:r>
              <a:rPr lang="en-US" sz="2000" dirty="0" smtClean="0"/>
              <a:t> </a:t>
            </a:r>
            <a:r>
              <a:rPr lang="en-US" sz="2000" dirty="0" err="1" smtClean="0"/>
              <a:t>Analyse</a:t>
            </a:r>
            <a:r>
              <a:rPr lang="en-US" sz="2000" dirty="0" smtClean="0"/>
              <a:t> der </a:t>
            </a:r>
            <a:r>
              <a:rPr lang="en-US" sz="2000" dirty="0" err="1" smtClean="0"/>
              <a:t>Interessenten</a:t>
            </a:r>
            <a:r>
              <a:rPr lang="en-US" sz="2000" dirty="0" smtClean="0"/>
              <a:t> und </a:t>
            </a:r>
            <a:r>
              <a:rPr lang="en-US" sz="2000" dirty="0" err="1" smtClean="0"/>
              <a:t>Einrichtung</a:t>
            </a:r>
            <a:r>
              <a:rPr lang="en-US" sz="2000" dirty="0" smtClean="0"/>
              <a:t> </a:t>
            </a:r>
            <a:r>
              <a:rPr lang="en-US" sz="2000" dirty="0" err="1" smtClean="0"/>
              <a:t>eines</a:t>
            </a:r>
            <a:r>
              <a:rPr lang="en-US" sz="2000" dirty="0" smtClean="0"/>
              <a:t> </a:t>
            </a:r>
            <a:r>
              <a:rPr lang="en-US" sz="2000" dirty="0" err="1" smtClean="0"/>
              <a:t>Netzwerks</a:t>
            </a:r>
            <a:endParaRPr lang="en-US" sz="2000" dirty="0" smtClean="0"/>
          </a:p>
          <a:p>
            <a:r>
              <a:rPr lang="en-US" sz="2000" dirty="0" smtClean="0"/>
              <a:t>•</a:t>
            </a:r>
            <a:r>
              <a:rPr lang="en-US" sz="2000" dirty="0"/>
              <a:t>	</a:t>
            </a:r>
            <a:r>
              <a:rPr lang="en-US" sz="2000" dirty="0" err="1" smtClean="0"/>
              <a:t>Erschaffung</a:t>
            </a:r>
            <a:r>
              <a:rPr lang="en-US" sz="2000" dirty="0" smtClean="0"/>
              <a:t> </a:t>
            </a:r>
            <a:r>
              <a:rPr lang="en-US" sz="2000" dirty="0" err="1" smtClean="0"/>
              <a:t>eines</a:t>
            </a:r>
            <a:r>
              <a:rPr lang="en-US" sz="2000" dirty="0" smtClean="0"/>
              <a:t> </a:t>
            </a:r>
            <a:r>
              <a:rPr lang="en-US" sz="2000" dirty="0" err="1" smtClean="0"/>
              <a:t>Unternehmensleitbildes</a:t>
            </a:r>
            <a:r>
              <a:rPr lang="en-US" sz="2000" dirty="0" smtClean="0"/>
              <a:t>, </a:t>
            </a:r>
            <a:r>
              <a:rPr lang="en-US" sz="2000" dirty="0" err="1" smtClean="0"/>
              <a:t>Geschäftsszenarios</a:t>
            </a:r>
            <a:r>
              <a:rPr lang="en-US" sz="2000" dirty="0" smtClean="0"/>
              <a:t> und </a:t>
            </a:r>
            <a:r>
              <a:rPr lang="en-US" sz="2000" dirty="0" err="1" smtClean="0"/>
              <a:t>Geschäftsplans</a:t>
            </a:r>
            <a:endParaRPr lang="en-US" sz="2000" dirty="0"/>
          </a:p>
          <a:p>
            <a:r>
              <a:rPr lang="en-US" sz="2000" dirty="0" smtClean="0"/>
              <a:t>•</a:t>
            </a:r>
            <a:r>
              <a:rPr lang="en-US" sz="2000" dirty="0"/>
              <a:t>	</a:t>
            </a:r>
            <a:r>
              <a:rPr lang="en-US" sz="2000" dirty="0" err="1" smtClean="0"/>
              <a:t>Projektmanagement</a:t>
            </a:r>
            <a:r>
              <a:rPr lang="en-US" sz="2000" dirty="0" smtClean="0"/>
              <a:t> </a:t>
            </a:r>
            <a:r>
              <a:rPr lang="en-US" sz="2000" dirty="0"/>
              <a:t>u</a:t>
            </a:r>
            <a:r>
              <a:rPr lang="en-US" sz="2000" dirty="0" smtClean="0"/>
              <a:t>nd </a:t>
            </a:r>
            <a:r>
              <a:rPr lang="en-US" sz="2000" dirty="0" err="1" smtClean="0"/>
              <a:t>Planung</a:t>
            </a:r>
            <a:r>
              <a:rPr lang="en-US" sz="2000" dirty="0" smtClean="0"/>
              <a:t> der </a:t>
            </a:r>
            <a:r>
              <a:rPr lang="en-US" sz="2000" dirty="0" err="1" smtClean="0"/>
              <a:t>Projektumsetzung</a:t>
            </a:r>
            <a:endParaRPr lang="en-US" sz="2000" dirty="0"/>
          </a:p>
        </p:txBody>
      </p:sp>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Methodenüberblick</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677656"/>
          </a:xfrm>
          <a:prstGeom prst="rect">
            <a:avLst/>
          </a:prstGeom>
          <a:noFill/>
        </p:spPr>
        <p:txBody>
          <a:bodyPr wrap="square" rtlCol="0">
            <a:spAutoFit/>
          </a:bodyPr>
          <a:lstStyle/>
          <a:p>
            <a:r>
              <a:rPr lang="en-GB" sz="2400" dirty="0" err="1" smtClean="0"/>
              <a:t>Methoden</a:t>
            </a:r>
            <a:r>
              <a:rPr lang="en-GB" sz="2400" dirty="0" smtClean="0"/>
              <a:t> </a:t>
            </a:r>
            <a:r>
              <a:rPr lang="en-GB" sz="2400" dirty="0" err="1" smtClean="0"/>
              <a:t>Innovationen</a:t>
            </a:r>
            <a:r>
              <a:rPr lang="en-GB" sz="2400" dirty="0" smtClean="0"/>
              <a:t> </a:t>
            </a:r>
            <a:r>
              <a:rPr lang="en-GB" sz="2400" dirty="0" err="1" smtClean="0"/>
              <a:t>zu</a:t>
            </a:r>
            <a:r>
              <a:rPr lang="en-GB" sz="2400" dirty="0" smtClean="0"/>
              <a:t> </a:t>
            </a:r>
            <a:r>
              <a:rPr lang="en-GB" sz="2400" dirty="0" err="1" smtClean="0"/>
              <a:t>starten</a:t>
            </a:r>
            <a:r>
              <a:rPr lang="en-GB" sz="2400" dirty="0" smtClean="0"/>
              <a:t> / </a:t>
            </a:r>
            <a:r>
              <a:rPr lang="en-GB" sz="2400" dirty="0" err="1" smtClean="0"/>
              <a:t>Ausfindigmachen</a:t>
            </a:r>
            <a:r>
              <a:rPr lang="en-GB" sz="2400" dirty="0" smtClean="0"/>
              <a:t> der </a:t>
            </a:r>
            <a:r>
              <a:rPr lang="en-GB" sz="2400" dirty="0" err="1" smtClean="0"/>
              <a:t>Probleme</a:t>
            </a:r>
            <a:r>
              <a:rPr lang="en-GB" sz="2400" dirty="0" smtClean="0"/>
              <a:t>, die </a:t>
            </a:r>
            <a:r>
              <a:rPr lang="en-GB" sz="2400" dirty="0" err="1" smtClean="0"/>
              <a:t>gelöst</a:t>
            </a:r>
            <a:r>
              <a:rPr lang="en-GB" sz="2400" dirty="0" smtClean="0"/>
              <a:t> </a:t>
            </a:r>
            <a:r>
              <a:rPr lang="en-GB" sz="2400" dirty="0" err="1" smtClean="0"/>
              <a:t>werden</a:t>
            </a:r>
            <a:r>
              <a:rPr lang="en-GB" sz="2400" dirty="0" smtClean="0"/>
              <a:t> </a:t>
            </a:r>
            <a:r>
              <a:rPr lang="en-GB" sz="2400" dirty="0" err="1" smtClean="0"/>
              <a:t>sollen</a:t>
            </a:r>
            <a:endParaRPr lang="en-GB" sz="2400" dirty="0" smtClean="0"/>
          </a:p>
          <a:p>
            <a:endParaRPr lang="en-GB" sz="2000" dirty="0" smtClean="0"/>
          </a:p>
          <a:p>
            <a:r>
              <a:rPr lang="en-US" sz="2000" dirty="0"/>
              <a:t>•	</a:t>
            </a:r>
            <a:r>
              <a:rPr lang="en-US" sz="2000" dirty="0" err="1" smtClean="0"/>
              <a:t>Unternehmensleitbild</a:t>
            </a:r>
            <a:r>
              <a:rPr lang="en-US" sz="2000" dirty="0" smtClean="0"/>
              <a:t> und </a:t>
            </a:r>
            <a:r>
              <a:rPr lang="en-US" sz="2000" dirty="0" err="1" smtClean="0"/>
              <a:t>Geschäftsplan</a:t>
            </a:r>
            <a:endParaRPr lang="en-US" sz="2000" dirty="0"/>
          </a:p>
          <a:p>
            <a:r>
              <a:rPr lang="en-US" sz="2000" dirty="0"/>
              <a:t>•	</a:t>
            </a:r>
            <a:r>
              <a:rPr lang="en-US" sz="2000" dirty="0" err="1" smtClean="0"/>
              <a:t>Gechäftsexperten</a:t>
            </a:r>
            <a:r>
              <a:rPr lang="en-US" sz="2000" dirty="0" smtClean="0"/>
              <a:t>, </a:t>
            </a:r>
            <a:r>
              <a:rPr lang="en-US" sz="2000" dirty="0" err="1" smtClean="0"/>
              <a:t>soziale</a:t>
            </a:r>
            <a:r>
              <a:rPr lang="en-US" sz="2000" dirty="0" smtClean="0"/>
              <a:t> </a:t>
            </a:r>
            <a:r>
              <a:rPr lang="en-US" sz="2000" dirty="0" err="1" smtClean="0"/>
              <a:t>Netzwerke</a:t>
            </a:r>
            <a:r>
              <a:rPr lang="en-US" sz="2000" dirty="0" smtClean="0"/>
              <a:t> und Marketing</a:t>
            </a:r>
            <a:endParaRPr lang="en-US" sz="2000" dirty="0"/>
          </a:p>
          <a:p>
            <a:r>
              <a:rPr lang="en-US" sz="2000" dirty="0"/>
              <a:t>•	</a:t>
            </a:r>
            <a:r>
              <a:rPr lang="en-US" sz="2000" dirty="0" err="1" smtClean="0"/>
              <a:t>Projektmanagement</a:t>
            </a:r>
            <a:r>
              <a:rPr lang="en-US" sz="2000" dirty="0" smtClean="0"/>
              <a:t> und </a:t>
            </a:r>
            <a:r>
              <a:rPr lang="en-US" sz="2000" dirty="0" err="1" smtClean="0"/>
              <a:t>Planung</a:t>
            </a:r>
            <a:endParaRPr lang="en-US" sz="2000" dirty="0"/>
          </a:p>
          <a:p>
            <a:endParaRPr lang="en-US" sz="2000" dirty="0" smtClean="0"/>
          </a:p>
          <a:p>
            <a:endParaRPr lang="en-US" sz="2000" dirty="0"/>
          </a:p>
        </p:txBody>
      </p:sp>
    </p:spTree>
    <p:extLst>
      <p:ext uri="{BB962C8B-B14F-4D97-AF65-F5344CB8AC3E}">
        <p14:creationId xmlns:p14="http://schemas.microsoft.com/office/powerpoint/2010/main" val="1165945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27742" y="386570"/>
            <a:ext cx="10663380" cy="3539430"/>
          </a:xfrm>
          <a:prstGeom prst="rect">
            <a:avLst/>
          </a:prstGeom>
          <a:noFill/>
        </p:spPr>
        <p:txBody>
          <a:bodyPr wrap="square" rtlCol="0">
            <a:spAutoFit/>
          </a:bodyPr>
          <a:lstStyle/>
          <a:p>
            <a:r>
              <a:rPr lang="en-GB" sz="2400" dirty="0" err="1" smtClean="0"/>
              <a:t>Eigenschaften</a:t>
            </a:r>
            <a:r>
              <a:rPr lang="en-GB" sz="2400" dirty="0" smtClean="0"/>
              <a:t> </a:t>
            </a:r>
            <a:r>
              <a:rPr lang="en-GB" sz="2400" dirty="0" err="1" smtClean="0"/>
              <a:t>erfolgreichen</a:t>
            </a:r>
            <a:r>
              <a:rPr lang="en-GB" sz="2400" dirty="0" smtClean="0"/>
              <a:t> </a:t>
            </a:r>
            <a:r>
              <a:rPr lang="en-GB" sz="2400" dirty="0" err="1" smtClean="0"/>
              <a:t>Unternehmergeists</a:t>
            </a:r>
            <a:endParaRPr lang="en-GB" sz="2400" dirty="0" smtClean="0"/>
          </a:p>
          <a:p>
            <a:endParaRPr lang="en-GB" sz="2000" dirty="0" smtClean="0"/>
          </a:p>
          <a:p>
            <a:pPr marL="342900" indent="-342900">
              <a:buFont typeface="Calibri" panose="020F0502020204030204" pitchFamily="34" charset="0"/>
              <a:buChar char="–"/>
            </a:pPr>
            <a:r>
              <a:rPr lang="en-US" sz="2000" dirty="0" err="1" smtClean="0"/>
              <a:t>Hohes</a:t>
            </a:r>
            <a:r>
              <a:rPr lang="en-US" sz="2000" dirty="0" smtClean="0"/>
              <a:t> </a:t>
            </a:r>
            <a:r>
              <a:rPr lang="en-US" sz="2000" dirty="0" err="1" smtClean="0"/>
              <a:t>Energielevel</a:t>
            </a:r>
            <a:endParaRPr lang="en-US" sz="2000" dirty="0"/>
          </a:p>
          <a:p>
            <a:pPr marL="342900" indent="-342900">
              <a:buFont typeface="Calibri" panose="020F0502020204030204" pitchFamily="34" charset="0"/>
              <a:buChar char="–"/>
            </a:pPr>
            <a:r>
              <a:rPr lang="en-US" sz="2000" dirty="0" err="1" smtClean="0"/>
              <a:t>Freude</a:t>
            </a:r>
            <a:r>
              <a:rPr lang="en-US" sz="2000" dirty="0" smtClean="0"/>
              <a:t> an </a:t>
            </a:r>
            <a:r>
              <a:rPr lang="en-US" sz="2000" dirty="0" smtClean="0"/>
              <a:t>Innovation</a:t>
            </a:r>
            <a:endParaRPr lang="en-US" sz="2000" dirty="0"/>
          </a:p>
          <a:p>
            <a:pPr marL="342900" indent="-342900">
              <a:buFont typeface="Calibri" panose="020F0502020204030204" pitchFamily="34" charset="0"/>
              <a:buChar char="–"/>
            </a:pPr>
            <a:r>
              <a:rPr lang="en-US" sz="2000" dirty="0" err="1" smtClean="0"/>
              <a:t>Unabhängiges</a:t>
            </a:r>
            <a:r>
              <a:rPr lang="en-US" sz="2000" dirty="0" smtClean="0"/>
              <a:t>, </a:t>
            </a:r>
            <a:r>
              <a:rPr lang="en-US" sz="2000" dirty="0" err="1" smtClean="0"/>
              <a:t>eigenständiges</a:t>
            </a:r>
            <a:r>
              <a:rPr lang="en-US" sz="2000" dirty="0" smtClean="0"/>
              <a:t> </a:t>
            </a:r>
            <a:r>
              <a:rPr lang="en-US" sz="2000" dirty="0" err="1" smtClean="0"/>
              <a:t>Handeln</a:t>
            </a:r>
            <a:endParaRPr lang="en-US" sz="2000" dirty="0" smtClean="0"/>
          </a:p>
          <a:p>
            <a:pPr marL="342900" indent="-342900">
              <a:buFont typeface="Calibri" panose="020F0502020204030204" pitchFamily="34" charset="0"/>
              <a:buChar char="–"/>
            </a:pPr>
            <a:r>
              <a:rPr lang="en-US" sz="2000" dirty="0" err="1" smtClean="0"/>
              <a:t>Fähigkeit</a:t>
            </a:r>
            <a:r>
              <a:rPr lang="en-US" sz="2000" dirty="0" smtClean="0"/>
              <a:t>, </a:t>
            </a:r>
            <a:r>
              <a:rPr lang="en-US" sz="2000" dirty="0" err="1" smtClean="0"/>
              <a:t>Bedarf</a:t>
            </a:r>
            <a:r>
              <a:rPr lang="en-US" sz="2000" dirty="0" smtClean="0"/>
              <a:t> </a:t>
            </a:r>
            <a:r>
              <a:rPr lang="en-US" sz="2000" dirty="0" err="1" smtClean="0"/>
              <a:t>vorauszusehen</a:t>
            </a:r>
            <a:endParaRPr lang="en-US" sz="2000" dirty="0"/>
          </a:p>
          <a:p>
            <a:pPr marL="342900" indent="-342900">
              <a:buFont typeface="Calibri" panose="020F0502020204030204" pitchFamily="34" charset="0"/>
              <a:buChar char="–"/>
            </a:pPr>
            <a:r>
              <a:rPr lang="en-US" sz="2000" dirty="0" err="1" smtClean="0"/>
              <a:t>Kommunikationsstärke</a:t>
            </a:r>
            <a:endParaRPr lang="en-US" sz="2000" dirty="0"/>
          </a:p>
          <a:p>
            <a:pPr marL="342900" indent="-342900">
              <a:buFont typeface="Calibri" panose="020F0502020204030204" pitchFamily="34" charset="0"/>
              <a:buChar char="–"/>
            </a:pPr>
            <a:r>
              <a:rPr lang="en-US" sz="2000" dirty="0" err="1" smtClean="0"/>
              <a:t>Ertragen</a:t>
            </a:r>
            <a:r>
              <a:rPr lang="en-US" sz="2000" dirty="0" smtClean="0"/>
              <a:t> von </a:t>
            </a:r>
            <a:r>
              <a:rPr lang="en-US" sz="2000" dirty="0" err="1" smtClean="0"/>
              <a:t>Kritik</a:t>
            </a:r>
            <a:endParaRPr lang="en-US" sz="2000" dirty="0"/>
          </a:p>
          <a:p>
            <a:pPr marL="342900" indent="-342900">
              <a:buFont typeface="Calibri" panose="020F0502020204030204" pitchFamily="34" charset="0"/>
              <a:buChar char="–"/>
            </a:pPr>
            <a:r>
              <a:rPr lang="en-US" sz="2000" dirty="0" err="1" smtClean="0"/>
              <a:t>Fähigkeit</a:t>
            </a:r>
            <a:r>
              <a:rPr lang="en-US" sz="2000" dirty="0" smtClean="0"/>
              <a:t>, die </a:t>
            </a:r>
            <a:r>
              <a:rPr lang="en-US" sz="2000" dirty="0" err="1" smtClean="0"/>
              <a:t>Führung</a:t>
            </a:r>
            <a:r>
              <a:rPr lang="en-US" sz="2000" dirty="0" smtClean="0"/>
              <a:t> </a:t>
            </a:r>
            <a:r>
              <a:rPr lang="en-US" sz="2000" dirty="0" err="1" smtClean="0"/>
              <a:t>zu</a:t>
            </a:r>
            <a:r>
              <a:rPr lang="en-US" sz="2000" dirty="0" smtClean="0"/>
              <a:t> </a:t>
            </a:r>
            <a:r>
              <a:rPr lang="en-US" sz="2000" dirty="0" err="1" smtClean="0"/>
              <a:t>übernehmen</a:t>
            </a:r>
            <a:endParaRPr lang="en-US" sz="2000" dirty="0"/>
          </a:p>
          <a:p>
            <a:pPr marL="342900" indent="-342900">
              <a:buFont typeface="Calibri" panose="020F0502020204030204" pitchFamily="34" charset="0"/>
              <a:buChar char="–"/>
            </a:pPr>
            <a:r>
              <a:rPr lang="en-US" sz="2000" dirty="0" err="1" smtClean="0"/>
              <a:t>Bereitschaft</a:t>
            </a:r>
            <a:r>
              <a:rPr lang="en-US" sz="2000" dirty="0" smtClean="0"/>
              <a:t>, </a:t>
            </a:r>
            <a:r>
              <a:rPr lang="en-US" sz="2000" dirty="0" err="1" smtClean="0"/>
              <a:t>aus</a:t>
            </a:r>
            <a:r>
              <a:rPr lang="en-US" sz="2000" dirty="0" smtClean="0"/>
              <a:t> </a:t>
            </a:r>
            <a:r>
              <a:rPr lang="en-US" sz="2000" dirty="0" err="1" smtClean="0"/>
              <a:t>Fehlern</a:t>
            </a:r>
            <a:r>
              <a:rPr lang="en-US" sz="2000" dirty="0" smtClean="0"/>
              <a:t> </a:t>
            </a:r>
            <a:r>
              <a:rPr lang="en-US" sz="2000" dirty="0" err="1" smtClean="0"/>
              <a:t>zu</a:t>
            </a:r>
            <a:r>
              <a:rPr lang="en-US" sz="2000" dirty="0" smtClean="0"/>
              <a:t> </a:t>
            </a:r>
            <a:r>
              <a:rPr lang="en-US" sz="2000" dirty="0" err="1" smtClean="0"/>
              <a:t>lernen</a:t>
            </a:r>
            <a:endParaRPr lang="en-US" sz="2000" dirty="0"/>
          </a:p>
          <a:p>
            <a:pPr marL="342900" indent="-342900">
              <a:buFont typeface="Calibri" panose="020F0502020204030204" pitchFamily="34" charset="0"/>
              <a:buChar char="–"/>
            </a:pPr>
            <a:r>
              <a:rPr lang="en-US" sz="2000" dirty="0" err="1" smtClean="0"/>
              <a:t>Selbstbestimmt</a:t>
            </a:r>
            <a:r>
              <a:rPr lang="en-US" sz="2000" dirty="0" smtClean="0"/>
              <a:t> </a:t>
            </a:r>
            <a:r>
              <a:rPr lang="en-US" sz="2000" dirty="0" err="1" smtClean="0"/>
              <a:t>arbeiten</a:t>
            </a:r>
            <a:r>
              <a:rPr lang="en-US" sz="2000" dirty="0" smtClean="0"/>
              <a:t> </a:t>
            </a:r>
            <a:r>
              <a:rPr lang="en-US" sz="2000" dirty="0" err="1" smtClean="0"/>
              <a:t>können</a:t>
            </a:r>
            <a:endParaRPr lang="en-US" sz="2000" dirty="0"/>
          </a:p>
        </p:txBody>
      </p:sp>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70578" y="3723937"/>
            <a:ext cx="1373188"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191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27742" y="386570"/>
            <a:ext cx="10663380" cy="1384995"/>
          </a:xfrm>
          <a:prstGeom prst="rect">
            <a:avLst/>
          </a:prstGeom>
          <a:noFill/>
        </p:spPr>
        <p:txBody>
          <a:bodyPr wrap="square" rtlCol="0">
            <a:spAutoFit/>
          </a:bodyPr>
          <a:lstStyle/>
          <a:p>
            <a:r>
              <a:rPr lang="en-GB" sz="2400" dirty="0" err="1" smtClean="0"/>
              <a:t>Eigenschaften</a:t>
            </a:r>
            <a:r>
              <a:rPr lang="en-GB" sz="2400" dirty="0" smtClean="0"/>
              <a:t> des/der </a:t>
            </a:r>
            <a:r>
              <a:rPr lang="en-GB" sz="2400" dirty="0" err="1" smtClean="0"/>
              <a:t>erfolgreichen</a:t>
            </a:r>
            <a:r>
              <a:rPr lang="en-GB" sz="2400" dirty="0" smtClean="0"/>
              <a:t> </a:t>
            </a:r>
            <a:r>
              <a:rPr lang="en-GB" sz="2400" dirty="0" err="1" smtClean="0"/>
              <a:t>Unternehmers</a:t>
            </a:r>
            <a:r>
              <a:rPr lang="en-GB" sz="2400" dirty="0" smtClean="0"/>
              <a:t>/in</a:t>
            </a:r>
          </a:p>
          <a:p>
            <a:endParaRPr lang="en-GB" sz="2000" dirty="0" smtClean="0"/>
          </a:p>
          <a:p>
            <a:pPr marL="342900" indent="-342900">
              <a:buFont typeface="Calibri" panose="020F0502020204030204" pitchFamily="34" charset="0"/>
              <a:buChar char="–"/>
            </a:pPr>
            <a:r>
              <a:rPr lang="en-US" sz="2000" dirty="0" err="1" smtClean="0"/>
              <a:t>Netzwerker</a:t>
            </a:r>
            <a:endParaRPr lang="en-US" sz="2000" dirty="0" smtClean="0"/>
          </a:p>
          <a:p>
            <a:pPr marL="342900" indent="-342900">
              <a:buFont typeface="Calibri" panose="020F0502020204030204" pitchFamily="34" charset="0"/>
              <a:buChar char="–"/>
            </a:pPr>
            <a:r>
              <a:rPr lang="en-US" sz="2000" dirty="0" err="1" smtClean="0"/>
              <a:t>Offenheit</a:t>
            </a:r>
            <a:endParaRPr lang="en-US" sz="2000" dirty="0"/>
          </a:p>
        </p:txBody>
      </p:sp>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70578" y="3723937"/>
            <a:ext cx="1373188"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zövegdoboz 3"/>
          <p:cNvSpPr txBox="1"/>
          <p:nvPr/>
        </p:nvSpPr>
        <p:spPr>
          <a:xfrm>
            <a:off x="627742" y="1942735"/>
            <a:ext cx="5716157" cy="4462760"/>
          </a:xfrm>
          <a:prstGeom prst="rect">
            <a:avLst/>
          </a:prstGeom>
          <a:noFill/>
        </p:spPr>
        <p:txBody>
          <a:bodyPr wrap="square" rtlCol="0">
            <a:spAutoFit/>
          </a:bodyPr>
          <a:lstStyle/>
          <a:p>
            <a:r>
              <a:rPr lang="en-GB" sz="2400" dirty="0" err="1" smtClean="0"/>
              <a:t>Netzwerke</a:t>
            </a:r>
            <a:endParaRPr lang="en-GB" sz="2400" dirty="0" smtClean="0"/>
          </a:p>
          <a:p>
            <a:r>
              <a:rPr lang="en-GB" sz="2000" dirty="0" err="1" smtClean="0"/>
              <a:t>Netzwerke</a:t>
            </a:r>
            <a:r>
              <a:rPr lang="en-GB" sz="2000" dirty="0" smtClean="0"/>
              <a:t>, </a:t>
            </a:r>
            <a:r>
              <a:rPr lang="en-GB" sz="2000" dirty="0" err="1" smtClean="0"/>
              <a:t>sowohl</a:t>
            </a:r>
            <a:r>
              <a:rPr lang="en-GB" sz="2000" dirty="0" smtClean="0"/>
              <a:t> </a:t>
            </a:r>
            <a:r>
              <a:rPr lang="en-GB" sz="2000" dirty="0" err="1" smtClean="0"/>
              <a:t>privater</a:t>
            </a:r>
            <a:r>
              <a:rPr lang="en-GB" sz="2000" dirty="0" smtClean="0"/>
              <a:t> </a:t>
            </a:r>
            <a:r>
              <a:rPr lang="en-GB" sz="2000" dirty="0" err="1" smtClean="0"/>
              <a:t>als</a:t>
            </a:r>
            <a:r>
              <a:rPr lang="en-GB" sz="2000" dirty="0" smtClean="0"/>
              <a:t> </a:t>
            </a:r>
            <a:r>
              <a:rPr lang="en-GB" sz="2000" dirty="0" err="1" smtClean="0"/>
              <a:t>auch</a:t>
            </a:r>
            <a:r>
              <a:rPr lang="en-GB" sz="2000" dirty="0" smtClean="0"/>
              <a:t> </a:t>
            </a:r>
            <a:r>
              <a:rPr lang="en-GB" sz="2000" dirty="0" err="1" smtClean="0"/>
              <a:t>persönlicher</a:t>
            </a:r>
            <a:r>
              <a:rPr lang="en-GB" sz="2000" dirty="0" smtClean="0"/>
              <a:t> Art </a:t>
            </a:r>
            <a:r>
              <a:rPr lang="en-GB" sz="2000" dirty="0" err="1" smtClean="0"/>
              <a:t>müssen</a:t>
            </a:r>
            <a:r>
              <a:rPr lang="en-GB" sz="2000" dirty="0" smtClean="0"/>
              <a:t> </a:t>
            </a:r>
            <a:r>
              <a:rPr lang="en-GB" sz="2000" dirty="0" err="1" smtClean="0"/>
              <a:t>gepflegt</a:t>
            </a:r>
            <a:r>
              <a:rPr lang="en-GB" sz="2000" dirty="0" smtClean="0"/>
              <a:t> </a:t>
            </a:r>
            <a:r>
              <a:rPr lang="en-GB" sz="2000" dirty="0" err="1" smtClean="0"/>
              <a:t>werden</a:t>
            </a:r>
            <a:r>
              <a:rPr lang="en-GB" sz="2000" dirty="0" smtClean="0"/>
              <a:t>. Der </a:t>
            </a:r>
            <a:r>
              <a:rPr lang="en-GB" sz="2000" dirty="0" err="1" smtClean="0"/>
              <a:t>Erfolg</a:t>
            </a:r>
            <a:r>
              <a:rPr lang="en-GB" sz="2000" dirty="0" smtClean="0"/>
              <a:t> </a:t>
            </a:r>
            <a:r>
              <a:rPr lang="en-GB" sz="2000" dirty="0" err="1" smtClean="0"/>
              <a:t>einer</a:t>
            </a:r>
            <a:r>
              <a:rPr lang="en-GB" sz="2000" dirty="0" smtClean="0"/>
              <a:t> Innovation </a:t>
            </a:r>
            <a:r>
              <a:rPr lang="en-GB" sz="2000" dirty="0" err="1" smtClean="0"/>
              <a:t>hängt</a:t>
            </a:r>
            <a:r>
              <a:rPr lang="en-GB" sz="2000" dirty="0" smtClean="0"/>
              <a:t> von der </a:t>
            </a:r>
            <a:r>
              <a:rPr lang="en-GB" sz="2000" dirty="0" err="1" smtClean="0"/>
              <a:t>Fähigkeit</a:t>
            </a:r>
            <a:r>
              <a:rPr lang="en-GB" sz="2000" dirty="0" smtClean="0"/>
              <a:t> </a:t>
            </a:r>
            <a:r>
              <a:rPr lang="en-GB" sz="2000" dirty="0" err="1" smtClean="0"/>
              <a:t>eines</a:t>
            </a:r>
            <a:r>
              <a:rPr lang="en-GB" sz="2000" dirty="0"/>
              <a:t> </a:t>
            </a:r>
            <a:r>
              <a:rPr lang="en-GB" sz="2000" dirty="0" err="1" smtClean="0"/>
              <a:t>Interessentennetzwerks</a:t>
            </a:r>
            <a:r>
              <a:rPr lang="en-GB" sz="2000" dirty="0" smtClean="0"/>
              <a:t> ab. Das </a:t>
            </a:r>
            <a:r>
              <a:rPr lang="en-GB" sz="2000" dirty="0" err="1" smtClean="0"/>
              <a:t>umfasst</a:t>
            </a:r>
            <a:r>
              <a:rPr lang="en-GB" sz="2000" dirty="0" smtClean="0"/>
              <a:t>: </a:t>
            </a:r>
            <a:endParaRPr lang="en-US" sz="2000" dirty="0"/>
          </a:p>
          <a:p>
            <a:pPr marL="342900" indent="-342900">
              <a:buFont typeface="Calibri" panose="020F0502020204030204" pitchFamily="34" charset="0"/>
              <a:buChar char="–"/>
            </a:pPr>
            <a:r>
              <a:rPr lang="en-US" sz="2000" dirty="0" err="1" smtClean="0"/>
              <a:t>Ein</a:t>
            </a:r>
            <a:r>
              <a:rPr lang="en-US" sz="2000" dirty="0" smtClean="0"/>
              <a:t> </a:t>
            </a:r>
            <a:r>
              <a:rPr lang="en-US" sz="2000" dirty="0" err="1" smtClean="0"/>
              <a:t>Netzwerkt</a:t>
            </a:r>
            <a:r>
              <a:rPr lang="en-US" sz="2000" dirty="0" smtClean="0"/>
              <a:t> an </a:t>
            </a:r>
            <a:r>
              <a:rPr lang="en-US" sz="2000" dirty="0" err="1" smtClean="0"/>
              <a:t>Unterstützern</a:t>
            </a:r>
            <a:r>
              <a:rPr lang="en-US" sz="2000" dirty="0" smtClean="0"/>
              <a:t>, die </a:t>
            </a:r>
            <a:r>
              <a:rPr lang="en-US" sz="2000" dirty="0" err="1" smtClean="0"/>
              <a:t>eine</a:t>
            </a:r>
            <a:r>
              <a:rPr lang="en-US" sz="2000" dirty="0" smtClean="0"/>
              <a:t> </a:t>
            </a:r>
            <a:r>
              <a:rPr lang="en-US" sz="2000" dirty="0" err="1" smtClean="0"/>
              <a:t>Idee</a:t>
            </a:r>
            <a:r>
              <a:rPr lang="en-US" sz="2000" dirty="0" smtClean="0"/>
              <a:t> </a:t>
            </a:r>
            <a:r>
              <a:rPr lang="en-US" sz="2000" dirty="0" err="1" smtClean="0"/>
              <a:t>mit</a:t>
            </a:r>
            <a:r>
              <a:rPr lang="en-US" sz="2000" dirty="0" smtClean="0"/>
              <a:t> </a:t>
            </a:r>
            <a:r>
              <a:rPr lang="en-US" sz="2000" dirty="0" err="1" smtClean="0"/>
              <a:t>tragen</a:t>
            </a:r>
            <a:endParaRPr lang="en-US" sz="2000" dirty="0"/>
          </a:p>
          <a:p>
            <a:pPr marL="342900" indent="-342900">
              <a:buFont typeface="Calibri" panose="020F0502020204030204" pitchFamily="34" charset="0"/>
              <a:buChar char="–"/>
            </a:pPr>
            <a:r>
              <a:rPr lang="en-US" sz="2000" dirty="0" err="1" smtClean="0"/>
              <a:t>Ein</a:t>
            </a:r>
            <a:r>
              <a:rPr lang="en-US" sz="2000" dirty="0" smtClean="0"/>
              <a:t> </a:t>
            </a:r>
            <a:r>
              <a:rPr lang="en-US" sz="2000" dirty="0" err="1" smtClean="0"/>
              <a:t>Netzwerk</a:t>
            </a:r>
            <a:r>
              <a:rPr lang="en-US" sz="2000" dirty="0" smtClean="0"/>
              <a:t> an </a:t>
            </a:r>
            <a:r>
              <a:rPr lang="en-US" sz="2000" dirty="0" err="1" smtClean="0"/>
              <a:t>Kunden</a:t>
            </a:r>
            <a:r>
              <a:rPr lang="en-US" sz="2000" dirty="0" smtClean="0"/>
              <a:t> und </a:t>
            </a:r>
            <a:r>
              <a:rPr lang="en-US" sz="2000" dirty="0" err="1" smtClean="0"/>
              <a:t>Nutzern</a:t>
            </a:r>
            <a:r>
              <a:rPr lang="en-US" sz="2000" dirty="0" smtClean="0"/>
              <a:t>, die </a:t>
            </a:r>
            <a:r>
              <a:rPr lang="en-US" sz="2000" dirty="0" err="1" smtClean="0"/>
              <a:t>interessiert</a:t>
            </a:r>
            <a:r>
              <a:rPr lang="en-US" sz="2000" dirty="0" smtClean="0"/>
              <a:t> </a:t>
            </a:r>
            <a:r>
              <a:rPr lang="en-US" sz="2000" dirty="0" err="1" smtClean="0"/>
              <a:t>sind</a:t>
            </a:r>
            <a:endParaRPr lang="en-US" sz="2000" dirty="0" smtClean="0"/>
          </a:p>
          <a:p>
            <a:pPr marL="342900" indent="-342900">
              <a:buFont typeface="Calibri" panose="020F0502020204030204" pitchFamily="34" charset="0"/>
              <a:buChar char="–"/>
            </a:pPr>
            <a:r>
              <a:rPr lang="en-US" sz="2000" dirty="0" err="1" smtClean="0"/>
              <a:t>Ein</a:t>
            </a:r>
            <a:r>
              <a:rPr lang="en-US" sz="2000" dirty="0" smtClean="0"/>
              <a:t> </a:t>
            </a:r>
            <a:r>
              <a:rPr lang="en-US" sz="2000" dirty="0" err="1" smtClean="0"/>
              <a:t>Netzwerk</a:t>
            </a:r>
            <a:r>
              <a:rPr lang="en-US" sz="2000" dirty="0" smtClean="0"/>
              <a:t> an </a:t>
            </a:r>
            <a:r>
              <a:rPr lang="en-US" sz="2000" dirty="0" err="1" smtClean="0"/>
              <a:t>Sponsoren</a:t>
            </a:r>
            <a:r>
              <a:rPr lang="en-US" sz="2000" dirty="0" smtClean="0"/>
              <a:t>, die </a:t>
            </a:r>
            <a:r>
              <a:rPr lang="en-US" sz="2000" dirty="0" err="1" smtClean="0"/>
              <a:t>helfen</a:t>
            </a:r>
            <a:r>
              <a:rPr lang="en-US" sz="2000" dirty="0" smtClean="0"/>
              <a:t>, das </a:t>
            </a:r>
            <a:r>
              <a:rPr lang="en-US" sz="2000" dirty="0" err="1" smtClean="0"/>
              <a:t>Innovationsprojekt</a:t>
            </a:r>
            <a:r>
              <a:rPr lang="en-US" sz="2000" dirty="0" smtClean="0"/>
              <a:t> </a:t>
            </a:r>
            <a:r>
              <a:rPr lang="en-US" sz="2000" dirty="0" err="1" smtClean="0"/>
              <a:t>zu</a:t>
            </a:r>
            <a:r>
              <a:rPr lang="en-US" sz="2000" dirty="0" smtClean="0"/>
              <a:t> </a:t>
            </a:r>
            <a:r>
              <a:rPr lang="en-US" sz="2000" dirty="0" err="1" smtClean="0"/>
              <a:t>finanzieren</a:t>
            </a:r>
            <a:endParaRPr lang="en-US" sz="2000" dirty="0"/>
          </a:p>
          <a:p>
            <a:pPr marL="342900" indent="-342900">
              <a:buFont typeface="Calibri" panose="020F0502020204030204" pitchFamily="34" charset="0"/>
              <a:buChar char="–"/>
            </a:pPr>
            <a:r>
              <a:rPr lang="en-US" sz="2000" dirty="0" err="1" smtClean="0"/>
              <a:t>Netzwerk-Beteiligte</a:t>
            </a:r>
            <a:r>
              <a:rPr lang="en-US" sz="2000" dirty="0" smtClean="0"/>
              <a:t>, die Feedback </a:t>
            </a:r>
            <a:r>
              <a:rPr lang="en-US" sz="2000" dirty="0" err="1" smtClean="0"/>
              <a:t>liefern</a:t>
            </a:r>
            <a:r>
              <a:rPr lang="en-US" sz="2000" dirty="0" smtClean="0"/>
              <a:t>, </a:t>
            </a:r>
            <a:r>
              <a:rPr lang="en-US" sz="2000" dirty="0" err="1" smtClean="0"/>
              <a:t>sowie</a:t>
            </a:r>
            <a:r>
              <a:rPr lang="en-US" sz="2000" dirty="0" smtClean="0"/>
              <a:t> </a:t>
            </a:r>
            <a:r>
              <a:rPr lang="en-US" sz="2000" dirty="0" err="1" smtClean="0"/>
              <a:t>eine</a:t>
            </a:r>
            <a:r>
              <a:rPr lang="en-US" sz="2000" dirty="0" smtClean="0"/>
              <a:t> </a:t>
            </a:r>
            <a:r>
              <a:rPr lang="en-US" sz="2000" dirty="0" err="1" smtClean="0"/>
              <a:t>Menge</a:t>
            </a:r>
            <a:r>
              <a:rPr lang="en-US" sz="2000" dirty="0" smtClean="0"/>
              <a:t> </a:t>
            </a:r>
            <a:r>
              <a:rPr lang="en-US" sz="2000" dirty="0" err="1" smtClean="0"/>
              <a:t>interessierter</a:t>
            </a:r>
            <a:r>
              <a:rPr lang="en-US" sz="2000" dirty="0" smtClean="0"/>
              <a:t> </a:t>
            </a:r>
            <a:r>
              <a:rPr lang="en-US" sz="2000" dirty="0" err="1" smtClean="0"/>
              <a:t>Personen</a:t>
            </a:r>
            <a:endParaRPr lang="en-US" sz="2000" dirty="0"/>
          </a:p>
          <a:p>
            <a:pPr marL="342900" indent="-342900">
              <a:buFont typeface="Calibri" panose="020F0502020204030204" pitchFamily="34" charset="0"/>
              <a:buChar char="–"/>
            </a:pPr>
            <a:r>
              <a:rPr lang="en-US" sz="2000" dirty="0" err="1" smtClean="0"/>
              <a:t>usw</a:t>
            </a:r>
            <a:r>
              <a:rPr lang="en-US" sz="2000" dirty="0" smtClean="0"/>
              <a:t>.</a:t>
            </a:r>
            <a:endParaRPr lang="en-US" sz="2000" dirty="0"/>
          </a:p>
        </p:txBody>
      </p:sp>
    </p:spTree>
    <p:extLst>
      <p:ext uri="{BB962C8B-B14F-4D97-AF65-F5344CB8AC3E}">
        <p14:creationId xmlns:p14="http://schemas.microsoft.com/office/powerpoint/2010/main" val="2810984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27742" y="386570"/>
            <a:ext cx="10663380" cy="2000548"/>
          </a:xfrm>
          <a:prstGeom prst="rect">
            <a:avLst/>
          </a:prstGeom>
          <a:noFill/>
        </p:spPr>
        <p:txBody>
          <a:bodyPr wrap="square" rtlCol="0">
            <a:spAutoFit/>
          </a:bodyPr>
          <a:lstStyle/>
          <a:p>
            <a:r>
              <a:rPr lang="en-GB" sz="2400" dirty="0" err="1" smtClean="0"/>
              <a:t>Unternehmensleitbild</a:t>
            </a:r>
            <a:endParaRPr lang="en-GB" sz="2400" dirty="0" smtClean="0"/>
          </a:p>
          <a:p>
            <a:endParaRPr lang="en-GB" sz="2000" dirty="0" smtClean="0"/>
          </a:p>
          <a:p>
            <a:pPr marL="342900" indent="-342900">
              <a:buFont typeface="Calibri" panose="020F0502020204030204" pitchFamily="34" charset="0"/>
              <a:buChar char="–"/>
            </a:pPr>
            <a:r>
              <a:rPr lang="en-GB" sz="2000" dirty="0" smtClean="0"/>
              <a:t>Welches Problem muss </a:t>
            </a:r>
            <a:r>
              <a:rPr lang="en-GB" sz="2000" dirty="0" err="1" smtClean="0"/>
              <a:t>gelöst</a:t>
            </a:r>
            <a:r>
              <a:rPr lang="en-GB" sz="2000" dirty="0" smtClean="0"/>
              <a:t> </a:t>
            </a:r>
            <a:r>
              <a:rPr lang="en-GB" sz="2000" dirty="0" err="1" smtClean="0"/>
              <a:t>werden</a:t>
            </a:r>
            <a:r>
              <a:rPr lang="en-GB" sz="2000" dirty="0" smtClean="0"/>
              <a:t>?</a:t>
            </a:r>
          </a:p>
          <a:p>
            <a:pPr marL="342900" indent="-342900">
              <a:buFont typeface="Calibri" panose="020F0502020204030204" pitchFamily="34" charset="0"/>
              <a:buChar char="–"/>
            </a:pPr>
            <a:r>
              <a:rPr lang="en-GB" sz="2000" dirty="0" err="1" smtClean="0"/>
              <a:t>Welche</a:t>
            </a:r>
            <a:r>
              <a:rPr lang="en-GB" sz="2000" dirty="0" smtClean="0"/>
              <a:t> </a:t>
            </a:r>
            <a:r>
              <a:rPr lang="en-GB" sz="2000" dirty="0" err="1" smtClean="0"/>
              <a:t>Zielgruppe</a:t>
            </a:r>
            <a:r>
              <a:rPr lang="en-GB" sz="2000" dirty="0" smtClean="0"/>
              <a:t>, </a:t>
            </a:r>
            <a:r>
              <a:rPr lang="en-GB" sz="2000" dirty="0" err="1" smtClean="0"/>
              <a:t>wer</a:t>
            </a:r>
            <a:r>
              <a:rPr lang="en-GB" sz="2000" dirty="0" smtClean="0"/>
              <a:t>, muss das Problem </a:t>
            </a:r>
            <a:r>
              <a:rPr lang="en-GB" sz="2000" dirty="0" err="1" smtClean="0"/>
              <a:t>lösen</a:t>
            </a:r>
            <a:r>
              <a:rPr lang="en-GB" sz="2000" dirty="0" smtClean="0"/>
              <a:t>?  </a:t>
            </a:r>
          </a:p>
          <a:p>
            <a:pPr marL="342900" indent="-342900">
              <a:buFont typeface="Calibri" panose="020F0502020204030204" pitchFamily="34" charset="0"/>
              <a:buChar char="–"/>
            </a:pPr>
            <a:r>
              <a:rPr lang="en-GB" sz="2000" dirty="0" smtClean="0"/>
              <a:t>Was </a:t>
            </a:r>
            <a:r>
              <a:rPr lang="en-GB" sz="2000" dirty="0" err="1" smtClean="0"/>
              <a:t>wird</a:t>
            </a:r>
            <a:r>
              <a:rPr lang="en-GB" sz="2000" dirty="0" smtClean="0"/>
              <a:t> </a:t>
            </a:r>
            <a:r>
              <a:rPr lang="en-GB" sz="2000" dirty="0" err="1" smtClean="0"/>
              <a:t>erreicht</a:t>
            </a:r>
            <a:r>
              <a:rPr lang="en-GB" sz="2000" dirty="0" smtClean="0"/>
              <a:t>, </a:t>
            </a:r>
            <a:r>
              <a:rPr lang="en-GB" sz="2000" dirty="0" err="1" smtClean="0"/>
              <a:t>wenn</a:t>
            </a:r>
            <a:r>
              <a:rPr lang="en-GB" sz="2000" dirty="0" smtClean="0"/>
              <a:t> das Problem </a:t>
            </a:r>
            <a:r>
              <a:rPr lang="en-GB" sz="2000" dirty="0" err="1" smtClean="0"/>
              <a:t>gelöst</a:t>
            </a:r>
            <a:r>
              <a:rPr lang="en-GB" sz="2000" dirty="0" smtClean="0"/>
              <a:t> </a:t>
            </a:r>
            <a:r>
              <a:rPr lang="en-GB" sz="2000" dirty="0" err="1" smtClean="0"/>
              <a:t>ist</a:t>
            </a:r>
            <a:r>
              <a:rPr lang="en-GB" sz="2000" dirty="0" smtClean="0"/>
              <a:t>?</a:t>
            </a:r>
          </a:p>
          <a:p>
            <a:pPr marL="342900" indent="-342900">
              <a:buFont typeface="Calibri" panose="020F0502020204030204" pitchFamily="34" charset="0"/>
              <a:buChar char="–"/>
            </a:pPr>
            <a:r>
              <a:rPr lang="en-GB" sz="2000" dirty="0" smtClean="0"/>
              <a:t>Was </a:t>
            </a:r>
            <a:r>
              <a:rPr lang="en-GB" sz="2000" dirty="0" err="1" smtClean="0"/>
              <a:t>wird</a:t>
            </a:r>
            <a:r>
              <a:rPr lang="en-GB" sz="2000" dirty="0" smtClean="0"/>
              <a:t> </a:t>
            </a:r>
            <a:r>
              <a:rPr lang="en-GB" sz="2000" dirty="0" err="1" smtClean="0"/>
              <a:t>voraussichtlich</a:t>
            </a:r>
            <a:r>
              <a:rPr lang="en-GB" sz="2000" dirty="0" smtClean="0"/>
              <a:t> die </a:t>
            </a:r>
            <a:r>
              <a:rPr lang="en-GB" sz="2000" dirty="0" err="1" smtClean="0"/>
              <a:t>Langzeitfolge</a:t>
            </a:r>
            <a:r>
              <a:rPr lang="en-GB" sz="2000" dirty="0" smtClean="0"/>
              <a:t>?</a:t>
            </a:r>
            <a:endParaRPr lang="en-GB" sz="2000" dirty="0"/>
          </a:p>
        </p:txBody>
      </p:sp>
      <p:sp>
        <p:nvSpPr>
          <p:cNvPr id="9" name="Szövegdoboz 3"/>
          <p:cNvSpPr txBox="1"/>
          <p:nvPr/>
        </p:nvSpPr>
        <p:spPr>
          <a:xfrm>
            <a:off x="627742" y="2482837"/>
            <a:ext cx="5716157" cy="3908762"/>
          </a:xfrm>
          <a:prstGeom prst="rect">
            <a:avLst/>
          </a:prstGeom>
          <a:noFill/>
        </p:spPr>
        <p:txBody>
          <a:bodyPr wrap="square" rtlCol="0">
            <a:spAutoFit/>
          </a:bodyPr>
          <a:lstStyle/>
          <a:p>
            <a:r>
              <a:rPr lang="en-GB" sz="2400" dirty="0" smtClean="0"/>
              <a:t>Die </a:t>
            </a:r>
            <a:r>
              <a:rPr lang="en-GB" sz="2400" dirty="0" err="1" smtClean="0"/>
              <a:t>Verwendung</a:t>
            </a:r>
            <a:r>
              <a:rPr lang="en-GB" sz="2400" dirty="0" smtClean="0"/>
              <a:t> </a:t>
            </a:r>
            <a:r>
              <a:rPr lang="en-GB" sz="2400" dirty="0" err="1" smtClean="0"/>
              <a:t>eine</a:t>
            </a:r>
            <a:r>
              <a:rPr lang="en-GB" sz="2400" dirty="0" smtClean="0"/>
              <a:t> </a:t>
            </a:r>
            <a:r>
              <a:rPr lang="en-GB" sz="2400" dirty="0" err="1" smtClean="0"/>
              <a:t>Geschäftsnetzwerkstrategie</a:t>
            </a:r>
            <a:endParaRPr lang="en-GB" sz="2400" dirty="0" smtClean="0"/>
          </a:p>
          <a:p>
            <a:r>
              <a:rPr lang="en-GB" sz="2000" dirty="0" err="1" smtClean="0"/>
              <a:t>Ein</a:t>
            </a:r>
            <a:r>
              <a:rPr lang="en-GB" sz="2000" dirty="0" smtClean="0"/>
              <a:t> </a:t>
            </a:r>
            <a:r>
              <a:rPr lang="en-GB" sz="2000" dirty="0" err="1" smtClean="0"/>
              <a:t>innovatives</a:t>
            </a:r>
            <a:r>
              <a:rPr lang="en-GB" sz="2000" dirty="0" smtClean="0"/>
              <a:t> </a:t>
            </a:r>
            <a:r>
              <a:rPr lang="en-GB" sz="2000" dirty="0" err="1" smtClean="0"/>
              <a:t>Produkt</a:t>
            </a:r>
            <a:r>
              <a:rPr lang="en-GB" sz="2000" dirty="0" smtClean="0"/>
              <a:t>/Service/</a:t>
            </a:r>
            <a:r>
              <a:rPr lang="en-GB" sz="2000" dirty="0" err="1" smtClean="0"/>
              <a:t>Prozess</a:t>
            </a:r>
            <a:r>
              <a:rPr lang="en-GB" sz="2000" dirty="0" smtClean="0"/>
              <a:t>, das: </a:t>
            </a:r>
          </a:p>
          <a:p>
            <a:pPr marL="342900" indent="-342900">
              <a:buFont typeface="Calibri" panose="020F0502020204030204" pitchFamily="34" charset="0"/>
              <a:buChar char="–"/>
            </a:pPr>
            <a:r>
              <a:rPr lang="en-GB" sz="2000" dirty="0" err="1"/>
              <a:t>v</a:t>
            </a:r>
            <a:r>
              <a:rPr lang="en-GB" sz="2000" dirty="0" err="1" smtClean="0"/>
              <a:t>ervielfältigt</a:t>
            </a:r>
            <a:r>
              <a:rPr lang="en-GB" sz="2000" dirty="0" smtClean="0"/>
              <a:t> </a:t>
            </a:r>
            <a:r>
              <a:rPr lang="en-GB" sz="2000" dirty="0" err="1" smtClean="0"/>
              <a:t>werden</a:t>
            </a:r>
            <a:r>
              <a:rPr lang="en-GB" sz="2000" dirty="0" smtClean="0"/>
              <a:t> </a:t>
            </a:r>
            <a:r>
              <a:rPr lang="en-GB" sz="2000" dirty="0" err="1" smtClean="0"/>
              <a:t>kann</a:t>
            </a:r>
            <a:r>
              <a:rPr lang="en-GB" sz="2000" dirty="0" smtClean="0"/>
              <a:t> </a:t>
            </a:r>
            <a:r>
              <a:rPr lang="en-GB" sz="2000" dirty="0" err="1" smtClean="0"/>
              <a:t>zu</a:t>
            </a:r>
            <a:r>
              <a:rPr lang="en-GB" sz="2000" dirty="0" smtClean="0"/>
              <a:t> </a:t>
            </a:r>
            <a:r>
              <a:rPr lang="en-GB" sz="2000" dirty="0" err="1" smtClean="0"/>
              <a:t>einer</a:t>
            </a:r>
            <a:r>
              <a:rPr lang="en-GB" sz="2000" dirty="0" smtClean="0"/>
              <a:t> </a:t>
            </a:r>
            <a:r>
              <a:rPr lang="en-GB" sz="2000" dirty="0" err="1" smtClean="0"/>
              <a:t>größeren</a:t>
            </a:r>
            <a:r>
              <a:rPr lang="en-GB" sz="2000" dirty="0" smtClean="0"/>
              <a:t> </a:t>
            </a:r>
            <a:r>
              <a:rPr lang="en-GB" sz="2000" dirty="0" err="1" smtClean="0"/>
              <a:t>Zahl</a:t>
            </a:r>
            <a:r>
              <a:rPr lang="en-GB" sz="2000" dirty="0" smtClean="0"/>
              <a:t> an </a:t>
            </a:r>
            <a:r>
              <a:rPr lang="en-GB" sz="2000" dirty="0" err="1" smtClean="0"/>
              <a:t>Produkten</a:t>
            </a:r>
            <a:r>
              <a:rPr lang="en-GB" sz="2000" dirty="0" smtClean="0"/>
              <a:t> und </a:t>
            </a:r>
            <a:r>
              <a:rPr lang="en-GB" sz="2000" dirty="0" err="1" smtClean="0"/>
              <a:t>Diensten</a:t>
            </a:r>
            <a:endParaRPr lang="en-GB" sz="2000" dirty="0" smtClean="0"/>
          </a:p>
          <a:p>
            <a:pPr marL="342900" indent="-342900">
              <a:buFont typeface="Calibri" panose="020F0502020204030204" pitchFamily="34" charset="0"/>
              <a:buChar char="–"/>
            </a:pPr>
            <a:r>
              <a:rPr lang="en-GB" sz="2000" dirty="0" err="1" smtClean="0"/>
              <a:t>s</a:t>
            </a:r>
            <a:r>
              <a:rPr lang="en-GB" sz="2000" dirty="0" err="1" smtClean="0"/>
              <a:t>ich</a:t>
            </a:r>
            <a:r>
              <a:rPr lang="en-GB" sz="2000" dirty="0" smtClean="0"/>
              <a:t> </a:t>
            </a:r>
            <a:r>
              <a:rPr lang="en-GB" sz="2000" dirty="0" smtClean="0"/>
              <a:t>von </a:t>
            </a:r>
            <a:r>
              <a:rPr lang="en-GB" sz="2000" dirty="0" err="1" smtClean="0"/>
              <a:t>bereits</a:t>
            </a:r>
            <a:r>
              <a:rPr lang="en-GB" sz="2000" dirty="0" smtClean="0"/>
              <a:t> am </a:t>
            </a:r>
            <a:r>
              <a:rPr lang="en-GB" sz="2000" dirty="0" err="1" smtClean="0"/>
              <a:t>Markt</a:t>
            </a:r>
            <a:r>
              <a:rPr lang="en-GB" sz="2000" dirty="0" smtClean="0"/>
              <a:t> </a:t>
            </a:r>
            <a:r>
              <a:rPr lang="en-GB" sz="2000" dirty="0" err="1" smtClean="0"/>
              <a:t>befindlichen</a:t>
            </a:r>
            <a:r>
              <a:rPr lang="en-GB" sz="2000" dirty="0" smtClean="0"/>
              <a:t> </a:t>
            </a:r>
            <a:r>
              <a:rPr lang="en-GB" sz="2000" dirty="0" err="1" smtClean="0"/>
              <a:t>Lösungen</a:t>
            </a:r>
            <a:r>
              <a:rPr lang="en-GB" sz="2000" dirty="0" smtClean="0"/>
              <a:t> </a:t>
            </a:r>
            <a:r>
              <a:rPr lang="en-GB" sz="2000" dirty="0" err="1" smtClean="0"/>
              <a:t>unterscheidet</a:t>
            </a:r>
            <a:r>
              <a:rPr lang="en-GB" sz="2000" dirty="0" smtClean="0"/>
              <a:t> = </a:t>
            </a:r>
            <a:r>
              <a:rPr lang="en-GB" sz="2000" dirty="0" err="1" smtClean="0"/>
              <a:t>Innovationsfaktor</a:t>
            </a:r>
            <a:endParaRPr lang="en-GB" sz="2000" dirty="0" smtClean="0"/>
          </a:p>
          <a:p>
            <a:pPr marL="342900" indent="-342900">
              <a:buFont typeface="Calibri" panose="020F0502020204030204" pitchFamily="34" charset="0"/>
              <a:buChar char="–"/>
            </a:pPr>
            <a:r>
              <a:rPr lang="en-GB" sz="2000" dirty="0" err="1"/>
              <a:t>d</a:t>
            </a:r>
            <a:r>
              <a:rPr lang="en-GB" sz="2000" dirty="0" err="1" smtClean="0"/>
              <a:t>ynamisch</a:t>
            </a:r>
            <a:r>
              <a:rPr lang="en-GB" sz="2000" dirty="0" smtClean="0"/>
              <a:t> </a:t>
            </a:r>
            <a:r>
              <a:rPr lang="en-GB" sz="2000" dirty="0" err="1" smtClean="0"/>
              <a:t>weiteres</a:t>
            </a:r>
            <a:r>
              <a:rPr lang="en-GB" sz="2000" dirty="0" smtClean="0"/>
              <a:t> </a:t>
            </a:r>
            <a:r>
              <a:rPr lang="en-GB" sz="2000" dirty="0" err="1" smtClean="0"/>
              <a:t>Wissen</a:t>
            </a:r>
            <a:r>
              <a:rPr lang="en-GB" sz="2000" dirty="0" smtClean="0"/>
              <a:t> und </a:t>
            </a:r>
            <a:r>
              <a:rPr lang="en-GB" sz="2000" dirty="0" err="1" smtClean="0"/>
              <a:t>Ideen</a:t>
            </a:r>
            <a:r>
              <a:rPr lang="en-GB" sz="2000" dirty="0" smtClean="0"/>
              <a:t> </a:t>
            </a:r>
            <a:r>
              <a:rPr lang="en-GB" sz="2000" dirty="0" err="1" smtClean="0"/>
              <a:t>hervorbringt</a:t>
            </a:r>
            <a:r>
              <a:rPr lang="en-GB" sz="2000" dirty="0" smtClean="0"/>
              <a:t>, d. h. der </a:t>
            </a:r>
            <a:r>
              <a:rPr lang="en-GB" sz="2000" dirty="0" err="1" smtClean="0"/>
              <a:t>Innovationsfaktor</a:t>
            </a:r>
            <a:r>
              <a:rPr lang="en-GB" sz="2000" dirty="0" smtClean="0"/>
              <a:t> </a:t>
            </a:r>
            <a:r>
              <a:rPr lang="en-GB" sz="2000" dirty="0" err="1" smtClean="0"/>
              <a:t>wachsen</a:t>
            </a:r>
            <a:r>
              <a:rPr lang="en-GB" sz="2000" dirty="0" smtClean="0"/>
              <a:t> </a:t>
            </a:r>
            <a:r>
              <a:rPr lang="en-GB" sz="2000" dirty="0" err="1" smtClean="0"/>
              <a:t>kann</a:t>
            </a:r>
            <a:endParaRPr lang="en-GB" sz="2000" dirty="0"/>
          </a:p>
          <a:p>
            <a:pPr marL="342900" indent="-342900">
              <a:buFont typeface="Calibri" panose="020F0502020204030204" pitchFamily="34" charset="0"/>
              <a:buChar char="–"/>
            </a:pPr>
            <a:r>
              <a:rPr lang="en-GB" sz="2000" dirty="0" smtClean="0"/>
              <a:t>die </a:t>
            </a:r>
            <a:r>
              <a:rPr lang="en-GB" sz="2000" dirty="0" err="1" smtClean="0"/>
              <a:t>Schaffung</a:t>
            </a:r>
            <a:r>
              <a:rPr lang="en-GB" sz="2000" dirty="0" smtClean="0"/>
              <a:t> </a:t>
            </a:r>
            <a:r>
              <a:rPr lang="en-GB" sz="2000" dirty="0" err="1" smtClean="0"/>
              <a:t>eines</a:t>
            </a:r>
            <a:r>
              <a:rPr lang="en-GB" sz="2000" dirty="0" smtClean="0"/>
              <a:t> </a:t>
            </a:r>
            <a:r>
              <a:rPr lang="en-GB" sz="2000" dirty="0" err="1" smtClean="0"/>
              <a:t>Netzwerks</a:t>
            </a:r>
            <a:r>
              <a:rPr lang="en-GB" sz="2000" dirty="0" smtClean="0"/>
              <a:t> an </a:t>
            </a:r>
            <a:r>
              <a:rPr lang="en-GB" sz="2000" dirty="0" err="1" smtClean="0"/>
              <a:t>Interessenten</a:t>
            </a:r>
            <a:r>
              <a:rPr lang="en-GB" sz="2000" dirty="0" smtClean="0"/>
              <a:t> </a:t>
            </a:r>
            <a:r>
              <a:rPr lang="en-GB" sz="2000" dirty="0" err="1" smtClean="0"/>
              <a:t>fördert</a:t>
            </a:r>
            <a:endParaRPr lang="en-GB" sz="2000" dirty="0"/>
          </a:p>
        </p:txBody>
      </p:sp>
      <p:pic>
        <p:nvPicPr>
          <p:cNvPr id="3" name="Grafik 2"/>
          <p:cNvPicPr>
            <a:picLocks noChangeAspect="1"/>
          </p:cNvPicPr>
          <p:nvPr/>
        </p:nvPicPr>
        <p:blipFill>
          <a:blip r:embed="rId4"/>
          <a:stretch>
            <a:fillRect/>
          </a:stretch>
        </p:blipFill>
        <p:spPr>
          <a:xfrm>
            <a:off x="7290315" y="3305907"/>
            <a:ext cx="3852328" cy="2262622"/>
          </a:xfrm>
          <a:prstGeom prst="rect">
            <a:avLst/>
          </a:prstGeom>
        </p:spPr>
      </p:pic>
      <p:sp>
        <p:nvSpPr>
          <p:cNvPr id="5" name="Ellipse 4"/>
          <p:cNvSpPr/>
          <p:nvPr/>
        </p:nvSpPr>
        <p:spPr>
          <a:xfrm rot="19342971">
            <a:off x="8839245" y="3675974"/>
            <a:ext cx="2250831" cy="334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Textfeld 5"/>
          <p:cNvSpPr txBox="1"/>
          <p:nvPr/>
        </p:nvSpPr>
        <p:spPr>
          <a:xfrm>
            <a:off x="9964660" y="2795506"/>
            <a:ext cx="2121093" cy="369332"/>
          </a:xfrm>
          <a:prstGeom prst="rect">
            <a:avLst/>
          </a:prstGeom>
          <a:noFill/>
        </p:spPr>
        <p:txBody>
          <a:bodyPr wrap="none" rtlCol="0">
            <a:spAutoFit/>
          </a:bodyPr>
          <a:lstStyle/>
          <a:p>
            <a:r>
              <a:rPr lang="en-GB" dirty="0" err="1" smtClean="0"/>
              <a:t>Dynamisches</a:t>
            </a:r>
            <a:r>
              <a:rPr lang="en-GB" dirty="0" smtClean="0"/>
              <a:t> </a:t>
            </a:r>
            <a:r>
              <a:rPr lang="en-GB" dirty="0" err="1" smtClean="0"/>
              <a:t>Lernen</a:t>
            </a:r>
            <a:endParaRPr lang="en-GB" dirty="0"/>
          </a:p>
        </p:txBody>
      </p:sp>
    </p:spTree>
    <p:extLst>
      <p:ext uri="{BB962C8B-B14F-4D97-AF65-F5344CB8AC3E}">
        <p14:creationId xmlns:p14="http://schemas.microsoft.com/office/powerpoint/2010/main" val="820693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27742" y="386570"/>
            <a:ext cx="10663380" cy="1384995"/>
          </a:xfrm>
          <a:prstGeom prst="rect">
            <a:avLst/>
          </a:prstGeom>
          <a:noFill/>
        </p:spPr>
        <p:txBody>
          <a:bodyPr wrap="square" rtlCol="0">
            <a:spAutoFit/>
          </a:bodyPr>
          <a:lstStyle/>
          <a:p>
            <a:r>
              <a:rPr lang="en-GB" sz="2400" dirty="0" err="1" smtClean="0"/>
              <a:t>Konzept</a:t>
            </a:r>
            <a:r>
              <a:rPr lang="en-GB" sz="2400" dirty="0" smtClean="0"/>
              <a:t> des </a:t>
            </a:r>
            <a:r>
              <a:rPr lang="en-GB" sz="2400" dirty="0" err="1" smtClean="0"/>
              <a:t>Vervielfachens</a:t>
            </a:r>
            <a:r>
              <a:rPr lang="en-GB" sz="2400" dirty="0" smtClean="0"/>
              <a:t> der </a:t>
            </a:r>
            <a:r>
              <a:rPr lang="en-GB" sz="2400" dirty="0" err="1" smtClean="0"/>
              <a:t>Geschäftsidee</a:t>
            </a:r>
            <a:endParaRPr lang="en-GB" sz="2000" dirty="0" smtClean="0"/>
          </a:p>
          <a:p>
            <a:pPr marL="342900" indent="-342900">
              <a:buFont typeface="Calibri" panose="020F0502020204030204" pitchFamily="34" charset="0"/>
              <a:buChar char="–"/>
            </a:pPr>
            <a:r>
              <a:rPr lang="en-GB" sz="2000" dirty="0" smtClean="0"/>
              <a:t>Den </a:t>
            </a:r>
            <a:r>
              <a:rPr lang="en-GB" sz="2000" dirty="0" err="1" smtClean="0"/>
              <a:t>innovativen</a:t>
            </a:r>
            <a:r>
              <a:rPr lang="en-GB" sz="2000" dirty="0" smtClean="0"/>
              <a:t> Kern in die </a:t>
            </a:r>
            <a:r>
              <a:rPr lang="en-GB" sz="2000" dirty="0" err="1" smtClean="0"/>
              <a:t>Mitte</a:t>
            </a:r>
            <a:r>
              <a:rPr lang="en-GB" sz="2000" dirty="0" smtClean="0"/>
              <a:t> </a:t>
            </a:r>
            <a:r>
              <a:rPr lang="en-GB" sz="2000" dirty="0" err="1" smtClean="0"/>
              <a:t>stellen</a:t>
            </a:r>
            <a:endParaRPr lang="en-GB" sz="2000" dirty="0" smtClean="0"/>
          </a:p>
          <a:p>
            <a:pPr marL="342900" indent="-342900">
              <a:buFont typeface="Calibri" panose="020F0502020204030204" pitchFamily="34" charset="0"/>
              <a:buChar char="–"/>
            </a:pPr>
            <a:r>
              <a:rPr lang="en-GB" sz="2000" dirty="0" smtClean="0"/>
              <a:t>Die </a:t>
            </a:r>
            <a:r>
              <a:rPr lang="en-GB" sz="2000" dirty="0" err="1" smtClean="0"/>
              <a:t>Interessenten</a:t>
            </a:r>
            <a:r>
              <a:rPr lang="en-GB" sz="2000" dirty="0" smtClean="0"/>
              <a:t> in der </a:t>
            </a:r>
            <a:r>
              <a:rPr lang="en-GB" sz="2000" dirty="0" err="1" smtClean="0"/>
              <a:t>Umgebung</a:t>
            </a:r>
            <a:r>
              <a:rPr lang="en-GB" sz="2000" dirty="0" smtClean="0"/>
              <a:t> </a:t>
            </a:r>
            <a:r>
              <a:rPr lang="en-GB" sz="2000" dirty="0" err="1" smtClean="0"/>
              <a:t>festlegen</a:t>
            </a:r>
            <a:endParaRPr lang="en-GB" sz="2000" dirty="0" smtClean="0"/>
          </a:p>
          <a:p>
            <a:pPr marL="342900" indent="-342900">
              <a:buFont typeface="Calibri" panose="020F0502020204030204" pitchFamily="34" charset="0"/>
              <a:buChar char="–"/>
            </a:pPr>
            <a:r>
              <a:rPr lang="en-GB" sz="2000" dirty="0" smtClean="0"/>
              <a:t>Die </a:t>
            </a:r>
            <a:r>
              <a:rPr lang="en-GB" sz="2000" dirty="0" err="1" smtClean="0"/>
              <a:t>Wichtigkeit</a:t>
            </a:r>
            <a:r>
              <a:rPr lang="en-GB" sz="2000" dirty="0" smtClean="0"/>
              <a:t> der </a:t>
            </a:r>
            <a:r>
              <a:rPr lang="en-GB" sz="2000" dirty="0" err="1" smtClean="0"/>
              <a:t>Interessenten</a:t>
            </a:r>
            <a:r>
              <a:rPr lang="en-GB" sz="2000" dirty="0" smtClean="0"/>
              <a:t> </a:t>
            </a:r>
            <a:r>
              <a:rPr lang="en-GB" sz="2000" dirty="0" err="1" smtClean="0"/>
              <a:t>durch</a:t>
            </a:r>
            <a:r>
              <a:rPr lang="en-GB" sz="2000" dirty="0" smtClean="0"/>
              <a:t> Grade </a:t>
            </a:r>
            <a:r>
              <a:rPr lang="en-GB" sz="2000" dirty="0" err="1" smtClean="0"/>
              <a:t>definieren</a:t>
            </a:r>
            <a:endParaRPr lang="en-GB" sz="2000" dirty="0"/>
          </a:p>
        </p:txBody>
      </p:sp>
      <p:grpSp>
        <p:nvGrpSpPr>
          <p:cNvPr id="6" name="Group 11"/>
          <p:cNvGrpSpPr>
            <a:grpSpLocks/>
          </p:cNvGrpSpPr>
          <p:nvPr/>
        </p:nvGrpSpPr>
        <p:grpSpPr bwMode="auto">
          <a:xfrm>
            <a:off x="3996152" y="1300163"/>
            <a:ext cx="8121650" cy="4737100"/>
            <a:chOff x="687388" y="1060450"/>
            <a:chExt cx="8121120" cy="4737100"/>
          </a:xfrm>
        </p:grpSpPr>
        <p:grpSp>
          <p:nvGrpSpPr>
            <p:cNvPr id="7" name="Group 1"/>
            <p:cNvGrpSpPr>
              <a:grpSpLocks/>
            </p:cNvGrpSpPr>
            <p:nvPr/>
          </p:nvGrpSpPr>
          <p:grpSpPr bwMode="auto">
            <a:xfrm>
              <a:off x="687388" y="1060450"/>
              <a:ext cx="7767637" cy="4737100"/>
              <a:chOff x="687388" y="1060450"/>
              <a:chExt cx="7767637" cy="4737100"/>
            </a:xfrm>
          </p:grpSpPr>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1060450"/>
                <a:ext cx="7767637"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0"/>
              <p:cNvSpPr txBox="1"/>
              <p:nvPr/>
            </p:nvSpPr>
            <p:spPr>
              <a:xfrm>
                <a:off x="4370148" y="1300163"/>
                <a:ext cx="401611" cy="2400300"/>
              </a:xfrm>
              <a:prstGeom prst="rect">
                <a:avLst/>
              </a:prstGeom>
              <a:noFill/>
            </p:spPr>
            <p:txBody>
              <a:bodyPr>
                <a:spAutoFit/>
              </a:bodyPr>
              <a:lstStyle/>
              <a:p>
                <a:pPr>
                  <a:defRPr/>
                </a:pPr>
                <a:r>
                  <a:rPr lang="pt-PT" sz="1000" u="none" spc="100" dirty="0">
                    <a:solidFill>
                      <a:srgbClr val="C00000"/>
                    </a:solidFill>
                  </a:rPr>
                  <a:t>10</a:t>
                </a:r>
              </a:p>
              <a:p>
                <a:pPr>
                  <a:defRPr/>
                </a:pPr>
                <a:endParaRPr lang="pt-PT" sz="400" u="none" spc="100" dirty="0">
                  <a:solidFill>
                    <a:srgbClr val="C00000"/>
                  </a:solidFill>
                </a:endParaRPr>
              </a:p>
              <a:p>
                <a:pPr>
                  <a:defRPr/>
                </a:pPr>
                <a:r>
                  <a:rPr lang="pt-PT" sz="1000" u="none" spc="100" dirty="0">
                    <a:solidFill>
                      <a:srgbClr val="C00000"/>
                    </a:solidFill>
                  </a:rPr>
                  <a:t>9</a:t>
                </a:r>
              </a:p>
              <a:p>
                <a:pPr>
                  <a:defRPr/>
                </a:pPr>
                <a:endParaRPr lang="pt-PT" sz="400" u="none" spc="100" dirty="0">
                  <a:solidFill>
                    <a:srgbClr val="C00000"/>
                  </a:solidFill>
                </a:endParaRPr>
              </a:p>
              <a:p>
                <a:pPr>
                  <a:defRPr/>
                </a:pPr>
                <a:r>
                  <a:rPr lang="pt-PT" sz="1000" u="none" spc="100" dirty="0">
                    <a:solidFill>
                      <a:srgbClr val="C00000"/>
                    </a:solidFill>
                  </a:rPr>
                  <a:t>8</a:t>
                </a:r>
              </a:p>
              <a:p>
                <a:pPr>
                  <a:defRPr/>
                </a:pPr>
                <a:endParaRPr lang="pt-PT" sz="400" u="none" spc="100" dirty="0">
                  <a:solidFill>
                    <a:srgbClr val="C00000"/>
                  </a:solidFill>
                </a:endParaRPr>
              </a:p>
              <a:p>
                <a:pPr>
                  <a:defRPr/>
                </a:pPr>
                <a:r>
                  <a:rPr lang="pt-PT" sz="1000" u="none" spc="100" dirty="0">
                    <a:solidFill>
                      <a:srgbClr val="C00000"/>
                    </a:solidFill>
                  </a:rPr>
                  <a:t>7</a:t>
                </a:r>
              </a:p>
              <a:p>
                <a:pPr>
                  <a:defRPr/>
                </a:pPr>
                <a:endParaRPr lang="pt-PT" sz="400" u="none" spc="100" dirty="0">
                  <a:solidFill>
                    <a:srgbClr val="C00000"/>
                  </a:solidFill>
                </a:endParaRPr>
              </a:p>
              <a:p>
                <a:pPr>
                  <a:defRPr/>
                </a:pPr>
                <a:r>
                  <a:rPr lang="pt-PT" sz="1000" u="none" spc="100" dirty="0">
                    <a:solidFill>
                      <a:srgbClr val="C00000"/>
                    </a:solidFill>
                  </a:rPr>
                  <a:t>6</a:t>
                </a:r>
              </a:p>
              <a:p>
                <a:pPr>
                  <a:defRPr/>
                </a:pPr>
                <a:endParaRPr lang="pt-PT" sz="400" u="none" spc="100" dirty="0">
                  <a:solidFill>
                    <a:srgbClr val="C00000"/>
                  </a:solidFill>
                </a:endParaRPr>
              </a:p>
              <a:p>
                <a:pPr>
                  <a:defRPr/>
                </a:pPr>
                <a:r>
                  <a:rPr lang="pt-PT" sz="1000" u="none" spc="100" dirty="0">
                    <a:solidFill>
                      <a:srgbClr val="C00000"/>
                    </a:solidFill>
                  </a:rPr>
                  <a:t>5</a:t>
                </a:r>
              </a:p>
              <a:p>
                <a:pPr>
                  <a:defRPr/>
                </a:pPr>
                <a:endParaRPr lang="pt-PT" sz="400" u="none" spc="100" dirty="0">
                  <a:solidFill>
                    <a:srgbClr val="C00000"/>
                  </a:solidFill>
                </a:endParaRPr>
              </a:p>
              <a:p>
                <a:pPr>
                  <a:defRPr/>
                </a:pPr>
                <a:r>
                  <a:rPr lang="pt-PT" sz="1000" u="none" spc="100" dirty="0">
                    <a:solidFill>
                      <a:srgbClr val="C00000"/>
                    </a:solidFill>
                  </a:rPr>
                  <a:t>4</a:t>
                </a:r>
              </a:p>
              <a:p>
                <a:pPr>
                  <a:defRPr/>
                </a:pPr>
                <a:endParaRPr lang="pt-PT" sz="400" u="none" spc="100" dirty="0">
                  <a:solidFill>
                    <a:srgbClr val="C00000"/>
                  </a:solidFill>
                </a:endParaRPr>
              </a:p>
              <a:p>
                <a:pPr>
                  <a:defRPr/>
                </a:pPr>
                <a:r>
                  <a:rPr lang="pt-PT" sz="1000" u="none" spc="100" dirty="0">
                    <a:solidFill>
                      <a:srgbClr val="C00000"/>
                    </a:solidFill>
                  </a:rPr>
                  <a:t>3</a:t>
                </a:r>
              </a:p>
              <a:p>
                <a:pPr>
                  <a:defRPr/>
                </a:pPr>
                <a:endParaRPr lang="pt-PT" sz="400" u="none" spc="100" dirty="0">
                  <a:solidFill>
                    <a:srgbClr val="C00000"/>
                  </a:solidFill>
                </a:endParaRPr>
              </a:p>
              <a:p>
                <a:pPr>
                  <a:defRPr/>
                </a:pPr>
                <a:r>
                  <a:rPr lang="pt-PT" sz="1000" u="none" spc="100" dirty="0">
                    <a:solidFill>
                      <a:srgbClr val="C00000"/>
                    </a:solidFill>
                  </a:rPr>
                  <a:t>2</a:t>
                </a:r>
              </a:p>
              <a:p>
                <a:pPr>
                  <a:defRPr/>
                </a:pPr>
                <a:endParaRPr lang="pt-PT" sz="400" u="none" spc="100" dirty="0">
                  <a:solidFill>
                    <a:srgbClr val="C00000"/>
                  </a:solidFill>
                </a:endParaRPr>
              </a:p>
              <a:p>
                <a:pPr>
                  <a:defRPr/>
                </a:pPr>
                <a:r>
                  <a:rPr lang="pt-PT" sz="1000" u="none" spc="100" dirty="0">
                    <a:solidFill>
                      <a:srgbClr val="C00000"/>
                    </a:solidFill>
                  </a:rPr>
                  <a:t>1</a:t>
                </a:r>
              </a:p>
              <a:p>
                <a:pPr>
                  <a:defRPr/>
                </a:pPr>
                <a:endParaRPr lang="pt-PT" sz="400" u="none" spc="100" dirty="0">
                  <a:solidFill>
                    <a:srgbClr val="C00000"/>
                  </a:solidFill>
                </a:endParaRPr>
              </a:p>
              <a:p>
                <a:pPr>
                  <a:defRPr/>
                </a:pPr>
                <a:r>
                  <a:rPr lang="pt-PT" sz="1000" u="none" spc="100" dirty="0">
                    <a:solidFill>
                      <a:srgbClr val="C00000"/>
                    </a:solidFill>
                  </a:rPr>
                  <a:t>0</a:t>
                </a:r>
              </a:p>
            </p:txBody>
          </p:sp>
          <p:sp>
            <p:nvSpPr>
              <p:cNvPr id="18" name="Oval 4"/>
              <p:cNvSpPr/>
              <p:nvPr/>
            </p:nvSpPr>
            <p:spPr>
              <a:xfrm>
                <a:off x="4490008" y="2060848"/>
                <a:ext cx="162394" cy="134912"/>
              </a:xfrm>
              <a:prstGeom prst="ellipse">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5"/>
              <p:cNvSpPr/>
              <p:nvPr/>
            </p:nvSpPr>
            <p:spPr>
              <a:xfrm>
                <a:off x="3563888" y="2708920"/>
                <a:ext cx="162394" cy="134912"/>
              </a:xfrm>
              <a:prstGeom prst="ellipse">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6"/>
              <p:cNvSpPr/>
              <p:nvPr/>
            </p:nvSpPr>
            <p:spPr>
              <a:xfrm>
                <a:off x="3059832" y="3700078"/>
                <a:ext cx="162394" cy="134912"/>
              </a:xfrm>
              <a:prstGeom prst="ellipse">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9"/>
              <p:cNvSpPr/>
              <p:nvPr/>
            </p:nvSpPr>
            <p:spPr>
              <a:xfrm>
                <a:off x="4207301" y="4149080"/>
                <a:ext cx="162394" cy="134912"/>
              </a:xfrm>
              <a:prstGeom prst="ellipse">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3"/>
              <p:cNvSpPr/>
              <p:nvPr/>
            </p:nvSpPr>
            <p:spPr>
              <a:xfrm>
                <a:off x="5023443" y="4437112"/>
                <a:ext cx="162394" cy="134912"/>
              </a:xfrm>
              <a:prstGeom prst="ellipse">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7"/>
              <p:cNvSpPr/>
              <p:nvPr/>
            </p:nvSpPr>
            <p:spPr>
              <a:xfrm>
                <a:off x="5215187" y="3570391"/>
                <a:ext cx="162394" cy="134912"/>
              </a:xfrm>
              <a:prstGeom prst="ellipse">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8"/>
              <p:cNvSpPr/>
              <p:nvPr/>
            </p:nvSpPr>
            <p:spPr>
              <a:xfrm>
                <a:off x="5940152" y="2351692"/>
                <a:ext cx="162394" cy="134912"/>
              </a:xfrm>
              <a:prstGeom prst="ellipse">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TextBox 2"/>
            <p:cNvSpPr txBox="1">
              <a:spLocks noChangeArrowheads="1"/>
            </p:cNvSpPr>
            <p:nvPr/>
          </p:nvSpPr>
          <p:spPr bwMode="auto">
            <a:xfrm>
              <a:off x="3995936" y="1062809"/>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Tw Cen MT"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PT" altLang="pt-PT" sz="1100" u="none">
                  <a:latin typeface="Times New Roman" panose="02020603050405020304" pitchFamily="18" charset="0"/>
                </a:rPr>
                <a:t>Present Occupation</a:t>
              </a:r>
            </a:p>
          </p:txBody>
        </p:sp>
        <p:sp>
          <p:nvSpPr>
            <p:cNvPr id="10" name="TextBox 14"/>
            <p:cNvSpPr txBox="1">
              <a:spLocks noChangeArrowheads="1"/>
            </p:cNvSpPr>
            <p:nvPr/>
          </p:nvSpPr>
          <p:spPr bwMode="auto">
            <a:xfrm>
              <a:off x="6510809" y="1934150"/>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Tw Cen MT"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PT" altLang="pt-PT" sz="1100" u="none">
                  <a:latin typeface="Times New Roman" panose="02020603050405020304" pitchFamily="18" charset="0"/>
                </a:rPr>
                <a:t>Job A</a:t>
              </a:r>
            </a:p>
          </p:txBody>
        </p:sp>
        <p:sp>
          <p:nvSpPr>
            <p:cNvPr id="11" name="TextBox 15"/>
            <p:cNvSpPr txBox="1">
              <a:spLocks noChangeArrowheads="1"/>
            </p:cNvSpPr>
            <p:nvPr/>
          </p:nvSpPr>
          <p:spPr bwMode="auto">
            <a:xfrm>
              <a:off x="6864292" y="3887470"/>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Tw Cen MT"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PT" altLang="pt-PT" sz="1100" u="none">
                  <a:latin typeface="Times New Roman" panose="02020603050405020304" pitchFamily="18" charset="0"/>
                </a:rPr>
                <a:t>Job B</a:t>
              </a:r>
            </a:p>
          </p:txBody>
        </p:sp>
        <p:sp>
          <p:nvSpPr>
            <p:cNvPr id="12" name="TextBox 16"/>
            <p:cNvSpPr txBox="1">
              <a:spLocks noChangeArrowheads="1"/>
            </p:cNvSpPr>
            <p:nvPr/>
          </p:nvSpPr>
          <p:spPr bwMode="auto">
            <a:xfrm>
              <a:off x="5538701" y="5517232"/>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Tw Cen MT"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PT" altLang="pt-PT" sz="1100" u="none">
                  <a:latin typeface="Times New Roman" panose="02020603050405020304" pitchFamily="18" charset="0"/>
                </a:rPr>
                <a:t>Sport Activities</a:t>
              </a:r>
            </a:p>
          </p:txBody>
        </p:sp>
        <p:sp>
          <p:nvSpPr>
            <p:cNvPr id="13" name="TextBox 17"/>
            <p:cNvSpPr txBox="1">
              <a:spLocks noChangeArrowheads="1"/>
            </p:cNvSpPr>
            <p:nvPr/>
          </p:nvSpPr>
          <p:spPr bwMode="auto">
            <a:xfrm>
              <a:off x="2267744" y="5517232"/>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Tw Cen MT"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PT" altLang="pt-PT" sz="1100" u="none">
                  <a:latin typeface="Times New Roman" panose="02020603050405020304" pitchFamily="18" charset="0"/>
                </a:rPr>
                <a:t>Friends</a:t>
              </a:r>
            </a:p>
          </p:txBody>
        </p:sp>
        <p:sp>
          <p:nvSpPr>
            <p:cNvPr id="14" name="TextBox 18"/>
            <p:cNvSpPr txBox="1">
              <a:spLocks noChangeArrowheads="1"/>
            </p:cNvSpPr>
            <p:nvPr/>
          </p:nvSpPr>
          <p:spPr bwMode="auto">
            <a:xfrm>
              <a:off x="971600" y="3887470"/>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Tw Cen MT"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PT" altLang="pt-PT" sz="1100" u="none">
                  <a:latin typeface="Times New Roman" panose="02020603050405020304" pitchFamily="18" charset="0"/>
                </a:rPr>
                <a:t>School B</a:t>
              </a:r>
            </a:p>
          </p:txBody>
        </p:sp>
        <p:sp>
          <p:nvSpPr>
            <p:cNvPr id="15" name="TextBox 19"/>
            <p:cNvSpPr txBox="1">
              <a:spLocks noChangeArrowheads="1"/>
            </p:cNvSpPr>
            <p:nvPr/>
          </p:nvSpPr>
          <p:spPr bwMode="auto">
            <a:xfrm>
              <a:off x="1259632" y="1929065"/>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Tw Cen MT"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PT" altLang="pt-PT" sz="1100" u="none">
                  <a:latin typeface="Times New Roman" panose="02020603050405020304" pitchFamily="18" charset="0"/>
                </a:rPr>
                <a:t>School A</a:t>
              </a:r>
            </a:p>
          </p:txBody>
        </p:sp>
      </p:grpSp>
    </p:spTree>
    <p:extLst>
      <p:ext uri="{BB962C8B-B14F-4D97-AF65-F5344CB8AC3E}">
        <p14:creationId xmlns:p14="http://schemas.microsoft.com/office/powerpoint/2010/main" val="1959611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0" y="403863"/>
            <a:ext cx="4752975" cy="5386090"/>
          </a:xfrm>
          <a:prstGeom prst="rect">
            <a:avLst/>
          </a:prstGeom>
          <a:noFill/>
        </p:spPr>
        <p:txBody>
          <a:bodyPr wrap="square" rtlCol="0">
            <a:spAutoFit/>
          </a:bodyPr>
          <a:lstStyle/>
          <a:p>
            <a:r>
              <a:rPr lang="en-GB" sz="2400" dirty="0" err="1" smtClean="0"/>
              <a:t>Übung</a:t>
            </a:r>
            <a:endParaRPr lang="en-GB" sz="2400" dirty="0" smtClean="0"/>
          </a:p>
          <a:p>
            <a:endParaRPr lang="en-GB" sz="2000" dirty="0" smtClean="0"/>
          </a:p>
          <a:p>
            <a:pPr marL="342900" indent="-342900">
              <a:buFont typeface="Calibri" panose="020F0502020204030204" pitchFamily="34" charset="0"/>
              <a:buChar char="–"/>
            </a:pPr>
            <a:r>
              <a:rPr lang="en-GB" sz="2000" dirty="0" smtClean="0"/>
              <a:t>Teams </a:t>
            </a:r>
            <a:r>
              <a:rPr lang="en-GB" sz="2000" dirty="0" err="1" smtClean="0"/>
              <a:t>bilden</a:t>
            </a:r>
            <a:endParaRPr lang="en-GB" sz="2000" dirty="0" smtClean="0"/>
          </a:p>
          <a:p>
            <a:pPr marL="342900" indent="-342900">
              <a:buFont typeface="Calibri" panose="020F0502020204030204" pitchFamily="34" charset="0"/>
              <a:buChar char="–"/>
            </a:pPr>
            <a:r>
              <a:rPr lang="en-GB" sz="2000" dirty="0" err="1" smtClean="0"/>
              <a:t>Jedes</a:t>
            </a:r>
            <a:r>
              <a:rPr lang="en-GB" sz="2000" dirty="0" smtClean="0"/>
              <a:t> Team </a:t>
            </a:r>
            <a:r>
              <a:rPr lang="en-GB" sz="2000" dirty="0" err="1" smtClean="0"/>
              <a:t>baut</a:t>
            </a:r>
            <a:r>
              <a:rPr lang="en-GB" sz="2000" dirty="0" smtClean="0"/>
              <a:t> auf den </a:t>
            </a:r>
            <a:r>
              <a:rPr lang="en-GB" sz="2000" dirty="0" err="1" smtClean="0"/>
              <a:t>Ergebnissen</a:t>
            </a:r>
            <a:r>
              <a:rPr lang="en-GB" sz="2000" dirty="0" smtClean="0"/>
              <a:t> der </a:t>
            </a:r>
            <a:r>
              <a:rPr lang="en-GB" sz="2000" dirty="0" err="1" smtClean="0"/>
              <a:t>Einheiten</a:t>
            </a:r>
            <a:r>
              <a:rPr lang="en-GB" sz="2000" dirty="0" smtClean="0"/>
              <a:t> 1 und 2 auf</a:t>
            </a:r>
          </a:p>
          <a:p>
            <a:pPr marL="342900" indent="-342900">
              <a:buFont typeface="Calibri" panose="020F0502020204030204" pitchFamily="34" charset="0"/>
              <a:buChar char="–"/>
            </a:pPr>
            <a:r>
              <a:rPr lang="en-GB" sz="2000" dirty="0" err="1" smtClean="0"/>
              <a:t>Erstellen</a:t>
            </a:r>
            <a:r>
              <a:rPr lang="en-GB" sz="2000" dirty="0" smtClean="0"/>
              <a:t> </a:t>
            </a:r>
            <a:r>
              <a:rPr lang="en-GB" sz="2000" dirty="0" err="1" smtClean="0"/>
              <a:t>Sie</a:t>
            </a:r>
            <a:r>
              <a:rPr lang="en-GB" sz="2000" dirty="0" smtClean="0"/>
              <a:t> </a:t>
            </a:r>
            <a:r>
              <a:rPr lang="en-GB" sz="2000" dirty="0" err="1" smtClean="0"/>
              <a:t>ein</a:t>
            </a:r>
            <a:r>
              <a:rPr lang="en-GB" sz="2000" dirty="0" smtClean="0"/>
              <a:t> </a:t>
            </a:r>
            <a:r>
              <a:rPr lang="en-GB" sz="2000" dirty="0" err="1" smtClean="0"/>
              <a:t>Unternehmensleitbild</a:t>
            </a:r>
            <a:r>
              <a:rPr lang="en-GB" sz="2000" dirty="0" smtClean="0"/>
              <a:t> und </a:t>
            </a:r>
            <a:r>
              <a:rPr lang="en-GB" sz="2000" dirty="0" err="1" smtClean="0"/>
              <a:t>stellen</a:t>
            </a:r>
            <a:r>
              <a:rPr lang="en-GB" sz="2000" dirty="0" smtClean="0"/>
              <a:t> </a:t>
            </a:r>
            <a:r>
              <a:rPr lang="en-GB" sz="2000" dirty="0" err="1" smtClean="0"/>
              <a:t>Sie</a:t>
            </a:r>
            <a:r>
              <a:rPr lang="en-GB" sz="2000" dirty="0" smtClean="0"/>
              <a:t> </a:t>
            </a:r>
            <a:r>
              <a:rPr lang="en-GB" sz="2000" dirty="0" err="1" smtClean="0"/>
              <a:t>es</a:t>
            </a:r>
            <a:r>
              <a:rPr lang="en-GB" sz="2000" dirty="0" smtClean="0"/>
              <a:t> in die </a:t>
            </a:r>
            <a:r>
              <a:rPr lang="en-GB" sz="2000" dirty="0" err="1" smtClean="0"/>
              <a:t>Mitte</a:t>
            </a:r>
            <a:endParaRPr lang="en-GB" sz="2000" dirty="0" smtClean="0"/>
          </a:p>
          <a:p>
            <a:pPr marL="342900" indent="-342900">
              <a:buFont typeface="Calibri" panose="020F0502020204030204" pitchFamily="34" charset="0"/>
              <a:buChar char="–"/>
            </a:pPr>
            <a:r>
              <a:rPr lang="en-GB" sz="2000" dirty="0" err="1" smtClean="0"/>
              <a:t>Identifizieren</a:t>
            </a:r>
            <a:r>
              <a:rPr lang="en-GB" sz="2000" dirty="0" smtClean="0"/>
              <a:t> </a:t>
            </a:r>
            <a:r>
              <a:rPr lang="en-GB" sz="2000" dirty="0" err="1" smtClean="0"/>
              <a:t>Sie</a:t>
            </a:r>
            <a:r>
              <a:rPr lang="en-GB" sz="2000" dirty="0" smtClean="0"/>
              <a:t> die </a:t>
            </a:r>
            <a:r>
              <a:rPr lang="en-GB" sz="2000" dirty="0" err="1" smtClean="0"/>
              <a:t>Beteiligtengruppen</a:t>
            </a:r>
            <a:r>
              <a:rPr lang="en-GB" sz="2000" dirty="0" smtClean="0"/>
              <a:t> und </a:t>
            </a:r>
            <a:r>
              <a:rPr lang="en-GB" sz="2000" dirty="0" err="1" smtClean="0"/>
              <a:t>staffeln</a:t>
            </a:r>
            <a:r>
              <a:rPr lang="en-GB" sz="2000" dirty="0" smtClean="0"/>
              <a:t> </a:t>
            </a:r>
            <a:r>
              <a:rPr lang="en-GB" sz="2000" dirty="0" err="1" smtClean="0"/>
              <a:t>Sie</a:t>
            </a:r>
            <a:r>
              <a:rPr lang="en-GB" sz="2000" dirty="0" smtClean="0"/>
              <a:t> </a:t>
            </a:r>
            <a:r>
              <a:rPr lang="en-GB" sz="2000" dirty="0" err="1" smtClean="0"/>
              <a:t>sie</a:t>
            </a:r>
            <a:r>
              <a:rPr lang="en-GB" sz="2000" dirty="0" smtClean="0"/>
              <a:t> </a:t>
            </a:r>
            <a:r>
              <a:rPr lang="en-GB" sz="2000" dirty="0" err="1" smtClean="0"/>
              <a:t>nach</a:t>
            </a:r>
            <a:r>
              <a:rPr lang="en-GB" sz="2000" dirty="0" smtClean="0"/>
              <a:t> </a:t>
            </a:r>
            <a:r>
              <a:rPr lang="en-GB" sz="2000" dirty="0" err="1" smtClean="0"/>
              <a:t>Wichtigkeit</a:t>
            </a:r>
            <a:endParaRPr lang="en-GB" sz="2000" dirty="0" smtClean="0"/>
          </a:p>
          <a:p>
            <a:pPr marL="342900" indent="-342900">
              <a:buFont typeface="Calibri" panose="020F0502020204030204" pitchFamily="34" charset="0"/>
              <a:buChar char="–"/>
            </a:pPr>
            <a:r>
              <a:rPr lang="en-GB" sz="2000" dirty="0" err="1" smtClean="0"/>
              <a:t>Einige</a:t>
            </a:r>
            <a:r>
              <a:rPr lang="en-GB" sz="2000" dirty="0" smtClean="0"/>
              <a:t> </a:t>
            </a:r>
            <a:r>
              <a:rPr lang="en-GB" sz="2000" dirty="0" err="1" smtClean="0"/>
              <a:t>typische</a:t>
            </a:r>
            <a:r>
              <a:rPr lang="en-GB" sz="2000" dirty="0" smtClean="0"/>
              <a:t> </a:t>
            </a:r>
            <a:r>
              <a:rPr lang="en-GB" sz="2000" dirty="0" err="1" smtClean="0"/>
              <a:t>Arten</a:t>
            </a:r>
            <a:r>
              <a:rPr lang="en-GB" sz="2000" dirty="0" smtClean="0"/>
              <a:t> von </a:t>
            </a:r>
            <a:r>
              <a:rPr lang="en-GB" sz="2000" dirty="0" err="1" smtClean="0"/>
              <a:t>Beteiligtengruppen</a:t>
            </a:r>
            <a:r>
              <a:rPr lang="en-GB" sz="2000" dirty="0" smtClean="0"/>
              <a:t>:</a:t>
            </a:r>
          </a:p>
          <a:p>
            <a:pPr marL="800100" lvl="1" indent="-342900">
              <a:buFont typeface="Calibri" panose="020F0502020204030204" pitchFamily="34" charset="0"/>
              <a:buChar char="–"/>
            </a:pPr>
            <a:r>
              <a:rPr lang="en-GB" sz="2000" dirty="0" err="1" smtClean="0"/>
              <a:t>Solche</a:t>
            </a:r>
            <a:r>
              <a:rPr lang="en-GB" sz="2000" dirty="0" smtClean="0"/>
              <a:t> die </a:t>
            </a:r>
            <a:r>
              <a:rPr lang="en-GB" sz="2000" dirty="0" err="1" smtClean="0"/>
              <a:t>Zusatzfähigkeiten</a:t>
            </a:r>
            <a:r>
              <a:rPr lang="en-GB" sz="2000" dirty="0" smtClean="0"/>
              <a:t> </a:t>
            </a:r>
            <a:r>
              <a:rPr lang="en-GB" sz="2000" dirty="0" err="1" smtClean="0"/>
              <a:t>liefern</a:t>
            </a:r>
            <a:endParaRPr lang="en-GB" sz="2000" dirty="0" smtClean="0"/>
          </a:p>
          <a:p>
            <a:pPr marL="800100" lvl="1" indent="-342900">
              <a:buFont typeface="Calibri" panose="020F0502020204030204" pitchFamily="34" charset="0"/>
              <a:buChar char="–"/>
            </a:pPr>
            <a:r>
              <a:rPr lang="en-GB" sz="2000" dirty="0" err="1" smtClean="0"/>
              <a:t>Hauptkonsumenten</a:t>
            </a:r>
            <a:r>
              <a:rPr lang="en-GB" sz="2000" dirty="0" smtClean="0"/>
              <a:t>/</a:t>
            </a:r>
            <a:r>
              <a:rPr lang="en-GB" sz="2000" dirty="0" err="1" smtClean="0"/>
              <a:t>Kunden</a:t>
            </a:r>
            <a:endParaRPr lang="en-GB" sz="2000" dirty="0" smtClean="0"/>
          </a:p>
          <a:p>
            <a:pPr marL="800100" lvl="1" indent="-342900">
              <a:buFont typeface="Calibri" panose="020F0502020204030204" pitchFamily="34" charset="0"/>
              <a:buChar char="–"/>
            </a:pPr>
            <a:r>
              <a:rPr lang="en-GB" sz="2000" dirty="0" err="1" smtClean="0"/>
              <a:t>Hauptunterstützer</a:t>
            </a:r>
            <a:endParaRPr lang="en-GB" sz="2000" dirty="0" smtClean="0"/>
          </a:p>
          <a:p>
            <a:pPr marL="342900" indent="-342900">
              <a:buFont typeface="Calibri" panose="020F0502020204030204" pitchFamily="34" charset="0"/>
              <a:buChar char="–"/>
            </a:pPr>
            <a:r>
              <a:rPr lang="en-GB" sz="2000" dirty="0" err="1" smtClean="0"/>
              <a:t>Verwenden</a:t>
            </a:r>
            <a:r>
              <a:rPr lang="en-GB" sz="2000" dirty="0" smtClean="0"/>
              <a:t> </a:t>
            </a:r>
            <a:r>
              <a:rPr lang="en-GB" sz="2000" dirty="0" err="1" smtClean="0"/>
              <a:t>Sie</a:t>
            </a:r>
            <a:r>
              <a:rPr lang="en-GB" sz="2000" dirty="0" smtClean="0"/>
              <a:t> </a:t>
            </a:r>
            <a:r>
              <a:rPr lang="en-GB" sz="2000" dirty="0" err="1" smtClean="0"/>
              <a:t>bitte</a:t>
            </a:r>
            <a:r>
              <a:rPr lang="en-GB" sz="2000" dirty="0" smtClean="0"/>
              <a:t> die </a:t>
            </a:r>
            <a:r>
              <a:rPr lang="en-GB" sz="2000" dirty="0" err="1" smtClean="0"/>
              <a:t>Vorlagen</a:t>
            </a:r>
            <a:r>
              <a:rPr lang="en-GB" sz="2000" dirty="0" smtClean="0"/>
              <a:t> in: INNOTEACH-U3.E1-Exercise-Templates-BUSINESSCASE-Release1.EN.v1.ppt</a:t>
            </a:r>
            <a:endParaRPr lang="en-GB" sz="2000" dirty="0"/>
          </a:p>
        </p:txBody>
      </p:sp>
      <p:grpSp>
        <p:nvGrpSpPr>
          <p:cNvPr id="6" name="Group 11"/>
          <p:cNvGrpSpPr>
            <a:grpSpLocks/>
          </p:cNvGrpSpPr>
          <p:nvPr/>
        </p:nvGrpSpPr>
        <p:grpSpPr bwMode="auto">
          <a:xfrm>
            <a:off x="3996152" y="1311452"/>
            <a:ext cx="8121650" cy="4737100"/>
            <a:chOff x="687388" y="1060450"/>
            <a:chExt cx="8121120" cy="4737100"/>
          </a:xfrm>
        </p:grpSpPr>
        <p:grpSp>
          <p:nvGrpSpPr>
            <p:cNvPr id="7" name="Group 1"/>
            <p:cNvGrpSpPr>
              <a:grpSpLocks/>
            </p:cNvGrpSpPr>
            <p:nvPr/>
          </p:nvGrpSpPr>
          <p:grpSpPr bwMode="auto">
            <a:xfrm>
              <a:off x="687388" y="1060450"/>
              <a:ext cx="7767637" cy="4737100"/>
              <a:chOff x="687388" y="1060450"/>
              <a:chExt cx="7767637" cy="4737100"/>
            </a:xfrm>
          </p:grpSpPr>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1060450"/>
                <a:ext cx="7767637"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0"/>
              <p:cNvSpPr txBox="1"/>
              <p:nvPr/>
            </p:nvSpPr>
            <p:spPr>
              <a:xfrm>
                <a:off x="4370148" y="1300163"/>
                <a:ext cx="401611" cy="2400300"/>
              </a:xfrm>
              <a:prstGeom prst="rect">
                <a:avLst/>
              </a:prstGeom>
              <a:noFill/>
            </p:spPr>
            <p:txBody>
              <a:bodyPr>
                <a:spAutoFit/>
              </a:bodyPr>
              <a:lstStyle/>
              <a:p>
                <a:pPr>
                  <a:defRPr/>
                </a:pPr>
                <a:r>
                  <a:rPr lang="pt-PT" sz="1000" u="none" spc="100" dirty="0">
                    <a:solidFill>
                      <a:srgbClr val="C00000"/>
                    </a:solidFill>
                  </a:rPr>
                  <a:t>10</a:t>
                </a:r>
              </a:p>
              <a:p>
                <a:pPr>
                  <a:defRPr/>
                </a:pPr>
                <a:endParaRPr lang="pt-PT" sz="400" u="none" spc="100" dirty="0">
                  <a:solidFill>
                    <a:srgbClr val="C00000"/>
                  </a:solidFill>
                </a:endParaRPr>
              </a:p>
              <a:p>
                <a:pPr>
                  <a:defRPr/>
                </a:pPr>
                <a:r>
                  <a:rPr lang="pt-PT" sz="1000" u="none" spc="100" dirty="0">
                    <a:solidFill>
                      <a:srgbClr val="C00000"/>
                    </a:solidFill>
                  </a:rPr>
                  <a:t>9</a:t>
                </a:r>
              </a:p>
              <a:p>
                <a:pPr>
                  <a:defRPr/>
                </a:pPr>
                <a:endParaRPr lang="pt-PT" sz="400" u="none" spc="100" dirty="0">
                  <a:solidFill>
                    <a:srgbClr val="C00000"/>
                  </a:solidFill>
                </a:endParaRPr>
              </a:p>
              <a:p>
                <a:pPr>
                  <a:defRPr/>
                </a:pPr>
                <a:r>
                  <a:rPr lang="pt-PT" sz="1000" u="none" spc="100" dirty="0">
                    <a:solidFill>
                      <a:srgbClr val="C00000"/>
                    </a:solidFill>
                  </a:rPr>
                  <a:t>8</a:t>
                </a:r>
              </a:p>
              <a:p>
                <a:pPr>
                  <a:defRPr/>
                </a:pPr>
                <a:endParaRPr lang="pt-PT" sz="400" u="none" spc="100" dirty="0">
                  <a:solidFill>
                    <a:srgbClr val="C00000"/>
                  </a:solidFill>
                </a:endParaRPr>
              </a:p>
              <a:p>
                <a:pPr>
                  <a:defRPr/>
                </a:pPr>
                <a:r>
                  <a:rPr lang="pt-PT" sz="1000" u="none" spc="100" dirty="0">
                    <a:solidFill>
                      <a:srgbClr val="C00000"/>
                    </a:solidFill>
                  </a:rPr>
                  <a:t>7</a:t>
                </a:r>
              </a:p>
              <a:p>
                <a:pPr>
                  <a:defRPr/>
                </a:pPr>
                <a:endParaRPr lang="pt-PT" sz="400" u="none" spc="100" dirty="0">
                  <a:solidFill>
                    <a:srgbClr val="C00000"/>
                  </a:solidFill>
                </a:endParaRPr>
              </a:p>
              <a:p>
                <a:pPr>
                  <a:defRPr/>
                </a:pPr>
                <a:r>
                  <a:rPr lang="pt-PT" sz="1000" u="none" spc="100" dirty="0">
                    <a:solidFill>
                      <a:srgbClr val="C00000"/>
                    </a:solidFill>
                  </a:rPr>
                  <a:t>6</a:t>
                </a:r>
              </a:p>
              <a:p>
                <a:pPr>
                  <a:defRPr/>
                </a:pPr>
                <a:endParaRPr lang="pt-PT" sz="400" u="none" spc="100" dirty="0">
                  <a:solidFill>
                    <a:srgbClr val="C00000"/>
                  </a:solidFill>
                </a:endParaRPr>
              </a:p>
              <a:p>
                <a:pPr>
                  <a:defRPr/>
                </a:pPr>
                <a:r>
                  <a:rPr lang="pt-PT" sz="1000" u="none" spc="100" dirty="0">
                    <a:solidFill>
                      <a:srgbClr val="C00000"/>
                    </a:solidFill>
                  </a:rPr>
                  <a:t>5</a:t>
                </a:r>
              </a:p>
              <a:p>
                <a:pPr>
                  <a:defRPr/>
                </a:pPr>
                <a:endParaRPr lang="pt-PT" sz="400" u="none" spc="100" dirty="0">
                  <a:solidFill>
                    <a:srgbClr val="C00000"/>
                  </a:solidFill>
                </a:endParaRPr>
              </a:p>
              <a:p>
                <a:pPr>
                  <a:defRPr/>
                </a:pPr>
                <a:r>
                  <a:rPr lang="pt-PT" sz="1000" u="none" spc="100" dirty="0">
                    <a:solidFill>
                      <a:srgbClr val="C00000"/>
                    </a:solidFill>
                  </a:rPr>
                  <a:t>4</a:t>
                </a:r>
              </a:p>
              <a:p>
                <a:pPr>
                  <a:defRPr/>
                </a:pPr>
                <a:endParaRPr lang="pt-PT" sz="400" u="none" spc="100" dirty="0">
                  <a:solidFill>
                    <a:srgbClr val="C00000"/>
                  </a:solidFill>
                </a:endParaRPr>
              </a:p>
              <a:p>
                <a:pPr>
                  <a:defRPr/>
                </a:pPr>
                <a:r>
                  <a:rPr lang="pt-PT" sz="1000" u="none" spc="100" dirty="0">
                    <a:solidFill>
                      <a:srgbClr val="C00000"/>
                    </a:solidFill>
                  </a:rPr>
                  <a:t>3</a:t>
                </a:r>
              </a:p>
              <a:p>
                <a:pPr>
                  <a:defRPr/>
                </a:pPr>
                <a:endParaRPr lang="pt-PT" sz="400" u="none" spc="100" dirty="0">
                  <a:solidFill>
                    <a:srgbClr val="C00000"/>
                  </a:solidFill>
                </a:endParaRPr>
              </a:p>
              <a:p>
                <a:pPr>
                  <a:defRPr/>
                </a:pPr>
                <a:r>
                  <a:rPr lang="pt-PT" sz="1000" u="none" spc="100" dirty="0">
                    <a:solidFill>
                      <a:srgbClr val="C00000"/>
                    </a:solidFill>
                  </a:rPr>
                  <a:t>2</a:t>
                </a:r>
              </a:p>
              <a:p>
                <a:pPr>
                  <a:defRPr/>
                </a:pPr>
                <a:endParaRPr lang="pt-PT" sz="400" u="none" spc="100" dirty="0">
                  <a:solidFill>
                    <a:srgbClr val="C00000"/>
                  </a:solidFill>
                </a:endParaRPr>
              </a:p>
              <a:p>
                <a:pPr>
                  <a:defRPr/>
                </a:pPr>
                <a:r>
                  <a:rPr lang="pt-PT" sz="1000" u="none" spc="100" dirty="0">
                    <a:solidFill>
                      <a:srgbClr val="C00000"/>
                    </a:solidFill>
                  </a:rPr>
                  <a:t>1</a:t>
                </a:r>
              </a:p>
              <a:p>
                <a:pPr>
                  <a:defRPr/>
                </a:pPr>
                <a:endParaRPr lang="pt-PT" sz="400" u="none" spc="100" dirty="0">
                  <a:solidFill>
                    <a:srgbClr val="C00000"/>
                  </a:solidFill>
                </a:endParaRPr>
              </a:p>
              <a:p>
                <a:pPr>
                  <a:defRPr/>
                </a:pPr>
                <a:r>
                  <a:rPr lang="pt-PT" sz="1000" u="none" spc="100" dirty="0">
                    <a:solidFill>
                      <a:srgbClr val="C00000"/>
                    </a:solidFill>
                  </a:rPr>
                  <a:t>0</a:t>
                </a:r>
              </a:p>
            </p:txBody>
          </p:sp>
          <p:sp>
            <p:nvSpPr>
              <p:cNvPr id="18" name="Oval 4"/>
              <p:cNvSpPr/>
              <p:nvPr/>
            </p:nvSpPr>
            <p:spPr>
              <a:xfrm>
                <a:off x="4490008" y="2060848"/>
                <a:ext cx="162394" cy="134912"/>
              </a:xfrm>
              <a:prstGeom prst="ellipse">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5"/>
              <p:cNvSpPr/>
              <p:nvPr/>
            </p:nvSpPr>
            <p:spPr>
              <a:xfrm>
                <a:off x="3563888" y="2708920"/>
                <a:ext cx="162394" cy="134912"/>
              </a:xfrm>
              <a:prstGeom prst="ellipse">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6"/>
              <p:cNvSpPr/>
              <p:nvPr/>
            </p:nvSpPr>
            <p:spPr>
              <a:xfrm>
                <a:off x="3059832" y="3700078"/>
                <a:ext cx="162394" cy="134912"/>
              </a:xfrm>
              <a:prstGeom prst="ellipse">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9"/>
              <p:cNvSpPr/>
              <p:nvPr/>
            </p:nvSpPr>
            <p:spPr>
              <a:xfrm>
                <a:off x="4207301" y="4149080"/>
                <a:ext cx="162394" cy="134912"/>
              </a:xfrm>
              <a:prstGeom prst="ellipse">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3"/>
              <p:cNvSpPr/>
              <p:nvPr/>
            </p:nvSpPr>
            <p:spPr>
              <a:xfrm>
                <a:off x="5023443" y="4437112"/>
                <a:ext cx="162394" cy="134912"/>
              </a:xfrm>
              <a:prstGeom prst="ellipse">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7"/>
              <p:cNvSpPr/>
              <p:nvPr/>
            </p:nvSpPr>
            <p:spPr>
              <a:xfrm>
                <a:off x="5215187" y="3570391"/>
                <a:ext cx="162394" cy="134912"/>
              </a:xfrm>
              <a:prstGeom prst="ellipse">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8"/>
              <p:cNvSpPr/>
              <p:nvPr/>
            </p:nvSpPr>
            <p:spPr>
              <a:xfrm>
                <a:off x="5940152" y="2351692"/>
                <a:ext cx="162394" cy="134912"/>
              </a:xfrm>
              <a:prstGeom prst="ellipse">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TextBox 2"/>
            <p:cNvSpPr txBox="1">
              <a:spLocks noChangeArrowheads="1"/>
            </p:cNvSpPr>
            <p:nvPr/>
          </p:nvSpPr>
          <p:spPr bwMode="auto">
            <a:xfrm>
              <a:off x="3995936" y="1062809"/>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Tw Cen MT"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PT" altLang="pt-PT" sz="1100" u="none">
                  <a:latin typeface="Times New Roman" panose="02020603050405020304" pitchFamily="18" charset="0"/>
                </a:rPr>
                <a:t>Present Occupation</a:t>
              </a:r>
            </a:p>
          </p:txBody>
        </p:sp>
        <p:sp>
          <p:nvSpPr>
            <p:cNvPr id="10" name="TextBox 14"/>
            <p:cNvSpPr txBox="1">
              <a:spLocks noChangeArrowheads="1"/>
            </p:cNvSpPr>
            <p:nvPr/>
          </p:nvSpPr>
          <p:spPr bwMode="auto">
            <a:xfrm>
              <a:off x="6510809" y="1934150"/>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Tw Cen MT"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PT" altLang="pt-PT" sz="1100" u="none">
                  <a:latin typeface="Times New Roman" panose="02020603050405020304" pitchFamily="18" charset="0"/>
                </a:rPr>
                <a:t>Job A</a:t>
              </a:r>
            </a:p>
          </p:txBody>
        </p:sp>
        <p:sp>
          <p:nvSpPr>
            <p:cNvPr id="11" name="TextBox 15"/>
            <p:cNvSpPr txBox="1">
              <a:spLocks noChangeArrowheads="1"/>
            </p:cNvSpPr>
            <p:nvPr/>
          </p:nvSpPr>
          <p:spPr bwMode="auto">
            <a:xfrm>
              <a:off x="6864292" y="3887470"/>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Tw Cen MT"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PT" altLang="pt-PT" sz="1100" u="none">
                  <a:latin typeface="Times New Roman" panose="02020603050405020304" pitchFamily="18" charset="0"/>
                </a:rPr>
                <a:t>Job B</a:t>
              </a:r>
            </a:p>
          </p:txBody>
        </p:sp>
        <p:sp>
          <p:nvSpPr>
            <p:cNvPr id="12" name="TextBox 16"/>
            <p:cNvSpPr txBox="1">
              <a:spLocks noChangeArrowheads="1"/>
            </p:cNvSpPr>
            <p:nvPr/>
          </p:nvSpPr>
          <p:spPr bwMode="auto">
            <a:xfrm>
              <a:off x="5538701" y="5517232"/>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Tw Cen MT"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PT" altLang="pt-PT" sz="1100" u="none">
                  <a:latin typeface="Times New Roman" panose="02020603050405020304" pitchFamily="18" charset="0"/>
                </a:rPr>
                <a:t>Sport Activities</a:t>
              </a:r>
            </a:p>
          </p:txBody>
        </p:sp>
        <p:sp>
          <p:nvSpPr>
            <p:cNvPr id="13" name="TextBox 17"/>
            <p:cNvSpPr txBox="1">
              <a:spLocks noChangeArrowheads="1"/>
            </p:cNvSpPr>
            <p:nvPr/>
          </p:nvSpPr>
          <p:spPr bwMode="auto">
            <a:xfrm>
              <a:off x="2267744" y="5517232"/>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Tw Cen MT"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PT" altLang="pt-PT" sz="1100" u="none">
                  <a:latin typeface="Times New Roman" panose="02020603050405020304" pitchFamily="18" charset="0"/>
                </a:rPr>
                <a:t>Friends</a:t>
              </a:r>
            </a:p>
          </p:txBody>
        </p:sp>
        <p:sp>
          <p:nvSpPr>
            <p:cNvPr id="14" name="TextBox 18"/>
            <p:cNvSpPr txBox="1">
              <a:spLocks noChangeArrowheads="1"/>
            </p:cNvSpPr>
            <p:nvPr/>
          </p:nvSpPr>
          <p:spPr bwMode="auto">
            <a:xfrm>
              <a:off x="971600" y="3887470"/>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Tw Cen MT"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PT" altLang="pt-PT" sz="1100" u="none">
                  <a:latin typeface="Times New Roman" panose="02020603050405020304" pitchFamily="18" charset="0"/>
                </a:rPr>
                <a:t>School B</a:t>
              </a:r>
            </a:p>
          </p:txBody>
        </p:sp>
        <p:sp>
          <p:nvSpPr>
            <p:cNvPr id="15" name="TextBox 19"/>
            <p:cNvSpPr txBox="1">
              <a:spLocks noChangeArrowheads="1"/>
            </p:cNvSpPr>
            <p:nvPr/>
          </p:nvSpPr>
          <p:spPr bwMode="auto">
            <a:xfrm>
              <a:off x="1259632" y="1929065"/>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Tw Cen MT"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PT" altLang="pt-PT" sz="1100" u="none">
                  <a:latin typeface="Times New Roman" panose="02020603050405020304" pitchFamily="18" charset="0"/>
                </a:rPr>
                <a:t>School A</a:t>
              </a:r>
            </a:p>
          </p:txBody>
        </p:sp>
      </p:grpSp>
    </p:spTree>
    <p:extLst>
      <p:ext uri="{BB962C8B-B14F-4D97-AF65-F5344CB8AC3E}">
        <p14:creationId xmlns:p14="http://schemas.microsoft.com/office/powerpoint/2010/main" val="3954377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2929</Words>
  <Application>Microsoft Office PowerPoint</Application>
  <PresentationFormat>Benutzerdefiniert</PresentationFormat>
  <Paragraphs>414</Paragraphs>
  <Slides>24</Slides>
  <Notes>24</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Retrospect</vt:lpstr>
      <vt:lpstr>PowerPoint-Präsentation</vt:lpstr>
      <vt:lpstr>Lernziele</vt:lpstr>
      <vt:lpstr>Einleitung</vt:lpstr>
      <vt:lpstr>Methodenüberblick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Fazit, Zusammenfassung</vt:lpstr>
      <vt:lpstr>Aufgaben, Gemeinschaftsarbeit</vt:lpstr>
      <vt:lpstr>Bibliographie</vt:lpstr>
      <vt:lpstr>Bibliographie</vt:lpstr>
      <vt:lpstr>Nützliche Internetseiten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Zsolt Lengyel</dc:creator>
  <cp:keywords/>
  <dc:description/>
  <cp:lastModifiedBy>iscn</cp:lastModifiedBy>
  <cp:revision>263</cp:revision>
  <cp:lastPrinted>2017-06-11T15:03:59Z</cp:lastPrinted>
  <dcterms:created xsi:type="dcterms:W3CDTF">2017-02-15T07:18:39Z</dcterms:created>
  <dcterms:modified xsi:type="dcterms:W3CDTF">2017-10-04T10:53:48Z</dcterms:modified>
  <cp:category/>
</cp:coreProperties>
</file>