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8" r:id="rId4"/>
    <p:sldId id="259" r:id="rId5"/>
    <p:sldId id="262" r:id="rId6"/>
    <p:sldId id="263" r:id="rId7"/>
    <p:sldId id="265" r:id="rId8"/>
    <p:sldId id="266" r:id="rId9"/>
    <p:sldId id="268" r:id="rId10"/>
    <p:sldId id="269" r:id="rId11"/>
    <p:sldId id="270" r:id="rId12"/>
    <p:sldId id="271" r:id="rId13"/>
    <p:sldId id="272" r:id="rId14"/>
    <p:sldId id="273" r:id="rId15"/>
    <p:sldId id="274" r:id="rId16"/>
    <p:sldId id="275" r:id="rId17"/>
    <p:sldId id="277" r:id="rId18"/>
    <p:sldId id="276" r:id="rId19"/>
    <p:sldId id="278" r:id="rId20"/>
    <p:sldId id="279" r:id="rId21"/>
    <p:sldId id="280" r:id="rId22"/>
    <p:sldId id="281" r:id="rId23"/>
    <p:sldId id="284" r:id="rId24"/>
    <p:sldId id="282" r:id="rId25"/>
    <p:sldId id="283" r:id="rId26"/>
    <p:sldId id="315" r:id="rId27"/>
    <p:sldId id="286" r:id="rId28"/>
    <p:sldId id="285" r:id="rId29"/>
    <p:sldId id="316" r:id="rId30"/>
    <p:sldId id="287" r:id="rId31"/>
    <p:sldId id="288" r:id="rId32"/>
    <p:sldId id="290" r:id="rId33"/>
    <p:sldId id="291" r:id="rId34"/>
    <p:sldId id="289" r:id="rId35"/>
    <p:sldId id="317" r:id="rId36"/>
    <p:sldId id="292" r:id="rId37"/>
    <p:sldId id="293" r:id="rId38"/>
    <p:sldId id="294" r:id="rId39"/>
    <p:sldId id="295" r:id="rId40"/>
    <p:sldId id="296" r:id="rId41"/>
    <p:sldId id="298" r:id="rId42"/>
    <p:sldId id="299" r:id="rId43"/>
    <p:sldId id="300" r:id="rId44"/>
    <p:sldId id="301" r:id="rId45"/>
    <p:sldId id="302" r:id="rId46"/>
    <p:sldId id="303" r:id="rId47"/>
    <p:sldId id="297" r:id="rId48"/>
    <p:sldId id="304" r:id="rId49"/>
    <p:sldId id="305" r:id="rId50"/>
    <p:sldId id="306" r:id="rId51"/>
    <p:sldId id="307" r:id="rId52"/>
    <p:sldId id="308" r:id="rId53"/>
    <p:sldId id="309" r:id="rId54"/>
    <p:sldId id="310" r:id="rId55"/>
    <p:sldId id="311" r:id="rId56"/>
    <p:sldId id="318" r:id="rId5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a:tcStyle>
        <a:tcBdr/>
        <a:fill>
          <a:solidFill>
            <a:srgbClr val="E7F5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003"/>
    <p:restoredTop sz="62376" autoAdjust="0"/>
  </p:normalViewPr>
  <p:slideViewPr>
    <p:cSldViewPr>
      <p:cViewPr varScale="1">
        <p:scale>
          <a:sx n="47" d="100"/>
          <a:sy n="47" d="100"/>
        </p:scale>
        <p:origin x="-798" y="-10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notesViewPr>
    <p:cSldViewPr>
      <p:cViewPr>
        <p:scale>
          <a:sx n="100" d="100"/>
          <a:sy n="100" d="100"/>
        </p:scale>
        <p:origin x="-2112" y="36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1143000" y="685800"/>
            <a:ext cx="4572000" cy="3429000"/>
          </a:xfrm>
          <a:prstGeom prst="rect">
            <a:avLst/>
          </a:prstGeom>
        </p:spPr>
        <p:txBody>
          <a:bodyPr/>
          <a:lstStyle/>
          <a:p>
            <a:endParaRPr/>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637819293"/>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yan-jenkins.com/abou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ocialmarketing.org/archives/generations-xy-z-and-the-other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news.adobe.com/press-release/creative-cloud/new-adobe-study-shows-gen-z-students-and-teachers-see-creativity-ke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Strauss%E2%80%93Howe_generational_theor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lang="sl-SI" sz="1200" noProof="0" dirty="0" smtClean="0">
                <a:effectLst/>
                <a:latin typeface="+mj-lt"/>
                <a:ea typeface="+mj-ea"/>
                <a:cs typeface="+mj-cs"/>
                <a:sym typeface="Calibri"/>
              </a:rPr>
              <a:t>Informacijska in komunikacijska tehnologija (IKT) in svetovni splet (WWW) igrajo pomembno vlogo pri pretvarjanju tradicionalnih učnih metod v inovativno in uspešno pedagoško strategijo. Cilj tega učnega elementa je pokazati, kako vzpostaviti ustvarjalno in inovativno učno s pomočjo IKT v učilnicah 21. stoletja in kako uporabljati IKT za zbiranje povratnih informacij od zainteresiranih strani in analizirati rezultate, da bi izboljšali učni proces.</a:t>
            </a:r>
          </a:p>
        </p:txBody>
      </p:sp>
    </p:spTree>
    <p:extLst>
      <p:ext uri="{BB962C8B-B14F-4D97-AF65-F5344CB8AC3E}">
        <p14:creationId xmlns:p14="http://schemas.microsoft.com/office/powerpoint/2010/main" xmlns="" val="248265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rPr lang="sl-SI" dirty="0" smtClean="0"/>
              <a:t>"Generacija Z je prva resnična globalna generacija z neomejenimi interesi in možnostmi učenja. Zrasli</a:t>
            </a:r>
            <a:r>
              <a:rPr lang="sl-SI" baseline="0" dirty="0" smtClean="0"/>
              <a:t> </a:t>
            </a:r>
            <a:r>
              <a:rPr lang="sl-SI" dirty="0" smtClean="0"/>
              <a:t>so v visokotehnološko, </a:t>
            </a:r>
            <a:r>
              <a:rPr lang="sl-SI" dirty="0" err="1" smtClean="0"/>
              <a:t>hiper</a:t>
            </a:r>
            <a:r>
              <a:rPr lang="sl-SI" dirty="0" smtClean="0"/>
              <a:t>-povezano in nestrpno kulturo. “Ryan </a:t>
            </a:r>
            <a:r>
              <a:rPr lang="sl-SI" dirty="0" err="1" smtClean="0"/>
              <a:t>Jenkins</a:t>
            </a:r>
            <a:r>
              <a:rPr lang="sl-SI" baseline="0" dirty="0" smtClean="0"/>
              <a:t> </a:t>
            </a:r>
            <a:r>
              <a:rPr u="sng" smtClean="0">
                <a:solidFill>
                  <a:srgbClr val="0000FF"/>
                </a:solidFill>
                <a:uFill>
                  <a:solidFill>
                    <a:srgbClr val="0000FF"/>
                  </a:solidFill>
                </a:uFill>
                <a:hlinkClick r:id="rId3"/>
              </a:rPr>
              <a:t>http</a:t>
            </a:r>
            <a:r>
              <a:rPr u="sng" dirty="0" smtClean="0">
                <a:solidFill>
                  <a:srgbClr val="0000FF"/>
                </a:solidFill>
                <a:uFill>
                  <a:solidFill>
                    <a:srgbClr val="0000FF"/>
                  </a:solidFill>
                </a:uFill>
                <a:hlinkClick r:id="rId3"/>
              </a:rPr>
              <a:t>://www.ryan-jenkins.com/about</a:t>
            </a:r>
            <a:r>
              <a:rPr u="sng" smtClean="0">
                <a:solidFill>
                  <a:srgbClr val="0000FF"/>
                </a:solidFill>
                <a:uFill>
                  <a:solidFill>
                    <a:srgbClr val="0000FF"/>
                  </a:solidFill>
                </a:uFill>
                <a:hlinkClick r:id="rId3"/>
              </a:rPr>
              <a:t>/</a:t>
            </a:r>
            <a:r>
              <a:rPr smtClean="0"/>
              <a:t> </a:t>
            </a:r>
            <a:r>
              <a:rPr lang="sl-SI" dirty="0" smtClean="0"/>
              <a:t>"</a:t>
            </a:r>
            <a:endParaRPr dirty="0" smtClean="0"/>
          </a:p>
          <a:p>
            <a:endParaRPr dirty="0" smtClean="0"/>
          </a:p>
          <a:p>
            <a:r>
              <a:rPr lang="sl-SI" dirty="0" smtClean="0"/>
              <a:t>Čeprav še ne vemo veliko o Gen Z, vemo veliko o okolju, v katerem odraščajo. To zelo raznoliko okolje razrede učencev naslednje generacije pripeljalo do najbolj raznolike doslej. ... Otroci Gen Z bodo odraščali z zelo sofisticiranim medijskim in računalniškim okoljem ter bodo bolj internetno osveščeni in strokovni kot njihovi predhodniki Gen Y</a:t>
            </a:r>
            <a:r>
              <a:rPr smtClean="0"/>
              <a:t>. </a:t>
            </a:r>
            <a:r>
              <a:rPr u="sng" dirty="0" smtClean="0">
                <a:solidFill>
                  <a:srgbClr val="0000FF"/>
                </a:solidFill>
                <a:uFill>
                  <a:solidFill>
                    <a:srgbClr val="0000FF"/>
                  </a:solidFill>
                </a:uFill>
                <a:hlinkClick r:id="rId4"/>
              </a:rPr>
              <a:t>http://socialmarketing.org/archives/generations-xy-z-and-the-others/</a:t>
            </a:r>
            <a:r>
              <a:rPr dirty="0" smtClean="0"/>
              <a:t> </a:t>
            </a:r>
            <a:endParaRPr dirty="0"/>
          </a:p>
        </p:txBody>
      </p:sp>
    </p:spTree>
    <p:extLst>
      <p:ext uri="{BB962C8B-B14F-4D97-AF65-F5344CB8AC3E}">
        <p14:creationId xmlns:p14="http://schemas.microsoft.com/office/powerpoint/2010/main" xmlns="" val="2692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rPr lang="sl-SI" dirty="0" smtClean="0"/>
              <a:t>ANAHAIM, </a:t>
            </a:r>
            <a:r>
              <a:rPr lang="sl-SI" dirty="0" err="1" smtClean="0"/>
              <a:t>Calif</a:t>
            </a:r>
            <a:r>
              <a:rPr lang="sl-SI" dirty="0" smtClean="0"/>
              <a:t>. - (BUSINESS WIRE) - Danes je </a:t>
            </a:r>
            <a:r>
              <a:rPr lang="sl-SI" dirty="0" err="1" smtClean="0"/>
              <a:t>Adobe</a:t>
            </a:r>
            <a:r>
              <a:rPr lang="sl-SI" dirty="0" smtClean="0"/>
              <a:t> (NASDAQ: ADBE) izdal študijo na EDUCAUSE 2016, ki omogoča vpogled v perspektive študentov in učiteljev v ZDA o učenju, ustvarjalnosti in prihodnji zaposlitvi. Osrednja tema, ki se je pojavila v raziskavi, poudarja vse večji pomen ustvarjalnosti in tehnologije pri oblikovanju prihodnjih poklicnih poti in reševanju številnih problemov, s katerimi se danes sooča svet. Dejansko je osupljivih 85 odstotkov učencev in 91 odstotkov učiteljev videlo, da je ustvarjalnost bistvena za prihodnjo kariero študentov, 93 odstotkov študentov in 73 odstotkov učiteljev pa meni, da je IKT ključnega pomena za njihovo karierno pripravljenost. Študenti Gen Z so se strinjali, da so razredi, ki se osredotočajo na računalnike in tehnologijo, med njimi priljubljeni in jih najbolje pripravijo na njihove prihodnosti.</a:t>
            </a:r>
            <a:r>
              <a:rPr smtClean="0"/>
              <a:t>(</a:t>
            </a:r>
            <a:r>
              <a:rPr u="sng" dirty="0">
                <a:solidFill>
                  <a:srgbClr val="0000FF"/>
                </a:solidFill>
                <a:uFill>
                  <a:solidFill>
                    <a:srgbClr val="0000FF"/>
                  </a:solidFill>
                </a:uFill>
                <a:hlinkClick r:id="rId3"/>
              </a:rPr>
              <a:t>http://news.adobe.com/press-release/creative-cloud/new-adobe-study-shows-gen-z-students-and-teachers-see-creativity-key</a:t>
            </a:r>
            <a:r>
              <a:rPr dirty="0"/>
              <a:t> )</a:t>
            </a:r>
          </a:p>
        </p:txBody>
      </p:sp>
    </p:spTree>
    <p:extLst>
      <p:ext uri="{BB962C8B-B14F-4D97-AF65-F5344CB8AC3E}">
        <p14:creationId xmlns:p14="http://schemas.microsoft.com/office/powerpoint/2010/main" xmlns="" val="4091871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892120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sl-SI" sz="1200" b="0" i="0" noProof="0" dirty="0" smtClean="0">
                <a:effectLst/>
                <a:latin typeface="+mj-lt"/>
                <a:ea typeface="+mj-ea"/>
                <a:cs typeface="+mj-cs"/>
                <a:sym typeface="Calibri"/>
              </a:rPr>
              <a:t>Razvoj omrežij in interneta ter številna nova orodja - IKT orodja - so začeli novo obdobje v poučevanju in učenju. Jasno je, da je treba opredeliti nove učne koncepte, vse, kar vemo o pedagogiki, metodologiji, šolah, učencih in učiteljih, je treba ponovno preučiti in po potrebi obnoviti.</a:t>
            </a:r>
          </a:p>
          <a:p>
            <a:r>
              <a:rPr lang="sl-SI" sz="1200" b="0" i="0" noProof="0" dirty="0" smtClean="0">
                <a:effectLst/>
                <a:latin typeface="+mj-lt"/>
                <a:ea typeface="+mj-ea"/>
                <a:cs typeface="+mj-cs"/>
                <a:sym typeface="Calibri"/>
              </a:rPr>
              <a:t> Seveda ni mogoče digitalizirati teh stoletij starih, zelo uglednih sistemov učenja preko noči. Tudi če si želimo? Internet nas je naučil, da ne smemo oblikovati modelov ukaznega gospodarstva, še</a:t>
            </a:r>
            <a:r>
              <a:rPr lang="sl-SI" sz="1200" b="0" i="0" baseline="0" noProof="0" dirty="0" smtClean="0">
                <a:effectLst/>
                <a:latin typeface="+mj-lt"/>
                <a:ea typeface="+mj-ea"/>
                <a:cs typeface="+mj-cs"/>
                <a:sym typeface="Calibri"/>
              </a:rPr>
              <a:t> posebno</a:t>
            </a:r>
            <a:r>
              <a:rPr lang="sl-SI" sz="1200" b="0" i="0" noProof="0" dirty="0" smtClean="0">
                <a:effectLst/>
                <a:latin typeface="+mj-lt"/>
                <a:ea typeface="+mj-ea"/>
                <a:cs typeface="+mj-cs"/>
                <a:sym typeface="Calibri"/>
              </a:rPr>
              <a:t> družbenih dejavnosti, kot so poučevanje in učenje.</a:t>
            </a:r>
          </a:p>
          <a:p>
            <a:r>
              <a:rPr lang="sl-SI" sz="1200" b="0" i="0" noProof="0" dirty="0" smtClean="0">
                <a:effectLst/>
                <a:latin typeface="+mj-lt"/>
                <a:ea typeface="+mj-ea"/>
                <a:cs typeface="+mj-cs"/>
                <a:sym typeface="Calibri"/>
              </a:rPr>
              <a:t>Ampak ali si lahko privoščimo, da prezremo možnosti, ki jih ponuja informacijska doba? Ali je možno, da lahko učitelji ohranijo nadzor v digitalnem svetu brez znanja in virov, ki jih ponuja IKT?</a:t>
            </a:r>
          </a:p>
          <a:p>
            <a:endParaRPr lang="sl-SI" noProof="0" dirty="0"/>
          </a:p>
        </p:txBody>
      </p:sp>
    </p:spTree>
    <p:extLst>
      <p:ext uri="{BB962C8B-B14F-4D97-AF65-F5344CB8AC3E}">
        <p14:creationId xmlns:p14="http://schemas.microsoft.com/office/powerpoint/2010/main" xmlns="" val="134027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defTabSz="315468">
              <a:defRPr b="1"/>
            </a:pPr>
            <a:r>
              <a:rPr lang="sl-SI" b="0" dirty="0" smtClean="0"/>
              <a:t>Vsebina učenja: celoviti tečaji, učno gradivo, vsebinski moduli, učni predmeti, zbirke in revije.</a:t>
            </a:r>
          </a:p>
          <a:p>
            <a:pPr defTabSz="315468">
              <a:defRPr b="1"/>
            </a:pPr>
            <a:r>
              <a:rPr lang="sl-SI" b="0" dirty="0" smtClean="0"/>
              <a:t>Aplikacije: programska oprema za podporo razvoju, uporabi, ponovni uporabi in dostavi učne vsebine, vključno z iskanjem in organizacijo vsebin in sistemov za upravljanje učenja, orodij za razvoj vsebin in spletnih učnih skupnosti</a:t>
            </a:r>
          </a:p>
          <a:p>
            <a:pPr defTabSz="315468">
              <a:defRPr b="1"/>
            </a:pPr>
            <a:r>
              <a:rPr lang="sl-SI" b="0" dirty="0" smtClean="0"/>
              <a:t>Izvedbeni viri: licence za intelektualno lastnino za spodbujanje odprtega objavljanja gradiv, oblikovanje načel najboljše prakse in lokalizacija vsebin.</a:t>
            </a:r>
            <a:endParaRPr sz="2400" b="0" dirty="0"/>
          </a:p>
        </p:txBody>
      </p:sp>
    </p:spTree>
    <p:extLst>
      <p:ext uri="{BB962C8B-B14F-4D97-AF65-F5344CB8AC3E}">
        <p14:creationId xmlns:p14="http://schemas.microsoft.com/office/powerpoint/2010/main" xmlns="" val="4273346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474358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rPr lang="sl-SI" noProof="0" dirty="0" smtClean="0"/>
              <a:t>“Do odprete" ali "zaprete"? Da olajšamo in spodbudimo dostop do virov – do zmelje, vode, medicine, informacij, idej, ... - ali pa ga omejimo na zaščito zakonitih interesov, lastninskih pravic, patentov, pravice do zasebnosti, lastništva ideje? To je stara zgodba, ki pridobiva nove in drugačne vidike v digitalnem in globaliziranem svetu. V nasprotju s tem razmislimo o možnostih, da lahko vsakdo, ki ima računalnik in dostop do interneta, gigabajtom glasbe, besedil, filmov in programov zagotovi vsakomur brez geografskih, časovnih in gospodarskih omejitev, razen stroškov povezave. Da ne omenjamo možnosti, da lahko vsi objavijo lastne ideje, svoje fotografije, lastne filme in jih dajo na voljo vsem. (</a:t>
            </a:r>
            <a:r>
              <a:rPr lang="sl-SI" noProof="0" dirty="0" err="1" smtClean="0"/>
              <a:t>Pierfranco</a:t>
            </a:r>
            <a:r>
              <a:rPr lang="sl-SI" noProof="0" dirty="0" smtClean="0"/>
              <a:t> </a:t>
            </a:r>
            <a:r>
              <a:rPr lang="sl-SI" noProof="0" dirty="0" err="1" smtClean="0"/>
              <a:t>Ravotto</a:t>
            </a:r>
            <a:r>
              <a:rPr lang="sl-SI" noProof="0" dirty="0" smtClean="0"/>
              <a:t>).</a:t>
            </a:r>
            <a:endParaRPr lang="sl-SI" noProof="0" dirty="0"/>
          </a:p>
        </p:txBody>
      </p:sp>
    </p:spTree>
    <p:extLst>
      <p:ext uri="{BB962C8B-B14F-4D97-AF65-F5344CB8AC3E}">
        <p14:creationId xmlns:p14="http://schemas.microsoft.com/office/powerpoint/2010/main" xmlns="" val="300139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xmlns="" val="846564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rPr lang="sl-SI" dirty="0" smtClean="0"/>
              <a:t>Končni uporabnik mora imeti možnost, da ne le uporablja ali prebere vir, temveč ga tudi prilagodi, gradi in s tem ponovno uporabi, vendar je prvotni ustvarjalec avtor del. (OECD / CERI)</a:t>
            </a:r>
            <a:endParaRPr/>
          </a:p>
        </p:txBody>
      </p:sp>
    </p:spTree>
    <p:extLst>
      <p:ext uri="{BB962C8B-B14F-4D97-AF65-F5344CB8AC3E}">
        <p14:creationId xmlns:p14="http://schemas.microsoft.com/office/powerpoint/2010/main" xmlns="" val="2244558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rPr lang="sl-SI" dirty="0" smtClean="0"/>
              <a:t>Veliko nadaljnjih virov je moč najti na seznamu zbirke </a:t>
            </a:r>
            <a:r>
              <a:rPr lang="sl-SI" dirty="0" err="1" smtClean="0"/>
              <a:t>Exmplatory</a:t>
            </a:r>
            <a:r>
              <a:rPr lang="sl-SI" dirty="0" smtClean="0"/>
              <a:t> </a:t>
            </a:r>
            <a:r>
              <a:rPr lang="sl-SI" dirty="0" err="1" smtClean="0"/>
              <a:t>Collection</a:t>
            </a:r>
            <a:r>
              <a:rPr lang="sl-SI" dirty="0" smtClean="0"/>
              <a:t> </a:t>
            </a:r>
            <a:r>
              <a:rPr lang="sl-SI" dirty="0" err="1" smtClean="0"/>
              <a:t>of</a:t>
            </a:r>
            <a:r>
              <a:rPr lang="sl-SI" dirty="0" smtClean="0"/>
              <a:t> Open </a:t>
            </a:r>
            <a:r>
              <a:rPr lang="sl-SI" dirty="0" err="1" smtClean="0"/>
              <a:t>eLearning</a:t>
            </a:r>
            <a:r>
              <a:rPr lang="sl-SI" dirty="0" smtClean="0"/>
              <a:t> </a:t>
            </a:r>
            <a:r>
              <a:rPr lang="sl-SI" dirty="0" err="1" smtClean="0"/>
              <a:t>Content</a:t>
            </a:r>
            <a:r>
              <a:rPr lang="sl-SI" dirty="0" smtClean="0"/>
              <a:t> </a:t>
            </a:r>
            <a:r>
              <a:rPr lang="sl-SI" dirty="0" err="1" smtClean="0"/>
              <a:t>Repositories</a:t>
            </a:r>
            <a:r>
              <a:rPr lang="sl-SI" dirty="0" smtClean="0"/>
              <a:t> v </a:t>
            </a:r>
            <a:r>
              <a:rPr lang="sl-SI" dirty="0" err="1" smtClean="0"/>
              <a:t>WikiEducator</a:t>
            </a:r>
            <a:r>
              <a:rPr lang="sl-SI" dirty="0" smtClean="0"/>
              <a:t> (ki je dober vir gradiv, ki jih lahko uporabite za izdelavo lastnih digitalnih učnih gradiv)</a:t>
            </a:r>
            <a:r>
              <a:rPr smtClean="0"/>
              <a:t>: </a:t>
            </a:r>
            <a:r>
              <a:rPr dirty="0"/>
              <a:t>http://wikieducator.org/Exemplary_Collection_of_Open_eLearning_Content_Repositories</a:t>
            </a:r>
          </a:p>
        </p:txBody>
      </p:sp>
    </p:spTree>
    <p:extLst>
      <p:ext uri="{BB962C8B-B14F-4D97-AF65-F5344CB8AC3E}">
        <p14:creationId xmlns:p14="http://schemas.microsoft.com/office/powerpoint/2010/main" xmlns="" val="290451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sl-SI" sz="1200" noProof="0" dirty="0" smtClean="0">
                <a:effectLst/>
                <a:latin typeface="+mj-lt"/>
                <a:ea typeface="+mj-ea"/>
                <a:cs typeface="+mj-cs"/>
                <a:sym typeface="Calibri"/>
              </a:rPr>
              <a:t>To se nanaša na </a:t>
            </a:r>
            <a:r>
              <a:rPr lang="sl-SI" sz="1200" b="1" noProof="0" dirty="0" smtClean="0">
                <a:effectLst/>
                <a:latin typeface="+mj-lt"/>
                <a:ea typeface="+mj-ea"/>
                <a:cs typeface="+mj-cs"/>
                <a:sym typeface="Calibri"/>
              </a:rPr>
              <a:t>metode</a:t>
            </a:r>
            <a:r>
              <a:rPr lang="sl-SI" sz="1200" noProof="0" dirty="0" smtClean="0">
                <a:effectLst/>
                <a:latin typeface="+mj-lt"/>
                <a:ea typeface="+mj-ea"/>
                <a:cs typeface="+mj-cs"/>
                <a:sym typeface="Calibri"/>
              </a:rPr>
              <a:t>, kot so:</a:t>
            </a:r>
          </a:p>
          <a:p>
            <a:r>
              <a:rPr lang="sl-SI" sz="1200" noProof="0" dirty="0" smtClean="0">
                <a:effectLst/>
                <a:latin typeface="+mj-lt"/>
                <a:ea typeface="+mj-ea"/>
                <a:cs typeface="+mj-cs"/>
                <a:sym typeface="Calibri"/>
              </a:rPr>
              <a:t>- Učenje, </a:t>
            </a:r>
            <a:r>
              <a:rPr lang="sl-SI" sz="1200" noProof="0" dirty="0" err="1" smtClean="0">
                <a:effectLst/>
                <a:latin typeface="+mj-lt"/>
                <a:ea typeface="+mj-ea"/>
                <a:cs typeface="+mj-cs"/>
                <a:sym typeface="Calibri"/>
              </a:rPr>
              <a:t>participativno</a:t>
            </a:r>
            <a:r>
              <a:rPr lang="sl-SI" sz="1200" noProof="0" dirty="0" smtClean="0">
                <a:effectLst/>
                <a:latin typeface="+mj-lt"/>
                <a:ea typeface="+mj-ea"/>
                <a:cs typeface="+mj-cs"/>
                <a:sym typeface="Calibri"/>
              </a:rPr>
              <a:t> poučevanje</a:t>
            </a:r>
          </a:p>
          <a:p>
            <a:r>
              <a:rPr lang="sl-SI" sz="1200" noProof="0" dirty="0" smtClean="0">
                <a:effectLst/>
                <a:latin typeface="+mj-lt"/>
                <a:ea typeface="+mj-ea"/>
                <a:cs typeface="+mj-cs"/>
                <a:sym typeface="Calibri"/>
              </a:rPr>
              <a:t>- Metode kreativne in motivacijske predstavitve</a:t>
            </a:r>
          </a:p>
          <a:p>
            <a:r>
              <a:rPr lang="sl-SI" sz="1200" noProof="0" dirty="0" smtClean="0">
                <a:effectLst/>
                <a:latin typeface="+mj-lt"/>
                <a:ea typeface="+mj-ea"/>
                <a:cs typeface="+mj-cs"/>
                <a:sym typeface="Calibri"/>
              </a:rPr>
              <a:t>- Spletno sodelovanje</a:t>
            </a:r>
          </a:p>
          <a:p>
            <a:r>
              <a:rPr lang="sl-SI" sz="1200" noProof="0" dirty="0" smtClean="0">
                <a:effectLst/>
                <a:latin typeface="+mj-lt"/>
                <a:ea typeface="+mj-ea"/>
                <a:cs typeface="+mj-cs"/>
                <a:sym typeface="Calibri"/>
              </a:rPr>
              <a:t>- Spletni eksperimenti, vodeni učni izleti s študenti</a:t>
            </a:r>
          </a:p>
          <a:p>
            <a:r>
              <a:rPr lang="sl-SI" sz="1200" noProof="0" dirty="0" smtClean="0">
                <a:effectLst/>
                <a:latin typeface="+mj-lt"/>
                <a:ea typeface="+mj-ea"/>
                <a:cs typeface="+mj-cs"/>
                <a:sym typeface="Calibri"/>
              </a:rPr>
              <a:t>- Izbiranje in / ali oblikovanje merilnih orodij (vprašalnikov) z uporabo orodij IKT</a:t>
            </a:r>
          </a:p>
          <a:p>
            <a:r>
              <a:rPr lang="sl-SI" sz="1200" noProof="0" dirty="0" smtClean="0">
                <a:effectLst/>
                <a:latin typeface="+mj-lt"/>
                <a:ea typeface="+mj-ea"/>
                <a:cs typeface="+mj-cs"/>
                <a:sym typeface="Calibri"/>
              </a:rPr>
              <a:t>- Zbiranje in analiza podatkov z uporabo orodij IKT.</a:t>
            </a:r>
            <a:endParaRPr lang="sl-SI" noProof="0" dirty="0"/>
          </a:p>
        </p:txBody>
      </p:sp>
    </p:spTree>
    <p:extLst>
      <p:ext uri="{BB962C8B-B14F-4D97-AF65-F5344CB8AC3E}">
        <p14:creationId xmlns:p14="http://schemas.microsoft.com/office/powerpoint/2010/main" xmlns="" val="2228344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sl-SI" sz="1200" b="0" i="0" noProof="0" dirty="0" smtClean="0">
                <a:effectLst/>
                <a:latin typeface="+mj-lt"/>
                <a:ea typeface="+mj-ea"/>
                <a:cs typeface="+mj-cs"/>
                <a:sym typeface="Calibri"/>
              </a:rPr>
              <a:t>"Izobrazba se dramatično spreminja, od šole do univerze in še naprej: izobraževanje na odprtem področju tehnologije bo kmalu" moralo zagotoviti, da so mladi posebej opremljeni z digitalnimi veščinami, ki jih potrebujejo za svojo prihodnost. Ni dovolj, da bi razumeli, kako uporabljati aplikacijo ali program, potrebujemo mlade, ki lahko ustvarijo svoje programe. Metode, da bi bili naši ljudje bolj zaposljivi, ustvarjalni, inovativni in podjetniški "(</a:t>
            </a:r>
            <a:r>
              <a:rPr lang="sl-SI" sz="1200" b="0" i="0" noProof="0" dirty="0" err="1" smtClean="0">
                <a:effectLst/>
                <a:latin typeface="+mj-lt"/>
                <a:ea typeface="+mj-ea"/>
                <a:cs typeface="+mj-cs"/>
                <a:sym typeface="Calibri"/>
              </a:rPr>
              <a:t>Androulla</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Vassiliou</a:t>
            </a:r>
            <a:r>
              <a:rPr lang="sl-SI" sz="1200" b="0" i="0" noProof="0" dirty="0" smtClean="0">
                <a:effectLst/>
                <a:latin typeface="+mj-lt"/>
                <a:ea typeface="+mj-ea"/>
                <a:cs typeface="+mj-cs"/>
                <a:sym typeface="Calibri"/>
              </a:rPr>
              <a:t>, komisarka za izobraževanje, kulturo, večjezičnost in mladino, 2013)</a:t>
            </a:r>
            <a:endParaRPr lang="sl-SI" sz="1200" b="0" i="0" baseline="0" noProof="0" dirty="0" smtClean="0">
              <a:effectLst/>
              <a:latin typeface="+mj-lt"/>
              <a:ea typeface="+mj-ea"/>
              <a:cs typeface="+mj-cs"/>
              <a:sym typeface="Calibri"/>
            </a:endParaRPr>
          </a:p>
          <a:p>
            <a:r>
              <a:rPr lang="sl-SI" sz="1200" b="0" i="0" baseline="0" noProof="0" dirty="0" smtClean="0">
                <a:effectLst/>
                <a:latin typeface="+mj-lt"/>
                <a:ea typeface="+mj-ea"/>
                <a:cs typeface="+mj-cs"/>
                <a:sym typeface="Calibri"/>
              </a:rPr>
              <a:t>Vir: http://europa.eu/rapid/press-release_IP-13-859_en.htm </a:t>
            </a:r>
            <a:endParaRPr lang="sl-SI" noProof="0" dirty="0"/>
          </a:p>
        </p:txBody>
      </p:sp>
    </p:spTree>
    <p:extLst>
      <p:ext uri="{BB962C8B-B14F-4D97-AF65-F5344CB8AC3E}">
        <p14:creationId xmlns:p14="http://schemas.microsoft.com/office/powerpoint/2010/main" xmlns="" val="1460863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sl-SI" sz="1200" b="0" i="0" noProof="0" dirty="0" err="1" smtClean="0">
                <a:effectLst/>
                <a:latin typeface="+mj-lt"/>
                <a:ea typeface="+mj-ea"/>
                <a:cs typeface="+mj-cs"/>
                <a:sym typeface="Calibri"/>
              </a:rPr>
              <a:t>Creative</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Commons</a:t>
            </a:r>
            <a:r>
              <a:rPr lang="sl-SI" sz="1200" b="0" i="0" noProof="0" dirty="0" smtClean="0">
                <a:effectLst/>
                <a:latin typeface="+mj-lt"/>
                <a:ea typeface="+mj-ea"/>
                <a:cs typeface="+mj-cs"/>
                <a:sym typeface="Calibri"/>
              </a:rPr>
              <a:t> (CC) je neprofitna organizacija, ki je bila ustanovljena leta 2001 in je namenjena opredelitvi spektra možnosti med polnimi avtorskimi pravicami - vsemi pravicami, ki so pridržane - in ne v javni domeni - niso bile pridržane nobene pravice. Licence CC pomagajo ohranjati avtorske pravice, medtem ko vabijo dopuščajo uporabo dela avtorja - avtorsko pravico »nekatere pravice pridržane«.</a:t>
            </a:r>
            <a:r>
              <a:rPr lang="sl-SI" sz="1200" b="0" i="0" baseline="0" noProof="0" dirty="0" smtClean="0">
                <a:effectLst/>
                <a:latin typeface="+mj-lt"/>
                <a:ea typeface="+mj-ea"/>
                <a:cs typeface="+mj-cs"/>
                <a:sym typeface="Calibri"/>
              </a:rPr>
              <a:t> </a:t>
            </a:r>
            <a:r>
              <a:rPr lang="en-US" sz="1200" b="0" i="0" baseline="0" dirty="0" smtClean="0">
                <a:effectLst/>
                <a:latin typeface="+mj-lt"/>
                <a:ea typeface="+mj-ea"/>
                <a:cs typeface="+mj-cs"/>
                <a:sym typeface="Calibri"/>
              </a:rPr>
              <a:t>(https://creativecommons.org/ )</a:t>
            </a:r>
            <a:endParaRPr lang="hu-HU" dirty="0"/>
          </a:p>
        </p:txBody>
      </p:sp>
    </p:spTree>
    <p:extLst>
      <p:ext uri="{BB962C8B-B14F-4D97-AF65-F5344CB8AC3E}">
        <p14:creationId xmlns:p14="http://schemas.microsoft.com/office/powerpoint/2010/main" xmlns="" val="3137466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sl-SI" sz="1200" b="0" i="0" noProof="0" dirty="0" smtClean="0">
                <a:effectLst/>
                <a:latin typeface="+mj-lt"/>
                <a:ea typeface="+mj-ea"/>
                <a:cs typeface="+mj-cs"/>
                <a:sym typeface="Calibri"/>
              </a:rPr>
              <a:t>Platforma </a:t>
            </a:r>
            <a:r>
              <a:rPr lang="sl-SI" sz="1200" b="0" i="0" noProof="0" dirty="0" err="1" smtClean="0">
                <a:effectLst/>
                <a:latin typeface="+mj-lt"/>
                <a:ea typeface="+mj-ea"/>
                <a:cs typeface="+mj-cs"/>
                <a:sym typeface="Calibri"/>
              </a:rPr>
              <a:t>Creative</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Commons</a:t>
            </a:r>
            <a:r>
              <a:rPr lang="sl-SI" sz="1200" b="0" i="0" noProof="0" dirty="0" smtClean="0">
                <a:effectLst/>
                <a:latin typeface="+mj-lt"/>
                <a:ea typeface="+mj-ea"/>
                <a:cs typeface="+mj-cs"/>
                <a:sym typeface="Calibri"/>
              </a:rPr>
              <a:t> (https://creativecommons.org/) omogoča enostavno uporabo orodja (ki je na voljo v vseh evropskih jezikih), ki omogoča skupno rabo vsebin pod eno od standardnih CC licenc. S klikom na »Deli svoje delo« (</a:t>
            </a:r>
            <a:r>
              <a:rPr lang="sl-SI" sz="1200" b="0" i="0" noProof="0" dirty="0" err="1" smtClean="0">
                <a:effectLst/>
                <a:latin typeface="+mj-lt"/>
                <a:ea typeface="+mj-ea"/>
                <a:cs typeface="+mj-cs"/>
                <a:sym typeface="Calibri"/>
              </a:rPr>
              <a:t>Share</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your</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work</a:t>
            </a:r>
            <a:r>
              <a:rPr lang="sl-SI" sz="1200" b="0" i="0" noProof="0" dirty="0" smtClean="0">
                <a:effectLst/>
                <a:latin typeface="+mj-lt"/>
                <a:ea typeface="+mj-ea"/>
                <a:cs typeface="+mj-cs"/>
                <a:sym typeface="Calibri"/>
              </a:rPr>
              <a:t>”) lahko določimo nadaljnjo uporabo našega ustvarjalnega dela, tako da odgovorimo na vprašanja, kot so: »Dovoli komercialno uporabo vašega dela?«. Na koncu procesa lahko prenesemo digitalno sliko izbrane licence ali pa kopijo kode, kar je mogoče vnesti v katero koli spletno objavo.</a:t>
            </a:r>
            <a:endParaRPr lang="sl-SI" sz="1200" b="0" i="0" baseline="0" noProof="0" dirty="0" smtClean="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endParaRPr lang="sl-SI" sz="1200" b="0" i="0" baseline="0" noProof="0" dirty="0" smtClean="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endParaRPr lang="en-US" sz="1200" b="0" i="0" baseline="0" dirty="0" smtClean="0">
              <a:effectLst/>
              <a:latin typeface="+mj-lt"/>
              <a:ea typeface="+mj-ea"/>
              <a:cs typeface="+mj-cs"/>
              <a:sym typeface="Calibri"/>
            </a:endParaRPr>
          </a:p>
          <a:p>
            <a:pPr marL="0" marR="0" indent="0" defTabSz="914400" eaLnBrk="1" fontAlgn="auto" latinLnBrk="0" hangingPunct="1">
              <a:lnSpc>
                <a:spcPct val="100000"/>
              </a:lnSpc>
              <a:spcBef>
                <a:spcPts val="0"/>
              </a:spcBef>
              <a:spcAft>
                <a:spcPts val="0"/>
              </a:spcAft>
              <a:buClrTx/>
              <a:buSzTx/>
              <a:buFontTx/>
              <a:buNone/>
              <a:tabLst/>
              <a:defRPr/>
            </a:pPr>
            <a:endParaRPr lang="en-US" sz="1200" b="0" i="0" dirty="0" smtClean="0">
              <a:effectLst/>
              <a:latin typeface="+mj-lt"/>
              <a:ea typeface="+mj-ea"/>
              <a:cs typeface="+mj-cs"/>
              <a:sym typeface="Calibri"/>
            </a:endParaRPr>
          </a:p>
        </p:txBody>
      </p:sp>
    </p:spTree>
    <p:extLst>
      <p:ext uri="{BB962C8B-B14F-4D97-AF65-F5344CB8AC3E}">
        <p14:creationId xmlns:p14="http://schemas.microsoft.com/office/powerpoint/2010/main" xmlns="" val="2537460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sl-SI" sz="1200" b="0" i="0" noProof="0" dirty="0" err="1" smtClean="0">
                <a:effectLst/>
                <a:latin typeface="+mj-lt"/>
                <a:ea typeface="+mj-ea"/>
                <a:cs typeface="+mj-cs"/>
                <a:sym typeface="Calibri"/>
              </a:rPr>
              <a:t>Wikimedia</a:t>
            </a:r>
            <a:r>
              <a:rPr lang="sl-SI" sz="1200" b="0" i="0" noProof="0" dirty="0" smtClean="0">
                <a:effectLst/>
                <a:latin typeface="+mj-lt"/>
                <a:ea typeface="+mj-ea"/>
                <a:cs typeface="+mj-cs"/>
                <a:sym typeface="Calibri"/>
              </a:rPr>
              <a:t> je temelj, namenjen zagotavljanju odprtih izobraževalnih virov, "brezplačnih izobraževalnih vsebin". Vodijo več projektov, med njimi so </a:t>
            </a:r>
            <a:r>
              <a:rPr lang="sl-SI" sz="1200" b="0" i="0" noProof="0" dirty="0" err="1" smtClean="0">
                <a:effectLst/>
                <a:latin typeface="+mj-lt"/>
                <a:ea typeface="+mj-ea"/>
                <a:cs typeface="+mj-cs"/>
                <a:sym typeface="Calibri"/>
              </a:rPr>
              <a:t>Wikimedia</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Commons</a:t>
            </a:r>
            <a:r>
              <a:rPr lang="sl-SI" sz="1200" b="0" i="0" noProof="0" dirty="0" smtClean="0">
                <a:effectLst/>
                <a:latin typeface="+mj-lt"/>
                <a:ea typeface="+mj-ea"/>
                <a:cs typeface="+mj-cs"/>
                <a:sym typeface="Calibri"/>
              </a:rPr>
              <a:t> skladišče medijskih datotek, ki vsem omogočajo dostop do javnih domen in prosto licenciranih izobraževalnih medijskih vsebin (slik, zvoka in video posnetkov). (https://commons.wikimedia.org/). Fotografije, videoposnetke in druge vrste medijev so objavljene z eno od licenc </a:t>
            </a:r>
            <a:r>
              <a:rPr lang="sl-SI" sz="1200" b="0" i="0" noProof="0" dirty="0" err="1" smtClean="0">
                <a:effectLst/>
                <a:latin typeface="+mj-lt"/>
                <a:ea typeface="+mj-ea"/>
                <a:cs typeface="+mj-cs"/>
                <a:sym typeface="Calibri"/>
              </a:rPr>
              <a:t>Creative</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Common</a:t>
            </a:r>
            <a:r>
              <a:rPr lang="sl-SI" sz="1200" b="0" i="0" noProof="0" dirty="0" smtClean="0">
                <a:effectLst/>
                <a:latin typeface="+mj-lt"/>
                <a:ea typeface="+mj-ea"/>
                <a:cs typeface="+mj-cs"/>
                <a:sym typeface="Calibri"/>
              </a:rPr>
              <a:t>.</a:t>
            </a:r>
            <a:endParaRPr lang="sl-SI" noProof="0" dirty="0"/>
          </a:p>
        </p:txBody>
      </p:sp>
    </p:spTree>
    <p:extLst>
      <p:ext uri="{BB962C8B-B14F-4D97-AF65-F5344CB8AC3E}">
        <p14:creationId xmlns:p14="http://schemas.microsoft.com/office/powerpoint/2010/main" xmlns="" val="327839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sl-SI" noProof="0" dirty="0" smtClean="0"/>
              <a:t>Tukaj je dovoljenje z natančno razlago, kaj je lastnik izbral, ko je naložil fotografijo. Prenesete jo lahko, ponovno uporabite in prilagajate to sliko, vendar ko jo ponovno objavite po prilagoditvi, jo morate razširiti z isto licenco, kot jo je objavil lastnik.</a:t>
            </a:r>
            <a:endParaRPr lang="sl-SI" noProof="0" dirty="0"/>
          </a:p>
        </p:txBody>
      </p:sp>
    </p:spTree>
    <p:extLst>
      <p:ext uri="{BB962C8B-B14F-4D97-AF65-F5344CB8AC3E}">
        <p14:creationId xmlns:p14="http://schemas.microsoft.com/office/powerpoint/2010/main" xmlns="" val="388603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sl-SI" sz="1200" noProof="0" dirty="0" smtClean="0"/>
              <a:t>Metapodatki so številke, ki opisujejo učno gradivo; nudijo informacije o avtorju, vsebini, cilju in pogojih uporabe učnega gradiva. Potrebno je opisati in razvrstiti vsak del digitalnih učnih gradiv, da lahko uporabnikom, ki jih zanimajo te posebne vsebine, iščejo. Dejansko metapodatki predstavljajo osebno izkaznico za učno gradivo, kot je razvidno iz primera iz tabele.</a:t>
            </a:r>
            <a:endParaRPr lang="sl-SI" noProof="0" dirty="0"/>
          </a:p>
        </p:txBody>
      </p:sp>
    </p:spTree>
    <p:extLst>
      <p:ext uri="{BB962C8B-B14F-4D97-AF65-F5344CB8AC3E}">
        <p14:creationId xmlns:p14="http://schemas.microsoft.com/office/powerpoint/2010/main" xmlns="" val="1172675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381000" y="685800"/>
            <a:ext cx="6096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rPr lang="sl-SI" noProof="0" dirty="0" smtClean="0"/>
              <a:t>Na sliki si lahko ogledate še en primer uporabe metapodatkov za opis vsebin izobraževalnega učenja.</a:t>
            </a:r>
          </a:p>
          <a:p>
            <a:endParaRPr lang="sl-SI" noProof="0" dirty="0" smtClean="0"/>
          </a:p>
          <a:p>
            <a:r>
              <a:rPr lang="sl-SI" noProof="0" dirty="0" smtClean="0"/>
              <a:t>Učitelji plačujejo učitelje (TPT) je skupnost milijonov izobraževalcev, ki se združijo, da delijo svoje delo, svoje vpoglede in navdih med seboj. TPT je odprt trg, kjer učitelji delijo, prodajajo in kupujejo izvirne izobraževalne vsebine. Da bi podprli učinkovito iskanje med več sto učnimi elementi, morajo avtorji izpolniti več metapodatkov (kot so starostna skupina, predmet, cilji učenja itd.) - v skladu s pedagoškim ciljem vsebine. Kliknite sliko za dostop do spletnega mesta!</a:t>
            </a:r>
            <a:endParaRPr lang="sl-SI" noProof="0" dirty="0"/>
          </a:p>
        </p:txBody>
      </p:sp>
    </p:spTree>
    <p:extLst>
      <p:ext uri="{BB962C8B-B14F-4D97-AF65-F5344CB8AC3E}">
        <p14:creationId xmlns:p14="http://schemas.microsoft.com/office/powerpoint/2010/main" xmlns="" val="397405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1290853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Licence Creative Commons in </a:t>
            </a:r>
            <a:r>
              <a:rPr lang="en-GB" dirty="0" err="1" smtClean="0"/>
              <a:t>metapodatki</a:t>
            </a:r>
            <a:r>
              <a:rPr lang="en-GB" dirty="0" smtClean="0"/>
              <a:t> se </a:t>
            </a:r>
            <a:r>
              <a:rPr lang="en-GB" dirty="0" err="1" smtClean="0"/>
              <a:t>uporabljajo</a:t>
            </a:r>
            <a:r>
              <a:rPr lang="en-GB" dirty="0" smtClean="0"/>
              <a:t> </a:t>
            </a:r>
            <a:r>
              <a:rPr lang="en-GB" dirty="0" err="1" smtClean="0"/>
              <a:t>tudi</a:t>
            </a:r>
            <a:r>
              <a:rPr lang="en-GB" dirty="0" smtClean="0"/>
              <a:t> </a:t>
            </a:r>
            <a:r>
              <a:rPr lang="sl-SI" dirty="0" smtClean="0"/>
              <a:t>na</a:t>
            </a:r>
            <a:r>
              <a:rPr lang="en-GB" dirty="0" smtClean="0"/>
              <a:t> </a:t>
            </a:r>
            <a:r>
              <a:rPr lang="en-GB" dirty="0" err="1" smtClean="0"/>
              <a:t>YouTubu</a:t>
            </a:r>
            <a:r>
              <a:rPr lang="en-GB" dirty="0" smtClean="0"/>
              <a:t>, </a:t>
            </a:r>
            <a:r>
              <a:rPr lang="en-GB" dirty="0" err="1" smtClean="0"/>
              <a:t>vendar</a:t>
            </a:r>
            <a:r>
              <a:rPr lang="en-GB" dirty="0" smtClean="0"/>
              <a:t> </a:t>
            </a:r>
            <a:r>
              <a:rPr lang="en-GB" dirty="0" err="1" smtClean="0"/>
              <a:t>lastnik</a:t>
            </a:r>
            <a:r>
              <a:rPr lang="en-GB" dirty="0" smtClean="0"/>
              <a:t> </a:t>
            </a:r>
            <a:r>
              <a:rPr lang="en-GB" dirty="0" err="1" smtClean="0"/>
              <a:t>pri</a:t>
            </a:r>
            <a:r>
              <a:rPr lang="en-GB" dirty="0" smtClean="0"/>
              <a:t> </a:t>
            </a:r>
            <a:r>
              <a:rPr lang="en-GB" dirty="0" err="1" smtClean="0"/>
              <a:t>nalaganju</a:t>
            </a:r>
            <a:r>
              <a:rPr lang="en-GB" dirty="0" smtClean="0"/>
              <a:t> </a:t>
            </a:r>
            <a:r>
              <a:rPr lang="en-GB" dirty="0" err="1" smtClean="0"/>
              <a:t>videoposnetka</a:t>
            </a:r>
            <a:r>
              <a:rPr lang="en-GB" dirty="0" smtClean="0"/>
              <a:t> </a:t>
            </a:r>
            <a:r>
              <a:rPr lang="en-GB" dirty="0" err="1" smtClean="0"/>
              <a:t>ni</a:t>
            </a:r>
            <a:r>
              <a:rPr lang="en-GB" dirty="0" smtClean="0"/>
              <a:t> </a:t>
            </a:r>
            <a:r>
              <a:rPr lang="en-GB" dirty="0" err="1" smtClean="0"/>
              <a:t>prisiljen</a:t>
            </a:r>
            <a:r>
              <a:rPr lang="en-GB" dirty="0" smtClean="0"/>
              <a:t> </a:t>
            </a:r>
            <a:r>
              <a:rPr lang="en-GB" dirty="0" err="1" smtClean="0"/>
              <a:t>izpolniti</a:t>
            </a:r>
            <a:r>
              <a:rPr lang="en-GB" dirty="0" smtClean="0"/>
              <a:t> </a:t>
            </a:r>
            <a:r>
              <a:rPr lang="en-GB" dirty="0" err="1" smtClean="0"/>
              <a:t>vseh</a:t>
            </a:r>
            <a:r>
              <a:rPr lang="en-GB" dirty="0" smtClean="0"/>
              <a:t> </a:t>
            </a:r>
            <a:r>
              <a:rPr lang="en-GB" dirty="0" err="1" smtClean="0"/>
              <a:t>številk</a:t>
            </a:r>
            <a:r>
              <a:rPr lang="en-GB" dirty="0" smtClean="0"/>
              <a:t>. </a:t>
            </a:r>
            <a:r>
              <a:rPr lang="en-GB" dirty="0" err="1" smtClean="0"/>
              <a:t>Če</a:t>
            </a:r>
            <a:r>
              <a:rPr lang="en-GB" dirty="0" smtClean="0"/>
              <a:t> </a:t>
            </a:r>
            <a:r>
              <a:rPr lang="en-GB" dirty="0" err="1" smtClean="0"/>
              <a:t>te</a:t>
            </a:r>
            <a:r>
              <a:rPr lang="en-GB" dirty="0" smtClean="0"/>
              <a:t> </a:t>
            </a:r>
            <a:r>
              <a:rPr lang="en-GB" dirty="0" err="1" smtClean="0"/>
              <a:t>manjka</a:t>
            </a:r>
            <a:r>
              <a:rPr lang="sl-SI" dirty="0" smtClean="0"/>
              <a:t>jo</a:t>
            </a:r>
            <a:r>
              <a:rPr lang="en-GB" dirty="0" smtClean="0"/>
              <a:t>, </a:t>
            </a:r>
            <a:r>
              <a:rPr lang="en-GB" dirty="0" err="1" smtClean="0"/>
              <a:t>bo</a:t>
            </a:r>
            <a:r>
              <a:rPr lang="en-GB" dirty="0" smtClean="0"/>
              <a:t> </a:t>
            </a:r>
            <a:r>
              <a:rPr lang="en-GB" dirty="0" err="1" smtClean="0"/>
              <a:t>standardna</a:t>
            </a:r>
            <a:r>
              <a:rPr lang="en-GB" dirty="0" smtClean="0"/>
              <a:t> </a:t>
            </a:r>
            <a:r>
              <a:rPr lang="en-GB" dirty="0" err="1" smtClean="0"/>
              <a:t>licenca</a:t>
            </a:r>
            <a:r>
              <a:rPr lang="en-GB" dirty="0" smtClean="0"/>
              <a:t> YouTube </a:t>
            </a:r>
            <a:r>
              <a:rPr lang="en-GB" dirty="0" err="1" smtClean="0"/>
              <a:t>objavljena</a:t>
            </a:r>
            <a:r>
              <a:rPr lang="en-GB" dirty="0" smtClean="0"/>
              <a:t> </a:t>
            </a:r>
            <a:r>
              <a:rPr lang="sl-SI" dirty="0" smtClean="0"/>
              <a:t>spodaj.</a:t>
            </a:r>
            <a:endParaRPr lang="en-GB" dirty="0"/>
          </a:p>
        </p:txBody>
      </p:sp>
    </p:spTree>
    <p:extLst>
      <p:ext uri="{BB962C8B-B14F-4D97-AF65-F5344CB8AC3E}">
        <p14:creationId xmlns:p14="http://schemas.microsoft.com/office/powerpoint/2010/main" xmlns="" val="1878791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fontAlgn="t"/>
            <a:r>
              <a:rPr lang="sl-SI" sz="1200" b="0" i="0" noProof="0" dirty="0" smtClean="0">
                <a:effectLst/>
                <a:latin typeface="+mj-lt"/>
                <a:ea typeface="+mj-ea"/>
                <a:cs typeface="+mj-cs"/>
                <a:sym typeface="Calibri"/>
              </a:rPr>
              <a:t>Izobraževalne shrambe (</a:t>
            </a:r>
            <a:r>
              <a:rPr lang="sl-SI" sz="1200" b="0" i="0" noProof="0" dirty="0" err="1" smtClean="0">
                <a:effectLst/>
                <a:latin typeface="+mj-lt"/>
                <a:ea typeface="+mj-ea"/>
                <a:cs typeface="+mj-cs"/>
                <a:sym typeface="Calibri"/>
              </a:rPr>
              <a:t>repozitoriji</a:t>
            </a:r>
            <a:r>
              <a:rPr lang="sl-SI" sz="1200" b="0" i="0" noProof="0" dirty="0" smtClean="0">
                <a:effectLst/>
                <a:latin typeface="+mj-lt"/>
                <a:ea typeface="+mj-ea"/>
                <a:cs typeface="+mj-cs"/>
                <a:sym typeface="Calibri"/>
              </a:rPr>
              <a:t>) so spletne knjižnice za shranjevanje, upravljanje in skupno rabo digitalnih učnih virov. Učni vir je lahko kviz, predstavitev, slika, video ali kakšna druga vrsta dokumentov ali datotek ali učnih gradiv za izobraževalne namene.</a:t>
            </a:r>
          </a:p>
          <a:p>
            <a:pPr fontAlgn="t"/>
            <a:endParaRPr lang="sl-SI" sz="1200" b="0" i="0" noProof="0" dirty="0" smtClean="0">
              <a:effectLst/>
              <a:latin typeface="+mj-lt"/>
              <a:ea typeface="+mj-ea"/>
              <a:cs typeface="+mj-cs"/>
              <a:sym typeface="Calibri"/>
            </a:endParaRPr>
          </a:p>
          <a:p>
            <a:pPr fontAlgn="t"/>
            <a:r>
              <a:rPr lang="sl-SI" sz="1200" b="0" i="0" noProof="0" dirty="0" smtClean="0">
                <a:effectLst/>
                <a:latin typeface="+mj-lt"/>
                <a:ea typeface="+mj-ea"/>
                <a:cs typeface="+mj-cs"/>
                <a:sym typeface="Calibri"/>
              </a:rPr>
              <a:t>Za objavo učnega gradiva v skladišču mora lastnik gradiv zagotoviti metapodatke za razvrščanje in organiziranje učnih gradiv ter njihovo enostavno iskanje za druge. Učni materiali se lahko razvrstijo glede na njihove pedagoške cilje. Običajno registrirani uporabniki lahko tudi pregledajo in ocenijo učno gradivo, da bi zagotovili njihovo kakovost in pedagoško vrednost.</a:t>
            </a:r>
            <a:endParaRPr lang="sl-SI" noProof="0" dirty="0"/>
          </a:p>
        </p:txBody>
      </p:sp>
    </p:spTree>
    <p:extLst>
      <p:ext uri="{BB962C8B-B14F-4D97-AF65-F5344CB8AC3E}">
        <p14:creationId xmlns:p14="http://schemas.microsoft.com/office/powerpoint/2010/main" xmlns="" val="295752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b="1"/>
            </a:pPr>
            <a:r>
              <a:rPr lang="en-US" dirty="0" err="1" smtClean="0"/>
              <a:t>Kaj</a:t>
            </a:r>
            <a:r>
              <a:rPr lang="en-US" dirty="0" smtClean="0"/>
              <a:t> </a:t>
            </a:r>
            <a:r>
              <a:rPr lang="en-US" dirty="0" err="1" smtClean="0"/>
              <a:t>pomeni</a:t>
            </a:r>
            <a:r>
              <a:rPr lang="en-US" dirty="0" smtClean="0"/>
              <a:t> IKT?</a:t>
            </a:r>
          </a:p>
          <a:p>
            <a:pPr>
              <a:defRPr b="1"/>
            </a:pPr>
            <a:r>
              <a:rPr lang="en-US" b="0" dirty="0" err="1" smtClean="0"/>
              <a:t>Akronim</a:t>
            </a:r>
            <a:r>
              <a:rPr lang="en-US" b="0" dirty="0" smtClean="0"/>
              <a:t> je </a:t>
            </a:r>
            <a:r>
              <a:rPr lang="en-US" b="0" dirty="0" err="1" smtClean="0"/>
              <a:t>sestavljen</a:t>
            </a:r>
            <a:r>
              <a:rPr lang="en-US" b="0" dirty="0" smtClean="0"/>
              <a:t> </a:t>
            </a:r>
            <a:r>
              <a:rPr lang="en-US" b="0" dirty="0" err="1" smtClean="0"/>
              <a:t>iz</a:t>
            </a:r>
            <a:r>
              <a:rPr lang="en-US" b="0" dirty="0" smtClean="0"/>
              <a:t> </a:t>
            </a:r>
            <a:r>
              <a:rPr lang="en-US" b="0" dirty="0" err="1" smtClean="0"/>
              <a:t>začetnic</a:t>
            </a:r>
            <a:r>
              <a:rPr lang="en-US" b="0" dirty="0" smtClean="0"/>
              <a:t> "</a:t>
            </a:r>
            <a:r>
              <a:rPr lang="en-US" b="0" dirty="0" err="1" smtClean="0"/>
              <a:t>informacijske</a:t>
            </a:r>
            <a:r>
              <a:rPr lang="en-US" b="0" dirty="0" smtClean="0"/>
              <a:t> in </a:t>
            </a:r>
            <a:r>
              <a:rPr lang="en-US" b="0" dirty="0" err="1" smtClean="0"/>
              <a:t>komunikacijske</a:t>
            </a:r>
            <a:r>
              <a:rPr lang="en-US" b="0" dirty="0" smtClean="0"/>
              <a:t> </a:t>
            </a:r>
            <a:r>
              <a:rPr lang="en-US" b="0" dirty="0" err="1" smtClean="0"/>
              <a:t>tehnologije</a:t>
            </a:r>
            <a:r>
              <a:rPr lang="en-US" b="0" dirty="0" smtClean="0"/>
              <a:t>" </a:t>
            </a:r>
            <a:r>
              <a:rPr lang="en-US" b="0" dirty="0" err="1" smtClean="0"/>
              <a:t>ali</a:t>
            </a:r>
            <a:r>
              <a:rPr lang="en-US" b="0" dirty="0" smtClean="0"/>
              <a:t>, </a:t>
            </a:r>
            <a:r>
              <a:rPr lang="en-US" b="0" dirty="0" err="1" smtClean="0"/>
              <a:t>preprosto</a:t>
            </a:r>
            <a:r>
              <a:rPr lang="en-US" b="0" dirty="0" smtClean="0"/>
              <a:t>, </a:t>
            </a:r>
            <a:r>
              <a:rPr lang="en-US" b="0" dirty="0" err="1" smtClean="0"/>
              <a:t>informacijsko-komunikacijske</a:t>
            </a:r>
            <a:r>
              <a:rPr lang="en-US" b="0" dirty="0" smtClean="0"/>
              <a:t> </a:t>
            </a:r>
            <a:r>
              <a:rPr lang="en-US" b="0" dirty="0" err="1" smtClean="0"/>
              <a:t>tehnologije</a:t>
            </a:r>
            <a:r>
              <a:rPr lang="en-US" b="0" dirty="0" smtClean="0"/>
              <a:t>. </a:t>
            </a:r>
            <a:r>
              <a:rPr lang="en-US" b="0" dirty="0" err="1" smtClean="0"/>
              <a:t>Kaj</a:t>
            </a:r>
            <a:r>
              <a:rPr lang="en-US" b="0" dirty="0" smtClean="0"/>
              <a:t> je </a:t>
            </a:r>
            <a:r>
              <a:rPr lang="en-US" b="0" dirty="0" err="1" smtClean="0"/>
              <a:t>za</a:t>
            </a:r>
            <a:r>
              <a:rPr lang="en-US" b="0" dirty="0" smtClean="0"/>
              <a:t> </a:t>
            </a:r>
            <a:r>
              <a:rPr lang="en-US" b="0" dirty="0" err="1" smtClean="0"/>
              <a:t>razvojem</a:t>
            </a:r>
            <a:r>
              <a:rPr lang="en-US" b="0" dirty="0" smtClean="0"/>
              <a:t> </a:t>
            </a:r>
            <a:r>
              <a:rPr lang="en-US" b="0" dirty="0" err="1" smtClean="0"/>
              <a:t>tega</a:t>
            </a:r>
            <a:r>
              <a:rPr lang="en-US" b="0" dirty="0" smtClean="0"/>
              <a:t> </a:t>
            </a:r>
            <a:r>
              <a:rPr lang="en-US" b="0" dirty="0" err="1" smtClean="0"/>
              <a:t>koncepta</a:t>
            </a:r>
            <a:r>
              <a:rPr lang="en-US" b="0" dirty="0" smtClean="0"/>
              <a:t>?</a:t>
            </a:r>
            <a:endParaRPr lang="en-US" b="0" dirty="0"/>
          </a:p>
        </p:txBody>
      </p:sp>
    </p:spTree>
    <p:extLst>
      <p:ext uri="{BB962C8B-B14F-4D97-AF65-F5344CB8AC3E}">
        <p14:creationId xmlns:p14="http://schemas.microsoft.com/office/powerpoint/2010/main" xmlns="" val="1578423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rPr lang="sl-SI" noProof="0" dirty="0" smtClean="0"/>
              <a:t>S klikom na sliko lahko obiščete spletno stran Open </a:t>
            </a:r>
            <a:r>
              <a:rPr lang="sl-SI" noProof="0" dirty="0" err="1" smtClean="0"/>
              <a:t>University</a:t>
            </a:r>
            <a:r>
              <a:rPr lang="sl-SI" noProof="0" dirty="0" smtClean="0"/>
              <a:t> (UK) - </a:t>
            </a:r>
            <a:r>
              <a:rPr lang="sl-SI" noProof="0" dirty="0" err="1" smtClean="0"/>
              <a:t>OpenLearn</a:t>
            </a:r>
            <a:r>
              <a:rPr lang="sl-SI" noProof="0" dirty="0" smtClean="0"/>
              <a:t> - z več sto brezplačnimi in odprtimi izobraževalnimi gradivi za učence in vzgojitelje. Vsa učna gradiva so prosto dostopna pod licenco </a:t>
            </a:r>
            <a:r>
              <a:rPr lang="sl-SI" noProof="0" dirty="0" err="1" smtClean="0"/>
              <a:t>Creative</a:t>
            </a:r>
            <a:r>
              <a:rPr lang="sl-SI" noProof="0" dirty="0" smtClean="0"/>
              <a:t> </a:t>
            </a:r>
            <a:r>
              <a:rPr lang="sl-SI" noProof="0" dirty="0" err="1" smtClean="0"/>
              <a:t>Commons</a:t>
            </a:r>
            <a:r>
              <a:rPr lang="sl-SI" noProof="0" dirty="0" smtClean="0"/>
              <a:t> </a:t>
            </a:r>
            <a:r>
              <a:rPr lang="sl-SI" noProof="0" dirty="0" err="1" smtClean="0"/>
              <a:t>Attribution</a:t>
            </a:r>
            <a:r>
              <a:rPr lang="sl-SI" noProof="0" dirty="0" smtClean="0"/>
              <a:t>-</a:t>
            </a:r>
            <a:r>
              <a:rPr lang="sl-SI" noProof="0" dirty="0" err="1" smtClean="0"/>
              <a:t>NonCommercial</a:t>
            </a:r>
            <a:r>
              <a:rPr lang="sl-SI" noProof="0" dirty="0" smtClean="0"/>
              <a:t>-</a:t>
            </a:r>
            <a:r>
              <a:rPr lang="sl-SI" noProof="0" dirty="0" err="1" smtClean="0"/>
              <a:t>ShareAlike</a:t>
            </a:r>
            <a:r>
              <a:rPr lang="sl-SI" noProof="0" dirty="0" smtClean="0"/>
              <a:t> 2.0</a:t>
            </a:r>
          </a:p>
          <a:p>
            <a:r>
              <a:rPr lang="sl-SI" noProof="0" dirty="0" smtClean="0"/>
              <a:t>Viri pokrivajo več predmetov: umetnost in zgodovina, poslovanje in </a:t>
            </a:r>
            <a:r>
              <a:rPr lang="sl-SI" noProof="0" dirty="0" err="1" smtClean="0"/>
              <a:t>management</a:t>
            </a:r>
            <a:r>
              <a:rPr lang="sl-SI" noProof="0" dirty="0" smtClean="0"/>
              <a:t>, izobraževanje, zdravje in življenjski slog, računalništvo in informatika, matematika in statistika, sodobni jeziki, znanost in narava, družba, študijske spretnosti in tehnologija.</a:t>
            </a:r>
          </a:p>
        </p:txBody>
      </p:sp>
    </p:spTree>
    <p:extLst>
      <p:ext uri="{BB962C8B-B14F-4D97-AF65-F5344CB8AC3E}">
        <p14:creationId xmlns:p14="http://schemas.microsoft.com/office/powerpoint/2010/main" xmlns="" val="3059372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b="1" dirty="0"/>
              <a:t>MIT OpenCourseWare </a:t>
            </a:r>
            <a:r>
              <a:rPr dirty="0"/>
              <a:t>(OCW</a:t>
            </a:r>
            <a:r>
              <a:rPr/>
              <a:t>) </a:t>
            </a:r>
            <a:r>
              <a:rPr lang="nl-NL" dirty="0" smtClean="0"/>
              <a:t>je spletna publikacija praktično vse</a:t>
            </a:r>
            <a:r>
              <a:rPr lang="sl-SI" dirty="0" smtClean="0"/>
              <a:t>h</a:t>
            </a:r>
            <a:r>
              <a:rPr lang="nl-NL" dirty="0" smtClean="0"/>
              <a:t> vsebin MIT</a:t>
            </a:r>
            <a:r>
              <a:rPr lang="sl-SI" dirty="0" smtClean="0"/>
              <a:t>-a</a:t>
            </a:r>
            <a:r>
              <a:rPr lang="nl-NL" dirty="0" smtClean="0"/>
              <a:t>. OCW je odprt in na voljo svetu in je stalna dejavnost Massachusetts Institute of Technology - http://ocw.mit.edu/</a:t>
            </a:r>
            <a:endParaRPr dirty="0"/>
          </a:p>
        </p:txBody>
      </p:sp>
    </p:spTree>
    <p:extLst>
      <p:ext uri="{BB962C8B-B14F-4D97-AF65-F5344CB8AC3E}">
        <p14:creationId xmlns:p14="http://schemas.microsoft.com/office/powerpoint/2010/main" xmlns="" val="1489349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rPr b="1"/>
              <a:t>Merlot Multimedia Educational Resource </a:t>
            </a:r>
            <a:r>
              <a:rPr lang="sl-SI" dirty="0" smtClean="0"/>
              <a:t>je izobraževalni vir za učenje in poučevanje na spletu; to je ena od glavnih mednarodnih shramb (</a:t>
            </a:r>
            <a:r>
              <a:rPr lang="sl-SI" dirty="0" err="1" smtClean="0"/>
              <a:t>repozitorijev</a:t>
            </a:r>
            <a:r>
              <a:rPr lang="sl-SI" dirty="0" smtClean="0"/>
              <a:t>). MERLOT je program Kalifornijske državne univerze v partnerstvu z visokošolskimi ustanovami, strokovnimi združenji in industrijo - http://www.merlot.org/</a:t>
            </a:r>
            <a:endParaRPr/>
          </a:p>
        </p:txBody>
      </p:sp>
    </p:spTree>
    <p:extLst>
      <p:ext uri="{BB962C8B-B14F-4D97-AF65-F5344CB8AC3E}">
        <p14:creationId xmlns:p14="http://schemas.microsoft.com/office/powerpoint/2010/main" xmlns="" val="3569851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rPr b="1" smtClean="0"/>
              <a:t>Learning </a:t>
            </a:r>
            <a:r>
              <a:rPr b="1" dirty="0"/>
              <a:t>Resource Exchange (LRE</a:t>
            </a:r>
            <a:r>
              <a:rPr/>
              <a:t>) </a:t>
            </a:r>
            <a:r>
              <a:rPr lang="sl-SI" dirty="0" smtClean="0"/>
              <a:t>(Izmenjava učnih virov (LRE) </a:t>
            </a:r>
            <a:r>
              <a:rPr lang="sl-SI" dirty="0" err="1" smtClean="0"/>
              <a:t>European</a:t>
            </a:r>
            <a:r>
              <a:rPr lang="sl-SI" dirty="0" smtClean="0"/>
              <a:t> </a:t>
            </a:r>
            <a:r>
              <a:rPr lang="sl-SI" dirty="0" err="1" smtClean="0"/>
              <a:t>Schoolnet</a:t>
            </a:r>
            <a:r>
              <a:rPr lang="sl-SI" dirty="0" smtClean="0"/>
              <a:t> (EUN) je storitev, ki šolam omogoča iskanje izobraževalnih vsebin številnih ponudnikov iz</a:t>
            </a:r>
            <a:r>
              <a:rPr lang="sl-SI" baseline="0" dirty="0" smtClean="0"/>
              <a:t> </a:t>
            </a:r>
            <a:r>
              <a:rPr lang="sl-SI" dirty="0" smtClean="0"/>
              <a:t>različnih držav. Razvoj LRE so podprla ministrstva za šolstvo v Evropi in številni projekti, ki jih financira Evropska komisija, kot so ASPECT, CELEBRATE, CALIBRATE in MELT.</a:t>
            </a:r>
          </a:p>
          <a:p>
            <a:endParaRPr lang="sl-SI" dirty="0" smtClean="0"/>
          </a:p>
          <a:p>
            <a:r>
              <a:rPr lang="sl-SI" dirty="0" smtClean="0"/>
              <a:t>Vsakdo lahko brska po vsebini v skladiščih LRE in učitelji, ki se registrirajo, lahko uporabljajo tudi orodja za socialno označevanje LRE, ocenijo vsebino LRE, shranijo svoje najljubše vire in delijo povezave s temi viri s svojimi prijatelji in kolegi. (http://lreforschools.eun.org/web/guest/about)</a:t>
            </a:r>
            <a:endParaRPr lang="hu-HU" dirty="0" smtClean="0"/>
          </a:p>
          <a:p>
            <a:endParaRPr dirty="0"/>
          </a:p>
        </p:txBody>
      </p:sp>
    </p:spTree>
    <p:extLst>
      <p:ext uri="{BB962C8B-B14F-4D97-AF65-F5344CB8AC3E}">
        <p14:creationId xmlns:p14="http://schemas.microsoft.com/office/powerpoint/2010/main" xmlns="" val="3374433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sz="3600">
                <a:latin typeface="+mj-lt"/>
                <a:ea typeface="+mj-ea"/>
                <a:cs typeface="+mj-cs"/>
                <a:sym typeface="Calibri"/>
              </a:defRPr>
            </a:pPr>
            <a:r>
              <a:rPr lang="sl-SI" sz="1200" b="0" i="0" noProof="0" dirty="0" smtClean="0">
                <a:effectLst/>
                <a:latin typeface="+mj-lt"/>
                <a:ea typeface="+mj-ea"/>
                <a:cs typeface="+mj-cs"/>
                <a:sym typeface="Calibri"/>
              </a:rPr>
              <a:t>Taksonomija je hierarhični sistem klasifikacije. Uporabljamo jih povsod v našem življenju, na primer operacijski sistem Windows hrani dokumente v hierarhičnem klasifikacijskem sistemu. Za razliko od vnaprej določenih kategorij klasifikacije, socialno označevanje omogoča uporabnikom, da ustvarijo in dodelijo oznake kot alternativne rešitve za organizacije on-line vsebin. Oznake lahko dodate vsem slikam, videoposnetkom in besedilom, ki se nanašajo na osnovno vsebino. Ta vrsta skupnega načina označevanja in razvrščanja spletne izobraževalne vsebine - pogosto ustvarjene spontano - se imenuje </a:t>
            </a:r>
            <a:r>
              <a:rPr lang="sl-SI" sz="1200" b="0" i="0" noProof="0" dirty="0" err="1" smtClean="0">
                <a:effectLst/>
                <a:latin typeface="+mj-lt"/>
                <a:ea typeface="+mj-ea"/>
                <a:cs typeface="+mj-cs"/>
                <a:sym typeface="Calibri"/>
              </a:rPr>
              <a:t>folksonomija</a:t>
            </a:r>
            <a:r>
              <a:rPr lang="sl-SI" sz="1200" b="0" i="0" noProof="0" dirty="0" smtClean="0">
                <a:effectLst/>
                <a:latin typeface="+mj-lt"/>
                <a:ea typeface="+mj-ea"/>
                <a:cs typeface="+mj-cs"/>
                <a:sym typeface="Calibri"/>
              </a:rPr>
              <a:t>, saj združuje analogijo besede "taksonomija" s pojavom "socialnega označevanja". Na spletnem mestu izmenjave učnih virov in gradiv </a:t>
            </a:r>
            <a:r>
              <a:rPr lang="sl-SI" sz="1200" b="0" i="0" noProof="0" dirty="0" err="1" smtClean="0">
                <a:effectLst/>
                <a:latin typeface="+mj-lt"/>
                <a:ea typeface="+mj-ea"/>
                <a:cs typeface="+mj-cs"/>
                <a:sym typeface="Calibri"/>
              </a:rPr>
              <a:t>European</a:t>
            </a:r>
            <a:r>
              <a:rPr lang="sl-SI" sz="1200" b="0" i="0" noProof="0" dirty="0" smtClean="0">
                <a:effectLst/>
                <a:latin typeface="+mj-lt"/>
                <a:ea typeface="+mj-ea"/>
                <a:cs typeface="+mj-cs"/>
                <a:sym typeface="Calibri"/>
              </a:rPr>
              <a:t> </a:t>
            </a:r>
            <a:r>
              <a:rPr lang="sl-SI" sz="1200" b="0" i="0" noProof="0" dirty="0" err="1" smtClean="0">
                <a:effectLst/>
                <a:latin typeface="+mj-lt"/>
                <a:ea typeface="+mj-ea"/>
                <a:cs typeface="+mj-cs"/>
                <a:sym typeface="Calibri"/>
              </a:rPr>
              <a:t>Schoolnet</a:t>
            </a:r>
            <a:r>
              <a:rPr lang="sl-SI" sz="1200" b="0" i="0" noProof="0" dirty="0" smtClean="0">
                <a:effectLst/>
                <a:latin typeface="+mj-lt"/>
                <a:ea typeface="+mj-ea"/>
                <a:cs typeface="+mj-cs"/>
                <a:sym typeface="Calibri"/>
              </a:rPr>
              <a:t> lahko vidite primer </a:t>
            </a:r>
            <a:r>
              <a:rPr lang="sl-SI" sz="1200" b="0" i="0" noProof="0" dirty="0" err="1" smtClean="0">
                <a:effectLst/>
                <a:latin typeface="+mj-lt"/>
                <a:ea typeface="+mj-ea"/>
                <a:cs typeface="+mj-cs"/>
                <a:sym typeface="Calibri"/>
              </a:rPr>
              <a:t>folksonomije</a:t>
            </a:r>
            <a:r>
              <a:rPr lang="sl-SI" sz="1200" b="0" i="0" noProof="0" dirty="0" smtClean="0">
                <a:effectLst/>
                <a:latin typeface="+mj-lt"/>
                <a:ea typeface="+mj-ea"/>
                <a:cs typeface="+mj-cs"/>
                <a:sym typeface="Calibri"/>
              </a:rPr>
              <a:t>.</a:t>
            </a:r>
            <a:endParaRPr lang="sl-SI" noProof="0" dirty="0"/>
          </a:p>
        </p:txBody>
      </p:sp>
    </p:spTree>
    <p:extLst>
      <p:ext uri="{BB962C8B-B14F-4D97-AF65-F5344CB8AC3E}">
        <p14:creationId xmlns:p14="http://schemas.microsoft.com/office/powerpoint/2010/main" xmlns="" val="2082159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402119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r>
              <a:rPr lang="sl-SI" b="0" dirty="0" smtClean="0"/>
              <a:t>Internet4Classroom: središče spletnih orodij za učenje jezikov, aplikacije. Od tod boste </a:t>
            </a:r>
            <a:r>
              <a:rPr lang="sl-SI" b="0" dirty="0" err="1" smtClean="0"/>
              <a:t>navigirali</a:t>
            </a:r>
            <a:r>
              <a:rPr lang="sl-SI" b="0" dirty="0" smtClean="0"/>
              <a:t> do spletnih mest, kot je tista za testiranje znanja nemškega jezika.</a:t>
            </a:r>
          </a:p>
          <a:p>
            <a:endParaRPr lang="sl-SI" b="0" dirty="0" smtClean="0"/>
          </a:p>
          <a:p>
            <a:r>
              <a:rPr lang="sl-SI" b="0" dirty="0" err="1" smtClean="0"/>
              <a:t>Qizlet</a:t>
            </a:r>
            <a:r>
              <a:rPr lang="sl-SI" b="0" dirty="0" smtClean="0"/>
              <a:t>: odlično orodje za razvoj spretnosti! Tukaj najdete teste za vse predmete in starostne skupine, ali pa ustvarite svoje! Od tu se boste obrnili na spletna mesta, da bi izbrali praktično orodje za vse starostne skupine študentov.</a:t>
            </a:r>
            <a:endParaRPr b="0"/>
          </a:p>
        </p:txBody>
      </p:sp>
    </p:spTree>
    <p:extLst>
      <p:ext uri="{BB962C8B-B14F-4D97-AF65-F5344CB8AC3E}">
        <p14:creationId xmlns:p14="http://schemas.microsoft.com/office/powerpoint/2010/main" xmlns="" val="609643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1241848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rPr b="1" dirty="0"/>
              <a:t>Google </a:t>
            </a:r>
            <a:r>
              <a:rPr b="1"/>
              <a:t>Earth </a:t>
            </a:r>
            <a:r>
              <a:rPr lang="sl-SI" dirty="0" smtClean="0"/>
              <a:t>prikazuje satelitske slike različnih razsežnosti zemeljske površine, kar omogoča uporabnikom, da vidijo stvari, kot so mesta in hiše, ki gledajo navpično navzdol ali z nagibnim kotom (glej tudi pogled ptičje perspektive). Ločljivost slike je od 15 metrov do 15 centimetrov.</a:t>
            </a:r>
            <a:endParaRPr dirty="0"/>
          </a:p>
          <a:p>
            <a:endParaRPr dirty="0"/>
          </a:p>
        </p:txBody>
      </p:sp>
    </p:spTree>
    <p:extLst>
      <p:ext uri="{BB962C8B-B14F-4D97-AF65-F5344CB8AC3E}">
        <p14:creationId xmlns:p14="http://schemas.microsoft.com/office/powerpoint/2010/main" xmlns="" val="3120159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rPr b="1"/>
              <a:t>LearningApps.org</a:t>
            </a:r>
            <a:r>
              <a:rPr/>
              <a:t> </a:t>
            </a:r>
            <a:r>
              <a:rPr lang="sl-SI" dirty="0" smtClean="0"/>
              <a:t>je aplikacija </a:t>
            </a:r>
            <a:r>
              <a:rPr lang="sl-SI" dirty="0" err="1" smtClean="0"/>
              <a:t>Web</a:t>
            </a:r>
            <a:r>
              <a:rPr lang="sl-SI" dirty="0" smtClean="0"/>
              <a:t> 2.0 za podporo procesom učenja in poučevanja z majhnimi interaktivnimi moduli. Ti moduli se lahko uporabljajo neposredno v učnih gradivih, pa tudi sami kot taki. Cilj je zbiranje gradbenih blokov za enkratno uporabo in njihovo dostopnost vsem. Bloki (imenovani </a:t>
            </a:r>
            <a:r>
              <a:rPr lang="sl-SI" dirty="0" err="1" smtClean="0"/>
              <a:t>Apps</a:t>
            </a:r>
            <a:r>
              <a:rPr lang="sl-SI" dirty="0" smtClean="0"/>
              <a:t>) ne vsebujejo posebnega okvira ali posebnega učnega scenarija. Bloki zato niso primerni kot popolne lekcije ali naloge, ampak morajo biti vgrajeni v ustrezen učni scenarij.</a:t>
            </a:r>
            <a:endParaRPr dirty="0"/>
          </a:p>
        </p:txBody>
      </p:sp>
    </p:spTree>
    <p:extLst>
      <p:ext uri="{BB962C8B-B14F-4D97-AF65-F5344CB8AC3E}">
        <p14:creationId xmlns:p14="http://schemas.microsoft.com/office/powerpoint/2010/main" xmlns="" val="103438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pPr>
              <a:defRPr b="1"/>
            </a:pPr>
            <a:r>
              <a:rPr lang="en-GB" noProof="0" dirty="0" err="1" smtClean="0"/>
              <a:t>Tehnološka</a:t>
            </a:r>
            <a:r>
              <a:rPr lang="en-GB" noProof="0" dirty="0" smtClean="0"/>
              <a:t> </a:t>
            </a:r>
            <a:r>
              <a:rPr lang="en-GB" noProof="0" dirty="0" err="1" smtClean="0"/>
              <a:t>konvergenca</a:t>
            </a:r>
            <a:r>
              <a:rPr lang="en-GB" noProof="0" dirty="0" smtClean="0"/>
              <a:t>, </a:t>
            </a:r>
            <a:r>
              <a:rPr lang="en-GB" noProof="0" dirty="0" err="1" smtClean="0"/>
              <a:t>globalizacija</a:t>
            </a:r>
            <a:endParaRPr lang="en-GB" noProof="0" dirty="0" smtClean="0"/>
          </a:p>
          <a:p>
            <a:pPr>
              <a:defRPr b="1"/>
            </a:pPr>
            <a:r>
              <a:rPr lang="sl-SI" b="0" noProof="0" dirty="0" smtClean="0"/>
              <a:t>Sociologi so 20. stoletje označili obdobje tehnološke konvergence in globalizacije. Zgodnejšo analogno tehnologijo so postopoma zamenjali digitalne rešitve, pojavili so se digitalni video in televizijski programi, analogne telefonske linije pa so počasi zamenjale digitalne. Zaradi digitalizacije so postopoma združevali računalniško tehnologijo, računalniška omrežja in telekomunikacijska orodja (telefon, faks) in celo avdio-vizualne naprave za zabavo (TV, radio). Mobilni telefoni se lahko uporabljajo za fotografiranje, poslušanje glasbe. Z majhnimi komunikacijskimi napravami in celo s televizorji se lahko povežemo z internetom, prek interneta pa lahko komuniciramo, gledamo televizijo, poslušamo radio in telefon ...</a:t>
            </a:r>
            <a:endParaRPr lang="sl-SI" b="0" noProof="0" dirty="0"/>
          </a:p>
        </p:txBody>
      </p:sp>
    </p:spTree>
    <p:extLst>
      <p:ext uri="{BB962C8B-B14F-4D97-AF65-F5344CB8AC3E}">
        <p14:creationId xmlns:p14="http://schemas.microsoft.com/office/powerpoint/2010/main" xmlns="" val="4011249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4052259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381000" y="685800"/>
            <a:ext cx="6096000" cy="3429000"/>
          </a:xfrm>
          <a:prstGeom prst="rect">
            <a:avLst/>
          </a:prstGeom>
        </p:spPr>
        <p:txBody>
          <a:bodyPr/>
          <a:lstStyle/>
          <a:p>
            <a:endParaRPr/>
          </a:p>
        </p:txBody>
      </p:sp>
      <p:sp>
        <p:nvSpPr>
          <p:cNvPr id="423" name="Shape 423"/>
          <p:cNvSpPr>
            <a:spLocks noGrp="1"/>
          </p:cNvSpPr>
          <p:nvPr>
            <p:ph type="body" sz="quarter" idx="1"/>
          </p:nvPr>
        </p:nvSpPr>
        <p:spPr>
          <a:xfrm>
            <a:off x="914400" y="4343400"/>
            <a:ext cx="5250904" cy="4114800"/>
          </a:xfrm>
          <a:prstGeom prst="rect">
            <a:avLst/>
          </a:prstGeom>
        </p:spPr>
        <p:txBody>
          <a:bodyPr/>
          <a:lstStyle/>
          <a:p>
            <a:r>
              <a:rPr lang="sl-SI" dirty="0" smtClean="0"/>
              <a:t>Tehnologija se dnevno spreminja in se bo še naprej odkrivala. Izobraževanje bo moralo biti fleksibilno, saj poskuša slediti vedno spreminjajočim se trendom v tehnologiji.</a:t>
            </a:r>
          </a:p>
          <a:p>
            <a:r>
              <a:rPr lang="sl-SI" dirty="0" smtClean="0"/>
              <a:t>Resnični izziv bo, da se študente motivira in da se še naprej učijo, vsakodnevne naloge pa so s tehnologijo poenostavljene. Učitelji morajo odkriti, kako tehnologija lahko usmerja učenje v središče učencev in razvija napredno razmišljanje.</a:t>
            </a:r>
          </a:p>
          <a:p>
            <a:r>
              <a:rPr lang="sl-SI" dirty="0" smtClean="0"/>
              <a:t>Pedagogi danes ne morejo preprosto nadaljevati z uporabo iste tehnologije v razredu in pričakovati odlične rezultate. Najti moramo inovativne načine za učinkovito integracijo tehnologije, da bi izpopolnili študente z nalogami za reševanje težav.</a:t>
            </a:r>
          </a:p>
          <a:p>
            <a:r>
              <a:rPr lang="sl-SI" dirty="0" smtClean="0"/>
              <a:t>Študent se mora naučiti graditi, ustvarjati in sodelovati s svojimi vrstniki, z drugimi besedami, učenec mora "delati" in ne sedeti in poslušati.</a:t>
            </a:r>
          </a:p>
          <a:p>
            <a:r>
              <a:rPr lang="sl-SI" dirty="0" smtClean="0"/>
              <a:t>Učitelji se morajo naučiti, kako učinkovito uporabljati tehnologijo, da dopolnijo pouk in na takšen način spodbudijo konstruktivistično okolje za učenje.</a:t>
            </a:r>
          </a:p>
          <a:p>
            <a:r>
              <a:rPr lang="sl-SI" dirty="0" smtClean="0"/>
              <a:t>Vendar je treba reči, da nobena tehnologija na svetu ne more nadomestiti dobrega poučevanja.</a:t>
            </a:r>
          </a:p>
          <a:p>
            <a:r>
              <a:rPr lang="sl-SI" dirty="0" smtClean="0"/>
              <a:t>http://edtechlead.net/philosophy/</a:t>
            </a:r>
            <a:endParaRPr/>
          </a:p>
        </p:txBody>
      </p:sp>
    </p:spTree>
    <p:extLst>
      <p:ext uri="{BB962C8B-B14F-4D97-AF65-F5344CB8AC3E}">
        <p14:creationId xmlns:p14="http://schemas.microsoft.com/office/powerpoint/2010/main" xmlns="" val="3614508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381000" y="685800"/>
            <a:ext cx="6096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rPr lang="sl-SI" dirty="0" smtClean="0"/>
              <a:t>Današnji otroci potrebujejo današnje učne medije. John </a:t>
            </a:r>
            <a:r>
              <a:rPr lang="sl-SI" dirty="0" err="1" smtClean="0"/>
              <a:t>Dewey</a:t>
            </a:r>
            <a:r>
              <a:rPr lang="sl-SI" dirty="0" smtClean="0"/>
              <a:t> (1859-1952) je ameriški reformator na področju izobraževanja, ki je pred več kot sto leti napisal: "Če poučujemo današnje učence, kot smo jih učili včeraj, bomo jutri oropali naše otroke" (</a:t>
            </a:r>
            <a:r>
              <a:rPr lang="sl-SI" dirty="0" err="1" smtClean="0"/>
              <a:t>Dewey</a:t>
            </a:r>
            <a:r>
              <a:rPr lang="sl-SI" dirty="0" smtClean="0"/>
              <a:t>, 1916).</a:t>
            </a:r>
            <a:endParaRPr/>
          </a:p>
        </p:txBody>
      </p:sp>
    </p:spTree>
    <p:extLst>
      <p:ext uri="{BB962C8B-B14F-4D97-AF65-F5344CB8AC3E}">
        <p14:creationId xmlns:p14="http://schemas.microsoft.com/office/powerpoint/2010/main" xmlns="" val="3855619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1938334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xfrm>
            <a:off x="381000" y="685800"/>
            <a:ext cx="6096000" cy="3429000"/>
          </a:xfrm>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rPr lang="en-GB" noProof="0" dirty="0" err="1" smtClean="0"/>
              <a:t>Programska</a:t>
            </a:r>
            <a:r>
              <a:rPr lang="en-GB" noProof="0" dirty="0" smtClean="0"/>
              <a:t> </a:t>
            </a:r>
            <a:r>
              <a:rPr lang="en-GB" noProof="0" dirty="0" err="1" smtClean="0"/>
              <a:t>aplikacija</a:t>
            </a:r>
            <a:r>
              <a:rPr lang="en-GB" noProof="0" dirty="0" smtClean="0"/>
              <a:t> </a:t>
            </a:r>
            <a:r>
              <a:rPr lang="en-GB" noProof="0" dirty="0" err="1" smtClean="0"/>
              <a:t>ima</a:t>
            </a:r>
            <a:r>
              <a:rPr lang="en-GB" noProof="0" dirty="0" smtClean="0"/>
              <a:t> </a:t>
            </a:r>
            <a:r>
              <a:rPr lang="en-GB" noProof="0" dirty="0" err="1" smtClean="0"/>
              <a:t>visoko</a:t>
            </a:r>
            <a:r>
              <a:rPr lang="en-GB" noProof="0" dirty="0" smtClean="0"/>
              <a:t> </a:t>
            </a:r>
            <a:r>
              <a:rPr lang="en-GB" noProof="0" dirty="0" err="1" smtClean="0"/>
              <a:t>uporabnost</a:t>
            </a:r>
            <a:r>
              <a:rPr lang="en-GB" noProof="0" dirty="0" smtClean="0"/>
              <a:t>, </a:t>
            </a:r>
            <a:r>
              <a:rPr lang="en-GB" noProof="0" dirty="0" err="1" smtClean="0"/>
              <a:t>če</a:t>
            </a:r>
            <a:r>
              <a:rPr lang="en-GB" noProof="0" dirty="0" smtClean="0"/>
              <a:t> so </a:t>
            </a:r>
            <a:r>
              <a:rPr lang="en-GB" noProof="0" dirty="0" err="1" smtClean="0"/>
              <a:t>uporabniki</a:t>
            </a:r>
            <a:r>
              <a:rPr lang="en-GB" noProof="0" dirty="0" smtClean="0"/>
              <a:t> </a:t>
            </a:r>
            <a:r>
              <a:rPr lang="en-GB" noProof="0" dirty="0" err="1" smtClean="0"/>
              <a:t>zadovoljni</a:t>
            </a:r>
            <a:r>
              <a:rPr lang="en-GB" noProof="0" dirty="0" smtClean="0"/>
              <a:t>, </a:t>
            </a:r>
            <a:r>
              <a:rPr lang="en-GB" noProof="0" dirty="0" err="1" smtClean="0"/>
              <a:t>ko</a:t>
            </a:r>
            <a:r>
              <a:rPr lang="en-GB" noProof="0" dirty="0" smtClean="0"/>
              <a:t> </a:t>
            </a:r>
            <a:r>
              <a:rPr lang="en-GB" noProof="0" dirty="0" err="1" smtClean="0"/>
              <a:t>delajo</a:t>
            </a:r>
            <a:r>
              <a:rPr lang="en-GB" noProof="0" dirty="0" smtClean="0"/>
              <a:t> z </a:t>
            </a:r>
            <a:r>
              <a:rPr lang="en-GB" noProof="0" dirty="0" err="1" smtClean="0"/>
              <a:t>njo</a:t>
            </a:r>
            <a:r>
              <a:rPr lang="en-GB" noProof="0" dirty="0" smtClean="0"/>
              <a:t> in </a:t>
            </a:r>
            <a:r>
              <a:rPr lang="en-GB" noProof="0" dirty="0" err="1" smtClean="0"/>
              <a:t>dokončajo</a:t>
            </a:r>
            <a:r>
              <a:rPr lang="en-GB" noProof="0" dirty="0" smtClean="0"/>
              <a:t> </a:t>
            </a:r>
            <a:r>
              <a:rPr lang="en-GB" noProof="0" dirty="0" err="1" smtClean="0"/>
              <a:t>naloge</a:t>
            </a:r>
            <a:r>
              <a:rPr lang="en-GB" noProof="0" dirty="0" smtClean="0"/>
              <a:t>, </a:t>
            </a:r>
            <a:r>
              <a:rPr lang="en-GB" noProof="0" dirty="0" err="1" smtClean="0"/>
              <a:t>za</a:t>
            </a:r>
            <a:r>
              <a:rPr lang="en-GB" noProof="0" dirty="0" smtClean="0"/>
              <a:t> </a:t>
            </a:r>
            <a:r>
              <a:rPr lang="en-GB" noProof="0" dirty="0" err="1" smtClean="0"/>
              <a:t>katere</a:t>
            </a:r>
            <a:r>
              <a:rPr lang="en-GB" noProof="0" dirty="0" smtClean="0"/>
              <a:t> je </a:t>
            </a:r>
            <a:r>
              <a:rPr lang="en-GB" noProof="0" dirty="0" err="1" smtClean="0"/>
              <a:t>bila</a:t>
            </a:r>
            <a:r>
              <a:rPr lang="en-GB" noProof="0" dirty="0" smtClean="0"/>
              <a:t> </a:t>
            </a:r>
            <a:r>
              <a:rPr lang="en-GB" noProof="0" dirty="0" err="1" smtClean="0"/>
              <a:t>aplikacija</a:t>
            </a:r>
            <a:r>
              <a:rPr lang="en-GB" noProof="0" dirty="0" smtClean="0"/>
              <a:t> </a:t>
            </a:r>
            <a:r>
              <a:rPr lang="en-GB" noProof="0" dirty="0" err="1" smtClean="0"/>
              <a:t>zasnovana</a:t>
            </a:r>
            <a:r>
              <a:rPr lang="en-GB" noProof="0" dirty="0" smtClean="0"/>
              <a:t>. </a:t>
            </a:r>
            <a:r>
              <a:rPr lang="en-GB" noProof="0" dirty="0" err="1" smtClean="0"/>
              <a:t>Menimo</a:t>
            </a:r>
            <a:r>
              <a:rPr lang="en-GB" noProof="0" dirty="0" smtClean="0"/>
              <a:t>, </a:t>
            </a:r>
            <a:r>
              <a:rPr lang="en-GB" noProof="0" dirty="0" err="1" smtClean="0"/>
              <a:t>da</a:t>
            </a:r>
            <a:r>
              <a:rPr lang="en-GB" noProof="0" dirty="0" smtClean="0"/>
              <a:t> se </a:t>
            </a:r>
            <a:r>
              <a:rPr lang="en-GB" noProof="0" dirty="0" err="1" smtClean="0"/>
              <a:t>lahko</a:t>
            </a:r>
            <a:r>
              <a:rPr lang="en-GB" noProof="0" dirty="0" smtClean="0"/>
              <a:t> v </a:t>
            </a:r>
            <a:r>
              <a:rPr lang="en-GB" noProof="0" dirty="0" err="1" smtClean="0"/>
              <a:t>izobraževalnem</a:t>
            </a:r>
            <a:r>
              <a:rPr lang="en-GB" noProof="0" dirty="0" smtClean="0"/>
              <a:t> </a:t>
            </a:r>
            <a:r>
              <a:rPr lang="en-GB" noProof="0" dirty="0" err="1" smtClean="0"/>
              <a:t>kontekstu</a:t>
            </a:r>
            <a:r>
              <a:rPr lang="en-GB" noProof="0" dirty="0" smtClean="0"/>
              <a:t> </a:t>
            </a:r>
            <a:r>
              <a:rPr lang="en-GB" noProof="0" dirty="0" err="1" smtClean="0"/>
              <a:t>koncept</a:t>
            </a:r>
            <a:r>
              <a:rPr lang="en-GB" noProof="0" dirty="0" smtClean="0"/>
              <a:t> </a:t>
            </a:r>
            <a:r>
              <a:rPr lang="en-GB" noProof="0" dirty="0" err="1" smtClean="0"/>
              <a:t>koristnosti</a:t>
            </a:r>
            <a:r>
              <a:rPr lang="en-GB" noProof="0" dirty="0" smtClean="0"/>
              <a:t> </a:t>
            </a:r>
            <a:r>
              <a:rPr lang="en-GB" noProof="0" dirty="0" err="1" smtClean="0"/>
              <a:t>razdeli</a:t>
            </a:r>
            <a:r>
              <a:rPr lang="en-GB" noProof="0" dirty="0" smtClean="0"/>
              <a:t> </a:t>
            </a:r>
            <a:r>
              <a:rPr lang="en-GB" noProof="0" dirty="0" err="1" smtClean="0"/>
              <a:t>na</a:t>
            </a:r>
            <a:r>
              <a:rPr lang="en-GB" noProof="0" dirty="0" smtClean="0"/>
              <a:t> </a:t>
            </a:r>
            <a:r>
              <a:rPr lang="en-GB" noProof="0" dirty="0" err="1" smtClean="0"/>
              <a:t>dva</a:t>
            </a:r>
            <a:r>
              <a:rPr lang="en-GB" noProof="0" dirty="0" smtClean="0"/>
              <a:t> </a:t>
            </a:r>
            <a:r>
              <a:rPr lang="en-GB" noProof="0" dirty="0" err="1" smtClean="0"/>
              <a:t>glavna</a:t>
            </a:r>
            <a:r>
              <a:rPr lang="en-GB" noProof="0" dirty="0" smtClean="0"/>
              <a:t> </a:t>
            </a:r>
            <a:r>
              <a:rPr lang="en-GB" noProof="0" dirty="0" err="1" smtClean="0"/>
              <a:t>področja</a:t>
            </a:r>
            <a:r>
              <a:rPr lang="en-GB" noProof="0" dirty="0" smtClean="0"/>
              <a:t>: </a:t>
            </a:r>
            <a:r>
              <a:rPr lang="en-GB" noProof="0" dirty="0" err="1" smtClean="0"/>
              <a:t>pedagoška</a:t>
            </a:r>
            <a:r>
              <a:rPr lang="en-GB" noProof="0" dirty="0" smtClean="0"/>
              <a:t> </a:t>
            </a:r>
            <a:r>
              <a:rPr lang="en-GB" noProof="0" dirty="0" err="1" smtClean="0"/>
              <a:t>uporabnost</a:t>
            </a:r>
            <a:r>
              <a:rPr lang="en-GB" noProof="0" dirty="0" smtClean="0"/>
              <a:t> in </a:t>
            </a:r>
            <a:r>
              <a:rPr lang="en-GB" noProof="0" dirty="0" err="1" smtClean="0"/>
              <a:t>dodana</a:t>
            </a:r>
            <a:r>
              <a:rPr lang="en-GB" noProof="0" dirty="0" smtClean="0"/>
              <a:t> </a:t>
            </a:r>
            <a:r>
              <a:rPr lang="en-GB" noProof="0" dirty="0" err="1" smtClean="0"/>
              <a:t>vrednost</a:t>
            </a:r>
            <a:r>
              <a:rPr lang="en-GB" noProof="0" dirty="0" smtClean="0"/>
              <a:t> </a:t>
            </a:r>
            <a:r>
              <a:rPr lang="en-GB" noProof="0" dirty="0" err="1" smtClean="0"/>
              <a:t>spletnega</a:t>
            </a:r>
            <a:r>
              <a:rPr lang="en-GB" noProof="0" dirty="0" smtClean="0"/>
              <a:t> </a:t>
            </a:r>
            <a:r>
              <a:rPr lang="en-GB" noProof="0" dirty="0" err="1" smtClean="0"/>
              <a:t>učenja</a:t>
            </a:r>
            <a:r>
              <a:rPr lang="en-GB" noProof="0" dirty="0" smtClean="0"/>
              <a:t> in </a:t>
            </a:r>
            <a:r>
              <a:rPr lang="en-GB" noProof="0" dirty="0" err="1" smtClean="0"/>
              <a:t>poučevanja</a:t>
            </a:r>
            <a:r>
              <a:rPr lang="en-GB" noProof="0" dirty="0" smtClean="0"/>
              <a:t>.</a:t>
            </a:r>
            <a:endParaRPr lang="en-GB" noProof="0" dirty="0"/>
          </a:p>
        </p:txBody>
      </p:sp>
    </p:spTree>
    <p:extLst>
      <p:ext uri="{BB962C8B-B14F-4D97-AF65-F5344CB8AC3E}">
        <p14:creationId xmlns:p14="http://schemas.microsoft.com/office/powerpoint/2010/main" xmlns="" val="1060412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lang="sl-SI" dirty="0" smtClean="0"/>
              <a:t>Razmerje med pomenom uporabnosti in pedagoško uporabnostjo</a:t>
            </a:r>
            <a:endParaRPr/>
          </a:p>
        </p:txBody>
      </p:sp>
    </p:spTree>
    <p:extLst>
      <p:ext uri="{BB962C8B-B14F-4D97-AF65-F5344CB8AC3E}">
        <p14:creationId xmlns:p14="http://schemas.microsoft.com/office/powerpoint/2010/main" xmlns="" val="1283821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rPr lang="sl-SI" b="1" noProof="0" dirty="0" err="1" smtClean="0"/>
              <a:t>Technology</a:t>
            </a:r>
            <a:r>
              <a:rPr lang="sl-SI" b="1" noProof="0" dirty="0" smtClean="0"/>
              <a:t> </a:t>
            </a:r>
            <a:r>
              <a:rPr lang="sl-SI" b="1" noProof="0" dirty="0" err="1" smtClean="0"/>
              <a:t>Integration</a:t>
            </a:r>
            <a:r>
              <a:rPr lang="sl-SI" b="1" noProof="0" dirty="0" smtClean="0"/>
              <a:t> </a:t>
            </a:r>
            <a:r>
              <a:rPr lang="sl-SI" b="1" noProof="0" dirty="0" err="1" smtClean="0"/>
              <a:t>Matrix</a:t>
            </a:r>
            <a:r>
              <a:rPr lang="sl-SI" b="1" noProof="0" dirty="0" smtClean="0"/>
              <a:t> (TIM</a:t>
            </a:r>
            <a:r>
              <a:rPr lang="sl-SI" noProof="0" dirty="0" smtClean="0"/>
              <a:t>) Matrica tehnološke integracije (TIM) je bila razvita za vodenje kompleksne naloge ocenjevanja integracije tehnologije v učilnico. Zagotavlja skupen besednjak za pedagoško dobro integracijo tehnologije za učitelje, šolske vodje, trenerje, raziskovalce, ocenjevalce in strokovnjake za strokovni razvoj. Teoretični okvir TIM temelji na konstruktivistični teoriji učenja in raziskavah, povezanih z učiteljsko prakso. Za razliko od drugih modelov za integracijo tehnologije, je TIM zasnovan za vrednotenje lekcij, v nasprotju z ocenjevanjem učitelja ali presojanjem diskretne naloge. https://fcit.usf.edu/matrix/</a:t>
            </a:r>
          </a:p>
        </p:txBody>
      </p:sp>
    </p:spTree>
    <p:extLst>
      <p:ext uri="{BB962C8B-B14F-4D97-AF65-F5344CB8AC3E}">
        <p14:creationId xmlns:p14="http://schemas.microsoft.com/office/powerpoint/2010/main" xmlns="" val="796061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26150006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xfrm>
            <a:off x="381000" y="685800"/>
            <a:ext cx="6096000" cy="3429000"/>
          </a:xfrm>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rPr lang="sl-SI" dirty="0" smtClean="0"/>
              <a:t>Redko je najti en izdelek, ki ustreza vsem vašim izobraževalnim ciljem. Ko ocenjujete orodje, je pomembno, da se držite svojih prednostnih nalog. Razvrstite svoje cilje, ki vam pomagajo ugotoviti, kaj bi želeli doseči z naložbami v tehnologijo.</a:t>
            </a:r>
            <a:endParaRPr/>
          </a:p>
        </p:txBody>
      </p:sp>
    </p:spTree>
    <p:extLst>
      <p:ext uri="{BB962C8B-B14F-4D97-AF65-F5344CB8AC3E}">
        <p14:creationId xmlns:p14="http://schemas.microsoft.com/office/powerpoint/2010/main" xmlns="" val="927337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3763300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endParaRPr lang="hu-HU" dirty="0" smtClean="0"/>
          </a:p>
          <a:p>
            <a:r>
              <a:rPr lang="en-US" sz="1200" b="0" i="0" dirty="0" err="1" smtClean="0">
                <a:effectLst/>
                <a:latin typeface="+mj-lt"/>
                <a:ea typeface="+mj-ea"/>
                <a:cs typeface="+mj-cs"/>
                <a:sym typeface="Calibri"/>
              </a:rPr>
              <a:t>Metode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poučevanja</a:t>
            </a:r>
            <a:r>
              <a:rPr lang="en-US" sz="1200" b="0" i="0" dirty="0" smtClean="0">
                <a:effectLst/>
                <a:latin typeface="+mj-lt"/>
                <a:ea typeface="+mj-ea"/>
                <a:cs typeface="+mj-cs"/>
                <a:sym typeface="Calibri"/>
              </a:rPr>
              <a:t> se </a:t>
            </a:r>
            <a:r>
              <a:rPr lang="en-US" sz="1200" b="0" i="0" dirty="0" err="1" smtClean="0">
                <a:effectLst/>
                <a:latin typeface="+mj-lt"/>
                <a:ea typeface="+mj-ea"/>
                <a:cs typeface="+mj-cs"/>
                <a:sym typeface="Calibri"/>
              </a:rPr>
              <a:t>morajo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stalno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spreminjati</a:t>
            </a:r>
            <a:r>
              <a:rPr lang="en-US" sz="1200" b="0" i="0" dirty="0" smtClean="0">
                <a:effectLst/>
                <a:latin typeface="+mj-lt"/>
                <a:ea typeface="+mj-ea"/>
                <a:cs typeface="+mj-cs"/>
                <a:sym typeface="Calibri"/>
              </a:rPr>
              <a:t> in </a:t>
            </a:r>
            <a:r>
              <a:rPr lang="en-US" sz="1200" b="0" i="0" dirty="0" err="1" smtClean="0">
                <a:effectLst/>
                <a:latin typeface="+mj-lt"/>
                <a:ea typeface="+mj-ea"/>
                <a:cs typeface="+mj-cs"/>
                <a:sym typeface="Calibri"/>
              </a:rPr>
              <a:t>prilagajati</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potrebam</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ter</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izpolnjevati</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pričakovanja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informacijske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družbe</a:t>
            </a:r>
            <a:r>
              <a:rPr lang="en-US" sz="1200" b="0" i="0" dirty="0" smtClean="0">
                <a:effectLst/>
                <a:latin typeface="+mj-lt"/>
                <a:ea typeface="+mj-ea"/>
                <a:cs typeface="+mj-cs"/>
                <a:sym typeface="Calibri"/>
              </a:rPr>
              <a:t>. Ali se to </a:t>
            </a:r>
            <a:r>
              <a:rPr lang="en-US" sz="1200" b="0" i="0" dirty="0" err="1" smtClean="0">
                <a:effectLst/>
                <a:latin typeface="+mj-lt"/>
                <a:ea typeface="+mj-ea"/>
                <a:cs typeface="+mj-cs"/>
                <a:sym typeface="Calibri"/>
              </a:rPr>
              <a:t>zavestno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strinjamo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ali</a:t>
            </a:r>
            <a:r>
              <a:rPr lang="en-US" sz="1200" b="0" i="0" dirty="0" smtClean="0">
                <a:effectLst/>
                <a:latin typeface="+mj-lt"/>
                <a:ea typeface="+mj-ea"/>
                <a:cs typeface="+mj-cs"/>
                <a:sym typeface="Calibri"/>
              </a:rPr>
              <a:t> ne, se </a:t>
            </a:r>
            <a:r>
              <a:rPr lang="en-US" sz="1200" b="0" i="0" dirty="0" err="1" smtClean="0">
                <a:effectLst/>
                <a:latin typeface="+mj-lt"/>
                <a:ea typeface="+mj-ea"/>
                <a:cs typeface="+mj-cs"/>
                <a:sym typeface="Calibri"/>
              </a:rPr>
              <a:t>ta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revolucija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dogaja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Učitelj</a:t>
            </a:r>
            <a:r>
              <a:rPr lang="sl-SI" sz="1200" b="0" i="0" dirty="0" smtClean="0">
                <a:effectLst/>
                <a:latin typeface="+mj-lt"/>
                <a:ea typeface="+mj-ea"/>
                <a:cs typeface="+mj-cs"/>
                <a:sym typeface="Calibri"/>
              </a:rPr>
              <a:t> postavljajo študentom </a:t>
            </a:r>
            <a:r>
              <a:rPr lang="en-US" sz="1200" b="0" i="0" dirty="0" err="1" smtClean="0">
                <a:effectLst/>
                <a:latin typeface="+mj-lt"/>
                <a:ea typeface="+mj-ea"/>
                <a:cs typeface="+mj-cs"/>
                <a:sym typeface="Calibri"/>
              </a:rPr>
              <a:t>nove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zahteve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pri</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pripravi</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na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prihodnja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delovna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mesta</a:t>
            </a:r>
            <a:r>
              <a:rPr lang="en-US" sz="1200" b="0" i="0" dirty="0" smtClean="0">
                <a:effectLst/>
                <a:latin typeface="+mj-lt"/>
                <a:ea typeface="+mj-ea"/>
                <a:cs typeface="+mj-cs"/>
                <a:sym typeface="Calibri"/>
              </a:rPr>
              <a:t>.</a:t>
            </a:r>
          </a:p>
          <a:p>
            <a:r>
              <a:rPr lang="en-US" sz="1200" b="0" i="0" dirty="0" err="1" smtClean="0">
                <a:effectLst/>
                <a:latin typeface="+mj-lt"/>
                <a:ea typeface="+mj-ea"/>
                <a:cs typeface="+mj-cs"/>
                <a:sym typeface="Calibri"/>
              </a:rPr>
              <a:t>Poročilo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Prihodnje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delovne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sposobnosti</a:t>
            </a:r>
            <a:r>
              <a:rPr lang="en-US" sz="1200" b="0" i="0" dirty="0" smtClean="0">
                <a:effectLst/>
                <a:latin typeface="+mj-lt"/>
                <a:ea typeface="+mj-ea"/>
                <a:cs typeface="+mj-cs"/>
                <a:sym typeface="Calibri"/>
              </a:rPr>
              <a:t> 2020« </a:t>
            </a:r>
            <a:r>
              <a:rPr lang="en-US" sz="1200" b="0" i="0" dirty="0" err="1" smtClean="0">
                <a:effectLst/>
                <a:latin typeface="+mj-lt"/>
                <a:ea typeface="+mj-ea"/>
                <a:cs typeface="+mj-cs"/>
                <a:sym typeface="Calibri"/>
              </a:rPr>
              <a:t>analizira</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ključne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gonilne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sile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ki</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spreminjajo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krajino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dela</a:t>
            </a:r>
            <a:r>
              <a:rPr lang="en-US" sz="1200" b="0" i="0" dirty="0" smtClean="0">
                <a:effectLst/>
                <a:latin typeface="+mj-lt"/>
                <a:ea typeface="+mj-ea"/>
                <a:cs typeface="+mj-cs"/>
                <a:sym typeface="Calibri"/>
              </a:rPr>
              <a:t> in </a:t>
            </a:r>
            <a:r>
              <a:rPr lang="en-US" sz="1200" b="0" i="0" dirty="0" err="1" smtClean="0">
                <a:effectLst/>
                <a:latin typeface="+mj-lt"/>
                <a:ea typeface="+mj-ea"/>
                <a:cs typeface="+mj-cs"/>
                <a:sym typeface="Calibri"/>
              </a:rPr>
              <a:t>opredeljujejo</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ključne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veščine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ki</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jih</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potrebuje</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trg</a:t>
            </a:r>
            <a:r>
              <a:rPr lang="en-US" sz="1200" b="0" i="0" dirty="0" smtClean="0">
                <a:effectLst/>
                <a:latin typeface="+mj-lt"/>
                <a:ea typeface="+mj-ea"/>
                <a:cs typeface="+mj-cs"/>
                <a:sym typeface="Calibri"/>
              </a:rPr>
              <a:t> </a:t>
            </a:r>
            <a:r>
              <a:rPr lang="en-US" sz="1200" b="0" i="0" dirty="0" err="1" smtClean="0">
                <a:effectLst/>
                <a:latin typeface="+mj-lt"/>
                <a:ea typeface="+mj-ea"/>
                <a:cs typeface="+mj-cs"/>
                <a:sym typeface="Calibri"/>
              </a:rPr>
              <a:t>dela</a:t>
            </a:r>
            <a:r>
              <a:rPr lang="en-US" sz="1200" b="0" i="0" dirty="0" smtClean="0">
                <a:effectLst/>
                <a:latin typeface="+mj-lt"/>
                <a:ea typeface="+mj-ea"/>
                <a:cs typeface="+mj-cs"/>
                <a:sym typeface="Calibri"/>
              </a:rPr>
              <a:t> v </a:t>
            </a:r>
            <a:r>
              <a:rPr lang="en-US" sz="1200" b="0" i="0" dirty="0" err="1" smtClean="0">
                <a:effectLst/>
                <a:latin typeface="+mj-lt"/>
                <a:ea typeface="+mj-ea"/>
                <a:cs typeface="+mj-cs"/>
                <a:sym typeface="Calibri"/>
              </a:rPr>
              <a:t>naslednjih</a:t>
            </a:r>
            <a:r>
              <a:rPr lang="en-US" sz="1200" b="0" i="0" dirty="0" smtClean="0">
                <a:effectLst/>
                <a:latin typeface="+mj-lt"/>
                <a:ea typeface="+mj-ea"/>
                <a:cs typeface="+mj-cs"/>
                <a:sym typeface="Calibri"/>
              </a:rPr>
              <a:t> 10 </a:t>
            </a:r>
            <a:r>
              <a:rPr lang="en-US" sz="1200" b="0" i="0" dirty="0" err="1" smtClean="0">
                <a:effectLst/>
                <a:latin typeface="+mj-lt"/>
                <a:ea typeface="+mj-ea"/>
                <a:cs typeface="+mj-cs"/>
                <a:sym typeface="Calibri"/>
              </a:rPr>
              <a:t>letih</a:t>
            </a:r>
            <a:r>
              <a:rPr lang="en-US" sz="1200" b="0" i="0" dirty="0" smtClean="0">
                <a:effectLst/>
                <a:latin typeface="+mj-lt"/>
                <a:ea typeface="+mj-ea"/>
                <a:cs typeface="+mj-cs"/>
                <a:sym typeface="Calibri"/>
              </a:rPr>
              <a:t>.</a:t>
            </a:r>
            <a:endParaRPr lang="hu-HU" dirty="0" smtClean="0"/>
          </a:p>
        </p:txBody>
      </p:sp>
    </p:spTree>
    <p:extLst>
      <p:ext uri="{BB962C8B-B14F-4D97-AF65-F5344CB8AC3E}">
        <p14:creationId xmlns:p14="http://schemas.microsoft.com/office/powerpoint/2010/main" xmlns="" val="3252257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2573291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384377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348239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xmlns="" val="2721143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xmlns="" val="826306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xmlns="" val="394277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sl-SI" sz="1200" b="0" i="0" noProof="0" dirty="0" smtClean="0">
                <a:effectLst/>
                <a:latin typeface="+mj-lt"/>
                <a:ea typeface="+mj-ea"/>
                <a:cs typeface="+mj-cs"/>
                <a:sym typeface="Calibri"/>
              </a:rPr>
              <a:t>Nove generacije študentov - "digitalno" odrasli - učijo in komunicirajo drugače od prejšnjih generacij. Informacije hitro najdejo na internetu, kot del vsakdanjega življenja, ki je zdaj brez možnosti IKT nezamenljiva. Te nove generacije študentov predstavljajo izziv za učitelje. Če želijo učence pripraviti na uspešno življenje, se morajo odpovedati tradicionalnim predavanjem, ki temeljijo na tradicionalnih pedagoških metodah.</a:t>
            </a:r>
            <a:endParaRPr lang="sl-SI" noProof="0" dirty="0"/>
          </a:p>
        </p:txBody>
      </p:sp>
    </p:spTree>
    <p:extLst>
      <p:ext uri="{BB962C8B-B14F-4D97-AF65-F5344CB8AC3E}">
        <p14:creationId xmlns:p14="http://schemas.microsoft.com/office/powerpoint/2010/main" xmlns="" val="244410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sl-SI" dirty="0" smtClean="0"/>
              <a:t>Teorijo "generacij" sta v začetku devetdesetih let razvila ameriška sociologa Neil Howe in William Strauss. Vsaka generacija ima svoj "značaj" - </a:t>
            </a:r>
            <a:r>
              <a:rPr lang="sl-SI" dirty="0" err="1" smtClean="0"/>
              <a:t>značaj</a:t>
            </a:r>
            <a:r>
              <a:rPr lang="sl-SI" dirty="0" smtClean="0"/>
              <a:t>, ki ga oblikujejo njihove najpomembnejše gospodarske, družbene in kulturne dejavnosti in odnosi, vendar ni natančnih datumov, ko se kohorte začnejo ali končajo. Generacija X je bila imenovana za predstavitev neznanega faktorja, Y in Z pa sta bili izbrani kot črki, ki sledijo X.</a:t>
            </a:r>
          </a:p>
          <a:p>
            <a:pPr marL="0" marR="0" indent="0" defTabSz="914400" eaLnBrk="1" fontAlgn="auto" latinLnBrk="0" hangingPunct="1">
              <a:lnSpc>
                <a:spcPct val="100000"/>
              </a:lnSpc>
              <a:spcBef>
                <a:spcPts val="0"/>
              </a:spcBef>
              <a:spcAft>
                <a:spcPts val="0"/>
              </a:spcAft>
              <a:buClrTx/>
              <a:buSzTx/>
              <a:buFontTx/>
              <a:buNone/>
              <a:tabLst/>
              <a:defRPr/>
            </a:pPr>
            <a:endParaRPr/>
          </a:p>
          <a:p>
            <a:r>
              <a:rPr/>
              <a:t>(</a:t>
            </a:r>
            <a:r>
              <a:rPr u="sng">
                <a:solidFill>
                  <a:srgbClr val="0000FF"/>
                </a:solidFill>
                <a:uFill>
                  <a:solidFill>
                    <a:srgbClr val="0000FF"/>
                  </a:solidFill>
                </a:uFill>
                <a:hlinkClick r:id="rId3"/>
              </a:rPr>
              <a:t>https://en.wikipedia.org/wiki/Strauss%E2%80%93Howe_generational_theory</a:t>
            </a:r>
            <a:r>
              <a:rPr/>
              <a:t> )</a:t>
            </a:r>
          </a:p>
        </p:txBody>
      </p:sp>
    </p:spTree>
    <p:extLst>
      <p:ext uri="{BB962C8B-B14F-4D97-AF65-F5344CB8AC3E}">
        <p14:creationId xmlns:p14="http://schemas.microsoft.com/office/powerpoint/2010/main" xmlns="" val="112187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algn="just"/>
            <a:r>
              <a:rPr lang="sl-SI" dirty="0" err="1" smtClean="0"/>
              <a:t>Millennials</a:t>
            </a:r>
            <a:r>
              <a:rPr lang="sl-SI" dirty="0" smtClean="0"/>
              <a:t> (generacija)</a:t>
            </a:r>
          </a:p>
          <a:p>
            <a:pPr algn="just"/>
            <a:r>
              <a:rPr lang="sl-SI" dirty="0" smtClean="0"/>
              <a:t>- navdušeni nad novo tehnologijo: intuitivno uporabljajo naprave IT in </a:t>
            </a:r>
            <a:r>
              <a:rPr lang="sl-SI" dirty="0" err="1" smtClean="0"/>
              <a:t>navigirajo</a:t>
            </a:r>
            <a:r>
              <a:rPr lang="sl-SI" dirty="0" smtClean="0"/>
              <a:t> po internetu, ker vsak dan igrajo video igre in so povezani z internetom.</a:t>
            </a:r>
          </a:p>
          <a:p>
            <a:pPr algn="just"/>
            <a:r>
              <a:rPr lang="sl-SI" dirty="0" smtClean="0"/>
              <a:t>- ne preveč vznemirjeni o tem, kako delujejo tehnološki pripomočki in jih večinoma sploh ne zanima.</a:t>
            </a:r>
          </a:p>
          <a:p>
            <a:pPr algn="just"/>
            <a:r>
              <a:rPr lang="sl-SI" dirty="0" smtClean="0"/>
              <a:t>- ne želijo prebrati velikega števila besedil, so bolj vidno pismeni od prejšnjih generacij.</a:t>
            </a:r>
          </a:p>
          <a:p>
            <a:pPr algn="just"/>
            <a:r>
              <a:rPr lang="sl-SI" dirty="0" smtClean="0"/>
              <a:t>- pogosto uporabljajo več kot en medij hkrati: gledajo TV, govorijo na mobilnih telefonih, poslušajo glasbo ali radio hkrati – poznajo "večopravilnost".</a:t>
            </a:r>
          </a:p>
          <a:p>
            <a:pPr algn="just"/>
            <a:r>
              <a:rPr lang="sl-SI" dirty="0" smtClean="0"/>
              <a:t>- hitri pri porabi informacij: uporabljajo naprave za hitro prejemanje informacij in pričakujejo takojšnje odzive.</a:t>
            </a:r>
          </a:p>
          <a:p>
            <a:pPr algn="just"/>
            <a:r>
              <a:rPr lang="sl-SI" dirty="0" smtClean="0"/>
              <a:t>- z intenzivno uporabo tehnologije v svoji družbi so pripravljeni pridružiti se fizičnim, virtualnim in hibridnim skupnostim.</a:t>
            </a:r>
            <a:endParaRPr dirty="0"/>
          </a:p>
        </p:txBody>
      </p:sp>
    </p:spTree>
    <p:extLst>
      <p:ext uri="{BB962C8B-B14F-4D97-AF65-F5344CB8AC3E}">
        <p14:creationId xmlns:p14="http://schemas.microsoft.com/office/powerpoint/2010/main" xmlns="" val="101566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rPr lang="hu-HU" dirty="0" smtClean="0"/>
              <a:t>Kratek videoposnetek (ki ga je posnel Michael Wesch v sodelovanju z 200 študenti na Univerzi v Kansasu) in povzel nekaj najpomembnejših značilnosti študentov danes - kako se naučijo, kaj se morajo naučiti, svoje cilje, upanje, sanje, kakšno bo njihovo</a:t>
            </a:r>
            <a:r>
              <a:rPr lang="hu-HU" baseline="0" dirty="0" smtClean="0"/>
              <a:t> </a:t>
            </a:r>
            <a:r>
              <a:rPr lang="hu-HU" dirty="0" smtClean="0"/>
              <a:t>njihovo življenje in kakšne spremembe bodo doživeli v svoji življenjski dobi. (https://www.youtube.com/watch?v=dGCJ46vyR9o)</a:t>
            </a:r>
            <a:endParaRPr dirty="0"/>
          </a:p>
        </p:txBody>
      </p:sp>
    </p:spTree>
    <p:extLst>
      <p:ext uri="{BB962C8B-B14F-4D97-AF65-F5344CB8AC3E}">
        <p14:creationId xmlns:p14="http://schemas.microsoft.com/office/powerpoint/2010/main" xmlns="" val="378683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Rectangle 6"/>
          <p:cNvSpPr/>
          <p:nvPr/>
        </p:nvSpPr>
        <p:spPr>
          <a:xfrm>
            <a:off x="0" y="6400800"/>
            <a:ext cx="12192003"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4" name="Rectangle 7"/>
          <p:cNvSpPr/>
          <p:nvPr/>
        </p:nvSpPr>
        <p:spPr>
          <a:xfrm>
            <a:off x="0" y="6334316"/>
            <a:ext cx="12192003" cy="66486"/>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5"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16" name="Body Level One…"/>
          <p:cNvSpPr txBox="1">
            <a:spLocks noGrp="1"/>
          </p:cNvSpPr>
          <p:nvPr>
            <p:ph type="body" sz="quarter" idx="1"/>
          </p:nvPr>
        </p:nvSpPr>
        <p:spPr>
          <a:xfrm>
            <a:off x="1100050" y="4455621"/>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7"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1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18"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19"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20"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121"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122"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30"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31"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32" name="Title Text"/>
          <p:cNvSpPr txBox="1">
            <a:spLocks noGrp="1"/>
          </p:cNvSpPr>
          <p:nvPr>
            <p:ph type="title"/>
          </p:nvPr>
        </p:nvSpPr>
        <p:spPr>
          <a:xfrm>
            <a:off x="8724900" y="412302"/>
            <a:ext cx="2628900" cy="5759899"/>
          </a:xfrm>
          <a:prstGeom prst="rect">
            <a:avLst/>
          </a:prstGeom>
        </p:spPr>
        <p:txBody>
          <a:bodyPr lIns="45718" tIns="45718" rIns="45718" bIns="45718"/>
          <a:lstStyle/>
          <a:p>
            <a:r>
              <a:t>Title Text</a:t>
            </a:r>
          </a:p>
        </p:txBody>
      </p:sp>
      <p:sp>
        <p:nvSpPr>
          <p:cNvPr id="133" name="Body Level One…"/>
          <p:cNvSpPr txBox="1">
            <a:spLocks noGrp="1"/>
          </p:cNvSpPr>
          <p:nvPr>
            <p:ph type="body" idx="1"/>
          </p:nvPr>
        </p:nvSpPr>
        <p:spPr>
          <a:xfrm>
            <a:off x="838200" y="412302"/>
            <a:ext cx="7734300" cy="5759899"/>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57" name="Straight Connector 9"/>
          <p:cNvSpPr/>
          <p:nvPr/>
        </p:nvSpPr>
        <p:spPr>
          <a:xfrm>
            <a:off x="1193532" y="1737845"/>
            <a:ext cx="9966960" cy="1"/>
          </a:xfrm>
          <a:prstGeom prst="line">
            <a:avLst/>
          </a:prstGeom>
          <a:ln w="6350">
            <a:solidFill>
              <a:srgbClr val="808080"/>
            </a:solidFill>
          </a:ln>
        </p:spPr>
        <p:txBody>
          <a:bodyPr lIns="45719" rIns="45719"/>
          <a:lstStyle/>
          <a:p>
            <a:pPr>
              <a:defRPr>
                <a:latin typeface="+mj-lt"/>
                <a:ea typeface="+mj-ea"/>
                <a:cs typeface="+mj-cs"/>
                <a:sym typeface="Calibri"/>
              </a:defRPr>
            </a:pPr>
            <a:endParaRPr/>
          </a:p>
        </p:txBody>
      </p:sp>
      <p:sp>
        <p:nvSpPr>
          <p:cNvPr id="158" name="Title Text"/>
          <p:cNvSpPr txBox="1">
            <a:spLocks noGrp="1"/>
          </p:cNvSpPr>
          <p:nvPr>
            <p:ph type="title"/>
          </p:nvPr>
        </p:nvSpPr>
        <p:spPr>
          <a:xfrm>
            <a:off x="1097280" y="286603"/>
            <a:ext cx="10058401" cy="1450757"/>
          </a:xfrm>
          <a:prstGeom prst="rect">
            <a:avLst/>
          </a:prstGeom>
        </p:spPr>
        <p:txBody>
          <a:bodyPr/>
          <a:lstStyle/>
          <a:p>
            <a:r>
              <a:t>Title Text</a:t>
            </a:r>
          </a:p>
        </p:txBody>
      </p:sp>
      <p:sp>
        <p:nvSpPr>
          <p:cNvPr id="159" name="Body Level One…"/>
          <p:cNvSpPr txBox="1">
            <a:spLocks noGrp="1"/>
          </p:cNvSpPr>
          <p:nvPr>
            <p:ph type="body" sz="quarter" idx="1"/>
          </p:nvPr>
        </p:nvSpPr>
        <p:spPr>
          <a:xfrm>
            <a:off x="1097280" y="1846052"/>
            <a:ext cx="4937760" cy="736283"/>
          </a:xfrm>
          <a:prstGeom prst="rect">
            <a:avLst/>
          </a:prstGeom>
        </p:spPr>
        <p:txBody>
          <a:bodyPr lIns="45719" tIns="45719" rIns="45719" bIns="45719" anchor="ctr"/>
          <a:lstStyle>
            <a:lvl1pPr marL="0" indent="0">
              <a:buClrTx/>
              <a:buSzTx/>
              <a:buFontTx/>
              <a:buNone/>
              <a:defRPr cap="all">
                <a:solidFill>
                  <a:srgbClr val="344068"/>
                </a:solidFill>
              </a:defRPr>
            </a:lvl1pPr>
            <a:lvl2pPr marL="0" indent="457200">
              <a:buClrTx/>
              <a:buSzTx/>
              <a:buFontTx/>
              <a:buNone/>
              <a:defRPr cap="all">
                <a:solidFill>
                  <a:srgbClr val="344068"/>
                </a:solidFill>
              </a:defRPr>
            </a:lvl2pPr>
            <a:lvl3pPr marL="0" indent="914400">
              <a:buClrTx/>
              <a:buSzTx/>
              <a:buFontTx/>
              <a:buNone/>
              <a:defRPr cap="all">
                <a:solidFill>
                  <a:srgbClr val="344068"/>
                </a:solidFill>
              </a:defRPr>
            </a:lvl3pPr>
            <a:lvl4pPr marL="0" indent="1371600">
              <a:buClrTx/>
              <a:buSzTx/>
              <a:buFontTx/>
              <a:buNone/>
              <a:defRPr cap="all">
                <a:solidFill>
                  <a:srgbClr val="344068"/>
                </a:solidFill>
              </a:defRPr>
            </a:lvl4pPr>
            <a:lvl5pPr marL="0" indent="182880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160" name="Text Placeholder 4"/>
          <p:cNvSpPr>
            <a:spLocks noGrp="1"/>
          </p:cNvSpPr>
          <p:nvPr>
            <p:ph type="body" sz="quarter" idx="13"/>
          </p:nvPr>
        </p:nvSpPr>
        <p:spPr>
          <a:xfrm>
            <a:off x="6217920" y="1846052"/>
            <a:ext cx="4937761" cy="736283"/>
          </a:xfrm>
          <a:prstGeom prst="rect">
            <a:avLst/>
          </a:prstGeom>
        </p:spPr>
        <p:txBody>
          <a:bodyPr lIns="45719" tIns="45719" rIns="45719" bIns="45719" anchor="ctr"/>
          <a:lstStyle/>
          <a:p>
            <a:pPr marL="0" indent="0">
              <a:buClrTx/>
              <a:buSzTx/>
              <a:buFontTx/>
              <a:buNone/>
              <a:defRPr cap="all">
                <a:solidFill>
                  <a:srgbClr val="344068"/>
                </a:solidFill>
              </a:defRPr>
            </a:pPr>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5"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26"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27"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28"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29" name="Body Level One…"/>
          <p:cNvSpPr txBox="1">
            <a:spLocks noGrp="1"/>
          </p:cNvSpPr>
          <p:nvPr>
            <p:ph type="body" idx="1"/>
          </p:nvPr>
        </p:nvSpPr>
        <p:spPr>
          <a:xfrm>
            <a:off x="1097280" y="1845734"/>
            <a:ext cx="10058401"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7"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38"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39" name="Title Text"/>
          <p:cNvSpPr txBox="1">
            <a:spLocks noGrp="1"/>
          </p:cNvSpPr>
          <p:nvPr>
            <p:ph type="title"/>
          </p:nvPr>
        </p:nvSpPr>
        <p:spPr>
          <a:xfrm>
            <a:off x="1097280" y="758951"/>
            <a:ext cx="10058401" cy="3566162"/>
          </a:xfrm>
          <a:prstGeom prst="rect">
            <a:avLst/>
          </a:prstGeom>
        </p:spPr>
        <p:txBody>
          <a:bodyPr lIns="45718" tIns="45718" rIns="45718" bIns="45718"/>
          <a:lstStyle>
            <a:lvl1pPr>
              <a:defRPr sz="8000">
                <a:solidFill>
                  <a:srgbClr val="262626"/>
                </a:solidFill>
              </a:defRPr>
            </a:lvl1pPr>
          </a:lstStyle>
          <a:p>
            <a:r>
              <a:t>Title Text</a:t>
            </a:r>
          </a:p>
        </p:txBody>
      </p:sp>
      <p:sp>
        <p:nvSpPr>
          <p:cNvPr id="40" name="Body Level One…"/>
          <p:cNvSpPr txBox="1">
            <a:spLocks noGrp="1"/>
          </p:cNvSpPr>
          <p:nvPr>
            <p:ph type="body" sz="quarter" idx="1"/>
          </p:nvPr>
        </p:nvSpPr>
        <p:spPr>
          <a:xfrm>
            <a:off x="1097280" y="4453128"/>
            <a:ext cx="10058401" cy="1143002"/>
          </a:xfrm>
          <a:prstGeom prst="rect">
            <a:avLst/>
          </a:prstGeom>
        </p:spPr>
        <p:txBody>
          <a:bodyPr lIns="45718" tIns="45718" rIns="45718" bIns="45718"/>
          <a:lstStyle>
            <a:lvl1pPr marL="0" indent="0">
              <a:buClrTx/>
              <a:buSzTx/>
              <a:buFontTx/>
              <a:buNone/>
              <a:defRPr sz="2400" cap="all" spc="200">
                <a:solidFill>
                  <a:srgbClr val="344068"/>
                </a:solidFill>
              </a:defRPr>
            </a:lvl1pPr>
            <a:lvl2pPr marL="0" indent="0">
              <a:buClrTx/>
              <a:buSzTx/>
              <a:buFontTx/>
              <a:buNone/>
              <a:defRPr sz="2400" cap="all" spc="200">
                <a:solidFill>
                  <a:srgbClr val="344068"/>
                </a:solidFill>
              </a:defRPr>
            </a:lvl2pPr>
            <a:lvl3pPr marL="0" indent="0">
              <a:buClrTx/>
              <a:buSzTx/>
              <a:buFontTx/>
              <a:buNone/>
              <a:defRPr sz="2400" cap="all" spc="200">
                <a:solidFill>
                  <a:srgbClr val="344068"/>
                </a:solidFill>
              </a:defRPr>
            </a:lvl3pPr>
            <a:lvl4pPr marL="0" indent="0">
              <a:buClrTx/>
              <a:buSzTx/>
              <a:buFontTx/>
              <a:buNone/>
              <a:defRPr sz="2400" cap="all" spc="200">
                <a:solidFill>
                  <a:srgbClr val="344068"/>
                </a:solidFill>
              </a:defRPr>
            </a:lvl4pPr>
            <a:lvl5pPr marL="0" indent="0">
              <a:buClrTx/>
              <a:buSzTx/>
              <a:buFontTx/>
              <a:buNone/>
              <a:defRPr sz="2400" cap="all" spc="200">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41" name="Straight Connector 8"/>
          <p:cNvSpPr/>
          <p:nvPr/>
        </p:nvSpPr>
        <p:spPr>
          <a:xfrm>
            <a:off x="1207657" y="4343400"/>
            <a:ext cx="9875523" cy="0"/>
          </a:xfrm>
          <a:prstGeom prst="line">
            <a:avLst/>
          </a:prstGeom>
          <a:ln w="6350">
            <a:solidFill>
              <a:srgbClr val="808080"/>
            </a:solidFill>
          </a:ln>
        </p:spPr>
        <p:txBody>
          <a:bodyPr lIns="45718" tIns="45718" rIns="45718" bIns="45718"/>
          <a:lstStyle/>
          <a:p>
            <a:endParaRPr/>
          </a:p>
        </p:txBody>
      </p:sp>
      <p:sp>
        <p:nvSpPr>
          <p:cNvPr id="42"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9"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50"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51"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52"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53" name="Body Level One…"/>
          <p:cNvSpPr txBox="1">
            <a:spLocks noGrp="1"/>
          </p:cNvSpPr>
          <p:nvPr>
            <p:ph type="body" sz="half" idx="1"/>
          </p:nvPr>
        </p:nvSpPr>
        <p:spPr>
          <a:xfrm>
            <a:off x="1097280" y="1845734"/>
            <a:ext cx="4937760" cy="4023360"/>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1"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62"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63"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64"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65" name="Body Level One…"/>
          <p:cNvSpPr txBox="1">
            <a:spLocks noGrp="1"/>
          </p:cNvSpPr>
          <p:nvPr>
            <p:ph type="body" sz="quarter" idx="1"/>
          </p:nvPr>
        </p:nvSpPr>
        <p:spPr>
          <a:xfrm>
            <a:off x="1097280" y="1846052"/>
            <a:ext cx="4937760" cy="736284"/>
          </a:xfrm>
          <a:prstGeom prst="rect">
            <a:avLst/>
          </a:prstGeom>
        </p:spPr>
        <p:txBody>
          <a:bodyPr lIns="45718" tIns="45718" rIns="45718" bIns="45718" anchor="ctr"/>
          <a:lstStyle>
            <a:lvl1pPr marL="0" indent="0">
              <a:buClrTx/>
              <a:buSzTx/>
              <a:buFontTx/>
              <a:buNone/>
              <a:defRPr cap="all">
                <a:solidFill>
                  <a:srgbClr val="344068"/>
                </a:solidFill>
              </a:defRPr>
            </a:lvl1pPr>
            <a:lvl2pPr marL="0" indent="0">
              <a:buClrTx/>
              <a:buSzTx/>
              <a:buFontTx/>
              <a:buNone/>
              <a:defRPr cap="all">
                <a:solidFill>
                  <a:srgbClr val="344068"/>
                </a:solidFill>
              </a:defRPr>
            </a:lvl2pPr>
            <a:lvl3pPr marL="0" indent="0">
              <a:buClrTx/>
              <a:buSzTx/>
              <a:buFontTx/>
              <a:buNone/>
              <a:defRPr cap="all">
                <a:solidFill>
                  <a:srgbClr val="344068"/>
                </a:solidFill>
              </a:defRPr>
            </a:lvl3pPr>
            <a:lvl4pPr marL="0" indent="0">
              <a:buClrTx/>
              <a:buSzTx/>
              <a:buFontTx/>
              <a:buNone/>
              <a:defRPr cap="all">
                <a:solidFill>
                  <a:srgbClr val="344068"/>
                </a:solidFill>
              </a:defRPr>
            </a:lvl4pPr>
            <a:lvl5pPr marL="0" indent="0">
              <a:buClrTx/>
              <a:buSzTx/>
              <a:buFontTx/>
              <a:buNone/>
              <a:defRPr cap="all">
                <a:solidFill>
                  <a:srgbClr val="344068"/>
                </a:solidFill>
              </a:defRPr>
            </a:lvl5pPr>
          </a:lstStyle>
          <a:p>
            <a:r>
              <a:t>Body Level One</a:t>
            </a:r>
          </a:p>
          <a:p>
            <a:pPr lvl="1"/>
            <a:r>
              <a:t>Body Level Two</a:t>
            </a:r>
          </a:p>
          <a:p>
            <a:pPr lvl="2"/>
            <a:r>
              <a:t>Body Level Three</a:t>
            </a:r>
          </a:p>
          <a:p>
            <a:pPr lvl="3"/>
            <a:r>
              <a:t>Body Level Four</a:t>
            </a:r>
          </a:p>
          <a:p>
            <a:pPr lvl="4"/>
            <a:r>
              <a:t>Body Level Five</a:t>
            </a:r>
          </a:p>
        </p:txBody>
      </p:sp>
      <p:sp>
        <p:nvSpPr>
          <p:cNvPr id="66" name="Text Placeholder 4"/>
          <p:cNvSpPr>
            <a:spLocks noGrp="1"/>
          </p:cNvSpPr>
          <p:nvPr>
            <p:ph type="body" sz="quarter" idx="13"/>
          </p:nvPr>
        </p:nvSpPr>
        <p:spPr>
          <a:xfrm>
            <a:off x="6217920" y="1846052"/>
            <a:ext cx="4937762" cy="736284"/>
          </a:xfrm>
          <a:prstGeom prst="rect">
            <a:avLst/>
          </a:prstGeom>
        </p:spPr>
        <p:txBody>
          <a:bodyPr lIns="45718" tIns="45718" rIns="45718" bIns="45718" anchor="ctr"/>
          <a:lstStyle/>
          <a:p>
            <a:pPr marL="91438" indent="-91438"/>
            <a:endParaRPr/>
          </a:p>
        </p:txBody>
      </p:sp>
      <p:sp>
        <p:nvSpPr>
          <p:cNvPr id="6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4"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75"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76" name="Straight Connector 9"/>
          <p:cNvSpPr/>
          <p:nvPr/>
        </p:nvSpPr>
        <p:spPr>
          <a:xfrm>
            <a:off x="1193532" y="1737845"/>
            <a:ext cx="9966960" cy="1"/>
          </a:xfrm>
          <a:prstGeom prst="line">
            <a:avLst/>
          </a:prstGeom>
          <a:ln w="6350">
            <a:solidFill>
              <a:srgbClr val="808080"/>
            </a:solidFill>
          </a:ln>
        </p:spPr>
        <p:txBody>
          <a:bodyPr lIns="45718" tIns="45718" rIns="45718" bIns="45718"/>
          <a:lstStyle/>
          <a:p>
            <a:endParaRPr/>
          </a:p>
        </p:txBody>
      </p:sp>
      <p:sp>
        <p:nvSpPr>
          <p:cNvPr id="77" name="Title Text"/>
          <p:cNvSpPr txBox="1">
            <a:spLocks noGrp="1"/>
          </p:cNvSpPr>
          <p:nvPr>
            <p:ph type="title"/>
          </p:nvPr>
        </p:nvSpPr>
        <p:spPr>
          <a:xfrm>
            <a:off x="1097280" y="286603"/>
            <a:ext cx="10058401" cy="1450757"/>
          </a:xfrm>
          <a:prstGeom prst="rect">
            <a:avLst/>
          </a:prstGeom>
        </p:spPr>
        <p:txBody>
          <a:bodyPr lIns="45718" tIns="45718" rIns="45718" bIns="45718"/>
          <a:lstStyle/>
          <a:p>
            <a:r>
              <a:t>Title Text</a:t>
            </a:r>
          </a:p>
        </p:txBody>
      </p:sp>
      <p:sp>
        <p:nvSpPr>
          <p:cNvPr id="78"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5"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86" name="Rectangle 5"/>
          <p:cNvSpPr/>
          <p:nvPr/>
        </p:nvSpPr>
        <p:spPr>
          <a:xfrm>
            <a:off x="13" y="6334316"/>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87"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4" name="Rectangle 7"/>
          <p:cNvSpPr/>
          <p:nvPr/>
        </p:nvSpPr>
        <p:spPr>
          <a:xfrm>
            <a:off x="14" y="0"/>
            <a:ext cx="4050795" cy="6858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95" name="Rectangle 8"/>
          <p:cNvSpPr/>
          <p:nvPr/>
        </p:nvSpPr>
        <p:spPr>
          <a:xfrm>
            <a:off x="4040070" y="0"/>
            <a:ext cx="64010" cy="685800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96" name="Title Text"/>
          <p:cNvSpPr txBox="1">
            <a:spLocks noGrp="1"/>
          </p:cNvSpPr>
          <p:nvPr>
            <p:ph type="title"/>
          </p:nvPr>
        </p:nvSpPr>
        <p:spPr>
          <a:xfrm>
            <a:off x="457200" y="594359"/>
            <a:ext cx="3200400" cy="2286001"/>
          </a:xfrm>
          <a:prstGeom prst="rect">
            <a:avLst/>
          </a:prstGeom>
        </p:spPr>
        <p:txBody>
          <a:bodyPr lIns="45718" tIns="45718" rIns="45718" bIns="45718"/>
          <a:lstStyle>
            <a:lvl1pPr>
              <a:defRPr sz="3600">
                <a:solidFill>
                  <a:srgbClr val="FFFFFF"/>
                </a:solidFill>
              </a:defRPr>
            </a:lvl1pPr>
          </a:lstStyle>
          <a:p>
            <a:r>
              <a:t>Title Text</a:t>
            </a:r>
          </a:p>
        </p:txBody>
      </p:sp>
      <p:sp>
        <p:nvSpPr>
          <p:cNvPr id="97" name="Body Level One…"/>
          <p:cNvSpPr txBox="1">
            <a:spLocks noGrp="1"/>
          </p:cNvSpPr>
          <p:nvPr>
            <p:ph type="body" idx="1"/>
          </p:nvPr>
        </p:nvSpPr>
        <p:spPr>
          <a:xfrm>
            <a:off x="4800600" y="731519"/>
            <a:ext cx="6492241" cy="5257802"/>
          </a:xfrm>
          <a:prstGeom prst="rect">
            <a:avLst/>
          </a:prstGeom>
        </p:spPr>
        <p:txBody>
          <a:bodyPr/>
          <a:lstStyle>
            <a:lvl1pPr marL="91438" indent="-91438"/>
            <a:lvl3pPr marL="645304" indent="-261256"/>
            <a:lvl4pPr marL="828185" indent="-261257"/>
            <a:lvl5pPr marL="1011065" indent="-261257"/>
          </a:lstStyle>
          <a:p>
            <a:r>
              <a:t>Body Level One</a:t>
            </a:r>
          </a:p>
          <a:p>
            <a:pPr lvl="1"/>
            <a:r>
              <a:t>Body Level Two</a:t>
            </a:r>
          </a:p>
          <a:p>
            <a:pPr lvl="2"/>
            <a:r>
              <a:t>Body Level Three</a:t>
            </a:r>
          </a:p>
          <a:p>
            <a:pPr lvl="3"/>
            <a:r>
              <a:t>Body Level Four</a:t>
            </a:r>
          </a:p>
          <a:p>
            <a:pPr lvl="4"/>
            <a:r>
              <a:t>Body Level Five</a:t>
            </a:r>
          </a:p>
        </p:txBody>
      </p:sp>
      <p:sp>
        <p:nvSpPr>
          <p:cNvPr id="98" name="Text Placeholder 3"/>
          <p:cNvSpPr>
            <a:spLocks noGrp="1"/>
          </p:cNvSpPr>
          <p:nvPr>
            <p:ph type="body" sz="quarter" idx="13"/>
          </p:nvPr>
        </p:nvSpPr>
        <p:spPr>
          <a:xfrm>
            <a:off x="457200" y="2926079"/>
            <a:ext cx="3200400" cy="3379125"/>
          </a:xfrm>
          <a:prstGeom prst="rect">
            <a:avLst/>
          </a:prstGeom>
        </p:spPr>
        <p:txBody>
          <a:bodyPr lIns="45718" tIns="45718" rIns="45718" bIns="45718"/>
          <a:lstStyle/>
          <a:p>
            <a:pPr marL="91438" indent="-91438"/>
            <a:endParaRPr/>
          </a:p>
        </p:txBody>
      </p:sp>
      <p:sp>
        <p:nvSpPr>
          <p:cNvPr id="99"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lvl1pPr>
              <a:defRPr>
                <a:solidFill>
                  <a:srgbClr val="344068"/>
                </a:solidFil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6" name="Rectangle 7"/>
          <p:cNvSpPr/>
          <p:nvPr/>
        </p:nvSpPr>
        <p:spPr>
          <a:xfrm>
            <a:off x="0" y="4953000"/>
            <a:ext cx="12188825" cy="1905000"/>
          </a:xfrm>
          <a:prstGeom prst="rect">
            <a:avLst/>
          </a:prstGeom>
          <a:solidFill>
            <a:schemeClr val="accent2"/>
          </a:solidFill>
          <a:ln w="12700">
            <a:miter lim="400000"/>
          </a:ln>
        </p:spPr>
        <p:txBody>
          <a:bodyPr lIns="45718" tIns="45718" rIns="45718" bIns="45718"/>
          <a:lstStyle/>
          <a:p>
            <a:pPr>
              <a:defRPr>
                <a:latin typeface="+mj-lt"/>
                <a:ea typeface="+mj-ea"/>
                <a:cs typeface="+mj-cs"/>
                <a:sym typeface="Calibri"/>
              </a:defRPr>
            </a:pPr>
            <a:endParaRPr/>
          </a:p>
        </p:txBody>
      </p:sp>
      <p:sp>
        <p:nvSpPr>
          <p:cNvPr id="107" name="Rectangle 8"/>
          <p:cNvSpPr/>
          <p:nvPr/>
        </p:nvSpPr>
        <p:spPr>
          <a:xfrm>
            <a:off x="13" y="4915075"/>
            <a:ext cx="12188828" cy="64010"/>
          </a:xfrm>
          <a:prstGeom prst="rect">
            <a:avLst/>
          </a:prstGeom>
          <a:solidFill>
            <a:schemeClr val="accent1"/>
          </a:solidFill>
          <a:ln w="12700">
            <a:miter lim="400000"/>
          </a:ln>
        </p:spPr>
        <p:txBody>
          <a:bodyPr lIns="45718" tIns="45718" rIns="45718" bIns="45718"/>
          <a:lstStyle/>
          <a:p>
            <a:pPr>
              <a:defRPr>
                <a:latin typeface="+mj-lt"/>
                <a:ea typeface="+mj-ea"/>
                <a:cs typeface="+mj-cs"/>
                <a:sym typeface="Calibri"/>
              </a:defRPr>
            </a:pPr>
            <a:endParaRPr/>
          </a:p>
        </p:txBody>
      </p:sp>
      <p:sp>
        <p:nvSpPr>
          <p:cNvPr id="108" name="Title Text"/>
          <p:cNvSpPr txBox="1">
            <a:spLocks noGrp="1"/>
          </p:cNvSpPr>
          <p:nvPr>
            <p:ph type="title"/>
          </p:nvPr>
        </p:nvSpPr>
        <p:spPr>
          <a:xfrm>
            <a:off x="1097280" y="5074920"/>
            <a:ext cx="10113645" cy="822962"/>
          </a:xfrm>
          <a:prstGeom prst="rect">
            <a:avLst/>
          </a:prstGeom>
        </p:spPr>
        <p:txBody>
          <a:bodyPr lIns="0" tIns="0" rIns="0" bIns="0"/>
          <a:lstStyle>
            <a:lvl1pPr>
              <a:defRPr sz="3600">
                <a:solidFill>
                  <a:srgbClr val="FFFFFF"/>
                </a:solidFill>
              </a:defRPr>
            </a:lvl1pPr>
          </a:lstStyle>
          <a:p>
            <a:r>
              <a:t>Title Text</a:t>
            </a:r>
          </a:p>
        </p:txBody>
      </p:sp>
      <p:sp>
        <p:nvSpPr>
          <p:cNvPr id="109" name="Picture Placeholder 2"/>
          <p:cNvSpPr>
            <a:spLocks noGrp="1"/>
          </p:cNvSpPr>
          <p:nvPr>
            <p:ph type="pic" idx="13"/>
          </p:nvPr>
        </p:nvSpPr>
        <p:spPr>
          <a:xfrm>
            <a:off x="13" y="0"/>
            <a:ext cx="12191988" cy="4915076"/>
          </a:xfrm>
          <a:prstGeom prst="rect">
            <a:avLst/>
          </a:prstGeom>
        </p:spPr>
        <p:txBody>
          <a:bodyPr lIns="91439" tIns="45719" rIns="91439" bIns="45719">
            <a:noAutofit/>
          </a:bodyPr>
          <a:lstStyle/>
          <a:p>
            <a:endParaRPr/>
          </a:p>
        </p:txBody>
      </p:sp>
      <p:sp>
        <p:nvSpPr>
          <p:cNvPr id="110" name="Body Level One…"/>
          <p:cNvSpPr txBox="1">
            <a:spLocks noGrp="1"/>
          </p:cNvSpPr>
          <p:nvPr>
            <p:ph type="body" sz="quarter" idx="1"/>
          </p:nvPr>
        </p:nvSpPr>
        <p:spPr>
          <a:xfrm>
            <a:off x="1097280" y="5907023"/>
            <a:ext cx="10113265" cy="594362"/>
          </a:xfrm>
          <a:prstGeom prst="rect">
            <a:avLst/>
          </a:prstGeom>
        </p:spPr>
        <p:txBody>
          <a:bodyPr/>
          <a:lstStyle>
            <a:lvl1pPr marL="0" indent="0">
              <a:spcBef>
                <a:spcPts val="600"/>
              </a:spcBef>
              <a:buClrTx/>
              <a:buSzTx/>
              <a:buFontTx/>
              <a:buNone/>
              <a:defRPr sz="1500">
                <a:solidFill>
                  <a:srgbClr val="FFFFFF"/>
                </a:solidFill>
              </a:defRPr>
            </a:lvl1pPr>
            <a:lvl2pPr marL="0" indent="0">
              <a:spcBef>
                <a:spcPts val="600"/>
              </a:spcBef>
              <a:buClrTx/>
              <a:buSzTx/>
              <a:buFontTx/>
              <a:buNone/>
              <a:defRPr sz="1500">
                <a:solidFill>
                  <a:srgbClr val="FFFFFF"/>
                </a:solidFill>
              </a:defRPr>
            </a:lvl2pPr>
            <a:lvl3pPr marL="0" indent="0">
              <a:spcBef>
                <a:spcPts val="600"/>
              </a:spcBef>
              <a:buClrTx/>
              <a:buSzTx/>
              <a:buFontTx/>
              <a:buNone/>
              <a:defRPr sz="1500">
                <a:solidFill>
                  <a:srgbClr val="FFFFFF"/>
                </a:solidFill>
              </a:defRPr>
            </a:lvl3pPr>
            <a:lvl4pPr marL="0" indent="0">
              <a:spcBef>
                <a:spcPts val="600"/>
              </a:spcBef>
              <a:buClrTx/>
              <a:buSzTx/>
              <a:buFontTx/>
              <a:buNone/>
              <a:defRPr sz="1500">
                <a:solidFill>
                  <a:srgbClr val="FFFFFF"/>
                </a:solidFill>
              </a:defRPr>
            </a:lvl4pPr>
            <a:lvl5pPr marL="0" indent="0">
              <a:spcBef>
                <a:spcPts val="600"/>
              </a:spcBef>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10979609" y="6514079"/>
            <a:ext cx="232875" cy="256539"/>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2"/>
          </a:solidFill>
          <a:ln w="12700">
            <a:miter lim="400000"/>
          </a:ln>
        </p:spPr>
        <p:txBody>
          <a:bodyPr lIns="45719" rIns="45719"/>
          <a:lstStyle/>
          <a:p>
            <a:pPr>
              <a:defRPr>
                <a:latin typeface="+mj-lt"/>
                <a:ea typeface="+mj-ea"/>
                <a:cs typeface="+mj-cs"/>
                <a:sym typeface="Calibri"/>
              </a:defRPr>
            </a:pPr>
            <a:endParaRPr/>
          </a:p>
        </p:txBody>
      </p:sp>
      <p:sp>
        <p:nvSpPr>
          <p:cNvPr id="3" name="Rectangle 5"/>
          <p:cNvSpPr/>
          <p:nvPr/>
        </p:nvSpPr>
        <p:spPr>
          <a:xfrm>
            <a:off x="14" y="6334316"/>
            <a:ext cx="12188826" cy="64009"/>
          </a:xfrm>
          <a:prstGeom prst="rect">
            <a:avLst/>
          </a:prstGeom>
          <a:solidFill>
            <a:schemeClr val="accent1"/>
          </a:solidFill>
          <a:ln w="12700">
            <a:miter lim="400000"/>
          </a:ln>
        </p:spPr>
        <p:txBody>
          <a:bodyPr lIns="45719" rIns="45719"/>
          <a:lstStyle/>
          <a:p>
            <a:pPr>
              <a:defRPr>
                <a:latin typeface="+mj-lt"/>
                <a:ea typeface="+mj-ea"/>
                <a:cs typeface="+mj-cs"/>
                <a:sym typeface="Calibri"/>
              </a:defRPr>
            </a:pPr>
            <a:endParaRPr/>
          </a:p>
        </p:txBody>
      </p:sp>
      <p:sp>
        <p:nvSpPr>
          <p:cNvPr id="4"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0979606" y="6514078"/>
            <a:ext cx="232878" cy="256541"/>
          </a:xfrm>
          <a:prstGeom prst="rect">
            <a:avLst/>
          </a:prstGeom>
          <a:ln w="12700">
            <a:miter lim="400000"/>
          </a:ln>
        </p:spPr>
        <p:txBody>
          <a:bodyPr wrap="none" lIns="45719" rIns="45719" anchor="ctr">
            <a:spAutoFit/>
          </a:bodyPr>
          <a:lstStyle>
            <a:lvl1pPr algn="r">
              <a:defRPr sz="1000">
                <a:solidFill>
                  <a:srgbClr val="FFFFFF"/>
                </a:solidFill>
                <a:latin typeface="+mj-lt"/>
                <a:ea typeface="+mj-ea"/>
                <a:cs typeface="+mj-cs"/>
                <a:sym typeface="Calibri"/>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ransition spd="med"/>
  <p:txStyles>
    <p:titleStyle>
      <a:lvl1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1pPr>
      <a:lvl2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2pPr>
      <a:lvl3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3pPr>
      <a:lvl4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4pPr>
      <a:lvl5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5pPr>
      <a:lvl6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6pPr>
      <a:lvl7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7pPr>
      <a:lvl8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8pPr>
      <a:lvl9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9pPr>
    </p:titleStyle>
    <p:bodyStyle>
      <a:lvl1pPr marL="91439" marR="0" indent="-91439" algn="l" defTabSz="914400" latinLnBrk="0">
        <a:lnSpc>
          <a:spcPct val="90000"/>
        </a:lnSpc>
        <a:spcBef>
          <a:spcPts val="1200"/>
        </a:spcBef>
        <a:spcAft>
          <a:spcPts val="0"/>
        </a:spcAft>
        <a:buClr>
          <a:schemeClr val="accent1"/>
        </a:buClr>
        <a:buSzPct val="100000"/>
        <a:buFont typeface="Calibri"/>
        <a:buChar char=" "/>
        <a:tabLst/>
        <a:defRPr sz="2000" b="0" i="0" u="none" strike="noStrike" cap="none" spc="0" baseline="0">
          <a:ln>
            <a:noFill/>
          </a:ln>
          <a:solidFill>
            <a:srgbClr val="404040"/>
          </a:solidFill>
          <a:uFillTx/>
          <a:latin typeface="+mj-lt"/>
          <a:ea typeface="+mj-ea"/>
          <a:cs typeface="+mj-cs"/>
          <a:sym typeface="Calibri"/>
        </a:defRPr>
      </a:lvl1pPr>
      <a:lvl2pPr marL="404368" marR="0" indent="-203200"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2pPr>
      <a:lvl3pPr marL="64530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3pPr>
      <a:lvl4pPr marL="82818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4pPr>
      <a:lvl5pPr marL="1011065" marR="0" indent="-261257"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5pPr>
      <a:lvl6pPr marL="11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6pPr>
      <a:lvl7pPr marL="13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7pPr>
      <a:lvl8pPr marL="15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8pPr>
      <a:lvl9pPr marL="1797971" marR="0" indent="-326571" algn="l" defTabSz="914400" latinLnBrk="0">
        <a:lnSpc>
          <a:spcPct val="90000"/>
        </a:lnSpc>
        <a:spcBef>
          <a:spcPts val="1200"/>
        </a:spcBef>
        <a:spcAft>
          <a:spcPts val="0"/>
        </a:spcAft>
        <a:buClr>
          <a:schemeClr val="accent1"/>
        </a:buClr>
        <a:buSzPct val="100000"/>
        <a:buFont typeface="Calibri"/>
        <a:buChar char="◦"/>
        <a:tabLst/>
        <a:defRPr sz="2000" b="0" i="0" u="none" strike="noStrike" cap="none" spc="0" baseline="0">
          <a:ln>
            <a:noFill/>
          </a:ln>
          <a:solidFill>
            <a:srgbClr val="404040"/>
          </a:solidFill>
          <a:uFillTx/>
          <a:latin typeface="+mj-lt"/>
          <a:ea typeface="+mj-ea"/>
          <a:cs typeface="+mj-cs"/>
          <a:sym typeface="Calibri"/>
        </a:defRPr>
      </a:lvl9pPr>
    </p:bodyStyle>
    <p:otherStyle>
      <a:lvl1pPr marL="0" marR="0" indent="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457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914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1371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18288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22860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27432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32004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3657600" algn="r" defTabSz="45720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GCJ46vyR9o"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www.ryan-jenkins.com/about/"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hyperlink" Target="http://www.ryan-jenkins.co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www.adobeeducate.com/genz/global-education-genz"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www.adobeeducate.com/genz/global-education-genz"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www.openeducationeuropa.e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www.oecd.org/edu/ceri/"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mdde.wikispaces.com/MDDE+622+Openness+in+Education"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hyperlink" Target="http://eur-lex.europa.eu/legal-content/EN/TXT/?uri=CELEX:52013DC0654"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hyperlink" Target="https://www.teacherspayteachers.com/"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open.edu/openlear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ocw.mit.edu/index.htm"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hyperlink" Target="http://www.merlot.org"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hyperlink" Target="http://lreforschools.eun.org/web/guest/about"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ixl.com/?partner=google&amp;campaign=55761185&amp;adGroup=9818640665&amp;gclid=CIamk7GP39QCFQUW0wodCogNoA" TargetMode="External"/><Relationship Id="rId7" Type="http://schemas.openxmlformats.org/officeDocument/2006/relationships/hyperlink" Target="http://internet4classrooms.com/"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www.curriculumbits.com/prodimages/details/german/ger0006.html"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https://quizlet.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het.colorado.edu/en/simulations/category/new"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learningapps.org/"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hyperlink" Target="https://fcit.usf.edu/matrix/"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hyperlink" Target="http://www.ryan-jenkins.com/"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www.adobeeducate.com/genz/global-education-genz" TargetMode="Externa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hyperlink" Target="https://www.oecd.org/edu/ceri/38654317.pdf" TargetMode="External"/><Relationship Id="rId4" Type="http://schemas.openxmlformats.org/officeDocument/2006/relationships/hyperlink" Target="https://www.researchgate.net/publication/230793025_Open_learning_resources_as_an_opportunity_for_the_teachers_of_the_Net_Generatio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eur-lex.europa.eu/legal-content/EN/TXT/?uri=CELEX:52013DC0654"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tenegen.eu/sites/tenegen.eu/files/tenegen/books/R10_Tenegen_Book_EN_CD.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teacherspayteachers.com/About-Us" TargetMode="External"/><Relationship Id="rId3" Type="http://schemas.openxmlformats.org/officeDocument/2006/relationships/image" Target="../media/image2.jpeg"/><Relationship Id="rId7" Type="http://schemas.openxmlformats.org/officeDocument/2006/relationships/hyperlink" Target="https://creativecommons.org/"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hyperlink" Target="http://www.open.edu/openlearn/" TargetMode="External"/><Relationship Id="rId5" Type="http://schemas.openxmlformats.org/officeDocument/2006/relationships/hyperlink" Target="http://www.arcademics.com/" TargetMode="External"/><Relationship Id="rId10" Type="http://schemas.openxmlformats.org/officeDocument/2006/relationships/hyperlink" Target="http://bit.ly/2sixSel" TargetMode="External"/><Relationship Id="rId4" Type="http://schemas.openxmlformats.org/officeDocument/2006/relationships/hyperlink" Target="https://commons.wikimedia.org/wiki/Main_Page" TargetMode="External"/><Relationship Id="rId9" Type="http://schemas.openxmlformats.org/officeDocument/2006/relationships/hyperlink" Target="https://learningapps.org/about.php"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lreforschools.eun.org/web/guest" TargetMode="External"/><Relationship Id="rId3" Type="http://schemas.openxmlformats.org/officeDocument/2006/relationships/image" Target="../media/image2.jpeg"/><Relationship Id="rId7" Type="http://schemas.openxmlformats.org/officeDocument/2006/relationships/hyperlink" Target="https://www.oercommons.org/"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fcit.usf.edu/matrix/" TargetMode="External"/><Relationship Id="rId5" Type="http://schemas.openxmlformats.org/officeDocument/2006/relationships/hyperlink" Target="http://www.adobeeducate.com/genz/global-education-genz" TargetMode="External"/><Relationship Id="rId4" Type="http://schemas.openxmlformats.org/officeDocument/2006/relationships/hyperlink" Target="http://educatio.itstudy.hu/"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4" descr="Picture 4"/>
          <p:cNvPicPr>
            <a:picLocks noChangeAspect="1"/>
          </p:cNvPicPr>
          <p:nvPr/>
        </p:nvPicPr>
        <p:blipFill>
          <a:blip r:embed="rId3" cstate="print">
            <a:extLst/>
          </a:blip>
          <a:stretch>
            <a:fillRect/>
          </a:stretch>
        </p:blipFill>
        <p:spPr>
          <a:xfrm>
            <a:off x="903942" y="527240"/>
            <a:ext cx="3826001" cy="2315328"/>
          </a:xfrm>
          <a:prstGeom prst="rect">
            <a:avLst/>
          </a:prstGeom>
          <a:ln w="12700">
            <a:miter lim="400000"/>
          </a:ln>
        </p:spPr>
      </p:pic>
      <p:pic>
        <p:nvPicPr>
          <p:cNvPr id="178" name="Kép 1" descr="Kép 1"/>
          <p:cNvPicPr>
            <a:picLocks noChangeAspect="1"/>
          </p:cNvPicPr>
          <p:nvPr/>
        </p:nvPicPr>
        <p:blipFill>
          <a:blip r:embed="rId4">
            <a:extLst/>
          </a:blip>
          <a:srcRect r="85412"/>
          <a:stretch>
            <a:fillRect/>
          </a:stretch>
        </p:blipFill>
        <p:spPr>
          <a:xfrm>
            <a:off x="-1" y="3723937"/>
            <a:ext cx="609602" cy="3134063"/>
          </a:xfrm>
          <a:prstGeom prst="rect">
            <a:avLst/>
          </a:prstGeom>
          <a:ln w="12700">
            <a:miter lim="400000"/>
          </a:ln>
        </p:spPr>
      </p:pic>
      <p:sp>
        <p:nvSpPr>
          <p:cNvPr id="179"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defRPr>
                <a:latin typeface="+mj-lt"/>
                <a:ea typeface="+mj-ea"/>
                <a:cs typeface="+mj-cs"/>
                <a:sym typeface="Calibri"/>
              </a:defRPr>
            </a:pPr>
            <a:endParaRPr/>
          </a:p>
        </p:txBody>
      </p:sp>
      <p:pic>
        <p:nvPicPr>
          <p:cNvPr id="180" name="Kép 6" descr="Kép 6"/>
          <p:cNvPicPr>
            <a:picLocks noChangeAspect="1"/>
          </p:cNvPicPr>
          <p:nvPr/>
        </p:nvPicPr>
        <p:blipFill>
          <a:blip r:embed="rId5">
            <a:extLst/>
          </a:blip>
          <a:stretch>
            <a:fillRect/>
          </a:stretch>
        </p:blipFill>
        <p:spPr>
          <a:xfrm>
            <a:off x="-3" y="5874129"/>
            <a:ext cx="9044250" cy="983871"/>
          </a:xfrm>
          <a:prstGeom prst="rect">
            <a:avLst/>
          </a:prstGeom>
          <a:ln w="12700">
            <a:miter lim="400000"/>
          </a:ln>
        </p:spPr>
      </p:pic>
      <p:sp>
        <p:nvSpPr>
          <p:cNvPr id="181" name="Téglalap 8"/>
          <p:cNvSpPr txBox="1"/>
          <p:nvPr/>
        </p:nvSpPr>
        <p:spPr>
          <a:xfrm>
            <a:off x="5087153" y="1084739"/>
            <a:ext cx="6709896" cy="156965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r>
              <a:rPr lang="en-US" sz="2400" dirty="0" smtClean="0">
                <a:solidFill>
                  <a:schemeClr val="tx1">
                    <a:lumMod val="50000"/>
                    <a:lumOff val="50000"/>
                  </a:schemeClr>
                </a:solidFill>
              </a:rPr>
              <a:t>BODIMO INOVATIVNI! </a:t>
            </a:r>
            <a:r>
              <a:rPr lang="en-US" sz="2400" dirty="0" err="1" smtClean="0">
                <a:solidFill>
                  <a:schemeClr val="tx1">
                    <a:lumMod val="50000"/>
                    <a:lumOff val="50000"/>
                  </a:schemeClr>
                </a:solidFill>
              </a:rPr>
              <a:t>Razvoj</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ustvarjalnosti</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inovativnost</a:t>
            </a:r>
            <a:r>
              <a:rPr lang="en-US" sz="2400" dirty="0" smtClean="0">
                <a:solidFill>
                  <a:schemeClr val="tx1">
                    <a:lumMod val="50000"/>
                    <a:lumOff val="50000"/>
                  </a:schemeClr>
                </a:solidFill>
              </a:rPr>
              <a:t> in </a:t>
            </a:r>
            <a:r>
              <a:rPr lang="en-US" sz="2400" dirty="0" err="1" smtClean="0">
                <a:solidFill>
                  <a:schemeClr val="tx1">
                    <a:lumMod val="50000"/>
                    <a:lumOff val="50000"/>
                  </a:schemeClr>
                </a:solidFill>
              </a:rPr>
              <a:t>podjetnosti</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za</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učitelje</a:t>
            </a:r>
            <a:r>
              <a:rPr lang="en-US" sz="2400" dirty="0" smtClean="0">
                <a:solidFill>
                  <a:schemeClr val="tx1">
                    <a:lumMod val="50000"/>
                    <a:lumOff val="50000"/>
                  </a:schemeClr>
                </a:solidFill>
              </a:rPr>
              <a:t> v </a:t>
            </a:r>
            <a:r>
              <a:rPr lang="en-US" sz="2400" dirty="0" err="1" smtClean="0">
                <a:solidFill>
                  <a:schemeClr val="tx1">
                    <a:lumMod val="50000"/>
                    <a:lumOff val="50000"/>
                  </a:schemeClr>
                </a:solidFill>
              </a:rPr>
              <a:t>osnovnih</a:t>
            </a:r>
            <a:r>
              <a:rPr lang="en-US" sz="2400" dirty="0" smtClean="0">
                <a:solidFill>
                  <a:schemeClr val="tx1">
                    <a:lumMod val="50000"/>
                    <a:lumOff val="50000"/>
                  </a:schemeClr>
                </a:solidFill>
              </a:rPr>
              <a:t> </a:t>
            </a:r>
            <a:r>
              <a:rPr lang="en-US" sz="2400" dirty="0" err="1" smtClean="0">
                <a:solidFill>
                  <a:schemeClr val="tx1">
                    <a:lumMod val="50000"/>
                    <a:lumOff val="50000"/>
                  </a:schemeClr>
                </a:solidFill>
              </a:rPr>
              <a:t>šolah</a:t>
            </a:r>
            <a:endParaRPr lang="hu-HU" sz="2400" dirty="0" smtClean="0">
              <a:solidFill>
                <a:schemeClr val="tx1">
                  <a:lumMod val="50000"/>
                  <a:lumOff val="50000"/>
                </a:schemeClr>
              </a:solidFill>
            </a:endParaRPr>
          </a:p>
          <a:p>
            <a:r>
              <a:rPr lang="hu-HU" sz="2400" dirty="0" smtClean="0">
                <a:solidFill>
                  <a:schemeClr val="tx1">
                    <a:lumMod val="50000"/>
                    <a:lumOff val="50000"/>
                  </a:schemeClr>
                </a:solidFill>
              </a:rPr>
              <a:t>Št. projekta: 2016-1-SI01-KA201-021641</a:t>
            </a:r>
            <a:endParaRPr/>
          </a:p>
        </p:txBody>
      </p:sp>
      <p:sp>
        <p:nvSpPr>
          <p:cNvPr id="182"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914400">
              <a:lnSpc>
                <a:spcPct val="68000"/>
              </a:lnSpc>
              <a:defRPr sz="6200" spc="-100">
                <a:solidFill>
                  <a:srgbClr val="262626"/>
                </a:solidFill>
                <a:latin typeface="+mj-lt"/>
                <a:ea typeface="+mj-ea"/>
                <a:cs typeface="+mj-cs"/>
                <a:sym typeface="Calibri"/>
              </a:defRPr>
            </a:lvl1pPr>
          </a:lstStyle>
          <a:p>
            <a:r>
              <a:rPr smtClean="0"/>
              <a:t>U2: </a:t>
            </a:r>
            <a:r>
              <a:rPr lang="sl" smtClean="0"/>
              <a:t>Inovativno poučevanje </a:t>
            </a:r>
            <a:endParaRPr/>
          </a:p>
        </p:txBody>
      </p:sp>
      <p:sp>
        <p:nvSpPr>
          <p:cNvPr id="183" name="Text Placeholder 2"/>
          <p:cNvSpPr txBox="1"/>
          <p:nvPr/>
        </p:nvSpPr>
        <p:spPr>
          <a:xfrm>
            <a:off x="1198288" y="4486021"/>
            <a:ext cx="10058401" cy="11430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defTabSz="914400">
              <a:lnSpc>
                <a:spcPct val="90000"/>
              </a:lnSpc>
              <a:spcBef>
                <a:spcPts val="1200"/>
              </a:spcBef>
              <a:defRPr sz="2400" cap="all" spc="200">
                <a:solidFill>
                  <a:srgbClr val="344068"/>
                </a:solidFill>
                <a:latin typeface="+mj-lt"/>
                <a:ea typeface="+mj-ea"/>
                <a:cs typeface="+mj-cs"/>
                <a:sym typeface="Calibri"/>
              </a:defRPr>
            </a:pPr>
            <a:r>
              <a:rPr lang="sl-SI" sz="3600" cap="all" spc="200" dirty="0" smtClean="0">
                <a:solidFill>
                  <a:srgbClr val="344068"/>
                </a:solidFill>
                <a:sym typeface="Calibri"/>
              </a:rPr>
              <a:t>INNOTEACH.E2</a:t>
            </a:r>
            <a:r>
              <a:rPr lang="sl-SI" sz="2800" cap="all" spc="200" dirty="0" smtClean="0">
                <a:solidFill>
                  <a:srgbClr val="344068"/>
                </a:solidFill>
                <a:sym typeface="Calibri"/>
              </a:rPr>
              <a:t>: podporne storitve</a:t>
            </a:r>
          </a:p>
          <a:p>
            <a:pPr algn="r" defTabSz="914400">
              <a:lnSpc>
                <a:spcPct val="90000"/>
              </a:lnSpc>
              <a:spcBef>
                <a:spcPts val="1200"/>
              </a:spcBef>
              <a:defRPr sz="2000" cap="all" spc="200">
                <a:solidFill>
                  <a:srgbClr val="344068"/>
                </a:solidFill>
                <a:latin typeface="+mj-lt"/>
                <a:ea typeface="+mj-ea"/>
                <a:cs typeface="+mj-cs"/>
                <a:sym typeface="Calibri"/>
              </a:defRPr>
            </a:pPr>
            <a:r>
              <a:rPr lang="sl-SI" sz="2400" cap="all" spc="200" dirty="0" smtClean="0">
                <a:solidFill>
                  <a:srgbClr val="344068"/>
                </a:solidFill>
                <a:sym typeface="Calibri"/>
              </a:rPr>
              <a:t>Vsebino je pripravila Mária </a:t>
            </a:r>
            <a:r>
              <a:rPr lang="sl-SI" sz="2400" cap="all" spc="200" dirty="0" err="1" smtClean="0">
                <a:solidFill>
                  <a:srgbClr val="344068"/>
                </a:solidFill>
                <a:sym typeface="Calibri"/>
              </a:rPr>
              <a:t>Hartyányi</a:t>
            </a:r>
            <a:r>
              <a:rPr lang="sl-SI" sz="2400" cap="all" spc="200" dirty="0" smtClean="0">
                <a:solidFill>
                  <a:srgbClr val="344068"/>
                </a:solidFill>
                <a:sym typeface="Calibri"/>
              </a:rPr>
              <a:t> (ITSTUDY)</a:t>
            </a:r>
          </a:p>
          <a:p>
            <a:pPr algn="r" defTabSz="914400">
              <a:lnSpc>
                <a:spcPct val="90000"/>
              </a:lnSpc>
              <a:spcBef>
                <a:spcPts val="1200"/>
              </a:spcBef>
              <a:defRPr sz="2000" cap="all" spc="200">
                <a:solidFill>
                  <a:srgbClr val="344068"/>
                </a:solidFill>
                <a:latin typeface="+mj-lt"/>
                <a:ea typeface="+mj-ea"/>
                <a:cs typeface="+mj-cs"/>
                <a:sym typeface="Calibri"/>
              </a:defRPr>
            </a:pPr>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creenshot 2017-07-02 22.45.12.png" descr="Screenshot 2017-07-02 22.45.12.png">
            <a:hlinkClick r:id="rId3"/>
          </p:cNvPr>
          <p:cNvPicPr>
            <a:picLocks noChangeAspect="1"/>
          </p:cNvPicPr>
          <p:nvPr/>
        </p:nvPicPr>
        <p:blipFill>
          <a:blip r:embed="rId4">
            <a:extLst/>
          </a:blip>
          <a:stretch>
            <a:fillRect/>
          </a:stretch>
        </p:blipFill>
        <p:spPr>
          <a:xfrm>
            <a:off x="2025650" y="908050"/>
            <a:ext cx="8140700" cy="5041900"/>
          </a:xfrm>
          <a:prstGeom prst="rect">
            <a:avLst/>
          </a:prstGeom>
          <a:ln w="12700">
            <a:miter lim="400000"/>
          </a:ln>
        </p:spPr>
      </p:pic>
      <p:sp>
        <p:nvSpPr>
          <p:cNvPr id="274" name="Michael Wesch in collaboration with 200 students at Kansas State University."/>
          <p:cNvSpPr txBox="1"/>
          <p:nvPr/>
        </p:nvSpPr>
        <p:spPr>
          <a:xfrm>
            <a:off x="3517833" y="5877272"/>
            <a:ext cx="5385445" cy="451402"/>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nSpc>
                <a:spcPts val="2800"/>
              </a:lnSpc>
              <a:defRPr sz="1200" b="1">
                <a:latin typeface="Times"/>
                <a:ea typeface="Times"/>
                <a:cs typeface="Times"/>
                <a:sym typeface="Times"/>
              </a:defRPr>
            </a:lvl1pPr>
          </a:lstStyle>
          <a:p>
            <a:r>
              <a:rPr lang="sl-SI" dirty="0" smtClean="0"/>
              <a:t>Michael </a:t>
            </a:r>
            <a:r>
              <a:rPr lang="sl-SI" dirty="0" err="1" smtClean="0"/>
              <a:t>Wesch</a:t>
            </a:r>
            <a:r>
              <a:rPr lang="sl-SI" dirty="0" smtClean="0"/>
              <a:t> v sodelovanju z 200 študenti na Kansas </a:t>
            </a:r>
            <a:r>
              <a:rPr lang="sl-SI" dirty="0" err="1" smtClean="0"/>
              <a:t>State</a:t>
            </a:r>
            <a:r>
              <a:rPr lang="sl-SI" dirty="0" smtClean="0"/>
              <a:t> </a:t>
            </a:r>
            <a:r>
              <a:rPr lang="sl-SI" dirty="0" err="1" smtClean="0"/>
              <a:t>University</a:t>
            </a:r>
            <a:r>
              <a:rPr smtClean="0"/>
              <a:t> </a:t>
            </a:r>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How-Generation-Z-is-Different-From-Millennials.jpg" descr="How-Generation-Z-is-Different-From-Millennials.jpg"/>
          <p:cNvPicPr>
            <a:picLocks noChangeAspect="1"/>
          </p:cNvPicPr>
          <p:nvPr/>
        </p:nvPicPr>
        <p:blipFill>
          <a:blip r:embed="rId3">
            <a:extLst/>
          </a:blip>
          <a:stretch>
            <a:fillRect/>
          </a:stretch>
        </p:blipFill>
        <p:spPr>
          <a:xfrm>
            <a:off x="5533719" y="2466953"/>
            <a:ext cx="6556341" cy="3767118"/>
          </a:xfrm>
          <a:prstGeom prst="rect">
            <a:avLst/>
          </a:prstGeom>
          <a:ln w="12700">
            <a:miter lim="400000"/>
          </a:ln>
        </p:spPr>
      </p:pic>
      <p:pic>
        <p:nvPicPr>
          <p:cNvPr id="279" name="Children_at_school_(8720604364).jpg" descr="Children_at_school_(8720604364).jpg"/>
          <p:cNvPicPr>
            <a:picLocks noChangeAspect="1"/>
          </p:cNvPicPr>
          <p:nvPr/>
        </p:nvPicPr>
        <p:blipFill>
          <a:blip r:embed="rId4">
            <a:extLst/>
          </a:blip>
          <a:stretch>
            <a:fillRect/>
          </a:stretch>
        </p:blipFill>
        <p:spPr>
          <a:xfrm>
            <a:off x="514409" y="2207656"/>
            <a:ext cx="4939983" cy="3292352"/>
          </a:xfrm>
          <a:prstGeom prst="rect">
            <a:avLst/>
          </a:prstGeom>
          <a:ln w="12700">
            <a:miter lim="400000"/>
          </a:ln>
        </p:spPr>
      </p:pic>
      <p:sp>
        <p:nvSpPr>
          <p:cNvPr id="280" name="Title 1"/>
          <p:cNvSpPr txBox="1"/>
          <p:nvPr/>
        </p:nvSpPr>
        <p:spPr>
          <a:xfrm>
            <a:off x="863198" y="761887"/>
            <a:ext cx="10977110" cy="7201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85000"/>
              </a:lnSpc>
              <a:defRPr sz="4800" spc="-100">
                <a:solidFill>
                  <a:srgbClr val="404040"/>
                </a:solidFill>
                <a:latin typeface="+mj-lt"/>
                <a:ea typeface="+mj-ea"/>
                <a:cs typeface="+mj-cs"/>
                <a:sym typeface="Calibri"/>
              </a:defRPr>
            </a:pPr>
            <a:r>
              <a:rPr lang="sl-SI" dirty="0" smtClean="0"/>
              <a:t>Generacija </a:t>
            </a:r>
            <a:r>
              <a:rPr smtClean="0"/>
              <a:t>Z </a:t>
            </a:r>
            <a:r>
              <a:rPr sz="3600" spc="-75"/>
              <a:t>(Post-Millennials, iGeneration)</a:t>
            </a:r>
          </a:p>
        </p:txBody>
      </p:sp>
      <p:sp>
        <p:nvSpPr>
          <p:cNvPr id="281" name="2000 -"/>
          <p:cNvSpPr txBox="1"/>
          <p:nvPr/>
        </p:nvSpPr>
        <p:spPr>
          <a:xfrm>
            <a:off x="8652950" y="1727818"/>
            <a:ext cx="1713368" cy="8407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85000"/>
              </a:lnSpc>
              <a:defRPr sz="4800" b="1" spc="-100">
                <a:solidFill>
                  <a:srgbClr val="1D6295"/>
                </a:solidFill>
                <a:latin typeface="+mj-lt"/>
                <a:ea typeface="+mj-ea"/>
                <a:cs typeface="+mj-cs"/>
                <a:sym typeface="Calibri"/>
              </a:defRPr>
            </a:lvl1pPr>
          </a:lstStyle>
          <a:p>
            <a:pPr>
              <a:defRPr>
                <a:solidFill>
                  <a:srgbClr val="404040"/>
                </a:solidFill>
              </a:defRPr>
            </a:pPr>
            <a:r>
              <a:rPr>
                <a:solidFill>
                  <a:srgbClr val="1D6295"/>
                </a:solidFill>
              </a:rPr>
              <a:t> 2000 -</a:t>
            </a:r>
          </a:p>
        </p:txBody>
      </p:sp>
      <p:sp>
        <p:nvSpPr>
          <p:cNvPr id="282" name="http://www.ryan-jenkins.com/about/"/>
          <p:cNvSpPr txBox="1"/>
          <p:nvPr/>
        </p:nvSpPr>
        <p:spPr>
          <a:xfrm>
            <a:off x="9122308" y="5926298"/>
            <a:ext cx="2878348"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5"/>
              </a:defRPr>
            </a:lvl1pPr>
          </a:lstStyle>
          <a:p>
            <a:pPr>
              <a:defRPr u="none">
                <a:solidFill>
                  <a:srgbClr val="000000"/>
                </a:solidFill>
                <a:uFillTx/>
              </a:defRPr>
            </a:pPr>
            <a:r>
              <a:rPr sz="1400" u="sng">
                <a:solidFill>
                  <a:srgbClr val="0000FF"/>
                </a:solidFill>
                <a:uFill>
                  <a:solidFill>
                    <a:srgbClr val="0000FF"/>
                  </a:solidFill>
                </a:uFill>
                <a:hlinkClick r:id="rId5"/>
              </a:rPr>
              <a:t>http://www.ryan-jenkins.com/about/</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http://www.ryan-jenkins.com/"/>
          <p:cNvSpPr txBox="1"/>
          <p:nvPr/>
        </p:nvSpPr>
        <p:spPr>
          <a:xfrm>
            <a:off x="1179913" y="5805614"/>
            <a:ext cx="2056008" cy="27699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sz="1200" u="sng">
                <a:solidFill>
                  <a:srgbClr val="0000FF"/>
                </a:solidFill>
                <a:uFill>
                  <a:solidFill>
                    <a:srgbClr val="0000FF"/>
                  </a:solidFill>
                </a:uFill>
                <a:hlinkClick r:id="rId3"/>
              </a:rPr>
              <a:t>http://www.ryan-jenkins.com/</a:t>
            </a:r>
          </a:p>
        </p:txBody>
      </p:sp>
      <p:pic>
        <p:nvPicPr>
          <p:cNvPr id="287" name="icons-842860__480.png" descr="icons-842860__480.png"/>
          <p:cNvPicPr>
            <a:picLocks noChangeAspect="1"/>
          </p:cNvPicPr>
          <p:nvPr/>
        </p:nvPicPr>
        <p:blipFill>
          <a:blip r:embed="rId4" cstate="print">
            <a:extLst/>
          </a:blip>
          <a:stretch>
            <a:fillRect/>
          </a:stretch>
        </p:blipFill>
        <p:spPr>
          <a:xfrm>
            <a:off x="10587061" y="746223"/>
            <a:ext cx="917788" cy="917789"/>
          </a:xfrm>
          <a:prstGeom prst="rect">
            <a:avLst/>
          </a:prstGeom>
          <a:ln w="12700">
            <a:miter lim="400000"/>
          </a:ln>
        </p:spPr>
      </p:pic>
      <p:sp>
        <p:nvSpPr>
          <p:cNvPr id="288" name="Rectangle 2"/>
          <p:cNvSpPr txBox="1"/>
          <p:nvPr/>
        </p:nvSpPr>
        <p:spPr>
          <a:xfrm>
            <a:off x="1039734" y="668090"/>
            <a:ext cx="10465115"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8000" b="1" spc="-50">
                <a:solidFill>
                  <a:srgbClr val="1D6295"/>
                </a:solidFill>
                <a:latin typeface="+mj-lt"/>
                <a:ea typeface="+mj-ea"/>
                <a:cs typeface="+mj-cs"/>
                <a:sym typeface="Calibri"/>
              </a:defRPr>
            </a:pPr>
            <a:r>
              <a:rPr lang="sl-SI" dirty="0" smtClean="0"/>
              <a:t>Vaja </a:t>
            </a:r>
            <a:r>
              <a:rPr smtClean="0"/>
              <a:t>1</a:t>
            </a:r>
            <a:endParaRPr>
              <a:solidFill>
                <a:srgbClr val="262626"/>
              </a:solidFill>
            </a:endParaRPr>
          </a:p>
          <a:p>
            <a:pPr>
              <a:defRPr sz="8000" spc="-50">
                <a:solidFill>
                  <a:srgbClr val="262626"/>
                </a:solidFill>
                <a:latin typeface="+mj-lt"/>
                <a:ea typeface="+mj-ea"/>
                <a:cs typeface="+mj-cs"/>
                <a:sym typeface="Calibri"/>
              </a:defRPr>
            </a:pPr>
            <a:r>
              <a:rPr/>
              <a:t>----------------------------------</a:t>
            </a:r>
          </a:p>
          <a:p>
            <a:pPr>
              <a:defRPr sz="6400" spc="-40">
                <a:solidFill>
                  <a:srgbClr val="1D6295"/>
                </a:solidFill>
                <a:latin typeface="+mj-lt"/>
                <a:ea typeface="+mj-ea"/>
                <a:cs typeface="+mj-cs"/>
                <a:sym typeface="Calibri"/>
              </a:defRPr>
            </a:pPr>
            <a:r>
              <a:rPr lang="sl-SI" dirty="0" smtClean="0"/>
              <a:t>Učne potrebe generacije </a:t>
            </a:r>
            <a:r>
              <a:rPr smtClean="0"/>
              <a:t>Z</a:t>
            </a:r>
            <a:endParaRPr/>
          </a:p>
        </p:txBody>
      </p:sp>
      <p:sp>
        <p:nvSpPr>
          <p:cNvPr id="290" name="http://www.adobeeducate.com/genz/global-education-genz"/>
          <p:cNvSpPr txBox="1"/>
          <p:nvPr/>
        </p:nvSpPr>
        <p:spPr>
          <a:xfrm>
            <a:off x="1179913" y="5458775"/>
            <a:ext cx="4080600" cy="27699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5"/>
              </a:defRPr>
            </a:lvl1pPr>
          </a:lstStyle>
          <a:p>
            <a:pPr>
              <a:defRPr u="none">
                <a:solidFill>
                  <a:srgbClr val="000000"/>
                </a:solidFill>
                <a:uFillTx/>
              </a:defRPr>
            </a:pPr>
            <a:r>
              <a:rPr sz="1200" u="sng">
                <a:solidFill>
                  <a:srgbClr val="0000FF"/>
                </a:solidFill>
                <a:uFill>
                  <a:solidFill>
                    <a:srgbClr val="0000FF"/>
                  </a:solidFill>
                </a:uFill>
                <a:hlinkClick r:id="rId5"/>
              </a:rPr>
              <a:t>http://www.adobeeducate.com/genz/global-education-genz</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uide to solve Exercise 1"/>
          <p:cNvSpPr txBox="1">
            <a:spLocks noGrp="1"/>
          </p:cNvSpPr>
          <p:nvPr>
            <p:ph type="title"/>
          </p:nvPr>
        </p:nvSpPr>
        <p:spPr>
          <a:prstGeom prst="rect">
            <a:avLst/>
          </a:prstGeom>
        </p:spPr>
        <p:txBody>
          <a:bodyPr/>
          <a:lstStyle/>
          <a:p>
            <a:r>
              <a:rPr lang="sl-SI" dirty="0" smtClean="0"/>
              <a:t>Vodič za reševanje Vaje </a:t>
            </a:r>
            <a:r>
              <a:rPr smtClean="0"/>
              <a:t>1</a:t>
            </a:r>
            <a:endParaRPr/>
          </a:p>
        </p:txBody>
      </p:sp>
      <p:sp>
        <p:nvSpPr>
          <p:cNvPr id="295" name="1. Visit the website of “Adobe Education Creativity Study” about the results of the survey involving 2,500+ Gen Z students aged 11-17, and 1,000+ Gen Z teachers to investigate how they feel about learning, creativity and the future:…"/>
          <p:cNvSpPr txBox="1">
            <a:spLocks noGrp="1"/>
          </p:cNvSpPr>
          <p:nvPr>
            <p:ph type="body" idx="1"/>
          </p:nvPr>
        </p:nvSpPr>
        <p:spPr>
          <a:prstGeom prst="rect">
            <a:avLst/>
          </a:prstGeom>
        </p:spPr>
        <p:txBody>
          <a:bodyPr>
            <a:normAutofit/>
          </a:bodyPr>
          <a:lstStyle/>
          <a:p>
            <a:pPr marL="0" indent="0" defTabSz="731520">
              <a:lnSpc>
                <a:spcPct val="100000"/>
              </a:lnSpc>
              <a:spcBef>
                <a:spcPts val="0"/>
              </a:spcBef>
              <a:buClrTx/>
              <a:buSzTx/>
              <a:buFontTx/>
              <a:buNone/>
              <a:defRPr sz="1920">
                <a:solidFill>
                  <a:srgbClr val="000000"/>
                </a:solidFill>
              </a:defRPr>
            </a:pPr>
            <a:endParaRPr/>
          </a:p>
          <a:p>
            <a:pPr marL="0" indent="0" defTabSz="731520">
              <a:lnSpc>
                <a:spcPct val="100000"/>
              </a:lnSpc>
              <a:spcBef>
                <a:spcPts val="0"/>
              </a:spcBef>
              <a:buClrTx/>
              <a:buSzTx/>
              <a:buFontTx/>
              <a:buNone/>
              <a:defRPr sz="1920">
                <a:solidFill>
                  <a:srgbClr val="000000"/>
                </a:solidFill>
              </a:defRPr>
            </a:pPr>
            <a:endParaRPr/>
          </a:p>
          <a:p>
            <a:pPr marL="0" indent="0" defTabSz="731520">
              <a:lnSpc>
                <a:spcPct val="100000"/>
              </a:lnSpc>
              <a:spcBef>
                <a:spcPts val="0"/>
              </a:spcBef>
              <a:buClrTx/>
              <a:buSzTx/>
              <a:buFontTx/>
              <a:buNone/>
              <a:defRPr sz="1920">
                <a:solidFill>
                  <a:srgbClr val="000000"/>
                </a:solidFill>
              </a:defRPr>
            </a:pPr>
            <a:r>
              <a:rPr/>
              <a:t>1. </a:t>
            </a:r>
            <a:r>
              <a:rPr lang="sl-SI" dirty="0" smtClean="0"/>
              <a:t>Obiščite spletno stran “</a:t>
            </a:r>
            <a:r>
              <a:rPr lang="sl-SI" dirty="0" err="1" smtClean="0"/>
              <a:t>Adobe</a:t>
            </a:r>
            <a:r>
              <a:rPr lang="sl-SI" dirty="0" smtClean="0"/>
              <a:t> </a:t>
            </a:r>
            <a:r>
              <a:rPr lang="sl-SI" dirty="0" err="1" smtClean="0"/>
              <a:t>Education</a:t>
            </a:r>
            <a:r>
              <a:rPr lang="sl-SI" dirty="0" smtClean="0"/>
              <a:t> </a:t>
            </a:r>
            <a:r>
              <a:rPr lang="sl-SI" dirty="0" err="1" smtClean="0"/>
              <a:t>Creativity</a:t>
            </a:r>
            <a:r>
              <a:rPr lang="sl-SI" dirty="0" smtClean="0"/>
              <a:t> </a:t>
            </a:r>
            <a:r>
              <a:rPr lang="sl-SI" dirty="0" err="1" smtClean="0"/>
              <a:t>Study</a:t>
            </a:r>
            <a:r>
              <a:rPr lang="sl-SI" dirty="0" smtClean="0"/>
              <a:t>” o rezultatih ankete, ki vključuje 2.500 študentov Gen Z v starosti 11-17 in 1.000 učiteljev Gen Z, da bi raziskali, kako se počutijo o učenju, ustvarjalnosti in prihodnosti</a:t>
            </a:r>
            <a:r>
              <a:rPr smtClean="0"/>
              <a:t>:</a:t>
            </a:r>
            <a:endParaRPr/>
          </a:p>
          <a:p>
            <a:pPr marL="0" indent="0" defTabSz="365760">
              <a:lnSpc>
                <a:spcPct val="100000"/>
              </a:lnSpc>
              <a:spcBef>
                <a:spcPts val="0"/>
              </a:spcBef>
              <a:buClrTx/>
              <a:buSzTx/>
              <a:buFontTx/>
              <a:buNone/>
              <a:defRPr sz="880" u="sng">
                <a:solidFill>
                  <a:srgbClr val="FAC117"/>
                </a:solidFill>
              </a:defRPr>
            </a:pPr>
            <a:r>
              <a:rPr u="none">
                <a:solidFill>
                  <a:srgbClr val="000000"/>
                </a:solidFill>
              </a:rPr>
              <a:t>: </a:t>
            </a:r>
            <a:r>
              <a:rPr sz="1920">
                <a:solidFill>
                  <a:srgbClr val="0000FF"/>
                </a:solidFill>
                <a:uFill>
                  <a:solidFill>
                    <a:srgbClr val="0000FF"/>
                  </a:solidFill>
                </a:uFill>
                <a:hlinkClick r:id="rId3"/>
              </a:rPr>
              <a:t>http://www.adobeeducate.com/genz/global-education-genz</a:t>
            </a:r>
            <a:r>
              <a:rPr/>
              <a:t>..</a:t>
            </a:r>
          </a:p>
          <a:p>
            <a:pPr marL="0" indent="0" defTabSz="365760">
              <a:lnSpc>
                <a:spcPct val="100000"/>
              </a:lnSpc>
              <a:spcBef>
                <a:spcPts val="0"/>
              </a:spcBef>
              <a:buClrTx/>
              <a:buSzTx/>
              <a:buFontTx/>
              <a:buNone/>
              <a:defRPr sz="880" u="sng">
                <a:solidFill>
                  <a:srgbClr val="FAC117"/>
                </a:solidFill>
              </a:defRPr>
            </a:pPr>
            <a:endParaRPr/>
          </a:p>
          <a:p>
            <a:pPr marL="0" indent="0" defTabSz="365760">
              <a:lnSpc>
                <a:spcPct val="100000"/>
              </a:lnSpc>
              <a:spcBef>
                <a:spcPts val="0"/>
              </a:spcBef>
              <a:buClrTx/>
              <a:buSzTx/>
              <a:buFontTx/>
              <a:buNone/>
              <a:defRPr sz="880" u="sng">
                <a:solidFill>
                  <a:srgbClr val="FAC117"/>
                </a:solidFill>
              </a:defRPr>
            </a:pPr>
            <a:endParaRPr/>
          </a:p>
          <a:p>
            <a:pPr marL="0" indent="0" defTabSz="731520">
              <a:lnSpc>
                <a:spcPct val="100000"/>
              </a:lnSpc>
              <a:spcBef>
                <a:spcPts val="0"/>
              </a:spcBef>
              <a:buClrTx/>
              <a:buSzTx/>
              <a:buFontTx/>
              <a:buNone/>
              <a:defRPr sz="1920">
                <a:solidFill>
                  <a:srgbClr val="000000"/>
                </a:solidFill>
              </a:defRPr>
            </a:pPr>
            <a:r>
              <a:rPr/>
              <a:t>2. </a:t>
            </a:r>
            <a:r>
              <a:rPr lang="sl-SI" dirty="0" smtClean="0"/>
              <a:t>Pojasnite, kakšne so vaše izkušnje v povezavi z zaključki raziskave! Ali je ta izjava velja tudi za vaše študente?</a:t>
            </a:r>
            <a:endParaRPr/>
          </a:p>
          <a:p>
            <a:pPr marL="0" indent="0" defTabSz="731520">
              <a:lnSpc>
                <a:spcPct val="100000"/>
              </a:lnSpc>
              <a:spcBef>
                <a:spcPts val="0"/>
              </a:spcBef>
              <a:buClrTx/>
              <a:buSzTx/>
              <a:buFontTx/>
              <a:buNone/>
              <a:defRPr sz="1920">
                <a:solidFill>
                  <a:srgbClr val="000000"/>
                </a:solidFill>
              </a:defRPr>
            </a:pPr>
            <a:endParaRPr/>
          </a:p>
          <a:p>
            <a:pPr marL="0" indent="0" defTabSz="731520">
              <a:lnSpc>
                <a:spcPct val="100000"/>
              </a:lnSpc>
              <a:spcBef>
                <a:spcPts val="0"/>
              </a:spcBef>
              <a:buClrTx/>
              <a:buSzTx/>
              <a:buFontTx/>
              <a:buNone/>
              <a:defRPr sz="1920">
                <a:solidFill>
                  <a:srgbClr val="000000"/>
                </a:solidFill>
              </a:defRPr>
            </a:pPr>
            <a:r>
              <a:rPr/>
              <a:t>3. </a:t>
            </a:r>
            <a:r>
              <a:rPr lang="sl-SI" dirty="0" smtClean="0"/>
              <a:t>Kakšne so prednosti, pomanjkljivosti, priložnosti, težave vključevanja orodij IKT v pedagoško prakso osnovnih šol? (t.i. SWOT analiza sedanje situacije).</a:t>
            </a:r>
            <a:endParaRPr/>
          </a:p>
          <a:p>
            <a:pPr marL="0" indent="0" defTabSz="365760">
              <a:lnSpc>
                <a:spcPct val="100000"/>
              </a:lnSpc>
              <a:spcBef>
                <a:spcPts val="0"/>
              </a:spcBef>
              <a:buClrTx/>
              <a:buSzTx/>
              <a:buFontTx/>
              <a:buNone/>
              <a:defRPr sz="880" u="sng">
                <a:solidFill>
                  <a:srgbClr val="FAC117"/>
                </a:solidFill>
              </a:defRPr>
            </a:pPr>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positories, learning contents"/>
          <p:cNvSpPr txBox="1">
            <a:spLocks noGrp="1"/>
          </p:cNvSpPr>
          <p:nvPr>
            <p:ph type="ctrTitle"/>
          </p:nvPr>
        </p:nvSpPr>
        <p:spPr>
          <a:xfrm>
            <a:off x="1097280" y="758951"/>
            <a:ext cx="10058401" cy="3566162"/>
          </a:xfrm>
          <a:prstGeom prst="rect">
            <a:avLst/>
          </a:prstGeom>
        </p:spPr>
        <p:txBody>
          <a:bodyPr/>
          <a:lstStyle>
            <a:lvl1pPr>
              <a:defRPr spc="-100"/>
            </a:lvl1pPr>
          </a:lstStyle>
          <a:p>
            <a:r>
              <a:rPr lang="sl-SI" dirty="0" smtClean="0"/>
              <a:t>Izobraževalna orodja IKT</a:t>
            </a:r>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ypes of OERs"/>
          <p:cNvSpPr txBox="1">
            <a:spLocks noGrp="1"/>
          </p:cNvSpPr>
          <p:nvPr>
            <p:ph type="title"/>
          </p:nvPr>
        </p:nvSpPr>
        <p:spPr>
          <a:xfrm>
            <a:off x="1097280" y="286603"/>
            <a:ext cx="10058401" cy="1450757"/>
          </a:xfrm>
          <a:prstGeom prst="rect">
            <a:avLst/>
          </a:prstGeom>
        </p:spPr>
        <p:txBody>
          <a:bodyPr/>
          <a:lstStyle>
            <a:lvl1pPr>
              <a:defRPr spc="-100"/>
            </a:lvl1pPr>
          </a:lstStyle>
          <a:p>
            <a:r>
              <a:rPr lang="sl-SI" dirty="0" smtClean="0"/>
              <a:t>Kategorije izobraževalnih IKT orodij</a:t>
            </a:r>
            <a:endParaRPr dirty="0"/>
          </a:p>
        </p:txBody>
      </p:sp>
      <p:pic>
        <p:nvPicPr>
          <p:cNvPr id="300" name="icons-842846__480.png" descr="icons-842846__480.png"/>
          <p:cNvPicPr>
            <a:picLocks noChangeAspect="1"/>
          </p:cNvPicPr>
          <p:nvPr/>
        </p:nvPicPr>
        <p:blipFill>
          <a:blip r:embed="rId3" cstate="print">
            <a:extLst/>
          </a:blip>
          <a:stretch>
            <a:fillRect/>
          </a:stretch>
        </p:blipFill>
        <p:spPr>
          <a:xfrm>
            <a:off x="10080260" y="354368"/>
            <a:ext cx="1275589" cy="1275590"/>
          </a:xfrm>
          <a:prstGeom prst="rect">
            <a:avLst/>
          </a:prstGeom>
          <a:ln w="12700">
            <a:miter lim="400000"/>
          </a:ln>
        </p:spPr>
      </p:pic>
      <p:sp>
        <p:nvSpPr>
          <p:cNvPr id="301" name="Rectangle 4"/>
          <p:cNvSpPr txBox="1"/>
          <p:nvPr/>
        </p:nvSpPr>
        <p:spPr>
          <a:xfrm>
            <a:off x="906523" y="2217740"/>
            <a:ext cx="9436364" cy="280076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914400" indent="-914400">
              <a:buSzPct val="100000"/>
              <a:buFont typeface="Arial"/>
              <a:buAutoNum type="arabicPeriod"/>
              <a:defRPr sz="4400">
                <a:latin typeface="+mj-lt"/>
                <a:ea typeface="+mj-ea"/>
                <a:cs typeface="+mj-cs"/>
                <a:sym typeface="Calibri"/>
              </a:defRPr>
            </a:pPr>
            <a:r>
              <a:rPr lang="sl-SI" dirty="0" smtClean="0"/>
              <a:t>Digitalna učna vsebina</a:t>
            </a:r>
          </a:p>
          <a:p>
            <a:pPr marL="914400" indent="-914400">
              <a:buSzPct val="100000"/>
              <a:buFont typeface="Arial"/>
              <a:buAutoNum type="arabicPeriod"/>
              <a:defRPr sz="4400">
                <a:latin typeface="+mj-lt"/>
                <a:ea typeface="+mj-ea"/>
                <a:cs typeface="+mj-cs"/>
                <a:sym typeface="Calibri"/>
              </a:defRPr>
            </a:pPr>
            <a:r>
              <a:rPr lang="sl-SI" dirty="0" smtClean="0"/>
              <a:t>Izobraževalna programska oprema (aplikacije - </a:t>
            </a:r>
            <a:r>
              <a:rPr lang="sl-SI" dirty="0" err="1" smtClean="0"/>
              <a:t>Apps</a:t>
            </a:r>
            <a:r>
              <a:rPr lang="sl-SI" dirty="0" smtClean="0"/>
              <a:t>)</a:t>
            </a:r>
          </a:p>
          <a:p>
            <a:pPr marL="914400" indent="-914400">
              <a:buSzPct val="100000"/>
              <a:buFont typeface="Arial"/>
              <a:buAutoNum type="arabicPeriod"/>
              <a:defRPr sz="4400">
                <a:latin typeface="+mj-lt"/>
                <a:ea typeface="+mj-ea"/>
                <a:cs typeface="+mj-cs"/>
                <a:sym typeface="Calibri"/>
              </a:defRPr>
            </a:pPr>
            <a:r>
              <a:rPr lang="sl-SI" dirty="0" smtClean="0"/>
              <a:t>Orodja za izvajanje</a:t>
            </a:r>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Screenshot 2017-06-27 16.18.27.png" descr="Screenshot 2017-06-27 16.18.27.png"/>
          <p:cNvPicPr>
            <a:picLocks noChangeAspect="1"/>
          </p:cNvPicPr>
          <p:nvPr/>
        </p:nvPicPr>
        <p:blipFill>
          <a:blip r:embed="rId3">
            <a:extLst/>
          </a:blip>
          <a:stretch>
            <a:fillRect/>
          </a:stretch>
        </p:blipFill>
        <p:spPr>
          <a:xfrm>
            <a:off x="431800" y="18628"/>
            <a:ext cx="11208816" cy="629553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OER"/>
          <p:cNvSpPr txBox="1">
            <a:spLocks noGrp="1"/>
          </p:cNvSpPr>
          <p:nvPr>
            <p:ph type="title"/>
          </p:nvPr>
        </p:nvSpPr>
        <p:spPr>
          <a:xfrm>
            <a:off x="331611" y="4149080"/>
            <a:ext cx="3200401" cy="1361788"/>
          </a:xfrm>
          <a:prstGeom prst="rect">
            <a:avLst/>
          </a:prstGeom>
        </p:spPr>
        <p:txBody>
          <a:bodyPr/>
          <a:lstStyle>
            <a:lvl1pPr algn="ctr">
              <a:defRPr sz="7200" spc="-100"/>
            </a:lvl1pPr>
          </a:lstStyle>
          <a:p>
            <a:r>
              <a:rPr dirty="0"/>
              <a:t>OER</a:t>
            </a:r>
          </a:p>
        </p:txBody>
      </p:sp>
      <p:pic>
        <p:nvPicPr>
          <p:cNvPr id="317" name="OEREU_key_examples.jpg" descr="OEREU_key_examples.jpg"/>
          <p:cNvPicPr>
            <a:picLocks noChangeAspect="1"/>
          </p:cNvPicPr>
          <p:nvPr/>
        </p:nvPicPr>
        <p:blipFill>
          <a:blip r:embed="rId3">
            <a:extLst/>
          </a:blip>
          <a:stretch>
            <a:fillRect/>
          </a:stretch>
        </p:blipFill>
        <p:spPr>
          <a:xfrm>
            <a:off x="4202657" y="996407"/>
            <a:ext cx="7500393" cy="4456921"/>
          </a:xfrm>
          <a:prstGeom prst="rect">
            <a:avLst/>
          </a:prstGeom>
          <a:ln w="12700">
            <a:miter lim="400000"/>
          </a:ln>
        </p:spPr>
      </p:pic>
      <p:sp>
        <p:nvSpPr>
          <p:cNvPr id="318" name="Open…"/>
          <p:cNvSpPr txBox="1"/>
          <p:nvPr/>
        </p:nvSpPr>
        <p:spPr>
          <a:xfrm>
            <a:off x="573514" y="1412776"/>
            <a:ext cx="3280701" cy="197592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defTabSz="914400">
              <a:lnSpc>
                <a:spcPct val="85000"/>
              </a:lnSpc>
              <a:defRPr sz="3600" spc="-50">
                <a:solidFill>
                  <a:srgbClr val="FFFFFF"/>
                </a:solidFill>
                <a:latin typeface="+mj-lt"/>
                <a:ea typeface="+mj-ea"/>
                <a:cs typeface="+mj-cs"/>
                <a:sym typeface="Calibri"/>
              </a:defRPr>
            </a:pPr>
            <a:r>
              <a:rPr lang="sl-SI" sz="4800" dirty="0" smtClean="0"/>
              <a:t>Odprti </a:t>
            </a:r>
          </a:p>
          <a:p>
            <a:pPr algn="ctr" defTabSz="914400">
              <a:lnSpc>
                <a:spcPct val="85000"/>
              </a:lnSpc>
              <a:defRPr sz="3600" spc="-50">
                <a:solidFill>
                  <a:srgbClr val="FFFFFF"/>
                </a:solidFill>
                <a:latin typeface="+mj-lt"/>
                <a:ea typeface="+mj-ea"/>
                <a:cs typeface="+mj-cs"/>
                <a:sym typeface="Calibri"/>
              </a:defRPr>
            </a:pPr>
            <a:r>
              <a:rPr lang="sl-SI" sz="4800" dirty="0" smtClean="0"/>
              <a:t>Izobraževalni</a:t>
            </a:r>
          </a:p>
          <a:p>
            <a:pPr algn="ctr" defTabSz="914400">
              <a:lnSpc>
                <a:spcPct val="85000"/>
              </a:lnSpc>
              <a:defRPr sz="3600" spc="-50">
                <a:solidFill>
                  <a:srgbClr val="FFFFFF"/>
                </a:solidFill>
                <a:latin typeface="+mj-lt"/>
                <a:ea typeface="+mj-ea"/>
                <a:cs typeface="+mj-cs"/>
                <a:sym typeface="Calibri"/>
              </a:defRPr>
            </a:pPr>
            <a:r>
              <a:rPr lang="sl-SI" sz="4800" dirty="0" smtClean="0"/>
              <a:t>vir</a:t>
            </a:r>
            <a:endParaRPr sz="4800" dirty="0"/>
          </a:p>
        </p:txBody>
      </p:sp>
      <p:sp>
        <p:nvSpPr>
          <p:cNvPr id="319" name="Resource: https://www.openeducationeuropa.eu"/>
          <p:cNvSpPr txBox="1"/>
          <p:nvPr/>
        </p:nvSpPr>
        <p:spPr>
          <a:xfrm>
            <a:off x="4583832" y="5783579"/>
            <a:ext cx="3750382"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a:latin typeface="+mj-lt"/>
                <a:ea typeface="+mj-ea"/>
                <a:cs typeface="+mj-cs"/>
                <a:sym typeface="Calibri"/>
              </a:defRPr>
            </a:pPr>
            <a:r>
              <a:rPr sz="1400"/>
              <a:t>Resource: </a:t>
            </a:r>
            <a:r>
              <a:rPr sz="1400" u="sng">
                <a:solidFill>
                  <a:srgbClr val="0000FF"/>
                </a:solidFill>
                <a:uFill>
                  <a:solidFill>
                    <a:srgbClr val="0000FF"/>
                  </a:solidFill>
                </a:uFill>
                <a:hlinkClick r:id="rId4"/>
              </a:rPr>
              <a:t>https://www.openeducationeuropa.eu</a:t>
            </a:r>
            <a:r>
              <a:rPr sz="1400"/>
              <a:t> </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quot;If you have an apple and I have an apple and we exchange apples then you and I will still each have one apple. But if you have an idea and I have an idea and we exchange these ideas, then each of us will have two ideas.&quot;"/>
          <p:cNvSpPr txBox="1"/>
          <p:nvPr/>
        </p:nvSpPr>
        <p:spPr>
          <a:xfrm>
            <a:off x="619291" y="1427480"/>
            <a:ext cx="6696673" cy="4003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600">
                <a:latin typeface="+mj-lt"/>
                <a:ea typeface="+mj-ea"/>
                <a:cs typeface="+mj-cs"/>
                <a:sym typeface="Calibri"/>
              </a:defRPr>
            </a:pPr>
            <a:r>
              <a:rPr lang="sl-SI" dirty="0" smtClean="0"/>
              <a:t>"Če imate jabolko in jaz imam jabolko in si izmenjujemo jabolka, potem bova imela še vedno eno jabolko. Ampak, če imate idejo in imam idejo in si zamenjamo te zamisli, bo vsak izmed nas imel dve ideje. "</a:t>
            </a:r>
            <a:endParaRPr/>
          </a:p>
        </p:txBody>
      </p:sp>
      <p:pic>
        <p:nvPicPr>
          <p:cNvPr id="308" name="two-ideas-confrontation-29530172.jpg" descr="two-ideas-confrontation-29530172.jpg"/>
          <p:cNvPicPr>
            <a:picLocks noChangeAspect="1"/>
          </p:cNvPicPr>
          <p:nvPr/>
        </p:nvPicPr>
        <p:blipFill>
          <a:blip r:embed="rId3">
            <a:extLst/>
          </a:blip>
          <a:srcRect l="459" r="458" b="10888"/>
          <a:stretch>
            <a:fillRect/>
          </a:stretch>
        </p:blipFill>
        <p:spPr>
          <a:xfrm>
            <a:off x="7162283" y="1697433"/>
            <a:ext cx="5230450" cy="3462968"/>
          </a:xfrm>
          <a:prstGeom prst="rect">
            <a:avLst/>
          </a:prstGeom>
          <a:ln w="12700">
            <a:miter lim="400000"/>
          </a:ln>
        </p:spPr>
      </p:pic>
      <p:sp>
        <p:nvSpPr>
          <p:cNvPr id="309" name="(George Bernard Shaw)"/>
          <p:cNvSpPr txBox="1"/>
          <p:nvPr/>
        </p:nvSpPr>
        <p:spPr>
          <a:xfrm>
            <a:off x="-557977" y="5513833"/>
            <a:ext cx="5230417" cy="459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indent="1080135">
              <a:spcBef>
                <a:spcPts val="1100"/>
              </a:spcBef>
              <a:defRPr sz="2400">
                <a:latin typeface="+mj-lt"/>
                <a:ea typeface="+mj-ea"/>
                <a:cs typeface="+mj-cs"/>
                <a:sym typeface="Calibri"/>
              </a:defRPr>
            </a:lvl1pPr>
          </a:lstStyle>
          <a:p>
            <a:r>
              <a:rPr/>
              <a:t>(George Bernard Shaw)</a:t>
            </a:r>
          </a:p>
        </p:txBody>
      </p:sp>
      <p:sp>
        <p:nvSpPr>
          <p:cNvPr id="310" name="Idea of “Openness”"/>
          <p:cNvSpPr txBox="1">
            <a:spLocks noGrp="1"/>
          </p:cNvSpPr>
          <p:nvPr>
            <p:ph type="title" idx="4294967295"/>
          </p:nvPr>
        </p:nvSpPr>
        <p:spPr>
          <a:xfrm>
            <a:off x="574039" y="304945"/>
            <a:ext cx="10485122" cy="1039220"/>
          </a:xfrm>
          <a:prstGeom prst="rect">
            <a:avLst/>
          </a:prstGeom>
        </p:spPr>
        <p:txBody>
          <a:bodyPr lIns="45718" tIns="45718" rIns="45718" bIns="45718"/>
          <a:lstStyle>
            <a:lvl1pPr>
              <a:defRPr spc="-100"/>
            </a:lvl1pPr>
          </a:lstStyle>
          <a:p>
            <a:r>
              <a:rPr lang="sl-SI" dirty="0" smtClean="0"/>
              <a:t>Ideja do "odprtosti"</a:t>
            </a:r>
            <a:endParaRPr/>
          </a:p>
        </p:txBody>
      </p:sp>
      <p:pic>
        <p:nvPicPr>
          <p:cNvPr id="311" name="icons-842846__480.png" descr="icons-842846__480.png"/>
          <p:cNvPicPr>
            <a:picLocks noChangeAspect="1"/>
          </p:cNvPicPr>
          <p:nvPr/>
        </p:nvPicPr>
        <p:blipFill>
          <a:blip r:embed="rId4" cstate="print">
            <a:extLst/>
          </a:blip>
          <a:stretch>
            <a:fillRect/>
          </a:stretch>
        </p:blipFill>
        <p:spPr>
          <a:xfrm>
            <a:off x="10477120" y="415313"/>
            <a:ext cx="1275588" cy="127559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Definition (OECD)"/>
          <p:cNvSpPr txBox="1">
            <a:spLocks noGrp="1"/>
          </p:cNvSpPr>
          <p:nvPr>
            <p:ph type="title"/>
          </p:nvPr>
        </p:nvSpPr>
        <p:spPr>
          <a:xfrm>
            <a:off x="868680" y="30379"/>
            <a:ext cx="10058401" cy="1450760"/>
          </a:xfrm>
          <a:prstGeom prst="rect">
            <a:avLst/>
          </a:prstGeom>
        </p:spPr>
        <p:txBody>
          <a:bodyPr/>
          <a:lstStyle/>
          <a:p>
            <a:pPr>
              <a:defRPr spc="-100"/>
            </a:pPr>
            <a:r>
              <a:rPr lang="sl-SI" dirty="0" smtClean="0"/>
              <a:t>Definicija </a:t>
            </a:r>
            <a:r>
              <a:rPr smtClean="0"/>
              <a:t>(OECD/CERI</a:t>
            </a:r>
            <a:r>
              <a:rPr/>
              <a:t>)</a:t>
            </a:r>
          </a:p>
        </p:txBody>
      </p:sp>
      <p:sp>
        <p:nvSpPr>
          <p:cNvPr id="324" name="“Open educational resources are digitised materials offered freely and openly for educators, students and self-learners to use and reuse for teaching, learning and research.”"/>
          <p:cNvSpPr txBox="1"/>
          <p:nvPr/>
        </p:nvSpPr>
        <p:spPr>
          <a:xfrm>
            <a:off x="983431" y="2044877"/>
            <a:ext cx="10225137" cy="418575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3600">
                <a:latin typeface="+mj-lt"/>
                <a:ea typeface="+mj-ea"/>
                <a:cs typeface="+mj-cs"/>
                <a:sym typeface="Calibri"/>
              </a:defRPr>
            </a:pPr>
            <a:r>
              <a:rPr lang="sl-SI" sz="3600" dirty="0" smtClean="0"/>
              <a:t>"Odprti izobraževalni viri so </a:t>
            </a:r>
            <a:r>
              <a:rPr lang="sl-SI" sz="3600" b="1" dirty="0" smtClean="0"/>
              <a:t>digitalizirani</a:t>
            </a:r>
            <a:r>
              <a:rPr lang="sl-SI" sz="3600" dirty="0" smtClean="0"/>
              <a:t> materiali, ki se prosto in prosto ponudijo izobraževalcem, študentom in samostojnim učencem za uporabo in ponovno uporabo za poučevanje, učenje in raziskave".</a:t>
            </a:r>
            <a:r>
              <a:rPr sz="3600" u="sng" smtClean="0">
                <a:solidFill>
                  <a:srgbClr val="0000FF"/>
                </a:solidFill>
                <a:uFill>
                  <a:solidFill>
                    <a:srgbClr val="0000FF"/>
                  </a:solidFill>
                </a:uFill>
                <a:hlinkClick r:id="rId3"/>
              </a:rPr>
              <a:t>Centre </a:t>
            </a:r>
            <a:r>
              <a:rPr sz="3600" u="sng">
                <a:solidFill>
                  <a:srgbClr val="0000FF"/>
                </a:solidFill>
                <a:uFill>
                  <a:solidFill>
                    <a:srgbClr val="0000FF"/>
                  </a:solidFill>
                </a:uFill>
                <a:hlinkClick r:id="rId3"/>
              </a:rPr>
              <a:t>for Educational Research and Innovation</a:t>
            </a:r>
            <a:endParaRPr sz="3600">
              <a:solidFill>
                <a:srgbClr val="FFFFFF"/>
              </a:solidFill>
            </a:endParaRPr>
          </a:p>
          <a:p>
            <a:pPr>
              <a:defRPr sz="3200" u="sng">
                <a:solidFill>
                  <a:srgbClr val="6EAC1C"/>
                </a:solidFill>
                <a:uFill>
                  <a:solidFill>
                    <a:srgbClr val="6EAC1C"/>
                  </a:solidFill>
                </a:uFill>
                <a:latin typeface="+mj-lt"/>
                <a:ea typeface="+mj-ea"/>
                <a:cs typeface="+mj-cs"/>
                <a:sym typeface="Calibri"/>
              </a:defRPr>
            </a:pPr>
            <a:r>
              <a:rPr sz="1400">
                <a:solidFill>
                  <a:srgbClr val="0000FF"/>
                </a:solidFill>
                <a:uFill>
                  <a:solidFill>
                    <a:srgbClr val="0000FF"/>
                  </a:solidFill>
                </a:uFill>
                <a:hlinkClick r:id="rId3"/>
              </a:rPr>
              <a:t>http://www.oecd.org/edu/ceri/</a:t>
            </a:r>
            <a:r>
              <a:rPr sz="1400" u="none">
                <a:solidFill>
                  <a:srgbClr val="FFFFFF"/>
                </a:solidFill>
                <a:uFillTx/>
              </a:rPr>
              <a:t> </a:t>
            </a:r>
            <a:endParaRPr sz="1400">
              <a:solidFill>
                <a:srgbClr val="FFFFFF"/>
              </a:solidFill>
            </a:endParaRPr>
          </a:p>
          <a:p>
            <a:pPr algn="just">
              <a:defRPr sz="3600">
                <a:latin typeface="+mj-lt"/>
                <a:ea typeface="+mj-ea"/>
                <a:cs typeface="+mj-cs"/>
                <a:sym typeface="Calibri"/>
              </a:defRPr>
            </a:pPr>
            <a:endParaRPr>
              <a:solidFill>
                <a:srgbClr val="FFFFFF"/>
              </a:solidFill>
            </a:endParaRPr>
          </a:p>
        </p:txBody>
      </p:sp>
      <p:sp>
        <p:nvSpPr>
          <p:cNvPr id="325" name="The end-user  should be able not only to use or read the resource but also to adapt it, build upon it and thereby reuse it,  given that the original creator is attributed for her work. (OECD/CERI)…"/>
          <p:cNvSpPr/>
          <p:nvPr/>
        </p:nvSpPr>
        <p:spPr>
          <a:xfrm>
            <a:off x="868680" y="7560234"/>
            <a:ext cx="11084026" cy="2310766"/>
          </a:xfrm>
          <a:prstGeom prst="rect">
            <a:avLst/>
          </a:prstGeom>
          <a:solidFill>
            <a:schemeClr val="accent2"/>
          </a:solidFill>
          <a:ln w="15875">
            <a:solidFill>
              <a:srgbClr val="1C6090"/>
            </a:solidFill>
          </a:ln>
          <a:effectLst>
            <a:outerShdw blurRad="38100" dist="25400" dir="2700000" rotWithShape="0">
              <a:srgbClr val="000000">
                <a:alpha val="60000"/>
              </a:srgbClr>
            </a:outerShdw>
          </a:effectLst>
        </p:spPr>
        <p:txBody>
          <a:bodyPr lIns="45718" tIns="45718" rIns="45718" bIns="45718" anchor="ctr"/>
          <a:lstStyle/>
          <a:p>
            <a:pPr>
              <a:defRPr sz="3200">
                <a:solidFill>
                  <a:srgbClr val="FFFFFF"/>
                </a:solidFill>
                <a:latin typeface="+mj-lt"/>
                <a:ea typeface="+mj-ea"/>
                <a:cs typeface="+mj-cs"/>
                <a:sym typeface="Calibri"/>
              </a:defRPr>
            </a:pPr>
            <a:endParaRPr/>
          </a:p>
        </p:txBody>
      </p:sp>
      <p:pic>
        <p:nvPicPr>
          <p:cNvPr id="326" name="icons-842846__480.png" descr="icons-842846__480.png"/>
          <p:cNvPicPr>
            <a:picLocks noChangeAspect="1"/>
          </p:cNvPicPr>
          <p:nvPr/>
        </p:nvPicPr>
        <p:blipFill>
          <a:blip r:embed="rId4" cstate="print">
            <a:extLst/>
          </a:blip>
          <a:stretch>
            <a:fillRect/>
          </a:stretch>
        </p:blipFill>
        <p:spPr>
          <a:xfrm>
            <a:off x="10363199" y="205550"/>
            <a:ext cx="1275589" cy="12755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1097279" y="188640"/>
            <a:ext cx="10485120" cy="1450757"/>
          </a:xfrm>
          <a:prstGeom prst="rect">
            <a:avLst/>
          </a:prstGeom>
        </p:spPr>
        <p:txBody>
          <a:bodyPr/>
          <a:lstStyle>
            <a:lvl1pPr>
              <a:defRPr spc="-100"/>
            </a:lvl1pPr>
          </a:lstStyle>
          <a:p>
            <a:r>
              <a:rPr lang="sl-SI" dirty="0" smtClean="0"/>
              <a:t>Učni cilji – Merila uspešnosti</a:t>
            </a:r>
            <a:endParaRPr/>
          </a:p>
        </p:txBody>
      </p:sp>
      <p:sp>
        <p:nvSpPr>
          <p:cNvPr id="188" name="Szövegdoboz 2"/>
          <p:cNvSpPr txBox="1"/>
          <p:nvPr/>
        </p:nvSpPr>
        <p:spPr>
          <a:xfrm>
            <a:off x="956759" y="1890255"/>
            <a:ext cx="10026319" cy="409342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42900" indent="-342900">
              <a:buSzPct val="100000"/>
              <a:buFont typeface="Arial"/>
              <a:buChar char="•"/>
              <a:defRPr sz="3200">
                <a:latin typeface="+mj-lt"/>
                <a:ea typeface="+mj-ea"/>
                <a:cs typeface="+mj-cs"/>
                <a:sym typeface="Calibri"/>
              </a:defRPr>
            </a:pPr>
            <a:r>
              <a:rPr lang="sl-SI" sz="2000" dirty="0" smtClean="0"/>
              <a:t>PC1 Mentor razume in je sposoben usmerjati in usposobiti učitelje, da navedejo in opišejo glavne kategorije izobraževalnih IKT orodij in ocenijo njihove pedagoške vrednote.</a:t>
            </a:r>
          </a:p>
          <a:p>
            <a:pPr marL="342900" indent="-342900">
              <a:buSzPct val="100000"/>
              <a:buFont typeface="Arial"/>
              <a:buChar char="•"/>
              <a:defRPr sz="3200">
                <a:latin typeface="+mj-lt"/>
                <a:ea typeface="+mj-ea"/>
                <a:cs typeface="+mj-cs"/>
                <a:sym typeface="Calibri"/>
              </a:defRPr>
            </a:pPr>
            <a:r>
              <a:rPr lang="sl-SI" sz="2000" dirty="0" smtClean="0"/>
              <a:t>PC2 Mentor je sposoben </a:t>
            </a:r>
            <a:r>
              <a:rPr lang="sl-SI" sz="2000" dirty="0" smtClean="0">
                <a:sym typeface="Calibri"/>
              </a:rPr>
              <a:t>usmerjati in usposobiti </a:t>
            </a:r>
            <a:r>
              <a:rPr lang="sl-SI" sz="2000" dirty="0" smtClean="0"/>
              <a:t>učitelje pri iskanju in izbiri brezplačnih orodij IKT in odprtih izobraževalnih virov (OER) za podporo inovativnih pedagoških metod (npr. Učenje na podlagi projektov).</a:t>
            </a:r>
          </a:p>
          <a:p>
            <a:pPr marL="342900" indent="-342900">
              <a:buSzPct val="100000"/>
              <a:buFont typeface="Arial"/>
              <a:buChar char="•"/>
              <a:defRPr sz="3200">
                <a:latin typeface="+mj-lt"/>
                <a:ea typeface="+mj-ea"/>
                <a:cs typeface="+mj-cs"/>
                <a:sym typeface="Calibri"/>
              </a:defRPr>
            </a:pPr>
            <a:r>
              <a:rPr lang="sl-SI" sz="2000" dirty="0" smtClean="0"/>
              <a:t>PC3 Mentor je sposoben usmerjati in usposobiti učitelje, da ustvarijo osnovna digitalna učna gradiva in jih delijo z učenci in drugimi učitelji na internetu.</a:t>
            </a:r>
          </a:p>
          <a:p>
            <a:pPr marL="342900" indent="-342900">
              <a:buSzPct val="100000"/>
              <a:buFont typeface="Arial"/>
              <a:buChar char="•"/>
              <a:defRPr sz="3200">
                <a:latin typeface="+mj-lt"/>
                <a:ea typeface="+mj-ea"/>
                <a:cs typeface="+mj-cs"/>
                <a:sym typeface="Calibri"/>
              </a:defRPr>
            </a:pPr>
            <a:r>
              <a:rPr lang="sl-SI" sz="2000" dirty="0" smtClean="0"/>
              <a:t>PC4 Mentor je sposoben </a:t>
            </a:r>
            <a:r>
              <a:rPr lang="sl-SI" sz="2000" dirty="0" smtClean="0">
                <a:sym typeface="Calibri"/>
              </a:rPr>
              <a:t>usmerjati in usposobiti </a:t>
            </a:r>
            <a:r>
              <a:rPr lang="sl-SI" sz="2000" dirty="0" smtClean="0"/>
              <a:t>učitelje, da izberejo in uporabljajo orodja </a:t>
            </a:r>
            <a:r>
              <a:rPr lang="sl-SI" sz="2000" dirty="0" err="1" smtClean="0"/>
              <a:t>web</a:t>
            </a:r>
            <a:r>
              <a:rPr lang="sl-SI" sz="2000" dirty="0" smtClean="0"/>
              <a:t> 2.0, socialna omrežja za skupinsko poučevanje ter za navigacijo in sodelovanje v sistemu za upravljanje učenja (LMS).</a:t>
            </a:r>
          </a:p>
          <a:p>
            <a:pPr marL="342900" indent="-342900">
              <a:buSzPct val="100000"/>
              <a:buFont typeface="Arial"/>
              <a:buChar char="•"/>
              <a:defRPr sz="3200">
                <a:latin typeface="+mj-lt"/>
                <a:ea typeface="+mj-ea"/>
                <a:cs typeface="+mj-cs"/>
                <a:sym typeface="Calibri"/>
              </a:defRPr>
            </a:pPr>
            <a:r>
              <a:rPr lang="sl-SI" sz="2000" dirty="0" smtClean="0"/>
              <a:t>PC 5 Učitelj lahko uporablja orodja IKT za nenehno izboljševanje kakovosti svojega poučevanja z zbiranjem in analiziranjem povratnih informacij od zainteresiranih strani kot del PDCA (Plan-Do-</a:t>
            </a:r>
            <a:r>
              <a:rPr lang="sl-SI" sz="2000" dirty="0" err="1" smtClean="0"/>
              <a:t>Control</a:t>
            </a:r>
            <a:r>
              <a:rPr lang="sl-SI" sz="2000" dirty="0" smtClean="0"/>
              <a:t>-</a:t>
            </a:r>
            <a:r>
              <a:rPr lang="sl-SI" sz="2000" dirty="0" err="1" smtClean="0"/>
              <a:t>Act</a:t>
            </a:r>
            <a:r>
              <a:rPr lang="sl-SI" sz="2000" dirty="0" smtClean="0"/>
              <a:t>).</a:t>
            </a:r>
            <a:endParaRPr sz="2000" dirty="0"/>
          </a:p>
        </p:txBody>
      </p:sp>
      <p:pic>
        <p:nvPicPr>
          <p:cNvPr id="189" name="Kép 3" descr="Kép 3"/>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ourse to learn about OER"/>
          <p:cNvSpPr txBox="1">
            <a:spLocks noGrp="1"/>
          </p:cNvSpPr>
          <p:nvPr>
            <p:ph type="title"/>
          </p:nvPr>
        </p:nvSpPr>
        <p:spPr>
          <a:xfrm>
            <a:off x="6312024" y="6021288"/>
            <a:ext cx="3816424" cy="557810"/>
          </a:xfrm>
          <a:prstGeom prst="rect">
            <a:avLst/>
          </a:prstGeom>
        </p:spPr>
        <p:txBody>
          <a:bodyPr>
            <a:normAutofit/>
          </a:bodyPr>
          <a:lstStyle>
            <a:lvl1pPr>
              <a:defRPr u="sng" spc="-100">
                <a:solidFill>
                  <a:srgbClr val="0000FF"/>
                </a:solidFill>
                <a:uFill>
                  <a:solidFill>
                    <a:srgbClr val="0000FF"/>
                  </a:solidFill>
                </a:uFill>
                <a:hlinkClick r:id="rId3"/>
              </a:defRPr>
            </a:lvl1pPr>
          </a:lstStyle>
          <a:p>
            <a:pPr>
              <a:defRPr>
                <a:solidFill>
                  <a:srgbClr val="6EAC1C"/>
                </a:solidFill>
                <a:uFill>
                  <a:solidFill>
                    <a:srgbClr val="6EAC1C"/>
                  </a:solidFill>
                </a:uFill>
              </a:defRPr>
            </a:pPr>
            <a:r>
              <a:rPr lang="sl-SI" sz="2800" dirty="0" smtClean="0"/>
              <a:t>Če želite izvedeti več o OER</a:t>
            </a:r>
            <a:endParaRPr sz="2800">
              <a:solidFill>
                <a:srgbClr val="0000FF"/>
              </a:solidFill>
              <a:uFill>
                <a:solidFill>
                  <a:srgbClr val="0000FF"/>
                </a:solidFill>
              </a:uFill>
              <a:hlinkClick r:id="rId3"/>
            </a:endParaRPr>
          </a:p>
        </p:txBody>
      </p:sp>
      <p:sp>
        <p:nvSpPr>
          <p:cNvPr id="331" name="Body"/>
          <p:cNvSpPr txBox="1">
            <a:spLocks noGrp="1"/>
          </p:cNvSpPr>
          <p:nvPr>
            <p:ph type="body" idx="1"/>
          </p:nvPr>
        </p:nvSpPr>
        <p:spPr>
          <a:xfrm>
            <a:off x="4800600" y="731518"/>
            <a:ext cx="6492241" cy="5257803"/>
          </a:xfrm>
          <a:prstGeom prst="rect">
            <a:avLst/>
          </a:prstGeom>
        </p:spPr>
        <p:txBody>
          <a:bodyPr/>
          <a:lstStyle/>
          <a:p>
            <a:endParaRPr/>
          </a:p>
        </p:txBody>
      </p:sp>
      <p:sp>
        <p:nvSpPr>
          <p:cNvPr id="332" name="Text Placeholder 3"/>
          <p:cNvSpPr>
            <a:spLocks noGrp="1"/>
          </p:cNvSpPr>
          <p:nvPr>
            <p:ph type="body" idx="13"/>
          </p:nvPr>
        </p:nvSpPr>
        <p:spPr>
          <a:xfrm>
            <a:off x="425211" y="1739438"/>
            <a:ext cx="3200401" cy="3379124"/>
          </a:xfrm>
          <a:prstGeom prst="rect">
            <a:avLst/>
          </a:prstGeom>
          <a:extLst>
            <a:ext uri="{C572A759-6A51-4108-AA02-DFA0A04FC94B}">
              <ma14:wrappingTextBoxFlag xmlns="" xmlns:ma14="http://schemas.microsoft.com/office/mac/drawingml/2011/main" val="1"/>
            </a:ext>
          </a:extLst>
        </p:spPr>
        <p:txBody>
          <a:bodyPr>
            <a:normAutofit/>
          </a:bodyPr>
          <a:lstStyle/>
          <a:p>
            <a:pPr marL="0" indent="0">
              <a:buSzTx/>
              <a:buNone/>
              <a:defRPr sz="3600">
                <a:solidFill>
                  <a:srgbClr val="FFFFFF"/>
                </a:solidFill>
              </a:defRPr>
            </a:pPr>
            <a:r>
              <a:rPr lang="en-US" dirty="0" err="1" smtClean="0"/>
              <a:t>Razvojni</a:t>
            </a:r>
            <a:r>
              <a:rPr lang="en-US" dirty="0" smtClean="0"/>
              <a:t> model </a:t>
            </a:r>
            <a:r>
              <a:rPr lang="en-US" dirty="0" err="1" smtClean="0"/>
              <a:t>za</a:t>
            </a:r>
            <a:r>
              <a:rPr lang="en-US" dirty="0" smtClean="0"/>
              <a:t> </a:t>
            </a:r>
            <a:r>
              <a:rPr lang="en-US" dirty="0" err="1" smtClean="0"/>
              <a:t>odprte</a:t>
            </a:r>
            <a:r>
              <a:rPr lang="en-US" dirty="0" smtClean="0"/>
              <a:t> </a:t>
            </a:r>
            <a:r>
              <a:rPr lang="en-US" dirty="0" err="1" smtClean="0"/>
              <a:t>izobraževalne</a:t>
            </a:r>
            <a:r>
              <a:rPr lang="en-US" dirty="0" smtClean="0"/>
              <a:t> </a:t>
            </a:r>
            <a:r>
              <a:rPr lang="en-US" dirty="0" err="1" smtClean="0"/>
              <a:t>vire</a:t>
            </a:r>
            <a:endParaRPr lang="en-US" dirty="0"/>
          </a:p>
          <a:p>
            <a:pPr marL="0" indent="0">
              <a:buSzTx/>
              <a:buNone/>
              <a:defRPr sz="3600">
                <a:solidFill>
                  <a:srgbClr val="FFFFFF"/>
                </a:solidFill>
              </a:defRPr>
            </a:pPr>
            <a:endParaRPr/>
          </a:p>
        </p:txBody>
      </p:sp>
      <p:pic>
        <p:nvPicPr>
          <p:cNvPr id="333" name="catedral_bazar_OER_wikispace.jpg" descr="catedral_bazar_OER_wikispace.jpg"/>
          <p:cNvPicPr>
            <a:picLocks noChangeAspect="1"/>
          </p:cNvPicPr>
          <p:nvPr/>
        </p:nvPicPr>
        <p:blipFill>
          <a:blip r:embed="rId4">
            <a:extLst/>
          </a:blip>
          <a:stretch>
            <a:fillRect/>
          </a:stretch>
        </p:blipFill>
        <p:spPr>
          <a:xfrm>
            <a:off x="4165298" y="86132"/>
            <a:ext cx="7762845" cy="5822136"/>
          </a:xfrm>
          <a:prstGeom prst="rect">
            <a:avLst/>
          </a:prstGeom>
          <a:ln w="12700">
            <a:miter lim="400000"/>
          </a:ln>
        </p:spPr>
      </p:pic>
      <p:pic>
        <p:nvPicPr>
          <p:cNvPr id="334" name="icons-842846__480.png" descr="icons-842846__480.png"/>
          <p:cNvPicPr>
            <a:picLocks noChangeAspect="1"/>
          </p:cNvPicPr>
          <p:nvPr/>
        </p:nvPicPr>
        <p:blipFill>
          <a:blip r:embed="rId5" cstate="print">
            <a:extLst/>
          </a:blip>
          <a:stretch>
            <a:fillRect/>
          </a:stretch>
        </p:blipFill>
        <p:spPr>
          <a:xfrm>
            <a:off x="1148913" y="5139020"/>
            <a:ext cx="1275587" cy="12755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European initiative"/>
          <p:cNvSpPr txBox="1">
            <a:spLocks noGrp="1"/>
          </p:cNvSpPr>
          <p:nvPr>
            <p:ph type="title"/>
          </p:nvPr>
        </p:nvSpPr>
        <p:spPr>
          <a:xfrm>
            <a:off x="1147811" y="756953"/>
            <a:ext cx="10058401" cy="727831"/>
          </a:xfrm>
          <a:prstGeom prst="rect">
            <a:avLst/>
          </a:prstGeom>
        </p:spPr>
        <p:txBody>
          <a:bodyPr/>
          <a:lstStyle>
            <a:lvl1pPr defTabSz="786383">
              <a:defRPr sz="4100" spc="-99"/>
            </a:lvl1pPr>
          </a:lstStyle>
          <a:p>
            <a:r>
              <a:rPr lang="hu-HU" dirty="0" smtClean="0"/>
              <a:t>Odprtje izobraževanja</a:t>
            </a:r>
            <a:endParaRPr dirty="0"/>
          </a:p>
        </p:txBody>
      </p:sp>
      <p:sp>
        <p:nvSpPr>
          <p:cNvPr id="339" name="”Encourage formal education and training institutions to include digital content, including OERs, among the recommended educational materials for learners at all educational levels and encourage the production, including through public procurement, of high-quality educational materials whose copyrights would belong to public authorities.”"/>
          <p:cNvSpPr txBox="1"/>
          <p:nvPr/>
        </p:nvSpPr>
        <p:spPr>
          <a:xfrm>
            <a:off x="911424" y="1772816"/>
            <a:ext cx="9937104" cy="353942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3600">
                <a:uFill>
                  <a:solidFill>
                    <a:srgbClr val="000000"/>
                  </a:solidFill>
                </a:uFill>
                <a:latin typeface="+mj-lt"/>
                <a:ea typeface="+mj-ea"/>
                <a:cs typeface="+mj-cs"/>
                <a:sym typeface="Calibri"/>
              </a:defRPr>
            </a:lvl1pPr>
          </a:lstStyle>
          <a:p>
            <a:r>
              <a:rPr lang="sl-SI" sz="2800" dirty="0" smtClean="0"/>
              <a:t>Pobuda "Odprtje izobraževanja" (“</a:t>
            </a:r>
            <a:r>
              <a:rPr lang="sl-SI" sz="2800" dirty="0" err="1" smtClean="0"/>
              <a:t>Opening</a:t>
            </a:r>
            <a:r>
              <a:rPr lang="sl-SI" sz="2800" dirty="0" smtClean="0"/>
              <a:t> up </a:t>
            </a:r>
            <a:r>
              <a:rPr lang="sl-SI" sz="2800" dirty="0" err="1" smtClean="0"/>
              <a:t>Education</a:t>
            </a:r>
            <a:r>
              <a:rPr lang="sl-SI" sz="2800" dirty="0" smtClean="0"/>
              <a:t>” ) v okviru Evropske digitalne agende se osredotoča na tri glavna področja:</a:t>
            </a:r>
          </a:p>
          <a:p>
            <a:pPr marL="457200" indent="-457200">
              <a:buFont typeface="Arial" charset="0"/>
              <a:buChar char="•"/>
            </a:pPr>
            <a:r>
              <a:rPr lang="sl-SI" sz="2800" dirty="0" smtClean="0"/>
              <a:t>Ustvarjanje priložnosti za organizacije, učitelje in učence za inovacije;</a:t>
            </a:r>
          </a:p>
          <a:p>
            <a:pPr marL="457200" indent="-457200">
              <a:buFont typeface="Arial" charset="0"/>
              <a:buChar char="•"/>
            </a:pPr>
            <a:r>
              <a:rPr lang="sl-SI" sz="2800" dirty="0" smtClean="0"/>
              <a:t>Večja uporaba odprtih izobraževalnih virov (OER), ki zagotavljajo, da so izobraževalni materiali, pridobljeni z javnim financiranjem, na voljo vsem; in</a:t>
            </a:r>
          </a:p>
          <a:p>
            <a:pPr marL="457200" indent="-457200">
              <a:buFont typeface="Arial" charset="0"/>
              <a:buChar char="•"/>
            </a:pPr>
            <a:r>
              <a:rPr lang="sl-SI" sz="2800" dirty="0" smtClean="0"/>
              <a:t>Boljša IKT infrastruktura in povezljivost v šolah.</a:t>
            </a:r>
          </a:p>
        </p:txBody>
      </p:sp>
      <p:sp>
        <p:nvSpPr>
          <p:cNvPr id="340" name="Opening up Education: Innovative teaching and learning for all through new Technologies and Open Educational Resources, EU Commission, 2013."/>
          <p:cNvSpPr txBox="1"/>
          <p:nvPr/>
        </p:nvSpPr>
        <p:spPr>
          <a:xfrm>
            <a:off x="493631" y="5733256"/>
            <a:ext cx="11366760" cy="5436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ts val="4200"/>
              </a:lnSpc>
              <a:defRPr sz="2400" b="1" u="sng">
                <a:solidFill>
                  <a:srgbClr val="6EAC1C"/>
                </a:solidFill>
                <a:uFill>
                  <a:solidFill>
                    <a:srgbClr val="6EAC1C"/>
                  </a:solidFill>
                </a:uFill>
                <a:latin typeface="+mj-lt"/>
                <a:ea typeface="+mj-ea"/>
                <a:cs typeface="+mj-cs"/>
                <a:sym typeface="Calibri"/>
              </a:defRPr>
            </a:pPr>
            <a:r>
              <a:rPr sz="1400" dirty="0" smtClean="0">
                <a:solidFill>
                  <a:srgbClr val="0000FF"/>
                </a:solidFill>
                <a:uFill>
                  <a:solidFill>
                    <a:srgbClr val="0000FF"/>
                  </a:solidFill>
                </a:uFill>
                <a:hlinkClick r:id="rId3"/>
              </a:rPr>
              <a:t>Openi</a:t>
            </a:r>
            <a:r>
              <a:rPr lang="hu-HU" sz="1400" dirty="0" smtClean="0">
                <a:solidFill>
                  <a:srgbClr val="0000FF"/>
                </a:solidFill>
                <a:uFill>
                  <a:solidFill>
                    <a:srgbClr val="0000FF"/>
                  </a:solidFill>
                </a:uFill>
                <a:hlinkClick r:id="rId3"/>
              </a:rPr>
              <a:t>n</a:t>
            </a:r>
            <a:r>
              <a:rPr sz="1400" dirty="0" smtClean="0">
                <a:solidFill>
                  <a:srgbClr val="0000FF"/>
                </a:solidFill>
                <a:uFill>
                  <a:solidFill>
                    <a:srgbClr val="0000FF"/>
                  </a:solidFill>
                </a:uFill>
                <a:hlinkClick r:id="rId3"/>
              </a:rPr>
              <a:t>g </a:t>
            </a:r>
            <a:r>
              <a:rPr sz="1400" dirty="0">
                <a:solidFill>
                  <a:srgbClr val="0000FF"/>
                </a:solidFill>
                <a:uFill>
                  <a:solidFill>
                    <a:srgbClr val="0000FF"/>
                  </a:solidFill>
                </a:uFill>
                <a:hlinkClick r:id="rId3"/>
              </a:rPr>
              <a:t>up Education: Innovative teaching and learning for all through new Technologies and Open Educational Resources</a:t>
            </a:r>
            <a:r>
              <a:rPr sz="1400" u="none" dirty="0">
                <a:solidFill>
                  <a:srgbClr val="000000"/>
                </a:solidFill>
                <a:uFillTx/>
              </a:rPr>
              <a:t>, </a:t>
            </a:r>
            <a:r>
              <a:rPr sz="1400" u="none" dirty="0" smtClean="0">
                <a:solidFill>
                  <a:srgbClr val="000000"/>
                </a:solidFill>
                <a:uFillTx/>
              </a:rPr>
              <a:t>EU </a:t>
            </a:r>
            <a:r>
              <a:rPr sz="1400" u="none" dirty="0">
                <a:solidFill>
                  <a:srgbClr val="000000"/>
                </a:solidFill>
                <a:uFillTx/>
              </a:rPr>
              <a:t>Commission, 2013.</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reative Commons"/>
          <p:cNvSpPr txBox="1">
            <a:spLocks noGrp="1"/>
          </p:cNvSpPr>
          <p:nvPr>
            <p:ph type="title"/>
          </p:nvPr>
        </p:nvSpPr>
        <p:spPr>
          <a:xfrm>
            <a:off x="1095340" y="714356"/>
            <a:ext cx="10058401" cy="3566162"/>
          </a:xfrm>
          <a:prstGeom prst="rect">
            <a:avLst/>
          </a:prstGeom>
        </p:spPr>
        <p:txBody>
          <a:bodyPr/>
          <a:lstStyle>
            <a:lvl1pPr>
              <a:defRPr spc="-100"/>
            </a:lvl1pPr>
          </a:lstStyle>
          <a:p>
            <a:r>
              <a:rPr lang="sl-SI" dirty="0" err="1" smtClean="0"/>
              <a:t>Creative</a:t>
            </a:r>
            <a:r>
              <a:rPr lang="sl-SI" dirty="0" smtClean="0"/>
              <a:t> </a:t>
            </a:r>
            <a:r>
              <a:rPr lang="sl-SI" dirty="0" err="1" smtClean="0"/>
              <a:t>Commons</a:t>
            </a:r>
            <a:r>
              <a:rPr lang="sl-SI" dirty="0" smtClean="0"/>
              <a:t> (CC) Ustvarjalna “gmajna”</a:t>
            </a:r>
            <a:endParaRPr/>
          </a:p>
        </p:txBody>
      </p:sp>
      <p:sp>
        <p:nvSpPr>
          <p:cNvPr id="343" name="Implementation resources"/>
          <p:cNvSpPr txBox="1"/>
          <p:nvPr/>
        </p:nvSpPr>
        <p:spPr>
          <a:xfrm>
            <a:off x="1114121" y="4653136"/>
            <a:ext cx="7135924" cy="120032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b="1">
                <a:latin typeface="+mj-lt"/>
                <a:ea typeface="+mj-ea"/>
                <a:cs typeface="+mj-cs"/>
                <a:sym typeface="Calibri"/>
              </a:defRPr>
            </a:lvl1pPr>
          </a:lstStyle>
          <a:p>
            <a:r>
              <a:rPr lang="sl-SI" dirty="0" smtClean="0"/>
              <a:t>Svobodna avtorska pravica namesto </a:t>
            </a:r>
          </a:p>
          <a:p>
            <a:r>
              <a:rPr lang="sl-SI" dirty="0" smtClean="0"/>
              <a:t>pridržanih avtorskih pravic</a:t>
            </a:r>
            <a:r>
              <a:rPr smtClean="0"/>
              <a:t>!</a:t>
            </a:r>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03512" y="260648"/>
            <a:ext cx="8447608" cy="6072836"/>
          </a:xfrm>
          <a:prstGeom prst="rect">
            <a:avLst/>
          </a:prstGeom>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Discover it!"/>
          <p:cNvSpPr txBox="1">
            <a:spLocks noGrp="1"/>
          </p:cNvSpPr>
          <p:nvPr>
            <p:ph type="title"/>
          </p:nvPr>
        </p:nvSpPr>
        <p:spPr>
          <a:prstGeom prst="rect">
            <a:avLst/>
          </a:prstGeom>
        </p:spPr>
        <p:txBody>
          <a:bodyPr/>
          <a:lstStyle/>
          <a:p>
            <a:r>
              <a:rPr lang="sl-SI" dirty="0" smtClean="0"/>
              <a:t>Odkrijte to!</a:t>
            </a:r>
            <a:endParaRPr/>
          </a:p>
        </p:txBody>
      </p:sp>
      <p:sp>
        <p:nvSpPr>
          <p:cNvPr id="346" name="1. Search for “Generation Z” on…"/>
          <p:cNvSpPr txBox="1">
            <a:spLocks noGrp="1"/>
          </p:cNvSpPr>
          <p:nvPr>
            <p:ph type="body" sz="half" idx="1"/>
          </p:nvPr>
        </p:nvSpPr>
        <p:spPr>
          <a:xfrm>
            <a:off x="1097280" y="1845734"/>
            <a:ext cx="4062616" cy="4607602"/>
          </a:xfrm>
          <a:prstGeom prst="rect">
            <a:avLst/>
          </a:prstGeom>
        </p:spPr>
        <p:txBody>
          <a:bodyPr/>
          <a:lstStyle/>
          <a:p>
            <a:r>
              <a:rPr lang="sl-SI" dirty="0" smtClean="0"/>
              <a:t>Obiščite spletno stran </a:t>
            </a:r>
            <a:r>
              <a:rPr lang="sl-SI" dirty="0" err="1" smtClean="0"/>
              <a:t>Wikimedia</a:t>
            </a:r>
            <a:r>
              <a:rPr lang="sl-SI" dirty="0" smtClean="0"/>
              <a:t> in poiščite sliko, ki vas zanima (kot primer smo iskali besedo "Ljubljana")</a:t>
            </a:r>
          </a:p>
          <a:p>
            <a:r>
              <a:rPr lang="sl-SI" dirty="0" smtClean="0"/>
              <a:t>Odprite sliko, da si ogledate podrobne informacije o mestu.</a:t>
            </a:r>
          </a:p>
          <a:p>
            <a:endParaRPr lang="sl-SI" dirty="0" smtClean="0"/>
          </a:p>
          <a:p>
            <a:endParaRPr lang="sl-SI" dirty="0" smtClean="0"/>
          </a:p>
          <a:p>
            <a:r>
              <a:rPr lang="sl-SI" dirty="0" smtClean="0"/>
              <a:t>Preusmerilo vas bo na stran s številkami o sliki samem, in vam bo licenca </a:t>
            </a:r>
            <a:r>
              <a:rPr lang="sl-SI" dirty="0" err="1" smtClean="0"/>
              <a:t>Creative</a:t>
            </a:r>
            <a:r>
              <a:rPr lang="sl-SI" dirty="0" smtClean="0"/>
              <a:t> </a:t>
            </a:r>
            <a:r>
              <a:rPr lang="sl-SI" dirty="0" err="1" smtClean="0"/>
              <a:t>Common</a:t>
            </a:r>
            <a:r>
              <a:rPr lang="sl-SI" dirty="0" smtClean="0"/>
              <a:t>, ki jo uporablja lastnik.</a:t>
            </a:r>
            <a:endParaRPr lang="sl-SI" dirty="0"/>
          </a:p>
        </p:txBody>
      </p:sp>
      <p:pic>
        <p:nvPicPr>
          <p:cNvPr id="348" name="Screenshot 2017-07-02 23.16.36.png" descr="Screenshot 2017-07-02 23.16.36.png"/>
          <p:cNvPicPr>
            <a:picLocks noChangeAspect="1"/>
          </p:cNvPicPr>
          <p:nvPr/>
        </p:nvPicPr>
        <p:blipFill>
          <a:blip r:embed="rId3">
            <a:extLst/>
          </a:blip>
          <a:stretch>
            <a:fillRect/>
          </a:stretch>
        </p:blipFill>
        <p:spPr>
          <a:xfrm>
            <a:off x="1595406" y="3571876"/>
            <a:ext cx="2425701" cy="622301"/>
          </a:xfrm>
          <a:prstGeom prst="rect">
            <a:avLst/>
          </a:prstGeom>
          <a:ln w="12700">
            <a:miter lim="400000"/>
          </a:ln>
        </p:spPr>
      </p:pic>
      <p:pic>
        <p:nvPicPr>
          <p:cNvPr id="7" name="icons-842860__480.png" descr="icons-842860__480.png"/>
          <p:cNvPicPr>
            <a:picLocks noChangeAspect="1"/>
          </p:cNvPicPr>
          <p:nvPr/>
        </p:nvPicPr>
        <p:blipFill>
          <a:blip r:embed="rId4" cstate="print">
            <a:extLst/>
          </a:blip>
          <a:stretch>
            <a:fillRect/>
          </a:stretch>
        </p:blipFill>
        <p:spPr>
          <a:xfrm>
            <a:off x="10587061" y="746223"/>
            <a:ext cx="917788" cy="917789"/>
          </a:xfrm>
          <a:prstGeom prst="rect">
            <a:avLst/>
          </a:prstGeom>
          <a:ln w="12700">
            <a:miter lim="400000"/>
          </a:ln>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xmlns="" val="0"/>
              </a:ext>
            </a:extLst>
          </a:blip>
          <a:srcRect t="1804" r="9617" b="6906"/>
          <a:stretch/>
        </p:blipFill>
        <p:spPr>
          <a:xfrm>
            <a:off x="5375920" y="1988840"/>
            <a:ext cx="6416961" cy="4165089"/>
          </a:xfrm>
          <a:prstGeom prst="rect">
            <a:avLst/>
          </a:prstGeom>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600" y="812800"/>
            <a:ext cx="10058400" cy="4796366"/>
          </a:xfrm>
          <a:prstGeom prst="rect">
            <a:avLst/>
          </a:prstGeom>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etadata"/>
          <p:cNvSpPr txBox="1">
            <a:spLocks noGrp="1"/>
          </p:cNvSpPr>
          <p:nvPr>
            <p:ph type="title"/>
          </p:nvPr>
        </p:nvSpPr>
        <p:spPr>
          <a:prstGeom prst="rect">
            <a:avLst/>
          </a:prstGeom>
        </p:spPr>
        <p:txBody>
          <a:bodyPr/>
          <a:lstStyle/>
          <a:p>
            <a:r>
              <a:rPr lang="sl-SI" dirty="0" smtClean="0"/>
              <a:t>Metapodatki OER-</a:t>
            </a:r>
            <a:r>
              <a:rPr lang="sl-SI" dirty="0" err="1" smtClean="0"/>
              <a:t>ov</a:t>
            </a: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t="9901"/>
          <a:stretch/>
        </p:blipFill>
        <p:spPr>
          <a:xfrm>
            <a:off x="6560656" y="1916832"/>
            <a:ext cx="5613400" cy="430239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xmlns="" val="0"/>
              </a:ext>
            </a:extLst>
          </a:blip>
          <a:srcRect t="1805" r="13790" b="14145"/>
          <a:stretch/>
        </p:blipFill>
        <p:spPr>
          <a:xfrm>
            <a:off x="439976" y="2060848"/>
            <a:ext cx="6120680" cy="3834778"/>
          </a:xfrm>
          <a:prstGeom prst="rect">
            <a:avLst/>
          </a:prstGeom>
        </p:spPr>
      </p:pic>
    </p:spTree>
    <p:extLst>
      <p:ext uri="{BB962C8B-B14F-4D97-AF65-F5344CB8AC3E}">
        <p14:creationId xmlns:p14="http://schemas.microsoft.com/office/powerpoint/2010/main" xmlns="" val="88221573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eachers Pay Teachers"/>
          <p:cNvSpPr txBox="1">
            <a:spLocks noGrp="1"/>
          </p:cNvSpPr>
          <p:nvPr>
            <p:ph type="title"/>
          </p:nvPr>
        </p:nvSpPr>
        <p:spPr>
          <a:prstGeom prst="rect">
            <a:avLst/>
          </a:prstGeom>
        </p:spPr>
        <p:txBody>
          <a:bodyPr/>
          <a:lstStyle/>
          <a:p>
            <a:r>
              <a:rPr/>
              <a:t>Teachers Pay Teachers</a:t>
            </a:r>
          </a:p>
        </p:txBody>
      </p:sp>
      <p:pic>
        <p:nvPicPr>
          <p:cNvPr id="361" name="Screenshot 2017-07-03 09.18.42.png" descr="Screenshot 2017-07-03 09.18.42.png">
            <a:hlinkClick r:id="rId3"/>
          </p:cNvPr>
          <p:cNvPicPr>
            <a:picLocks noChangeAspect="1"/>
          </p:cNvPicPr>
          <p:nvPr/>
        </p:nvPicPr>
        <p:blipFill>
          <a:blip r:embed="rId4">
            <a:extLst/>
          </a:blip>
          <a:stretch>
            <a:fillRect/>
          </a:stretch>
        </p:blipFill>
        <p:spPr>
          <a:xfrm>
            <a:off x="1022350" y="391120"/>
            <a:ext cx="10147300" cy="5918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Metadata"/>
          <p:cNvSpPr txBox="1">
            <a:spLocks noGrp="1"/>
          </p:cNvSpPr>
          <p:nvPr>
            <p:ph type="title"/>
          </p:nvPr>
        </p:nvSpPr>
        <p:spPr>
          <a:prstGeom prst="rect">
            <a:avLst/>
          </a:prstGeom>
        </p:spPr>
        <p:txBody>
          <a:bodyPr/>
          <a:lstStyle/>
          <a:p>
            <a:r>
              <a:rPr lang="sl-SI" dirty="0" smtClean="0"/>
              <a:t>Metapodatki - primer</a:t>
            </a:r>
            <a:endParaRPr lang="en-GB" dirty="0"/>
          </a:p>
        </p:txBody>
      </p:sp>
      <p:pic>
        <p:nvPicPr>
          <p:cNvPr id="358" name="Screenshot 2017-07-03 09.20.18.png" descr="Screenshot 2017-07-03 09.20.18.png"/>
          <p:cNvPicPr>
            <a:picLocks noChangeAspect="1"/>
          </p:cNvPicPr>
          <p:nvPr/>
        </p:nvPicPr>
        <p:blipFill>
          <a:blip r:embed="rId3">
            <a:extLst/>
          </a:blip>
          <a:stretch>
            <a:fillRect/>
          </a:stretch>
        </p:blipFill>
        <p:spPr>
          <a:xfrm>
            <a:off x="2207568" y="1916831"/>
            <a:ext cx="6154241" cy="466057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8142932" cy="6579835"/>
          </a:xfrm>
          <a:prstGeom prst="rect">
            <a:avLst/>
          </a:prstGeom>
        </p:spPr>
      </p:pic>
      <p:sp>
        <p:nvSpPr>
          <p:cNvPr id="3" name="TextBox 2"/>
          <p:cNvSpPr txBox="1"/>
          <p:nvPr/>
        </p:nvSpPr>
        <p:spPr>
          <a:xfrm>
            <a:off x="8400256" y="332656"/>
            <a:ext cx="338437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smtClean="0">
                <a:ln>
                  <a:noFill/>
                </a:ln>
                <a:solidFill>
                  <a:srgbClr val="000000"/>
                </a:solidFill>
                <a:effectLst/>
                <a:uFillTx/>
                <a:latin typeface="+mn-lt"/>
                <a:ea typeface="+mn-ea"/>
                <a:cs typeface="+mn-cs"/>
                <a:sym typeface="Helvetica"/>
              </a:rPr>
              <a:t>Fi</a:t>
            </a:r>
            <a:endParaRPr kumimoji="0" lang="en-GB" sz="1800" b="0" i="0" u="none" strike="noStrike" cap="none" spc="0" normalizeH="0" baseline="0">
              <a:ln>
                <a:noFill/>
              </a:ln>
              <a:solidFill>
                <a:srgbClr val="000000"/>
              </a:solidFill>
              <a:effectLst/>
              <a:uFillTx/>
              <a:latin typeface="+mn-lt"/>
              <a:ea typeface="+mn-ea"/>
              <a:cs typeface="+mn-cs"/>
              <a:sym typeface="Helvetica"/>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xmlns="" val="0"/>
              </a:ext>
            </a:extLst>
          </a:blip>
          <a:srcRect r="30364"/>
          <a:stretch/>
        </p:blipFill>
        <p:spPr>
          <a:xfrm>
            <a:off x="5394547" y="1556792"/>
            <a:ext cx="6378819" cy="4230955"/>
          </a:xfrm>
          <a:prstGeom prst="rect">
            <a:avLst/>
          </a:prstGeom>
        </p:spPr>
      </p:pic>
    </p:spTree>
    <p:extLst>
      <p:ext uri="{BB962C8B-B14F-4D97-AF65-F5344CB8AC3E}">
        <p14:creationId xmlns:p14="http://schemas.microsoft.com/office/powerpoint/2010/main" xmlns="" val="10726885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ntent"/>
          <p:cNvSpPr txBox="1">
            <a:spLocks noGrp="1"/>
          </p:cNvSpPr>
          <p:nvPr>
            <p:ph type="title"/>
          </p:nvPr>
        </p:nvSpPr>
        <p:spPr>
          <a:prstGeom prst="rect">
            <a:avLst/>
          </a:prstGeom>
        </p:spPr>
        <p:txBody>
          <a:bodyPr/>
          <a:lstStyle/>
          <a:p>
            <a:r>
              <a:rPr lang="sl-SI" dirty="0" smtClean="0"/>
              <a:t>Vsebina</a:t>
            </a:r>
            <a:endParaRPr/>
          </a:p>
        </p:txBody>
      </p:sp>
      <p:sp>
        <p:nvSpPr>
          <p:cNvPr id="192" name="Overview of the basic concept of ICT…"/>
          <p:cNvSpPr txBox="1"/>
          <p:nvPr/>
        </p:nvSpPr>
        <p:spPr>
          <a:xfrm>
            <a:off x="1967239" y="2132856"/>
            <a:ext cx="9526002" cy="450584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hu-HU" dirty="0" smtClean="0"/>
              <a:t> </a:t>
            </a:r>
            <a:r>
              <a:rPr lang="sl-SI" dirty="0" smtClean="0"/>
              <a:t>Pregled osnovnega koncepta IKT</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sl-SI" dirty="0" smtClean="0"/>
              <a:t>  Zakaj obnoviti učne metode?</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sl-SI" dirty="0" smtClean="0"/>
              <a:t>  Pregled izobraževalnih orodij IKT</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sl-SI" dirty="0" smtClean="0"/>
              <a:t>  Odprti izobraževalni viri (OER)</a:t>
            </a:r>
          </a:p>
          <a:p>
            <a:pPr marL="228600" indent="-228600" defTabSz="914400">
              <a:lnSpc>
                <a:spcPct val="90000"/>
              </a:lnSpc>
              <a:spcBef>
                <a:spcPts val="1200"/>
              </a:spcBef>
              <a:buClr>
                <a:schemeClr val="accent1"/>
              </a:buClr>
              <a:buSzPct val="100000"/>
              <a:buFont typeface="Calibri"/>
              <a:buAutoNum type="arabicPeriod"/>
              <a:defRPr sz="3600">
                <a:solidFill>
                  <a:srgbClr val="404040"/>
                </a:solidFill>
                <a:latin typeface="+mj-lt"/>
                <a:ea typeface="+mj-ea"/>
                <a:cs typeface="+mj-cs"/>
                <a:sym typeface="Calibri"/>
              </a:defRPr>
            </a:pPr>
            <a:r>
              <a:rPr lang="sl-SI" dirty="0" smtClean="0"/>
              <a:t>  Svobodna avtorska pravica namesto pridržanih </a:t>
            </a:r>
          </a:p>
          <a:p>
            <a:pPr marL="228600" indent="-228600" defTabSz="914400">
              <a:lnSpc>
                <a:spcPct val="90000"/>
              </a:lnSpc>
              <a:spcBef>
                <a:spcPts val="1200"/>
              </a:spcBef>
              <a:buClr>
                <a:schemeClr val="accent1"/>
              </a:buClr>
              <a:buSzPct val="100000"/>
              <a:defRPr sz="3600">
                <a:solidFill>
                  <a:srgbClr val="404040"/>
                </a:solidFill>
                <a:latin typeface="+mj-lt"/>
                <a:ea typeface="+mj-ea"/>
                <a:cs typeface="+mj-cs"/>
                <a:sym typeface="Calibri"/>
              </a:defRPr>
            </a:pPr>
            <a:r>
              <a:rPr lang="sl-SI" dirty="0" smtClean="0"/>
              <a:t>avtorskih pravic</a:t>
            </a:r>
          </a:p>
          <a:p>
            <a:pPr marL="228600" indent="-228600" defTabSz="914400">
              <a:lnSpc>
                <a:spcPct val="90000"/>
              </a:lnSpc>
              <a:spcBef>
                <a:spcPts val="1200"/>
              </a:spcBef>
              <a:buClr>
                <a:schemeClr val="accent1"/>
              </a:buClr>
              <a:buSzPct val="100000"/>
              <a:defRPr sz="3600">
                <a:solidFill>
                  <a:srgbClr val="404040"/>
                </a:solidFill>
                <a:latin typeface="+mj-lt"/>
                <a:ea typeface="+mj-ea"/>
                <a:cs typeface="+mj-cs"/>
                <a:sym typeface="Calibri"/>
              </a:defRPr>
            </a:pPr>
            <a:r>
              <a:rPr lang="sl-SI" dirty="0" smtClean="0"/>
              <a:t>6.   Pedagoška vrednost IKT</a:t>
            </a: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92">
                                            <p:bg/>
                                          </p:spTgt>
                                        </p:tgtEl>
                                        <p:attrNameLst>
                                          <p:attrName>style.visibility</p:attrName>
                                        </p:attrNameLst>
                                      </p:cBhvr>
                                      <p:to>
                                        <p:strVal val="visible"/>
                                      </p:to>
                                    </p:set>
                                    <p:anim calcmode="lin" valueType="num">
                                      <p:cBhvr>
                                        <p:cTn id="7" dur="1000" fill="hold"/>
                                        <p:tgtEl>
                                          <p:spTgt spid="192">
                                            <p:bg/>
                                          </p:spTgt>
                                        </p:tgtEl>
                                        <p:attrNameLst>
                                          <p:attrName>ppt_x</p:attrName>
                                        </p:attrNameLst>
                                      </p:cBhvr>
                                      <p:tavLst>
                                        <p:tav tm="0">
                                          <p:val>
                                            <p:strVal val="0-#ppt_w/2"/>
                                          </p:val>
                                        </p:tav>
                                        <p:tav tm="100000">
                                          <p:val>
                                            <p:strVal val="#ppt_x"/>
                                          </p:val>
                                        </p:tav>
                                      </p:tavLst>
                                    </p:anim>
                                    <p:anim calcmode="lin" valueType="num">
                                      <p:cBhvr>
                                        <p:cTn id="8" dur="1000" fill="hold"/>
                                        <p:tgtEl>
                                          <p:spTgt spid="19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92">
                                            <p:txEl>
                                              <p:pRg st="0" end="0"/>
                                            </p:txEl>
                                          </p:spTgt>
                                        </p:tgtEl>
                                        <p:attrNameLst>
                                          <p:attrName>style.visibility</p:attrName>
                                        </p:attrNameLst>
                                      </p:cBhvr>
                                      <p:to>
                                        <p:strVal val="visible"/>
                                      </p:to>
                                    </p:set>
                                    <p:anim calcmode="lin" valueType="num">
                                      <p:cBhvr>
                                        <p:cTn id="11" dur="1000" fill="hold"/>
                                        <p:tgtEl>
                                          <p:spTgt spid="192">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92">
                                            <p:txEl>
                                              <p:pRg st="1" end="1"/>
                                            </p:txEl>
                                          </p:spTgt>
                                        </p:tgtEl>
                                        <p:attrNameLst>
                                          <p:attrName>style.visibility</p:attrName>
                                        </p:attrNameLst>
                                      </p:cBhvr>
                                      <p:to>
                                        <p:strVal val="visible"/>
                                      </p:to>
                                    </p:set>
                                    <p:anim calcmode="lin" valueType="num">
                                      <p:cBhvr>
                                        <p:cTn id="15" dur="1000" fill="hold"/>
                                        <p:tgtEl>
                                          <p:spTgt spid="192">
                                            <p:txEl>
                                              <p:pRg st="1" end="1"/>
                                            </p:txEl>
                                          </p:spTgt>
                                        </p:tgtEl>
                                        <p:attrNameLst>
                                          <p:attrName>ppt_x</p:attrName>
                                        </p:attrNameLst>
                                      </p:cBhvr>
                                      <p:tavLst>
                                        <p:tav tm="0">
                                          <p:val>
                                            <p:strVal val="0-#ppt_w/2"/>
                                          </p:val>
                                        </p:tav>
                                        <p:tav tm="100000">
                                          <p:val>
                                            <p:strVal val="#ppt_x"/>
                                          </p:val>
                                        </p:tav>
                                      </p:tavLst>
                                    </p:anim>
                                    <p:anim calcmode="lin" valueType="num">
                                      <p:cBhvr>
                                        <p:cTn id="16" dur="1000" fill="hold"/>
                                        <p:tgtEl>
                                          <p:spTgt spid="19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192">
                                            <p:txEl>
                                              <p:pRg st="2" end="2"/>
                                            </p:txEl>
                                          </p:spTgt>
                                        </p:tgtEl>
                                        <p:attrNameLst>
                                          <p:attrName>style.visibility</p:attrName>
                                        </p:attrNameLst>
                                      </p:cBhvr>
                                      <p:to>
                                        <p:strVal val="visible"/>
                                      </p:to>
                                    </p:set>
                                    <p:anim calcmode="lin" valueType="num">
                                      <p:cBhvr>
                                        <p:cTn id="19" dur="1000" fill="hold"/>
                                        <p:tgtEl>
                                          <p:spTgt spid="192">
                                            <p:txEl>
                                              <p:pRg st="2" end="2"/>
                                            </p:txEl>
                                          </p:spTgt>
                                        </p:tgtEl>
                                        <p:attrNameLst>
                                          <p:attrName>ppt_x</p:attrName>
                                        </p:attrNameLst>
                                      </p:cBhvr>
                                      <p:tavLst>
                                        <p:tav tm="0">
                                          <p:val>
                                            <p:strVal val="0-#ppt_w/2"/>
                                          </p:val>
                                        </p:tav>
                                        <p:tav tm="100000">
                                          <p:val>
                                            <p:strVal val="#ppt_x"/>
                                          </p:val>
                                        </p:tav>
                                      </p:tavLst>
                                    </p:anim>
                                    <p:anim calcmode="lin" valueType="num">
                                      <p:cBhvr>
                                        <p:cTn id="20" dur="1000" fill="hold"/>
                                        <p:tgtEl>
                                          <p:spTgt spid="19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0"/>
                                  </p:stCondLst>
                                  <p:iterate>
                                    <p:tmAbs val="0"/>
                                  </p:iterate>
                                  <p:childTnLst>
                                    <p:set>
                                      <p:cBhvr>
                                        <p:cTn id="22" fill="hold"/>
                                        <p:tgtEl>
                                          <p:spTgt spid="192">
                                            <p:txEl>
                                              <p:pRg st="3" end="3"/>
                                            </p:txEl>
                                          </p:spTgt>
                                        </p:tgtEl>
                                        <p:attrNameLst>
                                          <p:attrName>style.visibility</p:attrName>
                                        </p:attrNameLst>
                                      </p:cBhvr>
                                      <p:to>
                                        <p:strVal val="visible"/>
                                      </p:to>
                                    </p:set>
                                    <p:anim calcmode="lin" valueType="num">
                                      <p:cBhvr>
                                        <p:cTn id="23" dur="1000" fill="hold"/>
                                        <p:tgtEl>
                                          <p:spTgt spid="192">
                                            <p:txEl>
                                              <p:pRg st="3" end="3"/>
                                            </p:txEl>
                                          </p:spTgt>
                                        </p:tgtEl>
                                        <p:attrNameLst>
                                          <p:attrName>ppt_x</p:attrName>
                                        </p:attrNameLst>
                                      </p:cBhvr>
                                      <p:tavLst>
                                        <p:tav tm="0">
                                          <p:val>
                                            <p:strVal val="0-#ppt_w/2"/>
                                          </p:val>
                                        </p:tav>
                                        <p:tav tm="100000">
                                          <p:val>
                                            <p:strVal val="#ppt_x"/>
                                          </p:val>
                                        </p:tav>
                                      </p:tavLst>
                                    </p:anim>
                                    <p:anim calcmode="lin" valueType="num">
                                      <p:cBhvr>
                                        <p:cTn id="24" dur="1000" fill="hold"/>
                                        <p:tgtEl>
                                          <p:spTgt spid="19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1" nodeType="withEffect">
                                  <p:stCondLst>
                                    <p:cond delay="0"/>
                                  </p:stCondLst>
                                  <p:iterate>
                                    <p:tmAbs val="0"/>
                                  </p:iterate>
                                  <p:childTnLst>
                                    <p:set>
                                      <p:cBhvr>
                                        <p:cTn id="26" fill="hold"/>
                                        <p:tgtEl>
                                          <p:spTgt spid="192">
                                            <p:txEl>
                                              <p:pRg st="4" end="4"/>
                                            </p:txEl>
                                          </p:spTgt>
                                        </p:tgtEl>
                                        <p:attrNameLst>
                                          <p:attrName>style.visibility</p:attrName>
                                        </p:attrNameLst>
                                      </p:cBhvr>
                                      <p:to>
                                        <p:strVal val="visible"/>
                                      </p:to>
                                    </p:set>
                                    <p:anim calcmode="lin" valueType="num">
                                      <p:cBhvr>
                                        <p:cTn id="27" dur="1000" fill="hold"/>
                                        <p:tgtEl>
                                          <p:spTgt spid="192">
                                            <p:txEl>
                                              <p:pRg st="4" end="4"/>
                                            </p:txEl>
                                          </p:spTgt>
                                        </p:tgtEl>
                                        <p:attrNameLst>
                                          <p:attrName>ppt_x</p:attrName>
                                        </p:attrNameLst>
                                      </p:cBhvr>
                                      <p:tavLst>
                                        <p:tav tm="0">
                                          <p:val>
                                            <p:strVal val="0-#ppt_w/2"/>
                                          </p:val>
                                        </p:tav>
                                        <p:tav tm="100000">
                                          <p:val>
                                            <p:strVal val="#ppt_x"/>
                                          </p:val>
                                        </p:tav>
                                      </p:tavLst>
                                    </p:anim>
                                    <p:anim calcmode="lin" valueType="num">
                                      <p:cBhvr>
                                        <p:cTn id="28" dur="1000" fill="hold"/>
                                        <p:tgtEl>
                                          <p:spTgt spid="19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iterate>
                                    <p:tmAbs val="0"/>
                                  </p:iterate>
                                  <p:childTnLst>
                                    <p:set>
                                      <p:cBhvr>
                                        <p:cTn id="30" fill="hold"/>
                                        <p:tgtEl>
                                          <p:spTgt spid="192">
                                            <p:txEl>
                                              <p:pRg st="5" end="5"/>
                                            </p:txEl>
                                          </p:spTgt>
                                        </p:tgtEl>
                                        <p:attrNameLst>
                                          <p:attrName>style.visibility</p:attrName>
                                        </p:attrNameLst>
                                      </p:cBhvr>
                                      <p:to>
                                        <p:strVal val="visible"/>
                                      </p:to>
                                    </p:set>
                                    <p:anim calcmode="lin" valueType="num">
                                      <p:cBhvr>
                                        <p:cTn id="31" dur="1000" fill="hold"/>
                                        <p:tgtEl>
                                          <p:spTgt spid="192">
                                            <p:txEl>
                                              <p:pRg st="5" end="5"/>
                                            </p:txEl>
                                          </p:spTgt>
                                        </p:tgtEl>
                                        <p:attrNameLst>
                                          <p:attrName>ppt_x</p:attrName>
                                        </p:attrNameLst>
                                      </p:cBhvr>
                                      <p:tavLst>
                                        <p:tav tm="0">
                                          <p:val>
                                            <p:strVal val="0-#ppt_w/2"/>
                                          </p:val>
                                        </p:tav>
                                        <p:tav tm="100000">
                                          <p:val>
                                            <p:strVal val="#ppt_x"/>
                                          </p:val>
                                        </p:tav>
                                      </p:tavLst>
                                    </p:anim>
                                    <p:anim calcmode="lin" valueType="num">
                                      <p:cBhvr>
                                        <p:cTn id="32" dur="1000" fill="hold"/>
                                        <p:tgtEl>
                                          <p:spTgt spid="19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iterate>
                                    <p:tmAbs val="0"/>
                                  </p:iterate>
                                  <p:childTnLst>
                                    <p:set>
                                      <p:cBhvr>
                                        <p:cTn id="34" fill="hold"/>
                                        <p:tgtEl>
                                          <p:spTgt spid="192">
                                            <p:txEl>
                                              <p:pRg st="6" end="6"/>
                                            </p:txEl>
                                          </p:spTgt>
                                        </p:tgtEl>
                                        <p:attrNameLst>
                                          <p:attrName>style.visibility</p:attrName>
                                        </p:attrNameLst>
                                      </p:cBhvr>
                                      <p:to>
                                        <p:strVal val="visible"/>
                                      </p:to>
                                    </p:set>
                                    <p:anim calcmode="lin" valueType="num">
                                      <p:cBhvr>
                                        <p:cTn id="35" dur="1000" fill="hold"/>
                                        <p:tgtEl>
                                          <p:spTgt spid="192">
                                            <p:txEl>
                                              <p:pRg st="6" end="6"/>
                                            </p:txEl>
                                          </p:spTgt>
                                        </p:tgtEl>
                                        <p:attrNameLst>
                                          <p:attrName>ppt_x</p:attrName>
                                        </p:attrNameLst>
                                      </p:cBhvr>
                                      <p:tavLst>
                                        <p:tav tm="0">
                                          <p:val>
                                            <p:strVal val="0-#ppt_w/2"/>
                                          </p:val>
                                        </p:tav>
                                        <p:tav tm="100000">
                                          <p:val>
                                            <p:strVal val="#ppt_x"/>
                                          </p:val>
                                        </p:tav>
                                      </p:tavLst>
                                    </p:anim>
                                    <p:anim calcmode="lin" valueType="num">
                                      <p:cBhvr>
                                        <p:cTn id="36" dur="1000" fill="hold"/>
                                        <p:tgtEl>
                                          <p:spTgt spid="19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positories, learning contents"/>
          <p:cNvSpPr txBox="1">
            <a:spLocks noGrp="1"/>
          </p:cNvSpPr>
          <p:nvPr>
            <p:ph type="title"/>
          </p:nvPr>
        </p:nvSpPr>
        <p:spPr>
          <a:xfrm>
            <a:off x="1097280" y="758951"/>
            <a:ext cx="10058401" cy="3566162"/>
          </a:xfrm>
          <a:prstGeom prst="rect">
            <a:avLst/>
          </a:prstGeom>
        </p:spPr>
        <p:txBody>
          <a:bodyPr/>
          <a:lstStyle>
            <a:lvl1pPr>
              <a:defRPr spc="-100"/>
            </a:lvl1pPr>
          </a:lstStyle>
          <a:p>
            <a:r>
              <a:rPr lang="hu-HU" dirty="0" smtClean="0"/>
              <a:t>Spletne izobraževalne shrambe</a:t>
            </a:r>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Screenshot 2017-06-28 01.23.17.png" descr="Screenshot 2017-06-28 01.23.17.png">
            <a:hlinkClick r:id="rId3"/>
          </p:cNvPr>
          <p:cNvPicPr>
            <a:picLocks noChangeAspect="1"/>
          </p:cNvPicPr>
          <p:nvPr/>
        </p:nvPicPr>
        <p:blipFill>
          <a:blip r:embed="rId4">
            <a:extLst/>
          </a:blip>
          <a:stretch>
            <a:fillRect/>
          </a:stretch>
        </p:blipFill>
        <p:spPr>
          <a:xfrm>
            <a:off x="802305" y="1844824"/>
            <a:ext cx="10353376" cy="4654518"/>
          </a:xfrm>
          <a:prstGeom prst="rect">
            <a:avLst/>
          </a:prstGeom>
          <a:ln w="12700">
            <a:miter lim="400000"/>
          </a:ln>
        </p:spPr>
      </p:pic>
      <p:sp>
        <p:nvSpPr>
          <p:cNvPr id="2" name="Title 1"/>
          <p:cNvSpPr>
            <a:spLocks noGrp="1"/>
          </p:cNvSpPr>
          <p:nvPr>
            <p:ph type="title"/>
          </p:nvPr>
        </p:nvSpPr>
        <p:spPr/>
        <p:txBody>
          <a:bodyPr/>
          <a:lstStyle/>
          <a:p>
            <a:r>
              <a:rPr lang="sl-SI" dirty="0" smtClean="0"/>
              <a:t>Primeri</a:t>
            </a:r>
            <a:endParaRPr lang="en-GB" dirty="0"/>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Massachussett Institute of Technology"/>
          <p:cNvSpPr txBox="1"/>
          <p:nvPr/>
        </p:nvSpPr>
        <p:spPr>
          <a:xfrm>
            <a:off x="2451071" y="5440297"/>
            <a:ext cx="7289859" cy="6502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err="1"/>
              <a:t>Massachussett</a:t>
            </a:r>
            <a:r>
              <a:rPr/>
              <a:t> Institute of Technology </a:t>
            </a:r>
          </a:p>
        </p:txBody>
      </p:sp>
      <p:pic>
        <p:nvPicPr>
          <p:cNvPr id="379" name="Screenshot 2017-06-27 14.58.42.png" descr="Screenshot 2017-06-27 14.58.42.png">
            <a:hlinkClick r:id="rId3"/>
          </p:cNvPr>
          <p:cNvPicPr>
            <a:picLocks noChangeAspect="1"/>
          </p:cNvPicPr>
          <p:nvPr/>
        </p:nvPicPr>
        <p:blipFill>
          <a:blip r:embed="rId4">
            <a:extLst/>
          </a:blip>
          <a:stretch>
            <a:fillRect/>
          </a:stretch>
        </p:blipFill>
        <p:spPr>
          <a:xfrm>
            <a:off x="2012108" y="530352"/>
            <a:ext cx="8167784" cy="466616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Screenshot 2017-06-28 00.48.45.png" descr="Screenshot 2017-06-28 00.48.45.png">
            <a:hlinkClick r:id="rId3"/>
          </p:cNvPr>
          <p:cNvPicPr>
            <a:picLocks noChangeAspect="1"/>
          </p:cNvPicPr>
          <p:nvPr/>
        </p:nvPicPr>
        <p:blipFill>
          <a:blip r:embed="rId4">
            <a:extLst/>
          </a:blip>
          <a:stretch>
            <a:fillRect/>
          </a:stretch>
        </p:blipFill>
        <p:spPr>
          <a:xfrm>
            <a:off x="3066644" y="783931"/>
            <a:ext cx="6058713" cy="4614014"/>
          </a:xfrm>
          <a:prstGeom prst="rect">
            <a:avLst/>
          </a:prstGeom>
          <a:ln w="12700">
            <a:miter lim="400000"/>
          </a:ln>
        </p:spPr>
      </p:pic>
      <p:pic>
        <p:nvPicPr>
          <p:cNvPr id="384" name="icons-842899__480.png" descr="icons-842899__480.png"/>
          <p:cNvPicPr>
            <a:picLocks noChangeAspect="1"/>
          </p:cNvPicPr>
          <p:nvPr/>
        </p:nvPicPr>
        <p:blipFill>
          <a:blip r:embed="rId5" cstate="print">
            <a:extLst/>
          </a:blip>
          <a:stretch>
            <a:fillRect/>
          </a:stretch>
        </p:blipFill>
        <p:spPr>
          <a:xfrm>
            <a:off x="10564465" y="574406"/>
            <a:ext cx="1275588" cy="1275590"/>
          </a:xfrm>
          <a:prstGeom prst="rect">
            <a:avLst/>
          </a:prstGeom>
          <a:ln w="12700">
            <a:miter lim="400000"/>
          </a:ln>
        </p:spPr>
      </p:pic>
      <p:sp>
        <p:nvSpPr>
          <p:cNvPr id="385" name="Merlot Multimedia Educational Resource for Learning and Online Teaching"/>
          <p:cNvSpPr txBox="1"/>
          <p:nvPr/>
        </p:nvSpPr>
        <p:spPr>
          <a:xfrm>
            <a:off x="1343790" y="5669500"/>
            <a:ext cx="8822283"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b="1">
                <a:latin typeface="+mj-lt"/>
                <a:ea typeface="+mj-ea"/>
                <a:cs typeface="+mj-cs"/>
                <a:sym typeface="Calibri"/>
              </a:defRPr>
            </a:lvl1pPr>
          </a:lstStyle>
          <a:p>
            <a:r>
              <a:rPr lang="sl-SI" dirty="0" smtClean="0"/>
              <a:t>Merlot </a:t>
            </a:r>
            <a:r>
              <a:rPr lang="sl-SI" dirty="0" err="1" smtClean="0"/>
              <a:t>Multimedia</a:t>
            </a:r>
            <a:r>
              <a:rPr lang="sl-SI" dirty="0" smtClean="0"/>
              <a:t> izobraževalni vir za učenje in spletno poučevanje</a:t>
            </a:r>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Learning…"/>
          <p:cNvSpPr txBox="1"/>
          <p:nvPr/>
        </p:nvSpPr>
        <p:spPr>
          <a:xfrm>
            <a:off x="7536160" y="3012049"/>
            <a:ext cx="3651457" cy="12090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3600">
                <a:latin typeface="+mj-lt"/>
                <a:ea typeface="+mj-ea"/>
                <a:cs typeface="+mj-cs"/>
                <a:sym typeface="Calibri"/>
              </a:defRPr>
            </a:pPr>
            <a:r>
              <a:rPr smtClean="0"/>
              <a:t>Learning </a:t>
            </a:r>
          </a:p>
          <a:p>
            <a:pPr>
              <a:defRPr sz="3600">
                <a:latin typeface="+mj-lt"/>
                <a:ea typeface="+mj-ea"/>
                <a:cs typeface="+mj-cs"/>
                <a:sym typeface="Calibri"/>
              </a:defRPr>
            </a:pPr>
            <a:r>
              <a:rPr smtClean="0"/>
              <a:t>Resource Exchange</a:t>
            </a:r>
            <a:endParaRPr/>
          </a:p>
        </p:txBody>
      </p:sp>
      <p:sp>
        <p:nvSpPr>
          <p:cNvPr id="372" name="Exercise: explore it! Find a simulation for your subject!"/>
          <p:cNvSpPr txBox="1"/>
          <p:nvPr/>
        </p:nvSpPr>
        <p:spPr>
          <a:xfrm>
            <a:off x="688767" y="5545500"/>
            <a:ext cx="10166781" cy="650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a:t>Exercise: explore it! Find a simulation for your subject!</a:t>
            </a:r>
          </a:p>
        </p:txBody>
      </p:sp>
      <p:pic>
        <p:nvPicPr>
          <p:cNvPr id="373" name="Screenshot 2017-06-28 00.18.04.png" descr="Screenshot 2017-06-28 00.18.04.png">
            <a:hlinkClick r:id="rId3"/>
          </p:cNvPr>
          <p:cNvPicPr>
            <a:picLocks noChangeAspect="1"/>
          </p:cNvPicPr>
          <p:nvPr/>
        </p:nvPicPr>
        <p:blipFill>
          <a:blip r:embed="rId4">
            <a:extLst/>
          </a:blip>
          <a:stretch>
            <a:fillRect/>
          </a:stretch>
        </p:blipFill>
        <p:spPr>
          <a:xfrm>
            <a:off x="688767" y="408823"/>
            <a:ext cx="6470640" cy="4960295"/>
          </a:xfrm>
          <a:prstGeom prst="rect">
            <a:avLst/>
          </a:prstGeom>
          <a:ln w="12700">
            <a:miter lim="400000"/>
          </a:ln>
        </p:spPr>
      </p:pic>
      <p:sp>
        <p:nvSpPr>
          <p:cNvPr id="374" name="European Schoolnet"/>
          <p:cNvSpPr txBox="1"/>
          <p:nvPr/>
        </p:nvSpPr>
        <p:spPr>
          <a:xfrm>
            <a:off x="7536160" y="2132856"/>
            <a:ext cx="3840097" cy="650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a:t>European </a:t>
            </a:r>
            <a:r>
              <a:rPr err="1"/>
              <a:t>Schoolnet</a:t>
            </a:r>
            <a:endParaRPr/>
          </a:p>
        </p:txBody>
      </p:sp>
      <p:pic>
        <p:nvPicPr>
          <p:cNvPr id="6" name="icons-842860__480.png" descr="icons-842860__480.png"/>
          <p:cNvPicPr>
            <a:picLocks noChangeAspect="1"/>
          </p:cNvPicPr>
          <p:nvPr/>
        </p:nvPicPr>
        <p:blipFill>
          <a:blip r:embed="rId5" cstate="print">
            <a:extLst/>
          </a:blip>
          <a:stretch>
            <a:fillRect/>
          </a:stretch>
        </p:blipFill>
        <p:spPr>
          <a:xfrm>
            <a:off x="10587061" y="746223"/>
            <a:ext cx="917788" cy="91778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Socialno označevanje - </a:t>
            </a:r>
            <a:r>
              <a:rPr lang="sl-SI" dirty="0" err="1" smtClean="0"/>
              <a:t>folksonomija</a:t>
            </a:r>
            <a:endParaRPr lang="sl-SI"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t="10495"/>
          <a:stretch/>
        </p:blipFill>
        <p:spPr>
          <a:xfrm>
            <a:off x="983432" y="1988840"/>
            <a:ext cx="7973392" cy="4365104"/>
          </a:xfrm>
          <a:prstGeom prst="rect">
            <a:avLst/>
          </a:prstGeom>
        </p:spPr>
      </p:pic>
    </p:spTree>
    <p:extLst>
      <p:ext uri="{BB962C8B-B14F-4D97-AF65-F5344CB8AC3E}">
        <p14:creationId xmlns:p14="http://schemas.microsoft.com/office/powerpoint/2010/main" xmlns="" val="144960923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Learning tools and applications"/>
          <p:cNvSpPr txBox="1">
            <a:spLocks noGrp="1"/>
          </p:cNvSpPr>
          <p:nvPr>
            <p:ph type="title"/>
          </p:nvPr>
        </p:nvSpPr>
        <p:spPr>
          <a:xfrm>
            <a:off x="1097280" y="758951"/>
            <a:ext cx="10058401" cy="3566162"/>
          </a:xfrm>
          <a:prstGeom prst="rect">
            <a:avLst/>
          </a:prstGeom>
        </p:spPr>
        <p:txBody>
          <a:bodyPr/>
          <a:lstStyle>
            <a:lvl1pPr>
              <a:defRPr spc="-100"/>
            </a:lvl1pPr>
          </a:lstStyle>
          <a:p>
            <a:r>
              <a:rPr lang="sl-SI" dirty="0" smtClean="0"/>
              <a:t>Učna orodja in aplikacije - primeri</a:t>
            </a:r>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Screenshot 2017-06-28 00.54.29.png" descr="Screenshot 2017-06-28 00.54.29.png">
            <a:hlinkClick r:id="rId3"/>
          </p:cNvPr>
          <p:cNvPicPr>
            <a:picLocks noChangeAspect="1"/>
          </p:cNvPicPr>
          <p:nvPr/>
        </p:nvPicPr>
        <p:blipFill>
          <a:blip r:embed="rId4">
            <a:extLst/>
          </a:blip>
          <a:stretch>
            <a:fillRect/>
          </a:stretch>
        </p:blipFill>
        <p:spPr>
          <a:xfrm>
            <a:off x="6096000" y="3310154"/>
            <a:ext cx="5440681" cy="2884153"/>
          </a:xfrm>
          <a:prstGeom prst="rect">
            <a:avLst/>
          </a:prstGeom>
          <a:ln w="12700">
            <a:miter lim="400000"/>
          </a:ln>
        </p:spPr>
      </p:pic>
      <p:pic>
        <p:nvPicPr>
          <p:cNvPr id="392" name="Screenshot 2017-06-28 00.43.07.png" descr="Screenshot 2017-06-28 00.43.07.png">
            <a:hlinkClick r:id="rId5"/>
          </p:cNvPr>
          <p:cNvPicPr>
            <a:picLocks noChangeAspect="1"/>
          </p:cNvPicPr>
          <p:nvPr/>
        </p:nvPicPr>
        <p:blipFill>
          <a:blip r:embed="rId6">
            <a:extLst/>
          </a:blip>
          <a:stretch>
            <a:fillRect/>
          </a:stretch>
        </p:blipFill>
        <p:spPr>
          <a:xfrm>
            <a:off x="519630" y="3182123"/>
            <a:ext cx="5090264" cy="3055189"/>
          </a:xfrm>
          <a:prstGeom prst="rect">
            <a:avLst/>
          </a:prstGeom>
          <a:ln w="12700">
            <a:miter lim="400000"/>
          </a:ln>
        </p:spPr>
      </p:pic>
      <p:pic>
        <p:nvPicPr>
          <p:cNvPr id="393" name="Screenshot 2017-06-28 00.43.43.png" descr="Screenshot 2017-06-28 00.43.43.png">
            <a:hlinkClick r:id="rId7"/>
          </p:cNvPr>
          <p:cNvPicPr>
            <a:picLocks noChangeAspect="1"/>
          </p:cNvPicPr>
          <p:nvPr/>
        </p:nvPicPr>
        <p:blipFill>
          <a:blip r:embed="rId8">
            <a:extLst/>
          </a:blip>
          <a:stretch>
            <a:fillRect/>
          </a:stretch>
        </p:blipFill>
        <p:spPr>
          <a:xfrm>
            <a:off x="519630" y="267788"/>
            <a:ext cx="5090264" cy="2712026"/>
          </a:xfrm>
          <a:prstGeom prst="rect">
            <a:avLst/>
          </a:prstGeom>
          <a:ln w="12700">
            <a:miter lim="400000"/>
          </a:ln>
        </p:spPr>
      </p:pic>
      <p:pic>
        <p:nvPicPr>
          <p:cNvPr id="394" name="Screenshot 2017-06-28 00.55.55.png" descr="Screenshot 2017-06-28 00.55.55.png">
            <a:hlinkClick r:id="rId9"/>
          </p:cNvPr>
          <p:cNvPicPr>
            <a:picLocks noChangeAspect="1"/>
          </p:cNvPicPr>
          <p:nvPr/>
        </p:nvPicPr>
        <p:blipFill>
          <a:blip r:embed="rId10">
            <a:extLst/>
          </a:blip>
          <a:stretch>
            <a:fillRect/>
          </a:stretch>
        </p:blipFill>
        <p:spPr>
          <a:xfrm>
            <a:off x="6096000" y="267788"/>
            <a:ext cx="5440681" cy="29913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Screenshot 2017-06-27 23.58.52.png" descr="Screenshot 2017-06-27 23.58.52.png">
            <a:hlinkClick r:id="rId3"/>
          </p:cNvPr>
          <p:cNvPicPr>
            <a:picLocks noChangeAspect="1"/>
          </p:cNvPicPr>
          <p:nvPr/>
        </p:nvPicPr>
        <p:blipFill>
          <a:blip r:embed="rId4">
            <a:extLst/>
          </a:blip>
          <a:stretch>
            <a:fillRect/>
          </a:stretch>
        </p:blipFill>
        <p:spPr>
          <a:xfrm>
            <a:off x="791097" y="397866"/>
            <a:ext cx="7159343" cy="5037734"/>
          </a:xfrm>
          <a:prstGeom prst="rect">
            <a:avLst/>
          </a:prstGeom>
          <a:ln w="12700">
            <a:miter lim="400000"/>
          </a:ln>
        </p:spPr>
      </p:pic>
      <p:sp>
        <p:nvSpPr>
          <p:cNvPr id="399" name="Interactive Simulation"/>
          <p:cNvSpPr txBox="1"/>
          <p:nvPr/>
        </p:nvSpPr>
        <p:spPr>
          <a:xfrm>
            <a:off x="8341917" y="1988840"/>
            <a:ext cx="2287671" cy="12090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3600">
                <a:latin typeface="+mj-lt"/>
                <a:ea typeface="+mj-ea"/>
                <a:cs typeface="+mj-cs"/>
                <a:sym typeface="Calibri"/>
              </a:defRPr>
            </a:pPr>
            <a:r>
              <a:rPr/>
              <a:t>Interactive </a:t>
            </a:r>
          </a:p>
          <a:p>
            <a:pPr>
              <a:defRPr sz="3600">
                <a:latin typeface="+mj-lt"/>
                <a:ea typeface="+mj-ea"/>
                <a:cs typeface="+mj-cs"/>
                <a:sym typeface="Calibri"/>
              </a:defRPr>
            </a:pPr>
            <a:r>
              <a:rPr/>
              <a:t>Simulation</a:t>
            </a:r>
          </a:p>
        </p:txBody>
      </p:sp>
      <p:sp>
        <p:nvSpPr>
          <p:cNvPr id="400" name="Exercise: explore it! Find a simulation for your subject!"/>
          <p:cNvSpPr txBox="1"/>
          <p:nvPr/>
        </p:nvSpPr>
        <p:spPr>
          <a:xfrm>
            <a:off x="165522" y="5559838"/>
            <a:ext cx="10166781" cy="650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atin typeface="+mj-lt"/>
                <a:ea typeface="+mj-ea"/>
                <a:cs typeface="+mj-cs"/>
                <a:sym typeface="Calibri"/>
              </a:defRPr>
            </a:lvl1pPr>
          </a:lstStyle>
          <a:p>
            <a:r>
              <a:rPr lang="sl-SI" dirty="0" smtClean="0"/>
              <a:t>Vaja: raziskati ga! Poiščite simulacijo za svoj predmet</a:t>
            </a:r>
            <a:r>
              <a:rPr smtClean="0"/>
              <a:t>!</a:t>
            </a:r>
            <a:endParaRPr/>
          </a:p>
        </p:txBody>
      </p:sp>
      <p:pic>
        <p:nvPicPr>
          <p:cNvPr id="5" name="icons-842860__480.png" descr="icons-842860__480.png"/>
          <p:cNvPicPr>
            <a:picLocks noChangeAspect="1"/>
          </p:cNvPicPr>
          <p:nvPr/>
        </p:nvPicPr>
        <p:blipFill>
          <a:blip r:embed="rId5" cstate="print">
            <a:extLst/>
          </a:blip>
          <a:stretch>
            <a:fillRect/>
          </a:stretch>
        </p:blipFill>
        <p:spPr>
          <a:xfrm>
            <a:off x="10587061" y="746223"/>
            <a:ext cx="917788" cy="91778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Screenshot 2017-07-03 15.05.40.png" descr="Screenshot 2017-07-03 15.05.40.png"/>
          <p:cNvPicPr>
            <a:picLocks noChangeAspect="1"/>
          </p:cNvPicPr>
          <p:nvPr/>
        </p:nvPicPr>
        <p:blipFill>
          <a:blip r:embed="rId3">
            <a:extLst/>
          </a:blip>
          <a:stretch>
            <a:fillRect/>
          </a:stretch>
        </p:blipFill>
        <p:spPr>
          <a:xfrm>
            <a:off x="855754" y="644986"/>
            <a:ext cx="10480493" cy="556802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2"/>
          <p:cNvSpPr txBox="1"/>
          <p:nvPr/>
        </p:nvSpPr>
        <p:spPr>
          <a:xfrm>
            <a:off x="745958" y="1102712"/>
            <a:ext cx="10684041" cy="5262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8000" b="1" spc="-50">
                <a:solidFill>
                  <a:srgbClr val="1D6295"/>
                </a:solidFill>
                <a:latin typeface="+mj-lt"/>
                <a:ea typeface="+mj-ea"/>
                <a:cs typeface="+mj-cs"/>
                <a:sym typeface="Calibri"/>
              </a:defRPr>
            </a:pPr>
            <a:r>
              <a:rPr lang="sl-SI" dirty="0" smtClean="0"/>
              <a:t>Informacijsko-komunikacijska tehnologija</a:t>
            </a:r>
          </a:p>
          <a:p>
            <a:pPr algn="r">
              <a:defRPr sz="8000" b="1" spc="-50">
                <a:solidFill>
                  <a:srgbClr val="1D6295"/>
                </a:solidFill>
                <a:latin typeface="+mj-lt"/>
                <a:ea typeface="+mj-ea"/>
                <a:cs typeface="+mj-cs"/>
                <a:sym typeface="Calibri"/>
              </a:defRPr>
            </a:pPr>
            <a:r>
              <a:rPr smtClean="0"/>
              <a:t>         </a:t>
            </a:r>
            <a:r>
              <a:rPr sz="9600" smtClean="0"/>
              <a:t>I</a:t>
            </a:r>
            <a:r>
              <a:rPr lang="sl-SI" sz="9600" dirty="0" smtClean="0"/>
              <a:t>K</a:t>
            </a:r>
            <a:r>
              <a:rPr sz="9600" smtClean="0"/>
              <a:t>T</a:t>
            </a:r>
            <a:endParaRPr sz="9600"/>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Screenshot 2017-07-03 09.27.34.png" descr="Screenshot 2017-07-03 09.27.34.png">
            <a:hlinkClick r:id="rId3"/>
          </p:cNvPr>
          <p:cNvPicPr>
            <a:picLocks noChangeAspect="1"/>
          </p:cNvPicPr>
          <p:nvPr/>
        </p:nvPicPr>
        <p:blipFill>
          <a:blip r:embed="rId4">
            <a:extLst/>
          </a:blip>
          <a:stretch>
            <a:fillRect/>
          </a:stretch>
        </p:blipFill>
        <p:spPr>
          <a:xfrm>
            <a:off x="894553" y="116632"/>
            <a:ext cx="10402895" cy="615702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edagogical value of ICT"/>
          <p:cNvSpPr txBox="1">
            <a:spLocks noGrp="1"/>
          </p:cNvSpPr>
          <p:nvPr>
            <p:ph type="title"/>
          </p:nvPr>
        </p:nvSpPr>
        <p:spPr>
          <a:prstGeom prst="rect">
            <a:avLst/>
          </a:prstGeom>
        </p:spPr>
        <p:txBody>
          <a:bodyPr/>
          <a:lstStyle/>
          <a:p>
            <a:r>
              <a:rPr lang="sl-SI" dirty="0" smtClean="0"/>
              <a:t>Pedagoška vrednost IKT</a:t>
            </a:r>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18" name="Szövegdoboz 6"/>
          <p:cNvSpPr txBox="1"/>
          <p:nvPr/>
        </p:nvSpPr>
        <p:spPr>
          <a:xfrm>
            <a:off x="-2" y="-2"/>
            <a:ext cx="12192003" cy="1523490"/>
          </a:xfrm>
          <a:prstGeom prst="rect">
            <a:avLst/>
          </a:prstGeom>
          <a:solidFill>
            <a:srgbClr val="1482AC">
              <a:alpha val="72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4500">
                <a:solidFill>
                  <a:srgbClr val="FFFFFF"/>
                </a:solidFill>
                <a:latin typeface="+mj-lt"/>
                <a:ea typeface="+mj-ea"/>
                <a:cs typeface="+mj-cs"/>
                <a:sym typeface="Calibri"/>
              </a:defRPr>
            </a:pPr>
            <a:r>
              <a:rPr smtClean="0"/>
              <a:t>“</a:t>
            </a:r>
            <a:r>
              <a:rPr lang="sl-SI" dirty="0" smtClean="0"/>
              <a:t>Nova tehnologija je pogosta, novo razmišljanje je redko</a:t>
            </a:r>
            <a:r>
              <a:rPr sz="4800" smtClean="0"/>
              <a:t>” </a:t>
            </a:r>
            <a:endParaRPr sz="4800"/>
          </a:p>
        </p:txBody>
      </p:sp>
      <p:sp>
        <p:nvSpPr>
          <p:cNvPr id="419" name="Szövegdoboz 8"/>
          <p:cNvSpPr txBox="1"/>
          <p:nvPr/>
        </p:nvSpPr>
        <p:spPr>
          <a:xfrm>
            <a:off x="-1" y="2703607"/>
            <a:ext cx="12192001" cy="1767839"/>
          </a:xfrm>
          <a:prstGeom prst="rect">
            <a:avLst/>
          </a:prstGeom>
          <a:solidFill>
            <a:srgbClr val="65481D">
              <a:alpha val="47000"/>
            </a:srgbClr>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3600">
                <a:solidFill>
                  <a:srgbClr val="FFFFFF"/>
                </a:solidFill>
                <a:latin typeface="+mj-lt"/>
                <a:ea typeface="+mj-ea"/>
                <a:cs typeface="+mj-cs"/>
                <a:sym typeface="Calibri"/>
              </a:defRPr>
            </a:pPr>
            <a:r>
              <a:rPr lang="sl-SI" dirty="0" smtClean="0"/>
              <a:t>Nikoli ni bilo in nikoli ne bo samo stvar tehnologije!</a:t>
            </a:r>
          </a:p>
          <a:p>
            <a:pPr algn="ctr">
              <a:defRPr sz="3600">
                <a:solidFill>
                  <a:srgbClr val="FFFFFF"/>
                </a:solidFill>
                <a:latin typeface="+mj-lt"/>
                <a:ea typeface="+mj-ea"/>
                <a:cs typeface="+mj-cs"/>
                <a:sym typeface="Calibri"/>
              </a:defRPr>
            </a:pPr>
            <a:r>
              <a:rPr lang="sl-SI" dirty="0" smtClean="0"/>
              <a:t>DOBRO POUČENJE nikoli ne bo zamenjala nobena vrsta tehnologije!</a:t>
            </a:r>
            <a:endParaRPr/>
          </a:p>
        </p:txBody>
      </p:sp>
      <p:sp>
        <p:nvSpPr>
          <p:cNvPr id="420" name="Szövegdoboz 9"/>
          <p:cNvSpPr txBox="1"/>
          <p:nvPr/>
        </p:nvSpPr>
        <p:spPr>
          <a:xfrm>
            <a:off x="9677400" y="644966"/>
            <a:ext cx="2438400" cy="459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FFFFFF"/>
                </a:solidFill>
                <a:latin typeface="+mj-lt"/>
                <a:ea typeface="+mj-ea"/>
                <a:cs typeface="+mj-cs"/>
                <a:sym typeface="Calibri"/>
              </a:defRPr>
            </a:pPr>
            <a:r>
              <a:rPr/>
              <a:t>Sir</a:t>
            </a:r>
            <a:r>
              <a:rPr>
                <a:solidFill>
                  <a:srgbClr val="000000"/>
                </a:solidFill>
              </a:rPr>
              <a:t> </a:t>
            </a:r>
            <a:r>
              <a:rPr/>
              <a:t>Peter</a:t>
            </a:r>
            <a:r>
              <a:rPr>
                <a:solidFill>
                  <a:srgbClr val="000000"/>
                </a:solidFill>
              </a:rPr>
              <a:t> </a:t>
            </a:r>
            <a:r>
              <a:rPr/>
              <a:t>Blake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If we teach today’s students as we taught yesterday’s, we rob our children of tomorrow.” (J.Dewey, 1916)"/>
          <p:cNvSpPr txBox="1"/>
          <p:nvPr/>
        </p:nvSpPr>
        <p:spPr>
          <a:xfrm>
            <a:off x="1643619" y="2588715"/>
            <a:ext cx="8904761" cy="120032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defTabSz="914400">
              <a:defRPr sz="3600">
                <a:latin typeface="+mj-lt"/>
                <a:ea typeface="+mj-ea"/>
                <a:cs typeface="+mj-cs"/>
                <a:sym typeface="Calibri"/>
              </a:defRPr>
            </a:lvl1pPr>
          </a:lstStyle>
          <a:p>
            <a:pPr algn="ctr"/>
            <a:r>
              <a:rPr smtClean="0"/>
              <a:t>“</a:t>
            </a:r>
            <a:r>
              <a:rPr lang="sl-SI" dirty="0" smtClean="0"/>
              <a:t>Če poučujemo današnje učence, kot smo jih učili včeraj, bomo jutri oropali naše otroke</a:t>
            </a:r>
            <a:r>
              <a:rPr smtClean="0"/>
              <a:t>.”</a:t>
            </a:r>
            <a:endParaRPr/>
          </a:p>
        </p:txBody>
      </p:sp>
      <p:sp>
        <p:nvSpPr>
          <p:cNvPr id="427" name="However …"/>
          <p:cNvSpPr txBox="1"/>
          <p:nvPr/>
        </p:nvSpPr>
        <p:spPr>
          <a:xfrm>
            <a:off x="4885700" y="1288384"/>
            <a:ext cx="2420600" cy="662939"/>
          </a:xfrm>
          <a:prstGeom prst="rect">
            <a:avLst/>
          </a:prstGeom>
          <a:solidFill>
            <a:schemeClr val="accent2"/>
          </a:solidFill>
          <a:ln w="25400">
            <a:solidFill>
              <a:srgbClr val="1C6090"/>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wrap="square" lIns="45718" tIns="45718" rIns="45718" bIns="45718">
            <a:spAutoFit/>
          </a:bodyPr>
          <a:lstStyle>
            <a:lvl1pPr>
              <a:defRPr sz="3600">
                <a:solidFill>
                  <a:srgbClr val="FFFFFF"/>
                </a:solidFill>
              </a:defRPr>
            </a:lvl1pPr>
          </a:lstStyle>
          <a:p>
            <a:pPr>
              <a:defRPr sz="1800"/>
            </a:pPr>
            <a:r>
              <a:rPr lang="sl-SI" sz="3600" dirty="0" smtClean="0"/>
              <a:t>Vendar</a:t>
            </a:r>
            <a:r>
              <a:rPr sz="3600" smtClean="0"/>
              <a:t>…</a:t>
            </a:r>
            <a:endParaRPr sz="3600"/>
          </a:p>
        </p:txBody>
      </p:sp>
      <p:sp>
        <p:nvSpPr>
          <p:cNvPr id="2" name="Téglalap 1"/>
          <p:cNvSpPr/>
          <p:nvPr/>
        </p:nvSpPr>
        <p:spPr>
          <a:xfrm>
            <a:off x="8623875" y="3749878"/>
            <a:ext cx="1864613" cy="369332"/>
          </a:xfrm>
          <a:prstGeom prst="rect">
            <a:avLst/>
          </a:prstGeom>
        </p:spPr>
        <p:txBody>
          <a:bodyPr wrap="none">
            <a:spAutoFit/>
          </a:bodyPr>
          <a:lstStyle/>
          <a:p>
            <a:pPr algn="r"/>
            <a:r>
              <a:rPr lang="hu-HU"/>
              <a:t>(</a:t>
            </a:r>
            <a:r>
              <a:rPr lang="hu-HU" err="1"/>
              <a:t>J.Dewey</a:t>
            </a:r>
            <a:r>
              <a:rPr lang="hu-HU"/>
              <a:t>, 1916)</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Kép 2" descr="Kép 2"/>
          <p:cNvPicPr>
            <a:picLocks noChangeAspect="1"/>
          </p:cNvPicPr>
          <p:nvPr/>
        </p:nvPicPr>
        <p:blipFill>
          <a:blip r:embed="rId3">
            <a:extLst/>
          </a:blip>
          <a:srcRect l="43350" t="5687"/>
          <a:stretch>
            <a:fillRect/>
          </a:stretch>
        </p:blipFill>
        <p:spPr>
          <a:xfrm>
            <a:off x="1458179" y="1668263"/>
            <a:ext cx="3453385" cy="3521461"/>
          </a:xfrm>
          <a:prstGeom prst="rect">
            <a:avLst/>
          </a:prstGeom>
          <a:ln w="12700">
            <a:miter lim="400000"/>
          </a:ln>
        </p:spPr>
      </p:pic>
      <p:sp>
        <p:nvSpPr>
          <p:cNvPr id="432" name="“I do not see much sense in trying to prepare children for using intelligent IT systems of the future by using pedagogical methods from the day-before-yesterday.” (B. Komenczy, 1999)"/>
          <p:cNvSpPr txBox="1"/>
          <p:nvPr/>
        </p:nvSpPr>
        <p:spPr>
          <a:xfrm>
            <a:off x="5939904" y="1668263"/>
            <a:ext cx="4698635" cy="319471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just">
              <a:lnSpc>
                <a:spcPct val="90000"/>
              </a:lnSpc>
              <a:spcBef>
                <a:spcPts val="1200"/>
              </a:spcBef>
              <a:defRPr sz="3200">
                <a:latin typeface="+mj-lt"/>
                <a:ea typeface="+mj-ea"/>
                <a:cs typeface="+mj-cs"/>
                <a:sym typeface="Calibri"/>
              </a:defRPr>
            </a:lvl1pPr>
          </a:lstStyle>
          <a:p>
            <a:pPr algn="l"/>
            <a:r>
              <a:rPr smtClean="0"/>
              <a:t>“</a:t>
            </a:r>
            <a:r>
              <a:rPr lang="sl-SI" dirty="0" smtClean="0"/>
              <a:t>Ne vidim veliko smisla pri pripravi otrok za uporabo inteligentnih informacijskih sistemov prihodnosti z uporabo pedagoških metod od predvčerajšnjega dneva.</a:t>
            </a:r>
            <a:r>
              <a:rPr smtClean="0"/>
              <a:t>” </a:t>
            </a:r>
            <a:endParaRPr lang="hu-HU" dirty="0" smtClean="0"/>
          </a:p>
        </p:txBody>
      </p:sp>
      <p:sp>
        <p:nvSpPr>
          <p:cNvPr id="433" name=".. and …"/>
          <p:cNvSpPr txBox="1"/>
          <p:nvPr/>
        </p:nvSpPr>
        <p:spPr>
          <a:xfrm>
            <a:off x="1917056" y="547779"/>
            <a:ext cx="2535630" cy="662939"/>
          </a:xfrm>
          <a:prstGeom prst="rect">
            <a:avLst/>
          </a:prstGeom>
          <a:solidFill>
            <a:schemeClr val="accent2"/>
          </a:solidFill>
          <a:ln w="25400">
            <a:solidFill>
              <a:srgbClr val="1C6090"/>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lvl1pPr>
              <a:defRPr sz="3600">
                <a:solidFill>
                  <a:srgbClr val="FFFFFF"/>
                </a:solidFill>
              </a:defRPr>
            </a:lvl1pPr>
          </a:lstStyle>
          <a:p>
            <a:pPr>
              <a:defRPr sz="1800"/>
            </a:pPr>
            <a:r>
              <a:rPr sz="3600"/>
              <a:t>.. </a:t>
            </a:r>
            <a:r>
              <a:rPr lang="sl-SI" sz="3600" dirty="0" smtClean="0"/>
              <a:t>in</a:t>
            </a:r>
            <a:r>
              <a:rPr sz="3600" smtClean="0"/>
              <a:t>…</a:t>
            </a:r>
            <a:endParaRPr sz="3600"/>
          </a:p>
        </p:txBody>
      </p:sp>
      <p:sp>
        <p:nvSpPr>
          <p:cNvPr id="2" name="Téglalap 1"/>
          <p:cNvSpPr/>
          <p:nvPr/>
        </p:nvSpPr>
        <p:spPr>
          <a:xfrm>
            <a:off x="8289221" y="4786244"/>
            <a:ext cx="2339102" cy="369332"/>
          </a:xfrm>
          <a:prstGeom prst="rect">
            <a:avLst/>
          </a:prstGeom>
        </p:spPr>
        <p:txBody>
          <a:bodyPr wrap="none">
            <a:spAutoFit/>
          </a:bodyPr>
          <a:lstStyle/>
          <a:p>
            <a:r>
              <a:rPr lang="hu-HU"/>
              <a:t>(B. </a:t>
            </a:r>
            <a:r>
              <a:rPr lang="hu-HU" err="1"/>
              <a:t>Komenczy</a:t>
            </a:r>
            <a:r>
              <a:rPr lang="hu-HU"/>
              <a:t>, 1999)</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Kép 1" descr="Kép 1"/>
          <p:cNvPicPr>
            <a:picLocks noChangeAspect="1"/>
          </p:cNvPicPr>
          <p:nvPr/>
        </p:nvPicPr>
        <p:blipFill>
          <a:blip r:embed="rId3">
            <a:extLst/>
          </a:blip>
          <a:stretch>
            <a:fillRect/>
          </a:stretch>
        </p:blipFill>
        <p:spPr>
          <a:xfrm>
            <a:off x="1115219" y="4238"/>
            <a:ext cx="9961562" cy="6305082"/>
          </a:xfrm>
          <a:prstGeom prst="rect">
            <a:avLst/>
          </a:prstGeom>
          <a:ln w="12700">
            <a:miter lim="400000"/>
          </a:ln>
        </p:spPr>
      </p:pic>
      <p:sp>
        <p:nvSpPr>
          <p:cNvPr id="436" name="Téglalap 2"/>
          <p:cNvSpPr txBox="1"/>
          <p:nvPr/>
        </p:nvSpPr>
        <p:spPr>
          <a:xfrm>
            <a:off x="5749309" y="6469617"/>
            <a:ext cx="599505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Calibri"/>
              </a:defRPr>
            </a:lvl1pPr>
          </a:lstStyle>
          <a:p>
            <a:r>
              <a:rPr/>
              <a:t>http://matwww.ee.tut.fi/wesqu/liitteet/usefulness_of_web.pdf</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Kép 6" descr="Kép 6"/>
          <p:cNvPicPr>
            <a:picLocks noChangeAspect="1"/>
          </p:cNvPicPr>
          <p:nvPr/>
        </p:nvPicPr>
        <p:blipFill>
          <a:blip r:embed="rId3">
            <a:extLst/>
          </a:blip>
          <a:srcRect r="85412"/>
          <a:stretch>
            <a:fillRect/>
          </a:stretch>
        </p:blipFill>
        <p:spPr>
          <a:xfrm>
            <a:off x="11582399" y="3723937"/>
            <a:ext cx="609602" cy="3134063"/>
          </a:xfrm>
          <a:prstGeom prst="rect">
            <a:avLst/>
          </a:prstGeom>
          <a:ln w="12700">
            <a:miter lim="400000"/>
          </a:ln>
        </p:spPr>
      </p:pic>
      <p:pic>
        <p:nvPicPr>
          <p:cNvPr id="441" name="Kép 2" descr="Kép 2"/>
          <p:cNvPicPr>
            <a:picLocks noChangeAspect="1"/>
          </p:cNvPicPr>
          <p:nvPr/>
        </p:nvPicPr>
        <p:blipFill>
          <a:blip r:embed="rId4">
            <a:extLst/>
          </a:blip>
          <a:stretch>
            <a:fillRect/>
          </a:stretch>
        </p:blipFill>
        <p:spPr>
          <a:xfrm>
            <a:off x="1211580" y="0"/>
            <a:ext cx="9944101" cy="6121400"/>
          </a:xfrm>
          <a:prstGeom prst="rect">
            <a:avLst/>
          </a:prstGeom>
          <a:ln w="12700">
            <a:miter lim="400000"/>
          </a:ln>
        </p:spPr>
      </p:pic>
      <p:sp>
        <p:nvSpPr>
          <p:cNvPr id="442" name="Téglalap 8"/>
          <p:cNvSpPr txBox="1"/>
          <p:nvPr/>
        </p:nvSpPr>
        <p:spPr>
          <a:xfrm>
            <a:off x="5749309" y="6469617"/>
            <a:ext cx="5995056" cy="370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latin typeface="+mj-lt"/>
                <a:ea typeface="+mj-ea"/>
                <a:cs typeface="+mj-cs"/>
                <a:sym typeface="Calibri"/>
              </a:defRPr>
            </a:lvl1pPr>
          </a:lstStyle>
          <a:p>
            <a:r>
              <a:rPr/>
              <a:t>http://matwww.ee.tut.fi/wesqu/liitteet/usefulness_of_web.pdf</a:t>
            </a: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Screenshot 2017-07-03 09.41.34.png" descr="Screenshot 2017-07-03 09.41.34.png">
            <a:hlinkClick r:id="rId3"/>
          </p:cNvPr>
          <p:cNvPicPr>
            <a:picLocks noChangeAspect="1"/>
          </p:cNvPicPr>
          <p:nvPr/>
        </p:nvPicPr>
        <p:blipFill>
          <a:blip r:embed="rId4">
            <a:extLst/>
          </a:blip>
          <a:stretch>
            <a:fillRect/>
          </a:stretch>
        </p:blipFill>
        <p:spPr>
          <a:xfrm>
            <a:off x="0" y="831887"/>
            <a:ext cx="12192000" cy="5194226"/>
          </a:xfrm>
          <a:prstGeom prst="rect">
            <a:avLst/>
          </a:prstGeom>
          <a:ln w="12700">
            <a:miter lim="400000"/>
          </a:ln>
        </p:spPr>
      </p:pic>
      <p:pic>
        <p:nvPicPr>
          <p:cNvPr id="411" name="Screenshot 2017-07-03 09.45.27.png" descr="Screenshot 2017-07-03 09.45.27.png"/>
          <p:cNvPicPr>
            <a:picLocks noChangeAspect="1"/>
          </p:cNvPicPr>
          <p:nvPr/>
        </p:nvPicPr>
        <p:blipFill>
          <a:blip r:embed="rId5">
            <a:extLst/>
          </a:blip>
          <a:stretch>
            <a:fillRect/>
          </a:stretch>
        </p:blipFill>
        <p:spPr>
          <a:xfrm>
            <a:off x="242853" y="256331"/>
            <a:ext cx="11486306" cy="685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11"/>
                                        </p:tgtEl>
                                        <p:attrNameLst>
                                          <p:attrName>style.visibility</p:attrName>
                                        </p:attrNameLst>
                                      </p:cBhvr>
                                      <p:to>
                                        <p:strVal val="visible"/>
                                      </p:to>
                                    </p:set>
                                    <p:anim calcmode="lin" valueType="num">
                                      <p:cBhvr>
                                        <p:cTn id="7" dur="1750" fill="hold"/>
                                        <p:tgtEl>
                                          <p:spTgt spid="411"/>
                                        </p:tgtEl>
                                        <p:attrNameLst>
                                          <p:attrName>ppt_x</p:attrName>
                                        </p:attrNameLst>
                                      </p:cBhvr>
                                      <p:tavLst>
                                        <p:tav tm="0">
                                          <p:val>
                                            <p:strVal val="0-#ppt_w/2"/>
                                          </p:val>
                                        </p:tav>
                                        <p:tav tm="100000">
                                          <p:val>
                                            <p:strVal val="#ppt_x"/>
                                          </p:val>
                                        </p:tav>
                                      </p:tavLst>
                                    </p:anim>
                                    <p:anim calcmode="lin" valueType="num">
                                      <p:cBhvr>
                                        <p:cTn id="8" dur="1750" fill="hold"/>
                                        <p:tgtEl>
                                          <p:spTgt spid="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ext"/>
          <p:cNvSpPr txBox="1"/>
          <p:nvPr/>
        </p:nvSpPr>
        <p:spPr>
          <a:xfrm>
            <a:off x="1251264" y="5929787"/>
            <a:ext cx="167651"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r>
              <a:rPr u="sng">
                <a:solidFill>
                  <a:srgbClr val="0000FF"/>
                </a:solidFill>
                <a:uFill>
                  <a:solidFill>
                    <a:srgbClr val="0000FF"/>
                  </a:solidFill>
                </a:uFill>
                <a:hlinkClick r:id="rId3"/>
              </a:rPr>
              <a:t> </a:t>
            </a:r>
          </a:p>
        </p:txBody>
      </p:sp>
      <p:pic>
        <p:nvPicPr>
          <p:cNvPr id="447" name="icons-842860__480.png" descr="icons-842860__480.png"/>
          <p:cNvPicPr>
            <a:picLocks noChangeAspect="1"/>
          </p:cNvPicPr>
          <p:nvPr/>
        </p:nvPicPr>
        <p:blipFill>
          <a:blip r:embed="rId4" cstate="print">
            <a:extLst/>
          </a:blip>
          <a:stretch>
            <a:fillRect/>
          </a:stretch>
        </p:blipFill>
        <p:spPr>
          <a:xfrm>
            <a:off x="10587061" y="746223"/>
            <a:ext cx="917788" cy="917789"/>
          </a:xfrm>
          <a:prstGeom prst="rect">
            <a:avLst/>
          </a:prstGeom>
          <a:ln w="12700">
            <a:miter lim="400000"/>
          </a:ln>
        </p:spPr>
      </p:pic>
      <p:sp>
        <p:nvSpPr>
          <p:cNvPr id="448" name="Rectangle 2"/>
          <p:cNvSpPr txBox="1"/>
          <p:nvPr/>
        </p:nvSpPr>
        <p:spPr>
          <a:xfrm>
            <a:off x="1039734" y="697714"/>
            <a:ext cx="10684042" cy="453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8000" b="1" spc="-50">
                <a:solidFill>
                  <a:srgbClr val="1D6295"/>
                </a:solidFill>
                <a:latin typeface="+mj-lt"/>
                <a:ea typeface="+mj-ea"/>
                <a:cs typeface="+mj-cs"/>
                <a:sym typeface="Calibri"/>
              </a:defRPr>
            </a:pPr>
            <a:r>
              <a:rPr lang="sl-SI" dirty="0" smtClean="0"/>
              <a:t>Vaja </a:t>
            </a:r>
            <a:r>
              <a:rPr smtClean="0"/>
              <a:t>2</a:t>
            </a:r>
            <a:endParaRPr>
              <a:solidFill>
                <a:srgbClr val="262626"/>
              </a:solidFill>
            </a:endParaRPr>
          </a:p>
          <a:p>
            <a:pPr>
              <a:defRPr sz="8000" spc="-50">
                <a:solidFill>
                  <a:srgbClr val="262626"/>
                </a:solidFill>
                <a:latin typeface="+mj-lt"/>
                <a:ea typeface="+mj-ea"/>
                <a:cs typeface="+mj-cs"/>
                <a:sym typeface="Calibri"/>
              </a:defRPr>
            </a:pPr>
            <a:r>
              <a:rPr/>
              <a:t>----------------------------------</a:t>
            </a:r>
          </a:p>
          <a:p>
            <a:pPr>
              <a:defRPr sz="6400" spc="-40">
                <a:solidFill>
                  <a:srgbClr val="1D6295"/>
                </a:solidFill>
                <a:latin typeface="+mj-lt"/>
                <a:ea typeface="+mj-ea"/>
                <a:cs typeface="+mj-cs"/>
                <a:sym typeface="Calibri"/>
              </a:defRPr>
            </a:pPr>
            <a:r>
              <a:rPr lang="sl-SI" dirty="0" smtClean="0"/>
              <a:t>Vrednotenje pedagoške vrednosti izbranega orodja.</a:t>
            </a:r>
            <a:endParaRPr/>
          </a:p>
        </p:txBody>
      </p:sp>
      <p:sp>
        <p:nvSpPr>
          <p:cNvPr id="449" name="Text"/>
          <p:cNvSpPr txBox="1"/>
          <p:nvPr/>
        </p:nvSpPr>
        <p:spPr>
          <a:xfrm>
            <a:off x="1179913" y="5458775"/>
            <a:ext cx="167651"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5"/>
              </a:defRPr>
            </a:lvl1pPr>
          </a:lstStyle>
          <a:p>
            <a:pPr>
              <a:defRPr u="none">
                <a:solidFill>
                  <a:srgbClr val="000000"/>
                </a:solidFill>
                <a:uFillTx/>
              </a:defRPr>
            </a:pPr>
            <a:r>
              <a:rPr u="sng">
                <a:solidFill>
                  <a:srgbClr val="0000FF"/>
                </a:solidFill>
                <a:uFill>
                  <a:solidFill>
                    <a:srgbClr val="0000FF"/>
                  </a:solidFill>
                </a:uFill>
                <a:hlinkClick r:id="rId5"/>
              </a:rPr>
              <a:t> </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itle 1"/>
          <p:cNvSpPr txBox="1">
            <a:spLocks noGrp="1"/>
          </p:cNvSpPr>
          <p:nvPr>
            <p:ph type="title"/>
          </p:nvPr>
        </p:nvSpPr>
        <p:spPr>
          <a:xfrm>
            <a:off x="914399" y="733850"/>
            <a:ext cx="10241282" cy="894499"/>
          </a:xfrm>
          <a:prstGeom prst="rect">
            <a:avLst/>
          </a:prstGeom>
        </p:spPr>
        <p:txBody>
          <a:bodyPr>
            <a:normAutofit/>
          </a:bodyPr>
          <a:lstStyle>
            <a:lvl1pPr>
              <a:defRPr sz="4300" spc="-100"/>
            </a:lvl1pPr>
          </a:lstStyle>
          <a:p>
            <a:r>
              <a:rPr lang="sl-SI" dirty="0" smtClean="0"/>
              <a:t>Vprašanja, ki si jih moramo zastaviti</a:t>
            </a:r>
            <a:r>
              <a:rPr smtClean="0"/>
              <a:t>:</a:t>
            </a:r>
            <a:endParaRPr/>
          </a:p>
        </p:txBody>
      </p:sp>
      <p:pic>
        <p:nvPicPr>
          <p:cNvPr id="452" name="Kép 6" descr="Kép 6"/>
          <p:cNvPicPr>
            <a:picLocks noChangeAspect="1"/>
          </p:cNvPicPr>
          <p:nvPr/>
        </p:nvPicPr>
        <p:blipFill>
          <a:blip r:embed="rId3">
            <a:extLst/>
          </a:blip>
          <a:srcRect r="85412"/>
          <a:stretch>
            <a:fillRect/>
          </a:stretch>
        </p:blipFill>
        <p:spPr>
          <a:xfrm>
            <a:off x="11582399" y="3723937"/>
            <a:ext cx="609602" cy="3134063"/>
          </a:xfrm>
          <a:prstGeom prst="rect">
            <a:avLst/>
          </a:prstGeom>
          <a:ln w="12700">
            <a:miter lim="400000"/>
          </a:ln>
        </p:spPr>
      </p:pic>
      <p:sp>
        <p:nvSpPr>
          <p:cNvPr id="453" name="Szövegdoboz 7"/>
          <p:cNvSpPr txBox="1"/>
          <p:nvPr/>
        </p:nvSpPr>
        <p:spPr>
          <a:xfrm>
            <a:off x="1320799" y="2133600"/>
            <a:ext cx="9834882" cy="267765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800">
                <a:latin typeface="+mj-lt"/>
                <a:ea typeface="+mj-ea"/>
                <a:cs typeface="+mj-cs"/>
                <a:sym typeface="Calibri"/>
              </a:defRPr>
            </a:pPr>
            <a:r>
              <a:rPr/>
              <a:t>1) </a:t>
            </a:r>
            <a:r>
              <a:rPr lang="sl-SI" dirty="0" smtClean="0"/>
              <a:t>Ali orodje prinaša izobraževalno vrednost?</a:t>
            </a:r>
          </a:p>
          <a:p>
            <a:pPr>
              <a:defRPr sz="2800">
                <a:latin typeface="+mj-lt"/>
                <a:ea typeface="+mj-ea"/>
                <a:cs typeface="+mj-cs"/>
                <a:sym typeface="Calibri"/>
              </a:defRPr>
            </a:pPr>
            <a:r>
              <a:rPr lang="sl-SI" dirty="0" smtClean="0"/>
              <a:t>2) Ali je vsebina in tehnologija primerna za otroke v tej starosti?</a:t>
            </a:r>
          </a:p>
          <a:p>
            <a:pPr>
              <a:defRPr sz="2800">
                <a:latin typeface="+mj-lt"/>
                <a:ea typeface="+mj-ea"/>
                <a:cs typeface="+mj-cs"/>
                <a:sym typeface="Calibri"/>
              </a:defRPr>
            </a:pPr>
            <a:r>
              <a:rPr lang="sl-SI" dirty="0" smtClean="0"/>
              <a:t>3) Ali je to pomembno za učne cilje in otrokove potrebe in interese?</a:t>
            </a:r>
          </a:p>
          <a:p>
            <a:pPr>
              <a:defRPr sz="2800">
                <a:latin typeface="+mj-lt"/>
                <a:ea typeface="+mj-ea"/>
                <a:cs typeface="+mj-cs"/>
                <a:sym typeface="Calibri"/>
              </a:defRPr>
            </a:pPr>
            <a:r>
              <a:rPr lang="sl-SI" dirty="0" smtClean="0"/>
              <a:t>4) Ali </a:t>
            </a:r>
            <a:r>
              <a:rPr lang="sl-SI" dirty="0" err="1" smtClean="0"/>
              <a:t>jebogat</a:t>
            </a:r>
            <a:r>
              <a:rPr lang="sl-SI" dirty="0" smtClean="0"/>
              <a:t> z značilnostmi ključnih orodij za učitelje, kot so ocenjevanje, spremljanje napredka in prilagodljive dejavnosti?</a:t>
            </a:r>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5" descr="Picture 5"/>
          <p:cNvPicPr>
            <a:picLocks noChangeAspect="1"/>
          </p:cNvPicPr>
          <p:nvPr/>
        </p:nvPicPr>
        <p:blipFill>
          <a:blip r:embed="rId3">
            <a:extLst/>
          </a:blip>
          <a:stretch>
            <a:fillRect/>
          </a:stretch>
        </p:blipFill>
        <p:spPr>
          <a:xfrm>
            <a:off x="2079743" y="323866"/>
            <a:ext cx="7906468" cy="5931102"/>
          </a:xfrm>
          <a:prstGeom prst="rect">
            <a:avLst/>
          </a:prstGeom>
          <a:ln w="12700">
            <a:miter lim="400000"/>
          </a:ln>
        </p:spPr>
      </p:pic>
      <p:pic>
        <p:nvPicPr>
          <p:cNvPr id="229" name="Picture 1" descr="Picture 1"/>
          <p:cNvPicPr>
            <a:picLocks noChangeAspect="1"/>
          </p:cNvPicPr>
          <p:nvPr/>
        </p:nvPicPr>
        <p:blipFill>
          <a:blip r:embed="rId4">
            <a:extLst/>
          </a:blip>
          <a:stretch>
            <a:fillRect/>
          </a:stretch>
        </p:blipFill>
        <p:spPr>
          <a:xfrm>
            <a:off x="3797588" y="226947"/>
            <a:ext cx="4148427" cy="4701551"/>
          </a:xfrm>
          <a:prstGeom prst="rect">
            <a:avLst/>
          </a:prstGeom>
          <a:ln w="12700">
            <a:miter lim="400000"/>
          </a:ln>
        </p:spPr>
      </p:pic>
      <p:sp>
        <p:nvSpPr>
          <p:cNvPr id="230" name="Rectangle 2"/>
          <p:cNvSpPr txBox="1"/>
          <p:nvPr/>
        </p:nvSpPr>
        <p:spPr>
          <a:xfrm>
            <a:off x="139904" y="6448801"/>
            <a:ext cx="7324247" cy="30777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latin typeface="+mj-lt"/>
                <a:ea typeface="+mj-ea"/>
                <a:cs typeface="+mj-cs"/>
                <a:sym typeface="Calibri"/>
              </a:defRPr>
            </a:lvl1pPr>
          </a:lstStyle>
          <a:p>
            <a:r>
              <a:rPr sz="1400" smtClean="0"/>
              <a:t>Communication World Report, 1997 ORTT, Hungarian UNESCO Committee</a:t>
            </a:r>
            <a:r>
              <a:rPr sz="1400"/>
              <a:t>, Bp. 1988</a:t>
            </a:r>
          </a:p>
        </p:txBody>
      </p:sp>
      <p:pic>
        <p:nvPicPr>
          <p:cNvPr id="231" name="Picture 6" descr="Picture 6"/>
          <p:cNvPicPr>
            <a:picLocks noChangeAspect="1"/>
          </p:cNvPicPr>
          <p:nvPr/>
        </p:nvPicPr>
        <p:blipFill>
          <a:blip r:embed="rId5" cstate="print">
            <a:extLst/>
          </a:blip>
          <a:stretch>
            <a:fillRect/>
          </a:stretch>
        </p:blipFill>
        <p:spPr>
          <a:xfrm rot="1089490">
            <a:off x="6581131" y="1115585"/>
            <a:ext cx="5639766" cy="4419086"/>
          </a:xfrm>
          <a:prstGeom prst="rect">
            <a:avLst/>
          </a:prstGeom>
          <a:ln w="12700">
            <a:miter lim="400000"/>
          </a:ln>
        </p:spPr>
      </p:pic>
      <p:pic>
        <p:nvPicPr>
          <p:cNvPr id="232" name="Picture 7" descr="Picture 7"/>
          <p:cNvPicPr>
            <a:picLocks noChangeAspect="1"/>
          </p:cNvPicPr>
          <p:nvPr/>
        </p:nvPicPr>
        <p:blipFill>
          <a:blip r:embed="rId6">
            <a:extLst/>
          </a:blip>
          <a:stretch>
            <a:fillRect/>
          </a:stretch>
        </p:blipFill>
        <p:spPr>
          <a:xfrm rot="20141752">
            <a:off x="-392630" y="1216744"/>
            <a:ext cx="4944744" cy="41453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xmlns="" Requires="p14">
      <p:transition spd="slow">
        <p14:flip dir="l"/>
      </p:transition>
    </mc:Choice>
    <mc:Fallback>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500" fill="hold"/>
                                        <p:tgtEl>
                                          <p:spTgt spid="229"/>
                                        </p:tgtEl>
                                        <p:attrNameLst>
                                          <p:attrName>ppt_x</p:attrName>
                                        </p:attrNameLst>
                                      </p:cBhvr>
                                      <p:tavLst>
                                        <p:tav tm="0">
                                          <p:val>
                                            <p:strVal val="0-#ppt_w/2"/>
                                          </p:val>
                                        </p:tav>
                                        <p:tav tm="100000">
                                          <p:val>
                                            <p:strVal val="#ppt_x"/>
                                          </p:val>
                                        </p:tav>
                                      </p:tavLst>
                                    </p:anim>
                                    <p:anim calcmode="lin" valueType="num">
                                      <p:cBhvr additive="base">
                                        <p:cTn id="8" dur="500" fill="hold"/>
                                        <p:tgtEl>
                                          <p:spTgt spid="2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2"/>
                                        </p:tgtEl>
                                        <p:attrNameLst>
                                          <p:attrName>style.visibility</p:attrName>
                                        </p:attrNameLst>
                                      </p:cBhvr>
                                      <p:to>
                                        <p:strVal val="visible"/>
                                      </p:to>
                                    </p:set>
                                    <p:anim calcmode="lin" valueType="num">
                                      <p:cBhvr additive="base">
                                        <p:cTn id="13" dur="500" fill="hold"/>
                                        <p:tgtEl>
                                          <p:spTgt spid="232"/>
                                        </p:tgtEl>
                                        <p:attrNameLst>
                                          <p:attrName>ppt_x</p:attrName>
                                        </p:attrNameLst>
                                      </p:cBhvr>
                                      <p:tavLst>
                                        <p:tav tm="0">
                                          <p:val>
                                            <p:strVal val="0-#ppt_w/2"/>
                                          </p:val>
                                        </p:tav>
                                        <p:tav tm="100000">
                                          <p:val>
                                            <p:strVal val="#ppt_x"/>
                                          </p:val>
                                        </p:tav>
                                      </p:tavLst>
                                    </p:anim>
                                    <p:anim calcmode="lin" valueType="num">
                                      <p:cBhvr additive="base">
                                        <p:cTn id="14" dur="500" fill="hold"/>
                                        <p:tgtEl>
                                          <p:spTgt spid="2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1"/>
                                        </p:tgtEl>
                                        <p:attrNameLst>
                                          <p:attrName>style.visibility</p:attrName>
                                        </p:attrNameLst>
                                      </p:cBhvr>
                                      <p:to>
                                        <p:strVal val="visible"/>
                                      </p:to>
                                    </p:set>
                                    <p:anim calcmode="lin" valueType="num">
                                      <p:cBhvr additive="base">
                                        <p:cTn id="19" dur="500" fill="hold"/>
                                        <p:tgtEl>
                                          <p:spTgt spid="231"/>
                                        </p:tgtEl>
                                        <p:attrNameLst>
                                          <p:attrName>ppt_x</p:attrName>
                                        </p:attrNameLst>
                                      </p:cBhvr>
                                      <p:tavLst>
                                        <p:tav tm="0">
                                          <p:val>
                                            <p:strVal val="1+#ppt_w/2"/>
                                          </p:val>
                                        </p:tav>
                                        <p:tav tm="100000">
                                          <p:val>
                                            <p:strVal val="#ppt_x"/>
                                          </p:val>
                                        </p:tav>
                                      </p:tavLst>
                                    </p:anim>
                                    <p:anim calcmode="lin" valueType="num">
                                      <p:cBhvr additive="base">
                                        <p:cTn id="20" dur="500" fill="hold"/>
                                        <p:tgtEl>
                                          <p:spTgt spid="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Title 1"/>
          <p:cNvSpPr txBox="1">
            <a:spLocks noGrp="1"/>
          </p:cNvSpPr>
          <p:nvPr>
            <p:ph type="title"/>
          </p:nvPr>
        </p:nvSpPr>
        <p:spPr>
          <a:xfrm>
            <a:off x="1199456" y="620688"/>
            <a:ext cx="5090706" cy="736087"/>
          </a:xfrm>
          <a:prstGeom prst="rect">
            <a:avLst/>
          </a:prstGeom>
        </p:spPr>
        <p:txBody>
          <a:bodyPr/>
          <a:lstStyle>
            <a:lvl1pPr defTabSz="804672">
              <a:defRPr sz="4200" spc="-100"/>
            </a:lvl1pPr>
          </a:lstStyle>
          <a:p>
            <a:r>
              <a:rPr lang="sl-SI" dirty="0" smtClean="0"/>
              <a:t>Zaključki, povzetek</a:t>
            </a:r>
            <a:endParaRPr/>
          </a:p>
        </p:txBody>
      </p:sp>
      <p:pic>
        <p:nvPicPr>
          <p:cNvPr id="458"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59" name="Szövegdoboz 7"/>
          <p:cNvSpPr txBox="1"/>
          <p:nvPr/>
        </p:nvSpPr>
        <p:spPr>
          <a:xfrm>
            <a:off x="1199455" y="1886729"/>
            <a:ext cx="10009113" cy="37856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a:defRPr sz="2400">
                <a:latin typeface="+mj-lt"/>
                <a:ea typeface="+mj-ea"/>
                <a:cs typeface="+mj-cs"/>
                <a:sym typeface="Calibri"/>
              </a:defRPr>
            </a:pPr>
            <a:r>
              <a:rPr lang="sl-SI" dirty="0" smtClean="0"/>
              <a:t>Internet lahko predstavlja novo učno okolje brez časovnih ovir, ki lahko podaljša tradicijo, ki je omejena na učilnice, ki ostanejo zaprte najmanj 16 ur na dan, poleti, koncih tedna in praznikih. Virtualna okolja - kot so </a:t>
            </a:r>
            <a:r>
              <a:rPr lang="sl-SI" dirty="0" err="1" smtClean="0"/>
              <a:t>Moodle</a:t>
            </a:r>
            <a:r>
              <a:rPr lang="sl-SI" dirty="0" smtClean="0"/>
              <a:t>, </a:t>
            </a:r>
            <a:r>
              <a:rPr lang="sl-SI" dirty="0" err="1" smtClean="0"/>
              <a:t>FaceBook</a:t>
            </a:r>
            <a:r>
              <a:rPr lang="sl-SI" dirty="0" smtClean="0"/>
              <a:t>, </a:t>
            </a:r>
            <a:r>
              <a:rPr lang="sl-SI" dirty="0" err="1" smtClean="0"/>
              <a:t>SecondLife</a:t>
            </a:r>
            <a:r>
              <a:rPr lang="sl-SI" dirty="0" smtClean="0"/>
              <a:t>, </a:t>
            </a:r>
            <a:r>
              <a:rPr lang="sl-SI" dirty="0" err="1" smtClean="0"/>
              <a:t>Twitter</a:t>
            </a:r>
            <a:r>
              <a:rPr lang="sl-SI" dirty="0" smtClean="0"/>
              <a:t>, </a:t>
            </a:r>
            <a:r>
              <a:rPr lang="sl-SI" dirty="0" err="1" smtClean="0"/>
              <a:t>blogi</a:t>
            </a:r>
            <a:r>
              <a:rPr lang="sl-SI" dirty="0" smtClean="0"/>
              <a:t> in </a:t>
            </a:r>
            <a:r>
              <a:rPr lang="sl-SI" dirty="0" err="1" smtClean="0"/>
              <a:t>wikiji</a:t>
            </a:r>
            <a:r>
              <a:rPr lang="sl-SI" dirty="0" smtClean="0"/>
              <a:t> ... - lahko postanejo nova </a:t>
            </a:r>
            <a:r>
              <a:rPr lang="sl-SI" dirty="0" err="1" smtClean="0"/>
              <a:t>agora</a:t>
            </a:r>
            <a:r>
              <a:rPr lang="sl-SI" dirty="0" smtClean="0"/>
              <a:t> izobraževalnega "pogovora".</a:t>
            </a:r>
          </a:p>
          <a:p>
            <a:pPr algn="just">
              <a:defRPr sz="2400">
                <a:latin typeface="+mj-lt"/>
                <a:ea typeface="+mj-ea"/>
                <a:cs typeface="+mj-cs"/>
                <a:sym typeface="Calibri"/>
              </a:defRPr>
            </a:pPr>
            <a:r>
              <a:rPr lang="sl-SI" dirty="0" smtClean="0"/>
              <a:t>Ampak ni dovolj, da bi imeli naše študente le na spletu.</a:t>
            </a:r>
          </a:p>
          <a:p>
            <a:pPr algn="just">
              <a:defRPr sz="2400">
                <a:latin typeface="+mj-lt"/>
                <a:ea typeface="+mj-ea"/>
                <a:cs typeface="+mj-cs"/>
                <a:sym typeface="Calibri"/>
              </a:defRPr>
            </a:pPr>
            <a:r>
              <a:rPr lang="sl-SI" dirty="0" smtClean="0"/>
              <a:t>Ni dovolj, da se lahko "povežejo" z vrstniki in učitelji.</a:t>
            </a:r>
          </a:p>
          <a:p>
            <a:pPr algn="just">
              <a:defRPr sz="2400">
                <a:latin typeface="+mj-lt"/>
                <a:ea typeface="+mj-ea"/>
                <a:cs typeface="+mj-cs"/>
                <a:sym typeface="Calibri"/>
              </a:defRPr>
            </a:pPr>
            <a:r>
              <a:rPr lang="sl-SI" dirty="0" smtClean="0"/>
              <a:t>Morajo sodelovati tudi s kakovostnimi "izobraževalnimi viri".</a:t>
            </a:r>
          </a:p>
          <a:p>
            <a:pPr algn="just">
              <a:defRPr sz="2400">
                <a:latin typeface="+mj-lt"/>
                <a:ea typeface="+mj-ea"/>
                <a:cs typeface="+mj-cs"/>
                <a:sym typeface="Calibri"/>
              </a:defRPr>
            </a:pPr>
            <a:r>
              <a:rPr lang="sl-SI" dirty="0" smtClean="0"/>
              <a:t>Sodelovanje pri pripravi in izmenjavi odprtih izobraževalnih virov je način za izgradnjo </a:t>
            </a:r>
            <a:r>
              <a:rPr lang="sl-SI" dirty="0" err="1" smtClean="0"/>
              <a:t>shrabmo</a:t>
            </a:r>
            <a:r>
              <a:rPr lang="sl-SI" dirty="0" smtClean="0"/>
              <a:t> visokokakovostnih učnih virov.</a:t>
            </a:r>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itle 1"/>
          <p:cNvSpPr txBox="1">
            <a:spLocks noGrp="1"/>
          </p:cNvSpPr>
          <p:nvPr>
            <p:ph type="title"/>
          </p:nvPr>
        </p:nvSpPr>
        <p:spPr>
          <a:xfrm>
            <a:off x="1199456" y="764704"/>
            <a:ext cx="10058401" cy="837814"/>
          </a:xfrm>
          <a:prstGeom prst="rect">
            <a:avLst/>
          </a:prstGeom>
        </p:spPr>
        <p:txBody>
          <a:bodyPr/>
          <a:lstStyle>
            <a:lvl1pPr>
              <a:defRPr spc="-100"/>
            </a:lvl1pPr>
          </a:lstStyle>
          <a:p>
            <a:r>
              <a:rPr lang="hu-HU" dirty="0" smtClean="0"/>
              <a:t>Literatura in viri</a:t>
            </a:r>
            <a:endParaRPr/>
          </a:p>
        </p:txBody>
      </p:sp>
      <p:pic>
        <p:nvPicPr>
          <p:cNvPr id="463"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64" name="Szövegdoboz 7"/>
          <p:cNvSpPr txBox="1"/>
          <p:nvPr/>
        </p:nvSpPr>
        <p:spPr>
          <a:xfrm>
            <a:off x="1199457" y="1844824"/>
            <a:ext cx="9937104" cy="341631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457200" indent="-457200">
              <a:buSzPct val="100000"/>
              <a:buAutoNum type="arabicPeriod"/>
              <a:defRPr sz="2400">
                <a:latin typeface="+mj-lt"/>
                <a:ea typeface="+mj-ea"/>
                <a:cs typeface="+mj-cs"/>
                <a:sym typeface="Calibri"/>
              </a:defRPr>
            </a:pPr>
            <a:r>
              <a:rPr sz="2400"/>
              <a:t> </a:t>
            </a:r>
            <a:r>
              <a:rPr sz="2400" err="1"/>
              <a:t>Fulantelli</a:t>
            </a:r>
            <a:r>
              <a:rPr sz="2400"/>
              <a:t> Giovanni, Gentile Manuel., </a:t>
            </a:r>
            <a:r>
              <a:rPr sz="2400" err="1"/>
              <a:t>Taibi</a:t>
            </a:r>
            <a:r>
              <a:rPr sz="2400"/>
              <a:t> </a:t>
            </a:r>
            <a:r>
              <a:rPr sz="2400" err="1"/>
              <a:t>Davide</a:t>
            </a:r>
            <a:r>
              <a:rPr sz="2400"/>
              <a:t>, Allegra Mario:  Open learning resources as an opportunity for the teachers of the Net Generation (</a:t>
            </a:r>
            <a:r>
              <a:rPr sz="2400" u="sng">
                <a:solidFill>
                  <a:srgbClr val="0000FF"/>
                </a:solidFill>
                <a:uFill>
                  <a:solidFill>
                    <a:srgbClr val="0000FF"/>
                  </a:solidFill>
                </a:uFill>
                <a:hlinkClick r:id="rId4"/>
              </a:rPr>
              <a:t>https://www.researchgate.net/publication/230793025_Open_learning_resources_as_an_opportunity_for_the_teachers_of_the_Net_Generation</a:t>
            </a:r>
            <a:r>
              <a:rPr sz="2400"/>
              <a:t> [accessed 16 June 2017]</a:t>
            </a:r>
          </a:p>
          <a:p>
            <a:pPr marL="514350" indent="-514350">
              <a:buSzPct val="100000"/>
              <a:buAutoNum type="arabicPeriod"/>
              <a:defRPr sz="2800">
                <a:latin typeface="+mj-lt"/>
                <a:ea typeface="+mj-ea"/>
                <a:cs typeface="+mj-cs"/>
                <a:sym typeface="Calibri"/>
              </a:defRPr>
            </a:pPr>
            <a:r>
              <a:rPr sz="2400"/>
              <a:t>OECD (2007). </a:t>
            </a:r>
            <a:r>
              <a:rPr sz="2400" i="1"/>
              <a:t>Giving knowledge for free: The Emergence of Open Educational Resources</a:t>
            </a:r>
            <a:r>
              <a:rPr sz="2400"/>
              <a:t>. </a:t>
            </a:r>
            <a:r>
              <a:rPr sz="2400" err="1"/>
              <a:t>Organisation</a:t>
            </a:r>
            <a:r>
              <a:rPr sz="2400"/>
              <a:t> for Economic Co-operation and Development (OECD), Paris, France. Available online: </a:t>
            </a:r>
            <a:r>
              <a:rPr sz="2400" u="sng">
                <a:solidFill>
                  <a:srgbClr val="0000FF"/>
                </a:solidFill>
                <a:uFill>
                  <a:solidFill>
                    <a:srgbClr val="0000FF"/>
                  </a:solidFill>
                </a:uFill>
                <a:hlinkClick r:id="rId5"/>
              </a:rPr>
              <a:t>https://www.oecd.org/edu/ceri/38654317.pdf</a:t>
            </a:r>
            <a:r>
              <a:rPr sz="2400"/>
              <a:t> [accessed 16 June 2017]</a:t>
            </a: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68" name="Opening up Education: Innovative teaching and learning for all through new Technologies and Open Educational Resources, EU Commission, 2013. http://eur-lex.europa.eu/legal-content/EN/TXT/?uri=CELEX:52013DC0654 [accessed 16 June 2017]…"/>
          <p:cNvSpPr txBox="1"/>
          <p:nvPr/>
        </p:nvSpPr>
        <p:spPr>
          <a:xfrm>
            <a:off x="1199455" y="1941513"/>
            <a:ext cx="9956225" cy="267765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514350" indent="-514350">
              <a:buSzPct val="100000"/>
              <a:buAutoNum type="arabicPeriod" startAt="3"/>
              <a:defRPr sz="2800">
                <a:latin typeface="+mj-lt"/>
                <a:ea typeface="+mj-ea"/>
                <a:cs typeface="+mj-cs"/>
                <a:sym typeface="Calibri"/>
              </a:defRPr>
            </a:pPr>
            <a:r>
              <a:rPr sz="2400" err="1"/>
              <a:t>McGreal</a:t>
            </a:r>
            <a:r>
              <a:rPr sz="2400"/>
              <a:t> Rory (2004). Learning Objects: A Practical Definition. International Journal of Instructional Technology and Distance Learning, </a:t>
            </a:r>
            <a:r>
              <a:rPr sz="2400" u="sng">
                <a:solidFill>
                  <a:srgbClr val="0433FF"/>
                </a:solidFill>
              </a:rPr>
              <a:t>http://www.itdl.org/Journal/Sep_04/article02.htm</a:t>
            </a:r>
            <a:r>
              <a:rPr sz="2400"/>
              <a:t> [accessed 16 June 2017]</a:t>
            </a:r>
          </a:p>
          <a:p>
            <a:pPr marL="514350" indent="-514350">
              <a:buSzPct val="100000"/>
              <a:buAutoNum type="arabicPeriod" startAt="3"/>
              <a:defRPr sz="2800">
                <a:latin typeface="+mj-lt"/>
                <a:ea typeface="+mj-ea"/>
                <a:cs typeface="+mj-cs"/>
                <a:sym typeface="Calibri"/>
              </a:defRPr>
            </a:pPr>
            <a:r>
              <a:rPr sz="2400"/>
              <a:t>Opening up Education: Innovative teaching and learning for all through new Technologies and Open Educational Resources, EU Commission, 2013. </a:t>
            </a:r>
            <a:r>
              <a:rPr sz="2400" u="sng">
                <a:solidFill>
                  <a:srgbClr val="0000FF"/>
                </a:solidFill>
                <a:uFill>
                  <a:solidFill>
                    <a:srgbClr val="0000FF"/>
                  </a:solidFill>
                </a:uFill>
                <a:hlinkClick r:id="rId4"/>
              </a:rPr>
              <a:t>http://eur-lex.europa.eu/legal-content/EN/TXT/?uri=CELEX:52013DC0654</a:t>
            </a:r>
            <a:r>
              <a:rPr sz="2400"/>
              <a:t> [accessed 16 June 2017]</a:t>
            </a:r>
          </a:p>
        </p:txBody>
      </p:sp>
      <p:sp>
        <p:nvSpPr>
          <p:cNvPr id="6" name="Title 1"/>
          <p:cNvSpPr txBox="1">
            <a:spLocks/>
          </p:cNvSpPr>
          <p:nvPr/>
        </p:nvSpPr>
        <p:spPr>
          <a:xfrm>
            <a:off x="1199456" y="764704"/>
            <a:ext cx="10058401" cy="8378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400" latinLnBrk="0">
              <a:lnSpc>
                <a:spcPct val="85000"/>
              </a:lnSpc>
              <a:spcBef>
                <a:spcPts val="0"/>
              </a:spcBef>
              <a:spcAft>
                <a:spcPts val="0"/>
              </a:spcAft>
              <a:buClrTx/>
              <a:buSzTx/>
              <a:buFontTx/>
              <a:buNone/>
              <a:tabLst/>
              <a:defRPr sz="4800" b="0" i="0" u="none" strike="noStrike" cap="none" spc="-100" baseline="0">
                <a:ln>
                  <a:noFill/>
                </a:ln>
                <a:solidFill>
                  <a:srgbClr val="404040"/>
                </a:solidFill>
                <a:uFillTx/>
                <a:latin typeface="+mj-lt"/>
                <a:ea typeface="+mj-ea"/>
                <a:cs typeface="+mj-cs"/>
                <a:sym typeface="Calibri"/>
              </a:defRPr>
            </a:lvl1pPr>
            <a:lvl2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2pPr>
            <a:lvl3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3pPr>
            <a:lvl4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4pPr>
            <a:lvl5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5pPr>
            <a:lvl6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6pPr>
            <a:lvl7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7pPr>
            <a:lvl8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8pPr>
            <a:lvl9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9pPr>
          </a:lstStyle>
          <a:p>
            <a:pPr hangingPunct="1"/>
            <a:r>
              <a:rPr lang="hu-HU" dirty="0" smtClean="0"/>
              <a:t>Literatura in viri</a:t>
            </a:r>
            <a:endParaRPr lang="hu-HU" dirty="0"/>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72" name="Rectangle 1"/>
          <p:cNvSpPr txBox="1"/>
          <p:nvPr/>
        </p:nvSpPr>
        <p:spPr>
          <a:xfrm>
            <a:off x="1199456" y="2060848"/>
            <a:ext cx="9416504"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28600" indent="-457200">
              <a:buSzPct val="100000"/>
              <a:buAutoNum type="arabicPeriod" startAt="5"/>
              <a:defRPr sz="2800">
                <a:latin typeface="+mj-lt"/>
                <a:ea typeface="+mj-ea"/>
                <a:cs typeface="+mj-cs"/>
                <a:sym typeface="Calibri"/>
              </a:defRPr>
            </a:pPr>
            <a:r>
              <a:rPr sz="2400" err="1"/>
              <a:t>Hartyányi</a:t>
            </a:r>
            <a:r>
              <a:rPr sz="2400"/>
              <a:t>, M. et al : E-learning - Teachers challenged by the  Net Generation, TENEGEN Consortium, 2011, </a:t>
            </a:r>
            <a:r>
              <a:rPr sz="2400" u="sng">
                <a:solidFill>
                  <a:srgbClr val="0000FF"/>
                </a:solidFill>
                <a:uFill>
                  <a:solidFill>
                    <a:srgbClr val="0000FF"/>
                  </a:solidFill>
                </a:uFill>
                <a:hlinkClick r:id="rId4"/>
              </a:rPr>
              <a:t>http://tenegen.eu/sites/tenegen.eu/files/tenegen/books/R10_Tenegen_Book_EN_CD.pdf</a:t>
            </a:r>
            <a:r>
              <a:rPr sz="2400"/>
              <a:t> [accessed 16 June </a:t>
            </a:r>
            <a:r>
              <a:rPr sz="2400" smtClean="0"/>
              <a:t>2017]</a:t>
            </a:r>
            <a:endParaRPr lang="hu-HU" sz="2400"/>
          </a:p>
          <a:p>
            <a:pPr marL="228600" indent="-457200">
              <a:buSzPct val="100000"/>
              <a:buAutoNum type="arabicPeriod" startAt="5"/>
              <a:defRPr sz="2800">
                <a:latin typeface="+mj-lt"/>
                <a:ea typeface="+mj-ea"/>
                <a:cs typeface="+mj-cs"/>
                <a:sym typeface="Calibri"/>
              </a:defRPr>
            </a:pPr>
            <a:r>
              <a:rPr lang="en-US" sz="2400" smtClean="0"/>
              <a:t>Davies A., </a:t>
            </a:r>
            <a:r>
              <a:rPr lang="en-US" sz="2400" err="1" smtClean="0"/>
              <a:t>Fidler</a:t>
            </a:r>
            <a:r>
              <a:rPr lang="en-US" sz="2400" smtClean="0"/>
              <a:t> D., </a:t>
            </a:r>
            <a:r>
              <a:rPr lang="en-US" sz="2400" err="1" smtClean="0"/>
              <a:t>Gorbis</a:t>
            </a:r>
            <a:r>
              <a:rPr lang="en-US" sz="2400" smtClean="0"/>
              <a:t> M.: </a:t>
            </a:r>
            <a:r>
              <a:rPr lang="en-US" sz="2400"/>
              <a:t>Future Work Skills, ©2011 Institute for the Future for University of Phoenix Research Institute</a:t>
            </a:r>
            <a:r>
              <a:rPr lang="en-US" sz="2400" smtClean="0"/>
              <a:t>.)</a:t>
            </a:r>
            <a:endParaRPr lang="en-US" sz="2400"/>
          </a:p>
        </p:txBody>
      </p:sp>
      <p:sp>
        <p:nvSpPr>
          <p:cNvPr id="6" name="Title 1"/>
          <p:cNvSpPr txBox="1">
            <a:spLocks/>
          </p:cNvSpPr>
          <p:nvPr/>
        </p:nvSpPr>
        <p:spPr>
          <a:xfrm>
            <a:off x="1199456" y="764704"/>
            <a:ext cx="10058401" cy="8378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400" latinLnBrk="0">
              <a:lnSpc>
                <a:spcPct val="85000"/>
              </a:lnSpc>
              <a:spcBef>
                <a:spcPts val="0"/>
              </a:spcBef>
              <a:spcAft>
                <a:spcPts val="0"/>
              </a:spcAft>
              <a:buClrTx/>
              <a:buSzTx/>
              <a:buFontTx/>
              <a:buNone/>
              <a:tabLst/>
              <a:defRPr sz="4800" b="0" i="0" u="none" strike="noStrike" cap="none" spc="-100" baseline="0">
                <a:ln>
                  <a:noFill/>
                </a:ln>
                <a:solidFill>
                  <a:srgbClr val="404040"/>
                </a:solidFill>
                <a:uFillTx/>
                <a:latin typeface="+mj-lt"/>
                <a:ea typeface="+mj-ea"/>
                <a:cs typeface="+mj-cs"/>
                <a:sym typeface="Calibri"/>
              </a:defRPr>
            </a:lvl1pPr>
            <a:lvl2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2pPr>
            <a:lvl3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3pPr>
            <a:lvl4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4pPr>
            <a:lvl5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5pPr>
            <a:lvl6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6pPr>
            <a:lvl7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7pPr>
            <a:lvl8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8pPr>
            <a:lvl9pPr marL="0" marR="0" indent="0" algn="l" defTabSz="914400" latinLnBrk="0">
              <a:lnSpc>
                <a:spcPct val="85000"/>
              </a:lnSpc>
              <a:spcBef>
                <a:spcPts val="0"/>
              </a:spcBef>
              <a:spcAft>
                <a:spcPts val="0"/>
              </a:spcAft>
              <a:buClrTx/>
              <a:buSzTx/>
              <a:buFontTx/>
              <a:buNone/>
              <a:tabLst/>
              <a:defRPr sz="4800" b="0" i="0" u="none" strike="noStrike" cap="none" spc="-50" baseline="0">
                <a:ln>
                  <a:noFill/>
                </a:ln>
                <a:solidFill>
                  <a:srgbClr val="404040"/>
                </a:solidFill>
                <a:uFillTx/>
                <a:latin typeface="+mj-lt"/>
                <a:ea typeface="+mj-ea"/>
                <a:cs typeface="+mj-cs"/>
                <a:sym typeface="Calibri"/>
              </a:defRPr>
            </a:lvl9pPr>
          </a:lstStyle>
          <a:p>
            <a:pPr hangingPunct="1"/>
            <a:r>
              <a:rPr lang="hu-HU" dirty="0" smtClean="0"/>
              <a:t>Literatura in viri</a:t>
            </a:r>
            <a:endParaRPr lang="hu-HU" dirty="0"/>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itle 1"/>
          <p:cNvSpPr txBox="1">
            <a:spLocks noGrp="1"/>
          </p:cNvSpPr>
          <p:nvPr>
            <p:ph type="title"/>
          </p:nvPr>
        </p:nvSpPr>
        <p:spPr>
          <a:xfrm>
            <a:off x="1097280" y="286603"/>
            <a:ext cx="10058401" cy="1450757"/>
          </a:xfrm>
          <a:prstGeom prst="rect">
            <a:avLst/>
          </a:prstGeom>
        </p:spPr>
        <p:txBody>
          <a:bodyPr/>
          <a:lstStyle>
            <a:lvl1pPr>
              <a:defRPr spc="-100"/>
            </a:lvl1pPr>
          </a:lstStyle>
          <a:p>
            <a:r>
              <a:rPr lang="hu-HU" dirty="0" smtClean="0"/>
              <a:t>Koristne povezave </a:t>
            </a:r>
            <a:r>
              <a:rPr smtClean="0"/>
              <a:t>1</a:t>
            </a:r>
            <a:endParaRPr/>
          </a:p>
        </p:txBody>
      </p:sp>
      <p:pic>
        <p:nvPicPr>
          <p:cNvPr id="475"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76" name="Wikimeadia Academic, https://commons.wikimedia.org/wiki/Main_Page…"/>
          <p:cNvSpPr txBox="1"/>
          <p:nvPr/>
        </p:nvSpPr>
        <p:spPr>
          <a:xfrm>
            <a:off x="1211465" y="1989063"/>
            <a:ext cx="9610960" cy="378564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71755">
              <a:tabLst>
                <a:tab pos="1524000" algn="l"/>
              </a:tabLst>
              <a:defRPr sz="2400" u="sng">
                <a:solidFill>
                  <a:srgbClr val="FAC117"/>
                </a:solidFill>
                <a:latin typeface="+mj-lt"/>
                <a:ea typeface="+mj-ea"/>
                <a:cs typeface="+mj-cs"/>
                <a:sym typeface="Calibri"/>
              </a:defRPr>
            </a:pPr>
            <a:r>
              <a:rPr u="none" err="1">
                <a:solidFill>
                  <a:srgbClr val="000000"/>
                </a:solidFill>
              </a:rPr>
              <a:t>Wikimeadia</a:t>
            </a:r>
            <a:r>
              <a:rPr u="none">
                <a:solidFill>
                  <a:srgbClr val="000000"/>
                </a:solidFill>
              </a:rPr>
              <a:t> </a:t>
            </a:r>
            <a:r>
              <a:rPr u="none" smtClean="0">
                <a:solidFill>
                  <a:srgbClr val="000000"/>
                </a:solidFill>
              </a:rPr>
              <a:t>Academic</a:t>
            </a:r>
            <a:r>
              <a:rPr lang="hu-HU" u="none" smtClean="0">
                <a:solidFill>
                  <a:srgbClr val="000000"/>
                </a:solidFill>
              </a:rPr>
              <a:t>	</a:t>
            </a:r>
            <a:r>
              <a:rPr smtClean="0">
                <a:solidFill>
                  <a:srgbClr val="0000FF"/>
                </a:solidFill>
                <a:uFill>
                  <a:solidFill>
                    <a:srgbClr val="0000FF"/>
                  </a:solidFill>
                </a:uFill>
                <a:hlinkClick r:id="rId4"/>
              </a:rPr>
              <a:t>https</a:t>
            </a:r>
            <a:r>
              <a:rPr>
                <a:solidFill>
                  <a:srgbClr val="0000FF"/>
                </a:solidFill>
                <a:uFill>
                  <a:solidFill>
                    <a:srgbClr val="0000FF"/>
                  </a:solidFill>
                </a:uFill>
                <a:hlinkClick r:id="rId4"/>
              </a:rPr>
              <a:t>://commons.wikimedia.org/wiki/Main_Page</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Game	</a:t>
            </a:r>
            <a:r>
              <a:rPr lang="hu-HU" u="none" smtClean="0">
                <a:solidFill>
                  <a:srgbClr val="000000"/>
                </a:solidFill>
              </a:rPr>
              <a:t>				</a:t>
            </a:r>
            <a:r>
              <a:rPr smtClean="0">
                <a:solidFill>
                  <a:srgbClr val="0000FF"/>
                </a:solidFill>
                <a:uFill>
                  <a:solidFill>
                    <a:srgbClr val="0000FF"/>
                  </a:solidFill>
                </a:uFill>
                <a:hlinkClick r:id="rId5"/>
              </a:rPr>
              <a:t>http</a:t>
            </a:r>
            <a:r>
              <a:rPr>
                <a:solidFill>
                  <a:srgbClr val="0000FF"/>
                </a:solidFill>
                <a:uFill>
                  <a:solidFill>
                    <a:srgbClr val="0000FF"/>
                  </a:solidFill>
                </a:uFill>
                <a:hlinkClick r:id="rId5"/>
              </a:rPr>
              <a:t>://www.arcademics.com/</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MIT	</a:t>
            </a:r>
            <a:r>
              <a:rPr lang="hu-HU" u="none" smtClean="0">
                <a:solidFill>
                  <a:srgbClr val="000000"/>
                </a:solidFill>
              </a:rPr>
              <a:t>				</a:t>
            </a:r>
            <a:r>
              <a:rPr smtClean="0"/>
              <a:t>http</a:t>
            </a:r>
            <a:r>
              <a:rPr/>
              <a:t>://ocw.mit.edu/</a:t>
            </a:r>
            <a:r>
              <a:rPr u="none">
                <a:solidFill>
                  <a:srgbClr val="000000"/>
                </a:solidFill>
              </a:rPr>
              <a:t> </a:t>
            </a:r>
            <a:endParaRPr u="none">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err="1">
                <a:solidFill>
                  <a:srgbClr val="000000"/>
                </a:solidFill>
              </a:rPr>
              <a:t>OpenLearn</a:t>
            </a:r>
            <a:r>
              <a:rPr u="none">
                <a:solidFill>
                  <a:srgbClr val="000000"/>
                </a:solidFill>
                <a:latin typeface="Times New Roman"/>
                <a:ea typeface="Times New Roman"/>
                <a:cs typeface="Times New Roman"/>
                <a:sym typeface="Times New Roman"/>
              </a:rPr>
              <a:t>	</a:t>
            </a:r>
            <a:r>
              <a:rPr lang="hu-HU" u="none" smtClean="0">
                <a:solidFill>
                  <a:srgbClr val="000000"/>
                </a:solidFill>
                <a:latin typeface="Times New Roman"/>
                <a:ea typeface="Times New Roman"/>
                <a:cs typeface="Times New Roman"/>
                <a:sym typeface="Times New Roman"/>
              </a:rPr>
              <a:t>				</a:t>
            </a:r>
            <a:r>
              <a:rPr smtClean="0">
                <a:solidFill>
                  <a:srgbClr val="0000FF"/>
                </a:solidFill>
                <a:uFill>
                  <a:solidFill>
                    <a:srgbClr val="0000FF"/>
                  </a:solidFill>
                </a:uFill>
                <a:hlinkClick r:id="rId6"/>
              </a:rPr>
              <a:t>www.open.edu/openlearn</a:t>
            </a:r>
            <a:r>
              <a:rPr>
                <a:solidFill>
                  <a:srgbClr val="0000FF"/>
                </a:solidFill>
                <a:uFill>
                  <a:solidFill>
                    <a:srgbClr val="0000FF"/>
                  </a:solidFill>
                </a:uFill>
                <a:hlinkClick r:id="rId6"/>
              </a:rPr>
              <a:t>/</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Creative </a:t>
            </a:r>
            <a:r>
              <a:rPr u="none" err="1">
                <a:solidFill>
                  <a:srgbClr val="000000"/>
                </a:solidFill>
              </a:rPr>
              <a:t>Cammons</a:t>
            </a:r>
            <a:r>
              <a:rPr u="none">
                <a:solidFill>
                  <a:srgbClr val="000000"/>
                </a:solidFill>
                <a:latin typeface="Times New Roman"/>
                <a:ea typeface="Times New Roman"/>
                <a:cs typeface="Times New Roman"/>
                <a:sym typeface="Times New Roman"/>
              </a:rPr>
              <a:t>	</a:t>
            </a:r>
            <a:r>
              <a:rPr lang="hu-HU" u="none" smtClean="0">
                <a:solidFill>
                  <a:srgbClr val="000000"/>
                </a:solidFill>
                <a:latin typeface="Times New Roman"/>
                <a:ea typeface="Times New Roman"/>
                <a:cs typeface="Times New Roman"/>
                <a:sym typeface="Times New Roman"/>
              </a:rPr>
              <a:t>	</a:t>
            </a:r>
            <a:r>
              <a:rPr smtClean="0">
                <a:solidFill>
                  <a:srgbClr val="0000FF"/>
                </a:solidFill>
                <a:uFill>
                  <a:solidFill>
                    <a:srgbClr val="0000FF"/>
                  </a:solidFill>
                </a:uFill>
                <a:hlinkClick r:id="rId7"/>
              </a:rPr>
              <a:t>https</a:t>
            </a:r>
            <a:r>
              <a:rPr>
                <a:solidFill>
                  <a:srgbClr val="0000FF"/>
                </a:solidFill>
                <a:uFill>
                  <a:solidFill>
                    <a:srgbClr val="0000FF"/>
                  </a:solidFill>
                </a:uFill>
                <a:hlinkClick r:id="rId7"/>
              </a:rPr>
              <a:t>://creativecommons.org/</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Teachers Pay Teachers</a:t>
            </a:r>
            <a:r>
              <a:rPr u="none">
                <a:solidFill>
                  <a:srgbClr val="000000"/>
                </a:solidFill>
                <a:latin typeface="Times New Roman"/>
                <a:ea typeface="Times New Roman"/>
                <a:cs typeface="Times New Roman"/>
                <a:sym typeface="Times New Roman"/>
              </a:rPr>
              <a:t>	</a:t>
            </a:r>
            <a:r>
              <a:rPr>
                <a:solidFill>
                  <a:srgbClr val="0000FF"/>
                </a:solidFill>
                <a:uFill>
                  <a:solidFill>
                    <a:srgbClr val="0000FF"/>
                  </a:solidFill>
                </a:uFill>
                <a:hlinkClick r:id="rId8"/>
              </a:rPr>
              <a:t>https://www.teacherspayteachers.com/About-Us</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err="1">
                <a:solidFill>
                  <a:srgbClr val="000000"/>
                </a:solidFill>
              </a:rPr>
              <a:t>LearningApps</a:t>
            </a:r>
            <a:r>
              <a:rPr u="none">
                <a:solidFill>
                  <a:srgbClr val="000000"/>
                </a:solidFill>
                <a:latin typeface="Times New Roman"/>
                <a:ea typeface="Times New Roman"/>
                <a:cs typeface="Times New Roman"/>
                <a:sym typeface="Times New Roman"/>
              </a:rPr>
              <a:t>	</a:t>
            </a:r>
            <a:r>
              <a:rPr lang="hu-HU" u="none" smtClean="0">
                <a:solidFill>
                  <a:srgbClr val="000000"/>
                </a:solidFill>
                <a:latin typeface="Times New Roman"/>
                <a:ea typeface="Times New Roman"/>
                <a:cs typeface="Times New Roman"/>
                <a:sym typeface="Times New Roman"/>
              </a:rPr>
              <a:t>			</a:t>
            </a:r>
            <a:r>
              <a:rPr smtClean="0">
                <a:solidFill>
                  <a:srgbClr val="0000FF"/>
                </a:solidFill>
                <a:uFill>
                  <a:solidFill>
                    <a:srgbClr val="0000FF"/>
                  </a:solidFill>
                </a:uFill>
                <a:hlinkClick r:id="rId9"/>
              </a:rPr>
              <a:t>https</a:t>
            </a:r>
            <a:r>
              <a:rPr>
                <a:solidFill>
                  <a:srgbClr val="0000FF"/>
                </a:solidFill>
                <a:uFill>
                  <a:solidFill>
                    <a:srgbClr val="0000FF"/>
                  </a:solidFill>
                </a:uFill>
                <a:hlinkClick r:id="rId9"/>
              </a:rPr>
              <a:t>://learningapps.org/about.php</a:t>
            </a:r>
            <a:r>
              <a:rPr u="none">
                <a:solidFill>
                  <a:srgbClr val="000000"/>
                </a:solidFill>
              </a:rPr>
              <a:t> </a:t>
            </a:r>
            <a:endParaRPr u="none">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a:solidFill>
                  <a:srgbClr val="000000"/>
                </a:solidFill>
              </a:rPr>
              <a:t>Internet4CLa	</a:t>
            </a:r>
            <a:r>
              <a:rPr lang="hu-HU" u="none" smtClean="0">
                <a:solidFill>
                  <a:srgbClr val="000000"/>
                </a:solidFill>
              </a:rPr>
              <a:t>			</a:t>
            </a:r>
            <a:r>
              <a:rPr smtClean="0"/>
              <a:t>http</a:t>
            </a:r>
            <a:r>
              <a:rPr/>
              <a:t>://internet4classrooms.com/flang.htm </a:t>
            </a:r>
            <a:endParaRPr u="none">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a:solidFill>
                  <a:srgbClr val="000000"/>
                </a:solidFill>
              </a:rPr>
              <a:t>Voyager	</a:t>
            </a:r>
            <a:r>
              <a:rPr lang="hu-HU" u="none" smtClean="0">
                <a:solidFill>
                  <a:srgbClr val="000000"/>
                </a:solidFill>
              </a:rPr>
              <a:t>				</a:t>
            </a:r>
            <a:r>
              <a:rPr smtClean="0">
                <a:solidFill>
                  <a:srgbClr val="0000FF"/>
                </a:solidFill>
                <a:uFill>
                  <a:solidFill>
                    <a:srgbClr val="0000FF"/>
                  </a:solidFill>
                </a:uFill>
                <a:hlinkClick r:id="rId10"/>
              </a:rPr>
              <a:t>http</a:t>
            </a:r>
            <a:r>
              <a:rPr>
                <a:solidFill>
                  <a:srgbClr val="0000FF"/>
                </a:solidFill>
                <a:uFill>
                  <a:solidFill>
                    <a:srgbClr val="0000FF"/>
                  </a:solidFill>
                </a:uFill>
                <a:hlinkClick r:id="rId10"/>
              </a:rPr>
              <a:t>://bit.ly/2sixSel</a:t>
            </a:r>
            <a:r>
              <a:rPr/>
              <a:t> </a:t>
            </a:r>
          </a:p>
          <a:p>
            <a:pPr marL="71755">
              <a:tabLst>
                <a:tab pos="1524000" algn="l"/>
              </a:tabLst>
              <a:defRPr sz="2400" u="sng">
                <a:solidFill>
                  <a:srgbClr val="FAC117"/>
                </a:solidFill>
                <a:latin typeface="+mj-lt"/>
                <a:ea typeface="+mj-ea"/>
                <a:cs typeface="+mj-cs"/>
                <a:sym typeface="Calibri"/>
              </a:defRPr>
            </a:pPr>
            <a:r>
              <a:rPr u="none" err="1">
                <a:solidFill>
                  <a:srgbClr val="000000"/>
                </a:solidFill>
              </a:rPr>
              <a:t>GoogleEarth</a:t>
            </a:r>
            <a:r>
              <a:rPr u="none">
                <a:solidFill>
                  <a:srgbClr val="000000"/>
                </a:solidFill>
              </a:rPr>
              <a:t>	</a:t>
            </a:r>
            <a:r>
              <a:rPr lang="hu-HU" u="none" smtClean="0">
                <a:solidFill>
                  <a:srgbClr val="000000"/>
                </a:solidFill>
              </a:rPr>
              <a:t>			</a:t>
            </a:r>
            <a:r>
              <a:rPr smtClean="0"/>
              <a:t>https</a:t>
            </a:r>
            <a:r>
              <a:rPr/>
              <a:t>://earth.google.com/web/ </a:t>
            </a:r>
            <a:endParaRPr u="none">
              <a:solidFill>
                <a:srgbClr val="000000"/>
              </a:solidFill>
              <a:latin typeface="Times New Roman"/>
              <a:ea typeface="Times New Roman"/>
              <a:cs typeface="Times New Roman"/>
              <a:sym typeface="Times New Roman"/>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1097280" y="286603"/>
            <a:ext cx="10058401" cy="1450757"/>
          </a:xfrm>
          <a:prstGeom prst="rect">
            <a:avLst/>
          </a:prstGeom>
        </p:spPr>
        <p:txBody>
          <a:bodyPr/>
          <a:lstStyle>
            <a:lvl1pPr defTabSz="905255">
              <a:defRPr sz="4752" spc="-99"/>
            </a:lvl1pPr>
          </a:lstStyle>
          <a:p>
            <a:r>
              <a:rPr lang="hu-HU" dirty="0" smtClean="0"/>
              <a:t>Koristne povezave</a:t>
            </a:r>
            <a:r>
              <a:rPr smtClean="0"/>
              <a:t> </a:t>
            </a:r>
            <a:r>
              <a:rPr/>
              <a:t>2</a:t>
            </a:r>
          </a:p>
        </p:txBody>
      </p:sp>
      <p:pic>
        <p:nvPicPr>
          <p:cNvPr id="479" name="Kép 6" descr="Kép 6"/>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480" name="ITS Moodle: http://educatio.itstudy.hu/…"/>
          <p:cNvSpPr txBox="1"/>
          <p:nvPr/>
        </p:nvSpPr>
        <p:spPr>
          <a:xfrm>
            <a:off x="1211465" y="1989063"/>
            <a:ext cx="10919011" cy="284692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71755">
              <a:tabLst>
                <a:tab pos="1524000" algn="l"/>
              </a:tabLst>
              <a:defRPr sz="1100" u="sng">
                <a:solidFill>
                  <a:srgbClr val="FAC117"/>
                </a:solidFill>
                <a:latin typeface="+mj-lt"/>
                <a:ea typeface="+mj-ea"/>
                <a:cs typeface="+mj-cs"/>
                <a:sym typeface="Calibri"/>
              </a:defRPr>
            </a:pPr>
            <a:endParaRPr/>
          </a:p>
          <a:p>
            <a:pPr marL="71755">
              <a:tabLst>
                <a:tab pos="1524000" algn="l"/>
              </a:tabLst>
              <a:defRPr sz="1100" u="sng">
                <a:solidFill>
                  <a:srgbClr val="FAC117"/>
                </a:solidFill>
                <a:latin typeface="+mj-lt"/>
                <a:ea typeface="+mj-ea"/>
                <a:cs typeface="+mj-cs"/>
                <a:sym typeface="Calibri"/>
              </a:defRPr>
            </a:pPr>
            <a:r>
              <a:rPr sz="2400" u="none">
                <a:solidFill>
                  <a:srgbClr val="000000"/>
                </a:solidFill>
              </a:rPr>
              <a:t>ITS </a:t>
            </a:r>
            <a:r>
              <a:rPr sz="2400" u="none" smtClean="0">
                <a:solidFill>
                  <a:srgbClr val="000000"/>
                </a:solidFill>
              </a:rPr>
              <a:t>Moodle</a:t>
            </a:r>
            <a:r>
              <a:rPr sz="2400" u="none" smtClean="0">
                <a:solidFill>
                  <a:srgbClr val="000000"/>
                </a:solidFill>
                <a:latin typeface="Times New Roman"/>
                <a:ea typeface="Times New Roman"/>
                <a:cs typeface="Times New Roman"/>
                <a:sym typeface="Times New Roman"/>
              </a:rPr>
              <a:t> </a:t>
            </a:r>
            <a:r>
              <a:rPr lang="hu-HU" sz="2400" u="none" smtClean="0">
                <a:solidFill>
                  <a:srgbClr val="000000"/>
                </a:solidFill>
                <a:latin typeface="Times New Roman"/>
                <a:ea typeface="Times New Roman"/>
                <a:cs typeface="Times New Roman"/>
                <a:sym typeface="Times New Roman"/>
              </a:rPr>
              <a:t>				</a:t>
            </a:r>
            <a:r>
              <a:rPr sz="2400" smtClean="0">
                <a:solidFill>
                  <a:srgbClr val="0000FF"/>
                </a:solidFill>
                <a:uFill>
                  <a:solidFill>
                    <a:srgbClr val="0000FF"/>
                  </a:solidFill>
                </a:uFill>
                <a:hlinkClick r:id="rId4"/>
              </a:rPr>
              <a:t>http</a:t>
            </a:r>
            <a:r>
              <a:rPr sz="2400">
                <a:solidFill>
                  <a:srgbClr val="0000FF"/>
                </a:solidFill>
                <a:uFill>
                  <a:solidFill>
                    <a:srgbClr val="0000FF"/>
                  </a:solidFill>
                </a:uFill>
                <a:hlinkClick r:id="rId4"/>
              </a:rPr>
              <a:t>://educatio.itstudy.hu/</a:t>
            </a:r>
            <a:endParaRPr sz="2400" u="none">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a:solidFill>
                  <a:srgbClr val="000000"/>
                </a:solidFill>
              </a:rPr>
              <a:t>Gen Z </a:t>
            </a:r>
            <a:r>
              <a:rPr u="none" smtClean="0">
                <a:solidFill>
                  <a:srgbClr val="000000"/>
                </a:solidFill>
              </a:rPr>
              <a:t>Survey</a:t>
            </a:r>
            <a:r>
              <a:rPr u="none">
                <a:solidFill>
                  <a:srgbClr val="000000"/>
                </a:solidFill>
              </a:rPr>
              <a:t>	</a:t>
            </a:r>
            <a:r>
              <a:rPr lang="hu-HU" u="none" smtClean="0">
                <a:solidFill>
                  <a:srgbClr val="000000"/>
                </a:solidFill>
              </a:rPr>
              <a:t>			</a:t>
            </a:r>
            <a:r>
              <a:rPr smtClean="0">
                <a:solidFill>
                  <a:srgbClr val="0000FF"/>
                </a:solidFill>
                <a:uFill>
                  <a:solidFill>
                    <a:srgbClr val="0000FF"/>
                  </a:solidFill>
                </a:uFill>
                <a:hlinkClick r:id="rId5"/>
              </a:rPr>
              <a:t>http</a:t>
            </a:r>
            <a:r>
              <a:rPr>
                <a:solidFill>
                  <a:srgbClr val="0000FF"/>
                </a:solidFill>
                <a:uFill>
                  <a:solidFill>
                    <a:srgbClr val="0000FF"/>
                  </a:solidFill>
                </a:uFill>
                <a:hlinkClick r:id="rId5"/>
              </a:rPr>
              <a:t>://www.adobeeducate.com/genz/global-education-genz</a:t>
            </a:r>
            <a:endParaRPr u="none">
              <a:solidFill>
                <a:srgbClr val="000000"/>
              </a:solidFill>
              <a:latin typeface="Times New Roman"/>
              <a:ea typeface="Times New Roman"/>
              <a:cs typeface="Times New Roman"/>
              <a:sym typeface="Times New Roman"/>
            </a:endParaRPr>
          </a:p>
          <a:p>
            <a:pPr marL="71755">
              <a:tabLst>
                <a:tab pos="1524000" algn="l"/>
              </a:tabLst>
              <a:defRPr sz="2400" u="sng">
                <a:solidFill>
                  <a:srgbClr val="FAC117"/>
                </a:solidFill>
                <a:latin typeface="+mj-lt"/>
                <a:ea typeface="+mj-ea"/>
                <a:cs typeface="+mj-cs"/>
                <a:sym typeface="Calibri"/>
              </a:defRPr>
            </a:pPr>
            <a:r>
              <a:rPr u="none" smtClean="0">
                <a:solidFill>
                  <a:srgbClr val="000000"/>
                </a:solidFill>
              </a:rPr>
              <a:t>TIM</a:t>
            </a:r>
            <a:r>
              <a:rPr lang="hu-HU" u="none" smtClean="0">
                <a:solidFill>
                  <a:srgbClr val="000000"/>
                </a:solidFill>
              </a:rPr>
              <a:t>					</a:t>
            </a:r>
            <a:r>
              <a:rPr smtClean="0">
                <a:solidFill>
                  <a:srgbClr val="0000FF"/>
                </a:solidFill>
                <a:uFill>
                  <a:solidFill>
                    <a:srgbClr val="0000FF"/>
                  </a:solidFill>
                </a:uFill>
                <a:hlinkClick r:id="rId6"/>
              </a:rPr>
              <a:t>https</a:t>
            </a:r>
            <a:r>
              <a:rPr>
                <a:solidFill>
                  <a:srgbClr val="0000FF"/>
                </a:solidFill>
                <a:uFill>
                  <a:solidFill>
                    <a:srgbClr val="0000FF"/>
                  </a:solidFill>
                </a:uFill>
                <a:hlinkClick r:id="rId6"/>
              </a:rPr>
              <a:t>://fcit.usf.edu/matrix/</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smtClean="0">
                <a:solidFill>
                  <a:srgbClr val="000000"/>
                </a:solidFill>
              </a:rPr>
              <a:t>OER</a:t>
            </a:r>
            <a:r>
              <a:rPr lang="hu-HU" u="none" smtClean="0">
                <a:solidFill>
                  <a:srgbClr val="000000"/>
                </a:solidFill>
              </a:rPr>
              <a:t>					</a:t>
            </a:r>
            <a:r>
              <a:rPr smtClean="0">
                <a:solidFill>
                  <a:srgbClr val="0000FF"/>
                </a:solidFill>
                <a:uFill>
                  <a:solidFill>
                    <a:srgbClr val="0000FF"/>
                  </a:solidFill>
                </a:uFill>
                <a:hlinkClick r:id="rId7"/>
              </a:rPr>
              <a:t>https</a:t>
            </a:r>
            <a:r>
              <a:rPr>
                <a:solidFill>
                  <a:srgbClr val="0000FF"/>
                </a:solidFill>
                <a:uFill>
                  <a:solidFill>
                    <a:srgbClr val="0000FF"/>
                  </a:solidFill>
                </a:uFill>
                <a:hlinkClick r:id="rId7"/>
              </a:rPr>
              <a:t>://www.oercommons.org/</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u="none">
                <a:solidFill>
                  <a:srgbClr val="000000"/>
                </a:solidFill>
              </a:rPr>
              <a:t>EU_Learning </a:t>
            </a:r>
            <a:r>
              <a:rPr u="none" smtClean="0">
                <a:solidFill>
                  <a:srgbClr val="000000"/>
                </a:solidFill>
              </a:rPr>
              <a:t>Resources</a:t>
            </a:r>
            <a:r>
              <a:rPr lang="hu-HU" u="none" smtClean="0">
                <a:solidFill>
                  <a:srgbClr val="000000"/>
                </a:solidFill>
              </a:rPr>
              <a:t>	</a:t>
            </a:r>
            <a:r>
              <a:rPr smtClean="0">
                <a:solidFill>
                  <a:srgbClr val="0000FF"/>
                </a:solidFill>
                <a:uFill>
                  <a:solidFill>
                    <a:srgbClr val="0000FF"/>
                  </a:solidFill>
                </a:uFill>
                <a:hlinkClick r:id="rId8"/>
              </a:rPr>
              <a:t>http</a:t>
            </a:r>
            <a:r>
              <a:rPr>
                <a:solidFill>
                  <a:srgbClr val="0000FF"/>
                </a:solidFill>
                <a:uFill>
                  <a:solidFill>
                    <a:srgbClr val="0000FF"/>
                  </a:solidFill>
                </a:uFill>
                <a:hlinkClick r:id="rId8"/>
              </a:rPr>
              <a:t>://lreforschools.eun.org/web/guest</a:t>
            </a:r>
            <a:r>
              <a:rPr u="none">
                <a:solidFill>
                  <a:srgbClr val="000000"/>
                </a:solidFill>
              </a:rPr>
              <a:t> </a:t>
            </a:r>
          </a:p>
          <a:p>
            <a:pPr marL="71755">
              <a:tabLst>
                <a:tab pos="1524000" algn="l"/>
              </a:tabLst>
              <a:defRPr sz="2400" u="sng">
                <a:solidFill>
                  <a:srgbClr val="FAC117"/>
                </a:solidFill>
                <a:latin typeface="+mj-lt"/>
                <a:ea typeface="+mj-ea"/>
                <a:cs typeface="+mj-cs"/>
                <a:sym typeface="Calibri"/>
              </a:defRPr>
            </a:pPr>
            <a:r>
              <a:rPr lang="hu-HU" u="none" smtClean="0">
                <a:solidFill>
                  <a:srgbClr val="000000"/>
                </a:solidFill>
              </a:rPr>
              <a:t>A Vision of </a:t>
            </a:r>
            <a:r>
              <a:rPr lang="hu-HU" u="none" err="1" smtClean="0">
                <a:solidFill>
                  <a:srgbClr val="000000"/>
                </a:solidFill>
              </a:rPr>
              <a:t>Students</a:t>
            </a:r>
            <a:r>
              <a:rPr lang="hu-HU" u="none" smtClean="0">
                <a:solidFill>
                  <a:srgbClr val="000000"/>
                </a:solidFill>
              </a:rPr>
              <a:t> </a:t>
            </a:r>
            <a:r>
              <a:rPr lang="hu-HU" u="none" err="1" smtClean="0">
                <a:solidFill>
                  <a:srgbClr val="000000"/>
                </a:solidFill>
              </a:rPr>
              <a:t>Today</a:t>
            </a:r>
            <a:r>
              <a:rPr lang="hu-HU" u="none" smtClean="0">
                <a:solidFill>
                  <a:srgbClr val="000000"/>
                </a:solidFill>
              </a:rPr>
              <a:t>	</a:t>
            </a:r>
            <a:r>
              <a:rPr lang="en-US"/>
              <a:t> https://</a:t>
            </a:r>
            <a:r>
              <a:rPr lang="en-US" err="1"/>
              <a:t>www.youtube.com</a:t>
            </a:r>
            <a:r>
              <a:rPr lang="en-US"/>
              <a:t>/</a:t>
            </a:r>
            <a:r>
              <a:rPr lang="en-US" err="1"/>
              <a:t>watch?v</a:t>
            </a:r>
            <a:r>
              <a:rPr lang="en-US"/>
              <a:t>=dGCJ46vyR9o</a:t>
            </a:r>
            <a:endParaRPr lang="hu-HU" u="none" smtClean="0">
              <a:solidFill>
                <a:srgbClr val="000000"/>
              </a:solidFill>
            </a:endParaRPr>
          </a:p>
          <a:p>
            <a:pPr marL="71755">
              <a:tabLst>
                <a:tab pos="1524000" algn="l"/>
              </a:tabLst>
              <a:defRPr sz="2400" u="sng">
                <a:solidFill>
                  <a:srgbClr val="FAC117"/>
                </a:solidFill>
                <a:latin typeface="+mj-lt"/>
                <a:ea typeface="+mj-ea"/>
                <a:cs typeface="+mj-cs"/>
                <a:sym typeface="Calibri"/>
              </a:defRPr>
            </a:pPr>
            <a:r>
              <a:rPr u="none" smtClean="0">
                <a:solidFill>
                  <a:srgbClr val="000000"/>
                </a:solidFill>
              </a:rPr>
              <a:t>European Schoolnet</a:t>
            </a:r>
            <a:r>
              <a:rPr u="none">
                <a:solidFill>
                  <a:srgbClr val="000000"/>
                </a:solidFill>
                <a:latin typeface="Times New Roman"/>
                <a:ea typeface="Times New Roman"/>
                <a:cs typeface="Times New Roman"/>
                <a:sym typeface="Times New Roman"/>
              </a:rPr>
              <a:t>	</a:t>
            </a:r>
            <a:r>
              <a:rPr lang="hu-HU" u="none" smtClean="0">
                <a:solidFill>
                  <a:srgbClr val="000000"/>
                </a:solidFill>
                <a:latin typeface="Times New Roman"/>
                <a:ea typeface="Times New Roman"/>
                <a:cs typeface="Times New Roman"/>
                <a:sym typeface="Times New Roman"/>
              </a:rPr>
              <a:t>	</a:t>
            </a:r>
            <a:r>
              <a:rPr smtClean="0"/>
              <a:t>http</a:t>
            </a:r>
            <a:r>
              <a:rPr/>
              <a:t>://www.eun.org/about</a:t>
            </a:r>
            <a:r>
              <a:rPr u="none">
                <a:solidFill>
                  <a:srgbClr val="000000"/>
                </a:solidFill>
              </a:rPr>
              <a:t>  </a:t>
            </a:r>
            <a:endParaRPr lang="hu-HU" u="none" smtClean="0">
              <a:solidFill>
                <a:srgbClr val="000000"/>
              </a:solidFill>
            </a:endParaRP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1"/>
          <p:cNvSpPr txBox="1">
            <a:spLocks noGrp="1"/>
          </p:cNvSpPr>
          <p:nvPr>
            <p:ph type="title"/>
          </p:nvPr>
        </p:nvSpPr>
        <p:spPr>
          <a:xfrm>
            <a:off x="1097280" y="286603"/>
            <a:ext cx="10058401" cy="1450757"/>
          </a:xfrm>
          <a:prstGeom prst="rect">
            <a:avLst/>
          </a:prstGeom>
        </p:spPr>
        <p:txBody>
          <a:bodyPr/>
          <a:lstStyle>
            <a:lvl1pPr>
              <a:defRPr spc="-100"/>
            </a:lvl1pPr>
          </a:lstStyle>
          <a:p>
            <a:r>
              <a:rPr lang="sl-SI" dirty="0" smtClean="0"/>
              <a:t>Učni cilji</a:t>
            </a:r>
            <a:endParaRPr/>
          </a:p>
        </p:txBody>
      </p:sp>
      <p:sp>
        <p:nvSpPr>
          <p:cNvPr id="170" name="Szövegdoboz 2"/>
          <p:cNvSpPr txBox="1"/>
          <p:nvPr/>
        </p:nvSpPr>
        <p:spPr>
          <a:xfrm>
            <a:off x="1236372" y="1970466"/>
            <a:ext cx="9787943" cy="415498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spcBef>
                <a:spcPts val="2400"/>
              </a:spcBef>
              <a:buSzPct val="100000"/>
              <a:buFont typeface="Arial"/>
              <a:buChar char="•"/>
              <a:defRPr sz="2800"/>
            </a:pPr>
            <a:endParaRPr lang="sl-SI" dirty="0" smtClean="0"/>
          </a:p>
          <a:p>
            <a:pPr marL="285750" indent="-285750">
              <a:spcBef>
                <a:spcPts val="2400"/>
              </a:spcBef>
              <a:buSzPct val="100000"/>
              <a:buFont typeface="Arial"/>
              <a:buChar char="•"/>
              <a:defRPr sz="2800"/>
            </a:pPr>
            <a:r>
              <a:rPr lang="sl-SI" dirty="0" smtClean="0"/>
              <a:t>PC3 je mentor sposoben uporabiti in usposobiti učitelje za ustvarjanje osnovnih digitalnih učnih gradiv in jih deliti z učenci in drugimi učitelji na internetu.</a:t>
            </a:r>
          </a:p>
          <a:p>
            <a:pPr marL="285750" indent="-285750">
              <a:spcBef>
                <a:spcPts val="2400"/>
              </a:spcBef>
              <a:buSzPct val="100000"/>
              <a:buFont typeface="Arial"/>
              <a:buChar char="•"/>
              <a:defRPr sz="2800"/>
            </a:pPr>
            <a:r>
              <a:rPr lang="sl-SI" dirty="0" smtClean="0"/>
              <a:t>PC4 Mentor je sposoben uporabiti in usposobiti učitelje, da znajo izbrati in uporabljati orodja </a:t>
            </a:r>
            <a:r>
              <a:rPr lang="sl-SI" dirty="0" err="1" smtClean="0"/>
              <a:t>web</a:t>
            </a:r>
            <a:r>
              <a:rPr lang="sl-SI" dirty="0" smtClean="0"/>
              <a:t> 2.0, socialna omrežja za skupinsko poučevanje ter </a:t>
            </a:r>
            <a:r>
              <a:rPr lang="sl-SI" dirty="0" err="1" smtClean="0"/>
              <a:t>navigirati</a:t>
            </a:r>
            <a:r>
              <a:rPr lang="sl-SI" dirty="0" smtClean="0"/>
              <a:t> in sodelovati v sistemu </a:t>
            </a:r>
            <a:r>
              <a:rPr lang="sl-SI" dirty="0" err="1" smtClean="0"/>
              <a:t>Learning</a:t>
            </a:r>
            <a:r>
              <a:rPr lang="sl-SI" dirty="0" smtClean="0"/>
              <a:t> </a:t>
            </a:r>
            <a:r>
              <a:rPr lang="sl-SI" dirty="0" err="1" smtClean="0"/>
              <a:t>Management</a:t>
            </a:r>
            <a:r>
              <a:rPr lang="sl-SI" dirty="0" smtClean="0"/>
              <a:t> </a:t>
            </a:r>
            <a:r>
              <a:rPr lang="sl-SI" smtClean="0"/>
              <a:t>System </a:t>
            </a:r>
            <a:r>
              <a:rPr lang="sl-SI" dirty="0" smtClean="0"/>
              <a:t>(LMS).</a:t>
            </a:r>
            <a:endParaRPr dirty="0"/>
          </a:p>
        </p:txBody>
      </p:sp>
      <p:pic>
        <p:nvPicPr>
          <p:cNvPr id="171" name="Kép 3" descr="Kép 3"/>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Tree>
    <p:extLst>
      <p:ext uri="{BB962C8B-B14F-4D97-AF65-F5344CB8AC3E}">
        <p14:creationId xmlns:p14="http://schemas.microsoft.com/office/powerpoint/2010/main" xmlns="" val="200194719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FTF_FutureWorkSkillsSummary.gif" descr="IFTF_FutureWorkSkillsSummary.gif"/>
          <p:cNvPicPr>
            <a:picLocks noChangeAspect="1"/>
          </p:cNvPicPr>
          <p:nvPr/>
        </p:nvPicPr>
        <p:blipFill>
          <a:blip r:embed="rId3">
            <a:extLst/>
          </a:blip>
          <a:stretch>
            <a:fillRect/>
          </a:stretch>
        </p:blipFill>
        <p:spPr>
          <a:xfrm>
            <a:off x="1510654" y="328475"/>
            <a:ext cx="9170693" cy="580118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1"/>
          <p:cNvSpPr txBox="1"/>
          <p:nvPr/>
        </p:nvSpPr>
        <p:spPr>
          <a:xfrm>
            <a:off x="514064" y="3408733"/>
            <a:ext cx="6052827" cy="72571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lnSpc>
                <a:spcPct val="85000"/>
              </a:lnSpc>
              <a:defRPr sz="4800" spc="-100">
                <a:solidFill>
                  <a:srgbClr val="404040"/>
                </a:solidFill>
                <a:latin typeface="+mj-lt"/>
                <a:ea typeface="+mj-ea"/>
                <a:cs typeface="+mj-cs"/>
                <a:sym typeface="Calibri"/>
              </a:defRPr>
            </a:lvl1pPr>
          </a:lstStyle>
          <a:p>
            <a:r>
              <a:rPr lang="sl-SI" dirty="0" smtClean="0"/>
              <a:t>Kdo sedi v učilnicah?</a:t>
            </a:r>
            <a:endParaRPr/>
          </a:p>
        </p:txBody>
      </p:sp>
      <p:sp>
        <p:nvSpPr>
          <p:cNvPr id="246" name="Title 1"/>
          <p:cNvSpPr txBox="1"/>
          <p:nvPr/>
        </p:nvSpPr>
        <p:spPr>
          <a:xfrm>
            <a:off x="469628" y="1064344"/>
            <a:ext cx="4588413" cy="13535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lnSpc>
                <a:spcPct val="85000"/>
              </a:lnSpc>
              <a:defRPr sz="4800" spc="-100">
                <a:solidFill>
                  <a:srgbClr val="404040"/>
                </a:solidFill>
                <a:latin typeface="+mj-lt"/>
                <a:ea typeface="+mj-ea"/>
                <a:cs typeface="+mj-cs"/>
                <a:sym typeface="Calibri"/>
              </a:defRPr>
            </a:lvl1pPr>
          </a:lstStyle>
          <a:p>
            <a:r>
              <a:rPr lang="sl-SI" dirty="0" smtClean="0"/>
              <a:t>Zakaj prenoviti učne metode?</a:t>
            </a:r>
            <a:endParaRPr/>
          </a:p>
        </p:txBody>
      </p:sp>
      <p:grpSp>
        <p:nvGrpSpPr>
          <p:cNvPr id="249" name="Group 6"/>
          <p:cNvGrpSpPr/>
          <p:nvPr/>
        </p:nvGrpSpPr>
        <p:grpSpPr>
          <a:xfrm>
            <a:off x="6044074" y="1019907"/>
            <a:ext cx="6147927" cy="4610138"/>
            <a:chOff x="0" y="0"/>
            <a:chExt cx="6147926" cy="4610136"/>
          </a:xfrm>
        </p:grpSpPr>
        <p:pic>
          <p:nvPicPr>
            <p:cNvPr id="247" name="Picture 7" descr="Picture 7"/>
            <p:cNvPicPr>
              <a:picLocks noChangeAspect="1"/>
            </p:cNvPicPr>
            <p:nvPr/>
          </p:nvPicPr>
          <p:blipFill>
            <a:blip r:embed="rId3">
              <a:extLst/>
            </a:blip>
            <a:stretch>
              <a:fillRect/>
            </a:stretch>
          </p:blipFill>
          <p:spPr>
            <a:xfrm>
              <a:off x="0" y="0"/>
              <a:ext cx="6147926" cy="4077102"/>
            </a:xfrm>
            <a:prstGeom prst="rect">
              <a:avLst/>
            </a:prstGeom>
            <a:ln w="12700" cap="flat">
              <a:noFill/>
              <a:miter lim="400000"/>
            </a:ln>
            <a:effectLst/>
          </p:spPr>
        </p:pic>
        <p:sp>
          <p:nvSpPr>
            <p:cNvPr id="248" name="TextBox 8"/>
            <p:cNvSpPr txBox="1"/>
            <p:nvPr/>
          </p:nvSpPr>
          <p:spPr>
            <a:xfrm>
              <a:off x="1249182" y="4240808"/>
              <a:ext cx="3203757" cy="369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defRPr>
                  <a:latin typeface="+mj-lt"/>
                  <a:ea typeface="+mj-ea"/>
                  <a:cs typeface="+mj-cs"/>
                  <a:sym typeface="Calibri"/>
                </a:defRPr>
              </a:lvl1pPr>
            </a:lstStyle>
            <a:p>
              <a:r>
                <a:rPr lang="pl-PL" dirty="0" smtClean="0"/>
                <a:t>Učilnica za generacijo Z leta 2017</a:t>
              </a: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49"/>
                                        </p:tgtEl>
                                        <p:attrNameLst>
                                          <p:attrName>style.visibility</p:attrName>
                                        </p:attrNameLst>
                                      </p:cBhvr>
                                      <p:to>
                                        <p:strVal val="visible"/>
                                      </p:to>
                                    </p:set>
                                    <p:animEffect transition="in" filter="wipe(left)">
                                      <p:cBhvr>
                                        <p:cTn id="7"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enerations and their special characteristics"/>
          <p:cNvSpPr txBox="1">
            <a:spLocks noGrp="1"/>
          </p:cNvSpPr>
          <p:nvPr>
            <p:ph type="title"/>
          </p:nvPr>
        </p:nvSpPr>
        <p:spPr>
          <a:xfrm>
            <a:off x="425211" y="16687"/>
            <a:ext cx="3200401" cy="2286002"/>
          </a:xfrm>
          <a:prstGeom prst="rect">
            <a:avLst/>
          </a:prstGeom>
        </p:spPr>
        <p:txBody>
          <a:bodyPr/>
          <a:lstStyle/>
          <a:p>
            <a:r>
              <a:rPr lang="sl-SI" dirty="0" smtClean="0"/>
              <a:t>Generacije in njihove posebne značilnosti</a:t>
            </a:r>
            <a:endParaRPr/>
          </a:p>
        </p:txBody>
      </p:sp>
      <p:sp>
        <p:nvSpPr>
          <p:cNvPr id="252" name="Body"/>
          <p:cNvSpPr txBox="1">
            <a:spLocks noGrp="1"/>
          </p:cNvSpPr>
          <p:nvPr>
            <p:ph type="body" idx="1"/>
          </p:nvPr>
        </p:nvSpPr>
        <p:spPr>
          <a:prstGeom prst="rect">
            <a:avLst/>
          </a:prstGeom>
        </p:spPr>
        <p:txBody>
          <a:bodyPr/>
          <a:lstStyle/>
          <a:p>
            <a:endParaRPr/>
          </a:p>
        </p:txBody>
      </p:sp>
      <p:sp>
        <p:nvSpPr>
          <p:cNvPr id="253" name="Text Placeholder 3"/>
          <p:cNvSpPr>
            <a:spLocks noGrp="1"/>
          </p:cNvSpPr>
          <p:nvPr>
            <p:ph type="body" idx="13"/>
          </p:nvPr>
        </p:nvSpPr>
        <p:spPr>
          <a:prstGeom prst="rect">
            <a:avLst/>
          </a:prstGeom>
        </p:spPr>
        <p:txBody>
          <a:bodyPr/>
          <a:lstStyle/>
          <a:p>
            <a:pPr marL="91438" indent="-91438"/>
            <a:endParaRPr/>
          </a:p>
        </p:txBody>
      </p:sp>
      <p:pic>
        <p:nvPicPr>
          <p:cNvPr id="254" name="generen.png" descr="generen.png"/>
          <p:cNvPicPr>
            <a:picLocks noChangeAspect="1"/>
          </p:cNvPicPr>
          <p:nvPr/>
        </p:nvPicPr>
        <p:blipFill>
          <a:blip r:embed="rId3">
            <a:extLst/>
          </a:blip>
          <a:stretch>
            <a:fillRect/>
          </a:stretch>
        </p:blipFill>
        <p:spPr>
          <a:xfrm>
            <a:off x="4351118" y="705582"/>
            <a:ext cx="7298330" cy="5234069"/>
          </a:xfrm>
          <a:prstGeom prst="rect">
            <a:avLst/>
          </a:prstGeom>
          <a:ln w="25400">
            <a:solidFill>
              <a:srgbClr val="9C0000"/>
            </a:solidFill>
            <a:miter lim="400000"/>
          </a:ln>
        </p:spPr>
      </p:pic>
      <p:pic>
        <p:nvPicPr>
          <p:cNvPr id="255" name="Children_at_school_(8720604364).jpg" descr="Children_at_school_(8720604364).jpg"/>
          <p:cNvPicPr>
            <a:picLocks noChangeAspect="1"/>
          </p:cNvPicPr>
          <p:nvPr/>
        </p:nvPicPr>
        <p:blipFill>
          <a:blip r:embed="rId4">
            <a:extLst/>
          </a:blip>
          <a:stretch>
            <a:fillRect/>
          </a:stretch>
        </p:blipFill>
        <p:spPr>
          <a:xfrm>
            <a:off x="514409" y="4228333"/>
            <a:ext cx="3085982" cy="2056716"/>
          </a:xfrm>
          <a:prstGeom prst="rect">
            <a:avLst/>
          </a:prstGeom>
          <a:ln w="12700">
            <a:miter lim="400000"/>
          </a:ln>
        </p:spPr>
      </p:pic>
      <p:sp>
        <p:nvSpPr>
          <p:cNvPr id="256" name="Oval"/>
          <p:cNvSpPr/>
          <p:nvPr/>
        </p:nvSpPr>
        <p:spPr>
          <a:xfrm>
            <a:off x="10156434" y="1283166"/>
            <a:ext cx="1452375" cy="1270001"/>
          </a:xfrm>
          <a:prstGeom prst="ellipse">
            <a:avLst/>
          </a:prstGeom>
          <a:solidFill>
            <a:srgbClr val="FFFFFF">
              <a:alpha val="1685"/>
            </a:srgbClr>
          </a:solidFill>
          <a:ln w="50800">
            <a:solidFill>
              <a:srgbClr val="FF2600">
                <a:alpha val="98432"/>
              </a:srgbClr>
            </a:solidFill>
          </a:ln>
          <a:effectLst>
            <a:outerShdw blurRad="38100" dist="25400" dir="2700000" rotWithShape="0">
              <a:srgbClr val="000000">
                <a:alpha val="60000"/>
              </a:srgbClr>
            </a:outerShdw>
          </a:effectLst>
        </p:spPr>
        <p:txBody>
          <a:bodyPr lIns="45718" tIns="45718" rIns="45718" bIns="45718" anchor="ctr"/>
          <a:lstStyle/>
          <a:p>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1"/>
          <p:cNvSpPr txBox="1"/>
          <p:nvPr/>
        </p:nvSpPr>
        <p:spPr>
          <a:xfrm>
            <a:off x="867205" y="620688"/>
            <a:ext cx="10977110" cy="72571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lnSpc>
                <a:spcPct val="85000"/>
              </a:lnSpc>
              <a:defRPr sz="4800" b="1" spc="-100">
                <a:solidFill>
                  <a:srgbClr val="404040"/>
                </a:solidFill>
                <a:latin typeface="+mj-lt"/>
                <a:ea typeface="+mj-ea"/>
                <a:cs typeface="+mj-cs"/>
                <a:sym typeface="Calibri"/>
              </a:defRPr>
            </a:pPr>
            <a:r>
              <a:rPr lang="hu-HU" dirty="0" smtClean="0"/>
              <a:t>Millennials (generacija) so...</a:t>
            </a:r>
            <a:endParaRPr sz="4000" dirty="0"/>
          </a:p>
        </p:txBody>
      </p:sp>
      <p:sp>
        <p:nvSpPr>
          <p:cNvPr id="268" name="Rectangle 1"/>
          <p:cNvSpPr txBox="1"/>
          <p:nvPr/>
        </p:nvSpPr>
        <p:spPr>
          <a:xfrm>
            <a:off x="867205" y="1556792"/>
            <a:ext cx="10668001" cy="452431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57200" indent="-457200" algn="just">
              <a:buSzPct val="100000"/>
              <a:buFont typeface="Arial"/>
              <a:buChar char="•"/>
              <a:defRPr sz="3200">
                <a:latin typeface="+mj-lt"/>
                <a:ea typeface="+mj-ea"/>
                <a:cs typeface="+mj-cs"/>
                <a:sym typeface="Calibri"/>
              </a:defRPr>
            </a:pPr>
            <a:r>
              <a:rPr lang="hu-HU" dirty="0" smtClean="0"/>
              <a:t>vedno povezani;</a:t>
            </a:r>
          </a:p>
          <a:p>
            <a:pPr marL="457200" indent="-457200" algn="just">
              <a:buSzPct val="100000"/>
              <a:buFont typeface="Arial"/>
              <a:buChar char="•"/>
              <a:defRPr sz="3200">
                <a:latin typeface="+mj-lt"/>
                <a:ea typeface="+mj-ea"/>
                <a:cs typeface="+mj-cs"/>
                <a:sym typeface="Calibri"/>
              </a:defRPr>
            </a:pPr>
            <a:r>
              <a:rPr lang="sl-SI" sz="3200" dirty="0" smtClean="0">
                <a:latin typeface="+mj-lt"/>
                <a:ea typeface="+mj-ea"/>
                <a:cs typeface="+mj-cs"/>
                <a:sym typeface="Calibri"/>
              </a:rPr>
              <a:t>ne preveč vznemirjeni o tem, </a:t>
            </a:r>
            <a:r>
              <a:rPr lang="hu-HU" dirty="0" smtClean="0"/>
              <a:t>kako delujejo tehnološki pripomočki;</a:t>
            </a:r>
          </a:p>
          <a:p>
            <a:pPr marL="457200" indent="-457200" algn="just">
              <a:buSzPct val="100000"/>
              <a:buFont typeface="Arial"/>
              <a:buChar char="•"/>
              <a:defRPr sz="3200">
                <a:latin typeface="+mj-lt"/>
                <a:ea typeface="+mj-ea"/>
                <a:cs typeface="+mj-cs"/>
                <a:sym typeface="Calibri"/>
              </a:defRPr>
            </a:pPr>
            <a:r>
              <a:rPr lang="hu-HU" dirty="0" smtClean="0"/>
              <a:t>neradi prebirajo veliko količino besedil;</a:t>
            </a:r>
          </a:p>
          <a:p>
            <a:pPr marL="457200" indent="-457200" algn="just">
              <a:buSzPct val="100000"/>
              <a:buFont typeface="Arial"/>
              <a:buChar char="•"/>
              <a:defRPr sz="3200">
                <a:latin typeface="+mj-lt"/>
                <a:ea typeface="+mj-ea"/>
                <a:cs typeface="+mj-cs"/>
                <a:sym typeface="Calibri"/>
              </a:defRPr>
            </a:pPr>
            <a:r>
              <a:rPr lang="hu-HU" dirty="0" smtClean="0"/>
              <a:t>večopravilnost;</a:t>
            </a:r>
          </a:p>
          <a:p>
            <a:pPr marL="457200" indent="-457200" algn="just">
              <a:buSzPct val="100000"/>
              <a:buFont typeface="Arial"/>
              <a:buChar char="•"/>
              <a:defRPr sz="3200">
                <a:latin typeface="+mj-lt"/>
                <a:ea typeface="+mj-ea"/>
                <a:cs typeface="+mj-cs"/>
                <a:sym typeface="Calibri"/>
              </a:defRPr>
            </a:pPr>
            <a:r>
              <a:rPr lang="hu-HU" dirty="0" smtClean="0"/>
              <a:t>hitri pri porabi informacij;</a:t>
            </a:r>
          </a:p>
          <a:p>
            <a:pPr marL="457200" indent="-457200" algn="just">
              <a:buSzPct val="100000"/>
              <a:buFont typeface="Arial"/>
              <a:buChar char="•"/>
              <a:defRPr sz="3200">
                <a:latin typeface="+mj-lt"/>
                <a:ea typeface="+mj-ea"/>
                <a:cs typeface="+mj-cs"/>
                <a:sym typeface="Calibri"/>
              </a:defRPr>
            </a:pPr>
            <a:r>
              <a:rPr lang="hu-HU" dirty="0" smtClean="0"/>
              <a:t>pričakujejo takojšnje odzive;</a:t>
            </a:r>
          </a:p>
          <a:p>
            <a:pPr marL="457200" indent="-457200" algn="just">
              <a:buSzPct val="100000"/>
              <a:buFont typeface="Arial"/>
              <a:buChar char="•"/>
              <a:defRPr sz="3200">
                <a:latin typeface="+mj-lt"/>
                <a:ea typeface="+mj-ea"/>
                <a:cs typeface="+mj-cs"/>
                <a:sym typeface="Calibri"/>
              </a:defRPr>
            </a:pPr>
            <a:r>
              <a:rPr lang="hu-HU" dirty="0" smtClean="0"/>
              <a:t>pripravljeni so se pridružiti tudi fizičnim, virtualnim in hibridnim skupnostim.</a:t>
            </a:r>
            <a:endParaRPr dirty="0"/>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6040</TotalTime>
  <Words>4355</Words>
  <Application>Microsoft Office PowerPoint</Application>
  <PresentationFormat>Po meri</PresentationFormat>
  <Paragraphs>245</Paragraphs>
  <Slides>56</Slides>
  <Notes>55</Notes>
  <HiddenSlides>0</HiddenSlides>
  <MMClips>0</MMClips>
  <ScaleCrop>false</ScaleCrop>
  <HeadingPairs>
    <vt:vector size="4" baseType="variant">
      <vt:variant>
        <vt:lpstr>Tema</vt:lpstr>
      </vt:variant>
      <vt:variant>
        <vt:i4>1</vt:i4>
      </vt:variant>
      <vt:variant>
        <vt:lpstr>Naslovi diapozitivov</vt:lpstr>
      </vt:variant>
      <vt:variant>
        <vt:i4>56</vt:i4>
      </vt:variant>
    </vt:vector>
  </HeadingPairs>
  <TitlesOfParts>
    <vt:vector size="57" baseType="lpstr">
      <vt:lpstr>Retrospect</vt:lpstr>
      <vt:lpstr>Diapozitiv 1</vt:lpstr>
      <vt:lpstr>Učni cilji – Merila uspešnosti</vt:lpstr>
      <vt:lpstr>Vsebina</vt:lpstr>
      <vt:lpstr>Diapozitiv 4</vt:lpstr>
      <vt:lpstr>Diapozitiv 5</vt:lpstr>
      <vt:lpstr>Diapozitiv 6</vt:lpstr>
      <vt:lpstr>Diapozitiv 7</vt:lpstr>
      <vt:lpstr>Generacije in njihove posebne značilnosti</vt:lpstr>
      <vt:lpstr>Diapozitiv 9</vt:lpstr>
      <vt:lpstr>Diapozitiv 10</vt:lpstr>
      <vt:lpstr>Diapozitiv 11</vt:lpstr>
      <vt:lpstr>Diapozitiv 12</vt:lpstr>
      <vt:lpstr>Vodič za reševanje Vaje 1</vt:lpstr>
      <vt:lpstr>Izobraževalna orodja IKT</vt:lpstr>
      <vt:lpstr>Kategorije izobraževalnih IKT orodij</vt:lpstr>
      <vt:lpstr>Diapozitiv 16</vt:lpstr>
      <vt:lpstr>OER</vt:lpstr>
      <vt:lpstr>Ideja do "odprtosti"</vt:lpstr>
      <vt:lpstr>Definicija (OECD/CERI)</vt:lpstr>
      <vt:lpstr>Če želite izvedeti več o OER</vt:lpstr>
      <vt:lpstr>Odprtje izobraževanja</vt:lpstr>
      <vt:lpstr>Creative Commons (CC) Ustvarjalna “gmajna”</vt:lpstr>
      <vt:lpstr>Diapozitiv 23</vt:lpstr>
      <vt:lpstr>Odkrijte to!</vt:lpstr>
      <vt:lpstr>Diapozitiv 25</vt:lpstr>
      <vt:lpstr>Metapodatki OER-ov</vt:lpstr>
      <vt:lpstr>Teachers Pay Teachers</vt:lpstr>
      <vt:lpstr>Metapodatki - primer</vt:lpstr>
      <vt:lpstr>Diapozitiv 29</vt:lpstr>
      <vt:lpstr>Spletne izobraževalne shrambe</vt:lpstr>
      <vt:lpstr>Primeri</vt:lpstr>
      <vt:lpstr>Diapozitiv 32</vt:lpstr>
      <vt:lpstr>Diapozitiv 33</vt:lpstr>
      <vt:lpstr>Diapozitiv 34</vt:lpstr>
      <vt:lpstr>Socialno označevanje - folksonomija</vt:lpstr>
      <vt:lpstr>Učna orodja in aplikacije - primeri</vt:lpstr>
      <vt:lpstr>Diapozitiv 37</vt:lpstr>
      <vt:lpstr>Diapozitiv 38</vt:lpstr>
      <vt:lpstr>Diapozitiv 39</vt:lpstr>
      <vt:lpstr>Diapozitiv 40</vt:lpstr>
      <vt:lpstr>Pedagoška vrednost IKT</vt:lpstr>
      <vt:lpstr>Diapozitiv 42</vt:lpstr>
      <vt:lpstr>Diapozitiv 43</vt:lpstr>
      <vt:lpstr>Diapozitiv 44</vt:lpstr>
      <vt:lpstr>Diapozitiv 45</vt:lpstr>
      <vt:lpstr>Diapozitiv 46</vt:lpstr>
      <vt:lpstr>Diapozitiv 47</vt:lpstr>
      <vt:lpstr>Diapozitiv 48</vt:lpstr>
      <vt:lpstr>Vprašanja, ki si jih moramo zastaviti:</vt:lpstr>
      <vt:lpstr>Zaključki, povzetek</vt:lpstr>
      <vt:lpstr>Literatura in viri</vt:lpstr>
      <vt:lpstr>Diapozitiv 52</vt:lpstr>
      <vt:lpstr>Diapozitiv 53</vt:lpstr>
      <vt:lpstr>Koristne povezave 1</vt:lpstr>
      <vt:lpstr>Koristne povezave 2</vt:lpstr>
      <vt:lpstr>Učni cilji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Rendszergazda</dc:creator>
  <cp:lastModifiedBy>Uporabnik</cp:lastModifiedBy>
  <cp:revision>142</cp:revision>
  <dcterms:modified xsi:type="dcterms:W3CDTF">2017-10-21T21:14:06Z</dcterms:modified>
</cp:coreProperties>
</file>