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4" r:id="rId5"/>
    <p:sldId id="259" r:id="rId6"/>
    <p:sldId id="281" r:id="rId7"/>
    <p:sldId id="275" r:id="rId8"/>
    <p:sldId id="270" r:id="rId9"/>
    <p:sldId id="277" r:id="rId10"/>
    <p:sldId id="283" r:id="rId11"/>
    <p:sldId id="285" r:id="rId12"/>
    <p:sldId id="278" r:id="rId13"/>
    <p:sldId id="290" r:id="rId14"/>
    <p:sldId id="284" r:id="rId15"/>
    <p:sldId id="286" r:id="rId16"/>
    <p:sldId id="279" r:id="rId17"/>
    <p:sldId id="282" r:id="rId18"/>
    <p:sldId id="292" r:id="rId19"/>
    <p:sldId id="263" r:id="rId20"/>
    <p:sldId id="287" r:id="rId21"/>
    <p:sldId id="267" r:id="rId22"/>
    <p:sldId id="268" r:id="rId23"/>
    <p:sldId id="269"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000000"/>
        </p14:laserClr>
      </p:ext>
      <p:ext uri="{2FDB2607-1784-4EEB-B798-7EB5836EED8A}">
        <p14:showMediaCtrls xmlns="" xmlns:p14="http://schemas.microsoft.com/office/powerpoint/2010/main" val="1"/>
      </p:ext>
    </p:extLst>
  </p:showPr>
  <p:clrMru>
    <a:srgbClr val="FFDE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45"/>
    <p:restoredTop sz="64827"/>
  </p:normalViewPr>
  <p:slideViewPr>
    <p:cSldViewPr snapToGrid="0" snapToObjects="1">
      <p:cViewPr varScale="1">
        <p:scale>
          <a:sx n="77" d="100"/>
          <a:sy n="77" d="100"/>
        </p:scale>
        <p:origin x="-102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dglossary.org/stakehold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noProof="0" dirty="0" smtClean="0"/>
              <a:t>Obstaja več brezplačnih aplikacij za ustvarjanje enostavnih spletnih strani za zbiranje, organiziranje in objavljanje informacij o življenju šole. Take aplikacije so: </a:t>
            </a:r>
            <a:r>
              <a:rPr lang="sl-SI" noProof="0" dirty="0" err="1" smtClean="0"/>
              <a:t>Protopage</a:t>
            </a:r>
            <a:r>
              <a:rPr lang="sl-SI" noProof="0" dirty="0" smtClean="0"/>
              <a:t>, </a:t>
            </a:r>
            <a:r>
              <a:rPr lang="sl-SI" noProof="0" dirty="0" err="1" smtClean="0"/>
              <a:t>Netvibes</a:t>
            </a:r>
            <a:r>
              <a:rPr lang="sl-SI" noProof="0" dirty="0" smtClean="0"/>
              <a:t>, </a:t>
            </a:r>
            <a:r>
              <a:rPr lang="sl-SI" noProof="0" dirty="0" err="1" smtClean="0"/>
              <a:t>Widgami</a:t>
            </a:r>
            <a:r>
              <a:rPr lang="sl-SI" noProof="0" dirty="0" smtClean="0"/>
              <a:t> in Google+.</a:t>
            </a:r>
          </a:p>
          <a:p>
            <a:endParaRPr lang="sl-SI" noProof="0" dirty="0" smtClean="0"/>
          </a:p>
          <a:p>
            <a:r>
              <a:rPr lang="sl-SI" noProof="0" dirty="0" smtClean="0"/>
              <a:t>Kot primer si oglejte spletno stran </a:t>
            </a:r>
            <a:r>
              <a:rPr lang="sl-SI" noProof="0" dirty="0" err="1" smtClean="0"/>
              <a:t>Protopage</a:t>
            </a:r>
            <a:r>
              <a:rPr lang="sl-SI" noProof="0" dirty="0" smtClean="0"/>
              <a:t> Javne šole </a:t>
            </a:r>
            <a:r>
              <a:rPr lang="sl-SI" noProof="0" dirty="0" err="1" smtClean="0"/>
              <a:t>Tev</a:t>
            </a:r>
            <a:r>
              <a:rPr lang="sl-SI" noProof="0" dirty="0" smtClean="0"/>
              <a:t> (</a:t>
            </a:r>
            <a:r>
              <a:rPr lang="sl-SI" noProof="0" dirty="0" err="1" smtClean="0"/>
              <a:t>Hevesy</a:t>
            </a:r>
            <a:r>
              <a:rPr lang="sl-SI" noProof="0" dirty="0" smtClean="0"/>
              <a:t> </a:t>
            </a:r>
            <a:r>
              <a:rPr lang="sl-SI" noProof="0" dirty="0" err="1" smtClean="0"/>
              <a:t>György</a:t>
            </a:r>
            <a:r>
              <a:rPr lang="sl-SI" noProof="0" dirty="0" smtClean="0"/>
              <a:t>) na Madžarskem. Učitelji in študentje šole skupaj urejajo to spletno mesto in kot vidite na sliki, se lahko informacije objavijo na tako imenovanih zavihkih z uporabo različnih zavihkov za šolska leta.</a:t>
            </a:r>
          </a:p>
          <a:p>
            <a:endParaRPr lang="sl-SI" noProof="0" dirty="0" smtClean="0"/>
          </a:p>
          <a:p>
            <a:endParaRPr lang="sl-SI" noProof="0" dirty="0" smtClean="0"/>
          </a:p>
          <a:p>
            <a:r>
              <a:rPr lang="sl-SI" noProof="0" dirty="0" smtClean="0"/>
              <a:t>V programu </a:t>
            </a:r>
            <a:r>
              <a:rPr lang="sl-SI" noProof="0" dirty="0" err="1" smtClean="0"/>
              <a:t>Youtube</a:t>
            </a:r>
            <a:r>
              <a:rPr lang="sl-SI" noProof="0" dirty="0" smtClean="0"/>
              <a:t> lahko najdete video vaje o tem, kako graditi in upravljati takšna spletna mesta.</a:t>
            </a:r>
            <a:endParaRPr lang="sl-SI" baseline="0" noProof="0" dirty="0" smtClean="0"/>
          </a:p>
        </p:txBody>
      </p:sp>
    </p:spTree>
    <p:extLst>
      <p:ext uri="{BB962C8B-B14F-4D97-AF65-F5344CB8AC3E}">
        <p14:creationId xmlns="" xmlns:p14="http://schemas.microsoft.com/office/powerpoint/2010/main" val="204066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noProof="0" dirty="0" smtClean="0"/>
              <a:t>Odlična priložnost za vključitev učencev v razvoj digitalnega glasila. Pomemben cilj projektnega dela je razviti predstavitvene sposobnosti študentov: tako jim omogočimo, da učinkovito predstavijo svoje tekoče delo, rezultate njihovega projektnega dela. Potrebno je timsko delo, ki ga mora nekdo načrtovati: zbirati slike, urediti dokument in ga nazadnje razdeliti po različnih kanalih. Poleg tega, da glasilo poslano zainteresiranim stranem prek e-pošte, ga je treba dati tudi v skupno rabo na družabnih omrežjih (na primer </a:t>
            </a:r>
            <a:r>
              <a:rPr lang="sl-SI" noProof="0" dirty="0" err="1" smtClean="0"/>
              <a:t>Facebooku</a:t>
            </a:r>
            <a:r>
              <a:rPr lang="sl-SI" noProof="0" dirty="0" smtClean="0"/>
              <a:t>, </a:t>
            </a:r>
            <a:r>
              <a:rPr lang="sl-SI" noProof="0" dirty="0" err="1" smtClean="0"/>
              <a:t>Twitterju</a:t>
            </a:r>
            <a:r>
              <a:rPr lang="sl-SI" noProof="0" dirty="0" smtClean="0"/>
              <a:t>) in jih naložiti v aplikacije za skupno rabo dokumentov, kot je </a:t>
            </a:r>
            <a:r>
              <a:rPr lang="sl-SI" noProof="0" dirty="0" err="1" smtClean="0"/>
              <a:t>Slideshare</a:t>
            </a:r>
            <a:r>
              <a:rPr lang="sl-SI" noProof="0" dirty="0" smtClean="0"/>
              <a:t>. Starši bodo veseli in ponosni, ko lahko v glasilu preberejo ime svojega otroka.</a:t>
            </a:r>
            <a:endParaRPr lang="sl-SI" noProof="0" dirty="0"/>
          </a:p>
        </p:txBody>
      </p:sp>
    </p:spTree>
    <p:extLst>
      <p:ext uri="{BB962C8B-B14F-4D97-AF65-F5344CB8AC3E}">
        <p14:creationId xmlns="" xmlns:p14="http://schemas.microsoft.com/office/powerpoint/2010/main" val="175072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spcBef>
                <a:spcPts val="0"/>
              </a:spcBef>
              <a:buClrTx/>
              <a:buSzTx/>
              <a:buNone/>
              <a:defRPr/>
            </a:pPr>
            <a:r>
              <a:rPr lang="sl-SI" sz="1200" b="1" noProof="0" dirty="0" err="1" smtClean="0"/>
              <a:t>SlideShare</a:t>
            </a:r>
            <a:r>
              <a:rPr lang="sl-SI" sz="1200" b="0" noProof="0" dirty="0" smtClean="0"/>
              <a:t> je </a:t>
            </a:r>
            <a:r>
              <a:rPr lang="sl-SI" sz="1200" b="0" noProof="0" dirty="0" err="1" smtClean="0"/>
              <a:t>Web</a:t>
            </a:r>
            <a:r>
              <a:rPr lang="sl-SI" sz="1200" b="0" noProof="0" dirty="0" smtClean="0"/>
              <a:t> 2.0 storitev gostovanja na spletnem mestu. Uporabniki lahko zasebne ali javne datoteke naložijo v naslednjih oblikah datotek: PowerPoint, PDF, </a:t>
            </a:r>
            <a:r>
              <a:rPr lang="sl-SI" sz="1200" b="0" noProof="0" dirty="0" err="1" smtClean="0"/>
              <a:t>Keynote</a:t>
            </a:r>
            <a:r>
              <a:rPr lang="sl-SI" sz="1200" b="0" noProof="0" dirty="0" smtClean="0"/>
              <a:t> ali </a:t>
            </a:r>
            <a:r>
              <a:rPr lang="sl-SI" sz="1200" b="0" noProof="0" dirty="0" err="1" smtClean="0"/>
              <a:t>OpenDocument</a:t>
            </a:r>
            <a:r>
              <a:rPr lang="sl-SI" sz="1200" b="0" noProof="0" dirty="0" smtClean="0"/>
              <a:t>. </a:t>
            </a:r>
            <a:r>
              <a:rPr lang="sl-SI" sz="1200" b="0" noProof="0" dirty="0" err="1" smtClean="0"/>
              <a:t>Slide</a:t>
            </a:r>
            <a:r>
              <a:rPr lang="sl-SI" sz="1200" b="0" noProof="0" dirty="0" smtClean="0"/>
              <a:t> si lahko nato ogledate na samem spletnem mestu, na ročnih napravah ali vdelanih na drugih mestih (na primer </a:t>
            </a:r>
            <a:r>
              <a:rPr lang="sl-SI" sz="1200" b="0" noProof="0" dirty="0" err="1" smtClean="0"/>
              <a:t>Moodle</a:t>
            </a:r>
            <a:r>
              <a:rPr lang="sl-SI" sz="1200" b="0" noProof="0" dirty="0" smtClean="0"/>
              <a:t>).</a:t>
            </a:r>
          </a:p>
          <a:p>
            <a:pPr marL="0" indent="0">
              <a:lnSpc>
                <a:spcPct val="100000"/>
              </a:lnSpc>
              <a:spcBef>
                <a:spcPts val="0"/>
              </a:spcBef>
              <a:buClrTx/>
              <a:buSzTx/>
              <a:buNone/>
              <a:defRPr/>
            </a:pPr>
            <a:endParaRPr lang="sl-SI" sz="1200" noProof="0" dirty="0" smtClean="0"/>
          </a:p>
          <a:p>
            <a:pPr marL="0" indent="0">
              <a:lnSpc>
                <a:spcPct val="100000"/>
              </a:lnSpc>
              <a:spcBef>
                <a:spcPts val="0"/>
              </a:spcBef>
              <a:buClrTx/>
              <a:buSzTx/>
              <a:buNone/>
              <a:defRPr/>
            </a:pPr>
            <a:r>
              <a:rPr lang="sl-SI" sz="1200" noProof="0" dirty="0" smtClean="0"/>
              <a:t>Povezava:</a:t>
            </a:r>
            <a:r>
              <a:rPr lang="sl-SI" sz="1200" baseline="0" noProof="0" dirty="0" smtClean="0"/>
              <a:t> https://www.slideshare.net/ </a:t>
            </a:r>
            <a:endParaRPr lang="sl-SI" sz="1200" noProof="0" dirty="0" smtClean="0"/>
          </a:p>
          <a:p>
            <a:pPr marL="0" indent="0">
              <a:lnSpc>
                <a:spcPct val="100000"/>
              </a:lnSpc>
              <a:spcBef>
                <a:spcPts val="0"/>
              </a:spcBef>
              <a:buClrTx/>
              <a:buSzTx/>
              <a:buNone/>
              <a:defRPr/>
            </a:pPr>
            <a:endParaRPr lang="sl-SI" sz="1200" noProof="0" dirty="0"/>
          </a:p>
        </p:txBody>
      </p:sp>
    </p:spTree>
    <p:extLst>
      <p:ext uri="{BB962C8B-B14F-4D97-AF65-F5344CB8AC3E}">
        <p14:creationId xmlns="" xmlns:p14="http://schemas.microsoft.com/office/powerpoint/2010/main" val="160292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sl-SI" noProof="0" dirty="0" err="1" smtClean="0"/>
              <a:t>Blogi</a:t>
            </a:r>
            <a:r>
              <a:rPr lang="sl-SI" noProof="0" dirty="0" smtClean="0"/>
              <a:t> so preprosti za urejanje in upravljanje spletne platforme za učitelje in učence kot je to v primeru osebnih spletnih strani. Obe možnosti omogočata združevanje vsebin iz drugih virov.</a:t>
            </a:r>
          </a:p>
          <a:p>
            <a:pPr marL="0" marR="0" indent="0" defTabSz="914400" eaLnBrk="1" fontAlgn="auto" latinLnBrk="0" hangingPunct="1">
              <a:lnSpc>
                <a:spcPct val="100000"/>
              </a:lnSpc>
              <a:spcBef>
                <a:spcPts val="0"/>
              </a:spcBef>
              <a:spcAft>
                <a:spcPts val="0"/>
              </a:spcAft>
              <a:buClrTx/>
              <a:buSzTx/>
              <a:buFontTx/>
              <a:buNone/>
              <a:tabLst/>
              <a:defRPr/>
            </a:pPr>
            <a:endParaRPr lang="sl-SI" noProof="0" dirty="0" smtClean="0"/>
          </a:p>
          <a:p>
            <a:pPr marL="0" marR="0" indent="0" defTabSz="914400" eaLnBrk="1" fontAlgn="auto" latinLnBrk="0" hangingPunct="1">
              <a:lnSpc>
                <a:spcPct val="100000"/>
              </a:lnSpc>
              <a:spcBef>
                <a:spcPts val="0"/>
              </a:spcBef>
              <a:spcAft>
                <a:spcPts val="0"/>
              </a:spcAft>
              <a:buClrTx/>
              <a:buSzTx/>
              <a:buFontTx/>
              <a:buNone/>
              <a:tabLst/>
              <a:defRPr/>
            </a:pPr>
            <a:r>
              <a:rPr lang="sl-SI" noProof="0" dirty="0" smtClean="0"/>
              <a:t>Na </a:t>
            </a:r>
            <a:r>
              <a:rPr lang="sl-SI" noProof="0" dirty="0" err="1" smtClean="0"/>
              <a:t>blogih</a:t>
            </a:r>
            <a:r>
              <a:rPr lang="sl-SI" noProof="0" dirty="0" smtClean="0"/>
              <a:t> so vsebine organizirane po datumih, kot na primer v dnevniku, in obstajajo možnosti za uporabo oblakov oznak, da je</a:t>
            </a:r>
            <a:r>
              <a:rPr lang="sl-SI" baseline="0" noProof="0" dirty="0" smtClean="0"/>
              <a:t> </a:t>
            </a:r>
            <a:r>
              <a:rPr lang="sl-SI" noProof="0" dirty="0" smtClean="0"/>
              <a:t>iskanje v prejšnjih vsebinah lažje.</a:t>
            </a:r>
            <a:endParaRPr lang="sl-SI" baseline="0" noProof="0" dirty="0" smtClean="0"/>
          </a:p>
          <a:p>
            <a:pPr marL="0" marR="0" indent="0" defTabSz="914400" eaLnBrk="1" fontAlgn="auto" latinLnBrk="0" hangingPunct="1">
              <a:lnSpc>
                <a:spcPct val="100000"/>
              </a:lnSpc>
              <a:spcBef>
                <a:spcPts val="0"/>
              </a:spcBef>
              <a:spcAft>
                <a:spcPts val="0"/>
              </a:spcAft>
              <a:buClrTx/>
              <a:buSzTx/>
              <a:buFontTx/>
              <a:buNone/>
              <a:tabLst/>
              <a:defRPr/>
            </a:pPr>
            <a:r>
              <a:rPr lang="sl-SI" sz="1200" noProof="0" dirty="0" smtClean="0"/>
              <a:t>. </a:t>
            </a:r>
          </a:p>
          <a:p>
            <a:endParaRPr lang="en-GB" baseline="0" dirty="0" smtClean="0"/>
          </a:p>
        </p:txBody>
      </p:sp>
    </p:spTree>
    <p:extLst>
      <p:ext uri="{BB962C8B-B14F-4D97-AF65-F5344CB8AC3E}">
        <p14:creationId xmlns="" xmlns:p14="http://schemas.microsoft.com/office/powerpoint/2010/main" val="209922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sl-SI" baseline="0" noProof="0" dirty="0" smtClean="0"/>
              <a:t>Kljub temu, da so osebne spletne strani le pasivno orodje za branje za obiskovalce z novicami, ki so organizirane kot mozaiki, lahko lastnik </a:t>
            </a:r>
            <a:r>
              <a:rPr lang="sl-SI" baseline="0" noProof="0" dirty="0" err="1" smtClean="0"/>
              <a:t>blogov</a:t>
            </a:r>
            <a:r>
              <a:rPr lang="sl-SI" baseline="0" noProof="0" dirty="0" smtClean="0"/>
              <a:t> dovoli komentirati in ovrednotiti objavljeno vsebino.</a:t>
            </a:r>
            <a:endParaRPr lang="sl-SI" noProof="0" dirty="0"/>
          </a:p>
        </p:txBody>
      </p:sp>
    </p:spTree>
    <p:extLst>
      <p:ext uri="{BB962C8B-B14F-4D97-AF65-F5344CB8AC3E}">
        <p14:creationId xmlns="" xmlns:p14="http://schemas.microsoft.com/office/powerpoint/2010/main" val="185425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sl-SI" sz="1200" noProof="0" dirty="0" smtClean="0">
                <a:sym typeface="Calibri"/>
              </a:rPr>
              <a:t>Učitelje bi lahko s pomočjo staršev povabili zainteresirane strani, naj sodelujejo na selektivnih sestankih ali tematskih delavnicah, da bi razpravljali o trenutnih problemih ali pa pojasnili prihodnje trende in zahteve. Vse te dodatne dejavnosti so namenjene pridobivanju povratnih informacij in izjav notranjih in zunanjih zainteresiranih strani o trenutnem stanju šole in njihovih pričakovanjih za njen nadaljnji razvoj.</a:t>
            </a:r>
          </a:p>
          <a:p>
            <a:pPr marL="0" marR="0" indent="0" defTabSz="914400" eaLnBrk="1" fontAlgn="auto" latinLnBrk="0" hangingPunct="1">
              <a:lnSpc>
                <a:spcPct val="100000"/>
              </a:lnSpc>
              <a:spcBef>
                <a:spcPts val="0"/>
              </a:spcBef>
              <a:spcAft>
                <a:spcPts val="0"/>
              </a:spcAft>
              <a:buClrTx/>
              <a:buSzTx/>
              <a:buFontTx/>
              <a:buNone/>
              <a:tabLst/>
              <a:defRPr/>
            </a:pPr>
            <a:endParaRPr lang="sl-SI" sz="1200" noProof="0" dirty="0" smtClean="0">
              <a:sym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sl-SI" sz="1200" noProof="0" dirty="0" smtClean="0">
                <a:sym typeface="Calibri"/>
              </a:rPr>
              <a:t>Odvisno od teme, bi to lahko bilo enkratno srečanje ali niz okroglih miz, na katere je mogoče povabiti široko paleto zunanjih zainteresiranih strani.</a:t>
            </a:r>
            <a:endParaRPr lang="sl-SI" noProof="0" dirty="0"/>
          </a:p>
        </p:txBody>
      </p:sp>
    </p:spTree>
    <p:extLst>
      <p:ext uri="{BB962C8B-B14F-4D97-AF65-F5344CB8AC3E}">
        <p14:creationId xmlns="" xmlns:p14="http://schemas.microsoft.com/office/powerpoint/2010/main" val="372407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smtClean="0"/>
          </a:p>
          <a:p>
            <a:r>
              <a:rPr lang="sl-SI" sz="1200" noProof="0" dirty="0" err="1" smtClean="0">
                <a:effectLst/>
                <a:latin typeface="+mj-lt"/>
                <a:ea typeface="+mj-ea"/>
                <a:cs typeface="+mj-cs"/>
                <a:sym typeface="Calibri"/>
              </a:rPr>
              <a:t>Fokusne</a:t>
            </a:r>
            <a:r>
              <a:rPr lang="sl-SI" sz="1200" noProof="0" dirty="0" smtClean="0">
                <a:effectLst/>
                <a:latin typeface="+mj-lt"/>
                <a:ea typeface="+mj-ea"/>
                <a:cs typeface="+mj-cs"/>
                <a:sym typeface="Calibri"/>
              </a:rPr>
              <a:t> skupine so interaktivne postavitve, kjer lahko udeleženci prosto govorijo in izmenjujejo mnenja z drugimi člani skupine. Za njih je značilno premišljeno in </a:t>
            </a:r>
            <a:r>
              <a:rPr lang="sl-SI" sz="1200" noProof="0" dirty="0" err="1" smtClean="0">
                <a:effectLst/>
                <a:latin typeface="+mj-lt"/>
                <a:ea typeface="+mj-ea"/>
                <a:cs typeface="+mj-cs"/>
                <a:sym typeface="Calibri"/>
              </a:rPr>
              <a:t>premisivno</a:t>
            </a:r>
            <a:r>
              <a:rPr lang="sl-SI" sz="1200" noProof="0" dirty="0" smtClean="0">
                <a:effectLst/>
                <a:latin typeface="+mj-lt"/>
                <a:ea typeface="+mj-ea"/>
                <a:cs typeface="+mj-cs"/>
                <a:sym typeface="Calibri"/>
              </a:rPr>
              <a:t> vzdušje. Izogibati bi se morali pretirani formalnosti in togosti, saj bi to lahko oviralo dinamiko interakcije med udeleženci, lahko pa bi preveč neformalnosti in sproščenosti povzročilo tudi težave, saj se razprave morda ne bodo obravnavale resno.</a:t>
            </a:r>
          </a:p>
          <a:p>
            <a:endParaRPr lang="sl-SI" sz="1200" noProof="0" dirty="0" smtClean="0">
              <a:effectLst/>
              <a:latin typeface="+mj-lt"/>
              <a:ea typeface="+mj-ea"/>
              <a:cs typeface="+mj-cs"/>
              <a:sym typeface="Calibri"/>
            </a:endParaRPr>
          </a:p>
          <a:p>
            <a:r>
              <a:rPr lang="sl-SI" sz="1200" noProof="0" dirty="0" smtClean="0">
                <a:effectLst/>
                <a:latin typeface="+mj-lt"/>
                <a:ea typeface="+mj-ea"/>
                <a:cs typeface="+mj-cs"/>
                <a:sym typeface="Calibri"/>
              </a:rPr>
              <a:t>Ne glede na obliko, je pomembno, da šola jasno pojasni, kaj je tema na dnevnem redu, da se zainteresiranim stranem zagotovi jasna usmeritev in da razumejo, kaj se od njih pričakuje.</a:t>
            </a:r>
            <a:endParaRPr lang="sl-SI" sz="1200" noProof="0" dirty="0" smtClean="0">
              <a:effectLst/>
              <a:latin typeface="+mj-lt"/>
              <a:ea typeface="+mj-ea"/>
              <a:cs typeface="+mj-cs"/>
              <a:sym typeface="Calibri"/>
            </a:endParaRPr>
          </a:p>
        </p:txBody>
      </p:sp>
    </p:spTree>
    <p:extLst>
      <p:ext uri="{BB962C8B-B14F-4D97-AF65-F5344CB8AC3E}">
        <p14:creationId xmlns="" xmlns:p14="http://schemas.microsoft.com/office/powerpoint/2010/main" val="177817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normAutofit/>
          </a:bodyPr>
          <a:lstStyle/>
          <a:p>
            <a:endParaRPr lang="sl-SI"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Please use this area to write your memos, links, annexes and everything what should be not read on particular slide, but must speak out lodly on your lesson.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smtClean="0">
              <a:effectLst/>
              <a:latin typeface="+mj-lt"/>
              <a:ea typeface="+mj-ea"/>
              <a:cs typeface="+mj-cs"/>
              <a:sym typeface="Calibri"/>
            </a:endParaRPr>
          </a:p>
        </p:txBody>
      </p:sp>
    </p:spTree>
    <p:extLst>
      <p:ext uri="{BB962C8B-B14F-4D97-AF65-F5344CB8AC3E}">
        <p14:creationId xmlns="" xmlns:p14="http://schemas.microsoft.com/office/powerpoint/2010/main" val="169111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sl-SI" sz="1200" noProof="0" dirty="0" smtClean="0"/>
              <a:t>Strategije za vključevanje interesnih skupin (deležnikov) so prav tako pomembne za uspešno izboljšanje delovanja šole s strani številnih posameznikov in organizacij, ki delajo z javnimi šolami.</a:t>
            </a:r>
          </a:p>
          <a:p>
            <a:pPr marL="0" marR="0" indent="0" defTabSz="914400" eaLnBrk="1" fontAlgn="auto" latinLnBrk="0" hangingPunct="1">
              <a:lnSpc>
                <a:spcPct val="100000"/>
              </a:lnSpc>
              <a:spcBef>
                <a:spcPts val="0"/>
              </a:spcBef>
              <a:spcAft>
                <a:spcPts val="0"/>
              </a:spcAft>
              <a:buClrTx/>
              <a:buSzTx/>
              <a:buFontTx/>
              <a:buNone/>
              <a:tabLst/>
              <a:defRPr/>
            </a:pPr>
            <a:endParaRPr lang="sl-SI" sz="1200" noProof="0" dirty="0" smtClean="0"/>
          </a:p>
          <a:p>
            <a:pPr marL="0" marR="0" indent="0" defTabSz="914400" eaLnBrk="1" fontAlgn="auto" latinLnBrk="0" hangingPunct="1">
              <a:lnSpc>
                <a:spcPct val="100000"/>
              </a:lnSpc>
              <a:spcBef>
                <a:spcPts val="0"/>
              </a:spcBef>
              <a:spcAft>
                <a:spcPts val="0"/>
              </a:spcAft>
              <a:buClrTx/>
              <a:buSzTx/>
              <a:buFontTx/>
              <a:buNone/>
              <a:tabLst/>
              <a:defRPr/>
            </a:pPr>
            <a:r>
              <a:rPr lang="sl-SI" sz="1200" noProof="0" dirty="0" smtClean="0"/>
              <a:t>Ker so lahko nekatere skupnosti relativno neobveščene ali niso povezane z lokalnimi šolami, vse več izobraževalnih reformatorjev in reformnih gibanj zagovarja večjo vključujočo udeležbo na ravni celotne države v procesu izboljševanja šol.(</a:t>
            </a:r>
            <a:r>
              <a:rPr lang="sl-SI" sz="1200" u="sng" noProof="0" dirty="0" smtClean="0">
                <a:hlinkClick r:id="rId3"/>
              </a:rPr>
              <a:t>http://edglossary.org/stakeholder/</a:t>
            </a:r>
            <a:r>
              <a:rPr lang="sl-SI" sz="1200" noProof="0" dirty="0" smtClean="0"/>
              <a:t> )</a:t>
            </a:r>
          </a:p>
          <a:p>
            <a:pPr marL="0" marR="0" indent="0" defTabSz="914400" eaLnBrk="1" fontAlgn="auto" latinLnBrk="0" hangingPunct="1">
              <a:lnSpc>
                <a:spcPct val="100000"/>
              </a:lnSpc>
              <a:spcBef>
                <a:spcPts val="0"/>
              </a:spcBef>
              <a:spcAft>
                <a:spcPts val="0"/>
              </a:spcAft>
              <a:buClrTx/>
              <a:buSzTx/>
              <a:buFontTx/>
              <a:buNone/>
              <a:tabLst/>
              <a:defRPr/>
            </a:pPr>
            <a:endParaRPr lang="sl-SI" sz="1200" noProof="0" dirty="0" smtClean="0"/>
          </a:p>
          <a:p>
            <a:endParaRPr lang="sl-SI" noProof="0" dirty="0"/>
          </a:p>
        </p:txBody>
      </p:sp>
    </p:spTree>
    <p:extLst>
      <p:ext uri="{BB962C8B-B14F-4D97-AF65-F5344CB8AC3E}">
        <p14:creationId xmlns="" xmlns:p14="http://schemas.microsoft.com/office/powerpoint/2010/main" val="111510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rPr lang="sl-SI" sz="1200" noProof="0" dirty="0" smtClean="0">
                <a:effectLst/>
                <a:latin typeface="+mj-lt"/>
                <a:ea typeface="+mj-ea"/>
                <a:cs typeface="+mj-cs"/>
                <a:sym typeface="Calibri"/>
              </a:rPr>
              <a:t>Očitno je, da so učitelji najpomembnejši akterji poučevanja in učenja, vendar morajo imeti tudi višje vodstvo in študente/učence, ki morajo prispevati glas in igrati pomembno vlogo, saj na jih neposredno vplivajo Očitno je, da so učitelji najpomembnejši akterji poučevanja in učenja, vendar morajo imeti tudi višje vodstvo in študenti / učenci glas in pomembno vlogo, saj jih neposredno vplivajo načrtovani cilji.</a:t>
            </a:r>
          </a:p>
          <a:p>
            <a:endParaRPr lang="sl-SI" sz="1200" noProof="0" dirty="0" smtClean="0">
              <a:effectLst/>
              <a:latin typeface="+mj-lt"/>
              <a:ea typeface="+mj-ea"/>
              <a:cs typeface="+mj-cs"/>
              <a:sym typeface="Calibri"/>
            </a:endParaRPr>
          </a:p>
          <a:p>
            <a:r>
              <a:rPr lang="sl-SI" sz="1200" noProof="0" dirty="0" smtClean="0">
                <a:effectLst/>
                <a:latin typeface="+mj-lt"/>
                <a:ea typeface="+mj-ea"/>
                <a:cs typeface="+mj-cs"/>
                <a:sym typeface="Calibri"/>
              </a:rPr>
              <a:t>Identifikacija in vključevanje zunanjih zainteresiranih strani (deležnikov) je bilo bolj in bolj pomembno vprašanje izobraževanja. Zunanja glavna vloga zunanjih zainteresiranih strani (deležnikov) bi lahko imela podporo in svetovalno vlogo pri delu šole, pri nalogah osebja pa je izdelala učinkovite komunikacijske metode za vzpostavitev učinkovitega sodelovanja z njimi..</a:t>
            </a:r>
          </a:p>
          <a:p>
            <a:endParaRPr lang="sl-SI" sz="1200" noProof="0" dirty="0" smtClean="0">
              <a:effectLst/>
              <a:latin typeface="+mj-lt"/>
              <a:ea typeface="+mj-ea"/>
              <a:cs typeface="+mj-cs"/>
              <a:sym typeface="Calibri"/>
            </a:endParaRPr>
          </a:p>
          <a:p>
            <a:r>
              <a:rPr lang="sl-SI" sz="1200" noProof="0" dirty="0" smtClean="0">
                <a:effectLst/>
                <a:latin typeface="+mj-lt"/>
                <a:ea typeface="+mj-ea"/>
                <a:cs typeface="+mj-cs"/>
                <a:sym typeface="Calibri"/>
              </a:rPr>
              <a:t>Identifikacija in vključevanje zunanjih zainteresiranih strani (deležnikov) je bilo bolj in bolj pomembno vprašanje izobraževanja. Zunanja glavna vloga zunanjih zainteresiranih strani </a:t>
            </a:r>
            <a:r>
              <a:rPr lang="sl-SI" sz="1200" b="1" noProof="0" dirty="0" smtClean="0">
                <a:effectLst/>
                <a:latin typeface="+mj-lt"/>
                <a:ea typeface="+mj-ea"/>
                <a:cs typeface="+mj-cs"/>
                <a:sym typeface="Calibri"/>
              </a:rPr>
              <a:t> </a:t>
            </a:r>
            <a:r>
              <a:rPr lang="sl-SI" sz="1200" b="0" noProof="0" dirty="0" smtClean="0">
                <a:effectLst/>
                <a:latin typeface="+mj-lt"/>
                <a:ea typeface="+mj-ea"/>
                <a:cs typeface="+mj-cs"/>
                <a:sym typeface="Calibri"/>
              </a:rPr>
              <a:t>predstavlja</a:t>
            </a:r>
            <a:r>
              <a:rPr lang="sl-SI" sz="1200" b="1" noProof="0" dirty="0" smtClean="0">
                <a:effectLst/>
                <a:latin typeface="+mj-lt"/>
                <a:ea typeface="+mj-ea"/>
                <a:cs typeface="+mj-cs"/>
                <a:sym typeface="Calibri"/>
              </a:rPr>
              <a:t> </a:t>
            </a:r>
            <a:r>
              <a:rPr lang="sl-SI" sz="1200" noProof="0" dirty="0" smtClean="0">
                <a:effectLst/>
                <a:latin typeface="+mj-lt"/>
                <a:ea typeface="+mj-ea"/>
                <a:cs typeface="+mj-cs"/>
                <a:sym typeface="Calibri"/>
              </a:rPr>
              <a:t>možnost za vse večjo podporo in svetovalno vlogo pri delu šole, naloga osebja pa je, da izdela učinkovite komunikacijske metode za vzpostavitev učinkovitega sodelovanja z njimi.</a:t>
            </a:r>
            <a:endParaRPr lang="sl-SI"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smtClean="0">
              <a:latin typeface="+mj-lt"/>
            </a:endParaRPr>
          </a:p>
          <a:p>
            <a:endParaRPr lang="en-US" sz="1200" dirty="0" smtClean="0">
              <a:effectLst/>
              <a:latin typeface="+mj-lt"/>
              <a:ea typeface="+mj-ea"/>
              <a:cs typeface="+mj-cs"/>
              <a:sym typeface="Calibri"/>
            </a:endParaRPr>
          </a:p>
          <a:p>
            <a:endParaRPr lang="en-US" sz="1200" dirty="0" smtClean="0">
              <a:effectLst/>
              <a:latin typeface="+mj-lt"/>
              <a:ea typeface="+mj-ea"/>
              <a:cs typeface="+mj-cs"/>
              <a:sym typeface="Calibri"/>
            </a:endParaRPr>
          </a:p>
          <a:p>
            <a:endParaRPr lang="en-US" sz="1200" dirty="0" smtClean="0"/>
          </a:p>
          <a:p>
            <a:endParaRPr lang="en-GB" dirty="0"/>
          </a:p>
        </p:txBody>
      </p:sp>
    </p:spTree>
    <p:extLst>
      <p:ext uri="{BB962C8B-B14F-4D97-AF65-F5344CB8AC3E}">
        <p14:creationId xmlns="" xmlns:p14="http://schemas.microsoft.com/office/powerpoint/2010/main" val="157994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sz="1200" noProof="0" dirty="0" smtClean="0">
                <a:effectLst/>
                <a:latin typeface="+mj-lt"/>
                <a:ea typeface="+mj-ea"/>
                <a:cs typeface="+mj-cs"/>
                <a:sym typeface="Calibri"/>
              </a:rPr>
              <a:t>Po odločitvi o vključitvi zainteresiranih strani (kdo bi moral biti vključen, kako, v kateri fazi postopka in v kakšni vlogi, kdo bi moral dobiti informacije, na kakšni ravni podrobnosti in v kakšni fazi) je zelo pomembno razviti komunikacijski načrt: opredeliti vsebino in kanale za komunikacijo ter upoštevati potrebe posameznih zainteresiranih strani.</a:t>
            </a:r>
            <a:endParaRPr lang="sl-SI" sz="1200" noProof="0" dirty="0" smtClean="0">
              <a:effectLst/>
              <a:latin typeface="+mj-lt"/>
              <a:ea typeface="+mj-ea"/>
              <a:cs typeface="+mj-cs"/>
              <a:sym typeface="Calibri"/>
            </a:endParaRPr>
          </a:p>
        </p:txBody>
      </p:sp>
    </p:spTree>
    <p:extLst>
      <p:ext uri="{BB962C8B-B14F-4D97-AF65-F5344CB8AC3E}">
        <p14:creationId xmlns="" xmlns:p14="http://schemas.microsoft.com/office/powerpoint/2010/main" val="7046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baseline="0" dirty="0" smtClean="0">
              <a:effectLst/>
              <a:latin typeface="+mj-lt"/>
              <a:ea typeface="+mj-ea"/>
              <a:cs typeface="+mj-cs"/>
              <a:sym typeface="Calibri"/>
            </a:endParaRPr>
          </a:p>
          <a:p>
            <a:r>
              <a:rPr lang="sl-SI" dirty="0" smtClean="0"/>
              <a:t>V</a:t>
            </a:r>
            <a:r>
              <a:rPr lang="sl-SI" noProof="0" dirty="0" err="1" smtClean="0"/>
              <a:t>zpostavitev</a:t>
            </a:r>
            <a:r>
              <a:rPr lang="sl-SI" noProof="0" dirty="0" smtClean="0"/>
              <a:t> tradicionalne “papirne” ankete je </a:t>
            </a:r>
            <a:r>
              <a:rPr lang="sl-SI" noProof="0" dirty="0" err="1" smtClean="0"/>
              <a:t>ponavadi</a:t>
            </a:r>
            <a:r>
              <a:rPr lang="sl-SI" noProof="0" dirty="0" smtClean="0"/>
              <a:t> zelo naporna naloga. To je razlog, da so spletne ankete postale bolj in bolj priljubljene. Obstaja veliko brezplačnih aplikacij na spletu za spletne ankete, kot so Google Form, </a:t>
            </a:r>
            <a:r>
              <a:rPr lang="sl-SI" noProof="0" dirty="0" err="1" smtClean="0"/>
              <a:t>SurveyMonkey</a:t>
            </a:r>
            <a:r>
              <a:rPr lang="sl-SI" noProof="0" dirty="0" smtClean="0"/>
              <a:t>, </a:t>
            </a:r>
            <a:r>
              <a:rPr lang="sl-SI" noProof="0" dirty="0" err="1" smtClean="0"/>
              <a:t>Zoho</a:t>
            </a:r>
            <a:r>
              <a:rPr lang="sl-SI" noProof="0" dirty="0" smtClean="0"/>
              <a:t>.</a:t>
            </a:r>
          </a:p>
          <a:p>
            <a:r>
              <a:rPr lang="sl-SI" noProof="0" dirty="0" smtClean="0"/>
              <a:t>Običajno je zelo enostavno ustvarjati in urejati vprašalnike, rezultati (povzetki in tabele) ankete pa lahko takoj vidijo njeni oblikovalci.</a:t>
            </a:r>
            <a:endParaRPr lang="sl-SI" noProof="0" dirty="0"/>
          </a:p>
        </p:txBody>
      </p:sp>
    </p:spTree>
    <p:extLst>
      <p:ext uri="{BB962C8B-B14F-4D97-AF65-F5344CB8AC3E}">
        <p14:creationId xmlns="" xmlns:p14="http://schemas.microsoft.com/office/powerpoint/2010/main" val="50082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sz="1200" noProof="0" dirty="0" smtClean="0">
                <a:effectLst/>
                <a:latin typeface="+mj-lt"/>
                <a:ea typeface="+mj-ea"/>
                <a:cs typeface="+mj-cs"/>
                <a:sym typeface="Calibri"/>
              </a:rPr>
              <a:t>Šole lahko uporabijo širok spekter medijev za smiselno upravljanje informacij in komunikacije, zato je pomembno, da izberejo pravi medij, odvisno od primera, namena in zaupnosti komunikacije.</a:t>
            </a:r>
            <a:endParaRPr lang="sl-SI" sz="1200" noProof="0" dirty="0">
              <a:effectLst/>
              <a:latin typeface="+mj-lt"/>
              <a:ea typeface="+mj-ea"/>
              <a:cs typeface="+mj-cs"/>
              <a:sym typeface="Calibri"/>
            </a:endParaRPr>
          </a:p>
        </p:txBody>
      </p:sp>
    </p:spTree>
    <p:extLst>
      <p:ext uri="{BB962C8B-B14F-4D97-AF65-F5344CB8AC3E}">
        <p14:creationId xmlns="" xmlns:p14="http://schemas.microsoft.com/office/powerpoint/2010/main" val="1575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l-SI" noProof="0" dirty="0" smtClean="0"/>
              <a:t>Obstaja več razlogov za uporabo spletnega orodja </a:t>
            </a:r>
            <a:r>
              <a:rPr lang="sl-SI" noProof="0" dirty="0" err="1" smtClean="0"/>
              <a:t>Web</a:t>
            </a:r>
            <a:r>
              <a:rPr lang="sl-SI" noProof="0" dirty="0" smtClean="0"/>
              <a:t> 2.0 za publikacije, komunikacijo in sodelovanje, kar je koristno za stike z notranjimi in zunanjimi zainteresiranimi stranmi.</a:t>
            </a:r>
          </a:p>
          <a:p>
            <a:r>
              <a:rPr lang="sl-SI" noProof="0" dirty="0" smtClean="0"/>
              <a:t>Ta orodja običajno naredijo prenos podatkov zainteresiranim stranem bolj prožne in omogočajo učinkovitejše sodelovanje z njimi. Po prvem uvajanju dela s temi orodji </a:t>
            </a:r>
            <a:r>
              <a:rPr lang="sl-SI" noProof="0" dirty="0" err="1" smtClean="0"/>
              <a:t>ponavadi</a:t>
            </a:r>
            <a:r>
              <a:rPr lang="sl-SI" noProof="0" dirty="0" smtClean="0"/>
              <a:t> ni težko, a odločiti se</a:t>
            </a:r>
            <a:r>
              <a:rPr lang="sl-SI" baseline="0" noProof="0" dirty="0" smtClean="0"/>
              <a:t> je treba</a:t>
            </a:r>
            <a:r>
              <a:rPr lang="sl-SI" noProof="0" dirty="0" smtClean="0"/>
              <a:t>, katera orodja so najboljša za naše posebne cilje, kar včasih morda ni preveč enostavno. Učiteljem se predlaga, da svoje učence vključijo v to odločitev.</a:t>
            </a:r>
          </a:p>
          <a:p>
            <a:endParaRPr lang="sl-SI" noProof="0" dirty="0" smtClean="0"/>
          </a:p>
          <a:p>
            <a:r>
              <a:rPr lang="sl-SI" noProof="0" dirty="0" smtClean="0"/>
              <a:t>Na žalost se število orodij, ki niso brezplačna, postopno povečuje in tudi, če najdemo brezplačno aplikacijo za naše cilje, so njene napredne storitve na voljo le v višji različici, kar ni več brezplačno. Vendar so izobraževalne različice običajno ponujene po nižji ceni, ki je dostopna tudi šolam.</a:t>
            </a:r>
            <a:endParaRPr lang="sl-SI" baseline="0" noProof="0" dirty="0" smtClean="0"/>
          </a:p>
          <a:p>
            <a:r>
              <a:rPr lang="en-GB" baseline="0" dirty="0" smtClean="0"/>
              <a:t/>
            </a:r>
            <a:br>
              <a:rPr lang="en-GB" baseline="0" dirty="0" smtClean="0"/>
            </a:br>
            <a:endParaRPr lang="en-GB" dirty="0"/>
          </a:p>
        </p:txBody>
      </p:sp>
    </p:spTree>
    <p:extLst>
      <p:ext uri="{BB962C8B-B14F-4D97-AF65-F5344CB8AC3E}">
        <p14:creationId xmlns="" xmlns:p14="http://schemas.microsoft.com/office/powerpoint/2010/main" val="77037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6"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117" name="Rectangle 7"/>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118" name="Title Text"/>
          <p:cNvSpPr txBox="1">
            <a:spLocks noGrp="1"/>
          </p:cNvSpPr>
          <p:nvPr>
            <p:ph type="title"/>
          </p:nvPr>
        </p:nvSpPr>
        <p:spPr>
          <a:xfrm>
            <a:off x="8724900" y="412302"/>
            <a:ext cx="2628900" cy="5759899"/>
          </a:xfrm>
          <a:prstGeom prst="rect">
            <a:avLst/>
          </a:prstGeom>
        </p:spPr>
        <p:txBody>
          <a:bodyPr/>
          <a:lstStyle>
            <a:lvl1pPr>
              <a:defRPr sz="4800">
                <a:solidFill>
                  <a:srgbClr val="404040"/>
                </a:solidFill>
              </a:defRPr>
            </a:lvl1pPr>
          </a:lstStyle>
          <a:p>
            <a:r>
              <a:t>Title Text</a:t>
            </a:r>
          </a:p>
        </p:txBody>
      </p:sp>
      <p:sp>
        <p:nvSpPr>
          <p:cNvPr id="119" name="Body Level One…"/>
          <p:cNvSpPr txBox="1">
            <a:spLocks noGrp="1"/>
          </p:cNvSpPr>
          <p:nvPr>
            <p:ph type="body" idx="1"/>
          </p:nvPr>
        </p:nvSpPr>
        <p:spPr>
          <a:xfrm>
            <a:off x="838200" y="412302"/>
            <a:ext cx="7734300" cy="5759899"/>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24"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25"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26"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27" name="Body Level One…"/>
          <p:cNvSpPr txBox="1">
            <a:spLocks noGrp="1"/>
          </p:cNvSpPr>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36"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37"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38"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39" name="Body Level One…"/>
          <p:cNvSpPr txBox="1">
            <a:spLocks noGrp="1"/>
          </p:cNvSpPr>
          <p:nvPr>
            <p:ph type="body" sz="half" idx="1"/>
          </p:nvPr>
        </p:nvSpPr>
        <p:spPr>
          <a:xfrm>
            <a:off x="1097280" y="1845734"/>
            <a:ext cx="4937760"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7"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48"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49"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50"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51" name="Body Level One…"/>
          <p:cNvSpPr txBox="1">
            <a:spLocks noGrp="1"/>
          </p:cNvSpPr>
          <p:nvPr>
            <p:ph type="body" sz="quarter" idx="1"/>
          </p:nvPr>
        </p:nvSpPr>
        <p:spPr>
          <a:xfrm>
            <a:off x="1097280" y="1846052"/>
            <a:ext cx="4937760" cy="736284"/>
          </a:xfrm>
          <a:prstGeom prst="rect">
            <a:avLst/>
          </a:prstGeom>
        </p:spPr>
        <p:txBody>
          <a:bodyPr anchor="ctr"/>
          <a:lstStyle>
            <a:lvl1pPr>
              <a:defRPr sz="2000" spc="0"/>
            </a:lvl1pPr>
            <a:lvl2pPr>
              <a:defRPr sz="2000" spc="0"/>
            </a:lvl2pPr>
            <a:lvl3pPr>
              <a:defRPr sz="2000" spc="0"/>
            </a:lvl3pPr>
            <a:lvl4pPr>
              <a:defRPr sz="2000" spc="0"/>
            </a:lvl4pPr>
            <a:lvl5pPr>
              <a:defRPr sz="2000" spc="0"/>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217920" y="1846052"/>
            <a:ext cx="4937762" cy="736284"/>
          </a:xfrm>
          <a:prstGeom prst="rect">
            <a:avLst/>
          </a:prstGeom>
        </p:spPr>
        <p:txBody>
          <a:bodyPr anchor="ctr"/>
          <a:lstStyle/>
          <a:p>
            <a:pPr marL="91438" indent="-91438">
              <a:buClr>
                <a:schemeClr val="accent1"/>
              </a:buClr>
              <a:buSzPct val="100000"/>
              <a:buFont typeface="Calibri"/>
              <a:buChar char=" "/>
              <a:defRPr sz="2000" cap="none" spc="0">
                <a:solidFill>
                  <a:srgbClr val="404040"/>
                </a:solidFill>
              </a:defRPr>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0"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61"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62"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63"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1" name="Rectangle 4"/>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72" name="Rectangle 5"/>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0" name="Rectangle 7"/>
          <p:cNvSpPr/>
          <p:nvPr/>
        </p:nvSpPr>
        <p:spPr>
          <a:xfrm>
            <a:off x="14" y="0"/>
            <a:ext cx="4050795" cy="68580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81" name="Rectangle 8"/>
          <p:cNvSpPr/>
          <p:nvPr/>
        </p:nvSpPr>
        <p:spPr>
          <a:xfrm>
            <a:off x="4040070" y="0"/>
            <a:ext cx="64010" cy="685800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82" name="Title Text"/>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Title Text</a:t>
            </a:r>
          </a:p>
        </p:txBody>
      </p:sp>
      <p:sp>
        <p:nvSpPr>
          <p:cNvPr id="83" name="Body Level One…"/>
          <p:cNvSpPr txBox="1">
            <a:spLocks noGrp="1"/>
          </p:cNvSpPr>
          <p:nvPr>
            <p:ph type="body" idx="1"/>
          </p:nvPr>
        </p:nvSpPr>
        <p:spPr>
          <a:xfrm>
            <a:off x="4800600" y="731519"/>
            <a:ext cx="6492241" cy="5257802"/>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84" name="Text Placeholder 3"/>
          <p:cNvSpPr>
            <a:spLocks noGrp="1"/>
          </p:cNvSpPr>
          <p:nvPr>
            <p:ph type="body" sz="quarter" idx="13"/>
          </p:nvPr>
        </p:nvSpPr>
        <p:spPr>
          <a:xfrm>
            <a:off x="457200" y="2926079"/>
            <a:ext cx="3200400" cy="3379125"/>
          </a:xfrm>
          <a:prstGeom prst="rect">
            <a:avLst/>
          </a:prstGeom>
        </p:spPr>
        <p:txBody>
          <a:bodyPr/>
          <a:lstStyle/>
          <a:p>
            <a:pPr marL="91438" indent="-91438">
              <a:buClr>
                <a:schemeClr val="accent1"/>
              </a:buClr>
              <a:buSzPct val="100000"/>
              <a:buFont typeface="Calibri"/>
              <a:buChar char=" "/>
              <a:defRPr sz="2000" cap="none" spc="0">
                <a:solidFill>
                  <a:srgbClr val="404040"/>
                </a:solidFill>
              </a:defRPr>
            </a:pPr>
            <a:endParaRPr/>
          </a:p>
        </p:txBody>
      </p:sp>
      <p:sp>
        <p:nvSpPr>
          <p:cNvPr id="85" name="Slide Number"/>
          <p:cNvSpPr txBox="1">
            <a:spLocks noGrp="1"/>
          </p:cNvSpPr>
          <p:nvPr>
            <p:ph type="sldNum" sz="quarter" idx="2"/>
          </p:nvPr>
        </p:nvSpPr>
        <p:spPr>
          <a:prstGeom prst="rect">
            <a:avLst/>
          </a:prstGeom>
        </p:spPr>
        <p:txBody>
          <a:bodyPr/>
          <a:lstStyle>
            <a:lvl1pPr>
              <a:defRPr>
                <a:solidFill>
                  <a:srgbClr val="344068"/>
                </a:solidFill>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2" name="Rectangle 7"/>
          <p:cNvSpPr/>
          <p:nvPr/>
        </p:nvSpPr>
        <p:spPr>
          <a:xfrm>
            <a:off x="0" y="4953000"/>
            <a:ext cx="12188825" cy="19050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93" name="Rectangle 8"/>
          <p:cNvSpPr/>
          <p:nvPr/>
        </p:nvSpPr>
        <p:spPr>
          <a:xfrm>
            <a:off x="13" y="4915075"/>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94" name="Title Text"/>
          <p:cNvSpPr txBox="1">
            <a:spLocks noGrp="1"/>
          </p:cNvSpPr>
          <p:nvPr>
            <p:ph type="title"/>
          </p:nvPr>
        </p:nvSpPr>
        <p:spPr>
          <a:xfrm>
            <a:off x="1097280" y="5074920"/>
            <a:ext cx="10113645" cy="822962"/>
          </a:xfrm>
          <a:prstGeom prst="rect">
            <a:avLst/>
          </a:prstGeom>
        </p:spPr>
        <p:txBody>
          <a:bodyPr lIns="0" tIns="0" rIns="0" bIns="0"/>
          <a:lstStyle>
            <a:lvl1pPr>
              <a:defRPr sz="3600">
                <a:solidFill>
                  <a:srgbClr val="FFFFFF"/>
                </a:solidFill>
              </a:defRPr>
            </a:lvl1pPr>
          </a:lstStyle>
          <a:p>
            <a:r>
              <a:t>Title Text</a:t>
            </a:r>
          </a:p>
        </p:txBody>
      </p:sp>
      <p:sp>
        <p:nvSpPr>
          <p:cNvPr id="95" name="Picture Placeholder 2"/>
          <p:cNvSpPr>
            <a:spLocks noGrp="1"/>
          </p:cNvSpPr>
          <p:nvPr>
            <p:ph type="pic" idx="13"/>
          </p:nvPr>
        </p:nvSpPr>
        <p:spPr>
          <a:xfrm>
            <a:off x="13" y="0"/>
            <a:ext cx="12191988" cy="4915076"/>
          </a:xfrm>
          <a:prstGeom prst="rect">
            <a:avLst/>
          </a:prstGeom>
        </p:spPr>
        <p:txBody>
          <a:bodyPr lIns="91439" tIns="45719" rIns="91439" bIns="45719">
            <a:noAutofit/>
          </a:bodyPr>
          <a:lstStyle/>
          <a:p>
            <a:endParaRPr/>
          </a:p>
        </p:txBody>
      </p:sp>
      <p:sp>
        <p:nvSpPr>
          <p:cNvPr id="96" name="Body Level One…"/>
          <p:cNvSpPr txBox="1">
            <a:spLocks noGrp="1"/>
          </p:cNvSpPr>
          <p:nvPr>
            <p:ph type="body" sz="quarter" idx="1"/>
          </p:nvPr>
        </p:nvSpPr>
        <p:spPr>
          <a:xfrm>
            <a:off x="1097280" y="5907023"/>
            <a:ext cx="10113265" cy="594362"/>
          </a:xfrm>
          <a:prstGeom prst="rect">
            <a:avLst/>
          </a:prstGeom>
        </p:spPr>
        <p:txBody>
          <a:bodyPr lIns="0" tIns="0" rIns="0" bIns="0"/>
          <a:lstStyle>
            <a:lvl1pPr>
              <a:spcBef>
                <a:spcPts val="600"/>
              </a:spcBef>
              <a:defRPr sz="1500" cap="none" spc="0">
                <a:solidFill>
                  <a:srgbClr val="FFFFFF"/>
                </a:solidFill>
              </a:defRPr>
            </a:lvl1pPr>
            <a:lvl2pPr>
              <a:spcBef>
                <a:spcPts val="600"/>
              </a:spcBef>
              <a:defRPr sz="1500" cap="none" spc="0">
                <a:solidFill>
                  <a:srgbClr val="FFFFFF"/>
                </a:solidFill>
              </a:defRPr>
            </a:lvl2pPr>
            <a:lvl3pPr>
              <a:spcBef>
                <a:spcPts val="600"/>
              </a:spcBef>
              <a:defRPr sz="1500" cap="none" spc="0">
                <a:solidFill>
                  <a:srgbClr val="FFFFFF"/>
                </a:solidFill>
              </a:defRPr>
            </a:lvl3pPr>
            <a:lvl4pPr>
              <a:spcBef>
                <a:spcPts val="600"/>
              </a:spcBef>
              <a:defRPr sz="1500" cap="none" spc="0">
                <a:solidFill>
                  <a:srgbClr val="FFFFFF"/>
                </a:solidFill>
              </a:defRPr>
            </a:lvl4pPr>
            <a:lvl5pPr>
              <a:spcBef>
                <a:spcPts val="600"/>
              </a:spcBef>
              <a:defRPr sz="1500" cap="none" spc="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04"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105"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106"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107"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08" name="Body Level One…"/>
          <p:cNvSpPr txBox="1">
            <a:spLocks noGrp="1"/>
          </p:cNvSpPr>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3" name="Rectangle 7"/>
          <p:cNvSpPr/>
          <p:nvPr/>
        </p:nvSpPr>
        <p:spPr>
          <a:xfrm>
            <a:off x="0" y="6334316"/>
            <a:ext cx="12192003" cy="66486"/>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4" name="Title Text"/>
          <p:cNvSpPr txBox="1">
            <a:spLocks noGrp="1"/>
          </p:cNvSpPr>
          <p:nvPr>
            <p:ph type="title"/>
          </p:nvPr>
        </p:nvSpPr>
        <p:spPr>
          <a:xfrm>
            <a:off x="1097280" y="758951"/>
            <a:ext cx="10058401" cy="35661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r>
              <a:t>Title Text</a:t>
            </a:r>
          </a:p>
        </p:txBody>
      </p:sp>
      <p:sp>
        <p:nvSpPr>
          <p:cNvPr id="5" name="Body Level One…"/>
          <p:cNvSpPr txBox="1">
            <a:spLocks noGrp="1"/>
          </p:cNvSpPr>
          <p:nvPr>
            <p:ph type="body" idx="1"/>
          </p:nvPr>
        </p:nvSpPr>
        <p:spPr>
          <a:xfrm>
            <a:off x="1100050" y="4455621"/>
            <a:ext cx="10058401" cy="11430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traight Connector 8"/>
          <p:cNvSpPr/>
          <p:nvPr/>
        </p:nvSpPr>
        <p:spPr>
          <a:xfrm>
            <a:off x="1207657" y="4343400"/>
            <a:ext cx="9875523" cy="0"/>
          </a:xfrm>
          <a:prstGeom prst="line">
            <a:avLst/>
          </a:prstGeom>
          <a:ln w="6350">
            <a:solidFill>
              <a:srgbClr val="808080"/>
            </a:solidFill>
          </a:ln>
        </p:spPr>
        <p:txBody>
          <a:bodyPr lIns="45718" tIns="45718" rIns="45718" bIns="45718"/>
          <a:lstStyle/>
          <a:p>
            <a:endParaRPr/>
          </a:p>
        </p:txBody>
      </p:sp>
      <p:sp>
        <p:nvSpPr>
          <p:cNvPr id="7" name="Slide Number"/>
          <p:cNvSpPr txBox="1">
            <a:spLocks noGrp="1"/>
          </p:cNvSpPr>
          <p:nvPr>
            <p:ph type="sldNum" sz="quarter" idx="2"/>
          </p:nvPr>
        </p:nvSpPr>
        <p:spPr>
          <a:xfrm>
            <a:off x="10979609" y="6514079"/>
            <a:ext cx="232875" cy="256539"/>
          </a:xfrm>
          <a:prstGeom prst="rect">
            <a:avLst/>
          </a:prstGeom>
          <a:ln w="12700">
            <a:miter lim="400000"/>
          </a:ln>
        </p:spPr>
        <p:txBody>
          <a:bodyPr wrap="none" lIns="45718" tIns="45718" rIns="45718" bIns="45718" anchor="ctr">
            <a:spAutoFit/>
          </a:bodyPr>
          <a:lstStyle>
            <a:lvl1pPr algn="r">
              <a:defRPr sz="1000">
                <a:solidFill>
                  <a:srgbClr val="FFFFFF"/>
                </a:solidFill>
                <a:latin typeface="+mj-lt"/>
                <a:ea typeface="+mj-ea"/>
                <a:cs typeface="+mj-cs"/>
                <a:sym typeface="Calibri"/>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1pPr>
      <a:lvl2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2pPr>
      <a:lvl3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3pPr>
      <a:lvl4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4pPr>
      <a:lvl5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5pPr>
      <a:lvl6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6pPr>
      <a:lvl7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7pPr>
      <a:lvl8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8pPr>
      <a:lvl9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9pPr>
    </p:titleStyle>
    <p:bodyStyle>
      <a:lvl1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1pPr>
      <a:lvl2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2pPr>
      <a:lvl3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3pPr>
      <a:lvl4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4pPr>
      <a:lvl5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5pPr>
      <a:lvl6pPr marL="12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6pPr>
      <a:lvl7pPr marL="14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7pPr>
      <a:lvl8pPr marL="16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8pPr>
      <a:lvl9pPr marL="18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www.protopage.com/ehevesy2011"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qass.itstudy.hu/en/bookcover" TargetMode="External"/><Relationship Id="rId2" Type="http://schemas.openxmlformats.org/officeDocument/2006/relationships/hyperlink" Target="https://educate.intel.com/download/K12/elements/pba_html/" TargetMode="External"/><Relationship Id="rId1" Type="http://schemas.openxmlformats.org/officeDocument/2006/relationships/slideLayout" Target="../slideLayouts/slideLayout6.xml"/><Relationship Id="rId4" Type="http://schemas.openxmlformats.org/officeDocument/2006/relationships/hyperlink" Target="http://edglossary.org/stakehol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www.livejournal.com/" TargetMode="External"/><Relationship Id="rId13" Type="http://schemas.openxmlformats.org/officeDocument/2006/relationships/hyperlink" Target="http://edublogs.eanesisd.net/tkriese/" TargetMode="External"/><Relationship Id="rId3" Type="http://schemas.openxmlformats.org/officeDocument/2006/relationships/image" Target="../media/image2.jpeg"/><Relationship Id="rId7" Type="http://schemas.openxmlformats.org/officeDocument/2006/relationships/hyperlink" Target="https://www.blogger.com/" TargetMode="External"/><Relationship Id="rId12" Type="http://schemas.openxmlformats.org/officeDocument/2006/relationships/hyperlink" Target="http://kidblog.org/hom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ordpress.com/" TargetMode="External"/><Relationship Id="rId11" Type="http://schemas.openxmlformats.org/officeDocument/2006/relationships/hyperlink" Target="https://www.21publish.com/services/blogportal" TargetMode="External"/><Relationship Id="rId5" Type="http://schemas.openxmlformats.org/officeDocument/2006/relationships/hyperlink" Target="https://startbloggingonline.com/get-started-classroom-blogging/" TargetMode="External"/><Relationship Id="rId10" Type="http://schemas.openxmlformats.org/officeDocument/2006/relationships/hyperlink" Target="http://www.classblogmeister.com/" TargetMode="External"/><Relationship Id="rId4" Type="http://schemas.openxmlformats.org/officeDocument/2006/relationships/hyperlink" Target="http://www.protopage.com/" TargetMode="External"/><Relationship Id="rId9" Type="http://schemas.openxmlformats.org/officeDocument/2006/relationships/hyperlink" Target="http://edublogs.org/" TargetMode="External"/><Relationship Id="rId14" Type="http://schemas.openxmlformats.org/officeDocument/2006/relationships/hyperlink" Target="https://www.slideshare.n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edglossary.org/stakehold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4" descr="Picture 4"/>
          <p:cNvPicPr>
            <a:picLocks noChangeAspect="1"/>
          </p:cNvPicPr>
          <p:nvPr/>
        </p:nvPicPr>
        <p:blipFill>
          <a:blip r:embed="rId3" cstate="print">
            <a:extLst/>
          </a:blip>
          <a:stretch>
            <a:fillRect/>
          </a:stretch>
        </p:blipFill>
        <p:spPr>
          <a:xfrm>
            <a:off x="903942" y="527240"/>
            <a:ext cx="3826001" cy="2315328"/>
          </a:xfrm>
          <a:prstGeom prst="rect">
            <a:avLst/>
          </a:prstGeom>
          <a:ln w="12700">
            <a:miter lim="400000"/>
          </a:ln>
        </p:spPr>
      </p:pic>
      <p:pic>
        <p:nvPicPr>
          <p:cNvPr id="152" name="Kép 1" descr="Kép 1"/>
          <p:cNvPicPr>
            <a:picLocks noChangeAspect="1"/>
          </p:cNvPicPr>
          <p:nvPr/>
        </p:nvPicPr>
        <p:blipFill>
          <a:blip r:embed="rId4">
            <a:extLst/>
          </a:blip>
          <a:srcRect r="85412"/>
          <a:stretch>
            <a:fillRect/>
          </a:stretch>
        </p:blipFill>
        <p:spPr>
          <a:xfrm>
            <a:off x="-1" y="3723937"/>
            <a:ext cx="609602" cy="3134063"/>
          </a:xfrm>
          <a:prstGeom prst="rect">
            <a:avLst/>
          </a:prstGeom>
          <a:ln w="12700">
            <a:miter lim="400000"/>
          </a:ln>
        </p:spPr>
      </p:pic>
      <p:sp>
        <p:nvSpPr>
          <p:cNvPr id="153" name="Téglalap 7"/>
          <p:cNvSpPr/>
          <p:nvPr/>
        </p:nvSpPr>
        <p:spPr>
          <a:xfrm>
            <a:off x="-2" y="6035040"/>
            <a:ext cx="9459887" cy="822962"/>
          </a:xfrm>
          <a:prstGeom prst="rect">
            <a:avLst/>
          </a:prstGeom>
          <a:solidFill>
            <a:srgbClr val="FFFFFF"/>
          </a:solidFill>
          <a:ln w="15875">
            <a:solidFill>
              <a:srgbClr val="FFFFFF"/>
            </a:solidFill>
          </a:ln>
        </p:spPr>
        <p:txBody>
          <a:bodyPr lIns="45718" tIns="45718" rIns="45718" bIns="45718" anchor="ctr"/>
          <a:lstStyle/>
          <a:p>
            <a:pPr algn="ctr">
              <a:defRPr>
                <a:latin typeface="+mj-lt"/>
                <a:ea typeface="+mj-ea"/>
                <a:cs typeface="+mj-cs"/>
                <a:sym typeface="Calibri"/>
              </a:defRPr>
            </a:pPr>
            <a:endParaRPr/>
          </a:p>
        </p:txBody>
      </p:sp>
      <p:pic>
        <p:nvPicPr>
          <p:cNvPr id="154" name="Kép 6" descr="Kép 6"/>
          <p:cNvPicPr>
            <a:picLocks noChangeAspect="1"/>
          </p:cNvPicPr>
          <p:nvPr/>
        </p:nvPicPr>
        <p:blipFill>
          <a:blip r:embed="rId5">
            <a:extLst/>
          </a:blip>
          <a:stretch>
            <a:fillRect/>
          </a:stretch>
        </p:blipFill>
        <p:spPr>
          <a:xfrm>
            <a:off x="-3" y="5874129"/>
            <a:ext cx="9044250" cy="983871"/>
          </a:xfrm>
          <a:prstGeom prst="rect">
            <a:avLst/>
          </a:prstGeom>
          <a:ln w="12700">
            <a:miter lim="400000"/>
          </a:ln>
        </p:spPr>
      </p:pic>
      <p:sp>
        <p:nvSpPr>
          <p:cNvPr id="155" name="Téglalap 8"/>
          <p:cNvSpPr txBox="1"/>
          <p:nvPr/>
        </p:nvSpPr>
        <p:spPr>
          <a:xfrm>
            <a:off x="5087153" y="1084739"/>
            <a:ext cx="6709896" cy="156965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lang="en-US" sz="2400" dirty="0" smtClean="0">
                <a:solidFill>
                  <a:schemeClr val="tx1">
                    <a:lumMod val="50000"/>
                    <a:lumOff val="50000"/>
                  </a:schemeClr>
                </a:solidFill>
              </a:rPr>
              <a:t>BODIMO INOVATIVNI! </a:t>
            </a:r>
            <a:r>
              <a:rPr lang="en-US" sz="2400" dirty="0" err="1" smtClean="0">
                <a:solidFill>
                  <a:schemeClr val="tx1">
                    <a:lumMod val="50000"/>
                    <a:lumOff val="50000"/>
                  </a:schemeClr>
                </a:solidFill>
              </a:rPr>
              <a:t>Razvoj</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ustvarjalnosti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inovativnost</a:t>
            </a:r>
            <a:r>
              <a:rPr lang="en-US" sz="2400" dirty="0" smtClean="0">
                <a:solidFill>
                  <a:schemeClr val="tx1">
                    <a:lumMod val="50000"/>
                    <a:lumOff val="50000"/>
                  </a:schemeClr>
                </a:solidFill>
              </a:rPr>
              <a:t> in </a:t>
            </a:r>
            <a:r>
              <a:rPr lang="en-US" sz="2400" dirty="0" err="1" smtClean="0">
                <a:solidFill>
                  <a:schemeClr val="tx1">
                    <a:lumMod val="50000"/>
                    <a:lumOff val="50000"/>
                  </a:schemeClr>
                </a:solidFill>
              </a:rPr>
              <a:t>podjetnosti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za</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učitelje</a:t>
            </a:r>
            <a:r>
              <a:rPr lang="en-US" sz="2400" dirty="0" smtClean="0">
                <a:solidFill>
                  <a:schemeClr val="tx1">
                    <a:lumMod val="50000"/>
                    <a:lumOff val="50000"/>
                  </a:schemeClr>
                </a:solidFill>
              </a:rPr>
              <a:t> v </a:t>
            </a:r>
            <a:r>
              <a:rPr lang="en-US" sz="2400" dirty="0" err="1" smtClean="0">
                <a:solidFill>
                  <a:schemeClr val="tx1">
                    <a:lumMod val="50000"/>
                    <a:lumOff val="50000"/>
                  </a:schemeClr>
                </a:solidFill>
              </a:rPr>
              <a:t>osnovnih</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šolah</a:t>
            </a:r>
            <a:endParaRPr lang="hu-HU" sz="2400" dirty="0" smtClean="0">
              <a:solidFill>
                <a:schemeClr val="tx1">
                  <a:lumMod val="50000"/>
                  <a:lumOff val="50000"/>
                </a:schemeClr>
              </a:solidFill>
            </a:endParaRPr>
          </a:p>
          <a:p>
            <a:r>
              <a:rPr lang="hu-HU" sz="2400" dirty="0" smtClean="0">
                <a:solidFill>
                  <a:schemeClr val="tx1">
                    <a:lumMod val="50000"/>
                    <a:lumOff val="50000"/>
                  </a:schemeClr>
                </a:solidFill>
              </a:rPr>
              <a:t>Št. projekta: 2016-1-SI01-KA201-021641</a:t>
            </a:r>
            <a:endParaRPr lang="hu-HU" sz="2400" dirty="0">
              <a:solidFill>
                <a:schemeClr val="tx1">
                  <a:lumMod val="50000"/>
                  <a:lumOff val="50000"/>
                </a:schemeClr>
              </a:solidFill>
            </a:endParaRPr>
          </a:p>
        </p:txBody>
      </p:sp>
      <p:sp>
        <p:nvSpPr>
          <p:cNvPr id="156" name="Title 1"/>
          <p:cNvSpPr txBox="1"/>
          <p:nvPr/>
        </p:nvSpPr>
        <p:spPr>
          <a:xfrm>
            <a:off x="1097280" y="2953136"/>
            <a:ext cx="10058401" cy="13719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pPr defTabSz="914400">
              <a:lnSpc>
                <a:spcPct val="68000"/>
              </a:lnSpc>
              <a:defRPr sz="6200" spc="-100">
                <a:solidFill>
                  <a:srgbClr val="262626"/>
                </a:solidFill>
                <a:latin typeface="+mj-lt"/>
                <a:ea typeface="+mj-ea"/>
                <a:cs typeface="+mj-cs"/>
                <a:sym typeface="Calibri"/>
              </a:defRPr>
            </a:pPr>
            <a:r>
              <a:rPr smtClean="0"/>
              <a:t>U3: </a:t>
            </a:r>
            <a:r>
              <a:rPr lang="sl-SI" sz="9600" spc="-100" dirty="0" smtClean="0">
                <a:solidFill>
                  <a:srgbClr val="262626"/>
                </a:solidFill>
                <a:sym typeface="Calibri"/>
              </a:rPr>
              <a:t>Inovativno delo</a:t>
            </a:r>
            <a:endParaRPr dirty="0"/>
          </a:p>
        </p:txBody>
      </p:sp>
      <p:sp>
        <p:nvSpPr>
          <p:cNvPr id="157" name="Text Placeholder 2"/>
          <p:cNvSpPr txBox="1"/>
          <p:nvPr/>
        </p:nvSpPr>
        <p:spPr>
          <a:xfrm>
            <a:off x="1198288" y="4486021"/>
            <a:ext cx="10058401" cy="11430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defTabSz="914400">
              <a:lnSpc>
                <a:spcPct val="90000"/>
              </a:lnSpc>
              <a:spcBef>
                <a:spcPts val="1200"/>
              </a:spcBef>
              <a:defRPr sz="2400" cap="all" spc="200">
                <a:solidFill>
                  <a:srgbClr val="344068"/>
                </a:solidFill>
                <a:latin typeface="+mj-lt"/>
                <a:ea typeface="+mj-ea"/>
                <a:cs typeface="+mj-cs"/>
                <a:sym typeface="Calibri"/>
              </a:defRPr>
            </a:pPr>
            <a:r>
              <a:rPr smtClean="0"/>
              <a:t>E2: </a:t>
            </a:r>
            <a:r>
              <a:rPr lang="sl-SI" sz="3200" cap="all" spc="200" dirty="0" smtClean="0">
                <a:solidFill>
                  <a:srgbClr val="344068"/>
                </a:solidFill>
                <a:sym typeface="Calibri"/>
              </a:rPr>
              <a:t>podporne storitve</a:t>
            </a:r>
            <a:endParaRPr/>
          </a:p>
          <a:p>
            <a:pPr algn="r" defTabSz="914400">
              <a:lnSpc>
                <a:spcPct val="90000"/>
              </a:lnSpc>
              <a:spcBef>
                <a:spcPts val="1200"/>
              </a:spcBef>
              <a:defRPr sz="2000" cap="all" spc="200">
                <a:solidFill>
                  <a:srgbClr val="344068"/>
                </a:solidFill>
                <a:latin typeface="+mj-lt"/>
                <a:ea typeface="+mj-ea"/>
                <a:cs typeface="+mj-cs"/>
                <a:sym typeface="Calibri"/>
              </a:defRPr>
            </a:pPr>
            <a:r>
              <a:rPr lang="hu-HU" sz="2000" cap="all" spc="200" dirty="0" smtClean="0">
                <a:solidFill>
                  <a:srgbClr val="344068"/>
                </a:solidFill>
                <a:sym typeface="Calibri"/>
              </a:rPr>
              <a:t>Vsebino je pripravilA</a:t>
            </a:r>
            <a:r>
              <a:rPr smtClean="0"/>
              <a:t> </a:t>
            </a:r>
            <a:r>
              <a:t>Mária Hartyányi (ITSTUDY)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1" cy="1084997"/>
          </a:xfrm>
        </p:spPr>
        <p:txBody>
          <a:bodyPr>
            <a:normAutofit/>
          </a:bodyPr>
          <a:lstStyle/>
          <a:p>
            <a:r>
              <a:rPr lang="pl-PL" sz="4000" dirty="0" smtClean="0"/>
              <a:t>Publikacije, sodelovanje z orodji Web 2.0</a:t>
            </a:r>
            <a:endParaRPr lang="en-GB" sz="4000" dirty="0"/>
          </a:p>
        </p:txBody>
      </p:sp>
      <p:sp>
        <p:nvSpPr>
          <p:cNvPr id="3" name="Text Placeholder 2"/>
          <p:cNvSpPr>
            <a:spLocks noGrp="1"/>
          </p:cNvSpPr>
          <p:nvPr>
            <p:ph type="body" idx="1"/>
          </p:nvPr>
        </p:nvSpPr>
        <p:spPr>
          <a:xfrm>
            <a:off x="1097280" y="1845734"/>
            <a:ext cx="10058401" cy="3928533"/>
          </a:xfrm>
        </p:spPr>
        <p:txBody>
          <a:bodyPr>
            <a:normAutofit fontScale="92500" lnSpcReduction="10000"/>
          </a:bodyPr>
          <a:lstStyle/>
          <a:p>
            <a:pPr marL="0" indent="0">
              <a:buNone/>
            </a:pPr>
            <a:r>
              <a:rPr lang="en-GB" sz="4000" dirty="0" smtClean="0"/>
              <a:t>- </a:t>
            </a:r>
            <a:r>
              <a:rPr lang="sl-SI" sz="4000" dirty="0" smtClean="0"/>
              <a:t>Spletne strani</a:t>
            </a:r>
          </a:p>
          <a:p>
            <a:pPr marL="0" indent="0">
              <a:lnSpc>
                <a:spcPct val="100000"/>
              </a:lnSpc>
              <a:buNone/>
            </a:pPr>
            <a:r>
              <a:rPr lang="sl-SI" sz="4000" dirty="0" smtClean="0"/>
              <a:t>- </a:t>
            </a:r>
            <a:r>
              <a:rPr lang="sl-SI" sz="4000" dirty="0" err="1" smtClean="0"/>
              <a:t>Blogi</a:t>
            </a:r>
            <a:endParaRPr lang="sl-SI" sz="4000" dirty="0" smtClean="0"/>
          </a:p>
          <a:p>
            <a:pPr marL="0" indent="0">
              <a:lnSpc>
                <a:spcPct val="100000"/>
              </a:lnSpc>
              <a:buNone/>
            </a:pPr>
            <a:r>
              <a:rPr lang="sl-SI" sz="4000" dirty="0" smtClean="0"/>
              <a:t>- Video </a:t>
            </a:r>
            <a:r>
              <a:rPr lang="sl-SI" sz="4000" dirty="0" smtClean="0"/>
              <a:t>projekcije</a:t>
            </a:r>
          </a:p>
          <a:p>
            <a:pPr marL="0" indent="0">
              <a:lnSpc>
                <a:spcPct val="100000"/>
              </a:lnSpc>
              <a:buNone/>
            </a:pPr>
            <a:r>
              <a:rPr lang="sl-SI" sz="4000" dirty="0" smtClean="0"/>
              <a:t> </a:t>
            </a:r>
            <a:r>
              <a:rPr lang="sl-SI" sz="4000" dirty="0" smtClean="0"/>
              <a:t>- Skupna </a:t>
            </a:r>
            <a:r>
              <a:rPr lang="sl-SI" sz="4000" dirty="0" smtClean="0"/>
              <a:t>orodja</a:t>
            </a:r>
          </a:p>
          <a:p>
            <a:pPr marL="0" indent="0">
              <a:lnSpc>
                <a:spcPct val="100000"/>
              </a:lnSpc>
              <a:buNone/>
            </a:pPr>
            <a:r>
              <a:rPr lang="sl-SI" sz="4000" dirty="0" smtClean="0"/>
              <a:t> - Socialna omrežja</a:t>
            </a:r>
          </a:p>
          <a:p>
            <a:pPr marL="0" indent="0">
              <a:lnSpc>
                <a:spcPct val="100000"/>
              </a:lnSpc>
              <a:buNone/>
            </a:pPr>
            <a:r>
              <a:rPr lang="sl-SI" sz="4000" dirty="0" smtClean="0"/>
              <a:t> </a:t>
            </a:r>
            <a:r>
              <a:rPr lang="sl-SI" sz="4000" dirty="0" smtClean="0"/>
              <a:t>- </a:t>
            </a:r>
            <a:r>
              <a:rPr lang="sl-SI" sz="4000" dirty="0" smtClean="0"/>
              <a:t>Fotografije, aplikacije za souporabo videa</a:t>
            </a:r>
            <a:endParaRPr lang="sl-SI" sz="4000" dirty="0"/>
          </a:p>
        </p:txBody>
      </p:sp>
    </p:spTree>
    <p:extLst>
      <p:ext uri="{BB962C8B-B14F-4D97-AF65-F5344CB8AC3E}">
        <p14:creationId xmlns="" xmlns:p14="http://schemas.microsoft.com/office/powerpoint/2010/main" val="16567469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9223" y="233948"/>
            <a:ext cx="10058400" cy="5105339"/>
          </a:xfrm>
          <a:prstGeom prst="rect">
            <a:avLst/>
          </a:prstGeom>
        </p:spPr>
      </p:pic>
      <p:sp>
        <p:nvSpPr>
          <p:cNvPr id="2" name="Rectangle 1"/>
          <p:cNvSpPr/>
          <p:nvPr/>
        </p:nvSpPr>
        <p:spPr>
          <a:xfrm>
            <a:off x="159223" y="6468352"/>
            <a:ext cx="2210862" cy="369332"/>
          </a:xfrm>
          <a:prstGeom prst="rect">
            <a:avLst/>
          </a:prstGeom>
        </p:spPr>
        <p:txBody>
          <a:bodyPr wrap="none">
            <a:spAutoFit/>
          </a:bodyPr>
          <a:lstStyle/>
          <a:p>
            <a:r>
              <a:rPr lang="en-GB" dirty="0">
                <a:solidFill>
                  <a:schemeClr val="bg1"/>
                </a:solidFill>
              </a:rPr>
              <a:t>Personal webpages</a:t>
            </a:r>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143929" y="2040412"/>
            <a:ext cx="8048071" cy="4612606"/>
          </a:xfrm>
          <a:prstGeom prst="rect">
            <a:avLst/>
          </a:prstGeom>
        </p:spPr>
      </p:pic>
      <p:sp>
        <p:nvSpPr>
          <p:cNvPr id="6" name="Rectangle 5"/>
          <p:cNvSpPr/>
          <p:nvPr/>
        </p:nvSpPr>
        <p:spPr>
          <a:xfrm>
            <a:off x="0" y="5719153"/>
            <a:ext cx="5634876" cy="369332"/>
          </a:xfrm>
          <a:prstGeom prst="rect">
            <a:avLst/>
          </a:prstGeom>
        </p:spPr>
        <p:txBody>
          <a:bodyPr wrap="none">
            <a:spAutoFit/>
          </a:bodyPr>
          <a:lstStyle/>
          <a:p>
            <a:r>
              <a:rPr lang="en-GB" dirty="0">
                <a:hlinkClick r:id="rId5"/>
              </a:rPr>
              <a:t>http://</a:t>
            </a:r>
            <a:r>
              <a:rPr lang="en-GB" dirty="0" err="1">
                <a:hlinkClick r:id="rId5"/>
              </a:rPr>
              <a:t>www.protopage.com</a:t>
            </a:r>
            <a:r>
              <a:rPr lang="en-GB" dirty="0">
                <a:hlinkClick r:id="rId5"/>
              </a:rPr>
              <a:t>/ehevesy2011#Proba/</a:t>
            </a:r>
            <a:r>
              <a:rPr lang="en-GB" dirty="0" err="1">
                <a:hlinkClick r:id="rId5"/>
              </a:rPr>
              <a:t>Nyitó</a:t>
            </a:r>
            <a:endParaRPr lang="en-GB" dirty="0"/>
          </a:p>
        </p:txBody>
      </p:sp>
    </p:spTree>
    <p:extLst>
      <p:ext uri="{BB962C8B-B14F-4D97-AF65-F5344CB8AC3E}">
        <p14:creationId xmlns="" xmlns:p14="http://schemas.microsoft.com/office/powerpoint/2010/main" val="10846600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Predstavitev projekta z elektronskim glasilom</a:t>
            </a:r>
            <a:endParaRPr lang="en-GB" dirty="0"/>
          </a:p>
        </p:txBody>
      </p:sp>
      <p:sp>
        <p:nvSpPr>
          <p:cNvPr id="3" name="Text Placeholder 2"/>
          <p:cNvSpPr>
            <a:spLocks noGrp="1"/>
          </p:cNvSpPr>
          <p:nvPr>
            <p:ph type="body" idx="1"/>
          </p:nvPr>
        </p:nvSpPr>
        <p:spPr>
          <a:xfrm>
            <a:off x="824551" y="2237521"/>
            <a:ext cx="4829386" cy="3776133"/>
          </a:xfrm>
        </p:spPr>
        <p:txBody>
          <a:bodyPr/>
          <a:lstStyle/>
          <a:p>
            <a:r>
              <a:rPr lang="sl-SI" sz="3600" dirty="0" smtClean="0"/>
              <a:t>Glasila se lahko uporabijo za obveščanje zainteresiranih strani, starše o najnovejših novicah in dosežkih o projektih, ki se izvajajo samo s študenti.</a:t>
            </a:r>
            <a:endParaRPr lang="sl-SI" sz="3600"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134904">
            <a:off x="5798135" y="2073439"/>
            <a:ext cx="5976938" cy="3567950"/>
          </a:xfrm>
          <a:prstGeom prst="rect">
            <a:avLst/>
          </a:prstGeom>
        </p:spPr>
      </p:pic>
      <p:sp>
        <p:nvSpPr>
          <p:cNvPr id="6" name="Rectangle 5"/>
          <p:cNvSpPr/>
          <p:nvPr/>
        </p:nvSpPr>
        <p:spPr>
          <a:xfrm>
            <a:off x="185737" y="648866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 xmlns:p14="http://schemas.microsoft.com/office/powerpoint/2010/main" val="628247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Izmenjava</a:t>
            </a:r>
            <a:r>
              <a:rPr lang="en-GB" dirty="0" smtClean="0"/>
              <a:t> </a:t>
            </a:r>
            <a:r>
              <a:rPr lang="en-GB" dirty="0" err="1" smtClean="0"/>
              <a:t>dokumentov</a:t>
            </a:r>
            <a:r>
              <a:rPr lang="en-GB" dirty="0" smtClean="0"/>
              <a:t> </a:t>
            </a:r>
            <a:r>
              <a:rPr lang="en-GB" dirty="0" err="1" smtClean="0"/>
              <a:t>na</a:t>
            </a:r>
            <a:r>
              <a:rPr lang="en-GB" dirty="0" smtClean="0"/>
              <a:t> </a:t>
            </a:r>
            <a:r>
              <a:rPr lang="en-GB" dirty="0" err="1" smtClean="0"/>
              <a:t>Slideshare</a:t>
            </a:r>
            <a:endParaRPr lang="en-GB" dirty="0"/>
          </a:p>
        </p:txBody>
      </p:sp>
      <p:sp>
        <p:nvSpPr>
          <p:cNvPr id="3" name="Text Placeholder 2"/>
          <p:cNvSpPr>
            <a:spLocks noGrp="1"/>
          </p:cNvSpPr>
          <p:nvPr>
            <p:ph type="body" idx="1"/>
          </p:nvPr>
        </p:nvSpPr>
        <p:spPr>
          <a:xfrm>
            <a:off x="865830" y="1966504"/>
            <a:ext cx="4292867" cy="4023360"/>
          </a:xfrm>
        </p:spPr>
        <p:txBody>
          <a:bodyPr>
            <a:normAutofit/>
          </a:bodyPr>
          <a:lstStyle/>
          <a:p>
            <a:endParaRPr lang="en-GB" dirty="0"/>
          </a:p>
          <a:p>
            <a:endParaRPr lang="en-GB" dirty="0"/>
          </a:p>
        </p:txBody>
      </p:sp>
      <p:sp>
        <p:nvSpPr>
          <p:cNvPr id="5" name="TextBox 4"/>
          <p:cNvSpPr txBox="1"/>
          <p:nvPr/>
        </p:nvSpPr>
        <p:spPr>
          <a:xfrm>
            <a:off x="6906127" y="5272508"/>
            <a:ext cx="265713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0000"/>
                </a:solidFill>
                <a:effectLst/>
                <a:uFillTx/>
                <a:latin typeface="+mn-lt"/>
                <a:ea typeface="+mn-ea"/>
                <a:cs typeface="+mn-cs"/>
                <a:sym typeface="Helvetica"/>
              </a:rPr>
              <a:t>InnoTeach</a:t>
            </a:r>
            <a:r>
              <a:rPr kumimoji="0" lang="en-GB" sz="1800" b="0" i="0" u="none" strike="noStrike" cap="none" spc="0" normalizeH="0" baseline="0" dirty="0" smtClean="0">
                <a:ln>
                  <a:noFill/>
                </a:ln>
                <a:solidFill>
                  <a:srgbClr val="000000"/>
                </a:solidFill>
                <a:effectLst/>
                <a:uFillTx/>
                <a:latin typeface="+mn-lt"/>
                <a:ea typeface="+mn-ea"/>
                <a:cs typeface="+mn-cs"/>
                <a:sym typeface="Helvetica"/>
              </a:rPr>
              <a:t> on Slideshare</a:t>
            </a:r>
            <a:endParaRPr kumimoji="0" lang="en-GB"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36861" y="1966504"/>
            <a:ext cx="8026400" cy="3797300"/>
          </a:xfrm>
          <a:prstGeom prst="rect">
            <a:avLst/>
          </a:prstGeom>
        </p:spPr>
      </p:pic>
    </p:spTree>
    <p:extLst>
      <p:ext uri="{BB962C8B-B14F-4D97-AF65-F5344CB8AC3E}">
        <p14:creationId xmlns="" xmlns:p14="http://schemas.microsoft.com/office/powerpoint/2010/main" val="18958658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8" y="399270"/>
            <a:ext cx="10371401" cy="975360"/>
          </a:xfrm>
        </p:spPr>
        <p:txBody>
          <a:bodyPr>
            <a:normAutofit/>
          </a:bodyPr>
          <a:lstStyle/>
          <a:p>
            <a:r>
              <a:rPr lang="en-GB" dirty="0" err="1" smtClean="0"/>
              <a:t>Objava</a:t>
            </a:r>
            <a:r>
              <a:rPr lang="en-GB" dirty="0" smtClean="0"/>
              <a:t> in </a:t>
            </a:r>
            <a:r>
              <a:rPr lang="en-GB" dirty="0" err="1" smtClean="0"/>
              <a:t>sodelovanje</a:t>
            </a:r>
            <a:r>
              <a:rPr lang="en-GB" dirty="0" smtClean="0"/>
              <a:t> </a:t>
            </a:r>
            <a:r>
              <a:rPr lang="en-GB" dirty="0" err="1" smtClean="0"/>
              <a:t>na</a:t>
            </a:r>
            <a:r>
              <a:rPr lang="en-GB" dirty="0" smtClean="0"/>
              <a:t> </a:t>
            </a:r>
            <a:r>
              <a:rPr lang="en-GB" dirty="0" err="1" smtClean="0"/>
              <a:t>spletnih</a:t>
            </a:r>
            <a:r>
              <a:rPr lang="en-GB" dirty="0" smtClean="0"/>
              <a:t> </a:t>
            </a:r>
            <a:r>
              <a:rPr lang="sl-SI" dirty="0" err="1" smtClean="0"/>
              <a:t>blogih</a:t>
            </a:r>
            <a:endParaRPr lang="en-GB" dirty="0"/>
          </a:p>
        </p:txBody>
      </p:sp>
      <p:sp>
        <p:nvSpPr>
          <p:cNvPr id="6" name="TextBox 5"/>
          <p:cNvSpPr txBox="1"/>
          <p:nvPr/>
        </p:nvSpPr>
        <p:spPr>
          <a:xfrm>
            <a:off x="1130968" y="2021306"/>
            <a:ext cx="9721516"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sl-SI" sz="3200" dirty="0" err="1" smtClean="0"/>
              <a:t>Blogi</a:t>
            </a:r>
            <a:r>
              <a:rPr lang="sl-SI" sz="3200" dirty="0" smtClean="0"/>
              <a:t> so odlična orodja za objavo tekočega dela in rezultatov projekta. Starši in druge zainteresirane strani, kot so predstavniki podjetij, lahko berejo in tudi komentirajo in ocenjujejo rezultate na spletnih platformah </a:t>
            </a:r>
            <a:r>
              <a:rPr lang="sl-SI" sz="3200" dirty="0" err="1" smtClean="0"/>
              <a:t>blogov</a:t>
            </a:r>
            <a:r>
              <a:rPr lang="sl-SI" sz="3200" dirty="0" smtClean="0"/>
              <a:t>.</a:t>
            </a:r>
            <a:endParaRPr kumimoji="0" lang="sl-SI" sz="32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 xmlns:p14="http://schemas.microsoft.com/office/powerpoint/2010/main" val="847415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381829">
            <a:off x="5742993" y="1313789"/>
            <a:ext cx="5936509" cy="3829433"/>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747609">
            <a:off x="495664" y="675823"/>
            <a:ext cx="6105705" cy="4800209"/>
          </a:xfrm>
          <a:prstGeom prst="rect">
            <a:avLst/>
          </a:prstGeom>
        </p:spPr>
      </p:pic>
      <p:sp>
        <p:nvSpPr>
          <p:cNvPr id="6" name="TextBox 5"/>
          <p:cNvSpPr txBox="1"/>
          <p:nvPr/>
        </p:nvSpPr>
        <p:spPr>
          <a:xfrm>
            <a:off x="3946358" y="5366085"/>
            <a:ext cx="430341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sv-SE" sz="2400" dirty="0" smtClean="0">
                <a:latin typeface="+mj-lt"/>
              </a:rPr>
              <a:t>BLOG vs OSEBNA SPLETNA STRAN</a:t>
            </a:r>
            <a:endParaRPr kumimoji="0" lang="en-GB" sz="2400" b="0" i="0" u="none" strike="noStrike" cap="none" spc="0" normalizeH="0" baseline="0" dirty="0">
              <a:ln>
                <a:noFill/>
              </a:ln>
              <a:solidFill>
                <a:srgbClr val="000000"/>
              </a:solidFill>
              <a:effectLst/>
              <a:uFillTx/>
              <a:latin typeface="+mj-lt"/>
              <a:ea typeface="+mn-ea"/>
              <a:cs typeface="+mn-cs"/>
              <a:sym typeface="Helvetica"/>
            </a:endParaRPr>
          </a:p>
        </p:txBody>
      </p:sp>
    </p:spTree>
    <p:extLst>
      <p:ext uri="{BB962C8B-B14F-4D97-AF65-F5344CB8AC3E}">
        <p14:creationId xmlns="" xmlns:p14="http://schemas.microsoft.com/office/powerpoint/2010/main" val="16263595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000" dirty="0" smtClean="0"/>
              <a:t>Mreže</a:t>
            </a:r>
            <a:endParaRPr lang="en-GB" sz="4000" dirty="0"/>
          </a:p>
        </p:txBody>
      </p:sp>
      <p:sp>
        <p:nvSpPr>
          <p:cNvPr id="3" name="Text Placeholder 2"/>
          <p:cNvSpPr>
            <a:spLocks noGrp="1"/>
          </p:cNvSpPr>
          <p:nvPr>
            <p:ph type="body" idx="1"/>
          </p:nvPr>
        </p:nvSpPr>
        <p:spPr>
          <a:xfrm>
            <a:off x="749508" y="1845733"/>
            <a:ext cx="10406173" cy="4255263"/>
          </a:xfrm>
        </p:spPr>
        <p:txBody>
          <a:bodyPr>
            <a:noAutofit/>
          </a:bodyPr>
          <a:lstStyle/>
          <a:p>
            <a:pPr algn="just"/>
            <a:r>
              <a:rPr lang="sl-SI" sz="3200" dirty="0" smtClean="0"/>
              <a:t>Ustvarjanje stikov je namenjeno ustvarjanju pripravljenosti za sodelovanje s podjetji, da se tako zagotovijo ustrezne priložnosti za učenje na delovnem mestu.</a:t>
            </a:r>
          </a:p>
          <a:p>
            <a:pPr algn="just"/>
            <a:r>
              <a:rPr lang="sl-SI" sz="3200" dirty="0" smtClean="0"/>
              <a:t>To so </a:t>
            </a:r>
            <a:r>
              <a:rPr lang="sl-SI" sz="3200" dirty="0" err="1" smtClean="0"/>
              <a:t>ponavadi</a:t>
            </a:r>
            <a:r>
              <a:rPr lang="sl-SI" sz="3200" dirty="0" smtClean="0"/>
              <a:t> dolgoročna prizadevanja, ki zahtevajo kontinuiteto, mrežno povezovanje in vzpostavitev zanesljivih partnerstev.</a:t>
            </a:r>
          </a:p>
          <a:p>
            <a:pPr algn="just"/>
            <a:r>
              <a:rPr lang="sl-SI" sz="3200" dirty="0" smtClean="0"/>
              <a:t>Obetajoč začetek je lahko predstavitev dela študentov javnosti in staršem, nato pa jih prosijo, naj pomagajo pri organizaciji obiskov podjetij in skupnih projektov s podjetji.</a:t>
            </a:r>
            <a:endParaRPr lang="sl-SI" sz="3200" dirty="0"/>
          </a:p>
        </p:txBody>
      </p:sp>
    </p:spTree>
    <p:extLst>
      <p:ext uri="{BB962C8B-B14F-4D97-AF65-F5344CB8AC3E}">
        <p14:creationId xmlns="" xmlns:p14="http://schemas.microsoft.com/office/powerpoint/2010/main" val="10636798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Povabilo na dogodke - fokusna skupina</a:t>
            </a:r>
            <a:endParaRPr lang="en-GB" dirty="0"/>
          </a:p>
        </p:txBody>
      </p:sp>
      <p:sp>
        <p:nvSpPr>
          <p:cNvPr id="3" name="Text Placeholder 2"/>
          <p:cNvSpPr>
            <a:spLocks noGrp="1"/>
          </p:cNvSpPr>
          <p:nvPr>
            <p:ph type="body" idx="1"/>
          </p:nvPr>
        </p:nvSpPr>
        <p:spPr>
          <a:xfrm>
            <a:off x="1097280" y="1845734"/>
            <a:ext cx="5198589" cy="4023360"/>
          </a:xfrm>
        </p:spPr>
        <p:txBody>
          <a:bodyPr/>
          <a:lstStyle/>
          <a:p>
            <a:r>
              <a:rPr lang="sl-SI" sz="2800" dirty="0" err="1" smtClean="0"/>
              <a:t>Fokusne</a:t>
            </a:r>
            <a:r>
              <a:rPr lang="sl-SI" sz="2800" dirty="0" smtClean="0"/>
              <a:t> skupine so orodja s katerimi šole vse pogosteje - in uspešno - ocenjujejo zunanje zainteresirane strani. </a:t>
            </a:r>
            <a:r>
              <a:rPr lang="sl-SI" sz="2800" dirty="0" err="1" smtClean="0"/>
              <a:t>Fokusna</a:t>
            </a:r>
            <a:r>
              <a:rPr lang="sl-SI" sz="2800" dirty="0" smtClean="0"/>
              <a:t> skupina je orodje, ki združuje ljudi in od katerih se pričakuje, da izrazijo svoja mnenja - o kakovosti izdelka ali storitve, konceptih ali idejah ali o novih trendih in razvoju.</a:t>
            </a:r>
            <a:endParaRPr lang="sl-SI"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95869" y="2126050"/>
            <a:ext cx="5191557" cy="3462727"/>
          </a:xfrm>
          <a:prstGeom prst="rect">
            <a:avLst/>
          </a:prstGeom>
        </p:spPr>
      </p:pic>
    </p:spTree>
    <p:extLst>
      <p:ext uri="{BB962C8B-B14F-4D97-AF65-F5344CB8AC3E}">
        <p14:creationId xmlns="" xmlns:p14="http://schemas.microsoft.com/office/powerpoint/2010/main" val="16077331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Povzetek</a:t>
            </a:r>
            <a:endParaRPr lang="en-GB" dirty="0"/>
          </a:p>
        </p:txBody>
      </p:sp>
      <p:sp>
        <p:nvSpPr>
          <p:cNvPr id="3" name="Text Placeholder 2"/>
          <p:cNvSpPr>
            <a:spLocks noGrp="1"/>
          </p:cNvSpPr>
          <p:nvPr>
            <p:ph type="body" idx="1"/>
          </p:nvPr>
        </p:nvSpPr>
        <p:spPr/>
        <p:txBody>
          <a:bodyPr>
            <a:normAutofit/>
          </a:bodyPr>
          <a:lstStyle/>
          <a:p>
            <a:r>
              <a:rPr lang="sl-SI" sz="3600" dirty="0" smtClean="0"/>
              <a:t>Sodelovanje z lokalnimi zainteresiranimi stranmi je temeljni del življenja inovativne šole, orodja IKT, ki podpirajo te dejavnosti, so pedagoško orodje inovativnih učiteljev.</a:t>
            </a:r>
          </a:p>
          <a:p>
            <a:r>
              <a:rPr lang="sl-SI" sz="3600" dirty="0" smtClean="0"/>
              <a:t>Raznolikost priložnosti, ki jih nudi internet, je zelo bogata, zato je za to potrebna podpora na ravni sistema, ki priznava dodatno delo učiteljev.</a:t>
            </a:r>
            <a:endParaRPr lang="sl-SI" sz="3600" dirty="0" smtClean="0"/>
          </a:p>
          <a:p>
            <a:endParaRPr lang="en-GB" sz="3600" dirty="0"/>
          </a:p>
        </p:txBody>
      </p:sp>
    </p:spTree>
    <p:extLst>
      <p:ext uri="{BB962C8B-B14F-4D97-AF65-F5344CB8AC3E}">
        <p14:creationId xmlns="" xmlns:p14="http://schemas.microsoft.com/office/powerpoint/2010/main" val="7118487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zövegdoboz 7"/>
          <p:cNvSpPr txBox="1"/>
          <p:nvPr/>
        </p:nvSpPr>
        <p:spPr>
          <a:xfrm>
            <a:off x="1320800" y="1540150"/>
            <a:ext cx="9550400" cy="48320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57200" indent="-457200">
              <a:buSzPct val="100000"/>
              <a:buAutoNum type="arabicPeriod"/>
              <a:defRPr sz="2400">
                <a:latin typeface="+mj-lt"/>
                <a:ea typeface="+mj-ea"/>
                <a:cs typeface="+mj-cs"/>
                <a:sym typeface="Calibri"/>
              </a:defRPr>
            </a:pPr>
            <a:r>
              <a:rPr lang="hu-HU" sz="2800" dirty="0" smtClean="0"/>
              <a:t>Projektni pristopi - </a:t>
            </a:r>
            <a:r>
              <a:rPr lang="hu-HU" sz="2800" dirty="0" smtClean="0"/>
              <a:t>spletni </a:t>
            </a:r>
            <a:r>
              <a:rPr lang="hu-HU" sz="2800" dirty="0" smtClean="0"/>
              <a:t>tečaj za učitelje, ki ga je razvila družba Intel Corporation, </a:t>
            </a:r>
            <a:r>
              <a:rPr lang="en-US" sz="2800" dirty="0">
                <a:hlinkClick r:id="rId2"/>
              </a:rPr>
              <a:t>https://educate.intel.com/download/K12/elements/pba_html/#</a:t>
            </a:r>
            <a:r>
              <a:rPr lang="en-US" sz="2800" dirty="0" smtClean="0">
                <a:hlinkClick r:id="rId2"/>
              </a:rPr>
              <a:t>pbl_m00_l00_a00_s01</a:t>
            </a:r>
            <a:r>
              <a:rPr lang="en-US" sz="2800" dirty="0" smtClean="0"/>
              <a:t> </a:t>
            </a:r>
            <a:r>
              <a:rPr lang="hu-HU" sz="2800" dirty="0" err="1" smtClean="0"/>
              <a:t>Supporting</a:t>
            </a:r>
            <a:r>
              <a:rPr lang="hu-HU" sz="2800" dirty="0" smtClean="0"/>
              <a:t> </a:t>
            </a:r>
            <a:r>
              <a:rPr lang="hu-HU" sz="2800" dirty="0" err="1" smtClean="0"/>
              <a:t>internal</a:t>
            </a:r>
            <a:r>
              <a:rPr lang="hu-HU" sz="2800" dirty="0" smtClean="0"/>
              <a:t> </a:t>
            </a:r>
            <a:r>
              <a:rPr lang="hu-HU" sz="2800" dirty="0" err="1"/>
              <a:t>q</a:t>
            </a:r>
            <a:r>
              <a:rPr lang="hu-HU" sz="2800" dirty="0" err="1" smtClean="0"/>
              <a:t>uiality</a:t>
            </a:r>
            <a:r>
              <a:rPr lang="hu-HU" sz="2800" dirty="0" smtClean="0"/>
              <a:t> management and </a:t>
            </a:r>
            <a:r>
              <a:rPr lang="hu-HU" sz="2800" dirty="0" err="1" smtClean="0"/>
              <a:t>quality</a:t>
            </a:r>
            <a:r>
              <a:rPr lang="hu-HU" sz="2800" dirty="0" smtClean="0"/>
              <a:t> </a:t>
            </a:r>
            <a:r>
              <a:rPr lang="hu-HU" sz="2800" dirty="0" err="1" smtClean="0"/>
              <a:t>culture</a:t>
            </a:r>
            <a:r>
              <a:rPr lang="hu-HU" sz="2800" dirty="0" smtClean="0"/>
              <a:t>, </a:t>
            </a:r>
            <a:r>
              <a:rPr lang="en-US" sz="2800" dirty="0" err="1"/>
              <a:t>Cedefop</a:t>
            </a:r>
            <a:r>
              <a:rPr lang="en-US" sz="2800" dirty="0"/>
              <a:t> Reference series </a:t>
            </a:r>
            <a:r>
              <a:rPr lang="en-US" sz="2800" dirty="0" smtClean="0"/>
              <a:t>99, Luxembourg</a:t>
            </a:r>
            <a:r>
              <a:rPr lang="en-US" sz="2800" dirty="0"/>
              <a:t>: Publications Office of the European Union, 2015, </a:t>
            </a:r>
            <a:r>
              <a:rPr lang="en-US" sz="2800" dirty="0">
                <a:hlinkClick r:id="rId3"/>
              </a:rPr>
              <a:t>http://</a:t>
            </a:r>
            <a:r>
              <a:rPr lang="en-US" sz="2800" dirty="0" smtClean="0">
                <a:hlinkClick r:id="rId3"/>
              </a:rPr>
              <a:t>openqass.itstudy.hu/en/bookcover</a:t>
            </a:r>
            <a:r>
              <a:rPr lang="en-US" sz="2800" dirty="0" smtClean="0"/>
              <a:t>  (</a:t>
            </a:r>
            <a:r>
              <a:rPr lang="en-US" sz="2800" dirty="0" smtClean="0">
                <a:sym typeface="Calibri"/>
              </a:rPr>
              <a:t>Accessed</a:t>
            </a:r>
            <a:r>
              <a:rPr lang="en-US" sz="2800" dirty="0">
                <a:sym typeface="Calibri"/>
              </a:rPr>
              <a:t>: 10.06.2017</a:t>
            </a:r>
            <a:r>
              <a:rPr lang="en-US" sz="2800" dirty="0" smtClean="0">
                <a:sym typeface="Calibri"/>
              </a:rPr>
              <a:t>.)</a:t>
            </a:r>
            <a:r>
              <a:rPr lang="en-US" sz="2800" dirty="0">
                <a:sym typeface="Calibri"/>
              </a:rPr>
              <a:t> </a:t>
            </a:r>
            <a:endParaRPr lang="en-US" sz="2800" dirty="0" smtClean="0">
              <a:sym typeface="Calibri"/>
            </a:endParaRPr>
          </a:p>
          <a:p>
            <a:pPr marL="457200" indent="-457200">
              <a:buSzPct val="100000"/>
              <a:buFontTx/>
              <a:buAutoNum type="arabicPeriod"/>
              <a:defRPr sz="2400">
                <a:latin typeface="+mj-lt"/>
                <a:ea typeface="+mj-ea"/>
                <a:cs typeface="+mj-cs"/>
                <a:sym typeface="Calibri"/>
              </a:defRPr>
            </a:pPr>
            <a:r>
              <a:rPr lang="en-US" sz="2800" dirty="0" err="1" smtClean="0">
                <a:sym typeface="Calibri"/>
              </a:rPr>
              <a:t>Izobraževalni</a:t>
            </a:r>
            <a:r>
              <a:rPr lang="en-US" sz="2800" dirty="0" smtClean="0">
                <a:sym typeface="Calibri"/>
              </a:rPr>
              <a:t> </a:t>
            </a:r>
            <a:r>
              <a:rPr lang="en-US" sz="2800" dirty="0" err="1" smtClean="0">
                <a:sym typeface="Calibri"/>
              </a:rPr>
              <a:t>glosar</a:t>
            </a:r>
            <a:r>
              <a:rPr lang="en-US" sz="2800" dirty="0" smtClean="0">
                <a:sym typeface="Calibri"/>
              </a:rPr>
              <a:t> : </a:t>
            </a:r>
            <a:r>
              <a:rPr lang="en-GB" sz="2800" u="sng" dirty="0">
                <a:sym typeface="Calibri"/>
                <a:hlinkClick r:id="rId4"/>
              </a:rPr>
              <a:t>http://edglossary.org/stakeholder/</a:t>
            </a:r>
            <a:endParaRPr lang="en-GB" sz="2800" dirty="0">
              <a:sym typeface="Calibri"/>
            </a:endParaRPr>
          </a:p>
          <a:p>
            <a:pPr marL="457200" indent="-457200">
              <a:buSzPct val="100000"/>
              <a:buFontTx/>
              <a:buAutoNum type="arabicPeriod"/>
              <a:defRPr sz="2400">
                <a:latin typeface="+mj-lt"/>
                <a:ea typeface="+mj-ea"/>
                <a:cs typeface="+mj-cs"/>
                <a:sym typeface="Calibri"/>
              </a:defRPr>
            </a:pPr>
            <a:endParaRPr lang="en-US" sz="2800" dirty="0"/>
          </a:p>
          <a:p>
            <a:pPr>
              <a:buSzPct val="100000"/>
              <a:defRPr sz="2400">
                <a:latin typeface="+mj-lt"/>
                <a:ea typeface="+mj-ea"/>
                <a:cs typeface="+mj-cs"/>
                <a:sym typeface="Calibri"/>
              </a:defRPr>
            </a:pPr>
            <a:r>
              <a:rPr lang="hu-HU" sz="2800" dirty="0" smtClean="0"/>
              <a:t>Dostop do povezav: 10.06.2017.</a:t>
            </a:r>
            <a:endParaRPr dirty="0"/>
          </a:p>
        </p:txBody>
      </p:sp>
      <p:sp>
        <p:nvSpPr>
          <p:cNvPr id="185" name="Bibliography"/>
          <p:cNvSpPr txBox="1">
            <a:spLocks noGrp="1"/>
          </p:cNvSpPr>
          <p:nvPr>
            <p:ph type="title" idx="4294967295"/>
          </p:nvPr>
        </p:nvSpPr>
        <p:spPr>
          <a:xfrm>
            <a:off x="1147812" y="530996"/>
            <a:ext cx="10058401" cy="659548"/>
          </a:xfrm>
          <a:prstGeom prst="rect">
            <a:avLst/>
          </a:prstGeom>
        </p:spPr>
        <p:txBody>
          <a:bodyPr/>
          <a:lstStyle>
            <a:lvl1pPr>
              <a:defRPr sz="3600" spc="-100">
                <a:solidFill>
                  <a:srgbClr val="404040"/>
                </a:solidFill>
              </a:defRPr>
            </a:lvl1pPr>
          </a:lstStyle>
          <a:p>
            <a:r>
              <a:rPr lang="hu-HU" dirty="0" smtClean="0"/>
              <a:t>Literatura in viri</a:t>
            </a:r>
            <a:endParaRPr/>
          </a:p>
        </p:txBody>
      </p:sp>
      <p:sp>
        <p:nvSpPr>
          <p:cNvPr id="186" name="Téglalap 6"/>
          <p:cNvSpPr txBox="1"/>
          <p:nvPr/>
        </p:nvSpPr>
        <p:spPr>
          <a:xfrm>
            <a:off x="183896" y="6393934"/>
            <a:ext cx="7690102"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mj-lt"/>
                <a:ea typeface="+mj-ea"/>
                <a:cs typeface="+mj-cs"/>
                <a:sym typeface="Calibri"/>
              </a:defRPr>
            </a:pPr>
            <a:r>
              <a:t>U3E2</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xfrm>
            <a:off x="727358" y="531544"/>
            <a:ext cx="10485119" cy="845848"/>
          </a:xfrm>
          <a:prstGeom prst="rect">
            <a:avLst/>
          </a:prstGeom>
        </p:spPr>
        <p:txBody>
          <a:bodyPr/>
          <a:lstStyle>
            <a:lvl1pPr>
              <a:defRPr spc="-100"/>
            </a:lvl1pPr>
          </a:lstStyle>
          <a:p>
            <a:r>
              <a:rPr lang="sl-SI" dirty="0" smtClean="0"/>
              <a:t>Učni cilji – Merila uspešnosti</a:t>
            </a:r>
            <a:endParaRPr/>
          </a:p>
        </p:txBody>
      </p:sp>
      <p:sp>
        <p:nvSpPr>
          <p:cNvPr id="162" name="Szövegdoboz 2"/>
          <p:cNvSpPr txBox="1"/>
          <p:nvPr/>
        </p:nvSpPr>
        <p:spPr>
          <a:xfrm>
            <a:off x="956759" y="1946525"/>
            <a:ext cx="10026319" cy="403186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400">
                <a:latin typeface="+mj-lt"/>
                <a:ea typeface="+mj-ea"/>
                <a:cs typeface="+mj-cs"/>
                <a:sym typeface="Calibri"/>
              </a:defRPr>
            </a:pPr>
            <a:r>
              <a:rPr lang="sl-SI" sz="3200" dirty="0" smtClean="0"/>
              <a:t>PC1 Mentor </a:t>
            </a:r>
            <a:r>
              <a:rPr lang="sl-SI" sz="3200" dirty="0" smtClean="0"/>
              <a:t>zna usposobiti učitelje</a:t>
            </a:r>
            <a:r>
              <a:rPr lang="sl-SI" sz="3200" dirty="0" smtClean="0"/>
              <a:t>, da predstavijo delo šole zainteresiranim stranem prek različnih kanalov (omrežja, portali, dogodki).</a:t>
            </a:r>
          </a:p>
          <a:p>
            <a:pPr>
              <a:defRPr sz="2400">
                <a:latin typeface="+mj-lt"/>
                <a:ea typeface="+mj-ea"/>
                <a:cs typeface="+mj-cs"/>
                <a:sym typeface="Calibri"/>
              </a:defRPr>
            </a:pPr>
            <a:endParaRPr lang="sl-SI" sz="3200" dirty="0" smtClean="0"/>
          </a:p>
          <a:p>
            <a:pPr>
              <a:defRPr sz="2400">
                <a:latin typeface="+mj-lt"/>
                <a:ea typeface="+mj-ea"/>
                <a:cs typeface="+mj-cs"/>
                <a:sym typeface="Calibri"/>
              </a:defRPr>
            </a:pPr>
            <a:r>
              <a:rPr lang="sl-SI" sz="3200" dirty="0" smtClean="0"/>
              <a:t>PC2 Mentor </a:t>
            </a:r>
            <a:r>
              <a:rPr lang="sl-SI" sz="3200" dirty="0" smtClean="0"/>
              <a:t>zna usposobiti učitelje, </a:t>
            </a:r>
            <a:r>
              <a:rPr lang="sl-SI" sz="3200" dirty="0" smtClean="0"/>
              <a:t>da vključijo lokalne zainteresirane </a:t>
            </a:r>
            <a:r>
              <a:rPr lang="sl-SI" sz="3200" dirty="0" smtClean="0"/>
              <a:t>strani (deležnike) v </a:t>
            </a:r>
            <a:r>
              <a:rPr lang="sl-SI" sz="3200" dirty="0" smtClean="0"/>
              <a:t>inovativen, projektno usmerjen učni proces </a:t>
            </a:r>
            <a:r>
              <a:rPr lang="sl-SI" sz="3200" dirty="0" smtClean="0"/>
              <a:t>in da znajo uporabljati učinkovita </a:t>
            </a:r>
            <a:r>
              <a:rPr lang="sl-SI" sz="3200" dirty="0" smtClean="0"/>
              <a:t>orodja za komuniciranje in orodja za sodelovanje z njimi.</a:t>
            </a:r>
            <a:endParaRPr sz="3200" dirty="0"/>
          </a:p>
        </p:txBody>
      </p:sp>
      <p:pic>
        <p:nvPicPr>
          <p:cNvPr id="163" name="Kép 3" descr="Kép 3"/>
          <p:cNvPicPr>
            <a:picLocks noChangeAspect="1"/>
          </p:cNvPicPr>
          <p:nvPr/>
        </p:nvPicPr>
        <p:blipFill>
          <a:blip r:embed="rId2">
            <a:extLst/>
          </a:blip>
          <a:srcRect r="85412"/>
          <a:stretch>
            <a:fillRect/>
          </a:stretch>
        </p:blipFill>
        <p:spPr>
          <a:xfrm>
            <a:off x="11582399" y="3723937"/>
            <a:ext cx="609603" cy="3134063"/>
          </a:xfrm>
          <a:prstGeom prst="rect">
            <a:avLst/>
          </a:prstGeom>
          <a:ln w="12700">
            <a:miter lim="400000"/>
          </a:ln>
        </p:spPr>
      </p:pic>
      <p:sp>
        <p:nvSpPr>
          <p:cNvPr id="164" name="Téglalap 6"/>
          <p:cNvSpPr txBox="1"/>
          <p:nvPr/>
        </p:nvSpPr>
        <p:spPr>
          <a:xfrm>
            <a:off x="183896" y="6393934"/>
            <a:ext cx="7690102"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mj-lt"/>
                <a:ea typeface="+mj-ea"/>
                <a:cs typeface="+mj-cs"/>
                <a:sym typeface="Calibri"/>
              </a:defRPr>
            </a:pPr>
            <a:r>
              <a:rPr dirty="0"/>
              <a:t>U3E2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title"/>
          </p:nvPr>
        </p:nvSpPr>
        <p:spPr>
          <a:xfrm>
            <a:off x="1229626" y="568069"/>
            <a:ext cx="10058401" cy="847023"/>
          </a:xfrm>
          <a:prstGeom prst="rect">
            <a:avLst/>
          </a:prstGeom>
        </p:spPr>
        <p:txBody>
          <a:bodyPr/>
          <a:lstStyle>
            <a:lvl1pPr>
              <a:defRPr spc="-100"/>
            </a:lvl1pPr>
          </a:lstStyle>
          <a:p>
            <a:r>
              <a:rPr lang="hu-HU" dirty="0" smtClean="0"/>
              <a:t>Koristne povezave</a:t>
            </a:r>
            <a:endParaRPr dirty="0"/>
          </a:p>
        </p:txBody>
      </p:sp>
      <p:pic>
        <p:nvPicPr>
          <p:cNvPr id="192" name="Kép 6" descr="Kép 6"/>
          <p:cNvPicPr>
            <a:picLocks noChangeAspect="1"/>
          </p:cNvPicPr>
          <p:nvPr/>
        </p:nvPicPr>
        <p:blipFill>
          <a:blip r:embed="rId3">
            <a:extLst/>
          </a:blip>
          <a:srcRect r="85412"/>
          <a:stretch>
            <a:fillRect/>
          </a:stretch>
        </p:blipFill>
        <p:spPr>
          <a:xfrm>
            <a:off x="11582399" y="3723937"/>
            <a:ext cx="609603" cy="3134063"/>
          </a:xfrm>
          <a:prstGeom prst="rect">
            <a:avLst/>
          </a:prstGeom>
          <a:ln w="12700">
            <a:miter lim="400000"/>
          </a:ln>
        </p:spPr>
      </p:pic>
      <p:sp>
        <p:nvSpPr>
          <p:cNvPr id="193" name="Rectangle 1"/>
          <p:cNvSpPr txBox="1"/>
          <p:nvPr/>
        </p:nvSpPr>
        <p:spPr>
          <a:xfrm>
            <a:off x="1275470" y="1908149"/>
            <a:ext cx="8698525"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mj-lt"/>
                <a:ea typeface="+mj-ea"/>
                <a:cs typeface="+mj-cs"/>
                <a:sym typeface="Calibri"/>
              </a:defRPr>
            </a:pPr>
            <a:endParaRPr dirty="0"/>
          </a:p>
          <a:p>
            <a:pPr>
              <a:defRPr sz="2400" u="sng">
                <a:solidFill>
                  <a:srgbClr val="0563C1"/>
                </a:solidFill>
                <a:latin typeface="+mj-lt"/>
                <a:ea typeface="+mj-ea"/>
                <a:cs typeface="+mj-cs"/>
                <a:sym typeface="Calibri"/>
              </a:defRPr>
            </a:pPr>
            <a:endParaRPr u="none" dirty="0">
              <a:solidFill>
                <a:srgbClr val="000000"/>
              </a:solidFill>
            </a:endParaRPr>
          </a:p>
        </p:txBody>
      </p:sp>
      <p:sp>
        <p:nvSpPr>
          <p:cNvPr id="2" name="TextBox 1"/>
          <p:cNvSpPr txBox="1"/>
          <p:nvPr/>
        </p:nvSpPr>
        <p:spPr>
          <a:xfrm>
            <a:off x="1097280" y="1769057"/>
            <a:ext cx="10323094" cy="501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dirty="0" err="1" smtClean="0">
                <a:cs typeface="+mj-cs"/>
              </a:rPr>
              <a:t>Protopage</a:t>
            </a:r>
            <a:r>
              <a:rPr lang="en-US" sz="3200" dirty="0" smtClean="0">
                <a:cs typeface="+mj-cs"/>
              </a:rPr>
              <a:t>: </a:t>
            </a:r>
            <a:r>
              <a:rPr lang="en-US" sz="3200" dirty="0" smtClean="0">
                <a:cs typeface="+mj-cs"/>
                <a:hlinkClick r:id="rId4"/>
              </a:rPr>
              <a:t>http://</a:t>
            </a:r>
            <a:r>
              <a:rPr lang="en-US" sz="3200" dirty="0" err="1" smtClean="0">
                <a:cs typeface="+mj-cs"/>
                <a:hlinkClick r:id="rId4"/>
              </a:rPr>
              <a:t>www.protopage.com</a:t>
            </a:r>
            <a:r>
              <a:rPr lang="en-US" sz="3200" dirty="0" smtClean="0">
                <a:cs typeface="+mj-cs"/>
                <a:hlinkClick r:id="rId4"/>
              </a:rPr>
              <a:t> </a:t>
            </a:r>
            <a:endParaRPr lang="en-US" sz="3200" dirty="0" smtClean="0">
              <a:cs typeface="+mj-cs"/>
            </a:endParaRPr>
          </a:p>
          <a:p>
            <a:r>
              <a:rPr lang="en-US" sz="3200" dirty="0" smtClean="0">
                <a:cs typeface="+mj-cs"/>
              </a:rPr>
              <a:t>Tutorial for blogging: </a:t>
            </a:r>
            <a:r>
              <a:rPr lang="en-US" sz="3200" dirty="0" smtClean="0">
                <a:cs typeface="+mj-cs"/>
                <a:hlinkClick r:id="rId5"/>
              </a:rPr>
              <a:t>https</a:t>
            </a:r>
            <a:r>
              <a:rPr lang="en-US" sz="3200" dirty="0">
                <a:cs typeface="+mj-cs"/>
                <a:hlinkClick r:id="rId5"/>
              </a:rPr>
              <a:t>://startbloggingonline.com/get-started-classroom-blogging</a:t>
            </a:r>
            <a:r>
              <a:rPr lang="en-US" sz="3200" dirty="0" smtClean="0">
                <a:cs typeface="+mj-cs"/>
                <a:hlinkClick r:id="rId5"/>
              </a:rPr>
              <a:t>/</a:t>
            </a:r>
            <a:r>
              <a:rPr lang="en-US" sz="3200" dirty="0" smtClean="0">
                <a:cs typeface="+mj-cs"/>
              </a:rPr>
              <a:t> </a:t>
            </a:r>
            <a:endParaRPr lang="en-US" sz="3200" dirty="0" smtClean="0">
              <a:cs typeface="+mj-cs"/>
              <a:hlinkClick r:id="rId6"/>
            </a:endParaRPr>
          </a:p>
          <a:p>
            <a:r>
              <a:rPr lang="en-US" sz="3200" dirty="0" err="1" smtClean="0">
                <a:cs typeface="+mj-cs"/>
              </a:rPr>
              <a:t>Blogmotors</a:t>
            </a:r>
            <a:r>
              <a:rPr lang="en-US" sz="3200" dirty="0">
                <a:cs typeface="+mj-cs"/>
              </a:rPr>
              <a:t>:</a:t>
            </a:r>
            <a:r>
              <a:rPr lang="en-US" sz="3200" dirty="0" smtClean="0">
                <a:cs typeface="+mj-cs"/>
              </a:rPr>
              <a:t> </a:t>
            </a:r>
            <a:r>
              <a:rPr lang="en-US" sz="3200" dirty="0" smtClean="0">
                <a:cs typeface="+mj-cs"/>
                <a:hlinkClick r:id="rId6"/>
              </a:rPr>
              <a:t>WordPress</a:t>
            </a:r>
            <a:r>
              <a:rPr lang="en-US" sz="3200" dirty="0" smtClean="0">
                <a:cs typeface="+mj-cs"/>
              </a:rPr>
              <a:t>, </a:t>
            </a:r>
            <a:r>
              <a:rPr lang="en-US" sz="3200" dirty="0" smtClean="0">
                <a:cs typeface="+mj-cs"/>
                <a:hlinkClick r:id="rId7"/>
              </a:rPr>
              <a:t>Blogger</a:t>
            </a:r>
            <a:r>
              <a:rPr lang="en-US" sz="3200" dirty="0" smtClean="0">
                <a:cs typeface="+mj-cs"/>
              </a:rPr>
              <a:t>, </a:t>
            </a:r>
            <a:r>
              <a:rPr lang="en-US" sz="3200" dirty="0" smtClean="0">
                <a:cs typeface="+mj-cs"/>
                <a:hlinkClick r:id="rId8"/>
              </a:rPr>
              <a:t>LiveJournal</a:t>
            </a:r>
            <a:r>
              <a:rPr lang="en-US" sz="3200" dirty="0" smtClean="0">
                <a:cs typeface="+mj-cs"/>
              </a:rPr>
              <a:t>, </a:t>
            </a:r>
            <a:r>
              <a:rPr lang="en-US" sz="3200" dirty="0" smtClean="0">
                <a:hlinkClick r:id="rId9"/>
              </a:rPr>
              <a:t>Edublogs</a:t>
            </a:r>
            <a:r>
              <a:rPr lang="en-US" sz="3200" dirty="0" smtClean="0"/>
              <a:t>, </a:t>
            </a:r>
            <a:r>
              <a:rPr lang="en-US" sz="3200" dirty="0" smtClean="0">
                <a:hlinkClick r:id="rId10"/>
              </a:rPr>
              <a:t>Class </a:t>
            </a:r>
            <a:r>
              <a:rPr lang="en-US" sz="3200" dirty="0">
                <a:hlinkClick r:id="rId10"/>
              </a:rPr>
              <a:t>Blog </a:t>
            </a:r>
            <a:r>
              <a:rPr lang="en-US" sz="3200" dirty="0" smtClean="0">
                <a:hlinkClick r:id="rId10"/>
              </a:rPr>
              <a:t>Meister</a:t>
            </a:r>
            <a:r>
              <a:rPr lang="en-US" sz="3200" dirty="0" smtClean="0"/>
              <a:t>, </a:t>
            </a:r>
            <a:r>
              <a:rPr lang="en-US" sz="3200" dirty="0" smtClean="0">
                <a:hlinkClick r:id="rId11"/>
              </a:rPr>
              <a:t>21Publish</a:t>
            </a:r>
            <a:r>
              <a:rPr lang="en-US" sz="3200" dirty="0" smtClean="0"/>
              <a:t>, </a:t>
            </a:r>
            <a:r>
              <a:rPr lang="en-US" sz="3200" dirty="0" smtClean="0">
                <a:hlinkClick r:id="rId12"/>
              </a:rPr>
              <a:t>Kidblog</a:t>
            </a:r>
            <a:endParaRPr lang="en-US" sz="3200" dirty="0" smtClean="0">
              <a:cs typeface="+mj-cs"/>
            </a:endParaRPr>
          </a:p>
          <a:p>
            <a:r>
              <a:rPr lang="en-US" sz="3200" dirty="0" err="1">
                <a:cs typeface="+mj-cs"/>
              </a:rPr>
              <a:t>Classblogs</a:t>
            </a:r>
            <a:r>
              <a:rPr lang="en-US" sz="3200" dirty="0">
                <a:cs typeface="+mj-cs"/>
              </a:rPr>
              <a:t>: </a:t>
            </a:r>
            <a:r>
              <a:rPr lang="en-US" sz="3200" dirty="0">
                <a:cs typeface="+mj-cs"/>
                <a:hlinkClick r:id="rId13"/>
              </a:rPr>
              <a:t>http://edublogs.eanesisd.net/tkriese</a:t>
            </a:r>
            <a:r>
              <a:rPr lang="en-US" sz="3200" dirty="0" smtClean="0">
                <a:cs typeface="+mj-cs"/>
                <a:hlinkClick r:id="rId13"/>
              </a:rPr>
              <a:t>/</a:t>
            </a:r>
            <a:r>
              <a:rPr lang="en-US" sz="3200" dirty="0" smtClean="0">
                <a:cs typeface="+mj-cs"/>
              </a:rPr>
              <a:t> </a:t>
            </a:r>
          </a:p>
          <a:p>
            <a:r>
              <a:rPr lang="en-US" sz="3200" dirty="0" err="1" smtClean="0">
                <a:cs typeface="+mj-cs"/>
              </a:rPr>
              <a:t>Slideshare</a:t>
            </a:r>
            <a:r>
              <a:rPr lang="en-US" sz="3200" dirty="0">
                <a:cs typeface="+mj-cs"/>
              </a:rPr>
              <a:t>: </a:t>
            </a:r>
            <a:r>
              <a:rPr lang="en-US" sz="3200" dirty="0">
                <a:cs typeface="+mj-cs"/>
                <a:hlinkClick r:id="rId14"/>
              </a:rPr>
              <a:t>https://www.slideshare.net</a:t>
            </a:r>
            <a:r>
              <a:rPr lang="en-US" sz="3200" dirty="0" smtClean="0">
                <a:cs typeface="+mj-cs"/>
                <a:hlinkClick r:id="rId14"/>
              </a:rPr>
              <a:t>/</a:t>
            </a:r>
            <a:r>
              <a:rPr lang="en-US" sz="3200" dirty="0" smtClean="0">
                <a:cs typeface="+mj-cs"/>
              </a:rPr>
              <a:t> </a:t>
            </a:r>
          </a:p>
          <a:p>
            <a:endParaRPr lang="en-US" sz="3200" dirty="0">
              <a:cs typeface="+mj-cs"/>
            </a:endParaRPr>
          </a:p>
          <a:p>
            <a:pPr>
              <a:buSzPct val="100000"/>
              <a:defRPr sz="2400">
                <a:latin typeface="+mj-lt"/>
                <a:ea typeface="+mj-ea"/>
                <a:cs typeface="+mj-cs"/>
                <a:sym typeface="Calibri"/>
              </a:defRPr>
            </a:pPr>
            <a:r>
              <a:rPr lang="en-US" sz="3200" dirty="0" err="1" smtClean="0">
                <a:sym typeface="Calibri"/>
              </a:rPr>
              <a:t>Dostop</a:t>
            </a:r>
            <a:r>
              <a:rPr lang="en-US" sz="3200" dirty="0" smtClean="0">
                <a:sym typeface="Calibri"/>
              </a:rPr>
              <a:t> </a:t>
            </a:r>
            <a:r>
              <a:rPr lang="en-US" sz="3200" dirty="0" smtClean="0">
                <a:sym typeface="Calibri"/>
              </a:rPr>
              <a:t>do </a:t>
            </a:r>
            <a:r>
              <a:rPr lang="en-US" sz="3200" dirty="0" err="1" smtClean="0">
                <a:sym typeface="Calibri"/>
              </a:rPr>
              <a:t>povezav</a:t>
            </a:r>
            <a:r>
              <a:rPr lang="en-US" sz="3200" dirty="0" smtClean="0">
                <a:sym typeface="Calibri"/>
              </a:rPr>
              <a:t>: 10.06.2017.</a:t>
            </a:r>
            <a:endParaRPr lang="en-US" sz="2800" dirty="0" smtClean="0">
              <a:sym typeface="Calibri"/>
            </a:endParaRPr>
          </a:p>
          <a:p>
            <a:endParaRPr kumimoji="0" lang="en-US" sz="3200" b="0" i="0" u="none" strike="noStrike" cap="none" spc="0" normalizeH="0" baseline="0" dirty="0" smtClean="0">
              <a:ln>
                <a:noFill/>
              </a:ln>
              <a:solidFill>
                <a:srgbClr val="000000"/>
              </a:solidFill>
              <a:effectLst/>
              <a:uFillTx/>
              <a:latin typeface="+mn-lt"/>
              <a:ea typeface="+mn-ea"/>
              <a:cs typeface="+mj-cs"/>
              <a:sym typeface="Helvetica"/>
            </a:endParaRPr>
          </a:p>
        </p:txBody>
      </p:sp>
    </p:spTree>
    <p:extLst>
      <p:ext uri="{BB962C8B-B14F-4D97-AF65-F5344CB8AC3E}">
        <p14:creationId xmlns="" xmlns:p14="http://schemas.microsoft.com/office/powerpoint/2010/main" val="11259282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ntent Placeholder 2"/>
          <p:cNvSpPr txBox="1">
            <a:spLocks noGrp="1"/>
          </p:cNvSpPr>
          <p:nvPr>
            <p:ph type="body" sz="quarter" idx="1"/>
          </p:nvPr>
        </p:nvSpPr>
        <p:spPr>
          <a:xfrm>
            <a:off x="4800600" y="731518"/>
            <a:ext cx="6492241" cy="1384200"/>
          </a:xfrm>
          <a:prstGeom prst="rect">
            <a:avLst/>
          </a:prstGeom>
        </p:spPr>
        <p:txBody>
          <a:bodyPr/>
          <a:lstStyle/>
          <a:p>
            <a:pPr>
              <a:lnSpc>
                <a:spcPct val="81000"/>
              </a:lnSpc>
            </a:pPr>
            <a:r>
              <a:t>This material was presented on the InnoTeach Project C1 training on 12 July 2017 on Budapest. </a:t>
            </a:r>
          </a:p>
          <a:p>
            <a:pPr>
              <a:lnSpc>
                <a:spcPct val="81000"/>
              </a:lnSpc>
            </a:pPr>
            <a:r>
              <a:t>All content of the training is Copyrighted / Creative Commons / free / etc.</a:t>
            </a:r>
          </a:p>
        </p:txBody>
      </p:sp>
      <p:sp>
        <p:nvSpPr>
          <p:cNvPr id="198" name="Text Placeholder 3"/>
          <p:cNvSpPr>
            <a:spLocks noGrp="1"/>
          </p:cNvSpPr>
          <p:nvPr>
            <p:ph type="body" idx="13"/>
          </p:nvPr>
        </p:nvSpPr>
        <p:spPr>
          <a:xfrm>
            <a:off x="309092" y="425002"/>
            <a:ext cx="3496618" cy="3786391"/>
          </a:xfrm>
          <a:prstGeom prst="rect">
            <a:avLst/>
          </a:prstGeom>
          <a:extLst>
            <a:ext uri="{C572A759-6A51-4108-AA02-DFA0A04FC94B}">
              <ma14:wrappingTextBoxFlag xmlns="" xmlns:ma14="http://schemas.microsoft.com/office/mac/drawingml/2011/main" val="1"/>
            </a:ext>
          </a:extLst>
        </p:spPr>
        <p:txBody>
          <a:bodyPr/>
          <a:lstStyle/>
          <a:p>
            <a:pPr defTabSz="813816">
              <a:lnSpc>
                <a:spcPct val="81000"/>
              </a:lnSpc>
              <a:spcBef>
                <a:spcPts val="1000"/>
              </a:spcBef>
              <a:buClr>
                <a:schemeClr val="accent1"/>
              </a:buClr>
              <a:buFont typeface="Calibri"/>
              <a:defRPr sz="2100" b="1" cap="none" spc="0" baseline="29752">
                <a:solidFill>
                  <a:srgbClr val="FFFFFF"/>
                </a:solidFill>
              </a:defRPr>
            </a:pPr>
            <a:r>
              <a:t>English title</a:t>
            </a:r>
            <a:r>
              <a:rPr b="0"/>
              <a:t>: LET’S BE INNOVATIVE! Development of Creativity, Innovation and Entrepreneurship for Primary School Teachers</a:t>
            </a:r>
          </a:p>
          <a:p>
            <a:pPr defTabSz="813816">
              <a:lnSpc>
                <a:spcPct val="81000"/>
              </a:lnSpc>
              <a:spcBef>
                <a:spcPts val="1000"/>
              </a:spcBef>
              <a:buClr>
                <a:schemeClr val="accent1"/>
              </a:buClr>
              <a:buFont typeface="Calibri"/>
              <a:defRPr sz="2100" b="1" cap="none" spc="0" baseline="29752">
                <a:solidFill>
                  <a:srgbClr val="FFFFFF"/>
                </a:solidFill>
              </a:defRPr>
            </a:pPr>
            <a:r>
              <a:t>Acronym</a:t>
            </a:r>
            <a:r>
              <a:rPr b="0"/>
              <a:t>: InnoTeach</a:t>
            </a:r>
          </a:p>
          <a:p>
            <a:pPr defTabSz="813816">
              <a:lnSpc>
                <a:spcPct val="81000"/>
              </a:lnSpc>
              <a:spcBef>
                <a:spcPts val="1000"/>
              </a:spcBef>
              <a:buClr>
                <a:schemeClr val="accent1"/>
              </a:buClr>
              <a:buFont typeface="Calibri"/>
              <a:defRPr sz="2100" b="1" cap="none" spc="0" baseline="29752">
                <a:solidFill>
                  <a:srgbClr val="FFFFFF"/>
                </a:solidFill>
              </a:defRPr>
            </a:pPr>
            <a:r>
              <a:t>Project n°: </a:t>
            </a:r>
            <a:r>
              <a:rPr b="0"/>
              <a:t>2016-1-SI01-KA201-021641</a:t>
            </a:r>
          </a:p>
          <a:p>
            <a:pPr defTabSz="813816">
              <a:lnSpc>
                <a:spcPct val="81000"/>
              </a:lnSpc>
              <a:spcBef>
                <a:spcPts val="1000"/>
              </a:spcBef>
              <a:buClr>
                <a:schemeClr val="accent1"/>
              </a:buClr>
              <a:buFont typeface="Calibri"/>
              <a:defRPr sz="2100" b="1" cap="none" spc="0" baseline="29752">
                <a:solidFill>
                  <a:srgbClr val="FFFFFF"/>
                </a:solidFill>
              </a:defRPr>
            </a:pPr>
            <a:r>
              <a:t>Project leader and coordinator:</a:t>
            </a:r>
            <a:r>
              <a:rPr b="0"/>
              <a:t> Korona plus d.o.o., Institut za inovativnost in tehnologijo, Slovenia</a:t>
            </a:r>
          </a:p>
          <a:p>
            <a:pPr defTabSz="813816">
              <a:lnSpc>
                <a:spcPct val="81000"/>
              </a:lnSpc>
              <a:spcBef>
                <a:spcPts val="1000"/>
              </a:spcBef>
              <a:buClr>
                <a:schemeClr val="accent1"/>
              </a:buClr>
              <a:buFont typeface="Calibri"/>
              <a:defRPr sz="2100" b="1" cap="none" spc="0" baseline="29752">
                <a:solidFill>
                  <a:srgbClr val="FFFFFF"/>
                </a:solidFill>
              </a:defRPr>
            </a:pPr>
            <a:r>
              <a:t>Programme:</a:t>
            </a:r>
            <a:r>
              <a:rPr b="0"/>
              <a:t> Erasmus+ Strategic Partnership</a:t>
            </a:r>
          </a:p>
          <a:p>
            <a:pPr defTabSz="813816">
              <a:lnSpc>
                <a:spcPct val="81000"/>
              </a:lnSpc>
              <a:spcBef>
                <a:spcPts val="1000"/>
              </a:spcBef>
              <a:buClr>
                <a:schemeClr val="accent1"/>
              </a:buClr>
              <a:buFont typeface="Calibri"/>
              <a:defRPr sz="2100" b="1" cap="none" spc="0" baseline="29752">
                <a:solidFill>
                  <a:srgbClr val="FFFFFF"/>
                </a:solidFill>
              </a:defRPr>
            </a:pPr>
            <a:r>
              <a:t>Contact:</a:t>
            </a:r>
            <a:r>
              <a:rPr b="0"/>
              <a:t> Ms. Urška Mrgole – info@innovation.si</a:t>
            </a:r>
          </a:p>
        </p:txBody>
      </p:sp>
      <p:pic>
        <p:nvPicPr>
          <p:cNvPr id="199" name="Picture 4" descr="Picture 4"/>
          <p:cNvPicPr>
            <a:picLocks noChangeAspect="1"/>
          </p:cNvPicPr>
          <p:nvPr/>
        </p:nvPicPr>
        <p:blipFill>
          <a:blip r:embed="rId2" cstate="print">
            <a:extLst/>
          </a:blip>
          <a:stretch>
            <a:fillRect/>
          </a:stretch>
        </p:blipFill>
        <p:spPr>
          <a:xfrm>
            <a:off x="6446899" y="1909355"/>
            <a:ext cx="2745229" cy="1661293"/>
          </a:xfrm>
          <a:prstGeom prst="rect">
            <a:avLst/>
          </a:prstGeom>
          <a:ln w="12700">
            <a:miter lim="400000"/>
          </a:ln>
        </p:spPr>
      </p:pic>
      <p:pic>
        <p:nvPicPr>
          <p:cNvPr id="200" name="Kép 7" descr="Kép 7"/>
          <p:cNvPicPr>
            <a:picLocks noChangeAspect="1"/>
          </p:cNvPicPr>
          <p:nvPr/>
        </p:nvPicPr>
        <p:blipFill>
          <a:blip r:embed="rId3">
            <a:extLst/>
          </a:blip>
          <a:srcRect r="85412"/>
          <a:stretch>
            <a:fillRect/>
          </a:stretch>
        </p:blipFill>
        <p:spPr>
          <a:xfrm>
            <a:off x="-1" y="4414182"/>
            <a:ext cx="609602" cy="2443819"/>
          </a:xfrm>
          <a:prstGeom prst="rect">
            <a:avLst/>
          </a:prstGeom>
          <a:ln w="12700">
            <a:miter lim="400000"/>
          </a:ln>
        </p:spPr>
      </p:pic>
      <p:pic>
        <p:nvPicPr>
          <p:cNvPr id="201" name="Kép 8" descr="Kép 8"/>
          <p:cNvPicPr>
            <a:picLocks noChangeAspect="1"/>
          </p:cNvPicPr>
          <p:nvPr/>
        </p:nvPicPr>
        <p:blipFill>
          <a:blip r:embed="rId4">
            <a:extLst/>
          </a:blip>
          <a:stretch>
            <a:fillRect/>
          </a:stretch>
        </p:blipFill>
        <p:spPr>
          <a:xfrm>
            <a:off x="4305300" y="5989320"/>
            <a:ext cx="7698277" cy="837453"/>
          </a:xfrm>
          <a:prstGeom prst="rect">
            <a:avLst/>
          </a:prstGeom>
          <a:ln w="12700">
            <a:miter lim="400000"/>
          </a:ln>
        </p:spPr>
      </p:pic>
      <p:sp>
        <p:nvSpPr>
          <p:cNvPr id="202" name="Téglalap 9"/>
          <p:cNvSpPr txBox="1"/>
          <p:nvPr/>
        </p:nvSpPr>
        <p:spPr>
          <a:xfrm>
            <a:off x="6446899" y="3761552"/>
            <a:ext cx="3237789" cy="370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mj-lt"/>
                <a:ea typeface="+mj-ea"/>
                <a:cs typeface="+mj-cs"/>
                <a:sym typeface="Calibri"/>
              </a:defRPr>
            </a:lvl1pPr>
          </a:lstStyle>
          <a:p>
            <a:r>
              <a:t>InnoTeach Consortium 2016-2017</a:t>
            </a:r>
          </a:p>
        </p:txBody>
      </p:sp>
      <p:pic>
        <p:nvPicPr>
          <p:cNvPr id="203" name="Picture 5" descr="Picture 5"/>
          <p:cNvPicPr>
            <a:picLocks noChangeAspect="1"/>
          </p:cNvPicPr>
          <p:nvPr/>
        </p:nvPicPr>
        <p:blipFill>
          <a:blip r:embed="rId5">
            <a:extLst/>
          </a:blip>
          <a:stretch>
            <a:fillRect/>
          </a:stretch>
        </p:blipFill>
        <p:spPr>
          <a:xfrm>
            <a:off x="4602777" y="4158817"/>
            <a:ext cx="7103324" cy="183050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Kép 8" descr="Kép 8"/>
          <p:cNvPicPr>
            <a:picLocks noChangeAspect="1"/>
          </p:cNvPicPr>
          <p:nvPr/>
        </p:nvPicPr>
        <p:blipFill>
          <a:blip r:embed="rId2">
            <a:extLst/>
          </a:blip>
          <a:stretch>
            <a:fillRect/>
          </a:stretch>
        </p:blipFill>
        <p:spPr>
          <a:xfrm>
            <a:off x="4305300" y="5989320"/>
            <a:ext cx="7698277" cy="837453"/>
          </a:xfrm>
          <a:prstGeom prst="rect">
            <a:avLst/>
          </a:prstGeom>
          <a:ln w="12700">
            <a:miter lim="400000"/>
          </a:ln>
        </p:spPr>
      </p:pic>
      <p:pic>
        <p:nvPicPr>
          <p:cNvPr id="206" name="Picture 11" descr="Picture 11"/>
          <p:cNvPicPr>
            <a:picLocks noChangeAspect="1"/>
          </p:cNvPicPr>
          <p:nvPr/>
        </p:nvPicPr>
        <p:blipFill>
          <a:blip r:embed="rId3">
            <a:extLst/>
          </a:blip>
          <a:srcRect r="3743"/>
          <a:stretch>
            <a:fillRect/>
          </a:stretch>
        </p:blipFill>
        <p:spPr>
          <a:xfrm>
            <a:off x="4158071" y="0"/>
            <a:ext cx="8033929" cy="6858000"/>
          </a:xfrm>
          <a:prstGeom prst="rect">
            <a:avLst/>
          </a:prstGeom>
          <a:ln w="12700">
            <a:miter lim="400000"/>
          </a:ln>
        </p:spPr>
      </p:pic>
      <p:pic>
        <p:nvPicPr>
          <p:cNvPr id="207" name="Picture 12" descr="Picture 12"/>
          <p:cNvPicPr>
            <a:picLocks noChangeAspect="1"/>
          </p:cNvPicPr>
          <p:nvPr/>
        </p:nvPicPr>
        <p:blipFill>
          <a:blip r:embed="rId4">
            <a:extLst/>
          </a:blip>
          <a:stretch>
            <a:fillRect/>
          </a:stretch>
        </p:blipFill>
        <p:spPr>
          <a:xfrm>
            <a:off x="0" y="1267781"/>
            <a:ext cx="4090738" cy="403218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Kép 1" descr="Kép 1"/>
          <p:cNvPicPr>
            <a:picLocks noChangeAspect="1"/>
          </p:cNvPicPr>
          <p:nvPr/>
        </p:nvPicPr>
        <p:blipFill>
          <a:blip r:embed="rId3">
            <a:extLst/>
          </a:blip>
          <a:srcRect r="85412"/>
          <a:stretch>
            <a:fillRect/>
          </a:stretch>
        </p:blipFill>
        <p:spPr>
          <a:xfrm>
            <a:off x="-1" y="3723937"/>
            <a:ext cx="609602" cy="3134063"/>
          </a:xfrm>
          <a:prstGeom prst="rect">
            <a:avLst/>
          </a:prstGeom>
          <a:ln w="12700">
            <a:miter lim="400000"/>
          </a:ln>
        </p:spPr>
      </p:pic>
      <p:sp>
        <p:nvSpPr>
          <p:cNvPr id="210" name="Téglalap 7"/>
          <p:cNvSpPr/>
          <p:nvPr/>
        </p:nvSpPr>
        <p:spPr>
          <a:xfrm>
            <a:off x="-2" y="6035040"/>
            <a:ext cx="9459887" cy="822962"/>
          </a:xfrm>
          <a:prstGeom prst="rect">
            <a:avLst/>
          </a:prstGeom>
          <a:solidFill>
            <a:srgbClr val="FFFFFF"/>
          </a:solidFill>
          <a:ln w="15875">
            <a:solidFill>
              <a:srgbClr val="FFFFFF"/>
            </a:solidFill>
          </a:ln>
        </p:spPr>
        <p:txBody>
          <a:bodyPr lIns="45718" tIns="45718" rIns="45718" bIns="45718" anchor="ctr"/>
          <a:lstStyle/>
          <a:p>
            <a:pPr algn="ctr">
              <a:defRPr>
                <a:latin typeface="+mj-lt"/>
                <a:ea typeface="+mj-ea"/>
                <a:cs typeface="+mj-cs"/>
                <a:sym typeface="Calibri"/>
              </a:defRPr>
            </a:pPr>
            <a:endParaRPr/>
          </a:p>
        </p:txBody>
      </p:sp>
      <p:pic>
        <p:nvPicPr>
          <p:cNvPr id="211" name="Kép 6" descr="Kép 6"/>
          <p:cNvPicPr>
            <a:picLocks noChangeAspect="1"/>
          </p:cNvPicPr>
          <p:nvPr/>
        </p:nvPicPr>
        <p:blipFill>
          <a:blip r:embed="rId4">
            <a:extLst/>
          </a:blip>
          <a:stretch>
            <a:fillRect/>
          </a:stretch>
        </p:blipFill>
        <p:spPr>
          <a:xfrm>
            <a:off x="-3" y="5874129"/>
            <a:ext cx="9044250" cy="983871"/>
          </a:xfrm>
          <a:prstGeom prst="rect">
            <a:avLst/>
          </a:prstGeom>
          <a:ln w="12700">
            <a:miter lim="400000"/>
          </a:ln>
        </p:spPr>
      </p:pic>
      <p:sp>
        <p:nvSpPr>
          <p:cNvPr id="212" name="Title 1"/>
          <p:cNvSpPr txBox="1"/>
          <p:nvPr/>
        </p:nvSpPr>
        <p:spPr>
          <a:xfrm>
            <a:off x="1097280" y="2953136"/>
            <a:ext cx="10058401" cy="13719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defTabSz="914400">
              <a:lnSpc>
                <a:spcPct val="85000"/>
              </a:lnSpc>
              <a:defRPr sz="4800" spc="-100">
                <a:solidFill>
                  <a:srgbClr val="262626"/>
                </a:solidFill>
                <a:latin typeface="+mj-lt"/>
                <a:ea typeface="+mj-ea"/>
                <a:cs typeface="+mj-cs"/>
                <a:sym typeface="Calibri"/>
              </a:defRPr>
            </a:lvl1pPr>
          </a:lstStyle>
          <a:p>
            <a:r>
              <a:rPr lang="pl-PL" smtClean="0"/>
              <a:t>Predlogo je oblikoval</a:t>
            </a:r>
            <a:endParaRPr lang="pl-PL"/>
          </a:p>
        </p:txBody>
      </p:sp>
      <p:sp>
        <p:nvSpPr>
          <p:cNvPr id="213" name="Text Placeholder 2"/>
          <p:cNvSpPr txBox="1"/>
          <p:nvPr/>
        </p:nvSpPr>
        <p:spPr>
          <a:xfrm>
            <a:off x="6675600" y="4466335"/>
            <a:ext cx="4737292" cy="5832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lnSpc>
                <a:spcPct val="90000"/>
              </a:lnSpc>
              <a:spcBef>
                <a:spcPts val="1200"/>
              </a:spcBef>
              <a:defRPr sz="2400" cap="all" spc="200">
                <a:solidFill>
                  <a:srgbClr val="344068"/>
                </a:solidFill>
                <a:latin typeface="+mj-lt"/>
                <a:ea typeface="+mj-ea"/>
                <a:cs typeface="+mj-cs"/>
                <a:sym typeface="Calibri"/>
              </a:defRPr>
            </a:lvl1pPr>
          </a:lstStyle>
          <a:p>
            <a:r>
              <a:t>Zsolt Lengyel, jános szabó</a:t>
            </a:r>
          </a:p>
        </p:txBody>
      </p:sp>
      <p:pic>
        <p:nvPicPr>
          <p:cNvPr id="214" name="Picture 2" descr="Picture 2"/>
          <p:cNvPicPr>
            <a:picLocks noChangeAspect="1"/>
          </p:cNvPicPr>
          <p:nvPr/>
        </p:nvPicPr>
        <p:blipFill>
          <a:blip r:embed="rId5">
            <a:extLst/>
          </a:blip>
          <a:stretch>
            <a:fillRect/>
          </a:stretch>
        </p:blipFill>
        <p:spPr>
          <a:xfrm>
            <a:off x="6213244" y="1388660"/>
            <a:ext cx="5199647" cy="266184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Innovate by EU support"/>
          <p:cNvSpPr txBox="1">
            <a:spLocks noGrp="1"/>
          </p:cNvSpPr>
          <p:nvPr>
            <p:ph type="title"/>
          </p:nvPr>
        </p:nvSpPr>
        <p:spPr>
          <a:xfrm>
            <a:off x="1097279" y="361554"/>
            <a:ext cx="10058401" cy="1450757"/>
          </a:xfrm>
          <a:prstGeom prst="rect">
            <a:avLst/>
          </a:prstGeom>
        </p:spPr>
        <p:txBody>
          <a:bodyPr/>
          <a:lstStyle/>
          <a:p>
            <a:r>
              <a:rPr lang="hu-HU" dirty="0" smtClean="0"/>
              <a:t>Zainteresirane strani v izobraževanju</a:t>
            </a:r>
            <a:endParaRPr dirty="0"/>
          </a:p>
        </p:txBody>
      </p:sp>
      <p:sp>
        <p:nvSpPr>
          <p:cNvPr id="167" name="Develop an idea - for a well defined target group - based on…"/>
          <p:cNvSpPr txBox="1"/>
          <p:nvPr/>
        </p:nvSpPr>
        <p:spPr>
          <a:xfrm>
            <a:off x="1097279" y="1812311"/>
            <a:ext cx="9758597" cy="34163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buSzPct val="100000"/>
              <a:defRPr sz="2400"/>
            </a:pPr>
            <a:r>
              <a:rPr lang="sl-SI" sz="2400" dirty="0" smtClean="0"/>
              <a:t>Zainteresirane strani (deležniki) imajo interes (“svoj delež“) v šoli in njenih študentih, kar pomeni, da imajo osebni, poklicni, državljanski ali finančni interes ali skrb.</a:t>
            </a:r>
          </a:p>
          <a:p>
            <a:pPr>
              <a:buSzPct val="100000"/>
              <a:defRPr sz="2400"/>
            </a:pPr>
            <a:endParaRPr lang="sl-SI" sz="2400" dirty="0" smtClean="0"/>
          </a:p>
          <a:p>
            <a:pPr>
              <a:buSzPct val="100000"/>
              <a:defRPr sz="2400"/>
            </a:pPr>
            <a:r>
              <a:rPr lang="sl-SI" sz="2400" dirty="0" smtClean="0"/>
              <a:t>V izobraževanju se izraz »deležnik« (</a:t>
            </a:r>
            <a:r>
              <a:rPr lang="sl-SI" sz="2400" dirty="0" smtClean="0"/>
              <a:t>kot člani šolskega sveta, mestni svetniki in predstavniki </a:t>
            </a:r>
            <a:r>
              <a:rPr lang="sl-SI" sz="2400" dirty="0" smtClean="0"/>
              <a:t>držav) običajno nanaša na vsakogar, ki vlaga v svoje dobro in v uspeh šole in njenih učencev/študentov, vključno z administratorji, učitelji, uslužbenci, študenti, starši, družinami, člani skupnosti, lokalnimi vodji podjetij in izvoljenimi uradniki.</a:t>
            </a:r>
            <a:endParaRPr lang="sl-SI" dirty="0"/>
          </a:p>
        </p:txBody>
      </p:sp>
      <p:sp>
        <p:nvSpPr>
          <p:cNvPr id="3" name="Rectangle 2"/>
          <p:cNvSpPr/>
          <p:nvPr/>
        </p:nvSpPr>
        <p:spPr>
          <a:xfrm>
            <a:off x="0" y="6343134"/>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dirty="0">
                <a:solidFill>
                  <a:srgbClr val="FFFFFF"/>
                </a:solidFill>
                <a:sym typeface="Calibri"/>
              </a:rPr>
              <a:t>U3E2</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Zakaj</a:t>
            </a:r>
            <a:r>
              <a:rPr lang="en-GB" dirty="0" smtClean="0"/>
              <a:t> je </a:t>
            </a:r>
            <a:r>
              <a:rPr lang="en-GB" dirty="0" err="1" smtClean="0"/>
              <a:t>pomembno</a:t>
            </a:r>
            <a:r>
              <a:rPr lang="en-GB" dirty="0" smtClean="0"/>
              <a:t>?</a:t>
            </a:r>
            <a:endParaRPr lang="en-GB" dirty="0"/>
          </a:p>
        </p:txBody>
      </p:sp>
      <p:sp>
        <p:nvSpPr>
          <p:cNvPr id="4" name="Text Placeholder 2"/>
          <p:cNvSpPr>
            <a:spLocks noGrp="1"/>
          </p:cNvSpPr>
          <p:nvPr>
            <p:ph type="body" idx="1"/>
          </p:nvPr>
        </p:nvSpPr>
        <p:spPr/>
        <p:txBody>
          <a:bodyPr>
            <a:normAutofit fontScale="92500"/>
          </a:bodyPr>
          <a:lstStyle/>
          <a:p>
            <a:pPr algn="just"/>
            <a:r>
              <a:rPr lang="sl-SI" sz="3200" dirty="0" smtClean="0"/>
              <a:t>Splošna teorija je, da šolski vodja, kar vključuje več članov šolske skupnosti, spodbuja močnejši občutek »lastništva« med udeleženci in znotraj širše skupnosti.</a:t>
            </a:r>
          </a:p>
          <a:p>
            <a:pPr algn="just"/>
            <a:r>
              <a:rPr lang="sl-SI" sz="3200" dirty="0" smtClean="0"/>
              <a:t>Z drugimi besedami, ko člani organizacije ali skupnosti čutijo, da so njihove zamisli in mnenja uslišana, in ko jim je dana možnost, da se avtentično udeležijo postopka načrtovanja ali izboljšanja, se bodo počutili bolj pripravljeni vlagati v delo in bodo izkazali večjo prednost za dosego ciljev, kar bo povečalo verjetnost uspeha. </a:t>
            </a:r>
            <a:r>
              <a:rPr lang="sl-SI" sz="3200" dirty="0" smtClean="0"/>
              <a:t>(</a:t>
            </a:r>
            <a:r>
              <a:rPr lang="sl-SI" sz="3200" u="sng" dirty="0" smtClean="0">
                <a:hlinkClick r:id="rId3"/>
              </a:rPr>
              <a:t>http://edglossary.org/stakeholder</a:t>
            </a:r>
            <a:r>
              <a:rPr lang="en-GB" sz="3200" u="sng" dirty="0" smtClean="0">
                <a:hlinkClick r:id="rId3"/>
              </a:rPr>
              <a:t>/</a:t>
            </a:r>
            <a:r>
              <a:rPr lang="en-GB" sz="3200" dirty="0" smtClean="0"/>
              <a:t> </a:t>
            </a:r>
            <a:r>
              <a:rPr lang="en-GB" sz="3200" dirty="0"/>
              <a:t>) </a:t>
            </a:r>
          </a:p>
          <a:p>
            <a:pPr algn="just"/>
            <a:endParaRPr lang="en-GB" sz="3200" dirty="0"/>
          </a:p>
        </p:txBody>
      </p:sp>
      <p:sp>
        <p:nvSpPr>
          <p:cNvPr id="5" name="Rectangle 4"/>
          <p:cNvSpPr/>
          <p:nvPr/>
        </p:nvSpPr>
        <p:spPr>
          <a:xfrm>
            <a:off x="134938" y="648866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 xmlns:p14="http://schemas.microsoft.com/office/powerpoint/2010/main" val="20968622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Educational priorities - 2020"/>
          <p:cNvSpPr txBox="1"/>
          <p:nvPr/>
        </p:nvSpPr>
        <p:spPr>
          <a:xfrm>
            <a:off x="9229364" y="6346974"/>
            <a:ext cx="2450347" cy="46166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400">
                <a:latin typeface="+mj-lt"/>
                <a:ea typeface="+mj-ea"/>
                <a:cs typeface="+mj-cs"/>
                <a:sym typeface="Calibri"/>
              </a:defRPr>
            </a:lvl1pPr>
          </a:lstStyle>
          <a:p>
            <a:r>
              <a:rPr lang="hu-HU" dirty="0" err="1" smtClean="0">
                <a:solidFill>
                  <a:schemeClr val="bg1"/>
                </a:solidFill>
              </a:rPr>
              <a:t>Resource</a:t>
            </a:r>
            <a:r>
              <a:rPr lang="hu-HU" dirty="0" smtClean="0">
                <a:solidFill>
                  <a:schemeClr val="bg1"/>
                </a:solidFill>
              </a:rPr>
              <a:t>: </a:t>
            </a:r>
            <a:r>
              <a:rPr lang="hu-HU" dirty="0" err="1" smtClean="0">
                <a:solidFill>
                  <a:schemeClr val="bg1"/>
                </a:solidFill>
              </a:rPr>
              <a:t>Cedefop</a:t>
            </a:r>
            <a:endParaRPr lang="hu-HU" dirty="0" smtClean="0">
              <a:solidFill>
                <a:schemeClr val="bg1"/>
              </a:solidFill>
            </a:endParaRPr>
          </a:p>
        </p:txBody>
      </p:sp>
      <p:sp>
        <p:nvSpPr>
          <p:cNvPr id="171" name="Téglalap 6"/>
          <p:cNvSpPr txBox="1"/>
          <p:nvPr/>
        </p:nvSpPr>
        <p:spPr>
          <a:xfrm>
            <a:off x="183895" y="6390838"/>
            <a:ext cx="11889571"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a:solidFill>
                  <a:srgbClr val="FFFFFF"/>
                </a:solidFill>
                <a:latin typeface="+mj-lt"/>
                <a:ea typeface="+mj-ea"/>
                <a:cs typeface="+mj-cs"/>
                <a:sym typeface="Calibri"/>
              </a:defRPr>
            </a:pPr>
            <a:r>
              <a:rPr sz="2000" dirty="0" smtClean="0"/>
              <a:t>U</a:t>
            </a:r>
            <a:r>
              <a:rPr lang="hu-HU" sz="2000" dirty="0" smtClean="0"/>
              <a:t>3</a:t>
            </a:r>
            <a:r>
              <a:rPr sz="2000" dirty="0" smtClean="0"/>
              <a:t>E</a:t>
            </a:r>
            <a:r>
              <a:rPr lang="hu-HU" sz="2000" dirty="0" smtClean="0"/>
              <a:t>2</a:t>
            </a:r>
            <a:endParaRPr sz="2000"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06769" y="1868648"/>
            <a:ext cx="9378462" cy="4064000"/>
          </a:xfrm>
          <a:prstGeom prst="rect">
            <a:avLst/>
          </a:prstGeom>
        </p:spPr>
      </p:pic>
      <p:sp>
        <p:nvSpPr>
          <p:cNvPr id="3" name="Title 2"/>
          <p:cNvSpPr>
            <a:spLocks noGrp="1"/>
          </p:cNvSpPr>
          <p:nvPr>
            <p:ph type="title"/>
          </p:nvPr>
        </p:nvSpPr>
        <p:spPr>
          <a:xfrm>
            <a:off x="1236133" y="758698"/>
            <a:ext cx="10075333" cy="695624"/>
          </a:xfrm>
        </p:spPr>
        <p:txBody>
          <a:bodyPr>
            <a:normAutofit fontScale="90000"/>
          </a:bodyPr>
          <a:lstStyle/>
          <a:p>
            <a:r>
              <a:rPr lang="en-GB" dirty="0" err="1" smtClean="0"/>
              <a:t>Vključevanje</a:t>
            </a:r>
            <a:r>
              <a:rPr lang="en-GB" dirty="0" smtClean="0"/>
              <a:t> </a:t>
            </a:r>
            <a:r>
              <a:rPr lang="en-GB" dirty="0" err="1" smtClean="0"/>
              <a:t>zainteresiranih</a:t>
            </a:r>
            <a:r>
              <a:rPr lang="en-GB" dirty="0" smtClean="0"/>
              <a:t> </a:t>
            </a:r>
            <a:r>
              <a:rPr lang="en-GB" dirty="0" err="1" smtClean="0"/>
              <a:t>strani</a:t>
            </a:r>
            <a:r>
              <a:rPr lang="sl-SI" dirty="0" smtClean="0"/>
              <a:t> (deležnikov)</a:t>
            </a:r>
            <a:endParaRPr lang="en-GB"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Priložnosti</a:t>
            </a:r>
            <a:endParaRPr lang="en-GB" dirty="0"/>
          </a:p>
        </p:txBody>
      </p:sp>
      <p:sp>
        <p:nvSpPr>
          <p:cNvPr id="4" name="Text Placeholder 3"/>
          <p:cNvSpPr>
            <a:spLocks noGrp="1"/>
          </p:cNvSpPr>
          <p:nvPr>
            <p:ph type="body" idx="1"/>
          </p:nvPr>
        </p:nvSpPr>
        <p:spPr>
          <a:xfrm>
            <a:off x="629588" y="2235479"/>
            <a:ext cx="11065740" cy="1772793"/>
          </a:xfrm>
          <a:prstGeom prst="rect">
            <a:avLst/>
          </a:prstGeom>
        </p:spPr>
        <p:txBody>
          <a:bodyPr wrap="square">
            <a:spAutoFit/>
          </a:bodyPr>
          <a:lstStyle/>
          <a:p>
            <a:r>
              <a:rPr lang="sl-SI" sz="3200" dirty="0" smtClean="0"/>
              <a:t>Zaželeno je in pedagogi naj stremijo k temu, da v šoli sodelujejo tudi druge notranje in zunanje zainteresirane strani ( deležniki) pri vrednotenju dela šole. Vendar pa je realno, da je v večini primerov njihovo področje aktivnega vključevanja precej omejeno.</a:t>
            </a:r>
            <a:endParaRPr lang="sl-SI" sz="3200" dirty="0"/>
          </a:p>
        </p:txBody>
      </p:sp>
      <p:sp>
        <p:nvSpPr>
          <p:cNvPr id="5" name="Rectangle 4"/>
          <p:cNvSpPr/>
          <p:nvPr/>
        </p:nvSpPr>
        <p:spPr>
          <a:xfrm>
            <a:off x="739514" y="4506391"/>
            <a:ext cx="10203305" cy="1569660"/>
          </a:xfrm>
          <a:prstGeom prst="rect">
            <a:avLst/>
          </a:prstGeom>
          <a:solidFill>
            <a:srgbClr val="FFDE74"/>
          </a:solidFill>
        </p:spPr>
        <p:txBody>
          <a:bodyPr wrap="square">
            <a:spAutoFit/>
          </a:bodyPr>
          <a:lstStyle/>
          <a:p>
            <a:r>
              <a:rPr lang="sl-SI" sz="3200" dirty="0" smtClean="0"/>
              <a:t>Očitno je, da se vsi učitelji zavedajo, da je najlažji način za povečanje kroga zainteresiranih strani (deležnikov), vključevanje študentov in staršev!</a:t>
            </a:r>
            <a:endParaRPr lang="sl-SI" sz="3200" dirty="0"/>
          </a:p>
        </p:txBody>
      </p:sp>
    </p:spTree>
    <p:extLst>
      <p:ext uri="{BB962C8B-B14F-4D97-AF65-F5344CB8AC3E}">
        <p14:creationId xmlns="" xmlns:p14="http://schemas.microsoft.com/office/powerpoint/2010/main" val="5768169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6533"/>
            <a:ext cx="10058401" cy="653627"/>
          </a:xfrm>
        </p:spPr>
        <p:txBody>
          <a:bodyPr>
            <a:normAutofit fontScale="90000"/>
          </a:bodyPr>
          <a:lstStyle/>
          <a:p>
            <a:r>
              <a:rPr lang="en-GB" sz="4000" dirty="0" err="1" smtClean="0"/>
              <a:t>Orodja</a:t>
            </a:r>
            <a:r>
              <a:rPr lang="en-GB" sz="4000" dirty="0" smtClean="0"/>
              <a:t> in </a:t>
            </a:r>
            <a:r>
              <a:rPr lang="en-GB" sz="4000" dirty="0" err="1" smtClean="0"/>
              <a:t>metode</a:t>
            </a:r>
            <a:r>
              <a:rPr lang="en-GB" sz="4000" dirty="0" smtClean="0"/>
              <a:t> </a:t>
            </a:r>
            <a:r>
              <a:rPr lang="en-GB" sz="4000" dirty="0" err="1" smtClean="0"/>
              <a:t>za</a:t>
            </a:r>
            <a:r>
              <a:rPr lang="en-GB" sz="4000" dirty="0" smtClean="0"/>
              <a:t> </a:t>
            </a:r>
            <a:r>
              <a:rPr lang="en-GB" sz="4000" dirty="0" err="1" smtClean="0"/>
              <a:t>vključevanje</a:t>
            </a:r>
            <a:r>
              <a:rPr lang="en-GB" sz="4000" dirty="0" smtClean="0"/>
              <a:t> </a:t>
            </a:r>
            <a:r>
              <a:rPr lang="en-GB" sz="4000" dirty="0" err="1" smtClean="0"/>
              <a:t>zainteresiranih</a:t>
            </a:r>
            <a:r>
              <a:rPr lang="en-GB" sz="4000" dirty="0" smtClean="0"/>
              <a:t> </a:t>
            </a:r>
            <a:r>
              <a:rPr lang="en-GB" sz="4000" dirty="0" err="1" smtClean="0"/>
              <a:t>strani</a:t>
            </a:r>
            <a:endParaRPr lang="en-GB" sz="4000" dirty="0"/>
          </a:p>
        </p:txBody>
      </p:sp>
      <p:sp>
        <p:nvSpPr>
          <p:cNvPr id="3" name="Text Placeholder 2"/>
          <p:cNvSpPr>
            <a:spLocks noGrp="1"/>
          </p:cNvSpPr>
          <p:nvPr>
            <p:ph type="body" idx="1"/>
          </p:nvPr>
        </p:nvSpPr>
        <p:spPr>
          <a:xfrm>
            <a:off x="1097280" y="1872827"/>
            <a:ext cx="10058401" cy="4341706"/>
          </a:xfrm>
        </p:spPr>
        <p:txBody>
          <a:bodyPr>
            <a:normAutofit/>
          </a:bodyPr>
          <a:lstStyle/>
          <a:p>
            <a:pPr lvl="1">
              <a:buClr>
                <a:schemeClr val="tx1"/>
              </a:buClr>
              <a:buSzPct val="96000"/>
              <a:buFont typeface="Wingdings" charset="2"/>
              <a:buChar char="§"/>
            </a:pPr>
            <a:r>
              <a:rPr lang="en-GB" sz="3200" dirty="0" smtClean="0"/>
              <a:t> </a:t>
            </a:r>
            <a:r>
              <a:rPr lang="sl-SI" sz="3200" dirty="0" smtClean="0"/>
              <a:t>Strategija aktivne komunikacije in objave, ki v življenje šole intenzivno vključuje starše.</a:t>
            </a:r>
          </a:p>
          <a:p>
            <a:pPr lvl="1">
              <a:buClr>
                <a:schemeClr val="tx1"/>
              </a:buClr>
              <a:buSzPct val="96000"/>
              <a:buFont typeface="Wingdings" charset="2"/>
              <a:buChar char="§"/>
            </a:pPr>
            <a:r>
              <a:rPr lang="sl-SI" sz="3200" dirty="0" smtClean="0"/>
              <a:t>Povratne informacije z rednimi anketami.</a:t>
            </a:r>
          </a:p>
          <a:p>
            <a:pPr lvl="1">
              <a:buClr>
                <a:schemeClr val="tx1"/>
              </a:buClr>
              <a:buSzPct val="96000"/>
              <a:buFont typeface="Wingdings" charset="2"/>
              <a:buChar char="§"/>
            </a:pPr>
            <a:r>
              <a:rPr lang="sl-SI" sz="3200" dirty="0" smtClean="0"/>
              <a:t>Široka objava rezultatov, projektov, razvoja šole.</a:t>
            </a:r>
          </a:p>
          <a:p>
            <a:pPr lvl="1">
              <a:buClr>
                <a:schemeClr val="tx1"/>
              </a:buClr>
              <a:buSzPct val="96000"/>
              <a:buFont typeface="Wingdings" charset="2"/>
              <a:buChar char="§"/>
            </a:pPr>
            <a:r>
              <a:rPr lang="sl-SI" sz="3200" dirty="0" smtClean="0"/>
              <a:t>Vabilo na dogodke in delavnice.</a:t>
            </a:r>
          </a:p>
          <a:p>
            <a:pPr lvl="1">
              <a:buClr>
                <a:schemeClr val="tx1"/>
              </a:buClr>
              <a:buSzPct val="96000"/>
              <a:buFont typeface="Wingdings" charset="2"/>
              <a:buChar char="§"/>
            </a:pPr>
            <a:r>
              <a:rPr lang="sl-SI" sz="3200" dirty="0" smtClean="0"/>
              <a:t>Mreža, t.j. začetek sodelovanja z lokalnimi podjetji</a:t>
            </a:r>
            <a:r>
              <a:rPr lang="en-GB" sz="3200" dirty="0" smtClean="0"/>
              <a:t>.</a:t>
            </a:r>
            <a:endParaRPr lang="en-GB" sz="3200" dirty="0" smtClean="0"/>
          </a:p>
          <a:p>
            <a:pPr>
              <a:buClr>
                <a:schemeClr val="tx1"/>
              </a:buClr>
              <a:buSzPct val="96000"/>
              <a:buFont typeface="Wingdings" charset="2"/>
              <a:buChar char="§"/>
            </a:pPr>
            <a:endParaRPr lang="en-GB" sz="3200" dirty="0"/>
          </a:p>
        </p:txBody>
      </p:sp>
      <p:sp>
        <p:nvSpPr>
          <p:cNvPr id="4" name="Rectangle 3"/>
          <p:cNvSpPr/>
          <p:nvPr/>
        </p:nvSpPr>
        <p:spPr>
          <a:xfrm>
            <a:off x="0" y="6343134"/>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 xmlns:p14="http://schemas.microsoft.com/office/powerpoint/2010/main" val="7735698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48" y="564310"/>
            <a:ext cx="9452185" cy="891957"/>
          </a:xfrm>
        </p:spPr>
        <p:txBody>
          <a:bodyPr/>
          <a:lstStyle/>
          <a:p>
            <a:r>
              <a:rPr lang="sl-SI" dirty="0" smtClean="0"/>
              <a:t>Povratne informacije</a:t>
            </a:r>
            <a:endParaRPr lang="en-GB" dirty="0"/>
          </a:p>
        </p:txBody>
      </p:sp>
      <p:sp>
        <p:nvSpPr>
          <p:cNvPr id="3" name="Text Placeholder 2"/>
          <p:cNvSpPr>
            <a:spLocks noGrp="1"/>
          </p:cNvSpPr>
          <p:nvPr>
            <p:ph type="body" idx="1"/>
          </p:nvPr>
        </p:nvSpPr>
        <p:spPr>
          <a:xfrm>
            <a:off x="606215" y="1862667"/>
            <a:ext cx="5625252" cy="4097866"/>
          </a:xfrm>
        </p:spPr>
        <p:txBody>
          <a:bodyPr>
            <a:noAutofit/>
          </a:bodyPr>
          <a:lstStyle/>
          <a:p>
            <a:r>
              <a:rPr lang="sl-SI" sz="2800" dirty="0" smtClean="0"/>
              <a:t>V okviru rednega institucionalnega samoocenjevanja šole običajno </a:t>
            </a:r>
            <a:r>
              <a:rPr lang="sl-SI" sz="2800" dirty="0" smtClean="0"/>
              <a:t>na podlagi </a:t>
            </a:r>
            <a:r>
              <a:rPr lang="sl-SI" sz="2800" dirty="0" smtClean="0"/>
              <a:t>anketnih vprašanj zbirajo povratne informacije s strani učencev in učiteljev.</a:t>
            </a:r>
          </a:p>
          <a:p>
            <a:r>
              <a:rPr lang="sl-SI" sz="2800" dirty="0" smtClean="0"/>
              <a:t>Dobro zasnovana anketa bi lahko bila učinkovito orodje za vzpostavljanje odnosov z </a:t>
            </a:r>
            <a:r>
              <a:rPr lang="sl-SI" sz="2800" dirty="0" smtClean="0"/>
              <a:t>zunanjih zainteresiranih </a:t>
            </a:r>
            <a:r>
              <a:rPr lang="sl-SI" sz="2800" dirty="0" smtClean="0"/>
              <a:t>strani.</a:t>
            </a:r>
            <a:endParaRPr lang="sl-SI" sz="3200" dirty="0" smtClean="0"/>
          </a:p>
          <a:p>
            <a:pPr indent="0">
              <a:lnSpc>
                <a:spcPct val="100000"/>
              </a:lnSpc>
              <a:spcBef>
                <a:spcPts val="600"/>
              </a:spcBef>
              <a:spcAft>
                <a:spcPts val="600"/>
              </a:spcAft>
            </a:pPr>
            <a:endParaRPr lang="en-GB" sz="3200"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31467" y="2022294"/>
            <a:ext cx="5545667" cy="3778611"/>
          </a:xfrm>
          <a:prstGeom prst="rect">
            <a:avLst/>
          </a:prstGeom>
        </p:spPr>
      </p:pic>
      <p:sp>
        <p:nvSpPr>
          <p:cNvPr id="6" name="Rectangle 5"/>
          <p:cNvSpPr/>
          <p:nvPr/>
        </p:nvSpPr>
        <p:spPr>
          <a:xfrm>
            <a:off x="267019" y="648866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 xmlns:p14="http://schemas.microsoft.com/office/powerpoint/2010/main" val="19254925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1" y="269670"/>
            <a:ext cx="10058401" cy="1450757"/>
          </a:xfrm>
        </p:spPr>
        <p:txBody>
          <a:bodyPr/>
          <a:lstStyle/>
          <a:p>
            <a:r>
              <a:rPr lang="en-GB" dirty="0" err="1" smtClean="0"/>
              <a:t>Objave</a:t>
            </a:r>
            <a:r>
              <a:rPr lang="en-GB" dirty="0" smtClean="0"/>
              <a:t> </a:t>
            </a:r>
            <a:r>
              <a:rPr lang="en-GB" dirty="0" err="1" smtClean="0"/>
              <a:t>za</a:t>
            </a:r>
            <a:r>
              <a:rPr lang="en-GB" dirty="0" smtClean="0"/>
              <a:t> </a:t>
            </a:r>
            <a:r>
              <a:rPr lang="en-GB" dirty="0" err="1" smtClean="0"/>
              <a:t>zainteresirane</a:t>
            </a:r>
            <a:r>
              <a:rPr lang="en-GB" dirty="0" smtClean="0"/>
              <a:t> </a:t>
            </a:r>
            <a:r>
              <a:rPr lang="en-GB" dirty="0" err="1" smtClean="0"/>
              <a:t>strani</a:t>
            </a:r>
            <a:endParaRPr lang="en-GB" dirty="0"/>
          </a:p>
        </p:txBody>
      </p:sp>
      <p:sp>
        <p:nvSpPr>
          <p:cNvPr id="3" name="Text Placeholder 2"/>
          <p:cNvSpPr>
            <a:spLocks noGrp="1"/>
          </p:cNvSpPr>
          <p:nvPr>
            <p:ph type="body" idx="1"/>
          </p:nvPr>
        </p:nvSpPr>
        <p:spPr>
          <a:xfrm>
            <a:off x="792481" y="1876215"/>
            <a:ext cx="4541520" cy="4023360"/>
          </a:xfrm>
        </p:spPr>
        <p:txBody>
          <a:bodyPr>
            <a:normAutofit/>
          </a:bodyPr>
          <a:lstStyle/>
          <a:p>
            <a:r>
              <a:rPr lang="en-US" sz="3600" dirty="0" err="1" smtClean="0"/>
              <a:t>Šolska</a:t>
            </a:r>
            <a:r>
              <a:rPr lang="en-US" sz="3600" dirty="0" smtClean="0"/>
              <a:t> </a:t>
            </a:r>
            <a:r>
              <a:rPr lang="en-US" sz="3600" dirty="0" err="1" smtClean="0"/>
              <a:t>spletna</a:t>
            </a:r>
            <a:r>
              <a:rPr lang="en-US" sz="3600" dirty="0" smtClean="0"/>
              <a:t> </a:t>
            </a:r>
            <a:r>
              <a:rPr lang="en-US" sz="3600" dirty="0" err="1" smtClean="0"/>
              <a:t>stran</a:t>
            </a:r>
            <a:r>
              <a:rPr lang="en-US" sz="3600" dirty="0" smtClean="0"/>
              <a:t> je </a:t>
            </a:r>
            <a:r>
              <a:rPr lang="en-US" sz="3600" dirty="0" err="1" smtClean="0"/>
              <a:t>najboljši</a:t>
            </a:r>
            <a:r>
              <a:rPr lang="en-US" sz="3600" dirty="0" smtClean="0"/>
              <a:t> </a:t>
            </a:r>
            <a:r>
              <a:rPr lang="en-US" sz="3600" dirty="0" err="1" smtClean="0"/>
              <a:t>medij</a:t>
            </a:r>
            <a:r>
              <a:rPr lang="en-US" sz="3600" dirty="0" smtClean="0"/>
              <a:t> </a:t>
            </a:r>
            <a:r>
              <a:rPr lang="en-US" sz="3600" dirty="0" err="1" smtClean="0"/>
              <a:t>za</a:t>
            </a:r>
            <a:r>
              <a:rPr lang="en-US" sz="3600" dirty="0" smtClean="0"/>
              <a:t> </a:t>
            </a:r>
            <a:r>
              <a:rPr lang="en-US" sz="3600" dirty="0" err="1" smtClean="0"/>
              <a:t>pozitivno</a:t>
            </a:r>
            <a:r>
              <a:rPr lang="en-US" sz="3600" dirty="0" smtClean="0"/>
              <a:t> </a:t>
            </a:r>
            <a:r>
              <a:rPr lang="en-US" sz="3600" dirty="0" err="1" smtClean="0"/>
              <a:t>trženje</a:t>
            </a:r>
            <a:r>
              <a:rPr lang="en-US" sz="3600" dirty="0" smtClean="0"/>
              <a:t> </a:t>
            </a:r>
            <a:r>
              <a:rPr lang="en-US" sz="3600" dirty="0" err="1" smtClean="0"/>
              <a:t>šole</a:t>
            </a:r>
            <a:r>
              <a:rPr lang="en-US" sz="3600" dirty="0" smtClean="0"/>
              <a:t>, </a:t>
            </a:r>
            <a:r>
              <a:rPr lang="en-US" sz="3600" dirty="0" err="1" smtClean="0"/>
              <a:t>ki</a:t>
            </a:r>
            <a:r>
              <a:rPr lang="en-US" sz="3600" dirty="0" smtClean="0"/>
              <a:t> </a:t>
            </a:r>
            <a:r>
              <a:rPr lang="en-US" sz="3600" dirty="0" err="1" smtClean="0"/>
              <a:t>sporoča</a:t>
            </a:r>
            <a:r>
              <a:rPr lang="en-US" sz="3600" dirty="0" smtClean="0"/>
              <a:t> </a:t>
            </a:r>
            <a:r>
              <a:rPr lang="en-US" sz="3600" dirty="0" err="1" smtClean="0"/>
              <a:t>svoje</a:t>
            </a:r>
            <a:r>
              <a:rPr lang="en-US" sz="3600" dirty="0" smtClean="0"/>
              <a:t> </a:t>
            </a:r>
            <a:r>
              <a:rPr lang="en-US" sz="3600" dirty="0" err="1" smtClean="0"/>
              <a:t>cilje</a:t>
            </a:r>
            <a:r>
              <a:rPr lang="en-US" sz="3600" dirty="0" smtClean="0"/>
              <a:t> in </a:t>
            </a:r>
            <a:r>
              <a:rPr lang="en-US" sz="3600" dirty="0" err="1" smtClean="0"/>
              <a:t>dosežke</a:t>
            </a:r>
            <a:r>
              <a:rPr lang="en-US" sz="3600" dirty="0" smtClean="0"/>
              <a:t> </a:t>
            </a:r>
            <a:r>
              <a:rPr lang="en-US" sz="3600" dirty="0" err="1" smtClean="0"/>
              <a:t>ter</a:t>
            </a:r>
            <a:r>
              <a:rPr lang="en-US" sz="3600" dirty="0" smtClean="0"/>
              <a:t> </a:t>
            </a:r>
            <a:r>
              <a:rPr lang="en-US" sz="3600" dirty="0" err="1" smtClean="0"/>
              <a:t>za</a:t>
            </a:r>
            <a:r>
              <a:rPr lang="en-US" sz="3600" dirty="0" smtClean="0"/>
              <a:t> </a:t>
            </a:r>
            <a:r>
              <a:rPr lang="en-US" sz="3600" dirty="0" err="1" smtClean="0"/>
              <a:t>hitro</a:t>
            </a:r>
            <a:r>
              <a:rPr lang="en-US" sz="3600" dirty="0" smtClean="0"/>
              <a:t> </a:t>
            </a:r>
            <a:r>
              <a:rPr lang="en-US" sz="3600" dirty="0" err="1" smtClean="0"/>
              <a:t>širjenje</a:t>
            </a:r>
            <a:r>
              <a:rPr lang="en-US" sz="3600" dirty="0" smtClean="0"/>
              <a:t> </a:t>
            </a:r>
            <a:r>
              <a:rPr lang="en-US" sz="3600" dirty="0" err="1" smtClean="0"/>
              <a:t>vseh</a:t>
            </a:r>
            <a:r>
              <a:rPr lang="en-US" sz="3600" dirty="0" smtClean="0"/>
              <a:t> </a:t>
            </a:r>
            <a:r>
              <a:rPr lang="en-US" sz="3600" dirty="0" err="1" smtClean="0"/>
              <a:t>najnovejših</a:t>
            </a:r>
            <a:r>
              <a:rPr lang="en-US" sz="3600" dirty="0" smtClean="0"/>
              <a:t> </a:t>
            </a:r>
            <a:r>
              <a:rPr lang="en-US" sz="3600" dirty="0" err="1" smtClean="0"/>
              <a:t>informacij</a:t>
            </a:r>
            <a:r>
              <a:rPr lang="en-US" sz="3600" dirty="0" smtClean="0"/>
              <a:t>.</a:t>
            </a:r>
            <a:endParaRPr lang="en-US" sz="3600"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821681" y="1876215"/>
            <a:ext cx="5692987" cy="3558117"/>
          </a:xfrm>
          <a:prstGeom prst="rect">
            <a:avLst/>
          </a:prstGeom>
        </p:spPr>
      </p:pic>
      <p:sp>
        <p:nvSpPr>
          <p:cNvPr id="6" name="Rectangle 5"/>
          <p:cNvSpPr/>
          <p:nvPr/>
        </p:nvSpPr>
        <p:spPr>
          <a:xfrm>
            <a:off x="0" y="631700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dirty="0">
                <a:solidFill>
                  <a:srgbClr val="FFFFFF"/>
                </a:solidFill>
                <a:sym typeface="Calibri"/>
              </a:rPr>
              <a:t>U3E2</a:t>
            </a:r>
          </a:p>
        </p:txBody>
      </p:sp>
    </p:spTree>
    <p:extLst>
      <p:ext uri="{BB962C8B-B14F-4D97-AF65-F5344CB8AC3E}">
        <p14:creationId xmlns="" xmlns:p14="http://schemas.microsoft.com/office/powerpoint/2010/main" val="803499273"/>
      </p:ext>
    </p:extLst>
  </p:cSld>
  <p:clrMapOvr>
    <a:masterClrMapping/>
  </p:clrMapOvr>
  <p:transition spd="med"/>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6530</TotalTime>
  <Words>2156</Words>
  <Application>Microsoft Macintosh PowerPoint</Application>
  <PresentationFormat>Po meri</PresentationFormat>
  <Paragraphs>134</Paragraphs>
  <Slides>23</Slides>
  <Notes>18</Notes>
  <HiddenSlides>0</HiddenSlides>
  <MMClips>0</MMClips>
  <ScaleCrop>false</ScaleCrop>
  <HeadingPairs>
    <vt:vector size="4" baseType="variant">
      <vt:variant>
        <vt:lpstr>Tema</vt:lpstr>
      </vt:variant>
      <vt:variant>
        <vt:i4>1</vt:i4>
      </vt:variant>
      <vt:variant>
        <vt:lpstr>Naslovi diapozitivov</vt:lpstr>
      </vt:variant>
      <vt:variant>
        <vt:i4>23</vt:i4>
      </vt:variant>
    </vt:vector>
  </HeadingPairs>
  <TitlesOfParts>
    <vt:vector size="24" baseType="lpstr">
      <vt:lpstr>Retrospect</vt:lpstr>
      <vt:lpstr>Diapozitiv 1</vt:lpstr>
      <vt:lpstr>Učni cilji – Merila uspešnosti</vt:lpstr>
      <vt:lpstr>Zainteresirane strani v izobraževanju</vt:lpstr>
      <vt:lpstr>Zakaj je pomembno?</vt:lpstr>
      <vt:lpstr>Vključevanje zainteresiranih strani (deležnikov)</vt:lpstr>
      <vt:lpstr>Priložnosti</vt:lpstr>
      <vt:lpstr>Orodja in metode za vključevanje zainteresiranih strani</vt:lpstr>
      <vt:lpstr>Povratne informacije</vt:lpstr>
      <vt:lpstr>Objave za zainteresirane strani</vt:lpstr>
      <vt:lpstr>Publikacije, sodelovanje z orodji Web 2.0</vt:lpstr>
      <vt:lpstr>Diapozitiv 11</vt:lpstr>
      <vt:lpstr>Predstavitev projekta z elektronskim glasilom</vt:lpstr>
      <vt:lpstr>Izmenjava dokumentov na Slideshare</vt:lpstr>
      <vt:lpstr>Objava in sodelovanje na spletnih blogih</vt:lpstr>
      <vt:lpstr>Diapozitiv 15</vt:lpstr>
      <vt:lpstr>Mreže</vt:lpstr>
      <vt:lpstr>Povabilo na dogodke - fokusna skupina</vt:lpstr>
      <vt:lpstr>Povzetek</vt:lpstr>
      <vt:lpstr>Literatura in viri</vt:lpstr>
      <vt:lpstr>Koristne povezave</vt:lpstr>
      <vt:lpstr>Diapozitiv 21</vt:lpstr>
      <vt:lpstr>Diapozitiv 22</vt:lpstr>
      <vt:lpstr>Diapozitiv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Uporabnik</dc:creator>
  <cp:lastModifiedBy>Uporabnik</cp:lastModifiedBy>
  <cp:revision>119</cp:revision>
  <dcterms:modified xsi:type="dcterms:W3CDTF">2017-10-21T20:36:35Z</dcterms:modified>
</cp:coreProperties>
</file>