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1"/>
  </p:sldMasterIdLst>
  <p:notesMasterIdLst>
    <p:notesMasterId r:id="rId53"/>
  </p:notesMasterIdLst>
  <p:handoutMasterIdLst>
    <p:handoutMasterId r:id="rId54"/>
  </p:handoutMasterIdLst>
  <p:sldIdLst>
    <p:sldId id="256" r:id="rId2"/>
    <p:sldId id="261" r:id="rId3"/>
    <p:sldId id="277" r:id="rId4"/>
    <p:sldId id="393" r:id="rId5"/>
    <p:sldId id="371" r:id="rId6"/>
    <p:sldId id="259" r:id="rId7"/>
    <p:sldId id="370" r:id="rId8"/>
    <p:sldId id="288" r:id="rId9"/>
    <p:sldId id="284" r:id="rId10"/>
    <p:sldId id="358" r:id="rId11"/>
    <p:sldId id="280" r:id="rId12"/>
    <p:sldId id="386" r:id="rId13"/>
    <p:sldId id="293" r:id="rId14"/>
    <p:sldId id="396" r:id="rId15"/>
    <p:sldId id="363" r:id="rId16"/>
    <p:sldId id="297" r:id="rId17"/>
    <p:sldId id="391" r:id="rId18"/>
    <p:sldId id="301" r:id="rId19"/>
    <p:sldId id="304" r:id="rId20"/>
    <p:sldId id="375" r:id="rId21"/>
    <p:sldId id="354" r:id="rId22"/>
    <p:sldId id="394" r:id="rId23"/>
    <p:sldId id="362" r:id="rId24"/>
    <p:sldId id="399" r:id="rId25"/>
    <p:sldId id="329" r:id="rId26"/>
    <p:sldId id="331" r:id="rId27"/>
    <p:sldId id="332" r:id="rId28"/>
    <p:sldId id="355" r:id="rId29"/>
    <p:sldId id="357" r:id="rId30"/>
    <p:sldId id="333" r:id="rId31"/>
    <p:sldId id="400" r:id="rId32"/>
    <p:sldId id="334" r:id="rId33"/>
    <p:sldId id="350" r:id="rId34"/>
    <p:sldId id="335" r:id="rId35"/>
    <p:sldId id="389" r:id="rId36"/>
    <p:sldId id="390" r:id="rId37"/>
    <p:sldId id="351" r:id="rId38"/>
    <p:sldId id="336" r:id="rId39"/>
    <p:sldId id="365" r:id="rId40"/>
    <p:sldId id="337" r:id="rId41"/>
    <p:sldId id="338" r:id="rId42"/>
    <p:sldId id="376" r:id="rId43"/>
    <p:sldId id="340" r:id="rId44"/>
    <p:sldId id="378" r:id="rId45"/>
    <p:sldId id="387" r:id="rId46"/>
    <p:sldId id="379" r:id="rId47"/>
    <p:sldId id="380" r:id="rId48"/>
    <p:sldId id="381" r:id="rId49"/>
    <p:sldId id="401" r:id="rId50"/>
    <p:sldId id="402" r:id="rId51"/>
    <p:sldId id="403" r:id="rId52"/>
  </p:sldIdLst>
  <p:sldSz cx="12192000" cy="6858000"/>
  <p:notesSz cx="7099300" cy="10223500"/>
  <p:custDataLst>
    <p:tags r:id="rId5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rška" initials="Urska" lastIdx="3" clrIdx="0">
    <p:extLst>
      <p:ext uri="{19B8F6BF-5375-455C-9EA6-DF929625EA0E}">
        <p15:presenceInfo xmlns:p15="http://schemas.microsoft.com/office/powerpoint/2012/main" userId="Urš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D8F0"/>
    <a:srgbClr val="FF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59011" autoAdjust="0"/>
  </p:normalViewPr>
  <p:slideViewPr>
    <p:cSldViewPr snapToGrid="0" snapToObjects="1">
      <p:cViewPr varScale="1">
        <p:scale>
          <a:sx n="73" d="100"/>
          <a:sy n="73" d="100"/>
        </p:scale>
        <p:origin x="1662" y="66"/>
      </p:cViewPr>
      <p:guideLst>
        <p:guide orient="horz" pos="2160"/>
        <p:guide pos="3840"/>
      </p:guideLst>
    </p:cSldViewPr>
  </p:slideViewPr>
  <p:notesTextViewPr>
    <p:cViewPr>
      <p:scale>
        <a:sx n="1" d="1"/>
        <a:sy n="1" d="1"/>
      </p:scale>
      <p:origin x="0" y="0"/>
    </p:cViewPr>
  </p:notesTextViewPr>
  <p:sorterViewPr>
    <p:cViewPr>
      <p:scale>
        <a:sx n="100" d="100"/>
        <a:sy n="100" d="100"/>
      </p:scale>
      <p:origin x="0" y="-9318"/>
    </p:cViewPr>
  </p:sorterViewPr>
  <p:notesViewPr>
    <p:cSldViewPr snapToGrid="0" snapToObjects="1">
      <p:cViewPr varScale="1">
        <p:scale>
          <a:sx n="70" d="100"/>
          <a:sy n="70" d="100"/>
        </p:scale>
        <p:origin x="-3384" y="-114"/>
      </p:cViewPr>
      <p:guideLst>
        <p:guide orient="horz" pos="322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3076363" cy="512950"/>
          </a:xfrm>
          <a:prstGeom prst="rect">
            <a:avLst/>
          </a:prstGeom>
        </p:spPr>
        <p:txBody>
          <a:bodyPr vert="horz" lIns="98984" tIns="49492" rIns="98984" bIns="49492" rtlCol="0"/>
          <a:lstStyle>
            <a:lvl1pPr algn="l">
              <a:defRPr sz="1300"/>
            </a:lvl1pPr>
          </a:lstStyle>
          <a:p>
            <a:endParaRPr lang="sl-SI"/>
          </a:p>
        </p:txBody>
      </p:sp>
      <p:sp>
        <p:nvSpPr>
          <p:cNvPr id="3" name="Označba mesta datuma 2"/>
          <p:cNvSpPr>
            <a:spLocks noGrp="1"/>
          </p:cNvSpPr>
          <p:nvPr>
            <p:ph type="dt" sz="quarter" idx="1"/>
          </p:nvPr>
        </p:nvSpPr>
        <p:spPr>
          <a:xfrm>
            <a:off x="4021294" y="0"/>
            <a:ext cx="3076363" cy="512950"/>
          </a:xfrm>
          <a:prstGeom prst="rect">
            <a:avLst/>
          </a:prstGeom>
        </p:spPr>
        <p:txBody>
          <a:bodyPr vert="horz" lIns="98984" tIns="49492" rIns="98984" bIns="49492" rtlCol="0"/>
          <a:lstStyle>
            <a:lvl1pPr algn="r">
              <a:defRPr sz="1300"/>
            </a:lvl1pPr>
          </a:lstStyle>
          <a:p>
            <a:endParaRPr lang="sl-SI" dirty="0"/>
          </a:p>
        </p:txBody>
      </p:sp>
      <p:sp>
        <p:nvSpPr>
          <p:cNvPr id="4" name="Označba mesta noge 3"/>
          <p:cNvSpPr>
            <a:spLocks noGrp="1"/>
          </p:cNvSpPr>
          <p:nvPr>
            <p:ph type="ftr" sz="quarter" idx="2"/>
          </p:nvPr>
        </p:nvSpPr>
        <p:spPr>
          <a:xfrm>
            <a:off x="0" y="9710551"/>
            <a:ext cx="3076363" cy="512949"/>
          </a:xfrm>
          <a:prstGeom prst="rect">
            <a:avLst/>
          </a:prstGeom>
        </p:spPr>
        <p:txBody>
          <a:bodyPr vert="horz" lIns="98984" tIns="49492" rIns="98984" bIns="49492" rtlCol="0" anchor="b"/>
          <a:lstStyle>
            <a:lvl1pPr algn="l">
              <a:defRPr sz="1300"/>
            </a:lvl1pPr>
          </a:lstStyle>
          <a:p>
            <a:endParaRPr lang="sl-SI"/>
          </a:p>
        </p:txBody>
      </p:sp>
      <p:sp>
        <p:nvSpPr>
          <p:cNvPr id="5" name="Označba mesta številke diapozitiva 4"/>
          <p:cNvSpPr>
            <a:spLocks noGrp="1"/>
          </p:cNvSpPr>
          <p:nvPr>
            <p:ph type="sldNum" sz="quarter" idx="3"/>
          </p:nvPr>
        </p:nvSpPr>
        <p:spPr>
          <a:xfrm>
            <a:off x="4021294" y="9710551"/>
            <a:ext cx="3076363" cy="512949"/>
          </a:xfrm>
          <a:prstGeom prst="rect">
            <a:avLst/>
          </a:prstGeom>
        </p:spPr>
        <p:txBody>
          <a:bodyPr vert="horz" lIns="98984" tIns="49492" rIns="98984" bIns="49492" rtlCol="0" anchor="b"/>
          <a:lstStyle>
            <a:lvl1pPr algn="r">
              <a:defRPr sz="1300"/>
            </a:lvl1pPr>
          </a:lstStyle>
          <a:p>
            <a:fld id="{13CE6B02-271F-42D2-A2B5-A638B497C068}" type="slidenum">
              <a:rPr lang="sl-SI" smtClean="0"/>
              <a:pPr/>
              <a:t>‹#›</a:t>
            </a:fld>
            <a:endParaRPr lang="sl-SI" dirty="0"/>
          </a:p>
          <a:p>
            <a:r>
              <a:rPr lang="sl-SI" dirty="0"/>
              <a:t>© B. Likar</a:t>
            </a:r>
          </a:p>
        </p:txBody>
      </p:sp>
    </p:spTree>
    <p:extLst>
      <p:ext uri="{BB962C8B-B14F-4D97-AF65-F5344CB8AC3E}">
        <p14:creationId xmlns:p14="http://schemas.microsoft.com/office/powerpoint/2010/main" val="406329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3076363" cy="512950"/>
          </a:xfrm>
          <a:prstGeom prst="rect">
            <a:avLst/>
          </a:prstGeom>
        </p:spPr>
        <p:txBody>
          <a:bodyPr vert="horz" lIns="98984" tIns="49492" rIns="98984" bIns="49492" rtlCol="0"/>
          <a:lstStyle>
            <a:lvl1pPr algn="l">
              <a:defRPr sz="1300"/>
            </a:lvl1pPr>
          </a:lstStyle>
          <a:p>
            <a:endParaRPr lang="hu-HU"/>
          </a:p>
        </p:txBody>
      </p:sp>
      <p:sp>
        <p:nvSpPr>
          <p:cNvPr id="3" name="Dátum helye 2"/>
          <p:cNvSpPr>
            <a:spLocks noGrp="1"/>
          </p:cNvSpPr>
          <p:nvPr>
            <p:ph type="dt" idx="1"/>
          </p:nvPr>
        </p:nvSpPr>
        <p:spPr>
          <a:xfrm>
            <a:off x="4021294" y="0"/>
            <a:ext cx="3076363" cy="512950"/>
          </a:xfrm>
          <a:prstGeom prst="rect">
            <a:avLst/>
          </a:prstGeom>
        </p:spPr>
        <p:txBody>
          <a:bodyPr vert="horz" lIns="98984" tIns="49492" rIns="98984" bIns="49492" rtlCol="0"/>
          <a:lstStyle>
            <a:lvl1pPr algn="r">
              <a:defRPr sz="1300"/>
            </a:lvl1pPr>
          </a:lstStyle>
          <a:p>
            <a:fld id="{7D6AC242-29AA-4844-BF2D-23DE426A8B69}" type="datetimeFigureOut">
              <a:rPr lang="hu-HU" smtClean="0"/>
              <a:pPr/>
              <a:t>2017. 11. 24.</a:t>
            </a:fld>
            <a:endParaRPr lang="hu-HU"/>
          </a:p>
        </p:txBody>
      </p:sp>
      <p:sp>
        <p:nvSpPr>
          <p:cNvPr id="4" name="Diakép helye 3"/>
          <p:cNvSpPr>
            <a:spLocks noGrp="1" noRot="1" noChangeAspect="1"/>
          </p:cNvSpPr>
          <p:nvPr>
            <p:ph type="sldImg" idx="2"/>
          </p:nvPr>
        </p:nvSpPr>
        <p:spPr>
          <a:xfrm>
            <a:off x="482600" y="1277938"/>
            <a:ext cx="6134100" cy="3451225"/>
          </a:xfrm>
          <a:prstGeom prst="rect">
            <a:avLst/>
          </a:prstGeom>
          <a:noFill/>
          <a:ln w="12700">
            <a:solidFill>
              <a:prstClr val="black"/>
            </a:solidFill>
          </a:ln>
        </p:spPr>
        <p:txBody>
          <a:bodyPr vert="horz" lIns="98984" tIns="49492" rIns="98984" bIns="49492" rtlCol="0" anchor="ctr"/>
          <a:lstStyle/>
          <a:p>
            <a:endParaRPr lang="hu-HU"/>
          </a:p>
        </p:txBody>
      </p:sp>
      <p:sp>
        <p:nvSpPr>
          <p:cNvPr id="5" name="Jegyzetek helye 4"/>
          <p:cNvSpPr>
            <a:spLocks noGrp="1"/>
          </p:cNvSpPr>
          <p:nvPr>
            <p:ph type="body" sz="quarter" idx="3"/>
          </p:nvPr>
        </p:nvSpPr>
        <p:spPr>
          <a:xfrm>
            <a:off x="709930" y="4920059"/>
            <a:ext cx="5679440" cy="4025503"/>
          </a:xfrm>
          <a:prstGeom prst="rect">
            <a:avLst/>
          </a:prstGeom>
        </p:spPr>
        <p:txBody>
          <a:bodyPr vert="horz" lIns="98984" tIns="49492" rIns="98984" bIns="49492" rtlCol="0"/>
          <a:lstStyle/>
          <a:p>
            <a:pPr lvl="0"/>
            <a:r>
              <a:rPr lang="en-GB" noProof="0" dirty="0" err="1"/>
              <a:t>Mintaszöveg</a:t>
            </a:r>
            <a:r>
              <a:rPr lang="en-GB" noProof="0" dirty="0"/>
              <a:t> </a:t>
            </a:r>
            <a:r>
              <a:rPr lang="en-GB" noProof="0" dirty="0" err="1"/>
              <a:t>szerkesztése</a:t>
            </a:r>
            <a:endParaRPr lang="en-GB" noProof="0" dirty="0"/>
          </a:p>
          <a:p>
            <a:pPr lvl="1"/>
            <a:r>
              <a:rPr lang="en-GB" noProof="0" dirty="0" err="1"/>
              <a:t>Második</a:t>
            </a:r>
            <a:r>
              <a:rPr lang="en-GB" noProof="0" dirty="0"/>
              <a:t> </a:t>
            </a:r>
            <a:r>
              <a:rPr lang="en-GB" noProof="0" dirty="0" err="1"/>
              <a:t>szint</a:t>
            </a:r>
            <a:endParaRPr lang="en-GB" noProof="0" dirty="0"/>
          </a:p>
          <a:p>
            <a:pPr lvl="2"/>
            <a:r>
              <a:rPr lang="en-GB" noProof="0" dirty="0" err="1"/>
              <a:t>Harmadik</a:t>
            </a:r>
            <a:r>
              <a:rPr lang="en-GB" noProof="0" dirty="0"/>
              <a:t> </a:t>
            </a:r>
            <a:r>
              <a:rPr lang="en-GB" noProof="0" dirty="0" err="1"/>
              <a:t>szint</a:t>
            </a:r>
            <a:endParaRPr lang="en-GB" noProof="0" dirty="0"/>
          </a:p>
          <a:p>
            <a:pPr lvl="3"/>
            <a:r>
              <a:rPr lang="en-GB" noProof="0" dirty="0" err="1"/>
              <a:t>Negyedik</a:t>
            </a:r>
            <a:r>
              <a:rPr lang="en-GB" noProof="0" dirty="0"/>
              <a:t> </a:t>
            </a:r>
            <a:r>
              <a:rPr lang="en-GB" noProof="0" dirty="0" err="1"/>
              <a:t>szint</a:t>
            </a:r>
            <a:endParaRPr lang="en-GB" noProof="0" dirty="0"/>
          </a:p>
          <a:p>
            <a:pPr lvl="4"/>
            <a:r>
              <a:rPr lang="en-GB" noProof="0" dirty="0" err="1"/>
              <a:t>Ötödik</a:t>
            </a:r>
            <a:r>
              <a:rPr lang="en-GB" noProof="0" dirty="0"/>
              <a:t> </a:t>
            </a:r>
            <a:r>
              <a:rPr lang="en-GB" noProof="0" dirty="0" err="1"/>
              <a:t>szint</a:t>
            </a:r>
            <a:endParaRPr lang="en-GB" noProof="0" dirty="0"/>
          </a:p>
        </p:txBody>
      </p:sp>
      <p:sp>
        <p:nvSpPr>
          <p:cNvPr id="6" name="Élőláb helye 5"/>
          <p:cNvSpPr>
            <a:spLocks noGrp="1"/>
          </p:cNvSpPr>
          <p:nvPr>
            <p:ph type="ftr" sz="quarter" idx="4"/>
          </p:nvPr>
        </p:nvSpPr>
        <p:spPr>
          <a:xfrm>
            <a:off x="0" y="9710551"/>
            <a:ext cx="3076363" cy="512949"/>
          </a:xfrm>
          <a:prstGeom prst="rect">
            <a:avLst/>
          </a:prstGeom>
        </p:spPr>
        <p:txBody>
          <a:bodyPr vert="horz" lIns="98984" tIns="49492" rIns="98984" bIns="49492" rtlCol="0" anchor="b"/>
          <a:lstStyle>
            <a:lvl1pPr algn="l">
              <a:defRPr sz="1300"/>
            </a:lvl1pPr>
          </a:lstStyle>
          <a:p>
            <a:endParaRPr lang="hu-HU"/>
          </a:p>
        </p:txBody>
      </p:sp>
      <p:sp>
        <p:nvSpPr>
          <p:cNvPr id="7" name="Dia számának helye 6"/>
          <p:cNvSpPr>
            <a:spLocks noGrp="1"/>
          </p:cNvSpPr>
          <p:nvPr>
            <p:ph type="sldNum" sz="quarter" idx="5"/>
          </p:nvPr>
        </p:nvSpPr>
        <p:spPr>
          <a:xfrm>
            <a:off x="4021294" y="9710551"/>
            <a:ext cx="3076363" cy="512949"/>
          </a:xfrm>
          <a:prstGeom prst="rect">
            <a:avLst/>
          </a:prstGeom>
        </p:spPr>
        <p:txBody>
          <a:bodyPr vert="horz" lIns="98984" tIns="49492" rIns="98984" bIns="49492" rtlCol="0" anchor="b"/>
          <a:lstStyle>
            <a:lvl1pPr algn="r">
              <a:defRPr sz="1300"/>
            </a:lvl1pPr>
          </a:lstStyle>
          <a:p>
            <a:fld id="{79A472E4-E8CF-4752-8D89-CC6C7CAD9C51}" type="slidenum">
              <a:rPr lang="hu-HU" smtClean="0"/>
              <a:pPr/>
              <a:t>‹#›</a:t>
            </a:fld>
            <a:endParaRPr lang="hu-HU"/>
          </a:p>
        </p:txBody>
      </p:sp>
    </p:spTree>
    <p:extLst>
      <p:ext uri="{BB962C8B-B14F-4D97-AF65-F5344CB8AC3E}">
        <p14:creationId xmlns:p14="http://schemas.microsoft.com/office/powerpoint/2010/main" val="2400680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searchgate.net/publication/283463535_Managing_Innovation_and_RD_Processes_in_EU_Environme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89838">
              <a:defRPr/>
            </a:pPr>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1</a:t>
            </a:fld>
            <a:endParaRPr lang="hu-HU"/>
          </a:p>
        </p:txBody>
      </p:sp>
    </p:spTree>
    <p:extLst>
      <p:ext uri="{BB962C8B-B14F-4D97-AF65-F5344CB8AC3E}">
        <p14:creationId xmlns:p14="http://schemas.microsoft.com/office/powerpoint/2010/main" val="372748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6"/>
          <p:cNvSpPr>
            <a:spLocks noGrp="1" noChangeArrowheads="1"/>
          </p:cNvSpPr>
          <p:nvPr>
            <p:ph type="ftr" sz="quarter" idx="4"/>
          </p:nvPr>
        </p:nvSpPr>
        <p:spPr>
          <a:noFill/>
        </p:spPr>
        <p:txBody>
          <a:bodyPr/>
          <a:lstStyle/>
          <a:p>
            <a:r>
              <a:rPr lang="sl-SI"/>
              <a:t>dr. Borut Likar</a:t>
            </a:r>
          </a:p>
        </p:txBody>
      </p:sp>
      <p:sp>
        <p:nvSpPr>
          <p:cNvPr id="739331" name="Rectangle 7"/>
          <p:cNvSpPr>
            <a:spLocks noGrp="1" noChangeArrowheads="1"/>
          </p:cNvSpPr>
          <p:nvPr>
            <p:ph type="sldNum" sz="quarter" idx="5"/>
          </p:nvPr>
        </p:nvSpPr>
        <p:spPr>
          <a:noFill/>
        </p:spPr>
        <p:txBody>
          <a:bodyPr/>
          <a:lstStyle/>
          <a:p>
            <a:fld id="{54B709DA-B1BF-42D8-97DC-E87D6C20E2D2}" type="slidenum">
              <a:rPr lang="sl-SI" smtClean="0"/>
              <a:pPr/>
              <a:t>10</a:t>
            </a:fld>
            <a:endParaRPr lang="sl-SI"/>
          </a:p>
        </p:txBody>
      </p:sp>
      <p:sp>
        <p:nvSpPr>
          <p:cNvPr id="739332" name="Rectangle 2"/>
          <p:cNvSpPr>
            <a:spLocks noGrp="1" noRot="1" noChangeAspect="1" noChangeArrowheads="1" noTextEdit="1"/>
          </p:cNvSpPr>
          <p:nvPr>
            <p:ph type="sldImg"/>
          </p:nvPr>
        </p:nvSpPr>
        <p:spPr>
          <a:xfrm>
            <a:off x="144463" y="766763"/>
            <a:ext cx="6813550" cy="3833812"/>
          </a:xfrm>
          <a:ln/>
        </p:spPr>
      </p:sp>
      <p:sp>
        <p:nvSpPr>
          <p:cNvPr id="739333"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t>Template</a:t>
            </a:r>
            <a:r>
              <a:rPr lang="en-GB" sz="1200" noProof="0" dirty="0"/>
              <a:t> should be used to do the Exercise and write the Report</a:t>
            </a:r>
            <a:endParaRPr lang="en-GB" sz="1200" u="sng" noProof="0" dirty="0"/>
          </a:p>
          <a:p>
            <a:pPr eaLnBrk="1" hangingPunct="1"/>
            <a:endParaRPr lang="en-GB" noProof="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noProof="0" dirty="0"/>
              <a:t>Bloom </a:t>
            </a:r>
            <a:r>
              <a:rPr lang="en-GB" noProof="0" dirty="0" err="1"/>
              <a:t>taxonómiája</a:t>
            </a:r>
            <a:r>
              <a:rPr lang="en-GB" noProof="0" dirty="0"/>
              <a:t> </a:t>
            </a:r>
            <a:r>
              <a:rPr lang="en-GB" noProof="0" dirty="0" err="1"/>
              <a:t>szerint</a:t>
            </a:r>
            <a:r>
              <a:rPr lang="en-GB" noProof="0" dirty="0"/>
              <a:t> a </a:t>
            </a:r>
            <a:r>
              <a:rPr lang="en-GB" noProof="0" dirty="0" err="1"/>
              <a:t>kreativitás</a:t>
            </a:r>
            <a:r>
              <a:rPr lang="en-GB" noProof="0" dirty="0"/>
              <a:t> </a:t>
            </a:r>
            <a:r>
              <a:rPr lang="en-GB" noProof="0" dirty="0" err="1"/>
              <a:t>az</a:t>
            </a:r>
            <a:r>
              <a:rPr lang="en-GB" noProof="0" dirty="0"/>
              <a:t> </a:t>
            </a:r>
            <a:r>
              <a:rPr lang="en-GB" noProof="0" dirty="0" err="1"/>
              <a:t>oktatási</a:t>
            </a:r>
            <a:r>
              <a:rPr lang="en-GB" noProof="0" dirty="0"/>
              <a:t> </a:t>
            </a:r>
            <a:r>
              <a:rPr lang="en-GB" noProof="0" dirty="0" err="1"/>
              <a:t>piramis</a:t>
            </a:r>
            <a:r>
              <a:rPr lang="en-GB" noProof="0" dirty="0"/>
              <a:t> </a:t>
            </a:r>
            <a:r>
              <a:rPr lang="en-GB" noProof="0" dirty="0" err="1"/>
              <a:t>tetején</a:t>
            </a:r>
            <a:r>
              <a:rPr lang="en-GB" noProof="0" dirty="0"/>
              <a:t> </a:t>
            </a:r>
            <a:r>
              <a:rPr lang="en-GB" noProof="0" dirty="0" err="1"/>
              <a:t>helyezkedik</a:t>
            </a:r>
            <a:r>
              <a:rPr lang="en-GB" noProof="0" dirty="0"/>
              <a:t> el</a:t>
            </a:r>
          </a:p>
        </p:txBody>
      </p:sp>
      <p:sp>
        <p:nvSpPr>
          <p:cNvPr id="4" name="Dia számának helye 3"/>
          <p:cNvSpPr>
            <a:spLocks noGrp="1"/>
          </p:cNvSpPr>
          <p:nvPr>
            <p:ph type="sldNum" sz="quarter" idx="10"/>
          </p:nvPr>
        </p:nvSpPr>
        <p:spPr/>
        <p:txBody>
          <a:bodyPr/>
          <a:lstStyle/>
          <a:p>
            <a:fld id="{79A472E4-E8CF-4752-8D89-CC6C7CAD9C51}" type="slidenum">
              <a:rPr lang="hu-HU" smtClean="0"/>
              <a:pPr/>
              <a:t>11</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r>
              <a:rPr lang="en-GB" sz="1200" b="1" dirty="0">
                <a:solidFill>
                  <a:srgbClr val="000000"/>
                </a:solidFill>
              </a:rPr>
              <a:t>A</a:t>
            </a:r>
            <a:r>
              <a:rPr lang="hu-HU" sz="1200" b="1" dirty="0">
                <a:solidFill>
                  <a:srgbClr val="000000"/>
                </a:solidFill>
              </a:rPr>
              <a:t>. ábra</a:t>
            </a:r>
            <a:r>
              <a:rPr lang="en-GB" sz="1200" dirty="0">
                <a:solidFill>
                  <a:srgbClr val="000000"/>
                </a:solidFill>
              </a:rPr>
              <a:t>: </a:t>
            </a:r>
            <a:r>
              <a:rPr lang="en-GB" sz="1200" dirty="0" err="1">
                <a:solidFill>
                  <a:srgbClr val="000000"/>
                </a:solidFill>
              </a:rPr>
              <a:t>Az</a:t>
            </a:r>
            <a:r>
              <a:rPr lang="en-GB" sz="1200" dirty="0">
                <a:solidFill>
                  <a:srgbClr val="000000"/>
                </a:solidFill>
              </a:rPr>
              <a:t> </a:t>
            </a:r>
            <a:r>
              <a:rPr lang="en-GB" sz="1200" dirty="0" err="1">
                <a:solidFill>
                  <a:srgbClr val="000000"/>
                </a:solidFill>
              </a:rPr>
              <a:t>agy</a:t>
            </a:r>
            <a:r>
              <a:rPr lang="en-GB" sz="1200" dirty="0">
                <a:solidFill>
                  <a:srgbClr val="000000"/>
                </a:solidFill>
              </a:rPr>
              <a:t> </a:t>
            </a:r>
            <a:r>
              <a:rPr lang="en-GB" sz="1200" dirty="0" err="1">
                <a:solidFill>
                  <a:srgbClr val="000000"/>
                </a:solidFill>
              </a:rPr>
              <a:t>normál</a:t>
            </a:r>
            <a:r>
              <a:rPr lang="en-GB" sz="1200" dirty="0">
                <a:solidFill>
                  <a:srgbClr val="000000"/>
                </a:solidFill>
              </a:rPr>
              <a:t> </a:t>
            </a:r>
            <a:r>
              <a:rPr lang="en-GB" sz="1200" dirty="0" err="1">
                <a:solidFill>
                  <a:srgbClr val="000000"/>
                </a:solidFill>
              </a:rPr>
              <a:t>munka</a:t>
            </a:r>
            <a:r>
              <a:rPr lang="en-GB" sz="1200" dirty="0">
                <a:solidFill>
                  <a:srgbClr val="000000"/>
                </a:solidFill>
              </a:rPr>
              <a:t> </a:t>
            </a:r>
            <a:r>
              <a:rPr lang="en-GB" sz="1200" dirty="0" err="1">
                <a:solidFill>
                  <a:srgbClr val="000000"/>
                </a:solidFill>
              </a:rPr>
              <a:t>során</a:t>
            </a:r>
            <a:r>
              <a:rPr lang="en-GB" sz="1200" dirty="0">
                <a:solidFill>
                  <a:srgbClr val="000000"/>
                </a:solidFill>
              </a:rPr>
              <a:t>: </a:t>
            </a:r>
            <a:r>
              <a:rPr lang="en-GB" sz="1200" dirty="0" err="1">
                <a:solidFill>
                  <a:srgbClr val="000000"/>
                </a:solidFill>
              </a:rPr>
              <a:t>az</a:t>
            </a:r>
            <a:r>
              <a:rPr lang="en-GB" sz="1200" dirty="0">
                <a:solidFill>
                  <a:srgbClr val="000000"/>
                </a:solidFill>
              </a:rPr>
              <a:t> </a:t>
            </a:r>
            <a:r>
              <a:rPr lang="en-GB" sz="1200" dirty="0" err="1">
                <a:solidFill>
                  <a:srgbClr val="000000"/>
                </a:solidFill>
              </a:rPr>
              <a:t>agy</a:t>
            </a:r>
            <a:r>
              <a:rPr lang="en-GB" sz="1200" dirty="0">
                <a:solidFill>
                  <a:srgbClr val="000000"/>
                </a:solidFill>
              </a:rPr>
              <a:t> </a:t>
            </a:r>
            <a:r>
              <a:rPr lang="en-GB" sz="1200" dirty="0" err="1">
                <a:solidFill>
                  <a:srgbClr val="000000"/>
                </a:solidFill>
              </a:rPr>
              <a:t>piros</a:t>
            </a:r>
            <a:r>
              <a:rPr lang="en-GB" sz="1200" dirty="0">
                <a:solidFill>
                  <a:srgbClr val="000000"/>
                </a:solidFill>
              </a:rPr>
              <a:t>, </a:t>
            </a:r>
            <a:r>
              <a:rPr lang="en-GB" sz="1200" dirty="0" err="1">
                <a:solidFill>
                  <a:srgbClr val="000000"/>
                </a:solidFill>
              </a:rPr>
              <a:t>megvilágított</a:t>
            </a:r>
            <a:r>
              <a:rPr lang="en-GB" sz="1200" dirty="0">
                <a:solidFill>
                  <a:srgbClr val="000000"/>
                </a:solidFill>
              </a:rPr>
              <a:t> </a:t>
            </a:r>
            <a:r>
              <a:rPr lang="en-GB" sz="1200" dirty="0" err="1">
                <a:solidFill>
                  <a:srgbClr val="000000"/>
                </a:solidFill>
              </a:rPr>
              <a:t>hátsó</a:t>
            </a:r>
            <a:r>
              <a:rPr lang="en-GB" sz="1200" dirty="0">
                <a:solidFill>
                  <a:srgbClr val="000000"/>
                </a:solidFill>
              </a:rPr>
              <a:t> </a:t>
            </a:r>
            <a:r>
              <a:rPr lang="en-GB" sz="1200" dirty="0" err="1">
                <a:solidFill>
                  <a:srgbClr val="000000"/>
                </a:solidFill>
              </a:rPr>
              <a:t>része</a:t>
            </a:r>
            <a:r>
              <a:rPr lang="en-GB" sz="1200" dirty="0">
                <a:solidFill>
                  <a:srgbClr val="000000"/>
                </a:solidFill>
              </a:rPr>
              <a:t>, a </a:t>
            </a:r>
            <a:r>
              <a:rPr lang="en-GB" sz="1200" dirty="0" err="1">
                <a:solidFill>
                  <a:srgbClr val="000000"/>
                </a:solidFill>
              </a:rPr>
              <a:t>személy</a:t>
            </a:r>
            <a:r>
              <a:rPr lang="en-GB" sz="1200" dirty="0">
                <a:solidFill>
                  <a:srgbClr val="000000"/>
                </a:solidFill>
              </a:rPr>
              <a:t> </a:t>
            </a:r>
            <a:r>
              <a:rPr lang="en-GB" sz="1200" dirty="0" err="1">
                <a:solidFill>
                  <a:srgbClr val="000000"/>
                </a:solidFill>
              </a:rPr>
              <a:t>figyel</a:t>
            </a:r>
            <a:r>
              <a:rPr lang="en-GB" sz="1200" dirty="0">
                <a:solidFill>
                  <a:srgbClr val="000000"/>
                </a:solidFill>
              </a:rPr>
              <a:t>. </a:t>
            </a:r>
            <a:r>
              <a:rPr lang="en-GB" sz="1200" dirty="0" err="1">
                <a:solidFill>
                  <a:srgbClr val="000000"/>
                </a:solidFill>
              </a:rPr>
              <a:t>Középen</a:t>
            </a:r>
            <a:r>
              <a:rPr lang="en-GB" sz="1200" dirty="0">
                <a:solidFill>
                  <a:srgbClr val="000000"/>
                </a:solidFill>
              </a:rPr>
              <a:t>, </a:t>
            </a:r>
            <a:r>
              <a:rPr lang="en-GB" sz="1200" dirty="0" err="1">
                <a:solidFill>
                  <a:srgbClr val="000000"/>
                </a:solidFill>
              </a:rPr>
              <a:t>enyhén</a:t>
            </a:r>
            <a:r>
              <a:rPr lang="en-GB" sz="1200" dirty="0">
                <a:solidFill>
                  <a:srgbClr val="000000"/>
                </a:solidFill>
              </a:rPr>
              <a:t> </a:t>
            </a:r>
            <a:r>
              <a:rPr lang="en-GB" sz="1200" dirty="0" err="1">
                <a:solidFill>
                  <a:srgbClr val="000000"/>
                </a:solidFill>
              </a:rPr>
              <a:t>megvilágított</a:t>
            </a:r>
            <a:r>
              <a:rPr lang="en-GB" sz="1200" dirty="0">
                <a:solidFill>
                  <a:srgbClr val="000000"/>
                </a:solidFill>
              </a:rPr>
              <a:t> </a:t>
            </a:r>
            <a:r>
              <a:rPr lang="en-GB" sz="1200" dirty="0" err="1">
                <a:solidFill>
                  <a:srgbClr val="000000"/>
                </a:solidFill>
              </a:rPr>
              <a:t>területeken</a:t>
            </a:r>
            <a:r>
              <a:rPr lang="en-GB" sz="1200" dirty="0">
                <a:solidFill>
                  <a:srgbClr val="000000"/>
                </a:solidFill>
              </a:rPr>
              <a:t> a </a:t>
            </a:r>
            <a:r>
              <a:rPr lang="en-GB" sz="1200" dirty="0" err="1">
                <a:solidFill>
                  <a:srgbClr val="000000"/>
                </a:solidFill>
              </a:rPr>
              <a:t>mozgató</a:t>
            </a:r>
            <a:r>
              <a:rPr lang="en-GB" sz="1200" dirty="0">
                <a:solidFill>
                  <a:srgbClr val="000000"/>
                </a:solidFill>
              </a:rPr>
              <a:t> </a:t>
            </a:r>
            <a:r>
              <a:rPr lang="en-GB" sz="1200" dirty="0" err="1">
                <a:solidFill>
                  <a:srgbClr val="000000"/>
                </a:solidFill>
              </a:rPr>
              <a:t>rész</a:t>
            </a:r>
            <a:r>
              <a:rPr lang="hu-HU" sz="1200" dirty="0">
                <a:solidFill>
                  <a:srgbClr val="000000"/>
                </a:solidFill>
              </a:rPr>
              <a:t>:</a:t>
            </a:r>
            <a:r>
              <a:rPr lang="en-GB" sz="1200" dirty="0">
                <a:solidFill>
                  <a:srgbClr val="000000"/>
                </a:solidFill>
              </a:rPr>
              <a:t> a </a:t>
            </a:r>
            <a:r>
              <a:rPr lang="en-GB" sz="1200" dirty="0" err="1">
                <a:solidFill>
                  <a:srgbClr val="000000"/>
                </a:solidFill>
              </a:rPr>
              <a:t>személy</a:t>
            </a:r>
            <a:r>
              <a:rPr lang="en-GB" sz="1200" dirty="0">
                <a:solidFill>
                  <a:srgbClr val="000000"/>
                </a:solidFill>
              </a:rPr>
              <a:t> </a:t>
            </a:r>
            <a:r>
              <a:rPr lang="en-GB" sz="1200" dirty="0" err="1">
                <a:solidFill>
                  <a:srgbClr val="000000"/>
                </a:solidFill>
              </a:rPr>
              <a:t>irányítja</a:t>
            </a:r>
            <a:r>
              <a:rPr lang="en-GB" sz="1200" dirty="0">
                <a:solidFill>
                  <a:srgbClr val="000000"/>
                </a:solidFill>
              </a:rPr>
              <a:t> a </a:t>
            </a:r>
            <a:r>
              <a:rPr lang="en-GB" sz="1200" dirty="0" err="1">
                <a:solidFill>
                  <a:srgbClr val="000000"/>
                </a:solidFill>
              </a:rPr>
              <a:t>végtagjait</a:t>
            </a:r>
            <a:r>
              <a:rPr lang="en-GB" sz="1200" dirty="0">
                <a:solidFill>
                  <a:srgbClr val="000000"/>
                </a:solidFill>
              </a:rPr>
              <a:t>. </a:t>
            </a:r>
            <a:r>
              <a:rPr lang="en-GB" sz="1200" dirty="0" err="1">
                <a:solidFill>
                  <a:srgbClr val="000000"/>
                </a:solidFill>
              </a:rPr>
              <a:t>Röviden</a:t>
            </a:r>
            <a:r>
              <a:rPr lang="hu-HU" sz="1200" dirty="0">
                <a:solidFill>
                  <a:srgbClr val="000000"/>
                </a:solidFill>
              </a:rPr>
              <a:t>:</a:t>
            </a:r>
            <a:r>
              <a:rPr lang="en-GB" sz="1200" dirty="0">
                <a:solidFill>
                  <a:srgbClr val="000000"/>
                </a:solidFill>
              </a:rPr>
              <a:t> </a:t>
            </a:r>
            <a:r>
              <a:rPr lang="en-GB" sz="1200" dirty="0" err="1">
                <a:solidFill>
                  <a:srgbClr val="000000"/>
                </a:solidFill>
              </a:rPr>
              <a:t>keres</a:t>
            </a:r>
            <a:r>
              <a:rPr lang="en-GB" sz="1200" dirty="0">
                <a:solidFill>
                  <a:srgbClr val="000000"/>
                </a:solidFill>
              </a:rPr>
              <a:t> </a:t>
            </a:r>
            <a:r>
              <a:rPr lang="en-GB" sz="1200" dirty="0" err="1">
                <a:solidFill>
                  <a:srgbClr val="000000"/>
                </a:solidFill>
              </a:rPr>
              <a:t>és</a:t>
            </a:r>
            <a:r>
              <a:rPr lang="en-GB" sz="1200" dirty="0">
                <a:solidFill>
                  <a:srgbClr val="000000"/>
                </a:solidFill>
              </a:rPr>
              <a:t> </a:t>
            </a:r>
            <a:r>
              <a:rPr lang="en-GB" sz="1200" dirty="0" err="1">
                <a:solidFill>
                  <a:srgbClr val="000000"/>
                </a:solidFill>
              </a:rPr>
              <a:t>dolgozik</a:t>
            </a:r>
            <a:r>
              <a:rPr lang="en-GB" sz="1200" dirty="0">
                <a:solidFill>
                  <a:srgbClr val="000000"/>
                </a:solidFill>
              </a:rPr>
              <a:t>.</a:t>
            </a:r>
            <a:endParaRPr lang="sl-SI" sz="1200" b="0" dirty="0">
              <a:solidFill>
                <a:srgbClr val="000000"/>
              </a:solidFill>
            </a:endParaRPr>
          </a:p>
          <a:p>
            <a:r>
              <a:rPr lang="en-GB" sz="1200" b="1" dirty="0">
                <a:solidFill>
                  <a:srgbClr val="000000"/>
                </a:solidFill>
              </a:rPr>
              <a:t>B</a:t>
            </a:r>
            <a:r>
              <a:rPr lang="hu-HU" sz="1200" b="1" dirty="0">
                <a:solidFill>
                  <a:srgbClr val="000000"/>
                </a:solidFill>
              </a:rPr>
              <a:t>. ábra</a:t>
            </a:r>
            <a:r>
              <a:rPr lang="en-GB" sz="1200" dirty="0">
                <a:solidFill>
                  <a:srgbClr val="000000"/>
                </a:solidFill>
              </a:rPr>
              <a:t>: </a:t>
            </a:r>
            <a:r>
              <a:rPr lang="sl-SI" sz="1200" b="0" dirty="0">
                <a:solidFill>
                  <a:srgbClr val="000000"/>
                </a:solidFill>
              </a:rPr>
              <a:t>Egy fekvő, csukott szemű ember agya, amint gondolkodik. A gondolkodás tehát kemény munka....</a:t>
            </a:r>
          </a:p>
        </p:txBody>
      </p:sp>
      <p:sp>
        <p:nvSpPr>
          <p:cNvPr id="4" name="Ograda noge 3"/>
          <p:cNvSpPr>
            <a:spLocks noGrp="1"/>
          </p:cNvSpPr>
          <p:nvPr>
            <p:ph type="ftr" sz="quarter" idx="10"/>
          </p:nvPr>
        </p:nvSpPr>
        <p:spPr/>
        <p:txBody>
          <a:bodyPr/>
          <a:lstStyle/>
          <a:p>
            <a:pPr>
              <a:defRPr/>
            </a:pPr>
            <a:r>
              <a:rPr lang="sl-SI">
                <a:solidFill>
                  <a:prstClr val="black"/>
                </a:solidFill>
              </a:rPr>
              <a:t>dr. Borut Likar</a:t>
            </a:r>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solidFill>
                  <a:prstClr val="black"/>
                </a:solidFill>
              </a:rPr>
              <a:pPr>
                <a:defRPr/>
              </a:pPr>
              <a:t>12</a:t>
            </a:fld>
            <a:endParaRPr lang="sl-SI">
              <a:solidFill>
                <a:prstClr val="black"/>
              </a:solidFill>
            </a:endParaRPr>
          </a:p>
        </p:txBody>
      </p:sp>
    </p:spTree>
    <p:extLst>
      <p:ext uri="{BB962C8B-B14F-4D97-AF65-F5344CB8AC3E}">
        <p14:creationId xmlns:p14="http://schemas.microsoft.com/office/powerpoint/2010/main" val="334196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6"/>
          <p:cNvSpPr>
            <a:spLocks noGrp="1" noChangeArrowheads="1"/>
          </p:cNvSpPr>
          <p:nvPr>
            <p:ph type="ftr" sz="quarter" idx="4"/>
          </p:nvPr>
        </p:nvSpPr>
        <p:spPr>
          <a:noFill/>
        </p:spPr>
        <p:txBody>
          <a:bodyPr/>
          <a:lstStyle/>
          <a:p>
            <a:r>
              <a:rPr lang="sl-SI">
                <a:solidFill>
                  <a:prstClr val="black"/>
                </a:solidFill>
              </a:rPr>
              <a:t>dr. Borut Likar</a:t>
            </a:r>
          </a:p>
        </p:txBody>
      </p:sp>
      <p:sp>
        <p:nvSpPr>
          <p:cNvPr id="815107" name="Rectangle 7"/>
          <p:cNvSpPr>
            <a:spLocks noGrp="1" noChangeArrowheads="1"/>
          </p:cNvSpPr>
          <p:nvPr>
            <p:ph type="sldNum" sz="quarter" idx="5"/>
          </p:nvPr>
        </p:nvSpPr>
        <p:spPr>
          <a:noFill/>
        </p:spPr>
        <p:txBody>
          <a:bodyPr/>
          <a:lstStyle/>
          <a:p>
            <a:fld id="{8A341371-A6BB-4C82-A0D0-6704FB60E8EA}" type="slidenum">
              <a:rPr lang="sl-SI" smtClean="0">
                <a:solidFill>
                  <a:prstClr val="black"/>
                </a:solidFill>
              </a:rPr>
              <a:pPr/>
              <a:t>13</a:t>
            </a:fld>
            <a:endParaRPr lang="sl-SI">
              <a:solidFill>
                <a:prstClr val="black"/>
              </a:solidFill>
            </a:endParaRPr>
          </a:p>
        </p:txBody>
      </p:sp>
      <p:sp>
        <p:nvSpPr>
          <p:cNvPr id="815108" name="Rectangle 2"/>
          <p:cNvSpPr>
            <a:spLocks noGrp="1" noRot="1" noChangeAspect="1" noChangeArrowheads="1" noTextEdit="1"/>
          </p:cNvSpPr>
          <p:nvPr>
            <p:ph type="sldImg"/>
          </p:nvPr>
        </p:nvSpPr>
        <p:spPr>
          <a:xfrm>
            <a:off x="144463" y="766763"/>
            <a:ext cx="6813550" cy="3833812"/>
          </a:xfrm>
          <a:ln/>
        </p:spPr>
      </p:sp>
      <p:sp>
        <p:nvSpPr>
          <p:cNvPr id="815109" name="Rectangle 3"/>
          <p:cNvSpPr>
            <a:spLocks noGrp="1" noChangeArrowheads="1"/>
          </p:cNvSpPr>
          <p:nvPr>
            <p:ph type="body" idx="1"/>
          </p:nvPr>
        </p:nvSpPr>
        <p:spPr>
          <a:noFill/>
          <a:ln/>
        </p:spPr>
        <p:txBody>
          <a:bodyPr/>
          <a:lstStyle/>
          <a:p>
            <a:pPr eaLnBrk="1" hangingPunct="1"/>
            <a:r>
              <a:rPr lang="sl-SI" dirty="0"/>
              <a:t>A legtöbb felnőtt egy férfit és egy nőt lát… egy üveget, vizet, művészi képet… 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6"/>
          <p:cNvSpPr>
            <a:spLocks noGrp="1" noChangeArrowheads="1"/>
          </p:cNvSpPr>
          <p:nvPr>
            <p:ph type="ftr" sz="quarter" idx="4"/>
          </p:nvPr>
        </p:nvSpPr>
        <p:spPr>
          <a:noFill/>
        </p:spPr>
        <p:txBody>
          <a:bodyPr/>
          <a:lstStyle/>
          <a:p>
            <a:r>
              <a:rPr lang="sl-SI">
                <a:solidFill>
                  <a:prstClr val="black"/>
                </a:solidFill>
              </a:rPr>
              <a:t>dr. Borut Likar</a:t>
            </a:r>
          </a:p>
        </p:txBody>
      </p:sp>
      <p:sp>
        <p:nvSpPr>
          <p:cNvPr id="815107" name="Rectangle 7"/>
          <p:cNvSpPr>
            <a:spLocks noGrp="1" noChangeArrowheads="1"/>
          </p:cNvSpPr>
          <p:nvPr>
            <p:ph type="sldNum" sz="quarter" idx="5"/>
          </p:nvPr>
        </p:nvSpPr>
        <p:spPr>
          <a:noFill/>
        </p:spPr>
        <p:txBody>
          <a:bodyPr/>
          <a:lstStyle/>
          <a:p>
            <a:fld id="{8A341371-A6BB-4C82-A0D0-6704FB60E8EA}" type="slidenum">
              <a:rPr lang="sl-SI" smtClean="0">
                <a:solidFill>
                  <a:prstClr val="black"/>
                </a:solidFill>
              </a:rPr>
              <a:pPr/>
              <a:t>14</a:t>
            </a:fld>
            <a:endParaRPr lang="sl-SI">
              <a:solidFill>
                <a:prstClr val="black"/>
              </a:solidFill>
            </a:endParaRPr>
          </a:p>
        </p:txBody>
      </p:sp>
      <p:sp>
        <p:nvSpPr>
          <p:cNvPr id="815108" name="Rectangle 2"/>
          <p:cNvSpPr>
            <a:spLocks noGrp="1" noRot="1" noChangeAspect="1" noChangeArrowheads="1" noTextEdit="1"/>
          </p:cNvSpPr>
          <p:nvPr>
            <p:ph type="sldImg"/>
          </p:nvPr>
        </p:nvSpPr>
        <p:spPr>
          <a:xfrm>
            <a:off x="144463" y="766763"/>
            <a:ext cx="6813550" cy="3833812"/>
          </a:xfrm>
          <a:ln/>
        </p:spPr>
      </p:sp>
      <p:sp>
        <p:nvSpPr>
          <p:cNvPr id="815109" name="Rectangle 3"/>
          <p:cNvSpPr>
            <a:spLocks noGrp="1" noChangeArrowheads="1"/>
          </p:cNvSpPr>
          <p:nvPr>
            <p:ph type="body" idx="1"/>
          </p:nvPr>
        </p:nvSpPr>
        <p:spPr>
          <a:noFill/>
          <a:ln/>
        </p:spPr>
        <p:txBody>
          <a:bodyPr/>
          <a:lstStyle/>
          <a:p>
            <a:pPr eaLnBrk="1" hangingPunct="1"/>
            <a:r>
              <a:rPr lang="hu-HU" noProof="0" dirty="0"/>
              <a:t>A legtöbb gyerek</a:t>
            </a:r>
            <a:r>
              <a:rPr lang="hu-HU" baseline="0" noProof="0" dirty="0"/>
              <a:t> delfint lát. Az ok: a tudásuk, ismereteik nem korlátozódnak e a felnőttek tudására. Éppen ezért a fiatalok  képesek a felnőttekétől eltérő megoldásokat találni. ezek gyakran sokkal </a:t>
            </a:r>
            <a:r>
              <a:rPr lang="hu-HU" baseline="0" noProof="0"/>
              <a:t>eredetibbek.</a:t>
            </a:r>
            <a:endParaRPr lang="en-GB" noProof="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A </a:t>
            </a:r>
            <a:r>
              <a:rPr lang="en-GB" noProof="0" dirty="0" err="1"/>
              <a:t>következő</a:t>
            </a:r>
            <a:r>
              <a:rPr lang="en-GB" noProof="0" dirty="0"/>
              <a:t> </a:t>
            </a:r>
            <a:r>
              <a:rPr lang="en-GB" noProof="0" dirty="0" err="1"/>
              <a:t>diák</a:t>
            </a:r>
            <a:r>
              <a:rPr lang="en-GB" noProof="0" dirty="0"/>
              <a:t> </a:t>
            </a:r>
            <a:r>
              <a:rPr lang="en-GB" noProof="0" dirty="0" err="1"/>
              <a:t>bemutatnak</a:t>
            </a:r>
            <a:r>
              <a:rPr lang="en-GB" noProof="0" dirty="0"/>
              <a:t> </a:t>
            </a:r>
            <a:r>
              <a:rPr lang="en-GB" noProof="0" dirty="0" err="1"/>
              <a:t>néhány</a:t>
            </a:r>
            <a:r>
              <a:rPr lang="en-GB" noProof="0" dirty="0"/>
              <a:t> </a:t>
            </a:r>
            <a:r>
              <a:rPr lang="en-GB" noProof="0" dirty="0" err="1"/>
              <a:t>gyakorlati</a:t>
            </a:r>
            <a:r>
              <a:rPr lang="en-GB" noProof="0" dirty="0"/>
              <a:t> </a:t>
            </a:r>
            <a:r>
              <a:rPr lang="en-GB" noProof="0" dirty="0" err="1"/>
              <a:t>szempontot</a:t>
            </a:r>
            <a:r>
              <a:rPr lang="en-GB" noProof="0" dirty="0"/>
              <a:t> a </a:t>
            </a:r>
            <a:r>
              <a:rPr lang="en-GB" noProof="0" dirty="0" err="1"/>
              <a:t>dia</a:t>
            </a:r>
            <a:r>
              <a:rPr lang="en-GB" noProof="0" dirty="0"/>
              <a:t> </a:t>
            </a:r>
            <a:r>
              <a:rPr lang="en-GB" noProof="0" dirty="0" err="1"/>
              <a:t>címe</a:t>
            </a:r>
            <a:r>
              <a:rPr lang="en-GB" noProof="0" dirty="0"/>
              <a:t> (a </a:t>
            </a:r>
            <a:r>
              <a:rPr lang="en-GB" noProof="0" dirty="0" err="1"/>
              <a:t>kreatív</a:t>
            </a:r>
            <a:r>
              <a:rPr lang="en-GB" noProof="0" dirty="0"/>
              <a:t> </a:t>
            </a:r>
            <a:r>
              <a:rPr lang="en-GB" noProof="0" dirty="0" err="1"/>
              <a:t>osztályterem</a:t>
            </a:r>
            <a:r>
              <a:rPr lang="en-GB" noProof="0" dirty="0"/>
              <a:t> </a:t>
            </a:r>
            <a:r>
              <a:rPr lang="en-GB" noProof="0" dirty="0" err="1"/>
              <a:t>koncepció</a:t>
            </a:r>
            <a:r>
              <a:rPr lang="en-GB" noProof="0" dirty="0"/>
              <a:t> </a:t>
            </a:r>
            <a:r>
              <a:rPr lang="en-GB" noProof="0" dirty="0" err="1"/>
              <a:t>elemei</a:t>
            </a:r>
            <a:r>
              <a:rPr lang="en-GB" noProof="0" dirty="0"/>
              <a:t>) </a:t>
            </a:r>
            <a:r>
              <a:rPr lang="en-GB" noProof="0" dirty="0" err="1"/>
              <a:t>számára</a:t>
            </a:r>
            <a:r>
              <a:rPr lang="en-GB" noProof="0" dirty="0"/>
              <a:t>, </a:t>
            </a:r>
            <a:r>
              <a:rPr lang="en-GB" noProof="0" dirty="0" err="1"/>
              <a:t>amelyet</a:t>
            </a:r>
            <a:r>
              <a:rPr lang="en-GB" noProof="0" dirty="0"/>
              <a:t> </a:t>
            </a:r>
            <a:r>
              <a:rPr lang="en-GB" noProof="0" dirty="0" err="1"/>
              <a:t>részletesebben</a:t>
            </a:r>
            <a:r>
              <a:rPr lang="en-GB" noProof="0" dirty="0"/>
              <a:t> </a:t>
            </a:r>
            <a:r>
              <a:rPr lang="en-GB" noProof="0" dirty="0" err="1"/>
              <a:t>bemutattak</a:t>
            </a:r>
            <a:r>
              <a:rPr lang="en-GB" noProof="0" dirty="0"/>
              <a:t> a </a:t>
            </a:r>
            <a:r>
              <a:rPr lang="en-GB" noProof="0" dirty="0" err="1"/>
              <a:t>korábbi</a:t>
            </a:r>
            <a:r>
              <a:rPr lang="en-GB" noProof="0" dirty="0"/>
              <a:t> </a:t>
            </a:r>
            <a:r>
              <a:rPr lang="en-GB" noProof="0" dirty="0" err="1"/>
              <a:t>diák</a:t>
            </a:r>
            <a:r>
              <a:rPr lang="en-GB" noProof="0" dirty="0"/>
              <a:t>.</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15</a:t>
            </a:fld>
            <a:endParaRPr lang="hu-H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6"/>
          <p:cNvSpPr>
            <a:spLocks noGrp="1" noChangeArrowheads="1"/>
          </p:cNvSpPr>
          <p:nvPr>
            <p:ph type="ftr" sz="quarter" idx="4"/>
          </p:nvPr>
        </p:nvSpPr>
        <p:spPr>
          <a:noFill/>
        </p:spPr>
        <p:txBody>
          <a:bodyPr/>
          <a:lstStyle/>
          <a:p>
            <a:r>
              <a:rPr lang="sl-SI"/>
              <a:t>dr. Borut Likar</a:t>
            </a:r>
          </a:p>
        </p:txBody>
      </p:sp>
      <p:sp>
        <p:nvSpPr>
          <p:cNvPr id="1106947" name="Rectangle 7"/>
          <p:cNvSpPr>
            <a:spLocks noGrp="1" noChangeArrowheads="1"/>
          </p:cNvSpPr>
          <p:nvPr>
            <p:ph type="sldNum" sz="quarter" idx="5"/>
          </p:nvPr>
        </p:nvSpPr>
        <p:spPr>
          <a:noFill/>
        </p:spPr>
        <p:txBody>
          <a:bodyPr/>
          <a:lstStyle/>
          <a:p>
            <a:fld id="{83E29ABC-C2FC-497C-A217-8BAD5D2E5B24}" type="slidenum">
              <a:rPr lang="sl-SI" smtClean="0"/>
              <a:pPr/>
              <a:t>16</a:t>
            </a:fld>
            <a:endParaRPr lang="sl-SI"/>
          </a:p>
        </p:txBody>
      </p:sp>
      <p:sp>
        <p:nvSpPr>
          <p:cNvPr id="1106948" name="Rectangle 2"/>
          <p:cNvSpPr>
            <a:spLocks noGrp="1" noRot="1" noChangeAspect="1" noChangeArrowheads="1" noTextEdit="1"/>
          </p:cNvSpPr>
          <p:nvPr>
            <p:ph type="sldImg"/>
          </p:nvPr>
        </p:nvSpPr>
        <p:spPr>
          <a:xfrm>
            <a:off x="144463" y="766763"/>
            <a:ext cx="6813550" cy="3833812"/>
          </a:xfrm>
          <a:ln/>
        </p:spPr>
      </p:sp>
      <p:sp>
        <p:nvSpPr>
          <p:cNvPr id="1106949" name="Rectangle 3"/>
          <p:cNvSpPr>
            <a:spLocks noGrp="1" noChangeArrowheads="1"/>
          </p:cNvSpPr>
          <p:nvPr>
            <p:ph type="body" idx="1"/>
          </p:nvPr>
        </p:nvSpPr>
        <p:spPr>
          <a:noFill/>
          <a:ln/>
        </p:spPr>
        <p:txBody>
          <a:bodyPr/>
          <a:lstStyle/>
          <a:p>
            <a:r>
              <a:rPr lang="hu-HU" sz="1200" kern="1200" dirty="0">
                <a:solidFill>
                  <a:schemeClr val="tx1"/>
                </a:solidFill>
                <a:latin typeface="+mn-lt"/>
                <a:ea typeface="+mn-ea"/>
                <a:cs typeface="+mn-cs"/>
              </a:rPr>
              <a:t>A szokatlan környezethez szokatlan ötletek tartoznak.</a:t>
            </a:r>
            <a:endParaRPr lang="en-US" sz="1200" kern="1200" dirty="0">
              <a:solidFill>
                <a:schemeClr val="tx1"/>
              </a:solidFill>
              <a:latin typeface="+mn-lt"/>
              <a:ea typeface="+mn-ea"/>
              <a:cs typeface="+mn-cs"/>
            </a:endParaRPr>
          </a:p>
          <a:p>
            <a:endParaRPr lang="hu-HU" sz="1200" kern="1200" dirty="0">
              <a:solidFill>
                <a:schemeClr val="tx1"/>
              </a:solidFill>
              <a:latin typeface="+mn-lt"/>
              <a:ea typeface="+mn-ea"/>
              <a:cs typeface="+mn-cs"/>
            </a:endParaRPr>
          </a:p>
          <a:p>
            <a:r>
              <a:rPr lang="en-US" sz="1200" kern="1200" dirty="0">
                <a:solidFill>
                  <a:schemeClr val="tx1"/>
                </a:solidFill>
                <a:latin typeface="+mn-lt"/>
                <a:ea typeface="+mn-ea"/>
                <a:cs typeface="+mn-cs"/>
              </a:rPr>
              <a:t>A </a:t>
            </a:r>
            <a:r>
              <a:rPr lang="en-US" sz="1200" kern="1200" dirty="0" err="1">
                <a:solidFill>
                  <a:schemeClr val="tx1"/>
                </a:solidFill>
                <a:latin typeface="+mn-lt"/>
                <a:ea typeface="+mn-ea"/>
                <a:cs typeface="+mn-cs"/>
              </a:rPr>
              <a:t>vállalatoknál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és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az</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iskoláknál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érdemes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kreatív</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és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nyugodt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környezetet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teremteni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pszichológiában</a:t>
            </a:r>
            <a:r>
              <a:rPr lang="en-US" sz="1200" kern="1200" dirty="0">
                <a:solidFill>
                  <a:schemeClr val="tx1"/>
                </a:solidFill>
                <a:latin typeface="+mn-lt"/>
                <a:ea typeface="+mn-ea"/>
                <a:cs typeface="+mn-cs"/>
              </a:rPr>
              <a:t> a "BIZTONSÁGOS KÖRNYEZET"). </a:t>
            </a:r>
            <a:r>
              <a:rPr lang="en-US" sz="1200" kern="1200" dirty="0" err="1">
                <a:solidFill>
                  <a:schemeClr val="tx1"/>
                </a:solidFill>
                <a:latin typeface="+mn-lt"/>
                <a:ea typeface="+mn-ea"/>
                <a:cs typeface="+mn-cs"/>
              </a:rPr>
              <a:t>Ilyen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környezetben</a:t>
            </a:r>
            <a:r>
              <a:rPr lang="en-US" sz="1200" kern="1200" dirty="0">
                <a:solidFill>
                  <a:schemeClr val="tx1"/>
                </a:solidFill>
                <a:latin typeface="+mn-lt"/>
                <a:ea typeface="+mn-ea"/>
                <a:cs typeface="+mn-cs"/>
              </a:rPr>
              <a:t> a </a:t>
            </a:r>
            <a:r>
              <a:rPr lang="en-US" sz="1200" kern="1200" dirty="0" err="1">
                <a:solidFill>
                  <a:schemeClr val="tx1"/>
                </a:solidFill>
                <a:latin typeface="+mn-lt"/>
                <a:ea typeface="+mn-ea"/>
                <a:cs typeface="+mn-cs"/>
              </a:rPr>
              <a:t>játékot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játékként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érzékeljük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következésképpen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készek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vagyunk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nagyobb</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kockázatot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vállalni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Ez</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több</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eredeti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ötlethez</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vezet</a:t>
            </a:r>
            <a:r>
              <a:rPr lang="en-US" sz="1200" kern="1200" dirty="0">
                <a:solidFill>
                  <a:schemeClr val="tx1"/>
                </a:solidFill>
                <a:latin typeface="+mn-lt"/>
                <a:ea typeface="+mn-ea"/>
                <a:cs typeface="+mn-cs"/>
              </a:rPr>
              <a:t>.</a:t>
            </a:r>
            <a:r>
              <a:rPr lang="hu-HU" sz="1200" kern="1200" dirty="0">
                <a:solidFill>
                  <a:schemeClr val="tx1"/>
                </a:solidFill>
                <a:latin typeface="+mn-lt"/>
                <a:ea typeface="+mn-ea"/>
                <a:cs typeface="+mn-cs"/>
              </a:rPr>
              <a:t> </a:t>
            </a:r>
            <a:r>
              <a:rPr lang="en-US" sz="1200" kern="1200" dirty="0">
                <a:solidFill>
                  <a:schemeClr val="tx1"/>
                </a:solidFill>
                <a:latin typeface="+mn-lt"/>
                <a:ea typeface="+mn-ea"/>
                <a:cs typeface="+mn-cs"/>
              </a:rPr>
              <a:t>Tim Brown </a:t>
            </a:r>
            <a:r>
              <a:rPr lang="en-US" sz="1200" kern="1200" dirty="0" err="1">
                <a:solidFill>
                  <a:schemeClr val="tx1"/>
                </a:solidFill>
                <a:latin typeface="+mn-lt"/>
                <a:ea typeface="+mn-ea"/>
                <a:cs typeface="+mn-cs"/>
              </a:rPr>
              <a:t>hangsúlyozza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hogy</a:t>
            </a:r>
            <a:r>
              <a:rPr lang="en-US" sz="1200" kern="1200" dirty="0">
                <a:solidFill>
                  <a:schemeClr val="tx1"/>
                </a:solidFill>
                <a:latin typeface="+mn-lt"/>
                <a:ea typeface="+mn-ea"/>
                <a:cs typeface="+mn-cs"/>
              </a:rPr>
              <a:t> a </a:t>
            </a:r>
            <a:r>
              <a:rPr lang="en-US" sz="1200" kern="1200" dirty="0" err="1">
                <a:solidFill>
                  <a:schemeClr val="tx1"/>
                </a:solidFill>
                <a:latin typeface="+mn-lt"/>
                <a:ea typeface="+mn-ea"/>
                <a:cs typeface="+mn-cs"/>
              </a:rPr>
              <a:t>barátság</a:t>
            </a:r>
            <a:r>
              <a:rPr lang="en-US" sz="1200" kern="1200" dirty="0">
                <a:solidFill>
                  <a:schemeClr val="tx1"/>
                </a:solidFill>
                <a:latin typeface="+mn-lt"/>
                <a:ea typeface="+mn-ea"/>
                <a:cs typeface="+mn-cs"/>
              </a:rPr>
              <a:t> a </a:t>
            </a:r>
            <a:r>
              <a:rPr lang="en-US" sz="1200" kern="1200" dirty="0" err="1">
                <a:solidFill>
                  <a:schemeClr val="tx1"/>
                </a:solidFill>
                <a:latin typeface="+mn-lt"/>
                <a:ea typeface="+mn-ea"/>
                <a:cs typeface="+mn-cs"/>
              </a:rPr>
              <a:t>játék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rövidítése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Ez</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biztosítja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azt</a:t>
            </a:r>
            <a:r>
              <a:rPr lang="en-US" sz="1200" kern="1200" dirty="0">
                <a:solidFill>
                  <a:schemeClr val="tx1"/>
                </a:solidFill>
                <a:latin typeface="+mn-lt"/>
                <a:ea typeface="+mn-ea"/>
                <a:cs typeface="+mn-cs"/>
              </a:rPr>
              <a:t> a </a:t>
            </a:r>
            <a:r>
              <a:rPr lang="en-US" sz="1200" kern="1200" dirty="0" err="1">
                <a:solidFill>
                  <a:schemeClr val="tx1"/>
                </a:solidFill>
                <a:latin typeface="+mn-lt"/>
                <a:ea typeface="+mn-ea"/>
                <a:cs typeface="+mn-cs"/>
              </a:rPr>
              <a:t>biztonságérzetet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amelyre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szüksége</a:t>
            </a:r>
            <a:r>
              <a:rPr lang="en-US" sz="1200" kern="1200" dirty="0">
                <a:solidFill>
                  <a:schemeClr val="tx1"/>
                </a:solidFill>
                <a:latin typeface="+mn-lt"/>
                <a:ea typeface="+mn-ea"/>
                <a:cs typeface="+mn-cs"/>
              </a:rPr>
              <a:t> van a </a:t>
            </a:r>
            <a:r>
              <a:rPr lang="en-US" sz="1200" kern="1200" dirty="0" err="1">
                <a:solidFill>
                  <a:schemeClr val="tx1"/>
                </a:solidFill>
                <a:latin typeface="+mn-lt"/>
                <a:ea typeface="+mn-ea"/>
                <a:cs typeface="+mn-cs"/>
              </a:rPr>
              <a:t>kreatív</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munkához</a:t>
            </a:r>
            <a:endParaRPr lang="sl-SI" sz="1200" kern="1200" dirty="0">
              <a:solidFill>
                <a:schemeClr val="tx1"/>
              </a:solidFill>
              <a:latin typeface="+mn-lt"/>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6"/>
          <p:cNvSpPr>
            <a:spLocks noGrp="1" noChangeArrowheads="1"/>
          </p:cNvSpPr>
          <p:nvPr>
            <p:ph type="ftr" sz="quarter" idx="4"/>
          </p:nvPr>
        </p:nvSpPr>
        <p:spPr>
          <a:noFill/>
        </p:spPr>
        <p:txBody>
          <a:bodyPr/>
          <a:lstStyle/>
          <a:p>
            <a:r>
              <a:rPr lang="sl-SI"/>
              <a:t>dr. Borut Likar</a:t>
            </a:r>
          </a:p>
        </p:txBody>
      </p:sp>
      <p:sp>
        <p:nvSpPr>
          <p:cNvPr id="1106947" name="Rectangle 7"/>
          <p:cNvSpPr>
            <a:spLocks noGrp="1" noChangeArrowheads="1"/>
          </p:cNvSpPr>
          <p:nvPr>
            <p:ph type="sldNum" sz="quarter" idx="5"/>
          </p:nvPr>
        </p:nvSpPr>
        <p:spPr>
          <a:noFill/>
        </p:spPr>
        <p:txBody>
          <a:bodyPr/>
          <a:lstStyle/>
          <a:p>
            <a:fld id="{83E29ABC-C2FC-497C-A217-8BAD5D2E5B24}" type="slidenum">
              <a:rPr lang="sl-SI" smtClean="0"/>
              <a:pPr/>
              <a:t>17</a:t>
            </a:fld>
            <a:endParaRPr lang="sl-SI"/>
          </a:p>
        </p:txBody>
      </p:sp>
      <p:sp>
        <p:nvSpPr>
          <p:cNvPr id="1106948" name="Rectangle 2"/>
          <p:cNvSpPr>
            <a:spLocks noGrp="1" noRot="1" noChangeAspect="1" noChangeArrowheads="1" noTextEdit="1"/>
          </p:cNvSpPr>
          <p:nvPr>
            <p:ph type="sldImg"/>
          </p:nvPr>
        </p:nvSpPr>
        <p:spPr>
          <a:xfrm>
            <a:off x="-133350" y="857250"/>
            <a:ext cx="7618413" cy="4286250"/>
          </a:xfrm>
          <a:ln/>
        </p:spPr>
      </p:sp>
      <p:sp>
        <p:nvSpPr>
          <p:cNvPr id="1106949" name="Rectangle 3"/>
          <p:cNvSpPr>
            <a:spLocks noGrp="1" noChangeArrowheads="1"/>
          </p:cNvSpPr>
          <p:nvPr>
            <p:ph type="body" idx="1"/>
          </p:nvPr>
        </p:nvSpPr>
        <p:spPr>
          <a:noFill/>
          <a:ln/>
        </p:spPr>
        <p:txBody>
          <a:bodyPr/>
          <a:lstStyle/>
          <a:p>
            <a:pPr eaLnBrk="1" hangingPunct="1"/>
            <a:r>
              <a:rPr lang="sl-SI" sz="1300" dirty="0"/>
              <a:t>A gyerekek kreatív környezetét és a legsikeresebb cégeknél alkalmazott munkakörülmények nagyon hasonlóak.</a:t>
            </a:r>
          </a:p>
          <a:p>
            <a:pPr eaLnBrk="1" hangingPunct="1"/>
            <a:r>
              <a:rPr lang="sl-SI" sz="1300" dirty="0"/>
              <a:t>Vélemény, vita: Miért veszít a játék és a kreatív környezet a felsőbb évfolyamokon?</a:t>
            </a:r>
          </a:p>
          <a:p>
            <a:pPr eaLnBrk="1" hangingPunct="1"/>
            <a:endParaRPr lang="sl-SI" sz="1300" dirty="0"/>
          </a:p>
        </p:txBody>
      </p:sp>
    </p:spTree>
    <p:extLst>
      <p:ext uri="{BB962C8B-B14F-4D97-AF65-F5344CB8AC3E}">
        <p14:creationId xmlns:p14="http://schemas.microsoft.com/office/powerpoint/2010/main" val="4244507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endParaRPr lang="en-GB" dirty="0"/>
          </a:p>
        </p:txBody>
      </p:sp>
      <p:sp>
        <p:nvSpPr>
          <p:cNvPr id="4" name="Ograda noge 3"/>
          <p:cNvSpPr>
            <a:spLocks noGrp="1"/>
          </p:cNvSpPr>
          <p:nvPr>
            <p:ph type="ftr" sz="quarter" idx="10"/>
          </p:nvPr>
        </p:nvSpPr>
        <p:spPr/>
        <p:txBody>
          <a:bodyPr/>
          <a:lstStyle/>
          <a:p>
            <a:pPr>
              <a:defRPr/>
            </a:pPr>
            <a:r>
              <a:rPr lang="sl-SI"/>
              <a:t>dr. Borut Likar</a:t>
            </a:r>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pPr>
                <a:defRPr/>
              </a:pPr>
              <a:t>18</a:t>
            </a:fld>
            <a:endParaRPr lang="sl-SI"/>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A videó szövege:</a:t>
            </a:r>
          </a:p>
          <a:p>
            <a:r>
              <a:rPr lang="hu-HU" sz="1200" kern="1200" dirty="0">
                <a:solidFill>
                  <a:schemeClr val="tx1"/>
                </a:solidFill>
                <a:effectLst/>
                <a:latin typeface="+mn-lt"/>
                <a:ea typeface="+mn-ea"/>
                <a:cs typeface="+mn-cs"/>
              </a:rPr>
              <a:t>A klienseink azt akarják, hogy többet dolgozzunk kevesebb idő alatt.</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Hogyan érjük el, hogy megértsék, hogy új, hatékony ötletekhez, több időre van szükségünk?</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Elküldtük nekik ezt a videót, hogy meglássák, hogyan működik a kreativitás.</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Hogy megtapasztaljuk, hogy a kreativitás és az idő közötti kapcsolatot, kimentünk és megtaláltuk a világ legtehetségesebb embereit.</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Megkértük őket, hogy fejezzék be ezt a rajzot… 10 másodperc alatt.</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korlátozott idő csak egy az első ötletre volt elég.</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De mi történik, ha 10 percet adunk nekik, ugyanarra a feladatra?</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Az eredmény: a kreativitást nem az idő miatti nyomás/feszültség fokozza, hanem a szabadság, játékosság és a szórakozás.</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79A472E4-E8CF-4752-8D89-CC6C7CAD9C51}" type="slidenum">
              <a:rPr lang="hu-HU" smtClean="0"/>
              <a:pPr/>
              <a:t>19</a:t>
            </a:fld>
            <a:endParaRPr lang="hu-HU"/>
          </a:p>
        </p:txBody>
      </p:sp>
    </p:spTree>
    <p:extLst>
      <p:ext uri="{BB962C8B-B14F-4D97-AF65-F5344CB8AC3E}">
        <p14:creationId xmlns:p14="http://schemas.microsoft.com/office/powerpoint/2010/main" val="125071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2</a:t>
            </a:fld>
            <a:endParaRPr lang="hu-HU"/>
          </a:p>
        </p:txBody>
      </p:sp>
    </p:spTree>
    <p:extLst>
      <p:ext uri="{BB962C8B-B14F-4D97-AF65-F5344CB8AC3E}">
        <p14:creationId xmlns:p14="http://schemas.microsoft.com/office/powerpoint/2010/main" val="129840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6"/>
          <p:cNvSpPr>
            <a:spLocks noGrp="1" noChangeArrowheads="1"/>
          </p:cNvSpPr>
          <p:nvPr>
            <p:ph type="ftr" sz="quarter" idx="4"/>
          </p:nvPr>
        </p:nvSpPr>
        <p:spPr>
          <a:noFill/>
        </p:spPr>
        <p:txBody>
          <a:bodyPr/>
          <a:lstStyle/>
          <a:p>
            <a:r>
              <a:rPr lang="sl-SI">
                <a:solidFill>
                  <a:prstClr val="black"/>
                </a:solidFill>
              </a:rPr>
              <a:t>dr. Borut Likar</a:t>
            </a:r>
          </a:p>
        </p:txBody>
      </p:sp>
      <p:sp>
        <p:nvSpPr>
          <p:cNvPr id="288771" name="Rectangle 7"/>
          <p:cNvSpPr>
            <a:spLocks noGrp="1" noChangeArrowheads="1"/>
          </p:cNvSpPr>
          <p:nvPr>
            <p:ph type="sldNum" sz="quarter" idx="5"/>
          </p:nvPr>
        </p:nvSpPr>
        <p:spPr>
          <a:noFill/>
        </p:spPr>
        <p:txBody>
          <a:bodyPr/>
          <a:lstStyle/>
          <a:p>
            <a:fld id="{6762BC17-04B4-41DE-A7D7-EB5BD678C20B}" type="slidenum">
              <a:rPr lang="sl-SI">
                <a:solidFill>
                  <a:prstClr val="black"/>
                </a:solidFill>
              </a:rPr>
              <a:pPr/>
              <a:t>20</a:t>
            </a:fld>
            <a:endParaRPr lang="sl-SI">
              <a:solidFill>
                <a:prstClr val="black"/>
              </a:solidFill>
            </a:endParaRPr>
          </a:p>
        </p:txBody>
      </p:sp>
      <p:sp>
        <p:nvSpPr>
          <p:cNvPr id="288772" name="Rectangle 2"/>
          <p:cNvSpPr>
            <a:spLocks noGrp="1" noRot="1" noChangeAspect="1" noChangeArrowheads="1" noTextEdit="1"/>
          </p:cNvSpPr>
          <p:nvPr>
            <p:ph type="sldImg"/>
          </p:nvPr>
        </p:nvSpPr>
        <p:spPr>
          <a:xfrm>
            <a:off x="144463" y="766763"/>
            <a:ext cx="6813550" cy="3833812"/>
          </a:xfrm>
          <a:ln/>
        </p:spPr>
      </p:sp>
      <p:sp>
        <p:nvSpPr>
          <p:cNvPr id="288773" name="Rectangle 3"/>
          <p:cNvSpPr>
            <a:spLocks noGrp="1" noChangeArrowheads="1"/>
          </p:cNvSpPr>
          <p:nvPr>
            <p:ph type="body" idx="1"/>
          </p:nvPr>
        </p:nvSpPr>
        <p:spPr>
          <a:noFill/>
          <a:ln/>
        </p:spPr>
        <p:txBody>
          <a:bodyPr/>
          <a:lstStyle/>
          <a:p>
            <a:pPr eaLnBrk="1" hangingPunct="1"/>
            <a:r>
              <a:rPr lang="en-GB" noProof="0" dirty="0" err="1"/>
              <a:t>Egy</a:t>
            </a:r>
            <a:r>
              <a:rPr lang="en-GB" noProof="0" dirty="0"/>
              <a:t> </a:t>
            </a:r>
            <a:r>
              <a:rPr lang="en-GB" noProof="0" dirty="0" err="1"/>
              <a:t>innovatív</a:t>
            </a:r>
            <a:r>
              <a:rPr lang="en-GB" noProof="0" dirty="0"/>
              <a:t> </a:t>
            </a:r>
            <a:r>
              <a:rPr lang="en-GB" noProof="0" dirty="0" err="1"/>
              <a:t>tanulási</a:t>
            </a:r>
            <a:r>
              <a:rPr lang="en-GB" noProof="0" dirty="0"/>
              <a:t> </a:t>
            </a:r>
            <a:r>
              <a:rPr lang="en-GB" noProof="0" dirty="0" err="1"/>
              <a:t>eszköz</a:t>
            </a:r>
            <a:r>
              <a:rPr lang="en-GB" noProof="0" dirty="0"/>
              <a:t> </a:t>
            </a:r>
            <a:r>
              <a:rPr lang="en-GB" noProof="0" dirty="0" err="1"/>
              <a:t>egy</a:t>
            </a:r>
            <a:r>
              <a:rPr lang="en-GB" noProof="0" dirty="0"/>
              <a:t> </a:t>
            </a:r>
            <a:r>
              <a:rPr lang="en-GB" noProof="0" dirty="0" err="1"/>
              <a:t>középiskola</a:t>
            </a:r>
            <a:r>
              <a:rPr lang="en-GB" noProof="0" dirty="0"/>
              <a:t> </a:t>
            </a:r>
            <a:r>
              <a:rPr lang="en-GB" noProof="0" dirty="0" err="1"/>
              <a:t>diákja</a:t>
            </a:r>
            <a:r>
              <a:rPr lang="en-GB" noProof="0" dirty="0"/>
              <a:t> volt. A </a:t>
            </a:r>
            <a:r>
              <a:rPr lang="en-GB" noProof="0" dirty="0" err="1"/>
              <a:t>különböző</a:t>
            </a:r>
            <a:r>
              <a:rPr lang="en-GB" noProof="0" dirty="0"/>
              <a:t> </a:t>
            </a:r>
            <a:r>
              <a:rPr lang="en-GB" noProof="0" dirty="0" err="1"/>
              <a:t>környezetek</a:t>
            </a:r>
            <a:r>
              <a:rPr lang="en-GB" noProof="0" dirty="0"/>
              <a:t> </a:t>
            </a:r>
            <a:r>
              <a:rPr lang="en-GB" noProof="0" dirty="0" err="1"/>
              <a:t>tapasztalatai</a:t>
            </a:r>
            <a:r>
              <a:rPr lang="en-GB" noProof="0" dirty="0"/>
              <a:t> </a:t>
            </a:r>
            <a:r>
              <a:rPr lang="en-GB" noProof="0" dirty="0" err="1"/>
              <a:t>szerint</a:t>
            </a:r>
            <a:r>
              <a:rPr lang="en-GB" noProof="0" dirty="0"/>
              <a:t> a </a:t>
            </a:r>
            <a:r>
              <a:rPr lang="en-GB" noProof="0" dirty="0" err="1"/>
              <a:t>vállalatok</a:t>
            </a:r>
            <a:r>
              <a:rPr lang="en-GB" noProof="0" dirty="0"/>
              <a:t>, </a:t>
            </a:r>
            <a:r>
              <a:rPr lang="en-GB" noProof="0" dirty="0" err="1"/>
              <a:t>karok</a:t>
            </a:r>
            <a:r>
              <a:rPr lang="en-GB" noProof="0" dirty="0"/>
              <a:t> </a:t>
            </a:r>
            <a:r>
              <a:rPr lang="en-GB" noProof="0" dirty="0" err="1"/>
              <a:t>és</a:t>
            </a:r>
            <a:r>
              <a:rPr lang="en-GB" noProof="0" dirty="0"/>
              <a:t> </a:t>
            </a:r>
            <a:r>
              <a:rPr lang="en-GB" noProof="0" dirty="0" err="1"/>
              <a:t>más</a:t>
            </a:r>
            <a:r>
              <a:rPr lang="en-GB" noProof="0" dirty="0"/>
              <a:t> </a:t>
            </a:r>
            <a:r>
              <a:rPr lang="en-GB" noProof="0" dirty="0" err="1"/>
              <a:t>szervezetek</a:t>
            </a:r>
            <a:r>
              <a:rPr lang="en-GB" noProof="0" dirty="0"/>
              <a:t> </a:t>
            </a:r>
            <a:r>
              <a:rPr lang="en-GB" noProof="0" dirty="0" err="1"/>
              <a:t>készek</a:t>
            </a:r>
            <a:r>
              <a:rPr lang="en-GB" noProof="0" dirty="0"/>
              <a:t> </a:t>
            </a:r>
            <a:r>
              <a:rPr lang="en-GB" noProof="0" dirty="0" err="1"/>
              <a:t>segíteni</a:t>
            </a:r>
            <a:r>
              <a:rPr lang="en-GB" noProof="0" dirty="0"/>
              <a:t> </a:t>
            </a:r>
            <a:r>
              <a:rPr lang="en-GB" noProof="0" dirty="0" err="1"/>
              <a:t>az</a:t>
            </a:r>
            <a:r>
              <a:rPr lang="en-GB" noProof="0" dirty="0"/>
              <a:t> </a:t>
            </a:r>
            <a:r>
              <a:rPr lang="en-GB" noProof="0" dirty="0" err="1"/>
              <a:t>anyagokat</a:t>
            </a:r>
            <a:r>
              <a:rPr lang="en-GB" noProof="0" dirty="0"/>
              <a:t>, a </a:t>
            </a:r>
            <a:r>
              <a:rPr lang="en-GB" noProof="0" dirty="0" err="1"/>
              <a:t>felszerelést</a:t>
            </a:r>
            <a:r>
              <a:rPr lang="en-GB" noProof="0" dirty="0"/>
              <a:t>, a </a:t>
            </a:r>
            <a:r>
              <a:rPr lang="en-GB" noProof="0" dirty="0" err="1"/>
              <a:t>szakértői</a:t>
            </a:r>
            <a:r>
              <a:rPr lang="en-GB" noProof="0" dirty="0"/>
              <a:t> </a:t>
            </a:r>
            <a:r>
              <a:rPr lang="en-GB" noProof="0" dirty="0" err="1"/>
              <a:t>támogatást</a:t>
            </a:r>
            <a:r>
              <a:rPr lang="en-GB" noProof="0" dirty="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hu-HU" dirty="0" err="1"/>
              <a:t>Competence</a:t>
            </a:r>
            <a:r>
              <a:rPr lang="hu-HU" dirty="0"/>
              <a:t> – Kompetencia</a:t>
            </a:r>
          </a:p>
          <a:p>
            <a:endParaRPr lang="hu-HU" dirty="0"/>
          </a:p>
          <a:p>
            <a:r>
              <a:rPr lang="hu-HU" dirty="0" err="1"/>
              <a:t>Knowledge</a:t>
            </a:r>
            <a:r>
              <a:rPr lang="hu-HU" dirty="0"/>
              <a:t> – Ismeret</a:t>
            </a:r>
          </a:p>
          <a:p>
            <a:r>
              <a:rPr lang="hu-HU" dirty="0" err="1"/>
              <a:t>Skills</a:t>
            </a:r>
            <a:r>
              <a:rPr lang="hu-HU" dirty="0"/>
              <a:t> – Készségek</a:t>
            </a:r>
          </a:p>
          <a:p>
            <a:r>
              <a:rPr lang="hu-HU" dirty="0"/>
              <a:t>Performance – Teljesítmény</a:t>
            </a:r>
          </a:p>
          <a:p>
            <a:r>
              <a:rPr lang="hu-HU" dirty="0" err="1"/>
              <a:t>Experience</a:t>
            </a:r>
            <a:r>
              <a:rPr lang="hu-HU" dirty="0"/>
              <a:t> – Tapasztalat</a:t>
            </a:r>
          </a:p>
          <a:p>
            <a:r>
              <a:rPr lang="hu-HU" dirty="0" err="1"/>
              <a:t>Leadership</a:t>
            </a:r>
            <a:r>
              <a:rPr lang="hu-HU" dirty="0"/>
              <a:t> – Irányítás</a:t>
            </a:r>
          </a:p>
          <a:p>
            <a:r>
              <a:rPr lang="hu-HU" dirty="0" err="1"/>
              <a:t>Potential</a:t>
            </a:r>
            <a:r>
              <a:rPr lang="hu-HU" dirty="0"/>
              <a:t> – Lehetőség</a:t>
            </a:r>
          </a:p>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21</a:t>
            </a:fld>
            <a:endParaRPr lang="hu-H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r>
              <a:rPr lang="hu-HU" sz="900" b="0" noProof="0" dirty="0"/>
              <a:t>Itt található néhány egyszerű megközelítés, amelyek a problémák / lehetőségek azonosítására koncentrálnak.</a:t>
            </a:r>
            <a:endParaRPr lang="en-GB" sz="900" b="0" dirty="0"/>
          </a:p>
        </p:txBody>
      </p:sp>
      <p:sp>
        <p:nvSpPr>
          <p:cNvPr id="4" name="Ograda noge 3"/>
          <p:cNvSpPr>
            <a:spLocks noGrp="1"/>
          </p:cNvSpPr>
          <p:nvPr>
            <p:ph type="ftr" sz="quarter" idx="10"/>
          </p:nvPr>
        </p:nvSpPr>
        <p:spPr/>
        <p:txBody>
          <a:bodyPr/>
          <a:lstStyle/>
          <a:p>
            <a:pPr>
              <a:defRPr/>
            </a:pPr>
            <a:r>
              <a:rPr lang="sl-SI">
                <a:solidFill>
                  <a:prstClr val="black"/>
                </a:solidFill>
              </a:rPr>
              <a:t>dr. Borut Likar</a:t>
            </a:r>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solidFill>
                  <a:prstClr val="black"/>
                </a:solidFill>
              </a:rPr>
              <a:pPr>
                <a:defRPr/>
              </a:pPr>
              <a:t>22</a:t>
            </a:fld>
            <a:endParaRPr lang="sl-SI">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6"/>
          <p:cNvSpPr>
            <a:spLocks noGrp="1" noChangeArrowheads="1"/>
          </p:cNvSpPr>
          <p:nvPr>
            <p:ph type="ftr" sz="quarter" idx="4"/>
          </p:nvPr>
        </p:nvSpPr>
        <p:spPr/>
        <p:txBody>
          <a:bodyPr/>
          <a:lstStyle/>
          <a:p>
            <a:pPr>
              <a:defRPr/>
            </a:pPr>
            <a:r>
              <a:rPr lang="sl-SI"/>
              <a:t>dr. Borut Likar</a:t>
            </a:r>
          </a:p>
        </p:txBody>
      </p:sp>
      <p:sp>
        <p:nvSpPr>
          <p:cNvPr id="854019" name="Rectangle 7"/>
          <p:cNvSpPr>
            <a:spLocks noGrp="1" noChangeArrowheads="1"/>
          </p:cNvSpPr>
          <p:nvPr>
            <p:ph type="sldNum" sz="quarter" idx="5"/>
          </p:nvPr>
        </p:nvSpPr>
        <p:spPr/>
        <p:txBody>
          <a:bodyPr/>
          <a:lstStyle/>
          <a:p>
            <a:pPr>
              <a:defRPr/>
            </a:pPr>
            <a:fld id="{15058D48-B437-479D-B586-8DFF248502F3}" type="slidenum">
              <a:rPr lang="sl-SI" smtClean="0"/>
              <a:pPr>
                <a:defRPr/>
              </a:pPr>
              <a:t>23</a:t>
            </a:fld>
            <a:endParaRPr lang="sl-SI"/>
          </a:p>
        </p:txBody>
      </p:sp>
      <p:sp>
        <p:nvSpPr>
          <p:cNvPr id="236547" name="Rectangle 2"/>
          <p:cNvSpPr>
            <a:spLocks noGrp="1" noRot="1" noChangeAspect="1" noChangeArrowheads="1" noTextEdit="1"/>
          </p:cNvSpPr>
          <p:nvPr>
            <p:ph type="sldImg"/>
          </p:nvPr>
        </p:nvSpPr>
        <p:spPr>
          <a:xfrm>
            <a:off x="144463" y="766763"/>
            <a:ext cx="6813550" cy="3833812"/>
          </a:xfrm>
          <a:ln/>
        </p:spPr>
      </p:sp>
      <p:sp>
        <p:nvSpPr>
          <p:cNvPr id="236548" name="Rectangle 3"/>
          <p:cNvSpPr>
            <a:spLocks noGrp="1" noChangeArrowheads="1"/>
          </p:cNvSpPr>
          <p:nvPr>
            <p:ph type="body" idx="1"/>
          </p:nvPr>
        </p:nvSpPr>
        <p:spPr>
          <a:noFill/>
        </p:spPr>
        <p:txBody>
          <a:bodyPr/>
          <a:lstStyle/>
          <a:p>
            <a:pPr eaLnBrk="1" hangingPunct="1"/>
            <a:endParaRPr lang="sl-SI" dirty="0">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6"/>
          <p:cNvSpPr>
            <a:spLocks noGrp="1" noChangeArrowheads="1"/>
          </p:cNvSpPr>
          <p:nvPr>
            <p:ph type="ftr" sz="quarter" idx="4"/>
          </p:nvPr>
        </p:nvSpPr>
        <p:spPr/>
        <p:txBody>
          <a:bodyPr/>
          <a:lstStyle/>
          <a:p>
            <a:pPr>
              <a:defRPr/>
            </a:pPr>
            <a:r>
              <a:rPr lang="sl-SI"/>
              <a:t>dr. Borut Likar</a:t>
            </a:r>
          </a:p>
        </p:txBody>
      </p:sp>
      <p:sp>
        <p:nvSpPr>
          <p:cNvPr id="854019" name="Rectangle 7"/>
          <p:cNvSpPr>
            <a:spLocks noGrp="1" noChangeArrowheads="1"/>
          </p:cNvSpPr>
          <p:nvPr>
            <p:ph type="sldNum" sz="quarter" idx="5"/>
          </p:nvPr>
        </p:nvSpPr>
        <p:spPr/>
        <p:txBody>
          <a:bodyPr/>
          <a:lstStyle/>
          <a:p>
            <a:pPr>
              <a:defRPr/>
            </a:pPr>
            <a:fld id="{15058D48-B437-479D-B586-8DFF248502F3}" type="slidenum">
              <a:rPr lang="sl-SI" smtClean="0"/>
              <a:pPr>
                <a:defRPr/>
              </a:pPr>
              <a:t>24</a:t>
            </a:fld>
            <a:endParaRPr lang="sl-SI"/>
          </a:p>
        </p:txBody>
      </p:sp>
      <p:sp>
        <p:nvSpPr>
          <p:cNvPr id="236547" name="Rectangle 2"/>
          <p:cNvSpPr>
            <a:spLocks noGrp="1" noRot="1" noChangeAspect="1" noChangeArrowheads="1" noTextEdit="1"/>
          </p:cNvSpPr>
          <p:nvPr>
            <p:ph type="sldImg"/>
          </p:nvPr>
        </p:nvSpPr>
        <p:spPr>
          <a:xfrm>
            <a:off x="144463" y="766763"/>
            <a:ext cx="6813550" cy="3833812"/>
          </a:xfrm>
          <a:ln/>
        </p:spPr>
      </p:sp>
      <p:sp>
        <p:nvSpPr>
          <p:cNvPr id="236548" name="Rectangle 3"/>
          <p:cNvSpPr>
            <a:spLocks noGrp="1" noChangeArrowheads="1"/>
          </p:cNvSpPr>
          <p:nvPr>
            <p:ph type="body" idx="1"/>
          </p:nvPr>
        </p:nvSpPr>
        <p:spPr>
          <a:noFill/>
        </p:spPr>
        <p:txBody>
          <a:bodyPr/>
          <a:lstStyle/>
          <a:p>
            <a:pPr eaLnBrk="1" hangingPunct="1"/>
            <a:endParaRPr lang="sl-SI" dirty="0">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6"/>
          <p:cNvSpPr>
            <a:spLocks noGrp="1" noChangeArrowheads="1"/>
          </p:cNvSpPr>
          <p:nvPr>
            <p:ph type="ftr" sz="quarter" idx="4"/>
          </p:nvPr>
        </p:nvSpPr>
        <p:spPr>
          <a:noFill/>
        </p:spPr>
        <p:txBody>
          <a:bodyPr/>
          <a:lstStyle/>
          <a:p>
            <a:r>
              <a:rPr lang="sl-SI"/>
              <a:t>dr. Borut Likar</a:t>
            </a:r>
          </a:p>
        </p:txBody>
      </p:sp>
      <p:sp>
        <p:nvSpPr>
          <p:cNvPr id="744451" name="Rectangle 7"/>
          <p:cNvSpPr>
            <a:spLocks noGrp="1" noChangeArrowheads="1"/>
          </p:cNvSpPr>
          <p:nvPr>
            <p:ph type="sldNum" sz="quarter" idx="5"/>
          </p:nvPr>
        </p:nvSpPr>
        <p:spPr>
          <a:noFill/>
        </p:spPr>
        <p:txBody>
          <a:bodyPr/>
          <a:lstStyle/>
          <a:p>
            <a:fld id="{C65FC1B8-6903-4E55-9782-D07109DF88AC}" type="slidenum">
              <a:rPr lang="sl-SI" smtClean="0"/>
              <a:pPr/>
              <a:t>25</a:t>
            </a:fld>
            <a:endParaRPr lang="sl-SI"/>
          </a:p>
        </p:txBody>
      </p:sp>
      <p:sp>
        <p:nvSpPr>
          <p:cNvPr id="744452" name="Rectangle 2"/>
          <p:cNvSpPr>
            <a:spLocks noGrp="1" noRot="1" noChangeAspect="1" noChangeArrowheads="1" noTextEdit="1"/>
          </p:cNvSpPr>
          <p:nvPr>
            <p:ph type="sldImg"/>
          </p:nvPr>
        </p:nvSpPr>
        <p:spPr>
          <a:xfrm>
            <a:off x="144463" y="766763"/>
            <a:ext cx="6813550" cy="3833812"/>
          </a:xfrm>
          <a:ln/>
        </p:spPr>
      </p:sp>
      <p:sp>
        <p:nvSpPr>
          <p:cNvPr id="744453" name="Rectangle 3"/>
          <p:cNvSpPr>
            <a:spLocks noGrp="1" noChangeArrowheads="1"/>
          </p:cNvSpPr>
          <p:nvPr>
            <p:ph type="body" idx="1"/>
          </p:nvPr>
        </p:nvSpPr>
        <p:spPr>
          <a:noFill/>
          <a:ln/>
        </p:spPr>
        <p:txBody>
          <a:bodyPr/>
          <a:lstStyle/>
          <a:p>
            <a:pPr eaLnBrk="1" hangingPunct="1"/>
            <a:r>
              <a:rPr lang="hu-HU" b="0" u="none" noProof="0" dirty="0"/>
              <a:t>A gyakorlat célja ,hogy fokozza a kreativitást, ugyanakkor egyszerű módon teszteli a kreativitásunk szintjét.</a:t>
            </a:r>
          </a:p>
          <a:p>
            <a:pPr eaLnBrk="1" hangingPunct="1"/>
            <a:endParaRPr lang="en-GB" b="0" u="none" noProof="0" dirty="0"/>
          </a:p>
          <a:p>
            <a:pPr eaLnBrk="1" hangingPunct="1"/>
            <a:r>
              <a:rPr lang="hu-HU" b="0" u="none" noProof="0" dirty="0"/>
              <a:t>2 perc</a:t>
            </a:r>
            <a:r>
              <a:rPr lang="en-GB" b="0" u="none" noProof="0" dirty="0"/>
              <a:t> - </a:t>
            </a:r>
            <a:r>
              <a:rPr lang="hu-HU" b="0" u="none" noProof="0" dirty="0"/>
              <a:t>Találd meg a lehető legtöbb lehetőséget!</a:t>
            </a:r>
            <a:endParaRPr lang="en-GB" b="0" u="none" noProof="0" dirty="0"/>
          </a:p>
          <a:p>
            <a:pPr eaLnBrk="1" hangingPunct="1"/>
            <a:r>
              <a:rPr lang="hu-HU" b="0" u="none" noProof="0" dirty="0"/>
              <a:t>Beszélgetés: milyen kompetenciákat erősítünk?</a:t>
            </a:r>
            <a:endParaRPr lang="en-GB" b="0" u="none" noProof="0" dirty="0"/>
          </a:p>
          <a:p>
            <a:pPr eaLnBrk="1" hangingPunct="1"/>
            <a:r>
              <a:rPr lang="hu-HU" b="0" u="none" noProof="0" dirty="0"/>
              <a:t>Az ötletekkel kapcsolatos egyéb fontos elemek: hasznosság, megvalósíthatóság</a:t>
            </a:r>
            <a:endParaRPr lang="en-GB" b="0" u="none" noProof="0" dirty="0"/>
          </a:p>
          <a:p>
            <a:pPr marL="536162" indent="-536162">
              <a:buClr>
                <a:schemeClr val="tx2"/>
              </a:buClr>
              <a:buSzPct val="70000"/>
            </a:pPr>
            <a:endParaRPr lang="en-GB" b="0" u="sng" noProof="0" dirty="0"/>
          </a:p>
          <a:p>
            <a:pPr marL="536162" indent="-536162">
              <a:buClr>
                <a:schemeClr val="tx2"/>
              </a:buClr>
              <a:buSzPct val="70000"/>
            </a:pPr>
            <a:r>
              <a:rPr lang="hu-HU" b="0" u="sng" noProof="0" dirty="0"/>
              <a:t>Eredmények (ötletek száma): nemzetközi összehasonlítás</a:t>
            </a:r>
            <a:endParaRPr lang="en-GB" b="0" u="sng" noProof="0" dirty="0"/>
          </a:p>
          <a:p>
            <a:pPr marL="536162" indent="-536162">
              <a:buClr>
                <a:schemeClr val="tx2"/>
              </a:buClr>
              <a:buSzPct val="70000"/>
            </a:pPr>
            <a:r>
              <a:rPr lang="en-GB" b="0" noProof="0" dirty="0"/>
              <a:t>6-8			</a:t>
            </a:r>
            <a:r>
              <a:rPr lang="hu-HU" sz="1300" b="0" noProof="0" dirty="0"/>
              <a:t>átlagos</a:t>
            </a:r>
            <a:endParaRPr lang="en-GB" sz="1300" noProof="0" dirty="0"/>
          </a:p>
          <a:p>
            <a:pPr marL="536162" indent="-536162">
              <a:buClr>
                <a:schemeClr val="tx2"/>
              </a:buClr>
              <a:buSzPct val="70000"/>
            </a:pPr>
            <a:r>
              <a:rPr lang="en-GB" b="0" noProof="0" dirty="0"/>
              <a:t>10-12 </a:t>
            </a:r>
            <a:r>
              <a:rPr lang="hu-HU" b="0" noProof="0" dirty="0"/>
              <a:t>vagy több</a:t>
            </a:r>
            <a:r>
              <a:rPr lang="en-GB" sz="1300" noProof="0" dirty="0"/>
              <a:t>	</a:t>
            </a:r>
            <a:r>
              <a:rPr lang="hu-HU" sz="1300" noProof="0" dirty="0"/>
              <a:t>relatív kreativitás</a:t>
            </a:r>
            <a:endParaRPr lang="en-GB" sz="1300" noProof="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hu-HU" sz="1300" b="0" noProof="0" dirty="0"/>
              <a:t>Itt van egy feladat, amely a kreatív gondolkodást, felfogást teszteli</a:t>
            </a:r>
            <a:r>
              <a:rPr lang="en-GB" sz="1300" b="0" noProof="0" dirty="0"/>
              <a:t>. </a:t>
            </a:r>
            <a:r>
              <a:rPr lang="en-GB" sz="1300" b="0" noProof="0" dirty="0" err="1"/>
              <a:t>Ez</a:t>
            </a:r>
            <a:r>
              <a:rPr lang="en-GB" sz="1300" b="0" noProof="0" dirty="0"/>
              <a:t> a </a:t>
            </a:r>
            <a:r>
              <a:rPr lang="en-GB" sz="1300" b="0" noProof="0" dirty="0" err="1"/>
              <a:t>gyakorlat</a:t>
            </a:r>
            <a:r>
              <a:rPr lang="en-GB" sz="1300" b="0" noProof="0" dirty="0"/>
              <a:t> </a:t>
            </a:r>
            <a:r>
              <a:rPr lang="en-GB" sz="1300" b="0" noProof="0" dirty="0" err="1"/>
              <a:t>szoros</a:t>
            </a:r>
            <a:r>
              <a:rPr lang="en-GB" sz="1300" b="0" noProof="0" dirty="0"/>
              <a:t> </a:t>
            </a:r>
            <a:r>
              <a:rPr lang="en-GB" sz="1300" b="0" noProof="0" dirty="0" err="1"/>
              <a:t>kapcs</a:t>
            </a:r>
            <a:r>
              <a:rPr lang="hu-HU" sz="1300" b="0" noProof="0" dirty="0"/>
              <a:t>.</a:t>
            </a:r>
            <a:r>
              <a:rPr lang="en-GB" sz="1300" b="0" noProof="0" dirty="0" err="1"/>
              <a:t>olatban</a:t>
            </a:r>
            <a:r>
              <a:rPr lang="en-GB" sz="1300" b="0" noProof="0" dirty="0"/>
              <a:t> </a:t>
            </a:r>
            <a:r>
              <a:rPr lang="en-GB" sz="1300" b="0" noProof="0" dirty="0" err="1"/>
              <a:t>áll</a:t>
            </a:r>
            <a:r>
              <a:rPr lang="en-GB" sz="1300" b="0" noProof="0" dirty="0"/>
              <a:t> a </a:t>
            </a:r>
            <a:r>
              <a:rPr lang="hu-HU" sz="1300" b="0" noProof="0" dirty="0" err="1"/>
              <a:t>mindenn</a:t>
            </a:r>
            <a:r>
              <a:rPr lang="en-GB" sz="1300" b="0" noProof="0" dirty="0" err="1"/>
              <a:t>api</a:t>
            </a:r>
            <a:r>
              <a:rPr lang="en-GB" sz="1300" b="0" noProof="0" dirty="0"/>
              <a:t> </a:t>
            </a:r>
            <a:r>
              <a:rPr lang="en-GB" sz="1300" b="0" noProof="0" dirty="0" err="1"/>
              <a:t>problémákkal</a:t>
            </a:r>
            <a:r>
              <a:rPr lang="en-GB" sz="1300" b="0" noProof="0" dirty="0"/>
              <a:t> </a:t>
            </a:r>
            <a:r>
              <a:rPr lang="en-GB" sz="1300" b="0" noProof="0" dirty="0" err="1"/>
              <a:t>és</a:t>
            </a:r>
            <a:r>
              <a:rPr lang="en-GB" sz="1300" b="0" noProof="0" dirty="0"/>
              <a:t> </a:t>
            </a:r>
            <a:r>
              <a:rPr lang="en-GB" sz="1300" b="0" noProof="0" dirty="0" err="1"/>
              <a:t>helyzetekkel</a:t>
            </a:r>
            <a:endParaRPr lang="en-GB" sz="1300" b="0" noProof="0"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26</a:t>
            </a:fld>
            <a:endParaRPr lang="hu-H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a:t>A NASA néhány évvel ezelőtt felküldte a Marsra a SPIRIT szondát. Ez egy kis jármű, amely képek sorozatait küldte a Mars felszínéről a Földre</a:t>
            </a:r>
            <a:r>
              <a:rPr lang="en-US" dirty="0"/>
              <a:t>. </a:t>
            </a:r>
            <a:r>
              <a:rPr lang="hu-HU" dirty="0"/>
              <a:t>A NASA a fiatalok egy csoportját is meghívta a szakértők mellé, a világ minden pontjáról. A kreatív felfogásukkal ők máskép látják a dolgokat</a:t>
            </a:r>
            <a:r>
              <a:rPr lang="en-US" dirty="0"/>
              <a:t>. </a:t>
            </a:r>
            <a:r>
              <a:rPr lang="hu-HU" dirty="0"/>
              <a:t>Gyakorlatban ők más képmintákat látnak, mint a szakértők akik korlátozva vannak a tudásuk és tapasztalataik által. (Emlékezzünk vissza a delfin feladatra!)</a:t>
            </a:r>
          </a:p>
          <a:p>
            <a:pPr marL="0" marR="0" indent="0" algn="l" defTabSz="914400" rtl="0" eaLnBrk="1" fontAlgn="auto" latinLnBrk="0" hangingPunct="1">
              <a:lnSpc>
                <a:spcPct val="100000"/>
              </a:lnSpc>
              <a:spcBef>
                <a:spcPts val="0"/>
              </a:spcBef>
              <a:spcAft>
                <a:spcPts val="0"/>
              </a:spcAft>
              <a:buClrTx/>
              <a:buSzTx/>
              <a:buFontTx/>
              <a:buNone/>
              <a:tabLst/>
              <a:defRPr/>
            </a:pPr>
            <a:endParaRPr lang="hu-HU" dirty="0"/>
          </a:p>
          <a:p>
            <a:pPr marL="0" marR="0" indent="0" algn="l" defTabSz="914400" rtl="0" eaLnBrk="1" fontAlgn="auto" latinLnBrk="0" hangingPunct="1">
              <a:lnSpc>
                <a:spcPct val="100000"/>
              </a:lnSpc>
              <a:spcBef>
                <a:spcPts val="0"/>
              </a:spcBef>
              <a:spcAft>
                <a:spcPts val="0"/>
              </a:spcAft>
              <a:buClrTx/>
              <a:buSzTx/>
              <a:buFontTx/>
              <a:buNone/>
              <a:tabLst/>
              <a:defRPr/>
            </a:pPr>
            <a:r>
              <a:rPr lang="hu-HU" dirty="0"/>
              <a:t>Az illusztrációként csatolt két képen lévő Szlovén szöveg közelítő fordítása:</a:t>
            </a:r>
          </a:p>
          <a:p>
            <a:pPr marL="0" marR="0" indent="0" algn="l" defTabSz="914400" rtl="0" eaLnBrk="1" fontAlgn="auto" latinLnBrk="0" hangingPunct="1">
              <a:lnSpc>
                <a:spcPct val="100000"/>
              </a:lnSpc>
              <a:spcBef>
                <a:spcPts val="0"/>
              </a:spcBef>
              <a:spcAft>
                <a:spcPts val="0"/>
              </a:spcAft>
              <a:buClrTx/>
              <a:buSzTx/>
              <a:buFontTx/>
              <a:buNone/>
              <a:tabLst/>
              <a:defRPr/>
            </a:pPr>
            <a:endParaRPr lang="hu-HU" dirty="0"/>
          </a:p>
          <a:p>
            <a:pPr marL="0" marR="0" indent="0" algn="l" defTabSz="914400" rtl="0" eaLnBrk="1" fontAlgn="auto" latinLnBrk="0" hangingPunct="1">
              <a:lnSpc>
                <a:spcPct val="100000"/>
              </a:lnSpc>
              <a:spcBef>
                <a:spcPts val="0"/>
              </a:spcBef>
              <a:spcAft>
                <a:spcPts val="0"/>
              </a:spcAft>
              <a:buClrTx/>
              <a:buSzTx/>
              <a:buFontTx/>
              <a:buNone/>
              <a:tabLst/>
              <a:defRPr/>
            </a:pPr>
            <a:r>
              <a:rPr lang="hu-HU" b="1" dirty="0" err="1"/>
              <a:t>Spirit</a:t>
            </a:r>
            <a:r>
              <a:rPr lang="hu-HU" dirty="0"/>
              <a:t> - egy 174 kg tömegű kutatólaboratórium, valójában egy hat kerékkel ellátott robot, ami 160 cm széles, 230 cm hosszú és 158 cm magas. Egy 830 millió dolláros amerikai projekt a Mars felfedezésére. Ikertestvére az </a:t>
            </a:r>
            <a:r>
              <a:rPr lang="hu-HU" dirty="0" err="1"/>
              <a:t>Oppurtunity</a:t>
            </a:r>
            <a:r>
              <a:rPr lang="hu-HU" dirty="0"/>
              <a:t> valószínűleg Január végén lesz a </a:t>
            </a:r>
            <a:r>
              <a:rPr lang="hu-HU" dirty="0" err="1"/>
              <a:t>Gusev</a:t>
            </a:r>
            <a:r>
              <a:rPr lang="hu-HU" dirty="0"/>
              <a:t>-kráter másik oldalán, azon a helyen, ahol a </a:t>
            </a:r>
            <a:r>
              <a:rPr lang="hu-HU" dirty="0" err="1"/>
              <a:t>Spirit</a:t>
            </a:r>
            <a:r>
              <a:rPr lang="hu-HU" dirty="0"/>
              <a:t> most parkol.</a:t>
            </a:r>
          </a:p>
          <a:p>
            <a:pPr marL="0" marR="0" indent="0" algn="l" defTabSz="914400" rtl="0" eaLnBrk="1" fontAlgn="auto" latinLnBrk="0" hangingPunct="1">
              <a:lnSpc>
                <a:spcPct val="100000"/>
              </a:lnSpc>
              <a:spcBef>
                <a:spcPts val="0"/>
              </a:spcBef>
              <a:spcAft>
                <a:spcPts val="0"/>
              </a:spcAft>
              <a:buClrTx/>
              <a:buSzTx/>
              <a:buFontTx/>
              <a:buNone/>
              <a:tabLst/>
              <a:defRPr/>
            </a:pPr>
            <a:endParaRPr lang="hu-HU" dirty="0"/>
          </a:p>
          <a:p>
            <a:pPr marL="0" marR="0" indent="0" algn="l" defTabSz="914400" rtl="0" eaLnBrk="1" fontAlgn="auto" latinLnBrk="0" hangingPunct="1">
              <a:lnSpc>
                <a:spcPct val="100000"/>
              </a:lnSpc>
              <a:spcBef>
                <a:spcPts val="0"/>
              </a:spcBef>
              <a:spcAft>
                <a:spcPts val="0"/>
              </a:spcAft>
              <a:buClrTx/>
              <a:buSzTx/>
              <a:buFontTx/>
              <a:buNone/>
              <a:tabLst/>
              <a:defRPr/>
            </a:pPr>
            <a:r>
              <a:rPr lang="hu-HU" b="1" dirty="0"/>
              <a:t>A fiatalok felnéznek az űrbe</a:t>
            </a:r>
          </a:p>
          <a:p>
            <a:pPr marL="0" marR="0" indent="0" algn="l" defTabSz="914400" rtl="0" eaLnBrk="1" fontAlgn="auto" latinLnBrk="0" hangingPunct="1">
              <a:lnSpc>
                <a:spcPct val="100000"/>
              </a:lnSpc>
              <a:spcBef>
                <a:spcPts val="0"/>
              </a:spcBef>
              <a:spcAft>
                <a:spcPts val="0"/>
              </a:spcAft>
              <a:buClrTx/>
              <a:buSzTx/>
              <a:buFontTx/>
              <a:buNone/>
              <a:tabLst/>
              <a:defRPr/>
            </a:pPr>
            <a:r>
              <a:rPr lang="hu-HU" dirty="0" err="1"/>
              <a:t>Maciej</a:t>
            </a:r>
            <a:r>
              <a:rPr lang="hu-HU" dirty="0"/>
              <a:t> </a:t>
            </a:r>
            <a:r>
              <a:rPr lang="hu-HU" dirty="0" err="1"/>
              <a:t>Hermanowicz</a:t>
            </a:r>
            <a:r>
              <a:rPr lang="hu-HU" dirty="0"/>
              <a:t>, egy 17 éves diák </a:t>
            </a:r>
            <a:r>
              <a:rPr lang="hu-HU" dirty="0" err="1"/>
              <a:t>Olsztyana</a:t>
            </a:r>
            <a:r>
              <a:rPr lang="hu-HU" dirty="0"/>
              <a:t> faluból, 200 kilométerre Varsótól északra. Egyike azon fiataloknak a világ minden tájáról, akiket a NASA meghívott Los Angelesbe, hogy részt vegyenek a </a:t>
            </a:r>
            <a:r>
              <a:rPr lang="hu-HU" dirty="0" err="1"/>
              <a:t>Spirit</a:t>
            </a:r>
            <a:r>
              <a:rPr lang="hu-HU" dirty="0"/>
              <a:t> programban. Korábban mindegyikük jól szerepelt </a:t>
            </a:r>
            <a:r>
              <a:rPr lang="hu-HU"/>
              <a:t>az amerikai </a:t>
            </a:r>
            <a:r>
              <a:rPr lang="hu-HU" dirty="0"/>
              <a:t>The </a:t>
            </a:r>
            <a:r>
              <a:rPr lang="hu-HU" dirty="0" err="1"/>
              <a:t>Planetary</a:t>
            </a:r>
            <a:r>
              <a:rPr lang="hu-HU" dirty="0"/>
              <a:t> Society nonprofit társaság tesztjén, amely az űrkutatást támogatja. </a:t>
            </a:r>
            <a:r>
              <a:rPr lang="hu-HU" dirty="0" err="1"/>
              <a:t>Hermanowitzot</a:t>
            </a:r>
            <a:r>
              <a:rPr lang="hu-HU" dirty="0"/>
              <a:t> gyermekkora óta érdekelte az űrkutatás, matematikát és biológiát tanult.</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27</a:t>
            </a:fld>
            <a:endParaRPr lang="hu-H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en-GB" noProof="0" dirty="0"/>
              <a:t>A </a:t>
            </a:r>
            <a:r>
              <a:rPr lang="en-GB" noProof="0" dirty="0" err="1"/>
              <a:t>szöveggyakorlaton</a:t>
            </a:r>
            <a:r>
              <a:rPr lang="en-GB" noProof="0" dirty="0"/>
              <a:t> </a:t>
            </a:r>
            <a:r>
              <a:rPr lang="en-GB" noProof="0" dirty="0" err="1"/>
              <a:t>alapuló</a:t>
            </a:r>
            <a:r>
              <a:rPr lang="en-GB" noProof="0" dirty="0"/>
              <a:t> </a:t>
            </a:r>
            <a:r>
              <a:rPr lang="en-GB" noProof="0" dirty="0" err="1"/>
              <a:t>gyakorlat</a:t>
            </a:r>
            <a:r>
              <a:rPr lang="en-GB" noProof="0" dirty="0"/>
              <a:t> </a:t>
            </a:r>
            <a:r>
              <a:rPr lang="en-GB" noProof="0" dirty="0" err="1"/>
              <a:t>célja</a:t>
            </a:r>
            <a:r>
              <a:rPr lang="en-GB" noProof="0" dirty="0"/>
              <a:t> a </a:t>
            </a:r>
            <a:r>
              <a:rPr lang="en-GB" noProof="0" dirty="0" err="1"/>
              <a:t>kreativitáshoz</a:t>
            </a:r>
            <a:r>
              <a:rPr lang="en-GB" noProof="0" dirty="0"/>
              <a:t> </a:t>
            </a:r>
            <a:r>
              <a:rPr lang="en-GB" noProof="0" dirty="0" err="1"/>
              <a:t>kapcsolódó</a:t>
            </a:r>
            <a:r>
              <a:rPr lang="en-GB" noProof="0" dirty="0"/>
              <a:t> </a:t>
            </a:r>
            <a:r>
              <a:rPr lang="en-GB" noProof="0" dirty="0" err="1"/>
              <a:t>kompetenciák</a:t>
            </a:r>
            <a:r>
              <a:rPr lang="en-GB" noProof="0" dirty="0"/>
              <a:t> </a:t>
            </a:r>
            <a:r>
              <a:rPr lang="en-GB" noProof="0" dirty="0" err="1"/>
              <a:t>fejlesztése</a:t>
            </a:r>
            <a:r>
              <a:rPr lang="en-GB" noProof="0" dirty="0"/>
              <a:t> (</a:t>
            </a:r>
            <a:r>
              <a:rPr lang="en-GB" noProof="0" dirty="0" err="1"/>
              <a:t>lásd</a:t>
            </a:r>
            <a:r>
              <a:rPr lang="en-GB" noProof="0" dirty="0"/>
              <a:t> </a:t>
            </a:r>
            <a:r>
              <a:rPr lang="en-GB" noProof="0" dirty="0" err="1"/>
              <a:t>gyakorlati</a:t>
            </a:r>
            <a:r>
              <a:rPr lang="en-GB" noProof="0" dirty="0"/>
              <a:t> </a:t>
            </a:r>
            <a:r>
              <a:rPr lang="en-GB" noProof="0" dirty="0" err="1"/>
              <a:t>szempontok</a:t>
            </a:r>
            <a:r>
              <a:rPr lang="en-GB" noProof="0" dirty="0"/>
              <a:t>)</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28</a:t>
            </a:fld>
            <a:endParaRPr lang="hu-H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b="0" kern="1200" dirty="0">
                <a:solidFill>
                  <a:schemeClr val="tx1"/>
                </a:solidFill>
                <a:latin typeface="+mn-lt"/>
                <a:ea typeface="+mn-ea"/>
                <a:cs typeface="+mn-cs"/>
              </a:rPr>
              <a:t>Használjunk</a:t>
            </a:r>
            <a:r>
              <a:rPr lang="sl-SI" sz="1200" b="1" kern="1200" dirty="0">
                <a:solidFill>
                  <a:schemeClr val="tx1"/>
                </a:solidFill>
                <a:latin typeface="+mn-lt"/>
                <a:ea typeface="+mn-ea"/>
                <a:cs typeface="+mn-cs"/>
              </a:rPr>
              <a:t> sablonokat/mintákat </a:t>
            </a:r>
            <a:r>
              <a:rPr lang="sl-SI" sz="1200" b="0" kern="1200" dirty="0">
                <a:solidFill>
                  <a:schemeClr val="tx1"/>
                </a:solidFill>
                <a:latin typeface="+mn-lt"/>
                <a:ea typeface="+mn-ea"/>
                <a:cs typeface="+mn-cs"/>
              </a:rPr>
              <a:t>a gyakorlat elvégzéséhez és a beszámoló elkészítéséhez.</a:t>
            </a:r>
          </a:p>
          <a:p>
            <a:pPr marL="0" marR="0" indent="0" algn="l" defTabSz="914400" rtl="0" eaLnBrk="1" fontAlgn="auto" latinLnBrk="0" hangingPunct="1">
              <a:lnSpc>
                <a:spcPct val="100000"/>
              </a:lnSpc>
              <a:spcBef>
                <a:spcPts val="0"/>
              </a:spcBef>
              <a:spcAft>
                <a:spcPts val="0"/>
              </a:spcAft>
              <a:buClrTx/>
              <a:buSzTx/>
              <a:buFontTx/>
              <a:buNone/>
              <a:tabLst/>
              <a:defRPr/>
            </a:pPr>
            <a:endParaRPr lang="sl-SI" sz="1200" b="0" dirty="0"/>
          </a:p>
          <a:p>
            <a:pPr marL="0" marR="0" indent="0" algn="l" defTabSz="914400" rtl="0" eaLnBrk="1" fontAlgn="auto" latinLnBrk="0" hangingPunct="1">
              <a:lnSpc>
                <a:spcPct val="100000"/>
              </a:lnSpc>
              <a:spcBef>
                <a:spcPts val="0"/>
              </a:spcBef>
              <a:spcAft>
                <a:spcPts val="0"/>
              </a:spcAft>
              <a:buClrTx/>
              <a:buSzTx/>
              <a:buFontTx/>
              <a:buNone/>
              <a:tabLst/>
              <a:defRPr/>
            </a:pPr>
            <a:r>
              <a:rPr lang="sl-SI" sz="1200" b="0" dirty="0"/>
              <a:t>Ez a feladat fejleszti a kreatív gondolkozást.</a:t>
            </a:r>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29</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z="1200" b="1" kern="1200" noProof="0" dirty="0">
                <a:solidFill>
                  <a:schemeClr val="tx1"/>
                </a:solidFill>
                <a:latin typeface="+mn-lt"/>
                <a:ea typeface="+mn-ea"/>
                <a:cs typeface="+mn-cs"/>
              </a:rPr>
              <a:t>Template </a:t>
            </a:r>
            <a:r>
              <a:rPr lang="en-GB" sz="1200" kern="1200" noProof="0" dirty="0">
                <a:solidFill>
                  <a:schemeClr val="tx1"/>
                </a:solidFill>
                <a:latin typeface="+mn-lt"/>
                <a:ea typeface="+mn-ea"/>
                <a:cs typeface="+mn-cs"/>
              </a:rPr>
              <a:t>should be used to do the Exercise and write the Report</a:t>
            </a:r>
          </a:p>
          <a:p>
            <a:endParaRPr lang="en-GB" sz="1200" b="0" u="sng" noProof="0" dirty="0"/>
          </a:p>
          <a:p>
            <a:r>
              <a:rPr lang="en-GB" sz="1200" b="0" u="sng" noProof="0" dirty="0"/>
              <a:t>Definitions:</a:t>
            </a:r>
          </a:p>
          <a:p>
            <a:pPr>
              <a:buFont typeface="Arial" pitchFamily="34" charset="0"/>
              <a:buChar char="•"/>
            </a:pPr>
            <a:r>
              <a:rPr lang="en-GB" sz="1200" noProof="0" dirty="0"/>
              <a:t>creativity (ability to create ideas</a:t>
            </a:r>
            <a:r>
              <a:rPr lang="en-GB" sz="1200" baseline="0" noProof="0" dirty="0"/>
              <a:t>, also related to solution of concrete problems and various life situations)</a:t>
            </a:r>
            <a:endParaRPr lang="en-GB" sz="1200" noProof="0" dirty="0"/>
          </a:p>
          <a:p>
            <a:pPr>
              <a:buFont typeface="Arial" pitchFamily="34" charset="0"/>
              <a:buChar char="•"/>
            </a:pPr>
            <a:r>
              <a:rPr lang="en-GB" sz="1200" noProof="0" dirty="0"/>
              <a:t>idea (a thought, conception). All ideas are not original or useful.</a:t>
            </a:r>
          </a:p>
          <a:p>
            <a:pPr>
              <a:buFont typeface="Arial" pitchFamily="34" charset="0"/>
              <a:buChar char="•"/>
            </a:pPr>
            <a:r>
              <a:rPr lang="en-GB" sz="1200" noProof="0" dirty="0"/>
              <a:t>invention (idea with</a:t>
            </a:r>
            <a:r>
              <a:rPr lang="en-GB" sz="1200" baseline="0" noProof="0" dirty="0"/>
              <a:t> the potential to become innovation). Only a small part of inventions are becoming innovations.</a:t>
            </a:r>
            <a:endParaRPr lang="en-GB" sz="1200" noProof="0" dirty="0"/>
          </a:p>
          <a:p>
            <a:pPr>
              <a:buFont typeface="Arial" pitchFamily="34" charset="0"/>
              <a:buChar char="•"/>
            </a:pPr>
            <a:r>
              <a:rPr lang="en-GB" sz="1200" noProof="0" dirty="0"/>
              <a:t>innovation (realised idea</a:t>
            </a:r>
            <a:r>
              <a:rPr lang="en-GB" sz="1200" baseline="0" noProof="0" dirty="0"/>
              <a:t> which is sold or accepted by final users)</a:t>
            </a:r>
            <a:r>
              <a:rPr lang="en-GB" sz="1200" noProof="0" dirty="0"/>
              <a:t>, </a:t>
            </a:r>
          </a:p>
          <a:p>
            <a:pPr>
              <a:buFont typeface="Arial" pitchFamily="34" charset="0"/>
              <a:buChar char="•"/>
            </a:pPr>
            <a:r>
              <a:rPr lang="en-GB" sz="1200" noProof="0" dirty="0"/>
              <a:t>know-how - more complex knowledge</a:t>
            </a:r>
            <a:r>
              <a:rPr lang="en-GB" sz="1200" baseline="0" noProof="0" dirty="0"/>
              <a:t> and experience related to certain topic</a:t>
            </a:r>
            <a:endParaRPr lang="en-GB" sz="1200" noProof="0" dirty="0"/>
          </a:p>
          <a:p>
            <a:endParaRPr lang="en-GB" noProof="0" dirty="0"/>
          </a:p>
          <a:p>
            <a:r>
              <a:rPr lang="en-GB" u="sng" noProof="0" dirty="0"/>
              <a:t>Modern terms: </a:t>
            </a:r>
          </a:p>
          <a:p>
            <a:r>
              <a:rPr lang="en-GB" noProof="0" dirty="0"/>
              <a:t>- open innovation, </a:t>
            </a:r>
            <a:r>
              <a:rPr lang="en-GB" noProof="0" dirty="0" err="1"/>
              <a:t>coworking</a:t>
            </a:r>
            <a:r>
              <a:rPr lang="en-GB" noProof="0" dirty="0"/>
              <a:t>, inter/multidisciplinary work, design thinking, crowdfunding, ... (for details pls. check the web)</a:t>
            </a:r>
          </a:p>
          <a:p>
            <a:endParaRPr lang="en-GB" baseline="0" noProof="0" dirty="0"/>
          </a:p>
          <a:p>
            <a:r>
              <a:rPr lang="en-GB" sz="1200" u="sng" noProof="0" dirty="0"/>
              <a:t>Types of innovations </a:t>
            </a:r>
            <a:endParaRPr lang="en-GB" u="sng" baseline="0" noProof="0" dirty="0"/>
          </a:p>
          <a:p>
            <a:pPr marL="92075" lvl="0" indent="-92075" algn="l">
              <a:buFont typeface="Arial" pitchFamily="34" charset="0"/>
              <a:buChar char="•"/>
            </a:pPr>
            <a:r>
              <a:rPr lang="en-GB" sz="1200" b="0" noProof="0" dirty="0"/>
              <a:t>Product (which results in new products or services or enhancements to old products or services)</a:t>
            </a:r>
          </a:p>
          <a:p>
            <a:pPr marL="92075" lvl="0" indent="-92075" algn="l">
              <a:buFont typeface="Arial" pitchFamily="34" charset="0"/>
              <a:buChar char="•"/>
            </a:pPr>
            <a:r>
              <a:rPr lang="en-GB" sz="1200" b="0" noProof="0" dirty="0"/>
              <a:t>Process (which results in improved processes within the organization – for example business process re-engineering)</a:t>
            </a:r>
          </a:p>
          <a:p>
            <a:pPr marL="92075" lvl="0" indent="-92075" algn="l">
              <a:buFont typeface="Arial" pitchFamily="34" charset="0"/>
              <a:buChar char="•"/>
            </a:pPr>
            <a:r>
              <a:rPr lang="en-GB" sz="1200" b="0" noProof="0" dirty="0"/>
              <a:t>Marketing innovation (including the functions of product promotion, pricing and distribution).</a:t>
            </a:r>
          </a:p>
          <a:p>
            <a:pPr marL="92075" lvl="0" indent="-92075" algn="l">
              <a:buFont typeface="Arial" pitchFamily="34" charset="0"/>
              <a:buChar char="•"/>
            </a:pPr>
            <a:r>
              <a:rPr lang="en-GB" sz="1200" b="0" noProof="0" dirty="0"/>
              <a:t>Organisation(which improves the way the organization is managed)</a:t>
            </a:r>
          </a:p>
          <a:p>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For a more detailed explanation</a:t>
            </a:r>
            <a:r>
              <a:rPr lang="en-GB" baseline="0" noProof="0" dirty="0"/>
              <a:t> </a:t>
            </a:r>
            <a:r>
              <a:rPr lang="en-GB" baseline="0" noProof="0" dirty="0" err="1"/>
              <a:t>pls</a:t>
            </a:r>
            <a:r>
              <a:rPr lang="sl-SI" baseline="0" noProof="0" dirty="0"/>
              <a:t>.</a:t>
            </a:r>
            <a:r>
              <a:rPr lang="en-GB" baseline="0" noProof="0" dirty="0"/>
              <a:t> see:</a:t>
            </a:r>
          </a:p>
          <a:p>
            <a:r>
              <a:rPr lang="en-GB" sz="1200" kern="1200" noProof="0" dirty="0">
                <a:solidFill>
                  <a:schemeClr val="tx1"/>
                </a:solidFill>
                <a:latin typeface="+mn-lt"/>
                <a:ea typeface="+mn-ea"/>
                <a:cs typeface="+mn-cs"/>
              </a:rPr>
              <a:t>Likar B. in </a:t>
            </a:r>
            <a:r>
              <a:rPr lang="en-GB" sz="1200" kern="1200" noProof="0" dirty="0" err="1">
                <a:solidFill>
                  <a:schemeClr val="tx1"/>
                </a:solidFill>
                <a:latin typeface="+mn-lt"/>
                <a:ea typeface="+mn-ea"/>
                <a:cs typeface="+mn-cs"/>
              </a:rPr>
              <a:t>sodelavci</a:t>
            </a:r>
            <a:r>
              <a:rPr lang="en-GB" sz="1200" kern="1200" noProof="0" dirty="0">
                <a:solidFill>
                  <a:schemeClr val="tx1"/>
                </a:solidFill>
                <a:latin typeface="+mn-lt"/>
                <a:ea typeface="+mn-ea"/>
                <a:cs typeface="+mn-cs"/>
              </a:rPr>
              <a:t>. Managing Innovation and R&amp;D Processes in EU Environment. Publisher: Korona plus d.o.o., Institute for Innovation and Technology. (Leonardo da Vinci) </a:t>
            </a:r>
            <a:r>
              <a:rPr lang="en-GB" sz="1200" u="sng" kern="1200" noProof="0" dirty="0">
                <a:solidFill>
                  <a:schemeClr val="tx1"/>
                </a:solidFill>
                <a:latin typeface="+mn-lt"/>
                <a:ea typeface="+mn-ea"/>
                <a:cs typeface="+mn-cs"/>
                <a:hlinkClick r:id="rId3"/>
              </a:rPr>
              <a:t>https://www.researchgate.net/publication/283463535_Managing_Innovation_and_RD_Processes_in_EU_Environment</a:t>
            </a:r>
            <a:endParaRPr lang="en-GB" noProof="0" dirty="0"/>
          </a:p>
          <a:p>
            <a:endParaRPr lang="en-GB" baseline="0" noProof="0" dirty="0"/>
          </a:p>
          <a:p>
            <a:endParaRPr lang="en-GB" baseline="0" noProof="0" dirty="0"/>
          </a:p>
        </p:txBody>
      </p:sp>
      <p:sp>
        <p:nvSpPr>
          <p:cNvPr id="4" name="Dia számának helye 3"/>
          <p:cNvSpPr>
            <a:spLocks noGrp="1"/>
          </p:cNvSpPr>
          <p:nvPr>
            <p:ph type="sldNum" sz="quarter" idx="10"/>
          </p:nvPr>
        </p:nvSpPr>
        <p:spPr/>
        <p:txBody>
          <a:bodyPr/>
          <a:lstStyle/>
          <a:p>
            <a:fld id="{79A472E4-E8CF-4752-8D89-CC6C7CAD9C51}" type="slidenum">
              <a:rPr lang="hu-HU" smtClean="0"/>
              <a:pPr/>
              <a:t>3</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p:spPr>
        <p:txBody>
          <a:bodyPr/>
          <a:lstStyle/>
          <a:p>
            <a:r>
              <a:rPr lang="sl-SI"/>
              <a:t>dr. Borut Likar</a:t>
            </a:r>
          </a:p>
        </p:txBody>
      </p:sp>
      <p:sp>
        <p:nvSpPr>
          <p:cNvPr id="102403" name="Rectangle 7"/>
          <p:cNvSpPr>
            <a:spLocks noGrp="1" noChangeArrowheads="1"/>
          </p:cNvSpPr>
          <p:nvPr>
            <p:ph type="sldNum" sz="quarter" idx="5"/>
          </p:nvPr>
        </p:nvSpPr>
        <p:spPr>
          <a:noFill/>
        </p:spPr>
        <p:txBody>
          <a:bodyPr/>
          <a:lstStyle/>
          <a:p>
            <a:fld id="{53B42B94-1EBD-41B7-B973-A62D37092D34}" type="slidenum">
              <a:rPr lang="sl-SI" smtClean="0"/>
              <a:pPr/>
              <a:t>30</a:t>
            </a:fld>
            <a:endParaRPr lang="sl-SI"/>
          </a:p>
        </p:txBody>
      </p:sp>
      <p:sp>
        <p:nvSpPr>
          <p:cNvPr id="102404" name="Rectangle 2"/>
          <p:cNvSpPr>
            <a:spLocks noGrp="1" noRot="1" noChangeAspect="1" noChangeArrowheads="1" noTextEdit="1"/>
          </p:cNvSpPr>
          <p:nvPr>
            <p:ph type="sldImg"/>
          </p:nvPr>
        </p:nvSpPr>
        <p:spPr>
          <a:xfrm>
            <a:off x="144463" y="766763"/>
            <a:ext cx="6813550" cy="3833812"/>
          </a:xfrm>
          <a:ln/>
        </p:spPr>
      </p:sp>
      <p:sp>
        <p:nvSpPr>
          <p:cNvPr id="102405"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b="0" dirty="0"/>
              <a:t>Ez a feladat az újszerű gondolkozást (out of </a:t>
            </a:r>
            <a:r>
              <a:rPr lang="hu-HU" sz="1200" b="0" dirty="0" err="1"/>
              <a:t>the</a:t>
            </a:r>
            <a:r>
              <a:rPr lang="hu-HU" sz="1200" b="0" dirty="0"/>
              <a:t> </a:t>
            </a:r>
            <a:r>
              <a:rPr lang="hu-HU" sz="1200" b="0" dirty="0" err="1"/>
              <a:t>box</a:t>
            </a:r>
            <a:r>
              <a:rPr lang="hu-HU" sz="1200" b="0" dirty="0"/>
              <a:t> gondolkodás) fejleszti.</a:t>
            </a:r>
            <a:endParaRPr lang="en-GB" dirty="0"/>
          </a:p>
          <a:p>
            <a:endParaRPr lang="sl-SI"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p:spPr>
        <p:txBody>
          <a:bodyPr/>
          <a:lstStyle/>
          <a:p>
            <a:r>
              <a:rPr lang="sl-SI"/>
              <a:t>dr. Borut Likar</a:t>
            </a:r>
          </a:p>
        </p:txBody>
      </p:sp>
      <p:sp>
        <p:nvSpPr>
          <p:cNvPr id="102403" name="Rectangle 7"/>
          <p:cNvSpPr>
            <a:spLocks noGrp="1" noChangeArrowheads="1"/>
          </p:cNvSpPr>
          <p:nvPr>
            <p:ph type="sldNum" sz="quarter" idx="5"/>
          </p:nvPr>
        </p:nvSpPr>
        <p:spPr>
          <a:noFill/>
        </p:spPr>
        <p:txBody>
          <a:bodyPr/>
          <a:lstStyle/>
          <a:p>
            <a:fld id="{53B42B94-1EBD-41B7-B973-A62D37092D34}" type="slidenum">
              <a:rPr lang="sl-SI" smtClean="0"/>
              <a:pPr/>
              <a:t>31</a:t>
            </a:fld>
            <a:endParaRPr lang="sl-SI"/>
          </a:p>
        </p:txBody>
      </p:sp>
      <p:sp>
        <p:nvSpPr>
          <p:cNvPr id="102404" name="Rectangle 2"/>
          <p:cNvSpPr>
            <a:spLocks noGrp="1" noRot="1" noChangeAspect="1" noChangeArrowheads="1" noTextEdit="1"/>
          </p:cNvSpPr>
          <p:nvPr>
            <p:ph type="sldImg"/>
          </p:nvPr>
        </p:nvSpPr>
        <p:spPr>
          <a:xfrm>
            <a:off x="144463" y="766763"/>
            <a:ext cx="6813550" cy="3833812"/>
          </a:xfrm>
          <a:ln/>
        </p:spPr>
      </p:sp>
      <p:sp>
        <p:nvSpPr>
          <p:cNvPr id="10240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b="0" noProof="0" dirty="0"/>
              <a:t>Ez a feladat a többoldalú észlelést/érzékelést fejleszti </a:t>
            </a:r>
            <a:r>
              <a:rPr lang="en-GB" noProof="0" dirty="0"/>
              <a:t>– </a:t>
            </a:r>
            <a:r>
              <a:rPr lang="hu-HU" noProof="0" dirty="0"/>
              <a:t>Azt a képességet fejleszti, ami segít egy probléma többirányú megközelítésében. </a:t>
            </a:r>
            <a:endParaRPr lang="en-GB" noProof="0" dirty="0"/>
          </a:p>
          <a:p>
            <a:endParaRPr lang="en-GB" noProof="0" dirty="0"/>
          </a:p>
          <a:p>
            <a:endParaRPr lang="en-GB" noProof="0"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32</a:t>
            </a:fld>
            <a:endParaRPr lang="hu-H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noProof="0" dirty="0"/>
              <a:t>Ez a feladat kreatív módon fejleszti a tudás felhasználását. Különböző témáknál használható.</a:t>
            </a:r>
            <a:endParaRPr lang="en-GB" noProof="0"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33</a:t>
            </a:fld>
            <a:endParaRPr lang="hu-H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rtl="0"/>
            <a:r>
              <a:rPr lang="hu-HU" sz="1400" noProof="0" dirty="0"/>
              <a:t>Egy feladat típus ,aminél több módszer van a megoldáshoz</a:t>
            </a:r>
            <a:r>
              <a:rPr lang="en-GB" sz="1400" baseline="0" noProof="0" dirty="0"/>
              <a:t>.</a:t>
            </a:r>
            <a:r>
              <a:rPr lang="hu-HU" sz="1400" baseline="0" noProof="0" dirty="0"/>
              <a:t> Az eredmények pontossága is változhat. </a:t>
            </a:r>
            <a:r>
              <a:rPr lang="en-GB" sz="1400" baseline="0" noProof="0" dirty="0"/>
              <a:t> </a:t>
            </a:r>
            <a:r>
              <a:rPr lang="hu-HU" sz="1400" baseline="0" noProof="0" dirty="0"/>
              <a:t>Ennek ellenére a </a:t>
            </a:r>
            <a:r>
              <a:rPr lang="hu-HU" sz="1400" baseline="0" noProof="0" dirty="0" err="1"/>
              <a:t>elfogadhatóak</a:t>
            </a:r>
            <a:r>
              <a:rPr lang="hu-HU" sz="1400" baseline="0" noProof="0" dirty="0"/>
              <a:t> a végeredmények, ami nem egy alapvető praxis az iskolákban.</a:t>
            </a:r>
            <a:endParaRPr lang="en-GB" sz="1400" noProof="0" dirty="0"/>
          </a:p>
          <a:p>
            <a:pPr rtl="0"/>
            <a:r>
              <a:rPr lang="hu-HU" sz="1400" noProof="0" dirty="0"/>
              <a:t>Megoldás</a:t>
            </a:r>
            <a:r>
              <a:rPr lang="en-GB" sz="1400" noProof="0" dirty="0"/>
              <a:t>: </a:t>
            </a:r>
            <a:r>
              <a:rPr lang="hu-HU" sz="1400" noProof="0" dirty="0"/>
              <a:t>A táblázat adatai a felnőttekre vonatkozik.</a:t>
            </a:r>
            <a:r>
              <a:rPr lang="en-GB" sz="1400" baseline="0" noProof="0" dirty="0"/>
              <a:t> </a:t>
            </a:r>
            <a:r>
              <a:rPr lang="hu-HU" sz="1400" baseline="0" noProof="0" dirty="0"/>
              <a:t>A gyermekeknek kevesebb hajuk van. </a:t>
            </a:r>
            <a:r>
              <a:rPr lang="en-GB" sz="1400" noProof="0" dirty="0"/>
              <a:t>(source: http://sl.wikipedia.org/wiki/Lasje).</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34</a:t>
            </a:fld>
            <a:endParaRPr lang="hu-H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35</a:t>
            </a:fld>
            <a:endParaRPr lang="hu-H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79A472E4-E8CF-4752-8D89-CC6C7CAD9C51}" type="slidenum">
              <a:rPr lang="hu-HU" smtClean="0"/>
              <a:pPr/>
              <a:t>36</a:t>
            </a:fld>
            <a:endParaRPr lang="hu-HU"/>
          </a:p>
        </p:txBody>
      </p:sp>
    </p:spTree>
    <p:extLst>
      <p:ext uri="{BB962C8B-B14F-4D97-AF65-F5344CB8AC3E}">
        <p14:creationId xmlns:p14="http://schemas.microsoft.com/office/powerpoint/2010/main" val="2547533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sl-SI" dirty="0"/>
              <a:t>Néhány kiindulópont a képzéshez és a megbeszéléshez.</a:t>
            </a:r>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37</a:t>
            </a:fld>
            <a:endParaRPr lang="hu-H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38</a:t>
            </a:fld>
            <a:endParaRPr lang="hu-H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en-GB" dirty="0"/>
              <a:t>http://www.inovativnost.net/</a:t>
            </a:r>
            <a:endParaRPr lang="sl-SI" dirty="0"/>
          </a:p>
          <a:p>
            <a:r>
              <a:rPr lang="sl-SI" dirty="0"/>
              <a:t>ali </a:t>
            </a:r>
          </a:p>
          <a:p>
            <a:r>
              <a:rPr lang="en-GB" dirty="0"/>
              <a:t>http://</a:t>
            </a:r>
            <a:r>
              <a:rPr lang="sl-SI" dirty="0"/>
              <a:t>www.innovation.si</a:t>
            </a:r>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39</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sl-SI" dirty="0"/>
              <a:t>rengeteg innováció származik muszlim országokból....</a:t>
            </a:r>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4</a:t>
            </a:fld>
            <a:endParaRPr lang="hu-H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endParaRPr lang="en-GB" dirty="0"/>
          </a:p>
        </p:txBody>
      </p:sp>
      <p:sp>
        <p:nvSpPr>
          <p:cNvPr id="4" name="Ograda noge 3"/>
          <p:cNvSpPr>
            <a:spLocks noGrp="1"/>
          </p:cNvSpPr>
          <p:nvPr>
            <p:ph type="ftr" sz="quarter" idx="10"/>
          </p:nvPr>
        </p:nvSpPr>
        <p:spPr/>
        <p:txBody>
          <a:bodyPr/>
          <a:lstStyle/>
          <a:p>
            <a:pPr>
              <a:defRPr/>
            </a:pPr>
            <a:r>
              <a:rPr lang="sl-SI"/>
              <a:t>dr. Borut Likar</a:t>
            </a:r>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pPr>
                <a:defRPr/>
              </a:pPr>
              <a:t>40</a:t>
            </a:fld>
            <a:endParaRPr lang="sl-SI"/>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41</a:t>
            </a:fld>
            <a:endParaRPr lang="hu-H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en-GB" noProof="0" dirty="0"/>
              <a:t>A </a:t>
            </a:r>
            <a:r>
              <a:rPr lang="en-GB" noProof="0" dirty="0" err="1"/>
              <a:t>klasszikus</a:t>
            </a:r>
            <a:r>
              <a:rPr lang="en-GB" noProof="0" dirty="0"/>
              <a:t> </a:t>
            </a:r>
            <a:r>
              <a:rPr lang="en-GB" noProof="0" dirty="0" err="1"/>
              <a:t>kísérletek</a:t>
            </a:r>
            <a:r>
              <a:rPr lang="en-GB" noProof="0" dirty="0"/>
              <a:t> </a:t>
            </a:r>
            <a:r>
              <a:rPr lang="en-GB" noProof="0" dirty="0" err="1"/>
              <a:t>és</a:t>
            </a:r>
            <a:r>
              <a:rPr lang="en-GB" noProof="0" dirty="0"/>
              <a:t> </a:t>
            </a:r>
            <a:r>
              <a:rPr lang="en-GB" noProof="0" dirty="0" err="1"/>
              <a:t>az</a:t>
            </a:r>
            <a:r>
              <a:rPr lang="en-GB" noProof="0" dirty="0"/>
              <a:t> e-</a:t>
            </a:r>
            <a:r>
              <a:rPr lang="en-GB" noProof="0" dirty="0" err="1"/>
              <a:t>kísérletezés</a:t>
            </a:r>
            <a:r>
              <a:rPr lang="en-GB" noProof="0" dirty="0"/>
              <a:t> </a:t>
            </a:r>
            <a:r>
              <a:rPr lang="en-GB" noProof="0" dirty="0" err="1"/>
              <a:t>egymást</a:t>
            </a:r>
            <a:r>
              <a:rPr lang="en-GB" noProof="0" dirty="0"/>
              <a:t> </a:t>
            </a:r>
            <a:r>
              <a:rPr lang="en-GB" noProof="0" dirty="0" err="1"/>
              <a:t>kiegészítő</a:t>
            </a:r>
            <a:r>
              <a:rPr lang="en-GB" noProof="0" dirty="0"/>
              <a:t> </a:t>
            </a:r>
            <a:r>
              <a:rPr lang="en-GB" noProof="0" dirty="0" err="1"/>
              <a:t>megközelítések</a:t>
            </a:r>
            <a:r>
              <a:rPr lang="en-GB" noProof="0" dirty="0"/>
              <a:t>. </a:t>
            </a:r>
            <a:r>
              <a:rPr lang="en-GB" noProof="0" dirty="0" err="1"/>
              <a:t>Használja</a:t>
            </a:r>
            <a:r>
              <a:rPr lang="en-GB" noProof="0" dirty="0"/>
              <a:t> </a:t>
            </a:r>
            <a:r>
              <a:rPr lang="en-GB" noProof="0" dirty="0" err="1"/>
              <a:t>őket</a:t>
            </a:r>
            <a:r>
              <a:rPr lang="en-GB" noProof="0" dirty="0"/>
              <a:t> </a:t>
            </a:r>
            <a:r>
              <a:rPr lang="en-GB" noProof="0" dirty="0" err="1"/>
              <a:t>igényeinek</a:t>
            </a:r>
            <a:r>
              <a:rPr lang="en-GB" noProof="0" dirty="0"/>
              <a:t> </a:t>
            </a:r>
            <a:r>
              <a:rPr lang="en-GB" noProof="0" dirty="0" err="1"/>
              <a:t>és</a:t>
            </a:r>
            <a:r>
              <a:rPr lang="en-GB" noProof="0" dirty="0"/>
              <a:t> </a:t>
            </a:r>
            <a:r>
              <a:rPr lang="hu-HU" noProof="0" dirty="0"/>
              <a:t>eszközeinek</a:t>
            </a:r>
            <a:r>
              <a:rPr lang="en-GB" noProof="0" dirty="0"/>
              <a:t> </a:t>
            </a:r>
            <a:r>
              <a:rPr lang="en-GB" noProof="0" dirty="0" err="1"/>
              <a:t>megfelelően</a:t>
            </a:r>
            <a:r>
              <a:rPr lang="en-GB" noProof="0" dirty="0"/>
              <a:t>.</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42</a:t>
            </a:fld>
            <a:endParaRPr lang="hu-H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b="1" kern="1200" dirty="0">
                <a:solidFill>
                  <a:schemeClr val="tx1"/>
                </a:solidFill>
                <a:latin typeface="+mn-lt"/>
                <a:ea typeface="+mn-ea"/>
                <a:cs typeface="+mn-cs"/>
              </a:rPr>
              <a:t>Sablont </a:t>
            </a:r>
            <a:r>
              <a:rPr lang="sl-SI" sz="1200" b="0" kern="1200" dirty="0">
                <a:solidFill>
                  <a:schemeClr val="tx1"/>
                </a:solidFill>
                <a:latin typeface="+mn-lt"/>
                <a:ea typeface="+mn-ea"/>
                <a:cs typeface="+mn-cs"/>
              </a:rPr>
              <a:t>kell használni a gyakorlat elvégzéséhez és a jelentés elkészítéséhez</a:t>
            </a:r>
            <a:endParaRPr lang="en-GB" b="0"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43</a:t>
            </a:fld>
            <a:endParaRPr lang="hu-H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44</a:t>
            </a:fld>
            <a:endParaRPr lang="hu-HU"/>
          </a:p>
        </p:txBody>
      </p:sp>
    </p:spTree>
    <p:extLst>
      <p:ext uri="{BB962C8B-B14F-4D97-AF65-F5344CB8AC3E}">
        <p14:creationId xmlns:p14="http://schemas.microsoft.com/office/powerpoint/2010/main" val="911852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45</a:t>
            </a:fld>
            <a:endParaRPr lang="hu-HU"/>
          </a:p>
        </p:txBody>
      </p:sp>
    </p:spTree>
    <p:extLst>
      <p:ext uri="{BB962C8B-B14F-4D97-AF65-F5344CB8AC3E}">
        <p14:creationId xmlns:p14="http://schemas.microsoft.com/office/powerpoint/2010/main" val="487020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46</a:t>
            </a:fld>
            <a:endParaRPr lang="hu-HU"/>
          </a:p>
        </p:txBody>
      </p:sp>
    </p:spTree>
    <p:extLst>
      <p:ext uri="{BB962C8B-B14F-4D97-AF65-F5344CB8AC3E}">
        <p14:creationId xmlns:p14="http://schemas.microsoft.com/office/powerpoint/2010/main" val="1868040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47</a:t>
            </a:fld>
            <a:endParaRPr lang="hu-HU"/>
          </a:p>
        </p:txBody>
      </p:sp>
    </p:spTree>
    <p:extLst>
      <p:ext uri="{BB962C8B-B14F-4D97-AF65-F5344CB8AC3E}">
        <p14:creationId xmlns:p14="http://schemas.microsoft.com/office/powerpoint/2010/main" val="1824448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48</a:t>
            </a:fld>
            <a:endParaRPr lang="hu-HU"/>
          </a:p>
        </p:txBody>
      </p:sp>
    </p:spTree>
    <p:extLst>
      <p:ext uri="{BB962C8B-B14F-4D97-AF65-F5344CB8AC3E}">
        <p14:creationId xmlns:p14="http://schemas.microsoft.com/office/powerpoint/2010/main" val="1824448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t>49</a:t>
            </a:fld>
            <a:endParaRPr lang="hu-HU"/>
          </a:p>
        </p:txBody>
      </p:sp>
    </p:spTree>
    <p:extLst>
      <p:ext uri="{BB962C8B-B14F-4D97-AF65-F5344CB8AC3E}">
        <p14:creationId xmlns:p14="http://schemas.microsoft.com/office/powerpoint/2010/main" val="3041632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pPr defTabSz="913490">
              <a:defRPr/>
            </a:pPr>
            <a:r>
              <a:rPr lang="en-US" dirty="0"/>
              <a:t>Armstrong (2000, 45-46) describes a study where scientists took a closer look at the events in the classroom</a:t>
            </a:r>
            <a:r>
              <a:rPr lang="sl-SI" dirty="0"/>
              <a:t>.</a:t>
            </a:r>
            <a:r>
              <a:rPr lang="sl-SI" baseline="0" dirty="0"/>
              <a:t> </a:t>
            </a:r>
            <a:r>
              <a:rPr lang="en-US" baseline="0" dirty="0"/>
              <a:t>They found that school life is a poor substitute for the diversity of real life. They found that 70% of all events in the classroom were spoken (a lecture) as a way of present</a:t>
            </a:r>
            <a:r>
              <a:rPr lang="sl-SI" baseline="0" dirty="0"/>
              <a:t>i</a:t>
            </a:r>
            <a:r>
              <a:rPr lang="en-US" baseline="0" dirty="0"/>
              <a:t>ng the topics of subjects.</a:t>
            </a:r>
            <a:r>
              <a:rPr lang="sl-SI" baseline="0" dirty="0"/>
              <a:t> </a:t>
            </a:r>
            <a:r>
              <a:rPr lang="en-US" baseline="0" dirty="0"/>
              <a:t>The results of this research have shown that there is not much time dedicated to activities such as role play, planning, problem solving in small groups, or modeling.</a:t>
            </a:r>
            <a:r>
              <a:rPr lang="sl-SI" baseline="0" dirty="0"/>
              <a:t> </a:t>
            </a:r>
            <a:r>
              <a:rPr lang="en-US" baseline="0" dirty="0"/>
              <a:t>These activities most reflect real life.</a:t>
            </a:r>
            <a:r>
              <a:rPr lang="sl-SI" baseline="0" dirty="0"/>
              <a:t> </a:t>
            </a:r>
            <a:r>
              <a:rPr lang="en-US" baseline="0" dirty="0"/>
              <a:t>In the classroom, laughter, genuine enthusiasm and outbursts of anger rarely appeared in less than 3 percent.</a:t>
            </a:r>
            <a:endParaRPr lang="sl-SI" dirty="0"/>
          </a:p>
          <a:p>
            <a:endParaRPr lang="en-GB" dirty="0"/>
          </a:p>
        </p:txBody>
      </p:sp>
      <p:sp>
        <p:nvSpPr>
          <p:cNvPr id="4" name="Ograda noge 3"/>
          <p:cNvSpPr>
            <a:spLocks noGrp="1"/>
          </p:cNvSpPr>
          <p:nvPr>
            <p:ph type="ftr" sz="quarter" idx="10"/>
          </p:nvPr>
        </p:nvSpPr>
        <p:spPr/>
        <p:txBody>
          <a:bodyPr/>
          <a:lstStyle/>
          <a:p>
            <a:pPr>
              <a:defRPr/>
            </a:pPr>
            <a:r>
              <a:rPr lang="sl-SI"/>
              <a:t>dr. Borut Likar</a:t>
            </a:r>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pPr>
                <a:defRPr/>
              </a:pPr>
              <a:t>5</a:t>
            </a:fld>
            <a:endParaRPr lang="sl-SI"/>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50</a:t>
            </a:fld>
            <a:endParaRPr lang="hu-HU"/>
          </a:p>
        </p:txBody>
      </p:sp>
    </p:spTree>
    <p:extLst>
      <p:ext uri="{BB962C8B-B14F-4D97-AF65-F5344CB8AC3E}">
        <p14:creationId xmlns:p14="http://schemas.microsoft.com/office/powerpoint/2010/main" val="2209618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89838">
              <a:defRPr/>
            </a:pPr>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51</a:t>
            </a:fld>
            <a:endParaRPr lang="hu-HU"/>
          </a:p>
        </p:txBody>
      </p:sp>
    </p:spTree>
    <p:extLst>
      <p:ext uri="{BB962C8B-B14F-4D97-AF65-F5344CB8AC3E}">
        <p14:creationId xmlns:p14="http://schemas.microsoft.com/office/powerpoint/2010/main" val="98345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noProof="0" dirty="0"/>
              <a:t>Innovative teaching is not only</a:t>
            </a:r>
            <a:r>
              <a:rPr lang="en-GB" sz="1200" b="0" baseline="0" noProof="0" dirty="0"/>
              <a:t> presenting topics or methods relating to innovation . It is </a:t>
            </a:r>
            <a:r>
              <a:rPr lang="en-GB" sz="1200" b="0" noProof="0" dirty="0"/>
              <a:t>a more complex</a:t>
            </a:r>
            <a:r>
              <a:rPr lang="en-GB" sz="1200" b="0" baseline="0" noProof="0" dirty="0"/>
              <a:t> task. </a:t>
            </a:r>
            <a:endParaRPr lang="en-GB" sz="1200" b="0" noProof="0" dirty="0"/>
          </a:p>
          <a:p>
            <a:endParaRPr lang="en-GB" noProof="0" dirty="0"/>
          </a:p>
        </p:txBody>
      </p:sp>
      <p:sp>
        <p:nvSpPr>
          <p:cNvPr id="4" name="Dia számának helye 3"/>
          <p:cNvSpPr>
            <a:spLocks noGrp="1"/>
          </p:cNvSpPr>
          <p:nvPr>
            <p:ph type="sldNum" sz="quarter" idx="10"/>
          </p:nvPr>
        </p:nvSpPr>
        <p:spPr/>
        <p:txBody>
          <a:bodyPr/>
          <a:lstStyle/>
          <a:p>
            <a:fld id="{79A472E4-E8CF-4752-8D89-CC6C7CAD9C51}" type="slidenum">
              <a:rPr lang="hu-HU" smtClean="0"/>
              <a:pPr/>
              <a:t>6</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sl-SI"/>
              <a:t>dr. Borut Likar</a:t>
            </a:r>
          </a:p>
        </p:txBody>
      </p:sp>
      <p:sp>
        <p:nvSpPr>
          <p:cNvPr id="5" name="Rectangle 7"/>
          <p:cNvSpPr>
            <a:spLocks noGrp="1" noChangeArrowheads="1"/>
          </p:cNvSpPr>
          <p:nvPr>
            <p:ph type="sldNum" sz="quarter" idx="5"/>
          </p:nvPr>
        </p:nvSpPr>
        <p:spPr>
          <a:ln/>
        </p:spPr>
        <p:txBody>
          <a:bodyPr/>
          <a:lstStyle/>
          <a:p>
            <a:fld id="{80EBECA0-3A50-49C7-9E5D-6C4897140812}" type="slidenum">
              <a:rPr lang="sl-SI"/>
              <a:pPr/>
              <a:t>7</a:t>
            </a:fld>
            <a:endParaRPr lang="sl-SI"/>
          </a:p>
        </p:txBody>
      </p:sp>
      <p:sp>
        <p:nvSpPr>
          <p:cNvPr id="2141186" name="Rectangle 2"/>
          <p:cNvSpPr>
            <a:spLocks noGrp="1" noRot="1" noChangeAspect="1" noChangeArrowheads="1" noTextEdit="1"/>
          </p:cNvSpPr>
          <p:nvPr>
            <p:ph type="sldImg"/>
          </p:nvPr>
        </p:nvSpPr>
        <p:spPr>
          <a:xfrm>
            <a:off x="144463" y="766763"/>
            <a:ext cx="6813550" cy="3833812"/>
          </a:xfrm>
          <a:ln/>
        </p:spPr>
      </p:sp>
      <p:sp>
        <p:nvSpPr>
          <p:cNvPr id="2141187" name="Rectangle 3"/>
          <p:cNvSpPr>
            <a:spLocks noGrp="1" noChangeArrowheads="1"/>
          </p:cNvSpPr>
          <p:nvPr>
            <p:ph type="body" idx="1"/>
          </p:nvPr>
        </p:nvSpPr>
        <p:spPr/>
        <p:txBody>
          <a:bodyPr/>
          <a:lstStyle/>
          <a:p>
            <a:r>
              <a:rPr lang="en-GB" noProof="0" dirty="0" err="1"/>
              <a:t>Itt</a:t>
            </a:r>
            <a:r>
              <a:rPr lang="en-GB" noProof="0" dirty="0"/>
              <a:t> </a:t>
            </a:r>
            <a:r>
              <a:rPr lang="en-GB" noProof="0" dirty="0" err="1"/>
              <a:t>további</a:t>
            </a:r>
            <a:r>
              <a:rPr lang="en-GB" noProof="0" dirty="0"/>
              <a:t> </a:t>
            </a:r>
            <a:r>
              <a:rPr lang="en-GB" noProof="0" dirty="0" err="1"/>
              <a:t>konkrét</a:t>
            </a:r>
            <a:r>
              <a:rPr lang="en-GB" noProof="0" dirty="0"/>
              <a:t> </a:t>
            </a:r>
            <a:r>
              <a:rPr lang="en-GB" noProof="0" dirty="0" err="1"/>
              <a:t>iránymutatásokat</a:t>
            </a:r>
            <a:r>
              <a:rPr lang="en-GB" noProof="0" dirty="0"/>
              <a:t> </a:t>
            </a:r>
            <a:r>
              <a:rPr lang="en-GB" noProof="0" dirty="0" err="1"/>
              <a:t>találhat</a:t>
            </a:r>
            <a:r>
              <a:rPr lang="en-GB" noProof="0" dirty="0"/>
              <a:t> </a:t>
            </a:r>
            <a:r>
              <a:rPr lang="en-GB" noProof="0" dirty="0" err="1"/>
              <a:t>az</a:t>
            </a:r>
            <a:r>
              <a:rPr lang="en-GB" noProof="0" dirty="0"/>
              <a:t> </a:t>
            </a:r>
            <a:r>
              <a:rPr lang="en-GB" noProof="0" dirty="0" err="1"/>
              <a:t>alapokra</a:t>
            </a:r>
            <a:r>
              <a:rPr lang="en-GB" noProof="0" dirty="0"/>
              <a:t> </a:t>
            </a:r>
            <a:r>
              <a:rPr lang="en-GB" noProof="0" dirty="0" err="1"/>
              <a:t>és</a:t>
            </a:r>
            <a:r>
              <a:rPr lang="en-GB" noProof="0" dirty="0"/>
              <a:t> a </a:t>
            </a:r>
            <a:r>
              <a:rPr lang="en-GB" noProof="0" dirty="0" err="1"/>
              <a:t>módokra</a:t>
            </a:r>
            <a:r>
              <a:rPr lang="en-GB" noProof="0" dirty="0"/>
              <a:t> </a:t>
            </a:r>
            <a:r>
              <a:rPr lang="en-GB" noProof="0" dirty="0" err="1"/>
              <a:t>vonatkozóan</a:t>
            </a:r>
            <a:endParaRPr lang="en-GB" noProof="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8</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9</a:t>
            </a:fld>
            <a:endParaRPr lang="hu-HU"/>
          </a:p>
        </p:txBody>
      </p:sp>
    </p:spTree>
    <p:extLst>
      <p:ext uri="{BB962C8B-B14F-4D97-AF65-F5344CB8AC3E}">
        <p14:creationId xmlns:p14="http://schemas.microsoft.com/office/powerpoint/2010/main" val="3840006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pPr/>
              <a:t>11/24/2017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pPr/>
              <a:t>11/24/2017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pPr/>
              <a:t>11/24/2017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Vsebina">
    <p:spTree>
      <p:nvGrpSpPr>
        <p:cNvPr id="1" name=""/>
        <p:cNvGrpSpPr/>
        <p:nvPr/>
      </p:nvGrpSpPr>
      <p:grpSpPr>
        <a:xfrm>
          <a:off x="0" y="0"/>
          <a:ext cx="0" cy="0"/>
          <a:chOff x="0" y="0"/>
          <a:chExt cx="0" cy="0"/>
        </a:xfrm>
      </p:grpSpPr>
      <p:sp>
        <p:nvSpPr>
          <p:cNvPr id="2" name="Ograda vsebine 1"/>
          <p:cNvSpPr>
            <a:spLocks noGrp="1"/>
          </p:cNvSpPr>
          <p:nvPr>
            <p:ph/>
          </p:nvPr>
        </p:nvSpPr>
        <p:spPr>
          <a:xfrm>
            <a:off x="239185" y="188913"/>
            <a:ext cx="11713633" cy="5942012"/>
          </a:xfrm>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3" name="Rectangle 5"/>
          <p:cNvSpPr>
            <a:spLocks noGrp="1" noChangeArrowheads="1"/>
          </p:cNvSpPr>
          <p:nvPr>
            <p:ph type="dt" sz="half" idx="10"/>
          </p:nvPr>
        </p:nvSpPr>
        <p:spPr>
          <a:ln/>
        </p:spPr>
        <p:txBody>
          <a:bodyPr/>
          <a:lstStyle>
            <a:lvl1pPr>
              <a:defRPr/>
            </a:lvl1pPr>
          </a:lstStyle>
          <a:p>
            <a:pPr>
              <a:defRPr/>
            </a:pPr>
            <a:endParaRPr lang="sl-SI"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sl-SI" altLang="en-US"/>
          </a:p>
        </p:txBody>
      </p:sp>
      <p:sp>
        <p:nvSpPr>
          <p:cNvPr id="5" name="Rectangle 7"/>
          <p:cNvSpPr>
            <a:spLocks noGrp="1" noChangeArrowheads="1"/>
          </p:cNvSpPr>
          <p:nvPr>
            <p:ph type="sldNum" sz="quarter" idx="12"/>
          </p:nvPr>
        </p:nvSpPr>
        <p:spPr>
          <a:ln/>
        </p:spPr>
        <p:txBody>
          <a:bodyPr/>
          <a:lstStyle>
            <a:lvl1pPr>
              <a:defRPr/>
            </a:lvl1pPr>
          </a:lstStyle>
          <a:p>
            <a:pPr>
              <a:defRPr/>
            </a:pPr>
            <a:fld id="{38754458-E267-4A53-8174-5303C112FCD7}" type="slidenum">
              <a:rPr lang="sl-SI" altLang="en-US"/>
              <a:pPr>
                <a:defRPr/>
              </a:pPr>
              <a:t>‹#›</a:t>
            </a:fld>
            <a:endParaRPr lang="sl-SI" altLang="en-US"/>
          </a:p>
          <a:p>
            <a:pPr>
              <a:defRPr/>
            </a:pPr>
            <a:endParaRPr lang="sl-SI" altLang="en-US"/>
          </a:p>
          <a:p>
            <a:pPr>
              <a:defRPr/>
            </a:pPr>
            <a:r>
              <a:rPr lang="sl-SI" altLang="en-US"/>
              <a:t>Likar B. </a:t>
            </a:r>
            <a:r>
              <a:rPr lang="en-US" altLang="en-US"/>
              <a:t>©</a:t>
            </a:r>
            <a:r>
              <a:rPr lang="sl-SI" altLang="en-US"/>
              <a:t> </a:t>
            </a:r>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pPr/>
              <a:t>11/24/2017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a:t>
            </a:fld>
            <a:endParaRPr lang="en-US" dirty="0"/>
          </a:p>
        </p:txBody>
      </p:sp>
      <p:pic>
        <p:nvPicPr>
          <p:cNvPr id="7"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pPr/>
              <a:t>11/24/2017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pPr/>
              <a:t>11/24/2017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pPr/>
              <a:t>11/24/2017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1"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pPr/>
              <a:t>11/24/2017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pPr/>
              <a:t>11/24/2017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pPr/>
              <a:t>11/24/2017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pPr/>
              <a:t>11/24/2017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pPr/>
              <a:t>11/24/2017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42077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60"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http://www.google.com/jobs/images/hockey.jpg" TargetMode="External"/><Relationship Id="rId11" Type="http://schemas.openxmlformats.org/officeDocument/2006/relationships/image" Target="../media/image19.png"/><Relationship Id="rId5" Type="http://schemas.openxmlformats.org/officeDocument/2006/relationships/image" Target="../media/image14.jpeg"/><Relationship Id="rId10" Type="http://schemas.openxmlformats.org/officeDocument/2006/relationships/image" Target="../media/image18.png"/><Relationship Id="rId4" Type="http://schemas.openxmlformats.org/officeDocument/2006/relationships/image" Target="http://www.google.com/plex/images/2lobby.jpg" TargetMode="External"/><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PbjSnZnWP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si/url?sa=i&amp;rct=j&amp;q=&amp;esrc=s&amp;frm=1&amp;source=images&amp;cd=&amp;cad=rja&amp;docid=WkzAMnjIc-eQUM&amp;tbnid=rlqvgl5fEkZMwM:&amp;ved=0CAUQjRw&amp;url=http://bestclipartblog.com/29-paper-clip-art.html/paper-clip-art-6&amp;ei=YO1kUv-LDsmJtQan3IBA&amp;bvm=bv.54934254,d.Yms&amp;psig=AFQjCNF-Y3AvVpBZrPOygpwAADF1869lRQ&amp;ust=138243247660578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image" Target="../media/image49.jpeg"/><Relationship Id="rId18" Type="http://schemas.openxmlformats.org/officeDocument/2006/relationships/image" Target="../media/image54.jpeg"/><Relationship Id="rId3" Type="http://schemas.openxmlformats.org/officeDocument/2006/relationships/notesSlide" Target="../notesSlides/notesSlide39.xml"/><Relationship Id="rId7" Type="http://schemas.openxmlformats.org/officeDocument/2006/relationships/image" Target="../media/image43.wmf"/><Relationship Id="rId12" Type="http://schemas.openxmlformats.org/officeDocument/2006/relationships/image" Target="../media/image48.jpeg"/><Relationship Id="rId17" Type="http://schemas.openxmlformats.org/officeDocument/2006/relationships/image" Target="../media/image53.wmf"/><Relationship Id="rId2" Type="http://schemas.openxmlformats.org/officeDocument/2006/relationships/slideLayout" Target="../slideLayouts/slideLayout12.xml"/><Relationship Id="rId16" Type="http://schemas.openxmlformats.org/officeDocument/2006/relationships/image" Target="../media/image52.png"/><Relationship Id="rId1" Type="http://schemas.openxmlformats.org/officeDocument/2006/relationships/vmlDrawing" Target="../drawings/vmlDrawing1.v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wmf"/><Relationship Id="rId15" Type="http://schemas.openxmlformats.org/officeDocument/2006/relationships/image" Target="../media/image51.jpeg"/><Relationship Id="rId10" Type="http://schemas.openxmlformats.org/officeDocument/2006/relationships/image" Target="../media/image46.jpeg"/><Relationship Id="rId19" Type="http://schemas.openxmlformats.org/officeDocument/2006/relationships/image" Target="../media/image55.jpeg"/><Relationship Id="rId4" Type="http://schemas.openxmlformats.org/officeDocument/2006/relationships/oleObject" Target="../embeddings/oleObject1.bin"/><Relationship Id="rId9" Type="http://schemas.openxmlformats.org/officeDocument/2006/relationships/image" Target="../media/image45.wmf"/><Relationship Id="rId1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stevespanglerscience.com/lab/experiments/incredible-can-crushe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www.europeanschoolnetacademy.eu/web/innovative-practices-for-engaging-stem-teaching-ii" TargetMode="External"/><Relationship Id="rId4" Type="http://schemas.openxmlformats.org/officeDocument/2006/relationships/hyperlink" Target="http://www.bbc.co.uk/schools/scienceclips/ages/5_6/ourselves.s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lreforschools.eun.org/web/gues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www.etwinning.net/" TargetMode="External"/><Relationship Id="rId4" Type="http://schemas.openxmlformats.org/officeDocument/2006/relationships/hyperlink" Target="http://www.open.edu/openlearn/educatio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www.researchgate.net/publication/296976099_Prirocnik_za_mentorj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hyperlink" Target="https://www.etwinning.net/hu/pub/index.htm" TargetMode="External"/><Relationship Id="rId3" Type="http://schemas.openxmlformats.org/officeDocument/2006/relationships/image" Target="../media/image1.jpeg"/><Relationship Id="rId7" Type="http://schemas.openxmlformats.org/officeDocument/2006/relationships/hyperlink" Target="http://www.europeanschoolnetacademy.eu/web/innovative-practices-for-engaging-stem-teaching-ii"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www.bbc.co.uk/education/highlights" TargetMode="External"/><Relationship Id="rId5" Type="http://schemas.openxmlformats.org/officeDocument/2006/relationships/hyperlink" Target="http://www.bbc.co.uk/schools/scienceclips/index_flash.shtml" TargetMode="External"/><Relationship Id="rId4" Type="http://schemas.openxmlformats.org/officeDocument/2006/relationships/hyperlink" Target="http://www.scientix.eu/"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quareheadteachers.com/category/science/" TargetMode="External"/><Relationship Id="rId3" Type="http://schemas.openxmlformats.org/officeDocument/2006/relationships/image" Target="../media/image1.jpeg"/><Relationship Id="rId7" Type="http://schemas.openxmlformats.org/officeDocument/2006/relationships/hyperlink" Target="https://www.etwinning.net/hu/pub/index.htm"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hyperlink" Target="http://www.open.edu/openlearn/education" TargetMode="External"/><Relationship Id="rId5" Type="http://schemas.openxmlformats.org/officeDocument/2006/relationships/hyperlink" Target="http://lreforschools.eun.org/web/guest" TargetMode="External"/><Relationship Id="rId10" Type="http://schemas.openxmlformats.org/officeDocument/2006/relationships/hyperlink" Target="http://www.inovativnost.net/" TargetMode="External"/><Relationship Id="rId4" Type="http://schemas.openxmlformats.org/officeDocument/2006/relationships/hyperlink" Target="http://www.sos-sola.si/" TargetMode="External"/><Relationship Id="rId9" Type="http://schemas.openxmlformats.org/officeDocument/2006/relationships/hyperlink" Target="http://www.youtube.com/watch?v=ooWuoD4gOcc&amp;feature=youtu.b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57.jpg"/><Relationship Id="rId5" Type="http://schemas.openxmlformats.org/officeDocument/2006/relationships/image" Target="../media/image3.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944" y="527241"/>
            <a:ext cx="3825997" cy="2315326"/>
          </a:xfrm>
          <a:prstGeom prst="rect">
            <a:avLst/>
          </a:prstGeom>
        </p:spPr>
      </p:pic>
      <p:pic>
        <p:nvPicPr>
          <p:cNvPr id="2" name="Kép 1"/>
          <p:cNvPicPr>
            <a:picLocks noChangeAspect="1"/>
          </p:cNvPicPr>
          <p:nvPr/>
        </p:nvPicPr>
        <p:blipFill rotWithShape="1">
          <a:blip r:embed="rId4"/>
          <a:srcRect r="85412"/>
          <a:stretch/>
        </p:blipFill>
        <p:spPr>
          <a:xfrm>
            <a:off x="-1" y="3723937"/>
            <a:ext cx="609601" cy="3134063"/>
          </a:xfrm>
          <a:prstGeom prst="rect">
            <a:avLst/>
          </a:prstGeom>
        </p:spPr>
      </p:pic>
      <p:sp>
        <p:nvSpPr>
          <p:cNvPr id="8" name="Téglalap 7"/>
          <p:cNvSpPr/>
          <p:nvPr/>
        </p:nvSpPr>
        <p:spPr>
          <a:xfrm>
            <a:off x="-1" y="6035040"/>
            <a:ext cx="9459885" cy="8229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pic>
        <p:nvPicPr>
          <p:cNvPr id="7" name="Kép 6"/>
          <p:cNvPicPr>
            <a:picLocks noChangeAspect="1"/>
          </p:cNvPicPr>
          <p:nvPr/>
        </p:nvPicPr>
        <p:blipFill>
          <a:blip r:embed="rId5"/>
          <a:stretch>
            <a:fillRect/>
          </a:stretch>
        </p:blipFill>
        <p:spPr>
          <a:xfrm>
            <a:off x="-1" y="5874129"/>
            <a:ext cx="9044247" cy="983871"/>
          </a:xfrm>
          <a:prstGeom prst="rect">
            <a:avLst/>
          </a:prstGeom>
        </p:spPr>
      </p:pic>
      <p:sp>
        <p:nvSpPr>
          <p:cNvPr id="10" name="Title 1"/>
          <p:cNvSpPr txBox="1">
            <a:spLocks/>
          </p:cNvSpPr>
          <p:nvPr/>
        </p:nvSpPr>
        <p:spPr>
          <a:xfrm>
            <a:off x="1097280" y="2953136"/>
            <a:ext cx="10058400" cy="137197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n-US" sz="5600" dirty="0"/>
              <a:t>U</a:t>
            </a:r>
            <a:r>
              <a:rPr lang="sl-SI" sz="5600" dirty="0"/>
              <a:t>2: </a:t>
            </a:r>
            <a:r>
              <a:rPr lang="en-US" sz="5600" dirty="0"/>
              <a:t>Inn</a:t>
            </a:r>
            <a:r>
              <a:rPr lang="sl-SI" sz="5600" dirty="0"/>
              <a:t>o</a:t>
            </a:r>
            <a:r>
              <a:rPr lang="en-US" sz="5600" dirty="0"/>
              <a:t>vat</a:t>
            </a:r>
            <a:r>
              <a:rPr lang="hu-HU" sz="5600" dirty="0"/>
              <a:t>ív tanítás</a:t>
            </a:r>
            <a:endParaRPr lang="en-US" sz="5600" dirty="0"/>
          </a:p>
        </p:txBody>
      </p:sp>
      <p:sp>
        <p:nvSpPr>
          <p:cNvPr id="11" name="Text Placeholder 2"/>
          <p:cNvSpPr txBox="1">
            <a:spLocks/>
          </p:cNvSpPr>
          <p:nvPr/>
        </p:nvSpPr>
        <p:spPr>
          <a:xfrm>
            <a:off x="1198288" y="4486022"/>
            <a:ext cx="1005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t>U2.E1: </a:t>
            </a:r>
            <a:r>
              <a:rPr lang="hu-HU" dirty="0"/>
              <a:t>innovatív tanítás és innovatív oktatási módszerek</a:t>
            </a:r>
          </a:p>
          <a:p>
            <a:pPr algn="r"/>
            <a:r>
              <a:rPr lang="hu-HU" sz="2000" dirty="0"/>
              <a:t>készítette </a:t>
            </a:r>
            <a:r>
              <a:rPr lang="sl-SI" sz="2000" dirty="0"/>
              <a:t>Prof. dr. Borut Likar, MBA (korona plus)</a:t>
            </a:r>
          </a:p>
        </p:txBody>
      </p:sp>
      <p:sp>
        <p:nvSpPr>
          <p:cNvPr id="12" name="Téglalap 11"/>
          <p:cNvSpPr/>
          <p:nvPr/>
        </p:nvSpPr>
        <p:spPr>
          <a:xfrm>
            <a:off x="5087155" y="900074"/>
            <a:ext cx="6709893" cy="1569660"/>
          </a:xfrm>
          <a:prstGeom prst="rect">
            <a:avLst/>
          </a:prstGeom>
        </p:spPr>
        <p:txBody>
          <a:bodyPr wrap="square">
            <a:spAutoFit/>
          </a:bodyPr>
          <a:lstStyle/>
          <a:p>
            <a:r>
              <a:rPr lang="hu-HU" sz="2400" dirty="0">
                <a:solidFill>
                  <a:schemeClr val="tx1">
                    <a:lumMod val="50000"/>
                    <a:lumOff val="50000"/>
                  </a:schemeClr>
                </a:solidFill>
              </a:rPr>
              <a:t>LÉGY INNOVATÍV</a:t>
            </a:r>
            <a:r>
              <a:rPr lang="en-US" sz="2400" dirty="0">
                <a:solidFill>
                  <a:schemeClr val="tx1">
                    <a:lumMod val="50000"/>
                    <a:lumOff val="50000"/>
                  </a:schemeClr>
                </a:solidFill>
              </a:rPr>
              <a:t>! </a:t>
            </a:r>
            <a:endParaRPr lang="hu-HU" sz="2400" dirty="0">
              <a:solidFill>
                <a:schemeClr val="tx1">
                  <a:lumMod val="50000"/>
                  <a:lumOff val="50000"/>
                </a:schemeClr>
              </a:solidFill>
            </a:endParaRPr>
          </a:p>
          <a:p>
            <a:r>
              <a:rPr lang="en-US" sz="2400" dirty="0" err="1">
                <a:solidFill>
                  <a:schemeClr val="tx1">
                    <a:lumMod val="50000"/>
                    <a:lumOff val="50000"/>
                  </a:schemeClr>
                </a:solidFill>
              </a:rPr>
              <a:t>Kreativitás</a:t>
            </a:r>
            <a:r>
              <a:rPr lang="en-US" sz="2400" dirty="0">
                <a:solidFill>
                  <a:schemeClr val="tx1">
                    <a:lumMod val="50000"/>
                    <a:lumOff val="50000"/>
                  </a:schemeClr>
                </a:solidFill>
              </a:rPr>
              <a:t>, </a:t>
            </a:r>
            <a:r>
              <a:rPr lang="en-US" sz="2400" dirty="0" err="1">
                <a:solidFill>
                  <a:schemeClr val="tx1">
                    <a:lumMod val="50000"/>
                    <a:lumOff val="50000"/>
                  </a:schemeClr>
                </a:solidFill>
              </a:rPr>
              <a:t>innováció</a:t>
            </a:r>
            <a:r>
              <a:rPr lang="en-US" sz="2400" dirty="0">
                <a:solidFill>
                  <a:schemeClr val="tx1">
                    <a:lumMod val="50000"/>
                    <a:lumOff val="50000"/>
                  </a:schemeClr>
                </a:solidFill>
              </a:rPr>
              <a:t> </a:t>
            </a:r>
            <a:r>
              <a:rPr lang="en-US" sz="2400" dirty="0" err="1">
                <a:solidFill>
                  <a:schemeClr val="tx1">
                    <a:lumMod val="50000"/>
                    <a:lumOff val="50000"/>
                  </a:schemeClr>
                </a:solidFill>
              </a:rPr>
              <a:t>és</a:t>
            </a:r>
            <a:r>
              <a:rPr lang="en-US" sz="2400" dirty="0">
                <a:solidFill>
                  <a:schemeClr val="tx1">
                    <a:lumMod val="50000"/>
                    <a:lumOff val="50000"/>
                  </a:schemeClr>
                </a:solidFill>
              </a:rPr>
              <a:t> </a:t>
            </a:r>
            <a:r>
              <a:rPr lang="en-US" sz="2400" dirty="0" err="1">
                <a:solidFill>
                  <a:schemeClr val="tx1">
                    <a:lumMod val="50000"/>
                    <a:lumOff val="50000"/>
                  </a:schemeClr>
                </a:solidFill>
              </a:rPr>
              <a:t>vállalkozói</a:t>
            </a:r>
            <a:r>
              <a:rPr lang="en-US" sz="2400" dirty="0">
                <a:solidFill>
                  <a:schemeClr val="tx1">
                    <a:lumMod val="50000"/>
                    <a:lumOff val="50000"/>
                  </a:schemeClr>
                </a:solidFill>
              </a:rPr>
              <a:t> </a:t>
            </a:r>
            <a:r>
              <a:rPr lang="en-US" sz="2400" dirty="0" err="1">
                <a:solidFill>
                  <a:schemeClr val="tx1">
                    <a:lumMod val="50000"/>
                    <a:lumOff val="50000"/>
                  </a:schemeClr>
                </a:solidFill>
              </a:rPr>
              <a:t>készségek</a:t>
            </a:r>
            <a:r>
              <a:rPr lang="en-US" sz="2400" dirty="0">
                <a:solidFill>
                  <a:schemeClr val="tx1">
                    <a:lumMod val="50000"/>
                    <a:lumOff val="50000"/>
                  </a:schemeClr>
                </a:solidFill>
              </a:rPr>
              <a:t> </a:t>
            </a:r>
            <a:r>
              <a:rPr lang="en-US" sz="2400" dirty="0" err="1">
                <a:solidFill>
                  <a:schemeClr val="tx1">
                    <a:lumMod val="50000"/>
                    <a:lumOff val="50000"/>
                  </a:schemeClr>
                </a:solidFill>
              </a:rPr>
              <a:t>fejlesztése</a:t>
            </a:r>
            <a:r>
              <a:rPr lang="en-US" sz="2400" dirty="0">
                <a:solidFill>
                  <a:schemeClr val="tx1">
                    <a:lumMod val="50000"/>
                    <a:lumOff val="50000"/>
                  </a:schemeClr>
                </a:solidFill>
              </a:rPr>
              <a:t> </a:t>
            </a:r>
            <a:r>
              <a:rPr lang="en-US" sz="2400" dirty="0" err="1">
                <a:solidFill>
                  <a:schemeClr val="tx1">
                    <a:lumMod val="50000"/>
                    <a:lumOff val="50000"/>
                  </a:schemeClr>
                </a:solidFill>
              </a:rPr>
              <a:t>általános</a:t>
            </a:r>
            <a:r>
              <a:rPr lang="en-US" sz="2400" dirty="0">
                <a:solidFill>
                  <a:schemeClr val="tx1">
                    <a:lumMod val="50000"/>
                    <a:lumOff val="50000"/>
                  </a:schemeClr>
                </a:solidFill>
              </a:rPr>
              <a:t> </a:t>
            </a:r>
            <a:r>
              <a:rPr lang="en-US" sz="2400" dirty="0" err="1">
                <a:solidFill>
                  <a:schemeClr val="tx1">
                    <a:lumMod val="50000"/>
                    <a:lumOff val="50000"/>
                  </a:schemeClr>
                </a:solidFill>
              </a:rPr>
              <a:t>iskolai</a:t>
            </a:r>
            <a:r>
              <a:rPr lang="en-US" sz="2400" dirty="0">
                <a:solidFill>
                  <a:schemeClr val="tx1">
                    <a:lumMod val="50000"/>
                    <a:lumOff val="50000"/>
                  </a:schemeClr>
                </a:solidFill>
              </a:rPr>
              <a:t> </a:t>
            </a:r>
            <a:r>
              <a:rPr lang="en-US" sz="2400" dirty="0" err="1">
                <a:solidFill>
                  <a:schemeClr val="tx1">
                    <a:lumMod val="50000"/>
                    <a:lumOff val="50000"/>
                  </a:schemeClr>
                </a:solidFill>
              </a:rPr>
              <a:t>pedagógusoknak</a:t>
            </a:r>
            <a:r>
              <a:rPr lang="en-US" sz="2400" dirty="0">
                <a:solidFill>
                  <a:schemeClr val="tx1">
                    <a:lumMod val="50000"/>
                    <a:lumOff val="50000"/>
                  </a:schemeClr>
                </a:solidFill>
              </a:rPr>
              <a:t> </a:t>
            </a:r>
            <a:endParaRPr lang="hu-HU" sz="2400" dirty="0">
              <a:solidFill>
                <a:schemeClr val="tx1">
                  <a:lumMod val="50000"/>
                  <a:lumOff val="50000"/>
                </a:schemeClr>
              </a:solidFill>
            </a:endParaRPr>
          </a:p>
          <a:p>
            <a:r>
              <a:rPr lang="hu-HU" sz="2400" dirty="0">
                <a:solidFill>
                  <a:schemeClr val="tx1">
                    <a:lumMod val="50000"/>
                    <a:lumOff val="50000"/>
                  </a:schemeClr>
                </a:solidFill>
                <a:latin typeface="+mj-lt"/>
              </a:rPr>
              <a:t>Project No.: 2016-1-SI01-KA201-021641</a:t>
            </a:r>
          </a:p>
        </p:txBody>
      </p:sp>
    </p:spTree>
    <p:extLst>
      <p:ext uri="{BB962C8B-B14F-4D97-AF65-F5344CB8AC3E}">
        <p14:creationId xmlns:p14="http://schemas.microsoft.com/office/powerpoint/2010/main" val="284627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3"/>
          <p:cNvSpPr>
            <a:spLocks noGrp="1" noChangeArrowheads="1"/>
          </p:cNvSpPr>
          <p:nvPr>
            <p:ph type="title"/>
          </p:nvPr>
        </p:nvSpPr>
        <p:spPr>
          <a:xfrm>
            <a:off x="1097279" y="286603"/>
            <a:ext cx="10501821" cy="1450757"/>
          </a:xfrm>
          <a:noFill/>
        </p:spPr>
        <p:txBody>
          <a:bodyPr>
            <a:normAutofit/>
          </a:bodyPr>
          <a:lstStyle/>
          <a:p>
            <a:r>
              <a:rPr lang="hu-HU" dirty="0"/>
              <a:t>K</a:t>
            </a:r>
            <a:r>
              <a:rPr lang="en-GB" dirty="0" err="1"/>
              <a:t>reat</a:t>
            </a:r>
            <a:r>
              <a:rPr lang="hu-HU" dirty="0"/>
              <a:t>í</a:t>
            </a:r>
            <a:r>
              <a:rPr lang="en-GB" dirty="0"/>
              <a:t>v </a:t>
            </a:r>
            <a:r>
              <a:rPr lang="hu-HU" dirty="0"/>
              <a:t>osztályterem </a:t>
            </a:r>
            <a:r>
              <a:rPr lang="en-GB" dirty="0"/>
              <a:t>- </a:t>
            </a:r>
            <a:r>
              <a:rPr lang="en-GB" dirty="0" err="1"/>
              <a:t>legjobb</a:t>
            </a:r>
            <a:r>
              <a:rPr lang="en-GB" dirty="0"/>
              <a:t> </a:t>
            </a:r>
            <a:r>
              <a:rPr lang="en-GB" dirty="0" err="1"/>
              <a:t>gyakorlatok</a:t>
            </a:r>
            <a:endParaRPr lang="en-GB" i="1" dirty="0"/>
          </a:p>
        </p:txBody>
      </p:sp>
      <p:sp>
        <p:nvSpPr>
          <p:cNvPr id="7" name="Szövegdoboz 7"/>
          <p:cNvSpPr txBox="1"/>
          <p:nvPr/>
        </p:nvSpPr>
        <p:spPr>
          <a:xfrm>
            <a:off x="1163961" y="2133600"/>
            <a:ext cx="9550400" cy="2554545"/>
          </a:xfrm>
          <a:prstGeom prst="rect">
            <a:avLst/>
          </a:prstGeom>
          <a:noFill/>
        </p:spPr>
        <p:txBody>
          <a:bodyPr wrap="square" rtlCol="0">
            <a:spAutoFit/>
          </a:bodyPr>
          <a:lstStyle/>
          <a:p>
            <a:r>
              <a:rPr lang="hu-HU" sz="2000" b="1" dirty="0"/>
              <a:t>Feladat</a:t>
            </a:r>
            <a:endParaRPr lang="en-GB" sz="2000" b="1" dirty="0"/>
          </a:p>
          <a:p>
            <a:r>
              <a:rPr lang="hu-HU" sz="2000" dirty="0" err="1"/>
              <a:t>válassz</a:t>
            </a:r>
            <a:r>
              <a:rPr lang="hu-HU" sz="2000" dirty="0"/>
              <a:t> 2 elemet</a:t>
            </a:r>
            <a:r>
              <a:rPr lang="en-GB" sz="2000" dirty="0"/>
              <a:t> („</a:t>
            </a:r>
            <a:r>
              <a:rPr lang="hu-HU" sz="2000" dirty="0"/>
              <a:t>kreatív osztályterem</a:t>
            </a:r>
            <a:r>
              <a:rPr lang="en-GB" sz="2000" dirty="0"/>
              <a:t>: </a:t>
            </a:r>
            <a:r>
              <a:rPr lang="en-GB" sz="2000" dirty="0" err="1"/>
              <a:t>multidimenzionális</a:t>
            </a:r>
            <a:r>
              <a:rPr lang="hu-HU" sz="2000" dirty="0"/>
              <a:t> koncepció</a:t>
            </a:r>
            <a:r>
              <a:rPr lang="en-GB" sz="2000" dirty="0"/>
              <a:t>" – </a:t>
            </a:r>
            <a:r>
              <a:rPr lang="hu-HU" sz="2000" dirty="0"/>
              <a:t>pl.</a:t>
            </a:r>
            <a:r>
              <a:rPr lang="en-GB" sz="2000" dirty="0"/>
              <a:t> </a:t>
            </a:r>
            <a:r>
              <a:rPr lang="hu-HU" sz="2000" dirty="0"/>
              <a:t>i</a:t>
            </a:r>
            <a:r>
              <a:rPr lang="en-GB" sz="2000" dirty="0" err="1"/>
              <a:t>nfrastru</a:t>
            </a:r>
            <a:r>
              <a:rPr lang="hu-HU" sz="2000" dirty="0"/>
              <a:t>k</a:t>
            </a:r>
            <a:r>
              <a:rPr lang="en-GB" sz="2000" dirty="0"/>
              <a:t>t</a:t>
            </a:r>
            <a:r>
              <a:rPr lang="hu-HU" sz="2000" dirty="0"/>
              <a:t>ú</a:t>
            </a:r>
            <a:r>
              <a:rPr lang="en-GB" sz="2000" dirty="0"/>
              <a:t>r</a:t>
            </a:r>
            <a:r>
              <a:rPr lang="hu-HU" sz="2000" dirty="0"/>
              <a:t>a</a:t>
            </a:r>
            <a:r>
              <a:rPr lang="en-GB" sz="2000" dirty="0"/>
              <a:t>, </a:t>
            </a:r>
            <a:r>
              <a:rPr lang="hu-HU" sz="2000" dirty="0"/>
              <a:t>tanítási gyakorlat,</a:t>
            </a:r>
            <a:r>
              <a:rPr lang="en-GB" sz="2000" dirty="0"/>
              <a:t> </a:t>
            </a:r>
            <a:r>
              <a:rPr lang="hu-HU" sz="2000" dirty="0"/>
              <a:t>szervezés</a:t>
            </a:r>
            <a:r>
              <a:rPr lang="en-GB" sz="2000" dirty="0"/>
              <a:t>…) </a:t>
            </a:r>
            <a:r>
              <a:rPr lang="hu-HU" sz="2000" dirty="0"/>
              <a:t>és </a:t>
            </a:r>
            <a:r>
              <a:rPr lang="hu-HU" sz="2000" dirty="0" err="1"/>
              <a:t>készítsd</a:t>
            </a:r>
            <a:r>
              <a:rPr lang="hu-HU" sz="2000" dirty="0"/>
              <a:t> el a példákat!</a:t>
            </a:r>
            <a:endParaRPr lang="en-GB" sz="2000" dirty="0"/>
          </a:p>
          <a:p>
            <a:endParaRPr lang="en-GB" sz="2000" dirty="0"/>
          </a:p>
          <a:p>
            <a:r>
              <a:rPr lang="en-GB" sz="2000" b="1" dirty="0" err="1"/>
              <a:t>Iránymutatások</a:t>
            </a:r>
            <a:r>
              <a:rPr lang="en-GB" sz="2000" b="1" dirty="0"/>
              <a:t> a </a:t>
            </a:r>
            <a:r>
              <a:rPr lang="en-GB" sz="2000" b="1" dirty="0" err="1"/>
              <a:t>munkához</a:t>
            </a:r>
            <a:endParaRPr lang="hu-HU" sz="2000" b="1" dirty="0"/>
          </a:p>
          <a:p>
            <a:r>
              <a:rPr lang="en-GB" sz="2000" dirty="0" err="1"/>
              <a:t>Keress</a:t>
            </a:r>
            <a:r>
              <a:rPr lang="en-GB" sz="2000" dirty="0"/>
              <a:t> </a:t>
            </a:r>
            <a:r>
              <a:rPr lang="en-GB" sz="2000" dirty="0" err="1"/>
              <a:t>inspiráló</a:t>
            </a:r>
            <a:r>
              <a:rPr lang="en-GB" sz="2000" dirty="0"/>
              <a:t> </a:t>
            </a:r>
            <a:r>
              <a:rPr lang="en-GB" sz="2000" dirty="0" err="1"/>
              <a:t>példákat</a:t>
            </a:r>
            <a:r>
              <a:rPr lang="en-GB" sz="2000" dirty="0"/>
              <a:t> </a:t>
            </a:r>
            <a:r>
              <a:rPr lang="en-GB" sz="2000" dirty="0" err="1"/>
              <a:t>és</a:t>
            </a:r>
            <a:r>
              <a:rPr lang="en-GB" sz="2000" dirty="0"/>
              <a:t> </a:t>
            </a:r>
            <a:r>
              <a:rPr lang="en-GB" sz="2000" dirty="0" err="1"/>
              <a:t>mutass</a:t>
            </a:r>
            <a:r>
              <a:rPr lang="hu-HU" sz="2000" dirty="0"/>
              <a:t>d</a:t>
            </a:r>
            <a:r>
              <a:rPr lang="en-GB" sz="2000" dirty="0"/>
              <a:t> be </a:t>
            </a:r>
            <a:r>
              <a:rPr lang="en-GB" sz="2000" dirty="0" err="1"/>
              <a:t>azokat</a:t>
            </a:r>
            <a:r>
              <a:rPr lang="hu-HU" sz="2000" dirty="0"/>
              <a:t>!</a:t>
            </a:r>
            <a:endParaRPr lang="en-GB" sz="2000" dirty="0"/>
          </a:p>
          <a:p>
            <a:endParaRPr lang="en-GB" sz="2000" dirty="0"/>
          </a:p>
          <a:p>
            <a:endParaRPr lang="en-GB" sz="2000" dirty="0"/>
          </a:p>
        </p:txBody>
      </p:sp>
      <p:sp>
        <p:nvSpPr>
          <p:cNvPr id="8" name="Rectangle 2"/>
          <p:cNvSpPr txBox="1">
            <a:spLocks noChangeArrowheads="1"/>
          </p:cNvSpPr>
          <p:nvPr/>
        </p:nvSpPr>
        <p:spPr>
          <a:xfrm>
            <a:off x="6973677" y="4752975"/>
            <a:ext cx="3410831" cy="13665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sz="1600" dirty="0"/>
              <a:t>gyakorlati munka	</a:t>
            </a:r>
            <a:r>
              <a:rPr lang="sl-SI" sz="2800" b="1" dirty="0"/>
              <a:t>T </a:t>
            </a:r>
            <a:r>
              <a:rPr lang="sl-SI" sz="1600" dirty="0"/>
              <a:t>(2. feladat)</a:t>
            </a:r>
          </a:p>
          <a:p>
            <a:pPr marL="0" marR="0" lvl="1" fontAlgn="auto">
              <a:lnSpc>
                <a:spcPct val="90000"/>
              </a:lnSpc>
              <a:buClr>
                <a:schemeClr val="accent1"/>
              </a:buClr>
              <a:buSzTx/>
              <a:buFont typeface="Calibri" pitchFamily="34" charset="0"/>
              <a:buNone/>
              <a:tabLst/>
              <a:defRPr/>
            </a:pPr>
            <a:endParaRPr lang="sl-SI" sz="1600" dirty="0"/>
          </a:p>
          <a:p>
            <a:pPr marL="0" marR="0" lvl="1" fontAlgn="auto">
              <a:lnSpc>
                <a:spcPct val="90000"/>
              </a:lnSpc>
              <a:buClr>
                <a:schemeClr val="accent1"/>
              </a:buClr>
              <a:buSzTx/>
              <a:buFont typeface="Calibri" pitchFamily="34" charset="0"/>
              <a:buNone/>
              <a:tabLst/>
              <a:defRPr/>
            </a:pPr>
            <a:r>
              <a:rPr lang="sl-SI" sz="1600" dirty="0"/>
              <a:t>csoportmunka</a:t>
            </a:r>
          </a:p>
          <a:p>
            <a:pPr marL="0" lvl="1">
              <a:lnSpc>
                <a:spcPct val="90000"/>
              </a:lnSpc>
              <a:buClr>
                <a:schemeClr val="accent1"/>
              </a:buClr>
            </a:pPr>
            <a:r>
              <a:rPr lang="sl-SI" sz="1600" dirty="0"/>
              <a:t>előkészület - 15 perc</a:t>
            </a:r>
          </a:p>
          <a:p>
            <a:pPr marL="0" lvl="1">
              <a:lnSpc>
                <a:spcPct val="90000"/>
              </a:lnSpc>
              <a:buClr>
                <a:schemeClr val="accent1"/>
              </a:buClr>
            </a:pPr>
            <a:r>
              <a:rPr lang="sl-SI" sz="1600" dirty="0"/>
              <a:t>bemutatás - 5 perc / csoport</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3296AD69-5269-47CE-B93F-DC4EFFD9DC06}"/>
              </a:ext>
            </a:extLst>
          </p:cNvPr>
          <p:cNvPicPr>
            <a:picLocks noChangeAspect="1"/>
          </p:cNvPicPr>
          <p:nvPr/>
        </p:nvPicPr>
        <p:blipFill>
          <a:blip r:embed="rId3"/>
          <a:stretch>
            <a:fillRect/>
          </a:stretch>
        </p:blipFill>
        <p:spPr>
          <a:xfrm>
            <a:off x="3169443" y="1018903"/>
            <a:ext cx="8919394" cy="5017159"/>
          </a:xfrm>
          <a:prstGeom prst="rect">
            <a:avLst/>
          </a:prstGeom>
        </p:spPr>
      </p:pic>
      <p:sp>
        <p:nvSpPr>
          <p:cNvPr id="8" name="Szövegdoboz 7"/>
          <p:cNvSpPr txBox="1"/>
          <p:nvPr/>
        </p:nvSpPr>
        <p:spPr>
          <a:xfrm>
            <a:off x="1269410" y="1947719"/>
            <a:ext cx="3080523" cy="1938992"/>
          </a:xfrm>
          <a:prstGeom prst="rect">
            <a:avLst/>
          </a:prstGeom>
          <a:noFill/>
        </p:spPr>
        <p:txBody>
          <a:bodyPr wrap="square" rtlCol="0">
            <a:spAutoFit/>
          </a:bodyPr>
          <a:lstStyle/>
          <a:p>
            <a:pPr marL="342900" indent="-342900">
              <a:buFont typeface="Arial" panose="020B0604020202020204" pitchFamily="34" charset="0"/>
              <a:buChar char="•"/>
            </a:pPr>
            <a:r>
              <a:rPr lang="hu-HU" sz="2000" dirty="0"/>
              <a:t>oktatási tanulás célkitűzéseinek a bonyolultság és a specifikusság szintjére történő besorolására használnak</a:t>
            </a:r>
            <a:endParaRPr lang="hu-HU" sz="2400" dirty="0"/>
          </a:p>
        </p:txBody>
      </p:sp>
      <p:pic>
        <p:nvPicPr>
          <p:cNvPr id="7" name="Kép 6"/>
          <p:cNvPicPr>
            <a:picLocks noChangeAspect="1"/>
          </p:cNvPicPr>
          <p:nvPr/>
        </p:nvPicPr>
        <p:blipFill rotWithShape="1">
          <a:blip r:embed="rId4"/>
          <a:srcRect r="85412"/>
          <a:stretch/>
        </p:blipFill>
        <p:spPr>
          <a:xfrm>
            <a:off x="11582399" y="3723937"/>
            <a:ext cx="609601" cy="3134063"/>
          </a:xfrm>
          <a:prstGeom prst="rect">
            <a:avLst/>
          </a:prstGeom>
        </p:spPr>
      </p:pic>
      <p:sp>
        <p:nvSpPr>
          <p:cNvPr id="2" name="Title 1"/>
          <p:cNvSpPr>
            <a:spLocks noGrp="1"/>
          </p:cNvSpPr>
          <p:nvPr>
            <p:ph type="title"/>
          </p:nvPr>
        </p:nvSpPr>
        <p:spPr>
          <a:xfrm>
            <a:off x="966652" y="1018902"/>
            <a:ext cx="10058400" cy="718457"/>
          </a:xfrm>
        </p:spPr>
        <p:txBody>
          <a:bodyPr>
            <a:normAutofit/>
          </a:bodyPr>
          <a:lstStyle/>
          <a:p>
            <a:r>
              <a:rPr lang="sl-SI" dirty="0"/>
              <a:t>Bloom taxonómia</a:t>
            </a:r>
            <a:endParaRPr lang="en-US" dirty="0"/>
          </a:p>
        </p:txBody>
      </p:sp>
    </p:spTree>
    <p:extLst>
      <p:ext uri="{BB962C8B-B14F-4D97-AF65-F5344CB8AC3E}">
        <p14:creationId xmlns:p14="http://schemas.microsoft.com/office/powerpoint/2010/main" val="1872093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3" cstate="print"/>
          <a:srcRect l="33142" r="33435"/>
          <a:stretch>
            <a:fillRect/>
          </a:stretch>
        </p:blipFill>
        <p:spPr bwMode="auto">
          <a:xfrm>
            <a:off x="5276278" y="1609725"/>
            <a:ext cx="2326313" cy="2880000"/>
          </a:xfrm>
          <a:prstGeom prst="rect">
            <a:avLst/>
          </a:prstGeom>
          <a:noFill/>
          <a:ln w="38100" algn="ctr">
            <a:noFill/>
            <a:miter lim="800000"/>
            <a:headEnd/>
            <a:tailEnd/>
          </a:ln>
        </p:spPr>
      </p:pic>
      <p:sp>
        <p:nvSpPr>
          <p:cNvPr id="5" name="PoljeZBesedilom 4"/>
          <p:cNvSpPr txBox="1">
            <a:spLocks noChangeArrowheads="1"/>
          </p:cNvSpPr>
          <p:nvPr/>
        </p:nvSpPr>
        <p:spPr bwMode="auto">
          <a:xfrm>
            <a:off x="365760" y="5560524"/>
            <a:ext cx="11648440" cy="400110"/>
          </a:xfrm>
          <a:prstGeom prst="rect">
            <a:avLst/>
          </a:prstGeom>
          <a:noFill/>
          <a:ln w="9525">
            <a:noFill/>
            <a:miter lim="800000"/>
            <a:headEnd/>
            <a:tailEnd/>
          </a:ln>
        </p:spPr>
        <p:txBody>
          <a:bodyPr wrap="square">
            <a:spAutoFit/>
          </a:bodyPr>
          <a:lstStyle/>
          <a:p>
            <a:r>
              <a:rPr lang="en-GB" sz="2000" b="1" dirty="0">
                <a:solidFill>
                  <a:srgbClr val="000000"/>
                </a:solidFill>
              </a:rPr>
              <a:t>B</a:t>
            </a:r>
            <a:r>
              <a:rPr lang="hu-HU" sz="2000" b="1" dirty="0">
                <a:solidFill>
                  <a:srgbClr val="000000"/>
                </a:solidFill>
              </a:rPr>
              <a:t>. ábra</a:t>
            </a:r>
            <a:r>
              <a:rPr lang="en-GB" sz="2000" dirty="0">
                <a:solidFill>
                  <a:srgbClr val="000000"/>
                </a:solidFill>
              </a:rPr>
              <a:t>: </a:t>
            </a:r>
            <a:r>
              <a:rPr lang="sl-SI" sz="2000" b="0" dirty="0">
                <a:solidFill>
                  <a:srgbClr val="000000"/>
                </a:solidFill>
              </a:rPr>
              <a:t>Egy fekvő, csukott szemű ember agya, amint gondolkodik. A gondolkodás tehát kemény munka...</a:t>
            </a:r>
          </a:p>
        </p:txBody>
      </p:sp>
      <p:pic>
        <p:nvPicPr>
          <p:cNvPr id="109572" name="Picture 3"/>
          <p:cNvPicPr>
            <a:picLocks noChangeAspect="1" noChangeArrowheads="1"/>
          </p:cNvPicPr>
          <p:nvPr/>
        </p:nvPicPr>
        <p:blipFill>
          <a:blip r:embed="rId3" cstate="print"/>
          <a:srcRect r="67233"/>
          <a:stretch>
            <a:fillRect/>
          </a:stretch>
        </p:blipFill>
        <p:spPr bwMode="auto">
          <a:xfrm>
            <a:off x="1814306" y="1609725"/>
            <a:ext cx="2280586" cy="2880000"/>
          </a:xfrm>
          <a:prstGeom prst="rect">
            <a:avLst/>
          </a:prstGeom>
          <a:noFill/>
          <a:ln w="38100" algn="ctr">
            <a:noFill/>
            <a:miter lim="800000"/>
            <a:headEnd/>
            <a:tailEnd/>
          </a:ln>
        </p:spPr>
      </p:pic>
      <p:sp>
        <p:nvSpPr>
          <p:cNvPr id="109573" name="PoljeZBesedilom 13"/>
          <p:cNvSpPr txBox="1">
            <a:spLocks noChangeArrowheads="1"/>
          </p:cNvSpPr>
          <p:nvPr/>
        </p:nvSpPr>
        <p:spPr bwMode="auto">
          <a:xfrm>
            <a:off x="365760" y="4645226"/>
            <a:ext cx="11826240" cy="707886"/>
          </a:xfrm>
          <a:prstGeom prst="rect">
            <a:avLst/>
          </a:prstGeom>
          <a:noFill/>
          <a:ln w="9525">
            <a:noFill/>
            <a:miter lim="800000"/>
            <a:headEnd/>
            <a:tailEnd/>
          </a:ln>
        </p:spPr>
        <p:txBody>
          <a:bodyPr wrap="square">
            <a:spAutoFit/>
          </a:bodyPr>
          <a:lstStyle/>
          <a:p>
            <a:r>
              <a:rPr lang="en-GB" sz="2000" b="1" dirty="0">
                <a:solidFill>
                  <a:srgbClr val="000000"/>
                </a:solidFill>
              </a:rPr>
              <a:t>A</a:t>
            </a:r>
            <a:r>
              <a:rPr lang="hu-HU" sz="2000" b="1" dirty="0">
                <a:solidFill>
                  <a:srgbClr val="000000"/>
                </a:solidFill>
              </a:rPr>
              <a:t>. ábra</a:t>
            </a:r>
            <a:r>
              <a:rPr lang="en-GB" sz="2000" dirty="0">
                <a:solidFill>
                  <a:srgbClr val="000000"/>
                </a:solidFill>
              </a:rPr>
              <a:t>: </a:t>
            </a:r>
            <a:r>
              <a:rPr lang="en-GB" sz="2000" dirty="0" err="1">
                <a:solidFill>
                  <a:srgbClr val="000000"/>
                </a:solidFill>
              </a:rPr>
              <a:t>Az</a:t>
            </a:r>
            <a:r>
              <a:rPr lang="en-GB" sz="2000" dirty="0">
                <a:solidFill>
                  <a:srgbClr val="000000"/>
                </a:solidFill>
              </a:rPr>
              <a:t> </a:t>
            </a:r>
            <a:r>
              <a:rPr lang="en-GB" sz="2000" dirty="0" err="1">
                <a:solidFill>
                  <a:srgbClr val="000000"/>
                </a:solidFill>
              </a:rPr>
              <a:t>agy</a:t>
            </a:r>
            <a:r>
              <a:rPr lang="en-GB" sz="2000" dirty="0">
                <a:solidFill>
                  <a:srgbClr val="000000"/>
                </a:solidFill>
              </a:rPr>
              <a:t> </a:t>
            </a:r>
            <a:r>
              <a:rPr lang="en-GB" sz="2000" dirty="0" err="1">
                <a:solidFill>
                  <a:srgbClr val="000000"/>
                </a:solidFill>
              </a:rPr>
              <a:t>normál</a:t>
            </a:r>
            <a:r>
              <a:rPr lang="en-GB" sz="2000" dirty="0">
                <a:solidFill>
                  <a:srgbClr val="000000"/>
                </a:solidFill>
              </a:rPr>
              <a:t> </a:t>
            </a:r>
            <a:r>
              <a:rPr lang="en-GB" sz="2000" dirty="0" err="1">
                <a:solidFill>
                  <a:srgbClr val="000000"/>
                </a:solidFill>
              </a:rPr>
              <a:t>munka</a:t>
            </a:r>
            <a:r>
              <a:rPr lang="en-GB" sz="2000" dirty="0">
                <a:solidFill>
                  <a:srgbClr val="000000"/>
                </a:solidFill>
              </a:rPr>
              <a:t> </a:t>
            </a:r>
            <a:r>
              <a:rPr lang="en-GB" sz="2000" dirty="0" err="1">
                <a:solidFill>
                  <a:srgbClr val="000000"/>
                </a:solidFill>
              </a:rPr>
              <a:t>során</a:t>
            </a:r>
            <a:r>
              <a:rPr lang="en-GB" sz="2000" dirty="0">
                <a:solidFill>
                  <a:srgbClr val="000000"/>
                </a:solidFill>
              </a:rPr>
              <a:t>: </a:t>
            </a:r>
            <a:r>
              <a:rPr lang="en-GB" sz="2000" dirty="0" err="1">
                <a:solidFill>
                  <a:srgbClr val="000000"/>
                </a:solidFill>
              </a:rPr>
              <a:t>az</a:t>
            </a:r>
            <a:r>
              <a:rPr lang="en-GB" sz="2000" dirty="0">
                <a:solidFill>
                  <a:srgbClr val="000000"/>
                </a:solidFill>
              </a:rPr>
              <a:t> </a:t>
            </a:r>
            <a:r>
              <a:rPr lang="en-GB" sz="2000" dirty="0" err="1">
                <a:solidFill>
                  <a:srgbClr val="000000"/>
                </a:solidFill>
              </a:rPr>
              <a:t>agy</a:t>
            </a:r>
            <a:r>
              <a:rPr lang="en-GB" sz="2000" dirty="0">
                <a:solidFill>
                  <a:srgbClr val="000000"/>
                </a:solidFill>
              </a:rPr>
              <a:t> </a:t>
            </a:r>
            <a:r>
              <a:rPr lang="en-GB" sz="2000" dirty="0" err="1">
                <a:solidFill>
                  <a:srgbClr val="000000"/>
                </a:solidFill>
              </a:rPr>
              <a:t>piros</a:t>
            </a:r>
            <a:r>
              <a:rPr lang="en-GB" sz="2000" dirty="0">
                <a:solidFill>
                  <a:srgbClr val="000000"/>
                </a:solidFill>
              </a:rPr>
              <a:t>, </a:t>
            </a:r>
            <a:r>
              <a:rPr lang="en-GB" sz="2000" dirty="0" err="1">
                <a:solidFill>
                  <a:srgbClr val="000000"/>
                </a:solidFill>
              </a:rPr>
              <a:t>megvilágított</a:t>
            </a:r>
            <a:r>
              <a:rPr lang="en-GB" sz="2000" dirty="0">
                <a:solidFill>
                  <a:srgbClr val="000000"/>
                </a:solidFill>
              </a:rPr>
              <a:t> </a:t>
            </a:r>
            <a:r>
              <a:rPr lang="en-GB" sz="2000" dirty="0" err="1">
                <a:solidFill>
                  <a:srgbClr val="000000"/>
                </a:solidFill>
              </a:rPr>
              <a:t>hátsó</a:t>
            </a:r>
            <a:r>
              <a:rPr lang="en-GB" sz="2000" dirty="0">
                <a:solidFill>
                  <a:srgbClr val="000000"/>
                </a:solidFill>
              </a:rPr>
              <a:t> </a:t>
            </a:r>
            <a:r>
              <a:rPr lang="en-GB" sz="2000" dirty="0" err="1">
                <a:solidFill>
                  <a:srgbClr val="000000"/>
                </a:solidFill>
              </a:rPr>
              <a:t>része</a:t>
            </a:r>
            <a:r>
              <a:rPr lang="en-GB" sz="2000" dirty="0">
                <a:solidFill>
                  <a:srgbClr val="000000"/>
                </a:solidFill>
              </a:rPr>
              <a:t>, a </a:t>
            </a:r>
            <a:r>
              <a:rPr lang="en-GB" sz="2000" dirty="0" err="1">
                <a:solidFill>
                  <a:srgbClr val="000000"/>
                </a:solidFill>
              </a:rPr>
              <a:t>személy</a:t>
            </a:r>
            <a:r>
              <a:rPr lang="en-GB" sz="2000" dirty="0">
                <a:solidFill>
                  <a:srgbClr val="000000"/>
                </a:solidFill>
              </a:rPr>
              <a:t> </a:t>
            </a:r>
            <a:r>
              <a:rPr lang="en-GB" sz="2000" dirty="0" err="1">
                <a:solidFill>
                  <a:srgbClr val="000000"/>
                </a:solidFill>
              </a:rPr>
              <a:t>figyel</a:t>
            </a:r>
            <a:r>
              <a:rPr lang="en-GB" sz="2000" dirty="0">
                <a:solidFill>
                  <a:srgbClr val="000000"/>
                </a:solidFill>
              </a:rPr>
              <a:t>. </a:t>
            </a:r>
            <a:r>
              <a:rPr lang="en-GB" sz="2000" dirty="0" err="1">
                <a:solidFill>
                  <a:srgbClr val="000000"/>
                </a:solidFill>
              </a:rPr>
              <a:t>Középen</a:t>
            </a:r>
            <a:r>
              <a:rPr lang="en-GB" sz="2000" dirty="0">
                <a:solidFill>
                  <a:srgbClr val="000000"/>
                </a:solidFill>
              </a:rPr>
              <a:t>, </a:t>
            </a:r>
            <a:r>
              <a:rPr lang="en-GB" sz="2000" dirty="0" err="1">
                <a:solidFill>
                  <a:srgbClr val="000000"/>
                </a:solidFill>
              </a:rPr>
              <a:t>enyhén</a:t>
            </a:r>
            <a:r>
              <a:rPr lang="en-GB" sz="2000" dirty="0">
                <a:solidFill>
                  <a:srgbClr val="000000"/>
                </a:solidFill>
              </a:rPr>
              <a:t> </a:t>
            </a:r>
            <a:r>
              <a:rPr lang="en-GB" sz="2000" dirty="0" err="1">
                <a:solidFill>
                  <a:srgbClr val="000000"/>
                </a:solidFill>
              </a:rPr>
              <a:t>megvilágított</a:t>
            </a:r>
            <a:r>
              <a:rPr lang="en-GB" sz="2000" dirty="0">
                <a:solidFill>
                  <a:srgbClr val="000000"/>
                </a:solidFill>
              </a:rPr>
              <a:t> </a:t>
            </a:r>
            <a:r>
              <a:rPr lang="en-GB" sz="2000" dirty="0" err="1">
                <a:solidFill>
                  <a:srgbClr val="000000"/>
                </a:solidFill>
              </a:rPr>
              <a:t>területeken</a:t>
            </a:r>
            <a:r>
              <a:rPr lang="en-GB" sz="2000" dirty="0">
                <a:solidFill>
                  <a:srgbClr val="000000"/>
                </a:solidFill>
              </a:rPr>
              <a:t> a </a:t>
            </a:r>
            <a:r>
              <a:rPr lang="en-GB" sz="2000" dirty="0" err="1">
                <a:solidFill>
                  <a:srgbClr val="000000"/>
                </a:solidFill>
              </a:rPr>
              <a:t>mozgató</a:t>
            </a:r>
            <a:r>
              <a:rPr lang="en-GB" sz="2000" dirty="0">
                <a:solidFill>
                  <a:srgbClr val="000000"/>
                </a:solidFill>
              </a:rPr>
              <a:t> </a:t>
            </a:r>
            <a:r>
              <a:rPr lang="en-GB" sz="2000" dirty="0" err="1">
                <a:solidFill>
                  <a:srgbClr val="000000"/>
                </a:solidFill>
              </a:rPr>
              <a:t>rész</a:t>
            </a:r>
            <a:r>
              <a:rPr lang="hu-HU" sz="2000" dirty="0">
                <a:solidFill>
                  <a:srgbClr val="000000"/>
                </a:solidFill>
              </a:rPr>
              <a:t>:</a:t>
            </a:r>
            <a:r>
              <a:rPr lang="en-GB" sz="2000" dirty="0">
                <a:solidFill>
                  <a:srgbClr val="000000"/>
                </a:solidFill>
              </a:rPr>
              <a:t> a </a:t>
            </a:r>
            <a:r>
              <a:rPr lang="en-GB" sz="2000" dirty="0" err="1">
                <a:solidFill>
                  <a:srgbClr val="000000"/>
                </a:solidFill>
              </a:rPr>
              <a:t>személy</a:t>
            </a:r>
            <a:r>
              <a:rPr lang="en-GB" sz="2000" dirty="0">
                <a:solidFill>
                  <a:srgbClr val="000000"/>
                </a:solidFill>
              </a:rPr>
              <a:t> </a:t>
            </a:r>
            <a:r>
              <a:rPr lang="en-GB" sz="2000" dirty="0" err="1">
                <a:solidFill>
                  <a:srgbClr val="000000"/>
                </a:solidFill>
              </a:rPr>
              <a:t>irányítja</a:t>
            </a:r>
            <a:r>
              <a:rPr lang="en-GB" sz="2000" dirty="0">
                <a:solidFill>
                  <a:srgbClr val="000000"/>
                </a:solidFill>
              </a:rPr>
              <a:t> a </a:t>
            </a:r>
            <a:r>
              <a:rPr lang="en-GB" sz="2000" dirty="0" err="1">
                <a:solidFill>
                  <a:srgbClr val="000000"/>
                </a:solidFill>
              </a:rPr>
              <a:t>végtagjait</a:t>
            </a:r>
            <a:r>
              <a:rPr lang="en-GB" sz="2000" dirty="0">
                <a:solidFill>
                  <a:srgbClr val="000000"/>
                </a:solidFill>
              </a:rPr>
              <a:t>. </a:t>
            </a:r>
            <a:r>
              <a:rPr lang="en-GB" sz="2000" dirty="0" err="1">
                <a:solidFill>
                  <a:srgbClr val="000000"/>
                </a:solidFill>
              </a:rPr>
              <a:t>Röviden</a:t>
            </a:r>
            <a:r>
              <a:rPr lang="hu-HU" sz="2000" dirty="0">
                <a:solidFill>
                  <a:srgbClr val="000000"/>
                </a:solidFill>
              </a:rPr>
              <a:t>:</a:t>
            </a:r>
            <a:r>
              <a:rPr lang="en-GB" sz="2000" dirty="0">
                <a:solidFill>
                  <a:srgbClr val="000000"/>
                </a:solidFill>
              </a:rPr>
              <a:t> </a:t>
            </a:r>
            <a:r>
              <a:rPr lang="en-GB" sz="2000" dirty="0" err="1">
                <a:solidFill>
                  <a:srgbClr val="000000"/>
                </a:solidFill>
              </a:rPr>
              <a:t>keres</a:t>
            </a:r>
            <a:r>
              <a:rPr lang="en-GB" sz="2000" dirty="0">
                <a:solidFill>
                  <a:srgbClr val="000000"/>
                </a:solidFill>
              </a:rPr>
              <a:t> </a:t>
            </a:r>
            <a:r>
              <a:rPr lang="en-GB" sz="2000" dirty="0" err="1">
                <a:solidFill>
                  <a:srgbClr val="000000"/>
                </a:solidFill>
              </a:rPr>
              <a:t>és</a:t>
            </a:r>
            <a:r>
              <a:rPr lang="en-GB" sz="2000" dirty="0">
                <a:solidFill>
                  <a:srgbClr val="000000"/>
                </a:solidFill>
              </a:rPr>
              <a:t> </a:t>
            </a:r>
            <a:r>
              <a:rPr lang="en-GB" sz="2000" dirty="0" err="1">
                <a:solidFill>
                  <a:srgbClr val="000000"/>
                </a:solidFill>
              </a:rPr>
              <a:t>dolgozik</a:t>
            </a:r>
            <a:r>
              <a:rPr lang="en-GB" sz="2000" dirty="0">
                <a:solidFill>
                  <a:srgbClr val="000000"/>
                </a:solidFill>
              </a:rPr>
              <a:t>.</a:t>
            </a:r>
            <a:endParaRPr lang="sl-SI" sz="2000" b="0" dirty="0">
              <a:solidFill>
                <a:srgbClr val="000000"/>
              </a:solidFill>
            </a:endParaRPr>
          </a:p>
        </p:txBody>
      </p:sp>
      <p:sp>
        <p:nvSpPr>
          <p:cNvPr id="9" name="Title 1"/>
          <p:cNvSpPr txBox="1">
            <a:spLocks/>
          </p:cNvSpPr>
          <p:nvPr/>
        </p:nvSpPr>
        <p:spPr>
          <a:xfrm>
            <a:off x="1097280" y="286604"/>
            <a:ext cx="10058400" cy="968342"/>
          </a:xfrm>
          <a:prstGeom prst="rect">
            <a:avLst/>
          </a:prstGeom>
        </p:spPr>
        <p:txBody>
          <a:bodyPr>
            <a:normAutofit/>
          </a:bodyPr>
          <a:lstStyle/>
          <a:p>
            <a:pPr lvl="0" defTabSz="914400">
              <a:lnSpc>
                <a:spcPct val="85000"/>
              </a:lnSpc>
              <a:spcBef>
                <a:spcPct val="0"/>
              </a:spcBef>
              <a:defRPr/>
            </a:pPr>
            <a:r>
              <a:rPr lang="sl-SI" sz="4800" spc="-50" dirty="0">
                <a:solidFill>
                  <a:prstClr val="black">
                    <a:lumMod val="75000"/>
                    <a:lumOff val="25000"/>
                  </a:prstClr>
                </a:solidFill>
                <a:latin typeface="Calibri Light"/>
              </a:rPr>
              <a:t>Agy és kreativitás</a:t>
            </a:r>
            <a:endParaRPr lang="en-US" sz="4800" spc="-50" dirty="0">
              <a:solidFill>
                <a:prstClr val="black">
                  <a:lumMod val="75000"/>
                  <a:lumOff val="25000"/>
                </a:prstClr>
              </a:solidFill>
              <a:latin typeface="Calibri Light"/>
            </a:endParaRPr>
          </a:p>
        </p:txBody>
      </p:sp>
      <p:pic>
        <p:nvPicPr>
          <p:cNvPr id="4" name="Kép 3">
            <a:extLst>
              <a:ext uri="{FF2B5EF4-FFF2-40B4-BE49-F238E27FC236}">
                <a16:creationId xmlns:a16="http://schemas.microsoft.com/office/drawing/2014/main" id="{A876AAE7-1B2F-4CAF-AE36-29A7735189BA}"/>
              </a:ext>
            </a:extLst>
          </p:cNvPr>
          <p:cNvPicPr>
            <a:picLocks noChangeAspect="1"/>
          </p:cNvPicPr>
          <p:nvPr/>
        </p:nvPicPr>
        <p:blipFill>
          <a:blip r:embed="rId4"/>
          <a:stretch>
            <a:fillRect/>
          </a:stretch>
        </p:blipFill>
        <p:spPr>
          <a:xfrm>
            <a:off x="8401050" y="1785459"/>
            <a:ext cx="3036780" cy="2528532"/>
          </a:xfrm>
          <a:prstGeom prst="rect">
            <a:avLst/>
          </a:prstGeom>
        </p:spPr>
      </p:pic>
      <p:cxnSp>
        <p:nvCxnSpPr>
          <p:cNvPr id="11" name="Raven puščični konektor 10"/>
          <p:cNvCxnSpPr>
            <a:cxnSpLocks/>
          </p:cNvCxnSpPr>
          <p:nvPr/>
        </p:nvCxnSpPr>
        <p:spPr>
          <a:xfrm>
            <a:off x="7695758" y="2105025"/>
            <a:ext cx="179114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Ograda številke diapozitiva 5"/>
          <p:cNvSpPr>
            <a:spLocks noGrp="1"/>
          </p:cNvSpPr>
          <p:nvPr>
            <p:ph type="sldNum" sz="quarter" idx="12"/>
          </p:nvPr>
        </p:nvSpPr>
        <p:spPr>
          <a:noFill/>
        </p:spPr>
        <p:txBody>
          <a:bodyPr/>
          <a:lstStyle/>
          <a:p>
            <a:fld id="{9D9E5869-DC27-4CF3-B082-F0BBDC97F382}" type="slidenum">
              <a:rPr lang="sl-SI" altLang="en-US" sz="1000" smtClean="0">
                <a:solidFill>
                  <a:srgbClr val="000000"/>
                </a:solidFill>
              </a:rPr>
              <a:pPr/>
              <a:t>13</a:t>
            </a:fld>
            <a:endParaRPr lang="sl-SI" altLang="en-US" sz="1000">
              <a:solidFill>
                <a:srgbClr val="000000"/>
              </a:solidFill>
            </a:endParaRPr>
          </a:p>
          <a:p>
            <a:endParaRPr lang="sl-SI" altLang="en-US">
              <a:solidFill>
                <a:srgbClr val="000000"/>
              </a:solidFill>
            </a:endParaRPr>
          </a:p>
          <a:p>
            <a:r>
              <a:rPr lang="sl-SI" altLang="en-US" sz="1000">
                <a:solidFill>
                  <a:srgbClr val="000000"/>
                </a:solidFill>
              </a:rPr>
              <a:t>Likar B. </a:t>
            </a:r>
            <a:r>
              <a:rPr lang="en-US" altLang="en-US" sz="1000">
                <a:solidFill>
                  <a:srgbClr val="000000"/>
                </a:solidFill>
              </a:rPr>
              <a:t>©</a:t>
            </a:r>
            <a:r>
              <a:rPr lang="sl-SI" altLang="en-US" sz="1000">
                <a:solidFill>
                  <a:srgbClr val="000000"/>
                </a:solidFill>
              </a:rPr>
              <a:t> </a:t>
            </a:r>
            <a:endParaRPr lang="en-US" altLang="en-US" sz="1000">
              <a:solidFill>
                <a:srgbClr val="000000"/>
              </a:solidFill>
            </a:endParaRPr>
          </a:p>
        </p:txBody>
      </p:sp>
      <p:sp>
        <p:nvSpPr>
          <p:cNvPr id="188419" name="Rectangle 2"/>
          <p:cNvSpPr>
            <a:spLocks noGrp="1" noChangeArrowheads="1"/>
          </p:cNvSpPr>
          <p:nvPr>
            <p:ph type="title"/>
          </p:nvPr>
        </p:nvSpPr>
        <p:spPr/>
        <p:txBody>
          <a:bodyPr/>
          <a:lstStyle/>
          <a:p>
            <a:pPr lvl="0"/>
            <a:r>
              <a:rPr lang="sl-SI" dirty="0">
                <a:solidFill>
                  <a:prstClr val="black">
                    <a:lumMod val="75000"/>
                    <a:lumOff val="25000"/>
                  </a:prstClr>
                </a:solidFill>
              </a:rPr>
              <a:t>Miért a fiatalok? 1</a:t>
            </a:r>
            <a:endParaRPr lang="sl-SI" dirty="0"/>
          </a:p>
        </p:txBody>
      </p:sp>
      <p:pic>
        <p:nvPicPr>
          <p:cNvPr id="1690627" name="Picture 3"/>
          <p:cNvPicPr>
            <a:picLocks noGrp="1" noChangeAspect="1" noChangeArrowheads="1"/>
          </p:cNvPicPr>
          <p:nvPr>
            <p:ph idx="1"/>
          </p:nvPr>
        </p:nvPicPr>
        <p:blipFill>
          <a:blip r:embed="rId3" cstate="print"/>
          <a:srcRect b="482"/>
          <a:stretch>
            <a:fillRect/>
          </a:stretch>
        </p:blipFill>
        <p:spPr>
          <a:xfrm>
            <a:off x="7252138" y="0"/>
            <a:ext cx="4939862" cy="6858000"/>
          </a:xfrm>
          <a:noFill/>
        </p:spPr>
      </p:pic>
      <p:sp>
        <p:nvSpPr>
          <p:cNvPr id="188421" name="Text Box 4"/>
          <p:cNvSpPr txBox="1">
            <a:spLocks noChangeArrowheads="1"/>
          </p:cNvSpPr>
          <p:nvPr/>
        </p:nvSpPr>
        <p:spPr bwMode="auto">
          <a:xfrm>
            <a:off x="570982" y="5744131"/>
            <a:ext cx="1411348" cy="369332"/>
          </a:xfrm>
          <a:prstGeom prst="rect">
            <a:avLst/>
          </a:prstGeom>
          <a:noFill/>
          <a:ln w="9525" algn="ctr">
            <a:noFill/>
            <a:miter lim="800000"/>
            <a:headEnd/>
            <a:tailEnd/>
          </a:ln>
        </p:spPr>
        <p:txBody>
          <a:bodyPr wrap="none">
            <a:spAutoFit/>
          </a:bodyPr>
          <a:lstStyle/>
          <a:p>
            <a:pPr algn="l"/>
            <a:r>
              <a:rPr lang="sl-SI" sz="1800" dirty="0">
                <a:solidFill>
                  <a:srgbClr val="FF3300"/>
                </a:solidFill>
              </a:rPr>
              <a:t>Elméletben…</a:t>
            </a:r>
          </a:p>
        </p:txBody>
      </p:sp>
      <p:sp>
        <p:nvSpPr>
          <p:cNvPr id="7" name="Ograda vsebine 2"/>
          <p:cNvSpPr txBox="1">
            <a:spLocks/>
          </p:cNvSpPr>
          <p:nvPr/>
        </p:nvSpPr>
        <p:spPr>
          <a:xfrm>
            <a:off x="1495424" y="1971676"/>
            <a:ext cx="10696575" cy="2019300"/>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pPr>
            <a:r>
              <a:rPr lang="en-US" sz="2000" dirty="0" err="1"/>
              <a:t>Pss</a:t>
            </a:r>
            <a:r>
              <a:rPr lang="hu-HU" sz="2000" dirty="0"/>
              <a:t>z</a:t>
            </a:r>
            <a:r>
              <a:rPr lang="en-US" sz="2000" dirty="0"/>
              <a:t>t, </a:t>
            </a:r>
            <a:r>
              <a:rPr lang="hu-HU" sz="2000" dirty="0"/>
              <a:t>mit látsz</a:t>
            </a:r>
            <a:r>
              <a:rPr lang="sl-SI" sz="2000" dirty="0"/>
              <a:t>?</a:t>
            </a:r>
            <a:endParaRPr kumimoji="0" lang="en-GB"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0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Ograda številke diapozitiva 5"/>
          <p:cNvSpPr>
            <a:spLocks noGrp="1"/>
          </p:cNvSpPr>
          <p:nvPr>
            <p:ph type="sldNum" sz="quarter" idx="12"/>
          </p:nvPr>
        </p:nvSpPr>
        <p:spPr>
          <a:noFill/>
        </p:spPr>
        <p:txBody>
          <a:bodyPr/>
          <a:lstStyle/>
          <a:p>
            <a:fld id="{9D9E5869-DC27-4CF3-B082-F0BBDC97F382}" type="slidenum">
              <a:rPr lang="sl-SI" altLang="en-US" sz="1000" smtClean="0">
                <a:solidFill>
                  <a:srgbClr val="000000"/>
                </a:solidFill>
              </a:rPr>
              <a:pPr/>
              <a:t>14</a:t>
            </a:fld>
            <a:endParaRPr lang="sl-SI" altLang="en-US" sz="1000">
              <a:solidFill>
                <a:srgbClr val="000000"/>
              </a:solidFill>
            </a:endParaRPr>
          </a:p>
          <a:p>
            <a:endParaRPr lang="sl-SI" altLang="en-US">
              <a:solidFill>
                <a:srgbClr val="000000"/>
              </a:solidFill>
            </a:endParaRPr>
          </a:p>
          <a:p>
            <a:r>
              <a:rPr lang="sl-SI" altLang="en-US" sz="1000">
                <a:solidFill>
                  <a:srgbClr val="000000"/>
                </a:solidFill>
              </a:rPr>
              <a:t>Likar B. </a:t>
            </a:r>
            <a:r>
              <a:rPr lang="en-US" altLang="en-US" sz="1000">
                <a:solidFill>
                  <a:srgbClr val="000000"/>
                </a:solidFill>
              </a:rPr>
              <a:t>©</a:t>
            </a:r>
            <a:r>
              <a:rPr lang="sl-SI" altLang="en-US" sz="1000">
                <a:solidFill>
                  <a:srgbClr val="000000"/>
                </a:solidFill>
              </a:rPr>
              <a:t> </a:t>
            </a:r>
            <a:endParaRPr lang="en-US" altLang="en-US" sz="1000">
              <a:solidFill>
                <a:srgbClr val="000000"/>
              </a:solidFill>
            </a:endParaRPr>
          </a:p>
        </p:txBody>
      </p:sp>
      <p:sp>
        <p:nvSpPr>
          <p:cNvPr id="188419" name="Rectangle 2"/>
          <p:cNvSpPr>
            <a:spLocks noGrp="1" noChangeArrowheads="1"/>
          </p:cNvSpPr>
          <p:nvPr>
            <p:ph type="title"/>
          </p:nvPr>
        </p:nvSpPr>
        <p:spPr/>
        <p:txBody>
          <a:bodyPr/>
          <a:lstStyle/>
          <a:p>
            <a:pPr lvl="0"/>
            <a:r>
              <a:rPr lang="sl-SI" dirty="0">
                <a:solidFill>
                  <a:prstClr val="black">
                    <a:lumMod val="75000"/>
                    <a:lumOff val="25000"/>
                  </a:prstClr>
                </a:solidFill>
              </a:rPr>
              <a:t>Miért a fiatalok? 2</a:t>
            </a:r>
            <a:endParaRPr lang="sl-SI" dirty="0"/>
          </a:p>
        </p:txBody>
      </p:sp>
      <p:pic>
        <p:nvPicPr>
          <p:cNvPr id="1690627" name="Picture 3"/>
          <p:cNvPicPr>
            <a:picLocks noGrp="1" noChangeAspect="1" noChangeArrowheads="1"/>
          </p:cNvPicPr>
          <p:nvPr>
            <p:ph idx="1"/>
          </p:nvPr>
        </p:nvPicPr>
        <p:blipFill>
          <a:blip r:embed="rId3" cstate="print"/>
          <a:srcRect b="482"/>
          <a:stretch>
            <a:fillRect/>
          </a:stretch>
        </p:blipFill>
        <p:spPr>
          <a:xfrm>
            <a:off x="7252138" y="0"/>
            <a:ext cx="4939862" cy="6858000"/>
          </a:xfrm>
          <a:noFill/>
        </p:spPr>
      </p:pic>
      <p:sp>
        <p:nvSpPr>
          <p:cNvPr id="188421" name="Text Box 4"/>
          <p:cNvSpPr txBox="1">
            <a:spLocks noChangeArrowheads="1"/>
          </p:cNvSpPr>
          <p:nvPr/>
        </p:nvSpPr>
        <p:spPr bwMode="auto">
          <a:xfrm>
            <a:off x="570982" y="5744131"/>
            <a:ext cx="1411348" cy="369332"/>
          </a:xfrm>
          <a:prstGeom prst="rect">
            <a:avLst/>
          </a:prstGeom>
          <a:noFill/>
          <a:ln w="9525" algn="ctr">
            <a:noFill/>
            <a:miter lim="800000"/>
            <a:headEnd/>
            <a:tailEnd/>
          </a:ln>
        </p:spPr>
        <p:txBody>
          <a:bodyPr wrap="none">
            <a:spAutoFit/>
          </a:bodyPr>
          <a:lstStyle/>
          <a:p>
            <a:pPr algn="l"/>
            <a:r>
              <a:rPr lang="sl-SI" sz="1800" dirty="0">
                <a:solidFill>
                  <a:srgbClr val="FF3300"/>
                </a:solidFill>
              </a:rPr>
              <a:t>Elméletben…</a:t>
            </a:r>
          </a:p>
        </p:txBody>
      </p:sp>
      <p:pic>
        <p:nvPicPr>
          <p:cNvPr id="6" name="Picture 3"/>
          <p:cNvPicPr>
            <a:picLocks noChangeAspect="1" noChangeArrowheads="1"/>
          </p:cNvPicPr>
          <p:nvPr/>
        </p:nvPicPr>
        <p:blipFill>
          <a:blip r:embed="rId4" cstate="print"/>
          <a:srcRect t="1701"/>
          <a:stretch>
            <a:fillRect/>
          </a:stretch>
        </p:blipFill>
        <p:spPr>
          <a:xfrm>
            <a:off x="7267903" y="0"/>
            <a:ext cx="4924098" cy="6858000"/>
          </a:xfrm>
          <a:prstGeom prst="rect">
            <a:avLst/>
          </a:prstGeom>
        </p:spPr>
      </p:pic>
      <p:sp>
        <p:nvSpPr>
          <p:cNvPr id="7" name="Ograda vsebine 2"/>
          <p:cNvSpPr txBox="1">
            <a:spLocks/>
          </p:cNvSpPr>
          <p:nvPr/>
        </p:nvSpPr>
        <p:spPr>
          <a:xfrm>
            <a:off x="1495424" y="1971676"/>
            <a:ext cx="10696575" cy="2019300"/>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pPr>
            <a:r>
              <a:rPr lang="en-US" sz="2000" dirty="0" err="1"/>
              <a:t>Pssst</a:t>
            </a:r>
            <a:r>
              <a:rPr lang="en-US" sz="2000" dirty="0"/>
              <a:t>, </a:t>
            </a:r>
            <a:r>
              <a:rPr lang="hu-HU" sz="2000" dirty="0"/>
              <a:t>mit látsz</a:t>
            </a:r>
            <a:r>
              <a:rPr lang="sl-SI" sz="2000" dirty="0"/>
              <a:t>?</a:t>
            </a:r>
            <a:endParaRPr kumimoji="0" lang="en-GB"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0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u-HU" dirty="0"/>
              <a:t>A kreatív osztályterem koncepció elemei </a:t>
            </a:r>
            <a:r>
              <a:rPr lang="en-GB" dirty="0"/>
              <a:t> - </a:t>
            </a:r>
            <a:r>
              <a:rPr lang="hu-HU" dirty="0"/>
              <a:t>gyakorlati szempontok</a:t>
            </a:r>
            <a:endParaRPr lang="en-GB" dirty="0"/>
          </a:p>
        </p:txBody>
      </p:sp>
      <p:pic>
        <p:nvPicPr>
          <p:cNvPr id="24" name="Kép 23">
            <a:extLst>
              <a:ext uri="{FF2B5EF4-FFF2-40B4-BE49-F238E27FC236}">
                <a16:creationId xmlns:a16="http://schemas.microsoft.com/office/drawing/2014/main" id="{FC52F6DC-92CF-477D-B0C2-09478AB10586}"/>
              </a:ext>
            </a:extLst>
          </p:cNvPr>
          <p:cNvPicPr>
            <a:picLocks noChangeAspect="1"/>
          </p:cNvPicPr>
          <p:nvPr/>
        </p:nvPicPr>
        <p:blipFill>
          <a:blip r:embed="rId3"/>
          <a:stretch>
            <a:fillRect/>
          </a:stretch>
        </p:blipFill>
        <p:spPr>
          <a:xfrm>
            <a:off x="2229394" y="1783859"/>
            <a:ext cx="7733211" cy="434993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4" name="Picture 3" descr="http://www.google.com/plex/images/2lobby.jpg"/>
          <p:cNvPicPr>
            <a:picLocks noGrp="1" noChangeAspect="1" noChangeArrowheads="1"/>
          </p:cNvPicPr>
          <p:nvPr>
            <p:ph type="body" idx="1"/>
          </p:nvPr>
        </p:nvPicPr>
        <p:blipFill>
          <a:blip r:embed="rId3" r:link="rId4" cstate="print"/>
          <a:srcRect l="3703" t="6026" r="3703" b="3583"/>
          <a:stretch>
            <a:fillRect/>
          </a:stretch>
        </p:blipFill>
        <p:spPr>
          <a:xfrm rot="20159042">
            <a:off x="9345659" y="4191856"/>
            <a:ext cx="1912086" cy="1079501"/>
          </a:xfrm>
          <a:noFill/>
        </p:spPr>
      </p:pic>
      <p:pic>
        <p:nvPicPr>
          <p:cNvPr id="650245" name="Picture 4" descr="http://www.google.com/jobs/images/hockey.jpg"/>
          <p:cNvPicPr>
            <a:picLocks noChangeAspect="1" noChangeArrowheads="1"/>
          </p:cNvPicPr>
          <p:nvPr/>
        </p:nvPicPr>
        <p:blipFill>
          <a:blip r:embed="rId5" r:link="rId6" cstate="print">
            <a:lum bright="12000"/>
          </a:blip>
          <a:srcRect l="3700" t="4803" r="3802" b="3923"/>
          <a:stretch>
            <a:fillRect/>
          </a:stretch>
        </p:blipFill>
        <p:spPr bwMode="auto">
          <a:xfrm rot="20159042">
            <a:off x="7705238" y="3448975"/>
            <a:ext cx="1849352" cy="1053342"/>
          </a:xfrm>
          <a:prstGeom prst="rect">
            <a:avLst/>
          </a:prstGeom>
          <a:noFill/>
          <a:ln w="9525">
            <a:noFill/>
            <a:miter lim="800000"/>
            <a:headEnd/>
            <a:tailEnd/>
          </a:ln>
        </p:spPr>
      </p:pic>
      <p:grpSp>
        <p:nvGrpSpPr>
          <p:cNvPr id="2" name="Group 6"/>
          <p:cNvGrpSpPr>
            <a:grpSpLocks/>
          </p:cNvGrpSpPr>
          <p:nvPr/>
        </p:nvGrpSpPr>
        <p:grpSpPr bwMode="auto">
          <a:xfrm rot="974380">
            <a:off x="524540" y="3966158"/>
            <a:ext cx="10313270" cy="2028130"/>
            <a:chOff x="158" y="2795"/>
            <a:chExt cx="5307" cy="1157"/>
          </a:xfrm>
        </p:grpSpPr>
        <p:pic>
          <p:nvPicPr>
            <p:cNvPr id="650248" name="Picture 7"/>
            <p:cNvPicPr>
              <a:picLocks noChangeAspect="1" noChangeArrowheads="1"/>
            </p:cNvPicPr>
            <p:nvPr/>
          </p:nvPicPr>
          <p:blipFill>
            <a:blip r:embed="rId7" cstate="print"/>
            <a:srcRect/>
            <a:stretch>
              <a:fillRect/>
            </a:stretch>
          </p:blipFill>
          <p:spPr bwMode="auto">
            <a:xfrm>
              <a:off x="2064" y="2795"/>
              <a:ext cx="1543" cy="1157"/>
            </a:xfrm>
            <a:prstGeom prst="rect">
              <a:avLst/>
            </a:prstGeom>
            <a:noFill/>
            <a:ln w="9525" algn="ctr">
              <a:noFill/>
              <a:miter lim="800000"/>
              <a:headEnd/>
              <a:tailEnd/>
            </a:ln>
          </p:spPr>
        </p:pic>
        <p:pic>
          <p:nvPicPr>
            <p:cNvPr id="650249" name="Picture 8"/>
            <p:cNvPicPr>
              <a:picLocks noChangeAspect="1" noChangeArrowheads="1"/>
            </p:cNvPicPr>
            <p:nvPr/>
          </p:nvPicPr>
          <p:blipFill>
            <a:blip r:embed="rId8" cstate="print"/>
            <a:srcRect/>
            <a:stretch>
              <a:fillRect/>
            </a:stretch>
          </p:blipFill>
          <p:spPr bwMode="auto">
            <a:xfrm>
              <a:off x="158" y="2795"/>
              <a:ext cx="1724" cy="1146"/>
            </a:xfrm>
            <a:prstGeom prst="rect">
              <a:avLst/>
            </a:prstGeom>
            <a:noFill/>
            <a:ln w="9525" algn="ctr">
              <a:noFill/>
              <a:miter lim="800000"/>
              <a:headEnd/>
              <a:tailEnd/>
            </a:ln>
          </p:spPr>
        </p:pic>
        <p:pic>
          <p:nvPicPr>
            <p:cNvPr id="650250" name="Picture 9"/>
            <p:cNvPicPr>
              <a:picLocks noChangeAspect="1" noChangeArrowheads="1"/>
            </p:cNvPicPr>
            <p:nvPr/>
          </p:nvPicPr>
          <p:blipFill>
            <a:blip r:embed="rId9" cstate="print"/>
            <a:srcRect/>
            <a:stretch>
              <a:fillRect/>
            </a:stretch>
          </p:blipFill>
          <p:spPr bwMode="auto">
            <a:xfrm>
              <a:off x="3742" y="2795"/>
              <a:ext cx="1723" cy="1146"/>
            </a:xfrm>
            <a:prstGeom prst="rect">
              <a:avLst/>
            </a:prstGeom>
            <a:noFill/>
            <a:ln w="9525" algn="ctr">
              <a:noFill/>
              <a:miter lim="800000"/>
              <a:headEnd/>
              <a:tailEnd/>
            </a:ln>
          </p:spPr>
        </p:pic>
      </p:grpSp>
      <p:pic>
        <p:nvPicPr>
          <p:cNvPr id="11" name="Slika 10"/>
          <p:cNvPicPr/>
          <p:nvPr/>
        </p:nvPicPr>
        <p:blipFill>
          <a:blip r:embed="rId10" cstate="print"/>
          <a:srcRect l="5954" t="5077" r="59600" b="17504"/>
          <a:stretch>
            <a:fillRect/>
          </a:stretch>
        </p:blipFill>
        <p:spPr bwMode="auto">
          <a:xfrm rot="608096">
            <a:off x="7904697" y="1286354"/>
            <a:ext cx="3489696" cy="2408994"/>
          </a:xfrm>
          <a:prstGeom prst="rect">
            <a:avLst/>
          </a:prstGeom>
          <a:noFill/>
          <a:ln w="9525">
            <a:noFill/>
            <a:miter lim="800000"/>
            <a:headEnd/>
            <a:tailEnd/>
          </a:ln>
        </p:spPr>
      </p:pic>
      <p:pic>
        <p:nvPicPr>
          <p:cNvPr id="35842" name="Picture 2"/>
          <p:cNvPicPr>
            <a:picLocks noChangeAspect="1" noChangeArrowheads="1"/>
          </p:cNvPicPr>
          <p:nvPr/>
        </p:nvPicPr>
        <p:blipFill>
          <a:blip r:embed="rId11" cstate="print"/>
          <a:srcRect/>
          <a:stretch>
            <a:fillRect/>
          </a:stretch>
        </p:blipFill>
        <p:spPr bwMode="auto">
          <a:xfrm rot="20867943">
            <a:off x="2193793" y="1741100"/>
            <a:ext cx="3483409" cy="1895805"/>
          </a:xfrm>
          <a:prstGeom prst="rect">
            <a:avLst/>
          </a:prstGeom>
          <a:noFill/>
          <a:ln w="9525">
            <a:noFill/>
            <a:miter lim="800000"/>
            <a:headEnd/>
            <a:tailEnd/>
          </a:ln>
        </p:spPr>
      </p:pic>
      <p:sp>
        <p:nvSpPr>
          <p:cNvPr id="12" name="Rectangle 2"/>
          <p:cNvSpPr>
            <a:spLocks noGrp="1" noChangeArrowheads="1"/>
          </p:cNvSpPr>
          <p:nvPr>
            <p:ph type="title"/>
          </p:nvPr>
        </p:nvSpPr>
        <p:spPr>
          <a:xfrm>
            <a:off x="1097280" y="102632"/>
            <a:ext cx="10058400" cy="1163466"/>
          </a:xfrm>
        </p:spPr>
        <p:txBody>
          <a:bodyPr/>
          <a:lstStyle/>
          <a:p>
            <a:pPr eaLnBrk="1" hangingPunct="1"/>
            <a:r>
              <a:rPr lang="hu-HU" dirty="0"/>
              <a:t>Kreatív</a:t>
            </a:r>
            <a:r>
              <a:rPr lang="en-GB" dirty="0"/>
              <a:t>, „</a:t>
            </a:r>
            <a:r>
              <a:rPr lang="hu-HU" dirty="0"/>
              <a:t>biztonságos</a:t>
            </a:r>
            <a:r>
              <a:rPr lang="en-GB" dirty="0"/>
              <a:t>" </a:t>
            </a:r>
            <a:r>
              <a:rPr lang="hu-HU" dirty="0"/>
              <a:t>környezet</a:t>
            </a:r>
            <a:endParaRPr lang="en-GB"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3" name="Rectangle 2"/>
          <p:cNvSpPr>
            <a:spLocks noGrp="1" noChangeArrowheads="1"/>
          </p:cNvSpPr>
          <p:nvPr>
            <p:ph type="title"/>
          </p:nvPr>
        </p:nvSpPr>
        <p:spPr>
          <a:xfrm>
            <a:off x="5537322" y="4291259"/>
            <a:ext cx="730424" cy="935831"/>
          </a:xfrm>
        </p:spPr>
        <p:txBody>
          <a:bodyPr>
            <a:normAutofit fontScale="90000"/>
          </a:bodyPr>
          <a:lstStyle/>
          <a:p>
            <a:pPr eaLnBrk="1" hangingPunct="1"/>
            <a:r>
              <a:rPr lang="sl-SI" sz="7200" dirty="0"/>
              <a:t>?</a:t>
            </a:r>
          </a:p>
        </p:txBody>
      </p:sp>
      <p:pic>
        <p:nvPicPr>
          <p:cNvPr id="35841" name="Picture 1"/>
          <p:cNvPicPr>
            <a:picLocks noChangeAspect="1" noChangeArrowheads="1"/>
          </p:cNvPicPr>
          <p:nvPr/>
        </p:nvPicPr>
        <p:blipFill>
          <a:blip r:embed="rId3" cstate="print"/>
          <a:srcRect/>
          <a:stretch>
            <a:fillRect/>
          </a:stretch>
        </p:blipFill>
        <p:spPr bwMode="auto">
          <a:xfrm>
            <a:off x="3863753" y="1920591"/>
            <a:ext cx="4077563" cy="2708920"/>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7465774" y="3575214"/>
            <a:ext cx="4045698" cy="270892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r="17141" b="14221"/>
          <a:stretch>
            <a:fillRect/>
          </a:stretch>
        </p:blipFill>
        <p:spPr bwMode="auto">
          <a:xfrm>
            <a:off x="428688" y="3450702"/>
            <a:ext cx="3794222" cy="2692356"/>
          </a:xfrm>
          <a:prstGeom prst="rect">
            <a:avLst/>
          </a:prstGeom>
          <a:noFill/>
          <a:ln w="9525">
            <a:noFill/>
            <a:miter lim="800000"/>
            <a:headEnd/>
            <a:tailEnd/>
          </a:ln>
        </p:spPr>
      </p:pic>
      <p:sp>
        <p:nvSpPr>
          <p:cNvPr id="7" name="Naslov 1"/>
          <p:cNvSpPr txBox="1">
            <a:spLocks/>
          </p:cNvSpPr>
          <p:nvPr/>
        </p:nvSpPr>
        <p:spPr bwMode="auto">
          <a:xfrm>
            <a:off x="1026695" y="188640"/>
            <a:ext cx="10185788" cy="1556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l" eaLnBrk="0" hangingPunct="0"/>
            <a:r>
              <a:rPr lang="hu-HU" sz="4800" spc="-50" dirty="0">
                <a:solidFill>
                  <a:schemeClr val="tx1">
                    <a:lumMod val="75000"/>
                    <a:lumOff val="25000"/>
                  </a:schemeClr>
                </a:solidFill>
                <a:latin typeface="+mj-lt"/>
                <a:ea typeface="+mj-ea"/>
                <a:cs typeface="+mj-cs"/>
              </a:rPr>
              <a:t>Gyerekszoba és dolgozószoba a Google központjában</a:t>
            </a:r>
            <a:endParaRPr lang="en-GB" sz="4800" spc="-50" dirty="0">
              <a:solidFill>
                <a:schemeClr val="tx1">
                  <a:lumMod val="75000"/>
                  <a:lumOff val="25000"/>
                </a:schemeClr>
              </a:solidFill>
              <a:latin typeface="+mj-lt"/>
              <a:ea typeface="+mj-ea"/>
              <a:cs typeface="+mj-cs"/>
            </a:endParaRPr>
          </a:p>
        </p:txBody>
      </p:sp>
      <p:sp>
        <p:nvSpPr>
          <p:cNvPr id="8" name="PoljeZBesedilom 7"/>
          <p:cNvSpPr txBox="1"/>
          <p:nvPr/>
        </p:nvSpPr>
        <p:spPr>
          <a:xfrm rot="19992674">
            <a:off x="8479675" y="2455002"/>
            <a:ext cx="2640543" cy="369332"/>
          </a:xfrm>
          <a:prstGeom prst="rect">
            <a:avLst/>
          </a:prstGeom>
          <a:noFill/>
        </p:spPr>
        <p:txBody>
          <a:bodyPr wrap="square" rtlCol="0">
            <a:spAutoFit/>
          </a:bodyPr>
          <a:lstStyle/>
          <a:p>
            <a:r>
              <a:rPr lang="hu-HU" dirty="0">
                <a:solidFill>
                  <a:srgbClr val="FF0000"/>
                </a:solidFill>
              </a:rPr>
              <a:t>Maradj gyermek legbelül</a:t>
            </a:r>
            <a:endParaRPr lang="en-GB" dirty="0">
              <a:solidFill>
                <a:srgbClr val="FF0000"/>
              </a:solidFill>
            </a:endParaRPr>
          </a:p>
        </p:txBody>
      </p:sp>
      <p:pic>
        <p:nvPicPr>
          <p:cNvPr id="9" name="Kép 6"/>
          <p:cNvPicPr>
            <a:picLocks noChangeAspect="1"/>
          </p:cNvPicPr>
          <p:nvPr/>
        </p:nvPicPr>
        <p:blipFill rotWithShape="1">
          <a:blip r:embed="rId6"/>
          <a:srcRect r="85412"/>
          <a:stretch/>
        </p:blipFill>
        <p:spPr>
          <a:xfrm>
            <a:off x="11582399" y="3723937"/>
            <a:ext cx="609601" cy="3134063"/>
          </a:xfrm>
          <a:prstGeom prst="rect">
            <a:avLst/>
          </a:prstGeom>
        </p:spPr>
      </p:pic>
    </p:spTree>
    <p:extLst>
      <p:ext uri="{BB962C8B-B14F-4D97-AF65-F5344CB8AC3E}">
        <p14:creationId xmlns:p14="http://schemas.microsoft.com/office/powerpoint/2010/main" val="3364196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Naslov 1"/>
          <p:cNvSpPr>
            <a:spLocks noGrp="1"/>
          </p:cNvSpPr>
          <p:nvPr>
            <p:ph type="title"/>
          </p:nvPr>
        </p:nvSpPr>
        <p:spPr/>
        <p:txBody>
          <a:bodyPr/>
          <a:lstStyle/>
          <a:p>
            <a:r>
              <a:rPr lang="hu-HU" dirty="0"/>
              <a:t>A képzelet fontossága</a:t>
            </a:r>
            <a:endParaRPr lang="en-GB" dirty="0"/>
          </a:p>
        </p:txBody>
      </p:sp>
      <p:grpSp>
        <p:nvGrpSpPr>
          <p:cNvPr id="10" name="Skupina 9"/>
          <p:cNvGrpSpPr/>
          <p:nvPr/>
        </p:nvGrpSpPr>
        <p:grpSpPr>
          <a:xfrm>
            <a:off x="1243014" y="2295966"/>
            <a:ext cx="7177086" cy="3722374"/>
            <a:chOff x="0" y="0"/>
            <a:chExt cx="12219888" cy="6858000"/>
          </a:xfrm>
        </p:grpSpPr>
        <p:pic>
          <p:nvPicPr>
            <p:cNvPr id="6" name="Picture 2"/>
            <p:cNvPicPr>
              <a:picLocks noChangeAspect="1" noChangeArrowheads="1"/>
            </p:cNvPicPr>
            <p:nvPr/>
          </p:nvPicPr>
          <p:blipFill>
            <a:blip r:embed="rId3" cstate="print"/>
            <a:srcRect/>
            <a:stretch>
              <a:fillRect/>
            </a:stretch>
          </p:blipFill>
          <p:spPr bwMode="auto">
            <a:xfrm>
              <a:off x="0" y="0"/>
              <a:ext cx="12219888" cy="6858000"/>
            </a:xfrm>
            <a:prstGeom prst="rect">
              <a:avLst/>
            </a:prstGeom>
            <a:noFill/>
            <a:ln w="25400" cmpd="sng">
              <a:solidFill>
                <a:schemeClr val="tx1"/>
              </a:solidFill>
              <a:miter lim="800000"/>
              <a:headEnd/>
              <a:tailEnd/>
            </a:ln>
          </p:spPr>
        </p:pic>
        <p:sp>
          <p:nvSpPr>
            <p:cNvPr id="8" name="PoljeZBesedilom 7"/>
            <p:cNvSpPr txBox="1"/>
            <p:nvPr/>
          </p:nvSpPr>
          <p:spPr>
            <a:xfrm>
              <a:off x="2899933" y="5198908"/>
              <a:ext cx="3837043" cy="680447"/>
            </a:xfrm>
            <a:prstGeom prst="rect">
              <a:avLst/>
            </a:prstGeom>
            <a:noFill/>
          </p:spPr>
          <p:txBody>
            <a:bodyPr wrap="square" rtlCol="0">
              <a:spAutoFit/>
            </a:bodyPr>
            <a:lstStyle/>
            <a:p>
              <a:r>
                <a:rPr lang="sl-SI" b="0" dirty="0">
                  <a:solidFill>
                    <a:srgbClr val="FF0000"/>
                  </a:solidFill>
                </a:rPr>
                <a:t>Oktatási rendszer?</a:t>
              </a:r>
              <a:endParaRPr lang="en-GB" b="0" dirty="0">
                <a:solidFill>
                  <a:srgbClr val="FF0000"/>
                </a:solidFill>
              </a:endParaRPr>
            </a:p>
          </p:txBody>
        </p:sp>
        <p:sp>
          <p:nvSpPr>
            <p:cNvPr id="9" name="Elipsa 8"/>
            <p:cNvSpPr/>
            <p:nvPr/>
          </p:nvSpPr>
          <p:spPr bwMode="auto">
            <a:xfrm>
              <a:off x="239350" y="1556792"/>
              <a:ext cx="3072341" cy="172819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1" i="0" u="none" strike="noStrike" cap="none" normalizeH="0" baseline="0">
                <a:ln>
                  <a:noFill/>
                </a:ln>
                <a:solidFill>
                  <a:schemeClr val="tx1"/>
                </a:solidFill>
                <a:effectLst/>
                <a:latin typeface="Arial" charset="0"/>
              </a:endParaRPr>
            </a:p>
          </p:txBody>
        </p:sp>
      </p:grpSp>
      <p:sp>
        <p:nvSpPr>
          <p:cNvPr id="2" name="TextBox 1">
            <a:extLst>
              <a:ext uri="{FF2B5EF4-FFF2-40B4-BE49-F238E27FC236}">
                <a16:creationId xmlns:a16="http://schemas.microsoft.com/office/drawing/2014/main" id="{00FBF782-49F8-421C-8F70-571437E2B68B}"/>
              </a:ext>
            </a:extLst>
          </p:cNvPr>
          <p:cNvSpPr txBox="1"/>
          <p:nvPr/>
        </p:nvSpPr>
        <p:spPr>
          <a:xfrm>
            <a:off x="1383591" y="4194491"/>
            <a:ext cx="4103686" cy="923330"/>
          </a:xfrm>
          <a:prstGeom prst="rect">
            <a:avLst/>
          </a:prstGeom>
          <a:noFill/>
        </p:spPr>
        <p:txBody>
          <a:bodyPr wrap="square" rtlCol="0">
            <a:spAutoFit/>
          </a:bodyPr>
          <a:lstStyle/>
          <a:p>
            <a:r>
              <a:rPr lang="en-US" dirty="0">
                <a:solidFill>
                  <a:schemeClr val="bg1"/>
                </a:solidFill>
              </a:rPr>
              <a:t>"A </a:t>
            </a:r>
            <a:r>
              <a:rPr lang="en-US" dirty="0" err="1">
                <a:solidFill>
                  <a:schemeClr val="bg1"/>
                </a:solidFill>
              </a:rPr>
              <a:t>logika</a:t>
            </a:r>
            <a:r>
              <a:rPr lang="en-US" dirty="0">
                <a:solidFill>
                  <a:schemeClr val="bg1"/>
                </a:solidFill>
              </a:rPr>
              <a:t> </a:t>
            </a:r>
            <a:r>
              <a:rPr lang="en-US" dirty="0" err="1">
                <a:solidFill>
                  <a:schemeClr val="bg1"/>
                </a:solidFill>
              </a:rPr>
              <a:t>eljuttat</a:t>
            </a:r>
            <a:r>
              <a:rPr lang="en-US" dirty="0">
                <a:solidFill>
                  <a:schemeClr val="bg1"/>
                </a:solidFill>
              </a:rPr>
              <a:t> </a:t>
            </a:r>
            <a:r>
              <a:rPr lang="en-US" dirty="0" err="1">
                <a:solidFill>
                  <a:schemeClr val="bg1"/>
                </a:solidFill>
              </a:rPr>
              <a:t>téged</a:t>
            </a:r>
            <a:r>
              <a:rPr lang="en-US" dirty="0">
                <a:solidFill>
                  <a:schemeClr val="bg1"/>
                </a:solidFill>
              </a:rPr>
              <a:t> A-</a:t>
            </a:r>
            <a:r>
              <a:rPr lang="en-US" dirty="0" err="1">
                <a:solidFill>
                  <a:schemeClr val="bg1"/>
                </a:solidFill>
              </a:rPr>
              <a:t>pontból</a:t>
            </a:r>
            <a:r>
              <a:rPr lang="en-US" dirty="0">
                <a:solidFill>
                  <a:schemeClr val="bg1"/>
                </a:solidFill>
              </a:rPr>
              <a:t> B-</a:t>
            </a:r>
            <a:r>
              <a:rPr lang="en-US" dirty="0" err="1">
                <a:solidFill>
                  <a:schemeClr val="bg1"/>
                </a:solidFill>
              </a:rPr>
              <a:t>pontba</a:t>
            </a:r>
            <a:r>
              <a:rPr lang="en-US" dirty="0">
                <a:solidFill>
                  <a:schemeClr val="bg1"/>
                </a:solidFill>
              </a:rPr>
              <a:t>; a </a:t>
            </a:r>
            <a:r>
              <a:rPr lang="en-US" dirty="0" err="1">
                <a:solidFill>
                  <a:schemeClr val="bg1"/>
                </a:solidFill>
              </a:rPr>
              <a:t>képzelet</a:t>
            </a:r>
            <a:r>
              <a:rPr lang="en-US" dirty="0">
                <a:solidFill>
                  <a:schemeClr val="bg1"/>
                </a:solidFill>
              </a:rPr>
              <a:t> </a:t>
            </a:r>
            <a:r>
              <a:rPr lang="en-US" dirty="0" err="1">
                <a:solidFill>
                  <a:schemeClr val="bg1"/>
                </a:solidFill>
              </a:rPr>
              <a:t>segítségével</a:t>
            </a:r>
            <a:r>
              <a:rPr lang="en-US" dirty="0">
                <a:solidFill>
                  <a:schemeClr val="bg1"/>
                </a:solidFill>
              </a:rPr>
              <a:t> </a:t>
            </a:r>
            <a:r>
              <a:rPr lang="en-US" dirty="0" err="1">
                <a:solidFill>
                  <a:schemeClr val="bg1"/>
                </a:solidFill>
              </a:rPr>
              <a:t>eljuthatsz</a:t>
            </a:r>
            <a:r>
              <a:rPr lang="en-US" dirty="0">
                <a:solidFill>
                  <a:schemeClr val="bg1"/>
                </a:solidFill>
              </a:rPr>
              <a:t> </a:t>
            </a:r>
            <a:r>
              <a:rPr lang="en-US" dirty="0" err="1">
                <a:solidFill>
                  <a:schemeClr val="bg1"/>
                </a:solidFill>
              </a:rPr>
              <a:t>bárhová</a:t>
            </a:r>
            <a:r>
              <a:rPr lang="en-US" dirty="0">
                <a:solidFill>
                  <a:schemeClr val="bg1"/>
                </a:solidFill>
              </a:rPr>
              <a:t>!"</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A kreativitás időigényes</a:t>
            </a:r>
            <a:r>
              <a:rPr lang="sl-SI" dirty="0"/>
              <a:t> - video</a:t>
            </a:r>
            <a:endParaRPr lang="en-GB" dirty="0"/>
          </a:p>
        </p:txBody>
      </p:sp>
      <p:sp>
        <p:nvSpPr>
          <p:cNvPr id="3" name="Ograda vsebine 2"/>
          <p:cNvSpPr>
            <a:spLocks noGrp="1"/>
          </p:cNvSpPr>
          <p:nvPr>
            <p:ph idx="1"/>
          </p:nvPr>
        </p:nvSpPr>
        <p:spPr>
          <a:xfrm>
            <a:off x="1097280" y="1971676"/>
            <a:ext cx="9445292" cy="2019300"/>
          </a:xfrm>
        </p:spPr>
        <p:txBody>
          <a:bodyPr>
            <a:normAutofit/>
          </a:bodyPr>
          <a:lstStyle/>
          <a:p>
            <a:pPr>
              <a:buNone/>
            </a:pPr>
            <a:r>
              <a:rPr lang="hu-HU" dirty="0"/>
              <a:t>Nézzünk meg egy rövid </a:t>
            </a:r>
            <a:r>
              <a:rPr lang="en-GB" dirty="0"/>
              <a:t>vide</a:t>
            </a:r>
            <a:r>
              <a:rPr lang="hu-HU" dirty="0"/>
              <a:t>ót</a:t>
            </a:r>
            <a:r>
              <a:rPr lang="en-GB" dirty="0"/>
              <a:t>: Creativity requires TIME.mp4 (2 </a:t>
            </a:r>
            <a:r>
              <a:rPr lang="hu-HU" dirty="0"/>
              <a:t>perc</a:t>
            </a:r>
            <a:r>
              <a:rPr lang="en-GB" dirty="0"/>
              <a:t>)</a:t>
            </a:r>
          </a:p>
          <a:p>
            <a:pPr>
              <a:buNone/>
            </a:pPr>
            <a:r>
              <a:rPr lang="hu-HU" dirty="0">
                <a:hlinkClick r:id="rId3"/>
              </a:rPr>
              <a:t>https://www.youtube.com/watch?v=VPbjSnZnWP0</a:t>
            </a:r>
            <a:endParaRPr lang="hu-HU" dirty="0"/>
          </a:p>
          <a:p>
            <a:pPr>
              <a:buNone/>
            </a:pPr>
            <a:endParaRPr lang="hu-HU" dirty="0"/>
          </a:p>
          <a:p>
            <a:pPr>
              <a:buNone/>
            </a:pPr>
            <a:r>
              <a:rPr lang="hu-HU" dirty="0"/>
              <a:t>Gondolj a saját tapasztalataidra!</a:t>
            </a:r>
            <a:endParaRPr lang="en-GB" dirty="0"/>
          </a:p>
          <a:p>
            <a:pPr>
              <a:buNone/>
            </a:pPr>
            <a:endParaRPr lang="en-GB" dirty="0"/>
          </a:p>
        </p:txBody>
      </p:sp>
      <p:sp>
        <p:nvSpPr>
          <p:cNvPr id="6" name="Rectangle 2"/>
          <p:cNvSpPr txBox="1">
            <a:spLocks noChangeArrowheads="1"/>
          </p:cNvSpPr>
          <p:nvPr/>
        </p:nvSpPr>
        <p:spPr>
          <a:xfrm>
            <a:off x="7487150" y="4731494"/>
            <a:ext cx="3429000" cy="1089529"/>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a:t>csoportmunka</a:t>
            </a:r>
          </a:p>
          <a:p>
            <a:pPr marL="0" marR="0" lvl="1" fontAlgn="auto">
              <a:lnSpc>
                <a:spcPct val="90000"/>
              </a:lnSpc>
              <a:buClr>
                <a:schemeClr val="accent1"/>
              </a:buClr>
              <a:buSzTx/>
              <a:buFont typeface="Calibri" pitchFamily="34" charset="0"/>
              <a:buNone/>
              <a:tabLst/>
              <a:defRPr/>
            </a:pPr>
            <a:endParaRPr lang="sl-SI" dirty="0"/>
          </a:p>
          <a:p>
            <a:pPr marL="0" marR="0" lvl="1" fontAlgn="auto">
              <a:lnSpc>
                <a:spcPct val="90000"/>
              </a:lnSpc>
              <a:buClr>
                <a:schemeClr val="accent1"/>
              </a:buClr>
              <a:buSzTx/>
              <a:buFont typeface="Calibri" pitchFamily="34" charset="0"/>
              <a:buNone/>
              <a:tabLst/>
              <a:defRPr/>
            </a:pPr>
            <a:r>
              <a:rPr lang="sl-SI" dirty="0"/>
              <a:t>video - 2 perc</a:t>
            </a:r>
          </a:p>
          <a:p>
            <a:pPr marL="0" marR="0" lvl="1" fontAlgn="auto">
              <a:lnSpc>
                <a:spcPct val="90000"/>
              </a:lnSpc>
              <a:buClr>
                <a:schemeClr val="accent1"/>
              </a:buClr>
              <a:buSzTx/>
              <a:buFont typeface="Calibri" pitchFamily="34" charset="0"/>
              <a:buNone/>
              <a:tabLst/>
              <a:defRPr/>
            </a:pPr>
            <a:r>
              <a:rPr lang="sl-SI" dirty="0"/>
              <a:t>vélemények - 5 perc</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523" y="286603"/>
            <a:ext cx="10219765" cy="1450757"/>
          </a:xfrm>
        </p:spPr>
        <p:txBody>
          <a:bodyPr>
            <a:normAutofit/>
          </a:bodyPr>
          <a:lstStyle/>
          <a:p>
            <a:r>
              <a:rPr lang="hu-HU" dirty="0"/>
              <a:t>Tanulási célok </a:t>
            </a:r>
            <a:r>
              <a:rPr lang="en-GB" dirty="0"/>
              <a:t>–</a:t>
            </a:r>
            <a:r>
              <a:rPr lang="hu-HU" dirty="0"/>
              <a:t> </a:t>
            </a:r>
            <a:r>
              <a:rPr lang="en-GB" dirty="0"/>
              <a:t>PC‘s </a:t>
            </a:r>
            <a:r>
              <a:rPr lang="en-GB" sz="3200" dirty="0"/>
              <a:t>(Performance Criteria)</a:t>
            </a:r>
            <a:endParaRPr lang="en-GB" dirty="0"/>
          </a:p>
        </p:txBody>
      </p:sp>
      <p:sp>
        <p:nvSpPr>
          <p:cNvPr id="3" name="Szövegdoboz 2"/>
          <p:cNvSpPr txBox="1"/>
          <p:nvPr/>
        </p:nvSpPr>
        <p:spPr>
          <a:xfrm>
            <a:off x="1097280" y="1877210"/>
            <a:ext cx="10058400" cy="326243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GB" sz="2200" dirty="0"/>
              <a:t>PC1: </a:t>
            </a:r>
            <a:r>
              <a:rPr lang="hu-HU" sz="2200" dirty="0"/>
              <a:t>A mentor érti és </a:t>
            </a:r>
            <a:r>
              <a:rPr lang="en-US" sz="2200" dirty="0" err="1"/>
              <a:t>képes</a:t>
            </a:r>
            <a:r>
              <a:rPr lang="hu-HU" sz="2200" dirty="0"/>
              <a:t> a tanárokat bevezetni az innovatív/feltalálói gondolkodásmód és viselkedés megértésébe, kifejlesztésébe és alkalmazásába</a:t>
            </a:r>
          </a:p>
          <a:p>
            <a:pPr marL="285750" indent="-285750">
              <a:spcBef>
                <a:spcPts val="1200"/>
              </a:spcBef>
              <a:buFont typeface="Arial" panose="020B0604020202020204" pitchFamily="34" charset="0"/>
              <a:buChar char="•"/>
            </a:pPr>
            <a:r>
              <a:rPr lang="en-GB" sz="2200" dirty="0"/>
              <a:t>PC2: </a:t>
            </a:r>
            <a:r>
              <a:rPr lang="hu-HU" sz="2200" dirty="0"/>
              <a:t>A mentor érti és </a:t>
            </a:r>
            <a:r>
              <a:rPr lang="en-US" sz="2200" dirty="0" err="1"/>
              <a:t>képes</a:t>
            </a:r>
            <a:r>
              <a:rPr lang="hu-HU" sz="2200" dirty="0"/>
              <a:t> a tanárokat bevezetni konkrét iskolai projektek innovatív megközelítésébe, azokhoz csatlakozni</a:t>
            </a:r>
          </a:p>
          <a:p>
            <a:pPr marL="285750" indent="-285750">
              <a:spcBef>
                <a:spcPts val="1200"/>
              </a:spcBef>
              <a:buFont typeface="Arial" panose="020B0604020202020204" pitchFamily="34" charset="0"/>
              <a:buChar char="•"/>
            </a:pPr>
            <a:r>
              <a:rPr lang="en-GB" sz="2200" dirty="0"/>
              <a:t>PC3: </a:t>
            </a:r>
            <a:r>
              <a:rPr lang="hu-HU" sz="2200" dirty="0"/>
              <a:t>A mentor érti és </a:t>
            </a:r>
            <a:r>
              <a:rPr lang="en-US" sz="2200" dirty="0" err="1"/>
              <a:t>képes</a:t>
            </a:r>
            <a:r>
              <a:rPr lang="hu-HU" sz="2200" dirty="0"/>
              <a:t> a tanárokat bevezetni az innovatív / vállalkozói kompetenciák fejlesztésének módszereibe</a:t>
            </a:r>
          </a:p>
          <a:p>
            <a:pPr marL="285750" indent="-285750">
              <a:spcBef>
                <a:spcPts val="1200"/>
              </a:spcBef>
              <a:buFont typeface="Arial" panose="020B0604020202020204" pitchFamily="34" charset="0"/>
              <a:buChar char="•"/>
            </a:pPr>
            <a:r>
              <a:rPr lang="en-GB" sz="2200" dirty="0"/>
              <a:t>PC4: : </a:t>
            </a:r>
            <a:r>
              <a:rPr lang="hu-HU" sz="2200" dirty="0"/>
              <a:t>A mentor érti és </a:t>
            </a:r>
            <a:r>
              <a:rPr lang="en-US" sz="2200" dirty="0" err="1"/>
              <a:t>képes</a:t>
            </a:r>
            <a:r>
              <a:rPr lang="hu-HU" sz="2200" dirty="0"/>
              <a:t> a tanárokat bevezetni a kreatív és innovatív tanítás különböző módszereinek, formáinak és eszközeinek használatába </a:t>
            </a:r>
          </a:p>
        </p:txBody>
      </p:sp>
      <p:pic>
        <p:nvPicPr>
          <p:cNvPr id="4" name="Kép 3"/>
          <p:cNvPicPr>
            <a:picLocks noChangeAspect="1"/>
          </p:cNvPicPr>
          <p:nvPr/>
        </p:nvPicPr>
        <p:blipFill rotWithShape="1">
          <a:blip r:embed="rId3"/>
          <a:srcRect r="85412"/>
          <a:stretch/>
        </p:blipFill>
        <p:spPr>
          <a:xfrm>
            <a:off x="11582399" y="3723937"/>
            <a:ext cx="609601" cy="3134063"/>
          </a:xfrm>
          <a:prstGeom prst="rect">
            <a:avLst/>
          </a:prstGeom>
        </p:spPr>
      </p:pic>
    </p:spTree>
    <p:extLst>
      <p:ext uri="{BB962C8B-B14F-4D97-AF65-F5344CB8AC3E}">
        <p14:creationId xmlns:p14="http://schemas.microsoft.com/office/powerpoint/2010/main" val="1733032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ChangeArrowheads="1"/>
          </p:cNvSpPr>
          <p:nvPr>
            <p:ph type="title"/>
          </p:nvPr>
        </p:nvSpPr>
        <p:spPr>
          <a:xfrm>
            <a:off x="1097279" y="286603"/>
            <a:ext cx="10456545" cy="1450757"/>
          </a:xfrm>
        </p:spPr>
        <p:txBody>
          <a:bodyPr/>
          <a:lstStyle/>
          <a:p>
            <a:pPr lvl="0">
              <a:defRPr/>
            </a:pPr>
            <a:r>
              <a:rPr lang="en-GB" dirty="0" err="1">
                <a:solidFill>
                  <a:prstClr val="black">
                    <a:lumMod val="75000"/>
                    <a:lumOff val="25000"/>
                  </a:prstClr>
                </a:solidFill>
                <a:ea typeface="+mn-ea"/>
                <a:cs typeface="+mn-cs"/>
              </a:rPr>
              <a:t>Innovat</a:t>
            </a:r>
            <a:r>
              <a:rPr lang="hu-HU" dirty="0">
                <a:solidFill>
                  <a:prstClr val="black">
                    <a:lumMod val="75000"/>
                    <a:lumOff val="25000"/>
                  </a:prstClr>
                </a:solidFill>
                <a:ea typeface="+mn-ea"/>
                <a:cs typeface="+mn-cs"/>
              </a:rPr>
              <a:t>ív tanulási eszkösz</a:t>
            </a:r>
            <a:r>
              <a:rPr lang="en-GB" dirty="0">
                <a:solidFill>
                  <a:prstClr val="black">
                    <a:lumMod val="75000"/>
                    <a:lumOff val="25000"/>
                  </a:prstClr>
                </a:solidFill>
                <a:ea typeface="+mn-ea"/>
                <a:cs typeface="+mn-cs"/>
              </a:rPr>
              <a:t> – </a:t>
            </a:r>
            <a:r>
              <a:rPr lang="en-GB" dirty="0" err="1"/>
              <a:t>Aerod</a:t>
            </a:r>
            <a:r>
              <a:rPr lang="hu-HU" dirty="0"/>
              <a:t>i</a:t>
            </a:r>
            <a:r>
              <a:rPr lang="en-GB" dirty="0" err="1"/>
              <a:t>nam</a:t>
            </a:r>
            <a:r>
              <a:rPr lang="hu-HU" dirty="0" err="1"/>
              <a:t>kai</a:t>
            </a:r>
            <a:r>
              <a:rPr lang="hu-HU" dirty="0"/>
              <a:t>/szélcsatorna</a:t>
            </a:r>
            <a:endParaRPr lang="en-GB" dirty="0"/>
          </a:p>
        </p:txBody>
      </p:sp>
      <p:sp>
        <p:nvSpPr>
          <p:cNvPr id="128004" name="Rectangle 3"/>
          <p:cNvSpPr>
            <a:spLocks noGrp="1" noChangeArrowheads="1"/>
          </p:cNvSpPr>
          <p:nvPr>
            <p:ph type="body" idx="1"/>
          </p:nvPr>
        </p:nvSpPr>
        <p:spPr>
          <a:xfrm>
            <a:off x="1097280" y="1845734"/>
            <a:ext cx="4238952" cy="2200173"/>
          </a:xfrm>
        </p:spPr>
        <p:txBody>
          <a:bodyPr/>
          <a:lstStyle/>
          <a:p>
            <a:pPr eaLnBrk="0" hangingPunct="0">
              <a:spcBef>
                <a:spcPts val="0"/>
              </a:spcBef>
              <a:spcAft>
                <a:spcPts val="0"/>
              </a:spcAft>
              <a:buNone/>
            </a:pPr>
            <a:r>
              <a:rPr lang="en-GB" dirty="0"/>
              <a:t>"Hands-on" </a:t>
            </a:r>
            <a:r>
              <a:rPr lang="hu-HU">
                <a:solidFill>
                  <a:prstClr val="black">
                    <a:lumMod val="75000"/>
                    <a:lumOff val="25000"/>
                  </a:prstClr>
                </a:solidFill>
              </a:rPr>
              <a:t>tanulási eszköz</a:t>
            </a:r>
            <a:endParaRPr lang="en-GB" dirty="0"/>
          </a:p>
          <a:p>
            <a:pPr eaLnBrk="0" hangingPunct="0">
              <a:spcBef>
                <a:spcPts val="0"/>
              </a:spcBef>
              <a:spcAft>
                <a:spcPts val="0"/>
              </a:spcAft>
              <a:buNone/>
            </a:pPr>
            <a:r>
              <a:rPr lang="hu-HU" dirty="0"/>
              <a:t>Sikeres együttműködés cégekkel</a:t>
            </a:r>
            <a:endParaRPr lang="en-GB" dirty="0"/>
          </a:p>
          <a:p>
            <a:pPr eaLnBrk="0" hangingPunct="0">
              <a:spcBef>
                <a:spcPts val="0"/>
              </a:spcBef>
              <a:spcAft>
                <a:spcPts val="0"/>
              </a:spcAft>
              <a:buNone/>
            </a:pPr>
            <a:endParaRPr lang="en-GB" dirty="0"/>
          </a:p>
          <a:p>
            <a:pPr lvl="1" eaLnBrk="0" hangingPunct="0">
              <a:spcBef>
                <a:spcPts val="0"/>
              </a:spcBef>
              <a:spcAft>
                <a:spcPts val="0"/>
              </a:spcAft>
            </a:pPr>
            <a:r>
              <a:rPr lang="en-GB" sz="1600" dirty="0"/>
              <a:t>2003</a:t>
            </a:r>
            <a:r>
              <a:rPr lang="hu-HU" sz="1600" dirty="0"/>
              <a:t>-</a:t>
            </a:r>
            <a:r>
              <a:rPr lang="hu-HU" sz="1600" dirty="0" err="1"/>
              <a:t>ban</a:t>
            </a:r>
            <a:r>
              <a:rPr lang="hu-HU" sz="1600" dirty="0"/>
              <a:t> 3. helyezés</a:t>
            </a:r>
            <a:endParaRPr lang="en-GB" sz="1600" dirty="0"/>
          </a:p>
          <a:p>
            <a:pPr lvl="1" eaLnBrk="0" hangingPunct="0">
              <a:spcBef>
                <a:spcPts val="0"/>
              </a:spcBef>
              <a:spcAft>
                <a:spcPts val="0"/>
              </a:spcAft>
            </a:pPr>
            <a:r>
              <a:rPr lang="hu-HU" sz="1600" dirty="0"/>
              <a:t>szerzők</a:t>
            </a:r>
            <a:r>
              <a:rPr lang="en-GB" sz="1600" dirty="0"/>
              <a:t>: </a:t>
            </a:r>
            <a:r>
              <a:rPr lang="en-GB" sz="1600" dirty="0" err="1"/>
              <a:t>Nejc</a:t>
            </a:r>
            <a:r>
              <a:rPr lang="en-GB" sz="1600" dirty="0"/>
              <a:t> </a:t>
            </a:r>
            <a:r>
              <a:rPr lang="en-GB" sz="1600" dirty="0" err="1"/>
              <a:t>Božič</a:t>
            </a:r>
            <a:r>
              <a:rPr lang="en-GB" sz="1600" dirty="0"/>
              <a:t>, </a:t>
            </a:r>
            <a:r>
              <a:rPr lang="en-GB" sz="1600" dirty="0" err="1"/>
              <a:t>Nejc</a:t>
            </a:r>
            <a:r>
              <a:rPr lang="en-GB" sz="1600" dirty="0"/>
              <a:t> </a:t>
            </a:r>
            <a:r>
              <a:rPr lang="en-GB" sz="1600" dirty="0" err="1"/>
              <a:t>Babič</a:t>
            </a:r>
            <a:endParaRPr lang="en-GB" sz="1600" dirty="0"/>
          </a:p>
          <a:p>
            <a:pPr lvl="1" eaLnBrk="0" hangingPunct="0">
              <a:spcBef>
                <a:spcPts val="0"/>
              </a:spcBef>
              <a:spcAft>
                <a:spcPts val="0"/>
              </a:spcAft>
            </a:pPr>
            <a:r>
              <a:rPr lang="en-GB" sz="1600" dirty="0"/>
              <a:t>mentor: prof. </a:t>
            </a:r>
            <a:r>
              <a:rPr lang="en-GB" sz="1600" dirty="0" err="1"/>
              <a:t>Ivanka</a:t>
            </a:r>
            <a:r>
              <a:rPr lang="en-GB" sz="1600" dirty="0"/>
              <a:t> </a:t>
            </a:r>
            <a:r>
              <a:rPr lang="en-GB" sz="1600" dirty="0" err="1"/>
              <a:t>Toman</a:t>
            </a:r>
            <a:r>
              <a:rPr lang="en-GB" sz="1600" dirty="0"/>
              <a:t>, </a:t>
            </a:r>
            <a:r>
              <a:rPr lang="hu-HU" sz="1600" dirty="0"/>
              <a:t>iskola</a:t>
            </a:r>
            <a:r>
              <a:rPr lang="en-GB" sz="1600" dirty="0"/>
              <a:t>: </a:t>
            </a:r>
            <a:r>
              <a:rPr lang="en-GB" sz="1600" dirty="0" err="1"/>
              <a:t>Srednja</a:t>
            </a:r>
            <a:r>
              <a:rPr lang="en-GB" sz="1600" dirty="0"/>
              <a:t> </a:t>
            </a:r>
            <a:r>
              <a:rPr lang="en-GB" sz="1600" dirty="0" err="1"/>
              <a:t>elektro</a:t>
            </a:r>
            <a:r>
              <a:rPr lang="en-GB" sz="1600" dirty="0"/>
              <a:t> in </a:t>
            </a:r>
            <a:r>
              <a:rPr lang="en-GB" sz="1600" dirty="0" err="1"/>
              <a:t>strojna</a:t>
            </a:r>
            <a:r>
              <a:rPr lang="en-GB" sz="1600" dirty="0"/>
              <a:t> </a:t>
            </a:r>
            <a:r>
              <a:rPr lang="en-GB" sz="1600" dirty="0" err="1"/>
              <a:t>šola</a:t>
            </a:r>
            <a:r>
              <a:rPr lang="en-GB" sz="1600" dirty="0"/>
              <a:t> </a:t>
            </a:r>
            <a:r>
              <a:rPr lang="en-GB" sz="1600" dirty="0" err="1"/>
              <a:t>Kranj</a:t>
            </a:r>
            <a:r>
              <a:rPr lang="en-GB" sz="1600" dirty="0"/>
              <a:t>, Slovenia</a:t>
            </a:r>
          </a:p>
          <a:p>
            <a:pPr eaLnBrk="1" hangingPunct="1">
              <a:spcBef>
                <a:spcPts val="0"/>
              </a:spcBef>
              <a:spcAft>
                <a:spcPts val="0"/>
              </a:spcAft>
            </a:pPr>
            <a:endParaRPr lang="en-GB" sz="1800" dirty="0"/>
          </a:p>
        </p:txBody>
      </p:sp>
      <p:pic>
        <p:nvPicPr>
          <p:cNvPr id="8" name="Picture 3" descr="aerodinamika"/>
          <p:cNvPicPr>
            <a:picLocks noChangeAspect="1" noChangeArrowheads="1"/>
          </p:cNvPicPr>
          <p:nvPr/>
        </p:nvPicPr>
        <p:blipFill>
          <a:blip r:embed="rId3" cstate="print"/>
          <a:srcRect/>
          <a:stretch>
            <a:fillRect/>
          </a:stretch>
        </p:blipFill>
        <p:spPr bwMode="auto">
          <a:xfrm>
            <a:off x="5955172" y="2790825"/>
            <a:ext cx="5257311" cy="3429501"/>
          </a:xfrm>
          <a:prstGeom prst="rect">
            <a:avLst/>
          </a:prstGeom>
          <a:noFill/>
        </p:spPr>
      </p:pic>
      <p:pic>
        <p:nvPicPr>
          <p:cNvPr id="157700" name="Picture 4" descr="Rezultat iskanja slik za aerodynamics"/>
          <p:cNvPicPr>
            <a:picLocks noChangeAspect="1" noChangeArrowheads="1"/>
          </p:cNvPicPr>
          <p:nvPr/>
        </p:nvPicPr>
        <p:blipFill>
          <a:blip r:embed="rId4"/>
          <a:srcRect/>
          <a:stretch>
            <a:fillRect/>
          </a:stretch>
        </p:blipFill>
        <p:spPr bwMode="auto">
          <a:xfrm>
            <a:off x="460375" y="4772992"/>
            <a:ext cx="2330450" cy="1447333"/>
          </a:xfrm>
          <a:prstGeom prst="rect">
            <a:avLst/>
          </a:prstGeom>
          <a:noFill/>
        </p:spPr>
      </p:pic>
      <p:sp>
        <p:nvSpPr>
          <p:cNvPr id="157702" name="AutoShape 6" descr="Rezultat iskanja slik za aerodynamic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57704" name="AutoShape 8" descr="Rezultat iskanja slik za aerodynamic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7705" name="Picture 9"/>
          <p:cNvPicPr>
            <a:picLocks noChangeAspect="1" noChangeArrowheads="1"/>
          </p:cNvPicPr>
          <p:nvPr/>
        </p:nvPicPr>
        <p:blipFill>
          <a:blip r:embed="rId5"/>
          <a:srcRect/>
          <a:stretch>
            <a:fillRect/>
          </a:stretch>
        </p:blipFill>
        <p:spPr bwMode="auto">
          <a:xfrm>
            <a:off x="3199063" y="4810626"/>
            <a:ext cx="2609850" cy="1409700"/>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u-HU" sz="4400" dirty="0"/>
              <a:t>Gyakorlatok kompetenciák fejlesztéséhez/</a:t>
            </a:r>
            <a:br>
              <a:rPr lang="hu-HU" sz="4400" dirty="0"/>
            </a:br>
            <a:r>
              <a:rPr lang="hu-HU" sz="4400" dirty="0"/>
              <a:t>Az innovatív tanítás elemei</a:t>
            </a:r>
            <a:endParaRPr lang="en-GB" sz="4400" dirty="0"/>
          </a:p>
        </p:txBody>
      </p:sp>
      <p:pic>
        <p:nvPicPr>
          <p:cNvPr id="70658" name="Picture 2" descr="Rezultat iskanja slik za competence"/>
          <p:cNvPicPr>
            <a:picLocks noChangeAspect="1" noChangeArrowheads="1"/>
          </p:cNvPicPr>
          <p:nvPr/>
        </p:nvPicPr>
        <p:blipFill>
          <a:blip r:embed="rId3"/>
          <a:srcRect/>
          <a:stretch>
            <a:fillRect/>
          </a:stretch>
        </p:blipFill>
        <p:spPr bwMode="auto">
          <a:xfrm>
            <a:off x="6593305" y="3429000"/>
            <a:ext cx="4174041" cy="2570128"/>
          </a:xfrm>
          <a:prstGeom prst="rect">
            <a:avLst/>
          </a:prstGeom>
          <a:noFill/>
        </p:spPr>
      </p:pic>
      <p:sp>
        <p:nvSpPr>
          <p:cNvPr id="4" name="Ograda vsebine 2"/>
          <p:cNvSpPr>
            <a:spLocks noGrp="1"/>
          </p:cNvSpPr>
          <p:nvPr>
            <p:ph idx="1"/>
          </p:nvPr>
        </p:nvSpPr>
        <p:spPr>
          <a:xfrm>
            <a:off x="1097280" y="2039671"/>
            <a:ext cx="8786921" cy="4303072"/>
          </a:xfrm>
        </p:spPr>
        <p:txBody>
          <a:bodyPr numCol="1">
            <a:normAutofit/>
          </a:bodyPr>
          <a:lstStyle/>
          <a:p>
            <a:pPr>
              <a:spcAft>
                <a:spcPts val="600"/>
              </a:spcAft>
            </a:pPr>
            <a:r>
              <a:rPr lang="hu-HU" sz="2400" dirty="0"/>
              <a:t>A következő diákon különböző gyakorlatok találhatók a kreativitás és az innováció orientált kompetenciák fejlesztéséhez.</a:t>
            </a:r>
            <a:endParaRPr lang="en-GB" sz="2400" dirty="0"/>
          </a:p>
          <a:p>
            <a:pPr>
              <a:spcAft>
                <a:spcPts val="600"/>
              </a:spcAft>
            </a:pPr>
            <a:r>
              <a:rPr lang="hu-HU" sz="2400" dirty="0"/>
              <a:t>Ezek különböző témáknál is alkalmazhatók.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97280" y="286603"/>
            <a:ext cx="10058400" cy="1450757"/>
          </a:xfrm>
        </p:spPr>
        <p:txBody>
          <a:bodyPr/>
          <a:lstStyle/>
          <a:p>
            <a:r>
              <a:rPr lang="hu-HU" dirty="0"/>
              <a:t>Problémák és lehetőségek azonosítása</a:t>
            </a:r>
            <a:endParaRPr lang="en-GB" dirty="0">
              <a:solidFill>
                <a:srgbClr val="FF3300"/>
              </a:solidFill>
            </a:endParaRPr>
          </a:p>
        </p:txBody>
      </p:sp>
      <p:sp>
        <p:nvSpPr>
          <p:cNvPr id="3" name="Ograda vsebine 2"/>
          <p:cNvSpPr>
            <a:spLocks noGrp="1"/>
          </p:cNvSpPr>
          <p:nvPr>
            <p:ph idx="1"/>
          </p:nvPr>
        </p:nvSpPr>
        <p:spPr>
          <a:xfrm>
            <a:off x="1078971" y="1876927"/>
            <a:ext cx="10487387" cy="4395536"/>
          </a:xfrm>
        </p:spPr>
        <p:txBody>
          <a:bodyPr numCol="2">
            <a:noAutofit/>
          </a:bodyPr>
          <a:lstStyle/>
          <a:p>
            <a:pPr marL="0" lvl="0" indent="0">
              <a:lnSpc>
                <a:spcPts val="2600"/>
              </a:lnSpc>
              <a:spcBef>
                <a:spcPts val="0"/>
              </a:spcBef>
              <a:spcAft>
                <a:spcPts val="0"/>
              </a:spcAft>
              <a:buNone/>
            </a:pPr>
            <a:r>
              <a:rPr lang="hu-HU" b="1" dirty="0"/>
              <a:t>Lehetőségek keresése</a:t>
            </a:r>
            <a:endParaRPr lang="en-GB" b="1" dirty="0"/>
          </a:p>
          <a:p>
            <a:pPr marL="0" lvl="1" indent="0">
              <a:lnSpc>
                <a:spcPts val="2600"/>
              </a:lnSpc>
              <a:spcBef>
                <a:spcPts val="0"/>
              </a:spcBef>
              <a:spcAft>
                <a:spcPts val="0"/>
              </a:spcAft>
            </a:pPr>
            <a:r>
              <a:rPr lang="en-US" sz="2000" dirty="0"/>
              <a:t>g</a:t>
            </a:r>
            <a:r>
              <a:rPr lang="hu-HU" sz="2000" dirty="0" err="1"/>
              <a:t>yenge</a:t>
            </a:r>
            <a:r>
              <a:rPr lang="hu-HU" sz="2000" dirty="0"/>
              <a:t> vagy erős versenyek felkutatása</a:t>
            </a:r>
            <a:endParaRPr lang="en-GB" sz="2000" dirty="0"/>
          </a:p>
          <a:p>
            <a:pPr marL="0" lvl="1" indent="0">
              <a:lnSpc>
                <a:spcPts val="2600"/>
              </a:lnSpc>
              <a:spcBef>
                <a:spcPts val="0"/>
              </a:spcBef>
              <a:spcAft>
                <a:spcPts val="0"/>
              </a:spcAft>
            </a:pPr>
            <a:r>
              <a:rPr lang="en-US" sz="2000" dirty="0"/>
              <a:t>s</a:t>
            </a:r>
            <a:r>
              <a:rPr lang="hu-HU" sz="2000" dirty="0" err="1"/>
              <a:t>aját</a:t>
            </a:r>
            <a:r>
              <a:rPr lang="hu-HU" sz="2000" dirty="0"/>
              <a:t>  hobbi kapcsán szerzett ötletek</a:t>
            </a:r>
            <a:endParaRPr lang="en-GB" sz="2000" dirty="0"/>
          </a:p>
          <a:p>
            <a:pPr marL="0" lvl="1" indent="0">
              <a:lnSpc>
                <a:spcPts val="2600"/>
              </a:lnSpc>
              <a:spcBef>
                <a:spcPts val="0"/>
              </a:spcBef>
              <a:spcAft>
                <a:spcPts val="0"/>
              </a:spcAft>
            </a:pPr>
            <a:r>
              <a:rPr lang="en-US" sz="2000" dirty="0"/>
              <a:t>h</a:t>
            </a:r>
            <a:r>
              <a:rPr lang="hu-HU" sz="2000" dirty="0" err="1"/>
              <a:t>ulladékanyagok</a:t>
            </a:r>
            <a:r>
              <a:rPr lang="hu-HU" sz="2000" dirty="0"/>
              <a:t> hasznosítása </a:t>
            </a:r>
            <a:endParaRPr lang="en-GB" sz="2000" dirty="0"/>
          </a:p>
          <a:p>
            <a:pPr marL="0" lvl="1" indent="0">
              <a:lnSpc>
                <a:spcPts val="2600"/>
              </a:lnSpc>
              <a:spcBef>
                <a:spcPts val="0"/>
              </a:spcBef>
              <a:spcAft>
                <a:spcPts val="0"/>
              </a:spcAft>
            </a:pPr>
            <a:r>
              <a:rPr lang="en-US" sz="2000" dirty="0"/>
              <a:t>s</a:t>
            </a:r>
            <a:r>
              <a:rPr lang="hu-HU" sz="2000" dirty="0" err="1"/>
              <a:t>zünidő</a:t>
            </a:r>
            <a:r>
              <a:rPr lang="hu-HU" sz="2000" dirty="0"/>
              <a:t> alatt szerzett ötletek</a:t>
            </a:r>
            <a:endParaRPr lang="en-GB" sz="2000" dirty="0"/>
          </a:p>
          <a:p>
            <a:pPr marL="0" lvl="1" indent="0">
              <a:lnSpc>
                <a:spcPts val="2600"/>
              </a:lnSpc>
              <a:spcBef>
                <a:spcPts val="0"/>
              </a:spcBef>
              <a:spcAft>
                <a:spcPts val="0"/>
              </a:spcAft>
            </a:pPr>
            <a:r>
              <a:rPr lang="en-US" sz="2000" dirty="0"/>
              <a:t>f</a:t>
            </a:r>
            <a:r>
              <a:rPr lang="hu-HU" sz="2000" dirty="0" err="1"/>
              <a:t>antáziálás</a:t>
            </a:r>
            <a:r>
              <a:rPr lang="hu-HU" sz="2000" dirty="0"/>
              <a:t> és álmodozás </a:t>
            </a:r>
            <a:endParaRPr lang="en-GB" sz="2000" dirty="0"/>
          </a:p>
          <a:p>
            <a:pPr marL="0" lvl="1" indent="0">
              <a:lnSpc>
                <a:spcPts val="2600"/>
              </a:lnSpc>
              <a:spcBef>
                <a:spcPts val="0"/>
              </a:spcBef>
              <a:spcAft>
                <a:spcPts val="0"/>
              </a:spcAft>
            </a:pPr>
            <a:endParaRPr lang="en-GB" sz="2000" b="1" dirty="0"/>
          </a:p>
          <a:p>
            <a:pPr marL="0" indent="0">
              <a:lnSpc>
                <a:spcPts val="2600"/>
              </a:lnSpc>
              <a:spcBef>
                <a:spcPts val="0"/>
              </a:spcBef>
              <a:spcAft>
                <a:spcPts val="0"/>
              </a:spcAft>
              <a:buNone/>
            </a:pPr>
            <a:r>
              <a:rPr lang="hu-HU" b="1" dirty="0"/>
              <a:t>Problémák forrása – tegyük fel magunknak a kérdést</a:t>
            </a:r>
            <a:endParaRPr lang="en-GB" b="1" dirty="0"/>
          </a:p>
          <a:p>
            <a:pPr marL="0" lvl="1" indent="0">
              <a:lnSpc>
                <a:spcPts val="2600"/>
              </a:lnSpc>
              <a:spcBef>
                <a:spcPts val="0"/>
              </a:spcBef>
              <a:spcAft>
                <a:spcPts val="0"/>
              </a:spcAft>
            </a:pPr>
            <a:r>
              <a:rPr lang="hu-HU" sz="2000" dirty="0"/>
              <a:t>Mi lepett meg az iskolában?</a:t>
            </a:r>
            <a:endParaRPr lang="en-GB" sz="2000" dirty="0"/>
          </a:p>
          <a:p>
            <a:pPr marL="0" lvl="1" indent="0">
              <a:lnSpc>
                <a:spcPts val="2600"/>
              </a:lnSpc>
              <a:spcBef>
                <a:spcPts val="0"/>
              </a:spcBef>
              <a:spcAft>
                <a:spcPts val="0"/>
              </a:spcAft>
            </a:pPr>
            <a:r>
              <a:rPr lang="hu-HU" sz="2000" dirty="0"/>
              <a:t>Minek nem volt értelme?</a:t>
            </a:r>
            <a:endParaRPr lang="en-GB" sz="2000" dirty="0"/>
          </a:p>
          <a:p>
            <a:pPr marL="0" lvl="1" indent="0">
              <a:lnSpc>
                <a:spcPts val="2600"/>
              </a:lnSpc>
              <a:spcBef>
                <a:spcPts val="0"/>
              </a:spcBef>
              <a:spcAft>
                <a:spcPts val="0"/>
              </a:spcAft>
            </a:pPr>
            <a:r>
              <a:rPr lang="hu-HU" sz="2000" dirty="0"/>
              <a:t>Tudok egyszerűsíteni</a:t>
            </a:r>
            <a:r>
              <a:rPr lang="en-GB" sz="2000" dirty="0"/>
              <a:t>? </a:t>
            </a:r>
          </a:p>
          <a:p>
            <a:pPr marL="0" lvl="1" indent="0">
              <a:lnSpc>
                <a:spcPts val="2600"/>
              </a:lnSpc>
              <a:spcBef>
                <a:spcPts val="0"/>
              </a:spcBef>
              <a:spcAft>
                <a:spcPts val="0"/>
              </a:spcAft>
            </a:pPr>
            <a:r>
              <a:rPr lang="hu-HU" sz="2000" dirty="0"/>
              <a:t>El tudom kerülni a másolást</a:t>
            </a:r>
            <a:r>
              <a:rPr lang="en-GB" sz="2000" dirty="0"/>
              <a:t>? </a:t>
            </a:r>
          </a:p>
          <a:p>
            <a:pPr marL="0" indent="0">
              <a:lnSpc>
                <a:spcPts val="2600"/>
              </a:lnSpc>
              <a:spcBef>
                <a:spcPts val="0"/>
              </a:spcBef>
              <a:spcAft>
                <a:spcPts val="0"/>
              </a:spcAft>
              <a:buNone/>
            </a:pPr>
            <a:r>
              <a:rPr lang="hu-HU" b="1" dirty="0"/>
              <a:t>Ismerjük meg a problémákat</a:t>
            </a:r>
            <a:endParaRPr lang="en-GB" b="1" dirty="0"/>
          </a:p>
          <a:p>
            <a:pPr marL="0" lvl="1" indent="0">
              <a:lnSpc>
                <a:spcPts val="2600"/>
              </a:lnSpc>
              <a:spcBef>
                <a:spcPts val="0"/>
              </a:spcBef>
              <a:spcAft>
                <a:spcPts val="0"/>
              </a:spcAft>
            </a:pPr>
            <a:r>
              <a:rPr lang="en-US" sz="2000" dirty="0"/>
              <a:t>b</a:t>
            </a:r>
            <a:r>
              <a:rPr lang="hu-HU" sz="2000" dirty="0" err="1"/>
              <a:t>eszélgetés</a:t>
            </a:r>
            <a:r>
              <a:rPr lang="hu-HU" sz="2000" dirty="0"/>
              <a:t> és az emberek meghallgatása</a:t>
            </a:r>
            <a:endParaRPr lang="en-GB" sz="2000" dirty="0"/>
          </a:p>
          <a:p>
            <a:pPr marL="0" lvl="1" indent="0">
              <a:lnSpc>
                <a:spcPts val="2600"/>
              </a:lnSpc>
              <a:spcBef>
                <a:spcPts val="0"/>
              </a:spcBef>
              <a:spcAft>
                <a:spcPts val="0"/>
              </a:spcAft>
            </a:pPr>
            <a:r>
              <a:rPr lang="en-US" sz="2000" dirty="0"/>
              <a:t>e</a:t>
            </a:r>
            <a:r>
              <a:rPr lang="hu-HU" sz="2000" dirty="0" err="1"/>
              <a:t>mberek</a:t>
            </a:r>
            <a:r>
              <a:rPr lang="hu-HU" sz="2000" dirty="0"/>
              <a:t> problémáinak megoldása</a:t>
            </a:r>
            <a:endParaRPr lang="en-GB" sz="2000" dirty="0"/>
          </a:p>
          <a:p>
            <a:pPr marL="0" lvl="1" indent="0" defTabSz="898525">
              <a:lnSpc>
                <a:spcPts val="2600"/>
              </a:lnSpc>
              <a:spcBef>
                <a:spcPts val="0"/>
              </a:spcBef>
              <a:spcAft>
                <a:spcPts val="0"/>
              </a:spcAft>
            </a:pPr>
            <a:r>
              <a:rPr lang="en-US" sz="2000" dirty="0"/>
              <a:t>m</a:t>
            </a:r>
            <a:r>
              <a:rPr lang="hu-HU" sz="2000" dirty="0" err="1"/>
              <a:t>eghallhatni</a:t>
            </a:r>
            <a:r>
              <a:rPr lang="hu-HU" sz="2000" dirty="0"/>
              <a:t> az embereket amikor azt mondják „bár csak…”</a:t>
            </a:r>
            <a:endParaRPr lang="en-GB" sz="2000" dirty="0"/>
          </a:p>
          <a:p>
            <a:pPr marL="0" lvl="1" indent="0">
              <a:lnSpc>
                <a:spcPts val="2600"/>
              </a:lnSpc>
              <a:spcBef>
                <a:spcPts val="0"/>
              </a:spcBef>
              <a:spcAft>
                <a:spcPts val="0"/>
              </a:spcAft>
            </a:pPr>
            <a:r>
              <a:rPr lang="hu-HU" sz="2000" dirty="0"/>
              <a:t>Meg tudom előzni a hibát</a:t>
            </a:r>
            <a:r>
              <a:rPr lang="en-GB" sz="2000" dirty="0"/>
              <a:t>? </a:t>
            </a:r>
          </a:p>
          <a:p>
            <a:pPr marL="0" indent="0">
              <a:lnSpc>
                <a:spcPts val="2600"/>
              </a:lnSpc>
              <a:spcBef>
                <a:spcPts val="0"/>
              </a:spcBef>
              <a:spcAft>
                <a:spcPts val="0"/>
              </a:spcAft>
            </a:pPr>
            <a:endParaRPr lang="en-GB"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1097280" y="376703"/>
            <a:ext cx="10058400" cy="1450757"/>
          </a:xfrm>
        </p:spPr>
        <p:txBody>
          <a:bodyPr>
            <a:normAutofit fontScale="90000"/>
          </a:bodyPr>
          <a:lstStyle/>
          <a:p>
            <a:pPr eaLnBrk="1" hangingPunct="1"/>
            <a:r>
              <a:rPr lang="sl-SI" dirty="0"/>
              <a:t>Hagyományos gondolkozási sémáktól való elszakadás avagy újszer</a:t>
            </a:r>
            <a:r>
              <a:rPr lang="hu-HU" dirty="0"/>
              <a:t>ű gondolkodás </a:t>
            </a:r>
            <a:br>
              <a:rPr lang="hu-HU" dirty="0"/>
            </a:br>
            <a:r>
              <a:rPr lang="hu-HU" dirty="0"/>
              <a:t>(Out of </a:t>
            </a:r>
            <a:r>
              <a:rPr lang="hu-HU" dirty="0" err="1"/>
              <a:t>the</a:t>
            </a:r>
            <a:r>
              <a:rPr lang="hu-HU" dirty="0"/>
              <a:t> </a:t>
            </a:r>
            <a:r>
              <a:rPr lang="hu-HU" dirty="0" err="1"/>
              <a:t>box</a:t>
            </a:r>
            <a:r>
              <a:rPr lang="hu-HU" dirty="0"/>
              <a:t>)</a:t>
            </a:r>
            <a:endParaRPr lang="sl-SI" dirty="0"/>
          </a:p>
        </p:txBody>
      </p:sp>
      <p:sp>
        <p:nvSpPr>
          <p:cNvPr id="2441219" name="Rectangle 3"/>
          <p:cNvSpPr>
            <a:spLocks noGrp="1" noChangeArrowheads="1"/>
          </p:cNvSpPr>
          <p:nvPr>
            <p:ph type="body" idx="1"/>
          </p:nvPr>
        </p:nvSpPr>
        <p:spPr>
          <a:xfrm>
            <a:off x="1097280" y="2002971"/>
            <a:ext cx="5093971" cy="2270826"/>
          </a:xfrm>
        </p:spPr>
        <p:txBody>
          <a:bodyPr>
            <a:normAutofit/>
          </a:bodyPr>
          <a:lstStyle/>
          <a:p>
            <a:pPr eaLnBrk="1" hangingPunct="1">
              <a:buFont typeface="Wingdings" pitchFamily="2" charset="2"/>
              <a:buNone/>
            </a:pPr>
            <a:r>
              <a:rPr lang="hu-HU" b="1" dirty="0"/>
              <a:t>9 pont probléma</a:t>
            </a:r>
            <a:endParaRPr lang="sl-SI" b="1" dirty="0"/>
          </a:p>
          <a:p>
            <a:pPr eaLnBrk="1" hangingPunct="1">
              <a:buFont typeface="Wingdings" pitchFamily="2" charset="2"/>
              <a:buNone/>
            </a:pPr>
            <a:endParaRPr lang="en-GB" b="1" dirty="0"/>
          </a:p>
          <a:p>
            <a:pPr eaLnBrk="1" hangingPunct="1">
              <a:buNone/>
            </a:pPr>
            <a:r>
              <a:rPr lang="hu-HU" dirty="0"/>
              <a:t>4 egyenes vonal felhasználásával </a:t>
            </a:r>
            <a:r>
              <a:rPr lang="hu-HU" dirty="0" err="1"/>
              <a:t>kössük</a:t>
            </a:r>
            <a:r>
              <a:rPr lang="hu-HU" dirty="0"/>
              <a:t> össze mind a 9 pontot </a:t>
            </a:r>
            <a:endParaRPr lang="en-GB" dirty="0"/>
          </a:p>
          <a:p>
            <a:pPr eaLnBrk="1" hangingPunct="1">
              <a:buFont typeface="Arial" charset="0"/>
              <a:buNone/>
            </a:pPr>
            <a:endParaRPr lang="en-GB" dirty="0"/>
          </a:p>
        </p:txBody>
      </p:sp>
      <p:sp>
        <p:nvSpPr>
          <p:cNvPr id="35" name="Oval 4"/>
          <p:cNvSpPr>
            <a:spLocks noChangeArrowheads="1"/>
          </p:cNvSpPr>
          <p:nvPr/>
        </p:nvSpPr>
        <p:spPr bwMode="auto">
          <a:xfrm>
            <a:off x="8201025"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6" name="Oval 5"/>
          <p:cNvSpPr>
            <a:spLocks noChangeArrowheads="1"/>
          </p:cNvSpPr>
          <p:nvPr/>
        </p:nvSpPr>
        <p:spPr bwMode="auto">
          <a:xfrm>
            <a:off x="9351963"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7" name="Oval 6"/>
          <p:cNvSpPr>
            <a:spLocks noChangeArrowheads="1"/>
          </p:cNvSpPr>
          <p:nvPr/>
        </p:nvSpPr>
        <p:spPr bwMode="auto">
          <a:xfrm>
            <a:off x="10502900"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8" name="Oval 7"/>
          <p:cNvSpPr>
            <a:spLocks noChangeArrowheads="1"/>
          </p:cNvSpPr>
          <p:nvPr/>
        </p:nvSpPr>
        <p:spPr bwMode="auto">
          <a:xfrm>
            <a:off x="81930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9" name="Oval 8"/>
          <p:cNvSpPr>
            <a:spLocks noChangeArrowheads="1"/>
          </p:cNvSpPr>
          <p:nvPr/>
        </p:nvSpPr>
        <p:spPr bwMode="auto">
          <a:xfrm>
            <a:off x="9351963"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0" name="Oval 9"/>
          <p:cNvSpPr>
            <a:spLocks noChangeArrowheads="1"/>
          </p:cNvSpPr>
          <p:nvPr/>
        </p:nvSpPr>
        <p:spPr bwMode="auto">
          <a:xfrm>
            <a:off x="105044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1" name="Oval 10"/>
          <p:cNvSpPr>
            <a:spLocks noChangeArrowheads="1"/>
          </p:cNvSpPr>
          <p:nvPr/>
        </p:nvSpPr>
        <p:spPr bwMode="auto">
          <a:xfrm>
            <a:off x="81994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2" name="Oval 11"/>
          <p:cNvSpPr>
            <a:spLocks noChangeArrowheads="1"/>
          </p:cNvSpPr>
          <p:nvPr/>
        </p:nvSpPr>
        <p:spPr bwMode="auto">
          <a:xfrm>
            <a:off x="9358313"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3" name="Oval 12"/>
          <p:cNvSpPr>
            <a:spLocks noChangeArrowheads="1"/>
          </p:cNvSpPr>
          <p:nvPr/>
        </p:nvSpPr>
        <p:spPr bwMode="auto">
          <a:xfrm>
            <a:off x="105108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9" name="Rectangle 2"/>
          <p:cNvSpPr txBox="1">
            <a:spLocks noChangeArrowheads="1"/>
          </p:cNvSpPr>
          <p:nvPr/>
        </p:nvSpPr>
        <p:spPr>
          <a:xfrm>
            <a:off x="3425818" y="4416672"/>
            <a:ext cx="2328538" cy="1089529"/>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a:t>gyakorlati munka</a:t>
            </a:r>
          </a:p>
          <a:p>
            <a:pPr marL="0" marR="0" lvl="1" fontAlgn="auto">
              <a:lnSpc>
                <a:spcPct val="90000"/>
              </a:lnSpc>
              <a:buClr>
                <a:schemeClr val="accent1"/>
              </a:buClr>
              <a:buSzTx/>
              <a:buFont typeface="Calibri" pitchFamily="34" charset="0"/>
              <a:buNone/>
              <a:tabLst/>
              <a:defRPr/>
            </a:pPr>
            <a:r>
              <a:rPr lang="sl-SI" dirty="0"/>
              <a:t>egyéni munka</a:t>
            </a:r>
          </a:p>
          <a:p>
            <a:pPr marL="0" lvl="1">
              <a:lnSpc>
                <a:spcPct val="90000"/>
              </a:lnSpc>
              <a:buClr>
                <a:schemeClr val="accent1"/>
              </a:buClr>
            </a:pPr>
            <a:r>
              <a:rPr lang="sl-SI" dirty="0"/>
              <a:t>elkészítés - 3-5 perc</a:t>
            </a:r>
          </a:p>
          <a:p>
            <a:pPr marL="0" lvl="1">
              <a:lnSpc>
                <a:spcPct val="90000"/>
              </a:lnSpc>
              <a:buClr>
                <a:schemeClr val="accent1"/>
              </a:buClr>
            </a:pPr>
            <a:r>
              <a:rPr lang="sl-SI" dirty="0"/>
              <a:t>bemutatás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sl-SI" dirty="0"/>
              <a:t>Újszer</a:t>
            </a:r>
            <a:r>
              <a:rPr lang="hu-HU" dirty="0"/>
              <a:t>ű gondolkodás - megoldás</a:t>
            </a:r>
            <a:endParaRPr lang="sl-SI" dirty="0"/>
          </a:p>
        </p:txBody>
      </p:sp>
      <p:sp>
        <p:nvSpPr>
          <p:cNvPr id="2441219" name="Rectangle 3"/>
          <p:cNvSpPr>
            <a:spLocks noGrp="1" noChangeArrowheads="1"/>
          </p:cNvSpPr>
          <p:nvPr>
            <p:ph type="body" idx="1"/>
          </p:nvPr>
        </p:nvSpPr>
        <p:spPr>
          <a:xfrm>
            <a:off x="1097280" y="2002971"/>
            <a:ext cx="5093971" cy="2270826"/>
          </a:xfrm>
        </p:spPr>
        <p:txBody>
          <a:bodyPr>
            <a:normAutofit/>
          </a:bodyPr>
          <a:lstStyle/>
          <a:p>
            <a:pPr eaLnBrk="1" hangingPunct="1">
              <a:buFont typeface="Wingdings" pitchFamily="2" charset="2"/>
              <a:buNone/>
            </a:pPr>
            <a:r>
              <a:rPr lang="sl-SI" b="1" dirty="0"/>
              <a:t>9 pont probléma</a:t>
            </a:r>
          </a:p>
          <a:p>
            <a:pPr eaLnBrk="1" hangingPunct="1"/>
            <a:endParaRPr lang="sl-SI" dirty="0"/>
          </a:p>
        </p:txBody>
      </p:sp>
      <p:sp>
        <p:nvSpPr>
          <p:cNvPr id="35" name="Oval 4"/>
          <p:cNvSpPr>
            <a:spLocks noChangeArrowheads="1"/>
          </p:cNvSpPr>
          <p:nvPr/>
        </p:nvSpPr>
        <p:spPr bwMode="auto">
          <a:xfrm>
            <a:off x="8201025"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6" name="Oval 5"/>
          <p:cNvSpPr>
            <a:spLocks noChangeArrowheads="1"/>
          </p:cNvSpPr>
          <p:nvPr/>
        </p:nvSpPr>
        <p:spPr bwMode="auto">
          <a:xfrm>
            <a:off x="9351963"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7" name="Oval 6"/>
          <p:cNvSpPr>
            <a:spLocks noChangeArrowheads="1"/>
          </p:cNvSpPr>
          <p:nvPr/>
        </p:nvSpPr>
        <p:spPr bwMode="auto">
          <a:xfrm>
            <a:off x="10502900"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8" name="Oval 7"/>
          <p:cNvSpPr>
            <a:spLocks noChangeArrowheads="1"/>
          </p:cNvSpPr>
          <p:nvPr/>
        </p:nvSpPr>
        <p:spPr bwMode="auto">
          <a:xfrm>
            <a:off x="81930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9" name="Oval 8"/>
          <p:cNvSpPr>
            <a:spLocks noChangeArrowheads="1"/>
          </p:cNvSpPr>
          <p:nvPr/>
        </p:nvSpPr>
        <p:spPr bwMode="auto">
          <a:xfrm>
            <a:off x="9351963"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0" name="Oval 9"/>
          <p:cNvSpPr>
            <a:spLocks noChangeArrowheads="1"/>
          </p:cNvSpPr>
          <p:nvPr/>
        </p:nvSpPr>
        <p:spPr bwMode="auto">
          <a:xfrm>
            <a:off x="105044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1" name="Oval 10"/>
          <p:cNvSpPr>
            <a:spLocks noChangeArrowheads="1"/>
          </p:cNvSpPr>
          <p:nvPr/>
        </p:nvSpPr>
        <p:spPr bwMode="auto">
          <a:xfrm>
            <a:off x="81994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2" name="Oval 11"/>
          <p:cNvSpPr>
            <a:spLocks noChangeArrowheads="1"/>
          </p:cNvSpPr>
          <p:nvPr/>
        </p:nvSpPr>
        <p:spPr bwMode="auto">
          <a:xfrm>
            <a:off x="9358313"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3" name="Oval 12"/>
          <p:cNvSpPr>
            <a:spLocks noChangeArrowheads="1"/>
          </p:cNvSpPr>
          <p:nvPr/>
        </p:nvSpPr>
        <p:spPr bwMode="auto">
          <a:xfrm>
            <a:off x="105108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grpSp>
        <p:nvGrpSpPr>
          <p:cNvPr id="2" name="Group 13"/>
          <p:cNvGrpSpPr>
            <a:grpSpLocks/>
          </p:cNvGrpSpPr>
          <p:nvPr/>
        </p:nvGrpSpPr>
        <p:grpSpPr bwMode="auto">
          <a:xfrm>
            <a:off x="7158038" y="2041772"/>
            <a:ext cx="3417887" cy="3529013"/>
            <a:chOff x="2496" y="1933"/>
            <a:chExt cx="2153" cy="2223"/>
          </a:xfrm>
        </p:grpSpPr>
        <p:sp>
          <p:nvSpPr>
            <p:cNvPr id="45" name="Line 14"/>
            <p:cNvSpPr>
              <a:spLocks noChangeShapeType="1"/>
            </p:cNvSpPr>
            <p:nvPr/>
          </p:nvSpPr>
          <p:spPr bwMode="auto">
            <a:xfrm flipV="1">
              <a:off x="2496" y="1944"/>
              <a:ext cx="2130" cy="2136"/>
            </a:xfrm>
            <a:prstGeom prst="line">
              <a:avLst/>
            </a:prstGeom>
            <a:noFill/>
            <a:ln w="9525">
              <a:solidFill>
                <a:srgbClr val="FF3300"/>
              </a:solidFill>
              <a:round/>
              <a:headEnd/>
              <a:tailEnd/>
            </a:ln>
          </p:spPr>
          <p:txBody>
            <a:bodyPr wrap="none" anchor="ctr"/>
            <a:lstStyle/>
            <a:p>
              <a:endParaRPr lang="sl-SI"/>
            </a:p>
          </p:txBody>
        </p:sp>
        <p:sp>
          <p:nvSpPr>
            <p:cNvPr id="46" name="Line 15"/>
            <p:cNvSpPr>
              <a:spLocks noChangeShapeType="1"/>
            </p:cNvSpPr>
            <p:nvPr/>
          </p:nvSpPr>
          <p:spPr bwMode="auto">
            <a:xfrm flipV="1">
              <a:off x="4649" y="1933"/>
              <a:ext cx="0" cy="2223"/>
            </a:xfrm>
            <a:prstGeom prst="line">
              <a:avLst/>
            </a:prstGeom>
            <a:noFill/>
            <a:ln w="9525">
              <a:solidFill>
                <a:srgbClr val="FF3300"/>
              </a:solidFill>
              <a:round/>
              <a:headEnd/>
              <a:tailEnd/>
            </a:ln>
          </p:spPr>
          <p:txBody>
            <a:bodyPr wrap="none" anchor="ctr"/>
            <a:lstStyle/>
            <a:p>
              <a:endParaRPr lang="sl-SI"/>
            </a:p>
          </p:txBody>
        </p:sp>
        <p:sp>
          <p:nvSpPr>
            <p:cNvPr id="47" name="Line 16"/>
            <p:cNvSpPr>
              <a:spLocks noChangeShapeType="1"/>
            </p:cNvSpPr>
            <p:nvPr/>
          </p:nvSpPr>
          <p:spPr bwMode="auto">
            <a:xfrm flipH="1" flipV="1">
              <a:off x="2536" y="1940"/>
              <a:ext cx="2113" cy="2216"/>
            </a:xfrm>
            <a:prstGeom prst="line">
              <a:avLst/>
            </a:prstGeom>
            <a:noFill/>
            <a:ln w="9525">
              <a:solidFill>
                <a:srgbClr val="FF3300"/>
              </a:solidFill>
              <a:round/>
              <a:headEnd/>
              <a:tailEnd/>
            </a:ln>
          </p:spPr>
          <p:txBody>
            <a:bodyPr wrap="none" anchor="ctr"/>
            <a:lstStyle/>
            <a:p>
              <a:endParaRPr lang="sl-SI"/>
            </a:p>
          </p:txBody>
        </p:sp>
        <p:sp>
          <p:nvSpPr>
            <p:cNvPr id="48" name="Line 17"/>
            <p:cNvSpPr>
              <a:spLocks noChangeShapeType="1"/>
            </p:cNvSpPr>
            <p:nvPr/>
          </p:nvSpPr>
          <p:spPr bwMode="auto">
            <a:xfrm flipH="1">
              <a:off x="2525" y="1937"/>
              <a:ext cx="2112" cy="4"/>
            </a:xfrm>
            <a:prstGeom prst="line">
              <a:avLst/>
            </a:prstGeom>
            <a:noFill/>
            <a:ln w="9525">
              <a:solidFill>
                <a:srgbClr val="FF3300"/>
              </a:solidFill>
              <a:round/>
              <a:headEnd/>
              <a:tailEnd/>
            </a:ln>
          </p:spPr>
          <p:txBody>
            <a:bodyPr wrap="none" anchor="ctr"/>
            <a:lstStyle/>
            <a:p>
              <a:endParaRPr lang="sl-SI"/>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3"/>
          <p:cNvSpPr>
            <a:spLocks noGrp="1" noChangeArrowheads="1"/>
          </p:cNvSpPr>
          <p:nvPr>
            <p:ph type="title"/>
          </p:nvPr>
        </p:nvSpPr>
        <p:spPr/>
        <p:txBody>
          <a:bodyPr/>
          <a:lstStyle/>
          <a:p>
            <a:r>
              <a:rPr lang="hu-HU" dirty="0"/>
              <a:t>A kreativitás tesztje, divergens gondolkodás</a:t>
            </a:r>
            <a:endParaRPr lang="en-GB" dirty="0"/>
          </a:p>
        </p:txBody>
      </p:sp>
      <p:sp>
        <p:nvSpPr>
          <p:cNvPr id="75782" name="Rectangle 5"/>
          <p:cNvSpPr>
            <a:spLocks noChangeArrowheads="1"/>
          </p:cNvSpPr>
          <p:nvPr/>
        </p:nvSpPr>
        <p:spPr bwMode="auto">
          <a:xfrm>
            <a:off x="527052" y="5084764"/>
            <a:ext cx="10418233" cy="720725"/>
          </a:xfrm>
          <a:prstGeom prst="rect">
            <a:avLst/>
          </a:prstGeom>
          <a:noFill/>
          <a:ln w="9525">
            <a:noFill/>
            <a:miter lim="800000"/>
            <a:headEnd/>
            <a:tailEnd/>
          </a:ln>
        </p:spPr>
        <p:txBody>
          <a:bodyPr/>
          <a:lstStyle/>
          <a:p>
            <a:pPr algn="l">
              <a:spcBef>
                <a:spcPct val="20000"/>
              </a:spcBef>
              <a:buClr>
                <a:schemeClr val="tx2"/>
              </a:buClr>
              <a:buSzPct val="70000"/>
              <a:buFont typeface="Wingdings" pitchFamily="2" charset="2"/>
              <a:buNone/>
            </a:pPr>
            <a:endParaRPr lang="sl-SI" sz="1600" b="0" dirty="0">
              <a:solidFill>
                <a:srgbClr val="FF3300"/>
              </a:solidFill>
            </a:endParaRPr>
          </a:p>
        </p:txBody>
      </p:sp>
      <p:pic>
        <p:nvPicPr>
          <p:cNvPr id="7" name="Picture 2" descr="http://bestclipartblog.com/clipart-pics/paper-clip-art-6.png">
            <a:hlinkClick r:id="rId3"/>
          </p:cNvPr>
          <p:cNvPicPr>
            <a:picLocks noChangeAspect="1" noChangeArrowheads="1"/>
          </p:cNvPicPr>
          <p:nvPr/>
        </p:nvPicPr>
        <p:blipFill>
          <a:blip r:embed="rId4" cstate="print"/>
          <a:srcRect/>
          <a:stretch>
            <a:fillRect/>
          </a:stretch>
        </p:blipFill>
        <p:spPr bwMode="auto">
          <a:xfrm>
            <a:off x="7776933" y="4083488"/>
            <a:ext cx="3168352" cy="1785606"/>
          </a:xfrm>
          <a:prstGeom prst="rect">
            <a:avLst/>
          </a:prstGeom>
          <a:noFill/>
        </p:spPr>
      </p:pic>
      <p:sp>
        <p:nvSpPr>
          <p:cNvPr id="8" name="Ograda vsebine 2"/>
          <p:cNvSpPr>
            <a:spLocks noGrp="1"/>
          </p:cNvSpPr>
          <p:nvPr>
            <p:ph idx="1"/>
          </p:nvPr>
        </p:nvSpPr>
        <p:spPr>
          <a:xfrm>
            <a:off x="1258645" y="1998097"/>
            <a:ext cx="7637929" cy="3317937"/>
          </a:xfrm>
        </p:spPr>
        <p:txBody>
          <a:bodyPr/>
          <a:lstStyle/>
          <a:p>
            <a:pPr>
              <a:spcBef>
                <a:spcPts val="0"/>
              </a:spcBef>
              <a:spcAft>
                <a:spcPts val="0"/>
              </a:spcAft>
              <a:buClr>
                <a:schemeClr val="tx2"/>
              </a:buClr>
              <a:buSzPct val="70000"/>
              <a:buNone/>
            </a:pPr>
            <a:r>
              <a:rPr lang="hu-HU" b="1" dirty="0">
                <a:solidFill>
                  <a:schemeClr val="tx1"/>
                </a:solidFill>
              </a:rPr>
              <a:t>Feladat</a:t>
            </a:r>
            <a:endParaRPr lang="en-GB" b="1" dirty="0">
              <a:solidFill>
                <a:schemeClr val="tx1"/>
              </a:solidFill>
            </a:endParaRPr>
          </a:p>
          <a:p>
            <a:pPr>
              <a:spcBef>
                <a:spcPts val="0"/>
              </a:spcBef>
              <a:spcAft>
                <a:spcPts val="0"/>
              </a:spcAft>
              <a:buClr>
                <a:schemeClr val="tx2"/>
              </a:buClr>
              <a:buSzPct val="70000"/>
              <a:buNone/>
            </a:pPr>
            <a:r>
              <a:rPr lang="hu-HU" dirty="0"/>
              <a:t>Mire használható fel egy gemkapocs</a:t>
            </a:r>
            <a:r>
              <a:rPr lang="en-GB" dirty="0"/>
              <a:t>? </a:t>
            </a:r>
          </a:p>
          <a:p>
            <a:pPr>
              <a:spcBef>
                <a:spcPts val="0"/>
              </a:spcBef>
              <a:spcAft>
                <a:spcPts val="0"/>
              </a:spcAft>
            </a:pPr>
            <a:endParaRPr lang="en-GB" dirty="0"/>
          </a:p>
          <a:p>
            <a:pPr>
              <a:spcBef>
                <a:spcPts val="0"/>
              </a:spcBef>
              <a:spcAft>
                <a:spcPts val="0"/>
              </a:spcAft>
            </a:pPr>
            <a:endParaRPr lang="en-GB" dirty="0"/>
          </a:p>
          <a:p>
            <a:pPr>
              <a:spcBef>
                <a:spcPts val="0"/>
              </a:spcBef>
              <a:spcAft>
                <a:spcPts val="0"/>
              </a:spcAft>
              <a:buNone/>
            </a:pPr>
            <a:r>
              <a:rPr lang="hu-HU" b="1" dirty="0">
                <a:solidFill>
                  <a:schemeClr val="tx1"/>
                </a:solidFill>
              </a:rPr>
              <a:t>Iránymutatások a munkához</a:t>
            </a:r>
            <a:endParaRPr lang="en-GB" b="1" dirty="0">
              <a:solidFill>
                <a:schemeClr val="tx1"/>
              </a:solidFill>
            </a:endParaRPr>
          </a:p>
          <a:p>
            <a:pPr>
              <a:spcBef>
                <a:spcPts val="0"/>
              </a:spcBef>
              <a:spcAft>
                <a:spcPts val="0"/>
              </a:spcAft>
              <a:buNone/>
            </a:pPr>
            <a:r>
              <a:rPr lang="hu-HU" dirty="0"/>
              <a:t>Írjunk fel egy papírlapra annyi ötletet amennyi 2 perc alatt az eszünkbe jut.</a:t>
            </a:r>
            <a:endParaRPr lang="en-GB" dirty="0"/>
          </a:p>
          <a:p>
            <a:pPr>
              <a:spcBef>
                <a:spcPts val="0"/>
              </a:spcBef>
              <a:spcAft>
                <a:spcPts val="0"/>
              </a:spcAft>
              <a:buNone/>
            </a:pPr>
            <a:endParaRPr lang="en-GB" dirty="0"/>
          </a:p>
          <a:p>
            <a:pPr>
              <a:spcBef>
                <a:spcPts val="0"/>
              </a:spcBef>
              <a:spcAft>
                <a:spcPts val="0"/>
              </a:spcAft>
              <a:buNone/>
            </a:pPr>
            <a:r>
              <a:rPr lang="hu-HU" b="1" dirty="0">
                <a:solidFill>
                  <a:schemeClr val="tx1"/>
                </a:solidFill>
              </a:rPr>
              <a:t>Gyakorlati szempontok</a:t>
            </a:r>
            <a:endParaRPr lang="en-GB" b="1" dirty="0">
              <a:solidFill>
                <a:schemeClr val="tx1"/>
              </a:solidFill>
            </a:endParaRPr>
          </a:p>
          <a:p>
            <a:pPr>
              <a:spcBef>
                <a:spcPts val="0"/>
              </a:spcBef>
              <a:spcAft>
                <a:spcPts val="0"/>
              </a:spcAft>
              <a:buNone/>
            </a:pPr>
            <a:r>
              <a:rPr lang="hu-HU" dirty="0"/>
              <a:t>A kreativitás és egy adott probléma több oldalról való megközelítéséhez kapcsolódó gondolkodás fejlesztése.</a:t>
            </a:r>
            <a:endParaRPr lang="en-GB"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Kreatív felfogás</a:t>
            </a:r>
            <a:endParaRPr lang="en-GB" dirty="0"/>
          </a:p>
        </p:txBody>
      </p:sp>
      <p:sp>
        <p:nvSpPr>
          <p:cNvPr id="3" name="Ograda vsebine 2"/>
          <p:cNvSpPr>
            <a:spLocks noGrp="1"/>
          </p:cNvSpPr>
          <p:nvPr>
            <p:ph idx="1"/>
          </p:nvPr>
        </p:nvSpPr>
        <p:spPr>
          <a:xfrm>
            <a:off x="1097279" y="1759670"/>
            <a:ext cx="10402646" cy="1838499"/>
          </a:xfrm>
        </p:spPr>
        <p:txBody>
          <a:bodyPr>
            <a:normAutofit/>
          </a:bodyPr>
          <a:lstStyle/>
          <a:p>
            <a:pPr marL="0" lvl="0" indent="0">
              <a:spcBef>
                <a:spcPts val="0"/>
              </a:spcBef>
              <a:spcAft>
                <a:spcPts val="0"/>
              </a:spcAft>
              <a:buClr>
                <a:srgbClr val="344068"/>
              </a:buClr>
              <a:buSzPct val="70000"/>
              <a:buNone/>
            </a:pPr>
            <a:r>
              <a:rPr lang="hu-HU" sz="1800" b="1" dirty="0">
                <a:solidFill>
                  <a:prstClr val="black"/>
                </a:solidFill>
              </a:rPr>
              <a:t>Feladat</a:t>
            </a:r>
            <a:endParaRPr lang="en-GB" sz="1800" b="1" dirty="0">
              <a:solidFill>
                <a:prstClr val="black"/>
              </a:solidFill>
            </a:endParaRPr>
          </a:p>
          <a:p>
            <a:pPr marL="177800" indent="-177800">
              <a:spcBef>
                <a:spcPts val="0"/>
              </a:spcBef>
              <a:spcAft>
                <a:spcPts val="0"/>
              </a:spcAft>
              <a:buClr>
                <a:schemeClr val="tx1"/>
              </a:buClr>
              <a:buFont typeface="Arial" pitchFamily="34" charset="0"/>
              <a:buChar char="•"/>
            </a:pPr>
            <a:r>
              <a:rPr lang="hu-HU" sz="1800" dirty="0"/>
              <a:t>Használj egy tárgyat (ág, falevél, kéreg, karóra – amennyire csak lehet, legyenek a részletek láthatók) vagy egy képet (ez lehet az alább feltüntetett), és azt kérjük ,hogy minél közelebbről figyeld meg, majd írj le mindent amit látsz.</a:t>
            </a:r>
            <a:endParaRPr lang="en-GB" sz="1800" dirty="0"/>
          </a:p>
          <a:p>
            <a:pPr marL="177800" indent="-177800">
              <a:spcBef>
                <a:spcPts val="0"/>
              </a:spcBef>
              <a:spcAft>
                <a:spcPts val="0"/>
              </a:spcAft>
              <a:buClr>
                <a:schemeClr val="tx1"/>
              </a:buClr>
              <a:buFont typeface="Arial" pitchFamily="34" charset="0"/>
              <a:buChar char="•"/>
            </a:pPr>
            <a:r>
              <a:rPr lang="hu-HU" sz="1800" dirty="0"/>
              <a:t>Fedezz fel valami újat, bármilyen részletet vagy mintát.</a:t>
            </a:r>
            <a:endParaRPr lang="en-GB" sz="1800" dirty="0"/>
          </a:p>
          <a:p>
            <a:pPr marL="177800" indent="-177800">
              <a:spcBef>
                <a:spcPts val="0"/>
              </a:spcBef>
              <a:spcAft>
                <a:spcPts val="0"/>
              </a:spcAft>
              <a:buClr>
                <a:schemeClr val="tx1"/>
              </a:buClr>
              <a:buFont typeface="Arial" pitchFamily="34" charset="0"/>
              <a:buChar char="•"/>
            </a:pPr>
            <a:r>
              <a:rPr lang="hu-HU" sz="1800" dirty="0"/>
              <a:t>Ezt ismételd ameddig csak tudod. </a:t>
            </a:r>
            <a:endParaRPr lang="en-GB" sz="1800" dirty="0"/>
          </a:p>
          <a:p>
            <a:pPr marL="177800" indent="-177800">
              <a:spcBef>
                <a:spcPts val="0"/>
              </a:spcBef>
              <a:spcAft>
                <a:spcPts val="0"/>
              </a:spcAft>
              <a:buClr>
                <a:schemeClr val="tx1"/>
              </a:buClr>
              <a:buFont typeface="Arial" pitchFamily="34" charset="0"/>
              <a:buChar char="•"/>
            </a:pPr>
            <a:r>
              <a:rPr lang="hu-HU" sz="1800" dirty="0"/>
              <a:t>Ezután a megfigyelés egy nézőpontja következik.</a:t>
            </a:r>
            <a:endParaRPr lang="en-GB" dirty="0"/>
          </a:p>
        </p:txBody>
      </p:sp>
      <p:pic>
        <p:nvPicPr>
          <p:cNvPr id="5" name="Slika 4" descr="PA260066"/>
          <p:cNvPicPr/>
          <p:nvPr/>
        </p:nvPicPr>
        <p:blipFill>
          <a:blip r:embed="rId3" cstate="print"/>
          <a:srcRect/>
          <a:stretch>
            <a:fillRect/>
          </a:stretch>
        </p:blipFill>
        <p:spPr bwMode="auto">
          <a:xfrm>
            <a:off x="5734975" y="3684233"/>
            <a:ext cx="6457026" cy="3173768"/>
          </a:xfrm>
          <a:prstGeom prst="rect">
            <a:avLst/>
          </a:prstGeom>
          <a:noFill/>
          <a:ln w="9525">
            <a:noFill/>
            <a:miter lim="800000"/>
            <a:headEnd/>
            <a:tailEnd/>
          </a:ln>
        </p:spPr>
      </p:pic>
      <p:sp>
        <p:nvSpPr>
          <p:cNvPr id="6" name="Ograda vsebine 2"/>
          <p:cNvSpPr txBox="1">
            <a:spLocks/>
          </p:cNvSpPr>
          <p:nvPr/>
        </p:nvSpPr>
        <p:spPr>
          <a:xfrm>
            <a:off x="1097279" y="3576316"/>
            <a:ext cx="4637695" cy="2630506"/>
          </a:xfrm>
          <a:prstGeom prst="rect">
            <a:avLst/>
          </a:prstGeom>
        </p:spPr>
        <p:txBody>
          <a:bodyPr vert="horz" lIns="0" tIns="45720" rIns="0" bIns="45720" rtlCol="0">
            <a:noAutofit/>
          </a:bodyPr>
          <a:lstStyle/>
          <a:p>
            <a:r>
              <a:rPr lang="hu-HU" b="1" dirty="0"/>
              <a:t>Iránymutatások a munkához</a:t>
            </a:r>
            <a:endParaRPr lang="en-GB" b="1" dirty="0"/>
          </a:p>
          <a:p>
            <a:r>
              <a:rPr lang="hu-HU" dirty="0"/>
              <a:t>A válaszok irányulhatnak részletes biológiai jellemzőkre, struktúrákra, elvont fogalmakra, fantáziadús válaszokra.</a:t>
            </a:r>
            <a:endParaRPr lang="en-GB" dirty="0"/>
          </a:p>
          <a:p>
            <a:endParaRPr lang="en-GB" dirty="0"/>
          </a:p>
          <a:p>
            <a:r>
              <a:rPr lang="hu-HU" b="1" dirty="0"/>
              <a:t>Gyakorlati szempontok</a:t>
            </a:r>
            <a:endParaRPr lang="en-GB" b="1" dirty="0"/>
          </a:p>
          <a:p>
            <a:r>
              <a:rPr lang="hu-HU" dirty="0"/>
              <a:t>A megfigyelés képességének fejlesztése – továbbá a mindennapi életben rejlő lehetőségek felfedezése, a divergens gondolkozás és az ismerettel való összekötés fejlesztése.</a:t>
            </a:r>
            <a:endParaRPr kumimoji="0" lang="en-GB" b="0" i="0" u="none" strike="noStrike" kern="1200" cap="none" spc="0" normalizeH="0" baseline="0" dirty="0">
              <a:ln>
                <a:noFill/>
              </a:ln>
              <a:solidFill>
                <a:schemeClr val="tx1">
                  <a:lumMod val="75000"/>
                  <a:lumOff val="25000"/>
                </a:schemeClr>
              </a:solidFill>
              <a:effectLst/>
              <a:uLnTx/>
              <a:uFillTx/>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9602" name="Rectangle 2"/>
          <p:cNvSpPr>
            <a:spLocks noGrp="1" noChangeArrowheads="1"/>
          </p:cNvSpPr>
          <p:nvPr>
            <p:ph type="title"/>
          </p:nvPr>
        </p:nvSpPr>
        <p:spPr/>
        <p:txBody>
          <a:bodyPr/>
          <a:lstStyle/>
          <a:p>
            <a:r>
              <a:rPr lang="hu-HU" dirty="0"/>
              <a:t>A fiatalok kreatív felfogása a gyakorlatban</a:t>
            </a:r>
            <a:endParaRPr lang="en-GB" dirty="0"/>
          </a:p>
        </p:txBody>
      </p:sp>
      <p:pic>
        <p:nvPicPr>
          <p:cNvPr id="2329604" name="Picture 4"/>
          <p:cNvPicPr>
            <a:picLocks noChangeAspect="1" noChangeArrowheads="1"/>
          </p:cNvPicPr>
          <p:nvPr/>
        </p:nvPicPr>
        <p:blipFill>
          <a:blip r:embed="rId3" cstate="print"/>
          <a:srcRect l="19247" t="57332" r="11125" b="28903"/>
          <a:stretch>
            <a:fillRect/>
          </a:stretch>
        </p:blipFill>
        <p:spPr bwMode="auto">
          <a:xfrm>
            <a:off x="5598971" y="2123866"/>
            <a:ext cx="5782203" cy="1251857"/>
          </a:xfrm>
          <a:prstGeom prst="rect">
            <a:avLst/>
          </a:prstGeom>
          <a:noFill/>
          <a:ln w="9525" algn="ctr">
            <a:noFill/>
            <a:miter lim="800000"/>
            <a:headEnd/>
            <a:tailEnd/>
          </a:ln>
          <a:effectLst/>
        </p:spPr>
      </p:pic>
      <p:pic>
        <p:nvPicPr>
          <p:cNvPr id="2329605" name="Picture 5"/>
          <p:cNvPicPr>
            <a:picLocks noChangeAspect="1" noChangeArrowheads="1"/>
          </p:cNvPicPr>
          <p:nvPr/>
        </p:nvPicPr>
        <p:blipFill>
          <a:blip r:embed="rId3" cstate="print"/>
          <a:srcRect l="19247" t="71506" r="11125" b="8214"/>
          <a:stretch>
            <a:fillRect/>
          </a:stretch>
        </p:blipFill>
        <p:spPr bwMode="auto">
          <a:xfrm>
            <a:off x="5595171" y="3672115"/>
            <a:ext cx="5786003" cy="1844450"/>
          </a:xfrm>
          <a:prstGeom prst="rect">
            <a:avLst/>
          </a:prstGeom>
          <a:noFill/>
          <a:ln w="9525" algn="ctr">
            <a:noFill/>
            <a:miter lim="800000"/>
            <a:headEnd/>
            <a:tailEnd/>
          </a:ln>
          <a:effectLst/>
        </p:spPr>
      </p:pic>
      <p:pic>
        <p:nvPicPr>
          <p:cNvPr id="98306" name="Picture 2" descr="Spirit and Opportunity Rovers"/>
          <p:cNvPicPr>
            <a:picLocks noChangeAspect="1" noChangeArrowheads="1"/>
          </p:cNvPicPr>
          <p:nvPr/>
        </p:nvPicPr>
        <p:blipFill>
          <a:blip r:embed="rId4"/>
          <a:srcRect/>
          <a:stretch>
            <a:fillRect/>
          </a:stretch>
        </p:blipFill>
        <p:spPr bwMode="auto">
          <a:xfrm>
            <a:off x="1097280" y="2123866"/>
            <a:ext cx="4240874" cy="3392699"/>
          </a:xfrm>
          <a:prstGeom prst="rect">
            <a:avLst/>
          </a:prstGeom>
          <a:noFill/>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Szöveg átrendezés</a:t>
            </a:r>
            <a:endParaRPr lang="en-GB" dirty="0"/>
          </a:p>
        </p:txBody>
      </p:sp>
      <p:sp>
        <p:nvSpPr>
          <p:cNvPr id="3" name="Ograda vsebine 2"/>
          <p:cNvSpPr>
            <a:spLocks noGrp="1"/>
          </p:cNvSpPr>
          <p:nvPr>
            <p:ph idx="1"/>
          </p:nvPr>
        </p:nvSpPr>
        <p:spPr>
          <a:xfrm>
            <a:off x="1097280" y="1845733"/>
            <a:ext cx="10058400" cy="4346519"/>
          </a:xfrm>
        </p:spPr>
        <p:txBody>
          <a:bodyPr>
            <a:noAutofit/>
          </a:bodyPr>
          <a:lstStyle/>
          <a:p>
            <a:pPr>
              <a:spcBef>
                <a:spcPts val="0"/>
              </a:spcBef>
              <a:spcAft>
                <a:spcPts val="0"/>
              </a:spcAft>
            </a:pPr>
            <a:r>
              <a:rPr lang="hu-HU" b="1" dirty="0">
                <a:solidFill>
                  <a:schemeClr val="tx1"/>
                </a:solidFill>
              </a:rPr>
              <a:t>Feladat</a:t>
            </a:r>
          </a:p>
          <a:p>
            <a:pPr>
              <a:spcBef>
                <a:spcPts val="0"/>
              </a:spcBef>
              <a:spcAft>
                <a:spcPts val="0"/>
              </a:spcAft>
            </a:pPr>
            <a:endParaRPr lang="en-GB" b="1" dirty="0">
              <a:solidFill>
                <a:schemeClr val="tx1"/>
              </a:solidFill>
            </a:endParaRPr>
          </a:p>
          <a:p>
            <a:pPr lvl="0">
              <a:spcBef>
                <a:spcPts val="0"/>
              </a:spcBef>
              <a:spcAft>
                <a:spcPts val="0"/>
              </a:spcAft>
            </a:pPr>
            <a:r>
              <a:rPr lang="hu-HU" dirty="0"/>
              <a:t>Számos szó áll rendelkezésre, amelyekhez igéket, kötőszavakat, sablonokat kapcsolhatunk. Ezek közül (vagy egy részéből) alkossunk annyi különböző kifejezést, amennyi csak lehetséges. Néhányat már ismerünk. Ellenőrizzük, hogy ki készített 3, 4, 5, 7, 9 és több értelmes. Minél több mondatot sikerült összeállítani, annál nagyobb a kreativitás. A legjobbat mutassuk be.  </a:t>
            </a:r>
            <a:endParaRPr lang="en-GB" dirty="0"/>
          </a:p>
          <a:p>
            <a:pPr>
              <a:spcBef>
                <a:spcPts val="0"/>
              </a:spcBef>
              <a:spcAft>
                <a:spcPts val="0"/>
              </a:spcAft>
            </a:pPr>
            <a:endParaRPr lang="en-GB" dirty="0"/>
          </a:p>
          <a:p>
            <a:pPr>
              <a:spcBef>
                <a:spcPts val="0"/>
              </a:spcBef>
              <a:spcAft>
                <a:spcPts val="0"/>
              </a:spcAft>
            </a:pPr>
            <a:r>
              <a:rPr lang="hu-HU" b="1" dirty="0">
                <a:solidFill>
                  <a:schemeClr val="tx1"/>
                </a:solidFill>
              </a:rPr>
              <a:t>Iránymutatások a munkához</a:t>
            </a:r>
            <a:endParaRPr lang="en-GB" b="1" dirty="0"/>
          </a:p>
          <a:p>
            <a:pPr lvl="0">
              <a:spcBef>
                <a:spcPts val="0"/>
              </a:spcBef>
              <a:spcAft>
                <a:spcPts val="0"/>
              </a:spcAft>
            </a:pPr>
            <a:r>
              <a:rPr lang="en-GB" dirty="0" err="1"/>
              <a:t>Szavak</a:t>
            </a:r>
            <a:r>
              <a:rPr lang="en-GB" dirty="0"/>
              <a:t> (</a:t>
            </a:r>
            <a:r>
              <a:rPr lang="en-GB" dirty="0" err="1"/>
              <a:t>példa</a:t>
            </a:r>
            <a:r>
              <a:rPr lang="en-GB" dirty="0"/>
              <a:t>): </a:t>
            </a:r>
            <a:r>
              <a:rPr lang="en-GB" dirty="0" err="1"/>
              <a:t>kerékpár</a:t>
            </a:r>
            <a:r>
              <a:rPr lang="en-GB" dirty="0"/>
              <a:t>, nap, </a:t>
            </a:r>
            <a:r>
              <a:rPr lang="en-GB" dirty="0" err="1"/>
              <a:t>szemüveg</a:t>
            </a:r>
            <a:r>
              <a:rPr lang="en-GB" dirty="0"/>
              <a:t>, </a:t>
            </a:r>
            <a:r>
              <a:rPr lang="en-GB" dirty="0" err="1"/>
              <a:t>út</a:t>
            </a:r>
            <a:r>
              <a:rPr lang="en-GB" dirty="0"/>
              <a:t>, </a:t>
            </a:r>
            <a:r>
              <a:rPr lang="en-GB" dirty="0" err="1"/>
              <a:t>táj</a:t>
            </a:r>
            <a:r>
              <a:rPr lang="en-GB" dirty="0"/>
              <a:t>, </a:t>
            </a:r>
            <a:r>
              <a:rPr lang="en-GB" dirty="0" err="1"/>
              <a:t>folyó</a:t>
            </a:r>
            <a:r>
              <a:rPr lang="en-GB" dirty="0"/>
              <a:t>, </a:t>
            </a:r>
            <a:r>
              <a:rPr lang="en-GB" dirty="0" err="1"/>
              <a:t>áll</a:t>
            </a:r>
            <a:r>
              <a:rPr lang="hu-HU" dirty="0"/>
              <a:t>ni</a:t>
            </a:r>
            <a:r>
              <a:rPr lang="en-GB" dirty="0"/>
              <a:t>, </a:t>
            </a:r>
            <a:r>
              <a:rPr lang="en-GB" dirty="0" err="1"/>
              <a:t>fekvő</a:t>
            </a:r>
            <a:r>
              <a:rPr lang="en-GB" dirty="0"/>
              <a:t> - pl. A </a:t>
            </a:r>
            <a:r>
              <a:rPr lang="en-GB" dirty="0" err="1"/>
              <a:t>kerékpár</a:t>
            </a:r>
            <a:r>
              <a:rPr lang="en-GB" dirty="0"/>
              <a:t> </a:t>
            </a:r>
            <a:r>
              <a:rPr lang="en-GB" dirty="0" err="1"/>
              <a:t>napsütésben</a:t>
            </a:r>
            <a:r>
              <a:rPr lang="en-GB" dirty="0"/>
              <a:t> </a:t>
            </a:r>
            <a:r>
              <a:rPr lang="en-GB" dirty="0" err="1"/>
              <a:t>áll</a:t>
            </a:r>
            <a:r>
              <a:rPr lang="en-GB" dirty="0"/>
              <a:t>, </a:t>
            </a:r>
            <a:r>
              <a:rPr lang="en-GB" dirty="0" err="1"/>
              <a:t>napszemüveg</a:t>
            </a:r>
            <a:r>
              <a:rPr lang="hu-HU" dirty="0" err="1"/>
              <a:t>ben</a:t>
            </a:r>
            <a:r>
              <a:rPr lang="hu-HU" dirty="0"/>
              <a:t>.</a:t>
            </a:r>
            <a:endParaRPr lang="en-GB" dirty="0"/>
          </a:p>
          <a:p>
            <a:pPr lvl="0">
              <a:spcBef>
                <a:spcPts val="0"/>
              </a:spcBef>
              <a:spcAft>
                <a:spcPts val="0"/>
              </a:spcAft>
            </a:pPr>
            <a:endParaRPr lang="en-GB" dirty="0"/>
          </a:p>
          <a:p>
            <a:pPr>
              <a:spcBef>
                <a:spcPts val="0"/>
              </a:spcBef>
              <a:spcAft>
                <a:spcPts val="0"/>
              </a:spcAft>
            </a:pPr>
            <a:r>
              <a:rPr lang="hu-HU" b="1" dirty="0"/>
              <a:t>Gyakorlati szempontok</a:t>
            </a:r>
          </a:p>
          <a:p>
            <a:pPr>
              <a:spcBef>
                <a:spcPts val="0"/>
              </a:spcBef>
              <a:spcAft>
                <a:spcPts val="0"/>
              </a:spcAft>
            </a:pPr>
            <a:r>
              <a:rPr lang="hu-HU" dirty="0"/>
              <a:t>A képzelőerő fejlesztése és a meglévő források felhasználásával valós kihívások megoldása, kreatív módon.</a:t>
            </a:r>
            <a:endParaRPr lang="en-GB"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a:t>Divergens</a:t>
            </a:r>
            <a:r>
              <a:rPr lang="en-GB" dirty="0"/>
              <a:t> </a:t>
            </a:r>
            <a:r>
              <a:rPr lang="en-GB" dirty="0" err="1"/>
              <a:t>feladatok</a:t>
            </a:r>
            <a:endParaRPr lang="en-GB" dirty="0"/>
          </a:p>
        </p:txBody>
      </p:sp>
      <p:sp>
        <p:nvSpPr>
          <p:cNvPr id="3" name="Ograda vsebine 2"/>
          <p:cNvSpPr>
            <a:spLocks noGrp="1"/>
          </p:cNvSpPr>
          <p:nvPr>
            <p:ph idx="1"/>
          </p:nvPr>
        </p:nvSpPr>
        <p:spPr/>
        <p:txBody>
          <a:bodyPr/>
          <a:lstStyle/>
          <a:p>
            <a:pPr>
              <a:spcBef>
                <a:spcPts val="0"/>
              </a:spcBef>
              <a:spcAft>
                <a:spcPts val="0"/>
              </a:spcAft>
            </a:pPr>
            <a:r>
              <a:rPr lang="en-GB" b="1" dirty="0" err="1">
                <a:solidFill>
                  <a:schemeClr val="tx1"/>
                </a:solidFill>
              </a:rPr>
              <a:t>Feladat</a:t>
            </a:r>
            <a:endParaRPr lang="en-GB" b="1" dirty="0">
              <a:solidFill>
                <a:schemeClr val="tx1"/>
              </a:solidFill>
            </a:endParaRPr>
          </a:p>
          <a:p>
            <a:pPr>
              <a:spcBef>
                <a:spcPts val="0"/>
              </a:spcBef>
              <a:spcAft>
                <a:spcPts val="0"/>
              </a:spcAft>
            </a:pPr>
            <a:r>
              <a:rPr lang="hu-HU" dirty="0"/>
              <a:t>Találj legalább három javaslatot arra, hogyan nevezhetünk el egy várost. A javaslatokat indokolni kell.</a:t>
            </a:r>
            <a:endParaRPr lang="en-GB" dirty="0"/>
          </a:p>
          <a:p>
            <a:pPr>
              <a:spcBef>
                <a:spcPts val="0"/>
              </a:spcBef>
              <a:spcAft>
                <a:spcPts val="0"/>
              </a:spcAft>
            </a:pPr>
            <a:r>
              <a:rPr lang="en-GB" dirty="0"/>
              <a:t> </a:t>
            </a:r>
          </a:p>
          <a:p>
            <a:pPr>
              <a:spcBef>
                <a:spcPts val="0"/>
              </a:spcBef>
              <a:spcAft>
                <a:spcPts val="0"/>
              </a:spcAft>
            </a:pPr>
            <a:r>
              <a:rPr lang="hu-HU" b="1" dirty="0"/>
              <a:t>Iránymutatók a munkához</a:t>
            </a:r>
            <a:endParaRPr lang="en-GB" b="1" dirty="0"/>
          </a:p>
          <a:p>
            <a:pPr>
              <a:spcBef>
                <a:spcPts val="0"/>
              </a:spcBef>
              <a:spcAft>
                <a:spcPts val="0"/>
              </a:spcAft>
            </a:pPr>
            <a:r>
              <a:rPr lang="hu-HU" dirty="0"/>
              <a:t>Tekintsük meg a hely sajátosságait, a természeti látványosságokat és a fontos turisztikai vagy gazdasági jellemzőket, stb. (Pl. Ljubljana, ami a híres Ljubljanai </a:t>
            </a:r>
            <a:r>
              <a:rPr lang="hu-HU" dirty="0" err="1"/>
              <a:t>barje</a:t>
            </a:r>
            <a:r>
              <a:rPr lang="hu-HU" dirty="0"/>
              <a:t> – Ljubljanai-mocsárvidéken fekszik, lehetne </a:t>
            </a:r>
            <a:r>
              <a:rPr lang="hu-HU" dirty="0" err="1"/>
              <a:t>Barjanka</a:t>
            </a:r>
            <a:r>
              <a:rPr lang="hu-HU" dirty="0"/>
              <a:t> vagy </a:t>
            </a:r>
            <a:r>
              <a:rPr lang="hu-HU" dirty="0" err="1"/>
              <a:t>Mistopolis</a:t>
            </a:r>
            <a:r>
              <a:rPr lang="hu-HU" dirty="0"/>
              <a:t> / </a:t>
            </a:r>
            <a:r>
              <a:rPr lang="hu-HU" dirty="0" err="1"/>
              <a:t>Foglopolis</a:t>
            </a:r>
            <a:r>
              <a:rPr lang="hu-HU" dirty="0"/>
              <a:t>- a főváros ködje miatt.</a:t>
            </a:r>
            <a:endParaRPr lang="en-GB" dirty="0"/>
          </a:p>
          <a:p>
            <a:pPr>
              <a:spcBef>
                <a:spcPts val="0"/>
              </a:spcBef>
              <a:spcAft>
                <a:spcPts val="0"/>
              </a:spcAft>
            </a:pPr>
            <a:endParaRPr lang="en-GB" dirty="0"/>
          </a:p>
          <a:p>
            <a:pPr>
              <a:spcBef>
                <a:spcPts val="0"/>
              </a:spcBef>
              <a:spcAft>
                <a:spcPts val="0"/>
              </a:spcAft>
            </a:pPr>
            <a:r>
              <a:rPr lang="hu-HU" b="1" dirty="0"/>
              <a:t>Gyakorlati szempontok</a:t>
            </a:r>
            <a:endParaRPr lang="en-GB" b="1" dirty="0"/>
          </a:p>
          <a:p>
            <a:pPr>
              <a:spcBef>
                <a:spcPts val="0"/>
              </a:spcBef>
              <a:spcAft>
                <a:spcPts val="0"/>
              </a:spcAft>
            </a:pPr>
            <a:r>
              <a:rPr lang="hu-HU" dirty="0"/>
              <a:t>A tudás felhasználása kreatív módon</a:t>
            </a:r>
            <a:endParaRPr lang="en-GB" dirty="0"/>
          </a:p>
          <a:p>
            <a:pPr>
              <a:spcBef>
                <a:spcPts val="0"/>
              </a:spcBef>
              <a:spcAft>
                <a:spcPts val="0"/>
              </a:spcAft>
            </a:pPr>
            <a:endParaRPr lang="en-GB" dirty="0"/>
          </a:p>
          <a:p>
            <a:pPr>
              <a:spcBef>
                <a:spcPts val="0"/>
              </a:spcBef>
              <a:spcAft>
                <a:spcPts val="0"/>
              </a:spcAft>
            </a:pPr>
            <a:endParaRPr lang="en-GB" dirty="0"/>
          </a:p>
          <a:p>
            <a:pPr lvl="0">
              <a:spcBef>
                <a:spcPts val="0"/>
              </a:spcBef>
              <a:spcAft>
                <a:spcPts val="0"/>
              </a:spcAft>
            </a:pPr>
            <a:r>
              <a:rPr lang="en-GB" dirty="0"/>
              <a:t> </a:t>
            </a:r>
          </a:p>
          <a:p>
            <a:endParaRPr lang="en-GB" dirty="0"/>
          </a:p>
        </p:txBody>
      </p:sp>
      <p:pic>
        <p:nvPicPr>
          <p:cNvPr id="151554" name="Picture 2"/>
          <p:cNvPicPr>
            <a:picLocks noChangeAspect="1" noChangeArrowheads="1"/>
          </p:cNvPicPr>
          <p:nvPr/>
        </p:nvPicPr>
        <p:blipFill>
          <a:blip r:embed="rId3"/>
          <a:srcRect/>
          <a:stretch>
            <a:fillRect/>
          </a:stretch>
        </p:blipFill>
        <p:spPr bwMode="auto">
          <a:xfrm>
            <a:off x="7202210" y="4127747"/>
            <a:ext cx="2962275" cy="2133600"/>
          </a:xfrm>
          <a:prstGeom prst="rect">
            <a:avLst/>
          </a:prstGeom>
          <a:noFill/>
          <a:ln w="9525">
            <a:noFill/>
            <a:miter lim="800000"/>
            <a:headEnd/>
            <a:tailEnd/>
          </a:ln>
        </p:spPr>
      </p:pic>
      <p:sp>
        <p:nvSpPr>
          <p:cNvPr id="5" name="Rectangle 2"/>
          <p:cNvSpPr txBox="1">
            <a:spLocks noChangeArrowheads="1"/>
          </p:cNvSpPr>
          <p:nvPr/>
        </p:nvSpPr>
        <p:spPr>
          <a:xfrm>
            <a:off x="1520825" y="4894819"/>
            <a:ext cx="3861068" cy="13665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sz="1600" dirty="0"/>
              <a:t>Gyakorlati munka	</a:t>
            </a:r>
            <a:r>
              <a:rPr lang="sl-SI" sz="2800" b="1" dirty="0"/>
              <a:t>T </a:t>
            </a:r>
            <a:r>
              <a:rPr lang="sl-SI" sz="1600" dirty="0"/>
              <a:t>(</a:t>
            </a:r>
            <a:r>
              <a:rPr lang="hu-HU" sz="1600" dirty="0"/>
              <a:t>FELADAT</a:t>
            </a:r>
            <a:r>
              <a:rPr lang="en-GB" sz="1600" dirty="0"/>
              <a:t> </a:t>
            </a:r>
            <a:r>
              <a:rPr lang="sl-SI" sz="1600" dirty="0"/>
              <a:t>3)</a:t>
            </a:r>
          </a:p>
          <a:p>
            <a:pPr marL="0" marR="0" lvl="1" fontAlgn="auto">
              <a:lnSpc>
                <a:spcPct val="90000"/>
              </a:lnSpc>
              <a:buClr>
                <a:schemeClr val="accent1"/>
              </a:buClr>
              <a:buSzTx/>
              <a:buFont typeface="Calibri" pitchFamily="34" charset="0"/>
              <a:buNone/>
              <a:tabLst/>
              <a:defRPr/>
            </a:pPr>
            <a:endParaRPr lang="sl-SI" sz="1600" dirty="0"/>
          </a:p>
          <a:p>
            <a:pPr marL="0" marR="0" lvl="1" fontAlgn="auto">
              <a:lnSpc>
                <a:spcPct val="90000"/>
              </a:lnSpc>
              <a:buClr>
                <a:schemeClr val="accent1"/>
              </a:buClr>
              <a:buSzTx/>
              <a:buFont typeface="Calibri" pitchFamily="34" charset="0"/>
              <a:buNone/>
              <a:tabLst/>
              <a:defRPr/>
            </a:pPr>
            <a:r>
              <a:rPr lang="sl-SI" sz="1600" dirty="0"/>
              <a:t>egyéni munka- beszámoló készítése</a:t>
            </a:r>
          </a:p>
          <a:p>
            <a:pPr marL="0" lvl="1">
              <a:lnSpc>
                <a:spcPct val="90000"/>
              </a:lnSpc>
              <a:buClr>
                <a:schemeClr val="accent1"/>
              </a:buClr>
            </a:pPr>
            <a:r>
              <a:rPr lang="sl-SI" sz="1600" dirty="0"/>
              <a:t>elkészítés- 5 perc</a:t>
            </a:r>
          </a:p>
          <a:p>
            <a:pPr marL="0" lvl="1">
              <a:lnSpc>
                <a:spcPct val="90000"/>
              </a:lnSpc>
              <a:buClr>
                <a:schemeClr val="accent1"/>
              </a:buClr>
            </a:pPr>
            <a:r>
              <a:rPr lang="sl-SI" sz="1600" dirty="0"/>
              <a:t>bemutatás - 1 perc /csoport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Alapvető</a:t>
            </a:r>
            <a:r>
              <a:rPr lang="en-GB" dirty="0"/>
              <a:t> </a:t>
            </a:r>
            <a:r>
              <a:rPr lang="en-GB" dirty="0" err="1"/>
              <a:t>kifejezések</a:t>
            </a:r>
            <a:r>
              <a:rPr lang="hu-HU" dirty="0"/>
              <a:t> </a:t>
            </a:r>
            <a:r>
              <a:rPr lang="en-GB" dirty="0"/>
              <a:t>- </a:t>
            </a:r>
            <a:r>
              <a:rPr lang="hu-HU" dirty="0"/>
              <a:t>beszélgetés</a:t>
            </a:r>
            <a:endParaRPr lang="en-GB"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834880" cy="2246769"/>
          </a:xfrm>
          <a:prstGeom prst="rect">
            <a:avLst/>
          </a:prstGeom>
          <a:noFill/>
        </p:spPr>
        <p:txBody>
          <a:bodyPr wrap="square" rtlCol="0">
            <a:spAutoFit/>
          </a:bodyPr>
          <a:lstStyle/>
          <a:p>
            <a:pPr marL="182563" indent="-182563">
              <a:buFont typeface="Arial" pitchFamily="34" charset="0"/>
              <a:buChar char="•"/>
            </a:pPr>
            <a:r>
              <a:rPr lang="en-GB" sz="2000" dirty="0"/>
              <a:t>mi a </a:t>
            </a:r>
            <a:r>
              <a:rPr lang="en-GB" sz="2000" dirty="0" err="1"/>
              <a:t>kreativitás</a:t>
            </a:r>
            <a:r>
              <a:rPr lang="en-GB" sz="2000" dirty="0"/>
              <a:t>, </a:t>
            </a:r>
            <a:r>
              <a:rPr lang="en-GB" sz="2000" dirty="0" err="1"/>
              <a:t>az</a:t>
            </a:r>
            <a:r>
              <a:rPr lang="en-GB" sz="2000" dirty="0"/>
              <a:t> </a:t>
            </a:r>
            <a:r>
              <a:rPr lang="en-GB" sz="2000" dirty="0" err="1"/>
              <a:t>ötlet</a:t>
            </a:r>
            <a:r>
              <a:rPr lang="en-GB" sz="2000" dirty="0"/>
              <a:t>, a </a:t>
            </a:r>
            <a:r>
              <a:rPr lang="en-GB" sz="2000" dirty="0" err="1"/>
              <a:t>találmány</a:t>
            </a:r>
            <a:r>
              <a:rPr lang="en-GB" sz="2000" dirty="0"/>
              <a:t>, </a:t>
            </a:r>
            <a:r>
              <a:rPr lang="en-GB" sz="2000" dirty="0" err="1"/>
              <a:t>az</a:t>
            </a:r>
            <a:r>
              <a:rPr lang="en-GB" sz="2000" dirty="0"/>
              <a:t> </a:t>
            </a:r>
            <a:r>
              <a:rPr lang="en-GB" sz="2000" dirty="0" err="1"/>
              <a:t>innováció</a:t>
            </a:r>
            <a:r>
              <a:rPr lang="en-GB" sz="2000" dirty="0"/>
              <a:t>, </a:t>
            </a:r>
            <a:r>
              <a:rPr lang="en-GB" sz="2000" dirty="0" err="1"/>
              <a:t>az</a:t>
            </a:r>
            <a:r>
              <a:rPr lang="en-GB" sz="2000" dirty="0"/>
              <a:t> </a:t>
            </a:r>
            <a:r>
              <a:rPr lang="en-GB" sz="2000" dirty="0" err="1"/>
              <a:t>innováció</a:t>
            </a:r>
            <a:r>
              <a:rPr lang="en-GB" sz="2000" dirty="0"/>
              <a:t> "know-how" - </a:t>
            </a:r>
            <a:r>
              <a:rPr lang="en-GB" sz="2000" dirty="0" err="1"/>
              <a:t>és</a:t>
            </a:r>
            <a:r>
              <a:rPr lang="en-GB" sz="2000" dirty="0"/>
              <a:t> a </a:t>
            </a:r>
            <a:r>
              <a:rPr lang="en-GB" sz="2000" dirty="0" err="1"/>
              <a:t>kifejezések</a:t>
            </a:r>
            <a:r>
              <a:rPr lang="en-GB" sz="2000" dirty="0"/>
              <a:t> </a:t>
            </a:r>
            <a:r>
              <a:rPr lang="en-GB" sz="2000" dirty="0" err="1"/>
              <a:t>közötti</a:t>
            </a:r>
            <a:r>
              <a:rPr lang="en-GB" sz="2000" dirty="0"/>
              <a:t> </a:t>
            </a:r>
            <a:r>
              <a:rPr lang="en-GB" sz="2000" dirty="0" err="1"/>
              <a:t>különbségek</a:t>
            </a:r>
            <a:endParaRPr lang="en-GB" sz="2000" dirty="0"/>
          </a:p>
          <a:p>
            <a:pPr marL="182563" indent="-182563">
              <a:buFont typeface="Arial" pitchFamily="34" charset="0"/>
              <a:buChar char="•"/>
            </a:pPr>
            <a:r>
              <a:rPr lang="hu-HU" sz="2000" dirty="0"/>
              <a:t>az innováció mely típusait ismerjük?</a:t>
            </a:r>
            <a:endParaRPr lang="en-GB" sz="2000" dirty="0"/>
          </a:p>
          <a:p>
            <a:pPr marL="182563" lvl="1" indent="-182563">
              <a:spcBef>
                <a:spcPts val="0"/>
              </a:spcBef>
              <a:spcAft>
                <a:spcPts val="0"/>
              </a:spcAft>
              <a:buFont typeface="Arial" pitchFamily="34" charset="0"/>
              <a:buChar char="•"/>
            </a:pPr>
            <a:r>
              <a:rPr lang="en-GB" sz="2000" dirty="0" err="1"/>
              <a:t>miért</a:t>
            </a:r>
            <a:r>
              <a:rPr lang="en-GB" sz="2000" dirty="0"/>
              <a:t> </a:t>
            </a:r>
            <a:r>
              <a:rPr lang="en-GB" sz="2000" dirty="0" err="1"/>
              <a:t>fontos</a:t>
            </a:r>
            <a:r>
              <a:rPr lang="en-GB" sz="2000" dirty="0"/>
              <a:t> a </a:t>
            </a:r>
            <a:r>
              <a:rPr lang="en-GB" sz="2000" dirty="0" err="1"/>
              <a:t>kreativitás</a:t>
            </a:r>
            <a:r>
              <a:rPr lang="en-GB" sz="2000" dirty="0"/>
              <a:t> a </a:t>
            </a:r>
            <a:r>
              <a:rPr lang="en-GB" sz="2000" dirty="0" err="1"/>
              <a:t>vállalat</a:t>
            </a:r>
            <a:r>
              <a:rPr lang="en-GB" sz="2000" dirty="0"/>
              <a:t> / </a:t>
            </a:r>
            <a:r>
              <a:rPr lang="en-GB" sz="2000" dirty="0" err="1"/>
              <a:t>szervezet</a:t>
            </a:r>
            <a:r>
              <a:rPr lang="en-GB" sz="2000" dirty="0"/>
              <a:t> / </a:t>
            </a:r>
            <a:r>
              <a:rPr lang="en-GB" sz="2000" dirty="0" err="1"/>
              <a:t>egyén</a:t>
            </a:r>
            <a:r>
              <a:rPr lang="en-GB" sz="2000" dirty="0"/>
              <a:t> </a:t>
            </a:r>
            <a:r>
              <a:rPr lang="en-GB" sz="2000" dirty="0" err="1"/>
              <a:t>számára</a:t>
            </a:r>
            <a:r>
              <a:rPr lang="en-GB" sz="2000" dirty="0"/>
              <a:t>;</a:t>
            </a:r>
            <a:br>
              <a:rPr lang="en-GB" sz="2000" dirty="0"/>
            </a:br>
            <a:endParaRPr lang="en-GB" sz="2000" dirty="0"/>
          </a:p>
          <a:p>
            <a:r>
              <a:rPr lang="hu-HU" sz="2000" dirty="0"/>
              <a:t>használjuk a </a:t>
            </a:r>
            <a:r>
              <a:rPr lang="hu-HU" sz="2000" b="1" dirty="0"/>
              <a:t>sablonokat</a:t>
            </a:r>
            <a:r>
              <a:rPr lang="hu-HU" sz="2000" dirty="0"/>
              <a:t>!</a:t>
            </a:r>
            <a:endParaRPr lang="en-GB" sz="2000" u="sng" dirty="0"/>
          </a:p>
          <a:p>
            <a:r>
              <a:rPr lang="en-GB" sz="2000" b="1" dirty="0"/>
              <a:t>Pre</a:t>
            </a:r>
            <a:r>
              <a:rPr lang="hu-HU" sz="2000" b="1" dirty="0"/>
              <a:t>z</a:t>
            </a:r>
            <a:r>
              <a:rPr lang="en-GB" sz="2000" b="1" dirty="0" err="1"/>
              <a:t>ent</a:t>
            </a:r>
            <a:r>
              <a:rPr lang="hu-HU" sz="2000" b="1" dirty="0" err="1"/>
              <a:t>áció</a:t>
            </a:r>
            <a:r>
              <a:rPr lang="en-GB" sz="2000" dirty="0"/>
              <a:t>: </a:t>
            </a:r>
            <a:r>
              <a:rPr lang="en-GB" sz="2000" dirty="0" err="1"/>
              <a:t>minden</a:t>
            </a:r>
            <a:r>
              <a:rPr lang="en-GB" sz="2000" dirty="0"/>
              <a:t> </a:t>
            </a:r>
            <a:r>
              <a:rPr lang="en-GB" sz="2000" dirty="0" err="1"/>
              <a:t>tém</a:t>
            </a:r>
            <a:r>
              <a:rPr lang="hu-HU" sz="2000" dirty="0"/>
              <a:t>át</a:t>
            </a:r>
            <a:r>
              <a:rPr lang="en-GB" sz="2000" dirty="0"/>
              <a:t> </a:t>
            </a:r>
            <a:r>
              <a:rPr lang="en-GB" sz="2000" dirty="0" err="1"/>
              <a:t>egy</a:t>
            </a:r>
            <a:r>
              <a:rPr lang="en-GB" sz="2000" dirty="0"/>
              <a:t> </a:t>
            </a:r>
            <a:r>
              <a:rPr lang="en-GB" sz="2000" dirty="0" err="1"/>
              <a:t>csoport</a:t>
            </a:r>
            <a:r>
              <a:rPr lang="en-GB" sz="2000" dirty="0"/>
              <a:t> </a:t>
            </a:r>
            <a:r>
              <a:rPr lang="en-GB" sz="2000" dirty="0" err="1"/>
              <a:t>képvisel</a:t>
            </a:r>
            <a:r>
              <a:rPr lang="en-GB" sz="2000" dirty="0"/>
              <a:t>, </a:t>
            </a:r>
            <a:r>
              <a:rPr lang="hu-HU" sz="2000" dirty="0"/>
              <a:t>a másik pedig kiegészíti</a:t>
            </a:r>
            <a:endParaRPr lang="en-GB" sz="2000" dirty="0"/>
          </a:p>
        </p:txBody>
      </p:sp>
      <p:sp>
        <p:nvSpPr>
          <p:cNvPr id="6" name="Rectangle 2"/>
          <p:cNvSpPr txBox="1">
            <a:spLocks noChangeArrowheads="1"/>
          </p:cNvSpPr>
          <p:nvPr/>
        </p:nvSpPr>
        <p:spPr>
          <a:xfrm>
            <a:off x="7359267" y="4688145"/>
            <a:ext cx="3944039" cy="1560427"/>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a:t>gyakorlati munka	</a:t>
            </a:r>
            <a:r>
              <a:rPr lang="sl-SI" sz="3200" b="1" dirty="0"/>
              <a:t>T </a:t>
            </a:r>
            <a:r>
              <a:rPr lang="sl-SI" dirty="0"/>
              <a:t>(</a:t>
            </a:r>
            <a:r>
              <a:rPr lang="en-GB" dirty="0"/>
              <a:t>1</a:t>
            </a:r>
            <a:r>
              <a:rPr lang="hu-HU" dirty="0"/>
              <a:t>. gyakorlat</a:t>
            </a:r>
            <a:r>
              <a:rPr lang="sl-SI" dirty="0"/>
              <a:t>)</a:t>
            </a:r>
            <a:endParaRPr lang="sl-SI" b="1" dirty="0"/>
          </a:p>
          <a:p>
            <a:pPr marL="0" marR="0" lvl="1" fontAlgn="auto">
              <a:lnSpc>
                <a:spcPct val="90000"/>
              </a:lnSpc>
              <a:buClr>
                <a:schemeClr val="accent1"/>
              </a:buClr>
              <a:buSzTx/>
              <a:buFont typeface="Calibri" pitchFamily="34" charset="0"/>
              <a:buNone/>
              <a:tabLst/>
              <a:defRPr/>
            </a:pPr>
            <a:endParaRPr lang="sl-SI" sz="200" dirty="0"/>
          </a:p>
          <a:p>
            <a:pPr marL="0" marR="0" lvl="1" fontAlgn="auto">
              <a:lnSpc>
                <a:spcPct val="90000"/>
              </a:lnSpc>
              <a:buClr>
                <a:schemeClr val="accent1"/>
              </a:buClr>
              <a:buSzTx/>
              <a:buFont typeface="Calibri" pitchFamily="34" charset="0"/>
              <a:buNone/>
              <a:tabLst/>
              <a:defRPr/>
            </a:pPr>
            <a:r>
              <a:rPr lang="sl-SI" dirty="0"/>
              <a:t>csoportmunka</a:t>
            </a:r>
          </a:p>
          <a:p>
            <a:pPr marL="0" lvl="1">
              <a:lnSpc>
                <a:spcPct val="90000"/>
              </a:lnSpc>
              <a:buClr>
                <a:schemeClr val="accent1"/>
              </a:buClr>
            </a:pPr>
            <a:r>
              <a:rPr lang="sl-SI" dirty="0"/>
              <a:t>felkészülés - 15 perc</a:t>
            </a:r>
          </a:p>
          <a:p>
            <a:pPr marL="0" lvl="1">
              <a:lnSpc>
                <a:spcPct val="90000"/>
              </a:lnSpc>
              <a:buClr>
                <a:schemeClr val="accent1"/>
              </a:buClr>
            </a:pPr>
            <a:r>
              <a:rPr lang="sl-SI" dirty="0"/>
              <a:t>prezentáció - 3 perc. /csoport – a többi csoport csak „kiegészítő"</a:t>
            </a:r>
          </a:p>
        </p:txBody>
      </p:sp>
    </p:spTree>
    <p:extLst>
      <p:ext uri="{BB962C8B-B14F-4D97-AF65-F5344CB8AC3E}">
        <p14:creationId xmlns:p14="http://schemas.microsoft.com/office/powerpoint/2010/main" val="1872093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r>
              <a:rPr lang="hu-HU" dirty="0"/>
              <a:t>Újszerű gondolkodás- </a:t>
            </a:r>
            <a:r>
              <a:rPr lang="en-GB" dirty="0"/>
              <a:t>Out of the box – </a:t>
            </a:r>
            <a:r>
              <a:rPr lang="hu-HU" dirty="0"/>
              <a:t>Kocka probléma</a:t>
            </a:r>
            <a:endParaRPr lang="en-GB" dirty="0"/>
          </a:p>
        </p:txBody>
      </p:sp>
      <p:sp>
        <p:nvSpPr>
          <p:cNvPr id="2206723" name="Rectangle 3"/>
          <p:cNvSpPr>
            <a:spLocks noGrp="1" noChangeArrowheads="1"/>
          </p:cNvSpPr>
          <p:nvPr>
            <p:ph type="body" idx="1"/>
          </p:nvPr>
        </p:nvSpPr>
        <p:spPr>
          <a:xfrm>
            <a:off x="1097280" y="2015231"/>
            <a:ext cx="7399020" cy="4115694"/>
          </a:xfrm>
        </p:spPr>
        <p:txBody>
          <a:bodyPr>
            <a:normAutofit/>
          </a:bodyPr>
          <a:lstStyle/>
          <a:p>
            <a:pPr>
              <a:spcBef>
                <a:spcPts val="0"/>
              </a:spcBef>
              <a:spcAft>
                <a:spcPts val="0"/>
              </a:spcAft>
            </a:pPr>
            <a:r>
              <a:rPr lang="hu-HU" b="1" dirty="0">
                <a:solidFill>
                  <a:schemeClr val="tx1"/>
                </a:solidFill>
              </a:rPr>
              <a:t>Feladat</a:t>
            </a:r>
            <a:endParaRPr lang="en-GB" b="1" dirty="0">
              <a:solidFill>
                <a:schemeClr val="tx1"/>
              </a:solidFill>
            </a:endParaRPr>
          </a:p>
          <a:p>
            <a:pPr>
              <a:spcBef>
                <a:spcPts val="0"/>
              </a:spcBef>
              <a:spcAft>
                <a:spcPts val="0"/>
              </a:spcAft>
            </a:pPr>
            <a:r>
              <a:rPr lang="hu-HU" dirty="0"/>
              <a:t>Hogyan válasszuk el a kocka alját a </a:t>
            </a:r>
            <a:r>
              <a:rPr lang="hu-HU" dirty="0" err="1"/>
              <a:t>tetejétől</a:t>
            </a:r>
            <a:r>
              <a:rPr lang="hu-HU" dirty="0"/>
              <a:t>?</a:t>
            </a:r>
            <a:endParaRPr lang="en-GB" dirty="0"/>
          </a:p>
          <a:p>
            <a:pPr>
              <a:spcBef>
                <a:spcPts val="0"/>
              </a:spcBef>
              <a:spcAft>
                <a:spcPts val="0"/>
              </a:spcAft>
            </a:pPr>
            <a:endParaRPr lang="en-GB" dirty="0"/>
          </a:p>
          <a:p>
            <a:pPr>
              <a:spcBef>
                <a:spcPts val="0"/>
              </a:spcBef>
              <a:spcAft>
                <a:spcPts val="0"/>
              </a:spcAft>
            </a:pPr>
            <a:endParaRPr lang="en-GB" dirty="0"/>
          </a:p>
          <a:p>
            <a:pPr>
              <a:spcBef>
                <a:spcPts val="0"/>
              </a:spcBef>
              <a:spcAft>
                <a:spcPts val="0"/>
              </a:spcAft>
            </a:pPr>
            <a:r>
              <a:rPr lang="hu-HU" b="1" dirty="0"/>
              <a:t>Iránymutatások a munkához</a:t>
            </a:r>
            <a:endParaRPr lang="en-GB" b="1" dirty="0"/>
          </a:p>
          <a:p>
            <a:pPr>
              <a:spcBef>
                <a:spcPts val="0"/>
              </a:spcBef>
              <a:spcAft>
                <a:spcPts val="0"/>
              </a:spcAft>
            </a:pPr>
            <a:r>
              <a:rPr lang="hu-HU" dirty="0"/>
              <a:t>Feltételezések, következtetések</a:t>
            </a:r>
          </a:p>
          <a:p>
            <a:pPr>
              <a:spcBef>
                <a:spcPts val="0"/>
              </a:spcBef>
              <a:spcAft>
                <a:spcPts val="0"/>
              </a:spcAft>
            </a:pPr>
            <a:endParaRPr lang="en-GB" dirty="0"/>
          </a:p>
          <a:p>
            <a:pPr>
              <a:spcBef>
                <a:spcPts val="0"/>
              </a:spcBef>
              <a:spcAft>
                <a:spcPts val="0"/>
              </a:spcAft>
            </a:pPr>
            <a:r>
              <a:rPr lang="hu-HU" dirty="0"/>
              <a:t>Megoldás keresése</a:t>
            </a:r>
          </a:p>
          <a:p>
            <a:pPr>
              <a:spcBef>
                <a:spcPts val="0"/>
              </a:spcBef>
              <a:spcAft>
                <a:spcPts val="0"/>
              </a:spcAft>
            </a:pPr>
            <a:endParaRPr lang="en-GB" dirty="0"/>
          </a:p>
          <a:p>
            <a:pPr>
              <a:spcBef>
                <a:spcPts val="0"/>
              </a:spcBef>
              <a:spcAft>
                <a:spcPts val="0"/>
              </a:spcAft>
            </a:pPr>
            <a:r>
              <a:rPr lang="hu-HU" b="1" dirty="0"/>
              <a:t>Gyakorlati szempontok</a:t>
            </a:r>
            <a:endParaRPr lang="en-GB" b="1" dirty="0"/>
          </a:p>
          <a:p>
            <a:pPr>
              <a:spcBef>
                <a:spcPts val="0"/>
              </a:spcBef>
              <a:spcAft>
                <a:spcPts val="0"/>
              </a:spcAft>
            </a:pPr>
            <a:r>
              <a:rPr lang="hu-HU" dirty="0"/>
              <a:t>A probléma </a:t>
            </a:r>
            <a:r>
              <a:rPr lang="hu-HU" dirty="0" err="1"/>
              <a:t>újrafogalmazásának</a:t>
            </a:r>
            <a:r>
              <a:rPr lang="hu-HU" dirty="0"/>
              <a:t> képessége és nem szabványos megoldások keresése.</a:t>
            </a:r>
            <a:endParaRPr lang="en-GB" dirty="0"/>
          </a:p>
        </p:txBody>
      </p:sp>
      <p:pic>
        <p:nvPicPr>
          <p:cNvPr id="67589" name="Picture 4"/>
          <p:cNvPicPr>
            <a:picLocks noChangeAspect="1" noChangeArrowheads="1"/>
          </p:cNvPicPr>
          <p:nvPr/>
        </p:nvPicPr>
        <p:blipFill>
          <a:blip r:embed="rId3" cstate="print"/>
          <a:srcRect/>
          <a:stretch>
            <a:fillRect/>
          </a:stretch>
        </p:blipFill>
        <p:spPr bwMode="auto">
          <a:xfrm>
            <a:off x="8002973" y="2453911"/>
            <a:ext cx="2394523" cy="1546935"/>
          </a:xfrm>
          <a:prstGeom prst="rect">
            <a:avLst/>
          </a:prstGeom>
          <a:noFill/>
          <a:ln w="9525" algn="ctr">
            <a:noFill/>
            <a:miter lim="800000"/>
            <a:headEnd/>
            <a:tailEnd/>
          </a:ln>
        </p:spPr>
      </p:pic>
      <p:sp>
        <p:nvSpPr>
          <p:cNvPr id="67592" name="Rectangle 7"/>
          <p:cNvSpPr>
            <a:spLocks noChangeArrowheads="1"/>
          </p:cNvSpPr>
          <p:nvPr/>
        </p:nvSpPr>
        <p:spPr bwMode="auto">
          <a:xfrm>
            <a:off x="8371644" y="5986462"/>
            <a:ext cx="2994446" cy="288925"/>
          </a:xfrm>
          <a:prstGeom prst="rect">
            <a:avLst/>
          </a:prstGeom>
          <a:noFill/>
          <a:ln w="9525">
            <a:noFill/>
            <a:miter lim="800000"/>
            <a:headEnd/>
            <a:tailEnd/>
          </a:ln>
        </p:spPr>
        <p:txBody>
          <a:bodyPr/>
          <a:lstStyle/>
          <a:p>
            <a:pPr algn="l">
              <a:lnSpc>
                <a:spcPct val="80000"/>
              </a:lnSpc>
              <a:spcBef>
                <a:spcPct val="20000"/>
              </a:spcBef>
              <a:buClr>
                <a:schemeClr val="tx2"/>
              </a:buClr>
              <a:buSzPct val="70000"/>
              <a:buFont typeface="Wingdings" pitchFamily="2" charset="2"/>
              <a:buNone/>
            </a:pPr>
            <a:r>
              <a:rPr lang="sl-SI" sz="1100" dirty="0" err="1"/>
              <a:t>source</a:t>
            </a:r>
            <a:r>
              <a:rPr lang="sl-SI" sz="1100" dirty="0"/>
              <a:t>: De </a:t>
            </a:r>
            <a:r>
              <a:rPr lang="sl-SI" sz="1100" dirty="0" err="1"/>
              <a:t>Bono</a:t>
            </a:r>
            <a:r>
              <a:rPr lang="sl-SI" sz="1100" dirty="0"/>
              <a:t> – Tečaj mišljenja (Metoda pobega)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672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672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672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67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r>
              <a:rPr lang="hu-HU" dirty="0"/>
              <a:t>Újszerű gondolkodás - </a:t>
            </a:r>
            <a:r>
              <a:rPr lang="en-GB" dirty="0"/>
              <a:t>Out of the box – </a:t>
            </a:r>
            <a:r>
              <a:rPr lang="hu-HU" dirty="0"/>
              <a:t>Kocka megoldás</a:t>
            </a:r>
            <a:endParaRPr lang="en-GB" dirty="0"/>
          </a:p>
        </p:txBody>
      </p:sp>
      <p:pic>
        <p:nvPicPr>
          <p:cNvPr id="67589" name="Picture 4"/>
          <p:cNvPicPr>
            <a:picLocks noChangeAspect="1" noChangeArrowheads="1"/>
          </p:cNvPicPr>
          <p:nvPr/>
        </p:nvPicPr>
        <p:blipFill>
          <a:blip r:embed="rId3" cstate="print"/>
          <a:srcRect/>
          <a:stretch>
            <a:fillRect/>
          </a:stretch>
        </p:blipFill>
        <p:spPr bwMode="auto">
          <a:xfrm>
            <a:off x="1722488" y="2871432"/>
            <a:ext cx="2394523" cy="1546935"/>
          </a:xfrm>
          <a:prstGeom prst="rect">
            <a:avLst/>
          </a:prstGeom>
          <a:noFill/>
          <a:ln w="9525" algn="ctr">
            <a:noFill/>
            <a:miter lim="800000"/>
            <a:headEnd/>
            <a:tailEnd/>
          </a:ln>
        </p:spPr>
      </p:pic>
      <p:pic>
        <p:nvPicPr>
          <p:cNvPr id="2206725" name="Picture 5"/>
          <p:cNvPicPr>
            <a:picLocks noChangeAspect="1" noChangeArrowheads="1"/>
          </p:cNvPicPr>
          <p:nvPr/>
        </p:nvPicPr>
        <p:blipFill>
          <a:blip r:embed="rId4" cstate="print"/>
          <a:srcRect/>
          <a:stretch>
            <a:fillRect/>
          </a:stretch>
        </p:blipFill>
        <p:spPr bwMode="auto">
          <a:xfrm>
            <a:off x="4861984" y="2871432"/>
            <a:ext cx="1935858" cy="1498091"/>
          </a:xfrm>
          <a:prstGeom prst="rect">
            <a:avLst/>
          </a:prstGeom>
          <a:noFill/>
          <a:ln w="9525" algn="ctr">
            <a:noFill/>
            <a:miter lim="800000"/>
            <a:headEnd/>
            <a:tailEnd/>
          </a:ln>
        </p:spPr>
      </p:pic>
      <p:pic>
        <p:nvPicPr>
          <p:cNvPr id="2206726" name="Picture 6"/>
          <p:cNvPicPr>
            <a:picLocks noChangeAspect="1" noChangeArrowheads="1"/>
          </p:cNvPicPr>
          <p:nvPr/>
        </p:nvPicPr>
        <p:blipFill>
          <a:blip r:embed="rId5" cstate="print"/>
          <a:srcRect/>
          <a:stretch>
            <a:fillRect/>
          </a:stretch>
        </p:blipFill>
        <p:spPr bwMode="auto">
          <a:xfrm>
            <a:off x="7867613" y="2871432"/>
            <a:ext cx="2056115" cy="1498091"/>
          </a:xfrm>
          <a:prstGeom prst="rect">
            <a:avLst/>
          </a:prstGeom>
          <a:noFill/>
          <a:ln w="9525" algn="ctr">
            <a:noFill/>
            <a:miter lim="800000"/>
            <a:headEnd/>
            <a:tailEnd/>
          </a:ln>
        </p:spPr>
      </p:pic>
      <p:sp>
        <p:nvSpPr>
          <p:cNvPr id="67592" name="Rectangle 7"/>
          <p:cNvSpPr>
            <a:spLocks noChangeArrowheads="1"/>
          </p:cNvSpPr>
          <p:nvPr/>
        </p:nvSpPr>
        <p:spPr bwMode="auto">
          <a:xfrm>
            <a:off x="6569242" y="5986462"/>
            <a:ext cx="4796848" cy="288925"/>
          </a:xfrm>
          <a:prstGeom prst="rect">
            <a:avLst/>
          </a:prstGeom>
          <a:noFill/>
          <a:ln w="9525">
            <a:noFill/>
            <a:miter lim="800000"/>
            <a:headEnd/>
            <a:tailEnd/>
          </a:ln>
        </p:spPr>
        <p:txBody>
          <a:bodyPr/>
          <a:lstStyle/>
          <a:p>
            <a:pPr algn="r">
              <a:lnSpc>
                <a:spcPct val="80000"/>
              </a:lnSpc>
              <a:spcBef>
                <a:spcPct val="20000"/>
              </a:spcBef>
              <a:buClr>
                <a:schemeClr val="tx2"/>
              </a:buClr>
              <a:buSzPct val="70000"/>
            </a:pPr>
            <a:r>
              <a:rPr lang="sl-SI" sz="1100" dirty="0"/>
              <a:t>Forrás : De Bono – Tečaj mišljenja (Metoda pobega)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67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6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u-HU" dirty="0"/>
              <a:t>Ház és madár </a:t>
            </a:r>
            <a:r>
              <a:rPr lang="en-US" dirty="0"/>
              <a:t>(</a:t>
            </a:r>
            <a:r>
              <a:rPr lang="hu-HU" dirty="0"/>
              <a:t>megfigyelés rajzzal</a:t>
            </a:r>
            <a:r>
              <a:rPr lang="en-US" dirty="0"/>
              <a:t>, </a:t>
            </a:r>
            <a:r>
              <a:rPr lang="hu-HU" dirty="0"/>
              <a:t>többoldalú észlelés)</a:t>
            </a:r>
            <a:endParaRPr lang="en-GB" dirty="0"/>
          </a:p>
        </p:txBody>
      </p:sp>
      <p:sp>
        <p:nvSpPr>
          <p:cNvPr id="3" name="Ograda vsebine 2"/>
          <p:cNvSpPr>
            <a:spLocks noGrp="1"/>
          </p:cNvSpPr>
          <p:nvPr>
            <p:ph idx="1"/>
          </p:nvPr>
        </p:nvSpPr>
        <p:spPr/>
        <p:txBody>
          <a:bodyPr/>
          <a:lstStyle/>
          <a:p>
            <a:pPr>
              <a:spcBef>
                <a:spcPts val="0"/>
              </a:spcBef>
              <a:spcAft>
                <a:spcPts val="0"/>
              </a:spcAft>
            </a:pPr>
            <a:r>
              <a:rPr lang="hu-HU" b="1" dirty="0">
                <a:solidFill>
                  <a:schemeClr val="tx1"/>
                </a:solidFill>
              </a:rPr>
              <a:t>Feladat</a:t>
            </a:r>
            <a:endParaRPr lang="en-GB" b="1" dirty="0">
              <a:solidFill>
                <a:schemeClr val="tx1"/>
              </a:solidFill>
            </a:endParaRPr>
          </a:p>
          <a:p>
            <a:pPr>
              <a:spcBef>
                <a:spcPts val="0"/>
              </a:spcBef>
              <a:spcAft>
                <a:spcPts val="0"/>
              </a:spcAft>
            </a:pPr>
            <a:r>
              <a:rPr lang="hu-HU" dirty="0">
                <a:solidFill>
                  <a:schemeClr val="tx1"/>
                </a:solidFill>
              </a:rPr>
              <a:t>Mutatunk a gyermeknek egy képet, amelyen egy három oldalról dombokkal körülvett ház látható. Utána megkérjük, hogy rajzoljon egy házat, ahogy azt a dombokról látná, és végül, úgy, ahogy egy madár látná fentről.</a:t>
            </a:r>
            <a:endParaRPr lang="en-GB" dirty="0">
              <a:solidFill>
                <a:schemeClr val="tx1"/>
              </a:solidFill>
            </a:endParaRPr>
          </a:p>
          <a:p>
            <a:pPr>
              <a:spcBef>
                <a:spcPts val="0"/>
              </a:spcBef>
              <a:spcAft>
                <a:spcPts val="0"/>
              </a:spcAft>
            </a:pPr>
            <a:endParaRPr lang="en-GB" i="1" dirty="0">
              <a:solidFill>
                <a:schemeClr val="tx1"/>
              </a:solidFill>
            </a:endParaRPr>
          </a:p>
          <a:p>
            <a:pPr>
              <a:spcBef>
                <a:spcPts val="0"/>
              </a:spcBef>
              <a:spcAft>
                <a:spcPts val="0"/>
              </a:spcAft>
            </a:pPr>
            <a:r>
              <a:rPr lang="hu-HU" b="1" dirty="0"/>
              <a:t>Iránymutatók a munkához</a:t>
            </a:r>
            <a:endParaRPr lang="en-GB" b="1" dirty="0"/>
          </a:p>
          <a:p>
            <a:pPr>
              <a:spcBef>
                <a:spcPts val="0"/>
              </a:spcBef>
              <a:spcAft>
                <a:spcPts val="0"/>
              </a:spcAft>
            </a:pPr>
            <a:r>
              <a:rPr lang="hu-HU" dirty="0">
                <a:solidFill>
                  <a:schemeClr val="tx1"/>
                </a:solidFill>
              </a:rPr>
              <a:t>Gondolatban, a gyermeknek különböző helyeken kell elképzelni magát és az észlelést az új szituációkhoz igazítania. </a:t>
            </a:r>
            <a:endParaRPr lang="en-GB" dirty="0">
              <a:solidFill>
                <a:schemeClr val="tx1"/>
              </a:solidFill>
            </a:endParaRPr>
          </a:p>
          <a:p>
            <a:pPr>
              <a:spcBef>
                <a:spcPts val="0"/>
              </a:spcBef>
              <a:spcAft>
                <a:spcPts val="0"/>
              </a:spcAft>
            </a:pPr>
            <a:endParaRPr lang="en-GB" dirty="0"/>
          </a:p>
          <a:p>
            <a:pPr>
              <a:spcBef>
                <a:spcPts val="0"/>
              </a:spcBef>
              <a:spcAft>
                <a:spcPts val="0"/>
              </a:spcAft>
            </a:pPr>
            <a:r>
              <a:rPr lang="hu-HU" b="1" dirty="0"/>
              <a:t>Gyakorlati szempontok</a:t>
            </a:r>
            <a:endParaRPr lang="en-GB" b="1" dirty="0"/>
          </a:p>
          <a:p>
            <a:pPr>
              <a:spcBef>
                <a:spcPts val="0"/>
              </a:spcBef>
              <a:spcAft>
                <a:spcPts val="0"/>
              </a:spcAft>
            </a:pPr>
            <a:r>
              <a:rPr lang="hu-HU" dirty="0"/>
              <a:t>A probléma több oldalról való megközelítésének</a:t>
            </a:r>
          </a:p>
          <a:p>
            <a:pPr>
              <a:spcBef>
                <a:spcPts val="0"/>
              </a:spcBef>
              <a:spcAft>
                <a:spcPts val="0"/>
              </a:spcAft>
            </a:pPr>
            <a:r>
              <a:rPr lang="hu-HU" dirty="0"/>
              <a:t>képessége és annak fejlesztése.</a:t>
            </a:r>
            <a:endParaRPr lang="en-GB" dirty="0"/>
          </a:p>
        </p:txBody>
      </p:sp>
      <p:pic>
        <p:nvPicPr>
          <p:cNvPr id="5" name="Slika 4" descr="VP-sl3"/>
          <p:cNvPicPr/>
          <p:nvPr/>
        </p:nvPicPr>
        <p:blipFill>
          <a:blip r:embed="rId3" cstate="print"/>
          <a:srcRect l="52931" t="30775" r="9935" b="36234"/>
          <a:stretch>
            <a:fillRect/>
          </a:stretch>
        </p:blipFill>
        <p:spPr bwMode="auto">
          <a:xfrm>
            <a:off x="6838610" y="4015503"/>
            <a:ext cx="4422717" cy="196196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Mi lenne ha</a:t>
            </a:r>
            <a:endParaRPr lang="en-GB" dirty="0"/>
          </a:p>
        </p:txBody>
      </p:sp>
      <p:sp>
        <p:nvSpPr>
          <p:cNvPr id="3" name="Ograda vsebine 2"/>
          <p:cNvSpPr>
            <a:spLocks noGrp="1"/>
          </p:cNvSpPr>
          <p:nvPr>
            <p:ph idx="1"/>
          </p:nvPr>
        </p:nvSpPr>
        <p:spPr>
          <a:xfrm>
            <a:off x="1097280" y="2538662"/>
            <a:ext cx="10058400" cy="3474863"/>
          </a:xfrm>
        </p:spPr>
        <p:txBody>
          <a:bodyPr>
            <a:normAutofit/>
          </a:bodyPr>
          <a:lstStyle/>
          <a:p>
            <a:pPr marL="0" indent="0">
              <a:spcBef>
                <a:spcPts val="0"/>
              </a:spcBef>
              <a:spcAft>
                <a:spcPts val="0"/>
              </a:spcAft>
              <a:buNone/>
            </a:pPr>
            <a:r>
              <a:rPr lang="hu-HU" b="1" dirty="0">
                <a:solidFill>
                  <a:schemeClr val="tx1"/>
                </a:solidFill>
              </a:rPr>
              <a:t>Feladat</a:t>
            </a:r>
            <a:endParaRPr lang="en-GB" b="1" dirty="0">
              <a:solidFill>
                <a:schemeClr val="tx1"/>
              </a:solidFill>
            </a:endParaRPr>
          </a:p>
          <a:p>
            <a:pPr marL="0" indent="0">
              <a:spcBef>
                <a:spcPts val="0"/>
              </a:spcBef>
              <a:spcAft>
                <a:spcPts val="0"/>
              </a:spcAft>
              <a:buNone/>
            </a:pPr>
            <a:r>
              <a:rPr lang="hu-HU" dirty="0"/>
              <a:t>Mi történne ha</a:t>
            </a:r>
            <a:r>
              <a:rPr lang="en-GB" dirty="0"/>
              <a:t>:</a:t>
            </a:r>
          </a:p>
          <a:p>
            <a:pPr>
              <a:spcBef>
                <a:spcPts val="0"/>
              </a:spcBef>
              <a:spcAft>
                <a:spcPts val="0"/>
              </a:spcAft>
              <a:buClr>
                <a:schemeClr val="tx1"/>
              </a:buClr>
            </a:pPr>
            <a:r>
              <a:rPr lang="hu-HU" dirty="0"/>
              <a:t>- Láthatatlanná válnék</a:t>
            </a:r>
            <a:r>
              <a:rPr lang="en-GB" dirty="0">
                <a:solidFill>
                  <a:schemeClr val="tx1"/>
                </a:solidFill>
              </a:rPr>
              <a:t>?</a:t>
            </a:r>
          </a:p>
          <a:p>
            <a:pPr>
              <a:spcBef>
                <a:spcPts val="0"/>
              </a:spcBef>
              <a:spcAft>
                <a:spcPts val="0"/>
              </a:spcAft>
              <a:buClr>
                <a:schemeClr val="tx1"/>
              </a:buClr>
            </a:pPr>
            <a:r>
              <a:rPr lang="hu-HU" dirty="0"/>
              <a:t>- A világ megfordulna és a plafonon járnánk</a:t>
            </a:r>
            <a:r>
              <a:rPr lang="en-GB" dirty="0">
                <a:solidFill>
                  <a:schemeClr val="tx1"/>
                </a:solidFill>
              </a:rPr>
              <a:t>?</a:t>
            </a:r>
          </a:p>
          <a:p>
            <a:pPr>
              <a:spcBef>
                <a:spcPts val="0"/>
              </a:spcBef>
              <a:spcAft>
                <a:spcPts val="0"/>
              </a:spcAft>
              <a:buClr>
                <a:schemeClr val="tx1"/>
              </a:buClr>
            </a:pPr>
            <a:r>
              <a:rPr lang="hu-HU" dirty="0"/>
              <a:t>- A nap soha nem menne le</a:t>
            </a:r>
            <a:r>
              <a:rPr lang="en-GB" dirty="0"/>
              <a:t>?</a:t>
            </a:r>
          </a:p>
          <a:p>
            <a:pPr>
              <a:spcBef>
                <a:spcPts val="0"/>
              </a:spcBef>
              <a:spcAft>
                <a:spcPts val="0"/>
              </a:spcAft>
              <a:buClr>
                <a:schemeClr val="tx1"/>
              </a:buClr>
            </a:pPr>
            <a:r>
              <a:rPr lang="hu-HU" dirty="0"/>
              <a:t>- Az emberek háziállatok lennének, és az állatok lennének a gazdáik</a:t>
            </a:r>
            <a:r>
              <a:rPr lang="en-GB" dirty="0">
                <a:solidFill>
                  <a:schemeClr val="tx1"/>
                </a:solidFill>
              </a:rPr>
              <a:t>?</a:t>
            </a:r>
          </a:p>
          <a:p>
            <a:pPr marL="0" indent="0">
              <a:spcBef>
                <a:spcPts val="0"/>
              </a:spcBef>
              <a:spcAft>
                <a:spcPts val="0"/>
              </a:spcAft>
              <a:buNone/>
            </a:pPr>
            <a:endParaRPr lang="en-GB" dirty="0"/>
          </a:p>
          <a:p>
            <a:pPr marL="0" indent="0">
              <a:spcBef>
                <a:spcPts val="0"/>
              </a:spcBef>
              <a:spcAft>
                <a:spcPts val="0"/>
              </a:spcAft>
              <a:buNone/>
            </a:pPr>
            <a:r>
              <a:rPr lang="hu-HU" b="1" dirty="0"/>
              <a:t>Iránymutatások a munkához</a:t>
            </a:r>
            <a:endParaRPr lang="en-GB" b="1" dirty="0"/>
          </a:p>
          <a:p>
            <a:pPr marL="0" indent="0">
              <a:spcBef>
                <a:spcPts val="0"/>
              </a:spcBef>
              <a:spcAft>
                <a:spcPts val="0"/>
              </a:spcAft>
              <a:buNone/>
            </a:pPr>
            <a:r>
              <a:rPr lang="hu-HU" dirty="0"/>
              <a:t>Válasszunk ki egy vagy több kérdést. A gyerekek mutassák be és magyarázzák el a javaslataikat.</a:t>
            </a:r>
            <a:endParaRPr lang="en-GB" dirty="0"/>
          </a:p>
          <a:p>
            <a:pPr marL="0" indent="0">
              <a:spcBef>
                <a:spcPts val="0"/>
              </a:spcBef>
              <a:spcAft>
                <a:spcPts val="0"/>
              </a:spcAft>
              <a:buNone/>
            </a:pPr>
            <a:endParaRPr lang="en-GB" dirty="0"/>
          </a:p>
          <a:p>
            <a:pPr marL="0" indent="0">
              <a:spcBef>
                <a:spcPts val="0"/>
              </a:spcBef>
              <a:spcAft>
                <a:spcPts val="0"/>
              </a:spcAft>
              <a:buNone/>
            </a:pPr>
            <a:r>
              <a:rPr lang="hu-HU" b="1" dirty="0"/>
              <a:t>Gyakorlati szempontok </a:t>
            </a:r>
            <a:endParaRPr lang="en-GB" b="1" dirty="0"/>
          </a:p>
          <a:p>
            <a:pPr marL="0" indent="0">
              <a:spcBef>
                <a:spcPts val="0"/>
              </a:spcBef>
              <a:spcAft>
                <a:spcPts val="0"/>
              </a:spcAft>
              <a:buNone/>
            </a:pPr>
            <a:r>
              <a:rPr lang="hu-HU" dirty="0"/>
              <a:t>A kreativitás és a valós tudás kombinációja.</a:t>
            </a:r>
          </a:p>
        </p:txBody>
      </p:sp>
      <p:pic>
        <p:nvPicPr>
          <p:cNvPr id="5" name="Picture 2">
            <a:extLst>
              <a:ext uri="{FF2B5EF4-FFF2-40B4-BE49-F238E27FC236}">
                <a16:creationId xmlns:a16="http://schemas.microsoft.com/office/drawing/2014/main" id="{664FF904-7772-479F-95E4-8B72E47DDC13}"/>
              </a:ext>
            </a:extLst>
          </p:cNvPr>
          <p:cNvPicPr>
            <a:picLocks noChangeAspect="1" noChangeArrowheads="1"/>
          </p:cNvPicPr>
          <p:nvPr/>
        </p:nvPicPr>
        <p:blipFill>
          <a:blip r:embed="rId3"/>
          <a:srcRect/>
          <a:stretch>
            <a:fillRect/>
          </a:stretch>
        </p:blipFill>
        <p:spPr bwMode="auto">
          <a:xfrm>
            <a:off x="8825698" y="1845734"/>
            <a:ext cx="2099939" cy="180744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Mennyi haj van a fején</a:t>
            </a:r>
            <a:r>
              <a:rPr lang="sl-SI" dirty="0"/>
              <a:t>?</a:t>
            </a:r>
          </a:p>
        </p:txBody>
      </p:sp>
      <p:sp>
        <p:nvSpPr>
          <p:cNvPr id="3" name="Ograda vsebine 2"/>
          <p:cNvSpPr>
            <a:spLocks noGrp="1"/>
          </p:cNvSpPr>
          <p:nvPr>
            <p:ph idx="1"/>
          </p:nvPr>
        </p:nvSpPr>
        <p:spPr>
          <a:xfrm>
            <a:off x="828083" y="1754828"/>
            <a:ext cx="10780295" cy="3019879"/>
          </a:xfrm>
        </p:spPr>
        <p:txBody>
          <a:bodyPr>
            <a:noAutofit/>
          </a:bodyPr>
          <a:lstStyle/>
          <a:p>
            <a:pPr marL="0" indent="0">
              <a:spcBef>
                <a:spcPts val="0"/>
              </a:spcBef>
              <a:spcAft>
                <a:spcPts val="0"/>
              </a:spcAft>
              <a:buNone/>
            </a:pPr>
            <a:r>
              <a:rPr lang="hu-HU" sz="1800" b="1" dirty="0">
                <a:solidFill>
                  <a:schemeClr val="tx1"/>
                </a:solidFill>
              </a:rPr>
              <a:t>Feladat</a:t>
            </a:r>
            <a:r>
              <a:rPr lang="en-GB" sz="1800" b="1" dirty="0">
                <a:solidFill>
                  <a:schemeClr val="tx1"/>
                </a:solidFill>
              </a:rPr>
              <a:t>: </a:t>
            </a:r>
            <a:r>
              <a:rPr lang="hu-HU" sz="1800" dirty="0"/>
              <a:t>Határozd meg, hogy mennyi haja van az iskolatársadnak. Állapítsd meg a haj színét is.</a:t>
            </a:r>
            <a:endParaRPr lang="en-GB" sz="1800" dirty="0"/>
          </a:p>
          <a:p>
            <a:pPr marL="0" indent="0">
              <a:spcBef>
                <a:spcPts val="0"/>
              </a:spcBef>
              <a:spcAft>
                <a:spcPts val="0"/>
              </a:spcAft>
              <a:buNone/>
            </a:pPr>
            <a:endParaRPr lang="en-GB" sz="1800" dirty="0"/>
          </a:p>
          <a:p>
            <a:pPr marL="0" indent="0">
              <a:spcBef>
                <a:spcPts val="0"/>
              </a:spcBef>
              <a:spcAft>
                <a:spcPts val="0"/>
              </a:spcAft>
              <a:buNone/>
            </a:pPr>
            <a:r>
              <a:rPr lang="hu-HU" sz="1800" b="1" dirty="0"/>
              <a:t>Iránymutatások a munkához</a:t>
            </a:r>
            <a:endParaRPr lang="en-GB" sz="1800" b="1" dirty="0"/>
          </a:p>
          <a:p>
            <a:pPr marL="0" lvl="0" indent="0">
              <a:spcBef>
                <a:spcPts val="0"/>
              </a:spcBef>
              <a:spcAft>
                <a:spcPts val="0"/>
              </a:spcAft>
              <a:buNone/>
            </a:pPr>
            <a:r>
              <a:rPr lang="hu-HU" sz="1800" dirty="0"/>
              <a:t>Nézzünk meg egy 1 cm-es (vagy másmilyen) oldalméretű négyzetet és számoljuk meg a hajszálakat a négyzet egyik oldalán. Számítsuk ki a sűrűséget – hajszálak száma / cm</a:t>
            </a:r>
            <a:r>
              <a:rPr lang="hu-HU" sz="1800" baseline="30000" dirty="0"/>
              <a:t>2</a:t>
            </a:r>
            <a:r>
              <a:rPr lang="hu-HU" sz="1800" dirty="0"/>
              <a:t> (az egységnyi területeken megtalálható hajszálak száma is megszámolható).</a:t>
            </a:r>
          </a:p>
          <a:p>
            <a:pPr marL="0" lvl="0" indent="0">
              <a:spcBef>
                <a:spcPts val="0"/>
              </a:spcBef>
              <a:spcAft>
                <a:spcPts val="0"/>
              </a:spcAft>
              <a:buNone/>
            </a:pPr>
            <a:r>
              <a:rPr lang="hu-HU" sz="1800" dirty="0"/>
              <a:t>Ezután határozzuk meg a fej teljes felületének nagyságát, ahol haj nő (megközelítés négyszöggel vagy a gömb részével). Ezután az egész felületen lévő haj mennyiségének kiszámítása következik.</a:t>
            </a:r>
          </a:p>
          <a:p>
            <a:pPr marL="0" lvl="0" indent="0">
              <a:spcBef>
                <a:spcPts val="0"/>
              </a:spcBef>
              <a:spcAft>
                <a:spcPts val="0"/>
              </a:spcAft>
              <a:buNone/>
            </a:pPr>
            <a:r>
              <a:rPr lang="hu-HU" sz="1800" dirty="0"/>
              <a:t>Ismertessük az eredményeket. Beszéljük meg a mérés módját, a haj </a:t>
            </a:r>
            <a:r>
              <a:rPr lang="hu-HU" sz="1800" dirty="0" err="1"/>
              <a:t>egységenkénti</a:t>
            </a:r>
            <a:r>
              <a:rPr lang="hu-HU" sz="1800" dirty="0"/>
              <a:t> sűrűségének becsléseinek különbségeit, a fejbőr felületének értékelését/felmérését… Mutassuk be az eredményeket a haj színének megfelelően (amint az a táblázatban látható, vannak különbségek a vastagság szempontjából). Hozzunk létre mi is  egy ilyen táblázatot és hasonlítsuk össze a hivatalos adatokkal.</a:t>
            </a:r>
            <a:endParaRPr lang="en-GB" sz="1600" dirty="0"/>
          </a:p>
        </p:txBody>
      </p:sp>
      <p:graphicFrame>
        <p:nvGraphicFramePr>
          <p:cNvPr id="5" name="Tabela 4"/>
          <p:cNvGraphicFramePr>
            <a:graphicFrameLocks noGrp="1"/>
          </p:cNvGraphicFramePr>
          <p:nvPr>
            <p:extLst>
              <p:ext uri="{D42A27DB-BD31-4B8C-83A1-F6EECF244321}">
                <p14:modId xmlns:p14="http://schemas.microsoft.com/office/powerpoint/2010/main" val="3015107130"/>
              </p:ext>
            </p:extLst>
          </p:nvPr>
        </p:nvGraphicFramePr>
        <p:xfrm>
          <a:off x="5986664" y="4774708"/>
          <a:ext cx="2918460" cy="1371600"/>
        </p:xfrm>
        <a:graphic>
          <a:graphicData uri="http://schemas.openxmlformats.org/drawingml/2006/table">
            <a:tbl>
              <a:tblPr/>
              <a:tblGrid>
                <a:gridCol w="698066">
                  <a:extLst>
                    <a:ext uri="{9D8B030D-6E8A-4147-A177-3AD203B41FA5}">
                      <a16:colId xmlns:a16="http://schemas.microsoft.com/office/drawing/2014/main" val="20000"/>
                    </a:ext>
                  </a:extLst>
                </a:gridCol>
                <a:gridCol w="880947">
                  <a:extLst>
                    <a:ext uri="{9D8B030D-6E8A-4147-A177-3AD203B41FA5}">
                      <a16:colId xmlns:a16="http://schemas.microsoft.com/office/drawing/2014/main" val="20001"/>
                    </a:ext>
                  </a:extLst>
                </a:gridCol>
                <a:gridCol w="1339447">
                  <a:extLst>
                    <a:ext uri="{9D8B030D-6E8A-4147-A177-3AD203B41FA5}">
                      <a16:colId xmlns:a16="http://schemas.microsoft.com/office/drawing/2014/main" val="20002"/>
                    </a:ext>
                  </a:extLst>
                </a:gridCol>
              </a:tblGrid>
              <a:tr h="200288">
                <a:tc>
                  <a:txBody>
                    <a:bodyPr/>
                    <a:lstStyle/>
                    <a:p>
                      <a:pPr algn="ctr">
                        <a:lnSpc>
                          <a:spcPct val="150000"/>
                        </a:lnSpc>
                        <a:spcAft>
                          <a:spcPts val="0"/>
                        </a:spcAft>
                      </a:pPr>
                      <a:r>
                        <a:rPr lang="sl-SI" sz="1200" b="1" dirty="0">
                          <a:latin typeface="Times New Roman"/>
                          <a:ea typeface="Times New Roman"/>
                        </a:rPr>
                        <a:t>szín</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b="1" dirty="0">
                          <a:latin typeface="Times New Roman"/>
                          <a:ea typeface="Times New Roman"/>
                        </a:rPr>
                        <a:t>szám</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b="1" dirty="0">
                          <a:latin typeface="Times New Roman"/>
                          <a:ea typeface="Times New Roman"/>
                        </a:rPr>
                        <a:t>átmérő</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0288">
                <a:tc>
                  <a:txBody>
                    <a:bodyPr/>
                    <a:lstStyle/>
                    <a:p>
                      <a:pPr algn="ctr">
                        <a:lnSpc>
                          <a:spcPct val="150000"/>
                        </a:lnSpc>
                        <a:spcAft>
                          <a:spcPts val="0"/>
                        </a:spcAft>
                      </a:pPr>
                      <a:r>
                        <a:rPr lang="sl-SI" sz="1200" dirty="0">
                          <a:latin typeface="Times New Roman"/>
                          <a:ea typeface="Times New Roman"/>
                        </a:rPr>
                        <a:t>fehér</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146,000</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17−51 </a:t>
                      </a:r>
                      <a:fld id="{AD0E6B1E-4786-46C3-A8E6-B6624426F444}" type="slidenum">
                        <a:rPr lang="sl-SI" sz="1200" smtClean="0">
                          <a:latin typeface="Times New Roman"/>
                          <a:ea typeface="Times New Roman"/>
                        </a:rPr>
                        <a:pPr algn="ctr">
                          <a:lnSpc>
                            <a:spcPct val="150000"/>
                          </a:lnSpc>
                          <a:spcAft>
                            <a:spcPts val="0"/>
                          </a:spcAft>
                        </a:pPr>
                        <a:t>34</a:t>
                      </a:fld>
                      <a:r>
                        <a:rPr lang="el-GR" sz="1200" dirty="0">
                          <a:latin typeface="Calibri"/>
                          <a:ea typeface="Times New Roman"/>
                        </a:rPr>
                        <a:t>μ</a:t>
                      </a:r>
                      <a:r>
                        <a:rPr lang="sl-SI" sz="1200" dirty="0">
                          <a:latin typeface="Calibri"/>
                          <a:ea typeface="Times New Roman"/>
                        </a:rPr>
                        <a:t>m</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0288">
                <a:tc>
                  <a:txBody>
                    <a:bodyPr/>
                    <a:lstStyle/>
                    <a:p>
                      <a:pPr algn="ctr">
                        <a:lnSpc>
                          <a:spcPct val="150000"/>
                        </a:lnSpc>
                        <a:spcAft>
                          <a:spcPts val="0"/>
                        </a:spcAft>
                      </a:pPr>
                      <a:r>
                        <a:rPr lang="sl-SI" sz="1200" dirty="0">
                          <a:latin typeface="Times New Roman"/>
                          <a:ea typeface="Times New Roman"/>
                        </a:rPr>
                        <a:t>fekete</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110,000</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64−100 </a:t>
                      </a:r>
                      <a:r>
                        <a:rPr lang="el-GR" sz="1200" dirty="0">
                          <a:latin typeface="+mn-lt"/>
                          <a:ea typeface="Times New Roman"/>
                        </a:rPr>
                        <a:t>μ</a:t>
                      </a:r>
                      <a:r>
                        <a:rPr lang="sl-SI" sz="1200" dirty="0">
                          <a:latin typeface="+mn-lt"/>
                          <a:ea typeface="Times New Roman"/>
                        </a:rPr>
                        <a:t>m</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0288">
                <a:tc>
                  <a:txBody>
                    <a:bodyPr/>
                    <a:lstStyle/>
                    <a:p>
                      <a:pPr algn="ctr">
                        <a:lnSpc>
                          <a:spcPct val="150000"/>
                        </a:lnSpc>
                        <a:spcAft>
                          <a:spcPts val="0"/>
                        </a:spcAft>
                      </a:pPr>
                      <a:r>
                        <a:rPr lang="sl-SI" sz="1200" dirty="0">
                          <a:latin typeface="Times New Roman"/>
                          <a:ea typeface="Times New Roman"/>
                        </a:rPr>
                        <a:t>barna</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100,000</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változó</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288">
                <a:tc>
                  <a:txBody>
                    <a:bodyPr/>
                    <a:lstStyle/>
                    <a:p>
                      <a:pPr algn="ctr">
                        <a:lnSpc>
                          <a:spcPct val="150000"/>
                        </a:lnSpc>
                        <a:spcAft>
                          <a:spcPts val="0"/>
                        </a:spcAft>
                      </a:pPr>
                      <a:r>
                        <a:rPr lang="sl-SI" sz="1200" dirty="0">
                          <a:latin typeface="Times New Roman"/>
                          <a:ea typeface="Times New Roman"/>
                        </a:rPr>
                        <a:t>vörös</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86,000</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változó</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597441" name="Slika 4" descr="MP900430986[1]"/>
          <p:cNvPicPr>
            <a:picLocks noChangeAspect="1" noChangeArrowheads="1"/>
          </p:cNvPicPr>
          <p:nvPr/>
        </p:nvPicPr>
        <p:blipFill>
          <a:blip r:embed="rId3" cstate="print"/>
          <a:srcRect/>
          <a:stretch>
            <a:fillRect/>
          </a:stretch>
        </p:blipFill>
        <p:spPr bwMode="auto">
          <a:xfrm>
            <a:off x="9174216" y="286602"/>
            <a:ext cx="2325288" cy="1415819"/>
          </a:xfrm>
          <a:prstGeom prst="rect">
            <a:avLst/>
          </a:prstGeom>
          <a:noFill/>
          <a:ln w="9525">
            <a:noFill/>
            <a:miter lim="800000"/>
            <a:headEnd/>
            <a:tailEnd/>
          </a:ln>
        </p:spPr>
      </p:pic>
      <p:sp>
        <p:nvSpPr>
          <p:cNvPr id="8" name="Rectangle 2"/>
          <p:cNvSpPr txBox="1">
            <a:spLocks noChangeArrowheads="1"/>
          </p:cNvSpPr>
          <p:nvPr/>
        </p:nvSpPr>
        <p:spPr>
          <a:xfrm>
            <a:off x="9013997" y="4774708"/>
            <a:ext cx="2485507" cy="14219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sz="1600" dirty="0"/>
              <a:t>Gyakorlati munka-választható		</a:t>
            </a:r>
            <a:endParaRPr lang="sl-SI" sz="1600" b="1" dirty="0"/>
          </a:p>
          <a:p>
            <a:pPr marL="0" marR="0" lvl="1" fontAlgn="auto">
              <a:lnSpc>
                <a:spcPct val="90000"/>
              </a:lnSpc>
              <a:buClr>
                <a:schemeClr val="accent1"/>
              </a:buClr>
              <a:buSzTx/>
              <a:buFont typeface="Calibri" pitchFamily="34" charset="0"/>
              <a:buNone/>
              <a:tabLst/>
              <a:defRPr/>
            </a:pPr>
            <a:endParaRPr lang="sl-SI" sz="1600" dirty="0"/>
          </a:p>
          <a:p>
            <a:pPr marL="0" marR="0" lvl="1" fontAlgn="auto">
              <a:lnSpc>
                <a:spcPct val="90000"/>
              </a:lnSpc>
              <a:buClr>
                <a:schemeClr val="accent1"/>
              </a:buClr>
              <a:buSzTx/>
              <a:buFont typeface="Calibri" pitchFamily="34" charset="0"/>
              <a:buNone/>
              <a:tabLst/>
              <a:defRPr/>
            </a:pPr>
            <a:r>
              <a:rPr lang="sl-SI" sz="1600" dirty="0"/>
              <a:t>csapatmunka</a:t>
            </a:r>
          </a:p>
          <a:p>
            <a:pPr marL="0" lvl="1">
              <a:lnSpc>
                <a:spcPct val="90000"/>
              </a:lnSpc>
              <a:buClr>
                <a:schemeClr val="accent1"/>
              </a:buClr>
            </a:pPr>
            <a:r>
              <a:rPr lang="sl-SI" sz="1600" dirty="0"/>
              <a:t>elkészítés - 15 perc</a:t>
            </a:r>
          </a:p>
          <a:p>
            <a:pPr marL="0" lvl="1">
              <a:lnSpc>
                <a:spcPct val="90000"/>
              </a:lnSpc>
              <a:buClr>
                <a:schemeClr val="accent1"/>
              </a:buClr>
            </a:pPr>
            <a:r>
              <a:rPr lang="sl-SI" sz="1600" dirty="0"/>
              <a:t>bemutatás - 5 perc /csapat</a:t>
            </a:r>
          </a:p>
        </p:txBody>
      </p:sp>
      <p:sp>
        <p:nvSpPr>
          <p:cNvPr id="7" name="Ograda vsebine 2"/>
          <p:cNvSpPr txBox="1">
            <a:spLocks/>
          </p:cNvSpPr>
          <p:nvPr/>
        </p:nvSpPr>
        <p:spPr>
          <a:xfrm>
            <a:off x="828083" y="4847338"/>
            <a:ext cx="4933993" cy="134929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hu-HU" sz="1800" b="1" dirty="0"/>
              <a:t>Gyakorlati szempontok</a:t>
            </a:r>
            <a:endParaRPr lang="en-GB" sz="1800" b="1" dirty="0"/>
          </a:p>
          <a:p>
            <a:pPr marL="0" indent="0">
              <a:spcBef>
                <a:spcPts val="0"/>
              </a:spcBef>
              <a:spcAft>
                <a:spcPts val="0"/>
              </a:spcAft>
              <a:buFont typeface="Calibri" panose="020F0502020204030204" pitchFamily="34" charset="0"/>
              <a:buNone/>
            </a:pPr>
            <a:r>
              <a:rPr lang="hu-HU" sz="1800" dirty="0"/>
              <a:t>A konkrét problémákon belül számos lehetőség nyílik a problémamegoldásra. Az eredmények is eltérhetnek. A problémamegoldáshoz kapcsolódó érvelés az eredmények pontosságához szükséges. </a:t>
            </a:r>
            <a:endParaRPr lang="en-GB" sz="180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Kreativitás a gyakorlatban</a:t>
            </a:r>
            <a:r>
              <a:rPr lang="en-GB" dirty="0"/>
              <a:t>- 10 </a:t>
            </a:r>
            <a:r>
              <a:rPr lang="hu-HU" dirty="0"/>
              <a:t>tárgy</a:t>
            </a:r>
            <a:r>
              <a:rPr lang="en-GB" dirty="0"/>
              <a:t> 1</a:t>
            </a:r>
          </a:p>
        </p:txBody>
      </p:sp>
      <p:sp>
        <p:nvSpPr>
          <p:cNvPr id="3" name="Ograda vsebine 2"/>
          <p:cNvSpPr>
            <a:spLocks noGrp="1"/>
          </p:cNvSpPr>
          <p:nvPr>
            <p:ph idx="1"/>
          </p:nvPr>
        </p:nvSpPr>
        <p:spPr>
          <a:xfrm>
            <a:off x="1097280" y="1845734"/>
            <a:ext cx="10058400" cy="4164541"/>
          </a:xfrm>
        </p:spPr>
        <p:txBody>
          <a:bodyPr>
            <a:normAutofit/>
          </a:bodyPr>
          <a:lstStyle/>
          <a:p>
            <a:pPr>
              <a:lnSpc>
                <a:spcPct val="100000"/>
              </a:lnSpc>
              <a:spcBef>
                <a:spcPts val="0"/>
              </a:spcBef>
              <a:spcAft>
                <a:spcPts val="0"/>
              </a:spcAft>
              <a:buNone/>
            </a:pPr>
            <a:r>
              <a:rPr lang="hu-HU" altLang="zh-TW" b="1" dirty="0"/>
              <a:t>Feladat</a:t>
            </a:r>
            <a:endParaRPr lang="en-GB" altLang="zh-TW" b="1" dirty="0"/>
          </a:p>
          <a:p>
            <a:pPr>
              <a:lnSpc>
                <a:spcPct val="100000"/>
              </a:lnSpc>
              <a:spcBef>
                <a:spcPts val="0"/>
              </a:spcBef>
              <a:spcAft>
                <a:spcPts val="0"/>
              </a:spcAft>
              <a:buNone/>
            </a:pPr>
            <a:r>
              <a:rPr lang="hu-HU" altLang="zh-TW" sz="2100" dirty="0"/>
              <a:t>Találj ki egy történetet 10 véletlenszerűen kiválasztott tárggyal, amely illeszkedik a kézbe.</a:t>
            </a:r>
            <a:endParaRPr lang="en-GB" dirty="0"/>
          </a:p>
          <a:p>
            <a:pPr>
              <a:lnSpc>
                <a:spcPct val="100000"/>
              </a:lnSpc>
              <a:spcBef>
                <a:spcPts val="0"/>
              </a:spcBef>
              <a:spcAft>
                <a:spcPts val="0"/>
              </a:spcAft>
              <a:buNone/>
            </a:pPr>
            <a:endParaRPr lang="en-GB" altLang="zh-TW" dirty="0"/>
          </a:p>
          <a:p>
            <a:pPr>
              <a:lnSpc>
                <a:spcPct val="100000"/>
              </a:lnSpc>
              <a:spcBef>
                <a:spcPts val="0"/>
              </a:spcBef>
              <a:spcAft>
                <a:spcPts val="0"/>
              </a:spcAft>
              <a:buNone/>
            </a:pPr>
            <a:r>
              <a:rPr lang="hu-HU" b="1" dirty="0"/>
              <a:t>Iránymutatások a munkához</a:t>
            </a:r>
            <a:endParaRPr lang="en-GB" altLang="zh-TW" b="1" dirty="0"/>
          </a:p>
          <a:p>
            <a:pPr>
              <a:lnSpc>
                <a:spcPct val="100000"/>
              </a:lnSpc>
              <a:spcBef>
                <a:spcPts val="0"/>
              </a:spcBef>
              <a:spcAft>
                <a:spcPts val="0"/>
              </a:spcAft>
              <a:buNone/>
            </a:pPr>
            <a:r>
              <a:rPr lang="hu-HU" altLang="zh-TW" u="sng" dirty="0"/>
              <a:t>1. lépés</a:t>
            </a:r>
            <a:endParaRPr lang="en-GB" altLang="zh-TW" u="sng" dirty="0"/>
          </a:p>
          <a:p>
            <a:pPr marL="177800" indent="-177800">
              <a:spcBef>
                <a:spcPts val="0"/>
              </a:spcBef>
              <a:spcAft>
                <a:spcPts val="0"/>
              </a:spcAft>
              <a:buClr>
                <a:schemeClr val="tx1"/>
              </a:buClr>
              <a:buFont typeface="Arial" pitchFamily="34" charset="0"/>
              <a:buChar char="•"/>
            </a:pPr>
            <a:r>
              <a:rPr lang="hu-HU" altLang="zh-TW" sz="1800" dirty="0"/>
              <a:t>Adjunk neki egy karaktert, tegyük érdekessé, kiszámíthatatlanná; minden tárgy egy vagy több alkalommal használható fel</a:t>
            </a:r>
            <a:endParaRPr lang="en-GB" altLang="zh-TW" sz="1800" dirty="0"/>
          </a:p>
          <a:p>
            <a:pPr marL="177800" indent="-177800">
              <a:spcBef>
                <a:spcPts val="0"/>
              </a:spcBef>
              <a:spcAft>
                <a:spcPts val="0"/>
              </a:spcAft>
              <a:buClr>
                <a:schemeClr val="tx1"/>
              </a:buClr>
              <a:buFont typeface="Arial" pitchFamily="34" charset="0"/>
              <a:buChar char="•"/>
            </a:pPr>
            <a:r>
              <a:rPr lang="hu-HU" altLang="zh-TW" sz="1800" dirty="0"/>
              <a:t>Mutassunk be egy történetet a 3-4 fős csoportnak</a:t>
            </a:r>
            <a:endParaRPr lang="en-GB" altLang="zh-TW" sz="1800" dirty="0"/>
          </a:p>
          <a:p>
            <a:pPr>
              <a:lnSpc>
                <a:spcPct val="100000"/>
              </a:lnSpc>
              <a:spcBef>
                <a:spcPts val="0"/>
              </a:spcBef>
              <a:spcAft>
                <a:spcPts val="0"/>
              </a:spcAft>
              <a:buNone/>
            </a:pPr>
            <a:endParaRPr lang="en-GB" altLang="zh-TW" u="sng" dirty="0"/>
          </a:p>
          <a:p>
            <a:pPr>
              <a:lnSpc>
                <a:spcPct val="100000"/>
              </a:lnSpc>
              <a:spcBef>
                <a:spcPts val="0"/>
              </a:spcBef>
              <a:spcAft>
                <a:spcPts val="0"/>
              </a:spcAft>
              <a:buNone/>
            </a:pPr>
            <a:r>
              <a:rPr lang="hu-HU" altLang="zh-TW" u="sng" dirty="0"/>
              <a:t>2. lépés</a:t>
            </a:r>
            <a:endParaRPr lang="en-GB" altLang="zh-TW" u="sng" dirty="0"/>
          </a:p>
          <a:p>
            <a:pPr marL="177800" indent="-177800">
              <a:spcBef>
                <a:spcPts val="0"/>
              </a:spcBef>
              <a:spcAft>
                <a:spcPts val="0"/>
              </a:spcAft>
              <a:buClr>
                <a:schemeClr val="tx1"/>
              </a:buClr>
              <a:buFont typeface="Arial" pitchFamily="34" charset="0"/>
              <a:buChar char="•"/>
            </a:pPr>
            <a:r>
              <a:rPr lang="hu-HU" altLang="zh-TW" sz="1800" dirty="0"/>
              <a:t>Válasszunk ki egy történetet, javítsuk fel a többiek ötleteivel</a:t>
            </a:r>
            <a:r>
              <a:rPr lang="en-GB" altLang="zh-TW" sz="1800" dirty="0"/>
              <a:t>…</a:t>
            </a:r>
          </a:p>
          <a:p>
            <a:pPr marL="177800" indent="-177800">
              <a:spcBef>
                <a:spcPts val="0"/>
              </a:spcBef>
              <a:spcAft>
                <a:spcPts val="0"/>
              </a:spcAft>
              <a:buClr>
                <a:schemeClr val="tx1"/>
              </a:buClr>
              <a:buFont typeface="Arial" pitchFamily="34" charset="0"/>
              <a:buChar char="•"/>
            </a:pPr>
            <a:r>
              <a:rPr lang="hu-HU" altLang="zh-TW" sz="1800" dirty="0"/>
              <a:t>1 csoport – 1 bemutatás </a:t>
            </a:r>
            <a:r>
              <a:rPr lang="en-GB" altLang="zh-TW" sz="1800" dirty="0"/>
              <a:t>(</a:t>
            </a:r>
            <a:r>
              <a:rPr lang="hu-HU" altLang="zh-TW" sz="1800" dirty="0"/>
              <a:t>a diákok „színházi” szereplők)</a:t>
            </a:r>
            <a:endParaRPr lang="en-GB" altLang="zh-TW" sz="1800" dirty="0"/>
          </a:p>
          <a:p>
            <a:pPr marL="0" indent="0">
              <a:buNone/>
            </a:pPr>
            <a:endParaRPr lang="en-GB" dirty="0"/>
          </a:p>
        </p:txBody>
      </p:sp>
      <p:pic>
        <p:nvPicPr>
          <p:cNvPr id="4" name="Picture 2" descr="Rezultat iskanja slik za objects in hand"/>
          <p:cNvPicPr>
            <a:picLocks noChangeAspect="1" noChangeArrowheads="1"/>
          </p:cNvPicPr>
          <p:nvPr/>
        </p:nvPicPr>
        <p:blipFill>
          <a:blip r:embed="rId3" cstate="print"/>
          <a:srcRect/>
          <a:stretch>
            <a:fillRect/>
          </a:stretch>
        </p:blipFill>
        <p:spPr bwMode="auto">
          <a:xfrm>
            <a:off x="8847534" y="4279165"/>
            <a:ext cx="2308146" cy="1731110"/>
          </a:xfrm>
          <a:prstGeom prst="rect">
            <a:avLst/>
          </a:prstGeom>
          <a:noFill/>
        </p:spPr>
      </p:pic>
      <p:sp>
        <p:nvSpPr>
          <p:cNvPr id="6" name="Rectangle 2"/>
          <p:cNvSpPr txBox="1">
            <a:spLocks noChangeArrowheads="1"/>
          </p:cNvSpPr>
          <p:nvPr/>
        </p:nvSpPr>
        <p:spPr>
          <a:xfrm>
            <a:off x="4492310" y="5335022"/>
            <a:ext cx="3268339" cy="13388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a:t>Gyakorlati munka- választható</a:t>
            </a:r>
          </a:p>
          <a:p>
            <a:pPr marL="0" marR="0" lvl="1" fontAlgn="auto">
              <a:lnSpc>
                <a:spcPct val="90000"/>
              </a:lnSpc>
              <a:buClr>
                <a:schemeClr val="accent1"/>
              </a:buClr>
              <a:buSzTx/>
              <a:buFont typeface="Calibri" pitchFamily="34" charset="0"/>
              <a:buNone/>
              <a:tabLst/>
              <a:defRPr/>
            </a:pPr>
            <a:endParaRPr lang="sl-SI" dirty="0"/>
          </a:p>
          <a:p>
            <a:pPr marL="0" marR="0" lvl="1" fontAlgn="auto">
              <a:lnSpc>
                <a:spcPct val="90000"/>
              </a:lnSpc>
              <a:buClr>
                <a:schemeClr val="accent1"/>
              </a:buClr>
              <a:buSzTx/>
              <a:buFont typeface="Calibri" pitchFamily="34" charset="0"/>
              <a:buNone/>
              <a:tabLst/>
              <a:defRPr/>
            </a:pPr>
            <a:r>
              <a:rPr lang="sl-SI" dirty="0"/>
              <a:t>1. lépés: 10 perc</a:t>
            </a:r>
          </a:p>
          <a:p>
            <a:pPr marL="0" marR="0" lvl="1" fontAlgn="auto">
              <a:lnSpc>
                <a:spcPct val="90000"/>
              </a:lnSpc>
              <a:buClr>
                <a:schemeClr val="accent1"/>
              </a:buClr>
              <a:buSzTx/>
              <a:buFont typeface="Calibri" pitchFamily="34" charset="0"/>
              <a:buNone/>
              <a:tabLst/>
              <a:defRPr/>
            </a:pPr>
            <a:r>
              <a:rPr lang="sl-SI" dirty="0"/>
              <a:t>2. lépés: 10 perc</a:t>
            </a:r>
          </a:p>
          <a:p>
            <a:pPr marL="0" marR="0" lvl="1" fontAlgn="auto">
              <a:lnSpc>
                <a:spcPct val="90000"/>
              </a:lnSpc>
              <a:buClr>
                <a:schemeClr val="accent1"/>
              </a:buClr>
              <a:buSzTx/>
              <a:buFont typeface="Calibri" pitchFamily="34" charset="0"/>
              <a:buNone/>
              <a:tabLst/>
              <a:defRPr/>
            </a:pPr>
            <a:r>
              <a:rPr lang="sl-SI" dirty="0"/>
              <a:t>3. lépés: 10 perc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Kreativitás a gyakorlatban</a:t>
            </a:r>
            <a:r>
              <a:rPr lang="en-GB" dirty="0"/>
              <a:t>- 10 </a:t>
            </a:r>
            <a:r>
              <a:rPr lang="hu-HU" dirty="0"/>
              <a:t>tárgy </a:t>
            </a:r>
            <a:r>
              <a:rPr lang="en-GB" dirty="0"/>
              <a:t>2</a:t>
            </a:r>
          </a:p>
        </p:txBody>
      </p:sp>
      <p:sp>
        <p:nvSpPr>
          <p:cNvPr id="3" name="Ograda vsebine 2"/>
          <p:cNvSpPr>
            <a:spLocks noGrp="1"/>
          </p:cNvSpPr>
          <p:nvPr>
            <p:ph idx="1"/>
          </p:nvPr>
        </p:nvSpPr>
        <p:spPr>
          <a:xfrm>
            <a:off x="1097280" y="1845733"/>
            <a:ext cx="9913620" cy="3993593"/>
          </a:xfrm>
        </p:spPr>
        <p:txBody>
          <a:bodyPr>
            <a:noAutofit/>
          </a:bodyPr>
          <a:lstStyle/>
          <a:p>
            <a:pPr>
              <a:lnSpc>
                <a:spcPct val="100000"/>
              </a:lnSpc>
              <a:spcBef>
                <a:spcPts val="0"/>
              </a:spcBef>
              <a:spcAft>
                <a:spcPts val="0"/>
              </a:spcAft>
              <a:buNone/>
            </a:pPr>
            <a:r>
              <a:rPr lang="hu-HU" altLang="zh-TW" u="sng" dirty="0"/>
              <a:t>3. lépés</a:t>
            </a:r>
            <a:endParaRPr lang="en-GB" altLang="zh-TW" u="sng" dirty="0"/>
          </a:p>
          <a:p>
            <a:pPr>
              <a:lnSpc>
                <a:spcPct val="100000"/>
              </a:lnSpc>
              <a:spcBef>
                <a:spcPts val="0"/>
              </a:spcBef>
              <a:spcAft>
                <a:spcPts val="0"/>
              </a:spcAft>
              <a:buNone/>
            </a:pPr>
            <a:r>
              <a:rPr lang="hu-HU" altLang="zh-TW" dirty="0"/>
              <a:t>3-4 fős csoportok</a:t>
            </a:r>
            <a:r>
              <a:rPr lang="en-GB" altLang="zh-TW" dirty="0"/>
              <a:t>: </a:t>
            </a:r>
            <a:r>
              <a:rPr lang="hu-HU" altLang="zh-TW" dirty="0"/>
              <a:t>értékeljük az egyéni munkákat a csoporton belül</a:t>
            </a:r>
            <a:endParaRPr lang="en-GB" altLang="zh-TW" dirty="0"/>
          </a:p>
          <a:p>
            <a:pPr>
              <a:lnSpc>
                <a:spcPct val="100000"/>
              </a:lnSpc>
              <a:spcBef>
                <a:spcPts val="0"/>
              </a:spcBef>
              <a:spcAft>
                <a:spcPts val="0"/>
              </a:spcAft>
              <a:buNone/>
            </a:pPr>
            <a:endParaRPr lang="en-GB" dirty="0"/>
          </a:p>
          <a:p>
            <a:pPr>
              <a:lnSpc>
                <a:spcPct val="100000"/>
              </a:lnSpc>
              <a:spcBef>
                <a:spcPts val="0"/>
              </a:spcBef>
              <a:spcAft>
                <a:spcPts val="0"/>
              </a:spcAft>
              <a:buNone/>
            </a:pPr>
            <a:r>
              <a:rPr lang="hu-HU" dirty="0"/>
              <a:t>Néhány induló kérdés</a:t>
            </a:r>
            <a:r>
              <a:rPr lang="en-GB" dirty="0"/>
              <a:t>:</a:t>
            </a:r>
          </a:p>
          <a:p>
            <a:pPr>
              <a:spcBef>
                <a:spcPts val="0"/>
              </a:spcBef>
              <a:spcAft>
                <a:spcPts val="0"/>
              </a:spcAft>
              <a:buClr>
                <a:schemeClr val="tx1"/>
              </a:buClr>
              <a:buFont typeface="Arial" panose="020B0604020202020204" pitchFamily="34" charset="0"/>
              <a:buChar char="•"/>
            </a:pPr>
            <a:r>
              <a:rPr lang="hu-HU" sz="1800" dirty="0"/>
              <a:t> Miért </a:t>
            </a:r>
            <a:r>
              <a:rPr lang="hu-HU" sz="1800" dirty="0" err="1"/>
              <a:t>fontosak</a:t>
            </a:r>
            <a:r>
              <a:rPr lang="hu-HU" sz="1800" dirty="0"/>
              <a:t> a véletlenszerűen kiválasztott tárgyak </a:t>
            </a:r>
            <a:r>
              <a:rPr lang="en-GB" sz="1800" dirty="0"/>
              <a:t>?</a:t>
            </a:r>
          </a:p>
          <a:p>
            <a:pPr marL="177800" indent="-177800">
              <a:spcBef>
                <a:spcPts val="0"/>
              </a:spcBef>
              <a:spcAft>
                <a:spcPts val="0"/>
              </a:spcAft>
              <a:buClr>
                <a:schemeClr val="tx1"/>
              </a:buClr>
              <a:buFont typeface="Arial" pitchFamily="34" charset="0"/>
              <a:buChar char="•"/>
            </a:pPr>
            <a:r>
              <a:rPr lang="hu-HU" sz="1800" dirty="0"/>
              <a:t>Hogyan kapcsolódik a feladat a mindennapi/üzleti helyzethez</a:t>
            </a:r>
            <a:r>
              <a:rPr lang="en-GB" sz="1800" dirty="0"/>
              <a:t>?</a:t>
            </a:r>
          </a:p>
          <a:p>
            <a:pPr marL="177800" indent="-177800">
              <a:spcBef>
                <a:spcPts val="0"/>
              </a:spcBef>
              <a:spcAft>
                <a:spcPts val="0"/>
              </a:spcAft>
              <a:buClr>
                <a:schemeClr val="tx1"/>
              </a:buClr>
              <a:buFont typeface="Arial" pitchFamily="34" charset="0"/>
              <a:buChar char="•"/>
            </a:pPr>
            <a:r>
              <a:rPr lang="hu-HU" sz="1800" dirty="0"/>
              <a:t>Mi volt jó, kreatív, kiszámíthatatlan az egyes történetekben</a:t>
            </a:r>
            <a:r>
              <a:rPr lang="en-GB" sz="1800" dirty="0"/>
              <a:t>?</a:t>
            </a:r>
          </a:p>
          <a:p>
            <a:pPr marL="177800" indent="-177800">
              <a:spcBef>
                <a:spcPts val="0"/>
              </a:spcBef>
              <a:spcAft>
                <a:spcPts val="0"/>
              </a:spcAft>
              <a:buClr>
                <a:schemeClr val="tx1"/>
              </a:buClr>
              <a:buFont typeface="Arial" pitchFamily="34" charset="0"/>
              <a:buChar char="•"/>
            </a:pPr>
            <a:r>
              <a:rPr lang="hu-HU" sz="1800" dirty="0"/>
              <a:t>Akadályok a munka során</a:t>
            </a:r>
            <a:r>
              <a:rPr lang="en-GB" sz="1800" dirty="0"/>
              <a:t>? </a:t>
            </a:r>
            <a:r>
              <a:rPr lang="hu-HU" sz="1800" dirty="0"/>
              <a:t>Hogy lehet túljutni rajtuk</a:t>
            </a:r>
            <a:r>
              <a:rPr lang="en-GB" sz="1800" dirty="0"/>
              <a:t>?</a:t>
            </a:r>
          </a:p>
          <a:p>
            <a:pPr marL="177800" indent="-177800">
              <a:spcBef>
                <a:spcPts val="0"/>
              </a:spcBef>
              <a:spcAft>
                <a:spcPts val="0"/>
              </a:spcAft>
              <a:buClr>
                <a:schemeClr val="tx1"/>
              </a:buClr>
              <a:buFont typeface="Arial" pitchFamily="34" charset="0"/>
              <a:buChar char="•"/>
            </a:pPr>
            <a:r>
              <a:rPr lang="hu-HU" sz="1800" dirty="0"/>
              <a:t>Más fontos kérdések</a:t>
            </a:r>
            <a:r>
              <a:rPr lang="en-GB" sz="1800" dirty="0"/>
              <a:t>!</a:t>
            </a:r>
          </a:p>
          <a:p>
            <a:pPr>
              <a:lnSpc>
                <a:spcPct val="100000"/>
              </a:lnSpc>
              <a:spcBef>
                <a:spcPts val="0"/>
              </a:spcBef>
              <a:spcAft>
                <a:spcPts val="0"/>
              </a:spcAft>
            </a:pPr>
            <a:endParaRPr lang="en-GB" altLang="zh-TW" dirty="0"/>
          </a:p>
          <a:p>
            <a:pPr>
              <a:lnSpc>
                <a:spcPct val="100000"/>
              </a:lnSpc>
              <a:spcBef>
                <a:spcPts val="0"/>
              </a:spcBef>
              <a:spcAft>
                <a:spcPts val="0"/>
              </a:spcAft>
              <a:buNone/>
            </a:pPr>
            <a:r>
              <a:rPr lang="hu-HU" altLang="zh-TW" b="1" dirty="0"/>
              <a:t>Gyakorlati szempontok</a:t>
            </a:r>
          </a:p>
          <a:p>
            <a:pPr>
              <a:lnSpc>
                <a:spcPct val="100000"/>
              </a:lnSpc>
              <a:spcBef>
                <a:spcPts val="0"/>
              </a:spcBef>
              <a:spcAft>
                <a:spcPts val="0"/>
              </a:spcAft>
              <a:buNone/>
            </a:pPr>
            <a:r>
              <a:rPr lang="hu-HU" altLang="zh-TW" dirty="0"/>
              <a:t>Valódi problémák megoldása a rendelkezésre álló források és kreativitásunk felhasználásával.</a:t>
            </a:r>
            <a:endParaRPr lang="en-GB" altLang="zh-TW" dirty="0"/>
          </a:p>
        </p:txBody>
      </p:sp>
      <p:pic>
        <p:nvPicPr>
          <p:cNvPr id="4" name="Picture 2" descr="Rezultat iskanja slik za objects in hand"/>
          <p:cNvPicPr>
            <a:picLocks noChangeAspect="1" noChangeArrowheads="1"/>
          </p:cNvPicPr>
          <p:nvPr/>
        </p:nvPicPr>
        <p:blipFill>
          <a:blip r:embed="rId3" cstate="print"/>
          <a:srcRect/>
          <a:stretch>
            <a:fillRect/>
          </a:stretch>
        </p:blipFill>
        <p:spPr bwMode="auto">
          <a:xfrm>
            <a:off x="8847534" y="2548055"/>
            <a:ext cx="2308146" cy="1731110"/>
          </a:xfrm>
          <a:prstGeom prst="rect">
            <a:avLst/>
          </a:prstGeom>
          <a:noFill/>
        </p:spPr>
      </p:pic>
      <p:sp>
        <p:nvSpPr>
          <p:cNvPr id="5" name="Rectangle 2"/>
          <p:cNvSpPr txBox="1">
            <a:spLocks noChangeArrowheads="1"/>
          </p:cNvSpPr>
          <p:nvPr/>
        </p:nvSpPr>
        <p:spPr>
          <a:xfrm>
            <a:off x="4186561" y="5340861"/>
            <a:ext cx="3050579" cy="13388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dirty="0"/>
              <a:t>Gyakorlati munka- választható</a:t>
            </a:r>
          </a:p>
          <a:p>
            <a:pPr marL="0" marR="0" lvl="1" fontAlgn="auto">
              <a:lnSpc>
                <a:spcPct val="90000"/>
              </a:lnSpc>
              <a:buClr>
                <a:schemeClr val="accent1"/>
              </a:buClr>
              <a:buSzTx/>
              <a:buFont typeface="Calibri" pitchFamily="34" charset="0"/>
              <a:buNone/>
              <a:tabLst/>
              <a:defRPr/>
            </a:pPr>
            <a:endParaRPr lang="sl-SI" dirty="0"/>
          </a:p>
          <a:p>
            <a:pPr marL="0" marR="0" lvl="1" fontAlgn="auto">
              <a:lnSpc>
                <a:spcPct val="90000"/>
              </a:lnSpc>
              <a:buClr>
                <a:schemeClr val="accent1"/>
              </a:buClr>
              <a:buSzTx/>
              <a:buFont typeface="Calibri" pitchFamily="34" charset="0"/>
              <a:buNone/>
              <a:tabLst/>
              <a:defRPr/>
            </a:pPr>
            <a:r>
              <a:rPr lang="sl-SI" dirty="0"/>
              <a:t>1. lépés: 10 perc</a:t>
            </a:r>
          </a:p>
          <a:p>
            <a:pPr marL="0" marR="0" lvl="1" fontAlgn="auto">
              <a:lnSpc>
                <a:spcPct val="90000"/>
              </a:lnSpc>
              <a:buClr>
                <a:schemeClr val="accent1"/>
              </a:buClr>
              <a:buSzTx/>
              <a:buFont typeface="Calibri" pitchFamily="34" charset="0"/>
              <a:buNone/>
              <a:tabLst/>
              <a:defRPr/>
            </a:pPr>
            <a:r>
              <a:rPr lang="sl-SI" dirty="0"/>
              <a:t>2. lépés: 10 perc</a:t>
            </a:r>
          </a:p>
          <a:p>
            <a:pPr marL="0" marR="0" lvl="1" fontAlgn="auto">
              <a:lnSpc>
                <a:spcPct val="90000"/>
              </a:lnSpc>
              <a:buClr>
                <a:schemeClr val="accent1"/>
              </a:buClr>
              <a:buSzTx/>
              <a:buFont typeface="Calibri" pitchFamily="34" charset="0"/>
              <a:buNone/>
              <a:tabLst/>
              <a:defRPr/>
            </a:pPr>
            <a:r>
              <a:rPr lang="sl-SI" dirty="0"/>
              <a:t>3. lépés: 10 perc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97280" y="286603"/>
            <a:ext cx="10058400" cy="1450757"/>
          </a:xfrm>
        </p:spPr>
        <p:txBody>
          <a:bodyPr/>
          <a:lstStyle/>
          <a:p>
            <a:r>
              <a:rPr lang="hu-HU" dirty="0"/>
              <a:t>Innováció és vállalkozói szellem</a:t>
            </a:r>
            <a:endParaRPr lang="en-GB" dirty="0"/>
          </a:p>
        </p:txBody>
      </p:sp>
      <p:sp>
        <p:nvSpPr>
          <p:cNvPr id="3" name="Ograda vsebine 2"/>
          <p:cNvSpPr>
            <a:spLocks noGrp="1"/>
          </p:cNvSpPr>
          <p:nvPr>
            <p:ph idx="1"/>
          </p:nvPr>
        </p:nvSpPr>
        <p:spPr>
          <a:xfrm>
            <a:off x="1097279" y="1845733"/>
            <a:ext cx="10391888" cy="1347537"/>
          </a:xfrm>
        </p:spPr>
        <p:txBody>
          <a:bodyPr numCol="2">
            <a:normAutofit/>
          </a:bodyPr>
          <a:lstStyle/>
          <a:p>
            <a:pPr>
              <a:spcBef>
                <a:spcPts val="0"/>
              </a:spcBef>
              <a:spcAft>
                <a:spcPts val="0"/>
              </a:spcAft>
            </a:pPr>
            <a:r>
              <a:rPr lang="hu-HU" sz="1800" b="1" dirty="0"/>
              <a:t>Feladat</a:t>
            </a:r>
            <a:endParaRPr lang="en-GB" sz="1800" b="1" dirty="0"/>
          </a:p>
          <a:p>
            <a:pPr>
              <a:spcBef>
                <a:spcPts val="0"/>
              </a:spcBef>
              <a:spcAft>
                <a:spcPts val="0"/>
              </a:spcAft>
            </a:pPr>
            <a:r>
              <a:rPr lang="en-GB" sz="1800" dirty="0"/>
              <a:t>A </a:t>
            </a:r>
            <a:r>
              <a:rPr lang="en-GB" sz="1800" dirty="0" err="1"/>
              <a:t>kreativitással</a:t>
            </a:r>
            <a:r>
              <a:rPr lang="en-GB" sz="1800" dirty="0"/>
              <a:t>, </a:t>
            </a:r>
            <a:r>
              <a:rPr lang="en-GB" sz="1800" dirty="0" err="1"/>
              <a:t>az</a:t>
            </a:r>
            <a:r>
              <a:rPr lang="en-GB" sz="1800" dirty="0"/>
              <a:t> </a:t>
            </a:r>
            <a:r>
              <a:rPr lang="en-GB" sz="1800" dirty="0" err="1"/>
              <a:t>innovációval</a:t>
            </a:r>
            <a:r>
              <a:rPr lang="en-GB" sz="1800" dirty="0"/>
              <a:t> </a:t>
            </a:r>
            <a:r>
              <a:rPr lang="en-GB" sz="1800" dirty="0" err="1"/>
              <a:t>és</a:t>
            </a:r>
            <a:r>
              <a:rPr lang="en-GB" sz="1800" dirty="0"/>
              <a:t> a </a:t>
            </a:r>
            <a:r>
              <a:rPr lang="en-GB" sz="1800" dirty="0" err="1"/>
              <a:t>vállalkozói</a:t>
            </a:r>
            <a:r>
              <a:rPr lang="en-GB" sz="1800" dirty="0"/>
              <a:t> </a:t>
            </a:r>
            <a:r>
              <a:rPr lang="en-GB" sz="1800" dirty="0" err="1"/>
              <a:t>szellem</a:t>
            </a:r>
            <a:r>
              <a:rPr lang="hu-HU" sz="1800" dirty="0"/>
              <a:t>m</a:t>
            </a:r>
            <a:r>
              <a:rPr lang="en-GB" sz="1800" dirty="0"/>
              <a:t>el </a:t>
            </a:r>
            <a:r>
              <a:rPr lang="en-GB" sz="1800" dirty="0" err="1"/>
              <a:t>kapcsolatos</a:t>
            </a:r>
            <a:r>
              <a:rPr lang="en-GB" sz="1800" dirty="0"/>
              <a:t> </a:t>
            </a:r>
            <a:r>
              <a:rPr lang="en-GB" sz="1800" dirty="0" err="1"/>
              <a:t>fogalmak</a:t>
            </a:r>
            <a:r>
              <a:rPr lang="en-GB" sz="1800" dirty="0"/>
              <a:t> </a:t>
            </a:r>
            <a:r>
              <a:rPr lang="en-GB" sz="1800" dirty="0" err="1"/>
              <a:t>megvitatása</a:t>
            </a:r>
            <a:r>
              <a:rPr lang="en-GB" sz="1800" dirty="0"/>
              <a:t>, </a:t>
            </a:r>
            <a:r>
              <a:rPr lang="en-GB" sz="1800" dirty="0" err="1"/>
              <a:t>valamint</a:t>
            </a:r>
            <a:r>
              <a:rPr lang="en-GB" sz="1800" dirty="0"/>
              <a:t> a </a:t>
            </a:r>
            <a:r>
              <a:rPr lang="en-GB" sz="1800" dirty="0" err="1"/>
              <a:t>társadal</a:t>
            </a:r>
            <a:r>
              <a:rPr lang="hu-HU" sz="1800" dirty="0"/>
              <a:t>o</a:t>
            </a:r>
            <a:r>
              <a:rPr lang="en-GB" sz="1800" dirty="0"/>
              <a:t>m, </a:t>
            </a:r>
            <a:r>
              <a:rPr lang="hu-HU" sz="1800" dirty="0"/>
              <a:t>a </a:t>
            </a:r>
            <a:r>
              <a:rPr lang="en-GB" sz="1800" dirty="0" err="1"/>
              <a:t>szervezet</a:t>
            </a:r>
            <a:r>
              <a:rPr lang="en-GB" sz="1800" dirty="0"/>
              <a:t> </a:t>
            </a:r>
            <a:r>
              <a:rPr lang="en-GB" sz="1800" dirty="0" err="1"/>
              <a:t>és</a:t>
            </a:r>
            <a:r>
              <a:rPr lang="en-GB" sz="1800" dirty="0"/>
              <a:t> </a:t>
            </a:r>
            <a:r>
              <a:rPr lang="hu-HU" sz="1800" dirty="0"/>
              <a:t>az </a:t>
            </a:r>
            <a:r>
              <a:rPr lang="en-GB" sz="1800" dirty="0" err="1"/>
              <a:t>egyén</a:t>
            </a:r>
            <a:r>
              <a:rPr lang="en-GB" sz="1800" dirty="0"/>
              <a:t> </a:t>
            </a:r>
            <a:r>
              <a:rPr lang="en-GB" sz="1800" dirty="0" err="1"/>
              <a:t>fontossága</a:t>
            </a:r>
            <a:r>
              <a:rPr lang="hu-HU" sz="1800" dirty="0"/>
              <a:t>                                                            </a:t>
            </a:r>
            <a:r>
              <a:rPr lang="hu-HU" sz="1800" b="1" dirty="0"/>
              <a:t>Gyakorlati szempontok</a:t>
            </a:r>
            <a:endParaRPr lang="en-US" sz="1800" b="1" dirty="0"/>
          </a:p>
          <a:p>
            <a:pPr>
              <a:spcBef>
                <a:spcPts val="0"/>
              </a:spcBef>
              <a:spcAft>
                <a:spcPts val="0"/>
              </a:spcAft>
            </a:pPr>
            <a:r>
              <a:rPr lang="hu-HU" sz="1800" dirty="0"/>
              <a:t>Alapfogalmak ismertetése és fontosságuk tudatosítása</a:t>
            </a:r>
            <a:endParaRPr lang="en-US" sz="1800" dirty="0"/>
          </a:p>
        </p:txBody>
      </p:sp>
      <p:sp>
        <p:nvSpPr>
          <p:cNvPr id="5" name="Ograda vsebine 2"/>
          <p:cNvSpPr txBox="1">
            <a:spLocks/>
          </p:cNvSpPr>
          <p:nvPr/>
        </p:nvSpPr>
        <p:spPr>
          <a:xfrm>
            <a:off x="1097280" y="3193271"/>
            <a:ext cx="10391888" cy="31112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spcAft>
                <a:spcPts val="0"/>
              </a:spcAft>
            </a:pPr>
            <a:r>
              <a:rPr lang="hu-HU" sz="1800" b="1" dirty="0"/>
              <a:t>Iránymutatások a munkához</a:t>
            </a:r>
            <a:endParaRPr lang="en-GB" sz="1800" b="1" dirty="0"/>
          </a:p>
          <a:p>
            <a:pPr>
              <a:spcBef>
                <a:spcPts val="0"/>
              </a:spcBef>
              <a:spcAft>
                <a:spcPts val="0"/>
              </a:spcAft>
            </a:pPr>
            <a:r>
              <a:rPr lang="hu-HU" sz="1800" dirty="0"/>
              <a:t>Az alábbi témák (vagy kapcsolódó tartalmak) megbeszélése/megvitatása</a:t>
            </a:r>
            <a:endParaRPr lang="en-GB" sz="1800" dirty="0"/>
          </a:p>
          <a:p>
            <a:pPr lvl="1">
              <a:spcBef>
                <a:spcPts val="0"/>
              </a:spcBef>
              <a:spcAft>
                <a:spcPts val="0"/>
              </a:spcAft>
            </a:pPr>
            <a:r>
              <a:rPr lang="hu-HU" dirty="0"/>
              <a:t>A különbség ötlet és innováció/újítás között</a:t>
            </a:r>
            <a:r>
              <a:rPr lang="en-GB" dirty="0"/>
              <a:t>;</a:t>
            </a:r>
          </a:p>
          <a:p>
            <a:pPr lvl="1">
              <a:spcBef>
                <a:spcPts val="0"/>
              </a:spcBef>
              <a:spcAft>
                <a:spcPts val="0"/>
              </a:spcAft>
            </a:pPr>
            <a:r>
              <a:rPr lang="hu-HU" dirty="0"/>
              <a:t>Miért fontos a vállalkozói szellem</a:t>
            </a:r>
            <a:r>
              <a:rPr lang="en-GB" dirty="0"/>
              <a:t>;</a:t>
            </a:r>
          </a:p>
          <a:p>
            <a:pPr lvl="1">
              <a:spcBef>
                <a:spcPts val="0"/>
              </a:spcBef>
              <a:spcAft>
                <a:spcPts val="0"/>
              </a:spcAft>
            </a:pPr>
            <a:r>
              <a:rPr lang="hu-HU" dirty="0"/>
              <a:t>A különbség kreativitás és innováció/újítás között</a:t>
            </a:r>
            <a:r>
              <a:rPr lang="en-GB" dirty="0"/>
              <a:t>;</a:t>
            </a:r>
          </a:p>
          <a:p>
            <a:pPr lvl="1">
              <a:spcBef>
                <a:spcPts val="0"/>
              </a:spcBef>
              <a:spcAft>
                <a:spcPts val="0"/>
              </a:spcAft>
            </a:pPr>
            <a:r>
              <a:rPr lang="en-GB" dirty="0" err="1"/>
              <a:t>Miért</a:t>
            </a:r>
            <a:r>
              <a:rPr lang="en-GB" dirty="0"/>
              <a:t> </a:t>
            </a:r>
            <a:r>
              <a:rPr lang="en-GB" dirty="0" err="1"/>
              <a:t>fontos</a:t>
            </a:r>
            <a:r>
              <a:rPr lang="en-GB" dirty="0"/>
              <a:t> a </a:t>
            </a:r>
            <a:r>
              <a:rPr lang="en-GB" dirty="0" err="1"/>
              <a:t>kreativitás</a:t>
            </a:r>
            <a:r>
              <a:rPr lang="en-GB" dirty="0"/>
              <a:t> a </a:t>
            </a:r>
            <a:r>
              <a:rPr lang="en-GB" dirty="0" err="1"/>
              <a:t>társadalom</a:t>
            </a:r>
            <a:r>
              <a:rPr lang="en-GB" dirty="0"/>
              <a:t> / </a:t>
            </a:r>
            <a:r>
              <a:rPr lang="en-GB" dirty="0" err="1"/>
              <a:t>szervezet</a:t>
            </a:r>
            <a:r>
              <a:rPr lang="en-GB" dirty="0"/>
              <a:t> / </a:t>
            </a:r>
            <a:r>
              <a:rPr lang="en-GB" dirty="0" err="1"/>
              <a:t>egyének</a:t>
            </a:r>
            <a:r>
              <a:rPr lang="en-GB" dirty="0"/>
              <a:t> </a:t>
            </a:r>
            <a:r>
              <a:rPr lang="en-GB" dirty="0" err="1"/>
              <a:t>számára</a:t>
            </a:r>
            <a:r>
              <a:rPr lang="en-GB" dirty="0"/>
              <a:t>;</a:t>
            </a:r>
          </a:p>
          <a:p>
            <a:pPr lvl="1">
              <a:spcBef>
                <a:spcPts val="0"/>
              </a:spcBef>
              <a:spcAft>
                <a:spcPts val="0"/>
              </a:spcAft>
            </a:pPr>
            <a:r>
              <a:rPr lang="en-GB" dirty="0" err="1"/>
              <a:t>Sorolj</a:t>
            </a:r>
            <a:r>
              <a:rPr lang="en-GB" dirty="0"/>
              <a:t> </a:t>
            </a:r>
            <a:r>
              <a:rPr lang="en-GB" dirty="0" err="1"/>
              <a:t>fel</a:t>
            </a:r>
            <a:r>
              <a:rPr lang="en-GB" dirty="0"/>
              <a:t> </a:t>
            </a:r>
            <a:r>
              <a:rPr lang="en-GB" dirty="0" err="1"/>
              <a:t>néhány</a:t>
            </a:r>
            <a:r>
              <a:rPr lang="en-GB" dirty="0"/>
              <a:t> </a:t>
            </a:r>
            <a:r>
              <a:rPr lang="en-GB" dirty="0" err="1"/>
              <a:t>olyan</a:t>
            </a:r>
            <a:r>
              <a:rPr lang="en-GB" dirty="0"/>
              <a:t> </a:t>
            </a:r>
            <a:r>
              <a:rPr lang="en-GB" dirty="0" err="1"/>
              <a:t>újítást</a:t>
            </a:r>
            <a:r>
              <a:rPr lang="en-GB" dirty="0"/>
              <a:t>, </a:t>
            </a:r>
            <a:r>
              <a:rPr lang="en-GB" dirty="0" err="1"/>
              <a:t>amit</a:t>
            </a:r>
            <a:r>
              <a:rPr lang="en-GB" dirty="0"/>
              <a:t> </a:t>
            </a:r>
            <a:r>
              <a:rPr lang="en-GB" dirty="0" err="1"/>
              <a:t>ismer</a:t>
            </a:r>
            <a:r>
              <a:rPr lang="hu-HU" dirty="0"/>
              <a:t>sz</a:t>
            </a:r>
            <a:r>
              <a:rPr lang="en-GB" dirty="0"/>
              <a:t> - </a:t>
            </a:r>
            <a:r>
              <a:rPr lang="en-GB" dirty="0" err="1"/>
              <a:t>otthon</a:t>
            </a:r>
            <a:r>
              <a:rPr lang="en-GB" dirty="0"/>
              <a:t>, </a:t>
            </a:r>
            <a:r>
              <a:rPr lang="en-GB" dirty="0" err="1"/>
              <a:t>az</a:t>
            </a:r>
            <a:r>
              <a:rPr lang="en-GB" dirty="0"/>
              <a:t> </a:t>
            </a:r>
            <a:r>
              <a:rPr lang="en-GB" dirty="0" err="1"/>
              <a:t>iskolában</a:t>
            </a:r>
            <a:r>
              <a:rPr lang="en-GB" dirty="0"/>
              <a:t>, a </a:t>
            </a:r>
            <a:r>
              <a:rPr lang="en-GB" dirty="0" err="1"/>
              <a:t>társadalomban</a:t>
            </a:r>
            <a:r>
              <a:rPr lang="en-GB" dirty="0"/>
              <a:t> ...;</a:t>
            </a:r>
          </a:p>
          <a:p>
            <a:pPr lvl="1">
              <a:spcBef>
                <a:spcPts val="0"/>
              </a:spcBef>
              <a:spcAft>
                <a:spcPts val="0"/>
              </a:spcAft>
            </a:pPr>
            <a:r>
              <a:rPr lang="en-GB" dirty="0" err="1"/>
              <a:t>Gondolod</a:t>
            </a:r>
            <a:r>
              <a:rPr lang="en-GB" dirty="0"/>
              <a:t>, </a:t>
            </a:r>
            <a:r>
              <a:rPr lang="en-GB" dirty="0" err="1"/>
              <a:t>hogy</a:t>
            </a:r>
            <a:r>
              <a:rPr lang="hu-HU" dirty="0"/>
              <a:t> szükséged van </a:t>
            </a:r>
            <a:r>
              <a:rPr lang="en-GB" dirty="0" err="1"/>
              <a:t>kreativitásra</a:t>
            </a:r>
            <a:r>
              <a:rPr lang="en-GB" dirty="0"/>
              <a:t>, </a:t>
            </a:r>
            <a:r>
              <a:rPr lang="en-GB" dirty="0" err="1"/>
              <a:t>innovációra</a:t>
            </a:r>
            <a:r>
              <a:rPr lang="en-GB" dirty="0"/>
              <a:t> </a:t>
            </a:r>
            <a:r>
              <a:rPr lang="en-GB" dirty="0" err="1"/>
              <a:t>és</a:t>
            </a:r>
            <a:r>
              <a:rPr lang="en-GB" dirty="0"/>
              <a:t> </a:t>
            </a:r>
            <a:r>
              <a:rPr lang="en-GB" dirty="0" err="1"/>
              <a:t>vállalkozószellemre</a:t>
            </a:r>
            <a:r>
              <a:rPr lang="en-GB" dirty="0"/>
              <a:t> - </a:t>
            </a:r>
            <a:r>
              <a:rPr lang="en-GB" dirty="0" err="1"/>
              <a:t>miért</a:t>
            </a:r>
            <a:r>
              <a:rPr lang="en-GB" dirty="0"/>
              <a:t> "</a:t>
            </a:r>
            <a:r>
              <a:rPr lang="en-GB" dirty="0" err="1"/>
              <a:t>igen</a:t>
            </a:r>
            <a:r>
              <a:rPr lang="en-GB" dirty="0"/>
              <a:t>", </a:t>
            </a:r>
            <a:r>
              <a:rPr lang="en-GB" dirty="0" err="1"/>
              <a:t>miért</a:t>
            </a:r>
            <a:r>
              <a:rPr lang="en-GB" dirty="0"/>
              <a:t> </a:t>
            </a:r>
            <a:r>
              <a:rPr lang="en-GB" dirty="0" err="1"/>
              <a:t>nem</a:t>
            </a:r>
            <a:r>
              <a:rPr lang="en-GB" dirty="0"/>
              <a:t> ";</a:t>
            </a:r>
          </a:p>
          <a:p>
            <a:pPr lvl="1">
              <a:spcBef>
                <a:spcPts val="0"/>
              </a:spcBef>
              <a:spcAft>
                <a:spcPts val="0"/>
              </a:spcAft>
            </a:pPr>
            <a:r>
              <a:rPr lang="hu-HU" dirty="0"/>
              <a:t>A diákok beszélnek otthon a kreativitásról, az innovációról és a vállalkozói szellemről</a:t>
            </a:r>
            <a:r>
              <a:rPr lang="en-GB" dirty="0"/>
              <a:t>;</a:t>
            </a:r>
          </a:p>
          <a:p>
            <a:pPr lvl="1">
              <a:spcBef>
                <a:spcPts val="0"/>
              </a:spcBef>
              <a:spcAft>
                <a:spcPts val="0"/>
              </a:spcAft>
            </a:pPr>
            <a:r>
              <a:rPr lang="hu-HU" dirty="0"/>
              <a:t>És az iskolában vagy máshol</a:t>
            </a:r>
            <a:r>
              <a:rPr lang="en-GB" dirty="0"/>
              <a:t>;</a:t>
            </a:r>
          </a:p>
          <a:p>
            <a:pPr lvl="1">
              <a:spcBef>
                <a:spcPts val="0"/>
              </a:spcBef>
              <a:spcAft>
                <a:spcPts val="0"/>
              </a:spcAft>
            </a:pPr>
            <a:r>
              <a:rPr lang="hu-HU" dirty="0"/>
              <a:t>Keress példákat innovatív termékekre, folyamatokra és szolgáltatásokra</a:t>
            </a:r>
            <a:endParaRPr lang="en-GB" dirty="0"/>
          </a:p>
          <a:p>
            <a:pPr lvl="1">
              <a:spcBef>
                <a:spcPts val="0"/>
              </a:spcBef>
              <a:spcAft>
                <a:spcPts val="0"/>
              </a:spcAft>
            </a:pPr>
            <a:r>
              <a:rPr lang="hu-HU" dirty="0"/>
              <a:t>Indokold, hogy ez miért fontos</a:t>
            </a:r>
            <a:endParaRPr lang="en-GB"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Különböző források használata</a:t>
            </a:r>
            <a:r>
              <a:rPr lang="en-GB" dirty="0"/>
              <a:t>- </a:t>
            </a:r>
            <a:r>
              <a:rPr lang="hu-HU" dirty="0"/>
              <a:t>Szlovénia esete</a:t>
            </a:r>
            <a:endParaRPr lang="en-GB" dirty="0"/>
          </a:p>
        </p:txBody>
      </p:sp>
      <p:pic>
        <p:nvPicPr>
          <p:cNvPr id="5" name="Picture 7" descr="knjige-3x"/>
          <p:cNvPicPr>
            <a:picLocks noChangeAspect="1" noChangeArrowheads="1"/>
          </p:cNvPicPr>
          <p:nvPr/>
        </p:nvPicPr>
        <p:blipFill>
          <a:blip r:embed="rId3" cstate="print">
            <a:lum bright="30000"/>
          </a:blip>
          <a:srcRect b="6010"/>
          <a:stretch>
            <a:fillRect/>
          </a:stretch>
        </p:blipFill>
        <p:spPr bwMode="auto">
          <a:xfrm>
            <a:off x="2380974" y="1737360"/>
            <a:ext cx="6289310" cy="4349115"/>
          </a:xfrm>
          <a:prstGeom prst="rect">
            <a:avLst/>
          </a:prstGeom>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613833" y="181769"/>
            <a:ext cx="11552767" cy="5977211"/>
            <a:chOff x="287867" y="188640"/>
            <a:chExt cx="11552767" cy="5977211"/>
          </a:xfrm>
        </p:grpSpPr>
        <p:graphicFrame>
          <p:nvGraphicFramePr>
            <p:cNvPr id="8" name="Object 3"/>
            <p:cNvGraphicFramePr>
              <a:graphicFrameLocks noChangeAspect="1"/>
            </p:cNvGraphicFramePr>
            <p:nvPr/>
          </p:nvGraphicFramePr>
          <p:xfrm>
            <a:off x="383117" y="4062414"/>
            <a:ext cx="5232400" cy="2103437"/>
          </p:xfrm>
          <a:graphic>
            <a:graphicData uri="http://schemas.openxmlformats.org/presentationml/2006/ole">
              <mc:AlternateContent xmlns:mc="http://schemas.openxmlformats.org/markup-compatibility/2006">
                <mc:Choice xmlns:v="urn:schemas-microsoft-com:vml" Requires="v">
                  <p:oleObj spid="_x0000_s160901" name="Dokument" r:id="rId4" imgW="2184400" imgH="1041400" progId="">
                    <p:embed/>
                  </p:oleObj>
                </mc:Choice>
                <mc:Fallback>
                  <p:oleObj name="Dokument" r:id="rId4" imgW="2184400" imgH="1041400"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17" y="4062414"/>
                          <a:ext cx="5232400"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4" descr="Josip Bekavac - Daisy-2"/>
            <p:cNvPicPr>
              <a:picLocks noChangeAspect="1" noChangeArrowheads="1"/>
            </p:cNvPicPr>
            <p:nvPr/>
          </p:nvPicPr>
          <p:blipFill>
            <a:blip r:embed="rId6" cstate="print"/>
            <a:srcRect/>
            <a:stretch>
              <a:fillRect/>
            </a:stretch>
          </p:blipFill>
          <p:spPr bwMode="auto">
            <a:xfrm>
              <a:off x="287867" y="1481139"/>
              <a:ext cx="5232400" cy="2308225"/>
            </a:xfrm>
            <a:prstGeom prst="rect">
              <a:avLst/>
            </a:prstGeom>
            <a:noFill/>
            <a:ln w="9525">
              <a:noFill/>
              <a:miter lim="800000"/>
              <a:headEnd/>
              <a:tailEnd/>
            </a:ln>
          </p:spPr>
        </p:pic>
        <p:pic>
          <p:nvPicPr>
            <p:cNvPr id="10" name="Picture 8"/>
            <p:cNvPicPr>
              <a:picLocks noChangeAspect="1" noChangeArrowheads="1"/>
            </p:cNvPicPr>
            <p:nvPr/>
          </p:nvPicPr>
          <p:blipFill>
            <a:blip r:embed="rId7" cstate="print"/>
            <a:srcRect/>
            <a:stretch>
              <a:fillRect/>
            </a:stretch>
          </p:blipFill>
          <p:spPr bwMode="auto">
            <a:xfrm>
              <a:off x="9169401" y="1773238"/>
              <a:ext cx="2478617" cy="2805112"/>
            </a:xfrm>
            <a:prstGeom prst="rect">
              <a:avLst/>
            </a:prstGeom>
            <a:noFill/>
            <a:ln w="9525" algn="ctr">
              <a:noFill/>
              <a:miter lim="800000"/>
              <a:headEnd/>
              <a:tailEnd/>
            </a:ln>
          </p:spPr>
        </p:pic>
        <p:pic>
          <p:nvPicPr>
            <p:cNvPr id="11" name="Picture 5"/>
            <p:cNvPicPr>
              <a:picLocks noChangeAspect="1" noChangeArrowheads="1"/>
            </p:cNvPicPr>
            <p:nvPr/>
          </p:nvPicPr>
          <p:blipFill>
            <a:blip r:embed="rId8" cstate="print"/>
            <a:srcRect/>
            <a:stretch>
              <a:fillRect/>
            </a:stretch>
          </p:blipFill>
          <p:spPr bwMode="auto">
            <a:xfrm>
              <a:off x="6096002" y="3943351"/>
              <a:ext cx="2586565" cy="2075816"/>
            </a:xfrm>
            <a:prstGeom prst="rect">
              <a:avLst/>
            </a:prstGeom>
            <a:noFill/>
            <a:ln w="9525" algn="ctr">
              <a:noFill/>
              <a:miter lim="800000"/>
              <a:headEnd/>
              <a:tailEnd/>
            </a:ln>
          </p:spPr>
        </p:pic>
        <p:pic>
          <p:nvPicPr>
            <p:cNvPr id="12" name="Picture 9"/>
            <p:cNvPicPr>
              <a:picLocks noChangeAspect="1" noChangeArrowheads="1"/>
            </p:cNvPicPr>
            <p:nvPr/>
          </p:nvPicPr>
          <p:blipFill>
            <a:blip r:embed="rId9" cstate="print"/>
            <a:srcRect/>
            <a:stretch>
              <a:fillRect/>
            </a:stretch>
          </p:blipFill>
          <p:spPr bwMode="auto">
            <a:xfrm>
              <a:off x="6000751" y="1844675"/>
              <a:ext cx="2681816" cy="1835150"/>
            </a:xfrm>
            <a:prstGeom prst="rect">
              <a:avLst/>
            </a:prstGeom>
            <a:noFill/>
            <a:ln w="9525" algn="ctr">
              <a:noFill/>
              <a:miter lim="800000"/>
              <a:headEnd/>
              <a:tailEnd/>
            </a:ln>
          </p:spPr>
        </p:pic>
        <p:sp>
          <p:nvSpPr>
            <p:cNvPr id="13" name="Rectangle 7"/>
            <p:cNvSpPr>
              <a:spLocks noChangeArrowheads="1"/>
            </p:cNvSpPr>
            <p:nvPr/>
          </p:nvSpPr>
          <p:spPr bwMode="auto">
            <a:xfrm>
              <a:off x="351367" y="188640"/>
              <a:ext cx="11489267" cy="515938"/>
            </a:xfrm>
            <a:prstGeom prst="rect">
              <a:avLst/>
            </a:prstGeom>
            <a:noFill/>
            <a:ln w="9525">
              <a:noFill/>
              <a:miter lim="800000"/>
              <a:headEnd/>
              <a:tailEnd/>
            </a:ln>
          </p:spPr>
          <p:txBody>
            <a:bodyPr anchor="ctr"/>
            <a:lstStyle/>
            <a:p>
              <a:pPr>
                <a:lnSpc>
                  <a:spcPct val="100000"/>
                </a:lnSpc>
                <a:spcAft>
                  <a:spcPct val="0"/>
                </a:spcAft>
              </a:pPr>
              <a:r>
                <a:rPr lang="sl-SI" sz="1800" b="1" dirty="0">
                  <a:solidFill>
                    <a:schemeClr val="tx2"/>
                  </a:solidFill>
                </a:rPr>
                <a:t>Eureka 2003 - </a:t>
              </a:r>
              <a:r>
                <a:rPr lang="sl-SI" sz="1800" b="1" dirty="0" err="1">
                  <a:solidFill>
                    <a:schemeClr val="tx2"/>
                  </a:solidFill>
                </a:rPr>
                <a:t>Innovation</a:t>
              </a:r>
              <a:r>
                <a:rPr lang="sl-SI" sz="1800" b="1" dirty="0">
                  <a:solidFill>
                    <a:schemeClr val="tx2"/>
                  </a:solidFill>
                </a:rPr>
                <a:t> of </a:t>
              </a:r>
              <a:r>
                <a:rPr lang="sl-SI" sz="1800" b="1" dirty="0" err="1">
                  <a:solidFill>
                    <a:schemeClr val="tx2"/>
                  </a:solidFill>
                </a:rPr>
                <a:t>Youth</a:t>
              </a:r>
              <a:r>
                <a:rPr lang="sl-SI" sz="1800" b="1" dirty="0">
                  <a:solidFill>
                    <a:schemeClr val="tx2"/>
                  </a:solidFill>
                </a:rPr>
                <a:t> (</a:t>
              </a:r>
              <a:r>
                <a:rPr lang="sl-SI" sz="1800" b="1" dirty="0" err="1">
                  <a:solidFill>
                    <a:schemeClr val="tx2"/>
                  </a:solidFill>
                </a:rPr>
                <a:t>case</a:t>
              </a:r>
              <a:r>
                <a:rPr lang="sl-SI" sz="1800" b="1" dirty="0">
                  <a:solidFill>
                    <a:schemeClr val="tx2"/>
                  </a:solidFill>
                </a:rPr>
                <a:t> of </a:t>
              </a:r>
              <a:r>
                <a:rPr lang="sl-SI" sz="1800" b="1" dirty="0" err="1">
                  <a:solidFill>
                    <a:schemeClr val="tx2"/>
                  </a:solidFill>
                </a:rPr>
                <a:t>Slovenia</a:t>
              </a:r>
              <a:r>
                <a:rPr lang="sl-SI" sz="1800" b="1" dirty="0">
                  <a:solidFill>
                    <a:schemeClr val="tx2"/>
                  </a:solidFill>
                </a:rPr>
                <a:t>)	             </a:t>
              </a:r>
              <a:r>
                <a:rPr lang="sl-SI" sz="1800" b="1" dirty="0" err="1">
                  <a:solidFill>
                    <a:schemeClr val="tx2"/>
                  </a:solidFill>
                </a:rPr>
                <a:t>World</a:t>
              </a:r>
              <a:r>
                <a:rPr lang="sl-SI" sz="1800" b="1" dirty="0">
                  <a:solidFill>
                    <a:schemeClr val="tx2"/>
                  </a:solidFill>
                </a:rPr>
                <a:t> </a:t>
              </a:r>
              <a:r>
                <a:rPr lang="sl-SI" sz="1800" b="1" dirty="0" err="1">
                  <a:solidFill>
                    <a:schemeClr val="tx2"/>
                  </a:solidFill>
                </a:rPr>
                <a:t>innovations</a:t>
              </a:r>
              <a:r>
                <a:rPr lang="sl-SI" sz="1800" b="1" dirty="0">
                  <a:solidFill>
                    <a:schemeClr val="tx2"/>
                  </a:solidFill>
                </a:rPr>
                <a:t> 2009</a:t>
              </a:r>
            </a:p>
          </p:txBody>
        </p:sp>
      </p:grpSp>
      <p:grpSp>
        <p:nvGrpSpPr>
          <p:cNvPr id="2" name="Group 10"/>
          <p:cNvGrpSpPr>
            <a:grpSpLocks/>
          </p:cNvGrpSpPr>
          <p:nvPr/>
        </p:nvGrpSpPr>
        <p:grpSpPr bwMode="auto">
          <a:xfrm>
            <a:off x="-25400" y="-18257"/>
            <a:ext cx="12217400" cy="6869113"/>
            <a:chOff x="-12" y="0"/>
            <a:chExt cx="5772" cy="4327"/>
          </a:xfrm>
        </p:grpSpPr>
        <p:pic>
          <p:nvPicPr>
            <p:cNvPr id="11268" name="Picture 7"/>
            <p:cNvPicPr>
              <a:picLocks noChangeAspect="1" noChangeArrowheads="1"/>
            </p:cNvPicPr>
            <p:nvPr/>
          </p:nvPicPr>
          <p:blipFill>
            <a:blip r:embed="rId10" cstate="print"/>
            <a:srcRect/>
            <a:stretch>
              <a:fillRect/>
            </a:stretch>
          </p:blipFill>
          <p:spPr bwMode="auto">
            <a:xfrm>
              <a:off x="-12" y="5"/>
              <a:ext cx="2892" cy="4314"/>
            </a:xfrm>
            <a:prstGeom prst="rect">
              <a:avLst/>
            </a:prstGeom>
            <a:noFill/>
            <a:ln w="9525" algn="ctr">
              <a:noFill/>
              <a:miter lim="800000"/>
              <a:headEnd/>
              <a:tailEnd/>
            </a:ln>
          </p:spPr>
        </p:pic>
        <p:pic>
          <p:nvPicPr>
            <p:cNvPr id="11269" name="Picture 9"/>
            <p:cNvPicPr>
              <a:picLocks noChangeAspect="1" noChangeArrowheads="1"/>
            </p:cNvPicPr>
            <p:nvPr/>
          </p:nvPicPr>
          <p:blipFill>
            <a:blip r:embed="rId11" cstate="print"/>
            <a:srcRect/>
            <a:stretch>
              <a:fillRect/>
            </a:stretch>
          </p:blipFill>
          <p:spPr bwMode="auto">
            <a:xfrm>
              <a:off x="2880" y="0"/>
              <a:ext cx="2880" cy="4327"/>
            </a:xfrm>
            <a:prstGeom prst="rect">
              <a:avLst/>
            </a:prstGeom>
            <a:noFill/>
            <a:ln w="9525" algn="ctr">
              <a:noFill/>
              <a:miter lim="800000"/>
              <a:headEnd/>
              <a:tailEnd/>
            </a:ln>
          </p:spPr>
        </p:pic>
      </p:grpSp>
      <p:grpSp>
        <p:nvGrpSpPr>
          <p:cNvPr id="14" name="Skupina 13"/>
          <p:cNvGrpSpPr/>
          <p:nvPr/>
        </p:nvGrpSpPr>
        <p:grpSpPr>
          <a:xfrm>
            <a:off x="6373" y="-248443"/>
            <a:ext cx="12192000" cy="6857999"/>
            <a:chOff x="0" y="1"/>
            <a:chExt cx="12192000" cy="6857999"/>
          </a:xfrm>
        </p:grpSpPr>
        <p:pic>
          <p:nvPicPr>
            <p:cNvPr id="15" name="Picture 3" descr="inovacija prinaša"/>
            <p:cNvPicPr>
              <a:picLocks noChangeAspect="1" noChangeArrowheads="1"/>
            </p:cNvPicPr>
            <p:nvPr/>
          </p:nvPicPr>
          <p:blipFill>
            <a:blip r:embed="rId12" cstate="print"/>
            <a:srcRect/>
            <a:stretch>
              <a:fillRect/>
            </a:stretch>
          </p:blipFill>
          <p:spPr bwMode="auto">
            <a:xfrm>
              <a:off x="0" y="3429000"/>
              <a:ext cx="6096000" cy="3429000"/>
            </a:xfrm>
            <a:prstGeom prst="rect">
              <a:avLst/>
            </a:prstGeom>
            <a:noFill/>
            <a:ln w="9525">
              <a:solidFill>
                <a:schemeClr val="tx1"/>
              </a:solidFill>
              <a:miter lim="800000"/>
              <a:headEnd/>
              <a:tailEnd/>
            </a:ln>
          </p:spPr>
        </p:pic>
        <p:pic>
          <p:nvPicPr>
            <p:cNvPr id="16" name="Picture 4" descr="inovacija prinaša"/>
            <p:cNvPicPr>
              <a:picLocks noChangeAspect="1" noChangeArrowheads="1"/>
            </p:cNvPicPr>
            <p:nvPr/>
          </p:nvPicPr>
          <p:blipFill>
            <a:blip r:embed="rId13" cstate="print"/>
            <a:srcRect/>
            <a:stretch>
              <a:fillRect/>
            </a:stretch>
          </p:blipFill>
          <p:spPr bwMode="auto">
            <a:xfrm>
              <a:off x="1" y="1"/>
              <a:ext cx="6125633" cy="3463925"/>
            </a:xfrm>
            <a:prstGeom prst="rect">
              <a:avLst/>
            </a:prstGeom>
            <a:noFill/>
            <a:ln w="9525">
              <a:noFill/>
              <a:miter lim="800000"/>
              <a:headEnd/>
              <a:tailEnd/>
            </a:ln>
          </p:spPr>
        </p:pic>
        <p:pic>
          <p:nvPicPr>
            <p:cNvPr id="17" name="Picture 6" descr="Damjan med vožnjo v Eivie pozira 2"/>
            <p:cNvPicPr>
              <a:picLocks noChangeAspect="1" noChangeArrowheads="1"/>
            </p:cNvPicPr>
            <p:nvPr/>
          </p:nvPicPr>
          <p:blipFill>
            <a:blip r:embed="rId14" cstate="print"/>
            <a:srcRect/>
            <a:stretch>
              <a:fillRect/>
            </a:stretch>
          </p:blipFill>
          <p:spPr bwMode="auto">
            <a:xfrm>
              <a:off x="6096000" y="1"/>
              <a:ext cx="6096000" cy="3438525"/>
            </a:xfrm>
            <a:prstGeom prst="rect">
              <a:avLst/>
            </a:prstGeom>
            <a:noFill/>
            <a:ln w="9525">
              <a:noFill/>
              <a:miter lim="800000"/>
              <a:headEnd/>
              <a:tailEnd/>
            </a:ln>
          </p:spPr>
        </p:pic>
        <p:grpSp>
          <p:nvGrpSpPr>
            <p:cNvPr id="18" name="Group 10"/>
            <p:cNvGrpSpPr>
              <a:grpSpLocks/>
            </p:cNvGrpSpPr>
            <p:nvPr/>
          </p:nvGrpSpPr>
          <p:grpSpPr bwMode="auto">
            <a:xfrm>
              <a:off x="6096000" y="3429001"/>
              <a:ext cx="6096000" cy="3427413"/>
              <a:chOff x="2910" y="2176"/>
              <a:chExt cx="2850" cy="2159"/>
            </a:xfrm>
          </p:grpSpPr>
          <p:pic>
            <p:nvPicPr>
              <p:cNvPr id="22" name="Picture 5" descr="inovacija prinaša"/>
              <p:cNvPicPr>
                <a:picLocks noChangeAspect="1" noChangeArrowheads="1"/>
              </p:cNvPicPr>
              <p:nvPr/>
            </p:nvPicPr>
            <p:blipFill>
              <a:blip r:embed="rId15" cstate="print"/>
              <a:srcRect/>
              <a:stretch>
                <a:fillRect/>
              </a:stretch>
            </p:blipFill>
            <p:spPr bwMode="auto">
              <a:xfrm>
                <a:off x="2910" y="3477"/>
                <a:ext cx="1524" cy="858"/>
              </a:xfrm>
              <a:prstGeom prst="rect">
                <a:avLst/>
              </a:prstGeom>
              <a:noFill/>
              <a:ln w="9525">
                <a:solidFill>
                  <a:schemeClr val="tx1"/>
                </a:solidFill>
                <a:miter lim="800000"/>
                <a:headEnd/>
                <a:tailEnd/>
              </a:ln>
            </p:spPr>
          </p:pic>
          <p:pic>
            <p:nvPicPr>
              <p:cNvPr id="23" name="Picture 9"/>
              <p:cNvPicPr>
                <a:picLocks noChangeAspect="1" noChangeArrowheads="1"/>
              </p:cNvPicPr>
              <p:nvPr/>
            </p:nvPicPr>
            <p:blipFill>
              <a:blip r:embed="rId16" cstate="print"/>
              <a:srcRect/>
              <a:stretch>
                <a:fillRect/>
              </a:stretch>
            </p:blipFill>
            <p:spPr bwMode="auto">
              <a:xfrm>
                <a:off x="2911" y="2179"/>
                <a:ext cx="1523" cy="1299"/>
              </a:xfrm>
              <a:prstGeom prst="rect">
                <a:avLst/>
              </a:prstGeom>
              <a:noFill/>
              <a:ln w="9525" algn="ctr">
                <a:solidFill>
                  <a:schemeClr val="tx1"/>
                </a:solidFill>
                <a:miter lim="800000"/>
                <a:headEnd/>
                <a:tailEnd/>
              </a:ln>
            </p:spPr>
          </p:pic>
          <p:pic>
            <p:nvPicPr>
              <p:cNvPr id="24" name="Picture 10"/>
              <p:cNvPicPr>
                <a:picLocks noChangeAspect="1" noChangeArrowheads="1"/>
              </p:cNvPicPr>
              <p:nvPr/>
            </p:nvPicPr>
            <p:blipFill>
              <a:blip r:embed="rId17" cstate="print"/>
              <a:srcRect/>
              <a:stretch>
                <a:fillRect/>
              </a:stretch>
            </p:blipFill>
            <p:spPr bwMode="auto">
              <a:xfrm>
                <a:off x="4441" y="2176"/>
                <a:ext cx="1319" cy="2152"/>
              </a:xfrm>
              <a:prstGeom prst="rect">
                <a:avLst/>
              </a:prstGeom>
              <a:noFill/>
              <a:ln w="9525" algn="ctr">
                <a:solidFill>
                  <a:schemeClr val="tx1"/>
                </a:solidFill>
                <a:miter lim="800000"/>
                <a:headEnd/>
                <a:tailEnd/>
              </a:ln>
            </p:spPr>
          </p:pic>
        </p:grpSp>
        <p:pic>
          <p:nvPicPr>
            <p:cNvPr id="19" name="Picture 6" descr="piram1"/>
            <p:cNvPicPr>
              <a:picLocks noChangeAspect="1" noChangeArrowheads="1"/>
            </p:cNvPicPr>
            <p:nvPr/>
          </p:nvPicPr>
          <p:blipFill>
            <a:blip r:embed="rId18" cstate="print"/>
            <a:srcRect/>
            <a:stretch>
              <a:fillRect/>
            </a:stretch>
          </p:blipFill>
          <p:spPr bwMode="auto">
            <a:xfrm>
              <a:off x="10033001" y="188913"/>
              <a:ext cx="1909233" cy="969962"/>
            </a:xfrm>
            <a:prstGeom prst="rect">
              <a:avLst/>
            </a:prstGeom>
            <a:noFill/>
            <a:ln w="9525">
              <a:noFill/>
              <a:miter lim="800000"/>
              <a:headEnd/>
              <a:tailEnd/>
            </a:ln>
          </p:spPr>
        </p:pic>
        <p:sp>
          <p:nvSpPr>
            <p:cNvPr id="20" name="PoljeZBesedilom 19"/>
            <p:cNvSpPr txBox="1">
              <a:spLocks noChangeArrowheads="1"/>
            </p:cNvSpPr>
            <p:nvPr/>
          </p:nvSpPr>
          <p:spPr bwMode="auto">
            <a:xfrm>
              <a:off x="2952751" y="2857500"/>
              <a:ext cx="6286500" cy="861774"/>
            </a:xfrm>
            <a:prstGeom prst="rect">
              <a:avLst/>
            </a:prstGeom>
            <a:solidFill>
              <a:schemeClr val="tx1"/>
            </a:solidFill>
            <a:ln w="22225">
              <a:solidFill>
                <a:srgbClr val="FF9B37"/>
              </a:solidFill>
              <a:miter lim="800000"/>
              <a:headEnd/>
              <a:tailEnd/>
            </a:ln>
          </p:spPr>
          <p:txBody>
            <a:bodyPr>
              <a:spAutoFit/>
            </a:bodyPr>
            <a:lstStyle/>
            <a:p>
              <a:pPr>
                <a:lnSpc>
                  <a:spcPts val="2000"/>
                </a:lnSpc>
                <a:spcAft>
                  <a:spcPts val="600"/>
                </a:spcAft>
              </a:pPr>
              <a:r>
                <a:rPr lang="en-GB" sz="1600" dirty="0" err="1">
                  <a:solidFill>
                    <a:srgbClr val="FF9B37"/>
                  </a:solidFill>
                </a:rPr>
                <a:t>technológiai</a:t>
              </a:r>
              <a:r>
                <a:rPr lang="en-GB" sz="1600" dirty="0">
                  <a:solidFill>
                    <a:srgbClr val="FF9B37"/>
                  </a:solidFill>
                </a:rPr>
                <a:t>, </a:t>
              </a:r>
              <a:r>
                <a:rPr lang="en-GB" sz="1600" dirty="0" err="1">
                  <a:solidFill>
                    <a:srgbClr val="FF9B37"/>
                  </a:solidFill>
                </a:rPr>
                <a:t>nem</a:t>
              </a:r>
              <a:r>
                <a:rPr lang="en-GB" sz="1600" dirty="0">
                  <a:solidFill>
                    <a:srgbClr val="FF9B37"/>
                  </a:solidFill>
                </a:rPr>
                <a:t> </a:t>
              </a:r>
              <a:r>
                <a:rPr lang="en-GB" sz="1600" dirty="0" err="1">
                  <a:solidFill>
                    <a:srgbClr val="FF9B37"/>
                  </a:solidFill>
                </a:rPr>
                <a:t>technológiai</a:t>
              </a:r>
              <a:r>
                <a:rPr lang="en-GB" sz="1600" dirty="0">
                  <a:solidFill>
                    <a:srgbClr val="FF9B37"/>
                  </a:solidFill>
                </a:rPr>
                <a:t> </a:t>
              </a:r>
              <a:r>
                <a:rPr lang="en-GB" sz="1600" dirty="0" err="1">
                  <a:solidFill>
                    <a:srgbClr val="FF9B37"/>
                  </a:solidFill>
                </a:rPr>
                <a:t>újítások</a:t>
              </a:r>
              <a:r>
                <a:rPr lang="en-GB" sz="1600" dirty="0">
                  <a:solidFill>
                    <a:srgbClr val="FF9B37"/>
                  </a:solidFill>
                </a:rPr>
                <a:t>: </a:t>
              </a:r>
              <a:r>
                <a:rPr lang="en-GB" sz="1600" dirty="0" err="1">
                  <a:solidFill>
                    <a:srgbClr val="FF9B37"/>
                  </a:solidFill>
                </a:rPr>
                <a:t>technológiai</a:t>
              </a:r>
              <a:r>
                <a:rPr lang="en-GB" sz="1600" dirty="0">
                  <a:solidFill>
                    <a:srgbClr val="FF9B37"/>
                  </a:solidFill>
                </a:rPr>
                <a:t> </a:t>
              </a:r>
              <a:r>
                <a:rPr lang="en-GB" sz="1600" dirty="0" err="1">
                  <a:solidFill>
                    <a:srgbClr val="FF9B37"/>
                  </a:solidFill>
                </a:rPr>
                <a:t>és</a:t>
              </a:r>
              <a:r>
                <a:rPr lang="en-GB" sz="1600" dirty="0">
                  <a:solidFill>
                    <a:srgbClr val="FF9B37"/>
                  </a:solidFill>
                </a:rPr>
                <a:t> </a:t>
              </a:r>
              <a:r>
                <a:rPr lang="en-GB" sz="1600" dirty="0" err="1">
                  <a:solidFill>
                    <a:srgbClr val="FF9B37"/>
                  </a:solidFill>
                </a:rPr>
                <a:t>környezetvédelmi</a:t>
              </a:r>
              <a:r>
                <a:rPr lang="en-GB" sz="1600" dirty="0">
                  <a:solidFill>
                    <a:srgbClr val="FF9B37"/>
                  </a:solidFill>
                </a:rPr>
                <a:t> </a:t>
              </a:r>
              <a:r>
                <a:rPr lang="en-GB" sz="1600" dirty="0" err="1">
                  <a:solidFill>
                    <a:srgbClr val="FF9B37"/>
                  </a:solidFill>
                </a:rPr>
                <a:t>termékek</a:t>
              </a:r>
              <a:r>
                <a:rPr lang="en-GB" sz="1600" dirty="0">
                  <a:solidFill>
                    <a:srgbClr val="FF9B37"/>
                  </a:solidFill>
                </a:rPr>
                <a:t>, </a:t>
              </a:r>
              <a:r>
                <a:rPr lang="en-GB" sz="1600" dirty="0" err="1">
                  <a:solidFill>
                    <a:srgbClr val="FF9B37"/>
                  </a:solidFill>
                </a:rPr>
                <a:t>idegenforgalmi</a:t>
              </a:r>
              <a:r>
                <a:rPr lang="en-GB" sz="1600" dirty="0">
                  <a:solidFill>
                    <a:srgbClr val="FF9B37"/>
                  </a:solidFill>
                </a:rPr>
                <a:t> </a:t>
              </a:r>
              <a:r>
                <a:rPr lang="en-GB" sz="1600" dirty="0" err="1">
                  <a:solidFill>
                    <a:srgbClr val="FF9B37"/>
                  </a:solidFill>
                </a:rPr>
                <a:t>szolgáltatások</a:t>
              </a:r>
              <a:r>
                <a:rPr lang="en-GB" sz="1600" dirty="0">
                  <a:solidFill>
                    <a:srgbClr val="FF9B37"/>
                  </a:solidFill>
                </a:rPr>
                <a:t>, sport </a:t>
              </a:r>
              <a:r>
                <a:rPr lang="en-GB" sz="1600" dirty="0" err="1">
                  <a:solidFill>
                    <a:srgbClr val="FF9B37"/>
                  </a:solidFill>
                </a:rPr>
                <a:t>eredmények</a:t>
              </a:r>
              <a:r>
                <a:rPr lang="en-GB" sz="1600" dirty="0">
                  <a:solidFill>
                    <a:srgbClr val="FF9B37"/>
                  </a:solidFill>
                </a:rPr>
                <a:t>, </a:t>
              </a:r>
              <a:r>
                <a:rPr lang="hu-HU" sz="1600" dirty="0">
                  <a:solidFill>
                    <a:srgbClr val="FF9B37"/>
                  </a:solidFill>
                </a:rPr>
                <a:t>fejlesztések az oktatásban</a:t>
              </a:r>
              <a:r>
                <a:rPr lang="en-GB" sz="1600" dirty="0">
                  <a:solidFill>
                    <a:srgbClr val="FF9B37"/>
                  </a:solidFill>
                </a:rPr>
                <a:t>, </a:t>
              </a:r>
              <a:r>
                <a:rPr lang="en-GB" sz="1600" dirty="0" err="1">
                  <a:solidFill>
                    <a:srgbClr val="FF9B37"/>
                  </a:solidFill>
                </a:rPr>
                <a:t>tervezés</a:t>
              </a:r>
              <a:r>
                <a:rPr lang="en-GB" sz="1600" dirty="0">
                  <a:solidFill>
                    <a:srgbClr val="FF9B37"/>
                  </a:solidFill>
                </a:rPr>
                <a:t> </a:t>
              </a:r>
              <a:r>
                <a:rPr lang="en-GB" sz="1600" dirty="0" err="1">
                  <a:solidFill>
                    <a:srgbClr val="FF9B37"/>
                  </a:solidFill>
                </a:rPr>
                <a:t>stb</a:t>
              </a:r>
              <a:r>
                <a:rPr lang="en-GB" sz="1600" dirty="0">
                  <a:solidFill>
                    <a:srgbClr val="FF9B37"/>
                  </a:solidFill>
                </a:rPr>
                <a:t>.</a:t>
              </a:r>
            </a:p>
          </p:txBody>
        </p:sp>
        <p:pic>
          <p:nvPicPr>
            <p:cNvPr id="21" name="Picture 4" descr="EUREKA_logo-ideja"/>
            <p:cNvPicPr>
              <a:picLocks noChangeAspect="1" noChangeArrowheads="1"/>
            </p:cNvPicPr>
            <p:nvPr/>
          </p:nvPicPr>
          <p:blipFill>
            <a:blip r:embed="rId19" cstate="print"/>
            <a:srcRect l="7285" b="25522"/>
            <a:stretch>
              <a:fillRect/>
            </a:stretch>
          </p:blipFill>
          <p:spPr bwMode="auto">
            <a:xfrm>
              <a:off x="431371" y="3573016"/>
              <a:ext cx="1871531" cy="392156"/>
            </a:xfrm>
            <a:prstGeom prst="rect">
              <a:avLst/>
            </a:prstGeom>
            <a:noFill/>
            <a:ln w="9525">
              <a:noFill/>
              <a:miter lim="800000"/>
              <a:headEnd/>
              <a:tailEnd/>
            </a:ln>
          </p:spPr>
        </p:pic>
      </p:gr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a:t>1001 </a:t>
            </a:r>
            <a:r>
              <a:rPr lang="hu-HU" dirty="0"/>
              <a:t>m</a:t>
            </a:r>
            <a:r>
              <a:rPr lang="en-GB" dirty="0"/>
              <a:t>us</a:t>
            </a:r>
            <a:r>
              <a:rPr lang="hu-HU" dirty="0"/>
              <a:t>z</a:t>
            </a:r>
            <a:r>
              <a:rPr lang="en-GB" dirty="0" err="1"/>
              <a:t>lim</a:t>
            </a:r>
            <a:r>
              <a:rPr lang="en-GB" dirty="0"/>
              <a:t> </a:t>
            </a:r>
            <a:r>
              <a:rPr lang="hu-HU" dirty="0"/>
              <a:t>találmány</a:t>
            </a:r>
            <a:endParaRPr lang="en-GB" dirty="0"/>
          </a:p>
        </p:txBody>
      </p:sp>
      <p:sp>
        <p:nvSpPr>
          <p:cNvPr id="3" name="Ograda vsebine 2"/>
          <p:cNvSpPr>
            <a:spLocks noGrp="1"/>
          </p:cNvSpPr>
          <p:nvPr>
            <p:ph idx="1"/>
          </p:nvPr>
        </p:nvSpPr>
        <p:spPr>
          <a:xfrm>
            <a:off x="1097281" y="1845734"/>
            <a:ext cx="7467600" cy="4326466"/>
          </a:xfrm>
        </p:spPr>
        <p:txBody>
          <a:bodyPr>
            <a:noAutofit/>
          </a:bodyPr>
          <a:lstStyle/>
          <a:p>
            <a:r>
              <a:rPr lang="en-US" sz="2400" b="1" dirty="0"/>
              <a:t>A mu</a:t>
            </a:r>
            <a:r>
              <a:rPr lang="hu-HU" sz="2400" b="1" dirty="0"/>
              <a:t>s</a:t>
            </a:r>
            <a:r>
              <a:rPr lang="en-US" sz="2400" b="1" dirty="0" err="1"/>
              <a:t>zl</a:t>
            </a:r>
            <a:r>
              <a:rPr lang="hu-HU" sz="2400" b="1" dirty="0" err="1"/>
              <a:t>im</a:t>
            </a:r>
            <a:r>
              <a:rPr lang="en-US" sz="2400" b="1" dirty="0"/>
              <a:t> </a:t>
            </a:r>
            <a:r>
              <a:rPr lang="hu-HU" sz="2400" b="1" dirty="0"/>
              <a:t>oktatás</a:t>
            </a:r>
            <a:r>
              <a:rPr lang="en-US" sz="2400" b="1" dirty="0"/>
              <a:t> </a:t>
            </a:r>
            <a:r>
              <a:rPr lang="hu-HU" sz="2400" b="1" dirty="0"/>
              <a:t>szándéka</a:t>
            </a:r>
            <a:r>
              <a:rPr lang="en-US" sz="2400" b="1" dirty="0"/>
              <a:t> </a:t>
            </a:r>
            <a:r>
              <a:rPr lang="en-US" sz="2400" b="1" dirty="0" err="1"/>
              <a:t>és</a:t>
            </a:r>
            <a:r>
              <a:rPr lang="en-US" sz="2400" b="1" dirty="0"/>
              <a:t> </a:t>
            </a:r>
            <a:r>
              <a:rPr lang="hu-HU" sz="2400" b="1" dirty="0"/>
              <a:t>célja</a:t>
            </a:r>
          </a:p>
          <a:p>
            <a:r>
              <a:rPr lang="en-US" sz="2400" dirty="0" err="1"/>
              <a:t>Az</a:t>
            </a:r>
            <a:r>
              <a:rPr lang="en-US" sz="2400" dirty="0"/>
              <a:t> </a:t>
            </a:r>
            <a:r>
              <a:rPr lang="en-US" sz="2400" dirty="0" err="1"/>
              <a:t>iszlám</a:t>
            </a:r>
            <a:r>
              <a:rPr lang="en-US" sz="2400" dirty="0"/>
              <a:t> </a:t>
            </a:r>
            <a:r>
              <a:rPr lang="en-US" sz="2400" dirty="0" err="1"/>
              <a:t>nagy</a:t>
            </a:r>
            <a:r>
              <a:rPr lang="en-US" sz="2400" dirty="0"/>
              <a:t> </a:t>
            </a:r>
            <a:r>
              <a:rPr lang="en-US" sz="2400" dirty="0" err="1"/>
              <a:t>jelentőséget</a:t>
            </a:r>
            <a:r>
              <a:rPr lang="en-US" sz="2400" dirty="0"/>
              <a:t> </a:t>
            </a:r>
            <a:r>
              <a:rPr lang="en-US" sz="2400" dirty="0" err="1"/>
              <a:t>tulajdonított</a:t>
            </a:r>
            <a:r>
              <a:rPr lang="en-US" sz="2400" dirty="0"/>
              <a:t> </a:t>
            </a:r>
            <a:r>
              <a:rPr lang="en-US" sz="2400" dirty="0" err="1"/>
              <a:t>az</a:t>
            </a:r>
            <a:r>
              <a:rPr lang="en-US" sz="2400" dirty="0"/>
              <a:t> </a:t>
            </a:r>
            <a:r>
              <a:rPr lang="en-US" sz="2400" dirty="0" err="1"/>
              <a:t>oktatásnak</a:t>
            </a:r>
            <a:r>
              <a:rPr lang="hu-HU" sz="2400" dirty="0"/>
              <a:t>.</a:t>
            </a:r>
            <a:r>
              <a:rPr lang="en-US" sz="2400" dirty="0"/>
              <a:t> </a:t>
            </a:r>
            <a:r>
              <a:rPr lang="en-US" sz="2400" dirty="0" err="1"/>
              <a:t>ahogy</a:t>
            </a:r>
            <a:r>
              <a:rPr lang="en-US" sz="2400" dirty="0"/>
              <a:t> a hit a </a:t>
            </a:r>
            <a:r>
              <a:rPr lang="en-US" sz="2400" dirty="0" err="1"/>
              <a:t>különböző</a:t>
            </a:r>
            <a:r>
              <a:rPr lang="en-US" sz="2400" dirty="0"/>
              <a:t> </a:t>
            </a:r>
            <a:r>
              <a:rPr lang="en-US" sz="2400" dirty="0" err="1"/>
              <a:t>népek</a:t>
            </a:r>
            <a:r>
              <a:rPr lang="en-US" sz="2400" dirty="0"/>
              <a:t> </a:t>
            </a:r>
            <a:r>
              <a:rPr lang="en-US" sz="2400" dirty="0" err="1"/>
              <a:t>között</a:t>
            </a:r>
            <a:r>
              <a:rPr lang="en-US" sz="2400" dirty="0"/>
              <a:t> </a:t>
            </a:r>
            <a:r>
              <a:rPr lang="hu-HU" sz="2400" dirty="0"/>
              <a:t>el</a:t>
            </a:r>
            <a:r>
              <a:rPr lang="en-US" sz="2400" dirty="0" err="1"/>
              <a:t>terjed</a:t>
            </a:r>
            <a:r>
              <a:rPr lang="hu-HU" sz="2400" dirty="0"/>
              <a:t>t</a:t>
            </a:r>
            <a:r>
              <a:rPr lang="en-US" sz="2400" dirty="0"/>
              <a:t>, </a:t>
            </a:r>
            <a:r>
              <a:rPr lang="en-US" sz="2400" dirty="0" err="1"/>
              <a:t>az</a:t>
            </a:r>
            <a:r>
              <a:rPr lang="en-US" sz="2400" dirty="0"/>
              <a:t> </a:t>
            </a:r>
            <a:r>
              <a:rPr lang="en-US" sz="2400" dirty="0" err="1"/>
              <a:t>oktatás</a:t>
            </a:r>
            <a:r>
              <a:rPr lang="en-US" sz="2400" dirty="0"/>
              <a:t> </a:t>
            </a:r>
            <a:r>
              <a:rPr lang="en-US" sz="2400" dirty="0" err="1"/>
              <a:t>fontos</a:t>
            </a:r>
            <a:r>
              <a:rPr lang="en-US" sz="2400" dirty="0"/>
              <a:t> </a:t>
            </a:r>
            <a:r>
              <a:rPr lang="en-US" sz="2400" dirty="0" err="1"/>
              <a:t>csatornává</a:t>
            </a:r>
            <a:r>
              <a:rPr lang="en-US" sz="2400" dirty="0"/>
              <a:t> </a:t>
            </a:r>
            <a:r>
              <a:rPr lang="en-US" sz="2400" dirty="0" err="1"/>
              <a:t>vált</a:t>
            </a:r>
            <a:r>
              <a:rPr lang="en-US" sz="2400" dirty="0"/>
              <a:t>, </a:t>
            </a:r>
            <a:r>
              <a:rPr lang="en-US" sz="2400" dirty="0" err="1"/>
              <a:t>amelyen</a:t>
            </a:r>
            <a:r>
              <a:rPr lang="en-US" sz="2400" dirty="0"/>
              <a:t> </a:t>
            </a:r>
            <a:r>
              <a:rPr lang="en-US" sz="2400" dirty="0" err="1"/>
              <a:t>keresztül</a:t>
            </a:r>
            <a:r>
              <a:rPr lang="en-US" sz="2400" dirty="0"/>
              <a:t> </a:t>
            </a:r>
            <a:r>
              <a:rPr lang="en-US" sz="2400" dirty="0" err="1"/>
              <a:t>univerzális</a:t>
            </a:r>
            <a:r>
              <a:rPr lang="en-US" sz="2400" dirty="0"/>
              <a:t> </a:t>
            </a:r>
            <a:r>
              <a:rPr lang="en-US" sz="2400" dirty="0" err="1"/>
              <a:t>és</a:t>
            </a:r>
            <a:r>
              <a:rPr lang="en-US" sz="2400" dirty="0"/>
              <a:t> </a:t>
            </a:r>
            <a:r>
              <a:rPr lang="en-US" sz="2400" dirty="0" err="1"/>
              <a:t>kohéziós</a:t>
            </a:r>
            <a:r>
              <a:rPr lang="en-US" sz="2400" dirty="0"/>
              <a:t> </a:t>
            </a:r>
            <a:r>
              <a:rPr lang="en-US" sz="2400" dirty="0" err="1"/>
              <a:t>társadalmi</a:t>
            </a:r>
            <a:r>
              <a:rPr lang="en-US" sz="2400" dirty="0"/>
              <a:t> </a:t>
            </a:r>
            <a:r>
              <a:rPr lang="en-US" sz="2400" dirty="0" err="1"/>
              <a:t>rendet</a:t>
            </a:r>
            <a:r>
              <a:rPr lang="en-US" sz="2400" dirty="0"/>
              <a:t> </a:t>
            </a:r>
            <a:r>
              <a:rPr lang="en-US" sz="2400" dirty="0" err="1"/>
              <a:t>teremtett</a:t>
            </a:r>
            <a:r>
              <a:rPr lang="en-US" sz="2400" dirty="0"/>
              <a:t>. </a:t>
            </a:r>
            <a:r>
              <a:rPr lang="hu-HU" sz="2400" dirty="0"/>
              <a:t>Mindezt a IX. század közepén</a:t>
            </a:r>
            <a:r>
              <a:rPr lang="sl-SI" sz="2400" dirty="0"/>
              <a:t>…</a:t>
            </a:r>
          </a:p>
          <a:p>
            <a:r>
              <a:rPr lang="en-US" sz="2400" dirty="0"/>
              <a:t>A korai </a:t>
            </a:r>
            <a:r>
              <a:rPr lang="en-US" sz="2400" dirty="0" err="1"/>
              <a:t>muzulmán</a:t>
            </a:r>
            <a:r>
              <a:rPr lang="en-US" sz="2400" dirty="0"/>
              <a:t> </a:t>
            </a:r>
            <a:r>
              <a:rPr lang="en-US" sz="2400" dirty="0" err="1"/>
              <a:t>oktatás</a:t>
            </a:r>
            <a:r>
              <a:rPr lang="en-US" sz="2400" dirty="0"/>
              <a:t> </a:t>
            </a:r>
            <a:r>
              <a:rPr lang="en-US" sz="2400" dirty="0" err="1"/>
              <a:t>kiemeli</a:t>
            </a:r>
            <a:r>
              <a:rPr lang="en-US" sz="2400" dirty="0"/>
              <a:t> a </a:t>
            </a:r>
            <a:r>
              <a:rPr lang="en-US" sz="2400" dirty="0" err="1"/>
              <a:t>gyakorlati</a:t>
            </a:r>
            <a:r>
              <a:rPr lang="en-US" sz="2400" dirty="0"/>
              <a:t> </a:t>
            </a:r>
            <a:r>
              <a:rPr lang="en-US" sz="2400" dirty="0" err="1"/>
              <a:t>tanulmányokat</a:t>
            </a:r>
            <a:r>
              <a:rPr lang="en-US" sz="2400" dirty="0"/>
              <a:t>, </a:t>
            </a:r>
            <a:r>
              <a:rPr lang="en-US" sz="2400" dirty="0" err="1"/>
              <a:t>például</a:t>
            </a:r>
            <a:r>
              <a:rPr lang="en-US" sz="2400" dirty="0"/>
              <a:t> a </a:t>
            </a:r>
            <a:r>
              <a:rPr lang="en-US" sz="2400" dirty="0" err="1"/>
              <a:t>technológiai</a:t>
            </a:r>
            <a:r>
              <a:rPr lang="en-US" sz="2400" dirty="0"/>
              <a:t> </a:t>
            </a:r>
            <a:r>
              <a:rPr lang="en-US" sz="2400" dirty="0" err="1"/>
              <a:t>szakértelem</a:t>
            </a:r>
            <a:r>
              <a:rPr lang="en-US" sz="2400" dirty="0"/>
              <a:t> </a:t>
            </a:r>
            <a:r>
              <a:rPr lang="en-US" sz="2400" dirty="0" err="1"/>
              <a:t>alkalmazását</a:t>
            </a:r>
            <a:r>
              <a:rPr lang="en-US" sz="2400" dirty="0"/>
              <a:t> </a:t>
            </a:r>
            <a:r>
              <a:rPr lang="en-US" sz="2400" dirty="0" err="1"/>
              <a:t>az</a:t>
            </a:r>
            <a:r>
              <a:rPr lang="en-US" sz="2400" dirty="0"/>
              <a:t> </a:t>
            </a:r>
            <a:r>
              <a:rPr lang="en-US" sz="2400" dirty="0" err="1"/>
              <a:t>öntözőrendszerek</a:t>
            </a:r>
            <a:r>
              <a:rPr lang="en-US" sz="2400" dirty="0"/>
              <a:t>, </a:t>
            </a:r>
            <a:r>
              <a:rPr lang="en-US" sz="2400" dirty="0" err="1"/>
              <a:t>az</a:t>
            </a:r>
            <a:r>
              <a:rPr lang="en-US" sz="2400" dirty="0"/>
              <a:t> </a:t>
            </a:r>
            <a:r>
              <a:rPr lang="en-US" sz="2400" dirty="0" err="1"/>
              <a:t>építészeti</a:t>
            </a:r>
            <a:r>
              <a:rPr lang="en-US" sz="2400" dirty="0"/>
              <a:t> </a:t>
            </a:r>
            <a:r>
              <a:rPr lang="en-US" sz="2400" dirty="0" err="1"/>
              <a:t>újítások</a:t>
            </a:r>
            <a:r>
              <a:rPr lang="en-US" sz="2400" dirty="0"/>
              <a:t>, a </a:t>
            </a:r>
            <a:r>
              <a:rPr lang="en-US" sz="2400" dirty="0" err="1"/>
              <a:t>textilipar</a:t>
            </a:r>
            <a:r>
              <a:rPr lang="en-US" sz="2400" dirty="0"/>
              <a:t>, </a:t>
            </a:r>
            <a:r>
              <a:rPr lang="hu-HU" sz="2400" dirty="0"/>
              <a:t>fém- és vastermékek,</a:t>
            </a:r>
            <a:r>
              <a:rPr lang="en-US" sz="2400" dirty="0"/>
              <a:t> </a:t>
            </a:r>
            <a:r>
              <a:rPr lang="hu-HU" sz="2400" dirty="0"/>
              <a:t>agyagosipar, bőrtermékek területén</a:t>
            </a:r>
            <a:r>
              <a:rPr lang="en-US" sz="2400" dirty="0"/>
              <a:t>; </a:t>
            </a:r>
            <a:r>
              <a:rPr lang="hu-HU" sz="2400" dirty="0"/>
              <a:t>papír és puskapor gyártásánál vagy a kereskedelem fejlesztésénél…</a:t>
            </a:r>
            <a:endParaRPr lang="sl-SI" sz="2400" dirty="0"/>
          </a:p>
          <a:p>
            <a:endParaRPr lang="sl-SI" sz="2400" dirty="0"/>
          </a:p>
          <a:p>
            <a:endParaRPr lang="en-US" sz="2800" dirty="0"/>
          </a:p>
          <a:p>
            <a:endParaRPr lang="en-GB" sz="2800" dirty="0"/>
          </a:p>
        </p:txBody>
      </p:sp>
      <p:pic>
        <p:nvPicPr>
          <p:cNvPr id="1028" name="Picture 4" descr="Rezultat iskanja slik za muslim educational system"/>
          <p:cNvPicPr>
            <a:picLocks noChangeAspect="1" noChangeArrowheads="1"/>
          </p:cNvPicPr>
          <p:nvPr/>
        </p:nvPicPr>
        <p:blipFill>
          <a:blip r:embed="rId3"/>
          <a:srcRect/>
          <a:stretch>
            <a:fillRect/>
          </a:stretch>
        </p:blipFill>
        <p:spPr bwMode="auto">
          <a:xfrm>
            <a:off x="8754261" y="1845734"/>
            <a:ext cx="3437739" cy="2720298"/>
          </a:xfrm>
          <a:prstGeom prst="rect">
            <a:avLst/>
          </a:prstGeom>
          <a:noFill/>
        </p:spPr>
      </p:pic>
      <p:sp>
        <p:nvSpPr>
          <p:cNvPr id="6" name="PoljeZBesedilom 5"/>
          <p:cNvSpPr txBox="1"/>
          <p:nvPr/>
        </p:nvSpPr>
        <p:spPr>
          <a:xfrm>
            <a:off x="1097280" y="6488668"/>
            <a:ext cx="9738360" cy="646331"/>
          </a:xfrm>
          <a:prstGeom prst="rect">
            <a:avLst/>
          </a:prstGeom>
          <a:noFill/>
        </p:spPr>
        <p:txBody>
          <a:bodyPr wrap="square" rtlCol="0">
            <a:spAutoFit/>
          </a:bodyPr>
          <a:lstStyle/>
          <a:p>
            <a:r>
              <a:rPr lang="hu-HU" dirty="0"/>
              <a:t>forrás</a:t>
            </a:r>
            <a:r>
              <a:rPr lang="en-GB" dirty="0"/>
              <a:t>: https://www.britannica.com/topic/education/Aims-and-purposes-of-Muslim-education</a:t>
            </a:r>
          </a:p>
          <a:p>
            <a:endParaRPr lang="en-GB"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i="1" dirty="0"/>
              <a:t>Európai STEM és egyéb források</a:t>
            </a:r>
            <a:r>
              <a:rPr lang="en-GB" i="1" dirty="0"/>
              <a:t>1 </a:t>
            </a:r>
            <a:endParaRPr lang="en-GB" dirty="0"/>
          </a:p>
        </p:txBody>
      </p:sp>
      <p:sp>
        <p:nvSpPr>
          <p:cNvPr id="3" name="Ograda vsebine 2"/>
          <p:cNvSpPr>
            <a:spLocks noGrp="1"/>
          </p:cNvSpPr>
          <p:nvPr>
            <p:ph idx="1"/>
          </p:nvPr>
        </p:nvSpPr>
        <p:spPr>
          <a:xfrm>
            <a:off x="864973" y="1787528"/>
            <a:ext cx="10669302" cy="4484936"/>
          </a:xfrm>
        </p:spPr>
        <p:txBody>
          <a:bodyPr>
            <a:noAutofit/>
          </a:bodyPr>
          <a:lstStyle/>
          <a:p>
            <a:pPr>
              <a:spcBef>
                <a:spcPts val="0"/>
              </a:spcBef>
            </a:pPr>
            <a:r>
              <a:rPr lang="en-GB" sz="1800" b="1" dirty="0" err="1"/>
              <a:t>Scientix</a:t>
            </a:r>
            <a:r>
              <a:rPr lang="en-GB" sz="1800" b="1" dirty="0"/>
              <a:t> </a:t>
            </a:r>
          </a:p>
          <a:p>
            <a:pPr>
              <a:spcBef>
                <a:spcPts val="0"/>
              </a:spcBef>
            </a:pPr>
            <a:r>
              <a:rPr lang="hu-HU" sz="1800" u="sng" dirty="0"/>
              <a:t>Tapasztalatokat, ötleteket oszt meg a STEM* tantárgyak </a:t>
            </a:r>
            <a:r>
              <a:rPr lang="hu-HU" sz="1800" u="sng" dirty="0" err="1"/>
              <a:t>tantermi</a:t>
            </a:r>
            <a:r>
              <a:rPr lang="hu-HU" sz="1800" u="sng" dirty="0"/>
              <a:t> és tantermen kívüli alkalmazásához. </a:t>
            </a:r>
            <a:r>
              <a:rPr lang="hu-HU" sz="1800" dirty="0"/>
              <a:t>Például: forrásokkal lát el </a:t>
            </a:r>
            <a:r>
              <a:rPr lang="en-GB" sz="1800" dirty="0"/>
              <a:t>(</a:t>
            </a:r>
            <a:r>
              <a:rPr lang="hu-HU" sz="1800" u="sng" dirty="0"/>
              <a:t>Oktatóanyagok</a:t>
            </a:r>
            <a:r>
              <a:rPr lang="en-GB" sz="1800" dirty="0"/>
              <a:t>, </a:t>
            </a:r>
            <a:r>
              <a:rPr lang="hu-HU" sz="1800" u="sng" dirty="0"/>
              <a:t>Jelentések</a:t>
            </a:r>
            <a:r>
              <a:rPr lang="en-GB" sz="1800" dirty="0"/>
              <a:t>, </a:t>
            </a:r>
            <a:r>
              <a:rPr lang="hu-HU" sz="1800" u="sng" dirty="0"/>
              <a:t>Képzések, Kurzusok</a:t>
            </a:r>
            <a:r>
              <a:rPr lang="en-GB" sz="1800" dirty="0"/>
              <a:t>/</a:t>
            </a:r>
            <a:r>
              <a:rPr lang="en-GB" sz="1800" dirty="0" err="1"/>
              <a:t>Scientix</a:t>
            </a:r>
            <a:r>
              <a:rPr lang="en-GB" sz="1800" dirty="0"/>
              <a:t> Moodle </a:t>
            </a:r>
            <a:r>
              <a:rPr lang="hu-HU" sz="1800" dirty="0"/>
              <a:t>képzések</a:t>
            </a:r>
            <a:r>
              <a:rPr lang="en-GB" sz="1800" dirty="0"/>
              <a:t>, </a:t>
            </a:r>
            <a:r>
              <a:rPr lang="en-GB" sz="1800" u="sng" dirty="0"/>
              <a:t>LRE </a:t>
            </a:r>
            <a:r>
              <a:rPr lang="hu-HU" sz="1800" u="sng" dirty="0"/>
              <a:t>anyagok</a:t>
            </a:r>
            <a:r>
              <a:rPr lang="en-GB" sz="1800" dirty="0"/>
              <a:t>); </a:t>
            </a:r>
            <a:r>
              <a:rPr lang="hu-HU" sz="1800" dirty="0" err="1"/>
              <a:t>Projek</a:t>
            </a:r>
            <a:r>
              <a:rPr lang="en-US" sz="1800" dirty="0"/>
              <a:t>t</a:t>
            </a:r>
            <a:r>
              <a:rPr lang="hu-HU" sz="1800" dirty="0"/>
              <a:t> áttekintése</a:t>
            </a:r>
            <a:r>
              <a:rPr lang="en-US" sz="1800" dirty="0"/>
              <a:t>k</a:t>
            </a:r>
            <a:r>
              <a:rPr lang="en-GB" sz="1800" dirty="0"/>
              <a:t>; </a:t>
            </a:r>
            <a:r>
              <a:rPr lang="hu-HU" sz="1800" dirty="0"/>
              <a:t>Esemény információk</a:t>
            </a:r>
            <a:r>
              <a:rPr lang="en-GB" sz="1800" dirty="0"/>
              <a:t>; </a:t>
            </a:r>
            <a:r>
              <a:rPr lang="en-GB" sz="1800" dirty="0" err="1"/>
              <a:t>Scientix</a:t>
            </a:r>
            <a:r>
              <a:rPr lang="en-GB" sz="1800" dirty="0"/>
              <a:t> </a:t>
            </a:r>
            <a:r>
              <a:rPr lang="hu-HU" sz="1800" dirty="0"/>
              <a:t>Közösség</a:t>
            </a:r>
            <a:r>
              <a:rPr lang="en-GB" sz="1800" dirty="0"/>
              <a:t>…</a:t>
            </a:r>
          </a:p>
          <a:p>
            <a:pPr lvl="1">
              <a:spcBef>
                <a:spcPts val="0"/>
              </a:spcBef>
            </a:pPr>
            <a:r>
              <a:rPr lang="en-GB" dirty="0"/>
              <a:t>Moodle, A-STEM </a:t>
            </a:r>
            <a:r>
              <a:rPr lang="hu-HU" dirty="0"/>
              <a:t>eszközök tanároknak</a:t>
            </a:r>
            <a:r>
              <a:rPr lang="en-GB" dirty="0"/>
              <a:t>, </a:t>
            </a:r>
            <a:r>
              <a:rPr lang="hu-HU" dirty="0"/>
              <a:t>Elektromos áramkör</a:t>
            </a:r>
            <a:endParaRPr lang="en-GB" dirty="0"/>
          </a:p>
          <a:p>
            <a:pPr lvl="1">
              <a:spcBef>
                <a:spcPts val="0"/>
              </a:spcBef>
            </a:pPr>
            <a:r>
              <a:rPr lang="en-GB" dirty="0">
                <a:hlinkClick r:id="rId3"/>
              </a:rPr>
              <a:t>http://www.stevespanglerscience.com/lab/experiments/incredible-can-crusher</a:t>
            </a:r>
            <a:r>
              <a:rPr lang="en-GB" b="1" dirty="0"/>
              <a:t> !</a:t>
            </a:r>
            <a:endParaRPr lang="en-GB" dirty="0"/>
          </a:p>
          <a:p>
            <a:pPr>
              <a:spcBef>
                <a:spcPts val="0"/>
              </a:spcBef>
            </a:pPr>
            <a:r>
              <a:rPr lang="sl-SI" sz="1800" dirty="0"/>
              <a:t>*STEM – </a:t>
            </a:r>
            <a:r>
              <a:rPr lang="hu-HU" sz="1800" dirty="0"/>
              <a:t>Tudomány, technológia, gépészet/műszaki tudományok és matematika</a:t>
            </a:r>
            <a:endParaRPr lang="sl-SI" sz="1800" dirty="0"/>
          </a:p>
          <a:p>
            <a:pPr>
              <a:spcBef>
                <a:spcPts val="0"/>
              </a:spcBef>
            </a:pPr>
            <a:endParaRPr lang="en-GB" sz="1800" b="1" dirty="0"/>
          </a:p>
          <a:p>
            <a:pPr>
              <a:spcBef>
                <a:spcPts val="0"/>
              </a:spcBef>
            </a:pPr>
            <a:r>
              <a:rPr lang="en-GB" sz="1800" b="1" dirty="0"/>
              <a:t>BBC School</a:t>
            </a:r>
            <a:r>
              <a:rPr lang="en-GB" sz="1800" dirty="0"/>
              <a:t> - online </a:t>
            </a:r>
            <a:r>
              <a:rPr lang="hu-HU" sz="1800" dirty="0"/>
              <a:t>tapasztalatok</a:t>
            </a:r>
            <a:endParaRPr lang="en-GB" sz="1800" dirty="0"/>
          </a:p>
          <a:p>
            <a:pPr lvl="1">
              <a:spcBef>
                <a:spcPts val="0"/>
              </a:spcBef>
            </a:pPr>
            <a:r>
              <a:rPr lang="en-GB" u="sng" dirty="0">
                <a:hlinkClick r:id="rId4"/>
              </a:rPr>
              <a:t>http://www.bbc.co.uk/schools/scienceclips/ages/5_6/ourselves.shtml</a:t>
            </a:r>
            <a:r>
              <a:rPr lang="en-GB" dirty="0"/>
              <a:t> </a:t>
            </a:r>
            <a:r>
              <a:rPr lang="en-GB" b="1" dirty="0"/>
              <a:t> !</a:t>
            </a:r>
            <a:endParaRPr lang="en-GB" dirty="0"/>
          </a:p>
          <a:p>
            <a:pPr>
              <a:spcBef>
                <a:spcPts val="0"/>
              </a:spcBef>
            </a:pPr>
            <a:endParaRPr lang="en-GB" sz="1800" b="1" dirty="0"/>
          </a:p>
          <a:p>
            <a:pPr>
              <a:spcBef>
                <a:spcPts val="0"/>
              </a:spcBef>
            </a:pPr>
            <a:r>
              <a:rPr lang="en-GB" sz="1800" b="1" dirty="0"/>
              <a:t>European </a:t>
            </a:r>
            <a:r>
              <a:rPr lang="en-GB" sz="1800" b="1" dirty="0" err="1"/>
              <a:t>Schoolnet</a:t>
            </a:r>
            <a:r>
              <a:rPr lang="en-GB" sz="1800" b="1" dirty="0"/>
              <a:t> </a:t>
            </a:r>
          </a:p>
          <a:p>
            <a:pPr>
              <a:spcBef>
                <a:spcPts val="0"/>
              </a:spcBef>
            </a:pPr>
            <a:r>
              <a:rPr lang="en-GB" sz="1800" u="sng" dirty="0">
                <a:hlinkClick r:id="rId5"/>
              </a:rPr>
              <a:t>http://www.europeanschoolnetacademy.eu/web/innovative-practices-for-engaging-stem-teaching-ii</a:t>
            </a:r>
            <a:r>
              <a:rPr lang="en-GB" sz="1800" dirty="0"/>
              <a:t> </a:t>
            </a:r>
          </a:p>
          <a:p>
            <a:pPr>
              <a:spcBef>
                <a:spcPts val="0"/>
              </a:spcBef>
            </a:pPr>
            <a:r>
              <a:rPr lang="hu-HU" sz="1800" dirty="0"/>
              <a:t>Képzések/kurzusok</a:t>
            </a:r>
            <a:r>
              <a:rPr lang="en-GB" sz="1800" dirty="0"/>
              <a:t>, </a:t>
            </a:r>
            <a:r>
              <a:rPr lang="hu-HU" sz="1800" dirty="0"/>
              <a:t>pl. a diákok motiválására és bevonására fokuszálás a STEM területén</a:t>
            </a:r>
            <a:r>
              <a:rPr lang="en-GB" sz="1800" u="sng" dirty="0"/>
              <a:t>, </a:t>
            </a:r>
            <a:r>
              <a:rPr lang="en-GB" sz="1800" u="sng" dirty="0" err="1"/>
              <a:t>virtuális</a:t>
            </a:r>
            <a:r>
              <a:rPr lang="en-GB" sz="1800" u="sng" dirty="0"/>
              <a:t> </a:t>
            </a:r>
            <a:r>
              <a:rPr lang="en-GB" sz="1800" u="sng" dirty="0" err="1"/>
              <a:t>látogatások</a:t>
            </a:r>
            <a:r>
              <a:rPr lang="en-GB" sz="1800" u="sng" dirty="0"/>
              <a:t> a </a:t>
            </a:r>
            <a:r>
              <a:rPr lang="en-GB" sz="1800" u="sng" dirty="0" err="1"/>
              <a:t>kutatóközpontokba</a:t>
            </a:r>
            <a:r>
              <a:rPr lang="en-GB" sz="1800" u="sng" dirty="0"/>
              <a:t>, </a:t>
            </a:r>
            <a:r>
              <a:rPr lang="en-GB" sz="1800" u="sng" dirty="0" err="1"/>
              <a:t>virtuális</a:t>
            </a:r>
            <a:r>
              <a:rPr lang="en-GB" sz="1800" u="sng" dirty="0"/>
              <a:t> </a:t>
            </a:r>
            <a:r>
              <a:rPr lang="en-GB" sz="1800" u="sng" dirty="0" err="1"/>
              <a:t>és</a:t>
            </a:r>
            <a:r>
              <a:rPr lang="en-GB" sz="1800" u="sng" dirty="0"/>
              <a:t> </a:t>
            </a:r>
            <a:r>
              <a:rPr lang="en-GB" sz="1800" u="sng" dirty="0" err="1"/>
              <a:t>távoli</a:t>
            </a:r>
            <a:r>
              <a:rPr lang="en-GB" sz="1800" u="sng" dirty="0"/>
              <a:t> </a:t>
            </a:r>
            <a:r>
              <a:rPr lang="en-GB" sz="1800" u="sng" dirty="0" err="1"/>
              <a:t>laborok</a:t>
            </a:r>
            <a:r>
              <a:rPr lang="en-GB" sz="1800" u="sng" dirty="0"/>
              <a:t> </a:t>
            </a:r>
            <a:r>
              <a:rPr lang="en-GB" sz="1800" u="sng" dirty="0" err="1"/>
              <a:t>és</a:t>
            </a:r>
            <a:r>
              <a:rPr lang="en-GB" sz="1800" u="sng" dirty="0"/>
              <a:t> </a:t>
            </a:r>
            <a:r>
              <a:rPr lang="en-GB" sz="1800" u="sng" dirty="0" err="1"/>
              <a:t>egyéb</a:t>
            </a:r>
            <a:r>
              <a:rPr lang="en-GB" sz="1800" u="sng" dirty="0"/>
              <a:t> </a:t>
            </a:r>
            <a:r>
              <a:rPr lang="en-GB" sz="1800" u="sng" dirty="0" err="1"/>
              <a:t>innovatív</a:t>
            </a:r>
            <a:r>
              <a:rPr lang="en-GB" sz="1800" u="sng" dirty="0"/>
              <a:t> </a:t>
            </a:r>
            <a:r>
              <a:rPr lang="en-GB" sz="1800" u="sng" dirty="0" err="1"/>
              <a:t>eszközök</a:t>
            </a:r>
            <a:r>
              <a:rPr lang="en-GB" sz="1800" u="sng" dirty="0"/>
              <a:t> </a:t>
            </a:r>
            <a:r>
              <a:rPr lang="en-GB" sz="1800" u="sng" dirty="0" err="1"/>
              <a:t>használata</a:t>
            </a:r>
            <a:r>
              <a:rPr lang="en-GB" sz="1800" u="sng" dirty="0"/>
              <a:t> </a:t>
            </a:r>
            <a:r>
              <a:rPr lang="en-GB" sz="1800" u="sng" dirty="0" err="1"/>
              <a:t>az</a:t>
            </a:r>
            <a:r>
              <a:rPr lang="en-GB" sz="1800" u="sng" dirty="0"/>
              <a:t> </a:t>
            </a:r>
            <a:r>
              <a:rPr lang="en-GB" sz="1800" u="sng" dirty="0" err="1"/>
              <a:t>osztályteremben</a:t>
            </a:r>
            <a:r>
              <a:rPr lang="en-GB" sz="1800" dirty="0"/>
              <a:t>;</a:t>
            </a:r>
            <a:r>
              <a:rPr lang="en-GB" sz="1800" u="sng" dirty="0"/>
              <a:t> </a:t>
            </a:r>
            <a:r>
              <a:rPr lang="hu-HU" sz="1800" u="sng" dirty="0"/>
              <a:t>karrier tanácsadás szempontjai</a:t>
            </a:r>
            <a:endParaRPr lang="en-GB" sz="1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i="1" dirty="0"/>
              <a:t>European STEM </a:t>
            </a:r>
            <a:r>
              <a:rPr lang="sl-SI" i="1" dirty="0"/>
              <a:t>&amp; </a:t>
            </a:r>
            <a:r>
              <a:rPr lang="hu-HU" i="1" dirty="0"/>
              <a:t>egyéb források </a:t>
            </a:r>
            <a:r>
              <a:rPr lang="sl-SI" i="1" dirty="0"/>
              <a:t>2</a:t>
            </a:r>
            <a:r>
              <a:rPr lang="en-GB" i="1" dirty="0"/>
              <a:t> </a:t>
            </a:r>
            <a:endParaRPr lang="en-GB" dirty="0"/>
          </a:p>
        </p:txBody>
      </p:sp>
      <p:sp>
        <p:nvSpPr>
          <p:cNvPr id="3" name="Ograda vsebine 2"/>
          <p:cNvSpPr>
            <a:spLocks noGrp="1"/>
          </p:cNvSpPr>
          <p:nvPr>
            <p:ph idx="1"/>
          </p:nvPr>
        </p:nvSpPr>
        <p:spPr>
          <a:xfrm>
            <a:off x="1124902" y="2050742"/>
            <a:ext cx="10216866" cy="4221721"/>
          </a:xfrm>
        </p:spPr>
        <p:txBody>
          <a:bodyPr>
            <a:noAutofit/>
          </a:bodyPr>
          <a:lstStyle/>
          <a:p>
            <a:pPr>
              <a:spcBef>
                <a:spcPts val="0"/>
              </a:spcBef>
              <a:spcAft>
                <a:spcPts val="0"/>
              </a:spcAft>
              <a:buNone/>
            </a:pPr>
            <a:r>
              <a:rPr lang="en-GB" b="1" dirty="0"/>
              <a:t>Learning Resource Exchange </a:t>
            </a:r>
            <a:endParaRPr lang="sl-SI" dirty="0"/>
          </a:p>
          <a:p>
            <a:pPr>
              <a:spcBef>
                <a:spcPts val="0"/>
              </a:spcBef>
              <a:spcAft>
                <a:spcPts val="0"/>
              </a:spcAft>
              <a:buNone/>
            </a:pPr>
            <a:r>
              <a:rPr lang="en-GB" u="sng" dirty="0">
                <a:hlinkClick r:id="rId3"/>
              </a:rPr>
              <a:t>http://lreforschools.eun.org/web/guest</a:t>
            </a:r>
            <a:endParaRPr lang="sl-SI" dirty="0"/>
          </a:p>
          <a:p>
            <a:pPr marL="0" indent="0">
              <a:spcBef>
                <a:spcPts val="0"/>
              </a:spcBef>
              <a:spcAft>
                <a:spcPts val="0"/>
              </a:spcAft>
              <a:buNone/>
            </a:pPr>
            <a:r>
              <a:rPr lang="hu-HU" u="sng" dirty="0"/>
              <a:t>Különböző STEM területek tartalma </a:t>
            </a:r>
            <a:r>
              <a:rPr lang="en-GB" u="sng" dirty="0"/>
              <a:t>(</a:t>
            </a:r>
            <a:r>
              <a:rPr lang="hu-HU" u="sng" dirty="0" err="1"/>
              <a:t>pl</a:t>
            </a:r>
            <a:r>
              <a:rPr lang="en-GB" u="sng" dirty="0"/>
              <a:t>. </a:t>
            </a:r>
            <a:r>
              <a:rPr lang="en-GB" u="sng" dirty="0" err="1"/>
              <a:t>filmek</a:t>
            </a:r>
            <a:r>
              <a:rPr lang="en-GB" u="sng" dirty="0"/>
              <a:t>, </a:t>
            </a:r>
            <a:r>
              <a:rPr lang="en-GB" u="sng" dirty="0" err="1"/>
              <a:t>szimulációk</a:t>
            </a:r>
            <a:r>
              <a:rPr lang="en-GB" u="sng" dirty="0"/>
              <a:t>, STEM </a:t>
            </a:r>
            <a:r>
              <a:rPr lang="en-GB" u="sng" dirty="0" err="1"/>
              <a:t>interaktívumok</a:t>
            </a:r>
            <a:r>
              <a:rPr lang="en-GB" u="sng" dirty="0"/>
              <a:t>, </a:t>
            </a:r>
            <a:r>
              <a:rPr lang="hu-HU" u="sng" dirty="0"/>
              <a:t>feladatok</a:t>
            </a:r>
            <a:r>
              <a:rPr lang="en-GB" u="sng" dirty="0"/>
              <a:t>, </a:t>
            </a:r>
            <a:r>
              <a:rPr lang="hu-HU" u="sng" dirty="0"/>
              <a:t>iránymutatások tanároknak </a:t>
            </a:r>
            <a:r>
              <a:rPr lang="en-GB" u="sng" dirty="0" err="1"/>
              <a:t>stb</a:t>
            </a:r>
            <a:r>
              <a:rPr lang="en-GB" u="sng" dirty="0"/>
              <a:t>.</a:t>
            </a:r>
            <a:r>
              <a:rPr lang="en-GB" dirty="0"/>
              <a:t>), </a:t>
            </a:r>
            <a:r>
              <a:rPr lang="en-GB" dirty="0" err="1"/>
              <a:t>rövid</a:t>
            </a:r>
            <a:r>
              <a:rPr lang="en-GB" dirty="0"/>
              <a:t> </a:t>
            </a:r>
            <a:r>
              <a:rPr lang="en-GB" dirty="0" err="1"/>
              <a:t>leírás</a:t>
            </a:r>
            <a:r>
              <a:rPr lang="en-GB" dirty="0"/>
              <a:t>, </a:t>
            </a:r>
            <a:r>
              <a:rPr lang="en-GB" dirty="0" err="1"/>
              <a:t>tartalom</a:t>
            </a:r>
            <a:r>
              <a:rPr lang="en-GB" dirty="0"/>
              <a:t> </a:t>
            </a:r>
            <a:r>
              <a:rPr lang="en-GB" dirty="0" err="1"/>
              <a:t>minősítése</a:t>
            </a:r>
            <a:r>
              <a:rPr lang="en-GB" dirty="0"/>
              <a:t> </a:t>
            </a:r>
            <a:r>
              <a:rPr lang="en-GB" dirty="0" err="1"/>
              <a:t>és</a:t>
            </a:r>
            <a:r>
              <a:rPr lang="en-GB" dirty="0"/>
              <a:t> </a:t>
            </a:r>
            <a:r>
              <a:rPr lang="en-GB" dirty="0" err="1"/>
              <a:t>egyéb</a:t>
            </a:r>
            <a:r>
              <a:rPr lang="en-GB" dirty="0"/>
              <a:t> </a:t>
            </a:r>
            <a:r>
              <a:rPr lang="en-GB" dirty="0" err="1"/>
              <a:t>hasznos</a:t>
            </a:r>
            <a:r>
              <a:rPr lang="en-GB" dirty="0"/>
              <a:t> </a:t>
            </a:r>
            <a:r>
              <a:rPr lang="en-GB" dirty="0" err="1"/>
              <a:t>információk</a:t>
            </a:r>
            <a:r>
              <a:rPr lang="en-GB" dirty="0"/>
              <a:t>.</a:t>
            </a:r>
            <a:endParaRPr lang="sl-SI" dirty="0"/>
          </a:p>
          <a:p>
            <a:r>
              <a:rPr lang="en-GB" dirty="0"/>
              <a:t> </a:t>
            </a:r>
            <a:endParaRPr lang="sl-SI" b="1" dirty="0"/>
          </a:p>
          <a:p>
            <a:pPr>
              <a:spcBef>
                <a:spcPts val="0"/>
              </a:spcBef>
              <a:spcAft>
                <a:spcPts val="0"/>
              </a:spcAft>
              <a:buNone/>
            </a:pPr>
            <a:r>
              <a:rPr lang="en-GB" b="1" dirty="0"/>
              <a:t>Open Learn </a:t>
            </a:r>
            <a:endParaRPr lang="sl-SI" b="1" dirty="0"/>
          </a:p>
          <a:p>
            <a:pPr>
              <a:spcBef>
                <a:spcPts val="0"/>
              </a:spcBef>
              <a:spcAft>
                <a:spcPts val="0"/>
              </a:spcAft>
              <a:buNone/>
            </a:pPr>
            <a:r>
              <a:rPr lang="en-GB" u="sng" dirty="0">
                <a:hlinkClick r:id="rId4"/>
              </a:rPr>
              <a:t>http://www.open.edu/openlearn/education</a:t>
            </a:r>
            <a:endParaRPr lang="sl-SI" u="sng" dirty="0"/>
          </a:p>
          <a:p>
            <a:pPr marL="0" indent="0">
              <a:spcBef>
                <a:spcPts val="0"/>
              </a:spcBef>
              <a:spcAft>
                <a:spcPts val="0"/>
              </a:spcAft>
              <a:buNone/>
            </a:pPr>
            <a:r>
              <a:rPr lang="hu-HU" dirty="0"/>
              <a:t>Ingyenes oktatási források </a:t>
            </a:r>
            <a:r>
              <a:rPr lang="en-GB" dirty="0"/>
              <a:t>(e.g. STEM </a:t>
            </a:r>
            <a:r>
              <a:rPr lang="hu-HU" dirty="0"/>
              <a:t>témák</a:t>
            </a:r>
            <a:r>
              <a:rPr lang="en-GB" dirty="0"/>
              <a:t>, </a:t>
            </a:r>
            <a:r>
              <a:rPr lang="hu-HU" dirty="0"/>
              <a:t>innovatív megközelítések a tanításban stb.)</a:t>
            </a:r>
            <a:endParaRPr lang="sl-SI" dirty="0"/>
          </a:p>
          <a:p>
            <a:pPr>
              <a:spcBef>
                <a:spcPts val="0"/>
              </a:spcBef>
              <a:spcAft>
                <a:spcPts val="0"/>
              </a:spcAft>
              <a:buNone/>
            </a:pPr>
            <a:endParaRPr lang="sl-SI" dirty="0"/>
          </a:p>
          <a:p>
            <a:pPr>
              <a:lnSpc>
                <a:spcPct val="100000"/>
              </a:lnSpc>
              <a:spcBef>
                <a:spcPts val="0"/>
              </a:spcBef>
              <a:spcAft>
                <a:spcPts val="0"/>
              </a:spcAft>
              <a:buNone/>
            </a:pPr>
            <a:r>
              <a:rPr lang="sl-SI" b="1" dirty="0"/>
              <a:t>e </a:t>
            </a:r>
            <a:r>
              <a:rPr lang="sl-SI" b="1" dirty="0" err="1"/>
              <a:t>Twinning</a:t>
            </a:r>
            <a:r>
              <a:rPr lang="en-GB" b="1" dirty="0"/>
              <a:t> </a:t>
            </a:r>
            <a:endParaRPr lang="sl-SI" b="1" dirty="0"/>
          </a:p>
          <a:p>
            <a:pPr>
              <a:spcBef>
                <a:spcPts val="0"/>
              </a:spcBef>
              <a:spcAft>
                <a:spcPts val="0"/>
              </a:spcAft>
              <a:buNone/>
            </a:pPr>
            <a:r>
              <a:rPr lang="sl-SI" dirty="0">
                <a:hlinkClick r:id="rId5"/>
              </a:rPr>
              <a:t>https://www.etwinning.net</a:t>
            </a:r>
            <a:r>
              <a:rPr lang="sl-SI" dirty="0"/>
              <a:t> </a:t>
            </a:r>
            <a:r>
              <a:rPr lang="sl-SI" b="1" dirty="0"/>
              <a:t> </a:t>
            </a:r>
          </a:p>
          <a:p>
            <a:pPr marL="0" indent="0">
              <a:spcBef>
                <a:spcPts val="0"/>
              </a:spcBef>
              <a:spcAft>
                <a:spcPts val="0"/>
              </a:spcAft>
              <a:buNone/>
            </a:pPr>
            <a:r>
              <a:rPr lang="hu-HU" dirty="0"/>
              <a:t>Európai iskolák közössége, amely olyan platformot kínál azon alkalmazottak számára  </a:t>
            </a:r>
            <a:r>
              <a:rPr lang="en-US" dirty="0"/>
              <a:t>(</a:t>
            </a:r>
            <a:r>
              <a:rPr lang="hu-HU" dirty="0"/>
              <a:t>tanárok, igazgatók, könyvtárosok stb.) akik valamelyik európai ország iskolájában dolgoznak</a:t>
            </a:r>
            <a:r>
              <a:rPr lang="en-US" dirty="0"/>
              <a:t>, </a:t>
            </a:r>
            <a:r>
              <a:rPr lang="hu-HU" dirty="0"/>
              <a:t>amelyen kommunikálni, együttműködni, projekteket fejleszteni és megosztani tudnak</a:t>
            </a:r>
            <a:r>
              <a:rPr lang="sl-SI" dirty="0"/>
              <a:t>…</a:t>
            </a:r>
            <a:endParaRPr lang="en-GB"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Klasszikus vagy e-kísérlet</a:t>
            </a:r>
            <a:endParaRPr lang="en-GB" dirty="0"/>
          </a:p>
        </p:txBody>
      </p:sp>
      <p:sp>
        <p:nvSpPr>
          <p:cNvPr id="3" name="Ograda vsebine 2"/>
          <p:cNvSpPr>
            <a:spLocks noGrp="1"/>
          </p:cNvSpPr>
          <p:nvPr>
            <p:ph idx="1"/>
          </p:nvPr>
        </p:nvSpPr>
        <p:spPr/>
        <p:txBody>
          <a:bodyPr>
            <a:normAutofit/>
          </a:bodyPr>
          <a:lstStyle/>
          <a:p>
            <a:pPr>
              <a:spcBef>
                <a:spcPts val="0"/>
              </a:spcBef>
              <a:spcAft>
                <a:spcPts val="0"/>
              </a:spcAft>
            </a:pPr>
            <a:r>
              <a:rPr lang="hu-HU" sz="2800" dirty="0"/>
              <a:t>Hogyan kell elvégezni a klasszikus kísérleteket?</a:t>
            </a:r>
            <a:endParaRPr lang="en-GB" sz="2800" dirty="0"/>
          </a:p>
          <a:p>
            <a:pPr lvl="1">
              <a:spcBef>
                <a:spcPts val="0"/>
              </a:spcBef>
              <a:spcAft>
                <a:spcPts val="0"/>
              </a:spcAft>
            </a:pPr>
            <a:r>
              <a:rPr lang="hu-HU" sz="2400" dirty="0"/>
              <a:t>egyszerű felszerelés és anyag a kísérlethez</a:t>
            </a:r>
          </a:p>
          <a:p>
            <a:pPr lvl="1">
              <a:spcBef>
                <a:spcPts val="0"/>
              </a:spcBef>
              <a:spcAft>
                <a:spcPts val="0"/>
              </a:spcAft>
            </a:pPr>
            <a:r>
              <a:rPr lang="hu-HU" sz="2400" dirty="0"/>
              <a:t>dinamikus változások, amelyek vonzzák a gyermekek figyelmét</a:t>
            </a:r>
          </a:p>
          <a:p>
            <a:pPr lvl="1">
              <a:spcBef>
                <a:spcPts val="0"/>
              </a:spcBef>
              <a:spcAft>
                <a:spcPts val="0"/>
              </a:spcAft>
            </a:pPr>
            <a:r>
              <a:rPr lang="hu-HU" sz="2400" dirty="0"/>
              <a:t>lehetőség a gyermekek számára, hogy maguk végezzen kísérleteket</a:t>
            </a:r>
          </a:p>
          <a:p>
            <a:pPr lvl="1">
              <a:spcBef>
                <a:spcPts val="0"/>
              </a:spcBef>
              <a:spcAft>
                <a:spcPts val="0"/>
              </a:spcAft>
            </a:pPr>
            <a:r>
              <a:rPr lang="hu-HU" sz="2400" dirty="0"/>
              <a:t>a gyermekek biztonsága</a:t>
            </a:r>
          </a:p>
          <a:p>
            <a:pPr lvl="1">
              <a:spcBef>
                <a:spcPts val="0"/>
              </a:spcBef>
              <a:spcAft>
                <a:spcPts val="0"/>
              </a:spcAft>
            </a:pPr>
            <a:endParaRPr lang="en-GB" sz="2000" dirty="0"/>
          </a:p>
          <a:p>
            <a:pPr>
              <a:spcBef>
                <a:spcPts val="0"/>
              </a:spcBef>
              <a:spcAft>
                <a:spcPts val="0"/>
              </a:spcAft>
            </a:pPr>
            <a:r>
              <a:rPr lang="hu-HU" sz="2800" dirty="0"/>
              <a:t>Előnyök és hátrányok</a:t>
            </a:r>
            <a:endParaRPr lang="en-GB" sz="2800" dirty="0"/>
          </a:p>
          <a:p>
            <a:pPr lvl="1">
              <a:spcBef>
                <a:spcPts val="0"/>
              </a:spcBef>
              <a:spcAft>
                <a:spcPts val="0"/>
              </a:spcAft>
            </a:pPr>
            <a:r>
              <a:rPr lang="en-US" sz="2400" dirty="0"/>
              <a:t>A </a:t>
            </a:r>
            <a:r>
              <a:rPr lang="en-US" sz="2400" dirty="0" err="1"/>
              <a:t>részvétel</a:t>
            </a:r>
            <a:r>
              <a:rPr lang="en-US" sz="2400" dirty="0"/>
              <a:t> </a:t>
            </a:r>
            <a:r>
              <a:rPr lang="en-US" sz="2400" dirty="0" err="1"/>
              <a:t>szintje</a:t>
            </a:r>
            <a:r>
              <a:rPr lang="en-US" sz="2400" dirty="0"/>
              <a:t>?</a:t>
            </a:r>
          </a:p>
          <a:p>
            <a:pPr lvl="1">
              <a:spcBef>
                <a:spcPts val="0"/>
              </a:spcBef>
              <a:spcAft>
                <a:spcPts val="0"/>
              </a:spcAft>
            </a:pPr>
            <a:r>
              <a:rPr lang="en-US" sz="2400" dirty="0"/>
              <a:t>A </a:t>
            </a:r>
            <a:r>
              <a:rPr lang="en-US" sz="2400" dirty="0" err="1"/>
              <a:t>gyakorlat</a:t>
            </a:r>
            <a:r>
              <a:rPr lang="en-US" sz="2400" dirty="0"/>
              <a:t> </a:t>
            </a:r>
            <a:r>
              <a:rPr lang="en-US" sz="2400" dirty="0" err="1"/>
              <a:t>és</a:t>
            </a:r>
            <a:r>
              <a:rPr lang="en-US" sz="2400" dirty="0"/>
              <a:t> a </a:t>
            </a:r>
            <a:r>
              <a:rPr lang="en-US" sz="2400" dirty="0" err="1"/>
              <a:t>valóság</a:t>
            </a:r>
            <a:r>
              <a:rPr lang="en-US" sz="2400" dirty="0"/>
              <a:t> </a:t>
            </a:r>
            <a:r>
              <a:rPr lang="en-US" sz="2400" dirty="0" err="1"/>
              <a:t>érzése</a:t>
            </a:r>
            <a:endParaRPr lang="en-US" sz="2400" dirty="0"/>
          </a:p>
          <a:p>
            <a:pPr lvl="1">
              <a:spcBef>
                <a:spcPts val="0"/>
              </a:spcBef>
              <a:spcAft>
                <a:spcPts val="0"/>
              </a:spcAft>
            </a:pPr>
            <a:r>
              <a:rPr lang="hu-HU" sz="2400" dirty="0"/>
              <a:t>Változatosság a kísérletben</a:t>
            </a:r>
            <a:endParaRPr lang="en-GB" sz="2800" dirty="0"/>
          </a:p>
        </p:txBody>
      </p:sp>
      <p:pic>
        <p:nvPicPr>
          <p:cNvPr id="4" name="Picture 2"/>
          <p:cNvPicPr>
            <a:picLocks noChangeAspect="1" noChangeArrowheads="1"/>
          </p:cNvPicPr>
          <p:nvPr/>
        </p:nvPicPr>
        <p:blipFill>
          <a:blip r:embed="rId3" cstate="print"/>
          <a:srcRect/>
          <a:stretch>
            <a:fillRect/>
          </a:stretch>
        </p:blipFill>
        <p:spPr bwMode="auto">
          <a:xfrm>
            <a:off x="6550872" y="3429000"/>
            <a:ext cx="4664287" cy="25781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u-HU" dirty="0"/>
              <a:t>Innovatív tanítás</a:t>
            </a:r>
            <a:endParaRPr lang="en-GB" dirty="0"/>
          </a:p>
        </p:txBody>
      </p:sp>
      <p:sp>
        <p:nvSpPr>
          <p:cNvPr id="5" name="Pravokotnik 8">
            <a:extLst>
              <a:ext uri="{FF2B5EF4-FFF2-40B4-BE49-F238E27FC236}">
                <a16:creationId xmlns:a16="http://schemas.microsoft.com/office/drawing/2014/main" id="{850F4A0E-2575-4968-B540-0CCB2A7811A0}"/>
              </a:ext>
            </a:extLst>
          </p:cNvPr>
          <p:cNvSpPr/>
          <p:nvPr/>
        </p:nvSpPr>
        <p:spPr>
          <a:xfrm>
            <a:off x="1097280" y="1850701"/>
            <a:ext cx="9877425" cy="3477875"/>
          </a:xfrm>
          <a:prstGeom prst="rect">
            <a:avLst/>
          </a:prstGeom>
        </p:spPr>
        <p:txBody>
          <a:bodyPr wrap="square">
            <a:spAutoFit/>
          </a:bodyPr>
          <a:lstStyle/>
          <a:p>
            <a:pPr>
              <a:spcBef>
                <a:spcPct val="20000"/>
              </a:spcBef>
              <a:buClr>
                <a:schemeClr val="tx2"/>
              </a:buClr>
              <a:buSzPct val="70000"/>
            </a:pPr>
            <a:r>
              <a:rPr lang="hu-HU" sz="2600" dirty="0"/>
              <a:t>Saját / bármely tantárgyhoz kapcsolódóan készítsen innovatív feladatot / órát - praktikus, konkrét. Amiket használhatsz:</a:t>
            </a:r>
          </a:p>
          <a:p>
            <a:pPr marL="457200" indent="-457200">
              <a:spcBef>
                <a:spcPct val="20000"/>
              </a:spcBef>
              <a:buClr>
                <a:schemeClr val="tx2"/>
              </a:buClr>
              <a:buSzPct val="70000"/>
              <a:buFont typeface="Arial" panose="020B0604020202020204" pitchFamily="34" charset="0"/>
              <a:buChar char="•"/>
            </a:pPr>
            <a:r>
              <a:rPr lang="hu-HU" sz="2600" dirty="0"/>
              <a:t>Kreatív tantermek: többdimenziós koncepció (lásd az előző diákat)</a:t>
            </a:r>
          </a:p>
          <a:p>
            <a:pPr marL="457200" indent="-457200">
              <a:spcBef>
                <a:spcPct val="20000"/>
              </a:spcBef>
              <a:buClr>
                <a:schemeClr val="tx2"/>
              </a:buClr>
              <a:buSzPct val="70000"/>
              <a:buFont typeface="Arial" panose="020B0604020202020204" pitchFamily="34" charset="0"/>
              <a:buChar char="•"/>
            </a:pPr>
            <a:r>
              <a:rPr lang="hu-HU" sz="2600" dirty="0"/>
              <a:t>elektromos lehetőségeket</a:t>
            </a:r>
          </a:p>
          <a:p>
            <a:pPr marL="457200" indent="-457200">
              <a:spcBef>
                <a:spcPct val="20000"/>
              </a:spcBef>
              <a:buClr>
                <a:schemeClr val="tx2"/>
              </a:buClr>
              <a:buSzPct val="70000"/>
              <a:buFont typeface="Arial" panose="020B0604020202020204" pitchFamily="34" charset="0"/>
              <a:buChar char="•"/>
            </a:pPr>
            <a:r>
              <a:rPr lang="hu-HU" sz="2600" dirty="0"/>
              <a:t>az ötleteid ...</a:t>
            </a:r>
            <a:endParaRPr lang="en-GB" sz="2600" dirty="0"/>
          </a:p>
          <a:p>
            <a:pPr>
              <a:spcBef>
                <a:spcPct val="20000"/>
              </a:spcBef>
              <a:buClr>
                <a:schemeClr val="tx2"/>
              </a:buClr>
              <a:buSzPct val="70000"/>
            </a:pPr>
            <a:r>
              <a:rPr lang="hu-HU" sz="2600" dirty="0"/>
              <a:t>Bemutatás</a:t>
            </a:r>
            <a:r>
              <a:rPr lang="en-GB" sz="2600" dirty="0"/>
              <a:t>:</a:t>
            </a:r>
          </a:p>
          <a:p>
            <a:pPr marL="384048" lvl="1" indent="-182880" defTabSz="914400">
              <a:lnSpc>
                <a:spcPct val="90000"/>
              </a:lnSpc>
              <a:buClr>
                <a:schemeClr val="accent1"/>
              </a:buClr>
              <a:buSzPct val="70000"/>
              <a:buFont typeface="Calibri" pitchFamily="34" charset="0"/>
              <a:buChar char="◦"/>
            </a:pPr>
            <a:r>
              <a:rPr lang="en-GB" sz="2400" dirty="0" err="1"/>
              <a:t>Régi</a:t>
            </a:r>
            <a:r>
              <a:rPr lang="en-GB" sz="2400" dirty="0"/>
              <a:t> </a:t>
            </a:r>
            <a:r>
              <a:rPr lang="en-GB" sz="2400" dirty="0" err="1"/>
              <a:t>megközelítés</a:t>
            </a:r>
            <a:r>
              <a:rPr lang="en-GB" sz="2400" dirty="0"/>
              <a:t> - </a:t>
            </a:r>
            <a:r>
              <a:rPr lang="en-GB" sz="2400" dirty="0" err="1"/>
              <a:t>rövid</a:t>
            </a:r>
            <a:endParaRPr lang="en-GB" sz="2400" dirty="0"/>
          </a:p>
          <a:p>
            <a:pPr marL="384048" lvl="1" indent="-182880" defTabSz="914400">
              <a:lnSpc>
                <a:spcPct val="90000"/>
              </a:lnSpc>
              <a:buClr>
                <a:schemeClr val="accent1"/>
              </a:buClr>
              <a:buSzPct val="70000"/>
              <a:buFont typeface="Calibri" pitchFamily="34" charset="0"/>
              <a:buChar char="◦"/>
            </a:pPr>
            <a:r>
              <a:rPr lang="en-GB" sz="2400" dirty="0" err="1"/>
              <a:t>Új</a:t>
            </a:r>
            <a:r>
              <a:rPr lang="en-GB" sz="2400" dirty="0"/>
              <a:t>, </a:t>
            </a:r>
            <a:r>
              <a:rPr lang="en-GB" sz="2400" dirty="0" err="1"/>
              <a:t>innovatív</a:t>
            </a:r>
            <a:r>
              <a:rPr lang="en-GB" sz="2400" dirty="0"/>
              <a:t> </a:t>
            </a:r>
            <a:r>
              <a:rPr lang="en-GB" sz="2400" dirty="0" err="1"/>
              <a:t>megközelítés</a:t>
            </a:r>
            <a:r>
              <a:rPr lang="en-GB" sz="2400" dirty="0"/>
              <a:t> - </a:t>
            </a:r>
            <a:r>
              <a:rPr lang="en-GB" sz="2400" dirty="0" err="1"/>
              <a:t>előnyök</a:t>
            </a:r>
            <a:r>
              <a:rPr lang="en-GB" sz="2400" dirty="0"/>
              <a:t> </a:t>
            </a:r>
            <a:r>
              <a:rPr lang="en-GB" sz="2400" dirty="0" err="1"/>
              <a:t>és</a:t>
            </a:r>
            <a:r>
              <a:rPr lang="en-GB" sz="2400" dirty="0"/>
              <a:t> </a:t>
            </a:r>
            <a:r>
              <a:rPr lang="en-GB" sz="2400" dirty="0" err="1"/>
              <a:t>egyéb</a:t>
            </a:r>
            <a:r>
              <a:rPr lang="en-GB" sz="2400" dirty="0"/>
              <a:t> </a:t>
            </a:r>
            <a:r>
              <a:rPr lang="en-GB" sz="2400" dirty="0" err="1"/>
              <a:t>szempontok</a:t>
            </a:r>
            <a:r>
              <a:rPr lang="en-GB" sz="2400" dirty="0"/>
              <a:t> </a:t>
            </a:r>
            <a:r>
              <a:rPr lang="en-GB" sz="2400" dirty="0" err="1"/>
              <a:t>bemutatása</a:t>
            </a:r>
            <a:endParaRPr lang="en-GB" dirty="0"/>
          </a:p>
        </p:txBody>
      </p:sp>
      <p:sp>
        <p:nvSpPr>
          <p:cNvPr id="6" name="Rectangle 2"/>
          <p:cNvSpPr txBox="1">
            <a:spLocks noChangeArrowheads="1"/>
          </p:cNvSpPr>
          <p:nvPr/>
        </p:nvSpPr>
        <p:spPr>
          <a:xfrm>
            <a:off x="7164722" y="3433228"/>
            <a:ext cx="3557989" cy="13111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sl-SI" sz="1600" dirty="0"/>
              <a:t>Gyakorlati munka	</a:t>
            </a:r>
            <a:r>
              <a:rPr lang="sl-SI" sz="2800" b="1" dirty="0"/>
              <a:t>T </a:t>
            </a:r>
            <a:r>
              <a:rPr lang="sl-SI" sz="1600" dirty="0"/>
              <a:t>(</a:t>
            </a:r>
            <a:r>
              <a:rPr lang="hu-HU" sz="1600" dirty="0"/>
              <a:t>FELADAT</a:t>
            </a:r>
            <a:r>
              <a:rPr lang="en-GB" sz="1600" dirty="0"/>
              <a:t> </a:t>
            </a:r>
            <a:r>
              <a:rPr lang="sl-SI" sz="1600" dirty="0"/>
              <a:t>4)</a:t>
            </a:r>
          </a:p>
          <a:p>
            <a:pPr marL="0" marR="0" lvl="1" fontAlgn="auto">
              <a:lnSpc>
                <a:spcPct val="90000"/>
              </a:lnSpc>
              <a:buClr>
                <a:schemeClr val="accent1"/>
              </a:buClr>
              <a:buSzTx/>
              <a:buFont typeface="Calibri" pitchFamily="34" charset="0"/>
              <a:buNone/>
              <a:tabLst/>
              <a:defRPr/>
            </a:pPr>
            <a:endParaRPr lang="sl-SI" sz="1050" dirty="0"/>
          </a:p>
          <a:p>
            <a:pPr marL="0" marR="0" lvl="1" fontAlgn="auto">
              <a:lnSpc>
                <a:spcPct val="90000"/>
              </a:lnSpc>
              <a:buClr>
                <a:schemeClr val="accent1"/>
              </a:buClr>
              <a:buSzTx/>
              <a:buFont typeface="Calibri" pitchFamily="34" charset="0"/>
              <a:buNone/>
              <a:tabLst/>
              <a:defRPr/>
            </a:pPr>
            <a:r>
              <a:rPr lang="sl-SI" sz="1600" dirty="0"/>
              <a:t>csoportmunka</a:t>
            </a:r>
          </a:p>
          <a:p>
            <a:pPr marL="0" lvl="1">
              <a:lnSpc>
                <a:spcPct val="90000"/>
              </a:lnSpc>
              <a:buClr>
                <a:schemeClr val="accent1"/>
              </a:buClr>
            </a:pPr>
            <a:r>
              <a:rPr lang="sl-SI" sz="1600" dirty="0"/>
              <a:t>elkészítés - 20 perc</a:t>
            </a:r>
          </a:p>
          <a:p>
            <a:pPr marL="0" lvl="1">
              <a:lnSpc>
                <a:spcPct val="90000"/>
              </a:lnSpc>
              <a:buClr>
                <a:schemeClr val="accent1"/>
              </a:buClr>
            </a:pPr>
            <a:r>
              <a:rPr lang="sl-SI" sz="1600" dirty="0"/>
              <a:t>bemutatás - 5 perc /csoport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Következtetések, összefoglalás</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2000548"/>
          </a:xfrm>
          <a:prstGeom prst="rect">
            <a:avLst/>
          </a:prstGeom>
          <a:noFill/>
        </p:spPr>
        <p:txBody>
          <a:bodyPr wrap="square" rtlCol="0">
            <a:spAutoFit/>
          </a:bodyPr>
          <a:lstStyle/>
          <a:p>
            <a:r>
              <a:rPr lang="en-GB" sz="2000" dirty="0" err="1"/>
              <a:t>Az</a:t>
            </a:r>
            <a:r>
              <a:rPr lang="en-GB" sz="2000" dirty="0"/>
              <a:t> </a:t>
            </a:r>
            <a:r>
              <a:rPr lang="en-GB" sz="2000" dirty="0" err="1"/>
              <a:t>előadás</a:t>
            </a:r>
            <a:r>
              <a:rPr lang="en-GB" sz="2000" dirty="0"/>
              <a:t> a </a:t>
            </a:r>
            <a:r>
              <a:rPr lang="en-GB" sz="2000" dirty="0" err="1"/>
              <a:t>kreativitás</a:t>
            </a:r>
            <a:r>
              <a:rPr lang="en-GB" sz="2000" dirty="0"/>
              <a:t>, </a:t>
            </a:r>
            <a:r>
              <a:rPr lang="en-GB" sz="2000" dirty="0" err="1"/>
              <a:t>az</a:t>
            </a:r>
            <a:r>
              <a:rPr lang="en-GB" sz="2000" dirty="0"/>
              <a:t> </a:t>
            </a:r>
            <a:r>
              <a:rPr lang="en-GB" sz="2000" dirty="0" err="1"/>
              <a:t>innováció</a:t>
            </a:r>
            <a:r>
              <a:rPr lang="en-GB" sz="2000" dirty="0"/>
              <a:t> </a:t>
            </a:r>
            <a:r>
              <a:rPr lang="en-GB" sz="2000" dirty="0" err="1"/>
              <a:t>és</a:t>
            </a:r>
            <a:r>
              <a:rPr lang="en-GB" sz="2000" dirty="0"/>
              <a:t> a </a:t>
            </a:r>
            <a:r>
              <a:rPr lang="en-GB" sz="2000" dirty="0" err="1"/>
              <a:t>kreatív</a:t>
            </a:r>
            <a:r>
              <a:rPr lang="en-GB" sz="2000" dirty="0"/>
              <a:t> </a:t>
            </a:r>
            <a:r>
              <a:rPr lang="en-GB" sz="2000" dirty="0" err="1"/>
              <a:t>tanítás</a:t>
            </a:r>
            <a:r>
              <a:rPr lang="en-GB" sz="2000" dirty="0"/>
              <a:t> </a:t>
            </a:r>
            <a:r>
              <a:rPr lang="en-GB" sz="2000" dirty="0" err="1"/>
              <a:t>folyamatairól</a:t>
            </a:r>
            <a:r>
              <a:rPr lang="en-GB" sz="2000" dirty="0"/>
              <a:t> </a:t>
            </a:r>
            <a:r>
              <a:rPr lang="en-GB" sz="2000" dirty="0" err="1"/>
              <a:t>szólt</a:t>
            </a:r>
            <a:r>
              <a:rPr lang="en-GB" sz="2000" dirty="0"/>
              <a:t>. </a:t>
            </a:r>
            <a:r>
              <a:rPr lang="en-GB" sz="2000" dirty="0" err="1"/>
              <a:t>Ez</a:t>
            </a:r>
            <a:r>
              <a:rPr lang="en-GB" sz="2000" dirty="0"/>
              <a:t> </a:t>
            </a:r>
            <a:r>
              <a:rPr lang="en-GB" sz="2000" dirty="0" err="1"/>
              <a:t>olyan</a:t>
            </a:r>
            <a:r>
              <a:rPr lang="en-GB" sz="2000" dirty="0"/>
              <a:t> </a:t>
            </a:r>
            <a:r>
              <a:rPr lang="en-GB" sz="2000" dirty="0" err="1"/>
              <a:t>tanítást</a:t>
            </a:r>
            <a:r>
              <a:rPr lang="en-GB" sz="2000" dirty="0"/>
              <a:t> </a:t>
            </a:r>
            <a:r>
              <a:rPr lang="en-GB" sz="2000" dirty="0" err="1"/>
              <a:t>jelent</a:t>
            </a:r>
            <a:r>
              <a:rPr lang="en-GB" sz="2000" dirty="0"/>
              <a:t>, </a:t>
            </a:r>
            <a:r>
              <a:rPr lang="en-GB" sz="2000" dirty="0" err="1"/>
              <a:t>amely</a:t>
            </a:r>
            <a:r>
              <a:rPr lang="en-GB" sz="2000" dirty="0"/>
              <a:t> </a:t>
            </a:r>
            <a:r>
              <a:rPr lang="en-GB" sz="2000" dirty="0" err="1"/>
              <a:t>innovatív</a:t>
            </a:r>
            <a:r>
              <a:rPr lang="en-GB" sz="2000" dirty="0"/>
              <a:t> </a:t>
            </a:r>
            <a:r>
              <a:rPr lang="en-GB" sz="2000" dirty="0" err="1"/>
              <a:t>tanítási</a:t>
            </a:r>
            <a:r>
              <a:rPr lang="en-GB" sz="2000" dirty="0"/>
              <a:t> </a:t>
            </a:r>
            <a:r>
              <a:rPr lang="en-GB" sz="2000" dirty="0" err="1"/>
              <a:t>gyakorlatok</a:t>
            </a:r>
            <a:r>
              <a:rPr lang="en-GB" sz="2000" dirty="0"/>
              <a:t> </a:t>
            </a:r>
            <a:r>
              <a:rPr lang="en-GB" sz="2000" dirty="0" err="1"/>
              <a:t>kifejlesztésére</a:t>
            </a:r>
            <a:r>
              <a:rPr lang="en-GB" sz="2000" dirty="0"/>
              <a:t> </a:t>
            </a:r>
            <a:r>
              <a:rPr lang="en-GB" sz="2000" dirty="0" err="1"/>
              <a:t>és</a:t>
            </a:r>
            <a:r>
              <a:rPr lang="en-GB" sz="2000" dirty="0"/>
              <a:t> </a:t>
            </a:r>
            <a:r>
              <a:rPr lang="en-GB" sz="2000" dirty="0" err="1"/>
              <a:t>megvalósítására</a:t>
            </a:r>
            <a:r>
              <a:rPr lang="en-GB" sz="2000" dirty="0"/>
              <a:t> </a:t>
            </a:r>
            <a:r>
              <a:rPr lang="en-GB" sz="2000" dirty="0" err="1"/>
              <a:t>törekszik</a:t>
            </a:r>
            <a:r>
              <a:rPr lang="en-GB" sz="2000" dirty="0"/>
              <a:t>, </a:t>
            </a:r>
            <a:r>
              <a:rPr lang="en-GB" sz="2000" dirty="0" err="1"/>
              <a:t>hogy</a:t>
            </a:r>
            <a:r>
              <a:rPr lang="en-GB" sz="2000" dirty="0"/>
              <a:t> a </a:t>
            </a:r>
            <a:r>
              <a:rPr lang="en-GB" sz="2000" dirty="0" err="1"/>
              <a:t>tanulás</a:t>
            </a:r>
            <a:r>
              <a:rPr lang="en-GB" sz="2000" dirty="0"/>
              <a:t> </a:t>
            </a:r>
            <a:r>
              <a:rPr lang="en-GB" sz="2000" dirty="0" err="1"/>
              <a:t>érdekesebbé</a:t>
            </a:r>
            <a:r>
              <a:rPr lang="en-GB" sz="2000" dirty="0"/>
              <a:t> </a:t>
            </a:r>
            <a:r>
              <a:rPr lang="en-GB" sz="2000" dirty="0" err="1"/>
              <a:t>és</a:t>
            </a:r>
            <a:r>
              <a:rPr lang="en-GB" sz="2000" dirty="0"/>
              <a:t> </a:t>
            </a:r>
            <a:r>
              <a:rPr lang="en-GB" sz="2000" dirty="0" err="1"/>
              <a:t>hatékonyabbá</a:t>
            </a:r>
            <a:r>
              <a:rPr lang="en-GB" sz="2000" dirty="0"/>
              <a:t> </a:t>
            </a:r>
            <a:r>
              <a:rPr lang="en-GB" sz="2000" dirty="0" err="1"/>
              <a:t>váljon</a:t>
            </a:r>
            <a:r>
              <a:rPr lang="en-GB" sz="2000" dirty="0"/>
              <a:t>. </a:t>
            </a:r>
            <a:r>
              <a:rPr lang="en-GB" sz="2000" dirty="0" err="1"/>
              <a:t>Ugyanakkor</a:t>
            </a:r>
            <a:r>
              <a:rPr lang="en-GB" sz="2000" dirty="0"/>
              <a:t> a </a:t>
            </a:r>
            <a:r>
              <a:rPr lang="en-GB" sz="2000" dirty="0" err="1"/>
              <a:t>tanár</a:t>
            </a:r>
            <a:r>
              <a:rPr lang="en-GB" sz="2000" dirty="0"/>
              <a:t> </a:t>
            </a:r>
            <a:r>
              <a:rPr lang="en-GB" sz="2000" dirty="0" err="1"/>
              <a:t>innovatív</a:t>
            </a:r>
            <a:r>
              <a:rPr lang="en-GB" sz="2000" dirty="0"/>
              <a:t> </a:t>
            </a:r>
            <a:r>
              <a:rPr lang="en-GB" sz="2000" dirty="0" err="1"/>
              <a:t>munkája</a:t>
            </a:r>
            <a:r>
              <a:rPr lang="en-GB" sz="2000" dirty="0"/>
              <a:t> </a:t>
            </a:r>
            <a:r>
              <a:rPr lang="en-GB" sz="2000" dirty="0" err="1"/>
              <a:t>jó</a:t>
            </a:r>
            <a:r>
              <a:rPr lang="en-GB" sz="2000" dirty="0"/>
              <a:t> </a:t>
            </a:r>
            <a:r>
              <a:rPr lang="en-GB" sz="2000" dirty="0" err="1"/>
              <a:t>alapot</a:t>
            </a:r>
            <a:r>
              <a:rPr lang="en-GB" sz="2000" dirty="0"/>
              <a:t> </a:t>
            </a:r>
            <a:r>
              <a:rPr lang="en-GB" sz="2000" dirty="0" err="1"/>
              <a:t>jelent</a:t>
            </a:r>
            <a:r>
              <a:rPr lang="en-GB" sz="2000" dirty="0"/>
              <a:t> a </a:t>
            </a:r>
            <a:r>
              <a:rPr lang="en-GB" sz="2000" dirty="0" err="1"/>
              <a:t>latin</a:t>
            </a:r>
            <a:r>
              <a:rPr lang="en-GB" sz="2000" dirty="0"/>
              <a:t> </a:t>
            </a:r>
            <a:r>
              <a:rPr lang="en-GB" sz="2000" dirty="0" err="1"/>
              <a:t>közmondáshoz</a:t>
            </a:r>
            <a:r>
              <a:rPr lang="en-GB" sz="2000" dirty="0"/>
              <a:t>:</a:t>
            </a:r>
            <a:endParaRPr lang="hu-HU" sz="2000" dirty="0"/>
          </a:p>
          <a:p>
            <a:endParaRPr lang="en-GB" sz="2000" dirty="0"/>
          </a:p>
          <a:p>
            <a:r>
              <a:rPr lang="en-GB" sz="2400" i="1" dirty="0" err="1"/>
              <a:t>Verba</a:t>
            </a:r>
            <a:r>
              <a:rPr lang="en-GB" sz="2400" i="1" dirty="0"/>
              <a:t> docent exempla </a:t>
            </a:r>
            <a:r>
              <a:rPr lang="en-GB" sz="2400" i="1" dirty="0" err="1"/>
              <a:t>trahunt</a:t>
            </a:r>
            <a:r>
              <a:rPr lang="hu-HU" sz="2400" i="1" dirty="0"/>
              <a:t> = </a:t>
            </a:r>
            <a:r>
              <a:rPr lang="hu-HU" sz="2400" dirty="0"/>
              <a:t>A szavak okítanak a példák vonzanak</a:t>
            </a:r>
            <a:endParaRPr lang="en-GB" sz="2400" dirty="0"/>
          </a:p>
        </p:txBody>
      </p:sp>
    </p:spTree>
    <p:extLst>
      <p:ext uri="{BB962C8B-B14F-4D97-AF65-F5344CB8AC3E}">
        <p14:creationId xmlns:p14="http://schemas.microsoft.com/office/powerpoint/2010/main" val="195163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Irodalomjegyzék</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097280" y="1774146"/>
            <a:ext cx="10058400" cy="4154984"/>
          </a:xfrm>
          <a:prstGeom prst="rect">
            <a:avLst/>
          </a:prstGeom>
          <a:noFill/>
        </p:spPr>
        <p:txBody>
          <a:bodyPr wrap="square" rtlCol="0">
            <a:spAutoFit/>
          </a:bodyPr>
          <a:lstStyle/>
          <a:p>
            <a:pPr marL="457200" indent="-457200">
              <a:buFont typeface="+mj-lt"/>
              <a:buAutoNum type="arabicPeriod"/>
            </a:pPr>
            <a:r>
              <a:rPr lang="en-US" sz="2400" dirty="0" err="1"/>
              <a:t>Bocconi</a:t>
            </a:r>
            <a:r>
              <a:rPr lang="en-US" sz="2400" dirty="0"/>
              <a:t>, S., </a:t>
            </a:r>
            <a:r>
              <a:rPr lang="en-US" sz="2400" dirty="0" err="1"/>
              <a:t>Kampylis</a:t>
            </a:r>
            <a:r>
              <a:rPr lang="en-US" sz="2400" dirty="0"/>
              <a:t>, P. G., &amp; </a:t>
            </a:r>
            <a:r>
              <a:rPr lang="en-US" sz="2400" dirty="0" err="1"/>
              <a:t>Punie</a:t>
            </a:r>
            <a:r>
              <a:rPr lang="en-US" sz="2400" dirty="0"/>
              <a:t>, Y. (2012). Innovating learning: Key elements for developing creative classrooms in Europe. </a:t>
            </a:r>
            <a:r>
              <a:rPr lang="en-US" sz="2400" i="1" dirty="0"/>
              <a:t>Luxembourg: Publications Office of the European Union</a:t>
            </a:r>
            <a:r>
              <a:rPr lang="en-US" sz="2400" dirty="0"/>
              <a:t>.</a:t>
            </a:r>
          </a:p>
          <a:p>
            <a:pPr marL="457200" indent="-457200">
              <a:buFont typeface="+mj-lt"/>
              <a:buAutoNum type="arabicPeriod"/>
            </a:pPr>
            <a:r>
              <a:rPr lang="en-US" sz="2400" dirty="0"/>
              <a:t>Armstrong, T. (1991). </a:t>
            </a:r>
            <a:r>
              <a:rPr lang="en-US" sz="2400" i="1" dirty="0"/>
              <a:t>Awakening your child's natural genius: enhancing curiosity, creativity and learning ability</a:t>
            </a:r>
            <a:r>
              <a:rPr lang="en-US" sz="2400" dirty="0"/>
              <a:t>. Putnam.</a:t>
            </a:r>
            <a:endParaRPr lang="hu-HU" sz="2400" dirty="0"/>
          </a:p>
          <a:p>
            <a:pPr marL="457200" indent="-457200">
              <a:buFont typeface="+mj-lt"/>
              <a:buAutoNum type="arabicPeriod"/>
            </a:pPr>
            <a:r>
              <a:rPr lang="en-US" sz="2400" dirty="0"/>
              <a:t>Armstrong, T. (1998). </a:t>
            </a:r>
            <a:r>
              <a:rPr lang="en-US" sz="2400" i="1" dirty="0"/>
              <a:t>Awakening genius in the classroom</a:t>
            </a:r>
            <a:r>
              <a:rPr lang="en-US" sz="2400" dirty="0"/>
              <a:t>. ASCD.</a:t>
            </a:r>
            <a:endParaRPr lang="sl-SI" sz="2400" dirty="0"/>
          </a:p>
          <a:p>
            <a:pPr marL="457200" indent="-457200">
              <a:buFont typeface="+mj-lt"/>
              <a:buAutoNum type="arabicPeriod"/>
            </a:pPr>
            <a:r>
              <a:rPr lang="sl-SI" sz="2400" dirty="0"/>
              <a:t>Likar, Lorber in sodelavci. Priročnik za mentorje UPI </a:t>
            </a:r>
            <a:r>
              <a:rPr lang="sl-SI" sz="2400" u="sng" dirty="0">
                <a:hlinkClick r:id="rId4"/>
              </a:rPr>
              <a:t>https://www.researchgate.net/publication/296976099_Prirocnik_za_mentorje</a:t>
            </a:r>
            <a:r>
              <a:rPr lang="sl-SI" sz="2400" dirty="0"/>
              <a:t> (</a:t>
            </a:r>
            <a:r>
              <a:rPr lang="sl-SI" sz="2400" dirty="0" err="1"/>
              <a:t>Slovene</a:t>
            </a:r>
            <a:r>
              <a:rPr lang="sl-SI" sz="2400" dirty="0"/>
              <a:t> </a:t>
            </a:r>
            <a:r>
              <a:rPr lang="sl-SI" sz="2400" dirty="0" err="1"/>
              <a:t>source</a:t>
            </a:r>
            <a:r>
              <a:rPr lang="sl-SI" sz="2400" dirty="0"/>
              <a:t>) </a:t>
            </a:r>
          </a:p>
          <a:p>
            <a:pPr marL="457200" indent="-457200">
              <a:buFont typeface="+mj-lt"/>
              <a:buAutoNum type="arabicPeriod"/>
            </a:pPr>
            <a:r>
              <a:rPr lang="sl-SI" sz="2400" i="1" dirty="0"/>
              <a:t>Pečjak, Vid in Milan Štrukelj. 2013. Ustvarjam, torej sem. Celovec: Mohorjeva založba. </a:t>
            </a:r>
            <a:r>
              <a:rPr lang="sl-SI" sz="2400" dirty="0"/>
              <a:t>(</a:t>
            </a:r>
            <a:r>
              <a:rPr lang="sl-SI" sz="2400" dirty="0" err="1"/>
              <a:t>Slovene</a:t>
            </a:r>
            <a:r>
              <a:rPr lang="sl-SI" sz="2400" dirty="0"/>
              <a:t> </a:t>
            </a:r>
            <a:r>
              <a:rPr lang="sl-SI" sz="2400" dirty="0" err="1"/>
              <a:t>source</a:t>
            </a:r>
            <a:r>
              <a:rPr lang="sl-SI" sz="2400" dirty="0"/>
              <a:t>)</a:t>
            </a:r>
          </a:p>
        </p:txBody>
      </p:sp>
    </p:spTree>
    <p:extLst>
      <p:ext uri="{BB962C8B-B14F-4D97-AF65-F5344CB8AC3E}">
        <p14:creationId xmlns:p14="http://schemas.microsoft.com/office/powerpoint/2010/main" val="3204905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Irodalomjegyzék</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097280" y="1816473"/>
            <a:ext cx="10058400" cy="3785652"/>
          </a:xfrm>
          <a:prstGeom prst="rect">
            <a:avLst/>
          </a:prstGeom>
          <a:noFill/>
        </p:spPr>
        <p:txBody>
          <a:bodyPr wrap="square" rtlCol="0">
            <a:spAutoFit/>
          </a:bodyPr>
          <a:lstStyle/>
          <a:p>
            <a:pPr marL="457200" lvl="0" indent="-457200">
              <a:buFont typeface="+mj-lt"/>
              <a:buAutoNum type="arabicPeriod" startAt="6"/>
            </a:pPr>
            <a:r>
              <a:rPr lang="en-GB" sz="2400" dirty="0" err="1"/>
              <a:t>Ustvarjalnost</a:t>
            </a:r>
            <a:r>
              <a:rPr lang="en-GB" sz="2400" dirty="0"/>
              <a:t>, </a:t>
            </a:r>
            <a:r>
              <a:rPr lang="en-GB" sz="2400" dirty="0" err="1"/>
              <a:t>podjetnost</a:t>
            </a:r>
            <a:r>
              <a:rPr lang="en-GB" sz="2400" dirty="0"/>
              <a:t> in </a:t>
            </a:r>
            <a:r>
              <a:rPr lang="en-GB" sz="2400" dirty="0" err="1"/>
              <a:t>inovativnost</a:t>
            </a:r>
            <a:r>
              <a:rPr lang="en-GB" sz="2400" dirty="0"/>
              <a:t>: </a:t>
            </a:r>
            <a:r>
              <a:rPr lang="en-GB" sz="2400" dirty="0" err="1"/>
              <a:t>priročnik</a:t>
            </a:r>
            <a:r>
              <a:rPr lang="en-GB" sz="2400" dirty="0"/>
              <a:t> </a:t>
            </a:r>
            <a:r>
              <a:rPr lang="en-GB" sz="2400" dirty="0" err="1"/>
              <a:t>za</a:t>
            </a:r>
            <a:r>
              <a:rPr lang="en-GB" sz="2400" dirty="0"/>
              <a:t> </a:t>
            </a:r>
            <a:r>
              <a:rPr lang="en-GB" sz="2400" dirty="0" err="1"/>
              <a:t>učitelje</a:t>
            </a:r>
            <a:r>
              <a:rPr lang="en-GB" sz="2400" dirty="0"/>
              <a:t> (</a:t>
            </a:r>
            <a:r>
              <a:rPr lang="en-GB" sz="2400" dirty="0" err="1"/>
              <a:t>projekti</a:t>
            </a:r>
            <a:r>
              <a:rPr lang="en-GB" sz="2400" dirty="0"/>
              <a:t> UPI). </a:t>
            </a:r>
            <a:r>
              <a:rPr lang="en-GB" sz="2400" dirty="0" err="1"/>
              <a:t>Vrhovnik</a:t>
            </a:r>
            <a:r>
              <a:rPr lang="en-GB" sz="2400" dirty="0"/>
              <a:t>, B. in </a:t>
            </a:r>
            <a:r>
              <a:rPr lang="en-GB" sz="2400" dirty="0" err="1"/>
              <a:t>ostali</a:t>
            </a:r>
            <a:r>
              <a:rPr lang="en-GB" sz="2400" dirty="0"/>
              <a:t> </a:t>
            </a:r>
            <a:r>
              <a:rPr lang="en-GB" sz="2400" dirty="0" err="1"/>
              <a:t>avtorji</a:t>
            </a:r>
            <a:r>
              <a:rPr lang="en-GB" sz="2400" dirty="0"/>
              <a:t>. 2012. </a:t>
            </a:r>
            <a:r>
              <a:rPr lang="en-GB" sz="2400" dirty="0" err="1"/>
              <a:t>Obrtno-podjetniška</a:t>
            </a:r>
            <a:r>
              <a:rPr lang="en-GB" sz="2400" dirty="0"/>
              <a:t> </a:t>
            </a:r>
            <a:r>
              <a:rPr lang="en-GB" sz="2400" dirty="0" err="1"/>
              <a:t>zbornica</a:t>
            </a:r>
            <a:r>
              <a:rPr lang="en-GB" sz="2400" dirty="0"/>
              <a:t> </a:t>
            </a:r>
            <a:r>
              <a:rPr lang="en-GB" sz="2400" dirty="0" err="1"/>
              <a:t>Slovenije</a:t>
            </a:r>
            <a:r>
              <a:rPr lang="en-GB" sz="2400" dirty="0"/>
              <a:t>.</a:t>
            </a:r>
            <a:r>
              <a:rPr lang="sl-SI" sz="2400" dirty="0"/>
              <a:t> (</a:t>
            </a:r>
            <a:r>
              <a:rPr lang="sl-SI" sz="2400" dirty="0" err="1"/>
              <a:t>Slovene</a:t>
            </a:r>
            <a:r>
              <a:rPr lang="sl-SI" sz="2400" dirty="0"/>
              <a:t> </a:t>
            </a:r>
            <a:r>
              <a:rPr lang="sl-SI" sz="2400" dirty="0" err="1"/>
              <a:t>source</a:t>
            </a:r>
            <a:r>
              <a:rPr lang="sl-SI" sz="2400" dirty="0"/>
              <a:t>)</a:t>
            </a:r>
          </a:p>
          <a:p>
            <a:pPr marL="457200" lvl="0" indent="-457200">
              <a:buFont typeface="+mj-lt"/>
              <a:buAutoNum type="arabicPeriod" startAt="6"/>
            </a:pPr>
            <a:r>
              <a:rPr lang="sl-SI" sz="2400" dirty="0"/>
              <a:t>Prebudite genija v svojem otroku: Spodbujanje radovednosti, ustvarjalnosti in učnih sposobnosti. Armstrong, T. 2006. Tržič: Učila  (</a:t>
            </a:r>
            <a:r>
              <a:rPr lang="sl-SI" sz="2400" dirty="0" err="1"/>
              <a:t>Slovene</a:t>
            </a:r>
            <a:r>
              <a:rPr lang="sl-SI" sz="2400" dirty="0"/>
              <a:t> </a:t>
            </a:r>
            <a:r>
              <a:rPr lang="sl-SI" sz="2400" dirty="0" err="1"/>
              <a:t>source</a:t>
            </a:r>
            <a:r>
              <a:rPr lang="sl-SI" sz="2400" dirty="0"/>
              <a:t>)</a:t>
            </a:r>
          </a:p>
          <a:p>
            <a:pPr marL="457200" indent="-457200">
              <a:buFont typeface="+mj-lt"/>
              <a:buAutoNum type="arabicPeriod" startAt="6"/>
            </a:pPr>
            <a:r>
              <a:rPr lang="en-GB" sz="2400" dirty="0" err="1"/>
              <a:t>Inovativnost</a:t>
            </a:r>
            <a:r>
              <a:rPr lang="en-GB" sz="2400" dirty="0"/>
              <a:t> v </a:t>
            </a:r>
            <a:r>
              <a:rPr lang="en-GB" sz="2400" dirty="0" err="1"/>
              <a:t>šoli</a:t>
            </a:r>
            <a:r>
              <a:rPr lang="en-GB" sz="2400" dirty="0"/>
              <a:t>: Od </a:t>
            </a:r>
            <a:r>
              <a:rPr lang="en-GB" sz="2400" dirty="0" err="1"/>
              <a:t>ustvarjalnega</a:t>
            </a:r>
            <a:r>
              <a:rPr lang="en-GB" sz="2400" dirty="0"/>
              <a:t> </a:t>
            </a:r>
            <a:r>
              <a:rPr lang="en-GB" sz="2400" dirty="0" err="1"/>
              <a:t>poučevanja</a:t>
            </a:r>
            <a:r>
              <a:rPr lang="en-GB" sz="2400" dirty="0"/>
              <a:t> do </a:t>
            </a:r>
            <a:r>
              <a:rPr lang="en-GB" sz="2400" dirty="0" err="1"/>
              <a:t>inovativnosti</a:t>
            </a:r>
            <a:r>
              <a:rPr lang="en-GB" sz="2400" dirty="0"/>
              <a:t> in </a:t>
            </a:r>
            <a:r>
              <a:rPr lang="en-GB" sz="2400" dirty="0" err="1"/>
              <a:t>podjetnosti</a:t>
            </a:r>
            <a:r>
              <a:rPr lang="en-GB" sz="2400" dirty="0"/>
              <a:t>. Likar, B. in FATUR, P. 2004. Ljubljana: </a:t>
            </a:r>
            <a:r>
              <a:rPr lang="en-GB" sz="2400" dirty="0" err="1"/>
              <a:t>Inštitut</a:t>
            </a:r>
            <a:r>
              <a:rPr lang="en-GB" sz="2400" dirty="0"/>
              <a:t> </a:t>
            </a:r>
            <a:r>
              <a:rPr lang="en-GB" sz="2400" dirty="0" err="1"/>
              <a:t>za</a:t>
            </a:r>
            <a:r>
              <a:rPr lang="en-GB" sz="2400" dirty="0"/>
              <a:t> </a:t>
            </a:r>
            <a:r>
              <a:rPr lang="en-GB" sz="2400" dirty="0" err="1"/>
              <a:t>inovativnost</a:t>
            </a:r>
            <a:r>
              <a:rPr lang="en-GB" sz="2400" dirty="0"/>
              <a:t> in </a:t>
            </a:r>
            <a:r>
              <a:rPr lang="en-GB" sz="2400" dirty="0" err="1"/>
              <a:t>tehnologijo</a:t>
            </a:r>
            <a:r>
              <a:rPr lang="en-GB" sz="2400" dirty="0"/>
              <a:t> - Korona plus</a:t>
            </a:r>
            <a:r>
              <a:rPr lang="sl-SI" sz="2400" dirty="0"/>
              <a:t> (</a:t>
            </a:r>
            <a:r>
              <a:rPr lang="sl-SI" sz="2400" dirty="0" err="1"/>
              <a:t>Slovene</a:t>
            </a:r>
            <a:r>
              <a:rPr lang="sl-SI" sz="2400" dirty="0"/>
              <a:t> </a:t>
            </a:r>
            <a:r>
              <a:rPr lang="sl-SI" sz="2400" dirty="0" err="1"/>
              <a:t>source</a:t>
            </a:r>
            <a:r>
              <a:rPr lang="sl-SI" sz="2400" dirty="0"/>
              <a:t>)</a:t>
            </a:r>
          </a:p>
          <a:p>
            <a:pPr marL="457200" lvl="0" indent="-457200">
              <a:buFont typeface="+mj-lt"/>
              <a:buAutoNum type="arabicPeriod" startAt="6"/>
            </a:pPr>
            <a:r>
              <a:rPr lang="en-GB" sz="2400" dirty="0" err="1"/>
              <a:t>Poti</a:t>
            </a:r>
            <a:r>
              <a:rPr lang="en-GB" sz="2400" dirty="0"/>
              <a:t> do </a:t>
            </a:r>
            <a:r>
              <a:rPr lang="en-GB" sz="2400" dirty="0" err="1"/>
              <a:t>novih</a:t>
            </a:r>
            <a:r>
              <a:rPr lang="en-GB" sz="2400" dirty="0"/>
              <a:t> </a:t>
            </a:r>
            <a:r>
              <a:rPr lang="en-GB" sz="2400" dirty="0" err="1"/>
              <a:t>idej</a:t>
            </a:r>
            <a:r>
              <a:rPr lang="en-GB" sz="2400" dirty="0"/>
              <a:t>: </a:t>
            </a:r>
            <a:r>
              <a:rPr lang="en-GB" sz="2400" dirty="0" err="1"/>
              <a:t>Tehnike</a:t>
            </a:r>
            <a:r>
              <a:rPr lang="en-GB" sz="2400" dirty="0"/>
              <a:t> </a:t>
            </a:r>
            <a:r>
              <a:rPr lang="en-GB" sz="2400" dirty="0" err="1"/>
              <a:t>kreativnega</a:t>
            </a:r>
            <a:r>
              <a:rPr lang="en-GB" sz="2400" dirty="0"/>
              <a:t> </a:t>
            </a:r>
            <a:r>
              <a:rPr lang="en-GB" sz="2400" dirty="0" err="1"/>
              <a:t>mišljenja</a:t>
            </a:r>
            <a:r>
              <a:rPr lang="en-GB" sz="2400" dirty="0"/>
              <a:t>. </a:t>
            </a:r>
            <a:r>
              <a:rPr lang="en-GB" sz="2400" dirty="0" err="1"/>
              <a:t>Pečjak</a:t>
            </a:r>
            <a:r>
              <a:rPr lang="en-GB" sz="2400" dirty="0"/>
              <a:t>, V. 2001. Ljubljana: New Moment d.o.o.</a:t>
            </a:r>
            <a:r>
              <a:rPr lang="sl-SI" sz="2400" dirty="0"/>
              <a:t> (</a:t>
            </a:r>
            <a:r>
              <a:rPr lang="sl-SI" sz="2400" dirty="0" err="1"/>
              <a:t>Slovene</a:t>
            </a:r>
            <a:r>
              <a:rPr lang="sl-SI" sz="2400" dirty="0"/>
              <a:t> </a:t>
            </a:r>
            <a:r>
              <a:rPr lang="sl-SI" sz="2400" dirty="0" err="1"/>
              <a:t>source</a:t>
            </a:r>
            <a:r>
              <a:rPr lang="sl-SI" sz="2400" dirty="0"/>
              <a:t>)</a:t>
            </a:r>
          </a:p>
        </p:txBody>
      </p:sp>
    </p:spTree>
    <p:extLst>
      <p:ext uri="{BB962C8B-B14F-4D97-AF65-F5344CB8AC3E}">
        <p14:creationId xmlns:p14="http://schemas.microsoft.com/office/powerpoint/2010/main" val="448722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Hasznos linkek</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214188" y="2114000"/>
            <a:ext cx="9941492" cy="4524315"/>
          </a:xfrm>
          <a:prstGeom prst="rect">
            <a:avLst/>
          </a:prstGeom>
          <a:noFill/>
        </p:spPr>
        <p:txBody>
          <a:bodyPr wrap="square" rtlCol="0">
            <a:spAutoFit/>
          </a:bodyPr>
          <a:lstStyle/>
          <a:p>
            <a:pPr marL="447675" indent="-447675">
              <a:buFont typeface="+mj-lt"/>
              <a:buAutoNum type="arabicPeriod"/>
            </a:pPr>
            <a:r>
              <a:rPr lang="en-US" sz="2400" dirty="0" err="1"/>
              <a:t>Scientix</a:t>
            </a:r>
            <a:r>
              <a:rPr lang="en-US" sz="2400" dirty="0"/>
              <a:t>. A </a:t>
            </a:r>
            <a:r>
              <a:rPr lang="en-US" sz="2400" dirty="0" err="1"/>
              <a:t>Scientix</a:t>
            </a:r>
            <a:r>
              <a:rPr lang="en-US" sz="2400" dirty="0"/>
              <a:t> </a:t>
            </a:r>
            <a:r>
              <a:rPr lang="en-US" sz="2400" dirty="0" err="1"/>
              <a:t>közösség</a:t>
            </a:r>
            <a:r>
              <a:rPr lang="hu-HU" sz="2400" dirty="0"/>
              <a:t> egy</a:t>
            </a:r>
            <a:r>
              <a:rPr lang="en-US" sz="2400" dirty="0"/>
              <a:t> platform a </a:t>
            </a:r>
            <a:r>
              <a:rPr lang="en-US" sz="2400" dirty="0" err="1"/>
              <a:t>Scientix</a:t>
            </a:r>
            <a:r>
              <a:rPr lang="en-US" sz="2400" dirty="0"/>
              <a:t> </a:t>
            </a:r>
            <a:r>
              <a:rPr lang="en-US" sz="2400" dirty="0" err="1"/>
              <a:t>felhasználók</a:t>
            </a:r>
            <a:r>
              <a:rPr lang="en-US" sz="2400" dirty="0"/>
              <a:t> </a:t>
            </a:r>
            <a:r>
              <a:rPr lang="en-US" sz="2400" dirty="0" err="1"/>
              <a:t>számára</a:t>
            </a:r>
            <a:r>
              <a:rPr lang="en-US" sz="2400" dirty="0"/>
              <a:t>, </a:t>
            </a:r>
            <a:r>
              <a:rPr lang="hu-HU" sz="2400" dirty="0"/>
              <a:t>ahol kapcsolatba léphetnek</a:t>
            </a:r>
            <a:r>
              <a:rPr lang="en-US" sz="2400" dirty="0"/>
              <a:t>, </a:t>
            </a:r>
            <a:r>
              <a:rPr lang="en-US" sz="2400" dirty="0" err="1"/>
              <a:t>megos</a:t>
            </a:r>
            <a:r>
              <a:rPr lang="hu-HU" sz="2400" dirty="0" err="1"/>
              <a:t>zthatják</a:t>
            </a:r>
            <a:r>
              <a:rPr lang="en-US" sz="2400" dirty="0"/>
              <a:t> </a:t>
            </a:r>
            <a:r>
              <a:rPr lang="en-US" sz="2400" dirty="0" err="1"/>
              <a:t>tapasztalataikat</a:t>
            </a:r>
            <a:r>
              <a:rPr lang="en-US" sz="2400" dirty="0"/>
              <a:t> </a:t>
            </a:r>
            <a:r>
              <a:rPr lang="en-US" sz="2400" dirty="0" err="1"/>
              <a:t>és</a:t>
            </a:r>
            <a:r>
              <a:rPr lang="en-US" sz="2400" dirty="0"/>
              <a:t> </a:t>
            </a:r>
            <a:r>
              <a:rPr lang="en-US" sz="2400" dirty="0" err="1"/>
              <a:t>ötleteiket</a:t>
            </a:r>
            <a:r>
              <a:rPr lang="en-US" sz="2400" dirty="0"/>
              <a:t>, </a:t>
            </a:r>
            <a:r>
              <a:rPr lang="en-US" sz="2400" dirty="0" err="1"/>
              <a:t>és</a:t>
            </a:r>
            <a:r>
              <a:rPr lang="en-US" sz="2400" dirty="0"/>
              <a:t> </a:t>
            </a:r>
            <a:r>
              <a:rPr lang="en-US" sz="2400" dirty="0" err="1"/>
              <a:t>megvitat</a:t>
            </a:r>
            <a:r>
              <a:rPr lang="hu-HU" sz="2400" dirty="0"/>
              <a:t>hatják</a:t>
            </a:r>
            <a:r>
              <a:rPr lang="en-US" sz="2400" dirty="0"/>
              <a:t> a </a:t>
            </a:r>
            <a:r>
              <a:rPr lang="en-US" sz="2400" dirty="0" err="1"/>
              <a:t>projekteket</a:t>
            </a:r>
            <a:r>
              <a:rPr lang="hu-HU" sz="2400" dirty="0"/>
              <a:t>.                                  </a:t>
            </a:r>
            <a:r>
              <a:rPr lang="en-US" sz="2400" dirty="0"/>
              <a:t> </a:t>
            </a:r>
            <a:r>
              <a:rPr lang="en-US" sz="2400" dirty="0">
                <a:hlinkClick r:id="rId4"/>
              </a:rPr>
              <a:t>http://www.scientix.eu/</a:t>
            </a:r>
            <a:r>
              <a:rPr lang="sl-SI" sz="2400" dirty="0"/>
              <a:t> </a:t>
            </a:r>
            <a:r>
              <a:rPr lang="en-US" sz="2400" dirty="0"/>
              <a:t>  </a:t>
            </a:r>
          </a:p>
          <a:p>
            <a:pPr marL="447675" indent="-447675">
              <a:buFont typeface="+mj-lt"/>
              <a:buAutoNum type="arabicPeriod"/>
            </a:pPr>
            <a:r>
              <a:rPr lang="en-US" sz="2400" dirty="0"/>
              <a:t>BBC School - online </a:t>
            </a:r>
            <a:r>
              <a:rPr lang="hu-HU" sz="2400" dirty="0"/>
              <a:t>tapasztalatok</a:t>
            </a:r>
            <a:r>
              <a:rPr lang="en-US" sz="2400" dirty="0"/>
              <a:t>. </a:t>
            </a:r>
            <a:r>
              <a:rPr lang="en-US" sz="2400" dirty="0">
                <a:hlinkClick r:id="rId5"/>
              </a:rPr>
              <a:t>http://www.bbc.co.uk/schools/scienceclips/index_flash.shtml</a:t>
            </a:r>
            <a:r>
              <a:rPr lang="sl-SI" sz="2400" dirty="0"/>
              <a:t> </a:t>
            </a:r>
            <a:r>
              <a:rPr lang="en-US" sz="2400" dirty="0"/>
              <a:t> </a:t>
            </a:r>
            <a:r>
              <a:rPr lang="sl-SI" sz="2400" dirty="0" err="1"/>
              <a:t>and</a:t>
            </a:r>
            <a:r>
              <a:rPr lang="sl-SI" sz="2400" dirty="0"/>
              <a:t> </a:t>
            </a:r>
            <a:r>
              <a:rPr lang="en-US" sz="2400" dirty="0">
                <a:hlinkClick r:id="rId6"/>
              </a:rPr>
              <a:t>http://www.bbc.co.uk/education/highlights</a:t>
            </a:r>
            <a:r>
              <a:rPr lang="sl-SI" sz="2400" dirty="0"/>
              <a:t> </a:t>
            </a:r>
            <a:r>
              <a:rPr lang="en-US" sz="2400" dirty="0"/>
              <a:t> </a:t>
            </a:r>
          </a:p>
          <a:p>
            <a:pPr marL="447675" indent="-447675">
              <a:buFont typeface="+mj-lt"/>
              <a:buAutoNum type="arabicPeriod"/>
            </a:pPr>
            <a:r>
              <a:rPr lang="en-US" sz="2400" dirty="0"/>
              <a:t>European </a:t>
            </a:r>
            <a:r>
              <a:rPr lang="en-US" sz="2400" dirty="0" err="1"/>
              <a:t>Schoolnet</a:t>
            </a:r>
            <a:r>
              <a:rPr lang="sl-SI" sz="2400" dirty="0"/>
              <a:t>.</a:t>
            </a:r>
            <a:r>
              <a:rPr lang="en-US" sz="2400" dirty="0"/>
              <a:t> </a:t>
            </a:r>
            <a:r>
              <a:rPr lang="hu-HU" sz="2400" dirty="0"/>
              <a:t>Az </a:t>
            </a:r>
            <a:r>
              <a:rPr lang="en-US" sz="2400" dirty="0"/>
              <a:t>European </a:t>
            </a:r>
            <a:r>
              <a:rPr lang="en-US" sz="2400" dirty="0" err="1"/>
              <a:t>Schoolnet</a:t>
            </a:r>
            <a:r>
              <a:rPr lang="hu-HU" sz="2400" dirty="0"/>
              <a:t> STEM-</a:t>
            </a:r>
            <a:r>
              <a:rPr lang="hu-HU" sz="2400" dirty="0" err="1"/>
              <a:t>mel</a:t>
            </a:r>
            <a:r>
              <a:rPr lang="hu-HU" sz="2400" dirty="0"/>
              <a:t> kapcsolatos képzéseket kínál a tanárok számára.</a:t>
            </a:r>
            <a:r>
              <a:rPr lang="sl-SI" sz="2400" dirty="0"/>
              <a:t> </a:t>
            </a:r>
            <a:r>
              <a:rPr lang="en-US" sz="2400" dirty="0">
                <a:hlinkClick r:id="rId7"/>
              </a:rPr>
              <a:t>http://www.europeanschoolnetacademy.eu/web/innovative-practices-for-engaging-stem-teaching-ii</a:t>
            </a:r>
            <a:r>
              <a:rPr lang="sl-SI" sz="2400" dirty="0"/>
              <a:t> </a:t>
            </a:r>
            <a:r>
              <a:rPr lang="en-US" sz="2400" dirty="0"/>
              <a:t> </a:t>
            </a:r>
            <a:endParaRPr lang="sl-SI" sz="2400" dirty="0"/>
          </a:p>
          <a:p>
            <a:pPr marL="447675" indent="-447675"/>
            <a:endParaRPr lang="sl-SI" sz="2400" dirty="0">
              <a:hlinkClick r:id="rId8"/>
            </a:endParaRPr>
          </a:p>
        </p:txBody>
      </p:sp>
    </p:spTree>
    <p:extLst>
      <p:ext uri="{BB962C8B-B14F-4D97-AF65-F5344CB8AC3E}">
        <p14:creationId xmlns:p14="http://schemas.microsoft.com/office/powerpoint/2010/main" val="386366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Hasznos linkek</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214188" y="2114000"/>
            <a:ext cx="9941492" cy="4524315"/>
          </a:xfrm>
          <a:prstGeom prst="rect">
            <a:avLst/>
          </a:prstGeom>
          <a:noFill/>
        </p:spPr>
        <p:txBody>
          <a:bodyPr wrap="square" rtlCol="0">
            <a:spAutoFit/>
          </a:bodyPr>
          <a:lstStyle/>
          <a:p>
            <a:pPr marL="457200" indent="-457200">
              <a:spcBef>
                <a:spcPts val="0"/>
              </a:spcBef>
              <a:spcAft>
                <a:spcPts val="0"/>
              </a:spcAft>
              <a:buFont typeface="+mj-lt"/>
              <a:buAutoNum type="arabicPeriod" startAt="5"/>
            </a:pPr>
            <a:r>
              <a:rPr lang="sl-SI" sz="2400" dirty="0"/>
              <a:t>SOS šola. </a:t>
            </a:r>
            <a:r>
              <a:rPr lang="sl-SI" sz="2400" dirty="0">
                <a:hlinkClick r:id="rId4"/>
              </a:rPr>
              <a:t>http://www.sos-sola.si/</a:t>
            </a:r>
            <a:r>
              <a:rPr lang="sl-SI" sz="2400" dirty="0"/>
              <a:t> (</a:t>
            </a:r>
            <a:r>
              <a:rPr lang="sl-SI" sz="2400" dirty="0" err="1"/>
              <a:t>Slovene</a:t>
            </a:r>
            <a:r>
              <a:rPr lang="sl-SI" sz="2400" dirty="0"/>
              <a:t> </a:t>
            </a:r>
            <a:r>
              <a:rPr lang="sl-SI" sz="2400" dirty="0" err="1"/>
              <a:t>source</a:t>
            </a:r>
            <a:r>
              <a:rPr lang="sl-SI" sz="2400" dirty="0"/>
              <a:t>) </a:t>
            </a:r>
          </a:p>
          <a:p>
            <a:pPr marL="457200" indent="-457200">
              <a:spcBef>
                <a:spcPts val="0"/>
              </a:spcBef>
              <a:spcAft>
                <a:spcPts val="0"/>
              </a:spcAft>
              <a:buFont typeface="+mj-lt"/>
              <a:buAutoNum type="arabicPeriod" startAt="5"/>
            </a:pPr>
            <a:r>
              <a:rPr lang="en-GB" sz="2400" i="1" dirty="0"/>
              <a:t>Learning Resource Exchange</a:t>
            </a:r>
            <a:r>
              <a:rPr lang="sl-SI" sz="2400" i="1" dirty="0"/>
              <a:t>. </a:t>
            </a:r>
            <a:r>
              <a:rPr lang="en-GB" sz="2400" i="1" u="sng" dirty="0">
                <a:hlinkClick r:id="rId5"/>
              </a:rPr>
              <a:t>http://lreforschools.eun.org/web/guest</a:t>
            </a:r>
            <a:endParaRPr lang="sl-SI" sz="2400" dirty="0"/>
          </a:p>
          <a:p>
            <a:pPr marL="457200" indent="-457200">
              <a:spcBef>
                <a:spcPts val="0"/>
              </a:spcBef>
              <a:spcAft>
                <a:spcPts val="0"/>
              </a:spcAft>
              <a:buFont typeface="+mj-lt"/>
              <a:buAutoNum type="arabicPeriod" startAt="5"/>
            </a:pPr>
            <a:r>
              <a:rPr lang="en-GB" sz="2400" i="1" dirty="0"/>
              <a:t>Open Learn</a:t>
            </a:r>
            <a:r>
              <a:rPr lang="sl-SI" sz="2400" i="1" dirty="0"/>
              <a:t>. </a:t>
            </a:r>
            <a:r>
              <a:rPr lang="en-GB" sz="2400" i="1" u="sng" dirty="0">
                <a:hlinkClick r:id="rId6"/>
              </a:rPr>
              <a:t>http://www.open.edu/openlearn/education</a:t>
            </a:r>
            <a:endParaRPr lang="sl-SI" sz="2400" dirty="0"/>
          </a:p>
          <a:p>
            <a:pPr marL="457200" indent="-457200">
              <a:buFont typeface="+mj-lt"/>
              <a:buAutoNum type="arabicPeriod" startAt="5"/>
            </a:pPr>
            <a:r>
              <a:rPr lang="sl-SI" sz="2400" dirty="0" err="1"/>
              <a:t>Etwinning</a:t>
            </a:r>
            <a:r>
              <a:rPr lang="sl-SI" sz="2400" dirty="0"/>
              <a:t>. </a:t>
            </a:r>
            <a:r>
              <a:rPr lang="en-US" sz="2400" dirty="0">
                <a:hlinkClick r:id="rId7"/>
              </a:rPr>
              <a:t>https://www.etwinning.net/hu/pub/index.htm</a:t>
            </a:r>
            <a:r>
              <a:rPr lang="en-US" sz="2400" dirty="0"/>
              <a:t> </a:t>
            </a:r>
            <a:endParaRPr lang="hu-HU" sz="2400" dirty="0"/>
          </a:p>
          <a:p>
            <a:pPr marL="457200" indent="-457200">
              <a:spcBef>
                <a:spcPts val="0"/>
              </a:spcBef>
              <a:spcAft>
                <a:spcPts val="0"/>
              </a:spcAft>
              <a:buFont typeface="+mj-lt"/>
              <a:buAutoNum type="arabicPeriod" startAt="5"/>
            </a:pPr>
            <a:r>
              <a:rPr lang="sl-SI" sz="2400" dirty="0" err="1">
                <a:solidFill>
                  <a:srgbClr val="404040"/>
                </a:solidFill>
              </a:rPr>
              <a:t>Syuareheadteachers</a:t>
            </a:r>
            <a:r>
              <a:rPr lang="sl-SI" sz="2400" dirty="0">
                <a:solidFill>
                  <a:srgbClr val="404040"/>
                </a:solidFill>
              </a:rPr>
              <a:t>. </a:t>
            </a:r>
          </a:p>
          <a:p>
            <a:pPr marL="914400" lvl="1" indent="-457200"/>
            <a:r>
              <a:rPr lang="en-GB" sz="2400" dirty="0">
                <a:hlinkClick r:id="rId8"/>
              </a:rPr>
              <a:t>http://squareheadteachers.com/category/science/</a:t>
            </a:r>
            <a:endParaRPr lang="sl-SI" sz="2400" dirty="0"/>
          </a:p>
          <a:p>
            <a:pPr marL="914400" lvl="1" indent="-457200"/>
            <a:r>
              <a:rPr lang="sl-SI" sz="2400" dirty="0">
                <a:hlinkClick r:id="rId9"/>
              </a:rPr>
              <a:t>http://www.youtube.com/watch?v=ooWuoD4gOcc&amp;feature=youtu.be</a:t>
            </a:r>
            <a:r>
              <a:rPr lang="sl-SI" sz="2400" dirty="0"/>
              <a:t> </a:t>
            </a:r>
            <a:endParaRPr lang="en-GB" sz="2400" dirty="0"/>
          </a:p>
          <a:p>
            <a:pPr marL="914400" lvl="1" indent="-457200"/>
            <a:r>
              <a:rPr lang="en-US" sz="2400" dirty="0">
                <a:hlinkClick r:id="rId7"/>
              </a:rPr>
              <a:t>https://www.etwinning.net/hu/pub/index.htm</a:t>
            </a:r>
            <a:r>
              <a:rPr lang="en-US" sz="2400" dirty="0"/>
              <a:t> </a:t>
            </a:r>
            <a:endParaRPr lang="sl-SI" sz="2400" dirty="0"/>
          </a:p>
          <a:p>
            <a:pPr marL="457200" indent="-457200">
              <a:buFont typeface="+mj-lt"/>
              <a:buAutoNum type="arabicPeriod" startAt="10"/>
            </a:pPr>
            <a:r>
              <a:rPr lang="sl-SI" sz="2400" dirty="0"/>
              <a:t>Inovativnost.</a:t>
            </a:r>
            <a:r>
              <a:rPr lang="sl-SI" sz="2400" dirty="0">
                <a:solidFill>
                  <a:srgbClr val="404040"/>
                </a:solidFill>
              </a:rPr>
              <a:t> </a:t>
            </a:r>
            <a:r>
              <a:rPr lang="sl-SI" sz="2400" dirty="0">
                <a:hlinkClick r:id="rId10"/>
              </a:rPr>
              <a:t>http://www.inovativnost.net</a:t>
            </a:r>
            <a:r>
              <a:rPr lang="sl-SI" sz="2400" dirty="0"/>
              <a:t> </a:t>
            </a:r>
            <a:endParaRPr lang="hu-HU" sz="2400" dirty="0"/>
          </a:p>
          <a:p>
            <a:pPr marL="914400" lvl="1" indent="-457200"/>
            <a:endParaRPr lang="sl-SI" sz="2400" dirty="0"/>
          </a:p>
          <a:p>
            <a:pPr marL="914400" lvl="1" indent="-457200"/>
            <a:endParaRPr lang="sl-SI" sz="2400" dirty="0"/>
          </a:p>
          <a:p>
            <a:pPr marL="457200" indent="-457200"/>
            <a:endParaRPr lang="hu-HU" sz="2400" dirty="0"/>
          </a:p>
        </p:txBody>
      </p:sp>
    </p:spTree>
    <p:extLst>
      <p:ext uri="{BB962C8B-B14F-4D97-AF65-F5344CB8AC3E}">
        <p14:creationId xmlns:p14="http://schemas.microsoft.com/office/powerpoint/2010/main" val="386366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731520"/>
            <a:ext cx="6492240" cy="1384196"/>
          </a:xfrm>
        </p:spPr>
        <p:txBody>
          <a:bodyPr>
            <a:normAutofit lnSpcReduction="10000"/>
          </a:bodyPr>
          <a:lstStyle/>
          <a:p>
            <a:r>
              <a:rPr lang="hu-HU" dirty="0"/>
              <a:t>Ez a tananyag az </a:t>
            </a:r>
            <a:r>
              <a:rPr lang="hu-HU" dirty="0" err="1"/>
              <a:t>InnoTeach</a:t>
            </a:r>
            <a:r>
              <a:rPr lang="hu-HU" dirty="0"/>
              <a:t> Project C1 tréningen hangzott el, 2017 július 12-én, Budapesten. </a:t>
            </a:r>
          </a:p>
          <a:p>
            <a:r>
              <a:rPr lang="hu-HU" dirty="0" err="1"/>
              <a:t>All</a:t>
            </a:r>
            <a:r>
              <a:rPr lang="hu-HU" dirty="0"/>
              <a:t> </a:t>
            </a:r>
            <a:r>
              <a:rPr lang="hu-HU" dirty="0" err="1"/>
              <a:t>content</a:t>
            </a:r>
            <a:r>
              <a:rPr lang="hu-HU" dirty="0"/>
              <a:t> of </a:t>
            </a:r>
            <a:r>
              <a:rPr lang="hu-HU" dirty="0" err="1"/>
              <a:t>the</a:t>
            </a:r>
            <a:r>
              <a:rPr lang="hu-HU" dirty="0"/>
              <a:t> </a:t>
            </a:r>
            <a:r>
              <a:rPr lang="hu-HU" dirty="0" err="1"/>
              <a:t>training</a:t>
            </a:r>
            <a:r>
              <a:rPr lang="hu-HU" dirty="0"/>
              <a:t> is </a:t>
            </a:r>
            <a:r>
              <a:rPr lang="hu-HU" dirty="0" err="1"/>
              <a:t>Copyrighted</a:t>
            </a:r>
            <a:r>
              <a:rPr lang="hu-HU" dirty="0"/>
              <a:t> / </a:t>
            </a:r>
            <a:r>
              <a:rPr lang="hu-HU" dirty="0" err="1"/>
              <a:t>Creative</a:t>
            </a:r>
            <a:r>
              <a:rPr lang="hu-HU" dirty="0"/>
              <a:t> </a:t>
            </a:r>
            <a:r>
              <a:rPr lang="hu-HU" dirty="0" err="1"/>
              <a:t>Commons</a:t>
            </a:r>
            <a:r>
              <a:rPr lang="hu-HU" dirty="0"/>
              <a:t> / free / etc.</a:t>
            </a:r>
          </a:p>
          <a:p>
            <a:endParaRPr lang="hu-HU" dirty="0"/>
          </a:p>
        </p:txBody>
      </p:sp>
      <p:sp>
        <p:nvSpPr>
          <p:cNvPr id="4" name="Text Placeholder 3"/>
          <p:cNvSpPr>
            <a:spLocks noGrp="1"/>
          </p:cNvSpPr>
          <p:nvPr>
            <p:ph type="body" sz="half" idx="2"/>
          </p:nvPr>
        </p:nvSpPr>
        <p:spPr>
          <a:xfrm>
            <a:off x="309094" y="425003"/>
            <a:ext cx="3496614" cy="3786389"/>
          </a:xfrm>
        </p:spPr>
        <p:txBody>
          <a:bodyPr>
            <a:normAutofit lnSpcReduction="10000"/>
          </a:bodyPr>
          <a:lstStyle/>
          <a:p>
            <a:r>
              <a:rPr lang="en-US" sz="2400" b="1" baseline="30000" dirty="0"/>
              <a:t>English title</a:t>
            </a:r>
            <a:r>
              <a:rPr lang="en-US" sz="2400" baseline="30000" dirty="0"/>
              <a:t>: LET’S BE INNOVATIVE! Development of Creativity, Innovation and Entrepreneurship for Primary School Teachers</a:t>
            </a:r>
          </a:p>
          <a:p>
            <a:r>
              <a:rPr lang="en-GB" sz="2400" b="1" baseline="30000" dirty="0"/>
              <a:t>Acronym</a:t>
            </a:r>
            <a:r>
              <a:rPr lang="en-GB" sz="2400" baseline="30000" dirty="0"/>
              <a:t>: </a:t>
            </a:r>
            <a:r>
              <a:rPr lang="en-GB" sz="2400" baseline="30000" dirty="0" err="1"/>
              <a:t>InnoTeach</a:t>
            </a:r>
            <a:endParaRPr lang="en-GB" sz="2400" baseline="30000" dirty="0"/>
          </a:p>
          <a:p>
            <a:r>
              <a:rPr lang="en-GB" sz="2400" b="1" baseline="30000" dirty="0"/>
              <a:t>Project n°: </a:t>
            </a:r>
            <a:r>
              <a:rPr lang="en-GB" sz="2400" baseline="30000" dirty="0"/>
              <a:t>2016-1-SI01-KA201-021641</a:t>
            </a:r>
          </a:p>
          <a:p>
            <a:r>
              <a:rPr lang="en-GB" sz="2400" b="1" baseline="30000" dirty="0"/>
              <a:t>Project leader and coordinator:</a:t>
            </a:r>
            <a:r>
              <a:rPr lang="en-GB" sz="2400" baseline="30000" dirty="0"/>
              <a:t> </a:t>
            </a:r>
            <a:r>
              <a:rPr lang="en-GB" sz="2400" baseline="30000" dirty="0" err="1"/>
              <a:t>Korona</a:t>
            </a:r>
            <a:r>
              <a:rPr lang="en-GB" sz="2400" baseline="30000" dirty="0"/>
              <a:t> plus </a:t>
            </a:r>
            <a:r>
              <a:rPr lang="en-GB" sz="2400" baseline="30000" dirty="0" err="1"/>
              <a:t>d.o.o</a:t>
            </a:r>
            <a:r>
              <a:rPr lang="en-GB" sz="2400" baseline="30000" dirty="0"/>
              <a:t>., </a:t>
            </a:r>
            <a:r>
              <a:rPr lang="en-GB" sz="2400" baseline="30000" dirty="0" err="1"/>
              <a:t>Institut</a:t>
            </a:r>
            <a:r>
              <a:rPr lang="en-GB" sz="2400" baseline="30000" dirty="0"/>
              <a:t> </a:t>
            </a:r>
            <a:r>
              <a:rPr lang="en-GB" sz="2400" baseline="30000" dirty="0" err="1"/>
              <a:t>za</a:t>
            </a:r>
            <a:r>
              <a:rPr lang="en-GB" sz="2400" baseline="30000" dirty="0"/>
              <a:t> </a:t>
            </a:r>
            <a:r>
              <a:rPr lang="en-GB" sz="2400" baseline="30000" dirty="0" err="1"/>
              <a:t>inovativnost</a:t>
            </a:r>
            <a:r>
              <a:rPr lang="en-GB" sz="2400" baseline="30000" dirty="0"/>
              <a:t> in </a:t>
            </a:r>
            <a:r>
              <a:rPr lang="en-GB" sz="2400" baseline="30000" dirty="0" err="1"/>
              <a:t>tehnologijo</a:t>
            </a:r>
            <a:r>
              <a:rPr lang="en-GB" sz="2400" baseline="30000" dirty="0"/>
              <a:t>, Slovenia</a:t>
            </a:r>
          </a:p>
          <a:p>
            <a:r>
              <a:rPr lang="en-GB" sz="2400" b="1" baseline="30000" dirty="0"/>
              <a:t>Programme:</a:t>
            </a:r>
            <a:r>
              <a:rPr lang="en-GB" sz="2400" baseline="30000" dirty="0"/>
              <a:t> Erasmus+ Strategic Partnership</a:t>
            </a:r>
          </a:p>
          <a:p>
            <a:r>
              <a:rPr lang="en-GB" sz="2400" b="1" baseline="30000" dirty="0"/>
              <a:t>Contact:</a:t>
            </a:r>
            <a:r>
              <a:rPr lang="en-GB" sz="2400" baseline="30000" dirty="0"/>
              <a:t> Ms. </a:t>
            </a:r>
            <a:r>
              <a:rPr lang="en-GB" sz="2400" baseline="30000" dirty="0" err="1"/>
              <a:t>Urška</a:t>
            </a:r>
            <a:r>
              <a:rPr lang="en-GB" sz="2400" baseline="30000" dirty="0"/>
              <a:t> </a:t>
            </a:r>
            <a:r>
              <a:rPr lang="en-GB" sz="2400" baseline="30000" dirty="0" err="1"/>
              <a:t>Mrgole</a:t>
            </a:r>
            <a:r>
              <a:rPr lang="en-GB" sz="2400" baseline="30000" dirty="0"/>
              <a:t> – </a:t>
            </a:r>
            <a:r>
              <a:rPr lang="en-GB" sz="2400" baseline="30000" dirty="0" err="1"/>
              <a:t>info@innovation.si</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900" y="1909357"/>
            <a:ext cx="2745227" cy="1661291"/>
          </a:xfrm>
          <a:prstGeom prst="rect">
            <a:avLst/>
          </a:prstGeom>
        </p:spPr>
      </p:pic>
      <p:pic>
        <p:nvPicPr>
          <p:cNvPr id="8" name="Kép 7"/>
          <p:cNvPicPr>
            <a:picLocks noChangeAspect="1"/>
          </p:cNvPicPr>
          <p:nvPr/>
        </p:nvPicPr>
        <p:blipFill rotWithShape="1">
          <a:blip r:embed="rId4"/>
          <a:srcRect r="85412"/>
          <a:stretch/>
        </p:blipFill>
        <p:spPr>
          <a:xfrm>
            <a:off x="-1" y="4414183"/>
            <a:ext cx="609601" cy="2443817"/>
          </a:xfrm>
          <a:prstGeom prst="rect">
            <a:avLst/>
          </a:prstGeom>
        </p:spPr>
      </p:pic>
      <p:pic>
        <p:nvPicPr>
          <p:cNvPr id="9" name="Kép 8"/>
          <p:cNvPicPr>
            <a:picLocks noChangeAspect="1"/>
          </p:cNvPicPr>
          <p:nvPr/>
        </p:nvPicPr>
        <p:blipFill>
          <a:blip r:embed="rId5"/>
          <a:stretch>
            <a:fillRect/>
          </a:stretch>
        </p:blipFill>
        <p:spPr>
          <a:xfrm>
            <a:off x="4305300" y="5989320"/>
            <a:ext cx="7698277" cy="837451"/>
          </a:xfrm>
          <a:prstGeom prst="rect">
            <a:avLst/>
          </a:prstGeom>
        </p:spPr>
      </p:pic>
      <p:sp>
        <p:nvSpPr>
          <p:cNvPr id="10" name="Téglalap 9"/>
          <p:cNvSpPr/>
          <p:nvPr/>
        </p:nvSpPr>
        <p:spPr>
          <a:xfrm>
            <a:off x="6446900" y="3761553"/>
            <a:ext cx="3352521" cy="369332"/>
          </a:xfrm>
          <a:prstGeom prst="rect">
            <a:avLst/>
          </a:prstGeom>
        </p:spPr>
        <p:txBody>
          <a:bodyPr wrap="none">
            <a:spAutoFit/>
          </a:bodyPr>
          <a:lstStyle/>
          <a:p>
            <a:r>
              <a:rPr lang="hu-HU" dirty="0" err="1"/>
              <a:t>InnoTeach</a:t>
            </a:r>
            <a:r>
              <a:rPr lang="hu-HU" dirty="0"/>
              <a:t> </a:t>
            </a:r>
            <a:r>
              <a:rPr lang="hu-HU" dirty="0" err="1"/>
              <a:t>Consortium</a:t>
            </a:r>
            <a:r>
              <a:rPr lang="hu-HU" dirty="0"/>
              <a:t> 2016-2017</a:t>
            </a:r>
            <a:endParaRPr lang="en-US" dirty="0"/>
          </a:p>
        </p:txBody>
      </p:sp>
      <p:pic>
        <p:nvPicPr>
          <p:cNvPr id="2" name="Kép 1"/>
          <p:cNvPicPr>
            <a:picLocks noChangeAspect="1"/>
          </p:cNvPicPr>
          <p:nvPr/>
        </p:nvPicPr>
        <p:blipFill>
          <a:blip r:embed="rId6"/>
          <a:stretch>
            <a:fillRect/>
          </a:stretch>
        </p:blipFill>
        <p:spPr>
          <a:xfrm>
            <a:off x="4800600" y="4321790"/>
            <a:ext cx="7032566" cy="1779681"/>
          </a:xfrm>
          <a:prstGeom prst="rect">
            <a:avLst/>
          </a:prstGeom>
        </p:spPr>
      </p:pic>
    </p:spTree>
    <p:extLst>
      <p:ext uri="{BB962C8B-B14F-4D97-AF65-F5344CB8AC3E}">
        <p14:creationId xmlns:p14="http://schemas.microsoft.com/office/powerpoint/2010/main" val="748830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Kreatív iskola - tulajdonságok</a:t>
            </a:r>
            <a:endParaRPr lang="en-GB" dirty="0">
              <a:solidFill>
                <a:srgbClr val="FF0000"/>
              </a:solidFill>
            </a:endParaRPr>
          </a:p>
        </p:txBody>
      </p:sp>
      <p:sp>
        <p:nvSpPr>
          <p:cNvPr id="6" name="PoljeZBesedilom 5"/>
          <p:cNvSpPr txBox="1"/>
          <p:nvPr/>
        </p:nvSpPr>
        <p:spPr>
          <a:xfrm>
            <a:off x="776614" y="1818590"/>
            <a:ext cx="10626492" cy="2262158"/>
          </a:xfrm>
          <a:prstGeom prst="rect">
            <a:avLst/>
          </a:prstGeom>
          <a:noFill/>
        </p:spPr>
        <p:txBody>
          <a:bodyPr wrap="square" rtlCol="0">
            <a:spAutoFit/>
          </a:bodyPr>
          <a:lstStyle/>
          <a:p>
            <a:pPr marL="180975" indent="-180975">
              <a:spcBef>
                <a:spcPts val="300"/>
              </a:spcBef>
            </a:pPr>
            <a:r>
              <a:rPr lang="en-GB" b="1" dirty="0"/>
              <a:t>Armstrong - (2000, 49-50) </a:t>
            </a:r>
            <a:r>
              <a:rPr lang="en-GB" b="1" dirty="0" err="1"/>
              <a:t>leírja</a:t>
            </a:r>
            <a:r>
              <a:rPr lang="en-GB" b="1" dirty="0"/>
              <a:t> a </a:t>
            </a:r>
            <a:r>
              <a:rPr lang="en-GB" b="1" dirty="0" err="1"/>
              <a:t>kreatív</a:t>
            </a:r>
            <a:r>
              <a:rPr lang="en-GB" b="1" dirty="0"/>
              <a:t> </a:t>
            </a:r>
            <a:r>
              <a:rPr lang="en-GB" b="1" dirty="0" err="1"/>
              <a:t>iskolák</a:t>
            </a:r>
            <a:r>
              <a:rPr lang="en-GB" b="1" dirty="0"/>
              <a:t> </a:t>
            </a:r>
            <a:r>
              <a:rPr lang="en-GB" b="1" dirty="0" err="1"/>
              <a:t>jellemzőit</a:t>
            </a:r>
            <a:r>
              <a:rPr lang="en-GB" b="1" dirty="0"/>
              <a:t> - </a:t>
            </a:r>
            <a:r>
              <a:rPr lang="en-GB" b="1" dirty="0" err="1"/>
              <a:t>nézzünk</a:t>
            </a:r>
            <a:r>
              <a:rPr lang="en-GB" b="1" dirty="0"/>
              <a:t> </a:t>
            </a:r>
            <a:r>
              <a:rPr lang="en-GB" b="1" dirty="0" err="1"/>
              <a:t>néhány</a:t>
            </a:r>
            <a:r>
              <a:rPr lang="en-GB" b="1" dirty="0"/>
              <a:t> </a:t>
            </a:r>
            <a:r>
              <a:rPr lang="en-GB" b="1" dirty="0" err="1"/>
              <a:t>kérdést</a:t>
            </a:r>
            <a:r>
              <a:rPr lang="en-GB" sz="1800" b="0" dirty="0"/>
              <a:t>:</a:t>
            </a:r>
          </a:p>
          <a:p>
            <a:pPr marL="180975" lvl="0" indent="-180975">
              <a:spcBef>
                <a:spcPts val="600"/>
              </a:spcBef>
              <a:buFont typeface="Arial" pitchFamily="34" charset="0"/>
              <a:buChar char="•"/>
            </a:pPr>
            <a:r>
              <a:rPr lang="es-ES" dirty="0"/>
              <a:t>Van hely a való </a:t>
            </a:r>
            <a:r>
              <a:rPr lang="hu-HU" dirty="0"/>
              <a:t>világból</a:t>
            </a:r>
            <a:r>
              <a:rPr lang="es-ES" dirty="0"/>
              <a:t> származó tárgyakkal?</a:t>
            </a:r>
            <a:r>
              <a:rPr lang="hu-HU" dirty="0"/>
              <a:t> </a:t>
            </a:r>
            <a:r>
              <a:rPr lang="en-GB" dirty="0"/>
              <a:t>(</a:t>
            </a:r>
            <a:r>
              <a:rPr lang="hu-HU" dirty="0"/>
              <a:t>pl.</a:t>
            </a:r>
            <a:r>
              <a:rPr lang="en-GB" dirty="0"/>
              <a:t> </a:t>
            </a:r>
            <a:r>
              <a:rPr lang="en-GB" dirty="0" err="1"/>
              <a:t>állatok</a:t>
            </a:r>
            <a:r>
              <a:rPr lang="en-GB" dirty="0"/>
              <a:t>, </a:t>
            </a:r>
            <a:r>
              <a:rPr lang="en-GB" dirty="0" err="1"/>
              <a:t>növények</a:t>
            </a:r>
            <a:r>
              <a:rPr lang="en-GB" dirty="0"/>
              <a:t>, </a:t>
            </a:r>
            <a:r>
              <a:rPr lang="en-GB" dirty="0" err="1"/>
              <a:t>számítógépek</a:t>
            </a:r>
            <a:r>
              <a:rPr lang="en-GB" dirty="0"/>
              <a:t>, </a:t>
            </a:r>
            <a:r>
              <a:rPr lang="en-GB" dirty="0" err="1"/>
              <a:t>építőjátékok</a:t>
            </a:r>
            <a:r>
              <a:rPr lang="en-GB" dirty="0"/>
              <a:t>, </a:t>
            </a:r>
            <a:r>
              <a:rPr lang="en-GB" dirty="0" err="1"/>
              <a:t>érdekes</a:t>
            </a:r>
            <a:r>
              <a:rPr lang="en-GB" dirty="0"/>
              <a:t> </a:t>
            </a:r>
            <a:r>
              <a:rPr lang="en-GB" dirty="0" err="1"/>
              <a:t>könyvek</a:t>
            </a:r>
            <a:r>
              <a:rPr lang="en-GB" dirty="0"/>
              <a:t>, </a:t>
            </a:r>
            <a:r>
              <a:rPr lang="en-GB" dirty="0" err="1"/>
              <a:t>festészeti</a:t>
            </a:r>
            <a:r>
              <a:rPr lang="en-GB" dirty="0"/>
              <a:t> </a:t>
            </a:r>
            <a:r>
              <a:rPr lang="en-GB" dirty="0" err="1"/>
              <a:t>kellékek</a:t>
            </a:r>
            <a:r>
              <a:rPr lang="en-GB" dirty="0"/>
              <a:t>, </a:t>
            </a:r>
            <a:r>
              <a:rPr lang="en-GB" dirty="0" err="1"/>
              <a:t>távcsövek</a:t>
            </a:r>
            <a:r>
              <a:rPr lang="en-GB" dirty="0"/>
              <a:t> </a:t>
            </a:r>
            <a:r>
              <a:rPr lang="en-GB" dirty="0" err="1"/>
              <a:t>és</a:t>
            </a:r>
            <a:r>
              <a:rPr lang="en-GB" dirty="0"/>
              <a:t> </a:t>
            </a:r>
            <a:r>
              <a:rPr lang="hu-HU" dirty="0"/>
              <a:t>egyéb</a:t>
            </a:r>
            <a:r>
              <a:rPr lang="en-GB" dirty="0"/>
              <a:t> </a:t>
            </a:r>
            <a:r>
              <a:rPr lang="en-GB" dirty="0" err="1"/>
              <a:t>eszközök</a:t>
            </a:r>
            <a:r>
              <a:rPr lang="en-GB" dirty="0"/>
              <a:t>)</a:t>
            </a:r>
            <a:r>
              <a:rPr lang="en-GB" sz="1800" b="0" dirty="0"/>
              <a:t>?</a:t>
            </a:r>
          </a:p>
          <a:p>
            <a:pPr marL="180975" lvl="0" indent="-180975">
              <a:spcBef>
                <a:spcPts val="600"/>
              </a:spcBef>
              <a:buFont typeface="Arial" pitchFamily="34" charset="0"/>
              <a:buChar char="•"/>
            </a:pPr>
            <a:r>
              <a:rPr lang="hu-HU" dirty="0"/>
              <a:t>A </a:t>
            </a:r>
            <a:r>
              <a:rPr lang="en-GB" dirty="0" err="1"/>
              <a:t>gyerekek</a:t>
            </a:r>
            <a:r>
              <a:rPr lang="en-GB" dirty="0"/>
              <a:t> </a:t>
            </a:r>
            <a:r>
              <a:rPr lang="en-GB" dirty="0" err="1"/>
              <a:t>az</a:t>
            </a:r>
            <a:r>
              <a:rPr lang="en-GB" dirty="0"/>
              <a:t> </a:t>
            </a:r>
            <a:r>
              <a:rPr lang="hu-HU" dirty="0"/>
              <a:t>órák </a:t>
            </a:r>
            <a:r>
              <a:rPr lang="en-GB" dirty="0" err="1"/>
              <a:t>során</a:t>
            </a:r>
            <a:r>
              <a:rPr lang="en-GB" dirty="0"/>
              <a:t> </a:t>
            </a:r>
            <a:r>
              <a:rPr lang="hu-HU" dirty="0"/>
              <a:t>foglalkoznak </a:t>
            </a:r>
            <a:r>
              <a:rPr lang="en-GB" dirty="0" err="1"/>
              <a:t>olyan</a:t>
            </a:r>
            <a:r>
              <a:rPr lang="en-GB" dirty="0"/>
              <a:t> </a:t>
            </a:r>
            <a:r>
              <a:rPr lang="en-GB" dirty="0" err="1"/>
              <a:t>kérdésekkel</a:t>
            </a:r>
            <a:r>
              <a:rPr lang="en-GB" dirty="0"/>
              <a:t>, </a:t>
            </a:r>
            <a:r>
              <a:rPr lang="en-GB" dirty="0" err="1"/>
              <a:t>amelyek</a:t>
            </a:r>
            <a:r>
              <a:rPr lang="en-GB" dirty="0"/>
              <a:t> </a:t>
            </a:r>
            <a:r>
              <a:rPr lang="hu-HU" dirty="0"/>
              <a:t>f</a:t>
            </a:r>
            <a:r>
              <a:rPr lang="en-GB" dirty="0" err="1"/>
              <a:t>elkészítik</a:t>
            </a:r>
            <a:r>
              <a:rPr lang="en-GB" dirty="0"/>
              <a:t> </a:t>
            </a:r>
            <a:r>
              <a:rPr lang="en-GB" dirty="0" err="1"/>
              <a:t>őket</a:t>
            </a:r>
            <a:r>
              <a:rPr lang="en-GB" dirty="0"/>
              <a:t> a </a:t>
            </a:r>
            <a:r>
              <a:rPr lang="en-GB" dirty="0" err="1"/>
              <a:t>való</a:t>
            </a:r>
            <a:r>
              <a:rPr lang="hu-HU" dirty="0"/>
              <a:t>di</a:t>
            </a:r>
            <a:r>
              <a:rPr lang="en-GB" dirty="0"/>
              <a:t> </a:t>
            </a:r>
            <a:r>
              <a:rPr lang="en-GB" dirty="0" err="1"/>
              <a:t>élet</a:t>
            </a:r>
            <a:r>
              <a:rPr lang="hu-HU" dirty="0"/>
              <a:t>r</a:t>
            </a:r>
            <a:r>
              <a:rPr lang="en-GB" dirty="0"/>
              <a:t>e?</a:t>
            </a:r>
            <a:r>
              <a:rPr lang="hu-HU" dirty="0"/>
              <a:t> </a:t>
            </a:r>
            <a:r>
              <a:rPr lang="en-GB" dirty="0"/>
              <a:t>(</a:t>
            </a:r>
            <a:r>
              <a:rPr lang="en-GB" dirty="0" err="1"/>
              <a:t>ép</a:t>
            </a:r>
            <a:r>
              <a:rPr lang="hu-HU" dirty="0" err="1"/>
              <a:t>ítés</a:t>
            </a:r>
            <a:r>
              <a:rPr lang="en-GB" dirty="0"/>
              <a:t>, </a:t>
            </a:r>
            <a:r>
              <a:rPr lang="en-GB" dirty="0" err="1"/>
              <a:t>problémák</a:t>
            </a:r>
            <a:r>
              <a:rPr lang="en-GB" dirty="0"/>
              <a:t> </a:t>
            </a:r>
            <a:r>
              <a:rPr lang="en-GB" dirty="0" err="1"/>
              <a:t>megoldása</a:t>
            </a:r>
            <a:r>
              <a:rPr lang="en-GB" dirty="0"/>
              <a:t>, </a:t>
            </a:r>
            <a:r>
              <a:rPr lang="en-GB" dirty="0" err="1"/>
              <a:t>létrehozás</a:t>
            </a:r>
            <a:r>
              <a:rPr lang="en-GB" dirty="0"/>
              <a:t>, </a:t>
            </a:r>
            <a:r>
              <a:rPr lang="hu-HU" dirty="0"/>
              <a:t>kipróbálás</a:t>
            </a:r>
            <a:r>
              <a:rPr lang="en-GB" dirty="0"/>
              <a:t>, </a:t>
            </a:r>
            <a:r>
              <a:rPr lang="en-GB" dirty="0" err="1"/>
              <a:t>tervezés</a:t>
            </a:r>
            <a:r>
              <a:rPr lang="en-GB" dirty="0"/>
              <a:t>, </a:t>
            </a:r>
            <a:r>
              <a:rPr lang="en-GB" dirty="0" err="1"/>
              <a:t>csoport</a:t>
            </a:r>
            <a:r>
              <a:rPr lang="hu-HU" dirty="0" err="1"/>
              <a:t>ba</a:t>
            </a:r>
            <a:r>
              <a:rPr lang="hu-HU" dirty="0"/>
              <a:t> szerveződés</a:t>
            </a:r>
            <a:r>
              <a:rPr lang="en-GB" dirty="0"/>
              <a:t>, </a:t>
            </a:r>
            <a:r>
              <a:rPr lang="en-GB" dirty="0" err="1"/>
              <a:t>kommuniká</a:t>
            </a:r>
            <a:r>
              <a:rPr lang="hu-HU" dirty="0" err="1"/>
              <a:t>ció</a:t>
            </a:r>
            <a:r>
              <a:rPr lang="en-GB" dirty="0"/>
              <a:t>)</a:t>
            </a:r>
            <a:r>
              <a:rPr lang="en-GB" sz="1800" b="0" dirty="0"/>
              <a:t>?</a:t>
            </a:r>
          </a:p>
          <a:p>
            <a:pPr marL="180975" lvl="0" indent="-180975">
              <a:spcBef>
                <a:spcPts val="600"/>
              </a:spcBef>
              <a:buFont typeface="Arial" pitchFamily="34" charset="0"/>
              <a:buChar char="•"/>
            </a:pPr>
            <a:r>
              <a:rPr lang="en-GB" dirty="0"/>
              <a:t>A </a:t>
            </a:r>
            <a:r>
              <a:rPr lang="en-GB" dirty="0" err="1"/>
              <a:t>tanár</a:t>
            </a:r>
            <a:r>
              <a:rPr lang="en-GB" dirty="0"/>
              <a:t> </a:t>
            </a:r>
            <a:r>
              <a:rPr lang="en-GB" dirty="0" err="1"/>
              <a:t>ösztönzi</a:t>
            </a:r>
            <a:r>
              <a:rPr lang="en-GB" dirty="0"/>
              <a:t> a </a:t>
            </a:r>
            <a:r>
              <a:rPr lang="en-GB" dirty="0" err="1"/>
              <a:t>független</a:t>
            </a:r>
            <a:r>
              <a:rPr lang="en-GB" dirty="0"/>
              <a:t> </a:t>
            </a:r>
            <a:r>
              <a:rPr lang="en-GB" dirty="0" err="1"/>
              <a:t>gondolkodást</a:t>
            </a:r>
            <a:r>
              <a:rPr lang="en-GB" dirty="0"/>
              <a:t>, </a:t>
            </a:r>
            <a:r>
              <a:rPr lang="en-GB" dirty="0" err="1"/>
              <a:t>párbeszéden</a:t>
            </a:r>
            <a:r>
              <a:rPr lang="en-GB" dirty="0"/>
              <a:t>, </a:t>
            </a:r>
            <a:r>
              <a:rPr lang="en-GB" dirty="0" err="1"/>
              <a:t>nyitott</a:t>
            </a:r>
            <a:r>
              <a:rPr lang="en-GB" dirty="0"/>
              <a:t> </a:t>
            </a:r>
            <a:r>
              <a:rPr lang="en-GB" dirty="0" err="1"/>
              <a:t>kérdéseken</a:t>
            </a:r>
            <a:r>
              <a:rPr lang="en-GB" dirty="0"/>
              <a:t> </a:t>
            </a:r>
            <a:r>
              <a:rPr lang="en-GB" dirty="0" err="1"/>
              <a:t>és</a:t>
            </a:r>
            <a:r>
              <a:rPr lang="en-GB" dirty="0"/>
              <a:t> </a:t>
            </a:r>
            <a:r>
              <a:rPr lang="hu-HU" dirty="0"/>
              <a:t>valós</a:t>
            </a:r>
            <a:r>
              <a:rPr lang="en-GB" dirty="0"/>
              <a:t> </a:t>
            </a:r>
            <a:r>
              <a:rPr lang="en-GB" dirty="0" err="1"/>
              <a:t>tapasztalatokon</a:t>
            </a:r>
            <a:r>
              <a:rPr lang="en-GB" dirty="0"/>
              <a:t> </a:t>
            </a:r>
            <a:r>
              <a:rPr lang="en-GB" dirty="0" err="1"/>
              <a:t>keresztül</a:t>
            </a:r>
            <a:r>
              <a:rPr lang="en-GB" sz="1800" b="0" dirty="0"/>
              <a:t>?</a:t>
            </a:r>
          </a:p>
        </p:txBody>
      </p:sp>
      <p:pic>
        <p:nvPicPr>
          <p:cNvPr id="4" name="Picture 2"/>
          <p:cNvPicPr>
            <a:picLocks noChangeAspect="1" noChangeArrowheads="1"/>
          </p:cNvPicPr>
          <p:nvPr/>
        </p:nvPicPr>
        <p:blipFill>
          <a:blip r:embed="rId3" cstate="print"/>
          <a:srcRect/>
          <a:stretch>
            <a:fillRect/>
          </a:stretch>
        </p:blipFill>
        <p:spPr bwMode="auto">
          <a:xfrm>
            <a:off x="9356285" y="4080748"/>
            <a:ext cx="1725528" cy="2269499"/>
          </a:xfrm>
          <a:prstGeom prst="rect">
            <a:avLst/>
          </a:prstGeom>
          <a:noFill/>
          <a:ln w="9525">
            <a:noFill/>
            <a:miter lim="800000"/>
            <a:headEnd/>
            <a:tailEnd/>
          </a:ln>
        </p:spPr>
      </p:pic>
      <p:sp>
        <p:nvSpPr>
          <p:cNvPr id="5" name="PoljeZBesedilom 4"/>
          <p:cNvSpPr txBox="1"/>
          <p:nvPr/>
        </p:nvSpPr>
        <p:spPr>
          <a:xfrm>
            <a:off x="776614" y="4071461"/>
            <a:ext cx="8400378" cy="2262158"/>
          </a:xfrm>
          <a:prstGeom prst="rect">
            <a:avLst/>
          </a:prstGeom>
          <a:noFill/>
        </p:spPr>
        <p:txBody>
          <a:bodyPr wrap="square" rtlCol="0">
            <a:spAutoFit/>
          </a:bodyPr>
          <a:lstStyle/>
          <a:p>
            <a:pPr marL="180975" lvl="0" indent="-180975">
              <a:spcBef>
                <a:spcPts val="600"/>
              </a:spcBef>
              <a:buFont typeface="Arial" pitchFamily="34" charset="0"/>
              <a:buChar char="•"/>
            </a:pPr>
            <a:r>
              <a:rPr lang="en-GB" dirty="0" err="1"/>
              <a:t>Az</a:t>
            </a:r>
            <a:r>
              <a:rPr lang="en-GB" dirty="0"/>
              <a:t> </a:t>
            </a:r>
            <a:r>
              <a:rPr lang="en-GB" dirty="0" err="1"/>
              <a:t>iskolai</a:t>
            </a:r>
            <a:r>
              <a:rPr lang="en-GB" dirty="0"/>
              <a:t> </a:t>
            </a:r>
            <a:r>
              <a:rPr lang="en-GB" dirty="0" err="1"/>
              <a:t>környezet</a:t>
            </a:r>
            <a:r>
              <a:rPr lang="en-GB" dirty="0"/>
              <a:t> </a:t>
            </a:r>
            <a:r>
              <a:rPr lang="en-GB" dirty="0" err="1"/>
              <a:t>aktív</a:t>
            </a:r>
            <a:r>
              <a:rPr lang="en-GB" dirty="0"/>
              <a:t> </a:t>
            </a:r>
            <a:r>
              <a:rPr lang="en-GB" dirty="0" err="1"/>
              <a:t>kutatóként</a:t>
            </a:r>
            <a:r>
              <a:rPr lang="en-GB" dirty="0"/>
              <a:t> </a:t>
            </a:r>
            <a:r>
              <a:rPr lang="en-GB" dirty="0" err="1"/>
              <a:t>kezel</a:t>
            </a:r>
            <a:r>
              <a:rPr lang="hu-HU" dirty="0"/>
              <a:t>i</a:t>
            </a:r>
            <a:r>
              <a:rPr lang="en-GB" dirty="0"/>
              <a:t> a </a:t>
            </a:r>
            <a:r>
              <a:rPr lang="hu-HU" dirty="0"/>
              <a:t>tanulókat</a:t>
            </a:r>
            <a:r>
              <a:rPr lang="en-GB" sz="1800" b="0" dirty="0"/>
              <a:t>?</a:t>
            </a:r>
          </a:p>
          <a:p>
            <a:pPr marL="180975" lvl="0" indent="-180975">
              <a:spcBef>
                <a:spcPts val="600"/>
              </a:spcBef>
              <a:buFont typeface="Arial" pitchFamily="34" charset="0"/>
              <a:buChar char="•"/>
            </a:pPr>
            <a:r>
              <a:rPr lang="en-GB" dirty="0"/>
              <a:t>A </a:t>
            </a:r>
            <a:r>
              <a:rPr lang="en-GB" dirty="0" err="1"/>
              <a:t>tanárok</a:t>
            </a:r>
            <a:r>
              <a:rPr lang="en-GB" dirty="0"/>
              <a:t> </a:t>
            </a:r>
            <a:r>
              <a:rPr lang="en-GB" dirty="0" err="1"/>
              <a:t>támaszkodnak</a:t>
            </a:r>
            <a:r>
              <a:rPr lang="en-GB" dirty="0"/>
              <a:t> </a:t>
            </a:r>
            <a:r>
              <a:rPr lang="en-GB" dirty="0" err="1"/>
              <a:t>az</a:t>
            </a:r>
            <a:r>
              <a:rPr lang="en-GB" dirty="0"/>
              <a:t> </a:t>
            </a:r>
            <a:r>
              <a:rPr lang="en-GB" dirty="0" err="1"/>
              <a:t>önmotivációra</a:t>
            </a:r>
            <a:r>
              <a:rPr lang="en-GB" dirty="0"/>
              <a:t> </a:t>
            </a:r>
            <a:r>
              <a:rPr lang="en-GB" dirty="0" err="1"/>
              <a:t>és</a:t>
            </a:r>
            <a:r>
              <a:rPr lang="en-GB" dirty="0"/>
              <a:t> </a:t>
            </a:r>
            <a:r>
              <a:rPr lang="en-GB" dirty="0" err="1"/>
              <a:t>ösztönz</a:t>
            </a:r>
            <a:r>
              <a:rPr lang="hu-HU" dirty="0"/>
              <a:t>i</a:t>
            </a:r>
            <a:r>
              <a:rPr lang="en-GB" dirty="0"/>
              <a:t>k a </a:t>
            </a:r>
            <a:r>
              <a:rPr lang="en-GB" dirty="0" err="1"/>
              <a:t>veleszületett</a:t>
            </a:r>
            <a:r>
              <a:rPr lang="en-GB" dirty="0"/>
              <a:t> </a:t>
            </a:r>
            <a:r>
              <a:rPr lang="en-GB" dirty="0" err="1"/>
              <a:t>tanulási</a:t>
            </a:r>
            <a:r>
              <a:rPr lang="en-GB" dirty="0"/>
              <a:t> </a:t>
            </a:r>
            <a:r>
              <a:rPr lang="en-GB" dirty="0" err="1"/>
              <a:t>vágyat</a:t>
            </a:r>
            <a:r>
              <a:rPr lang="en-GB" sz="1800" b="0" dirty="0"/>
              <a:t>?</a:t>
            </a:r>
          </a:p>
          <a:p>
            <a:pPr marL="180975" lvl="0" indent="-180975">
              <a:spcBef>
                <a:spcPts val="600"/>
              </a:spcBef>
              <a:buFont typeface="Arial" pitchFamily="34" charset="0"/>
              <a:buChar char="•"/>
            </a:pPr>
            <a:r>
              <a:rPr lang="en-GB" dirty="0" err="1"/>
              <a:t>Az</a:t>
            </a:r>
            <a:r>
              <a:rPr lang="en-GB" dirty="0"/>
              <a:t> </a:t>
            </a:r>
            <a:r>
              <a:rPr lang="en-GB" dirty="0" err="1"/>
              <a:t>iskola</a:t>
            </a:r>
            <a:r>
              <a:rPr lang="en-GB" dirty="0"/>
              <a:t> </a:t>
            </a:r>
            <a:r>
              <a:rPr lang="en-GB" dirty="0" err="1"/>
              <a:t>részt</a:t>
            </a:r>
            <a:r>
              <a:rPr lang="en-GB" dirty="0"/>
              <a:t> </a:t>
            </a:r>
            <a:r>
              <a:rPr lang="en-GB" dirty="0" err="1"/>
              <a:t>vesz</a:t>
            </a:r>
            <a:r>
              <a:rPr lang="en-GB" dirty="0"/>
              <a:t> a </a:t>
            </a:r>
            <a:r>
              <a:rPr lang="en-GB" dirty="0" err="1"/>
              <a:t>helyi</a:t>
            </a:r>
            <a:r>
              <a:rPr lang="en-GB" dirty="0"/>
              <a:t> </a:t>
            </a:r>
            <a:r>
              <a:rPr lang="en-GB" dirty="0" err="1"/>
              <a:t>közösség</a:t>
            </a:r>
            <a:r>
              <a:rPr lang="hu-HU" dirty="0"/>
              <a:t> életében? </a:t>
            </a:r>
            <a:r>
              <a:rPr lang="en-GB" sz="1800" b="0" dirty="0"/>
              <a:t>(</a:t>
            </a:r>
            <a:r>
              <a:rPr lang="hu-HU" sz="1800" b="0" dirty="0"/>
              <a:t>meg</a:t>
            </a:r>
            <a:r>
              <a:rPr lang="en-GB" dirty="0" err="1"/>
              <a:t>hívja</a:t>
            </a:r>
            <a:r>
              <a:rPr lang="en-GB" dirty="0"/>
              <a:t> meg a </a:t>
            </a:r>
            <a:r>
              <a:rPr lang="en-GB" dirty="0" err="1"/>
              <a:t>helyi</a:t>
            </a:r>
            <a:r>
              <a:rPr lang="en-GB" dirty="0"/>
              <a:t> </a:t>
            </a:r>
            <a:r>
              <a:rPr lang="en-GB" dirty="0" err="1"/>
              <a:t>lakosokat</a:t>
            </a:r>
            <a:r>
              <a:rPr lang="en-GB" dirty="0"/>
              <a:t>, </a:t>
            </a:r>
            <a:r>
              <a:rPr lang="en-GB" dirty="0" err="1"/>
              <a:t>hogy</a:t>
            </a:r>
            <a:r>
              <a:rPr lang="en-GB" dirty="0"/>
              <a:t> </a:t>
            </a:r>
            <a:r>
              <a:rPr lang="en-GB" dirty="0" err="1"/>
              <a:t>aktívan</a:t>
            </a:r>
            <a:r>
              <a:rPr lang="en-GB" dirty="0"/>
              <a:t> </a:t>
            </a:r>
            <a:r>
              <a:rPr lang="en-GB" dirty="0" err="1"/>
              <a:t>vegyenek</a:t>
            </a:r>
            <a:r>
              <a:rPr lang="en-GB" dirty="0"/>
              <a:t> </a:t>
            </a:r>
            <a:r>
              <a:rPr lang="en-GB" dirty="0" err="1"/>
              <a:t>részt</a:t>
            </a:r>
            <a:r>
              <a:rPr lang="en-GB" dirty="0"/>
              <a:t> </a:t>
            </a:r>
            <a:r>
              <a:rPr lang="en-GB" dirty="0" err="1"/>
              <a:t>az</a:t>
            </a:r>
            <a:r>
              <a:rPr lang="en-GB" dirty="0"/>
              <a:t> </a:t>
            </a:r>
            <a:r>
              <a:rPr lang="en-GB" dirty="0" err="1"/>
              <a:t>iskolai</a:t>
            </a:r>
            <a:r>
              <a:rPr lang="en-GB" dirty="0"/>
              <a:t> </a:t>
            </a:r>
            <a:r>
              <a:rPr lang="en-GB" dirty="0" err="1"/>
              <a:t>munkában</a:t>
            </a:r>
            <a:r>
              <a:rPr lang="en-GB" dirty="0"/>
              <a:t>, a </a:t>
            </a:r>
            <a:r>
              <a:rPr lang="en-GB" dirty="0" err="1"/>
              <a:t>gyerekeknek</a:t>
            </a:r>
            <a:r>
              <a:rPr lang="en-GB" dirty="0"/>
              <a:t> </a:t>
            </a:r>
            <a:r>
              <a:rPr lang="en-GB" dirty="0" err="1"/>
              <a:t>értelmes</a:t>
            </a:r>
            <a:r>
              <a:rPr lang="en-GB" dirty="0"/>
              <a:t> </a:t>
            </a:r>
            <a:r>
              <a:rPr lang="en-GB" dirty="0" err="1"/>
              <a:t>feladatokat</a:t>
            </a:r>
            <a:r>
              <a:rPr lang="en-GB" dirty="0"/>
              <a:t> </a:t>
            </a:r>
            <a:r>
              <a:rPr lang="hu-HU" dirty="0"/>
              <a:t>adjanak </a:t>
            </a:r>
            <a:r>
              <a:rPr lang="en-GB" dirty="0"/>
              <a:t>a </a:t>
            </a:r>
            <a:r>
              <a:rPr lang="en-GB" dirty="0" err="1"/>
              <a:t>való</a:t>
            </a:r>
            <a:r>
              <a:rPr lang="en-GB" dirty="0"/>
              <a:t> </a:t>
            </a:r>
            <a:r>
              <a:rPr lang="en-GB" dirty="0" err="1"/>
              <a:t>világban</a:t>
            </a:r>
            <a:r>
              <a:rPr lang="en-GB" dirty="0"/>
              <a:t>)</a:t>
            </a:r>
            <a:r>
              <a:rPr lang="en-GB" sz="1800" b="0" dirty="0"/>
              <a:t>?</a:t>
            </a:r>
          </a:p>
          <a:p>
            <a:pPr marL="180975" lvl="0" indent="-180975">
              <a:spcBef>
                <a:spcPts val="600"/>
              </a:spcBef>
              <a:buFont typeface="Arial" pitchFamily="34" charset="0"/>
              <a:buChar char="•"/>
            </a:pPr>
            <a:r>
              <a:rPr lang="en-GB" dirty="0" err="1"/>
              <a:t>Gyermeke</a:t>
            </a:r>
            <a:r>
              <a:rPr lang="en-GB" dirty="0"/>
              <a:t> </a:t>
            </a:r>
            <a:r>
              <a:rPr lang="en-GB" dirty="0" err="1"/>
              <a:t>hozza</a:t>
            </a:r>
            <a:r>
              <a:rPr lang="en-GB" dirty="0"/>
              <a:t>-e </a:t>
            </a:r>
            <a:r>
              <a:rPr lang="en-GB" dirty="0" err="1"/>
              <a:t>az</a:t>
            </a:r>
            <a:r>
              <a:rPr lang="en-GB" dirty="0"/>
              <a:t> </a:t>
            </a:r>
            <a:r>
              <a:rPr lang="en-GB" dirty="0" err="1"/>
              <a:t>otthoni</a:t>
            </a:r>
            <a:r>
              <a:rPr lang="en-GB" dirty="0"/>
              <a:t> </a:t>
            </a:r>
            <a:r>
              <a:rPr lang="en-GB" dirty="0" err="1"/>
              <a:t>termékeket</a:t>
            </a:r>
            <a:r>
              <a:rPr lang="en-GB" dirty="0"/>
              <a:t>, </a:t>
            </a:r>
            <a:r>
              <a:rPr lang="en-GB" dirty="0" err="1"/>
              <a:t>amit</a:t>
            </a:r>
            <a:r>
              <a:rPr lang="en-GB" dirty="0"/>
              <a:t> </a:t>
            </a:r>
            <a:r>
              <a:rPr lang="en-GB" dirty="0" err="1"/>
              <a:t>az</a:t>
            </a:r>
            <a:r>
              <a:rPr lang="en-GB" dirty="0"/>
              <a:t> </a:t>
            </a:r>
            <a:r>
              <a:rPr lang="en-GB" dirty="0" err="1"/>
              <a:t>iskolában</a:t>
            </a:r>
            <a:r>
              <a:rPr lang="en-GB" dirty="0"/>
              <a:t> </a:t>
            </a:r>
            <a:r>
              <a:rPr lang="en-GB" dirty="0" err="1"/>
              <a:t>csinál</a:t>
            </a:r>
            <a:r>
              <a:rPr lang="en-GB" dirty="0"/>
              <a:t>, </a:t>
            </a:r>
            <a:r>
              <a:rPr lang="en-GB" dirty="0" err="1"/>
              <a:t>és</a:t>
            </a:r>
            <a:r>
              <a:rPr lang="en-GB" dirty="0"/>
              <a:t> </a:t>
            </a:r>
            <a:r>
              <a:rPr lang="en-GB" dirty="0" err="1"/>
              <a:t>azt</a:t>
            </a:r>
            <a:r>
              <a:rPr lang="en-GB" dirty="0"/>
              <a:t> a </a:t>
            </a:r>
            <a:r>
              <a:rPr lang="en-GB" dirty="0" err="1"/>
              <a:t>mindennapi</a:t>
            </a:r>
            <a:r>
              <a:rPr lang="en-GB" dirty="0"/>
              <a:t> </a:t>
            </a:r>
            <a:r>
              <a:rPr lang="en-GB" dirty="0" err="1"/>
              <a:t>életben</a:t>
            </a:r>
            <a:r>
              <a:rPr lang="en-GB" dirty="0"/>
              <a:t> </a:t>
            </a:r>
            <a:r>
              <a:rPr lang="en-GB" dirty="0" err="1"/>
              <a:t>használják</a:t>
            </a:r>
            <a:r>
              <a:rPr lang="en-GB" dirty="0"/>
              <a:t>?</a:t>
            </a:r>
            <a:endParaRPr lang="en-GB" sz="1800" b="0" dirty="0"/>
          </a:p>
        </p:txBody>
      </p:sp>
      <p:pic>
        <p:nvPicPr>
          <p:cNvPr id="7" name="Kép 6"/>
          <p:cNvPicPr>
            <a:picLocks noChangeAspect="1"/>
          </p:cNvPicPr>
          <p:nvPr/>
        </p:nvPicPr>
        <p:blipFill rotWithShape="1">
          <a:blip r:embed="rId4"/>
          <a:srcRect r="85412"/>
          <a:stretch/>
        </p:blipFill>
        <p:spPr>
          <a:xfrm>
            <a:off x="11582399" y="3723937"/>
            <a:ext cx="609601" cy="31340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p:cNvPicPr>
            <a:picLocks noChangeAspect="1"/>
          </p:cNvPicPr>
          <p:nvPr/>
        </p:nvPicPr>
        <p:blipFill>
          <a:blip r:embed="rId3"/>
          <a:stretch>
            <a:fillRect/>
          </a:stretch>
        </p:blipFill>
        <p:spPr>
          <a:xfrm>
            <a:off x="4305300" y="5989320"/>
            <a:ext cx="7698277" cy="83745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378" r="3743"/>
          <a:stretch/>
        </p:blipFill>
        <p:spPr>
          <a:xfrm>
            <a:off x="3792669" y="0"/>
            <a:ext cx="8399331"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67781"/>
            <a:ext cx="4090737" cy="4032183"/>
          </a:xfrm>
          <a:prstGeom prst="rect">
            <a:avLst/>
          </a:prstGeom>
        </p:spPr>
      </p:pic>
    </p:spTree>
    <p:extLst>
      <p:ext uri="{BB962C8B-B14F-4D97-AF65-F5344CB8AC3E}">
        <p14:creationId xmlns:p14="http://schemas.microsoft.com/office/powerpoint/2010/main" val="1546445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a:srcRect r="85412"/>
          <a:stretch/>
        </p:blipFill>
        <p:spPr>
          <a:xfrm>
            <a:off x="-1" y="3723937"/>
            <a:ext cx="609601" cy="3134063"/>
          </a:xfrm>
          <a:prstGeom prst="rect">
            <a:avLst/>
          </a:prstGeom>
        </p:spPr>
      </p:pic>
      <p:sp>
        <p:nvSpPr>
          <p:cNvPr id="8" name="Téglalap 7"/>
          <p:cNvSpPr/>
          <p:nvPr/>
        </p:nvSpPr>
        <p:spPr>
          <a:xfrm>
            <a:off x="-1" y="6035040"/>
            <a:ext cx="9459885" cy="8229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pic>
        <p:nvPicPr>
          <p:cNvPr id="7" name="Kép 6"/>
          <p:cNvPicPr>
            <a:picLocks noChangeAspect="1"/>
          </p:cNvPicPr>
          <p:nvPr/>
        </p:nvPicPr>
        <p:blipFill>
          <a:blip r:embed="rId4"/>
          <a:stretch>
            <a:fillRect/>
          </a:stretch>
        </p:blipFill>
        <p:spPr>
          <a:xfrm>
            <a:off x="-1" y="5874129"/>
            <a:ext cx="9044247" cy="983871"/>
          </a:xfrm>
          <a:prstGeom prst="rect">
            <a:avLst/>
          </a:prstGeom>
        </p:spPr>
      </p:pic>
      <p:sp>
        <p:nvSpPr>
          <p:cNvPr id="10" name="Title 1"/>
          <p:cNvSpPr txBox="1">
            <a:spLocks/>
          </p:cNvSpPr>
          <p:nvPr/>
        </p:nvSpPr>
        <p:spPr>
          <a:xfrm>
            <a:off x="1097280" y="2953136"/>
            <a:ext cx="10058400" cy="13719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hu-HU" sz="4800" dirty="0"/>
              <a:t>A sablont készítette</a:t>
            </a:r>
            <a:endParaRPr lang="en-US" sz="4800" dirty="0"/>
          </a:p>
        </p:txBody>
      </p:sp>
      <p:sp>
        <p:nvSpPr>
          <p:cNvPr id="11" name="Text Placeholder 2"/>
          <p:cNvSpPr txBox="1">
            <a:spLocks/>
          </p:cNvSpPr>
          <p:nvPr/>
        </p:nvSpPr>
        <p:spPr>
          <a:xfrm>
            <a:off x="6675600" y="4466335"/>
            <a:ext cx="4737291" cy="5832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hu-HU" dirty="0"/>
              <a:t>Lengyel Zsolt, szabó </a:t>
            </a:r>
            <a:r>
              <a:rPr lang="hu-HU" dirty="0" err="1"/>
              <a:t>jános</a:t>
            </a:r>
            <a:endParaRPr lang="en-US" sz="2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244" y="1388661"/>
            <a:ext cx="5199647" cy="2661838"/>
          </a:xfrm>
          <a:prstGeom prst="rect">
            <a:avLst/>
          </a:prstGeom>
        </p:spPr>
      </p:pic>
    </p:spTree>
    <p:extLst>
      <p:ext uri="{BB962C8B-B14F-4D97-AF65-F5344CB8AC3E}">
        <p14:creationId xmlns:p14="http://schemas.microsoft.com/office/powerpoint/2010/main" val="47546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02121"/>
            <a:ext cx="10058400" cy="1450757"/>
          </a:xfrm>
        </p:spPr>
        <p:txBody>
          <a:bodyPr/>
          <a:lstStyle/>
          <a:p>
            <a:r>
              <a:rPr lang="en-US" dirty="0" err="1"/>
              <a:t>Innovat</a:t>
            </a:r>
            <a:r>
              <a:rPr lang="hu-HU" dirty="0"/>
              <a:t>í</a:t>
            </a:r>
            <a:r>
              <a:rPr lang="en-US" dirty="0"/>
              <a:t>v </a:t>
            </a:r>
            <a:r>
              <a:rPr lang="hu-HU" dirty="0"/>
              <a:t>tanítás</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097280" y="1726826"/>
            <a:ext cx="10626290" cy="4524315"/>
          </a:xfrm>
          <a:prstGeom prst="rect">
            <a:avLst/>
          </a:prstGeom>
          <a:noFill/>
        </p:spPr>
        <p:txBody>
          <a:bodyPr wrap="square" rtlCol="0">
            <a:spAutoFit/>
          </a:bodyPr>
          <a:lstStyle/>
          <a:p>
            <a:r>
              <a:rPr lang="en-GB" dirty="0" err="1"/>
              <a:t>Innovat</a:t>
            </a:r>
            <a:r>
              <a:rPr lang="hu-HU" dirty="0"/>
              <a:t>ív</a:t>
            </a:r>
            <a:r>
              <a:rPr lang="en-GB" dirty="0"/>
              <a:t> t</a:t>
            </a:r>
            <a:r>
              <a:rPr lang="hu-HU" dirty="0" err="1"/>
              <a:t>anítás</a:t>
            </a:r>
            <a:r>
              <a:rPr lang="hu-HU" dirty="0"/>
              <a:t>:</a:t>
            </a:r>
            <a:endParaRPr lang="en-GB" dirty="0"/>
          </a:p>
          <a:p>
            <a:pPr marL="165100" indent="-165100">
              <a:buFont typeface="Arial" pitchFamily="34" charset="0"/>
              <a:buChar char="•"/>
            </a:pPr>
            <a:r>
              <a:rPr lang="en-GB" dirty="0"/>
              <a:t>a </a:t>
            </a:r>
            <a:r>
              <a:rPr lang="en-GB" dirty="0" err="1"/>
              <a:t>kreativitás</a:t>
            </a:r>
            <a:r>
              <a:rPr lang="en-GB" dirty="0"/>
              <a:t> </a:t>
            </a:r>
            <a:r>
              <a:rPr lang="en-GB" dirty="0" err="1"/>
              <a:t>és</a:t>
            </a:r>
            <a:r>
              <a:rPr lang="en-GB" dirty="0"/>
              <a:t> </a:t>
            </a:r>
            <a:r>
              <a:rPr lang="en-GB" dirty="0" err="1"/>
              <a:t>az</a:t>
            </a:r>
            <a:r>
              <a:rPr lang="en-GB" dirty="0"/>
              <a:t> </a:t>
            </a:r>
            <a:r>
              <a:rPr lang="en-GB" dirty="0" err="1"/>
              <a:t>innováció</a:t>
            </a:r>
            <a:r>
              <a:rPr lang="en-GB" dirty="0"/>
              <a:t> </a:t>
            </a:r>
            <a:r>
              <a:rPr lang="en-GB" dirty="0" err="1"/>
              <a:t>tanításának</a:t>
            </a:r>
            <a:r>
              <a:rPr lang="en-GB" dirty="0"/>
              <a:t> </a:t>
            </a:r>
            <a:r>
              <a:rPr lang="en-GB" dirty="0" err="1"/>
              <a:t>folyamata</a:t>
            </a:r>
            <a:endParaRPr lang="en-GB" i="1" dirty="0"/>
          </a:p>
          <a:p>
            <a:pPr marL="622300" lvl="1" indent="-165100">
              <a:buFont typeface="Arial" pitchFamily="34" charset="0"/>
              <a:buChar char="•"/>
            </a:pPr>
            <a:r>
              <a:rPr lang="hu-HU" dirty="0"/>
              <a:t>kompetenciák megerősítése</a:t>
            </a:r>
            <a:endParaRPr lang="en-GB" dirty="0"/>
          </a:p>
          <a:p>
            <a:pPr marL="622300" lvl="1" indent="-165100">
              <a:buFont typeface="Arial" pitchFamily="34" charset="0"/>
              <a:buChar char="•"/>
            </a:pPr>
            <a:r>
              <a:rPr lang="en-GB" dirty="0"/>
              <a:t>a </a:t>
            </a:r>
            <a:r>
              <a:rPr lang="en-GB" dirty="0" err="1"/>
              <a:t>tanulók</a:t>
            </a:r>
            <a:r>
              <a:rPr lang="en-GB" dirty="0"/>
              <a:t> </a:t>
            </a:r>
            <a:r>
              <a:rPr lang="en-GB" dirty="0" err="1"/>
              <a:t>konkrét</a:t>
            </a:r>
            <a:r>
              <a:rPr lang="en-GB" dirty="0"/>
              <a:t> </a:t>
            </a:r>
            <a:r>
              <a:rPr lang="en-GB" dirty="0" err="1"/>
              <a:t>projektjeinek</a:t>
            </a:r>
            <a:r>
              <a:rPr lang="en-GB" dirty="0"/>
              <a:t> </a:t>
            </a:r>
            <a:r>
              <a:rPr lang="en-GB" dirty="0" err="1"/>
              <a:t>támogatása</a:t>
            </a:r>
            <a:endParaRPr lang="en-GB" dirty="0"/>
          </a:p>
          <a:p>
            <a:pPr marL="622300" lvl="1" indent="-165100"/>
            <a:endParaRPr lang="en-GB" i="1" dirty="0"/>
          </a:p>
          <a:p>
            <a:pPr marL="165100" indent="-165100">
              <a:buFont typeface="Arial" pitchFamily="34" charset="0"/>
              <a:buChar char="•"/>
            </a:pPr>
            <a:r>
              <a:rPr lang="hu-HU" i="1" dirty="0"/>
              <a:t>tanítás kreatívan </a:t>
            </a:r>
            <a:r>
              <a:rPr lang="en-GB" dirty="0"/>
              <a:t>- </a:t>
            </a:r>
            <a:r>
              <a:rPr lang="en-GB" dirty="0" err="1"/>
              <a:t>minden</a:t>
            </a:r>
            <a:r>
              <a:rPr lang="en-GB" dirty="0"/>
              <a:t> </a:t>
            </a:r>
            <a:r>
              <a:rPr lang="en-GB" dirty="0" err="1"/>
              <a:t>olyan</a:t>
            </a:r>
            <a:r>
              <a:rPr lang="en-GB" dirty="0"/>
              <a:t> </a:t>
            </a:r>
            <a:r>
              <a:rPr lang="en-GB" dirty="0" err="1"/>
              <a:t>tanítás</a:t>
            </a:r>
            <a:r>
              <a:rPr lang="en-GB" dirty="0"/>
              <a:t>, </a:t>
            </a:r>
            <a:r>
              <a:rPr lang="en-GB" dirty="0" err="1"/>
              <a:t>amely</a:t>
            </a:r>
            <a:r>
              <a:rPr lang="en-GB" dirty="0"/>
              <a:t> </a:t>
            </a:r>
            <a:r>
              <a:rPr lang="en-GB" dirty="0" err="1"/>
              <a:t>megpróbálja</a:t>
            </a:r>
            <a:r>
              <a:rPr lang="en-GB" dirty="0"/>
              <a:t> </a:t>
            </a:r>
            <a:r>
              <a:rPr lang="en-GB" dirty="0" err="1"/>
              <a:t>fejleszteni</a:t>
            </a:r>
            <a:r>
              <a:rPr lang="en-GB" dirty="0"/>
              <a:t> a </a:t>
            </a:r>
            <a:r>
              <a:rPr lang="en-GB" dirty="0" err="1"/>
              <a:t>tanulók</a:t>
            </a:r>
            <a:r>
              <a:rPr lang="en-GB" dirty="0"/>
              <a:t> </a:t>
            </a:r>
            <a:r>
              <a:rPr lang="en-GB" dirty="0" err="1"/>
              <a:t>saját</a:t>
            </a:r>
            <a:r>
              <a:rPr lang="en-GB" dirty="0"/>
              <a:t> </a:t>
            </a:r>
            <a:r>
              <a:rPr lang="en-GB" dirty="0" err="1"/>
              <a:t>kreatív</a:t>
            </a:r>
            <a:r>
              <a:rPr lang="en-GB" dirty="0"/>
              <a:t> </a:t>
            </a:r>
            <a:r>
              <a:rPr lang="en-GB" dirty="0" err="1"/>
              <a:t>gondolkodását</a:t>
            </a:r>
            <a:r>
              <a:rPr lang="en-GB" dirty="0"/>
              <a:t> </a:t>
            </a:r>
            <a:r>
              <a:rPr lang="en-GB" dirty="0" err="1"/>
              <a:t>és</a:t>
            </a:r>
            <a:r>
              <a:rPr lang="en-GB" dirty="0"/>
              <a:t> </a:t>
            </a:r>
            <a:r>
              <a:rPr lang="en-GB" dirty="0" err="1"/>
              <a:t>teljesítményét</a:t>
            </a:r>
            <a:r>
              <a:rPr lang="en-GB" dirty="0"/>
              <a:t> (</a:t>
            </a:r>
            <a:r>
              <a:rPr lang="en-GB" dirty="0" err="1"/>
              <a:t>az</a:t>
            </a:r>
            <a:r>
              <a:rPr lang="en-GB" dirty="0"/>
              <a:t> </a:t>
            </a:r>
            <a:r>
              <a:rPr lang="en-GB" dirty="0" err="1"/>
              <a:t>innovatív</a:t>
            </a:r>
            <a:r>
              <a:rPr lang="en-GB" dirty="0"/>
              <a:t> </a:t>
            </a:r>
            <a:r>
              <a:rPr lang="en-GB" dirty="0" err="1"/>
              <a:t>tanítási</a:t>
            </a:r>
            <a:r>
              <a:rPr lang="en-GB" dirty="0"/>
              <a:t> </a:t>
            </a:r>
            <a:r>
              <a:rPr lang="en-GB" dirty="0" err="1"/>
              <a:t>gyakorlatok</a:t>
            </a:r>
            <a:r>
              <a:rPr lang="en-GB" dirty="0"/>
              <a:t> </a:t>
            </a:r>
            <a:r>
              <a:rPr lang="en-GB" dirty="0" err="1"/>
              <a:t>végrehajtása</a:t>
            </a:r>
            <a:r>
              <a:rPr lang="hu-HU" dirty="0"/>
              <a:t> annak érdekében</a:t>
            </a:r>
            <a:r>
              <a:rPr lang="en-GB" dirty="0"/>
              <a:t>, </a:t>
            </a:r>
            <a:r>
              <a:rPr lang="en-GB" dirty="0" err="1"/>
              <a:t>hogy</a:t>
            </a:r>
            <a:r>
              <a:rPr lang="en-GB" dirty="0"/>
              <a:t> a </a:t>
            </a:r>
            <a:r>
              <a:rPr lang="en-GB" dirty="0" err="1"/>
              <a:t>tanulás</a:t>
            </a:r>
            <a:r>
              <a:rPr lang="en-GB" dirty="0"/>
              <a:t> </a:t>
            </a:r>
            <a:r>
              <a:rPr lang="en-GB" dirty="0" err="1"/>
              <a:t>érdekesebb</a:t>
            </a:r>
            <a:r>
              <a:rPr lang="en-GB" dirty="0"/>
              <a:t> </a:t>
            </a:r>
            <a:r>
              <a:rPr lang="en-GB" dirty="0" err="1"/>
              <a:t>és</a:t>
            </a:r>
            <a:r>
              <a:rPr lang="en-GB" dirty="0"/>
              <a:t> </a:t>
            </a:r>
            <a:r>
              <a:rPr lang="en-GB" dirty="0" err="1"/>
              <a:t>hatékonyabb</a:t>
            </a:r>
            <a:r>
              <a:rPr lang="en-GB" dirty="0"/>
              <a:t> </a:t>
            </a:r>
            <a:r>
              <a:rPr lang="en-GB" dirty="0" err="1"/>
              <a:t>legyen</a:t>
            </a:r>
            <a:r>
              <a:rPr lang="en-GB" dirty="0"/>
              <a:t>)</a:t>
            </a:r>
          </a:p>
          <a:p>
            <a:pPr marL="0" lvl="1">
              <a:buNone/>
            </a:pPr>
            <a:endParaRPr lang="en-GB" dirty="0"/>
          </a:p>
          <a:p>
            <a:pPr marL="0" lvl="1">
              <a:buNone/>
            </a:pPr>
            <a:r>
              <a:rPr lang="en-GB" dirty="0"/>
              <a:t>Both innovative teaching and creative learning presuppose an active role for the learner and new roles for the teacher who acts mainly as mentor, orchestrator, and facilitator of the learning process.</a:t>
            </a:r>
            <a:r>
              <a:rPr lang="hu-HU" dirty="0"/>
              <a:t> Mind az innovatív tanítás, mind a kreatív tanulás feltételezi, hogy aktív szerepet játszanak a tanuló és új szerepet adnak a tanár számára, aki elsősorban mentor, egyféle karmester, a tanulási folyamat elősegítője.</a:t>
            </a:r>
            <a:endParaRPr lang="en-GB" dirty="0"/>
          </a:p>
          <a:p>
            <a:pPr marL="361950" lvl="1" indent="-17463">
              <a:buNone/>
            </a:pPr>
            <a:endParaRPr lang="en-GB" dirty="0"/>
          </a:p>
          <a:p>
            <a:r>
              <a:rPr lang="hu-HU" b="1" dirty="0"/>
              <a:t>További hozzáadott értékek</a:t>
            </a:r>
            <a:r>
              <a:rPr lang="en-GB" dirty="0"/>
              <a:t>: </a:t>
            </a:r>
            <a:r>
              <a:rPr lang="hu-HU" dirty="0"/>
              <a:t>a tanár innovatív munkája/tanítása </a:t>
            </a:r>
            <a:r>
              <a:rPr lang="en-GB" dirty="0">
                <a:sym typeface="Wingdings"/>
              </a:rPr>
              <a:t></a:t>
            </a:r>
            <a:r>
              <a:rPr lang="en-GB" dirty="0"/>
              <a:t> </a:t>
            </a:r>
            <a:r>
              <a:rPr lang="hu-HU" dirty="0" err="1"/>
              <a:t>tudástranszfr</a:t>
            </a:r>
            <a:r>
              <a:rPr lang="hu-HU" dirty="0"/>
              <a:t>,</a:t>
            </a:r>
            <a:r>
              <a:rPr lang="en-GB" dirty="0"/>
              <a:t> </a:t>
            </a:r>
            <a:r>
              <a:rPr lang="hu-HU" dirty="0"/>
              <a:t>kompetenciák, személyes attitűd</a:t>
            </a:r>
            <a:r>
              <a:rPr lang="en-GB" dirty="0"/>
              <a:t>…</a:t>
            </a:r>
          </a:p>
        </p:txBody>
      </p:sp>
    </p:spTree>
    <p:extLst>
      <p:ext uri="{BB962C8B-B14F-4D97-AF65-F5344CB8AC3E}">
        <p14:creationId xmlns:p14="http://schemas.microsoft.com/office/powerpoint/2010/main" val="1872093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62" name="Rectangle 2"/>
          <p:cNvSpPr>
            <a:spLocks noGrp="1" noChangeArrowheads="1"/>
          </p:cNvSpPr>
          <p:nvPr>
            <p:ph type="body" idx="1"/>
          </p:nvPr>
        </p:nvSpPr>
        <p:spPr>
          <a:xfrm>
            <a:off x="1097280" y="1845734"/>
            <a:ext cx="10058400" cy="2192866"/>
          </a:xfrm>
        </p:spPr>
        <p:txBody>
          <a:bodyPr>
            <a:noAutofit/>
          </a:bodyPr>
          <a:lstStyle/>
          <a:p>
            <a:r>
              <a:rPr lang="hu-HU" b="1" dirty="0"/>
              <a:t>Alapok</a:t>
            </a:r>
            <a:endParaRPr lang="en-GB" b="1" dirty="0"/>
          </a:p>
          <a:p>
            <a:pPr lvl="1">
              <a:spcAft>
                <a:spcPts val="0"/>
              </a:spcAft>
            </a:pPr>
            <a:r>
              <a:rPr lang="en-GB" sz="2000" dirty="0"/>
              <a:t>a </a:t>
            </a:r>
            <a:r>
              <a:rPr lang="en-GB" sz="2000" dirty="0" err="1"/>
              <a:t>tanár</a:t>
            </a:r>
            <a:r>
              <a:rPr lang="en-GB" sz="2000" dirty="0"/>
              <a:t> </a:t>
            </a:r>
            <a:r>
              <a:rPr lang="en-GB" sz="2000" dirty="0" err="1"/>
              <a:t>elkötelezettsége</a:t>
            </a:r>
            <a:r>
              <a:rPr lang="en-GB" sz="2000" dirty="0"/>
              <a:t> </a:t>
            </a:r>
            <a:r>
              <a:rPr lang="en-GB" sz="2000" dirty="0" err="1"/>
              <a:t>és</a:t>
            </a:r>
            <a:r>
              <a:rPr lang="en-GB" sz="2000" dirty="0"/>
              <a:t> </a:t>
            </a:r>
            <a:r>
              <a:rPr lang="en-GB" sz="2000" dirty="0" err="1"/>
              <a:t>példája</a:t>
            </a:r>
            <a:r>
              <a:rPr lang="en-GB" sz="2000" dirty="0"/>
              <a:t>, </a:t>
            </a:r>
          </a:p>
          <a:p>
            <a:pPr lvl="1">
              <a:spcAft>
                <a:spcPts val="0"/>
              </a:spcAft>
            </a:pPr>
            <a:r>
              <a:rPr lang="hu-HU" sz="2000" dirty="0"/>
              <a:t>tabuk nélkül a tanteremben</a:t>
            </a:r>
            <a:r>
              <a:rPr lang="en-GB" sz="2000" dirty="0"/>
              <a:t>, </a:t>
            </a:r>
          </a:p>
          <a:p>
            <a:pPr lvl="1">
              <a:spcAft>
                <a:spcPts val="0"/>
              </a:spcAft>
            </a:pPr>
            <a:r>
              <a:rPr lang="hu-HU" sz="2000" dirty="0"/>
              <a:t>a sokszínűség és a szokatlan kérdések kérdése</a:t>
            </a:r>
          </a:p>
          <a:p>
            <a:pPr lvl="1">
              <a:spcAft>
                <a:spcPts val="0"/>
              </a:spcAft>
            </a:pPr>
            <a:r>
              <a:rPr lang="en-GB" sz="2000" dirty="0"/>
              <a:t>auto</a:t>
            </a:r>
            <a:r>
              <a:rPr lang="hu-HU" sz="2000" dirty="0" err="1"/>
              <a:t>krácia</a:t>
            </a:r>
            <a:r>
              <a:rPr lang="en-GB" sz="2000" dirty="0"/>
              <a:t> vs. demo</a:t>
            </a:r>
            <a:r>
              <a:rPr lang="hu-HU" sz="2000" dirty="0" err="1"/>
              <a:t>krácia</a:t>
            </a:r>
            <a:r>
              <a:rPr lang="en-GB" sz="2000" dirty="0"/>
              <a:t> (</a:t>
            </a:r>
            <a:r>
              <a:rPr lang="en-GB" sz="2000" dirty="0" err="1"/>
              <a:t>kreativitás</a:t>
            </a:r>
            <a:r>
              <a:rPr lang="en-GB" sz="2000" dirty="0"/>
              <a:t>, </a:t>
            </a:r>
            <a:r>
              <a:rPr lang="en-GB" sz="2000" dirty="0" err="1"/>
              <a:t>egyenlőség</a:t>
            </a:r>
            <a:r>
              <a:rPr lang="en-GB" sz="2000" dirty="0"/>
              <a:t>, </a:t>
            </a:r>
            <a:r>
              <a:rPr lang="en-GB" sz="2000" dirty="0" err="1"/>
              <a:t>felelősség</a:t>
            </a:r>
            <a:r>
              <a:rPr lang="en-GB" sz="2000" dirty="0"/>
              <a:t>, </a:t>
            </a:r>
            <a:r>
              <a:rPr lang="en-GB" sz="2000" dirty="0" err="1"/>
              <a:t>koordináció</a:t>
            </a:r>
            <a:r>
              <a:rPr lang="en-GB" sz="2000" dirty="0"/>
              <a:t>)</a:t>
            </a:r>
          </a:p>
          <a:p>
            <a:pPr lvl="1">
              <a:spcAft>
                <a:spcPts val="0"/>
              </a:spcAft>
            </a:pPr>
            <a:r>
              <a:rPr lang="hu-HU" sz="2000" dirty="0"/>
              <a:t>k</a:t>
            </a:r>
            <a:r>
              <a:rPr lang="en-GB" sz="2000" dirty="0" err="1"/>
              <a:t>reat</a:t>
            </a:r>
            <a:r>
              <a:rPr lang="hu-HU" sz="2000" dirty="0"/>
              <a:t>ív</a:t>
            </a:r>
            <a:r>
              <a:rPr lang="en-GB" sz="2000" dirty="0"/>
              <a:t> </a:t>
            </a:r>
            <a:r>
              <a:rPr lang="hu-HU" sz="2000" dirty="0"/>
              <a:t>környezet</a:t>
            </a:r>
            <a:r>
              <a:rPr lang="en-GB" sz="2000" dirty="0"/>
              <a:t>? (Silicon Valley)</a:t>
            </a:r>
          </a:p>
        </p:txBody>
      </p:sp>
      <p:sp>
        <p:nvSpPr>
          <p:cNvPr id="8" name="Naslov 1"/>
          <p:cNvSpPr>
            <a:spLocks noGrp="1"/>
          </p:cNvSpPr>
          <p:nvPr>
            <p:ph type="title"/>
          </p:nvPr>
        </p:nvSpPr>
        <p:spPr>
          <a:xfrm>
            <a:off x="1097280" y="286603"/>
            <a:ext cx="10058400" cy="1450757"/>
          </a:xfrm>
        </p:spPr>
        <p:txBody>
          <a:bodyPr/>
          <a:lstStyle/>
          <a:p>
            <a:r>
              <a:rPr lang="hu-HU" dirty="0"/>
              <a:t>K</a:t>
            </a:r>
            <a:r>
              <a:rPr lang="en-GB" dirty="0" err="1"/>
              <a:t>reat</a:t>
            </a:r>
            <a:r>
              <a:rPr lang="hu-HU" dirty="0"/>
              <a:t>í</a:t>
            </a:r>
            <a:r>
              <a:rPr lang="en-GB" dirty="0"/>
              <a:t>v </a:t>
            </a:r>
            <a:r>
              <a:rPr lang="hu-HU" dirty="0"/>
              <a:t>iskola</a:t>
            </a:r>
            <a:r>
              <a:rPr lang="en-GB" dirty="0"/>
              <a:t> - </a:t>
            </a:r>
            <a:r>
              <a:rPr lang="en-GB" dirty="0" err="1"/>
              <a:t>Innovat</a:t>
            </a:r>
            <a:r>
              <a:rPr lang="hu-HU" dirty="0"/>
              <a:t>í</a:t>
            </a:r>
            <a:r>
              <a:rPr lang="en-GB" dirty="0"/>
              <a:t>v </a:t>
            </a:r>
            <a:r>
              <a:rPr lang="hu-HU" dirty="0"/>
              <a:t>tanítás</a:t>
            </a:r>
            <a:endParaRPr lang="en-GB" dirty="0"/>
          </a:p>
        </p:txBody>
      </p:sp>
      <p:sp>
        <p:nvSpPr>
          <p:cNvPr id="5" name="Rectangle 2"/>
          <p:cNvSpPr txBox="1">
            <a:spLocks noChangeArrowheads="1"/>
          </p:cNvSpPr>
          <p:nvPr/>
        </p:nvSpPr>
        <p:spPr>
          <a:xfrm>
            <a:off x="1097280" y="4038601"/>
            <a:ext cx="10058400" cy="2265384"/>
          </a:xfrm>
          <a:prstGeom prst="rect">
            <a:avLst/>
          </a:prstGeom>
        </p:spPr>
        <p:txBody>
          <a:bodyPr vert="horz" lIns="0" tIns="45720" rIns="0" bIns="45720" numCol="2"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buNone/>
            </a:pPr>
            <a:r>
              <a:rPr lang="en-GB" sz="2000" b="1" dirty="0"/>
              <a:t>M</a:t>
            </a:r>
            <a:r>
              <a:rPr lang="hu-HU" sz="2000" b="1" dirty="0" err="1"/>
              <a:t>ódszerek</a:t>
            </a:r>
            <a:endParaRPr lang="en-GB" sz="2000" dirty="0"/>
          </a:p>
          <a:p>
            <a:pPr lvl="1">
              <a:spcBef>
                <a:spcPts val="0"/>
              </a:spcBef>
            </a:pPr>
            <a:r>
              <a:rPr lang="en-GB" sz="2000" dirty="0"/>
              <a:t>a </a:t>
            </a:r>
            <a:r>
              <a:rPr lang="en-GB" sz="2000" dirty="0" err="1"/>
              <a:t>diákok</a:t>
            </a:r>
            <a:r>
              <a:rPr lang="en-GB" sz="2000" dirty="0"/>
              <a:t> </a:t>
            </a:r>
            <a:r>
              <a:rPr lang="en-GB" sz="2000" dirty="0" err="1"/>
              <a:t>együttesen</a:t>
            </a:r>
            <a:r>
              <a:rPr lang="en-GB" sz="2000" dirty="0"/>
              <a:t> </a:t>
            </a:r>
            <a:r>
              <a:rPr lang="en-GB" sz="2000" dirty="0" err="1"/>
              <a:t>hozzák</a:t>
            </a:r>
            <a:r>
              <a:rPr lang="en-GB" sz="2000" dirty="0"/>
              <a:t> </a:t>
            </a:r>
            <a:r>
              <a:rPr lang="en-GB" sz="2000" dirty="0" err="1"/>
              <a:t>létre</a:t>
            </a:r>
            <a:r>
              <a:rPr lang="en-GB" sz="2000" dirty="0"/>
              <a:t> a </a:t>
            </a:r>
            <a:r>
              <a:rPr lang="en-GB" sz="2000" dirty="0" err="1"/>
              <a:t>tanulási</a:t>
            </a:r>
            <a:r>
              <a:rPr lang="en-GB" sz="2000" dirty="0"/>
              <a:t> </a:t>
            </a:r>
            <a:r>
              <a:rPr lang="en-GB" sz="2000" dirty="0" err="1"/>
              <a:t>folyamatot</a:t>
            </a:r>
            <a:endParaRPr lang="en-GB" sz="2000" dirty="0"/>
          </a:p>
          <a:p>
            <a:pPr lvl="1">
              <a:spcBef>
                <a:spcPts val="0"/>
              </a:spcBef>
            </a:pPr>
            <a:r>
              <a:rPr lang="en-GB" sz="2000" dirty="0" err="1"/>
              <a:t>kölcsönhatás</a:t>
            </a:r>
            <a:r>
              <a:rPr lang="en-GB" sz="2000" dirty="0"/>
              <a:t> a </a:t>
            </a:r>
            <a:r>
              <a:rPr lang="en-GB" sz="2000" dirty="0" err="1"/>
              <a:t>valós</a:t>
            </a:r>
            <a:r>
              <a:rPr lang="en-GB" sz="2000" dirty="0"/>
              <a:t> </a:t>
            </a:r>
            <a:r>
              <a:rPr lang="en-GB" sz="2000" dirty="0" err="1"/>
              <a:t>környezet</a:t>
            </a:r>
            <a:r>
              <a:rPr lang="hu-HU" sz="2000" dirty="0"/>
              <a:t>tel</a:t>
            </a:r>
            <a:r>
              <a:rPr lang="en-GB" sz="2000" dirty="0"/>
              <a:t> (</a:t>
            </a:r>
            <a:r>
              <a:rPr lang="hu-HU" sz="2000" dirty="0"/>
              <a:t>iskola, otthon, helyi környezet</a:t>
            </a:r>
            <a:r>
              <a:rPr lang="en-GB" sz="2000" dirty="0"/>
              <a:t>…)</a:t>
            </a:r>
          </a:p>
          <a:p>
            <a:pPr lvl="1">
              <a:spcBef>
                <a:spcPts val="0"/>
              </a:spcBef>
            </a:pPr>
            <a:r>
              <a:rPr lang="en-GB" sz="2000" dirty="0" err="1"/>
              <a:t>technikák</a:t>
            </a:r>
            <a:r>
              <a:rPr lang="en-GB" sz="2000" dirty="0"/>
              <a:t> </a:t>
            </a:r>
            <a:r>
              <a:rPr lang="en-GB" sz="2000" dirty="0" err="1"/>
              <a:t>használata</a:t>
            </a:r>
            <a:endParaRPr lang="hu-HU" sz="2000" dirty="0"/>
          </a:p>
          <a:p>
            <a:pPr lvl="1">
              <a:spcBef>
                <a:spcPts val="0"/>
              </a:spcBef>
            </a:pPr>
            <a:r>
              <a:rPr lang="en-GB" sz="2000" dirty="0" err="1"/>
              <a:t>motivá</a:t>
            </a:r>
            <a:r>
              <a:rPr lang="hu-HU" sz="2000" dirty="0"/>
              <a:t>ló </a:t>
            </a:r>
            <a:r>
              <a:rPr lang="en-GB" sz="2000" dirty="0" err="1"/>
              <a:t>elemek</a:t>
            </a:r>
            <a:endParaRPr lang="en-GB" sz="2000" dirty="0"/>
          </a:p>
          <a:p>
            <a:pPr lvl="1">
              <a:spcBef>
                <a:spcPts val="0"/>
              </a:spcBef>
            </a:pPr>
            <a:r>
              <a:rPr lang="hu-HU" sz="2000" dirty="0"/>
              <a:t>Végrehajtás</a:t>
            </a:r>
            <a:r>
              <a:rPr lang="en-GB" sz="2000" dirty="0"/>
              <a:t> –</a:t>
            </a:r>
            <a:r>
              <a:rPr lang="hu-HU" sz="2000" dirty="0"/>
              <a:t> a következők használata: </a:t>
            </a:r>
            <a:endParaRPr lang="en-GB" sz="2000" dirty="0"/>
          </a:p>
          <a:p>
            <a:pPr lvl="1">
              <a:spcBef>
                <a:spcPts val="0"/>
              </a:spcBef>
            </a:pPr>
            <a:r>
              <a:rPr lang="hu-HU" sz="2000" dirty="0"/>
              <a:t>tanulóközpontú megközelítés</a:t>
            </a:r>
            <a:r>
              <a:rPr lang="en-GB" sz="2000" dirty="0"/>
              <a:t>, </a:t>
            </a:r>
          </a:p>
          <a:p>
            <a:pPr lvl="1">
              <a:spcBef>
                <a:spcPts val="0"/>
              </a:spcBef>
            </a:pPr>
            <a:r>
              <a:rPr lang="hu-HU" sz="2000" dirty="0"/>
              <a:t>csoportmunka</a:t>
            </a:r>
            <a:r>
              <a:rPr lang="en-GB" sz="2000" dirty="0"/>
              <a:t> </a:t>
            </a:r>
          </a:p>
          <a:p>
            <a:pPr lvl="1">
              <a:spcBef>
                <a:spcPts val="0"/>
              </a:spcBef>
            </a:pPr>
            <a:r>
              <a:rPr lang="en-GB" sz="2000" dirty="0"/>
              <a:t>a </a:t>
            </a:r>
            <a:r>
              <a:rPr lang="en-GB" sz="2000" dirty="0" err="1"/>
              <a:t>részvételen</a:t>
            </a:r>
            <a:r>
              <a:rPr lang="en-GB" sz="2000" dirty="0"/>
              <a:t> </a:t>
            </a:r>
            <a:r>
              <a:rPr lang="en-GB" sz="2000" dirty="0" err="1"/>
              <a:t>alapuló</a:t>
            </a:r>
            <a:r>
              <a:rPr lang="en-GB" sz="2000" dirty="0"/>
              <a:t> </a:t>
            </a:r>
            <a:r>
              <a:rPr lang="en-GB" sz="2000" dirty="0" err="1"/>
              <a:t>tanulás</a:t>
            </a:r>
            <a:r>
              <a:rPr lang="en-GB" sz="2000" dirty="0"/>
              <a:t> </a:t>
            </a:r>
            <a:r>
              <a:rPr lang="en-GB" sz="2000" dirty="0" err="1"/>
              <a:t>és</a:t>
            </a:r>
            <a:r>
              <a:rPr lang="en-GB" sz="2000" dirty="0"/>
              <a:t> a </a:t>
            </a:r>
            <a:r>
              <a:rPr lang="en-GB" sz="2000" dirty="0" err="1"/>
              <a:t>kutatás</a:t>
            </a:r>
            <a:r>
              <a:rPr lang="en-GB" sz="2000" dirty="0"/>
              <a:t> </a:t>
            </a:r>
            <a:r>
              <a:rPr lang="en-GB" sz="2000" dirty="0" err="1"/>
              <a:t>alapú</a:t>
            </a:r>
            <a:r>
              <a:rPr lang="en-GB" sz="2000" dirty="0"/>
              <a:t> </a:t>
            </a:r>
            <a:r>
              <a:rPr lang="en-GB" sz="2000" dirty="0" err="1"/>
              <a:t>tanulás</a:t>
            </a:r>
            <a:r>
              <a:rPr lang="en-GB" sz="2000" dirty="0"/>
              <a:t> </a:t>
            </a:r>
            <a:r>
              <a:rPr lang="en-GB" sz="2000" dirty="0" err="1"/>
              <a:t>támogatása</a:t>
            </a:r>
            <a:r>
              <a:rPr lang="en-GB" sz="2000" dirty="0"/>
              <a:t> </a:t>
            </a:r>
            <a:endParaRPr lang="hu-HU" sz="2000" dirty="0"/>
          </a:p>
          <a:p>
            <a:pPr lvl="1">
              <a:spcBef>
                <a:spcPts val="0"/>
              </a:spcBef>
            </a:pPr>
            <a:r>
              <a:rPr lang="en-GB" sz="2000" dirty="0" err="1"/>
              <a:t>cselekedve</a:t>
            </a:r>
            <a:r>
              <a:rPr lang="en-GB" sz="2000" dirty="0"/>
              <a:t> </a:t>
            </a:r>
            <a:r>
              <a:rPr lang="en-GB" sz="2000" dirty="0" err="1"/>
              <a:t>tanulás</a:t>
            </a:r>
            <a:r>
              <a:rPr lang="en-GB" sz="2000" dirty="0"/>
              <a:t>, </a:t>
            </a:r>
          </a:p>
          <a:p>
            <a:pPr lvl="1">
              <a:spcBef>
                <a:spcPts val="0"/>
              </a:spcBef>
            </a:pPr>
            <a:r>
              <a:rPr lang="en-GB" sz="2000" dirty="0" err="1"/>
              <a:t>problém</a:t>
            </a:r>
            <a:r>
              <a:rPr lang="hu-HU" sz="2000" dirty="0"/>
              <a:t>a</a:t>
            </a:r>
            <a:r>
              <a:rPr lang="en-GB" sz="2000" dirty="0"/>
              <a:t>, </a:t>
            </a:r>
            <a:r>
              <a:rPr lang="en-GB" sz="2000" dirty="0" err="1"/>
              <a:t>megoldás</a:t>
            </a:r>
            <a:r>
              <a:rPr lang="en-GB" sz="2000" dirty="0"/>
              <a:t> </a:t>
            </a:r>
            <a:r>
              <a:rPr lang="en-GB" sz="2000" dirty="0" err="1"/>
              <a:t>és</a:t>
            </a:r>
            <a:r>
              <a:rPr lang="en-GB" sz="2000" dirty="0"/>
              <a:t> </a:t>
            </a:r>
            <a:r>
              <a:rPr lang="en-GB" sz="2000" dirty="0" err="1"/>
              <a:t>kreativitás</a:t>
            </a:r>
            <a:endParaRPr lang="en-GB" sz="20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361295" cy="1450757"/>
          </a:xfrm>
        </p:spPr>
        <p:txBody>
          <a:bodyPr>
            <a:normAutofit/>
          </a:bodyPr>
          <a:lstStyle/>
          <a:p>
            <a:r>
              <a:rPr lang="hu-HU" dirty="0"/>
              <a:t>K</a:t>
            </a:r>
            <a:r>
              <a:rPr lang="en-GB" dirty="0" err="1"/>
              <a:t>reat</a:t>
            </a:r>
            <a:r>
              <a:rPr lang="hu-HU" dirty="0"/>
              <a:t>í</a:t>
            </a:r>
            <a:r>
              <a:rPr lang="en-GB" dirty="0"/>
              <a:t>v </a:t>
            </a:r>
            <a:r>
              <a:rPr lang="hu-HU" dirty="0"/>
              <a:t>osztályterem</a:t>
            </a:r>
            <a:r>
              <a:rPr lang="en-GB" dirty="0"/>
              <a:t>: </a:t>
            </a:r>
            <a:r>
              <a:rPr lang="hu-HU" dirty="0" err="1"/>
              <a:t>multidimenzionális</a:t>
            </a:r>
            <a:r>
              <a:rPr lang="hu-HU" dirty="0"/>
              <a:t> </a:t>
            </a:r>
            <a:r>
              <a:rPr lang="en-GB" dirty="0"/>
              <a:t> </a:t>
            </a:r>
            <a:r>
              <a:rPr lang="en-GB" dirty="0" err="1"/>
              <a:t>koncepció</a:t>
            </a:r>
            <a:endParaRPr lang="en-GB"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1938992"/>
          </a:xfrm>
          <a:prstGeom prst="rect">
            <a:avLst/>
          </a:prstGeom>
          <a:noFill/>
        </p:spPr>
        <p:txBody>
          <a:bodyPr wrap="square" rtlCol="0">
            <a:spAutoFit/>
          </a:bodyPr>
          <a:lstStyle/>
          <a:p>
            <a:r>
              <a:rPr lang="hu-HU" sz="2000" dirty="0"/>
              <a:t>K</a:t>
            </a:r>
            <a:r>
              <a:rPr lang="en-GB" sz="2000" dirty="0" err="1"/>
              <a:t>reat</a:t>
            </a:r>
            <a:r>
              <a:rPr lang="hu-HU" sz="2000" dirty="0"/>
              <a:t>í</a:t>
            </a:r>
            <a:r>
              <a:rPr lang="en-GB" sz="2000" dirty="0"/>
              <a:t>v </a:t>
            </a:r>
            <a:r>
              <a:rPr lang="hu-HU" sz="2000" dirty="0"/>
              <a:t>osztályterem</a:t>
            </a:r>
            <a:r>
              <a:rPr lang="en-GB" sz="2000" dirty="0"/>
              <a:t> - </a:t>
            </a:r>
            <a:r>
              <a:rPr lang="en-GB" sz="2000" dirty="0" err="1"/>
              <a:t>átfogó</a:t>
            </a:r>
            <a:r>
              <a:rPr lang="en-GB" sz="2000" dirty="0"/>
              <a:t> </a:t>
            </a:r>
            <a:r>
              <a:rPr lang="en-GB" sz="2000" dirty="0" err="1"/>
              <a:t>többdimenziós</a:t>
            </a:r>
            <a:r>
              <a:rPr lang="en-GB" sz="2000" dirty="0"/>
              <a:t> </a:t>
            </a:r>
            <a:r>
              <a:rPr lang="en-GB" sz="2000" dirty="0" err="1"/>
              <a:t>koncepció</a:t>
            </a:r>
            <a:endParaRPr lang="en-GB" sz="2000" dirty="0"/>
          </a:p>
          <a:p>
            <a:endParaRPr lang="en-GB" sz="2000" dirty="0"/>
          </a:p>
          <a:p>
            <a:r>
              <a:rPr lang="hu-HU" sz="2000" dirty="0"/>
              <a:t>lásd a következő diát</a:t>
            </a:r>
            <a:endParaRPr lang="en-GB" sz="2000" dirty="0"/>
          </a:p>
          <a:p>
            <a:endParaRPr lang="en-GB" sz="2000" dirty="0"/>
          </a:p>
          <a:p>
            <a:r>
              <a:rPr lang="hu-HU" sz="2000" dirty="0"/>
              <a:t>forrás</a:t>
            </a:r>
            <a:r>
              <a:rPr lang="en-GB" sz="2000" dirty="0"/>
              <a:t> &amp; </a:t>
            </a:r>
            <a:r>
              <a:rPr lang="hu-HU" sz="2000" dirty="0"/>
              <a:t>több példa:</a:t>
            </a:r>
            <a:r>
              <a:rPr lang="en-GB" sz="2000" dirty="0"/>
              <a:t> </a:t>
            </a:r>
            <a:r>
              <a:rPr lang="en-GB" sz="2000" dirty="0" err="1"/>
              <a:t>Bacconi</a:t>
            </a:r>
            <a:r>
              <a:rPr lang="en-GB" sz="2000" dirty="0"/>
              <a:t>, 2012</a:t>
            </a:r>
          </a:p>
          <a:p>
            <a:endParaRPr lang="en-GB" sz="2000" dirty="0"/>
          </a:p>
        </p:txBody>
      </p:sp>
    </p:spTree>
    <p:extLst>
      <p:ext uri="{BB962C8B-B14F-4D97-AF65-F5344CB8AC3E}">
        <p14:creationId xmlns:p14="http://schemas.microsoft.com/office/powerpoint/2010/main" val="187209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769441"/>
          </a:xfrm>
          <a:prstGeom prst="rect">
            <a:avLst/>
          </a:prstGeom>
          <a:noFill/>
        </p:spPr>
        <p:txBody>
          <a:bodyPr wrap="square" rtlCol="0">
            <a:spAutoFit/>
          </a:bodyPr>
          <a:lstStyle/>
          <a:p>
            <a:endParaRPr lang="hu-HU" sz="2000" dirty="0"/>
          </a:p>
          <a:p>
            <a:endParaRPr lang="hu-HU" sz="2400" dirty="0"/>
          </a:p>
        </p:txBody>
      </p:sp>
      <p:pic>
        <p:nvPicPr>
          <p:cNvPr id="10" name="Kép 6"/>
          <p:cNvPicPr>
            <a:picLocks noChangeAspect="1"/>
          </p:cNvPicPr>
          <p:nvPr/>
        </p:nvPicPr>
        <p:blipFill rotWithShape="1">
          <a:blip r:embed="rId3"/>
          <a:srcRect r="85412"/>
          <a:stretch/>
        </p:blipFill>
        <p:spPr>
          <a:xfrm>
            <a:off x="11582398" y="3723937"/>
            <a:ext cx="609601" cy="3134063"/>
          </a:xfrm>
          <a:prstGeom prst="rect">
            <a:avLst/>
          </a:prstGeom>
        </p:spPr>
      </p:pic>
      <p:pic>
        <p:nvPicPr>
          <p:cNvPr id="28" name="Kép 27">
            <a:extLst>
              <a:ext uri="{FF2B5EF4-FFF2-40B4-BE49-F238E27FC236}">
                <a16:creationId xmlns:a16="http://schemas.microsoft.com/office/drawing/2014/main" id="{2D766455-D99A-4C51-B447-C9A5F27C5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954" y="466814"/>
            <a:ext cx="9518091" cy="5475356"/>
          </a:xfrm>
          <a:prstGeom prst="rect">
            <a:avLst/>
          </a:prstGeom>
        </p:spPr>
      </p:pic>
      <p:sp>
        <p:nvSpPr>
          <p:cNvPr id="29" name="Téglalap 28">
            <a:extLst>
              <a:ext uri="{FF2B5EF4-FFF2-40B4-BE49-F238E27FC236}">
                <a16:creationId xmlns:a16="http://schemas.microsoft.com/office/drawing/2014/main" id="{64D34491-30D0-43A9-AD0A-6E66CD7EDF61}"/>
              </a:ext>
            </a:extLst>
          </p:cNvPr>
          <p:cNvSpPr/>
          <p:nvPr/>
        </p:nvSpPr>
        <p:spPr>
          <a:xfrm rot="20200385">
            <a:off x="3844497" y="689543"/>
            <a:ext cx="2226589" cy="400110"/>
          </a:xfrm>
          <a:prstGeom prst="rect">
            <a:avLst/>
          </a:prstGeom>
          <a:ln>
            <a:solidFill>
              <a:schemeClr val="bg1"/>
            </a:solidFill>
          </a:ln>
          <a:effectLst/>
        </p:spPr>
        <p:txBody>
          <a:bodyPr wrap="square">
            <a:spAutoFit/>
          </a:bodyPr>
          <a:lstStyle/>
          <a:p>
            <a:pPr algn="ctr"/>
            <a:r>
              <a:rPr lang="hu-HU" sz="2000" b="1" dirty="0">
                <a:solidFill>
                  <a:srgbClr val="1799CD"/>
                </a:solidFill>
              </a:rPr>
              <a:t>Infrastruktúra</a:t>
            </a:r>
          </a:p>
        </p:txBody>
      </p:sp>
      <p:sp>
        <p:nvSpPr>
          <p:cNvPr id="30" name="Szövegdoboz 29">
            <a:extLst>
              <a:ext uri="{FF2B5EF4-FFF2-40B4-BE49-F238E27FC236}">
                <a16:creationId xmlns:a16="http://schemas.microsoft.com/office/drawing/2014/main" id="{F625F4F5-B231-4B63-9D96-39833CA57700}"/>
              </a:ext>
            </a:extLst>
          </p:cNvPr>
          <p:cNvSpPr txBox="1"/>
          <p:nvPr/>
        </p:nvSpPr>
        <p:spPr>
          <a:xfrm rot="1358882">
            <a:off x="5889299" y="768633"/>
            <a:ext cx="2281170" cy="400110"/>
          </a:xfrm>
          <a:prstGeom prst="rect">
            <a:avLst/>
          </a:prstGeom>
          <a:noFill/>
        </p:spPr>
        <p:txBody>
          <a:bodyPr wrap="square" rtlCol="0">
            <a:spAutoFit/>
          </a:bodyPr>
          <a:lstStyle/>
          <a:p>
            <a:pPr algn="ctr"/>
            <a:r>
              <a:rPr lang="hu-HU" sz="2000" b="1" dirty="0">
                <a:solidFill>
                  <a:srgbClr val="A93386"/>
                </a:solidFill>
              </a:rPr>
              <a:t>Tartalom és tanterv</a:t>
            </a:r>
          </a:p>
        </p:txBody>
      </p:sp>
      <p:sp>
        <p:nvSpPr>
          <p:cNvPr id="31" name="Szövegdoboz 30">
            <a:extLst>
              <a:ext uri="{FF2B5EF4-FFF2-40B4-BE49-F238E27FC236}">
                <a16:creationId xmlns:a16="http://schemas.microsoft.com/office/drawing/2014/main" id="{995E7646-72D8-4091-BE85-DB050D59282D}"/>
              </a:ext>
            </a:extLst>
          </p:cNvPr>
          <p:cNvSpPr txBox="1"/>
          <p:nvPr/>
        </p:nvSpPr>
        <p:spPr>
          <a:xfrm rot="4089885">
            <a:off x="7246709" y="1929074"/>
            <a:ext cx="2152519" cy="400110"/>
          </a:xfrm>
          <a:prstGeom prst="rect">
            <a:avLst/>
          </a:prstGeom>
          <a:noFill/>
        </p:spPr>
        <p:txBody>
          <a:bodyPr wrap="square" rtlCol="0">
            <a:spAutoFit/>
          </a:bodyPr>
          <a:lstStyle/>
          <a:p>
            <a:pPr algn="ctr"/>
            <a:r>
              <a:rPr lang="hu-HU" sz="2000" b="1" dirty="0">
                <a:solidFill>
                  <a:srgbClr val="DD2213"/>
                </a:solidFill>
              </a:rPr>
              <a:t>Értékelés</a:t>
            </a:r>
          </a:p>
        </p:txBody>
      </p:sp>
      <p:sp>
        <p:nvSpPr>
          <p:cNvPr id="32" name="Szövegdoboz 31">
            <a:extLst>
              <a:ext uri="{FF2B5EF4-FFF2-40B4-BE49-F238E27FC236}">
                <a16:creationId xmlns:a16="http://schemas.microsoft.com/office/drawing/2014/main" id="{FF9A3F9F-EC09-4CFF-9147-C432EFDF09B5}"/>
              </a:ext>
            </a:extLst>
          </p:cNvPr>
          <p:cNvSpPr txBox="1"/>
          <p:nvPr/>
        </p:nvSpPr>
        <p:spPr>
          <a:xfrm rot="17450558">
            <a:off x="2476643" y="2066264"/>
            <a:ext cx="2261108" cy="400110"/>
          </a:xfrm>
          <a:prstGeom prst="rect">
            <a:avLst/>
          </a:prstGeom>
          <a:noFill/>
        </p:spPr>
        <p:txBody>
          <a:bodyPr wrap="square" rtlCol="0">
            <a:spAutoFit/>
          </a:bodyPr>
          <a:lstStyle/>
          <a:p>
            <a:pPr algn="ctr"/>
            <a:r>
              <a:rPr lang="hu-HU" sz="2000" b="1" dirty="0">
                <a:solidFill>
                  <a:srgbClr val="C56029"/>
                </a:solidFill>
              </a:rPr>
              <a:t>Bekapcsolás</a:t>
            </a:r>
          </a:p>
        </p:txBody>
      </p:sp>
      <p:sp>
        <p:nvSpPr>
          <p:cNvPr id="33" name="Szövegdoboz 32">
            <a:extLst>
              <a:ext uri="{FF2B5EF4-FFF2-40B4-BE49-F238E27FC236}">
                <a16:creationId xmlns:a16="http://schemas.microsoft.com/office/drawing/2014/main" id="{BE5D50ED-4950-4AC3-ACB4-E9F3AB7DDC3E}"/>
              </a:ext>
            </a:extLst>
          </p:cNvPr>
          <p:cNvSpPr txBox="1"/>
          <p:nvPr/>
        </p:nvSpPr>
        <p:spPr>
          <a:xfrm rot="20154239">
            <a:off x="5839469" y="5209847"/>
            <a:ext cx="2244584" cy="400110"/>
          </a:xfrm>
          <a:prstGeom prst="rect">
            <a:avLst/>
          </a:prstGeom>
          <a:noFill/>
        </p:spPr>
        <p:txBody>
          <a:bodyPr wrap="square" rtlCol="0">
            <a:spAutoFit/>
          </a:bodyPr>
          <a:lstStyle/>
          <a:p>
            <a:pPr algn="ctr"/>
            <a:r>
              <a:rPr lang="hu-HU" sz="2000" b="1" dirty="0">
                <a:solidFill>
                  <a:srgbClr val="7A6600"/>
                </a:solidFill>
              </a:rPr>
              <a:t>A tanítás módja</a:t>
            </a:r>
          </a:p>
        </p:txBody>
      </p:sp>
      <p:sp>
        <p:nvSpPr>
          <p:cNvPr id="34" name="Szövegdoboz 33">
            <a:extLst>
              <a:ext uri="{FF2B5EF4-FFF2-40B4-BE49-F238E27FC236}">
                <a16:creationId xmlns:a16="http://schemas.microsoft.com/office/drawing/2014/main" id="{6A8FFBF5-A8D2-49A4-A02F-659432AFD6CF}"/>
              </a:ext>
            </a:extLst>
          </p:cNvPr>
          <p:cNvSpPr txBox="1"/>
          <p:nvPr/>
        </p:nvSpPr>
        <p:spPr>
          <a:xfrm rot="17476741">
            <a:off x="7221607" y="3915545"/>
            <a:ext cx="2190824" cy="400110"/>
          </a:xfrm>
          <a:prstGeom prst="rect">
            <a:avLst/>
          </a:prstGeom>
          <a:noFill/>
        </p:spPr>
        <p:txBody>
          <a:bodyPr wrap="square" rtlCol="0">
            <a:spAutoFit/>
          </a:bodyPr>
          <a:lstStyle/>
          <a:p>
            <a:pPr algn="ctr"/>
            <a:r>
              <a:rPr lang="hu-HU" sz="2000" b="1" dirty="0">
                <a:solidFill>
                  <a:srgbClr val="E10683"/>
                </a:solidFill>
              </a:rPr>
              <a:t>A tanulás módja</a:t>
            </a:r>
          </a:p>
        </p:txBody>
      </p:sp>
      <p:sp>
        <p:nvSpPr>
          <p:cNvPr id="35" name="Szövegdoboz 34">
            <a:extLst>
              <a:ext uri="{FF2B5EF4-FFF2-40B4-BE49-F238E27FC236}">
                <a16:creationId xmlns:a16="http://schemas.microsoft.com/office/drawing/2014/main" id="{60041085-5029-453F-B968-32531605D6FB}"/>
              </a:ext>
            </a:extLst>
          </p:cNvPr>
          <p:cNvSpPr txBox="1"/>
          <p:nvPr/>
        </p:nvSpPr>
        <p:spPr>
          <a:xfrm rot="1356511">
            <a:off x="3921799" y="5296139"/>
            <a:ext cx="2256437" cy="400110"/>
          </a:xfrm>
          <a:prstGeom prst="rect">
            <a:avLst/>
          </a:prstGeom>
          <a:noFill/>
        </p:spPr>
        <p:txBody>
          <a:bodyPr wrap="square" rtlCol="0">
            <a:spAutoFit/>
          </a:bodyPr>
          <a:lstStyle/>
          <a:p>
            <a:pPr algn="ctr"/>
            <a:r>
              <a:rPr lang="hu-HU" sz="2000" b="1" dirty="0">
                <a:solidFill>
                  <a:srgbClr val="00A14E"/>
                </a:solidFill>
              </a:rPr>
              <a:t>Szervezés</a:t>
            </a:r>
          </a:p>
        </p:txBody>
      </p:sp>
      <p:sp>
        <p:nvSpPr>
          <p:cNvPr id="36" name="Szövegdoboz 35">
            <a:extLst>
              <a:ext uri="{FF2B5EF4-FFF2-40B4-BE49-F238E27FC236}">
                <a16:creationId xmlns:a16="http://schemas.microsoft.com/office/drawing/2014/main" id="{BEC31E71-005B-4AE0-8BE7-E985C244E9A9}"/>
              </a:ext>
            </a:extLst>
          </p:cNvPr>
          <p:cNvSpPr txBox="1"/>
          <p:nvPr/>
        </p:nvSpPr>
        <p:spPr>
          <a:xfrm rot="4169041">
            <a:off x="2613971" y="3986146"/>
            <a:ext cx="2300615" cy="400110"/>
          </a:xfrm>
          <a:prstGeom prst="rect">
            <a:avLst/>
          </a:prstGeom>
          <a:noFill/>
        </p:spPr>
        <p:txBody>
          <a:bodyPr wrap="square" rtlCol="0">
            <a:spAutoFit/>
          </a:bodyPr>
          <a:lstStyle/>
          <a:p>
            <a:pPr algn="ctr"/>
            <a:r>
              <a:rPr lang="hu-HU" sz="2000" b="1" dirty="0">
                <a:solidFill>
                  <a:srgbClr val="3B2B99"/>
                </a:solidFill>
              </a:rPr>
              <a:t>Vezetés</a:t>
            </a:r>
            <a:r>
              <a:rPr lang="hu-HU" sz="2000" b="1" dirty="0">
                <a:ln>
                  <a:solidFill>
                    <a:sysClr val="windowText" lastClr="000000"/>
                  </a:solidFill>
                </a:ln>
                <a:solidFill>
                  <a:srgbClr val="3B2B99"/>
                </a:solidFill>
              </a:rPr>
              <a:t> </a:t>
            </a:r>
            <a:r>
              <a:rPr lang="hu-HU" sz="2000" b="1" dirty="0">
                <a:solidFill>
                  <a:srgbClr val="3B2B99"/>
                </a:solidFill>
              </a:rPr>
              <a:t>és</a:t>
            </a:r>
            <a:r>
              <a:rPr lang="hu-HU" sz="2000" b="1" dirty="0">
                <a:ln>
                  <a:solidFill>
                    <a:sysClr val="windowText" lastClr="000000"/>
                  </a:solidFill>
                </a:ln>
                <a:solidFill>
                  <a:srgbClr val="3B2B99"/>
                </a:solidFill>
              </a:rPr>
              <a:t> </a:t>
            </a:r>
            <a:r>
              <a:rPr lang="hu-HU" sz="2000" b="1" dirty="0">
                <a:solidFill>
                  <a:srgbClr val="3B2B99"/>
                </a:solidFill>
              </a:rPr>
              <a:t>értékelés</a:t>
            </a:r>
          </a:p>
        </p:txBody>
      </p:sp>
      <p:sp>
        <p:nvSpPr>
          <p:cNvPr id="37" name="Szövegdoboz 36">
            <a:extLst>
              <a:ext uri="{FF2B5EF4-FFF2-40B4-BE49-F238E27FC236}">
                <a16:creationId xmlns:a16="http://schemas.microsoft.com/office/drawing/2014/main" id="{3B73D063-2357-4647-A989-7D3CB38F13FB}"/>
              </a:ext>
            </a:extLst>
          </p:cNvPr>
          <p:cNvSpPr txBox="1"/>
          <p:nvPr/>
        </p:nvSpPr>
        <p:spPr>
          <a:xfrm>
            <a:off x="5054600" y="2613676"/>
            <a:ext cx="1892300" cy="1015663"/>
          </a:xfrm>
          <a:prstGeom prst="rect">
            <a:avLst/>
          </a:prstGeom>
          <a:noFill/>
        </p:spPr>
        <p:txBody>
          <a:bodyPr wrap="square" rtlCol="0">
            <a:spAutoFit/>
          </a:bodyPr>
          <a:lstStyle/>
          <a:p>
            <a:pPr algn="ctr"/>
            <a:r>
              <a:rPr lang="hu-HU" sz="2000" b="1" dirty="0">
                <a:solidFill>
                  <a:schemeClr val="bg1"/>
                </a:solidFill>
              </a:rPr>
              <a:t>Innovatív pedagógiai gyakorlat</a:t>
            </a:r>
          </a:p>
        </p:txBody>
      </p:sp>
      <p:sp>
        <p:nvSpPr>
          <p:cNvPr id="38" name="Szövegdoboz 37">
            <a:extLst>
              <a:ext uri="{FF2B5EF4-FFF2-40B4-BE49-F238E27FC236}">
                <a16:creationId xmlns:a16="http://schemas.microsoft.com/office/drawing/2014/main" id="{4AAF7BCA-34DE-4C2A-90EE-9663380026D9}"/>
              </a:ext>
            </a:extLst>
          </p:cNvPr>
          <p:cNvSpPr txBox="1"/>
          <p:nvPr/>
        </p:nvSpPr>
        <p:spPr>
          <a:xfrm>
            <a:off x="2626602" y="263319"/>
            <a:ext cx="2549835" cy="523220"/>
          </a:xfrm>
          <a:prstGeom prst="rect">
            <a:avLst/>
          </a:prstGeom>
          <a:noFill/>
        </p:spPr>
        <p:txBody>
          <a:bodyPr wrap="square" rtlCol="0">
            <a:spAutoFit/>
          </a:bodyPr>
          <a:lstStyle/>
          <a:p>
            <a:r>
              <a:rPr lang="hu-HU" sz="1400" dirty="0">
                <a:solidFill>
                  <a:srgbClr val="1799CD"/>
                </a:solidFill>
              </a:rPr>
              <a:t>IKT-infrastruktúra fejlesztése</a:t>
            </a:r>
          </a:p>
          <a:p>
            <a:r>
              <a:rPr lang="hu-HU" sz="1400" dirty="0">
                <a:solidFill>
                  <a:srgbClr val="1799CD"/>
                </a:solidFill>
              </a:rPr>
              <a:t>Fizikai környezet átrendezése</a:t>
            </a:r>
          </a:p>
        </p:txBody>
      </p:sp>
      <p:sp>
        <p:nvSpPr>
          <p:cNvPr id="39" name="Szövegdoboz 38">
            <a:extLst>
              <a:ext uri="{FF2B5EF4-FFF2-40B4-BE49-F238E27FC236}">
                <a16:creationId xmlns:a16="http://schemas.microsoft.com/office/drawing/2014/main" id="{4C993417-DC9A-4FE3-9644-2F1A6B468E95}"/>
              </a:ext>
            </a:extLst>
          </p:cNvPr>
          <p:cNvSpPr txBox="1"/>
          <p:nvPr/>
        </p:nvSpPr>
        <p:spPr>
          <a:xfrm>
            <a:off x="1122210" y="1690294"/>
            <a:ext cx="2549835" cy="738664"/>
          </a:xfrm>
          <a:prstGeom prst="rect">
            <a:avLst/>
          </a:prstGeom>
          <a:noFill/>
        </p:spPr>
        <p:txBody>
          <a:bodyPr wrap="square" rtlCol="0">
            <a:spAutoFit/>
          </a:bodyPr>
          <a:lstStyle/>
          <a:p>
            <a:r>
              <a:rPr lang="hu-HU" sz="1400" dirty="0">
                <a:solidFill>
                  <a:srgbClr val="C56029"/>
                </a:solidFill>
              </a:rPr>
              <a:t>Kapcsolattartás a való világgal</a:t>
            </a:r>
          </a:p>
          <a:p>
            <a:r>
              <a:rPr lang="hu-HU" sz="1400" dirty="0">
                <a:solidFill>
                  <a:srgbClr val="C56029"/>
                </a:solidFill>
              </a:rPr>
              <a:t>Társadalmi hálózatok</a:t>
            </a:r>
          </a:p>
          <a:p>
            <a:r>
              <a:rPr lang="hu-HU" sz="1400" dirty="0">
                <a:solidFill>
                  <a:srgbClr val="C56029"/>
                </a:solidFill>
              </a:rPr>
              <a:t>Tanulási események</a:t>
            </a:r>
          </a:p>
        </p:txBody>
      </p:sp>
      <p:sp>
        <p:nvSpPr>
          <p:cNvPr id="40" name="Szövegdoboz 39">
            <a:extLst>
              <a:ext uri="{FF2B5EF4-FFF2-40B4-BE49-F238E27FC236}">
                <a16:creationId xmlns:a16="http://schemas.microsoft.com/office/drawing/2014/main" id="{26280DAE-D0D3-4E26-AE60-8B073936FB22}"/>
              </a:ext>
            </a:extLst>
          </p:cNvPr>
          <p:cNvSpPr txBox="1"/>
          <p:nvPr/>
        </p:nvSpPr>
        <p:spPr>
          <a:xfrm>
            <a:off x="718757" y="3916212"/>
            <a:ext cx="3079781" cy="738664"/>
          </a:xfrm>
          <a:prstGeom prst="rect">
            <a:avLst/>
          </a:prstGeom>
          <a:noFill/>
        </p:spPr>
        <p:txBody>
          <a:bodyPr wrap="square" rtlCol="0">
            <a:spAutoFit/>
          </a:bodyPr>
          <a:lstStyle/>
          <a:p>
            <a:pPr algn="just"/>
            <a:r>
              <a:rPr lang="hu-HU" sz="1400" dirty="0">
                <a:solidFill>
                  <a:srgbClr val="3B2B99"/>
                </a:solidFill>
              </a:rPr>
              <a:t>Innováció menedzsment bevezetése</a:t>
            </a:r>
          </a:p>
          <a:p>
            <a:pPr algn="just"/>
            <a:r>
              <a:rPr lang="hu-HU" sz="1400" dirty="0">
                <a:solidFill>
                  <a:srgbClr val="3B2B99"/>
                </a:solidFill>
              </a:rPr>
              <a:t>(Társas) vállalkozás a gyakorlatban</a:t>
            </a:r>
          </a:p>
          <a:p>
            <a:pPr algn="just"/>
            <a:r>
              <a:rPr lang="hu-HU" sz="1400" dirty="0">
                <a:solidFill>
                  <a:srgbClr val="3B2B99"/>
                </a:solidFill>
              </a:rPr>
              <a:t>Társadalmi befogadás és méltányosság</a:t>
            </a:r>
          </a:p>
        </p:txBody>
      </p:sp>
      <p:sp>
        <p:nvSpPr>
          <p:cNvPr id="41" name="Szövegdoboz 40">
            <a:extLst>
              <a:ext uri="{FF2B5EF4-FFF2-40B4-BE49-F238E27FC236}">
                <a16:creationId xmlns:a16="http://schemas.microsoft.com/office/drawing/2014/main" id="{9DF8D28C-BF63-473B-AB37-C1B535BD446C}"/>
              </a:ext>
            </a:extLst>
          </p:cNvPr>
          <p:cNvSpPr txBox="1"/>
          <p:nvPr/>
        </p:nvSpPr>
        <p:spPr>
          <a:xfrm>
            <a:off x="2540603" y="5572838"/>
            <a:ext cx="3460147" cy="738664"/>
          </a:xfrm>
          <a:prstGeom prst="rect">
            <a:avLst/>
          </a:prstGeom>
          <a:noFill/>
        </p:spPr>
        <p:txBody>
          <a:bodyPr wrap="square" rtlCol="0">
            <a:spAutoFit/>
          </a:bodyPr>
          <a:lstStyle/>
          <a:p>
            <a:r>
              <a:rPr lang="hu-HU" sz="1400" dirty="0">
                <a:solidFill>
                  <a:srgbClr val="00A14E"/>
                </a:solidFill>
              </a:rPr>
              <a:t>Minőség-</a:t>
            </a:r>
            <a:r>
              <a:rPr lang="hu-HU" sz="1400" dirty="0" err="1">
                <a:solidFill>
                  <a:srgbClr val="00A14E"/>
                </a:solidFill>
              </a:rPr>
              <a:t>monitorozás</a:t>
            </a:r>
            <a:endParaRPr lang="hu-HU" sz="1400" dirty="0">
              <a:solidFill>
                <a:srgbClr val="00A14E"/>
              </a:solidFill>
            </a:endParaRPr>
          </a:p>
          <a:p>
            <a:r>
              <a:rPr lang="hu-HU" sz="1400" dirty="0">
                <a:solidFill>
                  <a:srgbClr val="00A14E"/>
                </a:solidFill>
              </a:rPr>
              <a:t>Innovatív órarend</a:t>
            </a:r>
          </a:p>
          <a:p>
            <a:r>
              <a:rPr lang="hu-HU" sz="1400" dirty="0">
                <a:solidFill>
                  <a:srgbClr val="00A14E"/>
                </a:solidFill>
              </a:rPr>
              <a:t>A szolgáltatások karbantartása és fejlesztése</a:t>
            </a:r>
          </a:p>
        </p:txBody>
      </p:sp>
      <p:sp>
        <p:nvSpPr>
          <p:cNvPr id="42" name="Szövegdoboz 41">
            <a:extLst>
              <a:ext uri="{FF2B5EF4-FFF2-40B4-BE49-F238E27FC236}">
                <a16:creationId xmlns:a16="http://schemas.microsoft.com/office/drawing/2014/main" id="{BA30DE21-E08F-4C52-9E71-B04AC19A7026}"/>
              </a:ext>
            </a:extLst>
          </p:cNvPr>
          <p:cNvSpPr txBox="1"/>
          <p:nvPr/>
        </p:nvSpPr>
        <p:spPr>
          <a:xfrm>
            <a:off x="6000309" y="5333663"/>
            <a:ext cx="3559739" cy="954107"/>
          </a:xfrm>
          <a:prstGeom prst="rect">
            <a:avLst/>
          </a:prstGeom>
          <a:noFill/>
        </p:spPr>
        <p:txBody>
          <a:bodyPr wrap="square" rtlCol="0">
            <a:spAutoFit/>
          </a:bodyPr>
          <a:lstStyle/>
          <a:p>
            <a:pPr algn="r"/>
            <a:r>
              <a:rPr lang="hu-HU" sz="1400" dirty="0" err="1">
                <a:solidFill>
                  <a:srgbClr val="816E0D"/>
                </a:solidFill>
              </a:rPr>
              <a:t>Soft</a:t>
            </a:r>
            <a:r>
              <a:rPr lang="hu-HU" sz="1400" dirty="0">
                <a:solidFill>
                  <a:srgbClr val="816E0D"/>
                </a:solidFill>
              </a:rPr>
              <a:t> készségek erősítése</a:t>
            </a:r>
          </a:p>
          <a:p>
            <a:pPr algn="r"/>
            <a:r>
              <a:rPr lang="hu-HU" sz="1400" dirty="0">
                <a:solidFill>
                  <a:srgbClr val="816E0D"/>
                </a:solidFill>
              </a:rPr>
              <a:t>Egyéni erősségek kihasználása</a:t>
            </a:r>
          </a:p>
          <a:p>
            <a:pPr algn="r"/>
            <a:r>
              <a:rPr lang="hu-HU" sz="1400" dirty="0">
                <a:solidFill>
                  <a:srgbClr val="816E0D"/>
                </a:solidFill>
              </a:rPr>
              <a:t>Többféle tanulási stílus alkalmazása</a:t>
            </a:r>
          </a:p>
          <a:p>
            <a:pPr algn="r"/>
            <a:r>
              <a:rPr lang="hu-HU" sz="1400" dirty="0">
                <a:solidFill>
                  <a:srgbClr val="816E0D"/>
                </a:solidFill>
              </a:rPr>
              <a:t>Többféle gondolkodási mód fejlesztése</a:t>
            </a:r>
          </a:p>
        </p:txBody>
      </p:sp>
      <p:sp>
        <p:nvSpPr>
          <p:cNvPr id="43" name="Szövegdoboz 42">
            <a:extLst>
              <a:ext uri="{FF2B5EF4-FFF2-40B4-BE49-F238E27FC236}">
                <a16:creationId xmlns:a16="http://schemas.microsoft.com/office/drawing/2014/main" id="{71E99545-ADE9-445C-82C5-C00A37A6E73A}"/>
              </a:ext>
            </a:extLst>
          </p:cNvPr>
          <p:cNvSpPr txBox="1"/>
          <p:nvPr/>
        </p:nvSpPr>
        <p:spPr>
          <a:xfrm>
            <a:off x="8159551" y="3660811"/>
            <a:ext cx="2365514" cy="1384995"/>
          </a:xfrm>
          <a:prstGeom prst="rect">
            <a:avLst/>
          </a:prstGeom>
          <a:noFill/>
        </p:spPr>
        <p:txBody>
          <a:bodyPr wrap="square" rtlCol="0">
            <a:spAutoFit/>
          </a:bodyPr>
          <a:lstStyle/>
          <a:p>
            <a:pPr algn="r"/>
            <a:r>
              <a:rPr lang="hu-HU" sz="1400" dirty="0">
                <a:solidFill>
                  <a:srgbClr val="E10683"/>
                </a:solidFill>
              </a:rPr>
              <a:t>Felfedező tanulás</a:t>
            </a:r>
          </a:p>
          <a:p>
            <a:pPr algn="r"/>
            <a:r>
              <a:rPr lang="hu-HU" sz="1400" dirty="0">
                <a:solidFill>
                  <a:srgbClr val="E10683"/>
                </a:solidFill>
              </a:rPr>
              <a:t>Alkotó tanulás</a:t>
            </a:r>
          </a:p>
          <a:p>
            <a:pPr algn="r"/>
            <a:r>
              <a:rPr lang="hu-HU" sz="1400" dirty="0">
                <a:solidFill>
                  <a:srgbClr val="E10683"/>
                </a:solidFill>
              </a:rPr>
              <a:t>Játékos tanulás</a:t>
            </a:r>
          </a:p>
          <a:p>
            <a:pPr algn="r"/>
            <a:r>
              <a:rPr lang="hu-HU" sz="1400" dirty="0">
                <a:solidFill>
                  <a:srgbClr val="E10683"/>
                </a:solidFill>
              </a:rPr>
              <a:t>Önirányító tanulás</a:t>
            </a:r>
          </a:p>
          <a:p>
            <a:pPr algn="r"/>
            <a:r>
              <a:rPr lang="hu-HU" sz="1400" dirty="0">
                <a:solidFill>
                  <a:srgbClr val="E10683"/>
                </a:solidFill>
              </a:rPr>
              <a:t>Személyre szabott tanulás</a:t>
            </a:r>
          </a:p>
          <a:p>
            <a:pPr algn="r"/>
            <a:r>
              <a:rPr lang="hu-HU" sz="1400" dirty="0">
                <a:solidFill>
                  <a:srgbClr val="E10683"/>
                </a:solidFill>
              </a:rPr>
              <a:t>Kortársi együttműködés </a:t>
            </a:r>
          </a:p>
        </p:txBody>
      </p:sp>
      <p:sp>
        <p:nvSpPr>
          <p:cNvPr id="44" name="Szövegdoboz 43">
            <a:extLst>
              <a:ext uri="{FF2B5EF4-FFF2-40B4-BE49-F238E27FC236}">
                <a16:creationId xmlns:a16="http://schemas.microsoft.com/office/drawing/2014/main" id="{7037471E-98C0-4310-8533-BAB33EBB3A70}"/>
              </a:ext>
            </a:extLst>
          </p:cNvPr>
          <p:cNvSpPr txBox="1"/>
          <p:nvPr/>
        </p:nvSpPr>
        <p:spPr>
          <a:xfrm>
            <a:off x="7733066" y="2263301"/>
            <a:ext cx="4191207" cy="738664"/>
          </a:xfrm>
          <a:prstGeom prst="rect">
            <a:avLst/>
          </a:prstGeom>
          <a:noFill/>
        </p:spPr>
        <p:txBody>
          <a:bodyPr wrap="square" rtlCol="0">
            <a:spAutoFit/>
          </a:bodyPr>
          <a:lstStyle/>
          <a:p>
            <a:pPr algn="r"/>
            <a:r>
              <a:rPr lang="hu-HU" sz="1400" dirty="0">
                <a:solidFill>
                  <a:srgbClr val="DD2213"/>
                </a:solidFill>
              </a:rPr>
              <a:t>Különböző értékelési módok</a:t>
            </a:r>
          </a:p>
          <a:p>
            <a:pPr algn="r"/>
            <a:r>
              <a:rPr lang="hu-HU" sz="1400" dirty="0">
                <a:solidFill>
                  <a:srgbClr val="DD2213"/>
                </a:solidFill>
              </a:rPr>
              <a:t>Fejlesztő értékelés</a:t>
            </a:r>
          </a:p>
          <a:p>
            <a:pPr algn="r"/>
            <a:r>
              <a:rPr lang="hu-HU" sz="1400" dirty="0">
                <a:solidFill>
                  <a:srgbClr val="DD2213"/>
                </a:solidFill>
              </a:rPr>
              <a:t>Az informális és non-formális tanulás elismerése</a:t>
            </a:r>
          </a:p>
        </p:txBody>
      </p:sp>
      <p:sp>
        <p:nvSpPr>
          <p:cNvPr id="45" name="Szövegdoboz 44">
            <a:extLst>
              <a:ext uri="{FF2B5EF4-FFF2-40B4-BE49-F238E27FC236}">
                <a16:creationId xmlns:a16="http://schemas.microsoft.com/office/drawing/2014/main" id="{52DA0D5C-7684-46FD-A5A2-F0F853EEA9D0}"/>
              </a:ext>
            </a:extLst>
          </p:cNvPr>
          <p:cNvSpPr txBox="1"/>
          <p:nvPr/>
        </p:nvSpPr>
        <p:spPr>
          <a:xfrm>
            <a:off x="6829454" y="118458"/>
            <a:ext cx="3409618" cy="954107"/>
          </a:xfrm>
          <a:prstGeom prst="rect">
            <a:avLst/>
          </a:prstGeom>
          <a:noFill/>
        </p:spPr>
        <p:txBody>
          <a:bodyPr wrap="square" rtlCol="0">
            <a:spAutoFit/>
          </a:bodyPr>
          <a:lstStyle/>
          <a:p>
            <a:pPr algn="r"/>
            <a:r>
              <a:rPr lang="hu-HU" sz="1400" dirty="0">
                <a:solidFill>
                  <a:srgbClr val="A93386"/>
                </a:solidFill>
              </a:rPr>
              <a:t>Érzelmi intelligencia</a:t>
            </a:r>
          </a:p>
          <a:p>
            <a:pPr algn="r"/>
            <a:r>
              <a:rPr lang="hu-HU" sz="1400" dirty="0">
                <a:solidFill>
                  <a:srgbClr val="A93386"/>
                </a:solidFill>
              </a:rPr>
              <a:t>Tantárgyközi tanulás</a:t>
            </a:r>
          </a:p>
          <a:p>
            <a:pPr algn="r"/>
            <a:r>
              <a:rPr lang="hu-HU" sz="1400" dirty="0">
                <a:solidFill>
                  <a:srgbClr val="A93386"/>
                </a:solidFill>
              </a:rPr>
              <a:t>Szabad felhasználású tananyagok(DER)</a:t>
            </a:r>
          </a:p>
          <a:p>
            <a:pPr algn="r"/>
            <a:r>
              <a:rPr lang="hu-HU" sz="1400" dirty="0">
                <a:solidFill>
                  <a:srgbClr val="A93386"/>
                </a:solidFill>
              </a:rPr>
              <a:t>Fontos/autentikus tevékenységek</a:t>
            </a:r>
          </a:p>
        </p:txBody>
      </p:sp>
    </p:spTree>
    <p:extLst>
      <p:ext uri="{BB962C8B-B14F-4D97-AF65-F5344CB8AC3E}">
        <p14:creationId xmlns:p14="http://schemas.microsoft.com/office/powerpoint/2010/main" val="18720937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bc7b7f01b15e9ebabd580596bee4ed88ce7d79"/>
  <p:tag name="ISPRING_ULTRA_SCORM_COURSE_ID" val="F713DC46-F295-4EC1-A55E-48ADDF407A29"/>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LAYERS_CUSTOMIZATION" val="UEsDBBQAAgAIAIN4j0X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CM+JksvybjEXDAAAKxiAAAXAAAAdW5pdmVyc2FsL3VuaXZlcnNhbC5wbmftfQtc0vfefzudY2eby+3snKOkwmluXZeOKK8IZ8ctq225VkpNhDVKWiWkhILc2nqW20LJbti8sE4XS6ZUlogi5FyggrJqRgZCikSJiECAyO0PWpt12uv1PK/nef6v5//86/Wq/N2+7/fn8v1cfpevX3+4Lv2lF+a9MGvWrJfWrH7no1mz/tA4a9Zs+R9DAntI2tcTA/89R/go/R+zGnqj7gc2fo99+4O3Z826wHrRs+UPge3nd6/eTJg1a25H8O9zUvzZrbNmffr2mnfe3khCmQbwrHosWYtHbUD9HfX312suffRNHeyc5/u6qvR6/e9XLnvji9V5Ve80XE8snfX88fjFaz94/bU/8zf+8/mNl1fvfPfUpfizL/xxbfuKyy5MeLJYW3SLLaC5q2zfbib0aJwoAvVUGsUxmbAz1yw4KEahhIZPb7AYHt0BvqbYONSToBU+2AfyzJr6A/zmwgfY2l5Um8kETkFkFQWFm7U3fX6r/V6B3HeNRd+oeXn6xNOjSjbG4Xcz/Dzhc1O7ot4uHHWSKK9MbZS9meKg0Cc6QMcQvwtuX3llq5SeQfzD9Jlfg917NVRbzwG46zB8MU/ncdnmBIGKILmgg2Ab3WYIC55nbtoqpzv6sdpBCMfFBI/9FSipcNUyJmvN1no8jSs0JTV3KZ3X34vL0fiWol1ryd4cSgTD50ryDi+Eb0axZbwW3AJW66T7mOFiKrppHa0mDahb702aHRh7N+Q9ySjHdZwjmDiNnjzNn3MGPfElupk09PXC2Ex+rfMtiZzhUPj69eI9ndsr0XDL1xlIlMMqi2PzGX+GOS6wlkXOs13OMVwQOS7zcjQOtXTUI5fQ7yjMBNc5eKvAPGIQRTcyxgz0MaugVKstlIsOGF4MamJgU3yuec4J5qdwvw3OSDqCi8OObSntd1+ITysMGTZtY10nzrlnbB7D6OMBDq4ReKxkZa7BQICHGJyYtzQoek5R6lzW/NaWsT9LdgWVJpVWl/aXX9gVmgG4zHBgGQ5rU3n7LnWsUu/UtZiuOAJWe2CSxfBmgQJ7VIoUVP1xFqSYFrCNSPgBDB8bmTbQvEvt/NlQiAD2VVRrDVYqFHXBmyK2pbDZevS64YtU6PBkvhaZgKtE214w5OeIsCp3KYJhgAEUUu4PfGWeGVKDdSa6Dd/K+E2swyz/eJh/3CTtMvi1AQcRG42yPALH0mx5S+ILyoLdCf+Yxak06V3H5zH8NsJyusQaRWj1VLGkMp5OYFAs5YMY6wQmUlUE/L0+3bB1LS4B5s/y7Tw4ckHXgu10gK3IOnF60EOgyUXW+JjyLYvSbka8DPkjXqow/VRtlEys0Nz92+wNY5UsqalgoPDfgHyZFAwrgvXeW4mrDPDqNUsJnYbIk/bFijy1Ixb6PTjF/FK1uefg50XUesytnpePG62XsT/33Ks02nY2BPSm83xr9BkZXh5brJAK/I6jvQIctHciSvCmUu8abslXWSZcE8ksSI2xueem44I1X3QTqlXDZxNhRQ2yvKa07YF/pcpqo9UlsRcNBqztilJxrnm+FZsFUDhc8CbIYNiijtPq1EVINgtCZxlSgAnaWjUe6pjwkqostgr4vpH8ho9K+8mjJkUhEAMthDGAlML9w2AJ+WX326CpWYq/X1H93KK09cN9BzHqqNmbVp3coo5XYt/p3r0i5Mz82Rtx/LY3xYoPa1hSTJmxwA3+WG+RmF5zquBZY5QRQut7YTvlGtkmKGp9dXthypvY0R47YE5J6F7MvR4vZEEZ3DZfabCavNZmnX8rmAXGpQCxHhjI4FCSq0yE+l2gne58qqORQ6N816vXJel1pr1AzDtaVNPtjqhGGyEF9Xw12lYEZ5tL1ODk9LFKmUTqAszjy8y2Cper35fTqfg0FsR6RVd1FmhYQka5wSns0vmUzt01UtEYYHmIRU33F0UE5cQ0H+YDurZfpv3lbgR3ebJJP8ncj5kVidkUctqUmDrs1NHditY2Gq6xzexzdpxT5PkTl6Z+D6ak3BszldwFRxgu1oe2C2AxpBADdCziOIGMO4xIMJvZgwX+pNecWjq0BoMrOiztV8Fu+nYqvDEgg9WyScUqQTbRygK2K+sHfC5V7KD3OCFsltjvaq0ZLPIwh7GLQIYWSyMECLG6ob0O8fav1EWeAyfq1WeKq7jDMDdHh2zy00tVL6mMVjeSw7KRpTQb0qombK4x0v8WjH53rrU0OuW9i1agXjn++Zv8/rIrLpIa60mOjeTdYjKlOli5NIptgpsLm2+zUIBhB+8nuR3w/ToyTtdUNPgVxkHa5nDEu2q2/ti7tE6K0V/0kA0WW37IGJgUJshoaO2qoN14KJR4h7xXZ9bGpPDkGvSUfaRSV1Ln3srA3Ac7cOirUS66waEr1Om2QHHD2G1UDpcj9qR22ft0yG1+QjR51Mth9HKQhQOQ1xUYqBLKUy9QMCjwqcRQnxLZCAnVWy0jktBtqvWfpeC2rbg9N0eXWa0DSz48Wr6YH81ZygLvr88fyMQUAmOUhkKdEyNM0Qej5JcxAfWCA8HCK9tbjfgEqw5OQQkFzVLdjRfQcGzVcIvnWy0aKwfyxmH6fEcT2uzQNe+Ql4UqdebdNekh3nxVq/V8IBbTFFqbJe6zAldEI2HAgQ1YUeQSGQpdJGS4WxrNOmy+7zDEie86XXQEi3B0h1wDd0zQajBAOCvV977UEK3Ih2qpJp2LKY0wBPPFLOn5rfLeKyv2n6oPfQdwyZrfAPI/z9g1ZwjJHtyO5Ecrlr+eu3WesnT9DjUeyXYbbKVG24RKtWrVeUuiwEvqrYXxW62BpELFS95CdinbGG88IInvMdsx24GB8JKfwzTnbfVEs7FRQA5/MkoFbwR/xCr3LGA18r3FTjRlDF6Dj9XCsuic5yhUTb9h8+AWjwvPyLVBjmlZ8xPYLM7nVKjPZ8Dmed43uPQt4KwwlbSnokrLYgB+8npMIMOSPgURab91rXq+ylApBfK7THxWMHFfOcnfKs+tLwHnFiB9nuCeOwPM/jlb5UKtxxWU/EoroDGss4Is/o0knSufqhLujDP7p7N7DThyqmzogOROaW43aSpRBeoeRcVLU8XAIKBxqmZIFDo9Lo7f9bAsOP7vvxCKiZ86UoL9j6JfqSbpjyJiURTT5QMJGpLuH4cK/jr8fmf/h9UAyPSZx9zX2aI9lruVeFjF+dfv1+p3dQLWV0dHT0PKvH1ob9++/rWHNDm9X42M3ouYorRp3aHcTGy6dBqj4NAKbnJK8sPxDp/a3Nd/DTzF53zV6z11vWVlUyz36l//LItYuGea+5sL1zTWNZ7ETEn0SdKabzN/BV1z/ftnUP83oG7orhl5YrrlhxfjkFDvgxtsjVPkzBE628ypR6C1Fo8VaasiAmdcnUwHfMmhWrsK/g67CMXuc5A3/gp6fyLVJofoN3kSOwlKHfpXorW6oh/5fxY0QJ0bii1Xw0HUUzGPXZYZY9ENn9nWCdPTW1pniBQt9iZ6mgVrMJ2i+949/MdoqLaQjF+Go5pJLj0bpB65Zh/h8lAw9kiShKia258g4IyJZmhAik8Zx0XXB4/eDutXtnGA62aouExLH44uy7JHYbJWbkUb6MWkx6D6fopM5xaXXSP2HYxOfuw69MoHkmt1NRhkZsLWkrINMyVGvNSWf6nOEJHZOD9lT9VjQu24V3oyM1V6q6j6Nw8VDvzWoYiBrZ1zo2tnysabV6zbnqkAX/+gZPSn/BnessdTdyIhKJfuyG8Np3r6Bfg06bkZXmLh7tckftxHEL70VGRL/H9ocN1xbM3iOM61px6MqV6+3Zj4NP2DW+5/V6973HHS8FFBozZVht5+umVGW8d+46JVfcSQvKcrsmFH/G9wuNb30m8AyVt2/HTz6eImZ+5retw5+CBySTiKNNi+DEiLE0186ooK9C5znmATcFlYGe564ZPDNnWM6+6dKX07+3ETUaxdC7UrX4bHWtUZi58EdHpsCnaaRfc3RQ6L8ZjnT03/H1/NOIKxlOuTDAKjhTczPKxfNRhGH9+n3059h9ywf9R27v+v4HvT3oOn24b0bDSd7f4pqCvX5bvKunxay5jpMZ+vN7oMHDHJTNG6YzOglh+vcnmiyTtZ0iUK8ruAE9qpqDr+w4thsWSsC5oB9z7QS101yJWbDFYkDzOD5mc5GLnmWHlCDG6/JqapIJF+9zg2tiYQcOeIKVjAAzTVclXGakXkRjayNs8wMDFQXE56DHAGmYyqrua/1nW2UlbgtrygD9SPYYKBRR34MUiDKqw9UI533zPZdRckdpfwpAem2KleQFTEcBaiO5px6AaZLs982FqhAjP8zSpplJa7XnSM+oFuEvwVqwmdzTTX3syaSRWwgQtOmb0rVvHTPPLRguG/qAB46R89aoIiByZppjOvky/b5sAn2mVGCVcoJQKKbe5grahTFx6RlkJRuMNG6XepNXh6zyIoBehSu2j0AXpZHrlBYG4SfprCSuo2RJwk1MiaFRNVAvoRBaRBoRtusWQtIKN0SXcnLXaD8afbM02wdN9IRAl/+fkyvrbzq0rVLvTxqnwSEj5vdl63SfpdVQEZuJCtv8BPywcm8EEYCwl2Uh3PwR8xpjcayo2QRUXbmhW0VboknFhjsqnKjIvT7KR1OsrlNhiL4x7Od6Lf6yYMoM+oEI+p4COIKPf9gW49hgmcbWrK56hxnWerZB/Re/ZWIhZj5QPwrFUDJhpB5fm2wBtRtiHQ9FU2KfTJgUZiLLPUUixMTlYUuV3XSeswJG1CrMzQLVUZDvOIanExrM+J4M+cjC2SiduZpfUuGsoijM6LSRvfzvxBkIdyVUkBrMti9HDLEaNUuliZJ9WbCMdTWUZm/2fuptcECodxtS6p1CDGI48pVqIAIvZ8dYV3fMYcutQQym2cf3leNuTW2Byt8PKqrZcGwpoA+bYlJkv3XVM26ZQwU0ratqdBPFYxkMraMwBO4VCEySnisUjFYt6QBu63rDwNZZuyj51SL1TMF+e+pRWb1hBBAzNTsDGZKO/1NuF7ytH8ffiGSN6edWQjC7wE+0mvmdB6BBywiRjEgnR7HZhCiRn8J7Qdep0oHV2hqdnqFqarpPKIaJen3K2fPKI1uHbNMTIndC4DuMBL+j50UGUuvfnYJAIcCpg5M2RoJB7wCWRoVcht09JTBI7wNgkpjt4Jmci9E63UF2KY61xIldaQz59N2D+kzhVOtlCAAq3DmUMWQsd8mbrP3FUOBcOfKjdJrkQLYp0AvW2YfLeFauojNcx0g2fl6jOo/wQURVeaAJRnHnowVrBq46/n8ITW7qss+oOTcxqPvu69VPVSUswvSHfWUV0ytGjC5xT7PxEdOnVABpmPTSPmyiP+0x3jf6Dt3JtiO8qj6odatd6xq5F4Yf4a82g9X1Psphw23/BPgPyBDKP5MVw0/uUBrd+rFZMc/dg4uklJNw2dq61JznZN7qf2uG5zzc8b2h92q52J3ErnPpDnztBRBGqxuBYCcnWmd19zikh+t5bhSj0rSoD6HqreeZlHM7Wv4G5I3vZT79IL3M+dsG7uJa75FVbCQwtsY/aZurMPUu+/h14iFlPEXpU4p6zF2V8L9963Uq7qZA9V/fEGTd3pSR+ubWLogL6CotUvS68zh7PifoknaJ+VLTNbdo/5F7L4wW7piBYCzPglMFt9uj5nYkDOuCMxsfByPvqcCA+t+SU5t1kkkXpnIsxazgoet1+No1/waCwTv1QZhX3ZpdQ7s0GL5iDp3dmlVWEPgatvJ4hdPQcC1YfrI5jGMWnkoVG+QKMDax5eaIpT8HTgJQLvBNStuJCnpl/ye+/VqTJbFEq7Cc9w52h1G/wsEMOrZHitpgS6i81wfcyWlsA9gzLja/zWkZa1DQpMlvIllULAEHrobhduiXmxyK+xkJZP81J/IONitY8aQlqJoYYy1r6MvvxPhou1HPpk+xvwzxhk+gBMgsL5A/Ulml6F5u1Q01fQOa+QVZl87h4Ozxh0B6UzMQ2/UtPLvOY/zUYtidPCcDC66bIyNk57TAEPuQf36eD03Z/lBPL7nlLF8cFJI9o/ue89xm2zV2Nu81atK3f+VcvwkzwPp9LYgm2dvT9VglMw5rckJjAQXSTvNUkxgarrVbYy2ILi0ccQ6QYlsgbNW6KUbg+UOUt5Y8AcYqvF1WRFZpgCrkWWOie8ZgYjSd27C90vim5wYgpRn6dOqg2woqS10ohKaUSNimWUYIaV+ZsbWEe2UJGilSha6n5bPhmWPhmYdwwuYruh7Spfm/KLI7TiAMek270uBcPXfhq+WKzQA07dCOSwPF3mbfcrSR0FsQoe4qgRs4IOUiGYaGJrX552x+v+3303L4+HScnFVmjQMMko+GNsJ5D/NbMbwL5B/6R3VrXV6LCCcw2EXXHa23M1KpnNfpfu5icIvhbyJyYCbvTIXMRIXjdwn11k6R5hHk8HNEoJ88wMWp/JmuTE3XDUr6qhOfoLLrWVgT9mId5m8cdvlfWrENsQvK+AvArfz7Uwe5kMiykMsVKFK1eNCPO6IrqkS5sJ3jxUedtRxCjeX2Z95LEBqJMFK9+pNUVE9+XxWqADVytSUWAYTBuwurpJ2NcZLp64WvB9W0NAlh97SVGBdIwpZNZJm3dcqintz3QJdYWAJvNQamOM4sRka7eu4+E8VJryoxpvTNWMLOn5nAEc1FCvOsafJ+jJZv5YeKl3KXeDZu3wFmb/wNJGJ1/BFfM7CmNV2rEz1rjf1Yl5UODDKVc0IIkQ+uGZ77u8JLiJWgVOBIG2yIFme6qmYLhOVT8mhfssV3ne27yjaSZiXrrRQw+V6PLSC8ioc6l1q4YtESD3Lakm37VLrhG9QInjd3kdrOMnUkv9HV2qTvEfz/pEVtJbj2bJvH3jEAXUducQJ1CaWE2rU/cPgc+cyW/dUSEK1Mel0ooBHNF9wXnGgXFEfJuus1pEtwCtEBzLbVgGv06iHMonq3PlvcqVt2FjJDvJh8rDM77xHNjr1WYCQY88aw0gUbr0fPDOi+y5ZPFdp4CagmTlJ1stDmefiiSXjK4dOywxp7u1tRYoV5UpwWjPqET/IMNzpSQ7YR4b+6FGtCPFqfJt3mjGpEY2BuapyE3lR1tK4qiDL+q1m8se3i4sSFiGj7kYfUY63sowll8C/ROyCJFWWDwmMMSCsCnfnAkPdCBW6y9gVA0XhwCwaJXWb+7tONXWYPHdUjnrenenSnReyiZ8ydiRE4JijrHzSrX0VtiAwEvydDfTaqSkdycWzXbWzU+ZCokMbBLsUXeOy04a0ySAJq7M6RY3RnEeNb38+gl4mlBh7faMmJdJcx9m2wGa2297tyHOPJjjbdPfehRvW81oL5eROfeyvM3vNcf5NQW7HkXqAbZf9+OOs/pimPd+BptRlBT7CHjwwYkw2tmoHcdtWTEs0K97BQpaQ9QOQU0c3XJAr0WXdT3UU3Fim+P2Tv1qmT3Y1z12hOS1MXwK2YljAiyH1uRxy8CAhzVAGI+NKj4XGA6IX2mdeOtRcWEKVgCx2nmGYM5TlAJ+qR8y21x3K8PRk9fZ3TNqjJFJrniSa/1vq2IEDVPPyqey+k5eW6EF7jf4f9/7Pr3JBqnh2Bt+LWoagg8J/URLIDuYg8/Wqbu/PkVYAle5AApFMeLX4ZVHEbi1yf5cuPFXNkg2OLsFNK2ZRGEspmkPfDqQ7SblSHbdp2+dLnTGW5j9172d08INEgGNp93l0xJ0GJfnvic1BxPaVVmcmGopYUyU4N1yLIxg0ccxXO3L7j4avSET41CKfXZ+arfVBfGsMVz3uwJCDZ0Eee9dJShSEZNK/yQa3ryN82jolp6K6msTGf4HGXFzLjPzAH3Wnai3Jxd132MbDqFPExbBMS5Bt9YYMOf9aP8/FzAUtpFRpLNfQXe0n0ZgH1HHQXKxl3ormpbty5ZcTre8YOLR7Vw2pmVPbCmnlisZMd1KdR+HPJKaD2i0idrI2xwipIgWp2XuAug/9QPFZOL95timfcgGmUnqDbTR48tPmUFxYoXB5+CLc2A1D5rtwezre/Fb09KLTr15goiqzvuFgbt7lLndZa+7sAxTFCIAxxocgMp0cuZnwce464EJs3MkQubPAD5ErQ/EFCgKVV5dUAm9OUF10VazdrrctGpxh1JQPVMtTebjbaDLkOWGFhNlk8Ghq19jrRvxqo5sDeSRM72fVGsDge2CjSwhVVsjdH2DAhy1SrI067R05bRbO9cGOtRAW+eI6SCgAKkochvt6IOD7XkpLdt2a1Cc9Thmv8DvyHvHmh/L7b5T7cah7dXS1hHHdd2HPt9dM9EZH6NDz8vzv7vu6CNWwc7yQyHtqn278A+ru6/Ea+Zu3enuNjKJgjf3qUmqQ0csOPiQ3oF4qVDA2G/LA/RgZ3P2DFsbwfSyOqsNHGI2iTvP/eJ8tWX9AMVymFl2Pn4/35v9xVaSLJH9inAehzBA6isMMasZ2Q2yvFXkKmQ8sAg+oU/CwcUPEuMlI5Yi2hFLMjxNEFvQarK7p30/CqU8hyncr2P2BLrdUAUYtTkgcrWzAzg7e1fJmDreCeIt6OEJzBFcfodjEe8icPZExEWpzlQyZiGp8uMUl4vlJm+BW53rWIK4v+Wo+LBr87yTxNrIS6Uzhg9pBG/Hl1zyLr3Aj1EXrlgn8DfHniwIGbPsMKsL3fT+z0J7dDDyKFit14H/WQtlgfewrBVumZWkMlQFArPm+ivd2huegShrURI8RsVpb97xU/wMdRwqW+9b+oXpuzZvHLBpxox9MJEQYuLuH/33TVVnzLQDlCi3yY+NpU9HqLk8WcWyAdYjXT0WExqUKIppiKJ1a/Zp1yRLrf8SfALFZcvETb6I6Kr74A5Uj4XCjTn/r/aHuJuBVs57gOHG+01XxRPh/qEhjucwo8ASKDVBJLkemwS/4ervVUx8P1MDKq3PcXVDRirRMnw443fYJXCda7N5BpUWmM/CYuvCd6OsjZoZ0ERyZrw67Ilz6669mJgxQ4FIxErSc4ZzM4Q21oXwJnYyTLz8u3Xwot7smSE+8yVU+QVbitY1FzuygTO50WXoJRsfG759KbPf0FNBgxNnKDWn785fJKO2XLmI0zIzBe0YfwHjIENytU8y+hLsFgIazbUzPYE7T/hDBU3D7HdueILSFjkMLxl1PynEW7mcBIzD+/NMlWTuQ0Q0KirBbvrIM9rPaP8vpK3Kk4wG34Vk1xkdPlUg1JitwYrFZHTwOa4erafHauUOE7wjPN+IXoqgiSqpqR2B4GJ36HBmf5h/EC68JPYseoooKUS5b3ghnOxy3r3B8e0he1Hds9pWrrpTOfdGeZ2Md+g5CrWGC0OLjhnpqR0OmOo5itu1jqxuvfkUjosxDoYrzq8fivNb4+IYbWOrVd5oVVk7+Q82s6fXjJzbrstUYEKDN43VCzI5KfwuuyCWBYnVsmQ6K7UXKfJCdS3IY0YJAcAOE+CBRVDHTb7YazoQ7HTY/H74mKNQJaVUPE2MbXIg76yGdan6UnQ+JvTHxeK7F5lXyj9PTBt3ipxtMkU5//kuqeBNDlzvUCleARyUdta009xZC3SOwKk21rWk6xPF1m4bVaRmBGqolhI1Q12U8rFBp4axylVMGYED5VN78zfDGvZbnyp7ngZCSbnee8qy5O4WZsdice6udRh1T0SVpQi6auVe87a9QFbKfjMVWdpPHlM5L/YuShXVMOVu46ce+i16WBMID9c2QxUL9cp8v9dA3vQUESkVmEIimWlc7sv9PZDNQsCw3/XqVdeK1Ng4/LJDiHdZCCRrsHleI5991WE8dxvGH4GpWHxWaqzCzJXQgGee4pll0Fy8voX5M+YnoFOwdtWo8GLKyUI6urQf0Mo3c9u8xZK83CZnP53aV0HrUzrPP2WGNBXIe/cKvd4sZ9EuJB9EgcRjrwDFiuyyrd/1Sj9jXu0gRbLAHxqWrbLWjQWl1+W9L+HyIVSWAa4pogjr1wRaSr+pXp0r/B0UFCg/bZnm49UGSA264T3V294t9/91qpriMYWoN9poRhZTimizNlPetTbHOrVzJQAK5DVWQSs4FrtL46N32gDbEoGKOFYrzT+a70bCcJXriwPWrFSA6/aPdr5cLZXtbvPStwp79QI6hVzTMfFtk8K8xfhUwHgW71k8ekb7Ge3/ybRfw8QbjHhPqXi9T0DQPDZUbU1xXVTbXtuhJ9oQHchPSqI+Z3jjsfYDqQxknTxe734Im2PxfF80g2ujzxpIbkMJDFuC7JVQklCPTYHr/js7knX3g6+mK44fbppxce2RGeX6z/vgn91fOPPo1qChdpm4M0bpmjLp7RlPPqsPTWnx8ozH1ClvTOl754z3v4rWTlnm5ozHwWNHpmxYT/uVsnoxIGjtbPcMnW9YHvSLJsczYv8riPE3SEbxdFtleJxoYuiqTQFn3O9DoGm7e/poPhtHPHFnDpxkeXAjAx284QxE2u5120RdtlsamBhlJxqMlKonRVgHaOSQhr6Wgd16NloU1ciDaGCu4cPs2bvHXnUl6hwn31ToFnTYHA7ARTTDa5exnG3BR1nj13Sbn5Cp8AY4Zd/Y1H38Ivhn8Zq7R9WCD+gDTdGHIKGsExT/Nwa1uc4o0aukvVdgYxAYMA+egVyZa7AxETWsa8UUN9Olkkaz2CqcGKQyiNq85U9yxblr+gFEnm3krnB5Cl+mKh2VzapCUAyTTKkKkccyLv/O0BIkhw+77iIha1TB+8psZ1dFlYItsyUKcEcU5e5hwrCvj6C4VxUob7ukmCNAvoLnonWbJAaZYR6mMMRChdZgxiA1un9Fh+Riv+8htTIu78kMuQeezL3T45VEVL1NTUnEJvbmWXeOHTamAzpsruUv4+NAusJums21CoPszSsQX8tMo4YYTNnfDdMxf+dJRkcEtdQGr0GlcZx90stqy/oxFW29B3OOIqDYBz1/q2pPBplLLSSmRFUXKH9NvJMWN7UmolSqZQ8mxzwg6R0RPXw+iCMuZlpcBWSYJqX4CS8K9AOFkgHLzUjlYj7PpwBKswmj6XfzMCuAeh0UFasVbVsTcs+0tJFfqjX8RQm4lt73clscv8smN6g1dCiPGlbgbbK4HApv/rknHLv1fkWqZlVMx+79t7cgEaXXMduBvN3rAP+U/k3EaD1kIuqWwa353X+vUlwQQ3mngGn2TIxjAqqDCRgBs19omk3EJYg03opqK1J6voaXn1KD52BqtPQJ2KdPivCBdDT0EqDA+ZFkyGIRhbYACiAPVq3SmLKPMJ9LUZq0otd11mat42ifSmYj6WgXnYotbjezh+yxbFJJI/X5TYqVTsU28jqdw0WESj3JQAL8IJakhfde+xcr2xizztm+/6+awqo86Wjw4XN7unm0Tkb0PGU6Tz0JTkcwPME3h9vTi9V1/zpFefPq+OzIRpD2yesry/oVqU61/sNU1Jepq4zc2Iy4gNfr9Zb2MPpP2QejhE9QNDXx5DU0T/BVXzo0ZNTjo5kpWr00OfdJ3jmsfgXc77n6agY032U8H80nCp/ELgHnGkzvNmEKqbZKrVCIknKf9A8j2H01HC0kBV/Bg6/jiX0tYPedp3h8n/8ahkiWGBdyqFarfwIcU9igLVMlo57iyb6MKFuNElDHN9Noffr7wReYoxpta/OiW5+U9Ag425DzLFM9I/Y/j9g2+V2qt9b/gAP0rHkPfu7Zm2DPoJ5BPYN6BvUM6hnUM6hnUM+gnkE9g3oG9QzqGdQzqGdQz6CeQT2Degb1vxwq+Jlj2N0la4qLZnyp+okAgSLrh9Lhk9eCqwjRP+7dX/XKL0i7F4o8+jg0Nfhx51voNdev6o8fbDyRDMn9b/ha9WmDmFPhE+1hsVMbdzr/S0E1azCOIrF74AB88iS8ZaJeO1l/IIx2Ly08I9X+8+AwWe/Sk++6stDBVaZmjW/P40t2GCjIYZcU5GkHqbez5HkETr5/5AIonOwrEkg1JLlPkiDKt8jEHpn+cGodVAs1jxinWABLg9+VlNAujOZtZcmVWbSebEGPrukyKt33Ps9m1/5cKh3NoA69qn8V2hK8SFCfQbceDr4FSr/Ppt8fWop2dbfG+g/DXYcPYDk0x/WgtYpyFANkl56t9WkYdyEcspSogrPVOMpAlk8uMYns9fg2XUu+i+hH8iZTLg4R5DjnYBij2ZuM3+nGb0Z4WD+f89u/NAQJSg+GcxomsEMnJzvTYR/RB7IFHxC1hINwVV/cWyJLhbfZV/nFFK9S5hdwGwROSHo5S2lOtfz4qrnlzTRSrGL3PLiTAC9yGX2F6lKqGfKpgeJ7UTz+Ij7sNoAp5bzr8Sj8nqP+115zyngCPC6hQaY9EPqjAEcVtuFPT7Hbw5cpv5UqtHqkuE27pMiL3jN8gUdILAYGzRtKnn8TooBu8BFMSedEjvoRmOF1hmQpek+RDtxa/BHrwIgxKVMiZn7jWqn7hFhZH3qi76cKxBBuzo/Qm0QgSyVz0lJCDZldgPM2C328R9zcycmE9Yr3RjByMaEgvkxbYlnrZXaoEOv9owrfrqSvwhDe6CQ7YXhnBKgoQAzqg2n7Krxv+Q6UGT3K8JqgS0Sl+WRDIxys4gP7ZXymMynB1dggcmyIaMxYoSkbbNERJD+Z/kb+C09OJ1mxF/2NsnuVaKf/0HwQC/EBdjcQU7BqML8yggFa/mczelu1tojR9BBT50mtHsAxb6tkWa0yxPwwV1SfQWOFTi3JJ6MsRvjfpJTV8RjcFoWga9WFEW9jaT9/xf6rIy31QivR3X1rbcjPlhH0GMqOTZCMes9Xspz7djNVYTowV6WQDHF9ZWoHAeksbDQURfYpdDlnYc4sIqf1Q9pYQK1FJybVQW9fpF+2sNdFu+isM7cHjhKO8CPPiXyVy3O11yP+yjU2OTBDWSFyJL6T3lwHb01PykWwQJJRI3fmWAg7Reyk6E28kw/HrLb5B7ecngTuCmgLwRifw/iQHob7oYL2HmbT9w2R1puvIAYWpBVquM3FvK1jWZolW91xLzeZj1fLpNlf/+hIbeQXuC3x0WCNIpldKp3X4pSPPZKFVSz33ZLCCi0Ghs8QzhNNjnTNxtkF/Dq3+ssRQsA651p6Dkb3GUKC61LqbRw/1aXgGb6fhAWpYIOrlGbRQQ3G8tJ+dwNlIG8jWpGXg5X3fpiqwVDiZt+fgGsiHTExRTFaA7NFp1jA+CvmfO+mKjjbI9tviYuSNFejpfda2zKA2JQ/Yf+u0WDhi/A9vrIqa5LVaV2g0K8v7Rf7jGK6xc5jeNsz3BmTOrhPZ22CBAxbNwYh9BHW9OnXTynNvc4b0A8nGN6AX+KpusgwvT9tZHud+WrQDMfEs10B7cY1dAS0BgiRriYd9WZDQ3Wmdx25LGmyC2XIg37KVOpaQjt1LcJ5xUiRF743Ks3ZPOBQ4EIVAqi4MC3fp+bKdD8ryqVRs13EmvcSzmqz7LaIpCvBJejmwO+Hs0EInjz4uTGRnBNr9pXwJtXZfbSGQ4rDhkN1Rl4LtE7RljmA1QY/h5GdELeYiI/4CrEFdkWDsjycatKLx4FK7I1bKHb0IJ/h5mvtij6Vatc2fARrvRdxnfw9ko12Kns2ag8EhIaQY13z+OxSQwUvRqxQlmsRBTQRw0Vy05hQXKwi9mKbQrNYe2Aw3szJk4eMIQN0MW+uS/ojV/WOhr5V9V5c28a5bQFd3tb6liQdhCxgNSlLtSz00mn1divjuwn3JO7jI4RAsrjSccy5tsEnsLc07AhtcRkmuN1n3qJUjb4qoO96zs34K8j/riviG/w/J+kB3zgOyJujH12ikjVVykRITs4befySUNVnVHhLS7QheR3NvwsTv9tQx5F6In9YH6Ieie/INIX1BjwuD9+qvCwecCjXTnnhKQuewddWesLunttXaBcEQu6dLZMHxBMHrJzN+NdKP1+5/FN8XCTGUbiwcxzq2zkO/ketSTdaGl6Rh7ZXuc94bC5HkzKTltFU55YzrfZSWcO8Rqn9aD6HOtAPlFSIQSapk+/WVL/GSKgzrwmUD2rBiCFfeDt5Dj7hZhljaWJ3+7cdTZP8E1NKonN3ItHej89NTVYvQ3KEkfYtb+U6Wmv5Qw09KGdRT3mwNytXu+cThR8ngxCYQuoYgdMqpIYKz0VulXKP8jvsEb1Ov5qe0+fcGghF8ibLSs7yXOkErExlFpfkB67w4TZqDwdKlGZCIMws8nd8lAPfpS2MIfoXXJryqP0N+TT7ztNTPy9xga5tKBk9C0sIrqL7fh+cp9nYDTy4fqVkdXX4Xv2k6da34HgHH8DacDl6t5QrkMJZrAvOBh/3fsB7FqN31mSLRMI75jowRUs/CJxNvy26TjE2SEbPihZGYwp1Yr/TT7cE1z3yfXmre5ugoSVsHBdgdXYygZ4toHs4f2LWqd6dMlVojm5y5KHZkIje70asax8arM5Htp9p2OHhhJddIIZeWxyD93HHTfB0lgzSjctDE1NXjXu+dZ/pV50srDN3BVR7/IghVTRGrUaU9qt4EEfcErWobXWDFpUQ0ehnPAw0GW+kEX0Xg6/EhYsnueJiS6TYEmkeXyq2Lg1nGMyeapkq4vKWhklylCnsGpfpB6/ps09HijRls2jy8kdTPyvL/Ra5/8ooup7Wx+VzFcEaKOxGCezBiSkHy0MfTw1RbWHW6/5AwNwawM/9LL6zDLHEwBFLs5nMa54/T9vw/Xlo6UTcbZt7hShB51S5M5vwsyubzOEwptk8Ak556Ftttmoz1TBk9raJi5I2GeJGMunOIobTGi/IG9uQ+tfxVwN6TdzIm8zY5JAwbh5Gc40nH5rba2oSZ00Hj1xPWPrtubddK8VaLazuIV8s3N0/xZeYNkKXl12I2fp9NPu0MfSiCkFCF/Gb19pT+wPz+bBEeYG2jdjSVVGNOFWrLkwZMqNXFP3qcJSFPKHvKtpzteBKw3CTIMO+6UrGRjhLd+V9lf/CuWFs3kZv5A8npt1Op71TNjNYEKJV5s0+6RtikH9f5oBoOnGd997Ee7Ncinrl0Zb5lwMzL/vfToHHz3gIe4A78eo4ydKLN4j+A1buRi0rGMw+c1fxW7vocg29NE0yQmVY276iVrmZPIr/Hz+0RjTaigKxRR7RmICiu/Qyflh/WZ/Swvfd1LZMJPjvapEeg9/DIcs9PrPfp1d17b4ctbtPIfsgIMEFb0I14qXbLkDkvjy6yRcWPqVLw5Kks1JDfYN4xDqdyo0BxarqVFnTQbnJTHe2LvSDFq1a9TNuY29huWqYc5zPxlb16DGETimiXxOnG2umhrbV1olAAZXkWoUOLUs4sDoWxKvrtet23pLlWVO7pO7wl8qkXUBIbKRWq5rrTvPFDpvfsXsrwLn4Yf8tsLm8LbouhtHsH4R7St5zkRheuE/qnxgCeU8yNpadjkKvvGNd91CO8o7doZLF/rtxcEwHSXtmPV1TJwVMyVJ7uGNlCZGYUxfLmkrbgq+peEcmnzsdFl5gWMIZ632NRgFXFB6g2jvA8fZzjmoPGElbMY6TH9JSsxlOs29AhsDgSkY8qq+9E8dlTfwu2VBAr55Kc0s0q2SHUF9dx2FXnqUDSzyRvRZYFuJoO8WDXV49DfjitBvkuBnPvVWHy6bhgsvpb/TdY/nOegxKQhYNFIjBVY1TxbpzsIXZHxlcTC5l1chZieKWdoznt4tRmjIdV5KtOTdJFnwdCMNLeXt7xa/fFplWd5ttnPNIJ/z+uZl1kjK/72B1nQoxba/T2BryGQ/2FiGTFhaE4gZbkoXits5P5Jq3crUZfSRZSiY8LmG9F6r58jHO4dPziHU9QWQpzW5jOHRnHtZaaO8IQmZu/yDgdHV8QBflxphUgWxqK+UDyMJM3TLzRq9Q/WPHBOgctSwwIjlYco/f06ce5jKOpab3KcUBJ4sKvv8bJw6WgHiPBO9Z5WLMcgV0LaZQJuRSt9EW2AwmNHPEajJ148Mx39GEnZs8jryfbBYMk4NdGRjKZMTDvhjZqQ3wxWXh/pwAbARJlr5g/oGIOj3xZRx1sKBZxeqDTH1keyD4ldm2pCMFu/yWgDMVvcQX3phawN0T0GurL+Mr660ZpXGiFTenD66sOSBM32Mn4vXxfTTFuz4ml+feGARRMnYWDDBmj4f52uHNE0fRrqMFl36JDnpa+dgQ45S1IoGseEMR7CjLBhvQo/azOVgW1IA4q716wISD5sLLGF04a6n7tlJU6NL0T62BYSmeGNB6B2Sq6bGmes8+6xffE6Iu8VrTa4zfcXj3Y1G7An1KytjIX74sGjyCWJxb1evGGkx/sRrpnb7ga1ookfcfDZCtU6sb3wfW1luScS3pGifPv2DdvEbzAQXd0RgO8o2XxNWQhr4u6pzKX1M9rPG3u1yNrQPkOy/83fSvP/hbioOiKTbWW9dObSd+MXrL7LKwGEjU81M70g9Gu1PD/QxU9XT7/Mo28To2pnAymDiPJfz+11+7YAKneO+lw1tItp4EWcoU+JWOg9XJFHtGa/OEf1bT0Q9+XPz29bjggTXvrnun4R+ffPF/AFBLAwQUAAIACAAjPiZLoN87e00AAABrAAAAGwAAAHVuaXZlcnNhbC91bml2ZXJzYWwucG5nLnhtbLOxr8jNUShLLSrOzM+zVTLUM1Cyt+PlsikoSi3LTC1XqACKGekZQICSQqWtkgkStzwzpSQDqMLQ1BwhmJGamZ5RYqtkYWYBF9QHmgkAUEsBAgAAFAACAAgAg3iPRc6CCTfsAgAAiAgAABQAAAAAAAAAAQAAAAAAAAAAAHVuaXZlcnNhbC9wbGF5ZXIueG1sUEsBAgAAFAACAAgAIz4mSy/JuMRcMAAArGIAABcAAAAAAAAAAAAAAAAAHgMAAHVuaXZlcnNhbC91bml2ZXJzYWwucG5nUEsBAgAAFAACAAgAIz4mS6DfO3tNAAAAawAAABsAAAAAAAAAAQAAAAAArzMAAHVuaXZlcnNhbC91bml2ZXJzYWwucG5nLnhtbFBLBQYAAAAAAwADANAAAAA1NAAAAAA="/>
  <p:tag name="ISPRING_OUTPUT_FOLDER" val="C:\Users\gabor\Desktop"/>
  <p:tag name="ISPRING_PRESENTATION_TITLE" val="U2E1_HUN_Pred_Teacher_BL"/>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6821</TotalTime>
  <Words>4874</Words>
  <Application>Microsoft Office PowerPoint</Application>
  <PresentationFormat>Szélesvásznú</PresentationFormat>
  <Paragraphs>612</Paragraphs>
  <Slides>51</Slides>
  <Notes>51</Notes>
  <HiddenSlides>0</HiddenSlides>
  <MMClips>0</MMClips>
  <ScaleCrop>false</ScaleCrop>
  <HeadingPairs>
    <vt:vector size="8" baseType="variant">
      <vt:variant>
        <vt:lpstr>Használt betűtípusok</vt:lpstr>
      </vt:variant>
      <vt:variant>
        <vt:i4>7</vt:i4>
      </vt:variant>
      <vt:variant>
        <vt:lpstr>Téma</vt:lpstr>
      </vt:variant>
      <vt:variant>
        <vt:i4>1</vt:i4>
      </vt:variant>
      <vt:variant>
        <vt:lpstr>Beágyazott OLE kiszolgálók</vt:lpstr>
      </vt:variant>
      <vt:variant>
        <vt:i4>1</vt:i4>
      </vt:variant>
      <vt:variant>
        <vt:lpstr>Diacímek</vt:lpstr>
      </vt:variant>
      <vt:variant>
        <vt:i4>51</vt:i4>
      </vt:variant>
    </vt:vector>
  </HeadingPairs>
  <TitlesOfParts>
    <vt:vector size="60" baseType="lpstr">
      <vt:lpstr>ＭＳ Ｐゴシック</vt:lpstr>
      <vt:lpstr>新細明體</vt:lpstr>
      <vt:lpstr>Arial</vt:lpstr>
      <vt:lpstr>Calibri</vt:lpstr>
      <vt:lpstr>Calibri Light</vt:lpstr>
      <vt:lpstr>Times New Roman</vt:lpstr>
      <vt:lpstr>Wingdings</vt:lpstr>
      <vt:lpstr>Retrospect</vt:lpstr>
      <vt:lpstr>Dokument</vt:lpstr>
      <vt:lpstr>PowerPoint-bemutató</vt:lpstr>
      <vt:lpstr>Tanulási célok – PC‘s (Performance Criteria)</vt:lpstr>
      <vt:lpstr>Alapvető kifejezések - beszélgetés</vt:lpstr>
      <vt:lpstr>1001 muszlim találmány</vt:lpstr>
      <vt:lpstr>Kreatív iskola - tulajdonságok</vt:lpstr>
      <vt:lpstr>Innovatív tanítás</vt:lpstr>
      <vt:lpstr>Kreatív iskola - Innovatív tanítás</vt:lpstr>
      <vt:lpstr>Kreatív osztályterem: multidimenzionális  koncepció</vt:lpstr>
      <vt:lpstr>PowerPoint-bemutató</vt:lpstr>
      <vt:lpstr>Kreatív osztályterem - legjobb gyakorlatok</vt:lpstr>
      <vt:lpstr>Bloom taxonómia</vt:lpstr>
      <vt:lpstr>PowerPoint-bemutató</vt:lpstr>
      <vt:lpstr>Miért a fiatalok? 1</vt:lpstr>
      <vt:lpstr>Miért a fiatalok? 2</vt:lpstr>
      <vt:lpstr>A kreatív osztályterem koncepció elemei  - gyakorlati szempontok</vt:lpstr>
      <vt:lpstr>Kreatív, „biztonságos" környezet</vt:lpstr>
      <vt:lpstr>?</vt:lpstr>
      <vt:lpstr>A képzelet fontossága</vt:lpstr>
      <vt:lpstr>A kreativitás időigényes - video</vt:lpstr>
      <vt:lpstr>Innovatív tanulási eszkösz – Aerodinamkai/szélcsatorna</vt:lpstr>
      <vt:lpstr>Gyakorlatok kompetenciák fejlesztéséhez/ Az innovatív tanítás elemei</vt:lpstr>
      <vt:lpstr>Problémák és lehetőségek azonosítása</vt:lpstr>
      <vt:lpstr>Hagyományos gondolkozási sémáktól való elszakadás avagy újszerű gondolkodás  (Out of the box)</vt:lpstr>
      <vt:lpstr>Újszerű gondolkodás - megoldás</vt:lpstr>
      <vt:lpstr>A kreativitás tesztje, divergens gondolkodás</vt:lpstr>
      <vt:lpstr>Kreatív felfogás</vt:lpstr>
      <vt:lpstr>A fiatalok kreatív felfogása a gyakorlatban</vt:lpstr>
      <vt:lpstr>Szöveg átrendezés</vt:lpstr>
      <vt:lpstr>Divergens feladatok</vt:lpstr>
      <vt:lpstr>Újszerű gondolkodás- Out of the box – Kocka probléma</vt:lpstr>
      <vt:lpstr>Újszerű gondolkodás - Out of the box – Kocka megoldás</vt:lpstr>
      <vt:lpstr>Ház és madár (megfigyelés rajzzal, többoldalú észlelés)</vt:lpstr>
      <vt:lpstr>Mi lenne ha</vt:lpstr>
      <vt:lpstr>Mennyi haj van a fején?</vt:lpstr>
      <vt:lpstr>Kreativitás a gyakorlatban- 10 tárgy 1</vt:lpstr>
      <vt:lpstr>Kreativitás a gyakorlatban- 10 tárgy 2</vt:lpstr>
      <vt:lpstr>Innováció és vállalkozói szellem</vt:lpstr>
      <vt:lpstr>Különböző források használata- Szlovénia esete</vt:lpstr>
      <vt:lpstr>PowerPoint-bemutató</vt:lpstr>
      <vt:lpstr>Európai STEM és egyéb források1 </vt:lpstr>
      <vt:lpstr>European STEM &amp; egyéb források 2 </vt:lpstr>
      <vt:lpstr>Klasszikus vagy e-kísérlet</vt:lpstr>
      <vt:lpstr>Innovatív tanítás</vt:lpstr>
      <vt:lpstr>Következtetések, összefoglalás</vt:lpstr>
      <vt:lpstr>Irodalomjegyzék</vt:lpstr>
      <vt:lpstr>Irodalomjegyzék</vt:lpstr>
      <vt:lpstr>Hasznos linkek</vt:lpstr>
      <vt:lpstr>Hasznos linkek</vt:lpstr>
      <vt:lpstr>PowerPoint-bemutató</vt:lpstr>
      <vt:lpstr>PowerPoint-bemutató</vt:lpstr>
      <vt:lpstr>PowerPoint-bemutató</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U2E1_HUN_Pred_Teacher_BL</dc:title>
  <dc:creator>Zsolt Lengyel</dc:creator>
  <cp:lastModifiedBy>Lajtos Gábor</cp:lastModifiedBy>
  <cp:revision>309</cp:revision>
  <cp:lastPrinted>2017-06-21T17:08:53Z</cp:lastPrinted>
  <dcterms:created xsi:type="dcterms:W3CDTF">2017-02-15T07:18:39Z</dcterms:created>
  <dcterms:modified xsi:type="dcterms:W3CDTF">2017-11-24T15:24:39Z</dcterms:modified>
</cp:coreProperties>
</file>