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4"/>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Lst>
  <p:sldSz cx="12192000" cy="6858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1pPr>
    <a:lvl2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2pPr>
    <a:lvl3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3pPr>
    <a:lvl4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4pPr>
    <a:lvl5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5pPr>
    <a:lvl6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6pPr>
    <a:lvl7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7pPr>
    <a:lvl8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8pPr>
    <a:lvl9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BE2F5"/>
          </a:solidFill>
        </a:fill>
      </a:tcStyle>
    </a:wholeTbl>
    <a:band2H>
      <a:tcTxStyle/>
      <a:tcStyle>
        <a:tcBdr/>
        <a:fill>
          <a:solidFill>
            <a:srgbClr val="E7F1FA"/>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BEAEC"/>
          </a:solidFill>
        </a:fill>
      </a:tcStyle>
    </a:wholeTbl>
    <a:band2H>
      <a:tcTxStyle/>
      <a:tcStyle>
        <a:tcBdr/>
        <a:fill>
          <a:solidFill>
            <a:srgbClr val="E7F5F6"/>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1E0DF"/>
          </a:solidFill>
        </a:fill>
      </a:tcStyle>
    </a:wholeTbl>
    <a:band2H>
      <a:tcTxStyle/>
      <a:tcStyle>
        <a:tcBdr/>
        <a:fill>
          <a:solidFill>
            <a:srgbClr val="EAF0EF"/>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aj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ff">
        <a:fontRef idx="maj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aj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aj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a:tcStyle>
        <a:tcBdr/>
        <a:fill>
          <a:solidFill>
            <a:srgbClr val="E6E6E6"/>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a:tcStyle>
        <a:tcBdr/>
        <a:fill>
          <a:solidFill>
            <a:srgbClr val="FFFFFF"/>
          </a:solidFill>
        </a:fill>
      </a:tcStyle>
    </a:band2H>
    <a:firstCol>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3583" autoAdjust="0"/>
  </p:normalViewPr>
  <p:slideViewPr>
    <p:cSldViewPr showGuides="1">
      <p:cViewPr varScale="1">
        <p:scale>
          <a:sx n="94" d="100"/>
          <a:sy n="94" d="100"/>
        </p:scale>
        <p:origin x="-202" y="-62"/>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56" name="Shape 156"/>
          <p:cNvSpPr>
            <a:spLocks noGrp="1" noRot="1" noChangeAspect="1"/>
          </p:cNvSpPr>
          <p:nvPr>
            <p:ph type="sldImg"/>
          </p:nvPr>
        </p:nvSpPr>
        <p:spPr>
          <a:xfrm>
            <a:off x="1143000" y="685800"/>
            <a:ext cx="4572000" cy="3429000"/>
          </a:xfrm>
          <a:prstGeom prst="rect">
            <a:avLst/>
          </a:prstGeom>
        </p:spPr>
        <p:txBody>
          <a:bodyPr/>
          <a:lstStyle/>
          <a:p>
            <a:endParaRPr/>
          </a:p>
        </p:txBody>
      </p:sp>
      <p:sp>
        <p:nvSpPr>
          <p:cNvPr id="157" name="Shape 157"/>
          <p:cNvSpPr>
            <a:spLocks noGrp="1"/>
          </p:cNvSpPr>
          <p:nvPr>
            <p:ph type="body" sz="quarter" idx="1"/>
          </p:nvPr>
        </p:nvSpPr>
        <p:spPr>
          <a:xfrm>
            <a:off x="914400" y="4343400"/>
            <a:ext cx="5029200" cy="4114800"/>
          </a:xfrm>
          <a:prstGeom prst="rect">
            <a:avLst/>
          </a:prstGeom>
        </p:spPr>
        <p:txBody>
          <a:bodyPr/>
          <a:lstStyle/>
          <a:p>
            <a:endParaRPr/>
          </a:p>
        </p:txBody>
      </p:sp>
    </p:spTree>
    <p:extLst>
      <p:ext uri="{BB962C8B-B14F-4D97-AF65-F5344CB8AC3E}">
        <p14:creationId xmlns:p14="http://schemas.microsoft.com/office/powerpoint/2010/main" val="2131103034"/>
      </p:ext>
    </p:extLst>
  </p:cSld>
  <p:clrMap bg1="lt1" tx1="dk1" bg2="lt2" tx2="dk2" accent1="accent1" accent2="accent2" accent3="accent3" accent4="accent4" accent5="accent5" accent6="accent6" hlink="hlink" folHlink="folHlink"/>
  <p:notesStyle>
    <a:lvl1pPr latinLnBrk="0">
      <a:defRPr sz="1200">
        <a:latin typeface="+mj-lt"/>
        <a:ea typeface="+mj-ea"/>
        <a:cs typeface="+mj-cs"/>
        <a:sym typeface="Calibri"/>
      </a:defRPr>
    </a:lvl1pPr>
    <a:lvl2pPr indent="228600" latinLnBrk="0">
      <a:defRPr sz="1200">
        <a:latin typeface="+mj-lt"/>
        <a:ea typeface="+mj-ea"/>
        <a:cs typeface="+mj-cs"/>
        <a:sym typeface="Calibri"/>
      </a:defRPr>
    </a:lvl2pPr>
    <a:lvl3pPr indent="457200" latinLnBrk="0">
      <a:defRPr sz="1200">
        <a:latin typeface="+mj-lt"/>
        <a:ea typeface="+mj-ea"/>
        <a:cs typeface="+mj-cs"/>
        <a:sym typeface="Calibri"/>
      </a:defRPr>
    </a:lvl3pPr>
    <a:lvl4pPr indent="685800" latinLnBrk="0">
      <a:defRPr sz="1200">
        <a:latin typeface="+mj-lt"/>
        <a:ea typeface="+mj-ea"/>
        <a:cs typeface="+mj-cs"/>
        <a:sym typeface="Calibri"/>
      </a:defRPr>
    </a:lvl4pPr>
    <a:lvl5pPr indent="914400" latinLnBrk="0">
      <a:defRPr sz="1200">
        <a:latin typeface="+mj-lt"/>
        <a:ea typeface="+mj-ea"/>
        <a:cs typeface="+mj-cs"/>
        <a:sym typeface="Calibri"/>
      </a:defRPr>
    </a:lvl5pPr>
    <a:lvl6pPr indent="1143000" latinLnBrk="0">
      <a:defRPr sz="1200">
        <a:latin typeface="+mj-lt"/>
        <a:ea typeface="+mj-ea"/>
        <a:cs typeface="+mj-cs"/>
        <a:sym typeface="Calibri"/>
      </a:defRPr>
    </a:lvl6pPr>
    <a:lvl7pPr indent="1371600" latinLnBrk="0">
      <a:defRPr sz="1200">
        <a:latin typeface="+mj-lt"/>
        <a:ea typeface="+mj-ea"/>
        <a:cs typeface="+mj-cs"/>
        <a:sym typeface="Calibri"/>
      </a:defRPr>
    </a:lvl7pPr>
    <a:lvl8pPr indent="1600200" latinLnBrk="0">
      <a:defRPr sz="1200">
        <a:latin typeface="+mj-lt"/>
        <a:ea typeface="+mj-ea"/>
        <a:cs typeface="+mj-cs"/>
        <a:sym typeface="Calibri"/>
      </a:defRPr>
    </a:lvl8pPr>
    <a:lvl9pPr indent="1828800" latinLnBrk="0">
      <a:defRPr sz="1200">
        <a:latin typeface="+mj-lt"/>
        <a:ea typeface="+mj-ea"/>
        <a:cs typeface="+mj-cs"/>
        <a:sym typeface="Calibri"/>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 name="Shape 166"/>
          <p:cNvSpPr>
            <a:spLocks noGrp="1" noRot="1" noChangeAspect="1"/>
          </p:cNvSpPr>
          <p:nvPr>
            <p:ph type="sldImg"/>
          </p:nvPr>
        </p:nvSpPr>
        <p:spPr>
          <a:xfrm>
            <a:off x="381000" y="685800"/>
            <a:ext cx="6096000" cy="3429000"/>
          </a:xfrm>
          <a:prstGeom prst="rect">
            <a:avLst/>
          </a:prstGeom>
        </p:spPr>
        <p:txBody>
          <a:bodyPr/>
          <a:lstStyle/>
          <a:p>
            <a:endParaRPr/>
          </a:p>
        </p:txBody>
      </p:sp>
      <p:sp>
        <p:nvSpPr>
          <p:cNvPr id="167" name="Shape 167"/>
          <p:cNvSpPr>
            <a:spLocks noGrp="1"/>
          </p:cNvSpPr>
          <p:nvPr>
            <p:ph type="body" sz="quarter" idx="1"/>
          </p:nvPr>
        </p:nvSpPr>
        <p:spPr>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AT" dirty="0" smtClean="0"/>
              <a:t>Bitte verwenden Sie diesen</a:t>
            </a:r>
            <a:r>
              <a:rPr lang="de-AT" baseline="0" dirty="0" smtClean="0"/>
              <a:t> Platz, um ihre Notizen, Links und Sonstiges zu vermerken, bzw. </a:t>
            </a:r>
            <a:r>
              <a:rPr lang="de-AT" baseline="0" smtClean="0"/>
              <a:t>alles, was nicht auf den Folien aufscheinen soll, sondern während des Unterrichts laut gesagt werden soll. </a:t>
            </a:r>
            <a:endParaRPr lang="hu-HU"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0" name="Shape 330"/>
          <p:cNvSpPr>
            <a:spLocks noGrp="1" noRot="1" noChangeAspect="1"/>
          </p:cNvSpPr>
          <p:nvPr>
            <p:ph type="sldImg"/>
          </p:nvPr>
        </p:nvSpPr>
        <p:spPr>
          <a:xfrm>
            <a:off x="381000" y="685800"/>
            <a:ext cx="6096000" cy="3429000"/>
          </a:xfrm>
          <a:prstGeom prst="rect">
            <a:avLst/>
          </a:prstGeom>
        </p:spPr>
        <p:txBody>
          <a:bodyPr/>
          <a:lstStyle/>
          <a:p>
            <a:endParaRPr/>
          </a:p>
        </p:txBody>
      </p:sp>
      <p:sp>
        <p:nvSpPr>
          <p:cNvPr id="331" name="Shape 331"/>
          <p:cNvSpPr>
            <a:spLocks noGrp="1"/>
          </p:cNvSpPr>
          <p:nvPr>
            <p:ph type="body" sz="quarter" idx="1"/>
          </p:nvPr>
        </p:nvSpPr>
        <p:spPr>
          <a:prstGeom prst="rect">
            <a:avLst/>
          </a:prstGeom>
        </p:spPr>
        <p:txBody>
          <a:bodyPr/>
          <a:lstStyle/>
          <a:p>
            <a:r>
              <a:rPr lang="de-AT" dirty="0" smtClean="0"/>
              <a:t>Der Schwerpunkt des </a:t>
            </a:r>
            <a:r>
              <a:rPr lang="de-AT" dirty="0" err="1" smtClean="0"/>
              <a:t>Moodle</a:t>
            </a:r>
            <a:r>
              <a:rPr lang="de-AT" dirty="0" smtClean="0"/>
              <a:t>-Projekts liegt immer darauf, Lehrkräften die besten Werkzeuge an die Hand zu geben, um das Lernen zu managen und zu fördern.</a:t>
            </a:r>
          </a:p>
          <a:p>
            <a:r>
              <a:rPr lang="de-AT" dirty="0" err="1" smtClean="0"/>
              <a:t>Moodle</a:t>
            </a:r>
            <a:r>
              <a:rPr lang="de-AT" dirty="0" smtClean="0"/>
              <a:t> verfügt über Funktionen, mit denen es auf sehr große Zahlen und Hunderttausende von Schülern skaliert werden kann. Dabei kann es aber auch für eine Grundschule oder einen Hobbypädagogen genutzt werden.</a:t>
            </a:r>
          </a:p>
          <a:p>
            <a:endParaRPr lang="de-AT" dirty="0" smtClean="0"/>
          </a:p>
          <a:p>
            <a:r>
              <a:rPr lang="de-AT" dirty="0" smtClean="0"/>
              <a:t>Viele Institutionen nutzen es als Plattform für die Durchführung von Online-Kursen, einige nutzen es lediglich zur Ergänzung von Präsenzkursen (gemischtes Lernen, engl. </a:t>
            </a:r>
            <a:r>
              <a:rPr lang="de-AT" dirty="0" err="1" smtClean="0"/>
              <a:t>Blended</a:t>
            </a:r>
            <a:r>
              <a:rPr lang="de-AT" dirty="0" smtClean="0"/>
              <a:t> Learning).</a:t>
            </a:r>
          </a:p>
          <a:p>
            <a:endParaRPr lang="de-AT" dirty="0" smtClean="0"/>
          </a:p>
          <a:p>
            <a:r>
              <a:rPr lang="de-AT" dirty="0" smtClean="0"/>
              <a:t>Viele unserer Nutzer nutzen die Aktivitätsmodule (wie Foren, Datenbanken und Wikis) gerne, um reichlich kooperative Lerngemeinschaften rund um ihr Fachgebiet aufzubauen (in der </a:t>
            </a:r>
            <a:r>
              <a:rPr lang="de-AT" dirty="0" smtClean="0"/>
              <a:t>sozialkonstruktivistischen </a:t>
            </a:r>
            <a:r>
              <a:rPr lang="de-AT" dirty="0" smtClean="0"/>
              <a:t>Tradition), während andere es vorziehen, </a:t>
            </a:r>
            <a:r>
              <a:rPr lang="de-AT" dirty="0" err="1" smtClean="0"/>
              <a:t>Moodle</a:t>
            </a:r>
            <a:r>
              <a:rPr lang="de-AT" dirty="0" smtClean="0"/>
              <a:t> als Mittel zu nutzen, um Lerninhalte an die Schüler zu vermitteln (z. B. Standard-SCORM-Pakete) und das Lernen anhand von Aufgaben oder eines Quizz zu bewerten.</a:t>
            </a:r>
            <a:endParaRPr lang="de-AT"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9" name="Shape 339"/>
          <p:cNvSpPr>
            <a:spLocks noGrp="1" noRot="1" noChangeAspect="1"/>
          </p:cNvSpPr>
          <p:nvPr>
            <p:ph type="sldImg"/>
          </p:nvPr>
        </p:nvSpPr>
        <p:spPr>
          <a:xfrm>
            <a:off x="381000" y="685800"/>
            <a:ext cx="6096000" cy="3429000"/>
          </a:xfrm>
          <a:prstGeom prst="rect">
            <a:avLst/>
          </a:prstGeom>
        </p:spPr>
        <p:txBody>
          <a:bodyPr/>
          <a:lstStyle/>
          <a:p>
            <a:endParaRPr/>
          </a:p>
        </p:txBody>
      </p:sp>
      <p:sp>
        <p:nvSpPr>
          <p:cNvPr id="340" name="Shape 340"/>
          <p:cNvSpPr>
            <a:spLocks noGrp="1"/>
          </p:cNvSpPr>
          <p:nvPr>
            <p:ph type="body" sz="quarter" idx="1"/>
          </p:nvPr>
        </p:nvSpPr>
        <p:spPr>
          <a:prstGeom prst="rect">
            <a:avLst/>
          </a:prstGeom>
        </p:spPr>
        <p:txBody>
          <a:bodyPr/>
          <a:lstStyle/>
          <a:p>
            <a:r>
              <a:rPr lang="de-AT" dirty="0" smtClean="0"/>
              <a:t>Der Schwerpunkt des </a:t>
            </a:r>
            <a:r>
              <a:rPr lang="de-AT" dirty="0" err="1" smtClean="0"/>
              <a:t>Moodle</a:t>
            </a:r>
            <a:r>
              <a:rPr lang="de-AT" dirty="0" smtClean="0"/>
              <a:t>-Projekts liegt immer darauf, Lehrkräften die besten Werkzeuge an die Hand zu geben, um das Lernen zu managen und zu fördern.</a:t>
            </a:r>
          </a:p>
          <a:p>
            <a:r>
              <a:rPr lang="de-AT" dirty="0" err="1" smtClean="0"/>
              <a:t>Moodle</a:t>
            </a:r>
            <a:r>
              <a:rPr lang="de-AT" dirty="0" smtClean="0"/>
              <a:t> verfügt über Funktionen, mit denen es auf sehr große Zahlen und Hunderttausende von Schülern skaliert werden kann. Dabei kann es aber auch für eine Grundschule oder einen Hobbypädagogen genutzt werden.</a:t>
            </a:r>
          </a:p>
          <a:p>
            <a:endParaRPr lang="de-AT" dirty="0" smtClean="0"/>
          </a:p>
          <a:p>
            <a:r>
              <a:rPr lang="de-AT" dirty="0" smtClean="0"/>
              <a:t>Viele Institutionen nutzen es als Plattform für die Durchführung von Online-Kursen, einige nutzen es lediglich zur Ergänzung von Präsenzkursen (gemischtes Lernen, engl. </a:t>
            </a:r>
            <a:r>
              <a:rPr lang="de-AT" dirty="0" err="1" smtClean="0"/>
              <a:t>Blended</a:t>
            </a:r>
            <a:r>
              <a:rPr lang="de-AT" dirty="0" smtClean="0"/>
              <a:t> Learning).</a:t>
            </a:r>
          </a:p>
          <a:p>
            <a:endParaRPr lang="de-AT" dirty="0" smtClean="0"/>
          </a:p>
          <a:p>
            <a:r>
              <a:rPr lang="de-AT" dirty="0" smtClean="0"/>
              <a:t>Viele unserer Nutzer nutzen die Aktivitätsmodule (wie Foren, Datenbanken und Wikis) gerne, um reichlich kooperative Lerngemeinschaften rund um ihr Fachgebiet aufzubauen (in der </a:t>
            </a:r>
            <a:r>
              <a:rPr lang="de-AT" dirty="0" smtClean="0"/>
              <a:t>sozialkonstruktivistischen </a:t>
            </a:r>
            <a:r>
              <a:rPr lang="de-AT" dirty="0" smtClean="0"/>
              <a:t>Tradition), während andere es vorziehen, </a:t>
            </a:r>
            <a:r>
              <a:rPr lang="de-AT" dirty="0" err="1" smtClean="0"/>
              <a:t>Moodle</a:t>
            </a:r>
            <a:r>
              <a:rPr lang="de-AT" dirty="0" smtClean="0"/>
              <a:t> als Mittel zu nutzen, um Lerninhalte an die Schüler zu vermitteln (z. B. Standard-SCORM-Pakete) und das Lernen anhand von Aufgaben oder eines Quizz zu bewerten.</a:t>
            </a:r>
            <a:endParaRPr lang="de-AT"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 name="Shape 348"/>
          <p:cNvSpPr>
            <a:spLocks noGrp="1" noRot="1" noChangeAspect="1"/>
          </p:cNvSpPr>
          <p:nvPr>
            <p:ph type="sldImg"/>
          </p:nvPr>
        </p:nvSpPr>
        <p:spPr>
          <a:xfrm>
            <a:off x="381000" y="685800"/>
            <a:ext cx="6096000" cy="3429000"/>
          </a:xfrm>
          <a:prstGeom prst="rect">
            <a:avLst/>
          </a:prstGeom>
        </p:spPr>
        <p:txBody>
          <a:bodyPr/>
          <a:lstStyle/>
          <a:p>
            <a:endParaRPr/>
          </a:p>
        </p:txBody>
      </p:sp>
      <p:sp>
        <p:nvSpPr>
          <p:cNvPr id="349" name="Shape 349"/>
          <p:cNvSpPr>
            <a:spLocks noGrp="1"/>
          </p:cNvSpPr>
          <p:nvPr>
            <p:ph type="body" sz="quarter" idx="1"/>
          </p:nvPr>
        </p:nvSpPr>
        <p:spPr>
          <a:prstGeom prst="rect">
            <a:avLst/>
          </a:prstGeom>
        </p:spPr>
        <p:txBody>
          <a:bodyPr/>
          <a:lstStyle/>
          <a:p>
            <a:r>
              <a:rPr lang="de-AT" dirty="0" smtClean="0"/>
              <a:t>Der Schwerpunkt des </a:t>
            </a:r>
            <a:r>
              <a:rPr lang="de-AT" dirty="0" err="1" smtClean="0"/>
              <a:t>Moodle</a:t>
            </a:r>
            <a:r>
              <a:rPr lang="de-AT" dirty="0" smtClean="0"/>
              <a:t>-Projekts liegt immer darauf, Lehrkräften die besten Werkzeuge an die Hand zu geben, um das Lernen zu managen und zu fördern.</a:t>
            </a:r>
          </a:p>
          <a:p>
            <a:r>
              <a:rPr lang="de-AT" dirty="0" err="1" smtClean="0"/>
              <a:t>Moodle</a:t>
            </a:r>
            <a:r>
              <a:rPr lang="de-AT" dirty="0" smtClean="0"/>
              <a:t> verfügt über Funktionen, mit denen es auf sehr große Zahlen und Hunderttausende von Schülern skaliert werden kann. Dabei kann es aber auch für eine Grundschule oder einen Hobbypädagogen genutzt werden.</a:t>
            </a:r>
          </a:p>
          <a:p>
            <a:endParaRPr lang="de-AT" dirty="0" smtClean="0"/>
          </a:p>
          <a:p>
            <a:r>
              <a:rPr lang="de-AT" dirty="0" smtClean="0"/>
              <a:t>Viele Institutionen nutzen es als Plattform für die Durchführung von Online-Kursen, einige nutzen es lediglich zur Ergänzung von Präsenzkursen (gemischtes Lernen, engl. </a:t>
            </a:r>
            <a:r>
              <a:rPr lang="de-AT" dirty="0" err="1" smtClean="0"/>
              <a:t>Blended</a:t>
            </a:r>
            <a:r>
              <a:rPr lang="de-AT" dirty="0" smtClean="0"/>
              <a:t> Learning).</a:t>
            </a:r>
          </a:p>
          <a:p>
            <a:endParaRPr lang="de-AT" dirty="0" smtClean="0"/>
          </a:p>
          <a:p>
            <a:r>
              <a:rPr lang="de-AT" dirty="0" smtClean="0"/>
              <a:t>Viele unserer Nutzer nutzen die Aktivitätsmodule (wie Foren, Datenbanken und Wikis) gerne, um reichlich kooperative Lerngemeinschaften rund um ihr Fachgebiet aufzubauen (in der </a:t>
            </a:r>
            <a:r>
              <a:rPr lang="de-AT" dirty="0" smtClean="0"/>
              <a:t>sozialkonstruktivistischen </a:t>
            </a:r>
            <a:r>
              <a:rPr lang="de-AT" dirty="0" smtClean="0"/>
              <a:t>Tradition), während andere es vorziehen, </a:t>
            </a:r>
            <a:r>
              <a:rPr lang="de-AT" dirty="0" err="1" smtClean="0"/>
              <a:t>Moodle</a:t>
            </a:r>
            <a:r>
              <a:rPr lang="de-AT" dirty="0" smtClean="0"/>
              <a:t> als Mittel zu nutzen, um Lerninhalte an die Schüler zu vermitteln (z. B. Standard-SCORM-Pakete) und das Lernen anhand von Aufgaben oder eines Quizz zu bewerten.</a:t>
            </a:r>
            <a:endParaRPr lang="de-AT"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 name="Shape 358"/>
          <p:cNvSpPr>
            <a:spLocks noGrp="1" noRot="1" noChangeAspect="1"/>
          </p:cNvSpPr>
          <p:nvPr>
            <p:ph type="sldImg"/>
          </p:nvPr>
        </p:nvSpPr>
        <p:spPr>
          <a:xfrm>
            <a:off x="381000" y="685800"/>
            <a:ext cx="6096000" cy="3429000"/>
          </a:xfrm>
          <a:prstGeom prst="rect">
            <a:avLst/>
          </a:prstGeom>
        </p:spPr>
        <p:txBody>
          <a:bodyPr/>
          <a:lstStyle/>
          <a:p>
            <a:endParaRPr/>
          </a:p>
        </p:txBody>
      </p:sp>
      <p:sp>
        <p:nvSpPr>
          <p:cNvPr id="359" name="Shape 359"/>
          <p:cNvSpPr>
            <a:spLocks noGrp="1"/>
          </p:cNvSpPr>
          <p:nvPr>
            <p:ph type="body" sz="quarter" idx="1"/>
          </p:nvPr>
        </p:nvSpPr>
        <p:spPr>
          <a:prstGeom prst="rect">
            <a:avLst/>
          </a:prstGeom>
        </p:spPr>
        <p:txBody>
          <a:bodyPr/>
          <a:lstStyle/>
          <a:p>
            <a:r>
              <a:rPr lang="de-AT" dirty="0" smtClean="0"/>
              <a:t>Der Schwerpunkt des </a:t>
            </a:r>
            <a:r>
              <a:rPr lang="de-AT" dirty="0" err="1" smtClean="0"/>
              <a:t>Moodle</a:t>
            </a:r>
            <a:r>
              <a:rPr lang="de-AT" dirty="0" smtClean="0"/>
              <a:t>-Projekts liegt immer darauf, Lehrkräften die besten Werkzeuge an die Hand zu geben, um das Lernen zu managen und zu fördern.</a:t>
            </a:r>
          </a:p>
          <a:p>
            <a:r>
              <a:rPr lang="de-AT" dirty="0" err="1" smtClean="0"/>
              <a:t>Moodle</a:t>
            </a:r>
            <a:r>
              <a:rPr lang="de-AT" dirty="0" smtClean="0"/>
              <a:t> verfügt über Funktionen, mit denen es auf sehr große Zahlen und Hunderttausende von Schülern skaliert werden kann. Dabei kann es aber auch für eine Grundschule oder einen Hobbypädagogen genutzt werden.</a:t>
            </a:r>
          </a:p>
          <a:p>
            <a:endParaRPr lang="de-AT" dirty="0" smtClean="0"/>
          </a:p>
          <a:p>
            <a:r>
              <a:rPr lang="de-AT" dirty="0" smtClean="0"/>
              <a:t>Viele Institutionen nutzen es als Plattform für die Durchführung von Online-Kursen, einige nutzen es lediglich zur Ergänzung von Präsenzkursen (gemischtes Lernen, engl. </a:t>
            </a:r>
            <a:r>
              <a:rPr lang="de-AT" dirty="0" err="1" smtClean="0"/>
              <a:t>Blended</a:t>
            </a:r>
            <a:r>
              <a:rPr lang="de-AT" dirty="0" smtClean="0"/>
              <a:t> Learning).</a:t>
            </a:r>
          </a:p>
          <a:p>
            <a:endParaRPr lang="de-AT" dirty="0" smtClean="0"/>
          </a:p>
          <a:p>
            <a:r>
              <a:rPr lang="de-AT" dirty="0" smtClean="0"/>
              <a:t>Viele unserer Nutzer nutzen die Aktivitätsmodule (wie Foren, Datenbanken und Wikis) gerne, um reichlich kooperative Lerngemeinschaften rund um ihr Fachgebiet aufzubauen (in der </a:t>
            </a:r>
            <a:r>
              <a:rPr lang="de-AT" dirty="0" smtClean="0"/>
              <a:t>sozialkonstruktivistischen </a:t>
            </a:r>
            <a:r>
              <a:rPr lang="de-AT" dirty="0" smtClean="0"/>
              <a:t>Tradition), während andere es vorziehen, </a:t>
            </a:r>
            <a:r>
              <a:rPr lang="de-AT" dirty="0" err="1" smtClean="0"/>
              <a:t>Moodle</a:t>
            </a:r>
            <a:r>
              <a:rPr lang="de-AT" dirty="0" smtClean="0"/>
              <a:t> als Mittel zu nutzen, um Lerninhalte an die Schüler zu vermitteln (z. B. Standard-SCORM-Pakete) und das Lernen anhand von Aufgaben oder eines Quizz zu bewerten.</a:t>
            </a:r>
            <a:endParaRPr lang="de-AT"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6" name="Shape 366"/>
          <p:cNvSpPr>
            <a:spLocks noGrp="1" noRot="1" noChangeAspect="1"/>
          </p:cNvSpPr>
          <p:nvPr>
            <p:ph type="sldImg"/>
          </p:nvPr>
        </p:nvSpPr>
        <p:spPr>
          <a:xfrm>
            <a:off x="381000" y="685800"/>
            <a:ext cx="6096000" cy="3429000"/>
          </a:xfrm>
          <a:prstGeom prst="rect">
            <a:avLst/>
          </a:prstGeom>
        </p:spPr>
        <p:txBody>
          <a:bodyPr/>
          <a:lstStyle/>
          <a:p>
            <a:endParaRPr/>
          </a:p>
        </p:txBody>
      </p:sp>
      <p:sp>
        <p:nvSpPr>
          <p:cNvPr id="367" name="Shape 367"/>
          <p:cNvSpPr>
            <a:spLocks noGrp="1"/>
          </p:cNvSpPr>
          <p:nvPr>
            <p:ph type="body" sz="quarter" idx="1"/>
          </p:nvPr>
        </p:nvSpPr>
        <p:spPr>
          <a:prstGeom prst="rect">
            <a:avLst/>
          </a:prstGeom>
        </p:spPr>
        <p:txBody>
          <a:bodyPr/>
          <a:lstStyle/>
          <a:p>
            <a:r>
              <a:rPr lang="de-AT" dirty="0" smtClean="0"/>
              <a:t>Der Schwerpunkt des </a:t>
            </a:r>
            <a:r>
              <a:rPr lang="de-AT" dirty="0" err="1" smtClean="0"/>
              <a:t>Moodle</a:t>
            </a:r>
            <a:r>
              <a:rPr lang="de-AT" dirty="0" smtClean="0"/>
              <a:t>-Projekts liegt immer darauf, Lehrkräften die besten Werkzeuge an die Hand zu geben, um das Lernen zu managen und zu fördern.</a:t>
            </a:r>
          </a:p>
          <a:p>
            <a:r>
              <a:rPr lang="de-AT" dirty="0" err="1" smtClean="0"/>
              <a:t>Moodle</a:t>
            </a:r>
            <a:r>
              <a:rPr lang="de-AT" dirty="0" smtClean="0"/>
              <a:t> verfügt über Funktionen, mit denen es auf sehr große Zahlen und Hunderttausende von Schülern skaliert werden kann. Dabei kann es aber auch für eine Grundschule oder einen Hobbypädagogen genutzt werden.</a:t>
            </a:r>
          </a:p>
          <a:p>
            <a:endParaRPr lang="de-AT" dirty="0" smtClean="0"/>
          </a:p>
          <a:p>
            <a:r>
              <a:rPr lang="de-AT" dirty="0" smtClean="0"/>
              <a:t>Viele Institutionen nutzen es als Plattform für die Durchführung von Online-Kursen, einige nutzen es lediglich zur Ergänzung von Präsenzkursen (gemischtes Lernen, engl. </a:t>
            </a:r>
            <a:r>
              <a:rPr lang="de-AT" dirty="0" err="1" smtClean="0"/>
              <a:t>Blended</a:t>
            </a:r>
            <a:r>
              <a:rPr lang="de-AT" dirty="0" smtClean="0"/>
              <a:t> Learning).</a:t>
            </a:r>
          </a:p>
          <a:p>
            <a:endParaRPr lang="de-AT" dirty="0" smtClean="0"/>
          </a:p>
          <a:p>
            <a:r>
              <a:rPr lang="de-AT" dirty="0" smtClean="0"/>
              <a:t>Viele unserer Nutzer nutzen die Aktivitätsmodule (wie Foren, Datenbanken und Wikis) gerne, um reichlich kooperative Lerngemeinschaften rund um ihr Fachgebiet aufzubauen (in der </a:t>
            </a:r>
            <a:r>
              <a:rPr lang="de-AT" dirty="0" smtClean="0"/>
              <a:t>sozialkonstruktivistischen </a:t>
            </a:r>
            <a:r>
              <a:rPr lang="de-AT" dirty="0" smtClean="0"/>
              <a:t>Tradition), während andere es vorziehen, </a:t>
            </a:r>
            <a:r>
              <a:rPr lang="de-AT" dirty="0" err="1" smtClean="0"/>
              <a:t>Moodle</a:t>
            </a:r>
            <a:r>
              <a:rPr lang="de-AT" dirty="0" smtClean="0"/>
              <a:t> als Mittel zu nutzen, um Lerninhalte an die Schüler zu vermitteln (z. B. Standard-SCORM-Pakete) und das Lernen anhand von Aufgaben oder eines Quizz zu bewerten.</a:t>
            </a:r>
            <a:endParaRPr lang="de-AT"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0" name="Shape 390"/>
          <p:cNvSpPr>
            <a:spLocks noGrp="1" noRot="1" noChangeAspect="1"/>
          </p:cNvSpPr>
          <p:nvPr>
            <p:ph type="sldImg"/>
          </p:nvPr>
        </p:nvSpPr>
        <p:spPr>
          <a:xfrm>
            <a:off x="381000" y="685800"/>
            <a:ext cx="6096000" cy="3429000"/>
          </a:xfrm>
          <a:prstGeom prst="rect">
            <a:avLst/>
          </a:prstGeom>
        </p:spPr>
        <p:txBody>
          <a:bodyPr/>
          <a:lstStyle/>
          <a:p>
            <a:endParaRPr/>
          </a:p>
        </p:txBody>
      </p:sp>
      <p:sp>
        <p:nvSpPr>
          <p:cNvPr id="391" name="Shape 391"/>
          <p:cNvSpPr>
            <a:spLocks noGrp="1"/>
          </p:cNvSpPr>
          <p:nvPr>
            <p:ph type="body" sz="quarter" idx="1"/>
          </p:nvPr>
        </p:nvSpPr>
        <p:spPr>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AT" dirty="0" smtClean="0"/>
              <a:t>Bitte verwenden Sie diesen</a:t>
            </a:r>
            <a:r>
              <a:rPr lang="de-AT" baseline="0" dirty="0" smtClean="0"/>
              <a:t> Platz, um ihre Notizen, Links und Sonstiges zu vermerken, bzw. alles, was nicht auf den Folien aufscheinen soll, sondern während des Unterrichts laut gesagt werden soll. </a:t>
            </a:r>
            <a:endParaRPr lang="hu-HU"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 name="Shape 185"/>
          <p:cNvSpPr>
            <a:spLocks noGrp="1" noRot="1" noChangeAspect="1"/>
          </p:cNvSpPr>
          <p:nvPr>
            <p:ph type="sldImg"/>
          </p:nvPr>
        </p:nvSpPr>
        <p:spPr>
          <a:xfrm>
            <a:off x="381000" y="685800"/>
            <a:ext cx="6096000" cy="3429000"/>
          </a:xfrm>
          <a:prstGeom prst="rect">
            <a:avLst/>
          </a:prstGeom>
        </p:spPr>
        <p:txBody>
          <a:bodyPr/>
          <a:lstStyle/>
          <a:p>
            <a:endParaRPr/>
          </a:p>
        </p:txBody>
      </p:sp>
      <p:sp>
        <p:nvSpPr>
          <p:cNvPr id="186" name="Shape 186"/>
          <p:cNvSpPr>
            <a:spLocks noGrp="1"/>
          </p:cNvSpPr>
          <p:nvPr>
            <p:ph type="body" sz="quarter" idx="1"/>
          </p:nvPr>
        </p:nvSpPr>
        <p:spPr>
          <a:prstGeom prst="rect">
            <a:avLst/>
          </a:prstGeom>
        </p:spPr>
        <p:txBody>
          <a:bodyPr/>
          <a:lstStyle/>
          <a:p>
            <a:r>
              <a:rPr lang="de-AT" dirty="0" smtClean="0"/>
              <a:t>Das vor über 60 Jahren erstmals vertretene Konzept des Hypertextes gehört zu den Grundpfeilern der Technologie und bietet ein neues Paradigma in der Organisation von Inhalten. Bei Hypertext geht es um elektronisch gespeicherte Dokumente, die über Knoten oder Links miteinander verbunden sind. Damit erstellte Texte  können durch Verlinkung ohne offensichtliche Begrenzung erweitert werden und können gefunden, studiert und gelesen werden, indem man den Verlinkungen folgt. Beim Lesen eines Textes ist es einfach, neuen Textknoten zu folgen und neue Zweige anzubieten, indem der nächste Beleg in der Kette eindeutig identifiziert wird. Die in den Knoten verwendeten Bezeichner werden als "Hyperlinks" oder einfach nur als Links bezeichnet.</a:t>
            </a:r>
          </a:p>
          <a:p>
            <a:endParaRPr lang="de-AT" dirty="0" smtClean="0"/>
          </a:p>
          <a:p>
            <a:r>
              <a:rPr lang="de-AT" dirty="0" smtClean="0"/>
              <a:t>Die Namen Hypertext und Hypermedia wurden erstmals 1963 von Theodor Holmes Nelson - dem amerikanischen Philosophen und Soziologen - verwendet, als er daran dachte, eine universelle, computerisierte Textverarbeitung zu entwerfen. Mit dem Präfix "</a:t>
            </a:r>
            <a:r>
              <a:rPr lang="de-AT" dirty="0" err="1" smtClean="0"/>
              <a:t>hyper</a:t>
            </a:r>
            <a:r>
              <a:rPr lang="de-AT" dirty="0" smtClean="0"/>
              <a:t>" wollte er betonen, dass es sich hierbei um eine Art elektronisch gespeicherter Text handelt, der sich in seiner Struktur grundlegend von den traditionellen Texten unterscheidet.</a:t>
            </a:r>
          </a:p>
          <a:p>
            <a:endParaRPr lang="de-AT" dirty="0" smtClean="0"/>
          </a:p>
          <a:p>
            <a:r>
              <a:rPr lang="de-AT" dirty="0" smtClean="0"/>
              <a:t>Sozialwissenschaftler sind an schriftliche Materialien gebunden, daher ist ihre  Begeisterung über die Funktionen, die Texte im World Wide Web haben können, verständlich. Es besteht die Möglichkeit, unzähligen Links zu folgen, die in verschiedene Richtungen und zu vielen mentalen Abenteuern führen, scheinbar unendlich erweiterbar, durchsuchbar, editierbar und modifizierbar sind. Seitdem das Internet für die Hochschulen erschlossen und zur Verfügung gestellt wurde, sind viele Analysen veröffentlicht worden, die grundlegende Veränderungen in der Geschichte der menschlichen Kommunikation voraussagen.</a:t>
            </a:r>
          </a:p>
          <a:p>
            <a:endParaRPr lang="de-AT" dirty="0"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 name="Shape 195"/>
          <p:cNvSpPr>
            <a:spLocks noGrp="1" noRot="1" noChangeAspect="1"/>
          </p:cNvSpPr>
          <p:nvPr>
            <p:ph type="sldImg"/>
          </p:nvPr>
        </p:nvSpPr>
        <p:spPr>
          <a:xfrm>
            <a:off x="381000" y="685800"/>
            <a:ext cx="6096000" cy="3429000"/>
          </a:xfrm>
          <a:prstGeom prst="rect">
            <a:avLst/>
          </a:prstGeom>
        </p:spPr>
        <p:txBody>
          <a:bodyPr/>
          <a:lstStyle/>
          <a:p>
            <a:endParaRPr/>
          </a:p>
        </p:txBody>
      </p:sp>
      <p:sp>
        <p:nvSpPr>
          <p:cNvPr id="196" name="Shape 196"/>
          <p:cNvSpPr>
            <a:spLocks noGrp="1"/>
          </p:cNvSpPr>
          <p:nvPr>
            <p:ph type="body" sz="quarter" idx="1"/>
          </p:nvPr>
        </p:nvSpPr>
        <p:spPr>
          <a:prstGeom prst="rect">
            <a:avLst/>
          </a:prstGeom>
        </p:spPr>
        <p:txBody>
          <a:bodyPr/>
          <a:lstStyle/>
          <a:p>
            <a:r>
              <a:rPr lang="de-AT" dirty="0" smtClean="0"/>
              <a:t>Das Phänomen Web 2.0 brachte ein neues Zeitalter in der Internetgeschichte. Dieser Ausdruck wurde erstmals 2004 auf einer Konferenz für Web-Technologie als Sammelbegriff für Software-Help-</a:t>
            </a:r>
            <a:r>
              <a:rPr lang="de-AT" dirty="0" err="1" smtClean="0"/>
              <a:t>Editing</a:t>
            </a:r>
            <a:r>
              <a:rPr lang="de-AT" dirty="0" smtClean="0"/>
              <a:t> und Anbindung an das weltweite Netz formuliert. Damals wurde es nur als Web 2.0-Tool bezeichnet. Doch schon bald wurde deutlich, dass die rasante Ausbreitung des Breitband-Internets und der Wandel vom lesbaren zum neu beschreibbaren Netz so tief in der alltäglichen Kommunikation und langsam in allen Bereichen des gesellschaftlichen Lebens, die nur als komplexes Phänomen angegangen werden können, verankert ist.</a:t>
            </a:r>
          </a:p>
          <a:p>
            <a:r>
              <a:rPr lang="de-AT" dirty="0" smtClean="0"/>
              <a:t>Im Hintergrund steht die rasante Entwicklung der Hardware - Geräte, die geeignet sind, digitale Sprach- und Videoaufnahmen zu speichern und zu übertragen. Sogar  Architekturen mit abspiel- und speicherbaren Prozessoren für 3D-Animationen können erstellt werden. Trotzdem bleibt die Bedeutung des Web 2.0 nicht in technologischen Ergebnissen verborgen, sondern in der Veränderung des Umgangs mit den Dingen. Die Echtzeitübertragung von Informationen und Wissen wurde Realität und es ist nicht etwa nur auf eine engere, obere Schicht der Gesellschaft beschränkt. Wir können Fragen aufwerfen, beantworten, uns gemeinsam in Gruppen im Netz organisieren, mit leicht zu handhabenden Mitteln - das ist Web 2.0.</a:t>
            </a:r>
          </a:p>
          <a:p>
            <a:r>
              <a:rPr lang="de-AT" dirty="0" smtClean="0"/>
              <a:t>Das Web 2.0-Phänomen kann nicht nur bei E-Learning-Lösungen zu Veränderungen in der gesamten Bildung führen. Die wichtigsten Benützer der angebotenen Optionen (Teilen von Videos, von Dateien,  Online-Kommunikationstools, Online-Spiele usw.) sind die Angehörigen der Generation "Internet" und die meisten von ihnen sitzen noch immer hinter Schreibtischen und fragen nicht in der Schule nach, ob sie sich zu einem beliebigen Thema, an dem sie gerade interessiert sind, mit einer virtuellen Gemeinschaft verbinden sollten.</a:t>
            </a:r>
            <a:endParaRPr lang="de-AT"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 name="Shape 205"/>
          <p:cNvSpPr>
            <a:spLocks noGrp="1" noRot="1" noChangeAspect="1"/>
          </p:cNvSpPr>
          <p:nvPr>
            <p:ph type="sldImg"/>
          </p:nvPr>
        </p:nvSpPr>
        <p:spPr>
          <a:prstGeom prst="rect">
            <a:avLst/>
          </a:prstGeom>
        </p:spPr>
        <p:txBody>
          <a:bodyPr/>
          <a:lstStyle/>
          <a:p>
            <a:endParaRPr/>
          </a:p>
        </p:txBody>
      </p:sp>
      <p:sp>
        <p:nvSpPr>
          <p:cNvPr id="206" name="Shape 206"/>
          <p:cNvSpPr>
            <a:spLocks noGrp="1"/>
          </p:cNvSpPr>
          <p:nvPr>
            <p:ph type="body" sz="quarter" idx="1"/>
          </p:nvPr>
        </p:nvSpPr>
        <p:spPr>
          <a:prstGeom prst="rect">
            <a:avLst/>
          </a:prstGeom>
        </p:spPr>
        <p:txBody>
          <a:bodyPr/>
          <a:lstStyle/>
          <a:p>
            <a:r>
              <a:t>. </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 name="Shape 218"/>
          <p:cNvSpPr>
            <a:spLocks noGrp="1" noRot="1" noChangeAspect="1"/>
          </p:cNvSpPr>
          <p:nvPr>
            <p:ph type="sldImg"/>
          </p:nvPr>
        </p:nvSpPr>
        <p:spPr>
          <a:xfrm>
            <a:off x="381000" y="685800"/>
            <a:ext cx="6096000" cy="3429000"/>
          </a:xfrm>
          <a:prstGeom prst="rect">
            <a:avLst/>
          </a:prstGeom>
        </p:spPr>
        <p:txBody>
          <a:bodyPr/>
          <a:lstStyle/>
          <a:p>
            <a:endParaRPr/>
          </a:p>
        </p:txBody>
      </p:sp>
      <p:sp>
        <p:nvSpPr>
          <p:cNvPr id="219" name="Shape 219"/>
          <p:cNvSpPr>
            <a:spLocks noGrp="1"/>
          </p:cNvSpPr>
          <p:nvPr>
            <p:ph type="body" sz="quarter" idx="1"/>
          </p:nvPr>
        </p:nvSpPr>
        <p:spPr>
          <a:prstGeom prst="rect">
            <a:avLst/>
          </a:prstGeom>
        </p:spPr>
        <p:txBody>
          <a:bodyPr/>
          <a:lstStyle/>
          <a:p>
            <a:r>
              <a:rPr lang="de-AT" dirty="0" smtClean="0"/>
              <a:t>Merlot ausgezeichnete Online-Lernressourcen. Ein Tor zu allen Arten von Lernwerkzeugen, Materialien und Web 2.0 Tools (Anwendungen). Enthält Links zu Ressourcen für Lehrer, vom Sprachenlernen bis hin zu Quiz, Spielen etc.</a:t>
            </a:r>
            <a:endParaRPr lang="de-AT"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 name="Shape 278"/>
          <p:cNvSpPr>
            <a:spLocks noGrp="1" noRot="1" noChangeAspect="1"/>
          </p:cNvSpPr>
          <p:nvPr>
            <p:ph type="sldImg"/>
          </p:nvPr>
        </p:nvSpPr>
        <p:spPr>
          <a:xfrm>
            <a:off x="381000" y="685800"/>
            <a:ext cx="6096000" cy="3429000"/>
          </a:xfrm>
          <a:prstGeom prst="rect">
            <a:avLst/>
          </a:prstGeom>
        </p:spPr>
        <p:txBody>
          <a:bodyPr/>
          <a:lstStyle/>
          <a:p>
            <a:endParaRPr/>
          </a:p>
        </p:txBody>
      </p:sp>
      <p:sp>
        <p:nvSpPr>
          <p:cNvPr id="279" name="Shape 279"/>
          <p:cNvSpPr>
            <a:spLocks noGrp="1"/>
          </p:cNvSpPr>
          <p:nvPr>
            <p:ph type="body" sz="quarter" idx="1"/>
          </p:nvPr>
        </p:nvSpPr>
        <p:spPr>
          <a:prstGeom prst="rect">
            <a:avLst/>
          </a:prstGeom>
        </p:spPr>
        <p:txBody>
          <a:bodyPr/>
          <a:lstStyle/>
          <a:p>
            <a:r>
              <a:rPr lang="de-AT" dirty="0" smtClean="0"/>
              <a:t>1. </a:t>
            </a:r>
            <a:r>
              <a:rPr lang="de-AT" dirty="0" err="1" smtClean="0"/>
              <a:t>Moodle</a:t>
            </a:r>
            <a:endParaRPr lang="de-AT" dirty="0" smtClean="0"/>
          </a:p>
          <a:p>
            <a:endParaRPr lang="de-AT" dirty="0" smtClean="0"/>
          </a:p>
          <a:p>
            <a:r>
              <a:rPr lang="de-AT" dirty="0" smtClean="0"/>
              <a:t>Das ist der Gorilla in der Welt der Open-Source-LMSs. </a:t>
            </a:r>
            <a:r>
              <a:rPr lang="de-AT" dirty="0" err="1" smtClean="0"/>
              <a:t>Moodle</a:t>
            </a:r>
            <a:r>
              <a:rPr lang="de-AT" dirty="0" smtClean="0"/>
              <a:t> richtet sich in erster Linie an den Bildungsmarkt, wird aber auch von vielen Unternehmen für eLearning und Trainingszwecke genutzt, darunter auch von großen Unternehmen wie Cisco und Subaru. Als Open Source ist </a:t>
            </a:r>
            <a:r>
              <a:rPr lang="de-AT" dirty="0" err="1" smtClean="0"/>
              <a:t>Moodle</a:t>
            </a:r>
            <a:r>
              <a:rPr lang="de-AT" dirty="0" smtClean="0"/>
              <a:t> völlig kostenlos, aber bestimmte optionale Peripheriegeräte und Support von Drittanbietern können Geld kosten, und es sollte betont werden, dass Open Source-Lösungen aufgrund der internen technischen Ressourcen, die Sie für die Implementierung und Wartung benötigen, gleich viel oder sehr viel mehr kosten können als Verkaufssoftware.</a:t>
            </a:r>
          </a:p>
          <a:p>
            <a:endParaRPr lang="de-AT" dirty="0" smtClean="0"/>
          </a:p>
          <a:p>
            <a:r>
              <a:rPr lang="de-AT" dirty="0" smtClean="0"/>
              <a:t>Differenzierungsmerkmale</a:t>
            </a:r>
          </a:p>
          <a:p>
            <a:endParaRPr lang="de-AT" dirty="0" smtClean="0"/>
          </a:p>
          <a:p>
            <a:r>
              <a:rPr lang="de-AT" dirty="0" err="1" smtClean="0"/>
              <a:t>Moodle</a:t>
            </a:r>
            <a:r>
              <a:rPr lang="de-AT" dirty="0" smtClean="0"/>
              <a:t> bietet das meiste, was Sie von einem LMS erwarten würden, wie studentische Dashboards, Fortschrittsverfolgung und Unterstützung für Multimedia-Kurse, und bietet zusätzlich mobile, benutzerfreundliche Themen, Unterstützung für </a:t>
            </a:r>
            <a:r>
              <a:rPr lang="de-AT" dirty="0" err="1" smtClean="0"/>
              <a:t>Plugins</a:t>
            </a:r>
            <a:r>
              <a:rPr lang="de-AT" dirty="0" smtClean="0"/>
              <a:t> und Add-</a:t>
            </a:r>
            <a:r>
              <a:rPr lang="de-AT" dirty="0" err="1" smtClean="0"/>
              <a:t>ons</a:t>
            </a:r>
            <a:r>
              <a:rPr lang="de-AT" dirty="0" smtClean="0"/>
              <a:t> von Drittanbietern und die Möglichkeit, Kurse über PayPal zu verkaufen.</a:t>
            </a:r>
          </a:p>
          <a:p>
            <a:endParaRPr lang="de-AT" dirty="0" smtClean="0"/>
          </a:p>
          <a:p>
            <a:r>
              <a:rPr lang="de-AT" dirty="0" smtClean="0"/>
              <a:t>Pro und Kontra</a:t>
            </a:r>
          </a:p>
          <a:p>
            <a:endParaRPr lang="de-AT" dirty="0" smtClean="0"/>
          </a:p>
          <a:p>
            <a:r>
              <a:rPr lang="de-AT" dirty="0" smtClean="0"/>
              <a:t>Da </a:t>
            </a:r>
            <a:r>
              <a:rPr lang="de-AT" dirty="0" err="1" smtClean="0"/>
              <a:t>Moodle</a:t>
            </a:r>
            <a:r>
              <a:rPr lang="de-AT" dirty="0" smtClean="0"/>
              <a:t> ein sehr großer Open Source Player im LMS-Bereich ist, wird es von einer riesigen und aktiven Community unterstützt, die jede Menge </a:t>
            </a:r>
            <a:r>
              <a:rPr lang="de-AT" dirty="0" err="1" smtClean="0"/>
              <a:t>Plugins</a:t>
            </a:r>
            <a:r>
              <a:rPr lang="de-AT" dirty="0" smtClean="0"/>
              <a:t> und Optionen zur Verfügung hat, um es exakt an Ihre Anforderungen anzupassen. Es profitiert auch von einer Menge Online-Dokumentation für Hilfe bei Supportfragen oder Fragen sowie einer Vielzahl von vorkonstruierten Kursen, die Ihnen helfen können, Ihre eigenen Inhalte zu erstellen. All dies hat jedoch seinen Preis, und </a:t>
            </a:r>
            <a:r>
              <a:rPr lang="de-AT" dirty="0" err="1" smtClean="0"/>
              <a:t>Moodle</a:t>
            </a:r>
            <a:r>
              <a:rPr lang="de-AT" dirty="0" smtClean="0"/>
              <a:t> wird kritisiert, weil seine Einrichtung für einen Laien zu kompliziert und zu schwierig ist. Weitere mögliche Nachteile sind unvollständige Berichte und die nicht einfache Verwaltung von Lerngruppen.</a:t>
            </a:r>
          </a:p>
          <a:p>
            <a:endParaRPr lang="de-AT" dirty="0" smtClean="0"/>
          </a:p>
          <a:p>
            <a:endParaRPr lang="de-AT" dirty="0" smtClean="0"/>
          </a:p>
          <a:p>
            <a:endParaRPr lang="de-AT" dirty="0" smtClean="0"/>
          </a:p>
          <a:p>
            <a:r>
              <a:rPr lang="de-AT" dirty="0" smtClean="0"/>
              <a:t>2. </a:t>
            </a:r>
            <a:r>
              <a:rPr lang="de-AT" dirty="0" err="1" smtClean="0"/>
              <a:t>CourseSites</a:t>
            </a:r>
            <a:r>
              <a:rPr lang="de-AT" dirty="0" smtClean="0"/>
              <a:t> von </a:t>
            </a:r>
            <a:r>
              <a:rPr lang="de-AT" dirty="0" err="1" smtClean="0"/>
              <a:t>Blackboard</a:t>
            </a:r>
            <a:endParaRPr lang="de-AT" dirty="0" smtClean="0"/>
          </a:p>
          <a:p>
            <a:endParaRPr lang="de-AT" dirty="0" smtClean="0"/>
          </a:p>
          <a:p>
            <a:r>
              <a:rPr lang="de-AT" dirty="0" err="1" smtClean="0"/>
              <a:t>Blackboard</a:t>
            </a:r>
            <a:r>
              <a:rPr lang="de-AT" dirty="0" smtClean="0"/>
              <a:t> ist ein sehr bekannter Name in der eLearning-Gemeinschaft, und sie haben eine kostenlose Version ihrer </a:t>
            </a:r>
            <a:r>
              <a:rPr lang="de-AT" dirty="0" err="1" smtClean="0"/>
              <a:t>Blackboard</a:t>
            </a:r>
            <a:r>
              <a:rPr lang="de-AT" dirty="0" smtClean="0"/>
              <a:t> </a:t>
            </a:r>
            <a:r>
              <a:rPr lang="de-AT" dirty="0" err="1" smtClean="0"/>
              <a:t>Learn</a:t>
            </a:r>
            <a:r>
              <a:rPr lang="de-AT" dirty="0" smtClean="0"/>
              <a:t> Software namens </a:t>
            </a:r>
            <a:r>
              <a:rPr lang="de-AT" dirty="0" err="1" smtClean="0"/>
              <a:t>CourseSites</a:t>
            </a:r>
            <a:r>
              <a:rPr lang="de-AT" dirty="0" smtClean="0"/>
              <a:t> veröffentlicht. </a:t>
            </a:r>
            <a:r>
              <a:rPr lang="de-AT" dirty="0" err="1" smtClean="0"/>
              <a:t>CourseSites</a:t>
            </a:r>
            <a:r>
              <a:rPr lang="de-AT" dirty="0" smtClean="0"/>
              <a:t> richtet sich an individuelle Instruktoren und richtet sich, wie auch die anderen Angebote von </a:t>
            </a:r>
            <a:r>
              <a:rPr lang="de-AT" dirty="0" err="1" smtClean="0"/>
              <a:t>Blackboard</a:t>
            </a:r>
            <a:r>
              <a:rPr lang="de-AT" dirty="0" smtClean="0"/>
              <a:t>, eher an den akademischen als an den Unternehmensmarkt. Die Software ist webbasiert und kostenlos und ermöglicht die Erstellung von bis zu fünf aktiven "Course Sites" (jeweils eine bestimmte Klasse).</a:t>
            </a:r>
          </a:p>
          <a:p>
            <a:endParaRPr lang="de-AT" dirty="0" smtClean="0"/>
          </a:p>
          <a:p>
            <a:r>
              <a:rPr lang="de-AT" dirty="0" smtClean="0"/>
              <a:t>Differenzierungsmerkmale</a:t>
            </a:r>
          </a:p>
          <a:p>
            <a:endParaRPr lang="de-AT" dirty="0" smtClean="0"/>
          </a:p>
          <a:p>
            <a:r>
              <a:rPr lang="de-AT" dirty="0" smtClean="0"/>
              <a:t>Zu </a:t>
            </a:r>
            <a:r>
              <a:rPr lang="de-AT" dirty="0" err="1" smtClean="0"/>
              <a:t>CourseSites</a:t>
            </a:r>
            <a:r>
              <a:rPr lang="de-AT" dirty="0" smtClean="0"/>
              <a:t> kann man sich über beliebte Webservices wie Facebook und Google Mail anmelde. Es unterstützt eine unbegrenzte Anzahl von Schülern und ist einfach in andere </a:t>
            </a:r>
            <a:r>
              <a:rPr lang="de-AT" dirty="0" err="1" smtClean="0"/>
              <a:t>Blackboard</a:t>
            </a:r>
            <a:r>
              <a:rPr lang="de-AT" dirty="0" smtClean="0"/>
              <a:t>-Angebote zu integrieren.</a:t>
            </a:r>
          </a:p>
          <a:p>
            <a:endParaRPr lang="de-AT" dirty="0" smtClean="0"/>
          </a:p>
          <a:p>
            <a:r>
              <a:rPr lang="de-AT" dirty="0" smtClean="0"/>
              <a:t>Pro - Kontra</a:t>
            </a:r>
          </a:p>
          <a:p>
            <a:endParaRPr lang="de-AT" dirty="0" smtClean="0"/>
          </a:p>
          <a:p>
            <a:r>
              <a:rPr lang="de-AT" dirty="0" err="1" smtClean="0"/>
              <a:t>CourseSites</a:t>
            </a:r>
            <a:r>
              <a:rPr lang="de-AT" dirty="0" smtClean="0"/>
              <a:t> ist keine Open-Source-Software, daher fallen einige der üblich anfallenden Probleme aus (mangelnder Support, Anforderungen, die nur mit technischem Geschick implementierbar sind, usw.). Es ist ein sehr benutzerfreundliches System, da es mit dem individuellen Lehrer im Hinterkopf erstellt wurde. Es fehlt jedoch ein Teil der Funktionalität von </a:t>
            </a:r>
            <a:r>
              <a:rPr lang="de-AT" dirty="0" err="1" smtClean="0"/>
              <a:t>Blackboard's</a:t>
            </a:r>
            <a:r>
              <a:rPr lang="de-AT" dirty="0" smtClean="0"/>
              <a:t> kostenpflichtigen Angeboten, was es für Institutionen und Organisationen weniger nützlich machen kann. Dazu gehören White-</a:t>
            </a:r>
            <a:r>
              <a:rPr lang="de-AT" dirty="0" err="1" smtClean="0"/>
              <a:t>Labeling</a:t>
            </a:r>
            <a:r>
              <a:rPr lang="de-AT" dirty="0" smtClean="0"/>
              <a:t>- und Branding-Funktionen, benutzerdefinierte Skripte, Single </a:t>
            </a:r>
            <a:r>
              <a:rPr lang="de-AT" dirty="0" err="1" smtClean="0"/>
              <a:t>Sign</a:t>
            </a:r>
            <a:r>
              <a:rPr lang="de-AT" dirty="0" smtClean="0"/>
              <a:t>-On, Integration mit einem breiteren Registrierungssystem und die Möglichkeit, z. B. Noten zu stapeln und zu archivieren.</a:t>
            </a:r>
          </a:p>
          <a:p>
            <a:endParaRPr lang="de-AT" dirty="0" smtClean="0"/>
          </a:p>
          <a:p>
            <a:endParaRPr lang="de-AT" dirty="0" smtClean="0"/>
          </a:p>
          <a:p>
            <a:endParaRPr lang="de-AT" dirty="0" smtClean="0"/>
          </a:p>
          <a:p>
            <a:r>
              <a:rPr lang="de-AT" dirty="0" smtClean="0"/>
              <a:t>3. </a:t>
            </a:r>
            <a:r>
              <a:rPr lang="de-AT" dirty="0" err="1" smtClean="0"/>
              <a:t>Sakai</a:t>
            </a:r>
            <a:endParaRPr lang="de-AT" dirty="0" smtClean="0"/>
          </a:p>
          <a:p>
            <a:endParaRPr lang="de-AT" dirty="0" smtClean="0"/>
          </a:p>
          <a:p>
            <a:r>
              <a:rPr lang="de-AT" dirty="0" smtClean="0"/>
              <a:t>Eine weitere Open-Source-Lösung, </a:t>
            </a:r>
            <a:r>
              <a:rPr lang="de-AT" dirty="0" err="1" smtClean="0"/>
              <a:t>Sakai</a:t>
            </a:r>
            <a:r>
              <a:rPr lang="de-AT" dirty="0" smtClean="0"/>
              <a:t> unterscheidet sich von </a:t>
            </a:r>
            <a:r>
              <a:rPr lang="de-AT" dirty="0" err="1" smtClean="0"/>
              <a:t>Moodle</a:t>
            </a:r>
            <a:r>
              <a:rPr lang="de-AT" dirty="0" smtClean="0"/>
              <a:t> in einigen Schlüsselelementen. Es basiert auf Java, im Gegensatz zu LAMP (Linux, Apache, MySQL und PHP) und obwohl es eine Open Source ist, dürfen nur bestimmte Interessengruppen und kommerzielle Partner zum Quellcode beitragen. Es richtet sich an akademische Einrichtungen im Gegensatz zur betrieblichen Ausbildung.</a:t>
            </a:r>
          </a:p>
          <a:p>
            <a:endParaRPr lang="de-AT" dirty="0" smtClean="0"/>
          </a:p>
          <a:p>
            <a:r>
              <a:rPr lang="de-AT" dirty="0" smtClean="0"/>
              <a:t>Differenzierungsmerkmale</a:t>
            </a:r>
          </a:p>
          <a:p>
            <a:endParaRPr lang="de-AT" dirty="0" smtClean="0"/>
          </a:p>
          <a:p>
            <a:r>
              <a:rPr lang="de-AT" dirty="0" err="1" smtClean="0"/>
              <a:t>Sakai</a:t>
            </a:r>
            <a:r>
              <a:rPr lang="de-AT" dirty="0" smtClean="0"/>
              <a:t> integriert sich in Google Text &amp; Tabellen und beinhaltet Tools wie Wiki, Online-Tests, Präsentationsfolien und die Möglichkeit Dropbox zu benutzen.</a:t>
            </a:r>
          </a:p>
          <a:p>
            <a:endParaRPr lang="de-AT" dirty="0" smtClean="0"/>
          </a:p>
          <a:p>
            <a:r>
              <a:rPr lang="de-AT" dirty="0" smtClean="0"/>
              <a:t>Pro und Kontra</a:t>
            </a:r>
          </a:p>
          <a:p>
            <a:endParaRPr lang="de-AT" dirty="0" smtClean="0"/>
          </a:p>
          <a:p>
            <a:r>
              <a:rPr lang="de-AT" dirty="0" err="1" smtClean="0"/>
              <a:t>Sakai</a:t>
            </a:r>
            <a:r>
              <a:rPr lang="de-AT" dirty="0" smtClean="0"/>
              <a:t> genießt die Unterstützung einer gut ausgestatteten Bildungsstiftung, die die strategische Entwicklung der Software überwacht. Dies bedeutet, dass erhebliche Ressourcen ($6 Millionen im Vergleich zu </a:t>
            </a:r>
            <a:r>
              <a:rPr lang="de-AT" dirty="0" err="1" smtClean="0"/>
              <a:t>Moodle's</a:t>
            </a:r>
            <a:r>
              <a:rPr lang="de-AT" dirty="0" smtClean="0"/>
              <a:t> $12.000 pro Jahr) eingesetzt werden können, falls sich größere Probleme ergeben sollten. Wie gesagt, weil </a:t>
            </a:r>
            <a:r>
              <a:rPr lang="de-AT" dirty="0" err="1" smtClean="0"/>
              <a:t>Sakai</a:t>
            </a:r>
            <a:r>
              <a:rPr lang="de-AT" dirty="0" smtClean="0"/>
              <a:t>  im Gegensatz zu LAMP Java basierend ist, haben einige argumentiert, dass dies die Gesamtkosten für die Nutzer erhöht. Java-Server und Entwickler sind in der Regel teurer als PHP-Server und Entwickler. Außerdem bedient </a:t>
            </a:r>
            <a:r>
              <a:rPr lang="de-AT" dirty="0" err="1" smtClean="0"/>
              <a:t>Sakai</a:t>
            </a:r>
            <a:r>
              <a:rPr lang="de-AT" dirty="0" smtClean="0"/>
              <a:t> einen engeren Kundenkreis und so gibt es nicht so viele Support, </a:t>
            </a:r>
            <a:r>
              <a:rPr lang="de-AT" dirty="0" err="1" smtClean="0"/>
              <a:t>Plugins</a:t>
            </a:r>
            <a:r>
              <a:rPr lang="de-AT" dirty="0" smtClean="0"/>
              <a:t> und Add-</a:t>
            </a:r>
            <a:r>
              <a:rPr lang="de-AT" dirty="0" err="1" smtClean="0"/>
              <a:t>ons</a:t>
            </a:r>
            <a:r>
              <a:rPr lang="de-AT" dirty="0" smtClean="0"/>
              <a:t> wie z. B. bei </a:t>
            </a:r>
            <a:r>
              <a:rPr lang="de-AT" dirty="0" err="1" smtClean="0"/>
              <a:t>Moodle</a:t>
            </a:r>
            <a:r>
              <a:rPr lang="de-AT" dirty="0" smtClean="0"/>
              <a:t>.</a:t>
            </a:r>
          </a:p>
          <a:p>
            <a:endParaRPr lang="de-AT" dirty="0" smtClean="0"/>
          </a:p>
          <a:p>
            <a:endParaRPr lang="de-AT" dirty="0" smtClean="0"/>
          </a:p>
          <a:p>
            <a:endParaRPr lang="de-AT" dirty="0" smtClean="0"/>
          </a:p>
          <a:p>
            <a:r>
              <a:rPr lang="de-AT" dirty="0" smtClean="0"/>
              <a:t>4. </a:t>
            </a:r>
            <a:r>
              <a:rPr lang="de-AT" dirty="0" err="1" smtClean="0"/>
              <a:t>Latitude</a:t>
            </a:r>
            <a:r>
              <a:rPr lang="de-AT" dirty="0" smtClean="0"/>
              <a:t> Learning</a:t>
            </a:r>
          </a:p>
          <a:p>
            <a:endParaRPr lang="de-AT" dirty="0" smtClean="0"/>
          </a:p>
          <a:p>
            <a:r>
              <a:rPr lang="de-AT" dirty="0" err="1" smtClean="0"/>
              <a:t>Latitude</a:t>
            </a:r>
            <a:r>
              <a:rPr lang="de-AT" dirty="0" smtClean="0"/>
              <a:t> Learning ist ein "</a:t>
            </a:r>
            <a:r>
              <a:rPr lang="de-AT" dirty="0" err="1" smtClean="0"/>
              <a:t>freemium</a:t>
            </a:r>
            <a:r>
              <a:rPr lang="de-AT" dirty="0" smtClean="0"/>
              <a:t>" -LMS, das kostenlos für bis zu 100 Lernende genutzt werden kann und dann bei 1.000 USD pro Jahr mit optionalen Add-</a:t>
            </a:r>
            <a:r>
              <a:rPr lang="de-AT" dirty="0" err="1" smtClean="0"/>
              <a:t>ons</a:t>
            </a:r>
            <a:r>
              <a:rPr lang="de-AT" dirty="0" smtClean="0"/>
              <a:t> beginnt. Es ist ein weitgehend webbasiertes System und richtet sich an Unternehmensschulungen und B2B-Umgebungen. Zu den Kunden zählen Chrysler, GM und das American Board </a:t>
            </a:r>
            <a:r>
              <a:rPr lang="de-AT" dirty="0" err="1" smtClean="0"/>
              <a:t>of</a:t>
            </a:r>
            <a:r>
              <a:rPr lang="de-AT" dirty="0" smtClean="0"/>
              <a:t> Emergency </a:t>
            </a:r>
            <a:r>
              <a:rPr lang="de-AT" dirty="0" err="1" smtClean="0"/>
              <a:t>Medicine</a:t>
            </a:r>
            <a:r>
              <a:rPr lang="de-AT" dirty="0" smtClean="0"/>
              <a:t>.</a:t>
            </a:r>
          </a:p>
          <a:p>
            <a:endParaRPr lang="de-AT" dirty="0" smtClean="0"/>
          </a:p>
          <a:p>
            <a:r>
              <a:rPr lang="de-AT" dirty="0" smtClean="0"/>
              <a:t>Differenzierungsmerkmale</a:t>
            </a:r>
          </a:p>
          <a:p>
            <a:endParaRPr lang="de-AT" dirty="0" smtClean="0"/>
          </a:p>
          <a:p>
            <a:r>
              <a:rPr lang="de-AT" dirty="0" err="1" smtClean="0"/>
              <a:t>Latitude</a:t>
            </a:r>
            <a:r>
              <a:rPr lang="de-AT" dirty="0" smtClean="0"/>
              <a:t> Learning umfasst Zertifizierungen, Integration mit </a:t>
            </a:r>
            <a:r>
              <a:rPr lang="de-AT" dirty="0" err="1" smtClean="0"/>
              <a:t>Webex</a:t>
            </a:r>
            <a:r>
              <a:rPr lang="de-AT" dirty="0" smtClean="0"/>
              <a:t> und </a:t>
            </a:r>
            <a:r>
              <a:rPr lang="de-AT" dirty="0" err="1" smtClean="0"/>
              <a:t>GoToMeeting</a:t>
            </a:r>
            <a:r>
              <a:rPr lang="de-AT" dirty="0" smtClean="0"/>
              <a:t> sowie </a:t>
            </a:r>
            <a:r>
              <a:rPr lang="de-AT" dirty="0" err="1" smtClean="0"/>
              <a:t>kollaborative</a:t>
            </a:r>
            <a:r>
              <a:rPr lang="de-AT" dirty="0" smtClean="0"/>
              <a:t> Whiteboards und Unterstützung für neun verschiedene Sprachen. Es hat auch Erweiterungen (wie eCommerce), die gekauft werden können.</a:t>
            </a:r>
          </a:p>
          <a:p>
            <a:endParaRPr lang="de-AT" dirty="0" smtClean="0"/>
          </a:p>
          <a:p>
            <a:r>
              <a:rPr lang="de-AT" dirty="0" smtClean="0"/>
              <a:t>Pro/Konsole</a:t>
            </a:r>
          </a:p>
          <a:p>
            <a:endParaRPr lang="de-AT" dirty="0" smtClean="0"/>
          </a:p>
          <a:p>
            <a:r>
              <a:rPr lang="de-AT" dirty="0" smtClean="0"/>
              <a:t>Mit mehr als drei Millionen Benutzern ist </a:t>
            </a:r>
            <a:r>
              <a:rPr lang="de-AT" dirty="0" err="1" smtClean="0"/>
              <a:t>Latitude</a:t>
            </a:r>
            <a:r>
              <a:rPr lang="de-AT" dirty="0" smtClean="0"/>
              <a:t> Learning definitiv skalierbar und unterscheidet sich von allen anderen, eher akademisch ausgerichteten Lösungen auf dieser Liste durch den Fokus auf Unternehmenstraining. Für Unternehmen und Trainingsprofis ist dieser Fokus definitiv ein Profi. </a:t>
            </a:r>
            <a:r>
              <a:rPr lang="de-AT" dirty="0" err="1" smtClean="0"/>
              <a:t>Latitude</a:t>
            </a:r>
            <a:r>
              <a:rPr lang="de-AT" dirty="0" smtClean="0"/>
              <a:t> Learning verfügt jedoch noch nicht über eine mobile Unterstützung oder eine 3.  Teil-Inhaltsbibliothek. Seine Erweiterungen können sehr kostspielig sein, wenn Sie eine Funktionserweiterung benötigen.</a:t>
            </a:r>
          </a:p>
          <a:p>
            <a:endParaRPr lang="de-AT" dirty="0" smtClean="0"/>
          </a:p>
          <a:p>
            <a:r>
              <a:rPr lang="de-AT" dirty="0" smtClean="0"/>
              <a:t>5. </a:t>
            </a:r>
            <a:r>
              <a:rPr lang="de-AT" dirty="0" err="1" smtClean="0"/>
              <a:t>Dokeos</a:t>
            </a:r>
            <a:endParaRPr lang="de-AT" dirty="0" smtClean="0"/>
          </a:p>
          <a:p>
            <a:endParaRPr lang="de-AT" dirty="0" smtClean="0"/>
          </a:p>
          <a:p>
            <a:r>
              <a:rPr lang="de-AT" dirty="0" err="1" smtClean="0"/>
              <a:t>Dokeos</a:t>
            </a:r>
            <a:r>
              <a:rPr lang="de-AT" dirty="0" smtClean="0"/>
              <a:t> ist eine weitere Open Source Lösung, diesmal basierend auf PHP im Gegensatz zu Java wie </a:t>
            </a:r>
            <a:r>
              <a:rPr lang="de-AT" dirty="0" err="1" smtClean="0"/>
              <a:t>Sakai</a:t>
            </a:r>
            <a:r>
              <a:rPr lang="de-AT" dirty="0" smtClean="0"/>
              <a:t>. Sie stammt aus Frankreich und hat in Belgien und in Belgien (sowie in 60 weiteren Ländern mit über 6.000 Installationen insgesamt) breite Verbreitung gefunden. Im Gegensatz zu SaaS basiert es auf einem On-Remise Modell.</a:t>
            </a:r>
          </a:p>
          <a:p>
            <a:endParaRPr lang="de-AT" dirty="0" smtClean="0"/>
          </a:p>
          <a:p>
            <a:r>
              <a:rPr lang="de-AT" dirty="0" smtClean="0"/>
              <a:t>Differenzierungsmerkmale</a:t>
            </a:r>
          </a:p>
          <a:p>
            <a:endParaRPr lang="de-AT" dirty="0" smtClean="0"/>
          </a:p>
          <a:p>
            <a:r>
              <a:rPr lang="de-AT" dirty="0" err="1" smtClean="0"/>
              <a:t>Dokeos</a:t>
            </a:r>
            <a:r>
              <a:rPr lang="de-AT" dirty="0" smtClean="0"/>
              <a:t> verfügt über ein integriertes </a:t>
            </a:r>
            <a:r>
              <a:rPr lang="de-AT" dirty="0" err="1" smtClean="0"/>
              <a:t>Kursauthoring</a:t>
            </a:r>
            <a:r>
              <a:rPr lang="de-AT" dirty="0" smtClean="0"/>
              <a:t>-Tool, vorgefertigte Quizvorlagen, private Gruppen und ein Chat-Tool.</a:t>
            </a:r>
          </a:p>
          <a:p>
            <a:endParaRPr lang="de-AT" dirty="0" smtClean="0"/>
          </a:p>
          <a:p>
            <a:r>
              <a:rPr lang="de-AT" dirty="0" smtClean="0"/>
              <a:t>Pro/Konsole</a:t>
            </a:r>
          </a:p>
          <a:p>
            <a:endParaRPr lang="de-AT" dirty="0" smtClean="0"/>
          </a:p>
          <a:p>
            <a:r>
              <a:rPr lang="de-AT" dirty="0" smtClean="0"/>
              <a:t>Mit </a:t>
            </a:r>
            <a:r>
              <a:rPr lang="de-AT" dirty="0" err="1" smtClean="0"/>
              <a:t>Dokeos</a:t>
            </a:r>
            <a:r>
              <a:rPr lang="de-AT" dirty="0" smtClean="0"/>
              <a:t>'"</a:t>
            </a:r>
            <a:r>
              <a:rPr lang="de-AT" dirty="0" err="1" smtClean="0"/>
              <a:t>Oogie</a:t>
            </a:r>
            <a:r>
              <a:rPr lang="de-AT" dirty="0" smtClean="0"/>
              <a:t> Rapid Learning" -Funktion ist es einfach, sowohl </a:t>
            </a:r>
            <a:r>
              <a:rPr lang="de-AT" dirty="0" err="1" smtClean="0"/>
              <a:t>Powerpoint</a:t>
            </a:r>
            <a:r>
              <a:rPr lang="de-AT" dirty="0" smtClean="0"/>
              <a:t> als auch </a:t>
            </a:r>
            <a:r>
              <a:rPr lang="de-AT" dirty="0" err="1" smtClean="0"/>
              <a:t>OpenOffice</a:t>
            </a:r>
            <a:r>
              <a:rPr lang="de-AT" dirty="0" smtClean="0"/>
              <a:t> </a:t>
            </a:r>
            <a:r>
              <a:rPr lang="de-AT" dirty="0" err="1" smtClean="0"/>
              <a:t>Impress</a:t>
            </a:r>
            <a:r>
              <a:rPr lang="de-AT" dirty="0" smtClean="0"/>
              <a:t> nach SCORM zu konvertieren, und </a:t>
            </a:r>
            <a:r>
              <a:rPr lang="de-AT" dirty="0" err="1" smtClean="0"/>
              <a:t>Dokeos</a:t>
            </a:r>
            <a:r>
              <a:rPr lang="de-AT" dirty="0" smtClean="0"/>
              <a:t> hat eine geringere Lernkurve als </a:t>
            </a:r>
            <a:r>
              <a:rPr lang="de-AT" dirty="0" err="1" smtClean="0"/>
              <a:t>Moodle</a:t>
            </a:r>
            <a:r>
              <a:rPr lang="de-AT" dirty="0" smtClean="0"/>
              <a:t> (und sieht besser aus, wenn Ästhetik Priorität hat). </a:t>
            </a:r>
            <a:r>
              <a:rPr lang="de-AT" dirty="0" err="1" smtClean="0"/>
              <a:t>Dokeos</a:t>
            </a:r>
            <a:r>
              <a:rPr lang="de-AT" dirty="0" smtClean="0"/>
              <a:t> hat Schwierigkeiten bei der Anpassung der Benutzerebenen, und Benutzer haben berichtet, dass die Antwortzeiten für Fragen/Angelegenheiten im Forum lang sind, so dass Support ein Problem sein kann.</a:t>
            </a:r>
          </a:p>
          <a:p>
            <a:endParaRPr lang="de-AT" dirty="0" smtClean="0"/>
          </a:p>
          <a:p>
            <a:endParaRPr lang="de-AT" dirty="0" smtClean="0"/>
          </a:p>
          <a:p>
            <a:endParaRPr lang="de-AT" dirty="0" smtClean="0"/>
          </a:p>
          <a:p>
            <a:r>
              <a:rPr lang="de-AT" dirty="0" smtClean="0"/>
              <a:t>6. </a:t>
            </a:r>
            <a:r>
              <a:rPr lang="de-AT" dirty="0" err="1" smtClean="0"/>
              <a:t>eFront</a:t>
            </a:r>
            <a:endParaRPr lang="de-AT" dirty="0" smtClean="0"/>
          </a:p>
          <a:p>
            <a:endParaRPr lang="de-AT" dirty="0" smtClean="0"/>
          </a:p>
          <a:p>
            <a:r>
              <a:rPr lang="de-AT" dirty="0" err="1" smtClean="0"/>
              <a:t>eFront</a:t>
            </a:r>
            <a:r>
              <a:rPr lang="de-AT" dirty="0" smtClean="0"/>
              <a:t> ist ein Open Source LMS, mit einer kostenpflichtigen, gehosteten Version. Das Unternehmen, das es betreibt, hat seinen Sitz in Griechenland, und die kommerziellen Versionen beginnen bei $85 pro Monat. Während die Open-Source-Version von </a:t>
            </a:r>
            <a:r>
              <a:rPr lang="de-AT" dirty="0" err="1" smtClean="0"/>
              <a:t>eFront</a:t>
            </a:r>
            <a:r>
              <a:rPr lang="de-AT" dirty="0" smtClean="0"/>
              <a:t> nicht mehr offiziell unterstützt wird, finden Sie ältere Versionen auf </a:t>
            </a:r>
            <a:r>
              <a:rPr lang="de-AT" dirty="0" err="1" smtClean="0"/>
              <a:t>SourceForge</a:t>
            </a:r>
            <a:r>
              <a:rPr lang="de-AT" dirty="0" smtClean="0"/>
              <a:t>.</a:t>
            </a:r>
          </a:p>
          <a:p>
            <a:endParaRPr lang="de-AT" dirty="0" smtClean="0"/>
          </a:p>
          <a:p>
            <a:r>
              <a:rPr lang="de-AT" dirty="0" smtClean="0"/>
              <a:t>Differenzierungsmerkmale</a:t>
            </a:r>
          </a:p>
          <a:p>
            <a:endParaRPr lang="de-AT" dirty="0" smtClean="0"/>
          </a:p>
          <a:p>
            <a:r>
              <a:rPr lang="de-AT" dirty="0" err="1" smtClean="0"/>
              <a:t>eFront</a:t>
            </a:r>
            <a:r>
              <a:rPr lang="de-AT" dirty="0" smtClean="0"/>
              <a:t> verfügt über eine intuitive, auf Symbolen basierende Benutzeroberfläche, ein Tool zur Erstellung von Kursen sowie interne Chats und integrierte Foren.</a:t>
            </a:r>
          </a:p>
          <a:p>
            <a:endParaRPr lang="de-AT" dirty="0" smtClean="0"/>
          </a:p>
          <a:p>
            <a:r>
              <a:rPr lang="de-AT" dirty="0" smtClean="0"/>
              <a:t>Pro und Kontra</a:t>
            </a:r>
          </a:p>
          <a:p>
            <a:endParaRPr lang="de-AT" dirty="0" smtClean="0"/>
          </a:p>
          <a:p>
            <a:r>
              <a:rPr lang="de-AT" dirty="0" smtClean="0"/>
              <a:t>Da es sich hierbei um Open Source handelt, unterstützt von einem gewinnorientierten Unternehmen, sind die Support-Foren in der Regel aktiv und technische Probleme werden gelöst. Allerdings fehlt der kostenlosen Open-Source-Version von </a:t>
            </a:r>
            <a:r>
              <a:rPr lang="de-AT" dirty="0" err="1" smtClean="0"/>
              <a:t>eFront</a:t>
            </a:r>
            <a:r>
              <a:rPr lang="de-AT" dirty="0" smtClean="0"/>
              <a:t> die eCommerce-Funktionalität, die Zertifizierung und die Integration sozialer Medien.</a:t>
            </a:r>
          </a:p>
          <a:p>
            <a:endParaRPr lang="de-AT" dirty="0" smtClean="0"/>
          </a:p>
          <a:p>
            <a:endParaRPr lang="de-AT" dirty="0" smtClean="0"/>
          </a:p>
          <a:p>
            <a:endParaRPr lang="de-AT" dirty="0" smtClean="0"/>
          </a:p>
          <a:p>
            <a:r>
              <a:rPr lang="de-AT" dirty="0" smtClean="0"/>
              <a:t>7. </a:t>
            </a:r>
            <a:r>
              <a:rPr lang="de-AT" dirty="0" err="1" smtClean="0"/>
              <a:t>Schoologie</a:t>
            </a:r>
            <a:endParaRPr lang="de-AT" dirty="0" smtClean="0"/>
          </a:p>
          <a:p>
            <a:endParaRPr lang="de-AT" dirty="0" smtClean="0"/>
          </a:p>
          <a:p>
            <a:r>
              <a:rPr lang="de-AT" dirty="0" err="1" smtClean="0"/>
              <a:t>Schoologie</a:t>
            </a:r>
            <a:r>
              <a:rPr lang="de-AT" dirty="0" smtClean="0"/>
              <a:t> ist ein </a:t>
            </a:r>
            <a:r>
              <a:rPr lang="de-AT" dirty="0" err="1" smtClean="0"/>
              <a:t>Freemium</a:t>
            </a:r>
            <a:r>
              <a:rPr lang="de-AT" dirty="0" smtClean="0"/>
              <a:t> LMS, das sich in erster Linie an Ausbilder richtet (ähnlich wie </a:t>
            </a:r>
            <a:r>
              <a:rPr lang="de-AT" dirty="0" err="1" smtClean="0"/>
              <a:t>Blackboard's</a:t>
            </a:r>
            <a:r>
              <a:rPr lang="de-AT" dirty="0" smtClean="0"/>
              <a:t> </a:t>
            </a:r>
            <a:r>
              <a:rPr lang="de-AT" dirty="0" err="1" smtClean="0"/>
              <a:t>CourseSites</a:t>
            </a:r>
            <a:r>
              <a:rPr lang="de-AT" dirty="0" smtClean="0"/>
              <a:t>). Es ist webbasiert und das Basispaket ist kostenlos für Lehrer, mit der Option auf ein Upgrade zu einem Enterprise Package, wenn Sie spezielle Unterstützung oder Integration mit der SIS-Plattform Ihrer Schule wünschen. </a:t>
            </a:r>
            <a:r>
              <a:rPr lang="de-AT" dirty="0" err="1" smtClean="0"/>
              <a:t>Schoology</a:t>
            </a:r>
            <a:r>
              <a:rPr lang="de-AT" dirty="0" smtClean="0"/>
              <a:t> teilt die Preise für das Enterprise Package auf seiner Website nicht.</a:t>
            </a:r>
          </a:p>
          <a:p>
            <a:endParaRPr lang="de-AT" dirty="0" smtClean="0"/>
          </a:p>
          <a:p>
            <a:r>
              <a:rPr lang="de-AT" dirty="0" smtClean="0"/>
              <a:t>Differenzierungsmerkmale</a:t>
            </a:r>
          </a:p>
          <a:p>
            <a:endParaRPr lang="de-AT" dirty="0" smtClean="0"/>
          </a:p>
          <a:p>
            <a:r>
              <a:rPr lang="de-AT" dirty="0" smtClean="0"/>
              <a:t>Zu den herausragenden Merkmalen von </a:t>
            </a:r>
            <a:r>
              <a:rPr lang="de-AT" dirty="0" err="1" smtClean="0"/>
              <a:t>Schoology</a:t>
            </a:r>
            <a:r>
              <a:rPr lang="de-AT" dirty="0" smtClean="0"/>
              <a:t> gehören u. a. der mobile Zugriff, die Integration mit Google Drive, Tools zur Erstellung von Inhalten sowie der Zugriff auf eine Bibliothek mit öffentlichen Kursen und anderen Inhalten.</a:t>
            </a:r>
          </a:p>
          <a:p>
            <a:endParaRPr lang="de-AT" dirty="0" smtClean="0"/>
          </a:p>
          <a:p>
            <a:r>
              <a:rPr lang="de-AT" dirty="0" smtClean="0"/>
              <a:t>Pro und Kontra</a:t>
            </a:r>
          </a:p>
          <a:p>
            <a:endParaRPr lang="de-AT" dirty="0" smtClean="0"/>
          </a:p>
          <a:p>
            <a:r>
              <a:rPr lang="de-AT" dirty="0" smtClean="0"/>
              <a:t>Die mobile Funktionalität und der Workflow von </a:t>
            </a:r>
            <a:r>
              <a:rPr lang="de-AT" dirty="0" err="1" smtClean="0"/>
              <a:t>Schoology</a:t>
            </a:r>
            <a:r>
              <a:rPr lang="de-AT" dirty="0" smtClean="0"/>
              <a:t> sind erstklassig. Die moderne Benutzeroberfläche und die Integration mit den neuesten Cloud-Anwendungen hilft dabei, sie auszupacken, auch wenn sie nicht so umfassend ausgestattet ist wie etwas Komplexeres wie </a:t>
            </a:r>
            <a:r>
              <a:rPr lang="de-AT" dirty="0" err="1" smtClean="0"/>
              <a:t>Moodle</a:t>
            </a:r>
            <a:r>
              <a:rPr lang="de-AT" dirty="0" smtClean="0"/>
              <a:t> und keine privaten Nachrichtenübermittlungen zwischen Schülern enthält.</a:t>
            </a:r>
          </a:p>
          <a:p>
            <a:endParaRPr lang="de-AT" dirty="0" smtClean="0"/>
          </a:p>
          <a:p>
            <a:endParaRPr lang="de-AT" dirty="0" smtClean="0"/>
          </a:p>
          <a:p>
            <a:endParaRPr lang="de-AT" dirty="0" smtClean="0"/>
          </a:p>
          <a:p>
            <a:r>
              <a:rPr lang="de-AT" dirty="0" smtClean="0"/>
              <a:t>8. ILIAS</a:t>
            </a:r>
          </a:p>
          <a:p>
            <a:endParaRPr lang="de-AT" dirty="0" smtClean="0"/>
          </a:p>
          <a:p>
            <a:r>
              <a:rPr lang="de-AT" dirty="0" smtClean="0"/>
              <a:t>ILIAS ist ein Open Source, webbasiertes LMS, das an der Universität zu Köln entwickelt wurde und eine breite Anwenderbasis besitzt. Die Benutzerdatenbank (5.000 aktuelle Installationen) besteht aus einer Mischung aus Universitäten, Regierungs- und Verteidigungsorganisationen, hauptsächlich in Europa.</a:t>
            </a:r>
          </a:p>
          <a:p>
            <a:endParaRPr lang="de-AT" dirty="0" smtClean="0"/>
          </a:p>
          <a:p>
            <a:r>
              <a:rPr lang="de-AT" dirty="0" smtClean="0"/>
              <a:t>Differenzierungsmerkmale</a:t>
            </a:r>
          </a:p>
          <a:p>
            <a:endParaRPr lang="de-AT" dirty="0" smtClean="0"/>
          </a:p>
          <a:p>
            <a:r>
              <a:rPr lang="de-AT" dirty="0" smtClean="0"/>
              <a:t>ILIAS ist von der NATO zertifiziert und wird im hochsicheren NATO-Intranet sowie von mehreren nationalen Verteidigungsministerien und Streitkräften eingesetzt. Darüber hinaus ermöglicht das System das einfache Einstellen verschiedener Benutzerrollen und die Kontrolle des Zugriffs auf einzelne Teile der Software.</a:t>
            </a:r>
          </a:p>
          <a:p>
            <a:endParaRPr lang="de-AT" dirty="0" smtClean="0"/>
          </a:p>
          <a:p>
            <a:r>
              <a:rPr lang="de-AT" dirty="0" smtClean="0"/>
              <a:t>Pro/Kontra</a:t>
            </a:r>
          </a:p>
          <a:p>
            <a:endParaRPr lang="de-AT" dirty="0" smtClean="0"/>
          </a:p>
          <a:p>
            <a:r>
              <a:rPr lang="de-AT" dirty="0" smtClean="0"/>
              <a:t>ILIAS hat einen langen Stammbaum (älter als 13 Jahre) und hat es geschafft, eine wachsende Benutzerbasis und eine kohärente Code-Basis beizubehalten. Wenn Sie also nach etwas mit starker Sicherheit suchen, das wahrscheinlich für eine Weile da sein wird (etwas "Sicheres"), dann ist dies vielleicht das LMS für Sie. Zusätzlich stellt eine aktive Community, die sogar ihre eigene jährliche Konferenz sponsert, sicher, dass Support-Angelegenheiten, die Sie vielleicht haben, bearbeitet werden. Allerdings leidet es unter einem klobigen Interface-Design, und einige Features anderer LMSs (wie mobile Integration) erfordern die Installation von </a:t>
            </a:r>
            <a:r>
              <a:rPr lang="de-AT" dirty="0" err="1" smtClean="0"/>
              <a:t>Plugins</a:t>
            </a:r>
            <a:r>
              <a:rPr lang="de-AT" dirty="0" smtClean="0"/>
              <a:t> oder anderen Add-</a:t>
            </a:r>
            <a:r>
              <a:rPr lang="de-AT" dirty="0" err="1" smtClean="0"/>
              <a:t>ons</a:t>
            </a:r>
            <a:r>
              <a:rPr lang="de-AT" dirty="0" smtClean="0"/>
              <a:t>.</a:t>
            </a:r>
          </a:p>
          <a:p>
            <a:endParaRPr lang="de-AT"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Shape 287"/>
          <p:cNvSpPr>
            <a:spLocks noGrp="1" noRot="1" noChangeAspect="1"/>
          </p:cNvSpPr>
          <p:nvPr>
            <p:ph type="sldImg"/>
          </p:nvPr>
        </p:nvSpPr>
        <p:spPr>
          <a:xfrm>
            <a:off x="381000" y="685800"/>
            <a:ext cx="6096000" cy="3429000"/>
          </a:xfrm>
          <a:prstGeom prst="rect">
            <a:avLst/>
          </a:prstGeom>
        </p:spPr>
        <p:txBody>
          <a:bodyPr/>
          <a:lstStyle/>
          <a:p>
            <a:endParaRPr/>
          </a:p>
        </p:txBody>
      </p:sp>
      <p:sp>
        <p:nvSpPr>
          <p:cNvPr id="288" name="Shape 288"/>
          <p:cNvSpPr>
            <a:spLocks noGrp="1"/>
          </p:cNvSpPr>
          <p:nvPr>
            <p:ph type="body" sz="quarter" idx="1"/>
          </p:nvPr>
        </p:nvSpPr>
        <p:spPr>
          <a:prstGeom prst="rect">
            <a:avLst/>
          </a:prstGeom>
        </p:spPr>
        <p:txBody>
          <a:bodyPr/>
          <a:lstStyle/>
          <a:p>
            <a:r>
              <a:rPr lang="de-AT" dirty="0" err="1" smtClean="0"/>
              <a:t>Moodle</a:t>
            </a:r>
            <a:r>
              <a:rPr lang="de-AT" dirty="0" smtClean="0"/>
              <a:t> ist ein </a:t>
            </a:r>
            <a:r>
              <a:rPr lang="de-AT" dirty="0" smtClean="0"/>
              <a:t>Kursverwaltungssystem,</a:t>
            </a:r>
            <a:r>
              <a:rPr lang="de-AT" baseline="0" dirty="0" smtClean="0"/>
              <a:t> engl. </a:t>
            </a:r>
            <a:r>
              <a:rPr lang="de-AT" dirty="0" smtClean="0"/>
              <a:t>Course </a:t>
            </a:r>
            <a:r>
              <a:rPr lang="de-AT" dirty="0" smtClean="0"/>
              <a:t>Management System (CMS), auch bekannt als Learning Management System (LMS) oder virtuelle Lernumgebung, engl. Virtual Learning Environment (VLE). Es ist eine freie Netzanwendung, die Pädagogen verwenden können, um wirkungsvolle </a:t>
            </a:r>
            <a:r>
              <a:rPr lang="de-AT" dirty="0" smtClean="0"/>
              <a:t>on-line-Lernplätze </a:t>
            </a:r>
            <a:r>
              <a:rPr lang="de-AT" dirty="0" smtClean="0"/>
              <a:t>zu gestalten. Es wurde sehr populär bei Lehrkräften auf der ganzen Welt als Werkzeug für die Schaffung von dynamischen  Online-Websites für Schüler. Um zu arbeiten, muss es auf einem Web-Server irgendwo installiert werden, entweder auf einem Ihrer eigenen Computer oder in einem Web-Hosting-Unternehmen.</a:t>
            </a:r>
          </a:p>
          <a:p>
            <a:endParaRPr lang="de-AT"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 name="Shape 299"/>
          <p:cNvSpPr>
            <a:spLocks noGrp="1" noRot="1" noChangeAspect="1"/>
          </p:cNvSpPr>
          <p:nvPr>
            <p:ph type="sldImg"/>
          </p:nvPr>
        </p:nvSpPr>
        <p:spPr>
          <a:xfrm>
            <a:off x="381000" y="685800"/>
            <a:ext cx="6096000" cy="3429000"/>
          </a:xfrm>
          <a:prstGeom prst="rect">
            <a:avLst/>
          </a:prstGeom>
        </p:spPr>
        <p:txBody>
          <a:bodyPr/>
          <a:lstStyle/>
          <a:p>
            <a:endParaRPr/>
          </a:p>
        </p:txBody>
      </p:sp>
      <p:sp>
        <p:nvSpPr>
          <p:cNvPr id="300" name="Shape 300"/>
          <p:cNvSpPr>
            <a:spLocks noGrp="1"/>
          </p:cNvSpPr>
          <p:nvPr>
            <p:ph type="body" sz="quarter" idx="1"/>
          </p:nvPr>
        </p:nvSpPr>
        <p:spPr>
          <a:prstGeom prst="rect">
            <a:avLst/>
          </a:prstGeom>
        </p:spPr>
        <p:txBody>
          <a:bodyPr/>
          <a:lstStyle/>
          <a:p>
            <a:r>
              <a:rPr lang="de-AT" dirty="0" smtClean="0"/>
              <a:t>Die</a:t>
            </a:r>
            <a:r>
              <a:rPr lang="de-AT" baseline="0" dirty="0" smtClean="0"/>
              <a:t> Unterschiede zwischen </a:t>
            </a:r>
            <a:r>
              <a:rPr dirty="0" smtClean="0"/>
              <a:t>LMS</a:t>
            </a:r>
            <a:r>
              <a:rPr dirty="0"/>
              <a:t>, LCMS, and CMS</a:t>
            </a:r>
          </a:p>
          <a:p>
            <a:endParaRPr dirty="0"/>
          </a:p>
          <a:p>
            <a:pPr>
              <a:defRPr sz="2000"/>
            </a:pPr>
            <a:r>
              <a:rPr dirty="0"/>
              <a:t>LMS: Learning Management System</a:t>
            </a:r>
          </a:p>
          <a:p>
            <a:pPr>
              <a:defRPr sz="2000"/>
            </a:pPr>
            <a:endParaRPr dirty="0"/>
          </a:p>
          <a:p>
            <a:pPr>
              <a:defRPr sz="2000"/>
            </a:pPr>
            <a:r>
              <a:rPr lang="de-AT" dirty="0" smtClean="0"/>
              <a:t>Ein Learning Management System (LMS) ist eine Software-Anwendung zur Verwaltung, Dokumentation, Nachverfolgung, Berichterstattung und Bereitstellung von elektronischen Lerntechnologien (auch E-Learning) Kursen oder Trainingsprogrammen.</a:t>
            </a:r>
          </a:p>
          <a:p>
            <a:pPr>
              <a:defRPr sz="2000"/>
            </a:pPr>
            <a:r>
              <a:rPr lang="de-AT" dirty="0" smtClean="0"/>
              <a:t>Die meisten </a:t>
            </a:r>
            <a:r>
              <a:rPr lang="de-AT" dirty="0" err="1" smtClean="0"/>
              <a:t>LMS's</a:t>
            </a:r>
            <a:r>
              <a:rPr lang="de-AT" dirty="0" smtClean="0"/>
              <a:t> unterstützen SCORM-Pakete, die mit E-Learning-Tools wie </a:t>
            </a:r>
            <a:r>
              <a:rPr lang="de-AT" dirty="0" err="1" smtClean="0"/>
              <a:t>Articulate</a:t>
            </a:r>
            <a:r>
              <a:rPr lang="de-AT" dirty="0" smtClean="0"/>
              <a:t>, </a:t>
            </a:r>
            <a:r>
              <a:rPr lang="de-AT" dirty="0" err="1" smtClean="0"/>
              <a:t>Captivate</a:t>
            </a:r>
            <a:r>
              <a:rPr lang="de-AT" dirty="0" smtClean="0"/>
              <a:t> und Flash erstellt wurden. Obwohl die Verwendung dieser Tools Ihnen</a:t>
            </a:r>
            <a:r>
              <a:rPr lang="de-AT" baseline="0" dirty="0" smtClean="0"/>
              <a:t> Kosten verursachen kann</a:t>
            </a:r>
            <a:r>
              <a:rPr lang="de-AT" dirty="0" smtClean="0"/>
              <a:t>, können Sie das LMS auch verwenden, um einige einfache Seiten / Assessments / </a:t>
            </a:r>
            <a:r>
              <a:rPr lang="de-AT" dirty="0" err="1" smtClean="0"/>
              <a:t>Quizzes</a:t>
            </a:r>
            <a:r>
              <a:rPr lang="de-AT" dirty="0" smtClean="0"/>
              <a:t> zu erstellen.</a:t>
            </a:r>
          </a:p>
          <a:p>
            <a:pPr>
              <a:defRPr sz="2000"/>
            </a:pPr>
            <a:r>
              <a:rPr lang="de-AT" dirty="0" smtClean="0"/>
              <a:t>Ein LMS bietet eine Plattform für die Unterbringung aller Arten von eLearning-Kursen sowie für die Verfolgung, wer welche Kurse wann und mit welchem Ergebnis abgeschlossen hat. Darüber hinaus ermöglicht ein LMS Administratoren oder Trainern, Berichte zu erstellen, Aufgaben zu vergeben und Erinnerungen an einen zentralen Standort zu versenden</a:t>
            </a:r>
            <a:endParaRPr dirty="0"/>
          </a:p>
          <a:p>
            <a:pPr>
              <a:defRPr sz="2000"/>
            </a:pPr>
            <a:endParaRPr dirty="0"/>
          </a:p>
          <a:p>
            <a:pPr>
              <a:defRPr sz="2000"/>
            </a:pPr>
            <a:r>
              <a:rPr dirty="0"/>
              <a:t>CMS: Content Management System</a:t>
            </a:r>
          </a:p>
          <a:p>
            <a:pPr>
              <a:defRPr sz="2000"/>
            </a:pPr>
            <a:endParaRPr dirty="0"/>
          </a:p>
          <a:p>
            <a:pPr>
              <a:defRPr sz="2000"/>
            </a:pPr>
            <a:r>
              <a:rPr lang="de-AT" dirty="0" smtClean="0"/>
              <a:t>Ein Content Management System (CMS) ist eine Softwareanwendung oder ein Satz verwandter Programme, die zur Erstellung und Verwaltung digitaler Inhalte verwendet werden. Es schafft den Rahmen für die Art und Weise, wie Inhalte gespeichert und angezeigt werden. CMS-Funktionen ermöglichen es dem Inhaltseigentümer zu entscheiden, welche Inhalte privat oder öffentlich angezeigt werden sollen. Inhalte können einfach mit Metadaten markiert werden, was am besten für die schnelle und effiziente Suche und Verwendung von Inhalten ist.</a:t>
            </a:r>
          </a:p>
          <a:p>
            <a:pPr>
              <a:defRPr sz="2000"/>
            </a:pPr>
            <a:endParaRPr dirty="0"/>
          </a:p>
          <a:p>
            <a:pPr>
              <a:defRPr sz="2000"/>
            </a:pPr>
            <a:endParaRPr dirty="0"/>
          </a:p>
          <a:p>
            <a:pPr>
              <a:defRPr sz="2000"/>
            </a:pPr>
            <a:r>
              <a:rPr dirty="0"/>
              <a:t>LCMS: Learning Content Management System</a:t>
            </a:r>
          </a:p>
          <a:p>
            <a:pPr>
              <a:defRPr sz="2000"/>
            </a:pPr>
            <a:endParaRPr dirty="0"/>
          </a:p>
          <a:p>
            <a:pPr>
              <a:defRPr sz="2000"/>
            </a:pPr>
            <a:r>
              <a:rPr lang="de-AT" dirty="0" smtClean="0"/>
              <a:t>Ein Learning Content Management System (LCMS) ist eine Kombination aus einem CMS und einem LMS. Inhalte werden wie im LMS gespeichert, organisiert und nachverfolgt. Der Unterschied besteht darin, dass Inhalte auf LCMS erstellt werden, das dem CMS ähnelt. Im Gegensatz zu einem CMS sind die erstellten Inhalte ausschließlich zum Lernen gedacht. LCMS-System ermöglicht es in der Regel mehreren Mitarbeitern, gemeinsam Inhalte zu erstellen, die dann in verschiedenen Formaten veröffentlicht werden können. Der Hauptunterschied zwischen einem LMS und einem LCMS ist der Zielbenutzer. Der LMS-Benutzer ist der Lerner, während der LCMS-Benutzer der Lerninhaltsersteller ist.</a:t>
            </a:r>
            <a:endParaRPr dirty="0"/>
          </a:p>
          <a:p>
            <a:pPr>
              <a:defRPr sz="2000" i="1"/>
            </a:pPr>
            <a:endParaRPr lang="de-AT" dirty="0" smtClean="0"/>
          </a:p>
          <a:p>
            <a:pPr>
              <a:defRPr sz="2000" i="1"/>
            </a:pPr>
            <a:r>
              <a:rPr lang="de-AT" dirty="0" smtClean="0"/>
              <a:t>Quelle:</a:t>
            </a:r>
            <a:r>
              <a:rPr lang="de-AT" baseline="0" dirty="0" smtClean="0"/>
              <a:t> </a:t>
            </a:r>
            <a:r>
              <a:rPr dirty="0" smtClean="0"/>
              <a:t> </a:t>
            </a:r>
            <a:r>
              <a:rPr dirty="0"/>
              <a:t>https://www.linkedin.com/pulse/difference-between-lms-lcms-cms-avinash-sharma</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1" name="Shape 321"/>
          <p:cNvSpPr>
            <a:spLocks noGrp="1" noRot="1" noChangeAspect="1"/>
          </p:cNvSpPr>
          <p:nvPr>
            <p:ph type="sldImg"/>
          </p:nvPr>
        </p:nvSpPr>
        <p:spPr>
          <a:xfrm>
            <a:off x="381000" y="685800"/>
            <a:ext cx="6096000" cy="3429000"/>
          </a:xfrm>
          <a:prstGeom prst="rect">
            <a:avLst/>
          </a:prstGeom>
        </p:spPr>
        <p:txBody>
          <a:bodyPr/>
          <a:lstStyle/>
          <a:p>
            <a:endParaRPr/>
          </a:p>
        </p:txBody>
      </p:sp>
      <p:sp>
        <p:nvSpPr>
          <p:cNvPr id="322" name="Shape 322"/>
          <p:cNvSpPr>
            <a:spLocks noGrp="1"/>
          </p:cNvSpPr>
          <p:nvPr>
            <p:ph type="body" sz="quarter" idx="1"/>
          </p:nvPr>
        </p:nvSpPr>
        <p:spPr>
          <a:prstGeom prst="rect">
            <a:avLst/>
          </a:prstGeom>
        </p:spPr>
        <p:txBody>
          <a:bodyPr/>
          <a:lstStyle/>
          <a:p>
            <a:r>
              <a:rPr lang="de-AT" dirty="0" smtClean="0"/>
              <a:t>Der Schwerpunkt des </a:t>
            </a:r>
            <a:r>
              <a:rPr lang="de-AT" dirty="0" err="1" smtClean="0"/>
              <a:t>Moodle</a:t>
            </a:r>
            <a:r>
              <a:rPr lang="de-AT" dirty="0" smtClean="0"/>
              <a:t>-Projekts liegt immer darauf, Lehrkräften die besten Werkzeuge an die Hand zu geben, um das Lernen zu managen und zu fördern.</a:t>
            </a:r>
          </a:p>
          <a:p>
            <a:r>
              <a:rPr lang="de-AT" dirty="0" err="1" smtClean="0"/>
              <a:t>Moodle</a:t>
            </a:r>
            <a:r>
              <a:rPr lang="de-AT" dirty="0" smtClean="0"/>
              <a:t> verfügt über Funktionen, mit denen es auf sehr große Zahlen und Hunderttausende von Schülern skaliert werden kann. Dabei kann es aber auch für eine Grundschule oder einen Hobbypädagogen genutzt werden.</a:t>
            </a:r>
          </a:p>
          <a:p>
            <a:endParaRPr lang="de-AT" dirty="0" smtClean="0"/>
          </a:p>
          <a:p>
            <a:r>
              <a:rPr lang="de-AT" dirty="0" smtClean="0"/>
              <a:t>Viele Institutionen nutzen es als Plattform für die Durchführung von Online-Kursen, einige nutzen es lediglich zur Ergänzung von Präsenzkursen (gemischtes Lernen, engl. </a:t>
            </a:r>
            <a:r>
              <a:rPr lang="de-AT" dirty="0" err="1" smtClean="0"/>
              <a:t>Blended</a:t>
            </a:r>
            <a:r>
              <a:rPr lang="de-AT" dirty="0" smtClean="0"/>
              <a:t> Learning).</a:t>
            </a:r>
          </a:p>
          <a:p>
            <a:endParaRPr lang="de-AT" dirty="0" smtClean="0"/>
          </a:p>
          <a:p>
            <a:r>
              <a:rPr lang="de-AT" dirty="0" smtClean="0"/>
              <a:t>Viele unserer Nutzer nutzen die Aktivitätsmodule (wie Foren, Datenbanken und Wikis) gerne, um reichlich kooperative Lerngemeinschaften rund um ihr Fachgebiet aufzubauen (in der </a:t>
            </a:r>
            <a:r>
              <a:rPr lang="de-AT" dirty="0" err="1" smtClean="0"/>
              <a:t>sozialkonstruktionistischen</a:t>
            </a:r>
            <a:r>
              <a:rPr lang="de-AT" dirty="0" smtClean="0"/>
              <a:t> Tradition), während andere es vorziehen, </a:t>
            </a:r>
            <a:r>
              <a:rPr lang="de-AT" dirty="0" err="1" smtClean="0"/>
              <a:t>Moodle</a:t>
            </a:r>
            <a:r>
              <a:rPr lang="de-AT" dirty="0" smtClean="0"/>
              <a:t> als Mittel zu nutzen, um Lerninhalte an die Schüler zu vermitteln (z. B. Standard-SCORM-Pakete) und das Lernen anhand von Aufgaben oder eines Quizz zu bewerten.</a:t>
            </a:r>
            <a:endParaRPr lang="de-AT"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14" name="Title Text"/>
          <p:cNvSpPr txBox="1">
            <a:spLocks noGrp="1"/>
          </p:cNvSpPr>
          <p:nvPr>
            <p:ph type="title"/>
          </p:nvPr>
        </p:nvSpPr>
        <p:spPr>
          <a:prstGeom prst="rect">
            <a:avLst/>
          </a:prstGeom>
        </p:spPr>
        <p:txBody>
          <a:bodyPr/>
          <a:lstStyle/>
          <a:p>
            <a:r>
              <a:t>Title Text</a:t>
            </a:r>
          </a:p>
        </p:txBody>
      </p:sp>
      <p:sp>
        <p:nvSpPr>
          <p:cNvPr id="15" name="Body Level One…"/>
          <p:cNvSpPr txBox="1">
            <a:spLocks noGrp="1"/>
          </p:cNvSpPr>
          <p:nvPr>
            <p:ph type="body" sz="quarter"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6" name="Slide Number"/>
          <p:cNvSpPr txBox="1">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tx">
  <p:cSld name="Title and Vertical Text">
    <p:spTree>
      <p:nvGrpSpPr>
        <p:cNvPr id="1" name=""/>
        <p:cNvGrpSpPr/>
        <p:nvPr/>
      </p:nvGrpSpPr>
      <p:grpSpPr>
        <a:xfrm>
          <a:off x="0" y="0"/>
          <a:ext cx="0" cy="0"/>
          <a:chOff x="0" y="0"/>
          <a:chExt cx="0" cy="0"/>
        </a:xfrm>
      </p:grpSpPr>
      <p:sp>
        <p:nvSpPr>
          <p:cNvPr id="116" name="Rectangle 6"/>
          <p:cNvSpPr/>
          <p:nvPr/>
        </p:nvSpPr>
        <p:spPr>
          <a:xfrm>
            <a:off x="3175" y="6400800"/>
            <a:ext cx="12188825" cy="457200"/>
          </a:xfrm>
          <a:prstGeom prst="rect">
            <a:avLst/>
          </a:prstGeom>
          <a:solidFill>
            <a:schemeClr val="accent2"/>
          </a:solidFill>
          <a:ln w="12700">
            <a:miter lim="400000"/>
          </a:ln>
        </p:spPr>
        <p:txBody>
          <a:bodyPr lIns="45718" tIns="45718" rIns="45718" bIns="45718"/>
          <a:lstStyle/>
          <a:p>
            <a:endParaRPr/>
          </a:p>
        </p:txBody>
      </p:sp>
      <p:sp>
        <p:nvSpPr>
          <p:cNvPr id="117" name="Rectangle 8"/>
          <p:cNvSpPr/>
          <p:nvPr/>
        </p:nvSpPr>
        <p:spPr>
          <a:xfrm>
            <a:off x="13" y="6334316"/>
            <a:ext cx="12188828" cy="64010"/>
          </a:xfrm>
          <a:prstGeom prst="rect">
            <a:avLst/>
          </a:prstGeom>
          <a:solidFill>
            <a:schemeClr val="accent1"/>
          </a:solidFill>
          <a:ln w="12700">
            <a:miter lim="400000"/>
          </a:ln>
        </p:spPr>
        <p:txBody>
          <a:bodyPr lIns="45718" tIns="45718" rIns="45718" bIns="45718"/>
          <a:lstStyle/>
          <a:p>
            <a:endParaRPr/>
          </a:p>
        </p:txBody>
      </p:sp>
      <p:sp>
        <p:nvSpPr>
          <p:cNvPr id="118" name="Straight Connector 9"/>
          <p:cNvSpPr/>
          <p:nvPr/>
        </p:nvSpPr>
        <p:spPr>
          <a:xfrm>
            <a:off x="1193532" y="1737845"/>
            <a:ext cx="9966961" cy="2"/>
          </a:xfrm>
          <a:prstGeom prst="line">
            <a:avLst/>
          </a:prstGeom>
          <a:ln w="6350">
            <a:solidFill>
              <a:srgbClr val="808080"/>
            </a:solidFill>
          </a:ln>
        </p:spPr>
        <p:txBody>
          <a:bodyPr lIns="45718" tIns="45718" rIns="45718" bIns="45718"/>
          <a:lstStyle/>
          <a:p>
            <a:endParaRPr/>
          </a:p>
        </p:txBody>
      </p:sp>
      <p:sp>
        <p:nvSpPr>
          <p:cNvPr id="119" name="Title Text"/>
          <p:cNvSpPr txBox="1">
            <a:spLocks noGrp="1"/>
          </p:cNvSpPr>
          <p:nvPr>
            <p:ph type="title"/>
          </p:nvPr>
        </p:nvSpPr>
        <p:spPr>
          <a:xfrm>
            <a:off x="1097280" y="286603"/>
            <a:ext cx="10058401" cy="1450757"/>
          </a:xfrm>
          <a:prstGeom prst="rect">
            <a:avLst/>
          </a:prstGeom>
        </p:spPr>
        <p:txBody>
          <a:bodyPr/>
          <a:lstStyle>
            <a:lvl1pPr>
              <a:defRPr sz="4800">
                <a:solidFill>
                  <a:srgbClr val="404040"/>
                </a:solidFill>
              </a:defRPr>
            </a:lvl1pPr>
          </a:lstStyle>
          <a:p>
            <a:r>
              <a:t>Title Text</a:t>
            </a:r>
          </a:p>
        </p:txBody>
      </p:sp>
      <p:sp>
        <p:nvSpPr>
          <p:cNvPr id="120" name="Body Level One…"/>
          <p:cNvSpPr txBox="1">
            <a:spLocks noGrp="1"/>
          </p:cNvSpPr>
          <p:nvPr>
            <p:ph type="body" idx="1"/>
          </p:nvPr>
        </p:nvSpPr>
        <p:spPr>
          <a:xfrm>
            <a:off x="1097280" y="1845734"/>
            <a:ext cx="10058401" cy="4023360"/>
          </a:xfrm>
          <a:prstGeom prst="rect">
            <a:avLst/>
          </a:prstGeom>
        </p:spPr>
        <p:txBody>
          <a:bodyPr lIns="0" tIns="0" rIns="0" bIns="0"/>
          <a:lstStyle>
            <a:lvl1pPr marL="91438" indent="-91438">
              <a:buClr>
                <a:schemeClr val="accent1"/>
              </a:buClr>
              <a:buSzPct val="100000"/>
              <a:buFont typeface="Calibri"/>
              <a:buChar char=" "/>
              <a:defRPr sz="2000" cap="none" spc="0">
                <a:solidFill>
                  <a:srgbClr val="404040"/>
                </a:solidFill>
              </a:defRPr>
            </a:lvl1pPr>
            <a:lvl2pPr marL="404368" indent="-203200">
              <a:buClr>
                <a:schemeClr val="accent1"/>
              </a:buClr>
              <a:buSzPct val="100000"/>
              <a:buFont typeface="Calibri"/>
              <a:buChar char="◦"/>
              <a:defRPr sz="2000" cap="none" spc="0">
                <a:solidFill>
                  <a:srgbClr val="404040"/>
                </a:solidFill>
              </a:defRPr>
            </a:lvl2pPr>
            <a:lvl3pPr marL="645304" indent="-261256">
              <a:buClr>
                <a:schemeClr val="accent1"/>
              </a:buClr>
              <a:buSzPct val="100000"/>
              <a:buFont typeface="Calibri"/>
              <a:buChar char="◦"/>
              <a:defRPr sz="2000" cap="none" spc="0">
                <a:solidFill>
                  <a:srgbClr val="404040"/>
                </a:solidFill>
              </a:defRPr>
            </a:lvl3pPr>
            <a:lvl4pPr marL="828185" indent="-261257">
              <a:buClr>
                <a:schemeClr val="accent1"/>
              </a:buClr>
              <a:buSzPct val="100000"/>
              <a:buFont typeface="Calibri"/>
              <a:buChar char="◦"/>
              <a:defRPr sz="2000" cap="none" spc="0">
                <a:solidFill>
                  <a:srgbClr val="404040"/>
                </a:solidFill>
              </a:defRPr>
            </a:lvl4pPr>
            <a:lvl5pPr marL="1011065" indent="-261257">
              <a:buClr>
                <a:schemeClr val="accent1"/>
              </a:buClr>
              <a:buSzPct val="100000"/>
              <a:buFont typeface="Calibri"/>
              <a:buChar char="◦"/>
              <a:defRPr sz="2000" cap="none" spc="0">
                <a:solidFill>
                  <a:srgbClr val="404040"/>
                </a:solidFill>
              </a:defRPr>
            </a:lvl5pPr>
          </a:lstStyle>
          <a:p>
            <a:r>
              <a:t>Body Level One</a:t>
            </a:r>
          </a:p>
          <a:p>
            <a:pPr lvl="1"/>
            <a:r>
              <a:t>Body Level Two</a:t>
            </a:r>
          </a:p>
          <a:p>
            <a:pPr lvl="2"/>
            <a:r>
              <a:t>Body Level Three</a:t>
            </a:r>
          </a:p>
          <a:p>
            <a:pPr lvl="3"/>
            <a:r>
              <a:t>Body Level Four</a:t>
            </a:r>
          </a:p>
          <a:p>
            <a:pPr lvl="4"/>
            <a:r>
              <a:t>Body Level Five</a:t>
            </a:r>
          </a:p>
        </p:txBody>
      </p:sp>
      <p:sp>
        <p:nvSpPr>
          <p:cNvPr id="121" name="Slide Number"/>
          <p:cNvSpPr txBox="1">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tx">
  <p:cSld name="Vertical Title and Text">
    <p:spTree>
      <p:nvGrpSpPr>
        <p:cNvPr id="1" name=""/>
        <p:cNvGrpSpPr/>
        <p:nvPr/>
      </p:nvGrpSpPr>
      <p:grpSpPr>
        <a:xfrm>
          <a:off x="0" y="0"/>
          <a:ext cx="0" cy="0"/>
          <a:chOff x="0" y="0"/>
          <a:chExt cx="0" cy="0"/>
        </a:xfrm>
      </p:grpSpPr>
      <p:sp>
        <p:nvSpPr>
          <p:cNvPr id="128" name="Rectangle 6"/>
          <p:cNvSpPr/>
          <p:nvPr/>
        </p:nvSpPr>
        <p:spPr>
          <a:xfrm>
            <a:off x="3175" y="6400800"/>
            <a:ext cx="12188825" cy="457200"/>
          </a:xfrm>
          <a:prstGeom prst="rect">
            <a:avLst/>
          </a:prstGeom>
          <a:solidFill>
            <a:schemeClr val="accent2"/>
          </a:solidFill>
          <a:ln w="12700">
            <a:miter lim="400000"/>
          </a:ln>
        </p:spPr>
        <p:txBody>
          <a:bodyPr lIns="45718" tIns="45718" rIns="45718" bIns="45718"/>
          <a:lstStyle/>
          <a:p>
            <a:endParaRPr/>
          </a:p>
        </p:txBody>
      </p:sp>
      <p:sp>
        <p:nvSpPr>
          <p:cNvPr id="129" name="Rectangle 7"/>
          <p:cNvSpPr/>
          <p:nvPr/>
        </p:nvSpPr>
        <p:spPr>
          <a:xfrm>
            <a:off x="13" y="6334316"/>
            <a:ext cx="12188828" cy="64010"/>
          </a:xfrm>
          <a:prstGeom prst="rect">
            <a:avLst/>
          </a:prstGeom>
          <a:solidFill>
            <a:schemeClr val="accent1"/>
          </a:solidFill>
          <a:ln w="12700">
            <a:miter lim="400000"/>
          </a:ln>
        </p:spPr>
        <p:txBody>
          <a:bodyPr lIns="45718" tIns="45718" rIns="45718" bIns="45718"/>
          <a:lstStyle/>
          <a:p>
            <a:endParaRPr/>
          </a:p>
        </p:txBody>
      </p:sp>
      <p:sp>
        <p:nvSpPr>
          <p:cNvPr id="130" name="Title Text"/>
          <p:cNvSpPr txBox="1">
            <a:spLocks noGrp="1"/>
          </p:cNvSpPr>
          <p:nvPr>
            <p:ph type="title"/>
          </p:nvPr>
        </p:nvSpPr>
        <p:spPr>
          <a:xfrm>
            <a:off x="8724900" y="412302"/>
            <a:ext cx="2628900" cy="5759899"/>
          </a:xfrm>
          <a:prstGeom prst="rect">
            <a:avLst/>
          </a:prstGeom>
        </p:spPr>
        <p:txBody>
          <a:bodyPr/>
          <a:lstStyle>
            <a:lvl1pPr>
              <a:defRPr sz="4800">
                <a:solidFill>
                  <a:srgbClr val="404040"/>
                </a:solidFill>
              </a:defRPr>
            </a:lvl1pPr>
          </a:lstStyle>
          <a:p>
            <a:r>
              <a:t>Title Text</a:t>
            </a:r>
          </a:p>
        </p:txBody>
      </p:sp>
      <p:sp>
        <p:nvSpPr>
          <p:cNvPr id="131" name="Body Level One…"/>
          <p:cNvSpPr txBox="1">
            <a:spLocks noGrp="1"/>
          </p:cNvSpPr>
          <p:nvPr>
            <p:ph type="body" idx="1"/>
          </p:nvPr>
        </p:nvSpPr>
        <p:spPr>
          <a:xfrm>
            <a:off x="838200" y="412302"/>
            <a:ext cx="7734300" cy="5759899"/>
          </a:xfrm>
          <a:prstGeom prst="rect">
            <a:avLst/>
          </a:prstGeom>
        </p:spPr>
        <p:txBody>
          <a:bodyPr lIns="0" tIns="0" rIns="0" bIns="0"/>
          <a:lstStyle>
            <a:lvl1pPr marL="91438" indent="-91438">
              <a:buClr>
                <a:schemeClr val="accent1"/>
              </a:buClr>
              <a:buSzPct val="100000"/>
              <a:buFont typeface="Calibri"/>
              <a:buChar char=" "/>
              <a:defRPr sz="2000" cap="none" spc="0">
                <a:solidFill>
                  <a:srgbClr val="404040"/>
                </a:solidFill>
              </a:defRPr>
            </a:lvl1pPr>
            <a:lvl2pPr marL="404368" indent="-203200">
              <a:buClr>
                <a:schemeClr val="accent1"/>
              </a:buClr>
              <a:buSzPct val="100000"/>
              <a:buFont typeface="Calibri"/>
              <a:buChar char="◦"/>
              <a:defRPr sz="2000" cap="none" spc="0">
                <a:solidFill>
                  <a:srgbClr val="404040"/>
                </a:solidFill>
              </a:defRPr>
            </a:lvl2pPr>
            <a:lvl3pPr marL="645304" indent="-261256">
              <a:buClr>
                <a:schemeClr val="accent1"/>
              </a:buClr>
              <a:buSzPct val="100000"/>
              <a:buFont typeface="Calibri"/>
              <a:buChar char="◦"/>
              <a:defRPr sz="2000" cap="none" spc="0">
                <a:solidFill>
                  <a:srgbClr val="404040"/>
                </a:solidFill>
              </a:defRPr>
            </a:lvl3pPr>
            <a:lvl4pPr marL="828185" indent="-261257">
              <a:buClr>
                <a:schemeClr val="accent1"/>
              </a:buClr>
              <a:buSzPct val="100000"/>
              <a:buFont typeface="Calibri"/>
              <a:buChar char="◦"/>
              <a:defRPr sz="2000" cap="none" spc="0">
                <a:solidFill>
                  <a:srgbClr val="404040"/>
                </a:solidFill>
              </a:defRPr>
            </a:lvl4pPr>
            <a:lvl5pPr marL="1011065" indent="-261257">
              <a:buClr>
                <a:schemeClr val="accent1"/>
              </a:buClr>
              <a:buSzPct val="100000"/>
              <a:buFont typeface="Calibri"/>
              <a:buChar char="◦"/>
              <a:defRPr sz="2000" cap="none" spc="0">
                <a:solidFill>
                  <a:srgbClr val="404040"/>
                </a:solidFill>
              </a:defRPr>
            </a:lvl5pPr>
          </a:lstStyle>
          <a:p>
            <a:r>
              <a:t>Body Level One</a:t>
            </a:r>
          </a:p>
          <a:p>
            <a:pPr lvl="1"/>
            <a:r>
              <a:t>Body Level Two</a:t>
            </a:r>
          </a:p>
          <a:p>
            <a:pPr lvl="2"/>
            <a:r>
              <a:t>Body Level Three</a:t>
            </a:r>
          </a:p>
          <a:p>
            <a:pPr lvl="3"/>
            <a:r>
              <a:t>Body Level Four</a:t>
            </a:r>
          </a:p>
          <a:p>
            <a:pPr lvl="4"/>
            <a:r>
              <a:t>Body Level Five</a:t>
            </a:r>
          </a:p>
        </p:txBody>
      </p:sp>
      <p:sp>
        <p:nvSpPr>
          <p:cNvPr id="132" name="Slide Number"/>
          <p:cNvSpPr txBox="1">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x">
  <p:cSld name="Blank">
    <p:spTree>
      <p:nvGrpSpPr>
        <p:cNvPr id="1" name=""/>
        <p:cNvGrpSpPr/>
        <p:nvPr/>
      </p:nvGrpSpPr>
      <p:grpSpPr>
        <a:xfrm>
          <a:off x="0" y="0"/>
          <a:ext cx="0" cy="0"/>
          <a:chOff x="0" y="0"/>
          <a:chExt cx="0" cy="0"/>
        </a:xfrm>
      </p:grpSpPr>
      <p:sp>
        <p:nvSpPr>
          <p:cNvPr id="139" name="Rectangle 4"/>
          <p:cNvSpPr/>
          <p:nvPr/>
        </p:nvSpPr>
        <p:spPr>
          <a:xfrm>
            <a:off x="3175" y="6400800"/>
            <a:ext cx="12188825" cy="457200"/>
          </a:xfrm>
          <a:prstGeom prst="rect">
            <a:avLst/>
          </a:prstGeom>
          <a:solidFill>
            <a:schemeClr val="accent2"/>
          </a:solidFill>
          <a:ln w="12700">
            <a:miter lim="400000"/>
          </a:ln>
        </p:spPr>
        <p:txBody>
          <a:bodyPr lIns="45718" tIns="45718" rIns="45718" bIns="45718"/>
          <a:lstStyle/>
          <a:p>
            <a:endParaRPr/>
          </a:p>
        </p:txBody>
      </p:sp>
      <p:sp>
        <p:nvSpPr>
          <p:cNvPr id="140" name="Rectangle 5"/>
          <p:cNvSpPr/>
          <p:nvPr/>
        </p:nvSpPr>
        <p:spPr>
          <a:xfrm>
            <a:off x="12" y="6334316"/>
            <a:ext cx="12188830" cy="64010"/>
          </a:xfrm>
          <a:prstGeom prst="rect">
            <a:avLst/>
          </a:prstGeom>
          <a:solidFill>
            <a:schemeClr val="accent1"/>
          </a:solidFill>
          <a:ln w="12700">
            <a:miter lim="400000"/>
          </a:ln>
        </p:spPr>
        <p:txBody>
          <a:bodyPr lIns="45718" tIns="45718" rIns="45718" bIns="45718"/>
          <a:lstStyle/>
          <a:p>
            <a:endParaRPr/>
          </a:p>
        </p:txBody>
      </p:sp>
      <p:sp>
        <p:nvSpPr>
          <p:cNvPr id="141" name="Slide Number"/>
          <p:cNvSpPr txBox="1">
            <a:spLocks noGrp="1"/>
          </p:cNvSpPr>
          <p:nvPr>
            <p:ph type="sldNum" sz="quarter" idx="2"/>
          </p:nvPr>
        </p:nvSpPr>
        <p:spPr>
          <a:xfrm>
            <a:off x="10979611" y="6514080"/>
            <a:ext cx="232873" cy="256537"/>
          </a:xfrm>
          <a:prstGeom prst="rect">
            <a:avLst/>
          </a:prstGeom>
        </p:spPr>
        <p:txBody>
          <a:bodyPr lIns="45718" tIns="45718" rIns="45718" bIns="45718"/>
          <a:lstStyle/>
          <a:p>
            <a:fld id="{86CB4B4D-7CA3-9044-876B-883B54F8677D}" type="slidenum">
              <a:t>‹Nr.›</a:t>
            </a:fld>
            <a:endParaRP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x">
  <p:cSld name="Title &amp; Bullets">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48" name="Title Text"/>
          <p:cNvSpPr txBox="1">
            <a:spLocks noGrp="1"/>
          </p:cNvSpPr>
          <p:nvPr>
            <p:ph type="title"/>
          </p:nvPr>
        </p:nvSpPr>
        <p:spPr>
          <a:xfrm>
            <a:off x="1774031" y="178592"/>
            <a:ext cx="8643939" cy="1714502"/>
          </a:xfrm>
          <a:prstGeom prst="rect">
            <a:avLst/>
          </a:prstGeom>
        </p:spPr>
        <p:txBody>
          <a:bodyPr lIns="35717" tIns="35717" rIns="35717" bIns="35717" anchor="ctr"/>
          <a:lstStyle>
            <a:lvl1pPr algn="ctr" defTabSz="410764">
              <a:lnSpc>
                <a:spcPct val="100000"/>
              </a:lnSpc>
              <a:defRPr sz="5000" cap="all" spc="0">
                <a:solidFill>
                  <a:srgbClr val="535353"/>
                </a:solidFill>
                <a:latin typeface="Gill Sans Light"/>
                <a:ea typeface="Gill Sans Light"/>
                <a:cs typeface="Gill Sans Light"/>
                <a:sym typeface="Gill Sans Light"/>
              </a:defRPr>
            </a:lvl1pPr>
          </a:lstStyle>
          <a:p>
            <a:r>
              <a:t>Title Text</a:t>
            </a:r>
          </a:p>
        </p:txBody>
      </p:sp>
      <p:sp>
        <p:nvSpPr>
          <p:cNvPr id="149" name="Body Level One…"/>
          <p:cNvSpPr txBox="1">
            <a:spLocks noGrp="1"/>
          </p:cNvSpPr>
          <p:nvPr>
            <p:ph type="body" idx="1"/>
          </p:nvPr>
        </p:nvSpPr>
        <p:spPr>
          <a:xfrm>
            <a:off x="1774031" y="1919882"/>
            <a:ext cx="8643939" cy="4429127"/>
          </a:xfrm>
          <a:prstGeom prst="rect">
            <a:avLst/>
          </a:prstGeom>
        </p:spPr>
        <p:txBody>
          <a:bodyPr lIns="35717" tIns="35717" rIns="35717" bIns="35717" anchor="ctr"/>
          <a:lstStyle>
            <a:lvl1pPr marL="362226" indent="-362226" defTabSz="410764">
              <a:lnSpc>
                <a:spcPct val="120000"/>
              </a:lnSpc>
              <a:spcBef>
                <a:spcPts val="3200"/>
              </a:spcBef>
              <a:buSzPct val="82000"/>
              <a:buChar char="•"/>
              <a:defRPr sz="3200" cap="none" spc="0">
                <a:solidFill>
                  <a:srgbClr val="535353"/>
                </a:solidFill>
                <a:latin typeface="Gill Sans Light"/>
                <a:ea typeface="Gill Sans Light"/>
                <a:cs typeface="Gill Sans Light"/>
                <a:sym typeface="Gill Sans Light"/>
              </a:defRPr>
            </a:lvl1pPr>
            <a:lvl2pPr marL="882925" indent="-362226" defTabSz="410764">
              <a:lnSpc>
                <a:spcPct val="120000"/>
              </a:lnSpc>
              <a:spcBef>
                <a:spcPts val="3200"/>
              </a:spcBef>
              <a:buSzPct val="82000"/>
              <a:buChar char="•"/>
              <a:defRPr sz="3200" cap="none" spc="0">
                <a:solidFill>
                  <a:srgbClr val="535353"/>
                </a:solidFill>
                <a:latin typeface="Gill Sans Light"/>
                <a:ea typeface="Gill Sans Light"/>
                <a:cs typeface="Gill Sans Light"/>
                <a:sym typeface="Gill Sans Light"/>
              </a:defRPr>
            </a:lvl2pPr>
            <a:lvl3pPr marL="1403625" indent="-362225" defTabSz="410764">
              <a:lnSpc>
                <a:spcPct val="120000"/>
              </a:lnSpc>
              <a:spcBef>
                <a:spcPts val="3200"/>
              </a:spcBef>
              <a:buSzPct val="82000"/>
              <a:buChar char="•"/>
              <a:defRPr sz="3200" cap="none" spc="0">
                <a:solidFill>
                  <a:srgbClr val="535353"/>
                </a:solidFill>
                <a:latin typeface="Gill Sans Light"/>
                <a:ea typeface="Gill Sans Light"/>
                <a:cs typeface="Gill Sans Light"/>
                <a:sym typeface="Gill Sans Light"/>
              </a:defRPr>
            </a:lvl3pPr>
            <a:lvl4pPr marL="1924325" indent="-362225" defTabSz="410764">
              <a:lnSpc>
                <a:spcPct val="120000"/>
              </a:lnSpc>
              <a:spcBef>
                <a:spcPts val="3200"/>
              </a:spcBef>
              <a:buSzPct val="82000"/>
              <a:buChar char="•"/>
              <a:defRPr sz="3200" cap="none" spc="0">
                <a:solidFill>
                  <a:srgbClr val="535353"/>
                </a:solidFill>
                <a:latin typeface="Gill Sans Light"/>
                <a:ea typeface="Gill Sans Light"/>
                <a:cs typeface="Gill Sans Light"/>
                <a:sym typeface="Gill Sans Light"/>
              </a:defRPr>
            </a:lvl4pPr>
            <a:lvl5pPr marL="2445025" indent="-362225" defTabSz="410764">
              <a:lnSpc>
                <a:spcPct val="120000"/>
              </a:lnSpc>
              <a:spcBef>
                <a:spcPts val="3200"/>
              </a:spcBef>
              <a:buSzPct val="82000"/>
              <a:buChar char="•"/>
              <a:defRPr sz="3200" cap="none" spc="0">
                <a:solidFill>
                  <a:srgbClr val="535353"/>
                </a:solidFill>
                <a:latin typeface="Gill Sans Light"/>
                <a:ea typeface="Gill Sans Light"/>
                <a:cs typeface="Gill Sans Light"/>
                <a:sym typeface="Gill Sans Light"/>
              </a:defRPr>
            </a:lvl5pPr>
          </a:lstStyle>
          <a:p>
            <a:r>
              <a:t>Body Level One</a:t>
            </a:r>
          </a:p>
          <a:p>
            <a:pPr lvl="1"/>
            <a:r>
              <a:t>Body Level Two</a:t>
            </a:r>
          </a:p>
          <a:p>
            <a:pPr lvl="2"/>
            <a:r>
              <a:t>Body Level Three</a:t>
            </a:r>
          </a:p>
          <a:p>
            <a:pPr lvl="3"/>
            <a:r>
              <a:t>Body Level Four</a:t>
            </a:r>
          </a:p>
          <a:p>
            <a:pPr lvl="4"/>
            <a:r>
              <a:t>Body Level Five</a:t>
            </a:r>
          </a:p>
        </p:txBody>
      </p:sp>
      <p:sp>
        <p:nvSpPr>
          <p:cNvPr id="150" name="Slide Number"/>
          <p:cNvSpPr txBox="1">
            <a:spLocks noGrp="1"/>
          </p:cNvSpPr>
          <p:nvPr>
            <p:ph type="sldNum" sz="quarter" idx="2"/>
          </p:nvPr>
        </p:nvSpPr>
        <p:spPr>
          <a:xfrm>
            <a:off x="5973267" y="6518671"/>
            <a:ext cx="236537" cy="249237"/>
          </a:xfrm>
          <a:prstGeom prst="rect">
            <a:avLst/>
          </a:prstGeom>
        </p:spPr>
        <p:txBody>
          <a:bodyPr lIns="35717" tIns="35717" rIns="35717" bIns="35717" anchor="t"/>
          <a:lstStyle>
            <a:lvl1pPr algn="ctr" defTabSz="410764">
              <a:defRPr sz="1200">
                <a:solidFill>
                  <a:srgbClr val="535353"/>
                </a:solidFill>
                <a:latin typeface="Gill Sans Light"/>
                <a:ea typeface="Gill Sans Light"/>
                <a:cs typeface="Gill Sans Light"/>
                <a:sym typeface="Gill Sans Light"/>
              </a:defRPr>
            </a:lvl1pPr>
          </a:lstStyle>
          <a:p>
            <a:fld id="{86CB4B4D-7CA3-9044-876B-883B54F8677D}" type="slidenum">
              <a:t>‹Nr.›</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x">
  <p:cSld name="Title and Content">
    <p:spTree>
      <p:nvGrpSpPr>
        <p:cNvPr id="1" name=""/>
        <p:cNvGrpSpPr/>
        <p:nvPr/>
      </p:nvGrpSpPr>
      <p:grpSpPr>
        <a:xfrm>
          <a:off x="0" y="0"/>
          <a:ext cx="0" cy="0"/>
          <a:chOff x="0" y="0"/>
          <a:chExt cx="0" cy="0"/>
        </a:xfrm>
      </p:grpSpPr>
      <p:sp>
        <p:nvSpPr>
          <p:cNvPr id="23" name="Rectangle 6"/>
          <p:cNvSpPr/>
          <p:nvPr/>
        </p:nvSpPr>
        <p:spPr>
          <a:xfrm>
            <a:off x="3175" y="6400800"/>
            <a:ext cx="12188825" cy="457200"/>
          </a:xfrm>
          <a:prstGeom prst="rect">
            <a:avLst/>
          </a:prstGeom>
          <a:solidFill>
            <a:schemeClr val="accent2"/>
          </a:solidFill>
          <a:ln w="12700">
            <a:miter lim="400000"/>
          </a:ln>
        </p:spPr>
        <p:txBody>
          <a:bodyPr lIns="45718" tIns="45718" rIns="45718" bIns="45718"/>
          <a:lstStyle/>
          <a:p>
            <a:endParaRPr/>
          </a:p>
        </p:txBody>
      </p:sp>
      <p:sp>
        <p:nvSpPr>
          <p:cNvPr id="24" name="Rectangle 8"/>
          <p:cNvSpPr/>
          <p:nvPr/>
        </p:nvSpPr>
        <p:spPr>
          <a:xfrm>
            <a:off x="13" y="6334316"/>
            <a:ext cx="12188828" cy="64010"/>
          </a:xfrm>
          <a:prstGeom prst="rect">
            <a:avLst/>
          </a:prstGeom>
          <a:solidFill>
            <a:schemeClr val="accent1"/>
          </a:solidFill>
          <a:ln w="12700">
            <a:miter lim="400000"/>
          </a:ln>
        </p:spPr>
        <p:txBody>
          <a:bodyPr lIns="45718" tIns="45718" rIns="45718" bIns="45718"/>
          <a:lstStyle/>
          <a:p>
            <a:endParaRPr/>
          </a:p>
        </p:txBody>
      </p:sp>
      <p:sp>
        <p:nvSpPr>
          <p:cNvPr id="25" name="Straight Connector 9"/>
          <p:cNvSpPr/>
          <p:nvPr/>
        </p:nvSpPr>
        <p:spPr>
          <a:xfrm>
            <a:off x="1193532" y="1737845"/>
            <a:ext cx="9966961" cy="2"/>
          </a:xfrm>
          <a:prstGeom prst="line">
            <a:avLst/>
          </a:prstGeom>
          <a:ln w="6350">
            <a:solidFill>
              <a:srgbClr val="808080"/>
            </a:solidFill>
          </a:ln>
        </p:spPr>
        <p:txBody>
          <a:bodyPr lIns="45718" tIns="45718" rIns="45718" bIns="45718"/>
          <a:lstStyle/>
          <a:p>
            <a:endParaRPr/>
          </a:p>
        </p:txBody>
      </p:sp>
      <p:sp>
        <p:nvSpPr>
          <p:cNvPr id="26" name="Title Text"/>
          <p:cNvSpPr txBox="1">
            <a:spLocks noGrp="1"/>
          </p:cNvSpPr>
          <p:nvPr>
            <p:ph type="title"/>
          </p:nvPr>
        </p:nvSpPr>
        <p:spPr>
          <a:xfrm>
            <a:off x="1097280" y="286603"/>
            <a:ext cx="10058401" cy="1450757"/>
          </a:xfrm>
          <a:prstGeom prst="rect">
            <a:avLst/>
          </a:prstGeom>
        </p:spPr>
        <p:txBody>
          <a:bodyPr/>
          <a:lstStyle>
            <a:lvl1pPr>
              <a:defRPr sz="4800">
                <a:solidFill>
                  <a:srgbClr val="404040"/>
                </a:solidFill>
              </a:defRPr>
            </a:lvl1pPr>
          </a:lstStyle>
          <a:p>
            <a:r>
              <a:t>Title Text</a:t>
            </a:r>
          </a:p>
        </p:txBody>
      </p:sp>
      <p:sp>
        <p:nvSpPr>
          <p:cNvPr id="27" name="Body Level One…"/>
          <p:cNvSpPr txBox="1">
            <a:spLocks noGrp="1"/>
          </p:cNvSpPr>
          <p:nvPr>
            <p:ph type="body" idx="1"/>
          </p:nvPr>
        </p:nvSpPr>
        <p:spPr>
          <a:xfrm>
            <a:off x="1097280" y="1845734"/>
            <a:ext cx="10058401" cy="4023360"/>
          </a:xfrm>
          <a:prstGeom prst="rect">
            <a:avLst/>
          </a:prstGeom>
        </p:spPr>
        <p:txBody>
          <a:bodyPr lIns="0" tIns="0" rIns="0" bIns="0"/>
          <a:lstStyle>
            <a:lvl1pPr marL="91438" indent="-91438">
              <a:buClr>
                <a:schemeClr val="accent1"/>
              </a:buClr>
              <a:buSzPct val="100000"/>
              <a:buFont typeface="Calibri"/>
              <a:buChar char=" "/>
              <a:defRPr sz="2000" cap="none" spc="0">
                <a:solidFill>
                  <a:srgbClr val="404040"/>
                </a:solidFill>
              </a:defRPr>
            </a:lvl1pPr>
            <a:lvl2pPr marL="404368" indent="-203200">
              <a:buClr>
                <a:schemeClr val="accent1"/>
              </a:buClr>
              <a:buSzPct val="100000"/>
              <a:buFont typeface="Calibri"/>
              <a:buChar char="◦"/>
              <a:defRPr sz="2000" cap="none" spc="0">
                <a:solidFill>
                  <a:srgbClr val="404040"/>
                </a:solidFill>
              </a:defRPr>
            </a:lvl2pPr>
            <a:lvl3pPr marL="645304" indent="-261256">
              <a:buClr>
                <a:schemeClr val="accent1"/>
              </a:buClr>
              <a:buSzPct val="100000"/>
              <a:buFont typeface="Calibri"/>
              <a:buChar char="◦"/>
              <a:defRPr sz="2000" cap="none" spc="0">
                <a:solidFill>
                  <a:srgbClr val="404040"/>
                </a:solidFill>
              </a:defRPr>
            </a:lvl3pPr>
            <a:lvl4pPr marL="828185" indent="-261257">
              <a:buClr>
                <a:schemeClr val="accent1"/>
              </a:buClr>
              <a:buSzPct val="100000"/>
              <a:buFont typeface="Calibri"/>
              <a:buChar char="◦"/>
              <a:defRPr sz="2000" cap="none" spc="0">
                <a:solidFill>
                  <a:srgbClr val="404040"/>
                </a:solidFill>
              </a:defRPr>
            </a:lvl4pPr>
            <a:lvl5pPr marL="1011065" indent="-261257">
              <a:buClr>
                <a:schemeClr val="accent1"/>
              </a:buClr>
              <a:buSzPct val="100000"/>
              <a:buFont typeface="Calibri"/>
              <a:buChar char="◦"/>
              <a:defRPr sz="2000" cap="none" spc="0">
                <a:solidFill>
                  <a:srgbClr val="404040"/>
                </a:solidFill>
              </a:defRPr>
            </a:lvl5pPr>
          </a:lstStyle>
          <a:p>
            <a:r>
              <a:t>Body Level One</a:t>
            </a:r>
          </a:p>
          <a:p>
            <a:pPr lvl="1"/>
            <a:r>
              <a:t>Body Level Two</a:t>
            </a:r>
          </a:p>
          <a:p>
            <a:pPr lvl="2"/>
            <a:r>
              <a:t>Body Level Three</a:t>
            </a:r>
          </a:p>
          <a:p>
            <a:pPr lvl="3"/>
            <a:r>
              <a:t>Body Level Four</a:t>
            </a:r>
          </a:p>
          <a:p>
            <a:pPr lvl="4"/>
            <a:r>
              <a:t>Body Level Five</a:t>
            </a:r>
          </a:p>
        </p:txBody>
      </p:sp>
      <p:sp>
        <p:nvSpPr>
          <p:cNvPr id="28" name="Slide Number"/>
          <p:cNvSpPr txBox="1">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x">
  <p:cSld name="Section Header">
    <p:spTree>
      <p:nvGrpSpPr>
        <p:cNvPr id="1" name=""/>
        <p:cNvGrpSpPr/>
        <p:nvPr/>
      </p:nvGrpSpPr>
      <p:grpSpPr>
        <a:xfrm>
          <a:off x="0" y="0"/>
          <a:ext cx="0" cy="0"/>
          <a:chOff x="0" y="0"/>
          <a:chExt cx="0" cy="0"/>
        </a:xfrm>
      </p:grpSpPr>
      <p:sp>
        <p:nvSpPr>
          <p:cNvPr id="35" name="Rectangle 6"/>
          <p:cNvSpPr/>
          <p:nvPr/>
        </p:nvSpPr>
        <p:spPr>
          <a:xfrm>
            <a:off x="3175" y="6400800"/>
            <a:ext cx="12188825" cy="457200"/>
          </a:xfrm>
          <a:prstGeom prst="rect">
            <a:avLst/>
          </a:prstGeom>
          <a:solidFill>
            <a:schemeClr val="accent2"/>
          </a:solidFill>
          <a:ln w="12700">
            <a:miter lim="400000"/>
          </a:ln>
        </p:spPr>
        <p:txBody>
          <a:bodyPr lIns="45718" tIns="45718" rIns="45718" bIns="45718"/>
          <a:lstStyle/>
          <a:p>
            <a:endParaRPr/>
          </a:p>
        </p:txBody>
      </p:sp>
      <p:sp>
        <p:nvSpPr>
          <p:cNvPr id="36" name="Rectangle 7"/>
          <p:cNvSpPr/>
          <p:nvPr/>
        </p:nvSpPr>
        <p:spPr>
          <a:xfrm>
            <a:off x="13" y="6334316"/>
            <a:ext cx="12188828" cy="64010"/>
          </a:xfrm>
          <a:prstGeom prst="rect">
            <a:avLst/>
          </a:prstGeom>
          <a:solidFill>
            <a:schemeClr val="accent1"/>
          </a:solidFill>
          <a:ln w="12700">
            <a:miter lim="400000"/>
          </a:ln>
        </p:spPr>
        <p:txBody>
          <a:bodyPr lIns="45718" tIns="45718" rIns="45718" bIns="45718"/>
          <a:lstStyle/>
          <a:p>
            <a:endParaRPr/>
          </a:p>
        </p:txBody>
      </p:sp>
      <p:sp>
        <p:nvSpPr>
          <p:cNvPr id="37" name="Title Text"/>
          <p:cNvSpPr txBox="1">
            <a:spLocks noGrp="1"/>
          </p:cNvSpPr>
          <p:nvPr>
            <p:ph type="title"/>
          </p:nvPr>
        </p:nvSpPr>
        <p:spPr>
          <a:prstGeom prst="rect">
            <a:avLst/>
          </a:prstGeom>
        </p:spPr>
        <p:txBody>
          <a:bodyPr/>
          <a:lstStyle/>
          <a:p>
            <a:r>
              <a:t>Title Text</a:t>
            </a:r>
          </a:p>
        </p:txBody>
      </p:sp>
      <p:sp>
        <p:nvSpPr>
          <p:cNvPr id="38" name="Body Level One…"/>
          <p:cNvSpPr txBox="1">
            <a:spLocks noGrp="1"/>
          </p:cNvSpPr>
          <p:nvPr>
            <p:ph type="body" sz="quarter" idx="1"/>
          </p:nvPr>
        </p:nvSpPr>
        <p:spPr>
          <a:xfrm>
            <a:off x="1097280" y="4453128"/>
            <a:ext cx="10058401" cy="1143002"/>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39" name="Straight Connector 8"/>
          <p:cNvSpPr/>
          <p:nvPr/>
        </p:nvSpPr>
        <p:spPr>
          <a:xfrm>
            <a:off x="1207656" y="4343400"/>
            <a:ext cx="9875523" cy="0"/>
          </a:xfrm>
          <a:prstGeom prst="line">
            <a:avLst/>
          </a:prstGeom>
          <a:ln w="6350">
            <a:solidFill>
              <a:srgbClr val="808080"/>
            </a:solidFill>
          </a:ln>
        </p:spPr>
        <p:txBody>
          <a:bodyPr lIns="45718" tIns="45718" rIns="45718" bIns="45718"/>
          <a:lstStyle/>
          <a:p>
            <a:endParaRPr/>
          </a:p>
        </p:txBody>
      </p:sp>
      <p:sp>
        <p:nvSpPr>
          <p:cNvPr id="40" name="Slide Number"/>
          <p:cNvSpPr txBox="1">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x">
  <p:cSld name="Two Content">
    <p:spTree>
      <p:nvGrpSpPr>
        <p:cNvPr id="1" name=""/>
        <p:cNvGrpSpPr/>
        <p:nvPr/>
      </p:nvGrpSpPr>
      <p:grpSpPr>
        <a:xfrm>
          <a:off x="0" y="0"/>
          <a:ext cx="0" cy="0"/>
          <a:chOff x="0" y="0"/>
          <a:chExt cx="0" cy="0"/>
        </a:xfrm>
      </p:grpSpPr>
      <p:sp>
        <p:nvSpPr>
          <p:cNvPr id="47" name="Rectangle 6"/>
          <p:cNvSpPr/>
          <p:nvPr/>
        </p:nvSpPr>
        <p:spPr>
          <a:xfrm>
            <a:off x="3175" y="6400800"/>
            <a:ext cx="12188825" cy="457200"/>
          </a:xfrm>
          <a:prstGeom prst="rect">
            <a:avLst/>
          </a:prstGeom>
          <a:solidFill>
            <a:schemeClr val="accent2"/>
          </a:solidFill>
          <a:ln w="12700">
            <a:miter lim="400000"/>
          </a:ln>
        </p:spPr>
        <p:txBody>
          <a:bodyPr lIns="45718" tIns="45718" rIns="45718" bIns="45718"/>
          <a:lstStyle/>
          <a:p>
            <a:endParaRPr/>
          </a:p>
        </p:txBody>
      </p:sp>
      <p:sp>
        <p:nvSpPr>
          <p:cNvPr id="48" name="Rectangle 8"/>
          <p:cNvSpPr/>
          <p:nvPr/>
        </p:nvSpPr>
        <p:spPr>
          <a:xfrm>
            <a:off x="13" y="6334316"/>
            <a:ext cx="12188828" cy="64010"/>
          </a:xfrm>
          <a:prstGeom prst="rect">
            <a:avLst/>
          </a:prstGeom>
          <a:solidFill>
            <a:schemeClr val="accent1"/>
          </a:solidFill>
          <a:ln w="12700">
            <a:miter lim="400000"/>
          </a:ln>
        </p:spPr>
        <p:txBody>
          <a:bodyPr lIns="45718" tIns="45718" rIns="45718" bIns="45718"/>
          <a:lstStyle/>
          <a:p>
            <a:endParaRPr/>
          </a:p>
        </p:txBody>
      </p:sp>
      <p:sp>
        <p:nvSpPr>
          <p:cNvPr id="49" name="Straight Connector 9"/>
          <p:cNvSpPr/>
          <p:nvPr/>
        </p:nvSpPr>
        <p:spPr>
          <a:xfrm>
            <a:off x="1193532" y="1737845"/>
            <a:ext cx="9966961" cy="2"/>
          </a:xfrm>
          <a:prstGeom prst="line">
            <a:avLst/>
          </a:prstGeom>
          <a:ln w="6350">
            <a:solidFill>
              <a:srgbClr val="808080"/>
            </a:solidFill>
          </a:ln>
        </p:spPr>
        <p:txBody>
          <a:bodyPr lIns="45718" tIns="45718" rIns="45718" bIns="45718"/>
          <a:lstStyle/>
          <a:p>
            <a:endParaRPr/>
          </a:p>
        </p:txBody>
      </p:sp>
      <p:sp>
        <p:nvSpPr>
          <p:cNvPr id="50" name="Title Text"/>
          <p:cNvSpPr txBox="1">
            <a:spLocks noGrp="1"/>
          </p:cNvSpPr>
          <p:nvPr>
            <p:ph type="title"/>
          </p:nvPr>
        </p:nvSpPr>
        <p:spPr>
          <a:xfrm>
            <a:off x="1097280" y="286603"/>
            <a:ext cx="10058401" cy="1450757"/>
          </a:xfrm>
          <a:prstGeom prst="rect">
            <a:avLst/>
          </a:prstGeom>
        </p:spPr>
        <p:txBody>
          <a:bodyPr/>
          <a:lstStyle>
            <a:lvl1pPr>
              <a:defRPr sz="4800">
                <a:solidFill>
                  <a:srgbClr val="404040"/>
                </a:solidFill>
              </a:defRPr>
            </a:lvl1pPr>
          </a:lstStyle>
          <a:p>
            <a:r>
              <a:t>Title Text</a:t>
            </a:r>
          </a:p>
        </p:txBody>
      </p:sp>
      <p:sp>
        <p:nvSpPr>
          <p:cNvPr id="51" name="Body Level One…"/>
          <p:cNvSpPr txBox="1">
            <a:spLocks noGrp="1"/>
          </p:cNvSpPr>
          <p:nvPr>
            <p:ph type="body" sz="half" idx="1"/>
          </p:nvPr>
        </p:nvSpPr>
        <p:spPr>
          <a:xfrm>
            <a:off x="1097280" y="1845734"/>
            <a:ext cx="4937760" cy="4023360"/>
          </a:xfrm>
          <a:prstGeom prst="rect">
            <a:avLst/>
          </a:prstGeom>
        </p:spPr>
        <p:txBody>
          <a:bodyPr lIns="0" tIns="0" rIns="0" bIns="0"/>
          <a:lstStyle>
            <a:lvl1pPr marL="91438" indent="-91438">
              <a:buClr>
                <a:schemeClr val="accent1"/>
              </a:buClr>
              <a:buSzPct val="100000"/>
              <a:buFont typeface="Calibri"/>
              <a:buChar char=" "/>
              <a:defRPr sz="2000" cap="none" spc="0">
                <a:solidFill>
                  <a:srgbClr val="404040"/>
                </a:solidFill>
              </a:defRPr>
            </a:lvl1pPr>
            <a:lvl2pPr marL="404368" indent="-203200">
              <a:buClr>
                <a:schemeClr val="accent1"/>
              </a:buClr>
              <a:buSzPct val="100000"/>
              <a:buFont typeface="Calibri"/>
              <a:buChar char="◦"/>
              <a:defRPr sz="2000" cap="none" spc="0">
                <a:solidFill>
                  <a:srgbClr val="404040"/>
                </a:solidFill>
              </a:defRPr>
            </a:lvl2pPr>
            <a:lvl3pPr marL="645304" indent="-261256">
              <a:buClr>
                <a:schemeClr val="accent1"/>
              </a:buClr>
              <a:buSzPct val="100000"/>
              <a:buFont typeface="Calibri"/>
              <a:buChar char="◦"/>
              <a:defRPr sz="2000" cap="none" spc="0">
                <a:solidFill>
                  <a:srgbClr val="404040"/>
                </a:solidFill>
              </a:defRPr>
            </a:lvl3pPr>
            <a:lvl4pPr marL="828185" indent="-261257">
              <a:buClr>
                <a:schemeClr val="accent1"/>
              </a:buClr>
              <a:buSzPct val="100000"/>
              <a:buFont typeface="Calibri"/>
              <a:buChar char="◦"/>
              <a:defRPr sz="2000" cap="none" spc="0">
                <a:solidFill>
                  <a:srgbClr val="404040"/>
                </a:solidFill>
              </a:defRPr>
            </a:lvl4pPr>
            <a:lvl5pPr marL="1011065" indent="-261257">
              <a:buClr>
                <a:schemeClr val="accent1"/>
              </a:buClr>
              <a:buSzPct val="100000"/>
              <a:buFont typeface="Calibri"/>
              <a:buChar char="◦"/>
              <a:defRPr sz="2000" cap="none" spc="0">
                <a:solidFill>
                  <a:srgbClr val="404040"/>
                </a:solidFill>
              </a:defRPr>
            </a:lvl5pPr>
          </a:lstStyle>
          <a:p>
            <a:r>
              <a:t>Body Level One</a:t>
            </a:r>
          </a:p>
          <a:p>
            <a:pPr lvl="1"/>
            <a:r>
              <a:t>Body Level Two</a:t>
            </a:r>
          </a:p>
          <a:p>
            <a:pPr lvl="2"/>
            <a:r>
              <a:t>Body Level Three</a:t>
            </a:r>
          </a:p>
          <a:p>
            <a:pPr lvl="3"/>
            <a:r>
              <a:t>Body Level Four</a:t>
            </a:r>
          </a:p>
          <a:p>
            <a:pPr lvl="4"/>
            <a:r>
              <a:t>Body Level Five</a:t>
            </a:r>
          </a:p>
        </p:txBody>
      </p:sp>
      <p:sp>
        <p:nvSpPr>
          <p:cNvPr id="52" name="Slide Number"/>
          <p:cNvSpPr txBox="1">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x">
  <p:cSld name="Comparison">
    <p:spTree>
      <p:nvGrpSpPr>
        <p:cNvPr id="1" name=""/>
        <p:cNvGrpSpPr/>
        <p:nvPr/>
      </p:nvGrpSpPr>
      <p:grpSpPr>
        <a:xfrm>
          <a:off x="0" y="0"/>
          <a:ext cx="0" cy="0"/>
          <a:chOff x="0" y="0"/>
          <a:chExt cx="0" cy="0"/>
        </a:xfrm>
      </p:grpSpPr>
      <p:sp>
        <p:nvSpPr>
          <p:cNvPr id="59" name="Rectangle 6"/>
          <p:cNvSpPr/>
          <p:nvPr/>
        </p:nvSpPr>
        <p:spPr>
          <a:xfrm>
            <a:off x="3175" y="6400800"/>
            <a:ext cx="12188825" cy="457200"/>
          </a:xfrm>
          <a:prstGeom prst="rect">
            <a:avLst/>
          </a:prstGeom>
          <a:solidFill>
            <a:schemeClr val="accent2"/>
          </a:solidFill>
          <a:ln w="12700">
            <a:miter lim="400000"/>
          </a:ln>
        </p:spPr>
        <p:txBody>
          <a:bodyPr lIns="45718" tIns="45718" rIns="45718" bIns="45718"/>
          <a:lstStyle/>
          <a:p>
            <a:endParaRPr/>
          </a:p>
        </p:txBody>
      </p:sp>
      <p:sp>
        <p:nvSpPr>
          <p:cNvPr id="60" name="Rectangle 8"/>
          <p:cNvSpPr/>
          <p:nvPr/>
        </p:nvSpPr>
        <p:spPr>
          <a:xfrm>
            <a:off x="13" y="6334316"/>
            <a:ext cx="12188828" cy="64010"/>
          </a:xfrm>
          <a:prstGeom prst="rect">
            <a:avLst/>
          </a:prstGeom>
          <a:solidFill>
            <a:schemeClr val="accent1"/>
          </a:solidFill>
          <a:ln w="12700">
            <a:miter lim="400000"/>
          </a:ln>
        </p:spPr>
        <p:txBody>
          <a:bodyPr lIns="45718" tIns="45718" rIns="45718" bIns="45718"/>
          <a:lstStyle/>
          <a:p>
            <a:endParaRPr/>
          </a:p>
        </p:txBody>
      </p:sp>
      <p:sp>
        <p:nvSpPr>
          <p:cNvPr id="61" name="Straight Connector 9"/>
          <p:cNvSpPr/>
          <p:nvPr/>
        </p:nvSpPr>
        <p:spPr>
          <a:xfrm>
            <a:off x="1193532" y="1737845"/>
            <a:ext cx="9966961" cy="2"/>
          </a:xfrm>
          <a:prstGeom prst="line">
            <a:avLst/>
          </a:prstGeom>
          <a:ln w="6350">
            <a:solidFill>
              <a:srgbClr val="808080"/>
            </a:solidFill>
          </a:ln>
        </p:spPr>
        <p:txBody>
          <a:bodyPr lIns="45718" tIns="45718" rIns="45718" bIns="45718"/>
          <a:lstStyle/>
          <a:p>
            <a:endParaRPr/>
          </a:p>
        </p:txBody>
      </p:sp>
      <p:sp>
        <p:nvSpPr>
          <p:cNvPr id="62" name="Title Text"/>
          <p:cNvSpPr txBox="1">
            <a:spLocks noGrp="1"/>
          </p:cNvSpPr>
          <p:nvPr>
            <p:ph type="title"/>
          </p:nvPr>
        </p:nvSpPr>
        <p:spPr>
          <a:xfrm>
            <a:off x="1097280" y="286603"/>
            <a:ext cx="10058401" cy="1450757"/>
          </a:xfrm>
          <a:prstGeom prst="rect">
            <a:avLst/>
          </a:prstGeom>
        </p:spPr>
        <p:txBody>
          <a:bodyPr/>
          <a:lstStyle>
            <a:lvl1pPr>
              <a:defRPr sz="4800">
                <a:solidFill>
                  <a:srgbClr val="404040"/>
                </a:solidFill>
              </a:defRPr>
            </a:lvl1pPr>
          </a:lstStyle>
          <a:p>
            <a:r>
              <a:t>Title Text</a:t>
            </a:r>
          </a:p>
        </p:txBody>
      </p:sp>
      <p:sp>
        <p:nvSpPr>
          <p:cNvPr id="63" name="Body Level One…"/>
          <p:cNvSpPr txBox="1">
            <a:spLocks noGrp="1"/>
          </p:cNvSpPr>
          <p:nvPr>
            <p:ph type="body" sz="quarter" idx="1"/>
          </p:nvPr>
        </p:nvSpPr>
        <p:spPr>
          <a:xfrm>
            <a:off x="1097280" y="1846052"/>
            <a:ext cx="4937760" cy="736284"/>
          </a:xfrm>
          <a:prstGeom prst="rect">
            <a:avLst/>
          </a:prstGeom>
        </p:spPr>
        <p:txBody>
          <a:bodyPr anchor="ctr"/>
          <a:lstStyle>
            <a:lvl1pPr>
              <a:defRPr sz="2000" spc="0"/>
            </a:lvl1pPr>
            <a:lvl2pPr>
              <a:defRPr sz="2000" spc="0"/>
            </a:lvl2pPr>
            <a:lvl3pPr>
              <a:defRPr sz="2000" spc="0"/>
            </a:lvl3pPr>
            <a:lvl4pPr>
              <a:defRPr sz="2000" spc="0"/>
            </a:lvl4pPr>
            <a:lvl5pPr>
              <a:defRPr sz="2000" spc="0"/>
            </a:lvl5pPr>
          </a:lstStyle>
          <a:p>
            <a:r>
              <a:t>Body Level One</a:t>
            </a:r>
          </a:p>
          <a:p>
            <a:pPr lvl="1"/>
            <a:r>
              <a:t>Body Level Two</a:t>
            </a:r>
          </a:p>
          <a:p>
            <a:pPr lvl="2"/>
            <a:r>
              <a:t>Body Level Three</a:t>
            </a:r>
          </a:p>
          <a:p>
            <a:pPr lvl="3"/>
            <a:r>
              <a:t>Body Level Four</a:t>
            </a:r>
          </a:p>
          <a:p>
            <a:pPr lvl="4"/>
            <a:r>
              <a:t>Body Level Five</a:t>
            </a:r>
          </a:p>
        </p:txBody>
      </p:sp>
      <p:sp>
        <p:nvSpPr>
          <p:cNvPr id="64" name="Text Placeholder 4"/>
          <p:cNvSpPr>
            <a:spLocks noGrp="1"/>
          </p:cNvSpPr>
          <p:nvPr>
            <p:ph type="body" sz="quarter" idx="13"/>
          </p:nvPr>
        </p:nvSpPr>
        <p:spPr>
          <a:xfrm>
            <a:off x="6217918" y="1846052"/>
            <a:ext cx="4937763" cy="736284"/>
          </a:xfrm>
          <a:prstGeom prst="rect">
            <a:avLst/>
          </a:prstGeom>
        </p:spPr>
        <p:txBody>
          <a:bodyPr anchor="ctr"/>
          <a:lstStyle/>
          <a:p>
            <a:pPr marL="91438" indent="-91438">
              <a:buClr>
                <a:schemeClr val="accent1"/>
              </a:buClr>
              <a:buSzPct val="100000"/>
              <a:buFont typeface="Calibri"/>
              <a:buChar char=" "/>
              <a:defRPr sz="2000" cap="none" spc="0">
                <a:solidFill>
                  <a:srgbClr val="404040"/>
                </a:solidFill>
              </a:defRPr>
            </a:pPr>
            <a:endParaRPr/>
          </a:p>
        </p:txBody>
      </p:sp>
      <p:sp>
        <p:nvSpPr>
          <p:cNvPr id="65" name="Slide Number"/>
          <p:cNvSpPr txBox="1">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x">
  <p:cSld name="Title Only">
    <p:spTree>
      <p:nvGrpSpPr>
        <p:cNvPr id="1" name=""/>
        <p:cNvGrpSpPr/>
        <p:nvPr/>
      </p:nvGrpSpPr>
      <p:grpSpPr>
        <a:xfrm>
          <a:off x="0" y="0"/>
          <a:ext cx="0" cy="0"/>
          <a:chOff x="0" y="0"/>
          <a:chExt cx="0" cy="0"/>
        </a:xfrm>
      </p:grpSpPr>
      <p:sp>
        <p:nvSpPr>
          <p:cNvPr id="72" name="Rectangle 6"/>
          <p:cNvSpPr/>
          <p:nvPr/>
        </p:nvSpPr>
        <p:spPr>
          <a:xfrm>
            <a:off x="3175" y="6400800"/>
            <a:ext cx="12188825" cy="457200"/>
          </a:xfrm>
          <a:prstGeom prst="rect">
            <a:avLst/>
          </a:prstGeom>
          <a:solidFill>
            <a:schemeClr val="accent2"/>
          </a:solidFill>
          <a:ln w="12700">
            <a:miter lim="400000"/>
          </a:ln>
        </p:spPr>
        <p:txBody>
          <a:bodyPr lIns="45718" tIns="45718" rIns="45718" bIns="45718"/>
          <a:lstStyle/>
          <a:p>
            <a:endParaRPr/>
          </a:p>
        </p:txBody>
      </p:sp>
      <p:sp>
        <p:nvSpPr>
          <p:cNvPr id="73" name="Rectangle 8"/>
          <p:cNvSpPr/>
          <p:nvPr/>
        </p:nvSpPr>
        <p:spPr>
          <a:xfrm>
            <a:off x="13" y="6334316"/>
            <a:ext cx="12188828" cy="64010"/>
          </a:xfrm>
          <a:prstGeom prst="rect">
            <a:avLst/>
          </a:prstGeom>
          <a:solidFill>
            <a:schemeClr val="accent1"/>
          </a:solidFill>
          <a:ln w="12700">
            <a:miter lim="400000"/>
          </a:ln>
        </p:spPr>
        <p:txBody>
          <a:bodyPr lIns="45718" tIns="45718" rIns="45718" bIns="45718"/>
          <a:lstStyle/>
          <a:p>
            <a:endParaRPr/>
          </a:p>
        </p:txBody>
      </p:sp>
      <p:sp>
        <p:nvSpPr>
          <p:cNvPr id="74" name="Straight Connector 9"/>
          <p:cNvSpPr/>
          <p:nvPr/>
        </p:nvSpPr>
        <p:spPr>
          <a:xfrm>
            <a:off x="1193532" y="1737845"/>
            <a:ext cx="9966961" cy="2"/>
          </a:xfrm>
          <a:prstGeom prst="line">
            <a:avLst/>
          </a:prstGeom>
          <a:ln w="6350">
            <a:solidFill>
              <a:srgbClr val="808080"/>
            </a:solidFill>
          </a:ln>
        </p:spPr>
        <p:txBody>
          <a:bodyPr lIns="45718" tIns="45718" rIns="45718" bIns="45718"/>
          <a:lstStyle/>
          <a:p>
            <a:endParaRPr/>
          </a:p>
        </p:txBody>
      </p:sp>
      <p:sp>
        <p:nvSpPr>
          <p:cNvPr id="75" name="Title Text"/>
          <p:cNvSpPr txBox="1">
            <a:spLocks noGrp="1"/>
          </p:cNvSpPr>
          <p:nvPr>
            <p:ph type="title"/>
          </p:nvPr>
        </p:nvSpPr>
        <p:spPr>
          <a:xfrm>
            <a:off x="1097280" y="286603"/>
            <a:ext cx="10058401" cy="1450757"/>
          </a:xfrm>
          <a:prstGeom prst="rect">
            <a:avLst/>
          </a:prstGeom>
        </p:spPr>
        <p:txBody>
          <a:bodyPr/>
          <a:lstStyle>
            <a:lvl1pPr>
              <a:defRPr sz="4800">
                <a:solidFill>
                  <a:srgbClr val="404040"/>
                </a:solidFill>
              </a:defRPr>
            </a:lvl1pPr>
          </a:lstStyle>
          <a:p>
            <a:r>
              <a:t>Title Text</a:t>
            </a:r>
          </a:p>
        </p:txBody>
      </p:sp>
      <p:sp>
        <p:nvSpPr>
          <p:cNvPr id="76" name="Slide Number"/>
          <p:cNvSpPr txBox="1">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x">
  <p:cSld name="Blank">
    <p:spTree>
      <p:nvGrpSpPr>
        <p:cNvPr id="1" name=""/>
        <p:cNvGrpSpPr/>
        <p:nvPr/>
      </p:nvGrpSpPr>
      <p:grpSpPr>
        <a:xfrm>
          <a:off x="0" y="0"/>
          <a:ext cx="0" cy="0"/>
          <a:chOff x="0" y="0"/>
          <a:chExt cx="0" cy="0"/>
        </a:xfrm>
      </p:grpSpPr>
      <p:sp>
        <p:nvSpPr>
          <p:cNvPr id="83" name="Rectangle 4"/>
          <p:cNvSpPr/>
          <p:nvPr/>
        </p:nvSpPr>
        <p:spPr>
          <a:xfrm>
            <a:off x="3175" y="6400800"/>
            <a:ext cx="12188825" cy="457200"/>
          </a:xfrm>
          <a:prstGeom prst="rect">
            <a:avLst/>
          </a:prstGeom>
          <a:solidFill>
            <a:schemeClr val="accent2"/>
          </a:solidFill>
          <a:ln w="12700">
            <a:miter lim="400000"/>
          </a:ln>
        </p:spPr>
        <p:txBody>
          <a:bodyPr lIns="45718" tIns="45718" rIns="45718" bIns="45718"/>
          <a:lstStyle/>
          <a:p>
            <a:endParaRPr/>
          </a:p>
        </p:txBody>
      </p:sp>
      <p:sp>
        <p:nvSpPr>
          <p:cNvPr id="84" name="Rectangle 5"/>
          <p:cNvSpPr/>
          <p:nvPr/>
        </p:nvSpPr>
        <p:spPr>
          <a:xfrm>
            <a:off x="13" y="6334316"/>
            <a:ext cx="12188828" cy="64010"/>
          </a:xfrm>
          <a:prstGeom prst="rect">
            <a:avLst/>
          </a:prstGeom>
          <a:solidFill>
            <a:schemeClr val="accent1"/>
          </a:solidFill>
          <a:ln w="12700">
            <a:miter lim="400000"/>
          </a:ln>
        </p:spPr>
        <p:txBody>
          <a:bodyPr lIns="45718" tIns="45718" rIns="45718" bIns="45718"/>
          <a:lstStyle/>
          <a:p>
            <a:endParaRPr/>
          </a:p>
        </p:txBody>
      </p:sp>
      <p:sp>
        <p:nvSpPr>
          <p:cNvPr id="85" name="Slide Number"/>
          <p:cNvSpPr txBox="1">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x">
  <p:cSld name="Content with Caption">
    <p:spTree>
      <p:nvGrpSpPr>
        <p:cNvPr id="1" name=""/>
        <p:cNvGrpSpPr/>
        <p:nvPr/>
      </p:nvGrpSpPr>
      <p:grpSpPr>
        <a:xfrm>
          <a:off x="0" y="0"/>
          <a:ext cx="0" cy="0"/>
          <a:chOff x="0" y="0"/>
          <a:chExt cx="0" cy="0"/>
        </a:xfrm>
      </p:grpSpPr>
      <p:sp>
        <p:nvSpPr>
          <p:cNvPr id="92" name="Rectangle 7"/>
          <p:cNvSpPr/>
          <p:nvPr/>
        </p:nvSpPr>
        <p:spPr>
          <a:xfrm>
            <a:off x="14" y="0"/>
            <a:ext cx="4050795" cy="6858000"/>
          </a:xfrm>
          <a:prstGeom prst="rect">
            <a:avLst/>
          </a:prstGeom>
          <a:solidFill>
            <a:schemeClr val="accent2"/>
          </a:solidFill>
          <a:ln w="12700">
            <a:miter lim="400000"/>
          </a:ln>
        </p:spPr>
        <p:txBody>
          <a:bodyPr lIns="45718" tIns="45718" rIns="45718" bIns="45718"/>
          <a:lstStyle/>
          <a:p>
            <a:endParaRPr/>
          </a:p>
        </p:txBody>
      </p:sp>
      <p:sp>
        <p:nvSpPr>
          <p:cNvPr id="93" name="Rectangle 8"/>
          <p:cNvSpPr/>
          <p:nvPr/>
        </p:nvSpPr>
        <p:spPr>
          <a:xfrm>
            <a:off x="4040070" y="0"/>
            <a:ext cx="64010" cy="6858000"/>
          </a:xfrm>
          <a:prstGeom prst="rect">
            <a:avLst/>
          </a:prstGeom>
          <a:solidFill>
            <a:schemeClr val="accent1"/>
          </a:solidFill>
          <a:ln w="12700">
            <a:miter lim="400000"/>
          </a:ln>
        </p:spPr>
        <p:txBody>
          <a:bodyPr lIns="45718" tIns="45718" rIns="45718" bIns="45718"/>
          <a:lstStyle/>
          <a:p>
            <a:endParaRPr/>
          </a:p>
        </p:txBody>
      </p:sp>
      <p:sp>
        <p:nvSpPr>
          <p:cNvPr id="94" name="Title Text"/>
          <p:cNvSpPr txBox="1">
            <a:spLocks noGrp="1"/>
          </p:cNvSpPr>
          <p:nvPr>
            <p:ph type="title"/>
          </p:nvPr>
        </p:nvSpPr>
        <p:spPr>
          <a:xfrm>
            <a:off x="457200" y="594359"/>
            <a:ext cx="3200400" cy="2286001"/>
          </a:xfrm>
          <a:prstGeom prst="rect">
            <a:avLst/>
          </a:prstGeom>
        </p:spPr>
        <p:txBody>
          <a:bodyPr/>
          <a:lstStyle>
            <a:lvl1pPr>
              <a:defRPr sz="3600">
                <a:solidFill>
                  <a:srgbClr val="FFFFFF"/>
                </a:solidFill>
              </a:defRPr>
            </a:lvl1pPr>
          </a:lstStyle>
          <a:p>
            <a:r>
              <a:t>Title Text</a:t>
            </a:r>
          </a:p>
        </p:txBody>
      </p:sp>
      <p:sp>
        <p:nvSpPr>
          <p:cNvPr id="95" name="Body Level One…"/>
          <p:cNvSpPr txBox="1">
            <a:spLocks noGrp="1"/>
          </p:cNvSpPr>
          <p:nvPr>
            <p:ph type="body" idx="1"/>
          </p:nvPr>
        </p:nvSpPr>
        <p:spPr>
          <a:xfrm>
            <a:off x="4800600" y="731519"/>
            <a:ext cx="6492241" cy="5257802"/>
          </a:xfrm>
          <a:prstGeom prst="rect">
            <a:avLst/>
          </a:prstGeom>
        </p:spPr>
        <p:txBody>
          <a:bodyPr lIns="0" tIns="0" rIns="0" bIns="0"/>
          <a:lstStyle>
            <a:lvl1pPr marL="91438" indent="-91438">
              <a:buClr>
                <a:schemeClr val="accent1"/>
              </a:buClr>
              <a:buSzPct val="100000"/>
              <a:buFont typeface="Calibri"/>
              <a:buChar char=" "/>
              <a:defRPr sz="2000" cap="none" spc="0">
                <a:solidFill>
                  <a:srgbClr val="404040"/>
                </a:solidFill>
              </a:defRPr>
            </a:lvl1pPr>
            <a:lvl2pPr marL="404368" indent="-203200">
              <a:buClr>
                <a:schemeClr val="accent1"/>
              </a:buClr>
              <a:buSzPct val="100000"/>
              <a:buFont typeface="Calibri"/>
              <a:buChar char="◦"/>
              <a:defRPr sz="2000" cap="none" spc="0">
                <a:solidFill>
                  <a:srgbClr val="404040"/>
                </a:solidFill>
              </a:defRPr>
            </a:lvl2pPr>
            <a:lvl3pPr marL="645304" indent="-261256">
              <a:buClr>
                <a:schemeClr val="accent1"/>
              </a:buClr>
              <a:buSzPct val="100000"/>
              <a:buFont typeface="Calibri"/>
              <a:buChar char="◦"/>
              <a:defRPr sz="2000" cap="none" spc="0">
                <a:solidFill>
                  <a:srgbClr val="404040"/>
                </a:solidFill>
              </a:defRPr>
            </a:lvl3pPr>
            <a:lvl4pPr marL="828185" indent="-261257">
              <a:buClr>
                <a:schemeClr val="accent1"/>
              </a:buClr>
              <a:buSzPct val="100000"/>
              <a:buFont typeface="Calibri"/>
              <a:buChar char="◦"/>
              <a:defRPr sz="2000" cap="none" spc="0">
                <a:solidFill>
                  <a:srgbClr val="404040"/>
                </a:solidFill>
              </a:defRPr>
            </a:lvl4pPr>
            <a:lvl5pPr marL="1011065" indent="-261257">
              <a:buClr>
                <a:schemeClr val="accent1"/>
              </a:buClr>
              <a:buSzPct val="100000"/>
              <a:buFont typeface="Calibri"/>
              <a:buChar char="◦"/>
              <a:defRPr sz="2000" cap="none" spc="0">
                <a:solidFill>
                  <a:srgbClr val="404040"/>
                </a:solidFill>
              </a:defRPr>
            </a:lvl5pPr>
          </a:lstStyle>
          <a:p>
            <a:r>
              <a:t>Body Level One</a:t>
            </a:r>
          </a:p>
          <a:p>
            <a:pPr lvl="1"/>
            <a:r>
              <a:t>Body Level Two</a:t>
            </a:r>
          </a:p>
          <a:p>
            <a:pPr lvl="2"/>
            <a:r>
              <a:t>Body Level Three</a:t>
            </a:r>
          </a:p>
          <a:p>
            <a:pPr lvl="3"/>
            <a:r>
              <a:t>Body Level Four</a:t>
            </a:r>
          </a:p>
          <a:p>
            <a:pPr lvl="4"/>
            <a:r>
              <a:t>Body Level Five</a:t>
            </a:r>
          </a:p>
        </p:txBody>
      </p:sp>
      <p:sp>
        <p:nvSpPr>
          <p:cNvPr id="96" name="Text Placeholder 3"/>
          <p:cNvSpPr>
            <a:spLocks noGrp="1"/>
          </p:cNvSpPr>
          <p:nvPr>
            <p:ph type="body" sz="quarter" idx="13"/>
          </p:nvPr>
        </p:nvSpPr>
        <p:spPr>
          <a:xfrm>
            <a:off x="457200" y="2926079"/>
            <a:ext cx="3200400" cy="3379125"/>
          </a:xfrm>
          <a:prstGeom prst="rect">
            <a:avLst/>
          </a:prstGeom>
        </p:spPr>
        <p:txBody>
          <a:bodyPr/>
          <a:lstStyle/>
          <a:p>
            <a:pPr marL="91438" indent="-91438">
              <a:buClr>
                <a:schemeClr val="accent1"/>
              </a:buClr>
              <a:buSzPct val="100000"/>
              <a:buFont typeface="Calibri"/>
              <a:buChar char=" "/>
              <a:defRPr sz="2000" cap="none" spc="0">
                <a:solidFill>
                  <a:srgbClr val="404040"/>
                </a:solidFill>
              </a:defRPr>
            </a:pPr>
            <a:endParaRPr/>
          </a:p>
        </p:txBody>
      </p:sp>
      <p:sp>
        <p:nvSpPr>
          <p:cNvPr id="97" name="Slide Number"/>
          <p:cNvSpPr txBox="1">
            <a:spLocks noGrp="1"/>
          </p:cNvSpPr>
          <p:nvPr>
            <p:ph type="sldNum" sz="quarter" idx="2"/>
          </p:nvPr>
        </p:nvSpPr>
        <p:spPr>
          <a:prstGeom prst="rect">
            <a:avLst/>
          </a:prstGeom>
        </p:spPr>
        <p:txBody>
          <a:bodyPr/>
          <a:lstStyle>
            <a:lvl1pPr>
              <a:defRPr>
                <a:solidFill>
                  <a:srgbClr val="344068"/>
                </a:solidFill>
              </a:defRPr>
            </a:lvl1pPr>
          </a:lstStyle>
          <a:p>
            <a:fld id="{86CB4B4D-7CA3-9044-876B-883B54F8677D}" type="slidenum">
              <a:t>‹Nr.›</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x">
  <p:cSld name="Picture with Caption">
    <p:spTree>
      <p:nvGrpSpPr>
        <p:cNvPr id="1" name=""/>
        <p:cNvGrpSpPr/>
        <p:nvPr/>
      </p:nvGrpSpPr>
      <p:grpSpPr>
        <a:xfrm>
          <a:off x="0" y="0"/>
          <a:ext cx="0" cy="0"/>
          <a:chOff x="0" y="0"/>
          <a:chExt cx="0" cy="0"/>
        </a:xfrm>
      </p:grpSpPr>
      <p:sp>
        <p:nvSpPr>
          <p:cNvPr id="104" name="Rectangle 7"/>
          <p:cNvSpPr/>
          <p:nvPr/>
        </p:nvSpPr>
        <p:spPr>
          <a:xfrm>
            <a:off x="0" y="4953000"/>
            <a:ext cx="12188825" cy="1905000"/>
          </a:xfrm>
          <a:prstGeom prst="rect">
            <a:avLst/>
          </a:prstGeom>
          <a:solidFill>
            <a:schemeClr val="accent2"/>
          </a:solidFill>
          <a:ln w="12700">
            <a:miter lim="400000"/>
          </a:ln>
        </p:spPr>
        <p:txBody>
          <a:bodyPr lIns="45718" tIns="45718" rIns="45718" bIns="45718"/>
          <a:lstStyle/>
          <a:p>
            <a:endParaRPr/>
          </a:p>
        </p:txBody>
      </p:sp>
      <p:sp>
        <p:nvSpPr>
          <p:cNvPr id="105" name="Rectangle 8"/>
          <p:cNvSpPr/>
          <p:nvPr/>
        </p:nvSpPr>
        <p:spPr>
          <a:xfrm>
            <a:off x="13" y="4915075"/>
            <a:ext cx="12188828" cy="64010"/>
          </a:xfrm>
          <a:prstGeom prst="rect">
            <a:avLst/>
          </a:prstGeom>
          <a:solidFill>
            <a:schemeClr val="accent1"/>
          </a:solidFill>
          <a:ln w="12700">
            <a:miter lim="400000"/>
          </a:ln>
        </p:spPr>
        <p:txBody>
          <a:bodyPr lIns="45718" tIns="45718" rIns="45718" bIns="45718"/>
          <a:lstStyle/>
          <a:p>
            <a:endParaRPr/>
          </a:p>
        </p:txBody>
      </p:sp>
      <p:sp>
        <p:nvSpPr>
          <p:cNvPr id="106" name="Title Text"/>
          <p:cNvSpPr txBox="1">
            <a:spLocks noGrp="1"/>
          </p:cNvSpPr>
          <p:nvPr>
            <p:ph type="title"/>
          </p:nvPr>
        </p:nvSpPr>
        <p:spPr>
          <a:xfrm>
            <a:off x="1097280" y="5074920"/>
            <a:ext cx="10113645" cy="822962"/>
          </a:xfrm>
          <a:prstGeom prst="rect">
            <a:avLst/>
          </a:prstGeom>
        </p:spPr>
        <p:txBody>
          <a:bodyPr lIns="0" tIns="0" rIns="0" bIns="0"/>
          <a:lstStyle>
            <a:lvl1pPr>
              <a:defRPr sz="3600">
                <a:solidFill>
                  <a:srgbClr val="FFFFFF"/>
                </a:solidFill>
              </a:defRPr>
            </a:lvl1pPr>
          </a:lstStyle>
          <a:p>
            <a:r>
              <a:t>Title Text</a:t>
            </a:r>
          </a:p>
        </p:txBody>
      </p:sp>
      <p:sp>
        <p:nvSpPr>
          <p:cNvPr id="107" name="Picture Placeholder 2"/>
          <p:cNvSpPr>
            <a:spLocks noGrp="1"/>
          </p:cNvSpPr>
          <p:nvPr>
            <p:ph type="pic" idx="13"/>
          </p:nvPr>
        </p:nvSpPr>
        <p:spPr>
          <a:xfrm>
            <a:off x="13" y="0"/>
            <a:ext cx="12191988" cy="4915076"/>
          </a:xfrm>
          <a:prstGeom prst="rect">
            <a:avLst/>
          </a:prstGeom>
        </p:spPr>
        <p:txBody>
          <a:bodyPr lIns="91439" tIns="45719" rIns="91439" bIns="45719">
            <a:noAutofit/>
          </a:bodyPr>
          <a:lstStyle/>
          <a:p>
            <a:endParaRPr/>
          </a:p>
        </p:txBody>
      </p:sp>
      <p:sp>
        <p:nvSpPr>
          <p:cNvPr id="108" name="Body Level One…"/>
          <p:cNvSpPr txBox="1">
            <a:spLocks noGrp="1"/>
          </p:cNvSpPr>
          <p:nvPr>
            <p:ph type="body" sz="quarter" idx="1"/>
          </p:nvPr>
        </p:nvSpPr>
        <p:spPr>
          <a:xfrm>
            <a:off x="1097280" y="5907023"/>
            <a:ext cx="10113265" cy="594362"/>
          </a:xfrm>
          <a:prstGeom prst="rect">
            <a:avLst/>
          </a:prstGeom>
        </p:spPr>
        <p:txBody>
          <a:bodyPr lIns="0" tIns="0" rIns="0" bIns="0"/>
          <a:lstStyle>
            <a:lvl1pPr>
              <a:spcBef>
                <a:spcPts val="600"/>
              </a:spcBef>
              <a:defRPr sz="1500" cap="none" spc="0">
                <a:solidFill>
                  <a:srgbClr val="FFFFFF"/>
                </a:solidFill>
              </a:defRPr>
            </a:lvl1pPr>
            <a:lvl2pPr>
              <a:spcBef>
                <a:spcPts val="600"/>
              </a:spcBef>
              <a:defRPr sz="1500" cap="none" spc="0">
                <a:solidFill>
                  <a:srgbClr val="FFFFFF"/>
                </a:solidFill>
              </a:defRPr>
            </a:lvl2pPr>
            <a:lvl3pPr>
              <a:spcBef>
                <a:spcPts val="600"/>
              </a:spcBef>
              <a:defRPr sz="1500" cap="none" spc="0">
                <a:solidFill>
                  <a:srgbClr val="FFFFFF"/>
                </a:solidFill>
              </a:defRPr>
            </a:lvl3pPr>
            <a:lvl4pPr>
              <a:spcBef>
                <a:spcPts val="600"/>
              </a:spcBef>
              <a:defRPr sz="1500" cap="none" spc="0">
                <a:solidFill>
                  <a:srgbClr val="FFFFFF"/>
                </a:solidFill>
              </a:defRPr>
            </a:lvl4pPr>
            <a:lvl5pPr>
              <a:spcBef>
                <a:spcPts val="600"/>
              </a:spcBef>
              <a:defRPr sz="1500" cap="none" spc="0">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109" name="Slide Number"/>
          <p:cNvSpPr txBox="1">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Rectangle 6"/>
          <p:cNvSpPr/>
          <p:nvPr/>
        </p:nvSpPr>
        <p:spPr>
          <a:xfrm>
            <a:off x="0" y="6400800"/>
            <a:ext cx="12192003" cy="457200"/>
          </a:xfrm>
          <a:prstGeom prst="rect">
            <a:avLst/>
          </a:prstGeom>
          <a:solidFill>
            <a:schemeClr val="accent2"/>
          </a:solidFill>
          <a:ln w="12700">
            <a:miter lim="400000"/>
          </a:ln>
        </p:spPr>
        <p:txBody>
          <a:bodyPr lIns="45718" tIns="45718" rIns="45718" bIns="45718"/>
          <a:lstStyle/>
          <a:p>
            <a:endParaRPr/>
          </a:p>
        </p:txBody>
      </p:sp>
      <p:sp>
        <p:nvSpPr>
          <p:cNvPr id="3" name="Rectangle 7"/>
          <p:cNvSpPr/>
          <p:nvPr/>
        </p:nvSpPr>
        <p:spPr>
          <a:xfrm>
            <a:off x="0" y="6334316"/>
            <a:ext cx="12192003" cy="66486"/>
          </a:xfrm>
          <a:prstGeom prst="rect">
            <a:avLst/>
          </a:prstGeom>
          <a:solidFill>
            <a:schemeClr val="accent1"/>
          </a:solidFill>
          <a:ln w="12700">
            <a:miter lim="400000"/>
          </a:ln>
        </p:spPr>
        <p:txBody>
          <a:bodyPr lIns="45718" tIns="45718" rIns="45718" bIns="45718"/>
          <a:lstStyle/>
          <a:p>
            <a:endParaRPr/>
          </a:p>
        </p:txBody>
      </p:sp>
      <p:sp>
        <p:nvSpPr>
          <p:cNvPr id="4" name="Title Text"/>
          <p:cNvSpPr txBox="1">
            <a:spLocks noGrp="1"/>
          </p:cNvSpPr>
          <p:nvPr>
            <p:ph type="title"/>
          </p:nvPr>
        </p:nvSpPr>
        <p:spPr>
          <a:xfrm>
            <a:off x="1097280" y="758951"/>
            <a:ext cx="10058401" cy="3566162"/>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nchor="b">
            <a:normAutofit/>
          </a:bodyPr>
          <a:lstStyle/>
          <a:p>
            <a:r>
              <a:t>Title Text</a:t>
            </a:r>
          </a:p>
        </p:txBody>
      </p:sp>
      <p:sp>
        <p:nvSpPr>
          <p:cNvPr id="5" name="Body Level One…"/>
          <p:cNvSpPr txBox="1">
            <a:spLocks noGrp="1"/>
          </p:cNvSpPr>
          <p:nvPr>
            <p:ph type="body" idx="1"/>
          </p:nvPr>
        </p:nvSpPr>
        <p:spPr>
          <a:xfrm>
            <a:off x="1100050" y="4455621"/>
            <a:ext cx="10058401" cy="1143002"/>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normAutofit/>
          </a:bodyPr>
          <a:lstStyle/>
          <a:p>
            <a:r>
              <a:t>Body Level One</a:t>
            </a:r>
          </a:p>
          <a:p>
            <a:pPr lvl="1"/>
            <a:r>
              <a:t>Body Level Two</a:t>
            </a:r>
          </a:p>
          <a:p>
            <a:pPr lvl="2"/>
            <a:r>
              <a:t>Body Level Three</a:t>
            </a:r>
          </a:p>
          <a:p>
            <a:pPr lvl="3"/>
            <a:r>
              <a:t>Body Level Four</a:t>
            </a:r>
          </a:p>
          <a:p>
            <a:pPr lvl="4"/>
            <a:r>
              <a:t>Body Level Five</a:t>
            </a:r>
          </a:p>
        </p:txBody>
      </p:sp>
      <p:sp>
        <p:nvSpPr>
          <p:cNvPr id="6" name="Straight Connector 8"/>
          <p:cNvSpPr/>
          <p:nvPr/>
        </p:nvSpPr>
        <p:spPr>
          <a:xfrm>
            <a:off x="1207656" y="4343400"/>
            <a:ext cx="9875523" cy="0"/>
          </a:xfrm>
          <a:prstGeom prst="line">
            <a:avLst/>
          </a:prstGeom>
          <a:ln w="6350">
            <a:solidFill>
              <a:srgbClr val="808080"/>
            </a:solidFill>
          </a:ln>
        </p:spPr>
        <p:txBody>
          <a:bodyPr lIns="45718" tIns="45718" rIns="45718" bIns="45718"/>
          <a:lstStyle/>
          <a:p>
            <a:endParaRPr/>
          </a:p>
        </p:txBody>
      </p:sp>
      <p:sp>
        <p:nvSpPr>
          <p:cNvPr id="7" name="Slide Number"/>
          <p:cNvSpPr txBox="1">
            <a:spLocks noGrp="1"/>
          </p:cNvSpPr>
          <p:nvPr>
            <p:ph type="sldNum" sz="quarter" idx="2"/>
          </p:nvPr>
        </p:nvSpPr>
        <p:spPr>
          <a:xfrm>
            <a:off x="10979608" y="6514078"/>
            <a:ext cx="232875" cy="256539"/>
          </a:xfrm>
          <a:prstGeom prst="rect">
            <a:avLst/>
          </a:prstGeom>
          <a:ln w="12700">
            <a:miter lim="400000"/>
          </a:ln>
        </p:spPr>
        <p:txBody>
          <a:bodyPr wrap="none" lIns="45718" tIns="45718" rIns="45718" bIns="45718" anchor="ctr">
            <a:spAutoFit/>
          </a:bodyPr>
          <a:lstStyle>
            <a:lvl1pPr algn="r">
              <a:defRPr sz="1000">
                <a:solidFill>
                  <a:srgbClr val="FFFFFF"/>
                </a:solidFill>
              </a:defRPr>
            </a:lvl1pPr>
          </a:lstStyle>
          <a:p>
            <a:fld id="{86CB4B4D-7CA3-9044-876B-883B54F8677D}" type="slidenum">
              <a:t>‹Nr.›</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ransition spd="med"/>
  <p:txStyles>
    <p:titleStyle>
      <a:lvl1pPr marL="0" marR="0" indent="0" algn="l" defTabSz="914400" rtl="0" latinLnBrk="0">
        <a:lnSpc>
          <a:spcPct val="85000"/>
        </a:lnSpc>
        <a:spcBef>
          <a:spcPts val="0"/>
        </a:spcBef>
        <a:spcAft>
          <a:spcPts val="0"/>
        </a:spcAft>
        <a:buClrTx/>
        <a:buSzTx/>
        <a:buFontTx/>
        <a:buNone/>
        <a:tabLst/>
        <a:defRPr sz="8000" b="0" i="0" u="none" strike="noStrike" cap="none" spc="-50" baseline="0">
          <a:ln>
            <a:noFill/>
          </a:ln>
          <a:solidFill>
            <a:srgbClr val="262626"/>
          </a:solidFill>
          <a:uFillTx/>
          <a:latin typeface="+mj-lt"/>
          <a:ea typeface="+mj-ea"/>
          <a:cs typeface="+mj-cs"/>
          <a:sym typeface="Calibri"/>
        </a:defRPr>
      </a:lvl1pPr>
      <a:lvl2pPr marL="0" marR="0" indent="0" algn="l" defTabSz="914400" rtl="0" latinLnBrk="0">
        <a:lnSpc>
          <a:spcPct val="85000"/>
        </a:lnSpc>
        <a:spcBef>
          <a:spcPts val="0"/>
        </a:spcBef>
        <a:spcAft>
          <a:spcPts val="0"/>
        </a:spcAft>
        <a:buClrTx/>
        <a:buSzTx/>
        <a:buFontTx/>
        <a:buNone/>
        <a:tabLst/>
        <a:defRPr sz="8000" b="0" i="0" u="none" strike="noStrike" cap="none" spc="-50" baseline="0">
          <a:ln>
            <a:noFill/>
          </a:ln>
          <a:solidFill>
            <a:srgbClr val="262626"/>
          </a:solidFill>
          <a:uFillTx/>
          <a:latin typeface="+mj-lt"/>
          <a:ea typeface="+mj-ea"/>
          <a:cs typeface="+mj-cs"/>
          <a:sym typeface="Calibri"/>
        </a:defRPr>
      </a:lvl2pPr>
      <a:lvl3pPr marL="0" marR="0" indent="0" algn="l" defTabSz="914400" rtl="0" latinLnBrk="0">
        <a:lnSpc>
          <a:spcPct val="85000"/>
        </a:lnSpc>
        <a:spcBef>
          <a:spcPts val="0"/>
        </a:spcBef>
        <a:spcAft>
          <a:spcPts val="0"/>
        </a:spcAft>
        <a:buClrTx/>
        <a:buSzTx/>
        <a:buFontTx/>
        <a:buNone/>
        <a:tabLst/>
        <a:defRPr sz="8000" b="0" i="0" u="none" strike="noStrike" cap="none" spc="-50" baseline="0">
          <a:ln>
            <a:noFill/>
          </a:ln>
          <a:solidFill>
            <a:srgbClr val="262626"/>
          </a:solidFill>
          <a:uFillTx/>
          <a:latin typeface="+mj-lt"/>
          <a:ea typeface="+mj-ea"/>
          <a:cs typeface="+mj-cs"/>
          <a:sym typeface="Calibri"/>
        </a:defRPr>
      </a:lvl3pPr>
      <a:lvl4pPr marL="0" marR="0" indent="0" algn="l" defTabSz="914400" rtl="0" latinLnBrk="0">
        <a:lnSpc>
          <a:spcPct val="85000"/>
        </a:lnSpc>
        <a:spcBef>
          <a:spcPts val="0"/>
        </a:spcBef>
        <a:spcAft>
          <a:spcPts val="0"/>
        </a:spcAft>
        <a:buClrTx/>
        <a:buSzTx/>
        <a:buFontTx/>
        <a:buNone/>
        <a:tabLst/>
        <a:defRPr sz="8000" b="0" i="0" u="none" strike="noStrike" cap="none" spc="-50" baseline="0">
          <a:ln>
            <a:noFill/>
          </a:ln>
          <a:solidFill>
            <a:srgbClr val="262626"/>
          </a:solidFill>
          <a:uFillTx/>
          <a:latin typeface="+mj-lt"/>
          <a:ea typeface="+mj-ea"/>
          <a:cs typeface="+mj-cs"/>
          <a:sym typeface="Calibri"/>
        </a:defRPr>
      </a:lvl4pPr>
      <a:lvl5pPr marL="0" marR="0" indent="0" algn="l" defTabSz="914400" rtl="0" latinLnBrk="0">
        <a:lnSpc>
          <a:spcPct val="85000"/>
        </a:lnSpc>
        <a:spcBef>
          <a:spcPts val="0"/>
        </a:spcBef>
        <a:spcAft>
          <a:spcPts val="0"/>
        </a:spcAft>
        <a:buClrTx/>
        <a:buSzTx/>
        <a:buFontTx/>
        <a:buNone/>
        <a:tabLst/>
        <a:defRPr sz="8000" b="0" i="0" u="none" strike="noStrike" cap="none" spc="-50" baseline="0">
          <a:ln>
            <a:noFill/>
          </a:ln>
          <a:solidFill>
            <a:srgbClr val="262626"/>
          </a:solidFill>
          <a:uFillTx/>
          <a:latin typeface="+mj-lt"/>
          <a:ea typeface="+mj-ea"/>
          <a:cs typeface="+mj-cs"/>
          <a:sym typeface="Calibri"/>
        </a:defRPr>
      </a:lvl5pPr>
      <a:lvl6pPr marL="0" marR="0" indent="0" algn="l" defTabSz="914400" rtl="0" latinLnBrk="0">
        <a:lnSpc>
          <a:spcPct val="85000"/>
        </a:lnSpc>
        <a:spcBef>
          <a:spcPts val="0"/>
        </a:spcBef>
        <a:spcAft>
          <a:spcPts val="0"/>
        </a:spcAft>
        <a:buClrTx/>
        <a:buSzTx/>
        <a:buFontTx/>
        <a:buNone/>
        <a:tabLst/>
        <a:defRPr sz="8000" b="0" i="0" u="none" strike="noStrike" cap="none" spc="-50" baseline="0">
          <a:ln>
            <a:noFill/>
          </a:ln>
          <a:solidFill>
            <a:srgbClr val="262626"/>
          </a:solidFill>
          <a:uFillTx/>
          <a:latin typeface="+mj-lt"/>
          <a:ea typeface="+mj-ea"/>
          <a:cs typeface="+mj-cs"/>
          <a:sym typeface="Calibri"/>
        </a:defRPr>
      </a:lvl6pPr>
      <a:lvl7pPr marL="0" marR="0" indent="0" algn="l" defTabSz="914400" rtl="0" latinLnBrk="0">
        <a:lnSpc>
          <a:spcPct val="85000"/>
        </a:lnSpc>
        <a:spcBef>
          <a:spcPts val="0"/>
        </a:spcBef>
        <a:spcAft>
          <a:spcPts val="0"/>
        </a:spcAft>
        <a:buClrTx/>
        <a:buSzTx/>
        <a:buFontTx/>
        <a:buNone/>
        <a:tabLst/>
        <a:defRPr sz="8000" b="0" i="0" u="none" strike="noStrike" cap="none" spc="-50" baseline="0">
          <a:ln>
            <a:noFill/>
          </a:ln>
          <a:solidFill>
            <a:srgbClr val="262626"/>
          </a:solidFill>
          <a:uFillTx/>
          <a:latin typeface="+mj-lt"/>
          <a:ea typeface="+mj-ea"/>
          <a:cs typeface="+mj-cs"/>
          <a:sym typeface="Calibri"/>
        </a:defRPr>
      </a:lvl7pPr>
      <a:lvl8pPr marL="0" marR="0" indent="0" algn="l" defTabSz="914400" rtl="0" latinLnBrk="0">
        <a:lnSpc>
          <a:spcPct val="85000"/>
        </a:lnSpc>
        <a:spcBef>
          <a:spcPts val="0"/>
        </a:spcBef>
        <a:spcAft>
          <a:spcPts val="0"/>
        </a:spcAft>
        <a:buClrTx/>
        <a:buSzTx/>
        <a:buFontTx/>
        <a:buNone/>
        <a:tabLst/>
        <a:defRPr sz="8000" b="0" i="0" u="none" strike="noStrike" cap="none" spc="-50" baseline="0">
          <a:ln>
            <a:noFill/>
          </a:ln>
          <a:solidFill>
            <a:srgbClr val="262626"/>
          </a:solidFill>
          <a:uFillTx/>
          <a:latin typeface="+mj-lt"/>
          <a:ea typeface="+mj-ea"/>
          <a:cs typeface="+mj-cs"/>
          <a:sym typeface="Calibri"/>
        </a:defRPr>
      </a:lvl8pPr>
      <a:lvl9pPr marL="0" marR="0" indent="0" algn="l" defTabSz="914400" rtl="0" latinLnBrk="0">
        <a:lnSpc>
          <a:spcPct val="85000"/>
        </a:lnSpc>
        <a:spcBef>
          <a:spcPts val="0"/>
        </a:spcBef>
        <a:spcAft>
          <a:spcPts val="0"/>
        </a:spcAft>
        <a:buClrTx/>
        <a:buSzTx/>
        <a:buFontTx/>
        <a:buNone/>
        <a:tabLst/>
        <a:defRPr sz="8000" b="0" i="0" u="none" strike="noStrike" cap="none" spc="-50" baseline="0">
          <a:ln>
            <a:noFill/>
          </a:ln>
          <a:solidFill>
            <a:srgbClr val="262626"/>
          </a:solidFill>
          <a:uFillTx/>
          <a:latin typeface="+mj-lt"/>
          <a:ea typeface="+mj-ea"/>
          <a:cs typeface="+mj-cs"/>
          <a:sym typeface="Calibri"/>
        </a:defRPr>
      </a:lvl9pPr>
    </p:titleStyle>
    <p:bodyStyle>
      <a:lvl1pPr marL="0" marR="0" indent="0" algn="l" defTabSz="914400" rtl="0" latinLnBrk="0">
        <a:lnSpc>
          <a:spcPct val="90000"/>
        </a:lnSpc>
        <a:spcBef>
          <a:spcPts val="1200"/>
        </a:spcBef>
        <a:spcAft>
          <a:spcPts val="0"/>
        </a:spcAft>
        <a:buClrTx/>
        <a:buSzTx/>
        <a:buFontTx/>
        <a:buNone/>
        <a:tabLst/>
        <a:defRPr sz="2400" b="0" i="0" u="none" strike="noStrike" cap="all" spc="200" baseline="0">
          <a:ln>
            <a:noFill/>
          </a:ln>
          <a:solidFill>
            <a:srgbClr val="344068"/>
          </a:solidFill>
          <a:uFillTx/>
          <a:latin typeface="+mj-lt"/>
          <a:ea typeface="+mj-ea"/>
          <a:cs typeface="+mj-cs"/>
          <a:sym typeface="Calibri"/>
        </a:defRPr>
      </a:lvl1pPr>
      <a:lvl2pPr marL="0" marR="0" indent="0" algn="l" defTabSz="914400" rtl="0" latinLnBrk="0">
        <a:lnSpc>
          <a:spcPct val="90000"/>
        </a:lnSpc>
        <a:spcBef>
          <a:spcPts val="1200"/>
        </a:spcBef>
        <a:spcAft>
          <a:spcPts val="0"/>
        </a:spcAft>
        <a:buClrTx/>
        <a:buSzTx/>
        <a:buFontTx/>
        <a:buNone/>
        <a:tabLst/>
        <a:defRPr sz="2400" b="0" i="0" u="none" strike="noStrike" cap="all" spc="200" baseline="0">
          <a:ln>
            <a:noFill/>
          </a:ln>
          <a:solidFill>
            <a:srgbClr val="344068"/>
          </a:solidFill>
          <a:uFillTx/>
          <a:latin typeface="+mj-lt"/>
          <a:ea typeface="+mj-ea"/>
          <a:cs typeface="+mj-cs"/>
          <a:sym typeface="Calibri"/>
        </a:defRPr>
      </a:lvl2pPr>
      <a:lvl3pPr marL="0" marR="0" indent="0" algn="l" defTabSz="914400" rtl="0" latinLnBrk="0">
        <a:lnSpc>
          <a:spcPct val="90000"/>
        </a:lnSpc>
        <a:spcBef>
          <a:spcPts val="1200"/>
        </a:spcBef>
        <a:spcAft>
          <a:spcPts val="0"/>
        </a:spcAft>
        <a:buClrTx/>
        <a:buSzTx/>
        <a:buFontTx/>
        <a:buNone/>
        <a:tabLst/>
        <a:defRPr sz="2400" b="0" i="0" u="none" strike="noStrike" cap="all" spc="200" baseline="0">
          <a:ln>
            <a:noFill/>
          </a:ln>
          <a:solidFill>
            <a:srgbClr val="344068"/>
          </a:solidFill>
          <a:uFillTx/>
          <a:latin typeface="+mj-lt"/>
          <a:ea typeface="+mj-ea"/>
          <a:cs typeface="+mj-cs"/>
          <a:sym typeface="Calibri"/>
        </a:defRPr>
      </a:lvl3pPr>
      <a:lvl4pPr marL="0" marR="0" indent="0" algn="l" defTabSz="914400" rtl="0" latinLnBrk="0">
        <a:lnSpc>
          <a:spcPct val="90000"/>
        </a:lnSpc>
        <a:spcBef>
          <a:spcPts val="1200"/>
        </a:spcBef>
        <a:spcAft>
          <a:spcPts val="0"/>
        </a:spcAft>
        <a:buClrTx/>
        <a:buSzTx/>
        <a:buFontTx/>
        <a:buNone/>
        <a:tabLst/>
        <a:defRPr sz="2400" b="0" i="0" u="none" strike="noStrike" cap="all" spc="200" baseline="0">
          <a:ln>
            <a:noFill/>
          </a:ln>
          <a:solidFill>
            <a:srgbClr val="344068"/>
          </a:solidFill>
          <a:uFillTx/>
          <a:latin typeface="+mj-lt"/>
          <a:ea typeface="+mj-ea"/>
          <a:cs typeface="+mj-cs"/>
          <a:sym typeface="Calibri"/>
        </a:defRPr>
      </a:lvl4pPr>
      <a:lvl5pPr marL="0" marR="0" indent="0" algn="l" defTabSz="914400" rtl="0" latinLnBrk="0">
        <a:lnSpc>
          <a:spcPct val="90000"/>
        </a:lnSpc>
        <a:spcBef>
          <a:spcPts val="1200"/>
        </a:spcBef>
        <a:spcAft>
          <a:spcPts val="0"/>
        </a:spcAft>
        <a:buClrTx/>
        <a:buSzTx/>
        <a:buFontTx/>
        <a:buNone/>
        <a:tabLst/>
        <a:defRPr sz="2400" b="0" i="0" u="none" strike="noStrike" cap="all" spc="200" baseline="0">
          <a:ln>
            <a:noFill/>
          </a:ln>
          <a:solidFill>
            <a:srgbClr val="344068"/>
          </a:solidFill>
          <a:uFillTx/>
          <a:latin typeface="+mj-lt"/>
          <a:ea typeface="+mj-ea"/>
          <a:cs typeface="+mj-cs"/>
          <a:sym typeface="Calibri"/>
        </a:defRPr>
      </a:lvl5pPr>
      <a:lvl6pPr marL="1263285" marR="0" indent="-391885" algn="l" defTabSz="914400" rtl="0" latinLnBrk="0">
        <a:lnSpc>
          <a:spcPct val="90000"/>
        </a:lnSpc>
        <a:spcBef>
          <a:spcPts val="1200"/>
        </a:spcBef>
        <a:spcAft>
          <a:spcPts val="0"/>
        </a:spcAft>
        <a:buClrTx/>
        <a:buSzPct val="100000"/>
        <a:buFontTx/>
        <a:buChar char="◦"/>
        <a:tabLst/>
        <a:defRPr sz="2400" b="0" i="0" u="none" strike="noStrike" cap="all" spc="200" baseline="0">
          <a:ln>
            <a:noFill/>
          </a:ln>
          <a:solidFill>
            <a:srgbClr val="344068"/>
          </a:solidFill>
          <a:uFillTx/>
          <a:latin typeface="+mj-lt"/>
          <a:ea typeface="+mj-ea"/>
          <a:cs typeface="+mj-cs"/>
          <a:sym typeface="Calibri"/>
        </a:defRPr>
      </a:lvl6pPr>
      <a:lvl7pPr marL="1463285" marR="0" indent="-391885" algn="l" defTabSz="914400" rtl="0" latinLnBrk="0">
        <a:lnSpc>
          <a:spcPct val="90000"/>
        </a:lnSpc>
        <a:spcBef>
          <a:spcPts val="1200"/>
        </a:spcBef>
        <a:spcAft>
          <a:spcPts val="0"/>
        </a:spcAft>
        <a:buClrTx/>
        <a:buSzPct val="100000"/>
        <a:buFontTx/>
        <a:buChar char="◦"/>
        <a:tabLst/>
        <a:defRPr sz="2400" b="0" i="0" u="none" strike="noStrike" cap="all" spc="200" baseline="0">
          <a:ln>
            <a:noFill/>
          </a:ln>
          <a:solidFill>
            <a:srgbClr val="344068"/>
          </a:solidFill>
          <a:uFillTx/>
          <a:latin typeface="+mj-lt"/>
          <a:ea typeface="+mj-ea"/>
          <a:cs typeface="+mj-cs"/>
          <a:sym typeface="Calibri"/>
        </a:defRPr>
      </a:lvl7pPr>
      <a:lvl8pPr marL="1663285" marR="0" indent="-391885" algn="l" defTabSz="914400" rtl="0" latinLnBrk="0">
        <a:lnSpc>
          <a:spcPct val="90000"/>
        </a:lnSpc>
        <a:spcBef>
          <a:spcPts val="1200"/>
        </a:spcBef>
        <a:spcAft>
          <a:spcPts val="0"/>
        </a:spcAft>
        <a:buClrTx/>
        <a:buSzPct val="100000"/>
        <a:buFontTx/>
        <a:buChar char="◦"/>
        <a:tabLst/>
        <a:defRPr sz="2400" b="0" i="0" u="none" strike="noStrike" cap="all" spc="200" baseline="0">
          <a:ln>
            <a:noFill/>
          </a:ln>
          <a:solidFill>
            <a:srgbClr val="344068"/>
          </a:solidFill>
          <a:uFillTx/>
          <a:latin typeface="+mj-lt"/>
          <a:ea typeface="+mj-ea"/>
          <a:cs typeface="+mj-cs"/>
          <a:sym typeface="Calibri"/>
        </a:defRPr>
      </a:lvl8pPr>
      <a:lvl9pPr marL="1863285" marR="0" indent="-391885" algn="l" defTabSz="914400" rtl="0" latinLnBrk="0">
        <a:lnSpc>
          <a:spcPct val="90000"/>
        </a:lnSpc>
        <a:spcBef>
          <a:spcPts val="1200"/>
        </a:spcBef>
        <a:spcAft>
          <a:spcPts val="0"/>
        </a:spcAft>
        <a:buClrTx/>
        <a:buSzPct val="100000"/>
        <a:buFontTx/>
        <a:buChar char="◦"/>
        <a:tabLst/>
        <a:defRPr sz="2400" b="0" i="0" u="none" strike="noStrike" cap="all" spc="200" baseline="0">
          <a:ln>
            <a:noFill/>
          </a:ln>
          <a:solidFill>
            <a:srgbClr val="344068"/>
          </a:solidFill>
          <a:uFillTx/>
          <a:latin typeface="+mj-lt"/>
          <a:ea typeface="+mj-ea"/>
          <a:cs typeface="+mj-cs"/>
          <a:sym typeface="Calibri"/>
        </a:defRPr>
      </a:lvl9pPr>
    </p:bodyStyle>
    <p:otherStyle>
      <a:lvl1pPr marL="0" marR="0" indent="0" algn="r" defTabSz="457200" rtl="0" latinLnBrk="0">
        <a:lnSpc>
          <a:spcPct val="100000"/>
        </a:lnSpc>
        <a:spcBef>
          <a:spcPts val="0"/>
        </a:spcBef>
        <a:spcAft>
          <a:spcPts val="0"/>
        </a:spcAft>
        <a:buClrTx/>
        <a:buSzTx/>
        <a:buFontTx/>
        <a:buNone/>
        <a:tabLst/>
        <a:defRPr sz="1000" b="0" i="0" u="none" strike="noStrike" cap="none" spc="0" baseline="0">
          <a:ln>
            <a:noFill/>
          </a:ln>
          <a:solidFill>
            <a:schemeClr val="tx1"/>
          </a:solidFill>
          <a:uFillTx/>
          <a:latin typeface="+mn-lt"/>
          <a:ea typeface="+mn-ea"/>
          <a:cs typeface="+mn-cs"/>
          <a:sym typeface="Calibri"/>
        </a:defRPr>
      </a:lvl1pPr>
      <a:lvl2pPr marL="0" marR="0" indent="0" algn="r" defTabSz="457200" rtl="0" latinLnBrk="0">
        <a:lnSpc>
          <a:spcPct val="100000"/>
        </a:lnSpc>
        <a:spcBef>
          <a:spcPts val="0"/>
        </a:spcBef>
        <a:spcAft>
          <a:spcPts val="0"/>
        </a:spcAft>
        <a:buClrTx/>
        <a:buSzTx/>
        <a:buFontTx/>
        <a:buNone/>
        <a:tabLst/>
        <a:defRPr sz="1000" b="0" i="0" u="none" strike="noStrike" cap="none" spc="0" baseline="0">
          <a:ln>
            <a:noFill/>
          </a:ln>
          <a:solidFill>
            <a:schemeClr val="tx1"/>
          </a:solidFill>
          <a:uFillTx/>
          <a:latin typeface="+mn-lt"/>
          <a:ea typeface="+mn-ea"/>
          <a:cs typeface="+mn-cs"/>
          <a:sym typeface="Calibri"/>
        </a:defRPr>
      </a:lvl2pPr>
      <a:lvl3pPr marL="0" marR="0" indent="0" algn="r" defTabSz="457200" rtl="0" latinLnBrk="0">
        <a:lnSpc>
          <a:spcPct val="100000"/>
        </a:lnSpc>
        <a:spcBef>
          <a:spcPts val="0"/>
        </a:spcBef>
        <a:spcAft>
          <a:spcPts val="0"/>
        </a:spcAft>
        <a:buClrTx/>
        <a:buSzTx/>
        <a:buFontTx/>
        <a:buNone/>
        <a:tabLst/>
        <a:defRPr sz="1000" b="0" i="0" u="none" strike="noStrike" cap="none" spc="0" baseline="0">
          <a:ln>
            <a:noFill/>
          </a:ln>
          <a:solidFill>
            <a:schemeClr val="tx1"/>
          </a:solidFill>
          <a:uFillTx/>
          <a:latin typeface="+mn-lt"/>
          <a:ea typeface="+mn-ea"/>
          <a:cs typeface="+mn-cs"/>
          <a:sym typeface="Calibri"/>
        </a:defRPr>
      </a:lvl3pPr>
      <a:lvl4pPr marL="0" marR="0" indent="0" algn="r" defTabSz="457200" rtl="0" latinLnBrk="0">
        <a:lnSpc>
          <a:spcPct val="100000"/>
        </a:lnSpc>
        <a:spcBef>
          <a:spcPts val="0"/>
        </a:spcBef>
        <a:spcAft>
          <a:spcPts val="0"/>
        </a:spcAft>
        <a:buClrTx/>
        <a:buSzTx/>
        <a:buFontTx/>
        <a:buNone/>
        <a:tabLst/>
        <a:defRPr sz="1000" b="0" i="0" u="none" strike="noStrike" cap="none" spc="0" baseline="0">
          <a:ln>
            <a:noFill/>
          </a:ln>
          <a:solidFill>
            <a:schemeClr val="tx1"/>
          </a:solidFill>
          <a:uFillTx/>
          <a:latin typeface="+mn-lt"/>
          <a:ea typeface="+mn-ea"/>
          <a:cs typeface="+mn-cs"/>
          <a:sym typeface="Calibri"/>
        </a:defRPr>
      </a:lvl4pPr>
      <a:lvl5pPr marL="0" marR="0" indent="0" algn="r" defTabSz="457200" rtl="0" latinLnBrk="0">
        <a:lnSpc>
          <a:spcPct val="100000"/>
        </a:lnSpc>
        <a:spcBef>
          <a:spcPts val="0"/>
        </a:spcBef>
        <a:spcAft>
          <a:spcPts val="0"/>
        </a:spcAft>
        <a:buClrTx/>
        <a:buSzTx/>
        <a:buFontTx/>
        <a:buNone/>
        <a:tabLst/>
        <a:defRPr sz="1000" b="0" i="0" u="none" strike="noStrike" cap="none" spc="0" baseline="0">
          <a:ln>
            <a:noFill/>
          </a:ln>
          <a:solidFill>
            <a:schemeClr val="tx1"/>
          </a:solidFill>
          <a:uFillTx/>
          <a:latin typeface="+mn-lt"/>
          <a:ea typeface="+mn-ea"/>
          <a:cs typeface="+mn-cs"/>
          <a:sym typeface="Calibri"/>
        </a:defRPr>
      </a:lvl5pPr>
      <a:lvl6pPr marL="0" marR="0" indent="0" algn="r" defTabSz="457200" rtl="0" latinLnBrk="0">
        <a:lnSpc>
          <a:spcPct val="100000"/>
        </a:lnSpc>
        <a:spcBef>
          <a:spcPts val="0"/>
        </a:spcBef>
        <a:spcAft>
          <a:spcPts val="0"/>
        </a:spcAft>
        <a:buClrTx/>
        <a:buSzTx/>
        <a:buFontTx/>
        <a:buNone/>
        <a:tabLst/>
        <a:defRPr sz="1000" b="0" i="0" u="none" strike="noStrike" cap="none" spc="0" baseline="0">
          <a:ln>
            <a:noFill/>
          </a:ln>
          <a:solidFill>
            <a:schemeClr val="tx1"/>
          </a:solidFill>
          <a:uFillTx/>
          <a:latin typeface="+mn-lt"/>
          <a:ea typeface="+mn-ea"/>
          <a:cs typeface="+mn-cs"/>
          <a:sym typeface="Calibri"/>
        </a:defRPr>
      </a:lvl6pPr>
      <a:lvl7pPr marL="0" marR="0" indent="0" algn="r" defTabSz="457200" rtl="0" latinLnBrk="0">
        <a:lnSpc>
          <a:spcPct val="100000"/>
        </a:lnSpc>
        <a:spcBef>
          <a:spcPts val="0"/>
        </a:spcBef>
        <a:spcAft>
          <a:spcPts val="0"/>
        </a:spcAft>
        <a:buClrTx/>
        <a:buSzTx/>
        <a:buFontTx/>
        <a:buNone/>
        <a:tabLst/>
        <a:defRPr sz="1000" b="0" i="0" u="none" strike="noStrike" cap="none" spc="0" baseline="0">
          <a:ln>
            <a:noFill/>
          </a:ln>
          <a:solidFill>
            <a:schemeClr val="tx1"/>
          </a:solidFill>
          <a:uFillTx/>
          <a:latin typeface="+mn-lt"/>
          <a:ea typeface="+mn-ea"/>
          <a:cs typeface="+mn-cs"/>
          <a:sym typeface="Calibri"/>
        </a:defRPr>
      </a:lvl7pPr>
      <a:lvl8pPr marL="0" marR="0" indent="0" algn="r" defTabSz="457200" rtl="0" latinLnBrk="0">
        <a:lnSpc>
          <a:spcPct val="100000"/>
        </a:lnSpc>
        <a:spcBef>
          <a:spcPts val="0"/>
        </a:spcBef>
        <a:spcAft>
          <a:spcPts val="0"/>
        </a:spcAft>
        <a:buClrTx/>
        <a:buSzTx/>
        <a:buFontTx/>
        <a:buNone/>
        <a:tabLst/>
        <a:defRPr sz="1000" b="0" i="0" u="none" strike="noStrike" cap="none" spc="0" baseline="0">
          <a:ln>
            <a:noFill/>
          </a:ln>
          <a:solidFill>
            <a:schemeClr val="tx1"/>
          </a:solidFill>
          <a:uFillTx/>
          <a:latin typeface="+mn-lt"/>
          <a:ea typeface="+mn-ea"/>
          <a:cs typeface="+mn-cs"/>
          <a:sym typeface="Calibri"/>
        </a:defRPr>
      </a:lvl8pPr>
      <a:lvl9pPr marL="0" marR="0" indent="0" algn="r" defTabSz="457200" rtl="0" latinLnBrk="0">
        <a:lnSpc>
          <a:spcPct val="100000"/>
        </a:lnSpc>
        <a:spcBef>
          <a:spcPts val="0"/>
        </a:spcBef>
        <a:spcAft>
          <a:spcPts val="0"/>
        </a:spcAft>
        <a:buClrTx/>
        <a:buSzTx/>
        <a:buFontTx/>
        <a:buNone/>
        <a:tabLst/>
        <a:defRPr sz="1000" b="0" i="0" u="none" strike="noStrike" cap="none" spc="0" baseline="0">
          <a:ln>
            <a:noFill/>
          </a:ln>
          <a:solidFill>
            <a:schemeClr val="tx1"/>
          </a:solidFill>
          <a:uFillTx/>
          <a:latin typeface="+mn-lt"/>
          <a:ea typeface="+mn-ea"/>
          <a:cs typeface="+mn-cs"/>
          <a:sym typeface="Calibri"/>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4.jpe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10.gif"/><Relationship Id="rId2" Type="http://schemas.openxmlformats.org/officeDocument/2006/relationships/hyperlink" Target="http://www.apple.com" TargetMode="Externa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hyperlink" Target="http://cooltoolsforschools.wikispaces.com/Home" TargetMode="External"/><Relationship Id="rId2" Type="http://schemas.openxmlformats.org/officeDocument/2006/relationships/notesSlide" Target="../notesSlides/notesSlide5.xml"/><Relationship Id="rId1" Type="http://schemas.openxmlformats.org/officeDocument/2006/relationships/slideLayout" Target="../slideLayouts/slideLayout12.xml"/><Relationship Id="rId4" Type="http://schemas.openxmlformats.org/officeDocument/2006/relationships/image" Target="../media/image11.png"/></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hyperlink" Target="http://educatio.itstudy.hu/mod/page/view.php?id=469" TargetMode="Externa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hyperlink" Target="https://learningapps.org/watch?v=p68s5b4st17" TargetMode="Externa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hyperlink" Target="https://learningapps.org/display?v=p3ogjvvgk17" TargetMode="Externa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hyperlink" Target="http://ikttanulokor.blogspot.hu/p/viz-vilagnapi-munkak.html" TargetMode="Externa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hyperlink" Target="https://www.youtube.com/watch?v=hT7Ik_zKQaY" TargetMode="Externa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hyperlink" Target="http://www.ryan-jenkins.com/" TargetMode="External"/><Relationship Id="rId1" Type="http://schemas.openxmlformats.org/officeDocument/2006/relationships/slideLayout" Target="../slideLayouts/slideLayout12.xml"/><Relationship Id="rId4" Type="http://schemas.openxmlformats.org/officeDocument/2006/relationships/hyperlink" Target="http://www.adobeeducate.com/genz/global-education-genz" TargetMode="Externa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hyperlink" Target="https://animoto.com/dashboard)" TargetMode="External"/><Relationship Id="rId2" Type="http://schemas.openxmlformats.org/officeDocument/2006/relationships/hyperlink" Target="https://bubbl.us/" TargetMode="External"/><Relationship Id="rId1" Type="http://schemas.openxmlformats.org/officeDocument/2006/relationships/slideLayout" Target="../slideLayouts/slideLayout7.xml"/><Relationship Id="rId5" Type="http://schemas.openxmlformats.org/officeDocument/2006/relationships/hyperlink" Target="http://youtube.com" TargetMode="External"/><Relationship Id="rId4" Type="http://schemas.openxmlformats.org/officeDocument/2006/relationships/hyperlink" Target="https://creativecommons.org/)" TargetMode="External"/></Relationships>
</file>

<file path=ppt/slides/_rels/slide2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3.jpeg"/><Relationship Id="rId7" Type="http://schemas.openxmlformats.org/officeDocument/2006/relationships/image" Target="../media/image24.png"/><Relationship Id="rId12" Type="http://schemas.openxmlformats.org/officeDocument/2006/relationships/image" Target="../media/image29.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23.png"/><Relationship Id="rId11" Type="http://schemas.openxmlformats.org/officeDocument/2006/relationships/image" Target="../media/image28.png"/><Relationship Id="rId5" Type="http://schemas.openxmlformats.org/officeDocument/2006/relationships/image" Target="../media/image22.png"/><Relationship Id="rId10" Type="http://schemas.openxmlformats.org/officeDocument/2006/relationships/image" Target="../media/image27.jpeg"/><Relationship Id="rId4" Type="http://schemas.openxmlformats.org/officeDocument/2006/relationships/image" Target="../media/image21.png"/><Relationship Id="rId9" Type="http://schemas.openxmlformats.org/officeDocument/2006/relationships/image" Target="../media/image26.png"/></Relationships>
</file>

<file path=ppt/slides/_rels/slide2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hyperlink" Target="https://moodle.com/hq/" TargetMode="External"/><Relationship Id="rId5" Type="http://schemas.openxmlformats.org/officeDocument/2006/relationships/image" Target="../media/image22.png"/><Relationship Id="rId4" Type="http://schemas.openxmlformats.org/officeDocument/2006/relationships/image" Target="../media/image21.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22.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hyperlink" Target="https://en.wikipedia.org/wiki/Martin_Dougiamas" TargetMode="External"/><Relationship Id="rId7" Type="http://schemas.openxmlformats.org/officeDocument/2006/relationships/image" Target="../media/image22.png"/><Relationship Id="rId2" Type="http://schemas.openxmlformats.org/officeDocument/2006/relationships/image" Target="../media/image3.jpeg"/><Relationship Id="rId1" Type="http://schemas.openxmlformats.org/officeDocument/2006/relationships/slideLayout" Target="../slideLayouts/slideLayout7.xml"/><Relationship Id="rId6" Type="http://schemas.openxmlformats.org/officeDocument/2006/relationships/hyperlink" Target="https://moodle.org/stats" TargetMode="External"/><Relationship Id="rId5" Type="http://schemas.openxmlformats.org/officeDocument/2006/relationships/image" Target="../media/image31.png"/><Relationship Id="rId4" Type="http://schemas.openxmlformats.org/officeDocument/2006/relationships/image" Target="../media/image30.png"/></Relationships>
</file>

<file path=ppt/slides/_rels/slide3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22.png"/></Relationships>
</file>

<file path=ppt/slides/_rels/slide3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22.png"/><Relationship Id="rId4" Type="http://schemas.openxmlformats.org/officeDocument/2006/relationships/image" Target="../media/image3.jpeg"/></Relationships>
</file>

<file path=ppt/slides/_rels/slide3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33.png"/><Relationship Id="rId4" Type="http://schemas.openxmlformats.org/officeDocument/2006/relationships/image" Target="../media/image22.png"/></Relationships>
</file>

<file path=ppt/slides/_rels/slide3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22.png"/><Relationship Id="rId4" Type="http://schemas.openxmlformats.org/officeDocument/2006/relationships/image" Target="../media/image3.jpeg"/></Relationships>
</file>

<file path=ppt/slides/_rels/slide3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22.png"/></Relationships>
</file>

<file path=ppt/slides/_rels/slide3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22.png"/></Relationships>
</file>

<file path=ppt/slides/_rels/slide39.xml.rels><?xml version="1.0" encoding="UTF-8" standalone="yes"?>
<Relationships xmlns="http://schemas.openxmlformats.org/package/2006/relationships"><Relationship Id="rId3" Type="http://schemas.openxmlformats.org/officeDocument/2006/relationships/hyperlink" Target="https://moodle.org/" TargetMode="External"/><Relationship Id="rId2" Type="http://schemas.openxmlformats.org/officeDocument/2006/relationships/hyperlink" Target="https://www.youtube.com/user/moodlehq" TargetMode="Externa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hyperlink" Target="http://creativecommons.org/licenses/by-nc-sa/4.0/" TargetMode="External"/><Relationship Id="rId1" Type="http://schemas.openxmlformats.org/officeDocument/2006/relationships/slideLayout" Target="../slideLayouts/slideLayout8.xml"/><Relationship Id="rId6" Type="http://schemas.openxmlformats.org/officeDocument/2006/relationships/image" Target="../media/image37.png"/><Relationship Id="rId5" Type="http://schemas.openxmlformats.org/officeDocument/2006/relationships/image" Target="../media/image4.jpeg"/><Relationship Id="rId4" Type="http://schemas.openxmlformats.org/officeDocument/2006/relationships/image" Target="../media/image3.jpeg"/></Relationships>
</file>

<file path=ppt/slides/_rels/slide4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4.jpeg"/><Relationship Id="rId1" Type="http://schemas.openxmlformats.org/officeDocument/2006/relationships/slideLayout" Target="../slideLayouts/slideLayout8.xml"/><Relationship Id="rId4" Type="http://schemas.openxmlformats.org/officeDocument/2006/relationships/image" Target="../media/image39.png"/></Relationships>
</file>

<file path=ppt/slides/_rels/slide4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5.xml"/><Relationship Id="rId1" Type="http://schemas.openxmlformats.org/officeDocument/2006/relationships/slideLayout" Target="../slideLayouts/slideLayout1.xml"/><Relationship Id="rId5" Type="http://schemas.openxmlformats.org/officeDocument/2006/relationships/image" Target="../media/image40.png"/><Relationship Id="rId4" Type="http://schemas.openxmlformats.org/officeDocument/2006/relationships/image" Target="../media/image4.jpeg"/></Relationships>
</file>

<file path=ppt/slides/_rels/slide5.xml.rels><?xml version="1.0" encoding="UTF-8" standalone="yes"?>
<Relationships xmlns="http://schemas.openxmlformats.org/package/2006/relationships"><Relationship Id="rId3" Type="http://schemas.openxmlformats.org/officeDocument/2006/relationships/hyperlink" Target="http://www.apple.com"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6.jpeg"/><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hyperlink" Target="http://www.apple.com" TargetMode="External"/><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9" name="Picture 4" descr="Picture 4"/>
          <p:cNvPicPr>
            <a:picLocks noChangeAspect="1"/>
          </p:cNvPicPr>
          <p:nvPr/>
        </p:nvPicPr>
        <p:blipFill>
          <a:blip r:embed="rId3">
            <a:extLst/>
          </a:blip>
          <a:stretch>
            <a:fillRect/>
          </a:stretch>
        </p:blipFill>
        <p:spPr>
          <a:xfrm>
            <a:off x="903942" y="527240"/>
            <a:ext cx="3826001" cy="2315328"/>
          </a:xfrm>
          <a:prstGeom prst="rect">
            <a:avLst/>
          </a:prstGeom>
          <a:ln w="12700">
            <a:miter lim="400000"/>
          </a:ln>
        </p:spPr>
      </p:pic>
      <p:pic>
        <p:nvPicPr>
          <p:cNvPr id="160" name="Kép 1" descr="Kép 1"/>
          <p:cNvPicPr>
            <a:picLocks noChangeAspect="1"/>
          </p:cNvPicPr>
          <p:nvPr/>
        </p:nvPicPr>
        <p:blipFill>
          <a:blip r:embed="rId4">
            <a:extLst/>
          </a:blip>
          <a:srcRect r="85412"/>
          <a:stretch>
            <a:fillRect/>
          </a:stretch>
        </p:blipFill>
        <p:spPr>
          <a:xfrm>
            <a:off x="-1" y="3723937"/>
            <a:ext cx="609602" cy="3134063"/>
          </a:xfrm>
          <a:prstGeom prst="rect">
            <a:avLst/>
          </a:prstGeom>
          <a:ln w="12700">
            <a:miter lim="400000"/>
          </a:ln>
        </p:spPr>
      </p:pic>
      <p:sp>
        <p:nvSpPr>
          <p:cNvPr id="161" name="Téglalap 7"/>
          <p:cNvSpPr/>
          <p:nvPr/>
        </p:nvSpPr>
        <p:spPr>
          <a:xfrm>
            <a:off x="-2" y="6035040"/>
            <a:ext cx="9459887" cy="822962"/>
          </a:xfrm>
          <a:prstGeom prst="rect">
            <a:avLst/>
          </a:prstGeom>
          <a:solidFill>
            <a:srgbClr val="FFFFFF"/>
          </a:solidFill>
          <a:ln w="15875">
            <a:solidFill>
              <a:srgbClr val="FFFFFF"/>
            </a:solidFill>
          </a:ln>
        </p:spPr>
        <p:txBody>
          <a:bodyPr lIns="45718" tIns="45718" rIns="45718" bIns="45718" anchor="ctr"/>
          <a:lstStyle/>
          <a:p>
            <a:pPr algn="ctr"/>
            <a:endParaRPr/>
          </a:p>
        </p:txBody>
      </p:sp>
      <p:pic>
        <p:nvPicPr>
          <p:cNvPr id="162" name="Kép 6" descr="Kép 6"/>
          <p:cNvPicPr>
            <a:picLocks noChangeAspect="1"/>
          </p:cNvPicPr>
          <p:nvPr/>
        </p:nvPicPr>
        <p:blipFill>
          <a:blip r:embed="rId5">
            <a:extLst/>
          </a:blip>
          <a:stretch>
            <a:fillRect/>
          </a:stretch>
        </p:blipFill>
        <p:spPr>
          <a:xfrm>
            <a:off x="-3" y="5874129"/>
            <a:ext cx="9044250" cy="983871"/>
          </a:xfrm>
          <a:prstGeom prst="rect">
            <a:avLst/>
          </a:prstGeom>
          <a:ln w="12700">
            <a:miter lim="400000"/>
          </a:ln>
        </p:spPr>
      </p:pic>
      <p:sp>
        <p:nvSpPr>
          <p:cNvPr id="163" name="Téglalap 8"/>
          <p:cNvSpPr txBox="1"/>
          <p:nvPr/>
        </p:nvSpPr>
        <p:spPr>
          <a:xfrm>
            <a:off x="5087155" y="1084739"/>
            <a:ext cx="6709893" cy="1196339"/>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spAutoFit/>
          </a:bodyPr>
          <a:lstStyle/>
          <a:p>
            <a:r>
              <a:rPr lang="en-US" sz="2400" dirty="0">
                <a:solidFill>
                  <a:schemeClr val="tx1">
                    <a:lumMod val="50000"/>
                    <a:lumOff val="50000"/>
                  </a:schemeClr>
                </a:solidFill>
              </a:rPr>
              <a:t>LET’S BE INNOVATIVE!  </a:t>
            </a:r>
            <a:r>
              <a:rPr lang="en-US" sz="2400" dirty="0" err="1">
                <a:solidFill>
                  <a:schemeClr val="tx1">
                    <a:lumMod val="50000"/>
                    <a:lumOff val="50000"/>
                  </a:schemeClr>
                </a:solidFill>
              </a:rPr>
              <a:t>Wir</a:t>
            </a:r>
            <a:r>
              <a:rPr lang="en-US" sz="2400" dirty="0">
                <a:solidFill>
                  <a:schemeClr val="tx1">
                    <a:lumMod val="50000"/>
                    <a:lumOff val="50000"/>
                  </a:schemeClr>
                </a:solidFill>
              </a:rPr>
              <a:t> </a:t>
            </a:r>
            <a:r>
              <a:rPr lang="en-US" sz="2400" dirty="0" err="1">
                <a:solidFill>
                  <a:schemeClr val="tx1">
                    <a:lumMod val="50000"/>
                    <a:lumOff val="50000"/>
                  </a:schemeClr>
                </a:solidFill>
              </a:rPr>
              <a:t>wollen</a:t>
            </a:r>
            <a:r>
              <a:rPr lang="en-US" sz="2400" dirty="0">
                <a:solidFill>
                  <a:schemeClr val="tx1">
                    <a:lumMod val="50000"/>
                    <a:lumOff val="50000"/>
                  </a:schemeClr>
                </a:solidFill>
              </a:rPr>
              <a:t> </a:t>
            </a:r>
            <a:r>
              <a:rPr lang="en-US" sz="2400" dirty="0" err="1">
                <a:solidFill>
                  <a:schemeClr val="tx1">
                    <a:lumMod val="50000"/>
                    <a:lumOff val="50000"/>
                  </a:schemeClr>
                </a:solidFill>
              </a:rPr>
              <a:t>innovativ</a:t>
            </a:r>
            <a:r>
              <a:rPr lang="en-US" sz="2400" dirty="0">
                <a:solidFill>
                  <a:schemeClr val="tx1">
                    <a:lumMod val="50000"/>
                    <a:lumOff val="50000"/>
                  </a:schemeClr>
                </a:solidFill>
              </a:rPr>
              <a:t> sein!</a:t>
            </a:r>
            <a:endParaRPr lang="hu-HU" sz="2400" dirty="0">
              <a:solidFill>
                <a:schemeClr val="tx1">
                  <a:lumMod val="50000"/>
                  <a:lumOff val="50000"/>
                </a:schemeClr>
              </a:solidFill>
            </a:endParaRPr>
          </a:p>
          <a:p>
            <a:r>
              <a:rPr lang="en-US" sz="2400" dirty="0" err="1">
                <a:solidFill>
                  <a:schemeClr val="tx1">
                    <a:lumMod val="50000"/>
                    <a:lumOff val="50000"/>
                  </a:schemeClr>
                </a:solidFill>
              </a:rPr>
              <a:t>Förderung</a:t>
            </a:r>
            <a:r>
              <a:rPr lang="en-US" sz="2400" dirty="0">
                <a:solidFill>
                  <a:schemeClr val="tx1">
                    <a:lumMod val="50000"/>
                    <a:lumOff val="50000"/>
                  </a:schemeClr>
                </a:solidFill>
              </a:rPr>
              <a:t> von </a:t>
            </a:r>
            <a:r>
              <a:rPr lang="en-US" sz="2400" dirty="0" err="1">
                <a:solidFill>
                  <a:schemeClr val="tx1">
                    <a:lumMod val="50000"/>
                    <a:lumOff val="50000"/>
                  </a:schemeClr>
                </a:solidFill>
              </a:rPr>
              <a:t>Kreativität</a:t>
            </a:r>
            <a:r>
              <a:rPr lang="en-US" sz="2400" dirty="0">
                <a:solidFill>
                  <a:schemeClr val="tx1">
                    <a:lumMod val="50000"/>
                    <a:lumOff val="50000"/>
                  </a:schemeClr>
                </a:solidFill>
              </a:rPr>
              <a:t> und </a:t>
            </a:r>
            <a:r>
              <a:rPr lang="en-US" sz="2400" dirty="0" err="1">
                <a:solidFill>
                  <a:schemeClr val="tx1">
                    <a:lumMod val="50000"/>
                    <a:lumOff val="50000"/>
                  </a:schemeClr>
                </a:solidFill>
              </a:rPr>
              <a:t>Unternehmergeist</a:t>
            </a:r>
            <a:r>
              <a:rPr lang="en-US" sz="2400" dirty="0">
                <a:solidFill>
                  <a:schemeClr val="tx1">
                    <a:lumMod val="50000"/>
                    <a:lumOff val="50000"/>
                  </a:schemeClr>
                </a:solidFill>
              </a:rPr>
              <a:t> </a:t>
            </a:r>
            <a:r>
              <a:rPr lang="en-US" sz="2400" dirty="0" err="1">
                <a:solidFill>
                  <a:schemeClr val="tx1">
                    <a:lumMod val="50000"/>
                    <a:lumOff val="50000"/>
                  </a:schemeClr>
                </a:solidFill>
              </a:rPr>
              <a:t>für</a:t>
            </a:r>
            <a:r>
              <a:rPr lang="en-US" sz="2400" dirty="0">
                <a:solidFill>
                  <a:schemeClr val="tx1">
                    <a:lumMod val="50000"/>
                    <a:lumOff val="50000"/>
                  </a:schemeClr>
                </a:solidFill>
              </a:rPr>
              <a:t> Lehrer/</a:t>
            </a:r>
            <a:r>
              <a:rPr lang="en-US" sz="2400" dirty="0" err="1">
                <a:solidFill>
                  <a:schemeClr val="tx1">
                    <a:lumMod val="50000"/>
                    <a:lumOff val="50000"/>
                  </a:schemeClr>
                </a:solidFill>
              </a:rPr>
              <a:t>innen</a:t>
            </a:r>
            <a:r>
              <a:rPr lang="en-US" sz="2400" dirty="0">
                <a:solidFill>
                  <a:schemeClr val="tx1">
                    <a:lumMod val="50000"/>
                    <a:lumOff val="50000"/>
                  </a:schemeClr>
                </a:solidFill>
              </a:rPr>
              <a:t> und </a:t>
            </a:r>
            <a:r>
              <a:rPr lang="en-US" sz="2400" dirty="0" err="1">
                <a:solidFill>
                  <a:schemeClr val="tx1">
                    <a:lumMod val="50000"/>
                    <a:lumOff val="50000"/>
                  </a:schemeClr>
                </a:solidFill>
              </a:rPr>
              <a:t>Schüler</a:t>
            </a:r>
            <a:r>
              <a:rPr lang="en-US" sz="2400" dirty="0">
                <a:solidFill>
                  <a:schemeClr val="tx1">
                    <a:lumMod val="50000"/>
                    <a:lumOff val="50000"/>
                  </a:schemeClr>
                </a:solidFill>
              </a:rPr>
              <a:t>/</a:t>
            </a:r>
            <a:r>
              <a:rPr lang="en-US" sz="2400" dirty="0" err="1">
                <a:solidFill>
                  <a:schemeClr val="tx1">
                    <a:lumMod val="50000"/>
                    <a:lumOff val="50000"/>
                  </a:schemeClr>
                </a:solidFill>
              </a:rPr>
              <a:t>innen</a:t>
            </a:r>
            <a:r>
              <a:rPr lang="en-US" sz="2400" dirty="0">
                <a:solidFill>
                  <a:schemeClr val="tx1">
                    <a:lumMod val="50000"/>
                    <a:lumOff val="50000"/>
                  </a:schemeClr>
                </a:solidFill>
              </a:rPr>
              <a:t> der </a:t>
            </a:r>
            <a:r>
              <a:rPr lang="en-US" sz="2400">
                <a:solidFill>
                  <a:schemeClr val="tx1">
                    <a:lumMod val="50000"/>
                    <a:lumOff val="50000"/>
                  </a:schemeClr>
                </a:solidFill>
              </a:rPr>
              <a:t>Sekundarstufe</a:t>
            </a:r>
            <a:endParaRPr lang="hu-HU" sz="2400" dirty="0">
              <a:solidFill>
                <a:schemeClr val="tx1">
                  <a:lumMod val="50000"/>
                  <a:lumOff val="50000"/>
                </a:schemeClr>
              </a:solidFill>
            </a:endParaRPr>
          </a:p>
        </p:txBody>
      </p:sp>
      <p:sp>
        <p:nvSpPr>
          <p:cNvPr id="164" name="Text Placeholder 2"/>
          <p:cNvSpPr txBox="1"/>
          <p:nvPr/>
        </p:nvSpPr>
        <p:spPr>
          <a:xfrm>
            <a:off x="1198288" y="4486021"/>
            <a:ext cx="10058401" cy="1143002"/>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normAutofit fontScale="92500"/>
          </a:bodyPr>
          <a:lstStyle/>
          <a:p>
            <a:pPr defTabSz="914400">
              <a:lnSpc>
                <a:spcPct val="90000"/>
              </a:lnSpc>
              <a:spcBef>
                <a:spcPts val="1200"/>
              </a:spcBef>
              <a:defRPr sz="2400" cap="all" spc="200">
                <a:solidFill>
                  <a:srgbClr val="344068"/>
                </a:solidFill>
              </a:defRPr>
            </a:pPr>
            <a:r>
              <a:rPr dirty="0" smtClean="0"/>
              <a:t>Le</a:t>
            </a:r>
            <a:r>
              <a:rPr lang="de-AT" dirty="0" err="1" smtClean="0"/>
              <a:t>rnelement</a:t>
            </a:r>
            <a:r>
              <a:rPr dirty="0" smtClean="0"/>
              <a:t> </a:t>
            </a:r>
            <a:r>
              <a:rPr dirty="0"/>
              <a:t>„</a:t>
            </a:r>
            <a:r>
              <a:rPr dirty="0" smtClean="0"/>
              <a:t>E</a:t>
            </a:r>
            <a:r>
              <a:rPr lang="de-AT" dirty="0" smtClean="0"/>
              <a:t>2</a:t>
            </a:r>
            <a:r>
              <a:rPr dirty="0" smtClean="0"/>
              <a:t>”: Innovative</a:t>
            </a:r>
            <a:r>
              <a:rPr lang="de-AT" dirty="0" smtClean="0"/>
              <a:t> Verwendung der Informations- und Kommunikationstechnologie (IKT)</a:t>
            </a:r>
            <a:r>
              <a:rPr dirty="0" smtClean="0"/>
              <a:t> </a:t>
            </a:r>
            <a:r>
              <a:rPr dirty="0" err="1" smtClean="0"/>
              <a:t>i</a:t>
            </a:r>
            <a:r>
              <a:rPr lang="de-AT" dirty="0" smtClean="0"/>
              <a:t>M </a:t>
            </a:r>
            <a:r>
              <a:rPr lang="de-AT" dirty="0" err="1" smtClean="0"/>
              <a:t>unterricht</a:t>
            </a:r>
            <a:endParaRPr dirty="0" smtClean="0"/>
          </a:p>
          <a:p>
            <a:pPr algn="r" defTabSz="914400">
              <a:lnSpc>
                <a:spcPct val="90000"/>
              </a:lnSpc>
              <a:spcBef>
                <a:spcPts val="1200"/>
              </a:spcBef>
              <a:defRPr sz="2000" cap="all" spc="200">
                <a:solidFill>
                  <a:srgbClr val="344068"/>
                </a:solidFill>
              </a:defRPr>
            </a:pPr>
            <a:r>
              <a:rPr lang="de-AT" dirty="0" smtClean="0"/>
              <a:t>Verfasserin: </a:t>
            </a:r>
            <a:r>
              <a:rPr dirty="0" err="1" smtClean="0"/>
              <a:t>Mária</a:t>
            </a:r>
            <a:r>
              <a:rPr dirty="0" smtClean="0"/>
              <a:t> </a:t>
            </a:r>
            <a:r>
              <a:rPr dirty="0" err="1" smtClean="0"/>
              <a:t>Hartyányi</a:t>
            </a:r>
            <a:endParaRPr dirty="0"/>
          </a:p>
        </p:txBody>
      </p:sp>
      <p:sp>
        <p:nvSpPr>
          <p:cNvPr id="165" name="Title 1"/>
          <p:cNvSpPr txBox="1"/>
          <p:nvPr/>
        </p:nvSpPr>
        <p:spPr>
          <a:xfrm>
            <a:off x="1066800" y="2743013"/>
            <a:ext cx="10058400" cy="1371975"/>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nchor="b">
            <a:normAutofit fontScale="85000" lnSpcReduction="10000"/>
          </a:bodyPr>
          <a:lstStyle>
            <a:lvl1pPr>
              <a:defRPr sz="6200"/>
            </a:lvl1pPr>
          </a:lstStyle>
          <a:p>
            <a:r>
              <a:rPr lang="de-AT" dirty="0" smtClean="0"/>
              <a:t>Einheit</a:t>
            </a:r>
            <a:r>
              <a:rPr dirty="0" smtClean="0"/>
              <a:t> </a:t>
            </a:r>
            <a:r>
              <a:rPr dirty="0"/>
              <a:t>„</a:t>
            </a:r>
            <a:r>
              <a:rPr dirty="0" smtClean="0"/>
              <a:t>U</a:t>
            </a:r>
            <a:r>
              <a:rPr lang="de-AT" dirty="0" smtClean="0"/>
              <a:t>2</a:t>
            </a:r>
            <a:r>
              <a:rPr dirty="0" smtClean="0"/>
              <a:t>”: Innovative</a:t>
            </a:r>
            <a:r>
              <a:rPr lang="de-AT" dirty="0" smtClean="0"/>
              <a:t>r</a:t>
            </a:r>
            <a:r>
              <a:rPr dirty="0" smtClean="0"/>
              <a:t> </a:t>
            </a:r>
            <a:r>
              <a:rPr lang="de-AT" dirty="0" smtClean="0"/>
              <a:t>Unterricht</a:t>
            </a:r>
            <a:endParaRPr dirty="0"/>
          </a:p>
        </p:txBody>
      </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 name="Web 2.0 in/for education"/>
          <p:cNvSpPr txBox="1">
            <a:spLocks noGrp="1"/>
          </p:cNvSpPr>
          <p:nvPr>
            <p:ph type="title"/>
          </p:nvPr>
        </p:nvSpPr>
        <p:spPr>
          <a:xfrm>
            <a:off x="894043" y="4454097"/>
            <a:ext cx="10502750" cy="1544170"/>
          </a:xfrm>
          <a:prstGeom prst="rect">
            <a:avLst/>
          </a:prstGeom>
        </p:spPr>
        <p:txBody>
          <a:bodyPr>
            <a:normAutofit/>
          </a:bodyPr>
          <a:lstStyle>
            <a:lvl1pPr>
              <a:defRPr spc="-100"/>
            </a:lvl1pPr>
          </a:lstStyle>
          <a:p>
            <a:r>
              <a:rPr sz="5400" dirty="0"/>
              <a:t>Web 2.0 </a:t>
            </a:r>
            <a:r>
              <a:rPr sz="5400" dirty="0" err="1" smtClean="0"/>
              <a:t>i</a:t>
            </a:r>
            <a:r>
              <a:rPr lang="de-AT" sz="5400" dirty="0" smtClean="0"/>
              <a:t>m</a:t>
            </a:r>
            <a:r>
              <a:rPr sz="5400" dirty="0" smtClean="0"/>
              <a:t>/</a:t>
            </a:r>
            <a:r>
              <a:rPr lang="de-AT" sz="5400" dirty="0" smtClean="0"/>
              <a:t>für den Unterricht</a:t>
            </a:r>
            <a:endParaRPr sz="5400" dirty="0"/>
          </a:p>
        </p:txBody>
      </p:sp>
      <p:sp>
        <p:nvSpPr>
          <p:cNvPr id="212" name="http://jdorman.wikispaces.com/web20tools">
            <a:hlinkClick r:id="rId2"/>
          </p:cNvPr>
          <p:cNvSpPr txBox="1"/>
          <p:nvPr/>
        </p:nvSpPr>
        <p:spPr>
          <a:xfrm>
            <a:off x="3570361" y="6443979"/>
            <a:ext cx="4186569" cy="370839"/>
          </a:xfrm>
          <a:prstGeom prst="rect">
            <a:avLst/>
          </a:prstGeom>
          <a:ln w="12700">
            <a:miter lim="400000"/>
          </a:ln>
          <a:extLst>
            <a:ext uri="{C572A759-6A51-4108-AA02-DFA0A04FC94B}">
              <ma14:wrappingTextBoxFlag xmlns="" xmlns:ma14="http://schemas.microsoft.com/office/mac/drawingml/2011/main" val="1"/>
            </a:ext>
          </a:extLst>
        </p:spPr>
        <p:txBody>
          <a:bodyPr wrap="none" lIns="45718" tIns="45718" rIns="45718" bIns="45718">
            <a:spAutoFit/>
          </a:bodyPr>
          <a:lstStyle/>
          <a:p>
            <a:r>
              <a:t>http://jdorman.wikispaces.com/web20tools</a:t>
            </a:r>
          </a:p>
        </p:txBody>
      </p:sp>
      <p:pic>
        <p:nvPicPr>
          <p:cNvPr id="213" name="kids-parents-internet.gif" descr="kids-parents-internet.gif"/>
          <p:cNvPicPr>
            <a:picLocks noChangeAspect="1"/>
          </p:cNvPicPr>
          <p:nvPr/>
        </p:nvPicPr>
        <p:blipFill>
          <a:blip r:embed="rId3">
            <a:extLst/>
          </a:blip>
          <a:stretch>
            <a:fillRect/>
          </a:stretch>
        </p:blipFill>
        <p:spPr>
          <a:xfrm>
            <a:off x="1158238" y="1501684"/>
            <a:ext cx="9875524" cy="3103737"/>
          </a:xfrm>
          <a:prstGeom prst="rect">
            <a:avLst/>
          </a:prstGeom>
          <a:ln w="12700">
            <a:miter lim="400000"/>
          </a:ln>
        </p:spPr>
      </p:pic>
    </p:spTree>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 name="Text"/>
          <p:cNvSpPr txBox="1"/>
          <p:nvPr/>
        </p:nvSpPr>
        <p:spPr>
          <a:xfrm>
            <a:off x="1656714" y="5440295"/>
            <a:ext cx="207499" cy="650237"/>
          </a:xfrm>
          <a:prstGeom prst="rect">
            <a:avLst/>
          </a:prstGeom>
          <a:ln w="12700">
            <a:miter lim="400000"/>
          </a:ln>
          <a:extLst>
            <a:ext uri="{C572A759-6A51-4108-AA02-DFA0A04FC94B}">
              <ma14:wrappingTextBoxFlag xmlns="" xmlns:ma14="http://schemas.microsoft.com/office/mac/drawingml/2011/main" val="1"/>
            </a:ext>
          </a:extLst>
        </p:spPr>
        <p:txBody>
          <a:bodyPr wrap="none" lIns="45718" tIns="45718" rIns="45718" bIns="45718">
            <a:spAutoFit/>
          </a:bodyPr>
          <a:lstStyle>
            <a:lvl1pPr>
              <a:defRPr sz="3600"/>
            </a:lvl1pPr>
          </a:lstStyle>
          <a:p>
            <a:r>
              <a:t> </a:t>
            </a:r>
          </a:p>
        </p:txBody>
      </p:sp>
      <p:pic>
        <p:nvPicPr>
          <p:cNvPr id="216" name="Screenshot 2017-06-27 23.27.58.png" descr="Screenshot 2017-06-27 23.27.58.png">
            <a:hlinkClick r:id="rId3"/>
          </p:cNvPr>
          <p:cNvPicPr>
            <a:picLocks noChangeAspect="1"/>
          </p:cNvPicPr>
          <p:nvPr/>
        </p:nvPicPr>
        <p:blipFill>
          <a:blip r:embed="rId4">
            <a:extLst/>
          </a:blip>
          <a:stretch>
            <a:fillRect/>
          </a:stretch>
        </p:blipFill>
        <p:spPr>
          <a:xfrm>
            <a:off x="2407625" y="736068"/>
            <a:ext cx="7171869" cy="4838466"/>
          </a:xfrm>
          <a:prstGeom prst="rect">
            <a:avLst/>
          </a:prstGeom>
          <a:ln w="12700">
            <a:miter lim="400000"/>
          </a:ln>
        </p:spPr>
      </p:pic>
      <p:sp>
        <p:nvSpPr>
          <p:cNvPr id="217" name="Web 2.0 for education"/>
          <p:cNvSpPr txBox="1"/>
          <p:nvPr/>
        </p:nvSpPr>
        <p:spPr>
          <a:xfrm>
            <a:off x="2366487" y="5757795"/>
            <a:ext cx="3917094" cy="461661"/>
          </a:xfrm>
          <a:prstGeom prst="rect">
            <a:avLst/>
          </a:prstGeom>
          <a:ln w="12700">
            <a:miter lim="400000"/>
          </a:ln>
          <a:extLst>
            <a:ext uri="{C572A759-6A51-4108-AA02-DFA0A04FC94B}">
              <ma14:wrappingTextBoxFlag xmlns="" xmlns:ma14="http://schemas.microsoft.com/office/mac/drawingml/2011/main" val="1"/>
            </a:ext>
          </a:extLst>
        </p:spPr>
        <p:txBody>
          <a:bodyPr wrap="none" lIns="45718" tIns="45718" rIns="45718" bIns="45718">
            <a:spAutoFit/>
          </a:bodyPr>
          <a:lstStyle>
            <a:lvl1pPr>
              <a:defRPr sz="2400"/>
            </a:lvl1pPr>
          </a:lstStyle>
          <a:p>
            <a:r>
              <a:rPr dirty="0"/>
              <a:t>Web 2.0 </a:t>
            </a:r>
            <a:r>
              <a:rPr lang="de-AT" dirty="0" smtClean="0"/>
              <a:t>im/für den Unterricht</a:t>
            </a:r>
            <a:endParaRPr dirty="0"/>
          </a:p>
        </p:txBody>
      </p:sp>
    </p:spTree>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1" name="blooms-taxonomy-apps-picture.png" descr="blooms-taxonomy-apps-picture.png"/>
          <p:cNvPicPr>
            <a:picLocks noChangeAspect="1"/>
          </p:cNvPicPr>
          <p:nvPr/>
        </p:nvPicPr>
        <p:blipFill>
          <a:blip r:embed="rId2">
            <a:extLst/>
          </a:blip>
          <a:stretch>
            <a:fillRect/>
          </a:stretch>
        </p:blipFill>
        <p:spPr>
          <a:xfrm>
            <a:off x="2148258" y="381682"/>
            <a:ext cx="7375958" cy="5715976"/>
          </a:xfrm>
          <a:prstGeom prst="rect">
            <a:avLst/>
          </a:prstGeom>
          <a:ln w="12700">
            <a:miter lim="400000"/>
          </a:ln>
        </p:spPr>
      </p:pic>
    </p:spTree>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 name="Creating and sharing digital learning materials"/>
          <p:cNvSpPr txBox="1"/>
          <p:nvPr/>
        </p:nvSpPr>
        <p:spPr>
          <a:xfrm>
            <a:off x="1076182" y="2048437"/>
            <a:ext cx="10645366" cy="2162174"/>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nchor="b">
            <a:normAutofit fontScale="92500"/>
          </a:bodyPr>
          <a:lstStyle>
            <a:lvl1pPr defTabSz="822958">
              <a:lnSpc>
                <a:spcPct val="85000"/>
              </a:lnSpc>
              <a:defRPr sz="7200" spc="-100">
                <a:solidFill>
                  <a:srgbClr val="262626"/>
                </a:solidFill>
              </a:defRPr>
            </a:lvl1pPr>
          </a:lstStyle>
          <a:p>
            <a:r>
              <a:rPr lang="de-AT" dirty="0" smtClean="0"/>
              <a:t>Erstellen und Teilen von digitalen Lehr/Lernmaterialien</a:t>
            </a:r>
            <a:endParaRPr dirty="0"/>
          </a:p>
        </p:txBody>
      </p:sp>
      <p:sp>
        <p:nvSpPr>
          <p:cNvPr id="225" name="How far we are?"/>
          <p:cNvSpPr txBox="1"/>
          <p:nvPr/>
        </p:nvSpPr>
        <p:spPr>
          <a:xfrm>
            <a:off x="4258209" y="4868890"/>
            <a:ext cx="3550007" cy="646327"/>
          </a:xfrm>
          <a:prstGeom prst="rect">
            <a:avLst/>
          </a:prstGeom>
          <a:ln w="12700">
            <a:miter lim="400000"/>
          </a:ln>
          <a:extLst>
            <a:ext uri="{C572A759-6A51-4108-AA02-DFA0A04FC94B}">
              <ma14:wrappingTextBoxFlag xmlns="" xmlns:ma14="http://schemas.microsoft.com/office/mac/drawingml/2011/main" val="1"/>
            </a:ext>
          </a:extLst>
        </p:spPr>
        <p:txBody>
          <a:bodyPr wrap="none" lIns="45718" tIns="45718" rIns="45718" bIns="45718">
            <a:spAutoFit/>
          </a:bodyPr>
          <a:lstStyle>
            <a:lvl1pPr>
              <a:defRPr sz="3600"/>
            </a:lvl1pPr>
          </a:lstStyle>
          <a:p>
            <a:r>
              <a:rPr lang="de-AT" dirty="0" smtClean="0"/>
              <a:t>Wie weit sind wir</a:t>
            </a:r>
            <a:r>
              <a:rPr dirty="0" smtClean="0"/>
              <a:t>?</a:t>
            </a:r>
            <a:endParaRPr dirty="0"/>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 presetClass="entr" presetSubtype="8" fill="hold" grpId="1" nodeType="clickEffect">
                                  <p:stCondLst>
                                    <p:cond delay="0"/>
                                  </p:stCondLst>
                                  <p:iterate>
                                    <p:tmAbs val="0"/>
                                  </p:iterate>
                                  <p:childTnLst>
                                    <p:set>
                                      <p:cBhvr>
                                        <p:cTn id="6" fill="hold"/>
                                        <p:tgtEl>
                                          <p:spTgt spid="225"/>
                                        </p:tgtEl>
                                        <p:attrNameLst>
                                          <p:attrName>style.visibility</p:attrName>
                                        </p:attrNameLst>
                                      </p:cBhvr>
                                      <p:to>
                                        <p:strVal val="visible"/>
                                      </p:to>
                                    </p:set>
                                    <p:anim calcmode="lin" valueType="num">
                                      <p:cBhvr>
                                        <p:cTn id="7" dur="2000" fill="hold"/>
                                        <p:tgtEl>
                                          <p:spTgt spid="225"/>
                                        </p:tgtEl>
                                        <p:attrNameLst>
                                          <p:attrName>ppt_x</p:attrName>
                                        </p:attrNameLst>
                                      </p:cBhvr>
                                      <p:tavLst>
                                        <p:tav tm="0">
                                          <p:val>
                                            <p:strVal val="0-#ppt_w/2"/>
                                          </p:val>
                                        </p:tav>
                                        <p:tav tm="100000">
                                          <p:val>
                                            <p:strVal val="#ppt_x"/>
                                          </p:val>
                                        </p:tav>
                                      </p:tavLst>
                                    </p:anim>
                                    <p:anim calcmode="lin" valueType="num">
                                      <p:cBhvr>
                                        <p:cTn id="8" dur="2000" fill="hold"/>
                                        <p:tgtEl>
                                          <p:spTgt spid="22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 grpId="1" animBg="1" advAuto="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 name="Examples"/>
          <p:cNvSpPr txBox="1"/>
          <p:nvPr/>
        </p:nvSpPr>
        <p:spPr>
          <a:xfrm>
            <a:off x="4579734" y="2263832"/>
            <a:ext cx="3368867" cy="1042397"/>
          </a:xfrm>
          <a:prstGeom prst="rect">
            <a:avLst/>
          </a:prstGeom>
          <a:ln w="12700">
            <a:miter lim="400000"/>
          </a:ln>
          <a:extLst>
            <a:ext uri="{C572A759-6A51-4108-AA02-DFA0A04FC94B}">
              <ma14:wrappingTextBoxFlag xmlns="" xmlns:ma14="http://schemas.microsoft.com/office/mac/drawingml/2011/main" val="1"/>
            </a:ext>
          </a:extLst>
        </p:spPr>
        <p:txBody>
          <a:bodyPr wrap="none" lIns="45718" tIns="45718" rIns="45718" bIns="45718">
            <a:spAutoFit/>
          </a:bodyPr>
          <a:lstStyle>
            <a:lvl1pPr defTabSz="914400">
              <a:lnSpc>
                <a:spcPct val="85000"/>
              </a:lnSpc>
              <a:defRPr sz="7200" spc="-75">
                <a:solidFill>
                  <a:srgbClr val="404040"/>
                </a:solidFill>
              </a:defRPr>
            </a:lvl1pPr>
          </a:lstStyle>
          <a:p>
            <a:r>
              <a:rPr lang="de-AT" dirty="0" smtClean="0"/>
              <a:t>Beispiele</a:t>
            </a:r>
            <a:endParaRPr dirty="0"/>
          </a:p>
        </p:txBody>
      </p:sp>
    </p:spTree>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 name="From the past far away .. 2003 - Cathedral!"/>
          <p:cNvSpPr txBox="1">
            <a:spLocks noGrp="1"/>
          </p:cNvSpPr>
          <p:nvPr>
            <p:ph type="title"/>
          </p:nvPr>
        </p:nvSpPr>
        <p:spPr>
          <a:xfrm>
            <a:off x="1066800" y="462910"/>
            <a:ext cx="10058401" cy="936408"/>
          </a:xfrm>
          <a:prstGeom prst="rect">
            <a:avLst/>
          </a:prstGeom>
        </p:spPr>
        <p:txBody>
          <a:bodyPr>
            <a:normAutofit fontScale="90000"/>
          </a:bodyPr>
          <a:lstStyle>
            <a:lvl1pPr defTabSz="886967">
              <a:defRPr sz="4100" spc="-99"/>
            </a:lvl1pPr>
          </a:lstStyle>
          <a:p>
            <a:r>
              <a:rPr lang="de-AT" dirty="0" smtClean="0"/>
              <a:t>Weit entfernt von der Vergangenheit</a:t>
            </a:r>
            <a:r>
              <a:rPr dirty="0" smtClean="0"/>
              <a:t> </a:t>
            </a:r>
            <a:r>
              <a:rPr dirty="0"/>
              <a:t>.. 2003 - </a:t>
            </a:r>
            <a:r>
              <a:rPr lang="de-AT" dirty="0" smtClean="0"/>
              <a:t>uralt</a:t>
            </a:r>
            <a:r>
              <a:rPr dirty="0" smtClean="0"/>
              <a:t>!</a:t>
            </a:r>
            <a:endParaRPr dirty="0"/>
          </a:p>
        </p:txBody>
      </p:sp>
      <p:sp>
        <p:nvSpPr>
          <p:cNvPr id="230" name="http://educatio.itstudy.hu/mod/page/view.php?id=469"/>
          <p:cNvSpPr txBox="1"/>
          <p:nvPr/>
        </p:nvSpPr>
        <p:spPr>
          <a:xfrm>
            <a:off x="494756" y="5873110"/>
            <a:ext cx="10336667" cy="650239"/>
          </a:xfrm>
          <a:prstGeom prst="rect">
            <a:avLst/>
          </a:prstGeom>
          <a:ln w="12700">
            <a:miter lim="400000"/>
          </a:ln>
          <a:extLst>
            <a:ext uri="{C572A759-6A51-4108-AA02-DFA0A04FC94B}">
              <ma14:wrappingTextBoxFlag xmlns="" xmlns:ma14="http://schemas.microsoft.com/office/mac/drawingml/2011/main" val="1"/>
            </a:ext>
          </a:extLst>
        </p:spPr>
        <p:txBody>
          <a:bodyPr wrap="none" lIns="45718" tIns="45718" rIns="45718" bIns="45718">
            <a:spAutoFit/>
          </a:bodyPr>
          <a:lstStyle>
            <a:lvl1pPr>
              <a:defRPr sz="3600" u="sng">
                <a:solidFill>
                  <a:srgbClr val="0000FF"/>
                </a:solidFill>
                <a:uFill>
                  <a:solidFill>
                    <a:srgbClr val="0000FF"/>
                  </a:solidFill>
                </a:uFill>
                <a:hlinkClick r:id="rId2"/>
              </a:defRPr>
            </a:lvl1pPr>
          </a:lstStyle>
          <a:p>
            <a:pPr>
              <a:defRPr>
                <a:solidFill>
                  <a:srgbClr val="6EAC1C"/>
                </a:solidFill>
                <a:uFill>
                  <a:solidFill>
                    <a:srgbClr val="6EAC1C"/>
                  </a:solidFill>
                </a:uFill>
              </a:defRPr>
            </a:pPr>
            <a:r>
              <a:rPr>
                <a:solidFill>
                  <a:srgbClr val="0000FF"/>
                </a:solidFill>
                <a:uFill>
                  <a:solidFill>
                    <a:srgbClr val="0000FF"/>
                  </a:solidFill>
                </a:uFill>
                <a:hlinkClick r:id="rId2"/>
              </a:rPr>
              <a:t>http://educatio.itstudy.hu/mod/page/view.php?id=469</a:t>
            </a:r>
          </a:p>
        </p:txBody>
      </p:sp>
      <p:pic>
        <p:nvPicPr>
          <p:cNvPr id="231" name="Screenshot 2017-07-06 07.04.16.png" descr="Screenshot 2017-07-06 07.04.16.png">
            <a:hlinkClick r:id="rId2"/>
          </p:cNvPr>
          <p:cNvPicPr>
            <a:picLocks noChangeAspect="1"/>
          </p:cNvPicPr>
          <p:nvPr/>
        </p:nvPicPr>
        <p:blipFill>
          <a:blip r:embed="rId3">
            <a:extLst/>
          </a:blip>
          <a:stretch>
            <a:fillRect/>
          </a:stretch>
        </p:blipFill>
        <p:spPr>
          <a:xfrm>
            <a:off x="2705767" y="1773135"/>
            <a:ext cx="5914649" cy="4187363"/>
          </a:xfrm>
          <a:prstGeom prst="rect">
            <a:avLst/>
          </a:prstGeom>
          <a:ln w="12700">
            <a:miter lim="400000"/>
          </a:ln>
        </p:spPr>
      </p:pic>
    </p:spTree>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3" name="Screenshot 2017-07-05 15.21.07.png" descr="Screenshot 2017-07-05 15.21.07.png"/>
          <p:cNvPicPr>
            <a:picLocks noChangeAspect="1"/>
          </p:cNvPicPr>
          <p:nvPr/>
        </p:nvPicPr>
        <p:blipFill>
          <a:blip r:embed="rId2">
            <a:extLst/>
          </a:blip>
          <a:stretch>
            <a:fillRect/>
          </a:stretch>
        </p:blipFill>
        <p:spPr>
          <a:xfrm>
            <a:off x="4740626" y="586994"/>
            <a:ext cx="6715458" cy="4792804"/>
          </a:xfrm>
          <a:prstGeom prst="rect">
            <a:avLst/>
          </a:prstGeom>
          <a:ln w="12700">
            <a:miter lim="400000"/>
          </a:ln>
        </p:spPr>
      </p:pic>
      <p:sp>
        <p:nvSpPr>
          <p:cNvPr id="234" name="What will never be simple!"/>
          <p:cNvSpPr txBox="1"/>
          <p:nvPr/>
        </p:nvSpPr>
        <p:spPr>
          <a:xfrm>
            <a:off x="443265" y="2140335"/>
            <a:ext cx="3830861" cy="2308320"/>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spAutoFit/>
          </a:bodyPr>
          <a:lstStyle>
            <a:lvl1pPr algn="ctr">
              <a:defRPr sz="4800"/>
            </a:lvl1pPr>
          </a:lstStyle>
          <a:p>
            <a:r>
              <a:rPr lang="de-AT" dirty="0" smtClean="0"/>
              <a:t>Was nie einfach sein wird!</a:t>
            </a:r>
            <a:endParaRPr dirty="0"/>
          </a:p>
        </p:txBody>
      </p:sp>
      <p:sp>
        <p:nvSpPr>
          <p:cNvPr id="235" name="However, this is the cathedral …"/>
          <p:cNvSpPr txBox="1"/>
          <p:nvPr/>
        </p:nvSpPr>
        <p:spPr>
          <a:xfrm>
            <a:off x="1658600" y="5243498"/>
            <a:ext cx="8259034" cy="840739"/>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spAutoFit/>
          </a:bodyPr>
          <a:lstStyle>
            <a:lvl1pPr algn="ctr">
              <a:defRPr sz="4800" b="1">
                <a:solidFill>
                  <a:srgbClr val="D90000"/>
                </a:solidFill>
              </a:defRPr>
            </a:lvl1pPr>
          </a:lstStyle>
          <a:p>
            <a:r>
              <a:rPr lang="de-AT" dirty="0" smtClean="0"/>
              <a:t>Jedenfalls, das ist uralt</a:t>
            </a:r>
            <a:r>
              <a:rPr dirty="0" smtClean="0"/>
              <a:t>…</a:t>
            </a:r>
            <a:endParaRPr dirty="0"/>
          </a:p>
        </p:txBody>
      </p:sp>
    </p:spTree>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 name="Let’ see the Bazar!"/>
          <p:cNvSpPr txBox="1"/>
          <p:nvPr/>
        </p:nvSpPr>
        <p:spPr>
          <a:xfrm>
            <a:off x="2701399" y="2215258"/>
            <a:ext cx="7628046" cy="1984193"/>
          </a:xfrm>
          <a:prstGeom prst="rect">
            <a:avLst/>
          </a:prstGeom>
          <a:ln w="12700">
            <a:miter lim="400000"/>
          </a:ln>
          <a:extLst>
            <a:ext uri="{C572A759-6A51-4108-AA02-DFA0A04FC94B}">
              <ma14:wrappingTextBoxFlag xmlns="" xmlns:ma14="http://schemas.microsoft.com/office/mac/drawingml/2011/main" val="1"/>
            </a:ext>
          </a:extLst>
        </p:spPr>
        <p:txBody>
          <a:bodyPr wrap="none" lIns="45718" tIns="45718" rIns="45718" bIns="45718">
            <a:spAutoFit/>
          </a:bodyPr>
          <a:lstStyle>
            <a:lvl1pPr defTabSz="914400">
              <a:lnSpc>
                <a:spcPct val="85000"/>
              </a:lnSpc>
              <a:defRPr sz="7200" spc="-75">
                <a:solidFill>
                  <a:srgbClr val="404040"/>
                </a:solidFill>
              </a:defRPr>
            </a:lvl1pPr>
          </a:lstStyle>
          <a:p>
            <a:r>
              <a:rPr lang="de-AT" dirty="0" smtClean="0"/>
              <a:t>Schauen wir uns mal</a:t>
            </a:r>
          </a:p>
          <a:p>
            <a:r>
              <a:rPr lang="de-AT" dirty="0" smtClean="0"/>
              <a:t> den Markt an!</a:t>
            </a:r>
            <a:endParaRPr dirty="0"/>
          </a:p>
        </p:txBody>
      </p:sp>
    </p:spTree>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9" name="Screenshot 2017-07-06 09.08.32.png" descr="Screenshot 2017-07-06 09.08.32.png">
            <a:hlinkClick r:id="rId2"/>
          </p:cNvPr>
          <p:cNvPicPr>
            <a:picLocks noChangeAspect="1"/>
          </p:cNvPicPr>
          <p:nvPr/>
        </p:nvPicPr>
        <p:blipFill>
          <a:blip r:embed="rId3">
            <a:extLst/>
          </a:blip>
          <a:stretch>
            <a:fillRect/>
          </a:stretch>
        </p:blipFill>
        <p:spPr>
          <a:xfrm>
            <a:off x="1235508" y="411460"/>
            <a:ext cx="9290152" cy="5523640"/>
          </a:xfrm>
          <a:prstGeom prst="rect">
            <a:avLst/>
          </a:prstGeom>
          <a:ln w="12700">
            <a:miter lim="400000"/>
          </a:ln>
        </p:spPr>
      </p:pic>
      <p:sp>
        <p:nvSpPr>
          <p:cNvPr id="240" name="This app helps she to prepare for the exam. (H. Benedek)"/>
          <p:cNvSpPr txBox="1"/>
          <p:nvPr/>
        </p:nvSpPr>
        <p:spPr>
          <a:xfrm>
            <a:off x="2746164" y="5886875"/>
            <a:ext cx="7358742" cy="461661"/>
          </a:xfrm>
          <a:prstGeom prst="rect">
            <a:avLst/>
          </a:prstGeom>
          <a:ln w="12700">
            <a:miter lim="400000"/>
          </a:ln>
          <a:extLst>
            <a:ext uri="{C572A759-6A51-4108-AA02-DFA0A04FC94B}">
              <ma14:wrappingTextBoxFlag xmlns="" xmlns:ma14="http://schemas.microsoft.com/office/mac/drawingml/2011/main" val="1"/>
            </a:ext>
          </a:extLst>
        </p:spPr>
        <p:txBody>
          <a:bodyPr wrap="none" lIns="45718" tIns="45718" rIns="45718" bIns="45718">
            <a:spAutoFit/>
          </a:bodyPr>
          <a:lstStyle>
            <a:lvl1pPr>
              <a:defRPr sz="2400">
                <a:solidFill>
                  <a:srgbClr val="2D2D2D"/>
                </a:solidFill>
              </a:defRPr>
            </a:lvl1pPr>
          </a:lstStyle>
          <a:p>
            <a:r>
              <a:rPr lang="de-AT" dirty="0" smtClean="0"/>
              <a:t>Diese App hilft bei der Prüfungsvorbereitung</a:t>
            </a:r>
            <a:r>
              <a:rPr dirty="0" smtClean="0"/>
              <a:t> </a:t>
            </a:r>
            <a:r>
              <a:rPr dirty="0"/>
              <a:t>(H. </a:t>
            </a:r>
            <a:r>
              <a:rPr dirty="0" err="1"/>
              <a:t>Benedek</a:t>
            </a:r>
            <a:r>
              <a:rPr dirty="0"/>
              <a:t>)</a:t>
            </a:r>
          </a:p>
        </p:txBody>
      </p:sp>
    </p:spTree>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2" name="Screenshot 2017-07-06 09.10.26.png" descr="Screenshot 2017-07-06 09.10.26.png">
            <a:hlinkClick r:id="rId2"/>
          </p:cNvPr>
          <p:cNvPicPr>
            <a:picLocks noChangeAspect="1"/>
          </p:cNvPicPr>
          <p:nvPr/>
        </p:nvPicPr>
        <p:blipFill>
          <a:blip r:embed="rId3">
            <a:extLst/>
          </a:blip>
          <a:stretch>
            <a:fillRect/>
          </a:stretch>
        </p:blipFill>
        <p:spPr>
          <a:xfrm>
            <a:off x="1107353" y="463565"/>
            <a:ext cx="9330232" cy="5088334"/>
          </a:xfrm>
          <a:prstGeom prst="rect">
            <a:avLst/>
          </a:prstGeom>
          <a:ln w="12700">
            <a:miter lim="400000"/>
          </a:ln>
        </p:spPr>
      </p:pic>
      <p:sp>
        <p:nvSpPr>
          <p:cNvPr id="243" name="A student was ill for a long time, to help she to keep track."/>
          <p:cNvSpPr txBox="1"/>
          <p:nvPr/>
        </p:nvSpPr>
        <p:spPr>
          <a:xfrm>
            <a:off x="2728792" y="5713236"/>
            <a:ext cx="8543360" cy="461661"/>
          </a:xfrm>
          <a:prstGeom prst="rect">
            <a:avLst/>
          </a:prstGeom>
          <a:ln w="12700">
            <a:miter lim="400000"/>
          </a:ln>
          <a:extLst>
            <a:ext uri="{C572A759-6A51-4108-AA02-DFA0A04FC94B}">
              <ma14:wrappingTextBoxFlag xmlns="" xmlns:ma14="http://schemas.microsoft.com/office/mac/drawingml/2011/main" val="1"/>
            </a:ext>
          </a:extLst>
        </p:spPr>
        <p:txBody>
          <a:bodyPr wrap="none" lIns="45718" tIns="45718" rIns="45718" bIns="45718">
            <a:spAutoFit/>
          </a:bodyPr>
          <a:lstStyle>
            <a:lvl1pPr>
              <a:defRPr sz="2400">
                <a:solidFill>
                  <a:srgbClr val="2D2D2D"/>
                </a:solidFill>
              </a:defRPr>
            </a:lvl1pPr>
          </a:lstStyle>
          <a:p>
            <a:r>
              <a:rPr lang="de-AT" dirty="0" smtClean="0"/>
              <a:t>Ein Schüler war lange Zeit krank, so kann er am Laufenden bleiben!</a:t>
            </a:r>
            <a:endParaRPr dirty="0"/>
          </a:p>
        </p:txBody>
      </p:sp>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 name="Title 1"/>
          <p:cNvSpPr txBox="1">
            <a:spLocks noGrp="1"/>
          </p:cNvSpPr>
          <p:nvPr>
            <p:ph type="title"/>
          </p:nvPr>
        </p:nvSpPr>
        <p:spPr>
          <a:xfrm>
            <a:off x="1097280" y="286603"/>
            <a:ext cx="10058401" cy="1450757"/>
          </a:xfrm>
          <a:prstGeom prst="rect">
            <a:avLst/>
          </a:prstGeom>
        </p:spPr>
        <p:txBody>
          <a:bodyPr/>
          <a:lstStyle>
            <a:lvl1pPr>
              <a:defRPr spc="-100"/>
            </a:lvl1pPr>
          </a:lstStyle>
          <a:p>
            <a:r>
              <a:rPr dirty="0" smtClean="0"/>
              <a:t>L</a:t>
            </a:r>
            <a:r>
              <a:rPr lang="de-AT" dirty="0" err="1" smtClean="0"/>
              <a:t>ernziele</a:t>
            </a:r>
            <a:endParaRPr dirty="0"/>
          </a:p>
        </p:txBody>
      </p:sp>
      <p:sp>
        <p:nvSpPr>
          <p:cNvPr id="170" name="Szövegdoboz 2"/>
          <p:cNvSpPr txBox="1"/>
          <p:nvPr/>
        </p:nvSpPr>
        <p:spPr>
          <a:xfrm>
            <a:off x="1236372" y="1970466"/>
            <a:ext cx="9787943" cy="3416316"/>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spAutoFit/>
          </a:bodyPr>
          <a:lstStyle/>
          <a:p>
            <a:pPr marL="285750" indent="-285750">
              <a:spcBef>
                <a:spcPts val="2400"/>
              </a:spcBef>
              <a:buSzPct val="100000"/>
              <a:buFont typeface="Arial"/>
              <a:buChar char="•"/>
              <a:defRPr sz="2800"/>
            </a:pPr>
            <a:r>
              <a:rPr sz="2400" dirty="0" smtClean="0"/>
              <a:t>PC3</a:t>
            </a:r>
            <a:r>
              <a:rPr lang="de-AT" sz="2400" dirty="0" smtClean="0"/>
              <a:t> Der Mentor ist selbst im Stande dazu und kann die Lehrerinnen und Lehrer darin anleiten, </a:t>
            </a:r>
            <a:r>
              <a:rPr sz="2400" dirty="0" smtClean="0"/>
              <a:t> </a:t>
            </a:r>
            <a:r>
              <a:rPr lang="de-AT" sz="2400" dirty="0" smtClean="0"/>
              <a:t>einfache digitale Unterrichtsmaterialien zu gestalten und sie mit den Lernenden oder andern Lehrenden im Internet zu teilen.</a:t>
            </a:r>
          </a:p>
          <a:p>
            <a:pPr marL="285750" indent="-285750">
              <a:spcBef>
                <a:spcPts val="2400"/>
              </a:spcBef>
              <a:buSzPct val="100000"/>
              <a:buFont typeface="Arial"/>
              <a:buChar char="•"/>
              <a:defRPr sz="2800"/>
            </a:pPr>
            <a:r>
              <a:rPr sz="2400" dirty="0" smtClean="0"/>
              <a:t>PC4 </a:t>
            </a:r>
            <a:r>
              <a:rPr lang="de-AT" sz="2400" dirty="0"/>
              <a:t>Der Mentor ist selbst im Stande dazu und kann die Lehrerinnen und Lehrer darin anleiten,</a:t>
            </a:r>
            <a:r>
              <a:rPr sz="2400" dirty="0" smtClean="0"/>
              <a:t> </a:t>
            </a:r>
            <a:r>
              <a:rPr lang="de-AT" sz="2400" dirty="0" smtClean="0"/>
              <a:t>Werkzeuge des W</a:t>
            </a:r>
            <a:r>
              <a:rPr sz="2400" dirty="0" err="1" smtClean="0"/>
              <a:t>eb</a:t>
            </a:r>
            <a:r>
              <a:rPr sz="2400" dirty="0" smtClean="0"/>
              <a:t> </a:t>
            </a:r>
            <a:r>
              <a:rPr sz="2400" dirty="0"/>
              <a:t>2.0 </a:t>
            </a:r>
            <a:r>
              <a:rPr lang="de-AT" sz="2400" dirty="0" smtClean="0"/>
              <a:t>auszusuchen und anzuwenden, soziale Netzwerke zum gemeinsamen Unterrichten zu verwenden und sich in Lehr/Lernverwaltungssystemen, engl. </a:t>
            </a:r>
            <a:r>
              <a:rPr sz="2400" dirty="0" smtClean="0"/>
              <a:t>Learning </a:t>
            </a:r>
            <a:r>
              <a:rPr sz="2400" dirty="0"/>
              <a:t>Management System (LMS</a:t>
            </a:r>
            <a:r>
              <a:rPr sz="2400" dirty="0" smtClean="0"/>
              <a:t>)</a:t>
            </a:r>
            <a:r>
              <a:rPr lang="de-AT" sz="2400" dirty="0" smtClean="0"/>
              <a:t>, zurechtzufinden und sie zu verwenden</a:t>
            </a:r>
            <a:r>
              <a:rPr lang="de-AT" dirty="0" smtClean="0"/>
              <a:t>.</a:t>
            </a:r>
            <a:endParaRPr dirty="0"/>
          </a:p>
        </p:txBody>
      </p:sp>
      <p:pic>
        <p:nvPicPr>
          <p:cNvPr id="171" name="Kép 3" descr="Kép 3"/>
          <p:cNvPicPr>
            <a:picLocks noChangeAspect="1"/>
          </p:cNvPicPr>
          <p:nvPr/>
        </p:nvPicPr>
        <p:blipFill>
          <a:blip r:embed="rId2">
            <a:extLst/>
          </a:blip>
          <a:srcRect r="85412"/>
          <a:stretch>
            <a:fillRect/>
          </a:stretch>
        </p:blipFill>
        <p:spPr>
          <a:xfrm>
            <a:off x="11582399" y="3723937"/>
            <a:ext cx="609603" cy="3134063"/>
          </a:xfrm>
          <a:prstGeom prst="rect">
            <a:avLst/>
          </a:prstGeom>
          <a:ln w="12700">
            <a:miter lim="400000"/>
          </a:ln>
        </p:spPr>
      </p:pic>
    </p:spTree>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 name="Screenshot 2017-07-06 09.12.22.png" descr="Screenshot 2017-07-06 09.12.22.png">
            <a:hlinkClick r:id="rId2"/>
          </p:cNvPr>
          <p:cNvPicPr>
            <a:picLocks noChangeAspect="1"/>
          </p:cNvPicPr>
          <p:nvPr/>
        </p:nvPicPr>
        <p:blipFill>
          <a:blip r:embed="rId3">
            <a:extLst/>
          </a:blip>
          <a:stretch>
            <a:fillRect/>
          </a:stretch>
        </p:blipFill>
        <p:spPr>
          <a:xfrm>
            <a:off x="1488960" y="714708"/>
            <a:ext cx="9670377" cy="5194664"/>
          </a:xfrm>
          <a:prstGeom prst="rect">
            <a:avLst/>
          </a:prstGeom>
          <a:ln w="12700">
            <a:miter lim="400000"/>
          </a:ln>
        </p:spPr>
      </p:pic>
      <p:sp>
        <p:nvSpPr>
          <p:cNvPr id="246" name="Digital material created by the students"/>
          <p:cNvSpPr txBox="1"/>
          <p:nvPr/>
        </p:nvSpPr>
        <p:spPr>
          <a:xfrm>
            <a:off x="3719984" y="5805918"/>
            <a:ext cx="5194688" cy="461661"/>
          </a:xfrm>
          <a:prstGeom prst="rect">
            <a:avLst/>
          </a:prstGeom>
          <a:ln w="12700">
            <a:miter lim="400000"/>
          </a:ln>
          <a:extLst>
            <a:ext uri="{C572A759-6A51-4108-AA02-DFA0A04FC94B}">
              <ma14:wrappingTextBoxFlag xmlns="" xmlns:ma14="http://schemas.microsoft.com/office/mac/drawingml/2011/main" val="1"/>
            </a:ext>
          </a:extLst>
        </p:spPr>
        <p:txBody>
          <a:bodyPr wrap="none" lIns="45718" tIns="45718" rIns="45718" bIns="45718">
            <a:spAutoFit/>
          </a:bodyPr>
          <a:lstStyle>
            <a:lvl1pPr>
              <a:defRPr sz="2400" b="1">
                <a:solidFill>
                  <a:srgbClr val="BD2D2D"/>
                </a:solidFill>
              </a:defRPr>
            </a:lvl1pPr>
          </a:lstStyle>
          <a:p>
            <a:r>
              <a:rPr lang="de-AT" dirty="0" smtClean="0"/>
              <a:t>Digitales Material, von Schülern kreiert!</a:t>
            </a:r>
            <a:endParaRPr dirty="0"/>
          </a:p>
        </p:txBody>
      </p:sp>
    </p:spTree>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 name="DO IT NOW!"/>
          <p:cNvSpPr txBox="1"/>
          <p:nvPr/>
        </p:nvSpPr>
        <p:spPr>
          <a:xfrm>
            <a:off x="4525733" y="1913368"/>
            <a:ext cx="3633363" cy="830993"/>
          </a:xfrm>
          <a:prstGeom prst="rect">
            <a:avLst/>
          </a:prstGeom>
          <a:ln w="12700">
            <a:miter lim="400000"/>
          </a:ln>
          <a:extLst>
            <a:ext uri="{C572A759-6A51-4108-AA02-DFA0A04FC94B}">
              <ma14:wrappingTextBoxFlag xmlns="" xmlns:ma14="http://schemas.microsoft.com/office/mac/drawingml/2011/main" val="1"/>
            </a:ext>
          </a:extLst>
        </p:spPr>
        <p:txBody>
          <a:bodyPr wrap="none" lIns="45718" tIns="45718" rIns="45718" bIns="45718">
            <a:spAutoFit/>
          </a:bodyPr>
          <a:lstStyle>
            <a:lvl1pPr>
              <a:defRPr sz="4800"/>
            </a:lvl1pPr>
          </a:lstStyle>
          <a:p>
            <a:r>
              <a:rPr lang="de-AT" dirty="0" smtClean="0"/>
              <a:t>Mach es jetzt!</a:t>
            </a:r>
            <a:endParaRPr dirty="0"/>
          </a:p>
        </p:txBody>
      </p:sp>
    </p:spTree>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 name="What we have in the bazar?"/>
          <p:cNvSpPr txBox="1"/>
          <p:nvPr/>
        </p:nvSpPr>
        <p:spPr>
          <a:xfrm>
            <a:off x="886796" y="48719"/>
            <a:ext cx="8259034" cy="1569656"/>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spAutoFit/>
          </a:bodyPr>
          <a:lstStyle>
            <a:lvl1pPr algn="ctr">
              <a:defRPr sz="4800" b="1">
                <a:solidFill>
                  <a:srgbClr val="D90000"/>
                </a:solidFill>
              </a:defRPr>
            </a:lvl1pPr>
          </a:lstStyle>
          <a:p>
            <a:r>
              <a:rPr lang="de-AT" dirty="0" smtClean="0"/>
              <a:t>Was haben wir denn da am Markt</a:t>
            </a:r>
            <a:r>
              <a:rPr dirty="0" smtClean="0"/>
              <a:t>?</a:t>
            </a:r>
            <a:endParaRPr dirty="0"/>
          </a:p>
        </p:txBody>
      </p:sp>
      <p:pic>
        <p:nvPicPr>
          <p:cNvPr id="251" name="Screenshot 2017-07-05 15.35.59.png" descr="Screenshot 2017-07-05 15.35.59.png">
            <a:hlinkClick r:id="rId2"/>
          </p:cNvPr>
          <p:cNvPicPr>
            <a:picLocks noChangeAspect="1"/>
          </p:cNvPicPr>
          <p:nvPr/>
        </p:nvPicPr>
        <p:blipFill>
          <a:blip r:embed="rId3">
            <a:extLst/>
          </a:blip>
          <a:stretch>
            <a:fillRect/>
          </a:stretch>
        </p:blipFill>
        <p:spPr>
          <a:xfrm>
            <a:off x="1058977" y="1615503"/>
            <a:ext cx="9121989" cy="4759667"/>
          </a:xfrm>
          <a:prstGeom prst="rect">
            <a:avLst/>
          </a:prstGeom>
          <a:ln w="12700">
            <a:miter lim="400000"/>
          </a:ln>
        </p:spPr>
      </p:pic>
    </p:spTree>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 name="Text"/>
          <p:cNvSpPr txBox="1"/>
          <p:nvPr/>
        </p:nvSpPr>
        <p:spPr>
          <a:xfrm>
            <a:off x="1251264" y="5929786"/>
            <a:ext cx="167649" cy="370837"/>
          </a:xfrm>
          <a:prstGeom prst="rect">
            <a:avLst/>
          </a:prstGeom>
          <a:ln w="12700">
            <a:miter lim="400000"/>
          </a:ln>
          <a:extLst>
            <a:ext uri="{C572A759-6A51-4108-AA02-DFA0A04FC94B}">
              <ma14:wrappingTextBoxFlag xmlns="" xmlns:ma14="http://schemas.microsoft.com/office/mac/drawingml/2011/main" val="1"/>
            </a:ext>
          </a:extLst>
        </p:spPr>
        <p:txBody>
          <a:bodyPr wrap="none" lIns="45718" tIns="45718" rIns="45718" bIns="45718">
            <a:spAutoFit/>
          </a:bodyPr>
          <a:lstStyle>
            <a:lvl1pPr>
              <a:defRPr u="sng">
                <a:solidFill>
                  <a:srgbClr val="0000FF"/>
                </a:solidFill>
                <a:uFill>
                  <a:solidFill>
                    <a:srgbClr val="0000FF"/>
                  </a:solidFill>
                </a:uFill>
                <a:latin typeface="+mn-lt"/>
                <a:ea typeface="+mn-ea"/>
                <a:cs typeface="+mn-cs"/>
                <a:sym typeface="Helvetica"/>
                <a:hlinkClick r:id="rId2"/>
              </a:defRPr>
            </a:lvl1pPr>
          </a:lstStyle>
          <a:p>
            <a:r>
              <a:rPr>
                <a:hlinkClick r:id="rId2"/>
              </a:rPr>
              <a:t> </a:t>
            </a:r>
          </a:p>
        </p:txBody>
      </p:sp>
      <p:pic>
        <p:nvPicPr>
          <p:cNvPr id="254" name="icons-842860__480.png" descr="icons-842860__480.png"/>
          <p:cNvPicPr>
            <a:picLocks noChangeAspect="1"/>
          </p:cNvPicPr>
          <p:nvPr/>
        </p:nvPicPr>
        <p:blipFill>
          <a:blip r:embed="rId3">
            <a:extLst/>
          </a:blip>
          <a:stretch>
            <a:fillRect/>
          </a:stretch>
        </p:blipFill>
        <p:spPr>
          <a:xfrm>
            <a:off x="10587060" y="746223"/>
            <a:ext cx="917789" cy="917790"/>
          </a:xfrm>
          <a:prstGeom prst="rect">
            <a:avLst/>
          </a:prstGeom>
          <a:ln w="12700">
            <a:miter lim="400000"/>
          </a:ln>
        </p:spPr>
      </p:pic>
      <p:sp>
        <p:nvSpPr>
          <p:cNvPr id="255" name="Rectangle 2"/>
          <p:cNvSpPr txBox="1"/>
          <p:nvPr/>
        </p:nvSpPr>
        <p:spPr>
          <a:xfrm>
            <a:off x="1039734" y="697714"/>
            <a:ext cx="10684042" cy="5016754"/>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spAutoFit/>
          </a:bodyPr>
          <a:lstStyle/>
          <a:p>
            <a:pPr>
              <a:defRPr sz="8000" b="1" spc="-50">
                <a:solidFill>
                  <a:srgbClr val="1D6295"/>
                </a:solidFill>
              </a:defRPr>
            </a:pPr>
            <a:r>
              <a:rPr lang="de-AT" dirty="0" smtClean="0"/>
              <a:t>Übung 3</a:t>
            </a:r>
            <a:endParaRPr dirty="0">
              <a:solidFill>
                <a:srgbClr val="262626"/>
              </a:solidFill>
            </a:endParaRPr>
          </a:p>
          <a:p>
            <a:pPr>
              <a:defRPr sz="8000" spc="-50">
                <a:solidFill>
                  <a:srgbClr val="262626"/>
                </a:solidFill>
              </a:defRPr>
            </a:pPr>
            <a:r>
              <a:rPr dirty="0" smtClean="0"/>
              <a:t>---------------------------------</a:t>
            </a:r>
            <a:r>
              <a:rPr lang="de-AT" dirty="0" smtClean="0"/>
              <a:t>Stellen Sie ein Werbe-Video für Ihr Projekt her!</a:t>
            </a:r>
            <a:endParaRPr dirty="0"/>
          </a:p>
        </p:txBody>
      </p:sp>
      <p:sp>
        <p:nvSpPr>
          <p:cNvPr id="256" name="Text"/>
          <p:cNvSpPr txBox="1"/>
          <p:nvPr/>
        </p:nvSpPr>
        <p:spPr>
          <a:xfrm>
            <a:off x="1179912" y="5458774"/>
            <a:ext cx="167650" cy="370837"/>
          </a:xfrm>
          <a:prstGeom prst="rect">
            <a:avLst/>
          </a:prstGeom>
          <a:ln w="12700">
            <a:miter lim="400000"/>
          </a:ln>
          <a:extLst>
            <a:ext uri="{C572A759-6A51-4108-AA02-DFA0A04FC94B}">
              <ma14:wrappingTextBoxFlag xmlns="" xmlns:ma14="http://schemas.microsoft.com/office/mac/drawingml/2011/main" val="1"/>
            </a:ext>
          </a:extLst>
        </p:spPr>
        <p:txBody>
          <a:bodyPr wrap="none" lIns="45718" tIns="45718" rIns="45718" bIns="45718">
            <a:spAutoFit/>
          </a:bodyPr>
          <a:lstStyle>
            <a:lvl1pPr>
              <a:defRPr u="sng">
                <a:solidFill>
                  <a:srgbClr val="0000FF"/>
                </a:solidFill>
                <a:uFill>
                  <a:solidFill>
                    <a:srgbClr val="0000FF"/>
                  </a:solidFill>
                </a:uFill>
                <a:latin typeface="+mn-lt"/>
                <a:ea typeface="+mn-ea"/>
                <a:cs typeface="+mn-cs"/>
                <a:sym typeface="Helvetica"/>
                <a:hlinkClick r:id="rId4"/>
              </a:defRPr>
            </a:lvl1pPr>
          </a:lstStyle>
          <a:p>
            <a:r>
              <a:rPr>
                <a:hlinkClick r:id="rId4"/>
              </a:rPr>
              <a:t> </a:t>
            </a:r>
          </a:p>
        </p:txBody>
      </p:sp>
    </p:spTree>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 name="1. Planning the promotion video (aim, target group, recourses, publishing method, copyright …) – brainstorming and document it by bubbl.us…"/>
          <p:cNvSpPr txBox="1"/>
          <p:nvPr/>
        </p:nvSpPr>
        <p:spPr>
          <a:xfrm>
            <a:off x="495385" y="706892"/>
            <a:ext cx="11650995" cy="4154980"/>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spAutoFit/>
          </a:bodyPr>
          <a:lstStyle/>
          <a:p>
            <a:pPr marL="228600">
              <a:defRPr sz="2800"/>
            </a:pPr>
            <a:r>
              <a:rPr sz="2400" dirty="0"/>
              <a:t>1.	</a:t>
            </a:r>
            <a:r>
              <a:rPr lang="de-AT" sz="2400" dirty="0"/>
              <a:t>Planung des </a:t>
            </a:r>
            <a:r>
              <a:rPr lang="de-AT" sz="2400" dirty="0" smtClean="0"/>
              <a:t>Werbe-Videos </a:t>
            </a:r>
            <a:r>
              <a:rPr lang="de-AT" sz="2400" dirty="0"/>
              <a:t>(Ziel, Zielgruppe, Ressourcen, Veröffentlichungsmethode, Copyright...) - Brainstorming und Dokumentation durch </a:t>
            </a:r>
            <a:r>
              <a:rPr lang="de-AT" sz="2400" dirty="0" smtClean="0"/>
              <a:t>bubbl.us</a:t>
            </a:r>
            <a:endParaRPr lang="de-AT" sz="2400" dirty="0"/>
          </a:p>
          <a:p>
            <a:pPr marL="228600">
              <a:defRPr sz="2800"/>
            </a:pPr>
            <a:r>
              <a:rPr lang="de-AT" sz="2400" dirty="0" smtClean="0"/>
              <a:t>2.	Schreiben </a:t>
            </a:r>
            <a:r>
              <a:rPr lang="de-AT" sz="2400" dirty="0"/>
              <a:t>Sie hier eine Zusammenfassung über den Plan! </a:t>
            </a:r>
            <a:endParaRPr lang="de-AT" sz="2400" dirty="0" smtClean="0"/>
          </a:p>
          <a:p>
            <a:pPr marL="228600">
              <a:defRPr sz="2800"/>
            </a:pPr>
            <a:r>
              <a:rPr lang="de-AT" sz="2400" dirty="0" smtClean="0"/>
              <a:t>(</a:t>
            </a:r>
            <a:r>
              <a:rPr lang="de-AT" sz="2400" dirty="0" smtClean="0"/>
              <a:t>Erstellen Sie einen Screenshot </a:t>
            </a:r>
            <a:r>
              <a:rPr lang="de-AT" sz="2400" dirty="0"/>
              <a:t>über </a:t>
            </a:r>
            <a:r>
              <a:rPr lang="de-AT" sz="2400" dirty="0" smtClean="0"/>
              <a:t>Ihre </a:t>
            </a:r>
            <a:r>
              <a:rPr lang="de-AT" sz="2400" dirty="0" err="1" smtClean="0"/>
              <a:t>ConceptMap</a:t>
            </a:r>
            <a:r>
              <a:rPr lang="de-AT" sz="2400" dirty="0" smtClean="0"/>
              <a:t> </a:t>
            </a:r>
            <a:r>
              <a:rPr lang="de-AT" sz="2400" dirty="0"/>
              <a:t>und </a:t>
            </a:r>
            <a:r>
              <a:rPr lang="de-AT" sz="2400" dirty="0" smtClean="0"/>
              <a:t>fügen Sie </a:t>
            </a:r>
            <a:r>
              <a:rPr lang="de-AT" sz="2400" dirty="0"/>
              <a:t>ihn hier unten ein!</a:t>
            </a:r>
          </a:p>
          <a:p>
            <a:pPr marL="228600">
              <a:defRPr sz="2800"/>
            </a:pPr>
            <a:r>
              <a:rPr lang="de-AT" sz="2400" dirty="0"/>
              <a:t>3.	Sammeln Sie die Ressourcen (Bilder, Fotos), schreiben Sie die Werbetexte.</a:t>
            </a:r>
          </a:p>
          <a:p>
            <a:pPr marL="228600">
              <a:defRPr sz="2800"/>
            </a:pPr>
            <a:r>
              <a:rPr lang="de-AT" sz="2400" dirty="0"/>
              <a:t>4.	Erstellen Sie das Bild </a:t>
            </a:r>
            <a:r>
              <a:rPr lang="de-AT" sz="2400" dirty="0" smtClean="0"/>
              <a:t>mit der </a:t>
            </a:r>
            <a:r>
              <a:rPr lang="de-AT" sz="2400" dirty="0"/>
              <a:t>CC-Lizenz, die Sie ausgewählt haben, und speichern Sie </a:t>
            </a:r>
            <a:r>
              <a:rPr lang="de-AT" sz="2400" dirty="0" smtClean="0"/>
              <a:t>sie </a:t>
            </a:r>
            <a:r>
              <a:rPr lang="de-AT" sz="2400" dirty="0"/>
              <a:t>zusammen mit dem Bild.</a:t>
            </a:r>
          </a:p>
          <a:p>
            <a:pPr marL="228600">
              <a:defRPr sz="2800"/>
            </a:pPr>
            <a:r>
              <a:rPr lang="de-AT" sz="2400" dirty="0"/>
              <a:t>5.	Erstellen Sie das Video mit </a:t>
            </a:r>
            <a:r>
              <a:rPr lang="de-AT" sz="2400" dirty="0" err="1"/>
              <a:t>Animoto</a:t>
            </a:r>
            <a:r>
              <a:rPr lang="de-AT" sz="2400" dirty="0"/>
              <a:t>. Der Inhalt der letzten beiden Sites ist Standard:</a:t>
            </a:r>
          </a:p>
          <a:p>
            <a:pPr marL="228600">
              <a:defRPr sz="2800"/>
            </a:pPr>
            <a:r>
              <a:rPr lang="de-AT" sz="2400" dirty="0"/>
              <a:t>a. </a:t>
            </a:r>
            <a:r>
              <a:rPr lang="de-AT" sz="2400" dirty="0" smtClean="0"/>
              <a:t>	Logo </a:t>
            </a:r>
            <a:r>
              <a:rPr lang="de-AT" sz="2400" dirty="0" err="1"/>
              <a:t>Innoteach</a:t>
            </a:r>
            <a:endParaRPr lang="de-AT" sz="2400" dirty="0"/>
          </a:p>
          <a:p>
            <a:pPr marL="228600">
              <a:defRPr sz="2800"/>
            </a:pPr>
            <a:r>
              <a:rPr lang="de-AT" sz="2400" dirty="0"/>
              <a:t>b.	Das Bild einer der Creative </a:t>
            </a:r>
            <a:r>
              <a:rPr lang="de-AT" sz="2400" dirty="0" err="1"/>
              <a:t>Commons</a:t>
            </a:r>
            <a:r>
              <a:rPr lang="de-AT" sz="2400" dirty="0"/>
              <a:t> Lizenzen, die Sie auswählen.</a:t>
            </a:r>
          </a:p>
          <a:p>
            <a:pPr marL="228600">
              <a:defRPr sz="2800"/>
            </a:pPr>
            <a:r>
              <a:rPr lang="de-AT" sz="2400" dirty="0"/>
              <a:t>6.	Teilen Sie Ihr Video auf </a:t>
            </a:r>
            <a:r>
              <a:rPr lang="de-AT" sz="2400" dirty="0" err="1"/>
              <a:t>Youtube</a:t>
            </a:r>
            <a:r>
              <a:rPr lang="de-AT" sz="2400" dirty="0"/>
              <a:t>, und setzen Sie den Link hier unten!</a:t>
            </a:r>
          </a:p>
        </p:txBody>
      </p:sp>
    </p:spTree>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 name="Bubbl.us (https://bubbl.us/),…"/>
          <p:cNvSpPr txBox="1"/>
          <p:nvPr/>
        </p:nvSpPr>
        <p:spPr>
          <a:xfrm>
            <a:off x="1133154" y="1409258"/>
            <a:ext cx="9925692" cy="4003039"/>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spAutoFit/>
          </a:bodyPr>
          <a:lstStyle/>
          <a:p>
            <a:pPr>
              <a:defRPr sz="3600"/>
            </a:pPr>
            <a:r>
              <a:rPr dirty="0"/>
              <a:t>Bubbl.us (</a:t>
            </a:r>
            <a:r>
              <a:rPr u="sng" dirty="0">
                <a:solidFill>
                  <a:srgbClr val="0000FF"/>
                </a:solidFill>
                <a:uFill>
                  <a:solidFill>
                    <a:srgbClr val="0000FF"/>
                  </a:solidFill>
                </a:uFill>
                <a:hlinkClick r:id="rId2"/>
              </a:rPr>
              <a:t>https://bubbl.us/</a:t>
            </a:r>
            <a:r>
              <a:rPr dirty="0"/>
              <a:t>), </a:t>
            </a:r>
          </a:p>
          <a:p>
            <a:pPr>
              <a:defRPr sz="3600"/>
            </a:pPr>
            <a:r>
              <a:rPr dirty="0" err="1"/>
              <a:t>Animoto</a:t>
            </a:r>
            <a:r>
              <a:rPr dirty="0"/>
              <a:t> (</a:t>
            </a:r>
            <a:r>
              <a:rPr u="sng" dirty="0">
                <a:solidFill>
                  <a:srgbClr val="0000FF"/>
                </a:solidFill>
                <a:uFill>
                  <a:solidFill>
                    <a:srgbClr val="0000FF"/>
                  </a:solidFill>
                </a:uFill>
                <a:hlinkClick r:id="rId3"/>
              </a:rPr>
              <a:t>https://animoto.com/dashboard)</a:t>
            </a:r>
            <a:r>
              <a:rPr dirty="0"/>
              <a:t>, </a:t>
            </a:r>
          </a:p>
          <a:p>
            <a:pPr>
              <a:defRPr sz="3600"/>
            </a:pPr>
            <a:r>
              <a:rPr dirty="0"/>
              <a:t>Creative Commons </a:t>
            </a:r>
            <a:r>
              <a:rPr dirty="0" smtClean="0"/>
              <a:t>(</a:t>
            </a:r>
            <a:r>
              <a:rPr u="sng" dirty="0" smtClean="0">
                <a:solidFill>
                  <a:srgbClr val="0000FF"/>
                </a:solidFill>
                <a:uFill>
                  <a:solidFill>
                    <a:srgbClr val="0000FF"/>
                  </a:solidFill>
                </a:uFill>
                <a:hlinkClick r:id="rId4"/>
              </a:rPr>
              <a:t>https://creativecommons.org/)</a:t>
            </a:r>
            <a:r>
              <a:rPr u="sng" dirty="0" smtClean="0">
                <a:solidFill>
                  <a:srgbClr val="FAC117"/>
                </a:solidFill>
              </a:rPr>
              <a:t>, </a:t>
            </a:r>
            <a:r>
              <a:rPr dirty="0" err="1"/>
              <a:t>Youtube</a:t>
            </a:r>
            <a:r>
              <a:rPr dirty="0"/>
              <a:t> (</a:t>
            </a:r>
            <a:r>
              <a:rPr u="sng" dirty="0">
                <a:solidFill>
                  <a:srgbClr val="0000FF"/>
                </a:solidFill>
                <a:uFill>
                  <a:solidFill>
                    <a:srgbClr val="0000FF"/>
                  </a:solidFill>
                </a:uFill>
                <a:hlinkClick r:id="rId5"/>
              </a:rPr>
              <a:t>http://youtube.com</a:t>
            </a:r>
            <a:r>
              <a:rPr dirty="0"/>
              <a:t> ) </a:t>
            </a:r>
          </a:p>
          <a:p>
            <a:pPr>
              <a:defRPr sz="3600"/>
            </a:pPr>
            <a:r>
              <a:rPr dirty="0"/>
              <a:t>MS </a:t>
            </a:r>
            <a:r>
              <a:rPr dirty="0" smtClean="0"/>
              <a:t>Word</a:t>
            </a:r>
            <a:r>
              <a:rPr lang="de-AT" dirty="0" smtClean="0"/>
              <a:t> – wenn gewünscht</a:t>
            </a:r>
            <a:r>
              <a:rPr dirty="0" smtClean="0"/>
              <a:t> </a:t>
            </a:r>
            <a:endParaRPr dirty="0"/>
          </a:p>
          <a:p>
            <a:pPr>
              <a:defRPr sz="3600"/>
            </a:pPr>
            <a:r>
              <a:rPr lang="de-AT" dirty="0" smtClean="0"/>
              <a:t>Eine Datenbank mit kostenfreien Bildern</a:t>
            </a:r>
            <a:r>
              <a:rPr dirty="0" smtClean="0"/>
              <a:t>(Google </a:t>
            </a:r>
            <a:r>
              <a:rPr dirty="0"/>
              <a:t>Image, </a:t>
            </a:r>
            <a:r>
              <a:rPr dirty="0" err="1"/>
              <a:t>flickr</a:t>
            </a:r>
            <a:r>
              <a:rPr dirty="0"/>
              <a:t>, Wikimedia, …)</a:t>
            </a:r>
          </a:p>
        </p:txBody>
      </p:sp>
      <p:sp>
        <p:nvSpPr>
          <p:cNvPr id="261" name="Tools to use"/>
          <p:cNvSpPr txBox="1"/>
          <p:nvPr/>
        </p:nvSpPr>
        <p:spPr>
          <a:xfrm>
            <a:off x="1114156" y="549081"/>
            <a:ext cx="7527057" cy="646327"/>
          </a:xfrm>
          <a:prstGeom prst="rect">
            <a:avLst/>
          </a:prstGeom>
          <a:ln w="12700">
            <a:miter lim="400000"/>
          </a:ln>
          <a:extLst>
            <a:ext uri="{C572A759-6A51-4108-AA02-DFA0A04FC94B}">
              <ma14:wrappingTextBoxFlag xmlns="" xmlns:ma14="http://schemas.microsoft.com/office/mac/drawingml/2011/main" val="1"/>
            </a:ext>
          </a:extLst>
        </p:spPr>
        <p:txBody>
          <a:bodyPr wrap="none" lIns="45718" tIns="45718" rIns="45718" bIns="45718">
            <a:spAutoFit/>
          </a:bodyPr>
          <a:lstStyle>
            <a:lvl1pPr>
              <a:defRPr sz="3600"/>
            </a:lvl1pPr>
          </a:lstStyle>
          <a:p>
            <a:r>
              <a:rPr lang="de-AT" dirty="0" smtClean="0"/>
              <a:t>Werkzeuge, die benützt werden sollen: </a:t>
            </a:r>
          </a:p>
        </p:txBody>
      </p:sp>
    </p:spTree>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 name="MOODLE…"/>
          <p:cNvSpPr txBox="1">
            <a:spLocks noGrp="1"/>
          </p:cNvSpPr>
          <p:nvPr>
            <p:ph type="title"/>
          </p:nvPr>
        </p:nvSpPr>
        <p:spPr>
          <a:xfrm>
            <a:off x="1097280" y="286603"/>
            <a:ext cx="10058401" cy="1450757"/>
          </a:xfrm>
          <a:prstGeom prst="rect">
            <a:avLst/>
          </a:prstGeom>
        </p:spPr>
        <p:txBody>
          <a:bodyPr/>
          <a:lstStyle/>
          <a:p>
            <a:pPr algn="ctr" defTabSz="425194">
              <a:lnSpc>
                <a:spcPct val="100000"/>
              </a:lnSpc>
              <a:defRPr sz="4400" spc="0">
                <a:solidFill>
                  <a:srgbClr val="000000"/>
                </a:solidFill>
              </a:defRPr>
            </a:pPr>
            <a:r>
              <a:t>MOODLE</a:t>
            </a:r>
          </a:p>
          <a:p>
            <a:pPr algn="ctr" defTabSz="425194">
              <a:lnSpc>
                <a:spcPct val="100000"/>
              </a:lnSpc>
              <a:defRPr sz="3300" b="1" spc="0">
                <a:solidFill>
                  <a:srgbClr val="000000"/>
                </a:solidFill>
              </a:defRPr>
            </a:pPr>
            <a:r>
              <a:t>M</a:t>
            </a:r>
            <a:r>
              <a:rPr b="0"/>
              <a:t>odular </a:t>
            </a:r>
            <a:r>
              <a:t>O</a:t>
            </a:r>
            <a:r>
              <a:rPr b="0"/>
              <a:t>bject-</a:t>
            </a:r>
            <a:r>
              <a:t>O</a:t>
            </a:r>
            <a:r>
              <a:rPr b="0"/>
              <a:t>riented </a:t>
            </a:r>
            <a:r>
              <a:t>D</a:t>
            </a:r>
            <a:r>
              <a:rPr b="0"/>
              <a:t>ynamic </a:t>
            </a:r>
            <a:r>
              <a:t>L</a:t>
            </a:r>
            <a:r>
              <a:rPr b="0"/>
              <a:t>earning </a:t>
            </a:r>
            <a:r>
              <a:t>E</a:t>
            </a:r>
            <a:r>
              <a:rPr b="0"/>
              <a:t>nvironment</a:t>
            </a:r>
          </a:p>
        </p:txBody>
      </p:sp>
      <p:pic>
        <p:nvPicPr>
          <p:cNvPr id="264" name="Kép 4" descr="Kép 4"/>
          <p:cNvPicPr>
            <a:picLocks noChangeAspect="1"/>
          </p:cNvPicPr>
          <p:nvPr/>
        </p:nvPicPr>
        <p:blipFill>
          <a:blip r:embed="rId2">
            <a:extLst/>
          </a:blip>
          <a:stretch>
            <a:fillRect/>
          </a:stretch>
        </p:blipFill>
        <p:spPr>
          <a:xfrm>
            <a:off x="3579783" y="2089722"/>
            <a:ext cx="4763281" cy="3895893"/>
          </a:xfrm>
          <a:prstGeom prst="rect">
            <a:avLst/>
          </a:prstGeom>
          <a:ln w="12700">
            <a:miter lim="400000"/>
          </a:ln>
        </p:spPr>
      </p:pic>
    </p:spTree>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 name="Kép 1" descr="Kép 1"/>
          <p:cNvPicPr>
            <a:picLocks noChangeAspect="1"/>
          </p:cNvPicPr>
          <p:nvPr/>
        </p:nvPicPr>
        <p:blipFill>
          <a:blip r:embed="rId3">
            <a:extLst/>
          </a:blip>
          <a:srcRect r="85412"/>
          <a:stretch>
            <a:fillRect/>
          </a:stretch>
        </p:blipFill>
        <p:spPr>
          <a:xfrm>
            <a:off x="11582399" y="3723937"/>
            <a:ext cx="609603" cy="3134063"/>
          </a:xfrm>
          <a:prstGeom prst="rect">
            <a:avLst/>
          </a:prstGeom>
          <a:ln w="12700">
            <a:miter lim="400000"/>
          </a:ln>
        </p:spPr>
      </p:pic>
      <p:pic>
        <p:nvPicPr>
          <p:cNvPr id="267" name="Picture 2" descr="Picture 2"/>
          <p:cNvPicPr>
            <a:picLocks noChangeAspect="1"/>
          </p:cNvPicPr>
          <p:nvPr/>
        </p:nvPicPr>
        <p:blipFill>
          <a:blip r:embed="rId4">
            <a:extLst/>
          </a:blip>
          <a:stretch>
            <a:fillRect/>
          </a:stretch>
        </p:blipFill>
        <p:spPr>
          <a:xfrm>
            <a:off x="6007903" y="193046"/>
            <a:ext cx="2495870" cy="746314"/>
          </a:xfrm>
          <a:prstGeom prst="rect">
            <a:avLst/>
          </a:prstGeom>
          <a:ln w="12700">
            <a:miter lim="400000"/>
          </a:ln>
        </p:spPr>
      </p:pic>
      <p:sp>
        <p:nvSpPr>
          <p:cNvPr id="268" name="Szövegdoboz 5"/>
          <p:cNvSpPr txBox="1"/>
          <p:nvPr/>
        </p:nvSpPr>
        <p:spPr>
          <a:xfrm>
            <a:off x="467440" y="5758062"/>
            <a:ext cx="7469083" cy="447039"/>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spAutoFit/>
          </a:bodyPr>
          <a:lstStyle>
            <a:lvl1pPr>
              <a:defRPr sz="1200" i="1"/>
            </a:lvl1pPr>
          </a:lstStyle>
          <a:p>
            <a:r>
              <a:t>Source and full list: http://www.elearninglearning.com/dokeos/?open-article-id=6181968&amp;article-title=the-top-5-free-learning-management-platforms&amp;blog-domain=commlabindia.com&amp;blog-title=commlab-india</a:t>
            </a:r>
          </a:p>
        </p:txBody>
      </p:sp>
      <p:pic>
        <p:nvPicPr>
          <p:cNvPr id="269" name="Picture 4" descr="Picture 4"/>
          <p:cNvPicPr>
            <a:picLocks noChangeAspect="1"/>
          </p:cNvPicPr>
          <p:nvPr/>
        </p:nvPicPr>
        <p:blipFill>
          <a:blip r:embed="rId5">
            <a:extLst/>
          </a:blip>
          <a:stretch>
            <a:fillRect/>
          </a:stretch>
        </p:blipFill>
        <p:spPr>
          <a:xfrm>
            <a:off x="467440" y="6468709"/>
            <a:ext cx="914401" cy="238127"/>
          </a:xfrm>
          <a:prstGeom prst="rect">
            <a:avLst/>
          </a:prstGeom>
          <a:ln w="12700">
            <a:miter lim="400000"/>
          </a:ln>
        </p:spPr>
      </p:pic>
      <p:pic>
        <p:nvPicPr>
          <p:cNvPr id="270" name="Picture 4" descr="Picture 4"/>
          <p:cNvPicPr>
            <a:picLocks noChangeAspect="1"/>
          </p:cNvPicPr>
          <p:nvPr/>
        </p:nvPicPr>
        <p:blipFill>
          <a:blip r:embed="rId6">
            <a:extLst/>
          </a:blip>
          <a:stretch>
            <a:fillRect/>
          </a:stretch>
        </p:blipFill>
        <p:spPr>
          <a:xfrm>
            <a:off x="7155670" y="1811702"/>
            <a:ext cx="1076934" cy="653341"/>
          </a:xfrm>
          <a:prstGeom prst="rect">
            <a:avLst/>
          </a:prstGeom>
          <a:ln w="12700">
            <a:miter lim="400000"/>
          </a:ln>
        </p:spPr>
      </p:pic>
      <p:pic>
        <p:nvPicPr>
          <p:cNvPr id="271" name="Picture 6" descr="Picture 6"/>
          <p:cNvPicPr>
            <a:picLocks noChangeAspect="1"/>
          </p:cNvPicPr>
          <p:nvPr/>
        </p:nvPicPr>
        <p:blipFill>
          <a:blip r:embed="rId7">
            <a:extLst/>
          </a:blip>
          <a:stretch>
            <a:fillRect/>
          </a:stretch>
        </p:blipFill>
        <p:spPr>
          <a:xfrm>
            <a:off x="7155670" y="2543693"/>
            <a:ext cx="3619502" cy="619128"/>
          </a:xfrm>
          <a:prstGeom prst="rect">
            <a:avLst/>
          </a:prstGeom>
          <a:ln w="12700">
            <a:miter lim="400000"/>
          </a:ln>
        </p:spPr>
      </p:pic>
      <p:pic>
        <p:nvPicPr>
          <p:cNvPr id="272" name="Picture 8" descr="Picture 8"/>
          <p:cNvPicPr>
            <a:picLocks noChangeAspect="1"/>
          </p:cNvPicPr>
          <p:nvPr/>
        </p:nvPicPr>
        <p:blipFill>
          <a:blip r:embed="rId8">
            <a:extLst/>
          </a:blip>
          <a:stretch>
            <a:fillRect/>
          </a:stretch>
        </p:blipFill>
        <p:spPr>
          <a:xfrm>
            <a:off x="8094481" y="3230702"/>
            <a:ext cx="2095502" cy="762002"/>
          </a:xfrm>
          <a:prstGeom prst="rect">
            <a:avLst/>
          </a:prstGeom>
          <a:ln w="12700">
            <a:miter lim="400000"/>
          </a:ln>
        </p:spPr>
      </p:pic>
      <p:sp>
        <p:nvSpPr>
          <p:cNvPr id="273" name="Szövegdoboz 12"/>
          <p:cNvSpPr txBox="1"/>
          <p:nvPr/>
        </p:nvSpPr>
        <p:spPr>
          <a:xfrm>
            <a:off x="787398" y="800099"/>
            <a:ext cx="5045233" cy="4339645"/>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spAutoFit/>
          </a:bodyPr>
          <a:lstStyle/>
          <a:p>
            <a:pPr>
              <a:defRPr sz="2400"/>
            </a:pPr>
            <a:endParaRPr dirty="0"/>
          </a:p>
          <a:p>
            <a:pPr>
              <a:defRPr sz="3600"/>
            </a:pPr>
            <a:r>
              <a:rPr dirty="0"/>
              <a:t>Open source </a:t>
            </a:r>
            <a:r>
              <a:rPr lang="de-AT" dirty="0"/>
              <a:t>S</a:t>
            </a:r>
            <a:r>
              <a:rPr dirty="0" err="1" smtClean="0"/>
              <a:t>oftware</a:t>
            </a:r>
            <a:r>
              <a:rPr lang="de-AT" dirty="0" smtClean="0"/>
              <a:t> ist </a:t>
            </a:r>
            <a:r>
              <a:rPr dirty="0" smtClean="0"/>
              <a:t> </a:t>
            </a:r>
            <a:r>
              <a:rPr lang="de-AT" dirty="0" smtClean="0"/>
              <a:t>verlässlich, billig in der Instandhaltung, man braucht keine Lizenz zahlen und die stete Weiterentwicklung  ist ein Riesenvorteil</a:t>
            </a:r>
            <a:r>
              <a:rPr dirty="0" smtClean="0"/>
              <a:t>.</a:t>
            </a:r>
            <a:endParaRPr dirty="0"/>
          </a:p>
        </p:txBody>
      </p:sp>
      <p:pic>
        <p:nvPicPr>
          <p:cNvPr id="274" name="Picture 10" descr="Picture 10"/>
          <p:cNvPicPr>
            <a:picLocks noChangeAspect="1"/>
          </p:cNvPicPr>
          <p:nvPr/>
        </p:nvPicPr>
        <p:blipFill>
          <a:blip r:embed="rId9">
            <a:extLst/>
          </a:blip>
          <a:stretch>
            <a:fillRect/>
          </a:stretch>
        </p:blipFill>
        <p:spPr>
          <a:xfrm>
            <a:off x="8679046" y="4049536"/>
            <a:ext cx="1428874" cy="496810"/>
          </a:xfrm>
          <a:prstGeom prst="rect">
            <a:avLst/>
          </a:prstGeom>
          <a:ln w="12700">
            <a:miter lim="400000"/>
          </a:ln>
        </p:spPr>
      </p:pic>
      <p:pic>
        <p:nvPicPr>
          <p:cNvPr id="275" name="Kép 7" descr="Kép 7"/>
          <p:cNvPicPr>
            <a:picLocks noChangeAspect="1"/>
          </p:cNvPicPr>
          <p:nvPr/>
        </p:nvPicPr>
        <p:blipFill>
          <a:blip r:embed="rId10">
            <a:extLst/>
          </a:blip>
          <a:stretch>
            <a:fillRect/>
          </a:stretch>
        </p:blipFill>
        <p:spPr>
          <a:xfrm>
            <a:off x="9187439" y="4758363"/>
            <a:ext cx="1679501" cy="312692"/>
          </a:xfrm>
          <a:prstGeom prst="rect">
            <a:avLst/>
          </a:prstGeom>
          <a:ln w="12700">
            <a:miter lim="400000"/>
          </a:ln>
        </p:spPr>
      </p:pic>
      <p:pic>
        <p:nvPicPr>
          <p:cNvPr id="276" name="Picture 18" descr="Picture 18"/>
          <p:cNvPicPr>
            <a:picLocks noChangeAspect="1"/>
          </p:cNvPicPr>
          <p:nvPr/>
        </p:nvPicPr>
        <p:blipFill>
          <a:blip r:embed="rId11">
            <a:extLst/>
          </a:blip>
          <a:stretch>
            <a:fillRect/>
          </a:stretch>
        </p:blipFill>
        <p:spPr>
          <a:xfrm>
            <a:off x="9731878" y="5288131"/>
            <a:ext cx="1649781" cy="610610"/>
          </a:xfrm>
          <a:prstGeom prst="rect">
            <a:avLst/>
          </a:prstGeom>
          <a:ln w="12700">
            <a:miter lim="400000"/>
          </a:ln>
        </p:spPr>
      </p:pic>
      <p:pic>
        <p:nvPicPr>
          <p:cNvPr id="277" name="Picture 20" descr="Picture 20"/>
          <p:cNvPicPr>
            <a:picLocks noChangeAspect="1"/>
          </p:cNvPicPr>
          <p:nvPr/>
        </p:nvPicPr>
        <p:blipFill>
          <a:blip r:embed="rId12">
            <a:extLst/>
          </a:blip>
          <a:stretch>
            <a:fillRect/>
          </a:stretch>
        </p:blipFill>
        <p:spPr>
          <a:xfrm>
            <a:off x="6437864" y="1053211"/>
            <a:ext cx="2657476" cy="714377"/>
          </a:xfrm>
          <a:prstGeom prst="rect">
            <a:avLst/>
          </a:prstGeom>
          <a:ln w="12700">
            <a:miter lim="400000"/>
          </a:ln>
        </p:spPr>
      </p:pic>
    </p:spTree>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1" name="Kép 1" descr="Kép 1"/>
          <p:cNvPicPr>
            <a:picLocks noChangeAspect="1"/>
          </p:cNvPicPr>
          <p:nvPr/>
        </p:nvPicPr>
        <p:blipFill>
          <a:blip r:embed="rId3">
            <a:extLst/>
          </a:blip>
          <a:srcRect r="85412"/>
          <a:stretch>
            <a:fillRect/>
          </a:stretch>
        </p:blipFill>
        <p:spPr>
          <a:xfrm>
            <a:off x="11582399" y="3723937"/>
            <a:ext cx="609603" cy="3134063"/>
          </a:xfrm>
          <a:prstGeom prst="rect">
            <a:avLst/>
          </a:prstGeom>
          <a:ln w="12700">
            <a:miter lim="400000"/>
          </a:ln>
        </p:spPr>
      </p:pic>
      <p:sp>
        <p:nvSpPr>
          <p:cNvPr id="282" name="Szövegdoboz 3"/>
          <p:cNvSpPr txBox="1"/>
          <p:nvPr/>
        </p:nvSpPr>
        <p:spPr>
          <a:xfrm>
            <a:off x="467440" y="617974"/>
            <a:ext cx="7857209" cy="3970314"/>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spAutoFit/>
          </a:bodyPr>
          <a:lstStyle>
            <a:lvl1pPr>
              <a:defRPr sz="3600"/>
            </a:lvl1pPr>
          </a:lstStyle>
          <a:p>
            <a:r>
              <a:rPr dirty="0"/>
              <a:t>Moodle </a:t>
            </a:r>
            <a:r>
              <a:rPr lang="de-AT" dirty="0" smtClean="0"/>
              <a:t>ist ein gratis, online Lehr/Lernverwaltungssystem, das seinen Lehrern erlaubt, ihre eigene private Webseite zu gestalten und sie mit dynamischen Kursen zu füllen, die Lernen zu jeder Zeit, an jedem Platz der Welt, ermöglichen</a:t>
            </a:r>
            <a:r>
              <a:rPr dirty="0" smtClean="0"/>
              <a:t>.</a:t>
            </a:r>
            <a:endParaRPr dirty="0"/>
          </a:p>
        </p:txBody>
      </p:sp>
      <p:pic>
        <p:nvPicPr>
          <p:cNvPr id="283" name="Picture 2" descr="Picture 2"/>
          <p:cNvPicPr>
            <a:picLocks noChangeAspect="1"/>
          </p:cNvPicPr>
          <p:nvPr/>
        </p:nvPicPr>
        <p:blipFill>
          <a:blip r:embed="rId4">
            <a:extLst/>
          </a:blip>
          <a:srcRect t="29089" r="12612"/>
          <a:stretch>
            <a:fillRect/>
          </a:stretch>
        </p:blipFill>
        <p:spPr>
          <a:xfrm>
            <a:off x="8203475" y="935109"/>
            <a:ext cx="2995623" cy="726862"/>
          </a:xfrm>
          <a:prstGeom prst="rect">
            <a:avLst/>
          </a:prstGeom>
          <a:ln w="12700">
            <a:miter lim="400000"/>
          </a:ln>
        </p:spPr>
      </p:pic>
      <p:sp>
        <p:nvSpPr>
          <p:cNvPr id="284" name="Szövegdoboz 5"/>
          <p:cNvSpPr txBox="1"/>
          <p:nvPr/>
        </p:nvSpPr>
        <p:spPr>
          <a:xfrm>
            <a:off x="8562861" y="2603131"/>
            <a:ext cx="3097507" cy="1754322"/>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spAutoFit/>
          </a:bodyPr>
          <a:lstStyle>
            <a:lvl1pPr>
              <a:defRPr sz="3600" i="1"/>
            </a:lvl1pPr>
          </a:lstStyle>
          <a:p>
            <a:r>
              <a:rPr lang="de-AT" dirty="0" smtClean="0"/>
              <a:t>Quelle</a:t>
            </a:r>
            <a:r>
              <a:rPr dirty="0" smtClean="0"/>
              <a:t>: </a:t>
            </a:r>
            <a:r>
              <a:rPr dirty="0"/>
              <a:t>https://moodle.org</a:t>
            </a:r>
          </a:p>
        </p:txBody>
      </p:sp>
      <p:pic>
        <p:nvPicPr>
          <p:cNvPr id="285" name="Picture 4" descr="Picture 4"/>
          <p:cNvPicPr>
            <a:picLocks noChangeAspect="1"/>
          </p:cNvPicPr>
          <p:nvPr/>
        </p:nvPicPr>
        <p:blipFill>
          <a:blip r:embed="rId5">
            <a:extLst/>
          </a:blip>
          <a:stretch>
            <a:fillRect/>
          </a:stretch>
        </p:blipFill>
        <p:spPr>
          <a:xfrm>
            <a:off x="467440" y="6468709"/>
            <a:ext cx="914401" cy="238127"/>
          </a:xfrm>
          <a:prstGeom prst="rect">
            <a:avLst/>
          </a:prstGeom>
          <a:ln w="12700">
            <a:miter lim="400000"/>
          </a:ln>
        </p:spPr>
      </p:pic>
      <p:sp>
        <p:nvSpPr>
          <p:cNvPr id="286" name="Moodle is built by the Moodle project which is led and coordinated by Moodle HQ, an Australian company of 30 developers which is financially supported by a network of over 60 Moodle Partner service companies worldwide"/>
          <p:cNvSpPr txBox="1"/>
          <p:nvPr/>
        </p:nvSpPr>
        <p:spPr>
          <a:xfrm>
            <a:off x="540482" y="4506140"/>
            <a:ext cx="10366531" cy="1200325"/>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spAutoFit/>
          </a:bodyPr>
          <a:lstStyle/>
          <a:p>
            <a:pPr>
              <a:defRPr sz="2400">
                <a:latin typeface="+mn-lt"/>
                <a:ea typeface="+mn-ea"/>
                <a:cs typeface="+mn-cs"/>
                <a:sym typeface="Helvetica"/>
              </a:defRPr>
            </a:pPr>
            <a:r>
              <a:rPr lang="de-AT" dirty="0" err="1" smtClean="0"/>
              <a:t>Moodle</a:t>
            </a:r>
            <a:r>
              <a:rPr lang="de-AT" dirty="0" smtClean="0"/>
              <a:t> wird </a:t>
            </a:r>
            <a:r>
              <a:rPr lang="de-AT" dirty="0" smtClean="0"/>
              <a:t>vom </a:t>
            </a:r>
            <a:r>
              <a:rPr lang="de-AT" dirty="0" smtClean="0"/>
              <a:t>M</a:t>
            </a:r>
            <a:r>
              <a:rPr dirty="0" err="1" smtClean="0"/>
              <a:t>oodle</a:t>
            </a:r>
            <a:r>
              <a:rPr lang="de-AT" dirty="0" smtClean="0"/>
              <a:t>-Projekt hergestellt, </a:t>
            </a:r>
            <a:r>
              <a:rPr lang="de-AT" dirty="0" smtClean="0"/>
              <a:t>das von </a:t>
            </a:r>
            <a:r>
              <a:rPr u="sng" dirty="0" smtClean="0">
                <a:solidFill>
                  <a:srgbClr val="0000FF"/>
                </a:solidFill>
                <a:uFill>
                  <a:solidFill>
                    <a:srgbClr val="0000FF"/>
                  </a:solidFill>
                </a:uFill>
                <a:hlinkClick r:id="rId6"/>
              </a:rPr>
              <a:t>Moodle HQ</a:t>
            </a:r>
            <a:r>
              <a:rPr lang="de-AT" dirty="0"/>
              <a:t> </a:t>
            </a:r>
            <a:r>
              <a:rPr lang="de-AT" dirty="0" smtClean="0"/>
              <a:t>geleitet und koordiniert wird, einer Firma in </a:t>
            </a:r>
            <a:r>
              <a:rPr dirty="0" err="1" smtClean="0"/>
              <a:t>Australi</a:t>
            </a:r>
            <a:r>
              <a:rPr lang="de-AT" dirty="0" smtClean="0"/>
              <a:t>e</a:t>
            </a:r>
            <a:r>
              <a:rPr dirty="0" smtClean="0"/>
              <a:t>n</a:t>
            </a:r>
            <a:r>
              <a:rPr lang="de-AT" dirty="0" smtClean="0"/>
              <a:t> mit </a:t>
            </a:r>
            <a:r>
              <a:rPr dirty="0" smtClean="0"/>
              <a:t>30 </a:t>
            </a:r>
            <a:r>
              <a:rPr lang="de-AT" dirty="0" smtClean="0"/>
              <a:t>Entwicklern. Es wird weltweit von einem </a:t>
            </a:r>
            <a:r>
              <a:rPr lang="de-AT" dirty="0" smtClean="0"/>
              <a:t>Netzwerk von über 6</a:t>
            </a:r>
            <a:r>
              <a:rPr dirty="0" smtClean="0"/>
              <a:t>0 </a:t>
            </a:r>
            <a:r>
              <a:rPr dirty="0"/>
              <a:t>Moodle </a:t>
            </a:r>
            <a:r>
              <a:rPr dirty="0" smtClean="0"/>
              <a:t>Partner</a:t>
            </a:r>
            <a:r>
              <a:rPr lang="de-AT" dirty="0" smtClean="0"/>
              <a:t>firmen </a:t>
            </a:r>
            <a:r>
              <a:rPr lang="de-AT" dirty="0" smtClean="0"/>
              <a:t>unterstützt.</a:t>
            </a:r>
            <a:endParaRPr dirty="0"/>
          </a:p>
        </p:txBody>
      </p:sp>
    </p:spTree>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 name="MOODLE"/>
          <p:cNvSpPr txBox="1"/>
          <p:nvPr/>
        </p:nvSpPr>
        <p:spPr>
          <a:xfrm>
            <a:off x="2657793" y="1319531"/>
            <a:ext cx="6876414" cy="2326638"/>
          </a:xfrm>
          <a:prstGeom prst="rect">
            <a:avLst/>
          </a:prstGeom>
          <a:ln w="12700">
            <a:miter lim="400000"/>
          </a:ln>
          <a:extLst>
            <a:ext uri="{C572A759-6A51-4108-AA02-DFA0A04FC94B}">
              <ma14:wrappingTextBoxFlag xmlns="" xmlns:ma14="http://schemas.microsoft.com/office/mac/drawingml/2011/main" val="1"/>
            </a:ext>
          </a:extLst>
        </p:spPr>
        <p:txBody>
          <a:bodyPr wrap="none" lIns="45718" tIns="45718" rIns="45718" bIns="45718">
            <a:spAutoFit/>
          </a:bodyPr>
          <a:lstStyle>
            <a:lvl1pPr algn="ctr" defTabSz="425194">
              <a:defRPr sz="14400"/>
            </a:lvl1pPr>
          </a:lstStyle>
          <a:p>
            <a:r>
              <a:t>MOODLE</a:t>
            </a:r>
          </a:p>
        </p:txBody>
      </p:sp>
      <p:sp>
        <p:nvSpPr>
          <p:cNvPr id="291" name="Line"/>
          <p:cNvSpPr/>
          <p:nvPr/>
        </p:nvSpPr>
        <p:spPr>
          <a:xfrm flipV="1">
            <a:off x="3994150" y="3232150"/>
            <a:ext cx="1270000" cy="1270000"/>
          </a:xfrm>
          <a:prstGeom prst="line">
            <a:avLst/>
          </a:prstGeom>
          <a:ln w="88900">
            <a:solidFill>
              <a:schemeClr val="accent1"/>
            </a:solidFill>
          </a:ln>
          <a:effectLst>
            <a:outerShdw blurRad="38100" dist="25400" dir="2700000" rotWithShape="0">
              <a:srgbClr val="000000">
                <a:alpha val="60000"/>
              </a:srgbClr>
            </a:outerShdw>
          </a:effectLst>
        </p:spPr>
        <p:txBody>
          <a:bodyPr lIns="45718" tIns="45718" rIns="45718" bIns="45718"/>
          <a:lstStyle/>
          <a:p>
            <a:endParaRPr/>
          </a:p>
        </p:txBody>
      </p:sp>
      <p:sp>
        <p:nvSpPr>
          <p:cNvPr id="292" name="Line"/>
          <p:cNvSpPr/>
          <p:nvPr/>
        </p:nvSpPr>
        <p:spPr>
          <a:xfrm flipH="1" flipV="1">
            <a:off x="6661794" y="3198787"/>
            <a:ext cx="926457" cy="1336726"/>
          </a:xfrm>
          <a:prstGeom prst="line">
            <a:avLst/>
          </a:prstGeom>
          <a:ln w="88900">
            <a:solidFill>
              <a:schemeClr val="accent1"/>
            </a:solidFill>
          </a:ln>
          <a:effectLst>
            <a:outerShdw blurRad="38100" dist="25400" dir="2700000" rotWithShape="0">
              <a:srgbClr val="000000">
                <a:alpha val="60000"/>
              </a:srgbClr>
            </a:outerShdw>
          </a:effectLst>
        </p:spPr>
        <p:txBody>
          <a:bodyPr lIns="45718" tIns="45718" rIns="45718" bIns="45718"/>
          <a:lstStyle/>
          <a:p>
            <a:endParaRPr/>
          </a:p>
        </p:txBody>
      </p:sp>
      <p:sp>
        <p:nvSpPr>
          <p:cNvPr id="293" name="LMS"/>
          <p:cNvSpPr txBox="1"/>
          <p:nvPr/>
        </p:nvSpPr>
        <p:spPr>
          <a:xfrm>
            <a:off x="2965873" y="4774565"/>
            <a:ext cx="1514236" cy="1082039"/>
          </a:xfrm>
          <a:prstGeom prst="rect">
            <a:avLst/>
          </a:prstGeom>
          <a:ln w="12700">
            <a:miter lim="400000"/>
          </a:ln>
          <a:extLst>
            <a:ext uri="{C572A759-6A51-4108-AA02-DFA0A04FC94B}">
              <ma14:wrappingTextBoxFlag xmlns="" xmlns:ma14="http://schemas.microsoft.com/office/mac/drawingml/2011/main" val="1"/>
            </a:ext>
          </a:extLst>
        </p:spPr>
        <p:txBody>
          <a:bodyPr wrap="none" lIns="45718" tIns="45718" rIns="45718" bIns="45718">
            <a:spAutoFit/>
          </a:bodyPr>
          <a:lstStyle>
            <a:lvl1pPr>
              <a:defRPr sz="6400"/>
            </a:lvl1pPr>
          </a:lstStyle>
          <a:p>
            <a:r>
              <a:t>LMS</a:t>
            </a:r>
          </a:p>
        </p:txBody>
      </p:sp>
      <p:sp>
        <p:nvSpPr>
          <p:cNvPr id="294" name="LCMS"/>
          <p:cNvSpPr txBox="1"/>
          <p:nvPr/>
        </p:nvSpPr>
        <p:spPr>
          <a:xfrm>
            <a:off x="7296574" y="4672965"/>
            <a:ext cx="1938892" cy="1082039"/>
          </a:xfrm>
          <a:prstGeom prst="rect">
            <a:avLst/>
          </a:prstGeom>
          <a:ln w="12700">
            <a:miter lim="400000"/>
          </a:ln>
          <a:extLst>
            <a:ext uri="{C572A759-6A51-4108-AA02-DFA0A04FC94B}">
              <ma14:wrappingTextBoxFlag xmlns="" xmlns:ma14="http://schemas.microsoft.com/office/mac/drawingml/2011/main" val="1"/>
            </a:ext>
          </a:extLst>
        </p:spPr>
        <p:txBody>
          <a:bodyPr wrap="none" lIns="45718" tIns="45718" rIns="45718" bIns="45718">
            <a:spAutoFit/>
          </a:bodyPr>
          <a:lstStyle>
            <a:lvl1pPr>
              <a:defRPr sz="6400"/>
            </a:lvl1pPr>
          </a:lstStyle>
          <a:p>
            <a:r>
              <a:t>LCMS</a:t>
            </a:r>
          </a:p>
        </p:txBody>
      </p:sp>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 name="Content"/>
          <p:cNvSpPr txBox="1">
            <a:spLocks noGrp="1"/>
          </p:cNvSpPr>
          <p:nvPr>
            <p:ph type="title"/>
          </p:nvPr>
        </p:nvSpPr>
        <p:spPr>
          <a:xfrm>
            <a:off x="1097280" y="286603"/>
            <a:ext cx="10058401" cy="1450757"/>
          </a:xfrm>
          <a:prstGeom prst="rect">
            <a:avLst/>
          </a:prstGeom>
        </p:spPr>
        <p:txBody>
          <a:bodyPr/>
          <a:lstStyle>
            <a:lvl1pPr>
              <a:defRPr spc="-100"/>
            </a:lvl1pPr>
          </a:lstStyle>
          <a:p>
            <a:r>
              <a:rPr lang="de-AT" dirty="0" smtClean="0"/>
              <a:t>Inhalt</a:t>
            </a:r>
            <a:endParaRPr dirty="0"/>
          </a:p>
        </p:txBody>
      </p:sp>
      <p:sp>
        <p:nvSpPr>
          <p:cNvPr id="174" name="Concept of Web 2.0…"/>
          <p:cNvSpPr txBox="1">
            <a:spLocks noGrp="1"/>
          </p:cNvSpPr>
          <p:nvPr>
            <p:ph type="body" idx="1"/>
          </p:nvPr>
        </p:nvSpPr>
        <p:spPr>
          <a:xfrm>
            <a:off x="1097280" y="1845734"/>
            <a:ext cx="10058401" cy="4023360"/>
          </a:xfrm>
          <a:prstGeom prst="rect">
            <a:avLst/>
          </a:prstGeom>
        </p:spPr>
        <p:txBody>
          <a:bodyPr/>
          <a:lstStyle/>
          <a:p>
            <a:pPr marL="228600" indent="-152400">
              <a:buClr>
                <a:srgbClr val="000000"/>
              </a:buClr>
              <a:buChar char="•"/>
              <a:defRPr sz="3600"/>
            </a:pPr>
            <a:r>
              <a:rPr lang="de-AT" dirty="0" smtClean="0"/>
              <a:t>Inhalt des </a:t>
            </a:r>
            <a:r>
              <a:rPr dirty="0" smtClean="0"/>
              <a:t>Web </a:t>
            </a:r>
            <a:r>
              <a:rPr dirty="0"/>
              <a:t>2.0</a:t>
            </a:r>
          </a:p>
          <a:p>
            <a:pPr marL="228600" indent="-152400">
              <a:buClr>
                <a:srgbClr val="000000"/>
              </a:buClr>
              <a:buChar char="•"/>
              <a:defRPr sz="3600"/>
            </a:pPr>
            <a:r>
              <a:rPr lang="de-AT" dirty="0" smtClean="0"/>
              <a:t>Erstellen und Teilen von digitalen Lehr/Lernmaterialien</a:t>
            </a:r>
            <a:endParaRPr dirty="0"/>
          </a:p>
          <a:p>
            <a:pPr marL="228600" indent="-152400">
              <a:buClr>
                <a:srgbClr val="000000"/>
              </a:buClr>
              <a:buChar char="•"/>
              <a:defRPr sz="3600"/>
            </a:pPr>
            <a:r>
              <a:rPr dirty="0" smtClean="0"/>
              <a:t>Le</a:t>
            </a:r>
            <a:r>
              <a:rPr lang="de-AT" dirty="0" err="1" smtClean="0"/>
              <a:t>hr</a:t>
            </a:r>
            <a:r>
              <a:rPr lang="de-AT" dirty="0" smtClean="0"/>
              <a:t>/Lernverwaltungssysteme </a:t>
            </a:r>
            <a:r>
              <a:rPr dirty="0" smtClean="0"/>
              <a:t>- </a:t>
            </a:r>
            <a:r>
              <a:rPr dirty="0"/>
              <a:t>Moodle</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 presetClass="entr" presetSubtype="8" fill="hold" grpId="1" nodeType="clickEffect">
                                  <p:stCondLst>
                                    <p:cond delay="0"/>
                                  </p:stCondLst>
                                  <p:iterate>
                                    <p:tmAbs val="0"/>
                                  </p:iterate>
                                  <p:childTnLst>
                                    <p:set>
                                      <p:cBhvr>
                                        <p:cTn id="6" fill="hold"/>
                                        <p:tgtEl>
                                          <p:spTgt spid="174">
                                            <p:bg/>
                                          </p:spTgt>
                                        </p:tgtEl>
                                        <p:attrNameLst>
                                          <p:attrName>style.visibility</p:attrName>
                                        </p:attrNameLst>
                                      </p:cBhvr>
                                      <p:to>
                                        <p:strVal val="visible"/>
                                      </p:to>
                                    </p:set>
                                    <p:anim calcmode="lin" valueType="num">
                                      <p:cBhvr>
                                        <p:cTn id="7" dur="1000" fill="hold"/>
                                        <p:tgtEl>
                                          <p:spTgt spid="174">
                                            <p:bg/>
                                          </p:spTgt>
                                        </p:tgtEl>
                                        <p:attrNameLst>
                                          <p:attrName>ppt_x</p:attrName>
                                        </p:attrNameLst>
                                      </p:cBhvr>
                                      <p:tavLst>
                                        <p:tav tm="0">
                                          <p:val>
                                            <p:strVal val="0-#ppt_w/2"/>
                                          </p:val>
                                        </p:tav>
                                        <p:tav tm="100000">
                                          <p:val>
                                            <p:strVal val="#ppt_x"/>
                                          </p:val>
                                        </p:tav>
                                      </p:tavLst>
                                    </p:anim>
                                    <p:anim calcmode="lin" valueType="num">
                                      <p:cBhvr>
                                        <p:cTn id="8" dur="1000" fill="hold"/>
                                        <p:tgtEl>
                                          <p:spTgt spid="174">
                                            <p:bg/>
                                          </p:spTgt>
                                        </p:tgtEl>
                                        <p:attrNameLst>
                                          <p:attrName>ppt_y</p:attrName>
                                        </p:attrNameLst>
                                      </p:cBhvr>
                                      <p:tavLst>
                                        <p:tav tm="0">
                                          <p:val>
                                            <p:strVal val="#ppt_y"/>
                                          </p:val>
                                        </p:tav>
                                        <p:tav tm="100000">
                                          <p:val>
                                            <p:strVal val="#ppt_y"/>
                                          </p:val>
                                        </p:tav>
                                      </p:tavLst>
                                    </p:anim>
                                  </p:childTnLst>
                                </p:cTn>
                              </p:par>
                              <p:par>
                                <p:cTn id="9" presetID="2" presetClass="entr" presetSubtype="8" fill="hold" grpId="1" nodeType="withEffect">
                                  <p:stCondLst>
                                    <p:cond delay="0"/>
                                  </p:stCondLst>
                                  <p:iterate>
                                    <p:tmAbs val="0"/>
                                  </p:iterate>
                                  <p:childTnLst>
                                    <p:set>
                                      <p:cBhvr>
                                        <p:cTn id="10" fill="hold"/>
                                        <p:tgtEl>
                                          <p:spTgt spid="174">
                                            <p:txEl>
                                              <p:pRg st="0" end="0"/>
                                            </p:txEl>
                                          </p:spTgt>
                                        </p:tgtEl>
                                        <p:attrNameLst>
                                          <p:attrName>style.visibility</p:attrName>
                                        </p:attrNameLst>
                                      </p:cBhvr>
                                      <p:to>
                                        <p:strVal val="visible"/>
                                      </p:to>
                                    </p:set>
                                    <p:anim calcmode="lin" valueType="num">
                                      <p:cBhvr>
                                        <p:cTn id="11" dur="1000" fill="hold"/>
                                        <p:tgtEl>
                                          <p:spTgt spid="174">
                                            <p:txEl>
                                              <p:pRg st="0" end="0"/>
                                            </p:txEl>
                                          </p:spTgt>
                                        </p:tgtEl>
                                        <p:attrNameLst>
                                          <p:attrName>ppt_x</p:attrName>
                                        </p:attrNameLst>
                                      </p:cBhvr>
                                      <p:tavLst>
                                        <p:tav tm="0">
                                          <p:val>
                                            <p:strVal val="0-#ppt_w/2"/>
                                          </p:val>
                                        </p:tav>
                                        <p:tav tm="100000">
                                          <p:val>
                                            <p:strVal val="#ppt_x"/>
                                          </p:val>
                                        </p:tav>
                                      </p:tavLst>
                                    </p:anim>
                                    <p:anim calcmode="lin" valueType="num">
                                      <p:cBhvr>
                                        <p:cTn id="12" dur="1000" fill="hold"/>
                                        <p:tgtEl>
                                          <p:spTgt spid="174">
                                            <p:txEl>
                                              <p:pRg st="0" end="0"/>
                                            </p:txEl>
                                          </p:spTgt>
                                        </p:tgtEl>
                                        <p:attrNameLst>
                                          <p:attrName>ppt_y</p:attrName>
                                        </p:attrNameLst>
                                      </p:cBhvr>
                                      <p:tavLst>
                                        <p:tav tm="0">
                                          <p:val>
                                            <p:strVal val="#ppt_y"/>
                                          </p:val>
                                        </p:tav>
                                        <p:tav tm="100000">
                                          <p:val>
                                            <p:strVal val="#ppt_y"/>
                                          </p:val>
                                        </p:tav>
                                      </p:tavLst>
                                    </p:anim>
                                  </p:childTnLst>
                                </p:cTn>
                              </p:par>
                            </p:childTnLst>
                          </p:cTn>
                        </p:par>
                        <p:par>
                          <p:cTn id="13" fill="hold">
                            <p:stCondLst>
                              <p:cond delay="1000"/>
                            </p:stCondLst>
                            <p:childTnLst>
                              <p:par>
                                <p:cTn id="14" presetID="2" presetClass="entr" presetSubtype="8" fill="hold" grpId="1" nodeType="afterEffect">
                                  <p:stCondLst>
                                    <p:cond delay="0"/>
                                  </p:stCondLst>
                                  <p:iterate>
                                    <p:tmAbs val="0"/>
                                  </p:iterate>
                                  <p:childTnLst>
                                    <p:set>
                                      <p:cBhvr>
                                        <p:cTn id="15" fill="hold"/>
                                        <p:tgtEl>
                                          <p:spTgt spid="174">
                                            <p:txEl>
                                              <p:pRg st="1" end="1"/>
                                            </p:txEl>
                                          </p:spTgt>
                                        </p:tgtEl>
                                        <p:attrNameLst>
                                          <p:attrName>style.visibility</p:attrName>
                                        </p:attrNameLst>
                                      </p:cBhvr>
                                      <p:to>
                                        <p:strVal val="visible"/>
                                      </p:to>
                                    </p:set>
                                    <p:anim calcmode="lin" valueType="num">
                                      <p:cBhvr>
                                        <p:cTn id="16" dur="1000" fill="hold"/>
                                        <p:tgtEl>
                                          <p:spTgt spid="174">
                                            <p:txEl>
                                              <p:pRg st="1" end="1"/>
                                            </p:txEl>
                                          </p:spTgt>
                                        </p:tgtEl>
                                        <p:attrNameLst>
                                          <p:attrName>ppt_x</p:attrName>
                                        </p:attrNameLst>
                                      </p:cBhvr>
                                      <p:tavLst>
                                        <p:tav tm="0">
                                          <p:val>
                                            <p:strVal val="0-#ppt_w/2"/>
                                          </p:val>
                                        </p:tav>
                                        <p:tav tm="100000">
                                          <p:val>
                                            <p:strVal val="#ppt_x"/>
                                          </p:val>
                                        </p:tav>
                                      </p:tavLst>
                                    </p:anim>
                                    <p:anim calcmode="lin" valueType="num">
                                      <p:cBhvr>
                                        <p:cTn id="17" dur="1000" fill="hold"/>
                                        <p:tgtEl>
                                          <p:spTgt spid="174">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8" fill="hold" grpId="1" nodeType="clickEffect">
                                  <p:stCondLst>
                                    <p:cond delay="0"/>
                                  </p:stCondLst>
                                  <p:iterate>
                                    <p:tmAbs val="0"/>
                                  </p:iterate>
                                  <p:childTnLst>
                                    <p:set>
                                      <p:cBhvr>
                                        <p:cTn id="21" fill="hold"/>
                                        <p:tgtEl>
                                          <p:spTgt spid="174">
                                            <p:txEl>
                                              <p:pRg st="2" end="2"/>
                                            </p:txEl>
                                          </p:spTgt>
                                        </p:tgtEl>
                                        <p:attrNameLst>
                                          <p:attrName>style.visibility</p:attrName>
                                        </p:attrNameLst>
                                      </p:cBhvr>
                                      <p:to>
                                        <p:strVal val="visible"/>
                                      </p:to>
                                    </p:set>
                                    <p:anim calcmode="lin" valueType="num">
                                      <p:cBhvr>
                                        <p:cTn id="22" dur="1000" fill="hold"/>
                                        <p:tgtEl>
                                          <p:spTgt spid="174">
                                            <p:txEl>
                                              <p:pRg st="2" end="2"/>
                                            </p:txEl>
                                          </p:spTgt>
                                        </p:tgtEl>
                                        <p:attrNameLst>
                                          <p:attrName>ppt_x</p:attrName>
                                        </p:attrNameLst>
                                      </p:cBhvr>
                                      <p:tavLst>
                                        <p:tav tm="0">
                                          <p:val>
                                            <p:strVal val="0-#ppt_w/2"/>
                                          </p:val>
                                        </p:tav>
                                        <p:tav tm="100000">
                                          <p:val>
                                            <p:strVal val="#ppt_x"/>
                                          </p:val>
                                        </p:tav>
                                      </p:tavLst>
                                    </p:anim>
                                    <p:anim calcmode="lin" valueType="num">
                                      <p:cBhvr>
                                        <p:cTn id="23" dur="1000" fill="hold"/>
                                        <p:tgtEl>
                                          <p:spTgt spid="174">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 grpId="1" build="p" bldLvl="5" animBg="1" advAuto="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 name="Kép 1" descr="Kép 1"/>
          <p:cNvPicPr>
            <a:picLocks noChangeAspect="1"/>
          </p:cNvPicPr>
          <p:nvPr/>
        </p:nvPicPr>
        <p:blipFill>
          <a:blip r:embed="rId3">
            <a:extLst/>
          </a:blip>
          <a:srcRect r="85412"/>
          <a:stretch>
            <a:fillRect/>
          </a:stretch>
        </p:blipFill>
        <p:spPr>
          <a:xfrm>
            <a:off x="11582399" y="3723937"/>
            <a:ext cx="609603" cy="3134063"/>
          </a:xfrm>
          <a:prstGeom prst="rect">
            <a:avLst/>
          </a:prstGeom>
          <a:ln w="12700">
            <a:miter lim="400000"/>
          </a:ln>
        </p:spPr>
      </p:pic>
      <p:pic>
        <p:nvPicPr>
          <p:cNvPr id="297" name="Picture 4" descr="Picture 4"/>
          <p:cNvPicPr>
            <a:picLocks noChangeAspect="1"/>
          </p:cNvPicPr>
          <p:nvPr/>
        </p:nvPicPr>
        <p:blipFill>
          <a:blip r:embed="rId4">
            <a:extLst/>
          </a:blip>
          <a:stretch>
            <a:fillRect/>
          </a:stretch>
        </p:blipFill>
        <p:spPr>
          <a:xfrm>
            <a:off x="467440" y="6468709"/>
            <a:ext cx="914401" cy="238127"/>
          </a:xfrm>
          <a:prstGeom prst="rect">
            <a:avLst/>
          </a:prstGeom>
          <a:ln w="12700">
            <a:miter lim="400000"/>
          </a:ln>
        </p:spPr>
      </p:pic>
      <p:sp>
        <p:nvSpPr>
          <p:cNvPr id="298" name="Szövegdoboz 6"/>
          <p:cNvSpPr txBox="1"/>
          <p:nvPr/>
        </p:nvSpPr>
        <p:spPr>
          <a:xfrm>
            <a:off x="787399" y="800099"/>
            <a:ext cx="8177308" cy="4708977"/>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spAutoFit/>
          </a:bodyPr>
          <a:lstStyle/>
          <a:p>
            <a:pPr>
              <a:defRPr sz="2400"/>
            </a:pPr>
            <a:endParaRPr dirty="0"/>
          </a:p>
          <a:p>
            <a:pPr>
              <a:defRPr sz="2400"/>
            </a:pPr>
            <a:endParaRPr dirty="0"/>
          </a:p>
          <a:p>
            <a:pPr marL="342900" indent="-342900">
              <a:buSzPct val="100000"/>
              <a:buFont typeface="Calibri"/>
              <a:buChar char="–"/>
              <a:defRPr sz="3600"/>
            </a:pPr>
            <a:r>
              <a:rPr lang="de-AT" dirty="0" smtClean="0"/>
              <a:t>Bei</a:t>
            </a:r>
            <a:r>
              <a:rPr dirty="0" smtClean="0"/>
              <a:t> e-Learning</a:t>
            </a:r>
            <a:r>
              <a:rPr lang="de-AT" dirty="0" smtClean="0"/>
              <a:t> liefern üblicherweise folgende Plattformen die Kurse</a:t>
            </a:r>
            <a:r>
              <a:rPr dirty="0" smtClean="0"/>
              <a:t>:</a:t>
            </a:r>
            <a:endParaRPr dirty="0"/>
          </a:p>
          <a:p>
            <a:pPr lvl="2" indent="914400">
              <a:defRPr sz="3600"/>
            </a:pPr>
            <a:r>
              <a:rPr dirty="0"/>
              <a:t>LMS: Learning Management System</a:t>
            </a:r>
          </a:p>
          <a:p>
            <a:pPr lvl="2" indent="914400">
              <a:defRPr sz="3600"/>
            </a:pPr>
            <a:r>
              <a:rPr dirty="0"/>
              <a:t>CMS: Content Management System</a:t>
            </a:r>
          </a:p>
          <a:p>
            <a:pPr lvl="2" indent="914400">
              <a:defRPr sz="3600"/>
            </a:pPr>
            <a:r>
              <a:rPr dirty="0"/>
              <a:t>LCMS: Learning Content Management System</a:t>
            </a:r>
          </a:p>
          <a:p>
            <a:pPr marL="342900" indent="-342900">
              <a:buSzPct val="100000"/>
              <a:buFont typeface="Calibri"/>
              <a:buChar char="–"/>
              <a:defRPr sz="3600"/>
            </a:pPr>
            <a:r>
              <a:rPr lang="de-AT" dirty="0" smtClean="0"/>
              <a:t>Also, welches System ist jetzt </a:t>
            </a:r>
            <a:r>
              <a:rPr dirty="0" smtClean="0"/>
              <a:t>Moodle</a:t>
            </a:r>
            <a:r>
              <a:rPr dirty="0"/>
              <a:t>?</a:t>
            </a:r>
          </a:p>
        </p:txBody>
      </p:sp>
    </p:spTree>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 name="LMS: Learning Management System"/>
          <p:cNvSpPr txBox="1"/>
          <p:nvPr/>
        </p:nvSpPr>
        <p:spPr>
          <a:xfrm>
            <a:off x="1734513" y="443231"/>
            <a:ext cx="7757774" cy="1209038"/>
          </a:xfrm>
          <a:prstGeom prst="rect">
            <a:avLst/>
          </a:prstGeom>
          <a:ln w="12700">
            <a:miter lim="400000"/>
          </a:ln>
          <a:extLst>
            <a:ext uri="{C572A759-6A51-4108-AA02-DFA0A04FC94B}">
              <ma14:wrappingTextBoxFlag xmlns="" xmlns:ma14="http://schemas.microsoft.com/office/mac/drawingml/2011/main" val="1"/>
            </a:ext>
          </a:extLst>
        </p:spPr>
        <p:txBody>
          <a:bodyPr wrap="none" lIns="45718" tIns="45718" rIns="45718" bIns="45718">
            <a:spAutoFit/>
          </a:bodyPr>
          <a:lstStyle/>
          <a:p>
            <a:pPr lvl="2" indent="914400">
              <a:defRPr sz="3600"/>
            </a:pPr>
            <a:r>
              <a:t>LMS: Learning Management System</a:t>
            </a:r>
          </a:p>
        </p:txBody>
      </p:sp>
      <p:sp>
        <p:nvSpPr>
          <p:cNvPr id="303" name="Supporting learning activities of students and teachers"/>
          <p:cNvSpPr txBox="1"/>
          <p:nvPr/>
        </p:nvSpPr>
        <p:spPr>
          <a:xfrm>
            <a:off x="3038526" y="1205231"/>
            <a:ext cx="6457854" cy="369328"/>
          </a:xfrm>
          <a:prstGeom prst="rect">
            <a:avLst/>
          </a:prstGeom>
          <a:ln w="12700">
            <a:miter lim="400000"/>
          </a:ln>
          <a:extLst>
            <a:ext uri="{C572A759-6A51-4108-AA02-DFA0A04FC94B}">
              <ma14:wrappingTextBoxFlag xmlns="" xmlns:ma14="http://schemas.microsoft.com/office/mac/drawingml/2011/main" val="1"/>
            </a:ext>
          </a:extLst>
        </p:spPr>
        <p:txBody>
          <a:bodyPr wrap="none" lIns="45718" tIns="45718" rIns="45718" bIns="45718">
            <a:spAutoFit/>
          </a:bodyPr>
          <a:lstStyle/>
          <a:p>
            <a:r>
              <a:rPr lang="de-AT" dirty="0" smtClean="0"/>
              <a:t>Unterstützt den Unterricht der Lehrer und das Lernen der Schüler</a:t>
            </a:r>
            <a:endParaRPr dirty="0"/>
          </a:p>
        </p:txBody>
      </p:sp>
      <p:sp>
        <p:nvSpPr>
          <p:cNvPr id="304" name="Register, enter the course…"/>
          <p:cNvSpPr/>
          <p:nvPr/>
        </p:nvSpPr>
        <p:spPr>
          <a:xfrm>
            <a:off x="2781300" y="2701340"/>
            <a:ext cx="2770982" cy="3206205"/>
          </a:xfrm>
          <a:prstGeom prst="rect">
            <a:avLst/>
          </a:prstGeom>
          <a:solidFill>
            <a:srgbClr val="FFFFFF"/>
          </a:solidFill>
          <a:ln w="25400">
            <a:solidFill>
              <a:schemeClr val="accent1"/>
            </a:solidFill>
          </a:ln>
          <a:effectLst>
            <a:outerShdw blurRad="38100" dist="25400" dir="2700000" rotWithShape="0">
              <a:srgbClr val="000000">
                <a:alpha val="60000"/>
              </a:srgbClr>
            </a:outerShdw>
          </a:effectLst>
          <a:extLst>
            <a:ext uri="{C572A759-6A51-4108-AA02-DFA0A04FC94B}">
              <ma14:wrappingTextBoxFlag xmlns="" xmlns:ma14="http://schemas.microsoft.com/office/mac/drawingml/2011/main" val="1"/>
            </a:ext>
          </a:extLst>
        </p:spPr>
        <p:txBody>
          <a:bodyPr lIns="45718" tIns="45718" rIns="45718" bIns="45718" anchor="ctr"/>
          <a:lstStyle/>
          <a:p>
            <a:pPr>
              <a:defRPr sz="2400"/>
            </a:pPr>
            <a:r>
              <a:rPr lang="de-AT" dirty="0" smtClean="0"/>
              <a:t>Sich r</a:t>
            </a:r>
            <a:r>
              <a:rPr dirty="0" err="1" smtClean="0"/>
              <a:t>egi</a:t>
            </a:r>
            <a:r>
              <a:rPr lang="de-AT" dirty="0" err="1" smtClean="0"/>
              <a:t>strieren</a:t>
            </a:r>
            <a:r>
              <a:rPr lang="de-AT" dirty="0" smtClean="0"/>
              <a:t>, in den Kurs einsteigen, das Profil verwalten, Zugang zu Unterrichtsmaterial erhalten, Aufgaben abgeben, in Foren aktiv sein…</a:t>
            </a:r>
            <a:endParaRPr dirty="0"/>
          </a:p>
        </p:txBody>
      </p:sp>
      <p:sp>
        <p:nvSpPr>
          <p:cNvPr id="305" name="Follow the work of the students…"/>
          <p:cNvSpPr/>
          <p:nvPr/>
        </p:nvSpPr>
        <p:spPr>
          <a:xfrm>
            <a:off x="6362700" y="2701340"/>
            <a:ext cx="2770982" cy="3206205"/>
          </a:xfrm>
          <a:prstGeom prst="rect">
            <a:avLst/>
          </a:prstGeom>
          <a:solidFill>
            <a:srgbClr val="FFFFFF"/>
          </a:solidFill>
          <a:ln w="25400">
            <a:solidFill>
              <a:schemeClr val="accent1"/>
            </a:solidFill>
          </a:ln>
          <a:effectLst>
            <a:outerShdw blurRad="38100" dist="25400" dir="2700000" rotWithShape="0">
              <a:srgbClr val="000000">
                <a:alpha val="60000"/>
              </a:srgbClr>
            </a:outerShdw>
          </a:effectLst>
          <a:extLst>
            <a:ext uri="{C572A759-6A51-4108-AA02-DFA0A04FC94B}">
              <ma14:wrappingTextBoxFlag xmlns="" xmlns:ma14="http://schemas.microsoft.com/office/mac/drawingml/2011/main" val="1"/>
            </a:ext>
          </a:extLst>
        </p:spPr>
        <p:txBody>
          <a:bodyPr lIns="45718" tIns="45718" rIns="45718" bIns="45718" anchor="ctr"/>
          <a:lstStyle/>
          <a:p>
            <a:pPr>
              <a:defRPr sz="2400"/>
            </a:pPr>
            <a:r>
              <a:rPr lang="de-AT" dirty="0" smtClean="0"/>
              <a:t>Die Arbeit der Schüler prüfen, abgegebene Arbeiten bewerten, mit den Schülern kommunizieren, Lehr/Lernmaterialien erstellen…</a:t>
            </a:r>
            <a:endParaRPr dirty="0"/>
          </a:p>
        </p:txBody>
      </p:sp>
      <p:sp>
        <p:nvSpPr>
          <p:cNvPr id="306" name="Students"/>
          <p:cNvSpPr txBox="1"/>
          <p:nvPr/>
        </p:nvSpPr>
        <p:spPr>
          <a:xfrm>
            <a:off x="2194618" y="1845828"/>
            <a:ext cx="3944345" cy="646327"/>
          </a:xfrm>
          <a:prstGeom prst="rect">
            <a:avLst/>
          </a:prstGeom>
          <a:ln w="12700">
            <a:miter lim="400000"/>
          </a:ln>
          <a:extLst>
            <a:ext uri="{C572A759-6A51-4108-AA02-DFA0A04FC94B}">
              <ma14:wrappingTextBoxFlag xmlns="" xmlns:ma14="http://schemas.microsoft.com/office/mac/drawingml/2011/main" val="1"/>
            </a:ext>
          </a:extLst>
        </p:spPr>
        <p:txBody>
          <a:bodyPr wrap="none" lIns="45718" tIns="45718" rIns="45718" bIns="45718">
            <a:spAutoFit/>
          </a:bodyPr>
          <a:lstStyle>
            <a:lvl1pPr>
              <a:defRPr sz="3600"/>
            </a:lvl1pPr>
          </a:lstStyle>
          <a:p>
            <a:r>
              <a:rPr lang="de-AT" dirty="0" smtClean="0"/>
              <a:t>Schüler/</a:t>
            </a:r>
            <a:r>
              <a:rPr dirty="0" smtClean="0"/>
              <a:t>Stud</a:t>
            </a:r>
            <a:r>
              <a:rPr lang="de-AT" dirty="0" err="1" smtClean="0"/>
              <a:t>ierende</a:t>
            </a:r>
            <a:endParaRPr dirty="0"/>
          </a:p>
        </p:txBody>
      </p:sp>
      <p:sp>
        <p:nvSpPr>
          <p:cNvPr id="307" name="Teacher"/>
          <p:cNvSpPr txBox="1"/>
          <p:nvPr/>
        </p:nvSpPr>
        <p:spPr>
          <a:xfrm>
            <a:off x="6971589" y="1807235"/>
            <a:ext cx="1307405" cy="646327"/>
          </a:xfrm>
          <a:prstGeom prst="rect">
            <a:avLst/>
          </a:prstGeom>
          <a:ln w="12700">
            <a:miter lim="400000"/>
          </a:ln>
          <a:extLst>
            <a:ext uri="{C572A759-6A51-4108-AA02-DFA0A04FC94B}">
              <ma14:wrappingTextBoxFlag xmlns="" xmlns:ma14="http://schemas.microsoft.com/office/mac/drawingml/2011/main" val="1"/>
            </a:ext>
          </a:extLst>
        </p:spPr>
        <p:txBody>
          <a:bodyPr wrap="none" lIns="45718" tIns="45718" rIns="45718" bIns="45718">
            <a:spAutoFit/>
          </a:bodyPr>
          <a:lstStyle>
            <a:lvl1pPr>
              <a:defRPr sz="3600"/>
            </a:lvl1pPr>
          </a:lstStyle>
          <a:p>
            <a:r>
              <a:rPr lang="de-AT" dirty="0" smtClean="0"/>
              <a:t>Lehrer</a:t>
            </a:r>
            <a:endParaRPr dirty="0"/>
          </a:p>
        </p:txBody>
      </p:sp>
      <p:sp>
        <p:nvSpPr>
          <p:cNvPr id="308" name="CTRL+Shift+T…"/>
          <p:cNvSpPr txBox="1"/>
          <p:nvPr/>
        </p:nvSpPr>
        <p:spPr>
          <a:xfrm>
            <a:off x="8820573" y="1268731"/>
            <a:ext cx="2573777" cy="830993"/>
          </a:xfrm>
          <a:prstGeom prst="rect">
            <a:avLst/>
          </a:prstGeom>
          <a:ln w="12700">
            <a:miter lim="400000"/>
          </a:ln>
          <a:extLst>
            <a:ext uri="{C572A759-6A51-4108-AA02-DFA0A04FC94B}">
              <ma14:wrappingTextBoxFlag xmlns="" xmlns:ma14="http://schemas.microsoft.com/office/mac/drawingml/2011/main" val="1"/>
            </a:ext>
          </a:extLst>
        </p:spPr>
        <p:txBody>
          <a:bodyPr wrap="none" lIns="45718" tIns="45718" rIns="45718" bIns="45718">
            <a:spAutoFit/>
          </a:bodyPr>
          <a:lstStyle/>
          <a:p>
            <a:pPr>
              <a:defRPr sz="2400" b="1">
                <a:solidFill>
                  <a:srgbClr val="E00000"/>
                </a:solidFill>
              </a:defRPr>
            </a:pPr>
            <a:r>
              <a:rPr dirty="0" err="1"/>
              <a:t>CTRL+Shift+T</a:t>
            </a:r>
            <a:endParaRPr dirty="0"/>
          </a:p>
          <a:p>
            <a:pPr>
              <a:defRPr sz="2400" b="1">
                <a:solidFill>
                  <a:srgbClr val="E00000"/>
                </a:solidFill>
              </a:defRPr>
            </a:pPr>
            <a:r>
              <a:rPr lang="de-AT" dirty="0" smtClean="0"/>
              <a:t>Seite neu aufbauen</a:t>
            </a:r>
            <a:endParaRPr dirty="0"/>
          </a:p>
        </p:txBody>
      </p:sp>
    </p:spTree>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0" name="Kép 1" descr="Kép 1"/>
          <p:cNvPicPr>
            <a:picLocks noChangeAspect="1"/>
          </p:cNvPicPr>
          <p:nvPr/>
        </p:nvPicPr>
        <p:blipFill>
          <a:blip r:embed="rId2">
            <a:extLst/>
          </a:blip>
          <a:srcRect r="85412"/>
          <a:stretch>
            <a:fillRect/>
          </a:stretch>
        </p:blipFill>
        <p:spPr>
          <a:xfrm>
            <a:off x="11582399" y="3723937"/>
            <a:ext cx="609603" cy="3134063"/>
          </a:xfrm>
          <a:prstGeom prst="rect">
            <a:avLst/>
          </a:prstGeom>
          <a:ln w="12700">
            <a:miter lim="400000"/>
          </a:ln>
        </p:spPr>
      </p:pic>
      <p:sp>
        <p:nvSpPr>
          <p:cNvPr id="311" name="Szövegdoboz 3"/>
          <p:cNvSpPr txBox="1"/>
          <p:nvPr/>
        </p:nvSpPr>
        <p:spPr>
          <a:xfrm>
            <a:off x="787398" y="800098"/>
            <a:ext cx="6279229" cy="3847203"/>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spAutoFit/>
          </a:bodyPr>
          <a:lstStyle/>
          <a:p>
            <a:pPr>
              <a:defRPr sz="2400"/>
            </a:pPr>
            <a:r>
              <a:rPr dirty="0" smtClean="0"/>
              <a:t>Moodle</a:t>
            </a:r>
            <a:r>
              <a:rPr lang="de-AT" dirty="0" smtClean="0"/>
              <a:t> auf der Welt</a:t>
            </a:r>
            <a:endParaRPr dirty="0"/>
          </a:p>
          <a:p>
            <a:pPr marL="342900" indent="-342900">
              <a:buSzPct val="100000"/>
              <a:buFont typeface="Calibri"/>
              <a:buChar char="–"/>
              <a:defRPr sz="2000"/>
            </a:pPr>
            <a:endParaRPr dirty="0"/>
          </a:p>
          <a:p>
            <a:pPr marL="342900" indent="-342900">
              <a:buSzPct val="100000"/>
              <a:buFont typeface="Calibri"/>
              <a:buChar char="–"/>
              <a:defRPr sz="2000"/>
            </a:pPr>
            <a:r>
              <a:rPr dirty="0"/>
              <a:t>Moodle </a:t>
            </a:r>
            <a:r>
              <a:rPr lang="de-AT" dirty="0" smtClean="0"/>
              <a:t>wurde ursprünglich von </a:t>
            </a:r>
            <a:r>
              <a:rPr u="sng" dirty="0" smtClean="0">
                <a:solidFill>
                  <a:srgbClr val="0000FF"/>
                </a:solidFill>
                <a:uFill>
                  <a:solidFill>
                    <a:srgbClr val="0000FF"/>
                  </a:solidFill>
                </a:uFill>
                <a:hlinkClick r:id="rId3"/>
              </a:rPr>
              <a:t>Martin </a:t>
            </a:r>
            <a:r>
              <a:rPr u="sng" dirty="0" err="1">
                <a:solidFill>
                  <a:srgbClr val="0000FF"/>
                </a:solidFill>
                <a:uFill>
                  <a:solidFill>
                    <a:srgbClr val="0000FF"/>
                  </a:solidFill>
                </a:uFill>
                <a:hlinkClick r:id="rId3"/>
              </a:rPr>
              <a:t>Dougiamas</a:t>
            </a:r>
            <a:r>
              <a:rPr u="sng" dirty="0">
                <a:solidFill>
                  <a:srgbClr val="0000FF"/>
                </a:solidFill>
                <a:uFill>
                  <a:solidFill>
                    <a:srgbClr val="0000FF"/>
                  </a:solidFill>
                </a:uFill>
                <a:hlinkClick r:id="rId3"/>
              </a:rPr>
              <a:t> </a:t>
            </a:r>
            <a:r>
              <a:rPr lang="de-AT" dirty="0" smtClean="0"/>
              <a:t> entwickelt, um Lehrenden bei der Erstellung von online Kursen zu helfen. Der Schwerpunkt lag dabei auf Interaktion und Aufbau einer zur Zusammenarbeit fähigen Gestaltung des Inhalts, sowie auf kontinuierlicher Entwicklung. </a:t>
            </a:r>
            <a:r>
              <a:rPr lang="de-AT" b="1" dirty="0" smtClean="0"/>
              <a:t>Die erste Version von </a:t>
            </a:r>
            <a:r>
              <a:rPr lang="de-AT" b="1" dirty="0" err="1" smtClean="0"/>
              <a:t>Moodle</a:t>
            </a:r>
            <a:r>
              <a:rPr lang="de-AT" b="1" dirty="0" smtClean="0"/>
              <a:t> wurde am </a:t>
            </a:r>
            <a:r>
              <a:rPr b="1" dirty="0" smtClean="0"/>
              <a:t>20</a:t>
            </a:r>
            <a:r>
              <a:rPr lang="de-AT" b="1" dirty="0" smtClean="0"/>
              <a:t>. </a:t>
            </a:r>
            <a:r>
              <a:rPr b="1" dirty="0" smtClean="0"/>
              <a:t>August 2002</a:t>
            </a:r>
            <a:r>
              <a:rPr lang="de-AT" dirty="0"/>
              <a:t> </a:t>
            </a:r>
            <a:r>
              <a:rPr lang="de-AT" dirty="0" smtClean="0"/>
              <a:t>frei gegeben.</a:t>
            </a:r>
            <a:endParaRPr dirty="0"/>
          </a:p>
          <a:p>
            <a:pPr marL="342900" indent="-342900">
              <a:buSzPct val="100000"/>
              <a:buFont typeface="Calibri"/>
              <a:buChar char="–"/>
              <a:defRPr sz="2000"/>
            </a:pPr>
            <a:endParaRPr dirty="0"/>
          </a:p>
          <a:p>
            <a:pPr marL="342900" indent="-342900">
              <a:buSzPct val="100000"/>
              <a:buFont typeface="Calibri"/>
              <a:buChar char="–"/>
              <a:defRPr sz="2000"/>
            </a:pPr>
            <a:r>
              <a:rPr lang="de-AT" dirty="0" smtClean="0"/>
              <a:t>Heute gibt es mehr als </a:t>
            </a:r>
            <a:r>
              <a:rPr dirty="0" smtClean="0"/>
              <a:t>80000 </a:t>
            </a:r>
            <a:r>
              <a:rPr lang="de-AT" dirty="0" smtClean="0"/>
              <a:t>angemeldete </a:t>
            </a:r>
            <a:r>
              <a:rPr dirty="0" smtClean="0"/>
              <a:t>Moodle </a:t>
            </a:r>
            <a:r>
              <a:rPr lang="de-AT" dirty="0" smtClean="0"/>
              <a:t>Plattformen und 100 Millionen Benutzer auf der Welt</a:t>
            </a:r>
            <a:r>
              <a:rPr dirty="0" smtClean="0"/>
              <a:t>.</a:t>
            </a:r>
            <a:endParaRPr dirty="0"/>
          </a:p>
        </p:txBody>
      </p:sp>
      <p:pic>
        <p:nvPicPr>
          <p:cNvPr id="312" name="Kép 2" descr="Kép 2"/>
          <p:cNvPicPr>
            <a:picLocks noChangeAspect="1"/>
          </p:cNvPicPr>
          <p:nvPr/>
        </p:nvPicPr>
        <p:blipFill>
          <a:blip r:embed="rId4">
            <a:extLst/>
          </a:blip>
          <a:stretch>
            <a:fillRect/>
          </a:stretch>
        </p:blipFill>
        <p:spPr>
          <a:xfrm>
            <a:off x="7171249" y="783755"/>
            <a:ext cx="3866668" cy="2685714"/>
          </a:xfrm>
          <a:prstGeom prst="rect">
            <a:avLst/>
          </a:prstGeom>
          <a:ln w="12700">
            <a:miter lim="400000"/>
          </a:ln>
        </p:spPr>
      </p:pic>
      <p:pic>
        <p:nvPicPr>
          <p:cNvPr id="313" name="Kép 4" descr="Kép 4"/>
          <p:cNvPicPr>
            <a:picLocks noChangeAspect="1"/>
          </p:cNvPicPr>
          <p:nvPr/>
        </p:nvPicPr>
        <p:blipFill>
          <a:blip r:embed="rId5">
            <a:extLst/>
          </a:blip>
          <a:stretch>
            <a:fillRect/>
          </a:stretch>
        </p:blipFill>
        <p:spPr>
          <a:xfrm>
            <a:off x="6709953" y="3949348"/>
            <a:ext cx="4228573" cy="2085716"/>
          </a:xfrm>
          <a:prstGeom prst="rect">
            <a:avLst/>
          </a:prstGeom>
          <a:ln w="12700">
            <a:miter lim="400000"/>
          </a:ln>
        </p:spPr>
      </p:pic>
      <p:sp>
        <p:nvSpPr>
          <p:cNvPr id="314" name="Szövegdoboz 8"/>
          <p:cNvSpPr txBox="1"/>
          <p:nvPr/>
        </p:nvSpPr>
        <p:spPr>
          <a:xfrm>
            <a:off x="467441" y="5758062"/>
            <a:ext cx="3506679" cy="269239"/>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spAutoFit/>
          </a:bodyPr>
          <a:lstStyle/>
          <a:p>
            <a:pPr>
              <a:defRPr sz="1200" i="1"/>
            </a:pPr>
            <a:r>
              <a:t>Source and more details: </a:t>
            </a:r>
            <a:r>
              <a:rPr u="sng">
                <a:solidFill>
                  <a:srgbClr val="0000FF"/>
                </a:solidFill>
                <a:uFill>
                  <a:solidFill>
                    <a:srgbClr val="0000FF"/>
                  </a:solidFill>
                </a:uFill>
                <a:hlinkClick r:id="rId6"/>
              </a:rPr>
              <a:t>https://moodle.org/stats</a:t>
            </a:r>
          </a:p>
        </p:txBody>
      </p:sp>
      <p:pic>
        <p:nvPicPr>
          <p:cNvPr id="315" name="Picture 4" descr="Picture 4"/>
          <p:cNvPicPr>
            <a:picLocks noChangeAspect="1"/>
          </p:cNvPicPr>
          <p:nvPr/>
        </p:nvPicPr>
        <p:blipFill>
          <a:blip r:embed="rId7">
            <a:extLst/>
          </a:blip>
          <a:stretch>
            <a:fillRect/>
          </a:stretch>
        </p:blipFill>
        <p:spPr>
          <a:xfrm>
            <a:off x="467440" y="6468709"/>
            <a:ext cx="914401" cy="238127"/>
          </a:xfrm>
          <a:prstGeom prst="rect">
            <a:avLst/>
          </a:prstGeom>
          <a:ln w="12700">
            <a:miter lim="400000"/>
          </a:ln>
        </p:spPr>
      </p:pic>
    </p:spTree>
  </p:cSld>
  <p:clrMapOvr>
    <a:masterClrMapping/>
  </p:clrMapOvr>
  <p:transition spd="med"/>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 name="Kép 1" descr="Kép 1"/>
          <p:cNvPicPr>
            <a:picLocks noChangeAspect="1"/>
          </p:cNvPicPr>
          <p:nvPr/>
        </p:nvPicPr>
        <p:blipFill>
          <a:blip r:embed="rId3">
            <a:extLst/>
          </a:blip>
          <a:srcRect r="85412"/>
          <a:stretch>
            <a:fillRect/>
          </a:stretch>
        </p:blipFill>
        <p:spPr>
          <a:xfrm>
            <a:off x="11582399" y="3723937"/>
            <a:ext cx="609603" cy="3134063"/>
          </a:xfrm>
          <a:prstGeom prst="rect">
            <a:avLst/>
          </a:prstGeom>
          <a:ln w="12700">
            <a:miter lim="400000"/>
          </a:ln>
        </p:spPr>
      </p:pic>
      <p:pic>
        <p:nvPicPr>
          <p:cNvPr id="318" name="Picture 4" descr="Picture 4"/>
          <p:cNvPicPr>
            <a:picLocks noChangeAspect="1"/>
          </p:cNvPicPr>
          <p:nvPr/>
        </p:nvPicPr>
        <p:blipFill>
          <a:blip r:embed="rId4">
            <a:extLst/>
          </a:blip>
          <a:stretch>
            <a:fillRect/>
          </a:stretch>
        </p:blipFill>
        <p:spPr>
          <a:xfrm>
            <a:off x="467440" y="6468709"/>
            <a:ext cx="914401" cy="238127"/>
          </a:xfrm>
          <a:prstGeom prst="rect">
            <a:avLst/>
          </a:prstGeom>
          <a:ln w="12700">
            <a:miter lim="400000"/>
          </a:ln>
        </p:spPr>
      </p:pic>
      <p:sp>
        <p:nvSpPr>
          <p:cNvPr id="319" name="Szövegdoboz 6"/>
          <p:cNvSpPr txBox="1"/>
          <p:nvPr/>
        </p:nvSpPr>
        <p:spPr>
          <a:xfrm>
            <a:off x="1443891" y="6427277"/>
            <a:ext cx="6373443" cy="396239"/>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spAutoFit/>
          </a:bodyPr>
          <a:lstStyle>
            <a:lvl1pPr>
              <a:defRPr sz="2000">
                <a:solidFill>
                  <a:srgbClr val="FFFFFF"/>
                </a:solidFill>
              </a:defRPr>
            </a:lvl1pPr>
          </a:lstStyle>
          <a:p>
            <a:r>
              <a:rPr dirty="0"/>
              <a:t>-  </a:t>
            </a:r>
            <a:r>
              <a:rPr lang="de-AT" dirty="0" smtClean="0"/>
              <a:t>Allgemeine Eigenschaften</a:t>
            </a:r>
            <a:endParaRPr dirty="0"/>
          </a:p>
        </p:txBody>
      </p:sp>
      <p:sp>
        <p:nvSpPr>
          <p:cNvPr id="320" name="Cím 2"/>
          <p:cNvSpPr txBox="1">
            <a:spLocks noGrp="1"/>
          </p:cNvSpPr>
          <p:nvPr>
            <p:ph type="title" idx="4294967295"/>
          </p:nvPr>
        </p:nvSpPr>
        <p:spPr>
          <a:xfrm>
            <a:off x="3339389" y="1674858"/>
            <a:ext cx="6172649" cy="1836637"/>
          </a:xfrm>
          <a:prstGeom prst="rect">
            <a:avLst/>
          </a:prstGeom>
        </p:spPr>
        <p:txBody>
          <a:bodyPr/>
          <a:lstStyle>
            <a:lvl1pPr>
              <a:defRPr sz="6400" spc="-200">
                <a:solidFill>
                  <a:srgbClr val="404040"/>
                </a:solidFill>
              </a:defRPr>
            </a:lvl1pPr>
          </a:lstStyle>
          <a:p>
            <a:r>
              <a:rPr lang="de-AT" dirty="0" smtClean="0"/>
              <a:t>Allgemeine Eigenschaften</a:t>
            </a:r>
            <a:endParaRPr dirty="0"/>
          </a:p>
        </p:txBody>
      </p:sp>
    </p:spTree>
  </p:cSld>
  <p:clrMapOvr>
    <a:masterClrMapping/>
  </p:clrMapOvr>
  <p:transition spd="med"/>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4" name="Picture 2" descr="Picture 2"/>
          <p:cNvPicPr>
            <a:picLocks noChangeAspect="1"/>
          </p:cNvPicPr>
          <p:nvPr/>
        </p:nvPicPr>
        <p:blipFill>
          <a:blip r:embed="rId3">
            <a:extLst/>
          </a:blip>
          <a:stretch>
            <a:fillRect/>
          </a:stretch>
        </p:blipFill>
        <p:spPr>
          <a:xfrm>
            <a:off x="4267200" y="2793176"/>
            <a:ext cx="6176842" cy="2964888"/>
          </a:xfrm>
          <a:prstGeom prst="rect">
            <a:avLst/>
          </a:prstGeom>
          <a:ln w="12700">
            <a:miter lim="400000"/>
          </a:ln>
        </p:spPr>
      </p:pic>
      <p:pic>
        <p:nvPicPr>
          <p:cNvPr id="325" name="Kép 1" descr="Kép 1"/>
          <p:cNvPicPr>
            <a:picLocks noChangeAspect="1"/>
          </p:cNvPicPr>
          <p:nvPr/>
        </p:nvPicPr>
        <p:blipFill>
          <a:blip r:embed="rId4">
            <a:extLst/>
          </a:blip>
          <a:srcRect r="85412"/>
          <a:stretch>
            <a:fillRect/>
          </a:stretch>
        </p:blipFill>
        <p:spPr>
          <a:xfrm>
            <a:off x="11582399" y="3723937"/>
            <a:ext cx="609603" cy="3134063"/>
          </a:xfrm>
          <a:prstGeom prst="rect">
            <a:avLst/>
          </a:prstGeom>
          <a:ln w="12700">
            <a:miter lim="400000"/>
          </a:ln>
        </p:spPr>
      </p:pic>
      <p:sp>
        <p:nvSpPr>
          <p:cNvPr id="326" name="Szövegdoboz 8"/>
          <p:cNvSpPr txBox="1"/>
          <p:nvPr/>
        </p:nvSpPr>
        <p:spPr>
          <a:xfrm>
            <a:off x="467441" y="5758062"/>
            <a:ext cx="3506679" cy="447039"/>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spAutoFit/>
          </a:bodyPr>
          <a:lstStyle/>
          <a:p>
            <a:pPr>
              <a:defRPr sz="1200" i="1"/>
            </a:pPr>
            <a:r>
              <a:t>Source: https://moodle.org</a:t>
            </a:r>
            <a:br/>
            <a:r>
              <a:t>Image source: http://www.bframe.com</a:t>
            </a:r>
          </a:p>
        </p:txBody>
      </p:sp>
      <p:pic>
        <p:nvPicPr>
          <p:cNvPr id="327" name="Picture 4" descr="Picture 4"/>
          <p:cNvPicPr>
            <a:picLocks noChangeAspect="1"/>
          </p:cNvPicPr>
          <p:nvPr/>
        </p:nvPicPr>
        <p:blipFill>
          <a:blip r:embed="rId5">
            <a:extLst/>
          </a:blip>
          <a:stretch>
            <a:fillRect/>
          </a:stretch>
        </p:blipFill>
        <p:spPr>
          <a:xfrm>
            <a:off x="467440" y="6468709"/>
            <a:ext cx="914401" cy="238127"/>
          </a:xfrm>
          <a:prstGeom prst="rect">
            <a:avLst/>
          </a:prstGeom>
          <a:ln w="12700">
            <a:miter lim="400000"/>
          </a:ln>
        </p:spPr>
      </p:pic>
      <p:sp>
        <p:nvSpPr>
          <p:cNvPr id="328" name="Szövegdoboz 6"/>
          <p:cNvSpPr txBox="1"/>
          <p:nvPr/>
        </p:nvSpPr>
        <p:spPr>
          <a:xfrm>
            <a:off x="1443891" y="6427277"/>
            <a:ext cx="6373443" cy="396239"/>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spAutoFit/>
          </a:bodyPr>
          <a:lstStyle>
            <a:lvl1pPr>
              <a:defRPr sz="2000">
                <a:solidFill>
                  <a:srgbClr val="FFFFFF"/>
                </a:solidFill>
              </a:defRPr>
            </a:lvl1pPr>
          </a:lstStyle>
          <a:p>
            <a:r>
              <a:t>-  genereal features</a:t>
            </a:r>
          </a:p>
        </p:txBody>
      </p:sp>
      <p:sp>
        <p:nvSpPr>
          <p:cNvPr id="329" name="Szövegdoboz 7"/>
          <p:cNvSpPr txBox="1"/>
          <p:nvPr/>
        </p:nvSpPr>
        <p:spPr>
          <a:xfrm>
            <a:off x="787398" y="800098"/>
            <a:ext cx="6279229" cy="3600982"/>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spAutoFit/>
          </a:bodyPr>
          <a:lstStyle/>
          <a:p>
            <a:pPr>
              <a:defRPr sz="2400"/>
            </a:pPr>
            <a:r>
              <a:rPr dirty="0" smtClean="0"/>
              <a:t>S</a:t>
            </a:r>
            <a:r>
              <a:rPr lang="de-AT" dirty="0" err="1" smtClean="0"/>
              <a:t>kalierbar</a:t>
            </a:r>
            <a:r>
              <a:rPr lang="de-AT" dirty="0" smtClean="0"/>
              <a:t> auf jede Größe</a:t>
            </a:r>
          </a:p>
          <a:p>
            <a:pPr>
              <a:defRPr sz="2400"/>
            </a:pPr>
            <a:endParaRPr dirty="0"/>
          </a:p>
          <a:p>
            <a:pPr marL="342900" indent="-342900">
              <a:buSzPct val="100000"/>
              <a:buFont typeface="Calibri"/>
              <a:buChar char="–"/>
              <a:defRPr sz="2000"/>
            </a:pPr>
            <a:r>
              <a:rPr lang="de-AT" dirty="0" err="1" smtClean="0"/>
              <a:t>Moodle</a:t>
            </a:r>
            <a:r>
              <a:rPr lang="de-AT" dirty="0" smtClean="0"/>
              <a:t> ist skalierbar, es kann sowohl von einigen wenigen Studenten, aber auch von Millionen von Nutzern benutzt werden. </a:t>
            </a:r>
            <a:r>
              <a:rPr lang="de-AT" dirty="0" err="1" smtClean="0"/>
              <a:t>Moodle</a:t>
            </a:r>
            <a:r>
              <a:rPr lang="de-AT" dirty="0" smtClean="0"/>
              <a:t> kann sowohl die Erfordernisse von kleinen Klassen, aber auch die großer Unternehmen abdecken. Wegen seiner Flexibilität und Anpassungsfähigkeit wurde </a:t>
            </a:r>
            <a:r>
              <a:rPr lang="de-AT" dirty="0" err="1" smtClean="0"/>
              <a:t>Moodle</a:t>
            </a:r>
            <a:r>
              <a:rPr lang="de-AT" dirty="0" smtClean="0"/>
              <a:t> quer über verschiedene Unterrichtsbereiche hin adaptiert: für Schule/Universität, Unternehmen, non-profit-Organisationen, staatliche Bereiche und Belang der EU. </a:t>
            </a:r>
            <a:endParaRPr dirty="0"/>
          </a:p>
        </p:txBody>
      </p:sp>
    </p:spTree>
  </p:cSld>
  <p:clrMapOvr>
    <a:masterClrMapping/>
  </p:clrMapOvr>
  <p:transition spd="med"/>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3" name="Kép 1" descr="Kép 1"/>
          <p:cNvPicPr>
            <a:picLocks noChangeAspect="1"/>
          </p:cNvPicPr>
          <p:nvPr/>
        </p:nvPicPr>
        <p:blipFill>
          <a:blip r:embed="rId3">
            <a:extLst/>
          </a:blip>
          <a:srcRect r="85412"/>
          <a:stretch>
            <a:fillRect/>
          </a:stretch>
        </p:blipFill>
        <p:spPr>
          <a:xfrm>
            <a:off x="11582399" y="3723937"/>
            <a:ext cx="609603" cy="3134063"/>
          </a:xfrm>
          <a:prstGeom prst="rect">
            <a:avLst/>
          </a:prstGeom>
          <a:ln w="12700">
            <a:miter lim="400000"/>
          </a:ln>
        </p:spPr>
      </p:pic>
      <p:sp>
        <p:nvSpPr>
          <p:cNvPr id="334" name="Szövegdoboz 8"/>
          <p:cNvSpPr txBox="1"/>
          <p:nvPr/>
        </p:nvSpPr>
        <p:spPr>
          <a:xfrm>
            <a:off x="467441" y="5758062"/>
            <a:ext cx="3506679" cy="269239"/>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spAutoFit/>
          </a:bodyPr>
          <a:lstStyle>
            <a:lvl1pPr>
              <a:defRPr sz="1200" i="1"/>
            </a:lvl1pPr>
          </a:lstStyle>
          <a:p>
            <a:r>
              <a:t>Source: https://moodle.org</a:t>
            </a:r>
          </a:p>
        </p:txBody>
      </p:sp>
      <p:pic>
        <p:nvPicPr>
          <p:cNvPr id="335" name="Picture 4" descr="Picture 4"/>
          <p:cNvPicPr>
            <a:picLocks noChangeAspect="1"/>
          </p:cNvPicPr>
          <p:nvPr/>
        </p:nvPicPr>
        <p:blipFill>
          <a:blip r:embed="rId4">
            <a:extLst/>
          </a:blip>
          <a:stretch>
            <a:fillRect/>
          </a:stretch>
        </p:blipFill>
        <p:spPr>
          <a:xfrm>
            <a:off x="467440" y="6468709"/>
            <a:ext cx="914401" cy="238127"/>
          </a:xfrm>
          <a:prstGeom prst="rect">
            <a:avLst/>
          </a:prstGeom>
          <a:ln w="12700">
            <a:miter lim="400000"/>
          </a:ln>
        </p:spPr>
      </p:pic>
      <p:sp>
        <p:nvSpPr>
          <p:cNvPr id="336" name="Szövegdoboz 6"/>
          <p:cNvSpPr txBox="1"/>
          <p:nvPr/>
        </p:nvSpPr>
        <p:spPr>
          <a:xfrm>
            <a:off x="1443891" y="6427277"/>
            <a:ext cx="6373443" cy="396239"/>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spAutoFit/>
          </a:bodyPr>
          <a:lstStyle>
            <a:lvl1pPr>
              <a:defRPr sz="2000">
                <a:solidFill>
                  <a:srgbClr val="FFFFFF"/>
                </a:solidFill>
              </a:defRPr>
            </a:lvl1pPr>
          </a:lstStyle>
          <a:p>
            <a:r>
              <a:rPr dirty="0"/>
              <a:t>-  </a:t>
            </a:r>
            <a:r>
              <a:rPr lang="de-AT" dirty="0"/>
              <a:t>Allgemeine Eigenschaften</a:t>
            </a:r>
          </a:p>
        </p:txBody>
      </p:sp>
      <p:sp>
        <p:nvSpPr>
          <p:cNvPr id="337" name="Szövegdoboz 7"/>
          <p:cNvSpPr txBox="1"/>
          <p:nvPr/>
        </p:nvSpPr>
        <p:spPr>
          <a:xfrm>
            <a:off x="787400" y="800099"/>
            <a:ext cx="9716477" cy="2000544"/>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spAutoFit/>
          </a:bodyPr>
          <a:lstStyle/>
          <a:p>
            <a:pPr>
              <a:defRPr sz="2400"/>
            </a:pPr>
            <a:r>
              <a:rPr lang="de-AT" dirty="0" smtClean="0"/>
              <a:t>Zu jeder Zeit, überall und mit jedem Gerät zu verwenden</a:t>
            </a:r>
            <a:endParaRPr dirty="0"/>
          </a:p>
          <a:p>
            <a:pPr marL="342900" indent="-342900">
              <a:buSzPct val="100000"/>
              <a:buFont typeface="Calibri"/>
              <a:buChar char="–"/>
              <a:defRPr sz="2000"/>
            </a:pPr>
            <a:endParaRPr dirty="0"/>
          </a:p>
          <a:p>
            <a:pPr marL="342900" indent="-342900">
              <a:buSzPct val="100000"/>
              <a:buFont typeface="Calibri"/>
              <a:buChar char="̶"/>
              <a:defRPr sz="2000"/>
            </a:pPr>
            <a:r>
              <a:rPr dirty="0"/>
              <a:t>Moodle </a:t>
            </a:r>
            <a:r>
              <a:rPr lang="de-AT" dirty="0" smtClean="0"/>
              <a:t>ist Web-basiert und daher kann von überall in der </a:t>
            </a:r>
            <a:r>
              <a:rPr lang="de-AT" dirty="0"/>
              <a:t>Welt darauf </a:t>
            </a:r>
            <a:r>
              <a:rPr lang="de-AT" dirty="0" smtClean="0"/>
              <a:t>zugegriffen werden. </a:t>
            </a:r>
            <a:r>
              <a:rPr lang="de-AT" dirty="0"/>
              <a:t>Mit der standardmäßigen, mobilkompatiblen Benutzeroberfläche und der Cross-Browser-Kompatibilität sind die Inhalte auf der </a:t>
            </a:r>
            <a:r>
              <a:rPr lang="de-AT" dirty="0" err="1"/>
              <a:t>Moodle</a:t>
            </a:r>
            <a:r>
              <a:rPr lang="de-AT" dirty="0"/>
              <a:t>-Plattform leicht zugänglich und </a:t>
            </a:r>
            <a:r>
              <a:rPr lang="de-AT" dirty="0" smtClean="0"/>
              <a:t>kompatibel mit verschiedenen Webbrowsern </a:t>
            </a:r>
            <a:r>
              <a:rPr lang="de-AT" dirty="0"/>
              <a:t>und </a:t>
            </a:r>
            <a:r>
              <a:rPr lang="de-AT" dirty="0" smtClean="0"/>
              <a:t>Geräten.</a:t>
            </a:r>
            <a:endParaRPr lang="de-AT" dirty="0"/>
          </a:p>
        </p:txBody>
      </p:sp>
      <p:pic>
        <p:nvPicPr>
          <p:cNvPr id="338" name="Kép 4" descr="Kép 4"/>
          <p:cNvPicPr>
            <a:picLocks noChangeAspect="1"/>
          </p:cNvPicPr>
          <p:nvPr/>
        </p:nvPicPr>
        <p:blipFill>
          <a:blip r:embed="rId5">
            <a:extLst/>
          </a:blip>
          <a:stretch>
            <a:fillRect/>
          </a:stretch>
        </p:blipFill>
        <p:spPr>
          <a:xfrm>
            <a:off x="3739658" y="2723451"/>
            <a:ext cx="7152383" cy="3590477"/>
          </a:xfrm>
          <a:prstGeom prst="rect">
            <a:avLst/>
          </a:prstGeom>
          <a:ln w="12700">
            <a:miter lim="400000"/>
          </a:ln>
        </p:spPr>
      </p:pic>
    </p:spTree>
  </p:cSld>
  <p:clrMapOvr>
    <a:masterClrMapping/>
  </p:clrMapOvr>
  <p:transition spd="med"/>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2" name="Picture 3" descr="Picture 3"/>
          <p:cNvPicPr>
            <a:picLocks noChangeAspect="1"/>
          </p:cNvPicPr>
          <p:nvPr/>
        </p:nvPicPr>
        <p:blipFill>
          <a:blip r:embed="rId3">
            <a:extLst/>
          </a:blip>
          <a:stretch>
            <a:fillRect/>
          </a:stretch>
        </p:blipFill>
        <p:spPr>
          <a:xfrm>
            <a:off x="1796806" y="3335568"/>
            <a:ext cx="9648826" cy="2895603"/>
          </a:xfrm>
          <a:prstGeom prst="rect">
            <a:avLst/>
          </a:prstGeom>
          <a:ln w="12700">
            <a:miter lim="400000"/>
          </a:ln>
        </p:spPr>
      </p:pic>
      <p:pic>
        <p:nvPicPr>
          <p:cNvPr id="343" name="Kép 1" descr="Kép 1"/>
          <p:cNvPicPr>
            <a:picLocks noChangeAspect="1"/>
          </p:cNvPicPr>
          <p:nvPr/>
        </p:nvPicPr>
        <p:blipFill>
          <a:blip r:embed="rId4">
            <a:extLst/>
          </a:blip>
          <a:srcRect r="85412"/>
          <a:stretch>
            <a:fillRect/>
          </a:stretch>
        </p:blipFill>
        <p:spPr>
          <a:xfrm>
            <a:off x="11582399" y="3723937"/>
            <a:ext cx="609603" cy="3134063"/>
          </a:xfrm>
          <a:prstGeom prst="rect">
            <a:avLst/>
          </a:prstGeom>
          <a:ln w="12700">
            <a:miter lim="400000"/>
          </a:ln>
        </p:spPr>
      </p:pic>
      <p:sp>
        <p:nvSpPr>
          <p:cNvPr id="344" name="Szövegdoboz 8"/>
          <p:cNvSpPr txBox="1"/>
          <p:nvPr/>
        </p:nvSpPr>
        <p:spPr>
          <a:xfrm>
            <a:off x="467441" y="5758062"/>
            <a:ext cx="3506679" cy="447039"/>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spAutoFit/>
          </a:bodyPr>
          <a:lstStyle/>
          <a:p>
            <a:pPr>
              <a:defRPr sz="1200" i="1"/>
            </a:pPr>
            <a:r>
              <a:t>Source: https://moodle.org</a:t>
            </a:r>
          </a:p>
          <a:p>
            <a:pPr>
              <a:defRPr sz="1200" i="1"/>
            </a:pPr>
            <a:r>
              <a:t>Image source: https://languages.oberlin.edu</a:t>
            </a:r>
          </a:p>
        </p:txBody>
      </p:sp>
      <p:pic>
        <p:nvPicPr>
          <p:cNvPr id="345" name="Picture 4" descr="Picture 4"/>
          <p:cNvPicPr>
            <a:picLocks noChangeAspect="1"/>
          </p:cNvPicPr>
          <p:nvPr/>
        </p:nvPicPr>
        <p:blipFill>
          <a:blip r:embed="rId5">
            <a:extLst/>
          </a:blip>
          <a:stretch>
            <a:fillRect/>
          </a:stretch>
        </p:blipFill>
        <p:spPr>
          <a:xfrm>
            <a:off x="467440" y="6468709"/>
            <a:ext cx="914401" cy="238127"/>
          </a:xfrm>
          <a:prstGeom prst="rect">
            <a:avLst/>
          </a:prstGeom>
          <a:ln w="12700">
            <a:miter lim="400000"/>
          </a:ln>
        </p:spPr>
      </p:pic>
      <p:sp>
        <p:nvSpPr>
          <p:cNvPr id="346" name="Szövegdoboz 6"/>
          <p:cNvSpPr txBox="1"/>
          <p:nvPr/>
        </p:nvSpPr>
        <p:spPr>
          <a:xfrm>
            <a:off x="1443891" y="6427277"/>
            <a:ext cx="6373443" cy="396239"/>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spAutoFit/>
          </a:bodyPr>
          <a:lstStyle>
            <a:lvl1pPr>
              <a:defRPr sz="2000">
                <a:solidFill>
                  <a:srgbClr val="FFFFFF"/>
                </a:solidFill>
              </a:defRPr>
            </a:lvl1pPr>
          </a:lstStyle>
          <a:p>
            <a:r>
              <a:rPr dirty="0"/>
              <a:t>-  </a:t>
            </a:r>
            <a:r>
              <a:rPr lang="de-AT" dirty="0"/>
              <a:t>Allgemeine Eigenschaften</a:t>
            </a:r>
          </a:p>
        </p:txBody>
      </p:sp>
      <p:sp>
        <p:nvSpPr>
          <p:cNvPr id="347" name="Szövegdoboz 7"/>
          <p:cNvSpPr txBox="1"/>
          <p:nvPr/>
        </p:nvSpPr>
        <p:spPr>
          <a:xfrm>
            <a:off x="787398" y="800099"/>
            <a:ext cx="10009558" cy="2000544"/>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spAutoFit/>
          </a:bodyPr>
          <a:lstStyle/>
          <a:p>
            <a:pPr>
              <a:defRPr sz="2400"/>
            </a:pPr>
            <a:r>
              <a:rPr lang="de-AT" dirty="0" err="1" smtClean="0"/>
              <a:t>Vielsprachigkeit</a:t>
            </a:r>
            <a:endParaRPr dirty="0"/>
          </a:p>
          <a:p>
            <a:pPr marL="342900" indent="-342900">
              <a:buSzPct val="100000"/>
              <a:buFont typeface="Calibri"/>
              <a:buChar char="–"/>
              <a:defRPr sz="2000"/>
            </a:pPr>
            <a:endParaRPr dirty="0"/>
          </a:p>
          <a:p>
            <a:pPr marL="342900" indent="-342900">
              <a:buSzPct val="100000"/>
              <a:buFont typeface="Calibri"/>
              <a:buChar char="–"/>
              <a:defRPr sz="2000"/>
            </a:pPr>
            <a:r>
              <a:rPr lang="de-AT" dirty="0" smtClean="0"/>
              <a:t>Die Fähigkeit der </a:t>
            </a:r>
            <a:r>
              <a:rPr lang="de-AT" dirty="0" err="1" smtClean="0"/>
              <a:t>Vielsprachigkeit</a:t>
            </a:r>
            <a:r>
              <a:rPr lang="de-AT" dirty="0" smtClean="0"/>
              <a:t>, die </a:t>
            </a:r>
            <a:r>
              <a:rPr dirty="0" smtClean="0"/>
              <a:t>Moodle</a:t>
            </a:r>
            <a:r>
              <a:rPr lang="de-AT" dirty="0" smtClean="0"/>
              <a:t> besitzt, stellt sicher, dass es keine sprachlichen Grenzen beim Online-Unterricht gibt. Die Benützer von </a:t>
            </a:r>
            <a:r>
              <a:rPr lang="de-AT" dirty="0" err="1" smtClean="0"/>
              <a:t>Moodle</a:t>
            </a:r>
            <a:r>
              <a:rPr lang="de-AT" dirty="0" smtClean="0"/>
              <a:t> haben begonnen, </a:t>
            </a:r>
            <a:r>
              <a:rPr lang="de-AT" dirty="0" err="1" smtClean="0"/>
              <a:t>Moodle</a:t>
            </a:r>
            <a:r>
              <a:rPr lang="de-AT" dirty="0" smtClean="0"/>
              <a:t> </a:t>
            </a:r>
            <a:r>
              <a:rPr dirty="0" smtClean="0"/>
              <a:t> </a:t>
            </a:r>
            <a:r>
              <a:rPr lang="de-AT" dirty="0" smtClean="0"/>
              <a:t>in mehr als </a:t>
            </a:r>
            <a:r>
              <a:rPr dirty="0" smtClean="0"/>
              <a:t>120 </a:t>
            </a:r>
            <a:r>
              <a:rPr lang="de-AT" dirty="0" smtClean="0"/>
              <a:t>Sprachen zu übersetzen,  so dass Benützer leicht die für sie passende </a:t>
            </a:r>
            <a:r>
              <a:rPr lang="de-AT" dirty="0" err="1" smtClean="0"/>
              <a:t>Moodle</a:t>
            </a:r>
            <a:r>
              <a:rPr lang="de-AT" dirty="0" smtClean="0"/>
              <a:t>-Plattform erkennen können. </a:t>
            </a:r>
            <a:endParaRPr dirty="0"/>
          </a:p>
        </p:txBody>
      </p:sp>
    </p:spTree>
  </p:cSld>
  <p:clrMapOvr>
    <a:masterClrMapping/>
  </p:clrMapOvr>
  <p:transition spd="med"/>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1" name="Kép 1" descr="Kép 1"/>
          <p:cNvPicPr>
            <a:picLocks noChangeAspect="1"/>
          </p:cNvPicPr>
          <p:nvPr/>
        </p:nvPicPr>
        <p:blipFill>
          <a:blip r:embed="rId3">
            <a:extLst/>
          </a:blip>
          <a:srcRect r="85412"/>
          <a:stretch>
            <a:fillRect/>
          </a:stretch>
        </p:blipFill>
        <p:spPr>
          <a:xfrm>
            <a:off x="11582399" y="3723937"/>
            <a:ext cx="609603" cy="3134063"/>
          </a:xfrm>
          <a:prstGeom prst="rect">
            <a:avLst/>
          </a:prstGeom>
          <a:ln w="12700">
            <a:miter lim="400000"/>
          </a:ln>
        </p:spPr>
      </p:pic>
      <p:sp>
        <p:nvSpPr>
          <p:cNvPr id="352" name="Szövegdoboz 8"/>
          <p:cNvSpPr txBox="1"/>
          <p:nvPr/>
        </p:nvSpPr>
        <p:spPr>
          <a:xfrm>
            <a:off x="467441" y="5758062"/>
            <a:ext cx="3506679" cy="269239"/>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spAutoFit/>
          </a:bodyPr>
          <a:lstStyle>
            <a:lvl1pPr>
              <a:defRPr sz="1200" i="1"/>
            </a:lvl1pPr>
          </a:lstStyle>
          <a:p>
            <a:r>
              <a:t>Source: https://moodle.org</a:t>
            </a:r>
          </a:p>
        </p:txBody>
      </p:sp>
      <p:pic>
        <p:nvPicPr>
          <p:cNvPr id="353" name="Picture 4" descr="Picture 4"/>
          <p:cNvPicPr>
            <a:picLocks noChangeAspect="1"/>
          </p:cNvPicPr>
          <p:nvPr/>
        </p:nvPicPr>
        <p:blipFill>
          <a:blip r:embed="rId4">
            <a:extLst/>
          </a:blip>
          <a:stretch>
            <a:fillRect/>
          </a:stretch>
        </p:blipFill>
        <p:spPr>
          <a:xfrm>
            <a:off x="467440" y="6468709"/>
            <a:ext cx="914401" cy="238127"/>
          </a:xfrm>
          <a:prstGeom prst="rect">
            <a:avLst/>
          </a:prstGeom>
          <a:ln w="12700">
            <a:miter lim="400000"/>
          </a:ln>
        </p:spPr>
      </p:pic>
      <p:sp>
        <p:nvSpPr>
          <p:cNvPr id="354" name="Szövegdoboz 6"/>
          <p:cNvSpPr txBox="1"/>
          <p:nvPr/>
        </p:nvSpPr>
        <p:spPr>
          <a:xfrm>
            <a:off x="1443891" y="6427277"/>
            <a:ext cx="6373443" cy="396239"/>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spAutoFit/>
          </a:bodyPr>
          <a:lstStyle>
            <a:lvl1pPr>
              <a:defRPr sz="2000">
                <a:solidFill>
                  <a:srgbClr val="FFFFFF"/>
                </a:solidFill>
              </a:defRPr>
            </a:lvl1pPr>
          </a:lstStyle>
          <a:p>
            <a:r>
              <a:rPr dirty="0"/>
              <a:t>-  </a:t>
            </a:r>
            <a:r>
              <a:rPr lang="de-AT" dirty="0"/>
              <a:t>Allgemeine Eigenschaften</a:t>
            </a:r>
          </a:p>
        </p:txBody>
      </p:sp>
      <p:sp>
        <p:nvSpPr>
          <p:cNvPr id="355" name="Szövegdoboz 7"/>
          <p:cNvSpPr txBox="1"/>
          <p:nvPr/>
        </p:nvSpPr>
        <p:spPr>
          <a:xfrm>
            <a:off x="787398" y="800099"/>
            <a:ext cx="10009558" cy="2308320"/>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spAutoFit/>
          </a:bodyPr>
          <a:lstStyle/>
          <a:p>
            <a:pPr>
              <a:defRPr sz="2400"/>
            </a:pPr>
            <a:r>
              <a:rPr lang="de-AT" dirty="0" smtClean="0"/>
              <a:t>Gratis und ohne Lizenzgebühren</a:t>
            </a:r>
            <a:endParaRPr dirty="0"/>
          </a:p>
          <a:p>
            <a:pPr marL="342900" indent="-342900">
              <a:buSzPct val="100000"/>
              <a:buFont typeface="Calibri"/>
              <a:buChar char="–"/>
              <a:defRPr sz="2000"/>
            </a:pPr>
            <a:endParaRPr dirty="0"/>
          </a:p>
          <a:p>
            <a:pPr marL="342900" indent="-342900">
              <a:buSzPct val="100000"/>
              <a:buFont typeface="Calibri"/>
              <a:buChar char="–"/>
              <a:defRPr sz="2000"/>
            </a:pPr>
            <a:r>
              <a:rPr lang="de-AT" dirty="0" err="1"/>
              <a:t>Moodle</a:t>
            </a:r>
            <a:r>
              <a:rPr lang="de-AT" dirty="0"/>
              <a:t> wird kostenfrei als Open Source Software unter der GNU Allgemeine öffentlich verfügbare Lizenz (engl. General Public </a:t>
            </a:r>
            <a:r>
              <a:rPr lang="de-AT" dirty="0" err="1"/>
              <a:t>License</a:t>
            </a:r>
            <a:r>
              <a:rPr lang="de-AT" dirty="0"/>
              <a:t>) zur Verfügung gestellt. Jeder kann </a:t>
            </a:r>
            <a:r>
              <a:rPr lang="de-AT" dirty="0" err="1"/>
              <a:t>Moodle</a:t>
            </a:r>
            <a:r>
              <a:rPr lang="de-AT" dirty="0"/>
              <a:t> für kommerzielle und nicht-kommerzielle Projekte ohne Lizenzgebühren anpassen, erweitern oder modifizieren und </a:t>
            </a:r>
            <a:r>
              <a:rPr lang="de-AT" dirty="0" smtClean="0"/>
              <a:t>so von </a:t>
            </a:r>
            <a:r>
              <a:rPr lang="de-AT" dirty="0"/>
              <a:t>der Kosteneffizienz, Flexibilität und anderen Vorteilen des Einsatzes von </a:t>
            </a:r>
            <a:r>
              <a:rPr lang="de-AT" dirty="0" err="1"/>
              <a:t>Moodle</a:t>
            </a:r>
            <a:r>
              <a:rPr lang="de-AT" dirty="0"/>
              <a:t> profitieren.</a:t>
            </a:r>
          </a:p>
        </p:txBody>
      </p:sp>
      <p:pic>
        <p:nvPicPr>
          <p:cNvPr id="356" name="Picture 2" descr="Picture 2"/>
          <p:cNvPicPr>
            <a:picLocks noChangeAspect="1"/>
          </p:cNvPicPr>
          <p:nvPr/>
        </p:nvPicPr>
        <p:blipFill>
          <a:blip r:embed="rId5">
            <a:extLst/>
          </a:blip>
          <a:stretch>
            <a:fillRect/>
          </a:stretch>
        </p:blipFill>
        <p:spPr>
          <a:xfrm>
            <a:off x="7444154" y="4142356"/>
            <a:ext cx="3155463" cy="1569844"/>
          </a:xfrm>
          <a:prstGeom prst="rect">
            <a:avLst/>
          </a:prstGeom>
          <a:ln w="12700">
            <a:miter lim="400000"/>
          </a:ln>
        </p:spPr>
      </p:pic>
      <p:pic>
        <p:nvPicPr>
          <p:cNvPr id="357" name="Picture 8" descr="Picture 8"/>
          <p:cNvPicPr>
            <a:picLocks noChangeAspect="1"/>
          </p:cNvPicPr>
          <p:nvPr/>
        </p:nvPicPr>
        <p:blipFill>
          <a:blip r:embed="rId6">
            <a:extLst/>
          </a:blip>
          <a:stretch>
            <a:fillRect/>
          </a:stretch>
        </p:blipFill>
        <p:spPr>
          <a:xfrm>
            <a:off x="4563214" y="3819495"/>
            <a:ext cx="2565396" cy="2215569"/>
          </a:xfrm>
          <a:prstGeom prst="rect">
            <a:avLst/>
          </a:prstGeom>
          <a:ln w="12700">
            <a:miter lim="400000"/>
          </a:ln>
        </p:spPr>
      </p:pic>
    </p:spTree>
  </p:cSld>
  <p:clrMapOvr>
    <a:masterClrMapping/>
  </p:clrMapOvr>
  <p:transition spd="med"/>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1" name="Kép 1" descr="Kép 1"/>
          <p:cNvPicPr>
            <a:picLocks noChangeAspect="1"/>
          </p:cNvPicPr>
          <p:nvPr/>
        </p:nvPicPr>
        <p:blipFill>
          <a:blip r:embed="rId3">
            <a:extLst/>
          </a:blip>
          <a:srcRect r="85412"/>
          <a:stretch>
            <a:fillRect/>
          </a:stretch>
        </p:blipFill>
        <p:spPr>
          <a:xfrm>
            <a:off x="11582399" y="3723937"/>
            <a:ext cx="609603" cy="3134063"/>
          </a:xfrm>
          <a:prstGeom prst="rect">
            <a:avLst/>
          </a:prstGeom>
          <a:ln w="12700">
            <a:miter lim="400000"/>
          </a:ln>
        </p:spPr>
      </p:pic>
      <p:pic>
        <p:nvPicPr>
          <p:cNvPr id="362" name="Picture 4" descr="Picture 4"/>
          <p:cNvPicPr>
            <a:picLocks noChangeAspect="1"/>
          </p:cNvPicPr>
          <p:nvPr/>
        </p:nvPicPr>
        <p:blipFill>
          <a:blip r:embed="rId4">
            <a:extLst/>
          </a:blip>
          <a:stretch>
            <a:fillRect/>
          </a:stretch>
        </p:blipFill>
        <p:spPr>
          <a:xfrm>
            <a:off x="467440" y="6468709"/>
            <a:ext cx="914401" cy="238127"/>
          </a:xfrm>
          <a:prstGeom prst="rect">
            <a:avLst/>
          </a:prstGeom>
          <a:ln w="12700">
            <a:miter lim="400000"/>
          </a:ln>
        </p:spPr>
      </p:pic>
      <p:sp>
        <p:nvSpPr>
          <p:cNvPr id="363" name="Szövegdoboz 6"/>
          <p:cNvSpPr txBox="1"/>
          <p:nvPr/>
        </p:nvSpPr>
        <p:spPr>
          <a:xfrm>
            <a:off x="1443891" y="6427277"/>
            <a:ext cx="6373443" cy="396239"/>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spAutoFit/>
          </a:bodyPr>
          <a:lstStyle>
            <a:lvl1pPr>
              <a:defRPr sz="2000">
                <a:solidFill>
                  <a:srgbClr val="FFFFFF"/>
                </a:solidFill>
              </a:defRPr>
            </a:lvl1pPr>
          </a:lstStyle>
          <a:p>
            <a:r>
              <a:rPr dirty="0"/>
              <a:t>-  </a:t>
            </a:r>
            <a:r>
              <a:rPr lang="de-AT" dirty="0"/>
              <a:t>Allgemeine Eigenschaften</a:t>
            </a:r>
          </a:p>
        </p:txBody>
      </p:sp>
      <p:sp>
        <p:nvSpPr>
          <p:cNvPr id="364" name="Manager, Course creator, Teacher, Non-editing teacher, … Guest"/>
          <p:cNvSpPr txBox="1"/>
          <p:nvPr/>
        </p:nvSpPr>
        <p:spPr>
          <a:xfrm>
            <a:off x="2658401" y="2098041"/>
            <a:ext cx="6373443" cy="2474520"/>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spAutoFit/>
          </a:bodyPr>
          <a:lstStyle/>
          <a:p>
            <a:pPr marL="182877" indent="-182877" defTabSz="914400">
              <a:lnSpc>
                <a:spcPct val="90000"/>
              </a:lnSpc>
              <a:spcBef>
                <a:spcPts val="1200"/>
              </a:spcBef>
              <a:buClr>
                <a:schemeClr val="accent1"/>
              </a:buClr>
              <a:buSzPct val="100000"/>
              <a:buFont typeface="Calibri"/>
              <a:buChar char=" "/>
              <a:defRPr sz="3600">
                <a:solidFill>
                  <a:srgbClr val="404040"/>
                </a:solidFill>
              </a:defRPr>
            </a:pPr>
            <a:r>
              <a:rPr lang="de-AT" sz="7200" dirty="0" smtClean="0"/>
              <a:t>Verwalter</a:t>
            </a:r>
            <a:r>
              <a:rPr sz="6400" dirty="0" smtClean="0"/>
              <a:t>,</a:t>
            </a:r>
            <a:r>
              <a:rPr dirty="0" smtClean="0"/>
              <a:t> </a:t>
            </a:r>
            <a:r>
              <a:rPr lang="de-AT" sz="6400" dirty="0" smtClean="0"/>
              <a:t>Autor des Kurses</a:t>
            </a:r>
            <a:r>
              <a:rPr dirty="0" smtClean="0"/>
              <a:t>, </a:t>
            </a:r>
            <a:r>
              <a:rPr lang="de-AT" dirty="0" smtClean="0"/>
              <a:t>Lehrer</a:t>
            </a:r>
            <a:r>
              <a:rPr dirty="0" smtClean="0"/>
              <a:t>, </a:t>
            </a:r>
            <a:r>
              <a:rPr lang="de-AT" dirty="0" smtClean="0"/>
              <a:t>Lehrer ohne Editierrechte</a:t>
            </a:r>
            <a:r>
              <a:rPr dirty="0" smtClean="0"/>
              <a:t>, </a:t>
            </a:r>
            <a:r>
              <a:rPr dirty="0"/>
              <a:t>… </a:t>
            </a:r>
            <a:r>
              <a:rPr sz="2400" dirty="0" smtClean="0"/>
              <a:t>G</a:t>
            </a:r>
            <a:r>
              <a:rPr lang="de-AT" sz="2400" dirty="0" err="1" smtClean="0"/>
              <a:t>ast</a:t>
            </a:r>
            <a:endParaRPr sz="2400" dirty="0"/>
          </a:p>
        </p:txBody>
      </p:sp>
      <p:sp>
        <p:nvSpPr>
          <p:cNvPr id="365" name="Roles, user’s permissions"/>
          <p:cNvSpPr txBox="1"/>
          <p:nvPr/>
        </p:nvSpPr>
        <p:spPr>
          <a:xfrm>
            <a:off x="1587923" y="989331"/>
            <a:ext cx="6129238" cy="646327"/>
          </a:xfrm>
          <a:prstGeom prst="rect">
            <a:avLst/>
          </a:prstGeom>
          <a:ln w="12700">
            <a:miter lim="400000"/>
          </a:ln>
          <a:extLst>
            <a:ext uri="{C572A759-6A51-4108-AA02-DFA0A04FC94B}">
              <ma14:wrappingTextBoxFlag xmlns="" xmlns:ma14="http://schemas.microsoft.com/office/mac/drawingml/2011/main" val="1"/>
            </a:ext>
          </a:extLst>
        </p:spPr>
        <p:txBody>
          <a:bodyPr wrap="none" lIns="45718" tIns="45718" rIns="45718" bIns="45718">
            <a:spAutoFit/>
          </a:bodyPr>
          <a:lstStyle>
            <a:lvl1pPr>
              <a:defRPr sz="3600"/>
            </a:lvl1pPr>
          </a:lstStyle>
          <a:p>
            <a:r>
              <a:rPr lang="de-AT" dirty="0" smtClean="0"/>
              <a:t>Rollen</a:t>
            </a:r>
            <a:r>
              <a:rPr dirty="0" smtClean="0"/>
              <a:t>, </a:t>
            </a:r>
            <a:r>
              <a:rPr lang="de-AT" dirty="0" smtClean="0"/>
              <a:t>Benutzerberechtigungen</a:t>
            </a:r>
            <a:endParaRPr dirty="0"/>
          </a:p>
        </p:txBody>
      </p:sp>
    </p:spTree>
  </p:cSld>
  <p:clrMapOvr>
    <a:masterClrMapping/>
  </p:clrMapOvr>
  <p:transition spd="med"/>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9" name="Useful links"/>
          <p:cNvSpPr txBox="1">
            <a:spLocks noGrp="1"/>
          </p:cNvSpPr>
          <p:nvPr>
            <p:ph type="title"/>
          </p:nvPr>
        </p:nvSpPr>
        <p:spPr>
          <a:prstGeom prst="rect">
            <a:avLst/>
          </a:prstGeom>
        </p:spPr>
        <p:txBody>
          <a:bodyPr/>
          <a:lstStyle/>
          <a:p>
            <a:r>
              <a:rPr lang="de-AT" dirty="0" smtClean="0"/>
              <a:t>Nützliche Internetseiten</a:t>
            </a:r>
            <a:endParaRPr dirty="0"/>
          </a:p>
        </p:txBody>
      </p:sp>
      <p:sp>
        <p:nvSpPr>
          <p:cNvPr id="370" name="Moodle tutorials: https://www.youtube.com/user/moodlehq…"/>
          <p:cNvSpPr txBox="1">
            <a:spLocks noGrp="1"/>
          </p:cNvSpPr>
          <p:nvPr>
            <p:ph type="body" idx="1"/>
          </p:nvPr>
        </p:nvSpPr>
        <p:spPr>
          <a:prstGeom prst="rect">
            <a:avLst/>
          </a:prstGeom>
        </p:spPr>
        <p:txBody>
          <a:bodyPr/>
          <a:lstStyle/>
          <a:p>
            <a:r>
              <a:rPr dirty="0"/>
              <a:t>Moodle </a:t>
            </a:r>
            <a:r>
              <a:rPr lang="de-AT" dirty="0" smtClean="0"/>
              <a:t>Anleitung</a:t>
            </a:r>
            <a:r>
              <a:rPr dirty="0" smtClean="0"/>
              <a:t>: </a:t>
            </a:r>
            <a:r>
              <a:rPr u="sng" dirty="0">
                <a:solidFill>
                  <a:srgbClr val="0000FF"/>
                </a:solidFill>
                <a:uFill>
                  <a:solidFill>
                    <a:srgbClr val="0000FF"/>
                  </a:solidFill>
                </a:uFill>
                <a:hlinkClick r:id="rId2"/>
              </a:rPr>
              <a:t>https://www.youtube.com/user/moodlehq</a:t>
            </a:r>
            <a:r>
              <a:rPr dirty="0"/>
              <a:t> </a:t>
            </a:r>
          </a:p>
          <a:p>
            <a:r>
              <a:rPr dirty="0"/>
              <a:t>Moodle </a:t>
            </a:r>
            <a:r>
              <a:rPr lang="de-AT" dirty="0" smtClean="0"/>
              <a:t>Gemeinschaft</a:t>
            </a:r>
            <a:r>
              <a:rPr dirty="0" smtClean="0"/>
              <a:t>: </a:t>
            </a:r>
            <a:r>
              <a:rPr u="sng" dirty="0">
                <a:solidFill>
                  <a:srgbClr val="0000FF"/>
                </a:solidFill>
                <a:uFill>
                  <a:solidFill>
                    <a:srgbClr val="0000FF"/>
                  </a:solidFill>
                </a:uFill>
                <a:hlinkClick r:id="rId3"/>
              </a:rPr>
              <a:t>https://moodle.org/</a:t>
            </a:r>
            <a:r>
              <a:rPr dirty="0"/>
              <a:t> </a:t>
            </a:r>
          </a:p>
        </p:txBody>
      </p:sp>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 name="Web 1.0-2.0-3.0"/>
          <p:cNvSpPr txBox="1">
            <a:spLocks noGrp="1"/>
          </p:cNvSpPr>
          <p:nvPr>
            <p:ph type="title"/>
          </p:nvPr>
        </p:nvSpPr>
        <p:spPr>
          <a:xfrm>
            <a:off x="1097280" y="758951"/>
            <a:ext cx="10058401" cy="3566162"/>
          </a:xfrm>
          <a:prstGeom prst="rect">
            <a:avLst/>
          </a:prstGeom>
        </p:spPr>
        <p:txBody>
          <a:bodyPr/>
          <a:lstStyle>
            <a:lvl1pPr>
              <a:defRPr spc="-100"/>
            </a:lvl1pPr>
          </a:lstStyle>
          <a:p>
            <a:r>
              <a:t>Web 1.0-2.0-3.0</a:t>
            </a:r>
          </a:p>
        </p:txBody>
      </p:sp>
    </p:spTree>
  </p:cSld>
  <p:clrMapOvr>
    <a:masterClrMapping/>
  </p:clrMapOvr>
  <p:transition spd="med"/>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2" name="Content Placeholder 2"/>
          <p:cNvSpPr txBox="1">
            <a:spLocks noGrp="1"/>
          </p:cNvSpPr>
          <p:nvPr>
            <p:ph type="body" sz="half" idx="1"/>
          </p:nvPr>
        </p:nvSpPr>
        <p:spPr>
          <a:xfrm>
            <a:off x="4413737" y="301002"/>
            <a:ext cx="7292363" cy="2316480"/>
          </a:xfrm>
          <a:prstGeom prst="rect">
            <a:avLst/>
          </a:prstGeom>
        </p:spPr>
        <p:txBody>
          <a:bodyPr/>
          <a:lstStyle/>
          <a:p>
            <a:r>
              <a:rPr lang="de-AT" dirty="0" smtClean="0"/>
              <a:t>Diese Materialien wurden beim </a:t>
            </a:r>
            <a:r>
              <a:rPr dirty="0" err="1" smtClean="0"/>
              <a:t>InnoTeach</a:t>
            </a:r>
            <a:r>
              <a:rPr dirty="0" smtClean="0"/>
              <a:t> </a:t>
            </a:r>
            <a:r>
              <a:rPr dirty="0" err="1" smtClean="0"/>
              <a:t>Proje</a:t>
            </a:r>
            <a:r>
              <a:rPr lang="de-AT" dirty="0" smtClean="0"/>
              <a:t>k</a:t>
            </a:r>
            <a:r>
              <a:rPr dirty="0" smtClean="0"/>
              <a:t>t C1 </a:t>
            </a:r>
            <a:r>
              <a:rPr lang="de-AT" dirty="0" smtClean="0"/>
              <a:t>–Training am 6. Juli 2017 in </a:t>
            </a:r>
            <a:r>
              <a:rPr dirty="0" smtClean="0"/>
              <a:t>Budapest</a:t>
            </a:r>
            <a:r>
              <a:rPr lang="de-AT" dirty="0" smtClean="0"/>
              <a:t> vorgestellt.</a:t>
            </a:r>
            <a:endParaRPr dirty="0" smtClean="0"/>
          </a:p>
          <a:p>
            <a:r>
              <a:rPr dirty="0" smtClean="0"/>
              <a:t>All content of the training is publishes its work " </a:t>
            </a:r>
            <a:r>
              <a:rPr dirty="0" err="1" smtClean="0"/>
              <a:t>InnoTeach</a:t>
            </a:r>
            <a:r>
              <a:rPr dirty="0" smtClean="0"/>
              <a:t> Project" under a </a:t>
            </a:r>
            <a:r>
              <a:rPr u="sng" dirty="0" smtClean="0">
                <a:solidFill>
                  <a:srgbClr val="0000FF"/>
                </a:solidFill>
                <a:uFill>
                  <a:solidFill>
                    <a:srgbClr val="0000FF"/>
                  </a:solidFill>
                </a:uFill>
                <a:hlinkClick r:id="rId2"/>
              </a:rPr>
              <a:t>Creative Commons Attribution-</a:t>
            </a:r>
            <a:r>
              <a:rPr u="sng" dirty="0" err="1" smtClean="0">
                <a:solidFill>
                  <a:srgbClr val="0000FF"/>
                </a:solidFill>
                <a:uFill>
                  <a:solidFill>
                    <a:srgbClr val="0000FF"/>
                  </a:solidFill>
                </a:uFill>
                <a:hlinkClick r:id="rId2"/>
              </a:rPr>
              <a:t>NonCommercial</a:t>
            </a:r>
            <a:r>
              <a:rPr u="sng" dirty="0" smtClean="0">
                <a:solidFill>
                  <a:srgbClr val="0000FF"/>
                </a:solidFill>
                <a:uFill>
                  <a:solidFill>
                    <a:srgbClr val="0000FF"/>
                  </a:solidFill>
                </a:uFill>
                <a:hlinkClick r:id="rId2"/>
              </a:rPr>
              <a:t>-</a:t>
            </a:r>
            <a:r>
              <a:rPr u="sng" dirty="0" err="1" smtClean="0">
                <a:solidFill>
                  <a:srgbClr val="0000FF"/>
                </a:solidFill>
                <a:uFill>
                  <a:solidFill>
                    <a:srgbClr val="0000FF"/>
                  </a:solidFill>
                </a:uFill>
                <a:hlinkClick r:id="rId2"/>
              </a:rPr>
              <a:t>ShareAlike</a:t>
            </a:r>
            <a:r>
              <a:rPr u="sng" dirty="0" smtClean="0">
                <a:solidFill>
                  <a:srgbClr val="0000FF"/>
                </a:solidFill>
                <a:uFill>
                  <a:solidFill>
                    <a:srgbClr val="0000FF"/>
                  </a:solidFill>
                </a:uFill>
                <a:hlinkClick r:id="rId2"/>
              </a:rPr>
              <a:t> 4.0 International License</a:t>
            </a:r>
            <a:r>
              <a:rPr dirty="0" smtClean="0"/>
              <a:t>.</a:t>
            </a:r>
            <a:endParaRPr dirty="0"/>
          </a:p>
        </p:txBody>
      </p:sp>
      <p:sp>
        <p:nvSpPr>
          <p:cNvPr id="373" name="Text Placeholder 3"/>
          <p:cNvSpPr>
            <a:spLocks noGrp="1"/>
          </p:cNvSpPr>
          <p:nvPr>
            <p:ph type="body" idx="13"/>
          </p:nvPr>
        </p:nvSpPr>
        <p:spPr>
          <a:xfrm>
            <a:off x="309092" y="425002"/>
            <a:ext cx="3496618" cy="3786392"/>
          </a:xfrm>
          <a:prstGeom prst="rect">
            <a:avLst/>
          </a:prstGeom>
          <a:extLst>
            <a:ext uri="{C572A759-6A51-4108-AA02-DFA0A04FC94B}">
              <ma14:wrappingTextBoxFlag xmlns="" xmlns:ma14="http://schemas.microsoft.com/office/mac/drawingml/2011/main" val="1"/>
            </a:ext>
          </a:extLst>
        </p:spPr>
        <p:txBody>
          <a:bodyPr/>
          <a:lstStyle/>
          <a:p>
            <a:pPr defTabSz="813816">
              <a:lnSpc>
                <a:spcPct val="81000"/>
              </a:lnSpc>
              <a:spcBef>
                <a:spcPts val="1000"/>
              </a:spcBef>
              <a:buClr>
                <a:schemeClr val="accent1"/>
              </a:buClr>
              <a:buFont typeface="Calibri"/>
              <a:defRPr sz="2100" b="1" cap="none" spc="0" baseline="29752">
                <a:solidFill>
                  <a:srgbClr val="FFFFFF"/>
                </a:solidFill>
              </a:defRPr>
            </a:pPr>
            <a:r>
              <a:t>English title</a:t>
            </a:r>
            <a:r>
              <a:rPr b="0"/>
              <a:t>: LET’S BE INNOVATIVE! Development of Creativity, Innovation and Entrepreneurship for Primary School Teachers</a:t>
            </a:r>
          </a:p>
          <a:p>
            <a:pPr defTabSz="813816">
              <a:lnSpc>
                <a:spcPct val="81000"/>
              </a:lnSpc>
              <a:spcBef>
                <a:spcPts val="1000"/>
              </a:spcBef>
              <a:buClr>
                <a:schemeClr val="accent1"/>
              </a:buClr>
              <a:buFont typeface="Calibri"/>
              <a:defRPr sz="2100" b="1" cap="none" spc="0" baseline="29752">
                <a:solidFill>
                  <a:srgbClr val="FFFFFF"/>
                </a:solidFill>
              </a:defRPr>
            </a:pPr>
            <a:r>
              <a:t>Acronym</a:t>
            </a:r>
            <a:r>
              <a:rPr b="0"/>
              <a:t>: InnoTeach</a:t>
            </a:r>
          </a:p>
          <a:p>
            <a:pPr defTabSz="813816">
              <a:lnSpc>
                <a:spcPct val="81000"/>
              </a:lnSpc>
              <a:spcBef>
                <a:spcPts val="1000"/>
              </a:spcBef>
              <a:buClr>
                <a:schemeClr val="accent1"/>
              </a:buClr>
              <a:buFont typeface="Calibri"/>
              <a:defRPr sz="2100" b="1" cap="none" spc="0" baseline="29752">
                <a:solidFill>
                  <a:srgbClr val="FFFFFF"/>
                </a:solidFill>
              </a:defRPr>
            </a:pPr>
            <a:r>
              <a:t>Project n°: </a:t>
            </a:r>
            <a:r>
              <a:rPr b="0"/>
              <a:t>2016-1-SI01-KA201-021641</a:t>
            </a:r>
          </a:p>
          <a:p>
            <a:pPr defTabSz="813816">
              <a:lnSpc>
                <a:spcPct val="81000"/>
              </a:lnSpc>
              <a:spcBef>
                <a:spcPts val="1000"/>
              </a:spcBef>
              <a:buClr>
                <a:schemeClr val="accent1"/>
              </a:buClr>
              <a:buFont typeface="Calibri"/>
              <a:defRPr sz="2100" b="1" cap="none" spc="0" baseline="29752">
                <a:solidFill>
                  <a:srgbClr val="FFFFFF"/>
                </a:solidFill>
              </a:defRPr>
            </a:pPr>
            <a:r>
              <a:t>Project leader and coordinator:</a:t>
            </a:r>
            <a:r>
              <a:rPr b="0"/>
              <a:t> Korona plus d.o.o., Institut za inovativnost in tehnologijo, Slovenia</a:t>
            </a:r>
          </a:p>
          <a:p>
            <a:pPr defTabSz="813816">
              <a:lnSpc>
                <a:spcPct val="81000"/>
              </a:lnSpc>
              <a:spcBef>
                <a:spcPts val="1000"/>
              </a:spcBef>
              <a:buClr>
                <a:schemeClr val="accent1"/>
              </a:buClr>
              <a:buFont typeface="Calibri"/>
              <a:defRPr sz="2100" b="1" cap="none" spc="0" baseline="29752">
                <a:solidFill>
                  <a:srgbClr val="FFFFFF"/>
                </a:solidFill>
              </a:defRPr>
            </a:pPr>
            <a:r>
              <a:t>Programme:</a:t>
            </a:r>
            <a:r>
              <a:rPr b="0"/>
              <a:t> Erasmus+ Strategic Partnership</a:t>
            </a:r>
          </a:p>
          <a:p>
            <a:pPr defTabSz="813816">
              <a:lnSpc>
                <a:spcPct val="81000"/>
              </a:lnSpc>
              <a:spcBef>
                <a:spcPts val="1000"/>
              </a:spcBef>
              <a:buClr>
                <a:schemeClr val="accent1"/>
              </a:buClr>
              <a:buFont typeface="Calibri"/>
              <a:defRPr sz="2100" b="1" cap="none" spc="0" baseline="29752">
                <a:solidFill>
                  <a:srgbClr val="FFFFFF"/>
                </a:solidFill>
              </a:defRPr>
            </a:pPr>
            <a:r>
              <a:t>Contact:</a:t>
            </a:r>
            <a:r>
              <a:rPr b="0"/>
              <a:t> Ms. Urška Mrgole – info@innovation.si</a:t>
            </a:r>
          </a:p>
        </p:txBody>
      </p:sp>
      <p:pic>
        <p:nvPicPr>
          <p:cNvPr id="374" name="Picture 4" descr="Picture 4"/>
          <p:cNvPicPr>
            <a:picLocks noChangeAspect="1"/>
          </p:cNvPicPr>
          <p:nvPr/>
        </p:nvPicPr>
        <p:blipFill>
          <a:blip r:embed="rId3">
            <a:extLst/>
          </a:blip>
          <a:stretch>
            <a:fillRect/>
          </a:stretch>
        </p:blipFill>
        <p:spPr>
          <a:xfrm>
            <a:off x="6446899" y="2205562"/>
            <a:ext cx="2745229" cy="1661293"/>
          </a:xfrm>
          <a:prstGeom prst="rect">
            <a:avLst/>
          </a:prstGeom>
          <a:ln w="12700">
            <a:miter lim="400000"/>
          </a:ln>
        </p:spPr>
      </p:pic>
      <p:pic>
        <p:nvPicPr>
          <p:cNvPr id="375" name="Kép 7" descr="Kép 7"/>
          <p:cNvPicPr>
            <a:picLocks noChangeAspect="1"/>
          </p:cNvPicPr>
          <p:nvPr/>
        </p:nvPicPr>
        <p:blipFill>
          <a:blip r:embed="rId4">
            <a:extLst/>
          </a:blip>
          <a:srcRect r="85412"/>
          <a:stretch>
            <a:fillRect/>
          </a:stretch>
        </p:blipFill>
        <p:spPr>
          <a:xfrm>
            <a:off x="-1" y="4414182"/>
            <a:ext cx="609602" cy="2443819"/>
          </a:xfrm>
          <a:prstGeom prst="rect">
            <a:avLst/>
          </a:prstGeom>
          <a:ln w="12700">
            <a:miter lim="400000"/>
          </a:ln>
        </p:spPr>
      </p:pic>
      <p:pic>
        <p:nvPicPr>
          <p:cNvPr id="376" name="Kép 8" descr="Kép 8"/>
          <p:cNvPicPr>
            <a:picLocks noChangeAspect="1"/>
          </p:cNvPicPr>
          <p:nvPr/>
        </p:nvPicPr>
        <p:blipFill>
          <a:blip r:embed="rId5">
            <a:extLst/>
          </a:blip>
          <a:stretch>
            <a:fillRect/>
          </a:stretch>
        </p:blipFill>
        <p:spPr>
          <a:xfrm>
            <a:off x="4305300" y="5989320"/>
            <a:ext cx="7698277" cy="837453"/>
          </a:xfrm>
          <a:prstGeom prst="rect">
            <a:avLst/>
          </a:prstGeom>
          <a:ln w="12700">
            <a:miter lim="400000"/>
          </a:ln>
        </p:spPr>
      </p:pic>
      <p:sp>
        <p:nvSpPr>
          <p:cNvPr id="377" name="Téglalap 9"/>
          <p:cNvSpPr txBox="1"/>
          <p:nvPr/>
        </p:nvSpPr>
        <p:spPr>
          <a:xfrm>
            <a:off x="6446899" y="3761552"/>
            <a:ext cx="3237789" cy="370839"/>
          </a:xfrm>
          <a:prstGeom prst="rect">
            <a:avLst/>
          </a:prstGeom>
          <a:ln w="12700">
            <a:miter lim="400000"/>
          </a:ln>
          <a:extLst>
            <a:ext uri="{C572A759-6A51-4108-AA02-DFA0A04FC94B}">
              <ma14:wrappingTextBoxFlag xmlns="" xmlns:ma14="http://schemas.microsoft.com/office/mac/drawingml/2011/main" val="1"/>
            </a:ext>
          </a:extLst>
        </p:spPr>
        <p:txBody>
          <a:bodyPr wrap="none" lIns="45718" tIns="45718" rIns="45718" bIns="45718">
            <a:spAutoFit/>
          </a:bodyPr>
          <a:lstStyle/>
          <a:p>
            <a:r>
              <a:t>InnoTeach Consortium 2016-2017</a:t>
            </a:r>
          </a:p>
        </p:txBody>
      </p:sp>
      <p:pic>
        <p:nvPicPr>
          <p:cNvPr id="378" name="Picture 5" descr="Picture 5"/>
          <p:cNvPicPr>
            <a:picLocks noChangeAspect="1"/>
          </p:cNvPicPr>
          <p:nvPr/>
        </p:nvPicPr>
        <p:blipFill>
          <a:blip r:embed="rId6">
            <a:extLst/>
          </a:blip>
          <a:stretch>
            <a:fillRect/>
          </a:stretch>
        </p:blipFill>
        <p:spPr>
          <a:xfrm>
            <a:off x="4602777" y="4158817"/>
            <a:ext cx="7103324" cy="1830505"/>
          </a:xfrm>
          <a:prstGeom prst="rect">
            <a:avLst/>
          </a:prstGeom>
          <a:ln w="12700">
            <a:miter lim="400000"/>
          </a:ln>
        </p:spPr>
      </p:pic>
    </p:spTree>
  </p:cSld>
  <p:clrMapOvr>
    <a:masterClrMapping/>
  </p:clrMapOvr>
  <p:transition spd="med"/>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0" name="Kép 8" descr="Kép 8"/>
          <p:cNvPicPr>
            <a:picLocks noChangeAspect="1"/>
          </p:cNvPicPr>
          <p:nvPr/>
        </p:nvPicPr>
        <p:blipFill>
          <a:blip r:embed="rId2">
            <a:extLst/>
          </a:blip>
          <a:stretch>
            <a:fillRect/>
          </a:stretch>
        </p:blipFill>
        <p:spPr>
          <a:xfrm>
            <a:off x="4305300" y="5989320"/>
            <a:ext cx="7698277" cy="837453"/>
          </a:xfrm>
          <a:prstGeom prst="rect">
            <a:avLst/>
          </a:prstGeom>
          <a:ln w="12700">
            <a:miter lim="400000"/>
          </a:ln>
        </p:spPr>
      </p:pic>
      <p:pic>
        <p:nvPicPr>
          <p:cNvPr id="381" name="Picture 11" descr="Picture 11"/>
          <p:cNvPicPr>
            <a:picLocks noChangeAspect="1"/>
          </p:cNvPicPr>
          <p:nvPr/>
        </p:nvPicPr>
        <p:blipFill>
          <a:blip r:embed="rId3">
            <a:extLst/>
          </a:blip>
          <a:srcRect r="3743"/>
          <a:stretch>
            <a:fillRect/>
          </a:stretch>
        </p:blipFill>
        <p:spPr>
          <a:xfrm>
            <a:off x="4158070" y="0"/>
            <a:ext cx="8033931" cy="6858000"/>
          </a:xfrm>
          <a:prstGeom prst="rect">
            <a:avLst/>
          </a:prstGeom>
          <a:ln w="12700">
            <a:miter lim="400000"/>
          </a:ln>
        </p:spPr>
      </p:pic>
      <p:pic>
        <p:nvPicPr>
          <p:cNvPr id="382" name="Picture 12" descr="Picture 12"/>
          <p:cNvPicPr>
            <a:picLocks noChangeAspect="1"/>
          </p:cNvPicPr>
          <p:nvPr/>
        </p:nvPicPr>
        <p:blipFill>
          <a:blip r:embed="rId4">
            <a:extLst/>
          </a:blip>
          <a:stretch>
            <a:fillRect/>
          </a:stretch>
        </p:blipFill>
        <p:spPr>
          <a:xfrm>
            <a:off x="0" y="1267781"/>
            <a:ext cx="4090738" cy="4032183"/>
          </a:xfrm>
          <a:prstGeom prst="rect">
            <a:avLst/>
          </a:prstGeom>
          <a:ln w="12700">
            <a:miter lim="400000"/>
          </a:ln>
        </p:spPr>
      </p:pic>
    </p:spTree>
  </p:cSld>
  <p:clrMapOvr>
    <a:masterClrMapping/>
  </p:clrMapOvr>
  <p:transition spd="med"/>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4" name="Kép 1" descr="Kép 1"/>
          <p:cNvPicPr>
            <a:picLocks noChangeAspect="1"/>
          </p:cNvPicPr>
          <p:nvPr/>
        </p:nvPicPr>
        <p:blipFill>
          <a:blip r:embed="rId3">
            <a:extLst/>
          </a:blip>
          <a:srcRect r="85412"/>
          <a:stretch>
            <a:fillRect/>
          </a:stretch>
        </p:blipFill>
        <p:spPr>
          <a:xfrm>
            <a:off x="-1" y="3723937"/>
            <a:ext cx="609602" cy="3134063"/>
          </a:xfrm>
          <a:prstGeom prst="rect">
            <a:avLst/>
          </a:prstGeom>
          <a:ln w="12700">
            <a:miter lim="400000"/>
          </a:ln>
        </p:spPr>
      </p:pic>
      <p:sp>
        <p:nvSpPr>
          <p:cNvPr id="385" name="Téglalap 7"/>
          <p:cNvSpPr/>
          <p:nvPr/>
        </p:nvSpPr>
        <p:spPr>
          <a:xfrm>
            <a:off x="-2" y="6035040"/>
            <a:ext cx="9459887" cy="822962"/>
          </a:xfrm>
          <a:prstGeom prst="rect">
            <a:avLst/>
          </a:prstGeom>
          <a:solidFill>
            <a:srgbClr val="FFFFFF"/>
          </a:solidFill>
          <a:ln w="15875">
            <a:solidFill>
              <a:srgbClr val="FFFFFF"/>
            </a:solidFill>
          </a:ln>
        </p:spPr>
        <p:txBody>
          <a:bodyPr lIns="45718" tIns="45718" rIns="45718" bIns="45718" anchor="ctr"/>
          <a:lstStyle/>
          <a:p>
            <a:pPr algn="ctr"/>
            <a:endParaRPr/>
          </a:p>
        </p:txBody>
      </p:sp>
      <p:pic>
        <p:nvPicPr>
          <p:cNvPr id="386" name="Kép 6" descr="Kép 6"/>
          <p:cNvPicPr>
            <a:picLocks noChangeAspect="1"/>
          </p:cNvPicPr>
          <p:nvPr/>
        </p:nvPicPr>
        <p:blipFill>
          <a:blip r:embed="rId4">
            <a:extLst/>
          </a:blip>
          <a:stretch>
            <a:fillRect/>
          </a:stretch>
        </p:blipFill>
        <p:spPr>
          <a:xfrm>
            <a:off x="-3" y="5874129"/>
            <a:ext cx="9044250" cy="983871"/>
          </a:xfrm>
          <a:prstGeom prst="rect">
            <a:avLst/>
          </a:prstGeom>
          <a:ln w="12700">
            <a:miter lim="400000"/>
          </a:ln>
        </p:spPr>
      </p:pic>
      <p:sp>
        <p:nvSpPr>
          <p:cNvPr id="387" name="Title 1"/>
          <p:cNvSpPr txBox="1"/>
          <p:nvPr/>
        </p:nvSpPr>
        <p:spPr>
          <a:xfrm>
            <a:off x="1097280" y="2953136"/>
            <a:ext cx="10058401" cy="1371977"/>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nchor="b">
            <a:normAutofit/>
          </a:bodyPr>
          <a:lstStyle>
            <a:lvl1pPr defTabSz="914400">
              <a:lnSpc>
                <a:spcPct val="85000"/>
              </a:lnSpc>
              <a:defRPr sz="4800" spc="-100">
                <a:solidFill>
                  <a:srgbClr val="262626"/>
                </a:solidFill>
              </a:defRPr>
            </a:lvl1pPr>
          </a:lstStyle>
          <a:p>
            <a:r>
              <a:rPr lang="de-AT" sz="2800" dirty="0" smtClean="0"/>
              <a:t>Die Graphikvorlagen wurden erstellt von: </a:t>
            </a:r>
            <a:endParaRPr sz="2800" dirty="0"/>
          </a:p>
        </p:txBody>
      </p:sp>
      <p:sp>
        <p:nvSpPr>
          <p:cNvPr id="388" name="Text Placeholder 2"/>
          <p:cNvSpPr txBox="1"/>
          <p:nvPr/>
        </p:nvSpPr>
        <p:spPr>
          <a:xfrm>
            <a:off x="6675600" y="4466335"/>
            <a:ext cx="4737293" cy="583285"/>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normAutofit/>
          </a:bodyPr>
          <a:lstStyle>
            <a:lvl1pPr defTabSz="914400">
              <a:lnSpc>
                <a:spcPct val="90000"/>
              </a:lnSpc>
              <a:spcBef>
                <a:spcPts val="1200"/>
              </a:spcBef>
              <a:defRPr sz="2400" cap="all" spc="200">
                <a:solidFill>
                  <a:srgbClr val="344068"/>
                </a:solidFill>
              </a:defRPr>
            </a:lvl1pPr>
          </a:lstStyle>
          <a:p>
            <a:r>
              <a:t>Zsolt Lengyel, jános szabó</a:t>
            </a:r>
          </a:p>
        </p:txBody>
      </p:sp>
      <p:pic>
        <p:nvPicPr>
          <p:cNvPr id="389" name="Picture 2" descr="Picture 2"/>
          <p:cNvPicPr>
            <a:picLocks noChangeAspect="1"/>
          </p:cNvPicPr>
          <p:nvPr/>
        </p:nvPicPr>
        <p:blipFill>
          <a:blip r:embed="rId5">
            <a:extLst/>
          </a:blip>
          <a:stretch>
            <a:fillRect/>
          </a:stretch>
        </p:blipFill>
        <p:spPr>
          <a:xfrm>
            <a:off x="6213244" y="1388660"/>
            <a:ext cx="5199647" cy="2661840"/>
          </a:xfrm>
          <a:prstGeom prst="rect">
            <a:avLst/>
          </a:prstGeom>
          <a:ln w="12700">
            <a:miter lim="400000"/>
          </a:ln>
        </p:spPr>
      </p:pic>
    </p:spTree>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 name="Web 1.0 - 90s"/>
          <p:cNvSpPr txBox="1">
            <a:spLocks noGrp="1"/>
          </p:cNvSpPr>
          <p:nvPr>
            <p:ph type="title"/>
          </p:nvPr>
        </p:nvSpPr>
        <p:spPr>
          <a:xfrm>
            <a:off x="1147812" y="201148"/>
            <a:ext cx="10058401" cy="1450760"/>
          </a:xfrm>
          <a:prstGeom prst="rect">
            <a:avLst/>
          </a:prstGeom>
        </p:spPr>
        <p:txBody>
          <a:bodyPr/>
          <a:lstStyle>
            <a:lvl1pPr>
              <a:defRPr spc="-100"/>
            </a:lvl1pPr>
          </a:lstStyle>
          <a:p>
            <a:r>
              <a:rPr dirty="0"/>
              <a:t>Web 1.0 </a:t>
            </a:r>
            <a:r>
              <a:rPr lang="de-AT" dirty="0" smtClean="0"/>
              <a:t>–</a:t>
            </a:r>
            <a:r>
              <a:rPr dirty="0" smtClean="0"/>
              <a:t> </a:t>
            </a:r>
            <a:r>
              <a:rPr lang="de-AT" dirty="0" smtClean="0"/>
              <a:t>in den 1990-er Jahren</a:t>
            </a:r>
            <a:endParaRPr dirty="0"/>
          </a:p>
        </p:txBody>
      </p:sp>
      <p:sp>
        <p:nvSpPr>
          <p:cNvPr id="179" name="http://researchhubs.com/post/computing/web-application/web-1-2-and-3.html">
            <a:hlinkClick r:id="rId3"/>
          </p:cNvPr>
          <p:cNvSpPr txBox="1"/>
          <p:nvPr/>
        </p:nvSpPr>
        <p:spPr>
          <a:xfrm>
            <a:off x="1097973" y="6443979"/>
            <a:ext cx="7537993" cy="370839"/>
          </a:xfrm>
          <a:prstGeom prst="rect">
            <a:avLst/>
          </a:prstGeom>
          <a:ln w="12700">
            <a:miter lim="400000"/>
          </a:ln>
          <a:extLst>
            <a:ext uri="{C572A759-6A51-4108-AA02-DFA0A04FC94B}">
              <ma14:wrappingTextBoxFlag xmlns="" xmlns:ma14="http://schemas.microsoft.com/office/mac/drawingml/2011/main" val="1"/>
            </a:ext>
          </a:extLst>
        </p:spPr>
        <p:txBody>
          <a:bodyPr wrap="none" lIns="45718" tIns="45718" rIns="45718" bIns="45718">
            <a:spAutoFit/>
          </a:bodyPr>
          <a:lstStyle/>
          <a:p>
            <a:r>
              <a:t>http://researchhubs.com/post/computing/web-application/web-1-2-and-3.html</a:t>
            </a:r>
          </a:p>
        </p:txBody>
      </p:sp>
      <p:sp>
        <p:nvSpPr>
          <p:cNvPr id="180" name="Quick access to the digital information, the first visual browsers, hypertext, later hypermedia."/>
          <p:cNvSpPr txBox="1"/>
          <p:nvPr/>
        </p:nvSpPr>
        <p:spPr>
          <a:xfrm>
            <a:off x="1112487" y="2523245"/>
            <a:ext cx="8531381" cy="1754322"/>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spAutoFit/>
          </a:bodyPr>
          <a:lstStyle/>
          <a:p>
            <a:pPr>
              <a:defRPr sz="3600"/>
            </a:pPr>
            <a:r>
              <a:rPr lang="de-AT" dirty="0" smtClean="0"/>
              <a:t>Rascher Zugang zu digitaler Information, die ersten Bildbrowser, </a:t>
            </a:r>
            <a:r>
              <a:rPr lang="de-AT" b="1" dirty="0" err="1" smtClean="0"/>
              <a:t>Hy</a:t>
            </a:r>
            <a:r>
              <a:rPr b="1" dirty="0" err="1" smtClean="0"/>
              <a:t>pertext</a:t>
            </a:r>
            <a:r>
              <a:rPr dirty="0"/>
              <a:t>, </a:t>
            </a:r>
            <a:r>
              <a:rPr lang="de-AT" dirty="0" smtClean="0"/>
              <a:t>später</a:t>
            </a:r>
            <a:r>
              <a:rPr dirty="0" smtClean="0"/>
              <a:t> </a:t>
            </a:r>
            <a:r>
              <a:rPr lang="de-AT" b="1" dirty="0" smtClean="0"/>
              <a:t>H</a:t>
            </a:r>
            <a:r>
              <a:rPr b="1" dirty="0" err="1" smtClean="0"/>
              <a:t>ypermedi</a:t>
            </a:r>
            <a:r>
              <a:rPr lang="de-AT" b="1" dirty="0" smtClean="0"/>
              <a:t>en</a:t>
            </a:r>
            <a:endParaRPr dirty="0"/>
          </a:p>
        </p:txBody>
      </p:sp>
      <p:sp>
        <p:nvSpPr>
          <p:cNvPr id="181" name="static, difficult updating the content , no interaction…"/>
          <p:cNvSpPr txBox="1"/>
          <p:nvPr/>
        </p:nvSpPr>
        <p:spPr>
          <a:xfrm>
            <a:off x="1112487" y="4321078"/>
            <a:ext cx="8531381" cy="1938988"/>
          </a:xfrm>
          <a:prstGeom prst="rect">
            <a:avLst/>
          </a:prstGeom>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marL="180472" indent="-180472">
              <a:buSzPct val="100000"/>
              <a:buChar char="•"/>
              <a:defRPr sz="2400"/>
            </a:pPr>
            <a:r>
              <a:rPr dirty="0" err="1" smtClean="0"/>
              <a:t>stati</a:t>
            </a:r>
            <a:r>
              <a:rPr lang="de-AT" dirty="0" err="1" smtClean="0"/>
              <a:t>sch</a:t>
            </a:r>
            <a:r>
              <a:rPr dirty="0" smtClean="0"/>
              <a:t>, </a:t>
            </a:r>
            <a:r>
              <a:rPr lang="de-AT" dirty="0" smtClean="0"/>
              <a:t>Inhalte schwer zu aktualisieren, keine</a:t>
            </a:r>
          </a:p>
          <a:p>
            <a:pPr>
              <a:buSzPct val="100000"/>
              <a:defRPr sz="2400"/>
            </a:pPr>
            <a:r>
              <a:rPr lang="de-AT" dirty="0" smtClean="0"/>
              <a:t>Interaktion</a:t>
            </a:r>
            <a:endParaRPr dirty="0"/>
          </a:p>
          <a:p>
            <a:pPr marL="180472" indent="-180472">
              <a:buSzPct val="100000"/>
              <a:buChar char="•"/>
              <a:defRPr sz="2400"/>
            </a:pPr>
            <a:r>
              <a:rPr lang="de-AT" dirty="0" smtClean="0"/>
              <a:t>Zugang zu Information, aber selbst keine Veröffentlichungsmöglichkeiten </a:t>
            </a:r>
            <a:endParaRPr dirty="0"/>
          </a:p>
          <a:p>
            <a:pPr marL="180472" indent="-180472">
              <a:buSzPct val="100000"/>
              <a:buChar char="•"/>
              <a:defRPr sz="2400"/>
            </a:pPr>
            <a:r>
              <a:rPr lang="de-AT" dirty="0" smtClean="0"/>
              <a:t>Datenbanken immer von „menschlichem Betreuer“ aktualisiert</a:t>
            </a:r>
            <a:endParaRPr dirty="0"/>
          </a:p>
        </p:txBody>
      </p:sp>
      <p:sp>
        <p:nvSpPr>
          <p:cNvPr id="182" name="Innovation"/>
          <p:cNvSpPr txBox="1"/>
          <p:nvPr/>
        </p:nvSpPr>
        <p:spPr>
          <a:xfrm>
            <a:off x="2122058" y="1823783"/>
            <a:ext cx="2154172" cy="650239"/>
          </a:xfrm>
          <a:prstGeom prst="rect">
            <a:avLst/>
          </a:prstGeom>
          <a:ln w="12700">
            <a:miter lim="400000"/>
          </a:ln>
          <a:extLst>
            <a:ext uri="{C572A759-6A51-4108-AA02-DFA0A04FC94B}">
              <ma14:wrappingTextBoxFlag xmlns="" xmlns:ma14="http://schemas.microsoft.com/office/mac/drawingml/2011/main" val="1"/>
            </a:ext>
          </a:extLst>
        </p:spPr>
        <p:txBody>
          <a:bodyPr wrap="none" lIns="45718" tIns="45718" rIns="45718" bIns="45718">
            <a:spAutoFit/>
          </a:bodyPr>
          <a:lstStyle>
            <a:lvl1pPr>
              <a:defRPr sz="3600" b="1">
                <a:solidFill>
                  <a:srgbClr val="0074B4"/>
                </a:solidFill>
              </a:defRPr>
            </a:lvl1pPr>
          </a:lstStyle>
          <a:p>
            <a:r>
              <a:t>Innovation</a:t>
            </a:r>
          </a:p>
        </p:txBody>
      </p:sp>
      <p:pic>
        <p:nvPicPr>
          <p:cNvPr id="183" name="icons-842846__480.png" descr="icons-842846__480.png"/>
          <p:cNvPicPr>
            <a:picLocks noChangeAspect="1"/>
          </p:cNvPicPr>
          <p:nvPr/>
        </p:nvPicPr>
        <p:blipFill>
          <a:blip r:embed="rId4">
            <a:extLst/>
          </a:blip>
          <a:stretch>
            <a:fillRect/>
          </a:stretch>
        </p:blipFill>
        <p:spPr>
          <a:xfrm>
            <a:off x="1139685" y="1823783"/>
            <a:ext cx="650243" cy="650242"/>
          </a:xfrm>
          <a:prstGeom prst="rect">
            <a:avLst/>
          </a:prstGeom>
          <a:ln w="12700">
            <a:miter lim="400000"/>
          </a:ln>
        </p:spPr>
      </p:pic>
      <p:pic>
        <p:nvPicPr>
          <p:cNvPr id="184" name="web-architecture-2.jpg" descr="web-architecture-2.jpg"/>
          <p:cNvPicPr>
            <a:picLocks noChangeAspect="1"/>
          </p:cNvPicPr>
          <p:nvPr/>
        </p:nvPicPr>
        <p:blipFill>
          <a:blip r:embed="rId5">
            <a:extLst/>
          </a:blip>
          <a:stretch>
            <a:fillRect/>
          </a:stretch>
        </p:blipFill>
        <p:spPr>
          <a:xfrm>
            <a:off x="9473371" y="472803"/>
            <a:ext cx="1892302" cy="5219702"/>
          </a:xfrm>
          <a:prstGeom prst="rect">
            <a:avLst/>
          </a:prstGeom>
          <a:ln w="12700">
            <a:miter lim="400000"/>
          </a:ln>
        </p:spPr>
      </p:pic>
    </p:spTree>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 name="“…using the web as a platform, and harnessing the wisdom of the crowd.” (Tim O’Reilly)"/>
          <p:cNvSpPr txBox="1"/>
          <p:nvPr/>
        </p:nvSpPr>
        <p:spPr>
          <a:xfrm>
            <a:off x="4185312" y="454360"/>
            <a:ext cx="4149367" cy="2503245"/>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spAutoFit/>
          </a:bodyPr>
          <a:lstStyle>
            <a:lvl1pPr>
              <a:lnSpc>
                <a:spcPts val="4700"/>
              </a:lnSpc>
              <a:defRPr sz="2800">
                <a:latin typeface="Times"/>
                <a:ea typeface="Times"/>
                <a:cs typeface="Times"/>
                <a:sym typeface="Times"/>
              </a:defRPr>
            </a:lvl1pPr>
          </a:lstStyle>
          <a:p>
            <a:r>
              <a:rPr dirty="0" smtClean="0"/>
              <a:t>“…</a:t>
            </a:r>
            <a:r>
              <a:rPr lang="de-AT" dirty="0" smtClean="0"/>
              <a:t>das Internet als Plattform verwenden und die Weisheit der Menge nutzen</a:t>
            </a:r>
            <a:r>
              <a:rPr dirty="0" smtClean="0"/>
              <a:t>.” </a:t>
            </a:r>
            <a:r>
              <a:rPr dirty="0"/>
              <a:t>(Tim O’Reilly)</a:t>
            </a:r>
          </a:p>
        </p:txBody>
      </p:sp>
      <p:sp>
        <p:nvSpPr>
          <p:cNvPr id="189" name="http://bit.ly/2tQ2XdW">
            <a:hlinkClick r:id="rId3"/>
          </p:cNvPr>
          <p:cNvSpPr txBox="1"/>
          <p:nvPr/>
        </p:nvSpPr>
        <p:spPr>
          <a:xfrm>
            <a:off x="1785574" y="6443979"/>
            <a:ext cx="2180292" cy="370839"/>
          </a:xfrm>
          <a:prstGeom prst="rect">
            <a:avLst/>
          </a:prstGeom>
          <a:ln w="12700">
            <a:miter lim="400000"/>
          </a:ln>
          <a:extLst>
            <a:ext uri="{C572A759-6A51-4108-AA02-DFA0A04FC94B}">
              <ma14:wrappingTextBoxFlag xmlns="" xmlns:ma14="http://schemas.microsoft.com/office/mac/drawingml/2011/main" val="1"/>
            </a:ext>
          </a:extLst>
        </p:spPr>
        <p:txBody>
          <a:bodyPr wrap="none" lIns="45718" tIns="45718" rIns="45718" bIns="45718">
            <a:spAutoFit/>
          </a:bodyPr>
          <a:lstStyle/>
          <a:p>
            <a:r>
              <a:t>http://bit.ly/2tQ2XdW</a:t>
            </a:r>
          </a:p>
        </p:txBody>
      </p:sp>
      <p:pic>
        <p:nvPicPr>
          <p:cNvPr id="190" name="Screenshot 2017-07-05 13.57.50.png" descr="Screenshot 2017-07-05 13.57.50.png"/>
          <p:cNvPicPr>
            <a:picLocks noChangeAspect="1"/>
          </p:cNvPicPr>
          <p:nvPr/>
        </p:nvPicPr>
        <p:blipFill>
          <a:blip r:embed="rId4">
            <a:extLst/>
          </a:blip>
          <a:stretch>
            <a:fillRect/>
          </a:stretch>
        </p:blipFill>
        <p:spPr>
          <a:xfrm>
            <a:off x="8447984" y="476248"/>
            <a:ext cx="3644902" cy="5905503"/>
          </a:xfrm>
          <a:prstGeom prst="rect">
            <a:avLst/>
          </a:prstGeom>
          <a:ln w="12700">
            <a:miter lim="400000"/>
          </a:ln>
        </p:spPr>
      </p:pic>
      <p:sp>
        <p:nvSpPr>
          <p:cNvPr id="191" name="Web 2.0 - 2004"/>
          <p:cNvSpPr txBox="1">
            <a:spLocks noGrp="1"/>
          </p:cNvSpPr>
          <p:nvPr>
            <p:ph type="title" idx="4294967295"/>
          </p:nvPr>
        </p:nvSpPr>
        <p:spPr>
          <a:xfrm>
            <a:off x="343453" y="272179"/>
            <a:ext cx="3400563" cy="881431"/>
          </a:xfrm>
          <a:prstGeom prst="rect">
            <a:avLst/>
          </a:prstGeom>
        </p:spPr>
        <p:txBody>
          <a:bodyPr/>
          <a:lstStyle>
            <a:lvl1pPr defTabSz="822958">
              <a:defRPr sz="3800" spc="-100">
                <a:solidFill>
                  <a:srgbClr val="404040"/>
                </a:solidFill>
              </a:defRPr>
            </a:lvl1pPr>
          </a:lstStyle>
          <a:p>
            <a:r>
              <a:t>Web 2.0 - 2004</a:t>
            </a:r>
          </a:p>
        </p:txBody>
      </p:sp>
      <p:sp>
        <p:nvSpPr>
          <p:cNvPr id="192" name="Innovation"/>
          <p:cNvSpPr txBox="1"/>
          <p:nvPr/>
        </p:nvSpPr>
        <p:spPr>
          <a:xfrm>
            <a:off x="1302078" y="1470913"/>
            <a:ext cx="2154172" cy="650239"/>
          </a:xfrm>
          <a:prstGeom prst="rect">
            <a:avLst/>
          </a:prstGeom>
          <a:ln w="12700">
            <a:miter lim="400000"/>
          </a:ln>
          <a:extLst>
            <a:ext uri="{C572A759-6A51-4108-AA02-DFA0A04FC94B}">
              <ma14:wrappingTextBoxFlag xmlns="" xmlns:ma14="http://schemas.microsoft.com/office/mac/drawingml/2011/main" val="1"/>
            </a:ext>
          </a:extLst>
        </p:spPr>
        <p:txBody>
          <a:bodyPr wrap="none" lIns="45718" tIns="45718" rIns="45718" bIns="45718">
            <a:spAutoFit/>
          </a:bodyPr>
          <a:lstStyle>
            <a:lvl1pPr>
              <a:defRPr sz="3600" b="1">
                <a:solidFill>
                  <a:srgbClr val="0074B4"/>
                </a:solidFill>
              </a:defRPr>
            </a:lvl1pPr>
          </a:lstStyle>
          <a:p>
            <a:r>
              <a:t>Innovation</a:t>
            </a:r>
          </a:p>
        </p:txBody>
      </p:sp>
      <p:pic>
        <p:nvPicPr>
          <p:cNvPr id="193" name="icons-842846__480.png" descr="icons-842846__480.png"/>
          <p:cNvPicPr>
            <a:picLocks noChangeAspect="1"/>
          </p:cNvPicPr>
          <p:nvPr/>
        </p:nvPicPr>
        <p:blipFill>
          <a:blip r:embed="rId5">
            <a:extLst/>
          </a:blip>
          <a:stretch>
            <a:fillRect/>
          </a:stretch>
        </p:blipFill>
        <p:spPr>
          <a:xfrm>
            <a:off x="319708" y="1470913"/>
            <a:ext cx="650241" cy="650242"/>
          </a:xfrm>
          <a:prstGeom prst="rect">
            <a:avLst/>
          </a:prstGeom>
          <a:ln w="12700">
            <a:miter lim="400000"/>
          </a:ln>
        </p:spPr>
      </p:pic>
      <p:sp>
        <p:nvSpPr>
          <p:cNvPr id="194" name="Interactivity…"/>
          <p:cNvSpPr txBox="1"/>
          <p:nvPr/>
        </p:nvSpPr>
        <p:spPr>
          <a:xfrm>
            <a:off x="270731" y="2334096"/>
            <a:ext cx="7493893" cy="4093424"/>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spAutoFit/>
          </a:bodyPr>
          <a:lstStyle/>
          <a:p>
            <a:pPr marL="360947" indent="-360947">
              <a:buSzPct val="100000"/>
              <a:buChar char="•"/>
              <a:defRPr sz="3600"/>
            </a:pPr>
            <a:r>
              <a:rPr sz="3200" dirty="0" err="1" smtClean="0"/>
              <a:t>Intera</a:t>
            </a:r>
            <a:r>
              <a:rPr lang="de-AT" sz="3200" dirty="0" err="1" smtClean="0"/>
              <a:t>ktivität</a:t>
            </a:r>
            <a:r>
              <a:rPr sz="3200" dirty="0" smtClean="0"/>
              <a:t> </a:t>
            </a:r>
            <a:endParaRPr sz="3200" dirty="0"/>
          </a:p>
          <a:p>
            <a:pPr marL="360947" indent="-360947">
              <a:buSzPct val="100000"/>
              <a:buChar char="•"/>
              <a:defRPr sz="3600"/>
            </a:pPr>
            <a:r>
              <a:rPr lang="de-AT" sz="3200" dirty="0" smtClean="0"/>
              <a:t>Erstellen</a:t>
            </a:r>
            <a:r>
              <a:rPr sz="3200" dirty="0" smtClean="0"/>
              <a:t>, </a:t>
            </a:r>
            <a:r>
              <a:rPr lang="de-AT" sz="3200" dirty="0" smtClean="0"/>
              <a:t>Teilen</a:t>
            </a:r>
            <a:r>
              <a:rPr sz="3200" dirty="0" smtClean="0"/>
              <a:t>, </a:t>
            </a:r>
            <a:r>
              <a:rPr lang="de-AT" sz="3200" dirty="0" smtClean="0"/>
              <a:t>Bewerten von </a:t>
            </a:r>
            <a:r>
              <a:rPr sz="3200" dirty="0" smtClean="0"/>
              <a:t>digital</a:t>
            </a:r>
            <a:r>
              <a:rPr lang="de-AT" sz="3200" dirty="0" smtClean="0"/>
              <a:t>en Inhalten</a:t>
            </a:r>
          </a:p>
          <a:p>
            <a:pPr marL="360947" indent="-360947">
              <a:buSzPct val="100000"/>
              <a:buChar char="•"/>
              <a:defRPr sz="3600"/>
            </a:pPr>
            <a:r>
              <a:rPr lang="de-AT" sz="3200" dirty="0" smtClean="0"/>
              <a:t>Zusammenarbeit, Vernetzung</a:t>
            </a:r>
          </a:p>
          <a:p>
            <a:pPr marL="360947" indent="-360947">
              <a:buSzPct val="100000"/>
              <a:buChar char="•"/>
              <a:defRPr sz="3600"/>
            </a:pPr>
            <a:r>
              <a:rPr lang="de-AT" sz="3200" dirty="0" smtClean="0"/>
              <a:t>Qualitätsvolles Multimedia, </a:t>
            </a:r>
            <a:r>
              <a:rPr lang="de-AT" sz="3200" dirty="0" err="1" smtClean="0"/>
              <a:t>Vi</a:t>
            </a:r>
            <a:r>
              <a:rPr sz="3200" dirty="0" err="1" smtClean="0"/>
              <a:t>sualis</a:t>
            </a:r>
            <a:r>
              <a:rPr lang="de-AT" sz="3200" dirty="0" err="1" smtClean="0"/>
              <a:t>ierungen</a:t>
            </a:r>
            <a:endParaRPr sz="3200" dirty="0"/>
          </a:p>
          <a:p>
            <a:pPr marL="360947" indent="-360947">
              <a:buSzPct val="100000"/>
              <a:buChar char="•"/>
              <a:defRPr sz="3600"/>
            </a:pPr>
            <a:r>
              <a:rPr lang="de-AT" sz="3200" dirty="0" smtClean="0"/>
              <a:t>Von den Nutzern erzeugter Inhalt, engl. </a:t>
            </a:r>
            <a:r>
              <a:rPr sz="3200" dirty="0" smtClean="0"/>
              <a:t>User </a:t>
            </a:r>
            <a:r>
              <a:rPr sz="3200" dirty="0"/>
              <a:t>generated content (UGC</a:t>
            </a:r>
            <a:r>
              <a:rPr dirty="0"/>
              <a:t>)</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 presetClass="entr" presetSubtype="8" fill="hold" grpId="1" nodeType="clickEffect">
                                  <p:stCondLst>
                                    <p:cond delay="0"/>
                                  </p:stCondLst>
                                  <p:iterate>
                                    <p:tmAbs val="0"/>
                                  </p:iterate>
                                  <p:childTnLst>
                                    <p:set>
                                      <p:cBhvr>
                                        <p:cTn id="6" fill="hold"/>
                                        <p:tgtEl>
                                          <p:spTgt spid="194">
                                            <p:bg/>
                                          </p:spTgt>
                                        </p:tgtEl>
                                        <p:attrNameLst>
                                          <p:attrName>style.visibility</p:attrName>
                                        </p:attrNameLst>
                                      </p:cBhvr>
                                      <p:to>
                                        <p:strVal val="visible"/>
                                      </p:to>
                                    </p:set>
                                    <p:anim calcmode="lin" valueType="num">
                                      <p:cBhvr>
                                        <p:cTn id="7" dur="1000" fill="hold"/>
                                        <p:tgtEl>
                                          <p:spTgt spid="194">
                                            <p:bg/>
                                          </p:spTgt>
                                        </p:tgtEl>
                                        <p:attrNameLst>
                                          <p:attrName>ppt_x</p:attrName>
                                        </p:attrNameLst>
                                      </p:cBhvr>
                                      <p:tavLst>
                                        <p:tav tm="0">
                                          <p:val>
                                            <p:strVal val="0-#ppt_w/2"/>
                                          </p:val>
                                        </p:tav>
                                        <p:tav tm="100000">
                                          <p:val>
                                            <p:strVal val="#ppt_x"/>
                                          </p:val>
                                        </p:tav>
                                      </p:tavLst>
                                    </p:anim>
                                    <p:anim calcmode="lin" valueType="num">
                                      <p:cBhvr>
                                        <p:cTn id="8" dur="1000" fill="hold"/>
                                        <p:tgtEl>
                                          <p:spTgt spid="194">
                                            <p:bg/>
                                          </p:spTgt>
                                        </p:tgtEl>
                                        <p:attrNameLst>
                                          <p:attrName>ppt_y</p:attrName>
                                        </p:attrNameLst>
                                      </p:cBhvr>
                                      <p:tavLst>
                                        <p:tav tm="0">
                                          <p:val>
                                            <p:strVal val="#ppt_y"/>
                                          </p:val>
                                        </p:tav>
                                        <p:tav tm="100000">
                                          <p:val>
                                            <p:strVal val="#ppt_y"/>
                                          </p:val>
                                        </p:tav>
                                      </p:tavLst>
                                    </p:anim>
                                  </p:childTnLst>
                                </p:cTn>
                              </p:par>
                              <p:par>
                                <p:cTn id="9" presetID="2" presetClass="entr" presetSubtype="8" fill="hold" grpId="1" nodeType="withEffect">
                                  <p:stCondLst>
                                    <p:cond delay="0"/>
                                  </p:stCondLst>
                                  <p:iterate>
                                    <p:tmAbs val="0"/>
                                  </p:iterate>
                                  <p:childTnLst>
                                    <p:set>
                                      <p:cBhvr>
                                        <p:cTn id="10" fill="hold"/>
                                        <p:tgtEl>
                                          <p:spTgt spid="194">
                                            <p:txEl>
                                              <p:pRg st="0" end="0"/>
                                            </p:txEl>
                                          </p:spTgt>
                                        </p:tgtEl>
                                        <p:attrNameLst>
                                          <p:attrName>style.visibility</p:attrName>
                                        </p:attrNameLst>
                                      </p:cBhvr>
                                      <p:to>
                                        <p:strVal val="visible"/>
                                      </p:to>
                                    </p:set>
                                    <p:anim calcmode="lin" valueType="num">
                                      <p:cBhvr>
                                        <p:cTn id="11" dur="1000" fill="hold"/>
                                        <p:tgtEl>
                                          <p:spTgt spid="194">
                                            <p:txEl>
                                              <p:pRg st="0" end="0"/>
                                            </p:txEl>
                                          </p:spTgt>
                                        </p:tgtEl>
                                        <p:attrNameLst>
                                          <p:attrName>ppt_x</p:attrName>
                                        </p:attrNameLst>
                                      </p:cBhvr>
                                      <p:tavLst>
                                        <p:tav tm="0">
                                          <p:val>
                                            <p:strVal val="0-#ppt_w/2"/>
                                          </p:val>
                                        </p:tav>
                                        <p:tav tm="100000">
                                          <p:val>
                                            <p:strVal val="#ppt_x"/>
                                          </p:val>
                                        </p:tav>
                                      </p:tavLst>
                                    </p:anim>
                                    <p:anim calcmode="lin" valueType="num">
                                      <p:cBhvr>
                                        <p:cTn id="12" dur="1000" fill="hold"/>
                                        <p:tgtEl>
                                          <p:spTgt spid="194">
                                            <p:txEl>
                                              <p:pRg st="0" end="0"/>
                                            </p:txEl>
                                          </p:spTgt>
                                        </p:tgtEl>
                                        <p:attrNameLst>
                                          <p:attrName>ppt_y</p:attrName>
                                        </p:attrNameLst>
                                      </p:cBhvr>
                                      <p:tavLst>
                                        <p:tav tm="0">
                                          <p:val>
                                            <p:strVal val="#ppt_y"/>
                                          </p:val>
                                        </p:tav>
                                        <p:tav tm="100000">
                                          <p:val>
                                            <p:strVal val="#ppt_y"/>
                                          </p:val>
                                        </p:tav>
                                      </p:tavLst>
                                    </p:anim>
                                  </p:childTnLst>
                                </p:cTn>
                              </p:par>
                            </p:childTnLst>
                          </p:cTn>
                        </p:par>
                        <p:par>
                          <p:cTn id="13" fill="hold">
                            <p:stCondLst>
                              <p:cond delay="1000"/>
                            </p:stCondLst>
                            <p:childTnLst>
                              <p:par>
                                <p:cTn id="14" presetID="2" presetClass="entr" presetSubtype="8" fill="hold" grpId="1" nodeType="afterEffect">
                                  <p:stCondLst>
                                    <p:cond delay="0"/>
                                  </p:stCondLst>
                                  <p:iterate>
                                    <p:tmAbs val="0"/>
                                  </p:iterate>
                                  <p:childTnLst>
                                    <p:set>
                                      <p:cBhvr>
                                        <p:cTn id="15" fill="hold"/>
                                        <p:tgtEl>
                                          <p:spTgt spid="194">
                                            <p:txEl>
                                              <p:pRg st="1" end="1"/>
                                            </p:txEl>
                                          </p:spTgt>
                                        </p:tgtEl>
                                        <p:attrNameLst>
                                          <p:attrName>style.visibility</p:attrName>
                                        </p:attrNameLst>
                                      </p:cBhvr>
                                      <p:to>
                                        <p:strVal val="visible"/>
                                      </p:to>
                                    </p:set>
                                    <p:anim calcmode="lin" valueType="num">
                                      <p:cBhvr>
                                        <p:cTn id="16" dur="1000" fill="hold"/>
                                        <p:tgtEl>
                                          <p:spTgt spid="194">
                                            <p:txEl>
                                              <p:pRg st="1" end="1"/>
                                            </p:txEl>
                                          </p:spTgt>
                                        </p:tgtEl>
                                        <p:attrNameLst>
                                          <p:attrName>ppt_x</p:attrName>
                                        </p:attrNameLst>
                                      </p:cBhvr>
                                      <p:tavLst>
                                        <p:tav tm="0">
                                          <p:val>
                                            <p:strVal val="0-#ppt_w/2"/>
                                          </p:val>
                                        </p:tav>
                                        <p:tav tm="100000">
                                          <p:val>
                                            <p:strVal val="#ppt_x"/>
                                          </p:val>
                                        </p:tav>
                                      </p:tavLst>
                                    </p:anim>
                                    <p:anim calcmode="lin" valueType="num">
                                      <p:cBhvr>
                                        <p:cTn id="17" dur="1000" fill="hold"/>
                                        <p:tgtEl>
                                          <p:spTgt spid="194">
                                            <p:txEl>
                                              <p:pRg st="1" end="1"/>
                                            </p:txEl>
                                          </p:spTgt>
                                        </p:tgtEl>
                                        <p:attrNameLst>
                                          <p:attrName>ppt_y</p:attrName>
                                        </p:attrNameLst>
                                      </p:cBhvr>
                                      <p:tavLst>
                                        <p:tav tm="0">
                                          <p:val>
                                            <p:strVal val="#ppt_y"/>
                                          </p:val>
                                        </p:tav>
                                        <p:tav tm="100000">
                                          <p:val>
                                            <p:strVal val="#ppt_y"/>
                                          </p:val>
                                        </p:tav>
                                      </p:tavLst>
                                    </p:anim>
                                  </p:childTnLst>
                                </p:cTn>
                              </p:par>
                            </p:childTnLst>
                          </p:cTn>
                        </p:par>
                        <p:par>
                          <p:cTn id="18" fill="hold">
                            <p:stCondLst>
                              <p:cond delay="2000"/>
                            </p:stCondLst>
                            <p:childTnLst>
                              <p:par>
                                <p:cTn id="19" presetID="2" presetClass="entr" presetSubtype="8" fill="hold" grpId="1" nodeType="afterEffect">
                                  <p:stCondLst>
                                    <p:cond delay="0"/>
                                  </p:stCondLst>
                                  <p:iterate>
                                    <p:tmAbs val="0"/>
                                  </p:iterate>
                                  <p:childTnLst>
                                    <p:set>
                                      <p:cBhvr>
                                        <p:cTn id="20" fill="hold"/>
                                        <p:tgtEl>
                                          <p:spTgt spid="194">
                                            <p:txEl>
                                              <p:pRg st="2" end="2"/>
                                            </p:txEl>
                                          </p:spTgt>
                                        </p:tgtEl>
                                        <p:attrNameLst>
                                          <p:attrName>style.visibility</p:attrName>
                                        </p:attrNameLst>
                                      </p:cBhvr>
                                      <p:to>
                                        <p:strVal val="visible"/>
                                      </p:to>
                                    </p:set>
                                    <p:anim calcmode="lin" valueType="num">
                                      <p:cBhvr>
                                        <p:cTn id="21" dur="1000" fill="hold"/>
                                        <p:tgtEl>
                                          <p:spTgt spid="194">
                                            <p:txEl>
                                              <p:pRg st="2" end="2"/>
                                            </p:txEl>
                                          </p:spTgt>
                                        </p:tgtEl>
                                        <p:attrNameLst>
                                          <p:attrName>ppt_x</p:attrName>
                                        </p:attrNameLst>
                                      </p:cBhvr>
                                      <p:tavLst>
                                        <p:tav tm="0">
                                          <p:val>
                                            <p:strVal val="0-#ppt_w/2"/>
                                          </p:val>
                                        </p:tav>
                                        <p:tav tm="100000">
                                          <p:val>
                                            <p:strVal val="#ppt_x"/>
                                          </p:val>
                                        </p:tav>
                                      </p:tavLst>
                                    </p:anim>
                                    <p:anim calcmode="lin" valueType="num">
                                      <p:cBhvr>
                                        <p:cTn id="22" dur="1000" fill="hold"/>
                                        <p:tgtEl>
                                          <p:spTgt spid="194">
                                            <p:txEl>
                                              <p:pRg st="2" end="2"/>
                                            </p:txEl>
                                          </p:spTgt>
                                        </p:tgtEl>
                                        <p:attrNameLst>
                                          <p:attrName>ppt_y</p:attrName>
                                        </p:attrNameLst>
                                      </p:cBhvr>
                                      <p:tavLst>
                                        <p:tav tm="0">
                                          <p:val>
                                            <p:strVal val="#ppt_y"/>
                                          </p:val>
                                        </p:tav>
                                        <p:tav tm="100000">
                                          <p:val>
                                            <p:strVal val="#ppt_y"/>
                                          </p:val>
                                        </p:tav>
                                      </p:tavLst>
                                    </p:anim>
                                  </p:childTnLst>
                                </p:cTn>
                              </p:par>
                            </p:childTnLst>
                          </p:cTn>
                        </p:par>
                        <p:par>
                          <p:cTn id="23" fill="hold">
                            <p:stCondLst>
                              <p:cond delay="3000"/>
                            </p:stCondLst>
                            <p:childTnLst>
                              <p:par>
                                <p:cTn id="24" presetID="2" presetClass="entr" presetSubtype="8" fill="hold" grpId="1" nodeType="afterEffect">
                                  <p:stCondLst>
                                    <p:cond delay="0"/>
                                  </p:stCondLst>
                                  <p:iterate>
                                    <p:tmAbs val="0"/>
                                  </p:iterate>
                                  <p:childTnLst>
                                    <p:set>
                                      <p:cBhvr>
                                        <p:cTn id="25" fill="hold"/>
                                        <p:tgtEl>
                                          <p:spTgt spid="194">
                                            <p:txEl>
                                              <p:pRg st="3" end="3"/>
                                            </p:txEl>
                                          </p:spTgt>
                                        </p:tgtEl>
                                        <p:attrNameLst>
                                          <p:attrName>style.visibility</p:attrName>
                                        </p:attrNameLst>
                                      </p:cBhvr>
                                      <p:to>
                                        <p:strVal val="visible"/>
                                      </p:to>
                                    </p:set>
                                    <p:anim calcmode="lin" valueType="num">
                                      <p:cBhvr>
                                        <p:cTn id="26" dur="1000" fill="hold"/>
                                        <p:tgtEl>
                                          <p:spTgt spid="194">
                                            <p:txEl>
                                              <p:pRg st="3" end="3"/>
                                            </p:txEl>
                                          </p:spTgt>
                                        </p:tgtEl>
                                        <p:attrNameLst>
                                          <p:attrName>ppt_x</p:attrName>
                                        </p:attrNameLst>
                                      </p:cBhvr>
                                      <p:tavLst>
                                        <p:tav tm="0">
                                          <p:val>
                                            <p:strVal val="0-#ppt_w/2"/>
                                          </p:val>
                                        </p:tav>
                                        <p:tav tm="100000">
                                          <p:val>
                                            <p:strVal val="#ppt_x"/>
                                          </p:val>
                                        </p:tav>
                                      </p:tavLst>
                                    </p:anim>
                                    <p:anim calcmode="lin" valueType="num">
                                      <p:cBhvr>
                                        <p:cTn id="27" dur="1000" fill="hold"/>
                                        <p:tgtEl>
                                          <p:spTgt spid="194">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8" fill="hold" grpId="1" nodeType="clickEffect">
                                  <p:stCondLst>
                                    <p:cond delay="0"/>
                                  </p:stCondLst>
                                  <p:iterate>
                                    <p:tmAbs val="0"/>
                                  </p:iterate>
                                  <p:childTnLst>
                                    <p:set>
                                      <p:cBhvr>
                                        <p:cTn id="31" fill="hold"/>
                                        <p:tgtEl>
                                          <p:spTgt spid="194">
                                            <p:txEl>
                                              <p:pRg st="4" end="4"/>
                                            </p:txEl>
                                          </p:spTgt>
                                        </p:tgtEl>
                                        <p:attrNameLst>
                                          <p:attrName>style.visibility</p:attrName>
                                        </p:attrNameLst>
                                      </p:cBhvr>
                                      <p:to>
                                        <p:strVal val="visible"/>
                                      </p:to>
                                    </p:set>
                                    <p:anim calcmode="lin" valueType="num">
                                      <p:cBhvr>
                                        <p:cTn id="32" dur="1000" fill="hold"/>
                                        <p:tgtEl>
                                          <p:spTgt spid="194">
                                            <p:txEl>
                                              <p:pRg st="4" end="4"/>
                                            </p:txEl>
                                          </p:spTgt>
                                        </p:tgtEl>
                                        <p:attrNameLst>
                                          <p:attrName>ppt_x</p:attrName>
                                        </p:attrNameLst>
                                      </p:cBhvr>
                                      <p:tavLst>
                                        <p:tav tm="0">
                                          <p:val>
                                            <p:strVal val="0-#ppt_w/2"/>
                                          </p:val>
                                        </p:tav>
                                        <p:tav tm="100000">
                                          <p:val>
                                            <p:strVal val="#ppt_x"/>
                                          </p:val>
                                        </p:tav>
                                      </p:tavLst>
                                    </p:anim>
                                    <p:anim calcmode="lin" valueType="num">
                                      <p:cBhvr>
                                        <p:cTn id="33" dur="1000" fill="hold"/>
                                        <p:tgtEl>
                                          <p:spTgt spid="194">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 grpId="1" build="p" bldLvl="5" animBg="1" advAuto="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 name="Web 3.0 - NOW!"/>
          <p:cNvSpPr txBox="1">
            <a:spLocks noGrp="1"/>
          </p:cNvSpPr>
          <p:nvPr>
            <p:ph type="title"/>
          </p:nvPr>
        </p:nvSpPr>
        <p:spPr>
          <a:xfrm>
            <a:off x="307119" y="287087"/>
            <a:ext cx="10058401" cy="1450760"/>
          </a:xfrm>
          <a:prstGeom prst="rect">
            <a:avLst/>
          </a:prstGeom>
        </p:spPr>
        <p:txBody>
          <a:bodyPr/>
          <a:lstStyle>
            <a:lvl1pPr>
              <a:defRPr spc="-100"/>
            </a:lvl1pPr>
          </a:lstStyle>
          <a:p>
            <a:r>
              <a:t>Web 3.0 - NOW!</a:t>
            </a:r>
          </a:p>
        </p:txBody>
      </p:sp>
      <p:pic>
        <p:nvPicPr>
          <p:cNvPr id="199" name="Screenshot 2017-07-05 14.38.20.png" descr="Screenshot 2017-07-05 14.38.20.png"/>
          <p:cNvPicPr>
            <a:picLocks noChangeAspect="1"/>
          </p:cNvPicPr>
          <p:nvPr/>
        </p:nvPicPr>
        <p:blipFill>
          <a:blip r:embed="rId2">
            <a:extLst/>
          </a:blip>
          <a:stretch>
            <a:fillRect/>
          </a:stretch>
        </p:blipFill>
        <p:spPr>
          <a:xfrm>
            <a:off x="7868753" y="367471"/>
            <a:ext cx="4356102" cy="5854702"/>
          </a:xfrm>
          <a:prstGeom prst="rect">
            <a:avLst/>
          </a:prstGeom>
          <a:ln w="12700">
            <a:miter lim="400000"/>
          </a:ln>
        </p:spPr>
      </p:pic>
      <p:sp>
        <p:nvSpPr>
          <p:cNvPr id="200" name="Robotics…"/>
          <p:cNvSpPr txBox="1"/>
          <p:nvPr/>
        </p:nvSpPr>
        <p:spPr>
          <a:xfrm>
            <a:off x="312049" y="2560446"/>
            <a:ext cx="7000393" cy="3600982"/>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spAutoFit/>
          </a:bodyPr>
          <a:lstStyle/>
          <a:p>
            <a:pPr marL="360947" indent="-360947">
              <a:buSzPct val="100000"/>
              <a:buChar char="•"/>
              <a:defRPr sz="3600"/>
            </a:pPr>
            <a:r>
              <a:rPr lang="de-AT" sz="3200" dirty="0" smtClean="0"/>
              <a:t>Intelligente Systeme, engl. </a:t>
            </a:r>
            <a:r>
              <a:rPr sz="3200" dirty="0" smtClean="0"/>
              <a:t>Robotics </a:t>
            </a:r>
            <a:endParaRPr sz="3200" dirty="0"/>
          </a:p>
          <a:p>
            <a:pPr marL="360947" indent="-360947">
              <a:buSzPct val="100000"/>
              <a:buChar char="•"/>
              <a:defRPr sz="3600"/>
            </a:pPr>
            <a:r>
              <a:rPr lang="de-AT" sz="3200" dirty="0" smtClean="0"/>
              <a:t>Künstliche Intelligenz, engl. </a:t>
            </a:r>
            <a:r>
              <a:rPr sz="3200" dirty="0" smtClean="0"/>
              <a:t>Artificial </a:t>
            </a:r>
            <a:r>
              <a:rPr sz="3200" dirty="0"/>
              <a:t>Intelligence (AI)</a:t>
            </a:r>
          </a:p>
          <a:p>
            <a:pPr marL="360947" indent="-360947">
              <a:buSzPct val="100000"/>
              <a:buChar char="•"/>
              <a:defRPr sz="3600"/>
            </a:pPr>
            <a:r>
              <a:rPr lang="de-AT" sz="3200" dirty="0" smtClean="0"/>
              <a:t>Internet der Dinge, engl. </a:t>
            </a:r>
            <a:r>
              <a:rPr sz="3200" dirty="0" smtClean="0"/>
              <a:t>Internet </a:t>
            </a:r>
            <a:r>
              <a:rPr sz="3200" dirty="0"/>
              <a:t>of Things (</a:t>
            </a:r>
            <a:r>
              <a:rPr sz="3200" dirty="0" err="1"/>
              <a:t>IoT</a:t>
            </a:r>
            <a:r>
              <a:rPr sz="3200" dirty="0"/>
              <a:t>)</a:t>
            </a:r>
          </a:p>
          <a:p>
            <a:pPr marL="360947" indent="-360947">
              <a:buSzPct val="100000"/>
              <a:buChar char="•"/>
              <a:defRPr sz="3600"/>
            </a:pPr>
            <a:r>
              <a:rPr sz="3200" dirty="0"/>
              <a:t>eHealth, Agriculture 4.0, Industry 4.0</a:t>
            </a:r>
          </a:p>
          <a:p>
            <a:pPr marL="360947" indent="-360947">
              <a:buSzPct val="100000"/>
              <a:buChar char="•"/>
              <a:defRPr sz="3600"/>
            </a:pPr>
            <a:r>
              <a:rPr sz="3200" dirty="0"/>
              <a:t>Big Data, </a:t>
            </a:r>
            <a:r>
              <a:rPr dirty="0"/>
              <a:t>Cloud based applications</a:t>
            </a:r>
          </a:p>
        </p:txBody>
      </p:sp>
      <p:sp>
        <p:nvSpPr>
          <p:cNvPr id="201" name="Innovation"/>
          <p:cNvSpPr txBox="1"/>
          <p:nvPr/>
        </p:nvSpPr>
        <p:spPr>
          <a:xfrm>
            <a:off x="1242445" y="1943052"/>
            <a:ext cx="2154172" cy="650239"/>
          </a:xfrm>
          <a:prstGeom prst="rect">
            <a:avLst/>
          </a:prstGeom>
          <a:ln w="12700">
            <a:miter lim="400000"/>
          </a:ln>
          <a:extLst>
            <a:ext uri="{C572A759-6A51-4108-AA02-DFA0A04FC94B}">
              <ma14:wrappingTextBoxFlag xmlns="" xmlns:ma14="http://schemas.microsoft.com/office/mac/drawingml/2011/main" val="1"/>
            </a:ext>
          </a:extLst>
        </p:spPr>
        <p:txBody>
          <a:bodyPr wrap="none" lIns="45718" tIns="45718" rIns="45718" bIns="45718">
            <a:spAutoFit/>
          </a:bodyPr>
          <a:lstStyle>
            <a:lvl1pPr>
              <a:defRPr sz="3600" b="1">
                <a:solidFill>
                  <a:srgbClr val="0074B4"/>
                </a:solidFill>
              </a:defRPr>
            </a:lvl1pPr>
          </a:lstStyle>
          <a:p>
            <a:r>
              <a:t>Innovation</a:t>
            </a:r>
          </a:p>
        </p:txBody>
      </p:sp>
      <p:pic>
        <p:nvPicPr>
          <p:cNvPr id="202" name="icons-842846__480.png" descr="icons-842846__480.png"/>
          <p:cNvPicPr>
            <a:picLocks noChangeAspect="1"/>
          </p:cNvPicPr>
          <p:nvPr/>
        </p:nvPicPr>
        <p:blipFill>
          <a:blip r:embed="rId3">
            <a:extLst/>
          </a:blip>
          <a:stretch>
            <a:fillRect/>
          </a:stretch>
        </p:blipFill>
        <p:spPr>
          <a:xfrm>
            <a:off x="379343" y="1825612"/>
            <a:ext cx="650241" cy="650242"/>
          </a:xfrm>
          <a:prstGeom prst="rect">
            <a:avLst/>
          </a:prstGeom>
          <a:ln w="12700">
            <a:miter lim="400000"/>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 presetClass="entr" presetSubtype="8" fill="hold" grpId="1" nodeType="clickEffect">
                                  <p:stCondLst>
                                    <p:cond delay="0"/>
                                  </p:stCondLst>
                                  <p:iterate>
                                    <p:tmAbs val="0"/>
                                  </p:iterate>
                                  <p:childTnLst>
                                    <p:set>
                                      <p:cBhvr>
                                        <p:cTn id="6" fill="hold"/>
                                        <p:tgtEl>
                                          <p:spTgt spid="200">
                                            <p:bg/>
                                          </p:spTgt>
                                        </p:tgtEl>
                                        <p:attrNameLst>
                                          <p:attrName>style.visibility</p:attrName>
                                        </p:attrNameLst>
                                      </p:cBhvr>
                                      <p:to>
                                        <p:strVal val="visible"/>
                                      </p:to>
                                    </p:set>
                                    <p:anim calcmode="lin" valueType="num">
                                      <p:cBhvr>
                                        <p:cTn id="7" dur="1000" fill="hold"/>
                                        <p:tgtEl>
                                          <p:spTgt spid="200">
                                            <p:bg/>
                                          </p:spTgt>
                                        </p:tgtEl>
                                        <p:attrNameLst>
                                          <p:attrName>ppt_x</p:attrName>
                                        </p:attrNameLst>
                                      </p:cBhvr>
                                      <p:tavLst>
                                        <p:tav tm="0">
                                          <p:val>
                                            <p:strVal val="0-#ppt_w/2"/>
                                          </p:val>
                                        </p:tav>
                                        <p:tav tm="100000">
                                          <p:val>
                                            <p:strVal val="#ppt_x"/>
                                          </p:val>
                                        </p:tav>
                                      </p:tavLst>
                                    </p:anim>
                                    <p:anim calcmode="lin" valueType="num">
                                      <p:cBhvr>
                                        <p:cTn id="8" dur="1000" fill="hold"/>
                                        <p:tgtEl>
                                          <p:spTgt spid="200">
                                            <p:bg/>
                                          </p:spTgt>
                                        </p:tgtEl>
                                        <p:attrNameLst>
                                          <p:attrName>ppt_y</p:attrName>
                                        </p:attrNameLst>
                                      </p:cBhvr>
                                      <p:tavLst>
                                        <p:tav tm="0">
                                          <p:val>
                                            <p:strVal val="#ppt_y"/>
                                          </p:val>
                                        </p:tav>
                                        <p:tav tm="100000">
                                          <p:val>
                                            <p:strVal val="#ppt_y"/>
                                          </p:val>
                                        </p:tav>
                                      </p:tavLst>
                                    </p:anim>
                                  </p:childTnLst>
                                </p:cTn>
                              </p:par>
                              <p:par>
                                <p:cTn id="9" presetID="2" presetClass="entr" presetSubtype="8" fill="hold" grpId="1" nodeType="withEffect">
                                  <p:stCondLst>
                                    <p:cond delay="0"/>
                                  </p:stCondLst>
                                  <p:iterate>
                                    <p:tmAbs val="0"/>
                                  </p:iterate>
                                  <p:childTnLst>
                                    <p:set>
                                      <p:cBhvr>
                                        <p:cTn id="10" fill="hold"/>
                                        <p:tgtEl>
                                          <p:spTgt spid="200">
                                            <p:txEl>
                                              <p:pRg st="0" end="0"/>
                                            </p:txEl>
                                          </p:spTgt>
                                        </p:tgtEl>
                                        <p:attrNameLst>
                                          <p:attrName>style.visibility</p:attrName>
                                        </p:attrNameLst>
                                      </p:cBhvr>
                                      <p:to>
                                        <p:strVal val="visible"/>
                                      </p:to>
                                    </p:set>
                                    <p:anim calcmode="lin" valueType="num">
                                      <p:cBhvr>
                                        <p:cTn id="11" dur="1000" fill="hold"/>
                                        <p:tgtEl>
                                          <p:spTgt spid="200">
                                            <p:txEl>
                                              <p:pRg st="0" end="0"/>
                                            </p:txEl>
                                          </p:spTgt>
                                        </p:tgtEl>
                                        <p:attrNameLst>
                                          <p:attrName>ppt_x</p:attrName>
                                        </p:attrNameLst>
                                      </p:cBhvr>
                                      <p:tavLst>
                                        <p:tav tm="0">
                                          <p:val>
                                            <p:strVal val="0-#ppt_w/2"/>
                                          </p:val>
                                        </p:tav>
                                        <p:tav tm="100000">
                                          <p:val>
                                            <p:strVal val="#ppt_x"/>
                                          </p:val>
                                        </p:tav>
                                      </p:tavLst>
                                    </p:anim>
                                    <p:anim calcmode="lin" valueType="num">
                                      <p:cBhvr>
                                        <p:cTn id="12" dur="1000" fill="hold"/>
                                        <p:tgtEl>
                                          <p:spTgt spid="200">
                                            <p:txEl>
                                              <p:pRg st="0" end="0"/>
                                            </p:txEl>
                                          </p:spTgt>
                                        </p:tgtEl>
                                        <p:attrNameLst>
                                          <p:attrName>ppt_y</p:attrName>
                                        </p:attrNameLst>
                                      </p:cBhvr>
                                      <p:tavLst>
                                        <p:tav tm="0">
                                          <p:val>
                                            <p:strVal val="#ppt_y"/>
                                          </p:val>
                                        </p:tav>
                                        <p:tav tm="100000">
                                          <p:val>
                                            <p:strVal val="#ppt_y"/>
                                          </p:val>
                                        </p:tav>
                                      </p:tavLst>
                                    </p:anim>
                                  </p:childTnLst>
                                </p:cTn>
                              </p:par>
                            </p:childTnLst>
                          </p:cTn>
                        </p:par>
                        <p:par>
                          <p:cTn id="13" fill="hold">
                            <p:stCondLst>
                              <p:cond delay="1000"/>
                            </p:stCondLst>
                            <p:childTnLst>
                              <p:par>
                                <p:cTn id="14" presetID="2" presetClass="entr" presetSubtype="8" fill="hold" grpId="1" nodeType="afterEffect">
                                  <p:stCondLst>
                                    <p:cond delay="0"/>
                                  </p:stCondLst>
                                  <p:iterate>
                                    <p:tmAbs val="0"/>
                                  </p:iterate>
                                  <p:childTnLst>
                                    <p:set>
                                      <p:cBhvr>
                                        <p:cTn id="15" fill="hold"/>
                                        <p:tgtEl>
                                          <p:spTgt spid="200">
                                            <p:txEl>
                                              <p:pRg st="1" end="1"/>
                                            </p:txEl>
                                          </p:spTgt>
                                        </p:tgtEl>
                                        <p:attrNameLst>
                                          <p:attrName>style.visibility</p:attrName>
                                        </p:attrNameLst>
                                      </p:cBhvr>
                                      <p:to>
                                        <p:strVal val="visible"/>
                                      </p:to>
                                    </p:set>
                                    <p:anim calcmode="lin" valueType="num">
                                      <p:cBhvr>
                                        <p:cTn id="16" dur="1000" fill="hold"/>
                                        <p:tgtEl>
                                          <p:spTgt spid="200">
                                            <p:txEl>
                                              <p:pRg st="1" end="1"/>
                                            </p:txEl>
                                          </p:spTgt>
                                        </p:tgtEl>
                                        <p:attrNameLst>
                                          <p:attrName>ppt_x</p:attrName>
                                        </p:attrNameLst>
                                      </p:cBhvr>
                                      <p:tavLst>
                                        <p:tav tm="0">
                                          <p:val>
                                            <p:strVal val="0-#ppt_w/2"/>
                                          </p:val>
                                        </p:tav>
                                        <p:tav tm="100000">
                                          <p:val>
                                            <p:strVal val="#ppt_x"/>
                                          </p:val>
                                        </p:tav>
                                      </p:tavLst>
                                    </p:anim>
                                    <p:anim calcmode="lin" valueType="num">
                                      <p:cBhvr>
                                        <p:cTn id="17" dur="1000" fill="hold"/>
                                        <p:tgtEl>
                                          <p:spTgt spid="200">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8" fill="hold" grpId="1" nodeType="clickEffect">
                                  <p:stCondLst>
                                    <p:cond delay="0"/>
                                  </p:stCondLst>
                                  <p:iterate>
                                    <p:tmAbs val="0"/>
                                  </p:iterate>
                                  <p:childTnLst>
                                    <p:set>
                                      <p:cBhvr>
                                        <p:cTn id="21" fill="hold"/>
                                        <p:tgtEl>
                                          <p:spTgt spid="200">
                                            <p:txEl>
                                              <p:pRg st="2" end="2"/>
                                            </p:txEl>
                                          </p:spTgt>
                                        </p:tgtEl>
                                        <p:attrNameLst>
                                          <p:attrName>style.visibility</p:attrName>
                                        </p:attrNameLst>
                                      </p:cBhvr>
                                      <p:to>
                                        <p:strVal val="visible"/>
                                      </p:to>
                                    </p:set>
                                    <p:anim calcmode="lin" valueType="num">
                                      <p:cBhvr>
                                        <p:cTn id="22" dur="1000" fill="hold"/>
                                        <p:tgtEl>
                                          <p:spTgt spid="200">
                                            <p:txEl>
                                              <p:pRg st="2" end="2"/>
                                            </p:txEl>
                                          </p:spTgt>
                                        </p:tgtEl>
                                        <p:attrNameLst>
                                          <p:attrName>ppt_x</p:attrName>
                                        </p:attrNameLst>
                                      </p:cBhvr>
                                      <p:tavLst>
                                        <p:tav tm="0">
                                          <p:val>
                                            <p:strVal val="0-#ppt_w/2"/>
                                          </p:val>
                                        </p:tav>
                                        <p:tav tm="100000">
                                          <p:val>
                                            <p:strVal val="#ppt_x"/>
                                          </p:val>
                                        </p:tav>
                                      </p:tavLst>
                                    </p:anim>
                                    <p:anim calcmode="lin" valueType="num">
                                      <p:cBhvr>
                                        <p:cTn id="23" dur="1000" fill="hold"/>
                                        <p:tgtEl>
                                          <p:spTgt spid="200">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8" fill="hold" grpId="1" nodeType="clickEffect">
                                  <p:stCondLst>
                                    <p:cond delay="0"/>
                                  </p:stCondLst>
                                  <p:iterate>
                                    <p:tmAbs val="0"/>
                                  </p:iterate>
                                  <p:childTnLst>
                                    <p:set>
                                      <p:cBhvr>
                                        <p:cTn id="27" fill="hold"/>
                                        <p:tgtEl>
                                          <p:spTgt spid="200">
                                            <p:txEl>
                                              <p:pRg st="3" end="3"/>
                                            </p:txEl>
                                          </p:spTgt>
                                        </p:tgtEl>
                                        <p:attrNameLst>
                                          <p:attrName>style.visibility</p:attrName>
                                        </p:attrNameLst>
                                      </p:cBhvr>
                                      <p:to>
                                        <p:strVal val="visible"/>
                                      </p:to>
                                    </p:set>
                                    <p:anim calcmode="lin" valueType="num">
                                      <p:cBhvr>
                                        <p:cTn id="28" dur="1000" fill="hold"/>
                                        <p:tgtEl>
                                          <p:spTgt spid="200">
                                            <p:txEl>
                                              <p:pRg st="3" end="3"/>
                                            </p:txEl>
                                          </p:spTgt>
                                        </p:tgtEl>
                                        <p:attrNameLst>
                                          <p:attrName>ppt_x</p:attrName>
                                        </p:attrNameLst>
                                      </p:cBhvr>
                                      <p:tavLst>
                                        <p:tav tm="0">
                                          <p:val>
                                            <p:strVal val="0-#ppt_w/2"/>
                                          </p:val>
                                        </p:tav>
                                        <p:tav tm="100000">
                                          <p:val>
                                            <p:strVal val="#ppt_x"/>
                                          </p:val>
                                        </p:tav>
                                      </p:tavLst>
                                    </p:anim>
                                    <p:anim calcmode="lin" valueType="num">
                                      <p:cBhvr>
                                        <p:cTn id="29" dur="1000" fill="hold"/>
                                        <p:tgtEl>
                                          <p:spTgt spid="200">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 presetClass="entr" presetSubtype="8" fill="hold" grpId="1" nodeType="clickEffect">
                                  <p:stCondLst>
                                    <p:cond delay="0"/>
                                  </p:stCondLst>
                                  <p:iterate>
                                    <p:tmAbs val="0"/>
                                  </p:iterate>
                                  <p:childTnLst>
                                    <p:set>
                                      <p:cBhvr>
                                        <p:cTn id="33" fill="hold"/>
                                        <p:tgtEl>
                                          <p:spTgt spid="200">
                                            <p:txEl>
                                              <p:pRg st="4" end="4"/>
                                            </p:txEl>
                                          </p:spTgt>
                                        </p:tgtEl>
                                        <p:attrNameLst>
                                          <p:attrName>style.visibility</p:attrName>
                                        </p:attrNameLst>
                                      </p:cBhvr>
                                      <p:to>
                                        <p:strVal val="visible"/>
                                      </p:to>
                                    </p:set>
                                    <p:anim calcmode="lin" valueType="num">
                                      <p:cBhvr>
                                        <p:cTn id="34" dur="1000" fill="hold"/>
                                        <p:tgtEl>
                                          <p:spTgt spid="200">
                                            <p:txEl>
                                              <p:pRg st="4" end="4"/>
                                            </p:txEl>
                                          </p:spTgt>
                                        </p:tgtEl>
                                        <p:attrNameLst>
                                          <p:attrName>ppt_x</p:attrName>
                                        </p:attrNameLst>
                                      </p:cBhvr>
                                      <p:tavLst>
                                        <p:tav tm="0">
                                          <p:val>
                                            <p:strVal val="0-#ppt_w/2"/>
                                          </p:val>
                                        </p:tav>
                                        <p:tav tm="100000">
                                          <p:val>
                                            <p:strVal val="#ppt_x"/>
                                          </p:val>
                                        </p:tav>
                                      </p:tavLst>
                                    </p:anim>
                                    <p:anim calcmode="lin" valueType="num">
                                      <p:cBhvr>
                                        <p:cTn id="35" dur="1000" fill="hold"/>
                                        <p:tgtEl>
                                          <p:spTgt spid="200">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0" grpId="1" build="p" bldLvl="5" animBg="1" advAuto="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 name="catedral_bazar_OER_wikispace.jpg" descr="catedral_bazar_OER_wikispace.jpg"/>
          <p:cNvPicPr>
            <a:picLocks noChangeAspect="1"/>
          </p:cNvPicPr>
          <p:nvPr/>
        </p:nvPicPr>
        <p:blipFill>
          <a:blip r:embed="rId3">
            <a:extLst/>
          </a:blip>
          <a:stretch>
            <a:fillRect/>
          </a:stretch>
        </p:blipFill>
        <p:spPr>
          <a:xfrm>
            <a:off x="1822173" y="198625"/>
            <a:ext cx="8137254" cy="6102942"/>
          </a:xfrm>
          <a:prstGeom prst="rect">
            <a:avLst/>
          </a:prstGeom>
          <a:ln w="12700">
            <a:miter lim="400000"/>
          </a:ln>
        </p:spPr>
      </p:pic>
    </p:spTree>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 name="Web 2.0 solutions"/>
          <p:cNvSpPr txBox="1">
            <a:spLocks noGrp="1"/>
          </p:cNvSpPr>
          <p:nvPr>
            <p:ph type="title"/>
          </p:nvPr>
        </p:nvSpPr>
        <p:spPr>
          <a:xfrm>
            <a:off x="1097280" y="286603"/>
            <a:ext cx="10058401" cy="1450757"/>
          </a:xfrm>
          <a:prstGeom prst="rect">
            <a:avLst/>
          </a:prstGeom>
        </p:spPr>
        <p:txBody>
          <a:bodyPr/>
          <a:lstStyle>
            <a:lvl1pPr>
              <a:defRPr spc="-100"/>
            </a:lvl1pPr>
          </a:lstStyle>
          <a:p>
            <a:r>
              <a:rPr dirty="0"/>
              <a:t>Web 2.0 </a:t>
            </a:r>
            <a:r>
              <a:rPr lang="de-AT" dirty="0" smtClean="0"/>
              <a:t>Lösungen</a:t>
            </a:r>
            <a:endParaRPr dirty="0"/>
          </a:p>
        </p:txBody>
      </p:sp>
      <p:sp>
        <p:nvSpPr>
          <p:cNvPr id="209" name="Social networks (types…)…"/>
          <p:cNvSpPr txBox="1">
            <a:spLocks noGrp="1"/>
          </p:cNvSpPr>
          <p:nvPr>
            <p:ph type="body" idx="1"/>
          </p:nvPr>
        </p:nvSpPr>
        <p:spPr>
          <a:xfrm>
            <a:off x="1097280" y="1845734"/>
            <a:ext cx="10058401" cy="4023360"/>
          </a:xfrm>
          <a:prstGeom prst="rect">
            <a:avLst/>
          </a:prstGeom>
        </p:spPr>
        <p:txBody>
          <a:bodyPr>
            <a:normAutofit fontScale="92500"/>
          </a:bodyPr>
          <a:lstStyle/>
          <a:p>
            <a:pPr marL="360947" indent="-360947">
              <a:buClrTx/>
              <a:buFontTx/>
              <a:buChar char="•"/>
              <a:defRPr sz="3600"/>
            </a:pPr>
            <a:r>
              <a:rPr dirty="0" smtClean="0"/>
              <a:t>So</a:t>
            </a:r>
            <a:r>
              <a:rPr lang="de-AT" dirty="0" err="1" smtClean="0"/>
              <a:t>ziale</a:t>
            </a:r>
            <a:r>
              <a:rPr lang="de-AT" dirty="0" smtClean="0"/>
              <a:t> Netzwerke</a:t>
            </a:r>
            <a:r>
              <a:rPr dirty="0" smtClean="0"/>
              <a:t> (</a:t>
            </a:r>
            <a:r>
              <a:rPr lang="de-AT" dirty="0" smtClean="0"/>
              <a:t>Arten</a:t>
            </a:r>
            <a:r>
              <a:rPr dirty="0" smtClean="0"/>
              <a:t>…)</a:t>
            </a:r>
            <a:endParaRPr dirty="0"/>
          </a:p>
          <a:p>
            <a:pPr marL="360947" indent="-360947">
              <a:buClrTx/>
              <a:buFontTx/>
              <a:buChar char="•"/>
              <a:defRPr sz="3600"/>
            </a:pPr>
            <a:r>
              <a:rPr dirty="0" smtClean="0"/>
              <a:t>So</a:t>
            </a:r>
            <a:r>
              <a:rPr lang="de-AT" dirty="0" err="1" smtClean="0"/>
              <a:t>ziale</a:t>
            </a:r>
            <a:r>
              <a:rPr lang="de-AT" dirty="0" smtClean="0"/>
              <a:t> Lesezeichen</a:t>
            </a:r>
            <a:r>
              <a:rPr dirty="0" smtClean="0"/>
              <a:t> </a:t>
            </a:r>
            <a:endParaRPr dirty="0"/>
          </a:p>
          <a:p>
            <a:pPr marL="360947" indent="-360947">
              <a:buClrTx/>
              <a:buFontTx/>
              <a:buChar char="•"/>
              <a:defRPr sz="3600"/>
            </a:pPr>
            <a:r>
              <a:rPr dirty="0" smtClean="0"/>
              <a:t>So</a:t>
            </a:r>
            <a:r>
              <a:rPr lang="de-AT" dirty="0" err="1" smtClean="0"/>
              <a:t>ziale</a:t>
            </a:r>
            <a:r>
              <a:rPr lang="de-AT" dirty="0" smtClean="0"/>
              <a:t> Kennzeichnung, engl. </a:t>
            </a:r>
            <a:r>
              <a:rPr dirty="0" smtClean="0"/>
              <a:t>tagging (</a:t>
            </a:r>
            <a:r>
              <a:rPr lang="de-AT" dirty="0" smtClean="0"/>
              <a:t>neue Art, Texte zu strukturieren</a:t>
            </a:r>
            <a:r>
              <a:rPr dirty="0" smtClean="0"/>
              <a:t>)</a:t>
            </a:r>
            <a:endParaRPr dirty="0"/>
          </a:p>
          <a:p>
            <a:pPr marL="360947" indent="-360947">
              <a:buClrTx/>
              <a:buFontTx/>
              <a:buChar char="•"/>
              <a:defRPr sz="3600"/>
            </a:pPr>
            <a:r>
              <a:rPr dirty="0" smtClean="0"/>
              <a:t>Crowd-</a:t>
            </a:r>
            <a:r>
              <a:rPr dirty="0" err="1" smtClean="0"/>
              <a:t>ba</a:t>
            </a:r>
            <a:r>
              <a:rPr lang="de-AT" dirty="0" err="1" smtClean="0"/>
              <a:t>sierte</a:t>
            </a:r>
            <a:r>
              <a:rPr lang="de-AT" dirty="0" smtClean="0"/>
              <a:t> Entwicklung von Inhalten</a:t>
            </a:r>
            <a:r>
              <a:rPr dirty="0" smtClean="0"/>
              <a:t> </a:t>
            </a:r>
            <a:r>
              <a:rPr dirty="0"/>
              <a:t>(Wikipedia)</a:t>
            </a:r>
          </a:p>
          <a:p>
            <a:pPr marL="360947" indent="-360947">
              <a:buClrTx/>
              <a:buFontTx/>
              <a:buChar char="•"/>
              <a:defRPr sz="3600"/>
            </a:pPr>
            <a:r>
              <a:rPr dirty="0" smtClean="0"/>
              <a:t>So</a:t>
            </a:r>
            <a:r>
              <a:rPr lang="de-AT" dirty="0" err="1" smtClean="0"/>
              <a:t>ziale</a:t>
            </a:r>
            <a:r>
              <a:rPr lang="de-AT" dirty="0" smtClean="0"/>
              <a:t> Medien zum Teilen aller Arten von digitalen Inhalten, sogar </a:t>
            </a:r>
            <a:r>
              <a:rPr dirty="0" smtClean="0"/>
              <a:t>OERs </a:t>
            </a:r>
            <a:r>
              <a:rPr dirty="0"/>
              <a:t>(</a:t>
            </a:r>
            <a:r>
              <a:rPr dirty="0" err="1"/>
              <a:t>Slideshare</a:t>
            </a:r>
            <a:r>
              <a:rPr dirty="0"/>
              <a:t>, </a:t>
            </a:r>
            <a:r>
              <a:rPr dirty="0" err="1" smtClean="0"/>
              <a:t>Youtube</a:t>
            </a:r>
            <a:r>
              <a:rPr lang="de-AT" dirty="0"/>
              <a:t> </a:t>
            </a:r>
            <a:r>
              <a:rPr lang="de-AT" dirty="0" err="1" smtClean="0"/>
              <a:t>usw</a:t>
            </a:r>
            <a:r>
              <a:rPr dirty="0" smtClean="0"/>
              <a:t>.)</a:t>
            </a:r>
            <a:endParaRPr dirty="0"/>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 presetClass="entr" presetSubtype="8" fill="hold" grpId="1" nodeType="clickEffect">
                                  <p:stCondLst>
                                    <p:cond delay="0"/>
                                  </p:stCondLst>
                                  <p:iterate>
                                    <p:tmAbs val="0"/>
                                  </p:iterate>
                                  <p:childTnLst>
                                    <p:set>
                                      <p:cBhvr>
                                        <p:cTn id="6" fill="hold"/>
                                        <p:tgtEl>
                                          <p:spTgt spid="209">
                                            <p:bg/>
                                          </p:spTgt>
                                        </p:tgtEl>
                                        <p:attrNameLst>
                                          <p:attrName>style.visibility</p:attrName>
                                        </p:attrNameLst>
                                      </p:cBhvr>
                                      <p:to>
                                        <p:strVal val="visible"/>
                                      </p:to>
                                    </p:set>
                                    <p:anim calcmode="lin" valueType="num">
                                      <p:cBhvr>
                                        <p:cTn id="7" dur="1000" fill="hold"/>
                                        <p:tgtEl>
                                          <p:spTgt spid="209">
                                            <p:bg/>
                                          </p:spTgt>
                                        </p:tgtEl>
                                        <p:attrNameLst>
                                          <p:attrName>ppt_x</p:attrName>
                                        </p:attrNameLst>
                                      </p:cBhvr>
                                      <p:tavLst>
                                        <p:tav tm="0">
                                          <p:val>
                                            <p:strVal val="0-#ppt_w/2"/>
                                          </p:val>
                                        </p:tav>
                                        <p:tav tm="100000">
                                          <p:val>
                                            <p:strVal val="#ppt_x"/>
                                          </p:val>
                                        </p:tav>
                                      </p:tavLst>
                                    </p:anim>
                                    <p:anim calcmode="lin" valueType="num">
                                      <p:cBhvr>
                                        <p:cTn id="8" dur="1000" fill="hold"/>
                                        <p:tgtEl>
                                          <p:spTgt spid="209">
                                            <p:bg/>
                                          </p:spTgt>
                                        </p:tgtEl>
                                        <p:attrNameLst>
                                          <p:attrName>ppt_y</p:attrName>
                                        </p:attrNameLst>
                                      </p:cBhvr>
                                      <p:tavLst>
                                        <p:tav tm="0">
                                          <p:val>
                                            <p:strVal val="#ppt_y"/>
                                          </p:val>
                                        </p:tav>
                                        <p:tav tm="100000">
                                          <p:val>
                                            <p:strVal val="#ppt_y"/>
                                          </p:val>
                                        </p:tav>
                                      </p:tavLst>
                                    </p:anim>
                                  </p:childTnLst>
                                </p:cTn>
                              </p:par>
                              <p:par>
                                <p:cTn id="9" presetID="2" presetClass="entr" presetSubtype="8" fill="hold" grpId="1" nodeType="withEffect">
                                  <p:stCondLst>
                                    <p:cond delay="0"/>
                                  </p:stCondLst>
                                  <p:iterate>
                                    <p:tmAbs val="0"/>
                                  </p:iterate>
                                  <p:childTnLst>
                                    <p:set>
                                      <p:cBhvr>
                                        <p:cTn id="10" fill="hold"/>
                                        <p:tgtEl>
                                          <p:spTgt spid="209">
                                            <p:txEl>
                                              <p:pRg st="0" end="0"/>
                                            </p:txEl>
                                          </p:spTgt>
                                        </p:tgtEl>
                                        <p:attrNameLst>
                                          <p:attrName>style.visibility</p:attrName>
                                        </p:attrNameLst>
                                      </p:cBhvr>
                                      <p:to>
                                        <p:strVal val="visible"/>
                                      </p:to>
                                    </p:set>
                                    <p:anim calcmode="lin" valueType="num">
                                      <p:cBhvr>
                                        <p:cTn id="11" dur="1000" fill="hold"/>
                                        <p:tgtEl>
                                          <p:spTgt spid="209">
                                            <p:txEl>
                                              <p:pRg st="0" end="0"/>
                                            </p:txEl>
                                          </p:spTgt>
                                        </p:tgtEl>
                                        <p:attrNameLst>
                                          <p:attrName>ppt_x</p:attrName>
                                        </p:attrNameLst>
                                      </p:cBhvr>
                                      <p:tavLst>
                                        <p:tav tm="0">
                                          <p:val>
                                            <p:strVal val="0-#ppt_w/2"/>
                                          </p:val>
                                        </p:tav>
                                        <p:tav tm="100000">
                                          <p:val>
                                            <p:strVal val="#ppt_x"/>
                                          </p:val>
                                        </p:tav>
                                      </p:tavLst>
                                    </p:anim>
                                    <p:anim calcmode="lin" valueType="num">
                                      <p:cBhvr>
                                        <p:cTn id="12" dur="1000" fill="hold"/>
                                        <p:tgtEl>
                                          <p:spTgt spid="209">
                                            <p:txEl>
                                              <p:pRg st="0" end="0"/>
                                            </p:txEl>
                                          </p:spTgt>
                                        </p:tgtEl>
                                        <p:attrNameLst>
                                          <p:attrName>ppt_y</p:attrName>
                                        </p:attrNameLst>
                                      </p:cBhvr>
                                      <p:tavLst>
                                        <p:tav tm="0">
                                          <p:val>
                                            <p:strVal val="#ppt_y"/>
                                          </p:val>
                                        </p:tav>
                                        <p:tav tm="100000">
                                          <p:val>
                                            <p:strVal val="#ppt_y"/>
                                          </p:val>
                                        </p:tav>
                                      </p:tavLst>
                                    </p:anim>
                                  </p:childTnLst>
                                </p:cTn>
                              </p:par>
                            </p:childTnLst>
                          </p:cTn>
                        </p:par>
                        <p:par>
                          <p:cTn id="13" fill="hold">
                            <p:stCondLst>
                              <p:cond delay="1000"/>
                            </p:stCondLst>
                            <p:childTnLst>
                              <p:par>
                                <p:cTn id="14" presetID="2" presetClass="entr" presetSubtype="8" fill="hold" grpId="1" nodeType="afterEffect">
                                  <p:stCondLst>
                                    <p:cond delay="0"/>
                                  </p:stCondLst>
                                  <p:iterate>
                                    <p:tmAbs val="0"/>
                                  </p:iterate>
                                  <p:childTnLst>
                                    <p:set>
                                      <p:cBhvr>
                                        <p:cTn id="15" fill="hold"/>
                                        <p:tgtEl>
                                          <p:spTgt spid="209">
                                            <p:txEl>
                                              <p:pRg st="1" end="1"/>
                                            </p:txEl>
                                          </p:spTgt>
                                        </p:tgtEl>
                                        <p:attrNameLst>
                                          <p:attrName>style.visibility</p:attrName>
                                        </p:attrNameLst>
                                      </p:cBhvr>
                                      <p:to>
                                        <p:strVal val="visible"/>
                                      </p:to>
                                    </p:set>
                                    <p:anim calcmode="lin" valueType="num">
                                      <p:cBhvr>
                                        <p:cTn id="16" dur="1000" fill="hold"/>
                                        <p:tgtEl>
                                          <p:spTgt spid="209">
                                            <p:txEl>
                                              <p:pRg st="1" end="1"/>
                                            </p:txEl>
                                          </p:spTgt>
                                        </p:tgtEl>
                                        <p:attrNameLst>
                                          <p:attrName>ppt_x</p:attrName>
                                        </p:attrNameLst>
                                      </p:cBhvr>
                                      <p:tavLst>
                                        <p:tav tm="0">
                                          <p:val>
                                            <p:strVal val="0-#ppt_w/2"/>
                                          </p:val>
                                        </p:tav>
                                        <p:tav tm="100000">
                                          <p:val>
                                            <p:strVal val="#ppt_x"/>
                                          </p:val>
                                        </p:tav>
                                      </p:tavLst>
                                    </p:anim>
                                    <p:anim calcmode="lin" valueType="num">
                                      <p:cBhvr>
                                        <p:cTn id="17" dur="1000" fill="hold"/>
                                        <p:tgtEl>
                                          <p:spTgt spid="209">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8" fill="hold" grpId="1" nodeType="clickEffect">
                                  <p:stCondLst>
                                    <p:cond delay="0"/>
                                  </p:stCondLst>
                                  <p:iterate>
                                    <p:tmAbs val="0"/>
                                  </p:iterate>
                                  <p:childTnLst>
                                    <p:set>
                                      <p:cBhvr>
                                        <p:cTn id="21" fill="hold"/>
                                        <p:tgtEl>
                                          <p:spTgt spid="209">
                                            <p:txEl>
                                              <p:pRg st="2" end="2"/>
                                            </p:txEl>
                                          </p:spTgt>
                                        </p:tgtEl>
                                        <p:attrNameLst>
                                          <p:attrName>style.visibility</p:attrName>
                                        </p:attrNameLst>
                                      </p:cBhvr>
                                      <p:to>
                                        <p:strVal val="visible"/>
                                      </p:to>
                                    </p:set>
                                    <p:anim calcmode="lin" valueType="num">
                                      <p:cBhvr>
                                        <p:cTn id="22" dur="1000" fill="hold"/>
                                        <p:tgtEl>
                                          <p:spTgt spid="209">
                                            <p:txEl>
                                              <p:pRg st="2" end="2"/>
                                            </p:txEl>
                                          </p:spTgt>
                                        </p:tgtEl>
                                        <p:attrNameLst>
                                          <p:attrName>ppt_x</p:attrName>
                                        </p:attrNameLst>
                                      </p:cBhvr>
                                      <p:tavLst>
                                        <p:tav tm="0">
                                          <p:val>
                                            <p:strVal val="0-#ppt_w/2"/>
                                          </p:val>
                                        </p:tav>
                                        <p:tav tm="100000">
                                          <p:val>
                                            <p:strVal val="#ppt_x"/>
                                          </p:val>
                                        </p:tav>
                                      </p:tavLst>
                                    </p:anim>
                                    <p:anim calcmode="lin" valueType="num">
                                      <p:cBhvr>
                                        <p:cTn id="23" dur="1000" fill="hold"/>
                                        <p:tgtEl>
                                          <p:spTgt spid="209">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8" fill="hold" grpId="1" nodeType="clickEffect">
                                  <p:stCondLst>
                                    <p:cond delay="0"/>
                                  </p:stCondLst>
                                  <p:iterate>
                                    <p:tmAbs val="0"/>
                                  </p:iterate>
                                  <p:childTnLst>
                                    <p:set>
                                      <p:cBhvr>
                                        <p:cTn id="27" fill="hold"/>
                                        <p:tgtEl>
                                          <p:spTgt spid="209">
                                            <p:txEl>
                                              <p:pRg st="3" end="3"/>
                                            </p:txEl>
                                          </p:spTgt>
                                        </p:tgtEl>
                                        <p:attrNameLst>
                                          <p:attrName>style.visibility</p:attrName>
                                        </p:attrNameLst>
                                      </p:cBhvr>
                                      <p:to>
                                        <p:strVal val="visible"/>
                                      </p:to>
                                    </p:set>
                                    <p:anim calcmode="lin" valueType="num">
                                      <p:cBhvr>
                                        <p:cTn id="28" dur="1000" fill="hold"/>
                                        <p:tgtEl>
                                          <p:spTgt spid="209">
                                            <p:txEl>
                                              <p:pRg st="3" end="3"/>
                                            </p:txEl>
                                          </p:spTgt>
                                        </p:tgtEl>
                                        <p:attrNameLst>
                                          <p:attrName>ppt_x</p:attrName>
                                        </p:attrNameLst>
                                      </p:cBhvr>
                                      <p:tavLst>
                                        <p:tav tm="0">
                                          <p:val>
                                            <p:strVal val="0-#ppt_w/2"/>
                                          </p:val>
                                        </p:tav>
                                        <p:tav tm="100000">
                                          <p:val>
                                            <p:strVal val="#ppt_x"/>
                                          </p:val>
                                        </p:tav>
                                      </p:tavLst>
                                    </p:anim>
                                    <p:anim calcmode="lin" valueType="num">
                                      <p:cBhvr>
                                        <p:cTn id="29" dur="1000" fill="hold"/>
                                        <p:tgtEl>
                                          <p:spTgt spid="209">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 presetClass="entr" presetSubtype="8" fill="hold" grpId="1" nodeType="clickEffect">
                                  <p:stCondLst>
                                    <p:cond delay="0"/>
                                  </p:stCondLst>
                                  <p:iterate>
                                    <p:tmAbs val="0"/>
                                  </p:iterate>
                                  <p:childTnLst>
                                    <p:set>
                                      <p:cBhvr>
                                        <p:cTn id="33" fill="hold"/>
                                        <p:tgtEl>
                                          <p:spTgt spid="209">
                                            <p:txEl>
                                              <p:pRg st="4" end="4"/>
                                            </p:txEl>
                                          </p:spTgt>
                                        </p:tgtEl>
                                        <p:attrNameLst>
                                          <p:attrName>style.visibility</p:attrName>
                                        </p:attrNameLst>
                                      </p:cBhvr>
                                      <p:to>
                                        <p:strVal val="visible"/>
                                      </p:to>
                                    </p:set>
                                    <p:anim calcmode="lin" valueType="num">
                                      <p:cBhvr>
                                        <p:cTn id="34" dur="1000" fill="hold"/>
                                        <p:tgtEl>
                                          <p:spTgt spid="209">
                                            <p:txEl>
                                              <p:pRg st="4" end="4"/>
                                            </p:txEl>
                                          </p:spTgt>
                                        </p:tgtEl>
                                        <p:attrNameLst>
                                          <p:attrName>ppt_x</p:attrName>
                                        </p:attrNameLst>
                                      </p:cBhvr>
                                      <p:tavLst>
                                        <p:tav tm="0">
                                          <p:val>
                                            <p:strVal val="0-#ppt_w/2"/>
                                          </p:val>
                                        </p:tav>
                                        <p:tav tm="100000">
                                          <p:val>
                                            <p:strVal val="#ppt_x"/>
                                          </p:val>
                                        </p:tav>
                                      </p:tavLst>
                                    </p:anim>
                                    <p:anim calcmode="lin" valueType="num">
                                      <p:cBhvr>
                                        <p:cTn id="35" dur="1000" fill="hold"/>
                                        <p:tgtEl>
                                          <p:spTgt spid="209">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9" grpId="1" build="p" bldLvl="5" animBg="1" advAuto="0"/>
    </p:bldLst>
  </p:timing>
</p:sld>
</file>

<file path=ppt/theme/theme1.xml><?xml version="1.0" encoding="utf-8"?>
<a:theme xmlns:a="http://schemas.openxmlformats.org/drawingml/2006/main" name="Retrospect">
  <a:themeElements>
    <a:clrScheme name="Retrospect">
      <a:dk1>
        <a:srgbClr val="000000"/>
      </a:dk1>
      <a:lt1>
        <a:srgbClr val="FFFFFF"/>
      </a:lt1>
      <a:dk2>
        <a:srgbClr val="A7A7A7"/>
      </a:dk2>
      <a:lt2>
        <a:srgbClr val="535353"/>
      </a:lt2>
      <a:accent1>
        <a:srgbClr val="1CADE4"/>
      </a:accent1>
      <a:accent2>
        <a:srgbClr val="2683C6"/>
      </a:accent2>
      <a:accent3>
        <a:srgbClr val="28C4CC"/>
      </a:accent3>
      <a:accent4>
        <a:srgbClr val="42BA97"/>
      </a:accent4>
      <a:accent5>
        <a:srgbClr val="3E8853"/>
      </a:accent5>
      <a:accent6>
        <a:srgbClr val="62A39F"/>
      </a:accent6>
      <a:hlink>
        <a:srgbClr val="0000FF"/>
      </a:hlink>
      <a:folHlink>
        <a:srgbClr val="FF00FF"/>
      </a:folHlink>
    </a:clrScheme>
    <a:fontScheme name="Retrospect">
      <a:majorFont>
        <a:latin typeface="Calibri"/>
        <a:ea typeface="Calibri"/>
        <a:cs typeface="Calibri"/>
      </a:majorFont>
      <a:minorFont>
        <a:latin typeface="Helvetica"/>
        <a:ea typeface="Helvetica"/>
        <a:cs typeface="Helvetica"/>
      </a:minorFont>
    </a:fontScheme>
    <a:fmtScheme name="Retrospec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2700000" rotWithShape="0">
              <a:srgbClr val="000000">
                <a:alpha val="60000"/>
              </a:srgbClr>
            </a:outerShdw>
          </a:effectLst>
        </a:effectStyle>
        <a:effectStyle>
          <a:effectLst>
            <a:outerShdw blurRad="38100" dist="25400" dir="2700000" rotWithShape="0">
              <a:srgbClr val="000000">
                <a:alpha val="60000"/>
              </a:srgbClr>
            </a:outerShdw>
          </a:effectLst>
        </a:effectStyle>
        <a:effectStyle>
          <a:effectLst>
            <a:outerShdw blurRad="38100" dist="25400" dir="2700000" rotWithShape="0">
              <a:srgbClr val="000000">
                <a:alpha val="6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38100" dist="25400" dir="2700000" rotWithShape="0">
            <a:srgbClr val="000000">
              <a:alpha val="60000"/>
            </a:srgbClr>
          </a:outerShdw>
        </a:effectLst>
        <a:sp3d/>
      </a:spPr>
      <a:bodyPr rot="0" spcFirstLastPara="1" vertOverflow="overflow" horzOverflow="overflow" vert="horz" wrap="square" lIns="45718" tIns="45718" rIns="45718" bIns="45718" numCol="1" spcCol="38100" rtlCol="0" anchor="ctr">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5400" dir="2700000" rotWithShape="0">
            <a:srgbClr val="000000">
              <a:alpha val="60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Retrospect">
  <a:themeElements>
    <a:clrScheme name="Retrospect">
      <a:dk1>
        <a:srgbClr val="000000"/>
      </a:dk1>
      <a:lt1>
        <a:srgbClr val="FFFFFF"/>
      </a:lt1>
      <a:dk2>
        <a:srgbClr val="A7A7A7"/>
      </a:dk2>
      <a:lt2>
        <a:srgbClr val="535353"/>
      </a:lt2>
      <a:accent1>
        <a:srgbClr val="1CADE4"/>
      </a:accent1>
      <a:accent2>
        <a:srgbClr val="2683C6"/>
      </a:accent2>
      <a:accent3>
        <a:srgbClr val="28C4CC"/>
      </a:accent3>
      <a:accent4>
        <a:srgbClr val="42BA97"/>
      </a:accent4>
      <a:accent5>
        <a:srgbClr val="3E8853"/>
      </a:accent5>
      <a:accent6>
        <a:srgbClr val="62A39F"/>
      </a:accent6>
      <a:hlink>
        <a:srgbClr val="0000FF"/>
      </a:hlink>
      <a:folHlink>
        <a:srgbClr val="FF00FF"/>
      </a:folHlink>
    </a:clrScheme>
    <a:fontScheme name="Retrospect">
      <a:majorFont>
        <a:latin typeface="Calibri"/>
        <a:ea typeface="Calibri"/>
        <a:cs typeface="Calibri"/>
      </a:majorFont>
      <a:minorFont>
        <a:latin typeface="Helvetica"/>
        <a:ea typeface="Helvetica"/>
        <a:cs typeface="Helvetica"/>
      </a:minorFont>
    </a:fontScheme>
    <a:fmtScheme name="Retrospec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2700000" rotWithShape="0">
              <a:srgbClr val="000000">
                <a:alpha val="60000"/>
              </a:srgbClr>
            </a:outerShdw>
          </a:effectLst>
        </a:effectStyle>
        <a:effectStyle>
          <a:effectLst>
            <a:outerShdw blurRad="38100" dist="25400" dir="2700000" rotWithShape="0">
              <a:srgbClr val="000000">
                <a:alpha val="60000"/>
              </a:srgbClr>
            </a:outerShdw>
          </a:effectLst>
        </a:effectStyle>
        <a:effectStyle>
          <a:effectLst>
            <a:outerShdw blurRad="38100" dist="25400" dir="2700000" rotWithShape="0">
              <a:srgbClr val="000000">
                <a:alpha val="6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38100" dist="25400" dir="2700000" rotWithShape="0">
            <a:srgbClr val="000000">
              <a:alpha val="60000"/>
            </a:srgbClr>
          </a:outerShdw>
        </a:effectLst>
        <a:sp3d/>
      </a:spPr>
      <a:bodyPr rot="0" spcFirstLastPara="1" vertOverflow="overflow" horzOverflow="overflow" vert="horz" wrap="square" lIns="45718" tIns="45718" rIns="45718" bIns="45718" numCol="1" spcCol="38100" rtlCol="0" anchor="ctr">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5400" dir="2700000" rotWithShape="0">
            <a:srgbClr val="000000">
              <a:alpha val="60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0</TotalTime>
  <Words>4843</Words>
  <Application>Microsoft Office PowerPoint</Application>
  <PresentationFormat>Benutzerdefiniert</PresentationFormat>
  <Paragraphs>326</Paragraphs>
  <Slides>42</Slides>
  <Notes>15</Notes>
  <HiddenSlides>0</HiddenSlides>
  <MMClips>0</MMClips>
  <ScaleCrop>false</ScaleCrop>
  <HeadingPairs>
    <vt:vector size="4" baseType="variant">
      <vt:variant>
        <vt:lpstr>Design</vt:lpstr>
      </vt:variant>
      <vt:variant>
        <vt:i4>1</vt:i4>
      </vt:variant>
      <vt:variant>
        <vt:lpstr>Folientitel</vt:lpstr>
      </vt:variant>
      <vt:variant>
        <vt:i4>42</vt:i4>
      </vt:variant>
    </vt:vector>
  </HeadingPairs>
  <TitlesOfParts>
    <vt:vector size="43" baseType="lpstr">
      <vt:lpstr>Retrospect</vt:lpstr>
      <vt:lpstr>PowerPoint-Präsentation</vt:lpstr>
      <vt:lpstr>Lernziele</vt:lpstr>
      <vt:lpstr>Inhalt</vt:lpstr>
      <vt:lpstr>Web 1.0-2.0-3.0</vt:lpstr>
      <vt:lpstr>Web 1.0 – in den 1990-er Jahren</vt:lpstr>
      <vt:lpstr>Web 2.0 - 2004</vt:lpstr>
      <vt:lpstr>Web 3.0 - NOW!</vt:lpstr>
      <vt:lpstr>PowerPoint-Präsentation</vt:lpstr>
      <vt:lpstr>Web 2.0 Lösungen</vt:lpstr>
      <vt:lpstr>Web 2.0 im/für den Unterricht</vt:lpstr>
      <vt:lpstr>PowerPoint-Präsentation</vt:lpstr>
      <vt:lpstr>PowerPoint-Präsentation</vt:lpstr>
      <vt:lpstr>PowerPoint-Präsentation</vt:lpstr>
      <vt:lpstr>PowerPoint-Präsentation</vt:lpstr>
      <vt:lpstr>Weit entfernt von der Vergangenheit .. 2003 - uralt!</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MOODLE Modular Object-Oriented Dynamic Learning Environment</vt:lpstr>
      <vt:lpstr>PowerPoint-Präsentation</vt:lpstr>
      <vt:lpstr>PowerPoint-Präsentation</vt:lpstr>
      <vt:lpstr>PowerPoint-Präsentation</vt:lpstr>
      <vt:lpstr>PowerPoint-Präsentation</vt:lpstr>
      <vt:lpstr>PowerPoint-Präsentation</vt:lpstr>
      <vt:lpstr>PowerPoint-Präsentation</vt:lpstr>
      <vt:lpstr>Allgemeine Eigenschaften</vt:lpstr>
      <vt:lpstr>PowerPoint-Präsentation</vt:lpstr>
      <vt:lpstr>PowerPoint-Präsentation</vt:lpstr>
      <vt:lpstr>PowerPoint-Präsentation</vt:lpstr>
      <vt:lpstr>PowerPoint-Präsentation</vt:lpstr>
      <vt:lpstr>PowerPoint-Präsentation</vt:lpstr>
      <vt:lpstr>Nützliche Internetseiten</vt:lpstr>
      <vt:lpstr>PowerPoint-Präsentation</vt:lpstr>
      <vt:lpstr>PowerPoint-Präsentation</vt:lpstr>
      <vt:lpstr>PowerPoint-Präsentation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cp:lastModifiedBy>iscn</cp:lastModifiedBy>
  <cp:revision>23</cp:revision>
  <dcterms:modified xsi:type="dcterms:W3CDTF">2017-10-04T08:09:28Z</dcterms:modified>
</cp:coreProperties>
</file>