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1"/>
  </p:sldMasterIdLst>
  <p:notesMasterIdLst>
    <p:notesMasterId r:id="rId53"/>
  </p:notesMasterIdLst>
  <p:handoutMasterIdLst>
    <p:handoutMasterId r:id="rId54"/>
  </p:handoutMasterIdLst>
  <p:sldIdLst>
    <p:sldId id="256" r:id="rId2"/>
    <p:sldId id="261" r:id="rId3"/>
    <p:sldId id="277" r:id="rId4"/>
    <p:sldId id="393" r:id="rId5"/>
    <p:sldId id="371" r:id="rId6"/>
    <p:sldId id="259" r:id="rId7"/>
    <p:sldId id="370" r:id="rId8"/>
    <p:sldId id="288" r:id="rId9"/>
    <p:sldId id="284" r:id="rId10"/>
    <p:sldId id="358" r:id="rId11"/>
    <p:sldId id="280" r:id="rId12"/>
    <p:sldId id="386" r:id="rId13"/>
    <p:sldId id="396" r:id="rId14"/>
    <p:sldId id="397" r:id="rId15"/>
    <p:sldId id="363" r:id="rId16"/>
    <p:sldId id="297" r:id="rId17"/>
    <p:sldId id="391" r:id="rId18"/>
    <p:sldId id="301" r:id="rId19"/>
    <p:sldId id="304" r:id="rId20"/>
    <p:sldId id="375" r:id="rId21"/>
    <p:sldId id="354" r:id="rId22"/>
    <p:sldId id="401" r:id="rId23"/>
    <p:sldId id="402" r:id="rId24"/>
    <p:sldId id="403" r:id="rId25"/>
    <p:sldId id="329" r:id="rId26"/>
    <p:sldId id="331" r:id="rId27"/>
    <p:sldId id="332" r:id="rId28"/>
    <p:sldId id="355" r:id="rId29"/>
    <p:sldId id="357" r:id="rId30"/>
    <p:sldId id="404" r:id="rId31"/>
    <p:sldId id="405" r:id="rId32"/>
    <p:sldId id="334" r:id="rId33"/>
    <p:sldId id="350" r:id="rId34"/>
    <p:sldId id="335" r:id="rId35"/>
    <p:sldId id="389" r:id="rId36"/>
    <p:sldId id="390" r:id="rId37"/>
    <p:sldId id="351" r:id="rId38"/>
    <p:sldId id="336" r:id="rId39"/>
    <p:sldId id="365" r:id="rId40"/>
    <p:sldId id="337" r:id="rId41"/>
    <p:sldId id="338" r:id="rId42"/>
    <p:sldId id="376" r:id="rId43"/>
    <p:sldId id="340" r:id="rId44"/>
    <p:sldId id="378" r:id="rId45"/>
    <p:sldId id="387" r:id="rId46"/>
    <p:sldId id="379" r:id="rId47"/>
    <p:sldId id="380" r:id="rId48"/>
    <p:sldId id="381" r:id="rId49"/>
    <p:sldId id="383" r:id="rId50"/>
    <p:sldId id="384" r:id="rId51"/>
    <p:sldId id="275" r:id="rId52"/>
  </p:sldIdLst>
  <p:sldSz cx="12192000" cy="6858000"/>
  <p:notesSz cx="7099300" cy="10223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rška" initials="Urska" lastIdx="5" clrIdx="0">
    <p:extLst>
      <p:ext uri="{19B8F6BF-5375-455C-9EA6-DF929625EA0E}">
        <p15:presenceInfo xmlns:p15="http://schemas.microsoft.com/office/powerpoint/2012/main" userId="Urš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443F"/>
    <a:srgbClr val="BE453D"/>
    <a:srgbClr val="BE453B"/>
    <a:srgbClr val="F5872E"/>
    <a:srgbClr val="46A5C1"/>
    <a:srgbClr val="7E5A9A"/>
    <a:srgbClr val="95B341"/>
    <a:srgbClr val="FF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43" autoAdjust="0"/>
    <p:restoredTop sz="85768" autoAdjust="0"/>
  </p:normalViewPr>
  <p:slideViewPr>
    <p:cSldViewPr snapToGrid="0" snapToObjects="1">
      <p:cViewPr varScale="1">
        <p:scale>
          <a:sx n="40" d="100"/>
          <a:sy n="40" d="100"/>
        </p:scale>
        <p:origin x="53" y="71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70" d="100"/>
          <a:sy n="70" d="100"/>
        </p:scale>
        <p:origin x="-3384" y="-114"/>
      </p:cViewPr>
      <p:guideLst>
        <p:guide orient="horz" pos="322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3076363" cy="512950"/>
          </a:xfrm>
          <a:prstGeom prst="rect">
            <a:avLst/>
          </a:prstGeom>
        </p:spPr>
        <p:txBody>
          <a:bodyPr vert="horz" lIns="98984" tIns="49492" rIns="98984" bIns="49492" rtlCol="0"/>
          <a:lstStyle>
            <a:lvl1pPr algn="l">
              <a:defRPr sz="1300"/>
            </a:lvl1pPr>
          </a:lstStyle>
          <a:p>
            <a:endParaRPr lang="sl-SI"/>
          </a:p>
        </p:txBody>
      </p:sp>
      <p:sp>
        <p:nvSpPr>
          <p:cNvPr id="3" name="Označba mesta datuma 2"/>
          <p:cNvSpPr>
            <a:spLocks noGrp="1"/>
          </p:cNvSpPr>
          <p:nvPr>
            <p:ph type="dt" sz="quarter" idx="1"/>
          </p:nvPr>
        </p:nvSpPr>
        <p:spPr>
          <a:xfrm>
            <a:off x="4021294" y="0"/>
            <a:ext cx="3076363" cy="512950"/>
          </a:xfrm>
          <a:prstGeom prst="rect">
            <a:avLst/>
          </a:prstGeom>
        </p:spPr>
        <p:txBody>
          <a:bodyPr vert="horz" lIns="98984" tIns="49492" rIns="98984" bIns="49492" rtlCol="0"/>
          <a:lstStyle>
            <a:lvl1pPr algn="r">
              <a:defRPr sz="1300"/>
            </a:lvl1pPr>
          </a:lstStyle>
          <a:p>
            <a:endParaRPr lang="sl-SI" dirty="0"/>
          </a:p>
        </p:txBody>
      </p:sp>
      <p:sp>
        <p:nvSpPr>
          <p:cNvPr id="4" name="Označba mesta noge 3"/>
          <p:cNvSpPr>
            <a:spLocks noGrp="1"/>
          </p:cNvSpPr>
          <p:nvPr>
            <p:ph type="ftr" sz="quarter" idx="2"/>
          </p:nvPr>
        </p:nvSpPr>
        <p:spPr>
          <a:xfrm>
            <a:off x="0" y="9710551"/>
            <a:ext cx="3076363" cy="512949"/>
          </a:xfrm>
          <a:prstGeom prst="rect">
            <a:avLst/>
          </a:prstGeom>
        </p:spPr>
        <p:txBody>
          <a:bodyPr vert="horz" lIns="98984" tIns="49492" rIns="98984" bIns="49492" rtlCol="0" anchor="b"/>
          <a:lstStyle>
            <a:lvl1pPr algn="l">
              <a:defRPr sz="1300"/>
            </a:lvl1pPr>
          </a:lstStyle>
          <a:p>
            <a:endParaRPr lang="sl-SI"/>
          </a:p>
        </p:txBody>
      </p:sp>
      <p:sp>
        <p:nvSpPr>
          <p:cNvPr id="5" name="Označba mesta številke diapozitiva 4"/>
          <p:cNvSpPr>
            <a:spLocks noGrp="1"/>
          </p:cNvSpPr>
          <p:nvPr>
            <p:ph type="sldNum" sz="quarter" idx="3"/>
          </p:nvPr>
        </p:nvSpPr>
        <p:spPr>
          <a:xfrm>
            <a:off x="4021294" y="9710551"/>
            <a:ext cx="3076363" cy="512949"/>
          </a:xfrm>
          <a:prstGeom prst="rect">
            <a:avLst/>
          </a:prstGeom>
        </p:spPr>
        <p:txBody>
          <a:bodyPr vert="horz" lIns="98984" tIns="49492" rIns="98984" bIns="49492" rtlCol="0" anchor="b"/>
          <a:lstStyle>
            <a:lvl1pPr algn="r">
              <a:defRPr sz="1300"/>
            </a:lvl1pPr>
          </a:lstStyle>
          <a:p>
            <a:fld id="{13CE6B02-271F-42D2-A2B5-A638B497C068}" type="slidenum">
              <a:rPr lang="sl-SI" smtClean="0"/>
              <a:pPr/>
              <a:t>‹#›</a:t>
            </a:fld>
            <a:endParaRPr lang="sl-SI" dirty="0" smtClean="0"/>
          </a:p>
          <a:p>
            <a:r>
              <a:rPr lang="sl-SI" dirty="0" smtClean="0"/>
              <a:t>© B. Likar</a:t>
            </a:r>
            <a:endParaRPr lang="sl-SI" dirty="0"/>
          </a:p>
        </p:txBody>
      </p:sp>
    </p:spTree>
    <p:extLst>
      <p:ext uri="{BB962C8B-B14F-4D97-AF65-F5344CB8AC3E}">
        <p14:creationId xmlns:p14="http://schemas.microsoft.com/office/powerpoint/2010/main" val="406329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3076363" cy="512950"/>
          </a:xfrm>
          <a:prstGeom prst="rect">
            <a:avLst/>
          </a:prstGeom>
        </p:spPr>
        <p:txBody>
          <a:bodyPr vert="horz" lIns="98984" tIns="49492" rIns="98984" bIns="49492" rtlCol="0"/>
          <a:lstStyle>
            <a:lvl1pPr algn="l">
              <a:defRPr sz="1300"/>
            </a:lvl1pPr>
          </a:lstStyle>
          <a:p>
            <a:endParaRPr lang="hu-HU"/>
          </a:p>
        </p:txBody>
      </p:sp>
      <p:sp>
        <p:nvSpPr>
          <p:cNvPr id="3" name="Dátum helye 2"/>
          <p:cNvSpPr>
            <a:spLocks noGrp="1"/>
          </p:cNvSpPr>
          <p:nvPr>
            <p:ph type="dt" idx="1"/>
          </p:nvPr>
        </p:nvSpPr>
        <p:spPr>
          <a:xfrm>
            <a:off x="4021294" y="0"/>
            <a:ext cx="3076363" cy="512950"/>
          </a:xfrm>
          <a:prstGeom prst="rect">
            <a:avLst/>
          </a:prstGeom>
        </p:spPr>
        <p:txBody>
          <a:bodyPr vert="horz" lIns="98984" tIns="49492" rIns="98984" bIns="49492" rtlCol="0"/>
          <a:lstStyle>
            <a:lvl1pPr algn="r">
              <a:defRPr sz="1300"/>
            </a:lvl1pPr>
          </a:lstStyle>
          <a:p>
            <a:fld id="{7D6AC242-29AA-4844-BF2D-23DE426A8B69}" type="datetimeFigureOut">
              <a:rPr lang="hu-HU" smtClean="0"/>
              <a:pPr/>
              <a:t>2017. 07. 14.</a:t>
            </a:fld>
            <a:endParaRPr lang="hu-HU"/>
          </a:p>
        </p:txBody>
      </p:sp>
      <p:sp>
        <p:nvSpPr>
          <p:cNvPr id="4" name="Diakép helye 3"/>
          <p:cNvSpPr>
            <a:spLocks noGrp="1" noRot="1" noChangeAspect="1"/>
          </p:cNvSpPr>
          <p:nvPr>
            <p:ph type="sldImg" idx="2"/>
          </p:nvPr>
        </p:nvSpPr>
        <p:spPr>
          <a:xfrm>
            <a:off x="482600" y="1277938"/>
            <a:ext cx="6134100" cy="3451225"/>
          </a:xfrm>
          <a:prstGeom prst="rect">
            <a:avLst/>
          </a:prstGeom>
          <a:noFill/>
          <a:ln w="12700">
            <a:solidFill>
              <a:prstClr val="black"/>
            </a:solidFill>
          </a:ln>
        </p:spPr>
        <p:txBody>
          <a:bodyPr vert="horz" lIns="98984" tIns="49492" rIns="98984" bIns="49492" rtlCol="0" anchor="ctr"/>
          <a:lstStyle/>
          <a:p>
            <a:endParaRPr lang="hu-HU"/>
          </a:p>
        </p:txBody>
      </p:sp>
      <p:sp>
        <p:nvSpPr>
          <p:cNvPr id="5" name="Jegyzetek helye 4"/>
          <p:cNvSpPr>
            <a:spLocks noGrp="1"/>
          </p:cNvSpPr>
          <p:nvPr>
            <p:ph type="body" sz="quarter" idx="3"/>
          </p:nvPr>
        </p:nvSpPr>
        <p:spPr>
          <a:xfrm>
            <a:off x="709930" y="4920059"/>
            <a:ext cx="5679440" cy="4025503"/>
          </a:xfrm>
          <a:prstGeom prst="rect">
            <a:avLst/>
          </a:prstGeom>
        </p:spPr>
        <p:txBody>
          <a:bodyPr vert="horz" lIns="98984" tIns="49492" rIns="98984" bIns="49492" rtlCol="0"/>
          <a:lstStyle/>
          <a:p>
            <a:pPr lvl="0"/>
            <a:r>
              <a:rPr lang="en-GB" noProof="0" dirty="0" err="1" smtClean="0"/>
              <a:t>Mintaszöveg</a:t>
            </a:r>
            <a:r>
              <a:rPr lang="en-GB" noProof="0" dirty="0" smtClean="0"/>
              <a:t> </a:t>
            </a:r>
            <a:r>
              <a:rPr lang="en-GB" noProof="0" dirty="0" err="1" smtClean="0"/>
              <a:t>szerkesztése</a:t>
            </a:r>
            <a:endParaRPr lang="en-GB" noProof="0" dirty="0" smtClean="0"/>
          </a:p>
          <a:p>
            <a:pPr lvl="1"/>
            <a:r>
              <a:rPr lang="en-GB" noProof="0" dirty="0" err="1" smtClean="0"/>
              <a:t>Második</a:t>
            </a:r>
            <a:r>
              <a:rPr lang="en-GB" noProof="0" dirty="0" smtClean="0"/>
              <a:t> </a:t>
            </a:r>
            <a:r>
              <a:rPr lang="en-GB" noProof="0" dirty="0" err="1" smtClean="0"/>
              <a:t>szint</a:t>
            </a:r>
            <a:endParaRPr lang="en-GB" noProof="0" dirty="0" smtClean="0"/>
          </a:p>
          <a:p>
            <a:pPr lvl="2"/>
            <a:r>
              <a:rPr lang="en-GB" noProof="0" dirty="0" err="1" smtClean="0"/>
              <a:t>Harmadik</a:t>
            </a:r>
            <a:r>
              <a:rPr lang="en-GB" noProof="0" dirty="0" smtClean="0"/>
              <a:t> </a:t>
            </a:r>
            <a:r>
              <a:rPr lang="en-GB" noProof="0" dirty="0" err="1" smtClean="0"/>
              <a:t>szint</a:t>
            </a:r>
            <a:endParaRPr lang="en-GB" noProof="0" dirty="0" smtClean="0"/>
          </a:p>
          <a:p>
            <a:pPr lvl="3"/>
            <a:r>
              <a:rPr lang="en-GB" noProof="0" dirty="0" err="1" smtClean="0"/>
              <a:t>Negyedik</a:t>
            </a:r>
            <a:r>
              <a:rPr lang="en-GB" noProof="0" dirty="0" smtClean="0"/>
              <a:t> </a:t>
            </a:r>
            <a:r>
              <a:rPr lang="en-GB" noProof="0" dirty="0" err="1" smtClean="0"/>
              <a:t>szint</a:t>
            </a:r>
            <a:endParaRPr lang="en-GB" noProof="0" dirty="0" smtClean="0"/>
          </a:p>
          <a:p>
            <a:pPr lvl="4"/>
            <a:r>
              <a:rPr lang="en-GB" noProof="0" dirty="0" err="1" smtClean="0"/>
              <a:t>Ötödik</a:t>
            </a:r>
            <a:r>
              <a:rPr lang="en-GB" noProof="0" dirty="0" smtClean="0"/>
              <a:t> </a:t>
            </a:r>
            <a:r>
              <a:rPr lang="en-GB" noProof="0" dirty="0" err="1" smtClean="0"/>
              <a:t>szint</a:t>
            </a:r>
            <a:endParaRPr lang="en-GB" noProof="0" dirty="0"/>
          </a:p>
        </p:txBody>
      </p:sp>
      <p:sp>
        <p:nvSpPr>
          <p:cNvPr id="6" name="Élőláb helye 5"/>
          <p:cNvSpPr>
            <a:spLocks noGrp="1"/>
          </p:cNvSpPr>
          <p:nvPr>
            <p:ph type="ftr" sz="quarter" idx="4"/>
          </p:nvPr>
        </p:nvSpPr>
        <p:spPr>
          <a:xfrm>
            <a:off x="0" y="9710551"/>
            <a:ext cx="3076363" cy="512949"/>
          </a:xfrm>
          <a:prstGeom prst="rect">
            <a:avLst/>
          </a:prstGeom>
        </p:spPr>
        <p:txBody>
          <a:bodyPr vert="horz" lIns="98984" tIns="49492" rIns="98984" bIns="49492" rtlCol="0" anchor="b"/>
          <a:lstStyle>
            <a:lvl1pPr algn="l">
              <a:defRPr sz="1300"/>
            </a:lvl1pPr>
          </a:lstStyle>
          <a:p>
            <a:endParaRPr lang="hu-HU"/>
          </a:p>
        </p:txBody>
      </p:sp>
      <p:sp>
        <p:nvSpPr>
          <p:cNvPr id="7" name="Dia számának helye 6"/>
          <p:cNvSpPr>
            <a:spLocks noGrp="1"/>
          </p:cNvSpPr>
          <p:nvPr>
            <p:ph type="sldNum" sz="quarter" idx="5"/>
          </p:nvPr>
        </p:nvSpPr>
        <p:spPr>
          <a:xfrm>
            <a:off x="4021294" y="9710551"/>
            <a:ext cx="3076363" cy="512949"/>
          </a:xfrm>
          <a:prstGeom prst="rect">
            <a:avLst/>
          </a:prstGeom>
        </p:spPr>
        <p:txBody>
          <a:bodyPr vert="horz" lIns="98984" tIns="49492" rIns="98984" bIns="49492" rtlCol="0" anchor="b"/>
          <a:lstStyle>
            <a:lvl1pPr algn="r">
              <a:defRPr sz="1300"/>
            </a:lvl1pPr>
          </a:lstStyle>
          <a:p>
            <a:fld id="{79A472E4-E8CF-4752-8D89-CC6C7CAD9C51}" type="slidenum">
              <a:rPr lang="hu-HU" smtClean="0"/>
              <a:pPr/>
              <a:t>‹#›</a:t>
            </a:fld>
            <a:endParaRPr lang="hu-HU"/>
          </a:p>
        </p:txBody>
      </p:sp>
    </p:spTree>
    <p:extLst>
      <p:ext uri="{BB962C8B-B14F-4D97-AF65-F5344CB8AC3E}">
        <p14:creationId xmlns:p14="http://schemas.microsoft.com/office/powerpoint/2010/main" val="240068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searchgate.net/publication/283463376_Management_inovacijskih_in_RR_procesov_v_E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89838">
              <a:defRPr/>
            </a:pPr>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1</a:t>
            </a:fld>
            <a:endParaRPr lang="hu-HU"/>
          </a:p>
        </p:txBody>
      </p:sp>
    </p:spTree>
    <p:extLst>
      <p:ext uri="{BB962C8B-B14F-4D97-AF65-F5344CB8AC3E}">
        <p14:creationId xmlns:p14="http://schemas.microsoft.com/office/powerpoint/2010/main" val="372748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6"/>
          <p:cNvSpPr>
            <a:spLocks noGrp="1" noChangeArrowheads="1"/>
          </p:cNvSpPr>
          <p:nvPr>
            <p:ph type="ftr" sz="quarter" idx="4"/>
          </p:nvPr>
        </p:nvSpPr>
        <p:spPr>
          <a:noFill/>
        </p:spPr>
        <p:txBody>
          <a:bodyPr/>
          <a:lstStyle/>
          <a:p>
            <a:r>
              <a:rPr lang="sl-SI" smtClean="0"/>
              <a:t>dr. Borut Likar</a:t>
            </a:r>
          </a:p>
        </p:txBody>
      </p:sp>
      <p:sp>
        <p:nvSpPr>
          <p:cNvPr id="739331" name="Rectangle 7"/>
          <p:cNvSpPr>
            <a:spLocks noGrp="1" noChangeArrowheads="1"/>
          </p:cNvSpPr>
          <p:nvPr>
            <p:ph type="sldNum" sz="quarter" idx="5"/>
          </p:nvPr>
        </p:nvSpPr>
        <p:spPr>
          <a:noFill/>
        </p:spPr>
        <p:txBody>
          <a:bodyPr/>
          <a:lstStyle/>
          <a:p>
            <a:fld id="{54B709DA-B1BF-42D8-97DC-E87D6C20E2D2}" type="slidenum">
              <a:rPr lang="sl-SI" smtClean="0"/>
              <a:pPr/>
              <a:t>10</a:t>
            </a:fld>
            <a:endParaRPr lang="sl-SI" smtClean="0"/>
          </a:p>
        </p:txBody>
      </p:sp>
      <p:sp>
        <p:nvSpPr>
          <p:cNvPr id="739332" name="Rectangle 2"/>
          <p:cNvSpPr>
            <a:spLocks noGrp="1" noRot="1" noChangeAspect="1" noChangeArrowheads="1" noTextEdit="1"/>
          </p:cNvSpPr>
          <p:nvPr>
            <p:ph type="sldImg"/>
          </p:nvPr>
        </p:nvSpPr>
        <p:spPr>
          <a:xfrm>
            <a:off x="144463" y="766763"/>
            <a:ext cx="6813550" cy="3833812"/>
          </a:xfrm>
          <a:ln/>
        </p:spPr>
      </p:sp>
      <p:sp>
        <p:nvSpPr>
          <p:cNvPr id="739333" name="Rectangle 3"/>
          <p:cNvSpPr>
            <a:spLocks noGrp="1" noChangeArrowheads="1"/>
          </p:cNvSpPr>
          <p:nvPr>
            <p:ph type="body" idx="1"/>
          </p:nvPr>
        </p:nvSpPr>
        <p:spPr>
          <a:noFill/>
          <a:ln/>
        </p:spPr>
        <p:txBody>
          <a:bodyPr/>
          <a:lstStyle/>
          <a:p>
            <a:r>
              <a:rPr lang="sl-SI" sz="1200" b="0" u="none" dirty="0" smtClean="0"/>
              <a:t>Za opravljanje</a:t>
            </a:r>
            <a:r>
              <a:rPr lang="sl-SI" sz="1200" b="0" u="none" baseline="0" dirty="0" smtClean="0"/>
              <a:t> vaj in pripravo poročila </a:t>
            </a:r>
            <a:r>
              <a:rPr lang="sl-SI" sz="1200" b="0" u="sng" baseline="0" dirty="0" smtClean="0"/>
              <a:t>uporabite predlogo</a:t>
            </a:r>
            <a:r>
              <a:rPr lang="sl-SI" sz="1200" b="0" u="none" baseline="0" dirty="0" smtClean="0"/>
              <a:t>.</a:t>
            </a:r>
            <a:endParaRPr lang="sl-SI" sz="1200" b="0" u="none"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sl-SI" noProof="0" dirty="0" smtClean="0"/>
              <a:t>Po Bloomovi taksonomiji je ustvarjalnost uvrščena na vrh izobraževalne piramide</a:t>
            </a:r>
            <a:endParaRPr lang="sl-SI" noProof="0" dirty="0"/>
          </a:p>
        </p:txBody>
      </p:sp>
      <p:sp>
        <p:nvSpPr>
          <p:cNvPr id="4" name="Dia számának helye 3"/>
          <p:cNvSpPr>
            <a:spLocks noGrp="1"/>
          </p:cNvSpPr>
          <p:nvPr>
            <p:ph type="sldNum" sz="quarter" idx="10"/>
          </p:nvPr>
        </p:nvSpPr>
        <p:spPr/>
        <p:txBody>
          <a:bodyPr/>
          <a:lstStyle/>
          <a:p>
            <a:fld id="{79A472E4-E8CF-4752-8D89-CC6C7CAD9C51}" type="slidenum">
              <a:rPr lang="hu-HU" smtClean="0"/>
              <a:pPr/>
              <a:t>11</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pPr defTabSz="913490">
              <a:defRPr/>
            </a:pPr>
            <a:r>
              <a:rPr lang="sl-SI" dirty="0" smtClean="0"/>
              <a:t>Slika A:  možgani med običajnim delom: rdeče osvetljen zadnji del možganov, oseba gleda. Na sredini rahlo osvetljena področja v gibalnem delu, oseba upravlja svoje okončine. Skratka, gleda in dela. </a:t>
            </a:r>
          </a:p>
          <a:p>
            <a:pPr defTabSz="913490">
              <a:defRPr/>
            </a:pPr>
            <a:r>
              <a:rPr lang="sl-SI" dirty="0" smtClean="0"/>
              <a:t>Slika B: so možgani osebe, ki leži in miži, hkrati pa v glavi piše. Ustvarjanje je torej naporno delo.</a:t>
            </a:r>
          </a:p>
          <a:p>
            <a:endParaRPr lang="en-GB" dirty="0"/>
          </a:p>
        </p:txBody>
      </p:sp>
      <p:sp>
        <p:nvSpPr>
          <p:cNvPr id="4" name="Ograda noge 3"/>
          <p:cNvSpPr>
            <a:spLocks noGrp="1"/>
          </p:cNvSpPr>
          <p:nvPr>
            <p:ph type="ftr" sz="quarter" idx="10"/>
          </p:nvPr>
        </p:nvSpPr>
        <p:spPr/>
        <p:txBody>
          <a:bodyPr/>
          <a:lstStyle/>
          <a:p>
            <a:pPr>
              <a:defRPr/>
            </a:pPr>
            <a:r>
              <a:rPr lang="sl-SI" smtClean="0">
                <a:solidFill>
                  <a:prstClr val="black"/>
                </a:solidFill>
              </a:rPr>
              <a:t>dr. Borut Likar</a:t>
            </a:r>
            <a:endParaRPr lang="sl-SI">
              <a:solidFill>
                <a:prstClr val="black"/>
              </a:solidFill>
            </a:endParaRP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solidFill>
                  <a:prstClr val="black"/>
                </a:solidFill>
              </a:rPr>
              <a:pPr>
                <a:defRPr/>
              </a:pPr>
              <a:t>12</a:t>
            </a:fld>
            <a:endParaRPr lang="sl-SI">
              <a:solidFill>
                <a:prstClr val="black"/>
              </a:solidFill>
            </a:endParaRPr>
          </a:p>
        </p:txBody>
      </p:sp>
    </p:spTree>
    <p:extLst>
      <p:ext uri="{BB962C8B-B14F-4D97-AF65-F5344CB8AC3E}">
        <p14:creationId xmlns:p14="http://schemas.microsoft.com/office/powerpoint/2010/main" val="334196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6"/>
          <p:cNvSpPr>
            <a:spLocks noGrp="1" noChangeArrowheads="1"/>
          </p:cNvSpPr>
          <p:nvPr>
            <p:ph type="ftr" sz="quarter" idx="4"/>
          </p:nvPr>
        </p:nvSpPr>
        <p:spPr>
          <a:noFill/>
        </p:spPr>
        <p:txBody>
          <a:bodyPr/>
          <a:lstStyle/>
          <a:p>
            <a:r>
              <a:rPr lang="sl-SI" smtClean="0">
                <a:solidFill>
                  <a:prstClr val="black"/>
                </a:solidFill>
              </a:rPr>
              <a:t>dr. Borut Likar</a:t>
            </a:r>
          </a:p>
        </p:txBody>
      </p:sp>
      <p:sp>
        <p:nvSpPr>
          <p:cNvPr id="815107" name="Rectangle 7"/>
          <p:cNvSpPr>
            <a:spLocks noGrp="1" noChangeArrowheads="1"/>
          </p:cNvSpPr>
          <p:nvPr>
            <p:ph type="sldNum" sz="quarter" idx="5"/>
          </p:nvPr>
        </p:nvSpPr>
        <p:spPr>
          <a:noFill/>
        </p:spPr>
        <p:txBody>
          <a:bodyPr/>
          <a:lstStyle/>
          <a:p>
            <a:fld id="{8A341371-A6BB-4C82-A0D0-6704FB60E8EA}" type="slidenum">
              <a:rPr lang="sl-SI" smtClean="0">
                <a:solidFill>
                  <a:prstClr val="black"/>
                </a:solidFill>
              </a:rPr>
              <a:pPr/>
              <a:t>13</a:t>
            </a:fld>
            <a:endParaRPr lang="sl-SI" smtClean="0">
              <a:solidFill>
                <a:prstClr val="black"/>
              </a:solidFill>
            </a:endParaRPr>
          </a:p>
        </p:txBody>
      </p:sp>
      <p:sp>
        <p:nvSpPr>
          <p:cNvPr id="815108" name="Rectangle 2"/>
          <p:cNvSpPr>
            <a:spLocks noGrp="1" noRot="1" noChangeAspect="1" noChangeArrowheads="1" noTextEdit="1"/>
          </p:cNvSpPr>
          <p:nvPr>
            <p:ph type="sldImg"/>
          </p:nvPr>
        </p:nvSpPr>
        <p:spPr>
          <a:xfrm>
            <a:off x="144463" y="766763"/>
            <a:ext cx="6813550" cy="3833812"/>
          </a:xfrm>
          <a:ln/>
        </p:spPr>
      </p:sp>
      <p:sp>
        <p:nvSpPr>
          <p:cNvPr id="815109" name="Rectangle 3"/>
          <p:cNvSpPr>
            <a:spLocks noGrp="1" noChangeArrowheads="1"/>
          </p:cNvSpPr>
          <p:nvPr>
            <p:ph type="body" idx="1"/>
          </p:nvPr>
        </p:nvSpPr>
        <p:spPr>
          <a:noFill/>
          <a:ln/>
        </p:spPr>
        <p:txBody>
          <a:bodyPr/>
          <a:lstStyle/>
          <a:p>
            <a:pPr eaLnBrk="1" hangingPunct="1"/>
            <a:r>
              <a:rPr lang="sl-SI" dirty="0" smtClean="0"/>
              <a:t>Večina odraslih lahko vidi akt moškega in ženske ... steklenico, vodo, umetniško sliko ... ampak</a:t>
            </a:r>
          </a:p>
        </p:txBody>
      </p:sp>
    </p:spTree>
    <p:extLst>
      <p:ext uri="{BB962C8B-B14F-4D97-AF65-F5344CB8AC3E}">
        <p14:creationId xmlns:p14="http://schemas.microsoft.com/office/powerpoint/2010/main" val="139607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6"/>
          <p:cNvSpPr>
            <a:spLocks noGrp="1" noChangeArrowheads="1"/>
          </p:cNvSpPr>
          <p:nvPr>
            <p:ph type="ftr" sz="quarter" idx="4"/>
          </p:nvPr>
        </p:nvSpPr>
        <p:spPr>
          <a:noFill/>
        </p:spPr>
        <p:txBody>
          <a:bodyPr/>
          <a:lstStyle/>
          <a:p>
            <a:r>
              <a:rPr lang="sl-SI" smtClean="0">
                <a:solidFill>
                  <a:prstClr val="black"/>
                </a:solidFill>
              </a:rPr>
              <a:t>dr. Borut Likar</a:t>
            </a:r>
          </a:p>
        </p:txBody>
      </p:sp>
      <p:sp>
        <p:nvSpPr>
          <p:cNvPr id="815107" name="Rectangle 7"/>
          <p:cNvSpPr>
            <a:spLocks noGrp="1" noChangeArrowheads="1"/>
          </p:cNvSpPr>
          <p:nvPr>
            <p:ph type="sldNum" sz="quarter" idx="5"/>
          </p:nvPr>
        </p:nvSpPr>
        <p:spPr>
          <a:noFill/>
        </p:spPr>
        <p:txBody>
          <a:bodyPr/>
          <a:lstStyle/>
          <a:p>
            <a:fld id="{8A341371-A6BB-4C82-A0D0-6704FB60E8EA}" type="slidenum">
              <a:rPr lang="sl-SI" smtClean="0">
                <a:solidFill>
                  <a:prstClr val="black"/>
                </a:solidFill>
              </a:rPr>
              <a:pPr/>
              <a:t>14</a:t>
            </a:fld>
            <a:endParaRPr lang="sl-SI" smtClean="0">
              <a:solidFill>
                <a:prstClr val="black"/>
              </a:solidFill>
            </a:endParaRPr>
          </a:p>
        </p:txBody>
      </p:sp>
      <p:sp>
        <p:nvSpPr>
          <p:cNvPr id="815108" name="Rectangle 2"/>
          <p:cNvSpPr>
            <a:spLocks noGrp="1" noRot="1" noChangeAspect="1" noChangeArrowheads="1" noTextEdit="1"/>
          </p:cNvSpPr>
          <p:nvPr>
            <p:ph type="sldImg"/>
          </p:nvPr>
        </p:nvSpPr>
        <p:spPr>
          <a:xfrm>
            <a:off x="144463" y="766763"/>
            <a:ext cx="6813550" cy="3833812"/>
          </a:xfrm>
          <a:ln/>
        </p:spPr>
      </p:sp>
      <p:sp>
        <p:nvSpPr>
          <p:cNvPr id="815109" name="Rectangle 3"/>
          <p:cNvSpPr>
            <a:spLocks noGrp="1" noChangeArrowheads="1"/>
          </p:cNvSpPr>
          <p:nvPr>
            <p:ph type="body" idx="1"/>
          </p:nvPr>
        </p:nvSpPr>
        <p:spPr>
          <a:noFill/>
          <a:ln/>
        </p:spPr>
        <p:txBody>
          <a:bodyPr/>
          <a:lstStyle/>
          <a:p>
            <a:pPr eaLnBrk="1" hangingPunct="1"/>
            <a:r>
              <a:rPr lang="sl-SI" noProof="0" dirty="0" smtClean="0"/>
              <a:t>Večina otrok vidi delfine. Razlog: niso omejeni z znanjem in izkušnjami odraslih. Zato lahko mladi najdejo rešitve, ki se razlikujejo od idej odraslih. Pogosto so bolj izvirni.</a:t>
            </a:r>
          </a:p>
        </p:txBody>
      </p:sp>
    </p:spTree>
    <p:extLst>
      <p:ext uri="{BB962C8B-B14F-4D97-AF65-F5344CB8AC3E}">
        <p14:creationId xmlns:p14="http://schemas.microsoft.com/office/powerpoint/2010/main" val="2790116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baseline="0" dirty="0" smtClean="0"/>
              <a:t>Na naslednjih diapozitivi bo predstavljenih nekaj praktičnih aspektov povezanih z naslovom diapozitiva (Elementi koncepta ustvarjalne učilnice), ki je bil podrobneje predstavljen predhodno.</a:t>
            </a:r>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15</a:t>
            </a:fld>
            <a:endParaRPr lang="hu-HU"/>
          </a:p>
        </p:txBody>
      </p:sp>
    </p:spTree>
    <p:extLst>
      <p:ext uri="{BB962C8B-B14F-4D97-AF65-F5344CB8AC3E}">
        <p14:creationId xmlns:p14="http://schemas.microsoft.com/office/powerpoint/2010/main" val="3022099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6"/>
          <p:cNvSpPr>
            <a:spLocks noGrp="1" noChangeArrowheads="1"/>
          </p:cNvSpPr>
          <p:nvPr>
            <p:ph type="ftr" sz="quarter" idx="4"/>
          </p:nvPr>
        </p:nvSpPr>
        <p:spPr>
          <a:noFill/>
        </p:spPr>
        <p:txBody>
          <a:bodyPr/>
          <a:lstStyle/>
          <a:p>
            <a:r>
              <a:rPr lang="sl-SI" smtClean="0"/>
              <a:t>dr. Borut Likar</a:t>
            </a:r>
          </a:p>
        </p:txBody>
      </p:sp>
      <p:sp>
        <p:nvSpPr>
          <p:cNvPr id="1106947" name="Rectangle 7"/>
          <p:cNvSpPr>
            <a:spLocks noGrp="1" noChangeArrowheads="1"/>
          </p:cNvSpPr>
          <p:nvPr>
            <p:ph type="sldNum" sz="quarter" idx="5"/>
          </p:nvPr>
        </p:nvSpPr>
        <p:spPr>
          <a:noFill/>
        </p:spPr>
        <p:txBody>
          <a:bodyPr/>
          <a:lstStyle/>
          <a:p>
            <a:fld id="{83E29ABC-C2FC-497C-A217-8BAD5D2E5B24}" type="slidenum">
              <a:rPr lang="sl-SI" smtClean="0"/>
              <a:pPr/>
              <a:t>16</a:t>
            </a:fld>
            <a:endParaRPr lang="sl-SI" smtClean="0"/>
          </a:p>
        </p:txBody>
      </p:sp>
      <p:sp>
        <p:nvSpPr>
          <p:cNvPr id="1106948" name="Rectangle 2"/>
          <p:cNvSpPr>
            <a:spLocks noGrp="1" noRot="1" noChangeAspect="1" noChangeArrowheads="1" noTextEdit="1"/>
          </p:cNvSpPr>
          <p:nvPr>
            <p:ph type="sldImg"/>
          </p:nvPr>
        </p:nvSpPr>
        <p:spPr>
          <a:xfrm>
            <a:off x="144463" y="766763"/>
            <a:ext cx="6813550" cy="3833812"/>
          </a:xfrm>
          <a:ln/>
        </p:spPr>
      </p:sp>
      <p:sp>
        <p:nvSpPr>
          <p:cNvPr id="1106949" name="Rectangle 3"/>
          <p:cNvSpPr>
            <a:spLocks noGrp="1" noChangeArrowheads="1"/>
          </p:cNvSpPr>
          <p:nvPr>
            <p:ph type="body" idx="1"/>
          </p:nvPr>
        </p:nvSpPr>
        <p:spPr>
          <a:noFill/>
          <a:ln/>
        </p:spPr>
        <p:txBody>
          <a:bodyPr/>
          <a:lstStyle/>
          <a:p>
            <a:pPr eaLnBrk="1" hangingPunct="1"/>
            <a:r>
              <a:rPr lang="sl-SI" dirty="0" smtClean="0"/>
              <a:t>Nenavadne ideje sodijo v nenavadno okolje</a:t>
            </a:r>
          </a:p>
          <a:p>
            <a:pPr rtl="0" eaLnBrk="0" fontAlgn="base" hangingPunct="0"/>
            <a:r>
              <a:rPr lang="sl-SI" dirty="0" smtClean="0"/>
              <a:t>V podjetjih</a:t>
            </a:r>
            <a:r>
              <a:rPr lang="sl-SI" baseline="0" dirty="0" smtClean="0"/>
              <a:t> in šolah je smiselno ustvariti kreativno in sproščeno okolje (v psihologiji je termin „</a:t>
            </a:r>
            <a:r>
              <a:rPr lang="sl-SI" dirty="0" smtClean="0"/>
              <a:t>VARNO OKOLJE“)- V takem okolju delo</a:t>
            </a:r>
            <a:r>
              <a:rPr lang="sl-SI" baseline="0" dirty="0" smtClean="0"/>
              <a:t> dojemamo kot igro in smo posledično </a:t>
            </a:r>
            <a:r>
              <a:rPr lang="sl-SI" dirty="0" smtClean="0"/>
              <a:t>pripravljeni</a:t>
            </a:r>
            <a:r>
              <a:rPr lang="sl-SI" baseline="0" dirty="0" smtClean="0"/>
              <a:t> več </a:t>
            </a:r>
            <a:r>
              <a:rPr lang="sl-SI" dirty="0" smtClean="0"/>
              <a:t>tvegati. To vodi do bolj izvirnih idej.</a:t>
            </a:r>
          </a:p>
          <a:p>
            <a:pPr rtl="0" eaLnBrk="0" fontAlgn="base" hangingPunct="0"/>
            <a:r>
              <a:rPr lang="sl-SI" dirty="0" smtClean="0"/>
              <a:t>Tim Brown poudarja, da je prijateljstvo bližnjica do igre.</a:t>
            </a:r>
            <a:r>
              <a:rPr lang="sl-SI" baseline="0" dirty="0" smtClean="0"/>
              <a:t> Ta nam </a:t>
            </a:r>
            <a:r>
              <a:rPr lang="sl-SI" dirty="0" smtClean="0"/>
              <a:t>daje občutek varnosti, ki jo potrebuje za kreativno delo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6"/>
          <p:cNvSpPr>
            <a:spLocks noGrp="1" noChangeArrowheads="1"/>
          </p:cNvSpPr>
          <p:nvPr>
            <p:ph type="ftr" sz="quarter" idx="4"/>
          </p:nvPr>
        </p:nvSpPr>
        <p:spPr>
          <a:noFill/>
        </p:spPr>
        <p:txBody>
          <a:bodyPr/>
          <a:lstStyle/>
          <a:p>
            <a:r>
              <a:rPr lang="sl-SI" smtClean="0"/>
              <a:t>dr. Borut Likar</a:t>
            </a:r>
          </a:p>
        </p:txBody>
      </p:sp>
      <p:sp>
        <p:nvSpPr>
          <p:cNvPr id="1106947" name="Rectangle 7"/>
          <p:cNvSpPr>
            <a:spLocks noGrp="1" noChangeArrowheads="1"/>
          </p:cNvSpPr>
          <p:nvPr>
            <p:ph type="sldNum" sz="quarter" idx="5"/>
          </p:nvPr>
        </p:nvSpPr>
        <p:spPr>
          <a:noFill/>
        </p:spPr>
        <p:txBody>
          <a:bodyPr/>
          <a:lstStyle/>
          <a:p>
            <a:fld id="{83E29ABC-C2FC-497C-A217-8BAD5D2E5B24}" type="slidenum">
              <a:rPr lang="sl-SI" smtClean="0"/>
              <a:pPr/>
              <a:t>17</a:t>
            </a:fld>
            <a:endParaRPr lang="sl-SI" smtClean="0"/>
          </a:p>
        </p:txBody>
      </p:sp>
      <p:sp>
        <p:nvSpPr>
          <p:cNvPr id="1106948" name="Rectangle 2"/>
          <p:cNvSpPr>
            <a:spLocks noGrp="1" noRot="1" noChangeAspect="1" noChangeArrowheads="1" noTextEdit="1"/>
          </p:cNvSpPr>
          <p:nvPr>
            <p:ph type="sldImg"/>
          </p:nvPr>
        </p:nvSpPr>
        <p:spPr>
          <a:xfrm>
            <a:off x="-133350" y="857250"/>
            <a:ext cx="7618413" cy="4286250"/>
          </a:xfrm>
          <a:ln/>
        </p:spPr>
      </p:sp>
      <p:sp>
        <p:nvSpPr>
          <p:cNvPr id="1106949" name="Rectangle 3"/>
          <p:cNvSpPr>
            <a:spLocks noGrp="1" noChangeArrowheads="1"/>
          </p:cNvSpPr>
          <p:nvPr>
            <p:ph type="body" idx="1"/>
          </p:nvPr>
        </p:nvSpPr>
        <p:spPr>
          <a:noFill/>
          <a:ln/>
        </p:spPr>
        <p:txBody>
          <a:bodyPr/>
          <a:lstStyle/>
          <a:p>
            <a:pPr eaLnBrk="1" hangingPunct="1"/>
            <a:r>
              <a:rPr lang="sl-SI" baseline="0" dirty="0" smtClean="0"/>
              <a:t>Zelo podobno je ustvarjalno okolje otrok in najuspešnejših podjetij</a:t>
            </a:r>
          </a:p>
          <a:p>
            <a:pPr defTabSz="989838" fontAlgn="base">
              <a:spcBef>
                <a:spcPct val="30000"/>
              </a:spcBef>
              <a:spcAft>
                <a:spcPct val="0"/>
              </a:spcAft>
              <a:defRPr/>
            </a:pPr>
            <a:r>
              <a:rPr lang="sl-SI" baseline="0" dirty="0" smtClean="0"/>
              <a:t>Za razmislek oz. diskusijo: zakaj se igra in ustvarjalno okolje </a:t>
            </a:r>
            <a:r>
              <a:rPr lang="sl-SI" sz="1300" dirty="0" smtClean="0"/>
              <a:t>izgubljajo v višjih razredih?</a:t>
            </a:r>
            <a:endParaRPr lang="sl-SI" sz="1300" dirty="0"/>
          </a:p>
        </p:txBody>
      </p:sp>
    </p:spTree>
    <p:extLst>
      <p:ext uri="{BB962C8B-B14F-4D97-AF65-F5344CB8AC3E}">
        <p14:creationId xmlns:p14="http://schemas.microsoft.com/office/powerpoint/2010/main" val="4244507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endParaRPr lang="en-GB" dirty="0"/>
          </a:p>
        </p:txBody>
      </p:sp>
      <p:sp>
        <p:nvSpPr>
          <p:cNvPr id="4" name="Ograda noge 3"/>
          <p:cNvSpPr>
            <a:spLocks noGrp="1"/>
          </p:cNvSpPr>
          <p:nvPr>
            <p:ph type="ftr" sz="quarter" idx="10"/>
          </p:nvPr>
        </p:nvSpPr>
        <p:spPr/>
        <p:txBody>
          <a:bodyPr/>
          <a:lstStyle/>
          <a:p>
            <a:pPr>
              <a:defRPr/>
            </a:pPr>
            <a:r>
              <a:rPr lang="sl-SI" smtClean="0"/>
              <a:t>dr. Borut Likar</a:t>
            </a:r>
            <a:endParaRPr lang="sl-SI"/>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18</a:t>
            </a:fld>
            <a:endParaRPr lang="sl-SI"/>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6"/>
          <p:cNvSpPr>
            <a:spLocks noGrp="1" noChangeArrowheads="1"/>
          </p:cNvSpPr>
          <p:nvPr>
            <p:ph type="ftr" sz="quarter" idx="4"/>
          </p:nvPr>
        </p:nvSpPr>
        <p:spPr>
          <a:noFill/>
        </p:spPr>
        <p:txBody>
          <a:bodyPr/>
          <a:lstStyle/>
          <a:p>
            <a:r>
              <a:rPr lang="sl-SI">
                <a:solidFill>
                  <a:prstClr val="black"/>
                </a:solidFill>
              </a:rPr>
              <a:t>dr. Borut Likar</a:t>
            </a:r>
          </a:p>
        </p:txBody>
      </p:sp>
      <p:sp>
        <p:nvSpPr>
          <p:cNvPr id="288771" name="Rectangle 7"/>
          <p:cNvSpPr>
            <a:spLocks noGrp="1" noChangeArrowheads="1"/>
          </p:cNvSpPr>
          <p:nvPr>
            <p:ph type="sldNum" sz="quarter" idx="5"/>
          </p:nvPr>
        </p:nvSpPr>
        <p:spPr>
          <a:noFill/>
        </p:spPr>
        <p:txBody>
          <a:bodyPr/>
          <a:lstStyle/>
          <a:p>
            <a:fld id="{6762BC17-04B4-41DE-A7D7-EB5BD678C20B}" type="slidenum">
              <a:rPr lang="sl-SI">
                <a:solidFill>
                  <a:prstClr val="black"/>
                </a:solidFill>
              </a:rPr>
              <a:pPr/>
              <a:t>20</a:t>
            </a:fld>
            <a:endParaRPr lang="sl-SI">
              <a:solidFill>
                <a:prstClr val="black"/>
              </a:solidFill>
            </a:endParaRPr>
          </a:p>
        </p:txBody>
      </p:sp>
      <p:sp>
        <p:nvSpPr>
          <p:cNvPr id="288772" name="Rectangle 2"/>
          <p:cNvSpPr>
            <a:spLocks noGrp="1" noRot="1" noChangeAspect="1" noChangeArrowheads="1" noTextEdit="1"/>
          </p:cNvSpPr>
          <p:nvPr>
            <p:ph type="sldImg"/>
          </p:nvPr>
        </p:nvSpPr>
        <p:spPr>
          <a:xfrm>
            <a:off x="144463" y="766763"/>
            <a:ext cx="6813550" cy="3833812"/>
          </a:xfrm>
          <a:ln/>
        </p:spPr>
      </p:sp>
      <p:sp>
        <p:nvSpPr>
          <p:cNvPr id="288773" name="Rectangle 3"/>
          <p:cNvSpPr>
            <a:spLocks noGrp="1" noChangeArrowheads="1"/>
          </p:cNvSpPr>
          <p:nvPr>
            <p:ph type="body" idx="1"/>
          </p:nvPr>
        </p:nvSpPr>
        <p:spPr>
          <a:noFill/>
          <a:ln/>
        </p:spPr>
        <p:txBody>
          <a:bodyPr/>
          <a:lstStyle/>
          <a:p>
            <a:pPr eaLnBrk="1" hangingPunct="1"/>
            <a:r>
              <a:rPr lang="sl-SI" noProof="0" dirty="0" smtClean="0"/>
              <a:t>Inovativno učno orodje je razvil</a:t>
            </a:r>
            <a:r>
              <a:rPr lang="sl-SI" baseline="0" noProof="0" dirty="0" smtClean="0"/>
              <a:t> dijak srednje šole. Glede na različne izkušnje so podjetja, fakultete in druge organizacije pripravljene pomagati z materialom, opremo in strokovno pomočjo.</a:t>
            </a:r>
            <a:endParaRPr lang="sl-SI" noProof="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V tem Elementu (U2.E1) bomo obravnali zgoraj omenjene učne cilje oz. merila uspešnosti</a:t>
            </a:r>
          </a:p>
        </p:txBody>
      </p:sp>
      <p:sp>
        <p:nvSpPr>
          <p:cNvPr id="4" name="Dia számának helye 3"/>
          <p:cNvSpPr>
            <a:spLocks noGrp="1"/>
          </p:cNvSpPr>
          <p:nvPr>
            <p:ph type="sldNum" sz="quarter" idx="10"/>
          </p:nvPr>
        </p:nvSpPr>
        <p:spPr/>
        <p:txBody>
          <a:bodyPr/>
          <a:lstStyle/>
          <a:p>
            <a:fld id="{79A472E4-E8CF-4752-8D89-CC6C7CAD9C51}" type="slidenum">
              <a:rPr lang="hu-HU" smtClean="0"/>
              <a:pPr/>
              <a:t>2</a:t>
            </a:fld>
            <a:endParaRPr lang="hu-HU"/>
          </a:p>
        </p:txBody>
      </p:sp>
    </p:spTree>
    <p:extLst>
      <p:ext uri="{BB962C8B-B14F-4D97-AF65-F5344CB8AC3E}">
        <p14:creationId xmlns:p14="http://schemas.microsoft.com/office/powerpoint/2010/main" val="129840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21</a:t>
            </a:fld>
            <a:endParaRPr lang="hu-HU"/>
          </a:p>
        </p:txBody>
      </p:sp>
    </p:spTree>
    <p:extLst>
      <p:ext uri="{BB962C8B-B14F-4D97-AF65-F5344CB8AC3E}">
        <p14:creationId xmlns:p14="http://schemas.microsoft.com/office/powerpoint/2010/main" val="3531499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r>
              <a:rPr lang="en-GB" sz="900" b="0" noProof="0" dirty="0" err="1" smtClean="0"/>
              <a:t>Tukaj</a:t>
            </a:r>
            <a:r>
              <a:rPr lang="en-GB" sz="900" b="0" noProof="0" dirty="0" smtClean="0"/>
              <a:t> </a:t>
            </a:r>
            <a:r>
              <a:rPr lang="en-GB" sz="900" b="0" noProof="0" dirty="0" err="1" smtClean="0"/>
              <a:t>lahko</a:t>
            </a:r>
            <a:r>
              <a:rPr lang="en-GB" sz="900" b="0" noProof="0" dirty="0" smtClean="0"/>
              <a:t> </a:t>
            </a:r>
            <a:r>
              <a:rPr lang="en-GB" sz="900" b="0" noProof="0" dirty="0" err="1" smtClean="0"/>
              <a:t>najdete</a:t>
            </a:r>
            <a:r>
              <a:rPr lang="en-GB" sz="900" b="0" noProof="0" dirty="0" smtClean="0"/>
              <a:t> </a:t>
            </a:r>
            <a:r>
              <a:rPr lang="en-GB" sz="900" b="0" noProof="0" dirty="0" err="1" smtClean="0"/>
              <a:t>nekaj</a:t>
            </a:r>
            <a:r>
              <a:rPr lang="en-GB" sz="900" b="0" noProof="0" dirty="0" smtClean="0"/>
              <a:t> </a:t>
            </a:r>
            <a:r>
              <a:rPr lang="en-GB" sz="900" b="0" noProof="0" dirty="0" err="1" smtClean="0"/>
              <a:t>preprostih</a:t>
            </a:r>
            <a:r>
              <a:rPr lang="en-GB" sz="900" b="0" noProof="0" dirty="0" smtClean="0"/>
              <a:t> </a:t>
            </a:r>
            <a:r>
              <a:rPr lang="en-GB" sz="900" b="0" noProof="0" dirty="0" err="1" smtClean="0"/>
              <a:t>pristopov</a:t>
            </a:r>
            <a:r>
              <a:rPr lang="en-GB" sz="900" b="0" noProof="0" dirty="0" smtClean="0"/>
              <a:t>, </a:t>
            </a:r>
            <a:r>
              <a:rPr lang="en-GB" sz="900" b="0" noProof="0" dirty="0" err="1" smtClean="0"/>
              <a:t>ki</a:t>
            </a:r>
            <a:r>
              <a:rPr lang="en-GB" sz="900" b="0" noProof="0" dirty="0" smtClean="0"/>
              <a:t> </a:t>
            </a:r>
            <a:r>
              <a:rPr lang="en-GB" sz="900" b="0" noProof="0" dirty="0" err="1" smtClean="0"/>
              <a:t>nas</a:t>
            </a:r>
            <a:r>
              <a:rPr lang="en-GB" sz="900" b="0" noProof="0" dirty="0" smtClean="0"/>
              <a:t> </a:t>
            </a:r>
            <a:r>
              <a:rPr lang="en-GB" sz="900" b="0" noProof="0" dirty="0" err="1" smtClean="0"/>
              <a:t>usmerjajo</a:t>
            </a:r>
            <a:r>
              <a:rPr lang="en-GB" sz="900" b="0" noProof="0" dirty="0" smtClean="0"/>
              <a:t> v </a:t>
            </a:r>
            <a:r>
              <a:rPr lang="en-GB" sz="900" b="0" noProof="0" dirty="0" err="1" smtClean="0"/>
              <a:t>prepoznavanje</a:t>
            </a:r>
            <a:r>
              <a:rPr lang="en-GB" sz="900" b="0" noProof="0" dirty="0" smtClean="0"/>
              <a:t> </a:t>
            </a:r>
            <a:r>
              <a:rPr lang="en-GB" sz="900" b="0" noProof="0" dirty="0" err="1" smtClean="0"/>
              <a:t>problemov</a:t>
            </a:r>
            <a:r>
              <a:rPr lang="en-GB" sz="900" b="0" noProof="0" dirty="0" smtClean="0"/>
              <a:t> / </a:t>
            </a:r>
            <a:r>
              <a:rPr lang="en-GB" sz="900" b="0" noProof="0" dirty="0" err="1" smtClean="0"/>
              <a:t>priložnosti</a:t>
            </a:r>
            <a:r>
              <a:rPr lang="en-GB" sz="900" b="0" noProof="0" dirty="0" smtClean="0"/>
              <a:t>.</a:t>
            </a:r>
            <a:endParaRPr lang="en-GB" sz="900" b="0" dirty="0"/>
          </a:p>
        </p:txBody>
      </p:sp>
      <p:sp>
        <p:nvSpPr>
          <p:cNvPr id="4" name="Ograda noge 3"/>
          <p:cNvSpPr>
            <a:spLocks noGrp="1"/>
          </p:cNvSpPr>
          <p:nvPr>
            <p:ph type="ftr" sz="quarter" idx="10"/>
          </p:nvPr>
        </p:nvSpPr>
        <p:spPr/>
        <p:txBody>
          <a:bodyPr/>
          <a:lstStyle/>
          <a:p>
            <a:pPr>
              <a:defRPr/>
            </a:pPr>
            <a:r>
              <a:rPr lang="sl-SI" smtClean="0">
                <a:solidFill>
                  <a:prstClr val="black"/>
                </a:solidFill>
              </a:rPr>
              <a:t>dr. Borut Likar</a:t>
            </a:r>
            <a:endParaRPr lang="sl-SI">
              <a:solidFill>
                <a:prstClr val="black"/>
              </a:solidFill>
            </a:endParaRP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solidFill>
                  <a:prstClr val="black"/>
                </a:solidFill>
              </a:rPr>
              <a:pPr>
                <a:defRPr/>
              </a:pPr>
              <a:t>22</a:t>
            </a:fld>
            <a:endParaRPr lang="sl-SI">
              <a:solidFill>
                <a:prstClr val="black"/>
              </a:solidFill>
            </a:endParaRPr>
          </a:p>
        </p:txBody>
      </p:sp>
    </p:spTree>
    <p:extLst>
      <p:ext uri="{BB962C8B-B14F-4D97-AF65-F5344CB8AC3E}">
        <p14:creationId xmlns:p14="http://schemas.microsoft.com/office/powerpoint/2010/main" val="3262559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6"/>
          <p:cNvSpPr>
            <a:spLocks noGrp="1" noChangeArrowheads="1"/>
          </p:cNvSpPr>
          <p:nvPr>
            <p:ph type="ftr" sz="quarter" idx="4"/>
          </p:nvPr>
        </p:nvSpPr>
        <p:spPr/>
        <p:txBody>
          <a:bodyPr/>
          <a:lstStyle/>
          <a:p>
            <a:pPr>
              <a:defRPr/>
            </a:pPr>
            <a:r>
              <a:rPr lang="sl-SI" smtClean="0"/>
              <a:t>dr. Borut Likar</a:t>
            </a:r>
          </a:p>
        </p:txBody>
      </p:sp>
      <p:sp>
        <p:nvSpPr>
          <p:cNvPr id="854019" name="Rectangle 7"/>
          <p:cNvSpPr>
            <a:spLocks noGrp="1" noChangeArrowheads="1"/>
          </p:cNvSpPr>
          <p:nvPr>
            <p:ph type="sldNum" sz="quarter" idx="5"/>
          </p:nvPr>
        </p:nvSpPr>
        <p:spPr/>
        <p:txBody>
          <a:bodyPr/>
          <a:lstStyle/>
          <a:p>
            <a:pPr>
              <a:defRPr/>
            </a:pPr>
            <a:fld id="{15058D48-B437-479D-B586-8DFF248502F3}" type="slidenum">
              <a:rPr lang="sl-SI" smtClean="0"/>
              <a:pPr>
                <a:defRPr/>
              </a:pPr>
              <a:t>23</a:t>
            </a:fld>
            <a:endParaRPr lang="sl-SI" smtClean="0"/>
          </a:p>
        </p:txBody>
      </p:sp>
      <p:sp>
        <p:nvSpPr>
          <p:cNvPr id="236547" name="Rectangle 2"/>
          <p:cNvSpPr>
            <a:spLocks noGrp="1" noRot="1" noChangeAspect="1" noChangeArrowheads="1" noTextEdit="1"/>
          </p:cNvSpPr>
          <p:nvPr>
            <p:ph type="sldImg"/>
          </p:nvPr>
        </p:nvSpPr>
        <p:spPr>
          <a:xfrm>
            <a:off x="144463" y="766763"/>
            <a:ext cx="6813550" cy="3833812"/>
          </a:xfrm>
          <a:ln/>
        </p:spPr>
      </p:sp>
      <p:sp>
        <p:nvSpPr>
          <p:cNvPr id="236548" name="Rectangle 3"/>
          <p:cNvSpPr>
            <a:spLocks noGrp="1" noChangeArrowheads="1"/>
          </p:cNvSpPr>
          <p:nvPr>
            <p:ph type="body" idx="1"/>
          </p:nvPr>
        </p:nvSpPr>
        <p:spPr>
          <a:noFill/>
        </p:spPr>
        <p:txBody>
          <a:bodyPr/>
          <a:lstStyle/>
          <a:p>
            <a:pPr eaLnBrk="1" hangingPunct="1"/>
            <a:endParaRPr lang="sl-SI" dirty="0" smtClean="0">
              <a:ea typeface="ＭＳ Ｐゴシック"/>
              <a:cs typeface="ＭＳ Ｐゴシック"/>
            </a:endParaRPr>
          </a:p>
        </p:txBody>
      </p:sp>
    </p:spTree>
    <p:extLst>
      <p:ext uri="{BB962C8B-B14F-4D97-AF65-F5344CB8AC3E}">
        <p14:creationId xmlns:p14="http://schemas.microsoft.com/office/powerpoint/2010/main" val="3587267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6"/>
          <p:cNvSpPr>
            <a:spLocks noGrp="1" noChangeArrowheads="1"/>
          </p:cNvSpPr>
          <p:nvPr>
            <p:ph type="ftr" sz="quarter" idx="4"/>
          </p:nvPr>
        </p:nvSpPr>
        <p:spPr/>
        <p:txBody>
          <a:bodyPr/>
          <a:lstStyle/>
          <a:p>
            <a:pPr>
              <a:defRPr/>
            </a:pPr>
            <a:r>
              <a:rPr lang="sl-SI" smtClean="0"/>
              <a:t>dr. Borut Likar</a:t>
            </a:r>
          </a:p>
        </p:txBody>
      </p:sp>
      <p:sp>
        <p:nvSpPr>
          <p:cNvPr id="854019" name="Rectangle 7"/>
          <p:cNvSpPr>
            <a:spLocks noGrp="1" noChangeArrowheads="1"/>
          </p:cNvSpPr>
          <p:nvPr>
            <p:ph type="sldNum" sz="quarter" idx="5"/>
          </p:nvPr>
        </p:nvSpPr>
        <p:spPr/>
        <p:txBody>
          <a:bodyPr/>
          <a:lstStyle/>
          <a:p>
            <a:pPr>
              <a:defRPr/>
            </a:pPr>
            <a:fld id="{15058D48-B437-479D-B586-8DFF248502F3}" type="slidenum">
              <a:rPr lang="sl-SI" smtClean="0"/>
              <a:pPr>
                <a:defRPr/>
              </a:pPr>
              <a:t>24</a:t>
            </a:fld>
            <a:endParaRPr lang="sl-SI" smtClean="0"/>
          </a:p>
        </p:txBody>
      </p:sp>
      <p:sp>
        <p:nvSpPr>
          <p:cNvPr id="236547" name="Rectangle 2"/>
          <p:cNvSpPr>
            <a:spLocks noGrp="1" noRot="1" noChangeAspect="1" noChangeArrowheads="1" noTextEdit="1"/>
          </p:cNvSpPr>
          <p:nvPr>
            <p:ph type="sldImg"/>
          </p:nvPr>
        </p:nvSpPr>
        <p:spPr>
          <a:xfrm>
            <a:off x="144463" y="766763"/>
            <a:ext cx="6813550" cy="3833812"/>
          </a:xfrm>
          <a:ln/>
        </p:spPr>
      </p:sp>
      <p:sp>
        <p:nvSpPr>
          <p:cNvPr id="236548" name="Rectangle 3"/>
          <p:cNvSpPr>
            <a:spLocks noGrp="1" noChangeArrowheads="1"/>
          </p:cNvSpPr>
          <p:nvPr>
            <p:ph type="body" idx="1"/>
          </p:nvPr>
        </p:nvSpPr>
        <p:spPr>
          <a:noFill/>
        </p:spPr>
        <p:txBody>
          <a:bodyPr/>
          <a:lstStyle/>
          <a:p>
            <a:pPr eaLnBrk="1" hangingPunct="1"/>
            <a:endParaRPr lang="sl-SI" dirty="0" smtClean="0">
              <a:ea typeface="ＭＳ Ｐゴシック"/>
              <a:cs typeface="ＭＳ Ｐゴシック"/>
            </a:endParaRPr>
          </a:p>
        </p:txBody>
      </p:sp>
    </p:spTree>
    <p:extLst>
      <p:ext uri="{BB962C8B-B14F-4D97-AF65-F5344CB8AC3E}">
        <p14:creationId xmlns:p14="http://schemas.microsoft.com/office/powerpoint/2010/main" val="1861511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6"/>
          <p:cNvSpPr>
            <a:spLocks noGrp="1" noChangeArrowheads="1"/>
          </p:cNvSpPr>
          <p:nvPr>
            <p:ph type="ftr" sz="quarter" idx="4"/>
          </p:nvPr>
        </p:nvSpPr>
        <p:spPr>
          <a:noFill/>
        </p:spPr>
        <p:txBody>
          <a:bodyPr/>
          <a:lstStyle/>
          <a:p>
            <a:r>
              <a:rPr lang="sl-SI" smtClean="0"/>
              <a:t>dr. Borut Likar</a:t>
            </a:r>
          </a:p>
        </p:txBody>
      </p:sp>
      <p:sp>
        <p:nvSpPr>
          <p:cNvPr id="744451" name="Rectangle 7"/>
          <p:cNvSpPr>
            <a:spLocks noGrp="1" noChangeArrowheads="1"/>
          </p:cNvSpPr>
          <p:nvPr>
            <p:ph type="sldNum" sz="quarter" idx="5"/>
          </p:nvPr>
        </p:nvSpPr>
        <p:spPr>
          <a:noFill/>
        </p:spPr>
        <p:txBody>
          <a:bodyPr/>
          <a:lstStyle/>
          <a:p>
            <a:fld id="{C65FC1B8-6903-4E55-9782-D07109DF88AC}" type="slidenum">
              <a:rPr lang="sl-SI" smtClean="0"/>
              <a:pPr/>
              <a:t>25</a:t>
            </a:fld>
            <a:endParaRPr lang="sl-SI" smtClean="0"/>
          </a:p>
        </p:txBody>
      </p:sp>
      <p:sp>
        <p:nvSpPr>
          <p:cNvPr id="744452" name="Rectangle 2"/>
          <p:cNvSpPr>
            <a:spLocks noGrp="1" noRot="1" noChangeAspect="1" noChangeArrowheads="1" noTextEdit="1"/>
          </p:cNvSpPr>
          <p:nvPr>
            <p:ph type="sldImg"/>
          </p:nvPr>
        </p:nvSpPr>
        <p:spPr>
          <a:xfrm>
            <a:off x="144463" y="766763"/>
            <a:ext cx="6813550" cy="3833812"/>
          </a:xfrm>
          <a:ln/>
        </p:spPr>
      </p:sp>
      <p:sp>
        <p:nvSpPr>
          <p:cNvPr id="744453" name="Rectangle 3"/>
          <p:cNvSpPr>
            <a:spLocks noGrp="1" noChangeArrowheads="1"/>
          </p:cNvSpPr>
          <p:nvPr>
            <p:ph type="body" idx="1"/>
          </p:nvPr>
        </p:nvSpPr>
        <p:spPr>
          <a:noFill/>
          <a:ln/>
        </p:spPr>
        <p:txBody>
          <a:bodyPr/>
          <a:lstStyle/>
          <a:p>
            <a:pPr marL="0" marR="0" indent="0" algn="l" defTabSz="913490" rtl="0" eaLnBrk="1" fontAlgn="auto" latinLnBrk="0" hangingPunct="1">
              <a:lnSpc>
                <a:spcPct val="100000"/>
              </a:lnSpc>
              <a:spcBef>
                <a:spcPts val="0"/>
              </a:spcBef>
              <a:spcAft>
                <a:spcPts val="0"/>
              </a:spcAft>
              <a:buClrTx/>
              <a:buSzTx/>
              <a:buFontTx/>
              <a:buNone/>
              <a:tabLst/>
              <a:defRPr/>
            </a:pPr>
            <a:r>
              <a:rPr lang="sl-SI" sz="1800" b="0" u="none" dirty="0" smtClean="0"/>
              <a:t>Vaja je namenjena krepitvi kreativnosti in obenem testira stopnjo naše na enostaven način.</a:t>
            </a:r>
          </a:p>
          <a:p>
            <a:pPr marL="0" marR="0" indent="0" algn="l" defTabSz="913490" rtl="0" eaLnBrk="1" fontAlgn="auto" latinLnBrk="0" hangingPunct="1">
              <a:lnSpc>
                <a:spcPct val="100000"/>
              </a:lnSpc>
              <a:spcBef>
                <a:spcPts val="0"/>
              </a:spcBef>
              <a:spcAft>
                <a:spcPts val="0"/>
              </a:spcAft>
              <a:buClrTx/>
              <a:buSzTx/>
              <a:buFontTx/>
              <a:buNone/>
              <a:tabLst/>
              <a:defRPr/>
            </a:pPr>
            <a:endParaRPr lang="sl-SI" sz="1800" b="0" u="none" dirty="0" smtClean="0"/>
          </a:p>
          <a:p>
            <a:pPr defTabSz="913490">
              <a:defRPr/>
            </a:pPr>
            <a:r>
              <a:rPr lang="sl-SI" sz="1800" dirty="0" smtClean="0">
                <a:solidFill>
                  <a:srgbClr val="FF3300"/>
                </a:solidFill>
              </a:rPr>
              <a:t>2 </a:t>
            </a:r>
            <a:r>
              <a:rPr lang="sl-SI" sz="1800" dirty="0">
                <a:solidFill>
                  <a:srgbClr val="FF3300"/>
                </a:solidFill>
              </a:rPr>
              <a:t>min.</a:t>
            </a:r>
            <a:r>
              <a:rPr lang="sl-SI" dirty="0" smtClean="0">
                <a:solidFill>
                  <a:srgbClr val="FF3300"/>
                </a:solidFill>
              </a:rPr>
              <a:t> - poiščite čim več možnosti uporabe!</a:t>
            </a:r>
          </a:p>
          <a:p>
            <a:pPr eaLnBrk="1" hangingPunct="1"/>
            <a:r>
              <a:rPr lang="sl-SI" dirty="0" smtClean="0"/>
              <a:t>diskusija: katere kompetence krepimo? </a:t>
            </a:r>
          </a:p>
          <a:p>
            <a:pPr eaLnBrk="1" hangingPunct="1"/>
            <a:endParaRPr lang="sl-SI" dirty="0" smtClean="0"/>
          </a:p>
          <a:p>
            <a:pPr eaLnBrk="1" hangingPunct="1"/>
            <a:r>
              <a:rPr lang="sl-SI" dirty="0" smtClean="0"/>
              <a:t>Pri ocenjevanju je pomembno število idej,</a:t>
            </a:r>
            <a:r>
              <a:rPr lang="sl-SI" baseline="0" dirty="0" smtClean="0"/>
              <a:t> njihova izvirnost (redkost/pogostost) in fleksibilnost (koliko različnih področij ideje naslavljajo - npr. uporaba za ogrlico, prstan, nakit…majhna fleksibilnost)</a:t>
            </a:r>
          </a:p>
          <a:p>
            <a:pPr eaLnBrk="1" hangingPunct="1"/>
            <a:r>
              <a:rPr lang="sl-SI" dirty="0" smtClean="0"/>
              <a:t>Drugi pomembni elementi, povezani z idejami: uporabnost, izvedljivost.</a:t>
            </a:r>
          </a:p>
          <a:p>
            <a:pPr eaLnBrk="1" hangingPunct="1"/>
            <a:endParaRPr lang="sl-SI" dirty="0" smtClean="0"/>
          </a:p>
          <a:p>
            <a:pPr marL="536162" indent="-536162">
              <a:buClr>
                <a:schemeClr val="tx2"/>
              </a:buClr>
              <a:buSzPct val="70000"/>
            </a:pPr>
            <a:r>
              <a:rPr lang="sl-SI" b="0" u="sng" dirty="0" smtClean="0"/>
              <a:t>Rezultat:</a:t>
            </a:r>
          </a:p>
          <a:p>
            <a:pPr marL="536162" indent="-536162">
              <a:buClr>
                <a:schemeClr val="tx2"/>
              </a:buClr>
              <a:buSzPct val="70000"/>
            </a:pPr>
            <a:r>
              <a:rPr lang="sl-SI" b="0" dirty="0" smtClean="0"/>
              <a:t>6-8			</a:t>
            </a:r>
            <a:r>
              <a:rPr lang="sl-SI" sz="1300" dirty="0"/>
              <a:t>povprečje</a:t>
            </a:r>
          </a:p>
          <a:p>
            <a:pPr marL="536162" indent="-536162">
              <a:buClr>
                <a:schemeClr val="tx2"/>
              </a:buClr>
              <a:buSzPct val="70000"/>
            </a:pPr>
            <a:r>
              <a:rPr lang="sl-SI" b="0" dirty="0" smtClean="0"/>
              <a:t>10-12 in več	</a:t>
            </a:r>
            <a:r>
              <a:rPr lang="sl-SI" sz="1300" dirty="0"/>
              <a:t>	sorazmerno kreativnosti</a:t>
            </a:r>
          </a:p>
          <a:p>
            <a:pPr marL="536162" indent="-536162">
              <a:buClr>
                <a:schemeClr val="tx2"/>
              </a:buClr>
              <a:buSzPct val="70000"/>
            </a:pPr>
            <a:endParaRPr lang="sl-SI" sz="1300" dirty="0"/>
          </a:p>
          <a:p>
            <a:pPr marL="536162" indent="-536162">
              <a:buClr>
                <a:schemeClr val="tx2"/>
              </a:buClr>
              <a:buSzPct val="70000"/>
            </a:pPr>
            <a:r>
              <a:rPr lang="sl-SI" b="0" dirty="0" smtClean="0"/>
              <a:t>4,5	</a:t>
            </a:r>
            <a:r>
              <a:rPr lang="sl-SI" sz="1300" dirty="0"/>
              <a:t>		Slovenija - povprečje</a:t>
            </a:r>
          </a:p>
          <a:p>
            <a:pPr eaLnBrk="1" hangingPunct="1"/>
            <a:endParaRPr lang="sl-SI"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sl-SI" sz="1300" b="0" dirty="0" smtClean="0"/>
              <a:t>Naloga o ustvarjalni percepciji. Ta vaja je tesno povezana z vsakodnevnimi težavami in situacijami.</a:t>
            </a:r>
            <a:endParaRPr lang="sl-SI" sz="1300" b="1" dirty="0" smtClean="0"/>
          </a:p>
        </p:txBody>
      </p:sp>
      <p:sp>
        <p:nvSpPr>
          <p:cNvPr id="4" name="Ograda številke diapozitiva 3"/>
          <p:cNvSpPr>
            <a:spLocks noGrp="1"/>
          </p:cNvSpPr>
          <p:nvPr>
            <p:ph type="sldNum" sz="quarter" idx="10"/>
          </p:nvPr>
        </p:nvSpPr>
        <p:spPr/>
        <p:txBody>
          <a:bodyPr/>
          <a:lstStyle/>
          <a:p>
            <a:fld id="{79A472E4-E8CF-4752-8D89-CC6C7CAD9C51}" type="slidenum">
              <a:rPr lang="hu-HU" smtClean="0"/>
              <a:pPr/>
              <a:t>26</a:t>
            </a:fld>
            <a:endParaRPr lang="hu-H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smtClean="0"/>
              <a:t>NASA je pred leti poslala na Mars sondo SPIRIT. Gre za drobno vozilo,</a:t>
            </a:r>
            <a:r>
              <a:rPr lang="sl-SI" baseline="0" dirty="0" smtClean="0"/>
              <a:t> ki je na Zemljo poslalo vrsto slik s površja Marsa. NASA je v skupino ekspertov z vsega sveta povabila tudi skupino mladih. Ti s svojo kreativno percepcijo vidijo stvari drugače. V praksi vidijo druge zakonitosti slik kot eksperti, ki so omejeni s sovjim znanjem in izkušnjami (spomnite se še na vajo z delfini).</a:t>
            </a:r>
            <a:endParaRPr lang="en-GB" dirty="0" smtClean="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27</a:t>
            </a:fld>
            <a:endParaRPr lang="hu-HU"/>
          </a:p>
        </p:txBody>
      </p:sp>
    </p:spTree>
    <p:extLst>
      <p:ext uri="{BB962C8B-B14F-4D97-AF65-F5344CB8AC3E}">
        <p14:creationId xmlns:p14="http://schemas.microsoft.com/office/powerpoint/2010/main" val="121115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Vaja, ki temelji na besedni vaji, je namenjena krepitvi kompetenc, povezanih s kreativnostjo (glej praktične vidike)</a:t>
            </a:r>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28</a:t>
            </a:fld>
            <a:endParaRPr lang="hu-HU"/>
          </a:p>
        </p:txBody>
      </p:sp>
    </p:spTree>
    <p:extLst>
      <p:ext uri="{BB962C8B-B14F-4D97-AF65-F5344CB8AC3E}">
        <p14:creationId xmlns:p14="http://schemas.microsoft.com/office/powerpoint/2010/main" val="340437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b="0" u="none" dirty="0" smtClean="0"/>
              <a:t>Za opravljanje</a:t>
            </a:r>
            <a:r>
              <a:rPr lang="sl-SI" sz="1200" b="0" u="none" baseline="0" dirty="0" smtClean="0"/>
              <a:t> vaj in pripravo poročila </a:t>
            </a:r>
            <a:r>
              <a:rPr lang="sl-SI" sz="1200" b="0" u="sng" baseline="0" dirty="0" smtClean="0"/>
              <a:t>uporabite predlogo</a:t>
            </a:r>
            <a:r>
              <a:rPr lang="sl-SI" sz="1200" b="0" u="none" baseline="0" dirty="0" smtClean="0"/>
              <a:t>.</a:t>
            </a:r>
            <a:endParaRPr lang="sl-SI" sz="1200" b="0" u="none" dirty="0" smtClean="0"/>
          </a:p>
          <a:p>
            <a:endParaRPr lang="pl-PL" dirty="0" smtClean="0"/>
          </a:p>
          <a:p>
            <a:r>
              <a:rPr lang="pl-PL" dirty="0" smtClean="0"/>
              <a:t>Tukaj je naloga, ki krepi ustvarjalno mišljenje.</a:t>
            </a:r>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29</a:t>
            </a:fld>
            <a:endParaRPr lang="hu-HU"/>
          </a:p>
        </p:txBody>
      </p:sp>
    </p:spTree>
    <p:extLst>
      <p:ext uri="{BB962C8B-B14F-4D97-AF65-F5344CB8AC3E}">
        <p14:creationId xmlns:p14="http://schemas.microsoft.com/office/powerpoint/2010/main" val="3722350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p>
            <a:r>
              <a:rPr lang="sl-SI" smtClean="0"/>
              <a:t>dr. Borut Likar</a:t>
            </a:r>
          </a:p>
        </p:txBody>
      </p:sp>
      <p:sp>
        <p:nvSpPr>
          <p:cNvPr id="102403" name="Rectangle 7"/>
          <p:cNvSpPr>
            <a:spLocks noGrp="1" noChangeArrowheads="1"/>
          </p:cNvSpPr>
          <p:nvPr>
            <p:ph type="sldNum" sz="quarter" idx="5"/>
          </p:nvPr>
        </p:nvSpPr>
        <p:spPr>
          <a:noFill/>
        </p:spPr>
        <p:txBody>
          <a:bodyPr/>
          <a:lstStyle/>
          <a:p>
            <a:fld id="{53B42B94-1EBD-41B7-B973-A62D37092D34}" type="slidenum">
              <a:rPr lang="sl-SI" smtClean="0"/>
              <a:pPr/>
              <a:t>30</a:t>
            </a:fld>
            <a:endParaRPr lang="sl-SI" smtClean="0"/>
          </a:p>
        </p:txBody>
      </p:sp>
      <p:sp>
        <p:nvSpPr>
          <p:cNvPr id="102404" name="Rectangle 2"/>
          <p:cNvSpPr>
            <a:spLocks noGrp="1" noRot="1" noChangeAspect="1" noChangeArrowheads="1" noTextEdit="1"/>
          </p:cNvSpPr>
          <p:nvPr>
            <p:ph type="sldImg"/>
          </p:nvPr>
        </p:nvSpPr>
        <p:spPr>
          <a:xfrm>
            <a:off x="144463" y="766763"/>
            <a:ext cx="6813550" cy="3833812"/>
          </a:xfrm>
          <a:ln/>
        </p:spPr>
      </p:sp>
      <p:sp>
        <p:nvSpPr>
          <p:cNvPr id="102405"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b="0" dirty="0" smtClean="0"/>
              <a:t>Tukaj je naloga, ki spodbuja razmišljanje izven okvirjev (Out </a:t>
            </a:r>
            <a:r>
              <a:rPr lang="sl-SI" sz="1200" b="0" dirty="0" err="1" smtClean="0"/>
              <a:t>of</a:t>
            </a:r>
            <a:r>
              <a:rPr lang="sl-SI" sz="1200" b="0" dirty="0" smtClean="0"/>
              <a:t> </a:t>
            </a:r>
            <a:r>
              <a:rPr lang="sl-SI" sz="1200" b="0" dirty="0" err="1" smtClean="0"/>
              <a:t>the</a:t>
            </a:r>
            <a:r>
              <a:rPr lang="sl-SI" sz="1200" b="0" dirty="0" smtClean="0"/>
              <a:t> </a:t>
            </a:r>
            <a:r>
              <a:rPr lang="sl-SI" sz="1200" b="0" dirty="0" err="1" smtClean="0"/>
              <a:t>box</a:t>
            </a:r>
            <a:r>
              <a:rPr lang="sl-SI" sz="1200" b="0" dirty="0" smtClean="0"/>
              <a:t>).</a:t>
            </a:r>
            <a:endParaRPr lang="en-GB" dirty="0" smtClean="0"/>
          </a:p>
        </p:txBody>
      </p:sp>
    </p:spTree>
    <p:extLst>
      <p:ext uri="{BB962C8B-B14F-4D97-AF65-F5344CB8AC3E}">
        <p14:creationId xmlns:p14="http://schemas.microsoft.com/office/powerpoint/2010/main" val="3082272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sl-SI" sz="1200" b="0" u="none" dirty="0" smtClean="0"/>
              <a:t>Za opravljanje</a:t>
            </a:r>
            <a:r>
              <a:rPr lang="sl-SI" sz="1200" b="0" u="none" baseline="0" dirty="0" smtClean="0"/>
              <a:t> vaj in pripravo poročila </a:t>
            </a:r>
            <a:r>
              <a:rPr lang="sl-SI" sz="1200" b="0" u="sng" baseline="0" dirty="0" smtClean="0"/>
              <a:t>uporabite predlogo</a:t>
            </a:r>
            <a:r>
              <a:rPr lang="sl-SI" sz="1200" b="0" u="none" baseline="0" dirty="0" smtClean="0"/>
              <a:t>.</a:t>
            </a:r>
            <a:endParaRPr lang="sl-SI" sz="1200" b="0" u="none" dirty="0" smtClean="0"/>
          </a:p>
          <a:p>
            <a:endParaRPr lang="sl-SI" sz="1200" b="0" u="none" dirty="0" smtClean="0"/>
          </a:p>
          <a:p>
            <a:r>
              <a:rPr lang="sl-SI" sz="1200" b="0" u="sng" dirty="0" smtClean="0"/>
              <a:t>Definicije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smtClean="0"/>
              <a:t>Ustvarjalnost: Sposobnost ustvarjanja idej, povezanih tudi z reševanjem konkretnih problemov in različnih življenjskih situacij</a:t>
            </a:r>
          </a:p>
          <a:p>
            <a:pPr marL="171450" indent="-171450">
              <a:buFont typeface="Arial" panose="020B0604020202020204" pitchFamily="34" charset="0"/>
              <a:buChar char="•"/>
            </a:pPr>
            <a:r>
              <a:rPr lang="sl-SI" dirty="0" smtClean="0"/>
              <a:t>Ideja: Misel, pojmovanje. Vse ideje niso izvirne ali koristne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smtClean="0"/>
              <a:t>Invencija: Ideja, ki bi lahko postala inovacija. Samo majhen del invencij postane inovacija.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smtClean="0"/>
              <a:t>Inovacija: Realizirana ideja, ki jo končni uporabniki prodajajo ali sprejmejo.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smtClean="0"/>
              <a:t>Znanje in izkušnje (know-how): Bolj zapleteno znanje in izkušnje, povezane z določeno temo.</a:t>
            </a:r>
            <a:endParaRPr lang="sl-SI" sz="1200" b="0" u="sng" dirty="0" smtClean="0"/>
          </a:p>
          <a:p>
            <a:endParaRPr lang="sl-SI" sz="1200" b="0" u="sng" dirty="0" smtClean="0"/>
          </a:p>
          <a:p>
            <a:r>
              <a:rPr lang="hu-HU" u="sng" dirty="0" smtClean="0"/>
              <a:t>Moderni izrazi: </a:t>
            </a:r>
          </a:p>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Odprto inoviranje, sodelovanje, inter in multidisciplinarno delo</a:t>
            </a:r>
            <a:r>
              <a:rPr lang="hu-HU" smtClean="0"/>
              <a:t>, dizajnersko razmišljanje, </a:t>
            </a:r>
            <a:r>
              <a:rPr lang="hu-HU" dirty="0" smtClean="0"/>
              <a:t>množično financiranje (za podrobnosti preverite splet) </a:t>
            </a:r>
            <a:endParaRPr lang="hu-HU" baseline="0" dirty="0" smtClean="0"/>
          </a:p>
          <a:p>
            <a:endParaRPr lang="hu-HU" b="1" baseline="0" dirty="0" smtClean="0"/>
          </a:p>
          <a:p>
            <a:pPr marL="182563" lvl="0" indent="-182563" algn="l">
              <a:spcBef>
                <a:spcPts val="600"/>
              </a:spcBef>
              <a:buFont typeface="Arial" pitchFamily="34" charset="0"/>
              <a:buNone/>
            </a:pPr>
            <a:r>
              <a:rPr lang="sl-SI" sz="1200" u="sng" baseline="0" dirty="0" smtClean="0"/>
              <a:t>Tipi inovacij:</a:t>
            </a:r>
            <a:endParaRPr lang="sl-SI" sz="1200" u="sng" dirty="0" smtClean="0"/>
          </a:p>
          <a:p>
            <a:pPr marL="182563" lvl="0" indent="-182563" algn="l">
              <a:spcBef>
                <a:spcPts val="600"/>
              </a:spcBef>
              <a:buFont typeface="Arial" pitchFamily="34" charset="0"/>
              <a:buChar char="•"/>
            </a:pPr>
            <a:r>
              <a:rPr lang="sl-SI" sz="1200" dirty="0" err="1" smtClean="0"/>
              <a:t>Ino</a:t>
            </a:r>
            <a:r>
              <a:rPr lang="sl-SI" sz="1200" dirty="0" smtClean="0"/>
              <a:t>. proizvoda </a:t>
            </a:r>
            <a:r>
              <a:rPr lang="sl-SI" sz="1200" b="0" dirty="0" smtClean="0"/>
              <a:t>- uvedba novega ali bistveno izboljšanega proizvoda na trg glede na njegove sposobnosti, kot so izboljšana programska oprema, prijaznost do uporabnika, sestavine/komponente ali podsisteme.</a:t>
            </a:r>
            <a:r>
              <a:rPr lang="sl-SI" sz="1200" b="0" baseline="0" dirty="0" smtClean="0"/>
              <a:t> V okviru tega govorimo o novih izdelkih in storitvah.</a:t>
            </a:r>
            <a:endParaRPr lang="sl-SI" sz="1200" b="0" dirty="0" smtClean="0"/>
          </a:p>
          <a:p>
            <a:pPr marL="182563" lvl="0" indent="-182563" algn="l">
              <a:spcBef>
                <a:spcPts val="600"/>
              </a:spcBef>
              <a:buFont typeface="Arial" pitchFamily="34" charset="0"/>
              <a:buChar char="•"/>
            </a:pPr>
            <a:r>
              <a:rPr lang="sl-SI" sz="1200" dirty="0" err="1" smtClean="0"/>
              <a:t>Ino</a:t>
            </a:r>
            <a:r>
              <a:rPr lang="sl-SI" sz="1200" dirty="0" smtClean="0"/>
              <a:t>. postopka </a:t>
            </a:r>
            <a:r>
              <a:rPr lang="sl-SI" sz="1200" b="0" dirty="0" smtClean="0"/>
              <a:t>- uveljavitev novega ali bistveno izboljšanega postopka načina za distribucijo surovin, izdelkov ali storitev ali pa podporne dejavnosti za izdelke ali storitve.</a:t>
            </a:r>
          </a:p>
          <a:p>
            <a:pPr marL="182563" lvl="0" indent="-182563" algn="l">
              <a:spcBef>
                <a:spcPts val="600"/>
              </a:spcBef>
              <a:buFont typeface="Arial" pitchFamily="34" charset="0"/>
              <a:buChar char="•"/>
            </a:pPr>
            <a:r>
              <a:rPr lang="sl-SI" sz="1200" dirty="0" err="1" smtClean="0"/>
              <a:t>Ino</a:t>
            </a:r>
            <a:r>
              <a:rPr lang="sl-SI" sz="1200" dirty="0" smtClean="0"/>
              <a:t>. trženja </a:t>
            </a:r>
            <a:r>
              <a:rPr lang="sl-SI" sz="1200" b="0" dirty="0" smtClean="0"/>
              <a:t>-uveljavitev pomembne spremembe v estetskem oblikovanju ali embalaži izdelka ali storitve. Zajema tudi nove medije ali tehnike za promocijo proizvodov ter nove metode oblikovanja cen izdelkov in storitev.</a:t>
            </a:r>
          </a:p>
          <a:p>
            <a:pPr marL="182563" lvl="0" indent="-182563" algn="l">
              <a:spcBef>
                <a:spcPts val="600"/>
              </a:spcBef>
              <a:buFont typeface="Arial" pitchFamily="34" charset="0"/>
              <a:buChar char="•"/>
            </a:pPr>
            <a:r>
              <a:rPr lang="sl-SI" sz="1200" dirty="0" err="1" smtClean="0"/>
              <a:t>Ino.organizacije</a:t>
            </a:r>
            <a:r>
              <a:rPr lang="sl-SI" sz="1200" b="0" dirty="0" smtClean="0"/>
              <a:t> -uveljavitev novih organizacijskih metod v poslovnih praksah podjetja, novih metod za organiziranje delovnih odgovornosti in odločanja, ter nove metode zunanjih odnosov z drugimi podjetji ali javnimi ustanovami.«</a:t>
            </a:r>
          </a:p>
          <a:p>
            <a:endParaRPr lang="hu-HU" dirty="0" smtClean="0"/>
          </a:p>
          <a:p>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smtClean="0">
                <a:solidFill>
                  <a:schemeClr val="tx1"/>
                </a:solidFill>
                <a:latin typeface="+mn-lt"/>
                <a:ea typeface="+mn-ea"/>
                <a:cs typeface="+mn-cs"/>
              </a:rPr>
              <a:t>Za več </a:t>
            </a:r>
            <a:r>
              <a:rPr lang="sl-SI" sz="1200" kern="1200" dirty="0" err="1" smtClean="0">
                <a:solidFill>
                  <a:schemeClr val="tx1"/>
                </a:solidFill>
                <a:latin typeface="+mn-lt"/>
                <a:ea typeface="+mn-ea"/>
                <a:cs typeface="+mn-cs"/>
              </a:rPr>
              <a:t>info</a:t>
            </a:r>
            <a:r>
              <a:rPr lang="sl-SI" sz="1200" kern="1200" dirty="0" smtClean="0">
                <a:solidFill>
                  <a:schemeClr val="tx1"/>
                </a:solidFill>
                <a:latin typeface="+mn-lt"/>
                <a:ea typeface="+mn-ea"/>
                <a:cs typeface="+mn-cs"/>
              </a:rPr>
              <a:t> glej:</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smtClean="0">
                <a:solidFill>
                  <a:schemeClr val="tx1"/>
                </a:solidFill>
                <a:latin typeface="+mn-lt"/>
                <a:ea typeface="+mn-ea"/>
                <a:cs typeface="+mn-cs"/>
              </a:rPr>
              <a:t>Likar B. in sodelavci. Management inovacijskih in RR procesov v EU. Inštitut za inovativnost in tehnologijo, Slovenija, 1. izdaja, 2006. (Leonardo da Vinci) </a:t>
            </a:r>
            <a:r>
              <a:rPr lang="sl-SI" sz="1200" u="sng" kern="1200" dirty="0" smtClean="0">
                <a:solidFill>
                  <a:schemeClr val="tx1"/>
                </a:solidFill>
                <a:latin typeface="+mn-lt"/>
                <a:ea typeface="+mn-ea"/>
                <a:cs typeface="+mn-cs"/>
                <a:hlinkClick r:id="rId3"/>
              </a:rPr>
              <a:t>https://www.researchgate.net/publication/283463376_Management_inovacijskih_in_RR_procesov_v_EU</a:t>
            </a:r>
            <a:endParaRPr lang="sl-SI" sz="1200" u="sng" kern="1200" dirty="0" smtClean="0">
              <a:solidFill>
                <a:schemeClr val="tx1"/>
              </a:solidFill>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3</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p>
            <a:r>
              <a:rPr lang="sl-SI" smtClean="0"/>
              <a:t>dr. Borut Likar</a:t>
            </a:r>
          </a:p>
        </p:txBody>
      </p:sp>
      <p:sp>
        <p:nvSpPr>
          <p:cNvPr id="102403" name="Rectangle 7"/>
          <p:cNvSpPr>
            <a:spLocks noGrp="1" noChangeArrowheads="1"/>
          </p:cNvSpPr>
          <p:nvPr>
            <p:ph type="sldNum" sz="quarter" idx="5"/>
          </p:nvPr>
        </p:nvSpPr>
        <p:spPr>
          <a:noFill/>
        </p:spPr>
        <p:txBody>
          <a:bodyPr/>
          <a:lstStyle/>
          <a:p>
            <a:fld id="{53B42B94-1EBD-41B7-B973-A62D37092D34}" type="slidenum">
              <a:rPr lang="sl-SI" smtClean="0"/>
              <a:pPr/>
              <a:t>31</a:t>
            </a:fld>
            <a:endParaRPr lang="sl-SI" smtClean="0"/>
          </a:p>
        </p:txBody>
      </p:sp>
      <p:sp>
        <p:nvSpPr>
          <p:cNvPr id="102404" name="Rectangle 2"/>
          <p:cNvSpPr>
            <a:spLocks noGrp="1" noRot="1" noChangeAspect="1" noChangeArrowheads="1" noTextEdit="1"/>
          </p:cNvSpPr>
          <p:nvPr>
            <p:ph type="sldImg"/>
          </p:nvPr>
        </p:nvSpPr>
        <p:spPr>
          <a:xfrm>
            <a:off x="144463" y="766763"/>
            <a:ext cx="6813550" cy="3833812"/>
          </a:xfrm>
          <a:ln/>
        </p:spPr>
      </p:sp>
      <p:sp>
        <p:nvSpPr>
          <p:cNvPr id="102405" name="Rectangle 3"/>
          <p:cNvSpPr>
            <a:spLocks noGrp="1" noChangeArrowheads="1"/>
          </p:cNvSpPr>
          <p:nvPr>
            <p:ph type="body" idx="1"/>
          </p:nvPr>
        </p:nvSpPr>
        <p:spPr>
          <a:noFill/>
          <a:ln/>
        </p:spPr>
        <p:txBody>
          <a:bodyPr/>
          <a:lstStyle/>
          <a:p>
            <a:endParaRPr lang="sl-SI" smtClean="0"/>
          </a:p>
        </p:txBody>
      </p:sp>
    </p:spTree>
    <p:extLst>
      <p:ext uri="{BB962C8B-B14F-4D97-AF65-F5344CB8AC3E}">
        <p14:creationId xmlns:p14="http://schemas.microsoft.com/office/powerpoint/2010/main" val="869328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sl-SI" noProof="0" dirty="0" smtClean="0"/>
              <a:t>Tukaj je naloga, ki povečuje perceptivno rotacijo</a:t>
            </a:r>
            <a:r>
              <a:rPr lang="sl-SI" baseline="0" noProof="0" dirty="0" smtClean="0"/>
              <a:t> </a:t>
            </a:r>
            <a:r>
              <a:rPr lang="sl-SI" noProof="0" dirty="0" smtClean="0"/>
              <a:t>- krepitev zmožnosti gledanja na problem iz različnih zornih kotov</a:t>
            </a:r>
            <a:endParaRPr lang="sl-SI" noProof="0"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32</a:t>
            </a:fld>
            <a:endParaRPr lang="hu-H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Tukaj je naloga, ki spodbuja uporabo znanja na ustvarjalen način. Naloga se lahko uporablja pri različnih temah.</a:t>
            </a:r>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33</a:t>
            </a:fld>
            <a:endParaRPr lang="hu-HU"/>
          </a:p>
        </p:txBody>
      </p:sp>
    </p:spTree>
    <p:extLst>
      <p:ext uri="{BB962C8B-B14F-4D97-AF65-F5344CB8AC3E}">
        <p14:creationId xmlns:p14="http://schemas.microsoft.com/office/powerpoint/2010/main" val="2202157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defTabSz="989838">
              <a:defRPr/>
            </a:pPr>
            <a:r>
              <a:rPr lang="sl-SI" sz="1300" dirty="0" smtClean="0"/>
              <a:t>Vrsta vaje z nekaj metodami za reševanje. Točnost rezultatov se lahko razlikuje. Kljub temu, lahko končne</a:t>
            </a:r>
            <a:r>
              <a:rPr lang="sl-SI" sz="1300" baseline="0" dirty="0" smtClean="0"/>
              <a:t> rezultate sprejmemo</a:t>
            </a:r>
            <a:r>
              <a:rPr lang="sl-SI" sz="1300" dirty="0" smtClean="0"/>
              <a:t>, kar v šolah ni standardna praksa.</a:t>
            </a:r>
          </a:p>
          <a:p>
            <a:pPr defTabSz="989838">
              <a:defRPr/>
            </a:pPr>
            <a:r>
              <a:rPr lang="sl-SI" sz="1300" dirty="0" smtClean="0"/>
              <a:t>Rešitev</a:t>
            </a:r>
            <a:r>
              <a:rPr lang="sl-SI" sz="1300" dirty="0"/>
              <a:t>: Okvirni podatek za odraslega, pri otroku jih je manj (vir: http://sl.wikipedia.org/wiki/Lasje).</a:t>
            </a:r>
          </a:p>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34</a:t>
            </a:fld>
            <a:endParaRPr lang="hu-H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36</a:t>
            </a:fld>
            <a:endParaRPr lang="hu-HU"/>
          </a:p>
        </p:txBody>
      </p:sp>
    </p:spTree>
    <p:extLst>
      <p:ext uri="{BB962C8B-B14F-4D97-AF65-F5344CB8AC3E}">
        <p14:creationId xmlns:p14="http://schemas.microsoft.com/office/powerpoint/2010/main" val="3583003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Nekaj izhodišč za usposabljanje in razpravo.</a:t>
            </a:r>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37</a:t>
            </a:fld>
            <a:endParaRPr lang="hu-HU"/>
          </a:p>
        </p:txBody>
      </p:sp>
    </p:spTree>
    <p:extLst>
      <p:ext uri="{BB962C8B-B14F-4D97-AF65-F5344CB8AC3E}">
        <p14:creationId xmlns:p14="http://schemas.microsoft.com/office/powerpoint/2010/main" val="897058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38</a:t>
            </a:fld>
            <a:endParaRPr lang="hu-H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en-GB" dirty="0" smtClean="0"/>
              <a:t>http://www.inovativnost.net/</a:t>
            </a:r>
            <a:endParaRPr lang="sl-SI" dirty="0" smtClean="0"/>
          </a:p>
          <a:p>
            <a:r>
              <a:rPr lang="sl-SI" dirty="0" err="1" smtClean="0"/>
              <a:t>or</a:t>
            </a:r>
            <a:r>
              <a:rPr lang="sl-SI" dirty="0" smtClean="0"/>
              <a:t> </a:t>
            </a:r>
          </a:p>
          <a:p>
            <a:r>
              <a:rPr lang="en-GB" dirty="0" smtClean="0"/>
              <a:t>http://</a:t>
            </a:r>
            <a:r>
              <a:rPr lang="sl-SI" dirty="0" smtClean="0"/>
              <a:t>www.innovation.si</a:t>
            </a:r>
            <a:endParaRPr lang="en-GB" dirty="0" smtClean="0"/>
          </a:p>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39</a:t>
            </a:fld>
            <a:endParaRPr lang="hu-H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endParaRPr lang="en-GB" dirty="0"/>
          </a:p>
        </p:txBody>
      </p:sp>
      <p:sp>
        <p:nvSpPr>
          <p:cNvPr id="4" name="Ograda noge 3"/>
          <p:cNvSpPr>
            <a:spLocks noGrp="1"/>
          </p:cNvSpPr>
          <p:nvPr>
            <p:ph type="ftr" sz="quarter" idx="10"/>
          </p:nvPr>
        </p:nvSpPr>
        <p:spPr/>
        <p:txBody>
          <a:bodyPr/>
          <a:lstStyle/>
          <a:p>
            <a:pPr>
              <a:defRPr/>
            </a:pPr>
            <a:r>
              <a:rPr lang="sl-SI" smtClean="0"/>
              <a:t>dr. Borut Likar</a:t>
            </a:r>
            <a:endParaRPr lang="sl-SI"/>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40</a:t>
            </a:fld>
            <a:endParaRPr lang="sl-SI"/>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smtClean="0"/>
          </a:p>
          <a:p>
            <a:endParaRPr lang="en-GB" dirty="0" smtClean="0"/>
          </a:p>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41</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sl-SI" dirty="0" smtClean="0"/>
              <a:t>Obstaja veliko pomembnih inovacij, ki izvirajo iz muslimanskih držav ...</a:t>
            </a:r>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4</a:t>
            </a:fld>
            <a:endParaRPr lang="hu-H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Klasični eksperimenti in e-eksperimentiranje so komplementarni pristopi. Uporabite jih glede na vaše potrebe in njihove lastnosti.</a:t>
            </a:r>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42</a:t>
            </a:fld>
            <a:endParaRPr lang="hu-HU"/>
          </a:p>
        </p:txBody>
      </p:sp>
    </p:spTree>
    <p:extLst>
      <p:ext uri="{BB962C8B-B14F-4D97-AF65-F5344CB8AC3E}">
        <p14:creationId xmlns:p14="http://schemas.microsoft.com/office/powerpoint/2010/main" val="3519236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b="0" u="none" dirty="0" smtClean="0"/>
              <a:t>Za opravljanje</a:t>
            </a:r>
            <a:r>
              <a:rPr lang="sl-SI" sz="1200" b="0" u="none" baseline="0" dirty="0" smtClean="0"/>
              <a:t> vaj in pripravo poročila </a:t>
            </a:r>
            <a:r>
              <a:rPr lang="sl-SI" sz="1200" b="0" u="sng" baseline="0" dirty="0" smtClean="0"/>
              <a:t>uporabite predlogo</a:t>
            </a:r>
            <a:r>
              <a:rPr lang="sl-SI" sz="1200" b="0" u="none" baseline="0" dirty="0" smtClean="0"/>
              <a:t>.</a:t>
            </a:r>
            <a:endParaRPr lang="sl-SI" sz="1200" b="0" u="none" dirty="0" smtClean="0"/>
          </a:p>
          <a:p>
            <a:endParaRPr lang="sl-SI" dirty="0"/>
          </a:p>
        </p:txBody>
      </p:sp>
      <p:sp>
        <p:nvSpPr>
          <p:cNvPr id="4" name="Označba mesta številke diapozitiva 3"/>
          <p:cNvSpPr>
            <a:spLocks noGrp="1"/>
          </p:cNvSpPr>
          <p:nvPr>
            <p:ph type="sldNum" sz="quarter" idx="10"/>
          </p:nvPr>
        </p:nvSpPr>
        <p:spPr/>
        <p:txBody>
          <a:bodyPr/>
          <a:lstStyle/>
          <a:p>
            <a:fld id="{79A472E4-E8CF-4752-8D89-CC6C7CAD9C51}" type="slidenum">
              <a:rPr lang="hu-HU" smtClean="0"/>
              <a:pPr/>
              <a:t>43</a:t>
            </a:fld>
            <a:endParaRPr lang="hu-HU"/>
          </a:p>
        </p:txBody>
      </p:sp>
    </p:spTree>
    <p:extLst>
      <p:ext uri="{BB962C8B-B14F-4D97-AF65-F5344CB8AC3E}">
        <p14:creationId xmlns:p14="http://schemas.microsoft.com/office/powerpoint/2010/main" val="1105753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44</a:t>
            </a:fld>
            <a:endParaRPr lang="hu-HU"/>
          </a:p>
        </p:txBody>
      </p:sp>
    </p:spTree>
    <p:extLst>
      <p:ext uri="{BB962C8B-B14F-4D97-AF65-F5344CB8AC3E}">
        <p14:creationId xmlns:p14="http://schemas.microsoft.com/office/powerpoint/2010/main" val="911852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45</a:t>
            </a:fld>
            <a:endParaRPr lang="hu-HU"/>
          </a:p>
        </p:txBody>
      </p:sp>
    </p:spTree>
    <p:extLst>
      <p:ext uri="{BB962C8B-B14F-4D97-AF65-F5344CB8AC3E}">
        <p14:creationId xmlns:p14="http://schemas.microsoft.com/office/powerpoint/2010/main" val="487020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46</a:t>
            </a:fld>
            <a:endParaRPr lang="hu-HU"/>
          </a:p>
        </p:txBody>
      </p:sp>
    </p:spTree>
    <p:extLst>
      <p:ext uri="{BB962C8B-B14F-4D97-AF65-F5344CB8AC3E}">
        <p14:creationId xmlns:p14="http://schemas.microsoft.com/office/powerpoint/2010/main" val="1868040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47</a:t>
            </a:fld>
            <a:endParaRPr lang="hu-HU"/>
          </a:p>
        </p:txBody>
      </p:sp>
    </p:spTree>
    <p:extLst>
      <p:ext uri="{BB962C8B-B14F-4D97-AF65-F5344CB8AC3E}">
        <p14:creationId xmlns:p14="http://schemas.microsoft.com/office/powerpoint/2010/main" val="1824448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48</a:t>
            </a:fld>
            <a:endParaRPr lang="hu-HU"/>
          </a:p>
        </p:txBody>
      </p:sp>
    </p:spTree>
    <p:extLst>
      <p:ext uri="{BB962C8B-B14F-4D97-AF65-F5344CB8AC3E}">
        <p14:creationId xmlns:p14="http://schemas.microsoft.com/office/powerpoint/2010/main" val="1824448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49</a:t>
            </a:fld>
            <a:endParaRPr lang="hu-HU"/>
          </a:p>
        </p:txBody>
      </p:sp>
    </p:spTree>
    <p:extLst>
      <p:ext uri="{BB962C8B-B14F-4D97-AF65-F5344CB8AC3E}">
        <p14:creationId xmlns:p14="http://schemas.microsoft.com/office/powerpoint/2010/main" val="11171648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50</a:t>
            </a:fld>
            <a:endParaRPr lang="hu-HU"/>
          </a:p>
        </p:txBody>
      </p:sp>
    </p:spTree>
    <p:extLst>
      <p:ext uri="{BB962C8B-B14F-4D97-AF65-F5344CB8AC3E}">
        <p14:creationId xmlns:p14="http://schemas.microsoft.com/office/powerpoint/2010/main" val="778603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89838">
              <a:defRPr/>
            </a:pPr>
            <a:r>
              <a:rPr lang="hu-HU" dirty="0" err="1"/>
              <a:t>Please</a:t>
            </a:r>
            <a:r>
              <a:rPr lang="hu-HU" dirty="0"/>
              <a:t> </a:t>
            </a:r>
            <a:r>
              <a:rPr lang="hu-HU" dirty="0" err="1"/>
              <a:t>use</a:t>
            </a:r>
            <a:r>
              <a:rPr lang="hu-HU" dirty="0"/>
              <a:t> </a:t>
            </a:r>
            <a:r>
              <a:rPr lang="hu-HU" dirty="0" err="1"/>
              <a:t>this</a:t>
            </a:r>
            <a:r>
              <a:rPr lang="hu-HU" dirty="0"/>
              <a:t> </a:t>
            </a:r>
            <a:r>
              <a:rPr lang="hu-HU" dirty="0" err="1"/>
              <a:t>area</a:t>
            </a:r>
            <a:r>
              <a:rPr lang="hu-HU" dirty="0"/>
              <a:t> </a:t>
            </a:r>
            <a:r>
              <a:rPr lang="hu-HU" dirty="0" err="1"/>
              <a:t>to</a:t>
            </a:r>
            <a:r>
              <a:rPr lang="hu-HU" dirty="0"/>
              <a:t> </a:t>
            </a:r>
            <a:r>
              <a:rPr lang="hu-HU" dirty="0" err="1"/>
              <a:t>write</a:t>
            </a:r>
            <a:r>
              <a:rPr lang="hu-HU" dirty="0"/>
              <a:t> </a:t>
            </a:r>
            <a:r>
              <a:rPr lang="hu-HU" dirty="0" err="1"/>
              <a:t>your</a:t>
            </a:r>
            <a:r>
              <a:rPr lang="hu-HU" dirty="0"/>
              <a:t> </a:t>
            </a:r>
            <a:r>
              <a:rPr lang="hu-HU" dirty="0" err="1"/>
              <a:t>memos</a:t>
            </a:r>
            <a:r>
              <a:rPr lang="hu-HU" dirty="0"/>
              <a:t>, </a:t>
            </a:r>
            <a:r>
              <a:rPr lang="hu-HU" dirty="0" err="1"/>
              <a:t>links</a:t>
            </a:r>
            <a:r>
              <a:rPr lang="hu-HU" dirty="0"/>
              <a:t>, </a:t>
            </a:r>
            <a:r>
              <a:rPr lang="hu-HU" dirty="0" err="1"/>
              <a:t>annexes</a:t>
            </a:r>
            <a:r>
              <a:rPr lang="hu-HU" dirty="0"/>
              <a:t> and </a:t>
            </a:r>
            <a:r>
              <a:rPr lang="hu-HU" dirty="0" err="1"/>
              <a:t>everything</a:t>
            </a:r>
            <a:r>
              <a:rPr lang="hu-HU" dirty="0"/>
              <a:t> </a:t>
            </a:r>
            <a:r>
              <a:rPr lang="hu-HU" dirty="0" err="1"/>
              <a:t>what</a:t>
            </a:r>
            <a:r>
              <a:rPr lang="hu-HU" dirty="0"/>
              <a:t> </a:t>
            </a:r>
            <a:r>
              <a:rPr lang="hu-HU" dirty="0" err="1"/>
              <a:t>should</a:t>
            </a:r>
            <a:r>
              <a:rPr lang="hu-HU" dirty="0"/>
              <a:t> be </a:t>
            </a:r>
            <a:r>
              <a:rPr lang="hu-HU" dirty="0" err="1"/>
              <a:t>not</a:t>
            </a:r>
            <a:r>
              <a:rPr lang="hu-HU" dirty="0"/>
              <a:t> </a:t>
            </a:r>
            <a:r>
              <a:rPr lang="hu-HU" dirty="0" err="1"/>
              <a:t>read</a:t>
            </a:r>
            <a:r>
              <a:rPr lang="hu-HU" dirty="0"/>
              <a:t> </a:t>
            </a:r>
            <a:r>
              <a:rPr lang="hu-HU" dirty="0" err="1"/>
              <a:t>on</a:t>
            </a:r>
            <a:r>
              <a:rPr lang="hu-HU" dirty="0"/>
              <a:t> </a:t>
            </a:r>
            <a:r>
              <a:rPr lang="hu-HU" dirty="0" err="1"/>
              <a:t>particular</a:t>
            </a:r>
            <a:r>
              <a:rPr lang="hu-HU" dirty="0"/>
              <a:t> </a:t>
            </a:r>
            <a:r>
              <a:rPr lang="hu-HU" dirty="0" err="1"/>
              <a:t>slide</a:t>
            </a:r>
            <a:r>
              <a:rPr lang="hu-HU" dirty="0"/>
              <a:t>, </a:t>
            </a:r>
            <a:r>
              <a:rPr lang="hu-HU" dirty="0" err="1"/>
              <a:t>but</a:t>
            </a:r>
            <a:r>
              <a:rPr lang="hu-HU" dirty="0"/>
              <a:t> must </a:t>
            </a:r>
            <a:r>
              <a:rPr lang="hu-HU" dirty="0" err="1"/>
              <a:t>speak</a:t>
            </a:r>
            <a:r>
              <a:rPr lang="hu-HU" dirty="0"/>
              <a:t> out </a:t>
            </a:r>
            <a:r>
              <a:rPr lang="hu-HU" dirty="0" err="1"/>
              <a:t>lodly</a:t>
            </a:r>
            <a:r>
              <a:rPr lang="hu-HU" dirty="0"/>
              <a:t> </a:t>
            </a:r>
            <a:r>
              <a:rPr lang="hu-HU" dirty="0" err="1"/>
              <a:t>on</a:t>
            </a:r>
            <a:r>
              <a:rPr lang="hu-HU" dirty="0"/>
              <a:t> </a:t>
            </a:r>
            <a:r>
              <a:rPr lang="hu-HU" dirty="0" err="1"/>
              <a:t>your</a:t>
            </a:r>
            <a:r>
              <a:rPr lang="hu-HU" dirty="0"/>
              <a:t> </a:t>
            </a:r>
            <a:r>
              <a:rPr lang="hu-HU" dirty="0" err="1"/>
              <a:t>lesson</a:t>
            </a:r>
            <a:r>
              <a:rPr lang="hu-HU" dirty="0"/>
              <a:t>.</a:t>
            </a:r>
          </a:p>
        </p:txBody>
      </p:sp>
      <p:sp>
        <p:nvSpPr>
          <p:cNvPr id="4" name="Dia számának helye 3"/>
          <p:cNvSpPr>
            <a:spLocks noGrp="1"/>
          </p:cNvSpPr>
          <p:nvPr>
            <p:ph type="sldNum" sz="quarter" idx="10"/>
          </p:nvPr>
        </p:nvSpPr>
        <p:spPr/>
        <p:txBody>
          <a:bodyPr/>
          <a:lstStyle/>
          <a:p>
            <a:fld id="{79A472E4-E8CF-4752-8D89-CC6C7CAD9C51}" type="slidenum">
              <a:rPr lang="hu-HU" smtClean="0"/>
              <a:pPr/>
              <a:t>51</a:t>
            </a:fld>
            <a:endParaRPr lang="hu-HU"/>
          </a:p>
        </p:txBody>
      </p:sp>
    </p:spTree>
    <p:extLst>
      <p:ext uri="{BB962C8B-B14F-4D97-AF65-F5344CB8AC3E}">
        <p14:creationId xmlns:p14="http://schemas.microsoft.com/office/powerpoint/2010/main" val="193975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pPr defTabSz="913490">
              <a:defRPr/>
            </a:pPr>
            <a:r>
              <a:rPr lang="sl-SI" dirty="0" smtClean="0"/>
              <a:t>Armstrong (2000, 45‒46) opisuje raziskavo, kjer so znanstveniki vzeli pod drobnogled dogajanje v šolski učilnici. Ugotovili so, da je šolsko življenje slab nadomestek za raznolikost resničnega življenja. Ugotovili so, da je 70 odstotkov vsega dogajanja v učilnici govorjenje v smislu podajanja snovi učitelja. Rezultati omenjene raziskave so pokazali, da je premalo časa namenjenega dejavnostim, kot so igra vlog, načrtovanju, reševanju problemov v majhnih skupinah ali sestavljanju modelov. Te dejavnosti pa najbolj odražajo resnično življenje. V učilnici so se smeh, resnično navdušenje in izbruhi jeze zelo redko pojavili, v manj kot 3 odstotkih.  </a:t>
            </a:r>
          </a:p>
          <a:p>
            <a:endParaRPr lang="en-GB" dirty="0"/>
          </a:p>
        </p:txBody>
      </p:sp>
      <p:sp>
        <p:nvSpPr>
          <p:cNvPr id="4" name="Ograda noge 3"/>
          <p:cNvSpPr>
            <a:spLocks noGrp="1"/>
          </p:cNvSpPr>
          <p:nvPr>
            <p:ph type="ftr" sz="quarter" idx="10"/>
          </p:nvPr>
        </p:nvSpPr>
        <p:spPr/>
        <p:txBody>
          <a:bodyPr/>
          <a:lstStyle/>
          <a:p>
            <a:pPr>
              <a:defRPr/>
            </a:pPr>
            <a:r>
              <a:rPr lang="sl-SI" smtClean="0"/>
              <a:t>dr. Borut Likar</a:t>
            </a:r>
            <a:endParaRPr lang="sl-SI"/>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5</a:t>
            </a:fld>
            <a:endParaRPr lang="sl-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Inovativno poučevanje ni le predstavitev tem ali metod, ki se nanašajo na inovativnost. To je bolj zapletena naloga.</a:t>
            </a:r>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6</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sl-SI"/>
              <a:t>dr. Borut Likar</a:t>
            </a:r>
          </a:p>
        </p:txBody>
      </p:sp>
      <p:sp>
        <p:nvSpPr>
          <p:cNvPr id="5" name="Rectangle 7"/>
          <p:cNvSpPr>
            <a:spLocks noGrp="1" noChangeArrowheads="1"/>
          </p:cNvSpPr>
          <p:nvPr>
            <p:ph type="sldNum" sz="quarter" idx="5"/>
          </p:nvPr>
        </p:nvSpPr>
        <p:spPr>
          <a:ln/>
        </p:spPr>
        <p:txBody>
          <a:bodyPr/>
          <a:lstStyle/>
          <a:p>
            <a:fld id="{80EBECA0-3A50-49C7-9E5D-6C4897140812}" type="slidenum">
              <a:rPr lang="sl-SI"/>
              <a:pPr/>
              <a:t>7</a:t>
            </a:fld>
            <a:endParaRPr lang="sl-SI"/>
          </a:p>
        </p:txBody>
      </p:sp>
      <p:sp>
        <p:nvSpPr>
          <p:cNvPr id="2141186" name="Rectangle 2"/>
          <p:cNvSpPr>
            <a:spLocks noGrp="1" noRot="1" noChangeAspect="1" noChangeArrowheads="1" noTextEdit="1"/>
          </p:cNvSpPr>
          <p:nvPr>
            <p:ph type="sldImg"/>
          </p:nvPr>
        </p:nvSpPr>
        <p:spPr>
          <a:xfrm>
            <a:off x="144463" y="766763"/>
            <a:ext cx="6813550" cy="3833812"/>
          </a:xfrm>
          <a:ln/>
        </p:spPr>
      </p:sp>
      <p:sp>
        <p:nvSpPr>
          <p:cNvPr id="2141187" name="Rectangle 3"/>
          <p:cNvSpPr>
            <a:spLocks noGrp="1" noChangeArrowheads="1"/>
          </p:cNvSpPr>
          <p:nvPr>
            <p:ph type="body" idx="1"/>
          </p:nvPr>
        </p:nvSpPr>
        <p:spPr/>
        <p:txBody>
          <a:bodyPr/>
          <a:lstStyle/>
          <a:p>
            <a:r>
              <a:rPr lang="sl-SI" dirty="0" smtClean="0"/>
              <a:t>Tukaj</a:t>
            </a:r>
            <a:r>
              <a:rPr lang="sl-SI" baseline="0" dirty="0" smtClean="0"/>
              <a:t> boste</a:t>
            </a:r>
            <a:r>
              <a:rPr lang="sl-SI" dirty="0" smtClean="0"/>
              <a:t> našli bolj konkretne smernice, povezane z osnovami in načini</a:t>
            </a:r>
            <a:endParaRPr lang="sl-SI"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8</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9</a:t>
            </a:fld>
            <a:endParaRPr lang="hu-HU"/>
          </a:p>
        </p:txBody>
      </p:sp>
    </p:spTree>
    <p:extLst>
      <p:ext uri="{BB962C8B-B14F-4D97-AF65-F5344CB8AC3E}">
        <p14:creationId xmlns:p14="http://schemas.microsoft.com/office/powerpoint/2010/main" val="3840006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pPr/>
              <a:t>7/14/2017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pPr/>
              <a:t>7/14/2017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pPr/>
              <a:t>7/14/2017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Vsebina">
    <p:spTree>
      <p:nvGrpSpPr>
        <p:cNvPr id="1" name=""/>
        <p:cNvGrpSpPr/>
        <p:nvPr/>
      </p:nvGrpSpPr>
      <p:grpSpPr>
        <a:xfrm>
          <a:off x="0" y="0"/>
          <a:ext cx="0" cy="0"/>
          <a:chOff x="0" y="0"/>
          <a:chExt cx="0" cy="0"/>
        </a:xfrm>
      </p:grpSpPr>
      <p:sp>
        <p:nvSpPr>
          <p:cNvPr id="2" name="Ograda vsebine 1"/>
          <p:cNvSpPr>
            <a:spLocks noGrp="1"/>
          </p:cNvSpPr>
          <p:nvPr>
            <p:ph/>
          </p:nvPr>
        </p:nvSpPr>
        <p:spPr>
          <a:xfrm>
            <a:off x="239185" y="188913"/>
            <a:ext cx="11713633" cy="5942012"/>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3" name="Rectangle 5"/>
          <p:cNvSpPr>
            <a:spLocks noGrp="1" noChangeArrowheads="1"/>
          </p:cNvSpPr>
          <p:nvPr>
            <p:ph type="dt" sz="half" idx="10"/>
          </p:nvPr>
        </p:nvSpPr>
        <p:spPr>
          <a:ln/>
        </p:spPr>
        <p:txBody>
          <a:bodyPr/>
          <a:lstStyle>
            <a:lvl1pPr>
              <a:defRPr/>
            </a:lvl1pPr>
          </a:lstStyle>
          <a:p>
            <a:pPr>
              <a:defRPr/>
            </a:pPr>
            <a:endParaRPr lang="sl-SI"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sl-SI" altLang="en-US"/>
          </a:p>
        </p:txBody>
      </p:sp>
      <p:sp>
        <p:nvSpPr>
          <p:cNvPr id="5" name="Rectangle 7"/>
          <p:cNvSpPr>
            <a:spLocks noGrp="1" noChangeArrowheads="1"/>
          </p:cNvSpPr>
          <p:nvPr>
            <p:ph type="sldNum" sz="quarter" idx="12"/>
          </p:nvPr>
        </p:nvSpPr>
        <p:spPr>
          <a:ln/>
        </p:spPr>
        <p:txBody>
          <a:bodyPr/>
          <a:lstStyle>
            <a:lvl1pPr>
              <a:defRPr/>
            </a:lvl1pPr>
          </a:lstStyle>
          <a:p>
            <a:pPr>
              <a:defRPr/>
            </a:pPr>
            <a:fld id="{38754458-E267-4A53-8174-5303C112FCD7}" type="slidenum">
              <a:rPr lang="sl-SI" altLang="en-US"/>
              <a:pPr>
                <a:defRPr/>
              </a:pPr>
              <a:t>‹#›</a:t>
            </a:fld>
            <a:endParaRPr lang="sl-SI" altLang="en-US"/>
          </a:p>
          <a:p>
            <a:pPr>
              <a:defRPr/>
            </a:pPr>
            <a:endParaRPr lang="sl-SI" altLang="en-US"/>
          </a:p>
          <a:p>
            <a:pPr>
              <a:defRPr/>
            </a:pPr>
            <a:r>
              <a:rPr lang="sl-SI" altLang="en-US"/>
              <a:t>Likar B. </a:t>
            </a:r>
            <a:r>
              <a:rPr lang="en-US" altLang="en-US"/>
              <a:t>©</a:t>
            </a:r>
            <a:r>
              <a:rPr lang="sl-SI" altLang="en-US"/>
              <a:t> </a:t>
            </a:r>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pPr/>
              <a:t>7/14/2017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pic>
        <p:nvPicPr>
          <p:cNvPr id="7"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pPr/>
              <a:t>7/14/2017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pPr/>
              <a:t>7/14/2017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pPr/>
              <a:t>7/14/2017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1"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pPr/>
              <a:t>7/14/2017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pPr/>
              <a:t>7/14/2017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pPr/>
              <a:t>7/14/2017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pPr/>
              <a:t>7/14/2017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pPr/>
              <a:t>7/14/2017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42077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60"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http://www.google.com/jobs/images/hockey.jpg" TargetMode="External"/><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http://www.google.com/plex/images/2lobby.jpg" TargetMode="External"/><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si/url?sa=i&amp;rct=j&amp;q=&amp;esrc=s&amp;frm=1&amp;source=images&amp;cd=&amp;cad=rja&amp;docid=WkzAMnjIc-eQUM&amp;tbnid=rlqvgl5fEkZMwM:&amp;ved=0CAUQjRw&amp;url=http://bestclipartblog.com/29-paper-clip-art.html/paper-clip-art-6&amp;ei=YO1kUv-LDsmJtQan3IBA&amp;bvm=bv.54934254,d.Yms&amp;psig=AFQjCNF-Y3AvVpBZrPOygpwAADF1869lRQ&amp;ust=138243247660578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notesSlide" Target="../notesSlides/notesSlide37.xml"/><Relationship Id="rId7" Type="http://schemas.openxmlformats.org/officeDocument/2006/relationships/image" Target="../media/image41.wmf"/><Relationship Id="rId12" Type="http://schemas.openxmlformats.org/officeDocument/2006/relationships/image" Target="../media/image46.jpeg"/><Relationship Id="rId17" Type="http://schemas.openxmlformats.org/officeDocument/2006/relationships/image" Target="../media/image51.wmf"/><Relationship Id="rId2" Type="http://schemas.openxmlformats.org/officeDocument/2006/relationships/slideLayout" Target="../slideLayouts/slideLayout12.xml"/><Relationship Id="rId16" Type="http://schemas.openxmlformats.org/officeDocument/2006/relationships/image" Target="../media/image50.png"/><Relationship Id="rId1" Type="http://schemas.openxmlformats.org/officeDocument/2006/relationships/vmlDrawing" Target="../drawings/vmlDrawing1.v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wmf"/><Relationship Id="rId15" Type="http://schemas.openxmlformats.org/officeDocument/2006/relationships/image" Target="../media/image49.jpe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oleObject" Target="../embeddings/oleObject1.bin"/><Relationship Id="rId9" Type="http://schemas.openxmlformats.org/officeDocument/2006/relationships/image" Target="../media/image43.wmf"/><Relationship Id="rId1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hyperlink" Target="https://www.merriam-webster.com/dictionary/cohesiv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www.merriam-webster.com/dictionary/innovation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stevespanglerscience.com/lab/experiments/incredible-can-crushe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europeanschoolnetacademy.eu/web/innovative-practices-for-engaging-stem-teaching-ii" TargetMode="External"/><Relationship Id="rId4" Type="http://schemas.openxmlformats.org/officeDocument/2006/relationships/hyperlink" Target="http://www.bbc.co.uk/schools/scienceclips/ages/5_6/ourselves.s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lreforschools.eun.org/web/gues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sos-sola.si/" TargetMode="External"/><Relationship Id="rId5" Type="http://schemas.openxmlformats.org/officeDocument/2006/relationships/hyperlink" Target="https://www.etwinning.net/" TargetMode="External"/><Relationship Id="rId4" Type="http://schemas.openxmlformats.org/officeDocument/2006/relationships/hyperlink" Target="http://www.open.edu/openlearn/educat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www.researchgate.net/publication/296976099_Prirocnik_za_mentorj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hyperlink" Target="https://www.etwinning.net/hu/pub/index.htm" TargetMode="External"/><Relationship Id="rId3" Type="http://schemas.openxmlformats.org/officeDocument/2006/relationships/image" Target="../media/image1.jpeg"/><Relationship Id="rId7" Type="http://schemas.openxmlformats.org/officeDocument/2006/relationships/hyperlink" Target="http://www.europeanschoolnetacademy.eu/web/innovative-practices-for-engaging-stem-teaching-ii"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www.bbc.co.uk/education/highlights" TargetMode="External"/><Relationship Id="rId5" Type="http://schemas.openxmlformats.org/officeDocument/2006/relationships/hyperlink" Target="http://www.bbc.co.uk/schools/scienceclips/index_flash.shtml" TargetMode="External"/><Relationship Id="rId4" Type="http://schemas.openxmlformats.org/officeDocument/2006/relationships/hyperlink" Target="http://www.scientix.eu/"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quareheadteachers.com/category/science/" TargetMode="External"/><Relationship Id="rId3" Type="http://schemas.openxmlformats.org/officeDocument/2006/relationships/image" Target="../media/image1.jpeg"/><Relationship Id="rId7" Type="http://schemas.openxmlformats.org/officeDocument/2006/relationships/hyperlink" Target="https://www.etwinning.net/hu/pub/index.htm"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www.open.edu/openlearn/education" TargetMode="External"/><Relationship Id="rId5" Type="http://schemas.openxmlformats.org/officeDocument/2006/relationships/hyperlink" Target="http://lreforschools.eun.org/web/guest" TargetMode="External"/><Relationship Id="rId10" Type="http://schemas.openxmlformats.org/officeDocument/2006/relationships/hyperlink" Target="http://www.inovativnost.net/" TargetMode="External"/><Relationship Id="rId4" Type="http://schemas.openxmlformats.org/officeDocument/2006/relationships/hyperlink" Target="http://www.sos-sola.si/" TargetMode="External"/><Relationship Id="rId9" Type="http://schemas.openxmlformats.org/officeDocument/2006/relationships/hyperlink" Target="http://www.youtube.com/watch?v=ooWuoD4gOcc&amp;feature=youtu.b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3.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44" y="527241"/>
            <a:ext cx="3825997" cy="2315326"/>
          </a:xfrm>
          <a:prstGeom prst="rect">
            <a:avLst/>
          </a:prstGeom>
        </p:spPr>
      </p:pic>
      <p:pic>
        <p:nvPicPr>
          <p:cNvPr id="2" name="Kép 1"/>
          <p:cNvPicPr>
            <a:picLocks noChangeAspect="1"/>
          </p:cNvPicPr>
          <p:nvPr/>
        </p:nvPicPr>
        <p:blipFill rotWithShape="1">
          <a:blip r:embed="rId4"/>
          <a:srcRect r="85412"/>
          <a:stretch/>
        </p:blipFill>
        <p:spPr>
          <a:xfrm>
            <a:off x="-1" y="3723937"/>
            <a:ext cx="609601" cy="3134063"/>
          </a:xfrm>
          <a:prstGeom prst="rect">
            <a:avLst/>
          </a:prstGeom>
        </p:spPr>
      </p:pic>
      <p:sp>
        <p:nvSpPr>
          <p:cNvPr id="8" name="Téglalap 7"/>
          <p:cNvSpPr/>
          <p:nvPr/>
        </p:nvSpPr>
        <p:spPr>
          <a:xfrm>
            <a:off x="-1" y="6035040"/>
            <a:ext cx="9459885" cy="8229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pic>
        <p:nvPicPr>
          <p:cNvPr id="7" name="Kép 6"/>
          <p:cNvPicPr>
            <a:picLocks noChangeAspect="1"/>
          </p:cNvPicPr>
          <p:nvPr/>
        </p:nvPicPr>
        <p:blipFill>
          <a:blip r:embed="rId5"/>
          <a:stretch>
            <a:fillRect/>
          </a:stretch>
        </p:blipFill>
        <p:spPr>
          <a:xfrm>
            <a:off x="-1" y="5874129"/>
            <a:ext cx="9044247" cy="983871"/>
          </a:xfrm>
          <a:prstGeom prst="rect">
            <a:avLst/>
          </a:prstGeom>
        </p:spPr>
      </p:pic>
      <p:sp>
        <p:nvSpPr>
          <p:cNvPr id="9" name="Téglalap 8"/>
          <p:cNvSpPr/>
          <p:nvPr/>
        </p:nvSpPr>
        <p:spPr>
          <a:xfrm>
            <a:off x="5087155" y="1084739"/>
            <a:ext cx="6709893" cy="1569660"/>
          </a:xfrm>
          <a:prstGeom prst="rect">
            <a:avLst/>
          </a:prstGeom>
        </p:spPr>
        <p:txBody>
          <a:bodyPr wrap="square">
            <a:spAutoFit/>
          </a:bodyPr>
          <a:lstStyle/>
          <a:p>
            <a:r>
              <a:rPr lang="en-US" sz="2400" dirty="0">
                <a:solidFill>
                  <a:schemeClr val="tx1">
                    <a:lumMod val="50000"/>
                    <a:lumOff val="50000"/>
                  </a:schemeClr>
                </a:solidFill>
              </a:rPr>
              <a:t>BODIMO INOVATIVNI! </a:t>
            </a:r>
            <a:r>
              <a:rPr lang="en-US" sz="2400" dirty="0" err="1">
                <a:solidFill>
                  <a:schemeClr val="tx1">
                    <a:lumMod val="50000"/>
                    <a:lumOff val="50000"/>
                  </a:schemeClr>
                </a:solidFill>
              </a:rPr>
              <a:t>Razvoj</a:t>
            </a:r>
            <a:r>
              <a:rPr lang="en-US" sz="2400" dirty="0">
                <a:solidFill>
                  <a:schemeClr val="tx1">
                    <a:lumMod val="50000"/>
                    <a:lumOff val="50000"/>
                  </a:schemeClr>
                </a:solidFill>
              </a:rPr>
              <a:t> </a:t>
            </a:r>
            <a:r>
              <a:rPr lang="en-US" sz="2400" dirty="0" err="1">
                <a:solidFill>
                  <a:schemeClr val="tx1">
                    <a:lumMod val="50000"/>
                    <a:lumOff val="50000"/>
                  </a:schemeClr>
                </a:solidFill>
              </a:rPr>
              <a:t>ustvarjalnosti</a:t>
            </a:r>
            <a:r>
              <a:rPr lang="en-US" sz="2400" dirty="0">
                <a:solidFill>
                  <a:schemeClr val="tx1">
                    <a:lumMod val="50000"/>
                    <a:lumOff val="50000"/>
                  </a:schemeClr>
                </a:solidFill>
              </a:rPr>
              <a:t>, </a:t>
            </a:r>
            <a:r>
              <a:rPr lang="en-US" sz="2400" dirty="0" err="1">
                <a:solidFill>
                  <a:schemeClr val="tx1">
                    <a:lumMod val="50000"/>
                    <a:lumOff val="50000"/>
                  </a:schemeClr>
                </a:solidFill>
              </a:rPr>
              <a:t>inovativnost</a:t>
            </a:r>
            <a:r>
              <a:rPr lang="en-US" sz="2400" dirty="0">
                <a:solidFill>
                  <a:schemeClr val="tx1">
                    <a:lumMod val="50000"/>
                    <a:lumOff val="50000"/>
                  </a:schemeClr>
                </a:solidFill>
              </a:rPr>
              <a:t> in </a:t>
            </a:r>
            <a:r>
              <a:rPr lang="en-US" sz="2400" dirty="0" err="1">
                <a:solidFill>
                  <a:schemeClr val="tx1">
                    <a:lumMod val="50000"/>
                    <a:lumOff val="50000"/>
                  </a:schemeClr>
                </a:solidFill>
              </a:rPr>
              <a:t>podjetnosti</a:t>
            </a:r>
            <a:r>
              <a:rPr lang="en-US" sz="2400" dirty="0">
                <a:solidFill>
                  <a:schemeClr val="tx1">
                    <a:lumMod val="50000"/>
                    <a:lumOff val="50000"/>
                  </a:schemeClr>
                </a:solidFill>
              </a:rPr>
              <a:t> </a:t>
            </a:r>
            <a:r>
              <a:rPr lang="en-US" sz="2400" dirty="0" err="1">
                <a:solidFill>
                  <a:schemeClr val="tx1">
                    <a:lumMod val="50000"/>
                    <a:lumOff val="50000"/>
                  </a:schemeClr>
                </a:solidFill>
              </a:rPr>
              <a:t>za</a:t>
            </a:r>
            <a:r>
              <a:rPr lang="en-US" sz="2400" dirty="0">
                <a:solidFill>
                  <a:schemeClr val="tx1">
                    <a:lumMod val="50000"/>
                    <a:lumOff val="50000"/>
                  </a:schemeClr>
                </a:solidFill>
              </a:rPr>
              <a:t> </a:t>
            </a:r>
            <a:r>
              <a:rPr lang="en-US" sz="2400" dirty="0" err="1">
                <a:solidFill>
                  <a:schemeClr val="tx1">
                    <a:lumMod val="50000"/>
                    <a:lumOff val="50000"/>
                  </a:schemeClr>
                </a:solidFill>
              </a:rPr>
              <a:t>učitelje</a:t>
            </a:r>
            <a:r>
              <a:rPr lang="en-US" sz="2400" dirty="0">
                <a:solidFill>
                  <a:schemeClr val="tx1">
                    <a:lumMod val="50000"/>
                    <a:lumOff val="50000"/>
                  </a:schemeClr>
                </a:solidFill>
              </a:rPr>
              <a:t> v </a:t>
            </a:r>
            <a:r>
              <a:rPr lang="en-US" sz="2400" dirty="0" err="1">
                <a:solidFill>
                  <a:schemeClr val="tx1">
                    <a:lumMod val="50000"/>
                    <a:lumOff val="50000"/>
                  </a:schemeClr>
                </a:solidFill>
              </a:rPr>
              <a:t>osnovnih</a:t>
            </a:r>
            <a:r>
              <a:rPr lang="en-US" sz="2400" dirty="0">
                <a:solidFill>
                  <a:schemeClr val="tx1">
                    <a:lumMod val="50000"/>
                    <a:lumOff val="50000"/>
                  </a:schemeClr>
                </a:solidFill>
              </a:rPr>
              <a:t> </a:t>
            </a:r>
            <a:r>
              <a:rPr lang="en-US" sz="2400" dirty="0" err="1">
                <a:solidFill>
                  <a:schemeClr val="tx1">
                    <a:lumMod val="50000"/>
                    <a:lumOff val="50000"/>
                  </a:schemeClr>
                </a:solidFill>
              </a:rPr>
              <a:t>šolah</a:t>
            </a:r>
            <a:endParaRPr lang="hu-HU" sz="2400" dirty="0">
              <a:solidFill>
                <a:schemeClr val="tx1">
                  <a:lumMod val="50000"/>
                  <a:lumOff val="50000"/>
                </a:schemeClr>
              </a:solidFill>
            </a:endParaRPr>
          </a:p>
          <a:p>
            <a:r>
              <a:rPr lang="hu-HU" sz="2400" dirty="0">
                <a:solidFill>
                  <a:schemeClr val="tx1">
                    <a:lumMod val="50000"/>
                    <a:lumOff val="50000"/>
                  </a:schemeClr>
                </a:solidFill>
              </a:rPr>
              <a:t>Št. </a:t>
            </a:r>
            <a:r>
              <a:rPr lang="hu-HU" sz="2400">
                <a:solidFill>
                  <a:schemeClr val="tx1">
                    <a:lumMod val="50000"/>
                    <a:lumOff val="50000"/>
                  </a:schemeClr>
                </a:solidFill>
              </a:rPr>
              <a:t>projekta: 2016-1-SI01-KA201-021641</a:t>
            </a:r>
            <a:endParaRPr lang="hu-HU" sz="2400" dirty="0">
              <a:solidFill>
                <a:schemeClr val="tx1">
                  <a:lumMod val="50000"/>
                  <a:lumOff val="50000"/>
                </a:schemeClr>
              </a:solidFill>
            </a:endParaRPr>
          </a:p>
        </p:txBody>
      </p:sp>
      <p:sp>
        <p:nvSpPr>
          <p:cNvPr id="10" name="Title 1"/>
          <p:cNvSpPr txBox="1">
            <a:spLocks/>
          </p:cNvSpPr>
          <p:nvPr/>
        </p:nvSpPr>
        <p:spPr>
          <a:xfrm>
            <a:off x="1097280" y="2953136"/>
            <a:ext cx="10058400" cy="137197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n-US" sz="5600" dirty="0" smtClean="0"/>
              <a:t>U</a:t>
            </a:r>
            <a:r>
              <a:rPr lang="sl-SI" sz="5600" dirty="0" smtClean="0"/>
              <a:t>2</a:t>
            </a:r>
            <a:r>
              <a:rPr lang="sl-SI" sz="5600" smtClean="0"/>
              <a:t>: Inovativno </a:t>
            </a:r>
            <a:r>
              <a:rPr lang="sl-SI" sz="5600" dirty="0" smtClean="0"/>
              <a:t>poučevanje</a:t>
            </a:r>
            <a:r>
              <a:rPr lang="en-US" sz="5600" dirty="0" smtClean="0"/>
              <a:t> </a:t>
            </a:r>
            <a:endParaRPr lang="en-US" sz="5600" dirty="0"/>
          </a:p>
        </p:txBody>
      </p:sp>
      <p:sp>
        <p:nvSpPr>
          <p:cNvPr id="11" name="Text Placeholder 2"/>
          <p:cNvSpPr txBox="1">
            <a:spLocks/>
          </p:cNvSpPr>
          <p:nvPr/>
        </p:nvSpPr>
        <p:spPr>
          <a:xfrm>
            <a:off x="1198288" y="4486022"/>
            <a:ext cx="1005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t>U2.E1: </a:t>
            </a:r>
            <a:r>
              <a:rPr lang="sl-SI" dirty="0" smtClean="0"/>
              <a:t>Inovativni učitelj in inovativne metode poučevanja</a:t>
            </a:r>
            <a:endParaRPr lang="hu-HU" dirty="0"/>
          </a:p>
          <a:p>
            <a:pPr algn="r"/>
            <a:r>
              <a:rPr lang="hu-HU" sz="2000" dirty="0" smtClean="0"/>
              <a:t>Vsebino je pripravil </a:t>
            </a:r>
            <a:r>
              <a:rPr lang="sl-SI" sz="2000" dirty="0" smtClean="0"/>
              <a:t>Prof</a:t>
            </a:r>
            <a:r>
              <a:rPr lang="sl-SI" sz="2000" dirty="0"/>
              <a:t>. dr. Borut </a:t>
            </a:r>
            <a:r>
              <a:rPr lang="sl-SI" sz="2000" dirty="0" smtClean="0"/>
              <a:t>Likar, MBA (korona plus)</a:t>
            </a:r>
            <a:endParaRPr lang="sl-SI" sz="2000" dirty="0"/>
          </a:p>
        </p:txBody>
      </p:sp>
    </p:spTree>
    <p:extLst>
      <p:ext uri="{BB962C8B-B14F-4D97-AF65-F5344CB8AC3E}">
        <p14:creationId xmlns:p14="http://schemas.microsoft.com/office/powerpoint/2010/main" val="284627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3"/>
          <p:cNvSpPr>
            <a:spLocks noGrp="1" noChangeArrowheads="1"/>
          </p:cNvSpPr>
          <p:nvPr>
            <p:ph type="title"/>
          </p:nvPr>
        </p:nvSpPr>
        <p:spPr>
          <a:xfrm>
            <a:off x="1097279" y="286603"/>
            <a:ext cx="10295245" cy="1450757"/>
          </a:xfrm>
          <a:noFill/>
        </p:spPr>
        <p:txBody>
          <a:bodyPr>
            <a:normAutofit/>
          </a:bodyPr>
          <a:lstStyle/>
          <a:p>
            <a:r>
              <a:rPr lang="sl-SI" dirty="0" smtClean="0"/>
              <a:t>Ustvarjalne učilnice -  vaši najboljši primeri</a:t>
            </a:r>
            <a:endParaRPr lang="sl-SI" i="1" dirty="0" smtClean="0"/>
          </a:p>
        </p:txBody>
      </p:sp>
      <p:sp>
        <p:nvSpPr>
          <p:cNvPr id="7" name="Szövegdoboz 7"/>
          <p:cNvSpPr txBox="1"/>
          <p:nvPr/>
        </p:nvSpPr>
        <p:spPr>
          <a:xfrm>
            <a:off x="1163961" y="2133600"/>
            <a:ext cx="9550400" cy="2554545"/>
          </a:xfrm>
          <a:prstGeom prst="rect">
            <a:avLst/>
          </a:prstGeom>
          <a:noFill/>
        </p:spPr>
        <p:txBody>
          <a:bodyPr wrap="square" rtlCol="0">
            <a:spAutoFit/>
          </a:bodyPr>
          <a:lstStyle/>
          <a:p>
            <a:r>
              <a:rPr lang="sl-SI" sz="2000" b="1" dirty="0" smtClean="0"/>
              <a:t>Naloga</a:t>
            </a:r>
          </a:p>
          <a:p>
            <a:r>
              <a:rPr lang="sl-SI" sz="2000" dirty="0" smtClean="0"/>
              <a:t>Izberite 2 elementa (Iz „</a:t>
            </a:r>
            <a:r>
              <a:rPr lang="sl-SI" sz="2000" i="1" dirty="0" smtClean="0"/>
              <a:t>Ustvarjalne učilnice - celovit večdimenzionalni koncept</a:t>
            </a:r>
            <a:r>
              <a:rPr lang="sl-SI" sz="2000" dirty="0" smtClean="0"/>
              <a:t>“ – npr. Infrastruktura, Učne prakse, Organizacija …) in pripravite vaše primere</a:t>
            </a:r>
          </a:p>
          <a:p>
            <a:endParaRPr lang="sl-SI" sz="2000" dirty="0" smtClean="0"/>
          </a:p>
          <a:p>
            <a:r>
              <a:rPr lang="sl-SI" sz="2000" b="1" dirty="0" smtClean="0"/>
              <a:t>Navodila za delo</a:t>
            </a:r>
          </a:p>
          <a:p>
            <a:r>
              <a:rPr lang="sl-SI" sz="2000" dirty="0" smtClean="0"/>
              <a:t>Poiščite navdihujoče primere in jih predstavite.</a:t>
            </a:r>
          </a:p>
          <a:p>
            <a:endParaRPr lang="sl-SI" sz="2000" dirty="0" smtClean="0"/>
          </a:p>
          <a:p>
            <a:endParaRPr lang="sl-SI" sz="2000" dirty="0" smtClean="0"/>
          </a:p>
        </p:txBody>
      </p:sp>
      <p:sp>
        <p:nvSpPr>
          <p:cNvPr id="8" name="Rectangle 2"/>
          <p:cNvSpPr txBox="1">
            <a:spLocks noChangeArrowheads="1"/>
          </p:cNvSpPr>
          <p:nvPr/>
        </p:nvSpPr>
        <p:spPr>
          <a:xfrm>
            <a:off x="6973677" y="4752975"/>
            <a:ext cx="3410831" cy="13665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sz="1600" dirty="0" smtClean="0"/>
              <a:t>Praktično delo		</a:t>
            </a:r>
            <a:r>
              <a:rPr lang="sl-SI" sz="2800" b="1" dirty="0" smtClean="0"/>
              <a:t>T </a:t>
            </a:r>
            <a:r>
              <a:rPr lang="sl-SI" sz="1600" dirty="0" smtClean="0"/>
              <a:t>(naloga</a:t>
            </a:r>
            <a:r>
              <a:rPr lang="en-GB" sz="1600" dirty="0" smtClean="0"/>
              <a:t> </a:t>
            </a:r>
            <a:r>
              <a:rPr lang="sl-SI" sz="1600" dirty="0" smtClean="0"/>
              <a:t>2)</a:t>
            </a:r>
          </a:p>
          <a:p>
            <a:pPr marL="0" marR="0" lvl="1" fontAlgn="auto">
              <a:lnSpc>
                <a:spcPct val="90000"/>
              </a:lnSpc>
              <a:buClr>
                <a:schemeClr val="accent1"/>
              </a:buClr>
              <a:buSzTx/>
              <a:buFont typeface="Calibri" pitchFamily="34" charset="0"/>
              <a:buNone/>
              <a:tabLst/>
              <a:defRPr/>
            </a:pPr>
            <a:endParaRPr lang="sl-SI" sz="1600" dirty="0" smtClean="0"/>
          </a:p>
          <a:p>
            <a:pPr marL="0" marR="0" lvl="1" fontAlgn="auto">
              <a:lnSpc>
                <a:spcPct val="90000"/>
              </a:lnSpc>
              <a:buClr>
                <a:schemeClr val="accent1"/>
              </a:buClr>
              <a:buSzTx/>
              <a:buFont typeface="Calibri" pitchFamily="34" charset="0"/>
              <a:buNone/>
              <a:tabLst/>
              <a:defRPr/>
            </a:pPr>
            <a:r>
              <a:rPr lang="sl-SI" sz="1600" dirty="0" smtClean="0"/>
              <a:t>Timsko delo</a:t>
            </a:r>
          </a:p>
          <a:p>
            <a:pPr marL="0" lvl="1">
              <a:lnSpc>
                <a:spcPct val="90000"/>
              </a:lnSpc>
              <a:buClr>
                <a:schemeClr val="accent1"/>
              </a:buClr>
            </a:pPr>
            <a:r>
              <a:rPr lang="sl-SI" sz="1600" dirty="0" smtClean="0"/>
              <a:t>priprava - 15 min</a:t>
            </a:r>
          </a:p>
          <a:p>
            <a:pPr marL="0" lvl="1">
              <a:lnSpc>
                <a:spcPct val="90000"/>
              </a:lnSpc>
              <a:buClr>
                <a:schemeClr val="accent1"/>
              </a:buClr>
            </a:pPr>
            <a:r>
              <a:rPr lang="sl-SI" sz="1600" dirty="0" smtClean="0"/>
              <a:t>predstavitev - 5 min. /skupino</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dirty="0"/>
              <a:t>Bloomova </a:t>
            </a:r>
            <a:r>
              <a:rPr lang="sl-SI" dirty="0" smtClean="0"/>
              <a:t/>
            </a:r>
            <a:br>
              <a:rPr lang="sl-SI" dirty="0" smtClean="0"/>
            </a:br>
            <a:r>
              <a:rPr lang="sl-SI" dirty="0" smtClean="0"/>
              <a:t>taksonomija</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2149642"/>
            <a:ext cx="2529305" cy="1938992"/>
          </a:xfrm>
          <a:prstGeom prst="rect">
            <a:avLst/>
          </a:prstGeom>
          <a:noFill/>
        </p:spPr>
        <p:txBody>
          <a:bodyPr wrap="square" rtlCol="0">
            <a:spAutoFit/>
          </a:bodyPr>
          <a:lstStyle/>
          <a:p>
            <a:pPr marL="182563" indent="-182563">
              <a:buFont typeface="Arial" pitchFamily="34" charset="0"/>
              <a:buChar char="•"/>
            </a:pPr>
            <a:r>
              <a:rPr lang="sl-SI" sz="2000" dirty="0" smtClean="0"/>
              <a:t>Se uporablja za razvrščanje ciljev izobraževalnega učenja v stopnje kompleksnosti in specifičnosti.</a:t>
            </a:r>
            <a:endParaRPr lang="sl-SI" sz="2400" dirty="0"/>
          </a:p>
        </p:txBody>
      </p:sp>
      <p:grpSp>
        <p:nvGrpSpPr>
          <p:cNvPr id="4" name="Skupina 3"/>
          <p:cNvGrpSpPr/>
          <p:nvPr/>
        </p:nvGrpSpPr>
        <p:grpSpPr>
          <a:xfrm>
            <a:off x="4269158" y="834189"/>
            <a:ext cx="7313241" cy="5398617"/>
            <a:chOff x="4269158" y="834189"/>
            <a:chExt cx="7313241" cy="5398617"/>
          </a:xfrm>
        </p:grpSpPr>
        <p:pic>
          <p:nvPicPr>
            <p:cNvPr id="5" name="Picture 2" descr="Rezultat iskanja slik za bloomova taksonomija"/>
            <p:cNvPicPr>
              <a:picLocks noChangeAspect="1" noChangeArrowheads="1"/>
            </p:cNvPicPr>
            <p:nvPr/>
          </p:nvPicPr>
          <p:blipFill>
            <a:blip r:embed="rId4" cstate="print"/>
            <a:srcRect/>
            <a:stretch>
              <a:fillRect/>
            </a:stretch>
          </p:blipFill>
          <p:spPr bwMode="auto">
            <a:xfrm>
              <a:off x="4269158" y="834189"/>
              <a:ext cx="7313241" cy="5398617"/>
            </a:xfrm>
            <a:prstGeom prst="rect">
              <a:avLst/>
            </a:prstGeom>
            <a:noFill/>
          </p:spPr>
        </p:pic>
        <p:sp>
          <p:nvSpPr>
            <p:cNvPr id="3" name="PoljeZBesedilom 2"/>
            <p:cNvSpPr txBox="1"/>
            <p:nvPr/>
          </p:nvSpPr>
          <p:spPr>
            <a:xfrm>
              <a:off x="7081373" y="3703260"/>
              <a:ext cx="1177289" cy="369332"/>
            </a:xfrm>
            <a:prstGeom prst="rect">
              <a:avLst/>
            </a:prstGeom>
            <a:solidFill>
              <a:srgbClr val="46A5C1"/>
            </a:solidFill>
          </p:spPr>
          <p:txBody>
            <a:bodyPr wrap="square" rtlCol="0">
              <a:spAutoFit/>
            </a:bodyPr>
            <a:lstStyle/>
            <a:p>
              <a:pPr algn="ctr"/>
              <a:r>
                <a:rPr lang="sl-SI" dirty="0" smtClean="0"/>
                <a:t>UPORABA</a:t>
              </a:r>
              <a:endParaRPr lang="sl-SI" dirty="0"/>
            </a:p>
          </p:txBody>
        </p:sp>
        <p:sp>
          <p:nvSpPr>
            <p:cNvPr id="9" name="PoljeZBesedilom 8"/>
            <p:cNvSpPr txBox="1"/>
            <p:nvPr/>
          </p:nvSpPr>
          <p:spPr>
            <a:xfrm>
              <a:off x="6780871" y="5385417"/>
              <a:ext cx="1778292" cy="400110"/>
            </a:xfrm>
            <a:prstGeom prst="rect">
              <a:avLst/>
            </a:prstGeom>
            <a:solidFill>
              <a:srgbClr val="BE443F"/>
            </a:solidFill>
          </p:spPr>
          <p:txBody>
            <a:bodyPr wrap="square" rtlCol="0">
              <a:spAutoFit/>
            </a:bodyPr>
            <a:lstStyle/>
            <a:p>
              <a:pPr algn="ctr"/>
              <a:r>
                <a:rPr lang="sl-SI" sz="2000" dirty="0" smtClean="0"/>
                <a:t>POZNAVANJE</a:t>
              </a:r>
              <a:endParaRPr lang="sl-SI" sz="2000" dirty="0"/>
            </a:p>
          </p:txBody>
        </p:sp>
        <p:sp>
          <p:nvSpPr>
            <p:cNvPr id="10" name="PoljeZBesedilom 9"/>
            <p:cNvSpPr txBox="1"/>
            <p:nvPr/>
          </p:nvSpPr>
          <p:spPr>
            <a:xfrm>
              <a:off x="6702767" y="4568807"/>
              <a:ext cx="1934501" cy="369332"/>
            </a:xfrm>
            <a:prstGeom prst="rect">
              <a:avLst/>
            </a:prstGeom>
            <a:solidFill>
              <a:srgbClr val="F5872E"/>
            </a:solidFill>
          </p:spPr>
          <p:txBody>
            <a:bodyPr wrap="square" rtlCol="0">
              <a:spAutoFit/>
            </a:bodyPr>
            <a:lstStyle/>
            <a:p>
              <a:pPr algn="ctr"/>
              <a:r>
                <a:rPr lang="sl-SI" dirty="0" smtClean="0"/>
                <a:t>RAZUMEVANJE</a:t>
              </a:r>
              <a:endParaRPr lang="sl-SI" dirty="0"/>
            </a:p>
          </p:txBody>
        </p:sp>
        <p:sp>
          <p:nvSpPr>
            <p:cNvPr id="11" name="PoljeZBesedilom 10"/>
            <p:cNvSpPr txBox="1"/>
            <p:nvPr/>
          </p:nvSpPr>
          <p:spPr>
            <a:xfrm>
              <a:off x="7020413" y="2835867"/>
              <a:ext cx="1299209" cy="369332"/>
            </a:xfrm>
            <a:prstGeom prst="rect">
              <a:avLst/>
            </a:prstGeom>
            <a:solidFill>
              <a:srgbClr val="7E5A9A"/>
            </a:solidFill>
          </p:spPr>
          <p:txBody>
            <a:bodyPr wrap="square" rtlCol="0">
              <a:spAutoFit/>
            </a:bodyPr>
            <a:lstStyle/>
            <a:p>
              <a:pPr algn="ctr"/>
              <a:r>
                <a:rPr lang="sl-SI" dirty="0" smtClean="0"/>
                <a:t>ANALIZA</a:t>
              </a:r>
              <a:endParaRPr lang="sl-SI" dirty="0"/>
            </a:p>
          </p:txBody>
        </p:sp>
        <p:sp>
          <p:nvSpPr>
            <p:cNvPr id="12" name="PoljeZBesedilom 11"/>
            <p:cNvSpPr txBox="1"/>
            <p:nvPr/>
          </p:nvSpPr>
          <p:spPr>
            <a:xfrm>
              <a:off x="6734175" y="1195260"/>
              <a:ext cx="1587841" cy="276999"/>
            </a:xfrm>
            <a:prstGeom prst="rect">
              <a:avLst/>
            </a:prstGeom>
            <a:solidFill>
              <a:srgbClr val="BE453B"/>
            </a:solidFill>
          </p:spPr>
          <p:txBody>
            <a:bodyPr wrap="square" lIns="0" tIns="0" rIns="0" bIns="0" rtlCol="0">
              <a:spAutoFit/>
            </a:bodyPr>
            <a:lstStyle/>
            <a:p>
              <a:pPr algn="ctr"/>
              <a:r>
                <a:rPr lang="sl-SI" dirty="0" smtClean="0"/>
                <a:t>USTVARJALNOST</a:t>
              </a:r>
              <a:endParaRPr lang="sl-SI" dirty="0"/>
            </a:p>
          </p:txBody>
        </p:sp>
        <p:sp>
          <p:nvSpPr>
            <p:cNvPr id="13" name="PoljeZBesedilom 12"/>
            <p:cNvSpPr txBox="1"/>
            <p:nvPr/>
          </p:nvSpPr>
          <p:spPr>
            <a:xfrm>
              <a:off x="7024557" y="2026007"/>
              <a:ext cx="1290920" cy="369332"/>
            </a:xfrm>
            <a:prstGeom prst="rect">
              <a:avLst/>
            </a:prstGeom>
            <a:solidFill>
              <a:srgbClr val="95B341"/>
            </a:solidFill>
          </p:spPr>
          <p:txBody>
            <a:bodyPr wrap="square" rtlCol="0">
              <a:spAutoFit/>
            </a:bodyPr>
            <a:lstStyle/>
            <a:p>
              <a:pPr algn="ctr"/>
              <a:r>
                <a:rPr lang="sl-SI" dirty="0" smtClean="0"/>
                <a:t>EVALVACIJA</a:t>
              </a:r>
              <a:endParaRPr lang="sl-SI" dirty="0"/>
            </a:p>
          </p:txBody>
        </p:sp>
        <p:sp>
          <p:nvSpPr>
            <p:cNvPr id="22" name="PoljeZBesedilom 21"/>
            <p:cNvSpPr txBox="1"/>
            <p:nvPr/>
          </p:nvSpPr>
          <p:spPr>
            <a:xfrm>
              <a:off x="8315477" y="1067204"/>
              <a:ext cx="2565883" cy="511524"/>
            </a:xfrm>
            <a:prstGeom prst="rect">
              <a:avLst/>
            </a:prstGeom>
            <a:solidFill>
              <a:schemeClr val="bg1"/>
            </a:solidFill>
            <a:ln w="19050">
              <a:solidFill>
                <a:srgbClr val="BE453D"/>
              </a:solidFill>
            </a:ln>
          </p:spPr>
          <p:txBody>
            <a:bodyPr wrap="square" lIns="36000" tIns="36000" rIns="36000" bIns="36000" rtlCol="0">
              <a:noAutofit/>
            </a:bodyPr>
            <a:lstStyle/>
            <a:p>
              <a:r>
                <a:rPr lang="sl-SI" sz="1400" dirty="0" smtClean="0"/>
                <a:t>Sestavljanje informacij </a:t>
              </a:r>
              <a:r>
                <a:rPr lang="sl-SI" sz="1400" dirty="0"/>
                <a:t>na inovativen </a:t>
              </a:r>
              <a:r>
                <a:rPr lang="sl-SI" sz="1400" dirty="0" smtClean="0"/>
                <a:t>način.</a:t>
              </a:r>
              <a:endParaRPr lang="sl-SI" sz="1400" dirty="0"/>
            </a:p>
          </p:txBody>
        </p:sp>
        <p:sp>
          <p:nvSpPr>
            <p:cNvPr id="23" name="PoljeZBesedilom 22"/>
            <p:cNvSpPr txBox="1"/>
            <p:nvPr/>
          </p:nvSpPr>
          <p:spPr>
            <a:xfrm>
              <a:off x="8345415" y="1984774"/>
              <a:ext cx="2565883" cy="511524"/>
            </a:xfrm>
            <a:prstGeom prst="rect">
              <a:avLst/>
            </a:prstGeom>
            <a:solidFill>
              <a:schemeClr val="bg1"/>
            </a:solidFill>
            <a:ln w="19050">
              <a:solidFill>
                <a:srgbClr val="95B341"/>
              </a:solidFill>
            </a:ln>
          </p:spPr>
          <p:txBody>
            <a:bodyPr wrap="square" lIns="36000" tIns="36000" rIns="36000" bIns="36000" rtlCol="0">
              <a:noAutofit/>
            </a:bodyPr>
            <a:lstStyle/>
            <a:p>
              <a:r>
                <a:rPr lang="pl-PL" sz="1400" dirty="0" smtClean="0"/>
                <a:t>Delanje sodb </a:t>
              </a:r>
              <a:r>
                <a:rPr lang="pl-PL" sz="1400" dirty="0"/>
                <a:t>na podlagi sklopa </a:t>
              </a:r>
              <a:r>
                <a:rPr lang="pl-PL" sz="1400" dirty="0" smtClean="0"/>
                <a:t>smernic.</a:t>
              </a:r>
              <a:endParaRPr lang="sl-SI" sz="1400" dirty="0"/>
            </a:p>
          </p:txBody>
        </p:sp>
        <p:sp>
          <p:nvSpPr>
            <p:cNvPr id="24" name="PoljeZBesedilom 23"/>
            <p:cNvSpPr txBox="1"/>
            <p:nvPr/>
          </p:nvSpPr>
          <p:spPr>
            <a:xfrm>
              <a:off x="8432093" y="2688311"/>
              <a:ext cx="2565883" cy="712706"/>
            </a:xfrm>
            <a:prstGeom prst="rect">
              <a:avLst/>
            </a:prstGeom>
            <a:solidFill>
              <a:schemeClr val="bg1"/>
            </a:solidFill>
            <a:ln w="19050">
              <a:solidFill>
                <a:srgbClr val="7E5A9A"/>
              </a:solidFill>
            </a:ln>
          </p:spPr>
          <p:txBody>
            <a:bodyPr wrap="square" lIns="36000" tIns="36000" rIns="36000" bIns="36000" rtlCol="0">
              <a:noAutofit/>
            </a:bodyPr>
            <a:lstStyle/>
            <a:p>
              <a:r>
                <a:rPr lang="pl-PL" sz="1400" dirty="0" smtClean="0"/>
                <a:t>Razdelitev koncepta </a:t>
              </a:r>
              <a:r>
                <a:rPr lang="pl-PL" sz="1400" dirty="0"/>
                <a:t>na dele in </a:t>
              </a:r>
              <a:r>
                <a:rPr lang="pl-PL" sz="1400" dirty="0" smtClean="0"/>
                <a:t>razumevanje, </a:t>
              </a:r>
              <a:r>
                <a:rPr lang="pl-PL" sz="1400" dirty="0"/>
                <a:t>kako </a:t>
              </a:r>
              <a:r>
                <a:rPr lang="pl-PL" sz="1400" dirty="0" smtClean="0"/>
                <a:t>so deli med seboj povezani.</a:t>
              </a:r>
              <a:endParaRPr lang="sl-SI" sz="1400" dirty="0"/>
            </a:p>
          </p:txBody>
        </p:sp>
        <p:sp>
          <p:nvSpPr>
            <p:cNvPr id="36" name="PoljeZBesedilom 35"/>
            <p:cNvSpPr txBox="1"/>
            <p:nvPr/>
          </p:nvSpPr>
          <p:spPr>
            <a:xfrm>
              <a:off x="8353035" y="3554494"/>
              <a:ext cx="2565883" cy="511524"/>
            </a:xfrm>
            <a:prstGeom prst="rect">
              <a:avLst/>
            </a:prstGeom>
            <a:solidFill>
              <a:schemeClr val="bg1"/>
            </a:solidFill>
            <a:ln w="19050">
              <a:solidFill>
                <a:srgbClr val="46A5C1"/>
              </a:solidFill>
            </a:ln>
          </p:spPr>
          <p:txBody>
            <a:bodyPr wrap="square" lIns="36000" tIns="36000" rIns="36000" bIns="36000" rtlCol="0">
              <a:noAutofit/>
            </a:bodyPr>
            <a:lstStyle/>
            <a:p>
              <a:r>
                <a:rPr lang="pl-PL" sz="1400" dirty="0" smtClean="0"/>
                <a:t>Uporaba znanja, ki ste ga pridobili na </a:t>
              </a:r>
              <a:r>
                <a:rPr lang="pl-PL" sz="1400" dirty="0"/>
                <a:t>nove </a:t>
              </a:r>
              <a:r>
                <a:rPr lang="pl-PL" sz="1400" dirty="0" smtClean="0"/>
                <a:t>načine.</a:t>
              </a:r>
              <a:endParaRPr lang="sl-SI" sz="1400" dirty="0"/>
            </a:p>
          </p:txBody>
        </p:sp>
        <p:sp>
          <p:nvSpPr>
            <p:cNvPr id="37" name="PoljeZBesedilom 36"/>
            <p:cNvSpPr txBox="1"/>
            <p:nvPr/>
          </p:nvSpPr>
          <p:spPr>
            <a:xfrm>
              <a:off x="8878815" y="4484134"/>
              <a:ext cx="2565883" cy="511524"/>
            </a:xfrm>
            <a:prstGeom prst="rect">
              <a:avLst/>
            </a:prstGeom>
            <a:solidFill>
              <a:schemeClr val="bg1"/>
            </a:solidFill>
            <a:ln w="19050">
              <a:solidFill>
                <a:srgbClr val="F5872E"/>
              </a:solidFill>
            </a:ln>
          </p:spPr>
          <p:txBody>
            <a:bodyPr wrap="square" lIns="36000" tIns="36000" rIns="36000" bIns="36000" rtlCol="0">
              <a:noAutofit/>
            </a:bodyPr>
            <a:lstStyle/>
            <a:p>
              <a:r>
                <a:rPr lang="nb-NO" sz="1400" dirty="0"/>
                <a:t>Osmisliti </a:t>
              </a:r>
              <a:r>
                <a:rPr lang="nb-NO" sz="1400" dirty="0" smtClean="0"/>
                <a:t>znanje,</a:t>
              </a:r>
              <a:r>
                <a:rPr lang="sl-SI" sz="1400" dirty="0" smtClean="0"/>
                <a:t> k</a:t>
              </a:r>
              <a:r>
                <a:rPr lang="nb-NO" sz="1400" dirty="0" smtClean="0"/>
                <a:t>i </a:t>
              </a:r>
              <a:r>
                <a:rPr lang="nb-NO" sz="1400" dirty="0"/>
                <a:t>ste ga </a:t>
              </a:r>
              <a:r>
                <a:rPr lang="sl-SI" sz="1400" dirty="0" smtClean="0"/>
                <a:t/>
              </a:r>
              <a:br>
                <a:rPr lang="sl-SI" sz="1400" dirty="0" smtClean="0"/>
              </a:br>
              <a:r>
                <a:rPr lang="nb-NO" sz="1400" dirty="0" smtClean="0"/>
                <a:t>pridobili</a:t>
              </a:r>
              <a:r>
                <a:rPr lang="nb-NO" sz="1400" dirty="0"/>
                <a:t>.</a:t>
              </a:r>
              <a:endParaRPr lang="sl-SI" sz="1400" dirty="0"/>
            </a:p>
          </p:txBody>
        </p:sp>
        <p:sp>
          <p:nvSpPr>
            <p:cNvPr id="38" name="PoljeZBesedilom 37"/>
            <p:cNvSpPr txBox="1"/>
            <p:nvPr/>
          </p:nvSpPr>
          <p:spPr>
            <a:xfrm>
              <a:off x="8871195" y="5223274"/>
              <a:ext cx="2565883" cy="511524"/>
            </a:xfrm>
            <a:prstGeom prst="rect">
              <a:avLst/>
            </a:prstGeom>
            <a:solidFill>
              <a:schemeClr val="bg1"/>
            </a:solidFill>
            <a:ln w="19050">
              <a:solidFill>
                <a:srgbClr val="BE443F"/>
              </a:solidFill>
            </a:ln>
          </p:spPr>
          <p:txBody>
            <a:bodyPr wrap="square" lIns="36000" tIns="36000" rIns="36000" bIns="36000" rtlCol="0">
              <a:noAutofit/>
            </a:bodyPr>
            <a:lstStyle/>
            <a:p>
              <a:r>
                <a:rPr lang="pl-PL" sz="1400" dirty="0" smtClean="0"/>
                <a:t>Priklicati ustrezno </a:t>
              </a:r>
              <a:r>
                <a:rPr lang="pl-PL" sz="1400" dirty="0"/>
                <a:t>znanje iz dolgoročnega </a:t>
              </a:r>
              <a:r>
                <a:rPr lang="pl-PL" sz="1400" dirty="0" smtClean="0"/>
                <a:t>spomina.</a:t>
              </a:r>
              <a:endParaRPr lang="sl-SI" sz="1400" dirty="0"/>
            </a:p>
          </p:txBody>
        </p:sp>
      </p:grpSp>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3" cstate="print"/>
          <a:srcRect l="33142" r="33435"/>
          <a:stretch>
            <a:fillRect/>
          </a:stretch>
        </p:blipFill>
        <p:spPr bwMode="auto">
          <a:xfrm>
            <a:off x="5276278" y="1609725"/>
            <a:ext cx="2326313" cy="2880000"/>
          </a:xfrm>
          <a:prstGeom prst="rect">
            <a:avLst/>
          </a:prstGeom>
          <a:noFill/>
          <a:ln w="38100" algn="ctr">
            <a:noFill/>
            <a:miter lim="800000"/>
            <a:headEnd/>
            <a:tailEnd/>
          </a:ln>
        </p:spPr>
      </p:pic>
      <p:sp>
        <p:nvSpPr>
          <p:cNvPr id="5" name="PoljeZBesedilom 4"/>
          <p:cNvSpPr txBox="1">
            <a:spLocks noChangeArrowheads="1"/>
          </p:cNvSpPr>
          <p:nvPr/>
        </p:nvSpPr>
        <p:spPr bwMode="auto">
          <a:xfrm>
            <a:off x="365760" y="5624322"/>
            <a:ext cx="11648440" cy="400110"/>
          </a:xfrm>
          <a:prstGeom prst="rect">
            <a:avLst/>
          </a:prstGeom>
          <a:noFill/>
          <a:ln w="9525">
            <a:noFill/>
            <a:miter lim="800000"/>
            <a:headEnd/>
            <a:tailEnd/>
          </a:ln>
        </p:spPr>
        <p:txBody>
          <a:bodyPr wrap="square">
            <a:spAutoFit/>
          </a:bodyPr>
          <a:lstStyle/>
          <a:p>
            <a:r>
              <a:rPr lang="sl-SI" sz="2000" b="1" dirty="0" smtClean="0">
                <a:solidFill>
                  <a:srgbClr val="000000"/>
                </a:solidFill>
              </a:rPr>
              <a:t>Slika</a:t>
            </a:r>
            <a:r>
              <a:rPr lang="en-GB" sz="2000" b="1" dirty="0" smtClean="0">
                <a:solidFill>
                  <a:srgbClr val="000000"/>
                </a:solidFill>
              </a:rPr>
              <a:t> </a:t>
            </a:r>
            <a:r>
              <a:rPr lang="en-GB" sz="2000" b="1" dirty="0">
                <a:solidFill>
                  <a:srgbClr val="000000"/>
                </a:solidFill>
              </a:rPr>
              <a:t>B</a:t>
            </a:r>
            <a:r>
              <a:rPr lang="en-GB" sz="2000" dirty="0">
                <a:solidFill>
                  <a:srgbClr val="000000"/>
                </a:solidFill>
              </a:rPr>
              <a:t>: </a:t>
            </a:r>
            <a:r>
              <a:rPr lang="sl-SI" sz="2000" dirty="0">
                <a:solidFill>
                  <a:srgbClr val="000000"/>
                </a:solidFill>
              </a:rPr>
              <a:t>so možgani osebe, ki leži in miži, hkrati pa v glavi piše. Ustvarjanje je torej naporno delo.</a:t>
            </a:r>
            <a:endParaRPr lang="sl-SI" sz="2000" b="0" dirty="0">
              <a:solidFill>
                <a:srgbClr val="000000"/>
              </a:solidFill>
            </a:endParaRPr>
          </a:p>
        </p:txBody>
      </p:sp>
      <p:pic>
        <p:nvPicPr>
          <p:cNvPr id="109572" name="Picture 3"/>
          <p:cNvPicPr>
            <a:picLocks noChangeAspect="1" noChangeArrowheads="1"/>
          </p:cNvPicPr>
          <p:nvPr/>
        </p:nvPicPr>
        <p:blipFill>
          <a:blip r:embed="rId3" cstate="print"/>
          <a:srcRect r="67233"/>
          <a:stretch>
            <a:fillRect/>
          </a:stretch>
        </p:blipFill>
        <p:spPr bwMode="auto">
          <a:xfrm>
            <a:off x="1814306" y="1609725"/>
            <a:ext cx="2280586" cy="2880000"/>
          </a:xfrm>
          <a:prstGeom prst="rect">
            <a:avLst/>
          </a:prstGeom>
          <a:noFill/>
          <a:ln w="38100" algn="ctr">
            <a:noFill/>
            <a:miter lim="800000"/>
            <a:headEnd/>
            <a:tailEnd/>
          </a:ln>
        </p:spPr>
      </p:pic>
      <p:sp>
        <p:nvSpPr>
          <p:cNvPr id="109573" name="PoljeZBesedilom 13"/>
          <p:cNvSpPr txBox="1">
            <a:spLocks noChangeArrowheads="1"/>
          </p:cNvSpPr>
          <p:nvPr/>
        </p:nvSpPr>
        <p:spPr bwMode="auto">
          <a:xfrm>
            <a:off x="365760" y="4709024"/>
            <a:ext cx="11648440" cy="707886"/>
          </a:xfrm>
          <a:prstGeom prst="rect">
            <a:avLst/>
          </a:prstGeom>
          <a:noFill/>
          <a:ln w="9525">
            <a:noFill/>
            <a:miter lim="800000"/>
            <a:headEnd/>
            <a:tailEnd/>
          </a:ln>
        </p:spPr>
        <p:txBody>
          <a:bodyPr wrap="square">
            <a:spAutoFit/>
          </a:bodyPr>
          <a:lstStyle/>
          <a:p>
            <a:r>
              <a:rPr lang="sl-SI" sz="2000" b="1" dirty="0" smtClean="0">
                <a:solidFill>
                  <a:srgbClr val="000000"/>
                </a:solidFill>
              </a:rPr>
              <a:t>Slika</a:t>
            </a:r>
            <a:r>
              <a:rPr lang="en-GB" sz="2000" b="1" dirty="0" smtClean="0">
                <a:solidFill>
                  <a:srgbClr val="000000"/>
                </a:solidFill>
              </a:rPr>
              <a:t> </a:t>
            </a:r>
            <a:r>
              <a:rPr lang="en-GB" sz="2000" b="1" dirty="0">
                <a:solidFill>
                  <a:srgbClr val="000000"/>
                </a:solidFill>
              </a:rPr>
              <a:t>A</a:t>
            </a:r>
            <a:r>
              <a:rPr lang="en-GB" sz="2000" dirty="0">
                <a:solidFill>
                  <a:srgbClr val="000000"/>
                </a:solidFill>
              </a:rPr>
              <a:t>: </a:t>
            </a:r>
            <a:r>
              <a:rPr lang="sl-SI" sz="2000" dirty="0">
                <a:solidFill>
                  <a:srgbClr val="000000"/>
                </a:solidFill>
              </a:rPr>
              <a:t>možgani med običajnim delom: rdeče osvetljen zadnji del možganov, oseba gleda. Na sredini rahlo osvetljena področja v gibalnem delu, oseba upravlja svoje okončine. Skratka, gleda in dela</a:t>
            </a:r>
            <a:r>
              <a:rPr lang="sl-SI" sz="2000" dirty="0" smtClean="0">
                <a:solidFill>
                  <a:srgbClr val="000000"/>
                </a:solidFill>
              </a:rPr>
              <a:t>.</a:t>
            </a:r>
            <a:endParaRPr lang="sl-SI" sz="2000" b="0" dirty="0">
              <a:solidFill>
                <a:srgbClr val="000000"/>
              </a:solidFill>
            </a:endParaRPr>
          </a:p>
        </p:txBody>
      </p:sp>
      <p:sp>
        <p:nvSpPr>
          <p:cNvPr id="9" name="Title 1"/>
          <p:cNvSpPr txBox="1">
            <a:spLocks/>
          </p:cNvSpPr>
          <p:nvPr/>
        </p:nvSpPr>
        <p:spPr>
          <a:xfrm>
            <a:off x="1097280" y="286603"/>
            <a:ext cx="10058400" cy="1450757"/>
          </a:xfrm>
          <a:prstGeom prst="rect">
            <a:avLst/>
          </a:prstGeom>
        </p:spPr>
        <p:txBody>
          <a:bodyPr>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endParaRPr lang="sl-SI" sz="4800" spc="-50" dirty="0" smtClean="0">
              <a:solidFill>
                <a:schemeClr val="tx1">
                  <a:lumMod val="75000"/>
                  <a:lumOff val="25000"/>
                </a:schemeClr>
              </a:solidFill>
              <a:latin typeface="+mj-lt"/>
              <a:ea typeface="+mj-ea"/>
              <a:cs typeface="+mj-cs"/>
            </a:endParaRPr>
          </a:p>
          <a:p>
            <a:pPr lvl="0" defTabSz="914400">
              <a:lnSpc>
                <a:spcPct val="85000"/>
              </a:lnSpc>
              <a:spcBef>
                <a:spcPct val="0"/>
              </a:spcBef>
              <a:defRPr/>
            </a:pPr>
            <a:r>
              <a:rPr lang="sl-SI" sz="4800" spc="-50" dirty="0" smtClean="0">
                <a:solidFill>
                  <a:prstClr val="black">
                    <a:lumMod val="75000"/>
                    <a:lumOff val="25000"/>
                  </a:prstClr>
                </a:solidFill>
                <a:latin typeface="Calibri Light"/>
              </a:rPr>
              <a:t>Možgani in ustvarjalnost</a:t>
            </a:r>
            <a:endParaRPr lang="en-US" sz="4800" spc="-50" dirty="0" smtClean="0">
              <a:solidFill>
                <a:prstClr val="black">
                  <a:lumMod val="75000"/>
                  <a:lumOff val="25000"/>
                </a:prstClr>
              </a:solidFill>
              <a:latin typeface="Calibri Light"/>
            </a:endParaRPr>
          </a:p>
        </p:txBody>
      </p:sp>
      <p:pic>
        <p:nvPicPr>
          <p:cNvPr id="10" name="Picture 2" descr="Rezultat iskanja slik za bloomova taksonomija"/>
          <p:cNvPicPr>
            <a:picLocks noChangeAspect="1" noChangeArrowheads="1"/>
          </p:cNvPicPr>
          <p:nvPr/>
        </p:nvPicPr>
        <p:blipFill>
          <a:blip r:embed="rId4" cstate="print"/>
          <a:srcRect/>
          <a:stretch>
            <a:fillRect/>
          </a:stretch>
        </p:blipFill>
        <p:spPr bwMode="auto">
          <a:xfrm>
            <a:off x="9830877" y="2784552"/>
            <a:ext cx="2039960" cy="1505894"/>
          </a:xfrm>
          <a:prstGeom prst="rect">
            <a:avLst/>
          </a:prstGeom>
          <a:noFill/>
        </p:spPr>
      </p:pic>
      <p:cxnSp>
        <p:nvCxnSpPr>
          <p:cNvPr id="11" name="Raven puščični konektor 10"/>
          <p:cNvCxnSpPr/>
          <p:nvPr/>
        </p:nvCxnSpPr>
        <p:spPr>
          <a:xfrm>
            <a:off x="7788925" y="2214390"/>
            <a:ext cx="2699563" cy="638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Ograda številke diapozitiva 5"/>
          <p:cNvSpPr>
            <a:spLocks noGrp="1"/>
          </p:cNvSpPr>
          <p:nvPr>
            <p:ph type="sldNum" sz="quarter" idx="12"/>
          </p:nvPr>
        </p:nvSpPr>
        <p:spPr>
          <a:noFill/>
        </p:spPr>
        <p:txBody>
          <a:bodyPr/>
          <a:lstStyle/>
          <a:p>
            <a:fld id="{9D9E5869-DC27-4CF3-B082-F0BBDC97F382}" type="slidenum">
              <a:rPr lang="sl-SI" altLang="en-US" sz="1000" smtClean="0">
                <a:solidFill>
                  <a:srgbClr val="000000"/>
                </a:solidFill>
              </a:rPr>
              <a:pPr/>
              <a:t>13</a:t>
            </a:fld>
            <a:endParaRPr lang="sl-SI" altLang="en-US" sz="1000" smtClean="0">
              <a:solidFill>
                <a:srgbClr val="000000"/>
              </a:solidFill>
            </a:endParaRPr>
          </a:p>
          <a:p>
            <a:endParaRPr lang="sl-SI" altLang="en-US" smtClean="0">
              <a:solidFill>
                <a:srgbClr val="000000"/>
              </a:solidFill>
            </a:endParaRPr>
          </a:p>
          <a:p>
            <a:r>
              <a:rPr lang="sl-SI" altLang="en-US" sz="1000" smtClean="0">
                <a:solidFill>
                  <a:srgbClr val="000000"/>
                </a:solidFill>
              </a:rPr>
              <a:t>Likar B. </a:t>
            </a:r>
            <a:r>
              <a:rPr lang="en-US" altLang="en-US" sz="1000" smtClean="0">
                <a:solidFill>
                  <a:srgbClr val="000000"/>
                </a:solidFill>
              </a:rPr>
              <a:t>©</a:t>
            </a:r>
            <a:r>
              <a:rPr lang="sl-SI" altLang="en-US" sz="1000" smtClean="0">
                <a:solidFill>
                  <a:srgbClr val="000000"/>
                </a:solidFill>
              </a:rPr>
              <a:t> </a:t>
            </a:r>
            <a:endParaRPr lang="en-US" altLang="en-US" sz="1000" smtClean="0">
              <a:solidFill>
                <a:srgbClr val="000000"/>
              </a:solidFill>
            </a:endParaRPr>
          </a:p>
        </p:txBody>
      </p:sp>
      <p:sp>
        <p:nvSpPr>
          <p:cNvPr id="188419" name="Rectangle 2"/>
          <p:cNvSpPr>
            <a:spLocks noGrp="1" noChangeArrowheads="1"/>
          </p:cNvSpPr>
          <p:nvPr>
            <p:ph type="title"/>
          </p:nvPr>
        </p:nvSpPr>
        <p:spPr/>
        <p:txBody>
          <a:bodyPr/>
          <a:lstStyle/>
          <a:p>
            <a:pPr lvl="0"/>
            <a:r>
              <a:rPr lang="sl-SI" dirty="0">
                <a:solidFill>
                  <a:prstClr val="black">
                    <a:lumMod val="75000"/>
                    <a:lumOff val="25000"/>
                  </a:prstClr>
                </a:solidFill>
              </a:rPr>
              <a:t>Zakaj mladi ljudje </a:t>
            </a:r>
            <a:r>
              <a:rPr lang="sl-SI" dirty="0" smtClean="0">
                <a:solidFill>
                  <a:prstClr val="black">
                    <a:lumMod val="75000"/>
                    <a:lumOff val="25000"/>
                  </a:prstClr>
                </a:solidFill>
              </a:rPr>
              <a:t>1?</a:t>
            </a:r>
            <a:endParaRPr lang="sl-SI" dirty="0" smtClean="0"/>
          </a:p>
        </p:txBody>
      </p:sp>
      <p:pic>
        <p:nvPicPr>
          <p:cNvPr id="1690627" name="Picture 3"/>
          <p:cNvPicPr>
            <a:picLocks noGrp="1" noChangeAspect="1" noChangeArrowheads="1"/>
          </p:cNvPicPr>
          <p:nvPr>
            <p:ph idx="1"/>
          </p:nvPr>
        </p:nvPicPr>
        <p:blipFill>
          <a:blip r:embed="rId3" cstate="print"/>
          <a:srcRect b="482"/>
          <a:stretch>
            <a:fillRect/>
          </a:stretch>
        </p:blipFill>
        <p:spPr>
          <a:xfrm>
            <a:off x="7252138" y="0"/>
            <a:ext cx="4939862" cy="6858000"/>
          </a:xfrm>
          <a:noFill/>
        </p:spPr>
      </p:pic>
      <p:sp>
        <p:nvSpPr>
          <p:cNvPr id="188421" name="Text Box 4"/>
          <p:cNvSpPr txBox="1">
            <a:spLocks noChangeArrowheads="1"/>
          </p:cNvSpPr>
          <p:nvPr/>
        </p:nvSpPr>
        <p:spPr bwMode="auto">
          <a:xfrm>
            <a:off x="570982" y="5744131"/>
            <a:ext cx="1079847" cy="369332"/>
          </a:xfrm>
          <a:prstGeom prst="rect">
            <a:avLst/>
          </a:prstGeom>
          <a:noFill/>
          <a:ln w="9525" algn="ctr">
            <a:noFill/>
            <a:miter lim="800000"/>
            <a:headEnd/>
            <a:tailEnd/>
          </a:ln>
        </p:spPr>
        <p:txBody>
          <a:bodyPr wrap="none">
            <a:spAutoFit/>
          </a:bodyPr>
          <a:lstStyle/>
          <a:p>
            <a:pPr algn="l"/>
            <a:r>
              <a:rPr lang="sl-SI" dirty="0" smtClean="0">
                <a:solidFill>
                  <a:srgbClr val="FF3300"/>
                </a:solidFill>
              </a:rPr>
              <a:t>V teoriji</a:t>
            </a:r>
            <a:r>
              <a:rPr lang="sl-SI" sz="1800" dirty="0" smtClean="0">
                <a:solidFill>
                  <a:srgbClr val="FF3300"/>
                </a:solidFill>
              </a:rPr>
              <a:t>…</a:t>
            </a:r>
            <a:endParaRPr lang="sl-SI" sz="1800" dirty="0">
              <a:solidFill>
                <a:srgbClr val="FF3300"/>
              </a:solidFill>
            </a:endParaRPr>
          </a:p>
        </p:txBody>
      </p:sp>
      <p:sp>
        <p:nvSpPr>
          <p:cNvPr id="7" name="Ograda vsebine 2"/>
          <p:cNvSpPr txBox="1">
            <a:spLocks/>
          </p:cNvSpPr>
          <p:nvPr/>
        </p:nvSpPr>
        <p:spPr>
          <a:xfrm>
            <a:off x="1495424" y="1971676"/>
            <a:ext cx="10696575" cy="2019300"/>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pPr>
            <a:r>
              <a:rPr lang="en-US" sz="2000" dirty="0" err="1"/>
              <a:t>Pssst</a:t>
            </a:r>
            <a:r>
              <a:rPr lang="en-US" sz="2000" dirty="0"/>
              <a:t>, </a:t>
            </a:r>
            <a:r>
              <a:rPr lang="sl-SI" sz="2000" dirty="0" smtClean="0"/>
              <a:t>kaj vidite?</a:t>
            </a:r>
            <a:endParaRPr kumimoji="0" lang="en-GB"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val="3448278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0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Ograda številke diapozitiva 5"/>
          <p:cNvSpPr>
            <a:spLocks noGrp="1"/>
          </p:cNvSpPr>
          <p:nvPr>
            <p:ph type="sldNum" sz="quarter" idx="12"/>
          </p:nvPr>
        </p:nvSpPr>
        <p:spPr>
          <a:noFill/>
        </p:spPr>
        <p:txBody>
          <a:bodyPr/>
          <a:lstStyle/>
          <a:p>
            <a:fld id="{9D9E5869-DC27-4CF3-B082-F0BBDC97F382}" type="slidenum">
              <a:rPr lang="sl-SI" altLang="en-US" sz="1000" smtClean="0">
                <a:solidFill>
                  <a:srgbClr val="000000"/>
                </a:solidFill>
              </a:rPr>
              <a:pPr/>
              <a:t>14</a:t>
            </a:fld>
            <a:endParaRPr lang="sl-SI" altLang="en-US" sz="1000" smtClean="0">
              <a:solidFill>
                <a:srgbClr val="000000"/>
              </a:solidFill>
            </a:endParaRPr>
          </a:p>
          <a:p>
            <a:endParaRPr lang="sl-SI" altLang="en-US" smtClean="0">
              <a:solidFill>
                <a:srgbClr val="000000"/>
              </a:solidFill>
            </a:endParaRPr>
          </a:p>
          <a:p>
            <a:r>
              <a:rPr lang="sl-SI" altLang="en-US" sz="1000" smtClean="0">
                <a:solidFill>
                  <a:srgbClr val="000000"/>
                </a:solidFill>
              </a:rPr>
              <a:t>Likar B. </a:t>
            </a:r>
            <a:r>
              <a:rPr lang="en-US" altLang="en-US" sz="1000" smtClean="0">
                <a:solidFill>
                  <a:srgbClr val="000000"/>
                </a:solidFill>
              </a:rPr>
              <a:t>©</a:t>
            </a:r>
            <a:r>
              <a:rPr lang="sl-SI" altLang="en-US" sz="1000" smtClean="0">
                <a:solidFill>
                  <a:srgbClr val="000000"/>
                </a:solidFill>
              </a:rPr>
              <a:t> </a:t>
            </a:r>
            <a:endParaRPr lang="en-US" altLang="en-US" sz="1000" smtClean="0">
              <a:solidFill>
                <a:srgbClr val="000000"/>
              </a:solidFill>
            </a:endParaRPr>
          </a:p>
        </p:txBody>
      </p:sp>
      <p:sp>
        <p:nvSpPr>
          <p:cNvPr id="188419" name="Rectangle 2"/>
          <p:cNvSpPr>
            <a:spLocks noGrp="1" noChangeArrowheads="1"/>
          </p:cNvSpPr>
          <p:nvPr>
            <p:ph type="title"/>
          </p:nvPr>
        </p:nvSpPr>
        <p:spPr/>
        <p:txBody>
          <a:bodyPr/>
          <a:lstStyle/>
          <a:p>
            <a:pPr lvl="0"/>
            <a:r>
              <a:rPr lang="sl-SI" dirty="0">
                <a:solidFill>
                  <a:prstClr val="black">
                    <a:lumMod val="75000"/>
                    <a:lumOff val="25000"/>
                  </a:prstClr>
                </a:solidFill>
              </a:rPr>
              <a:t>Zakaj mladi ljudje 2</a:t>
            </a:r>
            <a:r>
              <a:rPr lang="sl-SI" dirty="0" smtClean="0">
                <a:solidFill>
                  <a:prstClr val="black">
                    <a:lumMod val="75000"/>
                    <a:lumOff val="25000"/>
                  </a:prstClr>
                </a:solidFill>
              </a:rPr>
              <a:t>?</a:t>
            </a:r>
            <a:endParaRPr lang="sl-SI" dirty="0" smtClean="0"/>
          </a:p>
        </p:txBody>
      </p:sp>
      <p:pic>
        <p:nvPicPr>
          <p:cNvPr id="1690627" name="Picture 3"/>
          <p:cNvPicPr>
            <a:picLocks noGrp="1" noChangeAspect="1" noChangeArrowheads="1"/>
          </p:cNvPicPr>
          <p:nvPr>
            <p:ph idx="1"/>
          </p:nvPr>
        </p:nvPicPr>
        <p:blipFill>
          <a:blip r:embed="rId3" cstate="print"/>
          <a:srcRect b="482"/>
          <a:stretch>
            <a:fillRect/>
          </a:stretch>
        </p:blipFill>
        <p:spPr>
          <a:xfrm>
            <a:off x="7252138" y="0"/>
            <a:ext cx="4939862" cy="6858000"/>
          </a:xfrm>
          <a:noFill/>
        </p:spPr>
      </p:pic>
      <p:sp>
        <p:nvSpPr>
          <p:cNvPr id="188421" name="Text Box 4"/>
          <p:cNvSpPr txBox="1">
            <a:spLocks noChangeArrowheads="1"/>
          </p:cNvSpPr>
          <p:nvPr/>
        </p:nvSpPr>
        <p:spPr bwMode="auto">
          <a:xfrm>
            <a:off x="570982" y="5744131"/>
            <a:ext cx="1079847" cy="369332"/>
          </a:xfrm>
          <a:prstGeom prst="rect">
            <a:avLst/>
          </a:prstGeom>
          <a:noFill/>
          <a:ln w="9525" algn="ctr">
            <a:noFill/>
            <a:miter lim="800000"/>
            <a:headEnd/>
            <a:tailEnd/>
          </a:ln>
        </p:spPr>
        <p:txBody>
          <a:bodyPr wrap="none">
            <a:spAutoFit/>
          </a:bodyPr>
          <a:lstStyle/>
          <a:p>
            <a:pPr algn="l"/>
            <a:r>
              <a:rPr lang="sl-SI" dirty="0" smtClean="0">
                <a:solidFill>
                  <a:srgbClr val="FF3300"/>
                </a:solidFill>
              </a:rPr>
              <a:t>V teoriji</a:t>
            </a:r>
            <a:r>
              <a:rPr lang="sl-SI" sz="1800" dirty="0" smtClean="0">
                <a:solidFill>
                  <a:srgbClr val="FF3300"/>
                </a:solidFill>
              </a:rPr>
              <a:t>…</a:t>
            </a:r>
            <a:endParaRPr lang="sl-SI" sz="1800" dirty="0">
              <a:solidFill>
                <a:srgbClr val="FF3300"/>
              </a:solidFill>
            </a:endParaRPr>
          </a:p>
        </p:txBody>
      </p:sp>
      <p:pic>
        <p:nvPicPr>
          <p:cNvPr id="6" name="Picture 3"/>
          <p:cNvPicPr>
            <a:picLocks noChangeAspect="1" noChangeArrowheads="1"/>
          </p:cNvPicPr>
          <p:nvPr/>
        </p:nvPicPr>
        <p:blipFill>
          <a:blip r:embed="rId4" cstate="print"/>
          <a:srcRect t="1701"/>
          <a:stretch>
            <a:fillRect/>
          </a:stretch>
        </p:blipFill>
        <p:spPr>
          <a:xfrm>
            <a:off x="7267903" y="0"/>
            <a:ext cx="4924098" cy="6858000"/>
          </a:xfrm>
          <a:prstGeom prst="rect">
            <a:avLst/>
          </a:prstGeom>
        </p:spPr>
      </p:pic>
      <p:sp>
        <p:nvSpPr>
          <p:cNvPr id="7" name="Ograda vsebine 2"/>
          <p:cNvSpPr txBox="1">
            <a:spLocks/>
          </p:cNvSpPr>
          <p:nvPr/>
        </p:nvSpPr>
        <p:spPr>
          <a:xfrm>
            <a:off x="1495424" y="1971676"/>
            <a:ext cx="10696575" cy="2019300"/>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pPr>
            <a:r>
              <a:rPr lang="en-US" sz="2000" dirty="0" err="1"/>
              <a:t>Pssst</a:t>
            </a:r>
            <a:r>
              <a:rPr lang="en-US" sz="2000" dirty="0"/>
              <a:t>, </a:t>
            </a:r>
            <a:r>
              <a:rPr lang="sl-SI" sz="2000" dirty="0" smtClean="0"/>
              <a:t>kaj vidite?</a:t>
            </a:r>
            <a:endParaRPr kumimoji="0" lang="en-GB"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val="2726545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0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Elementi koncepta ustvarjalne </a:t>
            </a:r>
            <a:r>
              <a:rPr lang="sl-SI" dirty="0" smtClean="0"/>
              <a:t>učilnice – praktični vidiki</a:t>
            </a:r>
            <a:endParaRPr lang="en-GB" dirty="0"/>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990" y="2821695"/>
            <a:ext cx="4561202" cy="262462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4" name="Picture 3" descr="http://www.google.com/plex/images/2lobby.jpg"/>
          <p:cNvPicPr>
            <a:picLocks noGrp="1" noChangeAspect="1" noChangeArrowheads="1"/>
          </p:cNvPicPr>
          <p:nvPr>
            <p:ph type="body" idx="1"/>
          </p:nvPr>
        </p:nvPicPr>
        <p:blipFill>
          <a:blip r:embed="rId3" r:link="rId4" cstate="print"/>
          <a:srcRect l="3703" t="6026" r="3703" b="3583"/>
          <a:stretch>
            <a:fillRect/>
          </a:stretch>
        </p:blipFill>
        <p:spPr>
          <a:xfrm rot="20159042">
            <a:off x="9345659" y="4191856"/>
            <a:ext cx="1912086" cy="1079501"/>
          </a:xfrm>
          <a:noFill/>
        </p:spPr>
      </p:pic>
      <p:pic>
        <p:nvPicPr>
          <p:cNvPr id="650245" name="Picture 4" descr="http://www.google.com/jobs/images/hockey.jpg"/>
          <p:cNvPicPr>
            <a:picLocks noChangeAspect="1" noChangeArrowheads="1"/>
          </p:cNvPicPr>
          <p:nvPr/>
        </p:nvPicPr>
        <p:blipFill>
          <a:blip r:embed="rId5" r:link="rId6" cstate="print">
            <a:lum bright="12000"/>
          </a:blip>
          <a:srcRect l="3700" t="4803" r="3802" b="3923"/>
          <a:stretch>
            <a:fillRect/>
          </a:stretch>
        </p:blipFill>
        <p:spPr bwMode="auto">
          <a:xfrm rot="20159042">
            <a:off x="7705238" y="3448975"/>
            <a:ext cx="1849352" cy="1053342"/>
          </a:xfrm>
          <a:prstGeom prst="rect">
            <a:avLst/>
          </a:prstGeom>
          <a:noFill/>
          <a:ln w="9525">
            <a:noFill/>
            <a:miter lim="800000"/>
            <a:headEnd/>
            <a:tailEnd/>
          </a:ln>
        </p:spPr>
      </p:pic>
      <p:grpSp>
        <p:nvGrpSpPr>
          <p:cNvPr id="2" name="Group 6"/>
          <p:cNvGrpSpPr>
            <a:grpSpLocks/>
          </p:cNvGrpSpPr>
          <p:nvPr/>
        </p:nvGrpSpPr>
        <p:grpSpPr bwMode="auto">
          <a:xfrm rot="974380">
            <a:off x="524540" y="3966158"/>
            <a:ext cx="10313270" cy="2028130"/>
            <a:chOff x="158" y="2795"/>
            <a:chExt cx="5307" cy="1157"/>
          </a:xfrm>
        </p:grpSpPr>
        <p:pic>
          <p:nvPicPr>
            <p:cNvPr id="650248" name="Picture 7"/>
            <p:cNvPicPr>
              <a:picLocks noChangeAspect="1" noChangeArrowheads="1"/>
            </p:cNvPicPr>
            <p:nvPr/>
          </p:nvPicPr>
          <p:blipFill>
            <a:blip r:embed="rId7" cstate="print"/>
            <a:srcRect/>
            <a:stretch>
              <a:fillRect/>
            </a:stretch>
          </p:blipFill>
          <p:spPr bwMode="auto">
            <a:xfrm>
              <a:off x="2064" y="2795"/>
              <a:ext cx="1543" cy="1157"/>
            </a:xfrm>
            <a:prstGeom prst="rect">
              <a:avLst/>
            </a:prstGeom>
            <a:noFill/>
            <a:ln w="9525" algn="ctr">
              <a:noFill/>
              <a:miter lim="800000"/>
              <a:headEnd/>
              <a:tailEnd/>
            </a:ln>
          </p:spPr>
        </p:pic>
        <p:pic>
          <p:nvPicPr>
            <p:cNvPr id="650249" name="Picture 8"/>
            <p:cNvPicPr>
              <a:picLocks noChangeAspect="1" noChangeArrowheads="1"/>
            </p:cNvPicPr>
            <p:nvPr/>
          </p:nvPicPr>
          <p:blipFill>
            <a:blip r:embed="rId8" cstate="print"/>
            <a:srcRect/>
            <a:stretch>
              <a:fillRect/>
            </a:stretch>
          </p:blipFill>
          <p:spPr bwMode="auto">
            <a:xfrm>
              <a:off x="158" y="2795"/>
              <a:ext cx="1724" cy="1146"/>
            </a:xfrm>
            <a:prstGeom prst="rect">
              <a:avLst/>
            </a:prstGeom>
            <a:noFill/>
            <a:ln w="9525" algn="ctr">
              <a:noFill/>
              <a:miter lim="800000"/>
              <a:headEnd/>
              <a:tailEnd/>
            </a:ln>
          </p:spPr>
        </p:pic>
        <p:pic>
          <p:nvPicPr>
            <p:cNvPr id="650250" name="Picture 9"/>
            <p:cNvPicPr>
              <a:picLocks noChangeAspect="1" noChangeArrowheads="1"/>
            </p:cNvPicPr>
            <p:nvPr/>
          </p:nvPicPr>
          <p:blipFill>
            <a:blip r:embed="rId9" cstate="print"/>
            <a:srcRect/>
            <a:stretch>
              <a:fillRect/>
            </a:stretch>
          </p:blipFill>
          <p:spPr bwMode="auto">
            <a:xfrm>
              <a:off x="3742" y="2795"/>
              <a:ext cx="1723" cy="1146"/>
            </a:xfrm>
            <a:prstGeom prst="rect">
              <a:avLst/>
            </a:prstGeom>
            <a:noFill/>
            <a:ln w="9525" algn="ctr">
              <a:noFill/>
              <a:miter lim="800000"/>
              <a:headEnd/>
              <a:tailEnd/>
            </a:ln>
          </p:spPr>
        </p:pic>
      </p:grpSp>
      <p:pic>
        <p:nvPicPr>
          <p:cNvPr id="11" name="Slika 10"/>
          <p:cNvPicPr/>
          <p:nvPr/>
        </p:nvPicPr>
        <p:blipFill>
          <a:blip r:embed="rId10" cstate="print"/>
          <a:srcRect l="5954" t="5077" r="59600" b="17504"/>
          <a:stretch>
            <a:fillRect/>
          </a:stretch>
        </p:blipFill>
        <p:spPr bwMode="auto">
          <a:xfrm rot="608096">
            <a:off x="7904697" y="1286354"/>
            <a:ext cx="3489696" cy="2408994"/>
          </a:xfrm>
          <a:prstGeom prst="rect">
            <a:avLst/>
          </a:prstGeom>
          <a:noFill/>
          <a:ln w="9525">
            <a:noFill/>
            <a:miter lim="800000"/>
            <a:headEnd/>
            <a:tailEnd/>
          </a:ln>
        </p:spPr>
      </p:pic>
      <p:pic>
        <p:nvPicPr>
          <p:cNvPr id="35842" name="Picture 2"/>
          <p:cNvPicPr>
            <a:picLocks noChangeAspect="1" noChangeArrowheads="1"/>
          </p:cNvPicPr>
          <p:nvPr/>
        </p:nvPicPr>
        <p:blipFill>
          <a:blip r:embed="rId11" cstate="print"/>
          <a:srcRect/>
          <a:stretch>
            <a:fillRect/>
          </a:stretch>
        </p:blipFill>
        <p:spPr bwMode="auto">
          <a:xfrm rot="20867943">
            <a:off x="2193793" y="1741100"/>
            <a:ext cx="3483409" cy="1895805"/>
          </a:xfrm>
          <a:prstGeom prst="rect">
            <a:avLst/>
          </a:prstGeom>
          <a:noFill/>
          <a:ln w="9525">
            <a:noFill/>
            <a:miter lim="800000"/>
            <a:headEnd/>
            <a:tailEnd/>
          </a:ln>
        </p:spPr>
      </p:pic>
      <p:sp>
        <p:nvSpPr>
          <p:cNvPr id="12" name="Rectangle 2"/>
          <p:cNvSpPr>
            <a:spLocks noGrp="1" noChangeArrowheads="1"/>
          </p:cNvSpPr>
          <p:nvPr>
            <p:ph type="title"/>
          </p:nvPr>
        </p:nvSpPr>
        <p:spPr>
          <a:xfrm>
            <a:off x="1097280" y="312430"/>
            <a:ext cx="10058400" cy="976882"/>
          </a:xfrm>
        </p:spPr>
        <p:txBody>
          <a:bodyPr/>
          <a:lstStyle/>
          <a:p>
            <a:pPr eaLnBrk="1" hangingPunct="1"/>
            <a:r>
              <a:rPr lang="sl-SI" dirty="0" smtClean="0"/>
              <a:t>Ustvarjalno, „varno“ okolje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3" name="Rectangle 2"/>
          <p:cNvSpPr>
            <a:spLocks noGrp="1" noChangeArrowheads="1"/>
          </p:cNvSpPr>
          <p:nvPr>
            <p:ph type="title"/>
          </p:nvPr>
        </p:nvSpPr>
        <p:spPr>
          <a:xfrm>
            <a:off x="5537322" y="4291259"/>
            <a:ext cx="730424" cy="935831"/>
          </a:xfrm>
        </p:spPr>
        <p:txBody>
          <a:bodyPr>
            <a:normAutofit fontScale="90000"/>
          </a:bodyPr>
          <a:lstStyle/>
          <a:p>
            <a:pPr eaLnBrk="1" hangingPunct="1"/>
            <a:r>
              <a:rPr lang="sl-SI" sz="7200" dirty="0"/>
              <a:t>?</a:t>
            </a:r>
          </a:p>
        </p:txBody>
      </p:sp>
      <p:pic>
        <p:nvPicPr>
          <p:cNvPr id="35841" name="Picture 1"/>
          <p:cNvPicPr>
            <a:picLocks noChangeAspect="1" noChangeArrowheads="1"/>
          </p:cNvPicPr>
          <p:nvPr/>
        </p:nvPicPr>
        <p:blipFill>
          <a:blip r:embed="rId3" cstate="print"/>
          <a:srcRect/>
          <a:stretch>
            <a:fillRect/>
          </a:stretch>
        </p:blipFill>
        <p:spPr bwMode="auto">
          <a:xfrm>
            <a:off x="3863753" y="1920591"/>
            <a:ext cx="4077563" cy="2708920"/>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7465774" y="3575214"/>
            <a:ext cx="4045698" cy="270892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r="17141" b="14221"/>
          <a:stretch>
            <a:fillRect/>
          </a:stretch>
        </p:blipFill>
        <p:spPr bwMode="auto">
          <a:xfrm>
            <a:off x="428688" y="3450702"/>
            <a:ext cx="3794222" cy="2692356"/>
          </a:xfrm>
          <a:prstGeom prst="rect">
            <a:avLst/>
          </a:prstGeom>
          <a:noFill/>
          <a:ln w="9525">
            <a:noFill/>
            <a:miter lim="800000"/>
            <a:headEnd/>
            <a:tailEnd/>
          </a:ln>
        </p:spPr>
      </p:pic>
      <p:sp>
        <p:nvSpPr>
          <p:cNvPr id="7" name="Naslov 1"/>
          <p:cNvSpPr txBox="1">
            <a:spLocks/>
          </p:cNvSpPr>
          <p:nvPr/>
        </p:nvSpPr>
        <p:spPr bwMode="auto">
          <a:xfrm>
            <a:off x="1026695" y="188640"/>
            <a:ext cx="10185788" cy="1556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l" eaLnBrk="0" hangingPunct="0"/>
            <a:r>
              <a:rPr lang="sl-SI" sz="4800" spc="-50" dirty="0" smtClean="0">
                <a:solidFill>
                  <a:schemeClr val="tx1">
                    <a:lumMod val="75000"/>
                    <a:lumOff val="25000"/>
                  </a:schemeClr>
                </a:solidFill>
                <a:latin typeface="+mj-lt"/>
                <a:ea typeface="+mj-ea"/>
                <a:cs typeface="+mj-cs"/>
              </a:rPr>
              <a:t>Otroška soba v primerjavi z delovno sobo pri Googlu </a:t>
            </a:r>
            <a:endParaRPr lang="en-GB" sz="4800" spc="-50" dirty="0">
              <a:solidFill>
                <a:schemeClr val="tx1">
                  <a:lumMod val="75000"/>
                  <a:lumOff val="25000"/>
                </a:schemeClr>
              </a:solidFill>
              <a:latin typeface="+mj-lt"/>
              <a:ea typeface="+mj-ea"/>
              <a:cs typeface="+mj-cs"/>
            </a:endParaRPr>
          </a:p>
        </p:txBody>
      </p:sp>
      <p:sp>
        <p:nvSpPr>
          <p:cNvPr id="8" name="PoljeZBesedilom 7"/>
          <p:cNvSpPr txBox="1"/>
          <p:nvPr/>
        </p:nvSpPr>
        <p:spPr>
          <a:xfrm rot="19992674">
            <a:off x="8488518" y="2492137"/>
            <a:ext cx="2475753" cy="369332"/>
          </a:xfrm>
          <a:prstGeom prst="rect">
            <a:avLst/>
          </a:prstGeom>
          <a:noFill/>
        </p:spPr>
        <p:txBody>
          <a:bodyPr wrap="square" rtlCol="0">
            <a:spAutoFit/>
          </a:bodyPr>
          <a:lstStyle/>
          <a:p>
            <a:r>
              <a:rPr lang="sl-SI" dirty="0" smtClean="0">
                <a:solidFill>
                  <a:srgbClr val="FF0000"/>
                </a:solidFill>
              </a:rPr>
              <a:t>Ohranite otroka v sebi.</a:t>
            </a:r>
            <a:endParaRPr lang="en-GB" dirty="0">
              <a:solidFill>
                <a:srgbClr val="FF0000"/>
              </a:solidFill>
            </a:endParaRPr>
          </a:p>
        </p:txBody>
      </p:sp>
      <p:pic>
        <p:nvPicPr>
          <p:cNvPr id="9" name="Kép 6"/>
          <p:cNvPicPr>
            <a:picLocks noChangeAspect="1"/>
          </p:cNvPicPr>
          <p:nvPr/>
        </p:nvPicPr>
        <p:blipFill rotWithShape="1">
          <a:blip r:embed="rId6"/>
          <a:srcRect r="85412"/>
          <a:stretch/>
        </p:blipFill>
        <p:spPr>
          <a:xfrm>
            <a:off x="11582399" y="3723937"/>
            <a:ext cx="609601" cy="3134063"/>
          </a:xfrm>
          <a:prstGeom prst="rect">
            <a:avLst/>
          </a:prstGeom>
        </p:spPr>
      </p:pic>
    </p:spTree>
    <p:extLst>
      <p:ext uri="{BB962C8B-B14F-4D97-AF65-F5344CB8AC3E}">
        <p14:creationId xmlns:p14="http://schemas.microsoft.com/office/powerpoint/2010/main" val="336419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Naslov 1"/>
          <p:cNvSpPr>
            <a:spLocks noGrp="1"/>
          </p:cNvSpPr>
          <p:nvPr>
            <p:ph type="title"/>
          </p:nvPr>
        </p:nvSpPr>
        <p:spPr/>
        <p:txBody>
          <a:bodyPr/>
          <a:lstStyle/>
          <a:p>
            <a:r>
              <a:rPr lang="sl-SI" dirty="0"/>
              <a:t>Pomen domišljije</a:t>
            </a:r>
            <a:endParaRPr lang="sl-SI" dirty="0" smtClean="0"/>
          </a:p>
        </p:txBody>
      </p:sp>
      <p:grpSp>
        <p:nvGrpSpPr>
          <p:cNvPr id="10" name="Skupina 9"/>
          <p:cNvGrpSpPr/>
          <p:nvPr/>
        </p:nvGrpSpPr>
        <p:grpSpPr>
          <a:xfrm>
            <a:off x="1243014" y="2295966"/>
            <a:ext cx="7177086" cy="3722374"/>
            <a:chOff x="0" y="0"/>
            <a:chExt cx="12219888" cy="6858000"/>
          </a:xfrm>
        </p:grpSpPr>
        <p:pic>
          <p:nvPicPr>
            <p:cNvPr id="6" name="Picture 2"/>
            <p:cNvPicPr>
              <a:picLocks noChangeAspect="1" noChangeArrowheads="1"/>
            </p:cNvPicPr>
            <p:nvPr/>
          </p:nvPicPr>
          <p:blipFill>
            <a:blip r:embed="rId3" cstate="print"/>
            <a:srcRect/>
            <a:stretch>
              <a:fillRect/>
            </a:stretch>
          </p:blipFill>
          <p:spPr bwMode="auto">
            <a:xfrm>
              <a:off x="0" y="0"/>
              <a:ext cx="12219888" cy="6858000"/>
            </a:xfrm>
            <a:prstGeom prst="rect">
              <a:avLst/>
            </a:prstGeom>
            <a:noFill/>
            <a:ln w="25400" cmpd="sng">
              <a:solidFill>
                <a:schemeClr val="tx1"/>
              </a:solidFill>
              <a:miter lim="800000"/>
              <a:headEnd/>
              <a:tailEnd/>
            </a:ln>
          </p:spPr>
        </p:pic>
        <p:sp>
          <p:nvSpPr>
            <p:cNvPr id="8" name="PoljeZBesedilom 7"/>
            <p:cNvSpPr txBox="1"/>
            <p:nvPr/>
          </p:nvSpPr>
          <p:spPr>
            <a:xfrm>
              <a:off x="1967542" y="3429002"/>
              <a:ext cx="4874963" cy="680447"/>
            </a:xfrm>
            <a:prstGeom prst="rect">
              <a:avLst/>
            </a:prstGeom>
            <a:noFill/>
          </p:spPr>
          <p:txBody>
            <a:bodyPr wrap="square" rtlCol="0">
              <a:spAutoFit/>
            </a:bodyPr>
            <a:lstStyle/>
            <a:p>
              <a:r>
                <a:rPr lang="sl-SI" b="0" dirty="0" smtClean="0">
                  <a:solidFill>
                    <a:srgbClr val="FF0000"/>
                  </a:solidFill>
                </a:rPr>
                <a:t>Šolski / izobraževalni sistem?</a:t>
              </a:r>
              <a:endParaRPr lang="en-GB" b="0" dirty="0">
                <a:solidFill>
                  <a:srgbClr val="FF0000"/>
                </a:solidFill>
              </a:endParaRPr>
            </a:p>
          </p:txBody>
        </p:sp>
        <p:sp>
          <p:nvSpPr>
            <p:cNvPr id="9" name="Elipsa 8"/>
            <p:cNvSpPr/>
            <p:nvPr/>
          </p:nvSpPr>
          <p:spPr bwMode="auto">
            <a:xfrm>
              <a:off x="239350" y="1556792"/>
              <a:ext cx="3072341" cy="172819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1" i="0" u="none" strike="noStrike" cap="none" normalizeH="0" baseline="0" smtClean="0">
                <a:ln>
                  <a:noFill/>
                </a:ln>
                <a:solidFill>
                  <a:schemeClr val="tx1"/>
                </a:solidFill>
                <a:effectLst/>
                <a:latin typeface="Arial" charset="0"/>
              </a:endParaRPr>
            </a:p>
          </p:txBody>
        </p:sp>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Ustvarjalnost zahteva čas </a:t>
            </a:r>
            <a:r>
              <a:rPr lang="sl-SI" dirty="0" smtClean="0"/>
              <a:t>- video</a:t>
            </a:r>
            <a:endParaRPr lang="en-GB" dirty="0"/>
          </a:p>
        </p:txBody>
      </p:sp>
      <p:sp>
        <p:nvSpPr>
          <p:cNvPr id="3" name="Ograda vsebine 2"/>
          <p:cNvSpPr>
            <a:spLocks noGrp="1"/>
          </p:cNvSpPr>
          <p:nvPr>
            <p:ph idx="1"/>
          </p:nvPr>
        </p:nvSpPr>
        <p:spPr>
          <a:xfrm>
            <a:off x="1116830" y="1971676"/>
            <a:ext cx="9660256" cy="2019300"/>
          </a:xfrm>
        </p:spPr>
        <p:txBody>
          <a:bodyPr/>
          <a:lstStyle/>
          <a:p>
            <a:pPr>
              <a:buNone/>
            </a:pPr>
            <a:r>
              <a:rPr lang="sl-SI" dirty="0" smtClean="0"/>
              <a:t>Poglejte kratek video: „</a:t>
            </a:r>
            <a:r>
              <a:rPr lang="sl-SI" dirty="0" err="1" smtClean="0"/>
              <a:t>Creativity</a:t>
            </a:r>
            <a:r>
              <a:rPr lang="sl-SI" dirty="0" smtClean="0"/>
              <a:t> </a:t>
            </a:r>
            <a:r>
              <a:rPr lang="sl-SI" dirty="0" err="1" smtClean="0"/>
              <a:t>requires</a:t>
            </a:r>
            <a:r>
              <a:rPr lang="sl-SI" dirty="0" smtClean="0"/>
              <a:t> TIME.mp4“ (2 min)</a:t>
            </a:r>
          </a:p>
          <a:p>
            <a:pPr>
              <a:buNone/>
            </a:pPr>
            <a:r>
              <a:rPr lang="sl-SI" dirty="0" smtClean="0"/>
              <a:t>Pomislite na svoje izkušnje (potreben je razmislek)</a:t>
            </a:r>
            <a:endParaRPr lang="sl-SI" dirty="0"/>
          </a:p>
        </p:txBody>
      </p:sp>
      <p:sp>
        <p:nvSpPr>
          <p:cNvPr id="6" name="Rectangle 2"/>
          <p:cNvSpPr txBox="1">
            <a:spLocks noChangeArrowheads="1"/>
          </p:cNvSpPr>
          <p:nvPr/>
        </p:nvSpPr>
        <p:spPr>
          <a:xfrm>
            <a:off x="1495424" y="4322421"/>
            <a:ext cx="3429000" cy="1089529"/>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smtClean="0"/>
              <a:t>Timsko delo</a:t>
            </a:r>
          </a:p>
          <a:p>
            <a:pPr marL="0" marR="0" lvl="1" fontAlgn="auto">
              <a:lnSpc>
                <a:spcPct val="90000"/>
              </a:lnSpc>
              <a:buClr>
                <a:schemeClr val="accent1"/>
              </a:buClr>
              <a:buSzTx/>
              <a:buFont typeface="Calibri" pitchFamily="34" charset="0"/>
              <a:buNone/>
              <a:tabLst/>
              <a:defRPr/>
            </a:pPr>
            <a:endParaRPr lang="sl-SI" dirty="0" smtClean="0"/>
          </a:p>
          <a:p>
            <a:pPr marL="0" marR="0" lvl="1" fontAlgn="auto">
              <a:lnSpc>
                <a:spcPct val="90000"/>
              </a:lnSpc>
              <a:buClr>
                <a:schemeClr val="accent1"/>
              </a:buClr>
              <a:buSzTx/>
              <a:buFont typeface="Calibri" pitchFamily="34" charset="0"/>
              <a:buNone/>
              <a:tabLst/>
              <a:defRPr/>
            </a:pPr>
            <a:r>
              <a:rPr lang="sl-SI" dirty="0" smtClean="0"/>
              <a:t>Gledanje videa - 2 min.</a:t>
            </a:r>
          </a:p>
          <a:p>
            <a:pPr marL="0" marR="0" lvl="1" fontAlgn="auto">
              <a:lnSpc>
                <a:spcPct val="90000"/>
              </a:lnSpc>
              <a:buClr>
                <a:schemeClr val="accent1"/>
              </a:buClr>
              <a:buSzTx/>
              <a:buFont typeface="Calibri" pitchFamily="34" charset="0"/>
              <a:buNone/>
              <a:tabLst/>
              <a:defRPr/>
            </a:pPr>
            <a:r>
              <a:rPr lang="sl-SI" dirty="0" smtClean="0"/>
              <a:t>Vaše izkušnje / razmislek - 5 min.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523" y="286603"/>
            <a:ext cx="10219765" cy="1450757"/>
          </a:xfrm>
        </p:spPr>
        <p:txBody>
          <a:bodyPr>
            <a:normAutofit/>
          </a:bodyPr>
          <a:lstStyle/>
          <a:p>
            <a:r>
              <a:rPr lang="sl-SI" dirty="0" smtClean="0"/>
              <a:t>Učni cilji - </a:t>
            </a:r>
            <a:r>
              <a:rPr lang="sl-SI" dirty="0" err="1" smtClean="0"/>
              <a:t>PC‘s</a:t>
            </a:r>
            <a:r>
              <a:rPr lang="sl-SI" dirty="0" smtClean="0"/>
              <a:t> (Merila uspešnosti)</a:t>
            </a:r>
            <a:endParaRPr lang="sl-SI" dirty="0"/>
          </a:p>
        </p:txBody>
      </p:sp>
      <p:sp>
        <p:nvSpPr>
          <p:cNvPr id="3" name="Szövegdoboz 2"/>
          <p:cNvSpPr txBox="1"/>
          <p:nvPr/>
        </p:nvSpPr>
        <p:spPr>
          <a:xfrm>
            <a:off x="1097280" y="1877210"/>
            <a:ext cx="10058400" cy="326243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sl-SI" sz="2200" dirty="0" smtClean="0"/>
              <a:t>PC1: Mentor razume in je sposoben usposobiti učitelje razumevanja in razvoja inovativnega/podjetniškega razmišljanja in vedenja</a:t>
            </a:r>
          </a:p>
          <a:p>
            <a:pPr marL="285750" indent="-285750">
              <a:spcBef>
                <a:spcPts val="1200"/>
              </a:spcBef>
              <a:buFont typeface="Arial" panose="020B0604020202020204" pitchFamily="34" charset="0"/>
              <a:buChar char="•"/>
            </a:pPr>
            <a:r>
              <a:rPr lang="sl-SI" sz="2200" dirty="0" smtClean="0"/>
              <a:t>PC2: Mentor razume in je sposoben usposobiti učitelje razumevanja in povezave inovacijskih pristopov pri konkretnih šolskih predmetih</a:t>
            </a:r>
          </a:p>
          <a:p>
            <a:pPr marL="285750" indent="-285750">
              <a:spcBef>
                <a:spcPts val="1200"/>
              </a:spcBef>
              <a:buFont typeface="Arial" panose="020B0604020202020204" pitchFamily="34" charset="0"/>
              <a:buChar char="•"/>
            </a:pPr>
            <a:r>
              <a:rPr lang="sl-SI" sz="2200" dirty="0" smtClean="0"/>
              <a:t>PC3: Mentor razume in je sposoben usposobiti učitelje razumevanja in uporabe metod razvoja inovativnih in podjetniških kompetenc</a:t>
            </a:r>
          </a:p>
          <a:p>
            <a:pPr marL="285750" indent="-285750">
              <a:spcBef>
                <a:spcPts val="1200"/>
              </a:spcBef>
              <a:buFont typeface="Arial" panose="020B0604020202020204" pitchFamily="34" charset="0"/>
              <a:buChar char="•"/>
            </a:pPr>
            <a:r>
              <a:rPr lang="sl-SI" sz="2200" dirty="0" smtClean="0"/>
              <a:t>PC4: Mentor razume in je sposoben usposobiti učitelje razumevanja in uporabe različnih metod in orodij ustvarjalnega in inovativnega poučevanja</a:t>
            </a:r>
          </a:p>
        </p:txBody>
      </p:sp>
      <p:pic>
        <p:nvPicPr>
          <p:cNvPr id="4" name="Kép 3"/>
          <p:cNvPicPr>
            <a:picLocks noChangeAspect="1"/>
          </p:cNvPicPr>
          <p:nvPr/>
        </p:nvPicPr>
        <p:blipFill rotWithShape="1">
          <a:blip r:embed="rId3"/>
          <a:srcRect r="85412"/>
          <a:stretch/>
        </p:blipFill>
        <p:spPr>
          <a:xfrm>
            <a:off x="11582399" y="3723937"/>
            <a:ext cx="609601" cy="3134063"/>
          </a:xfrm>
          <a:prstGeom prst="rect">
            <a:avLst/>
          </a:prstGeom>
        </p:spPr>
      </p:pic>
    </p:spTree>
    <p:extLst>
      <p:ext uri="{BB962C8B-B14F-4D97-AF65-F5344CB8AC3E}">
        <p14:creationId xmlns:p14="http://schemas.microsoft.com/office/powerpoint/2010/main" val="1733032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ChangeArrowheads="1"/>
          </p:cNvSpPr>
          <p:nvPr>
            <p:ph type="title"/>
          </p:nvPr>
        </p:nvSpPr>
        <p:spPr>
          <a:xfrm>
            <a:off x="1097279" y="286603"/>
            <a:ext cx="10598535" cy="1450757"/>
          </a:xfrm>
        </p:spPr>
        <p:txBody>
          <a:bodyPr/>
          <a:lstStyle/>
          <a:p>
            <a:pPr lvl="0">
              <a:defRPr/>
            </a:pPr>
            <a:r>
              <a:rPr lang="sl-SI" dirty="0">
                <a:solidFill>
                  <a:prstClr val="black">
                    <a:lumMod val="75000"/>
                    <a:lumOff val="25000"/>
                  </a:prstClr>
                </a:solidFill>
                <a:ea typeface="+mn-ea"/>
                <a:cs typeface="+mn-cs"/>
              </a:rPr>
              <a:t>Inovativna orodja za učenje - Aerodinamika</a:t>
            </a:r>
            <a:r>
              <a:rPr lang="sl-SI" dirty="0" smtClean="0"/>
              <a:t> </a:t>
            </a:r>
          </a:p>
        </p:txBody>
      </p:sp>
      <p:sp>
        <p:nvSpPr>
          <p:cNvPr id="128004" name="Rectangle 3"/>
          <p:cNvSpPr>
            <a:spLocks noGrp="1" noChangeArrowheads="1"/>
          </p:cNvSpPr>
          <p:nvPr>
            <p:ph type="body" idx="1"/>
          </p:nvPr>
        </p:nvSpPr>
        <p:spPr>
          <a:xfrm>
            <a:off x="1097280" y="1845734"/>
            <a:ext cx="4238952" cy="4023360"/>
          </a:xfrm>
        </p:spPr>
        <p:txBody>
          <a:bodyPr/>
          <a:lstStyle/>
          <a:p>
            <a:pPr eaLnBrk="0" hangingPunct="0">
              <a:spcBef>
                <a:spcPts val="0"/>
              </a:spcBef>
              <a:spcAft>
                <a:spcPts val="0"/>
              </a:spcAft>
              <a:buNone/>
            </a:pPr>
            <a:r>
              <a:rPr lang="sl-SI" dirty="0" smtClean="0"/>
              <a:t>Praktičen </a:t>
            </a:r>
            <a:r>
              <a:rPr lang="sl-SI" dirty="0" smtClean="0">
                <a:solidFill>
                  <a:prstClr val="black">
                    <a:lumMod val="75000"/>
                    <a:lumOff val="25000"/>
                  </a:prstClr>
                </a:solidFill>
              </a:rPr>
              <a:t>učni pripomoček</a:t>
            </a:r>
            <a:endParaRPr lang="sl-SI" dirty="0" smtClean="0"/>
          </a:p>
          <a:p>
            <a:pPr eaLnBrk="0" hangingPunct="0">
              <a:spcBef>
                <a:spcPts val="0"/>
              </a:spcBef>
              <a:spcAft>
                <a:spcPts val="0"/>
              </a:spcAft>
              <a:buNone/>
            </a:pPr>
            <a:r>
              <a:rPr lang="sl-SI" dirty="0" smtClean="0"/>
              <a:t>Uspešno sodelovanje s podjetji</a:t>
            </a:r>
          </a:p>
          <a:p>
            <a:pPr eaLnBrk="0" hangingPunct="0">
              <a:spcBef>
                <a:spcPts val="0"/>
              </a:spcBef>
              <a:spcAft>
                <a:spcPts val="0"/>
              </a:spcAft>
              <a:buNone/>
            </a:pPr>
            <a:endParaRPr lang="sl-SI" dirty="0" smtClean="0"/>
          </a:p>
          <a:p>
            <a:pPr lvl="1" eaLnBrk="0" hangingPunct="0">
              <a:spcBef>
                <a:spcPts val="0"/>
              </a:spcBef>
              <a:spcAft>
                <a:spcPts val="0"/>
              </a:spcAft>
            </a:pPr>
            <a:r>
              <a:rPr lang="sl-SI" sz="1600" dirty="0" smtClean="0"/>
              <a:t>3. mesto na natečaju leta 2003</a:t>
            </a:r>
          </a:p>
          <a:p>
            <a:pPr lvl="1" eaLnBrk="0" hangingPunct="0">
              <a:spcBef>
                <a:spcPts val="0"/>
              </a:spcBef>
              <a:spcAft>
                <a:spcPts val="0"/>
              </a:spcAft>
            </a:pPr>
            <a:r>
              <a:rPr lang="sl-SI" sz="1600" dirty="0" smtClean="0"/>
              <a:t>Avtorji: Nejc Božič, Nejc Babič</a:t>
            </a:r>
          </a:p>
          <a:p>
            <a:pPr lvl="1" eaLnBrk="0" hangingPunct="0">
              <a:spcBef>
                <a:spcPts val="0"/>
              </a:spcBef>
              <a:spcAft>
                <a:spcPts val="0"/>
              </a:spcAft>
            </a:pPr>
            <a:r>
              <a:rPr lang="sl-SI" sz="1600" dirty="0" smtClean="0"/>
              <a:t>mentor: prof. Ivanka Toman, šola: Srednja elektro in strojna šola Kranj, Slovenija</a:t>
            </a:r>
          </a:p>
          <a:p>
            <a:pPr eaLnBrk="1" hangingPunct="1">
              <a:spcBef>
                <a:spcPts val="0"/>
              </a:spcBef>
              <a:spcAft>
                <a:spcPts val="0"/>
              </a:spcAft>
            </a:pPr>
            <a:endParaRPr lang="sl-SI" sz="1800" dirty="0" smtClean="0"/>
          </a:p>
        </p:txBody>
      </p:sp>
      <p:pic>
        <p:nvPicPr>
          <p:cNvPr id="8" name="Picture 3" descr="aerodinamika"/>
          <p:cNvPicPr>
            <a:picLocks noChangeAspect="1" noChangeArrowheads="1"/>
          </p:cNvPicPr>
          <p:nvPr/>
        </p:nvPicPr>
        <p:blipFill>
          <a:blip r:embed="rId3" cstate="print"/>
          <a:srcRect/>
          <a:stretch>
            <a:fillRect/>
          </a:stretch>
        </p:blipFill>
        <p:spPr bwMode="auto">
          <a:xfrm>
            <a:off x="5955172" y="2790825"/>
            <a:ext cx="5257311" cy="3429501"/>
          </a:xfrm>
          <a:prstGeom prst="rect">
            <a:avLst/>
          </a:prstGeom>
          <a:noFill/>
        </p:spPr>
      </p:pic>
      <p:pic>
        <p:nvPicPr>
          <p:cNvPr id="157700" name="Picture 4" descr="Rezultat iskanja slik za aerodynamics"/>
          <p:cNvPicPr>
            <a:picLocks noChangeAspect="1" noChangeArrowheads="1"/>
          </p:cNvPicPr>
          <p:nvPr/>
        </p:nvPicPr>
        <p:blipFill>
          <a:blip r:embed="rId4"/>
          <a:srcRect/>
          <a:stretch>
            <a:fillRect/>
          </a:stretch>
        </p:blipFill>
        <p:spPr bwMode="auto">
          <a:xfrm>
            <a:off x="460375" y="4772992"/>
            <a:ext cx="2330450" cy="1447333"/>
          </a:xfrm>
          <a:prstGeom prst="rect">
            <a:avLst/>
          </a:prstGeom>
          <a:noFill/>
        </p:spPr>
      </p:pic>
      <p:sp>
        <p:nvSpPr>
          <p:cNvPr id="157702" name="AutoShape 6" descr="Rezultat iskanja slik za aerodynam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7704" name="AutoShape 8" descr="Rezultat iskanja slik za aerodynam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7705" name="Picture 9"/>
          <p:cNvPicPr>
            <a:picLocks noChangeAspect="1" noChangeArrowheads="1"/>
          </p:cNvPicPr>
          <p:nvPr/>
        </p:nvPicPr>
        <p:blipFill>
          <a:blip r:embed="rId5"/>
          <a:srcRect/>
          <a:stretch>
            <a:fillRect/>
          </a:stretch>
        </p:blipFill>
        <p:spPr bwMode="auto">
          <a:xfrm>
            <a:off x="3199063" y="4810626"/>
            <a:ext cx="2609850" cy="1409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4400" dirty="0" smtClean="0"/>
              <a:t>Vaje za razvoj kompetenc / Elementi inovativnega poučevanja</a:t>
            </a:r>
            <a:endParaRPr lang="sl-SI" sz="4400" dirty="0"/>
          </a:p>
        </p:txBody>
      </p:sp>
      <p:pic>
        <p:nvPicPr>
          <p:cNvPr id="70658" name="Picture 2" descr="Rezultat iskanja slik za competence"/>
          <p:cNvPicPr>
            <a:picLocks noChangeAspect="1" noChangeArrowheads="1"/>
          </p:cNvPicPr>
          <p:nvPr/>
        </p:nvPicPr>
        <p:blipFill>
          <a:blip r:embed="rId3"/>
          <a:srcRect/>
          <a:stretch>
            <a:fillRect/>
          </a:stretch>
        </p:blipFill>
        <p:spPr bwMode="auto">
          <a:xfrm>
            <a:off x="6168838" y="2964047"/>
            <a:ext cx="4986842" cy="3070603"/>
          </a:xfrm>
          <a:prstGeom prst="rect">
            <a:avLst/>
          </a:prstGeom>
          <a:noFill/>
        </p:spPr>
      </p:pic>
      <p:sp>
        <p:nvSpPr>
          <p:cNvPr id="6" name="Ograda vsebine 2"/>
          <p:cNvSpPr>
            <a:spLocks noGrp="1"/>
          </p:cNvSpPr>
          <p:nvPr>
            <p:ph idx="1"/>
          </p:nvPr>
        </p:nvSpPr>
        <p:spPr>
          <a:xfrm>
            <a:off x="1097280" y="2296345"/>
            <a:ext cx="4360905" cy="2997550"/>
          </a:xfrm>
        </p:spPr>
        <p:txBody>
          <a:bodyPr numCol="1">
            <a:normAutofit/>
          </a:bodyPr>
          <a:lstStyle/>
          <a:p>
            <a:pPr>
              <a:spcAft>
                <a:spcPts val="600"/>
              </a:spcAft>
            </a:pPr>
            <a:r>
              <a:rPr lang="sl-SI" sz="2400" dirty="0" smtClean="0"/>
              <a:t>Na naslednjih diapozitivih lahko najdete različne vaje za razvoj ustvarjalno in inovacijsko usmerjenih kompetenc.</a:t>
            </a:r>
          </a:p>
          <a:p>
            <a:pPr>
              <a:spcAft>
                <a:spcPts val="600"/>
              </a:spcAft>
            </a:pPr>
            <a:r>
              <a:rPr lang="sl-SI" sz="2400" dirty="0" smtClean="0"/>
              <a:t>Lahko jih prilagodite na različne teme.</a:t>
            </a:r>
            <a:endParaRPr lang="sl-SI"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Identificiranje problemov in priložnosti</a:t>
            </a:r>
            <a:endParaRPr lang="en-GB" dirty="0">
              <a:solidFill>
                <a:srgbClr val="FF3300"/>
              </a:solidFill>
            </a:endParaRPr>
          </a:p>
        </p:txBody>
      </p:sp>
      <p:sp>
        <p:nvSpPr>
          <p:cNvPr id="3" name="Ograda vsebine 2"/>
          <p:cNvSpPr>
            <a:spLocks noGrp="1"/>
          </p:cNvSpPr>
          <p:nvPr>
            <p:ph idx="1"/>
          </p:nvPr>
        </p:nvSpPr>
        <p:spPr>
          <a:xfrm>
            <a:off x="1095015" y="1879251"/>
            <a:ext cx="11032816" cy="4441338"/>
          </a:xfrm>
        </p:spPr>
        <p:txBody>
          <a:bodyPr numCol="2">
            <a:noAutofit/>
          </a:bodyPr>
          <a:lstStyle/>
          <a:p>
            <a:pPr lvl="0">
              <a:spcBef>
                <a:spcPts val="300"/>
              </a:spcBef>
              <a:buNone/>
            </a:pPr>
            <a:r>
              <a:rPr lang="sl-SI" b="1" dirty="0" smtClean="0"/>
              <a:t>Iskanje priložnosti</a:t>
            </a:r>
          </a:p>
          <a:p>
            <a:pPr marL="0" lvl="1" indent="0">
              <a:lnSpc>
                <a:spcPts val="2800"/>
              </a:lnSpc>
              <a:spcBef>
                <a:spcPts val="0"/>
              </a:spcBef>
              <a:spcAft>
                <a:spcPts val="0"/>
              </a:spcAft>
            </a:pPr>
            <a:r>
              <a:rPr lang="sl-SI" sz="2000" dirty="0" smtClean="0"/>
              <a:t>ugotovimo, kje je konkurenca šibka ali slaba </a:t>
            </a:r>
          </a:p>
          <a:p>
            <a:pPr marL="0" lvl="1" indent="0">
              <a:lnSpc>
                <a:spcPts val="2800"/>
              </a:lnSpc>
              <a:spcBef>
                <a:spcPts val="0"/>
              </a:spcBef>
              <a:spcAft>
                <a:spcPts val="0"/>
              </a:spcAft>
            </a:pPr>
            <a:r>
              <a:rPr lang="sl-SI" sz="2000" dirty="0" smtClean="0"/>
              <a:t>idejo razvijemo iz lastnega hobija </a:t>
            </a:r>
          </a:p>
          <a:p>
            <a:pPr marL="0" lvl="1" indent="0">
              <a:lnSpc>
                <a:spcPts val="2800"/>
              </a:lnSpc>
              <a:spcBef>
                <a:spcPts val="0"/>
              </a:spcBef>
              <a:spcAft>
                <a:spcPts val="0"/>
              </a:spcAft>
            </a:pPr>
            <a:r>
              <a:rPr lang="sl-SI" sz="2000" dirty="0" smtClean="0"/>
              <a:t>uporaba odpadnih materialov za nekaj uporabnega </a:t>
            </a:r>
          </a:p>
          <a:p>
            <a:pPr marL="0" lvl="1" indent="0">
              <a:lnSpc>
                <a:spcPts val="2800"/>
              </a:lnSpc>
              <a:spcBef>
                <a:spcPts val="0"/>
              </a:spcBef>
              <a:spcAft>
                <a:spcPts val="0"/>
              </a:spcAft>
            </a:pPr>
            <a:r>
              <a:rPr lang="sl-SI" sz="2000" dirty="0" smtClean="0"/>
              <a:t>prinašanje idej s počitnic </a:t>
            </a:r>
          </a:p>
          <a:p>
            <a:pPr marL="0" lvl="1" indent="0">
              <a:lnSpc>
                <a:spcPts val="2800"/>
              </a:lnSpc>
              <a:spcBef>
                <a:spcPts val="0"/>
              </a:spcBef>
              <a:spcAft>
                <a:spcPts val="0"/>
              </a:spcAft>
            </a:pPr>
            <a:r>
              <a:rPr lang="sl-SI" sz="2000" dirty="0" smtClean="0"/>
              <a:t>fantaziranje in sanjarjenje</a:t>
            </a:r>
          </a:p>
          <a:p>
            <a:pPr marL="0" lvl="1" indent="0">
              <a:lnSpc>
                <a:spcPts val="2800"/>
              </a:lnSpc>
              <a:spcBef>
                <a:spcPts val="0"/>
              </a:spcBef>
              <a:spcAft>
                <a:spcPts val="0"/>
              </a:spcAft>
            </a:pPr>
            <a:endParaRPr lang="sl-SI" sz="2000" b="1" dirty="0" smtClean="0"/>
          </a:p>
          <a:p>
            <a:pPr marL="0" indent="0">
              <a:lnSpc>
                <a:spcPts val="2800"/>
              </a:lnSpc>
              <a:spcBef>
                <a:spcPts val="0"/>
              </a:spcBef>
              <a:spcAft>
                <a:spcPts val="0"/>
              </a:spcAft>
              <a:buNone/>
            </a:pPr>
            <a:r>
              <a:rPr lang="sl-SI" b="1" dirty="0" smtClean="0"/>
              <a:t>Viri problemov - postavimo si vprašanje</a:t>
            </a:r>
          </a:p>
          <a:p>
            <a:pPr marL="0" lvl="1" indent="0">
              <a:lnSpc>
                <a:spcPts val="2800"/>
              </a:lnSpc>
              <a:spcBef>
                <a:spcPts val="0"/>
              </a:spcBef>
              <a:spcAft>
                <a:spcPts val="0"/>
              </a:spcAft>
            </a:pPr>
            <a:r>
              <a:rPr lang="sl-SI" sz="2000" dirty="0" smtClean="0"/>
              <a:t>Kaj me je v šoli presenetilo? </a:t>
            </a:r>
          </a:p>
          <a:p>
            <a:pPr marL="0" lvl="1" indent="0">
              <a:lnSpc>
                <a:spcPts val="2800"/>
              </a:lnSpc>
              <a:spcBef>
                <a:spcPts val="0"/>
              </a:spcBef>
              <a:spcAft>
                <a:spcPts val="0"/>
              </a:spcAft>
            </a:pPr>
            <a:r>
              <a:rPr lang="sl-SI" sz="2000" dirty="0" smtClean="0"/>
              <a:t>Kaj mi ni logično? </a:t>
            </a:r>
          </a:p>
          <a:p>
            <a:pPr marL="0" lvl="1" indent="0">
              <a:lnSpc>
                <a:spcPts val="2800"/>
              </a:lnSpc>
              <a:spcBef>
                <a:spcPts val="0"/>
              </a:spcBef>
              <a:spcAft>
                <a:spcPts val="0"/>
              </a:spcAft>
            </a:pPr>
            <a:r>
              <a:rPr lang="sl-SI" sz="2000" dirty="0" smtClean="0"/>
              <a:t>Lahko poenostavim obrazec? </a:t>
            </a:r>
          </a:p>
          <a:p>
            <a:pPr marL="0" lvl="1" indent="0">
              <a:lnSpc>
                <a:spcPts val="2800"/>
              </a:lnSpc>
              <a:spcBef>
                <a:spcPts val="0"/>
              </a:spcBef>
              <a:spcAft>
                <a:spcPts val="0"/>
              </a:spcAft>
            </a:pPr>
            <a:r>
              <a:rPr lang="sl-SI" sz="2000" dirty="0" smtClean="0"/>
              <a:t>Lahko preprečim podvajanje? </a:t>
            </a:r>
          </a:p>
          <a:p>
            <a:pPr>
              <a:spcBef>
                <a:spcPts val="0"/>
              </a:spcBef>
              <a:buNone/>
            </a:pPr>
            <a:r>
              <a:rPr lang="sl-SI" b="1" dirty="0" smtClean="0"/>
              <a:t>Zaznajmo probleme</a:t>
            </a:r>
          </a:p>
          <a:p>
            <a:pPr marL="0" lvl="1" indent="0">
              <a:lnSpc>
                <a:spcPts val="2800"/>
              </a:lnSpc>
              <a:spcBef>
                <a:spcPts val="0"/>
              </a:spcBef>
              <a:spcAft>
                <a:spcPts val="0"/>
              </a:spcAft>
            </a:pPr>
            <a:r>
              <a:rPr lang="sl-SI" sz="2000" dirty="0" smtClean="0"/>
              <a:t>pogovarjanje z ljudmi in poslušanje ljudi</a:t>
            </a:r>
          </a:p>
          <a:p>
            <a:pPr marL="0" lvl="1" indent="0">
              <a:lnSpc>
                <a:spcPts val="2800"/>
              </a:lnSpc>
              <a:spcBef>
                <a:spcPts val="0"/>
              </a:spcBef>
              <a:spcAft>
                <a:spcPts val="0"/>
              </a:spcAft>
            </a:pPr>
            <a:r>
              <a:rPr lang="sl-SI" sz="2000" dirty="0" smtClean="0"/>
              <a:t>rešujemo probleme, ki jih imajo ljudje </a:t>
            </a:r>
          </a:p>
          <a:p>
            <a:pPr marL="0" lvl="1" indent="0">
              <a:lnSpc>
                <a:spcPts val="2800"/>
              </a:lnSpc>
              <a:spcBef>
                <a:spcPts val="0"/>
              </a:spcBef>
              <a:spcAft>
                <a:spcPts val="0"/>
              </a:spcAft>
            </a:pPr>
            <a:r>
              <a:rPr lang="sl-SI" sz="2000" dirty="0" smtClean="0"/>
              <a:t>poslušamo ljudi, ko govorijo: “Ko bi le…“</a:t>
            </a:r>
          </a:p>
          <a:p>
            <a:pPr marL="0" lvl="1" indent="0">
              <a:lnSpc>
                <a:spcPts val="2800"/>
              </a:lnSpc>
              <a:spcBef>
                <a:spcPts val="0"/>
              </a:spcBef>
              <a:spcAft>
                <a:spcPts val="0"/>
              </a:spcAft>
            </a:pPr>
            <a:r>
              <a:rPr lang="sl-SI" sz="2000" dirty="0"/>
              <a:t>Lahko preprečim napako?</a:t>
            </a:r>
            <a:r>
              <a:rPr lang="sl-SI" sz="2000" b="1" dirty="0" smtClean="0"/>
              <a:t> </a:t>
            </a:r>
            <a:endParaRPr lang="sl-SI" sz="2000" dirty="0" smtClean="0"/>
          </a:p>
          <a:p>
            <a:pPr marL="0" indent="0">
              <a:lnSpc>
                <a:spcPts val="2800"/>
              </a:lnSpc>
              <a:spcBef>
                <a:spcPts val="0"/>
              </a:spcBef>
              <a:spcAft>
                <a:spcPts val="0"/>
              </a:spcAft>
            </a:pPr>
            <a:endParaRPr lang="sl-SI" sz="1800" dirty="0"/>
          </a:p>
        </p:txBody>
      </p:sp>
    </p:spTree>
    <p:extLst>
      <p:ext uri="{BB962C8B-B14F-4D97-AF65-F5344CB8AC3E}">
        <p14:creationId xmlns:p14="http://schemas.microsoft.com/office/powerpoint/2010/main" val="4091307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sl-SI" dirty="0"/>
              <a:t>Razmišljanje izven okvirja </a:t>
            </a:r>
            <a:r>
              <a:rPr lang="sl-SI" dirty="0" smtClean="0"/>
              <a:t>- „</a:t>
            </a:r>
            <a:r>
              <a:rPr lang="sl-SI" dirty="0"/>
              <a:t>Out </a:t>
            </a:r>
            <a:r>
              <a:rPr lang="sl-SI" dirty="0" err="1"/>
              <a:t>of</a:t>
            </a:r>
            <a:r>
              <a:rPr lang="sl-SI" dirty="0"/>
              <a:t> </a:t>
            </a:r>
            <a:r>
              <a:rPr lang="sl-SI" dirty="0" err="1"/>
              <a:t>the</a:t>
            </a:r>
            <a:r>
              <a:rPr lang="sl-SI" dirty="0"/>
              <a:t> </a:t>
            </a:r>
            <a:r>
              <a:rPr lang="sl-SI" dirty="0" err="1"/>
              <a:t>box</a:t>
            </a:r>
            <a:r>
              <a:rPr lang="sl-SI" dirty="0"/>
              <a:t> </a:t>
            </a:r>
            <a:r>
              <a:rPr lang="sl-SI" dirty="0" err="1"/>
              <a:t>thinking</a:t>
            </a:r>
            <a:r>
              <a:rPr lang="sl-SI" dirty="0"/>
              <a:t>“</a:t>
            </a:r>
            <a:endParaRPr lang="sl-SI" dirty="0" smtClean="0"/>
          </a:p>
        </p:txBody>
      </p:sp>
      <p:sp>
        <p:nvSpPr>
          <p:cNvPr id="2441219" name="Rectangle 3"/>
          <p:cNvSpPr>
            <a:spLocks noGrp="1" noChangeArrowheads="1"/>
          </p:cNvSpPr>
          <p:nvPr>
            <p:ph type="body" idx="1"/>
          </p:nvPr>
        </p:nvSpPr>
        <p:spPr>
          <a:xfrm>
            <a:off x="1097280" y="2002971"/>
            <a:ext cx="5093971" cy="2270826"/>
          </a:xfrm>
        </p:spPr>
        <p:txBody>
          <a:bodyPr>
            <a:normAutofit/>
          </a:bodyPr>
          <a:lstStyle/>
          <a:p>
            <a:pPr>
              <a:buNone/>
            </a:pPr>
            <a:r>
              <a:rPr lang="sl-SI" b="1" dirty="0"/>
              <a:t>Težava: 4 ravne črte</a:t>
            </a:r>
          </a:p>
          <a:p>
            <a:pPr eaLnBrk="1" hangingPunct="1">
              <a:buFont typeface="Wingdings" pitchFamily="2" charset="2"/>
              <a:buNone/>
            </a:pPr>
            <a:endParaRPr lang="sl-SI" b="1" dirty="0" smtClean="0"/>
          </a:p>
          <a:p>
            <a:pPr>
              <a:buNone/>
            </a:pPr>
            <a:r>
              <a:rPr lang="sl-SI" dirty="0"/>
              <a:t>Z uporabo 4 povezanih linij povežite </a:t>
            </a:r>
            <a:r>
              <a:rPr lang="sl-SI" dirty="0" smtClean="0"/>
              <a:t>vseh </a:t>
            </a:r>
            <a:r>
              <a:rPr lang="sl-SI" dirty="0"/>
              <a:t>9 </a:t>
            </a:r>
            <a:r>
              <a:rPr lang="sl-SI" dirty="0" smtClean="0"/>
              <a:t>pik. </a:t>
            </a:r>
          </a:p>
          <a:p>
            <a:pPr eaLnBrk="1" hangingPunct="1">
              <a:buFont typeface="Arial" charset="0"/>
              <a:buNone/>
            </a:pPr>
            <a:endParaRPr lang="sl-SI" dirty="0" smtClean="0"/>
          </a:p>
          <a:p>
            <a:pPr eaLnBrk="1" hangingPunct="1"/>
            <a:endParaRPr lang="sl-SI" dirty="0" smtClean="0"/>
          </a:p>
        </p:txBody>
      </p:sp>
      <p:sp>
        <p:nvSpPr>
          <p:cNvPr id="35" name="Oval 4"/>
          <p:cNvSpPr>
            <a:spLocks noChangeArrowheads="1"/>
          </p:cNvSpPr>
          <p:nvPr/>
        </p:nvSpPr>
        <p:spPr bwMode="auto">
          <a:xfrm>
            <a:off x="8201025"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6" name="Oval 5"/>
          <p:cNvSpPr>
            <a:spLocks noChangeArrowheads="1"/>
          </p:cNvSpPr>
          <p:nvPr/>
        </p:nvSpPr>
        <p:spPr bwMode="auto">
          <a:xfrm>
            <a:off x="9351963"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7" name="Oval 6"/>
          <p:cNvSpPr>
            <a:spLocks noChangeArrowheads="1"/>
          </p:cNvSpPr>
          <p:nvPr/>
        </p:nvSpPr>
        <p:spPr bwMode="auto">
          <a:xfrm>
            <a:off x="10502900"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8" name="Oval 7"/>
          <p:cNvSpPr>
            <a:spLocks noChangeArrowheads="1"/>
          </p:cNvSpPr>
          <p:nvPr/>
        </p:nvSpPr>
        <p:spPr bwMode="auto">
          <a:xfrm>
            <a:off x="81930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9" name="Oval 8"/>
          <p:cNvSpPr>
            <a:spLocks noChangeArrowheads="1"/>
          </p:cNvSpPr>
          <p:nvPr/>
        </p:nvSpPr>
        <p:spPr bwMode="auto">
          <a:xfrm>
            <a:off x="9351963"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0" name="Oval 9"/>
          <p:cNvSpPr>
            <a:spLocks noChangeArrowheads="1"/>
          </p:cNvSpPr>
          <p:nvPr/>
        </p:nvSpPr>
        <p:spPr bwMode="auto">
          <a:xfrm>
            <a:off x="105044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1" name="Oval 10"/>
          <p:cNvSpPr>
            <a:spLocks noChangeArrowheads="1"/>
          </p:cNvSpPr>
          <p:nvPr/>
        </p:nvSpPr>
        <p:spPr bwMode="auto">
          <a:xfrm>
            <a:off x="81994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2" name="Oval 11"/>
          <p:cNvSpPr>
            <a:spLocks noChangeArrowheads="1"/>
          </p:cNvSpPr>
          <p:nvPr/>
        </p:nvSpPr>
        <p:spPr bwMode="auto">
          <a:xfrm>
            <a:off x="9358313"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3" name="Oval 12"/>
          <p:cNvSpPr>
            <a:spLocks noChangeArrowheads="1"/>
          </p:cNvSpPr>
          <p:nvPr/>
        </p:nvSpPr>
        <p:spPr bwMode="auto">
          <a:xfrm>
            <a:off x="105108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9" name="Rectangle 2"/>
          <p:cNvSpPr txBox="1">
            <a:spLocks noChangeArrowheads="1"/>
          </p:cNvSpPr>
          <p:nvPr/>
        </p:nvSpPr>
        <p:spPr>
          <a:xfrm>
            <a:off x="3425818" y="4416672"/>
            <a:ext cx="2328538" cy="13388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smtClean="0"/>
              <a:t>Praktično delo</a:t>
            </a:r>
          </a:p>
          <a:p>
            <a:pPr marL="0" marR="0" lvl="1" fontAlgn="auto">
              <a:lnSpc>
                <a:spcPct val="90000"/>
              </a:lnSpc>
              <a:buClr>
                <a:schemeClr val="accent1"/>
              </a:buClr>
              <a:buSzTx/>
              <a:buFont typeface="Calibri" pitchFamily="34" charset="0"/>
              <a:buNone/>
              <a:tabLst/>
              <a:defRPr/>
            </a:pPr>
            <a:endParaRPr lang="sl-SI" dirty="0" smtClean="0"/>
          </a:p>
          <a:p>
            <a:pPr marL="0" marR="0" lvl="1" fontAlgn="auto">
              <a:lnSpc>
                <a:spcPct val="90000"/>
              </a:lnSpc>
              <a:buClr>
                <a:schemeClr val="accent1"/>
              </a:buClr>
              <a:buSzTx/>
              <a:buFont typeface="Calibri" pitchFamily="34" charset="0"/>
              <a:buNone/>
              <a:tabLst/>
              <a:defRPr/>
            </a:pPr>
            <a:r>
              <a:rPr lang="sl-SI" dirty="0" smtClean="0"/>
              <a:t>Individualno delo</a:t>
            </a:r>
          </a:p>
          <a:p>
            <a:pPr marL="0" lvl="1">
              <a:lnSpc>
                <a:spcPct val="90000"/>
              </a:lnSpc>
              <a:buClr>
                <a:schemeClr val="accent1"/>
              </a:buClr>
            </a:pPr>
            <a:r>
              <a:rPr lang="sl-SI" dirty="0" smtClean="0"/>
              <a:t>priprava - 3-5 min</a:t>
            </a:r>
          </a:p>
          <a:p>
            <a:pPr marL="0" lvl="1">
              <a:lnSpc>
                <a:spcPct val="90000"/>
              </a:lnSpc>
              <a:buClr>
                <a:schemeClr val="accent1"/>
              </a:buClr>
            </a:pPr>
            <a:r>
              <a:rPr lang="sl-SI" dirty="0" smtClean="0"/>
              <a:t>predstavitev </a:t>
            </a:r>
          </a:p>
        </p:txBody>
      </p:sp>
    </p:spTree>
    <p:extLst>
      <p:ext uri="{BB962C8B-B14F-4D97-AF65-F5344CB8AC3E}">
        <p14:creationId xmlns:p14="http://schemas.microsoft.com/office/powerpoint/2010/main" val="109463120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sl-SI" dirty="0"/>
              <a:t>Razmišljanje izven okvirja </a:t>
            </a:r>
            <a:r>
              <a:rPr lang="sl-SI" dirty="0" smtClean="0"/>
              <a:t>- „</a:t>
            </a:r>
            <a:r>
              <a:rPr lang="sl-SI" dirty="0"/>
              <a:t>Out </a:t>
            </a:r>
            <a:r>
              <a:rPr lang="sl-SI" dirty="0" err="1"/>
              <a:t>of</a:t>
            </a:r>
            <a:r>
              <a:rPr lang="sl-SI" dirty="0"/>
              <a:t> </a:t>
            </a:r>
            <a:r>
              <a:rPr lang="sl-SI" dirty="0" err="1"/>
              <a:t>the</a:t>
            </a:r>
            <a:r>
              <a:rPr lang="sl-SI" dirty="0"/>
              <a:t> </a:t>
            </a:r>
            <a:r>
              <a:rPr lang="sl-SI" dirty="0" err="1"/>
              <a:t>box</a:t>
            </a:r>
            <a:r>
              <a:rPr lang="sl-SI" dirty="0"/>
              <a:t> </a:t>
            </a:r>
            <a:r>
              <a:rPr lang="sl-SI" dirty="0" err="1"/>
              <a:t>thinking</a:t>
            </a:r>
            <a:r>
              <a:rPr lang="sl-SI" dirty="0"/>
              <a:t>“</a:t>
            </a:r>
            <a:endParaRPr lang="sl-SI" dirty="0" smtClean="0"/>
          </a:p>
        </p:txBody>
      </p:sp>
      <p:sp>
        <p:nvSpPr>
          <p:cNvPr id="2441219" name="Rectangle 3"/>
          <p:cNvSpPr>
            <a:spLocks noGrp="1" noChangeArrowheads="1"/>
          </p:cNvSpPr>
          <p:nvPr>
            <p:ph type="body" idx="1"/>
          </p:nvPr>
        </p:nvSpPr>
        <p:spPr>
          <a:xfrm>
            <a:off x="1097280" y="2002971"/>
            <a:ext cx="5093971" cy="2270826"/>
          </a:xfrm>
        </p:spPr>
        <p:txBody>
          <a:bodyPr>
            <a:normAutofit/>
          </a:bodyPr>
          <a:lstStyle/>
          <a:p>
            <a:pPr>
              <a:buNone/>
            </a:pPr>
            <a:r>
              <a:rPr lang="sl-SI" b="1" dirty="0"/>
              <a:t>Težava: 4 ravne črte</a:t>
            </a:r>
          </a:p>
          <a:p>
            <a:pPr eaLnBrk="1" hangingPunct="1"/>
            <a:endParaRPr lang="sl-SI" dirty="0" smtClean="0"/>
          </a:p>
        </p:txBody>
      </p:sp>
      <p:sp>
        <p:nvSpPr>
          <p:cNvPr id="35" name="Oval 4"/>
          <p:cNvSpPr>
            <a:spLocks noChangeArrowheads="1"/>
          </p:cNvSpPr>
          <p:nvPr/>
        </p:nvSpPr>
        <p:spPr bwMode="auto">
          <a:xfrm>
            <a:off x="8201025"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6" name="Oval 5"/>
          <p:cNvSpPr>
            <a:spLocks noChangeArrowheads="1"/>
          </p:cNvSpPr>
          <p:nvPr/>
        </p:nvSpPr>
        <p:spPr bwMode="auto">
          <a:xfrm>
            <a:off x="9351963"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7" name="Oval 6"/>
          <p:cNvSpPr>
            <a:spLocks noChangeArrowheads="1"/>
          </p:cNvSpPr>
          <p:nvPr/>
        </p:nvSpPr>
        <p:spPr bwMode="auto">
          <a:xfrm>
            <a:off x="10502900"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8" name="Oval 7"/>
          <p:cNvSpPr>
            <a:spLocks noChangeArrowheads="1"/>
          </p:cNvSpPr>
          <p:nvPr/>
        </p:nvSpPr>
        <p:spPr bwMode="auto">
          <a:xfrm>
            <a:off x="81930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9" name="Oval 8"/>
          <p:cNvSpPr>
            <a:spLocks noChangeArrowheads="1"/>
          </p:cNvSpPr>
          <p:nvPr/>
        </p:nvSpPr>
        <p:spPr bwMode="auto">
          <a:xfrm>
            <a:off x="9351963"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0" name="Oval 9"/>
          <p:cNvSpPr>
            <a:spLocks noChangeArrowheads="1"/>
          </p:cNvSpPr>
          <p:nvPr/>
        </p:nvSpPr>
        <p:spPr bwMode="auto">
          <a:xfrm>
            <a:off x="105044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1" name="Oval 10"/>
          <p:cNvSpPr>
            <a:spLocks noChangeArrowheads="1"/>
          </p:cNvSpPr>
          <p:nvPr/>
        </p:nvSpPr>
        <p:spPr bwMode="auto">
          <a:xfrm>
            <a:off x="81994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2" name="Oval 11"/>
          <p:cNvSpPr>
            <a:spLocks noChangeArrowheads="1"/>
          </p:cNvSpPr>
          <p:nvPr/>
        </p:nvSpPr>
        <p:spPr bwMode="auto">
          <a:xfrm>
            <a:off x="9358313"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3" name="Oval 12"/>
          <p:cNvSpPr>
            <a:spLocks noChangeArrowheads="1"/>
          </p:cNvSpPr>
          <p:nvPr/>
        </p:nvSpPr>
        <p:spPr bwMode="auto">
          <a:xfrm>
            <a:off x="105108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grpSp>
        <p:nvGrpSpPr>
          <p:cNvPr id="2" name="Group 13"/>
          <p:cNvGrpSpPr>
            <a:grpSpLocks/>
          </p:cNvGrpSpPr>
          <p:nvPr/>
        </p:nvGrpSpPr>
        <p:grpSpPr bwMode="auto">
          <a:xfrm>
            <a:off x="7158038" y="2041772"/>
            <a:ext cx="3417887" cy="3529013"/>
            <a:chOff x="2496" y="1933"/>
            <a:chExt cx="2153" cy="2223"/>
          </a:xfrm>
        </p:grpSpPr>
        <p:sp>
          <p:nvSpPr>
            <p:cNvPr id="45" name="Line 14"/>
            <p:cNvSpPr>
              <a:spLocks noChangeShapeType="1"/>
            </p:cNvSpPr>
            <p:nvPr/>
          </p:nvSpPr>
          <p:spPr bwMode="auto">
            <a:xfrm flipV="1">
              <a:off x="2496" y="1944"/>
              <a:ext cx="2130" cy="2136"/>
            </a:xfrm>
            <a:prstGeom prst="line">
              <a:avLst/>
            </a:prstGeom>
            <a:noFill/>
            <a:ln w="9525">
              <a:solidFill>
                <a:srgbClr val="FF3300"/>
              </a:solidFill>
              <a:round/>
              <a:headEnd/>
              <a:tailEnd/>
            </a:ln>
          </p:spPr>
          <p:txBody>
            <a:bodyPr wrap="none" anchor="ctr"/>
            <a:lstStyle/>
            <a:p>
              <a:endParaRPr lang="sl-SI"/>
            </a:p>
          </p:txBody>
        </p:sp>
        <p:sp>
          <p:nvSpPr>
            <p:cNvPr id="46" name="Line 15"/>
            <p:cNvSpPr>
              <a:spLocks noChangeShapeType="1"/>
            </p:cNvSpPr>
            <p:nvPr/>
          </p:nvSpPr>
          <p:spPr bwMode="auto">
            <a:xfrm flipV="1">
              <a:off x="4649" y="1933"/>
              <a:ext cx="0" cy="2223"/>
            </a:xfrm>
            <a:prstGeom prst="line">
              <a:avLst/>
            </a:prstGeom>
            <a:noFill/>
            <a:ln w="9525">
              <a:solidFill>
                <a:srgbClr val="FF3300"/>
              </a:solidFill>
              <a:round/>
              <a:headEnd/>
              <a:tailEnd/>
            </a:ln>
          </p:spPr>
          <p:txBody>
            <a:bodyPr wrap="none" anchor="ctr"/>
            <a:lstStyle/>
            <a:p>
              <a:endParaRPr lang="sl-SI"/>
            </a:p>
          </p:txBody>
        </p:sp>
        <p:sp>
          <p:nvSpPr>
            <p:cNvPr id="47" name="Line 16"/>
            <p:cNvSpPr>
              <a:spLocks noChangeShapeType="1"/>
            </p:cNvSpPr>
            <p:nvPr/>
          </p:nvSpPr>
          <p:spPr bwMode="auto">
            <a:xfrm flipH="1" flipV="1">
              <a:off x="2536" y="1940"/>
              <a:ext cx="2113" cy="2216"/>
            </a:xfrm>
            <a:prstGeom prst="line">
              <a:avLst/>
            </a:prstGeom>
            <a:noFill/>
            <a:ln w="9525">
              <a:solidFill>
                <a:srgbClr val="FF3300"/>
              </a:solidFill>
              <a:round/>
              <a:headEnd/>
              <a:tailEnd/>
            </a:ln>
          </p:spPr>
          <p:txBody>
            <a:bodyPr wrap="none" anchor="ctr"/>
            <a:lstStyle/>
            <a:p>
              <a:endParaRPr lang="sl-SI"/>
            </a:p>
          </p:txBody>
        </p:sp>
        <p:sp>
          <p:nvSpPr>
            <p:cNvPr id="48" name="Line 17"/>
            <p:cNvSpPr>
              <a:spLocks noChangeShapeType="1"/>
            </p:cNvSpPr>
            <p:nvPr/>
          </p:nvSpPr>
          <p:spPr bwMode="auto">
            <a:xfrm flipH="1">
              <a:off x="2525" y="1937"/>
              <a:ext cx="2112" cy="4"/>
            </a:xfrm>
            <a:prstGeom prst="line">
              <a:avLst/>
            </a:prstGeom>
            <a:noFill/>
            <a:ln w="9525">
              <a:solidFill>
                <a:srgbClr val="FF3300"/>
              </a:solidFill>
              <a:round/>
              <a:headEnd/>
              <a:tailEnd/>
            </a:ln>
          </p:spPr>
          <p:txBody>
            <a:bodyPr wrap="none" anchor="ctr"/>
            <a:lstStyle/>
            <a:p>
              <a:endParaRPr lang="sl-SI"/>
            </a:p>
          </p:txBody>
        </p:sp>
      </p:grpSp>
    </p:spTree>
    <p:extLst>
      <p:ext uri="{BB962C8B-B14F-4D97-AF65-F5344CB8AC3E}">
        <p14:creationId xmlns:p14="http://schemas.microsoft.com/office/powerpoint/2010/main" val="366424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3"/>
          <p:cNvSpPr>
            <a:spLocks noGrp="1" noChangeArrowheads="1"/>
          </p:cNvSpPr>
          <p:nvPr>
            <p:ph type="title"/>
          </p:nvPr>
        </p:nvSpPr>
        <p:spPr>
          <a:xfrm>
            <a:off x="1097280" y="286603"/>
            <a:ext cx="10580058" cy="1450757"/>
          </a:xfrm>
        </p:spPr>
        <p:txBody>
          <a:bodyPr/>
          <a:lstStyle/>
          <a:p>
            <a:r>
              <a:rPr lang="sl-SI" dirty="0" smtClean="0"/>
              <a:t>Test </a:t>
            </a:r>
            <a:r>
              <a:rPr lang="sl-SI" dirty="0"/>
              <a:t>ustvarjalnosti, </a:t>
            </a:r>
            <a:r>
              <a:rPr lang="sl-SI" dirty="0" smtClean="0"/>
              <a:t>divergentno razmišljanje</a:t>
            </a:r>
          </a:p>
        </p:txBody>
      </p:sp>
      <p:sp>
        <p:nvSpPr>
          <p:cNvPr id="75782" name="Rectangle 5"/>
          <p:cNvSpPr>
            <a:spLocks noChangeArrowheads="1"/>
          </p:cNvSpPr>
          <p:nvPr/>
        </p:nvSpPr>
        <p:spPr bwMode="auto">
          <a:xfrm>
            <a:off x="527052" y="5084764"/>
            <a:ext cx="10418233" cy="720725"/>
          </a:xfrm>
          <a:prstGeom prst="rect">
            <a:avLst/>
          </a:prstGeom>
          <a:noFill/>
          <a:ln w="9525">
            <a:noFill/>
            <a:miter lim="800000"/>
            <a:headEnd/>
            <a:tailEnd/>
          </a:ln>
        </p:spPr>
        <p:txBody>
          <a:bodyPr/>
          <a:lstStyle/>
          <a:p>
            <a:pPr algn="l">
              <a:spcBef>
                <a:spcPct val="20000"/>
              </a:spcBef>
              <a:buClr>
                <a:schemeClr val="tx2"/>
              </a:buClr>
              <a:buSzPct val="70000"/>
              <a:buFont typeface="Wingdings" pitchFamily="2" charset="2"/>
              <a:buNone/>
            </a:pPr>
            <a:endParaRPr lang="sl-SI" sz="1600" b="0" dirty="0">
              <a:solidFill>
                <a:srgbClr val="FF3300"/>
              </a:solidFill>
            </a:endParaRPr>
          </a:p>
        </p:txBody>
      </p:sp>
      <p:pic>
        <p:nvPicPr>
          <p:cNvPr id="7" name="Picture 2" descr="http://bestclipartblog.com/clipart-pics/paper-clip-art-6.png">
            <a:hlinkClick r:id="rId3"/>
          </p:cNvPr>
          <p:cNvPicPr>
            <a:picLocks noChangeAspect="1" noChangeArrowheads="1"/>
          </p:cNvPicPr>
          <p:nvPr/>
        </p:nvPicPr>
        <p:blipFill>
          <a:blip r:embed="rId4" cstate="print"/>
          <a:srcRect/>
          <a:stretch>
            <a:fillRect/>
          </a:stretch>
        </p:blipFill>
        <p:spPr bwMode="auto">
          <a:xfrm>
            <a:off x="7776933" y="4083488"/>
            <a:ext cx="3168352" cy="1785606"/>
          </a:xfrm>
          <a:prstGeom prst="rect">
            <a:avLst/>
          </a:prstGeom>
          <a:noFill/>
        </p:spPr>
      </p:pic>
      <p:sp>
        <p:nvSpPr>
          <p:cNvPr id="8" name="Ograda vsebine 2"/>
          <p:cNvSpPr>
            <a:spLocks noGrp="1"/>
          </p:cNvSpPr>
          <p:nvPr>
            <p:ph idx="1"/>
          </p:nvPr>
        </p:nvSpPr>
        <p:spPr>
          <a:xfrm>
            <a:off x="1258645" y="1998097"/>
            <a:ext cx="7637929" cy="3317937"/>
          </a:xfrm>
        </p:spPr>
        <p:txBody>
          <a:bodyPr/>
          <a:lstStyle/>
          <a:p>
            <a:pPr>
              <a:spcBef>
                <a:spcPts val="0"/>
              </a:spcBef>
              <a:spcAft>
                <a:spcPts val="0"/>
              </a:spcAft>
              <a:buClr>
                <a:schemeClr val="tx2"/>
              </a:buClr>
              <a:buSzPct val="70000"/>
              <a:buNone/>
            </a:pPr>
            <a:r>
              <a:rPr lang="sl-SI" b="1" dirty="0" smtClean="0">
                <a:solidFill>
                  <a:schemeClr val="tx1"/>
                </a:solidFill>
              </a:rPr>
              <a:t>Naloga</a:t>
            </a:r>
          </a:p>
          <a:p>
            <a:pPr>
              <a:spcBef>
                <a:spcPts val="0"/>
              </a:spcBef>
              <a:spcAft>
                <a:spcPts val="0"/>
              </a:spcAft>
              <a:buClr>
                <a:schemeClr val="tx2"/>
              </a:buClr>
              <a:buSzPct val="70000"/>
              <a:buNone/>
            </a:pPr>
            <a:r>
              <a:rPr lang="sl-SI" dirty="0"/>
              <a:t>Za kaj vse lahko uporabljamo sponko za papir? </a:t>
            </a:r>
            <a:endParaRPr lang="sl-SI" dirty="0" smtClean="0"/>
          </a:p>
          <a:p>
            <a:pPr>
              <a:spcBef>
                <a:spcPts val="0"/>
              </a:spcBef>
              <a:spcAft>
                <a:spcPts val="0"/>
              </a:spcAft>
            </a:pPr>
            <a:endParaRPr lang="sl-SI" dirty="0" smtClean="0"/>
          </a:p>
          <a:p>
            <a:pPr>
              <a:spcBef>
                <a:spcPts val="0"/>
              </a:spcBef>
              <a:spcAft>
                <a:spcPts val="0"/>
              </a:spcAft>
            </a:pPr>
            <a:endParaRPr lang="sl-SI" dirty="0" smtClean="0"/>
          </a:p>
          <a:p>
            <a:pPr>
              <a:spcBef>
                <a:spcPts val="0"/>
              </a:spcBef>
              <a:spcAft>
                <a:spcPts val="0"/>
              </a:spcAft>
              <a:buNone/>
            </a:pPr>
            <a:r>
              <a:rPr lang="sl-SI" b="1" dirty="0" smtClean="0">
                <a:solidFill>
                  <a:schemeClr val="tx1"/>
                </a:solidFill>
              </a:rPr>
              <a:t>Navodila za delo</a:t>
            </a:r>
            <a:endParaRPr lang="sl-SI" b="1" dirty="0">
              <a:solidFill>
                <a:schemeClr val="tx1"/>
              </a:solidFill>
            </a:endParaRPr>
          </a:p>
          <a:p>
            <a:pPr>
              <a:spcBef>
                <a:spcPts val="0"/>
              </a:spcBef>
              <a:spcAft>
                <a:spcPts val="0"/>
              </a:spcAft>
              <a:buNone/>
            </a:pPr>
            <a:r>
              <a:rPr lang="sl-SI" dirty="0"/>
              <a:t>Na list papirja napišite čim več idej v 2 minutah</a:t>
            </a:r>
            <a:endParaRPr lang="sl-SI" dirty="0" smtClean="0"/>
          </a:p>
          <a:p>
            <a:pPr>
              <a:spcBef>
                <a:spcPts val="0"/>
              </a:spcBef>
              <a:spcAft>
                <a:spcPts val="0"/>
              </a:spcAft>
              <a:buNone/>
            </a:pPr>
            <a:endParaRPr lang="sl-SI" dirty="0" smtClean="0"/>
          </a:p>
          <a:p>
            <a:pPr>
              <a:spcBef>
                <a:spcPts val="0"/>
              </a:spcBef>
              <a:spcAft>
                <a:spcPts val="0"/>
              </a:spcAft>
              <a:buNone/>
            </a:pPr>
            <a:r>
              <a:rPr lang="sl-SI" b="1" dirty="0" smtClean="0">
                <a:solidFill>
                  <a:schemeClr val="tx1"/>
                </a:solidFill>
              </a:rPr>
              <a:t>Praktični vidiki</a:t>
            </a:r>
            <a:endParaRPr lang="sl-SI" b="1" dirty="0">
              <a:solidFill>
                <a:schemeClr val="tx1"/>
              </a:solidFill>
            </a:endParaRPr>
          </a:p>
          <a:p>
            <a:pPr>
              <a:spcBef>
                <a:spcPts val="0"/>
              </a:spcBef>
              <a:spcAft>
                <a:spcPts val="0"/>
              </a:spcAft>
              <a:buNone/>
            </a:pPr>
            <a:r>
              <a:rPr lang="sl-SI" dirty="0"/>
              <a:t>Krepitev ustvarjalnosti in razmišljanja o različnih rešitvah istega problema</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Ustvarjalno zaznavanje</a:t>
            </a:r>
            <a:endParaRPr lang="sl-SI" dirty="0"/>
          </a:p>
        </p:txBody>
      </p:sp>
      <p:sp>
        <p:nvSpPr>
          <p:cNvPr id="3" name="Ograda vsebine 2"/>
          <p:cNvSpPr>
            <a:spLocks noGrp="1"/>
          </p:cNvSpPr>
          <p:nvPr>
            <p:ph idx="1"/>
          </p:nvPr>
        </p:nvSpPr>
        <p:spPr>
          <a:xfrm>
            <a:off x="1097279" y="1759670"/>
            <a:ext cx="10402646" cy="1643097"/>
          </a:xfrm>
        </p:spPr>
        <p:txBody>
          <a:bodyPr>
            <a:normAutofit/>
          </a:bodyPr>
          <a:lstStyle/>
          <a:p>
            <a:pPr marL="0" lvl="0" indent="0">
              <a:spcBef>
                <a:spcPts val="0"/>
              </a:spcBef>
              <a:spcAft>
                <a:spcPts val="0"/>
              </a:spcAft>
              <a:buClr>
                <a:srgbClr val="344068"/>
              </a:buClr>
              <a:buSzPct val="70000"/>
              <a:buNone/>
            </a:pPr>
            <a:r>
              <a:rPr lang="sl-SI" sz="1800" b="1" dirty="0">
                <a:solidFill>
                  <a:prstClr val="black"/>
                </a:solidFill>
              </a:rPr>
              <a:t>Naloga</a:t>
            </a:r>
          </a:p>
          <a:p>
            <a:pPr marL="177800" indent="-177800">
              <a:spcBef>
                <a:spcPts val="0"/>
              </a:spcBef>
              <a:spcAft>
                <a:spcPts val="0"/>
              </a:spcAft>
              <a:buClr>
                <a:schemeClr val="tx1"/>
              </a:buClr>
              <a:buFont typeface="Arial" pitchFamily="34" charset="0"/>
              <a:buChar char="•"/>
            </a:pPr>
            <a:r>
              <a:rPr lang="sl-SI" sz="1800" dirty="0"/>
              <a:t>Uporabimo predmet (vejico, list z drevesa, lubje, ročno uro … naj bo vidnih čim več podrobnosti) ali sliko (lahko spodnjo)  in zahtevamo, naj ga/jo čim bolj natančno opazuje, nato pa napiše vse, </a:t>
            </a:r>
            <a:r>
              <a:rPr lang="sl-SI" sz="1800" dirty="0" smtClean="0"/>
              <a:t>kar vidi </a:t>
            </a:r>
            <a:r>
              <a:rPr lang="sl-SI" sz="1800" dirty="0"/>
              <a:t>(alineje).</a:t>
            </a:r>
          </a:p>
          <a:p>
            <a:pPr marL="177800" indent="-177800">
              <a:spcBef>
                <a:spcPts val="0"/>
              </a:spcBef>
              <a:spcAft>
                <a:spcPts val="0"/>
              </a:spcAft>
              <a:buClr>
                <a:schemeClr val="tx1"/>
              </a:buClr>
              <a:buFont typeface="Arial" pitchFamily="34" charset="0"/>
              <a:buChar char="•"/>
            </a:pPr>
            <a:r>
              <a:rPr lang="sl-SI" sz="1800" dirty="0"/>
              <a:t>Nato zahtevamo, naj odkrije še kaj novega, kakšno podrobnost ali vzorec. </a:t>
            </a:r>
          </a:p>
          <a:p>
            <a:pPr marL="177800" indent="-177800">
              <a:spcBef>
                <a:spcPts val="0"/>
              </a:spcBef>
              <a:spcAft>
                <a:spcPts val="0"/>
              </a:spcAft>
              <a:buClr>
                <a:schemeClr val="tx1"/>
              </a:buClr>
              <a:buFont typeface="Arial" pitchFamily="34" charset="0"/>
              <a:buChar char="•"/>
            </a:pPr>
            <a:r>
              <a:rPr lang="sl-SI" sz="1800" dirty="0"/>
              <a:t>Postopek ponavljamo, dokler ne odpove. </a:t>
            </a:r>
          </a:p>
          <a:p>
            <a:pPr marL="177800" indent="-177800">
              <a:spcBef>
                <a:spcPts val="0"/>
              </a:spcBef>
              <a:spcAft>
                <a:spcPts val="0"/>
              </a:spcAft>
              <a:buClr>
                <a:schemeClr val="tx1"/>
              </a:buClr>
              <a:buFont typeface="Arial" pitchFamily="34" charset="0"/>
              <a:buChar char="•"/>
            </a:pPr>
            <a:r>
              <a:rPr lang="sl-SI" sz="1800" dirty="0"/>
              <a:t>Sledi prikaz </a:t>
            </a:r>
            <a:r>
              <a:rPr lang="sl-SI" sz="1800" dirty="0" smtClean="0"/>
              <a:t>opažanj</a:t>
            </a:r>
            <a:endParaRPr lang="sl-SI" sz="1800" dirty="0"/>
          </a:p>
        </p:txBody>
      </p:sp>
      <p:pic>
        <p:nvPicPr>
          <p:cNvPr id="5" name="Slika 4" descr="PA260066"/>
          <p:cNvPicPr/>
          <p:nvPr/>
        </p:nvPicPr>
        <p:blipFill>
          <a:blip r:embed="rId3" cstate="print"/>
          <a:srcRect/>
          <a:stretch>
            <a:fillRect/>
          </a:stretch>
        </p:blipFill>
        <p:spPr bwMode="auto">
          <a:xfrm>
            <a:off x="5734975" y="3684233"/>
            <a:ext cx="6457026" cy="3173768"/>
          </a:xfrm>
          <a:prstGeom prst="rect">
            <a:avLst/>
          </a:prstGeom>
          <a:noFill/>
          <a:ln w="9525">
            <a:noFill/>
            <a:miter lim="800000"/>
            <a:headEnd/>
            <a:tailEnd/>
          </a:ln>
        </p:spPr>
      </p:pic>
      <p:sp>
        <p:nvSpPr>
          <p:cNvPr id="6" name="Ograda vsebine 2"/>
          <p:cNvSpPr txBox="1">
            <a:spLocks/>
          </p:cNvSpPr>
          <p:nvPr/>
        </p:nvSpPr>
        <p:spPr>
          <a:xfrm>
            <a:off x="1097279" y="3664308"/>
            <a:ext cx="4637695" cy="2630506"/>
          </a:xfrm>
          <a:prstGeom prst="rect">
            <a:avLst/>
          </a:prstGeom>
        </p:spPr>
        <p:txBody>
          <a:bodyPr vert="horz" lIns="0" tIns="45720" rIns="0" bIns="45720" rtlCol="0">
            <a:noAutofit/>
          </a:bodyPr>
          <a:lstStyle/>
          <a:p>
            <a:r>
              <a:rPr lang="sl-SI" b="1" dirty="0" smtClean="0"/>
              <a:t>Navodila </a:t>
            </a:r>
            <a:r>
              <a:rPr lang="sl-SI" b="1" dirty="0"/>
              <a:t>za delo</a:t>
            </a:r>
          </a:p>
          <a:p>
            <a:r>
              <a:rPr lang="sl-SI" dirty="0"/>
              <a:t>Odgovori so lahko v smeri podrobnih bioloških značilnosti, struktur, abstraktnih pojmov, domišljijskih odgovorov</a:t>
            </a:r>
          </a:p>
          <a:p>
            <a:endParaRPr lang="sl-SI" dirty="0"/>
          </a:p>
          <a:p>
            <a:r>
              <a:rPr lang="sl-SI" b="1" dirty="0"/>
              <a:t>Praktični vidiki</a:t>
            </a:r>
          </a:p>
          <a:p>
            <a:r>
              <a:rPr lang="sl-SI" dirty="0"/>
              <a:t>Krepitev sposobnosti opazovanja-tudi zaznavanj priložnosti v vsakdanjem življenju, divergentnega mišljenje in povezovanja z znanjem.</a:t>
            </a:r>
            <a:endParaRPr lang="sl-SI" sz="14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9602" name="Rectangle 2"/>
          <p:cNvSpPr>
            <a:spLocks noGrp="1" noChangeArrowheads="1"/>
          </p:cNvSpPr>
          <p:nvPr>
            <p:ph type="title"/>
          </p:nvPr>
        </p:nvSpPr>
        <p:spPr/>
        <p:txBody>
          <a:bodyPr/>
          <a:lstStyle/>
          <a:p>
            <a:r>
              <a:rPr lang="sl-SI" dirty="0" smtClean="0"/>
              <a:t>Ustvarjalno zaznavanje mladih v praksi</a:t>
            </a:r>
            <a:endParaRPr lang="sl-SI" dirty="0"/>
          </a:p>
        </p:txBody>
      </p:sp>
      <p:pic>
        <p:nvPicPr>
          <p:cNvPr id="2329604" name="Picture 4"/>
          <p:cNvPicPr>
            <a:picLocks noChangeAspect="1" noChangeArrowheads="1"/>
          </p:cNvPicPr>
          <p:nvPr/>
        </p:nvPicPr>
        <p:blipFill>
          <a:blip r:embed="rId3" cstate="print"/>
          <a:srcRect l="19247" t="57332" r="11125" b="28903"/>
          <a:stretch>
            <a:fillRect/>
          </a:stretch>
        </p:blipFill>
        <p:spPr bwMode="auto">
          <a:xfrm>
            <a:off x="5847762" y="2115090"/>
            <a:ext cx="5494008" cy="1189462"/>
          </a:xfrm>
          <a:prstGeom prst="rect">
            <a:avLst/>
          </a:prstGeom>
          <a:noFill/>
          <a:ln w="9525" algn="ctr">
            <a:noFill/>
            <a:miter lim="800000"/>
            <a:headEnd/>
            <a:tailEnd/>
          </a:ln>
          <a:effectLst/>
        </p:spPr>
      </p:pic>
      <p:pic>
        <p:nvPicPr>
          <p:cNvPr id="2329605" name="Picture 5"/>
          <p:cNvPicPr>
            <a:picLocks noChangeAspect="1" noChangeArrowheads="1"/>
          </p:cNvPicPr>
          <p:nvPr/>
        </p:nvPicPr>
        <p:blipFill>
          <a:blip r:embed="rId3" cstate="print"/>
          <a:srcRect l="19247" t="71506" r="11125" b="8214"/>
          <a:stretch>
            <a:fillRect/>
          </a:stretch>
        </p:blipFill>
        <p:spPr bwMode="auto">
          <a:xfrm>
            <a:off x="5847762" y="4041856"/>
            <a:ext cx="5494008" cy="1751368"/>
          </a:xfrm>
          <a:prstGeom prst="rect">
            <a:avLst/>
          </a:prstGeom>
          <a:noFill/>
          <a:ln w="9525" algn="ctr">
            <a:noFill/>
            <a:miter lim="800000"/>
            <a:headEnd/>
            <a:tailEnd/>
          </a:ln>
          <a:effectLst/>
        </p:spPr>
      </p:pic>
      <p:pic>
        <p:nvPicPr>
          <p:cNvPr id="98306" name="Picture 2" descr="Spirit and Opportunity Rovers"/>
          <p:cNvPicPr>
            <a:picLocks noChangeAspect="1" noChangeArrowheads="1"/>
          </p:cNvPicPr>
          <p:nvPr/>
        </p:nvPicPr>
        <p:blipFill>
          <a:blip r:embed="rId4"/>
          <a:srcRect/>
          <a:stretch>
            <a:fillRect/>
          </a:stretch>
        </p:blipFill>
        <p:spPr bwMode="auto">
          <a:xfrm>
            <a:off x="1097280" y="2115090"/>
            <a:ext cx="4597667" cy="3678134"/>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Preurejanje besedila</a:t>
            </a:r>
            <a:endParaRPr lang="sl-SI" dirty="0"/>
          </a:p>
        </p:txBody>
      </p:sp>
      <p:sp>
        <p:nvSpPr>
          <p:cNvPr id="3" name="Ograda vsebine 2"/>
          <p:cNvSpPr>
            <a:spLocks noGrp="1"/>
          </p:cNvSpPr>
          <p:nvPr>
            <p:ph idx="1"/>
          </p:nvPr>
        </p:nvSpPr>
        <p:spPr>
          <a:xfrm>
            <a:off x="1097280" y="1845733"/>
            <a:ext cx="10058400" cy="4346519"/>
          </a:xfrm>
        </p:spPr>
        <p:txBody>
          <a:bodyPr>
            <a:noAutofit/>
          </a:bodyPr>
          <a:lstStyle/>
          <a:p>
            <a:pPr>
              <a:spcBef>
                <a:spcPts val="0"/>
              </a:spcBef>
              <a:spcAft>
                <a:spcPts val="0"/>
              </a:spcAft>
            </a:pPr>
            <a:r>
              <a:rPr lang="sl-SI" b="1" dirty="0" smtClean="0">
                <a:solidFill>
                  <a:schemeClr val="tx1"/>
                </a:solidFill>
              </a:rPr>
              <a:t>Naloga</a:t>
            </a:r>
          </a:p>
          <a:p>
            <a:pPr lvl="0">
              <a:spcBef>
                <a:spcPts val="0"/>
              </a:spcBef>
              <a:spcAft>
                <a:spcPts val="0"/>
              </a:spcAft>
            </a:pPr>
            <a:r>
              <a:rPr lang="sl-SI" dirty="0" smtClean="0"/>
              <a:t>Na voljo je določeno število besed, katerim lahko dodajamo glagole, veznike, predloge …). Iz njih (oz. iz dela vseh) je treba sestaviti čim večje število različnih stavkov.</a:t>
            </a:r>
          </a:p>
          <a:p>
            <a:pPr lvl="0">
              <a:spcBef>
                <a:spcPts val="0"/>
              </a:spcBef>
              <a:spcAft>
                <a:spcPts val="0"/>
              </a:spcAft>
            </a:pPr>
            <a:r>
              <a:rPr lang="sl-SI" dirty="0" smtClean="0"/>
              <a:t>Nekaj izdelkov se predstavi. Lahko se preveri, kdo je sestavil 3, 4, 5, 7, 9 in več smiselnih stavkov. Več kot jih je sestavil, večja je ustvarjalnost. Smiselna je predstavitev najboljših.</a:t>
            </a:r>
          </a:p>
          <a:p>
            <a:pPr>
              <a:spcBef>
                <a:spcPts val="0"/>
              </a:spcBef>
              <a:spcAft>
                <a:spcPts val="0"/>
              </a:spcAft>
            </a:pPr>
            <a:r>
              <a:rPr lang="sl-SI" dirty="0" smtClean="0"/>
              <a:t> </a:t>
            </a:r>
          </a:p>
          <a:p>
            <a:pPr>
              <a:spcBef>
                <a:spcPts val="0"/>
              </a:spcBef>
              <a:spcAft>
                <a:spcPts val="0"/>
              </a:spcAft>
            </a:pPr>
            <a:r>
              <a:rPr lang="sl-SI" b="1" dirty="0" smtClean="0"/>
              <a:t>Navodila za delo</a:t>
            </a:r>
          </a:p>
          <a:p>
            <a:pPr lvl="0">
              <a:spcBef>
                <a:spcPts val="0"/>
              </a:spcBef>
              <a:spcAft>
                <a:spcPts val="0"/>
              </a:spcAft>
            </a:pPr>
            <a:r>
              <a:rPr lang="sl-SI" dirty="0" smtClean="0"/>
              <a:t>Besede (primer): kolo, sonce, očala, cesta, pokrajina, reka, stati, ležati − npr. Kolo stoji na soncu, na njem so očala za sonce. </a:t>
            </a:r>
          </a:p>
          <a:p>
            <a:pPr lvl="0">
              <a:spcBef>
                <a:spcPts val="0"/>
              </a:spcBef>
              <a:spcAft>
                <a:spcPts val="0"/>
              </a:spcAft>
            </a:pPr>
            <a:endParaRPr lang="sl-SI" dirty="0" smtClean="0"/>
          </a:p>
          <a:p>
            <a:pPr>
              <a:spcBef>
                <a:spcPts val="0"/>
              </a:spcBef>
              <a:spcAft>
                <a:spcPts val="0"/>
              </a:spcAft>
            </a:pPr>
            <a:r>
              <a:rPr lang="sl-SI" b="1" dirty="0" smtClean="0"/>
              <a:t>Praktični vidiki</a:t>
            </a:r>
          </a:p>
          <a:p>
            <a:pPr lvl="0">
              <a:spcBef>
                <a:spcPts val="0"/>
              </a:spcBef>
              <a:spcAft>
                <a:spcPts val="0"/>
              </a:spcAft>
            </a:pPr>
            <a:r>
              <a:rPr lang="sl-SI" dirty="0" smtClean="0"/>
              <a:t>Krepitev domišljije in sposobnost uporabe obstoječih virov za reševanje konkretnih izzivov na ustvarjalen način.</a:t>
            </a:r>
            <a:endParaRPr lang="sl-SI"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Divergentne naloge</a:t>
            </a:r>
            <a:endParaRPr lang="sl-SI" dirty="0"/>
          </a:p>
        </p:txBody>
      </p:sp>
      <p:sp>
        <p:nvSpPr>
          <p:cNvPr id="3" name="Ograda vsebine 2"/>
          <p:cNvSpPr>
            <a:spLocks noGrp="1"/>
          </p:cNvSpPr>
          <p:nvPr>
            <p:ph idx="1"/>
          </p:nvPr>
        </p:nvSpPr>
        <p:spPr>
          <a:xfrm>
            <a:off x="1097279" y="1845733"/>
            <a:ext cx="10276573" cy="4747572"/>
          </a:xfrm>
        </p:spPr>
        <p:txBody>
          <a:bodyPr/>
          <a:lstStyle/>
          <a:p>
            <a:pPr>
              <a:spcBef>
                <a:spcPts val="0"/>
              </a:spcBef>
              <a:spcAft>
                <a:spcPts val="0"/>
              </a:spcAft>
            </a:pPr>
            <a:r>
              <a:rPr lang="sl-SI" b="1" dirty="0">
                <a:solidFill>
                  <a:schemeClr val="tx1"/>
                </a:solidFill>
              </a:rPr>
              <a:t>Naloga</a:t>
            </a:r>
          </a:p>
          <a:p>
            <a:pPr>
              <a:spcBef>
                <a:spcPts val="0"/>
              </a:spcBef>
              <a:spcAft>
                <a:spcPts val="0"/>
              </a:spcAft>
            </a:pPr>
            <a:r>
              <a:rPr lang="sl-SI" dirty="0"/>
              <a:t>Poiščite  vsaj tri predloge, kako bi lahko poimenoval domači kraj. Predloge naj utemeljijo. </a:t>
            </a:r>
          </a:p>
          <a:p>
            <a:pPr>
              <a:spcBef>
                <a:spcPts val="0"/>
              </a:spcBef>
              <a:spcAft>
                <a:spcPts val="0"/>
              </a:spcAft>
            </a:pPr>
            <a:r>
              <a:rPr lang="sl-SI" dirty="0"/>
              <a:t> </a:t>
            </a:r>
          </a:p>
          <a:p>
            <a:pPr>
              <a:spcBef>
                <a:spcPts val="0"/>
              </a:spcBef>
              <a:spcAft>
                <a:spcPts val="0"/>
              </a:spcAft>
            </a:pPr>
            <a:r>
              <a:rPr lang="sl-SI" b="1" dirty="0" smtClean="0"/>
              <a:t>Navodila </a:t>
            </a:r>
            <a:r>
              <a:rPr lang="sl-SI" b="1" dirty="0"/>
              <a:t>za delo</a:t>
            </a:r>
          </a:p>
          <a:p>
            <a:pPr>
              <a:spcBef>
                <a:spcPts val="0"/>
              </a:spcBef>
              <a:spcAft>
                <a:spcPts val="0"/>
              </a:spcAft>
            </a:pPr>
            <a:r>
              <a:rPr lang="sl-SI" dirty="0" smtClean="0"/>
              <a:t>Razmislite </a:t>
            </a:r>
            <a:r>
              <a:rPr lang="sl-SI" dirty="0"/>
              <a:t>o posebnostih kraja, naravnih znamenitostih, pomembnih turističnih oz. gospodarskih lastnostih ipd. (npr. Ljubljana, ki leži na znamenitem Ljubljanskem barju, bi lahko bila </a:t>
            </a:r>
            <a:r>
              <a:rPr lang="sl-SI" dirty="0" err="1"/>
              <a:t>Barjanka</a:t>
            </a:r>
            <a:r>
              <a:rPr lang="sl-SI" dirty="0"/>
              <a:t> ali </a:t>
            </a:r>
            <a:r>
              <a:rPr lang="sl-SI" dirty="0" err="1"/>
              <a:t>Meglapolis</a:t>
            </a:r>
            <a:r>
              <a:rPr lang="sl-SI" dirty="0"/>
              <a:t> − zaradi megle v prestolnici).</a:t>
            </a:r>
          </a:p>
          <a:p>
            <a:pPr>
              <a:spcBef>
                <a:spcPts val="0"/>
              </a:spcBef>
              <a:spcAft>
                <a:spcPts val="0"/>
              </a:spcAft>
            </a:pPr>
            <a:endParaRPr lang="sl-SI" dirty="0" smtClean="0"/>
          </a:p>
          <a:p>
            <a:r>
              <a:rPr lang="sl-SI" b="1" dirty="0" smtClean="0"/>
              <a:t>Praktični vidiki</a:t>
            </a:r>
            <a:endParaRPr lang="sl-SI" u="sng" dirty="0" smtClean="0"/>
          </a:p>
          <a:p>
            <a:pPr lvl="0">
              <a:spcBef>
                <a:spcPts val="0"/>
              </a:spcBef>
              <a:spcAft>
                <a:spcPts val="0"/>
              </a:spcAft>
            </a:pPr>
            <a:r>
              <a:rPr lang="pl-PL" dirty="0"/>
              <a:t>Znanje, ki se uporablja na ustvarjalni </a:t>
            </a:r>
            <a:r>
              <a:rPr lang="pl-PL" dirty="0" smtClean="0"/>
              <a:t>način.</a:t>
            </a:r>
            <a:endParaRPr lang="sl-SI" dirty="0" smtClean="0"/>
          </a:p>
          <a:p>
            <a:endParaRPr lang="en-GB" dirty="0"/>
          </a:p>
        </p:txBody>
      </p:sp>
      <p:pic>
        <p:nvPicPr>
          <p:cNvPr id="151554" name="Picture 2"/>
          <p:cNvPicPr>
            <a:picLocks noChangeAspect="1" noChangeArrowheads="1"/>
          </p:cNvPicPr>
          <p:nvPr/>
        </p:nvPicPr>
        <p:blipFill>
          <a:blip r:embed="rId3"/>
          <a:srcRect/>
          <a:stretch>
            <a:fillRect/>
          </a:stretch>
        </p:blipFill>
        <p:spPr bwMode="auto">
          <a:xfrm>
            <a:off x="7100610" y="4254077"/>
            <a:ext cx="2962275" cy="2133600"/>
          </a:xfrm>
          <a:prstGeom prst="rect">
            <a:avLst/>
          </a:prstGeom>
          <a:noFill/>
          <a:ln w="9525">
            <a:noFill/>
            <a:miter lim="800000"/>
            <a:headEnd/>
            <a:tailEnd/>
          </a:ln>
        </p:spPr>
      </p:pic>
      <p:sp>
        <p:nvSpPr>
          <p:cNvPr id="5" name="Rectangle 2"/>
          <p:cNvSpPr txBox="1">
            <a:spLocks noChangeArrowheads="1"/>
          </p:cNvSpPr>
          <p:nvPr/>
        </p:nvSpPr>
        <p:spPr>
          <a:xfrm>
            <a:off x="1180599" y="5021149"/>
            <a:ext cx="4129338" cy="13665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sz="1600" dirty="0" smtClean="0"/>
              <a:t>Praktično delo		</a:t>
            </a:r>
            <a:r>
              <a:rPr lang="sl-SI" sz="2800" b="1" dirty="0" smtClean="0"/>
              <a:t>T </a:t>
            </a:r>
            <a:r>
              <a:rPr lang="sl-SI" sz="1600" dirty="0" smtClean="0"/>
              <a:t>(naloga</a:t>
            </a:r>
            <a:r>
              <a:rPr lang="en-GB" sz="1600" dirty="0" smtClean="0"/>
              <a:t> </a:t>
            </a:r>
            <a:r>
              <a:rPr lang="sl-SI" sz="1600" dirty="0" smtClean="0"/>
              <a:t>3)</a:t>
            </a:r>
          </a:p>
          <a:p>
            <a:pPr marL="0" marR="0" lvl="1" fontAlgn="auto">
              <a:lnSpc>
                <a:spcPct val="90000"/>
              </a:lnSpc>
              <a:buClr>
                <a:schemeClr val="accent1"/>
              </a:buClr>
              <a:buSzTx/>
              <a:buFont typeface="Calibri" pitchFamily="34" charset="0"/>
              <a:buNone/>
              <a:tabLst/>
              <a:defRPr/>
            </a:pPr>
            <a:endParaRPr lang="sl-SI" sz="1600" dirty="0" smtClean="0"/>
          </a:p>
          <a:p>
            <a:pPr marL="0" marR="0" lvl="1" fontAlgn="auto">
              <a:lnSpc>
                <a:spcPct val="90000"/>
              </a:lnSpc>
              <a:buClr>
                <a:schemeClr val="accent1"/>
              </a:buClr>
              <a:buSzTx/>
              <a:buFont typeface="Calibri" pitchFamily="34" charset="0"/>
              <a:buNone/>
              <a:tabLst/>
              <a:defRPr/>
            </a:pPr>
            <a:r>
              <a:rPr lang="sl-SI" sz="1600" dirty="0" smtClean="0"/>
              <a:t>Individualno delo- pripravite skupno poročilo</a:t>
            </a:r>
          </a:p>
          <a:p>
            <a:pPr marL="0" lvl="1">
              <a:lnSpc>
                <a:spcPct val="90000"/>
              </a:lnSpc>
              <a:buClr>
                <a:schemeClr val="accent1"/>
              </a:buClr>
            </a:pPr>
            <a:r>
              <a:rPr lang="sl-SI" sz="1600" dirty="0" smtClean="0"/>
              <a:t>priprava - 5 min</a:t>
            </a:r>
          </a:p>
          <a:p>
            <a:pPr marL="0" lvl="1">
              <a:lnSpc>
                <a:spcPct val="90000"/>
              </a:lnSpc>
              <a:buClr>
                <a:schemeClr val="accent1"/>
              </a:buClr>
            </a:pPr>
            <a:r>
              <a:rPr lang="sl-SI" sz="1600" dirty="0" smtClean="0"/>
              <a:t>predstavitev - 1 min. /skupino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Osnovni pojmi - razprava</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834880" cy="2554545"/>
          </a:xfrm>
          <a:prstGeom prst="rect">
            <a:avLst/>
          </a:prstGeom>
          <a:noFill/>
        </p:spPr>
        <p:txBody>
          <a:bodyPr wrap="square" rtlCol="0">
            <a:spAutoFit/>
          </a:bodyPr>
          <a:lstStyle/>
          <a:p>
            <a:pPr marL="182563" indent="-182563">
              <a:buFont typeface="Arial" pitchFamily="34" charset="0"/>
              <a:buChar char="•"/>
            </a:pPr>
            <a:r>
              <a:rPr lang="sl-SI" sz="2000" dirty="0" smtClean="0"/>
              <a:t>Kaj je ustvarjalnost, ideja, invencija, inovacija, inovacijsko znanje in izkušnje - in razlike med izrazi</a:t>
            </a:r>
          </a:p>
          <a:p>
            <a:pPr marL="182563" indent="-182563">
              <a:buFont typeface="Arial" pitchFamily="34" charset="0"/>
              <a:buChar char="•"/>
            </a:pPr>
            <a:r>
              <a:rPr lang="sl-SI" sz="2000" dirty="0" smtClean="0"/>
              <a:t>Katere sodobne izraze v zvezi z inovativnostjo še vedno poznate?</a:t>
            </a:r>
          </a:p>
          <a:p>
            <a:pPr marL="182563" indent="-182563">
              <a:buFont typeface="Arial" pitchFamily="34" charset="0"/>
              <a:buChar char="•"/>
            </a:pPr>
            <a:r>
              <a:rPr lang="sl-SI" sz="2000" dirty="0" smtClean="0"/>
              <a:t>Katere vrste inovacij poznamo?</a:t>
            </a:r>
          </a:p>
          <a:p>
            <a:pPr marL="182563" lvl="1" indent="-182563">
              <a:spcBef>
                <a:spcPts val="0"/>
              </a:spcBef>
              <a:spcAft>
                <a:spcPts val="0"/>
              </a:spcAft>
              <a:buFont typeface="Arial" pitchFamily="34" charset="0"/>
              <a:buChar char="•"/>
            </a:pPr>
            <a:r>
              <a:rPr lang="sl-SI" sz="2000" dirty="0" smtClean="0"/>
              <a:t>Zakaj je ustvarjalnost pomembna za podjetja / organizacije / posameznike;</a:t>
            </a:r>
            <a:br>
              <a:rPr lang="sl-SI" sz="2000" dirty="0" smtClean="0"/>
            </a:br>
            <a:endParaRPr lang="sl-SI" sz="2000" dirty="0" smtClean="0"/>
          </a:p>
          <a:p>
            <a:r>
              <a:rPr lang="sl-SI" sz="2000" b="1" dirty="0" smtClean="0"/>
              <a:t>Uporabite predlogo</a:t>
            </a:r>
            <a:endParaRPr lang="sl-SI" sz="2000" u="sng" dirty="0" smtClean="0"/>
          </a:p>
          <a:p>
            <a:r>
              <a:rPr lang="sl-SI" sz="2000" b="1" dirty="0" smtClean="0"/>
              <a:t>Predstavitev</a:t>
            </a:r>
            <a:r>
              <a:rPr lang="sl-SI" sz="2000" dirty="0" smtClean="0"/>
              <a:t>: vsaka skupina prestavi drugo temo, ostale skupine pa jo dopolnjujejo</a:t>
            </a:r>
            <a:endParaRPr lang="sl-SI" sz="2000" dirty="0"/>
          </a:p>
        </p:txBody>
      </p:sp>
      <p:sp>
        <p:nvSpPr>
          <p:cNvPr id="6" name="Rectangle 2"/>
          <p:cNvSpPr txBox="1">
            <a:spLocks noChangeArrowheads="1"/>
          </p:cNvSpPr>
          <p:nvPr/>
        </p:nvSpPr>
        <p:spPr>
          <a:xfrm>
            <a:off x="7359267" y="4688145"/>
            <a:ext cx="3944039" cy="1560427"/>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smtClean="0"/>
              <a:t>Praktično delo		</a:t>
            </a:r>
            <a:r>
              <a:rPr lang="sl-SI" sz="3200" b="1" dirty="0" smtClean="0"/>
              <a:t>T </a:t>
            </a:r>
            <a:r>
              <a:rPr lang="sl-SI" dirty="0" smtClean="0"/>
              <a:t>(vaja</a:t>
            </a:r>
            <a:r>
              <a:rPr lang="en-GB" dirty="0" smtClean="0"/>
              <a:t> 1</a:t>
            </a:r>
            <a:r>
              <a:rPr lang="sl-SI" dirty="0" smtClean="0"/>
              <a:t>)</a:t>
            </a:r>
            <a:endParaRPr lang="sl-SI" b="1" dirty="0" smtClean="0"/>
          </a:p>
          <a:p>
            <a:pPr marL="0" marR="0" lvl="1" fontAlgn="auto">
              <a:lnSpc>
                <a:spcPct val="90000"/>
              </a:lnSpc>
              <a:buClr>
                <a:schemeClr val="accent1"/>
              </a:buClr>
              <a:buSzTx/>
              <a:buFont typeface="Calibri" pitchFamily="34" charset="0"/>
              <a:buNone/>
              <a:tabLst/>
              <a:defRPr/>
            </a:pPr>
            <a:endParaRPr lang="sl-SI" sz="200" dirty="0" smtClean="0"/>
          </a:p>
          <a:p>
            <a:pPr marL="0" marR="0" lvl="1" fontAlgn="auto">
              <a:lnSpc>
                <a:spcPct val="90000"/>
              </a:lnSpc>
              <a:buClr>
                <a:schemeClr val="accent1"/>
              </a:buClr>
              <a:buSzTx/>
              <a:buFont typeface="Calibri" pitchFamily="34" charset="0"/>
              <a:buNone/>
              <a:tabLst/>
              <a:defRPr/>
            </a:pPr>
            <a:r>
              <a:rPr lang="sl-SI" dirty="0" smtClean="0"/>
              <a:t>Timsko delo</a:t>
            </a:r>
          </a:p>
          <a:p>
            <a:pPr marL="0" lvl="1">
              <a:lnSpc>
                <a:spcPct val="90000"/>
              </a:lnSpc>
              <a:buClr>
                <a:schemeClr val="accent1"/>
              </a:buClr>
            </a:pPr>
            <a:r>
              <a:rPr lang="sl-SI" dirty="0" smtClean="0"/>
              <a:t>priprava - 15 min</a:t>
            </a:r>
          </a:p>
          <a:p>
            <a:pPr marL="0" lvl="1">
              <a:lnSpc>
                <a:spcPct val="90000"/>
              </a:lnSpc>
              <a:buClr>
                <a:schemeClr val="accent1"/>
              </a:buClr>
            </a:pPr>
            <a:r>
              <a:rPr lang="sl-SI" dirty="0" smtClean="0"/>
              <a:t>predstavitev - 3 min/skupino - druge </a:t>
            </a:r>
            <a:r>
              <a:rPr lang="sl-SI" dirty="0"/>
              <a:t>skupine samo "dopolnjujejo"</a:t>
            </a:r>
            <a:endParaRPr lang="sl-SI" dirty="0" smtClean="0"/>
          </a:p>
        </p:txBody>
      </p:sp>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r>
              <a:rPr lang="sl-SI" dirty="0"/>
              <a:t>Out </a:t>
            </a:r>
            <a:r>
              <a:rPr lang="sl-SI" dirty="0" err="1"/>
              <a:t>of</a:t>
            </a:r>
            <a:r>
              <a:rPr lang="sl-SI" dirty="0"/>
              <a:t> </a:t>
            </a:r>
            <a:r>
              <a:rPr lang="sl-SI" dirty="0" err="1"/>
              <a:t>the</a:t>
            </a:r>
            <a:r>
              <a:rPr lang="sl-SI" dirty="0"/>
              <a:t> </a:t>
            </a:r>
            <a:r>
              <a:rPr lang="sl-SI" dirty="0" err="1"/>
              <a:t>box</a:t>
            </a:r>
            <a:r>
              <a:rPr lang="sl-SI" dirty="0"/>
              <a:t> - problem kocke</a:t>
            </a:r>
            <a:endParaRPr lang="sl-SI" dirty="0" smtClean="0"/>
          </a:p>
        </p:txBody>
      </p:sp>
      <p:sp>
        <p:nvSpPr>
          <p:cNvPr id="2206723" name="Rectangle 3"/>
          <p:cNvSpPr>
            <a:spLocks noGrp="1" noChangeArrowheads="1"/>
          </p:cNvSpPr>
          <p:nvPr>
            <p:ph type="body" idx="1"/>
          </p:nvPr>
        </p:nvSpPr>
        <p:spPr>
          <a:xfrm>
            <a:off x="1097280" y="2015231"/>
            <a:ext cx="7399020" cy="4115694"/>
          </a:xfrm>
        </p:spPr>
        <p:txBody>
          <a:bodyPr>
            <a:normAutofit/>
          </a:bodyPr>
          <a:lstStyle/>
          <a:p>
            <a:pPr>
              <a:spcBef>
                <a:spcPts val="0"/>
              </a:spcBef>
              <a:spcAft>
                <a:spcPts val="0"/>
              </a:spcAft>
            </a:pPr>
            <a:r>
              <a:rPr lang="sl-SI" b="1" dirty="0">
                <a:solidFill>
                  <a:schemeClr val="tx1"/>
                </a:solidFill>
              </a:rPr>
              <a:t>Naloga</a:t>
            </a:r>
          </a:p>
          <a:p>
            <a:pPr>
              <a:spcBef>
                <a:spcPts val="0"/>
              </a:spcBef>
              <a:spcAft>
                <a:spcPts val="0"/>
              </a:spcAft>
            </a:pPr>
            <a:r>
              <a:rPr lang="sl-SI" dirty="0"/>
              <a:t>Kako ločiti spodnji in zgornji del kocke?</a:t>
            </a:r>
          </a:p>
          <a:p>
            <a:pPr>
              <a:spcBef>
                <a:spcPts val="0"/>
              </a:spcBef>
              <a:spcAft>
                <a:spcPts val="0"/>
              </a:spcAft>
            </a:pPr>
            <a:endParaRPr lang="sl-SI" dirty="0"/>
          </a:p>
          <a:p>
            <a:pPr>
              <a:spcBef>
                <a:spcPts val="0"/>
              </a:spcBef>
              <a:spcAft>
                <a:spcPts val="0"/>
              </a:spcAft>
            </a:pPr>
            <a:endParaRPr lang="sl-SI" dirty="0"/>
          </a:p>
          <a:p>
            <a:pPr>
              <a:spcBef>
                <a:spcPts val="0"/>
              </a:spcBef>
              <a:spcAft>
                <a:spcPts val="0"/>
              </a:spcAft>
            </a:pPr>
            <a:r>
              <a:rPr lang="sl-SI" b="1" dirty="0"/>
              <a:t>Navodila za delo</a:t>
            </a:r>
          </a:p>
          <a:p>
            <a:pPr>
              <a:spcBef>
                <a:spcPts val="0"/>
              </a:spcBef>
              <a:spcAft>
                <a:spcPts val="0"/>
              </a:spcAft>
            </a:pPr>
            <a:r>
              <a:rPr lang="sl-SI" dirty="0"/>
              <a:t>poiščemo predpostavke, samoumevnosti – rešitev OBSTAJA</a:t>
            </a:r>
          </a:p>
          <a:p>
            <a:pPr>
              <a:spcBef>
                <a:spcPts val="0"/>
              </a:spcBef>
              <a:spcAft>
                <a:spcPts val="0"/>
              </a:spcAft>
            </a:pPr>
            <a:endParaRPr lang="sl-SI" dirty="0"/>
          </a:p>
          <a:p>
            <a:pPr>
              <a:spcBef>
                <a:spcPts val="0"/>
              </a:spcBef>
              <a:spcAft>
                <a:spcPts val="0"/>
              </a:spcAft>
            </a:pPr>
            <a:endParaRPr lang="sl-SI" dirty="0"/>
          </a:p>
          <a:p>
            <a:pPr>
              <a:spcBef>
                <a:spcPts val="0"/>
              </a:spcBef>
              <a:spcAft>
                <a:spcPts val="0"/>
              </a:spcAft>
            </a:pPr>
            <a:r>
              <a:rPr lang="sl-SI" dirty="0"/>
              <a:t>iščemo rešitve</a:t>
            </a:r>
          </a:p>
          <a:p>
            <a:pPr>
              <a:spcBef>
                <a:spcPts val="0"/>
              </a:spcBef>
              <a:spcAft>
                <a:spcPts val="0"/>
              </a:spcAft>
            </a:pPr>
            <a:endParaRPr lang="sl-SI" dirty="0"/>
          </a:p>
          <a:p>
            <a:pPr>
              <a:spcBef>
                <a:spcPts val="0"/>
              </a:spcBef>
              <a:spcAft>
                <a:spcPts val="0"/>
              </a:spcAft>
            </a:pPr>
            <a:r>
              <a:rPr lang="sl-SI" b="1" dirty="0"/>
              <a:t>Praktični vidiki</a:t>
            </a:r>
          </a:p>
          <a:p>
            <a:pPr>
              <a:spcBef>
                <a:spcPts val="0"/>
              </a:spcBef>
              <a:spcAft>
                <a:spcPts val="0"/>
              </a:spcAft>
            </a:pPr>
            <a:r>
              <a:rPr lang="sl-SI" dirty="0"/>
              <a:t>Sposobnost redefinicije problema (primer zračnice) in iskanja nestandardnih rešitev</a:t>
            </a:r>
          </a:p>
        </p:txBody>
      </p:sp>
      <p:pic>
        <p:nvPicPr>
          <p:cNvPr id="67589" name="Picture 4"/>
          <p:cNvPicPr>
            <a:picLocks noChangeAspect="1" noChangeArrowheads="1"/>
          </p:cNvPicPr>
          <p:nvPr/>
        </p:nvPicPr>
        <p:blipFill>
          <a:blip r:embed="rId3" cstate="print"/>
          <a:srcRect/>
          <a:stretch>
            <a:fillRect/>
          </a:stretch>
        </p:blipFill>
        <p:spPr bwMode="auto">
          <a:xfrm>
            <a:off x="8496267" y="1882066"/>
            <a:ext cx="2394523" cy="1546935"/>
          </a:xfrm>
          <a:prstGeom prst="rect">
            <a:avLst/>
          </a:prstGeom>
          <a:noFill/>
          <a:ln w="9525" algn="ctr">
            <a:noFill/>
            <a:miter lim="800000"/>
            <a:headEnd/>
            <a:tailEnd/>
          </a:ln>
        </p:spPr>
      </p:pic>
      <p:sp>
        <p:nvSpPr>
          <p:cNvPr id="67592" name="Rectangle 7"/>
          <p:cNvSpPr>
            <a:spLocks noChangeArrowheads="1"/>
          </p:cNvSpPr>
          <p:nvPr/>
        </p:nvSpPr>
        <p:spPr bwMode="auto">
          <a:xfrm>
            <a:off x="8371644" y="5986462"/>
            <a:ext cx="2994446" cy="288925"/>
          </a:xfrm>
          <a:prstGeom prst="rect">
            <a:avLst/>
          </a:prstGeom>
          <a:noFill/>
          <a:ln w="9525">
            <a:noFill/>
            <a:miter lim="800000"/>
            <a:headEnd/>
            <a:tailEnd/>
          </a:ln>
        </p:spPr>
        <p:txBody>
          <a:bodyPr/>
          <a:lstStyle/>
          <a:p>
            <a:pPr algn="l">
              <a:lnSpc>
                <a:spcPct val="80000"/>
              </a:lnSpc>
              <a:spcBef>
                <a:spcPct val="20000"/>
              </a:spcBef>
              <a:buClr>
                <a:schemeClr val="tx2"/>
              </a:buClr>
              <a:buSzPct val="70000"/>
              <a:buFont typeface="Wingdings" pitchFamily="2" charset="2"/>
              <a:buNone/>
            </a:pPr>
            <a:r>
              <a:rPr lang="sl-SI" sz="1100" dirty="0" smtClean="0"/>
              <a:t>Vir: </a:t>
            </a:r>
            <a:r>
              <a:rPr lang="sl-SI" sz="1100" dirty="0"/>
              <a:t>De </a:t>
            </a:r>
            <a:r>
              <a:rPr lang="sl-SI" sz="1100" dirty="0" err="1"/>
              <a:t>Bono</a:t>
            </a:r>
            <a:r>
              <a:rPr lang="sl-SI" sz="1100" dirty="0"/>
              <a:t> – Tečaj mišljenja (Metoda pobega)</a:t>
            </a:r>
          </a:p>
        </p:txBody>
      </p:sp>
    </p:spTree>
    <p:extLst>
      <p:ext uri="{BB962C8B-B14F-4D97-AF65-F5344CB8AC3E}">
        <p14:creationId xmlns:p14="http://schemas.microsoft.com/office/powerpoint/2010/main" val="119910519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r>
              <a:rPr lang="sl-SI" dirty="0"/>
              <a:t>Out </a:t>
            </a:r>
            <a:r>
              <a:rPr lang="sl-SI" dirty="0" err="1"/>
              <a:t>of</a:t>
            </a:r>
            <a:r>
              <a:rPr lang="sl-SI" dirty="0"/>
              <a:t> </a:t>
            </a:r>
            <a:r>
              <a:rPr lang="sl-SI" dirty="0" err="1"/>
              <a:t>the</a:t>
            </a:r>
            <a:r>
              <a:rPr lang="sl-SI" dirty="0"/>
              <a:t> </a:t>
            </a:r>
            <a:r>
              <a:rPr lang="sl-SI" dirty="0" err="1"/>
              <a:t>box</a:t>
            </a:r>
            <a:r>
              <a:rPr lang="sl-SI" dirty="0"/>
              <a:t> - </a:t>
            </a:r>
            <a:r>
              <a:rPr lang="sl-SI" dirty="0" smtClean="0"/>
              <a:t>problem kocke (REŠITEV)</a:t>
            </a:r>
          </a:p>
        </p:txBody>
      </p:sp>
      <p:pic>
        <p:nvPicPr>
          <p:cNvPr id="67589" name="Picture 4"/>
          <p:cNvPicPr>
            <a:picLocks noChangeAspect="1" noChangeArrowheads="1"/>
          </p:cNvPicPr>
          <p:nvPr/>
        </p:nvPicPr>
        <p:blipFill>
          <a:blip r:embed="rId3" cstate="print"/>
          <a:srcRect/>
          <a:stretch>
            <a:fillRect/>
          </a:stretch>
        </p:blipFill>
        <p:spPr bwMode="auto">
          <a:xfrm>
            <a:off x="8496267" y="1882066"/>
            <a:ext cx="2394523" cy="1546935"/>
          </a:xfrm>
          <a:prstGeom prst="rect">
            <a:avLst/>
          </a:prstGeom>
          <a:noFill/>
          <a:ln w="9525" algn="ctr">
            <a:noFill/>
            <a:miter lim="800000"/>
            <a:headEnd/>
            <a:tailEnd/>
          </a:ln>
        </p:spPr>
      </p:pic>
      <p:pic>
        <p:nvPicPr>
          <p:cNvPr id="2206725" name="Picture 5"/>
          <p:cNvPicPr>
            <a:picLocks noChangeAspect="1" noChangeArrowheads="1"/>
          </p:cNvPicPr>
          <p:nvPr/>
        </p:nvPicPr>
        <p:blipFill>
          <a:blip r:embed="rId4" cstate="print"/>
          <a:srcRect/>
          <a:stretch>
            <a:fillRect/>
          </a:stretch>
        </p:blipFill>
        <p:spPr bwMode="auto">
          <a:xfrm>
            <a:off x="8976784" y="3644900"/>
            <a:ext cx="1397000" cy="1081088"/>
          </a:xfrm>
          <a:prstGeom prst="rect">
            <a:avLst/>
          </a:prstGeom>
          <a:noFill/>
          <a:ln w="9525" algn="ctr">
            <a:noFill/>
            <a:miter lim="800000"/>
            <a:headEnd/>
            <a:tailEnd/>
          </a:ln>
        </p:spPr>
      </p:pic>
      <p:pic>
        <p:nvPicPr>
          <p:cNvPr id="2206726" name="Picture 6"/>
          <p:cNvPicPr>
            <a:picLocks noChangeAspect="1" noChangeArrowheads="1"/>
          </p:cNvPicPr>
          <p:nvPr/>
        </p:nvPicPr>
        <p:blipFill>
          <a:blip r:embed="rId5" cstate="print"/>
          <a:srcRect/>
          <a:stretch>
            <a:fillRect/>
          </a:stretch>
        </p:blipFill>
        <p:spPr bwMode="auto">
          <a:xfrm>
            <a:off x="8976784" y="4898916"/>
            <a:ext cx="1483783" cy="1081088"/>
          </a:xfrm>
          <a:prstGeom prst="rect">
            <a:avLst/>
          </a:prstGeom>
          <a:noFill/>
          <a:ln w="9525" algn="ctr">
            <a:noFill/>
            <a:miter lim="800000"/>
            <a:headEnd/>
            <a:tailEnd/>
          </a:ln>
        </p:spPr>
      </p:pic>
      <p:sp>
        <p:nvSpPr>
          <p:cNvPr id="67592" name="Rectangle 7"/>
          <p:cNvSpPr>
            <a:spLocks noChangeArrowheads="1"/>
          </p:cNvSpPr>
          <p:nvPr/>
        </p:nvSpPr>
        <p:spPr bwMode="auto">
          <a:xfrm>
            <a:off x="8371644" y="5986462"/>
            <a:ext cx="2994446" cy="288925"/>
          </a:xfrm>
          <a:prstGeom prst="rect">
            <a:avLst/>
          </a:prstGeom>
          <a:noFill/>
          <a:ln w="9525">
            <a:noFill/>
            <a:miter lim="800000"/>
            <a:headEnd/>
            <a:tailEnd/>
          </a:ln>
        </p:spPr>
        <p:txBody>
          <a:bodyPr/>
          <a:lstStyle/>
          <a:p>
            <a:pPr algn="l">
              <a:lnSpc>
                <a:spcPct val="80000"/>
              </a:lnSpc>
              <a:spcBef>
                <a:spcPct val="20000"/>
              </a:spcBef>
              <a:buClr>
                <a:schemeClr val="tx2"/>
              </a:buClr>
              <a:buSzPct val="70000"/>
              <a:buFont typeface="Wingdings" pitchFamily="2" charset="2"/>
              <a:buNone/>
            </a:pPr>
            <a:r>
              <a:rPr lang="sl-SI" sz="1100" dirty="0"/>
              <a:t>vir: De </a:t>
            </a:r>
            <a:r>
              <a:rPr lang="sl-SI" sz="1100" dirty="0" err="1"/>
              <a:t>Bono</a:t>
            </a:r>
            <a:r>
              <a:rPr lang="sl-SI" sz="1100" dirty="0"/>
              <a:t> – Tečaj mišljenja (Metoda pobega)</a:t>
            </a:r>
          </a:p>
        </p:txBody>
      </p:sp>
    </p:spTree>
    <p:extLst>
      <p:ext uri="{BB962C8B-B14F-4D97-AF65-F5344CB8AC3E}">
        <p14:creationId xmlns:p14="http://schemas.microsoft.com/office/powerpoint/2010/main" val="3726236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6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6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a:t>Hiša in ptič (opazovanje z risanjem, perceptivna </a:t>
            </a:r>
            <a:r>
              <a:rPr lang="sl-SI" dirty="0" smtClean="0"/>
              <a:t>rotacija)</a:t>
            </a:r>
            <a:endParaRPr lang="en-GB" dirty="0"/>
          </a:p>
        </p:txBody>
      </p:sp>
      <p:sp>
        <p:nvSpPr>
          <p:cNvPr id="3" name="Ograda vsebine 2"/>
          <p:cNvSpPr>
            <a:spLocks noGrp="1"/>
          </p:cNvSpPr>
          <p:nvPr>
            <p:ph idx="1"/>
          </p:nvPr>
        </p:nvSpPr>
        <p:spPr/>
        <p:txBody>
          <a:bodyPr/>
          <a:lstStyle/>
          <a:p>
            <a:pPr>
              <a:spcBef>
                <a:spcPts val="0"/>
              </a:spcBef>
              <a:spcAft>
                <a:spcPts val="0"/>
              </a:spcAft>
            </a:pPr>
            <a:r>
              <a:rPr lang="sl-SI" b="1" dirty="0">
                <a:solidFill>
                  <a:schemeClr val="tx1"/>
                </a:solidFill>
              </a:rPr>
              <a:t>Naloga</a:t>
            </a:r>
          </a:p>
          <a:p>
            <a:pPr>
              <a:spcBef>
                <a:spcPts val="0"/>
              </a:spcBef>
              <a:spcAft>
                <a:spcPts val="0"/>
              </a:spcAft>
            </a:pPr>
            <a:r>
              <a:rPr lang="sl-SI" dirty="0">
                <a:solidFill>
                  <a:schemeClr val="tx1"/>
                </a:solidFill>
              </a:rPr>
              <a:t>Otroku pokažemo sliko hiše, ki jo na treh straneh obdajajo hribi. Potem zahtevamo, naj nariše hišo, kot bi se videla s posameznih vrhov, nazadnje pa še, kot bi jo videl ptič nad hišo. </a:t>
            </a:r>
          </a:p>
          <a:p>
            <a:pPr>
              <a:spcBef>
                <a:spcPts val="0"/>
              </a:spcBef>
              <a:spcAft>
                <a:spcPts val="0"/>
              </a:spcAft>
            </a:pPr>
            <a:endParaRPr lang="sl-SI" i="1" dirty="0">
              <a:solidFill>
                <a:schemeClr val="tx1"/>
              </a:solidFill>
            </a:endParaRPr>
          </a:p>
          <a:p>
            <a:pPr>
              <a:spcBef>
                <a:spcPts val="0"/>
              </a:spcBef>
              <a:spcAft>
                <a:spcPts val="0"/>
              </a:spcAft>
            </a:pPr>
            <a:r>
              <a:rPr lang="sl-SI" b="1" dirty="0" smtClean="0"/>
              <a:t>Navodila </a:t>
            </a:r>
            <a:r>
              <a:rPr lang="sl-SI" b="1" dirty="0"/>
              <a:t>za delo</a:t>
            </a:r>
          </a:p>
          <a:p>
            <a:pPr>
              <a:spcBef>
                <a:spcPts val="0"/>
              </a:spcBef>
              <a:spcAft>
                <a:spcPts val="0"/>
              </a:spcAft>
            </a:pPr>
            <a:r>
              <a:rPr lang="sl-SI" dirty="0">
                <a:solidFill>
                  <a:schemeClr val="tx1"/>
                </a:solidFill>
              </a:rPr>
              <a:t>V mislih se mora otrok prestaviti v različne položaje in zaznavo prilagoditi novim razmeram. </a:t>
            </a:r>
          </a:p>
          <a:p>
            <a:pPr>
              <a:spcBef>
                <a:spcPts val="0"/>
              </a:spcBef>
              <a:spcAft>
                <a:spcPts val="0"/>
              </a:spcAft>
            </a:pPr>
            <a:endParaRPr lang="sl-SI" dirty="0"/>
          </a:p>
          <a:p>
            <a:pPr>
              <a:spcBef>
                <a:spcPts val="0"/>
              </a:spcBef>
              <a:spcAft>
                <a:spcPts val="0"/>
              </a:spcAft>
            </a:pPr>
            <a:r>
              <a:rPr lang="sl-SI" b="1" dirty="0" smtClean="0"/>
              <a:t>Praktični vidiki</a:t>
            </a:r>
            <a:endParaRPr lang="sl-SI" b="1" dirty="0"/>
          </a:p>
          <a:p>
            <a:pPr>
              <a:spcBef>
                <a:spcPts val="0"/>
              </a:spcBef>
              <a:spcAft>
                <a:spcPts val="0"/>
              </a:spcAft>
            </a:pPr>
            <a:r>
              <a:rPr lang="sl-SI" dirty="0"/>
              <a:t>Krepitev sposobnosti pogleda na problem </a:t>
            </a:r>
            <a:endParaRPr lang="sl-SI" dirty="0" smtClean="0"/>
          </a:p>
          <a:p>
            <a:pPr>
              <a:spcBef>
                <a:spcPts val="0"/>
              </a:spcBef>
              <a:spcAft>
                <a:spcPts val="0"/>
              </a:spcAft>
            </a:pPr>
            <a:r>
              <a:rPr lang="sl-SI" dirty="0" smtClean="0"/>
              <a:t>iz </a:t>
            </a:r>
            <a:r>
              <a:rPr lang="sl-SI" dirty="0"/>
              <a:t>različnih zornih kotov</a:t>
            </a:r>
            <a:endParaRPr lang="en-GB" dirty="0"/>
          </a:p>
        </p:txBody>
      </p:sp>
      <p:pic>
        <p:nvPicPr>
          <p:cNvPr id="5" name="Slika 4" descr="VP-sl3"/>
          <p:cNvPicPr/>
          <p:nvPr/>
        </p:nvPicPr>
        <p:blipFill>
          <a:blip r:embed="rId3" cstate="print"/>
          <a:srcRect l="52931" t="30775" r="9935" b="36234"/>
          <a:stretch>
            <a:fillRect/>
          </a:stretch>
        </p:blipFill>
        <p:spPr bwMode="auto">
          <a:xfrm>
            <a:off x="6593306" y="3814899"/>
            <a:ext cx="4716148" cy="21625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Kaj če…?</a:t>
            </a:r>
            <a:endParaRPr lang="en-GB" dirty="0"/>
          </a:p>
        </p:txBody>
      </p:sp>
      <p:sp>
        <p:nvSpPr>
          <p:cNvPr id="3" name="Ograda vsebine 2"/>
          <p:cNvSpPr>
            <a:spLocks noGrp="1"/>
          </p:cNvSpPr>
          <p:nvPr>
            <p:ph idx="1"/>
          </p:nvPr>
        </p:nvSpPr>
        <p:spPr>
          <a:xfrm>
            <a:off x="1097280" y="1845734"/>
            <a:ext cx="10058400" cy="4167792"/>
          </a:xfrm>
        </p:spPr>
        <p:txBody>
          <a:bodyPr>
            <a:normAutofit/>
          </a:bodyPr>
          <a:lstStyle/>
          <a:p>
            <a:pPr>
              <a:spcBef>
                <a:spcPts val="0"/>
              </a:spcBef>
              <a:spcAft>
                <a:spcPts val="0"/>
              </a:spcAft>
            </a:pPr>
            <a:r>
              <a:rPr lang="sl-SI" b="1" dirty="0">
                <a:solidFill>
                  <a:schemeClr val="tx1"/>
                </a:solidFill>
              </a:rPr>
              <a:t>Naloga</a:t>
            </a:r>
          </a:p>
          <a:p>
            <a:pPr>
              <a:spcBef>
                <a:spcPts val="0"/>
              </a:spcBef>
              <a:spcAft>
                <a:spcPts val="0"/>
              </a:spcAft>
            </a:pPr>
            <a:r>
              <a:rPr lang="sl-SI" dirty="0"/>
              <a:t>Kaj bi se zgodilo, če:</a:t>
            </a:r>
          </a:p>
          <a:p>
            <a:pPr marL="177800" indent="-177800">
              <a:spcBef>
                <a:spcPts val="0"/>
              </a:spcBef>
              <a:spcAft>
                <a:spcPts val="0"/>
              </a:spcAft>
              <a:buClrTx/>
              <a:buFont typeface="Arial" pitchFamily="34" charset="0"/>
              <a:buChar char="•"/>
            </a:pPr>
            <a:r>
              <a:rPr lang="sl-SI" dirty="0">
                <a:solidFill>
                  <a:schemeClr val="tx1"/>
                </a:solidFill>
              </a:rPr>
              <a:t>bi postal neviden?</a:t>
            </a:r>
          </a:p>
          <a:p>
            <a:pPr marL="177800" indent="-177800">
              <a:spcBef>
                <a:spcPts val="0"/>
              </a:spcBef>
              <a:spcAft>
                <a:spcPts val="0"/>
              </a:spcAft>
              <a:buClrTx/>
              <a:buFont typeface="Arial" pitchFamily="34" charset="0"/>
              <a:buChar char="•"/>
            </a:pPr>
            <a:r>
              <a:rPr lang="sl-SI" dirty="0">
                <a:solidFill>
                  <a:schemeClr val="tx1"/>
                </a:solidFill>
              </a:rPr>
              <a:t>bi se svet obrnil na glavo in bi hodili po stropu?</a:t>
            </a:r>
          </a:p>
          <a:p>
            <a:pPr marL="177800" indent="-177800">
              <a:spcBef>
                <a:spcPts val="0"/>
              </a:spcBef>
              <a:spcAft>
                <a:spcPts val="0"/>
              </a:spcAft>
              <a:buClrTx/>
              <a:buFont typeface="Arial" pitchFamily="34" charset="0"/>
              <a:buChar char="•"/>
            </a:pPr>
            <a:r>
              <a:rPr lang="sl-SI" dirty="0">
                <a:solidFill>
                  <a:schemeClr val="tx1"/>
                </a:solidFill>
              </a:rPr>
              <a:t>sonce ne bi nikoli zašlo?</a:t>
            </a:r>
          </a:p>
          <a:p>
            <a:pPr marL="177800" indent="-177800">
              <a:spcBef>
                <a:spcPts val="0"/>
              </a:spcBef>
              <a:spcAft>
                <a:spcPts val="0"/>
              </a:spcAft>
              <a:buClrTx/>
              <a:buFont typeface="Arial" pitchFamily="34" charset="0"/>
              <a:buChar char="•"/>
            </a:pPr>
            <a:r>
              <a:rPr lang="sl-SI" dirty="0">
                <a:solidFill>
                  <a:schemeClr val="tx1"/>
                </a:solidFill>
              </a:rPr>
              <a:t>bi bili ljudje hišni ljubljenčki, živali pa njihovi lastniki?</a:t>
            </a:r>
          </a:p>
          <a:p>
            <a:pPr>
              <a:spcBef>
                <a:spcPts val="0"/>
              </a:spcBef>
              <a:spcAft>
                <a:spcPts val="0"/>
              </a:spcAft>
            </a:pPr>
            <a:r>
              <a:rPr lang="sl-SI" dirty="0"/>
              <a:t> </a:t>
            </a:r>
          </a:p>
          <a:p>
            <a:pPr>
              <a:spcBef>
                <a:spcPts val="0"/>
              </a:spcBef>
              <a:spcAft>
                <a:spcPts val="0"/>
              </a:spcAft>
            </a:pPr>
            <a:r>
              <a:rPr lang="sl-SI" b="1" dirty="0" smtClean="0"/>
              <a:t>Navodila </a:t>
            </a:r>
            <a:r>
              <a:rPr lang="sl-SI" b="1" dirty="0"/>
              <a:t>za delo</a:t>
            </a:r>
          </a:p>
          <a:p>
            <a:pPr>
              <a:spcBef>
                <a:spcPts val="0"/>
              </a:spcBef>
              <a:spcAft>
                <a:spcPts val="0"/>
              </a:spcAft>
            </a:pPr>
            <a:r>
              <a:rPr lang="sl-SI" dirty="0"/>
              <a:t>Izberemo eno ali več vprašanj. Učenci naj svoje predloge predstavijo in utemeljijo. </a:t>
            </a:r>
          </a:p>
          <a:p>
            <a:pPr>
              <a:spcBef>
                <a:spcPts val="0"/>
              </a:spcBef>
              <a:spcAft>
                <a:spcPts val="0"/>
              </a:spcAft>
            </a:pPr>
            <a:endParaRPr lang="sl-SI" dirty="0" smtClean="0"/>
          </a:p>
          <a:p>
            <a:pPr>
              <a:spcBef>
                <a:spcPts val="0"/>
              </a:spcBef>
              <a:spcAft>
                <a:spcPts val="0"/>
              </a:spcAft>
            </a:pPr>
            <a:r>
              <a:rPr lang="sl-SI" b="1" dirty="0" smtClean="0"/>
              <a:t>Praktični vidiki</a:t>
            </a:r>
          </a:p>
          <a:p>
            <a:pPr>
              <a:spcBef>
                <a:spcPts val="0"/>
              </a:spcBef>
              <a:spcAft>
                <a:spcPts val="0"/>
              </a:spcAft>
            </a:pPr>
            <a:r>
              <a:rPr lang="pl-PL" dirty="0"/>
              <a:t>Kombinacija ustvarjalnosti in konkretnega znanja</a:t>
            </a:r>
            <a:endParaRPr lang="en-GB" dirty="0"/>
          </a:p>
        </p:txBody>
      </p:sp>
      <p:pic>
        <p:nvPicPr>
          <p:cNvPr id="68610" name="Picture 2"/>
          <p:cNvPicPr>
            <a:picLocks noChangeAspect="1" noChangeArrowheads="1"/>
          </p:cNvPicPr>
          <p:nvPr/>
        </p:nvPicPr>
        <p:blipFill>
          <a:blip r:embed="rId3"/>
          <a:srcRect/>
          <a:stretch>
            <a:fillRect/>
          </a:stretch>
        </p:blipFill>
        <p:spPr bwMode="auto">
          <a:xfrm>
            <a:off x="8082748" y="1845734"/>
            <a:ext cx="2099939" cy="18074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Koliko las je na glavi?</a:t>
            </a:r>
          </a:p>
        </p:txBody>
      </p:sp>
      <p:sp>
        <p:nvSpPr>
          <p:cNvPr id="3" name="Ograda vsebine 2"/>
          <p:cNvSpPr>
            <a:spLocks noGrp="1"/>
          </p:cNvSpPr>
          <p:nvPr>
            <p:ph idx="1"/>
          </p:nvPr>
        </p:nvSpPr>
        <p:spPr>
          <a:xfrm>
            <a:off x="1052672" y="1844768"/>
            <a:ext cx="10337959" cy="2727231"/>
          </a:xfrm>
        </p:spPr>
        <p:txBody>
          <a:bodyPr>
            <a:noAutofit/>
          </a:bodyPr>
          <a:lstStyle/>
          <a:p>
            <a:pPr marL="0" indent="0">
              <a:spcBef>
                <a:spcPts val="0"/>
              </a:spcBef>
              <a:spcAft>
                <a:spcPts val="0"/>
              </a:spcAft>
              <a:buNone/>
            </a:pPr>
            <a:r>
              <a:rPr lang="sl-SI" sz="1800" b="1" dirty="0">
                <a:solidFill>
                  <a:schemeClr val="tx1"/>
                </a:solidFill>
              </a:rPr>
              <a:t>Naloga: </a:t>
            </a:r>
            <a:r>
              <a:rPr lang="sl-SI" sz="1800" dirty="0"/>
              <a:t>Določite, koliko las je na glavi sošolca ali sošolke. Določijo naj tudi barvo las.</a:t>
            </a:r>
          </a:p>
          <a:p>
            <a:pPr marL="0" indent="0">
              <a:spcBef>
                <a:spcPts val="0"/>
              </a:spcBef>
              <a:spcAft>
                <a:spcPts val="0"/>
              </a:spcAft>
              <a:buNone/>
            </a:pPr>
            <a:endParaRPr lang="sl-SI" sz="1100" dirty="0"/>
          </a:p>
          <a:p>
            <a:pPr marL="0" indent="0">
              <a:spcBef>
                <a:spcPts val="0"/>
              </a:spcBef>
              <a:spcAft>
                <a:spcPts val="0"/>
              </a:spcAft>
              <a:buNone/>
            </a:pPr>
            <a:r>
              <a:rPr lang="sl-SI" sz="1800" b="1" dirty="0" smtClean="0"/>
              <a:t>Navodila </a:t>
            </a:r>
            <a:r>
              <a:rPr lang="sl-SI" sz="1800" b="1" dirty="0"/>
              <a:t>za delo</a:t>
            </a:r>
          </a:p>
          <a:p>
            <a:pPr marL="0" lvl="0" indent="0">
              <a:spcBef>
                <a:spcPts val="0"/>
              </a:spcBef>
              <a:spcAft>
                <a:spcPts val="0"/>
              </a:spcAft>
              <a:buNone/>
            </a:pPr>
            <a:r>
              <a:rPr lang="sl-SI" sz="1800" dirty="0"/>
              <a:t>Kvadrat s stranico 1 cm (ali drugače) in preštejejo število las na eni stranici. Iz tega izračunajo gostoto − št. las/cm2 (lahko tudi preštejejo število las na enoto ploskve). </a:t>
            </a:r>
          </a:p>
          <a:p>
            <a:pPr marL="0" lvl="0" indent="0">
              <a:spcBef>
                <a:spcPts val="0"/>
              </a:spcBef>
              <a:spcAft>
                <a:spcPts val="0"/>
              </a:spcAft>
              <a:buNone/>
            </a:pPr>
            <a:r>
              <a:rPr lang="sl-SI" sz="1800" dirty="0"/>
              <a:t>Nato določijo okvirno površino glave, kjer rastejo lasje (aproksimacija s štirikotnikom ali delom krogle). Sledi izračun, koliko las je na celi površini.</a:t>
            </a:r>
          </a:p>
          <a:p>
            <a:pPr marL="0" lvl="0" indent="0">
              <a:spcBef>
                <a:spcPts val="0"/>
              </a:spcBef>
              <a:spcAft>
                <a:spcPts val="0"/>
              </a:spcAft>
              <a:buNone/>
            </a:pPr>
            <a:r>
              <a:rPr lang="sl-SI" sz="1800" dirty="0"/>
              <a:t>Rezultate predstavijo. Pogovorite se o načinu merjenja, razlikah pri ocenah gostote las na enoto površine, oceni površine lasišča … Prav tako naj predstavijo rezultate glede na barvo las (kot prikazuje tabela, so razlike glede na debelino). Lahko izdelajo tudi skupno tabelo gostote las in barv ter primerjajo z uradnim podatkom</a:t>
            </a:r>
            <a:r>
              <a:rPr lang="sl-SI" sz="1800" dirty="0" smtClean="0"/>
              <a:t>.</a:t>
            </a:r>
            <a:endParaRPr lang="sl-SI" sz="1800" dirty="0"/>
          </a:p>
        </p:txBody>
      </p:sp>
      <p:graphicFrame>
        <p:nvGraphicFramePr>
          <p:cNvPr id="5" name="Tabela 4"/>
          <p:cNvGraphicFramePr>
            <a:graphicFrameLocks noGrp="1"/>
          </p:cNvGraphicFramePr>
          <p:nvPr>
            <p:extLst>
              <p:ext uri="{D42A27DB-BD31-4B8C-83A1-F6EECF244321}">
                <p14:modId xmlns:p14="http://schemas.microsoft.com/office/powerpoint/2010/main" val="427883285"/>
              </p:ext>
            </p:extLst>
          </p:nvPr>
        </p:nvGraphicFramePr>
        <p:xfrm>
          <a:off x="5986664" y="4679407"/>
          <a:ext cx="2918460" cy="1371600"/>
        </p:xfrm>
        <a:graphic>
          <a:graphicData uri="http://schemas.openxmlformats.org/drawingml/2006/table">
            <a:tbl>
              <a:tblPr/>
              <a:tblGrid>
                <a:gridCol w="698066">
                  <a:extLst>
                    <a:ext uri="{9D8B030D-6E8A-4147-A177-3AD203B41FA5}">
                      <a16:colId xmlns:a16="http://schemas.microsoft.com/office/drawing/2014/main" val="20000"/>
                    </a:ext>
                  </a:extLst>
                </a:gridCol>
                <a:gridCol w="880947">
                  <a:extLst>
                    <a:ext uri="{9D8B030D-6E8A-4147-A177-3AD203B41FA5}">
                      <a16:colId xmlns:a16="http://schemas.microsoft.com/office/drawing/2014/main" val="20001"/>
                    </a:ext>
                  </a:extLst>
                </a:gridCol>
                <a:gridCol w="1339447">
                  <a:extLst>
                    <a:ext uri="{9D8B030D-6E8A-4147-A177-3AD203B41FA5}">
                      <a16:colId xmlns:a16="http://schemas.microsoft.com/office/drawing/2014/main" val="20002"/>
                    </a:ext>
                  </a:extLst>
                </a:gridCol>
              </a:tblGrid>
              <a:tr h="200288">
                <a:tc>
                  <a:txBody>
                    <a:bodyPr/>
                    <a:lstStyle/>
                    <a:p>
                      <a:pPr algn="ctr">
                        <a:lnSpc>
                          <a:spcPct val="150000"/>
                        </a:lnSpc>
                        <a:spcAft>
                          <a:spcPts val="0"/>
                        </a:spcAft>
                      </a:pPr>
                      <a:r>
                        <a:rPr lang="sl-SI" sz="1200" b="1" dirty="0" smtClean="0">
                          <a:latin typeface="Times New Roman"/>
                          <a:ea typeface="Times New Roman"/>
                        </a:rPr>
                        <a:t>barva</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b="1" dirty="0" smtClean="0">
                          <a:latin typeface="Times New Roman"/>
                          <a:ea typeface="Times New Roman"/>
                        </a:rPr>
                        <a:t>Št.</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b="1" dirty="0" smtClean="0">
                          <a:latin typeface="Times New Roman"/>
                          <a:ea typeface="Times New Roman"/>
                        </a:rPr>
                        <a:t>premer</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0288">
                <a:tc>
                  <a:txBody>
                    <a:bodyPr/>
                    <a:lstStyle/>
                    <a:p>
                      <a:pPr algn="ctr">
                        <a:lnSpc>
                          <a:spcPct val="150000"/>
                        </a:lnSpc>
                        <a:spcAft>
                          <a:spcPts val="0"/>
                        </a:spcAft>
                      </a:pPr>
                      <a:r>
                        <a:rPr lang="sl-SI" sz="1200" dirty="0" smtClean="0">
                          <a:latin typeface="Times New Roman"/>
                          <a:ea typeface="Times New Roman"/>
                        </a:rPr>
                        <a:t>blond</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146,000</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17−51 </a:t>
                      </a:r>
                      <a:fld id="{AD0E6B1E-4786-46C3-A8E6-B6624426F444}" type="slidenum">
                        <a:rPr lang="sl-SI" sz="1200" smtClean="0">
                          <a:latin typeface="Times New Roman"/>
                          <a:ea typeface="Times New Roman"/>
                        </a:rPr>
                        <a:pPr algn="ctr">
                          <a:lnSpc>
                            <a:spcPct val="150000"/>
                          </a:lnSpc>
                          <a:spcAft>
                            <a:spcPts val="0"/>
                          </a:spcAft>
                        </a:pPr>
                        <a:t>34</a:t>
                      </a:fld>
                      <a:r>
                        <a:rPr lang="el-GR" sz="1200" dirty="0" smtClean="0">
                          <a:latin typeface="Calibri"/>
                          <a:ea typeface="Times New Roman"/>
                        </a:rPr>
                        <a:t>μ</a:t>
                      </a:r>
                      <a:r>
                        <a:rPr lang="sl-SI" sz="1200" dirty="0" smtClean="0">
                          <a:latin typeface="Calibri"/>
                          <a:ea typeface="Times New Roman"/>
                        </a:rPr>
                        <a:t>m</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0288">
                <a:tc>
                  <a:txBody>
                    <a:bodyPr/>
                    <a:lstStyle/>
                    <a:p>
                      <a:pPr algn="ctr">
                        <a:lnSpc>
                          <a:spcPct val="150000"/>
                        </a:lnSpc>
                        <a:spcAft>
                          <a:spcPts val="0"/>
                        </a:spcAft>
                      </a:pPr>
                      <a:r>
                        <a:rPr lang="sl-SI" sz="1200" dirty="0" smtClean="0">
                          <a:latin typeface="Times New Roman"/>
                          <a:ea typeface="Times New Roman"/>
                        </a:rPr>
                        <a:t>črna</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110,000</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64−100 </a:t>
                      </a:r>
                      <a:r>
                        <a:rPr lang="el-GR" sz="1200" dirty="0" smtClean="0">
                          <a:latin typeface="+mn-lt"/>
                          <a:ea typeface="Times New Roman"/>
                        </a:rPr>
                        <a:t>μ</a:t>
                      </a:r>
                      <a:r>
                        <a:rPr lang="sl-SI" sz="1200" dirty="0" smtClean="0">
                          <a:latin typeface="+mn-lt"/>
                          <a:ea typeface="Times New Roman"/>
                        </a:rPr>
                        <a:t>m</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0288">
                <a:tc>
                  <a:txBody>
                    <a:bodyPr/>
                    <a:lstStyle/>
                    <a:p>
                      <a:pPr algn="ctr">
                        <a:lnSpc>
                          <a:spcPct val="150000"/>
                        </a:lnSpc>
                        <a:spcAft>
                          <a:spcPts val="0"/>
                        </a:spcAft>
                      </a:pPr>
                      <a:r>
                        <a:rPr lang="sl-SI" sz="1200" dirty="0" smtClean="0">
                          <a:latin typeface="Times New Roman"/>
                          <a:ea typeface="Times New Roman"/>
                        </a:rPr>
                        <a:t>rjava</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100,000</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različno</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288">
                <a:tc>
                  <a:txBody>
                    <a:bodyPr/>
                    <a:lstStyle/>
                    <a:p>
                      <a:pPr algn="ctr">
                        <a:lnSpc>
                          <a:spcPct val="150000"/>
                        </a:lnSpc>
                        <a:spcAft>
                          <a:spcPts val="0"/>
                        </a:spcAft>
                      </a:pPr>
                      <a:r>
                        <a:rPr lang="sl-SI" sz="1200" dirty="0" smtClean="0">
                          <a:latin typeface="Times New Roman"/>
                          <a:ea typeface="Times New Roman"/>
                        </a:rPr>
                        <a:t>rdeča</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86,000</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različno</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597441" name="Slika 4" descr="MP900430986[1]"/>
          <p:cNvPicPr>
            <a:picLocks noChangeAspect="1" noChangeArrowheads="1"/>
          </p:cNvPicPr>
          <p:nvPr/>
        </p:nvPicPr>
        <p:blipFill>
          <a:blip r:embed="rId3" cstate="print"/>
          <a:srcRect/>
          <a:stretch>
            <a:fillRect/>
          </a:stretch>
        </p:blipFill>
        <p:spPr bwMode="auto">
          <a:xfrm>
            <a:off x="8830392" y="304071"/>
            <a:ext cx="2325288" cy="1415819"/>
          </a:xfrm>
          <a:prstGeom prst="rect">
            <a:avLst/>
          </a:prstGeom>
          <a:noFill/>
          <a:ln w="9525">
            <a:noFill/>
            <a:miter lim="800000"/>
            <a:headEnd/>
            <a:tailEnd/>
          </a:ln>
        </p:spPr>
      </p:pic>
      <p:sp>
        <p:nvSpPr>
          <p:cNvPr id="8" name="Rectangle 2"/>
          <p:cNvSpPr txBox="1">
            <a:spLocks noChangeArrowheads="1"/>
          </p:cNvSpPr>
          <p:nvPr/>
        </p:nvSpPr>
        <p:spPr>
          <a:xfrm>
            <a:off x="9002132" y="4679407"/>
            <a:ext cx="2555285" cy="14219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sz="1600" dirty="0" smtClean="0"/>
              <a:t>Praktično delo - opcijsko		</a:t>
            </a:r>
            <a:endParaRPr lang="sl-SI" sz="1600" b="1" dirty="0" smtClean="0"/>
          </a:p>
          <a:p>
            <a:pPr marL="0" marR="0" lvl="1" fontAlgn="auto">
              <a:lnSpc>
                <a:spcPct val="90000"/>
              </a:lnSpc>
              <a:buClr>
                <a:schemeClr val="accent1"/>
              </a:buClr>
              <a:buSzTx/>
              <a:buFont typeface="Calibri" pitchFamily="34" charset="0"/>
              <a:buNone/>
              <a:tabLst/>
              <a:defRPr/>
            </a:pPr>
            <a:endParaRPr lang="sl-SI" sz="1600" dirty="0" smtClean="0"/>
          </a:p>
          <a:p>
            <a:pPr marL="0" marR="0" lvl="1" fontAlgn="auto">
              <a:lnSpc>
                <a:spcPct val="90000"/>
              </a:lnSpc>
              <a:buClr>
                <a:schemeClr val="accent1"/>
              </a:buClr>
              <a:buSzTx/>
              <a:buFont typeface="Calibri" pitchFamily="34" charset="0"/>
              <a:buNone/>
              <a:tabLst/>
              <a:defRPr/>
            </a:pPr>
            <a:r>
              <a:rPr lang="sl-SI" sz="1600" dirty="0" smtClean="0"/>
              <a:t>Timsko delo</a:t>
            </a:r>
          </a:p>
          <a:p>
            <a:pPr marL="0" lvl="1">
              <a:lnSpc>
                <a:spcPct val="90000"/>
              </a:lnSpc>
              <a:buClr>
                <a:schemeClr val="accent1"/>
              </a:buClr>
            </a:pPr>
            <a:r>
              <a:rPr lang="sl-SI" sz="1600" dirty="0" smtClean="0"/>
              <a:t>priprava - 15 min</a:t>
            </a:r>
          </a:p>
          <a:p>
            <a:pPr marL="0" lvl="1">
              <a:lnSpc>
                <a:spcPct val="90000"/>
              </a:lnSpc>
              <a:buClr>
                <a:schemeClr val="accent1"/>
              </a:buClr>
            </a:pPr>
            <a:r>
              <a:rPr lang="sl-SI" sz="1600" dirty="0" smtClean="0"/>
              <a:t>predstavitev - 5 min/skupino</a:t>
            </a:r>
          </a:p>
        </p:txBody>
      </p:sp>
      <p:sp>
        <p:nvSpPr>
          <p:cNvPr id="7" name="Ograda vsebine 2"/>
          <p:cNvSpPr txBox="1">
            <a:spLocks/>
          </p:cNvSpPr>
          <p:nvPr/>
        </p:nvSpPr>
        <p:spPr>
          <a:xfrm>
            <a:off x="1052671" y="4571999"/>
            <a:ext cx="4933993" cy="17538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sl-SI" sz="1800" b="1" dirty="0" smtClean="0"/>
              <a:t>Praktični vidiki</a:t>
            </a:r>
          </a:p>
          <a:p>
            <a:pPr marL="0" indent="0">
              <a:spcBef>
                <a:spcPts val="0"/>
              </a:spcBef>
              <a:spcAft>
                <a:spcPts val="0"/>
              </a:spcAft>
              <a:buNone/>
            </a:pPr>
            <a:r>
              <a:rPr lang="sl-SI" sz="1800" dirty="0" smtClean="0"/>
              <a:t>V konkretnih problemih obstaja veliko možnosti za reševanje problemov. Tudi rezultati se lahko razlikujejo. Potrebna je trditev, povezana s konceptom reševanja problemov pri natančnosti rezultatov.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Ustvarjalnost v praksi - 10 predmetov 1</a:t>
            </a:r>
            <a:endParaRPr lang="en-GB" dirty="0"/>
          </a:p>
        </p:txBody>
      </p:sp>
      <p:sp>
        <p:nvSpPr>
          <p:cNvPr id="3" name="Ograda vsebine 2"/>
          <p:cNvSpPr>
            <a:spLocks noGrp="1"/>
          </p:cNvSpPr>
          <p:nvPr>
            <p:ph idx="1"/>
          </p:nvPr>
        </p:nvSpPr>
        <p:spPr>
          <a:xfrm>
            <a:off x="1097280" y="1845734"/>
            <a:ext cx="10058400" cy="4164541"/>
          </a:xfrm>
        </p:spPr>
        <p:txBody>
          <a:bodyPr>
            <a:normAutofit/>
          </a:bodyPr>
          <a:lstStyle/>
          <a:p>
            <a:pPr>
              <a:lnSpc>
                <a:spcPct val="100000"/>
              </a:lnSpc>
              <a:spcBef>
                <a:spcPts val="0"/>
              </a:spcBef>
              <a:spcAft>
                <a:spcPts val="0"/>
              </a:spcAft>
              <a:buNone/>
            </a:pPr>
            <a:r>
              <a:rPr lang="sl-SI" altLang="zh-TW" b="1" dirty="0" smtClean="0"/>
              <a:t>Naloga </a:t>
            </a:r>
          </a:p>
          <a:p>
            <a:pPr>
              <a:lnSpc>
                <a:spcPct val="100000"/>
              </a:lnSpc>
              <a:spcBef>
                <a:spcPts val="0"/>
              </a:spcBef>
              <a:spcAft>
                <a:spcPts val="0"/>
              </a:spcAft>
              <a:buNone/>
            </a:pPr>
            <a:r>
              <a:rPr lang="sl-SI" altLang="zh-TW" sz="2100" dirty="0" smtClean="0"/>
              <a:t>Izumite zgodbo z 10 naključno izbranimi predmeti</a:t>
            </a:r>
          </a:p>
          <a:p>
            <a:pPr>
              <a:lnSpc>
                <a:spcPct val="100000"/>
              </a:lnSpc>
              <a:spcBef>
                <a:spcPts val="0"/>
              </a:spcBef>
              <a:spcAft>
                <a:spcPts val="0"/>
              </a:spcAft>
              <a:buNone/>
            </a:pPr>
            <a:endParaRPr lang="sl-SI" altLang="zh-TW" dirty="0" smtClean="0"/>
          </a:p>
          <a:p>
            <a:pPr>
              <a:lnSpc>
                <a:spcPct val="100000"/>
              </a:lnSpc>
              <a:spcBef>
                <a:spcPts val="0"/>
              </a:spcBef>
              <a:spcAft>
                <a:spcPts val="0"/>
              </a:spcAft>
              <a:buNone/>
            </a:pPr>
            <a:r>
              <a:rPr lang="sl-SI" altLang="zh-TW" b="1" dirty="0" smtClean="0"/>
              <a:t>Navodila za delo</a:t>
            </a:r>
          </a:p>
          <a:p>
            <a:pPr>
              <a:lnSpc>
                <a:spcPct val="100000"/>
              </a:lnSpc>
              <a:spcBef>
                <a:spcPts val="0"/>
              </a:spcBef>
              <a:spcAft>
                <a:spcPts val="0"/>
              </a:spcAft>
              <a:buNone/>
            </a:pPr>
            <a:r>
              <a:rPr lang="sl-SI" altLang="zh-TW" u="sng" dirty="0" smtClean="0"/>
              <a:t>Korak 1</a:t>
            </a:r>
            <a:endParaRPr lang="sl-SI" altLang="zh-TW" dirty="0" smtClean="0"/>
          </a:p>
          <a:p>
            <a:pPr marL="177800" indent="-177800">
              <a:spcBef>
                <a:spcPts val="0"/>
              </a:spcBef>
              <a:spcAft>
                <a:spcPts val="0"/>
              </a:spcAft>
              <a:buClr>
                <a:schemeClr val="tx1"/>
              </a:buClr>
              <a:buFont typeface="Arial" pitchFamily="34" charset="0"/>
              <a:buChar char="•"/>
            </a:pPr>
            <a:r>
              <a:rPr lang="sl-SI" altLang="zh-TW" sz="1800" dirty="0" smtClean="0"/>
              <a:t>Dajte jim značaj, naj bo zanimivo, nepričakovano;  dati značaj, postane zanimivo, nepričakovano; Vsak predmet se lahko uporabi enkrat ali večkrat</a:t>
            </a:r>
          </a:p>
          <a:p>
            <a:pPr marL="177800" indent="-177800">
              <a:spcBef>
                <a:spcPts val="0"/>
              </a:spcBef>
              <a:spcAft>
                <a:spcPts val="0"/>
              </a:spcAft>
              <a:buClr>
                <a:schemeClr val="tx1"/>
              </a:buClr>
              <a:buFont typeface="Arial" pitchFamily="34" charset="0"/>
              <a:buChar char="•"/>
            </a:pPr>
            <a:r>
              <a:rPr lang="sl-SI" altLang="zh-TW" sz="1800" dirty="0" smtClean="0"/>
              <a:t>Predstavite zgodbo skupini 3-4 udeležencev</a:t>
            </a:r>
          </a:p>
          <a:p>
            <a:pPr>
              <a:lnSpc>
                <a:spcPct val="100000"/>
              </a:lnSpc>
              <a:spcBef>
                <a:spcPts val="0"/>
              </a:spcBef>
              <a:spcAft>
                <a:spcPts val="0"/>
              </a:spcAft>
              <a:buNone/>
            </a:pPr>
            <a:endParaRPr lang="sl-SI" altLang="zh-TW" dirty="0" smtClean="0"/>
          </a:p>
          <a:p>
            <a:pPr>
              <a:lnSpc>
                <a:spcPct val="100000"/>
              </a:lnSpc>
              <a:spcBef>
                <a:spcPts val="0"/>
              </a:spcBef>
              <a:spcAft>
                <a:spcPts val="0"/>
              </a:spcAft>
              <a:buNone/>
            </a:pPr>
            <a:r>
              <a:rPr lang="sl-SI" altLang="zh-TW" u="sng" dirty="0" smtClean="0"/>
              <a:t>Korak 2</a:t>
            </a:r>
          </a:p>
          <a:p>
            <a:pPr marL="177800" indent="-177800">
              <a:spcBef>
                <a:spcPts val="0"/>
              </a:spcBef>
              <a:spcAft>
                <a:spcPts val="0"/>
              </a:spcAft>
              <a:buClr>
                <a:schemeClr val="tx1"/>
              </a:buClr>
              <a:buFont typeface="Arial" pitchFamily="34" charset="0"/>
              <a:buChar char="•"/>
            </a:pPr>
            <a:r>
              <a:rPr lang="sl-SI" altLang="zh-TW" sz="1800" dirty="0" smtClean="0"/>
              <a:t>Izberite eno zgodbo in jo nadgradite z idejami ostalih udeležencev…</a:t>
            </a:r>
          </a:p>
          <a:p>
            <a:pPr marL="177800" indent="-177800">
              <a:spcBef>
                <a:spcPts val="0"/>
              </a:spcBef>
              <a:spcAft>
                <a:spcPts val="0"/>
              </a:spcAft>
              <a:buClr>
                <a:schemeClr val="tx1"/>
              </a:buClr>
              <a:buFont typeface="Arial" pitchFamily="34" charset="0"/>
              <a:buChar char="•"/>
            </a:pPr>
            <a:r>
              <a:rPr lang="sl-SI" altLang="zh-TW" sz="1800" dirty="0" smtClean="0"/>
              <a:t>Ena skupina – ena predstavitev (vsi učenci so igralci v „teatru“) </a:t>
            </a:r>
          </a:p>
          <a:p>
            <a:pPr>
              <a:lnSpc>
                <a:spcPct val="120000"/>
              </a:lnSpc>
              <a:spcBef>
                <a:spcPts val="0"/>
              </a:spcBef>
              <a:spcAft>
                <a:spcPts val="0"/>
              </a:spcAft>
              <a:buNone/>
            </a:pPr>
            <a:endParaRPr lang="sl-SI" altLang="zh-TW" sz="1800" dirty="0" smtClean="0"/>
          </a:p>
          <a:p>
            <a:pPr>
              <a:lnSpc>
                <a:spcPct val="120000"/>
              </a:lnSpc>
              <a:spcBef>
                <a:spcPts val="0"/>
              </a:spcBef>
              <a:spcAft>
                <a:spcPts val="0"/>
              </a:spcAft>
              <a:buNone/>
            </a:pPr>
            <a:endParaRPr lang="sl-SI" altLang="zh-TW" sz="1800" dirty="0" smtClean="0"/>
          </a:p>
          <a:p>
            <a:endParaRPr lang="sl-SI" dirty="0"/>
          </a:p>
        </p:txBody>
      </p:sp>
      <p:pic>
        <p:nvPicPr>
          <p:cNvPr id="4" name="Picture 2" descr="Rezultat iskanja slik za objects in hand"/>
          <p:cNvPicPr>
            <a:picLocks noChangeAspect="1" noChangeArrowheads="1"/>
          </p:cNvPicPr>
          <p:nvPr/>
        </p:nvPicPr>
        <p:blipFill>
          <a:blip r:embed="rId2" cstate="print"/>
          <a:srcRect/>
          <a:stretch>
            <a:fillRect/>
          </a:stretch>
        </p:blipFill>
        <p:spPr bwMode="auto">
          <a:xfrm>
            <a:off x="8847534" y="4279165"/>
            <a:ext cx="2308146" cy="1731110"/>
          </a:xfrm>
          <a:prstGeom prst="rect">
            <a:avLst/>
          </a:prstGeom>
          <a:noFill/>
        </p:spPr>
      </p:pic>
      <p:sp>
        <p:nvSpPr>
          <p:cNvPr id="6" name="Rectangle 2"/>
          <p:cNvSpPr txBox="1">
            <a:spLocks noChangeArrowheads="1"/>
          </p:cNvSpPr>
          <p:nvPr/>
        </p:nvSpPr>
        <p:spPr>
          <a:xfrm>
            <a:off x="4186561" y="5340861"/>
            <a:ext cx="2916765" cy="13388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smtClean="0"/>
              <a:t>Praktično delo - opcijsko</a:t>
            </a:r>
          </a:p>
          <a:p>
            <a:pPr marL="0" marR="0" lvl="1" fontAlgn="auto">
              <a:lnSpc>
                <a:spcPct val="90000"/>
              </a:lnSpc>
              <a:buClr>
                <a:schemeClr val="accent1"/>
              </a:buClr>
              <a:buSzTx/>
              <a:buFont typeface="Calibri" pitchFamily="34" charset="0"/>
              <a:buNone/>
              <a:tabLst/>
              <a:defRPr/>
            </a:pPr>
            <a:endParaRPr lang="sl-SI" dirty="0" smtClean="0"/>
          </a:p>
          <a:p>
            <a:pPr marL="0" marR="0" lvl="1" fontAlgn="auto">
              <a:lnSpc>
                <a:spcPct val="90000"/>
              </a:lnSpc>
              <a:buClr>
                <a:schemeClr val="accent1"/>
              </a:buClr>
              <a:buSzTx/>
              <a:buFont typeface="Calibri" pitchFamily="34" charset="0"/>
              <a:buNone/>
              <a:tabLst/>
              <a:defRPr/>
            </a:pPr>
            <a:r>
              <a:rPr lang="sl-SI" dirty="0" smtClean="0"/>
              <a:t>korak 1: 10 min.</a:t>
            </a:r>
          </a:p>
          <a:p>
            <a:pPr marL="0" marR="0" lvl="1" fontAlgn="auto">
              <a:lnSpc>
                <a:spcPct val="90000"/>
              </a:lnSpc>
              <a:buClr>
                <a:schemeClr val="accent1"/>
              </a:buClr>
              <a:buSzTx/>
              <a:buFont typeface="Calibri" pitchFamily="34" charset="0"/>
              <a:buNone/>
              <a:tabLst/>
              <a:defRPr/>
            </a:pPr>
            <a:r>
              <a:rPr lang="sl-SI" dirty="0" smtClean="0"/>
              <a:t>korak 2: 10 min</a:t>
            </a:r>
          </a:p>
          <a:p>
            <a:pPr marL="0" marR="0" lvl="1" fontAlgn="auto">
              <a:lnSpc>
                <a:spcPct val="90000"/>
              </a:lnSpc>
              <a:buClr>
                <a:schemeClr val="accent1"/>
              </a:buClr>
              <a:buSzTx/>
              <a:buFont typeface="Calibri" pitchFamily="34" charset="0"/>
              <a:buNone/>
              <a:tabLst/>
              <a:defRPr/>
            </a:pPr>
            <a:r>
              <a:rPr lang="sl-SI" dirty="0" smtClean="0"/>
              <a:t>korak 3: 10 min.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Ustvarjalnost v </a:t>
            </a:r>
            <a:r>
              <a:rPr lang="sl-SI" dirty="0" smtClean="0"/>
              <a:t>praksi - </a:t>
            </a:r>
            <a:r>
              <a:rPr lang="sl-SI" dirty="0"/>
              <a:t>10 predmetov </a:t>
            </a:r>
            <a:r>
              <a:rPr lang="sl-SI" dirty="0" smtClean="0"/>
              <a:t>2</a:t>
            </a:r>
            <a:endParaRPr lang="en-GB" dirty="0"/>
          </a:p>
        </p:txBody>
      </p:sp>
      <p:sp>
        <p:nvSpPr>
          <p:cNvPr id="3" name="Ograda vsebine 2"/>
          <p:cNvSpPr>
            <a:spLocks noGrp="1"/>
          </p:cNvSpPr>
          <p:nvPr>
            <p:ph idx="1"/>
          </p:nvPr>
        </p:nvSpPr>
        <p:spPr>
          <a:xfrm>
            <a:off x="1097280" y="1845733"/>
            <a:ext cx="10181196" cy="3564467"/>
          </a:xfrm>
        </p:spPr>
        <p:txBody>
          <a:bodyPr>
            <a:noAutofit/>
          </a:bodyPr>
          <a:lstStyle/>
          <a:p>
            <a:pPr>
              <a:lnSpc>
                <a:spcPct val="100000"/>
              </a:lnSpc>
              <a:spcBef>
                <a:spcPts val="0"/>
              </a:spcBef>
              <a:spcAft>
                <a:spcPts val="0"/>
              </a:spcAft>
              <a:buNone/>
            </a:pPr>
            <a:r>
              <a:rPr lang="sl-SI" altLang="zh-TW" u="sng" dirty="0" smtClean="0"/>
              <a:t>Korak 3</a:t>
            </a:r>
          </a:p>
          <a:p>
            <a:pPr>
              <a:lnSpc>
                <a:spcPct val="100000"/>
              </a:lnSpc>
              <a:spcBef>
                <a:spcPts val="0"/>
              </a:spcBef>
              <a:spcAft>
                <a:spcPts val="0"/>
              </a:spcAft>
              <a:buNone/>
            </a:pPr>
            <a:r>
              <a:rPr lang="sl-SI" altLang="zh-TW" dirty="0" smtClean="0"/>
              <a:t>Skupina 3-4 udeležencev: ocenite delo posameznikov znotraj skupine</a:t>
            </a:r>
          </a:p>
          <a:p>
            <a:pPr>
              <a:lnSpc>
                <a:spcPct val="100000"/>
              </a:lnSpc>
              <a:spcBef>
                <a:spcPts val="0"/>
              </a:spcBef>
              <a:spcAft>
                <a:spcPts val="0"/>
              </a:spcAft>
              <a:buNone/>
            </a:pPr>
            <a:endParaRPr lang="sl-SI" dirty="0" smtClean="0"/>
          </a:p>
          <a:p>
            <a:pPr>
              <a:lnSpc>
                <a:spcPct val="100000"/>
              </a:lnSpc>
              <a:spcBef>
                <a:spcPts val="0"/>
              </a:spcBef>
              <a:spcAft>
                <a:spcPts val="0"/>
              </a:spcAft>
              <a:buNone/>
            </a:pPr>
            <a:r>
              <a:rPr lang="sl-SI" dirty="0" smtClean="0"/>
              <a:t>Nekaj začetnih vprašanj:</a:t>
            </a:r>
          </a:p>
          <a:p>
            <a:pPr marL="177800" indent="-177800">
              <a:spcBef>
                <a:spcPts val="0"/>
              </a:spcBef>
              <a:spcAft>
                <a:spcPts val="0"/>
              </a:spcAft>
              <a:buClr>
                <a:schemeClr val="tx1"/>
              </a:buClr>
              <a:buFont typeface="Arial" pitchFamily="34" charset="0"/>
              <a:buChar char="•"/>
            </a:pPr>
            <a:r>
              <a:rPr lang="sl-SI" sz="1800" dirty="0" smtClean="0"/>
              <a:t>Zakaj so naključno izbrani predmeti pomembni?</a:t>
            </a:r>
          </a:p>
          <a:p>
            <a:pPr marL="177800" indent="-177800">
              <a:spcBef>
                <a:spcPts val="0"/>
              </a:spcBef>
              <a:spcAft>
                <a:spcPts val="0"/>
              </a:spcAft>
              <a:buClr>
                <a:schemeClr val="tx1"/>
              </a:buClr>
              <a:buFont typeface="Arial" pitchFamily="34" charset="0"/>
              <a:buChar char="•"/>
            </a:pPr>
            <a:r>
              <a:rPr lang="sl-SI" sz="1800" dirty="0" smtClean="0"/>
              <a:t>Kako je vaja povezana z dnevnimi / poslovnimi situacijami?</a:t>
            </a:r>
          </a:p>
          <a:p>
            <a:pPr marL="177800" indent="-177800">
              <a:spcBef>
                <a:spcPts val="0"/>
              </a:spcBef>
              <a:spcAft>
                <a:spcPts val="0"/>
              </a:spcAft>
              <a:buClr>
                <a:schemeClr val="tx1"/>
              </a:buClr>
              <a:buFont typeface="Arial" pitchFamily="34" charset="0"/>
              <a:buChar char="•"/>
            </a:pPr>
            <a:r>
              <a:rPr lang="sl-SI" sz="1800" dirty="0" smtClean="0"/>
              <a:t>Kaj je bilo dobro, ustvarjalno, nepričakovano v posameznih zgodbah?</a:t>
            </a:r>
          </a:p>
          <a:p>
            <a:pPr marL="177800" indent="-177800">
              <a:spcBef>
                <a:spcPts val="0"/>
              </a:spcBef>
              <a:spcAft>
                <a:spcPts val="0"/>
              </a:spcAft>
              <a:buClr>
                <a:schemeClr val="tx1"/>
              </a:buClr>
              <a:buFont typeface="Arial" pitchFamily="34" charset="0"/>
              <a:buChar char="•"/>
            </a:pPr>
            <a:r>
              <a:rPr lang="sl-SI" sz="1800" dirty="0" smtClean="0"/>
              <a:t>Ovire pri delu? Kako jih premagati?</a:t>
            </a:r>
          </a:p>
          <a:p>
            <a:pPr marL="177800" indent="-177800">
              <a:spcBef>
                <a:spcPts val="0"/>
              </a:spcBef>
              <a:spcAft>
                <a:spcPts val="0"/>
              </a:spcAft>
              <a:buClr>
                <a:schemeClr val="tx1"/>
              </a:buClr>
              <a:buFont typeface="Arial" pitchFamily="34" charset="0"/>
              <a:buChar char="•"/>
            </a:pPr>
            <a:r>
              <a:rPr lang="sl-SI" sz="1800" dirty="0" smtClean="0"/>
              <a:t>Druga pomembna vprašanja!</a:t>
            </a:r>
          </a:p>
          <a:p>
            <a:pPr marL="0" indent="0">
              <a:spcBef>
                <a:spcPts val="0"/>
              </a:spcBef>
              <a:spcAft>
                <a:spcPts val="0"/>
              </a:spcAft>
              <a:buClr>
                <a:schemeClr val="tx1"/>
              </a:buClr>
              <a:buNone/>
            </a:pPr>
            <a:endParaRPr lang="sl-SI" altLang="zh-TW" dirty="0" smtClean="0"/>
          </a:p>
          <a:p>
            <a:pPr>
              <a:lnSpc>
                <a:spcPct val="100000"/>
              </a:lnSpc>
              <a:spcBef>
                <a:spcPts val="0"/>
              </a:spcBef>
              <a:spcAft>
                <a:spcPts val="0"/>
              </a:spcAft>
              <a:buNone/>
            </a:pPr>
            <a:r>
              <a:rPr lang="sl-SI" altLang="zh-TW" b="1" dirty="0" smtClean="0"/>
              <a:t>Praktični vidiki</a:t>
            </a:r>
          </a:p>
          <a:p>
            <a:pPr>
              <a:lnSpc>
                <a:spcPct val="100000"/>
              </a:lnSpc>
              <a:spcBef>
                <a:spcPts val="0"/>
              </a:spcBef>
              <a:spcAft>
                <a:spcPts val="0"/>
              </a:spcAft>
              <a:buNone/>
            </a:pPr>
            <a:r>
              <a:rPr lang="sl-SI" altLang="zh-TW" dirty="0" smtClean="0"/>
              <a:t>Reševanje realnih problemov z razpoložljivim naborom virov in ustvarjalno kombinacijo uporabe</a:t>
            </a:r>
          </a:p>
          <a:p>
            <a:pPr>
              <a:lnSpc>
                <a:spcPct val="100000"/>
              </a:lnSpc>
              <a:spcBef>
                <a:spcPts val="0"/>
              </a:spcBef>
              <a:spcAft>
                <a:spcPts val="0"/>
              </a:spcAft>
            </a:pPr>
            <a:endParaRPr lang="sl-SI" dirty="0"/>
          </a:p>
        </p:txBody>
      </p:sp>
      <p:pic>
        <p:nvPicPr>
          <p:cNvPr id="4" name="Picture 2" descr="Rezultat iskanja slik za objects in hand"/>
          <p:cNvPicPr>
            <a:picLocks noChangeAspect="1" noChangeArrowheads="1"/>
          </p:cNvPicPr>
          <p:nvPr/>
        </p:nvPicPr>
        <p:blipFill>
          <a:blip r:embed="rId3" cstate="print"/>
          <a:srcRect/>
          <a:stretch>
            <a:fillRect/>
          </a:stretch>
        </p:blipFill>
        <p:spPr bwMode="auto">
          <a:xfrm>
            <a:off x="9097921" y="2554086"/>
            <a:ext cx="2308146" cy="1731110"/>
          </a:xfrm>
          <a:prstGeom prst="rect">
            <a:avLst/>
          </a:prstGeom>
          <a:noFill/>
        </p:spPr>
      </p:pic>
      <p:sp>
        <p:nvSpPr>
          <p:cNvPr id="5" name="Rectangle 2"/>
          <p:cNvSpPr txBox="1">
            <a:spLocks noChangeArrowheads="1"/>
          </p:cNvSpPr>
          <p:nvPr/>
        </p:nvSpPr>
        <p:spPr>
          <a:xfrm>
            <a:off x="4186561" y="5340861"/>
            <a:ext cx="3050579" cy="13388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smtClean="0"/>
              <a:t>Praktično delo – opcijsko</a:t>
            </a:r>
          </a:p>
          <a:p>
            <a:pPr marL="0" marR="0" lvl="1" fontAlgn="auto">
              <a:lnSpc>
                <a:spcPct val="90000"/>
              </a:lnSpc>
              <a:buClr>
                <a:schemeClr val="accent1"/>
              </a:buClr>
              <a:buSzTx/>
              <a:buFont typeface="Calibri" pitchFamily="34" charset="0"/>
              <a:buNone/>
              <a:tabLst/>
              <a:defRPr/>
            </a:pPr>
            <a:endParaRPr lang="sl-SI" dirty="0" smtClean="0"/>
          </a:p>
          <a:p>
            <a:pPr marL="0" marR="0" lvl="1" fontAlgn="auto">
              <a:lnSpc>
                <a:spcPct val="90000"/>
              </a:lnSpc>
              <a:buClr>
                <a:schemeClr val="accent1"/>
              </a:buClr>
              <a:buSzTx/>
              <a:buFont typeface="Calibri" pitchFamily="34" charset="0"/>
              <a:buNone/>
              <a:tabLst/>
              <a:defRPr/>
            </a:pPr>
            <a:r>
              <a:rPr lang="sl-SI" dirty="0" smtClean="0"/>
              <a:t>korak 1: 10 min.</a:t>
            </a:r>
          </a:p>
          <a:p>
            <a:pPr marL="0" marR="0" lvl="1" fontAlgn="auto">
              <a:lnSpc>
                <a:spcPct val="90000"/>
              </a:lnSpc>
              <a:buClr>
                <a:schemeClr val="accent1"/>
              </a:buClr>
              <a:buSzTx/>
              <a:buFont typeface="Calibri" pitchFamily="34" charset="0"/>
              <a:buNone/>
              <a:tabLst/>
              <a:defRPr/>
            </a:pPr>
            <a:r>
              <a:rPr lang="sl-SI" dirty="0" smtClean="0"/>
              <a:t>korak 2: 10 min</a:t>
            </a:r>
          </a:p>
          <a:p>
            <a:pPr marL="0" marR="0" lvl="1" fontAlgn="auto">
              <a:lnSpc>
                <a:spcPct val="90000"/>
              </a:lnSpc>
              <a:buClr>
                <a:schemeClr val="accent1"/>
              </a:buClr>
              <a:buSzTx/>
              <a:buFont typeface="Calibri" pitchFamily="34" charset="0"/>
              <a:buNone/>
              <a:tabLst/>
              <a:defRPr/>
            </a:pPr>
            <a:r>
              <a:rPr lang="sl-SI" dirty="0" smtClean="0"/>
              <a:t>korak 3: 10 min.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Zakaj inovativnost in podjetnost</a:t>
            </a:r>
            <a:endParaRPr lang="sl-SI" dirty="0"/>
          </a:p>
        </p:txBody>
      </p:sp>
      <p:sp>
        <p:nvSpPr>
          <p:cNvPr id="3" name="Ograda vsebine 2"/>
          <p:cNvSpPr>
            <a:spLocks noGrp="1"/>
          </p:cNvSpPr>
          <p:nvPr>
            <p:ph idx="1"/>
          </p:nvPr>
        </p:nvSpPr>
        <p:spPr>
          <a:xfrm>
            <a:off x="1097279" y="1845733"/>
            <a:ext cx="10391888" cy="1234351"/>
          </a:xfrm>
        </p:spPr>
        <p:txBody>
          <a:bodyPr numCol="2">
            <a:noAutofit/>
          </a:bodyPr>
          <a:lstStyle/>
          <a:p>
            <a:pPr>
              <a:spcBef>
                <a:spcPts val="0"/>
              </a:spcBef>
              <a:spcAft>
                <a:spcPts val="0"/>
              </a:spcAft>
            </a:pPr>
            <a:r>
              <a:rPr lang="sl-SI" sz="1800" b="1" dirty="0"/>
              <a:t>Naloga</a:t>
            </a:r>
          </a:p>
          <a:p>
            <a:pPr>
              <a:spcBef>
                <a:spcPts val="0"/>
              </a:spcBef>
              <a:spcAft>
                <a:spcPts val="0"/>
              </a:spcAft>
            </a:pPr>
            <a:r>
              <a:rPr lang="sl-SI" sz="1800" dirty="0"/>
              <a:t>Pogovor o pojmih, ki so povezani z ustvarjalnostjo, inovativnostjo in podjetnostjo in pomenom za družbo, organizacijo in </a:t>
            </a:r>
            <a:r>
              <a:rPr lang="sl-SI" sz="1800" dirty="0" smtClean="0"/>
              <a:t>posameznika</a:t>
            </a:r>
          </a:p>
          <a:p>
            <a:pPr marL="91440" lvl="1" indent="-91440">
              <a:lnSpc>
                <a:spcPct val="100000"/>
              </a:lnSpc>
              <a:spcBef>
                <a:spcPts val="0"/>
              </a:spcBef>
              <a:spcAft>
                <a:spcPts val="0"/>
              </a:spcAft>
              <a:buSzPct val="100000"/>
              <a:buFont typeface="Calibri" pitchFamily="34" charset="0"/>
              <a:buChar char=" "/>
            </a:pPr>
            <a:r>
              <a:rPr lang="sl-SI" b="1" dirty="0"/>
              <a:t>Praktični vidiki</a:t>
            </a:r>
          </a:p>
          <a:p>
            <a:pPr>
              <a:spcBef>
                <a:spcPts val="0"/>
              </a:spcBef>
              <a:spcAft>
                <a:spcPts val="0"/>
              </a:spcAft>
            </a:pPr>
            <a:r>
              <a:rPr lang="sl-SI" sz="1800" dirty="0"/>
              <a:t>Seznanjanje z osnovnimi pojmi in zavedanje o njihovi pomembnosti</a:t>
            </a:r>
          </a:p>
          <a:p>
            <a:pPr>
              <a:spcBef>
                <a:spcPts val="0"/>
              </a:spcBef>
              <a:spcAft>
                <a:spcPts val="0"/>
              </a:spcAft>
            </a:pPr>
            <a:endParaRPr lang="sl-SI" sz="1800" dirty="0"/>
          </a:p>
        </p:txBody>
      </p:sp>
      <p:sp>
        <p:nvSpPr>
          <p:cNvPr id="4" name="Ograda vsebine 2"/>
          <p:cNvSpPr txBox="1">
            <a:spLocks/>
          </p:cNvSpPr>
          <p:nvPr/>
        </p:nvSpPr>
        <p:spPr>
          <a:xfrm>
            <a:off x="1097280" y="3160294"/>
            <a:ext cx="10391888" cy="312821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spcAft>
                <a:spcPts val="0"/>
              </a:spcAft>
            </a:pPr>
            <a:r>
              <a:rPr lang="sl-SI" sz="1800" b="1" dirty="0" smtClean="0"/>
              <a:t>Navodila za delo</a:t>
            </a:r>
          </a:p>
          <a:p>
            <a:pPr>
              <a:spcBef>
                <a:spcPts val="0"/>
              </a:spcBef>
              <a:spcAft>
                <a:spcPts val="0"/>
              </a:spcAft>
            </a:pPr>
            <a:r>
              <a:rPr lang="sl-SI" sz="1800" dirty="0" smtClean="0"/>
              <a:t>Pogovor o sledečih temah (lahko tudi sorodne vsebine)</a:t>
            </a:r>
          </a:p>
          <a:p>
            <a:pPr lvl="1">
              <a:spcBef>
                <a:spcPts val="0"/>
              </a:spcBef>
              <a:spcAft>
                <a:spcPts val="0"/>
              </a:spcAft>
            </a:pPr>
            <a:r>
              <a:rPr lang="sl-SI" dirty="0" smtClean="0"/>
              <a:t>razlika med idejo in inovacijo;</a:t>
            </a:r>
          </a:p>
          <a:p>
            <a:pPr lvl="1">
              <a:spcBef>
                <a:spcPts val="0"/>
              </a:spcBef>
              <a:spcAft>
                <a:spcPts val="0"/>
              </a:spcAft>
            </a:pPr>
            <a:r>
              <a:rPr lang="sl-SI" dirty="0" smtClean="0"/>
              <a:t>zakaj je podjetništvo pomembno;</a:t>
            </a:r>
          </a:p>
          <a:p>
            <a:pPr lvl="1">
              <a:spcBef>
                <a:spcPts val="0"/>
              </a:spcBef>
              <a:spcAft>
                <a:spcPts val="0"/>
              </a:spcAft>
            </a:pPr>
            <a:r>
              <a:rPr lang="sl-SI" dirty="0" smtClean="0"/>
              <a:t>razlika med ustvarjalnostjo in inovativnostjo;</a:t>
            </a:r>
          </a:p>
          <a:p>
            <a:pPr lvl="1">
              <a:spcBef>
                <a:spcPts val="0"/>
              </a:spcBef>
              <a:spcAft>
                <a:spcPts val="0"/>
              </a:spcAft>
            </a:pPr>
            <a:r>
              <a:rPr lang="sl-SI" dirty="0" smtClean="0"/>
              <a:t>zakaj je ustvarjalnost pomembna za družbo/organizacijo/posameznika;</a:t>
            </a:r>
          </a:p>
          <a:p>
            <a:pPr lvl="1">
              <a:spcBef>
                <a:spcPts val="0"/>
              </a:spcBef>
              <a:spcAft>
                <a:spcPts val="0"/>
              </a:spcAft>
            </a:pPr>
            <a:r>
              <a:rPr lang="sl-SI" dirty="0" smtClean="0"/>
              <a:t>naštejte nekaj inovacij, ki jih poznate − doma, v šoli, družbi …;</a:t>
            </a:r>
          </a:p>
          <a:p>
            <a:pPr lvl="1">
              <a:spcBef>
                <a:spcPts val="0"/>
              </a:spcBef>
              <a:spcAft>
                <a:spcPts val="0"/>
              </a:spcAft>
            </a:pPr>
            <a:r>
              <a:rPr lang="sl-SI" dirty="0" smtClean="0"/>
              <a:t>ali menite, da sami potrebujete ustvarjalnost, inovativnost in podjetnost − zakaj ja, zakaj ne;</a:t>
            </a:r>
          </a:p>
          <a:p>
            <a:pPr lvl="1">
              <a:spcBef>
                <a:spcPts val="0"/>
              </a:spcBef>
              <a:spcAft>
                <a:spcPts val="0"/>
              </a:spcAft>
            </a:pPr>
            <a:r>
              <a:rPr lang="sl-SI" dirty="0" smtClean="0"/>
              <a:t>ali se pri učencih doma govori o ustvarjalnosti, inovativnosti in podjetnosti;</a:t>
            </a:r>
          </a:p>
          <a:p>
            <a:pPr lvl="1">
              <a:spcBef>
                <a:spcPts val="0"/>
              </a:spcBef>
              <a:spcAft>
                <a:spcPts val="0"/>
              </a:spcAft>
            </a:pPr>
            <a:r>
              <a:rPr lang="sl-SI" dirty="0" smtClean="0"/>
              <a:t>kaj pa v šoli in drugje;</a:t>
            </a:r>
          </a:p>
          <a:p>
            <a:pPr lvl="1">
              <a:spcBef>
                <a:spcPts val="0"/>
              </a:spcBef>
              <a:spcAft>
                <a:spcPts val="0"/>
              </a:spcAft>
            </a:pPr>
            <a:r>
              <a:rPr lang="sl-SI" dirty="0" smtClean="0"/>
              <a:t>poiščite primere inovacij izdelkov in proizvodov</a:t>
            </a:r>
          </a:p>
          <a:p>
            <a:pPr lvl="1">
              <a:spcBef>
                <a:spcPts val="0"/>
              </a:spcBef>
              <a:spcAft>
                <a:spcPts val="0"/>
              </a:spcAft>
            </a:pPr>
            <a:r>
              <a:rPr lang="sl-SI" dirty="0" smtClean="0"/>
              <a:t>skušajte utemeljiti, zakaj je to pomembno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Uporaba različnih virov</a:t>
            </a:r>
            <a:endParaRPr lang="en-GB" dirty="0"/>
          </a:p>
        </p:txBody>
      </p:sp>
      <p:pic>
        <p:nvPicPr>
          <p:cNvPr id="5" name="Picture 7" descr="knjige-3x"/>
          <p:cNvPicPr>
            <a:picLocks noChangeAspect="1" noChangeArrowheads="1"/>
          </p:cNvPicPr>
          <p:nvPr/>
        </p:nvPicPr>
        <p:blipFill>
          <a:blip r:embed="rId3" cstate="print">
            <a:lum bright="30000"/>
          </a:blip>
          <a:srcRect b="6010"/>
          <a:stretch>
            <a:fillRect/>
          </a:stretch>
        </p:blipFill>
        <p:spPr bwMode="auto">
          <a:xfrm>
            <a:off x="2380974" y="1737360"/>
            <a:ext cx="6289310" cy="434911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613833" y="181769"/>
            <a:ext cx="11552767" cy="5977211"/>
            <a:chOff x="287867" y="188640"/>
            <a:chExt cx="11552767" cy="5977211"/>
          </a:xfrm>
        </p:grpSpPr>
        <p:graphicFrame>
          <p:nvGraphicFramePr>
            <p:cNvPr id="8" name="Object 3"/>
            <p:cNvGraphicFramePr>
              <a:graphicFrameLocks noChangeAspect="1"/>
            </p:cNvGraphicFramePr>
            <p:nvPr/>
          </p:nvGraphicFramePr>
          <p:xfrm>
            <a:off x="383117" y="4062414"/>
            <a:ext cx="5232400" cy="2103437"/>
          </p:xfrm>
          <a:graphic>
            <a:graphicData uri="http://schemas.openxmlformats.org/presentationml/2006/ole">
              <mc:AlternateContent xmlns:mc="http://schemas.openxmlformats.org/markup-compatibility/2006">
                <mc:Choice xmlns:v="urn:schemas-microsoft-com:vml" Requires="v">
                  <p:oleObj spid="_x0000_s160834" name="Dokument" r:id="rId4" imgW="2184400" imgH="1041400" progId="">
                    <p:embed/>
                  </p:oleObj>
                </mc:Choice>
                <mc:Fallback>
                  <p:oleObj name="Dokument" r:id="rId4" imgW="2184400" imgH="1041400"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17" y="4062414"/>
                          <a:ext cx="523240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4" descr="Josip Bekavac - Daisy-2"/>
            <p:cNvPicPr>
              <a:picLocks noChangeAspect="1" noChangeArrowheads="1"/>
            </p:cNvPicPr>
            <p:nvPr/>
          </p:nvPicPr>
          <p:blipFill>
            <a:blip r:embed="rId6" cstate="print"/>
            <a:srcRect/>
            <a:stretch>
              <a:fillRect/>
            </a:stretch>
          </p:blipFill>
          <p:spPr bwMode="auto">
            <a:xfrm>
              <a:off x="287867" y="1481139"/>
              <a:ext cx="5232400" cy="2308225"/>
            </a:xfrm>
            <a:prstGeom prst="rect">
              <a:avLst/>
            </a:prstGeom>
            <a:noFill/>
            <a:ln w="9525">
              <a:noFill/>
              <a:miter lim="800000"/>
              <a:headEnd/>
              <a:tailEnd/>
            </a:ln>
          </p:spPr>
        </p:pic>
        <p:pic>
          <p:nvPicPr>
            <p:cNvPr id="10" name="Picture 8"/>
            <p:cNvPicPr>
              <a:picLocks noChangeAspect="1" noChangeArrowheads="1"/>
            </p:cNvPicPr>
            <p:nvPr/>
          </p:nvPicPr>
          <p:blipFill>
            <a:blip r:embed="rId7" cstate="print"/>
            <a:srcRect/>
            <a:stretch>
              <a:fillRect/>
            </a:stretch>
          </p:blipFill>
          <p:spPr bwMode="auto">
            <a:xfrm>
              <a:off x="9169401" y="1773238"/>
              <a:ext cx="2478617" cy="2805112"/>
            </a:xfrm>
            <a:prstGeom prst="rect">
              <a:avLst/>
            </a:prstGeom>
            <a:noFill/>
            <a:ln w="9525" algn="ctr">
              <a:noFill/>
              <a:miter lim="800000"/>
              <a:headEnd/>
              <a:tailEnd/>
            </a:ln>
          </p:spPr>
        </p:pic>
        <p:pic>
          <p:nvPicPr>
            <p:cNvPr id="11" name="Picture 5"/>
            <p:cNvPicPr>
              <a:picLocks noChangeAspect="1" noChangeArrowheads="1"/>
            </p:cNvPicPr>
            <p:nvPr/>
          </p:nvPicPr>
          <p:blipFill>
            <a:blip r:embed="rId8" cstate="print"/>
            <a:srcRect/>
            <a:stretch>
              <a:fillRect/>
            </a:stretch>
          </p:blipFill>
          <p:spPr bwMode="auto">
            <a:xfrm>
              <a:off x="6096002" y="3943351"/>
              <a:ext cx="2586565" cy="2075816"/>
            </a:xfrm>
            <a:prstGeom prst="rect">
              <a:avLst/>
            </a:prstGeom>
            <a:noFill/>
            <a:ln w="9525" algn="ctr">
              <a:noFill/>
              <a:miter lim="800000"/>
              <a:headEnd/>
              <a:tailEnd/>
            </a:ln>
          </p:spPr>
        </p:pic>
        <p:pic>
          <p:nvPicPr>
            <p:cNvPr id="12" name="Picture 9"/>
            <p:cNvPicPr>
              <a:picLocks noChangeAspect="1" noChangeArrowheads="1"/>
            </p:cNvPicPr>
            <p:nvPr/>
          </p:nvPicPr>
          <p:blipFill>
            <a:blip r:embed="rId9" cstate="print"/>
            <a:srcRect/>
            <a:stretch>
              <a:fillRect/>
            </a:stretch>
          </p:blipFill>
          <p:spPr bwMode="auto">
            <a:xfrm>
              <a:off x="6000751" y="1844675"/>
              <a:ext cx="2681816" cy="1835150"/>
            </a:xfrm>
            <a:prstGeom prst="rect">
              <a:avLst/>
            </a:prstGeom>
            <a:noFill/>
            <a:ln w="9525" algn="ctr">
              <a:noFill/>
              <a:miter lim="800000"/>
              <a:headEnd/>
              <a:tailEnd/>
            </a:ln>
          </p:spPr>
        </p:pic>
        <p:sp>
          <p:nvSpPr>
            <p:cNvPr id="13" name="Rectangle 7"/>
            <p:cNvSpPr>
              <a:spLocks noChangeArrowheads="1"/>
            </p:cNvSpPr>
            <p:nvPr/>
          </p:nvSpPr>
          <p:spPr bwMode="auto">
            <a:xfrm>
              <a:off x="351367" y="188640"/>
              <a:ext cx="11489267" cy="515938"/>
            </a:xfrm>
            <a:prstGeom prst="rect">
              <a:avLst/>
            </a:prstGeom>
            <a:noFill/>
            <a:ln w="9525">
              <a:noFill/>
              <a:miter lim="800000"/>
              <a:headEnd/>
              <a:tailEnd/>
            </a:ln>
          </p:spPr>
          <p:txBody>
            <a:bodyPr anchor="ctr"/>
            <a:lstStyle/>
            <a:p>
              <a:pPr>
                <a:lnSpc>
                  <a:spcPct val="100000"/>
                </a:lnSpc>
                <a:spcAft>
                  <a:spcPct val="0"/>
                </a:spcAft>
              </a:pPr>
              <a:r>
                <a:rPr lang="sl-SI" sz="1800" b="1" dirty="0">
                  <a:solidFill>
                    <a:schemeClr val="tx2"/>
                  </a:solidFill>
                </a:rPr>
                <a:t>Eureka 2003 - </a:t>
              </a:r>
              <a:r>
                <a:rPr lang="sl-SI" sz="1800" b="1" dirty="0" err="1">
                  <a:solidFill>
                    <a:schemeClr val="tx2"/>
                  </a:solidFill>
                </a:rPr>
                <a:t>Innovation</a:t>
              </a:r>
              <a:r>
                <a:rPr lang="sl-SI" sz="1800" b="1" dirty="0">
                  <a:solidFill>
                    <a:schemeClr val="tx2"/>
                  </a:solidFill>
                </a:rPr>
                <a:t> of </a:t>
              </a:r>
              <a:r>
                <a:rPr lang="sl-SI" sz="1800" b="1" dirty="0" err="1" smtClean="0">
                  <a:solidFill>
                    <a:schemeClr val="tx2"/>
                  </a:solidFill>
                </a:rPr>
                <a:t>Youth</a:t>
              </a:r>
              <a:r>
                <a:rPr lang="sl-SI" sz="1800" b="1" dirty="0" smtClean="0">
                  <a:solidFill>
                    <a:schemeClr val="tx2"/>
                  </a:solidFill>
                </a:rPr>
                <a:t> (</a:t>
              </a:r>
              <a:r>
                <a:rPr lang="sl-SI" sz="1800" b="1" dirty="0" err="1" smtClean="0">
                  <a:solidFill>
                    <a:schemeClr val="tx2"/>
                  </a:solidFill>
                </a:rPr>
                <a:t>case</a:t>
              </a:r>
              <a:r>
                <a:rPr lang="sl-SI" sz="1800" b="1" dirty="0" smtClean="0">
                  <a:solidFill>
                    <a:schemeClr val="tx2"/>
                  </a:solidFill>
                </a:rPr>
                <a:t> of </a:t>
              </a:r>
              <a:r>
                <a:rPr lang="sl-SI" sz="1800" b="1" dirty="0" err="1" smtClean="0">
                  <a:solidFill>
                    <a:schemeClr val="tx2"/>
                  </a:solidFill>
                </a:rPr>
                <a:t>Slovenia</a:t>
              </a:r>
              <a:r>
                <a:rPr lang="sl-SI" sz="1800" b="1" dirty="0" smtClean="0">
                  <a:solidFill>
                    <a:schemeClr val="tx2"/>
                  </a:solidFill>
                </a:rPr>
                <a:t>)</a:t>
              </a:r>
              <a:r>
                <a:rPr lang="sl-SI" sz="1800" b="1" dirty="0">
                  <a:solidFill>
                    <a:schemeClr val="tx2"/>
                  </a:solidFill>
                </a:rPr>
                <a:t>	             </a:t>
              </a:r>
              <a:r>
                <a:rPr lang="sl-SI" sz="1800" b="1" dirty="0" err="1">
                  <a:solidFill>
                    <a:schemeClr val="tx2"/>
                  </a:solidFill>
                </a:rPr>
                <a:t>World</a:t>
              </a:r>
              <a:r>
                <a:rPr lang="sl-SI" sz="1800" b="1" dirty="0">
                  <a:solidFill>
                    <a:schemeClr val="tx2"/>
                  </a:solidFill>
                </a:rPr>
                <a:t> </a:t>
              </a:r>
              <a:r>
                <a:rPr lang="sl-SI" sz="1800" b="1" dirty="0" err="1">
                  <a:solidFill>
                    <a:schemeClr val="tx2"/>
                  </a:solidFill>
                </a:rPr>
                <a:t>innovations</a:t>
              </a:r>
              <a:r>
                <a:rPr lang="sl-SI" sz="1800" b="1" dirty="0">
                  <a:solidFill>
                    <a:schemeClr val="tx2"/>
                  </a:solidFill>
                </a:rPr>
                <a:t> 2009</a:t>
              </a:r>
            </a:p>
          </p:txBody>
        </p:sp>
      </p:grpSp>
      <p:grpSp>
        <p:nvGrpSpPr>
          <p:cNvPr id="2" name="Group 10"/>
          <p:cNvGrpSpPr>
            <a:grpSpLocks/>
          </p:cNvGrpSpPr>
          <p:nvPr/>
        </p:nvGrpSpPr>
        <p:grpSpPr bwMode="auto">
          <a:xfrm>
            <a:off x="-25400" y="-18257"/>
            <a:ext cx="12217400" cy="6869113"/>
            <a:chOff x="-12" y="0"/>
            <a:chExt cx="5772" cy="4327"/>
          </a:xfrm>
        </p:grpSpPr>
        <p:pic>
          <p:nvPicPr>
            <p:cNvPr id="11268" name="Picture 7"/>
            <p:cNvPicPr>
              <a:picLocks noChangeAspect="1" noChangeArrowheads="1"/>
            </p:cNvPicPr>
            <p:nvPr/>
          </p:nvPicPr>
          <p:blipFill>
            <a:blip r:embed="rId10" cstate="print"/>
            <a:srcRect/>
            <a:stretch>
              <a:fillRect/>
            </a:stretch>
          </p:blipFill>
          <p:spPr bwMode="auto">
            <a:xfrm>
              <a:off x="-12" y="5"/>
              <a:ext cx="2892" cy="4314"/>
            </a:xfrm>
            <a:prstGeom prst="rect">
              <a:avLst/>
            </a:prstGeom>
            <a:noFill/>
            <a:ln w="9525" algn="ctr">
              <a:noFill/>
              <a:miter lim="800000"/>
              <a:headEnd/>
              <a:tailEnd/>
            </a:ln>
          </p:spPr>
        </p:pic>
        <p:pic>
          <p:nvPicPr>
            <p:cNvPr id="11269" name="Picture 9"/>
            <p:cNvPicPr>
              <a:picLocks noChangeAspect="1" noChangeArrowheads="1"/>
            </p:cNvPicPr>
            <p:nvPr/>
          </p:nvPicPr>
          <p:blipFill>
            <a:blip r:embed="rId11" cstate="print"/>
            <a:srcRect/>
            <a:stretch>
              <a:fillRect/>
            </a:stretch>
          </p:blipFill>
          <p:spPr bwMode="auto">
            <a:xfrm>
              <a:off x="2880" y="0"/>
              <a:ext cx="2880" cy="4327"/>
            </a:xfrm>
            <a:prstGeom prst="rect">
              <a:avLst/>
            </a:prstGeom>
            <a:noFill/>
            <a:ln w="9525" algn="ctr">
              <a:noFill/>
              <a:miter lim="800000"/>
              <a:headEnd/>
              <a:tailEnd/>
            </a:ln>
          </p:spPr>
        </p:pic>
      </p:grpSp>
      <p:grpSp>
        <p:nvGrpSpPr>
          <p:cNvPr id="14" name="Skupina 13"/>
          <p:cNvGrpSpPr/>
          <p:nvPr/>
        </p:nvGrpSpPr>
        <p:grpSpPr>
          <a:xfrm>
            <a:off x="4234" y="-19843"/>
            <a:ext cx="12192000" cy="6857999"/>
            <a:chOff x="0" y="1"/>
            <a:chExt cx="12192000" cy="6857999"/>
          </a:xfrm>
        </p:grpSpPr>
        <p:pic>
          <p:nvPicPr>
            <p:cNvPr id="15" name="Picture 3" descr="inovacija prinaša"/>
            <p:cNvPicPr>
              <a:picLocks noChangeAspect="1" noChangeArrowheads="1"/>
            </p:cNvPicPr>
            <p:nvPr/>
          </p:nvPicPr>
          <p:blipFill>
            <a:blip r:embed="rId12" cstate="print"/>
            <a:srcRect/>
            <a:stretch>
              <a:fillRect/>
            </a:stretch>
          </p:blipFill>
          <p:spPr bwMode="auto">
            <a:xfrm>
              <a:off x="0" y="3429000"/>
              <a:ext cx="6096000" cy="3429000"/>
            </a:xfrm>
            <a:prstGeom prst="rect">
              <a:avLst/>
            </a:prstGeom>
            <a:noFill/>
            <a:ln w="9525">
              <a:solidFill>
                <a:schemeClr val="tx1"/>
              </a:solidFill>
              <a:miter lim="800000"/>
              <a:headEnd/>
              <a:tailEnd/>
            </a:ln>
          </p:spPr>
        </p:pic>
        <p:pic>
          <p:nvPicPr>
            <p:cNvPr id="16" name="Picture 4" descr="inovacija prinaša"/>
            <p:cNvPicPr>
              <a:picLocks noChangeAspect="1" noChangeArrowheads="1"/>
            </p:cNvPicPr>
            <p:nvPr/>
          </p:nvPicPr>
          <p:blipFill>
            <a:blip r:embed="rId13" cstate="print"/>
            <a:srcRect/>
            <a:stretch>
              <a:fillRect/>
            </a:stretch>
          </p:blipFill>
          <p:spPr bwMode="auto">
            <a:xfrm>
              <a:off x="1" y="1"/>
              <a:ext cx="6125633" cy="3463925"/>
            </a:xfrm>
            <a:prstGeom prst="rect">
              <a:avLst/>
            </a:prstGeom>
            <a:noFill/>
            <a:ln w="9525">
              <a:noFill/>
              <a:miter lim="800000"/>
              <a:headEnd/>
              <a:tailEnd/>
            </a:ln>
          </p:spPr>
        </p:pic>
        <p:pic>
          <p:nvPicPr>
            <p:cNvPr id="17" name="Picture 6" descr="Damjan med vožnjo v Eivie pozira 2"/>
            <p:cNvPicPr>
              <a:picLocks noChangeAspect="1" noChangeArrowheads="1"/>
            </p:cNvPicPr>
            <p:nvPr/>
          </p:nvPicPr>
          <p:blipFill>
            <a:blip r:embed="rId14" cstate="print"/>
            <a:srcRect/>
            <a:stretch>
              <a:fillRect/>
            </a:stretch>
          </p:blipFill>
          <p:spPr bwMode="auto">
            <a:xfrm>
              <a:off x="6096000" y="1"/>
              <a:ext cx="6096000" cy="3438525"/>
            </a:xfrm>
            <a:prstGeom prst="rect">
              <a:avLst/>
            </a:prstGeom>
            <a:noFill/>
            <a:ln w="9525">
              <a:noFill/>
              <a:miter lim="800000"/>
              <a:headEnd/>
              <a:tailEnd/>
            </a:ln>
          </p:spPr>
        </p:pic>
        <p:grpSp>
          <p:nvGrpSpPr>
            <p:cNvPr id="18" name="Group 10"/>
            <p:cNvGrpSpPr>
              <a:grpSpLocks/>
            </p:cNvGrpSpPr>
            <p:nvPr/>
          </p:nvGrpSpPr>
          <p:grpSpPr bwMode="auto">
            <a:xfrm>
              <a:off x="6096000" y="3429001"/>
              <a:ext cx="6096000" cy="3427413"/>
              <a:chOff x="2910" y="2176"/>
              <a:chExt cx="2850" cy="2159"/>
            </a:xfrm>
          </p:grpSpPr>
          <p:pic>
            <p:nvPicPr>
              <p:cNvPr id="22" name="Picture 5" descr="inovacija prinaša"/>
              <p:cNvPicPr>
                <a:picLocks noChangeAspect="1" noChangeArrowheads="1"/>
              </p:cNvPicPr>
              <p:nvPr/>
            </p:nvPicPr>
            <p:blipFill>
              <a:blip r:embed="rId15" cstate="print"/>
              <a:srcRect/>
              <a:stretch>
                <a:fillRect/>
              </a:stretch>
            </p:blipFill>
            <p:spPr bwMode="auto">
              <a:xfrm>
                <a:off x="2910" y="3477"/>
                <a:ext cx="1524" cy="858"/>
              </a:xfrm>
              <a:prstGeom prst="rect">
                <a:avLst/>
              </a:prstGeom>
              <a:noFill/>
              <a:ln w="9525">
                <a:solidFill>
                  <a:schemeClr val="tx1"/>
                </a:solidFill>
                <a:miter lim="800000"/>
                <a:headEnd/>
                <a:tailEnd/>
              </a:ln>
            </p:spPr>
          </p:pic>
          <p:pic>
            <p:nvPicPr>
              <p:cNvPr id="23" name="Picture 9"/>
              <p:cNvPicPr>
                <a:picLocks noChangeAspect="1" noChangeArrowheads="1"/>
              </p:cNvPicPr>
              <p:nvPr/>
            </p:nvPicPr>
            <p:blipFill>
              <a:blip r:embed="rId16" cstate="print"/>
              <a:srcRect/>
              <a:stretch>
                <a:fillRect/>
              </a:stretch>
            </p:blipFill>
            <p:spPr bwMode="auto">
              <a:xfrm>
                <a:off x="2911" y="2179"/>
                <a:ext cx="1523" cy="1299"/>
              </a:xfrm>
              <a:prstGeom prst="rect">
                <a:avLst/>
              </a:prstGeom>
              <a:noFill/>
              <a:ln w="9525" algn="ctr">
                <a:solidFill>
                  <a:schemeClr val="tx1"/>
                </a:solidFill>
                <a:miter lim="800000"/>
                <a:headEnd/>
                <a:tailEnd/>
              </a:ln>
            </p:spPr>
          </p:pic>
          <p:pic>
            <p:nvPicPr>
              <p:cNvPr id="24" name="Picture 10"/>
              <p:cNvPicPr>
                <a:picLocks noChangeAspect="1" noChangeArrowheads="1"/>
              </p:cNvPicPr>
              <p:nvPr/>
            </p:nvPicPr>
            <p:blipFill>
              <a:blip r:embed="rId17" cstate="print"/>
              <a:srcRect/>
              <a:stretch>
                <a:fillRect/>
              </a:stretch>
            </p:blipFill>
            <p:spPr bwMode="auto">
              <a:xfrm>
                <a:off x="4441" y="2176"/>
                <a:ext cx="1319" cy="2152"/>
              </a:xfrm>
              <a:prstGeom prst="rect">
                <a:avLst/>
              </a:prstGeom>
              <a:noFill/>
              <a:ln w="9525" algn="ctr">
                <a:solidFill>
                  <a:schemeClr val="tx1"/>
                </a:solidFill>
                <a:miter lim="800000"/>
                <a:headEnd/>
                <a:tailEnd/>
              </a:ln>
            </p:spPr>
          </p:pic>
        </p:grpSp>
        <p:pic>
          <p:nvPicPr>
            <p:cNvPr id="19" name="Picture 6" descr="piram1"/>
            <p:cNvPicPr>
              <a:picLocks noChangeAspect="1" noChangeArrowheads="1"/>
            </p:cNvPicPr>
            <p:nvPr/>
          </p:nvPicPr>
          <p:blipFill>
            <a:blip r:embed="rId18" cstate="print"/>
            <a:srcRect/>
            <a:stretch>
              <a:fillRect/>
            </a:stretch>
          </p:blipFill>
          <p:spPr bwMode="auto">
            <a:xfrm>
              <a:off x="10033001" y="188913"/>
              <a:ext cx="1909233" cy="969962"/>
            </a:xfrm>
            <a:prstGeom prst="rect">
              <a:avLst/>
            </a:prstGeom>
            <a:noFill/>
            <a:ln w="9525">
              <a:noFill/>
              <a:miter lim="800000"/>
              <a:headEnd/>
              <a:tailEnd/>
            </a:ln>
          </p:spPr>
        </p:pic>
        <p:sp>
          <p:nvSpPr>
            <p:cNvPr id="20" name="PoljeZBesedilom 19"/>
            <p:cNvSpPr txBox="1">
              <a:spLocks noChangeArrowheads="1"/>
            </p:cNvSpPr>
            <p:nvPr/>
          </p:nvSpPr>
          <p:spPr bwMode="auto">
            <a:xfrm>
              <a:off x="2952751" y="2857500"/>
              <a:ext cx="6286500" cy="861774"/>
            </a:xfrm>
            <a:prstGeom prst="rect">
              <a:avLst/>
            </a:prstGeom>
            <a:solidFill>
              <a:schemeClr val="tx1"/>
            </a:solidFill>
            <a:ln w="22225">
              <a:solidFill>
                <a:srgbClr val="FF9B37"/>
              </a:solidFill>
              <a:miter lim="800000"/>
              <a:headEnd/>
              <a:tailEnd/>
            </a:ln>
          </p:spPr>
          <p:txBody>
            <a:bodyPr>
              <a:spAutoFit/>
            </a:bodyPr>
            <a:lstStyle/>
            <a:p>
              <a:pPr>
                <a:lnSpc>
                  <a:spcPts val="2000"/>
                </a:lnSpc>
                <a:spcAft>
                  <a:spcPts val="600"/>
                </a:spcAft>
              </a:pPr>
              <a:r>
                <a:rPr lang="en-GB" sz="1600">
                  <a:solidFill>
                    <a:srgbClr val="FF9B37"/>
                  </a:solidFill>
                </a:rPr>
                <a:t>technological, non-technological innovations: technological and environmental products, tourist services, sport achievements, improvements in education</a:t>
              </a:r>
              <a:r>
                <a:rPr lang="sl-SI" sz="1600">
                  <a:solidFill>
                    <a:srgbClr val="FF9B37"/>
                  </a:solidFill>
                </a:rPr>
                <a:t> </a:t>
              </a:r>
              <a:r>
                <a:rPr lang="en-GB" sz="1600">
                  <a:solidFill>
                    <a:srgbClr val="FF9B37"/>
                  </a:solidFill>
                </a:rPr>
                <a:t>process, design, etc.</a:t>
              </a:r>
            </a:p>
          </p:txBody>
        </p:sp>
        <p:pic>
          <p:nvPicPr>
            <p:cNvPr id="21" name="Picture 4" descr="EUREKA_logo-ideja"/>
            <p:cNvPicPr>
              <a:picLocks noChangeAspect="1" noChangeArrowheads="1"/>
            </p:cNvPicPr>
            <p:nvPr/>
          </p:nvPicPr>
          <p:blipFill>
            <a:blip r:embed="rId19" cstate="print"/>
            <a:srcRect l="7285" b="25522"/>
            <a:stretch>
              <a:fillRect/>
            </a:stretch>
          </p:blipFill>
          <p:spPr bwMode="auto">
            <a:xfrm>
              <a:off x="431371" y="3573016"/>
              <a:ext cx="1871531" cy="392156"/>
            </a:xfrm>
            <a:prstGeom prst="rect">
              <a:avLst/>
            </a:prstGeom>
            <a:noFill/>
            <a:ln w="9525">
              <a:noFill/>
              <a:miter lim="800000"/>
              <a:headEnd/>
              <a:tailEnd/>
            </a:ln>
          </p:spPr>
        </p:pic>
      </p:gr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1001 muslimanski izum</a:t>
            </a:r>
            <a:endParaRPr lang="en-GB" dirty="0"/>
          </a:p>
        </p:txBody>
      </p:sp>
      <p:sp>
        <p:nvSpPr>
          <p:cNvPr id="3" name="Ograda vsebine 2"/>
          <p:cNvSpPr>
            <a:spLocks noGrp="1"/>
          </p:cNvSpPr>
          <p:nvPr>
            <p:ph idx="1"/>
          </p:nvPr>
        </p:nvSpPr>
        <p:spPr>
          <a:xfrm>
            <a:off x="1097281" y="1845733"/>
            <a:ext cx="7467600" cy="4112615"/>
          </a:xfrm>
        </p:spPr>
        <p:txBody>
          <a:bodyPr>
            <a:noAutofit/>
          </a:bodyPr>
          <a:lstStyle/>
          <a:p>
            <a:r>
              <a:rPr lang="sl-SI" sz="2200" b="1" dirty="0" smtClean="0"/>
              <a:t>Cilji in namen muslimanske vzgoje</a:t>
            </a:r>
          </a:p>
          <a:p>
            <a:r>
              <a:rPr lang="sl-SI" sz="2200" dirty="0" smtClean="0"/>
              <a:t>Islam je dajal </a:t>
            </a:r>
            <a:r>
              <a:rPr lang="sl-SI" sz="2200" u="sng" dirty="0" smtClean="0"/>
              <a:t>velik poudarek izobraževanju in vzgoji</a:t>
            </a:r>
            <a:r>
              <a:rPr lang="sl-SI" sz="2200" dirty="0" smtClean="0"/>
              <a:t>, in, ker se je vera razširila med različna ljudstva, je izobraževanje postalo pomemben kanal, s katerim se je ustvaril univerzalen in </a:t>
            </a:r>
            <a:r>
              <a:rPr lang="sl-SI" sz="2200" dirty="0" smtClean="0">
                <a:hlinkClick r:id="rId3"/>
              </a:rPr>
              <a:t>koheziven </a:t>
            </a:r>
            <a:r>
              <a:rPr lang="sl-SI" sz="2200" dirty="0" smtClean="0"/>
              <a:t>družbeni red. do sredine </a:t>
            </a:r>
            <a:r>
              <a:rPr lang="sl-SI" sz="2200" u="sng" dirty="0" smtClean="0"/>
              <a:t>9. stoletja</a:t>
            </a:r>
          </a:p>
          <a:p>
            <a:r>
              <a:rPr lang="sl-SI" sz="2200" dirty="0" smtClean="0"/>
              <a:t>Zgodnja muslimanska vzgoja </a:t>
            </a:r>
            <a:r>
              <a:rPr lang="sl-SI" sz="2200" u="sng" dirty="0" smtClean="0"/>
              <a:t>je poudarila praktične študije, kot so uporaba tehnološkega znanja za razvoj namakalnih sistemov, arhitekturne </a:t>
            </a:r>
            <a:r>
              <a:rPr lang="sl-SI" sz="2200" u="sng" dirty="0" smtClean="0">
                <a:hlinkClick r:id="rId4"/>
              </a:rPr>
              <a:t>inovacije</a:t>
            </a:r>
            <a:r>
              <a:rPr lang="sl-SI" sz="2200" dirty="0" smtClean="0"/>
              <a:t>, tekstil, izdelki iz železa in jekla, lončenina in usnjeni izdelki; proizvodnja papirja in smodnika; napredek pri trgovanju…</a:t>
            </a:r>
            <a:endParaRPr lang="sl-SI" sz="2200" dirty="0"/>
          </a:p>
        </p:txBody>
      </p:sp>
      <p:pic>
        <p:nvPicPr>
          <p:cNvPr id="1028" name="Picture 4" descr="Rezultat iskanja slik za muslim educational system"/>
          <p:cNvPicPr>
            <a:picLocks noChangeAspect="1" noChangeArrowheads="1"/>
          </p:cNvPicPr>
          <p:nvPr/>
        </p:nvPicPr>
        <p:blipFill>
          <a:blip r:embed="rId5"/>
          <a:srcRect/>
          <a:stretch>
            <a:fillRect/>
          </a:stretch>
        </p:blipFill>
        <p:spPr bwMode="auto">
          <a:xfrm>
            <a:off x="8754261" y="1845734"/>
            <a:ext cx="3437739" cy="2720298"/>
          </a:xfrm>
          <a:prstGeom prst="rect">
            <a:avLst/>
          </a:prstGeom>
          <a:noFill/>
        </p:spPr>
      </p:pic>
      <p:sp>
        <p:nvSpPr>
          <p:cNvPr id="6" name="PoljeZBesedilom 5"/>
          <p:cNvSpPr txBox="1"/>
          <p:nvPr/>
        </p:nvSpPr>
        <p:spPr>
          <a:xfrm>
            <a:off x="1097280" y="6488668"/>
            <a:ext cx="9738360" cy="646331"/>
          </a:xfrm>
          <a:prstGeom prst="rect">
            <a:avLst/>
          </a:prstGeom>
          <a:noFill/>
        </p:spPr>
        <p:txBody>
          <a:bodyPr wrap="square" rtlCol="0">
            <a:spAutoFit/>
          </a:bodyPr>
          <a:lstStyle/>
          <a:p>
            <a:r>
              <a:rPr lang="sl-SI" dirty="0" smtClean="0"/>
              <a:t>Vir</a:t>
            </a:r>
            <a:r>
              <a:rPr lang="en-GB" dirty="0" smtClean="0"/>
              <a:t>: https://www.britannica.com/topic/education/Aims-and-purposes-of-Muslim-education</a:t>
            </a:r>
          </a:p>
          <a:p>
            <a:endParaRPr lang="en-GB"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i="1" dirty="0"/>
              <a:t>Evropski </a:t>
            </a:r>
            <a:r>
              <a:rPr lang="sl-SI" i="1" dirty="0" smtClean="0"/>
              <a:t>in drugi viri </a:t>
            </a:r>
            <a:r>
              <a:rPr lang="sl-SI" i="1" dirty="0"/>
              <a:t>s področja </a:t>
            </a:r>
            <a:r>
              <a:rPr lang="sl-SI" i="1" dirty="0" smtClean="0"/>
              <a:t>Znanosti, tehnologije, inženiringa </a:t>
            </a:r>
            <a:r>
              <a:rPr lang="sl-SI" i="1" dirty="0"/>
              <a:t>in </a:t>
            </a:r>
            <a:r>
              <a:rPr lang="sl-SI" i="1" dirty="0" smtClean="0"/>
              <a:t>matematike 1</a:t>
            </a:r>
            <a:r>
              <a:rPr lang="en-GB" i="1" dirty="0" smtClean="0"/>
              <a:t> </a:t>
            </a:r>
            <a:endParaRPr lang="en-GB" dirty="0"/>
          </a:p>
        </p:txBody>
      </p:sp>
      <p:sp>
        <p:nvSpPr>
          <p:cNvPr id="3" name="Ograda vsebine 2"/>
          <p:cNvSpPr>
            <a:spLocks noGrp="1"/>
          </p:cNvSpPr>
          <p:nvPr>
            <p:ph idx="1"/>
          </p:nvPr>
        </p:nvSpPr>
        <p:spPr>
          <a:xfrm>
            <a:off x="1097281" y="1865695"/>
            <a:ext cx="10375250" cy="4454893"/>
          </a:xfrm>
        </p:spPr>
        <p:txBody>
          <a:bodyPr>
            <a:noAutofit/>
          </a:bodyPr>
          <a:lstStyle/>
          <a:p>
            <a:pPr>
              <a:spcBef>
                <a:spcPts val="0"/>
              </a:spcBef>
            </a:pPr>
            <a:r>
              <a:rPr lang="sl-SI" sz="1800" b="1" dirty="0" err="1" smtClean="0"/>
              <a:t>Scientix</a:t>
            </a:r>
            <a:r>
              <a:rPr lang="sl-SI" sz="1800" b="1" dirty="0" smtClean="0"/>
              <a:t> </a:t>
            </a:r>
          </a:p>
          <a:p>
            <a:pPr>
              <a:spcBef>
                <a:spcPts val="0"/>
              </a:spcBef>
            </a:pPr>
            <a:r>
              <a:rPr lang="sl-SI" sz="1800" dirty="0" err="1" smtClean="0"/>
              <a:t>Scientix</a:t>
            </a:r>
            <a:r>
              <a:rPr lang="sl-SI" sz="1800" dirty="0" smtClean="0"/>
              <a:t> spodbuja in podpira vseevropsko sodelovanje med učitelji, pedagoškimi raziskovalci, snovalci politik in drugimi pedagoškimi delavci na področju znanosti, tehnologije, inženirstva in matematike. Namen portala je tudi povezovanje nacionalnih skupnosti učiteljev in prispevati k razvoju nacionalnih strategij za spodbujanje učenja z raziskovanjem in drugih inovativnih pristopov k poučevanju znanosti in matematike</a:t>
            </a:r>
          </a:p>
          <a:p>
            <a:pPr lvl="1">
              <a:spcBef>
                <a:spcPts val="0"/>
              </a:spcBef>
            </a:pPr>
            <a:r>
              <a:rPr lang="sl-SI" dirty="0" err="1" smtClean="0"/>
              <a:t>Moodle</a:t>
            </a:r>
            <a:r>
              <a:rPr lang="sl-SI" dirty="0" smtClean="0"/>
              <a:t>, A-STEM* orodja za učitelje</a:t>
            </a:r>
          </a:p>
          <a:p>
            <a:pPr lvl="1">
              <a:spcBef>
                <a:spcPts val="0"/>
              </a:spcBef>
            </a:pPr>
            <a:r>
              <a:rPr lang="sl-SI" dirty="0" smtClean="0">
                <a:hlinkClick r:id="rId3"/>
              </a:rPr>
              <a:t>http://www.stevespanglerscience.com/lab/experiments/incredible-can-crusher</a:t>
            </a:r>
            <a:r>
              <a:rPr lang="sl-SI" b="1" dirty="0" smtClean="0"/>
              <a:t> !</a:t>
            </a:r>
            <a:endParaRPr lang="sl-SI" dirty="0" smtClean="0"/>
          </a:p>
          <a:p>
            <a:pPr>
              <a:spcBef>
                <a:spcPts val="0"/>
              </a:spcBef>
            </a:pPr>
            <a:r>
              <a:rPr lang="sl-SI" sz="1800" dirty="0" smtClean="0"/>
              <a:t>* STEM </a:t>
            </a:r>
            <a:r>
              <a:rPr lang="sl-SI" sz="1800" dirty="0"/>
              <a:t>-&gt; Znanost, tehnologija, inženiring in matematika</a:t>
            </a:r>
            <a:endParaRPr lang="sl-SI" sz="1800" dirty="0" smtClean="0"/>
          </a:p>
          <a:p>
            <a:pPr>
              <a:spcBef>
                <a:spcPts val="0"/>
              </a:spcBef>
            </a:pPr>
            <a:endParaRPr lang="sl-SI" sz="1800" b="1" dirty="0" smtClean="0"/>
          </a:p>
          <a:p>
            <a:pPr>
              <a:spcBef>
                <a:spcPts val="0"/>
              </a:spcBef>
            </a:pPr>
            <a:r>
              <a:rPr lang="sl-SI" sz="1800" b="1" dirty="0" smtClean="0"/>
              <a:t>BBC </a:t>
            </a:r>
            <a:r>
              <a:rPr lang="sl-SI" sz="1800" b="1" dirty="0" err="1" smtClean="0"/>
              <a:t>School</a:t>
            </a:r>
            <a:r>
              <a:rPr lang="sl-SI" sz="1800" dirty="0" smtClean="0"/>
              <a:t> – spletni eksperimenti</a:t>
            </a:r>
          </a:p>
          <a:p>
            <a:pPr lvl="1">
              <a:spcBef>
                <a:spcPts val="0"/>
              </a:spcBef>
            </a:pPr>
            <a:r>
              <a:rPr lang="sl-SI" u="sng" dirty="0" smtClean="0">
                <a:hlinkClick r:id="rId4"/>
              </a:rPr>
              <a:t>http://www.bbc.co.uk/schools/scienceclips/ages/5_6/ourselves.shtml</a:t>
            </a:r>
            <a:r>
              <a:rPr lang="sl-SI" dirty="0" smtClean="0"/>
              <a:t> </a:t>
            </a:r>
            <a:r>
              <a:rPr lang="sl-SI" b="1" dirty="0" smtClean="0"/>
              <a:t> !</a:t>
            </a:r>
            <a:endParaRPr lang="sl-SI" dirty="0" smtClean="0"/>
          </a:p>
          <a:p>
            <a:pPr>
              <a:spcBef>
                <a:spcPts val="0"/>
              </a:spcBef>
            </a:pPr>
            <a:endParaRPr lang="sl-SI" sz="1800" b="1" dirty="0" smtClean="0"/>
          </a:p>
          <a:p>
            <a:pPr>
              <a:spcBef>
                <a:spcPts val="0"/>
              </a:spcBef>
            </a:pPr>
            <a:r>
              <a:rPr lang="sl-SI" sz="1800" b="1" dirty="0" err="1" smtClean="0"/>
              <a:t>European</a:t>
            </a:r>
            <a:r>
              <a:rPr lang="sl-SI" sz="1800" b="1" dirty="0" smtClean="0"/>
              <a:t> </a:t>
            </a:r>
            <a:r>
              <a:rPr lang="sl-SI" sz="1800" b="1" dirty="0" err="1" smtClean="0"/>
              <a:t>Schoolnet</a:t>
            </a:r>
            <a:r>
              <a:rPr lang="sl-SI" sz="1800" b="1" dirty="0" smtClean="0"/>
              <a:t> </a:t>
            </a:r>
          </a:p>
          <a:p>
            <a:pPr>
              <a:spcBef>
                <a:spcPts val="0"/>
              </a:spcBef>
            </a:pPr>
            <a:r>
              <a:rPr lang="sl-SI" sz="1800" u="sng" dirty="0" smtClean="0">
                <a:hlinkClick r:id="rId5"/>
              </a:rPr>
              <a:t>http://www.europeanschoolnetacademy.eu/web/innovative-practices-for-engaging-stem-teaching-ii</a:t>
            </a:r>
            <a:r>
              <a:rPr lang="sl-SI" sz="1800" dirty="0" smtClean="0"/>
              <a:t> </a:t>
            </a:r>
          </a:p>
          <a:p>
            <a:pPr>
              <a:spcBef>
                <a:spcPts val="0"/>
              </a:spcBef>
            </a:pPr>
            <a:r>
              <a:rPr lang="sl-SI" sz="1800" dirty="0" err="1" smtClean="0"/>
              <a:t>European</a:t>
            </a:r>
            <a:r>
              <a:rPr lang="sl-SI" sz="1800" dirty="0" smtClean="0"/>
              <a:t> </a:t>
            </a:r>
            <a:r>
              <a:rPr lang="sl-SI" sz="1800" dirty="0" err="1" smtClean="0"/>
              <a:t>Schoolnet</a:t>
            </a:r>
            <a:r>
              <a:rPr lang="sl-SI" sz="1800" dirty="0" smtClean="0"/>
              <a:t> je mreža 31 evropskih ministrstev za šolstvo, ki želi kot neprofitna organizacija spodbujati inovativnost pri poučevanju in učenju. </a:t>
            </a:r>
            <a:r>
              <a:rPr lang="sl-SI" sz="1800" dirty="0" err="1" smtClean="0"/>
              <a:t>European</a:t>
            </a:r>
            <a:r>
              <a:rPr lang="sl-SI" sz="1800" dirty="0" smtClean="0"/>
              <a:t> </a:t>
            </a:r>
            <a:r>
              <a:rPr lang="sl-SI" sz="1800" dirty="0" err="1" smtClean="0"/>
              <a:t>Schoolnet</a:t>
            </a:r>
            <a:r>
              <a:rPr lang="sl-SI" sz="1800" dirty="0" smtClean="0"/>
              <a:t> ponuja program usposabljanja učiteljev:</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i="1" dirty="0" smtClean="0"/>
              <a:t>Evropski in drugi </a:t>
            </a:r>
            <a:r>
              <a:rPr lang="sl-SI" i="1" dirty="0"/>
              <a:t>viri s področja Znanosti, tehnologije, inženiringa in matematike 2</a:t>
            </a:r>
            <a:endParaRPr lang="en-GB" dirty="0"/>
          </a:p>
        </p:txBody>
      </p:sp>
      <p:sp>
        <p:nvSpPr>
          <p:cNvPr id="3" name="Ograda vsebine 2"/>
          <p:cNvSpPr>
            <a:spLocks noGrp="1"/>
          </p:cNvSpPr>
          <p:nvPr>
            <p:ph idx="1"/>
          </p:nvPr>
        </p:nvSpPr>
        <p:spPr>
          <a:xfrm>
            <a:off x="1097280" y="1810111"/>
            <a:ext cx="10436994" cy="4638815"/>
          </a:xfrm>
        </p:spPr>
        <p:txBody>
          <a:bodyPr>
            <a:noAutofit/>
          </a:bodyPr>
          <a:lstStyle/>
          <a:p>
            <a:pPr>
              <a:spcBef>
                <a:spcPts val="0"/>
              </a:spcBef>
              <a:spcAft>
                <a:spcPts val="0"/>
              </a:spcAft>
              <a:buNone/>
            </a:pPr>
            <a:r>
              <a:rPr lang="sl-SI" sz="1800" b="1" i="1" dirty="0" err="1" smtClean="0"/>
              <a:t>Learning</a:t>
            </a:r>
            <a:r>
              <a:rPr lang="sl-SI" sz="1800" b="1" i="1" dirty="0" smtClean="0"/>
              <a:t> </a:t>
            </a:r>
            <a:r>
              <a:rPr lang="sl-SI" sz="1800" b="1" i="1" dirty="0" err="1" smtClean="0"/>
              <a:t>Resource</a:t>
            </a:r>
            <a:r>
              <a:rPr lang="sl-SI" sz="1800" b="1" i="1" dirty="0" smtClean="0"/>
              <a:t> Exchange </a:t>
            </a:r>
            <a:endParaRPr lang="sl-SI" sz="1800" i="1" dirty="0" smtClean="0"/>
          </a:p>
          <a:p>
            <a:pPr>
              <a:spcBef>
                <a:spcPts val="0"/>
              </a:spcBef>
              <a:spcAft>
                <a:spcPts val="0"/>
              </a:spcAft>
              <a:buNone/>
            </a:pPr>
            <a:r>
              <a:rPr lang="sl-SI" sz="1800" i="1" u="sng" dirty="0" smtClean="0">
                <a:hlinkClick r:id="rId3"/>
              </a:rPr>
              <a:t>http://lreforschools.eun.org/web/guest</a:t>
            </a:r>
            <a:endParaRPr lang="sl-SI" sz="1800" dirty="0" smtClean="0"/>
          </a:p>
          <a:p>
            <a:pPr marL="0" indent="0">
              <a:spcBef>
                <a:spcPts val="0"/>
              </a:spcBef>
              <a:spcAft>
                <a:spcPts val="0"/>
              </a:spcAft>
              <a:buNone/>
            </a:pPr>
            <a:r>
              <a:rPr lang="sl-SI" sz="1800" i="1" dirty="0" smtClean="0"/>
              <a:t>Vsebine iz različnih področij STEM* (npr. filmi, simulacije, interaktivne vaje, smernice za učitelje), kratek opis, oceno vsebine in druge koristne informacije.</a:t>
            </a:r>
          </a:p>
          <a:p>
            <a:pPr marL="0" indent="0">
              <a:spcBef>
                <a:spcPts val="0"/>
              </a:spcBef>
              <a:spcAft>
                <a:spcPts val="0"/>
              </a:spcAft>
              <a:buNone/>
            </a:pPr>
            <a:r>
              <a:rPr lang="sl-SI" sz="1800" i="1" dirty="0" smtClean="0"/>
              <a:t>* STEM (Science, </a:t>
            </a:r>
            <a:r>
              <a:rPr lang="sl-SI" sz="1800" i="1" dirty="0" err="1" smtClean="0"/>
              <a:t>technology</a:t>
            </a:r>
            <a:r>
              <a:rPr lang="sl-SI" sz="1800" i="1" dirty="0" smtClean="0"/>
              <a:t>, engineering, </a:t>
            </a:r>
            <a:r>
              <a:rPr lang="sl-SI" sz="1800" i="1" dirty="0" err="1" smtClean="0"/>
              <a:t>and</a:t>
            </a:r>
            <a:r>
              <a:rPr lang="sl-SI" sz="1800" i="1" dirty="0" smtClean="0"/>
              <a:t> </a:t>
            </a:r>
            <a:r>
              <a:rPr lang="sl-SI" sz="1800" i="1" dirty="0" err="1" smtClean="0"/>
              <a:t>mathematics</a:t>
            </a:r>
            <a:r>
              <a:rPr lang="sl-SI" sz="1800" i="1" dirty="0" smtClean="0"/>
              <a:t>) - Znanost, tehnologija, inženiring in matematika</a:t>
            </a:r>
            <a:endParaRPr lang="sl-SI" sz="1800" dirty="0" smtClean="0"/>
          </a:p>
          <a:p>
            <a:pPr marL="0" indent="0">
              <a:buNone/>
            </a:pPr>
            <a:endParaRPr lang="sl-SI" sz="1000" b="1" i="1" dirty="0" smtClean="0"/>
          </a:p>
          <a:p>
            <a:pPr>
              <a:spcBef>
                <a:spcPts val="0"/>
              </a:spcBef>
              <a:spcAft>
                <a:spcPts val="0"/>
              </a:spcAft>
              <a:buNone/>
            </a:pPr>
            <a:r>
              <a:rPr lang="sl-SI" sz="1800" b="1" i="1" dirty="0" smtClean="0"/>
              <a:t>Open </a:t>
            </a:r>
            <a:r>
              <a:rPr lang="sl-SI" sz="1800" b="1" i="1" dirty="0" err="1" smtClean="0"/>
              <a:t>Learn</a:t>
            </a:r>
            <a:r>
              <a:rPr lang="sl-SI" sz="1800" b="1" i="1" dirty="0" smtClean="0"/>
              <a:t> - </a:t>
            </a:r>
            <a:r>
              <a:rPr lang="sl-SI" sz="1800" i="1" u="sng" dirty="0" smtClean="0">
                <a:hlinkClick r:id="rId4"/>
              </a:rPr>
              <a:t>http://www.open.edu/openlearn/education</a:t>
            </a:r>
            <a:endParaRPr lang="sl-SI" sz="1800" i="1" u="sng" dirty="0" smtClean="0"/>
          </a:p>
          <a:p>
            <a:pPr marL="0" indent="0">
              <a:spcBef>
                <a:spcPts val="0"/>
              </a:spcBef>
              <a:spcAft>
                <a:spcPts val="0"/>
              </a:spcAft>
              <a:buNone/>
            </a:pPr>
            <a:r>
              <a:rPr lang="sl-SI" sz="1800" dirty="0" smtClean="0"/>
              <a:t>Cilj portala </a:t>
            </a:r>
            <a:r>
              <a:rPr lang="sl-SI" sz="1800" dirty="0" err="1" smtClean="0"/>
              <a:t>OpenLearn</a:t>
            </a:r>
            <a:r>
              <a:rPr lang="sl-SI" sz="1800" dirty="0" smtClean="0"/>
              <a:t> je odpraviti ovire za izobraževanje z doseganjem milijonov učencev po vsem svetu in zagotavljanjem brezplačnih izobraževalnih virov. V brezplačnih materialih ponuja tudi številne zanimive teme (npr. s področja STEM, inovativni pristopi pri poučevanju itd.),</a:t>
            </a:r>
          </a:p>
          <a:p>
            <a:pPr>
              <a:spcBef>
                <a:spcPts val="0"/>
              </a:spcBef>
              <a:spcAft>
                <a:spcPts val="0"/>
              </a:spcAft>
              <a:buNone/>
            </a:pPr>
            <a:endParaRPr lang="sl-SI" sz="1800" dirty="0" smtClean="0"/>
          </a:p>
          <a:p>
            <a:pPr>
              <a:lnSpc>
                <a:spcPct val="100000"/>
              </a:lnSpc>
              <a:spcBef>
                <a:spcPts val="0"/>
              </a:spcBef>
              <a:spcAft>
                <a:spcPts val="0"/>
              </a:spcAft>
              <a:buNone/>
            </a:pPr>
            <a:r>
              <a:rPr lang="sl-SI" sz="1800" b="1" i="1" dirty="0" smtClean="0"/>
              <a:t>e </a:t>
            </a:r>
            <a:r>
              <a:rPr lang="sl-SI" sz="1800" b="1" i="1" dirty="0" err="1" smtClean="0"/>
              <a:t>Twinning</a:t>
            </a:r>
            <a:r>
              <a:rPr lang="sl-SI" sz="1800" b="1" i="1" dirty="0" smtClean="0"/>
              <a:t> - </a:t>
            </a:r>
            <a:r>
              <a:rPr lang="sl-SI" sz="1800" i="1" dirty="0" smtClean="0">
                <a:hlinkClick r:id="rId5"/>
              </a:rPr>
              <a:t>https://www.etwinning.net</a:t>
            </a:r>
            <a:r>
              <a:rPr lang="sl-SI" sz="1800" i="1" dirty="0" smtClean="0"/>
              <a:t> </a:t>
            </a:r>
            <a:r>
              <a:rPr lang="sl-SI" sz="1800" b="1" dirty="0" smtClean="0"/>
              <a:t> !</a:t>
            </a:r>
          </a:p>
          <a:p>
            <a:pPr marL="0" indent="0">
              <a:spcBef>
                <a:spcPts val="0"/>
              </a:spcBef>
              <a:spcAft>
                <a:spcPts val="0"/>
              </a:spcAft>
              <a:buNone/>
            </a:pPr>
            <a:r>
              <a:rPr lang="sl-SI" sz="1800" dirty="0" err="1" smtClean="0"/>
              <a:t>eTwinning</a:t>
            </a:r>
            <a:r>
              <a:rPr lang="sl-SI" sz="1800" dirty="0" smtClean="0"/>
              <a:t> je skupnost evropskih šol. Pedagoškim delavcem (učiteljem, ravnateljem, knjižničarjem itd.), ki delajo v šolah po Evropi, ponuja spletni portal, ki omogoča povezovanje, sodelovanje, razvijanje projektov, izmenjavo izkušenj in še veliko več.</a:t>
            </a:r>
          </a:p>
          <a:p>
            <a:pPr>
              <a:spcBef>
                <a:spcPts val="0"/>
              </a:spcBef>
              <a:spcAft>
                <a:spcPts val="0"/>
              </a:spcAft>
              <a:buNone/>
            </a:pPr>
            <a:endParaRPr lang="sl-SI" sz="1800" dirty="0" smtClean="0"/>
          </a:p>
          <a:p>
            <a:pPr>
              <a:spcBef>
                <a:spcPts val="0"/>
              </a:spcBef>
              <a:spcAft>
                <a:spcPts val="0"/>
              </a:spcAft>
              <a:buNone/>
            </a:pPr>
            <a:r>
              <a:rPr lang="sl-SI" sz="1800" b="1" dirty="0" smtClean="0"/>
              <a:t>SOS šola - </a:t>
            </a:r>
            <a:r>
              <a:rPr lang="sl-SI" sz="1800" dirty="0" smtClean="0">
                <a:hlinkClick r:id="rId6"/>
              </a:rPr>
              <a:t>http://www.sos-sola.si/</a:t>
            </a:r>
            <a:endParaRPr lang="sl-SI" sz="18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Klasični v primerjavi z e-eksperimenti</a:t>
            </a:r>
            <a:endParaRPr lang="en-GB" dirty="0"/>
          </a:p>
        </p:txBody>
      </p:sp>
      <p:sp>
        <p:nvSpPr>
          <p:cNvPr id="3" name="Ograda vsebine 2"/>
          <p:cNvSpPr>
            <a:spLocks noGrp="1"/>
          </p:cNvSpPr>
          <p:nvPr>
            <p:ph idx="1"/>
          </p:nvPr>
        </p:nvSpPr>
        <p:spPr/>
        <p:txBody>
          <a:bodyPr>
            <a:normAutofit/>
          </a:bodyPr>
          <a:lstStyle/>
          <a:p>
            <a:pPr>
              <a:spcBef>
                <a:spcPts val="0"/>
              </a:spcBef>
              <a:spcAft>
                <a:spcPts val="0"/>
              </a:spcAft>
            </a:pPr>
            <a:r>
              <a:rPr lang="sl-SI" sz="2400" dirty="0" smtClean="0"/>
              <a:t>Kako opraviti klasične poskuse</a:t>
            </a:r>
          </a:p>
          <a:p>
            <a:pPr lvl="1">
              <a:spcBef>
                <a:spcPts val="0"/>
              </a:spcBef>
              <a:spcAft>
                <a:spcPts val="0"/>
              </a:spcAft>
            </a:pPr>
            <a:r>
              <a:rPr lang="sl-SI" sz="2400" dirty="0" smtClean="0"/>
              <a:t>Preprosta oprema in material za poskus</a:t>
            </a:r>
          </a:p>
          <a:p>
            <a:pPr lvl="1">
              <a:spcBef>
                <a:spcPts val="0"/>
              </a:spcBef>
              <a:spcAft>
                <a:spcPts val="0"/>
              </a:spcAft>
            </a:pPr>
            <a:r>
              <a:rPr lang="sl-SI" sz="2400" dirty="0" smtClean="0"/>
              <a:t>dinamične spremembe, ki lahko pritegnejo pozornost otrok</a:t>
            </a:r>
          </a:p>
          <a:p>
            <a:pPr lvl="1">
              <a:spcBef>
                <a:spcPts val="0"/>
              </a:spcBef>
              <a:spcAft>
                <a:spcPts val="0"/>
              </a:spcAft>
            </a:pPr>
            <a:r>
              <a:rPr lang="sl-SI" sz="2400" dirty="0" smtClean="0"/>
              <a:t>Možnost, da otroci same izvajajo poskuse</a:t>
            </a:r>
          </a:p>
          <a:p>
            <a:pPr lvl="1">
              <a:spcBef>
                <a:spcPts val="0"/>
              </a:spcBef>
              <a:spcAft>
                <a:spcPts val="0"/>
              </a:spcAft>
            </a:pPr>
            <a:r>
              <a:rPr lang="sl-SI" sz="2400" dirty="0" smtClean="0"/>
              <a:t>Varnost otrok</a:t>
            </a:r>
          </a:p>
          <a:p>
            <a:pPr>
              <a:spcBef>
                <a:spcPts val="0"/>
              </a:spcBef>
              <a:spcAft>
                <a:spcPts val="0"/>
              </a:spcAft>
            </a:pPr>
            <a:endParaRPr lang="sl-SI" sz="2400" dirty="0" smtClean="0"/>
          </a:p>
          <a:p>
            <a:pPr>
              <a:spcBef>
                <a:spcPts val="0"/>
              </a:spcBef>
              <a:spcAft>
                <a:spcPts val="0"/>
              </a:spcAft>
            </a:pPr>
            <a:r>
              <a:rPr lang="sl-SI" sz="2400" dirty="0" smtClean="0"/>
              <a:t>Prednosti in slabosti</a:t>
            </a:r>
          </a:p>
          <a:p>
            <a:pPr lvl="1">
              <a:spcBef>
                <a:spcPts val="0"/>
              </a:spcBef>
              <a:spcAft>
                <a:spcPts val="0"/>
              </a:spcAft>
            </a:pPr>
            <a:r>
              <a:rPr lang="sl-SI" sz="2400" dirty="0" smtClean="0"/>
              <a:t>Stopnja vključenosti?</a:t>
            </a:r>
          </a:p>
          <a:p>
            <a:pPr lvl="1">
              <a:spcBef>
                <a:spcPts val="0"/>
              </a:spcBef>
              <a:spcAft>
                <a:spcPts val="0"/>
              </a:spcAft>
            </a:pPr>
            <a:r>
              <a:rPr lang="sl-SI" sz="2400" dirty="0" smtClean="0"/>
              <a:t>Smisel prakse in realnosti</a:t>
            </a:r>
          </a:p>
          <a:p>
            <a:pPr lvl="1">
              <a:spcBef>
                <a:spcPts val="0"/>
              </a:spcBef>
              <a:spcAft>
                <a:spcPts val="0"/>
              </a:spcAft>
            </a:pPr>
            <a:r>
              <a:rPr lang="sl-SI" sz="2400" dirty="0" smtClean="0"/>
              <a:t>Raznolikost eksperimentiranja</a:t>
            </a:r>
            <a:endParaRPr lang="sl-SI" sz="2400" dirty="0"/>
          </a:p>
        </p:txBody>
      </p:sp>
      <p:pic>
        <p:nvPicPr>
          <p:cNvPr id="4" name="Picture 2"/>
          <p:cNvPicPr>
            <a:picLocks noChangeAspect="1" noChangeArrowheads="1"/>
          </p:cNvPicPr>
          <p:nvPr/>
        </p:nvPicPr>
        <p:blipFill>
          <a:blip r:embed="rId3" cstate="print"/>
          <a:srcRect/>
          <a:stretch>
            <a:fillRect/>
          </a:stretch>
        </p:blipFill>
        <p:spPr bwMode="auto">
          <a:xfrm>
            <a:off x="6550872" y="3429000"/>
            <a:ext cx="4664287" cy="257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Inovativno poučevanje</a:t>
            </a:r>
            <a:endParaRPr lang="en-GB" dirty="0"/>
          </a:p>
        </p:txBody>
      </p:sp>
      <p:sp>
        <p:nvSpPr>
          <p:cNvPr id="9" name="Pravokotnik 8"/>
          <p:cNvSpPr/>
          <p:nvPr/>
        </p:nvSpPr>
        <p:spPr>
          <a:xfrm>
            <a:off x="1097280" y="1850701"/>
            <a:ext cx="9877425" cy="4081117"/>
          </a:xfrm>
          <a:prstGeom prst="rect">
            <a:avLst/>
          </a:prstGeom>
        </p:spPr>
        <p:txBody>
          <a:bodyPr wrap="square">
            <a:spAutoFit/>
          </a:bodyPr>
          <a:lstStyle/>
          <a:p>
            <a:pPr>
              <a:spcBef>
                <a:spcPct val="20000"/>
              </a:spcBef>
              <a:buClr>
                <a:schemeClr val="tx2"/>
              </a:buClr>
              <a:buSzPct val="70000"/>
            </a:pPr>
            <a:r>
              <a:rPr lang="sl-SI" sz="2400" dirty="0" smtClean="0"/>
              <a:t>Za svoj/poljuben predmet pripravite inovativno nalogo/uro - praktično, konkretno. Uporabite lahko</a:t>
            </a:r>
          </a:p>
          <a:p>
            <a:pPr lvl="1">
              <a:spcBef>
                <a:spcPct val="20000"/>
              </a:spcBef>
              <a:buClr>
                <a:schemeClr val="tx2"/>
              </a:buClr>
              <a:buSzPct val="70000"/>
              <a:buFont typeface="Arial" pitchFamily="34" charset="0"/>
              <a:buChar char="•"/>
            </a:pPr>
            <a:r>
              <a:rPr lang="sl-SI" sz="2400" dirty="0" smtClean="0"/>
              <a:t>Ustvarjalne učilnice - celovit večdimenzionalni koncept (glejte prejšnje diapozitive)</a:t>
            </a:r>
          </a:p>
          <a:p>
            <a:pPr lvl="1">
              <a:spcBef>
                <a:spcPct val="20000"/>
              </a:spcBef>
              <a:buClr>
                <a:schemeClr val="tx2"/>
              </a:buClr>
              <a:buSzPct val="70000"/>
              <a:buFont typeface="Arial" pitchFamily="34" charset="0"/>
              <a:buChar char="•"/>
            </a:pPr>
            <a:r>
              <a:rPr lang="sl-SI" sz="2400" dirty="0" smtClean="0"/>
              <a:t>E-priložnosti</a:t>
            </a:r>
          </a:p>
          <a:p>
            <a:pPr lvl="1">
              <a:spcBef>
                <a:spcPct val="20000"/>
              </a:spcBef>
              <a:buClr>
                <a:schemeClr val="tx2"/>
              </a:buClr>
              <a:buSzPct val="70000"/>
              <a:buFont typeface="Arial" pitchFamily="34" charset="0"/>
              <a:buChar char="•"/>
            </a:pPr>
            <a:r>
              <a:rPr lang="sl-SI" sz="2400" dirty="0" smtClean="0"/>
              <a:t>Vaše ideje…</a:t>
            </a:r>
          </a:p>
          <a:p>
            <a:pPr>
              <a:spcBef>
                <a:spcPct val="20000"/>
              </a:spcBef>
              <a:buClr>
                <a:schemeClr val="tx2"/>
              </a:buClr>
              <a:buSzPct val="70000"/>
            </a:pPr>
            <a:endParaRPr lang="sl-SI" sz="2400" dirty="0" smtClean="0"/>
          </a:p>
          <a:p>
            <a:pPr>
              <a:spcBef>
                <a:spcPct val="20000"/>
              </a:spcBef>
              <a:buClr>
                <a:schemeClr val="tx2"/>
              </a:buClr>
              <a:buSzPct val="70000"/>
            </a:pPr>
            <a:r>
              <a:rPr lang="sl-SI" sz="2400" dirty="0" smtClean="0"/>
              <a:t>Pokažite:</a:t>
            </a:r>
          </a:p>
          <a:p>
            <a:pPr marL="384048" lvl="1" indent="-182880" defTabSz="914400">
              <a:lnSpc>
                <a:spcPct val="90000"/>
              </a:lnSpc>
              <a:buClr>
                <a:schemeClr val="accent1"/>
              </a:buClr>
              <a:buSzPct val="70000"/>
              <a:buFont typeface="Calibri" pitchFamily="34" charset="0"/>
              <a:buChar char="◦"/>
            </a:pPr>
            <a:r>
              <a:rPr lang="sl-SI" sz="2400" dirty="0" smtClean="0">
                <a:solidFill>
                  <a:schemeClr val="tx1">
                    <a:lumMod val="75000"/>
                    <a:lumOff val="25000"/>
                  </a:schemeClr>
                </a:solidFill>
              </a:rPr>
              <a:t>star pristop - kratko</a:t>
            </a:r>
          </a:p>
          <a:p>
            <a:pPr marL="384048" lvl="1" indent="-182880" defTabSz="914400">
              <a:lnSpc>
                <a:spcPct val="90000"/>
              </a:lnSpc>
              <a:buClr>
                <a:schemeClr val="accent1"/>
              </a:buClr>
              <a:buSzPct val="70000"/>
              <a:buFont typeface="Calibri" pitchFamily="34" charset="0"/>
              <a:buChar char="◦"/>
            </a:pPr>
            <a:r>
              <a:rPr lang="sl-SI" sz="2400" dirty="0" smtClean="0">
                <a:solidFill>
                  <a:schemeClr val="tx1">
                    <a:lumMod val="75000"/>
                    <a:lumOff val="25000"/>
                  </a:schemeClr>
                </a:solidFill>
              </a:rPr>
              <a:t>nov, inovativen pristop - </a:t>
            </a:r>
            <a:r>
              <a:rPr lang="sl-SI" sz="2400" dirty="0" smtClean="0"/>
              <a:t>predstavitev, prikaz prednosti in ostalih vidikov</a:t>
            </a:r>
            <a:endParaRPr lang="sl-SI" sz="2400" dirty="0"/>
          </a:p>
        </p:txBody>
      </p:sp>
      <p:sp>
        <p:nvSpPr>
          <p:cNvPr id="6" name="Rectangle 2"/>
          <p:cNvSpPr txBox="1">
            <a:spLocks noChangeArrowheads="1"/>
          </p:cNvSpPr>
          <p:nvPr/>
        </p:nvSpPr>
        <p:spPr>
          <a:xfrm>
            <a:off x="7597691" y="3780263"/>
            <a:ext cx="3557989" cy="13111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sz="1600" dirty="0" smtClean="0"/>
              <a:t>Praktično delo		</a:t>
            </a:r>
            <a:r>
              <a:rPr lang="sl-SI" sz="2800" b="1" dirty="0" smtClean="0"/>
              <a:t>T </a:t>
            </a:r>
            <a:r>
              <a:rPr lang="sl-SI" sz="1600" dirty="0" smtClean="0"/>
              <a:t>(naloga</a:t>
            </a:r>
            <a:r>
              <a:rPr lang="en-GB" sz="1600" dirty="0" smtClean="0"/>
              <a:t> </a:t>
            </a:r>
            <a:r>
              <a:rPr lang="sl-SI" sz="1600" dirty="0" smtClean="0"/>
              <a:t>4)</a:t>
            </a:r>
          </a:p>
          <a:p>
            <a:pPr marL="0" marR="0" lvl="1" fontAlgn="auto">
              <a:lnSpc>
                <a:spcPct val="90000"/>
              </a:lnSpc>
              <a:buClr>
                <a:schemeClr val="accent1"/>
              </a:buClr>
              <a:buSzTx/>
              <a:buFont typeface="Calibri" pitchFamily="34" charset="0"/>
              <a:buNone/>
              <a:tabLst/>
              <a:defRPr/>
            </a:pPr>
            <a:endParaRPr lang="sl-SI" sz="1050" dirty="0" smtClean="0"/>
          </a:p>
          <a:p>
            <a:pPr marL="0" marR="0" lvl="1" fontAlgn="auto">
              <a:lnSpc>
                <a:spcPct val="90000"/>
              </a:lnSpc>
              <a:buClr>
                <a:schemeClr val="accent1"/>
              </a:buClr>
              <a:buSzTx/>
              <a:buFont typeface="Calibri" pitchFamily="34" charset="0"/>
              <a:buNone/>
              <a:tabLst/>
              <a:defRPr/>
            </a:pPr>
            <a:r>
              <a:rPr lang="sl-SI" sz="1600" dirty="0" smtClean="0"/>
              <a:t>Timsko delo</a:t>
            </a:r>
          </a:p>
          <a:p>
            <a:pPr marL="0" lvl="1">
              <a:lnSpc>
                <a:spcPct val="90000"/>
              </a:lnSpc>
              <a:buClr>
                <a:schemeClr val="accent1"/>
              </a:buClr>
            </a:pPr>
            <a:r>
              <a:rPr lang="sl-SI" sz="1600" dirty="0" smtClean="0"/>
              <a:t>priprava - 20 min</a:t>
            </a:r>
          </a:p>
          <a:p>
            <a:pPr marL="0" lvl="1">
              <a:lnSpc>
                <a:spcPct val="90000"/>
              </a:lnSpc>
              <a:buClr>
                <a:schemeClr val="accent1"/>
              </a:buClr>
            </a:pPr>
            <a:r>
              <a:rPr lang="sl-SI" sz="1600" dirty="0" smtClean="0"/>
              <a:t>predstavitev - 5 min. /skupino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Zaključki, povzetek</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2739211"/>
          </a:xfrm>
          <a:prstGeom prst="rect">
            <a:avLst/>
          </a:prstGeom>
          <a:noFill/>
        </p:spPr>
        <p:txBody>
          <a:bodyPr wrap="square" rtlCol="0">
            <a:spAutoFit/>
          </a:bodyPr>
          <a:lstStyle/>
          <a:p>
            <a:r>
              <a:rPr lang="sl-SI" sz="2000" dirty="0" smtClean="0"/>
              <a:t>Predavanje </a:t>
            </a:r>
            <a:r>
              <a:rPr lang="sl-SI" sz="2000" dirty="0"/>
              <a:t>je bilo osredotočeno na procese učenja za ustvarjalnost in inovativnost ter </a:t>
            </a:r>
            <a:r>
              <a:rPr lang="sl-SI" sz="2000" dirty="0" smtClean="0"/>
              <a:t>ustvarjalnega poučevanja. Torej poučevanje</a:t>
            </a:r>
            <a:r>
              <a:rPr lang="sl-SI" sz="2000" dirty="0"/>
              <a:t>, ki poskuša razviti in izvajati inovativne učne prakse, da bi bilo učenje bolj zanimivo in učinkovito. Hkrati je inovativno delo učitelja dobro izhodišče za </a:t>
            </a:r>
            <a:r>
              <a:rPr lang="sl-SI" sz="2000" dirty="0" smtClean="0"/>
              <a:t>sledenje </a:t>
            </a:r>
            <a:r>
              <a:rPr lang="sl-SI" sz="2000" dirty="0"/>
              <a:t>latinskega </a:t>
            </a:r>
            <a:r>
              <a:rPr lang="sl-SI" sz="2000" dirty="0" smtClean="0"/>
              <a:t>pregovora:</a:t>
            </a:r>
            <a:endParaRPr lang="sl-SI" sz="2000" dirty="0"/>
          </a:p>
          <a:p>
            <a:endParaRPr lang="en-GB" sz="2000" dirty="0" smtClean="0"/>
          </a:p>
          <a:p>
            <a:r>
              <a:rPr lang="en-GB" sz="2400" dirty="0" err="1" smtClean="0"/>
              <a:t>Verba</a:t>
            </a:r>
            <a:r>
              <a:rPr lang="en-GB" sz="2400" dirty="0" smtClean="0"/>
              <a:t> docent exempla </a:t>
            </a:r>
            <a:r>
              <a:rPr lang="en-GB" sz="2400" dirty="0" err="1" smtClean="0"/>
              <a:t>trahunt</a:t>
            </a:r>
            <a:r>
              <a:rPr lang="sl-SI" sz="2400" dirty="0" smtClean="0"/>
              <a:t>.</a:t>
            </a:r>
            <a:endParaRPr lang="en-GB" sz="2400" dirty="0" smtClean="0"/>
          </a:p>
          <a:p>
            <a:endParaRPr lang="sl-SI" sz="2400" dirty="0" smtClean="0"/>
          </a:p>
          <a:p>
            <a:r>
              <a:rPr lang="sl-SI" sz="2400" dirty="0" smtClean="0"/>
              <a:t>Besede vlečejo, zgledi učijo.</a:t>
            </a:r>
            <a:endParaRPr lang="en-GB" sz="2400" dirty="0"/>
          </a:p>
        </p:txBody>
      </p:sp>
    </p:spTree>
    <p:extLst>
      <p:ext uri="{BB962C8B-B14F-4D97-AF65-F5344CB8AC3E}">
        <p14:creationId xmlns:p14="http://schemas.microsoft.com/office/powerpoint/2010/main" val="195163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Literatura in viri</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1774146"/>
            <a:ext cx="10058400" cy="4524315"/>
          </a:xfrm>
          <a:prstGeom prst="rect">
            <a:avLst/>
          </a:prstGeom>
          <a:noFill/>
        </p:spPr>
        <p:txBody>
          <a:bodyPr wrap="square" rtlCol="0">
            <a:spAutoFit/>
          </a:bodyPr>
          <a:lstStyle/>
          <a:p>
            <a:pPr marL="457200" indent="-457200">
              <a:buFont typeface="+mj-lt"/>
              <a:buAutoNum type="arabicPeriod"/>
            </a:pPr>
            <a:r>
              <a:rPr lang="en-US" sz="2400" dirty="0" err="1" smtClean="0"/>
              <a:t>Bocconi</a:t>
            </a:r>
            <a:r>
              <a:rPr lang="en-US" sz="2400" dirty="0" smtClean="0"/>
              <a:t>, S., </a:t>
            </a:r>
            <a:r>
              <a:rPr lang="en-US" sz="2400" dirty="0" err="1" smtClean="0"/>
              <a:t>Kampylis</a:t>
            </a:r>
            <a:r>
              <a:rPr lang="en-US" sz="2400" dirty="0" smtClean="0"/>
              <a:t>, P. G., &amp; </a:t>
            </a:r>
            <a:r>
              <a:rPr lang="en-US" sz="2400" dirty="0" err="1" smtClean="0"/>
              <a:t>Punie</a:t>
            </a:r>
            <a:r>
              <a:rPr lang="en-US" sz="2400" dirty="0" smtClean="0"/>
              <a:t>, Y. (2012). Innovating learning: Key elements for developing creative classrooms in Europe. </a:t>
            </a:r>
            <a:r>
              <a:rPr lang="en-US" sz="2400" i="1" dirty="0" smtClean="0"/>
              <a:t>Luxembourg: Publications Office of the European Union</a:t>
            </a:r>
            <a:r>
              <a:rPr lang="en-US" sz="2400" dirty="0" smtClean="0"/>
              <a:t>.</a:t>
            </a:r>
            <a:r>
              <a:rPr lang="sl-SI" sz="2400" dirty="0" smtClean="0"/>
              <a:t> (angleški vir)</a:t>
            </a:r>
            <a:endParaRPr lang="en-US" sz="2400" dirty="0" smtClean="0"/>
          </a:p>
          <a:p>
            <a:pPr marL="457200" indent="-457200">
              <a:buFont typeface="+mj-lt"/>
              <a:buAutoNum type="arabicPeriod"/>
            </a:pPr>
            <a:r>
              <a:rPr lang="en-US" sz="2400" dirty="0" smtClean="0"/>
              <a:t>Armstrong, T. (1991). </a:t>
            </a:r>
            <a:r>
              <a:rPr lang="en-US" sz="2400" i="1" dirty="0" smtClean="0"/>
              <a:t>Awakening your child's natural genius: enhancing curiosity, creativity and learning ability</a:t>
            </a:r>
            <a:r>
              <a:rPr lang="en-US" sz="2400" dirty="0" smtClean="0"/>
              <a:t>. Putnam.</a:t>
            </a:r>
            <a:r>
              <a:rPr lang="sl-SI" sz="2400" dirty="0" smtClean="0"/>
              <a:t> (angleški vir)</a:t>
            </a:r>
            <a:endParaRPr lang="hu-HU" sz="2400" dirty="0" smtClean="0"/>
          </a:p>
          <a:p>
            <a:pPr marL="457200" indent="-457200">
              <a:buFont typeface="+mj-lt"/>
              <a:buAutoNum type="arabicPeriod"/>
            </a:pPr>
            <a:r>
              <a:rPr lang="en-US" sz="2400" dirty="0" smtClean="0"/>
              <a:t>Armstrong, T. (1998). </a:t>
            </a:r>
            <a:r>
              <a:rPr lang="en-US" sz="2400" i="1" dirty="0" smtClean="0"/>
              <a:t>Awakening genius in the classroom</a:t>
            </a:r>
            <a:r>
              <a:rPr lang="en-US" sz="2400" dirty="0" smtClean="0"/>
              <a:t>. ASCD.</a:t>
            </a:r>
            <a:r>
              <a:rPr lang="sl-SI" sz="2400" dirty="0" smtClean="0"/>
              <a:t> (angleški vir)</a:t>
            </a:r>
          </a:p>
          <a:p>
            <a:pPr marL="457200" indent="-457200">
              <a:buFont typeface="+mj-lt"/>
              <a:buAutoNum type="arabicPeriod"/>
            </a:pPr>
            <a:r>
              <a:rPr lang="sl-SI" sz="2400" dirty="0" smtClean="0"/>
              <a:t>Likar, Lorber in sodelavci. Priročnik za mentorje UPI </a:t>
            </a:r>
            <a:r>
              <a:rPr lang="sl-SI" sz="2400" u="sng" dirty="0" smtClean="0">
                <a:hlinkClick r:id="rId4"/>
              </a:rPr>
              <a:t>https://www.researchgate.net/publication/296976099_Prirocnik_za_mentorje</a:t>
            </a:r>
            <a:r>
              <a:rPr lang="sl-SI" sz="2400" dirty="0" smtClean="0"/>
              <a:t>  </a:t>
            </a:r>
          </a:p>
          <a:p>
            <a:pPr marL="457200" indent="-457200">
              <a:buFont typeface="+mj-lt"/>
              <a:buAutoNum type="arabicPeriod"/>
            </a:pPr>
            <a:r>
              <a:rPr lang="sl-SI" sz="2400" i="1" dirty="0" smtClean="0"/>
              <a:t>Pečjak, Vid in Milan Štrukelj. 2013. Ustvarjam, torej sem. Celovec: Mohorjeva založba. </a:t>
            </a:r>
            <a:endParaRPr lang="sl-SI" sz="2400" dirty="0" smtClean="0"/>
          </a:p>
        </p:txBody>
      </p:sp>
    </p:spTree>
    <p:extLst>
      <p:ext uri="{BB962C8B-B14F-4D97-AF65-F5344CB8AC3E}">
        <p14:creationId xmlns:p14="http://schemas.microsoft.com/office/powerpoint/2010/main" val="3204905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Literatura in viri</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1816473"/>
            <a:ext cx="10058400" cy="3416320"/>
          </a:xfrm>
          <a:prstGeom prst="rect">
            <a:avLst/>
          </a:prstGeom>
          <a:noFill/>
        </p:spPr>
        <p:txBody>
          <a:bodyPr wrap="square" rtlCol="0">
            <a:spAutoFit/>
          </a:bodyPr>
          <a:lstStyle/>
          <a:p>
            <a:pPr marL="457200" lvl="0" indent="-457200">
              <a:buFont typeface="+mj-lt"/>
              <a:buAutoNum type="arabicPeriod" startAt="6"/>
            </a:pPr>
            <a:r>
              <a:rPr lang="en-GB" sz="2400" dirty="0" err="1"/>
              <a:t>Ustvarjalnost</a:t>
            </a:r>
            <a:r>
              <a:rPr lang="en-GB" sz="2400" dirty="0"/>
              <a:t>, </a:t>
            </a:r>
            <a:r>
              <a:rPr lang="en-GB" sz="2400" dirty="0" err="1"/>
              <a:t>podjetnost</a:t>
            </a:r>
            <a:r>
              <a:rPr lang="en-GB" sz="2400" dirty="0"/>
              <a:t> in </a:t>
            </a:r>
            <a:r>
              <a:rPr lang="en-GB" sz="2400" dirty="0" err="1"/>
              <a:t>inovativnost</a:t>
            </a:r>
            <a:r>
              <a:rPr lang="en-GB" sz="2400" dirty="0"/>
              <a:t>: </a:t>
            </a:r>
            <a:r>
              <a:rPr lang="en-GB" sz="2400" dirty="0" err="1"/>
              <a:t>priročnik</a:t>
            </a:r>
            <a:r>
              <a:rPr lang="en-GB" sz="2400" dirty="0"/>
              <a:t> </a:t>
            </a:r>
            <a:r>
              <a:rPr lang="en-GB" sz="2400" dirty="0" err="1"/>
              <a:t>za</a:t>
            </a:r>
            <a:r>
              <a:rPr lang="en-GB" sz="2400" dirty="0"/>
              <a:t> </a:t>
            </a:r>
            <a:r>
              <a:rPr lang="en-GB" sz="2400" dirty="0" err="1"/>
              <a:t>učitelje</a:t>
            </a:r>
            <a:r>
              <a:rPr lang="en-GB" sz="2400" dirty="0"/>
              <a:t> (</a:t>
            </a:r>
            <a:r>
              <a:rPr lang="en-GB" sz="2400" dirty="0" err="1"/>
              <a:t>projekti</a:t>
            </a:r>
            <a:r>
              <a:rPr lang="en-GB" sz="2400" dirty="0"/>
              <a:t> UPI</a:t>
            </a:r>
            <a:r>
              <a:rPr lang="en-GB" sz="2400" dirty="0" smtClean="0"/>
              <a:t>). </a:t>
            </a:r>
            <a:r>
              <a:rPr lang="en-GB" sz="2400" dirty="0" err="1"/>
              <a:t>Vrhovnik</a:t>
            </a:r>
            <a:r>
              <a:rPr lang="en-GB" sz="2400" dirty="0"/>
              <a:t>, B. in </a:t>
            </a:r>
            <a:r>
              <a:rPr lang="en-GB" sz="2400" dirty="0" err="1"/>
              <a:t>ostali</a:t>
            </a:r>
            <a:r>
              <a:rPr lang="en-GB" sz="2400" dirty="0"/>
              <a:t> </a:t>
            </a:r>
            <a:r>
              <a:rPr lang="en-GB" sz="2400" dirty="0" err="1"/>
              <a:t>avtorji</a:t>
            </a:r>
            <a:r>
              <a:rPr lang="en-GB" sz="2400" dirty="0"/>
              <a:t>. 2012. </a:t>
            </a:r>
            <a:r>
              <a:rPr lang="en-GB" sz="2400" dirty="0" err="1"/>
              <a:t>Obrtno-podjetniška</a:t>
            </a:r>
            <a:r>
              <a:rPr lang="en-GB" sz="2400" dirty="0"/>
              <a:t> </a:t>
            </a:r>
            <a:r>
              <a:rPr lang="en-GB" sz="2400" dirty="0" err="1"/>
              <a:t>zbornica</a:t>
            </a:r>
            <a:r>
              <a:rPr lang="en-GB" sz="2400" dirty="0"/>
              <a:t> </a:t>
            </a:r>
            <a:r>
              <a:rPr lang="en-GB" sz="2400" dirty="0" err="1"/>
              <a:t>Slovenije</a:t>
            </a:r>
            <a:r>
              <a:rPr lang="en-GB" sz="2400" dirty="0" smtClean="0"/>
              <a:t>.</a:t>
            </a:r>
            <a:r>
              <a:rPr lang="sl-SI" sz="2400" dirty="0" smtClean="0"/>
              <a:t> </a:t>
            </a:r>
            <a:endParaRPr lang="sl-SI" sz="2400" dirty="0"/>
          </a:p>
          <a:p>
            <a:pPr marL="457200" lvl="0" indent="-457200">
              <a:buFont typeface="+mj-lt"/>
              <a:buAutoNum type="arabicPeriod" startAt="6"/>
            </a:pPr>
            <a:r>
              <a:rPr lang="sl-SI" sz="2400" dirty="0"/>
              <a:t>Prebudite genija v svojem otroku: Spodbujanje radovednosti, ustvarjalnosti in učnih </a:t>
            </a:r>
            <a:r>
              <a:rPr lang="sl-SI" sz="2400" dirty="0" smtClean="0"/>
              <a:t>sposobnosti. </a:t>
            </a:r>
            <a:r>
              <a:rPr lang="sl-SI" sz="2400" dirty="0"/>
              <a:t>Armstrong, T. 2006. Tržič: Učila </a:t>
            </a:r>
            <a:r>
              <a:rPr lang="sl-SI" sz="2400" dirty="0" smtClean="0"/>
              <a:t> </a:t>
            </a:r>
            <a:endParaRPr lang="sl-SI" sz="2400" dirty="0"/>
          </a:p>
          <a:p>
            <a:pPr marL="457200" indent="-457200">
              <a:buFont typeface="+mj-lt"/>
              <a:buAutoNum type="arabicPeriod" startAt="6"/>
            </a:pPr>
            <a:r>
              <a:rPr lang="en-GB" sz="2400" dirty="0" err="1"/>
              <a:t>Inovativnost</a:t>
            </a:r>
            <a:r>
              <a:rPr lang="en-GB" sz="2400" dirty="0"/>
              <a:t> v </a:t>
            </a:r>
            <a:r>
              <a:rPr lang="en-GB" sz="2400" dirty="0" err="1"/>
              <a:t>šoli</a:t>
            </a:r>
            <a:r>
              <a:rPr lang="en-GB" sz="2400" dirty="0"/>
              <a:t>: Od </a:t>
            </a:r>
            <a:r>
              <a:rPr lang="en-GB" sz="2400" dirty="0" err="1"/>
              <a:t>ustvarjalnega</a:t>
            </a:r>
            <a:r>
              <a:rPr lang="en-GB" sz="2400" dirty="0"/>
              <a:t> </a:t>
            </a:r>
            <a:r>
              <a:rPr lang="en-GB" sz="2400" dirty="0" err="1"/>
              <a:t>poučevanja</a:t>
            </a:r>
            <a:r>
              <a:rPr lang="en-GB" sz="2400" dirty="0"/>
              <a:t> do </a:t>
            </a:r>
            <a:r>
              <a:rPr lang="en-GB" sz="2400" dirty="0" err="1"/>
              <a:t>inovativnosti</a:t>
            </a:r>
            <a:r>
              <a:rPr lang="en-GB" sz="2400" dirty="0"/>
              <a:t> in </a:t>
            </a:r>
            <a:r>
              <a:rPr lang="en-GB" sz="2400" dirty="0" err="1" smtClean="0"/>
              <a:t>podjetnosti</a:t>
            </a:r>
            <a:r>
              <a:rPr lang="en-GB" sz="2400" dirty="0" smtClean="0"/>
              <a:t>. </a:t>
            </a:r>
            <a:r>
              <a:rPr lang="en-GB" sz="2400" dirty="0"/>
              <a:t>Likar, B. in FATUR, P. 2004. Ljubljana: </a:t>
            </a:r>
            <a:r>
              <a:rPr lang="en-GB" sz="2400" dirty="0" err="1"/>
              <a:t>Inštitut</a:t>
            </a:r>
            <a:r>
              <a:rPr lang="en-GB" sz="2400" dirty="0"/>
              <a:t> </a:t>
            </a:r>
            <a:r>
              <a:rPr lang="en-GB" sz="2400" dirty="0" err="1"/>
              <a:t>za</a:t>
            </a:r>
            <a:r>
              <a:rPr lang="en-GB" sz="2400" dirty="0"/>
              <a:t> </a:t>
            </a:r>
            <a:r>
              <a:rPr lang="en-GB" sz="2400" dirty="0" err="1"/>
              <a:t>inovativnost</a:t>
            </a:r>
            <a:r>
              <a:rPr lang="en-GB" sz="2400" dirty="0"/>
              <a:t> in </a:t>
            </a:r>
            <a:r>
              <a:rPr lang="en-GB" sz="2400" dirty="0" err="1"/>
              <a:t>tehnologijo</a:t>
            </a:r>
            <a:r>
              <a:rPr lang="en-GB" sz="2400" dirty="0"/>
              <a:t> - Korona plus</a:t>
            </a:r>
            <a:r>
              <a:rPr lang="sl-SI" sz="2400" dirty="0"/>
              <a:t> </a:t>
            </a:r>
          </a:p>
          <a:p>
            <a:pPr marL="457200" lvl="0" indent="-457200">
              <a:buFont typeface="+mj-lt"/>
              <a:buAutoNum type="arabicPeriod" startAt="6"/>
            </a:pPr>
            <a:r>
              <a:rPr lang="en-GB" sz="2400" dirty="0" err="1"/>
              <a:t>Poti</a:t>
            </a:r>
            <a:r>
              <a:rPr lang="en-GB" sz="2400" dirty="0"/>
              <a:t> do </a:t>
            </a:r>
            <a:r>
              <a:rPr lang="en-GB" sz="2400" dirty="0" err="1"/>
              <a:t>novih</a:t>
            </a:r>
            <a:r>
              <a:rPr lang="en-GB" sz="2400" dirty="0"/>
              <a:t> </a:t>
            </a:r>
            <a:r>
              <a:rPr lang="en-GB" sz="2400" dirty="0" err="1"/>
              <a:t>idej</a:t>
            </a:r>
            <a:r>
              <a:rPr lang="en-GB" sz="2400" dirty="0"/>
              <a:t>: </a:t>
            </a:r>
            <a:r>
              <a:rPr lang="en-GB" sz="2400" dirty="0" err="1"/>
              <a:t>Tehnike</a:t>
            </a:r>
            <a:r>
              <a:rPr lang="en-GB" sz="2400" dirty="0"/>
              <a:t> </a:t>
            </a:r>
            <a:r>
              <a:rPr lang="en-GB" sz="2400" dirty="0" err="1"/>
              <a:t>kreativnega</a:t>
            </a:r>
            <a:r>
              <a:rPr lang="en-GB" sz="2400" dirty="0"/>
              <a:t> </a:t>
            </a:r>
            <a:r>
              <a:rPr lang="en-GB" sz="2400" dirty="0" err="1" smtClean="0"/>
              <a:t>mišljenja</a:t>
            </a:r>
            <a:r>
              <a:rPr lang="en-GB" sz="2400" dirty="0" smtClean="0"/>
              <a:t>. </a:t>
            </a:r>
            <a:r>
              <a:rPr lang="en-GB" sz="2400" dirty="0" err="1"/>
              <a:t>Pečjak</a:t>
            </a:r>
            <a:r>
              <a:rPr lang="en-GB" sz="2400" dirty="0"/>
              <a:t>, V. 2001. Ljubljana: New Moment d.o.o</a:t>
            </a:r>
            <a:r>
              <a:rPr lang="en-GB" sz="2400" dirty="0" smtClean="0"/>
              <a:t>.</a:t>
            </a:r>
            <a:r>
              <a:rPr lang="sl-SI" sz="2400" dirty="0" smtClean="0"/>
              <a:t> </a:t>
            </a:r>
            <a:endParaRPr lang="sl-SI" sz="2400" dirty="0"/>
          </a:p>
        </p:txBody>
      </p:sp>
    </p:spTree>
    <p:extLst>
      <p:ext uri="{BB962C8B-B14F-4D97-AF65-F5344CB8AC3E}">
        <p14:creationId xmlns:p14="http://schemas.microsoft.com/office/powerpoint/2010/main" val="4487227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Uporabne povezave</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214188" y="2114000"/>
            <a:ext cx="9941492" cy="4154984"/>
          </a:xfrm>
          <a:prstGeom prst="rect">
            <a:avLst/>
          </a:prstGeom>
          <a:noFill/>
        </p:spPr>
        <p:txBody>
          <a:bodyPr wrap="square" rtlCol="0">
            <a:spAutoFit/>
          </a:bodyPr>
          <a:lstStyle/>
          <a:p>
            <a:pPr marL="447675" indent="-447675">
              <a:buFont typeface="+mj-lt"/>
              <a:buAutoNum type="arabicPeriod"/>
            </a:pPr>
            <a:r>
              <a:rPr lang="en-US" sz="2400" dirty="0" err="1" smtClean="0"/>
              <a:t>Scientix</a:t>
            </a:r>
            <a:r>
              <a:rPr lang="en-US" sz="2400" dirty="0" smtClean="0"/>
              <a:t>. The </a:t>
            </a:r>
            <a:r>
              <a:rPr lang="en-US" sz="2400" dirty="0" err="1" smtClean="0"/>
              <a:t>Scientix</a:t>
            </a:r>
            <a:r>
              <a:rPr lang="en-US" sz="2400" dirty="0" smtClean="0"/>
              <a:t> community is a platform for </a:t>
            </a:r>
            <a:r>
              <a:rPr lang="en-US" sz="2400" dirty="0" err="1" smtClean="0"/>
              <a:t>Scientix</a:t>
            </a:r>
            <a:r>
              <a:rPr lang="en-US" sz="2400" dirty="0" smtClean="0"/>
              <a:t> users to network, share experiences and ideas, and discuss the projects.  </a:t>
            </a:r>
            <a:r>
              <a:rPr lang="en-US" sz="2400" dirty="0" smtClean="0">
                <a:hlinkClick r:id="rId4"/>
              </a:rPr>
              <a:t>http://www.scientix.eu/</a:t>
            </a:r>
            <a:r>
              <a:rPr lang="sl-SI" sz="2400" dirty="0" smtClean="0"/>
              <a:t> </a:t>
            </a:r>
            <a:r>
              <a:rPr lang="en-US" sz="2400" dirty="0" smtClean="0"/>
              <a:t>  </a:t>
            </a:r>
            <a:r>
              <a:rPr lang="sl-SI" sz="2400" dirty="0" smtClean="0"/>
              <a:t>(angleški vir)</a:t>
            </a:r>
            <a:endParaRPr lang="en-US" sz="2400" dirty="0" smtClean="0"/>
          </a:p>
          <a:p>
            <a:pPr marL="447675" indent="-447675">
              <a:buFont typeface="+mj-lt"/>
              <a:buAutoNum type="arabicPeriod"/>
            </a:pPr>
            <a:r>
              <a:rPr lang="en-US" sz="2400" dirty="0" smtClean="0"/>
              <a:t>BBC School - on line experiments. </a:t>
            </a:r>
            <a:r>
              <a:rPr lang="en-US" sz="2400" dirty="0" smtClean="0">
                <a:hlinkClick r:id="rId5"/>
              </a:rPr>
              <a:t>http://www.bbc.co.uk/schools/scienceclips/index_flash.shtml</a:t>
            </a:r>
            <a:r>
              <a:rPr lang="sl-SI" sz="2400" dirty="0" smtClean="0"/>
              <a:t> </a:t>
            </a:r>
            <a:r>
              <a:rPr lang="en-US" sz="2400" dirty="0" smtClean="0"/>
              <a:t> </a:t>
            </a:r>
            <a:r>
              <a:rPr lang="sl-SI" sz="2400" dirty="0" err="1" smtClean="0"/>
              <a:t>and</a:t>
            </a:r>
            <a:r>
              <a:rPr lang="sl-SI" sz="2400" dirty="0" smtClean="0"/>
              <a:t> </a:t>
            </a:r>
            <a:r>
              <a:rPr lang="en-US" sz="2400" dirty="0" smtClean="0">
                <a:hlinkClick r:id="rId6"/>
              </a:rPr>
              <a:t>http://www.bbc.co.uk/education/highlights</a:t>
            </a:r>
            <a:r>
              <a:rPr lang="sl-SI" sz="2400" dirty="0" smtClean="0"/>
              <a:t> </a:t>
            </a:r>
            <a:r>
              <a:rPr lang="en-US" sz="2400" dirty="0" smtClean="0"/>
              <a:t> </a:t>
            </a:r>
            <a:r>
              <a:rPr lang="sl-SI" sz="2400" dirty="0" smtClean="0"/>
              <a:t>(angleški vir)</a:t>
            </a:r>
            <a:endParaRPr lang="en-US" sz="2400" dirty="0" smtClean="0"/>
          </a:p>
          <a:p>
            <a:pPr marL="447675" indent="-447675">
              <a:buFont typeface="+mj-lt"/>
              <a:buAutoNum type="arabicPeriod"/>
            </a:pPr>
            <a:r>
              <a:rPr lang="en-US" sz="2400" dirty="0" smtClean="0"/>
              <a:t>European </a:t>
            </a:r>
            <a:r>
              <a:rPr lang="en-US" sz="2400" dirty="0" err="1" smtClean="0"/>
              <a:t>Schoolnet</a:t>
            </a:r>
            <a:r>
              <a:rPr lang="en-US" sz="2400" dirty="0" smtClean="0"/>
              <a:t> </a:t>
            </a:r>
            <a:r>
              <a:rPr lang="sl-SI" sz="2400" dirty="0" smtClean="0"/>
              <a:t>. </a:t>
            </a:r>
            <a:r>
              <a:rPr lang="en-US" sz="2400" dirty="0" smtClean="0"/>
              <a:t>The European </a:t>
            </a:r>
            <a:r>
              <a:rPr lang="en-US" sz="2400" dirty="0" err="1" smtClean="0"/>
              <a:t>Schoolnet</a:t>
            </a:r>
            <a:r>
              <a:rPr lang="en-US" sz="2400" dirty="0" smtClean="0"/>
              <a:t> offer the teacher training related to STEM. </a:t>
            </a:r>
            <a:r>
              <a:rPr lang="sl-SI" sz="2400" dirty="0" smtClean="0"/>
              <a:t> </a:t>
            </a:r>
            <a:r>
              <a:rPr lang="en-US" sz="2400" dirty="0" smtClean="0">
                <a:hlinkClick r:id="rId7"/>
              </a:rPr>
              <a:t>http://www.europeanschoolnetacademy.eu/web/innovative-practices-for-engaging-stem-teaching-ii</a:t>
            </a:r>
            <a:r>
              <a:rPr lang="sl-SI" sz="2400" dirty="0" smtClean="0"/>
              <a:t> </a:t>
            </a:r>
            <a:r>
              <a:rPr lang="en-US" sz="2400" dirty="0" smtClean="0"/>
              <a:t> </a:t>
            </a:r>
            <a:r>
              <a:rPr lang="sl-SI" sz="2400" dirty="0" smtClean="0"/>
              <a:t>(angleški vir)</a:t>
            </a:r>
          </a:p>
          <a:p>
            <a:pPr marL="447675" indent="-447675"/>
            <a:endParaRPr lang="sl-SI" sz="2400" dirty="0" smtClean="0">
              <a:hlinkClick r:id="rId8"/>
            </a:endParaRPr>
          </a:p>
        </p:txBody>
      </p:sp>
    </p:spTree>
    <p:extLst>
      <p:ext uri="{BB962C8B-B14F-4D97-AF65-F5344CB8AC3E}">
        <p14:creationId xmlns:p14="http://schemas.microsoft.com/office/powerpoint/2010/main" val="3863668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Uporabne povezave</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214188" y="2114000"/>
            <a:ext cx="9941492" cy="4893647"/>
          </a:xfrm>
          <a:prstGeom prst="rect">
            <a:avLst/>
          </a:prstGeom>
          <a:noFill/>
        </p:spPr>
        <p:txBody>
          <a:bodyPr wrap="square" rtlCol="0">
            <a:spAutoFit/>
          </a:bodyPr>
          <a:lstStyle/>
          <a:p>
            <a:pPr marL="457200" indent="-457200">
              <a:spcBef>
                <a:spcPts val="0"/>
              </a:spcBef>
              <a:spcAft>
                <a:spcPts val="0"/>
              </a:spcAft>
              <a:buFont typeface="+mj-lt"/>
              <a:buAutoNum type="arabicPeriod" startAt="5"/>
            </a:pPr>
            <a:r>
              <a:rPr lang="sl-SI" sz="2400" dirty="0" smtClean="0"/>
              <a:t>SOS šola. </a:t>
            </a:r>
            <a:r>
              <a:rPr lang="sl-SI" sz="2400" dirty="0" smtClean="0">
                <a:hlinkClick r:id="rId4"/>
              </a:rPr>
              <a:t>http://www.sos-sola.si/</a:t>
            </a:r>
            <a:r>
              <a:rPr lang="sl-SI" sz="2400" dirty="0" smtClean="0"/>
              <a:t>  </a:t>
            </a:r>
          </a:p>
          <a:p>
            <a:pPr marL="457200" indent="-457200">
              <a:spcBef>
                <a:spcPts val="0"/>
              </a:spcBef>
              <a:spcAft>
                <a:spcPts val="0"/>
              </a:spcAft>
              <a:buFont typeface="+mj-lt"/>
              <a:buAutoNum type="arabicPeriod" startAt="5"/>
            </a:pPr>
            <a:r>
              <a:rPr lang="en-GB" sz="2400" i="1" dirty="0" smtClean="0"/>
              <a:t>Learning Resource Exchange</a:t>
            </a:r>
            <a:r>
              <a:rPr lang="sl-SI" sz="2400" i="1" dirty="0" smtClean="0"/>
              <a:t>. </a:t>
            </a:r>
            <a:r>
              <a:rPr lang="en-GB" sz="2400" i="1" u="sng" dirty="0" smtClean="0">
                <a:hlinkClick r:id="rId5"/>
              </a:rPr>
              <a:t>http://lreforschools.eun.org/web/guest</a:t>
            </a:r>
            <a:r>
              <a:rPr lang="sl-SI" sz="2400" i="1" u="sng" dirty="0" smtClean="0"/>
              <a:t> (angleški vir)</a:t>
            </a:r>
            <a:endParaRPr lang="sl-SI" sz="2400" dirty="0" smtClean="0"/>
          </a:p>
          <a:p>
            <a:pPr marL="457200" indent="-457200">
              <a:spcBef>
                <a:spcPts val="0"/>
              </a:spcBef>
              <a:spcAft>
                <a:spcPts val="0"/>
              </a:spcAft>
              <a:buFont typeface="+mj-lt"/>
              <a:buAutoNum type="arabicPeriod" startAt="5"/>
            </a:pPr>
            <a:r>
              <a:rPr lang="en-GB" sz="2400" i="1" dirty="0" smtClean="0"/>
              <a:t>Open Learn</a:t>
            </a:r>
            <a:r>
              <a:rPr lang="sl-SI" sz="2400" i="1" dirty="0" smtClean="0"/>
              <a:t>. </a:t>
            </a:r>
            <a:r>
              <a:rPr lang="en-GB" sz="2400" i="1" u="sng" dirty="0" smtClean="0">
                <a:hlinkClick r:id="rId6"/>
              </a:rPr>
              <a:t>http://www.open.edu/openlearn/education</a:t>
            </a:r>
            <a:r>
              <a:rPr lang="sl-SI" sz="2400" i="1" u="sng" dirty="0" smtClean="0"/>
              <a:t> (angleški vir)</a:t>
            </a:r>
            <a:endParaRPr lang="sl-SI" sz="2400" dirty="0" smtClean="0"/>
          </a:p>
          <a:p>
            <a:pPr marL="457200" indent="-457200">
              <a:buFont typeface="+mj-lt"/>
              <a:buAutoNum type="arabicPeriod" startAt="5"/>
            </a:pPr>
            <a:r>
              <a:rPr lang="sl-SI" sz="2400" dirty="0" err="1" smtClean="0"/>
              <a:t>Etwinning</a:t>
            </a:r>
            <a:r>
              <a:rPr lang="sl-SI" sz="2400" dirty="0" smtClean="0"/>
              <a:t>. </a:t>
            </a:r>
            <a:r>
              <a:rPr lang="en-US" sz="2400" dirty="0" smtClean="0">
                <a:hlinkClick r:id="rId7"/>
              </a:rPr>
              <a:t>https://www.etwinning.net/hu/pub/index.htm</a:t>
            </a:r>
            <a:r>
              <a:rPr lang="en-US" sz="2400" dirty="0" smtClean="0"/>
              <a:t> </a:t>
            </a:r>
            <a:endParaRPr lang="hu-HU" sz="2400" dirty="0" smtClean="0"/>
          </a:p>
          <a:p>
            <a:pPr marL="457200" indent="-457200">
              <a:spcBef>
                <a:spcPts val="0"/>
              </a:spcBef>
              <a:spcAft>
                <a:spcPts val="0"/>
              </a:spcAft>
              <a:buFont typeface="+mj-lt"/>
              <a:buAutoNum type="arabicPeriod" startAt="5"/>
            </a:pPr>
            <a:r>
              <a:rPr lang="sl-SI" sz="2400" dirty="0" err="1" smtClean="0">
                <a:solidFill>
                  <a:srgbClr val="404040"/>
                </a:solidFill>
              </a:rPr>
              <a:t>Syuareheadteachers</a:t>
            </a:r>
            <a:r>
              <a:rPr lang="sl-SI" sz="2400" dirty="0" smtClean="0">
                <a:solidFill>
                  <a:srgbClr val="404040"/>
                </a:solidFill>
              </a:rPr>
              <a:t>. </a:t>
            </a:r>
          </a:p>
          <a:p>
            <a:pPr marL="914400" lvl="1" indent="-457200"/>
            <a:r>
              <a:rPr lang="en-GB" sz="2400" dirty="0" smtClean="0">
                <a:hlinkClick r:id="rId8"/>
              </a:rPr>
              <a:t>http://squareheadteachers.com/category/science/</a:t>
            </a:r>
            <a:endParaRPr lang="sl-SI" sz="2400" dirty="0" smtClean="0"/>
          </a:p>
          <a:p>
            <a:pPr marL="914400" lvl="1" indent="-457200"/>
            <a:r>
              <a:rPr lang="sl-SI" sz="2400" dirty="0" smtClean="0">
                <a:hlinkClick r:id="rId9"/>
              </a:rPr>
              <a:t>http://www.youtube.com/watch?v=ooWuoD4gOcc&amp;feature=youtu.be</a:t>
            </a:r>
            <a:r>
              <a:rPr lang="sl-SI" sz="2400" dirty="0" smtClean="0"/>
              <a:t> </a:t>
            </a:r>
            <a:endParaRPr lang="en-GB" sz="2400" dirty="0" smtClean="0"/>
          </a:p>
          <a:p>
            <a:pPr marL="914400" lvl="1" indent="-457200"/>
            <a:r>
              <a:rPr lang="en-US" sz="2400" dirty="0" smtClean="0">
                <a:hlinkClick r:id="rId7"/>
              </a:rPr>
              <a:t>https</a:t>
            </a:r>
            <a:r>
              <a:rPr lang="en-US" sz="2400" dirty="0">
                <a:hlinkClick r:id="rId7"/>
              </a:rPr>
              <a:t>://www.etwinning.net/hu/pub/index.htm</a:t>
            </a:r>
            <a:r>
              <a:rPr lang="en-US" sz="2400" dirty="0"/>
              <a:t> </a:t>
            </a:r>
            <a:r>
              <a:rPr lang="sl-SI" sz="2400" dirty="0" smtClean="0"/>
              <a:t> (angleški vir)</a:t>
            </a:r>
          </a:p>
          <a:p>
            <a:pPr marL="457200" indent="-457200">
              <a:buFont typeface="+mj-lt"/>
              <a:buAutoNum type="arabicPeriod" startAt="10"/>
            </a:pPr>
            <a:r>
              <a:rPr lang="sl-SI" sz="2400" dirty="0" smtClean="0"/>
              <a:t>Inovativnost.</a:t>
            </a:r>
            <a:r>
              <a:rPr lang="sl-SI" sz="2400" dirty="0" smtClean="0">
                <a:solidFill>
                  <a:srgbClr val="404040"/>
                </a:solidFill>
              </a:rPr>
              <a:t> </a:t>
            </a:r>
            <a:r>
              <a:rPr lang="sl-SI" sz="2400" dirty="0" smtClean="0">
                <a:hlinkClick r:id="rId10"/>
              </a:rPr>
              <a:t>http://www.inovativnost.net</a:t>
            </a:r>
            <a:r>
              <a:rPr lang="sl-SI" sz="2400" dirty="0" smtClean="0"/>
              <a:t> </a:t>
            </a:r>
            <a:endParaRPr lang="hu-HU" sz="2400" dirty="0" smtClean="0"/>
          </a:p>
          <a:p>
            <a:pPr marL="914400" lvl="1" indent="-457200"/>
            <a:endParaRPr lang="sl-SI" sz="2400" dirty="0" smtClean="0"/>
          </a:p>
          <a:p>
            <a:pPr marL="914400" lvl="1" indent="-457200"/>
            <a:endParaRPr lang="sl-SI" sz="2400" dirty="0" smtClean="0"/>
          </a:p>
          <a:p>
            <a:pPr marL="457200" indent="-457200"/>
            <a:endParaRPr lang="hu-HU" sz="2400" dirty="0"/>
          </a:p>
        </p:txBody>
      </p:sp>
    </p:spTree>
    <p:extLst>
      <p:ext uri="{BB962C8B-B14F-4D97-AF65-F5344CB8AC3E}">
        <p14:creationId xmlns:p14="http://schemas.microsoft.com/office/powerpoint/2010/main" val="386366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731520"/>
            <a:ext cx="6492240" cy="1384196"/>
          </a:xfrm>
        </p:spPr>
        <p:txBody>
          <a:bodyPr>
            <a:normAutofit lnSpcReduction="10000"/>
          </a:bodyPr>
          <a:lstStyle/>
          <a:p>
            <a:r>
              <a:rPr lang="hu-HU" dirty="0"/>
              <a:t>This material was presented on the InnoTeach Project C1 training i</a:t>
            </a:r>
            <a:r>
              <a:rPr lang="hu-HU" dirty="0" smtClean="0"/>
              <a:t>n </a:t>
            </a:r>
            <a:r>
              <a:rPr lang="hu-HU" dirty="0"/>
              <a:t>July 2017 </a:t>
            </a:r>
            <a:r>
              <a:rPr lang="hu-HU" dirty="0" smtClean="0"/>
              <a:t>Hungary. </a:t>
            </a:r>
            <a:endParaRPr lang="hu-HU" dirty="0"/>
          </a:p>
          <a:p>
            <a:r>
              <a:rPr lang="hu-HU" dirty="0" err="1"/>
              <a:t>All</a:t>
            </a:r>
            <a:r>
              <a:rPr lang="hu-HU" dirty="0"/>
              <a:t> </a:t>
            </a:r>
            <a:r>
              <a:rPr lang="hu-HU" dirty="0" err="1"/>
              <a:t>content</a:t>
            </a:r>
            <a:r>
              <a:rPr lang="hu-HU" dirty="0"/>
              <a:t> of </a:t>
            </a:r>
            <a:r>
              <a:rPr lang="hu-HU" dirty="0" err="1"/>
              <a:t>the</a:t>
            </a:r>
            <a:r>
              <a:rPr lang="hu-HU" dirty="0"/>
              <a:t> </a:t>
            </a:r>
            <a:r>
              <a:rPr lang="hu-HU" dirty="0" err="1"/>
              <a:t>training</a:t>
            </a:r>
            <a:r>
              <a:rPr lang="hu-HU" dirty="0"/>
              <a:t> is </a:t>
            </a:r>
            <a:r>
              <a:rPr lang="hu-HU" dirty="0" err="1"/>
              <a:t>Copyrighted</a:t>
            </a:r>
            <a:r>
              <a:rPr lang="hu-HU" dirty="0"/>
              <a:t> / </a:t>
            </a:r>
            <a:r>
              <a:rPr lang="hu-HU" dirty="0" err="1"/>
              <a:t>Creative</a:t>
            </a:r>
            <a:r>
              <a:rPr lang="hu-HU" dirty="0"/>
              <a:t> </a:t>
            </a:r>
            <a:r>
              <a:rPr lang="hu-HU" dirty="0" err="1"/>
              <a:t>Commons</a:t>
            </a:r>
            <a:r>
              <a:rPr lang="hu-HU" dirty="0"/>
              <a:t> / free / etc.</a:t>
            </a:r>
          </a:p>
          <a:p>
            <a:endParaRPr lang="hu-HU" dirty="0"/>
          </a:p>
        </p:txBody>
      </p:sp>
      <p:sp>
        <p:nvSpPr>
          <p:cNvPr id="4" name="Text Placeholder 3"/>
          <p:cNvSpPr>
            <a:spLocks noGrp="1"/>
          </p:cNvSpPr>
          <p:nvPr>
            <p:ph type="body" sz="half" idx="2"/>
          </p:nvPr>
        </p:nvSpPr>
        <p:spPr>
          <a:xfrm>
            <a:off x="309094" y="425003"/>
            <a:ext cx="3496614" cy="3786389"/>
          </a:xfrm>
        </p:spPr>
        <p:txBody>
          <a:bodyPr>
            <a:normAutofit lnSpcReduction="10000"/>
          </a:bodyPr>
          <a:lstStyle/>
          <a:p>
            <a:r>
              <a:rPr lang="en-US" sz="2400" b="1" baseline="30000" dirty="0"/>
              <a:t>English title</a:t>
            </a:r>
            <a:r>
              <a:rPr lang="en-US" sz="2400" baseline="30000" dirty="0"/>
              <a:t>: LET’S BE INNOVATIVE! Development of Creativity, Innovation and Entrepreneurship for Primary School Teachers</a:t>
            </a:r>
          </a:p>
          <a:p>
            <a:r>
              <a:rPr lang="en-GB" sz="2400" b="1" baseline="30000" dirty="0"/>
              <a:t>Acronym</a:t>
            </a:r>
            <a:r>
              <a:rPr lang="en-GB" sz="2400" baseline="30000" dirty="0"/>
              <a:t>: </a:t>
            </a:r>
            <a:r>
              <a:rPr lang="en-GB" sz="2400" baseline="30000" dirty="0" err="1"/>
              <a:t>InnoTeach</a:t>
            </a:r>
            <a:endParaRPr lang="en-GB" sz="2400" baseline="30000" dirty="0"/>
          </a:p>
          <a:p>
            <a:r>
              <a:rPr lang="en-GB" sz="2400" b="1" baseline="30000" dirty="0"/>
              <a:t>Project n°: </a:t>
            </a:r>
            <a:r>
              <a:rPr lang="en-GB" sz="2400" baseline="30000" dirty="0"/>
              <a:t>2016-1-SI01-KA201-021641</a:t>
            </a:r>
          </a:p>
          <a:p>
            <a:r>
              <a:rPr lang="en-GB" sz="2400" b="1" baseline="30000" dirty="0"/>
              <a:t>Project leader and coordinator:</a:t>
            </a:r>
            <a:r>
              <a:rPr lang="en-GB" sz="2400" baseline="30000" dirty="0"/>
              <a:t> </a:t>
            </a:r>
            <a:r>
              <a:rPr lang="en-GB" sz="2400" baseline="30000" dirty="0" err="1"/>
              <a:t>Korona</a:t>
            </a:r>
            <a:r>
              <a:rPr lang="en-GB" sz="2400" baseline="30000" dirty="0"/>
              <a:t> plus </a:t>
            </a:r>
            <a:r>
              <a:rPr lang="en-GB" sz="2400" baseline="30000" dirty="0" err="1"/>
              <a:t>d.o.o</a:t>
            </a:r>
            <a:r>
              <a:rPr lang="en-GB" sz="2400" baseline="30000" dirty="0"/>
              <a:t>., </a:t>
            </a:r>
            <a:r>
              <a:rPr lang="en-GB" sz="2400" baseline="30000" dirty="0" err="1"/>
              <a:t>Institut</a:t>
            </a:r>
            <a:r>
              <a:rPr lang="en-GB" sz="2400" baseline="30000" dirty="0"/>
              <a:t> </a:t>
            </a:r>
            <a:r>
              <a:rPr lang="en-GB" sz="2400" baseline="30000" dirty="0" err="1"/>
              <a:t>za</a:t>
            </a:r>
            <a:r>
              <a:rPr lang="en-GB" sz="2400" baseline="30000" dirty="0"/>
              <a:t> </a:t>
            </a:r>
            <a:r>
              <a:rPr lang="en-GB" sz="2400" baseline="30000" dirty="0" err="1"/>
              <a:t>inovativnost</a:t>
            </a:r>
            <a:r>
              <a:rPr lang="en-GB" sz="2400" baseline="30000" dirty="0"/>
              <a:t> in </a:t>
            </a:r>
            <a:r>
              <a:rPr lang="en-GB" sz="2400" baseline="30000" dirty="0" err="1"/>
              <a:t>tehnologijo</a:t>
            </a:r>
            <a:r>
              <a:rPr lang="en-GB" sz="2400" baseline="30000" dirty="0"/>
              <a:t>, Slovenia</a:t>
            </a:r>
          </a:p>
          <a:p>
            <a:r>
              <a:rPr lang="en-GB" sz="2400" b="1" baseline="30000" dirty="0"/>
              <a:t>Programme:</a:t>
            </a:r>
            <a:r>
              <a:rPr lang="en-GB" sz="2400" baseline="30000" dirty="0"/>
              <a:t> Erasmus+ Strategic Partnership</a:t>
            </a:r>
          </a:p>
          <a:p>
            <a:r>
              <a:rPr lang="en-GB" sz="2400" b="1" baseline="30000" dirty="0"/>
              <a:t>Contact:</a:t>
            </a:r>
            <a:r>
              <a:rPr lang="en-GB" sz="2400" baseline="30000" dirty="0"/>
              <a:t> Ms. </a:t>
            </a:r>
            <a:r>
              <a:rPr lang="en-GB" sz="2400" baseline="30000" dirty="0" err="1"/>
              <a:t>Urška</a:t>
            </a:r>
            <a:r>
              <a:rPr lang="en-GB" sz="2400" baseline="30000" dirty="0"/>
              <a:t> </a:t>
            </a:r>
            <a:r>
              <a:rPr lang="en-GB" sz="2400" baseline="30000" dirty="0" err="1"/>
              <a:t>Mrgole</a:t>
            </a:r>
            <a:r>
              <a:rPr lang="en-GB" sz="2400" baseline="30000" dirty="0"/>
              <a:t> – </a:t>
            </a:r>
            <a:r>
              <a:rPr lang="en-GB" sz="2400" baseline="30000" dirty="0" err="1"/>
              <a:t>info@innovation.si</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900" y="1909357"/>
            <a:ext cx="2745227" cy="1661291"/>
          </a:xfrm>
          <a:prstGeom prst="rect">
            <a:avLst/>
          </a:prstGeom>
        </p:spPr>
      </p:pic>
      <p:pic>
        <p:nvPicPr>
          <p:cNvPr id="8" name="Kép 7"/>
          <p:cNvPicPr>
            <a:picLocks noChangeAspect="1"/>
          </p:cNvPicPr>
          <p:nvPr/>
        </p:nvPicPr>
        <p:blipFill rotWithShape="1">
          <a:blip r:embed="rId4"/>
          <a:srcRect r="85412"/>
          <a:stretch/>
        </p:blipFill>
        <p:spPr>
          <a:xfrm>
            <a:off x="-1" y="4414183"/>
            <a:ext cx="609601" cy="2443817"/>
          </a:xfrm>
          <a:prstGeom prst="rect">
            <a:avLst/>
          </a:prstGeom>
        </p:spPr>
      </p:pic>
      <p:pic>
        <p:nvPicPr>
          <p:cNvPr id="9" name="Kép 8"/>
          <p:cNvPicPr>
            <a:picLocks noChangeAspect="1"/>
          </p:cNvPicPr>
          <p:nvPr/>
        </p:nvPicPr>
        <p:blipFill>
          <a:blip r:embed="rId5"/>
          <a:stretch>
            <a:fillRect/>
          </a:stretch>
        </p:blipFill>
        <p:spPr>
          <a:xfrm>
            <a:off x="4305300" y="5989320"/>
            <a:ext cx="7698277" cy="837451"/>
          </a:xfrm>
          <a:prstGeom prst="rect">
            <a:avLst/>
          </a:prstGeom>
        </p:spPr>
      </p:pic>
      <p:sp>
        <p:nvSpPr>
          <p:cNvPr id="10" name="Téglalap 9"/>
          <p:cNvSpPr/>
          <p:nvPr/>
        </p:nvSpPr>
        <p:spPr>
          <a:xfrm>
            <a:off x="6446900" y="3761553"/>
            <a:ext cx="3352521" cy="369332"/>
          </a:xfrm>
          <a:prstGeom prst="rect">
            <a:avLst/>
          </a:prstGeom>
        </p:spPr>
        <p:txBody>
          <a:bodyPr wrap="none">
            <a:spAutoFit/>
          </a:bodyPr>
          <a:lstStyle/>
          <a:p>
            <a:r>
              <a:rPr lang="hu-HU" dirty="0"/>
              <a:t>InnoTeach Consortium </a:t>
            </a:r>
            <a:r>
              <a:rPr lang="hu-HU" dirty="0" smtClean="0"/>
              <a:t>2016-2018</a:t>
            </a:r>
            <a:endParaRPr lang="en-US" dirty="0"/>
          </a:p>
        </p:txBody>
      </p:sp>
      <p:pic>
        <p:nvPicPr>
          <p:cNvPr id="2" name="Kép 1"/>
          <p:cNvPicPr>
            <a:picLocks noChangeAspect="1"/>
          </p:cNvPicPr>
          <p:nvPr/>
        </p:nvPicPr>
        <p:blipFill>
          <a:blip r:embed="rId6"/>
          <a:stretch>
            <a:fillRect/>
          </a:stretch>
        </p:blipFill>
        <p:spPr>
          <a:xfrm>
            <a:off x="4800600" y="4321790"/>
            <a:ext cx="7032566" cy="1779681"/>
          </a:xfrm>
          <a:prstGeom prst="rect">
            <a:avLst/>
          </a:prstGeom>
        </p:spPr>
      </p:pic>
    </p:spTree>
    <p:extLst>
      <p:ext uri="{BB962C8B-B14F-4D97-AF65-F5344CB8AC3E}">
        <p14:creationId xmlns:p14="http://schemas.microsoft.com/office/powerpoint/2010/main" val="1334550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Ustvarjalna šola - lastnosti</a:t>
            </a:r>
            <a:endParaRPr lang="en-GB" dirty="0">
              <a:solidFill>
                <a:srgbClr val="FF0000"/>
              </a:solidFill>
            </a:endParaRPr>
          </a:p>
        </p:txBody>
      </p:sp>
      <p:sp>
        <p:nvSpPr>
          <p:cNvPr id="6" name="PoljeZBesedilom 5"/>
          <p:cNvSpPr txBox="1"/>
          <p:nvPr/>
        </p:nvSpPr>
        <p:spPr>
          <a:xfrm>
            <a:off x="1097280" y="1878550"/>
            <a:ext cx="10305826" cy="1985159"/>
          </a:xfrm>
          <a:prstGeom prst="rect">
            <a:avLst/>
          </a:prstGeom>
          <a:noFill/>
        </p:spPr>
        <p:txBody>
          <a:bodyPr wrap="square" rtlCol="0">
            <a:spAutoFit/>
          </a:bodyPr>
          <a:lstStyle/>
          <a:p>
            <a:pPr marL="180975" indent="-180975">
              <a:spcBef>
                <a:spcPts val="300"/>
              </a:spcBef>
            </a:pPr>
            <a:r>
              <a:rPr lang="sl-SI" b="1" dirty="0" smtClean="0"/>
              <a:t>Armstrong</a:t>
            </a:r>
            <a:r>
              <a:rPr lang="sl-SI" dirty="0" smtClean="0"/>
              <a:t> (2000, 49‒50) </a:t>
            </a:r>
            <a:r>
              <a:rPr lang="sl-SI" b="1" dirty="0" smtClean="0"/>
              <a:t>opisuje lastnosti ustvarjalne šole-preverimo jih z vprašanji</a:t>
            </a:r>
            <a:r>
              <a:rPr lang="sl-SI" sz="1800" b="0" dirty="0" smtClean="0"/>
              <a:t>:</a:t>
            </a:r>
          </a:p>
          <a:p>
            <a:pPr marL="180975" lvl="0" indent="-180975">
              <a:spcBef>
                <a:spcPts val="600"/>
              </a:spcBef>
              <a:buFont typeface="Arial" pitchFamily="34" charset="0"/>
              <a:buChar char="•"/>
            </a:pPr>
            <a:r>
              <a:rPr lang="sl-SI" dirty="0" smtClean="0"/>
              <a:t>Ali je učilnica založena s predmeti iz resničnega življenja (npr. živalmi, rastlinami, računalniki, konstrukcijskimi igračami, zanimivimi knjigami, slikarskimi potrebščinami, teleskopi in raznimi napravami?</a:t>
            </a:r>
          </a:p>
          <a:p>
            <a:pPr marL="180975" lvl="0" indent="-180975">
              <a:spcBef>
                <a:spcPts val="600"/>
              </a:spcBef>
              <a:buFont typeface="Arial" pitchFamily="34" charset="0"/>
              <a:buChar char="•"/>
            </a:pPr>
            <a:r>
              <a:rPr lang="sl-SI" dirty="0" smtClean="0"/>
              <a:t>Ali se otroci med poukom ukvarjajo s temami, ki jih bo pripravilo na resnično življenje (gradijo, rešujejo probleme, oblikujejo, poskušajo, načrtujejo, se povezujejo v skupine, komunicirajo)?</a:t>
            </a:r>
          </a:p>
          <a:p>
            <a:pPr marL="180975" lvl="0" indent="-180975">
              <a:spcBef>
                <a:spcPts val="600"/>
              </a:spcBef>
              <a:buFont typeface="Arial" pitchFamily="34" charset="0"/>
              <a:buChar char="•"/>
            </a:pPr>
            <a:r>
              <a:rPr lang="sl-SI" dirty="0" smtClean="0"/>
              <a:t>Ali učitelj spodbuja samostojno mišljenje, s pomočjo dialogov, odprtih vprašanj in stvarnih doživetij</a:t>
            </a:r>
            <a:r>
              <a:rPr lang="sl-SI" sz="1800" b="0" dirty="0" smtClean="0"/>
              <a:t>?</a:t>
            </a:r>
          </a:p>
        </p:txBody>
      </p:sp>
      <p:pic>
        <p:nvPicPr>
          <p:cNvPr id="4" name="Picture 2"/>
          <p:cNvPicPr>
            <a:picLocks noChangeAspect="1" noChangeArrowheads="1"/>
          </p:cNvPicPr>
          <p:nvPr/>
        </p:nvPicPr>
        <p:blipFill>
          <a:blip r:embed="rId3" cstate="print"/>
          <a:srcRect/>
          <a:stretch>
            <a:fillRect/>
          </a:stretch>
        </p:blipFill>
        <p:spPr bwMode="auto">
          <a:xfrm>
            <a:off x="9356285" y="4080748"/>
            <a:ext cx="1725528" cy="2269499"/>
          </a:xfrm>
          <a:prstGeom prst="rect">
            <a:avLst/>
          </a:prstGeom>
          <a:noFill/>
          <a:ln w="9525">
            <a:noFill/>
            <a:miter lim="800000"/>
            <a:headEnd/>
            <a:tailEnd/>
          </a:ln>
        </p:spPr>
      </p:pic>
      <p:sp>
        <p:nvSpPr>
          <p:cNvPr id="5" name="PoljeZBesedilom 4"/>
          <p:cNvSpPr txBox="1"/>
          <p:nvPr/>
        </p:nvSpPr>
        <p:spPr>
          <a:xfrm>
            <a:off x="1097280" y="3996511"/>
            <a:ext cx="8079712" cy="2262158"/>
          </a:xfrm>
          <a:prstGeom prst="rect">
            <a:avLst/>
          </a:prstGeom>
          <a:noFill/>
        </p:spPr>
        <p:txBody>
          <a:bodyPr wrap="square" rtlCol="0">
            <a:spAutoFit/>
          </a:bodyPr>
          <a:lstStyle/>
          <a:p>
            <a:pPr marL="180975" lvl="0" indent="-180975">
              <a:spcBef>
                <a:spcPts val="600"/>
              </a:spcBef>
              <a:buFont typeface="Arial" pitchFamily="34" charset="0"/>
              <a:buChar char="•"/>
            </a:pPr>
            <a:r>
              <a:rPr lang="sl-SI" dirty="0" smtClean="0"/>
              <a:t>Ali šolsko okolje obravnava otroka kot aktivnega raziskovalca?</a:t>
            </a:r>
          </a:p>
          <a:p>
            <a:pPr marL="180975" lvl="0" indent="-180975">
              <a:spcBef>
                <a:spcPts val="600"/>
              </a:spcBef>
              <a:buFont typeface="Arial" pitchFamily="34" charset="0"/>
              <a:buChar char="•"/>
            </a:pPr>
            <a:r>
              <a:rPr lang="sl-SI" dirty="0" smtClean="0"/>
              <a:t>Ali se učitelji zanašajo na notranjo motivacijo in spodbujajo prirojeno željo po učenju?</a:t>
            </a:r>
          </a:p>
          <a:p>
            <a:pPr marL="180975" lvl="0" indent="-180975">
              <a:spcBef>
                <a:spcPts val="600"/>
              </a:spcBef>
              <a:buFont typeface="Arial" pitchFamily="34" charset="0"/>
              <a:buChar char="•"/>
            </a:pPr>
            <a:r>
              <a:rPr lang="sl-SI" dirty="0" smtClean="0"/>
              <a:t>Ali šola sodeluje s širšo lokalno skupnostjo (vabi prebivalce kraja, da aktivno sodelujejo pri šolskem pouku, daje otrokom smiselne naloge v resničnem svetu)?</a:t>
            </a:r>
          </a:p>
          <a:p>
            <a:pPr marL="180975" lvl="0" indent="-180975">
              <a:spcBef>
                <a:spcPts val="600"/>
              </a:spcBef>
              <a:buFont typeface="Arial" pitchFamily="34" charset="0"/>
              <a:buChar char="•"/>
            </a:pPr>
            <a:r>
              <a:rPr lang="sl-SI" dirty="0" smtClean="0"/>
              <a:t>Ali otrok prinaša domov izdelke, ki jih naredi v šoli in jih nato uporablja v vsakdanjem življenju</a:t>
            </a:r>
            <a:r>
              <a:rPr lang="sl-SI" sz="1800" b="0" dirty="0" smtClean="0"/>
              <a:t>?</a:t>
            </a:r>
          </a:p>
        </p:txBody>
      </p:sp>
      <p:pic>
        <p:nvPicPr>
          <p:cNvPr id="7" name="Kép 6"/>
          <p:cNvPicPr>
            <a:picLocks noChangeAspect="1"/>
          </p:cNvPicPr>
          <p:nvPr/>
        </p:nvPicPr>
        <p:blipFill rotWithShape="1">
          <a:blip r:embed="rId4"/>
          <a:srcRect r="85412"/>
          <a:stretch/>
        </p:blipFill>
        <p:spPr>
          <a:xfrm>
            <a:off x="11582399" y="3723937"/>
            <a:ext cx="609601" cy="31340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p:cNvPicPr>
            <a:picLocks noChangeAspect="1"/>
          </p:cNvPicPr>
          <p:nvPr/>
        </p:nvPicPr>
        <p:blipFill>
          <a:blip r:embed="rId3"/>
          <a:stretch>
            <a:fillRect/>
          </a:stretch>
        </p:blipFill>
        <p:spPr>
          <a:xfrm>
            <a:off x="4305300" y="5989320"/>
            <a:ext cx="7698277" cy="83745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378" r="3743"/>
          <a:stretch/>
        </p:blipFill>
        <p:spPr>
          <a:xfrm>
            <a:off x="3792669" y="0"/>
            <a:ext cx="8399331"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67781"/>
            <a:ext cx="4090737" cy="4032183"/>
          </a:xfrm>
          <a:prstGeom prst="rect">
            <a:avLst/>
          </a:prstGeom>
        </p:spPr>
      </p:pic>
    </p:spTree>
    <p:extLst>
      <p:ext uri="{BB962C8B-B14F-4D97-AF65-F5344CB8AC3E}">
        <p14:creationId xmlns:p14="http://schemas.microsoft.com/office/powerpoint/2010/main" val="709442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srcRect r="85412"/>
          <a:stretch/>
        </p:blipFill>
        <p:spPr>
          <a:xfrm>
            <a:off x="-1" y="3723937"/>
            <a:ext cx="609601" cy="3134063"/>
          </a:xfrm>
          <a:prstGeom prst="rect">
            <a:avLst/>
          </a:prstGeom>
        </p:spPr>
      </p:pic>
      <p:sp>
        <p:nvSpPr>
          <p:cNvPr id="8" name="Téglalap 7"/>
          <p:cNvSpPr/>
          <p:nvPr/>
        </p:nvSpPr>
        <p:spPr>
          <a:xfrm>
            <a:off x="-1" y="6035040"/>
            <a:ext cx="9459885" cy="8229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pic>
        <p:nvPicPr>
          <p:cNvPr id="7" name="Kép 6"/>
          <p:cNvPicPr>
            <a:picLocks noChangeAspect="1"/>
          </p:cNvPicPr>
          <p:nvPr/>
        </p:nvPicPr>
        <p:blipFill>
          <a:blip r:embed="rId4"/>
          <a:stretch>
            <a:fillRect/>
          </a:stretch>
        </p:blipFill>
        <p:spPr>
          <a:xfrm>
            <a:off x="-1" y="5874129"/>
            <a:ext cx="9044247" cy="983871"/>
          </a:xfrm>
          <a:prstGeom prst="rect">
            <a:avLst/>
          </a:prstGeom>
        </p:spPr>
      </p:pic>
      <p:sp>
        <p:nvSpPr>
          <p:cNvPr id="10" name="Title 1"/>
          <p:cNvSpPr txBox="1">
            <a:spLocks/>
          </p:cNvSpPr>
          <p:nvPr/>
        </p:nvSpPr>
        <p:spPr>
          <a:xfrm>
            <a:off x="1097280" y="2953136"/>
            <a:ext cx="10058400" cy="13719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hu-HU" sz="4800" dirty="0" err="1"/>
              <a:t>Template</a:t>
            </a:r>
            <a:r>
              <a:rPr lang="hu-HU" sz="4800" dirty="0"/>
              <a:t> </a:t>
            </a:r>
            <a:r>
              <a:rPr lang="hu-HU" sz="4800" dirty="0" err="1"/>
              <a:t>created</a:t>
            </a:r>
            <a:r>
              <a:rPr lang="hu-HU" sz="4800" dirty="0"/>
              <a:t> </a:t>
            </a:r>
            <a:r>
              <a:rPr lang="hu-HU" sz="4800" dirty="0" err="1"/>
              <a:t>by</a:t>
            </a:r>
            <a:endParaRPr lang="en-US" sz="4800" dirty="0"/>
          </a:p>
        </p:txBody>
      </p:sp>
      <p:sp>
        <p:nvSpPr>
          <p:cNvPr id="11" name="Text Placeholder 2"/>
          <p:cNvSpPr txBox="1">
            <a:spLocks/>
          </p:cNvSpPr>
          <p:nvPr/>
        </p:nvSpPr>
        <p:spPr>
          <a:xfrm>
            <a:off x="6675600" y="4466335"/>
            <a:ext cx="4737291" cy="5832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hu-HU" dirty="0"/>
              <a:t>Zsolt Lengyel, </a:t>
            </a:r>
            <a:r>
              <a:rPr lang="hu-HU" dirty="0" err="1"/>
              <a:t>jános</a:t>
            </a:r>
            <a:r>
              <a:rPr lang="hu-HU" dirty="0"/>
              <a:t> szabó</a:t>
            </a:r>
            <a:endParaRPr lang="en-US"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244" y="1388661"/>
            <a:ext cx="5199647" cy="2661838"/>
          </a:xfrm>
          <a:prstGeom prst="rect">
            <a:avLst/>
          </a:prstGeom>
        </p:spPr>
      </p:pic>
    </p:spTree>
    <p:extLst>
      <p:ext uri="{BB962C8B-B14F-4D97-AF65-F5344CB8AC3E}">
        <p14:creationId xmlns:p14="http://schemas.microsoft.com/office/powerpoint/2010/main" val="1083248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Inovativno poučevanje</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1794734"/>
            <a:ext cx="10058400" cy="3939540"/>
          </a:xfrm>
          <a:prstGeom prst="rect">
            <a:avLst/>
          </a:prstGeom>
          <a:noFill/>
        </p:spPr>
        <p:txBody>
          <a:bodyPr wrap="square" rtlCol="0">
            <a:spAutoFit/>
          </a:bodyPr>
          <a:lstStyle/>
          <a:p>
            <a:pPr>
              <a:buNone/>
            </a:pPr>
            <a:r>
              <a:rPr lang="sl-SI" sz="2000" b="1" dirty="0" smtClean="0"/>
              <a:t>Inovativno poučevanje </a:t>
            </a:r>
          </a:p>
          <a:p>
            <a:pPr marL="165100" indent="-165100">
              <a:buFont typeface="Arial" pitchFamily="34" charset="0"/>
              <a:buChar char="•"/>
            </a:pPr>
            <a:r>
              <a:rPr lang="sl-SI" sz="2000" dirty="0" smtClean="0"/>
              <a:t>Proces </a:t>
            </a:r>
            <a:r>
              <a:rPr lang="sl-SI" sz="2000" i="1" dirty="0" smtClean="0"/>
              <a:t>poučevanja za ustvarjalnost in inovativnost </a:t>
            </a:r>
          </a:p>
          <a:p>
            <a:pPr marL="622300" lvl="1" indent="-165100">
              <a:buFont typeface="Arial" pitchFamily="34" charset="0"/>
              <a:buChar char="•"/>
            </a:pPr>
            <a:r>
              <a:rPr lang="sl-SI" sz="2000" dirty="0" smtClean="0"/>
              <a:t>Krepitev kompetenc</a:t>
            </a:r>
          </a:p>
          <a:p>
            <a:pPr marL="622300" lvl="1" indent="-165100">
              <a:buFont typeface="Arial" pitchFamily="34" charset="0"/>
              <a:buChar char="•"/>
            </a:pPr>
            <a:r>
              <a:rPr lang="sl-SI" sz="2000" dirty="0" smtClean="0"/>
              <a:t>Podpora konkretnim projektom mladih</a:t>
            </a:r>
          </a:p>
          <a:p>
            <a:pPr marL="622300" lvl="1" indent="-165100"/>
            <a:endParaRPr lang="sl-SI" sz="1000" i="1" dirty="0" smtClean="0"/>
          </a:p>
          <a:p>
            <a:pPr marL="165100" indent="-165100">
              <a:buFont typeface="Arial" pitchFamily="34" charset="0"/>
              <a:buChar char="•"/>
            </a:pPr>
            <a:r>
              <a:rPr lang="sl-SI" sz="2000" i="1" dirty="0" smtClean="0"/>
              <a:t>Ustvarjalno poučevanje </a:t>
            </a:r>
            <a:r>
              <a:rPr lang="sl-SI" sz="2000" dirty="0" smtClean="0"/>
              <a:t>- Vsako poučevanje, ki poskuša razviti lastno ustvarjalno mišljenje in delovanje učencev (izvajanje inovativnih učnih praks za bolj zanimivo in učinkovito učenje)</a:t>
            </a:r>
          </a:p>
          <a:p>
            <a:pPr marL="0" lvl="1">
              <a:buNone/>
            </a:pPr>
            <a:endParaRPr lang="sl-SI" sz="2000" dirty="0" smtClean="0"/>
          </a:p>
          <a:p>
            <a:pPr marL="0" lvl="1">
              <a:buNone/>
            </a:pPr>
            <a:r>
              <a:rPr lang="sl-SI" sz="2000" dirty="0" smtClean="0"/>
              <a:t>Inovativno poučevanje in ustvarjalno učenje predpostavljata aktivno vlogo učenca in nove vloge za učitelja, ki deluje predvsem kot mentor, vodja in pomočnik učnega procesa.</a:t>
            </a:r>
          </a:p>
          <a:p>
            <a:pPr marL="361950" lvl="1" indent="-17463">
              <a:buNone/>
            </a:pPr>
            <a:endParaRPr lang="sl-SI" sz="2000" dirty="0" smtClean="0"/>
          </a:p>
          <a:p>
            <a:r>
              <a:rPr lang="sl-SI" sz="2000" b="1" dirty="0" smtClean="0"/>
              <a:t>Dodatna dodana vrednost</a:t>
            </a:r>
            <a:r>
              <a:rPr lang="sl-SI" sz="2000" dirty="0" smtClean="0"/>
              <a:t>: učiteljevo inovativno delo / poučevanje </a:t>
            </a:r>
            <a:r>
              <a:rPr lang="sl-SI" sz="2000" dirty="0" smtClean="0">
                <a:sym typeface="Wingdings"/>
              </a:rPr>
              <a:t></a:t>
            </a:r>
            <a:r>
              <a:rPr lang="sl-SI" sz="2000" dirty="0" smtClean="0"/>
              <a:t> prenos znanja, kompetenc, osebnega odnosa …</a:t>
            </a:r>
            <a:endParaRPr lang="sl-SI" sz="2800" dirty="0"/>
          </a:p>
        </p:txBody>
      </p:sp>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62" name="Rectangle 2"/>
          <p:cNvSpPr>
            <a:spLocks noGrp="1" noChangeArrowheads="1"/>
          </p:cNvSpPr>
          <p:nvPr>
            <p:ph type="body" idx="1"/>
          </p:nvPr>
        </p:nvSpPr>
        <p:spPr>
          <a:xfrm>
            <a:off x="1097280" y="1845734"/>
            <a:ext cx="10058400" cy="2192866"/>
          </a:xfrm>
        </p:spPr>
        <p:txBody>
          <a:bodyPr>
            <a:noAutofit/>
          </a:bodyPr>
          <a:lstStyle/>
          <a:p>
            <a:r>
              <a:rPr lang="sl-SI" b="1" dirty="0" smtClean="0"/>
              <a:t>Osnove</a:t>
            </a:r>
          </a:p>
          <a:p>
            <a:pPr lvl="1">
              <a:spcAft>
                <a:spcPts val="0"/>
              </a:spcAft>
            </a:pPr>
            <a:r>
              <a:rPr lang="sl-SI" sz="2000" dirty="0" smtClean="0"/>
              <a:t>Zavezanost in vloga učitelja,</a:t>
            </a:r>
          </a:p>
          <a:p>
            <a:pPr lvl="1">
              <a:spcAft>
                <a:spcPts val="0"/>
              </a:spcAft>
            </a:pPr>
            <a:r>
              <a:rPr lang="sl-SI" sz="2000" dirty="0" smtClean="0"/>
              <a:t>Brez tabujev v razredu,</a:t>
            </a:r>
          </a:p>
          <a:p>
            <a:pPr lvl="1">
              <a:spcAft>
                <a:spcPts val="0"/>
              </a:spcAft>
            </a:pPr>
            <a:r>
              <a:rPr lang="sl-SI" sz="2000" dirty="0" smtClean="0"/>
              <a:t>Raznolikost in nenavadna vprašanja</a:t>
            </a:r>
          </a:p>
          <a:p>
            <a:pPr lvl="1">
              <a:spcAft>
                <a:spcPts val="0"/>
              </a:spcAft>
            </a:pPr>
            <a:r>
              <a:rPr lang="sl-SI" sz="2000" dirty="0" smtClean="0"/>
              <a:t>Avtokratsko v primerjavi z demokratičnim (ustvarjalnost, enakost, odgovornost, usklajevanje)</a:t>
            </a:r>
          </a:p>
          <a:p>
            <a:pPr lvl="1">
              <a:spcAft>
                <a:spcPts val="0"/>
              </a:spcAft>
            </a:pPr>
            <a:r>
              <a:rPr lang="sl-SI" sz="2000" dirty="0" smtClean="0"/>
              <a:t>Ustvarjalna klima? (Silicijeva dolina)</a:t>
            </a:r>
          </a:p>
        </p:txBody>
      </p:sp>
      <p:sp>
        <p:nvSpPr>
          <p:cNvPr id="8" name="Naslov 1"/>
          <p:cNvSpPr>
            <a:spLocks noGrp="1"/>
          </p:cNvSpPr>
          <p:nvPr>
            <p:ph type="title"/>
          </p:nvPr>
        </p:nvSpPr>
        <p:spPr>
          <a:xfrm>
            <a:off x="1097280" y="286603"/>
            <a:ext cx="10058400" cy="1450757"/>
          </a:xfrm>
        </p:spPr>
        <p:txBody>
          <a:bodyPr>
            <a:normAutofit/>
          </a:bodyPr>
          <a:lstStyle/>
          <a:p>
            <a:r>
              <a:rPr lang="sl-SI" dirty="0" smtClean="0"/>
              <a:t>Ustvarjalna šola – inovativno poučevanje</a:t>
            </a:r>
            <a:endParaRPr lang="en-GB" dirty="0"/>
          </a:p>
        </p:txBody>
      </p:sp>
      <p:sp>
        <p:nvSpPr>
          <p:cNvPr id="5" name="Rectangle 2"/>
          <p:cNvSpPr txBox="1">
            <a:spLocks noChangeArrowheads="1"/>
          </p:cNvSpPr>
          <p:nvPr/>
        </p:nvSpPr>
        <p:spPr>
          <a:xfrm>
            <a:off x="1097280" y="4038601"/>
            <a:ext cx="10375250" cy="2160180"/>
          </a:xfrm>
          <a:prstGeom prst="rect">
            <a:avLst/>
          </a:prstGeom>
        </p:spPr>
        <p:txBody>
          <a:bodyPr vert="horz" lIns="0" tIns="45720" rIns="0" bIns="45720" numCol="2"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spcBef>
                <a:spcPts val="0"/>
              </a:spcBef>
              <a:buNone/>
            </a:pPr>
            <a:r>
              <a:rPr lang="sl-SI" sz="2000" b="1" dirty="0" smtClean="0"/>
              <a:t>Načini</a:t>
            </a:r>
            <a:endParaRPr lang="sl-SI" sz="2000" dirty="0" smtClean="0"/>
          </a:p>
          <a:p>
            <a:pPr lvl="1">
              <a:spcBef>
                <a:spcPts val="0"/>
              </a:spcBef>
            </a:pPr>
            <a:r>
              <a:rPr lang="sl-SI" sz="2000" dirty="0" smtClean="0"/>
              <a:t>Učenci so-ustvarjajo učni proces</a:t>
            </a:r>
          </a:p>
          <a:p>
            <a:pPr lvl="1">
              <a:spcBef>
                <a:spcPts val="0"/>
              </a:spcBef>
            </a:pPr>
            <a:r>
              <a:rPr lang="sl-SI" sz="2000" dirty="0" smtClean="0"/>
              <a:t>Interakcija z dejanskim okoljem (šola, dom, lokalno okolje…)</a:t>
            </a:r>
          </a:p>
          <a:p>
            <a:pPr lvl="1">
              <a:spcBef>
                <a:spcPts val="0"/>
              </a:spcBef>
            </a:pPr>
            <a:r>
              <a:rPr lang="sl-SI" sz="2000" dirty="0" smtClean="0"/>
              <a:t>Uporaba tehnik</a:t>
            </a:r>
          </a:p>
          <a:p>
            <a:pPr lvl="1">
              <a:spcBef>
                <a:spcPts val="0"/>
              </a:spcBef>
            </a:pPr>
            <a:r>
              <a:rPr lang="sl-SI" sz="2000" dirty="0" smtClean="0"/>
              <a:t>Motivacijski elementi</a:t>
            </a:r>
          </a:p>
          <a:p>
            <a:pPr lvl="1">
              <a:spcBef>
                <a:spcPts val="0"/>
              </a:spcBef>
            </a:pPr>
            <a:r>
              <a:rPr lang="sl-SI" sz="2000" dirty="0" smtClean="0"/>
              <a:t>Celovita implementacija - pristop, ki temelji na učenju, </a:t>
            </a:r>
          </a:p>
          <a:p>
            <a:pPr lvl="1">
              <a:spcBef>
                <a:spcPts val="0"/>
              </a:spcBef>
            </a:pPr>
            <a:r>
              <a:rPr lang="sl-SI" sz="2000" dirty="0" smtClean="0"/>
              <a:t>Skupinsko delo </a:t>
            </a:r>
          </a:p>
          <a:p>
            <a:pPr lvl="1">
              <a:spcBef>
                <a:spcPts val="0"/>
              </a:spcBef>
            </a:pPr>
            <a:r>
              <a:rPr lang="sl-SI" sz="2000" dirty="0" smtClean="0"/>
              <a:t>Učenje na podlagi sodelovanja in spodbujanje učenja na podlagi poizvedbe</a:t>
            </a:r>
          </a:p>
          <a:p>
            <a:pPr lvl="1">
              <a:spcBef>
                <a:spcPts val="0"/>
              </a:spcBef>
            </a:pPr>
            <a:r>
              <a:rPr lang="sl-SI" sz="2000" dirty="0" smtClean="0"/>
              <a:t>Učenje z delom,</a:t>
            </a:r>
          </a:p>
          <a:p>
            <a:pPr lvl="1">
              <a:spcBef>
                <a:spcPts val="0"/>
              </a:spcBef>
            </a:pPr>
            <a:r>
              <a:rPr lang="sl-SI" sz="2000" dirty="0" smtClean="0"/>
              <a:t>Problem, reševanje in ustvarjalnost</a:t>
            </a:r>
            <a:endParaRPr lang="sl-SI" sz="20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361295" cy="1450757"/>
          </a:xfrm>
        </p:spPr>
        <p:txBody>
          <a:bodyPr>
            <a:normAutofit/>
          </a:bodyPr>
          <a:lstStyle/>
          <a:p>
            <a:r>
              <a:rPr lang="sl-SI" dirty="0" smtClean="0"/>
              <a:t>Ustvarjalne učilnice</a:t>
            </a:r>
            <a:r>
              <a:rPr lang="it-IT" dirty="0"/>
              <a:t>: </a:t>
            </a:r>
            <a:r>
              <a:rPr lang="it-IT" dirty="0" err="1"/>
              <a:t>Večplodni</a:t>
            </a:r>
            <a:r>
              <a:rPr lang="it-IT" dirty="0"/>
              <a:t> </a:t>
            </a:r>
            <a:r>
              <a:rPr lang="it-IT" dirty="0" err="1"/>
              <a:t>koncept</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2246769"/>
          </a:xfrm>
          <a:prstGeom prst="rect">
            <a:avLst/>
          </a:prstGeom>
          <a:noFill/>
        </p:spPr>
        <p:txBody>
          <a:bodyPr wrap="square" rtlCol="0">
            <a:spAutoFit/>
          </a:bodyPr>
          <a:lstStyle/>
          <a:p>
            <a:r>
              <a:rPr lang="sl-SI" sz="2000" i="1" dirty="0"/>
              <a:t>Ustvarjalne učilnice - celovit večdimenzionalni </a:t>
            </a:r>
            <a:r>
              <a:rPr lang="sl-SI" sz="2000" i="1" dirty="0" smtClean="0"/>
              <a:t>koncept </a:t>
            </a:r>
            <a:r>
              <a:rPr lang="sl-SI" sz="2000" dirty="0" smtClean="0"/>
              <a:t>(</a:t>
            </a:r>
            <a:r>
              <a:rPr lang="it-IT" sz="2000" dirty="0" smtClean="0"/>
              <a:t>Creative </a:t>
            </a:r>
            <a:r>
              <a:rPr lang="it-IT" sz="2000" dirty="0" err="1" smtClean="0"/>
              <a:t>Classrooms</a:t>
            </a:r>
            <a:r>
              <a:rPr lang="it-IT" sz="2000" dirty="0" smtClean="0"/>
              <a:t> </a:t>
            </a:r>
            <a:r>
              <a:rPr lang="sl-SI" sz="2000" dirty="0" smtClean="0"/>
              <a:t>- </a:t>
            </a:r>
            <a:r>
              <a:rPr lang="it-IT" sz="2000" dirty="0" smtClean="0"/>
              <a:t>a </a:t>
            </a:r>
            <a:r>
              <a:rPr lang="sl-SI" sz="2000" dirty="0" err="1" smtClean="0"/>
              <a:t>comprehensive</a:t>
            </a:r>
            <a:r>
              <a:rPr lang="sl-SI" sz="2000" dirty="0" smtClean="0"/>
              <a:t> </a:t>
            </a:r>
            <a:r>
              <a:rPr lang="it-IT" sz="2000" dirty="0" smtClean="0"/>
              <a:t>multi-</a:t>
            </a:r>
            <a:r>
              <a:rPr lang="it-IT" sz="2000" dirty="0" err="1" smtClean="0"/>
              <a:t>dimensional</a:t>
            </a:r>
            <a:r>
              <a:rPr lang="it-IT" sz="2000" dirty="0" smtClean="0"/>
              <a:t> </a:t>
            </a:r>
            <a:r>
              <a:rPr lang="it-IT" sz="2000" dirty="0" err="1" smtClean="0"/>
              <a:t>concept</a:t>
            </a:r>
            <a:r>
              <a:rPr lang="sl-SI" sz="2000" dirty="0" smtClean="0"/>
              <a:t>) (</a:t>
            </a:r>
            <a:r>
              <a:rPr lang="sl-SI" sz="2000" dirty="0" err="1" smtClean="0"/>
              <a:t>Bacconi</a:t>
            </a:r>
            <a:r>
              <a:rPr lang="sl-SI" sz="2000" dirty="0" smtClean="0"/>
              <a:t>, 2012)</a:t>
            </a:r>
          </a:p>
          <a:p>
            <a:endParaRPr lang="sl-SI" sz="2000" dirty="0" smtClean="0"/>
          </a:p>
          <a:p>
            <a:r>
              <a:rPr lang="sl-SI" sz="2000" dirty="0" smtClean="0"/>
              <a:t>Prosim, poglejte naslednji diapozitiv.</a:t>
            </a:r>
            <a:endParaRPr lang="sl-SI" sz="2000" dirty="0"/>
          </a:p>
          <a:p>
            <a:endParaRPr lang="sl-SI" sz="2000" dirty="0" smtClean="0"/>
          </a:p>
          <a:p>
            <a:r>
              <a:rPr lang="sl-SI" sz="2000" dirty="0" smtClean="0"/>
              <a:t>Viri in več primerov: prosim glejte sklop Viri in literatura</a:t>
            </a:r>
          </a:p>
          <a:p>
            <a:endParaRPr lang="sl-SI" sz="2000" dirty="0" smtClean="0"/>
          </a:p>
        </p:txBody>
      </p:sp>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769441"/>
          </a:xfrm>
          <a:prstGeom prst="rect">
            <a:avLst/>
          </a:prstGeom>
          <a:noFill/>
        </p:spPr>
        <p:txBody>
          <a:bodyPr wrap="square" rtlCol="0">
            <a:spAutoFit/>
          </a:bodyPr>
          <a:lstStyle/>
          <a:p>
            <a:endParaRPr lang="hu-HU" sz="2000" dirty="0"/>
          </a:p>
          <a:p>
            <a:endParaRPr lang="hu-HU" sz="2400" dirty="0"/>
          </a:p>
        </p:txBody>
      </p:sp>
      <p:pic>
        <p:nvPicPr>
          <p:cNvPr id="10" name="Kép 6"/>
          <p:cNvPicPr>
            <a:picLocks noChangeAspect="1"/>
          </p:cNvPicPr>
          <p:nvPr/>
        </p:nvPicPr>
        <p:blipFill rotWithShape="1">
          <a:blip r:embed="rId3"/>
          <a:srcRect r="85412"/>
          <a:stretch/>
        </p:blipFill>
        <p:spPr>
          <a:xfrm>
            <a:off x="11582398" y="3723937"/>
            <a:ext cx="609601" cy="3134063"/>
          </a:xfrm>
          <a:prstGeom prst="rect">
            <a:avLst/>
          </a:prstGeom>
        </p:spPr>
      </p:pic>
      <p:sp>
        <p:nvSpPr>
          <p:cNvPr id="4" name="Pravokotnik 3"/>
          <p:cNvSpPr/>
          <p:nvPr/>
        </p:nvSpPr>
        <p:spPr>
          <a:xfrm>
            <a:off x="0" y="3661865"/>
            <a:ext cx="12192000" cy="3196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83"/>
            <a:ext cx="11907934" cy="6852117"/>
          </a:xfrm>
          <a:prstGeom prst="rect">
            <a:avLst/>
          </a:prstGeom>
        </p:spPr>
      </p:pic>
      <p:sp>
        <p:nvSpPr>
          <p:cNvPr id="9" name="Szövegdoboz 7"/>
          <p:cNvSpPr txBox="1"/>
          <p:nvPr/>
        </p:nvSpPr>
        <p:spPr>
          <a:xfrm>
            <a:off x="9769643" y="0"/>
            <a:ext cx="2362350" cy="830997"/>
          </a:xfrm>
          <a:prstGeom prst="rect">
            <a:avLst/>
          </a:prstGeom>
          <a:noFill/>
        </p:spPr>
        <p:txBody>
          <a:bodyPr wrap="square" rtlCol="0">
            <a:spAutoFit/>
          </a:bodyPr>
          <a:lstStyle/>
          <a:p>
            <a:pPr algn="r"/>
            <a:r>
              <a:rPr lang="it-IT" sz="1600" b="1" dirty="0" err="1"/>
              <a:t>Ustvarjalne</a:t>
            </a:r>
            <a:r>
              <a:rPr lang="it-IT" sz="1600" b="1" dirty="0"/>
              <a:t> </a:t>
            </a:r>
            <a:r>
              <a:rPr lang="it-IT" sz="1600" b="1" dirty="0" err="1"/>
              <a:t>učilnice</a:t>
            </a:r>
            <a:r>
              <a:rPr lang="it-IT" sz="1600" b="1" dirty="0"/>
              <a:t> - </a:t>
            </a:r>
            <a:r>
              <a:rPr lang="it-IT" sz="1600" b="1" dirty="0" err="1"/>
              <a:t>celovit</a:t>
            </a:r>
            <a:r>
              <a:rPr lang="it-IT" sz="1600" b="1" dirty="0"/>
              <a:t> </a:t>
            </a:r>
            <a:r>
              <a:rPr lang="it-IT" sz="1600" b="1" dirty="0" err="1"/>
              <a:t>večdimenzionalni</a:t>
            </a:r>
            <a:r>
              <a:rPr lang="it-IT" sz="1600" b="1" dirty="0"/>
              <a:t> </a:t>
            </a:r>
            <a:r>
              <a:rPr lang="it-IT" sz="1600" b="1" dirty="0" err="1"/>
              <a:t>koncept</a:t>
            </a:r>
            <a:r>
              <a:rPr lang="it-IT" sz="1600" b="1" dirty="0"/>
              <a:t> </a:t>
            </a:r>
            <a:endParaRPr lang="sl-SI" sz="1600" b="1" dirty="0" smtClean="0"/>
          </a:p>
        </p:txBody>
      </p:sp>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5664</TotalTime>
  <Words>4349</Words>
  <Application>Microsoft Office PowerPoint</Application>
  <PresentationFormat>Širokozaslonsko</PresentationFormat>
  <Paragraphs>567</Paragraphs>
  <Slides>51</Slides>
  <Notes>49</Notes>
  <HiddenSlides>0</HiddenSlides>
  <MMClips>0</MMClips>
  <ScaleCrop>false</ScaleCrop>
  <HeadingPairs>
    <vt:vector size="8" baseType="variant">
      <vt:variant>
        <vt:lpstr>Uporabljene pisave</vt:lpstr>
      </vt:variant>
      <vt:variant>
        <vt:i4>7</vt:i4>
      </vt:variant>
      <vt:variant>
        <vt:lpstr>Tema</vt:lpstr>
      </vt:variant>
      <vt:variant>
        <vt:i4>1</vt:i4>
      </vt:variant>
      <vt:variant>
        <vt:lpstr>Vdelani OLE strežniki</vt:lpstr>
      </vt:variant>
      <vt:variant>
        <vt:i4>1</vt:i4>
      </vt:variant>
      <vt:variant>
        <vt:lpstr>Naslovi diapozitivov</vt:lpstr>
      </vt:variant>
      <vt:variant>
        <vt:i4>51</vt:i4>
      </vt:variant>
    </vt:vector>
  </HeadingPairs>
  <TitlesOfParts>
    <vt:vector size="60" baseType="lpstr">
      <vt:lpstr>ＭＳ Ｐゴシック</vt:lpstr>
      <vt:lpstr>Arial</vt:lpstr>
      <vt:lpstr>Calibri</vt:lpstr>
      <vt:lpstr>Calibri Light</vt:lpstr>
      <vt:lpstr>新細明體</vt:lpstr>
      <vt:lpstr>Times New Roman</vt:lpstr>
      <vt:lpstr>Wingdings</vt:lpstr>
      <vt:lpstr>Retrospect</vt:lpstr>
      <vt:lpstr>Dokument</vt:lpstr>
      <vt:lpstr>PowerPointova predstavitev</vt:lpstr>
      <vt:lpstr>Učni cilji - PC‘s (Merila uspešnosti)</vt:lpstr>
      <vt:lpstr>Osnovni pojmi - razprava</vt:lpstr>
      <vt:lpstr>1001 muslimanski izum</vt:lpstr>
      <vt:lpstr>Ustvarjalna šola - lastnosti</vt:lpstr>
      <vt:lpstr>Inovativno poučevanje</vt:lpstr>
      <vt:lpstr>Ustvarjalna šola – inovativno poučevanje</vt:lpstr>
      <vt:lpstr>Ustvarjalne učilnice: Večplodni koncept</vt:lpstr>
      <vt:lpstr>PowerPointova predstavitev</vt:lpstr>
      <vt:lpstr>Ustvarjalne učilnice -  vaši najboljši primeri</vt:lpstr>
      <vt:lpstr>Bloomova  taksonomija</vt:lpstr>
      <vt:lpstr>PowerPointova predstavitev</vt:lpstr>
      <vt:lpstr>Zakaj mladi ljudje 1?</vt:lpstr>
      <vt:lpstr>Zakaj mladi ljudje 2?</vt:lpstr>
      <vt:lpstr>Elementi koncepta ustvarjalne učilnice – praktični vidiki</vt:lpstr>
      <vt:lpstr>Ustvarjalno, „varno“ okolje</vt:lpstr>
      <vt:lpstr>?</vt:lpstr>
      <vt:lpstr>Pomen domišljije</vt:lpstr>
      <vt:lpstr>Ustvarjalnost zahteva čas - video</vt:lpstr>
      <vt:lpstr>Inovativna orodja za učenje - Aerodinamika </vt:lpstr>
      <vt:lpstr>Vaje za razvoj kompetenc / Elementi inovativnega poučevanja</vt:lpstr>
      <vt:lpstr>Identificiranje problemov in priložnosti</vt:lpstr>
      <vt:lpstr>Razmišljanje izven okvirja - „Out of the box thinking“</vt:lpstr>
      <vt:lpstr>Razmišljanje izven okvirja - „Out of the box thinking“</vt:lpstr>
      <vt:lpstr>Test ustvarjalnosti, divergentno razmišljanje</vt:lpstr>
      <vt:lpstr>Ustvarjalno zaznavanje</vt:lpstr>
      <vt:lpstr>Ustvarjalno zaznavanje mladih v praksi</vt:lpstr>
      <vt:lpstr>Preurejanje besedila</vt:lpstr>
      <vt:lpstr>Divergentne naloge</vt:lpstr>
      <vt:lpstr>Out of the box - problem kocke</vt:lpstr>
      <vt:lpstr>Out of the box - problem kocke (REŠITEV)</vt:lpstr>
      <vt:lpstr>Hiša in ptič (opazovanje z risanjem, perceptivna rotacija)</vt:lpstr>
      <vt:lpstr>Kaj če…?</vt:lpstr>
      <vt:lpstr>Koliko las je na glavi?</vt:lpstr>
      <vt:lpstr>Ustvarjalnost v praksi - 10 predmetov 1</vt:lpstr>
      <vt:lpstr>Ustvarjalnost v praksi - 10 predmetov 2</vt:lpstr>
      <vt:lpstr>Zakaj inovativnost in podjetnost</vt:lpstr>
      <vt:lpstr>Uporaba različnih virov</vt:lpstr>
      <vt:lpstr>PowerPointova predstavitev</vt:lpstr>
      <vt:lpstr>Evropski in drugi viri s področja Znanosti, tehnologije, inženiringa in matematike 1 </vt:lpstr>
      <vt:lpstr>Evropski in drugi viri s področja Znanosti, tehnologije, inženiringa in matematike 2</vt:lpstr>
      <vt:lpstr>Klasični v primerjavi z e-eksperimenti</vt:lpstr>
      <vt:lpstr>Inovativno poučevanje</vt:lpstr>
      <vt:lpstr>Zaključki, povzetek</vt:lpstr>
      <vt:lpstr>Literatura in viri</vt:lpstr>
      <vt:lpstr>Literatura in viri</vt:lpstr>
      <vt:lpstr>Uporabne povezave</vt:lpstr>
      <vt:lpstr>Uporabne povezave</vt:lpstr>
      <vt:lpstr>PowerPointova predstavitev</vt:lpstr>
      <vt:lpstr>PowerPointova predstavitev</vt:lpstr>
      <vt:lpstr>PowerPointova predstavitev</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Zsolt Lengyel</dc:creator>
  <cp:lastModifiedBy>Urška</cp:lastModifiedBy>
  <cp:revision>194</cp:revision>
  <cp:lastPrinted>2017-06-21T17:08:53Z</cp:lastPrinted>
  <dcterms:created xsi:type="dcterms:W3CDTF">2017-02-15T07:18:39Z</dcterms:created>
  <dcterms:modified xsi:type="dcterms:W3CDTF">2017-07-14T20:24:23Z</dcterms:modified>
</cp:coreProperties>
</file>