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21"/>
  </p:notesMasterIdLst>
  <p:handoutMasterIdLst>
    <p:handoutMasterId r:id="rId22"/>
  </p:handoutMasterIdLst>
  <p:sldIdLst>
    <p:sldId id="385" r:id="rId2"/>
    <p:sldId id="420" r:id="rId3"/>
    <p:sldId id="394" r:id="rId4"/>
    <p:sldId id="388" r:id="rId5"/>
    <p:sldId id="417" r:id="rId6"/>
    <p:sldId id="407" r:id="rId7"/>
    <p:sldId id="406" r:id="rId8"/>
    <p:sldId id="389" r:id="rId9"/>
    <p:sldId id="426" r:id="rId10"/>
    <p:sldId id="393" r:id="rId11"/>
    <p:sldId id="390" r:id="rId12"/>
    <p:sldId id="427" r:id="rId13"/>
    <p:sldId id="418" r:id="rId14"/>
    <p:sldId id="378" r:id="rId15"/>
    <p:sldId id="379" r:id="rId16"/>
    <p:sldId id="380" r:id="rId17"/>
    <p:sldId id="383" r:id="rId18"/>
    <p:sldId id="38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80872" autoAdjust="0"/>
  </p:normalViewPr>
  <p:slideViewPr>
    <p:cSldViewPr snapToGrid="0" snapToObjects="1">
      <p:cViewPr varScale="1">
        <p:scale>
          <a:sx n="71" d="100"/>
          <a:sy n="71" d="100"/>
        </p:scale>
        <p:origin x="-1085" y="-72"/>
      </p:cViewPr>
      <p:guideLst>
        <p:guide orient="horz" pos="2167"/>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2" d="100"/>
          <a:sy n="82"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GB" dirty="0"/>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6" name="Označba mesta številke diapozitiva 4"/>
          <p:cNvSpPr txBox="1">
            <a:spLocks/>
          </p:cNvSpPr>
          <p:nvPr/>
        </p:nvSpPr>
        <p:spPr>
          <a:xfrm>
            <a:off x="3781637" y="8629464"/>
            <a:ext cx="3076363" cy="512949"/>
          </a:xfrm>
          <a:prstGeom prst="rect">
            <a:avLst/>
          </a:prstGeom>
        </p:spPr>
        <p:txBody>
          <a:bodyPr vert="horz" lIns="98984" tIns="49492" rIns="98984" bIns="49492" rtlCol="0" anchor="b"/>
          <a:lstStyle>
            <a:lvl1pPr algn="r">
              <a:defRPr sz="13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3CE6B02-271F-42D2-A2B5-A638B497C068}" type="slidenum">
              <a:rPr kumimoji="0" lang="sl-SI" sz="13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sl-SI" sz="13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sl-SI" sz="1300" b="0" i="0" u="none" strike="noStrike" kern="1200" cap="none" spc="0" normalizeH="0" baseline="0" noProof="0" smtClean="0">
                <a:ln>
                  <a:noFill/>
                </a:ln>
                <a:solidFill>
                  <a:schemeClr val="tx1"/>
                </a:solidFill>
                <a:effectLst/>
                <a:uLnTx/>
                <a:uFillTx/>
                <a:latin typeface="+mn-lt"/>
                <a:ea typeface="+mn-ea"/>
                <a:cs typeface="+mn-cs"/>
              </a:rPr>
              <a:t>© B. Likar</a:t>
            </a:r>
            <a:endParaRPr kumimoji="0" lang="sl-SI" sz="13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2370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AC242-29AA-4844-BF2D-23DE426A8B69}" type="datetimeFigureOut">
              <a:rPr lang="hu-HU" smtClean="0"/>
              <a:pPr/>
              <a:t>2017. 07. 28.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472E4-E8CF-4752-8D89-CC6C7CAD9C51}" type="slidenum">
              <a:rPr lang="hu-HU" smtClean="0"/>
              <a:pPr/>
              <a:t>‹Nr.›</a:t>
            </a:fld>
            <a:endParaRPr lang="hu-HU"/>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a:t>
            </a:fld>
            <a:endParaRPr lang="hu-HU"/>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en-GB" sz="1200" b="1" kern="1200" noProof="0" dirty="0" smtClean="0">
                <a:solidFill>
                  <a:schemeClr val="tx1"/>
                </a:solidFill>
                <a:latin typeface="+mn-lt"/>
                <a:ea typeface="+mn-ea"/>
                <a:cs typeface="+mn-cs"/>
              </a:rPr>
              <a:t>Template </a:t>
            </a:r>
            <a:r>
              <a:rPr lang="en-GB" sz="1200" kern="1200" noProof="0" dirty="0" smtClean="0">
                <a:solidFill>
                  <a:schemeClr val="tx1"/>
                </a:solidFill>
                <a:latin typeface="+mn-lt"/>
                <a:ea typeface="+mn-ea"/>
                <a:cs typeface="+mn-cs"/>
              </a:rPr>
              <a:t>should be used to do the Exercise and write the Report</a:t>
            </a:r>
          </a:p>
        </p:txBody>
      </p:sp>
      <p:sp>
        <p:nvSpPr>
          <p:cNvPr id="4" name="Ograda številke diapozitiva 3"/>
          <p:cNvSpPr>
            <a:spLocks noGrp="1"/>
          </p:cNvSpPr>
          <p:nvPr>
            <p:ph type="sldNum" sz="quarter" idx="10"/>
          </p:nvPr>
        </p:nvSpPr>
        <p:spPr/>
        <p:txBody>
          <a:bodyPr/>
          <a:lstStyle/>
          <a:p>
            <a:fld id="{79A472E4-E8CF-4752-8D89-CC6C7CAD9C51}"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1" kern="1200" noProof="0" dirty="0" smtClean="0">
                <a:solidFill>
                  <a:schemeClr val="tx1"/>
                </a:solidFill>
                <a:latin typeface="+mn-lt"/>
                <a:ea typeface="+mn-ea"/>
                <a:cs typeface="+mn-cs"/>
              </a:rPr>
              <a:t>Template </a:t>
            </a:r>
            <a:r>
              <a:rPr lang="en-GB" sz="1200" kern="1200" noProof="0" dirty="0" smtClean="0">
                <a:solidFill>
                  <a:schemeClr val="tx1"/>
                </a:solidFill>
                <a:latin typeface="+mn-lt"/>
                <a:ea typeface="+mn-ea"/>
                <a:cs typeface="+mn-cs"/>
              </a:rPr>
              <a:t>should be used to do the Exercise and write the Report</a:t>
            </a:r>
          </a:p>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11</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Here you can find instructions for presentation.</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12</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Watch</a:t>
            </a:r>
            <a:r>
              <a:rPr lang="hu-HU" baseline="0" dirty="0" smtClean="0"/>
              <a:t> the movie</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13</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14</a:t>
            </a:fld>
            <a:endParaRPr lang="hu-HU"/>
          </a:p>
        </p:txBody>
      </p:sp>
    </p:spTree>
    <p:extLst>
      <p:ext uri="{BB962C8B-B14F-4D97-AF65-F5344CB8AC3E}">
        <p14:creationId xmlns:p14="http://schemas.microsoft.com/office/powerpoint/2010/main" val="91185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15</a:t>
            </a:fld>
            <a:endParaRPr lang="hu-HU"/>
          </a:p>
        </p:txBody>
      </p:sp>
    </p:spTree>
    <p:extLst>
      <p:ext uri="{BB962C8B-B14F-4D97-AF65-F5344CB8AC3E}">
        <p14:creationId xmlns:p14="http://schemas.microsoft.com/office/powerpoint/2010/main" val="186804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16</a:t>
            </a:fld>
            <a:endParaRPr lang="hu-HU"/>
          </a:p>
        </p:txBody>
      </p:sp>
    </p:spTree>
    <p:extLst>
      <p:ext uri="{BB962C8B-B14F-4D97-AF65-F5344CB8AC3E}">
        <p14:creationId xmlns:p14="http://schemas.microsoft.com/office/powerpoint/2010/main" val="182444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17</a:t>
            </a:fld>
            <a:endParaRPr lang="hu-HU"/>
          </a:p>
        </p:txBody>
      </p:sp>
    </p:spTree>
    <p:extLst>
      <p:ext uri="{BB962C8B-B14F-4D97-AF65-F5344CB8AC3E}">
        <p14:creationId xmlns:p14="http://schemas.microsoft.com/office/powerpoint/2010/main" val="111716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18</a:t>
            </a:fld>
            <a:endParaRPr lang="hu-HU"/>
          </a:p>
        </p:txBody>
      </p:sp>
    </p:spTree>
    <p:extLst>
      <p:ext uri="{BB962C8B-B14F-4D97-AF65-F5344CB8AC3E}">
        <p14:creationId xmlns:p14="http://schemas.microsoft.com/office/powerpoint/2010/main" val="778603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a:t>Please</a:t>
            </a:r>
            <a:r>
              <a:rPr lang="hu-HU" dirty="0"/>
              <a:t> </a:t>
            </a:r>
            <a:r>
              <a:rPr lang="hu-HU" dirty="0" err="1"/>
              <a:t>use</a:t>
            </a:r>
            <a:r>
              <a:rPr lang="hu-HU" dirty="0"/>
              <a:t> </a:t>
            </a:r>
            <a:r>
              <a:rPr lang="hu-HU" dirty="0" err="1"/>
              <a:t>this</a:t>
            </a:r>
            <a:r>
              <a:rPr lang="hu-HU" dirty="0"/>
              <a:t> </a:t>
            </a:r>
            <a:r>
              <a:rPr lang="hu-HU" dirty="0" err="1"/>
              <a:t>area</a:t>
            </a:r>
            <a:r>
              <a:rPr lang="hu-HU" dirty="0"/>
              <a:t> </a:t>
            </a:r>
            <a:r>
              <a:rPr lang="hu-HU" dirty="0" err="1"/>
              <a:t>to</a:t>
            </a:r>
            <a:r>
              <a:rPr lang="hu-HU" dirty="0"/>
              <a:t> </a:t>
            </a:r>
            <a:r>
              <a:rPr lang="hu-HU" dirty="0" err="1"/>
              <a:t>write</a:t>
            </a:r>
            <a:r>
              <a:rPr lang="hu-HU" dirty="0"/>
              <a:t> </a:t>
            </a:r>
            <a:r>
              <a:rPr lang="hu-HU" dirty="0" err="1"/>
              <a:t>your</a:t>
            </a:r>
            <a:r>
              <a:rPr lang="hu-HU" dirty="0"/>
              <a:t> </a:t>
            </a:r>
            <a:r>
              <a:rPr lang="hu-HU" dirty="0" err="1"/>
              <a:t>memos</a:t>
            </a:r>
            <a:r>
              <a:rPr lang="hu-HU" dirty="0"/>
              <a:t>, </a:t>
            </a:r>
            <a:r>
              <a:rPr lang="hu-HU" dirty="0" err="1"/>
              <a:t>links</a:t>
            </a:r>
            <a:r>
              <a:rPr lang="hu-HU" dirty="0"/>
              <a:t>, </a:t>
            </a:r>
            <a:r>
              <a:rPr lang="hu-HU" dirty="0" err="1"/>
              <a:t>annexes</a:t>
            </a:r>
            <a:r>
              <a:rPr lang="hu-HU" dirty="0"/>
              <a:t> and </a:t>
            </a:r>
            <a:r>
              <a:rPr lang="hu-HU" dirty="0" err="1"/>
              <a:t>everything</a:t>
            </a:r>
            <a:r>
              <a:rPr lang="hu-HU" dirty="0"/>
              <a:t> </a:t>
            </a:r>
            <a:r>
              <a:rPr lang="hu-HU" dirty="0" err="1"/>
              <a:t>what</a:t>
            </a:r>
            <a:r>
              <a:rPr lang="hu-HU" dirty="0"/>
              <a:t> </a:t>
            </a:r>
            <a:r>
              <a:rPr lang="hu-HU" dirty="0" err="1"/>
              <a:t>should</a:t>
            </a:r>
            <a:r>
              <a:rPr lang="hu-HU" dirty="0"/>
              <a:t> be </a:t>
            </a:r>
            <a:r>
              <a:rPr lang="hu-HU" dirty="0" err="1"/>
              <a:t>not</a:t>
            </a:r>
            <a:r>
              <a:rPr lang="hu-HU" dirty="0"/>
              <a:t> </a:t>
            </a:r>
            <a:r>
              <a:rPr lang="hu-HU" dirty="0" err="1"/>
              <a:t>read</a:t>
            </a:r>
            <a:r>
              <a:rPr lang="hu-HU" dirty="0"/>
              <a:t> </a:t>
            </a:r>
            <a:r>
              <a:rPr lang="hu-HU" dirty="0" err="1"/>
              <a:t>on</a:t>
            </a:r>
            <a:r>
              <a:rPr lang="hu-HU" dirty="0"/>
              <a:t> </a:t>
            </a:r>
            <a:r>
              <a:rPr lang="hu-HU" dirty="0" err="1"/>
              <a:t>particular</a:t>
            </a:r>
            <a:r>
              <a:rPr lang="hu-HU" dirty="0"/>
              <a:t> </a:t>
            </a:r>
            <a:r>
              <a:rPr lang="hu-HU" dirty="0" err="1"/>
              <a:t>slide</a:t>
            </a:r>
            <a:r>
              <a:rPr lang="hu-HU" dirty="0"/>
              <a:t>, </a:t>
            </a:r>
            <a:r>
              <a:rPr lang="hu-HU" dirty="0" err="1"/>
              <a:t>but</a:t>
            </a:r>
            <a:r>
              <a:rPr lang="hu-HU" dirty="0"/>
              <a:t> must </a:t>
            </a:r>
            <a:r>
              <a:rPr lang="hu-HU" dirty="0" err="1"/>
              <a:t>speak</a:t>
            </a:r>
            <a:r>
              <a:rPr lang="hu-HU" dirty="0"/>
              <a:t> out </a:t>
            </a:r>
            <a:r>
              <a:rPr lang="hu-HU" dirty="0" err="1"/>
              <a:t>lodly</a:t>
            </a:r>
            <a:r>
              <a:rPr lang="hu-HU" dirty="0"/>
              <a:t> </a:t>
            </a:r>
            <a:r>
              <a:rPr lang="hu-HU" dirty="0" err="1"/>
              <a:t>on</a:t>
            </a:r>
            <a:r>
              <a:rPr lang="hu-HU" dirty="0"/>
              <a:t> </a:t>
            </a:r>
            <a:r>
              <a:rPr lang="hu-HU" dirty="0" err="1"/>
              <a:t>your</a:t>
            </a:r>
            <a:r>
              <a:rPr lang="hu-HU" dirty="0"/>
              <a:t> </a:t>
            </a:r>
            <a:r>
              <a:rPr lang="hu-HU" dirty="0" err="1"/>
              <a:t>lesson</a:t>
            </a:r>
            <a:r>
              <a:rPr lang="hu-HU" dirty="0"/>
              <a:t>.</a:t>
            </a:r>
          </a:p>
        </p:txBody>
      </p:sp>
      <p:sp>
        <p:nvSpPr>
          <p:cNvPr id="4" name="Dia számának helye 3"/>
          <p:cNvSpPr>
            <a:spLocks noGrp="1"/>
          </p:cNvSpPr>
          <p:nvPr>
            <p:ph type="sldNum" sz="quarter" idx="10"/>
          </p:nvPr>
        </p:nvSpPr>
        <p:spPr/>
        <p:txBody>
          <a:bodyPr/>
          <a:lstStyle/>
          <a:p>
            <a:fld id="{79A472E4-E8CF-4752-8D89-CC6C7CAD9C51}" type="slidenum">
              <a:rPr lang="hu-HU" smtClean="0"/>
              <a:pPr/>
              <a:t>19</a:t>
            </a:fld>
            <a:endParaRPr lang="hu-HU"/>
          </a:p>
        </p:txBody>
      </p:sp>
    </p:spTree>
    <p:extLst>
      <p:ext uri="{BB962C8B-B14F-4D97-AF65-F5344CB8AC3E}">
        <p14:creationId xmlns:p14="http://schemas.microsoft.com/office/powerpoint/2010/main" val="193975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The presented </a:t>
            </a:r>
            <a:r>
              <a:rPr lang="en-GB" sz="1200" noProof="0" dirty="0" smtClean="0"/>
              <a:t>Performance Criteria will be addressed within this Element </a:t>
            </a:r>
            <a:endParaRPr lang="en-GB" noProof="0" dirty="0" smtClean="0"/>
          </a:p>
          <a:p>
            <a:endParaRPr lang="en-GB"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pPr/>
              <a:t>2</a:t>
            </a:fld>
            <a:endParaRPr lang="hu-HU"/>
          </a:p>
        </p:txBody>
      </p:sp>
    </p:spTree>
    <p:extLst>
      <p:ext uri="{BB962C8B-B14F-4D97-AF65-F5344CB8AC3E}">
        <p14:creationId xmlns:p14="http://schemas.microsoft.com/office/powerpoint/2010/main" val="129840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err="1" smtClean="0"/>
              <a:t>Two</a:t>
            </a:r>
            <a:r>
              <a:rPr lang="sl-SI" dirty="0" smtClean="0"/>
              <a:t> </a:t>
            </a:r>
            <a:r>
              <a:rPr lang="sl-SI" dirty="0" err="1" smtClean="0"/>
              <a:t>graphs</a:t>
            </a:r>
            <a:r>
              <a:rPr lang="sl-SI" dirty="0" smtClean="0"/>
              <a:t> </a:t>
            </a:r>
            <a:r>
              <a:rPr lang="sl-SI" dirty="0" err="1" smtClean="0"/>
              <a:t>present</a:t>
            </a:r>
            <a:r>
              <a:rPr lang="sl-SI" dirty="0" smtClean="0"/>
              <a:t> </a:t>
            </a:r>
            <a:r>
              <a:rPr lang="sl-SI" dirty="0" err="1" smtClean="0"/>
              <a:t>trends</a:t>
            </a:r>
            <a:r>
              <a:rPr lang="sl-SI" dirty="0" smtClean="0"/>
              <a:t> of "</a:t>
            </a:r>
            <a:r>
              <a:rPr lang="en-US" dirty="0" smtClean="0"/>
              <a:t>Multidisciplinary</a:t>
            </a:r>
            <a:r>
              <a:rPr lang="sl-SI" dirty="0" smtClean="0"/>
              <a:t>"</a:t>
            </a:r>
            <a:r>
              <a:rPr lang="en-US" dirty="0" smtClean="0"/>
              <a:t> </a:t>
            </a:r>
            <a:r>
              <a:rPr lang="sl-SI" dirty="0" err="1" smtClean="0"/>
              <a:t>and</a:t>
            </a:r>
            <a:r>
              <a:rPr lang="sl-SI" dirty="0" smtClean="0"/>
              <a:t> "</a:t>
            </a:r>
            <a:r>
              <a:rPr lang="en-US" dirty="0" smtClean="0"/>
              <a:t>Interdisciplinary</a:t>
            </a:r>
            <a:r>
              <a:rPr lang="sl-SI" dirty="0" smtClean="0"/>
              <a:t>" </a:t>
            </a:r>
            <a:r>
              <a:rPr lang="sl-SI" dirty="0" err="1" smtClean="0"/>
              <a:t>from</a:t>
            </a:r>
            <a:r>
              <a:rPr lang="sl-SI" dirty="0" smtClean="0"/>
              <a:t> Google</a:t>
            </a:r>
            <a:r>
              <a:rPr lang="en-US" dirty="0" smtClean="0"/>
              <a:t> </a:t>
            </a:r>
            <a:endParaRPr lang="en-GB" dirty="0"/>
          </a:p>
        </p:txBody>
      </p:sp>
      <p:sp>
        <p:nvSpPr>
          <p:cNvPr id="4" name="Ograda noge 3"/>
          <p:cNvSpPr>
            <a:spLocks noGrp="1"/>
          </p:cNvSpPr>
          <p:nvPr>
            <p:ph type="ftr" sz="quarter" idx="10"/>
          </p:nvPr>
        </p:nvSpPr>
        <p:spPr/>
        <p:txBody>
          <a:bodyPr/>
          <a:lstStyle/>
          <a:p>
            <a:pPr>
              <a:defRPr/>
            </a:pPr>
            <a:r>
              <a:rPr lang="sl-SI" smtClean="0"/>
              <a:t>dr. Borut Likar</a:t>
            </a:r>
            <a:endParaRPr lang="sl-SI"/>
          </a:p>
        </p:txBody>
      </p:sp>
      <p:sp>
        <p:nvSpPr>
          <p:cNvPr id="5" name="Ograda številke diapozitiva 4"/>
          <p:cNvSpPr>
            <a:spLocks noGrp="1"/>
          </p:cNvSpPr>
          <p:nvPr>
            <p:ph type="sldNum" sz="quarter" idx="11"/>
          </p:nvPr>
        </p:nvSpPr>
        <p:spPr/>
        <p:txBody>
          <a:bodyPr/>
          <a:lstStyle/>
          <a:p>
            <a:pPr>
              <a:defRPr/>
            </a:pPr>
            <a:fld id="{C0887134-1CB9-40B4-B6F1-1D72231C3FE7}" type="slidenum">
              <a:rPr lang="sl-SI" smtClean="0"/>
              <a:pPr>
                <a:defRPr/>
              </a:pPr>
              <a:t>3</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Some definitions related to pedagogical work.</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4</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a:t>
            </a:r>
            <a:r>
              <a:rPr lang="hu-HU" baseline="0" dirty="0" smtClean="0"/>
              <a:t> short and simple presentation of basics in ID</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5</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err="1" smtClean="0"/>
              <a:t>Properties</a:t>
            </a:r>
            <a:r>
              <a:rPr lang="sl-SI" dirty="0" smtClean="0"/>
              <a:t> </a:t>
            </a:r>
            <a:r>
              <a:rPr lang="sl-SI" dirty="0" err="1" smtClean="0"/>
              <a:t>and</a:t>
            </a:r>
            <a:r>
              <a:rPr lang="sl-SI" dirty="0" smtClean="0"/>
              <a:t> </a:t>
            </a:r>
            <a:r>
              <a:rPr lang="sl-SI" dirty="0" err="1" smtClean="0"/>
              <a:t>reasons</a:t>
            </a:r>
            <a:r>
              <a:rPr lang="sl-SI" dirty="0" smtClean="0"/>
              <a:t> for i</a:t>
            </a:r>
            <a:r>
              <a:rPr lang="en-US" dirty="0" err="1" smtClean="0"/>
              <a:t>nterdisciplinary</a:t>
            </a:r>
            <a:r>
              <a:rPr lang="sl-SI" baseline="0" dirty="0" smtClean="0"/>
              <a:t> </a:t>
            </a:r>
            <a:r>
              <a:rPr lang="en-US" dirty="0" smtClean="0"/>
              <a:t>Teaching &amp; Research</a:t>
            </a:r>
            <a:endParaRPr lang="hu-HU" b="0" dirty="0"/>
          </a:p>
        </p:txBody>
      </p:sp>
      <p:sp>
        <p:nvSpPr>
          <p:cNvPr id="4" name="Dia számának helye 3"/>
          <p:cNvSpPr>
            <a:spLocks noGrp="1"/>
          </p:cNvSpPr>
          <p:nvPr>
            <p:ph type="sldNum" sz="quarter" idx="10"/>
          </p:nvPr>
        </p:nvSpPr>
        <p:spPr/>
        <p:txBody>
          <a:bodyPr/>
          <a:lstStyle/>
          <a:p>
            <a:fld id="{79A472E4-E8CF-4752-8D89-CC6C7CAD9C51}" type="slidenum">
              <a:rPr lang="hu-HU" smtClean="0"/>
              <a:pPr/>
              <a:t>6</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noProof="0" dirty="0" smtClean="0"/>
              <a:t>Organizing elements are useful curricular mechanisms through which the connection is organized.</a:t>
            </a:r>
            <a:endParaRPr lang="en-GB" noProof="0" dirty="0"/>
          </a:p>
        </p:txBody>
      </p:sp>
      <p:sp>
        <p:nvSpPr>
          <p:cNvPr id="4" name="Dia számának helye 3"/>
          <p:cNvSpPr>
            <a:spLocks noGrp="1"/>
          </p:cNvSpPr>
          <p:nvPr>
            <p:ph type="sldNum" sz="quarter" idx="10"/>
          </p:nvPr>
        </p:nvSpPr>
        <p:spPr/>
        <p:txBody>
          <a:bodyPr/>
          <a:lstStyle/>
          <a:p>
            <a:fld id="{79A472E4-E8CF-4752-8D89-CC6C7CAD9C51}" type="slidenum">
              <a:rPr lang="hu-HU" smtClean="0"/>
              <a:pPr/>
              <a:t>7</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Within this article you may find</a:t>
            </a:r>
            <a:r>
              <a:rPr lang="hu-HU" baseline="0" dirty="0" smtClean="0"/>
              <a:t> some </a:t>
            </a:r>
            <a:r>
              <a:rPr lang="hu-HU" dirty="0" smtClean="0"/>
              <a:t>useful hints for your own I/MD work</a:t>
            </a:r>
            <a:r>
              <a:rPr lang="hu-HU" baseline="0" dirty="0" smtClean="0"/>
              <a:t> and for practical work - Exercise on next slides.</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pPr/>
              <a:t>8</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79A472E4-E8CF-4752-8D89-CC6C7CAD9C51}" type="slidenum">
              <a:rPr lang="hu-HU" smtClean="0"/>
              <a:pPr/>
              <a:t>9</a:t>
            </a:fld>
            <a:endParaRPr lang="hu-HU"/>
          </a:p>
        </p:txBody>
      </p:sp>
    </p:spTree>
    <p:extLst>
      <p:ext uri="{BB962C8B-B14F-4D97-AF65-F5344CB8AC3E}">
        <p14:creationId xmlns:p14="http://schemas.microsoft.com/office/powerpoint/2010/main" val="3840006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Kép 6"/>
          <p:cNvPicPr>
            <a:picLocks noChangeAspect="1"/>
          </p:cNvPicPr>
          <p:nvPr userDrawn="1"/>
        </p:nvPicPr>
        <p:blipFill rotWithShape="1">
          <a:blip r:embed="rId2"/>
          <a:srcRect r="85412"/>
          <a:stretch/>
        </p:blipFill>
        <p:spPr>
          <a:xfrm>
            <a:off x="11582399" y="3723937"/>
            <a:ext cx="609601" cy="31340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‹Nr.›</a:t>
            </a:fld>
            <a:endParaRPr lang="en-US" dirty="0"/>
          </a:p>
        </p:txBody>
      </p:sp>
      <p:pic>
        <p:nvPicPr>
          <p:cNvPr id="7" name="Kép 6"/>
          <p:cNvPicPr>
            <a:picLocks noChangeAspect="1"/>
          </p:cNvPicPr>
          <p:nvPr userDrawn="1"/>
        </p:nvPicPr>
        <p:blipFill rotWithShape="1">
          <a:blip r:embed="rId2"/>
          <a:srcRect r="85412"/>
          <a:stretch/>
        </p:blipFill>
        <p:spPr>
          <a:xfrm>
            <a:off x="11582399" y="3723937"/>
            <a:ext cx="609601" cy="31340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Kép 6"/>
          <p:cNvPicPr>
            <a:picLocks noChangeAspect="1"/>
          </p:cNvPicPr>
          <p:nvPr userDrawn="1"/>
        </p:nvPicPr>
        <p:blipFill rotWithShape="1">
          <a:blip r:embed="rId2"/>
          <a:srcRect r="85412"/>
          <a:stretch/>
        </p:blipFill>
        <p:spPr>
          <a:xfrm>
            <a:off x="11582399" y="3723937"/>
            <a:ext cx="609601" cy="31340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pic>
        <p:nvPicPr>
          <p:cNvPr id="9" name="Kép 6"/>
          <p:cNvPicPr>
            <a:picLocks noChangeAspect="1"/>
          </p:cNvPicPr>
          <p:nvPr userDrawn="1"/>
        </p:nvPicPr>
        <p:blipFill rotWithShape="1">
          <a:blip r:embed="rId2"/>
          <a:srcRect r="85412"/>
          <a:stretch/>
        </p:blipFill>
        <p:spPr>
          <a:xfrm>
            <a:off x="11582399" y="3723937"/>
            <a:ext cx="609601" cy="31340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7/28/2017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pic>
        <p:nvPicPr>
          <p:cNvPr id="11" name="Kép 6"/>
          <p:cNvPicPr>
            <a:picLocks noChangeAspect="1"/>
          </p:cNvPicPr>
          <p:nvPr userDrawn="1"/>
        </p:nvPicPr>
        <p:blipFill rotWithShape="1">
          <a:blip r:embed="rId2"/>
          <a:srcRect r="85412"/>
          <a:stretch/>
        </p:blipFill>
        <p:spPr>
          <a:xfrm>
            <a:off x="11582399" y="3723937"/>
            <a:ext cx="609601" cy="31340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7/28/2017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7/28/2017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pPr/>
              <a:t>7/28/2017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7/28/2017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4cXRrNXK4z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www.sciencedirect.com/science/article/pii/S187704281201346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sustan.csustan.edu/~tom/SFI-CSSS/Lecture-Notes/Interdisciplinary/Interdisciplinary.pp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www.cri-paris.org/wp-content/uploads/Ana-Baptista.pptx" TargetMode="External"/><Relationship Id="rId5" Type="http://schemas.openxmlformats.org/officeDocument/2006/relationships/hyperlink" Target="https://www.researchgate.net/post/What_is_difference_between_terms_of_multidisciplinary_transdisciplinary_and_cross_disciplinary_approaches" TargetMode="External"/><Relationship Id="rId4" Type="http://schemas.openxmlformats.org/officeDocument/2006/relationships/hyperlink" Target="http://www.zrss.si/projektiess/skladisce/podpora.../mali%20pojmovnik%20kp_09-05-04.d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hyperlink" Target="https://www.slideshare.net/BSBEtalk/what-makes-interdisciplinarity-wo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569660"/>
          </a:xfrm>
          <a:prstGeom prst="rect">
            <a:avLst/>
          </a:prstGeom>
        </p:spPr>
        <p:txBody>
          <a:bodyPr wrap="square">
            <a:spAutoFit/>
          </a:bodyPr>
          <a:lstStyle/>
          <a:p>
            <a:r>
              <a:rPr lang="en-US" sz="2400" dirty="0">
                <a:solidFill>
                  <a:schemeClr val="tx1">
                    <a:lumMod val="50000"/>
                    <a:lumOff val="50000"/>
                  </a:schemeClr>
                </a:solidFill>
                <a:latin typeface="+mj-lt"/>
              </a:rPr>
              <a:t>LET’S BE INNOVATIVE! </a:t>
            </a:r>
            <a:endParaRPr lang="hu-HU" sz="2400" dirty="0">
              <a:solidFill>
                <a:schemeClr val="tx1">
                  <a:lumMod val="50000"/>
                  <a:lumOff val="50000"/>
                </a:schemeClr>
              </a:solidFill>
              <a:latin typeface="+mj-lt"/>
            </a:endParaRPr>
          </a:p>
          <a:p>
            <a:r>
              <a:rPr lang="en-US" sz="2400" dirty="0">
                <a:solidFill>
                  <a:schemeClr val="tx1">
                    <a:lumMod val="50000"/>
                    <a:lumOff val="50000"/>
                  </a:schemeClr>
                </a:solidFill>
                <a:latin typeface="+mj-lt"/>
              </a:rPr>
              <a:t>Development of Creativity, Innovation and Entrepreneurship</a:t>
            </a:r>
            <a:r>
              <a:rPr lang="hu-HU" sz="2400" dirty="0">
                <a:solidFill>
                  <a:schemeClr val="tx1">
                    <a:lumMod val="50000"/>
                    <a:lumOff val="50000"/>
                  </a:schemeClr>
                </a:solidFill>
                <a:latin typeface="+mj-lt"/>
              </a:rPr>
              <a:t> for Primary School </a:t>
            </a:r>
            <a:r>
              <a:rPr lang="hu-HU" sz="2400" dirty="0" smtClean="0">
                <a:solidFill>
                  <a:schemeClr val="tx1">
                    <a:lumMod val="50000"/>
                    <a:lumOff val="50000"/>
                  </a:schemeClr>
                </a:solidFill>
                <a:latin typeface="+mj-lt"/>
              </a:rPr>
              <a:t>Teachers</a:t>
            </a:r>
          </a:p>
          <a:p>
            <a:r>
              <a:rPr lang="hu-HU" sz="2400" dirty="0">
                <a:solidFill>
                  <a:schemeClr val="tx1">
                    <a:lumMod val="50000"/>
                    <a:lumOff val="50000"/>
                  </a:schemeClr>
                </a:solidFill>
                <a:latin typeface="+mj-lt"/>
              </a:rPr>
              <a:t>Project </a:t>
            </a:r>
            <a:r>
              <a:rPr lang="hu-HU" sz="2400" dirty="0" smtClean="0">
                <a:solidFill>
                  <a:schemeClr val="tx1">
                    <a:lumMod val="50000"/>
                    <a:lumOff val="50000"/>
                  </a:schemeClr>
                </a:solidFill>
                <a:latin typeface="+mj-lt"/>
              </a:rPr>
              <a:t>No.: </a:t>
            </a:r>
            <a:r>
              <a:rPr lang="hu-HU" sz="2400" dirty="0">
                <a:solidFill>
                  <a:schemeClr val="tx1">
                    <a:lumMod val="50000"/>
                    <a:lumOff val="50000"/>
                  </a:schemeClr>
                </a:solidFill>
                <a:latin typeface="+mj-lt"/>
              </a:rPr>
              <a:t>2016-1-SI01-KA201-021641</a:t>
            </a:r>
          </a:p>
        </p:txBody>
      </p:sp>
      <p:sp>
        <p:nvSpPr>
          <p:cNvPr id="10" name="Title 1"/>
          <p:cNvSpPr txBox="1">
            <a:spLocks/>
          </p:cNvSpPr>
          <p:nvPr/>
        </p:nvSpPr>
        <p:spPr>
          <a:xfrm>
            <a:off x="1097280" y="2953136"/>
            <a:ext cx="10058400" cy="1371975"/>
          </a:xfrm>
          <a:prstGeom prst="rect">
            <a:avLst/>
          </a:prstGeom>
          <a:noFill/>
          <a:ln>
            <a:noFill/>
          </a:ln>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5600" dirty="0" smtClean="0"/>
              <a:t>U</a:t>
            </a:r>
            <a:r>
              <a:rPr lang="sl-SI" sz="5600" dirty="0" smtClean="0"/>
              <a:t>2: </a:t>
            </a:r>
            <a:r>
              <a:rPr lang="en-US" sz="5600" dirty="0" err="1" smtClean="0"/>
              <a:t>Innovativer</a:t>
            </a:r>
            <a:r>
              <a:rPr lang="en-US" sz="5600" dirty="0" smtClean="0"/>
              <a:t> </a:t>
            </a:r>
            <a:r>
              <a:rPr lang="en-US" sz="5600" dirty="0" err="1" smtClean="0"/>
              <a:t>Unterricht</a:t>
            </a:r>
            <a:r>
              <a:rPr lang="en-US" sz="5600" dirty="0" smtClean="0"/>
              <a:t> </a:t>
            </a:r>
          </a:p>
        </p:txBody>
      </p:sp>
      <p:sp>
        <p:nvSpPr>
          <p:cNvPr id="11" name="Text Placeholder 2"/>
          <p:cNvSpPr txBox="1">
            <a:spLocks/>
          </p:cNvSpPr>
          <p:nvPr/>
        </p:nvSpPr>
        <p:spPr>
          <a:xfrm>
            <a:off x="1198288" y="4486021"/>
            <a:ext cx="10058400" cy="13881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smtClean="0"/>
              <a:t>INNOTEACH.U2.E</a:t>
            </a:r>
            <a:r>
              <a:rPr lang="sl-SI" dirty="0" smtClean="0"/>
              <a:t>4</a:t>
            </a:r>
            <a:r>
              <a:rPr lang="en-US" dirty="0" smtClean="0"/>
              <a:t>: </a:t>
            </a:r>
            <a:r>
              <a:rPr lang="en-US" dirty="0" err="1" smtClean="0"/>
              <a:t>Multidisziplinärer</a:t>
            </a:r>
            <a:r>
              <a:rPr lang="en-US" dirty="0" smtClean="0"/>
              <a:t> und </a:t>
            </a:r>
            <a:r>
              <a:rPr lang="en-US" dirty="0" err="1" smtClean="0"/>
              <a:t>interdisziplinärer</a:t>
            </a:r>
            <a:r>
              <a:rPr lang="en-US" dirty="0" smtClean="0"/>
              <a:t> Ansatz </a:t>
            </a:r>
            <a:endParaRPr lang="hu-HU" dirty="0" smtClean="0"/>
          </a:p>
          <a:p>
            <a:pPr algn="r"/>
            <a:r>
              <a:rPr lang="de-AT" sz="2000" dirty="0" smtClean="0"/>
              <a:t>Verfasser: </a:t>
            </a:r>
            <a:r>
              <a:rPr lang="hu-HU" sz="2000" dirty="0" smtClean="0"/>
              <a:t>Prof</a:t>
            </a:r>
            <a:r>
              <a:rPr lang="hu-HU" sz="2000" dirty="0"/>
              <a:t>. dr. Borut </a:t>
            </a:r>
            <a:r>
              <a:rPr lang="hu-HU" sz="2000" dirty="0" smtClean="0"/>
              <a:t>Likar, MBA (KORONA PLUS)</a:t>
            </a:r>
            <a:endParaRPr lang="en-US" sz="2000" dirty="0"/>
          </a:p>
        </p:txBody>
      </p:sp>
    </p:spTree>
    <p:extLst>
      <p:ext uri="{BB962C8B-B14F-4D97-AF65-F5344CB8AC3E}">
        <p14:creationId xmlns:p14="http://schemas.microsoft.com/office/powerpoint/2010/main"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188913"/>
            <a:ext cx="11343051" cy="576262"/>
          </a:xfrm>
        </p:spPr>
        <p:txBody>
          <a:bodyPr>
            <a:normAutofit fontScale="90000"/>
          </a:bodyPr>
          <a:lstStyle/>
          <a:p>
            <a:r>
              <a:rPr lang="en-GB" dirty="0" smtClean="0"/>
              <a:t>Inter/multidisciplinary </a:t>
            </a:r>
            <a:r>
              <a:rPr lang="en-GB" dirty="0" err="1" smtClean="0"/>
              <a:t>Aspekte</a:t>
            </a:r>
            <a:r>
              <a:rPr lang="en-GB" dirty="0" smtClean="0"/>
              <a:t> in </a:t>
            </a:r>
            <a:r>
              <a:rPr lang="en-GB" dirty="0" err="1" smtClean="0"/>
              <a:t>Projekten</a:t>
            </a:r>
            <a:endParaRPr lang="en-GB" dirty="0"/>
          </a:p>
        </p:txBody>
      </p:sp>
      <p:sp>
        <p:nvSpPr>
          <p:cNvPr id="3" name="Ograda vsebine 2"/>
          <p:cNvSpPr>
            <a:spLocks noGrp="1"/>
          </p:cNvSpPr>
          <p:nvPr>
            <p:ph idx="1"/>
          </p:nvPr>
        </p:nvSpPr>
        <p:spPr/>
        <p:txBody>
          <a:bodyPr/>
          <a:lstStyle/>
          <a:p>
            <a:pPr>
              <a:buNone/>
            </a:pPr>
            <a:endParaRPr lang="en-GB" dirty="0" smtClean="0"/>
          </a:p>
          <a:p>
            <a:pPr>
              <a:buNone/>
            </a:pPr>
            <a:endParaRPr lang="en-GB" dirty="0"/>
          </a:p>
        </p:txBody>
      </p:sp>
      <p:sp>
        <p:nvSpPr>
          <p:cNvPr id="4" name="Ograda številke diapozitiva 3"/>
          <p:cNvSpPr>
            <a:spLocks noGrp="1"/>
          </p:cNvSpPr>
          <p:nvPr>
            <p:ph type="sldNum" sz="quarter" idx="12"/>
          </p:nvPr>
        </p:nvSpPr>
        <p:spPr/>
        <p:txBody>
          <a:bodyPr/>
          <a:lstStyle/>
          <a:p>
            <a:pPr>
              <a:defRPr/>
            </a:pPr>
            <a:fld id="{AC17BD2E-5607-47F0-8D00-F5DC00484562}" type="slidenum">
              <a:rPr lang="sl-SI" altLang="en-US" smtClean="0"/>
              <a:pPr>
                <a:defRPr/>
              </a:pPr>
              <a:t>10</a:t>
            </a:fld>
            <a:endParaRPr lang="sl-SI" altLang="en-US" smtClean="0"/>
          </a:p>
          <a:p>
            <a:pPr>
              <a:defRPr/>
            </a:pPr>
            <a:endParaRPr lang="sl-SI" altLang="en-US" smtClean="0"/>
          </a:p>
          <a:p>
            <a:pPr>
              <a:defRPr/>
            </a:pPr>
            <a:r>
              <a:rPr lang="sl-SI" altLang="en-US" smtClean="0"/>
              <a:t>Likar B. </a:t>
            </a:r>
            <a:r>
              <a:rPr lang="en-US" altLang="en-US" smtClean="0"/>
              <a:t>©</a:t>
            </a:r>
            <a:r>
              <a:rPr lang="sl-SI" altLang="en-US" smtClean="0"/>
              <a:t> </a:t>
            </a:r>
            <a:endParaRPr lang="en-US" altLang="en-US"/>
          </a:p>
        </p:txBody>
      </p:sp>
      <p:sp>
        <p:nvSpPr>
          <p:cNvPr id="5" name="Rectangle 2"/>
          <p:cNvSpPr txBox="1">
            <a:spLocks noChangeArrowheads="1"/>
          </p:cNvSpPr>
          <p:nvPr/>
        </p:nvSpPr>
        <p:spPr bwMode="auto">
          <a:xfrm>
            <a:off x="470579" y="1138687"/>
            <a:ext cx="10930484" cy="510169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180975" indent="-180975">
              <a:buFont typeface="Arial" pitchFamily="34" charset="0"/>
              <a:buChar char="•"/>
            </a:pPr>
            <a:r>
              <a:rPr lang="de-AT" dirty="0"/>
              <a:t>Wählen Sie eine Ihrer innovativen oder Forschungsprojekte (oder eins, das Sie wissen)</a:t>
            </a:r>
          </a:p>
          <a:p>
            <a:pPr marL="180975" indent="-180975">
              <a:buFont typeface="Arial" pitchFamily="34" charset="0"/>
              <a:buChar char="•"/>
            </a:pPr>
            <a:r>
              <a:rPr lang="de-AT" dirty="0"/>
              <a:t> </a:t>
            </a:r>
            <a:r>
              <a:rPr lang="de-AT" u="sng" dirty="0"/>
              <a:t>Analysieren</a:t>
            </a:r>
            <a:r>
              <a:rPr lang="de-AT" dirty="0"/>
              <a:t> Sie es hinsichtlich inter-/multidisziplinärer </a:t>
            </a:r>
            <a:r>
              <a:rPr lang="de-AT" dirty="0" smtClean="0"/>
              <a:t>Aspekte, die Lehrer/Experten welcher Fächer haben kooperiert und in welcher Weise</a:t>
            </a:r>
            <a:r>
              <a:rPr lang="en-GB" dirty="0" smtClean="0">
                <a:ea typeface="Times New Roman"/>
                <a:cs typeface="Times New Roman"/>
              </a:rPr>
              <a:t>?</a:t>
            </a:r>
          </a:p>
          <a:p>
            <a:pPr marL="800100" lvl="1" indent="-342900">
              <a:lnSpc>
                <a:spcPct val="110000"/>
              </a:lnSpc>
              <a:buFont typeface="Symbol"/>
              <a:buChar char=""/>
              <a:tabLst>
                <a:tab pos="457200" algn="l"/>
              </a:tabLst>
            </a:pPr>
            <a:r>
              <a:rPr lang="de-AT" dirty="0">
                <a:ea typeface="Times New Roman"/>
                <a:cs typeface="Times New Roman"/>
              </a:rPr>
              <a:t>Welche I/MD Aspekte können an der endgültigen Innovation gefunden werden?</a:t>
            </a:r>
          </a:p>
          <a:p>
            <a:pPr marL="800100" lvl="1" indent="-342900">
              <a:lnSpc>
                <a:spcPct val="110000"/>
              </a:lnSpc>
              <a:buFont typeface="Symbol"/>
              <a:buChar char=""/>
              <a:tabLst>
                <a:tab pos="457200" algn="l"/>
              </a:tabLst>
            </a:pPr>
            <a:r>
              <a:rPr lang="de-AT" dirty="0">
                <a:ea typeface="Times New Roman"/>
                <a:cs typeface="Times New Roman"/>
              </a:rPr>
              <a:t>Warum sind sie wichtig für den Endanwender?</a:t>
            </a:r>
          </a:p>
          <a:p>
            <a:pPr marL="800100" lvl="1" indent="-342900">
              <a:lnSpc>
                <a:spcPct val="110000"/>
              </a:lnSpc>
              <a:buFont typeface="Symbol"/>
              <a:buChar char=""/>
              <a:tabLst>
                <a:tab pos="457200" algn="l"/>
              </a:tabLst>
            </a:pPr>
            <a:r>
              <a:rPr lang="de-AT" dirty="0">
                <a:ea typeface="Times New Roman"/>
                <a:cs typeface="Times New Roman"/>
              </a:rPr>
              <a:t>Andere wichtige Fragen</a:t>
            </a:r>
            <a:endParaRPr lang="en-GB" sz="1000" b="0" dirty="0" smtClean="0"/>
          </a:p>
          <a:p>
            <a:pPr marL="180975" indent="-180975"/>
            <a:r>
              <a:rPr lang="en-GB" u="sng" dirty="0" err="1" smtClean="0"/>
              <a:t>Denkspiel</a:t>
            </a:r>
            <a:endParaRPr lang="en-GB" u="sng" dirty="0" smtClean="0"/>
          </a:p>
          <a:p>
            <a:pPr marL="180975" indent="-180975"/>
            <a:r>
              <a:rPr lang="de-AT" dirty="0"/>
              <a:t>Stellen Sie sich vor, dass Sie diese Innovation noch einmal </a:t>
            </a:r>
            <a:r>
              <a:rPr lang="de-AT" dirty="0" smtClean="0"/>
              <a:t>entwickeln:</a:t>
            </a:r>
            <a:r>
              <a:rPr lang="de-AT" b="0" dirty="0"/>
              <a:t>	</a:t>
            </a:r>
            <a:r>
              <a:rPr lang="de-AT" b="0" dirty="0" smtClean="0"/>
              <a:t>	</a:t>
            </a:r>
            <a:endParaRPr lang="en-GB" b="0" dirty="0" smtClean="0"/>
          </a:p>
          <a:p>
            <a:pPr marL="628650" lvl="1" indent="-171450">
              <a:buFont typeface="Arial" pitchFamily="34" charset="0"/>
              <a:buChar char="•"/>
            </a:pPr>
            <a:r>
              <a:rPr lang="de-AT" dirty="0" smtClean="0"/>
              <a:t>Welche I/MD Aspekte würden die Innovation verbessern und wie?</a:t>
            </a:r>
          </a:p>
          <a:p>
            <a:pPr marL="628650" lvl="1" indent="-171450">
              <a:buFont typeface="Arial" pitchFamily="34" charset="0"/>
              <a:buChar char="•"/>
            </a:pPr>
            <a:r>
              <a:rPr lang="de-AT" dirty="0" smtClean="0"/>
              <a:t>Wie </a:t>
            </a:r>
            <a:r>
              <a:rPr lang="de-AT" dirty="0"/>
              <a:t>würden Sie sie in das Projekt übernehmen?</a:t>
            </a:r>
          </a:p>
          <a:p>
            <a:pPr marL="628650" lvl="1" indent="-171450">
              <a:buFont typeface="Arial" pitchFamily="34" charset="0"/>
              <a:buChar char="•"/>
            </a:pPr>
            <a:r>
              <a:rPr lang="de-AT" dirty="0"/>
              <a:t>Was wäre der zu erwartende Nutzen für das gesamte Projekt?</a:t>
            </a:r>
          </a:p>
          <a:p>
            <a:pPr marL="628650" lvl="1" indent="-171450">
              <a:buFont typeface="Arial" pitchFamily="34" charset="0"/>
              <a:buChar char="•"/>
            </a:pPr>
            <a:r>
              <a:rPr lang="de-AT" dirty="0"/>
              <a:t>Welche Beteiligten würden Sie in das Projekt einbinden und wie?</a:t>
            </a:r>
          </a:p>
          <a:p>
            <a:pPr marL="628650" lvl="1" indent="-171450">
              <a:buFont typeface="Arial" pitchFamily="34" charset="0"/>
              <a:buChar char="•"/>
            </a:pPr>
            <a:r>
              <a:rPr lang="de-AT" dirty="0"/>
              <a:t>Was wäre der erwartete Nutzen der einbezogenen Akteure für das Gesamtprojekt?</a:t>
            </a:r>
          </a:p>
          <a:p>
            <a:pPr marL="285750" indent="-285750">
              <a:lnSpc>
                <a:spcPct val="110000"/>
              </a:lnSpc>
              <a:tabLst>
                <a:tab pos="685800" algn="l"/>
                <a:tab pos="914400" algn="l"/>
              </a:tabLst>
            </a:pPr>
            <a:r>
              <a:rPr lang="en-GB" b="1" dirty="0" err="1" smtClean="0"/>
              <a:t>Präsentation</a:t>
            </a:r>
            <a:r>
              <a:rPr lang="en-GB" b="1" dirty="0" smtClean="0"/>
              <a:t> </a:t>
            </a:r>
            <a:r>
              <a:rPr lang="en-GB" dirty="0" smtClean="0"/>
              <a:t>(Die </a:t>
            </a:r>
            <a:r>
              <a:rPr lang="en-GB" dirty="0" err="1" smtClean="0"/>
              <a:t>Vorlage</a:t>
            </a:r>
            <a:r>
              <a:rPr lang="en-GB" dirty="0" smtClean="0"/>
              <a:t> </a:t>
            </a:r>
            <a:r>
              <a:rPr lang="en-GB" dirty="0" err="1" smtClean="0"/>
              <a:t>bitte</a:t>
            </a:r>
            <a:r>
              <a:rPr lang="en-GB" dirty="0" smtClean="0"/>
              <a:t> </a:t>
            </a:r>
            <a:r>
              <a:rPr lang="en-GB" dirty="0" err="1" smtClean="0"/>
              <a:t>verwenden</a:t>
            </a:r>
            <a:r>
              <a:rPr lang="en-GB" dirty="0" smtClean="0"/>
              <a:t>)</a:t>
            </a:r>
          </a:p>
          <a:p>
            <a:pPr marL="628650" lvl="1" indent="-171450">
              <a:buFont typeface="Arial" pitchFamily="34" charset="0"/>
              <a:buChar char="•"/>
            </a:pPr>
            <a:r>
              <a:rPr lang="en-GB" dirty="0" smtClean="0"/>
              <a:t>Analyse</a:t>
            </a:r>
          </a:p>
          <a:p>
            <a:pPr marL="628650" lvl="1" indent="-171450">
              <a:buFont typeface="Arial" pitchFamily="34" charset="0"/>
              <a:buChar char="•"/>
            </a:pPr>
            <a:r>
              <a:rPr lang="en-GB" dirty="0" err="1" smtClean="0"/>
              <a:t>Denkspiel</a:t>
            </a:r>
            <a:endParaRPr lang="en-GB" b="0" dirty="0" smtClean="0"/>
          </a:p>
        </p:txBody>
      </p:sp>
      <p:sp>
        <p:nvSpPr>
          <p:cNvPr id="6" name="Rectangle 2"/>
          <p:cNvSpPr txBox="1">
            <a:spLocks noChangeArrowheads="1"/>
          </p:cNvSpPr>
          <p:nvPr/>
        </p:nvSpPr>
        <p:spPr>
          <a:xfrm>
            <a:off x="7933523" y="2048622"/>
            <a:ext cx="3467540" cy="1324978"/>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de-AT" dirty="0" smtClean="0"/>
              <a:t>Praktische Arbeit</a:t>
            </a:r>
            <a:r>
              <a:rPr lang="sl-SI" dirty="0" smtClean="0"/>
              <a:t>	</a:t>
            </a:r>
            <a:r>
              <a:rPr lang="sl-SI" sz="2800" b="1" dirty="0" smtClean="0"/>
              <a:t> T </a:t>
            </a:r>
            <a:r>
              <a:rPr lang="sl-SI" sz="1600" dirty="0" smtClean="0"/>
              <a:t>(</a:t>
            </a:r>
            <a:r>
              <a:rPr lang="de-AT" sz="1600" dirty="0" smtClean="0"/>
              <a:t>Übung 1)</a:t>
            </a:r>
            <a:endParaRPr lang="sl-SI" b="1" dirty="0" smtClean="0"/>
          </a:p>
          <a:p>
            <a:pPr marL="0" marR="0" lvl="1" fontAlgn="auto">
              <a:lnSpc>
                <a:spcPct val="90000"/>
              </a:lnSpc>
              <a:buClr>
                <a:schemeClr val="accent1"/>
              </a:buClr>
              <a:buSzTx/>
              <a:buFont typeface="Calibri" pitchFamily="34" charset="0"/>
              <a:buNone/>
              <a:tabLst/>
              <a:defRPr/>
            </a:pPr>
            <a:endParaRPr lang="sl-SI" sz="700" dirty="0" smtClean="0"/>
          </a:p>
          <a:p>
            <a:pPr marL="0" marR="0" lvl="1" fontAlgn="auto">
              <a:lnSpc>
                <a:spcPct val="90000"/>
              </a:lnSpc>
              <a:buClr>
                <a:schemeClr val="accent1"/>
              </a:buClr>
              <a:buSzTx/>
              <a:buFont typeface="Calibri" pitchFamily="34" charset="0"/>
              <a:buNone/>
              <a:tabLst/>
              <a:defRPr/>
            </a:pPr>
            <a:r>
              <a:rPr lang="de-AT" dirty="0"/>
              <a:t>Teamarbeit</a:t>
            </a:r>
            <a:endParaRPr lang="sl-SI" dirty="0"/>
          </a:p>
          <a:p>
            <a:pPr marL="0" lvl="1">
              <a:lnSpc>
                <a:spcPct val="90000"/>
              </a:lnSpc>
              <a:buClr>
                <a:schemeClr val="accent1"/>
              </a:buClr>
            </a:pPr>
            <a:r>
              <a:rPr lang="de-AT" dirty="0"/>
              <a:t>vorbereiten</a:t>
            </a:r>
            <a:r>
              <a:rPr lang="sl-SI" dirty="0"/>
              <a:t> - </a:t>
            </a:r>
            <a:r>
              <a:rPr lang="de-AT" dirty="0" smtClean="0"/>
              <a:t>3</a:t>
            </a:r>
            <a:r>
              <a:rPr lang="sl-SI" dirty="0" smtClean="0"/>
              <a:t>0 </a:t>
            </a:r>
            <a:r>
              <a:rPr lang="de-AT" dirty="0"/>
              <a:t>Min.</a:t>
            </a:r>
            <a:endParaRPr lang="sl-SI" dirty="0"/>
          </a:p>
          <a:p>
            <a:pPr marL="0" lvl="1">
              <a:lnSpc>
                <a:spcPct val="90000"/>
              </a:lnSpc>
              <a:buClr>
                <a:schemeClr val="accent1"/>
              </a:buClr>
            </a:pPr>
            <a:r>
              <a:rPr lang="de-AT" dirty="0"/>
              <a:t>präsentieren</a:t>
            </a:r>
            <a:r>
              <a:rPr lang="sl-SI" dirty="0"/>
              <a:t> - </a:t>
            </a:r>
            <a:r>
              <a:rPr lang="de-AT" dirty="0" smtClean="0"/>
              <a:t>3</a:t>
            </a:r>
            <a:r>
              <a:rPr lang="sl-SI" dirty="0" smtClean="0"/>
              <a:t>-</a:t>
            </a:r>
            <a:r>
              <a:rPr lang="de-AT" dirty="0" smtClean="0"/>
              <a:t>4</a:t>
            </a:r>
            <a:r>
              <a:rPr lang="sl-SI" dirty="0" smtClean="0"/>
              <a:t> </a:t>
            </a:r>
            <a:r>
              <a:rPr lang="de-AT" dirty="0"/>
              <a:t>Min. pro Gruppe</a:t>
            </a:r>
            <a:endParaRPr lang="sl-S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dirty="0" smtClean="0"/>
              <a:t>Planen Sie einen Vortrag zur  Interdisziplinarität!</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80" y="1886673"/>
            <a:ext cx="9834880" cy="4459682"/>
          </a:xfrm>
          <a:prstGeom prst="rect">
            <a:avLst/>
          </a:prstGeom>
          <a:noFill/>
        </p:spPr>
        <p:txBody>
          <a:bodyPr wrap="square" rtlCol="0">
            <a:spAutoFit/>
          </a:bodyPr>
          <a:lstStyle/>
          <a:p>
            <a:pPr>
              <a:lnSpc>
                <a:spcPct val="110000"/>
              </a:lnSpc>
              <a:spcAft>
                <a:spcPts val="0"/>
              </a:spcAft>
              <a:tabLst>
                <a:tab pos="457200" algn="l"/>
              </a:tabLst>
            </a:pPr>
            <a:r>
              <a:rPr lang="de-AT" sz="2000" dirty="0">
                <a:ea typeface="Times New Roman"/>
                <a:cs typeface="Times New Roman"/>
              </a:rPr>
              <a:t>Nehmen Sie Bezug auf interdisziplinäre Aspekte. </a:t>
            </a:r>
            <a:r>
              <a:rPr lang="de-AT" sz="2000" dirty="0" smtClean="0">
                <a:ea typeface="Times New Roman"/>
                <a:cs typeface="Times New Roman"/>
              </a:rPr>
              <a:t> Ein Bezug zu Ihrem Thema kann bestehen oder auch nicht. Seien Sie i</a:t>
            </a:r>
            <a:r>
              <a:rPr lang="en-GB" sz="2000" dirty="0" err="1" smtClean="0">
                <a:ea typeface="Times New Roman"/>
                <a:cs typeface="Times New Roman"/>
              </a:rPr>
              <a:t>nnovativ</a:t>
            </a:r>
            <a:r>
              <a:rPr lang="en-GB" sz="2000" dirty="0" smtClean="0">
                <a:ea typeface="Times New Roman"/>
                <a:cs typeface="Times New Roman"/>
              </a:rPr>
              <a:t>.  </a:t>
            </a:r>
            <a:r>
              <a:rPr lang="en-GB" sz="2000" dirty="0" err="1" smtClean="0">
                <a:ea typeface="Times New Roman"/>
                <a:cs typeface="Times New Roman"/>
              </a:rPr>
              <a:t>Richtlinien</a:t>
            </a:r>
            <a:r>
              <a:rPr lang="en-GB" sz="2000" dirty="0" smtClean="0">
                <a:ea typeface="Times New Roman"/>
                <a:cs typeface="Times New Roman"/>
              </a:rPr>
              <a:t>:</a:t>
            </a:r>
            <a:endParaRPr lang="sl-SI" sz="2000" dirty="0" smtClean="0">
              <a:ea typeface="Times New Roman"/>
              <a:cs typeface="Times New Roman"/>
            </a:endParaRPr>
          </a:p>
          <a:p>
            <a:pPr lvl="0">
              <a:lnSpc>
                <a:spcPct val="110000"/>
              </a:lnSpc>
              <a:spcAft>
                <a:spcPts val="0"/>
              </a:spcAft>
              <a:tabLst>
                <a:tab pos="457200" algn="l"/>
              </a:tabLst>
            </a:pPr>
            <a:r>
              <a:rPr lang="de-AT" sz="2000" dirty="0">
                <a:ea typeface="Times New Roman"/>
                <a:cs typeface="Times New Roman"/>
              </a:rPr>
              <a:t>Verwenden Sie verschiedene Elemente, wie z. B. </a:t>
            </a:r>
          </a:p>
          <a:p>
            <a:pPr marL="342900" lvl="0" indent="-342900">
              <a:lnSpc>
                <a:spcPct val="110000"/>
              </a:lnSpc>
              <a:spcAft>
                <a:spcPts val="0"/>
              </a:spcAft>
              <a:buFont typeface="Arial"/>
              <a:buChar char="•"/>
              <a:tabLst>
                <a:tab pos="457200" algn="l"/>
              </a:tabLst>
            </a:pPr>
            <a:r>
              <a:rPr lang="de-AT" sz="2000" dirty="0">
                <a:ea typeface="Times New Roman"/>
                <a:cs typeface="Times New Roman"/>
              </a:rPr>
              <a:t>Organisieren/Verknüpfen von Elementen </a:t>
            </a:r>
            <a:r>
              <a:rPr lang="de-AT" sz="2000" u="sng" dirty="0">
                <a:ea typeface="Times New Roman"/>
                <a:cs typeface="Times New Roman"/>
              </a:rPr>
              <a:t>Bausteine für einen innovativen Unterricht - Kreative Klassenzimmer: ein mehrdimensionales Konzept (Folie aus der </a:t>
            </a:r>
            <a:r>
              <a:rPr lang="de-AT" sz="2000" u="sng" dirty="0" err="1">
                <a:ea typeface="Times New Roman"/>
                <a:cs typeface="Times New Roman"/>
              </a:rPr>
              <a:t>ppt</a:t>
            </a:r>
            <a:r>
              <a:rPr lang="de-AT" sz="2000" u="sng" dirty="0">
                <a:ea typeface="Times New Roman"/>
                <a:cs typeface="Times New Roman"/>
              </a:rPr>
              <a:t>- Präsentation: U 2. E1: Innovatives Lehrerbild und innovative Lehrmethoden) </a:t>
            </a:r>
            <a:endParaRPr lang="de-AT" sz="2000" u="sng" dirty="0" smtClean="0">
              <a:ea typeface="Times New Roman"/>
              <a:cs typeface="Times New Roman"/>
            </a:endParaRPr>
          </a:p>
          <a:p>
            <a:pPr marL="342900" lvl="0" indent="-342900">
              <a:lnSpc>
                <a:spcPct val="110000"/>
              </a:lnSpc>
              <a:spcAft>
                <a:spcPts val="0"/>
              </a:spcAft>
              <a:buFont typeface="Arial"/>
              <a:buChar char="•"/>
              <a:tabLst>
                <a:tab pos="457200" algn="l"/>
              </a:tabLst>
            </a:pPr>
            <a:r>
              <a:rPr lang="de-AT" sz="2000" dirty="0" smtClean="0">
                <a:ea typeface="Times New Roman"/>
                <a:cs typeface="Times New Roman"/>
              </a:rPr>
              <a:t>Artikel</a:t>
            </a:r>
            <a:r>
              <a:rPr lang="sl-SI" sz="2000" dirty="0" smtClean="0">
                <a:ea typeface="Times New Roman"/>
                <a:cs typeface="Times New Roman"/>
              </a:rPr>
              <a:t> </a:t>
            </a:r>
            <a:r>
              <a:rPr lang="sl-SI" sz="2000" dirty="0" smtClean="0">
                <a:ea typeface="Times New Roman"/>
                <a:cs typeface="Times New Roman"/>
              </a:rPr>
              <a:t>(</a:t>
            </a:r>
            <a:r>
              <a:rPr lang="en-US" sz="2000" dirty="0" smtClean="0"/>
              <a:t>On applying the interdisciplinary approach in primary schools</a:t>
            </a:r>
            <a:r>
              <a:rPr lang="sl-SI" sz="2000" dirty="0" smtClean="0"/>
              <a:t>.</a:t>
            </a:r>
            <a:r>
              <a:rPr lang="sl-SI" sz="2000" dirty="0" err="1" smtClean="0"/>
              <a:t>pdf</a:t>
            </a:r>
            <a:r>
              <a:rPr lang="sl-SI" sz="2000" dirty="0" smtClean="0"/>
              <a:t>)</a:t>
            </a:r>
            <a:endParaRPr lang="sl-SI" sz="2000" dirty="0" smtClean="0">
              <a:ea typeface="Times New Roman"/>
              <a:cs typeface="Times New Roman"/>
            </a:endParaRPr>
          </a:p>
          <a:p>
            <a:pPr marL="742950" lvl="1" indent="-285750">
              <a:lnSpc>
                <a:spcPct val="110000"/>
              </a:lnSpc>
              <a:buFont typeface="Arial"/>
              <a:buChar char="•"/>
              <a:tabLst>
                <a:tab pos="685800" algn="l"/>
                <a:tab pos="914400" algn="l"/>
              </a:tabLst>
            </a:pPr>
            <a:endParaRPr lang="sl-SI" sz="2000" u="sng" dirty="0" smtClean="0">
              <a:ea typeface="Times New Roman"/>
              <a:cs typeface="Times New Roman"/>
            </a:endParaRPr>
          </a:p>
          <a:p>
            <a:pPr marL="285750" indent="-285750">
              <a:lnSpc>
                <a:spcPct val="110000"/>
              </a:lnSpc>
              <a:tabLst>
                <a:tab pos="685800" algn="l"/>
                <a:tab pos="914400" algn="l"/>
              </a:tabLst>
            </a:pPr>
            <a:r>
              <a:rPr lang="en-GB" sz="2000" b="1" dirty="0" err="1" smtClean="0"/>
              <a:t>Präsentation</a:t>
            </a:r>
            <a:r>
              <a:rPr lang="sl-SI" sz="2000" b="1" dirty="0" smtClean="0"/>
              <a:t> </a:t>
            </a:r>
            <a:r>
              <a:rPr lang="sl-SI" sz="2000" dirty="0" smtClean="0"/>
              <a:t>(</a:t>
            </a:r>
            <a:r>
              <a:rPr lang="de-AT" sz="2000" dirty="0" smtClean="0"/>
              <a:t>halten Sie sich bitte an die Vorlage</a:t>
            </a:r>
            <a:r>
              <a:rPr lang="sl-SI" sz="2000" dirty="0" smtClean="0"/>
              <a:t>)</a:t>
            </a:r>
            <a:endParaRPr lang="sl-SI" sz="2000" dirty="0" smtClean="0"/>
          </a:p>
          <a:p>
            <a:pPr marL="285750" indent="-285750">
              <a:lnSpc>
                <a:spcPct val="110000"/>
              </a:lnSpc>
              <a:buFont typeface="Arial"/>
              <a:buChar char="•"/>
              <a:tabLst>
                <a:tab pos="685800" algn="l"/>
                <a:tab pos="914400" algn="l"/>
              </a:tabLst>
            </a:pPr>
            <a:r>
              <a:rPr lang="de-AT" sz="2000" dirty="0"/>
              <a:t>Stellen Sie das Konzept und die wichtigsten Elemente des Vortrags vor</a:t>
            </a:r>
          </a:p>
          <a:p>
            <a:pPr marL="285750" indent="-285750">
              <a:lnSpc>
                <a:spcPct val="110000"/>
              </a:lnSpc>
              <a:buFont typeface="Arial"/>
              <a:buChar char="•"/>
              <a:tabLst>
                <a:tab pos="685800" algn="l"/>
                <a:tab pos="914400" algn="l"/>
              </a:tabLst>
            </a:pPr>
            <a:r>
              <a:rPr lang="de-AT" sz="2000" dirty="0"/>
              <a:t>Erklären, und begründen Sie die interdisziplinären Aspekte. Präsentieren Sie auch die Lernelemente "Organisieren/Verknüpfen  und "Elemente innovativer Lehre" falls zutreffend.</a:t>
            </a:r>
          </a:p>
        </p:txBody>
      </p:sp>
      <p:sp>
        <p:nvSpPr>
          <p:cNvPr id="5" name="Rectangle 2"/>
          <p:cNvSpPr txBox="1">
            <a:spLocks noChangeArrowheads="1"/>
          </p:cNvSpPr>
          <p:nvPr/>
        </p:nvSpPr>
        <p:spPr>
          <a:xfrm>
            <a:off x="8993394" y="0"/>
            <a:ext cx="3198606" cy="1228028"/>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de-AT" sz="1600" dirty="0"/>
              <a:t>Praktische Arbeit </a:t>
            </a:r>
            <a:r>
              <a:rPr lang="sl-SI" sz="1600" dirty="0" smtClean="0"/>
              <a:t>	</a:t>
            </a:r>
            <a:r>
              <a:rPr lang="sl-SI" sz="2800" b="1" dirty="0" smtClean="0"/>
              <a:t>T </a:t>
            </a:r>
            <a:r>
              <a:rPr lang="sl-SI" sz="1600" dirty="0" smtClean="0"/>
              <a:t>(</a:t>
            </a:r>
            <a:r>
              <a:rPr lang="en-GB" sz="1600" dirty="0" err="1" smtClean="0"/>
              <a:t>Übung</a:t>
            </a:r>
            <a:r>
              <a:rPr lang="en-GB" sz="1600" dirty="0" smtClean="0"/>
              <a:t>  </a:t>
            </a:r>
            <a:r>
              <a:rPr lang="sl-SI" sz="1600" dirty="0" smtClean="0"/>
              <a:t>2)</a:t>
            </a:r>
            <a:endParaRPr lang="sl-SI" sz="1600" b="1" dirty="0" smtClean="0"/>
          </a:p>
          <a:p>
            <a:pPr marL="0" marR="0" lvl="1" fontAlgn="auto">
              <a:lnSpc>
                <a:spcPct val="90000"/>
              </a:lnSpc>
              <a:buClr>
                <a:schemeClr val="accent1"/>
              </a:buClr>
              <a:buSzTx/>
              <a:buFont typeface="Calibri" pitchFamily="34" charset="0"/>
              <a:buNone/>
              <a:tabLst/>
              <a:defRPr/>
            </a:pPr>
            <a:endParaRPr lang="sl-SI" sz="600" dirty="0" smtClean="0"/>
          </a:p>
          <a:p>
            <a:pPr marL="0" marR="0" lvl="1" fontAlgn="auto">
              <a:lnSpc>
                <a:spcPct val="90000"/>
              </a:lnSpc>
              <a:buClr>
                <a:schemeClr val="accent1"/>
              </a:buClr>
              <a:buSzTx/>
              <a:buFont typeface="Calibri" pitchFamily="34" charset="0"/>
              <a:buNone/>
              <a:tabLst/>
              <a:defRPr/>
            </a:pPr>
            <a:r>
              <a:rPr lang="de-AT" sz="1600" dirty="0"/>
              <a:t>Teamarbeit</a:t>
            </a:r>
            <a:endParaRPr lang="sl-SI" sz="1600" dirty="0"/>
          </a:p>
          <a:p>
            <a:pPr marL="0" lvl="1">
              <a:lnSpc>
                <a:spcPct val="90000"/>
              </a:lnSpc>
              <a:buClr>
                <a:schemeClr val="accent1"/>
              </a:buClr>
            </a:pPr>
            <a:r>
              <a:rPr lang="de-AT" sz="1600" dirty="0"/>
              <a:t>vorbereiten</a:t>
            </a:r>
            <a:r>
              <a:rPr lang="sl-SI" sz="1600" dirty="0"/>
              <a:t> - </a:t>
            </a:r>
            <a:r>
              <a:rPr lang="de-AT" sz="1600" dirty="0"/>
              <a:t>3</a:t>
            </a:r>
            <a:r>
              <a:rPr lang="sl-SI" sz="1600" dirty="0"/>
              <a:t>0 </a:t>
            </a:r>
            <a:r>
              <a:rPr lang="de-AT" sz="1600" dirty="0"/>
              <a:t>Min.</a:t>
            </a:r>
            <a:endParaRPr lang="sl-SI" sz="1600" dirty="0"/>
          </a:p>
          <a:p>
            <a:pPr marL="0" lvl="1">
              <a:lnSpc>
                <a:spcPct val="90000"/>
              </a:lnSpc>
              <a:buClr>
                <a:schemeClr val="accent1"/>
              </a:buClr>
            </a:pPr>
            <a:r>
              <a:rPr lang="de-AT" sz="1600" dirty="0"/>
              <a:t>präsentieren</a:t>
            </a:r>
            <a:r>
              <a:rPr lang="sl-SI" sz="1600" dirty="0"/>
              <a:t> - </a:t>
            </a:r>
            <a:r>
              <a:rPr lang="de-AT" sz="1600" dirty="0"/>
              <a:t>3</a:t>
            </a:r>
            <a:r>
              <a:rPr lang="sl-SI" sz="1600" dirty="0"/>
              <a:t>-</a:t>
            </a:r>
            <a:r>
              <a:rPr lang="de-AT" sz="1600" dirty="0"/>
              <a:t>4</a:t>
            </a:r>
            <a:r>
              <a:rPr lang="sl-SI" sz="1600" dirty="0"/>
              <a:t> </a:t>
            </a:r>
            <a:r>
              <a:rPr lang="de-AT" sz="1600" dirty="0"/>
              <a:t>Min. pro Gruppe</a:t>
            </a:r>
            <a:endParaRPr lang="sl-SI" sz="1600" dirty="0"/>
          </a:p>
        </p:txBody>
      </p:sp>
      <p:pic>
        <p:nvPicPr>
          <p:cNvPr id="6" name="Picture 4" descr="http://is.jrc.ec.europa.eu/pages/EAP/images/pieALL_OK.jpg"/>
          <p:cNvPicPr>
            <a:picLocks noChangeAspect="1" noChangeArrowheads="1"/>
          </p:cNvPicPr>
          <p:nvPr/>
        </p:nvPicPr>
        <p:blipFill>
          <a:blip r:embed="rId4"/>
          <a:srcRect r="5739"/>
          <a:stretch>
            <a:fillRect/>
          </a:stretch>
        </p:blipFill>
        <p:spPr bwMode="auto">
          <a:xfrm>
            <a:off x="133311" y="3723937"/>
            <a:ext cx="1382510" cy="776765"/>
          </a:xfrm>
          <a:prstGeom prst="rect">
            <a:avLst/>
          </a:prstGeom>
          <a:noFill/>
        </p:spPr>
      </p:pic>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Pr</a:t>
            </a:r>
            <a:r>
              <a:rPr lang="de-AT" dirty="0" smtClean="0"/>
              <a:t>ä</a:t>
            </a:r>
            <a:r>
              <a:rPr lang="sl-SI" dirty="0" smtClean="0"/>
              <a:t>sentation</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1886673"/>
            <a:ext cx="9834880" cy="4398127"/>
          </a:xfrm>
          <a:prstGeom prst="rect">
            <a:avLst/>
          </a:prstGeom>
          <a:noFill/>
        </p:spPr>
        <p:txBody>
          <a:bodyPr wrap="square" rtlCol="0">
            <a:spAutoFit/>
          </a:bodyPr>
          <a:lstStyle/>
          <a:p>
            <a:r>
              <a:rPr lang="de-AT" sz="2400" b="1" dirty="0" smtClean="0"/>
              <a:t>Jede Gruppe präsentiert nur eine Übung</a:t>
            </a:r>
            <a:r>
              <a:rPr lang="sl-SI" sz="2400" b="1" dirty="0" smtClean="0"/>
              <a:t>. </a:t>
            </a:r>
          </a:p>
          <a:p>
            <a:r>
              <a:rPr lang="de-AT" sz="2400" b="1" dirty="0" smtClean="0"/>
              <a:t>Unter den Gruppen ausmachen, so dass JEDES Thema: </a:t>
            </a:r>
            <a:r>
              <a:rPr lang="sl-SI" sz="2400" b="1" dirty="0" smtClean="0"/>
              <a:t>3, 4, 1  2 </a:t>
            </a:r>
            <a:r>
              <a:rPr lang="de-AT" sz="2400" b="1" dirty="0" smtClean="0"/>
              <a:t>und auch 2 präsentiert werden.</a:t>
            </a:r>
            <a:endParaRPr lang="sl-SI" sz="2400" b="1" dirty="0" smtClean="0"/>
          </a:p>
          <a:p>
            <a:endParaRPr lang="sl-SI" sz="2000" b="1" dirty="0" smtClean="0"/>
          </a:p>
          <a:p>
            <a:r>
              <a:rPr lang="sl-SI" sz="2400" dirty="0" smtClean="0"/>
              <a:t>U2</a:t>
            </a:r>
            <a:r>
              <a:rPr lang="de-AT" sz="2400" dirty="0"/>
              <a:t>_</a:t>
            </a:r>
            <a:r>
              <a:rPr lang="sl-SI" sz="2400" dirty="0" smtClean="0"/>
              <a:t>E1_Exercise_InnoTeacher_BL3</a:t>
            </a:r>
            <a:endParaRPr lang="sl-SI" sz="2000" dirty="0" smtClean="0"/>
          </a:p>
          <a:p>
            <a:r>
              <a:rPr lang="sl-SI" sz="2400" dirty="0" smtClean="0"/>
              <a:t>3	</a:t>
            </a:r>
            <a:r>
              <a:rPr lang="de-AT" sz="2400" dirty="0" smtClean="0"/>
              <a:t>Kreative Neubenennung Ihrer Heimatstadt -</a:t>
            </a:r>
            <a:r>
              <a:rPr lang="sl-SI" sz="2400" dirty="0" smtClean="0"/>
              <a:t> </a:t>
            </a:r>
            <a:r>
              <a:rPr lang="de-AT" sz="2400" dirty="0" smtClean="0"/>
              <a:t>ÜBUNG</a:t>
            </a:r>
            <a:r>
              <a:rPr lang="sl-SI" sz="2400" dirty="0" smtClean="0"/>
              <a:t> 3</a:t>
            </a:r>
            <a:endParaRPr lang="sl-SI" sz="2000" dirty="0" smtClean="0"/>
          </a:p>
          <a:p>
            <a:r>
              <a:rPr lang="sl-SI" sz="2400" dirty="0" smtClean="0"/>
              <a:t>4	</a:t>
            </a:r>
            <a:r>
              <a:rPr lang="de-AT" sz="2400" dirty="0" smtClean="0"/>
              <a:t>Planung einer innovativen Aufgabe</a:t>
            </a:r>
            <a:r>
              <a:rPr lang="sl-SI" sz="2400" dirty="0" smtClean="0"/>
              <a:t> / </a:t>
            </a:r>
            <a:r>
              <a:rPr lang="de-AT" sz="2400" dirty="0" smtClean="0"/>
              <a:t>Stunde für ein Thema</a:t>
            </a:r>
            <a:r>
              <a:rPr lang="sl-SI" sz="2400" dirty="0" smtClean="0"/>
              <a:t> - </a:t>
            </a:r>
            <a:r>
              <a:rPr lang="de-AT" sz="2400" dirty="0"/>
              <a:t>ÜBUNG</a:t>
            </a:r>
            <a:r>
              <a:rPr lang="sl-SI" sz="2400" dirty="0" smtClean="0"/>
              <a:t> 4</a:t>
            </a:r>
            <a:endParaRPr lang="sl-SI" sz="2000" dirty="0" smtClean="0"/>
          </a:p>
          <a:p>
            <a:r>
              <a:rPr lang="sl-SI" sz="2400" dirty="0" smtClean="0"/>
              <a:t> </a:t>
            </a:r>
            <a:endParaRPr lang="sl-SI" sz="2000" dirty="0" smtClean="0"/>
          </a:p>
          <a:p>
            <a:r>
              <a:rPr lang="sl-SI" sz="2400" dirty="0" smtClean="0"/>
              <a:t>U2.E4: Multidis</a:t>
            </a:r>
            <a:r>
              <a:rPr lang="de-AT" sz="2400" dirty="0" err="1" smtClean="0"/>
              <a:t>ziplinärer</a:t>
            </a:r>
            <a:r>
              <a:rPr lang="de-AT" sz="2400" dirty="0" smtClean="0"/>
              <a:t> und </a:t>
            </a:r>
            <a:r>
              <a:rPr lang="de-AT" sz="2400" dirty="0" err="1" smtClean="0"/>
              <a:t>inter</a:t>
            </a:r>
            <a:r>
              <a:rPr lang="sl-SI" sz="2400" dirty="0" smtClean="0"/>
              <a:t>dis</a:t>
            </a:r>
            <a:r>
              <a:rPr lang="de-AT" sz="2400" dirty="0" smtClean="0"/>
              <a:t>z</a:t>
            </a:r>
            <a:r>
              <a:rPr lang="sl-SI" sz="2400" dirty="0" smtClean="0"/>
              <a:t>iplin</a:t>
            </a:r>
            <a:r>
              <a:rPr lang="de-AT" sz="2400" dirty="0" err="1" smtClean="0"/>
              <a:t>ärer</a:t>
            </a:r>
            <a:r>
              <a:rPr lang="de-AT" sz="2400" dirty="0" smtClean="0"/>
              <a:t> Ansatz</a:t>
            </a:r>
            <a:endParaRPr lang="sl-SI" sz="2000" dirty="0" smtClean="0"/>
          </a:p>
          <a:p>
            <a:r>
              <a:rPr lang="sl-SI" sz="2400" dirty="0" smtClean="0"/>
              <a:t>1.	Inter</a:t>
            </a:r>
            <a:r>
              <a:rPr lang="de-AT" sz="2400" dirty="0" smtClean="0"/>
              <a:t>-</a:t>
            </a:r>
            <a:r>
              <a:rPr lang="sl-SI" sz="2400" dirty="0" smtClean="0"/>
              <a:t>/multidis</a:t>
            </a:r>
            <a:r>
              <a:rPr lang="de-AT" sz="2400" dirty="0" smtClean="0"/>
              <a:t>z</a:t>
            </a:r>
            <a:r>
              <a:rPr lang="sl-SI" sz="2400" dirty="0" smtClean="0"/>
              <a:t>iplin</a:t>
            </a:r>
            <a:r>
              <a:rPr lang="de-AT" sz="2400" dirty="0" err="1" smtClean="0"/>
              <a:t>äre</a:t>
            </a:r>
            <a:r>
              <a:rPr lang="de-AT" sz="2400" dirty="0" smtClean="0"/>
              <a:t> Aspekte in Projekten</a:t>
            </a:r>
            <a:r>
              <a:rPr lang="sl-SI" sz="2400" dirty="0" smtClean="0"/>
              <a:t> - </a:t>
            </a:r>
            <a:r>
              <a:rPr lang="de-AT" sz="2400" dirty="0"/>
              <a:t>ÜBUNG</a:t>
            </a:r>
            <a:r>
              <a:rPr lang="sl-SI" sz="2400" dirty="0" smtClean="0"/>
              <a:t> 1</a:t>
            </a:r>
            <a:endParaRPr lang="sl-SI" sz="2000" dirty="0" smtClean="0"/>
          </a:p>
          <a:p>
            <a:r>
              <a:rPr lang="sl-SI" sz="2400" dirty="0" smtClean="0"/>
              <a:t>2.	</a:t>
            </a:r>
            <a:r>
              <a:rPr lang="de-AT" sz="2400" dirty="0" smtClean="0"/>
              <a:t>Planen Sie einen Vortrag zu Interdisziplinarität</a:t>
            </a:r>
            <a:r>
              <a:rPr lang="sl-SI" sz="2400" dirty="0" smtClean="0"/>
              <a:t>! - </a:t>
            </a:r>
            <a:r>
              <a:rPr lang="de-AT" sz="2400" dirty="0"/>
              <a:t>ÜBUNG</a:t>
            </a:r>
            <a:r>
              <a:rPr lang="sl-SI" sz="2400" dirty="0" smtClean="0"/>
              <a:t> 2</a:t>
            </a:r>
            <a:endParaRPr lang="sl-SI" sz="2000" dirty="0" smtClean="0"/>
          </a:p>
          <a:p>
            <a:pPr marL="742950" lvl="1" indent="-285750">
              <a:lnSpc>
                <a:spcPct val="110000"/>
              </a:lnSpc>
              <a:buFont typeface="Arial"/>
              <a:buChar char="•"/>
              <a:tabLst>
                <a:tab pos="685800" algn="l"/>
                <a:tab pos="914400" algn="l"/>
              </a:tabLst>
            </a:pPr>
            <a:endParaRPr lang="en-GB" u="sng" dirty="0" smtClean="0">
              <a:ea typeface="Times New Roman"/>
              <a:cs typeface="Times New Roman"/>
            </a:endParaRPr>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829677" cy="1450757"/>
          </a:xfrm>
        </p:spPr>
        <p:txBody>
          <a:bodyPr>
            <a:normAutofit fontScale="90000"/>
          </a:bodyPr>
          <a:lstStyle/>
          <a:p>
            <a:r>
              <a:rPr lang="en-US" dirty="0" err="1" smtClean="0"/>
              <a:t>Radikale</a:t>
            </a:r>
            <a:r>
              <a:rPr lang="en-US" dirty="0" smtClean="0"/>
              <a:t> </a:t>
            </a:r>
            <a:r>
              <a:rPr lang="en-US" dirty="0" err="1" smtClean="0"/>
              <a:t>Interdisziplinarität</a:t>
            </a:r>
            <a:r>
              <a:rPr lang="en-US" dirty="0" smtClean="0"/>
              <a:t> und </a:t>
            </a:r>
            <a:r>
              <a:rPr lang="en-US" dirty="0" err="1" smtClean="0"/>
              <a:t>weitere</a:t>
            </a:r>
            <a:r>
              <a:rPr lang="en-US" dirty="0" smtClean="0"/>
              <a:t> </a:t>
            </a:r>
            <a:r>
              <a:rPr lang="en-US" dirty="0" err="1" smtClean="0"/>
              <a:t>Zutaten</a:t>
            </a:r>
            <a:r>
              <a:rPr lang="en-US" dirty="0" smtClean="0"/>
              <a:t> </a:t>
            </a:r>
            <a:r>
              <a:rPr lang="en-US" dirty="0" err="1" smtClean="0"/>
              <a:t>für</a:t>
            </a:r>
            <a:r>
              <a:rPr lang="en-US" dirty="0" smtClean="0"/>
              <a:t> </a:t>
            </a:r>
            <a:r>
              <a:rPr lang="en-US" dirty="0" smtClean="0"/>
              <a:t>Innovation: Andrew Nelson von </a:t>
            </a:r>
            <a:r>
              <a:rPr lang="en-US" dirty="0" err="1" smtClean="0"/>
              <a:t>TEDxUOregon</a:t>
            </a:r>
            <a:r>
              <a:rPr lang="en-US" dirty="0" smtClean="0"/>
              <a:t> </a:t>
            </a:r>
            <a:r>
              <a:rPr lang="sl-SI" dirty="0" smtClean="0"/>
              <a:t> </a:t>
            </a:r>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178560" y="4887844"/>
            <a:ext cx="9834880" cy="400110"/>
          </a:xfrm>
          <a:prstGeom prst="rect">
            <a:avLst/>
          </a:prstGeom>
          <a:noFill/>
        </p:spPr>
        <p:txBody>
          <a:bodyPr wrap="square" rtlCol="0">
            <a:spAutoFit/>
          </a:bodyPr>
          <a:lstStyle/>
          <a:p>
            <a:r>
              <a:rPr lang="en-US" sz="2000" dirty="0" smtClean="0">
                <a:hlinkClick r:id="rId4"/>
              </a:rPr>
              <a:t>https://www.youtube.com/watch?v=4cXRrNXK4zE</a:t>
            </a:r>
            <a:r>
              <a:rPr lang="sl-SI" sz="2000" dirty="0" smtClean="0"/>
              <a:t> (17 min.)</a:t>
            </a:r>
            <a:endParaRPr lang="sl-SI" sz="2000" dirty="0"/>
          </a:p>
        </p:txBody>
      </p:sp>
      <p:pic>
        <p:nvPicPr>
          <p:cNvPr id="87042" name="Picture 2"/>
          <p:cNvPicPr>
            <a:picLocks noChangeAspect="1" noChangeArrowheads="1"/>
          </p:cNvPicPr>
          <p:nvPr/>
        </p:nvPicPr>
        <p:blipFill>
          <a:blip r:embed="rId5"/>
          <a:srcRect/>
          <a:stretch>
            <a:fillRect/>
          </a:stretch>
        </p:blipFill>
        <p:spPr bwMode="auto">
          <a:xfrm>
            <a:off x="3684105" y="2087794"/>
            <a:ext cx="4823792" cy="2682414"/>
          </a:xfrm>
          <a:prstGeom prst="rect">
            <a:avLst/>
          </a:prstGeom>
          <a:noFill/>
          <a:ln w="9525">
            <a:noFill/>
            <a:miter lim="800000"/>
            <a:headEnd/>
            <a:tailEnd/>
          </a:ln>
        </p:spPr>
      </p:pic>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421" y="286603"/>
            <a:ext cx="10058400" cy="1450757"/>
          </a:xfrm>
        </p:spPr>
        <p:txBody>
          <a:bodyPr/>
          <a:lstStyle/>
          <a:p>
            <a:r>
              <a:rPr lang="de-AT" dirty="0" smtClean="0"/>
              <a:t>Zusammenfassung</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9" name="Content Placeholder 2"/>
          <p:cNvSpPr>
            <a:spLocks noGrp="1"/>
          </p:cNvSpPr>
          <p:nvPr>
            <p:ph sz="quarter" idx="4294967295"/>
          </p:nvPr>
        </p:nvSpPr>
        <p:spPr>
          <a:xfrm>
            <a:off x="5277679" y="2063396"/>
            <a:ext cx="6013173" cy="4029291"/>
          </a:xfrm>
          <a:prstGeom prst="rect">
            <a:avLst/>
          </a:prstGeom>
        </p:spPr>
        <p:txBody>
          <a:bodyPr>
            <a:normAutofit fontScale="92500" lnSpcReduction="10000"/>
          </a:bodyPr>
          <a:lstStyle/>
          <a:p>
            <a:r>
              <a:rPr lang="de-AT" dirty="0"/>
              <a:t>Interdisziplinarität besteht dann, wenn die Disziplinen sich </a:t>
            </a:r>
            <a:r>
              <a:rPr lang="de-AT" u="sng" dirty="0"/>
              <a:t>vermischen und durchdringen </a:t>
            </a:r>
            <a:r>
              <a:rPr lang="de-AT" dirty="0"/>
              <a:t>und wenn </a:t>
            </a:r>
            <a:r>
              <a:rPr lang="de-AT" u="sng" dirty="0"/>
              <a:t>verschiedene Perspektiven, Methoden und akademische Bereiche aufeinandertreffen. </a:t>
            </a:r>
            <a:endParaRPr lang="de-AT" u="sng" dirty="0" smtClean="0"/>
          </a:p>
          <a:p>
            <a:r>
              <a:rPr lang="de-AT" dirty="0"/>
              <a:t>Forschungszusammenarbeit (auch in Schulen), setzt auf ein gemeinsames Forschungsthema, zu einem gewissen Grad </a:t>
            </a:r>
            <a:r>
              <a:rPr lang="de-AT" u="sng" dirty="0"/>
              <a:t>auf Synthese, Integration oder Fusion der Methoden, Theorien und Konzepte</a:t>
            </a:r>
            <a:r>
              <a:rPr lang="de-AT" dirty="0"/>
              <a:t> der verschiedenen Disziplinen. </a:t>
            </a:r>
            <a:endParaRPr lang="de-AT" dirty="0" smtClean="0"/>
          </a:p>
          <a:p>
            <a:r>
              <a:rPr lang="de-AT" dirty="0"/>
              <a:t>Die </a:t>
            </a:r>
            <a:r>
              <a:rPr lang="de-AT" u="sng" dirty="0"/>
              <a:t>Anwendung</a:t>
            </a:r>
            <a:r>
              <a:rPr lang="de-AT" dirty="0"/>
              <a:t> des interdisziplinären Ansatzes auf das Bildungssystem würde die Einrichtung völlig neuer pädagogischer Programme vor dem Hintergrund der Synthese und </a:t>
            </a:r>
            <a:r>
              <a:rPr lang="de-AT" u="sng" dirty="0"/>
              <a:t>Integration von verschiedenen wissenschaftlichen </a:t>
            </a:r>
            <a:r>
              <a:rPr lang="de-AT" u="sng" dirty="0" smtClean="0"/>
              <a:t>Bereichen</a:t>
            </a:r>
            <a:r>
              <a:rPr lang="de-AT" dirty="0" smtClean="0"/>
              <a:t> </a:t>
            </a:r>
            <a:r>
              <a:rPr lang="de-AT" dirty="0"/>
              <a:t>mit sich bringen.(Ana </a:t>
            </a:r>
            <a:r>
              <a:rPr lang="de-AT" dirty="0" err="1"/>
              <a:t>Baptista</a:t>
            </a:r>
            <a:r>
              <a:rPr lang="de-AT" dirty="0"/>
              <a:t>, 2017)</a:t>
            </a:r>
          </a:p>
          <a:p>
            <a:endParaRPr lang="de-AT" dirty="0"/>
          </a:p>
          <a:p>
            <a:endParaRPr lang="de-AT" dirty="0"/>
          </a:p>
          <a:p>
            <a:endParaRPr lang="de-AT" dirty="0"/>
          </a:p>
          <a:p>
            <a:endParaRPr lang="de-AT" dirty="0"/>
          </a:p>
          <a:p>
            <a:endParaRPr lang="en-US" i="1" dirty="0" smtClean="0"/>
          </a:p>
          <a:p>
            <a:endParaRPr lang="en-GB" sz="1800" i="1" cap="none" dirty="0" smtClean="0"/>
          </a:p>
        </p:txBody>
      </p:sp>
      <p:pic>
        <p:nvPicPr>
          <p:cNvPr id="10" name="Picture 2" descr="Rezultat iskanja slik za Interdisciplinarity"/>
          <p:cNvPicPr>
            <a:picLocks noChangeAspect="1" noChangeArrowheads="1"/>
          </p:cNvPicPr>
          <p:nvPr/>
        </p:nvPicPr>
        <p:blipFill>
          <a:blip r:embed="rId4"/>
          <a:srcRect/>
          <a:stretch>
            <a:fillRect/>
          </a:stretch>
        </p:blipFill>
        <p:spPr bwMode="auto">
          <a:xfrm>
            <a:off x="308561" y="2063396"/>
            <a:ext cx="4848225" cy="3448051"/>
          </a:xfrm>
          <a:prstGeom prst="rect">
            <a:avLst/>
          </a:prstGeom>
          <a:noFill/>
        </p:spPr>
      </p:pic>
    </p:spTree>
    <p:extLst>
      <p:ext uri="{BB962C8B-B14F-4D97-AF65-F5344CB8AC3E}">
        <p14:creationId xmlns:p14="http://schemas.microsoft.com/office/powerpoint/2010/main" val="195163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Bibliograph</a:t>
            </a:r>
            <a:r>
              <a:rPr lang="de-AT" dirty="0" err="1" smtClean="0"/>
              <a:t>ie</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1938992"/>
          </a:xfrm>
          <a:prstGeom prst="rect">
            <a:avLst/>
          </a:prstGeom>
          <a:noFill/>
        </p:spPr>
        <p:txBody>
          <a:bodyPr wrap="square" rtlCol="0">
            <a:spAutoFit/>
          </a:bodyPr>
          <a:lstStyle/>
          <a:p>
            <a:pPr marL="457200" indent="-457200">
              <a:buFont typeface="+mj-lt"/>
              <a:buAutoNum type="arabicPeriod"/>
            </a:pPr>
            <a:endParaRPr lang="en-US" sz="2400" dirty="0" smtClean="0"/>
          </a:p>
          <a:p>
            <a:pPr marL="457200" indent="-457200">
              <a:buFont typeface="+mj-lt"/>
              <a:buAutoNum type="arabicPeriod"/>
            </a:pPr>
            <a:r>
              <a:rPr lang="en-US" sz="2400" dirty="0" err="1" smtClean="0"/>
              <a:t>Deneme</a:t>
            </a:r>
            <a:r>
              <a:rPr lang="en-US" sz="2400" dirty="0" smtClean="0"/>
              <a:t>, S., &amp; </a:t>
            </a:r>
            <a:r>
              <a:rPr lang="en-US" sz="2400" dirty="0" err="1" smtClean="0"/>
              <a:t>Ada</a:t>
            </a:r>
            <a:r>
              <a:rPr lang="en-US" sz="2400" dirty="0" smtClean="0"/>
              <a:t>, S. (2012). On applying the interdisciplinary approach in primary schools. </a:t>
            </a:r>
            <a:r>
              <a:rPr lang="en-US" sz="2400" i="1" dirty="0" err="1" smtClean="0"/>
              <a:t>Procedia</a:t>
            </a:r>
            <a:r>
              <a:rPr lang="en-US" sz="2400" i="1" dirty="0" smtClean="0"/>
              <a:t>-Social and Behavioral Sciences</a:t>
            </a:r>
            <a:r>
              <a:rPr lang="en-US" sz="2400" dirty="0" smtClean="0"/>
              <a:t>, </a:t>
            </a:r>
            <a:r>
              <a:rPr lang="en-US" sz="2400" i="1" dirty="0" smtClean="0"/>
              <a:t>46</a:t>
            </a:r>
            <a:r>
              <a:rPr lang="en-US" sz="2400" dirty="0" smtClean="0"/>
              <a:t>, 885-889.</a:t>
            </a:r>
            <a:r>
              <a:rPr lang="sl-SI" sz="2400" dirty="0" smtClean="0"/>
              <a:t> </a:t>
            </a:r>
            <a:r>
              <a:rPr lang="sl-SI" sz="2400" dirty="0" smtClean="0">
                <a:hlinkClick r:id="rId4"/>
              </a:rPr>
              <a:t>http://www.sciencedirect.com/science/article/pii/S1877042812013468</a:t>
            </a:r>
            <a:r>
              <a:rPr lang="sl-SI" sz="2400" dirty="0" smtClean="0"/>
              <a:t> </a:t>
            </a:r>
          </a:p>
        </p:txBody>
      </p:sp>
    </p:spTree>
    <p:extLst>
      <p:ext uri="{BB962C8B-B14F-4D97-AF65-F5344CB8AC3E}">
        <p14:creationId xmlns:p14="http://schemas.microsoft.com/office/powerpoint/2010/main" val="44872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Nützliche Internetseiten</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5" name="Szövegdoboz 7"/>
          <p:cNvSpPr txBox="1"/>
          <p:nvPr/>
        </p:nvSpPr>
        <p:spPr>
          <a:xfrm>
            <a:off x="1320799" y="2133600"/>
            <a:ext cx="10004425" cy="4401205"/>
          </a:xfrm>
          <a:prstGeom prst="rect">
            <a:avLst/>
          </a:prstGeom>
          <a:noFill/>
        </p:spPr>
        <p:txBody>
          <a:bodyPr wrap="square" rtlCol="0">
            <a:spAutoFit/>
          </a:bodyPr>
          <a:lstStyle/>
          <a:p>
            <a:pPr marL="457200" indent="-457200">
              <a:buFont typeface="+mj-lt"/>
              <a:buAutoNum type="arabicPeriod"/>
            </a:pPr>
            <a:r>
              <a:rPr lang="sl-SI" sz="2000" dirty="0" smtClean="0"/>
              <a:t>Pavlič Š.K. M</a:t>
            </a:r>
            <a:r>
              <a:rPr lang="sl-SI" sz="2000" i="1" dirty="0" smtClean="0"/>
              <a:t>ali pojmovnik (2009) ZRSŠ, </a:t>
            </a:r>
            <a:r>
              <a:rPr lang="sl-SI" sz="2000" i="1" dirty="0" err="1" smtClean="0">
                <a:hlinkClick r:id="rId4"/>
              </a:rPr>
              <a:t>www</a:t>
            </a:r>
            <a:r>
              <a:rPr lang="sl-SI" sz="2000" i="1" dirty="0" smtClean="0">
                <a:hlinkClick r:id="rId4"/>
              </a:rPr>
              <a:t>.</a:t>
            </a:r>
            <a:r>
              <a:rPr lang="sl-SI" sz="2000" i="1" dirty="0" err="1" smtClean="0">
                <a:hlinkClick r:id="rId4"/>
              </a:rPr>
              <a:t>zrss</a:t>
            </a:r>
            <a:r>
              <a:rPr lang="sl-SI" sz="2000" i="1" dirty="0" smtClean="0">
                <a:hlinkClick r:id="rId4"/>
              </a:rPr>
              <a:t>.si/</a:t>
            </a:r>
            <a:r>
              <a:rPr lang="sl-SI" sz="2000" i="1" dirty="0" err="1" smtClean="0">
                <a:hlinkClick r:id="rId4"/>
              </a:rPr>
              <a:t>projektiess</a:t>
            </a:r>
            <a:r>
              <a:rPr lang="sl-SI" sz="2000" i="1" dirty="0" smtClean="0">
                <a:hlinkClick r:id="rId4"/>
              </a:rPr>
              <a:t>/</a:t>
            </a:r>
            <a:r>
              <a:rPr lang="sl-SI" sz="2000" i="1" dirty="0" err="1" smtClean="0">
                <a:hlinkClick r:id="rId4"/>
              </a:rPr>
              <a:t>skladisce</a:t>
            </a:r>
            <a:r>
              <a:rPr lang="sl-SI" sz="2000" i="1" dirty="0" smtClean="0">
                <a:hlinkClick r:id="rId4"/>
              </a:rPr>
              <a:t>/podpora.../mali%20pojmovnik%20kp_09-05-</a:t>
            </a:r>
            <a:r>
              <a:rPr lang="sl-SI" sz="2000" i="1" dirty="0" err="1" smtClean="0">
                <a:hlinkClick r:id="rId4"/>
              </a:rPr>
              <a:t>04.doc</a:t>
            </a:r>
            <a:endParaRPr lang="sl-SI" sz="2000" i="1" dirty="0" smtClean="0"/>
          </a:p>
          <a:p>
            <a:pPr marL="457200" indent="-457200">
              <a:buFont typeface="+mj-lt"/>
              <a:buAutoNum type="arabicPeriod"/>
            </a:pPr>
            <a:r>
              <a:rPr lang="sl-SI" sz="2000" dirty="0" smtClean="0"/>
              <a:t>RG 2017, h</a:t>
            </a:r>
            <a:r>
              <a:rPr lang="sl-SI" sz="2000" dirty="0" smtClean="0">
                <a:hlinkClick r:id="rId5"/>
              </a:rPr>
              <a:t>ttps://www.researchgate.net/post/What_is_difference_between_terms_of_multidisciplinary_transdisciplinary_and_cross_disciplinary_approaches</a:t>
            </a:r>
            <a:endParaRPr lang="sl-SI" sz="2000" dirty="0" smtClean="0"/>
          </a:p>
          <a:p>
            <a:pPr marL="457200" indent="-457200">
              <a:spcBef>
                <a:spcPts val="0"/>
              </a:spcBef>
              <a:buFont typeface="+mj-lt"/>
              <a:buAutoNum type="arabicPeriod"/>
            </a:pPr>
            <a:r>
              <a:rPr lang="en-GB" sz="2000" dirty="0" smtClean="0"/>
              <a:t>Ana </a:t>
            </a:r>
            <a:r>
              <a:rPr lang="en-GB" sz="2000" dirty="0" err="1" smtClean="0"/>
              <a:t>Baptista</a:t>
            </a:r>
            <a:r>
              <a:rPr lang="sl-SI" sz="2000" dirty="0" smtClean="0"/>
              <a:t>, </a:t>
            </a:r>
            <a:r>
              <a:rPr lang="en-GB" sz="2000" dirty="0" smtClean="0"/>
              <a:t>Queen Mary University of London</a:t>
            </a:r>
            <a:r>
              <a:rPr lang="sl-SI" sz="2000" dirty="0" smtClean="0"/>
              <a:t> </a:t>
            </a:r>
            <a:r>
              <a:rPr lang="sl-SI" sz="2000" dirty="0" smtClean="0"/>
              <a:t>(</a:t>
            </a:r>
            <a:r>
              <a:rPr lang="de-AT" sz="2000" dirty="0" smtClean="0"/>
              <a:t>zuletzt besucht im Juni  </a:t>
            </a:r>
            <a:r>
              <a:rPr lang="sl-SI" sz="2000" dirty="0" smtClean="0"/>
              <a:t>2017</a:t>
            </a:r>
            <a:r>
              <a:rPr lang="sl-SI" sz="2000" dirty="0" smtClean="0"/>
              <a:t>).  </a:t>
            </a:r>
            <a:r>
              <a:rPr lang="sl-SI" sz="2000" dirty="0" err="1" smtClean="0">
                <a:hlinkClick r:id="rId6"/>
              </a:rPr>
              <a:t>www.cri</a:t>
            </a:r>
            <a:r>
              <a:rPr lang="sl-SI" sz="2000" dirty="0" smtClean="0">
                <a:hlinkClick r:id="rId6"/>
              </a:rPr>
              <a:t>-</a:t>
            </a:r>
            <a:r>
              <a:rPr lang="sl-SI" sz="2000" dirty="0" err="1" smtClean="0">
                <a:hlinkClick r:id="rId6"/>
              </a:rPr>
              <a:t>paris.org/wp</a:t>
            </a:r>
            <a:r>
              <a:rPr lang="sl-SI" sz="2000" dirty="0" smtClean="0">
                <a:hlinkClick r:id="rId6"/>
              </a:rPr>
              <a:t>-</a:t>
            </a:r>
            <a:r>
              <a:rPr lang="sl-SI" sz="2000" dirty="0" err="1" smtClean="0">
                <a:hlinkClick r:id="rId6"/>
              </a:rPr>
              <a:t>content</a:t>
            </a:r>
            <a:r>
              <a:rPr lang="sl-SI" sz="2000" dirty="0" smtClean="0">
                <a:hlinkClick r:id="rId6"/>
              </a:rPr>
              <a:t>/</a:t>
            </a:r>
            <a:r>
              <a:rPr lang="sl-SI" sz="2000" dirty="0" err="1" smtClean="0">
                <a:hlinkClick r:id="rId6"/>
              </a:rPr>
              <a:t>uploads</a:t>
            </a:r>
            <a:r>
              <a:rPr lang="sl-SI" sz="2000" dirty="0" smtClean="0">
                <a:hlinkClick r:id="rId6"/>
              </a:rPr>
              <a:t>/Ana-</a:t>
            </a:r>
            <a:r>
              <a:rPr lang="sl-SI" sz="2000" dirty="0" err="1" smtClean="0">
                <a:hlinkClick r:id="rId6"/>
              </a:rPr>
              <a:t>Baptista.pptx</a:t>
            </a:r>
            <a:r>
              <a:rPr lang="sl-SI" sz="2000" dirty="0" smtClean="0"/>
              <a:t>   </a:t>
            </a:r>
          </a:p>
          <a:p>
            <a:pPr marL="457200" indent="-457200">
              <a:buFont typeface="+mj-lt"/>
              <a:buAutoNum type="arabicPeriod"/>
            </a:pPr>
            <a:r>
              <a:rPr lang="en-US" sz="2000" dirty="0" smtClean="0">
                <a:solidFill>
                  <a:schemeClr val="tx2"/>
                </a:solidFill>
              </a:rPr>
              <a:t>Malcolm Potts</a:t>
            </a:r>
            <a:r>
              <a:rPr lang="sl-SI" sz="2000" dirty="0" smtClean="0">
                <a:solidFill>
                  <a:schemeClr val="tx2"/>
                </a:solidFill>
              </a:rPr>
              <a:t> (</a:t>
            </a:r>
            <a:r>
              <a:rPr lang="en-US" sz="2000" dirty="0" smtClean="0">
                <a:solidFill>
                  <a:schemeClr val="tx2"/>
                </a:solidFill>
              </a:rPr>
              <a:t>2008</a:t>
            </a:r>
            <a:r>
              <a:rPr lang="sl-SI" sz="2000" dirty="0" smtClean="0">
                <a:solidFill>
                  <a:schemeClr val="tx2"/>
                </a:solidFill>
              </a:rPr>
              <a:t>), </a:t>
            </a:r>
            <a:r>
              <a:rPr lang="en-US" sz="2000" dirty="0" smtClean="0"/>
              <a:t>Interdisciplinary</a:t>
            </a:r>
            <a:r>
              <a:rPr lang="sl-SI" sz="2000" dirty="0" smtClean="0"/>
              <a:t> </a:t>
            </a:r>
            <a:r>
              <a:rPr lang="en-US" sz="2000" dirty="0" smtClean="0"/>
              <a:t>Teaching</a:t>
            </a:r>
            <a:r>
              <a:rPr lang="sl-SI" sz="2000" dirty="0" smtClean="0"/>
              <a:t>, </a:t>
            </a:r>
            <a:r>
              <a:rPr lang="en-US" sz="2000" dirty="0" smtClean="0">
                <a:solidFill>
                  <a:schemeClr val="tx2"/>
                </a:solidFill>
              </a:rPr>
              <a:t>Qatar University</a:t>
            </a:r>
            <a:endParaRPr lang="sl-SI" sz="2000" dirty="0" smtClean="0">
              <a:solidFill>
                <a:schemeClr val="tx2"/>
              </a:solidFill>
            </a:endParaRPr>
          </a:p>
          <a:p>
            <a:pPr marL="457200" indent="-457200">
              <a:buFont typeface="+mj-lt"/>
              <a:buAutoNum type="arabicPeriod"/>
            </a:pPr>
            <a:r>
              <a:rPr lang="sl-SI" sz="2000" dirty="0" smtClean="0"/>
              <a:t>Carter T (2017), </a:t>
            </a:r>
            <a:r>
              <a:rPr lang="sl-SI" sz="2000" u="sng" dirty="0" smtClean="0">
                <a:hlinkClick r:id="rId7"/>
              </a:rPr>
              <a:t>https://csustan.csustan.edu/~tom/SFI-CSSS/Lecture-Notes/Interdisciplinary/Interdisciplinary.ppt</a:t>
            </a:r>
            <a:r>
              <a:rPr lang="sl-SI" sz="2000" u="sng" dirty="0" smtClean="0"/>
              <a:t> </a:t>
            </a:r>
            <a:r>
              <a:rPr lang="sl-SI" sz="2000" dirty="0" smtClean="0"/>
              <a:t>Santa Fe </a:t>
            </a:r>
            <a:r>
              <a:rPr lang="en-GB" sz="2000" dirty="0" smtClean="0"/>
              <a:t>Institute </a:t>
            </a:r>
            <a:r>
              <a:rPr lang="en-GB" sz="2000" dirty="0" smtClean="0"/>
              <a:t>(</a:t>
            </a:r>
            <a:r>
              <a:rPr lang="en-GB" sz="2000" dirty="0" err="1" smtClean="0"/>
              <a:t>zuletzt</a:t>
            </a:r>
            <a:r>
              <a:rPr lang="en-GB" sz="2000" dirty="0" smtClean="0"/>
              <a:t> </a:t>
            </a:r>
            <a:r>
              <a:rPr lang="en-GB" sz="2000" dirty="0" err="1" smtClean="0"/>
              <a:t>besucht</a:t>
            </a:r>
            <a:r>
              <a:rPr lang="en-GB" sz="2000" dirty="0" smtClean="0"/>
              <a:t> </a:t>
            </a:r>
            <a:r>
              <a:rPr lang="en-GB" sz="2000" dirty="0" err="1" smtClean="0"/>
              <a:t>im</a:t>
            </a:r>
            <a:r>
              <a:rPr lang="en-GB" sz="2000" dirty="0" smtClean="0"/>
              <a:t> </a:t>
            </a:r>
            <a:r>
              <a:rPr lang="en-GB" sz="2000" dirty="0" err="1" smtClean="0"/>
              <a:t>Juni</a:t>
            </a:r>
            <a:r>
              <a:rPr lang="en-GB" sz="2000" dirty="0" smtClean="0"/>
              <a:t>  </a:t>
            </a:r>
            <a:r>
              <a:rPr lang="en-GB" sz="2000" dirty="0" smtClean="0"/>
              <a:t>2017)</a:t>
            </a:r>
          </a:p>
          <a:p>
            <a:pPr marL="457200" indent="-457200">
              <a:buFont typeface="+mj-lt"/>
              <a:buAutoNum type="arabicPeriod"/>
            </a:pPr>
            <a:endParaRPr lang="hu-HU" sz="2000" dirty="0" smtClean="0"/>
          </a:p>
          <a:p>
            <a:pPr marL="457200" indent="-457200">
              <a:spcBef>
                <a:spcPts val="0"/>
              </a:spcBef>
              <a:buFont typeface="+mj-lt"/>
              <a:buAutoNum type="arabicPeriod"/>
            </a:pPr>
            <a:endParaRPr lang="en-GB" sz="2000" dirty="0" smtClean="0"/>
          </a:p>
          <a:p>
            <a:pPr marL="457200" indent="-457200">
              <a:buFont typeface="+mj-lt"/>
              <a:buAutoNum type="arabicPeriod"/>
            </a:pPr>
            <a:endParaRPr lang="sl-SI" sz="2000" dirty="0" smtClean="0"/>
          </a:p>
        </p:txBody>
      </p:sp>
    </p:spTree>
    <p:extLst>
      <p:ext uri="{BB962C8B-B14F-4D97-AF65-F5344CB8AC3E}">
        <p14:creationId xmlns:p14="http://schemas.microsoft.com/office/powerpoint/2010/main" val="38636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hu-HU" dirty="0"/>
              <a:t>Diese Materialien wurden beim InnoTeach Projekttraining C1 am 12 Juli 2017 in Budapest vorgestellt.</a:t>
            </a:r>
          </a:p>
          <a:p>
            <a:r>
              <a:rPr lang="hu-HU" dirty="0"/>
              <a:t>Der gesamte Inhalt der Trainingsunterlagen ist Copyrighted / Creative Commons / free / etc.</a:t>
            </a:r>
          </a:p>
          <a:p>
            <a:endParaRPr lang="hu-HU" dirty="0"/>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a:t>InnoTeach Consortium </a:t>
            </a:r>
            <a:r>
              <a:rPr lang="hu-HU" dirty="0" smtClean="0"/>
              <a:t>2016-2018</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val="1334550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78" r="3743"/>
          <a:stretch/>
        </p:blipFill>
        <p:spPr>
          <a:xfrm>
            <a:off x="3792669" y="0"/>
            <a:ext cx="8399331"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7781"/>
            <a:ext cx="4090737" cy="4032183"/>
          </a:xfrm>
          <a:prstGeom prst="rect">
            <a:avLst/>
          </a:prstGeom>
        </p:spPr>
      </p:pic>
    </p:spTree>
    <p:extLst>
      <p:ext uri="{BB962C8B-B14F-4D97-AF65-F5344CB8AC3E}">
        <p14:creationId xmlns:p14="http://schemas.microsoft.com/office/powerpoint/2010/main" val="709442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de-AT" sz="4800" dirty="0"/>
              <a:t>Die Graphikvorlagen </a:t>
            </a:r>
            <a:endParaRPr lang="de-AT" sz="4800" dirty="0" smtClean="0"/>
          </a:p>
          <a:p>
            <a:r>
              <a:rPr lang="de-AT" sz="4800" dirty="0" smtClean="0"/>
              <a:t>wurden </a:t>
            </a:r>
            <a:endParaRPr lang="de-AT" sz="4800" dirty="0"/>
          </a:p>
          <a:p>
            <a:r>
              <a:rPr lang="de-AT" sz="4800" dirty="0"/>
              <a:t>erstellt von: </a:t>
            </a:r>
            <a:endParaRPr lang="en-US" sz="48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523" y="286603"/>
            <a:ext cx="10219765" cy="1450757"/>
          </a:xfrm>
        </p:spPr>
        <p:txBody>
          <a:bodyPr>
            <a:normAutofit/>
          </a:bodyPr>
          <a:lstStyle/>
          <a:p>
            <a:r>
              <a:rPr lang="en-GB" dirty="0" err="1" smtClean="0"/>
              <a:t>Lernziele</a:t>
            </a:r>
            <a:r>
              <a:rPr lang="en-GB" dirty="0" smtClean="0"/>
              <a:t> –PC‘s </a:t>
            </a:r>
            <a:r>
              <a:rPr lang="en-GB" sz="3200" dirty="0" smtClean="0"/>
              <a:t>(Performance Criteria)</a:t>
            </a:r>
            <a:endParaRPr lang="en-GB" dirty="0"/>
          </a:p>
        </p:txBody>
      </p:sp>
      <p:sp>
        <p:nvSpPr>
          <p:cNvPr id="3" name="Szövegdoboz 2"/>
          <p:cNvSpPr txBox="1"/>
          <p:nvPr/>
        </p:nvSpPr>
        <p:spPr>
          <a:xfrm>
            <a:off x="1097280" y="1877210"/>
            <a:ext cx="10058400" cy="4893647"/>
          </a:xfrm>
          <a:prstGeom prst="rect">
            <a:avLst/>
          </a:prstGeom>
          <a:noFill/>
        </p:spPr>
        <p:txBody>
          <a:bodyPr wrap="square" rtlCol="0">
            <a:spAutoFit/>
          </a:bodyPr>
          <a:lstStyle/>
          <a:p>
            <a:r>
              <a:rPr lang="sl-SI" sz="2200" dirty="0" smtClean="0"/>
              <a:t>PC1:</a:t>
            </a:r>
            <a:r>
              <a:rPr lang="en-GB" sz="2400" dirty="0" smtClean="0"/>
              <a:t> </a:t>
            </a:r>
            <a:r>
              <a:rPr lang="de-AT" sz="2400" dirty="0"/>
              <a:t>Der Mentor ist in der Lage den Lehrern Verständnis für Vielfalt beizubringen und die Notwendigkeit, die </a:t>
            </a:r>
            <a:r>
              <a:rPr lang="de-AT" sz="2400" dirty="0" smtClean="0"/>
              <a:t>konkreten </a:t>
            </a:r>
            <a:r>
              <a:rPr lang="de-AT" sz="2400" dirty="0"/>
              <a:t>Herausforderungen im Zusammenhang zu verstehen. </a:t>
            </a:r>
            <a:endParaRPr lang="de-AT" sz="2400" dirty="0" smtClean="0"/>
          </a:p>
          <a:p>
            <a:r>
              <a:rPr lang="sl-SI" sz="2400" dirty="0" smtClean="0"/>
              <a:t>PC2: </a:t>
            </a:r>
            <a:r>
              <a:rPr lang="de-AT" sz="2400" dirty="0"/>
              <a:t>er Mentor ist in der Lage, die Lehrer davon zu überzeugen, dass die Einteilung/Verwendung unterschiedlicher, sich ergänzender Rollen in einem </a:t>
            </a:r>
            <a:r>
              <a:rPr lang="de-AT" sz="2400" dirty="0" smtClean="0"/>
              <a:t>Klassenzimmer/Team </a:t>
            </a:r>
            <a:r>
              <a:rPr lang="de-AT" sz="2400" dirty="0"/>
              <a:t>notwendig sind, um Innovation innerhalb von Projekten zu ermöglichen. </a:t>
            </a:r>
            <a:endParaRPr lang="de-AT" sz="2400" dirty="0" smtClean="0"/>
          </a:p>
          <a:p>
            <a:r>
              <a:rPr lang="sl-SI" sz="2400" dirty="0" smtClean="0"/>
              <a:t>PC3: </a:t>
            </a:r>
            <a:r>
              <a:rPr lang="de-AT" sz="2400" dirty="0"/>
              <a:t>Der Mentor ist in der Lage Lehrer in den Prinzipien und Methoden der Vielfalt zu trainieren und ihnen zu erklären, wie diese im Unterricht verwenden können. </a:t>
            </a:r>
            <a:endParaRPr lang="de-AT" sz="2400" dirty="0" smtClean="0"/>
          </a:p>
          <a:p>
            <a:r>
              <a:rPr lang="sl-SI" sz="2400" dirty="0" smtClean="0"/>
              <a:t>PC4: </a:t>
            </a:r>
            <a:r>
              <a:rPr lang="de-AT" sz="2400" dirty="0"/>
              <a:t>Der Mentor versteht selbst und ist in der Lage, den Lehrern die Bedeutung der Zusammenführung aller Beteiligten zu einem innovativen Unterricht und Innovationsprozess zu vermitteln.</a:t>
            </a:r>
            <a:endParaRPr lang="en-US" sz="2200" dirty="0" smtClean="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33032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številke diapozitiva 3"/>
          <p:cNvSpPr>
            <a:spLocks noGrp="1"/>
          </p:cNvSpPr>
          <p:nvPr>
            <p:ph type="sldNum" sz="quarter" idx="12"/>
          </p:nvPr>
        </p:nvSpPr>
        <p:spPr/>
        <p:txBody>
          <a:bodyPr/>
          <a:lstStyle/>
          <a:p>
            <a:pPr>
              <a:defRPr/>
            </a:pPr>
            <a:fld id="{AC17BD2E-5607-47F0-8D00-F5DC00484562}" type="slidenum">
              <a:rPr lang="sl-SI" altLang="en-US" smtClean="0">
                <a:solidFill>
                  <a:srgbClr val="000000"/>
                </a:solidFill>
              </a:rPr>
              <a:pPr>
                <a:defRPr/>
              </a:pPr>
              <a:t>3</a:t>
            </a:fld>
            <a:endParaRPr lang="sl-SI" altLang="en-US" smtClean="0">
              <a:solidFill>
                <a:srgbClr val="000000"/>
              </a:solidFill>
            </a:endParaRPr>
          </a:p>
          <a:p>
            <a:pPr>
              <a:defRPr/>
            </a:pPr>
            <a:endParaRPr lang="sl-SI" altLang="en-US" smtClean="0">
              <a:solidFill>
                <a:srgbClr val="000000"/>
              </a:solidFill>
            </a:endParaRPr>
          </a:p>
          <a:p>
            <a:pPr>
              <a:defRPr/>
            </a:pPr>
            <a:r>
              <a:rPr lang="sl-SI" altLang="en-US" smtClean="0">
                <a:solidFill>
                  <a:srgbClr val="000000"/>
                </a:solidFill>
              </a:rPr>
              <a:t>Likar B. </a:t>
            </a:r>
            <a:r>
              <a:rPr lang="en-US" altLang="en-US" smtClean="0">
                <a:solidFill>
                  <a:srgbClr val="000000"/>
                </a:solidFill>
              </a:rPr>
              <a:t>©</a:t>
            </a:r>
            <a:r>
              <a:rPr lang="sl-SI" altLang="en-US" smtClean="0">
                <a:solidFill>
                  <a:srgbClr val="000000"/>
                </a:solidFill>
              </a:rPr>
              <a:t> </a:t>
            </a:r>
            <a:endParaRPr lang="en-US" altLang="en-US">
              <a:solidFill>
                <a:srgbClr val="000000"/>
              </a:solidFill>
            </a:endParaRPr>
          </a:p>
        </p:txBody>
      </p:sp>
      <p:pic>
        <p:nvPicPr>
          <p:cNvPr id="12290" name="Picture 2"/>
          <p:cNvPicPr>
            <a:picLocks noChangeAspect="1" noChangeArrowheads="1"/>
          </p:cNvPicPr>
          <p:nvPr/>
        </p:nvPicPr>
        <p:blipFill>
          <a:blip r:embed="rId3" cstate="print"/>
          <a:srcRect/>
          <a:stretch>
            <a:fillRect/>
          </a:stretch>
        </p:blipFill>
        <p:spPr bwMode="auto">
          <a:xfrm>
            <a:off x="2509058" y="286603"/>
            <a:ext cx="7391400" cy="3286125"/>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6096000" y="4077072"/>
            <a:ext cx="5024480" cy="2077007"/>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522514" y="4077072"/>
            <a:ext cx="5254172" cy="2153686"/>
          </a:xfrm>
          <a:prstGeom prst="rect">
            <a:avLst/>
          </a:prstGeom>
          <a:noFill/>
          <a:ln w="9525">
            <a:noFill/>
            <a:miter lim="800000"/>
            <a:headEnd/>
            <a:tailEnd/>
          </a:ln>
        </p:spPr>
      </p:pic>
      <p:sp>
        <p:nvSpPr>
          <p:cNvPr id="8" name="Pravokotnik 7"/>
          <p:cNvSpPr/>
          <p:nvPr/>
        </p:nvSpPr>
        <p:spPr>
          <a:xfrm>
            <a:off x="3844698" y="3234174"/>
            <a:ext cx="6055760" cy="338554"/>
          </a:xfrm>
          <a:prstGeom prst="rect">
            <a:avLst/>
          </a:prstGeom>
        </p:spPr>
        <p:txBody>
          <a:bodyPr wrap="none">
            <a:spAutoFit/>
          </a:bodyPr>
          <a:lstStyle/>
          <a:p>
            <a:r>
              <a:rPr lang="sl-SI" sz="1600" dirty="0" err="1" smtClean="0"/>
              <a:t>source</a:t>
            </a:r>
            <a:r>
              <a:rPr lang="sl-SI" sz="1600" dirty="0" smtClean="0"/>
              <a:t>: </a:t>
            </a:r>
            <a:r>
              <a:rPr lang="en-GB" sz="1600" dirty="0" smtClean="0"/>
              <a:t>https://www.slideshare.net/zaana/introducing-design-thinking</a:t>
            </a:r>
            <a:endParaRPr lang="en-GB" sz="1600" dirty="0"/>
          </a:p>
        </p:txBody>
      </p:sp>
      <p:sp>
        <p:nvSpPr>
          <p:cNvPr id="2" name="Textfeld 1"/>
          <p:cNvSpPr txBox="1"/>
          <p:nvPr/>
        </p:nvSpPr>
        <p:spPr>
          <a:xfrm>
            <a:off x="5776686" y="1430768"/>
            <a:ext cx="4478767" cy="923330"/>
          </a:xfrm>
          <a:prstGeom prst="rect">
            <a:avLst/>
          </a:prstGeom>
          <a:noFill/>
        </p:spPr>
        <p:txBody>
          <a:bodyPr wrap="square" rtlCol="0">
            <a:spAutoFit/>
          </a:bodyPr>
          <a:lstStyle/>
          <a:p>
            <a:r>
              <a:rPr lang="de-AT" dirty="0" smtClean="0">
                <a:solidFill>
                  <a:schemeClr val="bg1"/>
                </a:solidFill>
              </a:rPr>
              <a:t>Entscheidend ist die </a:t>
            </a:r>
            <a:r>
              <a:rPr lang="de-AT" dirty="0" err="1" smtClean="0">
                <a:solidFill>
                  <a:schemeClr val="bg1"/>
                </a:solidFill>
              </a:rPr>
              <a:t>ZUSAMMENarbeit</a:t>
            </a:r>
            <a:endParaRPr lang="de-AT" dirty="0" smtClean="0">
              <a:solidFill>
                <a:schemeClr val="bg1"/>
              </a:solidFill>
            </a:endParaRPr>
          </a:p>
          <a:p>
            <a:r>
              <a:rPr lang="de-AT" dirty="0" smtClean="0">
                <a:solidFill>
                  <a:schemeClr val="bg1"/>
                </a:solidFill>
              </a:rPr>
              <a:t>Die meisten Probleme sind zu umfassend für einen einzigen Menschen</a:t>
            </a:r>
            <a:endParaRPr lang="de-AT"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8" y="286603"/>
            <a:ext cx="11094721" cy="1450757"/>
          </a:xfrm>
        </p:spPr>
        <p:txBody>
          <a:bodyPr>
            <a:normAutofit/>
          </a:bodyPr>
          <a:lstStyle/>
          <a:p>
            <a:r>
              <a:rPr lang="en-GB" sz="4400" dirty="0" smtClean="0"/>
              <a:t>Multi (MD) vs. </a:t>
            </a:r>
            <a:r>
              <a:rPr lang="en-GB" sz="4400" dirty="0" err="1" smtClean="0"/>
              <a:t>Interdisciplinarity</a:t>
            </a:r>
            <a:r>
              <a:rPr lang="en-GB" sz="4400" dirty="0" smtClean="0"/>
              <a:t> (ID) in pedagogical work</a:t>
            </a:r>
            <a:endParaRPr lang="en-GB" sz="4400"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78" y="1844824"/>
            <a:ext cx="10081074" cy="2246769"/>
          </a:xfrm>
          <a:prstGeom prst="rect">
            <a:avLst/>
          </a:prstGeom>
          <a:noFill/>
        </p:spPr>
        <p:txBody>
          <a:bodyPr wrap="square" rtlCol="0">
            <a:spAutoFit/>
          </a:bodyPr>
          <a:lstStyle/>
          <a:p>
            <a:r>
              <a:rPr lang="de-AT" sz="2000" dirty="0"/>
              <a:t>Eine </a:t>
            </a:r>
            <a:r>
              <a:rPr lang="de-AT" sz="2000" u="sng" dirty="0"/>
              <a:t>interdisziplinäre</a:t>
            </a:r>
            <a:r>
              <a:rPr lang="de-AT" sz="2000" dirty="0"/>
              <a:t> Verbindung bedeutet, dass die </a:t>
            </a:r>
            <a:r>
              <a:rPr lang="de-AT" sz="2000" u="sng" dirty="0"/>
              <a:t>Teilnehmer/innen kein auf gleichem Weg angestrebtes Ziel </a:t>
            </a:r>
            <a:r>
              <a:rPr lang="de-AT" sz="2000" dirty="0"/>
              <a:t>haben, sondern ein gemeinsames Ziel verfolgen, indem sie, was das </a:t>
            </a:r>
            <a:r>
              <a:rPr lang="de-AT" sz="2000" u="sng" dirty="0"/>
              <a:t>jeweilige Fach betrifft, getrennte Wege gehen. </a:t>
            </a:r>
            <a:endParaRPr lang="de-AT" sz="2000" u="sng" dirty="0" smtClean="0"/>
          </a:p>
          <a:p>
            <a:endParaRPr lang="de-AT" sz="2000" dirty="0"/>
          </a:p>
          <a:p>
            <a:r>
              <a:rPr lang="de-AT" sz="2000" dirty="0"/>
              <a:t>Ein interdisziplinärer Ansatz ist eine Verbindung von vielen Themen, die sonst getrennte und unabhängige Themen sind. Der wesentliche Unterschied im Vergleich zum  multidisziplinären Ansatz besteht in einem allen gemeinsamen, bereits integrierten Lernziel. (</a:t>
            </a:r>
            <a:r>
              <a:rPr lang="de-AT" sz="2000" dirty="0" err="1"/>
              <a:t>Pavlic</a:t>
            </a:r>
            <a:r>
              <a:rPr lang="de-AT" sz="2000" dirty="0"/>
              <a:t> ŠK 2009)</a:t>
            </a:r>
            <a:endParaRPr lang="en-GB" sz="2000" dirty="0" smtClean="0"/>
          </a:p>
        </p:txBody>
      </p:sp>
      <p:pic>
        <p:nvPicPr>
          <p:cNvPr id="210946" name="Picture 2"/>
          <p:cNvPicPr>
            <a:picLocks noChangeAspect="1" noChangeArrowheads="1"/>
          </p:cNvPicPr>
          <p:nvPr/>
        </p:nvPicPr>
        <p:blipFill>
          <a:blip r:embed="rId4"/>
          <a:srcRect/>
          <a:stretch>
            <a:fillRect/>
          </a:stretch>
        </p:blipFill>
        <p:spPr bwMode="auto">
          <a:xfrm>
            <a:off x="0" y="4324027"/>
            <a:ext cx="3010156" cy="2533973"/>
          </a:xfrm>
          <a:prstGeom prst="rect">
            <a:avLst/>
          </a:prstGeom>
          <a:noFill/>
          <a:ln w="9525">
            <a:noFill/>
            <a:miter lim="800000"/>
            <a:headEnd/>
            <a:tailEnd/>
          </a:ln>
        </p:spPr>
      </p:pic>
      <p:pic>
        <p:nvPicPr>
          <p:cNvPr id="210947" name="Picture 3"/>
          <p:cNvPicPr>
            <a:picLocks noChangeAspect="1" noChangeArrowheads="1"/>
          </p:cNvPicPr>
          <p:nvPr/>
        </p:nvPicPr>
        <p:blipFill>
          <a:blip r:embed="rId5"/>
          <a:srcRect/>
          <a:stretch>
            <a:fillRect/>
          </a:stretch>
        </p:blipFill>
        <p:spPr bwMode="auto">
          <a:xfrm>
            <a:off x="3354335" y="4324027"/>
            <a:ext cx="4365031" cy="2533974"/>
          </a:xfrm>
          <a:prstGeom prst="rect">
            <a:avLst/>
          </a:prstGeom>
          <a:noFill/>
          <a:ln w="9525">
            <a:noFill/>
            <a:miter lim="800000"/>
            <a:headEnd/>
            <a:tailEnd/>
          </a:ln>
        </p:spPr>
      </p:pic>
      <p:pic>
        <p:nvPicPr>
          <p:cNvPr id="210948" name="Picture 4"/>
          <p:cNvPicPr>
            <a:picLocks noChangeAspect="1" noChangeArrowheads="1"/>
          </p:cNvPicPr>
          <p:nvPr/>
        </p:nvPicPr>
        <p:blipFill>
          <a:blip r:embed="rId6"/>
          <a:srcRect/>
          <a:stretch>
            <a:fillRect/>
          </a:stretch>
        </p:blipFill>
        <p:spPr bwMode="auto">
          <a:xfrm>
            <a:off x="8030081" y="4324027"/>
            <a:ext cx="3148271" cy="2533974"/>
          </a:xfrm>
          <a:prstGeom prst="rect">
            <a:avLst/>
          </a:prstGeom>
          <a:noFill/>
          <a:ln w="9525">
            <a:noFill/>
            <a:miter lim="800000"/>
            <a:headEnd/>
            <a:tailEnd/>
          </a:ln>
        </p:spPr>
      </p:pic>
      <p:sp>
        <p:nvSpPr>
          <p:cNvPr id="28" name="PoljeZBesedilom 27"/>
          <p:cNvSpPr txBox="1"/>
          <p:nvPr/>
        </p:nvSpPr>
        <p:spPr>
          <a:xfrm>
            <a:off x="10560" y="4324027"/>
            <a:ext cx="686406" cy="369332"/>
          </a:xfrm>
          <a:prstGeom prst="rect">
            <a:avLst/>
          </a:prstGeom>
          <a:noFill/>
        </p:spPr>
        <p:txBody>
          <a:bodyPr wrap="none" rtlCol="0">
            <a:spAutoFit/>
          </a:bodyPr>
          <a:lstStyle/>
          <a:p>
            <a:r>
              <a:rPr lang="sl-SI" dirty="0" err="1" smtClean="0"/>
              <a:t>Multi</a:t>
            </a:r>
            <a:endParaRPr lang="en-GB" dirty="0"/>
          </a:p>
        </p:txBody>
      </p:sp>
      <p:sp>
        <p:nvSpPr>
          <p:cNvPr id="29" name="PoljeZBesedilom 28"/>
          <p:cNvSpPr txBox="1"/>
          <p:nvPr/>
        </p:nvSpPr>
        <p:spPr>
          <a:xfrm>
            <a:off x="3354335" y="4295658"/>
            <a:ext cx="686406" cy="369332"/>
          </a:xfrm>
          <a:prstGeom prst="rect">
            <a:avLst/>
          </a:prstGeom>
          <a:noFill/>
        </p:spPr>
        <p:txBody>
          <a:bodyPr wrap="none" rtlCol="0">
            <a:spAutoFit/>
          </a:bodyPr>
          <a:lstStyle/>
          <a:p>
            <a:r>
              <a:rPr lang="sl-SI" dirty="0" err="1" smtClean="0"/>
              <a:t>Multi</a:t>
            </a:r>
            <a:endParaRPr lang="en-GB" dirty="0"/>
          </a:p>
        </p:txBody>
      </p:sp>
      <p:sp>
        <p:nvSpPr>
          <p:cNvPr id="30" name="PoljeZBesedilom 29"/>
          <p:cNvSpPr txBox="1"/>
          <p:nvPr/>
        </p:nvSpPr>
        <p:spPr>
          <a:xfrm>
            <a:off x="8030081" y="4324027"/>
            <a:ext cx="632096" cy="369332"/>
          </a:xfrm>
          <a:prstGeom prst="rect">
            <a:avLst/>
          </a:prstGeom>
          <a:noFill/>
        </p:spPr>
        <p:txBody>
          <a:bodyPr wrap="none" rtlCol="0">
            <a:spAutoFit/>
          </a:bodyPr>
          <a:lstStyle/>
          <a:p>
            <a:r>
              <a:rPr lang="sl-SI" dirty="0" err="1" smtClean="0"/>
              <a:t>Inter</a:t>
            </a:r>
            <a:endParaRPr lang="en-GB" dirty="0"/>
          </a:p>
        </p:txBody>
      </p:sp>
      <p:sp>
        <p:nvSpPr>
          <p:cNvPr id="32" name="PoljeZBesedilom 31"/>
          <p:cNvSpPr txBox="1"/>
          <p:nvPr/>
        </p:nvSpPr>
        <p:spPr>
          <a:xfrm>
            <a:off x="6664077" y="6553200"/>
            <a:ext cx="1055289" cy="276999"/>
          </a:xfrm>
          <a:prstGeom prst="rect">
            <a:avLst/>
          </a:prstGeom>
          <a:noFill/>
        </p:spPr>
        <p:txBody>
          <a:bodyPr wrap="none" rtlCol="0">
            <a:spAutoFit/>
          </a:bodyPr>
          <a:lstStyle/>
          <a:p>
            <a:r>
              <a:rPr lang="sl-SI" sz="1200" dirty="0" smtClean="0"/>
              <a:t>Carter T, 2017</a:t>
            </a:r>
            <a:endParaRPr lang="en-GB" sz="1200" dirty="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Was </a:t>
            </a:r>
            <a:r>
              <a:rPr lang="en-GB" dirty="0" err="1" smtClean="0"/>
              <a:t>macht</a:t>
            </a:r>
            <a:r>
              <a:rPr lang="en-GB" dirty="0"/>
              <a:t> </a:t>
            </a:r>
            <a:r>
              <a:rPr lang="en-GB" dirty="0" err="1" smtClean="0"/>
              <a:t>interdisziplinäre</a:t>
            </a:r>
            <a:r>
              <a:rPr lang="en-GB" dirty="0" smtClean="0"/>
              <a:t> </a:t>
            </a:r>
            <a:r>
              <a:rPr lang="en-GB" dirty="0" err="1" smtClean="0"/>
              <a:t>Arbeit</a:t>
            </a:r>
            <a:r>
              <a:rPr lang="en-GB" dirty="0" smtClean="0"/>
              <a:t> </a:t>
            </a:r>
            <a:r>
              <a:rPr lang="en-GB" dirty="0" err="1" smtClean="0"/>
              <a:t>aus</a:t>
            </a:r>
            <a:r>
              <a:rPr lang="en-GB" dirty="0" smtClean="0"/>
              <a:t>? </a:t>
            </a:r>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178560" y="5241787"/>
            <a:ext cx="9834880" cy="707886"/>
          </a:xfrm>
          <a:prstGeom prst="rect">
            <a:avLst/>
          </a:prstGeom>
          <a:noFill/>
        </p:spPr>
        <p:txBody>
          <a:bodyPr wrap="square" rtlCol="0">
            <a:spAutoFit/>
          </a:bodyPr>
          <a:lstStyle/>
          <a:p>
            <a:r>
              <a:rPr lang="en-US" sz="2000" dirty="0" smtClean="0">
                <a:hlinkClick r:id="rId4"/>
              </a:rPr>
              <a:t>https://www.slideshare.net/BSBEtalk/what-makes-interdisciplinarity-work</a:t>
            </a:r>
            <a:r>
              <a:rPr lang="sl-SI" sz="2000" dirty="0" smtClean="0"/>
              <a:t> (p. 7-30)</a:t>
            </a:r>
          </a:p>
          <a:p>
            <a:endParaRPr lang="sl-SI" sz="2000" dirty="0"/>
          </a:p>
        </p:txBody>
      </p:sp>
      <p:pic>
        <p:nvPicPr>
          <p:cNvPr id="2050" name="Picture 2" descr="relu &#10;Rural Economy and &#10;Land Use Programme &#10;Think%of%this%story%as%a% &#10;metaphor%for%the% &#10;challenges%and%rewards%of% &#10;wor..."/>
          <p:cNvPicPr>
            <a:picLocks noChangeAspect="1" noChangeArrowheads="1"/>
          </p:cNvPicPr>
          <p:nvPr/>
        </p:nvPicPr>
        <p:blipFill>
          <a:blip r:embed="rId5"/>
          <a:srcRect/>
          <a:stretch>
            <a:fillRect/>
          </a:stretch>
        </p:blipFill>
        <p:spPr bwMode="auto">
          <a:xfrm>
            <a:off x="3316219" y="2091303"/>
            <a:ext cx="3979103" cy="2987446"/>
          </a:xfrm>
          <a:prstGeom prst="rect">
            <a:avLst/>
          </a:prstGeom>
          <a:noFill/>
        </p:spPr>
      </p:pic>
      <p:sp>
        <p:nvSpPr>
          <p:cNvPr id="3" name="Textfeld 2"/>
          <p:cNvSpPr txBox="1"/>
          <p:nvPr/>
        </p:nvSpPr>
        <p:spPr>
          <a:xfrm>
            <a:off x="5381073" y="2091303"/>
            <a:ext cx="2732443" cy="2308324"/>
          </a:xfrm>
          <a:prstGeom prst="rect">
            <a:avLst/>
          </a:prstGeom>
          <a:solidFill>
            <a:srgbClr val="FFFF99"/>
          </a:solidFill>
        </p:spPr>
        <p:txBody>
          <a:bodyPr wrap="square" rtlCol="0">
            <a:spAutoFit/>
          </a:bodyPr>
          <a:lstStyle/>
          <a:p>
            <a:r>
              <a:rPr lang="de-AT" dirty="0" smtClean="0"/>
              <a:t>Betrachten Sie diese Geschichte als Metapher für die Herausforderungen und Belohnung für die Arbeit mit Leuten aus fremden Fächern – Was können Sie aus dieser Geschichte mitnehmen?</a:t>
            </a:r>
            <a:endParaRPr lang="de-AT" dirty="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485119" cy="1450757"/>
          </a:xfrm>
        </p:spPr>
        <p:txBody>
          <a:bodyPr>
            <a:normAutofit/>
          </a:bodyPr>
          <a:lstStyle/>
          <a:p>
            <a:r>
              <a:rPr lang="en-US" dirty="0" err="1" smtClean="0"/>
              <a:t>Gründe</a:t>
            </a:r>
            <a:r>
              <a:rPr lang="en-US" dirty="0" smtClean="0"/>
              <a:t> </a:t>
            </a:r>
            <a:r>
              <a:rPr lang="en-US" dirty="0" err="1" smtClean="0"/>
              <a:t>für</a:t>
            </a:r>
            <a:r>
              <a:rPr lang="en-US" dirty="0" smtClean="0"/>
              <a:t> </a:t>
            </a:r>
            <a:r>
              <a:rPr lang="en-US" dirty="0" err="1" smtClean="0"/>
              <a:t>Interdisziplinarität</a:t>
            </a:r>
            <a:r>
              <a:rPr lang="en-US" dirty="0" smtClean="0"/>
              <a:t> in  </a:t>
            </a:r>
            <a:br>
              <a:rPr lang="en-US" dirty="0" smtClean="0"/>
            </a:br>
            <a:r>
              <a:rPr lang="en-US" dirty="0" err="1" smtClean="0"/>
              <a:t>Unterricht</a:t>
            </a:r>
            <a:r>
              <a:rPr lang="en-US" dirty="0" smtClean="0"/>
              <a:t> &amp; </a:t>
            </a:r>
            <a:r>
              <a:rPr lang="en-US" dirty="0" err="1" smtClean="0"/>
              <a:t>Forschung</a:t>
            </a:r>
            <a:endParaRPr lang="en-US" dirty="0" smtClean="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834880" cy="4985980"/>
          </a:xfrm>
          <a:prstGeom prst="rect">
            <a:avLst/>
          </a:prstGeom>
          <a:noFill/>
        </p:spPr>
        <p:txBody>
          <a:bodyPr wrap="square" rtlCol="0">
            <a:spAutoFit/>
          </a:bodyPr>
          <a:lstStyle/>
          <a:p>
            <a:pPr marL="263525" indent="-263525" eaLnBrk="0" hangingPunct="0">
              <a:spcBef>
                <a:spcPts val="600"/>
              </a:spcBef>
              <a:buFontTx/>
              <a:buChar char="•"/>
            </a:pPr>
            <a:r>
              <a:rPr lang="en-GB" sz="2400" dirty="0" smtClean="0"/>
              <a:t>Die </a:t>
            </a:r>
            <a:r>
              <a:rPr lang="en-GB" sz="2400" dirty="0" err="1" smtClean="0"/>
              <a:t>Komplexität</a:t>
            </a:r>
            <a:r>
              <a:rPr lang="en-GB" sz="2400" dirty="0" smtClean="0"/>
              <a:t> </a:t>
            </a:r>
            <a:r>
              <a:rPr lang="en-GB" sz="2400" dirty="0" err="1" smtClean="0"/>
              <a:t>sozialer</a:t>
            </a:r>
            <a:r>
              <a:rPr lang="en-GB" sz="2400" dirty="0" smtClean="0"/>
              <a:t> und </a:t>
            </a:r>
            <a:r>
              <a:rPr lang="en-GB" sz="2400" dirty="0" err="1" smtClean="0"/>
              <a:t>kultureller</a:t>
            </a:r>
            <a:r>
              <a:rPr lang="en-GB" sz="2400" dirty="0" smtClean="0"/>
              <a:t> </a:t>
            </a:r>
            <a:r>
              <a:rPr lang="en-GB" sz="2400" dirty="0" err="1" smtClean="0"/>
              <a:t>Phänomene</a:t>
            </a:r>
            <a:endParaRPr lang="en-GB" sz="2400" dirty="0" smtClean="0"/>
          </a:p>
          <a:p>
            <a:pPr marL="263525" indent="-263525" eaLnBrk="0" hangingPunct="0">
              <a:spcBef>
                <a:spcPts val="600"/>
              </a:spcBef>
              <a:buFontTx/>
              <a:buChar char="•"/>
            </a:pPr>
            <a:r>
              <a:rPr lang="en-GB" sz="2400" dirty="0" err="1"/>
              <a:t>Vergleichende</a:t>
            </a:r>
            <a:r>
              <a:rPr lang="en-GB" sz="2400" dirty="0"/>
              <a:t> </a:t>
            </a:r>
            <a:r>
              <a:rPr lang="en-GB" sz="2400" dirty="0" err="1" smtClean="0"/>
              <a:t>Kulturarbeit</a:t>
            </a:r>
            <a:r>
              <a:rPr lang="en-GB" sz="2400" dirty="0" smtClean="0"/>
              <a:t> </a:t>
            </a:r>
            <a:r>
              <a:rPr lang="en-GB" sz="2400" dirty="0"/>
              <a:t>&amp; </a:t>
            </a:r>
            <a:r>
              <a:rPr lang="en-GB" sz="2400" dirty="0" err="1"/>
              <a:t>interkulturelle</a:t>
            </a:r>
            <a:r>
              <a:rPr lang="en-GB" sz="2400" dirty="0"/>
              <a:t> </a:t>
            </a:r>
            <a:r>
              <a:rPr lang="en-GB" sz="2400" dirty="0" err="1"/>
              <a:t>Kontakte</a:t>
            </a:r>
            <a:endParaRPr lang="en-GB" sz="2400" dirty="0" smtClean="0"/>
          </a:p>
          <a:p>
            <a:pPr marL="263525" indent="-263525" eaLnBrk="0" hangingPunct="0">
              <a:spcBef>
                <a:spcPts val="600"/>
              </a:spcBef>
              <a:buFontTx/>
              <a:buChar char="•"/>
            </a:pPr>
            <a:r>
              <a:rPr lang="en-GB" sz="2400" dirty="0" err="1" smtClean="0"/>
              <a:t>Wichtige</a:t>
            </a:r>
            <a:r>
              <a:rPr lang="en-GB" sz="2400" dirty="0" smtClean="0"/>
              <a:t> </a:t>
            </a:r>
            <a:r>
              <a:rPr lang="en-GB" sz="2400" dirty="0" err="1" smtClean="0"/>
              <a:t>Entdeckungen</a:t>
            </a:r>
            <a:r>
              <a:rPr lang="en-GB" sz="2400" dirty="0" smtClean="0"/>
              <a:t> </a:t>
            </a:r>
            <a:r>
              <a:rPr lang="en-GB" sz="2400" dirty="0" err="1" smtClean="0"/>
              <a:t>werden</a:t>
            </a:r>
            <a:r>
              <a:rPr lang="en-GB" sz="2400" dirty="0" smtClean="0"/>
              <a:t> oft an </a:t>
            </a:r>
            <a:r>
              <a:rPr lang="en-GB" sz="2400" dirty="0" err="1" smtClean="0"/>
              <a:t>Schnittstellen</a:t>
            </a:r>
            <a:r>
              <a:rPr lang="en-GB" sz="2400" dirty="0" smtClean="0"/>
              <a:t> </a:t>
            </a:r>
            <a:r>
              <a:rPr lang="en-GB" sz="2400" dirty="0" err="1" smtClean="0"/>
              <a:t>gemacht</a:t>
            </a:r>
            <a:endParaRPr lang="en-GB" sz="2400" dirty="0" smtClean="0"/>
          </a:p>
          <a:p>
            <a:pPr marL="263525" indent="-263525" eaLnBrk="0" hangingPunct="0">
              <a:spcBef>
                <a:spcPts val="600"/>
              </a:spcBef>
              <a:buFontTx/>
              <a:buChar char="•"/>
            </a:pPr>
            <a:r>
              <a:rPr lang="de-AT" sz="2400" dirty="0" smtClean="0"/>
              <a:t>Eröffnung internationaler </a:t>
            </a:r>
            <a:r>
              <a:rPr lang="de-AT" sz="2400" dirty="0"/>
              <a:t>und </a:t>
            </a:r>
            <a:r>
              <a:rPr lang="de-AT" sz="2400" dirty="0" smtClean="0"/>
              <a:t>interdisziplinärer </a:t>
            </a:r>
            <a:r>
              <a:rPr lang="de-AT" sz="2400" dirty="0"/>
              <a:t>Perspektiven</a:t>
            </a:r>
            <a:endParaRPr lang="en-GB" sz="2400" dirty="0" smtClean="0"/>
          </a:p>
          <a:p>
            <a:pPr marL="263525" indent="-263525" eaLnBrk="0" hangingPunct="0">
              <a:spcBef>
                <a:spcPts val="600"/>
              </a:spcBef>
              <a:buFontTx/>
              <a:buChar char="•"/>
            </a:pPr>
            <a:r>
              <a:rPr lang="de-AT" sz="2400" dirty="0"/>
              <a:t>Zusammenführung und Überlagerung verschiedener Bereiche und Disziplinen </a:t>
            </a:r>
            <a:endParaRPr lang="de-AT" sz="2400" dirty="0" smtClean="0"/>
          </a:p>
          <a:p>
            <a:pPr marL="263525" indent="-263525" eaLnBrk="0" hangingPunct="0">
              <a:spcBef>
                <a:spcPts val="600"/>
              </a:spcBef>
              <a:buFontTx/>
              <a:buChar char="•"/>
            </a:pPr>
            <a:r>
              <a:rPr lang="de-AT" sz="2400" dirty="0"/>
              <a:t>Viele gesellschaftliche, ökologische, industrielle, wissenschaftliche und technische Probleme können nicht ausreichend durch einzelne Disziplinen angesprochen werden </a:t>
            </a:r>
            <a:endParaRPr lang="de-AT" sz="2400" dirty="0" smtClean="0"/>
          </a:p>
          <a:p>
            <a:pPr marL="263525" indent="-263525" eaLnBrk="0" hangingPunct="0">
              <a:spcBef>
                <a:spcPts val="600"/>
              </a:spcBef>
              <a:buFontTx/>
              <a:buChar char="•"/>
            </a:pPr>
            <a:r>
              <a:rPr lang="de-AT" sz="2400" dirty="0"/>
              <a:t>Verstärkte Spezialisierung der Disziplinen bei gleichzeitiger rasanter Entwicklung von neuen hybriden Bereichen der Forschung (Malcolm Potts, 2008)</a:t>
            </a:r>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err="1" smtClean="0"/>
              <a:t>Ordnende</a:t>
            </a:r>
            <a:r>
              <a:rPr lang="en-GB" i="1" dirty="0" smtClean="0"/>
              <a:t>/</a:t>
            </a:r>
            <a:r>
              <a:rPr lang="en-GB" i="1" dirty="0" err="1" smtClean="0"/>
              <a:t>Verbindende</a:t>
            </a:r>
            <a:r>
              <a:rPr lang="en-GB" i="1" dirty="0" smtClean="0"/>
              <a:t> </a:t>
            </a:r>
            <a:r>
              <a:rPr lang="en-GB" i="1" dirty="0" err="1" smtClean="0"/>
              <a:t>Elemente</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097280" y="1751617"/>
            <a:ext cx="10485119" cy="5201424"/>
          </a:xfrm>
          <a:prstGeom prst="rect">
            <a:avLst/>
          </a:prstGeom>
          <a:noFill/>
        </p:spPr>
        <p:txBody>
          <a:bodyPr wrap="square" rtlCol="0">
            <a:spAutoFit/>
          </a:bodyPr>
          <a:lstStyle/>
          <a:p>
            <a:pPr>
              <a:spcBef>
                <a:spcPts val="300"/>
              </a:spcBef>
            </a:pPr>
            <a:r>
              <a:rPr lang="de-AT" sz="2400" dirty="0"/>
              <a:t>Diese können sein (</a:t>
            </a:r>
            <a:r>
              <a:rPr lang="de-AT" sz="2400" dirty="0" err="1"/>
              <a:t>Pavlic</a:t>
            </a:r>
            <a:r>
              <a:rPr lang="de-AT" sz="2400" dirty="0"/>
              <a:t> Š. K. 2009):</a:t>
            </a:r>
          </a:p>
          <a:p>
            <a:pPr>
              <a:spcBef>
                <a:spcPts val="300"/>
              </a:spcBef>
            </a:pPr>
            <a:r>
              <a:rPr lang="de-AT" sz="2400" dirty="0"/>
              <a:t>Inhalt (d. h. Inhalt und Verständnis für Prozesse),</a:t>
            </a:r>
          </a:p>
          <a:p>
            <a:pPr>
              <a:spcBef>
                <a:spcPts val="300"/>
              </a:spcBef>
            </a:pPr>
            <a:r>
              <a:rPr lang="de-AT" sz="2400" dirty="0"/>
              <a:t>Aktivitäten</a:t>
            </a:r>
          </a:p>
          <a:p>
            <a:pPr>
              <a:spcBef>
                <a:spcPts val="300"/>
              </a:spcBef>
            </a:pPr>
            <a:r>
              <a:rPr lang="de-AT" sz="2400" dirty="0"/>
              <a:t>Didaktische Methoden und Verfahren (z.B. aktives Lernen, Projekt-Ansatz)</a:t>
            </a:r>
          </a:p>
          <a:p>
            <a:pPr>
              <a:spcBef>
                <a:spcPts val="300"/>
              </a:spcBef>
            </a:pPr>
            <a:r>
              <a:rPr lang="de-AT" sz="2400" dirty="0"/>
              <a:t>Unterrichtswerkzeuge (</a:t>
            </a:r>
            <a:r>
              <a:rPr lang="de-AT" sz="2400" dirty="0" err="1"/>
              <a:t>z.b.</a:t>
            </a:r>
            <a:r>
              <a:rPr lang="de-AT" sz="2400" dirty="0"/>
              <a:t> IKT),</a:t>
            </a:r>
          </a:p>
          <a:p>
            <a:pPr>
              <a:spcBef>
                <a:spcPts val="300"/>
              </a:spcBef>
            </a:pPr>
            <a:r>
              <a:rPr lang="de-AT" sz="2400" dirty="0"/>
              <a:t>Mentale Prozesse, Fertigkeiten und Gewohnheiten (</a:t>
            </a:r>
            <a:r>
              <a:rPr lang="de-AT" sz="2400" dirty="0" err="1"/>
              <a:t>z.b.</a:t>
            </a:r>
            <a:r>
              <a:rPr lang="de-AT" sz="2400" dirty="0"/>
              <a:t> die Entwicklung von kritischem Denken, kreativem Denken, </a:t>
            </a:r>
          </a:p>
          <a:p>
            <a:pPr>
              <a:spcBef>
                <a:spcPts val="300"/>
              </a:spcBef>
            </a:pPr>
            <a:r>
              <a:rPr lang="de-AT" sz="2400" dirty="0"/>
              <a:t>von Fähigkeiten zur Problemlösung und Entscheidungsfindung - die so genannten Kompetenzen des 21. </a:t>
            </a:r>
            <a:r>
              <a:rPr lang="de-AT" sz="2400" dirty="0" err="1"/>
              <a:t>Jhs</a:t>
            </a:r>
            <a:r>
              <a:rPr lang="de-AT" sz="2400" dirty="0"/>
              <a:t>.</a:t>
            </a:r>
          </a:p>
          <a:p>
            <a:pPr>
              <a:spcBef>
                <a:spcPts val="300"/>
              </a:spcBef>
            </a:pPr>
            <a:r>
              <a:rPr lang="de-AT" sz="2400" dirty="0"/>
              <a:t>Individuelle Kompetenzen (</a:t>
            </a:r>
            <a:r>
              <a:rPr lang="de-AT" sz="2400" dirty="0" err="1"/>
              <a:t>z.b.</a:t>
            </a:r>
            <a:r>
              <a:rPr lang="de-AT" sz="2400" dirty="0"/>
              <a:t> Lesekompetenz, interkulturelle Kompetenz, Medienkompetenz, digitale Kompetenz, das Lernen des Lernens, soziale Fähigkeiten, usw.),</a:t>
            </a:r>
          </a:p>
          <a:p>
            <a:pPr>
              <a:spcBef>
                <a:spcPts val="300"/>
              </a:spcBef>
            </a:pPr>
            <a:r>
              <a:rPr lang="de-AT" sz="2400" dirty="0"/>
              <a:t>(Übergeordnete) Konzepte (z.B. Menschenrechte, Interkulturalität usw.).</a:t>
            </a:r>
            <a:endParaRPr lang="sl-SI" sz="2400" dirty="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Lesen</a:t>
            </a:r>
            <a:r>
              <a:rPr lang="en-GB" dirty="0" smtClean="0"/>
              <a:t> </a:t>
            </a:r>
            <a:r>
              <a:rPr lang="en-GB" dirty="0" err="1" smtClean="0"/>
              <a:t>Sie</a:t>
            </a:r>
            <a:r>
              <a:rPr lang="en-GB" dirty="0" smtClean="0"/>
              <a:t> </a:t>
            </a:r>
            <a:r>
              <a:rPr lang="en-GB" dirty="0" err="1" smtClean="0"/>
              <a:t>folgenden</a:t>
            </a:r>
            <a:r>
              <a:rPr lang="en-GB" dirty="0" smtClean="0"/>
              <a:t> </a:t>
            </a:r>
            <a:r>
              <a:rPr lang="en-GB" dirty="0" err="1" smtClean="0"/>
              <a:t>Artikel</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834880" cy="2092881"/>
          </a:xfrm>
          <a:prstGeom prst="rect">
            <a:avLst/>
          </a:prstGeom>
          <a:noFill/>
        </p:spPr>
        <p:txBody>
          <a:bodyPr wrap="square" rtlCol="0">
            <a:spAutoFit/>
          </a:bodyPr>
          <a:lstStyle/>
          <a:p>
            <a:pPr marL="182563" indent="-182563">
              <a:spcBef>
                <a:spcPts val="600"/>
              </a:spcBef>
              <a:buFont typeface="Arial" pitchFamily="34" charset="0"/>
              <a:buChar char="•"/>
            </a:pPr>
            <a:r>
              <a:rPr lang="en-GB" sz="2400" dirty="0" err="1" smtClean="0"/>
              <a:t>Schauen</a:t>
            </a:r>
            <a:r>
              <a:rPr lang="en-GB" sz="2400" dirty="0" smtClean="0"/>
              <a:t> </a:t>
            </a:r>
            <a:r>
              <a:rPr lang="en-GB" sz="2400" dirty="0" err="1" smtClean="0"/>
              <a:t>Sie</a:t>
            </a:r>
            <a:r>
              <a:rPr lang="en-GB" sz="2400" dirty="0" smtClean="0"/>
              <a:t> </a:t>
            </a:r>
            <a:r>
              <a:rPr lang="en-GB" sz="2400" dirty="0" err="1" smtClean="0"/>
              <a:t>sich</a:t>
            </a:r>
            <a:r>
              <a:rPr lang="en-GB" sz="2400" dirty="0" smtClean="0"/>
              <a:t> </a:t>
            </a:r>
            <a:r>
              <a:rPr lang="en-GB" sz="2400" dirty="0" err="1" smtClean="0"/>
              <a:t>bitte</a:t>
            </a:r>
            <a:r>
              <a:rPr lang="en-GB" sz="2400" dirty="0" smtClean="0"/>
              <a:t> </a:t>
            </a:r>
            <a:r>
              <a:rPr lang="en-GB" sz="2400" dirty="0" err="1" smtClean="0"/>
              <a:t>folgenden</a:t>
            </a:r>
            <a:r>
              <a:rPr lang="en-GB" sz="2400" dirty="0" smtClean="0"/>
              <a:t> </a:t>
            </a:r>
            <a:r>
              <a:rPr lang="en-GB" sz="2400" dirty="0" err="1" smtClean="0"/>
              <a:t>Aufsatz</a:t>
            </a:r>
            <a:r>
              <a:rPr lang="en-GB" sz="2400" dirty="0" smtClean="0"/>
              <a:t> an: </a:t>
            </a:r>
            <a:r>
              <a:rPr lang="en-GB" sz="2400" dirty="0" err="1" smtClean="0"/>
              <a:t>Deneme</a:t>
            </a:r>
            <a:r>
              <a:rPr lang="en-GB" sz="2400" dirty="0" smtClean="0"/>
              <a:t>, S., &amp; Ada, S. (2012). On applying the interdisciplinary approach in primary schools</a:t>
            </a:r>
          </a:p>
          <a:p>
            <a:pPr marL="182563" indent="-182563">
              <a:spcBef>
                <a:spcPts val="600"/>
              </a:spcBef>
              <a:buFont typeface="Arial" pitchFamily="34" charset="0"/>
              <a:buChar char="•"/>
            </a:pPr>
            <a:r>
              <a:rPr lang="en-GB" sz="2400" dirty="0" err="1" smtClean="0"/>
              <a:t>Besonders</a:t>
            </a:r>
            <a:r>
              <a:rPr lang="en-GB" sz="2400" dirty="0" smtClean="0"/>
              <a:t> </a:t>
            </a:r>
            <a:r>
              <a:rPr lang="en-GB" sz="2400" dirty="0" err="1" smtClean="0"/>
              <a:t>Kap</a:t>
            </a:r>
            <a:r>
              <a:rPr lang="en-GB" sz="2400" dirty="0" smtClean="0"/>
              <a:t>. 2.4 - 4</a:t>
            </a:r>
          </a:p>
          <a:p>
            <a:pPr marL="182563" indent="-182563">
              <a:spcBef>
                <a:spcPts val="600"/>
              </a:spcBef>
              <a:buFont typeface="Arial" pitchFamily="34" charset="0"/>
              <a:buChar char="•"/>
            </a:pPr>
            <a:r>
              <a:rPr lang="en-GB" sz="2400" dirty="0" err="1" smtClean="0"/>
              <a:t>Diskutieren</a:t>
            </a:r>
            <a:r>
              <a:rPr lang="en-GB" sz="2400" dirty="0" smtClean="0"/>
              <a:t> </a:t>
            </a:r>
            <a:r>
              <a:rPr lang="en-GB" sz="2400" dirty="0" err="1" smtClean="0"/>
              <a:t>Sie</a:t>
            </a:r>
            <a:r>
              <a:rPr lang="en-GB" sz="2400" dirty="0" smtClean="0"/>
              <a:t> </a:t>
            </a:r>
            <a:r>
              <a:rPr lang="en-GB" sz="2400" dirty="0" err="1" smtClean="0"/>
              <a:t>darüber</a:t>
            </a:r>
            <a:r>
              <a:rPr lang="en-GB" sz="2400" dirty="0" smtClean="0"/>
              <a:t> – was </a:t>
            </a:r>
            <a:r>
              <a:rPr lang="en-GB" sz="2400" dirty="0" err="1" smtClean="0"/>
              <a:t>ist</a:t>
            </a:r>
            <a:r>
              <a:rPr lang="en-GB" sz="2400" dirty="0" smtClean="0"/>
              <a:t> gut </a:t>
            </a:r>
            <a:r>
              <a:rPr lang="en-GB" sz="2400" dirty="0" err="1" smtClean="0"/>
              <a:t>daran</a:t>
            </a:r>
            <a:r>
              <a:rPr lang="en-GB" sz="2400" dirty="0" smtClean="0"/>
              <a:t>, </a:t>
            </a:r>
            <a:r>
              <a:rPr lang="en-GB" sz="2400" dirty="0" err="1" smtClean="0"/>
              <a:t>Möglichkeiten</a:t>
            </a:r>
            <a:r>
              <a:rPr lang="en-GB" sz="2400" dirty="0" smtClean="0"/>
              <a:t> </a:t>
            </a:r>
            <a:r>
              <a:rPr lang="en-GB" sz="2400" dirty="0" err="1" smtClean="0"/>
              <a:t>zur</a:t>
            </a:r>
            <a:r>
              <a:rPr lang="en-GB" sz="2400" dirty="0" smtClean="0"/>
              <a:t> </a:t>
            </a:r>
            <a:r>
              <a:rPr lang="en-GB" sz="2400" dirty="0" err="1" smtClean="0"/>
              <a:t>Verbesserung</a:t>
            </a:r>
            <a:r>
              <a:rPr lang="en-GB" sz="2400" dirty="0" smtClean="0"/>
              <a:t>, </a:t>
            </a:r>
            <a:r>
              <a:rPr lang="en-GB" sz="2400" dirty="0" err="1" smtClean="0"/>
              <a:t>Beziehungen</a:t>
            </a:r>
            <a:r>
              <a:rPr lang="en-GB" sz="2400" dirty="0" smtClean="0"/>
              <a:t> </a:t>
            </a:r>
            <a:r>
              <a:rPr lang="en-GB" sz="2400" dirty="0" err="1" smtClean="0"/>
              <a:t>zu</a:t>
            </a:r>
            <a:r>
              <a:rPr lang="en-GB" sz="2400" dirty="0" smtClean="0"/>
              <a:t> </a:t>
            </a:r>
            <a:r>
              <a:rPr lang="en-GB" sz="2400" dirty="0" err="1" smtClean="0"/>
              <a:t>Ihrer</a:t>
            </a:r>
            <a:r>
              <a:rPr lang="en-GB" sz="2400" dirty="0" smtClean="0"/>
              <a:t> </a:t>
            </a:r>
            <a:r>
              <a:rPr lang="en-GB" sz="2400" dirty="0" err="1" smtClean="0"/>
              <a:t>eigenen</a:t>
            </a:r>
            <a:r>
              <a:rPr lang="en-GB" sz="2400" dirty="0" smtClean="0"/>
              <a:t> </a:t>
            </a:r>
            <a:r>
              <a:rPr lang="en-GB" sz="2400" dirty="0" err="1" smtClean="0"/>
              <a:t>Arbeit</a:t>
            </a:r>
            <a:r>
              <a:rPr lang="en-GB" sz="2400" dirty="0" smtClean="0"/>
              <a:t> und </a:t>
            </a:r>
            <a:r>
              <a:rPr lang="en-GB" sz="2400" dirty="0" err="1" smtClean="0"/>
              <a:t>Arbeitserfahrung</a:t>
            </a:r>
            <a:endParaRPr lang="en-GB" sz="2400" dirty="0"/>
          </a:p>
        </p:txBody>
      </p:sp>
      <p:sp>
        <p:nvSpPr>
          <p:cNvPr id="9" name="Rectangle 2"/>
          <p:cNvSpPr txBox="1">
            <a:spLocks noChangeArrowheads="1"/>
          </p:cNvSpPr>
          <p:nvPr/>
        </p:nvSpPr>
        <p:spPr>
          <a:xfrm>
            <a:off x="8282311" y="4505325"/>
            <a:ext cx="3465039" cy="1186479"/>
          </a:xfrm>
          <a:prstGeom prst="rect">
            <a:avLst/>
          </a:prstGeom>
          <a:solidFill>
            <a:srgbClr val="FFC000"/>
          </a:solidFill>
          <a:ln w="9525" algn="ctr">
            <a:noFill/>
            <a:miter lim="800000"/>
            <a:headEnd/>
            <a:tailEnd/>
          </a:ln>
        </p:spPr>
        <p:txBody>
          <a:bodyPr wrap="square">
            <a:spAutoFit/>
          </a:bodyPr>
          <a:lstStyle/>
          <a:p>
            <a:pPr marL="0" marR="0" lvl="1" fontAlgn="auto">
              <a:lnSpc>
                <a:spcPct val="90000"/>
              </a:lnSpc>
              <a:buClr>
                <a:schemeClr val="accent1"/>
              </a:buClr>
              <a:buSzTx/>
              <a:buFont typeface="Calibri" pitchFamily="34" charset="0"/>
              <a:buNone/>
              <a:tabLst/>
              <a:defRPr/>
            </a:pPr>
            <a:r>
              <a:rPr lang="sl-SI" dirty="0" smtClean="0"/>
              <a:t>Pra</a:t>
            </a:r>
            <a:r>
              <a:rPr lang="de-AT" dirty="0" err="1" smtClean="0"/>
              <a:t>ktische</a:t>
            </a:r>
            <a:r>
              <a:rPr lang="de-AT" dirty="0" smtClean="0"/>
              <a:t> Arbeit - o</a:t>
            </a:r>
            <a:r>
              <a:rPr lang="sl-SI" dirty="0" smtClean="0"/>
              <a:t>ptional	</a:t>
            </a:r>
            <a:endParaRPr lang="sl-SI" b="1" dirty="0" smtClean="0"/>
          </a:p>
          <a:p>
            <a:pPr marL="0" marR="0" lvl="1" fontAlgn="auto">
              <a:lnSpc>
                <a:spcPct val="90000"/>
              </a:lnSpc>
              <a:buClr>
                <a:schemeClr val="accent1"/>
              </a:buClr>
              <a:buSzTx/>
              <a:buFont typeface="Calibri" pitchFamily="34" charset="0"/>
              <a:buNone/>
              <a:tabLst/>
              <a:defRPr/>
            </a:pPr>
            <a:endParaRPr lang="sl-SI" sz="700" dirty="0" smtClean="0"/>
          </a:p>
          <a:p>
            <a:pPr marL="0" marR="0" lvl="1" fontAlgn="auto">
              <a:lnSpc>
                <a:spcPct val="90000"/>
              </a:lnSpc>
              <a:buClr>
                <a:schemeClr val="accent1"/>
              </a:buClr>
              <a:buSzTx/>
              <a:buFont typeface="Calibri" pitchFamily="34" charset="0"/>
              <a:buNone/>
              <a:tabLst/>
              <a:defRPr/>
            </a:pPr>
            <a:r>
              <a:rPr lang="de-AT" dirty="0" smtClean="0"/>
              <a:t>Teamarbeit</a:t>
            </a:r>
            <a:endParaRPr lang="sl-SI" dirty="0" smtClean="0"/>
          </a:p>
          <a:p>
            <a:pPr marL="0" lvl="1">
              <a:lnSpc>
                <a:spcPct val="90000"/>
              </a:lnSpc>
              <a:buClr>
                <a:schemeClr val="accent1"/>
              </a:buClr>
            </a:pPr>
            <a:r>
              <a:rPr lang="de-AT" dirty="0" smtClean="0"/>
              <a:t>vorbereiten</a:t>
            </a:r>
            <a:r>
              <a:rPr lang="sl-SI" dirty="0" smtClean="0"/>
              <a:t> - 10 </a:t>
            </a:r>
            <a:r>
              <a:rPr lang="de-AT" dirty="0" smtClean="0"/>
              <a:t>Min.</a:t>
            </a:r>
            <a:endParaRPr lang="sl-SI" dirty="0" smtClean="0"/>
          </a:p>
          <a:p>
            <a:pPr marL="0" lvl="1">
              <a:lnSpc>
                <a:spcPct val="90000"/>
              </a:lnSpc>
              <a:buClr>
                <a:schemeClr val="accent1"/>
              </a:buClr>
            </a:pPr>
            <a:r>
              <a:rPr lang="de-AT" dirty="0" smtClean="0"/>
              <a:t>präsentieren</a:t>
            </a:r>
            <a:r>
              <a:rPr lang="sl-SI" dirty="0" smtClean="0"/>
              <a:t> - 2-3 </a:t>
            </a:r>
            <a:r>
              <a:rPr lang="de-AT" dirty="0" smtClean="0"/>
              <a:t>Min. pro Gruppe</a:t>
            </a:r>
            <a:endParaRPr lang="sl-SI" dirty="0" smtClean="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err="1" smtClean="0"/>
              <a:t>Übung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1" y="1987436"/>
            <a:ext cx="9506226" cy="2092881"/>
          </a:xfrm>
          <a:prstGeom prst="rect">
            <a:avLst/>
          </a:prstGeom>
          <a:noFill/>
        </p:spPr>
        <p:txBody>
          <a:bodyPr wrap="square" rtlCol="0">
            <a:spAutoFit/>
          </a:bodyPr>
          <a:lstStyle/>
          <a:p>
            <a:pPr>
              <a:spcBef>
                <a:spcPts val="300"/>
              </a:spcBef>
            </a:pPr>
            <a:r>
              <a:rPr lang="en-GB" sz="2400" dirty="0" err="1" smtClean="0"/>
              <a:t>Wählen</a:t>
            </a:r>
            <a:r>
              <a:rPr lang="en-GB" sz="2400" dirty="0" smtClean="0"/>
              <a:t> </a:t>
            </a:r>
            <a:r>
              <a:rPr lang="en-GB" sz="2400" dirty="0" err="1" smtClean="0"/>
              <a:t>Sie</a:t>
            </a:r>
            <a:r>
              <a:rPr lang="en-GB" sz="2400" dirty="0" smtClean="0"/>
              <a:t> </a:t>
            </a:r>
            <a:r>
              <a:rPr lang="en-GB" sz="2400" dirty="0" err="1" smtClean="0"/>
              <a:t>ein</a:t>
            </a:r>
            <a:r>
              <a:rPr lang="en-GB" sz="2400" dirty="0" smtClean="0"/>
              <a:t> der </a:t>
            </a:r>
            <a:r>
              <a:rPr lang="en-GB" sz="2400" dirty="0" err="1" smtClean="0"/>
              <a:t>beiden</a:t>
            </a:r>
            <a:r>
              <a:rPr lang="en-GB" sz="2400" dirty="0" smtClean="0"/>
              <a:t> </a:t>
            </a:r>
            <a:r>
              <a:rPr lang="en-GB" sz="2400" dirty="0" err="1" smtClean="0"/>
              <a:t>Übungen</a:t>
            </a:r>
            <a:r>
              <a:rPr lang="en-GB" sz="2400" dirty="0" smtClean="0"/>
              <a:t> </a:t>
            </a:r>
            <a:r>
              <a:rPr lang="en-GB" sz="2400" dirty="0" err="1" smtClean="0"/>
              <a:t>aus</a:t>
            </a:r>
            <a:r>
              <a:rPr lang="en-GB" sz="2400" dirty="0" smtClean="0"/>
              <a:t>:</a:t>
            </a:r>
          </a:p>
          <a:p>
            <a:pPr marL="182563" indent="-182563">
              <a:spcBef>
                <a:spcPts val="300"/>
              </a:spcBef>
              <a:buFont typeface="Arial" pitchFamily="34" charset="0"/>
              <a:buChar char="•"/>
            </a:pPr>
            <a:r>
              <a:rPr lang="en-GB" sz="2400" dirty="0" smtClean="0"/>
              <a:t>Inter-/</a:t>
            </a:r>
            <a:r>
              <a:rPr lang="en-GB" sz="2400" dirty="0" err="1" smtClean="0"/>
              <a:t>multidisziplinäre</a:t>
            </a:r>
            <a:r>
              <a:rPr lang="en-GB" sz="2400" dirty="0" smtClean="0"/>
              <a:t> </a:t>
            </a:r>
            <a:r>
              <a:rPr lang="en-GB" sz="2400" dirty="0" err="1" smtClean="0"/>
              <a:t>Aspekte</a:t>
            </a:r>
            <a:r>
              <a:rPr lang="en-GB" sz="2400" dirty="0" smtClean="0"/>
              <a:t> in </a:t>
            </a:r>
            <a:r>
              <a:rPr lang="en-GB" sz="2400" dirty="0" err="1" smtClean="0"/>
              <a:t>Projekten</a:t>
            </a:r>
            <a:endParaRPr lang="en-GB" sz="2400" dirty="0" smtClean="0"/>
          </a:p>
          <a:p>
            <a:pPr marL="182563" indent="-182563">
              <a:spcBef>
                <a:spcPts val="300"/>
              </a:spcBef>
              <a:buFont typeface="Arial" pitchFamily="34" charset="0"/>
              <a:buChar char="•"/>
            </a:pPr>
            <a:r>
              <a:rPr lang="en-GB" sz="2400" dirty="0" err="1" smtClean="0"/>
              <a:t>Übertragung</a:t>
            </a:r>
            <a:r>
              <a:rPr lang="en-GB" sz="2400" dirty="0" smtClean="0"/>
              <a:t> des </a:t>
            </a:r>
            <a:r>
              <a:rPr lang="en-GB" sz="2400" dirty="0" err="1" smtClean="0"/>
              <a:t>interdisziplinären</a:t>
            </a:r>
            <a:r>
              <a:rPr lang="en-GB" sz="2400" dirty="0" smtClean="0"/>
              <a:t> Ansatzes auf die </a:t>
            </a:r>
            <a:r>
              <a:rPr lang="en-GB" sz="2400" dirty="0" err="1" smtClean="0"/>
              <a:t>Sekundarstufe</a:t>
            </a:r>
            <a:endParaRPr lang="en-GB" sz="2400" dirty="0" smtClean="0"/>
          </a:p>
          <a:p>
            <a:pPr marL="182563" indent="-182563">
              <a:spcBef>
                <a:spcPts val="300"/>
              </a:spcBef>
              <a:buFont typeface="Arial" pitchFamily="34" charset="0"/>
              <a:buChar char="•"/>
            </a:pPr>
            <a:endParaRPr lang="en-GB" sz="2400" dirty="0" smtClean="0"/>
          </a:p>
          <a:p>
            <a:pPr marL="182563" indent="-182563">
              <a:spcBef>
                <a:spcPts val="300"/>
              </a:spcBef>
            </a:pPr>
            <a:r>
              <a:rPr lang="en-GB" sz="2400" dirty="0" err="1" smtClean="0"/>
              <a:t>Wenn</a:t>
            </a:r>
            <a:r>
              <a:rPr lang="en-GB" sz="2400" dirty="0" smtClean="0"/>
              <a:t> </a:t>
            </a:r>
            <a:r>
              <a:rPr lang="en-GB" sz="2400" dirty="0" err="1" smtClean="0"/>
              <a:t>es</a:t>
            </a:r>
            <a:r>
              <a:rPr lang="en-GB" sz="2400" dirty="0" smtClean="0"/>
              <a:t> </a:t>
            </a:r>
            <a:r>
              <a:rPr lang="en-GB" sz="2400" dirty="0" err="1" smtClean="0"/>
              <a:t>mehrere</a:t>
            </a:r>
            <a:r>
              <a:rPr lang="en-GB" sz="2400" dirty="0" smtClean="0"/>
              <a:t> </a:t>
            </a:r>
            <a:r>
              <a:rPr lang="en-GB" sz="2400" dirty="0" err="1" smtClean="0"/>
              <a:t>Gruppen</a:t>
            </a:r>
            <a:r>
              <a:rPr lang="en-GB" sz="2400" dirty="0" smtClean="0"/>
              <a:t> </a:t>
            </a:r>
            <a:r>
              <a:rPr lang="en-GB" sz="2400" dirty="0" err="1" smtClean="0"/>
              <a:t>gibt</a:t>
            </a:r>
            <a:r>
              <a:rPr lang="en-GB" sz="2400" dirty="0" smtClean="0"/>
              <a:t>, </a:t>
            </a:r>
            <a:r>
              <a:rPr lang="en-GB" sz="2400" dirty="0" err="1" smtClean="0"/>
              <a:t>bitte</a:t>
            </a:r>
            <a:r>
              <a:rPr lang="en-GB" sz="2400" dirty="0" smtClean="0"/>
              <a:t> NICHT DASSELBE THEMA </a:t>
            </a:r>
            <a:r>
              <a:rPr lang="en-GB" sz="2400" dirty="0" err="1" smtClean="0"/>
              <a:t>wählen</a:t>
            </a:r>
            <a:r>
              <a:rPr lang="en-GB" sz="2400" dirty="0" smtClean="0"/>
              <a:t>! </a:t>
            </a:r>
            <a:endParaRPr lang="en-GB" sz="2400" dirty="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1362</Words>
  <Application>Microsoft Office PowerPoint</Application>
  <PresentationFormat>Benutzerdefiniert</PresentationFormat>
  <Paragraphs>175</Paragraphs>
  <Slides>19</Slides>
  <Notes>19</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Retrospect</vt:lpstr>
      <vt:lpstr>PowerPoint-Präsentation</vt:lpstr>
      <vt:lpstr>Lernziele –PC‘s (Performance Criteria)</vt:lpstr>
      <vt:lpstr>PowerPoint-Präsentation</vt:lpstr>
      <vt:lpstr>Multi (MD) vs. Interdisciplinarity (ID) in pedagogical work</vt:lpstr>
      <vt:lpstr>Was macht interdisziplinäre Arbeit aus? </vt:lpstr>
      <vt:lpstr>Gründe für Interdisziplinarität in   Unterricht &amp; Forschung</vt:lpstr>
      <vt:lpstr>Ordnende/Verbindende Elemente</vt:lpstr>
      <vt:lpstr>Lesen Sie folgenden Artikel</vt:lpstr>
      <vt:lpstr>Übung</vt:lpstr>
      <vt:lpstr>Inter/multidisciplinary Aspekte in Projekten</vt:lpstr>
      <vt:lpstr>Planen Sie einen Vortrag zur  Interdisziplinarität!</vt:lpstr>
      <vt:lpstr>Präsentation</vt:lpstr>
      <vt:lpstr>Radikale Interdisziplinarität und weitere Zutaten für Innovation: Andrew Nelson von TEDxUOregon  </vt:lpstr>
      <vt:lpstr>Zusammenfassung</vt:lpstr>
      <vt:lpstr>Bibliographie</vt:lpstr>
      <vt:lpstr>Nützliche Internetseiten</vt:lpstr>
      <vt:lpstr>PowerPoint-Präsentation</vt:lpstr>
      <vt:lpstr>PowerPoint-Präsentation</vt:lpstr>
      <vt:lpstr>PowerPoint-Präsentation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Zsolt Lengyel</dc:creator>
  <cp:lastModifiedBy>iscn</cp:lastModifiedBy>
  <cp:revision>140</cp:revision>
  <dcterms:created xsi:type="dcterms:W3CDTF">2017-02-15T07:18:39Z</dcterms:created>
  <dcterms:modified xsi:type="dcterms:W3CDTF">2017-07-28T07:54:32Z</dcterms:modified>
</cp:coreProperties>
</file>